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77" r:id="rId5"/>
    <p:sldId id="278" r:id="rId6"/>
    <p:sldId id="279" r:id="rId7"/>
    <p:sldId id="260" r:id="rId8"/>
    <p:sldId id="261" r:id="rId9"/>
    <p:sldId id="262" r:id="rId10"/>
    <p:sldId id="280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80462"/>
    <a:srgbClr val="CC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96" d="100"/>
          <a:sy n="96" d="100"/>
        </p:scale>
        <p:origin x="15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Wu" userId="eda0ff76ef45db0e" providerId="LiveId" clId="{EEFD5572-2935-4A7E-8606-DED1067DD560}"/>
    <pc:docChg chg="modSld">
      <pc:chgData name="J Wu" userId="eda0ff76ef45db0e" providerId="LiveId" clId="{EEFD5572-2935-4A7E-8606-DED1067DD560}" dt="2019-04-16T04:26:30.519" v="22"/>
      <pc:docMkLst>
        <pc:docMk/>
      </pc:docMkLst>
      <pc:sldChg chg="modSp">
        <pc:chgData name="J Wu" userId="eda0ff76ef45db0e" providerId="LiveId" clId="{EEFD5572-2935-4A7E-8606-DED1067DD560}" dt="2019-04-16T04:26:30.519" v="22"/>
        <pc:sldMkLst>
          <pc:docMk/>
          <pc:sldMk cId="0" sldId="261"/>
        </pc:sldMkLst>
        <pc:spChg chg="mod">
          <ac:chgData name="J Wu" userId="eda0ff76ef45db0e" providerId="LiveId" clId="{EEFD5572-2935-4A7E-8606-DED1067DD560}" dt="2019-04-16T04:26:30.519" v="22"/>
          <ac:spMkLst>
            <pc:docMk/>
            <pc:sldMk cId="0" sldId="261"/>
            <ac:spMk id="3891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1" sz="1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1" sz="1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1" sz="1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1" sz="1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0BC89004-4191-46FE-8E8F-06147C9120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6764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D48087-4A6A-422B-A612-7414814867F4}" type="slidenum">
              <a:rPr lang="zh-CN" altLang="en-US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4A7887-DAD2-4ADE-B4F7-A173DED06C33}" type="slidenum">
              <a:rPr lang="zh-CN" altLang="en-US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A41D48-8D61-4D35-96F3-03213E65F348}" type="slidenum">
              <a:rPr lang="zh-CN" altLang="en-US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C743A4-C496-46A7-9552-2C6E79EF9C74}" type="slidenum">
              <a:rPr lang="zh-CN" altLang="en-US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F4DA4-8F89-4468-A493-73A6B99BA520}" type="slidenum">
              <a:rPr lang="zh-CN" altLang="en-US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3D9F29-3162-484D-8E0E-5A4C817560BB}" type="slidenum">
              <a:rPr lang="zh-CN" altLang="en-US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D0016-3308-4930-B77F-26CC2F83E58A}" type="slidenum">
              <a:rPr lang="zh-CN" altLang="en-US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37295D-9E05-4699-93B9-AF825B8A2AA7}" type="slidenum">
              <a:rPr lang="zh-CN" altLang="en-US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DEC3A2-B986-46B1-89EC-13F2908B6708}" type="slidenum">
              <a:rPr lang="zh-CN" altLang="en-US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D683C3-369F-4EEF-A49A-906E92F9608C}" type="slidenum">
              <a:rPr lang="zh-CN" altLang="en-US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276CEA-B172-4131-AAB8-814D3F7FD804}" type="slidenum">
              <a:rPr lang="zh-CN" altLang="en-US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BE4B3-2A3A-4D12-B315-D26BBAA788F0}" type="slidenum">
              <a:rPr lang="zh-CN" altLang="en-US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AD54F-91C2-4A50-8195-353362FC6BD1}" type="slidenum">
              <a:rPr lang="zh-CN" altLang="en-US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38" name="Object 41"/>
          <p:cNvGraphicFramePr>
            <a:graphicFrameLocks noChangeAspect="1"/>
          </p:cNvGraphicFramePr>
          <p:nvPr/>
        </p:nvGraphicFramePr>
        <p:xfrm>
          <a:off x="107950" y="115888"/>
          <a:ext cx="50307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照片" r:id="rId3" imgW="7342857" imgH="714286" progId="">
                  <p:embed/>
                </p:oleObj>
              </mc:Choice>
              <mc:Fallback>
                <p:oleObj name="Photo Editor 照片" r:id="rId3" imgW="7342857" imgH="714286" progId="">
                  <p:embed/>
                  <p:pic>
                    <p:nvPicPr>
                      <p:cNvPr id="38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480"/>
                      <a:stretch>
                        <a:fillRect/>
                      </a:stretch>
                    </p:blipFill>
                    <p:spPr bwMode="auto">
                      <a:xfrm>
                        <a:off x="107950" y="115888"/>
                        <a:ext cx="50307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3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altLang="zh-CN"/>
              <a:t>2013-05-07</a:t>
            </a:r>
          </a:p>
        </p:txBody>
      </p:sp>
      <p:sp>
        <p:nvSpPr>
          <p:cNvPr id="4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4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0F51-C26C-4312-B048-AE8634FE0D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EDEE-AB84-4976-80D3-A2E8F74153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300B-B53B-48A7-A459-47BFC7ABC9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B49EA-1421-48F1-A358-41CF3996C2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3F18-806D-4E0D-9145-66B9F08B3B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D83A-9F10-407B-8EF5-4442F0FBB5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C95E4-4F3B-424E-B0E4-57904A183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7471-D950-42DD-AF48-2FD60640AB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88141-7B2C-4128-9957-E79450222A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C5605-2BE0-4D8F-974D-69D6FAEDC8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DFA19-C480-4672-ACA8-8A7C391C83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1C67D-BB59-4A79-9A80-19534C6356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单击此处编辑母版文本样式</a:t>
            </a:r>
          </a:p>
          <a:p>
            <a:pPr lvl="1"/>
            <a:r>
              <a:rPr lang="en-US" altLang="zh-CN"/>
              <a:t>第二级</a:t>
            </a:r>
          </a:p>
          <a:p>
            <a:pPr lvl="2"/>
            <a:r>
              <a:rPr lang="en-US" altLang="zh-CN"/>
              <a:t>第三级</a:t>
            </a:r>
          </a:p>
          <a:p>
            <a:pPr lvl="3"/>
            <a:r>
              <a:rPr lang="en-US" altLang="zh-CN"/>
              <a:t>第四级</a:t>
            </a:r>
          </a:p>
          <a:p>
            <a:pPr lvl="4"/>
            <a:r>
              <a:rPr lang="en-US" altLang="zh-CN"/>
              <a:t>第五级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A945828-D845-486B-BA4F-8285853B96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3079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29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080" name="Group 40"/>
          <p:cNvGrpSpPr>
            <a:grpSpLocks/>
          </p:cNvGrpSpPr>
          <p:nvPr userDrawn="1"/>
        </p:nvGrpSpPr>
        <p:grpSpPr bwMode="auto">
          <a:xfrm>
            <a:off x="165100" y="6149975"/>
            <a:ext cx="666750" cy="693738"/>
            <a:chOff x="0" y="0"/>
            <a:chExt cx="804" cy="801"/>
          </a:xfrm>
        </p:grpSpPr>
        <p:pic>
          <p:nvPicPr>
            <p:cNvPr id="3082" name="Picture 41" descr="jdxh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0"/>
              <a:ext cx="804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066" name="Text Box 42"/>
            <p:cNvSpPr txBox="1">
              <a:spLocks noChangeArrowheads="1"/>
            </p:cNvSpPr>
            <p:nvPr userDrawn="1"/>
          </p:nvSpPr>
          <p:spPr bwMode="auto">
            <a:xfrm>
              <a:off x="80" y="449"/>
              <a:ext cx="595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CN" sz="1400" i="1">
                  <a:solidFill>
                    <a:srgbClr val="080462"/>
                  </a:solidFill>
                  <a:latin typeface="Cooper Black" pitchFamily="18" charset="0"/>
                  <a:ea typeface="Batang" pitchFamily="18" charset="-127"/>
                </a:rPr>
                <a:t>SEI</a:t>
              </a:r>
            </a:p>
          </p:txBody>
        </p:sp>
      </p:grpSp>
      <p:sp>
        <p:nvSpPr>
          <p:cNvPr id="129067" name="Line 43"/>
          <p:cNvSpPr>
            <a:spLocks noChangeShapeType="1"/>
          </p:cNvSpPr>
          <p:nvPr userDrawn="1"/>
        </p:nvSpPr>
        <p:spPr bwMode="auto">
          <a:xfrm>
            <a:off x="701675" y="6165850"/>
            <a:ext cx="7974013" cy="1905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iangwu@mail.xjtu.edu.c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2017-04-18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dirty="0" err="1"/>
              <a:t>高峰</a:t>
            </a:r>
            <a:r>
              <a:rPr lang="zh-CN" altLang="en-US" dirty="0"/>
              <a:t>、吴江</a:t>
            </a:r>
            <a:endParaRPr lang="en-US" altLang="zh-CN" dirty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0EF421-8AC8-4D11-985D-352B72C075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101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/>
              <a:t>2021</a:t>
            </a:r>
            <a:r>
              <a:rPr lang="zh-CN" altLang="en-US" sz="4000" dirty="0" smtClean="0"/>
              <a:t>年度</a:t>
            </a:r>
            <a:r>
              <a:rPr lang="zh-CN" altLang="en-US" sz="4000" dirty="0"/>
              <a:t>研究生公共课</a:t>
            </a:r>
            <a:br>
              <a:rPr lang="zh-CN" altLang="en-US" sz="4000" dirty="0"/>
            </a:br>
            <a:r>
              <a:rPr lang="zh-CN" altLang="en-US" sz="4000" dirty="0"/>
              <a:t>最优控制</a:t>
            </a:r>
            <a:endParaRPr lang="en-US" altLang="zh-CN" sz="4000" dirty="0"/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电信学院</a:t>
            </a:r>
          </a:p>
          <a:p>
            <a:pPr eaLnBrk="1" hangingPunct="1"/>
            <a:r>
              <a:rPr lang="zh-CN" altLang="en-US" dirty="0"/>
              <a:t>自动化系</a:t>
            </a:r>
          </a:p>
          <a:p>
            <a:pPr eaLnBrk="1" hangingPunct="1"/>
            <a:r>
              <a:rPr lang="zh-CN" altLang="en-US" dirty="0"/>
              <a:t>系统工程研究所</a:t>
            </a:r>
          </a:p>
          <a:p>
            <a:pPr eaLnBrk="1" hangingPunct="1"/>
            <a:r>
              <a:rPr lang="zh-CN" altLang="en-US" dirty="0"/>
              <a:t>高  峰、吴江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3315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7699E6-680D-4B75-B1CD-A334780EABCE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pPr eaLnBrk="1" hangingPunct="1"/>
            <a:r>
              <a:rPr lang="zh-CN" altLang="en-US"/>
              <a:t>课程进度计划</a:t>
            </a:r>
            <a:endParaRPr lang="en-US" altLang="zh-CN"/>
          </a:p>
        </p:txBody>
      </p:sp>
      <p:graphicFrame>
        <p:nvGraphicFramePr>
          <p:cNvPr id="143516" name="Group 1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16710463"/>
              </p:ext>
            </p:extLst>
          </p:nvPr>
        </p:nvGraphicFramePr>
        <p:xfrm>
          <a:off x="179388" y="981075"/>
          <a:ext cx="8820150" cy="5094669"/>
        </p:xfrm>
        <a:graphic>
          <a:graphicData uri="http://schemas.openxmlformats.org/drawingml/2006/table">
            <a:tbl>
              <a:tblPr/>
              <a:tblGrid>
                <a:gridCol w="107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04/28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绪论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06/02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最大值原理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04/28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优化理论与方法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06/02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动态规划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05/12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变分法 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(2/3)</a:t>
                      </a: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06/09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强化学习算法 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I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05/12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变分法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(1/3)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连续系统最优控制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(1/3)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06/09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强化学习算法 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II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05/19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连续系统最优控制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(2/3)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06/16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MDP</a:t>
                      </a: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概论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05/19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LQR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LQG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06/16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总结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05/26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离散系统最优控制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  <a:cs typeface="+mn-cs"/>
                        </a:rPr>
                        <a:t>06/1</a:t>
                      </a:r>
                      <a:r>
                        <a:rPr kumimoji="0" lang="en-US" altLang="zh-CN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  <a:cs typeface="+mn-cs"/>
                        </a:rPr>
                        <a:t>?</a:t>
                      </a:r>
                      <a:endParaRPr kumimoji="0" lang="en-US" altLang="zh-CN" sz="2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Project Presentation II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05/26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Project Presentation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06/</a:t>
                      </a:r>
                      <a:r>
                        <a:rPr kumimoji="0" lang="en-US" altLang="zh-CN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  <a:cs typeface="+mn-cs"/>
                        </a:rPr>
                        <a:t>1</a:t>
                      </a:r>
                      <a:r>
                        <a:rPr kumimoji="0" lang="en-US" altLang="zh-CN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  <a:cs typeface="+mn-cs"/>
                        </a:rPr>
                        <a:t>?</a:t>
                      </a: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幼圆" pitchFamily="49" charset="-122"/>
                        </a:rPr>
                        <a:t>Project Presentation II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幼圆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4339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FC7E62-B5F9-4953-8198-C8535F2F69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300"/>
              <a:t>考核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3400"/>
              <a:t>考核方式：</a:t>
            </a:r>
          </a:p>
          <a:p>
            <a:pPr lvl="1" eaLnBrk="1" hangingPunct="1"/>
            <a:r>
              <a:rPr lang="zh-CN" altLang="en-US" sz="3000"/>
              <a:t>作业 </a:t>
            </a:r>
          </a:p>
          <a:p>
            <a:pPr lvl="1" eaLnBrk="1" hangingPunct="1"/>
            <a:r>
              <a:rPr lang="en-US" altLang="zh-CN" sz="3000"/>
              <a:t>Project</a:t>
            </a:r>
          </a:p>
          <a:p>
            <a:pPr lvl="1" eaLnBrk="1" hangingPunct="1"/>
            <a:r>
              <a:rPr lang="zh-CN" altLang="en-US" sz="3000"/>
              <a:t>考试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492500" y="2276475"/>
            <a:ext cx="11525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</a:rPr>
              <a:t>20%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</a:rPr>
              <a:t>20%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</a:rPr>
              <a:t>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5363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83CB84-B5A7-4AFB-8DE9-AADF0C6BF819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0"/>
            <a:ext cx="6705600" cy="2057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CN" altLang="en-US" sz="5800">
                <a:ea typeface="华文彩云" pitchFamily="2" charset="-122"/>
              </a:rPr>
              <a:t>欢迎各位同学选修最优控制课程！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267200"/>
            <a:ext cx="31242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124200"/>
            <a:ext cx="21209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3886200" y="4800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6387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643BBD-CA3D-4714-8455-E3C742061A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注  意</a:t>
            </a:r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提前预习网页中提供的课程内容</a:t>
            </a:r>
          </a:p>
          <a:p>
            <a:pPr eaLnBrk="1" hangingPunct="1"/>
            <a:r>
              <a:rPr lang="zh-CN" altLang="en-US" dirty="0"/>
              <a:t>电子邮件的主题行以姓名（学号）开始</a:t>
            </a:r>
          </a:p>
          <a:p>
            <a:pPr eaLnBrk="1" hangingPunct="1"/>
            <a:r>
              <a:rPr lang="zh-CN" altLang="en-US" dirty="0"/>
              <a:t>请各位同学发送第一封邮件，包括：</a:t>
            </a:r>
          </a:p>
          <a:p>
            <a:pPr lvl="1" eaLnBrk="1" hangingPunct="1"/>
            <a:r>
              <a:rPr lang="zh-CN" altLang="en-US" dirty="0"/>
              <a:t>姓名，学号，班级</a:t>
            </a:r>
          </a:p>
          <a:p>
            <a:pPr lvl="1" eaLnBrk="1" hangingPunct="1"/>
            <a:r>
              <a:rPr lang="zh-CN" altLang="en-US" dirty="0"/>
              <a:t>专业，导师，研究方向/课题</a:t>
            </a:r>
          </a:p>
          <a:p>
            <a:pPr lvl="1" eaLnBrk="1" hangingPunct="1"/>
            <a:r>
              <a:rPr lang="zh-CN" altLang="en-US" dirty="0"/>
              <a:t>联系方式：电话，邮件地址</a:t>
            </a:r>
          </a:p>
          <a:p>
            <a:pPr lvl="1" eaLnBrk="1" hangingPunct="1"/>
            <a:r>
              <a:rPr lang="zh-CN" altLang="en-US" dirty="0"/>
              <a:t>控制类课程选修情况：已学的，已选的</a:t>
            </a:r>
          </a:p>
          <a:p>
            <a:pPr lvl="1" eaLnBrk="1" hangingPunct="1"/>
            <a:r>
              <a:rPr lang="zh-CN" altLang="en-US" dirty="0"/>
              <a:t>意见和建议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5123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3FA84F-B4E8-4148-A64B-514E75B4016F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内容提要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课程安排</a:t>
            </a:r>
          </a:p>
          <a:p>
            <a:pPr eaLnBrk="1" hangingPunct="1"/>
            <a:r>
              <a:rPr lang="zh-CN" altLang="en-US"/>
              <a:t>绪论</a:t>
            </a:r>
          </a:p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6147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BC276A-F125-44D6-8282-6B4F1C8EB415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最优控制（</a:t>
            </a:r>
            <a:r>
              <a:rPr lang="en-US" altLang="zh-CN"/>
              <a:t>Optimal Control）</a:t>
            </a:r>
            <a:endParaRPr lang="zh-CN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/>
              <a:t>课程目的：</a:t>
            </a:r>
          </a:p>
          <a:p>
            <a:pPr lvl="1" eaLnBrk="1" hangingPunct="1">
              <a:defRPr/>
            </a:pPr>
            <a:r>
              <a:rPr lang="zh-CN" altLang="en-US" dirty="0"/>
              <a:t>从理论和应用两个方面掌握自动控制系统的         </a:t>
            </a:r>
            <a:r>
              <a:rPr lang="zh-CN" altLang="en-US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优化设计</a:t>
            </a:r>
            <a:r>
              <a:rPr lang="zh-CN" altLang="en-US" dirty="0"/>
              <a:t>方法</a:t>
            </a:r>
          </a:p>
          <a:p>
            <a:pPr eaLnBrk="1" hangingPunct="1">
              <a:defRPr/>
            </a:pPr>
            <a:r>
              <a:rPr lang="zh-CN" altLang="en-US" dirty="0"/>
              <a:t>课程内容：</a:t>
            </a:r>
            <a:r>
              <a:rPr lang="zh-CN" altLang="en-US" dirty="0">
                <a:sym typeface="Wingdings" pitchFamily="2" charset="2"/>
              </a:rPr>
              <a:t>（</a:t>
            </a:r>
            <a:r>
              <a:rPr lang="zh-CN" altLang="en-US" dirty="0"/>
              <a:t>结合绪论介绍）</a:t>
            </a:r>
          </a:p>
          <a:p>
            <a:pPr eaLnBrk="1" hangingPunct="1">
              <a:defRPr/>
            </a:pPr>
            <a:r>
              <a:rPr lang="zh-CN" altLang="en-US" dirty="0"/>
              <a:t>预修内容：</a:t>
            </a:r>
          </a:p>
          <a:p>
            <a:pPr lvl="1" eaLnBrk="1" hangingPunct="1">
              <a:defRPr/>
            </a:pPr>
            <a:r>
              <a:rPr lang="zh-CN" altLang="en-US" dirty="0"/>
              <a:t>线性代数、常微分方程、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泛函分析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zh-CN" altLang="en-US" dirty="0"/>
              <a:t>经典控制理论（</a:t>
            </a:r>
            <a:r>
              <a:rPr lang="zh-CN" altLang="en-US" dirty="0">
                <a:solidFill>
                  <a:srgbClr val="CC6600"/>
                </a:solidFill>
              </a:rPr>
              <a:t>系统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CC6600"/>
                </a:solidFill>
              </a:rPr>
              <a:t>稳定性</a:t>
            </a:r>
            <a:r>
              <a:rPr lang="zh-CN" altLang="en-US" dirty="0"/>
              <a:t>等概念）</a:t>
            </a:r>
          </a:p>
          <a:p>
            <a:pPr lvl="1" eaLnBrk="1" hangingPunct="1">
              <a:defRPr/>
            </a:pPr>
            <a:r>
              <a:rPr lang="zh-CN" altLang="en-US" dirty="0"/>
              <a:t>线性系统理论（</a:t>
            </a:r>
            <a:r>
              <a:rPr lang="zh-CN" altLang="en-US" dirty="0">
                <a:solidFill>
                  <a:srgbClr val="CC6600"/>
                </a:solidFill>
              </a:rPr>
              <a:t>状态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CC6600"/>
                </a:solidFill>
              </a:rPr>
              <a:t>状态方程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CC6600"/>
                </a:solidFill>
              </a:rPr>
              <a:t>能控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CC6600"/>
                </a:solidFill>
              </a:rPr>
              <a:t>能观</a:t>
            </a:r>
            <a:r>
              <a:rPr lang="zh-CN" altLang="en-US" dirty="0"/>
              <a:t>等概念）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7171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870A43-8A1D-4872-941A-C92D360BFA72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教材与参考书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2600" dirty="0"/>
              <a:t>教材：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200" dirty="0"/>
              <a:t>吴受章，</a:t>
            </a:r>
            <a:r>
              <a:rPr lang="zh-CN" altLang="en-US" sz="22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最优控制理论与应用</a:t>
            </a:r>
            <a:r>
              <a:rPr lang="zh-CN" altLang="en-US" sz="2200" dirty="0"/>
              <a:t>，机械工业出版社，</a:t>
            </a:r>
            <a:r>
              <a:rPr lang="en-US" altLang="zh-CN" sz="2200" dirty="0"/>
              <a:t>2008</a:t>
            </a:r>
            <a:r>
              <a:rPr lang="zh-CN" altLang="en-US" sz="2200" dirty="0"/>
              <a:t>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600" dirty="0"/>
              <a:t>参考书：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200" dirty="0"/>
              <a:t>解学书，</a:t>
            </a:r>
            <a:r>
              <a:rPr lang="zh-CN" altLang="en-US" sz="22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最优控制——理论与应用</a:t>
            </a:r>
            <a:r>
              <a:rPr lang="zh-CN" altLang="en-US" sz="2200" dirty="0"/>
              <a:t>，清华大学出版社，1986。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200" dirty="0"/>
              <a:t>Sage, A.P. &amp; C.C. White, </a:t>
            </a:r>
            <a:r>
              <a:rPr lang="en-US" altLang="zh-CN" sz="22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Optimum System Control</a:t>
            </a:r>
            <a:r>
              <a:rPr lang="en-US" altLang="zh-CN" sz="2200" dirty="0"/>
              <a:t>, Prentice-Hall Inc., 1977.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200" dirty="0"/>
              <a:t>胡寿松 王执铨 胡维礼，最优控制理论与系统 ，科学出版社，2003。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200" dirty="0"/>
              <a:t>吴沧浦，最优控制理论与方法，国防工业出版社，2000。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200" dirty="0"/>
              <a:t>A. Bryson &amp; Y. C. Ho, </a:t>
            </a:r>
            <a:r>
              <a:rPr lang="en-US" altLang="zh-CN" sz="22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optimal control : optimization, estimation, and control</a:t>
            </a:r>
            <a:r>
              <a:rPr lang="en-US" altLang="zh-CN" sz="2200" dirty="0"/>
              <a:t>,  1975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200" dirty="0"/>
              <a:t>其它参考书（中文、英文）以及</a:t>
            </a:r>
            <a:r>
              <a:rPr lang="en-US" altLang="zh-CN" sz="2200" dirty="0"/>
              <a:t>Stuff on web</a:t>
            </a:r>
          </a:p>
        </p:txBody>
      </p:sp>
      <p:pic>
        <p:nvPicPr>
          <p:cNvPr id="132102" name="Picture 6" descr="封面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663" y="1628775"/>
            <a:ext cx="5524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6056E-6 L -0.3191 0.2988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14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8195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EFB888-05E8-49EB-B398-5350FE5A0D31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pic>
        <p:nvPicPr>
          <p:cNvPr id="139268" name="Picture 4" descr="Untitled-8"/>
          <p:cNvPicPr>
            <a:picLocks noChangeAspect="1" noChangeArrowheads="1"/>
          </p:cNvPicPr>
          <p:nvPr/>
        </p:nvPicPr>
        <p:blipFill>
          <a:blip r:embed="rId3"/>
          <a:srcRect t="11877"/>
          <a:stretch>
            <a:fillRect/>
          </a:stretch>
        </p:blipFill>
        <p:spPr bwMode="auto">
          <a:xfrm>
            <a:off x="179388" y="115888"/>
            <a:ext cx="8785225" cy="1015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5244 L 0 -0.5924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9219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341729-886A-4E27-A42B-F8BB68D7177F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pic>
        <p:nvPicPr>
          <p:cNvPr id="141316" name="Picture 4" descr="Untitled-9"/>
          <p:cNvPicPr>
            <a:picLocks noChangeAspect="1" noChangeArrowheads="1"/>
          </p:cNvPicPr>
          <p:nvPr/>
        </p:nvPicPr>
        <p:blipFill>
          <a:blip r:embed="rId3"/>
          <a:srcRect l="3584" t="2509" r="2390"/>
          <a:stretch>
            <a:fillRect/>
          </a:stretch>
        </p:blipFill>
        <p:spPr bwMode="auto">
          <a:xfrm>
            <a:off x="0" y="0"/>
            <a:ext cx="8928100" cy="1123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5922 L -4.44444E-6 -0.55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0243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F5975D-4C3A-4905-B940-C96AFE0F96E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上课时间地点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上课：</a:t>
            </a:r>
          </a:p>
          <a:p>
            <a:pPr lvl="1" eaLnBrk="1" hangingPunct="1"/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</a:t>
            </a:r>
            <a:r>
              <a:rPr lang="en-US" altLang="zh-CN" dirty="0"/>
              <a:t>—6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16</a:t>
            </a:r>
            <a:r>
              <a:rPr lang="zh-CN" altLang="en-US" dirty="0" smtClean="0"/>
              <a:t>日</a:t>
            </a:r>
            <a:r>
              <a:rPr lang="en-US" altLang="zh-CN" dirty="0" smtClean="0"/>
              <a:t>*</a:t>
            </a:r>
            <a:r>
              <a:rPr lang="zh-CN" altLang="en-US" dirty="0" smtClean="0"/>
              <a:t> </a:t>
            </a:r>
            <a:r>
              <a:rPr lang="zh-CN" altLang="en-US" dirty="0"/>
              <a:t>，共1</a:t>
            </a:r>
            <a:r>
              <a:rPr lang="en-US" altLang="zh-CN" dirty="0"/>
              <a:t>6</a:t>
            </a:r>
            <a:r>
              <a:rPr lang="zh-CN" altLang="en-US" dirty="0"/>
              <a:t>次</a:t>
            </a:r>
          </a:p>
          <a:p>
            <a:pPr lvl="1" eaLnBrk="1" hangingPunct="1"/>
            <a:r>
              <a:rPr lang="zh-CN" altLang="en-US" dirty="0"/>
              <a:t>时间：</a:t>
            </a:r>
          </a:p>
          <a:p>
            <a:pPr lvl="2" eaLnBrk="1" hangingPunct="1"/>
            <a:r>
              <a:rPr lang="zh-CN" altLang="en-US" sz="2500" dirty="0" smtClean="0"/>
              <a:t>周三</a:t>
            </a:r>
            <a:r>
              <a:rPr lang="en-US" altLang="zh-CN" sz="2500" dirty="0" smtClean="0"/>
              <a:t>(3</a:t>
            </a:r>
            <a:r>
              <a:rPr lang="zh-CN" altLang="en-US" sz="2500" dirty="0" smtClean="0"/>
              <a:t>、</a:t>
            </a:r>
            <a:r>
              <a:rPr lang="en-US" altLang="zh-CN" sz="2500" dirty="0" smtClean="0"/>
              <a:t>4</a:t>
            </a:r>
            <a:r>
              <a:rPr lang="zh-CN" altLang="en-US" sz="2500" dirty="0" smtClean="0"/>
              <a:t>、</a:t>
            </a:r>
            <a:r>
              <a:rPr lang="en-US" altLang="zh-CN" sz="2500" dirty="0" smtClean="0"/>
              <a:t>7</a:t>
            </a:r>
            <a:r>
              <a:rPr lang="zh-CN" altLang="en-US" sz="2500" dirty="0" smtClean="0"/>
              <a:t>、</a:t>
            </a:r>
            <a:r>
              <a:rPr lang="en-US" altLang="zh-CN" sz="2500" dirty="0" smtClean="0"/>
              <a:t>8)</a:t>
            </a:r>
          </a:p>
          <a:p>
            <a:pPr lvl="1" eaLnBrk="1" hangingPunct="1"/>
            <a:r>
              <a:rPr lang="zh-CN" altLang="en-US" dirty="0" smtClean="0"/>
              <a:t>地点：</a:t>
            </a:r>
          </a:p>
          <a:p>
            <a:pPr lvl="2" eaLnBrk="1" hangingPunct="1"/>
            <a:r>
              <a:rPr lang="en-US" altLang="zh-CN" sz="2500" dirty="0"/>
              <a:t>5-1W105</a:t>
            </a:r>
            <a:endParaRPr lang="zh-CN" altLang="en-US" sz="2500" dirty="0"/>
          </a:p>
          <a:p>
            <a:pPr eaLnBrk="1" hangingPunct="1"/>
            <a:r>
              <a:rPr lang="zh-CN" altLang="en-US" dirty="0"/>
              <a:t>答疑：</a:t>
            </a:r>
          </a:p>
          <a:p>
            <a:pPr lvl="1" eaLnBrk="1" hangingPunct="1"/>
            <a:r>
              <a:rPr lang="zh-CN" altLang="en-US" dirty="0"/>
              <a:t>时间：周四</a:t>
            </a:r>
            <a:r>
              <a:rPr lang="zh-CN" altLang="en-US" dirty="0" smtClean="0"/>
              <a:t>1</a:t>
            </a:r>
            <a:r>
              <a:rPr lang="en-US" altLang="zh-CN" dirty="0" smtClean="0"/>
              <a:t>6:00 </a:t>
            </a:r>
            <a:r>
              <a:rPr lang="en-US" altLang="zh-CN" dirty="0"/>
              <a:t>~ </a:t>
            </a:r>
            <a:r>
              <a:rPr lang="en-US" altLang="zh-CN" dirty="0" smtClean="0"/>
              <a:t>17:00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地点</a:t>
            </a:r>
            <a:r>
              <a:rPr lang="zh-CN" altLang="en-US" dirty="0"/>
              <a:t>：泓理楼</a:t>
            </a:r>
            <a:r>
              <a:rPr lang="en-US" altLang="zh-CN" dirty="0"/>
              <a:t>4-5038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1267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607BD2-275B-4613-9F3A-F1C9313373D8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教师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424381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高峰</a:t>
            </a:r>
            <a:r>
              <a:rPr lang="zh-CN" altLang="en-US" dirty="0"/>
              <a:t>（教授、博导）</a:t>
            </a:r>
          </a:p>
          <a:p>
            <a:pPr lvl="1" eaLnBrk="1" hangingPunct="1">
              <a:defRPr/>
            </a:pPr>
            <a:r>
              <a:rPr lang="zh-CN" altLang="en-US" dirty="0"/>
              <a:t>电信学院自动化系系统工程研究所</a:t>
            </a:r>
          </a:p>
          <a:p>
            <a:pPr lvl="1" eaLnBrk="1" hangingPunct="1">
              <a:defRPr/>
            </a:pPr>
            <a:r>
              <a:rPr lang="zh-CN" altLang="en-US" dirty="0"/>
              <a:t>办公室：科学馆</a:t>
            </a:r>
            <a:r>
              <a:rPr lang="zh-CN" altLang="en-US" dirty="0" smtClean="0"/>
              <a:t>408</a:t>
            </a:r>
            <a:r>
              <a:rPr lang="en-US" altLang="zh-CN" dirty="0" smtClean="0"/>
              <a:t>/</a:t>
            </a:r>
            <a:r>
              <a:rPr lang="zh-CN" altLang="en-US" dirty="0"/>
              <a:t>泓理</a:t>
            </a:r>
            <a:r>
              <a:rPr lang="zh-CN" altLang="en-US" dirty="0" smtClean="0"/>
              <a:t>楼</a:t>
            </a:r>
            <a:r>
              <a:rPr lang="en-US" altLang="zh-CN" dirty="0" smtClean="0"/>
              <a:t>4-5042</a:t>
            </a:r>
            <a:endParaRPr lang="zh-CN" altLang="en-US" dirty="0"/>
          </a:p>
          <a:p>
            <a:pPr lvl="1" eaLnBrk="1" hangingPunct="1">
              <a:defRPr/>
            </a:pPr>
            <a:r>
              <a:rPr lang="zh-CN" altLang="en-US" dirty="0" smtClean="0"/>
              <a:t>电    话：82667856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吴江</a:t>
            </a:r>
            <a:r>
              <a:rPr lang="zh-CN" altLang="en-US" dirty="0"/>
              <a:t>（副教授、博导）</a:t>
            </a:r>
            <a:endParaRPr lang="en-US" altLang="zh-CN" dirty="0"/>
          </a:p>
          <a:p>
            <a:pPr lvl="1" eaLnBrk="1" hangingPunct="1">
              <a:defRPr/>
            </a:pPr>
            <a:r>
              <a:rPr lang="zh-CN" altLang="en-US" dirty="0"/>
              <a:t>电信学院自动化系系统工程研究所</a:t>
            </a:r>
          </a:p>
          <a:p>
            <a:pPr lvl="1" eaLnBrk="1" hangingPunct="1">
              <a:defRPr/>
            </a:pPr>
            <a:r>
              <a:rPr lang="zh-CN" altLang="en-US" dirty="0"/>
              <a:t>办公室：彭康楼</a:t>
            </a:r>
            <a:r>
              <a:rPr lang="en-US" altLang="zh-CN" dirty="0"/>
              <a:t>238/</a:t>
            </a:r>
            <a:r>
              <a:rPr lang="zh-CN" altLang="en-US" dirty="0"/>
              <a:t>泓理楼</a:t>
            </a:r>
            <a:r>
              <a:rPr lang="en-US" altLang="zh-CN" dirty="0" smtClean="0"/>
              <a:t>4-5038</a:t>
            </a:r>
            <a:endParaRPr lang="zh-CN" altLang="en-US" dirty="0"/>
          </a:p>
          <a:p>
            <a:pPr lvl="1" eaLnBrk="1" hangingPunct="1">
              <a:defRPr/>
            </a:pPr>
            <a:r>
              <a:rPr lang="zh-CN" altLang="en-US" dirty="0"/>
              <a:t>电    话：8266</a:t>
            </a:r>
            <a:r>
              <a:rPr lang="en-US" altLang="zh-CN" dirty="0"/>
              <a:t>5349</a:t>
            </a:r>
          </a:p>
          <a:p>
            <a:pPr lvl="1" eaLnBrk="1" hangingPunct="1">
              <a:defRPr/>
            </a:pPr>
            <a:r>
              <a:rPr lang="en-US" altLang="zh-CN" dirty="0"/>
              <a:t>E-mail ：</a:t>
            </a:r>
            <a:r>
              <a:rPr lang="en-US" altLang="zh-CN" dirty="0" err="1">
                <a:hlinkClick r:id="rId3"/>
              </a:rPr>
              <a:t>jiangwu</a:t>
            </a:r>
            <a:r>
              <a:rPr lang="zh-CN" altLang="en-US" dirty="0">
                <a:hlinkClick r:id="rId3"/>
              </a:rPr>
              <a:t>@</a:t>
            </a:r>
            <a:r>
              <a:rPr lang="en-US" altLang="zh-CN" dirty="0">
                <a:hlinkClick r:id="rId3"/>
              </a:rPr>
              <a:t>mail.xjtu.edu.cn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高峰、吴江</a:t>
            </a:r>
            <a:endParaRPr lang="en-US" altLang="zh-CN"/>
          </a:p>
        </p:txBody>
      </p:sp>
      <p:sp>
        <p:nvSpPr>
          <p:cNvPr id="12291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690B51-8D69-46C3-8670-A6AA73A0A131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300" dirty="0"/>
              <a:t>授课方式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zh-CN" altLang="en-US" sz="3400" dirty="0"/>
              <a:t>讲课：采用</a:t>
            </a:r>
            <a:r>
              <a:rPr lang="en-US" altLang="zh-CN" sz="3400" dirty="0"/>
              <a:t>PowerPoint</a:t>
            </a:r>
            <a:r>
              <a:rPr lang="zh-CN" altLang="en-US" sz="3400" dirty="0"/>
              <a:t>，课堂讨论</a:t>
            </a:r>
            <a:endParaRPr lang="en-US" altLang="zh-CN" sz="3400" dirty="0"/>
          </a:p>
          <a:p>
            <a:pPr marL="609600" indent="-609600" eaLnBrk="1" hangingPunct="1"/>
            <a:r>
              <a:rPr lang="en-US" altLang="zh-CN" sz="3400" dirty="0"/>
              <a:t>Project：4</a:t>
            </a:r>
            <a:r>
              <a:rPr lang="zh-CN" altLang="en-US" sz="3400" dirty="0"/>
              <a:t>－</a:t>
            </a:r>
            <a:r>
              <a:rPr lang="en-US" altLang="zh-CN" sz="3400" dirty="0"/>
              <a:t>5</a:t>
            </a:r>
            <a:r>
              <a:rPr lang="zh-CN" altLang="en-US" sz="3400" dirty="0"/>
              <a:t>人一组选题。使用</a:t>
            </a:r>
            <a:r>
              <a:rPr lang="en-US" altLang="zh-CN" sz="3400" dirty="0" err="1"/>
              <a:t>Matlab</a:t>
            </a:r>
            <a:r>
              <a:rPr lang="zh-CN" altLang="en-US" sz="3400" dirty="0"/>
              <a:t>完成</a:t>
            </a:r>
            <a:endParaRPr lang="en-US" altLang="zh-CN" sz="3400" dirty="0"/>
          </a:p>
          <a:p>
            <a:pPr marL="609600" indent="-609600" eaLnBrk="1" hangingPunct="1"/>
            <a:r>
              <a:rPr lang="zh-CN" altLang="en-US" sz="3400" dirty="0"/>
              <a:t>课程主页：</a:t>
            </a:r>
          </a:p>
          <a:p>
            <a:pPr marL="990600" lvl="1" indent="-646113" eaLnBrk="1" hangingPunct="1"/>
            <a:r>
              <a:rPr lang="en-US" altLang="zh-CN" sz="3000" u="sng" dirty="0">
                <a:solidFill>
                  <a:srgbClr val="FF0000"/>
                </a:solidFill>
              </a:rPr>
              <a:t>http://gr.xjtu.edu.cn/web/jiangwu/optimal-control</a:t>
            </a:r>
            <a:endParaRPr lang="zh-CN" altLang="en-US" sz="3000" u="sng" dirty="0">
              <a:solidFill>
                <a:srgbClr val="FF0000"/>
              </a:solidFill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400800" y="685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900113" y="5084763"/>
            <a:ext cx="7467600" cy="10763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99FF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幼圆" pitchFamily="49" charset="-122"/>
              </a:rPr>
              <a:t>请各位同学务必提前预习网页中提供的课程内容相关材料！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9" grpId="0" animBg="1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幼圆"/>
        <a:cs typeface=""/>
      </a:majorFont>
      <a:minorFont>
        <a:latin typeface="Arial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3011</TotalTime>
  <Words>570</Words>
  <Application>Microsoft Office PowerPoint</Application>
  <PresentationFormat>全屏显示(4:3)</PresentationFormat>
  <Paragraphs>145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Batang</vt:lpstr>
      <vt:lpstr>华文彩云</vt:lpstr>
      <vt:lpstr>宋体</vt:lpstr>
      <vt:lpstr>幼圆</vt:lpstr>
      <vt:lpstr>Arial</vt:lpstr>
      <vt:lpstr>Cooper Black</vt:lpstr>
      <vt:lpstr>Times New Roman</vt:lpstr>
      <vt:lpstr>Wingdings</vt:lpstr>
      <vt:lpstr>Network</vt:lpstr>
      <vt:lpstr>Photo Editor 照片</vt:lpstr>
      <vt:lpstr>2021年度研究生公共课 最优控制</vt:lpstr>
      <vt:lpstr>内容提要</vt:lpstr>
      <vt:lpstr>最优控制（Optimal Control）</vt:lpstr>
      <vt:lpstr>教材与参考书</vt:lpstr>
      <vt:lpstr>PowerPoint 演示文稿</vt:lpstr>
      <vt:lpstr>PowerPoint 演示文稿</vt:lpstr>
      <vt:lpstr>上课时间地点</vt:lpstr>
      <vt:lpstr>教师</vt:lpstr>
      <vt:lpstr>授课方式</vt:lpstr>
      <vt:lpstr>课程进度计划</vt:lpstr>
      <vt:lpstr>考核</vt:lpstr>
      <vt:lpstr>PowerPoint 演示文稿</vt:lpstr>
      <vt:lpstr>注  意</vt:lpstr>
    </vt:vector>
  </TitlesOfParts>
  <Company>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西安交通大学硕士研究生公共课 最优控制</dc:title>
  <dc:creator>Feng Gao</dc:creator>
  <cp:lastModifiedBy>Wu J</cp:lastModifiedBy>
  <cp:revision>100</cp:revision>
  <cp:lastPrinted>1601-01-01T00:00:00Z</cp:lastPrinted>
  <dcterms:created xsi:type="dcterms:W3CDTF">2002-03-06T05:58:50Z</dcterms:created>
  <dcterms:modified xsi:type="dcterms:W3CDTF">2021-04-26T09:31:54Z</dcterms:modified>
</cp:coreProperties>
</file>