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4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B3806-1A32-4780-A0C1-6A914FE21F5E}"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zh-CN" altLang="en-US"/>
        </a:p>
      </dgm:t>
    </dgm:pt>
    <dgm:pt modelId="{730DD4B6-D4EB-4E17-976E-5D594BBB9857}">
      <dgm:prSet phldrT="[文本]" custT="1"/>
      <dgm:spPr/>
      <dgm:t>
        <a:bodyPr/>
        <a:lstStyle/>
        <a:p>
          <a:pPr algn="l"/>
          <a:r>
            <a:rPr lang="zh-CN" altLang="en-US" sz="2400" dirty="0" smtClean="0">
              <a:latin typeface="微软雅黑" panose="020B0503020204020204" pitchFamily="34" charset="-122"/>
              <a:ea typeface="微软雅黑" panose="020B0503020204020204" pitchFamily="34" charset="-122"/>
            </a:rPr>
            <a:t>改善电能质量，维持系统稳定</a:t>
          </a:r>
          <a:endParaRPr lang="zh-CN" altLang="en-US" sz="2400" dirty="0">
            <a:latin typeface="微软雅黑" panose="020B0503020204020204" pitchFamily="34" charset="-122"/>
            <a:ea typeface="微软雅黑" panose="020B0503020204020204" pitchFamily="34" charset="-122"/>
          </a:endParaRPr>
        </a:p>
      </dgm:t>
    </dgm:pt>
    <dgm:pt modelId="{669A1C24-EA33-4B6C-8B72-C832A50C0CC0}" type="parTrans" cxnId="{202EC880-687E-44F8-8454-3D137E4857D0}">
      <dgm:prSet/>
      <dgm:spPr/>
      <dgm:t>
        <a:bodyPr/>
        <a:lstStyle/>
        <a:p>
          <a:endParaRPr lang="zh-CN" altLang="en-US"/>
        </a:p>
      </dgm:t>
    </dgm:pt>
    <dgm:pt modelId="{992E622E-A7B4-41B1-B98F-E00975C77C18}" type="sibTrans" cxnId="{202EC880-687E-44F8-8454-3D137E4857D0}">
      <dgm:prSet/>
      <dgm:spPr/>
      <dgm:t>
        <a:bodyPr/>
        <a:lstStyle/>
        <a:p>
          <a:endParaRPr lang="zh-CN" altLang="en-US"/>
        </a:p>
      </dgm:t>
    </dgm:pt>
    <dgm:pt modelId="{8325705C-0D4F-4489-9EE6-C629E8043184}">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在分布式发电装置不能正常工作时向用户提供电力</a:t>
          </a:r>
          <a:endParaRPr lang="zh-CN" altLang="en-US" sz="2400" dirty="0">
            <a:latin typeface="微软雅黑" panose="020B0503020204020204" pitchFamily="34" charset="-122"/>
            <a:ea typeface="微软雅黑" panose="020B0503020204020204" pitchFamily="34" charset="-122"/>
          </a:endParaRPr>
        </a:p>
      </dgm:t>
    </dgm:pt>
    <dgm:pt modelId="{5E891447-2339-4DCC-8C1C-7A60F7423D50}" type="parTrans" cxnId="{2D71A743-8337-4166-A6D2-12096686CE90}">
      <dgm:prSet/>
      <dgm:spPr/>
      <dgm:t>
        <a:bodyPr/>
        <a:lstStyle/>
        <a:p>
          <a:endParaRPr lang="zh-CN" altLang="en-US"/>
        </a:p>
      </dgm:t>
    </dgm:pt>
    <dgm:pt modelId="{2B1D08A8-F53D-4061-B904-72D4EE6C56A4}" type="sibTrans" cxnId="{2D71A743-8337-4166-A6D2-12096686CE90}">
      <dgm:prSet/>
      <dgm:spPr/>
      <dgm:t>
        <a:bodyPr/>
        <a:lstStyle/>
        <a:p>
          <a:endParaRPr lang="zh-CN" altLang="en-US"/>
        </a:p>
      </dgm:t>
    </dgm:pt>
    <dgm:pt modelId="{EAF591E5-B154-4C20-AE13-7CE6DC63CF9A}">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提高分布式发电单元拥有者的经济效益</a:t>
          </a:r>
          <a:endParaRPr lang="zh-CN" altLang="en-US" sz="2400" dirty="0">
            <a:latin typeface="微软雅黑" panose="020B0503020204020204" pitchFamily="34" charset="-122"/>
            <a:ea typeface="微软雅黑" panose="020B0503020204020204" pitchFamily="34" charset="-122"/>
          </a:endParaRPr>
        </a:p>
      </dgm:t>
    </dgm:pt>
    <dgm:pt modelId="{571EC3BB-0F53-48D6-929E-511ECF7BD5A4}" type="parTrans" cxnId="{7F5515ED-403C-44E7-9080-1EF8312616DA}">
      <dgm:prSet/>
      <dgm:spPr/>
      <dgm:t>
        <a:bodyPr/>
        <a:lstStyle/>
        <a:p>
          <a:endParaRPr lang="zh-CN" altLang="en-US"/>
        </a:p>
      </dgm:t>
    </dgm:pt>
    <dgm:pt modelId="{B03B8FCF-A337-408F-BD5E-30E3B4AF1B21}" type="sibTrans" cxnId="{7F5515ED-403C-44E7-9080-1EF8312616DA}">
      <dgm:prSet/>
      <dgm:spPr/>
      <dgm:t>
        <a:bodyPr/>
        <a:lstStyle/>
        <a:p>
          <a:endParaRPr lang="zh-CN" altLang="en-US"/>
        </a:p>
      </dgm:t>
    </dgm:pt>
    <dgm:pt modelId="{E7240157-F00F-49C6-9800-5DF84513A11B}" type="pres">
      <dgm:prSet presAssocID="{26CB3806-1A32-4780-A0C1-6A914FE21F5E}" presName="linear" presStyleCnt="0">
        <dgm:presLayoutVars>
          <dgm:dir/>
          <dgm:animLvl val="lvl"/>
          <dgm:resizeHandles val="exact"/>
        </dgm:presLayoutVars>
      </dgm:prSet>
      <dgm:spPr/>
      <dgm:t>
        <a:bodyPr/>
        <a:lstStyle/>
        <a:p>
          <a:endParaRPr lang="zh-CN" altLang="en-US"/>
        </a:p>
      </dgm:t>
    </dgm:pt>
    <dgm:pt modelId="{712531C8-CF29-4D44-AAC9-B0712961B505}" type="pres">
      <dgm:prSet presAssocID="{730DD4B6-D4EB-4E17-976E-5D594BBB9857}" presName="parentLin" presStyleCnt="0"/>
      <dgm:spPr/>
    </dgm:pt>
    <dgm:pt modelId="{14E36C7F-92C4-4EA4-AFD1-2378A67A82B3}" type="pres">
      <dgm:prSet presAssocID="{730DD4B6-D4EB-4E17-976E-5D594BBB9857}" presName="parentLeftMargin" presStyleLbl="node1" presStyleIdx="0" presStyleCnt="3"/>
      <dgm:spPr/>
      <dgm:t>
        <a:bodyPr/>
        <a:lstStyle/>
        <a:p>
          <a:endParaRPr lang="zh-CN" altLang="en-US"/>
        </a:p>
      </dgm:t>
    </dgm:pt>
    <dgm:pt modelId="{8090A4D2-9B5D-4E8D-97AA-6F530583E97C}" type="pres">
      <dgm:prSet presAssocID="{730DD4B6-D4EB-4E17-976E-5D594BBB9857}" presName="parentText" presStyleLbl="node1" presStyleIdx="0" presStyleCnt="3" custLinFactX="2150" custLinFactNeighborX="100000">
        <dgm:presLayoutVars>
          <dgm:chMax val="0"/>
          <dgm:bulletEnabled val="1"/>
        </dgm:presLayoutVars>
      </dgm:prSet>
      <dgm:spPr/>
      <dgm:t>
        <a:bodyPr/>
        <a:lstStyle/>
        <a:p>
          <a:endParaRPr lang="zh-CN" altLang="en-US"/>
        </a:p>
      </dgm:t>
    </dgm:pt>
    <dgm:pt modelId="{62F40CCC-F1A5-4711-A1C1-34DCFE4CBD0B}" type="pres">
      <dgm:prSet presAssocID="{730DD4B6-D4EB-4E17-976E-5D594BBB9857}" presName="negativeSpace" presStyleCnt="0"/>
      <dgm:spPr/>
    </dgm:pt>
    <dgm:pt modelId="{CBAB52BC-0A8D-44B9-8D4C-34A6DBB8E9DA}" type="pres">
      <dgm:prSet presAssocID="{730DD4B6-D4EB-4E17-976E-5D594BBB9857}" presName="childText" presStyleLbl="conFgAcc1" presStyleIdx="0" presStyleCnt="3">
        <dgm:presLayoutVars>
          <dgm:bulletEnabled val="1"/>
        </dgm:presLayoutVars>
      </dgm:prSet>
      <dgm:spPr/>
    </dgm:pt>
    <dgm:pt modelId="{B36513B9-57C0-4636-ACAE-E1F678D69E72}" type="pres">
      <dgm:prSet presAssocID="{992E622E-A7B4-41B1-B98F-E00975C77C18}" presName="spaceBetweenRectangles" presStyleCnt="0"/>
      <dgm:spPr/>
    </dgm:pt>
    <dgm:pt modelId="{AB3108EA-8CBE-444F-8F8E-141E76E896C7}" type="pres">
      <dgm:prSet presAssocID="{8325705C-0D4F-4489-9EE6-C629E8043184}" presName="parentLin" presStyleCnt="0"/>
      <dgm:spPr/>
    </dgm:pt>
    <dgm:pt modelId="{8417019B-B46B-454F-AB65-01AD7625B53A}" type="pres">
      <dgm:prSet presAssocID="{8325705C-0D4F-4489-9EE6-C629E8043184}" presName="parentLeftMargin" presStyleLbl="node1" presStyleIdx="0" presStyleCnt="3"/>
      <dgm:spPr/>
      <dgm:t>
        <a:bodyPr/>
        <a:lstStyle/>
        <a:p>
          <a:endParaRPr lang="zh-CN" altLang="en-US"/>
        </a:p>
      </dgm:t>
    </dgm:pt>
    <dgm:pt modelId="{ECD54642-BFB1-493B-999B-D9C43569FF43}" type="pres">
      <dgm:prSet presAssocID="{8325705C-0D4F-4489-9EE6-C629E8043184}" presName="parentText" presStyleLbl="node1" presStyleIdx="1" presStyleCnt="3" custLinFactX="2150" custLinFactNeighborX="100000">
        <dgm:presLayoutVars>
          <dgm:chMax val="0"/>
          <dgm:bulletEnabled val="1"/>
        </dgm:presLayoutVars>
      </dgm:prSet>
      <dgm:spPr/>
      <dgm:t>
        <a:bodyPr/>
        <a:lstStyle/>
        <a:p>
          <a:endParaRPr lang="zh-CN" altLang="en-US"/>
        </a:p>
      </dgm:t>
    </dgm:pt>
    <dgm:pt modelId="{5DF6BC81-D584-498E-BE59-591155954C6F}" type="pres">
      <dgm:prSet presAssocID="{8325705C-0D4F-4489-9EE6-C629E8043184}" presName="negativeSpace" presStyleCnt="0"/>
      <dgm:spPr/>
    </dgm:pt>
    <dgm:pt modelId="{6FA50148-FA73-473D-BC52-F7A4C5CCC0DD}" type="pres">
      <dgm:prSet presAssocID="{8325705C-0D4F-4489-9EE6-C629E8043184}" presName="childText" presStyleLbl="conFgAcc1" presStyleIdx="1" presStyleCnt="3">
        <dgm:presLayoutVars>
          <dgm:bulletEnabled val="1"/>
        </dgm:presLayoutVars>
      </dgm:prSet>
      <dgm:spPr/>
    </dgm:pt>
    <dgm:pt modelId="{EB5B30A3-F838-4D99-996D-F8E182F6812B}" type="pres">
      <dgm:prSet presAssocID="{2B1D08A8-F53D-4061-B904-72D4EE6C56A4}" presName="spaceBetweenRectangles" presStyleCnt="0"/>
      <dgm:spPr/>
    </dgm:pt>
    <dgm:pt modelId="{14994C46-70F6-4A3C-A198-46D99F54542A}" type="pres">
      <dgm:prSet presAssocID="{EAF591E5-B154-4C20-AE13-7CE6DC63CF9A}" presName="parentLin" presStyleCnt="0"/>
      <dgm:spPr/>
    </dgm:pt>
    <dgm:pt modelId="{6108DFAA-CA19-42A6-B54B-A8E3E25DDFE7}" type="pres">
      <dgm:prSet presAssocID="{EAF591E5-B154-4C20-AE13-7CE6DC63CF9A}" presName="parentLeftMargin" presStyleLbl="node1" presStyleIdx="1" presStyleCnt="3"/>
      <dgm:spPr/>
      <dgm:t>
        <a:bodyPr/>
        <a:lstStyle/>
        <a:p>
          <a:endParaRPr lang="zh-CN" altLang="en-US"/>
        </a:p>
      </dgm:t>
    </dgm:pt>
    <dgm:pt modelId="{1DD439F5-5EEF-4957-8DE9-65596DBEFA7E}" type="pres">
      <dgm:prSet presAssocID="{EAF591E5-B154-4C20-AE13-7CE6DC63CF9A}" presName="parentText" presStyleLbl="node1" presStyleIdx="2" presStyleCnt="3" custLinFactX="2589" custLinFactNeighborX="100000">
        <dgm:presLayoutVars>
          <dgm:chMax val="0"/>
          <dgm:bulletEnabled val="1"/>
        </dgm:presLayoutVars>
      </dgm:prSet>
      <dgm:spPr/>
      <dgm:t>
        <a:bodyPr/>
        <a:lstStyle/>
        <a:p>
          <a:endParaRPr lang="zh-CN" altLang="en-US"/>
        </a:p>
      </dgm:t>
    </dgm:pt>
    <dgm:pt modelId="{F1A1ED6E-4843-4649-87EB-F0E18C727F92}" type="pres">
      <dgm:prSet presAssocID="{EAF591E5-B154-4C20-AE13-7CE6DC63CF9A}" presName="negativeSpace" presStyleCnt="0"/>
      <dgm:spPr/>
    </dgm:pt>
    <dgm:pt modelId="{2BCEDEAF-ECAE-4CE2-96FD-6B0C40E4D46B}" type="pres">
      <dgm:prSet presAssocID="{EAF591E5-B154-4C20-AE13-7CE6DC63CF9A}" presName="childText" presStyleLbl="conFgAcc1" presStyleIdx="2" presStyleCnt="3">
        <dgm:presLayoutVars>
          <dgm:bulletEnabled val="1"/>
        </dgm:presLayoutVars>
      </dgm:prSet>
      <dgm:spPr/>
    </dgm:pt>
  </dgm:ptLst>
  <dgm:cxnLst>
    <dgm:cxn modelId="{27CFD04D-EDD3-4DF5-8755-E61167F5E2DA}" type="presOf" srcId="{EAF591E5-B154-4C20-AE13-7CE6DC63CF9A}" destId="{6108DFAA-CA19-42A6-B54B-A8E3E25DDFE7}" srcOrd="0" destOrd="0" presId="urn:microsoft.com/office/officeart/2005/8/layout/list1"/>
    <dgm:cxn modelId="{0875383B-05EB-4D1A-9DF6-BAAA127FED55}" type="presOf" srcId="{8325705C-0D4F-4489-9EE6-C629E8043184}" destId="{8417019B-B46B-454F-AB65-01AD7625B53A}" srcOrd="0" destOrd="0" presId="urn:microsoft.com/office/officeart/2005/8/layout/list1"/>
    <dgm:cxn modelId="{3F602FA9-B9B5-4DF8-AE08-96A2B2B84ABE}" type="presOf" srcId="{26CB3806-1A32-4780-A0C1-6A914FE21F5E}" destId="{E7240157-F00F-49C6-9800-5DF84513A11B}" srcOrd="0" destOrd="0" presId="urn:microsoft.com/office/officeart/2005/8/layout/list1"/>
    <dgm:cxn modelId="{1CAAB3DE-899D-4C03-A8EE-B000125CB2AE}" type="presOf" srcId="{730DD4B6-D4EB-4E17-976E-5D594BBB9857}" destId="{8090A4D2-9B5D-4E8D-97AA-6F530583E97C}" srcOrd="1" destOrd="0" presId="urn:microsoft.com/office/officeart/2005/8/layout/list1"/>
    <dgm:cxn modelId="{259E4419-B425-4EAC-BF96-F87A4899B440}" type="presOf" srcId="{8325705C-0D4F-4489-9EE6-C629E8043184}" destId="{ECD54642-BFB1-493B-999B-D9C43569FF43}" srcOrd="1" destOrd="0" presId="urn:microsoft.com/office/officeart/2005/8/layout/list1"/>
    <dgm:cxn modelId="{CCF9F196-52FA-4FFE-8CE2-7B369446C11D}" type="presOf" srcId="{EAF591E5-B154-4C20-AE13-7CE6DC63CF9A}" destId="{1DD439F5-5EEF-4957-8DE9-65596DBEFA7E}" srcOrd="1" destOrd="0" presId="urn:microsoft.com/office/officeart/2005/8/layout/list1"/>
    <dgm:cxn modelId="{E8D2D8B2-220D-4038-92A9-409CE7F22F82}" type="presOf" srcId="{730DD4B6-D4EB-4E17-976E-5D594BBB9857}" destId="{14E36C7F-92C4-4EA4-AFD1-2378A67A82B3}" srcOrd="0" destOrd="0" presId="urn:microsoft.com/office/officeart/2005/8/layout/list1"/>
    <dgm:cxn modelId="{202EC880-687E-44F8-8454-3D137E4857D0}" srcId="{26CB3806-1A32-4780-A0C1-6A914FE21F5E}" destId="{730DD4B6-D4EB-4E17-976E-5D594BBB9857}" srcOrd="0" destOrd="0" parTransId="{669A1C24-EA33-4B6C-8B72-C832A50C0CC0}" sibTransId="{992E622E-A7B4-41B1-B98F-E00975C77C18}"/>
    <dgm:cxn modelId="{2D71A743-8337-4166-A6D2-12096686CE90}" srcId="{26CB3806-1A32-4780-A0C1-6A914FE21F5E}" destId="{8325705C-0D4F-4489-9EE6-C629E8043184}" srcOrd="1" destOrd="0" parTransId="{5E891447-2339-4DCC-8C1C-7A60F7423D50}" sibTransId="{2B1D08A8-F53D-4061-B904-72D4EE6C56A4}"/>
    <dgm:cxn modelId="{7F5515ED-403C-44E7-9080-1EF8312616DA}" srcId="{26CB3806-1A32-4780-A0C1-6A914FE21F5E}" destId="{EAF591E5-B154-4C20-AE13-7CE6DC63CF9A}" srcOrd="2" destOrd="0" parTransId="{571EC3BB-0F53-48D6-929E-511ECF7BD5A4}" sibTransId="{B03B8FCF-A337-408F-BD5E-30E3B4AF1B21}"/>
    <dgm:cxn modelId="{A5976E82-2917-44BA-904D-1793F310A03D}" type="presParOf" srcId="{E7240157-F00F-49C6-9800-5DF84513A11B}" destId="{712531C8-CF29-4D44-AAC9-B0712961B505}" srcOrd="0" destOrd="0" presId="urn:microsoft.com/office/officeart/2005/8/layout/list1"/>
    <dgm:cxn modelId="{78DD7AC5-20EA-49B1-8916-9638666E5B9A}" type="presParOf" srcId="{712531C8-CF29-4D44-AAC9-B0712961B505}" destId="{14E36C7F-92C4-4EA4-AFD1-2378A67A82B3}" srcOrd="0" destOrd="0" presId="urn:microsoft.com/office/officeart/2005/8/layout/list1"/>
    <dgm:cxn modelId="{61A4F240-DFF8-4887-BB84-3D2801F5AB6F}" type="presParOf" srcId="{712531C8-CF29-4D44-AAC9-B0712961B505}" destId="{8090A4D2-9B5D-4E8D-97AA-6F530583E97C}" srcOrd="1" destOrd="0" presId="urn:microsoft.com/office/officeart/2005/8/layout/list1"/>
    <dgm:cxn modelId="{5A940619-69F3-461F-99D5-B06CCB69940D}" type="presParOf" srcId="{E7240157-F00F-49C6-9800-5DF84513A11B}" destId="{62F40CCC-F1A5-4711-A1C1-34DCFE4CBD0B}" srcOrd="1" destOrd="0" presId="urn:microsoft.com/office/officeart/2005/8/layout/list1"/>
    <dgm:cxn modelId="{80D8A146-764D-4A5B-ACA2-F092FF7071B4}" type="presParOf" srcId="{E7240157-F00F-49C6-9800-5DF84513A11B}" destId="{CBAB52BC-0A8D-44B9-8D4C-34A6DBB8E9DA}" srcOrd="2" destOrd="0" presId="urn:microsoft.com/office/officeart/2005/8/layout/list1"/>
    <dgm:cxn modelId="{70C67AED-403A-4E6D-9EB7-0ACEB7156FF2}" type="presParOf" srcId="{E7240157-F00F-49C6-9800-5DF84513A11B}" destId="{B36513B9-57C0-4636-ACAE-E1F678D69E72}" srcOrd="3" destOrd="0" presId="urn:microsoft.com/office/officeart/2005/8/layout/list1"/>
    <dgm:cxn modelId="{01F99B13-312D-407C-B41C-AAEC4713CC44}" type="presParOf" srcId="{E7240157-F00F-49C6-9800-5DF84513A11B}" destId="{AB3108EA-8CBE-444F-8F8E-141E76E896C7}" srcOrd="4" destOrd="0" presId="urn:microsoft.com/office/officeart/2005/8/layout/list1"/>
    <dgm:cxn modelId="{06BBAD78-E773-4BEC-912F-E8A493AE7416}" type="presParOf" srcId="{AB3108EA-8CBE-444F-8F8E-141E76E896C7}" destId="{8417019B-B46B-454F-AB65-01AD7625B53A}" srcOrd="0" destOrd="0" presId="urn:microsoft.com/office/officeart/2005/8/layout/list1"/>
    <dgm:cxn modelId="{FECAC194-927E-426D-8E4C-F8DE20A65144}" type="presParOf" srcId="{AB3108EA-8CBE-444F-8F8E-141E76E896C7}" destId="{ECD54642-BFB1-493B-999B-D9C43569FF43}" srcOrd="1" destOrd="0" presId="urn:microsoft.com/office/officeart/2005/8/layout/list1"/>
    <dgm:cxn modelId="{61507AAE-6044-4599-AD1D-19D42FE1828B}" type="presParOf" srcId="{E7240157-F00F-49C6-9800-5DF84513A11B}" destId="{5DF6BC81-D584-498E-BE59-591155954C6F}" srcOrd="5" destOrd="0" presId="urn:microsoft.com/office/officeart/2005/8/layout/list1"/>
    <dgm:cxn modelId="{CBEAAE7C-E57D-407C-A3E4-1DDB8D8FBE2E}" type="presParOf" srcId="{E7240157-F00F-49C6-9800-5DF84513A11B}" destId="{6FA50148-FA73-473D-BC52-F7A4C5CCC0DD}" srcOrd="6" destOrd="0" presId="urn:microsoft.com/office/officeart/2005/8/layout/list1"/>
    <dgm:cxn modelId="{1657827D-1678-46CD-A0B0-6E953A6916E5}" type="presParOf" srcId="{E7240157-F00F-49C6-9800-5DF84513A11B}" destId="{EB5B30A3-F838-4D99-996D-F8E182F6812B}" srcOrd="7" destOrd="0" presId="urn:microsoft.com/office/officeart/2005/8/layout/list1"/>
    <dgm:cxn modelId="{E3281CC9-6D03-40EF-AA7F-555994B6D24A}" type="presParOf" srcId="{E7240157-F00F-49C6-9800-5DF84513A11B}" destId="{14994C46-70F6-4A3C-A198-46D99F54542A}" srcOrd="8" destOrd="0" presId="urn:microsoft.com/office/officeart/2005/8/layout/list1"/>
    <dgm:cxn modelId="{8D207997-3799-4679-A6C0-ED47B17DD13D}" type="presParOf" srcId="{14994C46-70F6-4A3C-A198-46D99F54542A}" destId="{6108DFAA-CA19-42A6-B54B-A8E3E25DDFE7}" srcOrd="0" destOrd="0" presId="urn:microsoft.com/office/officeart/2005/8/layout/list1"/>
    <dgm:cxn modelId="{B61DC793-E3FE-44B1-8686-8EDBE07BCAF7}" type="presParOf" srcId="{14994C46-70F6-4A3C-A198-46D99F54542A}" destId="{1DD439F5-5EEF-4957-8DE9-65596DBEFA7E}" srcOrd="1" destOrd="0" presId="urn:microsoft.com/office/officeart/2005/8/layout/list1"/>
    <dgm:cxn modelId="{152A017E-E774-4114-9744-4E4A0DADCA62}" type="presParOf" srcId="{E7240157-F00F-49C6-9800-5DF84513A11B}" destId="{F1A1ED6E-4843-4649-87EB-F0E18C727F92}" srcOrd="9" destOrd="0" presId="urn:microsoft.com/office/officeart/2005/8/layout/list1"/>
    <dgm:cxn modelId="{40DDF1C5-E971-4BC1-8DC9-EAE26FF13BC7}" type="presParOf" srcId="{E7240157-F00F-49C6-9800-5DF84513A11B}" destId="{2BCEDEAF-ECAE-4CE2-96FD-6B0C40E4D4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03281" y="1155282"/>
            <a:ext cx="7766936" cy="1646302"/>
          </a:xfrm>
        </p:spPr>
        <p:txBody>
          <a:bodyPr/>
          <a:lstStyle/>
          <a:p>
            <a:pPr algn="ctr"/>
            <a:r>
              <a:rPr lang="zh-CN" altLang="en-US" dirty="0" smtClean="0">
                <a:latin typeface="微软雅黑" panose="020B0503020204020204" pitchFamily="34" charset="-122"/>
                <a:ea typeface="微软雅黑" panose="020B0503020204020204" pitchFamily="34" charset="-122"/>
              </a:rPr>
              <a:t>能源互联网</a:t>
            </a:r>
            <a:endParaRPr lang="zh-CN" altLang="en-US"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863123" y="3329616"/>
            <a:ext cx="10122555" cy="2890880"/>
          </a:xfrm>
        </p:spPr>
        <p:txBody>
          <a:bodyPr>
            <a:normAutofit/>
          </a:bodyPr>
          <a:lstStyle/>
          <a:p>
            <a:pPr algn="l"/>
            <a:r>
              <a:rPr lang="zh-CN" altLang="en-US" sz="3600" dirty="0" smtClean="0">
                <a:latin typeface="微软雅黑" panose="020B0503020204020204" pitchFamily="34" charset="-122"/>
                <a:ea typeface="微软雅黑" panose="020B0503020204020204" pitchFamily="34" charset="-122"/>
              </a:rPr>
              <a:t>小组成员：张吉、孔竞、王海峰、王雷、李铭全</a:t>
            </a:r>
            <a:endParaRPr lang="en-US" altLang="zh-CN" sz="3600" dirty="0" smtClean="0">
              <a:latin typeface="微软雅黑" panose="020B0503020204020204" pitchFamily="34" charset="-122"/>
              <a:ea typeface="微软雅黑" panose="020B0503020204020204" pitchFamily="34" charset="-122"/>
            </a:endParaRPr>
          </a:p>
          <a:p>
            <a:pPr algn="l"/>
            <a:r>
              <a:rPr lang="en-US" altLang="zh-CN" sz="3600" dirty="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赵晓航、段良平、苏</a:t>
            </a:r>
            <a:r>
              <a:rPr lang="zh-CN" altLang="en-US" sz="3200" dirty="0">
                <a:latin typeface="微软雅黑" panose="020B0503020204020204" pitchFamily="34" charset="-122"/>
                <a:ea typeface="微软雅黑" panose="020B0503020204020204" pitchFamily="34" charset="-122"/>
              </a:rPr>
              <a:t>彧</a:t>
            </a:r>
            <a:r>
              <a:rPr lang="zh-CN" altLang="en-US" sz="3600" dirty="0">
                <a:latin typeface="微软雅黑" panose="020B0503020204020204" pitchFamily="34" charset="-122"/>
                <a:ea typeface="微软雅黑" panose="020B0503020204020204" pitchFamily="34" charset="-122"/>
              </a:rPr>
              <a:t>柳</a:t>
            </a:r>
            <a:r>
              <a:rPr lang="zh-CN" altLang="en-US" sz="3600" dirty="0" smtClean="0">
                <a:latin typeface="微软雅黑" panose="020B0503020204020204" pitchFamily="34" charset="-122"/>
                <a:ea typeface="微软雅黑" panose="020B0503020204020204" pitchFamily="34" charset="-122"/>
              </a:rPr>
              <a:t>、孟洁</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909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588" y="215900"/>
            <a:ext cx="2370912" cy="237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511175"/>
            <a:ext cx="2943225" cy="523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842" y="4067771"/>
            <a:ext cx="3642131" cy="2422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500" y="1699205"/>
            <a:ext cx="2871749" cy="215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735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pSp>
        <p:nvGrpSpPr>
          <p:cNvPr id="4" name="Group 2"/>
          <p:cNvGrpSpPr>
            <a:grpSpLocks/>
          </p:cNvGrpSpPr>
          <p:nvPr/>
        </p:nvGrpSpPr>
        <p:grpSpPr bwMode="auto">
          <a:xfrm>
            <a:off x="835025" y="758825"/>
            <a:ext cx="8257460" cy="2182813"/>
            <a:chOff x="0" y="0"/>
            <a:chExt cx="12218" cy="3437"/>
          </a:xfrm>
        </p:grpSpPr>
        <p:sp>
          <p:nvSpPr>
            <p:cNvPr id="5" name="Text Box 3"/>
            <p:cNvSpPr txBox="1">
              <a:spLocks noChangeArrowheads="1"/>
            </p:cNvSpPr>
            <p:nvPr/>
          </p:nvSpPr>
          <p:spPr bwMode="auto">
            <a:xfrm>
              <a:off x="737" y="2861"/>
              <a:ext cx="227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能源互联网</a:t>
              </a:r>
            </a:p>
          </p:txBody>
        </p:sp>
        <p:grpSp>
          <p:nvGrpSpPr>
            <p:cNvPr id="6" name="Group 4"/>
            <p:cNvGrpSpPr>
              <a:grpSpLocks/>
            </p:cNvGrpSpPr>
            <p:nvPr/>
          </p:nvGrpSpPr>
          <p:grpSpPr bwMode="auto">
            <a:xfrm>
              <a:off x="0" y="0"/>
              <a:ext cx="12218" cy="3194"/>
              <a:chOff x="0" y="0"/>
              <a:chExt cx="12218" cy="3194"/>
            </a:xfrm>
          </p:grpSpPr>
          <p:sp>
            <p:nvSpPr>
              <p:cNvPr id="7" name="Text Box 5"/>
              <p:cNvSpPr txBox="1">
                <a:spLocks noChangeArrowheads="1"/>
              </p:cNvSpPr>
              <p:nvPr/>
            </p:nvSpPr>
            <p:spPr bwMode="auto">
              <a:xfrm>
                <a:off x="3551" y="265"/>
                <a:ext cx="24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   位置</a:t>
                </a:r>
              </a:p>
              <a:p>
                <a:pPr eaLnBrk="1" hangingPunct="1"/>
                <a:r>
                  <a:rPr lang="zh-CN" altLang="en-US" dirty="0">
                    <a:latin typeface="微软雅黑" panose="020B0503020204020204" pitchFamily="34" charset="-122"/>
                    <a:ea typeface="微软雅黑" panose="020B0503020204020204" pitchFamily="34" charset="-122"/>
                  </a:rPr>
                  <a:t> 电池状态etc        </a:t>
                </a:r>
              </a:p>
            </p:txBody>
          </p:sp>
          <p:grpSp>
            <p:nvGrpSpPr>
              <p:cNvPr id="8" name="Group 6"/>
              <p:cNvGrpSpPr>
                <a:grpSpLocks/>
              </p:cNvGrpSpPr>
              <p:nvPr/>
            </p:nvGrpSpPr>
            <p:grpSpPr bwMode="auto">
              <a:xfrm>
                <a:off x="0" y="0"/>
                <a:ext cx="12218" cy="2861"/>
                <a:chOff x="0" y="0"/>
                <a:chExt cx="12218" cy="2861"/>
              </a:xfrm>
            </p:grpSpPr>
            <p:grpSp>
              <p:nvGrpSpPr>
                <p:cNvPr id="11" name="Group 7"/>
                <p:cNvGrpSpPr>
                  <a:grpSpLocks/>
                </p:cNvGrpSpPr>
                <p:nvPr/>
              </p:nvGrpSpPr>
              <p:grpSpPr bwMode="auto">
                <a:xfrm>
                  <a:off x="5366" y="1209"/>
                  <a:ext cx="2543" cy="1365"/>
                  <a:chOff x="0" y="0"/>
                  <a:chExt cx="2543" cy="1365"/>
                </a:xfrm>
              </p:grpSpPr>
              <p:sp>
                <p:nvSpPr>
                  <p:cNvPr id="19" name="AutoShape 8"/>
                  <p:cNvSpPr>
                    <a:spLocks noChangeArrowheads="1"/>
                  </p:cNvSpPr>
                  <p:nvPr/>
                </p:nvSpPr>
                <p:spPr bwMode="auto">
                  <a:xfrm>
                    <a:off x="0" y="0"/>
                    <a:ext cx="2543" cy="1365"/>
                  </a:xfrm>
                  <a:prstGeom prst="flowChartAlternateProcess">
                    <a:avLst/>
                  </a:prstGeom>
                  <a:solidFill>
                    <a:schemeClr val="accent1">
                      <a:alpha val="41176"/>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Text Box 9"/>
                  <p:cNvSpPr txBox="1">
                    <a:spLocks noChangeArrowheads="1"/>
                  </p:cNvSpPr>
                  <p:nvPr/>
                </p:nvSpPr>
                <p:spPr bwMode="auto">
                  <a:xfrm>
                    <a:off x="245" y="471"/>
                    <a:ext cx="218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t>    </a:t>
                    </a:r>
                    <a:r>
                      <a:rPr lang="zh-CN" altLang="en-US" dirty="0">
                        <a:latin typeface="微软雅黑" panose="020B0503020204020204" pitchFamily="34" charset="-122"/>
                        <a:ea typeface="微软雅黑" panose="020B0503020204020204" pitchFamily="34" charset="-122"/>
                      </a:rPr>
                      <a:t>智能端</a:t>
                    </a:r>
                  </a:p>
                </p:txBody>
              </p:sp>
            </p:grpSp>
            <p:pic>
              <p:nvPicPr>
                <p:cNvPr id="12" name="Picture 10" descr="C:\Users\apple\Desktop\u=557748250,498331918&amp;fm=23&amp;gp=0.jpgu=557748250,498331918&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5" cy="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箭头 96"/>
                <p:cNvSpPr>
                  <a:spLocks noChangeShapeType="1"/>
                </p:cNvSpPr>
                <p:nvPr/>
              </p:nvSpPr>
              <p:spPr bwMode="auto">
                <a:xfrm>
                  <a:off x="3815" y="1626"/>
                  <a:ext cx="1551" cy="1"/>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4" name="Group 12"/>
                <p:cNvGrpSpPr>
                  <a:grpSpLocks/>
                </p:cNvGrpSpPr>
                <p:nvPr/>
              </p:nvGrpSpPr>
              <p:grpSpPr bwMode="auto">
                <a:xfrm>
                  <a:off x="7908" y="921"/>
                  <a:ext cx="4310" cy="1940"/>
                  <a:chOff x="0" y="0"/>
                  <a:chExt cx="4310" cy="1940"/>
                </a:xfrm>
              </p:grpSpPr>
              <p:pic>
                <p:nvPicPr>
                  <p:cNvPr id="17" name="Picture 13"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 y="0"/>
                    <a:ext cx="2759" cy="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箭头 96"/>
                  <p:cNvSpPr>
                    <a:spLocks noChangeShapeType="1"/>
                  </p:cNvSpPr>
                  <p:nvPr/>
                </p:nvSpPr>
                <p:spPr bwMode="auto">
                  <a:xfrm>
                    <a:off x="0" y="706"/>
                    <a:ext cx="1551" cy="1"/>
                  </a:xfrm>
                  <a:prstGeom prst="line">
                    <a:avLst/>
                  </a:prstGeom>
                  <a:noFill/>
                  <a:ln w="28575">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 name="箭头 100"/>
                <p:cNvSpPr>
                  <a:spLocks noChangeShapeType="1"/>
                </p:cNvSpPr>
                <p:nvPr/>
              </p:nvSpPr>
              <p:spPr bwMode="auto">
                <a:xfrm flipH="1">
                  <a:off x="7908" y="2308"/>
                  <a:ext cx="1551" cy="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箭头 100"/>
                <p:cNvSpPr>
                  <a:spLocks noChangeShapeType="1"/>
                </p:cNvSpPr>
                <p:nvPr/>
              </p:nvSpPr>
              <p:spPr bwMode="auto">
                <a:xfrm flipH="1">
                  <a:off x="3550" y="2308"/>
                  <a:ext cx="1816" cy="1"/>
                </a:xfrm>
                <a:prstGeom prst="line">
                  <a:avLst/>
                </a:prstGeom>
                <a:noFill/>
                <a:ln w="2540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 name="Text Box 17"/>
              <p:cNvSpPr txBox="1">
                <a:spLocks noChangeArrowheads="1"/>
              </p:cNvSpPr>
              <p:nvPr/>
            </p:nvSpPr>
            <p:spPr bwMode="auto">
              <a:xfrm>
                <a:off x="7724" y="2618"/>
                <a:ext cx="19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过剩电力</a:t>
                </a:r>
              </a:p>
            </p:txBody>
          </p:sp>
          <p:sp>
            <p:nvSpPr>
              <p:cNvPr id="10" name="Text Box 18"/>
              <p:cNvSpPr txBox="1">
                <a:spLocks noChangeArrowheads="1"/>
              </p:cNvSpPr>
              <p:nvPr/>
            </p:nvSpPr>
            <p:spPr bwMode="auto">
              <a:xfrm>
                <a:off x="7970" y="807"/>
                <a:ext cx="148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充电</a:t>
                </a:r>
              </a:p>
            </p:txBody>
          </p:sp>
        </p:grpSp>
      </p:grpSp>
      <p:sp>
        <p:nvSpPr>
          <p:cNvPr id="21" name="Text Box 19"/>
          <p:cNvSpPr txBox="1">
            <a:spLocks noChangeArrowheads="1"/>
          </p:cNvSpPr>
          <p:nvPr/>
        </p:nvSpPr>
        <p:spPr bwMode="auto">
          <a:xfrm>
            <a:off x="1328738" y="3349625"/>
            <a:ext cx="75061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充电：</a:t>
            </a:r>
            <a:r>
              <a:rPr lang="zh-CN" altLang="en-US" dirty="0">
                <a:latin typeface="微软雅黑" panose="020B0503020204020204" pitchFamily="34" charset="-122"/>
                <a:ea typeface="微软雅黑" panose="020B0503020204020204" pitchFamily="34" charset="-122"/>
              </a:rPr>
              <a:t>根据能源互联网的信息，以最低成本为电池充电，使用绿色电力（或者低负荷电力）充电</a:t>
            </a:r>
          </a:p>
        </p:txBody>
      </p:sp>
      <p:sp>
        <p:nvSpPr>
          <p:cNvPr id="22" name="Text Box 20"/>
          <p:cNvSpPr txBox="1">
            <a:spLocks noChangeArrowheads="1"/>
          </p:cNvSpPr>
          <p:nvPr/>
        </p:nvSpPr>
        <p:spPr bwMode="auto">
          <a:xfrm>
            <a:off x="1369588" y="4633489"/>
            <a:ext cx="7066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用电高峰：</a:t>
            </a:r>
            <a:r>
              <a:rPr lang="zh-CN" altLang="en-US" dirty="0">
                <a:latin typeface="微软雅黑" panose="020B0503020204020204" pitchFamily="34" charset="-122"/>
                <a:ea typeface="微软雅黑" panose="020B0503020204020204" pitchFamily="34" charset="-122"/>
              </a:rPr>
              <a:t>将电池过剩电力“返还"电网,减轻电网负荷压力</a:t>
            </a:r>
          </a:p>
        </p:txBody>
      </p:sp>
    </p:spTree>
    <p:extLst>
      <p:ext uri="{BB962C8B-B14F-4D97-AF65-F5344CB8AC3E}">
        <p14:creationId xmlns:p14="http://schemas.microsoft.com/office/powerpoint/2010/main" val="10602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dow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609600"/>
            <a:ext cx="8596668" cy="819955"/>
          </a:xfrm>
        </p:spPr>
        <p:txBody>
          <a:bodyPr>
            <a:normAutofit fontScale="90000"/>
          </a:bodyPr>
          <a:lstStyle/>
          <a:p>
            <a:r>
              <a:rPr lang="zh-CN" altLang="en-US" dirty="0"/>
              <a:t>预测功能</a:t>
            </a:r>
            <a:br>
              <a:rPr lang="zh-CN" altLang="en-US" dirty="0"/>
            </a:br>
            <a:endParaRPr lang="zh-CN" altLang="en-US" dirty="0"/>
          </a:p>
        </p:txBody>
      </p:sp>
      <p:sp>
        <p:nvSpPr>
          <p:cNvPr id="3" name="内容占位符 2"/>
          <p:cNvSpPr>
            <a:spLocks noGrp="1"/>
          </p:cNvSpPr>
          <p:nvPr>
            <p:ph idx="1"/>
          </p:nvPr>
        </p:nvSpPr>
        <p:spPr>
          <a:xfrm>
            <a:off x="677334" y="1184857"/>
            <a:ext cx="8596668" cy="4856506"/>
          </a:xfrm>
        </p:spPr>
        <p:txBody>
          <a:bodyPr/>
          <a:lstStyle/>
          <a:p>
            <a:endParaRPr lang="zh-CN" altLang="en-US" dirty="0"/>
          </a:p>
        </p:txBody>
      </p:sp>
      <p:grpSp>
        <p:nvGrpSpPr>
          <p:cNvPr id="4" name="Group 3"/>
          <p:cNvGrpSpPr>
            <a:grpSpLocks/>
          </p:cNvGrpSpPr>
          <p:nvPr/>
        </p:nvGrpSpPr>
        <p:grpSpPr bwMode="auto">
          <a:xfrm>
            <a:off x="2341211" y="1378490"/>
            <a:ext cx="5268913" cy="3349625"/>
            <a:chOff x="0" y="0"/>
            <a:chExt cx="8297" cy="5275"/>
          </a:xfrm>
        </p:grpSpPr>
        <p:sp>
          <p:nvSpPr>
            <p:cNvPr id="5" name="Oval 4"/>
            <p:cNvSpPr>
              <a:spLocks noChangeArrowheads="1"/>
            </p:cNvSpPr>
            <p:nvPr/>
          </p:nvSpPr>
          <p:spPr bwMode="auto">
            <a:xfrm>
              <a:off x="6421" y="0"/>
              <a:ext cx="1877" cy="200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微软雅黑" panose="020B0503020204020204" pitchFamily="34" charset="-122"/>
                  <a:ea typeface="微软雅黑" panose="020B0503020204020204" pitchFamily="34" charset="-122"/>
                </a:rPr>
                <a:t>电力消耗</a:t>
              </a:r>
            </a:p>
          </p:txBody>
        </p:sp>
        <p:grpSp>
          <p:nvGrpSpPr>
            <p:cNvPr id="6" name="Group 5"/>
            <p:cNvGrpSpPr>
              <a:grpSpLocks/>
            </p:cNvGrpSpPr>
            <p:nvPr/>
          </p:nvGrpSpPr>
          <p:grpSpPr bwMode="auto">
            <a:xfrm>
              <a:off x="0" y="0"/>
              <a:ext cx="1877" cy="2002"/>
              <a:chOff x="0" y="0"/>
              <a:chExt cx="1877" cy="2002"/>
            </a:xfrm>
          </p:grpSpPr>
          <p:sp>
            <p:nvSpPr>
              <p:cNvPr id="11" name="Oval 6"/>
              <p:cNvSpPr>
                <a:spLocks noChangeArrowheads="1"/>
              </p:cNvSpPr>
              <p:nvPr/>
            </p:nvSpPr>
            <p:spPr bwMode="auto">
              <a:xfrm>
                <a:off x="0" y="0"/>
                <a:ext cx="1877" cy="200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Text Box 7"/>
              <p:cNvSpPr txBox="1">
                <a:spLocks noChangeArrowheads="1"/>
              </p:cNvSpPr>
              <p:nvPr/>
            </p:nvSpPr>
            <p:spPr bwMode="auto">
              <a:xfrm>
                <a:off x="1" y="792"/>
                <a:ext cx="1877"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电力生产</a:t>
                </a:r>
              </a:p>
            </p:txBody>
          </p:sp>
        </p:grpSp>
        <p:sp>
          <p:nvSpPr>
            <p:cNvPr id="7" name="Oval 8"/>
            <p:cNvSpPr>
              <a:spLocks noChangeArrowheads="1"/>
            </p:cNvSpPr>
            <p:nvPr/>
          </p:nvSpPr>
          <p:spPr bwMode="auto">
            <a:xfrm>
              <a:off x="3140" y="3273"/>
              <a:ext cx="1877" cy="200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微软雅黑" panose="020B0503020204020204" pitchFamily="34" charset="-122"/>
                  <a:ea typeface="微软雅黑" panose="020B0503020204020204" pitchFamily="34" charset="-122"/>
                </a:rPr>
                <a:t>预测系统</a:t>
              </a:r>
            </a:p>
          </p:txBody>
        </p:sp>
        <p:sp>
          <p:nvSpPr>
            <p:cNvPr id="8" name="箭头 124"/>
            <p:cNvSpPr>
              <a:spLocks noChangeShapeType="1"/>
            </p:cNvSpPr>
            <p:nvPr/>
          </p:nvSpPr>
          <p:spPr bwMode="auto">
            <a:xfrm flipV="1">
              <a:off x="2150" y="1105"/>
              <a:ext cx="3897" cy="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箭头 126"/>
            <p:cNvSpPr>
              <a:spLocks noChangeShapeType="1"/>
            </p:cNvSpPr>
            <p:nvPr/>
          </p:nvSpPr>
          <p:spPr bwMode="auto">
            <a:xfrm flipV="1">
              <a:off x="5017" y="2002"/>
              <a:ext cx="1988" cy="227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10" name="AutoShape 11"/>
            <p:cNvCxnSpPr>
              <a:cxnSpLocks noChangeShapeType="1"/>
            </p:cNvCxnSpPr>
            <p:nvPr/>
          </p:nvCxnSpPr>
          <p:spPr bwMode="auto">
            <a:xfrm flipH="1" flipV="1">
              <a:off x="1396" y="2002"/>
              <a:ext cx="1744" cy="2272"/>
            </a:xfrm>
            <a:prstGeom prst="straightConnector1">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 Box 12"/>
          <p:cNvSpPr txBox="1">
            <a:spLocks noChangeArrowheads="1"/>
          </p:cNvSpPr>
          <p:nvPr/>
        </p:nvSpPr>
        <p:spPr bwMode="auto">
          <a:xfrm>
            <a:off x="1217258" y="5064857"/>
            <a:ext cx="7427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预测系统根据天气变化，预测电力生产和消耗的变化，并分别向生产与消耗端发出调节信号。</a:t>
            </a:r>
          </a:p>
        </p:txBody>
      </p:sp>
    </p:spTree>
    <p:extLst>
      <p:ext uri="{BB962C8B-B14F-4D97-AF65-F5344CB8AC3E}">
        <p14:creationId xmlns:p14="http://schemas.microsoft.com/office/powerpoint/2010/main" val="331495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应用实例----分布式能源</a:t>
            </a:r>
            <a:r>
              <a:rPr lang="zh-CN" altLang="en-US" dirty="0"/>
              <a:t/>
            </a:r>
            <a:br>
              <a:rPr lang="zh-CN" altLang="en-US" dirty="0"/>
            </a:br>
            <a:endParaRPr lang="zh-CN" altLang="en-US" dirty="0"/>
          </a:p>
        </p:txBody>
      </p:sp>
      <p:pic>
        <p:nvPicPr>
          <p:cNvPr id="4" name="Picture 2" descr="w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811131"/>
            <a:ext cx="367375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27985" y="1372058"/>
            <a:ext cx="6096000" cy="5016758"/>
          </a:xfrm>
          <a:prstGeom prst="rect">
            <a:avLst/>
          </a:prstGeom>
        </p:spPr>
        <p:txBody>
          <a:bodyPr>
            <a:spAutoFit/>
          </a:bodyPr>
          <a:lstStyle/>
          <a:p>
            <a:r>
              <a:rPr lang="zh-CN" altLang="en-US" sz="3200" b="1" dirty="0">
                <a:latin typeface="微软雅黑" panose="020B0503020204020204" pitchFamily="34" charset="-122"/>
                <a:ea typeface="微软雅黑" panose="020B0503020204020204" pitchFamily="34" charset="-122"/>
                <a:sym typeface="宋体" panose="02010600030101010101" pitchFamily="2" charset="-122"/>
              </a:rPr>
              <a:t>全新的电子“能源市场”</a:t>
            </a:r>
            <a:r>
              <a:rPr lang="en-US" altLang="zh-CN" sz="3200" b="1" dirty="0">
                <a:latin typeface="微软雅黑" panose="020B0503020204020204" pitchFamily="34" charset="-122"/>
                <a:ea typeface="微软雅黑" panose="020B0503020204020204" pitchFamily="34" charset="-122"/>
                <a:sym typeface="宋体" panose="02010600030101010101" pitchFamily="2" charset="-122"/>
              </a:rPr>
              <a:t>: </a:t>
            </a:r>
          </a:p>
          <a:p>
            <a:r>
              <a:rPr lang="en-US" altLang="zh-CN" sz="3200"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3200" b="1" dirty="0">
                <a:latin typeface="微软雅黑" panose="020B0503020204020204" pitchFamily="34" charset="-122"/>
                <a:ea typeface="微软雅黑" panose="020B0503020204020204" pitchFamily="34" charset="-122"/>
                <a:sym typeface="宋体" panose="02010600030101010101" pitchFamily="2" charset="-122"/>
              </a:rPr>
              <a:t>客户自己能够作为小型电力供应商（例如通过太阳能电池板）发挥更积极的角色</a:t>
            </a:r>
            <a:endParaRPr lang="en-US" altLang="zh-CN" sz="3200" b="1" dirty="0">
              <a:latin typeface="微软雅黑" panose="020B0503020204020204" pitchFamily="34" charset="-122"/>
              <a:ea typeface="微软雅黑" panose="020B0503020204020204" pitchFamily="34" charset="-122"/>
              <a:sym typeface="宋体" panose="02010600030101010101" pitchFamily="2" charset="-122"/>
            </a:endParaRPr>
          </a:p>
          <a:p>
            <a:endParaRPr lang="en-US" altLang="zh-CN" sz="3200" b="1"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sz="3200" b="1" dirty="0">
                <a:latin typeface="微软雅黑" panose="020B0503020204020204" pitchFamily="34" charset="-122"/>
                <a:ea typeface="微软雅黑" panose="020B0503020204020204" pitchFamily="34" charset="-122"/>
                <a:sym typeface="宋体" panose="02010600030101010101" pitchFamily="2" charset="-122"/>
              </a:rPr>
              <a:t>全新的服务：</a:t>
            </a:r>
            <a:endParaRPr lang="en-US" altLang="zh-CN" sz="3200" b="1" dirty="0">
              <a:latin typeface="微软雅黑" panose="020B0503020204020204" pitchFamily="34" charset="-122"/>
              <a:ea typeface="微软雅黑" panose="020B0503020204020204" pitchFamily="34" charset="-122"/>
              <a:sym typeface="宋体" panose="02010600030101010101" pitchFamily="2" charset="-122"/>
            </a:endParaRPr>
          </a:p>
          <a:p>
            <a:r>
              <a:rPr lang="en-US" altLang="zh-CN" sz="3200"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3200" b="1" dirty="0">
                <a:latin typeface="微软雅黑" panose="020B0503020204020204" pitchFamily="34" charset="-122"/>
                <a:ea typeface="微软雅黑" panose="020B0503020204020204" pitchFamily="34" charset="-122"/>
                <a:sym typeface="宋体" panose="02010600030101010101" pitchFamily="2" charset="-122"/>
              </a:rPr>
              <a:t>“允许推迟接通时间”、“在用电需求高峰时向电网返还电力”、“只在阳光强烈或强风时使用”</a:t>
            </a:r>
            <a:endParaRPr lang="zh-CN" altLang="en-US" sz="3200" dirty="0">
              <a:latin typeface="微软雅黑" panose="020B0503020204020204" pitchFamily="34" charset="-122"/>
              <a:ea typeface="微软雅黑" panose="020B0503020204020204" pitchFamily="34" charset="-122"/>
            </a:endParaRPr>
          </a:p>
        </p:txBody>
      </p:sp>
      <p:pic>
        <p:nvPicPr>
          <p:cNvPr id="6" name="Picture 4" descr="14391426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748" y="1811131"/>
            <a:ext cx="6451600" cy="413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9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0.12982 -0.01435 L -0.9306 -0.00347 " pathEditMode="relative" rAng="0" ptsTypes="AA">
                                      <p:cBhvr>
                                        <p:cTn id="30" dur="1000" fill="hold"/>
                                        <p:tgtEl>
                                          <p:spTgt spid="6"/>
                                        </p:tgtEl>
                                        <p:attrNameLst>
                                          <p:attrName>ppt_x,ppt_y</p:attrName>
                                        </p:attrNameLst>
                                      </p:cBhvr>
                                      <p:rCtr x="-53021"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609600"/>
            <a:ext cx="8596668" cy="819955"/>
          </a:xfrm>
        </p:spPr>
        <p:txBody>
          <a:bodyPr>
            <a:normAutofit fontScale="90000"/>
          </a:bodyPr>
          <a:lstStyle/>
          <a:p>
            <a:r>
              <a:rPr lang="zh-CN" altLang="en-US" dirty="0">
                <a:latin typeface="微软雅黑" panose="020B0503020204020204" pitchFamily="34" charset="-122"/>
                <a:ea typeface="微软雅黑" panose="020B0503020204020204" pitchFamily="34" charset="-122"/>
              </a:rPr>
              <a:t>能源圈的互联：</a:t>
            </a:r>
            <a:r>
              <a:rPr lang="zh-CN" altLang="en-US" dirty="0"/>
              <a:t/>
            </a:r>
            <a:br>
              <a:rPr lang="zh-CN" altLang="en-US" dirty="0"/>
            </a:br>
            <a:endParaRPr lang="zh-CN" altLang="en-US" dirty="0"/>
          </a:p>
        </p:txBody>
      </p:sp>
      <p:sp>
        <p:nvSpPr>
          <p:cNvPr id="3" name="内容占位符 2"/>
          <p:cNvSpPr>
            <a:spLocks noGrp="1"/>
          </p:cNvSpPr>
          <p:nvPr>
            <p:ph idx="1"/>
          </p:nvPr>
        </p:nvSpPr>
        <p:spPr>
          <a:xfrm>
            <a:off x="677334" y="1249251"/>
            <a:ext cx="8596668" cy="4792111"/>
          </a:xfrm>
        </p:spPr>
        <p:txBody>
          <a:bodyPr/>
          <a:lstStyle/>
          <a:p>
            <a:endParaRPr lang="zh-CN" altLang="en-US" dirty="0"/>
          </a:p>
        </p:txBody>
      </p:sp>
      <p:sp>
        <p:nvSpPr>
          <p:cNvPr id="4" name="矩形 3"/>
          <p:cNvSpPr/>
          <p:nvPr/>
        </p:nvSpPr>
        <p:spPr>
          <a:xfrm>
            <a:off x="677334" y="1167945"/>
            <a:ext cx="10333149" cy="954107"/>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 新的创业生态圈：</a:t>
            </a:r>
            <a:r>
              <a:rPr lang="en-US" altLang="zh-CN" sz="2800" dirty="0">
                <a:latin typeface="微软雅黑" panose="020B0503020204020204" pitchFamily="34" charset="-122"/>
                <a:ea typeface="微软雅黑" panose="020B0503020204020204" pitchFamily="34" charset="-122"/>
              </a:rPr>
              <a:t>Energy’s Web/App ( </a:t>
            </a:r>
            <a:r>
              <a:rPr lang="zh-CN" altLang="en-US" sz="2800" dirty="0">
                <a:latin typeface="微软雅黑" panose="020B0503020204020204" pitchFamily="34" charset="-122"/>
                <a:ea typeface="微软雅黑" panose="020B0503020204020204" pitchFamily="34" charset="-122"/>
              </a:rPr>
              <a:t>能源圈的互联网应用</a:t>
            </a:r>
            <a:r>
              <a:rPr lang="en-US" altLang="zh-CN" sz="2800" dirty="0">
                <a:latin typeface="微软雅黑" panose="020B0503020204020204" pitchFamily="34" charset="-122"/>
                <a:ea typeface="微软雅黑" panose="020B0503020204020204" pitchFamily="34" charset="-122"/>
              </a:rPr>
              <a: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26" y="1987900"/>
            <a:ext cx="3332099" cy="2683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818" y="2021513"/>
            <a:ext cx="5755665" cy="2615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8"/>
          <p:cNvSpPr txBox="1"/>
          <p:nvPr/>
        </p:nvSpPr>
        <p:spPr>
          <a:xfrm>
            <a:off x="891098" y="4905528"/>
            <a:ext cx="305885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美国的</a:t>
            </a:r>
            <a:r>
              <a:rPr lang="en-US" altLang="zh-CN" dirty="0" err="1" smtClean="0">
                <a:latin typeface="微软雅黑" panose="020B0503020204020204" pitchFamily="34" charset="-122"/>
                <a:ea typeface="微软雅黑" panose="020B0503020204020204" pitchFamily="34" charset="-122"/>
              </a:rPr>
              <a:t>Opower</a:t>
            </a:r>
            <a:endParaRPr lang="zh-CN" altLang="en-US" dirty="0">
              <a:latin typeface="微软雅黑" panose="020B0503020204020204" pitchFamily="34" charset="-122"/>
              <a:ea typeface="微软雅黑" panose="020B0503020204020204" pitchFamily="34" charset="-122"/>
            </a:endParaRPr>
          </a:p>
        </p:txBody>
      </p:sp>
      <p:sp>
        <p:nvSpPr>
          <p:cNvPr id="8" name="TextBox 9"/>
          <p:cNvSpPr txBox="1"/>
          <p:nvPr/>
        </p:nvSpPr>
        <p:spPr>
          <a:xfrm>
            <a:off x="5419918" y="4905528"/>
            <a:ext cx="305885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新西兰的</a:t>
            </a:r>
            <a:r>
              <a:rPr lang="en-US" altLang="zh-CN" dirty="0" err="1" smtClean="0">
                <a:latin typeface="微软雅黑" panose="020B0503020204020204" pitchFamily="34" charset="-122"/>
                <a:ea typeface="微软雅黑" panose="020B0503020204020204" pitchFamily="34" charset="-122"/>
              </a:rPr>
              <a:t>powershop</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92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721042"/>
            <a:ext cx="3017520" cy="188595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290" y="673417"/>
            <a:ext cx="3048000" cy="1905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900" y="673417"/>
            <a:ext cx="3093720" cy="1933575"/>
          </a:xfrm>
          <a:prstGeom prst="rect">
            <a:avLst/>
          </a:prstGeom>
        </p:spPr>
      </p:pic>
      <p:sp>
        <p:nvSpPr>
          <p:cNvPr id="7" name="文本框 6"/>
          <p:cNvSpPr txBox="1"/>
          <p:nvPr/>
        </p:nvSpPr>
        <p:spPr>
          <a:xfrm>
            <a:off x="422910" y="2923844"/>
            <a:ext cx="3208020" cy="830997"/>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网页上可查询能源账单，能源利用效率等</a:t>
            </a:r>
            <a:endParaRPr lang="zh-CN" altLang="en-US" sz="2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653915" y="3108511"/>
            <a:ext cx="3048000"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移动端设置节能目标</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8723948" y="2923844"/>
            <a:ext cx="2834640" cy="830997"/>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手机上实时提示节能情况</a:t>
            </a:r>
            <a:endParaRPr lang="zh-CN" altLang="en-US" sz="24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265" y="4125486"/>
            <a:ext cx="3017520" cy="1885950"/>
          </a:xfrm>
          <a:prstGeom prst="rect">
            <a:avLst/>
          </a:prstGeom>
        </p:spPr>
      </p:pic>
      <p:sp>
        <p:nvSpPr>
          <p:cNvPr id="11" name="文本框 10"/>
          <p:cNvSpPr txBox="1"/>
          <p:nvPr/>
        </p:nvSpPr>
        <p:spPr>
          <a:xfrm>
            <a:off x="4657725" y="6217920"/>
            <a:ext cx="2996565"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查询节能效果</a:t>
            </a:r>
            <a:endParaRPr lang="zh-CN" altLang="en-US"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22910" y="0"/>
            <a:ext cx="3623310" cy="923330"/>
          </a:xfrm>
          <a:prstGeom prst="rect">
            <a:avLst/>
          </a:prstGeom>
          <a:noFill/>
        </p:spPr>
        <p:txBody>
          <a:bodyPr wrap="square" rtlCol="0">
            <a:spAutoFit/>
          </a:bodyPr>
          <a:lstStyle/>
          <a:p>
            <a:r>
              <a:rPr lang="en-US" altLang="zh-CN" sz="3600" dirty="0">
                <a:latin typeface="微软雅黑" panose="020B0503020204020204" pitchFamily="34" charset="-122"/>
                <a:ea typeface="微软雅黑" panose="020B0503020204020204" pitchFamily="34" charset="-122"/>
              </a:rPr>
              <a:t>How It Works</a:t>
            </a:r>
          </a:p>
          <a:p>
            <a:r>
              <a:rPr lang="zh-CN" altLang="en-US" dirty="0" smtClean="0"/>
              <a:t>：</a:t>
            </a:r>
            <a:endParaRPr lang="zh-CN" altLang="en-US" dirty="0"/>
          </a:p>
        </p:txBody>
      </p:sp>
      <p:sp>
        <p:nvSpPr>
          <p:cNvPr id="13" name="右箭头 12"/>
          <p:cNvSpPr/>
          <p:nvPr/>
        </p:nvSpPr>
        <p:spPr>
          <a:xfrm>
            <a:off x="3536632" y="1267599"/>
            <a:ext cx="1118235" cy="753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7654290" y="1287244"/>
            <a:ext cx="1118235" cy="753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右箭头 14"/>
          <p:cNvSpPr/>
          <p:nvPr/>
        </p:nvSpPr>
        <p:spPr>
          <a:xfrm rot="10800000">
            <a:off x="8563928" y="4320264"/>
            <a:ext cx="1418272" cy="13151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4495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latin typeface="微软雅黑" panose="020B0503020204020204" pitchFamily="34" charset="-122"/>
                <a:ea typeface="微软雅黑" panose="020B0503020204020204" pitchFamily="34" charset="-122"/>
              </a:rPr>
              <a:t>能源界的互联</a:t>
            </a:r>
            <a:r>
              <a:rPr lang="zh-CN" altLang="zh-CN" dirty="0"/>
              <a:t/>
            </a:r>
            <a:br>
              <a:rPr lang="zh-CN" altLang="zh-CN" dirty="0"/>
            </a:br>
            <a:endParaRPr lang="zh-CN" altLang="en-US" dirty="0"/>
          </a:p>
        </p:txBody>
      </p:sp>
      <p:sp>
        <p:nvSpPr>
          <p:cNvPr id="4" name="内容占位符 3"/>
          <p:cNvSpPr txBox="1">
            <a:spLocks noGrp="1"/>
          </p:cNvSpPr>
          <p:nvPr>
            <p:ph idx="1"/>
          </p:nvPr>
        </p:nvSpPr>
        <p:spPr>
          <a:xfrm>
            <a:off x="548545" y="1270000"/>
            <a:ext cx="8596668" cy="1015663"/>
          </a:xfrm>
          <a:prstGeom prst="rect">
            <a:avLst/>
          </a:prstGeom>
          <a:noFill/>
        </p:spPr>
        <p:txBody>
          <a:bodyPr wrap="square" rtlCol="0">
            <a:spAutoFit/>
          </a:bodyPr>
          <a:lstStyle/>
          <a:p>
            <a:r>
              <a:rPr lang="zh-CN" altLang="en-US" sz="2000" dirty="0" smtClean="0"/>
              <a:t>         </a:t>
            </a:r>
            <a:r>
              <a:rPr lang="zh-CN" altLang="en-US" sz="2000" dirty="0" smtClean="0">
                <a:latin typeface="微软雅黑" panose="020B0503020204020204" pitchFamily="34" charset="-122"/>
                <a:ea typeface="微软雅黑" panose="020B0503020204020204" pitchFamily="34" charset="-122"/>
              </a:rPr>
              <a:t>全球</a:t>
            </a:r>
            <a:r>
              <a:rPr lang="zh-CN" altLang="en-US" sz="2000" dirty="0">
                <a:latin typeface="微软雅黑" panose="020B0503020204020204" pitchFamily="34" charset="-122"/>
                <a:ea typeface="微软雅黑" panose="020B0503020204020204" pitchFamily="34" charset="-122"/>
              </a:rPr>
              <a:t>能源互联网将由跨洲、跨国网架和各电压等级电网构成，连接北极、赤道等大型能源</a:t>
            </a:r>
            <a:r>
              <a:rPr lang="zh-CN" altLang="en-US" sz="2000" dirty="0" smtClean="0">
                <a:latin typeface="微软雅黑" panose="020B0503020204020204" pitchFamily="34" charset="-122"/>
                <a:ea typeface="微软雅黑" panose="020B0503020204020204" pitchFamily="34" charset="-122"/>
              </a:rPr>
              <a:t>，适应</a:t>
            </a:r>
            <a:r>
              <a:rPr lang="zh-CN" altLang="en-US" sz="2000" dirty="0">
                <a:latin typeface="微软雅黑" panose="020B0503020204020204" pitchFamily="34" charset="-122"/>
                <a:ea typeface="微软雅黑" panose="020B0503020204020204" pitchFamily="34" charset="-122"/>
              </a:rPr>
              <a:t>各种集中式、分布式电源到各类</a:t>
            </a:r>
            <a:r>
              <a:rPr lang="zh-CN" altLang="en-US" sz="2000" dirty="0" smtClean="0">
                <a:latin typeface="微软雅黑" panose="020B0503020204020204" pitchFamily="34" charset="-122"/>
                <a:ea typeface="微软雅黑" panose="020B0503020204020204" pitchFamily="34" charset="-122"/>
              </a:rPr>
              <a:t>用户，</a:t>
            </a:r>
            <a:r>
              <a:rPr lang="zh-CN" altLang="en-US" sz="2000" dirty="0">
                <a:latin typeface="微软雅黑" panose="020B0503020204020204" pitchFamily="34" charset="-122"/>
                <a:ea typeface="微软雅黑" panose="020B0503020204020204" pitchFamily="34" charset="-122"/>
              </a:rPr>
              <a:t>最终实现洲内联网、洲际联网和全球互联</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6" name="文本框 2"/>
          <p:cNvSpPr txBox="1"/>
          <p:nvPr/>
        </p:nvSpPr>
        <p:spPr>
          <a:xfrm>
            <a:off x="548545" y="2908716"/>
            <a:ext cx="5225798" cy="1938992"/>
          </a:xfrm>
          <a:prstGeom prst="rect">
            <a:avLst/>
          </a:prstGeom>
          <a:noFill/>
        </p:spPr>
        <p:txBody>
          <a:bodyPr wrap="square" rtlCol="0">
            <a:spAutoFit/>
          </a:bodyPr>
          <a:lstStyle/>
          <a:p>
            <a:r>
              <a:rPr lang="zh-CN" altLang="en-US" sz="2000" dirty="0" smtClean="0"/>
              <a:t>        </a:t>
            </a:r>
            <a:r>
              <a:rPr lang="zh-CN" altLang="en-US" sz="2000" dirty="0" smtClean="0">
                <a:latin typeface="微软雅黑" panose="020B0503020204020204" pitchFamily="34" charset="-122"/>
                <a:ea typeface="微软雅黑" panose="020B0503020204020204" pitchFamily="34" charset="-122"/>
              </a:rPr>
              <a:t>欧洲和北非国家的</a:t>
            </a:r>
            <a:r>
              <a:rPr lang="en-US" altLang="zh-CN" sz="2000" dirty="0" smtClean="0">
                <a:latin typeface="微软雅黑" panose="020B0503020204020204" pitchFamily="34" charset="-122"/>
                <a:ea typeface="微软雅黑" panose="020B0503020204020204" pitchFamily="34" charset="-122"/>
              </a:rPr>
              <a:t>DESERTEC</a:t>
            </a:r>
            <a:r>
              <a:rPr lang="zh-CN" altLang="en-US" sz="2000" dirty="0" smtClean="0">
                <a:latin typeface="微软雅黑" panose="020B0503020204020204" pitchFamily="34" charset="-122"/>
                <a:ea typeface="微软雅黑" panose="020B0503020204020204" pitchFamily="34" charset="-122"/>
              </a:rPr>
              <a:t>项目，也就是试图把阿尔及利亚、突尼斯、利比亚和摩洛哥等北非国家丰富的光热、光伏发电资源通过跨海电网输送到意大利和西班牙南部，与欧洲大电网相连，以最终实现对可再生能源的更大规模利用。</a:t>
            </a:r>
            <a:endParaRPr lang="zh-CN" altLang="en-US" sz="2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343" y="2261568"/>
            <a:ext cx="5468371" cy="4155201"/>
          </a:xfrm>
          <a:prstGeom prst="rect">
            <a:avLst/>
          </a:prstGeom>
        </p:spPr>
      </p:pic>
    </p:spTree>
    <p:extLst>
      <p:ext uri="{BB962C8B-B14F-4D97-AF65-F5344CB8AC3E}">
        <p14:creationId xmlns:p14="http://schemas.microsoft.com/office/powerpoint/2010/main" val="16117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能源互联网的畅想</a:t>
            </a:r>
          </a:p>
        </p:txBody>
      </p:sp>
      <p:sp>
        <p:nvSpPr>
          <p:cNvPr id="3" name="内容占位符 2"/>
          <p:cNvSpPr>
            <a:spLocks noGrp="1"/>
          </p:cNvSpPr>
          <p:nvPr>
            <p:ph idx="1"/>
          </p:nvPr>
        </p:nvSpPr>
        <p:spPr>
          <a:xfrm>
            <a:off x="997526" y="1235033"/>
            <a:ext cx="8276475" cy="4806329"/>
          </a:xfrm>
        </p:spPr>
        <p:txBody>
          <a:bodyPr/>
          <a:lstStyle/>
          <a:p>
            <a:r>
              <a:rPr lang="zh-CN" altLang="en-US" sz="2400" dirty="0">
                <a:latin typeface="微软雅黑" panose="020B0503020204020204" pitchFamily="34" charset="-122"/>
                <a:ea typeface="微软雅黑" panose="020B0503020204020204" pitchFamily="34" charset="-122"/>
              </a:rPr>
              <a:t>手机上手指轻划</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把自家屋顶多余的光伏发电通过微信卖给电网或者附近准备给电动汽车充电的陌生人</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在</a:t>
            </a:r>
            <a:r>
              <a:rPr lang="zh-CN" altLang="en-US" sz="2400" dirty="0">
                <a:latin typeface="微软雅黑" panose="020B0503020204020204" pitchFamily="34" charset="-122"/>
                <a:ea typeface="微软雅黑" panose="020B0503020204020204" pitchFamily="34" charset="-122"/>
              </a:rPr>
              <a:t>夜间给tesla跑车充电，而在白天上班时将tesla内的多余电量卖给你公司的办公楼。</a:t>
            </a:r>
          </a:p>
          <a:p>
            <a:endParaRPr lang="zh-CN" altLang="en-US" dirty="0">
              <a:latin typeface="微软雅黑" panose="020B0503020204020204" pitchFamily="34" charset="-122"/>
              <a:ea typeface="微软雅黑" panose="020B0503020204020204" pitchFamily="34" charset="-122"/>
            </a:endParaRPr>
          </a:p>
        </p:txBody>
      </p:sp>
      <p:pic>
        <p:nvPicPr>
          <p:cNvPr id="4" name="Picture 4" descr="卖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78" y="3075434"/>
            <a:ext cx="28797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s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222" y="4596259"/>
            <a:ext cx="21605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a:off x="3558647" y="4310509"/>
            <a:ext cx="792162" cy="358775"/>
          </a:xfrm>
          <a:prstGeom prst="notchedRightArrow">
            <a:avLst>
              <a:gd name="adj1" fmla="val 50000"/>
              <a:gd name="adj2" fmla="val 551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7" name="Picture 7" descr="we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084" y="3805684"/>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tate gr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222" y="2940497"/>
            <a:ext cx="216058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6434" y="3804097"/>
            <a:ext cx="21590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0"/>
          <p:cNvSpPr>
            <a:spLocks noChangeArrowheads="1"/>
          </p:cNvSpPr>
          <p:nvPr/>
        </p:nvSpPr>
        <p:spPr bwMode="auto">
          <a:xfrm>
            <a:off x="6581247" y="4669284"/>
            <a:ext cx="792162" cy="360363"/>
          </a:xfrm>
          <a:prstGeom prst="notchedRightArrow">
            <a:avLst>
              <a:gd name="adj1" fmla="val 50000"/>
              <a:gd name="adj2" fmla="val 54956"/>
            </a:avLst>
          </a:prstGeom>
          <a:solidFill>
            <a:schemeClr val="accent1"/>
          </a:solidFill>
          <a:ln w="9525">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1" name="Picture 11" descr="we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272" y="4164459"/>
            <a:ext cx="4730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16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par>
                                <p:cTn id="25" presetID="21"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334851"/>
            <a:ext cx="8596668" cy="1595549"/>
          </a:xfrm>
        </p:spPr>
        <p:txBody>
          <a:bodyPr/>
          <a:lstStyle/>
          <a:p>
            <a:endParaRPr lang="zh-CN" altLang="en-US" dirty="0"/>
          </a:p>
        </p:txBody>
      </p:sp>
      <p:sp>
        <p:nvSpPr>
          <p:cNvPr id="3" name="内容占位符 2"/>
          <p:cNvSpPr>
            <a:spLocks noGrp="1"/>
          </p:cNvSpPr>
          <p:nvPr>
            <p:ph idx="1"/>
          </p:nvPr>
        </p:nvSpPr>
        <p:spPr>
          <a:xfrm>
            <a:off x="677334" y="334851"/>
            <a:ext cx="8596668" cy="5706512"/>
          </a:xfrm>
        </p:spPr>
        <p:txBody>
          <a:bodyPr>
            <a:normAutofit/>
          </a:bodyPr>
          <a:lstStyle/>
          <a:p>
            <a:r>
              <a:rPr lang="zh-CN" altLang="en-US" sz="2400" dirty="0" smtClean="0">
                <a:latin typeface="微软雅黑" panose="020B0503020204020204" pitchFamily="34" charset="-122"/>
                <a:ea typeface="微软雅黑" panose="020B0503020204020204" pitchFamily="34" charset="-122"/>
              </a:rPr>
              <a:t>每</a:t>
            </a:r>
            <a:r>
              <a:rPr lang="zh-CN" altLang="en-US" sz="2400" dirty="0">
                <a:latin typeface="微软雅黑" panose="020B0503020204020204" pitchFamily="34" charset="-122"/>
                <a:ea typeface="微软雅黑" panose="020B0503020204020204" pitchFamily="34" charset="-122"/>
              </a:rPr>
              <a:t>一个家用电器会根据能耗曲线设置最佳的开关时间并随时远程遥控，建筑物的能耗控制随时依据会议活动类型人数和实时电价进行动态</a:t>
            </a:r>
            <a:r>
              <a:rPr lang="zh-CN" altLang="en-US" sz="2400" dirty="0" smtClean="0">
                <a:latin typeface="微软雅黑" panose="020B0503020204020204" pitchFamily="34" charset="-122"/>
                <a:ea typeface="微软雅黑" panose="020B0503020204020204" pitchFamily="34" charset="-122"/>
              </a:rPr>
              <a:t>调整</a:t>
            </a:r>
            <a:endParaRPr lang="zh-CN" altLang="en-US" sz="2400" dirty="0">
              <a:latin typeface="微软雅黑" panose="020B0503020204020204" pitchFamily="34" charset="-122"/>
              <a:ea typeface="微软雅黑" panose="020B0503020204020204" pitchFamily="34" charset="-122"/>
            </a:endParaRPr>
          </a:p>
        </p:txBody>
      </p:sp>
      <p:pic>
        <p:nvPicPr>
          <p:cNvPr id="4" name="Picture 3" descr="能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09" y="1655762"/>
            <a:ext cx="37449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遥控家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947" y="1871662"/>
            <a:ext cx="41322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能耗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4103687"/>
            <a:ext cx="28003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远程控制"/>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759" y="4752975"/>
            <a:ext cx="539273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677334" y="515155"/>
            <a:ext cx="8596668" cy="5526208"/>
          </a:xfrm>
        </p:spPr>
        <p:txBody>
          <a:bodyPr/>
          <a:lstStyle/>
          <a:p>
            <a:r>
              <a:rPr lang="zh-CN" altLang="en-US" sz="2400" dirty="0">
                <a:latin typeface="微软雅黑" panose="020B0503020204020204" pitchFamily="34" charset="-122"/>
                <a:ea typeface="微软雅黑" panose="020B0503020204020204" pitchFamily="34" charset="-122"/>
              </a:rPr>
              <a:t>城市的整体能源消耗和二氧化碳排放随时依据天气和事件变化进行需求侧编排以实现最优</a:t>
            </a:r>
          </a:p>
          <a:p>
            <a:endParaRPr lang="zh-CN" altLang="en-US" dirty="0"/>
          </a:p>
        </p:txBody>
      </p:sp>
      <p:pic>
        <p:nvPicPr>
          <p:cNvPr id="4" name="Picture 3" descr="天气"/>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882363"/>
            <a:ext cx="35988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云计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34" y="1363001"/>
            <a:ext cx="792003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碳排放"/>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722" y="3882363"/>
            <a:ext cx="359886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rot="16140000">
            <a:off x="2115609" y="3161639"/>
            <a:ext cx="865187" cy="576262"/>
          </a:xfrm>
          <a:prstGeom prst="notchedRightArrow">
            <a:avLst>
              <a:gd name="adj1" fmla="val 50000"/>
              <a:gd name="adj2" fmla="val 375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AutoShape 7"/>
          <p:cNvSpPr>
            <a:spLocks noChangeArrowheads="1"/>
          </p:cNvSpPr>
          <p:nvPr/>
        </p:nvSpPr>
        <p:spPr bwMode="auto">
          <a:xfrm rot="5280000">
            <a:off x="6796353" y="3160845"/>
            <a:ext cx="863600" cy="576262"/>
          </a:xfrm>
          <a:prstGeom prst="notchedRightArrow">
            <a:avLst>
              <a:gd name="adj1" fmla="val 50000"/>
              <a:gd name="adj2" fmla="val 37466"/>
            </a:avLst>
          </a:prstGeom>
          <a:solidFill>
            <a:schemeClr val="accent1"/>
          </a:solidFill>
          <a:ln w="9525">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74747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Picture 1" descr="C:\Users\dell\AppData\Roaming\Tencent\Users\459923513\QQ\WinTemp\RichOle\78_{]O0GLP3SZV_%)NJ}}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737" y="749784"/>
            <a:ext cx="3048889" cy="2361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6585" y="3156539"/>
            <a:ext cx="1251857"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a:t>
            </a:r>
          </a:p>
        </p:txBody>
      </p:sp>
      <p:pic>
        <p:nvPicPr>
          <p:cNvPr id="6" name="Picture 2" descr="C:\Users\dell\AppData\Roaming\Tencent\Users\459923513\QQ\WinTemp\RichOle\T2}7%D`VH$KZS{J~0TCTBD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37" y="3932539"/>
            <a:ext cx="3134906" cy="2108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1523827" y="6086885"/>
            <a:ext cx="134461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烧</a:t>
            </a:r>
            <a:r>
              <a:rPr lang="zh-CN" altLang="en-US" b="1" dirty="0" smtClean="0">
                <a:latin typeface="微软雅黑" panose="020B0503020204020204" pitchFamily="34" charset="-122"/>
                <a:ea typeface="微软雅黑" panose="020B0503020204020204" pitchFamily="34" charset="-122"/>
              </a:rPr>
              <a:t>煤专业？</a:t>
            </a:r>
            <a:endParaRPr lang="zh-CN" altLang="en-US" b="1" dirty="0">
              <a:latin typeface="微软雅黑" panose="020B0503020204020204" pitchFamily="34" charset="-122"/>
              <a:ea typeface="微软雅黑" panose="020B0503020204020204" pitchFamily="34" charset="-122"/>
            </a:endParaRPr>
          </a:p>
        </p:txBody>
      </p:sp>
      <p:sp>
        <p:nvSpPr>
          <p:cNvPr id="8" name="虚尾箭头 7"/>
          <p:cNvSpPr/>
          <p:nvPr/>
        </p:nvSpPr>
        <p:spPr>
          <a:xfrm rot="19640423">
            <a:off x="4112914" y="4167063"/>
            <a:ext cx="720080" cy="360040"/>
          </a:xfrm>
          <a:prstGeom prst="stripedRightArrow">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虚尾箭头 8"/>
          <p:cNvSpPr/>
          <p:nvPr/>
        </p:nvSpPr>
        <p:spPr>
          <a:xfrm rot="1911349">
            <a:off x="4112353" y="2442767"/>
            <a:ext cx="720080" cy="360040"/>
          </a:xfrm>
          <a:prstGeom prst="stripedRightArrow">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descr="C:\Users\dell\AppData\Roaming\Tencent\Users\459923513\QQ\WinTemp\RichOle\8[SO6I`1@O}T)E4(5JZWE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143" y="1871638"/>
            <a:ext cx="2921859" cy="3308466"/>
          </a:xfrm>
          <a:prstGeom prst="rect">
            <a:avLst/>
          </a:prstGeom>
          <a:noFill/>
          <a:extLst>
            <a:ext uri="{909E8E84-426E-40DD-AFC4-6F175D3DCCD1}">
              <a14:hiddenFill xmlns:a14="http://schemas.microsoft.com/office/drawing/2010/main">
                <a:solidFill>
                  <a:srgbClr val="FFFFFF"/>
                </a:solidFill>
              </a14:hiddenFill>
            </a:ext>
          </a:extLst>
        </p:spPr>
      </p:pic>
      <p:sp>
        <p:nvSpPr>
          <p:cNvPr id="11" name="七角星 10"/>
          <p:cNvSpPr/>
          <p:nvPr/>
        </p:nvSpPr>
        <p:spPr>
          <a:xfrm>
            <a:off x="4825239" y="2230498"/>
            <a:ext cx="2592288" cy="2232248"/>
          </a:xfrm>
          <a:prstGeom prst="star7">
            <a:avLst/>
          </a:prstGeom>
          <a:solidFill>
            <a:srgbClr val="FFC000">
              <a:alpha val="4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2"/>
          <p:cNvSpPr txBox="1"/>
          <p:nvPr/>
        </p:nvSpPr>
        <p:spPr>
          <a:xfrm>
            <a:off x="5272023" y="3150444"/>
            <a:ext cx="1872208" cy="461665"/>
          </a:xfrm>
          <a:prstGeom prst="rect">
            <a:avLst/>
          </a:prstGeom>
          <a:noFill/>
        </p:spPr>
        <p:txBody>
          <a:bodyPr wrap="square" rtlCol="0">
            <a:spAutoFit/>
          </a:bodyPr>
          <a:lstStyle/>
          <a:p>
            <a:r>
              <a:rPr lang="zh-CN" altLang="en-US" sz="2400" b="1" dirty="0" smtClean="0">
                <a:solidFill>
                  <a:schemeClr val="accent2">
                    <a:lumMod val="75000"/>
                  </a:schemeClr>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能源互联网！</a:t>
            </a:r>
            <a:endParaRPr lang="zh-CN" altLang="en-US" sz="2400" b="1" dirty="0">
              <a:solidFill>
                <a:schemeClr val="accent2">
                  <a:lumMod val="75000"/>
                </a:schemeClr>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40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77334" y="609601"/>
            <a:ext cx="8596668" cy="5431762"/>
          </a:xfrm>
        </p:spPr>
        <p:txBody>
          <a:bodyPr/>
          <a:lstStyle/>
          <a:p>
            <a:r>
              <a:rPr lang="zh-CN" altLang="en-US" sz="2400" dirty="0">
                <a:latin typeface="微软雅黑" panose="020B0503020204020204" pitchFamily="34" charset="-122"/>
                <a:ea typeface="微软雅黑" panose="020B0503020204020204" pitchFamily="34" charset="-122"/>
              </a:rPr>
              <a:t>每栋建筑、每件商品、每个活动、每个人都会头顶一个碳排放状态条并可随时与周围进行交易</a:t>
            </a:r>
          </a:p>
          <a:p>
            <a:endParaRPr lang="zh-CN" altLang="en-US" dirty="0"/>
          </a:p>
        </p:txBody>
      </p:sp>
      <p:pic>
        <p:nvPicPr>
          <p:cNvPr id="4" name="Picture 3" descr="虚拟现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152" y="1430007"/>
            <a:ext cx="40528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谷歌眼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40" y="4022394"/>
            <a:ext cx="39703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152" y="4022394"/>
            <a:ext cx="4514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3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77334" y="609601"/>
            <a:ext cx="8596668" cy="5431762"/>
          </a:xfrm>
        </p:spPr>
        <p:txBody>
          <a:bodyPr/>
          <a:lstStyle/>
          <a:p>
            <a:r>
              <a:rPr lang="zh-CN" altLang="en-US" sz="2400" dirty="0">
                <a:latin typeface="微软雅黑" panose="020B0503020204020204" pitchFamily="34" charset="-122"/>
                <a:ea typeface="微软雅黑" panose="020B0503020204020204" pitchFamily="34" charset="-122"/>
              </a:rPr>
              <a:t>沙漠和大海里安装的各种新能源发电设备可以通过程序由人民竞拍投资交易</a:t>
            </a:r>
          </a:p>
          <a:p>
            <a:endParaRPr lang="zh-CN" altLang="en-US" dirty="0"/>
          </a:p>
        </p:txBody>
      </p:sp>
      <p:pic>
        <p:nvPicPr>
          <p:cNvPr id="4" name="Picture 3" descr="iphon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582527"/>
            <a:ext cx="36004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海上风力发电"/>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184" y="1215690"/>
            <a:ext cx="36004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沙漠太阳能"/>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184" y="4023977"/>
            <a:ext cx="36004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rot="20340000" flipV="1">
            <a:off x="4420659" y="3087352"/>
            <a:ext cx="936625" cy="504825"/>
          </a:xfrm>
          <a:prstGeom prst="notchedRightArrow">
            <a:avLst>
              <a:gd name="adj1" fmla="val 50000"/>
              <a:gd name="adj2" fmla="val 463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AutoShape 7"/>
          <p:cNvSpPr>
            <a:spLocks noChangeArrowheads="1"/>
          </p:cNvSpPr>
          <p:nvPr/>
        </p:nvSpPr>
        <p:spPr bwMode="auto">
          <a:xfrm rot="1020000" flipV="1">
            <a:off x="4420659" y="4239877"/>
            <a:ext cx="936625" cy="504825"/>
          </a:xfrm>
          <a:prstGeom prst="notchedRightArrow">
            <a:avLst>
              <a:gd name="adj1" fmla="val 50000"/>
              <a:gd name="adj2" fmla="val 46384"/>
            </a:avLst>
          </a:prstGeom>
          <a:solidFill>
            <a:schemeClr val="accent1"/>
          </a:solidFill>
          <a:ln w="9525">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52921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4" name="TextBox 1"/>
          <p:cNvSpPr txBox="1">
            <a:spLocks noGrp="1"/>
          </p:cNvSpPr>
          <p:nvPr>
            <p:ph type="title"/>
          </p:nvPr>
        </p:nvSpPr>
        <p:spPr>
          <a:xfrm>
            <a:off x="677334" y="609600"/>
            <a:ext cx="8596668" cy="646331"/>
          </a:xfrm>
          <a:prstGeom prst="rect">
            <a:avLst/>
          </a:prstGeom>
          <a:noFill/>
        </p:spPr>
        <p:txBody>
          <a:bodyPr wrap="square" rtlCol="0">
            <a:spAutoFit/>
          </a:bodyPr>
          <a:lstStyle/>
          <a:p>
            <a:pPr algn="ctr"/>
            <a:r>
              <a:rPr lang="zh-CN" altLang="en-US" sz="3600" b="1" dirty="0" smtClean="0">
                <a:latin typeface="微软雅黑" panose="020B0503020204020204" pitchFamily="34" charset="-122"/>
                <a:ea typeface="微软雅黑" panose="020B0503020204020204" pitchFamily="34" charset="-122"/>
              </a:rPr>
              <a:t>能源互联网</a:t>
            </a:r>
            <a:endParaRPr lang="zh-CN" altLang="en-US" sz="3600" b="1" dirty="0">
              <a:latin typeface="微软雅黑" panose="020B0503020204020204" pitchFamily="34" charset="-122"/>
              <a:ea typeface="微软雅黑" panose="020B0503020204020204" pitchFamily="34" charset="-122"/>
            </a:endParaRPr>
          </a:p>
        </p:txBody>
      </p:sp>
      <p:sp>
        <p:nvSpPr>
          <p:cNvPr id="5" name="TextBox 2"/>
          <p:cNvSpPr txBox="1"/>
          <p:nvPr/>
        </p:nvSpPr>
        <p:spPr>
          <a:xfrm>
            <a:off x="2070729" y="1753029"/>
            <a:ext cx="553998" cy="2736304"/>
          </a:xfrm>
          <a:prstGeom prst="rect">
            <a:avLst/>
          </a:prstGeom>
          <a:noFill/>
        </p:spPr>
        <p:txBody>
          <a:bodyPr vert="eaVert" wrap="square" rtlCol="0">
            <a:spAutoFit/>
          </a:bodyPr>
          <a:lstStyle/>
          <a:p>
            <a:r>
              <a:rPr lang="zh-CN" altLang="en-US" sz="2400" dirty="0" smtClean="0">
                <a:latin typeface="微软雅黑" panose="020B0503020204020204" pitchFamily="34" charset="-122"/>
                <a:ea typeface="微软雅黑" panose="020B0503020204020204" pitchFamily="34" charset="-122"/>
              </a:rPr>
              <a:t>新型电力电子技术</a:t>
            </a:r>
            <a:endParaRPr lang="zh-CN" altLang="en-US" sz="2400" dirty="0">
              <a:latin typeface="微软雅黑" panose="020B0503020204020204" pitchFamily="34" charset="-122"/>
              <a:ea typeface="微软雅黑" panose="020B0503020204020204" pitchFamily="34" charset="-122"/>
            </a:endParaRPr>
          </a:p>
        </p:txBody>
      </p:sp>
      <p:sp>
        <p:nvSpPr>
          <p:cNvPr id="6" name="TextBox 4"/>
          <p:cNvSpPr txBox="1"/>
          <p:nvPr/>
        </p:nvSpPr>
        <p:spPr>
          <a:xfrm>
            <a:off x="3837830" y="1930400"/>
            <a:ext cx="553998" cy="2736304"/>
          </a:xfrm>
          <a:prstGeom prst="rect">
            <a:avLst/>
          </a:prstGeom>
          <a:noFill/>
        </p:spPr>
        <p:txBody>
          <a:bodyPr vert="eaVert" wrap="square" rtlCol="0">
            <a:spAutoFit/>
          </a:bodyPr>
          <a:lstStyle/>
          <a:p>
            <a:r>
              <a:rPr lang="zh-CN" altLang="en-US" sz="2400" dirty="0" smtClean="0">
                <a:latin typeface="微软雅黑" panose="020B0503020204020204" pitchFamily="34" charset="-122"/>
                <a:ea typeface="微软雅黑" panose="020B0503020204020204" pitchFamily="34" charset="-122"/>
              </a:rPr>
              <a:t>信息技术</a:t>
            </a:r>
            <a:endParaRPr lang="zh-CN" altLang="en-US" sz="2400" dirty="0">
              <a:latin typeface="微软雅黑" panose="020B0503020204020204" pitchFamily="34" charset="-122"/>
              <a:ea typeface="微软雅黑" panose="020B0503020204020204" pitchFamily="34" charset="-122"/>
            </a:endParaRPr>
          </a:p>
        </p:txBody>
      </p:sp>
      <p:sp>
        <p:nvSpPr>
          <p:cNvPr id="7" name="TextBox 5"/>
          <p:cNvSpPr txBox="1"/>
          <p:nvPr/>
        </p:nvSpPr>
        <p:spPr>
          <a:xfrm>
            <a:off x="6214094" y="1905429"/>
            <a:ext cx="553998" cy="2943944"/>
          </a:xfrm>
          <a:prstGeom prst="rect">
            <a:avLst/>
          </a:prstGeom>
          <a:noFill/>
        </p:spPr>
        <p:txBody>
          <a:bodyPr vert="eaVert" wrap="square" rtlCol="0">
            <a:spAutoFit/>
          </a:bodyPr>
          <a:lstStyle/>
          <a:p>
            <a:r>
              <a:rPr lang="zh-CN" altLang="en-US" sz="2400" dirty="0" smtClean="0">
                <a:latin typeface="微软雅黑" panose="020B0503020204020204" pitchFamily="34" charset="-122"/>
                <a:ea typeface="微软雅黑" panose="020B0503020204020204" pitchFamily="34" charset="-122"/>
              </a:rPr>
              <a:t>可再生能源发电技术</a:t>
            </a:r>
            <a:endParaRPr lang="zh-CN" altLang="en-US" sz="2400" dirty="0">
              <a:latin typeface="微软雅黑" panose="020B0503020204020204" pitchFamily="34" charset="-122"/>
              <a:ea typeface="微软雅黑" panose="020B0503020204020204" pitchFamily="34" charset="-122"/>
            </a:endParaRPr>
          </a:p>
        </p:txBody>
      </p:sp>
      <p:sp>
        <p:nvSpPr>
          <p:cNvPr id="8" name="TextBox 6"/>
          <p:cNvSpPr txBox="1"/>
          <p:nvPr/>
        </p:nvSpPr>
        <p:spPr>
          <a:xfrm>
            <a:off x="7233239" y="1905429"/>
            <a:ext cx="553998" cy="2736304"/>
          </a:xfrm>
          <a:prstGeom prst="rect">
            <a:avLst/>
          </a:prstGeom>
          <a:noFill/>
        </p:spPr>
        <p:txBody>
          <a:bodyPr vert="eaVert" wrap="square" rtlCol="0">
            <a:spAutoFit/>
          </a:bodyPr>
          <a:lstStyle/>
          <a:p>
            <a:r>
              <a:rPr lang="zh-CN" altLang="en-US" sz="2400" dirty="0" smtClean="0">
                <a:latin typeface="微软雅黑" panose="020B0503020204020204" pitchFamily="34" charset="-122"/>
                <a:ea typeface="微软雅黑" panose="020B0503020204020204" pitchFamily="34" charset="-122"/>
              </a:rPr>
              <a:t>储能技术</a:t>
            </a:r>
            <a:endParaRPr lang="zh-CN" altLang="en-US" sz="2400" dirty="0">
              <a:latin typeface="微软雅黑" panose="020B0503020204020204" pitchFamily="34" charset="-122"/>
              <a:ea typeface="微软雅黑" panose="020B0503020204020204" pitchFamily="34" charset="-122"/>
            </a:endParaRPr>
          </a:p>
        </p:txBody>
      </p:sp>
      <p:sp>
        <p:nvSpPr>
          <p:cNvPr id="9" name="TextBox 7"/>
          <p:cNvSpPr txBox="1"/>
          <p:nvPr/>
        </p:nvSpPr>
        <p:spPr>
          <a:xfrm>
            <a:off x="4773934" y="1930400"/>
            <a:ext cx="553998" cy="2736304"/>
          </a:xfrm>
          <a:prstGeom prst="rect">
            <a:avLst/>
          </a:prstGeom>
          <a:noFill/>
        </p:spPr>
        <p:txBody>
          <a:bodyPr vert="eaVert" wrap="square" rtlCol="0">
            <a:spAutoFit/>
          </a:bodyPr>
          <a:lstStyle/>
          <a:p>
            <a:r>
              <a:rPr lang="zh-CN" altLang="en-US" sz="2400" dirty="0" smtClean="0">
                <a:latin typeface="微软雅黑" panose="020B0503020204020204" pitchFamily="34" charset="-122"/>
                <a:ea typeface="微软雅黑" panose="020B0503020204020204" pitchFamily="34" charset="-122"/>
              </a:rPr>
              <a:t>分布式发电技术</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4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182" y="559423"/>
            <a:ext cx="8596668" cy="1320800"/>
          </a:xfrm>
        </p:spPr>
        <p:txBody>
          <a:bodyPr/>
          <a:lstStyle/>
          <a:p>
            <a:endParaRPr lang="zh-CN" altLang="en-US"/>
          </a:p>
        </p:txBody>
      </p:sp>
      <p:sp>
        <p:nvSpPr>
          <p:cNvPr id="3" name="内容占位符 2"/>
          <p:cNvSpPr>
            <a:spLocks noGrp="1"/>
          </p:cNvSpPr>
          <p:nvPr>
            <p:ph idx="1"/>
          </p:nvPr>
        </p:nvSpPr>
        <p:spPr>
          <a:xfrm>
            <a:off x="587182" y="2160589"/>
            <a:ext cx="8596668" cy="3880773"/>
          </a:xfrm>
        </p:spPr>
        <p:txBody>
          <a:bodyPr/>
          <a:lstStyle/>
          <a:p>
            <a:endParaRPr lang="zh-CN" altLang="en-US" dirty="0"/>
          </a:p>
        </p:txBody>
      </p:sp>
      <p:sp>
        <p:nvSpPr>
          <p:cNvPr id="4" name="TextBox 1"/>
          <p:cNvSpPr txBox="1"/>
          <p:nvPr/>
        </p:nvSpPr>
        <p:spPr>
          <a:xfrm>
            <a:off x="997358" y="709482"/>
            <a:ext cx="2160240"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储能</a:t>
            </a:r>
            <a:endParaRPr lang="zh-CN" altLang="en-US" sz="2800" b="1" dirty="0">
              <a:latin typeface="微软雅黑" pitchFamily="34" charset="-122"/>
              <a:ea typeface="微软雅黑" pitchFamily="34" charset="-122"/>
            </a:endParaRPr>
          </a:p>
        </p:txBody>
      </p:sp>
      <p:sp>
        <p:nvSpPr>
          <p:cNvPr id="5" name="TextBox 2"/>
          <p:cNvSpPr txBox="1"/>
          <p:nvPr/>
        </p:nvSpPr>
        <p:spPr>
          <a:xfrm>
            <a:off x="997358" y="1452703"/>
            <a:ext cx="6768752" cy="707886"/>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将能源以不同的形式存储起来，需要时再将其释放出去的一种过程。</a:t>
            </a:r>
            <a:endParaRPr lang="zh-CN" altLang="en-US" sz="2000" dirty="0">
              <a:latin typeface="微软雅黑" pitchFamily="34" charset="-122"/>
              <a:ea typeface="微软雅黑" pitchFamily="34" charset="-122"/>
            </a:endParaRPr>
          </a:p>
        </p:txBody>
      </p:sp>
      <p:sp>
        <p:nvSpPr>
          <p:cNvPr id="6" name="虚尾箭头 5"/>
          <p:cNvSpPr/>
          <p:nvPr/>
        </p:nvSpPr>
        <p:spPr>
          <a:xfrm>
            <a:off x="3689760" y="2852936"/>
            <a:ext cx="1224136" cy="216024"/>
          </a:xfrm>
          <a:prstGeom prst="stripedRightArrow">
            <a:avLst>
              <a:gd name="adj1" fmla="val 57937"/>
              <a:gd name="adj2" fmla="val 50000"/>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7" name="Picture 2" descr="http://pic20.nipic.com/20120330/6255813_093846757000_2.jpg"/>
          <p:cNvPicPr>
            <a:picLocks noChangeAspect="1" noChangeArrowheads="1"/>
          </p:cNvPicPr>
          <p:nvPr/>
        </p:nvPicPr>
        <p:blipFill>
          <a:blip r:embed="rId2" cstate="print"/>
          <a:srcRect l="4999" t="6250" r="47513" b="3125"/>
          <a:stretch>
            <a:fillRect/>
          </a:stretch>
        </p:blipFill>
        <p:spPr bwMode="auto">
          <a:xfrm>
            <a:off x="1418391" y="3433032"/>
            <a:ext cx="1368152" cy="2088232"/>
          </a:xfrm>
          <a:prstGeom prst="rect">
            <a:avLst/>
          </a:prstGeom>
          <a:noFill/>
        </p:spPr>
      </p:pic>
      <p:sp>
        <p:nvSpPr>
          <p:cNvPr id="8" name="TextBox 6"/>
          <p:cNvSpPr txBox="1"/>
          <p:nvPr/>
        </p:nvSpPr>
        <p:spPr>
          <a:xfrm>
            <a:off x="1961568" y="2780928"/>
            <a:ext cx="1584176" cy="400110"/>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可再生能源</a:t>
            </a:r>
            <a:endParaRPr lang="zh-CN" altLang="en-US" sz="2000" dirty="0">
              <a:latin typeface="微软雅黑" pitchFamily="34" charset="-122"/>
              <a:ea typeface="微软雅黑" pitchFamily="34" charset="-122"/>
            </a:endParaRPr>
          </a:p>
        </p:txBody>
      </p:sp>
      <p:sp>
        <p:nvSpPr>
          <p:cNvPr id="9" name="TextBox 7"/>
          <p:cNvSpPr txBox="1"/>
          <p:nvPr/>
        </p:nvSpPr>
        <p:spPr>
          <a:xfrm>
            <a:off x="5201928" y="2780928"/>
            <a:ext cx="864096" cy="400110"/>
          </a:xfrm>
          <a:prstGeom prst="rect">
            <a:avLst/>
          </a:prstGeom>
          <a:noFill/>
        </p:spPr>
        <p:txBody>
          <a:bodyPr wrap="square" rtlCol="0">
            <a:spAutoFit/>
          </a:bodyPr>
          <a:lstStyle/>
          <a:p>
            <a:r>
              <a:rPr lang="zh-CN" altLang="en-US" sz="2000" dirty="0">
                <a:latin typeface="微软雅黑" pitchFamily="34" charset="-122"/>
                <a:ea typeface="微软雅黑" pitchFamily="34" charset="-122"/>
              </a:rPr>
              <a:t>电能</a:t>
            </a:r>
          </a:p>
        </p:txBody>
      </p:sp>
      <p:sp>
        <p:nvSpPr>
          <p:cNvPr id="10" name="虚尾箭头 9"/>
          <p:cNvSpPr/>
          <p:nvPr/>
        </p:nvSpPr>
        <p:spPr>
          <a:xfrm rot="5400000">
            <a:off x="4913896" y="4077072"/>
            <a:ext cx="1368152" cy="216024"/>
          </a:xfrm>
          <a:prstGeom prst="stripedRightArrow">
            <a:avLst>
              <a:gd name="adj1" fmla="val 57937"/>
              <a:gd name="adj2" fmla="val 50000"/>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 name="TextBox 9"/>
          <p:cNvSpPr txBox="1"/>
          <p:nvPr/>
        </p:nvSpPr>
        <p:spPr>
          <a:xfrm>
            <a:off x="5057912" y="5013176"/>
            <a:ext cx="1584176" cy="400110"/>
          </a:xfrm>
          <a:prstGeom prst="rect">
            <a:avLst/>
          </a:prstGeom>
          <a:noFill/>
        </p:spPr>
        <p:txBody>
          <a:bodyPr wrap="square" rtlCol="0">
            <a:spAutoFit/>
          </a:bodyPr>
          <a:lstStyle/>
          <a:p>
            <a:r>
              <a:rPr lang="zh-CN" altLang="en-US" sz="2000" dirty="0">
                <a:latin typeface="微软雅黑" pitchFamily="34" charset="-122"/>
                <a:ea typeface="微软雅黑" pitchFamily="34" charset="-122"/>
              </a:rPr>
              <a:t>电化学能</a:t>
            </a:r>
          </a:p>
        </p:txBody>
      </p:sp>
      <p:sp>
        <p:nvSpPr>
          <p:cNvPr id="12" name="右弧形箭头 11"/>
          <p:cNvSpPr/>
          <p:nvPr/>
        </p:nvSpPr>
        <p:spPr>
          <a:xfrm rot="10800000" flipH="1">
            <a:off x="6426064" y="2924944"/>
            <a:ext cx="648072" cy="2088232"/>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sp>
        <p:nvSpPr>
          <p:cNvPr id="13" name="TextBox 11"/>
          <p:cNvSpPr txBox="1"/>
          <p:nvPr/>
        </p:nvSpPr>
        <p:spPr>
          <a:xfrm>
            <a:off x="3905784" y="2564904"/>
            <a:ext cx="864096"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生产</a:t>
            </a:r>
            <a:endParaRPr lang="zh-CN" altLang="en-US" sz="1600" dirty="0">
              <a:latin typeface="微软雅黑" pitchFamily="34" charset="-122"/>
              <a:ea typeface="微软雅黑" pitchFamily="34" charset="-122"/>
            </a:endParaRPr>
          </a:p>
        </p:txBody>
      </p:sp>
      <p:sp>
        <p:nvSpPr>
          <p:cNvPr id="14" name="TextBox 12"/>
          <p:cNvSpPr txBox="1"/>
          <p:nvPr/>
        </p:nvSpPr>
        <p:spPr>
          <a:xfrm>
            <a:off x="4985904" y="3789040"/>
            <a:ext cx="648072"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电池储存</a:t>
            </a:r>
            <a:endParaRPr lang="zh-CN" altLang="en-US" sz="1600" dirty="0">
              <a:latin typeface="微软雅黑" pitchFamily="34" charset="-122"/>
              <a:ea typeface="微软雅黑" pitchFamily="34" charset="-122"/>
            </a:endParaRPr>
          </a:p>
        </p:txBody>
      </p:sp>
      <p:sp>
        <p:nvSpPr>
          <p:cNvPr id="15" name="TextBox 13"/>
          <p:cNvSpPr txBox="1"/>
          <p:nvPr/>
        </p:nvSpPr>
        <p:spPr>
          <a:xfrm>
            <a:off x="7146144" y="3861048"/>
            <a:ext cx="648072"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释放</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570332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1"/>
          <p:cNvSpPr txBox="1"/>
          <p:nvPr/>
        </p:nvSpPr>
        <p:spPr>
          <a:xfrm>
            <a:off x="771372" y="808335"/>
            <a:ext cx="324036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储能装置的作用</a:t>
            </a:r>
            <a:endParaRPr lang="en-US" altLang="zh-CN" sz="2400" b="1" dirty="0" smtClean="0">
              <a:latin typeface="微软雅黑" pitchFamily="34" charset="-122"/>
              <a:ea typeface="微软雅黑" pitchFamily="34" charset="-122"/>
            </a:endParaRPr>
          </a:p>
        </p:txBody>
      </p:sp>
      <p:graphicFrame>
        <p:nvGraphicFramePr>
          <p:cNvPr id="5" name="图示 4"/>
          <p:cNvGraphicFramePr/>
          <p:nvPr>
            <p:extLst>
              <p:ext uri="{D42A27DB-BD31-4B8C-83A1-F6EECF244321}">
                <p14:modId xmlns:p14="http://schemas.microsoft.com/office/powerpoint/2010/main" val="621423316"/>
              </p:ext>
            </p:extLst>
          </p:nvPr>
        </p:nvGraphicFramePr>
        <p:xfrm>
          <a:off x="1733233" y="15001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91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TextBox 1"/>
          <p:cNvSpPr txBox="1"/>
          <p:nvPr/>
        </p:nvSpPr>
        <p:spPr>
          <a:xfrm>
            <a:off x="677334" y="609600"/>
            <a:ext cx="3744416"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储能技术的分类</a:t>
            </a:r>
            <a:endParaRPr lang="zh-CN" altLang="en-US" sz="2400" b="1" dirty="0">
              <a:latin typeface="微软雅黑" pitchFamily="34" charset="-122"/>
              <a:ea typeface="微软雅黑" pitchFamily="34" charset="-122"/>
            </a:endParaRPr>
          </a:p>
        </p:txBody>
      </p:sp>
      <p:sp>
        <p:nvSpPr>
          <p:cNvPr id="6" name="TextBox 6"/>
          <p:cNvSpPr txBox="1"/>
          <p:nvPr/>
        </p:nvSpPr>
        <p:spPr>
          <a:xfrm>
            <a:off x="1475656" y="4725144"/>
            <a:ext cx="5976664" cy="1015663"/>
          </a:xfrm>
          <a:prstGeom prst="rect">
            <a:avLst/>
          </a:prstGeom>
          <a:noFill/>
          <a:ln w="50800">
            <a:solidFill>
              <a:schemeClr val="accent1">
                <a:shade val="50000"/>
              </a:schemeClr>
            </a:solidFill>
          </a:ln>
        </p:spPr>
        <p:txBody>
          <a:bodyPr wrap="square" rtlCol="0">
            <a:spAutoFit/>
          </a:bodyPr>
          <a:lstStyle/>
          <a:p>
            <a:r>
              <a:rPr lang="zh-CN" altLang="en-US" sz="2000" dirty="0" smtClean="0">
                <a:latin typeface="微软雅黑" pitchFamily="34" charset="-122"/>
                <a:ea typeface="微软雅黑" pitchFamily="34" charset="-122"/>
              </a:rPr>
              <a:t>就目前发展和应用现状， 不同储能形式具有不同的特点和优势， 能源互联网系统的复杂性使得单一储能技术往往难以满足所有要求。</a:t>
            </a:r>
            <a:endParaRPr lang="zh-CN" altLang="en-US" sz="2000" dirty="0">
              <a:latin typeface="微软雅黑" pitchFamily="34" charset="-122"/>
              <a:ea typeface="微软雅黑" pitchFamily="34" charset="-122"/>
            </a:endParaRPr>
          </a:p>
        </p:txBody>
      </p:sp>
      <p:sp>
        <p:nvSpPr>
          <p:cNvPr id="7" name="下箭头标注 6"/>
          <p:cNvSpPr/>
          <p:nvPr/>
        </p:nvSpPr>
        <p:spPr>
          <a:xfrm>
            <a:off x="1835696" y="1340768"/>
            <a:ext cx="5184576" cy="3096344"/>
          </a:xfrm>
          <a:prstGeom prst="downArrowCallout">
            <a:avLst>
              <a:gd name="adj1" fmla="val 25923"/>
              <a:gd name="adj2" fmla="val 25000"/>
              <a:gd name="adj3" fmla="val 19001"/>
              <a:gd name="adj4" fmla="val 64977"/>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2483768" y="1700808"/>
            <a:ext cx="1440160" cy="461665"/>
          </a:xfrm>
          <a:prstGeom prst="rect">
            <a:avLst/>
          </a:prstGeom>
          <a:noFill/>
          <a:ln w="31750">
            <a:solidFill>
              <a:schemeClr val="tx1"/>
            </a:solidFill>
          </a:ln>
          <a:effectLst/>
        </p:spPr>
        <p:txBody>
          <a:bodyPr wrap="square" rtlCol="0">
            <a:spAutoFit/>
          </a:bodyPr>
          <a:lstStyle/>
          <a:p>
            <a:pPr algn="ctr"/>
            <a:r>
              <a:rPr lang="zh-CN" altLang="en-US" sz="2400" dirty="0" smtClean="0">
                <a:solidFill>
                  <a:srgbClr val="FF0000"/>
                </a:solidFill>
                <a:latin typeface="微软雅黑" pitchFamily="34" charset="-122"/>
                <a:ea typeface="微软雅黑" pitchFamily="34" charset="-122"/>
              </a:rPr>
              <a:t>机械储能</a:t>
            </a:r>
            <a:endParaRPr lang="zh-CN" altLang="en-US" sz="2400" dirty="0">
              <a:solidFill>
                <a:srgbClr val="FF0000"/>
              </a:solidFill>
              <a:latin typeface="微软雅黑" pitchFamily="34" charset="-122"/>
              <a:ea typeface="微软雅黑" pitchFamily="34" charset="-122"/>
            </a:endParaRPr>
          </a:p>
        </p:txBody>
      </p:sp>
      <p:sp>
        <p:nvSpPr>
          <p:cNvPr id="9" name="TextBox 3"/>
          <p:cNvSpPr txBox="1"/>
          <p:nvPr/>
        </p:nvSpPr>
        <p:spPr>
          <a:xfrm>
            <a:off x="4932041" y="1700808"/>
            <a:ext cx="1440159" cy="461665"/>
          </a:xfrm>
          <a:prstGeom prst="rect">
            <a:avLst/>
          </a:prstGeom>
          <a:noFill/>
          <a:ln w="31750">
            <a:solidFill>
              <a:schemeClr val="tx1"/>
            </a:solidFill>
          </a:ln>
          <a:effectLst/>
        </p:spPr>
        <p:txBody>
          <a:bodyPr wrap="square" rtlCol="0">
            <a:spAutoFit/>
          </a:bodyPr>
          <a:lstStyle/>
          <a:p>
            <a:pPr algn="ctr"/>
            <a:r>
              <a:rPr lang="zh-CN" altLang="en-US" sz="2400" dirty="0" smtClean="0">
                <a:solidFill>
                  <a:srgbClr val="FF0000"/>
                </a:solidFill>
                <a:latin typeface="微软雅黑" pitchFamily="34" charset="-122"/>
                <a:ea typeface="微软雅黑" pitchFamily="34" charset="-122"/>
              </a:rPr>
              <a:t>电磁储能</a:t>
            </a:r>
            <a:endParaRPr lang="zh-CN" altLang="en-US" sz="2400" dirty="0">
              <a:solidFill>
                <a:srgbClr val="FF0000"/>
              </a:solidFill>
              <a:latin typeface="微软雅黑" pitchFamily="34" charset="-122"/>
              <a:ea typeface="微软雅黑" pitchFamily="34" charset="-122"/>
            </a:endParaRPr>
          </a:p>
        </p:txBody>
      </p:sp>
      <p:sp>
        <p:nvSpPr>
          <p:cNvPr id="10" name="TextBox 4"/>
          <p:cNvSpPr txBox="1"/>
          <p:nvPr/>
        </p:nvSpPr>
        <p:spPr>
          <a:xfrm>
            <a:off x="2339751" y="2564904"/>
            <a:ext cx="1800201" cy="461665"/>
          </a:xfrm>
          <a:prstGeom prst="rect">
            <a:avLst/>
          </a:prstGeom>
          <a:noFill/>
          <a:ln w="31750">
            <a:solidFill>
              <a:schemeClr val="tx1"/>
            </a:solidFill>
          </a:ln>
          <a:effectLst/>
        </p:spPr>
        <p:txBody>
          <a:bodyPr wrap="square" rtlCol="0">
            <a:spAutoFit/>
          </a:bodyPr>
          <a:lstStyle/>
          <a:p>
            <a:pPr algn="ctr"/>
            <a:r>
              <a:rPr lang="zh-CN" altLang="en-US" sz="2400" dirty="0" smtClean="0">
                <a:solidFill>
                  <a:srgbClr val="FF0000"/>
                </a:solidFill>
                <a:latin typeface="微软雅黑" pitchFamily="34" charset="-122"/>
                <a:ea typeface="微软雅黑" pitchFamily="34" charset="-122"/>
              </a:rPr>
              <a:t>电化学储能</a:t>
            </a:r>
            <a:endParaRPr lang="zh-CN" altLang="en-US" sz="2400" dirty="0">
              <a:solidFill>
                <a:srgbClr val="FF0000"/>
              </a:solidFill>
              <a:latin typeface="微软雅黑" pitchFamily="34" charset="-122"/>
              <a:ea typeface="微软雅黑" pitchFamily="34" charset="-122"/>
            </a:endParaRPr>
          </a:p>
        </p:txBody>
      </p:sp>
      <p:sp>
        <p:nvSpPr>
          <p:cNvPr id="11" name="TextBox 5"/>
          <p:cNvSpPr txBox="1"/>
          <p:nvPr/>
        </p:nvSpPr>
        <p:spPr>
          <a:xfrm>
            <a:off x="4932040" y="2564904"/>
            <a:ext cx="1440160" cy="461665"/>
          </a:xfrm>
          <a:prstGeom prst="rect">
            <a:avLst/>
          </a:prstGeom>
          <a:noFill/>
          <a:ln w="31750">
            <a:solidFill>
              <a:schemeClr val="tx1"/>
            </a:solidFill>
          </a:ln>
          <a:effectLst/>
        </p:spPr>
        <p:txBody>
          <a:bodyPr wrap="square" rtlCol="0">
            <a:spAutoFit/>
          </a:bodyPr>
          <a:lstStyle/>
          <a:p>
            <a:pPr algn="ctr"/>
            <a:r>
              <a:rPr lang="zh-CN" altLang="en-US" sz="2400" dirty="0" smtClean="0">
                <a:solidFill>
                  <a:srgbClr val="FF0000"/>
                </a:solidFill>
                <a:latin typeface="微软雅黑" pitchFamily="34" charset="-122"/>
                <a:ea typeface="微软雅黑" pitchFamily="34" charset="-122"/>
              </a:rPr>
              <a:t>相变储能</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9558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3"/>
          <p:cNvSpPr txBox="1"/>
          <p:nvPr/>
        </p:nvSpPr>
        <p:spPr>
          <a:xfrm>
            <a:off x="4079042" y="609600"/>
            <a:ext cx="2617971"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机械储能</a:t>
            </a:r>
            <a:endParaRPr lang="zh-CN" altLang="en-US" sz="2400" dirty="0">
              <a:latin typeface="微软雅黑" pitchFamily="34" charset="-122"/>
              <a:ea typeface="微软雅黑" pitchFamily="34" charset="-122"/>
            </a:endParaRPr>
          </a:p>
        </p:txBody>
      </p:sp>
      <p:pic>
        <p:nvPicPr>
          <p:cNvPr id="5" name="Picture 2" descr="http://pic4.nipic.com/20090804/805981_183240098_2.jpg"/>
          <p:cNvPicPr>
            <a:picLocks noChangeAspect="1" noChangeArrowheads="1"/>
          </p:cNvPicPr>
          <p:nvPr/>
        </p:nvPicPr>
        <p:blipFill>
          <a:blip r:embed="rId2" cstate="print"/>
          <a:srcRect b="6151"/>
          <a:stretch>
            <a:fillRect/>
          </a:stretch>
        </p:blipFill>
        <p:spPr bwMode="auto">
          <a:xfrm>
            <a:off x="781902" y="1661648"/>
            <a:ext cx="3888432" cy="2448272"/>
          </a:xfrm>
          <a:prstGeom prst="rect">
            <a:avLst/>
          </a:prstGeom>
          <a:noFill/>
        </p:spPr>
      </p:pic>
      <p:sp>
        <p:nvSpPr>
          <p:cNvPr id="6" name="TextBox 9"/>
          <p:cNvSpPr txBox="1"/>
          <p:nvPr/>
        </p:nvSpPr>
        <p:spPr>
          <a:xfrm>
            <a:off x="1934030" y="4685984"/>
            <a:ext cx="1440160"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抽水蓄能</a:t>
            </a:r>
            <a:endParaRPr lang="zh-CN" altLang="en-US" dirty="0">
              <a:latin typeface="微软雅黑" pitchFamily="34" charset="-122"/>
              <a:ea typeface="微软雅黑" pitchFamily="34" charset="-122"/>
            </a:endParaRPr>
          </a:p>
        </p:txBody>
      </p:sp>
      <p:pic>
        <p:nvPicPr>
          <p:cNvPr id="7" name="Picture 9" descr="C:\Users\v470\Desktop\飞.jpg"/>
          <p:cNvPicPr>
            <a:picLocks noChangeAspect="1" noChangeArrowheads="1"/>
          </p:cNvPicPr>
          <p:nvPr/>
        </p:nvPicPr>
        <p:blipFill>
          <a:blip r:embed="rId3" cstate="print"/>
          <a:srcRect/>
          <a:stretch>
            <a:fillRect/>
          </a:stretch>
        </p:blipFill>
        <p:spPr bwMode="auto">
          <a:xfrm>
            <a:off x="4886358" y="1445624"/>
            <a:ext cx="3960440" cy="2769538"/>
          </a:xfrm>
          <a:prstGeom prst="rect">
            <a:avLst/>
          </a:prstGeom>
          <a:noFill/>
        </p:spPr>
      </p:pic>
      <p:sp>
        <p:nvSpPr>
          <p:cNvPr id="8" name="TextBox 14"/>
          <p:cNvSpPr txBox="1"/>
          <p:nvPr/>
        </p:nvSpPr>
        <p:spPr>
          <a:xfrm>
            <a:off x="6182502" y="4685984"/>
            <a:ext cx="1512168"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飞轮储能</a:t>
            </a:r>
            <a:endParaRPr lang="zh-CN" altLang="en-US" dirty="0">
              <a:latin typeface="微软雅黑" pitchFamily="34" charset="-122"/>
              <a:ea typeface="微软雅黑" pitchFamily="34" charset="-122"/>
            </a:endParaRPr>
          </a:p>
        </p:txBody>
      </p:sp>
      <p:sp>
        <p:nvSpPr>
          <p:cNvPr id="9" name="TextBox 16"/>
          <p:cNvSpPr txBox="1"/>
          <p:nvPr/>
        </p:nvSpPr>
        <p:spPr>
          <a:xfrm>
            <a:off x="1141942" y="5190040"/>
            <a:ext cx="3384376"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非常适合于电力系统调峰和用作长时间备用电源的场合</a:t>
            </a:r>
            <a:endParaRPr lang="zh-CN" altLang="en-US" dirty="0">
              <a:latin typeface="微软雅黑" pitchFamily="34" charset="-122"/>
              <a:ea typeface="微软雅黑" pitchFamily="34" charset="-122"/>
            </a:endParaRPr>
          </a:p>
        </p:txBody>
      </p:sp>
      <p:sp>
        <p:nvSpPr>
          <p:cNvPr id="10" name="TextBox 17"/>
          <p:cNvSpPr txBox="1"/>
          <p:nvPr/>
        </p:nvSpPr>
        <p:spPr>
          <a:xfrm>
            <a:off x="5102382" y="5118032"/>
            <a:ext cx="3672408"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主要应用于那些在时间和容量方面介于短时储能应用和长时间储能应用之间的场合，能量密度低</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791034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Picture 4" descr="http://pic.baike.soso.com/p/20140401/20140401093751-1751435586.jpg"/>
          <p:cNvPicPr>
            <a:picLocks noChangeAspect="1" noChangeArrowheads="1"/>
          </p:cNvPicPr>
          <p:nvPr/>
        </p:nvPicPr>
        <p:blipFill>
          <a:blip r:embed="rId2" cstate="print"/>
          <a:srcRect/>
          <a:stretch>
            <a:fillRect/>
          </a:stretch>
        </p:blipFill>
        <p:spPr bwMode="auto">
          <a:xfrm>
            <a:off x="0" y="260648"/>
            <a:ext cx="3146205" cy="2348880"/>
          </a:xfrm>
          <a:prstGeom prst="rect">
            <a:avLst/>
          </a:prstGeom>
          <a:noFill/>
        </p:spPr>
      </p:pic>
      <p:sp>
        <p:nvSpPr>
          <p:cNvPr id="5" name="TextBox 1"/>
          <p:cNvSpPr txBox="1"/>
          <p:nvPr/>
        </p:nvSpPr>
        <p:spPr>
          <a:xfrm>
            <a:off x="3779912" y="1052736"/>
            <a:ext cx="1728192"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电磁储能</a:t>
            </a:r>
            <a:endParaRPr lang="zh-CN" altLang="en-US" sz="2000" b="1" dirty="0">
              <a:latin typeface="微软雅黑" pitchFamily="34" charset="-122"/>
              <a:ea typeface="微软雅黑" pitchFamily="34" charset="-122"/>
            </a:endParaRPr>
          </a:p>
        </p:txBody>
      </p:sp>
      <p:cxnSp>
        <p:nvCxnSpPr>
          <p:cNvPr id="6" name="直接箭头连接符 5"/>
          <p:cNvCxnSpPr/>
          <p:nvPr/>
        </p:nvCxnSpPr>
        <p:spPr>
          <a:xfrm>
            <a:off x="4355976" y="1484784"/>
            <a:ext cx="0" cy="50405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3275856" y="2132856"/>
            <a:ext cx="2736304" cy="400110"/>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超导储能系统（</a:t>
            </a:r>
            <a:r>
              <a:rPr lang="en-US" altLang="zh-CN" sz="2000" dirty="0" smtClean="0">
                <a:latin typeface="微软雅黑" pitchFamily="34" charset="-122"/>
                <a:ea typeface="微软雅黑" pitchFamily="34" charset="-122"/>
              </a:rPr>
              <a:t>SMES</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8" name="闪电形 7"/>
          <p:cNvSpPr/>
          <p:nvPr/>
        </p:nvSpPr>
        <p:spPr>
          <a:xfrm>
            <a:off x="6948264" y="332656"/>
            <a:ext cx="1368152" cy="216024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75656" y="2708920"/>
            <a:ext cx="6696744" cy="3600400"/>
            <a:chOff x="1547664" y="3068960"/>
            <a:chExt cx="6624736" cy="3240360"/>
          </a:xfrm>
        </p:grpSpPr>
        <p:cxnSp>
          <p:nvCxnSpPr>
            <p:cNvPr id="10" name="直接连接符 9"/>
            <p:cNvCxnSpPr/>
            <p:nvPr/>
          </p:nvCxnSpPr>
          <p:spPr>
            <a:xfrm>
              <a:off x="8172400" y="3068960"/>
              <a:ext cx="0" cy="3240360"/>
            </a:xfrm>
            <a:prstGeom prst="line">
              <a:avLst/>
            </a:prstGeom>
            <a:ln w="44450">
              <a:solidFill>
                <a:schemeClr val="accent6">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547664" y="6309320"/>
              <a:ext cx="6624736" cy="0"/>
            </a:xfrm>
            <a:prstGeom prst="line">
              <a:avLst/>
            </a:prstGeom>
            <a:ln w="44450">
              <a:solidFill>
                <a:schemeClr val="accent6">
                  <a:lumMod val="60000"/>
                  <a:lumOff val="4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547664" y="3068960"/>
              <a:ext cx="0" cy="3240360"/>
            </a:xfrm>
            <a:prstGeom prst="straightConnector1">
              <a:avLst/>
            </a:prstGeom>
            <a:ln w="44450">
              <a:solidFill>
                <a:schemeClr val="accent6">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2843808" y="692696"/>
            <a:ext cx="3888432" cy="0"/>
          </a:xfrm>
          <a:prstGeom prst="line">
            <a:avLst/>
          </a:prstGeom>
          <a:ln w="44450">
            <a:solidFill>
              <a:schemeClr val="accent6">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370264" y="2564904"/>
            <a:ext cx="0" cy="57606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7"/>
          <p:cNvSpPr txBox="1"/>
          <p:nvPr/>
        </p:nvSpPr>
        <p:spPr>
          <a:xfrm>
            <a:off x="1835696" y="3284984"/>
            <a:ext cx="5688632" cy="1015663"/>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利用由超导线制成的线圈， 将电网供电励磁产生的磁场能量储存起来， 在需要时再将储存的能量送回电网或作它用。</a:t>
            </a:r>
            <a:endParaRPr lang="zh-CN" altLang="en-US" sz="2000" dirty="0">
              <a:latin typeface="微软雅黑" pitchFamily="34" charset="-122"/>
              <a:ea typeface="微软雅黑" pitchFamily="34" charset="-122"/>
            </a:endParaRPr>
          </a:p>
        </p:txBody>
      </p:sp>
      <p:sp>
        <p:nvSpPr>
          <p:cNvPr id="26" name="TextBox 10"/>
          <p:cNvSpPr txBox="1"/>
          <p:nvPr/>
        </p:nvSpPr>
        <p:spPr>
          <a:xfrm>
            <a:off x="1835696" y="4917210"/>
            <a:ext cx="5544616" cy="1015663"/>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具有响应速度快（</a:t>
            </a:r>
            <a:r>
              <a:rPr lang="en-US" altLang="zh-CN" sz="2000" dirty="0" smtClean="0">
                <a:latin typeface="微软雅黑" pitchFamily="34" charset="-122"/>
                <a:ea typeface="微软雅黑" pitchFamily="34" charset="-122"/>
              </a:rPr>
              <a:t>ms</a:t>
            </a:r>
            <a:r>
              <a:rPr lang="zh-CN" altLang="en-US" sz="2000" dirty="0" smtClean="0">
                <a:latin typeface="微软雅黑" pitchFamily="34" charset="-122"/>
                <a:ea typeface="微软雅黑" pitchFamily="34" charset="-122"/>
              </a:rPr>
              <a:t>级），转换效率高，比容量大等优点，可以实现与电力系统的实时大容量能量交换和功率补偿。</a:t>
            </a:r>
            <a:endParaRPr lang="zh-CN" altLang="en-US" sz="2000" dirty="0">
              <a:latin typeface="微软雅黑" pitchFamily="34" charset="-122"/>
              <a:ea typeface="微软雅黑" pitchFamily="34" charset="-122"/>
            </a:endParaRPr>
          </a:p>
        </p:txBody>
      </p:sp>
      <p:cxnSp>
        <p:nvCxnSpPr>
          <p:cNvPr id="27" name="直接箭头连接符 26"/>
          <p:cNvCxnSpPr/>
          <p:nvPr/>
        </p:nvCxnSpPr>
        <p:spPr>
          <a:xfrm>
            <a:off x="4355976" y="4221088"/>
            <a:ext cx="0" cy="57606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1"/>
          <p:cNvSpPr txBox="1"/>
          <p:nvPr/>
        </p:nvSpPr>
        <p:spPr>
          <a:xfrm>
            <a:off x="899592" y="764704"/>
            <a:ext cx="504056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电化学储能</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电池、超级电容器</a:t>
            </a:r>
            <a:endParaRPr lang="zh-CN" altLang="en-US" sz="2400" b="1" dirty="0">
              <a:latin typeface="微软雅黑" pitchFamily="34" charset="-122"/>
              <a:ea typeface="微软雅黑" pitchFamily="34" charset="-122"/>
            </a:endParaRPr>
          </a:p>
        </p:txBody>
      </p:sp>
      <p:sp>
        <p:nvSpPr>
          <p:cNvPr id="5" name="TextBox 12"/>
          <p:cNvSpPr txBox="1"/>
          <p:nvPr/>
        </p:nvSpPr>
        <p:spPr>
          <a:xfrm>
            <a:off x="1043608" y="1628800"/>
            <a:ext cx="7776864" cy="707886"/>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 电池储能主要利用电池正负极的氧化还原反应进行充放电，也是人类最早应用和应用最广泛的电储能系统之一。</a:t>
            </a:r>
            <a:endParaRPr lang="zh-CN" altLang="en-US" sz="2000" dirty="0">
              <a:latin typeface="微软雅黑" pitchFamily="34" charset="-122"/>
              <a:ea typeface="微软雅黑" pitchFamily="34" charset="-122"/>
            </a:endParaRPr>
          </a:p>
        </p:txBody>
      </p:sp>
      <p:grpSp>
        <p:nvGrpSpPr>
          <p:cNvPr id="6" name="组合 5"/>
          <p:cNvGrpSpPr/>
          <p:nvPr/>
        </p:nvGrpSpPr>
        <p:grpSpPr>
          <a:xfrm>
            <a:off x="971600" y="2636912"/>
            <a:ext cx="5616624" cy="3712478"/>
            <a:chOff x="3635896" y="1988840"/>
            <a:chExt cx="5616624" cy="3712478"/>
          </a:xfrm>
        </p:grpSpPr>
        <p:sp>
          <p:nvSpPr>
            <p:cNvPr id="7" name="TextBox 4"/>
            <p:cNvSpPr txBox="1"/>
            <p:nvPr/>
          </p:nvSpPr>
          <p:spPr>
            <a:xfrm>
              <a:off x="3635896" y="3645024"/>
              <a:ext cx="864096" cy="461665"/>
            </a:xfrm>
            <a:prstGeom prst="rect">
              <a:avLst/>
            </a:prstGeom>
            <a:noFill/>
            <a:ln w="38100">
              <a:solidFill>
                <a:schemeClr val="tx1"/>
              </a:solidFill>
            </a:ln>
          </p:spPr>
          <p:txBody>
            <a:bodyPr wrap="square" rtlCol="0">
              <a:spAutoFit/>
            </a:bodyPr>
            <a:lstStyle/>
            <a:p>
              <a:r>
                <a:rPr lang="zh-CN" altLang="en-US" sz="2400" dirty="0" smtClean="0">
                  <a:latin typeface="微软雅黑" pitchFamily="34" charset="-122"/>
                  <a:ea typeface="微软雅黑" pitchFamily="34" charset="-122"/>
                </a:rPr>
                <a:t>电池</a:t>
              </a:r>
              <a:endParaRPr lang="zh-CN" altLang="en-US" sz="2400" dirty="0">
                <a:latin typeface="微软雅黑" pitchFamily="34" charset="-122"/>
                <a:ea typeface="微软雅黑" pitchFamily="34" charset="-122"/>
              </a:endParaRPr>
            </a:p>
          </p:txBody>
        </p:sp>
        <p:sp>
          <p:nvSpPr>
            <p:cNvPr id="8" name="左大括号 7"/>
            <p:cNvSpPr/>
            <p:nvPr/>
          </p:nvSpPr>
          <p:spPr>
            <a:xfrm>
              <a:off x="4572000" y="2132856"/>
              <a:ext cx="864096" cy="3384376"/>
            </a:xfrm>
            <a:prstGeom prst="leftBrace">
              <a:avLst/>
            </a:prstGeom>
            <a:ln w="38100">
              <a:solidFill>
                <a:schemeClr val="tx2">
                  <a:lumMod val="60000"/>
                  <a:lumOff val="4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6"/>
            <p:cNvSpPr txBox="1"/>
            <p:nvPr/>
          </p:nvSpPr>
          <p:spPr>
            <a:xfrm>
              <a:off x="5796136" y="1988840"/>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铅酸电池</a:t>
              </a:r>
              <a:endParaRPr lang="zh-CN" altLang="en-US" sz="2000" dirty="0">
                <a:latin typeface="微软雅黑" pitchFamily="34" charset="-122"/>
                <a:ea typeface="微软雅黑" pitchFamily="34" charset="-122"/>
              </a:endParaRPr>
            </a:p>
          </p:txBody>
        </p:sp>
        <p:sp>
          <p:nvSpPr>
            <p:cNvPr id="10" name="TextBox 7"/>
            <p:cNvSpPr txBox="1"/>
            <p:nvPr/>
          </p:nvSpPr>
          <p:spPr>
            <a:xfrm>
              <a:off x="5796136" y="2636912"/>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镍氢电池</a:t>
              </a:r>
              <a:endParaRPr lang="zh-CN" altLang="en-US" sz="2000" dirty="0">
                <a:latin typeface="微软雅黑" pitchFamily="34" charset="-122"/>
                <a:ea typeface="微软雅黑" pitchFamily="34" charset="-122"/>
              </a:endParaRPr>
            </a:p>
          </p:txBody>
        </p:sp>
        <p:sp>
          <p:nvSpPr>
            <p:cNvPr id="11" name="TextBox 8"/>
            <p:cNvSpPr txBox="1"/>
            <p:nvPr/>
          </p:nvSpPr>
          <p:spPr>
            <a:xfrm>
              <a:off x="5796136" y="3284984"/>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镍镉电池</a:t>
              </a:r>
              <a:endParaRPr lang="zh-CN" altLang="en-US" sz="2000" dirty="0">
                <a:latin typeface="微软雅黑" pitchFamily="34" charset="-122"/>
                <a:ea typeface="微软雅黑" pitchFamily="34" charset="-122"/>
              </a:endParaRPr>
            </a:p>
          </p:txBody>
        </p:sp>
        <p:sp>
          <p:nvSpPr>
            <p:cNvPr id="12" name="TextBox 9"/>
            <p:cNvSpPr txBox="1"/>
            <p:nvPr/>
          </p:nvSpPr>
          <p:spPr>
            <a:xfrm>
              <a:off x="5796136" y="3964994"/>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锂硫电池</a:t>
              </a:r>
              <a:endParaRPr lang="zh-CN" altLang="en-US" sz="2000" dirty="0">
                <a:latin typeface="微软雅黑" pitchFamily="34" charset="-122"/>
                <a:ea typeface="微软雅黑" pitchFamily="34" charset="-122"/>
              </a:endParaRPr>
            </a:p>
          </p:txBody>
        </p:sp>
        <p:sp>
          <p:nvSpPr>
            <p:cNvPr id="13" name="TextBox 10"/>
            <p:cNvSpPr txBox="1"/>
            <p:nvPr/>
          </p:nvSpPr>
          <p:spPr>
            <a:xfrm>
              <a:off x="5796136" y="4653136"/>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钠硫电池</a:t>
              </a:r>
              <a:endParaRPr lang="zh-CN" altLang="en-US" sz="2000" dirty="0">
                <a:latin typeface="微软雅黑" pitchFamily="34" charset="-122"/>
                <a:ea typeface="微软雅黑" pitchFamily="34" charset="-122"/>
              </a:endParaRPr>
            </a:p>
          </p:txBody>
        </p:sp>
        <p:sp>
          <p:nvSpPr>
            <p:cNvPr id="14" name="TextBox 11"/>
            <p:cNvSpPr txBox="1"/>
            <p:nvPr/>
          </p:nvSpPr>
          <p:spPr>
            <a:xfrm>
              <a:off x="5796136" y="5301208"/>
              <a:ext cx="1368152" cy="400110"/>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液流电池</a:t>
              </a:r>
              <a:endParaRPr lang="zh-CN" altLang="en-US" sz="2000" dirty="0">
                <a:latin typeface="微软雅黑" pitchFamily="34" charset="-122"/>
                <a:ea typeface="微软雅黑" pitchFamily="34" charset="-122"/>
              </a:endParaRPr>
            </a:p>
          </p:txBody>
        </p:sp>
        <p:sp>
          <p:nvSpPr>
            <p:cNvPr id="15" name="右大括号 14"/>
            <p:cNvSpPr/>
            <p:nvPr/>
          </p:nvSpPr>
          <p:spPr>
            <a:xfrm>
              <a:off x="7596336" y="4653136"/>
              <a:ext cx="360040" cy="936104"/>
            </a:xfrm>
            <a:prstGeom prst="rightBrace">
              <a:avLst/>
            </a:prstGeom>
            <a:ln w="38100">
              <a:solidFill>
                <a:schemeClr val="tx2">
                  <a:lumMod val="60000"/>
                  <a:lumOff val="4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4"/>
            <p:cNvSpPr txBox="1"/>
            <p:nvPr/>
          </p:nvSpPr>
          <p:spPr>
            <a:xfrm>
              <a:off x="8172400" y="4797152"/>
              <a:ext cx="1080120" cy="707886"/>
            </a:xfrm>
            <a:prstGeom prst="rect">
              <a:avLst/>
            </a:prstGeom>
            <a:noFill/>
            <a:ln w="38100">
              <a:solidFill>
                <a:schemeClr val="tx1"/>
              </a:solidFill>
            </a:ln>
          </p:spPr>
          <p:txBody>
            <a:bodyPr wrap="square" rtlCol="0">
              <a:spAutoFit/>
            </a:bodyPr>
            <a:lstStyle/>
            <a:p>
              <a:r>
                <a:rPr lang="zh-CN" altLang="en-US" sz="2000" dirty="0" smtClean="0">
                  <a:latin typeface="微软雅黑" pitchFamily="34" charset="-122"/>
                  <a:ea typeface="微软雅黑" pitchFamily="34" charset="-122"/>
                </a:rPr>
                <a:t>新兴储能电池</a:t>
              </a:r>
            </a:p>
          </p:txBody>
        </p:sp>
      </p:grpSp>
      <p:sp>
        <p:nvSpPr>
          <p:cNvPr id="17" name="TextBox 16"/>
          <p:cNvSpPr txBox="1"/>
          <p:nvPr/>
        </p:nvSpPr>
        <p:spPr>
          <a:xfrm>
            <a:off x="5508104" y="2636912"/>
            <a:ext cx="3168352" cy="2554545"/>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比能量高，是铅酸电池的</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到</a:t>
            </a: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倍，可大电流、高功率放电，充放电效率高。钠硫电池已经成功用于削峰填谷、应急电源和风力发电等可再生能源的稳定输出以及提高电力质量等方面。</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0068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1"/>
          <p:cNvSpPr txBox="1"/>
          <p:nvPr/>
        </p:nvSpPr>
        <p:spPr>
          <a:xfrm>
            <a:off x="827584" y="1268760"/>
            <a:ext cx="4320480" cy="4093428"/>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         超级电容器是介于传统电容器与电池之间的一种新型电化学储能器件，它主要是利用电极</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电解质界面电荷分离所形成的双电层或借助电极表面、内部快速的氧化还原反应所产生的法拉第“准电容”来实现电荷和能量的储存的。</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         它相比传统电容器有着更高的能量密度，静电容量能达千法拉至万法拉级；相比电池有着更高的功率密度和超长的循环寿命。还具有充电速度快、大电流放电性能好、工作温度宽、绿色无污染等特点</a:t>
            </a:r>
            <a:r>
              <a:rPr lang="zh-CN" altLang="en-US" dirty="0" smtClean="0"/>
              <a:t>。</a:t>
            </a:r>
            <a:endParaRPr lang="zh-CN" altLang="en-US" dirty="0"/>
          </a:p>
        </p:txBody>
      </p:sp>
      <p:pic>
        <p:nvPicPr>
          <p:cNvPr id="5" name="Picture 2" descr="http://i2.hexunimg.cn/2011-09-08/133223173.jpg"/>
          <p:cNvPicPr>
            <a:picLocks noChangeAspect="1" noChangeArrowheads="1"/>
          </p:cNvPicPr>
          <p:nvPr/>
        </p:nvPicPr>
        <p:blipFill>
          <a:blip r:embed="rId2" cstate="print"/>
          <a:srcRect/>
          <a:stretch>
            <a:fillRect/>
          </a:stretch>
        </p:blipFill>
        <p:spPr bwMode="auto">
          <a:xfrm>
            <a:off x="5292080" y="1196752"/>
            <a:ext cx="3274347" cy="4176464"/>
          </a:xfrm>
          <a:prstGeom prst="rect">
            <a:avLst/>
          </a:prstGeom>
          <a:noFill/>
        </p:spPr>
      </p:pic>
    </p:spTree>
    <p:extLst>
      <p:ext uri="{BB962C8B-B14F-4D97-AF65-F5344CB8AC3E}">
        <p14:creationId xmlns:p14="http://schemas.microsoft.com/office/powerpoint/2010/main" val="324561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矩形 3"/>
          <p:cNvSpPr/>
          <p:nvPr/>
        </p:nvSpPr>
        <p:spPr>
          <a:xfrm>
            <a:off x="3769512" y="1412776"/>
            <a:ext cx="1925960" cy="369332"/>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rPr>
              <a:t>1980</a:t>
            </a:r>
            <a:r>
              <a:rPr lang="zh-CN" altLang="zh-CN"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~2010</a:t>
            </a:r>
            <a:r>
              <a:rPr lang="zh-CN" altLang="zh-CN" dirty="0" smtClean="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5695472" y="1395997"/>
            <a:ext cx="646331" cy="369332"/>
          </a:xfrm>
          <a:prstGeom prst="rect">
            <a:avLst/>
          </a:prstGeom>
        </p:spPr>
        <p:txBody>
          <a:bodyPr wrap="none">
            <a:spAutoFit/>
          </a:bodyPr>
          <a:lstStyle/>
          <a:p>
            <a:r>
              <a:rPr lang="zh-CN" altLang="zh-CN" dirty="0" smtClean="0">
                <a:latin typeface="微软雅黑" panose="020B0503020204020204" pitchFamily="34" charset="-122"/>
                <a:ea typeface="微软雅黑" panose="020B0503020204020204" pitchFamily="34" charset="-122"/>
              </a:rPr>
              <a:t>物理</a:t>
            </a:r>
            <a:endParaRPr lang="zh-CN" altLang="en-US" dirty="0">
              <a:latin typeface="微软雅黑" panose="020B0503020204020204" pitchFamily="34" charset="-122"/>
              <a:ea typeface="微软雅黑" panose="020B0503020204020204" pitchFamily="34" charset="-122"/>
            </a:endParaRPr>
          </a:p>
        </p:txBody>
      </p:sp>
      <p:sp>
        <p:nvSpPr>
          <p:cNvPr id="8" name="虚尾箭头 7"/>
          <p:cNvSpPr/>
          <p:nvPr/>
        </p:nvSpPr>
        <p:spPr>
          <a:xfrm>
            <a:off x="6341803" y="1337248"/>
            <a:ext cx="958618" cy="520388"/>
          </a:xfrm>
          <a:prstGeom prst="striped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27526" y="1412776"/>
            <a:ext cx="1107996" cy="369332"/>
          </a:xfrm>
          <a:prstGeom prst="rect">
            <a:avLst/>
          </a:prstGeom>
        </p:spPr>
        <p:txBody>
          <a:bodyPr wrap="none">
            <a:spAutoFit/>
          </a:bodyPr>
          <a:lstStyle/>
          <a:p>
            <a:r>
              <a:rPr lang="zh-CN" altLang="zh-CN" dirty="0" smtClean="0">
                <a:latin typeface="微软雅黑" panose="020B0503020204020204" pitchFamily="34" charset="-122"/>
                <a:ea typeface="微软雅黑" panose="020B0503020204020204" pitchFamily="34" charset="-122"/>
              </a:rPr>
              <a:t>虚拟世界</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769512" y="2160589"/>
            <a:ext cx="2286000" cy="369332"/>
          </a:xfrm>
          <a:prstGeom prst="rect">
            <a:avLst/>
          </a:prstGeom>
        </p:spPr>
        <p:txBody>
          <a:bodyPr wrap="square">
            <a:spAutoFit/>
          </a:bodyPr>
          <a:lstStyle/>
          <a:p>
            <a:pPr lvl="0"/>
            <a:r>
              <a:rPr lang="en-US" altLang="zh-CN" dirty="0" smtClean="0">
                <a:latin typeface="微软雅黑" panose="020B0503020204020204" pitchFamily="34" charset="-122"/>
                <a:ea typeface="微软雅黑" panose="020B0503020204020204" pitchFamily="34" charset="-122"/>
              </a:rPr>
              <a:t>2010</a:t>
            </a:r>
            <a:r>
              <a:rPr lang="zh-CN" altLang="zh-CN"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~2020</a:t>
            </a:r>
            <a:r>
              <a:rPr lang="zh-CN" altLang="zh-CN" dirty="0" smtClean="0">
                <a:latin typeface="微软雅黑" panose="020B0503020204020204" pitchFamily="34" charset="-122"/>
                <a:ea typeface="微软雅黑" panose="020B0503020204020204" pitchFamily="34" charset="-122"/>
              </a:rPr>
              <a:t>年后</a:t>
            </a:r>
            <a:endParaRPr lang="zh-CN" altLang="zh-CN" dirty="0">
              <a:latin typeface="微软雅黑" panose="020B0503020204020204" pitchFamily="34" charset="-122"/>
              <a:ea typeface="微软雅黑" panose="020B0503020204020204" pitchFamily="34" charset="-122"/>
            </a:endParaRPr>
          </a:p>
        </p:txBody>
      </p:sp>
      <p:sp>
        <p:nvSpPr>
          <p:cNvPr id="11" name="矩形 10"/>
          <p:cNvSpPr/>
          <p:nvPr/>
        </p:nvSpPr>
        <p:spPr>
          <a:xfrm>
            <a:off x="5695471" y="2145057"/>
            <a:ext cx="715260" cy="369332"/>
          </a:xfrm>
          <a:prstGeom prst="rect">
            <a:avLst/>
          </a:prstGeom>
        </p:spPr>
        <p:txBody>
          <a:bodyPr wrap="none">
            <a:spAutoFit/>
          </a:bodyPr>
          <a:lstStyle/>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虚拟</a:t>
            </a:r>
            <a:endParaRPr lang="zh-CN" altLang="en-US" dirty="0">
              <a:latin typeface="微软雅黑" panose="020B0503020204020204" pitchFamily="34" charset="-122"/>
              <a:ea typeface="微软雅黑" panose="020B0503020204020204" pitchFamily="34" charset="-122"/>
            </a:endParaRPr>
          </a:p>
        </p:txBody>
      </p:sp>
      <p:sp>
        <p:nvSpPr>
          <p:cNvPr id="12" name="虚尾箭头 11"/>
          <p:cNvSpPr/>
          <p:nvPr/>
        </p:nvSpPr>
        <p:spPr>
          <a:xfrm>
            <a:off x="6341803" y="2089534"/>
            <a:ext cx="958618" cy="520388"/>
          </a:xfrm>
          <a:prstGeom prst="striped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333415" y="2135433"/>
            <a:ext cx="1107996" cy="369332"/>
          </a:xfrm>
          <a:prstGeom prst="rect">
            <a:avLst/>
          </a:prstGeom>
        </p:spPr>
        <p:txBody>
          <a:bodyPr wrap="none">
            <a:spAutoFit/>
          </a:bodyPr>
          <a:lstStyle/>
          <a:p>
            <a:r>
              <a:rPr lang="zh-CN" altLang="zh-CN" dirty="0" smtClean="0">
                <a:latin typeface="微软雅黑" panose="020B0503020204020204" pitchFamily="34" charset="-122"/>
                <a:ea typeface="微软雅黑" panose="020B0503020204020204" pitchFamily="34" charset="-122"/>
              </a:rPr>
              <a:t>物理世界</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4113893" y="2853097"/>
            <a:ext cx="1723549" cy="461665"/>
          </a:xfrm>
          <a:prstGeom prst="rect">
            <a:avLst/>
          </a:prstGeom>
        </p:spPr>
        <p:txBody>
          <a:bodyPr wrap="none">
            <a:spAutoFit/>
          </a:bodyPr>
          <a:lstStyle/>
          <a:p>
            <a:r>
              <a:rPr lang="zh-CN" altLang="zh-CN" sz="2400" dirty="0">
                <a:latin typeface="微软雅黑" panose="020B0503020204020204" pitchFamily="34" charset="-122"/>
                <a:ea typeface="微软雅黑" panose="020B0503020204020204" pitchFamily="34" charset="-122"/>
              </a:rPr>
              <a:t>能源互联网</a:t>
            </a:r>
            <a:endParaRPr lang="zh-CN" altLang="en-US" sz="2400" dirty="0">
              <a:latin typeface="微软雅黑" panose="020B0503020204020204" pitchFamily="34" charset="-122"/>
              <a:ea typeface="微软雅黑" panose="020B0503020204020204" pitchFamily="34" charset="-122"/>
            </a:endParaRPr>
          </a:p>
        </p:txBody>
      </p:sp>
      <p:sp>
        <p:nvSpPr>
          <p:cNvPr id="17" name="虚尾箭头 16"/>
          <p:cNvSpPr/>
          <p:nvPr/>
        </p:nvSpPr>
        <p:spPr>
          <a:xfrm rot="2826408">
            <a:off x="5489237" y="3713250"/>
            <a:ext cx="1272285" cy="520388"/>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爆炸形 1 17"/>
          <p:cNvSpPr/>
          <p:nvPr/>
        </p:nvSpPr>
        <p:spPr>
          <a:xfrm>
            <a:off x="6341802" y="4417455"/>
            <a:ext cx="3034018" cy="2402844"/>
          </a:xfrm>
          <a:prstGeom prst="irregularSeal1">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560071" y="5336966"/>
            <a:ext cx="2518638" cy="523220"/>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最值得挖掘的</a:t>
            </a:r>
            <a:r>
              <a:rPr lang="zh-CN" altLang="zh-CN" sz="2800" b="1" dirty="0" smtClean="0">
                <a:latin typeface="微软雅黑" panose="020B0503020204020204" pitchFamily="34" charset="-122"/>
                <a:ea typeface="微软雅黑" panose="020B0503020204020204" pitchFamily="34" charset="-122"/>
              </a:rPr>
              <a:t>金矿</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pic>
        <p:nvPicPr>
          <p:cNvPr id="20" name="Picture 1" descr="C:\Users\dell\AppData\Roaming\Tencent\Users\459923513\QQ\WinTemp\RichOle\BI559AT6$QODFIIX1U[SHN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53097"/>
            <a:ext cx="2901853" cy="40049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2901853" y="6053070"/>
            <a:ext cx="430887" cy="804931"/>
          </a:xfrm>
          <a:prstGeom prst="rect">
            <a:avLst/>
          </a:prstGeom>
        </p:spPr>
        <p:txBody>
          <a:bodyPr vert="eaVert" wrap="square">
            <a:spAutoFit/>
          </a:bodyPr>
          <a:lstStyle/>
          <a:p>
            <a:r>
              <a:rPr lang="zh-CN" altLang="zh-CN" sz="1600" dirty="0">
                <a:latin typeface="微软雅黑" panose="020B0503020204020204" pitchFamily="34" charset="-122"/>
                <a:ea typeface="微软雅黑" panose="020B0503020204020204" pitchFamily="34" charset="-122"/>
              </a:rPr>
              <a:t>张亚勤</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5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1" grpId="0"/>
      <p:bldP spid="12" grpId="0" animBg="1"/>
      <p:bldP spid="14" grpId="0"/>
      <p:bldP spid="16" grpId="0"/>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1"/>
          <p:cNvSpPr txBox="1"/>
          <p:nvPr/>
        </p:nvSpPr>
        <p:spPr>
          <a:xfrm>
            <a:off x="3707904" y="980728"/>
            <a:ext cx="1440160" cy="461665"/>
          </a:xfrm>
          <a:prstGeom prst="rect">
            <a:avLst/>
          </a:prstGeom>
          <a:noFill/>
          <a:ln w="25400">
            <a:solidFill>
              <a:srgbClr val="00B050"/>
            </a:solidFill>
          </a:ln>
        </p:spPr>
        <p:txBody>
          <a:bodyPr wrap="square" rtlCol="0">
            <a:spAutoFit/>
          </a:bodyPr>
          <a:lstStyle/>
          <a:p>
            <a:pPr algn="ctr"/>
            <a:r>
              <a:rPr lang="zh-CN" altLang="en-US" sz="2400" dirty="0" smtClean="0">
                <a:latin typeface="微软雅黑" pitchFamily="34" charset="-122"/>
                <a:ea typeface="微软雅黑" pitchFamily="34" charset="-122"/>
              </a:rPr>
              <a:t>相变储能</a:t>
            </a:r>
            <a:endParaRPr lang="zh-CN" altLang="en-US" sz="2400" dirty="0">
              <a:latin typeface="微软雅黑" pitchFamily="34" charset="-122"/>
              <a:ea typeface="微软雅黑" pitchFamily="34" charset="-122"/>
            </a:endParaRPr>
          </a:p>
        </p:txBody>
      </p:sp>
      <p:sp>
        <p:nvSpPr>
          <p:cNvPr id="5" name="TextBox 2"/>
          <p:cNvSpPr txBox="1"/>
          <p:nvPr/>
        </p:nvSpPr>
        <p:spPr>
          <a:xfrm>
            <a:off x="5796136" y="1772816"/>
            <a:ext cx="2448272" cy="1938992"/>
          </a:xfrm>
          <a:prstGeom prst="rect">
            <a:avLst/>
          </a:prstGeom>
          <a:noFill/>
          <a:ln w="25400">
            <a:solidFill>
              <a:srgbClr val="00B050"/>
            </a:solidFill>
          </a:ln>
        </p:spPr>
        <p:txBody>
          <a:bodyPr wrap="square" rtlCol="0">
            <a:spAutoFit/>
          </a:bodyPr>
          <a:lstStyle/>
          <a:p>
            <a:r>
              <a:rPr lang="zh-CN" altLang="en-US" sz="2000" dirty="0" smtClean="0">
                <a:latin typeface="微软雅黑" pitchFamily="34" charset="-122"/>
                <a:ea typeface="微软雅黑" pitchFamily="34" charset="-122"/>
              </a:rPr>
              <a:t>相变储能是利用某些物质在其物相变化过程中，可以与外界进行能量交换，能达到能量交换与能量控制的目的。</a:t>
            </a:r>
            <a:endParaRPr lang="zh-CN" altLang="en-US" sz="2000" dirty="0">
              <a:latin typeface="微软雅黑" pitchFamily="34" charset="-122"/>
              <a:ea typeface="微软雅黑" pitchFamily="34" charset="-122"/>
            </a:endParaRPr>
          </a:p>
        </p:txBody>
      </p:sp>
      <p:sp>
        <p:nvSpPr>
          <p:cNvPr id="6" name="TextBox 3"/>
          <p:cNvSpPr txBox="1"/>
          <p:nvPr/>
        </p:nvSpPr>
        <p:spPr>
          <a:xfrm>
            <a:off x="3131840" y="4149080"/>
            <a:ext cx="2880320" cy="1938992"/>
          </a:xfrm>
          <a:prstGeom prst="rect">
            <a:avLst/>
          </a:prstGeom>
          <a:noFill/>
          <a:ln w="25400">
            <a:solidFill>
              <a:srgbClr val="00B050"/>
            </a:solidFill>
          </a:ln>
        </p:spPr>
        <p:txBody>
          <a:bodyPr wrap="square" rtlCol="0">
            <a:spAutoFit/>
          </a:bodyPr>
          <a:lstStyle/>
          <a:p>
            <a:r>
              <a:rPr lang="zh-CN" altLang="en-US" sz="2000" dirty="0" smtClean="0">
                <a:latin typeface="微软雅黑" pitchFamily="34" charset="-122"/>
                <a:ea typeface="微软雅黑" pitchFamily="34" charset="-122"/>
              </a:rPr>
              <a:t>相变储能可利用电热蓄能来实现“电力削峰填谷”，也可应用于新能源、工业余热利用、新型家用电热电器的开发和航空航天等领域。</a:t>
            </a:r>
            <a:endParaRPr lang="zh-CN" altLang="en-US" sz="2000" dirty="0">
              <a:latin typeface="微软雅黑" pitchFamily="34" charset="-122"/>
              <a:ea typeface="微软雅黑" pitchFamily="34" charset="-122"/>
            </a:endParaRPr>
          </a:p>
        </p:txBody>
      </p:sp>
      <p:pic>
        <p:nvPicPr>
          <p:cNvPr id="7" name="Picture 2" descr="http://f.hiphotos.baidu.com/zhidao/pic/item/bf096b63f6246b6011a3ae51e9f81a4c510fa261.jpg"/>
          <p:cNvPicPr>
            <a:picLocks noChangeAspect="1" noChangeArrowheads="1"/>
          </p:cNvPicPr>
          <p:nvPr/>
        </p:nvPicPr>
        <p:blipFill>
          <a:blip r:embed="rId2" cstate="print"/>
          <a:srcRect b="19813"/>
          <a:stretch>
            <a:fillRect/>
          </a:stretch>
        </p:blipFill>
        <p:spPr bwMode="auto">
          <a:xfrm>
            <a:off x="827584" y="1772816"/>
            <a:ext cx="2304256" cy="1953989"/>
          </a:xfrm>
          <a:prstGeom prst="rect">
            <a:avLst/>
          </a:prstGeom>
          <a:noFill/>
          <a:ln w="25400">
            <a:solidFill>
              <a:srgbClr val="00B050"/>
            </a:solidFill>
          </a:ln>
        </p:spPr>
      </p:pic>
      <p:sp>
        <p:nvSpPr>
          <p:cNvPr id="8" name="十字箭头 7"/>
          <p:cNvSpPr/>
          <p:nvPr/>
        </p:nvSpPr>
        <p:spPr>
          <a:xfrm>
            <a:off x="3419872" y="2060848"/>
            <a:ext cx="2016224" cy="1872208"/>
          </a:xfrm>
          <a:prstGeom prst="quadArrow">
            <a:avLst>
              <a:gd name="adj1" fmla="val 7933"/>
              <a:gd name="adj2" fmla="val 11489"/>
              <a:gd name="adj3" fmla="val 1468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600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9" name="TextBox 4"/>
          <p:cNvSpPr txBox="1"/>
          <p:nvPr/>
        </p:nvSpPr>
        <p:spPr>
          <a:xfrm>
            <a:off x="1877097" y="889182"/>
            <a:ext cx="6197142"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Envision:  </a:t>
            </a:r>
            <a:r>
              <a:rPr lang="zh-CN" altLang="en-US" sz="2800" dirty="0" smtClean="0">
                <a:latin typeface="微软雅黑" panose="020B0503020204020204" pitchFamily="34" charset="-122"/>
                <a:ea typeface="微软雅黑" panose="020B0503020204020204" pitchFamily="34" charset="-122"/>
              </a:rPr>
              <a:t>远景的能源互联网构建之路</a:t>
            </a:r>
            <a:endParaRPr lang="zh-CN" altLang="en-US" sz="2800" dirty="0">
              <a:latin typeface="微软雅黑" panose="020B0503020204020204" pitchFamily="34" charset="-122"/>
              <a:ea typeface="微软雅黑" panose="020B0503020204020204" pitchFamily="34" charset="-122"/>
            </a:endParaRPr>
          </a:p>
        </p:txBody>
      </p:sp>
      <p:sp>
        <p:nvSpPr>
          <p:cNvPr id="10" name="TextBox 5"/>
          <p:cNvSpPr txBox="1"/>
          <p:nvPr/>
        </p:nvSpPr>
        <p:spPr>
          <a:xfrm>
            <a:off x="943220" y="1537436"/>
            <a:ext cx="8064896" cy="4401205"/>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远景的能源互联网：</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、远景能源成立至今连续多年业务成倍增长，已经成为全球领先的智慧能源技术解决方案提供商，包括智能风机的研发与销售、智慧风场管理软件服务、智慧风电技术开发、智慧风电资产管理服务等</a:t>
            </a:r>
            <a:endParaRPr lang="en-US" altLang="zh-CN" sz="2800" dirty="0" smtClean="0">
              <a:latin typeface="微软雅黑" panose="020B0503020204020204" pitchFamily="34" charset="-122"/>
              <a:ea typeface="微软雅黑" panose="020B0503020204020204" pitchFamily="34" charset="-122"/>
            </a:endParaRPr>
          </a:p>
          <a:p>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、将创新的技术和知识，通过信息技术的平台注入到能源的全生命周期管理中，从而让能源生产和能源使用过程更加智能化、效率更高</a:t>
            </a:r>
            <a:endParaRPr lang="en-US" altLang="zh-CN" sz="2800" dirty="0" smtClean="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3474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4"/>
          <p:cNvSpPr txBox="1"/>
          <p:nvPr/>
        </p:nvSpPr>
        <p:spPr>
          <a:xfrm>
            <a:off x="1173777" y="317212"/>
            <a:ext cx="7603781" cy="584775"/>
          </a:xfrm>
          <a:prstGeom prst="rect">
            <a:avLst/>
          </a:prstGeom>
          <a:noFill/>
        </p:spPr>
        <p:txBody>
          <a:bodyPr wrap="square" rtlCol="0">
            <a:spAutoFit/>
          </a:bodyPr>
          <a:lstStyle/>
          <a:p>
            <a:r>
              <a:rPr lang="en-US" altLang="zh-CN" sz="3200" dirty="0" smtClean="0">
                <a:latin typeface="微软雅黑" panose="020B0503020204020204" pitchFamily="34" charset="-122"/>
                <a:ea typeface="微软雅黑" panose="020B0503020204020204" pitchFamily="34" charset="-122"/>
              </a:rPr>
              <a:t>Envision:  </a:t>
            </a:r>
            <a:r>
              <a:rPr lang="zh-CN" altLang="en-US" sz="3200" dirty="0" smtClean="0">
                <a:latin typeface="微软雅黑" panose="020B0503020204020204" pitchFamily="34" charset="-122"/>
                <a:ea typeface="微软雅黑" panose="020B0503020204020204" pitchFamily="34" charset="-122"/>
              </a:rPr>
              <a:t>远景的能源互联网构建之路</a:t>
            </a:r>
            <a:endParaRPr lang="zh-CN" altLang="en-US" sz="3200" dirty="0">
              <a:latin typeface="微软雅黑" panose="020B0503020204020204" pitchFamily="34" charset="-122"/>
              <a:ea typeface="微软雅黑" panose="020B0503020204020204" pitchFamily="34" charset="-122"/>
            </a:endParaRPr>
          </a:p>
        </p:txBody>
      </p:sp>
      <p:sp>
        <p:nvSpPr>
          <p:cNvPr id="5" name="TextBox 6"/>
          <p:cNvSpPr txBox="1"/>
          <p:nvPr/>
        </p:nvSpPr>
        <p:spPr>
          <a:xfrm>
            <a:off x="677334" y="1270000"/>
            <a:ext cx="4555182" cy="4893647"/>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应用实例：智能风机与智能风场系统</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、智能风机：</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款（陆上、海上）</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智能之处：将先进模型预测技术、空气动力学、载荷控制等技术和知识转变成为近</a:t>
            </a:r>
            <a:r>
              <a:rPr lang="en-US" altLang="zh-CN" sz="2400" dirty="0" smtClean="0">
                <a:latin typeface="微软雅黑" panose="020B0503020204020204" pitchFamily="34" charset="-122"/>
                <a:ea typeface="微软雅黑" panose="020B0503020204020204" pitchFamily="34" charset="-122"/>
              </a:rPr>
              <a:t>200</a:t>
            </a:r>
            <a:r>
              <a:rPr lang="zh-CN" altLang="en-US" sz="2400" dirty="0" smtClean="0">
                <a:latin typeface="微软雅黑" panose="020B0503020204020204" pitchFamily="34" charset="-122"/>
                <a:ea typeface="微软雅黑" panose="020B0503020204020204" pitchFamily="34" charset="-122"/>
              </a:rPr>
              <a:t>万条代码，形成一套完善的智能风机控制系统，利用这套系统，风机能够准确感知自身的状态和外部环境条件，从而优化调整控制策略和运行方式，保证运行在最佳工况点，以达到发电量和使用寿命的同时最优</a:t>
            </a:r>
            <a:endParaRPr lang="zh-CN" altLang="en-US" sz="2400" dirty="0">
              <a:latin typeface="微软雅黑" panose="020B0503020204020204" pitchFamily="34" charset="-122"/>
              <a:ea typeface="微软雅黑" panose="020B0503020204020204" pitchFamily="34" charset="-122"/>
            </a:endParaRPr>
          </a:p>
        </p:txBody>
      </p:sp>
      <p:pic>
        <p:nvPicPr>
          <p:cNvPr id="6" name="图片 5" descr="t.png"/>
          <p:cNvPicPr>
            <a:picLocks noChangeAspect="1"/>
          </p:cNvPicPr>
          <p:nvPr/>
        </p:nvPicPr>
        <p:blipFill>
          <a:blip r:embed="rId2" cstate="print"/>
          <a:stretch>
            <a:fillRect/>
          </a:stretch>
        </p:blipFill>
        <p:spPr>
          <a:xfrm>
            <a:off x="6216477" y="962584"/>
            <a:ext cx="3057525" cy="2657475"/>
          </a:xfrm>
          <a:prstGeom prst="rect">
            <a:avLst/>
          </a:prstGeom>
        </p:spPr>
      </p:pic>
      <p:pic>
        <p:nvPicPr>
          <p:cNvPr id="7" name="图片 6" descr="u.png"/>
          <p:cNvPicPr>
            <a:picLocks noChangeAspect="1"/>
          </p:cNvPicPr>
          <p:nvPr/>
        </p:nvPicPr>
        <p:blipFill>
          <a:blip r:embed="rId3" cstate="print"/>
          <a:stretch>
            <a:fillRect/>
          </a:stretch>
        </p:blipFill>
        <p:spPr>
          <a:xfrm>
            <a:off x="6216477" y="3605548"/>
            <a:ext cx="3067050" cy="3162300"/>
          </a:xfrm>
          <a:prstGeom prst="rect">
            <a:avLst/>
          </a:prstGeom>
        </p:spPr>
      </p:pic>
    </p:spTree>
    <p:extLst>
      <p:ext uri="{BB962C8B-B14F-4D97-AF65-F5344CB8AC3E}">
        <p14:creationId xmlns:p14="http://schemas.microsoft.com/office/powerpoint/2010/main" val="6347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TextBox 4"/>
          <p:cNvSpPr txBox="1"/>
          <p:nvPr/>
        </p:nvSpPr>
        <p:spPr>
          <a:xfrm>
            <a:off x="1530121" y="167673"/>
            <a:ext cx="7422866" cy="584775"/>
          </a:xfrm>
          <a:prstGeom prst="rect">
            <a:avLst/>
          </a:prstGeom>
          <a:noFill/>
        </p:spPr>
        <p:txBody>
          <a:bodyPr wrap="square" rtlCol="0">
            <a:spAutoFit/>
          </a:bodyPr>
          <a:lstStyle/>
          <a:p>
            <a:r>
              <a:rPr lang="en-US" altLang="zh-CN" sz="3200" dirty="0" smtClean="0">
                <a:latin typeface="微软雅黑" panose="020B0503020204020204" pitchFamily="34" charset="-122"/>
                <a:ea typeface="微软雅黑" panose="020B0503020204020204" pitchFamily="34" charset="-122"/>
              </a:rPr>
              <a:t>Envision:  </a:t>
            </a:r>
            <a:r>
              <a:rPr lang="zh-CN" altLang="en-US" sz="3200" dirty="0" smtClean="0">
                <a:latin typeface="微软雅黑" panose="020B0503020204020204" pitchFamily="34" charset="-122"/>
                <a:ea typeface="微软雅黑" panose="020B0503020204020204" pitchFamily="34" charset="-122"/>
              </a:rPr>
              <a:t>远景的能源互联网构建之路</a:t>
            </a:r>
            <a:endParaRPr lang="zh-CN" altLang="en-US" sz="3200" dirty="0">
              <a:latin typeface="微软雅黑" panose="020B0503020204020204" pitchFamily="34" charset="-122"/>
              <a:ea typeface="微软雅黑" panose="020B0503020204020204" pitchFamily="34" charset="-122"/>
            </a:endParaRPr>
          </a:p>
        </p:txBody>
      </p:sp>
      <p:sp>
        <p:nvSpPr>
          <p:cNvPr id="5" name="TextBox 3"/>
          <p:cNvSpPr txBox="1"/>
          <p:nvPr/>
        </p:nvSpPr>
        <p:spPr>
          <a:xfrm>
            <a:off x="1425130" y="779931"/>
            <a:ext cx="7693112" cy="1908215"/>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、智能风场系统：</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智慧风场全生命周期管理平台：将风资源评估、风场设计、风场运维、资产管理等全生命周期透明化、数字化、信息化，结合物联网、云计算、大数据等技术，构建智能管理平台</a:t>
            </a:r>
            <a:endParaRPr lang="en-US" altLang="zh-CN" sz="2000"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格林威治云平台、智慧风场</a:t>
            </a:r>
            <a:r>
              <a:rPr lang="en-US" altLang="zh-CN" sz="2000" dirty="0" smtClean="0">
                <a:latin typeface="微软雅黑" panose="020B0503020204020204" pitchFamily="34" charset="-122"/>
                <a:ea typeface="微软雅黑" panose="020B0503020204020204" pitchFamily="34" charset="-122"/>
              </a:rPr>
              <a:t>Wind OS</a:t>
            </a:r>
            <a:r>
              <a:rPr lang="zh-CN" altLang="en-US" sz="2000" dirty="0" smtClean="0">
                <a:latin typeface="微软雅黑" panose="020B0503020204020204" pitchFamily="34" charset="-122"/>
                <a:ea typeface="微软雅黑" panose="020B0503020204020204" pitchFamily="34" charset="-122"/>
              </a:rPr>
              <a:t>管理系统、</a:t>
            </a:r>
            <a:r>
              <a:rPr lang="en-US" altLang="zh-CN" sz="2000" dirty="0" smtClean="0">
                <a:latin typeface="微软雅黑" panose="020B0503020204020204" pitchFamily="34" charset="-122"/>
                <a:ea typeface="微软雅黑" panose="020B0503020204020204" pitchFamily="34" charset="-122"/>
              </a:rPr>
              <a:t>Wind OS</a:t>
            </a:r>
            <a:r>
              <a:rPr lang="zh-CN" altLang="en-US" sz="2000" dirty="0" smtClean="0">
                <a:latin typeface="微软雅黑" panose="020B0503020204020204" pitchFamily="34" charset="-122"/>
                <a:ea typeface="微软雅黑" panose="020B0503020204020204" pitchFamily="34" charset="-122"/>
              </a:rPr>
              <a:t>高级应用</a:t>
            </a:r>
            <a:endParaRPr lang="en-US" altLang="zh-CN" sz="2000" dirty="0" smtClean="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2368215" y="2642868"/>
            <a:ext cx="216024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5313562" y="2617236"/>
            <a:ext cx="216024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4881514" y="2725251"/>
            <a:ext cx="390172" cy="11881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3189326" y="3964644"/>
            <a:ext cx="396044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Wind  Energy  M&amp;O  System</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d.png"/>
          <p:cNvPicPr>
            <a:picLocks noChangeAspect="1"/>
          </p:cNvPicPr>
          <p:nvPr/>
        </p:nvPicPr>
        <p:blipFill>
          <a:blip r:embed="rId2" cstate="print"/>
          <a:stretch>
            <a:fillRect/>
          </a:stretch>
        </p:blipFill>
        <p:spPr>
          <a:xfrm>
            <a:off x="1425130" y="4464703"/>
            <a:ext cx="2301918" cy="2058938"/>
          </a:xfrm>
          <a:prstGeom prst="rect">
            <a:avLst/>
          </a:prstGeom>
        </p:spPr>
      </p:pic>
      <p:pic>
        <p:nvPicPr>
          <p:cNvPr id="11" name="图片 10" descr="b.png"/>
          <p:cNvPicPr>
            <a:picLocks noChangeAspect="1"/>
          </p:cNvPicPr>
          <p:nvPr/>
        </p:nvPicPr>
        <p:blipFill>
          <a:blip r:embed="rId3" cstate="print"/>
          <a:stretch>
            <a:fillRect/>
          </a:stretch>
        </p:blipFill>
        <p:spPr>
          <a:xfrm>
            <a:off x="4305450" y="4454432"/>
            <a:ext cx="2376264" cy="2028857"/>
          </a:xfrm>
          <a:prstGeom prst="rect">
            <a:avLst/>
          </a:prstGeom>
        </p:spPr>
      </p:pic>
      <p:pic>
        <p:nvPicPr>
          <p:cNvPr id="12" name="图片 11" descr="h.png"/>
          <p:cNvPicPr>
            <a:picLocks noChangeAspect="1"/>
          </p:cNvPicPr>
          <p:nvPr/>
        </p:nvPicPr>
        <p:blipFill>
          <a:blip r:embed="rId4" cstate="print"/>
          <a:stretch>
            <a:fillRect/>
          </a:stretch>
        </p:blipFill>
        <p:spPr>
          <a:xfrm>
            <a:off x="7473802" y="4502963"/>
            <a:ext cx="1800200" cy="1931794"/>
          </a:xfrm>
          <a:prstGeom prst="rect">
            <a:avLst/>
          </a:prstGeom>
        </p:spPr>
      </p:pic>
    </p:spTree>
    <p:extLst>
      <p:ext uri="{BB962C8B-B14F-4D97-AF65-F5344CB8AC3E}">
        <p14:creationId xmlns:p14="http://schemas.microsoft.com/office/powerpoint/2010/main" val="23796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479298" y="2400663"/>
            <a:ext cx="5557119" cy="1569660"/>
          </a:xfrm>
          <a:prstGeom prst="rect">
            <a:avLst/>
          </a:prstGeom>
          <a:noFill/>
        </p:spPr>
        <p:txBody>
          <a:bodyPr wrap="square" lIns="91440" tIns="45720" rIns="91440" bIns="45720">
            <a:spAutoFit/>
          </a:bodyPr>
          <a:lstStyle/>
          <a:p>
            <a:pPr algn="ctr"/>
            <a:r>
              <a:rPr lang="zh-CN" alt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谢谢！</a:t>
            </a:r>
            <a:endParaRPr lang="zh-CN" alt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73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94 -0.15069 L 0.15065 -0.51458 L 0.39115 -0.09699 L 0.12878 0.29028 L -0.19727 0.50857 L -0.18177 0.15486 L 0.04453 0.03704 L 0.04922 0.04722 " pathEditMode="relative" rAng="8460000" ptsTypes="AAAAAAAA">
                                      <p:cBhvr>
                                        <p:cTn id="6" dur="2000" fill="hold"/>
                                        <p:tgtEl>
                                          <p:spTgt spid="4"/>
                                        </p:tgtEl>
                                        <p:attrNameLst>
                                          <p:attrName>ppt_x</p:attrName>
                                          <p:attrName>ppt_y</p:attrName>
                                        </p:attrNameLst>
                                      </p:cBhvr>
                                      <p:rCtr x="-929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TextBox 17"/>
          <p:cNvSpPr txBox="1"/>
          <p:nvPr/>
        </p:nvSpPr>
        <p:spPr>
          <a:xfrm>
            <a:off x="636522" y="1658509"/>
            <a:ext cx="864096" cy="769441"/>
          </a:xfrm>
          <a:prstGeom prst="rect">
            <a:avLst/>
          </a:prstGeom>
          <a:noFill/>
        </p:spPr>
        <p:txBody>
          <a:bodyPr wrap="square" rtlCol="0">
            <a:spAutoFit/>
          </a:bodyPr>
          <a:lstStyle/>
          <a:p>
            <a:r>
              <a:rPr lang="zh-CN" altLang="en-US" sz="4400" dirty="0">
                <a:solidFill>
                  <a:schemeClr val="accent2">
                    <a:lumMod val="75000"/>
                  </a:schemeClr>
                </a:solidFill>
              </a:rPr>
              <a:t>“</a:t>
            </a:r>
          </a:p>
        </p:txBody>
      </p:sp>
      <p:sp>
        <p:nvSpPr>
          <p:cNvPr id="5" name="矩形 4"/>
          <p:cNvSpPr/>
          <p:nvPr/>
        </p:nvSpPr>
        <p:spPr>
          <a:xfrm>
            <a:off x="1229746" y="1783831"/>
            <a:ext cx="3384376" cy="4031873"/>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rPr>
              <a:t>在即将到来的时代，我们将需要创建一个</a:t>
            </a:r>
            <a:r>
              <a:rPr lang="zh-CN" altLang="zh-CN" sz="3200" dirty="0">
                <a:solidFill>
                  <a:srgbClr val="FF3300"/>
                </a:solidFill>
                <a:latin typeface="微软雅黑" panose="020B0503020204020204" pitchFamily="34" charset="-122"/>
                <a:ea typeface="微软雅黑" panose="020B0503020204020204" pitchFamily="34" charset="-122"/>
              </a:rPr>
              <a:t>能源互联网</a:t>
            </a:r>
            <a:r>
              <a:rPr lang="zh-CN" altLang="zh-CN" sz="2400" dirty="0">
                <a:latin typeface="微软雅黑" panose="020B0503020204020204" pitchFamily="34" charset="-122"/>
                <a:ea typeface="微软雅黑" panose="020B0503020204020204" pitchFamily="34" charset="-122"/>
              </a:rPr>
              <a:t>，让亿万人能够在自己的家中、办公室里和工厂里生产绿色可再生能源。</a:t>
            </a:r>
            <a:r>
              <a:rPr lang="zh-CN" altLang="zh-CN" sz="3200" dirty="0">
                <a:latin typeface="微软雅黑" panose="020B0503020204020204" pitchFamily="34" charset="-122"/>
                <a:ea typeface="微软雅黑" panose="020B0503020204020204" pitchFamily="34" charset="-122"/>
              </a:rPr>
              <a:t>多余</a:t>
            </a:r>
            <a:r>
              <a:rPr lang="zh-CN" altLang="zh-CN" sz="2400" dirty="0">
                <a:latin typeface="微软雅黑" panose="020B0503020204020204" pitchFamily="34" charset="-122"/>
                <a:ea typeface="微软雅黑" panose="020B0503020204020204" pitchFamily="34" charset="-122"/>
              </a:rPr>
              <a:t>的能源则可以与他人</a:t>
            </a:r>
            <a:r>
              <a:rPr lang="zh-CN" altLang="zh-CN" sz="3200" dirty="0">
                <a:solidFill>
                  <a:srgbClr val="FF0000"/>
                </a:solidFill>
                <a:latin typeface="微软雅黑" panose="020B0503020204020204" pitchFamily="34" charset="-122"/>
                <a:ea typeface="微软雅黑" panose="020B0503020204020204" pitchFamily="34" charset="-122"/>
              </a:rPr>
              <a:t>分享</a:t>
            </a:r>
            <a:r>
              <a:rPr lang="zh-CN" altLang="zh-CN" sz="2400" dirty="0">
                <a:latin typeface="微软雅黑" panose="020B0503020204020204" pitchFamily="34" charset="-122"/>
                <a:ea typeface="微软雅黑" panose="020B0503020204020204" pitchFamily="34" charset="-122"/>
              </a:rPr>
              <a:t>，就像我们现在在网络上分享信息</a:t>
            </a:r>
            <a:r>
              <a:rPr lang="zh-CN" altLang="zh-CN" sz="2400" dirty="0" smtClean="0">
                <a:latin typeface="微软雅黑" panose="020B0503020204020204" pitchFamily="34" charset="-122"/>
                <a:ea typeface="微软雅黑" panose="020B0503020204020204" pitchFamily="34" charset="-122"/>
              </a:rPr>
              <a:t>一样</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911202" y="5271921"/>
            <a:ext cx="864096" cy="769441"/>
          </a:xfrm>
          <a:prstGeom prst="rect">
            <a:avLst/>
          </a:prstGeom>
          <a:noFill/>
        </p:spPr>
        <p:txBody>
          <a:bodyPr wrap="square" rtlCol="0">
            <a:spAutoFit/>
          </a:bodyPr>
          <a:lstStyle/>
          <a:p>
            <a:r>
              <a:rPr lang="zh-CN" altLang="en-US" sz="4400" dirty="0" smtClean="0">
                <a:solidFill>
                  <a:schemeClr val="accent2">
                    <a:lumMod val="75000"/>
                  </a:schemeClr>
                </a:solidFill>
              </a:rPr>
              <a:t>”</a:t>
            </a:r>
            <a:endParaRPr lang="zh-CN" altLang="en-US" sz="4400" dirty="0">
              <a:solidFill>
                <a:schemeClr val="accent2">
                  <a:lumMod val="75000"/>
                </a:schemeClr>
              </a:solidFill>
            </a:endParaRPr>
          </a:p>
        </p:txBody>
      </p:sp>
      <p:sp>
        <p:nvSpPr>
          <p:cNvPr id="10" name="圆角矩形标注 9"/>
          <p:cNvSpPr/>
          <p:nvPr/>
        </p:nvSpPr>
        <p:spPr>
          <a:xfrm rot="20823271">
            <a:off x="5091717" y="1674481"/>
            <a:ext cx="2016224" cy="1264785"/>
          </a:xfrm>
          <a:prstGeom prst="wedgeRoundRect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微软雅黑" panose="020B0503020204020204" pitchFamily="34" charset="-122"/>
                <a:ea typeface="微软雅黑" panose="020B0503020204020204" pitchFamily="34" charset="-122"/>
              </a:rPr>
              <a:t>第三次工业革命</a:t>
            </a:r>
            <a:endParaRPr lang="zh-CN" altLang="en-US" sz="2400" b="1" dirty="0">
              <a:latin typeface="微软雅黑" panose="020B0503020204020204" pitchFamily="34" charset="-122"/>
              <a:ea typeface="微软雅黑" panose="020B0503020204020204" pitchFamily="34" charset="-122"/>
            </a:endParaRPr>
          </a:p>
        </p:txBody>
      </p:sp>
      <p:sp>
        <p:nvSpPr>
          <p:cNvPr id="12" name="圆角矩形标注 11"/>
          <p:cNvSpPr/>
          <p:nvPr/>
        </p:nvSpPr>
        <p:spPr>
          <a:xfrm rot="776729" flipH="1">
            <a:off x="7340867" y="1674483"/>
            <a:ext cx="2016224" cy="1264785"/>
          </a:xfrm>
          <a:prstGeom prst="wedgeRoundRect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微软雅黑" panose="020B0503020204020204" pitchFamily="34" charset="-122"/>
                <a:ea typeface="微软雅黑" panose="020B0503020204020204" pitchFamily="34" charset="-122"/>
              </a:rPr>
              <a:t>能</a:t>
            </a:r>
            <a:r>
              <a:rPr lang="zh-CN" altLang="zh-CN" sz="2400" b="1" dirty="0" smtClean="0">
                <a:latin typeface="微软雅黑" panose="020B0503020204020204" pitchFamily="34" charset="-122"/>
                <a:ea typeface="微软雅黑" panose="020B0503020204020204" pitchFamily="34" charset="-122"/>
              </a:rPr>
              <a:t>源互联网</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6302885" y="3149035"/>
            <a:ext cx="1627369"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杰里米</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里夫金</a:t>
            </a:r>
            <a:endParaRPr lang="zh-CN" altLang="en-US" dirty="0">
              <a:latin typeface="微软雅黑" panose="020B0503020204020204" pitchFamily="34" charset="-122"/>
              <a:ea typeface="微软雅黑" panose="020B0503020204020204" pitchFamily="34" charset="-122"/>
            </a:endParaRPr>
          </a:p>
        </p:txBody>
      </p:sp>
      <p:pic>
        <p:nvPicPr>
          <p:cNvPr id="14" name="Picture 1" descr="C:\Users\dell\AppData\Roaming\Tencent\Users\459923513\QQ\WinTemp\RichOle\$D%F4B$RM`4DP1UGFHU)WC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407" y="3618963"/>
            <a:ext cx="4899247" cy="323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5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047741" y="2986756"/>
            <a:ext cx="5771766" cy="923330"/>
          </a:xfrm>
          <a:prstGeom prst="rect">
            <a:avLst/>
          </a:prstGeom>
        </p:spPr>
        <p:txBody>
          <a:bodyPr wrap="square">
            <a:spAutoFit/>
          </a:bodyPr>
          <a:lstStyle/>
          <a:p>
            <a:r>
              <a:rPr lang="zh-CN" altLang="en-US" sz="5400" dirty="0">
                <a:latin typeface="微软雅黑" panose="020B0503020204020204" pitchFamily="34" charset="-122"/>
                <a:ea typeface="微软雅黑" panose="020B0503020204020204" pitchFamily="34" charset="-122"/>
              </a:rPr>
              <a:t>什么是能源互联网？</a:t>
            </a:r>
          </a:p>
        </p:txBody>
      </p:sp>
    </p:spTree>
    <p:extLst>
      <p:ext uri="{BB962C8B-B14F-4D97-AF65-F5344CB8AC3E}">
        <p14:creationId xmlns:p14="http://schemas.microsoft.com/office/powerpoint/2010/main" val="38587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594984"/>
            <a:ext cx="8596668" cy="1320800"/>
          </a:xfrm>
        </p:spPr>
        <p:txBody>
          <a:bodyPr/>
          <a:lstStyle/>
          <a:p>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能源</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端的互联</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(Inter of Energy</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a:r>
            <a:b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b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77334" y="1571223"/>
            <a:ext cx="8596668" cy="4470139"/>
          </a:xfrm>
        </p:spPr>
        <p:txBody>
          <a:bodyPr/>
          <a:lstStyle/>
          <a:p>
            <a:pPr marL="514350" indent="-285750" algn="just">
              <a:buFont typeface="Arial" panose="020B0604020202020204" pitchFamily="34" charset="0"/>
              <a:buChar char="•"/>
              <a:defRPr/>
            </a:pPr>
            <a:r>
              <a:rPr lang="zh-CN" altLang="zh-CN" sz="3600" kern="100" dirty="0">
                <a:latin typeface="微软雅黑" panose="020B0503020204020204" pitchFamily="34" charset="-122"/>
                <a:ea typeface="微软雅黑" panose="020B0503020204020204" pitchFamily="34" charset="-122"/>
                <a:cs typeface="Times New Roman" panose="02020603050405020304" pitchFamily="18" charset="0"/>
              </a:rPr>
              <a:t>以现代通信技术</a:t>
            </a:r>
            <a:r>
              <a:rPr lang="en-US" altLang="zh-CN" sz="3600" kern="100" dirty="0" smtClean="0">
                <a:latin typeface="微软雅黑" panose="020B0503020204020204" pitchFamily="34" charset="-122"/>
                <a:ea typeface="微软雅黑" panose="020B0503020204020204" pitchFamily="34" charset="-122"/>
                <a:cs typeface="Times New Roman" panose="02020603050405020304" pitchFamily="18" charset="0"/>
              </a:rPr>
              <a:t>ICT</a:t>
            </a:r>
            <a:r>
              <a:rPr lang="zh-CN" altLang="zh-CN" sz="3600" kern="100" dirty="0" smtClean="0">
                <a:latin typeface="微软雅黑" panose="020B0503020204020204" pitchFamily="34" charset="-122"/>
                <a:ea typeface="微软雅黑" panose="020B0503020204020204" pitchFamily="34" charset="-122"/>
                <a:cs typeface="Times New Roman" panose="02020603050405020304" pitchFamily="18" charset="0"/>
              </a:rPr>
              <a:t>为主</a:t>
            </a:r>
            <a:r>
              <a:rPr lang="zh-CN" altLang="zh-CN" sz="3600" kern="100" dirty="0">
                <a:latin typeface="微软雅黑" panose="020B0503020204020204" pitchFamily="34" charset="-122"/>
                <a:ea typeface="微软雅黑" panose="020B0503020204020204" pitchFamily="34" charset="-122"/>
                <a:cs typeface="Times New Roman" panose="02020603050405020304" pitchFamily="18" charset="0"/>
              </a:rPr>
              <a:t>对能源电力系统进行互联</a:t>
            </a:r>
            <a:endParaRPr lang="en-US" altLang="zh-CN" sz="3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514350" indent="-285750" algn="just">
              <a:buFont typeface="Arial" panose="020B0604020202020204" pitchFamily="34" charset="0"/>
              <a:buChar char="•"/>
              <a:defRPr/>
            </a:pPr>
            <a:r>
              <a:rPr lang="zh-CN" altLang="zh-CN" sz="3600" kern="100" dirty="0">
                <a:latin typeface="微软雅黑" panose="020B0503020204020204" pitchFamily="34" charset="-122"/>
                <a:ea typeface="微软雅黑" panose="020B0503020204020204" pitchFamily="34" charset="-122"/>
                <a:cs typeface="Times New Roman" panose="02020603050405020304" pitchFamily="18" charset="0"/>
              </a:rPr>
              <a:t>是互联网技术、可再生能源技术与现代电力系统的结合</a:t>
            </a:r>
            <a:endParaRPr lang="en-US" altLang="zh-CN" sz="3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514350" indent="-285750" algn="just">
              <a:buFont typeface="Arial" panose="020B0604020202020204" pitchFamily="34" charset="0"/>
              <a:buChar char="•"/>
              <a:defRPr/>
            </a:pPr>
            <a:r>
              <a:rPr lang="zh-CN" altLang="zh-CN" sz="3600" kern="100" dirty="0">
                <a:latin typeface="微软雅黑" panose="020B0503020204020204" pitchFamily="34" charset="-122"/>
                <a:ea typeface="微软雅黑" panose="020B0503020204020204" pitchFamily="34" charset="-122"/>
                <a:cs typeface="Times New Roman" panose="02020603050405020304" pitchFamily="18" charset="0"/>
              </a:rPr>
              <a:t>以互联、对等、分享的原则对电力系统网络进行重构</a:t>
            </a:r>
          </a:p>
          <a:p>
            <a:endParaRPr lang="zh-CN" altLang="en-US" dirty="0"/>
          </a:p>
        </p:txBody>
      </p:sp>
    </p:spTree>
    <p:extLst>
      <p:ext uri="{BB962C8B-B14F-4D97-AF65-F5344CB8AC3E}">
        <p14:creationId xmlns:p14="http://schemas.microsoft.com/office/powerpoint/2010/main" val="1348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德国</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E-Energy</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灯塔项目</a:t>
            </a:r>
            <a:r>
              <a:rPr lang="zh-CN" altLang="en-US" dirty="0"/>
              <a:t/>
            </a:r>
            <a:br>
              <a:rPr lang="zh-CN" altLang="en-US" dirty="0"/>
            </a:br>
            <a:endParaRPr lang="zh-CN" altLang="en-US" dirty="0"/>
          </a:p>
        </p:txBody>
      </p:sp>
      <p:sp>
        <p:nvSpPr>
          <p:cNvPr id="3" name="内容占位符 2"/>
          <p:cNvSpPr>
            <a:spLocks noGrp="1"/>
          </p:cNvSpPr>
          <p:nvPr>
            <p:ph idx="1"/>
          </p:nvPr>
        </p:nvSpPr>
        <p:spPr>
          <a:xfrm>
            <a:off x="136422" y="1270000"/>
            <a:ext cx="8596668" cy="956098"/>
          </a:xfrm>
        </p:spPr>
        <p:txBody>
          <a:bodyPr/>
          <a:lstStyle/>
          <a:p>
            <a:pPr algn="just"/>
            <a:r>
              <a:rPr lang="zh-CN" altLang="en-US" sz="2400" dirty="0">
                <a:latin typeface="微软雅黑" panose="020B0503020204020204" pitchFamily="34" charset="-122"/>
                <a:ea typeface="微软雅黑" panose="020B0503020204020204" pitchFamily="34" charset="-122"/>
              </a:rPr>
              <a:t>“E-Energy：以ICT为基础的未来能源系统”</a:t>
            </a:r>
            <a:endParaRPr lang="en-US" altLang="zh-CN" sz="2400" dirty="0">
              <a:latin typeface="微软雅黑" panose="020B0503020204020204" pitchFamily="34" charset="-122"/>
              <a:ea typeface="微软雅黑" panose="020B0503020204020204" pitchFamily="34" charset="-122"/>
            </a:endParaRPr>
          </a:p>
          <a:p>
            <a:pPr marL="0" indent="0" algn="just">
              <a:buNone/>
            </a:pPr>
            <a:r>
              <a:rPr lang="en-US" altLang="zh-CN" sz="2400" dirty="0">
                <a:solidFill>
                  <a:srgbClr val="FF0000"/>
                </a:solidFill>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 </a:t>
            </a:r>
            <a:r>
              <a:rPr lang="zh-CN"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建立一个能基本实现自我调控的智能化电力系统</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endParaRPr>
          </a:p>
          <a:p>
            <a:endParaRPr lang="zh-CN" altLang="en-US" dirty="0"/>
          </a:p>
        </p:txBody>
      </p:sp>
      <p:pic>
        <p:nvPicPr>
          <p:cNvPr id="4"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149" y="2387286"/>
            <a:ext cx="4144156" cy="4470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4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609600"/>
            <a:ext cx="8596668" cy="768439"/>
          </a:xfrm>
        </p:spPr>
        <p:txBody>
          <a:bodyPr>
            <a:normAutofit fontScale="90000"/>
          </a:bodyPr>
          <a:lstStyle/>
          <a:p>
            <a:r>
              <a:rPr lang="en-US" altLang="zh-CN" dirty="0">
                <a:latin typeface="微软雅黑" panose="020B0503020204020204" pitchFamily="34" charset="-122"/>
                <a:ea typeface="微软雅黑" panose="020B0503020204020204" pitchFamily="34" charset="-122"/>
              </a:rPr>
              <a:t>E-Energy </a:t>
            </a:r>
            <a:r>
              <a:rPr lang="zh-CN" altLang="en-US" dirty="0">
                <a:latin typeface="微软雅黑" panose="020B0503020204020204" pitchFamily="34" charset="-122"/>
                <a:ea typeface="微软雅黑" panose="020B0503020204020204" pitchFamily="34" charset="-122"/>
              </a:rPr>
              <a:t>的六个示范区项目</a:t>
            </a:r>
            <a:br>
              <a:rPr lang="zh-CN" altLang="en-US"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77334" y="2160589"/>
            <a:ext cx="8596668" cy="4587941"/>
          </a:xfrm>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marL="0" indent="0">
              <a:buNone/>
            </a:pPr>
            <a:endParaRPr lang="en-US" altLang="zh-CN" dirty="0"/>
          </a:p>
        </p:txBody>
      </p:sp>
      <p:pic>
        <p:nvPicPr>
          <p:cNvPr id="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20183"/>
            <a:ext cx="84963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7334" y="5825200"/>
            <a:ext cx="6096000" cy="923330"/>
          </a:xfrm>
          <a:prstGeom prst="rect">
            <a:avLst/>
          </a:prstGeom>
        </p:spPr>
        <p:txBody>
          <a:bodyPr>
            <a:spAutoFit/>
          </a:bodyPr>
          <a:lstStyle/>
          <a:p>
            <a:pPr marL="285750" indent="-285750">
              <a:buFont typeface="Arial" panose="020B0604020202020204" pitchFamily="34" charset="0"/>
              <a:buChar char="•"/>
              <a:defRPr/>
            </a:pP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风力发电</a:t>
            </a:r>
            <a:r>
              <a:rPr lang="en-US"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海产品冷藏仓库</a:t>
            </a:r>
            <a:endParaRPr lang="en-US" altLang="zh-CN" b="1" spc="9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defRPr/>
            </a:pP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风力发电</a:t>
            </a:r>
            <a:r>
              <a:rPr lang="en-US"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抽水蓄能式水电站</a:t>
            </a:r>
            <a:endParaRPr lang="en-US" altLang="zh-CN" b="1" spc="9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defRPr/>
            </a:pP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微型热电联产</a:t>
            </a:r>
            <a:r>
              <a:rPr lang="en-US"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spc="90" dirty="0" smtClean="0">
                <a:latin typeface="微软雅黑" panose="020B0503020204020204" pitchFamily="34" charset="-122"/>
                <a:ea typeface="微软雅黑" panose="020B0503020204020204" pitchFamily="34" charset="-122"/>
                <a:cs typeface="Times New Roman" panose="02020603050405020304" pitchFamily="18" charset="0"/>
              </a:rPr>
              <a:t>家电</a:t>
            </a:r>
            <a:endParaRPr lang="zh-CN" altLang="zh-CN" b="1" spc="9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4773769" y="5825200"/>
            <a:ext cx="6096000" cy="923330"/>
          </a:xfrm>
          <a:prstGeom prst="rect">
            <a:avLst/>
          </a:prstGeom>
        </p:spPr>
        <p:txBody>
          <a:bodyPr>
            <a:spAutoFit/>
          </a:bodyPr>
          <a:lstStyle/>
          <a:p>
            <a:pPr marL="285750" indent="-285750">
              <a:buFont typeface="Arial" panose="020B0604020202020204" pitchFamily="34" charset="0"/>
              <a:buChar char="•"/>
              <a:defRPr/>
            </a:pPr>
            <a:r>
              <a:rPr lang="zh-CN" altLang="zh-CN" b="1" dirty="0">
                <a:latin typeface="微软雅黑" panose="020B0503020204020204" pitchFamily="34" charset="-122"/>
                <a:ea typeface="微软雅黑" panose="020B0503020204020204" pitchFamily="34" charset="-122"/>
              </a:rPr>
              <a:t>地方主导电力交易市场示范</a:t>
            </a:r>
            <a:endParaRPr lang="en-US" altLang="zh-CN" spc="9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defRPr/>
            </a:pPr>
            <a:r>
              <a:rPr lang="zh-CN" altLang="zh-CN" b="1" dirty="0">
                <a:latin typeface="微软雅黑" panose="020B0503020204020204" pitchFamily="34" charset="-122"/>
                <a:ea typeface="微软雅黑" panose="020B0503020204020204" pitchFamily="34" charset="-122"/>
              </a:rPr>
              <a:t>实时电费显示</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家电、电力交易市场</a:t>
            </a:r>
            <a:endParaRPr lang="en-US" altLang="zh-CN" spc="9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defRPr/>
            </a:pPr>
            <a:r>
              <a:rPr lang="zh-CN" altLang="zh-CN" b="1" dirty="0">
                <a:latin typeface="微软雅黑" panose="020B0503020204020204" pitchFamily="34" charset="-122"/>
                <a:ea typeface="微软雅黑" panose="020B0503020204020204" pitchFamily="34" charset="-122"/>
              </a:rPr>
              <a:t>实时电费显示</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地区间调度</a:t>
            </a:r>
            <a:endParaRPr lang="zh-CN" altLang="zh-CN" spc="9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4833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4" name="Group 3"/>
          <p:cNvGrpSpPr>
            <a:grpSpLocks/>
          </p:cNvGrpSpPr>
          <p:nvPr/>
        </p:nvGrpSpPr>
        <p:grpSpPr bwMode="auto">
          <a:xfrm>
            <a:off x="3012314" y="887413"/>
            <a:ext cx="4483189" cy="1454150"/>
            <a:chOff x="0" y="0"/>
            <a:chExt cx="6830" cy="2290"/>
          </a:xfrm>
        </p:grpSpPr>
        <p:sp>
          <p:nvSpPr>
            <p:cNvPr id="5" name="Oval 4"/>
            <p:cNvSpPr>
              <a:spLocks noChangeArrowheads="1"/>
            </p:cNvSpPr>
            <p:nvPr/>
          </p:nvSpPr>
          <p:spPr bwMode="auto">
            <a:xfrm>
              <a:off x="4954" y="0"/>
              <a:ext cx="1877" cy="200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微软雅黑" panose="020B0503020204020204" pitchFamily="34" charset="-122"/>
                  <a:ea typeface="微软雅黑" panose="020B0503020204020204" pitchFamily="34" charset="-122"/>
                </a:rPr>
                <a:t>电力消耗</a:t>
              </a:r>
            </a:p>
          </p:txBody>
        </p:sp>
        <p:grpSp>
          <p:nvGrpSpPr>
            <p:cNvPr id="6" name="Group 5"/>
            <p:cNvGrpSpPr>
              <a:grpSpLocks/>
            </p:cNvGrpSpPr>
            <p:nvPr/>
          </p:nvGrpSpPr>
          <p:grpSpPr bwMode="auto">
            <a:xfrm>
              <a:off x="0" y="0"/>
              <a:ext cx="1877" cy="2002"/>
              <a:chOff x="0" y="0"/>
              <a:chExt cx="1877" cy="2002"/>
            </a:xfrm>
          </p:grpSpPr>
          <p:sp>
            <p:nvSpPr>
              <p:cNvPr id="9" name="Oval 6"/>
              <p:cNvSpPr>
                <a:spLocks noChangeArrowheads="1"/>
              </p:cNvSpPr>
              <p:nvPr/>
            </p:nvSpPr>
            <p:spPr bwMode="auto">
              <a:xfrm>
                <a:off x="0" y="0"/>
                <a:ext cx="1877" cy="200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 Box 7"/>
              <p:cNvSpPr txBox="1">
                <a:spLocks noChangeArrowheads="1"/>
              </p:cNvSpPr>
              <p:nvPr/>
            </p:nvSpPr>
            <p:spPr bwMode="auto">
              <a:xfrm>
                <a:off x="1" y="792"/>
                <a:ext cx="187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电力生产</a:t>
                </a:r>
              </a:p>
            </p:txBody>
          </p:sp>
        </p:grpSp>
        <p:sp>
          <p:nvSpPr>
            <p:cNvPr id="7" name="AutoShape 8"/>
            <p:cNvSpPr>
              <a:spLocks noChangeArrowheads="1"/>
            </p:cNvSpPr>
            <p:nvPr/>
          </p:nvSpPr>
          <p:spPr bwMode="auto">
            <a:xfrm rot="10740000" flipH="1">
              <a:off x="2356" y="625"/>
              <a:ext cx="2148" cy="792"/>
            </a:xfrm>
            <a:prstGeom prst="leftArrow">
              <a:avLst>
                <a:gd name="adj1" fmla="val 50000"/>
                <a:gd name="adj2" fmla="val 678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 Box 9"/>
            <p:cNvSpPr txBox="1">
              <a:spLocks noChangeArrowheads="1"/>
            </p:cNvSpPr>
            <p:nvPr/>
          </p:nvSpPr>
          <p:spPr bwMode="auto">
            <a:xfrm>
              <a:off x="2211" y="1714"/>
              <a:ext cx="346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传统电力消费模式</a:t>
              </a:r>
            </a:p>
          </p:txBody>
        </p:sp>
      </p:grpSp>
      <p:grpSp>
        <p:nvGrpSpPr>
          <p:cNvPr id="11" name="Group 10"/>
          <p:cNvGrpSpPr>
            <a:grpSpLocks/>
          </p:cNvGrpSpPr>
          <p:nvPr/>
        </p:nvGrpSpPr>
        <p:grpSpPr bwMode="auto">
          <a:xfrm>
            <a:off x="1848678" y="3773488"/>
            <a:ext cx="6536372" cy="1640521"/>
            <a:chOff x="0" y="0"/>
            <a:chExt cx="10293" cy="2584"/>
          </a:xfrm>
        </p:grpSpPr>
        <p:sp>
          <p:nvSpPr>
            <p:cNvPr id="12" name="AutoShape 11"/>
            <p:cNvSpPr>
              <a:spLocks noChangeArrowheads="1"/>
            </p:cNvSpPr>
            <p:nvPr/>
          </p:nvSpPr>
          <p:spPr bwMode="auto">
            <a:xfrm>
              <a:off x="3941" y="130"/>
              <a:ext cx="2743" cy="151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3" name="Group 12"/>
            <p:cNvGrpSpPr>
              <a:grpSpLocks/>
            </p:cNvGrpSpPr>
            <p:nvPr/>
          </p:nvGrpSpPr>
          <p:grpSpPr bwMode="auto">
            <a:xfrm>
              <a:off x="0" y="0"/>
              <a:ext cx="1878" cy="2002"/>
              <a:chOff x="0" y="0"/>
              <a:chExt cx="1878" cy="2002"/>
            </a:xfrm>
          </p:grpSpPr>
          <p:sp>
            <p:nvSpPr>
              <p:cNvPr id="18" name="Oval 13"/>
              <p:cNvSpPr>
                <a:spLocks noChangeArrowheads="1"/>
              </p:cNvSpPr>
              <p:nvPr/>
            </p:nvSpPr>
            <p:spPr bwMode="auto">
              <a:xfrm>
                <a:off x="0" y="0"/>
                <a:ext cx="1877" cy="200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Text Box 14"/>
              <p:cNvSpPr txBox="1">
                <a:spLocks noChangeArrowheads="1"/>
              </p:cNvSpPr>
              <p:nvPr/>
            </p:nvSpPr>
            <p:spPr bwMode="auto">
              <a:xfrm>
                <a:off x="1" y="792"/>
                <a:ext cx="1877"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电力生产</a:t>
                </a:r>
              </a:p>
            </p:txBody>
          </p:sp>
        </p:grpSp>
        <p:sp>
          <p:nvSpPr>
            <p:cNvPr id="14" name="Oval 15"/>
            <p:cNvSpPr>
              <a:spLocks noChangeArrowheads="1"/>
            </p:cNvSpPr>
            <p:nvPr/>
          </p:nvSpPr>
          <p:spPr bwMode="auto">
            <a:xfrm>
              <a:off x="8416" y="0"/>
              <a:ext cx="1877" cy="200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latin typeface="微软雅黑" panose="020B0503020204020204" pitchFamily="34" charset="-122"/>
                  <a:ea typeface="微软雅黑" panose="020B0503020204020204" pitchFamily="34" charset="-122"/>
                </a:rPr>
                <a:t>电力消耗</a:t>
              </a:r>
            </a:p>
          </p:txBody>
        </p:sp>
        <p:sp>
          <p:nvSpPr>
            <p:cNvPr id="15" name="AutoShape 16"/>
            <p:cNvSpPr>
              <a:spLocks noChangeArrowheads="1"/>
            </p:cNvSpPr>
            <p:nvPr/>
          </p:nvSpPr>
          <p:spPr bwMode="auto">
            <a:xfrm>
              <a:off x="1877" y="753"/>
              <a:ext cx="2064" cy="625"/>
            </a:xfrm>
            <a:prstGeom prst="rightArrow">
              <a:avLst>
                <a:gd name="adj1" fmla="val 50000"/>
                <a:gd name="adj2" fmla="val 825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AutoShape 17"/>
            <p:cNvSpPr>
              <a:spLocks noChangeArrowheads="1"/>
            </p:cNvSpPr>
            <p:nvPr/>
          </p:nvSpPr>
          <p:spPr bwMode="auto">
            <a:xfrm>
              <a:off x="6684" y="753"/>
              <a:ext cx="1774" cy="625"/>
            </a:xfrm>
            <a:prstGeom prst="rightArrow">
              <a:avLst>
                <a:gd name="adj1" fmla="val 50000"/>
                <a:gd name="adj2" fmla="val 709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 Box 18"/>
            <p:cNvSpPr txBox="1">
              <a:spLocks noChangeArrowheads="1"/>
            </p:cNvSpPr>
            <p:nvPr/>
          </p:nvSpPr>
          <p:spPr bwMode="auto">
            <a:xfrm>
              <a:off x="3749" y="2002"/>
              <a:ext cx="491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E-Energy电力消费模式</a:t>
              </a:r>
            </a:p>
          </p:txBody>
        </p:sp>
      </p:grpSp>
      <p:sp>
        <p:nvSpPr>
          <p:cNvPr id="20" name="AutoShape 19"/>
          <p:cNvSpPr>
            <a:spLocks noChangeArrowheads="1"/>
          </p:cNvSpPr>
          <p:nvPr/>
        </p:nvSpPr>
        <p:spPr bwMode="auto">
          <a:xfrm>
            <a:off x="5117340" y="2352675"/>
            <a:ext cx="396875" cy="1352550"/>
          </a:xfrm>
          <a:prstGeom prst="curvedRightArrow">
            <a:avLst>
              <a:gd name="adj1" fmla="val 68160"/>
              <a:gd name="adj2" fmla="val 13632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Text Box 20"/>
          <p:cNvSpPr txBox="1">
            <a:spLocks noChangeArrowheads="1"/>
          </p:cNvSpPr>
          <p:nvPr/>
        </p:nvSpPr>
        <p:spPr bwMode="auto">
          <a:xfrm>
            <a:off x="4554502" y="4225643"/>
            <a:ext cx="137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智能控制端</a:t>
            </a:r>
          </a:p>
        </p:txBody>
      </p:sp>
    </p:spTree>
    <p:extLst>
      <p:ext uri="{BB962C8B-B14F-4D97-AF65-F5344CB8AC3E}">
        <p14:creationId xmlns:p14="http://schemas.microsoft.com/office/powerpoint/2010/main" val="33584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171</TotalTime>
  <Words>1554</Words>
  <Application>Microsoft Office PowerPoint</Application>
  <PresentationFormat>自定义</PresentationFormat>
  <Paragraphs>155</Paragraphs>
  <Slides>34</Slides>
  <Notes>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平面</vt:lpstr>
      <vt:lpstr>能源互联网</vt:lpstr>
      <vt:lpstr>PowerPoint 演示文稿</vt:lpstr>
      <vt:lpstr>PowerPoint 演示文稿</vt:lpstr>
      <vt:lpstr>PowerPoint 演示文稿</vt:lpstr>
      <vt:lpstr>PowerPoint 演示文稿</vt:lpstr>
      <vt:lpstr>能源端的互联(Inter of Energy） </vt:lpstr>
      <vt:lpstr>德国E-Energy灯塔项目 </vt:lpstr>
      <vt:lpstr>E-Energy 的六个示范区项目 </vt:lpstr>
      <vt:lpstr>PowerPoint 演示文稿</vt:lpstr>
      <vt:lpstr>PowerPoint 演示文稿</vt:lpstr>
      <vt:lpstr>PowerPoint 演示文稿</vt:lpstr>
      <vt:lpstr>预测功能 </vt:lpstr>
      <vt:lpstr>应用实例----分布式能源 </vt:lpstr>
      <vt:lpstr>能源圈的互联： </vt:lpstr>
      <vt:lpstr>PowerPoint 演示文稿</vt:lpstr>
      <vt:lpstr>能源界的互联 </vt:lpstr>
      <vt:lpstr>能源互联网的畅想</vt:lpstr>
      <vt:lpstr>PowerPoint 演示文稿</vt:lpstr>
      <vt:lpstr>PowerPoint 演示文稿</vt:lpstr>
      <vt:lpstr>PowerPoint 演示文稿</vt:lpstr>
      <vt:lpstr>PowerPoint 演示文稿</vt:lpstr>
      <vt:lpstr>能源互联网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能源互联网</dc:title>
  <dc:creator>lenovo</dc:creator>
  <cp:lastModifiedBy>jsh</cp:lastModifiedBy>
  <cp:revision>4</cp:revision>
  <dcterms:created xsi:type="dcterms:W3CDTF">2014-11-09T12:47:26Z</dcterms:created>
  <dcterms:modified xsi:type="dcterms:W3CDTF">2014-11-10T04:45:58Z</dcterms:modified>
</cp:coreProperties>
</file>