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embeddedFontLst>
    <p:embeddedFont>
      <p:font typeface="Source Han Sans" panose="02010600030101010101" charset="-122"/>
      <p:regular r:id="rId35"/>
    </p:embeddedFont>
    <p:embeddedFont>
      <p:font typeface="等线" panose="02010600030101010101" pitchFamily="2" charset="-122"/>
      <p:regular r:id="rId36"/>
      <p:bold r:id="rId37"/>
    </p:embeddedFont>
    <p:embeddedFont>
      <p:font typeface="OPPOSans L" panose="02010600030101010101" charset="-122"/>
      <p:regular r:id="rId38"/>
    </p:embeddedFont>
    <p:embeddedFont>
      <p:font typeface="OPPOSans H" panose="02010600030101010101" charset="-122"/>
      <p:regular r:id="rId39"/>
    </p:embeddedFont>
    <p:embeddedFont>
      <p:font typeface="Source Han Sans CN Bold" panose="02010600030101010101" charset="-122"/>
      <p:regular r:id="rId40"/>
    </p:embeddedFont>
    <p:embeddedFont>
      <p:font typeface="OPPOSans B" panose="02010600030101010101" charset="-122"/>
      <p:regular r:id="rId4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10668-4D7B-481D-982F-1A868B555066}" type="datetimeFigureOut">
              <a:rPr lang="zh-CN" altLang="en-US" smtClean="0"/>
              <a:t>2025-4-27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010A0-0445-4CCD-BD61-733083CF5F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44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010A0-0445-4CCD-BD61-733083CF5F4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066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0" y="-1"/>
            <a:ext cx="5410201" cy="6858001"/>
          </a:xfrm>
          <a:custGeom>
            <a:avLst/>
            <a:gdLst/>
            <a:ahLst/>
            <a:cxnLst/>
            <a:rect l="0" t="0" r="0" b="0"/>
            <a:pathLst>
              <a:path w="5410201" h="6858001">
                <a:moveTo>
                  <a:pt x="3565288" y="454434"/>
                </a:move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lnTo>
                  <a:pt x="5410200" y="0"/>
                </a:lnTo>
                <a:lnTo>
                  <a:pt x="4019076" y="0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2356665" y="438160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alphaModFix/>
          </a:blip>
          <a:srcRect l="17731" r="17731"/>
          <a:stretch>
            <a:fillRect/>
          </a:stretch>
        </p:blipFill>
        <p:spPr>
          <a:xfrm>
            <a:off x="2485386" y="451586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>
            <a:off x="1199368" y="2112928"/>
            <a:ext cx="2739200" cy="2831564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alphaModFix/>
          </a:blip>
          <a:srcRect l="17731" r="17731"/>
          <a:stretch>
            <a:fillRect/>
          </a:stretch>
        </p:blipFill>
        <p:spPr>
          <a:xfrm>
            <a:off x="1384907" y="2306453"/>
            <a:ext cx="2368121" cy="2446244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24" name="标题 1"/>
          <p:cNvCxnSpPr/>
          <p:nvPr/>
        </p:nvCxnSpPr>
        <p:spPr>
          <a:xfrm>
            <a:off x="6819900" y="4380006"/>
            <a:ext cx="5372100" cy="0"/>
          </a:xfrm>
          <a:prstGeom prst="line">
            <a:avLst/>
          </a:prstGeom>
          <a:noFill/>
          <a:ln w="2794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</p:cxnSp>
      <p:sp>
        <p:nvSpPr>
          <p:cNvPr id="25" name="标题 1"/>
          <p:cNvSpPr txBox="1"/>
          <p:nvPr/>
        </p:nvSpPr>
        <p:spPr>
          <a:xfrm>
            <a:off x="5060432" y="2198963"/>
            <a:ext cx="6298934" cy="19967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47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</a:t>
            </a:r>
            <a:r>
              <a:rPr kumimoji="1" lang="en-US" altLang="zh-CN" sz="47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</a:t>
            </a:r>
            <a:r>
              <a:rPr kumimoji="1" lang="zh-CN" altLang="en-US" sz="47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章</a:t>
            </a:r>
            <a:endParaRPr kumimoji="1" lang="en-US" altLang="zh-CN" sz="4700" dirty="0" smtClean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 CN Bold"/>
              <a:ea typeface="Source Han Sans CN Bold"/>
              <a:cs typeface="Source Han Sans CN Bold"/>
            </a:endParaRPr>
          </a:p>
          <a:p>
            <a:pPr algn="l">
              <a:lnSpc>
                <a:spcPct val="130000"/>
              </a:lnSpc>
            </a:pPr>
            <a:r>
              <a:rPr kumimoji="1" lang="zh-CN" altLang="en-US" sz="47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人工智能的</a:t>
            </a:r>
            <a:r>
              <a:rPr kumimoji="1" lang="zh-CN" altLang="en-US" sz="4700" dirty="0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编程</a:t>
            </a:r>
            <a:r>
              <a:rPr kumimoji="1" lang="en-US" altLang="zh-CN" sz="4700" dirty="0" err="1" smtClean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基础</a:t>
            </a:r>
            <a:endParaRPr kumimoji="1" lang="zh-CN" altLang="en-US" dirty="0"/>
          </a:p>
        </p:txBody>
      </p:sp>
      <p:sp>
        <p:nvSpPr>
          <p:cNvPr id="26" name="标题 1"/>
          <p:cNvSpPr txBox="1"/>
          <p:nvPr/>
        </p:nvSpPr>
        <p:spPr>
          <a:xfrm>
            <a:off x="5110720" y="1143818"/>
            <a:ext cx="2739200" cy="12066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 dirty="0" smtClean="0">
                <a:ln w="6350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2025</a:t>
            </a:r>
            <a:endParaRPr kumimoji="1" lang="zh-CN" altLang="en-US" dirty="0"/>
          </a:p>
        </p:txBody>
      </p:sp>
      <p:sp>
        <p:nvSpPr>
          <p:cNvPr id="27" name="标题 1"/>
          <p:cNvSpPr txBox="1"/>
          <p:nvPr/>
        </p:nvSpPr>
        <p:spPr>
          <a:xfrm>
            <a:off x="5122857" y="4278442"/>
            <a:ext cx="1823403" cy="2031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70707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Powerpoint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 flipV="1">
            <a:off x="7705791" y="1303117"/>
            <a:ext cx="504108" cy="400100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5072775" y="4769171"/>
            <a:ext cx="4011220" cy="4559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681" cap="flat">
            <a:noFill/>
            <a:miter/>
          </a:ln>
          <a:effectLst/>
        </p:spPr>
        <p:txBody>
          <a:bodyPr vert="horz" wrap="square" lIns="102234" tIns="51117" rIns="102234" bIns="51117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5361704" y="4826164"/>
            <a:ext cx="984287" cy="3165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 dirty="0" err="1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主讲人</a:t>
            </a:r>
            <a:r>
              <a:rPr kumimoji="1" lang="en-US" altLang="zh-CN" sz="1800" dirty="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：</a:t>
            </a:r>
            <a:endParaRPr kumimoji="1" lang="zh-CN" altLang="en-US" dirty="0"/>
          </a:p>
        </p:txBody>
      </p:sp>
      <p:sp>
        <p:nvSpPr>
          <p:cNvPr id="31" name="标题 1"/>
          <p:cNvSpPr txBox="1"/>
          <p:nvPr/>
        </p:nvSpPr>
        <p:spPr>
          <a:xfrm>
            <a:off x="8010269" y="4824131"/>
            <a:ext cx="984196" cy="3205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 dirty="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2025.4</a:t>
            </a:r>
            <a:endParaRPr kumimoji="1" lang="zh-CN" altLang="en-US" dirty="0"/>
          </a:p>
        </p:txBody>
      </p:sp>
      <p:sp>
        <p:nvSpPr>
          <p:cNvPr id="32" name="标题 1"/>
          <p:cNvSpPr txBox="1"/>
          <p:nvPr/>
        </p:nvSpPr>
        <p:spPr>
          <a:xfrm>
            <a:off x="6225983" y="4815115"/>
            <a:ext cx="1005791" cy="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 dirty="0" err="1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AiPPT</a:t>
            </a:r>
            <a:endParaRPr kumimoji="1" lang="zh-CN" altLang="en-US" dirty="0"/>
          </a:p>
        </p:txBody>
      </p:sp>
      <p:sp>
        <p:nvSpPr>
          <p:cNvPr id="33" name="标题 1"/>
          <p:cNvSpPr txBox="1"/>
          <p:nvPr/>
        </p:nvSpPr>
        <p:spPr>
          <a:xfrm>
            <a:off x="7426006" y="4825148"/>
            <a:ext cx="756233" cy="31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时间：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1141609" y="326598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39" name="Picture 2" descr="E:\Hou\信息化建设\web\校徽相关\xjt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1001" r="53439" b="77637"/>
          <a:stretch>
            <a:fillRect/>
          </a:stretch>
        </p:blipFill>
        <p:spPr bwMode="auto">
          <a:xfrm>
            <a:off x="10106740" y="185903"/>
            <a:ext cx="14700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400" y="597066"/>
            <a:ext cx="2071306" cy="2738528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4845969" y="5654193"/>
            <a:ext cx="69749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1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配套桂小林教授主编的</a:t>
            </a:r>
            <a:r>
              <a:rPr lang="en-US" altLang="zh-CN" sz="1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《</a:t>
            </a:r>
            <a:r>
              <a:rPr lang="zh-CN" altLang="en-US" sz="1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人工智能基础通识教程</a:t>
            </a:r>
            <a:r>
              <a:rPr lang="en-US" altLang="zh-CN" sz="1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》</a:t>
            </a:r>
            <a:r>
              <a:rPr lang="zh-CN" altLang="en-US" sz="1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</a:t>
            </a:r>
            <a:r>
              <a:rPr lang="zh-CN" altLang="en-US" sz="1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电子工业出版社，</a:t>
            </a:r>
            <a:r>
              <a:rPr lang="en-US" altLang="zh-CN" sz="1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2025</a:t>
            </a:r>
            <a:endParaRPr lang="en-US" altLang="zh-CN" sz="16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1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借助</a:t>
            </a:r>
            <a:r>
              <a:rPr lang="en-US" altLang="zh-CN" sz="1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</a:t>
            </a:r>
            <a:r>
              <a:rPr lang="zh-CN" altLang="en-US" sz="1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工具 </a:t>
            </a:r>
            <a:r>
              <a:rPr lang="en-US" altLang="zh-CN" sz="16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Kimi</a:t>
            </a:r>
            <a:r>
              <a:rPr lang="en-US" altLang="zh-CN" sz="16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zh-CN" altLang="en-US" sz="1600" b="0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生成并优化</a:t>
            </a:r>
            <a:endParaRPr lang="zh-CN" altLang="en-US" sz="1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/>
          </a:blip>
          <a:srcRect t="74972" r="1961"/>
          <a:stretch>
            <a:fillRect/>
          </a:stretch>
        </p:blipFill>
        <p:spPr>
          <a:xfrm>
            <a:off x="1" y="4783667"/>
            <a:ext cx="12191999" cy="2074333"/>
          </a:xfrm>
          <a:custGeom>
            <a:avLst/>
            <a:gdLst/>
            <a:ahLst/>
            <a:cxnLst/>
            <a:rect l="l" t="t" r="r" b="b"/>
            <a:pathLst>
              <a:path w="12191999" h="2074333">
                <a:moveTo>
                  <a:pt x="0" y="0"/>
                </a:moveTo>
                <a:lnTo>
                  <a:pt x="12191999" y="0"/>
                </a:lnTo>
                <a:lnTo>
                  <a:pt x="12191999" y="2074333"/>
                </a:lnTo>
                <a:lnTo>
                  <a:pt x="0" y="207433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4783667"/>
            <a:ext cx="12191999" cy="2074333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39162" y="2433590"/>
            <a:ext cx="2394000" cy="3479275"/>
          </a:xfrm>
          <a:prstGeom prst="round2DiagRect">
            <a:avLst/>
          </a:prstGeom>
          <a:solidFill>
            <a:schemeClr val="bg1"/>
          </a:solidFill>
          <a:ln w="9525" cap="flat">
            <a:noFill/>
            <a:miter/>
          </a:ln>
          <a:effectLst>
            <a:outerShdw blurRad="254000" dist="127000" dir="5400000" sx="102000" sy="102000" algn="t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252280" y="2433590"/>
            <a:ext cx="2394000" cy="3479275"/>
          </a:xfrm>
          <a:prstGeom prst="round2DiagRect">
            <a:avLst/>
          </a:prstGeom>
          <a:solidFill>
            <a:schemeClr val="bg1"/>
          </a:solidFill>
          <a:ln w="9525" cap="flat">
            <a:noFill/>
            <a:miter/>
          </a:ln>
          <a:effectLst>
            <a:outerShdw blurRad="254000" dist="127000" dir="5400000" sx="102000" sy="102000" algn="t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958839" y="1680476"/>
            <a:ext cx="2394000" cy="3479275"/>
          </a:xfrm>
          <a:prstGeom prst="round2DiagRect">
            <a:avLst/>
          </a:prstGeom>
          <a:solidFill>
            <a:schemeClr val="bg1"/>
          </a:solidFill>
          <a:ln w="9525" cap="flat">
            <a:noFill/>
            <a:miter/>
          </a:ln>
          <a:effectLst>
            <a:outerShdw blurRad="254000" dist="127000" dir="5400000" sx="102000" sy="102000" algn="t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547661" y="1680476"/>
            <a:ext cx="2394000" cy="3479275"/>
          </a:xfrm>
          <a:prstGeom prst="round2DiagRect">
            <a:avLst/>
          </a:prstGeom>
          <a:solidFill>
            <a:schemeClr val="bg1"/>
          </a:solidFill>
          <a:ln w="9525" cap="flat">
            <a:noFill/>
            <a:miter/>
          </a:ln>
          <a:effectLst>
            <a:outerShdw blurRad="254000" dist="127000" dir="5400000" sx="102000" sy="102000" algn="t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463933" y="1930801"/>
            <a:ext cx="1144458" cy="11444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542550" y="2009419"/>
            <a:ext cx="987226" cy="987224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4000">
                <a:schemeClr val="accent1"/>
              </a:gs>
            </a:gsLst>
            <a:lin ang="3240000" scaled="0"/>
          </a:gradFill>
          <a:ln w="9525" cap="flat">
            <a:noFill/>
            <a:miter/>
          </a:ln>
          <a:effectLst>
            <a:outerShdw blurRad="254000" dist="190500" dir="2700000" sx="105000" sy="105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805138" y="2272006"/>
            <a:ext cx="462050" cy="46205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77051" y="1930801"/>
            <a:ext cx="1144458" cy="11444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955668" y="2009419"/>
            <a:ext cx="987226" cy="987224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4000">
                <a:schemeClr val="accent1"/>
              </a:gs>
            </a:gsLst>
            <a:lin ang="3240000" scaled="0"/>
          </a:gradFill>
          <a:ln w="9525" cap="flat">
            <a:noFill/>
            <a:miter/>
          </a:ln>
          <a:effectLst>
            <a:outerShdw blurRad="254000" dist="190500" dir="2700000" sx="105000" sy="105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217420" y="2311249"/>
            <a:ext cx="463722" cy="383563"/>
          </a:xfrm>
          <a:custGeom>
            <a:avLst/>
            <a:gdLst>
              <a:gd name="connsiteX0" fmla="*/ 114387 w 870468"/>
              <a:gd name="connsiteY0" fmla="*/ 394297 h 720000"/>
              <a:gd name="connsiteX1" fmla="*/ 125598 w 870468"/>
              <a:gd name="connsiteY1" fmla="*/ 421319 h 720000"/>
              <a:gd name="connsiteX2" fmla="*/ 153878 w 870468"/>
              <a:gd name="connsiteY2" fmla="*/ 433051 h 720000"/>
              <a:gd name="connsiteX3" fmla="*/ 449972 w 870468"/>
              <a:gd name="connsiteY3" fmla="*/ 433051 h 720000"/>
              <a:gd name="connsiteX4" fmla="*/ 478295 w 870468"/>
              <a:gd name="connsiteY4" fmla="*/ 421319 h 720000"/>
              <a:gd name="connsiteX5" fmla="*/ 489465 w 870468"/>
              <a:gd name="connsiteY5" fmla="*/ 394297 h 720000"/>
              <a:gd name="connsiteX6" fmla="*/ 116266 w 870468"/>
              <a:gd name="connsiteY6" fmla="*/ 68594 h 720000"/>
              <a:gd name="connsiteX7" fmla="*/ 68708 w 870468"/>
              <a:gd name="connsiteY7" fmla="*/ 116152 h 720000"/>
              <a:gd name="connsiteX8" fmla="*/ 68708 w 870468"/>
              <a:gd name="connsiteY8" fmla="*/ 241561 h 720000"/>
              <a:gd name="connsiteX9" fmla="*/ 801875 w 870468"/>
              <a:gd name="connsiteY9" fmla="*/ 241561 h 720000"/>
              <a:gd name="connsiteX10" fmla="*/ 801875 w 870468"/>
              <a:gd name="connsiteY10" fmla="*/ 116152 h 720000"/>
              <a:gd name="connsiteX11" fmla="*/ 754317 w 870468"/>
              <a:gd name="connsiteY11" fmla="*/ 68594 h 720000"/>
              <a:gd name="connsiteX12" fmla="*/ 598821 w 870468"/>
              <a:gd name="connsiteY12" fmla="*/ 68594 h 720000"/>
              <a:gd name="connsiteX13" fmla="*/ 116266 w 870468"/>
              <a:gd name="connsiteY13" fmla="*/ 0 h 720000"/>
              <a:gd name="connsiteX14" fmla="*/ 598821 w 870468"/>
              <a:gd name="connsiteY14" fmla="*/ 0 h 720000"/>
              <a:gd name="connsiteX15" fmla="*/ 754317 w 870468"/>
              <a:gd name="connsiteY15" fmla="*/ 0 h 720000"/>
              <a:gd name="connsiteX16" fmla="*/ 870468 w 870468"/>
              <a:gd name="connsiteY16" fmla="*/ 116152 h 720000"/>
              <a:gd name="connsiteX17" fmla="*/ 870468 w 870468"/>
              <a:gd name="connsiteY17" fmla="*/ 360001 h 720000"/>
              <a:gd name="connsiteX18" fmla="*/ 870468 w 870468"/>
              <a:gd name="connsiteY18" fmla="*/ 603736 h 720000"/>
              <a:gd name="connsiteX19" fmla="*/ 754317 w 870468"/>
              <a:gd name="connsiteY19" fmla="*/ 720000 h 720000"/>
              <a:gd name="connsiteX20" fmla="*/ 598821 w 870468"/>
              <a:gd name="connsiteY20" fmla="*/ 720000 h 720000"/>
              <a:gd name="connsiteX21" fmla="*/ 116266 w 870468"/>
              <a:gd name="connsiteY21" fmla="*/ 720000 h 720000"/>
              <a:gd name="connsiteX22" fmla="*/ 115 w 870468"/>
              <a:gd name="connsiteY22" fmla="*/ 603850 h 720000"/>
              <a:gd name="connsiteX23" fmla="*/ 115 w 870468"/>
              <a:gd name="connsiteY23" fmla="*/ 360279 h 720000"/>
              <a:gd name="connsiteX24" fmla="*/ 0 w 870468"/>
              <a:gd name="connsiteY24" fmla="*/ 360001 h 720000"/>
              <a:gd name="connsiteX25" fmla="*/ 115 w 870468"/>
              <a:gd name="connsiteY25" fmla="*/ 359723 h 720000"/>
              <a:gd name="connsiteX26" fmla="*/ 115 w 870468"/>
              <a:gd name="connsiteY26" fmla="*/ 116152 h 720000"/>
              <a:gd name="connsiteX27" fmla="*/ 116266 w 870468"/>
              <a:gd name="connsiteY27" fmla="*/ 0 h 720000"/>
            </a:gdLst>
            <a:ahLst/>
            <a:cxnLst/>
            <a:rect l="l" t="t" r="r" b="b"/>
            <a:pathLst>
              <a:path w="870468" h="720000">
                <a:moveTo>
                  <a:pt x="114387" y="394297"/>
                </a:moveTo>
                <a:lnTo>
                  <a:pt x="125598" y="421319"/>
                </a:lnTo>
                <a:cubicBezTo>
                  <a:pt x="132843" y="428564"/>
                  <a:pt x="142846" y="433051"/>
                  <a:pt x="153878" y="433051"/>
                </a:cubicBezTo>
                <a:lnTo>
                  <a:pt x="449972" y="433051"/>
                </a:lnTo>
                <a:cubicBezTo>
                  <a:pt x="461061" y="433051"/>
                  <a:pt x="471064" y="428564"/>
                  <a:pt x="478295" y="421319"/>
                </a:cubicBezTo>
                <a:lnTo>
                  <a:pt x="489465" y="394297"/>
                </a:lnTo>
                <a:close/>
                <a:moveTo>
                  <a:pt x="116266" y="68594"/>
                </a:moveTo>
                <a:cubicBezTo>
                  <a:pt x="89972" y="68594"/>
                  <a:pt x="68708" y="89972"/>
                  <a:pt x="68708" y="116152"/>
                </a:cubicBezTo>
                <a:lnTo>
                  <a:pt x="68708" y="241561"/>
                </a:lnTo>
                <a:lnTo>
                  <a:pt x="801875" y="241561"/>
                </a:lnTo>
                <a:lnTo>
                  <a:pt x="801875" y="116152"/>
                </a:lnTo>
                <a:cubicBezTo>
                  <a:pt x="801875" y="89858"/>
                  <a:pt x="780497" y="68594"/>
                  <a:pt x="754317" y="68594"/>
                </a:cubicBezTo>
                <a:lnTo>
                  <a:pt x="598821" y="68594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2"/>
                </a:cubicBezTo>
                <a:lnTo>
                  <a:pt x="870468" y="360001"/>
                </a:lnTo>
                <a:lnTo>
                  <a:pt x="870468" y="603736"/>
                </a:lnTo>
                <a:cubicBezTo>
                  <a:pt x="870468" y="667870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70"/>
                  <a:pt x="115" y="603850"/>
                </a:cubicBezTo>
                <a:lnTo>
                  <a:pt x="115" y="360279"/>
                </a:lnTo>
                <a:lnTo>
                  <a:pt x="0" y="360001"/>
                </a:lnTo>
                <a:lnTo>
                  <a:pt x="115" y="359723"/>
                </a:lnTo>
                <a:lnTo>
                  <a:pt x="115" y="116152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583610" y="1150867"/>
            <a:ext cx="1144458" cy="11444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662227" y="1229485"/>
            <a:ext cx="987226" cy="987224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4000">
                <a:schemeClr val="accent1"/>
              </a:gs>
            </a:gsLst>
            <a:lin ang="3240000" scaled="0"/>
          </a:gradFill>
          <a:ln w="9525" cap="flat">
            <a:noFill/>
            <a:miter/>
          </a:ln>
          <a:effectLst>
            <a:outerShdw blurRad="254000" dist="190500" dir="2700000" sx="105000" sy="105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9905121" y="1495791"/>
            <a:ext cx="501436" cy="454610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170492" y="1150867"/>
            <a:ext cx="1144458" cy="114445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0" cap="sq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249109" y="1229485"/>
            <a:ext cx="987226" cy="987224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4000">
                <a:schemeClr val="accent1"/>
              </a:gs>
            </a:gsLst>
            <a:lin ang="3240000" scaled="0"/>
          </a:gradFill>
          <a:ln w="9525" cap="flat">
            <a:noFill/>
            <a:miter/>
          </a:ln>
          <a:effectLst>
            <a:outerShdw blurRad="254000" dist="190500" dir="2700000" sx="105000" sy="105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4515381" y="1512791"/>
            <a:ext cx="454682" cy="420612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85888" y="3905574"/>
            <a:ext cx="2146300" cy="18455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842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在Python中，标识符用于命名变量、函数、类等。标识符的命名规则包括：以字母、汉字或下划线开头，后面可跟字母、汉字、数字和下划线；标识符区分大小写；不能使用保留字作为标识符。
Python的保留字是具有特殊含义的单词，如if、for、while等，共35个。保留字不能作为普通变量名使用，否则会导致语法错误。通过import keyword和keyword.kwlist可以查看Python的所有保留字。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987083" y="3141771"/>
            <a:ext cx="2152848" cy="7735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标识符与保留字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3665588" y="3207074"/>
            <a:ext cx="2146300" cy="18455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878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缩进是Python的特色之一，通过缩进来表示代码块的层次结构。Python使用空格或Tab键进行缩进，建议统一使用一种缩进方式，避免混用。正确的缩进可以提高代码的可读性和维护性。
Python程序中一般以新行作为语句的结束标识，但也可以使用分号；将多个语句放在一行，或使用反斜杠\将一行语句分为多行显示。跨行时需要注意保持代码的清晰和可读性，避免过度使用跨行。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3666783" y="2443271"/>
            <a:ext cx="2152848" cy="7735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缩进与跨行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6383388" y="3905574"/>
            <a:ext cx="2146300" cy="18455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783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ython的基本数据类型包括整数、浮点数、复数、布尔值等。整数可以使用十进制、二进制、八进制、十六进制表示；浮点数有十进制小数形式和指数形式；复数由实数部分和虚数部分组成；布尔值只有True和False两种。
组合数据类型包括字符串、列表、元组、字典和集合。字符串是字符的序列，可以用单引号、双引号或三引号表示；列表是可变的序列，元素类型可以不同；元组是不可变的序列，常用于保存不可修改的数据；字典是以键值对形式存储数据的集合；集合是无序且不重复的元素集合。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6384583" y="3141771"/>
            <a:ext cx="2152848" cy="7735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数据类型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088488" y="3207074"/>
            <a:ext cx="2146300" cy="18455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842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Python提供了多种运算符，包括赋值运算符、算术运算符、关系运算符、布尔运算符等。赋值运算符用于给变量赋值；算术运算符用于数值计算；关系运算符用于比较两个对象的关系；布尔运算符用于逻辑运算。
运算符的优先级决定了表达式中运算的先后顺序。Python中运算符的优先级从高到低依次为：括号、指数、乘除、加减、比较、逻辑运算等。了解运算符的优先级有助于正确编写和理解表达式。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9089683" y="2443271"/>
            <a:ext cx="2152848" cy="7735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运算符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Python基本语法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966715" y="1415886"/>
            <a:ext cx="4376580" cy="1108363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5000">
                <a:schemeClr val="accent1">
                  <a:lumMod val="60000"/>
                  <a:lumOff val="40000"/>
                  <a:alpha val="85000"/>
                </a:schemeClr>
              </a:gs>
              <a:gs pos="100000">
                <a:schemeClr val="accent1">
                  <a:alpha val="99000"/>
                </a:schemeClr>
              </a:gs>
            </a:gsLst>
            <a:lin ang="120000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66715" y="3415556"/>
            <a:ext cx="4376580" cy="2200729"/>
          </a:xfrm>
          <a:prstGeom prst="rect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94704" y="1520815"/>
            <a:ext cx="943429" cy="898504"/>
          </a:xfrm>
          <a:prstGeom prst="pentagon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127000" dist="38100" dir="8100000" algn="tr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331307" y="1756912"/>
            <a:ext cx="470223" cy="426311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975272" y="2624528"/>
            <a:ext cx="359466" cy="725715"/>
          </a:xfrm>
          <a:prstGeom prst="downArrow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21620" y="3573589"/>
            <a:ext cx="4110479" cy="17984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1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条件语句用于根据条件的真假来决定程序的执行路径。Python中的条件语句主要有if语句和if- elif- else语句。if语句根据条件判断是否执行某个代码块；if- elif- else语句则可以处理多个条件分支。
例如，根据年龄判断一个人的阶段：if (0&lt;age&lt;=6): print("童年")；elif (6&lt;age&lt;=18): print("少年")；else: print("成年")。条件语句是实现程序逻辑控制的重要手段，能够根据不同的输入或状态执行不同的操作。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848707" y="1415886"/>
            <a:ext cx="4376580" cy="1108363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55000">
                <a:schemeClr val="accent2">
                  <a:alpha val="85000"/>
                </a:schemeClr>
              </a:gs>
              <a:gs pos="100000">
                <a:schemeClr val="accent2"/>
              </a:gs>
            </a:gsLst>
            <a:lin ang="12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848707" y="3415556"/>
            <a:ext cx="4376580" cy="2200729"/>
          </a:xfrm>
          <a:prstGeom prst="rect">
            <a:avLst/>
          </a:prstGeom>
          <a:noFill/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012321" y="1520815"/>
            <a:ext cx="943429" cy="898504"/>
          </a:xfrm>
          <a:prstGeom prst="pentagon">
            <a:avLst/>
          </a:prstGeom>
          <a:solidFill>
            <a:schemeClr val="accent2"/>
          </a:solidFill>
          <a:ln w="12700" cap="sq">
            <a:noFill/>
            <a:miter/>
          </a:ln>
          <a:effectLst>
            <a:outerShdw blurRad="127000" dist="38100" dir="8100000" algn="tr" rotWithShape="0">
              <a:schemeClr val="accent2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279047" y="1756912"/>
            <a:ext cx="409977" cy="426311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857264" y="2624528"/>
            <a:ext cx="359466" cy="725715"/>
          </a:xfrm>
          <a:prstGeom prst="downArrow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984241" y="3548695"/>
            <a:ext cx="4110479" cy="17984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1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循环语句用于重复执行某个代码块，直到满足特定条件为止。Python提供了while循环和for循环两种循环结构。while循环在条件为真时重复执行代码块，直到条件为假时停止；for循环则用于遍历可迭代对象，如列表、字符串等。
例如，使用while循环计算1到100的和：sum = 0；i = 1；while i&lt;100: sum += i; i += 1；print("sum=", sum)。循环语句在处理重复任务和遍历数据时非常有用，能够提高程序的效率和可读性。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074950" y="1544425"/>
            <a:ext cx="3234586" cy="87489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条件语句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990699" y="1544425"/>
            <a:ext cx="3234586" cy="87489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循环语句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Python控制结构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29612" y="2037592"/>
            <a:ext cx="2877216" cy="292657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660400" y="1957136"/>
            <a:ext cx="5092970" cy="3288631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78826" y="3430482"/>
            <a:ext cx="4618920" cy="161414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Python使用内置函数input()实现数据输入功能。input()函数接受用户输入的数据，并返回字符串类型的结果。用户可以通过提示信息引导用户输入特定的数据，如input("请输入您的姓名：")。
输入的数据默认为字符串类型，如果需要其他类型的数据，需要进行类型转换。例如，将输入的字符串转换为整数：age = int(input("请输入您的年龄："))。正确的数据输入是实现人机交互的基础，能够使程序根据用户的输入进行相应的处理。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949116" y="2229853"/>
            <a:ext cx="3648628" cy="811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数据输入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19025" y="2310647"/>
            <a:ext cx="417609" cy="374542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8" name="标题 1"/>
          <p:cNvCxnSpPr/>
          <p:nvPr/>
        </p:nvCxnSpPr>
        <p:spPr>
          <a:xfrm flipH="1">
            <a:off x="1590679" y="3121437"/>
            <a:ext cx="4007067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miter/>
          </a:ln>
        </p:spPr>
      </p:cxnSp>
      <p:sp>
        <p:nvSpPr>
          <p:cNvPr id="9" name="标题 1"/>
          <p:cNvSpPr txBox="1"/>
          <p:nvPr/>
        </p:nvSpPr>
        <p:spPr>
          <a:xfrm>
            <a:off x="1565279" y="3098065"/>
            <a:ext cx="868449" cy="4674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495142" y="2037592"/>
            <a:ext cx="2877216" cy="292657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6425930" y="1957136"/>
            <a:ext cx="5092970" cy="3288631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744356" y="3430482"/>
            <a:ext cx="4618920" cy="161414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208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Python使用内置函数print()实现数据输出功能。print()函数可以按照指定的格式将数据输出到控制台或其他输出设备。输出时可以指定分隔符和结束符，如print("姓名：", name, "年龄：", age, sep=" ", end="\n")。
数据输出是程序与用户交互的重要方式，通过合理地使用print()函数，可以将程序的运行结果清晰地展示给用户，便于用户了解程序的执行情况和结果。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714646" y="2229853"/>
            <a:ext cx="3648628" cy="8111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数据输出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784555" y="2289113"/>
            <a:ext cx="417609" cy="417609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5" name="标题 1"/>
          <p:cNvCxnSpPr/>
          <p:nvPr/>
        </p:nvCxnSpPr>
        <p:spPr>
          <a:xfrm flipH="1">
            <a:off x="7356209" y="3121437"/>
            <a:ext cx="4007067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miter/>
          </a:ln>
        </p:spPr>
      </p:cxnSp>
      <p:sp>
        <p:nvSpPr>
          <p:cNvPr id="16" name="标题 1"/>
          <p:cNvSpPr txBox="1"/>
          <p:nvPr/>
        </p:nvSpPr>
        <p:spPr>
          <a:xfrm>
            <a:off x="7330809" y="3098065"/>
            <a:ext cx="868449" cy="46745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Python输入输出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1" y="0"/>
            <a:ext cx="5410201" cy="6857999"/>
          </a:xfrm>
          <a:custGeom>
            <a:avLst/>
            <a:gdLst>
              <a:gd name="connsiteX0" fmla="*/ 5410201 w 5410201"/>
              <a:gd name="connsiteY0" fmla="*/ 0 h 6857999"/>
              <a:gd name="connsiteX1" fmla="*/ 4019076 w 5410201"/>
              <a:gd name="connsiteY1" fmla="*/ 0 h 6857999"/>
              <a:gd name="connsiteX2" fmla="*/ 3565289 w 5410201"/>
              <a:gd name="connsiteY2" fmla="*/ 454433 h 6857999"/>
              <a:gd name="connsiteX3" fmla="*/ 3111501 w 5410201"/>
              <a:gd name="connsiteY3" fmla="*/ 908867 h 6857999"/>
              <a:gd name="connsiteX4" fmla="*/ 3111501 w 5410201"/>
              <a:gd name="connsiteY4" fmla="*/ 3727488 h 6857999"/>
              <a:gd name="connsiteX5" fmla="*/ 1555751 w 5410201"/>
              <a:gd name="connsiteY5" fmla="*/ 5283199 h 6857999"/>
              <a:gd name="connsiteX6" fmla="*/ 0 w 5410201"/>
              <a:gd name="connsiteY6" fmla="*/ 6848455 h 6857999"/>
              <a:gd name="connsiteX7" fmla="*/ 2705101 w 5410201"/>
              <a:gd name="connsiteY7" fmla="*/ 6857999 h 6857999"/>
              <a:gd name="connsiteX8" fmla="*/ 5410201 w 5410201"/>
              <a:gd name="connsiteY8" fmla="*/ 6857999 h 6857999"/>
            </a:gdLst>
            <a:ahLst/>
            <a:cxnLst/>
            <a:rect l="l" t="t" r="r" b="b"/>
            <a:pathLst>
              <a:path w="5410201" h="6857999">
                <a:moveTo>
                  <a:pt x="5410201" y="0"/>
                </a:moveTo>
                <a:lnTo>
                  <a:pt x="4019076" y="0"/>
                </a:lnTo>
                <a:lnTo>
                  <a:pt x="3565289" y="454433"/>
                </a:lnTo>
                <a:lnTo>
                  <a:pt x="3111501" y="908867"/>
                </a:lnTo>
                <a:lnTo>
                  <a:pt x="3111501" y="3727488"/>
                </a:lnTo>
                <a:lnTo>
                  <a:pt x="1555751" y="5283199"/>
                </a:lnTo>
                <a:cubicBezTo>
                  <a:pt x="700089" y="6138840"/>
                  <a:pt x="0" y="6843205"/>
                  <a:pt x="0" y="6848455"/>
                </a:cubicBezTo>
                <a:cubicBezTo>
                  <a:pt x="0" y="6853704"/>
                  <a:pt x="1217296" y="6857999"/>
                  <a:pt x="2705101" y="6857999"/>
                </a:cubicBezTo>
                <a:lnTo>
                  <a:pt x="5410201" y="6857999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89335" y="283892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628420" y="766804"/>
            <a:ext cx="2171051" cy="22517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8000">
                <a:ln w="12344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04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374105" y="2972467"/>
            <a:ext cx="4679680" cy="15614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Python数据结构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11116321" y="2507515"/>
            <a:ext cx="553366" cy="39812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1239739">
            <a:off x="6231073" y="3546255"/>
            <a:ext cx="4965742" cy="336500"/>
          </a:xfrm>
          <a:prstGeom prst="ellipse">
            <a:avLst/>
          </a:prstGeom>
          <a:noFill/>
          <a:ln w="30480" cap="flat">
            <a:gradFill>
              <a:gsLst>
                <a:gs pos="20000">
                  <a:schemeClr val="accent2">
                    <a:lumMod val="40000"/>
                    <a:lumOff val="60000"/>
                    <a:alpha val="0"/>
                  </a:schemeClr>
                </a:gs>
                <a:gs pos="9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1960425" y="428254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alphaModFix/>
          </a:blip>
          <a:srcRect l="17731" r="17731"/>
          <a:stretch>
            <a:fillRect/>
          </a:stretch>
        </p:blipFill>
        <p:spPr>
          <a:xfrm>
            <a:off x="2089146" y="441680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2196979" y="1959528"/>
            <a:ext cx="2816680" cy="2911656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alphaModFix/>
          </a:blip>
          <a:srcRect l="17731" r="17731"/>
          <a:stretch>
            <a:fillRect/>
          </a:stretch>
        </p:blipFill>
        <p:spPr>
          <a:xfrm>
            <a:off x="2382519" y="2153053"/>
            <a:ext cx="2435104" cy="2515437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9" name="标题 1"/>
          <p:cNvSpPr txBox="1"/>
          <p:nvPr/>
        </p:nvSpPr>
        <p:spPr>
          <a:xfrm>
            <a:off x="10067861" y="252986"/>
            <a:ext cx="1453232" cy="27699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22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11141609" y="326598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0249664" y="314541"/>
            <a:ext cx="752410" cy="153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Powerpoint</a:t>
            </a: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01713" y="1979613"/>
            <a:ext cx="4826000" cy="3476625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30263" y="1808163"/>
            <a:ext cx="4826000" cy="3476625"/>
          </a:xfrm>
          <a:prstGeom prst="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523038" y="1979613"/>
            <a:ext cx="4826000" cy="3476625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351588" y="1808163"/>
            <a:ext cx="4826000" cy="3476625"/>
          </a:xfrm>
          <a:prstGeom prst="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08011" y="1573212"/>
            <a:ext cx="406401" cy="406401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089884" y="5067300"/>
            <a:ext cx="640030" cy="640030"/>
          </a:xfrm>
          <a:prstGeom prst="rect">
            <a:avLst/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844213" y="4775200"/>
            <a:ext cx="250825" cy="250825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345175" y="2180961"/>
            <a:ext cx="387348" cy="387348"/>
          </a:xfrm>
          <a:custGeom>
            <a:avLst/>
            <a:gdLst>
              <a:gd name="connsiteX0" fmla="*/ 2570131 w 5140261"/>
              <a:gd name="connsiteY0" fmla="*/ 5140261 h 5140261"/>
              <a:gd name="connsiteX1" fmla="*/ 0 w 5140261"/>
              <a:gd name="connsiteY1" fmla="*/ 2570131 h 5140261"/>
              <a:gd name="connsiteX2" fmla="*/ 2570131 w 5140261"/>
              <a:gd name="connsiteY2" fmla="*/ 0 h 5140261"/>
              <a:gd name="connsiteX3" fmla="*/ 5140261 w 5140261"/>
              <a:gd name="connsiteY3" fmla="*/ 2570131 h 5140261"/>
              <a:gd name="connsiteX4" fmla="*/ 2570131 w 5140261"/>
              <a:gd name="connsiteY4" fmla="*/ 5140261 h 5140261"/>
            </a:gdLst>
            <a:ahLst/>
            <a:cxnLst/>
            <a:rect l="l" t="t" r="r" b="b"/>
            <a:pathLst>
              <a:path w="5140261" h="5140261">
                <a:moveTo>
                  <a:pt x="2570131" y="5140261"/>
                </a:moveTo>
                <a:cubicBezTo>
                  <a:pt x="2570131" y="3569589"/>
                  <a:pt x="1570673" y="2570131"/>
                  <a:pt x="0" y="2570131"/>
                </a:cubicBezTo>
                <a:cubicBezTo>
                  <a:pt x="1570673" y="2570131"/>
                  <a:pt x="2570131" y="1570673"/>
                  <a:pt x="2570131" y="0"/>
                </a:cubicBezTo>
                <a:cubicBezTo>
                  <a:pt x="2570131" y="1570673"/>
                  <a:pt x="3569589" y="2570131"/>
                  <a:pt x="5140261" y="2570131"/>
                </a:cubicBezTo>
                <a:cubicBezTo>
                  <a:pt x="3569589" y="2570131"/>
                  <a:pt x="2570131" y="3569589"/>
                  <a:pt x="2570131" y="5140261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790591" y="2180961"/>
            <a:ext cx="387348" cy="387348"/>
          </a:xfrm>
          <a:custGeom>
            <a:avLst/>
            <a:gdLst>
              <a:gd name="connsiteX0" fmla="*/ 2570131 w 5140261"/>
              <a:gd name="connsiteY0" fmla="*/ 5140261 h 5140261"/>
              <a:gd name="connsiteX1" fmla="*/ 0 w 5140261"/>
              <a:gd name="connsiteY1" fmla="*/ 2570131 h 5140261"/>
              <a:gd name="connsiteX2" fmla="*/ 2570131 w 5140261"/>
              <a:gd name="connsiteY2" fmla="*/ 0 h 5140261"/>
              <a:gd name="connsiteX3" fmla="*/ 5140261 w 5140261"/>
              <a:gd name="connsiteY3" fmla="*/ 2570131 h 5140261"/>
              <a:gd name="connsiteX4" fmla="*/ 2570131 w 5140261"/>
              <a:gd name="connsiteY4" fmla="*/ 5140261 h 5140261"/>
            </a:gdLst>
            <a:ahLst/>
            <a:cxnLst/>
            <a:rect l="l" t="t" r="r" b="b"/>
            <a:pathLst>
              <a:path w="5140261" h="5140261">
                <a:moveTo>
                  <a:pt x="2570131" y="5140261"/>
                </a:moveTo>
                <a:cubicBezTo>
                  <a:pt x="2570131" y="3569589"/>
                  <a:pt x="1570673" y="2570131"/>
                  <a:pt x="0" y="2570131"/>
                </a:cubicBezTo>
                <a:cubicBezTo>
                  <a:pt x="1570673" y="2570131"/>
                  <a:pt x="2570131" y="1570673"/>
                  <a:pt x="2570131" y="0"/>
                </a:cubicBezTo>
                <a:cubicBezTo>
                  <a:pt x="2570131" y="1570673"/>
                  <a:pt x="3569589" y="2570131"/>
                  <a:pt x="5140261" y="2570131"/>
                </a:cubicBezTo>
                <a:cubicBezTo>
                  <a:pt x="3569589" y="2570131"/>
                  <a:pt x="2570131" y="3569589"/>
                  <a:pt x="2570131" y="5140261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272149" y="2990851"/>
            <a:ext cx="3905789" cy="20764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6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字符串是Python中的一种基本数据类型，可以通过单引号、双引号或三引号定义。字符串中的字符可以通过索引访问，索引从左到右依次为0,1,2...，从右到左依次为- 1,- 2,- 3...。
例如，s = "Python"，可以通过s[0]访问第一个字符P，通过s[- 1]访问最后一个字符n。字符串的索引访问方式使得可以方便地操作字符串中的单个字符。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569880" y="2048255"/>
            <a:ext cx="3346767" cy="7901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字符串定义与访问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884719" y="2180961"/>
            <a:ext cx="387348" cy="387348"/>
          </a:xfrm>
          <a:custGeom>
            <a:avLst/>
            <a:gdLst>
              <a:gd name="connsiteX0" fmla="*/ 2570131 w 5140261"/>
              <a:gd name="connsiteY0" fmla="*/ 5140261 h 5140261"/>
              <a:gd name="connsiteX1" fmla="*/ 0 w 5140261"/>
              <a:gd name="connsiteY1" fmla="*/ 2570131 h 5140261"/>
              <a:gd name="connsiteX2" fmla="*/ 2570131 w 5140261"/>
              <a:gd name="connsiteY2" fmla="*/ 0 h 5140261"/>
              <a:gd name="connsiteX3" fmla="*/ 5140261 w 5140261"/>
              <a:gd name="connsiteY3" fmla="*/ 2570131 h 5140261"/>
              <a:gd name="connsiteX4" fmla="*/ 2570131 w 5140261"/>
              <a:gd name="connsiteY4" fmla="*/ 5140261 h 5140261"/>
            </a:gdLst>
            <a:ahLst/>
            <a:cxnLst/>
            <a:rect l="l" t="t" r="r" b="b"/>
            <a:pathLst>
              <a:path w="5140261" h="5140261">
                <a:moveTo>
                  <a:pt x="2570131" y="5140261"/>
                </a:moveTo>
                <a:cubicBezTo>
                  <a:pt x="2570131" y="3569589"/>
                  <a:pt x="1570673" y="2570131"/>
                  <a:pt x="0" y="2570131"/>
                </a:cubicBezTo>
                <a:cubicBezTo>
                  <a:pt x="1570673" y="2570131"/>
                  <a:pt x="2570131" y="1570673"/>
                  <a:pt x="2570131" y="0"/>
                </a:cubicBezTo>
                <a:cubicBezTo>
                  <a:pt x="2570131" y="1570673"/>
                  <a:pt x="3569589" y="2570131"/>
                  <a:pt x="5140261" y="2570131"/>
                </a:cubicBezTo>
                <a:cubicBezTo>
                  <a:pt x="3569589" y="2570131"/>
                  <a:pt x="2570131" y="3569589"/>
                  <a:pt x="2570131" y="5140261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330135" y="2180961"/>
            <a:ext cx="387348" cy="387348"/>
          </a:xfrm>
          <a:custGeom>
            <a:avLst/>
            <a:gdLst>
              <a:gd name="connsiteX0" fmla="*/ 2570131 w 5140261"/>
              <a:gd name="connsiteY0" fmla="*/ 5140261 h 5140261"/>
              <a:gd name="connsiteX1" fmla="*/ 0 w 5140261"/>
              <a:gd name="connsiteY1" fmla="*/ 2570131 h 5140261"/>
              <a:gd name="connsiteX2" fmla="*/ 2570131 w 5140261"/>
              <a:gd name="connsiteY2" fmla="*/ 0 h 5140261"/>
              <a:gd name="connsiteX3" fmla="*/ 5140261 w 5140261"/>
              <a:gd name="connsiteY3" fmla="*/ 2570131 h 5140261"/>
              <a:gd name="connsiteX4" fmla="*/ 2570131 w 5140261"/>
              <a:gd name="connsiteY4" fmla="*/ 5140261 h 5140261"/>
            </a:gdLst>
            <a:ahLst/>
            <a:cxnLst/>
            <a:rect l="l" t="t" r="r" b="b"/>
            <a:pathLst>
              <a:path w="5140261" h="5140261">
                <a:moveTo>
                  <a:pt x="2570131" y="5140261"/>
                </a:moveTo>
                <a:cubicBezTo>
                  <a:pt x="2570131" y="3569589"/>
                  <a:pt x="1570673" y="2570131"/>
                  <a:pt x="0" y="2570131"/>
                </a:cubicBezTo>
                <a:cubicBezTo>
                  <a:pt x="1570673" y="2570131"/>
                  <a:pt x="2570131" y="1570673"/>
                  <a:pt x="2570131" y="0"/>
                </a:cubicBezTo>
                <a:cubicBezTo>
                  <a:pt x="2570131" y="1570673"/>
                  <a:pt x="3569589" y="2570131"/>
                  <a:pt x="5140261" y="2570131"/>
                </a:cubicBezTo>
                <a:cubicBezTo>
                  <a:pt x="3569589" y="2570131"/>
                  <a:pt x="2570131" y="3569589"/>
                  <a:pt x="2570131" y="5140261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811693" y="2990851"/>
            <a:ext cx="3905789" cy="20764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4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字符串支持多种操作，如连接运算+、复制运算*、长度计算len()等。连接运算可以将两个字符串拼接在一起，如s1 + s2；复制运算可以将字符串重复多次，如s * 3；长度计算可以获取字符串的字符数，如len(s)。
此外，字符串还支持切片操作，可以通过指定起始索引和结束索引获取字符串的子串，如s[1:4]表示获取从索引1到索引3的子串。字符串操作是处理文本数据的基础，能够满足各种字符串处理需求。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109424" y="2048255"/>
            <a:ext cx="3346767" cy="7901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字符串操作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字符串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593850" y="1229110"/>
            <a:ext cx="8991600" cy="2284283"/>
          </a:xfrm>
          <a:prstGeom prst="roundRect">
            <a:avLst>
              <a:gd name="adj" fmla="val 5579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685421" y="1313502"/>
            <a:ext cx="8808459" cy="2115498"/>
          </a:xfrm>
          <a:prstGeom prst="roundRect">
            <a:avLst>
              <a:gd name="adj" fmla="val 5579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958798" y="2345854"/>
            <a:ext cx="8261685" cy="8297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8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列表是Python中一种常用的数据结构，用方括号[]表示。列表中的元素可以是不同类型的数据，如整数、字符串、浮点数等。可以通过索引访问列表中的元素，索引规则与字符串相同。
例如，lst = [1, "Python", 3.14]，可以通过lst[0]访问第一个元素1，通过lst[- 1]访问最后一个元素3.14。列表的灵活性使得它可以存储和操作各种类型的数据。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958798" y="1788655"/>
            <a:ext cx="8261683" cy="50816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列表定义与访问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593850" y="3849817"/>
            <a:ext cx="8991600" cy="2284283"/>
          </a:xfrm>
          <a:prstGeom prst="roundRect">
            <a:avLst>
              <a:gd name="adj" fmla="val 5579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685421" y="3934209"/>
            <a:ext cx="8808459" cy="2115498"/>
          </a:xfrm>
          <a:prstGeom prst="roundRect">
            <a:avLst>
              <a:gd name="adj" fmla="val 5579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958798" y="4966561"/>
            <a:ext cx="8261685" cy="82976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4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列表支持多种操作，如连接运算+、复制运算*、成员测试in、删除操作del等。连接运算可以将两个列表合并为一个新列表，如lst1 + lst2；复制运算可以将列表重复多次，如lst * 3；成员测试可以判断某个元素是否在列表中，如"Python" in lst；删除操作可以删除列表中的元素，如del lst[0]。
列表还提供了许多方法，如append()用于在列表末尾添加元素，remove()用于删除指定元素，sort()用于对列表进行排序等。这些操作和方法使得列表在数据处理和管理中非常强大。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958798" y="4409362"/>
            <a:ext cx="8261683" cy="50816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列表操作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6200000">
            <a:off x="9655968" y="4234833"/>
            <a:ext cx="125496" cy="125496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6200000">
            <a:off x="9875584" y="4234833"/>
            <a:ext cx="125496" cy="125496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6200000">
            <a:off x="10094995" y="4234833"/>
            <a:ext cx="125496" cy="125496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6200000">
            <a:off x="9655968" y="1614126"/>
            <a:ext cx="125496" cy="125496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16200000">
            <a:off x="9875584" y="1614126"/>
            <a:ext cx="125496" cy="125496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6200000">
            <a:off x="10094995" y="1614126"/>
            <a:ext cx="125496" cy="125496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列表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524666" y="2195344"/>
            <a:ext cx="7645738" cy="1210709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082450" y="2098462"/>
            <a:ext cx="102482" cy="140447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059479" y="2252639"/>
            <a:ext cx="6858616" cy="10786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元组是Python中一种不可变的数据结构，用小括号()表示。元组中的元素不能修改，但可以访问。元组的访问方式与列表相同，通过索引访问元素。
例如，t = (1, "Python", 3.14)，可以通过t[0]访问第一个元素1，通过t[- 1]访问最后一个元素3.14。元组的不可变性使得它在存储不可修改的数据时非常安全。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155173" y="1839930"/>
            <a:ext cx="780911" cy="78091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385275" y="2075204"/>
            <a:ext cx="320709" cy="31036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994368" y="1619053"/>
            <a:ext cx="160806" cy="1608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059479" y="1772732"/>
            <a:ext cx="6859221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元组定义与访问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524666" y="4337758"/>
            <a:ext cx="7645738" cy="1210709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0082450" y="4240876"/>
            <a:ext cx="102482" cy="140447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3059479" y="4395053"/>
            <a:ext cx="6858616" cy="10786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元组支持一些基本操作，如长度计算len()、成员测试in等。长度计算可以获取元组中元素的数量，如len(t)；成员测试可以判断某个元素是否在元组中，如"Python" in t。
元组还可以通过切片操作获取子元组，如t[1:3]表示获取从索引1到索引2的子元组。元组的操作相对简单，但它的不可变性使得它在某些场景下非常有用。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155173" y="3982344"/>
            <a:ext cx="780911" cy="78091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385275" y="4212444"/>
            <a:ext cx="320709" cy="320709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994368" y="3761467"/>
            <a:ext cx="160806" cy="1608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059479" y="3915146"/>
            <a:ext cx="6859221" cy="3775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元组操作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元组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2933605" y="3778964"/>
            <a:ext cx="6974007" cy="5105400"/>
          </a:xfrm>
          <a:prstGeom prst="hexagon">
            <a:avLst/>
          </a:prstGeom>
          <a:solidFill>
            <a:schemeClr val="bg1">
              <a:lumMod val="95000"/>
              <a:alpha val="53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9848895" y="-2199753"/>
            <a:ext cx="6974007" cy="5105400"/>
          </a:xfrm>
          <a:prstGeom prst="hexagon">
            <a:avLst/>
          </a:prstGeom>
          <a:solidFill>
            <a:schemeClr val="bg1">
              <a:lumMod val="95000"/>
              <a:alpha val="53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83669" y="1545609"/>
            <a:ext cx="4959405" cy="4133296"/>
          </a:xfrm>
          <a:prstGeom prst="hexagon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00000" scaled="0"/>
          </a:gradFill>
          <a:ln w="19050" cap="sq">
            <a:noFill/>
            <a:miter/>
          </a:ln>
          <a:effectLst>
            <a:outerShdw blurRad="139700" sx="99000" sy="99000" algn="ctr" rotWithShape="0">
              <a:schemeClr val="accent1">
                <a:alpha val="3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509634" y="1924336"/>
            <a:ext cx="3507475" cy="9813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字典定义与访问</a:t>
            </a:r>
            <a:endParaRPr kumimoji="1" lang="zh-CN" altLang="en-US"/>
          </a:p>
        </p:txBody>
      </p:sp>
      <p:cxnSp>
        <p:nvCxnSpPr>
          <p:cNvPr id="7" name="标题 1"/>
          <p:cNvCxnSpPr/>
          <p:nvPr/>
        </p:nvCxnSpPr>
        <p:spPr>
          <a:xfrm>
            <a:off x="2950550" y="2905647"/>
            <a:ext cx="625642" cy="0"/>
          </a:xfrm>
          <a:prstGeom prst="line">
            <a:avLst/>
          </a:prstGeom>
          <a:noFill/>
          <a:ln w="50800" cap="rnd">
            <a:solidFill>
              <a:schemeClr val="accent1"/>
            </a:solidFill>
            <a:prstDash val="solid"/>
            <a:miter/>
          </a:ln>
        </p:spPr>
      </p:cxnSp>
      <p:sp>
        <p:nvSpPr>
          <p:cNvPr id="8" name="标题 1"/>
          <p:cNvSpPr txBox="1"/>
          <p:nvPr/>
        </p:nvSpPr>
        <p:spPr>
          <a:xfrm>
            <a:off x="1509634" y="3195494"/>
            <a:ext cx="3507474" cy="20104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3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字典是Python中一种基于键值对的数据结构，用花括号{}表示。字典中的每个元素由一个键和一个值组成，键必须是唯一的且不可变的，值可以是任意类型的数据。可以通过键访问字典中的值，如d["key"]。
例如，d = {"name": "Python", "age": 30}，可以通过d["name"]访问值"Python"。字典的键值对结构使得它可以方便地存储和查询数据。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096000" y="1545609"/>
            <a:ext cx="4959405" cy="4133296"/>
          </a:xfrm>
          <a:prstGeom prst="hexagon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00000" scaled="0"/>
          </a:gradFill>
          <a:ln w="19050" cap="sq">
            <a:noFill/>
            <a:miter/>
          </a:ln>
          <a:effectLst>
            <a:outerShdw blurRad="139700" sx="99000" sy="99000" algn="ctr" rotWithShape="0">
              <a:schemeClr val="accent1">
                <a:alpha val="3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821965" y="1924336"/>
            <a:ext cx="3507475" cy="9813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字典操作</a:t>
            </a:r>
            <a:endParaRPr kumimoji="1" lang="zh-CN" altLang="en-US"/>
          </a:p>
        </p:txBody>
      </p:sp>
      <p:cxnSp>
        <p:nvCxnSpPr>
          <p:cNvPr id="11" name="标题 1"/>
          <p:cNvCxnSpPr/>
          <p:nvPr/>
        </p:nvCxnSpPr>
        <p:spPr>
          <a:xfrm>
            <a:off x="8262881" y="2905647"/>
            <a:ext cx="625642" cy="0"/>
          </a:xfrm>
          <a:prstGeom prst="line">
            <a:avLst/>
          </a:prstGeom>
          <a:noFill/>
          <a:ln w="50800" cap="rnd">
            <a:solidFill>
              <a:schemeClr val="accent1"/>
            </a:solidFill>
            <a:prstDash val="solid"/>
            <a:miter/>
          </a:ln>
        </p:spPr>
      </p:cxnSp>
      <p:sp>
        <p:nvSpPr>
          <p:cNvPr id="12" name="标题 1"/>
          <p:cNvSpPr txBox="1"/>
          <p:nvPr/>
        </p:nvSpPr>
        <p:spPr>
          <a:xfrm>
            <a:off x="6821965" y="3195494"/>
            <a:ext cx="3507474" cy="20104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3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字典支持多种操作，如添加键值对、删除键值对、获取所有键keys()、获取所有值values()、获取所有键值对items()等。添加键值对可以直接通过赋值操作，如d["new_key"] = "new_value"；删除键值对可以使用del语句，如del d["key"]。
字典还提供了许多方法，如get()用于获取键对应的值，update()用于更新字典等。这些操作使得字典在处理关联数据时非常高效。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字典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82665" y="2606446"/>
            <a:ext cx="4463617" cy="2085726"/>
          </a:xfrm>
          <a:prstGeom prst="roundRect">
            <a:avLst>
              <a:gd name="adj" fmla="val 2203"/>
            </a:avLst>
          </a:prstGeom>
          <a:solidFill>
            <a:schemeClr val="bg1"/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07435" y="2369027"/>
            <a:ext cx="489600" cy="489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95175" y="2369226"/>
            <a:ext cx="4254725" cy="48920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279060" y="2973625"/>
            <a:ext cx="4044886" cy="15765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9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集合是Python中一种无序且不重复的数据结构，用花括号{}或set()函数创建。集合中的元素必须是不可变的，如整数、字符串等。可以通过add()方法添加元素，remove()方法删除元素。
例如，s = {1, 2, 3}，可以通过s.add(4)添加元素4，通过s.remove(2)删除元素2。集合的无序性和不重复性使得它在处理唯一数据时非常有用。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304697" y="2399154"/>
            <a:ext cx="4013200" cy="3962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集合定义与访问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03910" y="2420442"/>
            <a:ext cx="495300" cy="3581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812713" y="2606446"/>
            <a:ext cx="4463617" cy="2085726"/>
          </a:xfrm>
          <a:prstGeom prst="roundRect">
            <a:avLst>
              <a:gd name="adj" fmla="val 2203"/>
            </a:avLst>
          </a:prstGeom>
          <a:solidFill>
            <a:schemeClr val="bg1"/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537481" y="2369027"/>
            <a:ext cx="489600" cy="489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025219" y="2369226"/>
            <a:ext cx="4252381" cy="48920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009106" y="2973625"/>
            <a:ext cx="4044886" cy="15765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8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集合支持多种操作，如并集union()、交集intersection()、差集difference()等。并集可以获取两个集合中所有的元素，如s1.union(s2)；交集可以获取两个集合中共有的元素，如s1.intersection(s2)；差集可以获取一个集合中而另一个集合中没有的元素，如s1.difference(s2)。
集合还支持一些其他操作，如子集判断issubset()、超集判断issuperset()等。这些操作使得集合在处理集合关系时非常方便。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034741" y="2399154"/>
            <a:ext cx="4013200" cy="3962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集合操作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533955" y="2420441"/>
            <a:ext cx="495300" cy="3581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464231" y="4230927"/>
            <a:ext cx="198120" cy="19812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464231" y="3836212"/>
            <a:ext cx="198120" cy="1981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464231" y="4035347"/>
            <a:ext cx="198120" cy="19812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1177270" y="4230927"/>
            <a:ext cx="198120" cy="19812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1177270" y="3836212"/>
            <a:ext cx="198120" cy="1981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1177270" y="4035347"/>
            <a:ext cx="198120" cy="19812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集合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1" y="0"/>
            <a:ext cx="5410201" cy="6857999"/>
          </a:xfrm>
          <a:custGeom>
            <a:avLst/>
            <a:gdLst>
              <a:gd name="connsiteX0" fmla="*/ 5410201 w 5410201"/>
              <a:gd name="connsiteY0" fmla="*/ 0 h 6857999"/>
              <a:gd name="connsiteX1" fmla="*/ 4019076 w 5410201"/>
              <a:gd name="connsiteY1" fmla="*/ 0 h 6857999"/>
              <a:gd name="connsiteX2" fmla="*/ 3565289 w 5410201"/>
              <a:gd name="connsiteY2" fmla="*/ 454433 h 6857999"/>
              <a:gd name="connsiteX3" fmla="*/ 3111501 w 5410201"/>
              <a:gd name="connsiteY3" fmla="*/ 908867 h 6857999"/>
              <a:gd name="connsiteX4" fmla="*/ 3111501 w 5410201"/>
              <a:gd name="connsiteY4" fmla="*/ 3727488 h 6857999"/>
              <a:gd name="connsiteX5" fmla="*/ 1555751 w 5410201"/>
              <a:gd name="connsiteY5" fmla="*/ 5283199 h 6857999"/>
              <a:gd name="connsiteX6" fmla="*/ 0 w 5410201"/>
              <a:gd name="connsiteY6" fmla="*/ 6848455 h 6857999"/>
              <a:gd name="connsiteX7" fmla="*/ 2705101 w 5410201"/>
              <a:gd name="connsiteY7" fmla="*/ 6857999 h 6857999"/>
              <a:gd name="connsiteX8" fmla="*/ 5410201 w 5410201"/>
              <a:gd name="connsiteY8" fmla="*/ 6857999 h 6857999"/>
            </a:gdLst>
            <a:ahLst/>
            <a:cxnLst/>
            <a:rect l="l" t="t" r="r" b="b"/>
            <a:pathLst>
              <a:path w="5410201" h="6857999">
                <a:moveTo>
                  <a:pt x="5410201" y="0"/>
                </a:moveTo>
                <a:lnTo>
                  <a:pt x="4019076" y="0"/>
                </a:lnTo>
                <a:lnTo>
                  <a:pt x="3565289" y="454433"/>
                </a:lnTo>
                <a:lnTo>
                  <a:pt x="3111501" y="908867"/>
                </a:lnTo>
                <a:lnTo>
                  <a:pt x="3111501" y="3727488"/>
                </a:lnTo>
                <a:lnTo>
                  <a:pt x="1555751" y="5283199"/>
                </a:lnTo>
                <a:cubicBezTo>
                  <a:pt x="700089" y="6138840"/>
                  <a:pt x="0" y="6843205"/>
                  <a:pt x="0" y="6848455"/>
                </a:cubicBezTo>
                <a:cubicBezTo>
                  <a:pt x="0" y="6853704"/>
                  <a:pt x="1217296" y="6857999"/>
                  <a:pt x="2705101" y="6857999"/>
                </a:cubicBezTo>
                <a:lnTo>
                  <a:pt x="5410201" y="6857999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89335" y="283892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628420" y="766804"/>
            <a:ext cx="2171051" cy="22517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8000">
                <a:ln w="12344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05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374105" y="2972467"/>
            <a:ext cx="4679680" cy="15614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Python函数与模块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11116321" y="2507515"/>
            <a:ext cx="553366" cy="39812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1239739">
            <a:off x="6231073" y="3511560"/>
            <a:ext cx="4965742" cy="336500"/>
          </a:xfrm>
          <a:prstGeom prst="ellipse">
            <a:avLst/>
          </a:prstGeom>
          <a:noFill/>
          <a:ln w="30480" cap="flat">
            <a:gradFill>
              <a:gsLst>
                <a:gs pos="20000">
                  <a:schemeClr val="accent2">
                    <a:lumMod val="40000"/>
                    <a:lumOff val="60000"/>
                    <a:alpha val="0"/>
                  </a:schemeClr>
                </a:gs>
                <a:gs pos="9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1960425" y="428254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alphaModFix/>
          </a:blip>
          <a:srcRect l="17731" r="17731"/>
          <a:stretch>
            <a:fillRect/>
          </a:stretch>
        </p:blipFill>
        <p:spPr>
          <a:xfrm>
            <a:off x="2089146" y="441680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2196979" y="1959528"/>
            <a:ext cx="2816680" cy="2911656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alphaModFix/>
          </a:blip>
          <a:srcRect l="17731" r="17731"/>
          <a:stretch>
            <a:fillRect/>
          </a:stretch>
        </p:blipFill>
        <p:spPr>
          <a:xfrm>
            <a:off x="2382519" y="2153053"/>
            <a:ext cx="2435104" cy="2515437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" name="标题 1"/>
          <p:cNvSpPr txBox="1"/>
          <p:nvPr/>
        </p:nvSpPr>
        <p:spPr>
          <a:xfrm>
            <a:off x="11141609" y="326598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0249664" y="314541"/>
            <a:ext cx="752410" cy="153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Powerpoint</a:t>
            </a:r>
            <a:endParaRPr kumimoji="1" lang="zh-CN" altLang="en-US"/>
          </a:p>
        </p:txBody>
      </p:sp>
      <p:pic>
        <p:nvPicPr>
          <p:cNvPr id="32" name="Picture 2" descr="E:\Hou\信息化建设\web\校徽相关\xjt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1001" r="53439" b="77637"/>
          <a:stretch>
            <a:fillRect/>
          </a:stretch>
        </p:blipFill>
        <p:spPr bwMode="auto">
          <a:xfrm>
            <a:off x="10106740" y="185903"/>
            <a:ext cx="14700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165866" y="505515"/>
            <a:ext cx="4319277" cy="9692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6000">
                <a:ln w="12700">
                  <a:noFill/>
                </a:ln>
                <a:solidFill>
                  <a:srgbClr val="B6DCFF">
                    <a:alpha val="30000"/>
                  </a:srgbClr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6025887"/>
            <a:ext cx="6190380" cy="832113"/>
          </a:xfrm>
          <a:custGeom>
            <a:avLst/>
            <a:gdLst>
              <a:gd name="connsiteX0" fmla="*/ 4836763 w 6190380"/>
              <a:gd name="connsiteY0" fmla="*/ 444 h 832113"/>
              <a:gd name="connsiteX1" fmla="*/ 6157666 w 6190380"/>
              <a:gd name="connsiteY1" fmla="*/ 450787 h 832113"/>
              <a:gd name="connsiteX2" fmla="*/ 6190380 w 6190380"/>
              <a:gd name="connsiteY2" fmla="*/ 498795 h 832113"/>
              <a:gd name="connsiteX3" fmla="*/ 6190380 w 6190380"/>
              <a:gd name="connsiteY3" fmla="*/ 832113 h 832113"/>
              <a:gd name="connsiteX4" fmla="*/ 0 w 6190380"/>
              <a:gd name="connsiteY4" fmla="*/ 832113 h 832113"/>
              <a:gd name="connsiteX5" fmla="*/ 169292 w 6190380"/>
              <a:gd name="connsiteY5" fmla="*/ 814169 h 832113"/>
              <a:gd name="connsiteX6" fmla="*/ 4836763 w 6190380"/>
              <a:gd name="connsiteY6" fmla="*/ 444 h 832113"/>
            </a:gdLst>
            <a:ahLst/>
            <a:cxnLst/>
            <a:rect l="l" t="t" r="r" b="b"/>
            <a:pathLst>
              <a:path w="6190380" h="832113">
                <a:moveTo>
                  <a:pt x="4836763" y="444"/>
                </a:moveTo>
                <a:cubicBezTo>
                  <a:pt x="5427804" y="-8221"/>
                  <a:pt x="5896570" y="108814"/>
                  <a:pt x="6157666" y="450787"/>
                </a:cubicBezTo>
                <a:lnTo>
                  <a:pt x="6190380" y="498795"/>
                </a:lnTo>
                <a:lnTo>
                  <a:pt x="6190380" y="832113"/>
                </a:lnTo>
                <a:lnTo>
                  <a:pt x="0" y="832113"/>
                </a:lnTo>
                <a:lnTo>
                  <a:pt x="169292" y="814169"/>
                </a:lnTo>
                <a:cubicBezTo>
                  <a:pt x="1723507" y="620886"/>
                  <a:pt x="3563753" y="19106"/>
                  <a:pt x="4836763" y="44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553311" y="444402"/>
            <a:ext cx="1544389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5400">
                <a:ln w="12700">
                  <a:noFill/>
                </a:ln>
                <a:gradFill>
                  <a:gsLst>
                    <a:gs pos="0">
                      <a:srgbClr val="004D93">
                        <a:alpha val="100000"/>
                      </a:srgbClr>
                    </a:gs>
                    <a:gs pos="100000">
                      <a:srgbClr val="003A6E">
                        <a:alpha val="100000"/>
                      </a:srgbClr>
                    </a:gs>
                  </a:gsLst>
                  <a:lin ang="5400000" scaled="0"/>
                </a:gra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0311493" y="6553470"/>
            <a:ext cx="332921" cy="7075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748736" y="6553470"/>
            <a:ext cx="332921" cy="7075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5875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185979" y="6553470"/>
            <a:ext cx="332921" cy="7075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  <a:effectLst>
            <a:outerShdw blurRad="127000" dist="38100" dir="2700000" algn="tl" rotWithShape="0">
              <a:schemeClr val="accent1"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392956" y="1742703"/>
            <a:ext cx="5125944" cy="816136"/>
          </a:xfrm>
          <a:custGeom>
            <a:avLst/>
            <a:gdLst>
              <a:gd name="connsiteX0" fmla="*/ 45810 w 5667509"/>
              <a:gd name="connsiteY0" fmla="*/ 0 h 816136"/>
              <a:gd name="connsiteX1" fmla="*/ 696769 w 5667509"/>
              <a:gd name="connsiteY1" fmla="*/ 0 h 816136"/>
              <a:gd name="connsiteX2" fmla="*/ 1503383 w 5667509"/>
              <a:gd name="connsiteY2" fmla="*/ 0 h 816136"/>
              <a:gd name="connsiteX3" fmla="*/ 5667509 w 5667509"/>
              <a:gd name="connsiteY3" fmla="*/ 0 h 816136"/>
              <a:gd name="connsiteX4" fmla="*/ 5667509 w 5667509"/>
              <a:gd name="connsiteY4" fmla="*/ 408068 h 816136"/>
              <a:gd name="connsiteX5" fmla="*/ 5259441 w 5667509"/>
              <a:gd name="connsiteY5" fmla="*/ 816136 h 816136"/>
              <a:gd name="connsiteX6" fmla="*/ 1503383 w 5667509"/>
              <a:gd name="connsiteY6" fmla="*/ 816136 h 816136"/>
              <a:gd name="connsiteX7" fmla="*/ 288701 w 5667509"/>
              <a:gd name="connsiteY7" fmla="*/ 816136 h 816136"/>
              <a:gd name="connsiteX8" fmla="*/ 45810 w 5667509"/>
              <a:gd name="connsiteY8" fmla="*/ 816136 h 816136"/>
              <a:gd name="connsiteX9" fmla="*/ 0 w 5667509"/>
              <a:gd name="connsiteY9" fmla="*/ 770326 h 816136"/>
              <a:gd name="connsiteX10" fmla="*/ 0 w 5667509"/>
              <a:gd name="connsiteY10" fmla="*/ 45810 h 816136"/>
              <a:gd name="connsiteX11" fmla="*/ 45810 w 5667509"/>
              <a:gd name="connsiteY11" fmla="*/ 0 h 816136"/>
            </a:gdLst>
            <a:ahLst/>
            <a:cxnLst/>
            <a:rect l="l" t="t" r="r" b="b"/>
            <a:pathLst>
              <a:path w="5667509" h="816136">
                <a:moveTo>
                  <a:pt x="45810" y="0"/>
                </a:moveTo>
                <a:lnTo>
                  <a:pt x="696769" y="0"/>
                </a:lnTo>
                <a:lnTo>
                  <a:pt x="1503383" y="0"/>
                </a:lnTo>
                <a:lnTo>
                  <a:pt x="5667509" y="0"/>
                </a:lnTo>
                <a:lnTo>
                  <a:pt x="5667509" y="408068"/>
                </a:lnTo>
                <a:cubicBezTo>
                  <a:pt x="5667509" y="633438"/>
                  <a:pt x="5484811" y="816136"/>
                  <a:pt x="5259441" y="816136"/>
                </a:cubicBezTo>
                <a:lnTo>
                  <a:pt x="1503383" y="816136"/>
                </a:lnTo>
                <a:lnTo>
                  <a:pt x="288701" y="816136"/>
                </a:lnTo>
                <a:lnTo>
                  <a:pt x="45810" y="816136"/>
                </a:lnTo>
                <a:cubicBezTo>
                  <a:pt x="20510" y="816136"/>
                  <a:pt x="0" y="795626"/>
                  <a:pt x="0" y="770326"/>
                </a:cubicBezTo>
                <a:lnTo>
                  <a:pt x="0" y="45810"/>
                </a:lnTo>
                <a:cubicBezTo>
                  <a:pt x="0" y="20510"/>
                  <a:pt x="20510" y="0"/>
                  <a:pt x="45810" y="0"/>
                </a:cubicBezTo>
                <a:close/>
              </a:path>
            </a:pathLst>
          </a:custGeom>
          <a:noFill/>
          <a:ln w="12700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253417" y="1812217"/>
            <a:ext cx="4176584" cy="6771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Python函数与模块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5400000" flipH="1">
            <a:off x="764948" y="434082"/>
            <a:ext cx="190727" cy="755421"/>
          </a:xfrm>
          <a:custGeom>
            <a:avLst/>
            <a:gdLst>
              <a:gd name="connsiteX0" fmla="*/ 190726 w 190727"/>
              <a:gd name="connsiteY0" fmla="*/ 162602 h 755421"/>
              <a:gd name="connsiteX1" fmla="*/ 106086 w 190727"/>
              <a:gd name="connsiteY1" fmla="*/ 34579 h 755421"/>
              <a:gd name="connsiteX2" fmla="*/ 95783 w 190727"/>
              <a:gd name="connsiteY2" fmla="*/ 2605 h 755421"/>
              <a:gd name="connsiteX3" fmla="*/ 95783 w 190727"/>
              <a:gd name="connsiteY3" fmla="*/ 0 h 755421"/>
              <a:gd name="connsiteX4" fmla="*/ 95363 w 190727"/>
              <a:gd name="connsiteY4" fmla="*/ 1303 h 755421"/>
              <a:gd name="connsiteX5" fmla="*/ 94943 w 190727"/>
              <a:gd name="connsiteY5" fmla="*/ 0 h 755421"/>
              <a:gd name="connsiteX6" fmla="*/ 94943 w 190727"/>
              <a:gd name="connsiteY6" fmla="*/ 2605 h 755421"/>
              <a:gd name="connsiteX7" fmla="*/ 84641 w 190727"/>
              <a:gd name="connsiteY7" fmla="*/ 34579 h 755421"/>
              <a:gd name="connsiteX8" fmla="*/ 0 w 190727"/>
              <a:gd name="connsiteY8" fmla="*/ 162602 h 755421"/>
              <a:gd name="connsiteX9" fmla="*/ 94943 w 190727"/>
              <a:gd name="connsiteY9" fmla="*/ 162602 h 755421"/>
              <a:gd name="connsiteX10" fmla="*/ 95783 w 190727"/>
              <a:gd name="connsiteY10" fmla="*/ 162602 h 755421"/>
              <a:gd name="connsiteX11" fmla="*/ 190727 w 190727"/>
              <a:gd name="connsiteY11" fmla="*/ 459012 h 755421"/>
              <a:gd name="connsiteX12" fmla="*/ 106087 w 190727"/>
              <a:gd name="connsiteY12" fmla="*/ 330989 h 755421"/>
              <a:gd name="connsiteX13" fmla="*/ 95784 w 190727"/>
              <a:gd name="connsiteY13" fmla="*/ 299015 h 755421"/>
              <a:gd name="connsiteX14" fmla="*/ 95784 w 190727"/>
              <a:gd name="connsiteY14" fmla="*/ 296410 h 755421"/>
              <a:gd name="connsiteX15" fmla="*/ 95364 w 190727"/>
              <a:gd name="connsiteY15" fmla="*/ 297713 h 755421"/>
              <a:gd name="connsiteX16" fmla="*/ 94944 w 190727"/>
              <a:gd name="connsiteY16" fmla="*/ 296410 h 755421"/>
              <a:gd name="connsiteX17" fmla="*/ 94944 w 190727"/>
              <a:gd name="connsiteY17" fmla="*/ 299015 h 755421"/>
              <a:gd name="connsiteX18" fmla="*/ 84642 w 190727"/>
              <a:gd name="connsiteY18" fmla="*/ 330989 h 755421"/>
              <a:gd name="connsiteX19" fmla="*/ 1 w 190727"/>
              <a:gd name="connsiteY19" fmla="*/ 459012 h 755421"/>
              <a:gd name="connsiteX20" fmla="*/ 94944 w 190727"/>
              <a:gd name="connsiteY20" fmla="*/ 459012 h 755421"/>
              <a:gd name="connsiteX21" fmla="*/ 95784 w 190727"/>
              <a:gd name="connsiteY21" fmla="*/ 459012 h 755421"/>
              <a:gd name="connsiteX22" fmla="*/ 190727 w 190727"/>
              <a:gd name="connsiteY22" fmla="*/ 755421 h 755421"/>
              <a:gd name="connsiteX23" fmla="*/ 106087 w 190727"/>
              <a:gd name="connsiteY23" fmla="*/ 627398 h 755421"/>
              <a:gd name="connsiteX24" fmla="*/ 95784 w 190727"/>
              <a:gd name="connsiteY24" fmla="*/ 595424 h 755421"/>
              <a:gd name="connsiteX25" fmla="*/ 95784 w 190727"/>
              <a:gd name="connsiteY25" fmla="*/ 592819 h 755421"/>
              <a:gd name="connsiteX26" fmla="*/ 95364 w 190727"/>
              <a:gd name="connsiteY26" fmla="*/ 594122 h 755421"/>
              <a:gd name="connsiteX27" fmla="*/ 94944 w 190727"/>
              <a:gd name="connsiteY27" fmla="*/ 592819 h 755421"/>
              <a:gd name="connsiteX28" fmla="*/ 94944 w 190727"/>
              <a:gd name="connsiteY28" fmla="*/ 595424 h 755421"/>
              <a:gd name="connsiteX29" fmla="*/ 84642 w 190727"/>
              <a:gd name="connsiteY29" fmla="*/ 627398 h 755421"/>
              <a:gd name="connsiteX30" fmla="*/ 1 w 190727"/>
              <a:gd name="connsiteY30" fmla="*/ 755421 h 755421"/>
              <a:gd name="connsiteX31" fmla="*/ 94944 w 190727"/>
              <a:gd name="connsiteY31" fmla="*/ 755421 h 755421"/>
              <a:gd name="connsiteX32" fmla="*/ 95784 w 190727"/>
              <a:gd name="connsiteY32" fmla="*/ 755421 h 755421"/>
            </a:gdLst>
            <a:ahLst/>
            <a:cxnLst/>
            <a:rect l="l" t="t" r="r" b="b"/>
            <a:pathLst>
              <a:path w="190727" h="755421">
                <a:moveTo>
                  <a:pt x="190726" y="162602"/>
                </a:moveTo>
                <a:cubicBezTo>
                  <a:pt x="157709" y="118810"/>
                  <a:pt x="135293" y="116424"/>
                  <a:pt x="106086" y="34579"/>
                </a:cubicBezTo>
                <a:lnTo>
                  <a:pt x="95783" y="2605"/>
                </a:lnTo>
                <a:lnTo>
                  <a:pt x="95783" y="0"/>
                </a:lnTo>
                <a:lnTo>
                  <a:pt x="95363" y="1303"/>
                </a:lnTo>
                <a:lnTo>
                  <a:pt x="94943" y="0"/>
                </a:lnTo>
                <a:lnTo>
                  <a:pt x="94943" y="2605"/>
                </a:lnTo>
                <a:lnTo>
                  <a:pt x="84641" y="34579"/>
                </a:lnTo>
                <a:cubicBezTo>
                  <a:pt x="55433" y="116424"/>
                  <a:pt x="33017" y="118810"/>
                  <a:pt x="0" y="162602"/>
                </a:cubicBezTo>
                <a:lnTo>
                  <a:pt x="94943" y="162602"/>
                </a:lnTo>
                <a:lnTo>
                  <a:pt x="95783" y="162602"/>
                </a:lnTo>
                <a:close/>
                <a:moveTo>
                  <a:pt x="190727" y="459012"/>
                </a:moveTo>
                <a:cubicBezTo>
                  <a:pt x="157710" y="415220"/>
                  <a:pt x="135294" y="412834"/>
                  <a:pt x="106087" y="330989"/>
                </a:cubicBezTo>
                <a:lnTo>
                  <a:pt x="95784" y="299015"/>
                </a:lnTo>
                <a:lnTo>
                  <a:pt x="95784" y="296410"/>
                </a:lnTo>
                <a:lnTo>
                  <a:pt x="95364" y="297713"/>
                </a:lnTo>
                <a:lnTo>
                  <a:pt x="94944" y="296410"/>
                </a:lnTo>
                <a:lnTo>
                  <a:pt x="94944" y="299015"/>
                </a:lnTo>
                <a:lnTo>
                  <a:pt x="84642" y="330989"/>
                </a:lnTo>
                <a:cubicBezTo>
                  <a:pt x="55434" y="412834"/>
                  <a:pt x="33018" y="415220"/>
                  <a:pt x="1" y="459012"/>
                </a:cubicBezTo>
                <a:lnTo>
                  <a:pt x="94944" y="459012"/>
                </a:lnTo>
                <a:lnTo>
                  <a:pt x="95784" y="459012"/>
                </a:lnTo>
                <a:close/>
                <a:moveTo>
                  <a:pt x="190727" y="755421"/>
                </a:moveTo>
                <a:cubicBezTo>
                  <a:pt x="157710" y="711629"/>
                  <a:pt x="135294" y="709243"/>
                  <a:pt x="106087" y="627398"/>
                </a:cubicBezTo>
                <a:lnTo>
                  <a:pt x="95784" y="595424"/>
                </a:lnTo>
                <a:lnTo>
                  <a:pt x="95784" y="592819"/>
                </a:lnTo>
                <a:lnTo>
                  <a:pt x="95364" y="594122"/>
                </a:lnTo>
                <a:lnTo>
                  <a:pt x="94944" y="592819"/>
                </a:lnTo>
                <a:lnTo>
                  <a:pt x="94944" y="595424"/>
                </a:lnTo>
                <a:lnTo>
                  <a:pt x="84642" y="627398"/>
                </a:lnTo>
                <a:cubicBezTo>
                  <a:pt x="55434" y="709243"/>
                  <a:pt x="33018" y="711629"/>
                  <a:pt x="1" y="755421"/>
                </a:cubicBezTo>
                <a:lnTo>
                  <a:pt x="94944" y="755421"/>
                </a:lnTo>
                <a:lnTo>
                  <a:pt x="95784" y="75542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709400" y="505515"/>
            <a:ext cx="378871" cy="378871"/>
          </a:xfrm>
          <a:prstGeom prst="donut">
            <a:avLst>
              <a:gd name="adj" fmla="val 23249"/>
            </a:avLst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111442" y="138222"/>
            <a:ext cx="277667" cy="277667"/>
          </a:xfrm>
          <a:prstGeom prst="donut">
            <a:avLst>
              <a:gd name="adj" fmla="val 23249"/>
            </a:avLst>
          </a:prstGeom>
          <a:solidFill>
            <a:schemeClr val="accent1">
              <a:lumMod val="20000"/>
              <a:lumOff val="80000"/>
              <a:alpha val="2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11729338" y="0"/>
            <a:ext cx="462662" cy="396294"/>
          </a:xfrm>
          <a:custGeom>
            <a:avLst/>
            <a:gdLst>
              <a:gd name="connsiteX0" fmla="*/ 0 w 462662"/>
              <a:gd name="connsiteY0" fmla="*/ 0 h 396294"/>
              <a:gd name="connsiteX1" fmla="*/ 462662 w 462662"/>
              <a:gd name="connsiteY1" fmla="*/ 0 h 396294"/>
              <a:gd name="connsiteX2" fmla="*/ 399712 w 462662"/>
              <a:gd name="connsiteY2" fmla="*/ 115977 h 396294"/>
              <a:gd name="connsiteX3" fmla="*/ 95186 w 462662"/>
              <a:gd name="connsiteY3" fmla="*/ 366747 h 396294"/>
              <a:gd name="connsiteX4" fmla="*/ 0 w 462662"/>
              <a:gd name="connsiteY4" fmla="*/ 396294 h 396294"/>
            </a:gdLst>
            <a:ahLst/>
            <a:cxnLst/>
            <a:rect l="l" t="t" r="r" b="b"/>
            <a:pathLst>
              <a:path w="462662" h="396294">
                <a:moveTo>
                  <a:pt x="0" y="0"/>
                </a:moveTo>
                <a:lnTo>
                  <a:pt x="462662" y="0"/>
                </a:lnTo>
                <a:lnTo>
                  <a:pt x="399712" y="115977"/>
                </a:lnTo>
                <a:cubicBezTo>
                  <a:pt x="325081" y="226445"/>
                  <a:pt x="219398" y="314210"/>
                  <a:pt x="95186" y="366747"/>
                </a:cubicBezTo>
                <a:lnTo>
                  <a:pt x="0" y="396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392956" y="2796940"/>
            <a:ext cx="5125944" cy="816136"/>
          </a:xfrm>
          <a:custGeom>
            <a:avLst/>
            <a:gdLst>
              <a:gd name="connsiteX0" fmla="*/ 45810 w 5667509"/>
              <a:gd name="connsiteY0" fmla="*/ 0 h 816136"/>
              <a:gd name="connsiteX1" fmla="*/ 696769 w 5667509"/>
              <a:gd name="connsiteY1" fmla="*/ 0 h 816136"/>
              <a:gd name="connsiteX2" fmla="*/ 1503383 w 5667509"/>
              <a:gd name="connsiteY2" fmla="*/ 0 h 816136"/>
              <a:gd name="connsiteX3" fmla="*/ 5667509 w 5667509"/>
              <a:gd name="connsiteY3" fmla="*/ 0 h 816136"/>
              <a:gd name="connsiteX4" fmla="*/ 5667509 w 5667509"/>
              <a:gd name="connsiteY4" fmla="*/ 408068 h 816136"/>
              <a:gd name="connsiteX5" fmla="*/ 5259441 w 5667509"/>
              <a:gd name="connsiteY5" fmla="*/ 816136 h 816136"/>
              <a:gd name="connsiteX6" fmla="*/ 1503383 w 5667509"/>
              <a:gd name="connsiteY6" fmla="*/ 816136 h 816136"/>
              <a:gd name="connsiteX7" fmla="*/ 288701 w 5667509"/>
              <a:gd name="connsiteY7" fmla="*/ 816136 h 816136"/>
              <a:gd name="connsiteX8" fmla="*/ 45810 w 5667509"/>
              <a:gd name="connsiteY8" fmla="*/ 816136 h 816136"/>
              <a:gd name="connsiteX9" fmla="*/ 0 w 5667509"/>
              <a:gd name="connsiteY9" fmla="*/ 770326 h 816136"/>
              <a:gd name="connsiteX10" fmla="*/ 0 w 5667509"/>
              <a:gd name="connsiteY10" fmla="*/ 45810 h 816136"/>
              <a:gd name="connsiteX11" fmla="*/ 45810 w 5667509"/>
              <a:gd name="connsiteY11" fmla="*/ 0 h 816136"/>
            </a:gdLst>
            <a:ahLst/>
            <a:cxnLst/>
            <a:rect l="l" t="t" r="r" b="b"/>
            <a:pathLst>
              <a:path w="5667509" h="816136">
                <a:moveTo>
                  <a:pt x="45810" y="0"/>
                </a:moveTo>
                <a:lnTo>
                  <a:pt x="696769" y="0"/>
                </a:lnTo>
                <a:lnTo>
                  <a:pt x="1503383" y="0"/>
                </a:lnTo>
                <a:lnTo>
                  <a:pt x="5667509" y="0"/>
                </a:lnTo>
                <a:lnTo>
                  <a:pt x="5667509" y="408068"/>
                </a:lnTo>
                <a:cubicBezTo>
                  <a:pt x="5667509" y="633438"/>
                  <a:pt x="5484811" y="816136"/>
                  <a:pt x="5259441" y="816136"/>
                </a:cubicBezTo>
                <a:lnTo>
                  <a:pt x="1503383" y="816136"/>
                </a:lnTo>
                <a:lnTo>
                  <a:pt x="288701" y="816136"/>
                </a:lnTo>
                <a:lnTo>
                  <a:pt x="45810" y="816136"/>
                </a:lnTo>
                <a:cubicBezTo>
                  <a:pt x="20510" y="816136"/>
                  <a:pt x="0" y="795626"/>
                  <a:pt x="0" y="770326"/>
                </a:cubicBezTo>
                <a:lnTo>
                  <a:pt x="0" y="45810"/>
                </a:lnTo>
                <a:cubicBezTo>
                  <a:pt x="0" y="20510"/>
                  <a:pt x="20510" y="0"/>
                  <a:pt x="45810" y="0"/>
                </a:cubicBezTo>
                <a:close/>
              </a:path>
            </a:pathLst>
          </a:custGeom>
          <a:noFill/>
          <a:ln w="12700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253417" y="2866454"/>
            <a:ext cx="4176584" cy="6771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Python文件操作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392956" y="3860255"/>
            <a:ext cx="5125944" cy="816136"/>
          </a:xfrm>
          <a:custGeom>
            <a:avLst/>
            <a:gdLst>
              <a:gd name="connsiteX0" fmla="*/ 45810 w 5667509"/>
              <a:gd name="connsiteY0" fmla="*/ 0 h 816136"/>
              <a:gd name="connsiteX1" fmla="*/ 696769 w 5667509"/>
              <a:gd name="connsiteY1" fmla="*/ 0 h 816136"/>
              <a:gd name="connsiteX2" fmla="*/ 1503383 w 5667509"/>
              <a:gd name="connsiteY2" fmla="*/ 0 h 816136"/>
              <a:gd name="connsiteX3" fmla="*/ 5667509 w 5667509"/>
              <a:gd name="connsiteY3" fmla="*/ 0 h 816136"/>
              <a:gd name="connsiteX4" fmla="*/ 5667509 w 5667509"/>
              <a:gd name="connsiteY4" fmla="*/ 408068 h 816136"/>
              <a:gd name="connsiteX5" fmla="*/ 5259441 w 5667509"/>
              <a:gd name="connsiteY5" fmla="*/ 816136 h 816136"/>
              <a:gd name="connsiteX6" fmla="*/ 1503383 w 5667509"/>
              <a:gd name="connsiteY6" fmla="*/ 816136 h 816136"/>
              <a:gd name="connsiteX7" fmla="*/ 288701 w 5667509"/>
              <a:gd name="connsiteY7" fmla="*/ 816136 h 816136"/>
              <a:gd name="connsiteX8" fmla="*/ 45810 w 5667509"/>
              <a:gd name="connsiteY8" fmla="*/ 816136 h 816136"/>
              <a:gd name="connsiteX9" fmla="*/ 0 w 5667509"/>
              <a:gd name="connsiteY9" fmla="*/ 770326 h 816136"/>
              <a:gd name="connsiteX10" fmla="*/ 0 w 5667509"/>
              <a:gd name="connsiteY10" fmla="*/ 45810 h 816136"/>
              <a:gd name="connsiteX11" fmla="*/ 45810 w 5667509"/>
              <a:gd name="connsiteY11" fmla="*/ 0 h 816136"/>
            </a:gdLst>
            <a:ahLst/>
            <a:cxnLst/>
            <a:rect l="l" t="t" r="r" b="b"/>
            <a:pathLst>
              <a:path w="5667509" h="816136">
                <a:moveTo>
                  <a:pt x="45810" y="0"/>
                </a:moveTo>
                <a:lnTo>
                  <a:pt x="696769" y="0"/>
                </a:lnTo>
                <a:lnTo>
                  <a:pt x="1503383" y="0"/>
                </a:lnTo>
                <a:lnTo>
                  <a:pt x="5667509" y="0"/>
                </a:lnTo>
                <a:lnTo>
                  <a:pt x="5667509" y="408068"/>
                </a:lnTo>
                <a:cubicBezTo>
                  <a:pt x="5667509" y="633438"/>
                  <a:pt x="5484811" y="816136"/>
                  <a:pt x="5259441" y="816136"/>
                </a:cubicBezTo>
                <a:lnTo>
                  <a:pt x="1503383" y="816136"/>
                </a:lnTo>
                <a:lnTo>
                  <a:pt x="288701" y="816136"/>
                </a:lnTo>
                <a:lnTo>
                  <a:pt x="45810" y="816136"/>
                </a:lnTo>
                <a:cubicBezTo>
                  <a:pt x="20510" y="816136"/>
                  <a:pt x="0" y="795626"/>
                  <a:pt x="0" y="770326"/>
                </a:cubicBezTo>
                <a:lnTo>
                  <a:pt x="0" y="45810"/>
                </a:lnTo>
                <a:cubicBezTo>
                  <a:pt x="0" y="20510"/>
                  <a:pt x="20510" y="0"/>
                  <a:pt x="45810" y="0"/>
                </a:cubicBezTo>
                <a:close/>
              </a:path>
            </a:pathLst>
          </a:custGeom>
          <a:noFill/>
          <a:ln w="12700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253417" y="3929769"/>
            <a:ext cx="4176584" cy="6771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Python错误与异常处理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392956" y="4912178"/>
            <a:ext cx="5125944" cy="816136"/>
          </a:xfrm>
          <a:custGeom>
            <a:avLst/>
            <a:gdLst>
              <a:gd name="connsiteX0" fmla="*/ 45810 w 5667509"/>
              <a:gd name="connsiteY0" fmla="*/ 0 h 816136"/>
              <a:gd name="connsiteX1" fmla="*/ 696769 w 5667509"/>
              <a:gd name="connsiteY1" fmla="*/ 0 h 816136"/>
              <a:gd name="connsiteX2" fmla="*/ 1503383 w 5667509"/>
              <a:gd name="connsiteY2" fmla="*/ 0 h 816136"/>
              <a:gd name="connsiteX3" fmla="*/ 5667509 w 5667509"/>
              <a:gd name="connsiteY3" fmla="*/ 0 h 816136"/>
              <a:gd name="connsiteX4" fmla="*/ 5667509 w 5667509"/>
              <a:gd name="connsiteY4" fmla="*/ 408068 h 816136"/>
              <a:gd name="connsiteX5" fmla="*/ 5259441 w 5667509"/>
              <a:gd name="connsiteY5" fmla="*/ 816136 h 816136"/>
              <a:gd name="connsiteX6" fmla="*/ 1503383 w 5667509"/>
              <a:gd name="connsiteY6" fmla="*/ 816136 h 816136"/>
              <a:gd name="connsiteX7" fmla="*/ 288701 w 5667509"/>
              <a:gd name="connsiteY7" fmla="*/ 816136 h 816136"/>
              <a:gd name="connsiteX8" fmla="*/ 45810 w 5667509"/>
              <a:gd name="connsiteY8" fmla="*/ 816136 h 816136"/>
              <a:gd name="connsiteX9" fmla="*/ 0 w 5667509"/>
              <a:gd name="connsiteY9" fmla="*/ 770326 h 816136"/>
              <a:gd name="connsiteX10" fmla="*/ 0 w 5667509"/>
              <a:gd name="connsiteY10" fmla="*/ 45810 h 816136"/>
              <a:gd name="connsiteX11" fmla="*/ 45810 w 5667509"/>
              <a:gd name="connsiteY11" fmla="*/ 0 h 816136"/>
            </a:gdLst>
            <a:ahLst/>
            <a:cxnLst/>
            <a:rect l="l" t="t" r="r" b="b"/>
            <a:pathLst>
              <a:path w="5667509" h="816136">
                <a:moveTo>
                  <a:pt x="45810" y="0"/>
                </a:moveTo>
                <a:lnTo>
                  <a:pt x="696769" y="0"/>
                </a:lnTo>
                <a:lnTo>
                  <a:pt x="1503383" y="0"/>
                </a:lnTo>
                <a:lnTo>
                  <a:pt x="5667509" y="0"/>
                </a:lnTo>
                <a:lnTo>
                  <a:pt x="5667509" y="408068"/>
                </a:lnTo>
                <a:cubicBezTo>
                  <a:pt x="5667509" y="633438"/>
                  <a:pt x="5484811" y="816136"/>
                  <a:pt x="5259441" y="816136"/>
                </a:cubicBezTo>
                <a:lnTo>
                  <a:pt x="1503383" y="816136"/>
                </a:lnTo>
                <a:lnTo>
                  <a:pt x="288701" y="816136"/>
                </a:lnTo>
                <a:lnTo>
                  <a:pt x="45810" y="816136"/>
                </a:lnTo>
                <a:cubicBezTo>
                  <a:pt x="20510" y="816136"/>
                  <a:pt x="0" y="795626"/>
                  <a:pt x="0" y="770326"/>
                </a:cubicBezTo>
                <a:lnTo>
                  <a:pt x="0" y="45810"/>
                </a:lnTo>
                <a:cubicBezTo>
                  <a:pt x="0" y="20510"/>
                  <a:pt x="20510" y="0"/>
                  <a:pt x="45810" y="0"/>
                </a:cubicBezTo>
                <a:close/>
              </a:path>
            </a:pathLst>
          </a:custGeom>
          <a:noFill/>
          <a:ln w="12700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253417" y="4981692"/>
            <a:ext cx="4176584" cy="6771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本章小结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132216" y="1742703"/>
            <a:ext cx="5125944" cy="816136"/>
          </a:xfrm>
          <a:custGeom>
            <a:avLst/>
            <a:gdLst>
              <a:gd name="connsiteX0" fmla="*/ 45810 w 5667509"/>
              <a:gd name="connsiteY0" fmla="*/ 0 h 816136"/>
              <a:gd name="connsiteX1" fmla="*/ 696769 w 5667509"/>
              <a:gd name="connsiteY1" fmla="*/ 0 h 816136"/>
              <a:gd name="connsiteX2" fmla="*/ 1503383 w 5667509"/>
              <a:gd name="connsiteY2" fmla="*/ 0 h 816136"/>
              <a:gd name="connsiteX3" fmla="*/ 5667509 w 5667509"/>
              <a:gd name="connsiteY3" fmla="*/ 0 h 816136"/>
              <a:gd name="connsiteX4" fmla="*/ 5667509 w 5667509"/>
              <a:gd name="connsiteY4" fmla="*/ 408068 h 816136"/>
              <a:gd name="connsiteX5" fmla="*/ 5259441 w 5667509"/>
              <a:gd name="connsiteY5" fmla="*/ 816136 h 816136"/>
              <a:gd name="connsiteX6" fmla="*/ 1503383 w 5667509"/>
              <a:gd name="connsiteY6" fmla="*/ 816136 h 816136"/>
              <a:gd name="connsiteX7" fmla="*/ 288701 w 5667509"/>
              <a:gd name="connsiteY7" fmla="*/ 816136 h 816136"/>
              <a:gd name="connsiteX8" fmla="*/ 45810 w 5667509"/>
              <a:gd name="connsiteY8" fmla="*/ 816136 h 816136"/>
              <a:gd name="connsiteX9" fmla="*/ 0 w 5667509"/>
              <a:gd name="connsiteY9" fmla="*/ 770326 h 816136"/>
              <a:gd name="connsiteX10" fmla="*/ 0 w 5667509"/>
              <a:gd name="connsiteY10" fmla="*/ 45810 h 816136"/>
              <a:gd name="connsiteX11" fmla="*/ 45810 w 5667509"/>
              <a:gd name="connsiteY11" fmla="*/ 0 h 816136"/>
            </a:gdLst>
            <a:ahLst/>
            <a:cxnLst/>
            <a:rect l="l" t="t" r="r" b="b"/>
            <a:pathLst>
              <a:path w="5667509" h="816136">
                <a:moveTo>
                  <a:pt x="45810" y="0"/>
                </a:moveTo>
                <a:lnTo>
                  <a:pt x="696769" y="0"/>
                </a:lnTo>
                <a:lnTo>
                  <a:pt x="1503383" y="0"/>
                </a:lnTo>
                <a:lnTo>
                  <a:pt x="5667509" y="0"/>
                </a:lnTo>
                <a:lnTo>
                  <a:pt x="5667509" y="408068"/>
                </a:lnTo>
                <a:cubicBezTo>
                  <a:pt x="5667509" y="633438"/>
                  <a:pt x="5484811" y="816136"/>
                  <a:pt x="5259441" y="816136"/>
                </a:cubicBezTo>
                <a:lnTo>
                  <a:pt x="1503383" y="816136"/>
                </a:lnTo>
                <a:lnTo>
                  <a:pt x="288701" y="816136"/>
                </a:lnTo>
                <a:lnTo>
                  <a:pt x="45810" y="816136"/>
                </a:lnTo>
                <a:cubicBezTo>
                  <a:pt x="20510" y="816136"/>
                  <a:pt x="0" y="795626"/>
                  <a:pt x="0" y="770326"/>
                </a:cubicBezTo>
                <a:lnTo>
                  <a:pt x="0" y="45810"/>
                </a:lnTo>
                <a:cubicBezTo>
                  <a:pt x="0" y="20510"/>
                  <a:pt x="20510" y="0"/>
                  <a:pt x="45810" y="0"/>
                </a:cubicBezTo>
                <a:close/>
              </a:path>
            </a:pathLst>
          </a:custGeom>
          <a:noFill/>
          <a:ln w="12700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992677" y="1812217"/>
            <a:ext cx="4176584" cy="6771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编程语言与Python入门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132216" y="2796940"/>
            <a:ext cx="5125944" cy="816136"/>
          </a:xfrm>
          <a:custGeom>
            <a:avLst/>
            <a:gdLst>
              <a:gd name="connsiteX0" fmla="*/ 45810 w 5667509"/>
              <a:gd name="connsiteY0" fmla="*/ 0 h 816136"/>
              <a:gd name="connsiteX1" fmla="*/ 696769 w 5667509"/>
              <a:gd name="connsiteY1" fmla="*/ 0 h 816136"/>
              <a:gd name="connsiteX2" fmla="*/ 1503383 w 5667509"/>
              <a:gd name="connsiteY2" fmla="*/ 0 h 816136"/>
              <a:gd name="connsiteX3" fmla="*/ 5667509 w 5667509"/>
              <a:gd name="connsiteY3" fmla="*/ 0 h 816136"/>
              <a:gd name="connsiteX4" fmla="*/ 5667509 w 5667509"/>
              <a:gd name="connsiteY4" fmla="*/ 408068 h 816136"/>
              <a:gd name="connsiteX5" fmla="*/ 5259441 w 5667509"/>
              <a:gd name="connsiteY5" fmla="*/ 816136 h 816136"/>
              <a:gd name="connsiteX6" fmla="*/ 1503383 w 5667509"/>
              <a:gd name="connsiteY6" fmla="*/ 816136 h 816136"/>
              <a:gd name="connsiteX7" fmla="*/ 288701 w 5667509"/>
              <a:gd name="connsiteY7" fmla="*/ 816136 h 816136"/>
              <a:gd name="connsiteX8" fmla="*/ 45810 w 5667509"/>
              <a:gd name="connsiteY8" fmla="*/ 816136 h 816136"/>
              <a:gd name="connsiteX9" fmla="*/ 0 w 5667509"/>
              <a:gd name="connsiteY9" fmla="*/ 770326 h 816136"/>
              <a:gd name="connsiteX10" fmla="*/ 0 w 5667509"/>
              <a:gd name="connsiteY10" fmla="*/ 45810 h 816136"/>
              <a:gd name="connsiteX11" fmla="*/ 45810 w 5667509"/>
              <a:gd name="connsiteY11" fmla="*/ 0 h 816136"/>
            </a:gdLst>
            <a:ahLst/>
            <a:cxnLst/>
            <a:rect l="l" t="t" r="r" b="b"/>
            <a:pathLst>
              <a:path w="5667509" h="816136">
                <a:moveTo>
                  <a:pt x="45810" y="0"/>
                </a:moveTo>
                <a:lnTo>
                  <a:pt x="696769" y="0"/>
                </a:lnTo>
                <a:lnTo>
                  <a:pt x="1503383" y="0"/>
                </a:lnTo>
                <a:lnTo>
                  <a:pt x="5667509" y="0"/>
                </a:lnTo>
                <a:lnTo>
                  <a:pt x="5667509" y="408068"/>
                </a:lnTo>
                <a:cubicBezTo>
                  <a:pt x="5667509" y="633438"/>
                  <a:pt x="5484811" y="816136"/>
                  <a:pt x="5259441" y="816136"/>
                </a:cubicBezTo>
                <a:lnTo>
                  <a:pt x="1503383" y="816136"/>
                </a:lnTo>
                <a:lnTo>
                  <a:pt x="288701" y="816136"/>
                </a:lnTo>
                <a:lnTo>
                  <a:pt x="45810" y="816136"/>
                </a:lnTo>
                <a:cubicBezTo>
                  <a:pt x="20510" y="816136"/>
                  <a:pt x="0" y="795626"/>
                  <a:pt x="0" y="770326"/>
                </a:cubicBezTo>
                <a:lnTo>
                  <a:pt x="0" y="45810"/>
                </a:lnTo>
                <a:cubicBezTo>
                  <a:pt x="0" y="20510"/>
                  <a:pt x="20510" y="0"/>
                  <a:pt x="45810" y="0"/>
                </a:cubicBezTo>
                <a:close/>
              </a:path>
            </a:pathLst>
          </a:custGeom>
          <a:noFill/>
          <a:ln w="12700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992677" y="2866454"/>
            <a:ext cx="4176584" cy="6771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Python编程环境搭建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1132216" y="3860255"/>
            <a:ext cx="5125944" cy="816136"/>
          </a:xfrm>
          <a:custGeom>
            <a:avLst/>
            <a:gdLst>
              <a:gd name="connsiteX0" fmla="*/ 45810 w 5667509"/>
              <a:gd name="connsiteY0" fmla="*/ 0 h 816136"/>
              <a:gd name="connsiteX1" fmla="*/ 696769 w 5667509"/>
              <a:gd name="connsiteY1" fmla="*/ 0 h 816136"/>
              <a:gd name="connsiteX2" fmla="*/ 1503383 w 5667509"/>
              <a:gd name="connsiteY2" fmla="*/ 0 h 816136"/>
              <a:gd name="connsiteX3" fmla="*/ 5667509 w 5667509"/>
              <a:gd name="connsiteY3" fmla="*/ 0 h 816136"/>
              <a:gd name="connsiteX4" fmla="*/ 5667509 w 5667509"/>
              <a:gd name="connsiteY4" fmla="*/ 408068 h 816136"/>
              <a:gd name="connsiteX5" fmla="*/ 5259441 w 5667509"/>
              <a:gd name="connsiteY5" fmla="*/ 816136 h 816136"/>
              <a:gd name="connsiteX6" fmla="*/ 1503383 w 5667509"/>
              <a:gd name="connsiteY6" fmla="*/ 816136 h 816136"/>
              <a:gd name="connsiteX7" fmla="*/ 288701 w 5667509"/>
              <a:gd name="connsiteY7" fmla="*/ 816136 h 816136"/>
              <a:gd name="connsiteX8" fmla="*/ 45810 w 5667509"/>
              <a:gd name="connsiteY8" fmla="*/ 816136 h 816136"/>
              <a:gd name="connsiteX9" fmla="*/ 0 w 5667509"/>
              <a:gd name="connsiteY9" fmla="*/ 770326 h 816136"/>
              <a:gd name="connsiteX10" fmla="*/ 0 w 5667509"/>
              <a:gd name="connsiteY10" fmla="*/ 45810 h 816136"/>
              <a:gd name="connsiteX11" fmla="*/ 45810 w 5667509"/>
              <a:gd name="connsiteY11" fmla="*/ 0 h 816136"/>
            </a:gdLst>
            <a:ahLst/>
            <a:cxnLst/>
            <a:rect l="l" t="t" r="r" b="b"/>
            <a:pathLst>
              <a:path w="5667509" h="816136">
                <a:moveTo>
                  <a:pt x="45810" y="0"/>
                </a:moveTo>
                <a:lnTo>
                  <a:pt x="696769" y="0"/>
                </a:lnTo>
                <a:lnTo>
                  <a:pt x="1503383" y="0"/>
                </a:lnTo>
                <a:lnTo>
                  <a:pt x="5667509" y="0"/>
                </a:lnTo>
                <a:lnTo>
                  <a:pt x="5667509" y="408068"/>
                </a:lnTo>
                <a:cubicBezTo>
                  <a:pt x="5667509" y="633438"/>
                  <a:pt x="5484811" y="816136"/>
                  <a:pt x="5259441" y="816136"/>
                </a:cubicBezTo>
                <a:lnTo>
                  <a:pt x="1503383" y="816136"/>
                </a:lnTo>
                <a:lnTo>
                  <a:pt x="288701" y="816136"/>
                </a:lnTo>
                <a:lnTo>
                  <a:pt x="45810" y="816136"/>
                </a:lnTo>
                <a:cubicBezTo>
                  <a:pt x="20510" y="816136"/>
                  <a:pt x="0" y="795626"/>
                  <a:pt x="0" y="770326"/>
                </a:cubicBezTo>
                <a:lnTo>
                  <a:pt x="0" y="45810"/>
                </a:lnTo>
                <a:cubicBezTo>
                  <a:pt x="0" y="20510"/>
                  <a:pt x="20510" y="0"/>
                  <a:pt x="45810" y="0"/>
                </a:cubicBezTo>
                <a:close/>
              </a:path>
            </a:pathLst>
          </a:custGeom>
          <a:noFill/>
          <a:ln w="12700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992677" y="3929769"/>
            <a:ext cx="4176584" cy="6771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Python程序设计基础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132216" y="4912178"/>
            <a:ext cx="5125944" cy="816136"/>
          </a:xfrm>
          <a:custGeom>
            <a:avLst/>
            <a:gdLst>
              <a:gd name="connsiteX0" fmla="*/ 45810 w 5667509"/>
              <a:gd name="connsiteY0" fmla="*/ 0 h 816136"/>
              <a:gd name="connsiteX1" fmla="*/ 696769 w 5667509"/>
              <a:gd name="connsiteY1" fmla="*/ 0 h 816136"/>
              <a:gd name="connsiteX2" fmla="*/ 1503383 w 5667509"/>
              <a:gd name="connsiteY2" fmla="*/ 0 h 816136"/>
              <a:gd name="connsiteX3" fmla="*/ 5667509 w 5667509"/>
              <a:gd name="connsiteY3" fmla="*/ 0 h 816136"/>
              <a:gd name="connsiteX4" fmla="*/ 5667509 w 5667509"/>
              <a:gd name="connsiteY4" fmla="*/ 408068 h 816136"/>
              <a:gd name="connsiteX5" fmla="*/ 5259441 w 5667509"/>
              <a:gd name="connsiteY5" fmla="*/ 816136 h 816136"/>
              <a:gd name="connsiteX6" fmla="*/ 1503383 w 5667509"/>
              <a:gd name="connsiteY6" fmla="*/ 816136 h 816136"/>
              <a:gd name="connsiteX7" fmla="*/ 288701 w 5667509"/>
              <a:gd name="connsiteY7" fmla="*/ 816136 h 816136"/>
              <a:gd name="connsiteX8" fmla="*/ 45810 w 5667509"/>
              <a:gd name="connsiteY8" fmla="*/ 816136 h 816136"/>
              <a:gd name="connsiteX9" fmla="*/ 0 w 5667509"/>
              <a:gd name="connsiteY9" fmla="*/ 770326 h 816136"/>
              <a:gd name="connsiteX10" fmla="*/ 0 w 5667509"/>
              <a:gd name="connsiteY10" fmla="*/ 45810 h 816136"/>
              <a:gd name="connsiteX11" fmla="*/ 45810 w 5667509"/>
              <a:gd name="connsiteY11" fmla="*/ 0 h 816136"/>
            </a:gdLst>
            <a:ahLst/>
            <a:cxnLst/>
            <a:rect l="l" t="t" r="r" b="b"/>
            <a:pathLst>
              <a:path w="5667509" h="816136">
                <a:moveTo>
                  <a:pt x="45810" y="0"/>
                </a:moveTo>
                <a:lnTo>
                  <a:pt x="696769" y="0"/>
                </a:lnTo>
                <a:lnTo>
                  <a:pt x="1503383" y="0"/>
                </a:lnTo>
                <a:lnTo>
                  <a:pt x="5667509" y="0"/>
                </a:lnTo>
                <a:lnTo>
                  <a:pt x="5667509" y="408068"/>
                </a:lnTo>
                <a:cubicBezTo>
                  <a:pt x="5667509" y="633438"/>
                  <a:pt x="5484811" y="816136"/>
                  <a:pt x="5259441" y="816136"/>
                </a:cubicBezTo>
                <a:lnTo>
                  <a:pt x="1503383" y="816136"/>
                </a:lnTo>
                <a:lnTo>
                  <a:pt x="288701" y="816136"/>
                </a:lnTo>
                <a:lnTo>
                  <a:pt x="45810" y="816136"/>
                </a:lnTo>
                <a:cubicBezTo>
                  <a:pt x="20510" y="816136"/>
                  <a:pt x="0" y="795626"/>
                  <a:pt x="0" y="770326"/>
                </a:cubicBezTo>
                <a:lnTo>
                  <a:pt x="0" y="45810"/>
                </a:lnTo>
                <a:cubicBezTo>
                  <a:pt x="0" y="20510"/>
                  <a:pt x="20510" y="0"/>
                  <a:pt x="45810" y="0"/>
                </a:cubicBezTo>
                <a:close/>
              </a:path>
            </a:pathLst>
          </a:custGeom>
          <a:noFill/>
          <a:ln w="12700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1992677" y="4981692"/>
            <a:ext cx="4176584" cy="67710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2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Python数据结构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1097597" y="1801500"/>
            <a:ext cx="858008" cy="6985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1097595" y="2855737"/>
            <a:ext cx="858008" cy="6985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099509" y="3919052"/>
            <a:ext cx="858008" cy="6985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1097595" y="4970975"/>
            <a:ext cx="858008" cy="6985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6423087" y="1801500"/>
            <a:ext cx="858008" cy="6985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05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6423085" y="2855737"/>
            <a:ext cx="858008" cy="6985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06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6424999" y="3919052"/>
            <a:ext cx="858008" cy="6985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07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6423085" y="4970975"/>
            <a:ext cx="858008" cy="6985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08</a:t>
            </a: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81692" y="3853840"/>
            <a:ext cx="10395908" cy="2088231"/>
          </a:xfrm>
          <a:prstGeom prst="roundRect">
            <a:avLst>
              <a:gd name="adj" fmla="val 6600"/>
            </a:avLst>
          </a:prstGeom>
          <a:solidFill>
            <a:schemeClr val="bg1"/>
          </a:solidFill>
          <a:ln w="12043" cap="sq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miter/>
          </a:ln>
          <a:effectLst>
            <a:outerShdw blurRad="50800" dist="38100" dir="8100000" algn="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86713" tIns="43356" rIns="86713" bIns="43356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113126" y="4497923"/>
            <a:ext cx="9916824" cy="14119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函数定义后可以通过函数名和参数进行调用。调用时，参数的传递方式有位置参数、关键字参数、不定长参数等。位置参数按照参数的位置传递值，关键字参数通过参数名传递值，不定长参数可以传递任意数量的参数。
例如，调用上述add函数：result = add(3, 5)，调用时传递了两个位置参数3和5。函数调用是实现代码复用和模块化的重要方式。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684626" y="4069864"/>
            <a:ext cx="934532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函数调用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H="1">
            <a:off x="1113127" y="4455108"/>
            <a:ext cx="3986494" cy="21600"/>
          </a:xfrm>
          <a:custGeom>
            <a:avLst/>
            <a:gdLst>
              <a:gd name="connsiteX0" fmla="*/ 6096000 w 6096000"/>
              <a:gd name="connsiteY0" fmla="*/ 0 h 72000"/>
              <a:gd name="connsiteX1" fmla="*/ 0 w 6096000"/>
              <a:gd name="connsiteY1" fmla="*/ 0 h 72000"/>
              <a:gd name="connsiteX2" fmla="*/ 0 w 6096000"/>
              <a:gd name="connsiteY2" fmla="*/ 72000 h 72000"/>
              <a:gd name="connsiteX3" fmla="*/ 6096000 w 6096000"/>
              <a:gd name="connsiteY3" fmla="*/ 72000 h 72000"/>
            </a:gdLst>
            <a:ahLst/>
            <a:cxnLst/>
            <a:rect l="l" t="t" r="r" b="b"/>
            <a:pathLst>
              <a:path w="6096000" h="72000">
                <a:moveTo>
                  <a:pt x="6096000" y="0"/>
                </a:moveTo>
                <a:lnTo>
                  <a:pt x="0" y="0"/>
                </a:lnTo>
                <a:lnTo>
                  <a:pt x="0" y="72000"/>
                </a:lnTo>
                <a:lnTo>
                  <a:pt x="6096000" y="7200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13127" y="3959881"/>
            <a:ext cx="432000" cy="432000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81692" y="1430680"/>
            <a:ext cx="10395908" cy="2088231"/>
          </a:xfrm>
          <a:prstGeom prst="roundRect">
            <a:avLst>
              <a:gd name="adj" fmla="val 6600"/>
            </a:avLst>
          </a:prstGeom>
          <a:solidFill>
            <a:schemeClr val="bg1"/>
          </a:solidFill>
          <a:ln w="12043" cap="sq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miter/>
          </a:ln>
          <a:effectLst>
            <a:outerShdw blurRad="50800" dist="38100" dir="8100000" algn="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86713" tIns="43356" rIns="86713" bIns="43356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13126" y="2074762"/>
            <a:ext cx="9916824" cy="14119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函数是Python中实现特定功能的代码块，使用def关键字定义。函数可以有参数，也可以没有参数；可以有返回值，也可以没有返回值。函数定义的基本格式为：def 函数名(参数):，函数体，return 返回值。
例如，定义一个计算两个数之和的函数：def add(a, b): return a + b。函数定义时可以指定默认参数值，使得函数在调用时某些参数可以省略。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684626" y="1646704"/>
            <a:ext cx="9345323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函数定义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1113127" y="2031948"/>
            <a:ext cx="3986494" cy="21600"/>
          </a:xfrm>
          <a:custGeom>
            <a:avLst/>
            <a:gdLst>
              <a:gd name="connsiteX0" fmla="*/ 6096000 w 6096000"/>
              <a:gd name="connsiteY0" fmla="*/ 0 h 72000"/>
              <a:gd name="connsiteX1" fmla="*/ 0 w 6096000"/>
              <a:gd name="connsiteY1" fmla="*/ 0 h 72000"/>
              <a:gd name="connsiteX2" fmla="*/ 0 w 6096000"/>
              <a:gd name="connsiteY2" fmla="*/ 72000 h 72000"/>
              <a:gd name="connsiteX3" fmla="*/ 6096000 w 6096000"/>
              <a:gd name="connsiteY3" fmla="*/ 72000 h 72000"/>
            </a:gdLst>
            <a:ahLst/>
            <a:cxnLst/>
            <a:rect l="l" t="t" r="r" b="b"/>
            <a:pathLst>
              <a:path w="6096000" h="72000">
                <a:moveTo>
                  <a:pt x="6096000" y="0"/>
                </a:moveTo>
                <a:lnTo>
                  <a:pt x="0" y="0"/>
                </a:lnTo>
                <a:lnTo>
                  <a:pt x="0" y="72000"/>
                </a:lnTo>
                <a:lnTo>
                  <a:pt x="6096000" y="72000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13127" y="1536721"/>
            <a:ext cx="432000" cy="432000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函数定义与调用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7306640" flipH="1">
            <a:off x="5393387" y="4850247"/>
            <a:ext cx="356980" cy="5682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4293360">
            <a:off x="867573" y="4850246"/>
            <a:ext cx="356980" cy="568254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15390" y="1691640"/>
            <a:ext cx="4587161" cy="4124357"/>
          </a:xfrm>
          <a:prstGeom prst="roundRect">
            <a:avLst>
              <a:gd name="adj" fmla="val 3655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20062" y="5049184"/>
            <a:ext cx="5177818" cy="838515"/>
          </a:xfrm>
          <a:custGeom>
            <a:avLst/>
            <a:gdLst>
              <a:gd name="connsiteX0" fmla="*/ 0 w 4226504"/>
              <a:gd name="connsiteY0" fmla="*/ 0 h 1151328"/>
              <a:gd name="connsiteX1" fmla="*/ 49676 w 4226504"/>
              <a:gd name="connsiteY1" fmla="*/ 14539 h 1151328"/>
              <a:gd name="connsiteX2" fmla="*/ 2119602 w 4226504"/>
              <a:gd name="connsiteY2" fmla="*/ 210229 h 1151328"/>
              <a:gd name="connsiteX3" fmla="*/ 4189528 w 4226504"/>
              <a:gd name="connsiteY3" fmla="*/ 14539 h 1151328"/>
              <a:gd name="connsiteX4" fmla="*/ 4226504 w 4226504"/>
              <a:gd name="connsiteY4" fmla="*/ 3717 h 1151328"/>
              <a:gd name="connsiteX5" fmla="*/ 4226504 w 4226504"/>
              <a:gd name="connsiteY5" fmla="*/ 1100830 h 1151328"/>
              <a:gd name="connsiteX6" fmla="*/ 4176006 w 4226504"/>
              <a:gd name="connsiteY6" fmla="*/ 1151328 h 1151328"/>
              <a:gd name="connsiteX7" fmla="*/ 50498 w 4226504"/>
              <a:gd name="connsiteY7" fmla="*/ 1151328 h 1151328"/>
              <a:gd name="connsiteX8" fmla="*/ 0 w 4226504"/>
              <a:gd name="connsiteY8" fmla="*/ 1100830 h 1151328"/>
              <a:gd name="connsiteX9" fmla="*/ 0 w 4226504"/>
              <a:gd name="connsiteY9" fmla="*/ 0 h 1151328"/>
            </a:gdLst>
            <a:ahLst/>
            <a:cxnLst/>
            <a:rect l="l" t="t" r="r" b="b"/>
            <a:pathLst>
              <a:path w="4226504" h="1151328">
                <a:moveTo>
                  <a:pt x="0" y="0"/>
                </a:moveTo>
                <a:lnTo>
                  <a:pt x="49676" y="14539"/>
                </a:lnTo>
                <a:cubicBezTo>
                  <a:pt x="498270" y="132605"/>
                  <a:pt x="1257953" y="210229"/>
                  <a:pt x="2119602" y="210229"/>
                </a:cubicBezTo>
                <a:cubicBezTo>
                  <a:pt x="2981251" y="210229"/>
                  <a:pt x="3740935" y="132605"/>
                  <a:pt x="4189528" y="14539"/>
                </a:cubicBezTo>
                <a:lnTo>
                  <a:pt x="4226504" y="3717"/>
                </a:lnTo>
                <a:lnTo>
                  <a:pt x="4226504" y="1100830"/>
                </a:lnTo>
                <a:cubicBezTo>
                  <a:pt x="4226504" y="1128719"/>
                  <a:pt x="4203895" y="1151328"/>
                  <a:pt x="4176006" y="1151328"/>
                </a:cubicBezTo>
                <a:lnTo>
                  <a:pt x="50498" y="1151328"/>
                </a:lnTo>
                <a:cubicBezTo>
                  <a:pt x="22609" y="1151328"/>
                  <a:pt x="0" y="1128719"/>
                  <a:pt x="0" y="11008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232073" y="2578132"/>
            <a:ext cx="4153794" cy="21111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8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模块是Python中以.py结尾的文件，用于组织代码和数据。一个模块可以包含变量、函数、类等。模块可以通过import语句导入到其他模块中，实现代码的复用。
导入模块的方式有多种，如import 模块名、from 模块名 import 函数名、from 模块名 import *等。例如，导入math模块：import math，然后可以通过math.sqrt()调用模块中的函数。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030960" y="2393413"/>
            <a:ext cx="556020" cy="3329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929227" y="4809825"/>
            <a:ext cx="759490" cy="759489"/>
          </a:xfrm>
          <a:prstGeom prst="ellipse">
            <a:avLst/>
          </a:pr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041845" y="4930356"/>
            <a:ext cx="534254" cy="5184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7306640" flipH="1">
            <a:off x="11014407" y="4850247"/>
            <a:ext cx="356980" cy="5682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4293360">
            <a:off x="6488593" y="4850246"/>
            <a:ext cx="356980" cy="568254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636410" y="1691640"/>
            <a:ext cx="4587161" cy="4124357"/>
          </a:xfrm>
          <a:prstGeom prst="roundRect">
            <a:avLst>
              <a:gd name="adj" fmla="val 3655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341082" y="5049184"/>
            <a:ext cx="5177818" cy="838515"/>
          </a:xfrm>
          <a:custGeom>
            <a:avLst/>
            <a:gdLst>
              <a:gd name="connsiteX0" fmla="*/ 0 w 4226504"/>
              <a:gd name="connsiteY0" fmla="*/ 0 h 1151328"/>
              <a:gd name="connsiteX1" fmla="*/ 49676 w 4226504"/>
              <a:gd name="connsiteY1" fmla="*/ 14539 h 1151328"/>
              <a:gd name="connsiteX2" fmla="*/ 2119602 w 4226504"/>
              <a:gd name="connsiteY2" fmla="*/ 210229 h 1151328"/>
              <a:gd name="connsiteX3" fmla="*/ 4189528 w 4226504"/>
              <a:gd name="connsiteY3" fmla="*/ 14539 h 1151328"/>
              <a:gd name="connsiteX4" fmla="*/ 4226504 w 4226504"/>
              <a:gd name="connsiteY4" fmla="*/ 3717 h 1151328"/>
              <a:gd name="connsiteX5" fmla="*/ 4226504 w 4226504"/>
              <a:gd name="connsiteY5" fmla="*/ 1100830 h 1151328"/>
              <a:gd name="connsiteX6" fmla="*/ 4176006 w 4226504"/>
              <a:gd name="connsiteY6" fmla="*/ 1151328 h 1151328"/>
              <a:gd name="connsiteX7" fmla="*/ 50498 w 4226504"/>
              <a:gd name="connsiteY7" fmla="*/ 1151328 h 1151328"/>
              <a:gd name="connsiteX8" fmla="*/ 0 w 4226504"/>
              <a:gd name="connsiteY8" fmla="*/ 1100830 h 1151328"/>
              <a:gd name="connsiteX9" fmla="*/ 0 w 4226504"/>
              <a:gd name="connsiteY9" fmla="*/ 0 h 1151328"/>
            </a:gdLst>
            <a:ahLst/>
            <a:cxnLst/>
            <a:rect l="l" t="t" r="r" b="b"/>
            <a:pathLst>
              <a:path w="4226504" h="1151328">
                <a:moveTo>
                  <a:pt x="0" y="0"/>
                </a:moveTo>
                <a:lnTo>
                  <a:pt x="49676" y="14539"/>
                </a:lnTo>
                <a:cubicBezTo>
                  <a:pt x="498270" y="132605"/>
                  <a:pt x="1257953" y="210229"/>
                  <a:pt x="2119602" y="210229"/>
                </a:cubicBezTo>
                <a:cubicBezTo>
                  <a:pt x="2981251" y="210229"/>
                  <a:pt x="3740935" y="132605"/>
                  <a:pt x="4189528" y="14539"/>
                </a:cubicBezTo>
                <a:lnTo>
                  <a:pt x="4226504" y="3717"/>
                </a:lnTo>
                <a:lnTo>
                  <a:pt x="4226504" y="1100830"/>
                </a:lnTo>
                <a:cubicBezTo>
                  <a:pt x="4226504" y="1128719"/>
                  <a:pt x="4203895" y="1151328"/>
                  <a:pt x="4176006" y="1151328"/>
                </a:cubicBezTo>
                <a:lnTo>
                  <a:pt x="50498" y="1151328"/>
                </a:lnTo>
                <a:cubicBezTo>
                  <a:pt x="22609" y="1151328"/>
                  <a:pt x="0" y="1128719"/>
                  <a:pt x="0" y="110083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853093" y="2578132"/>
            <a:ext cx="4153794" cy="21111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包是Python中用于组织模块的容器，可以包含多个模块。包的使用可以避免模块名冲突，方便代码的组织和管理。包的结构类似于文件夹，可以通过import 包名.模块名导入包中的模块。
例如，导入numpy包中的array模块：import numpy.array。包的使用使得大型项目的代码管理更加清晰和高效。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651980" y="2393413"/>
            <a:ext cx="556020" cy="3329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550247" y="4809825"/>
            <a:ext cx="759490" cy="759489"/>
          </a:xfrm>
          <a:prstGeom prst="ellipse">
            <a:avLst/>
          </a:pr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662865" y="4930356"/>
            <a:ext cx="534254" cy="5184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02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229829" y="1711271"/>
            <a:ext cx="4158282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模块定义与导入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850849" y="1711271"/>
            <a:ext cx="4145582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包的使用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模块与包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1" y="0"/>
            <a:ext cx="5410201" cy="6857999"/>
          </a:xfrm>
          <a:custGeom>
            <a:avLst/>
            <a:gdLst>
              <a:gd name="connsiteX0" fmla="*/ 5410201 w 5410201"/>
              <a:gd name="connsiteY0" fmla="*/ 0 h 6857999"/>
              <a:gd name="connsiteX1" fmla="*/ 4019076 w 5410201"/>
              <a:gd name="connsiteY1" fmla="*/ 0 h 6857999"/>
              <a:gd name="connsiteX2" fmla="*/ 3565289 w 5410201"/>
              <a:gd name="connsiteY2" fmla="*/ 454433 h 6857999"/>
              <a:gd name="connsiteX3" fmla="*/ 3111501 w 5410201"/>
              <a:gd name="connsiteY3" fmla="*/ 908867 h 6857999"/>
              <a:gd name="connsiteX4" fmla="*/ 3111501 w 5410201"/>
              <a:gd name="connsiteY4" fmla="*/ 3727488 h 6857999"/>
              <a:gd name="connsiteX5" fmla="*/ 1555751 w 5410201"/>
              <a:gd name="connsiteY5" fmla="*/ 5283199 h 6857999"/>
              <a:gd name="connsiteX6" fmla="*/ 0 w 5410201"/>
              <a:gd name="connsiteY6" fmla="*/ 6848455 h 6857999"/>
              <a:gd name="connsiteX7" fmla="*/ 2705101 w 5410201"/>
              <a:gd name="connsiteY7" fmla="*/ 6857999 h 6857999"/>
              <a:gd name="connsiteX8" fmla="*/ 5410201 w 5410201"/>
              <a:gd name="connsiteY8" fmla="*/ 6857999 h 6857999"/>
            </a:gdLst>
            <a:ahLst/>
            <a:cxnLst/>
            <a:rect l="l" t="t" r="r" b="b"/>
            <a:pathLst>
              <a:path w="5410201" h="6857999">
                <a:moveTo>
                  <a:pt x="5410201" y="0"/>
                </a:moveTo>
                <a:lnTo>
                  <a:pt x="4019076" y="0"/>
                </a:lnTo>
                <a:lnTo>
                  <a:pt x="3565289" y="454433"/>
                </a:lnTo>
                <a:lnTo>
                  <a:pt x="3111501" y="908867"/>
                </a:lnTo>
                <a:lnTo>
                  <a:pt x="3111501" y="3727488"/>
                </a:lnTo>
                <a:lnTo>
                  <a:pt x="1555751" y="5283199"/>
                </a:lnTo>
                <a:cubicBezTo>
                  <a:pt x="700089" y="6138840"/>
                  <a:pt x="0" y="6843205"/>
                  <a:pt x="0" y="6848455"/>
                </a:cubicBezTo>
                <a:cubicBezTo>
                  <a:pt x="0" y="6853704"/>
                  <a:pt x="1217296" y="6857999"/>
                  <a:pt x="2705101" y="6857999"/>
                </a:cubicBezTo>
                <a:lnTo>
                  <a:pt x="5410201" y="6857999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89335" y="283892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628420" y="766804"/>
            <a:ext cx="2171051" cy="22517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8000">
                <a:ln w="12344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06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374105" y="2972467"/>
            <a:ext cx="4679680" cy="15614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Python文件操作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11116321" y="2507515"/>
            <a:ext cx="553366" cy="39812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1239739">
            <a:off x="6236766" y="3584933"/>
            <a:ext cx="4965742" cy="336500"/>
          </a:xfrm>
          <a:prstGeom prst="ellipse">
            <a:avLst/>
          </a:prstGeom>
          <a:noFill/>
          <a:ln w="30480" cap="flat">
            <a:gradFill>
              <a:gsLst>
                <a:gs pos="20000">
                  <a:schemeClr val="accent2">
                    <a:lumMod val="40000"/>
                    <a:lumOff val="60000"/>
                    <a:alpha val="0"/>
                  </a:schemeClr>
                </a:gs>
                <a:gs pos="9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1960425" y="428254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alphaModFix/>
          </a:blip>
          <a:srcRect l="17731" r="17731"/>
          <a:stretch>
            <a:fillRect/>
          </a:stretch>
        </p:blipFill>
        <p:spPr>
          <a:xfrm>
            <a:off x="2089146" y="441680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2196979" y="1959528"/>
            <a:ext cx="2816680" cy="2911656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alphaModFix/>
          </a:blip>
          <a:srcRect l="17731" r="17731"/>
          <a:stretch>
            <a:fillRect/>
          </a:stretch>
        </p:blipFill>
        <p:spPr>
          <a:xfrm>
            <a:off x="2382519" y="2153053"/>
            <a:ext cx="2435104" cy="2515437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" name="标题 1"/>
          <p:cNvSpPr txBox="1"/>
          <p:nvPr/>
        </p:nvSpPr>
        <p:spPr>
          <a:xfrm>
            <a:off x="11141609" y="326598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0249664" y="314541"/>
            <a:ext cx="752410" cy="153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Powerpoint</a:t>
            </a:r>
            <a:endParaRPr kumimoji="1" lang="zh-CN" altLang="en-US"/>
          </a:p>
        </p:txBody>
      </p:sp>
      <p:pic>
        <p:nvPicPr>
          <p:cNvPr id="32" name="Picture 2" descr="E:\Hou\信息化建设\web\校徽相关\xjt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1001" r="53439" b="77637"/>
          <a:stretch>
            <a:fillRect/>
          </a:stretch>
        </p:blipFill>
        <p:spPr bwMode="auto">
          <a:xfrm>
            <a:off x="10106740" y="185903"/>
            <a:ext cx="14700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76400" y="1844703"/>
            <a:ext cx="4500000" cy="567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01.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0400" y="2484553"/>
            <a:ext cx="4896000" cy="72000"/>
          </a:xfrm>
          <a:prstGeom prst="rect">
            <a:avLst/>
          </a:prstGeom>
          <a:solidFill>
            <a:schemeClr val="accent1"/>
          </a:solidFill>
          <a:ln cap="rnd">
            <a:noFill/>
            <a:prstDash val="solid"/>
            <a:round/>
            <a:headEnd/>
            <a:tailEnd/>
          </a:ln>
          <a:effectLst>
            <a:outerShdw blurRad="254000" dist="127000" dir="540000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820900" y="1844703"/>
            <a:ext cx="4500000" cy="567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02.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622900" y="2484553"/>
            <a:ext cx="4896000" cy="72000"/>
          </a:xfrm>
          <a:prstGeom prst="rect">
            <a:avLst/>
          </a:prstGeom>
          <a:solidFill>
            <a:schemeClr val="accent1"/>
          </a:solidFill>
          <a:ln cap="rnd">
            <a:noFill/>
            <a:prstDash val="solid"/>
            <a:round/>
            <a:headEnd/>
            <a:tailEnd/>
          </a:ln>
          <a:effectLst>
            <a:outerShdw blurRad="254000" dist="127000" dir="5400000" algn="ctr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76400" y="2732601"/>
            <a:ext cx="4500000" cy="659239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文件打开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76400" y="3455341"/>
            <a:ext cx="4500000" cy="19286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2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Python使用open()函数打开文件，语法格式为open(file, mode='r', buffering=- 1, encoding=None, errors=None, newline=None, closefd=True, opener=None)。其中，file参数指定文件路径，mode参数指定打开文件的模式，如'r'表示只读模式，'w'表示写入模式，'a'表示追加模式等。
例如，打开一个名为test.txt的文件进行读取：f = open("test.txt", "r")。打开文件后，可以通过文件对象进行读写操作。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820900" y="2732601"/>
            <a:ext cx="4500000" cy="659239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文件关闭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820900" y="3455341"/>
            <a:ext cx="4500000" cy="19286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文件操作完成后，需要使用close()方法关闭文件，释放系统资源。关闭文件可以避免文件被占用或数据丢失。例如，f.close()。
为了避免忘记关闭文件，可以使用with语句打开文件，这样文件会在代码块执行完毕后自动关闭。例如，with open("test.txt", "r") as f:，文件操作代码块结束后，文件会自动关闭。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文件打开与关闭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3" name="标题 1"/>
          <p:cNvCxnSpPr/>
          <p:nvPr/>
        </p:nvCxnSpPr>
        <p:spPr>
          <a:xfrm>
            <a:off x="700529" y="2162008"/>
            <a:ext cx="10778241" cy="0"/>
          </a:xfrm>
          <a:prstGeom prst="line">
            <a:avLst/>
          </a:prstGeom>
          <a:solidFill>
            <a:schemeClr val="accent3">
              <a:alpha val="15000"/>
            </a:schemeClr>
          </a:solidFill>
          <a:ln w="12700" cap="rnd">
            <a:solidFill>
              <a:schemeClr val="accent2"/>
            </a:solidFill>
            <a:round/>
          </a:ln>
        </p:spPr>
      </p:cxnSp>
      <p:sp>
        <p:nvSpPr>
          <p:cNvPr id="4" name="标题 1"/>
          <p:cNvSpPr txBox="1"/>
          <p:nvPr/>
        </p:nvSpPr>
        <p:spPr>
          <a:xfrm>
            <a:off x="3521366" y="2091399"/>
            <a:ext cx="141218" cy="141218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347753" y="3016755"/>
            <a:ext cx="4488448" cy="2156246"/>
          </a:xfrm>
          <a:prstGeom prst="roundRect">
            <a:avLst>
              <a:gd name="adj" fmla="val 4673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067466" y="2701978"/>
            <a:ext cx="1049022" cy="51703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  <a:effectLst>
            <a:outerShdw blurRad="406400" dist="38100" dir="10800000" sx="106000" sy="106000" algn="r" rotWithShape="0">
              <a:schemeClr val="bg1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082706" y="2701978"/>
            <a:ext cx="1018542" cy="51703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  <a:effectLst>
            <a:outerShdw blurRad="152400" dist="203200" dir="2700000" sx="88000" sy="88000" algn="tl" rotWithShape="0">
              <a:schemeClr val="accent2">
                <a:lumMod val="60000"/>
                <a:lumOff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120503" y="2847396"/>
            <a:ext cx="9398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595290" y="3891574"/>
            <a:ext cx="3993374" cy="10233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0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文件写入操作可以通过文件对象的write()方法和writelines()方法实现。write()方法用于将字符串写入文件，返回写入的字符数；writelines()方法用于将字符串列表写入文件。
例如，向文件test.txt写入内容：f = open("test.txt", "w")；f.write("Hello, World!")；f.writelines(["Line 1\n", "Line 2\n"])。写入文件时需要注意文件的打开模式和编码方式。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516714" y="2091399"/>
            <a:ext cx="141218" cy="141218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</a:gradFill>
          <a:ln w="57150" cap="rnd">
            <a:noFill/>
            <a:round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343099" y="3016755"/>
            <a:ext cx="4488448" cy="2156246"/>
          </a:xfrm>
          <a:prstGeom prst="roundRect">
            <a:avLst>
              <a:gd name="adj" fmla="val 4673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062812" y="2701978"/>
            <a:ext cx="1049022" cy="51703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  <a:effectLst>
            <a:outerShdw blurRad="406400" dist="38100" dir="10800000" sx="106000" sy="106000" algn="r" rotWithShape="0">
              <a:schemeClr val="bg1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078052" y="2701978"/>
            <a:ext cx="1018542" cy="51703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  <a:effectLst>
            <a:outerShdw blurRad="152400" dist="203200" dir="2700000" sx="88000" sy="88000" algn="tl" rotWithShape="0">
              <a:schemeClr val="accent2">
                <a:lumMod val="60000"/>
                <a:lumOff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115849" y="2847396"/>
            <a:ext cx="9398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595290" y="3466030"/>
            <a:ext cx="3993374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文件写入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590636" y="3891574"/>
            <a:ext cx="3993374" cy="10262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83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文件读取操作可以通过文件对象的read()方法、readline()方法和readlines()方法实现。read()方法用于读取指定字节数的内容，无参数时读取整个文件；readline()方法用于读取文件中的一行；readlines()方法用于读取文件中的所有行并返回一个列表。
例如，读取文件test.txt的内容：f = open("test.txt", "r")；content = f.read()；line = f.readline()；lines = f.readlines()。读取文件时需要注意文件的编码和内容格式。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590636" y="3466030"/>
            <a:ext cx="3993374" cy="2878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文件读取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文件读写操作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2773767"/>
            <a:ext cx="10052487" cy="4084233"/>
          </a:xfrm>
          <a:custGeom>
            <a:avLst/>
            <a:gdLst>
              <a:gd name="connsiteX0" fmla="*/ 0 w 12192000"/>
              <a:gd name="connsiteY0" fmla="*/ 0 h 4953497"/>
              <a:gd name="connsiteX1" fmla="*/ 261167 w 12192000"/>
              <a:gd name="connsiteY1" fmla="*/ 31308 h 4953497"/>
              <a:gd name="connsiteX2" fmla="*/ 1998921 w 12192000"/>
              <a:gd name="connsiteY2" fmla="*/ 604781 h 4953497"/>
              <a:gd name="connsiteX3" fmla="*/ 3338623 w 12192000"/>
              <a:gd name="connsiteY3" fmla="*/ 2614334 h 4953497"/>
              <a:gd name="connsiteX4" fmla="*/ 6156251 w 12192000"/>
              <a:gd name="connsiteY4" fmla="*/ 2667497 h 4953497"/>
              <a:gd name="connsiteX5" fmla="*/ 7485321 w 12192000"/>
              <a:gd name="connsiteY5" fmla="*/ 4134790 h 4953497"/>
              <a:gd name="connsiteX6" fmla="*/ 9888279 w 12192000"/>
              <a:gd name="connsiteY6" fmla="*/ 4156055 h 4953497"/>
              <a:gd name="connsiteX7" fmla="*/ 12151539 w 12192000"/>
              <a:gd name="connsiteY7" fmla="*/ 4897479 h 4953497"/>
              <a:gd name="connsiteX8" fmla="*/ 12192000 w 12192000"/>
              <a:gd name="connsiteY8" fmla="*/ 4921856 h 4953497"/>
              <a:gd name="connsiteX9" fmla="*/ 12192000 w 12192000"/>
              <a:gd name="connsiteY9" fmla="*/ 4953497 h 4953497"/>
              <a:gd name="connsiteX10" fmla="*/ 0 w 12192000"/>
              <a:gd name="connsiteY10" fmla="*/ 4953497 h 4953497"/>
            </a:gdLst>
            <a:ahLst/>
            <a:cxnLst/>
            <a:rect l="l" t="t" r="r" b="b"/>
            <a:pathLst>
              <a:path w="12192000" h="4953497">
                <a:moveTo>
                  <a:pt x="0" y="0"/>
                </a:moveTo>
                <a:lnTo>
                  <a:pt x="261167" y="31308"/>
                </a:lnTo>
                <a:cubicBezTo>
                  <a:pt x="893841" y="110533"/>
                  <a:pt x="1510488" y="223338"/>
                  <a:pt x="1998921" y="604781"/>
                </a:cubicBezTo>
                <a:cubicBezTo>
                  <a:pt x="2557130" y="1040716"/>
                  <a:pt x="2645735" y="2270548"/>
                  <a:pt x="3338623" y="2614334"/>
                </a:cubicBezTo>
                <a:cubicBezTo>
                  <a:pt x="4031511" y="2958120"/>
                  <a:pt x="5465136" y="2414088"/>
                  <a:pt x="6156251" y="2667497"/>
                </a:cubicBezTo>
                <a:cubicBezTo>
                  <a:pt x="6847367" y="2920906"/>
                  <a:pt x="6863316" y="3886697"/>
                  <a:pt x="7485321" y="4134790"/>
                </a:cubicBezTo>
                <a:cubicBezTo>
                  <a:pt x="8107326" y="4382883"/>
                  <a:pt x="9159949" y="3962897"/>
                  <a:pt x="9888279" y="4156055"/>
                </a:cubicBezTo>
                <a:cubicBezTo>
                  <a:pt x="10343485" y="4276779"/>
                  <a:pt x="11643897" y="4613477"/>
                  <a:pt x="12151539" y="4897479"/>
                </a:cubicBezTo>
                <a:lnTo>
                  <a:pt x="12192000" y="4921856"/>
                </a:lnTo>
                <a:lnTo>
                  <a:pt x="12192000" y="4953497"/>
                </a:lnTo>
                <a:lnTo>
                  <a:pt x="0" y="495349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278874" y="1625801"/>
            <a:ext cx="3764620" cy="836495"/>
          </a:xfrm>
          <a:custGeom>
            <a:avLst/>
            <a:gdLst>
              <a:gd name="connsiteX0" fmla="*/ 3190875 w 3190875"/>
              <a:gd name="connsiteY0" fmla="*/ 595503 h 876300"/>
              <a:gd name="connsiteX1" fmla="*/ 0 w 3190875"/>
              <a:gd name="connsiteY1" fmla="*/ 876300 h 876300"/>
              <a:gd name="connsiteX2" fmla="*/ 0 w 3190875"/>
              <a:gd name="connsiteY2" fmla="*/ 160211 h 876300"/>
              <a:gd name="connsiteX3" fmla="*/ 160211 w 3190875"/>
              <a:gd name="connsiteY3" fmla="*/ 0 h 876300"/>
              <a:gd name="connsiteX4" fmla="*/ 2566607 w 3190875"/>
              <a:gd name="connsiteY4" fmla="*/ 0 h 876300"/>
              <a:gd name="connsiteX5" fmla="*/ 2693003 w 3190875"/>
              <a:gd name="connsiteY5" fmla="*/ 61817 h 876300"/>
              <a:gd name="connsiteX6" fmla="*/ 2857500 w 3190875"/>
              <a:gd name="connsiteY6" fmla="*/ 285750 h 876300"/>
              <a:gd name="connsiteX7" fmla="*/ 3190875 w 3190875"/>
              <a:gd name="connsiteY7" fmla="*/ 595503 h 876300"/>
            </a:gdLst>
            <a:ahLst/>
            <a:cxnLst/>
            <a:rect l="l" t="t" r="r" b="b"/>
            <a:pathLst>
              <a:path w="3190875" h="876300">
                <a:moveTo>
                  <a:pt x="3190875" y="595503"/>
                </a:moveTo>
                <a:lnTo>
                  <a:pt x="0" y="876300"/>
                </a:lnTo>
                <a:lnTo>
                  <a:pt x="0" y="160211"/>
                </a:lnTo>
                <a:cubicBezTo>
                  <a:pt x="0" y="71729"/>
                  <a:pt x="71729" y="0"/>
                  <a:pt x="160211" y="0"/>
                </a:cubicBezTo>
                <a:lnTo>
                  <a:pt x="2566607" y="0"/>
                </a:lnTo>
                <a:cubicBezTo>
                  <a:pt x="2616013" y="12"/>
                  <a:pt x="2662657" y="22823"/>
                  <a:pt x="2693003" y="61817"/>
                </a:cubicBezTo>
                <a:lnTo>
                  <a:pt x="2857500" y="285750"/>
                </a:lnTo>
                <a:cubicBezTo>
                  <a:pt x="2939415" y="391001"/>
                  <a:pt x="3019425" y="561975"/>
                  <a:pt x="3190875" y="595503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90000">
                <a:schemeClr val="accent1">
                  <a:alpha val="100000"/>
                </a:schemeClr>
              </a:gs>
            </a:gsLst>
            <a:lin ang="0" scaled="0"/>
          </a:gradFill>
          <a:ln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78878" y="2215172"/>
            <a:ext cx="4521581" cy="3186169"/>
          </a:xfrm>
          <a:prstGeom prst="roundRect">
            <a:avLst>
              <a:gd name="adj" fmla="val 4042"/>
            </a:avLst>
          </a:prstGeom>
          <a:solidFill>
            <a:schemeClr val="bg1"/>
          </a:solidFill>
          <a:ln cap="sq">
            <a:noFill/>
            <a:miter/>
          </a:ln>
          <a:effectLst>
            <a:outerShdw blurRad="317500" dir="5400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495490" y="1625801"/>
            <a:ext cx="2888786" cy="5619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文件位置获取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495490" y="2368170"/>
            <a:ext cx="4140491" cy="28640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Python提供了tell()方法用于获取文件对象在文件中的当前位置。例如，position = f.tell()可以获取当前文件指针的位置。
通过获取文件位置，可以方便地进行文件的读写操作和数据定位。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378839" y="1625801"/>
            <a:ext cx="3764620" cy="836495"/>
          </a:xfrm>
          <a:custGeom>
            <a:avLst/>
            <a:gdLst>
              <a:gd name="connsiteX0" fmla="*/ 3190875 w 3190875"/>
              <a:gd name="connsiteY0" fmla="*/ 595503 h 876300"/>
              <a:gd name="connsiteX1" fmla="*/ 0 w 3190875"/>
              <a:gd name="connsiteY1" fmla="*/ 876300 h 876300"/>
              <a:gd name="connsiteX2" fmla="*/ 0 w 3190875"/>
              <a:gd name="connsiteY2" fmla="*/ 160211 h 876300"/>
              <a:gd name="connsiteX3" fmla="*/ 160211 w 3190875"/>
              <a:gd name="connsiteY3" fmla="*/ 0 h 876300"/>
              <a:gd name="connsiteX4" fmla="*/ 2566607 w 3190875"/>
              <a:gd name="connsiteY4" fmla="*/ 0 h 876300"/>
              <a:gd name="connsiteX5" fmla="*/ 2693003 w 3190875"/>
              <a:gd name="connsiteY5" fmla="*/ 61817 h 876300"/>
              <a:gd name="connsiteX6" fmla="*/ 2857500 w 3190875"/>
              <a:gd name="connsiteY6" fmla="*/ 285750 h 876300"/>
              <a:gd name="connsiteX7" fmla="*/ 3190875 w 3190875"/>
              <a:gd name="connsiteY7" fmla="*/ 595503 h 876300"/>
            </a:gdLst>
            <a:ahLst/>
            <a:cxnLst/>
            <a:rect l="l" t="t" r="r" b="b"/>
            <a:pathLst>
              <a:path w="3190875" h="876300">
                <a:moveTo>
                  <a:pt x="3190875" y="595503"/>
                </a:moveTo>
                <a:lnTo>
                  <a:pt x="0" y="876300"/>
                </a:lnTo>
                <a:lnTo>
                  <a:pt x="0" y="160211"/>
                </a:lnTo>
                <a:cubicBezTo>
                  <a:pt x="0" y="71729"/>
                  <a:pt x="71729" y="0"/>
                  <a:pt x="160211" y="0"/>
                </a:cubicBezTo>
                <a:lnTo>
                  <a:pt x="2566607" y="0"/>
                </a:lnTo>
                <a:cubicBezTo>
                  <a:pt x="2616013" y="12"/>
                  <a:pt x="2662657" y="22823"/>
                  <a:pt x="2693003" y="61817"/>
                </a:cubicBezTo>
                <a:lnTo>
                  <a:pt x="2857500" y="285750"/>
                </a:lnTo>
                <a:cubicBezTo>
                  <a:pt x="2939415" y="391001"/>
                  <a:pt x="3019425" y="561975"/>
                  <a:pt x="3190875" y="595503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90000">
                <a:schemeClr val="accent1">
                  <a:alpha val="100000"/>
                </a:schemeClr>
              </a:gs>
            </a:gsLst>
            <a:lin ang="0" scaled="0"/>
          </a:gradFill>
          <a:ln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378845" y="2215172"/>
            <a:ext cx="4521581" cy="3186169"/>
          </a:xfrm>
          <a:prstGeom prst="roundRect">
            <a:avLst>
              <a:gd name="adj" fmla="val 4042"/>
            </a:avLst>
          </a:prstGeom>
          <a:solidFill>
            <a:schemeClr val="bg1"/>
          </a:solidFill>
          <a:ln cap="sq">
            <a:noFill/>
            <a:miter/>
          </a:ln>
          <a:effectLst>
            <a:outerShdw blurRad="317500" dir="5400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595456" y="1625801"/>
            <a:ext cx="2888786" cy="5619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文件位置移动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595456" y="2368170"/>
            <a:ext cx="4140491" cy="28640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Python提供了seek()方法用于移动文件对象的位置，语法为file.seek(offset[, whence])。其中，offset表示移动的偏移量，whence参数表示参考点，取值为0表示从文件开头起算（默认值），1表示使用当前文件位置，2表示使用文件末尾作为参考点。
例如，将文件指针移动到文件开头：f.seek(0)；将文件指针移动到文件末尾：f.seek(0, 2)。通过移动文件位置，可以实现对文件的随机访问和数据操作。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文件定位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1" y="0"/>
            <a:ext cx="5410201" cy="6857999"/>
          </a:xfrm>
          <a:custGeom>
            <a:avLst/>
            <a:gdLst>
              <a:gd name="connsiteX0" fmla="*/ 5410201 w 5410201"/>
              <a:gd name="connsiteY0" fmla="*/ 0 h 6857999"/>
              <a:gd name="connsiteX1" fmla="*/ 4019076 w 5410201"/>
              <a:gd name="connsiteY1" fmla="*/ 0 h 6857999"/>
              <a:gd name="connsiteX2" fmla="*/ 3565289 w 5410201"/>
              <a:gd name="connsiteY2" fmla="*/ 454433 h 6857999"/>
              <a:gd name="connsiteX3" fmla="*/ 3111501 w 5410201"/>
              <a:gd name="connsiteY3" fmla="*/ 908867 h 6857999"/>
              <a:gd name="connsiteX4" fmla="*/ 3111501 w 5410201"/>
              <a:gd name="connsiteY4" fmla="*/ 3727488 h 6857999"/>
              <a:gd name="connsiteX5" fmla="*/ 1555751 w 5410201"/>
              <a:gd name="connsiteY5" fmla="*/ 5283199 h 6857999"/>
              <a:gd name="connsiteX6" fmla="*/ 0 w 5410201"/>
              <a:gd name="connsiteY6" fmla="*/ 6848455 h 6857999"/>
              <a:gd name="connsiteX7" fmla="*/ 2705101 w 5410201"/>
              <a:gd name="connsiteY7" fmla="*/ 6857999 h 6857999"/>
              <a:gd name="connsiteX8" fmla="*/ 5410201 w 5410201"/>
              <a:gd name="connsiteY8" fmla="*/ 6857999 h 6857999"/>
            </a:gdLst>
            <a:ahLst/>
            <a:cxnLst/>
            <a:rect l="l" t="t" r="r" b="b"/>
            <a:pathLst>
              <a:path w="5410201" h="6857999">
                <a:moveTo>
                  <a:pt x="5410201" y="0"/>
                </a:moveTo>
                <a:lnTo>
                  <a:pt x="4019076" y="0"/>
                </a:lnTo>
                <a:lnTo>
                  <a:pt x="3565289" y="454433"/>
                </a:lnTo>
                <a:lnTo>
                  <a:pt x="3111501" y="908867"/>
                </a:lnTo>
                <a:lnTo>
                  <a:pt x="3111501" y="3727488"/>
                </a:lnTo>
                <a:lnTo>
                  <a:pt x="1555751" y="5283199"/>
                </a:lnTo>
                <a:cubicBezTo>
                  <a:pt x="700089" y="6138840"/>
                  <a:pt x="0" y="6843205"/>
                  <a:pt x="0" y="6848455"/>
                </a:cubicBezTo>
                <a:cubicBezTo>
                  <a:pt x="0" y="6853704"/>
                  <a:pt x="1217296" y="6857999"/>
                  <a:pt x="2705101" y="6857999"/>
                </a:cubicBezTo>
                <a:lnTo>
                  <a:pt x="5410201" y="6857999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89335" y="283892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628420" y="766804"/>
            <a:ext cx="2171051" cy="22517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8000">
                <a:ln w="12344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07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374104" y="2972467"/>
            <a:ext cx="5113045" cy="15614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Python错误与异常处理</a:t>
            </a:r>
            <a:endParaRPr kumimoji="1" lang="zh-CN" altLang="en-US" dirty="0"/>
          </a:p>
        </p:txBody>
      </p:sp>
      <p:sp>
        <p:nvSpPr>
          <p:cNvPr id="19" name="标题 1"/>
          <p:cNvSpPr txBox="1"/>
          <p:nvPr/>
        </p:nvSpPr>
        <p:spPr>
          <a:xfrm flipH="1">
            <a:off x="11116321" y="2507515"/>
            <a:ext cx="553366" cy="39812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1239739">
            <a:off x="6301644" y="3749498"/>
            <a:ext cx="4965742" cy="336500"/>
          </a:xfrm>
          <a:prstGeom prst="ellipse">
            <a:avLst/>
          </a:prstGeom>
          <a:noFill/>
          <a:ln w="30480" cap="flat">
            <a:gradFill>
              <a:gsLst>
                <a:gs pos="20000">
                  <a:schemeClr val="accent2">
                    <a:lumMod val="40000"/>
                    <a:lumOff val="60000"/>
                    <a:alpha val="0"/>
                  </a:schemeClr>
                </a:gs>
                <a:gs pos="9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1960425" y="428254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2089146" y="441680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2196979" y="1959528"/>
            <a:ext cx="2816680" cy="2911656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alphaModFix/>
          </a:blip>
          <a:srcRect l="17731" r="17731"/>
          <a:stretch>
            <a:fillRect/>
          </a:stretch>
        </p:blipFill>
        <p:spPr>
          <a:xfrm>
            <a:off x="2382519" y="2153053"/>
            <a:ext cx="2435104" cy="2515437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" name="标题 1"/>
          <p:cNvSpPr txBox="1"/>
          <p:nvPr/>
        </p:nvSpPr>
        <p:spPr>
          <a:xfrm>
            <a:off x="11141609" y="326598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0249664" y="314541"/>
            <a:ext cx="752410" cy="153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Powerpoint</a:t>
            </a:r>
            <a:endParaRPr kumimoji="1" lang="zh-CN" altLang="en-US"/>
          </a:p>
        </p:txBody>
      </p:sp>
      <p:pic>
        <p:nvPicPr>
          <p:cNvPr id="32" name="Picture 2" descr="E:\Hou\信息化建设\web\校徽相关\xjtu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1001" r="53439" b="77637"/>
          <a:stretch>
            <a:fillRect/>
          </a:stretch>
        </p:blipFill>
        <p:spPr bwMode="auto">
          <a:xfrm>
            <a:off x="10106740" y="185903"/>
            <a:ext cx="14700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44134" y="2036842"/>
            <a:ext cx="544357" cy="544357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42546" y="2719739"/>
            <a:ext cx="4747260" cy="75025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语法错误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42547" y="3541863"/>
            <a:ext cx="4747260" cy="16902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语法错误是指程序代码违反了Python的语法规则，通常在程序解释或编译时被检测出来。语法错误会导致程序无法运行，例如缺少括号、拼写错误、缩进错误等。
例如，代码print("Hello缺少右括号，会导致语法错误。语法错误需要通过仔细检查代码来修复。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451973" y="2032276"/>
            <a:ext cx="523502" cy="544357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389494" y="2719739"/>
            <a:ext cx="4747260" cy="750259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逻辑错误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389494" y="3541863"/>
            <a:ext cx="4747260" cy="169026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逻辑错误是指程序代码在语法上正确，但在逻辑上不符合预期，导致程序运行结果不正确。逻辑错误不会导致程序崩溃，但会影响程序的功能。例如，除数为0、循环条件错误等。
例如，代码result = 10 / 0会导致逻辑错误，因为除数不能为0。逻辑错误需要通过调试和测试来发现和修复。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错误类型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289634" y="1553201"/>
            <a:ext cx="5902366" cy="1980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550652" y="1818592"/>
            <a:ext cx="4968248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异常类型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550653" y="2234155"/>
            <a:ext cx="4968248" cy="10486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98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异常是指程序在运行时发生的错误，通常是由程序的运行环境或输入数据引起的。Python提供了多种内置异常类型，如ZeroDivisionError、ValueError、FileNotFoundError等。
例如，ZeroDivisionError表示除数为0的异常，ValueError表示输入值无效的异常，FileNotFoundError表示文件未找到的异常。了解异常类型有助于正确处理异常。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180194" y="1553201"/>
            <a:ext cx="36000" cy="198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0" y="3731199"/>
            <a:ext cx="5902366" cy="198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400" y="3996591"/>
            <a:ext cx="4968248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异常处理机制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60400" y="4412155"/>
            <a:ext cx="4968248" cy="10486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116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Python使用try- except语句块来捕获和处理异常。try块中放置可能引发异常的代码，except块中放置处理异常的代码。可以捕获特定类型的异常，也可以捕获所有异常。
例如，try: result = 10 / 0；except ZeroDivisionError: print("除数不能为0")。异常处理机制可以提高程序的健壮性和可靠性，避免程序因异常而崩溃。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953077" y="3731199"/>
            <a:ext cx="36000" cy="1980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10800000">
            <a:off x="5105617" y="2183202"/>
            <a:ext cx="720000" cy="72000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316065" y="2381201"/>
            <a:ext cx="299104" cy="324000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0800000">
            <a:off x="6353683" y="4361200"/>
            <a:ext cx="720000" cy="720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254000" dist="76200" dir="2700000" algn="tl" rotWithShape="0">
              <a:schemeClr val="accent1">
                <a:lumMod val="7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551682" y="4559200"/>
            <a:ext cx="324000" cy="32400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异常处理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1" y="0"/>
            <a:ext cx="5410201" cy="6857999"/>
          </a:xfrm>
          <a:custGeom>
            <a:avLst/>
            <a:gdLst>
              <a:gd name="connsiteX0" fmla="*/ 5410201 w 5410201"/>
              <a:gd name="connsiteY0" fmla="*/ 0 h 6857999"/>
              <a:gd name="connsiteX1" fmla="*/ 4019076 w 5410201"/>
              <a:gd name="connsiteY1" fmla="*/ 0 h 6857999"/>
              <a:gd name="connsiteX2" fmla="*/ 3565289 w 5410201"/>
              <a:gd name="connsiteY2" fmla="*/ 454433 h 6857999"/>
              <a:gd name="connsiteX3" fmla="*/ 3111501 w 5410201"/>
              <a:gd name="connsiteY3" fmla="*/ 908867 h 6857999"/>
              <a:gd name="connsiteX4" fmla="*/ 3111501 w 5410201"/>
              <a:gd name="connsiteY4" fmla="*/ 3727488 h 6857999"/>
              <a:gd name="connsiteX5" fmla="*/ 1555751 w 5410201"/>
              <a:gd name="connsiteY5" fmla="*/ 5283199 h 6857999"/>
              <a:gd name="connsiteX6" fmla="*/ 0 w 5410201"/>
              <a:gd name="connsiteY6" fmla="*/ 6848455 h 6857999"/>
              <a:gd name="connsiteX7" fmla="*/ 2705101 w 5410201"/>
              <a:gd name="connsiteY7" fmla="*/ 6857999 h 6857999"/>
              <a:gd name="connsiteX8" fmla="*/ 5410201 w 5410201"/>
              <a:gd name="connsiteY8" fmla="*/ 6857999 h 6857999"/>
            </a:gdLst>
            <a:ahLst/>
            <a:cxnLst/>
            <a:rect l="l" t="t" r="r" b="b"/>
            <a:pathLst>
              <a:path w="5410201" h="6857999">
                <a:moveTo>
                  <a:pt x="5410201" y="0"/>
                </a:moveTo>
                <a:lnTo>
                  <a:pt x="4019076" y="0"/>
                </a:lnTo>
                <a:lnTo>
                  <a:pt x="3565289" y="454433"/>
                </a:lnTo>
                <a:lnTo>
                  <a:pt x="3111501" y="908867"/>
                </a:lnTo>
                <a:lnTo>
                  <a:pt x="3111501" y="3727488"/>
                </a:lnTo>
                <a:lnTo>
                  <a:pt x="1555751" y="5283199"/>
                </a:lnTo>
                <a:cubicBezTo>
                  <a:pt x="700089" y="6138840"/>
                  <a:pt x="0" y="6843205"/>
                  <a:pt x="0" y="6848455"/>
                </a:cubicBezTo>
                <a:cubicBezTo>
                  <a:pt x="0" y="6853704"/>
                  <a:pt x="1217296" y="6857999"/>
                  <a:pt x="2705101" y="6857999"/>
                </a:cubicBezTo>
                <a:lnTo>
                  <a:pt x="5410201" y="6857999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89335" y="283892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628420" y="766804"/>
            <a:ext cx="2171051" cy="22517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8000">
                <a:ln w="12344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08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374105" y="2972467"/>
            <a:ext cx="4679680" cy="15614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本章小结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11116321" y="2507515"/>
            <a:ext cx="553366" cy="39812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1239739">
            <a:off x="6202328" y="3687634"/>
            <a:ext cx="4965742" cy="336500"/>
          </a:xfrm>
          <a:prstGeom prst="ellipse">
            <a:avLst/>
          </a:prstGeom>
          <a:noFill/>
          <a:ln w="30480" cap="flat">
            <a:gradFill>
              <a:gsLst>
                <a:gs pos="20000">
                  <a:schemeClr val="accent2">
                    <a:lumMod val="40000"/>
                    <a:lumOff val="60000"/>
                    <a:alpha val="0"/>
                  </a:schemeClr>
                </a:gs>
                <a:gs pos="9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1960425" y="428254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alphaModFix/>
          </a:blip>
          <a:srcRect l="17731" r="17731"/>
          <a:stretch>
            <a:fillRect/>
          </a:stretch>
        </p:blipFill>
        <p:spPr>
          <a:xfrm>
            <a:off x="2089146" y="441680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2196979" y="1959528"/>
            <a:ext cx="2816680" cy="2911656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alphaModFix/>
          </a:blip>
          <a:srcRect l="17731" r="17731"/>
          <a:stretch>
            <a:fillRect/>
          </a:stretch>
        </p:blipFill>
        <p:spPr>
          <a:xfrm>
            <a:off x="2382519" y="2153053"/>
            <a:ext cx="2435104" cy="2515437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" name="标题 1"/>
          <p:cNvSpPr txBox="1"/>
          <p:nvPr/>
        </p:nvSpPr>
        <p:spPr>
          <a:xfrm>
            <a:off x="11141609" y="326598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0249664" y="314541"/>
            <a:ext cx="752410" cy="153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Powerpoint</a:t>
            </a:r>
            <a:endParaRPr kumimoji="1" lang="zh-CN" altLang="en-US"/>
          </a:p>
        </p:txBody>
      </p:sp>
      <p:pic>
        <p:nvPicPr>
          <p:cNvPr id="32" name="Picture 2" descr="E:\Hou\信息化建设\web\校徽相关\xjt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1001" r="53439" b="77637"/>
          <a:stretch>
            <a:fillRect/>
          </a:stretch>
        </p:blipFill>
        <p:spPr bwMode="auto">
          <a:xfrm>
            <a:off x="10106740" y="185903"/>
            <a:ext cx="14700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1" y="0"/>
            <a:ext cx="5410201" cy="6857999"/>
          </a:xfrm>
          <a:custGeom>
            <a:avLst/>
            <a:gdLst>
              <a:gd name="connsiteX0" fmla="*/ 5410201 w 5410201"/>
              <a:gd name="connsiteY0" fmla="*/ 0 h 6857999"/>
              <a:gd name="connsiteX1" fmla="*/ 4019076 w 5410201"/>
              <a:gd name="connsiteY1" fmla="*/ 0 h 6857999"/>
              <a:gd name="connsiteX2" fmla="*/ 3565289 w 5410201"/>
              <a:gd name="connsiteY2" fmla="*/ 454433 h 6857999"/>
              <a:gd name="connsiteX3" fmla="*/ 3111501 w 5410201"/>
              <a:gd name="connsiteY3" fmla="*/ 908867 h 6857999"/>
              <a:gd name="connsiteX4" fmla="*/ 3111501 w 5410201"/>
              <a:gd name="connsiteY4" fmla="*/ 3727488 h 6857999"/>
              <a:gd name="connsiteX5" fmla="*/ 1555751 w 5410201"/>
              <a:gd name="connsiteY5" fmla="*/ 5283199 h 6857999"/>
              <a:gd name="connsiteX6" fmla="*/ 0 w 5410201"/>
              <a:gd name="connsiteY6" fmla="*/ 6848455 h 6857999"/>
              <a:gd name="connsiteX7" fmla="*/ 2705101 w 5410201"/>
              <a:gd name="connsiteY7" fmla="*/ 6857999 h 6857999"/>
              <a:gd name="connsiteX8" fmla="*/ 5410201 w 5410201"/>
              <a:gd name="connsiteY8" fmla="*/ 6857999 h 6857999"/>
            </a:gdLst>
            <a:ahLst/>
            <a:cxnLst/>
            <a:rect l="l" t="t" r="r" b="b"/>
            <a:pathLst>
              <a:path w="5410201" h="6857999">
                <a:moveTo>
                  <a:pt x="5410201" y="0"/>
                </a:moveTo>
                <a:lnTo>
                  <a:pt x="4019076" y="0"/>
                </a:lnTo>
                <a:lnTo>
                  <a:pt x="3565289" y="454433"/>
                </a:lnTo>
                <a:lnTo>
                  <a:pt x="3111501" y="908867"/>
                </a:lnTo>
                <a:lnTo>
                  <a:pt x="3111501" y="3727488"/>
                </a:lnTo>
                <a:lnTo>
                  <a:pt x="1555751" y="5283199"/>
                </a:lnTo>
                <a:cubicBezTo>
                  <a:pt x="700089" y="6138840"/>
                  <a:pt x="0" y="6843205"/>
                  <a:pt x="0" y="6848455"/>
                </a:cubicBezTo>
                <a:cubicBezTo>
                  <a:pt x="0" y="6853704"/>
                  <a:pt x="1217296" y="6857999"/>
                  <a:pt x="2705101" y="6857999"/>
                </a:cubicBezTo>
                <a:lnTo>
                  <a:pt x="5410201" y="6857999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89335" y="283892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628420" y="766804"/>
            <a:ext cx="2171051" cy="22517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8000">
                <a:ln w="12344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374105" y="2972467"/>
            <a:ext cx="5202660" cy="15614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编程语言与Python入门</a:t>
            </a:r>
            <a:endParaRPr kumimoji="1" lang="zh-CN" altLang="en-US" dirty="0"/>
          </a:p>
        </p:txBody>
      </p:sp>
      <p:sp>
        <p:nvSpPr>
          <p:cNvPr id="19" name="标题 1"/>
          <p:cNvSpPr txBox="1"/>
          <p:nvPr/>
        </p:nvSpPr>
        <p:spPr>
          <a:xfrm flipH="1">
            <a:off x="11116321" y="2507515"/>
            <a:ext cx="553366" cy="39812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1239739">
            <a:off x="6231074" y="3241406"/>
            <a:ext cx="4965742" cy="336500"/>
          </a:xfrm>
          <a:prstGeom prst="ellipse">
            <a:avLst/>
          </a:prstGeom>
          <a:noFill/>
          <a:ln w="30480" cap="flat">
            <a:gradFill>
              <a:gsLst>
                <a:gs pos="20000">
                  <a:schemeClr val="accent2">
                    <a:lumMod val="40000"/>
                    <a:lumOff val="60000"/>
                    <a:alpha val="0"/>
                  </a:schemeClr>
                </a:gs>
                <a:gs pos="9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1960425" y="428254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alphaModFix/>
          </a:blip>
          <a:srcRect l="17731" r="17731"/>
          <a:stretch>
            <a:fillRect/>
          </a:stretch>
        </p:blipFill>
        <p:spPr>
          <a:xfrm>
            <a:off x="2089146" y="441680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2196979" y="1959528"/>
            <a:ext cx="2816680" cy="2911656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alphaModFix/>
          </a:blip>
          <a:srcRect l="17731" r="17731"/>
          <a:stretch>
            <a:fillRect/>
          </a:stretch>
        </p:blipFill>
        <p:spPr>
          <a:xfrm>
            <a:off x="2382519" y="2153053"/>
            <a:ext cx="2435104" cy="2515437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" name="标题 1"/>
          <p:cNvSpPr txBox="1"/>
          <p:nvPr/>
        </p:nvSpPr>
        <p:spPr>
          <a:xfrm>
            <a:off x="11141609" y="326598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0249664" y="314541"/>
            <a:ext cx="752410" cy="153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Powerpoint</a:t>
            </a:r>
            <a:endParaRPr kumimoji="1" lang="zh-CN" altLang="en-US"/>
          </a:p>
        </p:txBody>
      </p:sp>
      <p:pic>
        <p:nvPicPr>
          <p:cNvPr id="33" name="Picture 2" descr="E:\Hou\信息化建设\web\校徽相关\xjt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1001" r="53439" b="77637"/>
          <a:stretch>
            <a:fillRect/>
          </a:stretch>
        </p:blipFill>
        <p:spPr bwMode="auto">
          <a:xfrm>
            <a:off x="10106740" y="185903"/>
            <a:ext cx="14700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660400" y="3003221"/>
            <a:ext cx="748783" cy="748783"/>
          </a:xfrm>
          <a:prstGeom prst="teardrop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900594" y="3221094"/>
            <a:ext cx="304326" cy="281523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V="1">
            <a:off x="0" y="2627129"/>
            <a:ext cx="5513676" cy="45719"/>
          </a:xfrm>
          <a:prstGeom prst="rect">
            <a:avLst/>
          </a:pr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V="1">
            <a:off x="0" y="4357755"/>
            <a:ext cx="5513676" cy="45719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V="1">
            <a:off x="6678324" y="2627129"/>
            <a:ext cx="5513676" cy="45719"/>
          </a:xfrm>
          <a:prstGeom prst="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V="1">
            <a:off x="6678324" y="4357755"/>
            <a:ext cx="5513676" cy="45719"/>
          </a:xfrm>
          <a:prstGeom prst="rect">
            <a:avLst/>
          </a:pr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H="1">
            <a:off x="6386602" y="3003221"/>
            <a:ext cx="748783" cy="748783"/>
          </a:xfrm>
          <a:prstGeom prst="teardrop">
            <a:avLst/>
          </a:pr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26796" y="3221094"/>
            <a:ext cx="304327" cy="286836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V="1">
            <a:off x="0" y="6088381"/>
            <a:ext cx="5513676" cy="45719"/>
          </a:xfrm>
          <a:prstGeom prst="rect">
            <a:avLst/>
          </a:pr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649377" y="5137585"/>
            <a:ext cx="3840657" cy="905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6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介绍了Python中的错误类型和异常处理机制。错误分为语法错误和逻辑错误，异常是指程序运行时发生的错误。通过try- except语句块可以捕获和处理异常，提高程序的健壮性和可靠性。
通过学习错误与异常处理，读者可以更好地应对程序运行中的各种问题，编写出更加健壮的程序。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49377" y="4499768"/>
            <a:ext cx="3839060" cy="5666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错误与异常处理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660400" y="4834647"/>
            <a:ext cx="748783" cy="748783"/>
          </a:xfrm>
          <a:prstGeom prst="teardrop">
            <a:avLst/>
          </a:pr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86569" y="5054912"/>
            <a:ext cx="296443" cy="308252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ahLst/>
            <a:cxnLst/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558538" y="2566663"/>
            <a:ext cx="179711" cy="179711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558538" y="4290759"/>
            <a:ext cx="179711" cy="179711"/>
          </a:xfrm>
          <a:prstGeom prst="ellipse">
            <a:avLst/>
          </a:pr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410856" y="2566663"/>
            <a:ext cx="179711" cy="179711"/>
          </a:xfrm>
          <a:prstGeom prst="ellipse">
            <a:avLst/>
          </a:pr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410856" y="4290759"/>
            <a:ext cx="179711" cy="179711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5410856" y="6014854"/>
            <a:ext cx="179711" cy="179711"/>
          </a:xfrm>
          <a:prstGeom prst="ellipse">
            <a:avLst/>
          </a:pr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649377" y="3390176"/>
            <a:ext cx="3840657" cy="905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6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介绍了函数的定义与调用、模块与包的使用。函数是实现特定功能的代码块，可以提高代码的复用性和模块化程度。模块和包用于组织代码和数据，方便代码的管理和维护。
通过学习函数和模块的使用，读者可以编写结构清晰、易于维护的程序，提高开发效率。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649377" y="2752359"/>
            <a:ext cx="3839060" cy="5666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函数与模块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649377" y="1672218"/>
            <a:ext cx="3840657" cy="905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87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本章介绍了Python程序设计的基本概念和基础语法，包括指令与程序、程序设计语言的分类与选择、Python的基本语法元素（标识符、保留字、缩进、数据类型、运算符等）、控制结构（条件语句、循环语句）、输入输出等。
通过学习这些基础知识，读者可以掌握Python程序设计的基本方法和技巧，为后续的学习和开发打下坚实的基础。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649377" y="1034401"/>
            <a:ext cx="3839060" cy="5666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编程基础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7408629" y="3387434"/>
            <a:ext cx="3840657" cy="905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6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讲解了Python的文件操作，包括文件的打开与关闭、读写操作、文件定位等。文件操作是程序与外部数据交互的重要方式，通过文件操作可以实现数据的持久化存储和读取。
通过学习文件操作，读者可以掌握如何在Python中处理文件数据，为开发实际应用提供支持。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7408629" y="2749617"/>
            <a:ext cx="3839060" cy="5666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文件操作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7408629" y="1669476"/>
            <a:ext cx="3840657" cy="905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6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详细讲解了Python的几种常用数据结构，包括字符串、列表、元组、字典和集合。每种数据结构都有其独特的特点和操作方法，适用于不同的应用场景。
通过学习数据结构的操作和应用，读者可以更好地组织和管理数据，提高程序的效率和可读性。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7408629" y="1031659"/>
            <a:ext cx="3839060" cy="5666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数据结构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flipH="1">
            <a:off x="660400" y="1380518"/>
            <a:ext cx="748783" cy="748783"/>
          </a:xfrm>
          <a:prstGeom prst="teardrop">
            <a:avLst/>
          </a:prstGeom>
          <a:solidFill>
            <a:schemeClr val="accent2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900594" y="1599203"/>
            <a:ext cx="304327" cy="286836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flipH="1">
            <a:off x="6386602" y="1380518"/>
            <a:ext cx="748783" cy="748783"/>
          </a:xfrm>
          <a:prstGeom prst="teardrop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14040" y="1599203"/>
            <a:ext cx="293905" cy="266459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知识回顾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661899" y="1775579"/>
            <a:ext cx="8868202" cy="3238328"/>
          </a:xfrm>
          <a:prstGeom prst="roundRect">
            <a:avLst>
              <a:gd name="adj" fmla="val 36841"/>
            </a:avLst>
          </a:prstGeom>
          <a:gradFill>
            <a:gsLst>
              <a:gs pos="1000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438777" y="4206126"/>
            <a:ext cx="1314446" cy="131444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930376" y="2349657"/>
            <a:ext cx="8331248" cy="5450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实践操作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930376" y="2966227"/>
            <a:ext cx="8331248" cy="11485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Python是一门实践性很强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787118" y="4554467"/>
            <a:ext cx="617764" cy="61776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954816" y="4710413"/>
            <a:ext cx="282368" cy="305872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186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学习建议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0" y="-1"/>
            <a:ext cx="5410201" cy="6858001"/>
          </a:xfrm>
          <a:custGeom>
            <a:avLst/>
            <a:gdLst/>
            <a:ahLst/>
            <a:cxnLst/>
            <a:rect l="0" t="0" r="0" b="0"/>
            <a:pathLst>
              <a:path w="5410201" h="6858001">
                <a:moveTo>
                  <a:pt x="3565288" y="454434"/>
                </a:move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lnTo>
                  <a:pt x="5410200" y="0"/>
                </a:lnTo>
                <a:lnTo>
                  <a:pt x="4019076" y="0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2356665" y="438160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alphaModFix/>
          </a:blip>
          <a:srcRect l="17731" r="17731"/>
          <a:stretch>
            <a:fillRect/>
          </a:stretch>
        </p:blipFill>
        <p:spPr>
          <a:xfrm>
            <a:off x="2485386" y="451586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1" name="标题 1"/>
          <p:cNvSpPr txBox="1"/>
          <p:nvPr/>
        </p:nvSpPr>
        <p:spPr>
          <a:xfrm>
            <a:off x="1199368" y="2112928"/>
            <a:ext cx="2739200" cy="2831564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alphaModFix/>
          </a:blip>
          <a:srcRect l="17731" r="17731"/>
          <a:stretch>
            <a:fillRect/>
          </a:stretch>
        </p:blipFill>
        <p:spPr>
          <a:xfrm>
            <a:off x="1384907" y="2306453"/>
            <a:ext cx="2368121" cy="2446244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4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89335" y="283892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24" name="标题 1"/>
          <p:cNvCxnSpPr/>
          <p:nvPr/>
        </p:nvCxnSpPr>
        <p:spPr>
          <a:xfrm>
            <a:off x="6819900" y="4380006"/>
            <a:ext cx="5372100" cy="0"/>
          </a:xfrm>
          <a:prstGeom prst="line">
            <a:avLst/>
          </a:prstGeom>
          <a:noFill/>
          <a:ln w="2794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</p:cxnSp>
      <p:sp>
        <p:nvSpPr>
          <p:cNvPr id="25" name="标题 1"/>
          <p:cNvSpPr txBox="1"/>
          <p:nvPr/>
        </p:nvSpPr>
        <p:spPr>
          <a:xfrm>
            <a:off x="5060432" y="2198963"/>
            <a:ext cx="6298934" cy="19967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谢谢大家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5110720" y="1143818"/>
            <a:ext cx="2739200" cy="120667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7200" dirty="0" smtClean="0">
                <a:ln w="6350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2025</a:t>
            </a:r>
            <a:endParaRPr kumimoji="1" lang="zh-CN" altLang="en-US" dirty="0"/>
          </a:p>
        </p:txBody>
      </p:sp>
      <p:sp>
        <p:nvSpPr>
          <p:cNvPr id="27" name="标题 1"/>
          <p:cNvSpPr txBox="1"/>
          <p:nvPr/>
        </p:nvSpPr>
        <p:spPr>
          <a:xfrm>
            <a:off x="5122857" y="4278442"/>
            <a:ext cx="1823403" cy="2031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70707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Powerpoint design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flipH="1" flipV="1">
            <a:off x="7705791" y="1303117"/>
            <a:ext cx="504108" cy="400100"/>
          </a:xfrm>
          <a:custGeom>
            <a:avLst/>
            <a:gdLst>
              <a:gd name="connsiteX0" fmla="*/ 4460875 w 4648200"/>
              <a:gd name="connsiteY0" fmla="*/ 1063 h 3689183"/>
              <a:gd name="connsiteX1" fmla="*/ 4648200 w 4648200"/>
              <a:gd name="connsiteY1" fmla="*/ 6183 h 3689183"/>
              <a:gd name="connsiteX2" fmla="*/ 4648200 w 4648200"/>
              <a:gd name="connsiteY2" fmla="*/ 992946 h 3689183"/>
              <a:gd name="connsiteX3" fmla="*/ 4518025 w 4648200"/>
              <a:gd name="connsiteY3" fmla="*/ 994301 h 3689183"/>
              <a:gd name="connsiteX4" fmla="*/ 4272420 w 4648200"/>
              <a:gd name="connsiteY4" fmla="*/ 1033069 h 3689183"/>
              <a:gd name="connsiteX5" fmla="*/ 3933961 w 4648200"/>
              <a:gd name="connsiteY5" fmla="*/ 1189345 h 3689183"/>
              <a:gd name="connsiteX6" fmla="*/ 3645393 w 4648200"/>
              <a:gd name="connsiteY6" fmla="*/ 1584158 h 3689183"/>
              <a:gd name="connsiteX7" fmla="*/ 3643188 w 4648200"/>
              <a:gd name="connsiteY7" fmla="*/ 1619083 h 3689183"/>
              <a:gd name="connsiteX8" fmla="*/ 4648200 w 4648200"/>
              <a:gd name="connsiteY8" fmla="*/ 1619083 h 3689183"/>
              <a:gd name="connsiteX9" fmla="*/ 4648200 w 4648200"/>
              <a:gd name="connsiteY9" fmla="*/ 3689183 h 3689183"/>
              <a:gd name="connsiteX10" fmla="*/ 2576066 w 4648200"/>
              <a:gd name="connsiteY10" fmla="*/ 3689183 h 3689183"/>
              <a:gd name="connsiteX11" fmla="*/ 2574985 w 4648200"/>
              <a:gd name="connsiteY11" fmla="*/ 2701758 h 3689183"/>
              <a:gd name="connsiteX12" fmla="*/ 2601575 w 4648200"/>
              <a:gd name="connsiteY12" fmla="*/ 1555583 h 3689183"/>
              <a:gd name="connsiteX13" fmla="*/ 2868943 w 4648200"/>
              <a:gd name="connsiteY13" fmla="*/ 806883 h 3689183"/>
              <a:gd name="connsiteX14" fmla="*/ 3025733 w 4648200"/>
              <a:gd name="connsiteY14" fmla="*/ 590276 h 3689183"/>
              <a:gd name="connsiteX15" fmla="*/ 3362139 w 4648200"/>
              <a:gd name="connsiteY15" fmla="*/ 300402 h 3689183"/>
              <a:gd name="connsiteX16" fmla="*/ 3520274 w 4648200"/>
              <a:gd name="connsiteY16" fmla="*/ 220885 h 3689183"/>
              <a:gd name="connsiteX17" fmla="*/ 4159250 w 4648200"/>
              <a:gd name="connsiteY17" fmla="*/ 13332 h 3689183"/>
              <a:gd name="connsiteX18" fmla="*/ 4460875 w 4648200"/>
              <a:gd name="connsiteY18" fmla="*/ 1063 h 3689183"/>
              <a:gd name="connsiteX19" fmla="*/ 1726629 w 4648200"/>
              <a:gd name="connsiteY19" fmla="*/ 196 h 3689183"/>
              <a:gd name="connsiteX20" fmla="*/ 1876574 w 4648200"/>
              <a:gd name="connsiteY20" fmla="*/ 1865 h 3689183"/>
              <a:gd name="connsiteX21" fmla="*/ 2070398 w 4648200"/>
              <a:gd name="connsiteY21" fmla="*/ 6183 h 3689183"/>
              <a:gd name="connsiteX22" fmla="*/ 2051050 w 4648200"/>
              <a:gd name="connsiteY22" fmla="*/ 977733 h 3689183"/>
              <a:gd name="connsiteX23" fmla="*/ 1942465 w 4648200"/>
              <a:gd name="connsiteY23" fmla="*/ 992180 h 3689183"/>
              <a:gd name="connsiteX24" fmla="*/ 1751965 w 4648200"/>
              <a:gd name="connsiteY24" fmla="*/ 1015226 h 3689183"/>
              <a:gd name="connsiteX25" fmla="*/ 1452387 w 4648200"/>
              <a:gd name="connsiteY25" fmla="*/ 1119691 h 3689183"/>
              <a:gd name="connsiteX26" fmla="*/ 1075521 w 4648200"/>
              <a:gd name="connsiteY26" fmla="*/ 1519837 h 3689183"/>
              <a:gd name="connsiteX27" fmla="*/ 1054100 w 4648200"/>
              <a:gd name="connsiteY27" fmla="*/ 1605417 h 3689183"/>
              <a:gd name="connsiteX28" fmla="*/ 1552575 w 4648200"/>
              <a:gd name="connsiteY28" fmla="*/ 1615762 h 3689183"/>
              <a:gd name="connsiteX29" fmla="*/ 2051050 w 4648200"/>
              <a:gd name="connsiteY29" fmla="*/ 1612733 h 3689183"/>
              <a:gd name="connsiteX30" fmla="*/ 2070249 w 4648200"/>
              <a:gd name="connsiteY30" fmla="*/ 3689183 h 3689183"/>
              <a:gd name="connsiteX31" fmla="*/ 0 w 4648200"/>
              <a:gd name="connsiteY31" fmla="*/ 3689183 h 3689183"/>
              <a:gd name="connsiteX32" fmla="*/ 0 w 4648200"/>
              <a:gd name="connsiteY32" fmla="*/ 2709738 h 3689183"/>
              <a:gd name="connsiteX33" fmla="*/ 46021 w 4648200"/>
              <a:gd name="connsiteY33" fmla="*/ 1365083 h 3689183"/>
              <a:gd name="connsiteX34" fmla="*/ 1435100 w 4648200"/>
              <a:gd name="connsiteY34" fmla="*/ 37821 h 3689183"/>
              <a:gd name="connsiteX35" fmla="*/ 1638300 w 4648200"/>
              <a:gd name="connsiteY35" fmla="*/ 2246 h 3689183"/>
              <a:gd name="connsiteX36" fmla="*/ 1726629 w 4648200"/>
              <a:gd name="connsiteY36" fmla="*/ 196 h 3689183"/>
            </a:gdLst>
            <a:ahLst/>
            <a:cxnLst/>
            <a:rect l="l" t="t" r="r" b="b"/>
            <a:pathLst>
              <a:path w="4648200" h="3689183">
                <a:moveTo>
                  <a:pt x="4460875" y="1063"/>
                </a:moveTo>
                <a:lnTo>
                  <a:pt x="4648200" y="6183"/>
                </a:lnTo>
                <a:lnTo>
                  <a:pt x="4648200" y="992946"/>
                </a:lnTo>
                <a:lnTo>
                  <a:pt x="4518025" y="994301"/>
                </a:lnTo>
                <a:cubicBezTo>
                  <a:pt x="4410948" y="995416"/>
                  <a:pt x="4367368" y="1002295"/>
                  <a:pt x="4272420" y="1033069"/>
                </a:cubicBezTo>
                <a:cubicBezTo>
                  <a:pt x="4059729" y="1102007"/>
                  <a:pt x="4007849" y="1125961"/>
                  <a:pt x="3933961" y="1189345"/>
                </a:cubicBezTo>
                <a:cubicBezTo>
                  <a:pt x="3806410" y="1298764"/>
                  <a:pt x="3649890" y="1512911"/>
                  <a:pt x="3645393" y="1584158"/>
                </a:cubicBezTo>
                <a:lnTo>
                  <a:pt x="3643188" y="1619083"/>
                </a:lnTo>
                <a:lnTo>
                  <a:pt x="4648200" y="1619083"/>
                </a:lnTo>
                <a:lnTo>
                  <a:pt x="4648200" y="3689183"/>
                </a:lnTo>
                <a:lnTo>
                  <a:pt x="2576066" y="3689183"/>
                </a:lnTo>
                <a:lnTo>
                  <a:pt x="2574985" y="2701758"/>
                </a:lnTo>
                <a:cubicBezTo>
                  <a:pt x="2573934" y="1741785"/>
                  <a:pt x="2574673" y="1709920"/>
                  <a:pt x="2601575" y="1555583"/>
                </a:cubicBezTo>
                <a:cubicBezTo>
                  <a:pt x="2653662" y="1256758"/>
                  <a:pt x="2689828" y="1155484"/>
                  <a:pt x="2868943" y="806883"/>
                </a:cubicBezTo>
                <a:cubicBezTo>
                  <a:pt x="2916304" y="714707"/>
                  <a:pt x="2953900" y="662768"/>
                  <a:pt x="3025733" y="590276"/>
                </a:cubicBezTo>
                <a:cubicBezTo>
                  <a:pt x="3215511" y="398756"/>
                  <a:pt x="3284551" y="339266"/>
                  <a:pt x="3362139" y="300402"/>
                </a:cubicBezTo>
                <a:cubicBezTo>
                  <a:pt x="3405693" y="278586"/>
                  <a:pt x="3476854" y="242803"/>
                  <a:pt x="3520274" y="220885"/>
                </a:cubicBezTo>
                <a:cubicBezTo>
                  <a:pt x="3682211" y="139139"/>
                  <a:pt x="3990476" y="39008"/>
                  <a:pt x="4159250" y="13332"/>
                </a:cubicBezTo>
                <a:cubicBezTo>
                  <a:pt x="4232597" y="2173"/>
                  <a:pt x="4340667" y="-2222"/>
                  <a:pt x="4460875" y="1063"/>
                </a:cubicBezTo>
                <a:close/>
                <a:moveTo>
                  <a:pt x="1726629" y="196"/>
                </a:moveTo>
                <a:cubicBezTo>
                  <a:pt x="1769816" y="127"/>
                  <a:pt x="1823273" y="678"/>
                  <a:pt x="1876574" y="1865"/>
                </a:cubicBezTo>
                <a:lnTo>
                  <a:pt x="2070398" y="6183"/>
                </a:lnTo>
                <a:lnTo>
                  <a:pt x="2051050" y="977733"/>
                </a:lnTo>
                <a:lnTo>
                  <a:pt x="1942465" y="992180"/>
                </a:lnTo>
                <a:cubicBezTo>
                  <a:pt x="1882744" y="1000126"/>
                  <a:pt x="1797019" y="1010497"/>
                  <a:pt x="1751965" y="1015226"/>
                </a:cubicBezTo>
                <a:cubicBezTo>
                  <a:pt x="1635836" y="1027415"/>
                  <a:pt x="1556549" y="1055063"/>
                  <a:pt x="1452387" y="1119691"/>
                </a:cubicBezTo>
                <a:cubicBezTo>
                  <a:pt x="1270755" y="1232387"/>
                  <a:pt x="1110238" y="1402819"/>
                  <a:pt x="1075521" y="1519837"/>
                </a:cubicBezTo>
                <a:cubicBezTo>
                  <a:pt x="1063740" y="1559550"/>
                  <a:pt x="1054100" y="1598060"/>
                  <a:pt x="1054100" y="1605417"/>
                </a:cubicBezTo>
                <a:cubicBezTo>
                  <a:pt x="1054100" y="1614607"/>
                  <a:pt x="1210038" y="1617844"/>
                  <a:pt x="1552575" y="1615762"/>
                </a:cubicBezTo>
                <a:lnTo>
                  <a:pt x="2051050" y="1612733"/>
                </a:lnTo>
                <a:lnTo>
                  <a:pt x="2070249" y="3689183"/>
                </a:lnTo>
                <a:lnTo>
                  <a:pt x="0" y="3689183"/>
                </a:lnTo>
                <a:lnTo>
                  <a:pt x="0" y="2709738"/>
                </a:lnTo>
                <a:cubicBezTo>
                  <a:pt x="0" y="1730309"/>
                  <a:pt x="6789" y="1531940"/>
                  <a:pt x="46021" y="1365083"/>
                </a:cubicBezTo>
                <a:cubicBezTo>
                  <a:pt x="218582" y="631155"/>
                  <a:pt x="687332" y="183266"/>
                  <a:pt x="1435100" y="37821"/>
                </a:cubicBezTo>
                <a:cubicBezTo>
                  <a:pt x="1522413" y="20838"/>
                  <a:pt x="1613852" y="4829"/>
                  <a:pt x="1638300" y="2246"/>
                </a:cubicBezTo>
                <a:cubicBezTo>
                  <a:pt x="1650524" y="954"/>
                  <a:pt x="1683442" y="265"/>
                  <a:pt x="1726629" y="19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5072775" y="4769171"/>
            <a:ext cx="4011220" cy="45590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681" cap="flat">
            <a:noFill/>
            <a:miter/>
          </a:ln>
          <a:effectLst/>
        </p:spPr>
        <p:txBody>
          <a:bodyPr vert="horz" wrap="square" lIns="102234" tIns="51117" rIns="102234" bIns="51117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5361704" y="4826164"/>
            <a:ext cx="984287" cy="3165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主讲人：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8010269" y="4824131"/>
            <a:ext cx="984196" cy="3205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2025.4</a:t>
            </a: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238397" y="4815116"/>
            <a:ext cx="1005791" cy="3386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AiPPT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7426006" y="4825148"/>
            <a:ext cx="756233" cy="318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时间：</a:t>
            </a: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1141609" y="326598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10249664" y="314541"/>
            <a:ext cx="752410" cy="153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Powerpoint</a:t>
            </a:r>
            <a:endParaRPr kumimoji="1" lang="zh-CN" altLang="en-US"/>
          </a:p>
        </p:txBody>
      </p:sp>
      <p:pic>
        <p:nvPicPr>
          <p:cNvPr id="39" name="Picture 2" descr="E:\Hou\信息化建设\web\校徽相关\xjt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1001" r="53439" b="77637"/>
          <a:stretch>
            <a:fillRect/>
          </a:stretch>
        </p:blipFill>
        <p:spPr bwMode="auto">
          <a:xfrm>
            <a:off x="10067940" y="185903"/>
            <a:ext cx="14700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82" y="725704"/>
            <a:ext cx="2631241" cy="3478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82665" y="2606446"/>
            <a:ext cx="4463617" cy="2085726"/>
          </a:xfrm>
          <a:prstGeom prst="roundRect">
            <a:avLst>
              <a:gd name="adj" fmla="val 2203"/>
            </a:avLst>
          </a:prstGeom>
          <a:solidFill>
            <a:schemeClr val="bg1"/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07435" y="2369027"/>
            <a:ext cx="489600" cy="489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95175" y="2369226"/>
            <a:ext cx="4254725" cy="48920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279060" y="2973625"/>
            <a:ext cx="4044886" cy="15765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9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指令是计算机执行操作的命令，由操作码和操作数组成。操作码指明操作类型，操作数指明操作对象。程序是一系列指令的有序组合，按一定顺序执行完成特定功能。
不同计算机有不同的指令系统，分为复杂指令集计算机（CISC）和精简指令集计算机（RISC）。CISC指令丰富但复杂，RISC指令简单高效，适用于特定场景。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304697" y="2399154"/>
            <a:ext cx="4013200" cy="3962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指令与程序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03910" y="2420442"/>
            <a:ext cx="495300" cy="3581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812713" y="2606446"/>
            <a:ext cx="4463617" cy="2085726"/>
          </a:xfrm>
          <a:prstGeom prst="roundRect">
            <a:avLst>
              <a:gd name="adj" fmla="val 2203"/>
            </a:avLst>
          </a:prstGeom>
          <a:solidFill>
            <a:schemeClr val="bg1"/>
          </a:solidFill>
          <a:ln w="12700" cap="sq">
            <a:solidFill>
              <a:schemeClr val="accent1">
                <a:alpha val="10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537481" y="2369027"/>
            <a:ext cx="489600" cy="489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025219" y="2369226"/>
            <a:ext cx="4252381" cy="48920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009106" y="2973625"/>
            <a:ext cx="4044886" cy="15765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8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程序设计语言按指令表示方式分为机器语言、汇编语言和高级语言。机器语言是计算机直接识别的二进制代码，难以阅读和编写；汇编语言用助记符表示指令，易于理解但需转换为机器语言；高级语言接近自然语言，易于编写和维护，需编译或解释执行。
不同编程语言适合不同问题，如BASIC适合初学者，C语言适合系统编程，C++适合面向对象开发，Java适合跨平台应用，Python适合快速开发和数据分析。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034741" y="2399154"/>
            <a:ext cx="4013200" cy="3962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程序设计语言分类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533955" y="2420441"/>
            <a:ext cx="495300" cy="35814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464231" y="4230927"/>
            <a:ext cx="198120" cy="19812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464231" y="3836212"/>
            <a:ext cx="198120" cy="1981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464231" y="4035347"/>
            <a:ext cx="198120" cy="19812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1177270" y="4230927"/>
            <a:ext cx="198120" cy="19812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1177270" y="3836212"/>
            <a:ext cx="198120" cy="1981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1177270" y="4035347"/>
            <a:ext cx="198120" cy="19812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编程语言概述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782033" y="1992159"/>
            <a:ext cx="1602740" cy="1579138"/>
            <a:chOff x="2782033" y="1992159"/>
            <a:chExt cx="1602740" cy="1579138"/>
          </a:xfrm>
        </p:grpSpPr>
        <p:sp>
          <p:nvSpPr>
            <p:cNvPr id="4" name="标题 1"/>
            <p:cNvSpPr txBox="1"/>
            <p:nvPr/>
          </p:nvSpPr>
          <p:spPr>
            <a:xfrm>
              <a:off x="3023919" y="2210445"/>
              <a:ext cx="1124867" cy="1142565"/>
            </a:xfrm>
            <a:custGeom>
              <a:avLst/>
              <a:gdLst>
                <a:gd name="connsiteX0" fmla="*/ 574040 w 1452880"/>
                <a:gd name="connsiteY0" fmla="*/ 0 h 1475740"/>
                <a:gd name="connsiteX1" fmla="*/ 1452880 w 1452880"/>
                <a:gd name="connsiteY1" fmla="*/ 878840 h 1475740"/>
                <a:gd name="connsiteX2" fmla="*/ 1383816 w 1452880"/>
                <a:gd name="connsiteY2" fmla="*/ 1220924 h 1475740"/>
                <a:gd name="connsiteX3" fmla="*/ 1308918 w 1452880"/>
                <a:gd name="connsiteY3" fmla="*/ 1358915 h 1475740"/>
                <a:gd name="connsiteX4" fmla="*/ 1220924 w 1452880"/>
                <a:gd name="connsiteY4" fmla="*/ 1406676 h 1475740"/>
                <a:gd name="connsiteX5" fmla="*/ 878840 w 1452880"/>
                <a:gd name="connsiteY5" fmla="*/ 1475740 h 1475740"/>
                <a:gd name="connsiteX6" fmla="*/ 0 w 1452880"/>
                <a:gd name="connsiteY6" fmla="*/ 596900 h 1475740"/>
                <a:gd name="connsiteX7" fmla="*/ 69064 w 1452880"/>
                <a:gd name="connsiteY7" fmla="*/ 254816 h 1475740"/>
                <a:gd name="connsiteX8" fmla="*/ 143963 w 1452880"/>
                <a:gd name="connsiteY8" fmla="*/ 116825 h 1475740"/>
                <a:gd name="connsiteX9" fmla="*/ 231956 w 1452880"/>
                <a:gd name="connsiteY9" fmla="*/ 69064 h 1475740"/>
                <a:gd name="connsiteX10" fmla="*/ 574040 w 1452880"/>
                <a:gd name="connsiteY10" fmla="*/ 0 h 1475740"/>
              </a:gdLst>
              <a:ahLst/>
              <a:cxnLst/>
              <a:rect l="l" t="t" r="r" b="b"/>
              <a:pathLst>
                <a:path w="1452880" h="1475740">
                  <a:moveTo>
                    <a:pt x="574040" y="0"/>
                  </a:moveTo>
                  <a:cubicBezTo>
                    <a:pt x="1059410" y="0"/>
                    <a:pt x="1452880" y="393470"/>
                    <a:pt x="1452880" y="878840"/>
                  </a:cubicBezTo>
                  <a:cubicBezTo>
                    <a:pt x="1452880" y="1000183"/>
                    <a:pt x="1428288" y="1115781"/>
                    <a:pt x="1383816" y="1220924"/>
                  </a:cubicBezTo>
                  <a:lnTo>
                    <a:pt x="1308918" y="1358915"/>
                  </a:lnTo>
                  <a:lnTo>
                    <a:pt x="1220924" y="1406676"/>
                  </a:lnTo>
                  <a:cubicBezTo>
                    <a:pt x="1115781" y="1451148"/>
                    <a:pt x="1000183" y="1475740"/>
                    <a:pt x="878840" y="1475740"/>
                  </a:cubicBezTo>
                  <a:cubicBezTo>
                    <a:pt x="393470" y="1475740"/>
                    <a:pt x="0" y="1082270"/>
                    <a:pt x="0" y="596900"/>
                  </a:cubicBezTo>
                  <a:cubicBezTo>
                    <a:pt x="0" y="475558"/>
                    <a:pt x="24592" y="359959"/>
                    <a:pt x="69064" y="254816"/>
                  </a:cubicBezTo>
                  <a:lnTo>
                    <a:pt x="143963" y="116825"/>
                  </a:lnTo>
                  <a:lnTo>
                    <a:pt x="231956" y="69064"/>
                  </a:lnTo>
                  <a:cubicBezTo>
                    <a:pt x="337099" y="24592"/>
                    <a:pt x="452698" y="0"/>
                    <a:pt x="57404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62000"/>
                  </a:schemeClr>
                </a:gs>
                <a:gs pos="68000">
                  <a:schemeClr val="accent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3135380" y="1992159"/>
              <a:ext cx="1249393" cy="1270402"/>
            </a:xfrm>
            <a:custGeom>
              <a:avLst/>
              <a:gdLst>
                <a:gd name="connsiteX0" fmla="*/ 734877 w 1613717"/>
                <a:gd name="connsiteY0" fmla="*/ 0 h 1640855"/>
                <a:gd name="connsiteX1" fmla="*/ 1613717 w 1613717"/>
                <a:gd name="connsiteY1" fmla="*/ 878840 h 1640855"/>
                <a:gd name="connsiteX2" fmla="*/ 1226245 w 1613717"/>
                <a:gd name="connsiteY2" fmla="*/ 1607588 h 1640855"/>
                <a:gd name="connsiteX3" fmla="*/ 1164955 w 1613717"/>
                <a:gd name="connsiteY3" fmla="*/ 1640855 h 1640855"/>
                <a:gd name="connsiteX4" fmla="*/ 1239853 w 1613717"/>
                <a:gd name="connsiteY4" fmla="*/ 1502864 h 1640855"/>
                <a:gd name="connsiteX5" fmla="*/ 1308917 w 1613717"/>
                <a:gd name="connsiteY5" fmla="*/ 1160780 h 1640855"/>
                <a:gd name="connsiteX6" fmla="*/ 430077 w 1613717"/>
                <a:gd name="connsiteY6" fmla="*/ 281940 h 1640855"/>
                <a:gd name="connsiteX7" fmla="*/ 87993 w 1613717"/>
                <a:gd name="connsiteY7" fmla="*/ 351004 h 1640855"/>
                <a:gd name="connsiteX8" fmla="*/ 0 w 1613717"/>
                <a:gd name="connsiteY8" fmla="*/ 398765 h 1640855"/>
                <a:gd name="connsiteX9" fmla="*/ 6129 w 1613717"/>
                <a:gd name="connsiteY9" fmla="*/ 387472 h 1640855"/>
                <a:gd name="connsiteX10" fmla="*/ 734877 w 1613717"/>
                <a:gd name="connsiteY10" fmla="*/ 0 h 1640855"/>
              </a:gdLst>
              <a:ahLst/>
              <a:cxnLst/>
              <a:rect l="l" t="t" r="r" b="b"/>
              <a:pathLst>
                <a:path w="1613717" h="1640855">
                  <a:moveTo>
                    <a:pt x="734877" y="0"/>
                  </a:moveTo>
                  <a:cubicBezTo>
                    <a:pt x="1220247" y="0"/>
                    <a:pt x="1613717" y="393470"/>
                    <a:pt x="1613717" y="878840"/>
                  </a:cubicBezTo>
                  <a:cubicBezTo>
                    <a:pt x="1613717" y="1182196"/>
                    <a:pt x="1460018" y="1449654"/>
                    <a:pt x="1226245" y="1607588"/>
                  </a:cubicBezTo>
                  <a:lnTo>
                    <a:pt x="1164955" y="1640855"/>
                  </a:lnTo>
                  <a:lnTo>
                    <a:pt x="1239853" y="1502864"/>
                  </a:lnTo>
                  <a:cubicBezTo>
                    <a:pt x="1284325" y="1397721"/>
                    <a:pt x="1308917" y="1282123"/>
                    <a:pt x="1308917" y="1160780"/>
                  </a:cubicBezTo>
                  <a:cubicBezTo>
                    <a:pt x="1308917" y="675410"/>
                    <a:pt x="915447" y="281940"/>
                    <a:pt x="430077" y="281940"/>
                  </a:cubicBezTo>
                  <a:cubicBezTo>
                    <a:pt x="308735" y="281940"/>
                    <a:pt x="193136" y="306532"/>
                    <a:pt x="87993" y="351004"/>
                  </a:cubicBezTo>
                  <a:lnTo>
                    <a:pt x="0" y="398765"/>
                  </a:lnTo>
                  <a:lnTo>
                    <a:pt x="6129" y="387472"/>
                  </a:lnTo>
                  <a:cubicBezTo>
                    <a:pt x="164063" y="153699"/>
                    <a:pt x="431521" y="0"/>
                    <a:pt x="73487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2782033" y="2210445"/>
              <a:ext cx="1360853" cy="1360852"/>
            </a:xfrm>
            <a:prstGeom prst="ellipse">
              <a:avLst/>
            </a:prstGeom>
            <a:solidFill>
              <a:schemeClr val="bg1">
                <a:alpha val="29000"/>
              </a:schemeClr>
            </a:solidFill>
            <a:ln w="1270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2677307" y="2090479"/>
            <a:ext cx="1570306" cy="1570304"/>
          </a:xfrm>
          <a:prstGeom prst="ellipse">
            <a:avLst/>
          </a:prstGeom>
          <a:noFill/>
          <a:ln w="9525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233914" y="2643540"/>
            <a:ext cx="487918" cy="487918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913439" y="3748028"/>
            <a:ext cx="3312904" cy="5782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Python简介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913439" y="4265720"/>
            <a:ext cx="3312904" cy="15159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17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Python是一种解释型、面向对象、交互式的高级程序设计语言，具有简洁的语法和强大的功能。它支持多种编程范式，如面向对象、函数式编程等，适用于多种应用场景，如Web开发、数据分析、人工智能等。
Python语言由Guido van Rossum于1989年底发明，第一个公开发行版本发行于1991年。Python的设计哲学强调代码的可读性和简洁性，使得程序员能够用较少的代码行数表达复杂的逻辑。</a:t>
            </a:r>
            <a:endParaRPr kumimoji="1"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7756704" y="1992159"/>
            <a:ext cx="1602740" cy="1579138"/>
            <a:chOff x="7756704" y="1992159"/>
            <a:chExt cx="1602740" cy="1579138"/>
          </a:xfrm>
        </p:grpSpPr>
        <p:sp>
          <p:nvSpPr>
            <p:cNvPr id="12" name="标题 1"/>
            <p:cNvSpPr txBox="1"/>
            <p:nvPr/>
          </p:nvSpPr>
          <p:spPr>
            <a:xfrm>
              <a:off x="7998590" y="2210445"/>
              <a:ext cx="1124867" cy="1142565"/>
            </a:xfrm>
            <a:custGeom>
              <a:avLst/>
              <a:gdLst>
                <a:gd name="connsiteX0" fmla="*/ 574040 w 1452880"/>
                <a:gd name="connsiteY0" fmla="*/ 0 h 1475740"/>
                <a:gd name="connsiteX1" fmla="*/ 1452880 w 1452880"/>
                <a:gd name="connsiteY1" fmla="*/ 878840 h 1475740"/>
                <a:gd name="connsiteX2" fmla="*/ 1383816 w 1452880"/>
                <a:gd name="connsiteY2" fmla="*/ 1220924 h 1475740"/>
                <a:gd name="connsiteX3" fmla="*/ 1308918 w 1452880"/>
                <a:gd name="connsiteY3" fmla="*/ 1358915 h 1475740"/>
                <a:gd name="connsiteX4" fmla="*/ 1220924 w 1452880"/>
                <a:gd name="connsiteY4" fmla="*/ 1406676 h 1475740"/>
                <a:gd name="connsiteX5" fmla="*/ 878840 w 1452880"/>
                <a:gd name="connsiteY5" fmla="*/ 1475740 h 1475740"/>
                <a:gd name="connsiteX6" fmla="*/ 0 w 1452880"/>
                <a:gd name="connsiteY6" fmla="*/ 596900 h 1475740"/>
                <a:gd name="connsiteX7" fmla="*/ 69064 w 1452880"/>
                <a:gd name="connsiteY7" fmla="*/ 254816 h 1475740"/>
                <a:gd name="connsiteX8" fmla="*/ 143963 w 1452880"/>
                <a:gd name="connsiteY8" fmla="*/ 116825 h 1475740"/>
                <a:gd name="connsiteX9" fmla="*/ 231956 w 1452880"/>
                <a:gd name="connsiteY9" fmla="*/ 69064 h 1475740"/>
                <a:gd name="connsiteX10" fmla="*/ 574040 w 1452880"/>
                <a:gd name="connsiteY10" fmla="*/ 0 h 1475740"/>
              </a:gdLst>
              <a:ahLst/>
              <a:cxnLst/>
              <a:rect l="l" t="t" r="r" b="b"/>
              <a:pathLst>
                <a:path w="1452880" h="1475740">
                  <a:moveTo>
                    <a:pt x="574040" y="0"/>
                  </a:moveTo>
                  <a:cubicBezTo>
                    <a:pt x="1059410" y="0"/>
                    <a:pt x="1452880" y="393470"/>
                    <a:pt x="1452880" y="878840"/>
                  </a:cubicBezTo>
                  <a:cubicBezTo>
                    <a:pt x="1452880" y="1000183"/>
                    <a:pt x="1428288" y="1115781"/>
                    <a:pt x="1383816" y="1220924"/>
                  </a:cubicBezTo>
                  <a:lnTo>
                    <a:pt x="1308918" y="1358915"/>
                  </a:lnTo>
                  <a:lnTo>
                    <a:pt x="1220924" y="1406676"/>
                  </a:lnTo>
                  <a:cubicBezTo>
                    <a:pt x="1115781" y="1451148"/>
                    <a:pt x="1000183" y="1475740"/>
                    <a:pt x="878840" y="1475740"/>
                  </a:cubicBezTo>
                  <a:cubicBezTo>
                    <a:pt x="393470" y="1475740"/>
                    <a:pt x="0" y="1082270"/>
                    <a:pt x="0" y="596900"/>
                  </a:cubicBezTo>
                  <a:cubicBezTo>
                    <a:pt x="0" y="475558"/>
                    <a:pt x="24592" y="359959"/>
                    <a:pt x="69064" y="254816"/>
                  </a:cubicBezTo>
                  <a:lnTo>
                    <a:pt x="143963" y="116825"/>
                  </a:lnTo>
                  <a:lnTo>
                    <a:pt x="231956" y="69064"/>
                  </a:lnTo>
                  <a:cubicBezTo>
                    <a:pt x="337099" y="24592"/>
                    <a:pt x="452698" y="0"/>
                    <a:pt x="57404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62000"/>
                  </a:schemeClr>
                </a:gs>
                <a:gs pos="68000">
                  <a:schemeClr val="accent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8110051" y="1992159"/>
              <a:ext cx="1249393" cy="1270402"/>
            </a:xfrm>
            <a:custGeom>
              <a:avLst/>
              <a:gdLst>
                <a:gd name="connsiteX0" fmla="*/ 734877 w 1613717"/>
                <a:gd name="connsiteY0" fmla="*/ 0 h 1640855"/>
                <a:gd name="connsiteX1" fmla="*/ 1613717 w 1613717"/>
                <a:gd name="connsiteY1" fmla="*/ 878840 h 1640855"/>
                <a:gd name="connsiteX2" fmla="*/ 1226245 w 1613717"/>
                <a:gd name="connsiteY2" fmla="*/ 1607588 h 1640855"/>
                <a:gd name="connsiteX3" fmla="*/ 1164955 w 1613717"/>
                <a:gd name="connsiteY3" fmla="*/ 1640855 h 1640855"/>
                <a:gd name="connsiteX4" fmla="*/ 1239853 w 1613717"/>
                <a:gd name="connsiteY4" fmla="*/ 1502864 h 1640855"/>
                <a:gd name="connsiteX5" fmla="*/ 1308917 w 1613717"/>
                <a:gd name="connsiteY5" fmla="*/ 1160780 h 1640855"/>
                <a:gd name="connsiteX6" fmla="*/ 430077 w 1613717"/>
                <a:gd name="connsiteY6" fmla="*/ 281940 h 1640855"/>
                <a:gd name="connsiteX7" fmla="*/ 87993 w 1613717"/>
                <a:gd name="connsiteY7" fmla="*/ 351004 h 1640855"/>
                <a:gd name="connsiteX8" fmla="*/ 0 w 1613717"/>
                <a:gd name="connsiteY8" fmla="*/ 398765 h 1640855"/>
                <a:gd name="connsiteX9" fmla="*/ 6129 w 1613717"/>
                <a:gd name="connsiteY9" fmla="*/ 387472 h 1640855"/>
                <a:gd name="connsiteX10" fmla="*/ 734877 w 1613717"/>
                <a:gd name="connsiteY10" fmla="*/ 0 h 1640855"/>
              </a:gdLst>
              <a:ahLst/>
              <a:cxnLst/>
              <a:rect l="l" t="t" r="r" b="b"/>
              <a:pathLst>
                <a:path w="1613717" h="1640855">
                  <a:moveTo>
                    <a:pt x="734877" y="0"/>
                  </a:moveTo>
                  <a:cubicBezTo>
                    <a:pt x="1220247" y="0"/>
                    <a:pt x="1613717" y="393470"/>
                    <a:pt x="1613717" y="878840"/>
                  </a:cubicBezTo>
                  <a:cubicBezTo>
                    <a:pt x="1613717" y="1182196"/>
                    <a:pt x="1460018" y="1449654"/>
                    <a:pt x="1226245" y="1607588"/>
                  </a:cubicBezTo>
                  <a:lnTo>
                    <a:pt x="1164955" y="1640855"/>
                  </a:lnTo>
                  <a:lnTo>
                    <a:pt x="1239853" y="1502864"/>
                  </a:lnTo>
                  <a:cubicBezTo>
                    <a:pt x="1284325" y="1397721"/>
                    <a:pt x="1308917" y="1282123"/>
                    <a:pt x="1308917" y="1160780"/>
                  </a:cubicBezTo>
                  <a:cubicBezTo>
                    <a:pt x="1308917" y="675410"/>
                    <a:pt x="915447" y="281940"/>
                    <a:pt x="430077" y="281940"/>
                  </a:cubicBezTo>
                  <a:cubicBezTo>
                    <a:pt x="308735" y="281940"/>
                    <a:pt x="193136" y="306532"/>
                    <a:pt x="87993" y="351004"/>
                  </a:cubicBezTo>
                  <a:lnTo>
                    <a:pt x="0" y="398765"/>
                  </a:lnTo>
                  <a:lnTo>
                    <a:pt x="6129" y="387472"/>
                  </a:lnTo>
                  <a:cubicBezTo>
                    <a:pt x="164063" y="153699"/>
                    <a:pt x="431521" y="0"/>
                    <a:pt x="73487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7756704" y="2210445"/>
              <a:ext cx="1360853" cy="1360852"/>
            </a:xfrm>
            <a:prstGeom prst="ellipse">
              <a:avLst/>
            </a:prstGeom>
            <a:solidFill>
              <a:schemeClr val="bg1">
                <a:alpha val="29000"/>
              </a:schemeClr>
            </a:solidFill>
            <a:ln w="12700" cap="sq">
              <a:solidFill>
                <a:schemeClr val="accent1"/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5" name="标题 1"/>
          <p:cNvSpPr txBox="1"/>
          <p:nvPr/>
        </p:nvSpPr>
        <p:spPr>
          <a:xfrm>
            <a:off x="7651978" y="2090479"/>
            <a:ext cx="1570306" cy="1570304"/>
          </a:xfrm>
          <a:prstGeom prst="ellipse">
            <a:avLst/>
          </a:prstGeom>
          <a:noFill/>
          <a:ln w="9525" cap="sq">
            <a:solidFill>
              <a:schemeClr val="accent1">
                <a:lumMod val="20000"/>
                <a:lumOff val="8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888110" y="3748028"/>
            <a:ext cx="3312904" cy="5782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Python优势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888110" y="4265720"/>
            <a:ext cx="3312904" cy="15159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64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Python具有丰富的标准库和第三方库，如NumPy、Pandas用于数据分析，TensorFlow、PyTorch用于机器学习，Flask、Django用于Web开发等，极大地提高了开发效率。
Python社区活跃，有大量的开源项目和资源可供学习和使用。同时，Python的语法简洁明了，易于学习和上手，适合初学者快速入门编程。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202236" y="2675230"/>
            <a:ext cx="480370" cy="444374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Python语言特点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1" y="0"/>
            <a:ext cx="5410201" cy="6857999"/>
          </a:xfrm>
          <a:custGeom>
            <a:avLst/>
            <a:gdLst>
              <a:gd name="connsiteX0" fmla="*/ 5410201 w 5410201"/>
              <a:gd name="connsiteY0" fmla="*/ 0 h 6857999"/>
              <a:gd name="connsiteX1" fmla="*/ 4019076 w 5410201"/>
              <a:gd name="connsiteY1" fmla="*/ 0 h 6857999"/>
              <a:gd name="connsiteX2" fmla="*/ 3565289 w 5410201"/>
              <a:gd name="connsiteY2" fmla="*/ 454433 h 6857999"/>
              <a:gd name="connsiteX3" fmla="*/ 3111501 w 5410201"/>
              <a:gd name="connsiteY3" fmla="*/ 908867 h 6857999"/>
              <a:gd name="connsiteX4" fmla="*/ 3111501 w 5410201"/>
              <a:gd name="connsiteY4" fmla="*/ 3727488 h 6857999"/>
              <a:gd name="connsiteX5" fmla="*/ 1555751 w 5410201"/>
              <a:gd name="connsiteY5" fmla="*/ 5283199 h 6857999"/>
              <a:gd name="connsiteX6" fmla="*/ 0 w 5410201"/>
              <a:gd name="connsiteY6" fmla="*/ 6848455 h 6857999"/>
              <a:gd name="connsiteX7" fmla="*/ 2705101 w 5410201"/>
              <a:gd name="connsiteY7" fmla="*/ 6857999 h 6857999"/>
              <a:gd name="connsiteX8" fmla="*/ 5410201 w 5410201"/>
              <a:gd name="connsiteY8" fmla="*/ 6857999 h 6857999"/>
            </a:gdLst>
            <a:ahLst/>
            <a:cxnLst/>
            <a:rect l="l" t="t" r="r" b="b"/>
            <a:pathLst>
              <a:path w="5410201" h="6857999">
                <a:moveTo>
                  <a:pt x="5410201" y="0"/>
                </a:moveTo>
                <a:lnTo>
                  <a:pt x="4019076" y="0"/>
                </a:lnTo>
                <a:lnTo>
                  <a:pt x="3565289" y="454433"/>
                </a:lnTo>
                <a:lnTo>
                  <a:pt x="3111501" y="908867"/>
                </a:lnTo>
                <a:lnTo>
                  <a:pt x="3111501" y="3727488"/>
                </a:lnTo>
                <a:lnTo>
                  <a:pt x="1555751" y="5283199"/>
                </a:lnTo>
                <a:cubicBezTo>
                  <a:pt x="700089" y="6138840"/>
                  <a:pt x="0" y="6843205"/>
                  <a:pt x="0" y="6848455"/>
                </a:cubicBezTo>
                <a:cubicBezTo>
                  <a:pt x="0" y="6853704"/>
                  <a:pt x="1217296" y="6857999"/>
                  <a:pt x="2705101" y="6857999"/>
                </a:cubicBezTo>
                <a:lnTo>
                  <a:pt x="5410201" y="6857999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89335" y="283892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628420" y="766804"/>
            <a:ext cx="2171051" cy="22517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8000">
                <a:ln w="12344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374105" y="2972467"/>
            <a:ext cx="4679680" cy="15614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Python编程环境搭建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11116321" y="2507515"/>
            <a:ext cx="553366" cy="39812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1239739">
            <a:off x="6186526" y="3596471"/>
            <a:ext cx="4965742" cy="336500"/>
          </a:xfrm>
          <a:prstGeom prst="ellipse">
            <a:avLst/>
          </a:prstGeom>
          <a:noFill/>
          <a:ln w="30480" cap="flat">
            <a:gradFill>
              <a:gsLst>
                <a:gs pos="20000">
                  <a:schemeClr val="accent2">
                    <a:lumMod val="40000"/>
                    <a:lumOff val="60000"/>
                    <a:alpha val="0"/>
                  </a:schemeClr>
                </a:gs>
                <a:gs pos="9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1960425" y="428254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alphaModFix/>
          </a:blip>
          <a:srcRect l="17731" r="17731"/>
          <a:stretch>
            <a:fillRect/>
          </a:stretch>
        </p:blipFill>
        <p:spPr>
          <a:xfrm>
            <a:off x="2089146" y="441680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2196979" y="1959528"/>
            <a:ext cx="2816680" cy="2911656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alphaModFix/>
          </a:blip>
          <a:srcRect l="17731" r="17731"/>
          <a:stretch>
            <a:fillRect/>
          </a:stretch>
        </p:blipFill>
        <p:spPr>
          <a:xfrm>
            <a:off x="2382519" y="2153053"/>
            <a:ext cx="2435104" cy="2515437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" name="标题 1"/>
          <p:cNvSpPr txBox="1"/>
          <p:nvPr/>
        </p:nvSpPr>
        <p:spPr>
          <a:xfrm>
            <a:off x="11141609" y="326598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0249664" y="314541"/>
            <a:ext cx="752410" cy="153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Powerpoint</a:t>
            </a:r>
            <a:endParaRPr kumimoji="1" lang="zh-CN" altLang="en-US"/>
          </a:p>
        </p:txBody>
      </p:sp>
      <p:pic>
        <p:nvPicPr>
          <p:cNvPr id="32" name="Picture 2" descr="E:\Hou\信息化建设\web\校徽相关\xjt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1001" r="53439" b="77637"/>
          <a:stretch>
            <a:fillRect/>
          </a:stretch>
        </p:blipFill>
        <p:spPr bwMode="auto">
          <a:xfrm>
            <a:off x="10106740" y="185903"/>
            <a:ext cx="14700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517" y="4170773"/>
            <a:ext cx="2071306" cy="2738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268925" y="2572070"/>
            <a:ext cx="1657794" cy="1657794"/>
          </a:xfrm>
          <a:prstGeom prst="arc">
            <a:avLst>
              <a:gd name="adj1" fmla="val 12611919"/>
              <a:gd name="adj2" fmla="val 21594316"/>
            </a:avLst>
          </a:prstGeom>
          <a:noFill/>
          <a:ln w="133350" cap="rnd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760867" y="3091248"/>
            <a:ext cx="699729" cy="699729"/>
          </a:xfrm>
          <a:prstGeom prst="arc">
            <a:avLst>
              <a:gd name="adj1" fmla="val 10800000"/>
              <a:gd name="adj2" fmla="val 648000"/>
            </a:avLst>
          </a:prstGeom>
          <a:noFill/>
          <a:ln w="133350" cap="rnd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5" name="标题 1"/>
          <p:cNvCxnSpPr/>
          <p:nvPr/>
        </p:nvCxnSpPr>
        <p:spPr>
          <a:xfrm>
            <a:off x="6912936" y="3441112"/>
            <a:ext cx="828989" cy="0"/>
          </a:xfrm>
          <a:prstGeom prst="line">
            <a:avLst/>
          </a:prstGeom>
          <a:noFill/>
          <a:ln w="133350" cap="rnd">
            <a:solidFill>
              <a:schemeClr val="accent1"/>
            </a:solidFill>
            <a:prstDash val="solid"/>
            <a:miter/>
          </a:ln>
        </p:spPr>
      </p:cxnSp>
      <p:sp>
        <p:nvSpPr>
          <p:cNvPr id="6" name="标题 1"/>
          <p:cNvSpPr txBox="1"/>
          <p:nvPr/>
        </p:nvSpPr>
        <p:spPr>
          <a:xfrm flipH="1">
            <a:off x="3727986" y="3091248"/>
            <a:ext cx="699729" cy="699729"/>
          </a:xfrm>
          <a:prstGeom prst="arc">
            <a:avLst>
              <a:gd name="adj1" fmla="val 10800000"/>
              <a:gd name="adj2" fmla="val 3888000"/>
            </a:avLst>
          </a:prstGeom>
          <a:noFill/>
          <a:ln w="133350" cap="rnd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cxnSp>
        <p:nvCxnSpPr>
          <p:cNvPr id="7" name="标题 1"/>
          <p:cNvCxnSpPr/>
          <p:nvPr/>
        </p:nvCxnSpPr>
        <p:spPr>
          <a:xfrm>
            <a:off x="4426152" y="3441112"/>
            <a:ext cx="828989" cy="0"/>
          </a:xfrm>
          <a:prstGeom prst="line">
            <a:avLst/>
          </a:prstGeom>
          <a:noFill/>
          <a:ln w="133350" cap="rnd">
            <a:solidFill>
              <a:schemeClr val="accent1"/>
            </a:solidFill>
            <a:prstDash val="solid"/>
            <a:miter/>
          </a:ln>
        </p:spPr>
      </p:cxnSp>
      <p:sp>
        <p:nvSpPr>
          <p:cNvPr id="8" name="标题 1"/>
          <p:cNvSpPr txBox="1"/>
          <p:nvPr/>
        </p:nvSpPr>
        <p:spPr>
          <a:xfrm rot="10800000">
            <a:off x="5265283" y="2574352"/>
            <a:ext cx="1657794" cy="1657794"/>
          </a:xfrm>
          <a:prstGeom prst="arc">
            <a:avLst>
              <a:gd name="adj1" fmla="val 12654381"/>
              <a:gd name="adj2" fmla="val 21423341"/>
            </a:avLst>
          </a:prstGeom>
          <a:noFill/>
          <a:ln w="133350" cap="rnd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486375" y="2808975"/>
            <a:ext cx="1211916" cy="121191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50000"/>
                <a:alpha val="2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954383" y="2932429"/>
            <a:ext cx="584200" cy="6248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901672" y="2932429"/>
            <a:ext cx="584200" cy="6248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0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672002" y="1847850"/>
            <a:ext cx="2891721" cy="8304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集成开发环境（IDE）选择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672002" y="2730405"/>
            <a:ext cx="2891721" cy="31179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Python有多种集成开发环境可供选择，如微软的Visual Studio Code、PyCharm等。Visual Studio Code功能强大，支持多种编程语言，具有丰富的插件生态系统；PyCharm专为Python开发设计，提供了代码补全、调试、版本控制等强大功能。
对于初学者，建议使用Python原生集成开发环境（IDLE），因为它简单易用，无需额外配置，适合初学者进行基础学习和练习。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15578" y="1847850"/>
            <a:ext cx="2891722" cy="8304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Python版本选择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15578" y="2730405"/>
            <a:ext cx="2891721" cy="31179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28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Python官网提供多种版本的Python下载，用户需根据操作系统类型选择合适的版本。Python 3.9.2不支持Windows 7及之前系统，而Python 3.8.8支持。建议初学者使用Python 3.x版本，因为其语法更简洁，且拥有丰富的库支持。
安装过程中，建议将Python添加到系统环境变量中，便于在命令行中直接使用Python命令。同时，安装完成后可通过命令行输入python - - version或python3 - - version来验证Python是否安装成功。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784244" y="3304411"/>
            <a:ext cx="489714" cy="367358"/>
          </a:xfrm>
          <a:custGeom>
            <a:avLst/>
            <a:gdLst>
              <a:gd name="connsiteX0" fmla="*/ 489617 w 489714"/>
              <a:gd name="connsiteY0" fmla="*/ 105533 h 367358"/>
              <a:gd name="connsiteX1" fmla="*/ 468784 w 489714"/>
              <a:gd name="connsiteY1" fmla="*/ 76386 h 367358"/>
              <a:gd name="connsiteX2" fmla="*/ 457145 w 489714"/>
              <a:gd name="connsiteY2" fmla="*/ 74626 h 367358"/>
              <a:gd name="connsiteX3" fmla="*/ 316500 w 489714"/>
              <a:gd name="connsiteY3" fmla="*/ 74626 h 367358"/>
              <a:gd name="connsiteX4" fmla="*/ 306818 w 489714"/>
              <a:gd name="connsiteY4" fmla="*/ 73452 h 367358"/>
              <a:gd name="connsiteX5" fmla="*/ 284811 w 489714"/>
              <a:gd name="connsiteY5" fmla="*/ 52033 h 367358"/>
              <a:gd name="connsiteX6" fmla="*/ 276595 w 489714"/>
              <a:gd name="connsiteY6" fmla="*/ 23082 h 367358"/>
              <a:gd name="connsiteX7" fmla="*/ 255469 w 489714"/>
              <a:gd name="connsiteY7" fmla="*/ 1174 h 367358"/>
              <a:gd name="connsiteX8" fmla="*/ 244711 w 489714"/>
              <a:gd name="connsiteY8" fmla="*/ 0 h 367358"/>
              <a:gd name="connsiteX9" fmla="*/ 32765 w 489714"/>
              <a:gd name="connsiteY9" fmla="*/ 0 h 367358"/>
              <a:gd name="connsiteX10" fmla="*/ 30026 w 489714"/>
              <a:gd name="connsiteY10" fmla="*/ 0 h 367358"/>
              <a:gd name="connsiteX11" fmla="*/ 1271 w 489714"/>
              <a:gd name="connsiteY11" fmla="*/ 22593 h 367358"/>
              <a:gd name="connsiteX12" fmla="*/ 98 w 489714"/>
              <a:gd name="connsiteY12" fmla="*/ 32667 h 367358"/>
              <a:gd name="connsiteX13" fmla="*/ 0 w 489714"/>
              <a:gd name="connsiteY13" fmla="*/ 334496 h 367358"/>
              <a:gd name="connsiteX14" fmla="*/ 0 w 489714"/>
              <a:gd name="connsiteY14" fmla="*/ 336843 h 367358"/>
              <a:gd name="connsiteX15" fmla="*/ 21517 w 489714"/>
              <a:gd name="connsiteY15" fmla="*/ 365892 h 367358"/>
              <a:gd name="connsiteX16" fmla="*/ 33939 w 489714"/>
              <a:gd name="connsiteY16" fmla="*/ 367359 h 367358"/>
              <a:gd name="connsiteX17" fmla="*/ 245004 w 489714"/>
              <a:gd name="connsiteY17" fmla="*/ 367359 h 367358"/>
              <a:gd name="connsiteX18" fmla="*/ 454407 w 489714"/>
              <a:gd name="connsiteY18" fmla="*/ 367359 h 367358"/>
              <a:gd name="connsiteX19" fmla="*/ 460177 w 489714"/>
              <a:gd name="connsiteY19" fmla="*/ 367359 h 367358"/>
              <a:gd name="connsiteX20" fmla="*/ 480717 w 489714"/>
              <a:gd name="connsiteY20" fmla="*/ 358361 h 367358"/>
              <a:gd name="connsiteX21" fmla="*/ 489715 w 489714"/>
              <a:gd name="connsiteY21" fmla="*/ 336061 h 367358"/>
              <a:gd name="connsiteX22" fmla="*/ 489715 w 489714"/>
              <a:gd name="connsiteY22" fmla="*/ 213412 h 367358"/>
              <a:gd name="connsiteX23" fmla="*/ 489715 w 489714"/>
              <a:gd name="connsiteY23" fmla="*/ 105630 h 367358"/>
            </a:gdLst>
            <a:ahLst/>
            <a:cxnLst/>
            <a:rect l="l" t="t" r="r" b="b"/>
            <a:pathLst>
              <a:path w="489714" h="367358">
                <a:moveTo>
                  <a:pt x="489617" y="105533"/>
                </a:moveTo>
                <a:cubicBezTo>
                  <a:pt x="489617" y="92133"/>
                  <a:pt x="481303" y="80690"/>
                  <a:pt x="468784" y="76386"/>
                </a:cubicBezTo>
                <a:cubicBezTo>
                  <a:pt x="464970" y="75115"/>
                  <a:pt x="461155" y="74626"/>
                  <a:pt x="457145" y="74626"/>
                </a:cubicBezTo>
                <a:cubicBezTo>
                  <a:pt x="410296" y="74626"/>
                  <a:pt x="363447" y="74626"/>
                  <a:pt x="316500" y="74626"/>
                </a:cubicBezTo>
                <a:cubicBezTo>
                  <a:pt x="313273" y="74626"/>
                  <a:pt x="309947" y="74332"/>
                  <a:pt x="306818" y="73452"/>
                </a:cubicBezTo>
                <a:cubicBezTo>
                  <a:pt x="295668" y="70322"/>
                  <a:pt x="288137" y="63183"/>
                  <a:pt x="284811" y="52033"/>
                </a:cubicBezTo>
                <a:cubicBezTo>
                  <a:pt x="281877" y="42448"/>
                  <a:pt x="279432" y="32667"/>
                  <a:pt x="276595" y="23082"/>
                </a:cubicBezTo>
                <a:cubicBezTo>
                  <a:pt x="273466" y="12030"/>
                  <a:pt x="266424" y="4695"/>
                  <a:pt x="255469" y="1174"/>
                </a:cubicBezTo>
                <a:cubicBezTo>
                  <a:pt x="251948" y="0"/>
                  <a:pt x="248330" y="0"/>
                  <a:pt x="244711" y="0"/>
                </a:cubicBezTo>
                <a:lnTo>
                  <a:pt x="32765" y="0"/>
                </a:lnTo>
                <a:cubicBezTo>
                  <a:pt x="31885" y="0"/>
                  <a:pt x="31005" y="0"/>
                  <a:pt x="30026" y="0"/>
                </a:cubicBezTo>
                <a:cubicBezTo>
                  <a:pt x="16431" y="391"/>
                  <a:pt x="4695" y="9389"/>
                  <a:pt x="1271" y="22593"/>
                </a:cubicBezTo>
                <a:cubicBezTo>
                  <a:pt x="391" y="25821"/>
                  <a:pt x="98" y="29244"/>
                  <a:pt x="98" y="32667"/>
                </a:cubicBezTo>
                <a:cubicBezTo>
                  <a:pt x="0" y="133212"/>
                  <a:pt x="0" y="233854"/>
                  <a:pt x="0" y="334496"/>
                </a:cubicBezTo>
                <a:cubicBezTo>
                  <a:pt x="0" y="335278"/>
                  <a:pt x="0" y="336061"/>
                  <a:pt x="0" y="336843"/>
                </a:cubicBezTo>
                <a:cubicBezTo>
                  <a:pt x="196" y="350145"/>
                  <a:pt x="8803" y="361784"/>
                  <a:pt x="21517" y="365892"/>
                </a:cubicBezTo>
                <a:cubicBezTo>
                  <a:pt x="25527" y="367261"/>
                  <a:pt x="29733" y="367359"/>
                  <a:pt x="33939" y="367359"/>
                </a:cubicBezTo>
                <a:lnTo>
                  <a:pt x="245004" y="367359"/>
                </a:lnTo>
                <a:cubicBezTo>
                  <a:pt x="314838" y="367359"/>
                  <a:pt x="384573" y="367359"/>
                  <a:pt x="454407" y="367359"/>
                </a:cubicBezTo>
                <a:cubicBezTo>
                  <a:pt x="456363" y="367359"/>
                  <a:pt x="458221" y="367359"/>
                  <a:pt x="460177" y="367359"/>
                </a:cubicBezTo>
                <a:cubicBezTo>
                  <a:pt x="468197" y="367065"/>
                  <a:pt x="475044" y="364033"/>
                  <a:pt x="480717" y="358361"/>
                </a:cubicBezTo>
                <a:cubicBezTo>
                  <a:pt x="486878" y="352199"/>
                  <a:pt x="489715" y="344766"/>
                  <a:pt x="489715" y="336061"/>
                </a:cubicBezTo>
                <a:cubicBezTo>
                  <a:pt x="489715" y="295178"/>
                  <a:pt x="489715" y="254295"/>
                  <a:pt x="489715" y="213412"/>
                </a:cubicBezTo>
                <a:cubicBezTo>
                  <a:pt x="489715" y="177518"/>
                  <a:pt x="489715" y="141623"/>
                  <a:pt x="489715" y="105630"/>
                </a:cubicBezTo>
                <a:close/>
              </a:path>
            </a:pathLst>
          </a:custGeom>
          <a:solidFill>
            <a:schemeClr val="bg1"/>
          </a:solidFill>
          <a:ln w="967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868063" y="3155747"/>
            <a:ext cx="533629" cy="421054"/>
          </a:xfrm>
          <a:custGeom>
            <a:avLst/>
            <a:gdLst>
              <a:gd name="connsiteX0" fmla="*/ 533630 w 533629"/>
              <a:gd name="connsiteY0" fmla="*/ 138395 h 421054"/>
              <a:gd name="connsiteX1" fmla="*/ 508983 w 533629"/>
              <a:gd name="connsiteY1" fmla="*/ 85580 h 421054"/>
              <a:gd name="connsiteX2" fmla="*/ 463601 w 533629"/>
              <a:gd name="connsiteY2" fmla="*/ 68953 h 421054"/>
              <a:gd name="connsiteX3" fmla="*/ 439540 w 533629"/>
              <a:gd name="connsiteY3" fmla="*/ 68953 h 421054"/>
              <a:gd name="connsiteX4" fmla="*/ 363643 w 533629"/>
              <a:gd name="connsiteY4" fmla="*/ 68953 h 421054"/>
              <a:gd name="connsiteX5" fmla="*/ 356601 w 533629"/>
              <a:gd name="connsiteY5" fmla="*/ 68953 h 421054"/>
              <a:gd name="connsiteX6" fmla="*/ 341147 w 533629"/>
              <a:gd name="connsiteY6" fmla="*/ 68953 h 421054"/>
              <a:gd name="connsiteX7" fmla="*/ 336159 w 533629"/>
              <a:gd name="connsiteY7" fmla="*/ 51348 h 421054"/>
              <a:gd name="connsiteX8" fmla="*/ 268184 w 533629"/>
              <a:gd name="connsiteY8" fmla="*/ 0 h 421054"/>
              <a:gd name="connsiteX9" fmla="*/ 186125 w 533629"/>
              <a:gd name="connsiteY9" fmla="*/ 0 h 421054"/>
              <a:gd name="connsiteX10" fmla="*/ 70225 w 533629"/>
              <a:gd name="connsiteY10" fmla="*/ 0 h 421054"/>
              <a:gd name="connsiteX11" fmla="*/ 51250 w 533629"/>
              <a:gd name="connsiteY11" fmla="*/ 2641 h 421054"/>
              <a:gd name="connsiteX12" fmla="*/ 0 w 533629"/>
              <a:gd name="connsiteY12" fmla="*/ 70420 h 421054"/>
              <a:gd name="connsiteX13" fmla="*/ 0 w 533629"/>
              <a:gd name="connsiteY13" fmla="*/ 108075 h 421054"/>
              <a:gd name="connsiteX14" fmla="*/ 196 w 533629"/>
              <a:gd name="connsiteY14" fmla="*/ 111499 h 421054"/>
              <a:gd name="connsiteX15" fmla="*/ 978 w 533629"/>
              <a:gd name="connsiteY15" fmla="*/ 120301 h 421054"/>
              <a:gd name="connsiteX16" fmla="*/ 49588 w 533629"/>
              <a:gd name="connsiteY16" fmla="*/ 120301 h 421054"/>
              <a:gd name="connsiteX17" fmla="*/ 49588 w 533629"/>
              <a:gd name="connsiteY17" fmla="*/ 96534 h 421054"/>
              <a:gd name="connsiteX18" fmla="*/ 49588 w 533629"/>
              <a:gd name="connsiteY18" fmla="*/ 70127 h 421054"/>
              <a:gd name="connsiteX19" fmla="*/ 59759 w 533629"/>
              <a:gd name="connsiteY19" fmla="*/ 52522 h 421054"/>
              <a:gd name="connsiteX20" fmla="*/ 71105 w 533629"/>
              <a:gd name="connsiteY20" fmla="*/ 49783 h 421054"/>
              <a:gd name="connsiteX21" fmla="*/ 194634 w 533629"/>
              <a:gd name="connsiteY21" fmla="*/ 49783 h 421054"/>
              <a:gd name="connsiteX22" fmla="*/ 266619 w 533629"/>
              <a:gd name="connsiteY22" fmla="*/ 49783 h 421054"/>
              <a:gd name="connsiteX23" fmla="*/ 274444 w 533629"/>
              <a:gd name="connsiteY23" fmla="*/ 50663 h 421054"/>
              <a:gd name="connsiteX24" fmla="*/ 287941 w 533629"/>
              <a:gd name="connsiteY24" fmla="*/ 64356 h 421054"/>
              <a:gd name="connsiteX25" fmla="*/ 293907 w 533629"/>
              <a:gd name="connsiteY25" fmla="*/ 85287 h 421054"/>
              <a:gd name="connsiteX26" fmla="*/ 295374 w 533629"/>
              <a:gd name="connsiteY26" fmla="*/ 90568 h 421054"/>
              <a:gd name="connsiteX27" fmla="*/ 303786 w 533629"/>
              <a:gd name="connsiteY27" fmla="*/ 106217 h 421054"/>
              <a:gd name="connsiteX28" fmla="*/ 331660 w 533629"/>
              <a:gd name="connsiteY28" fmla="*/ 118345 h 421054"/>
              <a:gd name="connsiteX29" fmla="*/ 391420 w 533629"/>
              <a:gd name="connsiteY29" fmla="*/ 118345 h 421054"/>
              <a:gd name="connsiteX30" fmla="*/ 460080 w 533629"/>
              <a:gd name="connsiteY30" fmla="*/ 118345 h 421054"/>
              <a:gd name="connsiteX31" fmla="*/ 462134 w 533629"/>
              <a:gd name="connsiteY31" fmla="*/ 118345 h 421054"/>
              <a:gd name="connsiteX32" fmla="*/ 464090 w 533629"/>
              <a:gd name="connsiteY32" fmla="*/ 118345 h 421054"/>
              <a:gd name="connsiteX33" fmla="*/ 482966 w 533629"/>
              <a:gd name="connsiteY33" fmla="*/ 133701 h 421054"/>
              <a:gd name="connsiteX34" fmla="*/ 483651 w 533629"/>
              <a:gd name="connsiteY34" fmla="*/ 144948 h 421054"/>
              <a:gd name="connsiteX35" fmla="*/ 483651 w 533629"/>
              <a:gd name="connsiteY35" fmla="*/ 317380 h 421054"/>
              <a:gd name="connsiteX36" fmla="*/ 483651 w 533629"/>
              <a:gd name="connsiteY36" fmla="*/ 344570 h 421054"/>
              <a:gd name="connsiteX37" fmla="*/ 483651 w 533629"/>
              <a:gd name="connsiteY37" fmla="*/ 351808 h 421054"/>
              <a:gd name="connsiteX38" fmla="*/ 463992 w 533629"/>
              <a:gd name="connsiteY38" fmla="*/ 371369 h 421054"/>
              <a:gd name="connsiteX39" fmla="*/ 456656 w 533629"/>
              <a:gd name="connsiteY39" fmla="*/ 371369 h 421054"/>
              <a:gd name="connsiteX40" fmla="*/ 447952 w 533629"/>
              <a:gd name="connsiteY40" fmla="*/ 371369 h 421054"/>
              <a:gd name="connsiteX41" fmla="*/ 445702 w 533629"/>
              <a:gd name="connsiteY41" fmla="*/ 371369 h 421054"/>
              <a:gd name="connsiteX42" fmla="*/ 443257 w 533629"/>
              <a:gd name="connsiteY42" fmla="*/ 371467 h 421054"/>
              <a:gd name="connsiteX43" fmla="*/ 434063 w 533629"/>
              <a:gd name="connsiteY43" fmla="*/ 371956 h 421054"/>
              <a:gd name="connsiteX44" fmla="*/ 434063 w 533629"/>
              <a:gd name="connsiteY44" fmla="*/ 420467 h 421054"/>
              <a:gd name="connsiteX45" fmla="*/ 443257 w 533629"/>
              <a:gd name="connsiteY45" fmla="*/ 420956 h 421054"/>
              <a:gd name="connsiteX46" fmla="*/ 446093 w 533629"/>
              <a:gd name="connsiteY46" fmla="*/ 421054 h 421054"/>
              <a:gd name="connsiteX47" fmla="*/ 455483 w 533629"/>
              <a:gd name="connsiteY47" fmla="*/ 421054 h 421054"/>
              <a:gd name="connsiteX48" fmla="*/ 462036 w 533629"/>
              <a:gd name="connsiteY48" fmla="*/ 421054 h 421054"/>
              <a:gd name="connsiteX49" fmla="*/ 475924 w 533629"/>
              <a:gd name="connsiteY49" fmla="*/ 419783 h 421054"/>
              <a:gd name="connsiteX50" fmla="*/ 533336 w 533629"/>
              <a:gd name="connsiteY50" fmla="*/ 351514 h 421054"/>
              <a:gd name="connsiteX51" fmla="*/ 533336 w 533629"/>
              <a:gd name="connsiteY51" fmla="*/ 138395 h 421054"/>
            </a:gdLst>
            <a:ahLst/>
            <a:cxnLst/>
            <a:rect l="l" t="t" r="r" b="b"/>
            <a:pathLst>
              <a:path w="533629" h="421054">
                <a:moveTo>
                  <a:pt x="533630" y="138395"/>
                </a:moveTo>
                <a:cubicBezTo>
                  <a:pt x="533630" y="117367"/>
                  <a:pt x="525316" y="99566"/>
                  <a:pt x="508983" y="85580"/>
                </a:cubicBezTo>
                <a:cubicBezTo>
                  <a:pt x="496072" y="74528"/>
                  <a:pt x="480814" y="68953"/>
                  <a:pt x="463601" y="68953"/>
                </a:cubicBezTo>
                <a:lnTo>
                  <a:pt x="439540" y="68953"/>
                </a:lnTo>
                <a:cubicBezTo>
                  <a:pt x="439540" y="68953"/>
                  <a:pt x="363643" y="68953"/>
                  <a:pt x="363643" y="68953"/>
                </a:cubicBezTo>
                <a:lnTo>
                  <a:pt x="356601" y="68953"/>
                </a:lnTo>
                <a:cubicBezTo>
                  <a:pt x="356601" y="68953"/>
                  <a:pt x="341147" y="68953"/>
                  <a:pt x="341147" y="68953"/>
                </a:cubicBezTo>
                <a:lnTo>
                  <a:pt x="336159" y="51348"/>
                </a:lnTo>
                <a:cubicBezTo>
                  <a:pt x="327357" y="20637"/>
                  <a:pt x="299971" y="0"/>
                  <a:pt x="268184" y="0"/>
                </a:cubicBezTo>
                <a:lnTo>
                  <a:pt x="186125" y="0"/>
                </a:lnTo>
                <a:cubicBezTo>
                  <a:pt x="186125" y="0"/>
                  <a:pt x="70225" y="0"/>
                  <a:pt x="70225" y="0"/>
                </a:cubicBezTo>
                <a:cubicBezTo>
                  <a:pt x="64063" y="0"/>
                  <a:pt x="57706" y="880"/>
                  <a:pt x="51250" y="2641"/>
                </a:cubicBezTo>
                <a:cubicBezTo>
                  <a:pt x="21126" y="10856"/>
                  <a:pt x="0" y="38829"/>
                  <a:pt x="0" y="70420"/>
                </a:cubicBezTo>
                <a:cubicBezTo>
                  <a:pt x="0" y="82939"/>
                  <a:pt x="0" y="95556"/>
                  <a:pt x="0" y="108075"/>
                </a:cubicBezTo>
                <a:cubicBezTo>
                  <a:pt x="0" y="109151"/>
                  <a:pt x="98" y="110325"/>
                  <a:pt x="196" y="111499"/>
                </a:cubicBezTo>
                <a:lnTo>
                  <a:pt x="978" y="120301"/>
                </a:lnTo>
                <a:lnTo>
                  <a:pt x="49588" y="120301"/>
                </a:lnTo>
                <a:lnTo>
                  <a:pt x="49588" y="96534"/>
                </a:lnTo>
                <a:cubicBezTo>
                  <a:pt x="49588" y="87732"/>
                  <a:pt x="49588" y="78929"/>
                  <a:pt x="49588" y="70127"/>
                </a:cubicBezTo>
                <a:cubicBezTo>
                  <a:pt x="49685" y="62302"/>
                  <a:pt x="52913" y="56727"/>
                  <a:pt x="59759" y="52522"/>
                </a:cubicBezTo>
                <a:cubicBezTo>
                  <a:pt x="62791" y="50663"/>
                  <a:pt x="66410" y="49783"/>
                  <a:pt x="71105" y="49783"/>
                </a:cubicBezTo>
                <a:lnTo>
                  <a:pt x="194634" y="49783"/>
                </a:lnTo>
                <a:cubicBezTo>
                  <a:pt x="218596" y="49783"/>
                  <a:pt x="242657" y="49783"/>
                  <a:pt x="266619" y="49783"/>
                </a:cubicBezTo>
                <a:cubicBezTo>
                  <a:pt x="269945" y="49783"/>
                  <a:pt x="272488" y="50077"/>
                  <a:pt x="274444" y="50663"/>
                </a:cubicBezTo>
                <a:cubicBezTo>
                  <a:pt x="281388" y="52815"/>
                  <a:pt x="285789" y="57314"/>
                  <a:pt x="287941" y="64356"/>
                </a:cubicBezTo>
                <a:cubicBezTo>
                  <a:pt x="289995" y="71300"/>
                  <a:pt x="291951" y="78342"/>
                  <a:pt x="293907" y="85287"/>
                </a:cubicBezTo>
                <a:lnTo>
                  <a:pt x="295374" y="90568"/>
                </a:lnTo>
                <a:cubicBezTo>
                  <a:pt x="297135" y="96828"/>
                  <a:pt x="299873" y="101914"/>
                  <a:pt x="303786" y="106217"/>
                </a:cubicBezTo>
                <a:cubicBezTo>
                  <a:pt x="311219" y="114335"/>
                  <a:pt x="320608" y="118345"/>
                  <a:pt x="331660" y="118345"/>
                </a:cubicBezTo>
                <a:lnTo>
                  <a:pt x="391420" y="118345"/>
                </a:lnTo>
                <a:cubicBezTo>
                  <a:pt x="391420" y="118345"/>
                  <a:pt x="460080" y="118345"/>
                  <a:pt x="460080" y="118345"/>
                </a:cubicBezTo>
                <a:lnTo>
                  <a:pt x="462134" y="118345"/>
                </a:lnTo>
                <a:cubicBezTo>
                  <a:pt x="462818" y="118345"/>
                  <a:pt x="463405" y="118345"/>
                  <a:pt x="464090" y="118345"/>
                </a:cubicBezTo>
                <a:cubicBezTo>
                  <a:pt x="473283" y="118736"/>
                  <a:pt x="481010" y="125094"/>
                  <a:pt x="482966" y="133701"/>
                </a:cubicBezTo>
                <a:cubicBezTo>
                  <a:pt x="483651" y="136830"/>
                  <a:pt x="483651" y="140645"/>
                  <a:pt x="483651" y="144948"/>
                </a:cubicBezTo>
                <a:cubicBezTo>
                  <a:pt x="483651" y="202458"/>
                  <a:pt x="483651" y="259870"/>
                  <a:pt x="483651" y="317380"/>
                </a:cubicBezTo>
                <a:lnTo>
                  <a:pt x="483651" y="344570"/>
                </a:lnTo>
                <a:cubicBezTo>
                  <a:pt x="483651" y="347015"/>
                  <a:pt x="483651" y="349363"/>
                  <a:pt x="483651" y="351808"/>
                </a:cubicBezTo>
                <a:cubicBezTo>
                  <a:pt x="483357" y="362664"/>
                  <a:pt x="474751" y="371173"/>
                  <a:pt x="463992" y="371369"/>
                </a:cubicBezTo>
                <a:cubicBezTo>
                  <a:pt x="461547" y="371369"/>
                  <a:pt x="459102" y="371369"/>
                  <a:pt x="456656" y="371369"/>
                </a:cubicBezTo>
                <a:lnTo>
                  <a:pt x="447952" y="371369"/>
                </a:lnTo>
                <a:cubicBezTo>
                  <a:pt x="447952" y="371369"/>
                  <a:pt x="445702" y="371369"/>
                  <a:pt x="445702" y="371369"/>
                </a:cubicBezTo>
                <a:cubicBezTo>
                  <a:pt x="444920" y="371369"/>
                  <a:pt x="444137" y="371369"/>
                  <a:pt x="443257" y="371467"/>
                </a:cubicBezTo>
                <a:lnTo>
                  <a:pt x="434063" y="371956"/>
                </a:lnTo>
                <a:lnTo>
                  <a:pt x="434063" y="420467"/>
                </a:lnTo>
                <a:lnTo>
                  <a:pt x="443257" y="420956"/>
                </a:lnTo>
                <a:cubicBezTo>
                  <a:pt x="444235" y="420956"/>
                  <a:pt x="445213" y="421054"/>
                  <a:pt x="446093" y="421054"/>
                </a:cubicBezTo>
                <a:lnTo>
                  <a:pt x="455483" y="421054"/>
                </a:lnTo>
                <a:cubicBezTo>
                  <a:pt x="457634" y="421054"/>
                  <a:pt x="459884" y="421054"/>
                  <a:pt x="462036" y="421054"/>
                </a:cubicBezTo>
                <a:cubicBezTo>
                  <a:pt x="466437" y="420859"/>
                  <a:pt x="471132" y="420663"/>
                  <a:pt x="475924" y="419783"/>
                </a:cubicBezTo>
                <a:cubicBezTo>
                  <a:pt x="508689" y="414110"/>
                  <a:pt x="533336" y="384768"/>
                  <a:pt x="533336" y="351514"/>
                </a:cubicBezTo>
                <a:cubicBezTo>
                  <a:pt x="533336" y="280507"/>
                  <a:pt x="533336" y="209402"/>
                  <a:pt x="533336" y="138395"/>
                </a:cubicBezTo>
                <a:close/>
              </a:path>
            </a:pathLst>
          </a:custGeom>
          <a:solidFill>
            <a:schemeClr val="bg1"/>
          </a:solidFill>
          <a:ln w="967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224643">
            <a:off x="35773" y="5271698"/>
            <a:ext cx="12182053" cy="1985111"/>
          </a:xfrm>
          <a:custGeom>
            <a:avLst/>
            <a:gdLst>
              <a:gd name="connsiteX0" fmla="*/ 12104247 w 12182053"/>
              <a:gd name="connsiteY0" fmla="*/ 0 h 1985111"/>
              <a:gd name="connsiteX1" fmla="*/ 12182053 w 12182053"/>
              <a:gd name="connsiteY1" fmla="*/ 1188979 h 1985111"/>
              <a:gd name="connsiteX2" fmla="*/ 16075 w 12182053"/>
              <a:gd name="connsiteY2" fmla="*/ 1985111 h 1985111"/>
              <a:gd name="connsiteX3" fmla="*/ 0 w 12182053"/>
              <a:gd name="connsiteY3" fmla="*/ 1739463 h 1985111"/>
              <a:gd name="connsiteX4" fmla="*/ 473337 w 12182053"/>
              <a:gd name="connsiteY4" fmla="*/ 1748925 h 1985111"/>
              <a:gd name="connsiteX5" fmla="*/ 5558152 w 12182053"/>
              <a:gd name="connsiteY5" fmla="*/ 1451694 h 1985111"/>
              <a:gd name="connsiteX6" fmla="*/ 11800768 w 12182053"/>
              <a:gd name="connsiteY6" fmla="*/ 107701 h 1985111"/>
            </a:gdLst>
            <a:ahLst/>
            <a:cxnLst/>
            <a:rect l="l" t="t" r="r" b="b"/>
            <a:pathLst>
              <a:path w="12182053" h="1985111">
                <a:moveTo>
                  <a:pt x="12104247" y="0"/>
                </a:moveTo>
                <a:lnTo>
                  <a:pt x="12182053" y="1188979"/>
                </a:lnTo>
                <a:lnTo>
                  <a:pt x="16075" y="1985111"/>
                </a:lnTo>
                <a:lnTo>
                  <a:pt x="0" y="1739463"/>
                </a:lnTo>
                <a:lnTo>
                  <a:pt x="473337" y="1748925"/>
                </a:lnTo>
                <a:cubicBezTo>
                  <a:pt x="2040420" y="1764159"/>
                  <a:pt x="3772514" y="1669512"/>
                  <a:pt x="5558152" y="1451694"/>
                </a:cubicBezTo>
                <a:cubicBezTo>
                  <a:pt x="7993111" y="1154669"/>
                  <a:pt x="10149438" y="674739"/>
                  <a:pt x="11800768" y="107701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152400" dist="25400" dir="13500000" algn="br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安装Python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19779" y="1747566"/>
            <a:ext cx="10161742" cy="1142706"/>
          </a:xfrm>
          <a:prstGeom prst="rect">
            <a:avLst/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blurRad="762000" dist="254000" dir="5400000" algn="t" rotWithShape="0">
              <a:srgbClr val="000000">
                <a:alpha val="30000"/>
              </a:srgbClr>
            </a:outerShdw>
          </a:effectLst>
        </p:spPr>
        <p:txBody>
          <a:bodyPr vert="horz" wrap="square" lIns="2052000" tIns="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19779" y="3180126"/>
            <a:ext cx="10161742" cy="1142706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>
            <a:outerShdw blurRad="38100" dist="12700" dir="2700000" algn="tl" rotWithShape="0">
              <a:srgbClr val="000000">
                <a:alpha val="15000"/>
              </a:srgbClr>
            </a:outerShdw>
          </a:effectLst>
        </p:spPr>
        <p:txBody>
          <a:bodyPr vert="horz" wrap="square" lIns="2052000" tIns="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000000">
                    <a:alpha val="70000"/>
                  </a:srgbClr>
                </a:solidFill>
                <a:latin typeface="OPPOSans L"/>
                <a:ea typeface="OPPOSans L"/>
                <a:cs typeface="OPPOSans L"/>
              </a:rPr>
              <a:t>、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19781" y="3181632"/>
            <a:ext cx="68400" cy="11412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607923" y="3330578"/>
            <a:ext cx="841802" cy="841802"/>
          </a:xfrm>
          <a:prstGeom prst="ellipse">
            <a:avLst/>
          </a:prstGeom>
          <a:noFill/>
          <a:ln w="12700" cap="sq">
            <a:solidFill>
              <a:schemeClr val="bg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814135" y="3570309"/>
            <a:ext cx="413872" cy="362339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19779" y="4612686"/>
            <a:ext cx="10161742" cy="1142706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>
            <a:outerShdw blurRad="38100" dist="12700" dir="2700000" algn="tl" rotWithShape="0">
              <a:srgbClr val="000000">
                <a:alpha val="15000"/>
              </a:srgbClr>
            </a:outerShdw>
          </a:effectLst>
        </p:spPr>
        <p:txBody>
          <a:bodyPr vert="horz" wrap="square" lIns="2052000" tIns="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19781" y="4614192"/>
            <a:ext cx="68400" cy="11412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607923" y="4763138"/>
            <a:ext cx="841802" cy="841802"/>
          </a:xfrm>
          <a:prstGeom prst="ellipse">
            <a:avLst/>
          </a:prstGeom>
          <a:noFill/>
          <a:ln w="12700" cap="sq">
            <a:solidFill>
              <a:schemeClr val="bg1">
                <a:lumMod val="5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839871" y="4977103"/>
            <a:ext cx="362399" cy="413872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19781" y="1749072"/>
            <a:ext cx="68400" cy="1141200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607923" y="1898018"/>
            <a:ext cx="841802" cy="841802"/>
          </a:xfrm>
          <a:prstGeom prst="ellipse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821888" y="2111983"/>
            <a:ext cx="413872" cy="413872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673450" y="4675568"/>
            <a:ext cx="7823200" cy="27699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第三方库安装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673450" y="1870068"/>
            <a:ext cx="7823200" cy="27699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4D93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交互式编程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673450" y="3315583"/>
            <a:ext cx="7823200" cy="27699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文件式编程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673450" y="4963432"/>
            <a:ext cx="7823200" cy="70306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0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Python拥有丰富的第三方库，这些库提供了大量的功能扩展，如数据处理、图形绘制、网络编程等。用户在使用第三方库之前，需要先下载并安装。常见的安装方式有pip工具安装、自定义安装和文件安装。
pip是Python的包管理工具，使用pip install &lt;库名&gt;命令即可快速安装第三方库。自定义安装适用于一些特殊需求或需要手动配置的库。文件安装则需要用户下载库的源代码文件，然后通过特定命令进行安装。对于初学者，建议使用pip工具安装，因为它简单快捷且易于管理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2673450" y="2165552"/>
            <a:ext cx="7823200" cy="6358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88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交互式编程环境允许用户在命令行窗口中直接输入Python代码，按下回车键即可运行并立即看到输出结果。这种方式非常适合初学者进行编程训练和快速测试代码片段，能够帮助初学者快速熟悉Python语法和基本操作。
在交互式编程中，用户可以逐步输入代码，观察每一步的执行结果，方便理解和调试。同时，交互式环境还支持一些特殊功能，如自动补全、历史记录等，提高了编程的效率和便捷性。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673450" y="3595826"/>
            <a:ext cx="7823200" cy="63810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88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文件式编程是将所有代码写入一个源文件中，然后由Python解释器逐行读取并执行。这是最常见的编程方式，适合编写复杂的程序和项目。在文件式编程中，代码的组织更加清晰，便于维护和管理。
开发者可以使用文本编辑器或集成开发环境创建Python源文件，文件扩展名为.py。编写完成后，通过命令行或IDE运行源文件，执行整个程序。文件式编程支持代码的模块化和复用，适合团队协作开发。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438153" y="353466"/>
            <a:ext cx="8021968" cy="611984"/>
          </a:xfrm>
          <a:prstGeom prst="parallelogram">
            <a:avLst>
              <a:gd name="adj" fmla="val 42948"/>
            </a:avLst>
          </a:prstGeom>
          <a:gradFill>
            <a:gsLst>
              <a:gs pos="8000">
                <a:schemeClr val="accent1">
                  <a:lumMod val="20000"/>
                  <a:lumOff val="80000"/>
                </a:schemeClr>
              </a:gs>
              <a:gs pos="93000">
                <a:schemeClr val="bg1"/>
              </a:gs>
            </a:gsLst>
            <a:lin ang="0" scaled="0"/>
          </a:gradFill>
          <a:ln w="12700" cap="sq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>
                    <a:alpha val="10000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73150" y="425458"/>
            <a:ext cx="5911959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Python编程方式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69743" y="-1"/>
            <a:ext cx="603407" cy="965451"/>
          </a:xfrm>
          <a:prstGeom prst="parallelogram">
            <a:avLst>
              <a:gd name="adj" fmla="val 73502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320041" y="0"/>
            <a:ext cx="5410201" cy="6857999"/>
          </a:xfrm>
          <a:custGeom>
            <a:avLst/>
            <a:gdLst>
              <a:gd name="connsiteX0" fmla="*/ 5410201 w 5410201"/>
              <a:gd name="connsiteY0" fmla="*/ 0 h 6857999"/>
              <a:gd name="connsiteX1" fmla="*/ 4019076 w 5410201"/>
              <a:gd name="connsiteY1" fmla="*/ 0 h 6857999"/>
              <a:gd name="connsiteX2" fmla="*/ 3565289 w 5410201"/>
              <a:gd name="connsiteY2" fmla="*/ 454433 h 6857999"/>
              <a:gd name="connsiteX3" fmla="*/ 3111501 w 5410201"/>
              <a:gd name="connsiteY3" fmla="*/ 908867 h 6857999"/>
              <a:gd name="connsiteX4" fmla="*/ 3111501 w 5410201"/>
              <a:gd name="connsiteY4" fmla="*/ 3727488 h 6857999"/>
              <a:gd name="connsiteX5" fmla="*/ 1555751 w 5410201"/>
              <a:gd name="connsiteY5" fmla="*/ 5283199 h 6857999"/>
              <a:gd name="connsiteX6" fmla="*/ 0 w 5410201"/>
              <a:gd name="connsiteY6" fmla="*/ 6848455 h 6857999"/>
              <a:gd name="connsiteX7" fmla="*/ 2705101 w 5410201"/>
              <a:gd name="connsiteY7" fmla="*/ 6857999 h 6857999"/>
              <a:gd name="connsiteX8" fmla="*/ 5410201 w 5410201"/>
              <a:gd name="connsiteY8" fmla="*/ 6857999 h 6857999"/>
            </a:gdLst>
            <a:ahLst/>
            <a:cxnLst/>
            <a:rect l="l" t="t" r="r" b="b"/>
            <a:pathLst>
              <a:path w="5410201" h="6857999">
                <a:moveTo>
                  <a:pt x="5410201" y="0"/>
                </a:moveTo>
                <a:lnTo>
                  <a:pt x="4019076" y="0"/>
                </a:lnTo>
                <a:lnTo>
                  <a:pt x="3565289" y="454433"/>
                </a:lnTo>
                <a:lnTo>
                  <a:pt x="3111501" y="908867"/>
                </a:lnTo>
                <a:lnTo>
                  <a:pt x="3111501" y="3727488"/>
                </a:lnTo>
                <a:lnTo>
                  <a:pt x="1555751" y="5283199"/>
                </a:lnTo>
                <a:cubicBezTo>
                  <a:pt x="700089" y="6138840"/>
                  <a:pt x="0" y="6843205"/>
                  <a:pt x="0" y="6848455"/>
                </a:cubicBezTo>
                <a:cubicBezTo>
                  <a:pt x="0" y="6853704"/>
                  <a:pt x="1217296" y="6857999"/>
                  <a:pt x="2705101" y="6857999"/>
                </a:cubicBezTo>
                <a:lnTo>
                  <a:pt x="5410201" y="6857999"/>
                </a:lnTo>
                <a:close/>
              </a:path>
            </a:pathLst>
          </a:custGeom>
          <a:noFill/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1" y="0"/>
            <a:ext cx="5410200" cy="6857999"/>
          </a:xfrm>
          <a:custGeom>
            <a:avLst/>
            <a:gdLst>
              <a:gd name="connsiteX0" fmla="*/ 5410200 w 5410200"/>
              <a:gd name="connsiteY0" fmla="*/ 0 h 6857999"/>
              <a:gd name="connsiteX1" fmla="*/ 4019075 w 5410200"/>
              <a:gd name="connsiteY1" fmla="*/ 0 h 6857999"/>
              <a:gd name="connsiteX2" fmla="*/ 3565288 w 5410200"/>
              <a:gd name="connsiteY2" fmla="*/ 454433 h 6857999"/>
              <a:gd name="connsiteX3" fmla="*/ 3111500 w 5410200"/>
              <a:gd name="connsiteY3" fmla="*/ 908867 h 6857999"/>
              <a:gd name="connsiteX4" fmla="*/ 3111500 w 5410200"/>
              <a:gd name="connsiteY4" fmla="*/ 3727488 h 6857999"/>
              <a:gd name="connsiteX5" fmla="*/ 1555750 w 5410200"/>
              <a:gd name="connsiteY5" fmla="*/ 5283199 h 6857999"/>
              <a:gd name="connsiteX6" fmla="*/ 0 w 5410200"/>
              <a:gd name="connsiteY6" fmla="*/ 6848455 h 6857999"/>
              <a:gd name="connsiteX7" fmla="*/ 2705100 w 5410200"/>
              <a:gd name="connsiteY7" fmla="*/ 6857999 h 6857999"/>
              <a:gd name="connsiteX8" fmla="*/ 5410200 w 5410200"/>
              <a:gd name="connsiteY8" fmla="*/ 6857999 h 6857999"/>
            </a:gdLst>
            <a:ahLst/>
            <a:cxnLst/>
            <a:rect l="l" t="t" r="r" b="b"/>
            <a:pathLst>
              <a:path w="5410200" h="6857999">
                <a:moveTo>
                  <a:pt x="5410200" y="0"/>
                </a:moveTo>
                <a:lnTo>
                  <a:pt x="4019075" y="0"/>
                </a:lnTo>
                <a:lnTo>
                  <a:pt x="3565288" y="454433"/>
                </a:lnTo>
                <a:lnTo>
                  <a:pt x="3111500" y="908867"/>
                </a:lnTo>
                <a:lnTo>
                  <a:pt x="3111500" y="3727488"/>
                </a:lnTo>
                <a:lnTo>
                  <a:pt x="1555750" y="5283199"/>
                </a:lnTo>
                <a:cubicBezTo>
                  <a:pt x="700088" y="6138840"/>
                  <a:pt x="0" y="6843205"/>
                  <a:pt x="0" y="6848455"/>
                </a:cubicBezTo>
                <a:cubicBezTo>
                  <a:pt x="0" y="6853704"/>
                  <a:pt x="1217295" y="6857999"/>
                  <a:pt x="2705100" y="6857999"/>
                </a:cubicBezTo>
                <a:lnTo>
                  <a:pt x="5410200" y="6857999"/>
                </a:lnTo>
                <a:close/>
              </a:path>
            </a:pathLst>
          </a:custGeom>
          <a:gradFill>
            <a:gsLst>
              <a:gs pos="34000">
                <a:schemeClr val="accent1"/>
              </a:gs>
              <a:gs pos="88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alphaModFix amt="20000"/>
          </a:blip>
          <a:srcRect l="55625"/>
          <a:stretch>
            <a:fillRect/>
          </a:stretch>
        </p:blipFill>
        <p:spPr>
          <a:xfrm flipH="1">
            <a:off x="0" y="0"/>
            <a:ext cx="5410200" cy="6858000"/>
          </a:xfrm>
          <a:custGeom>
            <a:avLst/>
            <a:gdLst>
              <a:gd name="connsiteX0" fmla="*/ 5410200 w 5410200"/>
              <a:gd name="connsiteY0" fmla="*/ 0 h 6858000"/>
              <a:gd name="connsiteX1" fmla="*/ 4019076 w 5410200"/>
              <a:gd name="connsiteY1" fmla="*/ 0 h 6858000"/>
              <a:gd name="connsiteX2" fmla="*/ 3565288 w 5410200"/>
              <a:gd name="connsiteY2" fmla="*/ 454434 h 6858000"/>
              <a:gd name="connsiteX3" fmla="*/ 3111500 w 5410200"/>
              <a:gd name="connsiteY3" fmla="*/ 908868 h 6858000"/>
              <a:gd name="connsiteX4" fmla="*/ 3111500 w 5410200"/>
              <a:gd name="connsiteY4" fmla="*/ 3727489 h 6858000"/>
              <a:gd name="connsiteX5" fmla="*/ 1555750 w 5410200"/>
              <a:gd name="connsiteY5" fmla="*/ 5283200 h 6858000"/>
              <a:gd name="connsiteX6" fmla="*/ 0 w 5410200"/>
              <a:gd name="connsiteY6" fmla="*/ 6848456 h 6858000"/>
              <a:gd name="connsiteX7" fmla="*/ 2705100 w 5410200"/>
              <a:gd name="connsiteY7" fmla="*/ 6858000 h 6858000"/>
              <a:gd name="connsiteX8" fmla="*/ 5410200 w 5410200"/>
              <a:gd name="connsiteY8" fmla="*/ 6858000 h 6858000"/>
            </a:gdLst>
            <a:ahLst/>
            <a:cxnLst/>
            <a:rect l="l" t="t" r="r" b="b"/>
            <a:pathLst>
              <a:path w="5410200" h="6858000">
                <a:moveTo>
                  <a:pt x="5410200" y="0"/>
                </a:moveTo>
                <a:lnTo>
                  <a:pt x="4019076" y="0"/>
                </a:lnTo>
                <a:lnTo>
                  <a:pt x="3565288" y="454434"/>
                </a:lnTo>
                <a:lnTo>
                  <a:pt x="3111500" y="908868"/>
                </a:lnTo>
                <a:lnTo>
                  <a:pt x="3111500" y="3727489"/>
                </a:lnTo>
                <a:lnTo>
                  <a:pt x="1555750" y="5283200"/>
                </a:lnTo>
                <a:cubicBezTo>
                  <a:pt x="700088" y="6138841"/>
                  <a:pt x="0" y="6843206"/>
                  <a:pt x="0" y="6848456"/>
                </a:cubicBezTo>
                <a:cubicBezTo>
                  <a:pt x="0" y="6853705"/>
                  <a:pt x="1217295" y="6858000"/>
                  <a:pt x="2705100" y="6858000"/>
                </a:cubicBezTo>
                <a:lnTo>
                  <a:pt x="541020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flipH="1">
            <a:off x="1" y="4863033"/>
            <a:ext cx="1992001" cy="1994966"/>
          </a:xfrm>
          <a:custGeom>
            <a:avLst/>
            <a:gdLst>
              <a:gd name="connsiteX0" fmla="*/ 1984387 w 1992001"/>
              <a:gd name="connsiteY0" fmla="*/ 5 h 1994966"/>
              <a:gd name="connsiteX1" fmla="*/ 988386 w 1992001"/>
              <a:gd name="connsiteY1" fmla="*/ 991795 h 1994966"/>
              <a:gd name="connsiteX2" fmla="*/ 0 w 1992001"/>
              <a:gd name="connsiteY2" fmla="*/ 1990755 h 1994966"/>
              <a:gd name="connsiteX3" fmla="*/ 996001 w 1992001"/>
              <a:gd name="connsiteY3" fmla="*/ 1994966 h 1994966"/>
              <a:gd name="connsiteX4" fmla="*/ 1992001 w 1992001"/>
              <a:gd name="connsiteY4" fmla="*/ 1994966 h 1994966"/>
              <a:gd name="connsiteX5" fmla="*/ 1992001 w 1992001"/>
              <a:gd name="connsiteY5" fmla="*/ 994920 h 1994966"/>
              <a:gd name="connsiteX6" fmla="*/ 1991982 w 1992001"/>
              <a:gd name="connsiteY6" fmla="*/ 857393 h 1994966"/>
              <a:gd name="connsiteX7" fmla="*/ 1984387 w 1992001"/>
              <a:gd name="connsiteY7" fmla="*/ 5 h 1994966"/>
            </a:gdLst>
            <a:ahLst/>
            <a:cxnLst/>
            <a:rect l="l" t="t" r="r" b="b"/>
            <a:pathLst>
              <a:path w="1992001" h="1994966">
                <a:moveTo>
                  <a:pt x="1984387" y="5"/>
                </a:moveTo>
                <a:cubicBezTo>
                  <a:pt x="1980088" y="-1666"/>
                  <a:pt x="1546343" y="430246"/>
                  <a:pt x="988386" y="991795"/>
                </a:cubicBezTo>
                <a:cubicBezTo>
                  <a:pt x="444774" y="1538907"/>
                  <a:pt x="0" y="1988439"/>
                  <a:pt x="0" y="1990755"/>
                </a:cubicBezTo>
                <a:cubicBezTo>
                  <a:pt x="0" y="1993071"/>
                  <a:pt x="448200" y="1994966"/>
                  <a:pt x="996001" y="1994966"/>
                </a:cubicBezTo>
                <a:lnTo>
                  <a:pt x="1992001" y="1994966"/>
                </a:lnTo>
                <a:lnTo>
                  <a:pt x="1992001" y="994920"/>
                </a:lnTo>
                <a:lnTo>
                  <a:pt x="1991982" y="857393"/>
                </a:lnTo>
                <a:cubicBezTo>
                  <a:pt x="1991788" y="182917"/>
                  <a:pt x="1990057" y="2209"/>
                  <a:pt x="1984387" y="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89335" y="283892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621346" y="328825"/>
            <a:ext cx="162092" cy="125321"/>
          </a:xfrm>
          <a:custGeom>
            <a:avLst/>
            <a:gdLst>
              <a:gd name="connsiteX0" fmla="*/ 9855 w 162092"/>
              <a:gd name="connsiteY0" fmla="*/ 105905 h 125321"/>
              <a:gd name="connsiteX1" fmla="*/ 152826 w 162092"/>
              <a:gd name="connsiteY1" fmla="*/ 105905 h 125321"/>
              <a:gd name="connsiteX2" fmla="*/ 152826 w 162092"/>
              <a:gd name="connsiteY2" fmla="*/ 125321 h 125321"/>
              <a:gd name="connsiteX3" fmla="*/ 9855 w 162092"/>
              <a:gd name="connsiteY3" fmla="*/ 125321 h 125321"/>
              <a:gd name="connsiteX4" fmla="*/ 9855 w 162092"/>
              <a:gd name="connsiteY4" fmla="*/ 105905 h 125321"/>
              <a:gd name="connsiteX5" fmla="*/ 9855 w 162092"/>
              <a:gd name="connsiteY5" fmla="*/ 52952 h 125321"/>
              <a:gd name="connsiteX6" fmla="*/ 116936 w 162092"/>
              <a:gd name="connsiteY6" fmla="*/ 52952 h 125321"/>
              <a:gd name="connsiteX7" fmla="*/ 116936 w 162092"/>
              <a:gd name="connsiteY7" fmla="*/ 72368 h 125321"/>
              <a:gd name="connsiteX8" fmla="*/ 9855 w 162092"/>
              <a:gd name="connsiteY8" fmla="*/ 72368 h 125321"/>
              <a:gd name="connsiteX9" fmla="*/ 9855 w 162092"/>
              <a:gd name="connsiteY9" fmla="*/ 52952 h 125321"/>
              <a:gd name="connsiteX10" fmla="*/ 9267 w 162092"/>
              <a:gd name="connsiteY10" fmla="*/ 0 h 125321"/>
              <a:gd name="connsiteX11" fmla="*/ 152238 w 162092"/>
              <a:gd name="connsiteY11" fmla="*/ 0 h 125321"/>
              <a:gd name="connsiteX12" fmla="*/ 152238 w 162092"/>
              <a:gd name="connsiteY12" fmla="*/ 19416 h 125321"/>
              <a:gd name="connsiteX13" fmla="*/ 9267 w 162092"/>
              <a:gd name="connsiteY13" fmla="*/ 19416 h 125321"/>
              <a:gd name="connsiteX14" fmla="*/ 9267 w 162092"/>
              <a:gd name="connsiteY14" fmla="*/ 0 h 125321"/>
            </a:gdLst>
            <a:ahLst/>
            <a:cxnLst/>
            <a:rect l="l" t="t" r="r" b="b"/>
            <a:pathLst>
              <a:path w="162092" h="125321">
                <a:moveTo>
                  <a:pt x="9855" y="105905"/>
                </a:moveTo>
                <a:lnTo>
                  <a:pt x="152826" y="105905"/>
                </a:lnTo>
                <a:cubicBezTo>
                  <a:pt x="165181" y="105905"/>
                  <a:pt x="165181" y="125321"/>
                  <a:pt x="152826" y="125321"/>
                </a:cubicBezTo>
                <a:lnTo>
                  <a:pt x="9855" y="125321"/>
                </a:lnTo>
                <a:cubicBezTo>
                  <a:pt x="-2501" y="125321"/>
                  <a:pt x="-2501" y="105905"/>
                  <a:pt x="9855" y="105905"/>
                </a:cubicBezTo>
                <a:close/>
                <a:moveTo>
                  <a:pt x="9855" y="52952"/>
                </a:moveTo>
                <a:lnTo>
                  <a:pt x="116936" y="52952"/>
                </a:lnTo>
                <a:cubicBezTo>
                  <a:pt x="129292" y="52952"/>
                  <a:pt x="129292" y="72368"/>
                  <a:pt x="116936" y="72368"/>
                </a:cubicBezTo>
                <a:lnTo>
                  <a:pt x="9855" y="72368"/>
                </a:lnTo>
                <a:cubicBezTo>
                  <a:pt x="-2501" y="72368"/>
                  <a:pt x="-2501" y="52952"/>
                  <a:pt x="9855" y="52952"/>
                </a:cubicBezTo>
                <a:close/>
                <a:moveTo>
                  <a:pt x="9267" y="0"/>
                </a:moveTo>
                <a:lnTo>
                  <a:pt x="152238" y="0"/>
                </a:lnTo>
                <a:cubicBezTo>
                  <a:pt x="164593" y="0"/>
                  <a:pt x="164593" y="19416"/>
                  <a:pt x="152238" y="19416"/>
                </a:cubicBezTo>
                <a:lnTo>
                  <a:pt x="9267" y="19416"/>
                </a:lnTo>
                <a:cubicBezTo>
                  <a:pt x="-3089" y="19416"/>
                  <a:pt x="-3089" y="0"/>
                  <a:pt x="9267" y="0"/>
                </a:cubicBezTo>
                <a:close/>
              </a:path>
            </a:pathLst>
          </a:custGeom>
          <a:solidFill>
            <a:schemeClr val="accent1"/>
          </a:solidFill>
          <a:ln w="587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1576765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1646164" y="6401581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1156246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221678" y="6401581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735727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10802953" y="6401581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315208" y="6332192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389583" y="6401581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628420" y="766804"/>
            <a:ext cx="2171051" cy="22517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8000">
                <a:ln w="12344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374105" y="2972467"/>
            <a:ext cx="4679680" cy="15614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Python程序设计基础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11116321" y="2507515"/>
            <a:ext cx="553366" cy="39812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109728" tIns="54864" rIns="109728" bIns="54864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21239739">
            <a:off x="6231073" y="3669567"/>
            <a:ext cx="4965742" cy="336500"/>
          </a:xfrm>
          <a:prstGeom prst="ellipse">
            <a:avLst/>
          </a:prstGeom>
          <a:noFill/>
          <a:ln w="30480" cap="flat">
            <a:gradFill>
              <a:gsLst>
                <a:gs pos="20000">
                  <a:schemeClr val="accent2">
                    <a:lumMod val="40000"/>
                    <a:lumOff val="60000"/>
                    <a:alpha val="0"/>
                  </a:schemeClr>
                </a:gs>
                <a:gs pos="90000">
                  <a:schemeClr val="accent2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27550" y="1244621"/>
            <a:ext cx="309208" cy="662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标题 1"/>
          <p:cNvSpPr txBox="1"/>
          <p:nvPr/>
        </p:nvSpPr>
        <p:spPr>
          <a:xfrm>
            <a:off x="1379704" y="706056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flipH="1">
            <a:off x="1960425" y="4282547"/>
            <a:ext cx="1900327" cy="1964405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alphaModFix/>
          </a:blip>
          <a:srcRect l="17731" r="17731"/>
          <a:stretch>
            <a:fillRect/>
          </a:stretch>
        </p:blipFill>
        <p:spPr>
          <a:xfrm>
            <a:off x="2089146" y="4416806"/>
            <a:ext cx="1642889" cy="1697087"/>
          </a:xfrm>
          <a:custGeom>
            <a:avLst/>
            <a:gdLst>
              <a:gd name="connsiteX0" fmla="*/ 829971 w 1771293"/>
              <a:gd name="connsiteY0" fmla="*/ 10 h 1829727"/>
              <a:gd name="connsiteX1" fmla="*/ 1102057 w 1771293"/>
              <a:gd name="connsiteY1" fmla="*/ 7612 h 1829727"/>
              <a:gd name="connsiteX2" fmla="*/ 1199435 w 1771293"/>
              <a:gd name="connsiteY2" fmla="*/ 32519 h 1829727"/>
              <a:gd name="connsiteX3" fmla="*/ 1290364 w 1771293"/>
              <a:gd name="connsiteY3" fmla="*/ 63395 h 1829727"/>
              <a:gd name="connsiteX4" fmla="*/ 1727647 w 1771293"/>
              <a:gd name="connsiteY4" fmla="*/ 407752 h 1829727"/>
              <a:gd name="connsiteX5" fmla="*/ 1771293 w 1771293"/>
              <a:gd name="connsiteY5" fmla="*/ 473069 h 1829727"/>
              <a:gd name="connsiteX6" fmla="*/ 1767945 w 1771293"/>
              <a:gd name="connsiteY6" fmla="*/ 1486183 h 1829727"/>
              <a:gd name="connsiteX7" fmla="*/ 1735209 w 1771293"/>
              <a:gd name="connsiteY7" fmla="*/ 1536110 h 1829727"/>
              <a:gd name="connsiteX8" fmla="*/ 1425507 w 1771293"/>
              <a:gd name="connsiteY8" fmla="*/ 1804892 h 1829727"/>
              <a:gd name="connsiteX9" fmla="*/ 1376022 w 1771293"/>
              <a:gd name="connsiteY9" fmla="*/ 1829727 h 1829727"/>
              <a:gd name="connsiteX10" fmla="*/ 255371 w 1771293"/>
              <a:gd name="connsiteY10" fmla="*/ 1829727 h 1829727"/>
              <a:gd name="connsiteX11" fmla="*/ 209522 w 1771293"/>
              <a:gd name="connsiteY11" fmla="*/ 1788781 h 1829727"/>
              <a:gd name="connsiteX12" fmla="*/ 139543 w 1771293"/>
              <a:gd name="connsiteY12" fmla="*/ 1721494 h 1829727"/>
              <a:gd name="connsiteX13" fmla="*/ 89989 w 1771293"/>
              <a:gd name="connsiteY13" fmla="*/ 1667724 h 1829727"/>
              <a:gd name="connsiteX14" fmla="*/ 47111 w 1771293"/>
              <a:gd name="connsiteY14" fmla="*/ 1591344 h 1829727"/>
              <a:gd name="connsiteX15" fmla="*/ 14829 w 1771293"/>
              <a:gd name="connsiteY15" fmla="*/ 1502673 h 1829727"/>
              <a:gd name="connsiteX16" fmla="*/ 0 w 1771293"/>
              <a:gd name="connsiteY16" fmla="*/ 836981 h 1829727"/>
              <a:gd name="connsiteX17" fmla="*/ 0 w 1771293"/>
              <a:gd name="connsiteY17" fmla="*/ 211006 h 1829727"/>
              <a:gd name="connsiteX18" fmla="*/ 207500 w 1771293"/>
              <a:gd name="connsiteY18" fmla="*/ 3877 h 1829727"/>
              <a:gd name="connsiteX19" fmla="*/ 625681 w 1771293"/>
              <a:gd name="connsiteY19" fmla="*/ 959 h 1829727"/>
              <a:gd name="connsiteX20" fmla="*/ 829971 w 1771293"/>
              <a:gd name="connsiteY20" fmla="*/ 10 h 1829727"/>
            </a:gdLst>
            <a:ahLst/>
            <a:cxnLst/>
            <a:rect l="l" t="t" r="r" b="b"/>
            <a:pathLst>
              <a:path w="1771293" h="1829727">
                <a:moveTo>
                  <a:pt x="829971" y="10"/>
                </a:moveTo>
                <a:cubicBezTo>
                  <a:pt x="998814" y="-167"/>
                  <a:pt x="1068369" y="2072"/>
                  <a:pt x="1102057" y="7612"/>
                </a:cubicBezTo>
                <a:cubicBezTo>
                  <a:pt x="1134064" y="12876"/>
                  <a:pt x="1177885" y="24084"/>
                  <a:pt x="1199435" y="32519"/>
                </a:cubicBezTo>
                <a:cubicBezTo>
                  <a:pt x="1220987" y="40954"/>
                  <a:pt x="1261905" y="54848"/>
                  <a:pt x="1290364" y="63395"/>
                </a:cubicBezTo>
                <a:cubicBezTo>
                  <a:pt x="1440424" y="108460"/>
                  <a:pt x="1624540" y="253450"/>
                  <a:pt x="1727647" y="407752"/>
                </a:cubicBezTo>
                <a:lnTo>
                  <a:pt x="1771293" y="473069"/>
                </a:lnTo>
                <a:lnTo>
                  <a:pt x="1767945" y="1486183"/>
                </a:lnTo>
                <a:lnTo>
                  <a:pt x="1735209" y="1536110"/>
                </a:lnTo>
                <a:cubicBezTo>
                  <a:pt x="1665442" y="1642512"/>
                  <a:pt x="1550786" y="1742019"/>
                  <a:pt x="1425507" y="1804892"/>
                </a:cubicBezTo>
                <a:lnTo>
                  <a:pt x="1376022" y="1829727"/>
                </a:lnTo>
                <a:lnTo>
                  <a:pt x="255371" y="1829727"/>
                </a:lnTo>
                <a:lnTo>
                  <a:pt x="209522" y="1788781"/>
                </a:lnTo>
                <a:cubicBezTo>
                  <a:pt x="184304" y="1766261"/>
                  <a:pt x="152813" y="1735983"/>
                  <a:pt x="139543" y="1721494"/>
                </a:cubicBezTo>
                <a:cubicBezTo>
                  <a:pt x="126271" y="1707006"/>
                  <a:pt x="103972" y="1682810"/>
                  <a:pt x="89989" y="1667724"/>
                </a:cubicBezTo>
                <a:cubicBezTo>
                  <a:pt x="75289" y="1651866"/>
                  <a:pt x="57203" y="1619649"/>
                  <a:pt x="47111" y="1591344"/>
                </a:cubicBezTo>
                <a:cubicBezTo>
                  <a:pt x="37512" y="1564420"/>
                  <a:pt x="22985" y="1524519"/>
                  <a:pt x="14829" y="1502673"/>
                </a:cubicBezTo>
                <a:cubicBezTo>
                  <a:pt x="329" y="1463837"/>
                  <a:pt x="0" y="1449062"/>
                  <a:pt x="0" y="836981"/>
                </a:cubicBezTo>
                <a:lnTo>
                  <a:pt x="0" y="211006"/>
                </a:lnTo>
                <a:lnTo>
                  <a:pt x="207500" y="3877"/>
                </a:lnTo>
                <a:lnTo>
                  <a:pt x="625681" y="959"/>
                </a:lnTo>
                <a:cubicBezTo>
                  <a:pt x="706376" y="396"/>
                  <a:pt x="773689" y="69"/>
                  <a:pt x="829971" y="1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>
            <a:alphaModFix/>
          </a:blip>
          <a:srcRect l="17731" r="17731"/>
          <a:stretch>
            <a:fillRect/>
          </a:stretch>
        </p:blipFill>
        <p:spPr>
          <a:xfrm>
            <a:off x="1508423" y="840314"/>
            <a:ext cx="1642890" cy="1697087"/>
          </a:xfrm>
          <a:custGeom>
            <a:avLst/>
            <a:gdLst>
              <a:gd name="connsiteX0" fmla="*/ 941323 w 1771294"/>
              <a:gd name="connsiteY0" fmla="*/ 10 h 1829727"/>
              <a:gd name="connsiteX1" fmla="*/ 1145612 w 1771294"/>
              <a:gd name="connsiteY1" fmla="*/ 959 h 1829727"/>
              <a:gd name="connsiteX2" fmla="*/ 1563794 w 1771294"/>
              <a:gd name="connsiteY2" fmla="*/ 3876 h 1829727"/>
              <a:gd name="connsiteX3" fmla="*/ 1771294 w 1771294"/>
              <a:gd name="connsiteY3" fmla="*/ 211006 h 1829727"/>
              <a:gd name="connsiteX4" fmla="*/ 1771294 w 1771294"/>
              <a:gd name="connsiteY4" fmla="*/ 836981 h 1829727"/>
              <a:gd name="connsiteX5" fmla="*/ 1756464 w 1771294"/>
              <a:gd name="connsiteY5" fmla="*/ 1502673 h 1829727"/>
              <a:gd name="connsiteX6" fmla="*/ 1724182 w 1771294"/>
              <a:gd name="connsiteY6" fmla="*/ 1591344 h 1829727"/>
              <a:gd name="connsiteX7" fmla="*/ 1681304 w 1771294"/>
              <a:gd name="connsiteY7" fmla="*/ 1667724 h 1829727"/>
              <a:gd name="connsiteX8" fmla="*/ 1631751 w 1771294"/>
              <a:gd name="connsiteY8" fmla="*/ 1721494 h 1829727"/>
              <a:gd name="connsiteX9" fmla="*/ 1561772 w 1771294"/>
              <a:gd name="connsiteY9" fmla="*/ 1788781 h 1829727"/>
              <a:gd name="connsiteX10" fmla="*/ 1515923 w 1771294"/>
              <a:gd name="connsiteY10" fmla="*/ 1829727 h 1829727"/>
              <a:gd name="connsiteX11" fmla="*/ 395271 w 1771294"/>
              <a:gd name="connsiteY11" fmla="*/ 1829727 h 1829727"/>
              <a:gd name="connsiteX12" fmla="*/ 345787 w 1771294"/>
              <a:gd name="connsiteY12" fmla="*/ 1804892 h 1829727"/>
              <a:gd name="connsiteX13" fmla="*/ 36085 w 1771294"/>
              <a:gd name="connsiteY13" fmla="*/ 1536110 h 1829727"/>
              <a:gd name="connsiteX14" fmla="*/ 3348 w 1771294"/>
              <a:gd name="connsiteY14" fmla="*/ 1486183 h 1829727"/>
              <a:gd name="connsiteX15" fmla="*/ 0 w 1771294"/>
              <a:gd name="connsiteY15" fmla="*/ 473069 h 1829727"/>
              <a:gd name="connsiteX16" fmla="*/ 43646 w 1771294"/>
              <a:gd name="connsiteY16" fmla="*/ 407752 h 1829727"/>
              <a:gd name="connsiteX17" fmla="*/ 480929 w 1771294"/>
              <a:gd name="connsiteY17" fmla="*/ 63395 h 1829727"/>
              <a:gd name="connsiteX18" fmla="*/ 571858 w 1771294"/>
              <a:gd name="connsiteY18" fmla="*/ 32519 h 1829727"/>
              <a:gd name="connsiteX19" fmla="*/ 669236 w 1771294"/>
              <a:gd name="connsiteY19" fmla="*/ 7612 h 1829727"/>
              <a:gd name="connsiteX20" fmla="*/ 941323 w 1771294"/>
              <a:gd name="connsiteY20" fmla="*/ 10 h 1829727"/>
            </a:gdLst>
            <a:ahLst/>
            <a:cxnLst/>
            <a:rect l="l" t="t" r="r" b="b"/>
            <a:pathLst>
              <a:path w="1771294" h="1829727">
                <a:moveTo>
                  <a:pt x="941323" y="10"/>
                </a:moveTo>
                <a:cubicBezTo>
                  <a:pt x="997604" y="69"/>
                  <a:pt x="1064918" y="396"/>
                  <a:pt x="1145612" y="959"/>
                </a:cubicBezTo>
                <a:lnTo>
                  <a:pt x="1563794" y="3876"/>
                </a:lnTo>
                <a:lnTo>
                  <a:pt x="1771294" y="211006"/>
                </a:lnTo>
                <a:lnTo>
                  <a:pt x="1771294" y="836981"/>
                </a:lnTo>
                <a:cubicBezTo>
                  <a:pt x="1771294" y="1449062"/>
                  <a:pt x="1770964" y="1463836"/>
                  <a:pt x="1756464" y="1502673"/>
                </a:cubicBezTo>
                <a:cubicBezTo>
                  <a:pt x="1748309" y="1524518"/>
                  <a:pt x="1733781" y="1564420"/>
                  <a:pt x="1724182" y="1591344"/>
                </a:cubicBezTo>
                <a:cubicBezTo>
                  <a:pt x="1714091" y="1619649"/>
                  <a:pt x="1696005" y="1651866"/>
                  <a:pt x="1681304" y="1667724"/>
                </a:cubicBezTo>
                <a:cubicBezTo>
                  <a:pt x="1667321" y="1682810"/>
                  <a:pt x="1645022" y="1707006"/>
                  <a:pt x="1631751" y="1721494"/>
                </a:cubicBezTo>
                <a:cubicBezTo>
                  <a:pt x="1618480" y="1735983"/>
                  <a:pt x="1586990" y="1766261"/>
                  <a:pt x="1561772" y="1788781"/>
                </a:cubicBezTo>
                <a:lnTo>
                  <a:pt x="1515923" y="1829727"/>
                </a:lnTo>
                <a:lnTo>
                  <a:pt x="395271" y="1829727"/>
                </a:lnTo>
                <a:lnTo>
                  <a:pt x="345787" y="1804892"/>
                </a:lnTo>
                <a:cubicBezTo>
                  <a:pt x="220508" y="1742019"/>
                  <a:pt x="105851" y="1642512"/>
                  <a:pt x="36085" y="1536110"/>
                </a:cubicBezTo>
                <a:lnTo>
                  <a:pt x="3348" y="1486183"/>
                </a:lnTo>
                <a:lnTo>
                  <a:pt x="0" y="473069"/>
                </a:lnTo>
                <a:lnTo>
                  <a:pt x="43646" y="407752"/>
                </a:lnTo>
                <a:cubicBezTo>
                  <a:pt x="146754" y="253450"/>
                  <a:pt x="330869" y="108460"/>
                  <a:pt x="480929" y="63395"/>
                </a:cubicBezTo>
                <a:cubicBezTo>
                  <a:pt x="509388" y="54848"/>
                  <a:pt x="550307" y="40954"/>
                  <a:pt x="571858" y="32519"/>
                </a:cubicBezTo>
                <a:cubicBezTo>
                  <a:pt x="593409" y="24084"/>
                  <a:pt x="637229" y="12876"/>
                  <a:pt x="669236" y="7612"/>
                </a:cubicBezTo>
                <a:cubicBezTo>
                  <a:pt x="702925" y="2072"/>
                  <a:pt x="772479" y="-167"/>
                  <a:pt x="941323" y="1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>
            <a:off x="2196979" y="1959528"/>
            <a:ext cx="2816680" cy="2911656"/>
          </a:xfrm>
          <a:custGeom>
            <a:avLst/>
            <a:gdLst/>
            <a:ahLst/>
            <a:cxnLst/>
            <a:rect l="0" t="0" r="0" b="0"/>
            <a:pathLst>
              <a:path w="3092451" h="3196726">
                <a:moveTo>
                  <a:pt x="1168400" y="15547"/>
                </a:moveTo>
                <a:cubicBezTo>
                  <a:pt x="1112520" y="24737"/>
                  <a:pt x="1036015" y="44305"/>
                  <a:pt x="998390" y="59031"/>
                </a:cubicBezTo>
                <a:cubicBezTo>
                  <a:pt x="960764" y="73757"/>
                  <a:pt x="889326" y="98015"/>
                  <a:pt x="839640" y="112936"/>
                </a:cubicBezTo>
                <a:cubicBezTo>
                  <a:pt x="577655" y="191614"/>
                  <a:pt x="256213" y="444748"/>
                  <a:pt x="76200" y="714140"/>
                </a:cubicBezTo>
                <a:lnTo>
                  <a:pt x="0" y="828175"/>
                </a:lnTo>
                <a:lnTo>
                  <a:pt x="5845" y="2596942"/>
                </a:lnTo>
                <a:lnTo>
                  <a:pt x="62999" y="2684108"/>
                </a:lnTo>
                <a:cubicBezTo>
                  <a:pt x="184802" y="2869872"/>
                  <a:pt x="384978" y="3043599"/>
                  <a:pt x="603699" y="3153367"/>
                </a:cubicBezTo>
                <a:lnTo>
                  <a:pt x="690092" y="3196725"/>
                </a:lnTo>
                <a:lnTo>
                  <a:pt x="2646605" y="3196725"/>
                </a:lnTo>
                <a:lnTo>
                  <a:pt x="2726652" y="3125240"/>
                </a:lnTo>
                <a:cubicBezTo>
                  <a:pt x="2770679" y="3085923"/>
                  <a:pt x="2825657" y="3033060"/>
                  <a:pt x="2848826" y="3007765"/>
                </a:cubicBezTo>
                <a:cubicBezTo>
                  <a:pt x="2871996" y="2982471"/>
                  <a:pt x="2910927" y="2940227"/>
                  <a:pt x="2935340" y="2913890"/>
                </a:cubicBezTo>
                <a:cubicBezTo>
                  <a:pt x="2961005" y="2886204"/>
                  <a:pt x="2992581" y="2829956"/>
                  <a:pt x="3010199" y="2780540"/>
                </a:cubicBezTo>
                <a:cubicBezTo>
                  <a:pt x="3026958" y="2733534"/>
                  <a:pt x="3052321" y="2663871"/>
                  <a:pt x="3066560" y="2625732"/>
                </a:cubicBezTo>
                <a:cubicBezTo>
                  <a:pt x="3091875" y="2557928"/>
                  <a:pt x="3092450" y="2532134"/>
                  <a:pt x="3092450" y="1463518"/>
                </a:cubicBezTo>
                <a:lnTo>
                  <a:pt x="3092450" y="370646"/>
                </a:lnTo>
                <a:lnTo>
                  <a:pt x="2730182" y="9025"/>
                </a:lnTo>
                <a:lnTo>
                  <a:pt x="2000091" y="3932"/>
                </a:lnTo>
                <a:cubicBezTo>
                  <a:pt x="1436561" y="0"/>
                  <a:pt x="1246821" y="2650"/>
                  <a:pt x="1168400" y="15547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>
            <a:outerShdw blurRad="127000" sx="101000" sy="101000" algn="ctr" rotWithShape="0">
              <a:schemeClr val="tx1">
                <a:lumMod val="75000"/>
                <a:lumOff val="2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flipH="1">
            <a:off x="565954" y="4177342"/>
            <a:ext cx="1139653" cy="92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>
            <a:alphaModFix/>
          </a:blip>
          <a:srcRect l="17731" r="17731"/>
          <a:stretch>
            <a:fillRect/>
          </a:stretch>
        </p:blipFill>
        <p:spPr>
          <a:xfrm>
            <a:off x="2382519" y="2153053"/>
            <a:ext cx="2435104" cy="2515437"/>
          </a:xfrm>
          <a:custGeom>
            <a:avLst/>
            <a:gdLst>
              <a:gd name="connsiteX0" fmla="*/ 1356857 w 2553207"/>
              <a:gd name="connsiteY0" fmla="*/ 14 h 2637435"/>
              <a:gd name="connsiteX1" fmla="*/ 1651327 w 2553207"/>
              <a:gd name="connsiteY1" fmla="*/ 1382 h 2637435"/>
              <a:gd name="connsiteX2" fmla="*/ 2254109 w 2553207"/>
              <a:gd name="connsiteY2" fmla="*/ 5587 h 2637435"/>
              <a:gd name="connsiteX3" fmla="*/ 2553207 w 2553207"/>
              <a:gd name="connsiteY3" fmla="*/ 304151 h 2637435"/>
              <a:gd name="connsiteX4" fmla="*/ 2553207 w 2553207"/>
              <a:gd name="connsiteY4" fmla="*/ 1206455 h 2637435"/>
              <a:gd name="connsiteX5" fmla="*/ 2531832 w 2553207"/>
              <a:gd name="connsiteY5" fmla="*/ 2166009 h 2637435"/>
              <a:gd name="connsiteX6" fmla="*/ 2485299 w 2553207"/>
              <a:gd name="connsiteY6" fmla="*/ 2293822 h 2637435"/>
              <a:gd name="connsiteX7" fmla="*/ 2423493 w 2553207"/>
              <a:gd name="connsiteY7" fmla="*/ 2403919 h 2637435"/>
              <a:gd name="connsiteX8" fmla="*/ 2352065 w 2553207"/>
              <a:gd name="connsiteY8" fmla="*/ 2481425 h 2637435"/>
              <a:gd name="connsiteX9" fmla="*/ 2251195 w 2553207"/>
              <a:gd name="connsiteY9" fmla="*/ 2578415 h 2637435"/>
              <a:gd name="connsiteX10" fmla="*/ 2185106 w 2553207"/>
              <a:gd name="connsiteY10" fmla="*/ 2637435 h 2637435"/>
              <a:gd name="connsiteX11" fmla="*/ 569758 w 2553207"/>
              <a:gd name="connsiteY11" fmla="*/ 2637435 h 2637435"/>
              <a:gd name="connsiteX12" fmla="*/ 498430 w 2553207"/>
              <a:gd name="connsiteY12" fmla="*/ 2601638 h 2637435"/>
              <a:gd name="connsiteX13" fmla="*/ 52014 w 2553207"/>
              <a:gd name="connsiteY13" fmla="*/ 2214205 h 2637435"/>
              <a:gd name="connsiteX14" fmla="*/ 4826 w 2553207"/>
              <a:gd name="connsiteY14" fmla="*/ 2142239 h 2637435"/>
              <a:gd name="connsiteX15" fmla="*/ 0 w 2553207"/>
              <a:gd name="connsiteY15" fmla="*/ 681899 h 2637435"/>
              <a:gd name="connsiteX16" fmla="*/ 62913 w 2553207"/>
              <a:gd name="connsiteY16" fmla="*/ 587749 h 2637435"/>
              <a:gd name="connsiteX17" fmla="*/ 693229 w 2553207"/>
              <a:gd name="connsiteY17" fmla="*/ 91379 h 2637435"/>
              <a:gd name="connsiteX18" fmla="*/ 824297 w 2553207"/>
              <a:gd name="connsiteY18" fmla="*/ 46874 h 2637435"/>
              <a:gd name="connsiteX19" fmla="*/ 964662 w 2553207"/>
              <a:gd name="connsiteY19" fmla="*/ 10972 h 2637435"/>
              <a:gd name="connsiteX20" fmla="*/ 1356857 w 2553207"/>
              <a:gd name="connsiteY20" fmla="*/ 14 h 2637435"/>
            </a:gdLst>
            <a:ahLst/>
            <a:cxnLst/>
            <a:rect l="l" t="t" r="r" b="b"/>
            <a:pathLst>
              <a:path w="2553207" h="2637435">
                <a:moveTo>
                  <a:pt x="1356857" y="14"/>
                </a:moveTo>
                <a:cubicBezTo>
                  <a:pt x="1437983" y="99"/>
                  <a:pt x="1535011" y="571"/>
                  <a:pt x="1651327" y="1382"/>
                </a:cubicBezTo>
                <a:lnTo>
                  <a:pt x="2254109" y="5587"/>
                </a:lnTo>
                <a:lnTo>
                  <a:pt x="2553207" y="304151"/>
                </a:lnTo>
                <a:lnTo>
                  <a:pt x="2553207" y="1206455"/>
                </a:lnTo>
                <a:cubicBezTo>
                  <a:pt x="2553207" y="2088732"/>
                  <a:pt x="2552733" y="2110028"/>
                  <a:pt x="2531832" y="2166009"/>
                </a:cubicBezTo>
                <a:cubicBezTo>
                  <a:pt x="2520076" y="2197497"/>
                  <a:pt x="2499135" y="2255013"/>
                  <a:pt x="2485299" y="2293822"/>
                </a:cubicBezTo>
                <a:cubicBezTo>
                  <a:pt x="2470753" y="2334621"/>
                  <a:pt x="2444683" y="2381061"/>
                  <a:pt x="2423493" y="2403919"/>
                </a:cubicBezTo>
                <a:cubicBezTo>
                  <a:pt x="2403337" y="2425664"/>
                  <a:pt x="2371195" y="2460542"/>
                  <a:pt x="2352065" y="2481425"/>
                </a:cubicBezTo>
                <a:cubicBezTo>
                  <a:pt x="2332936" y="2502309"/>
                  <a:pt x="2287545" y="2545954"/>
                  <a:pt x="2251195" y="2578415"/>
                </a:cubicBezTo>
                <a:lnTo>
                  <a:pt x="2185106" y="2637435"/>
                </a:lnTo>
                <a:lnTo>
                  <a:pt x="569758" y="2637435"/>
                </a:lnTo>
                <a:lnTo>
                  <a:pt x="498430" y="2601638"/>
                </a:lnTo>
                <a:cubicBezTo>
                  <a:pt x="317848" y="2511010"/>
                  <a:pt x="152578" y="2367577"/>
                  <a:pt x="52014" y="2214205"/>
                </a:cubicBezTo>
                <a:lnTo>
                  <a:pt x="4826" y="2142239"/>
                </a:lnTo>
                <a:lnTo>
                  <a:pt x="0" y="681899"/>
                </a:lnTo>
                <a:lnTo>
                  <a:pt x="62913" y="587749"/>
                </a:lnTo>
                <a:cubicBezTo>
                  <a:pt x="211536" y="365332"/>
                  <a:pt x="476927" y="156338"/>
                  <a:pt x="693229" y="91379"/>
                </a:cubicBezTo>
                <a:cubicBezTo>
                  <a:pt x="734251" y="79060"/>
                  <a:pt x="793232" y="59032"/>
                  <a:pt x="824297" y="46874"/>
                </a:cubicBezTo>
                <a:cubicBezTo>
                  <a:pt x="855361" y="34715"/>
                  <a:pt x="918526" y="18560"/>
                  <a:pt x="964662" y="10972"/>
                </a:cubicBezTo>
                <a:cubicBezTo>
                  <a:pt x="1013222" y="2986"/>
                  <a:pt x="1113479" y="-241"/>
                  <a:pt x="1356857" y="14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0" name="标题 1"/>
          <p:cNvSpPr txBox="1"/>
          <p:nvPr/>
        </p:nvSpPr>
        <p:spPr>
          <a:xfrm>
            <a:off x="11141609" y="326598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0249664" y="314541"/>
            <a:ext cx="752410" cy="1538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Powerpoint</a:t>
            </a:r>
            <a:endParaRPr kumimoji="1" lang="zh-CN" altLang="en-US"/>
          </a:p>
        </p:txBody>
      </p:sp>
      <p:pic>
        <p:nvPicPr>
          <p:cNvPr id="32" name="Picture 2" descr="E:\Hou\信息化建设\web\校徽相关\xjtu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1001" r="53439" b="77637"/>
          <a:stretch>
            <a:fillRect/>
          </a:stretch>
        </p:blipFill>
        <p:spPr bwMode="auto">
          <a:xfrm>
            <a:off x="10106740" y="185903"/>
            <a:ext cx="147002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4D93"/>
      </a:accent1>
      <a:accent2>
        <a:srgbClr val="BF8100"/>
      </a:accent2>
      <a:accent3>
        <a:srgbClr val="BFA000"/>
      </a:accent3>
      <a:accent4>
        <a:srgbClr val="0F4281"/>
      </a:accent4>
      <a:accent5>
        <a:srgbClr val="535353"/>
      </a:accent5>
      <a:accent6>
        <a:srgbClr val="404040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1210</Words>
  <Application>Microsoft Office PowerPoint</Application>
  <PresentationFormat>宽屏</PresentationFormat>
  <Paragraphs>189</Paragraphs>
  <Slides>32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0" baseType="lpstr">
      <vt:lpstr>Source Han Sans</vt:lpstr>
      <vt:lpstr>等线</vt:lpstr>
      <vt:lpstr>OPPOSans L</vt:lpstr>
      <vt:lpstr>OPPOSans H</vt:lpstr>
      <vt:lpstr>Source Han Sans CN Bold</vt:lpstr>
      <vt:lpstr>Arial</vt:lpstr>
      <vt:lpstr>OPPOSans 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桂小林</cp:lastModifiedBy>
  <cp:revision>2</cp:revision>
  <dcterms:modified xsi:type="dcterms:W3CDTF">2025-04-27T01:27:38Z</dcterms:modified>
</cp:coreProperties>
</file>