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81"/>
  </p:notesMasterIdLst>
  <p:handoutMasterIdLst>
    <p:handoutMasterId r:id="rId82"/>
  </p:handoutMasterIdLst>
  <p:sldIdLst>
    <p:sldId id="634" r:id="rId3"/>
    <p:sldId id="635" r:id="rId4"/>
    <p:sldId id="723" r:id="rId5"/>
    <p:sldId id="631"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 id="699" r:id="rId32"/>
    <p:sldId id="700" r:id="rId33"/>
    <p:sldId id="701" r:id="rId34"/>
    <p:sldId id="702" r:id="rId35"/>
    <p:sldId id="704" r:id="rId36"/>
    <p:sldId id="705" r:id="rId37"/>
    <p:sldId id="706" r:id="rId38"/>
    <p:sldId id="707" r:id="rId39"/>
    <p:sldId id="708" r:id="rId40"/>
    <p:sldId id="709" r:id="rId41"/>
    <p:sldId id="722" r:id="rId42"/>
    <p:sldId id="710" r:id="rId43"/>
    <p:sldId id="711" r:id="rId44"/>
    <p:sldId id="712" r:id="rId45"/>
    <p:sldId id="713" r:id="rId46"/>
    <p:sldId id="714" r:id="rId47"/>
    <p:sldId id="715" r:id="rId48"/>
    <p:sldId id="716" r:id="rId49"/>
    <p:sldId id="717" r:id="rId50"/>
    <p:sldId id="718" r:id="rId51"/>
    <p:sldId id="719" r:id="rId52"/>
    <p:sldId id="720" r:id="rId53"/>
    <p:sldId id="721" r:id="rId54"/>
    <p:sldId id="590" r:id="rId55"/>
    <p:sldId id="591" r:id="rId56"/>
    <p:sldId id="592" r:id="rId57"/>
    <p:sldId id="593" r:id="rId58"/>
    <p:sldId id="594" r:id="rId59"/>
    <p:sldId id="595" r:id="rId60"/>
    <p:sldId id="596" r:id="rId61"/>
    <p:sldId id="597" r:id="rId62"/>
    <p:sldId id="598" r:id="rId63"/>
    <p:sldId id="599" r:id="rId64"/>
    <p:sldId id="600" r:id="rId65"/>
    <p:sldId id="601" r:id="rId66"/>
    <p:sldId id="602" r:id="rId67"/>
    <p:sldId id="603" r:id="rId68"/>
    <p:sldId id="604" r:id="rId69"/>
    <p:sldId id="605" r:id="rId70"/>
    <p:sldId id="606" r:id="rId71"/>
    <p:sldId id="607" r:id="rId72"/>
    <p:sldId id="608" r:id="rId73"/>
    <p:sldId id="609" r:id="rId74"/>
    <p:sldId id="610" r:id="rId75"/>
    <p:sldId id="611" r:id="rId76"/>
    <p:sldId id="612" r:id="rId77"/>
    <p:sldId id="616" r:id="rId78"/>
    <p:sldId id="617" r:id="rId79"/>
    <p:sldId id="613" r:id="rId80"/>
  </p:sldIdLst>
  <p:sldSz cx="9144000" cy="6858000" type="screen4x3"/>
  <p:notesSz cx="7099300" cy="10234613"/>
  <p:defaultTextStyle>
    <a:defPPr>
      <a:defRPr lang="zh-CN"/>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39"/>
    <p:restoredTop sz="94660"/>
  </p:normalViewPr>
  <p:slideViewPr>
    <p:cSldViewPr showGuides="1">
      <p:cViewPr>
        <p:scale>
          <a:sx n="70" d="100"/>
          <a:sy n="70" d="100"/>
        </p:scale>
        <p:origin x="1790" y="45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8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4606" cy="574790"/>
          </a:xfrm>
          <a:prstGeom prst="rect">
            <a:avLst/>
          </a:prstGeom>
        </p:spPr>
        <p:txBody>
          <a:bodyPr vert="horz" lIns="91440" tIns="45720" rIns="91440" bIns="45720" rtlCol="0"/>
          <a:lstStyle>
            <a:lvl1pPr algn="l">
              <a:defRPr sz="1285"/>
            </a:lvl1pPr>
          </a:lstStyle>
          <a:p>
            <a:endParaRPr lang="zh-CN" altLang="en-US"/>
          </a:p>
        </p:txBody>
      </p:sp>
      <p:sp>
        <p:nvSpPr>
          <p:cNvPr id="3" name="日期占位符 2"/>
          <p:cNvSpPr>
            <a:spLocks noGrp="1"/>
          </p:cNvSpPr>
          <p:nvPr>
            <p:ph type="dt" sz="quarter" idx="1"/>
          </p:nvPr>
        </p:nvSpPr>
        <p:spPr>
          <a:xfrm>
            <a:off x="4162784" y="0"/>
            <a:ext cx="3184606" cy="574790"/>
          </a:xfrm>
          <a:prstGeom prst="rect">
            <a:avLst/>
          </a:prstGeom>
        </p:spPr>
        <p:txBody>
          <a:bodyPr vert="horz" lIns="91440" tIns="45720" rIns="91440" bIns="45720" rtlCol="0"/>
          <a:lstStyle>
            <a:lvl1pPr algn="r">
              <a:defRPr sz="1285"/>
            </a:lvl1pPr>
          </a:lstStyle>
          <a:p>
            <a:fld id="{0F9B84EA-7D68-4D60-9CB1-D50884785D1C}" type="datetimeFigureOut">
              <a:rPr lang="zh-CN" altLang="en-US" smtClean="0"/>
              <a:t>2026-2-10</a:t>
            </a:fld>
            <a:endParaRPr lang="zh-CN" altLang="en-US"/>
          </a:p>
        </p:txBody>
      </p:sp>
      <p:sp>
        <p:nvSpPr>
          <p:cNvPr id="4" name="页脚占位符 3"/>
          <p:cNvSpPr>
            <a:spLocks noGrp="1"/>
          </p:cNvSpPr>
          <p:nvPr>
            <p:ph type="ftr" sz="quarter" idx="2"/>
          </p:nvPr>
        </p:nvSpPr>
        <p:spPr>
          <a:xfrm>
            <a:off x="0" y="10881225"/>
            <a:ext cx="3184606" cy="574789"/>
          </a:xfrm>
          <a:prstGeom prst="rect">
            <a:avLst/>
          </a:prstGeom>
        </p:spPr>
        <p:txBody>
          <a:bodyPr vert="horz" lIns="91440" tIns="45720" rIns="91440" bIns="45720" rtlCol="0" anchor="b"/>
          <a:lstStyle>
            <a:lvl1pPr algn="l">
              <a:defRPr sz="1285"/>
            </a:lvl1pPr>
          </a:lstStyle>
          <a:p>
            <a:endParaRPr lang="zh-CN" altLang="en-US"/>
          </a:p>
        </p:txBody>
      </p:sp>
      <p:sp>
        <p:nvSpPr>
          <p:cNvPr id="5" name="灯片编号占位符 4"/>
          <p:cNvSpPr>
            <a:spLocks noGrp="1"/>
          </p:cNvSpPr>
          <p:nvPr>
            <p:ph type="sldNum" sz="quarter" idx="3"/>
          </p:nvPr>
        </p:nvSpPr>
        <p:spPr>
          <a:xfrm>
            <a:off x="4162784" y="10881225"/>
            <a:ext cx="3184606" cy="574789"/>
          </a:xfrm>
          <a:prstGeom prst="rect">
            <a:avLst/>
          </a:prstGeom>
        </p:spPr>
        <p:txBody>
          <a:bodyPr vert="horz" lIns="91440" tIns="45720" rIns="91440" bIns="45720" rtlCol="0" anchor="b"/>
          <a:lstStyle>
            <a:lvl1pPr algn="r">
              <a:defRPr sz="128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ln>
        </p:spPr>
        <p:txBody>
          <a:bodyPr vert="horz" wrap="square" lIns="99048" tIns="49524" rIns="99048" bIns="49524" numCol="1" anchor="t" anchorCtr="0" compatLnSpc="1"/>
          <a:lstStyle>
            <a:lvl1pPr defTabSz="990600" eaLnBrk="1" hangingPunct="1">
              <a:defRPr sz="1300"/>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ln>
        </p:spPr>
        <p:txBody>
          <a:bodyPr vert="horz" wrap="square" lIns="99048" tIns="49524" rIns="99048" bIns="49524" numCol="1" anchor="t" anchorCtr="0" compatLnSpc="1"/>
          <a:lstStyle>
            <a:lvl1pPr algn="r" defTabSz="990600" eaLnBrk="1" hangingPunct="1">
              <a:defRPr sz="1300"/>
            </a:lvl1pPr>
          </a:lstStyle>
          <a:p>
            <a:pPr marL="0" marR="0" lvl="0" indent="0" algn="r" defTabSz="9906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3012" name="Rectangle 4"/>
          <p:cNvSpPr>
            <a:spLocks noGrp="1" noRot="1" noChangeAspect="1"/>
          </p:cNvSpPr>
          <p:nvPr>
            <p:ph type="sldImg" idx="2"/>
          </p:nvPr>
        </p:nvSpPr>
        <p:spPr>
          <a:xfrm>
            <a:off x="990600" y="768350"/>
            <a:ext cx="5118100" cy="3836988"/>
          </a:xfrm>
          <a:prstGeom prst="rect">
            <a:avLst/>
          </a:prstGeom>
          <a:noFill/>
          <a:ln w="9525">
            <a:noFill/>
          </a:ln>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ln>
        </p:spPr>
        <p:txBody>
          <a:bodyPr vert="horz" wrap="square" lIns="99048" tIns="49524" rIns="99048" bIns="49524"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rPr>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ln>
        </p:spPr>
        <p:txBody>
          <a:bodyPr vert="horz" wrap="square" lIns="99048" tIns="49524" rIns="99048" bIns="49524" numCol="1" anchor="b" anchorCtr="0" compatLnSpc="1"/>
          <a:lstStyle>
            <a:lvl1pPr defTabSz="990600" eaLnBrk="1" hangingPunct="1">
              <a:defRPr sz="1300"/>
            </a:lvl1pPr>
          </a:lstStyle>
          <a:p>
            <a:pPr marL="0" marR="0" lvl="0" indent="0" algn="l" defTabSz="990600" rtl="0" eaLnBrk="1" fontAlgn="base" latinLnBrk="0" hangingPunct="1">
              <a:lnSpc>
                <a:spcPct val="100000"/>
              </a:lnSpc>
              <a:spcBef>
                <a:spcPct val="0"/>
              </a:spcBef>
              <a:spcAft>
                <a:spcPct val="0"/>
              </a:spcAft>
              <a:buClrTx/>
              <a:buSzTx/>
              <a:buFontTx/>
              <a:buNone/>
              <a:defRPr/>
            </a:pPr>
            <a:endParaRPr kumimoji="0" lang="en-US" sz="13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ln>
        </p:spPr>
        <p:txBody>
          <a:bodyPr vert="horz" wrap="square" lIns="99048" tIns="49524" rIns="99048" bIns="49524" numCol="1" anchor="b" anchorCtr="0" compatLnSpc="1"/>
          <a:lstStyle/>
          <a:p>
            <a:pPr lvl="0" algn="r" defTabSz="990600" eaLnBrk="1" hangingPunct="1">
              <a:buNone/>
            </a:pPr>
            <a:fld id="{9A0DB2DC-4C9A-4742-B13C-FB6460FD3503}" type="slidenum">
              <a:rPr lang="en-US" altLang="zh-CN" sz="1300" dirty="0"/>
              <a:t>‹#›</a:t>
            </a:fld>
            <a:endParaRPr lang="en-US" altLang="zh-CN" sz="13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992188" y="768350"/>
            <a:ext cx="5114925" cy="3836988"/>
          </a:xfrm>
        </p:spPr>
      </p:sp>
      <p:sp>
        <p:nvSpPr>
          <p:cNvPr id="57347" name="备注占位符 2"/>
          <p:cNvSpPr>
            <a:spLocks noGrp="1"/>
          </p:cNvSpPr>
          <p:nvPr>
            <p:ph type="body" idx="1"/>
          </p:nvPr>
        </p:nvSpPr>
        <p:spPr/>
        <p:txBody>
          <a:bodyPr wrap="square" lIns="99048" tIns="49524" rIns="99048" bIns="49524" anchor="ctr" anchorCtr="0"/>
          <a:lstStyle/>
          <a:p>
            <a:pPr lvl="0"/>
            <a:endParaRPr lang="zh-CN" altLang="en-US" dirty="0"/>
          </a:p>
        </p:txBody>
      </p:sp>
      <p:sp>
        <p:nvSpPr>
          <p:cNvPr id="5734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45</a:t>
            </a:fld>
            <a:endParaRPr lang="en-US" altLang="zh-CN" sz="13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992188" y="768350"/>
            <a:ext cx="5114925" cy="3836988"/>
          </a:xfrm>
          <a:ln/>
        </p:spPr>
      </p:sp>
      <p:sp>
        <p:nvSpPr>
          <p:cNvPr id="53251"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53252"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61</a:t>
            </a:fld>
            <a:endParaRPr lang="en-US" altLang="zh-CN" sz="13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a:xfrm>
            <a:off x="992188" y="768350"/>
            <a:ext cx="5114925" cy="3836988"/>
          </a:xfrm>
          <a:ln/>
        </p:spPr>
      </p:sp>
      <p:sp>
        <p:nvSpPr>
          <p:cNvPr id="54275"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54276"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62</a:t>
            </a:fld>
            <a:endParaRPr lang="en-US" altLang="zh-CN" sz="13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xfrm>
            <a:off x="992188" y="768350"/>
            <a:ext cx="5114925" cy="3836988"/>
          </a:xfrm>
          <a:ln/>
        </p:spPr>
      </p:sp>
      <p:sp>
        <p:nvSpPr>
          <p:cNvPr id="55299"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5530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63</a:t>
            </a:fld>
            <a:endParaRPr lang="en-US" altLang="zh-CN" sz="13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992188" y="768350"/>
            <a:ext cx="5114925" cy="3836988"/>
          </a:xfrm>
          <a:ln/>
        </p:spPr>
      </p:sp>
      <p:sp>
        <p:nvSpPr>
          <p:cNvPr id="56323"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5632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64</a:t>
            </a:fld>
            <a:endParaRPr lang="en-US" altLang="zh-CN" sz="13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a:xfrm>
            <a:off x="992188" y="768350"/>
            <a:ext cx="5114925" cy="3836988"/>
          </a:xfrm>
          <a:ln/>
        </p:spPr>
      </p:sp>
      <p:sp>
        <p:nvSpPr>
          <p:cNvPr id="57347"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5734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65</a:t>
            </a:fld>
            <a:endParaRPr lang="en-US" altLang="zh-CN" sz="13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xfrm>
            <a:off x="992188" y="768350"/>
            <a:ext cx="5114925" cy="3836988"/>
          </a:xfrm>
          <a:ln/>
        </p:spPr>
      </p:sp>
      <p:sp>
        <p:nvSpPr>
          <p:cNvPr id="58371"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58372"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66</a:t>
            </a:fld>
            <a:endParaRPr lang="en-US" altLang="zh-CN" sz="13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xfrm>
            <a:off x="992188" y="768350"/>
            <a:ext cx="5114925" cy="3836988"/>
          </a:xfrm>
          <a:ln/>
        </p:spPr>
      </p:sp>
      <p:sp>
        <p:nvSpPr>
          <p:cNvPr id="59395"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59396"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67</a:t>
            </a:fld>
            <a:endParaRPr lang="en-US" altLang="zh-CN" sz="13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xfrm>
            <a:off x="992188" y="768350"/>
            <a:ext cx="5114925" cy="3836988"/>
          </a:xfrm>
          <a:ln/>
        </p:spPr>
      </p:sp>
      <p:sp>
        <p:nvSpPr>
          <p:cNvPr id="60419"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6042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68</a:t>
            </a:fld>
            <a:endParaRPr lang="en-US" altLang="zh-CN" sz="13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xfrm>
            <a:off x="992188" y="768350"/>
            <a:ext cx="5114925" cy="3836988"/>
          </a:xfrm>
          <a:ln/>
        </p:spPr>
      </p:sp>
      <p:sp>
        <p:nvSpPr>
          <p:cNvPr id="61443"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6144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69</a:t>
            </a:fld>
            <a:endParaRPr lang="en-US" altLang="zh-CN" sz="13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a:xfrm>
            <a:off x="992188" y="768350"/>
            <a:ext cx="5114925" cy="3836988"/>
          </a:xfrm>
          <a:ln/>
        </p:spPr>
      </p:sp>
      <p:sp>
        <p:nvSpPr>
          <p:cNvPr id="62467"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6246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70</a:t>
            </a:fld>
            <a:endParaRPr lang="en-US" altLang="zh-CN"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a:xfrm>
            <a:off x="992188" y="768350"/>
            <a:ext cx="5114925" cy="3836988"/>
          </a:xfrm>
          <a:ln/>
        </p:spPr>
      </p:sp>
      <p:sp>
        <p:nvSpPr>
          <p:cNvPr id="45059"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4506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53</a:t>
            </a:fld>
            <a:endParaRPr lang="en-US" altLang="zh-CN" sz="13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xfrm>
            <a:off x="992188" y="768350"/>
            <a:ext cx="5114925" cy="3836988"/>
          </a:xfrm>
          <a:ln/>
        </p:spPr>
      </p:sp>
      <p:sp>
        <p:nvSpPr>
          <p:cNvPr id="63491"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63492"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71</a:t>
            </a:fld>
            <a:endParaRPr lang="en-US" altLang="zh-CN" sz="13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xfrm>
            <a:off x="992188" y="768350"/>
            <a:ext cx="5114925" cy="3836988"/>
          </a:xfrm>
          <a:ln/>
        </p:spPr>
      </p:sp>
      <p:sp>
        <p:nvSpPr>
          <p:cNvPr id="64515"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64516"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72</a:t>
            </a:fld>
            <a:endParaRPr lang="en-US" altLang="zh-CN" sz="13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xfrm>
            <a:off x="992188" y="768350"/>
            <a:ext cx="5114925" cy="3836988"/>
          </a:xfrm>
          <a:ln/>
        </p:spPr>
      </p:sp>
      <p:sp>
        <p:nvSpPr>
          <p:cNvPr id="65539"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6554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73</a:t>
            </a:fld>
            <a:endParaRPr lang="en-US" altLang="zh-CN" sz="13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xfrm>
            <a:off x="992188" y="768350"/>
            <a:ext cx="5114925" cy="3836988"/>
          </a:xfrm>
          <a:ln/>
        </p:spPr>
      </p:sp>
      <p:sp>
        <p:nvSpPr>
          <p:cNvPr id="66563"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6656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74</a:t>
            </a:fld>
            <a:endParaRPr lang="en-US" altLang="zh-CN" sz="13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xfrm>
            <a:off x="992188" y="768350"/>
            <a:ext cx="5114925" cy="3836988"/>
          </a:xfrm>
          <a:ln/>
        </p:spPr>
      </p:sp>
      <p:sp>
        <p:nvSpPr>
          <p:cNvPr id="67587" name="备注占位符 2"/>
          <p:cNvSpPr>
            <a:spLocks noGrp="1"/>
          </p:cNvSpPr>
          <p:nvPr>
            <p:ph type="body" idx="1"/>
          </p:nvPr>
        </p:nvSpPr>
        <p:spPr>
          <a:ln/>
        </p:spPr>
        <p:txBody>
          <a:bodyPr wrap="square" lIns="99048" tIns="49524" rIns="99048" bIns="49524" anchor="ctr" anchorCtr="0"/>
          <a:lstStyle/>
          <a:p>
            <a:pPr lvl="0"/>
            <a:endParaRPr lang="en-US" altLang="zh-CN" dirty="0"/>
          </a:p>
          <a:p>
            <a:pPr lvl="0"/>
            <a:r>
              <a:rPr lang="zh-CN" altLang="zh-CN" dirty="0"/>
              <a:t>图</a:t>
            </a:r>
            <a:r>
              <a:rPr lang="en-US" altLang="zh-CN" dirty="0"/>
              <a:t> 4-16</a:t>
            </a:r>
            <a:r>
              <a:rPr lang="zh-CN" altLang="zh-CN" dirty="0"/>
              <a:t>设置证书选项</a:t>
            </a:r>
          </a:p>
          <a:p>
            <a:pPr lvl="0"/>
            <a:endParaRPr lang="zh-CN" altLang="en-US" dirty="0"/>
          </a:p>
        </p:txBody>
      </p:sp>
      <p:sp>
        <p:nvSpPr>
          <p:cNvPr id="6758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75</a:t>
            </a:fld>
            <a:endParaRPr lang="en-US" altLang="zh-CN" sz="13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a:xfrm>
            <a:off x="992188" y="768350"/>
            <a:ext cx="5114925" cy="3836988"/>
          </a:xfrm>
          <a:ln/>
        </p:spPr>
      </p:sp>
      <p:sp>
        <p:nvSpPr>
          <p:cNvPr id="46083"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4608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54</a:t>
            </a:fld>
            <a:endParaRPr lang="en-US" altLang="zh-CN" sz="13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a:xfrm>
            <a:off x="992188" y="768350"/>
            <a:ext cx="5114925" cy="3836988"/>
          </a:xfrm>
          <a:ln/>
        </p:spPr>
      </p:sp>
      <p:sp>
        <p:nvSpPr>
          <p:cNvPr id="47107"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4710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55</a:t>
            </a:fld>
            <a:endParaRPr lang="en-US" altLang="zh-CN" sz="13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xfrm>
            <a:off x="992188" y="768350"/>
            <a:ext cx="5114925" cy="3836988"/>
          </a:xfrm>
          <a:ln/>
        </p:spPr>
      </p:sp>
      <p:sp>
        <p:nvSpPr>
          <p:cNvPr id="48131"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48132"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56</a:t>
            </a:fld>
            <a:endParaRPr lang="en-US" altLang="zh-CN" sz="13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xfrm>
            <a:off x="992188" y="768350"/>
            <a:ext cx="5114925" cy="3836988"/>
          </a:xfrm>
          <a:ln/>
        </p:spPr>
      </p:sp>
      <p:sp>
        <p:nvSpPr>
          <p:cNvPr id="49155"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49156"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57</a:t>
            </a:fld>
            <a:endParaRPr lang="en-US" altLang="zh-CN" sz="13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xfrm>
            <a:off x="992188" y="768350"/>
            <a:ext cx="5114925" cy="3836988"/>
          </a:xfrm>
          <a:ln/>
        </p:spPr>
      </p:sp>
      <p:sp>
        <p:nvSpPr>
          <p:cNvPr id="50179"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50180"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58</a:t>
            </a:fld>
            <a:endParaRPr lang="en-US" altLang="zh-CN"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xfrm>
            <a:off x="992188" y="768350"/>
            <a:ext cx="5114925" cy="3836988"/>
          </a:xfrm>
          <a:ln/>
        </p:spPr>
      </p:sp>
      <p:sp>
        <p:nvSpPr>
          <p:cNvPr id="51203"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51204"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59</a:t>
            </a:fld>
            <a:endParaRPr lang="en-US" altLang="zh-CN" sz="13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xfrm>
            <a:off x="992188" y="768350"/>
            <a:ext cx="5114925" cy="3836988"/>
          </a:xfrm>
          <a:ln/>
        </p:spPr>
      </p:sp>
      <p:sp>
        <p:nvSpPr>
          <p:cNvPr id="52227" name="备注占位符 2"/>
          <p:cNvSpPr>
            <a:spLocks noGrp="1"/>
          </p:cNvSpPr>
          <p:nvPr>
            <p:ph type="body" idx="1"/>
          </p:nvPr>
        </p:nvSpPr>
        <p:spPr>
          <a:ln/>
        </p:spPr>
        <p:txBody>
          <a:bodyPr wrap="square" lIns="99048" tIns="49524" rIns="99048" bIns="49524" anchor="ctr" anchorCtr="0"/>
          <a:lstStyle/>
          <a:p>
            <a:pPr lvl="0"/>
            <a:endParaRPr lang="zh-CN" altLang="en-US" dirty="0"/>
          </a:p>
        </p:txBody>
      </p:sp>
      <p:sp>
        <p:nvSpPr>
          <p:cNvPr id="52228" name="灯片编号占位符 3"/>
          <p:cNvSpPr txBox="1">
            <a:spLocks noGrp="1"/>
          </p:cNvSpPr>
          <p:nvPr>
            <p:ph type="sldNum" sz="quarter"/>
          </p:nvPr>
        </p:nvSpPr>
        <p:spPr>
          <a:xfrm>
            <a:off x="4022725" y="9723438"/>
            <a:ext cx="3076575" cy="511175"/>
          </a:xfrm>
          <a:prstGeom prst="rect">
            <a:avLst/>
          </a:prstGeom>
          <a:noFill/>
          <a:ln w="9525">
            <a:noFill/>
          </a:ln>
        </p:spPr>
        <p:txBody>
          <a:bodyPr lIns="99048" tIns="49524" rIns="99048" bIns="49524" anchor="b" anchorCtr="0"/>
          <a:lstStyle/>
          <a:p>
            <a:pPr lvl="0" algn="r" defTabSz="990600" eaLnBrk="1" hangingPunct="1"/>
            <a:fld id="{9A0DB2DC-4C9A-4742-B13C-FB6460FD3503}" type="slidenum">
              <a:rPr lang="en-US" altLang="zh-CN" sz="1300" dirty="0"/>
              <a:t>60</a:t>
            </a:fld>
            <a:endParaRPr lang="en-US" altLang="zh-CN" sz="13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1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0"/>
            <a:ext cx="9144000" cy="504825"/>
          </a:xfrm>
          <a:prstGeom prst="rect">
            <a:avLst/>
          </a:prstGeom>
          <a:gradFill rotWithShape="1">
            <a:gsLst>
              <a:gs pos="0">
                <a:srgbClr val="000099"/>
              </a:gs>
              <a:gs pos="100000">
                <a:srgbClr val="FFFFFF"/>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9"/>
          <p:cNvSpPr>
            <a:spLocks noChangeArrowheads="1"/>
          </p:cNvSpPr>
          <p:nvPr/>
        </p:nvSpPr>
        <p:spPr bwMode="auto">
          <a:xfrm>
            <a:off x="0" y="6453188"/>
            <a:ext cx="9144000" cy="404813"/>
          </a:xfrm>
          <a:prstGeom prst="rect">
            <a:avLst/>
          </a:prstGeom>
          <a:gradFill rotWithShape="1">
            <a:gsLst>
              <a:gs pos="0">
                <a:schemeClr val="bg1"/>
              </a:gs>
              <a:gs pos="100000">
                <a:schemeClr val="accent2"/>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8" name="Rectangle 2"/>
          <p:cNvSpPr>
            <a:spLocks noGrp="1"/>
          </p:cNvSpPr>
          <p:nvPr>
            <p:ph type="title"/>
          </p:nvPr>
        </p:nvSpPr>
        <p:spPr>
          <a:xfrm>
            <a:off x="457200" y="304800"/>
            <a:ext cx="8382000" cy="892175"/>
          </a:xfrm>
          <a:prstGeom prst="rect">
            <a:avLst/>
          </a:prstGeom>
          <a:solidFill>
            <a:srgbClr val="CCFFFF"/>
          </a:solidFill>
          <a:ln w="9525">
            <a:noFill/>
          </a:ln>
        </p:spPr>
        <p:txBody>
          <a:bodyPr anchor="ctr" anchorCtr="0"/>
          <a:lstStyle/>
          <a:p>
            <a:pPr lvl="0"/>
            <a:r>
              <a:rPr lang="zh-CN" altLang="en-US" dirty="0"/>
              <a:t>单击此处编辑母版标题样式</a:t>
            </a:r>
          </a:p>
        </p:txBody>
      </p:sp>
      <p:sp>
        <p:nvSpPr>
          <p:cNvPr id="1029" name="Rectangle 3"/>
          <p:cNvSpPr>
            <a:spLocks noGrp="1"/>
          </p:cNvSpPr>
          <p:nvPr>
            <p:ph type="body" idx="1"/>
          </p:nvPr>
        </p:nvSpPr>
        <p:spPr>
          <a:xfrm>
            <a:off x="381000" y="1412875"/>
            <a:ext cx="8458200" cy="498792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30" name="Rectangle 6"/>
          <p:cNvSpPr>
            <a:spLocks noGrp="1" noChangeArrowheads="1"/>
          </p:cNvSpPr>
          <p:nvPr>
            <p:ph type="sldNum" sz="quarter" idx="4"/>
          </p:nvPr>
        </p:nvSpPr>
        <p:spPr bwMode="auto">
          <a:xfrm>
            <a:off x="6443663" y="6400800"/>
            <a:ext cx="2700338" cy="457200"/>
          </a:xfrm>
          <a:prstGeom prst="rect">
            <a:avLst/>
          </a:prstGeom>
          <a:noFill/>
          <a:ln w="9525">
            <a:noFill/>
            <a:miter lim="800000"/>
          </a:ln>
        </p:spPr>
        <p:txBody>
          <a:bodyPr vert="horz" wrap="square" lIns="91440" tIns="45720" rIns="91440" bIns="45720" numCol="1" anchor="t" anchorCtr="0" compatLnSpc="1"/>
          <a:lstStyle>
            <a:lvl1pPr algn="r">
              <a:defRPr sz="1400" b="1">
                <a:solidFill>
                  <a:srgbClr val="FF3300"/>
                </a:solidFill>
              </a:defRPr>
            </a:lvl1p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pic>
        <p:nvPicPr>
          <p:cNvPr id="1031" name="Picture 7" descr="hompage_new_05">
            <a:hlinkClick r:id="" action="ppaction://noaction"/>
          </p:cNvPr>
          <p:cNvPicPr>
            <a:picLocks noChangeAspect="1"/>
          </p:cNvPicPr>
          <p:nvPr userDrawn="1"/>
        </p:nvPicPr>
        <p:blipFill>
          <a:blip r:embed="rId14"/>
          <a:stretch>
            <a:fillRect/>
          </a:stretch>
        </p:blipFill>
        <p:spPr>
          <a:xfrm>
            <a:off x="0" y="0"/>
            <a:ext cx="3635375" cy="3540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hf sldNum="0"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p:titleStyle>
    <p:bodyStyle>
      <a:lvl1pPr marL="342900" indent="-342900" algn="l" rtl="0" eaLnBrk="0" fontAlgn="base" hangingPunct="0">
        <a:lnSpc>
          <a:spcPct val="110000"/>
        </a:lnSpc>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auto">
          <a:xfrm>
            <a:off x="0" y="0"/>
            <a:ext cx="9144000" cy="504825"/>
          </a:xfrm>
          <a:prstGeom prst="rect">
            <a:avLst/>
          </a:prstGeom>
          <a:gradFill rotWithShape="1">
            <a:gsLst>
              <a:gs pos="0">
                <a:srgbClr val="000099"/>
              </a:gs>
              <a:gs pos="100000">
                <a:srgbClr val="FFFFFF"/>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7" name="Rectangle 9"/>
          <p:cNvSpPr>
            <a:spLocks noChangeArrowheads="1"/>
          </p:cNvSpPr>
          <p:nvPr/>
        </p:nvSpPr>
        <p:spPr bwMode="auto">
          <a:xfrm>
            <a:off x="0" y="6453188"/>
            <a:ext cx="9144000" cy="404813"/>
          </a:xfrm>
          <a:prstGeom prst="rect">
            <a:avLst/>
          </a:prstGeom>
          <a:gradFill rotWithShape="1">
            <a:gsLst>
              <a:gs pos="0">
                <a:schemeClr val="bg1"/>
              </a:gs>
              <a:gs pos="100000">
                <a:schemeClr val="accent2"/>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8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28" name="Rectangle 2"/>
          <p:cNvSpPr>
            <a:spLocks noGrp="1"/>
          </p:cNvSpPr>
          <p:nvPr>
            <p:ph type="title"/>
          </p:nvPr>
        </p:nvSpPr>
        <p:spPr>
          <a:xfrm>
            <a:off x="457200" y="304800"/>
            <a:ext cx="8382000" cy="892175"/>
          </a:xfrm>
          <a:prstGeom prst="rect">
            <a:avLst/>
          </a:prstGeom>
          <a:solidFill>
            <a:srgbClr val="CCFFFF"/>
          </a:solidFill>
          <a:ln w="9525">
            <a:noFill/>
          </a:ln>
        </p:spPr>
        <p:txBody>
          <a:bodyPr anchor="ctr" anchorCtr="0"/>
          <a:lstStyle/>
          <a:p>
            <a:pPr lvl="0"/>
            <a:r>
              <a:rPr lang="zh-CN" altLang="en-US" dirty="0"/>
              <a:t>单击此处编辑母版标题样式</a:t>
            </a:r>
          </a:p>
        </p:txBody>
      </p:sp>
      <p:sp>
        <p:nvSpPr>
          <p:cNvPr id="1029" name="Rectangle 3"/>
          <p:cNvSpPr>
            <a:spLocks noGrp="1"/>
          </p:cNvSpPr>
          <p:nvPr>
            <p:ph type="body" idx="1"/>
          </p:nvPr>
        </p:nvSpPr>
        <p:spPr>
          <a:xfrm>
            <a:off x="381000" y="1412875"/>
            <a:ext cx="8458200" cy="4987925"/>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30" name="Rectangle 6"/>
          <p:cNvSpPr>
            <a:spLocks noGrp="1" noChangeArrowheads="1"/>
          </p:cNvSpPr>
          <p:nvPr>
            <p:ph type="sldNum" sz="quarter" idx="4"/>
          </p:nvPr>
        </p:nvSpPr>
        <p:spPr bwMode="auto">
          <a:xfrm>
            <a:off x="6443663" y="6400800"/>
            <a:ext cx="2700338" cy="457200"/>
          </a:xfrm>
          <a:prstGeom prst="rect">
            <a:avLst/>
          </a:prstGeom>
          <a:noFill/>
          <a:ln w="9525">
            <a:noFill/>
            <a:miter lim="800000"/>
          </a:ln>
        </p:spPr>
        <p:txBody>
          <a:bodyPr vert="horz" wrap="square" lIns="91440" tIns="45720" rIns="91440" bIns="45720" numCol="1" anchor="t" anchorCtr="0" compatLnSpc="1"/>
          <a:lstStyle>
            <a:lvl1pPr algn="r">
              <a:defRPr sz="1400" b="1">
                <a:solidFill>
                  <a:srgbClr val="FF3300"/>
                </a:solidFill>
              </a:defRPr>
            </a:lvl1pPr>
          </a:lstStyle>
          <a:p>
            <a:pPr lvl="0" eaLnBrk="1" hangingPunct="1">
              <a:buNone/>
            </a:pPr>
            <a:fld id="{9A0DB2DC-4C9A-4742-B13C-FB6460FD3503}" type="slidenum">
              <a:rPr lang="en-US" altLang="zh-CN" dirty="0">
                <a:effectLst>
                  <a:outerShdw blurRad="38100" dist="38100" dir="2700000">
                    <a:srgbClr val="C0C0C0"/>
                  </a:outerShdw>
                </a:effectLst>
                <a:latin typeface="Times New Roman" panose="02020603050405020304" pitchFamily="18" charset="0"/>
              </a:rPr>
              <a:t>‹#›</a:t>
            </a:fld>
            <a:endParaRPr lang="en-US" altLang="zh-CN" dirty="0">
              <a:effectLst>
                <a:outerShdw blurRad="38100" dist="38100" dir="2700000">
                  <a:srgbClr val="C0C0C0"/>
                </a:outerShdw>
              </a:effectLst>
              <a:latin typeface="Times New Roman" panose="02020603050405020304" pitchFamily="18" charset="0"/>
            </a:endParaRPr>
          </a:p>
        </p:txBody>
      </p:sp>
      <p:pic>
        <p:nvPicPr>
          <p:cNvPr id="1031" name="Picture 7" descr="hompage_new_05">
            <a:hlinkClick r:id="" action="ppaction://noaction"/>
          </p:cNvPr>
          <p:cNvPicPr>
            <a:picLocks noChangeAspect="1"/>
          </p:cNvPicPr>
          <p:nvPr userDrawn="1"/>
        </p:nvPicPr>
        <p:blipFill>
          <a:blip r:embed="rId14"/>
          <a:stretch>
            <a:fillRect/>
          </a:stretch>
        </p:blipFill>
        <p:spPr>
          <a:xfrm>
            <a:off x="0" y="0"/>
            <a:ext cx="3635375" cy="354013"/>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diamond/>
  </p:transition>
  <p:hf sldNum="0" hdr="0" ft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p:titleStyle>
    <p:bodyStyle>
      <a:lvl1pPr marL="342900" indent="-342900" algn="l" rtl="0" eaLnBrk="0" fontAlgn="base" hangingPunct="0">
        <a:lnSpc>
          <a:spcPct val="110000"/>
        </a:lnSpc>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3.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50.e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51.emf"/><Relationship Id="rId5" Type="http://schemas.openxmlformats.org/officeDocument/2006/relationships/oleObject" Target="../embeddings/oleObject4.bin"/><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52.emf"/><Relationship Id="rId5" Type="http://schemas.openxmlformats.org/officeDocument/2006/relationships/oleObject" Target="../embeddings/oleObject5.bin"/><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53.emf"/><Relationship Id="rId5" Type="http://schemas.openxmlformats.org/officeDocument/2006/relationships/oleObject" Target="../embeddings/oleObject6.bin"/><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txBox="1">
            <a:spLocks noGrp="1"/>
          </p:cNvSpPr>
          <p:nvPr>
            <p:ph type="sldNum" sz="quarter" idx="10"/>
          </p:nvPr>
        </p:nvSpPr>
        <p:spPr bwMode="auto">
          <a:xfrm>
            <a:off x="8604250" y="6381750"/>
            <a:ext cx="539750" cy="323850"/>
          </a:xfrm>
          <a:ln/>
        </p:spPr>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r" eaLnBrk="1" hangingPunct="1">
              <a:buNone/>
            </a:pPr>
            <a:fld id="{9A0DB2DC-4C9A-4742-B13C-FB6460FD3503}" type="slidenum">
              <a:rPr lang="en-US" altLang="zh-CN" sz="1400" b="1" dirty="0">
                <a:solidFill>
                  <a:srgbClr val="FF3300"/>
                </a:solidFill>
                <a:effectLst>
                  <a:outerShdw blurRad="38100" dist="38100" dir="2700000">
                    <a:srgbClr val="C0C0C0"/>
                  </a:outerShdw>
                </a:effectLst>
              </a:rPr>
              <a:t>1</a:t>
            </a:fld>
            <a:endParaRPr lang="en-US" altLang="zh-CN" sz="1400" b="1" dirty="0">
              <a:solidFill>
                <a:srgbClr val="FF3300"/>
              </a:solidFill>
              <a:effectLst>
                <a:outerShdw blurRad="38100" dist="38100" dir="2700000">
                  <a:srgbClr val="C0C0C0"/>
                </a:outerShdw>
              </a:effectLst>
            </a:endParaRPr>
          </a:p>
        </p:txBody>
      </p:sp>
      <p:sp>
        <p:nvSpPr>
          <p:cNvPr id="2050" name="Rectangle 2"/>
          <p:cNvSpPr>
            <a:spLocks noGrp="1" noChangeArrowheads="1"/>
          </p:cNvSpPr>
          <p:nvPr>
            <p:ph type="ctrTitle"/>
          </p:nvPr>
        </p:nvSpPr>
        <p:spPr>
          <a:xfrm>
            <a:off x="685800" y="2286000"/>
            <a:ext cx="7918450" cy="22225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7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（第</a:t>
            </a:r>
            <a:r>
              <a:rPr kumimoji="0" lang="en-US" altLang="zh-CN" sz="3700" b="1" i="0" u="none" strike="noStrike" kern="0" cap="none" spc="0" normalizeH="0" baseline="0" noProof="0" dirty="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4</a:t>
            </a:r>
            <a:r>
              <a:rPr kumimoji="0" lang="zh-CN" altLang="en-US" sz="37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章 </a:t>
            </a:r>
            <a:r>
              <a:rPr kumimoji="0" lang="zh-CN" altLang="en-US" sz="3700" b="1" i="0" u="none" strike="noStrike" kern="0" cap="none" spc="0" normalizeH="0" baseline="0" noProof="0" dirty="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物</a:t>
            </a:r>
            <a:r>
              <a:rPr kumimoji="0" lang="zh-CN" altLang="en-US" sz="37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楷体_GB2312" pitchFamily="49" charset="-122"/>
                <a:ea typeface="楷体_GB2312" pitchFamily="49" charset="-122"/>
                <a:cs typeface="+mj-cs"/>
              </a:rPr>
              <a:t>联网接入安全）</a:t>
            </a:r>
          </a:p>
        </p:txBody>
      </p:sp>
      <p:sp>
        <p:nvSpPr>
          <p:cNvPr id="2052" name="Rectangle 4"/>
          <p:cNvSpPr>
            <a:spLocks noChangeArrowheads="1"/>
          </p:cNvSpPr>
          <p:nvPr/>
        </p:nvSpPr>
        <p:spPr bwMode="auto">
          <a:xfrm>
            <a:off x="471590" y="1846376"/>
            <a:ext cx="8153400" cy="685800"/>
          </a:xfrm>
          <a:prstGeom prst="rect">
            <a:avLst/>
          </a:prstGeom>
          <a:solidFill>
            <a:schemeClr val="accent1"/>
          </a:solidFill>
          <a:ln w="9525">
            <a:solidFill>
              <a:schemeClr val="tx1"/>
            </a:solidFill>
            <a:miter lim="800000"/>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配套机械工业出版社</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物</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联网信息</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安全</a:t>
            </a:r>
            <a:r>
              <a:rPr kumimoji="0" lang="en-US" altLang="zh-CN"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a:t>
            </a:r>
            <a:r>
              <a:rPr kumimoji="0" lang="zh-CN" altLang="en-US" sz="3200" b="1" i="0" u="none" strike="noStrike" kern="1200" cap="none" spc="0" normalizeH="0" baseline="0" noProof="0" dirty="0" smtClean="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rPr>
              <a:t>教材</a:t>
            </a:r>
            <a:endParaRPr kumimoji="0" lang="zh-CN" altLang="en-US" sz="3200" b="1" i="0" u="none" strike="noStrike" kern="1200" cap="none" spc="0" normalizeH="0" baseline="0" noProof="0" dirty="0">
              <a:ln>
                <a:noFill/>
              </a:ln>
              <a:solidFill>
                <a:schemeClr val="tx1"/>
              </a:solidFill>
              <a:effectLst>
                <a:outerShdw blurRad="38100" dist="38100" dir="2700000" algn="tl">
                  <a:srgbClr val="FFFFFF"/>
                </a:outerShdw>
              </a:effectLst>
              <a:uLnTx/>
              <a:uFillTx/>
              <a:latin typeface="Times New Roman" panose="02020603050405020304" pitchFamily="18" charset="0"/>
              <a:ea typeface="华文行楷" panose="02010800040101010101" pitchFamily="2" charset="-122"/>
              <a:cs typeface="+mn-cs"/>
            </a:endParaRPr>
          </a:p>
        </p:txBody>
      </p:sp>
      <p:sp>
        <p:nvSpPr>
          <p:cNvPr id="2055" name="Rectangle 7"/>
          <p:cNvSpPr>
            <a:spLocks noGrp="1"/>
          </p:cNvSpPr>
          <p:nvPr>
            <p:ph type="subTitle"/>
          </p:nvPr>
        </p:nvSpPr>
        <p:spPr>
          <a:xfrm>
            <a:off x="1619250" y="4652963"/>
            <a:ext cx="6200775" cy="1733550"/>
          </a:xfrm>
          <a:ln/>
        </p:spPr>
        <p:txBody>
          <a:bodyPr vert="horz" wrap="square" lIns="91440" tIns="45720" rIns="91440" bIns="45720" anchor="t" anchorCtr="0"/>
          <a:lstStyle>
            <a:lvl1pPr marL="0" lvl="0" indent="0" algn="ctr">
              <a:buClrTx/>
              <a:buSzTx/>
              <a:buFontTx/>
              <a:buNone/>
              <a:defRPr/>
            </a:lvl1pPr>
            <a:lvl2pPr marL="457200" lvl="1" indent="0" algn="ctr">
              <a:buClrTx/>
              <a:buSzTx/>
              <a:buFont typeface="Wingdings" panose="05000000000000000000" pitchFamily="2" charset="2"/>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eaLnBrk="1" hangingPunct="1">
              <a:buFont typeface="Wingdings" panose="05000000000000000000" pitchFamily="2" charset="2"/>
              <a:buNone/>
            </a:pPr>
            <a:r>
              <a:rPr lang="zh-CN" altLang="en-US" sz="3200" dirty="0"/>
              <a:t>桂</a:t>
            </a:r>
            <a:r>
              <a:rPr lang="zh-CN" altLang="en-US" sz="3200" dirty="0" smtClean="0"/>
              <a:t>小林</a:t>
            </a:r>
            <a:endParaRPr lang="zh-CN" altLang="en-US" sz="3200" dirty="0"/>
          </a:p>
          <a:p>
            <a:pPr lvl="0" eaLnBrk="1" hangingPunct="1">
              <a:buFont typeface="Wingdings" panose="05000000000000000000" pitchFamily="2" charset="2"/>
              <a:buNone/>
            </a:pPr>
            <a:r>
              <a:rPr lang="zh-CN" altLang="zh-CN" sz="3200" dirty="0"/>
              <a:t>20</a:t>
            </a:r>
            <a:r>
              <a:rPr lang="en-US" altLang="zh-CN" sz="3200" dirty="0" smtClean="0"/>
              <a:t>25</a:t>
            </a:r>
            <a:r>
              <a:rPr lang="zh-CN" altLang="en-US" sz="3200" dirty="0" smtClean="0"/>
              <a:t>年</a:t>
            </a:r>
            <a:r>
              <a:rPr lang="en-US" altLang="zh-CN" sz="3200" dirty="0" smtClean="0"/>
              <a:t>12</a:t>
            </a:r>
            <a:r>
              <a:rPr lang="zh-CN" altLang="en-US" sz="3200" dirty="0" smtClean="0"/>
              <a:t>月</a:t>
            </a:r>
            <a:endParaRPr lang="zh-CN" altLang="en-US" sz="3200"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10</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1267" name="Rectangle 2"/>
          <p:cNvSpPr>
            <a:spLocks noGrp="1"/>
          </p:cNvSpPr>
          <p:nvPr>
            <p:ph type="title" idx="4294967295"/>
          </p:nvPr>
        </p:nvSpPr>
        <p:spPr/>
        <p:txBody>
          <a:bodyPr vert="horz" wrap="square" lIns="91440" tIns="45720" rIns="91440" bIns="45720" anchor="ctr" anchorCtr="0"/>
          <a:lstStyle/>
          <a:p>
            <a:r>
              <a:rPr lang="en-US" altLang="zh-CN" dirty="0"/>
              <a:t>4.1.1 </a:t>
            </a:r>
            <a:r>
              <a:rPr lang="zh-CN" altLang="en-US" dirty="0"/>
              <a:t>节点接入安全  </a:t>
            </a:r>
            <a:r>
              <a:rPr lang="en-US" altLang="zh-CN" dirty="0"/>
              <a:t>–  </a:t>
            </a:r>
            <a:r>
              <a:rPr lang="zh-CN" altLang="en-US" dirty="0"/>
              <a:t>代理接入方式</a:t>
            </a:r>
            <a:endParaRPr lang="zh-CN" altLang="zh-CN" dirty="0"/>
          </a:p>
        </p:txBody>
      </p:sp>
      <p:sp>
        <p:nvSpPr>
          <p:cNvPr id="9220"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2"/>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代理接入方式</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95000"/>
                    <a:lumOff val="5000"/>
                  </a:schemeClr>
                </a:solidFill>
                <a:effectLst/>
                <a:uLnTx/>
                <a:uFillTx/>
                <a:latin typeface="+mn-ea"/>
                <a:ea typeface="+mn-ea"/>
              </a:rPr>
              <a:t>代理接入方式将节点通过基站（基站是一台计算机）接入互联网。</a:t>
            </a:r>
            <a:endParaRPr kumimoji="0" lang="en-US" altLang="zh-CN" sz="2400" b="0" i="0" u="none" strike="noStrike" kern="0" cap="none" spc="0" normalizeH="0" baseline="0" noProof="0" dirty="0" smtClean="0">
              <a:ln>
                <a:noFill/>
              </a:ln>
              <a:solidFill>
                <a:schemeClr val="tx1">
                  <a:lumMod val="95000"/>
                  <a:lumOff val="5000"/>
                </a:schemeClr>
              </a:solidFill>
              <a:effectLst/>
              <a:uLnTx/>
              <a:uFillTx/>
              <a:latin typeface="+mn-ea"/>
              <a:ea typeface="+mn-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95000"/>
                    <a:lumOff val="5000"/>
                  </a:schemeClr>
                </a:solidFill>
                <a:effectLst/>
                <a:uLnTx/>
                <a:uFillTx/>
                <a:latin typeface="+mn-ea"/>
                <a:ea typeface="+mn-ea"/>
              </a:rPr>
              <a:t>在代理接入方式中，传感器不能直接与外部用户通信，要经过代理主机对接收的数据进行中转。</a:t>
            </a:r>
            <a:endParaRPr kumimoji="0" lang="en-US" altLang="zh-CN" sz="2400" b="0" i="0" u="none" strike="noStrike" kern="0" cap="none" spc="0" normalizeH="0" baseline="0" noProof="0" dirty="0" smtClean="0">
              <a:ln>
                <a:noFill/>
              </a:ln>
              <a:solidFill>
                <a:schemeClr val="tx1">
                  <a:lumMod val="95000"/>
                  <a:lumOff val="5000"/>
                </a:schemeClr>
              </a:solidFill>
              <a:effectLst/>
              <a:uLnTx/>
              <a:uFillTx/>
              <a:latin typeface="+mn-ea"/>
              <a:ea typeface="+mn-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lumMod val="95000"/>
                    <a:lumOff val="5000"/>
                  </a:schemeClr>
                </a:solidFill>
                <a:effectLst/>
                <a:uLnTx/>
                <a:uFillTx/>
                <a:latin typeface="+mn-ea"/>
                <a:ea typeface="+mn-ea"/>
              </a:rPr>
              <a:t>传感器网络把采集到的数据传给协调节点，再通过基站把数据通互联网发送到数据处理中心，同时有一个数据库服务器用来缓存数据。用户可通过互联网向基站发送命令，或者访问数据中心</a:t>
            </a:r>
            <a:r>
              <a:rPr kumimoji="0" lang="zh-CN" altLang="en-US" sz="2400" b="0" i="0" u="none" strike="noStrike" kern="0" cap="none" spc="0" normalizeH="0" baseline="0" noProof="0" dirty="0" smtClean="0">
                <a:ln>
                  <a:noFill/>
                </a:ln>
                <a:solidFill>
                  <a:schemeClr val="tx1">
                    <a:lumMod val="95000"/>
                    <a:lumOff val="5000"/>
                  </a:schemeClr>
                </a:solidFill>
                <a:effectLst/>
                <a:uLnTx/>
                <a:uFillTx/>
                <a:latin typeface="+mj-ea"/>
                <a:ea typeface="+mj-ea"/>
              </a:rPr>
              <a:t>。</a:t>
            </a:r>
            <a:endParaRPr kumimoji="0" lang="en-US" altLang="zh-CN" sz="2400" b="0" i="0" u="none" strike="noStrike" kern="0" cap="none" spc="0" normalizeH="0" baseline="0" noProof="0" dirty="0" smtClean="0">
              <a:ln>
                <a:noFill/>
              </a:ln>
              <a:solidFill>
                <a:schemeClr val="tx1">
                  <a:lumMod val="95000"/>
                  <a:lumOff val="5000"/>
                </a:schemeClr>
              </a:solidFill>
              <a:effectLst/>
              <a:uLnTx/>
              <a:uFillTx/>
              <a:latin typeface="+mj-ea"/>
              <a:ea typeface="+mj-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endParaRPr kumimoji="0" lang="zh-CN" altLang="en-US" sz="2400" b="1" i="0" u="none" strike="noStrike" kern="0" cap="none" spc="0" normalizeH="0" baseline="0" noProof="0" dirty="0" smtClean="0">
              <a:ln>
                <a:noFill/>
              </a:ln>
              <a:solidFill>
                <a:srgbClr val="000099"/>
              </a:solidFill>
              <a:effectLst/>
              <a:uLnTx/>
              <a:uFillTx/>
              <a:latin typeface="+mn-lt"/>
              <a:ea typeface="楷体_GB2312" pitchFamily="49" charset="-122"/>
            </a:endParaRPr>
          </a:p>
        </p:txBody>
      </p:sp>
    </p:spTree>
  </p:cSld>
  <p:clrMapOvr>
    <a:masterClrMapping/>
  </p:clrMapOvr>
  <p:transition spd="med">
    <p:diamon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82700"/>
            <a:ext cx="7993063" cy="523875"/>
          </a:xfrm>
          <a:prstGeom prst="rect">
            <a:avLst/>
          </a:prstGeom>
          <a:noFill/>
          <a:ln w="9525">
            <a:noFill/>
            <a:miter lim="800000"/>
          </a:ln>
        </p:spPr>
        <p:txBody>
          <a:bodyPr>
            <a:spAutoFit/>
          </a:bodyPr>
          <a:lstStyle/>
          <a:p>
            <a:pPr marR="0" defTabSz="914400" eaLnBrk="1" hangingPunct="1">
              <a:buClrTx/>
              <a:buSzTx/>
              <a:buFontTx/>
              <a:buNone/>
              <a:defRPr/>
            </a:pPr>
            <a:r>
              <a:rPr kumimoji="0" lang="zh-CN" altLang="en-US" sz="2800" kern="1200" cap="none" spc="0" normalizeH="0" baseline="0" noProof="0" dirty="0">
                <a:latin typeface="+mn-ea"/>
                <a:ea typeface="+mn-ea"/>
                <a:cs typeface="+mn-cs"/>
              </a:rPr>
              <a:t>直接接入方式</a:t>
            </a:r>
          </a:p>
        </p:txBody>
      </p:sp>
      <p:sp>
        <p:nvSpPr>
          <p:cNvPr id="3" name="矩形 2"/>
          <p:cNvSpPr/>
          <p:nvPr/>
        </p:nvSpPr>
        <p:spPr>
          <a:xfrm>
            <a:off x="612775" y="1916113"/>
            <a:ext cx="8496300" cy="2309813"/>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lt"/>
                <a:ea typeface="+mn-ea"/>
                <a:cs typeface="+mn-cs"/>
              </a:rPr>
              <a:t>定义：</a:t>
            </a:r>
            <a:r>
              <a:rPr kumimoji="0" lang="zh-CN"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直接接入方式是指通过协调节点直接连接互联网与传感网络，协调节点可通过无线通信模块与传感网络节点进行无线通信，也可利用低功耗、小体积的嵌入式</a:t>
            </a: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Web</a:t>
            </a:r>
            <a:r>
              <a:rPr kumimoji="0" lang="zh-CN"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服务器接入互联网，实现传感网与互联网的隔离</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mn-lt"/>
                <a:ea typeface="+mj-ea"/>
                <a:cs typeface="+mn-cs"/>
              </a:rPr>
              <a:t>。</a:t>
            </a:r>
          </a:p>
        </p:txBody>
      </p:sp>
      <p:pic>
        <p:nvPicPr>
          <p:cNvPr id="12292" name="图片 6" descr="imagesCAKR70IT.jpg"/>
          <p:cNvPicPr>
            <a:picLocks noChangeAspect="1"/>
          </p:cNvPicPr>
          <p:nvPr/>
        </p:nvPicPr>
        <p:blipFill>
          <a:blip r:embed="rId2"/>
          <a:stretch>
            <a:fillRect/>
          </a:stretch>
        </p:blipFill>
        <p:spPr>
          <a:xfrm>
            <a:off x="7110413" y="5295900"/>
            <a:ext cx="1603375" cy="1262063"/>
          </a:xfrm>
          <a:prstGeom prst="rect">
            <a:avLst/>
          </a:prstGeom>
          <a:noFill/>
          <a:ln w="9525">
            <a:noFill/>
          </a:ln>
        </p:spPr>
      </p:pic>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物联网的接入安全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矩形 7"/>
          <p:cNvSpPr/>
          <p:nvPr/>
        </p:nvSpPr>
        <p:spPr>
          <a:xfrm>
            <a:off x="612775" y="4508500"/>
            <a:ext cx="8496300" cy="1754188"/>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直接介入方式类型：</a:t>
            </a:r>
            <a:endParaRPr kumimoji="0" lang="zh-CN" altLang="en-US" sz="2400" b="0" i="0" u="none" strike="noStrike" kern="1200" cap="none" spc="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全</a:t>
            </a:r>
            <a:r>
              <a:rPr kumimoji="0" lang="en-US" altLang="zh-CN" sz="2400" b="0" i="0" u="none" strike="noStrike" kern="1200" cap="none" spc="0" normalizeH="0" baseline="0" noProof="0" dirty="0">
                <a:ln>
                  <a:noFill/>
                </a:ln>
                <a:solidFill>
                  <a:schemeClr val="tx1"/>
                </a:solidFill>
                <a:effectLst/>
                <a:uLnTx/>
                <a:uFillTx/>
                <a:latin typeface="+mn-ea"/>
                <a:ea typeface="+mn-ea"/>
                <a:cs typeface="+mn-cs"/>
              </a:rPr>
              <a:t>IP</a:t>
            </a: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方式</a:t>
            </a: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重叠方式</a:t>
            </a: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11</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12</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3315" name="Rectangle 2"/>
          <p:cNvSpPr>
            <a:spLocks noGrp="1"/>
          </p:cNvSpPr>
          <p:nvPr>
            <p:ph type="title" idx="4294967295"/>
          </p:nvPr>
        </p:nvSpPr>
        <p:spPr/>
        <p:txBody>
          <a:bodyPr vert="horz" wrap="square" lIns="91440" tIns="45720" rIns="91440" bIns="45720" anchor="ctr" anchorCtr="0"/>
          <a:lstStyle/>
          <a:p>
            <a:r>
              <a:rPr lang="en-US" altLang="zh-CN" dirty="0"/>
              <a:t>4.1 </a:t>
            </a:r>
            <a:r>
              <a:rPr lang="zh-CN" altLang="en-US" dirty="0"/>
              <a:t>节点接入安全  </a:t>
            </a:r>
            <a:r>
              <a:rPr lang="en-US" altLang="zh-CN" dirty="0"/>
              <a:t>–  </a:t>
            </a:r>
            <a:r>
              <a:rPr lang="zh-CN" altLang="en-US" dirty="0"/>
              <a:t>直接接入方式</a:t>
            </a:r>
            <a:endParaRPr lang="zh-CN" altLang="zh-CN" dirty="0"/>
          </a:p>
        </p:txBody>
      </p:sp>
      <p:sp>
        <p:nvSpPr>
          <p:cNvPr id="11268"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2"/>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直接接入方式</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直接接入方式是指通过协调节点直接连接互联网与传感网络。</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协调节点可通过无线通信模块与传感网络节点进行无线通信，也可利用低功耗、小体积的嵌入式</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Web</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服务器接入互联网，实现传感网与互联网的隔离。</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这样，传感网就可采用更加适合其特点的</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MAC</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协议、路由协议以及拓扑控制等协议，已达到网络能量有效性、网络规模扩展性等目标。</a:t>
            </a:r>
          </a:p>
        </p:txBody>
      </p:sp>
    </p:spTree>
  </p:cSld>
  <p:clrMapOvr>
    <a:masterClrMapping/>
  </p:clrMapOvr>
  <p:transition spd="med">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13</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4339" name="Rectangle 2"/>
          <p:cNvSpPr>
            <a:spLocks noGrp="1"/>
          </p:cNvSpPr>
          <p:nvPr>
            <p:ph type="title" idx="4294967295"/>
          </p:nvPr>
        </p:nvSpPr>
        <p:spPr/>
        <p:txBody>
          <a:bodyPr vert="horz" wrap="square" lIns="91440" tIns="45720" rIns="91440" bIns="45720" anchor="ctr" anchorCtr="0"/>
          <a:lstStyle/>
          <a:p>
            <a:r>
              <a:rPr lang="en-US" altLang="zh-CN" dirty="0"/>
              <a:t>4.1 </a:t>
            </a:r>
            <a:r>
              <a:rPr lang="zh-CN" altLang="en-US" dirty="0"/>
              <a:t>节点接入安全  </a:t>
            </a:r>
            <a:r>
              <a:rPr lang="en-US" altLang="zh-CN" dirty="0"/>
              <a:t>–  </a:t>
            </a:r>
            <a:r>
              <a:rPr lang="zh-CN" altLang="en-US" dirty="0"/>
              <a:t>直接接入方式</a:t>
            </a:r>
            <a:endParaRPr lang="zh-CN" altLang="zh-CN" dirty="0"/>
          </a:p>
        </p:txBody>
      </p:sp>
      <p:sp>
        <p:nvSpPr>
          <p:cNvPr id="13316"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2"/>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直接接入方式主要有以下几种：</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全</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IP</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方式：直接在无线传感网所有感知节点中使用</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TCP/IP</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协议栈，使无线传感网与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IPv6</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网络之间通过统一的网络层协议实现互联。</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重叠方式：在</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IPv6</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网络与传感网之间通过协议承载方式来实现互联。</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应用网关方式：通过在网关应用层进行协议转换来实现无线传感网与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IPv6</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网络的互联。</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endParaRPr>
          </a:p>
        </p:txBody>
      </p:sp>
    </p:spTree>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82700"/>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接入安全需求</a:t>
            </a:r>
          </a:p>
        </p:txBody>
      </p:sp>
      <p:sp>
        <p:nvSpPr>
          <p:cNvPr id="3" name="矩形 2"/>
          <p:cNvSpPr/>
          <p:nvPr/>
        </p:nvSpPr>
        <p:spPr>
          <a:xfrm>
            <a:off x="612775" y="1806575"/>
            <a:ext cx="8496300" cy="175418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基于多种技术融合的终端接入认证技术。</a:t>
            </a: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基于多层防护的接入认证体系。</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接入认证技术标准化、规范化。</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pic>
        <p:nvPicPr>
          <p:cNvPr id="15364" name="图片 6" descr="imagesCAKR70IT.jpg"/>
          <p:cNvPicPr>
            <a:picLocks noChangeAspect="1"/>
          </p:cNvPicPr>
          <p:nvPr/>
        </p:nvPicPr>
        <p:blipFill>
          <a:blip r:embed="rId3"/>
          <a:stretch>
            <a:fillRect/>
          </a:stretch>
        </p:blipFill>
        <p:spPr>
          <a:xfrm>
            <a:off x="7110413" y="5295900"/>
            <a:ext cx="1603375" cy="1262063"/>
          </a:xfrm>
          <a:prstGeom prst="rect">
            <a:avLst/>
          </a:prstGeom>
          <a:noFill/>
          <a:ln w="9525">
            <a:noFill/>
          </a:ln>
        </p:spPr>
      </p:pic>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网络接入安全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矩形 7"/>
          <p:cNvSpPr/>
          <p:nvPr/>
        </p:nvSpPr>
        <p:spPr>
          <a:xfrm>
            <a:off x="381000" y="3644900"/>
            <a:ext cx="8496300" cy="3249613"/>
          </a:xfrm>
          <a:prstGeom prst="rect">
            <a:avLst/>
          </a:prstGeom>
        </p:spPr>
        <p:txBody>
          <a:bodyPr>
            <a:spAutoFit/>
          </a:bodyPr>
          <a:lstStyle/>
          <a:p>
            <a:pPr marL="342900" marR="0" lvl="0" indent="-342900" algn="l" defTabSz="914400" rtl="0" eaLnBrk="0" fontAlgn="base" latinLnBrk="0" hangingPunct="0">
              <a:lnSpc>
                <a:spcPct val="110000"/>
              </a:lnSpc>
              <a:spcBef>
                <a:spcPct val="20000"/>
              </a:spcBef>
              <a:spcAft>
                <a:spcPct val="0"/>
              </a:spcAft>
              <a:buClrTx/>
              <a:buSzTx/>
              <a:buFontTx/>
              <a:buBlip>
                <a:blip r:embed="rId2"/>
              </a:buBlip>
              <a:defRPr/>
            </a:pPr>
            <a:r>
              <a:rPr kumimoji="0" lang="zh-CN" altLang="zh-CN" sz="2800" b="0" i="0" u="none" strike="noStrike" kern="1200" cap="none" spc="0" normalizeH="0" baseline="0" noProof="0" dirty="0">
                <a:ln>
                  <a:noFill/>
                </a:ln>
                <a:solidFill>
                  <a:schemeClr val="tx1"/>
                </a:solidFill>
                <a:effectLst/>
                <a:uLnTx/>
                <a:uFillTx/>
                <a:latin typeface="+mn-lt"/>
                <a:ea typeface="+mn-ea"/>
                <a:cs typeface="+mn-cs"/>
              </a:rPr>
              <a:t>新型网络接入控制技术</a:t>
            </a: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 NAC</a:t>
            </a:r>
            <a:r>
              <a:rPr kumimoji="0" lang="zh-CN" altLang="en-US"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重叠方式</a:t>
            </a:r>
            <a:endPar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 NAP</a:t>
            </a: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 TNC</a:t>
            </a: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400" b="0" i="0" u="none" strike="noStrike" kern="1200" cap="none" spc="0" normalizeH="0" baseline="0" noProof="0" dirty="0">
                <a:ln>
                  <a:noFill/>
                </a:ln>
                <a:solidFill>
                  <a:schemeClr val="tx1">
                    <a:lumMod val="95000"/>
                    <a:lumOff val="5000"/>
                  </a:schemeClr>
                </a:solidFill>
                <a:effectLst/>
                <a:uLnTx/>
                <a:uFillTx/>
                <a:latin typeface="+mn-ea"/>
                <a:ea typeface="+mn-ea"/>
                <a:cs typeface="+mn-cs"/>
              </a:rPr>
              <a:t> UAC </a:t>
            </a:r>
          </a:p>
          <a:p>
            <a:pPr marL="457200" marR="0" lvl="1" indent="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zh-CN" altLang="en-US" sz="2400" b="0"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14</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82700"/>
            <a:ext cx="7993063" cy="523875"/>
          </a:xfrm>
          <a:prstGeom prst="rect">
            <a:avLst/>
          </a:prstGeom>
          <a:noFill/>
          <a:ln w="9525">
            <a:noFill/>
            <a:miter lim="800000"/>
          </a:ln>
        </p:spPr>
        <p:txBody>
          <a:bodyPr>
            <a:spAutoFit/>
          </a:bodyPr>
          <a:lstStyle/>
          <a:p>
            <a:pPr marR="0" defTabSz="914400" eaLnBrk="1" hangingPunct="1">
              <a:buClrTx/>
              <a:buSzTx/>
              <a:buFontTx/>
              <a:buNone/>
              <a:defRPr/>
            </a:pPr>
            <a:r>
              <a:rPr kumimoji="0" lang="zh-CN" altLang="en-US" sz="2800" kern="1200" cap="none" spc="0" normalizeH="0" baseline="0" noProof="0" dirty="0">
                <a:latin typeface="+mn-ea"/>
                <a:ea typeface="+mn-ea"/>
                <a:cs typeface="+mn-cs"/>
              </a:rPr>
              <a:t>满足多网融合的安全介入网关</a:t>
            </a:r>
          </a:p>
        </p:txBody>
      </p:sp>
      <p:sp>
        <p:nvSpPr>
          <p:cNvPr id="3" name="矩形 2"/>
          <p:cNvSpPr/>
          <p:nvPr/>
        </p:nvSpPr>
        <p:spPr>
          <a:xfrm>
            <a:off x="612775" y="1989138"/>
            <a:ext cx="8496300" cy="3889375"/>
          </a:xfrm>
          <a:prstGeom prst="rect">
            <a:avLst/>
          </a:prstGeom>
        </p:spPr>
        <p:txBody>
          <a:bodyPr>
            <a:spAutoFit/>
          </a:bodyPr>
          <a:lstStyle/>
          <a:p>
            <a:pPr marL="342900" marR="0" lvl="1" indent="-342900" algn="l" defTabSz="914400" rtl="0" eaLnBrk="0" fontAlgn="base" latinLnBrk="0" hangingPunct="0">
              <a:lnSpc>
                <a:spcPct val="110000"/>
              </a:lnSpc>
              <a:spcBef>
                <a:spcPct val="20000"/>
              </a:spcBef>
              <a:spcAft>
                <a:spcPct val="0"/>
              </a:spcAft>
              <a:buClrTx/>
              <a:buSzTx/>
              <a:buFontTx/>
              <a:buBlip>
                <a:blip r:embed="rId2"/>
              </a:buBlip>
              <a:defRPr/>
            </a:pPr>
            <a:r>
              <a:rPr kumimoji="0" lang="zh-CN" altLang="en-US" sz="2800" b="0" i="0" u="none" strike="noStrike" kern="1200" cap="none" spc="0" normalizeH="0" baseline="0" noProof="0" dirty="0">
                <a:ln>
                  <a:noFill/>
                </a:ln>
                <a:solidFill>
                  <a:schemeClr val="tx1"/>
                </a:solidFill>
                <a:effectLst/>
                <a:uLnTx/>
                <a:uFillTx/>
                <a:latin typeface="+mn-lt"/>
                <a:ea typeface="+mn-ea"/>
                <a:cs typeface="+mn-cs"/>
              </a:rPr>
              <a:t>安全接入设计功能</a:t>
            </a:r>
            <a:endParaRPr kumimoji="0" lang="en-US" altLang="zh-CN" sz="2800" b="0" i="0" u="none" strike="noStrike" kern="1200" cap="none" spc="0" normalizeH="0" baseline="0" noProof="0" dirty="0">
              <a:ln>
                <a:noFill/>
              </a:ln>
              <a:solidFill>
                <a:schemeClr val="tx1"/>
              </a:solidFill>
              <a:effectLst/>
              <a:uLnTx/>
              <a:uFillTx/>
              <a:latin typeface="+mn-lt"/>
              <a:ea typeface="+mn-ea"/>
              <a:cs typeface="+mn-cs"/>
            </a:endParaRPr>
          </a:p>
          <a:p>
            <a:pPr marL="914400" marR="0" lvl="2"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网络可以把协议转换，同时可以实现移动通信网络和互联网之间的信息转换。</a:t>
            </a:r>
          </a:p>
          <a:p>
            <a:pPr marL="914400" marR="0" lvl="2"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接入网关可以提供基础的管理服务，对终端设备提供身份认证、访问控制等安全管理服务。</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914400" marR="0" lvl="2"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0" i="0" u="none" strike="noStrike" kern="1200" cap="none" spc="0" normalizeH="0" baseline="0" noProof="0" dirty="0">
                <a:ln>
                  <a:noFill/>
                </a:ln>
                <a:solidFill>
                  <a:schemeClr val="tx1"/>
                </a:solidFill>
                <a:effectLst/>
                <a:uLnTx/>
                <a:uFillTx/>
                <a:latin typeface="+mn-ea"/>
                <a:ea typeface="+mn-ea"/>
                <a:cs typeface="+mn-cs"/>
              </a:rPr>
              <a:t>通过统一的安全接入网关，将各种网络进行互连整合，借助安全接入网关平台迅速开展物联网业务的安全应用。</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网络接入安全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15</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2"/>
          <p:cNvSpPr/>
          <p:nvPr/>
        </p:nvSpPr>
        <p:spPr>
          <a:xfrm>
            <a:off x="381000" y="1557338"/>
            <a:ext cx="8496300" cy="4443412"/>
          </a:xfrm>
          <a:prstGeom prst="rect">
            <a:avLst/>
          </a:prstGeom>
          <a:noFill/>
          <a:ln w="9525">
            <a:noFill/>
          </a:ln>
        </p:spPr>
        <p:txBody>
          <a:bodyPr>
            <a:spAutoFit/>
          </a:bodyPr>
          <a:lstStyle/>
          <a:p>
            <a:pPr marL="342900" lvl="1" indent="-342900">
              <a:lnSpc>
                <a:spcPct val="110000"/>
              </a:lnSpc>
              <a:spcBef>
                <a:spcPct val="20000"/>
              </a:spcBef>
              <a:buBlip>
                <a:blip r:embed="rId2"/>
              </a:buBlip>
            </a:pPr>
            <a:r>
              <a:rPr lang="zh-CN" altLang="zh-CN" sz="2800" dirty="0">
                <a:latin typeface="黑体" panose="02010609060101010101" pitchFamily="49" charset="-122"/>
                <a:ea typeface="黑体" panose="02010609060101010101" pitchFamily="49" charset="-122"/>
              </a:rPr>
              <a:t>用户接入安全主要考虑移动用户利用各种智能移动感知设备（如智能手机、</a:t>
            </a:r>
            <a:r>
              <a:rPr lang="en-US" altLang="zh-CN" sz="2800" dirty="0">
                <a:latin typeface="黑体" panose="02010609060101010101" pitchFamily="49" charset="-122"/>
                <a:ea typeface="黑体" panose="02010609060101010101" pitchFamily="49" charset="-122"/>
              </a:rPr>
              <a:t>PDA</a:t>
            </a:r>
            <a:r>
              <a:rPr lang="zh-CN" altLang="zh-CN" sz="2800" dirty="0">
                <a:latin typeface="黑体" panose="02010609060101010101" pitchFamily="49" charset="-122"/>
                <a:ea typeface="黑体" panose="02010609060101010101" pitchFamily="49" charset="-122"/>
              </a:rPr>
              <a:t>等）通过无线的方式安全接入物联网络。</a:t>
            </a:r>
            <a:endParaRPr lang="en-US" altLang="zh-CN" sz="2800" dirty="0">
              <a:latin typeface="黑体" panose="02010609060101010101" pitchFamily="49" charset="-122"/>
              <a:ea typeface="黑体" panose="02010609060101010101" pitchFamily="49" charset="-122"/>
            </a:endParaRPr>
          </a:p>
          <a:p>
            <a:pPr marL="342900" lvl="1" indent="-342900">
              <a:lnSpc>
                <a:spcPct val="110000"/>
              </a:lnSpc>
              <a:spcBef>
                <a:spcPct val="20000"/>
              </a:spcBef>
              <a:buBlip>
                <a:blip r:embed="rId2"/>
              </a:buBlip>
            </a:pPr>
            <a:r>
              <a:rPr lang="zh-CN" altLang="zh-CN" sz="2800" dirty="0">
                <a:latin typeface="黑体" panose="02010609060101010101" pitchFamily="49" charset="-122"/>
                <a:ea typeface="黑体" panose="02010609060101010101" pitchFamily="49" charset="-122"/>
              </a:rPr>
              <a:t>用户接入安全涉及到多个方面，首先要对用户的身份的合法性进行确认，这就需要身份认证技术，然后在确定用户身份合法的基础上给用户分配相应的权限，限制用户访问系统资源的行为和权限，保证用户安全的使用系统资源，同时在网络内部还需要考虑节点、用户的信任管理问题</a:t>
            </a:r>
            <a:endParaRPr lang="zh-CN" altLang="en-US" sz="2800" dirty="0">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4.1.3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用户</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16</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wkretype.bdimg.com/retype/zoom/41e0ebf6941ea76e58fa0422?pn=10&amp;o=jpg_6&amp;md5sum=8edae8f9271f8e5e60e94deff89ff59a&amp;sign=c606aed2b0&amp;png=453056-486450&amp;jpg=1320771-1391385"/>
          <p:cNvPicPr>
            <a:picLocks noChangeAspect="1"/>
          </p:cNvPicPr>
          <p:nvPr/>
        </p:nvPicPr>
        <p:blipFill>
          <a:blip r:embed="rId2"/>
          <a:stretch>
            <a:fillRect/>
          </a:stretch>
        </p:blipFill>
        <p:spPr>
          <a:xfrm>
            <a:off x="0" y="1700213"/>
            <a:ext cx="9144000" cy="5129212"/>
          </a:xfrm>
          <a:prstGeom prst="rect">
            <a:avLst/>
          </a:prstGeom>
          <a:noFill/>
          <a:ln w="9525">
            <a:noFill/>
          </a:ln>
        </p:spPr>
      </p:pic>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17</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8436" name="Rectangle 2"/>
          <p:cNvSpPr>
            <a:spLocks noGrp="1"/>
          </p:cNvSpPr>
          <p:nvPr>
            <p:ph type="title" idx="4294967295"/>
          </p:nvPr>
        </p:nvSpPr>
        <p:spPr/>
        <p:txBody>
          <a:bodyPr vert="horz" wrap="square" lIns="91440" tIns="45720" rIns="91440" bIns="45720" anchor="ctr" anchorCtr="0"/>
          <a:lstStyle/>
          <a:p>
            <a:r>
              <a:rPr lang="en-US" altLang="zh-CN" dirty="0"/>
              <a:t>4.2 </a:t>
            </a:r>
            <a:r>
              <a:rPr lang="zh-CN" altLang="en-US" dirty="0"/>
              <a:t>信任管理</a:t>
            </a:r>
          </a:p>
        </p:txBody>
      </p:sp>
      <p:sp>
        <p:nvSpPr>
          <p:cNvPr id="49156" name="Rectangle 3"/>
          <p:cNvSpPr>
            <a:spLocks noGrp="1" noChangeArrowheads="1"/>
          </p:cNvSpPr>
          <p:nvPr>
            <p:ph type="body" idx="1"/>
          </p:nvPr>
        </p:nvSpPr>
        <p:spPr>
          <a:xfrm>
            <a:off x="487363" y="1268413"/>
            <a:ext cx="8583613" cy="431800"/>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RSA</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说起</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18</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9459" name="Rectangle 2"/>
          <p:cNvSpPr>
            <a:spLocks noGrp="1"/>
          </p:cNvSpPr>
          <p:nvPr>
            <p:ph type="title" idx="4294967295"/>
          </p:nvPr>
        </p:nvSpPr>
        <p:spPr/>
        <p:txBody>
          <a:bodyPr vert="horz" wrap="square" lIns="91440" tIns="45720" rIns="91440" bIns="45720" anchor="ctr" anchorCtr="0"/>
          <a:lstStyle/>
          <a:p>
            <a:r>
              <a:rPr lang="en-US" altLang="zh-CN" dirty="0"/>
              <a:t>4.2 </a:t>
            </a:r>
            <a:r>
              <a:rPr lang="zh-CN" altLang="en-US" dirty="0"/>
              <a:t>信任管理</a:t>
            </a:r>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RSA</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说起</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pic>
        <p:nvPicPr>
          <p:cNvPr id="19461" name="Picture 8" descr="https://wkretype.bdimg.com/retype/zoom/41e0ebf6941ea76e58fa0422?pn=11&amp;o=jpg_6&amp;md5sum=8edae8f9271f8e5e60e94deff89ff59a&amp;sign=c606aed2b0&amp;png=486451-519737&amp;jpg=1391386-1461823"/>
          <p:cNvPicPr>
            <a:picLocks noChangeAspect="1"/>
          </p:cNvPicPr>
          <p:nvPr/>
        </p:nvPicPr>
        <p:blipFill>
          <a:blip r:embed="rId2"/>
          <a:stretch>
            <a:fillRect/>
          </a:stretch>
        </p:blipFill>
        <p:spPr>
          <a:xfrm>
            <a:off x="0" y="1700213"/>
            <a:ext cx="9144000" cy="5157787"/>
          </a:xfrm>
          <a:prstGeom prst="rect">
            <a:avLst/>
          </a:prstGeom>
          <a:noFill/>
          <a:ln w="9525">
            <a:noFill/>
          </a:ln>
        </p:spPr>
      </p:pic>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19</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20483" name="Rectangle 2"/>
          <p:cNvSpPr>
            <a:spLocks noGrp="1"/>
          </p:cNvSpPr>
          <p:nvPr>
            <p:ph type="title" idx="4294967295"/>
          </p:nvPr>
        </p:nvSpPr>
        <p:spPr/>
        <p:txBody>
          <a:bodyPr vert="horz" wrap="square" lIns="91440" tIns="45720" rIns="91440" bIns="45720" anchor="ctr" anchorCtr="0"/>
          <a:lstStyle/>
          <a:p>
            <a:r>
              <a:rPr lang="en-US" altLang="zh-CN" dirty="0"/>
              <a:t>4.2 </a:t>
            </a:r>
            <a:r>
              <a:rPr lang="zh-CN" altLang="en-US" dirty="0"/>
              <a:t>信任管理</a:t>
            </a:r>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从</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RSA</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j-ea"/>
                <a:ea typeface="+mj-ea"/>
              </a:rPr>
              <a:t>说起</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pic>
        <p:nvPicPr>
          <p:cNvPr id="20485" name="Picture 6" descr="https://wkretype.bdimg.com/retype/zoom/41e0ebf6941ea76e58fa0422?pn=12&amp;o=jpg_6&amp;md5sum=8edae8f9271f8e5e60e94deff89ff59a&amp;sign=c606aed2b0&amp;png=519738-556545&amp;jpg=1461824-1561222"/>
          <p:cNvPicPr>
            <a:picLocks noChangeAspect="1"/>
          </p:cNvPicPr>
          <p:nvPr/>
        </p:nvPicPr>
        <p:blipFill>
          <a:blip r:embed="rId2"/>
          <a:stretch>
            <a:fillRect/>
          </a:stretch>
        </p:blipFill>
        <p:spPr>
          <a:xfrm>
            <a:off x="684213" y="1692275"/>
            <a:ext cx="6858000" cy="4160838"/>
          </a:xfrm>
          <a:prstGeom prst="rect">
            <a:avLst/>
          </a:prstGeom>
          <a:noFill/>
          <a:ln w="9525">
            <a:noFill/>
          </a:ln>
        </p:spPr>
      </p:pic>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txBox="1">
            <a:spLocks noGrp="1"/>
          </p:cNvSpPr>
          <p:nvPr>
            <p:ph type="sldNum" sz="quarter" idx="10"/>
          </p:nvPr>
        </p:nvSpPr>
        <p:spPr bwMode="auto">
          <a:ln/>
        </p:spPr>
        <p:txBody>
          <a:bodyPr vert="horz" wrap="square" lIns="91440" tIns="45720" rIns="91440" bIns="45720" numCol="1" anchor="t" anchorCtr="0" compatLnSpc="1"/>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stStyle>
          <a:p>
            <a:pPr lvl="0" algn="r" eaLnBrk="1" hangingPunct="1">
              <a:buNone/>
            </a:pPr>
            <a:r>
              <a:rPr lang="zh-CN" altLang="en-US" sz="1400" b="1" dirty="0">
                <a:solidFill>
                  <a:srgbClr val="FF3300"/>
                </a:solidFill>
                <a:effectLst>
                  <a:outerShdw blurRad="38100" dist="38100" dir="2700000">
                    <a:srgbClr val="C0C0C0"/>
                  </a:outerShdw>
                </a:effectLst>
              </a:rPr>
              <a:t>西安交通大学 桂小林 </a:t>
            </a:r>
            <a:fld id="{9A0DB2DC-4C9A-4742-B13C-FB6460FD3503}" type="slidenum">
              <a:rPr lang="en-US" altLang="zh-CN" sz="1400" b="1" dirty="0">
                <a:solidFill>
                  <a:srgbClr val="FF3300"/>
                </a:solidFill>
                <a:effectLst>
                  <a:outerShdw blurRad="38100" dist="38100" dir="2700000">
                    <a:srgbClr val="C0C0C0"/>
                  </a:outerShdw>
                </a:effectLst>
              </a:rPr>
              <a:t>2</a:t>
            </a:fld>
            <a:endParaRPr lang="en-US" altLang="zh-CN" sz="1400" b="1" dirty="0">
              <a:solidFill>
                <a:srgbClr val="FF3300"/>
              </a:solidFill>
              <a:effectLst>
                <a:outerShdw blurRad="38100" dist="38100" dir="2700000">
                  <a:srgbClr val="C0C0C0"/>
                </a:outerShdw>
              </a:effectLst>
            </a:endParaRPr>
          </a:p>
        </p:txBody>
      </p:sp>
      <p:sp>
        <p:nvSpPr>
          <p:cNvPr id="3075" name="TextBox 3"/>
          <p:cNvSpPr txBox="1"/>
          <p:nvPr>
            <p:custDataLst>
              <p:tags r:id="rId2"/>
            </p:custDataLst>
          </p:nvPr>
        </p:nvSpPr>
        <p:spPr>
          <a:xfrm>
            <a:off x="914400" y="635000"/>
            <a:ext cx="7315200" cy="2143125"/>
          </a:xfrm>
          <a:prstGeom prst="rect">
            <a:avLst/>
          </a:prstGeom>
          <a:noFill/>
          <a:ln w="9525">
            <a:noFill/>
          </a:ln>
        </p:spPr>
        <p:txBody>
          <a:bodyPr anchor="ctr" anchorCtr="0"/>
          <a:lstStyle/>
          <a:p>
            <a:pPr>
              <a:buNone/>
            </a:pPr>
            <a:r>
              <a:rPr lang="en-US" altLang="zh-CN"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投票签到</a:t>
            </a:r>
            <a:r>
              <a:rPr lang="en-US" altLang="zh-CN"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a:t>
            </a:r>
          </a:p>
          <a:p>
            <a:pPr>
              <a:buNone/>
            </a:pPr>
            <a:r>
              <a:rPr lang="zh-CN" altLang="en-US"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目前，你是否完成上次布置的</a:t>
            </a:r>
            <a:r>
              <a:rPr lang="en-US" altLang="zh-CN"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RSA</a:t>
            </a:r>
            <a:r>
              <a:rPr lang="zh-CN" altLang="en-US" sz="26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上机实验：</a:t>
            </a:r>
          </a:p>
        </p:txBody>
      </p:sp>
      <p:sp>
        <p:nvSpPr>
          <p:cNvPr id="3076" name="TextBox 4"/>
          <p:cNvSpPr txBox="1"/>
          <p:nvPr>
            <p:custDataLst>
              <p:tags r:id="rId3"/>
            </p:custDataLst>
          </p:nvPr>
        </p:nvSpPr>
        <p:spPr>
          <a:xfrm>
            <a:off x="1828800" y="2786063"/>
            <a:ext cx="6400800" cy="642937"/>
          </a:xfrm>
          <a:prstGeom prst="rect">
            <a:avLst/>
          </a:prstGeom>
          <a:noFill/>
          <a:ln w="9525">
            <a:noFill/>
          </a:ln>
        </p:spPr>
        <p:txBody>
          <a:bodyPr anchor="ctr" anchorCtr="0"/>
          <a:lstStyle/>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实验部分完成</a:t>
            </a:r>
          </a:p>
        </p:txBody>
      </p:sp>
      <p:sp>
        <p:nvSpPr>
          <p:cNvPr id="3077" name="TextBox 5"/>
          <p:cNvSpPr txBox="1"/>
          <p:nvPr>
            <p:custDataLst>
              <p:tags r:id="rId4"/>
            </p:custDataLst>
          </p:nvPr>
        </p:nvSpPr>
        <p:spPr>
          <a:xfrm>
            <a:off x="1828800" y="3643313"/>
            <a:ext cx="6400800" cy="642937"/>
          </a:xfrm>
          <a:prstGeom prst="rect">
            <a:avLst/>
          </a:prstGeom>
          <a:noFill/>
          <a:ln w="9525">
            <a:noFill/>
          </a:ln>
        </p:spPr>
        <p:txBody>
          <a:bodyPr anchor="ctr" anchorCtr="0"/>
          <a:lstStyle/>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实验全部完成</a:t>
            </a:r>
          </a:p>
        </p:txBody>
      </p:sp>
      <p:sp>
        <p:nvSpPr>
          <p:cNvPr id="3078" name="TextBox 6"/>
          <p:cNvSpPr txBox="1"/>
          <p:nvPr>
            <p:custDataLst>
              <p:tags r:id="rId5"/>
            </p:custDataLst>
          </p:nvPr>
        </p:nvSpPr>
        <p:spPr>
          <a:xfrm>
            <a:off x="1828800" y="4500563"/>
            <a:ext cx="6400800" cy="642937"/>
          </a:xfrm>
          <a:prstGeom prst="rect">
            <a:avLst/>
          </a:prstGeom>
          <a:noFill/>
          <a:ln w="9525">
            <a:noFill/>
          </a:ln>
        </p:spPr>
        <p:txBody>
          <a:bodyPr anchor="ctr" anchorCtr="0"/>
          <a:lstStyle/>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实验全部完成，报告未完成</a:t>
            </a:r>
          </a:p>
        </p:txBody>
      </p:sp>
      <p:sp>
        <p:nvSpPr>
          <p:cNvPr id="3079" name="TextBox 7"/>
          <p:cNvSpPr txBox="1"/>
          <p:nvPr>
            <p:custDataLst>
              <p:tags r:id="rId6"/>
            </p:custDataLst>
          </p:nvPr>
        </p:nvSpPr>
        <p:spPr>
          <a:xfrm>
            <a:off x="1828800" y="5357813"/>
            <a:ext cx="6400800" cy="642937"/>
          </a:xfrm>
          <a:prstGeom prst="rect">
            <a:avLst/>
          </a:prstGeom>
          <a:noFill/>
          <a:ln w="9525">
            <a:noFill/>
          </a:ln>
        </p:spPr>
        <p:txBody>
          <a:bodyPr anchor="ctr" anchorCtr="0"/>
          <a:lstStyle/>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实验和报告均已经完成</a:t>
            </a:r>
          </a:p>
        </p:txBody>
      </p:sp>
      <p:sp>
        <p:nvSpPr>
          <p:cNvPr id="9" name="椭圆 8"/>
          <p:cNvSpPr>
            <a:spLocks noChangeAspect="1"/>
          </p:cNvSpPr>
          <p:nvPr>
            <p:custDataLst>
              <p:tags r:id="rId7"/>
            </p:custDataLst>
          </p:nvPr>
        </p:nvSpPr>
        <p:spPr bwMode="auto">
          <a:xfrm>
            <a:off x="1114425" y="2849563"/>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椭圆 9"/>
          <p:cNvSpPr>
            <a:spLocks noChangeAspect="1"/>
          </p:cNvSpPr>
          <p:nvPr>
            <p:custDataLst>
              <p:tags r:id="rId8"/>
            </p:custDataLst>
          </p:nvPr>
        </p:nvSpPr>
        <p:spPr bwMode="auto">
          <a:xfrm>
            <a:off x="1114425" y="3706813"/>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B</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椭圆 10"/>
          <p:cNvSpPr>
            <a:spLocks noChangeAspect="1"/>
          </p:cNvSpPr>
          <p:nvPr>
            <p:custDataLst>
              <p:tags r:id="rId9"/>
            </p:custDataLst>
          </p:nvPr>
        </p:nvSpPr>
        <p:spPr bwMode="auto">
          <a:xfrm>
            <a:off x="1114425" y="4564063"/>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C</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2" name="椭圆 11"/>
          <p:cNvSpPr>
            <a:spLocks noChangeAspect="1"/>
          </p:cNvSpPr>
          <p:nvPr>
            <p:custDataLst>
              <p:tags r:id="rId10"/>
            </p:custDataLst>
          </p:nvPr>
        </p:nvSpPr>
        <p:spPr bwMode="auto">
          <a:xfrm>
            <a:off x="1114425" y="5421313"/>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D</a:t>
            </a:r>
            <a:endPar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 name="圆角矩形 12"/>
          <p:cNvSpPr/>
          <p:nvPr>
            <p:custDataLst>
              <p:tags r:id="rId11"/>
            </p:custDataLst>
          </p:nvPr>
        </p:nvSpPr>
        <p:spPr bwMode="auto">
          <a:xfrm>
            <a:off x="6172200" y="6215063"/>
            <a:ext cx="1543050" cy="411163"/>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提交</a:t>
            </a:r>
          </a:p>
        </p:txBody>
      </p:sp>
      <p:grpSp>
        <p:nvGrpSpPr>
          <p:cNvPr id="3085" name="组合 17"/>
          <p:cNvGrpSpPr/>
          <p:nvPr/>
        </p:nvGrpSpPr>
        <p:grpSpPr>
          <a:xfrm>
            <a:off x="0" y="0"/>
            <a:ext cx="9144000" cy="635000"/>
            <a:chOff x="0" y="0"/>
            <a:chExt cx="9144000" cy="635000"/>
          </a:xfrm>
        </p:grpSpPr>
        <p:sp>
          <p:nvSpPr>
            <p:cNvPr id="14" name="TitleBackground"/>
            <p:cNvSpPr/>
            <p:nvPr>
              <p:custDataLst>
                <p:tags r:id="rId13"/>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ColorBlock"/>
            <p:cNvSpPr/>
            <p:nvPr>
              <p:custDataLst>
                <p:tags r:id="rId14"/>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089" name="TypeText"/>
            <p:cNvSpPr txBox="1"/>
            <p:nvPr>
              <p:custDataLst>
                <p:tags r:id="rId15"/>
              </p:custDataLst>
            </p:nvPr>
          </p:nvSpPr>
          <p:spPr>
            <a:xfrm>
              <a:off x="254000" y="0"/>
              <a:ext cx="1905000" cy="635000"/>
            </a:xfrm>
            <a:prstGeom prst="rect">
              <a:avLst/>
            </a:prstGeom>
            <a:noFill/>
            <a:ln w="9525">
              <a:noFill/>
            </a:ln>
          </p:spPr>
          <p:txBody>
            <a:bodyPr wrap="none" anchor="ctr" anchorCtr="0"/>
            <a:lstStyle/>
            <a:p>
              <a:pPr>
                <a:buNone/>
              </a:pPr>
              <a:r>
                <a:rPr lang="zh-CN" altLang="en-US" sz="2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投票</a:t>
              </a:r>
            </a:p>
          </p:txBody>
        </p:sp>
        <p:sp>
          <p:nvSpPr>
            <p:cNvPr id="3090" name="TipText"/>
            <p:cNvSpPr txBox="1"/>
            <p:nvPr>
              <p:custDataLst>
                <p:tags r:id="rId16"/>
              </p:custDataLst>
            </p:nvPr>
          </p:nvSpPr>
          <p:spPr>
            <a:xfrm>
              <a:off x="1195705" y="109220"/>
              <a:ext cx="2286000" cy="508000"/>
            </a:xfrm>
            <a:prstGeom prst="rect">
              <a:avLst/>
            </a:prstGeom>
            <a:noFill/>
            <a:ln w="9525">
              <a:noFill/>
            </a:ln>
          </p:spPr>
          <p:txBody>
            <a:bodyPr wrap="none" anchor="ctr" anchorCtr="0"/>
            <a:lstStyle/>
            <a:p>
              <a:pPr>
                <a:buNone/>
              </a:pPr>
              <a:r>
                <a:rPr lang="zh-CN" altLang="en-US" sz="2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最多可选</a:t>
              </a:r>
              <a:r>
                <a:rPr lang="en-US" altLang="zh-CN" sz="2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0" dirty="0">
                  <a:solidFill>
                    <a:srgbClr val="808080"/>
                  </a:solidFill>
                  <a:latin typeface="微软雅黑" panose="020B0503020204020204" pitchFamily="34" charset="-122"/>
                  <a:ea typeface="微软雅黑" panose="020B0503020204020204" pitchFamily="34" charset="-122"/>
                  <a:sym typeface="微软雅黑" panose="020B0503020204020204" pitchFamily="34" charset="-122"/>
                </a:rPr>
                <a:t>项</a:t>
              </a:r>
            </a:p>
          </p:txBody>
        </p:sp>
      </p:grpSp>
      <p:pic>
        <p:nvPicPr>
          <p:cNvPr id="3086" name="图片 2"/>
          <p:cNvPicPr/>
          <p:nvPr>
            <p:custDataLst>
              <p:tags r:id="rId12"/>
            </p:custDataLst>
          </p:nvPr>
        </p:nvPicPr>
        <p:blipFill>
          <a:blip r:embed="rId18"/>
          <a:stretch>
            <a:fillRect/>
          </a:stretch>
        </p:blipFill>
        <p:spPr>
          <a:xfrm>
            <a:off x="7594600" y="63500"/>
            <a:ext cx="1422400" cy="508000"/>
          </a:xfrm>
          <a:prstGeom prst="rect">
            <a:avLst/>
          </a:prstGeom>
          <a:noFill/>
          <a:ln w="9525">
            <a:noFill/>
          </a:ln>
        </p:spPr>
      </p:pic>
    </p:spTree>
    <p:custDataLst>
      <p:tags r:id="rId1"/>
    </p:custData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20</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21507" name="Rectangle 2"/>
          <p:cNvSpPr>
            <a:spLocks noGrp="1"/>
          </p:cNvSpPr>
          <p:nvPr>
            <p:ph type="title" idx="4294967295"/>
          </p:nvPr>
        </p:nvSpPr>
        <p:spPr/>
        <p:txBody>
          <a:bodyPr vert="horz" wrap="square" lIns="91440" tIns="45720" rIns="91440" bIns="45720" anchor="ctr" anchorCtr="0"/>
          <a:lstStyle/>
          <a:p>
            <a:r>
              <a:rPr lang="en-US" altLang="zh-CN" dirty="0"/>
              <a:t>4.2 </a:t>
            </a:r>
            <a:r>
              <a:rPr lang="zh-CN" altLang="en-US" dirty="0"/>
              <a:t>信任管理</a:t>
            </a:r>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公钥是如何安全传输的？</a:t>
            </a:r>
            <a:endPar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a:t>
            </a:r>
            <a:r>
              <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a:t>
            </a: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公钥基础设施，可信第三方</a:t>
            </a:r>
            <a:endPar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PKI</a:t>
            </a: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：安全的基础设施，通过加密，数字签名实现机密性，认真性，完整性和非否认。</a:t>
            </a:r>
            <a:endPar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a:t>
            </a:r>
            <a:r>
              <a:rPr kumimoji="0" lang="en-US"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      PKI</a:t>
            </a:r>
            <a:r>
              <a:rPr kumimoji="0" lang="zh-CN" altLang="en-US"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rPr>
              <a:t>的运行基于信任这一机制，信任机制在物联网主要应用是认证物联网节点之间关系。</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21</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22531" name="Rectangle 2"/>
          <p:cNvSpPr>
            <a:spLocks noGrp="1"/>
          </p:cNvSpPr>
          <p:nvPr>
            <p:ph type="title" idx="4294967295"/>
          </p:nvPr>
        </p:nvSpPr>
        <p:spPr/>
        <p:txBody>
          <a:bodyPr vert="horz" wrap="square" lIns="91440" tIns="45720" rIns="91440" bIns="45720" anchor="ctr" anchorCtr="0"/>
          <a:lstStyle/>
          <a:p>
            <a:r>
              <a:rPr lang="en-US" altLang="zh-CN" dirty="0"/>
              <a:t>4.2 </a:t>
            </a:r>
            <a:r>
              <a:rPr lang="zh-CN" altLang="en-US" dirty="0"/>
              <a:t>信任管理</a:t>
            </a:r>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物</a:t>
            </a:r>
            <a:r>
              <a:rPr kumimoji="0" lang="zh-CN" altLang="zh-CN" sz="24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联网是一个多网并存的异构融合网络。这些网络包括互联网、传感网、移动网络和一些专用</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网络。</a:t>
            </a:r>
            <a:r>
              <a:rPr kumimoji="0" lang="zh-CN" altLang="zh-CN" sz="24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物联网使这些网络环境发生了很大的变化，遇到了前所未有的安全挑战，传统的基于密码体系的安全机制不能很好地解决某些环境下的安全问题</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，如</a:t>
            </a:r>
            <a:r>
              <a:rPr kumimoji="0" lang="zh-CN" altLang="zh-CN" sz="24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在无线传感器网络中，传统的基于密码体系的安全机制主要用于抵抗外部攻击，无法有效地解决由于节点俘获而发生的内部攻击</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。且</a:t>
            </a:r>
            <a:r>
              <a:rPr kumimoji="0" lang="zh-CN" altLang="zh-CN" sz="24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由于传感器网络节点能力有限，无法采用基于对称密码算法的安全措施，当节点被俘获时很容易发生秘密信息泄露，如果无法及时识别被俘获节点，则整个网络将被控制</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又如互联网环境是一个开放的、公共可访问的和高度动态的分布式网络环境，传统针对封闭、相对静态环境的安全技术和手段，尤其是安全授权机制，如访问控制列表、一些传统的公钥证书体系等，就不再适用于解决</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Web</a:t>
            </a:r>
            <a:r>
              <a:rPr kumimoji="0" lang="zh-CN" altLang="zh-CN" sz="24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安全问题</a:t>
            </a:r>
            <a:r>
              <a:rPr kumimoji="0" lang="zh-CN" altLang="zh-CN" sz="2400" b="1" i="0" u="none" strike="noStrike" kern="0" cap="none" spc="0" normalizeH="0" baseline="0" noProof="0" dirty="0" smtClean="0">
                <a:ln>
                  <a:noFill/>
                </a:ln>
                <a:solidFill>
                  <a:schemeClr val="tx1">
                    <a:lumMod val="85000"/>
                    <a:lumOff val="15000"/>
                  </a:schemeClr>
                </a:solidFill>
                <a:effectLst/>
                <a:uLnTx/>
                <a:uFillTx/>
                <a:latin typeface="宋体" panose="02010600030101010101" pitchFamily="2" charset="-122"/>
                <a:ea typeface="宋体" panose="02010600030101010101" pitchFamily="2" charset="-122"/>
              </a:rPr>
              <a:t>。</a:t>
            </a:r>
            <a:endParaRPr kumimoji="0" lang="en-US" altLang="zh-CN" sz="2400" b="1" i="0" u="none" strike="noStrike" kern="0" cap="none" spc="0" normalizeH="0" baseline="0" noProof="0" dirty="0">
              <a:ln>
                <a:noFill/>
              </a:ln>
              <a:solidFill>
                <a:schemeClr val="tx1">
                  <a:lumMod val="85000"/>
                  <a:lumOff val="15000"/>
                </a:schemeClr>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22</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23555" name="Rectangle 2"/>
          <p:cNvSpPr>
            <a:spLocks noGrp="1"/>
          </p:cNvSpPr>
          <p:nvPr>
            <p:ph type="title" idx="4294967295"/>
          </p:nvPr>
        </p:nvSpPr>
        <p:spPr/>
        <p:txBody>
          <a:bodyPr vert="horz" wrap="square" lIns="91440" tIns="45720" rIns="91440" bIns="45720" anchor="ctr" anchorCtr="0"/>
          <a:lstStyle/>
          <a:p>
            <a:r>
              <a:rPr lang="en-US" altLang="zh-CN" dirty="0"/>
              <a:t>4.2 </a:t>
            </a:r>
            <a:r>
              <a:rPr lang="zh-CN" altLang="en-US" dirty="0"/>
              <a:t>信任管理</a:t>
            </a:r>
          </a:p>
        </p:txBody>
      </p:sp>
      <p:sp>
        <p:nvSpPr>
          <p:cNvPr id="49156" name="Rectangle 3"/>
          <p:cNvSpPr>
            <a:spLocks noGrp="1" noChangeArrowheads="1"/>
          </p:cNvSpPr>
          <p:nvPr>
            <p:ph type="body" idx="1"/>
          </p:nvPr>
        </p:nvSpPr>
        <p:spPr>
          <a:xfrm>
            <a:off x="381000" y="1196975"/>
            <a:ext cx="8583613" cy="5203825"/>
          </a:xfrm>
        </p:spPr>
        <p:txBody>
          <a:bodyPr vert="horz" wrap="square" lIns="91440" tIns="45720" rIns="91440" bIns="45720" numCol="1" anchor="t" anchorCtr="0" compatLnSpc="1"/>
          <a:lstStyle/>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j-ea"/>
                <a:ea typeface="+mj-ea"/>
              </a:rPr>
              <a:t>   </a:t>
            </a:r>
            <a:r>
              <a:rPr kumimoji="0" lang="zh-CN"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为了解决</a:t>
            </a:r>
            <a:r>
              <a:rPr kumimoji="0" lang="zh-CN" altLang="en-US"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物联网网络环境带来的新的安全</a:t>
            </a:r>
            <a:r>
              <a:rPr kumimoji="0" lang="zh-CN"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问题</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a:t>
            </a:r>
            <a:r>
              <a:rPr kumimoji="0" lang="en-US"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1996</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年</a:t>
            </a:r>
            <a:r>
              <a:rPr kumimoji="0" lang="en-US"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M. Blaze</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等人首次提出使用“信任管理（</a:t>
            </a:r>
            <a:r>
              <a:rPr kumimoji="0" lang="en-US"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trust management</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）”的概念，其思想是承认开放系统中安全信息的不完整性，系统的安全决策需要依靠可信的第三方提供附加的安全信息</a:t>
            </a:r>
            <a:r>
              <a:rPr kumimoji="0" lang="zh-CN"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a:t>
            </a:r>
            <a:endParaRPr kumimoji="0" lang="en-US"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endParaRPr>
          </a:p>
          <a:p>
            <a:pPr marL="0" marR="0" lvl="1" indent="0" algn="l" defTabSz="914400" rtl="0" eaLnBrk="0" fontAlgn="base" latinLnBrk="0" hangingPunct="0">
              <a:lnSpc>
                <a:spcPct val="110000"/>
              </a:lnSpc>
              <a:spcBef>
                <a:spcPct val="20000"/>
              </a:spcBef>
              <a:spcAft>
                <a:spcPct val="0"/>
              </a:spcAft>
              <a:buClrTx/>
              <a:buSzPct val="96000"/>
              <a:buFont typeface="Wingdings" panose="05000000000000000000" pitchFamily="2" charset="2"/>
              <a:buNone/>
              <a:defRPr/>
            </a:pPr>
            <a:r>
              <a:rPr kumimoji="0" lang="en-US"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 </a:t>
            </a:r>
            <a:r>
              <a:rPr kumimoji="0" lang="en-US"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  </a:t>
            </a:r>
            <a:r>
              <a:rPr kumimoji="0" lang="zh-CN" altLang="zh-CN" sz="2600" b="1" i="0" u="none" strike="noStrike" kern="0" cap="none" spc="0" normalizeH="0" baseline="0" noProof="0" dirty="0" smtClean="0">
                <a:ln>
                  <a:noFill/>
                </a:ln>
                <a:solidFill>
                  <a:schemeClr val="tx1">
                    <a:lumMod val="95000"/>
                    <a:lumOff val="5000"/>
                  </a:schemeClr>
                </a:solidFill>
                <a:effectLst/>
                <a:uLnTx/>
                <a:uFillTx/>
                <a:latin typeface="宋体" panose="02010600030101010101" pitchFamily="2" charset="-122"/>
                <a:ea typeface="宋体" panose="02010600030101010101" pitchFamily="2" charset="-122"/>
              </a:rPr>
              <a:t>信任</a:t>
            </a:r>
            <a:r>
              <a:rPr kumimoji="0" lang="zh-CN" altLang="zh-CN" sz="2600" b="1" i="0" u="none" strike="noStrike" kern="0" cap="none" spc="0" normalizeH="0" baseline="0" noProof="0" dirty="0">
                <a:ln>
                  <a:noFill/>
                </a:ln>
                <a:solidFill>
                  <a:schemeClr val="tx1">
                    <a:lumMod val="95000"/>
                    <a:lumOff val="5000"/>
                  </a:schemeClr>
                </a:solidFill>
                <a:effectLst/>
                <a:uLnTx/>
                <a:uFillTx/>
                <a:latin typeface="宋体" panose="02010600030101010101" pitchFamily="2" charset="-122"/>
                <a:ea typeface="宋体" panose="02010600030101010101" pitchFamily="2" charset="-122"/>
              </a:rPr>
              <a:t>管理的意义在于提供了一个适合开放、分布和动态特性网络环境的安全决策框架。而且信任管理将传统安全研究中，尤其是安全授权机制研究中隐含的信任概念抽取出来，并以此为中心加以研究，为解决互联网、传感网等网络环境中新的应用形式的安全问题提供了新的思路</a:t>
            </a:r>
            <a:r>
              <a:rPr kumimoji="0" lang="zh-CN" altLang="zh-CN" sz="2600" b="0" i="0" u="none" strike="noStrike" kern="0" cap="none" spc="0" normalizeH="0" baseline="0" noProof="0" dirty="0" smtClean="0">
                <a:ln>
                  <a:noFill/>
                </a:ln>
                <a:solidFill>
                  <a:schemeClr val="tx1">
                    <a:lumMod val="95000"/>
                    <a:lumOff val="5000"/>
                  </a:schemeClr>
                </a:solidFill>
                <a:effectLst/>
                <a:uLnTx/>
                <a:uFillTx/>
                <a:latin typeface="+mj-ea"/>
                <a:ea typeface="+mj-ea"/>
              </a:rPr>
              <a:t>。</a:t>
            </a:r>
            <a:endParaRPr kumimoji="0" lang="en-US" altLang="zh-CN" sz="2600" b="0" i="0" u="none" strike="noStrike" kern="0" cap="none" spc="0" normalizeH="0" baseline="0" noProof="0" dirty="0">
              <a:ln>
                <a:noFill/>
              </a:ln>
              <a:solidFill>
                <a:schemeClr val="tx1">
                  <a:lumMod val="95000"/>
                  <a:lumOff val="5000"/>
                </a:schemeClr>
              </a:solidFill>
              <a:effectLst/>
              <a:uLnTx/>
              <a:uFillTx/>
              <a:latin typeface="+mj-ea"/>
              <a:ea typeface="+mj-ea"/>
              <a:cs typeface="+mn-cs"/>
            </a:endParaRPr>
          </a:p>
        </p:txBody>
      </p:sp>
    </p:spTree>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3"/>
              </a:buBlip>
              <a:defRPr/>
            </a:pPr>
            <a:r>
              <a:rPr kumimoji="0" lang="zh-CN" altLang="en-US" sz="2800" kern="1200" cap="none" spc="0" normalizeH="0" baseline="0" noProof="0" dirty="0">
                <a:latin typeface="+mn-lt"/>
                <a:ea typeface="+mn-ea"/>
                <a:cs typeface="+mn-cs"/>
              </a:rPr>
              <a:t>信任管理模型</a:t>
            </a:r>
          </a:p>
        </p:txBody>
      </p:sp>
      <p:sp>
        <p:nvSpPr>
          <p:cNvPr id="3" name="矩形 2"/>
          <p:cNvSpPr/>
          <p:nvPr/>
        </p:nvSpPr>
        <p:spPr>
          <a:xfrm>
            <a:off x="365125" y="4830763"/>
            <a:ext cx="8496300" cy="175418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描述和表达安全策略和安全凭证</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设计策略一致性证明验证算法</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endParaRPr kumimoji="0" lang="en-US" altLang="zh-CN" sz="2400" b="0"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a:ln>
                  <a:noFill/>
                </a:ln>
                <a:solidFill>
                  <a:schemeClr val="tx1"/>
                </a:solidFill>
                <a:effectLst/>
                <a:uLnTx/>
                <a:uFillTx/>
                <a:latin typeface="+mn-ea"/>
                <a:ea typeface="+mn-ea"/>
                <a:cs typeface="+mn-cs"/>
              </a:rPr>
              <a:t>划分信任管理引擎和应用系统之间的职能</a:t>
            </a:r>
            <a:r>
              <a:rPr kumimoji="0" lang="zh-CN" altLang="zh-CN" sz="2400" b="0" i="0" u="none" strike="noStrike" kern="1200" cap="none" spc="0" normalizeH="0" baseline="0" noProof="0" dirty="0">
                <a:ln>
                  <a:noFill/>
                </a:ln>
                <a:solidFill>
                  <a:schemeClr val="tx1"/>
                </a:solidFill>
                <a:effectLst/>
                <a:uLnTx/>
                <a:uFillTx/>
                <a:latin typeface="+mn-ea"/>
                <a:ea typeface="+mn-ea"/>
                <a:cs typeface="+mn-cs"/>
              </a:rPr>
              <a:t>。</a:t>
            </a:r>
            <a:endParaRPr kumimoji="0" lang="zh-CN" altLang="en-US" sz="2400" b="0" i="0" u="none" strike="noStrike" kern="1200" cap="none" spc="0" normalizeH="0" baseline="0" noProof="0" dirty="0">
              <a:ln>
                <a:noFill/>
              </a:ln>
              <a:solidFill>
                <a:schemeClr val="tx1"/>
              </a:solidFill>
              <a:effectLst/>
              <a:uLnTx/>
              <a:uFillTx/>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信任管理</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23</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2050" name="对象 5"/>
          <p:cNvGraphicFramePr>
            <a:graphicFrameLocks noChangeAspect="1"/>
          </p:cNvGraphicFramePr>
          <p:nvPr/>
        </p:nvGraphicFramePr>
        <p:xfrm>
          <a:off x="2533650" y="1539875"/>
          <a:ext cx="5926138" cy="3048000"/>
        </p:xfrm>
        <a:graphic>
          <a:graphicData uri="http://schemas.openxmlformats.org/presentationml/2006/ole">
            <mc:AlternateContent xmlns:mc="http://schemas.openxmlformats.org/markup-compatibility/2006">
              <mc:Choice xmlns:v="urn:schemas-microsoft-com:vml" Requires="v">
                <p:oleObj spid="_x0000_s4098" r:id="rId4" imgW="7035800" imgH="4305300" progId="Visio.Drawing.11">
                  <p:embed/>
                </p:oleObj>
              </mc:Choice>
              <mc:Fallback>
                <p:oleObj r:id="rId4" imgW="7035800" imgH="4305300" progId="Visio.Drawing.11">
                  <p:embed/>
                  <p:pic>
                    <p:nvPicPr>
                      <p:cNvPr id="0" name="图片 3075"/>
                      <p:cNvPicPr/>
                      <p:nvPr/>
                    </p:nvPicPr>
                    <p:blipFill>
                      <a:blip r:embed="rId5"/>
                      <a:stretch>
                        <a:fillRect/>
                      </a:stretch>
                    </p:blipFill>
                    <p:spPr>
                      <a:xfrm>
                        <a:off x="2533650" y="1539875"/>
                        <a:ext cx="5926138" cy="3048000"/>
                      </a:xfrm>
                      <a:prstGeom prst="rect">
                        <a:avLst/>
                      </a:prstGeom>
                      <a:noFill/>
                      <a:ln w="38100">
                        <a:noFill/>
                        <a:miter/>
                      </a:ln>
                    </p:spPr>
                  </p:pic>
                </p:oleObj>
              </mc:Fallback>
            </mc:AlternateContent>
          </a:graphicData>
        </a:graphic>
      </p:graphicFrame>
      <p:sp>
        <p:nvSpPr>
          <p:cNvPr id="10" name="Rectangle 3"/>
          <p:cNvSpPr>
            <a:spLocks noChangeArrowheads="1"/>
          </p:cNvSpPr>
          <p:nvPr/>
        </p:nvSpPr>
        <p:spPr bwMode="auto">
          <a:xfrm>
            <a:off x="4490721" y="4437698"/>
            <a:ext cx="1800860" cy="306705"/>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269875" algn="ctr" defTabSz="914400" rtl="0" eaLnBrk="0" fontAlgn="base" latinLnBrk="0" hangingPunct="0">
              <a:lnSpc>
                <a:spcPct val="100000"/>
              </a:lnSpc>
              <a:spcBef>
                <a:spcPct val="0"/>
              </a:spcBef>
              <a:spcAft>
                <a:spcPct val="0"/>
              </a:spcAft>
              <a:buClrTx/>
              <a:buSzTx/>
              <a:buFontTx/>
              <a:buNone/>
              <a:defRPr/>
            </a:pPr>
            <a:r>
              <a:rPr kumimoji="0" lang="en-US" altLang="zh-CN" sz="1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4-4 </a:t>
            </a:r>
            <a:r>
              <a:rPr kumimoji="0" lang="zh-CN" altLang="en-US" sz="14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信任管理模型</a:t>
            </a:r>
          </a:p>
        </p:txBody>
      </p:sp>
      <p:sp>
        <p:nvSpPr>
          <p:cNvPr id="2058" name="矩形 11"/>
          <p:cNvSpPr/>
          <p:nvPr/>
        </p:nvSpPr>
        <p:spPr>
          <a:xfrm>
            <a:off x="266700" y="4310063"/>
            <a:ext cx="8496300" cy="558800"/>
          </a:xfrm>
          <a:prstGeom prst="rect">
            <a:avLst/>
          </a:prstGeom>
          <a:noFill/>
          <a:ln w="9525">
            <a:noFill/>
          </a:ln>
        </p:spPr>
        <p:txBody>
          <a:bodyPr>
            <a:spAutoFit/>
          </a:bodyPr>
          <a:lstStyle/>
          <a:p>
            <a:pPr eaLnBrk="1" hangingPunct="1">
              <a:lnSpc>
                <a:spcPct val="150000"/>
              </a:lnSpc>
            </a:pPr>
            <a:r>
              <a:rPr lang="zh-CN" altLang="en-US" dirty="0">
                <a:latin typeface="黑体" panose="02010609060101010101" pitchFamily="49" charset="-122"/>
                <a:ea typeface="黑体" panose="02010609060101010101" pitchFamily="49" charset="-122"/>
              </a:rPr>
              <a:t>设计信任管理引擎需要：</a:t>
            </a:r>
          </a:p>
        </p:txBody>
      </p:sp>
    </p:spTree>
  </p:cSld>
  <p:clrMapOvr>
    <a:masterClrMapping/>
  </p:clrMapOvr>
  <p:transition spd="med">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信任定义</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信任机制概述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24</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4246563"/>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信任是一个多学科的概念，描述了在特定的情境下，一个个体（</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）在可能产生不利后果的情况下（包括风险因素），愿意相信另一个个体（</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）具有某种能力或能够完成某项任务的主观信念，或该个体（</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）根据自己的经验或同时参考其他个体（</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C</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D</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等）推荐信息而得出的被信任方（</a:t>
            </a:r>
            <a:r>
              <a:rPr kumimoji="0" lang="en-US"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）的可信赖程度</a:t>
            </a:r>
            <a:r>
              <a:rPr kumimoji="0" lang="zh-CN" altLang="zh-CN" sz="2000" b="1" i="0" u="none" strike="noStrike" kern="1200" cap="none" spc="0" normalizeH="0" baseline="0" noProof="0" dirty="0">
                <a:ln>
                  <a:noFill/>
                </a:ln>
                <a:solidFill>
                  <a:schemeClr val="tx1">
                    <a:lumMod val="95000"/>
                    <a:lumOff val="5000"/>
                  </a:schemeClr>
                </a:solidFill>
                <a:effectLst/>
                <a:uLnTx/>
                <a:uFillTx/>
                <a:latin typeface="+mn-ea"/>
                <a:ea typeface="+mn-ea"/>
                <a:cs typeface="+mn-cs"/>
              </a:rPr>
              <a:t>。</a:t>
            </a:r>
            <a:endParaRPr kumimoji="0" lang="en-US" altLang="zh-CN" sz="2000" b="1"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对于信任的定义目前还没有形成一个准确而同一的定义，通常都是不同学者根据其所处的背景、视角和所面临的系统环境给出不同的定义。但是，基于信任的应用必须对信任给出清晰且合适的概念，否则将不可能产生一个正确且稳健的系统</a:t>
            </a:r>
            <a:r>
              <a:rPr kumimoji="0" lang="zh-CN" altLang="en-US" sz="20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宋体" panose="02010600030101010101" pitchFamily="2" charset="-122"/>
                <a:cs typeface="+mn-cs"/>
              </a:rPr>
              <a:t>。</a:t>
            </a:r>
            <a:endParaRPr kumimoji="0" lang="zh-CN" altLang="en-US" sz="2000" b="1" i="0" u="none" strike="noStrike" kern="1200" cap="none" spc="0" normalizeH="0" baseline="0" noProof="0" dirty="0">
              <a:ln>
                <a:noFill/>
              </a:ln>
              <a:solidFill>
                <a:schemeClr val="tx1">
                  <a:lumMod val="95000"/>
                  <a:lumOff val="5000"/>
                </a:schemeClr>
              </a:solidFill>
              <a:effectLst/>
              <a:uLnTx/>
              <a:uFillTx/>
              <a:latin typeface="+mn-ea"/>
              <a:ea typeface="+mn-ea"/>
              <a:cs typeface="+mn-cs"/>
            </a:endParaRPr>
          </a:p>
        </p:txBody>
      </p:sp>
    </p:spTree>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信任定义</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信任机制概述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25</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47085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Luhmann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于</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1979</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年从社会学的角度描述信任，将其定义为减少社会复杂性的方法。这种社会复杂性由具有不同理解力和目的的个体的交互引起。该定义由于其社会学的本质更适合信誉的系统。</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1990</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年计算机科学家</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Gambetta</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将信任</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定义为一个个体评估另一个个体或集体将执行某一特定行为的特定主观可能性等级，评估发生在个体能够观察到该特定行为之前（或该特定行为独立于个体能够观察到该行为的能力）且该特定行为为会影响评估者自身的行为。</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最近的关于信任的概念是</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Grandison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和</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Sloman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提出的，他们将信任定义为对某一个体在特定的情况下，独立、安全且可靠的完成任务的能力的坚固信念</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zh-CN" altLang="en-US" sz="20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信任的性质 </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信任机制概述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26</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498633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主观性</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动态性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信任的实体复杂性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可度量性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传递性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非对称性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时间衰减性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多样性</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3657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信任的分类 </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信任机制概述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27</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539750" y="1838325"/>
            <a:ext cx="8496300" cy="1662113"/>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基于身份的信任 </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基于行为的信任：直接信任和间接信任</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TextBox 7"/>
          <p:cNvSpPr txBox="1">
            <a:spLocks noChangeArrowheads="1"/>
          </p:cNvSpPr>
          <p:nvPr/>
        </p:nvSpPr>
        <p:spPr bwMode="auto">
          <a:xfrm>
            <a:off x="539750" y="3141663"/>
            <a:ext cx="7993063" cy="5413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采用的策略 </a:t>
            </a:r>
          </a:p>
        </p:txBody>
      </p:sp>
      <p:sp>
        <p:nvSpPr>
          <p:cNvPr id="10" name="矩形 9"/>
          <p:cNvSpPr/>
          <p:nvPr/>
        </p:nvSpPr>
        <p:spPr>
          <a:xfrm>
            <a:off x="468313" y="3644900"/>
            <a:ext cx="8496300" cy="3324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基于身份的信任采用静态验证机制决定是否给一个实体授权，常用的技术有认证、授权、加密、数据隐藏、数字签名、公钥证书及访问控制 。</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基于行为的信任通过实体的行为历史记录和当前行为特征来动态判断实体的可信任度。</a:t>
            </a:r>
            <a:endParaRPr kumimoji="0" lang="en-US" altLang="zh-CN"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离散表示方法</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28</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203009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离散表示方法可以使用两个值</a:t>
            </a:r>
            <a:r>
              <a:rPr kumimoji="0" lang="en-US"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和</a:t>
            </a:r>
            <a:r>
              <a:rPr kumimoji="0" lang="en-US"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 </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分别表示信任和不信任，这就构成了最简单的信任表示。也可以用多个离散值表示信任的状况。</a:t>
            </a:r>
            <a:r>
              <a:rPr kumimoji="0" lang="zh-CN" altLang="en-US"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例如可把</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信任状况分为四个等级：</a:t>
            </a:r>
            <a:r>
              <a:rPr kumimoji="0" lang="en-US" altLang="zh-CN" sz="21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vt</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1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1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ut</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1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vut</a:t>
            </a:r>
            <a:r>
              <a:rPr kumimoji="0" lang="zh-CN"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，分别表示非常可信，可信，不可信，非常不可信，具体含义如表</a:t>
            </a:r>
            <a:r>
              <a:rPr kumimoji="0" lang="en-US" altLang="zh-CN" sz="21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4-1</a:t>
            </a:r>
            <a:endParaRPr kumimoji="0" lang="en-US" altLang="zh-CN" sz="2100" b="1" i="0" u="none" strike="noStrike" kern="1200" cap="none" spc="0" normalizeH="0" baseline="0" noProof="0" dirty="0">
              <a:ln>
                <a:noFill/>
              </a:ln>
              <a:solidFill>
                <a:schemeClr val="tx1"/>
              </a:solidFill>
              <a:effectLst/>
              <a:uLnTx/>
              <a:uFillTx/>
              <a:latin typeface="+mn-ea"/>
              <a:ea typeface="+mn-ea"/>
              <a:cs typeface="+mn-cs"/>
            </a:endParaRPr>
          </a:p>
        </p:txBody>
      </p:sp>
      <p:graphicFrame>
        <p:nvGraphicFramePr>
          <p:cNvPr id="3" name="表格 2"/>
          <p:cNvGraphicFramePr>
            <a:graphicFrameLocks noGrp="1"/>
          </p:cNvGraphicFramePr>
          <p:nvPr/>
        </p:nvGraphicFramePr>
        <p:xfrm>
          <a:off x="874713" y="4292600"/>
          <a:ext cx="7729537" cy="1873250"/>
        </p:xfrm>
        <a:graphic>
          <a:graphicData uri="http://schemas.openxmlformats.org/drawingml/2006/table">
            <a:tbl>
              <a:tblPr firstRow="1" firstCol="1" bandRow="1">
                <a:tableStyleId>{5C22544A-7EE6-4342-B048-85BDC9FD1C3A}</a:tableStyleId>
              </a:tblPr>
              <a:tblGrid>
                <a:gridCol w="2498896">
                  <a:extLst>
                    <a:ext uri="{9D8B030D-6E8A-4147-A177-3AD203B41FA5}">
                      <a16:colId xmlns:a16="http://schemas.microsoft.com/office/drawing/2014/main" val="20000"/>
                    </a:ext>
                  </a:extLst>
                </a:gridCol>
                <a:gridCol w="5230641">
                  <a:extLst>
                    <a:ext uri="{9D8B030D-6E8A-4147-A177-3AD203B41FA5}">
                      <a16:colId xmlns:a16="http://schemas.microsoft.com/office/drawing/2014/main" val="20001"/>
                    </a:ext>
                  </a:extLst>
                </a:gridCol>
              </a:tblGrid>
              <a:tr h="340591">
                <a:tc>
                  <a:txBody>
                    <a:bodyPr/>
                    <a:lstStyle/>
                    <a:p>
                      <a:pPr indent="269875" algn="ctr">
                        <a:spcAft>
                          <a:spcPts val="0"/>
                        </a:spcAft>
                      </a:pPr>
                      <a:r>
                        <a:rPr lang="zh-CN" sz="1400" kern="100" spc="-20" dirty="0">
                          <a:effectLst/>
                        </a:rPr>
                        <a:t>信任等级</a:t>
                      </a:r>
                      <a:endParaRPr lang="zh-CN" sz="1400" kern="100" dirty="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含义</a:t>
                      </a:r>
                      <a:endParaRPr lang="zh-CN" sz="1400" kern="100" dirty="0">
                        <a:effectLst/>
                        <a:latin typeface="Times New Roman" panose="02020603050405020304"/>
                        <a:ea typeface="宋体" panose="02010600030101010101" pitchFamily="2" charset="-122"/>
                      </a:endParaRPr>
                    </a:p>
                  </a:txBody>
                  <a:tcPr marL="68581" marR="68581" marT="0" marB="0" anchor="ctr"/>
                </a:tc>
                <a:extLst>
                  <a:ext uri="{0D108BD9-81ED-4DB2-BD59-A6C34878D82A}">
                    <a16:rowId xmlns:a16="http://schemas.microsoft.com/office/drawing/2014/main" val="10000"/>
                  </a:ext>
                </a:extLst>
              </a:tr>
              <a:tr h="340591">
                <a:tc>
                  <a:txBody>
                    <a:bodyPr/>
                    <a:lstStyle/>
                    <a:p>
                      <a:pPr indent="269875" algn="ctr">
                        <a:spcAft>
                          <a:spcPts val="0"/>
                        </a:spcAft>
                      </a:pPr>
                      <a:r>
                        <a:rPr lang="en-US" sz="1400" kern="100" spc="-20" dirty="0" err="1">
                          <a:effectLst/>
                        </a:rPr>
                        <a:t>vt</a:t>
                      </a:r>
                      <a:endParaRPr lang="zh-CN" sz="1400" kern="100" dirty="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非常可信，服务质量非常好且总是响应及时</a:t>
                      </a:r>
                      <a:endParaRPr lang="zh-CN" sz="1400" kern="100" dirty="0">
                        <a:effectLst/>
                        <a:latin typeface="Times New Roman" panose="02020603050405020304"/>
                        <a:ea typeface="宋体" panose="02010600030101010101" pitchFamily="2" charset="-122"/>
                      </a:endParaRPr>
                    </a:p>
                  </a:txBody>
                  <a:tcPr marL="68581" marR="68581" marT="0" marB="0" anchor="ctr"/>
                </a:tc>
                <a:extLst>
                  <a:ext uri="{0D108BD9-81ED-4DB2-BD59-A6C34878D82A}">
                    <a16:rowId xmlns:a16="http://schemas.microsoft.com/office/drawing/2014/main" val="10001"/>
                  </a:ext>
                </a:extLst>
              </a:tr>
              <a:tr h="397356">
                <a:tc>
                  <a:txBody>
                    <a:bodyPr/>
                    <a:lstStyle/>
                    <a:p>
                      <a:pPr indent="269875" algn="ctr">
                        <a:spcAft>
                          <a:spcPts val="0"/>
                        </a:spcAft>
                      </a:pPr>
                      <a:r>
                        <a:rPr lang="en-US" sz="1400" kern="100" spc="-20">
                          <a:effectLst/>
                        </a:rPr>
                        <a:t>t</a:t>
                      </a:r>
                      <a:endParaRPr lang="zh-CN" sz="1400" kern="10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可信，服务质量尚可，偶有响应迟缓或小错误发生</a:t>
                      </a:r>
                      <a:endParaRPr lang="zh-CN" sz="1400" kern="100" dirty="0">
                        <a:effectLst/>
                        <a:latin typeface="Times New Roman" panose="02020603050405020304"/>
                        <a:ea typeface="宋体" panose="02010600030101010101" pitchFamily="2" charset="-122"/>
                      </a:endParaRPr>
                    </a:p>
                  </a:txBody>
                  <a:tcPr marL="68581" marR="68581" marT="0" marB="0" anchor="ctr"/>
                </a:tc>
                <a:extLst>
                  <a:ext uri="{0D108BD9-81ED-4DB2-BD59-A6C34878D82A}">
                    <a16:rowId xmlns:a16="http://schemas.microsoft.com/office/drawing/2014/main" val="10002"/>
                  </a:ext>
                </a:extLst>
              </a:tr>
              <a:tr h="397356">
                <a:tc>
                  <a:txBody>
                    <a:bodyPr/>
                    <a:lstStyle/>
                    <a:p>
                      <a:pPr indent="269875" algn="ctr">
                        <a:spcAft>
                          <a:spcPts val="0"/>
                        </a:spcAft>
                      </a:pPr>
                      <a:r>
                        <a:rPr lang="en-US" sz="1400" kern="100" spc="-20">
                          <a:effectLst/>
                        </a:rPr>
                        <a:t>ut</a:t>
                      </a:r>
                      <a:endParaRPr lang="zh-CN" sz="1400" kern="10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不可信，服务质量较差，总是出现错误</a:t>
                      </a:r>
                      <a:endParaRPr lang="zh-CN" sz="1400" kern="100" dirty="0">
                        <a:effectLst/>
                        <a:latin typeface="Times New Roman" panose="02020603050405020304"/>
                        <a:ea typeface="宋体" panose="02010600030101010101" pitchFamily="2" charset="-122"/>
                      </a:endParaRPr>
                    </a:p>
                  </a:txBody>
                  <a:tcPr marL="68581" marR="68581" marT="0" marB="0" anchor="ctr"/>
                </a:tc>
                <a:extLst>
                  <a:ext uri="{0D108BD9-81ED-4DB2-BD59-A6C34878D82A}">
                    <a16:rowId xmlns:a16="http://schemas.microsoft.com/office/drawing/2014/main" val="10003"/>
                  </a:ext>
                </a:extLst>
              </a:tr>
              <a:tr h="397356">
                <a:tc>
                  <a:txBody>
                    <a:bodyPr/>
                    <a:lstStyle/>
                    <a:p>
                      <a:pPr indent="269875" algn="ctr">
                        <a:spcAft>
                          <a:spcPts val="0"/>
                        </a:spcAft>
                      </a:pPr>
                      <a:r>
                        <a:rPr lang="en-US" sz="1400" kern="100" spc="-20">
                          <a:effectLst/>
                        </a:rPr>
                        <a:t>vut</a:t>
                      </a:r>
                      <a:endParaRPr lang="zh-CN" sz="1400" kern="100">
                        <a:effectLst/>
                        <a:latin typeface="Times New Roman" panose="02020603050405020304"/>
                        <a:ea typeface="宋体" panose="02010600030101010101" pitchFamily="2" charset="-122"/>
                      </a:endParaRPr>
                    </a:p>
                  </a:txBody>
                  <a:tcPr marL="68581" marR="68581" marT="0" marB="0" anchor="ctr"/>
                </a:tc>
                <a:tc>
                  <a:txBody>
                    <a:bodyPr/>
                    <a:lstStyle/>
                    <a:p>
                      <a:pPr indent="269875" algn="ctr">
                        <a:spcAft>
                          <a:spcPts val="0"/>
                        </a:spcAft>
                      </a:pPr>
                      <a:r>
                        <a:rPr lang="zh-CN" sz="1400" kern="100" spc="-20" dirty="0">
                          <a:effectLst/>
                        </a:rPr>
                        <a:t>非常不可信，拒绝服务或提供的服务总是恶意的</a:t>
                      </a:r>
                      <a:endParaRPr lang="zh-CN" sz="1400" kern="100" dirty="0">
                        <a:effectLst/>
                        <a:latin typeface="Times New Roman" panose="02020603050405020304"/>
                        <a:ea typeface="宋体" panose="02010600030101010101" pitchFamily="2" charset="-122"/>
                      </a:endParaRPr>
                    </a:p>
                  </a:txBody>
                  <a:tcPr marL="68581" marR="68581" marT="0" marB="0" anchor="ctr"/>
                </a:tc>
                <a:extLst>
                  <a:ext uri="{0D108BD9-81ED-4DB2-BD59-A6C34878D82A}">
                    <a16:rowId xmlns:a16="http://schemas.microsoft.com/office/drawing/2014/main" val="10004"/>
                  </a:ext>
                </a:extLst>
              </a:tr>
            </a:tbl>
          </a:graphicData>
        </a:graphic>
      </p:graphicFrame>
      <p:sp>
        <p:nvSpPr>
          <p:cNvPr id="6" name="Rectangle 1"/>
          <p:cNvSpPr>
            <a:spLocks noChangeArrowheads="1"/>
          </p:cNvSpPr>
          <p:nvPr/>
        </p:nvSpPr>
        <p:spPr bwMode="auto">
          <a:xfrm>
            <a:off x="381000" y="3875723"/>
            <a:ext cx="7143750" cy="306705"/>
          </a:xfrm>
          <a:prstGeom prst="rect">
            <a:avLst/>
          </a:prstGeom>
          <a:noFill/>
          <a:ln>
            <a:noFill/>
          </a:ln>
          <a:effectLst>
            <a:prstShdw prst="shdw17" dist="17961" dir="2700000">
              <a:schemeClr val="accent1">
                <a:gamma/>
                <a:shade val="60000"/>
                <a:invGamma/>
              </a:schemeClr>
            </a:prstShdw>
          </a:effectLst>
        </p:spPr>
        <p:txBody>
          <a:bodyPr anchor="ctr">
            <a:spAutoFit/>
          </a:bodyPr>
          <a:lstStyle>
            <a:lvl1pPr indent="269875" eaLnBrk="0" hangingPunct="0">
              <a:defRPr sz="2400">
                <a:solidFill>
                  <a:schemeClr val="tx1"/>
                </a:solidFill>
                <a:latin typeface="Times New Roman" panose="02020603050405020304" pitchFamily="18" charset="0"/>
                <a:ea typeface="宋体" panose="02010600030101010101" pitchFamily="2" charset="-122"/>
              </a:defRPr>
            </a:lvl1pPr>
            <a:lvl2pPr eaLnBrk="0" hangingPunct="0">
              <a:defRPr sz="2400">
                <a:solidFill>
                  <a:schemeClr val="tx1"/>
                </a:solidFill>
                <a:latin typeface="Times New Roman" panose="02020603050405020304" pitchFamily="18" charset="0"/>
                <a:ea typeface="宋体" panose="02010600030101010101" pitchFamily="2" charset="-122"/>
              </a:defRPr>
            </a:lvl2pPr>
            <a:lvl3pPr eaLnBrk="0" hangingPunct="0">
              <a:defRPr sz="2400">
                <a:solidFill>
                  <a:schemeClr val="tx1"/>
                </a:solidFill>
                <a:latin typeface="Times New Roman" panose="02020603050405020304" pitchFamily="18" charset="0"/>
                <a:ea typeface="宋体" panose="02010600030101010101" pitchFamily="2" charset="-122"/>
              </a:defRPr>
            </a:lvl3pPr>
            <a:lvl4pPr eaLnBrk="0" hangingPunct="0">
              <a:defRPr sz="2400">
                <a:solidFill>
                  <a:schemeClr val="tx1"/>
                </a:solidFill>
                <a:latin typeface="Times New Roman" panose="02020603050405020304" pitchFamily="18" charset="0"/>
                <a:ea typeface="宋体" panose="02010600030101010101" pitchFamily="2" charset="-122"/>
              </a:defRPr>
            </a:lvl4pPr>
            <a:lvl5pPr eaLnBrk="0" hangingPunct="0">
              <a:defRPr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257175" algn="ctr" defTabSz="914400" rtl="0" eaLnBrk="0" fontAlgn="base" latinLnBrk="0" hangingPunct="0">
              <a:lnSpc>
                <a:spcPct val="100000"/>
              </a:lnSpc>
              <a:spcBef>
                <a:spcPct val="0"/>
              </a:spcBef>
              <a:spcAft>
                <a:spcPct val="0"/>
              </a:spcAft>
              <a:buClrTx/>
              <a:buSzTx/>
              <a:buFontTx/>
              <a:buNone/>
              <a:defRPr/>
            </a:pPr>
            <a:r>
              <a:rPr kumimoji="0" lang="zh-CN"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表</a:t>
            </a:r>
            <a:r>
              <a:rPr kumimoji="0" lang="en-US"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4-1 </a:t>
            </a:r>
            <a:r>
              <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信任等级及其含义</a:t>
            </a:r>
          </a:p>
        </p:txBody>
      </p:sp>
    </p:spTree>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概率表示方法</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29</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496300" cy="3251200"/>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在概率信任模型中，主体间的信任度可用概率值来表示。主体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的信任度定义为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i,j</a:t>
            </a:r>
            <a:r>
              <a:rPr kumimoji="0" lang="en-US" altLang="zh-CN" sz="2000" b="1" i="1"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0" u="none" strike="noStrike" kern="1200" cap="none" spc="0" normalizeH="0" baseline="-25000" noProof="0" dirty="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[0,1],</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i,j</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的值</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越大表示主体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的信任越高，</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表示完全不信任，而</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表示完全信任。概率信任值表示方法一方面表示了主体间的信任度，另一方面表示了主体之间不信任的程度。</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i,j</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=0.7</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表示主体</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的信任度为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0.7</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，不信任度为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0.3</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。主体之间的信任概率可以理解为主体之间是否选择对方为交易对象的概率，信任概率低并不表示没有主体与之交易</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1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7171" name="Rectangle 2"/>
          <p:cNvSpPr>
            <a:spLocks noGrp="1"/>
          </p:cNvSpPr>
          <p:nvPr>
            <p:ph type="title" idx="4294967295"/>
          </p:nvPr>
        </p:nvSpPr>
        <p:spPr/>
        <p:txBody>
          <a:bodyPr vert="horz" wrap="square" lIns="91440" tIns="45720" rIns="91440" bIns="45720" anchor="ctr" anchorCtr="0"/>
          <a:lstStyle/>
          <a:p>
            <a:r>
              <a:rPr lang="zh-CN" altLang="en-US" dirty="0" smtClean="0"/>
              <a:t>第</a:t>
            </a:r>
            <a:r>
              <a:rPr lang="en-US" altLang="zh-CN" dirty="0" smtClean="0"/>
              <a:t>4</a:t>
            </a:r>
            <a:r>
              <a:rPr lang="zh-CN" altLang="en-US" dirty="0" smtClean="0"/>
              <a:t>章</a:t>
            </a:r>
            <a:r>
              <a:rPr lang="en-US" altLang="zh-CN" dirty="0" smtClean="0"/>
              <a:t> </a:t>
            </a:r>
            <a:r>
              <a:rPr lang="zh-CN" altLang="en-US" dirty="0"/>
              <a:t>物</a:t>
            </a:r>
            <a:r>
              <a:rPr lang="zh-CN" altLang="en-US" dirty="0" smtClean="0"/>
              <a:t>联网接入</a:t>
            </a:r>
            <a:r>
              <a:rPr lang="zh-CN" altLang="en-US" dirty="0"/>
              <a:t>安全</a:t>
            </a:r>
          </a:p>
        </p:txBody>
      </p:sp>
      <p:sp>
        <p:nvSpPr>
          <p:cNvPr id="7172" name="Rectangle 3"/>
          <p:cNvSpPr>
            <a:spLocks noGrp="1"/>
          </p:cNvSpPr>
          <p:nvPr>
            <p:ph type="body" idx="4294967295"/>
          </p:nvPr>
        </p:nvSpPr>
        <p:spPr/>
        <p:txBody>
          <a:bodyPr vert="horz" wrap="square" lIns="91440" tIns="45720" rIns="91440" bIns="45720" anchor="t" anchorCtr="0"/>
          <a:lstStyle/>
          <a:p>
            <a:r>
              <a:rPr lang="zh-CN" altLang="en-US" sz="2400" dirty="0"/>
              <a:t>基本要求</a:t>
            </a:r>
          </a:p>
          <a:p>
            <a:pPr lvl="1"/>
            <a:r>
              <a:rPr lang="zh-CN" altLang="en-US" sz="2000" dirty="0"/>
              <a:t>理解物联网接入安全相关的基本概念</a:t>
            </a:r>
          </a:p>
          <a:p>
            <a:pPr lvl="1"/>
            <a:r>
              <a:rPr lang="zh-CN" altLang="en-US" sz="2000" dirty="0"/>
              <a:t>归纳物联网接入安全涉及的安全</a:t>
            </a:r>
            <a:r>
              <a:rPr lang="zh-CN" altLang="en-US" sz="2000" dirty="0" smtClean="0"/>
              <a:t>问题</a:t>
            </a:r>
            <a:endParaRPr lang="en-US" altLang="zh-CN" sz="2000" dirty="0" smtClean="0"/>
          </a:p>
          <a:p>
            <a:pPr lvl="1"/>
            <a:r>
              <a:rPr lang="zh-CN" altLang="en-US" sz="2000" dirty="0" smtClean="0"/>
              <a:t>理解信任管理的作用</a:t>
            </a:r>
            <a:endParaRPr lang="zh-CN" altLang="en-US" sz="2000" dirty="0"/>
          </a:p>
          <a:p>
            <a:pPr lvl="1"/>
            <a:r>
              <a:rPr lang="zh-CN" altLang="en-US" sz="2000" dirty="0"/>
              <a:t>掌握</a:t>
            </a:r>
            <a:r>
              <a:rPr lang="zh-CN" altLang="en-US" sz="2000" dirty="0" smtClean="0"/>
              <a:t>物</a:t>
            </a:r>
            <a:r>
              <a:rPr lang="zh-CN" altLang="en-US" sz="2000" dirty="0"/>
              <a:t>联网接入安全控制技术的不同方法</a:t>
            </a:r>
          </a:p>
          <a:p>
            <a:pPr lvl="1"/>
            <a:r>
              <a:rPr lang="zh-CN" altLang="en-US" sz="2000" dirty="0"/>
              <a:t>研究物联网接入安全的相关案例</a:t>
            </a:r>
            <a:endParaRPr lang="zh-CN" altLang="en-US" sz="2000" dirty="0"/>
          </a:p>
        </p:txBody>
      </p:sp>
      <p:sp>
        <p:nvSpPr>
          <p:cNvPr id="5" name="矩形 4"/>
          <p:cNvSpPr/>
          <p:nvPr/>
        </p:nvSpPr>
        <p:spPr>
          <a:xfrm>
            <a:off x="629703" y="5373217"/>
            <a:ext cx="1213794" cy="68326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信任</a:t>
            </a:r>
            <a:endParaRPr kumimoji="0" lang="zh-CN" altLang="en-US" sz="4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6" name="矩形 5"/>
          <p:cNvSpPr/>
          <p:nvPr/>
        </p:nvSpPr>
        <p:spPr>
          <a:xfrm>
            <a:off x="3096880" y="5373216"/>
            <a:ext cx="2242922" cy="68326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身份认证</a:t>
            </a:r>
            <a:endParaRPr kumimoji="0" lang="zh-CN" altLang="en-US" sz="4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7" name="矩形 6"/>
          <p:cNvSpPr/>
          <p:nvPr/>
        </p:nvSpPr>
        <p:spPr>
          <a:xfrm>
            <a:off x="6593185" y="5373217"/>
            <a:ext cx="2242922" cy="68326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0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访问控制</a:t>
            </a:r>
            <a:endParaRPr kumimoji="0" lang="zh-CN" altLang="en-US" sz="4000" b="1" i="0" u="none" strike="noStrike" kern="1200" cap="none" spc="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8" name="右箭头 7"/>
          <p:cNvSpPr/>
          <p:nvPr/>
        </p:nvSpPr>
        <p:spPr>
          <a:xfrm>
            <a:off x="1843204" y="5539529"/>
            <a:ext cx="12541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9" name="右箭头 8"/>
          <p:cNvSpPr/>
          <p:nvPr/>
        </p:nvSpPr>
        <p:spPr>
          <a:xfrm>
            <a:off x="5340466" y="5517304"/>
            <a:ext cx="1252538"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pic>
        <p:nvPicPr>
          <p:cNvPr id="2" name="图片 1"/>
          <p:cNvPicPr>
            <a:picLocks noChangeAspect="1"/>
          </p:cNvPicPr>
          <p:nvPr/>
        </p:nvPicPr>
        <p:blipFill>
          <a:blip r:embed="rId2"/>
          <a:stretch>
            <a:fillRect/>
          </a:stretch>
        </p:blipFill>
        <p:spPr>
          <a:xfrm>
            <a:off x="875014" y="4112288"/>
            <a:ext cx="3190503" cy="1045028"/>
          </a:xfrm>
          <a:prstGeom prst="rect">
            <a:avLst/>
          </a:prstGeom>
        </p:spPr>
      </p:pic>
    </p:spTree>
    <p:extLst>
      <p:ext uri="{BB962C8B-B14F-4D97-AF65-F5344CB8AC3E}">
        <p14:creationId xmlns:p14="http://schemas.microsoft.com/office/powerpoint/2010/main" val="4149458336"/>
      </p:ext>
    </p:extLst>
  </p:cSld>
  <p:clrMapOvr>
    <a:masterClrMapping/>
  </p:clrMapOvr>
  <p:transition spd="med">
    <p:diamon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zh-CN" sz="2800" kern="1200" cap="none" spc="0" normalizeH="0" baseline="0" noProof="0" dirty="0">
                <a:latin typeface="+mn-lt"/>
                <a:ea typeface="+mn-ea"/>
                <a:cs typeface="+mn-cs"/>
              </a:rPr>
              <a:t>信念表示方法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30</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324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信念理论和概率论类似，差别在于所有可能出现结果的概率之和不一定等于</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。信念理论保留了概率论中隐含的不确定性。因为基于信念模型的信任系统在信任度的推理方法上类似于概率论的信任度推理方法。</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设</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opinion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表示信任度，把</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opinion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定义为一个四元组</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d</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u</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d</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u</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分别表示信任、怀疑、不确定。</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d</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u</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且</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u</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。主体的可信任度为</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au</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是一个系数，表示信任度中不确定所占的比例</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1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模糊</a:t>
            </a:r>
            <a:r>
              <a:rPr kumimoji="0" lang="zh-CN" altLang="zh-CN" sz="2800" kern="1200" cap="none" spc="0" normalizeH="0" baseline="0" noProof="0" dirty="0">
                <a:latin typeface="+mn-lt"/>
                <a:ea typeface="+mn-ea"/>
                <a:cs typeface="+mn-cs"/>
              </a:rPr>
              <a:t>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31</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239966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信任本身就是一个模糊的概念，所以有学者用模糊理论来研究主体的可信度。隶属度可以看成是主体隶属于可信任集合的程度。模糊化评价数据以后，信任系统利用模糊规则等模糊数据，推测主体的可信度。</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例如，可以使用模糊子集合</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4</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5</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6</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分别定义具有不同程度的信任集合，具体代表的信任集合的含义如表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4-2</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所示</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100" b="1" i="0" u="none" strike="noStrike" kern="1200" cap="none" spc="0" normalizeH="0" baseline="0" noProof="0" dirty="0">
              <a:ln>
                <a:noFill/>
              </a:ln>
              <a:solidFill>
                <a:schemeClr val="tx1"/>
              </a:solidFill>
              <a:effectLst/>
              <a:uLnTx/>
              <a:uFillTx/>
              <a:latin typeface="+mn-ea"/>
              <a:ea typeface="+mn-ea"/>
              <a:cs typeface="+mn-cs"/>
            </a:endParaRPr>
          </a:p>
        </p:txBody>
      </p:sp>
      <p:graphicFrame>
        <p:nvGraphicFramePr>
          <p:cNvPr id="3" name="表格 2"/>
          <p:cNvGraphicFramePr>
            <a:graphicFrameLocks noGrp="1"/>
          </p:cNvGraphicFramePr>
          <p:nvPr/>
        </p:nvGraphicFramePr>
        <p:xfrm>
          <a:off x="809625" y="4646613"/>
          <a:ext cx="7651750" cy="1806577"/>
        </p:xfrm>
        <a:graphic>
          <a:graphicData uri="http://schemas.openxmlformats.org/drawingml/2006/table">
            <a:tbl>
              <a:tblPr firstRow="1" firstCol="1" bandRow="1">
                <a:tableStyleId>{5C22544A-7EE6-4342-B048-85BDC9FD1C3A}</a:tableStyleId>
              </a:tblPr>
              <a:tblGrid>
                <a:gridCol w="3825875">
                  <a:extLst>
                    <a:ext uri="{9D8B030D-6E8A-4147-A177-3AD203B41FA5}">
                      <a16:colId xmlns:a16="http://schemas.microsoft.com/office/drawing/2014/main" val="20000"/>
                    </a:ext>
                  </a:extLst>
                </a:gridCol>
                <a:gridCol w="3825875">
                  <a:extLst>
                    <a:ext uri="{9D8B030D-6E8A-4147-A177-3AD203B41FA5}">
                      <a16:colId xmlns:a16="http://schemas.microsoft.com/office/drawing/2014/main" val="20001"/>
                    </a:ext>
                  </a:extLst>
                </a:gridCol>
              </a:tblGrid>
              <a:tr h="384789">
                <a:tc>
                  <a:txBody>
                    <a:bodyPr/>
                    <a:lstStyle/>
                    <a:p>
                      <a:pPr indent="269875" algn="ctr">
                        <a:spcAft>
                          <a:spcPts val="0"/>
                        </a:spcAft>
                      </a:pPr>
                      <a:r>
                        <a:rPr lang="zh-CN" sz="1400" kern="100" spc="-20" dirty="0">
                          <a:effectLst/>
                        </a:rPr>
                        <a:t>模糊集</a:t>
                      </a:r>
                      <a:endParaRPr lang="zh-CN" sz="1400" kern="100" dirty="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含义</a:t>
                      </a:r>
                      <a:endParaRPr lang="zh-CN" sz="1400" kern="100">
                        <a:effectLst/>
                        <a:latin typeface="Times New Roman" panose="02020603050405020304"/>
                        <a:ea typeface="宋体" panose="02010600030101010101" pitchFamily="2" charset="-122"/>
                      </a:endParaRPr>
                    </a:p>
                  </a:txBody>
                  <a:tcPr marL="68575" marR="68575" marT="0" marB="0" anchor="ctr"/>
                </a:tc>
                <a:extLst>
                  <a:ext uri="{0D108BD9-81ED-4DB2-BD59-A6C34878D82A}">
                    <a16:rowId xmlns:a16="http://schemas.microsoft.com/office/drawing/2014/main" val="10000"/>
                  </a:ext>
                </a:extLst>
              </a:tr>
              <a:tr h="213378">
                <a:tc>
                  <a:txBody>
                    <a:bodyPr/>
                    <a:lstStyle/>
                    <a:p>
                      <a:pPr indent="269875" algn="ctr">
                        <a:spcAft>
                          <a:spcPts val="0"/>
                        </a:spcAft>
                      </a:pPr>
                      <a:r>
                        <a:rPr lang="en-US" sz="1400" kern="100" spc="-20" dirty="0" smtClean="0">
                          <a:effectLst/>
                        </a:rPr>
                        <a:t>T</a:t>
                      </a:r>
                      <a:r>
                        <a:rPr lang="en-US" sz="1400" kern="100" spc="-20" baseline="-25000" dirty="0" smtClean="0">
                          <a:effectLst/>
                        </a:rPr>
                        <a:t>1</a:t>
                      </a:r>
                      <a:endParaRPr lang="zh-CN" sz="1400" kern="100" dirty="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不信任</a:t>
                      </a:r>
                      <a:endParaRPr lang="zh-CN" sz="1400" kern="100">
                        <a:effectLst/>
                        <a:latin typeface="Times New Roman" panose="02020603050405020304"/>
                        <a:ea typeface="宋体" panose="02010600030101010101" pitchFamily="2" charset="-122"/>
                      </a:endParaRPr>
                    </a:p>
                  </a:txBody>
                  <a:tcPr marL="68575" marR="68575" marT="0" marB="0" anchor="ctr"/>
                </a:tc>
                <a:extLst>
                  <a:ext uri="{0D108BD9-81ED-4DB2-BD59-A6C34878D82A}">
                    <a16:rowId xmlns:a16="http://schemas.microsoft.com/office/drawing/2014/main" val="10001"/>
                  </a:ext>
                </a:extLst>
              </a:tr>
              <a:tr h="241682">
                <a:tc>
                  <a:txBody>
                    <a:bodyPr/>
                    <a:lstStyle/>
                    <a:p>
                      <a:pPr indent="269875" algn="ctr">
                        <a:spcAft>
                          <a:spcPts val="0"/>
                        </a:spcAft>
                      </a:pPr>
                      <a:r>
                        <a:rPr lang="en-US" sz="1400" kern="100" spc="-20">
                          <a:effectLst/>
                        </a:rPr>
                        <a:t>T</a:t>
                      </a:r>
                      <a:r>
                        <a:rPr lang="en-US" sz="1400" kern="100" spc="-20" baseline="-25000">
                          <a:effectLst/>
                        </a:rPr>
                        <a:t>2</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不太信任</a:t>
                      </a:r>
                      <a:endParaRPr lang="zh-CN" sz="1400" kern="100">
                        <a:effectLst/>
                        <a:latin typeface="Times New Roman" panose="02020603050405020304"/>
                        <a:ea typeface="宋体" panose="02010600030101010101" pitchFamily="2" charset="-122"/>
                      </a:endParaRPr>
                    </a:p>
                  </a:txBody>
                  <a:tcPr marL="68575" marR="68575" marT="0" marB="0" anchor="ctr"/>
                </a:tc>
                <a:extLst>
                  <a:ext uri="{0D108BD9-81ED-4DB2-BD59-A6C34878D82A}">
                    <a16:rowId xmlns:a16="http://schemas.microsoft.com/office/drawing/2014/main" val="10002"/>
                  </a:ext>
                </a:extLst>
              </a:tr>
              <a:tr h="241682">
                <a:tc>
                  <a:txBody>
                    <a:bodyPr/>
                    <a:lstStyle/>
                    <a:p>
                      <a:pPr indent="269875" algn="ctr">
                        <a:spcAft>
                          <a:spcPts val="0"/>
                        </a:spcAft>
                      </a:pPr>
                      <a:r>
                        <a:rPr lang="en-US" sz="1400" kern="100" spc="-20">
                          <a:effectLst/>
                        </a:rPr>
                        <a:t>T</a:t>
                      </a:r>
                      <a:r>
                        <a:rPr lang="en-US" sz="1400" kern="100" spc="-20" baseline="-25000">
                          <a:effectLst/>
                        </a:rPr>
                        <a:t>3</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信任</a:t>
                      </a:r>
                      <a:endParaRPr lang="zh-CN" sz="1400" kern="100">
                        <a:effectLst/>
                        <a:latin typeface="Times New Roman" panose="02020603050405020304"/>
                        <a:ea typeface="宋体" panose="02010600030101010101" pitchFamily="2" charset="-122"/>
                      </a:endParaRPr>
                    </a:p>
                  </a:txBody>
                  <a:tcPr marL="68575" marR="68575" marT="0" marB="0" anchor="ctr"/>
                </a:tc>
                <a:extLst>
                  <a:ext uri="{0D108BD9-81ED-4DB2-BD59-A6C34878D82A}">
                    <a16:rowId xmlns:a16="http://schemas.microsoft.com/office/drawing/2014/main" val="10003"/>
                  </a:ext>
                </a:extLst>
              </a:tr>
              <a:tr h="241682">
                <a:tc>
                  <a:txBody>
                    <a:bodyPr/>
                    <a:lstStyle/>
                    <a:p>
                      <a:pPr indent="269875" algn="ctr">
                        <a:spcAft>
                          <a:spcPts val="0"/>
                        </a:spcAft>
                      </a:pPr>
                      <a:r>
                        <a:rPr lang="en-US" sz="1400" kern="100" spc="-20">
                          <a:effectLst/>
                        </a:rPr>
                        <a:t>T</a:t>
                      </a:r>
                      <a:r>
                        <a:rPr lang="en-US" sz="1400" kern="100" spc="-20" baseline="-25000">
                          <a:effectLst/>
                        </a:rPr>
                        <a:t>4</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很信任</a:t>
                      </a:r>
                      <a:endParaRPr lang="zh-CN" sz="1400" kern="100">
                        <a:effectLst/>
                        <a:latin typeface="Times New Roman" panose="02020603050405020304"/>
                        <a:ea typeface="宋体" panose="02010600030101010101" pitchFamily="2" charset="-122"/>
                      </a:endParaRPr>
                    </a:p>
                  </a:txBody>
                  <a:tcPr marL="68575" marR="68575" marT="0" marB="0" anchor="ctr"/>
                </a:tc>
                <a:extLst>
                  <a:ext uri="{0D108BD9-81ED-4DB2-BD59-A6C34878D82A}">
                    <a16:rowId xmlns:a16="http://schemas.microsoft.com/office/drawing/2014/main" val="10004"/>
                  </a:ext>
                </a:extLst>
              </a:tr>
              <a:tr h="241682">
                <a:tc>
                  <a:txBody>
                    <a:bodyPr/>
                    <a:lstStyle/>
                    <a:p>
                      <a:pPr indent="269875" algn="ctr">
                        <a:spcAft>
                          <a:spcPts val="0"/>
                        </a:spcAft>
                      </a:pPr>
                      <a:r>
                        <a:rPr lang="en-US" sz="1400" kern="100" spc="-20">
                          <a:effectLst/>
                        </a:rPr>
                        <a:t>T</a:t>
                      </a:r>
                      <a:r>
                        <a:rPr lang="en-US" sz="1400" kern="100" spc="-20" baseline="-25000">
                          <a:effectLst/>
                        </a:rPr>
                        <a:t>5</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a:effectLst/>
                        </a:rPr>
                        <a:t>特别信任</a:t>
                      </a:r>
                      <a:endParaRPr lang="zh-CN" sz="1400" kern="100">
                        <a:effectLst/>
                        <a:latin typeface="Times New Roman" panose="02020603050405020304"/>
                        <a:ea typeface="宋体" panose="02010600030101010101" pitchFamily="2" charset="-122"/>
                      </a:endParaRPr>
                    </a:p>
                  </a:txBody>
                  <a:tcPr marL="68575" marR="68575" marT="0" marB="0" anchor="ctr"/>
                </a:tc>
                <a:extLst>
                  <a:ext uri="{0D108BD9-81ED-4DB2-BD59-A6C34878D82A}">
                    <a16:rowId xmlns:a16="http://schemas.microsoft.com/office/drawing/2014/main" val="10005"/>
                  </a:ext>
                </a:extLst>
              </a:tr>
              <a:tr h="241682">
                <a:tc>
                  <a:txBody>
                    <a:bodyPr/>
                    <a:lstStyle/>
                    <a:p>
                      <a:pPr indent="269875" algn="ctr">
                        <a:spcAft>
                          <a:spcPts val="0"/>
                        </a:spcAft>
                      </a:pPr>
                      <a:r>
                        <a:rPr lang="en-US" sz="1400" kern="100" spc="-20">
                          <a:effectLst/>
                        </a:rPr>
                        <a:t>T</a:t>
                      </a:r>
                      <a:r>
                        <a:rPr lang="en-US" sz="1400" kern="100" spc="-20" baseline="-25000">
                          <a:effectLst/>
                        </a:rPr>
                        <a:t>6</a:t>
                      </a:r>
                      <a:endParaRPr lang="zh-CN" sz="1400" kern="100">
                        <a:effectLst/>
                        <a:latin typeface="Times New Roman" panose="02020603050405020304"/>
                        <a:ea typeface="宋体" panose="02010600030101010101" pitchFamily="2" charset="-122"/>
                      </a:endParaRPr>
                    </a:p>
                  </a:txBody>
                  <a:tcPr marL="68575" marR="68575" marT="0" marB="0" anchor="ctr"/>
                </a:tc>
                <a:tc>
                  <a:txBody>
                    <a:bodyPr/>
                    <a:lstStyle/>
                    <a:p>
                      <a:pPr indent="269875" algn="ctr">
                        <a:spcAft>
                          <a:spcPts val="0"/>
                        </a:spcAft>
                      </a:pPr>
                      <a:r>
                        <a:rPr lang="zh-CN" sz="1400" kern="100" spc="-20" dirty="0">
                          <a:effectLst/>
                        </a:rPr>
                        <a:t>完全信任</a:t>
                      </a:r>
                      <a:endParaRPr lang="zh-CN" sz="1400" kern="100" dirty="0">
                        <a:effectLst/>
                        <a:latin typeface="Times New Roman" panose="02020603050405020304"/>
                        <a:ea typeface="宋体" panose="02010600030101010101" pitchFamily="2" charset="-122"/>
                      </a:endParaRPr>
                    </a:p>
                  </a:txBody>
                  <a:tcPr marL="68575" marR="68575" marT="0" marB="0" anchor="ct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3457258" y="4201955"/>
            <a:ext cx="2588260" cy="306705"/>
          </a:xfrm>
          <a:prstGeom prst="rect">
            <a:avLst/>
          </a:prstGeom>
          <a:noFill/>
          <a:ln>
            <a:noFill/>
          </a:ln>
          <a:effectLst>
            <a:prstShdw prst="shdw17" dist="17961" dir="2700000">
              <a:schemeClr val="accent1">
                <a:gamma/>
                <a:shade val="60000"/>
                <a:invGamma/>
              </a:schemeClr>
            </a:prstShdw>
          </a:effectLst>
        </p:spPr>
        <p:txBody>
          <a:bodyPr wrap="none" anchor="ctr">
            <a:spAutoFit/>
          </a:bodyPr>
          <a:lstStyle>
            <a:lvl1pPr indent="269875" eaLnBrk="0" hangingPunct="0">
              <a:defRPr sz="2400">
                <a:solidFill>
                  <a:schemeClr val="tx1"/>
                </a:solidFill>
                <a:latin typeface="Times New Roman" panose="02020603050405020304" pitchFamily="18" charset="0"/>
                <a:ea typeface="宋体" panose="02010600030101010101" pitchFamily="2" charset="-122"/>
              </a:defRPr>
            </a:lvl1pPr>
            <a:lvl2pPr eaLnBrk="0" hangingPunct="0">
              <a:defRPr sz="2400">
                <a:solidFill>
                  <a:schemeClr val="tx1"/>
                </a:solidFill>
                <a:latin typeface="Times New Roman" panose="02020603050405020304" pitchFamily="18" charset="0"/>
                <a:ea typeface="宋体" panose="02010600030101010101" pitchFamily="2" charset="-122"/>
              </a:defRPr>
            </a:lvl2pPr>
            <a:lvl3pPr eaLnBrk="0" hangingPunct="0">
              <a:defRPr sz="2400">
                <a:solidFill>
                  <a:schemeClr val="tx1"/>
                </a:solidFill>
                <a:latin typeface="Times New Roman" panose="02020603050405020304" pitchFamily="18" charset="0"/>
                <a:ea typeface="宋体" panose="02010600030101010101" pitchFamily="2" charset="-122"/>
              </a:defRPr>
            </a:lvl3pPr>
            <a:lvl4pPr eaLnBrk="0" hangingPunct="0">
              <a:defRPr sz="2400">
                <a:solidFill>
                  <a:schemeClr val="tx1"/>
                </a:solidFill>
                <a:latin typeface="Times New Roman" panose="02020603050405020304" pitchFamily="18" charset="0"/>
                <a:ea typeface="宋体" panose="02010600030101010101" pitchFamily="2" charset="-122"/>
              </a:defRPr>
            </a:lvl4pPr>
            <a:lvl5pPr eaLnBrk="0" hangingPunct="0">
              <a:defRPr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257175" algn="ctr" defTabSz="914400" rtl="0" eaLnBrk="0" fontAlgn="base" latinLnBrk="0" hangingPunct="0">
              <a:lnSpc>
                <a:spcPct val="100000"/>
              </a:lnSpc>
              <a:spcBef>
                <a:spcPct val="0"/>
              </a:spcBef>
              <a:spcAft>
                <a:spcPct val="0"/>
              </a:spcAft>
              <a:buClrTx/>
              <a:buSzTx/>
              <a:buFontTx/>
              <a:buNone/>
              <a:defRPr/>
            </a:pPr>
            <a:r>
              <a:rPr kumimoji="0" lang="zh-CN"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表</a:t>
            </a:r>
            <a:r>
              <a:rPr kumimoji="0" lang="en-US" altLang="zh-CN"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4-2 6</a:t>
            </a:r>
            <a:r>
              <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种不同信任模糊集合</a:t>
            </a:r>
          </a:p>
        </p:txBody>
      </p:sp>
    </p:spTree>
  </p:cSld>
  <p:clrMapOvr>
    <a:masterClrMapping/>
  </p:clrMapOvr>
  <p:transition spd="med">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灰色</a:t>
            </a:r>
            <a:r>
              <a:rPr kumimoji="0" lang="zh-CN" altLang="zh-CN" sz="2800" kern="1200" cap="none" spc="0" normalizeH="0" baseline="0" noProof="0" dirty="0">
                <a:latin typeface="+mn-lt"/>
                <a:ea typeface="+mn-ea"/>
                <a:cs typeface="+mn-cs"/>
              </a:rPr>
              <a:t>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32</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409098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灰色模型和模糊模型都可以描述不确定信息，但灰色系统相对于模糊系统来说，可用于解决统计数据少、 信息不完全系统的建模与分析</a:t>
            </a:r>
            <a:r>
              <a:rPr kumimoji="0"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假定</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聚类实体集</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，灰类集</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分别依次表示信任度高、一般、低。主体间的评价用一个灰数表示，这些评价经过灰色推理以后，就得到一个聚类实体关于灰类集的聚类向量。如</a:t>
            </a:r>
            <a:r>
              <a:rPr kumimoji="0" lang="en-US"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(0.324, 0.233, 0.800)</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，根据聚类分析认为实体属于灰类 </a:t>
            </a:r>
            <a:r>
              <a:rPr kumimoji="0" lang="en-US" altLang="zh-CN" sz="22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g</a:t>
            </a:r>
            <a:r>
              <a:rPr kumimoji="0" lang="en-US" altLang="zh-CN" sz="22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，表示其可信度低。</a:t>
            </a:r>
            <a:endParaRPr kumimoji="0" lang="en-US" altLang="zh-CN" sz="22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云模型</a:t>
            </a:r>
            <a:r>
              <a:rPr kumimoji="0" lang="zh-CN" altLang="zh-CN" sz="2800" kern="1200" cap="none" spc="0" normalizeH="0" baseline="0" noProof="0" dirty="0">
                <a:latin typeface="+mn-lt"/>
                <a:ea typeface="+mn-ea"/>
                <a:cs typeface="+mn-cs"/>
              </a:rPr>
              <a:t>表示方法</a:t>
            </a:r>
            <a:endParaRPr kumimoji="0" lang="zh-CN" altLang="en-US" sz="2800" kern="1200" cap="none" spc="0" normalizeH="0" baseline="0" noProof="0" dirty="0">
              <a:latin typeface="+mn-lt"/>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33</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832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云模型是李德毅院士于</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1995</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年在模糊集理论中隶属函数的基础上提出的，通常被用来描述不确定性的概念。云模型可以看做是模糊模型的泛化，云由许多云滴组成。主体间的信任关系用信任云描述。信任云是一个三元组（</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Ex</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Hx</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），其中</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Ex</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描述主体间的信任度，</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是信任度得熵，描述信任度的不确定性，</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Hx</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是信任度的超商，描述</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的不确定性。信任云能够描述信任的不确定性和模糊性。</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例如</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，用一维正态云模型描述信任关系。设主体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的信任关系记为</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tc</a:t>
            </a:r>
            <a:r>
              <a:rPr kumimoji="0" lang="en-US" altLang="zh-CN" sz="2000" b="1" i="0"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AB</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nc</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Ex</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He</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Ex</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En</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0≤</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He</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2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加权平均法</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34</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78618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在目前大多数信任机制采用该方法，该方法借鉴了社会网络中人之间的信任评价方法，期计算方法如下：</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其中，</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T</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表示主体</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对主体</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的信任值，</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是根据主体</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与主体</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之间的直接交易记录计算出的直接信任值，</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R</a:t>
            </a:r>
            <a:r>
              <a:rPr kumimoji="0" lang="en-US" altLang="zh-CN" sz="2000" b="1" i="1"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r</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是主体</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根据其他主体的推荐信息计算出间接信任值，</a:t>
            </a:r>
            <a:r>
              <a:rPr kumimoji="0" lang="en-US" altLang="zh-CN" sz="2000" b="1" i="1"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R</a:t>
            </a:r>
            <a:r>
              <a:rPr kumimoji="0" lang="en-US" altLang="zh-CN" sz="2000" b="1" i="1" u="none" strike="noStrike" kern="1200" cap="none" spc="0" normalizeH="0" baseline="-2500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是交易带来的风险值，</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α</a:t>
            </a:r>
            <a:r>
              <a:rPr kumimoji="0" lang="zh-CN"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β</a:t>
            </a:r>
            <a:r>
              <a:rPr kumimoji="0" lang="zh-CN"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γ</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分别表示不同的系数。</a:t>
            </a:r>
            <a:endParaRPr kumimoji="0" lang="en-US" altLang="zh-CN" sz="2200" b="1" i="0" u="none" strike="noStrike" kern="1200" cap="none" spc="0" normalizeH="0" baseline="0" noProof="0" dirty="0">
              <a:ln>
                <a:noFill/>
              </a:ln>
              <a:solidFill>
                <a:schemeClr val="tx1"/>
              </a:solidFill>
              <a:effectLst/>
              <a:uLnTx/>
              <a:uFillTx/>
              <a:latin typeface="+mn-ea"/>
              <a:ea typeface="+mn-ea"/>
              <a:cs typeface="+mn-cs"/>
            </a:endParaRPr>
          </a:p>
        </p:txBody>
      </p:sp>
      <p:pic>
        <p:nvPicPr>
          <p:cNvPr id="35848" name="Picture 2"/>
          <p:cNvPicPr>
            <a:picLocks noChangeAspect="1"/>
          </p:cNvPicPr>
          <p:nvPr/>
        </p:nvPicPr>
        <p:blipFill>
          <a:blip r:embed="rId3"/>
          <a:stretch>
            <a:fillRect/>
          </a:stretch>
        </p:blipFill>
        <p:spPr>
          <a:xfrm>
            <a:off x="2268538" y="2781300"/>
            <a:ext cx="3971925" cy="657225"/>
          </a:xfrm>
          <a:prstGeom prst="rect">
            <a:avLst/>
          </a:prstGeom>
          <a:noFill/>
          <a:ln w="9525">
            <a:noFill/>
          </a:ln>
        </p:spPr>
      </p:pic>
    </p:spTree>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极大似然法</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35</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324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极大似然估计方法</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(MLE)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是一种基于概率的信任推理方法，主要适用于概率模型和信念模型</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在信任的概率分布是已知而概率分布的参数是未知的情况下，</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MLE</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根据得到的交易结果推测这些未知的参数，推测出的参数使得出现这些结果的可能性最大。如信任概率分布为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p(x)</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可信度为</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诚实推荐的概率等于其可信度，与主体</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的交易结果为</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xi,j</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，主体</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的邻居节点记为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n(</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i</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，则</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MLE</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推测方法为求解下式的最大值</a:t>
            </a:r>
            <a:r>
              <a:rPr kumimoji="0" lang="zh-CN"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36872" name="Picture 2"/>
          <p:cNvPicPr>
            <a:picLocks noChangeAspect="1"/>
          </p:cNvPicPr>
          <p:nvPr/>
        </p:nvPicPr>
        <p:blipFill>
          <a:blip r:embed="rId3"/>
          <a:stretch>
            <a:fillRect/>
          </a:stretch>
        </p:blipFill>
        <p:spPr>
          <a:xfrm>
            <a:off x="2843213" y="5013325"/>
            <a:ext cx="3781425" cy="819150"/>
          </a:xfrm>
          <a:prstGeom prst="rect">
            <a:avLst/>
          </a:prstGeom>
          <a:noFill/>
          <a:ln w="9525">
            <a:noFill/>
          </a:ln>
        </p:spPr>
      </p:pic>
    </p:spTree>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贝叶斯法</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38900" y="636905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36</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324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贝叶斯方法是一种基于结果的后验概率估计，适用于概率模型和信念模型。它首先为待推测的参数指定先验概率分布，然后根据交易结果，利用贝叶斯规则推测参数的后验概率</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根据对交易评价可能出现的结果个数不同，为待推测参数指定先验概率分布为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分布或</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Dirichlet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分布，其中</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分布仅适合于二元评价结果的情况，是</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Dirichlet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分布的一种特殊形式。</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基于</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Dirichlet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分布的推理方法适合于多元评价结果的情况</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200" b="1" i="0" u="none" strike="noStrike" kern="1200" cap="none" spc="0" normalizeH="0" baseline="0" noProof="0" dirty="0">
              <a:ln>
                <a:noFill/>
              </a:ln>
              <a:solidFill>
                <a:schemeClr val="tx1"/>
              </a:solidFill>
              <a:effectLst/>
              <a:uLnTx/>
              <a:uFillTx/>
              <a:latin typeface="+mn-ea"/>
              <a:ea typeface="+mn-ea"/>
              <a:cs typeface="+mn-cs"/>
            </a:endParaRPr>
          </a:p>
        </p:txBody>
      </p:sp>
      <p:pic>
        <p:nvPicPr>
          <p:cNvPr id="37896" name="Picture 2"/>
          <p:cNvPicPr>
            <a:picLocks noChangeAspect="1"/>
          </p:cNvPicPr>
          <p:nvPr/>
        </p:nvPicPr>
        <p:blipFill>
          <a:blip r:embed="rId3"/>
          <a:stretch>
            <a:fillRect/>
          </a:stretch>
        </p:blipFill>
        <p:spPr>
          <a:xfrm>
            <a:off x="565150" y="5140325"/>
            <a:ext cx="4895850" cy="1057275"/>
          </a:xfrm>
          <a:prstGeom prst="rect">
            <a:avLst/>
          </a:prstGeom>
          <a:noFill/>
          <a:ln w="9525">
            <a:noFill/>
          </a:ln>
        </p:spPr>
      </p:pic>
      <p:pic>
        <p:nvPicPr>
          <p:cNvPr id="37897" name="Picture 3"/>
          <p:cNvPicPr>
            <a:picLocks noChangeAspect="1"/>
          </p:cNvPicPr>
          <p:nvPr/>
        </p:nvPicPr>
        <p:blipFill>
          <a:blip r:embed="rId4"/>
          <a:stretch>
            <a:fillRect/>
          </a:stretch>
        </p:blipFill>
        <p:spPr>
          <a:xfrm>
            <a:off x="5237163" y="5322888"/>
            <a:ext cx="3257550" cy="914400"/>
          </a:xfrm>
          <a:prstGeom prst="rect">
            <a:avLst/>
          </a:prstGeom>
          <a:noFill/>
          <a:ln w="9525">
            <a:noFill/>
          </a:ln>
        </p:spPr>
      </p:pic>
    </p:spTree>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349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模糊推理法</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37</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1014730"/>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模糊推理方法主要适用于模糊信任模型。图</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4-5</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是模糊推理的一个通用框架，模糊推理分为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个过程，即模糊化、模糊推理以及反模糊化。</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38920" name="Picture 2"/>
          <p:cNvPicPr>
            <a:picLocks noChangeAspect="1"/>
          </p:cNvPicPr>
          <p:nvPr/>
        </p:nvPicPr>
        <p:blipFill>
          <a:blip r:embed="rId3"/>
          <a:stretch>
            <a:fillRect/>
          </a:stretch>
        </p:blipFill>
        <p:spPr>
          <a:xfrm>
            <a:off x="827088" y="3068638"/>
            <a:ext cx="7781925" cy="2590800"/>
          </a:xfrm>
          <a:prstGeom prst="rect">
            <a:avLst/>
          </a:prstGeom>
          <a:noFill/>
          <a:ln w="9525">
            <a:noFill/>
          </a:ln>
        </p:spPr>
      </p:pic>
    </p:spTree>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349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灰色系统法</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38</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147637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灰色系统理论是我国学者邓聚龙首先提出来的用于研究参数不完备系统的控制与决策问题的理论，并在许多行业得到广泛应用。基于灰色系统系统理论的推理过程如图</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4-6</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所示</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39944" name="Picture 2"/>
          <p:cNvPicPr>
            <a:picLocks noChangeAspect="1"/>
          </p:cNvPicPr>
          <p:nvPr/>
        </p:nvPicPr>
        <p:blipFill>
          <a:blip r:embed="rId3"/>
          <a:stretch>
            <a:fillRect/>
          </a:stretch>
        </p:blipFill>
        <p:spPr>
          <a:xfrm>
            <a:off x="922338" y="3257550"/>
            <a:ext cx="7564437" cy="3036888"/>
          </a:xfrm>
          <a:prstGeom prst="rect">
            <a:avLst/>
          </a:prstGeom>
          <a:noFill/>
          <a:ln w="9525">
            <a:noFill/>
          </a:ln>
        </p:spPr>
      </p:pic>
    </p:spTree>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349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证据理论法</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的表示方式</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39</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1938338"/>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D-S</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证据理论的全称是</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Dempster</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-Shafer</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证据理论，是由</a:t>
            </a: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Dempster</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1967</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年首先提出的，后在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1976</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年经</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Shafer</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改进，成为一种成熟，完备的不精确推理理论。</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Bin Yu</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将该理论用于分布式任管理模型，田春岐在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Bin Yu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的基础上将</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D-S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证据理论用在了</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P2P</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网络信任模型上</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40968" name="Picture 2"/>
          <p:cNvPicPr>
            <a:picLocks noChangeAspect="1"/>
          </p:cNvPicPr>
          <p:nvPr/>
        </p:nvPicPr>
        <p:blipFill>
          <a:blip r:embed="rId3"/>
          <a:stretch>
            <a:fillRect/>
          </a:stretch>
        </p:blipFill>
        <p:spPr>
          <a:xfrm>
            <a:off x="2806700" y="3776663"/>
            <a:ext cx="3530600" cy="2520950"/>
          </a:xfrm>
          <a:prstGeom prst="rect">
            <a:avLst/>
          </a:prstGeom>
          <a:noFill/>
          <a:ln w="9525">
            <a:noFill/>
          </a:ln>
        </p:spPr>
      </p:pic>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60"/>
          <p:cNvGrpSpPr/>
          <p:nvPr/>
        </p:nvGrpSpPr>
        <p:grpSpPr>
          <a:xfrm>
            <a:off x="900113" y="1828800"/>
            <a:ext cx="7532687" cy="4200525"/>
            <a:chOff x="612" y="1752"/>
            <a:chExt cx="3928" cy="2192"/>
          </a:xfrm>
        </p:grpSpPr>
        <p:sp>
          <p:nvSpPr>
            <p:cNvPr id="6150" name="Rectangle 55" descr="蓝色面巾纸"/>
            <p:cNvSpPr/>
            <p:nvPr/>
          </p:nvSpPr>
          <p:spPr>
            <a:xfrm>
              <a:off x="612" y="2296"/>
              <a:ext cx="3901" cy="908"/>
            </a:xfrm>
            <a:prstGeom prst="rect">
              <a:avLst/>
            </a:prstGeom>
            <a:blipFill rotWithShape="1">
              <a:blip r:embed="rId2"/>
            </a:blipFill>
            <a:ln w="19050" cap="flat" cmpd="sng">
              <a:solidFill>
                <a:srgbClr val="800000"/>
              </a:solidFill>
              <a:prstDash val="dash"/>
              <a:miter/>
              <a:headEnd type="none" w="med" len="med"/>
              <a:tailEnd type="none" w="med" len="med"/>
            </a:ln>
          </p:spPr>
          <p:txBody>
            <a:bodyPr wrap="none" anchor="ctr" anchorCtr="0"/>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endParaRPr lang="zh-CN" altLang="en-US" sz="2400" dirty="0">
                <a:latin typeface="Arial Narrow" panose="020B0606020202030204" pitchFamily="34" charset="0"/>
                <a:ea typeface="宋体" panose="02010600030101010101" pitchFamily="2" charset="-122"/>
              </a:endParaRPr>
            </a:p>
          </p:txBody>
        </p:sp>
        <p:grpSp>
          <p:nvGrpSpPr>
            <p:cNvPr id="6151" name="Group 54"/>
            <p:cNvGrpSpPr/>
            <p:nvPr/>
          </p:nvGrpSpPr>
          <p:grpSpPr>
            <a:xfrm>
              <a:off x="612" y="1752"/>
              <a:ext cx="3922" cy="380"/>
              <a:chOff x="709" y="1754"/>
              <a:chExt cx="3831" cy="380"/>
            </a:xfrm>
          </p:grpSpPr>
          <p:sp>
            <p:nvSpPr>
              <p:cNvPr id="6170" name="Rectangle 29"/>
              <p:cNvSpPr/>
              <p:nvPr/>
            </p:nvSpPr>
            <p:spPr>
              <a:xfrm>
                <a:off x="709" y="1754"/>
                <a:ext cx="3831" cy="380"/>
              </a:xfrm>
              <a:prstGeom prst="rect">
                <a:avLst/>
              </a:prstGeom>
              <a:solidFill>
                <a:srgbClr val="FFFF99"/>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just"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用</a:t>
                </a:r>
              </a:p>
              <a:p>
                <a:pPr marL="0" lvl="0" indent="0" algn="just"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户</a:t>
                </a:r>
                <a:endParaRPr lang="zh-CN" altLang="en-US" sz="1800" dirty="0">
                  <a:latin typeface="Tahoma" panose="020B0604030504040204" pitchFamily="34" charset="0"/>
                  <a:ea typeface="宋体" panose="02010600030101010101" pitchFamily="2" charset="-122"/>
                </a:endParaRPr>
              </a:p>
            </p:txBody>
          </p:sp>
          <p:sp>
            <p:nvSpPr>
              <p:cNvPr id="6171" name="Text Box 30"/>
              <p:cNvSpPr txBox="1"/>
              <p:nvPr/>
            </p:nvSpPr>
            <p:spPr>
              <a:xfrm>
                <a:off x="1227" y="1829"/>
                <a:ext cx="621" cy="22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软件</a:t>
                </a:r>
                <a:endParaRPr lang="zh-CN" altLang="en-US" sz="2000" dirty="0">
                  <a:latin typeface="Tahoma" panose="020B0604030504040204" pitchFamily="34" charset="0"/>
                  <a:ea typeface="宋体" panose="02010600030101010101" pitchFamily="2" charset="-122"/>
                </a:endParaRPr>
              </a:p>
            </p:txBody>
          </p:sp>
          <p:sp>
            <p:nvSpPr>
              <p:cNvPr id="6172" name="Text Box 31"/>
              <p:cNvSpPr txBox="1"/>
              <p:nvPr/>
            </p:nvSpPr>
            <p:spPr>
              <a:xfrm>
                <a:off x="2987" y="1829"/>
                <a:ext cx="518" cy="23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应用</a:t>
                </a:r>
                <a:endParaRPr lang="zh-CN" altLang="en-US" sz="2000" dirty="0">
                  <a:latin typeface="Tahoma" panose="020B0604030504040204" pitchFamily="34" charset="0"/>
                  <a:ea typeface="宋体" panose="02010600030101010101" pitchFamily="2" charset="-122"/>
                </a:endParaRPr>
              </a:p>
            </p:txBody>
          </p:sp>
          <p:sp>
            <p:nvSpPr>
              <p:cNvPr id="6173" name="Text Box 32"/>
              <p:cNvSpPr txBox="1"/>
              <p:nvPr/>
            </p:nvSpPr>
            <p:spPr>
              <a:xfrm>
                <a:off x="2055" y="1829"/>
                <a:ext cx="622" cy="230"/>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数据</a:t>
                </a:r>
                <a:endParaRPr lang="zh-CN" altLang="en-US" sz="2000" dirty="0">
                  <a:latin typeface="Tahoma" panose="020B0604030504040204" pitchFamily="34" charset="0"/>
                  <a:ea typeface="宋体" panose="02010600030101010101" pitchFamily="2" charset="-122"/>
                </a:endParaRPr>
              </a:p>
            </p:txBody>
          </p:sp>
          <p:sp>
            <p:nvSpPr>
              <p:cNvPr id="6174" name="Text Box 44"/>
              <p:cNvSpPr txBox="1"/>
              <p:nvPr/>
            </p:nvSpPr>
            <p:spPr>
              <a:xfrm>
                <a:off x="3816" y="1829"/>
                <a:ext cx="517" cy="231"/>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服务</a:t>
                </a:r>
                <a:endParaRPr lang="zh-CN" altLang="en-US" sz="2000" dirty="0">
                  <a:latin typeface="Tahoma" panose="020B0604030504040204" pitchFamily="34" charset="0"/>
                  <a:ea typeface="宋体" panose="02010600030101010101" pitchFamily="2" charset="-122"/>
                </a:endParaRPr>
              </a:p>
            </p:txBody>
          </p:sp>
        </p:grpSp>
        <p:grpSp>
          <p:nvGrpSpPr>
            <p:cNvPr id="6152" name="Group 53"/>
            <p:cNvGrpSpPr/>
            <p:nvPr/>
          </p:nvGrpSpPr>
          <p:grpSpPr>
            <a:xfrm>
              <a:off x="612" y="3339"/>
              <a:ext cx="3928" cy="605"/>
              <a:chOff x="703" y="3203"/>
              <a:chExt cx="3837" cy="605"/>
            </a:xfrm>
          </p:grpSpPr>
          <p:sp>
            <p:nvSpPr>
              <p:cNvPr id="6165" name="Text Box 34"/>
              <p:cNvSpPr txBox="1"/>
              <p:nvPr/>
            </p:nvSpPr>
            <p:spPr>
              <a:xfrm>
                <a:off x="703" y="3203"/>
                <a:ext cx="3831" cy="381"/>
              </a:xfrm>
              <a:prstGeom prst="rect">
                <a:avLst/>
              </a:prstGeom>
              <a:solidFill>
                <a:srgbClr val="CC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just"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开放网络</a:t>
                </a:r>
              </a:p>
              <a:p>
                <a:pPr marL="0" lvl="0" indent="0" algn="just"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应用环境</a:t>
                </a:r>
                <a:endParaRPr lang="zh-CN" altLang="en-US" sz="1800" dirty="0">
                  <a:latin typeface="Tahoma" panose="020B0604030504040204" pitchFamily="34" charset="0"/>
                  <a:ea typeface="宋体" panose="02010600030101010101" pitchFamily="2" charset="-122"/>
                </a:endParaRPr>
              </a:p>
            </p:txBody>
          </p:sp>
          <p:sp>
            <p:nvSpPr>
              <p:cNvPr id="6166" name="Text Box 35"/>
              <p:cNvSpPr txBox="1"/>
              <p:nvPr/>
            </p:nvSpPr>
            <p:spPr>
              <a:xfrm>
                <a:off x="1537" y="3275"/>
                <a:ext cx="829" cy="22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en-US" altLang="zh-CN" sz="2000" dirty="0">
                    <a:latin typeface="Arial Narrow" panose="020B0606020202030204" pitchFamily="34" charset="0"/>
                    <a:ea typeface="宋体" panose="02010600030101010101" pitchFamily="2" charset="-122"/>
                  </a:rPr>
                  <a:t>P2P</a:t>
                </a:r>
                <a:r>
                  <a:rPr lang="zh-CN" altLang="en-US" sz="2000" dirty="0">
                    <a:latin typeface="Arial Narrow" panose="020B0606020202030204" pitchFamily="34" charset="0"/>
                    <a:ea typeface="宋体" panose="02010600030101010101" pitchFamily="2" charset="-122"/>
                  </a:rPr>
                  <a:t>系统</a:t>
                </a:r>
                <a:endParaRPr lang="zh-CN" altLang="en-US" sz="2000" dirty="0">
                  <a:latin typeface="Tahoma" panose="020B0604030504040204" pitchFamily="34" charset="0"/>
                  <a:ea typeface="宋体" panose="02010600030101010101" pitchFamily="2" charset="-122"/>
                </a:endParaRPr>
              </a:p>
            </p:txBody>
          </p:sp>
          <p:sp>
            <p:nvSpPr>
              <p:cNvPr id="20" name="Text Box 36"/>
              <p:cNvSpPr txBox="1">
                <a:spLocks noChangeArrowheads="1"/>
              </p:cNvSpPr>
              <p:nvPr/>
            </p:nvSpPr>
            <p:spPr bwMode="auto">
              <a:xfrm>
                <a:off x="3402" y="3275"/>
                <a:ext cx="826" cy="229"/>
              </a:xfrm>
              <a:prstGeom prst="rect">
                <a:avLst/>
              </a:prstGeom>
              <a:solidFill>
                <a:srgbClr val="FFFF66"/>
              </a:solidFill>
              <a:ln w="9525">
                <a:solidFill>
                  <a:srgbClr val="000000"/>
                </a:solidFill>
                <a:miter lim="800000"/>
              </a:ln>
            </p:spPr>
            <p:txBody>
              <a:bodyPr/>
              <a:lstStyle/>
              <a:p>
                <a:pPr marR="0" defTabSz="914400">
                  <a:buClrTx/>
                  <a:buSzTx/>
                  <a:buFontTx/>
                  <a:buNone/>
                  <a:defRPr/>
                </a:pPr>
                <a:r>
                  <a:rPr kumimoji="0" lang="en-US" altLang="zh-CN" sz="2000"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Grid</a:t>
                </a:r>
                <a:r>
                  <a:rPr kumimoji="0" lang="zh-CN" altLang="en-US" sz="2000" kern="1200" cap="none" spc="0" normalizeH="0" baseline="0" noProof="0">
                    <a:effectLst>
                      <a:outerShdw blurRad="38100" dist="38100" dir="2700000" algn="tl">
                        <a:srgbClr val="FFFFFF"/>
                      </a:outerShdw>
                    </a:effectLst>
                    <a:latin typeface="Times New Roman" panose="02020603050405020304" pitchFamily="18" charset="0"/>
                    <a:ea typeface="宋体" panose="02010600030101010101" pitchFamily="2" charset="-122"/>
                    <a:cs typeface="+mn-cs"/>
                  </a:rPr>
                  <a:t>系统</a:t>
                </a:r>
                <a:endParaRPr kumimoji="0" lang="zh-CN" altLang="en-US" sz="2000" kern="1200" cap="none" spc="0" normalizeH="0" baseline="0" noProof="0">
                  <a:effectLst>
                    <a:outerShdw blurRad="38100" dist="38100" dir="2700000" algn="tl">
                      <a:srgbClr val="FFFFFF"/>
                    </a:outerShdw>
                  </a:effectLst>
                  <a:latin typeface="Tahoma" panose="020B0604030504040204" pitchFamily="34" charset="0"/>
                  <a:ea typeface="宋体" panose="02010600030101010101" pitchFamily="2" charset="-122"/>
                  <a:cs typeface="+mn-cs"/>
                </a:endParaRPr>
              </a:p>
            </p:txBody>
          </p:sp>
          <p:sp>
            <p:nvSpPr>
              <p:cNvPr id="6168" name="Text Box 37"/>
              <p:cNvSpPr txBox="1"/>
              <p:nvPr/>
            </p:nvSpPr>
            <p:spPr>
              <a:xfrm>
                <a:off x="2469" y="3275"/>
                <a:ext cx="828" cy="22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en-US" altLang="zh-CN" sz="2000" dirty="0">
                    <a:latin typeface="Arial Narrow" panose="020B0606020202030204" pitchFamily="34" charset="0"/>
                    <a:ea typeface="宋体" panose="02010600030101010101" pitchFamily="2" charset="-122"/>
                  </a:rPr>
                  <a:t>Cloud</a:t>
                </a:r>
                <a:r>
                  <a:rPr lang="zh-CN" altLang="en-US" sz="2000" dirty="0">
                    <a:latin typeface="Arial Narrow" panose="020B0606020202030204" pitchFamily="34" charset="0"/>
                    <a:ea typeface="宋体" panose="02010600030101010101" pitchFamily="2" charset="-122"/>
                  </a:rPr>
                  <a:t>系统</a:t>
                </a:r>
                <a:endParaRPr lang="zh-CN" altLang="en-US" sz="2000" dirty="0">
                  <a:latin typeface="Tahoma" panose="020B0604030504040204" pitchFamily="34" charset="0"/>
                  <a:ea typeface="宋体" panose="02010600030101010101" pitchFamily="2" charset="-122"/>
                </a:endParaRPr>
              </a:p>
            </p:txBody>
          </p:sp>
          <p:sp>
            <p:nvSpPr>
              <p:cNvPr id="6169" name="Text Box 46"/>
              <p:cNvSpPr txBox="1"/>
              <p:nvPr/>
            </p:nvSpPr>
            <p:spPr>
              <a:xfrm>
                <a:off x="709" y="3655"/>
                <a:ext cx="3831" cy="153"/>
              </a:xfrm>
              <a:prstGeom prst="rect">
                <a:avLst/>
              </a:prstGeom>
              <a:noFill/>
              <a:ln w="9525">
                <a:noFill/>
              </a:ln>
            </p:spPr>
            <p:txBody>
              <a:bodyPr lIns="18000" tIns="0" rIns="18000" bIns="0"/>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400" dirty="0">
                    <a:latin typeface="黑体" panose="02010609060101010101" pitchFamily="49" charset="-122"/>
                  </a:rPr>
                  <a:t>系统模型</a:t>
                </a:r>
                <a:endParaRPr lang="zh-CN" altLang="en-US" sz="2400" dirty="0">
                  <a:latin typeface="Tahoma" panose="020B0604030504040204" pitchFamily="34" charset="0"/>
                  <a:ea typeface="宋体" panose="02010600030101010101" pitchFamily="2" charset="-122"/>
                </a:endParaRPr>
              </a:p>
            </p:txBody>
          </p:sp>
        </p:grpSp>
        <p:sp>
          <p:nvSpPr>
            <p:cNvPr id="6153" name="AutoShape 52"/>
            <p:cNvSpPr/>
            <p:nvPr/>
          </p:nvSpPr>
          <p:spPr>
            <a:xfrm>
              <a:off x="4332" y="2569"/>
              <a:ext cx="136" cy="363"/>
            </a:xfrm>
            <a:prstGeom prst="curvedLeftArrow">
              <a:avLst>
                <a:gd name="adj1" fmla="val 53382"/>
                <a:gd name="adj2" fmla="val 106764"/>
                <a:gd name="adj3" fmla="val 33333"/>
              </a:avLst>
            </a:prstGeom>
            <a:solidFill>
              <a:srgbClr val="FFFF99"/>
            </a:solidFill>
            <a:ln w="9525" cap="flat" cmpd="sng">
              <a:solidFill>
                <a:srgbClr val="000080"/>
              </a:solidFill>
              <a:prstDash val="solid"/>
              <a:miter/>
              <a:headEnd type="none" w="med" len="med"/>
              <a:tailEnd type="none" w="med" len="med"/>
            </a:ln>
          </p:spPr>
          <p:txBody>
            <a:bodyPr wrap="none" anchor="ctr" anchorCtr="0"/>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endParaRPr lang="zh-CN" altLang="en-US" sz="2400" dirty="0">
                <a:latin typeface="Arial Narrow" panose="020B0606020202030204" pitchFamily="34" charset="0"/>
                <a:ea typeface="宋体" panose="02010600030101010101" pitchFamily="2" charset="-122"/>
              </a:endParaRPr>
            </a:p>
          </p:txBody>
        </p:sp>
        <p:sp>
          <p:nvSpPr>
            <p:cNvPr id="6154" name="Text Box 28"/>
            <p:cNvSpPr txBox="1"/>
            <p:nvPr/>
          </p:nvSpPr>
          <p:spPr>
            <a:xfrm>
              <a:off x="709" y="2377"/>
              <a:ext cx="1627" cy="761"/>
            </a:xfrm>
            <a:prstGeom prst="rect">
              <a:avLst/>
            </a:prstGeom>
            <a:gradFill rotWithShape="1">
              <a:gsLst>
                <a:gs pos="0">
                  <a:srgbClr val="CCFFCC"/>
                </a:gs>
                <a:gs pos="50000">
                  <a:srgbClr val="FFFFFF"/>
                </a:gs>
                <a:gs pos="100000">
                  <a:srgbClr val="CCFFCC"/>
                </a:gs>
              </a:gsLst>
              <a:lin ang="5400000" scaled="1"/>
              <a:tileRect/>
            </a:gra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just" eaLnBrk="1" hangingPunct="1">
                <a:lnSpc>
                  <a:spcPct val="100000"/>
                </a:lnSpc>
                <a:spcBef>
                  <a:spcPct val="0"/>
                </a:spcBef>
                <a:buNone/>
              </a:pPr>
              <a:r>
                <a:rPr lang="zh-CN" altLang="en-US" sz="2000" dirty="0">
                  <a:solidFill>
                    <a:srgbClr val="0033CC"/>
                  </a:solidFill>
                  <a:latin typeface="Tahoma" panose="020B0604030504040204" pitchFamily="34" charset="0"/>
                </a:rPr>
                <a:t>动态</a:t>
              </a:r>
            </a:p>
            <a:p>
              <a:pPr marL="0" lvl="0" indent="0" algn="just" eaLnBrk="1" hangingPunct="1">
                <a:lnSpc>
                  <a:spcPct val="100000"/>
                </a:lnSpc>
                <a:spcBef>
                  <a:spcPct val="0"/>
                </a:spcBef>
                <a:buNone/>
              </a:pPr>
              <a:r>
                <a:rPr lang="zh-CN" altLang="en-US" sz="2000" dirty="0">
                  <a:solidFill>
                    <a:srgbClr val="0033CC"/>
                  </a:solidFill>
                  <a:latin typeface="Tahoma" panose="020B0604030504040204" pitchFamily="34" charset="0"/>
                </a:rPr>
                <a:t>信任</a:t>
              </a:r>
            </a:p>
            <a:p>
              <a:pPr marL="0" lvl="0" indent="0" algn="just" eaLnBrk="1" hangingPunct="1">
                <a:lnSpc>
                  <a:spcPct val="100000"/>
                </a:lnSpc>
                <a:spcBef>
                  <a:spcPct val="0"/>
                </a:spcBef>
                <a:buNone/>
              </a:pPr>
              <a:r>
                <a:rPr lang="zh-CN" altLang="en-US" sz="2000" dirty="0">
                  <a:solidFill>
                    <a:srgbClr val="0033CC"/>
                  </a:solidFill>
                  <a:latin typeface="Tahoma" panose="020B0604030504040204" pitchFamily="34" charset="0"/>
                </a:rPr>
                <a:t>管理</a:t>
              </a:r>
            </a:p>
            <a:p>
              <a:pPr marL="0" lvl="0" indent="0" algn="just" eaLnBrk="1" hangingPunct="1">
                <a:lnSpc>
                  <a:spcPct val="100000"/>
                </a:lnSpc>
                <a:spcBef>
                  <a:spcPct val="0"/>
                </a:spcBef>
                <a:buNone/>
              </a:pPr>
              <a:r>
                <a:rPr lang="zh-CN" altLang="en-US" sz="2000" dirty="0">
                  <a:solidFill>
                    <a:srgbClr val="0033CC"/>
                  </a:solidFill>
                  <a:latin typeface="Tahoma" panose="020B0604030504040204" pitchFamily="34" charset="0"/>
                </a:rPr>
                <a:t>系统</a:t>
              </a:r>
            </a:p>
          </p:txBody>
        </p:sp>
        <p:sp>
          <p:nvSpPr>
            <p:cNvPr id="6155" name="Text Box 33"/>
            <p:cNvSpPr txBox="1"/>
            <p:nvPr/>
          </p:nvSpPr>
          <p:spPr>
            <a:xfrm>
              <a:off x="3470" y="2432"/>
              <a:ext cx="862" cy="228"/>
            </a:xfrm>
            <a:prstGeom prst="rect">
              <a:avLst/>
            </a:prstGeom>
            <a:solidFill>
              <a:srgbClr val="FFFFFF"/>
            </a:solidFill>
            <a:ln w="12700"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访问控制系统</a:t>
              </a:r>
              <a:endParaRPr lang="zh-CN" altLang="en-US" sz="2000" dirty="0">
                <a:latin typeface="Tahoma" panose="020B0604030504040204" pitchFamily="34" charset="0"/>
                <a:ea typeface="宋体" panose="02010600030101010101" pitchFamily="2" charset="-122"/>
              </a:endParaRPr>
            </a:p>
          </p:txBody>
        </p:sp>
        <p:sp>
          <p:nvSpPr>
            <p:cNvPr id="6156" name="Text Box 38"/>
            <p:cNvSpPr txBox="1"/>
            <p:nvPr/>
          </p:nvSpPr>
          <p:spPr>
            <a:xfrm>
              <a:off x="3470" y="2795"/>
              <a:ext cx="862" cy="229"/>
            </a:xfrm>
            <a:prstGeom prst="rect">
              <a:avLst/>
            </a:prstGeom>
            <a:solidFill>
              <a:srgbClr val="FFFFFF"/>
            </a:solidFill>
            <a:ln w="9525" cap="flat" cmpd="sng">
              <a:solidFill>
                <a:srgbClr val="000000"/>
              </a:solidFill>
              <a:prstDash val="solid"/>
              <a:miter/>
              <a:headEnd type="none" w="med" len="med"/>
              <a:tailEnd type="none" w="med" len="med"/>
            </a:ln>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2000" dirty="0">
                  <a:latin typeface="Arial Narrow" panose="020B0606020202030204" pitchFamily="34" charset="0"/>
                  <a:ea typeface="宋体" panose="02010600030101010101" pitchFamily="2" charset="-122"/>
                </a:rPr>
                <a:t>服务调度系统</a:t>
              </a:r>
              <a:endParaRPr lang="zh-CN" altLang="en-US" sz="2000" dirty="0">
                <a:latin typeface="Tahoma" panose="020B0604030504040204" pitchFamily="34" charset="0"/>
                <a:ea typeface="宋体" panose="02010600030101010101" pitchFamily="2" charset="-122"/>
              </a:endParaRPr>
            </a:p>
          </p:txBody>
        </p:sp>
        <p:sp>
          <p:nvSpPr>
            <p:cNvPr id="10" name="Oval 39"/>
            <p:cNvSpPr>
              <a:spLocks noChangeArrowheads="1"/>
            </p:cNvSpPr>
            <p:nvPr/>
          </p:nvSpPr>
          <p:spPr bwMode="auto">
            <a:xfrm>
              <a:off x="1020" y="2453"/>
              <a:ext cx="1139" cy="609"/>
            </a:xfrm>
            <a:prstGeom prst="ellipse">
              <a:avLst/>
            </a:prstGeom>
            <a:solidFill>
              <a:srgbClr val="000080"/>
            </a:solidFill>
            <a:ln w="9525">
              <a:solidFill>
                <a:srgbClr val="000000"/>
              </a:solidFill>
              <a:round/>
            </a:ln>
          </p:spPr>
          <p:txBody>
            <a:bodyPr tIns="82800"/>
            <a:lstStyle/>
            <a:p>
              <a:pPr marL="0" marR="0" lvl="0" indent="0" algn="l" defTabSz="914400" rtl="0" eaLnBrk="0" fontAlgn="base" latinLnBrk="0" hangingPunct="0">
                <a:lnSpc>
                  <a:spcPct val="100000"/>
                </a:lnSpc>
                <a:spcBef>
                  <a:spcPct val="50000"/>
                </a:spcBef>
                <a:spcAft>
                  <a:spcPct val="0"/>
                </a:spcAft>
                <a:buClrTx/>
                <a:buSzTx/>
                <a:buFontTx/>
                <a:buNone/>
                <a:defRPr/>
              </a:pPr>
              <a:r>
                <a:rPr kumimoji="0" lang="zh-CN" altLang="en-US" sz="1800" b="0" i="0" u="none" strike="noStrike" kern="1200" cap="none" spc="0" normalizeH="0" baseline="0" noProof="0">
                  <a:ln>
                    <a:noFill/>
                  </a:ln>
                  <a:solidFill>
                    <a:srgbClr val="FFFF66"/>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用户信任和节点信誉的动态评估</a:t>
              </a:r>
              <a:endParaRPr kumimoji="0" lang="zh-CN" altLang="en-US" sz="1800" b="0" i="0" u="none" strike="noStrike" kern="1200" cap="none" spc="0" normalizeH="0" baseline="0" noProof="0">
                <a:ln>
                  <a:noFill/>
                </a:ln>
                <a:solidFill>
                  <a:srgbClr val="FFFF66"/>
                </a:solidFill>
                <a:effectLst>
                  <a:outerShdw blurRad="38100" dist="38100" dir="2700000" algn="tl">
                    <a:srgbClr val="000000"/>
                  </a:outerShdw>
                </a:effectLst>
                <a:uLnTx/>
                <a:uFillTx/>
                <a:latin typeface="Tahoma" panose="020B0604030504040204" pitchFamily="34" charset="0"/>
                <a:ea typeface="宋体" panose="02010600030101010101" pitchFamily="2" charset="-122"/>
                <a:cs typeface="+mn-cs"/>
              </a:endParaRPr>
            </a:p>
          </p:txBody>
        </p:sp>
        <p:sp>
          <p:nvSpPr>
            <p:cNvPr id="6158" name="Line 40"/>
            <p:cNvSpPr/>
            <p:nvPr/>
          </p:nvSpPr>
          <p:spPr>
            <a:xfrm>
              <a:off x="2336" y="2614"/>
              <a:ext cx="1134" cy="0"/>
            </a:xfrm>
            <a:prstGeom prst="line">
              <a:avLst/>
            </a:prstGeom>
            <a:ln w="38100" cap="flat" cmpd="sng">
              <a:solidFill>
                <a:srgbClr val="008000"/>
              </a:solidFill>
              <a:prstDash val="solid"/>
              <a:headEnd type="none" w="med" len="med"/>
              <a:tailEnd type="triangle" w="med" len="lg"/>
            </a:ln>
          </p:spPr>
        </p:sp>
        <p:sp>
          <p:nvSpPr>
            <p:cNvPr id="6159" name="Line 41"/>
            <p:cNvSpPr/>
            <p:nvPr/>
          </p:nvSpPr>
          <p:spPr>
            <a:xfrm>
              <a:off x="2336" y="2931"/>
              <a:ext cx="1134" cy="0"/>
            </a:xfrm>
            <a:prstGeom prst="line">
              <a:avLst/>
            </a:prstGeom>
            <a:ln w="38100" cap="flat" cmpd="sng">
              <a:solidFill>
                <a:srgbClr val="0000FF"/>
              </a:solidFill>
              <a:prstDash val="solid"/>
              <a:headEnd type="none" w="med" len="med"/>
              <a:tailEnd type="triangle" w="med" len="lg"/>
            </a:ln>
          </p:spPr>
        </p:sp>
        <p:sp>
          <p:nvSpPr>
            <p:cNvPr id="6160" name="Text Box 42"/>
            <p:cNvSpPr txBox="1"/>
            <p:nvPr/>
          </p:nvSpPr>
          <p:spPr>
            <a:xfrm>
              <a:off x="2472" y="2478"/>
              <a:ext cx="816" cy="182"/>
            </a:xfrm>
            <a:prstGeom prst="rect">
              <a:avLst/>
            </a:prstGeom>
            <a:noFill/>
            <a:ln w="9525">
              <a:noFill/>
            </a:ln>
          </p:spPr>
          <p:txBody>
            <a:bodyPr lIns="18000" tIns="0" rIns="18000" bIns="0"/>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用户信任度：</a:t>
              </a:r>
              <a:r>
                <a:rPr lang="en-US" altLang="zh-CN" sz="1800" dirty="0">
                  <a:latin typeface="Arial Narrow" panose="020B0606020202030204" pitchFamily="34" charset="0"/>
                  <a:ea typeface="宋体" panose="02010600030101010101" pitchFamily="2" charset="-122"/>
                </a:rPr>
                <a:t>ACL</a:t>
              </a:r>
              <a:endParaRPr lang="en-US" altLang="zh-CN" sz="1800" dirty="0">
                <a:latin typeface="Tahoma" panose="020B0604030504040204" pitchFamily="34" charset="0"/>
                <a:ea typeface="宋体" panose="02010600030101010101" pitchFamily="2" charset="-122"/>
              </a:endParaRPr>
            </a:p>
          </p:txBody>
        </p:sp>
        <p:sp>
          <p:nvSpPr>
            <p:cNvPr id="6161" name="Text Box 43"/>
            <p:cNvSpPr txBox="1"/>
            <p:nvPr/>
          </p:nvSpPr>
          <p:spPr>
            <a:xfrm>
              <a:off x="2472" y="2795"/>
              <a:ext cx="857" cy="160"/>
            </a:xfrm>
            <a:prstGeom prst="rect">
              <a:avLst/>
            </a:prstGeom>
            <a:noFill/>
            <a:ln w="9525">
              <a:noFill/>
            </a:ln>
          </p:spPr>
          <p:txBody>
            <a:bodyPr lIns="18000" tIns="0" rIns="18000" bIns="0"/>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1800" dirty="0">
                  <a:latin typeface="Arial Narrow" panose="020B0606020202030204" pitchFamily="34" charset="0"/>
                  <a:ea typeface="宋体" panose="02010600030101010101" pitchFamily="2" charset="-122"/>
                </a:rPr>
                <a:t>节点可用度：</a:t>
              </a:r>
              <a:r>
                <a:rPr lang="en-US" altLang="zh-CN" sz="1800" dirty="0">
                  <a:latin typeface="Arial Narrow" panose="020B0606020202030204" pitchFamily="34" charset="0"/>
                  <a:ea typeface="宋体" panose="02010600030101010101" pitchFamily="2" charset="-122"/>
                </a:rPr>
                <a:t>QoS</a:t>
              </a:r>
              <a:endParaRPr lang="en-US" altLang="zh-CN" sz="1800" dirty="0">
                <a:latin typeface="Tahoma" panose="020B0604030504040204" pitchFamily="34" charset="0"/>
                <a:ea typeface="宋体" panose="02010600030101010101" pitchFamily="2" charset="-122"/>
              </a:endParaRPr>
            </a:p>
          </p:txBody>
        </p:sp>
        <p:sp>
          <p:nvSpPr>
            <p:cNvPr id="6162" name="Text Box 45"/>
            <p:cNvSpPr txBox="1"/>
            <p:nvPr/>
          </p:nvSpPr>
          <p:spPr>
            <a:xfrm>
              <a:off x="1123" y="2986"/>
              <a:ext cx="932" cy="152"/>
            </a:xfrm>
            <a:prstGeom prst="rect">
              <a:avLst/>
            </a:prstGeom>
            <a:solidFill>
              <a:srgbClr val="0000FF"/>
            </a:solidFill>
            <a:ln w="9525" cap="flat" cmpd="sng">
              <a:solidFill>
                <a:srgbClr val="000000"/>
              </a:solidFill>
              <a:prstDash val="solid"/>
              <a:miter/>
              <a:headEnd type="none" w="med" len="med"/>
              <a:tailEnd type="none" w="med" len="med"/>
            </a:ln>
          </p:spPr>
          <p:txBody>
            <a:bodyPr lIns="18000" tIns="0" rIns="18000" bIns="0"/>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1800" dirty="0">
                  <a:solidFill>
                    <a:srgbClr val="FFFF66"/>
                  </a:solidFill>
                  <a:latin typeface="Arial Narrow" panose="020B0606020202030204" pitchFamily="34" charset="0"/>
                  <a:ea typeface="宋体" panose="02010600030101010101" pitchFamily="2" charset="-122"/>
                </a:rPr>
                <a:t>行为与环境感知</a:t>
              </a:r>
              <a:endParaRPr lang="zh-CN" altLang="en-US" sz="1800" dirty="0">
                <a:solidFill>
                  <a:srgbClr val="FFFF66"/>
                </a:solidFill>
                <a:latin typeface="Tahoma" panose="020B0604030504040204" pitchFamily="34" charset="0"/>
                <a:ea typeface="宋体" panose="02010600030101010101" pitchFamily="2" charset="-122"/>
              </a:endParaRPr>
            </a:p>
          </p:txBody>
        </p:sp>
        <p:sp>
          <p:nvSpPr>
            <p:cNvPr id="6163" name="Text Box 47"/>
            <p:cNvSpPr txBox="1"/>
            <p:nvPr/>
          </p:nvSpPr>
          <p:spPr>
            <a:xfrm>
              <a:off x="1123" y="2377"/>
              <a:ext cx="933" cy="152"/>
            </a:xfrm>
            <a:prstGeom prst="rect">
              <a:avLst/>
            </a:prstGeom>
            <a:solidFill>
              <a:srgbClr val="0000FF"/>
            </a:solidFill>
            <a:ln w="9525" cap="flat" cmpd="sng">
              <a:solidFill>
                <a:srgbClr val="000000"/>
              </a:solidFill>
              <a:prstDash val="solid"/>
              <a:miter/>
              <a:headEnd type="none" w="med" len="med"/>
              <a:tailEnd type="none" w="med" len="med"/>
            </a:ln>
          </p:spPr>
          <p:txBody>
            <a:bodyPr lIns="18000" tIns="0" rIns="18000" bIns="0"/>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en-US" sz="1800" dirty="0">
                  <a:solidFill>
                    <a:srgbClr val="FFFF66"/>
                  </a:solidFill>
                  <a:latin typeface="Arial Narrow" panose="020B0606020202030204" pitchFamily="34" charset="0"/>
                  <a:ea typeface="宋体" panose="02010600030101010101" pitchFamily="2" charset="-122"/>
                </a:rPr>
                <a:t>信任初始化</a:t>
              </a:r>
              <a:endParaRPr lang="zh-CN" altLang="en-US" sz="1800" dirty="0">
                <a:solidFill>
                  <a:srgbClr val="FFFF66"/>
                </a:solidFill>
                <a:latin typeface="Tahoma" panose="020B0604030504040204" pitchFamily="34" charset="0"/>
                <a:ea typeface="宋体" panose="02010600030101010101" pitchFamily="2" charset="-122"/>
              </a:endParaRPr>
            </a:p>
          </p:txBody>
        </p:sp>
        <p:sp>
          <p:nvSpPr>
            <p:cNvPr id="6164" name="Line 57"/>
            <p:cNvSpPr/>
            <p:nvPr/>
          </p:nvSpPr>
          <p:spPr>
            <a:xfrm>
              <a:off x="3878" y="2659"/>
              <a:ext cx="0" cy="136"/>
            </a:xfrm>
            <a:prstGeom prst="line">
              <a:avLst/>
            </a:prstGeom>
            <a:ln w="38100" cap="flat" cmpd="dbl">
              <a:solidFill>
                <a:schemeClr val="tx1"/>
              </a:solidFill>
              <a:prstDash val="solid"/>
              <a:headEnd type="none" w="med" len="med"/>
              <a:tailEnd type="triangle" w="med" len="med"/>
            </a:ln>
          </p:spPr>
        </p:sp>
      </p:grpSp>
      <p:sp>
        <p:nvSpPr>
          <p:cNvPr id="28" name="下箭头 27"/>
          <p:cNvSpPr/>
          <p:nvPr/>
        </p:nvSpPr>
        <p:spPr>
          <a:xfrm>
            <a:off x="6659563" y="2557463"/>
            <a:ext cx="1160463"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29" name="下箭头 28"/>
          <p:cNvSpPr/>
          <p:nvPr/>
        </p:nvSpPr>
        <p:spPr>
          <a:xfrm>
            <a:off x="6799263" y="4324350"/>
            <a:ext cx="1158875" cy="5746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30" name="矩形 29"/>
          <p:cNvSpPr/>
          <p:nvPr/>
        </p:nvSpPr>
        <p:spPr>
          <a:xfrm>
            <a:off x="292100" y="1196975"/>
            <a:ext cx="3057525" cy="506413"/>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信任是安全的基石</a:t>
            </a:r>
            <a:endParaRPr kumimoji="0" lang="zh-CN" altLang="en-US" sz="28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1" name="Rectangle 2"/>
          <p:cNvSpPr txBox="1">
            <a:spLocks/>
          </p:cNvSpPr>
          <p:nvPr/>
        </p:nvSpPr>
        <p:spPr>
          <a:xfrm>
            <a:off x="457200" y="304800"/>
            <a:ext cx="8382000" cy="892175"/>
          </a:xfrm>
          <a:prstGeom prst="rect">
            <a:avLst/>
          </a:prstGeom>
          <a:solidFill>
            <a:srgbClr val="CCFFFF"/>
          </a:solid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r>
              <a:rPr lang="zh-CN" altLang="en-US" kern="0" dirty="0" smtClean="0"/>
              <a:t>案例导入：基于信任评估的接入方法</a:t>
            </a:r>
            <a:endParaRPr lang="zh-CN" altLang="en-US" kern="0" dirty="0"/>
          </a:p>
        </p:txBody>
      </p:sp>
    </p:spTree>
  </p:cSld>
  <p:clrMapOvr>
    <a:masterClrMapping/>
  </p:clrMapOvr>
  <p:transition spd="med">
    <p:diamon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42925"/>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lt"/>
                <a:ea typeface="+mn-ea"/>
                <a:cs typeface="+mn-cs"/>
              </a:rPr>
              <a:t>信任度</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4.2.3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信任的计算</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40</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4823" name="矩形 10"/>
          <p:cNvSpPr/>
          <p:nvPr/>
        </p:nvSpPr>
        <p:spPr>
          <a:xfrm>
            <a:off x="381000" y="1838325"/>
            <a:ext cx="8382000" cy="3786188"/>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信任度是信任的定量表示，信任度可以根据历史交互经验推理得到，它反映的是主体对客体的能力、诚实度、可靠度的认识，对目标实体未来行为的判断</a:t>
            </a:r>
            <a:r>
              <a:rPr lang="zh-CN" altLang="zh-CN"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信任度分为直接信任度，反馈信任度和总体信任度</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目前，信任模型在获取总体信任度时大多采用直接信任度与反馈信任度加权平均的方式进行聚合计算。</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初次之外，常见的还有加权平均法、贝叶斯方法、模糊推理方法及灰色推理方法</a:t>
            </a: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en-US" altLang="zh-CN" sz="2800" kern="1200" cap="none" spc="0" normalizeH="0" baseline="0" noProof="0" dirty="0">
                <a:latin typeface="+mn-ea"/>
                <a:ea typeface="+mn-ea"/>
                <a:cs typeface="+mn-cs"/>
              </a:rPr>
              <a:t>Beth</a:t>
            </a:r>
            <a:r>
              <a:rPr kumimoji="0" lang="zh-CN" altLang="zh-CN" sz="2800" kern="1200" cap="none" spc="0" normalizeH="0" baseline="0" noProof="0" dirty="0">
                <a:latin typeface="+mn-ea"/>
                <a:ea typeface="+mn-ea"/>
                <a:cs typeface="+mn-cs"/>
              </a:rPr>
              <a:t>信任评估模型</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4.2.4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信任评估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41</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332295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Beth</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信任度评估模型中，经验被定义为对某个实体完成某项任务的情况记录，对应于任务的成败，经验被分为肯定经验和否定经验。若实体任务成功则对其的肯定经验记数增加，若实体任务失败则否定经验记数增加</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Beth</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采用公式（</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4-10</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）描述直接信任度与肯定经验记录的关系</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推荐信任度与经验记录的关系采用公式（</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4-11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）描述</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41992" name="Picture 2"/>
          <p:cNvPicPr>
            <a:picLocks noChangeAspect="1"/>
          </p:cNvPicPr>
          <p:nvPr/>
        </p:nvPicPr>
        <p:blipFill>
          <a:blip r:embed="rId3"/>
          <a:stretch>
            <a:fillRect/>
          </a:stretch>
        </p:blipFill>
        <p:spPr>
          <a:xfrm>
            <a:off x="3170238" y="4149725"/>
            <a:ext cx="2590800" cy="581025"/>
          </a:xfrm>
          <a:prstGeom prst="rect">
            <a:avLst/>
          </a:prstGeom>
          <a:noFill/>
          <a:ln w="9525">
            <a:noFill/>
          </a:ln>
        </p:spPr>
      </p:pic>
      <p:pic>
        <p:nvPicPr>
          <p:cNvPr id="41993" name="Picture 3"/>
          <p:cNvPicPr>
            <a:picLocks noChangeAspect="1"/>
          </p:cNvPicPr>
          <p:nvPr/>
        </p:nvPicPr>
        <p:blipFill>
          <a:blip r:embed="rId4"/>
          <a:stretch>
            <a:fillRect/>
          </a:stretch>
        </p:blipFill>
        <p:spPr>
          <a:xfrm>
            <a:off x="2635250" y="5151438"/>
            <a:ext cx="3724275" cy="704850"/>
          </a:xfrm>
          <a:prstGeom prst="rect">
            <a:avLst/>
          </a:prstGeom>
          <a:noFill/>
          <a:ln w="9525">
            <a:noFill/>
          </a:ln>
        </p:spPr>
      </p:pic>
    </p:spTree>
  </p:cSld>
  <p:clrMapOvr>
    <a:masterClrMapping/>
  </p:clrMapOvr>
  <p:transition spd="med">
    <p:diamon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en-US" altLang="zh-CN" sz="2800" kern="1200" cap="none" spc="0" normalizeH="0" baseline="0" noProof="0" dirty="0">
                <a:latin typeface="+mn-ea"/>
                <a:ea typeface="+mn-ea"/>
                <a:cs typeface="+mn-cs"/>
              </a:rPr>
              <a:t>Beth</a:t>
            </a:r>
            <a:r>
              <a:rPr kumimoji="0" lang="zh-CN" altLang="zh-CN" sz="2800" kern="1200" cap="none" spc="0" normalizeH="0" baseline="0" noProof="0" dirty="0">
                <a:latin typeface="+mn-ea"/>
                <a:ea typeface="+mn-ea"/>
                <a:cs typeface="+mn-cs"/>
              </a:rPr>
              <a:t>信任评估模型</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4.2.4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信任评估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42</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43402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在</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Beth</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信任评估模型中，经验可通过推荐获得，而对于同一个信任关系，多个不同的经验推荐者可能形成多条不同的推荐路径。假设</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的推荐信任度为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的直接信任度为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B</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的推荐信任度为 </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，则</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C</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的直接信任度推导公式表述为</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对</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D</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的推荐信任度可简单表示为</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1"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V</a:t>
            </a:r>
            <a:r>
              <a:rPr kumimoji="0" lang="en-US"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000" b="1" i="0" u="none" strike="noStrike" kern="1200" cap="none" spc="0" normalizeH="0" baseline="-2500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推荐信任度综合计算公式为</a:t>
            </a:r>
            <a:r>
              <a:rPr kumimoji="0" lang="zh-CN"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直接信任度综合计算公式表述为</a:t>
            </a:r>
            <a:r>
              <a:rPr kumimoji="0" lang="zh-CN" altLang="en-US" sz="20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pic>
        <p:nvPicPr>
          <p:cNvPr id="43016" name="Picture 2"/>
          <p:cNvPicPr>
            <a:picLocks noChangeAspect="1"/>
          </p:cNvPicPr>
          <p:nvPr/>
        </p:nvPicPr>
        <p:blipFill>
          <a:blip r:embed="rId3"/>
          <a:stretch>
            <a:fillRect/>
          </a:stretch>
        </p:blipFill>
        <p:spPr>
          <a:xfrm>
            <a:off x="2922588" y="3670300"/>
            <a:ext cx="3086100" cy="600075"/>
          </a:xfrm>
          <a:prstGeom prst="rect">
            <a:avLst/>
          </a:prstGeom>
          <a:noFill/>
          <a:ln w="9525">
            <a:noFill/>
          </a:ln>
        </p:spPr>
      </p:pic>
      <p:pic>
        <p:nvPicPr>
          <p:cNvPr id="43017" name="Picture 3"/>
          <p:cNvPicPr>
            <a:picLocks noChangeAspect="1"/>
          </p:cNvPicPr>
          <p:nvPr/>
        </p:nvPicPr>
        <p:blipFill>
          <a:blip r:embed="rId4"/>
          <a:stretch>
            <a:fillRect/>
          </a:stretch>
        </p:blipFill>
        <p:spPr>
          <a:xfrm>
            <a:off x="3203575" y="4878388"/>
            <a:ext cx="3114675" cy="561975"/>
          </a:xfrm>
          <a:prstGeom prst="rect">
            <a:avLst/>
          </a:prstGeom>
          <a:noFill/>
          <a:ln w="9525">
            <a:noFill/>
          </a:ln>
        </p:spPr>
      </p:pic>
      <p:pic>
        <p:nvPicPr>
          <p:cNvPr id="43018" name="Picture 4"/>
          <p:cNvPicPr>
            <a:picLocks noChangeAspect="1"/>
          </p:cNvPicPr>
          <p:nvPr/>
        </p:nvPicPr>
        <p:blipFill>
          <a:blip r:embed="rId5"/>
          <a:stretch>
            <a:fillRect/>
          </a:stretch>
        </p:blipFill>
        <p:spPr>
          <a:xfrm>
            <a:off x="4697413" y="5373688"/>
            <a:ext cx="3762375" cy="790575"/>
          </a:xfrm>
          <a:prstGeom prst="rect">
            <a:avLst/>
          </a:prstGeom>
          <a:noFill/>
          <a:ln w="9525">
            <a:noFill/>
          </a:ln>
        </p:spPr>
      </p:pic>
    </p:spTree>
  </p:cSld>
  <p:clrMapOvr>
    <a:masterClrMapping/>
  </p:clrMapOvr>
  <p:transition spd="med">
    <p:diamon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576263" y="1262063"/>
            <a:ext cx="7991475"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en-US" altLang="zh-CN" sz="2800" kern="1200" cap="none" spc="0" normalizeH="0" baseline="0" noProof="0" dirty="0" err="1">
                <a:latin typeface="Times New Roman" panose="02020603050405020304" pitchFamily="18" charset="0"/>
                <a:ea typeface="宋体" panose="02010600030101010101" pitchFamily="2" charset="-122"/>
                <a:cs typeface="+mn-cs"/>
              </a:rPr>
              <a:t>Jøsang</a:t>
            </a:r>
            <a:r>
              <a:rPr kumimoji="0" lang="zh-CN" altLang="zh-CN" sz="2800" kern="1200" cap="none" spc="0" normalizeH="0" baseline="0" noProof="0" dirty="0">
                <a:latin typeface="+mn-ea"/>
                <a:ea typeface="+mn-ea"/>
                <a:cs typeface="+mn-cs"/>
              </a:rPr>
              <a:t>信任度评估模型</a:t>
            </a:r>
            <a:endParaRPr kumimoji="0" lang="zh-CN" altLang="en-US" sz="2800" kern="1200" cap="none" spc="0" normalizeH="0" baseline="0" noProof="0" dirty="0">
              <a:latin typeface="+mn-ea"/>
              <a:ea typeface="+mn-ea"/>
              <a:cs typeface="+mn-cs"/>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4.2.4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信任评估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43</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1" name="矩形 10"/>
          <p:cNvSpPr/>
          <p:nvPr/>
        </p:nvSpPr>
        <p:spPr>
          <a:xfrm>
            <a:off x="381000" y="1838325"/>
            <a:ext cx="8382000" cy="4708525"/>
          </a:xfrm>
          <a:prstGeom prst="rect">
            <a:avLst/>
          </a:prstGeom>
        </p:spPr>
        <p:txBody>
          <a:bodyPr>
            <a:spAutoFit/>
          </a:body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Jøsang</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等人引入了事实空间（</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evidence space</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）和观念空间（</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opinion space</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）的概念来描述和度量信任关系，并提供了一套主观逻辑运算子用于信任度的推导和综合计算</a:t>
            </a:r>
            <a:r>
              <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err="1">
                <a:ln>
                  <a:noFill/>
                </a:ln>
                <a:solidFill>
                  <a:schemeClr val="tx1"/>
                </a:solidFill>
                <a:effectLst/>
                <a:uLnTx/>
                <a:uFillTx/>
                <a:latin typeface="Times New Roman" panose="02020603050405020304" pitchFamily="18" charset="0"/>
                <a:ea typeface="宋体" panose="02010600030101010101" pitchFamily="2" charset="-122"/>
                <a:cs typeface="+mn-cs"/>
              </a:rPr>
              <a:t>Jøsang</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信任度评估模型提供了一套主观逻辑算子，用于信任度之间的运算。其主要的算子有合并、合意和推荐</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(recommendation)</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。其中合并用于不同信任内容的信任度综合计算。合意根据参与运算的观念（信任度）之间的关系分为独立观念间的合意、 依赖观念间的合意和部分依赖观念间的合意</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3</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类。所谓观念依赖是指观念是否部分或全部由观察相同的事件所形成。合意主要用于对多个相同信任内容的信任度综合计算</a:t>
            </a: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推荐主要用于信任度的推导计算。</a:t>
            </a:r>
            <a:endParaRPr kumimoji="0" lang="en-US" altLang="zh-CN" sz="2000" b="1" i="0" u="none" strike="noStrike" kern="1200" cap="none" spc="0" normalizeH="0" baseline="0" noProof="0" dirty="0">
              <a:ln>
                <a:noFill/>
              </a:ln>
              <a:solidFill>
                <a:schemeClr val="tx1"/>
              </a:solidFill>
              <a:effectLst/>
              <a:uLnTx/>
              <a:uFillTx/>
              <a:latin typeface="+mn-ea"/>
              <a:ea typeface="+mn-ea"/>
              <a:cs typeface="+mn-cs"/>
            </a:endParaRPr>
          </a:p>
        </p:txBody>
      </p:sp>
    </p:spTree>
  </p:cSld>
  <p:clrMapOvr>
    <a:masterClrMapping/>
  </p:clrMapOvr>
  <p:transition spd="med">
    <p:diamon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ea"/>
                <a:ea typeface="+mn-ea"/>
                <a:cs typeface="+mn-cs"/>
              </a:rPr>
              <a:t>基本概念</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身份认证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44</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5063" name="矩形 10"/>
          <p:cNvSpPr/>
          <p:nvPr/>
        </p:nvSpPr>
        <p:spPr>
          <a:xfrm>
            <a:off x="381000" y="1838325"/>
            <a:ext cx="8382000" cy="2803525"/>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身份认证是指用户身份的确认技术，它是物联网信息安全的第一道防线，也是最重要的一道防线。身份认证可以实现物联网终端用户安全接入到物联网中，合理的使用各种资源。身份认证要求参与安全通信的双方在进行安全通信前，必须互相鉴别对方的身份。在物联网应用系统，身份认证技术要能够密切结合物联网信息传送的业务流程，阻止对重要资源的非法访问</a:t>
            </a:r>
            <a:r>
              <a:rPr lang="zh-CN" altLang="en-US" sz="2000" dirty="0">
                <a:latin typeface="Times New Roman" panose="02020603050405020304" pitchFamily="18" charset="0"/>
              </a:rPr>
              <a:t>。</a:t>
            </a:r>
            <a:endParaRPr lang="en-US" altLang="zh-CN" sz="2000" dirty="0">
              <a:latin typeface="Times New Roman" panose="02020603050405020304" pitchFamily="18" charset="0"/>
            </a:endParaRPr>
          </a:p>
        </p:txBody>
      </p:sp>
    </p:spTree>
  </p:cSld>
  <p:clrMapOvr>
    <a:masterClrMapping/>
  </p:clrMapOvr>
  <p:transition spd="med">
    <p:diamon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3"/>
              </a:buBlip>
              <a:defRPr/>
            </a:pPr>
            <a:r>
              <a:rPr kumimoji="0" lang="zh-CN" altLang="en-US" sz="2800" kern="1200" cap="none" spc="0" normalizeH="0" baseline="0" noProof="0" dirty="0">
                <a:latin typeface="+mn-ea"/>
                <a:ea typeface="+mn-ea"/>
                <a:cs typeface="+mn-cs"/>
              </a:rPr>
              <a:t>传统身份认证技术</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身份</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45</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6087" name="矩形 10"/>
          <p:cNvSpPr/>
          <p:nvPr/>
        </p:nvSpPr>
        <p:spPr>
          <a:xfrm>
            <a:off x="381000" y="1773238"/>
            <a:ext cx="8382000" cy="2400300"/>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基于用户所拥有的标识身份的持有物的身份认证：持有物如身份证、智能卡、钥匙、银行卡（储蓄卡和信用卡）、驾驶证、护照等，这种身份认证方式称之为基于标识物（</a:t>
            </a:r>
            <a:r>
              <a:rPr lang="en-US" altLang="zh-CN" sz="2000" b="1" dirty="0">
                <a:latin typeface="Times New Roman" panose="02020603050405020304" pitchFamily="18" charset="0"/>
              </a:rPr>
              <a:t>Token</a:t>
            </a:r>
            <a:r>
              <a:rPr lang="zh-CN" altLang="zh-CN" sz="2000" b="1" dirty="0">
                <a:latin typeface="Times New Roman" panose="02020603050405020304" pitchFamily="18" charset="0"/>
              </a:rPr>
              <a:t>）的身份认证</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基于用户所拥有的特定知识的身份认证：特定知识可以是密码、用户名、卡号、暗语等。</a:t>
            </a: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539750" y="4238625"/>
            <a:ext cx="7993063" cy="56673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3"/>
              </a:buBlip>
              <a:defRPr/>
            </a:pPr>
            <a:r>
              <a:rPr kumimoji="0" lang="zh-CN" altLang="en-US" sz="2800" kern="1200" cap="none" spc="0" normalizeH="0" baseline="0" noProof="0" dirty="0">
                <a:latin typeface="+mn-ea"/>
                <a:ea typeface="+mn-ea"/>
                <a:cs typeface="+mn-cs"/>
              </a:rPr>
              <a:t>基本认证技术</a:t>
            </a:r>
          </a:p>
        </p:txBody>
      </p:sp>
      <p:sp>
        <p:nvSpPr>
          <p:cNvPr id="46089" name="矩形 9"/>
          <p:cNvSpPr/>
          <p:nvPr/>
        </p:nvSpPr>
        <p:spPr>
          <a:xfrm>
            <a:off x="438150" y="4718050"/>
            <a:ext cx="8382000" cy="957263"/>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双方认证</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可信第三方认证。</a:t>
            </a:r>
            <a:endParaRPr lang="en-US" altLang="zh-CN" sz="2000" b="1" dirty="0">
              <a:latin typeface="Times New Roman" panose="02020603050405020304" pitchFamily="18" charset="0"/>
            </a:endParaRPr>
          </a:p>
        </p:txBody>
      </p:sp>
      <p:pic>
        <p:nvPicPr>
          <p:cNvPr id="46090" name="Picture 2"/>
          <p:cNvPicPr>
            <a:picLocks noChangeAspect="1"/>
          </p:cNvPicPr>
          <p:nvPr/>
        </p:nvPicPr>
        <p:blipFill>
          <a:blip r:embed="rId4"/>
          <a:stretch>
            <a:fillRect/>
          </a:stretch>
        </p:blipFill>
        <p:spPr>
          <a:xfrm>
            <a:off x="3175000" y="3773488"/>
            <a:ext cx="2808288" cy="1830387"/>
          </a:xfrm>
          <a:prstGeom prst="rect">
            <a:avLst/>
          </a:prstGeom>
          <a:noFill/>
          <a:ln w="9525">
            <a:noFill/>
          </a:ln>
        </p:spPr>
      </p:pic>
      <p:pic>
        <p:nvPicPr>
          <p:cNvPr id="46091" name="Picture 3"/>
          <p:cNvPicPr>
            <a:picLocks noChangeAspect="1"/>
          </p:cNvPicPr>
          <p:nvPr/>
        </p:nvPicPr>
        <p:blipFill>
          <a:blip r:embed="rId5"/>
          <a:stretch>
            <a:fillRect/>
          </a:stretch>
        </p:blipFill>
        <p:spPr>
          <a:xfrm>
            <a:off x="5964238" y="4594225"/>
            <a:ext cx="2909887" cy="1831975"/>
          </a:xfrm>
          <a:prstGeom prst="rect">
            <a:avLst/>
          </a:prstGeom>
          <a:noFill/>
          <a:ln w="9525">
            <a:noFill/>
          </a:ln>
        </p:spPr>
      </p:pic>
    </p:spTree>
  </p:cSld>
  <p:clrMapOvr>
    <a:masterClrMapping/>
  </p:clrMapOvr>
  <p:transition spd="med">
    <p:diamon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ea"/>
                <a:ea typeface="+mn-ea"/>
                <a:cs typeface="+mn-cs"/>
              </a:rPr>
              <a:t>基于</a:t>
            </a:r>
            <a:r>
              <a:rPr kumimoji="0" lang="en-US" altLang="zh-CN" sz="2800" kern="1200" cap="none" spc="0" normalizeH="0" baseline="0" noProof="0" dirty="0">
                <a:latin typeface="+mn-ea"/>
                <a:ea typeface="+mn-ea"/>
                <a:cs typeface="+mn-cs"/>
              </a:rPr>
              <a:t>PKI/WPKI</a:t>
            </a:r>
            <a:r>
              <a:rPr kumimoji="0" lang="zh-CN" altLang="en-US" sz="2800" kern="1200" cap="none" spc="0" normalizeH="0" baseline="0" noProof="0" dirty="0">
                <a:latin typeface="+mn-ea"/>
                <a:ea typeface="+mn-ea"/>
                <a:cs typeface="+mn-cs"/>
              </a:rPr>
              <a:t>轻量级认证</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身份认证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46</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7111" name="矩形 10"/>
          <p:cNvSpPr/>
          <p:nvPr/>
        </p:nvSpPr>
        <p:spPr>
          <a:xfrm>
            <a:off x="381000" y="1838325"/>
            <a:ext cx="8382000" cy="3786188"/>
          </a:xfrm>
          <a:prstGeom prst="rect">
            <a:avLst/>
          </a:prstGeom>
          <a:noFill/>
          <a:ln w="9525">
            <a:noFill/>
          </a:ln>
        </p:spPr>
        <p:txBody>
          <a:bodyPr>
            <a:spAutoFit/>
          </a:bodyPr>
          <a:lstStyle/>
          <a:p>
            <a:pPr eaLnBrk="1" hangingPunct="1"/>
            <a:r>
              <a:rPr lang="zh-CN" altLang="zh-CN" b="1" dirty="0">
                <a:latin typeface="Times New Roman" panose="02020603050405020304" pitchFamily="18" charset="0"/>
              </a:rPr>
              <a:t>基于</a:t>
            </a:r>
            <a:r>
              <a:rPr lang="en-US" altLang="zh-CN" b="1" dirty="0">
                <a:latin typeface="Times New Roman" panose="02020603050405020304" pitchFamily="18" charset="0"/>
              </a:rPr>
              <a:t>PKI/WPKI</a:t>
            </a:r>
            <a:r>
              <a:rPr lang="zh-CN" altLang="zh-CN" b="1" dirty="0">
                <a:latin typeface="Times New Roman" panose="02020603050405020304" pitchFamily="18" charset="0"/>
              </a:rPr>
              <a:t>轻量级认证技术研究包括：</a:t>
            </a: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物联网安全认证体系</a:t>
            </a:r>
            <a:r>
              <a:rPr lang="zh-CN" altLang="en-US" sz="2000" b="1" dirty="0">
                <a:latin typeface="Times New Roman" panose="02020603050405020304" pitchFamily="18" charset="0"/>
              </a:rPr>
              <a:t>。</a:t>
            </a:r>
            <a:r>
              <a:rPr lang="zh-CN" altLang="zh-CN" sz="2000" b="1" dirty="0">
                <a:latin typeface="Times New Roman" panose="02020603050405020304" pitchFamily="18" charset="0"/>
              </a:rPr>
              <a:t>重点研究在物联网应用系统中，如何基于</a:t>
            </a:r>
            <a:r>
              <a:rPr lang="en-US" altLang="zh-CN" sz="2000" b="1" dirty="0">
                <a:latin typeface="Times New Roman" panose="02020603050405020304" pitchFamily="18" charset="0"/>
              </a:rPr>
              <a:t>PKI/WPKI</a:t>
            </a:r>
            <a:r>
              <a:rPr lang="zh-CN" altLang="zh-CN" sz="2000" b="1" dirty="0">
                <a:latin typeface="Times New Roman" panose="02020603050405020304" pitchFamily="18" charset="0"/>
              </a:rPr>
              <a:t>系统实现终端设备和网络之间的双向认证，研究保证</a:t>
            </a:r>
            <a:r>
              <a:rPr lang="en-US" altLang="zh-CN" sz="2000" b="1" dirty="0">
                <a:latin typeface="Times New Roman" panose="02020603050405020304" pitchFamily="18" charset="0"/>
              </a:rPr>
              <a:t>PKI/WPKI</a:t>
            </a:r>
            <a:r>
              <a:rPr lang="zh-CN" altLang="zh-CN" sz="2000" b="1" dirty="0">
                <a:latin typeface="Times New Roman" panose="02020603050405020304" pitchFamily="18" charset="0"/>
              </a:rPr>
              <a:t>能够向终端设备安全发放设备证书的方式。</a:t>
            </a: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终端身份安全存储</a:t>
            </a:r>
            <a:r>
              <a:rPr lang="zh-CN" altLang="en-US" sz="2000" b="1" dirty="0">
                <a:latin typeface="Times New Roman" panose="02020603050405020304" pitchFamily="18" charset="0"/>
              </a:rPr>
              <a:t>。</a:t>
            </a:r>
            <a:r>
              <a:rPr lang="zh-CN" altLang="zh-CN" sz="2000" b="1" dirty="0">
                <a:latin typeface="Times New Roman" panose="02020603050405020304" pitchFamily="18" charset="0"/>
              </a:rPr>
              <a:t>重点研究终端身份信息在终端设备中的安全存储方式以及终端身份信息的保护。重点关注在重点设备遗失情况下，终端设备的身份信息、密钥、安全参数等关键信息不能被读取和破解，从而保证整个网络系统的安全。</a:t>
            </a:r>
          </a:p>
        </p:txBody>
      </p:sp>
    </p:spTree>
  </p:cSld>
  <p:clrMapOvr>
    <a:masterClrMapping/>
  </p:clrMapOvr>
  <p:transition spd="med">
    <p:diamon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ea"/>
                <a:ea typeface="+mn-ea"/>
                <a:cs typeface="+mn-cs"/>
              </a:rPr>
              <a:t>基于</a:t>
            </a:r>
            <a:r>
              <a:rPr kumimoji="0" lang="en-US" altLang="zh-CN" sz="2800" kern="1200" cap="none" spc="0" normalizeH="0" baseline="0" noProof="0" dirty="0">
                <a:latin typeface="+mn-ea"/>
                <a:ea typeface="+mn-ea"/>
                <a:cs typeface="+mn-cs"/>
              </a:rPr>
              <a:t>PKI/WPKI</a:t>
            </a:r>
            <a:r>
              <a:rPr kumimoji="0" lang="zh-CN" altLang="en-US" sz="2800" kern="1200" cap="none" spc="0" normalizeH="0" baseline="0" noProof="0" dirty="0">
                <a:latin typeface="+mn-ea"/>
                <a:ea typeface="+mn-ea"/>
                <a:cs typeface="+mn-cs"/>
              </a:rPr>
              <a:t>轻量级认证</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身份认证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47</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8135" name="矩形 10"/>
          <p:cNvSpPr/>
          <p:nvPr/>
        </p:nvSpPr>
        <p:spPr>
          <a:xfrm>
            <a:off x="381000" y="1838325"/>
            <a:ext cx="8382000" cy="4670425"/>
          </a:xfrm>
          <a:prstGeom prst="rect">
            <a:avLst/>
          </a:prstGeom>
          <a:noFill/>
          <a:ln w="9525">
            <a:noFill/>
          </a:ln>
        </p:spPr>
        <p:txBody>
          <a:bodyPr>
            <a:spAutoFit/>
          </a:bodyPr>
          <a:lstStyle/>
          <a:p>
            <a:pPr eaLnBrk="1" hangingPunct="1"/>
            <a:r>
              <a:rPr lang="zh-CN" altLang="zh-CN" b="1" dirty="0">
                <a:latin typeface="Times New Roman" panose="02020603050405020304" pitchFamily="18" charset="0"/>
              </a:rPr>
              <a:t>基于</a:t>
            </a:r>
            <a:r>
              <a:rPr lang="en-US" altLang="zh-CN" b="1" dirty="0">
                <a:latin typeface="Times New Roman" panose="02020603050405020304" pitchFamily="18" charset="0"/>
              </a:rPr>
              <a:t>PKI/WPKI</a:t>
            </a:r>
            <a:r>
              <a:rPr lang="zh-CN" altLang="zh-CN" b="1" dirty="0">
                <a:latin typeface="Times New Roman" panose="02020603050405020304" pitchFamily="18" charset="0"/>
              </a:rPr>
              <a:t>轻量级认证技术研究包括：</a:t>
            </a:r>
          </a:p>
          <a:p>
            <a:pPr eaLnBrk="1" hangingPunct="1"/>
            <a:r>
              <a:rPr lang="zh-CN" altLang="zh-CN" dirty="0">
                <a:latin typeface="Times New Roman" panose="02020603050405020304" pitchFamily="18" charset="0"/>
              </a:rPr>
              <a:t>（</a:t>
            </a:r>
            <a:r>
              <a:rPr lang="en-US" altLang="zh-CN" sz="2000" b="1" dirty="0">
                <a:latin typeface="Times New Roman" panose="02020603050405020304" pitchFamily="18" charset="0"/>
              </a:rPr>
              <a:t>3</a:t>
            </a:r>
            <a:r>
              <a:rPr lang="zh-CN" altLang="zh-CN" sz="2000" b="1" dirty="0">
                <a:latin typeface="Times New Roman" panose="02020603050405020304" pitchFamily="18" charset="0"/>
              </a:rPr>
              <a:t>）身份认证协议</a:t>
            </a:r>
          </a:p>
          <a:p>
            <a:pPr lvl="1" indent="-342900" eaLnBrk="1" hangingPunct="1">
              <a:lnSpc>
                <a:spcPct val="150000"/>
              </a:lnSpc>
              <a:buFont typeface="Arial" panose="020B0604020202020204" pitchFamily="34" charset="0"/>
              <a:buChar char="•"/>
            </a:pPr>
            <a:r>
              <a:rPr lang="zh-CN" altLang="zh-CN" sz="1700" b="1" dirty="0">
                <a:latin typeface="Times New Roman" panose="02020603050405020304" pitchFamily="18" charset="0"/>
              </a:rPr>
              <a:t>研究并设计终端设备与物联网承载网络之间的双向认证协议。终端设备与互联网和移动网络等核心网之间的认证分别采用</a:t>
            </a:r>
            <a:r>
              <a:rPr lang="en-US" altLang="zh-CN" sz="1700" b="1" dirty="0">
                <a:latin typeface="Times New Roman" panose="02020603050405020304" pitchFamily="18" charset="0"/>
              </a:rPr>
              <a:t>PKI</a:t>
            </a:r>
            <a:r>
              <a:rPr lang="zh-CN" altLang="zh-CN" sz="1700" b="1" dirty="0">
                <a:latin typeface="Times New Roman" panose="02020603050405020304" pitchFamily="18" charset="0"/>
              </a:rPr>
              <a:t>或</a:t>
            </a:r>
            <a:r>
              <a:rPr lang="en-US" altLang="zh-CN" sz="1700" b="1" dirty="0">
                <a:latin typeface="Times New Roman" panose="02020603050405020304" pitchFamily="18" charset="0"/>
              </a:rPr>
              <a:t>WPKI</a:t>
            </a:r>
            <a:r>
              <a:rPr lang="zh-CN" altLang="zh-CN" sz="1700" b="1" dirty="0">
                <a:latin typeface="Times New Roman" panose="02020603050405020304" pitchFamily="18" charset="0"/>
              </a:rPr>
              <a:t>颁发的证书进行认证，对于异构网络之间在进行通信之前也需要进行双向认证。从而保证只有持有信任的</a:t>
            </a:r>
            <a:r>
              <a:rPr lang="en-US" altLang="zh-CN" sz="1700" b="1" dirty="0">
                <a:latin typeface="Times New Roman" panose="02020603050405020304" pitchFamily="18" charset="0"/>
              </a:rPr>
              <a:t>CA</a:t>
            </a:r>
            <a:r>
              <a:rPr lang="zh-CN" altLang="zh-CN" sz="1700" b="1" dirty="0">
                <a:latin typeface="Times New Roman" panose="02020603050405020304" pitchFamily="18" charset="0"/>
              </a:rPr>
              <a:t>机构颁发的合法证书的终端设备才能接入持有合法证书的物联网系统</a:t>
            </a:r>
            <a:r>
              <a:rPr lang="zh-CN" altLang="zh-CN" sz="1600" b="1" dirty="0">
                <a:latin typeface="Times New Roman" panose="02020603050405020304" pitchFamily="18" charset="0"/>
              </a:rPr>
              <a:t>。</a:t>
            </a:r>
          </a:p>
          <a:p>
            <a:pPr eaLnBrk="1" hangingPunct="1"/>
            <a:r>
              <a:rPr lang="zh-CN" altLang="zh-CN" sz="2000" b="1" dirty="0">
                <a:latin typeface="Times New Roman" panose="02020603050405020304" pitchFamily="18" charset="0"/>
              </a:rPr>
              <a:t>（</a:t>
            </a:r>
            <a:r>
              <a:rPr lang="en-US" altLang="zh-CN" sz="2000" b="1" dirty="0">
                <a:latin typeface="Times New Roman" panose="02020603050405020304" pitchFamily="18" charset="0"/>
              </a:rPr>
              <a:t>4</a:t>
            </a:r>
            <a:r>
              <a:rPr lang="zh-CN" altLang="zh-CN" sz="2000" b="1" dirty="0">
                <a:latin typeface="Times New Roman" panose="02020603050405020304" pitchFamily="18" charset="0"/>
              </a:rPr>
              <a:t>）分布式身份认证技术</a:t>
            </a:r>
          </a:p>
          <a:p>
            <a:pPr lvl="1" indent="-342900" eaLnBrk="1" hangingPunct="1">
              <a:lnSpc>
                <a:spcPct val="150000"/>
              </a:lnSpc>
              <a:buFont typeface="Arial" panose="020B0604020202020204" pitchFamily="34" charset="0"/>
              <a:buChar char="•"/>
            </a:pPr>
            <a:r>
              <a:rPr lang="zh-CN" altLang="zh-CN" sz="1700" b="1" dirty="0">
                <a:latin typeface="Times New Roman" panose="02020603050405020304" pitchFamily="18" charset="0"/>
              </a:rPr>
              <a:t>物联网应用业务的特点是接入设备多，分布地域广，在网络系统上建立身份认证时，如果采用集中式的方式在响应速度方面不能达到要求，就会给网络的建设带来一定的影响，因此需要建立分布式的轻量级鉴别认证系统。研究分布式终端身份认证技术、系统部署方法、身份信息在分布式轻量级鉴别认证系统中的安全、可靠性传输</a:t>
            </a:r>
            <a:r>
              <a:rPr lang="zh-CN" altLang="en-US" sz="1700" b="1" dirty="0">
                <a:latin typeface="Times New Roman" panose="02020603050405020304" pitchFamily="18" charset="0"/>
              </a:rPr>
              <a:t>。</a:t>
            </a:r>
            <a:endParaRPr lang="en-US" altLang="zh-CN" sz="1700" b="1" dirty="0">
              <a:latin typeface="Times New Roman" panose="02020603050405020304" pitchFamily="18" charset="0"/>
            </a:endParaRPr>
          </a:p>
        </p:txBody>
      </p:sp>
    </p:spTree>
  </p:cSld>
  <p:clrMapOvr>
    <a:masterClrMapping/>
  </p:clrMapOvr>
  <p:transition spd="med">
    <p:diamon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26841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ea"/>
                <a:ea typeface="+mn-ea"/>
                <a:cs typeface="+mn-cs"/>
              </a:rPr>
              <a:t>新型身份认证</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身份认证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48</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49159" name="矩形 10"/>
          <p:cNvSpPr/>
          <p:nvPr/>
        </p:nvSpPr>
        <p:spPr>
          <a:xfrm>
            <a:off x="381000" y="1838325"/>
            <a:ext cx="8382000" cy="2344738"/>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一般基于以下一个或几个因素：静态口令、用户所拥有的东西（如令牌、智能卡等）、用户所具有的生物特征（如指纹、虹膜、动态签名等）。在对身份认证安全性要求较高的情况下，通常会选择以上因素中的两种从而构成“双因素认证”</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468313" y="3856038"/>
            <a:ext cx="7993063" cy="5095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ea"/>
                <a:ea typeface="+mn-ea"/>
                <a:cs typeface="+mn-cs"/>
              </a:rPr>
              <a:t>非对称密钥认证</a:t>
            </a:r>
          </a:p>
        </p:txBody>
      </p:sp>
      <p:sp>
        <p:nvSpPr>
          <p:cNvPr id="49161" name="矩形 9"/>
          <p:cNvSpPr/>
          <p:nvPr/>
        </p:nvSpPr>
        <p:spPr>
          <a:xfrm>
            <a:off x="395288" y="4441825"/>
            <a:ext cx="8382000" cy="1939925"/>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非对称加密算法的认证要求认证双方的个人秘密信息（如口令）不用在网络上传送，减少了认证的风险。这种认证方式通过请求认证者和认证者之间对一个随机数作数字签名与验证数字签名的方法来实现。</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
          <p:cNvSpPr txBox="1"/>
          <p:nvPr/>
        </p:nvSpPr>
        <p:spPr>
          <a:xfrm>
            <a:off x="468313" y="1268413"/>
            <a:ext cx="7993062" cy="566737"/>
          </a:xfrm>
          <a:prstGeom prst="rect">
            <a:avLst/>
          </a:prstGeom>
          <a:noFill/>
          <a:ln w="9525">
            <a:noFill/>
          </a:ln>
        </p:spPr>
        <p:txBody>
          <a:bodyPr>
            <a:spAutoFit/>
          </a:bodyPr>
          <a:lstStyle/>
          <a:p>
            <a:pPr marL="342900" indent="-342900">
              <a:lnSpc>
                <a:spcPct val="110000"/>
              </a:lnSpc>
              <a:spcBef>
                <a:spcPct val="20000"/>
              </a:spcBef>
              <a:buBlip>
                <a:blip r:embed="rId2"/>
              </a:buBlip>
            </a:pPr>
            <a:r>
              <a:rPr lang="zh-CN" altLang="zh-CN" sz="2800" dirty="0">
                <a:latin typeface="黑体" panose="02010609060101010101" pitchFamily="49" charset="-122"/>
                <a:ea typeface="黑体" panose="02010609060101010101" pitchFamily="49" charset="-122"/>
              </a:rPr>
              <a:t>口令认证协议</a:t>
            </a:r>
            <a:endParaRPr lang="zh-CN" altLang="en-US" sz="2800" dirty="0">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用户口令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49</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3" name="矩形 10"/>
          <p:cNvSpPr/>
          <p:nvPr/>
        </p:nvSpPr>
        <p:spPr>
          <a:xfrm>
            <a:off x="381000" y="1838325"/>
            <a:ext cx="8382000" cy="1938338"/>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口令认证协议（</a:t>
            </a:r>
            <a:r>
              <a:rPr lang="en-US" altLang="zh-CN" sz="2000" b="1" dirty="0">
                <a:latin typeface="Times New Roman" panose="02020603050405020304" pitchFamily="18" charset="0"/>
              </a:rPr>
              <a:t>PAP</a:t>
            </a:r>
            <a:r>
              <a:rPr lang="zh-CN" altLang="zh-CN" sz="2000" b="1" dirty="0">
                <a:latin typeface="Times New Roman" panose="02020603050405020304" pitchFamily="18" charset="0"/>
              </a:rPr>
              <a:t>）是一种简单的明文验证方式。网络接入服务器（</a:t>
            </a:r>
            <a:r>
              <a:rPr lang="en-US" altLang="zh-CN" sz="2000" b="1" dirty="0">
                <a:latin typeface="Times New Roman" panose="02020603050405020304" pitchFamily="18" charset="0"/>
              </a:rPr>
              <a:t>Network Access Server, NAS</a:t>
            </a:r>
            <a:r>
              <a:rPr lang="zh-CN" altLang="zh-CN" sz="2000" b="1" dirty="0">
                <a:latin typeface="Times New Roman" panose="02020603050405020304" pitchFamily="18" charset="0"/>
              </a:rPr>
              <a:t>）要求提供用户名和口令，</a:t>
            </a:r>
            <a:r>
              <a:rPr lang="en-US" altLang="zh-CN" sz="2000" b="1" dirty="0">
                <a:latin typeface="Times New Roman" panose="02020603050405020304" pitchFamily="18" charset="0"/>
              </a:rPr>
              <a:t>PAP</a:t>
            </a:r>
            <a:r>
              <a:rPr lang="zh-CN" altLang="zh-CN" sz="2000" b="1" dirty="0">
                <a:latin typeface="Times New Roman" panose="02020603050405020304" pitchFamily="18" charset="0"/>
              </a:rPr>
              <a:t>以明文方式返回用户信息。</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417513" y="3522663"/>
            <a:ext cx="7993063" cy="509588"/>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ea"/>
                <a:ea typeface="+mn-ea"/>
                <a:cs typeface="+mn-cs"/>
              </a:rPr>
              <a:t>一次性口令机制</a:t>
            </a:r>
          </a:p>
        </p:txBody>
      </p:sp>
      <p:sp>
        <p:nvSpPr>
          <p:cNvPr id="50185" name="矩形 9"/>
          <p:cNvSpPr/>
          <p:nvPr/>
        </p:nvSpPr>
        <p:spPr>
          <a:xfrm>
            <a:off x="349250" y="4221163"/>
            <a:ext cx="8382000" cy="1938337"/>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利用散列函数产生一次性口令的思想，即用户每次同服务器连接过程中使用的口令在网上传输时都是加密的密文，而且这些密文在每次连接时都是不同的，也就是说口令明文是一次有效的。</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7171" name="Rectangle 2"/>
          <p:cNvSpPr>
            <a:spLocks noGrp="1"/>
          </p:cNvSpPr>
          <p:nvPr>
            <p:ph type="title" idx="4294967295"/>
          </p:nvPr>
        </p:nvSpPr>
        <p:spPr/>
        <p:txBody>
          <a:bodyPr vert="horz" wrap="square" lIns="91440" tIns="45720" rIns="91440" bIns="45720" anchor="ctr" anchorCtr="0"/>
          <a:lstStyle/>
          <a:p>
            <a:r>
              <a:rPr lang="en-US" altLang="zh-CN" dirty="0"/>
              <a:t>4.1 </a:t>
            </a:r>
            <a:r>
              <a:rPr lang="zh-CN" altLang="en-US" dirty="0"/>
              <a:t>物联网的接入安全</a:t>
            </a:r>
          </a:p>
        </p:txBody>
      </p:sp>
      <p:sp>
        <p:nvSpPr>
          <p:cNvPr id="7172" name="Rectangle 3"/>
          <p:cNvSpPr>
            <a:spLocks noGrp="1"/>
          </p:cNvSpPr>
          <p:nvPr>
            <p:ph type="body" idx="4294967295"/>
          </p:nvPr>
        </p:nvSpPr>
        <p:spPr/>
        <p:txBody>
          <a:bodyPr vert="horz" wrap="square" lIns="91440" tIns="45720" rIns="91440" bIns="45720" anchor="t" anchorCtr="0"/>
          <a:lstStyle/>
          <a:p>
            <a:r>
              <a:rPr lang="zh-CN" altLang="en-US" sz="2400" dirty="0"/>
              <a:t>随着物联网的快速发展，大量的智能终端和传感器系统的网络与外部的通信愈加频繁，给物联网系统的内部安全造成严重的安全威胁。</a:t>
            </a:r>
            <a:endParaRPr lang="en-US" altLang="zh-CN" sz="2400" dirty="0"/>
          </a:p>
          <a:p>
            <a:r>
              <a:rPr lang="zh-CN" altLang="en-US" sz="2400" dirty="0"/>
              <a:t>网络接入安全计算正是在这种需求下产生的，它能保证访问网络资源的所有设备得到有效的安全控制，从而消除各种安全威胁对网络资源的影响。它使网络中的所有接入层设备成为安全加强点，而终端设备必须达到一定的安全策略和策略条件才可以接入网络，这样可以有效地帮助用户发现、预防和消除安全威胁。</a:t>
            </a:r>
            <a:endParaRPr lang="en-US" altLang="zh-CN" sz="2400" dirty="0"/>
          </a:p>
          <a:p>
            <a:r>
              <a:rPr lang="zh-CN" altLang="en-US" sz="2400" dirty="0"/>
              <a:t>依据物联网中各个层次接入物联网方式的不同，物联网接入安全分为节点接入安全、网络接入安全和用户接入安全。</a:t>
            </a:r>
          </a:p>
        </p:txBody>
      </p:sp>
    </p:spTree>
  </p:cSld>
  <p:clrMapOvr>
    <a:masterClrMapping/>
  </p:clrMapOvr>
  <p:transition spd="med">
    <p:diamon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p:nvPr/>
        </p:nvSpPr>
        <p:spPr>
          <a:xfrm>
            <a:off x="468313" y="2281238"/>
            <a:ext cx="7993062" cy="508000"/>
          </a:xfrm>
          <a:prstGeom prst="rect">
            <a:avLst/>
          </a:prstGeom>
          <a:noFill/>
          <a:ln w="9525">
            <a:noFill/>
          </a:ln>
        </p:spPr>
        <p:txBody>
          <a:bodyPr>
            <a:spAutoFit/>
          </a:bodyPr>
          <a:lstStyle/>
          <a:p>
            <a:pPr marL="342900" indent="-342900">
              <a:lnSpc>
                <a:spcPct val="110000"/>
              </a:lnSpc>
              <a:spcBef>
                <a:spcPct val="20000"/>
              </a:spcBef>
              <a:buBlip>
                <a:blip r:embed="rId2"/>
              </a:buBlip>
            </a:pPr>
            <a:r>
              <a:rPr lang="zh-CN" altLang="en-US" sz="2800" dirty="0">
                <a:latin typeface="黑体" panose="02010609060101010101" pitchFamily="49" charset="-122"/>
                <a:ea typeface="黑体" panose="02010609060101010101" pitchFamily="49" charset="-122"/>
              </a:rPr>
              <a:t>基于智能卡的身份认证</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4.3.3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介质</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50</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207" name="矩形 10"/>
          <p:cNvSpPr/>
          <p:nvPr/>
        </p:nvSpPr>
        <p:spPr>
          <a:xfrm>
            <a:off x="349250" y="1323975"/>
            <a:ext cx="8382000" cy="957263"/>
          </a:xfrm>
          <a:prstGeom prst="rect">
            <a:avLst/>
          </a:prstGeom>
          <a:noFill/>
          <a:ln w="9525">
            <a:noFill/>
          </a:ln>
        </p:spPr>
        <p:txBody>
          <a:bodyPr>
            <a:spAutoFit/>
          </a:bodyPr>
          <a:lstStyle/>
          <a:p>
            <a:pPr marL="114300" lvl="1" indent="0" eaLnBrk="1" hangingPunct="1">
              <a:lnSpc>
                <a:spcPct val="150000"/>
              </a:lnSpc>
            </a:pPr>
            <a:r>
              <a:rPr lang="en-US" altLang="zh-CN" sz="2000" b="1" dirty="0">
                <a:latin typeface="Times New Roman" panose="02020603050405020304" pitchFamily="18" charset="0"/>
              </a:rPr>
              <a:t>    </a:t>
            </a:r>
            <a:r>
              <a:rPr lang="zh-CN" altLang="zh-CN" sz="2000" b="1" dirty="0">
                <a:latin typeface="Times New Roman" panose="02020603050405020304" pitchFamily="18" charset="0"/>
              </a:rPr>
              <a:t>基于介质（如</a:t>
            </a:r>
            <a:r>
              <a:rPr lang="en-US" altLang="zh-CN" sz="2000" b="1" dirty="0">
                <a:latin typeface="Times New Roman" panose="02020603050405020304" pitchFamily="18" charset="0"/>
              </a:rPr>
              <a:t>USB key</a:t>
            </a:r>
            <a:r>
              <a:rPr lang="zh-CN" altLang="zh-CN" sz="2000" b="1" dirty="0">
                <a:latin typeface="Times New Roman" panose="02020603050405020304" pitchFamily="18" charset="0"/>
              </a:rPr>
              <a:t>，手机等） 以其具有的安全可靠、便于携带、使用方便等诸多优点，正在被越来越多的用户所认识和使用</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381000" y="4365625"/>
            <a:ext cx="7993063" cy="56515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ea"/>
                <a:ea typeface="+mn-ea"/>
                <a:cs typeface="+mn-cs"/>
              </a:rPr>
              <a:t>基于智能手机的身份认证</a:t>
            </a:r>
          </a:p>
        </p:txBody>
      </p:sp>
      <p:sp>
        <p:nvSpPr>
          <p:cNvPr id="51209" name="矩形 9"/>
          <p:cNvSpPr/>
          <p:nvPr/>
        </p:nvSpPr>
        <p:spPr>
          <a:xfrm>
            <a:off x="349250" y="4941888"/>
            <a:ext cx="8382000" cy="1938337"/>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当前，智能手机非常普及，给身份认证带来了新的机遇。</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智能手机是一个相对安全的环境</a:t>
            </a:r>
            <a:r>
              <a:rPr lang="zh-CN" altLang="en-US"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智能手机比</a:t>
            </a:r>
            <a:r>
              <a:rPr lang="en-US" altLang="zh-CN" sz="2000" b="1" dirty="0">
                <a:latin typeface="Times New Roman" panose="02020603050405020304" pitchFamily="18" charset="0"/>
              </a:rPr>
              <a:t>USB Key,Token</a:t>
            </a:r>
            <a:r>
              <a:rPr lang="zh-CN" altLang="zh-CN" sz="2000" b="1" dirty="0">
                <a:latin typeface="Times New Roman" panose="02020603050405020304" pitchFamily="18" charset="0"/>
              </a:rPr>
              <a:t>更容易携带</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
        <p:nvSpPr>
          <p:cNvPr id="51210" name="矩形 11"/>
          <p:cNvSpPr/>
          <p:nvPr/>
        </p:nvSpPr>
        <p:spPr>
          <a:xfrm>
            <a:off x="323850" y="2857500"/>
            <a:ext cx="8382000" cy="1939925"/>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基于智能卡的身份认证机制要求用户在认证时持有智能卡（智能卡中存有秘密信息，可以是用户密码的加密文件或者是随机数），只有持卡人才能被认证。</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p:nvPr/>
        </p:nvSpPr>
        <p:spPr>
          <a:xfrm>
            <a:off x="468313" y="1268413"/>
            <a:ext cx="7993062" cy="508000"/>
          </a:xfrm>
          <a:prstGeom prst="rect">
            <a:avLst/>
          </a:prstGeom>
          <a:noFill/>
          <a:ln w="9525">
            <a:noFill/>
          </a:ln>
        </p:spPr>
        <p:txBody>
          <a:bodyPr>
            <a:spAutoFit/>
          </a:bodyPr>
          <a:lstStyle/>
          <a:p>
            <a:pPr marL="342900" indent="-342900">
              <a:lnSpc>
                <a:spcPct val="110000"/>
              </a:lnSpc>
              <a:spcBef>
                <a:spcPct val="20000"/>
              </a:spcBef>
              <a:buBlip>
                <a:blip r:embed="rId2"/>
              </a:buBlip>
            </a:pPr>
            <a:r>
              <a:rPr lang="zh-CN" altLang="en-US" sz="2800" dirty="0">
                <a:latin typeface="黑体" panose="02010609060101010101" pitchFamily="49" charset="-122"/>
                <a:ea typeface="黑体" panose="02010609060101010101" pitchFamily="49" charset="-122"/>
              </a:rPr>
              <a:t>指纹识别</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4.3.4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生物特征</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51</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31" name="矩形 10"/>
          <p:cNvSpPr/>
          <p:nvPr/>
        </p:nvSpPr>
        <p:spPr>
          <a:xfrm>
            <a:off x="381000" y="1838325"/>
            <a:ext cx="8382000" cy="2400300"/>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指纹图像增强</a:t>
            </a:r>
            <a:r>
              <a:rPr lang="zh-CN" altLang="zh-CN" sz="2000" b="1" dirty="0">
                <a:latin typeface="Times New Roman" panose="02020603050405020304" pitchFamily="18" charset="0"/>
              </a:rPr>
              <a:t>。</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特征提取</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指纹分类</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en-US" sz="2000" b="1" dirty="0">
                <a:latin typeface="Times New Roman" panose="02020603050405020304" pitchFamily="18" charset="0"/>
              </a:rPr>
              <a:t>指纹匹配</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
        <p:nvSpPr>
          <p:cNvPr id="8" name="TextBox 7"/>
          <p:cNvSpPr txBox="1">
            <a:spLocks noChangeArrowheads="1"/>
          </p:cNvSpPr>
          <p:nvPr/>
        </p:nvSpPr>
        <p:spPr bwMode="auto">
          <a:xfrm>
            <a:off x="417513" y="3713163"/>
            <a:ext cx="7993063" cy="508000"/>
          </a:xfrm>
          <a:prstGeom prst="rect">
            <a:avLst/>
          </a:prstGeom>
          <a:noFill/>
          <a:ln w="9525">
            <a:noFill/>
            <a:miter lim="800000"/>
          </a:ln>
        </p:spPr>
        <p:txBody>
          <a:bodyPr>
            <a:spAutoFit/>
          </a:bodyPr>
          <a:lstStyle/>
          <a:p>
            <a:pPr marL="342900" marR="0" indent="-342900" defTabSz="914400">
              <a:lnSpc>
                <a:spcPct val="110000"/>
              </a:lnSpc>
              <a:spcBef>
                <a:spcPct val="20000"/>
              </a:spcBef>
              <a:buClrTx/>
              <a:buSzTx/>
              <a:buFontTx/>
              <a:buBlip>
                <a:blip r:embed="rId2"/>
              </a:buBlip>
              <a:defRPr/>
            </a:pPr>
            <a:r>
              <a:rPr kumimoji="0" lang="zh-CN" altLang="en-US" sz="2800" kern="1200" cap="none" spc="0" normalizeH="0" baseline="0" noProof="0" dirty="0">
                <a:latin typeface="+mn-ea"/>
                <a:ea typeface="+mn-ea"/>
                <a:cs typeface="+mn-cs"/>
              </a:rPr>
              <a:t>虹膜识别</a:t>
            </a:r>
          </a:p>
        </p:txBody>
      </p:sp>
      <p:sp>
        <p:nvSpPr>
          <p:cNvPr id="52233" name="矩形 9"/>
          <p:cNvSpPr/>
          <p:nvPr/>
        </p:nvSpPr>
        <p:spPr>
          <a:xfrm>
            <a:off x="349250" y="4256088"/>
            <a:ext cx="8382000" cy="2400300"/>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虹膜图像获取</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图像预处理</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虹膜特征提取</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匹配与识别。</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
          <p:cNvSpPr txBox="1"/>
          <p:nvPr/>
        </p:nvSpPr>
        <p:spPr>
          <a:xfrm>
            <a:off x="468313" y="1268413"/>
            <a:ext cx="7993062" cy="508000"/>
          </a:xfrm>
          <a:prstGeom prst="rect">
            <a:avLst/>
          </a:prstGeom>
          <a:noFill/>
          <a:ln w="9525">
            <a:noFill/>
          </a:ln>
        </p:spPr>
        <p:txBody>
          <a:bodyPr>
            <a:spAutoFit/>
          </a:bodyPr>
          <a:lstStyle/>
          <a:p>
            <a:pPr marL="342900" indent="-342900">
              <a:lnSpc>
                <a:spcPct val="110000"/>
              </a:lnSpc>
              <a:spcBef>
                <a:spcPct val="20000"/>
              </a:spcBef>
              <a:buBlip>
                <a:blip r:embed="rId2"/>
              </a:buBlip>
            </a:pPr>
            <a:r>
              <a:rPr lang="zh-CN" altLang="en-US" sz="2800" dirty="0">
                <a:latin typeface="黑体" panose="02010609060101010101" pitchFamily="49" charset="-122"/>
                <a:ea typeface="黑体" panose="02010609060101010101" pitchFamily="49" charset="-122"/>
              </a:rPr>
              <a:t>步态识别</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4.3.5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行为</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52</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3255" name="矩形 10"/>
          <p:cNvSpPr/>
          <p:nvPr/>
        </p:nvSpPr>
        <p:spPr>
          <a:xfrm>
            <a:off x="381000" y="1838325"/>
            <a:ext cx="8382000" cy="2341563"/>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步态识别作为一种新兴的生物特征识别技术，它旨在根据人们走路的姿势进行身份识别。步态特征是在远距离情况下唯一可提取的生物特征，早期的医学研究证明了步态具有唯一性，因此可以通过对步态的分析来进行人的身份识别。它与其他的生物特征识别方法（如指纹、虹膜、人脸等）相比有其独特的特点：</a:t>
            </a:r>
            <a:endParaRPr lang="en-US" altLang="zh-CN" sz="2000" b="1" dirty="0">
              <a:latin typeface="Times New Roman" panose="02020603050405020304" pitchFamily="18" charset="0"/>
            </a:endParaRPr>
          </a:p>
        </p:txBody>
      </p:sp>
      <p:sp>
        <p:nvSpPr>
          <p:cNvPr id="53256" name="矩形 9"/>
          <p:cNvSpPr/>
          <p:nvPr/>
        </p:nvSpPr>
        <p:spPr>
          <a:xfrm>
            <a:off x="1374775" y="4256088"/>
            <a:ext cx="7086600" cy="2344737"/>
          </a:xfrm>
          <a:prstGeom prst="rect">
            <a:avLst/>
          </a:prstGeom>
          <a:noFill/>
          <a:ln w="9525">
            <a:noFill/>
          </a:ln>
        </p:spPr>
        <p:txBody>
          <a:bodyPr>
            <a:spAutoFit/>
          </a:bodyPr>
          <a:lstStyle/>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远距离性</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侵犯性</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难于隐藏和伪装</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r>
              <a:rPr lang="zh-CN" altLang="zh-CN" sz="2000" b="1" dirty="0">
                <a:latin typeface="Times New Roman" panose="02020603050405020304" pitchFamily="18" charset="0"/>
              </a:rPr>
              <a:t>便于采集</a:t>
            </a:r>
            <a:endParaRPr lang="en-US" altLang="zh-CN" sz="2000" b="1" dirty="0">
              <a:latin typeface="Times New Roman" panose="02020603050405020304" pitchFamily="18" charset="0"/>
            </a:endParaRPr>
          </a:p>
          <a:p>
            <a:pPr lvl="1" indent="-342900" eaLnBrk="1" hangingPunct="1">
              <a:lnSpc>
                <a:spcPct val="150000"/>
              </a:lnSpc>
              <a:buFont typeface="Arial" panose="020B0604020202020204" pitchFamily="34" charset="0"/>
              <a:buChar char="•"/>
            </a:pPr>
            <a:endParaRPr lang="en-US" altLang="zh-CN" sz="2000" b="1" dirty="0">
              <a:latin typeface="Times New Roman" panose="02020603050405020304" pitchFamily="18" charset="0"/>
            </a:endParaRPr>
          </a:p>
        </p:txBody>
      </p:sp>
    </p:spTree>
  </p:cSld>
  <p:clrMapOvr>
    <a:masterClrMapping/>
  </p:clrMapOvr>
  <p:transition spd="med">
    <p:diamon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zh-CN" dirty="0">
                <a:latin typeface="黑体" panose="02010609060101010101" pitchFamily="49" charset="-122"/>
              </a:rPr>
              <a:t>访问控制系统</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53</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391" name="矩形 10"/>
          <p:cNvSpPr/>
          <p:nvPr/>
        </p:nvSpPr>
        <p:spPr>
          <a:xfrm>
            <a:off x="611188" y="1838325"/>
            <a:ext cx="8382000" cy="4953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访问控制是对用户合法使用资源的认证和控制。</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50184" name="矩形 9"/>
          <p:cNvSpPr>
            <a:spLocks noChangeArrowheads="1"/>
          </p:cNvSpPr>
          <p:nvPr/>
        </p:nvSpPr>
        <p:spPr bwMode="auto">
          <a:xfrm>
            <a:off x="611188" y="2924175"/>
            <a:ext cx="8382000" cy="4340225"/>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认证</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认证就是证实用户的身份。认证必须和标识符共同其作用</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授权</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系统正确认证用户之后，根据不同的用户标识分配给不同的使用资源</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文件保护</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对文件提供附加保护，</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使</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非授权用户不可读。</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审计</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记录用户的行动，以说明安全方案的有效性</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6393" name="TextBox 1"/>
          <p:cNvSpPr txBox="1"/>
          <p:nvPr/>
        </p:nvSpPr>
        <p:spPr>
          <a:xfrm>
            <a:off x="468313" y="2420938"/>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zh-CN" dirty="0">
                <a:latin typeface="黑体" panose="02010609060101010101" pitchFamily="49" charset="-122"/>
              </a:rPr>
              <a:t>访问控制</a:t>
            </a:r>
            <a:r>
              <a:rPr lang="zh-CN" altLang="en-US" dirty="0">
                <a:latin typeface="黑体" panose="02010609060101010101" pitchFamily="49" charset="-122"/>
              </a:rPr>
              <a:t>功能</a:t>
            </a:r>
          </a:p>
        </p:txBody>
      </p:sp>
    </p:spTree>
  </p:cSld>
  <p:clrMapOvr>
    <a:masterClrMapping/>
  </p:clrMapOvr>
  <p:transition spd="med">
    <p:diamon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zh-CN" dirty="0">
                <a:latin typeface="黑体" panose="02010609060101010101" pitchFamily="49" charset="-122"/>
              </a:rPr>
              <a:t>访问控制的关键要素</a:t>
            </a: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系统</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54</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7415" name="矩形 10"/>
          <p:cNvSpPr/>
          <p:nvPr/>
        </p:nvSpPr>
        <p:spPr>
          <a:xfrm>
            <a:off x="611188" y="1838325"/>
            <a:ext cx="8382000" cy="1016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主体</a:t>
            </a:r>
            <a:r>
              <a:rPr lang="zh-CN" altLang="en-US" sz="2000" dirty="0">
                <a:solidFill>
                  <a:schemeClr val="tx1"/>
                </a:solidFill>
                <a:latin typeface="Times New Roman" panose="02020603050405020304" pitchFamily="18" charset="0"/>
                <a:ea typeface="宋体" panose="02010600030101010101" pitchFamily="2" charset="-122"/>
              </a:rPr>
              <a:t>。</a:t>
            </a:r>
            <a:r>
              <a:rPr lang="zh-CN" altLang="zh-CN" sz="2000" dirty="0">
                <a:solidFill>
                  <a:schemeClr val="tx1"/>
                </a:solidFill>
                <a:latin typeface="Times New Roman" panose="02020603050405020304" pitchFamily="18" charset="0"/>
                <a:ea typeface="宋体" panose="02010600030101010101" pitchFamily="2" charset="-122"/>
              </a:rPr>
              <a:t>是可以在信息客体间流动的一种实体。通常指的是访问用户，但是</a:t>
            </a:r>
            <a:r>
              <a:rPr lang="zh-CN" altLang="en-US" sz="2000" dirty="0">
                <a:solidFill>
                  <a:schemeClr val="tx1"/>
                </a:solidFill>
                <a:latin typeface="Times New Roman" panose="02020603050405020304" pitchFamily="18" charset="0"/>
                <a:ea typeface="宋体" panose="02010600030101010101" pitchFamily="2" charset="-122"/>
              </a:rPr>
              <a:t>进程</a:t>
            </a:r>
            <a:r>
              <a:rPr lang="zh-CN" altLang="zh-CN" sz="2000" dirty="0">
                <a:solidFill>
                  <a:schemeClr val="tx1"/>
                </a:solidFill>
                <a:latin typeface="Times New Roman" panose="02020603050405020304" pitchFamily="18" charset="0"/>
                <a:ea typeface="宋体" panose="02010600030101010101" pitchFamily="2" charset="-122"/>
              </a:rPr>
              <a:t>或设备也可以成为主体。</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17416" name="矩形 9"/>
          <p:cNvSpPr/>
          <p:nvPr/>
        </p:nvSpPr>
        <p:spPr>
          <a:xfrm>
            <a:off x="611188" y="2924175"/>
            <a:ext cx="8382000" cy="33242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客体</a:t>
            </a:r>
            <a:r>
              <a:rPr lang="zh-CN" altLang="en-US" sz="2000" dirty="0">
                <a:solidFill>
                  <a:schemeClr val="tx1"/>
                </a:solidFill>
                <a:latin typeface="Times New Roman" panose="02020603050405020304" pitchFamily="18" charset="0"/>
                <a:ea typeface="宋体" panose="02010600030101010101" pitchFamily="2" charset="-122"/>
              </a:rPr>
              <a:t>。</a:t>
            </a:r>
            <a:r>
              <a:rPr lang="zh-CN" altLang="zh-CN" sz="2000" dirty="0">
                <a:solidFill>
                  <a:schemeClr val="tx1"/>
                </a:solidFill>
                <a:latin typeface="Times New Roman" panose="02020603050405020304" pitchFamily="18" charset="0"/>
                <a:ea typeface="宋体" panose="02010600030101010101" pitchFamily="2" charset="-122"/>
              </a:rPr>
              <a:t>是一种信息实体，或者是从其他主体或客体接收信息的载体。客体不受他们所依存系统的限制，可以是记录、数据块、存储页、存储段、文件、目录、目录树、邮箱、信息、程序等，也可以是位、字节、字、域、处理器、通信线路、时钟、网络节点等。</a:t>
            </a:r>
            <a:r>
              <a:rPr lang="en-US" altLang="zh-CN" sz="2000" dirty="0">
                <a:solidFill>
                  <a:schemeClr val="tx1"/>
                </a:solidFill>
                <a:latin typeface="Times New Roman" panose="02020603050405020304" pitchFamily="18" charset="0"/>
                <a:ea typeface="宋体" panose="02010600030101010101" pitchFamily="2" charset="-122"/>
              </a:rPr>
              <a:t>     </a:t>
            </a:r>
          </a:p>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控制策略</a:t>
            </a:r>
            <a:r>
              <a:rPr lang="zh-CN" altLang="en-US" sz="2000" dirty="0">
                <a:solidFill>
                  <a:schemeClr val="tx1"/>
                </a:solidFill>
                <a:latin typeface="Times New Roman" panose="02020603050405020304" pitchFamily="18" charset="0"/>
                <a:ea typeface="宋体" panose="02010600030101010101" pitchFamily="2" charset="-122"/>
              </a:rPr>
              <a:t>。</a:t>
            </a:r>
            <a:r>
              <a:rPr lang="zh-CN" altLang="zh-CN" sz="2000" dirty="0">
                <a:solidFill>
                  <a:schemeClr val="tx1"/>
                </a:solidFill>
                <a:latin typeface="Times New Roman" panose="02020603050405020304" pitchFamily="18" charset="0"/>
                <a:ea typeface="宋体" panose="02010600030101010101" pitchFamily="2" charset="-122"/>
              </a:rPr>
              <a:t>是主体对客体的操作行为集和约束条件集。即控制策略是主体对客体的访问规则集，</a:t>
            </a:r>
            <a:r>
              <a:rPr lang="zh-CN" altLang="en-US" sz="2000" dirty="0">
                <a:solidFill>
                  <a:schemeClr val="tx1"/>
                </a:solidFill>
                <a:latin typeface="Times New Roman" panose="02020603050405020304" pitchFamily="18" charset="0"/>
                <a:ea typeface="宋体" panose="02010600030101010101" pitchFamily="2" charset="-122"/>
              </a:rPr>
              <a:t>它</a:t>
            </a:r>
            <a:r>
              <a:rPr lang="zh-CN" altLang="zh-CN" sz="2000" dirty="0">
                <a:solidFill>
                  <a:schemeClr val="tx1"/>
                </a:solidFill>
                <a:latin typeface="Times New Roman" panose="02020603050405020304" pitchFamily="18" charset="0"/>
                <a:ea typeface="宋体" panose="02010600030101010101" pitchFamily="2" charset="-122"/>
              </a:rPr>
              <a:t>直接定义了主体对客体可以的作用行为和客体对主体的条件约束。</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zh-CN" dirty="0">
                <a:latin typeface="黑体" panose="02010609060101010101" pitchFamily="49" charset="-122"/>
              </a:rPr>
              <a:t>访问控制</a:t>
            </a:r>
            <a:r>
              <a:rPr lang="zh-CN" altLang="en-US" dirty="0">
                <a:latin typeface="黑体" panose="02010609060101010101" pitchFamily="49" charset="-122"/>
              </a:rPr>
              <a:t>策略实施</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4.4.1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系统</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55</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4" name="矩形 9"/>
          <p:cNvSpPr>
            <a:spLocks noChangeArrowheads="1"/>
          </p:cNvSpPr>
          <p:nvPr/>
        </p:nvSpPr>
        <p:spPr bwMode="auto">
          <a:xfrm>
            <a:off x="611188" y="1916113"/>
            <a:ext cx="8382000" cy="4340225"/>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访问控制策略的基本原则</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最小特权原则</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最小泄漏原则</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多级安全策略</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访问控制策略的</a:t>
            </a:r>
            <a:r>
              <a:rPr kumimoji="0" lang="zh-CN" altLang="en-US"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实现方法</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）基于身份的安全策略</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）基于规则的安全策略</a:t>
            </a: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p>
        </p:txBody>
      </p:sp>
    </p:spTree>
  </p:cSld>
  <p:clrMapOvr>
    <a:masterClrMapping/>
  </p:clrMapOvr>
  <p:transition spd="med">
    <p:diamon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p:nvPr/>
        </p:nvSpPr>
        <p:spPr>
          <a:xfrm>
            <a:off x="468313" y="1268413"/>
            <a:ext cx="7993062" cy="106838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zh-CN" altLang="zh-CN" sz="2800" b="0" dirty="0">
                <a:solidFill>
                  <a:schemeClr val="tx1"/>
                </a:solidFill>
                <a:latin typeface="黑体" panose="02010609060101010101" pitchFamily="49" charset="-122"/>
                <a:ea typeface="黑体" panose="02010609060101010101" pitchFamily="49" charset="-122"/>
              </a:rPr>
              <a:t>基于角色的访问控制</a:t>
            </a:r>
            <a:endParaRPr lang="en-US" altLang="zh-CN" sz="2800" b="0" dirty="0">
              <a:solidFill>
                <a:schemeClr val="tx1"/>
              </a:solidFill>
              <a:latin typeface="黑体" panose="02010609060101010101" pitchFamily="49" charset="-122"/>
              <a:ea typeface="黑体" panose="02010609060101010101" pitchFamily="49" charset="-122"/>
            </a:endParaRPr>
          </a:p>
          <a:p>
            <a:pPr marL="342900" lvl="0" indent="-342900">
              <a:buBlip>
                <a:blip r:embed="rId3"/>
              </a:buBlip>
            </a:pP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访问控制分类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56</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9463" name="矩形 9"/>
          <p:cNvSpPr/>
          <p:nvPr/>
        </p:nvSpPr>
        <p:spPr>
          <a:xfrm>
            <a:off x="611188" y="1765300"/>
            <a:ext cx="8382000" cy="1016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基于角色的访问控制模型中，权限和角色相关，角色是实现访问控制策略的基本语义实体。用户被当作相应角色的成员而获得角色的权限</a:t>
            </a:r>
            <a:r>
              <a:rPr lang="zh-CN" altLang="zh-CN" sz="2000" b="0" dirty="0">
                <a:solidFill>
                  <a:schemeClr val="tx1"/>
                </a:solidFill>
                <a:latin typeface="Times New Roman" panose="02020603050405020304" pitchFamily="18" charset="0"/>
                <a:ea typeface="宋体" panose="02010600030101010101" pitchFamily="2" charset="-122"/>
              </a:rPr>
              <a:t>。</a:t>
            </a:r>
            <a:r>
              <a:rPr lang="en-US" altLang="zh-CN" sz="2000" dirty="0">
                <a:solidFill>
                  <a:schemeClr val="tx1"/>
                </a:solidFill>
                <a:latin typeface="Times New Roman" panose="02020603050405020304" pitchFamily="18" charset="0"/>
                <a:ea typeface="宋体" panose="02010600030101010101" pitchFamily="2" charset="-122"/>
              </a:rPr>
              <a:t>    </a:t>
            </a:r>
          </a:p>
        </p:txBody>
      </p:sp>
      <p:sp>
        <p:nvSpPr>
          <p:cNvPr id="19464" name="TextBox 1"/>
          <p:cNvSpPr txBox="1"/>
          <p:nvPr/>
        </p:nvSpPr>
        <p:spPr>
          <a:xfrm>
            <a:off x="468313" y="2806700"/>
            <a:ext cx="7993062" cy="11271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zh-CN" altLang="zh-CN" sz="2800" b="0" dirty="0">
                <a:solidFill>
                  <a:schemeClr val="tx1"/>
                </a:solidFill>
                <a:latin typeface="黑体" panose="02010609060101010101" pitchFamily="49" charset="-122"/>
                <a:ea typeface="黑体" panose="02010609060101010101" pitchFamily="49" charset="-122"/>
              </a:rPr>
              <a:t>基于属性的访问控制</a:t>
            </a:r>
            <a:endParaRPr lang="en-US" altLang="zh-CN" sz="2800" b="0" dirty="0">
              <a:solidFill>
                <a:schemeClr val="tx1"/>
              </a:solidFill>
              <a:latin typeface="黑体" panose="02010609060101010101" pitchFamily="49" charset="-122"/>
              <a:ea typeface="黑体" panose="02010609060101010101" pitchFamily="49" charset="-122"/>
            </a:endParaRPr>
          </a:p>
          <a:p>
            <a:pPr marL="342900" lvl="0" indent="-342900">
              <a:buBlip>
                <a:blip r:embed="rId3"/>
              </a:buBlip>
            </a:pPr>
            <a:endParaRPr lang="zh-CN" altLang="en-US" dirty="0">
              <a:latin typeface="黑体" panose="02010609060101010101" pitchFamily="49" charset="-122"/>
            </a:endParaRPr>
          </a:p>
        </p:txBody>
      </p:sp>
      <p:sp>
        <p:nvSpPr>
          <p:cNvPr id="19465" name="TextBox 1"/>
          <p:cNvSpPr txBox="1"/>
          <p:nvPr/>
        </p:nvSpPr>
        <p:spPr>
          <a:xfrm>
            <a:off x="468313" y="4751388"/>
            <a:ext cx="7993062" cy="112553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zh-CN" altLang="zh-CN" sz="2800" b="0" dirty="0">
                <a:solidFill>
                  <a:schemeClr val="tx1"/>
                </a:solidFill>
                <a:latin typeface="黑体" panose="02010609060101010101" pitchFamily="49" charset="-122"/>
                <a:ea typeface="黑体" panose="02010609060101010101" pitchFamily="49" charset="-122"/>
              </a:rPr>
              <a:t>基于</a:t>
            </a:r>
            <a:r>
              <a:rPr lang="zh-CN" altLang="en-US" sz="2800" b="0" dirty="0">
                <a:solidFill>
                  <a:schemeClr val="tx1"/>
                </a:solidFill>
                <a:latin typeface="黑体" panose="02010609060101010101" pitchFamily="49" charset="-122"/>
                <a:ea typeface="黑体" panose="02010609060101010101" pitchFamily="49" charset="-122"/>
              </a:rPr>
              <a:t>任务</a:t>
            </a:r>
            <a:r>
              <a:rPr lang="zh-CN" altLang="zh-CN" sz="2800" b="0" dirty="0">
                <a:solidFill>
                  <a:schemeClr val="tx1"/>
                </a:solidFill>
                <a:latin typeface="黑体" panose="02010609060101010101" pitchFamily="49" charset="-122"/>
                <a:ea typeface="黑体" panose="02010609060101010101" pitchFamily="49" charset="-122"/>
              </a:rPr>
              <a:t>的访问控制</a:t>
            </a:r>
            <a:endParaRPr lang="en-US" altLang="zh-CN" sz="2800" b="0" dirty="0">
              <a:solidFill>
                <a:schemeClr val="tx1"/>
              </a:solidFill>
              <a:latin typeface="黑体" panose="02010609060101010101" pitchFamily="49" charset="-122"/>
              <a:ea typeface="黑体" panose="02010609060101010101" pitchFamily="49" charset="-122"/>
            </a:endParaRPr>
          </a:p>
          <a:p>
            <a:pPr marL="342900" lvl="0" indent="-342900">
              <a:buBlip>
                <a:blip r:embed="rId3"/>
              </a:buBlip>
            </a:pPr>
            <a:endParaRPr lang="zh-CN" altLang="en-US" dirty="0">
              <a:latin typeface="黑体" panose="02010609060101010101" pitchFamily="49" charset="-122"/>
            </a:endParaRPr>
          </a:p>
        </p:txBody>
      </p:sp>
      <p:sp>
        <p:nvSpPr>
          <p:cNvPr id="19466" name="矩形 9"/>
          <p:cNvSpPr/>
          <p:nvPr/>
        </p:nvSpPr>
        <p:spPr>
          <a:xfrm>
            <a:off x="611188" y="3284538"/>
            <a:ext cx="8382000" cy="14192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基于属性的访问控制主要是针对面相服务的体系结构和开放式网络环境，在这种环境中，要能够基于访问的上下文建立访问控制策略，处理主体和客体的异构性和变化性。</a:t>
            </a:r>
            <a:r>
              <a:rPr lang="en-US" altLang="zh-CN" sz="2000" dirty="0">
                <a:solidFill>
                  <a:schemeClr val="tx1"/>
                </a:solidFill>
                <a:latin typeface="Times New Roman" panose="02020603050405020304" pitchFamily="18" charset="0"/>
                <a:ea typeface="宋体" panose="02010600030101010101" pitchFamily="2" charset="-122"/>
              </a:rPr>
              <a:t>    </a:t>
            </a:r>
          </a:p>
        </p:txBody>
      </p:sp>
      <p:sp>
        <p:nvSpPr>
          <p:cNvPr id="19467" name="矩形 9"/>
          <p:cNvSpPr/>
          <p:nvPr/>
        </p:nvSpPr>
        <p:spPr>
          <a:xfrm>
            <a:off x="611188" y="5208588"/>
            <a:ext cx="8382000" cy="957262"/>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基于任务的访问控制是一种采用动态授权且以任务为中心的主动安全模型。</a:t>
            </a:r>
            <a:r>
              <a:rPr lang="en-US" altLang="zh-CN" sz="2000" dirty="0">
                <a:solidFill>
                  <a:schemeClr val="tx1"/>
                </a:solidFill>
                <a:latin typeface="Times New Roman" panose="02020603050405020304" pitchFamily="18" charset="0"/>
                <a:ea typeface="宋体" panose="02010600030101010101" pitchFamily="2" charset="-122"/>
              </a:rPr>
              <a:t>    </a:t>
            </a:r>
          </a:p>
        </p:txBody>
      </p:sp>
    </p:spTree>
  </p:cSld>
  <p:clrMapOvr>
    <a:masterClrMapping/>
  </p:clrMapOvr>
  <p:transition spd="med">
    <p:diamon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p:nvPr/>
        </p:nvSpPr>
        <p:spPr>
          <a:xfrm>
            <a:off x="468313" y="1268413"/>
            <a:ext cx="7993062" cy="11271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zh-CN" altLang="zh-CN" sz="2800" b="0" dirty="0">
                <a:solidFill>
                  <a:schemeClr val="tx1"/>
                </a:solidFill>
                <a:latin typeface="黑体" panose="02010609060101010101" pitchFamily="49" charset="-122"/>
                <a:ea typeface="黑体" panose="02010609060101010101" pitchFamily="49" charset="-122"/>
              </a:rPr>
              <a:t>基于</a:t>
            </a:r>
            <a:r>
              <a:rPr lang="zh-CN" altLang="en-US" sz="2800" b="0" dirty="0">
                <a:solidFill>
                  <a:schemeClr val="tx1"/>
                </a:solidFill>
                <a:latin typeface="黑体" panose="02010609060101010101" pitchFamily="49" charset="-122"/>
                <a:ea typeface="黑体" panose="02010609060101010101" pitchFamily="49" charset="-122"/>
              </a:rPr>
              <a:t>对象</a:t>
            </a:r>
            <a:r>
              <a:rPr lang="zh-CN" altLang="zh-CN" sz="2800" b="0" dirty="0">
                <a:solidFill>
                  <a:schemeClr val="tx1"/>
                </a:solidFill>
                <a:latin typeface="黑体" panose="02010609060101010101" pitchFamily="49" charset="-122"/>
                <a:ea typeface="黑体" panose="02010609060101010101" pitchFamily="49" charset="-122"/>
              </a:rPr>
              <a:t>的访问控制</a:t>
            </a:r>
            <a:endParaRPr lang="en-US" altLang="zh-CN" sz="2800" b="0" dirty="0">
              <a:solidFill>
                <a:schemeClr val="tx1"/>
              </a:solidFill>
              <a:latin typeface="黑体" panose="02010609060101010101" pitchFamily="49" charset="-122"/>
              <a:ea typeface="黑体" panose="02010609060101010101" pitchFamily="49" charset="-122"/>
            </a:endParaRPr>
          </a:p>
          <a:p>
            <a:pPr marL="342900" lvl="0" indent="-342900">
              <a:buBlip>
                <a:blip r:embed="rId3"/>
              </a:buBlip>
            </a:pP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4.4.2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访问控制分类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57</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0487" name="矩形 9"/>
          <p:cNvSpPr/>
          <p:nvPr/>
        </p:nvSpPr>
        <p:spPr>
          <a:xfrm>
            <a:off x="611188" y="1844675"/>
            <a:ext cx="8382000" cy="24003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基于对象的访问控制将访问控制列表与受控对象相关联，并将访问控制选项设计成为用户、组或角色及其对应权限的集合；同时允许策略和规则进行重用、继承和派生操作。这对信息量大、信息更新变化频繁的应用系统非常有用，可以减轻由于信息资源的派生、演化和重组带来的分配、设定角色权限等的工作量。</a:t>
            </a:r>
            <a:r>
              <a:rPr lang="en-US" altLang="zh-CN" sz="2000" dirty="0">
                <a:solidFill>
                  <a:schemeClr val="tx1"/>
                </a:solidFill>
                <a:latin typeface="Times New Roman" panose="02020603050405020304" pitchFamily="18" charset="0"/>
                <a:ea typeface="宋体" panose="02010600030101010101" pitchFamily="2" charset="-122"/>
              </a:rPr>
              <a:t>    </a:t>
            </a:r>
          </a:p>
        </p:txBody>
      </p:sp>
    </p:spTree>
  </p:cSld>
  <p:clrMapOvr>
    <a:masterClrMapping/>
  </p:clrMapOvr>
  <p:transition spd="med">
    <p:diamon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p:nvPr/>
        </p:nvSpPr>
        <p:spPr>
          <a:xfrm>
            <a:off x="468313" y="1268413"/>
            <a:ext cx="7993062" cy="106838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zh-CN" altLang="zh-CN" sz="2800" dirty="0">
                <a:solidFill>
                  <a:schemeClr val="tx1"/>
                </a:solidFill>
                <a:latin typeface="Times New Roman" panose="02020603050405020304" pitchFamily="18" charset="0"/>
                <a:ea typeface="宋体" panose="02010600030101010101" pitchFamily="2" charset="-122"/>
              </a:rPr>
              <a:t>最小特权原则</a:t>
            </a:r>
            <a:endParaRPr lang="en-US" altLang="zh-CN" sz="2800" dirty="0">
              <a:solidFill>
                <a:schemeClr val="tx1"/>
              </a:solidFill>
              <a:latin typeface="黑体" panose="02010609060101010101" pitchFamily="49" charset="-122"/>
              <a:ea typeface="黑体" panose="02010609060101010101" pitchFamily="49" charset="-122"/>
            </a:endParaRPr>
          </a:p>
          <a:p>
            <a:pPr marL="342900" lvl="0" indent="-342900">
              <a:buBlip>
                <a:blip r:embed="rId3"/>
              </a:buBlip>
            </a:pPr>
            <a:endParaRPr lang="zh-CN" altLang="en-US" dirty="0">
              <a:latin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4.4.3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访问控制的基本原则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58</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1511" name="矩形 9"/>
          <p:cNvSpPr/>
          <p:nvPr/>
        </p:nvSpPr>
        <p:spPr>
          <a:xfrm>
            <a:off x="611188" y="1895475"/>
            <a:ext cx="8382000" cy="957263"/>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最小特权原则是指“应限定网络中每个主体所必须的最小特权，确保可能的事故、错误、网络部件的篡改等原因造成的损失最小”。</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21512" name="TextBox 1"/>
          <p:cNvSpPr txBox="1"/>
          <p:nvPr/>
        </p:nvSpPr>
        <p:spPr>
          <a:xfrm>
            <a:off x="468313" y="2921000"/>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zh-CN" altLang="zh-CN" sz="2800" dirty="0">
                <a:solidFill>
                  <a:schemeClr val="tx1"/>
                </a:solidFill>
                <a:latin typeface="Times New Roman" panose="02020603050405020304" pitchFamily="18" charset="0"/>
                <a:ea typeface="宋体" panose="02010600030101010101" pitchFamily="2" charset="-122"/>
              </a:rPr>
              <a:t>多人负责原则</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21513" name="矩形 9"/>
          <p:cNvSpPr/>
          <p:nvPr/>
        </p:nvSpPr>
        <p:spPr>
          <a:xfrm>
            <a:off x="611188" y="3421063"/>
            <a:ext cx="8382000" cy="957262"/>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即授权分散化，对于关键的任务必须在功能上进行划分，由多人来共同承担，保证没有任何个人具有完成任务的全部授权或信息。</a:t>
            </a:r>
            <a:endParaRPr lang="en-US" altLang="zh-CN" sz="2000" dirty="0">
              <a:solidFill>
                <a:schemeClr val="tx1"/>
              </a:solidFill>
              <a:latin typeface="Times New Roman" panose="02020603050405020304" pitchFamily="18" charset="0"/>
              <a:ea typeface="宋体" panose="02010600030101010101" pitchFamily="2" charset="-122"/>
            </a:endParaRPr>
          </a:p>
        </p:txBody>
      </p:sp>
      <p:sp>
        <p:nvSpPr>
          <p:cNvPr id="21514" name="TextBox 1"/>
          <p:cNvSpPr txBox="1"/>
          <p:nvPr/>
        </p:nvSpPr>
        <p:spPr>
          <a:xfrm>
            <a:off x="395288" y="4432300"/>
            <a:ext cx="7993062" cy="509588"/>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zh-CN" altLang="zh-CN" sz="2800" dirty="0">
                <a:solidFill>
                  <a:schemeClr val="tx1"/>
                </a:solidFill>
                <a:latin typeface="Times New Roman" panose="02020603050405020304" pitchFamily="18" charset="0"/>
                <a:ea typeface="宋体" panose="02010600030101010101" pitchFamily="2" charset="-122"/>
              </a:rPr>
              <a:t>职责分离原则</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21515" name="矩形 11"/>
          <p:cNvSpPr/>
          <p:nvPr/>
        </p:nvSpPr>
        <p:spPr>
          <a:xfrm>
            <a:off x="538163" y="4962525"/>
            <a:ext cx="8382000" cy="14192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职责分离是保障安全的一个基本原则。职责分离是指将不同的责任分派给不同的人员以期达到互相牵制，消除一个人执行两项不相容的工作的风险。</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p:nvPr/>
        </p:nvSpPr>
        <p:spPr>
          <a:xfrm>
            <a:off x="468313" y="1268413"/>
            <a:ext cx="7993062" cy="52705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en-US" altLang="zh-CN" sz="2800" dirty="0">
                <a:solidFill>
                  <a:schemeClr val="tx1"/>
                </a:solidFill>
                <a:latin typeface="Times New Roman" panose="02020603050405020304" pitchFamily="18" charset="0"/>
                <a:ea typeface="宋体" panose="02010600030101010101" pitchFamily="2" charset="-122"/>
              </a:rPr>
              <a:t>BLP</a:t>
            </a:r>
            <a:r>
              <a:rPr lang="zh-CN" altLang="zh-CN" sz="2800" dirty="0">
                <a:solidFill>
                  <a:schemeClr val="tx1"/>
                </a:solidFill>
                <a:latin typeface="Times New Roman" panose="02020603050405020304" pitchFamily="18" charset="0"/>
                <a:ea typeface="宋体" panose="02010600030101010101" pitchFamily="2" charset="-122"/>
              </a:rPr>
              <a:t>模型的安全控制方法</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4.4.4  BLP</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59</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2535" name="矩形 9"/>
          <p:cNvSpPr/>
          <p:nvPr/>
        </p:nvSpPr>
        <p:spPr>
          <a:xfrm>
            <a:off x="611188" y="1895475"/>
            <a:ext cx="8382000" cy="2862263"/>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强制访问控制（</a:t>
            </a:r>
            <a:r>
              <a:rPr lang="en-US" altLang="zh-CN" sz="2000" dirty="0">
                <a:solidFill>
                  <a:schemeClr val="tx1"/>
                </a:solidFill>
                <a:latin typeface="Times New Roman" panose="02020603050405020304" pitchFamily="18" charset="0"/>
                <a:ea typeface="宋体" panose="02010600030101010101" pitchFamily="2" charset="-122"/>
              </a:rPr>
              <a:t>MAC</a:t>
            </a:r>
            <a:r>
              <a:rPr lang="zh-CN" altLang="zh-CN" sz="2000" dirty="0">
                <a:solidFill>
                  <a:schemeClr val="tx1"/>
                </a:solidFill>
                <a:latin typeface="Times New Roman" panose="02020603050405020304" pitchFamily="18" charset="0"/>
                <a:ea typeface="宋体" panose="02010600030101010101" pitchFamily="2" charset="-122"/>
              </a:rPr>
              <a:t>）是通过“安全级”来进行，访问控制通过引入“安全级”、“组集”和“格”的概念，为每个主体规定了一系列的操作权限和范围。</a:t>
            </a:r>
            <a:endParaRPr lang="en-US" altLang="zh-CN" sz="2000" dirty="0">
              <a:solidFill>
                <a:schemeClr val="tx1"/>
              </a:solidFill>
              <a:latin typeface="Times New Roman" panose="02020603050405020304" pitchFamily="18" charset="0"/>
              <a:ea typeface="宋体" panose="02010600030101010101" pitchFamily="2" charset="-122"/>
            </a:endParaRPr>
          </a:p>
          <a:p>
            <a:pPr marL="457200" lvl="1" indent="-342900" eaLnBrk="1" hangingPunct="1">
              <a:lnSpc>
                <a:spcPct val="150000"/>
              </a:lnSpc>
              <a:spcBef>
                <a:spcPct val="0"/>
              </a:spcBef>
              <a:spcAft>
                <a:spcPct val="0"/>
              </a:spcAft>
              <a:buFont typeface="Arial" panose="020B0604020202020204" pitchFamily="34" charset="0"/>
              <a:buChar char="•"/>
            </a:pPr>
            <a:r>
              <a:rPr lang="zh-CN" altLang="zh-CN" sz="2000" dirty="0">
                <a:solidFill>
                  <a:schemeClr val="tx1"/>
                </a:solidFill>
                <a:latin typeface="Times New Roman" panose="02020603050405020304" pitchFamily="18" charset="0"/>
                <a:ea typeface="宋体" panose="02010600030101010101" pitchFamily="2" charset="-122"/>
              </a:rPr>
              <a:t>自主访问控制（</a:t>
            </a:r>
            <a:r>
              <a:rPr lang="en-US" altLang="zh-CN" sz="2000" dirty="0">
                <a:solidFill>
                  <a:schemeClr val="tx1"/>
                </a:solidFill>
                <a:latin typeface="Times New Roman" panose="02020603050405020304" pitchFamily="18" charset="0"/>
                <a:ea typeface="宋体" panose="02010600030101010101" pitchFamily="2" charset="-122"/>
              </a:rPr>
              <a:t>DAC</a:t>
            </a:r>
            <a:r>
              <a:rPr lang="zh-CN" altLang="zh-CN" sz="2000" dirty="0">
                <a:solidFill>
                  <a:schemeClr val="tx1"/>
                </a:solidFill>
                <a:latin typeface="Times New Roman" panose="02020603050405020304" pitchFamily="18" charset="0"/>
                <a:ea typeface="宋体" panose="02010600030101010101" pitchFamily="2" charset="-122"/>
              </a:rPr>
              <a:t>）也是</a:t>
            </a:r>
            <a:r>
              <a:rPr lang="en-US" altLang="zh-CN" sz="2000" dirty="0">
                <a:solidFill>
                  <a:schemeClr val="tx1"/>
                </a:solidFill>
                <a:latin typeface="Times New Roman" panose="02020603050405020304" pitchFamily="18" charset="0"/>
                <a:ea typeface="宋体" panose="02010600030101010101" pitchFamily="2" charset="-122"/>
              </a:rPr>
              <a:t>BLP</a:t>
            </a:r>
            <a:r>
              <a:rPr lang="zh-CN" altLang="zh-CN" sz="2000" dirty="0">
                <a:solidFill>
                  <a:schemeClr val="tx1"/>
                </a:solidFill>
                <a:latin typeface="Times New Roman" panose="02020603050405020304" pitchFamily="18" charset="0"/>
                <a:ea typeface="宋体" panose="02010600030101010101" pitchFamily="2" charset="-122"/>
              </a:rPr>
              <a:t>模型中非常重要的实现控制的方法。它通过客体的属主自行决定其访问范围和方式，实现对不同客体的访问控制。</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8195" name="Rectangle 2"/>
          <p:cNvSpPr>
            <a:spLocks noGrp="1"/>
          </p:cNvSpPr>
          <p:nvPr>
            <p:ph type="title" idx="4294967295"/>
          </p:nvPr>
        </p:nvSpPr>
        <p:spPr/>
        <p:txBody>
          <a:bodyPr vert="horz" wrap="square" lIns="91440" tIns="45720" rIns="91440" bIns="45720" anchor="ctr" anchorCtr="0"/>
          <a:lstStyle/>
          <a:p>
            <a:r>
              <a:rPr lang="en-US" altLang="zh-CN" dirty="0"/>
              <a:t> 4.1.1 </a:t>
            </a:r>
            <a:r>
              <a:rPr lang="zh-CN" altLang="en-US" dirty="0"/>
              <a:t>物联网的接入安全</a:t>
            </a:r>
          </a:p>
        </p:txBody>
      </p:sp>
      <p:sp>
        <p:nvSpPr>
          <p:cNvPr id="5124" name="Rectangle 3"/>
          <p:cNvSpPr>
            <a:spLocks noGrp="1" noChangeArrowheads="1"/>
          </p:cNvSpPr>
          <p:nvPr>
            <p:ph type="body" idx="1"/>
          </p:nvPr>
        </p:nvSpPr>
        <p:spPr>
          <a:xfrm>
            <a:off x="381000" y="1268413"/>
            <a:ext cx="8294688" cy="5360988"/>
          </a:xfrm>
        </p:spPr>
        <p:txBody>
          <a:bodyPr vert="horz" wrap="square" lIns="91440" tIns="45720" rIns="91440" bIns="45720" numCol="1" anchor="t" anchorCtr="0" compatLnSpc="1"/>
          <a:lstStyle/>
          <a:p>
            <a:pPr marL="342900" marR="0" lvl="1" indent="-342900" algn="l" defTabSz="914400" rtl="0" eaLnBrk="0" fontAlgn="base" latinLnBrk="0" hangingPunct="0">
              <a:lnSpc>
                <a:spcPct val="110000"/>
              </a:lnSpc>
              <a:spcBef>
                <a:spcPct val="20000"/>
              </a:spcBef>
              <a:spcAft>
                <a:spcPct val="0"/>
              </a:spcAft>
              <a:buClrTx/>
              <a:buSzPct val="96000"/>
              <a:buFont typeface="Wingdings" panose="05000000000000000000" pitchFamily="2" charset="2"/>
              <a:buChar char="u"/>
              <a:defRPr/>
            </a:pPr>
            <a:r>
              <a:rPr kumimoji="0" lang="zh-CN" altLang="en-US" sz="2800" b="0" i="0" u="none" strike="noStrike" kern="0" cap="none" spc="0" normalizeH="0" baseline="0" noProof="0" dirty="0" smtClean="0">
                <a:ln>
                  <a:noFill/>
                </a:ln>
                <a:solidFill>
                  <a:schemeClr val="tx1">
                    <a:lumMod val="95000"/>
                    <a:lumOff val="5000"/>
                  </a:schemeClr>
                </a:solidFill>
                <a:effectLst/>
                <a:uLnTx/>
                <a:uFillTx/>
                <a:latin typeface="+mn-lt"/>
                <a:ea typeface="+mn-ea"/>
                <a:cs typeface="+mn-cs"/>
              </a:rPr>
              <a:t>节点</a:t>
            </a:r>
            <a:r>
              <a:rPr kumimoji="0" lang="zh-CN" altLang="en-US" sz="2800" b="0" i="0" u="none" strike="noStrike" kern="0" cap="none" spc="0" normalizeH="0" baseline="0" noProof="0" dirty="0">
                <a:ln>
                  <a:noFill/>
                </a:ln>
                <a:solidFill>
                  <a:schemeClr val="tx1">
                    <a:lumMod val="95000"/>
                    <a:lumOff val="5000"/>
                  </a:schemeClr>
                </a:solidFill>
                <a:effectLst/>
                <a:uLnTx/>
                <a:uFillTx/>
                <a:latin typeface="+mn-lt"/>
                <a:ea typeface="+mn-ea"/>
                <a:cs typeface="+mn-cs"/>
              </a:rPr>
              <a:t>接入安全</a:t>
            </a:r>
          </a:p>
          <a:p>
            <a:pPr marL="742950" marR="0" lvl="2" indent="-342900" algn="l" defTabSz="914400" rtl="0" eaLnBrk="0" fontAlgn="base" latinLnBrk="0" hangingPunct="0">
              <a:lnSpc>
                <a:spcPct val="110000"/>
              </a:lnSpc>
              <a:spcBef>
                <a:spcPct val="20000"/>
              </a:spcBef>
              <a:spcAft>
                <a:spcPct val="0"/>
              </a:spcAft>
              <a:buClrTx/>
              <a:buSzPct val="96000"/>
              <a:buFontTx/>
              <a:buBlip>
                <a:blip r:embed="rId2"/>
              </a:buBlip>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节点接入安全主要考虑物联网感知节点的接入安全</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a:t>
            </a:r>
            <a:endParaRPr kumimoji="0" lang="en-US" altLang="zh-CN" sz="2400" b="1" i="0" u="none" strike="noStrike" kern="0" cap="none" spc="0" normalizeH="0" baseline="0" noProof="0" dirty="0">
              <a:ln>
                <a:noFill/>
              </a:ln>
              <a:solidFill>
                <a:schemeClr val="tx1">
                  <a:lumMod val="95000"/>
                  <a:lumOff val="5000"/>
                </a:schemeClr>
              </a:solidFill>
              <a:effectLst/>
              <a:uLnTx/>
              <a:uFillTx/>
              <a:latin typeface="+mn-lt"/>
              <a:ea typeface="+mj-ea"/>
            </a:endParaRPr>
          </a:p>
          <a:p>
            <a:pPr marL="742950" marR="0" lvl="2" indent="-342900" algn="l" defTabSz="914400" rtl="0" eaLnBrk="0" fontAlgn="base" latinLnBrk="0" hangingPunct="0">
              <a:lnSpc>
                <a:spcPct val="110000"/>
              </a:lnSpc>
              <a:spcBef>
                <a:spcPct val="20000"/>
              </a:spcBef>
              <a:spcAft>
                <a:spcPct val="0"/>
              </a:spcAft>
              <a:buClrTx/>
              <a:buSzPct val="96000"/>
              <a:buFontTx/>
              <a:buBlip>
                <a:blip r:embed="rId2"/>
              </a:buBlip>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对于物联网感知层的多种技术，下面将选择无线传感技术进行介绍。</a:t>
            </a:r>
            <a:endPar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endParaRPr>
          </a:p>
          <a:p>
            <a:pPr marL="742950" marR="0" lvl="2" indent="-342900" algn="l" defTabSz="914400" rtl="0" eaLnBrk="0" fontAlgn="base" latinLnBrk="0" hangingPunct="0">
              <a:lnSpc>
                <a:spcPct val="110000"/>
              </a:lnSpc>
              <a:spcBef>
                <a:spcPct val="20000"/>
              </a:spcBef>
              <a:spcAft>
                <a:spcPct val="0"/>
              </a:spcAft>
              <a:buClrTx/>
              <a:buSzPct val="96000"/>
              <a:buFontTx/>
              <a:buBlip>
                <a:blip r:embed="rId2"/>
              </a:buBlip>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要实现各种感知节点的接入，需要无线传感网通过某种方式与互联网相连，使得外部网络中的设备可对传感区域进行控制与管理。</a:t>
            </a:r>
            <a:endPar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endParaRPr>
          </a:p>
          <a:p>
            <a:pPr marL="742950" marR="0" lvl="2" indent="-342900" algn="l" defTabSz="914400" rtl="0" eaLnBrk="0" fontAlgn="base" latinLnBrk="0" hangingPunct="0">
              <a:lnSpc>
                <a:spcPct val="110000"/>
              </a:lnSpc>
              <a:spcBef>
                <a:spcPct val="20000"/>
              </a:spcBef>
              <a:spcAft>
                <a:spcPct val="0"/>
              </a:spcAft>
              <a:buClrTx/>
              <a:buSzPct val="96000"/>
              <a:buFontTx/>
              <a:buBlip>
                <a:blip r:embed="rId2"/>
              </a:buBlip>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目前</a:t>
            </a:r>
            <a:r>
              <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rPr>
              <a:t>IPv4</a:t>
            </a: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正在向</a:t>
            </a:r>
            <a:r>
              <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rPr>
              <a:t>IPv6</a:t>
            </a: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过渡，使用</a:t>
            </a:r>
            <a:r>
              <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rPr>
              <a:t>IPv6</a:t>
            </a: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不仅能满足物联网的地址需求，还能满足物联网对节点移动性、节点冗余、基于流的服务质量保障的需求和对通信两端的信息和通信过程进行加密的安全需求。因此，</a:t>
            </a:r>
            <a:r>
              <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rPr>
              <a:t>IPv6</a:t>
            </a:r>
            <a:r>
              <a:rPr kumimoji="0" lang="zh-CN" altLang="en-US" sz="2400" b="0" i="0" u="none" strike="noStrike" kern="0" cap="none" spc="0" normalizeH="0" baseline="0" noProof="0" dirty="0">
                <a:ln>
                  <a:noFill/>
                </a:ln>
                <a:solidFill>
                  <a:schemeClr val="tx1">
                    <a:lumMod val="95000"/>
                    <a:lumOff val="5000"/>
                  </a:schemeClr>
                </a:solidFill>
                <a:effectLst/>
                <a:uLnTx/>
                <a:uFillTx/>
                <a:latin typeface="+mn-ea"/>
                <a:ea typeface="+mn-ea"/>
              </a:rPr>
              <a:t>很有希望成为物联网应用的基础网络安全技术。</a:t>
            </a:r>
            <a:endParaRPr kumimoji="0" lang="en-US" altLang="zh-CN" sz="2400" b="0" i="0" u="none" strike="noStrike" kern="0" cap="none" spc="0" normalizeH="0" baseline="0" noProof="0" dirty="0">
              <a:ln>
                <a:noFill/>
              </a:ln>
              <a:solidFill>
                <a:schemeClr val="tx1">
                  <a:lumMod val="95000"/>
                  <a:lumOff val="5000"/>
                </a:schemeClr>
              </a:solidFill>
              <a:effectLst/>
              <a:uLnTx/>
              <a:uFillTx/>
              <a:latin typeface="+mn-ea"/>
              <a:ea typeface="+mn-ea"/>
            </a:endParaRPr>
          </a:p>
        </p:txBody>
      </p:sp>
    </p:spTree>
  </p:cSld>
  <p:clrMapOvr>
    <a:masterClrMapping/>
  </p:clrMapOvr>
  <p:transition spd="med">
    <p:diamon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p:nvPr/>
        </p:nvSpPr>
        <p:spPr>
          <a:xfrm>
            <a:off x="468313" y="1268413"/>
            <a:ext cx="7993062" cy="56673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en-US" altLang="zh-CN" sz="2800" dirty="0">
                <a:solidFill>
                  <a:schemeClr val="tx1"/>
                </a:solidFill>
                <a:latin typeface="Times New Roman" panose="02020603050405020304" pitchFamily="18" charset="0"/>
                <a:ea typeface="宋体" panose="02010600030101010101" pitchFamily="2" charset="-122"/>
              </a:rPr>
              <a:t>BLP</a:t>
            </a:r>
            <a:r>
              <a:rPr lang="zh-CN" altLang="zh-CN" sz="2800" dirty="0">
                <a:solidFill>
                  <a:schemeClr val="tx1"/>
                </a:solidFill>
                <a:latin typeface="Times New Roman" panose="02020603050405020304" pitchFamily="18" charset="0"/>
                <a:ea typeface="宋体" panose="02010600030101010101" pitchFamily="2" charset="-122"/>
              </a:rPr>
              <a:t>模型的</a:t>
            </a:r>
            <a:r>
              <a:rPr lang="zh-CN" altLang="en-US" sz="2800" dirty="0">
                <a:solidFill>
                  <a:schemeClr val="tx1"/>
                </a:solidFill>
                <a:latin typeface="Times New Roman" panose="02020603050405020304" pitchFamily="18" charset="0"/>
                <a:ea typeface="宋体" panose="02010600030101010101" pitchFamily="2" charset="-122"/>
              </a:rPr>
              <a:t>优缺点</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4.4.4  BLP</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访问控制</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60</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4" name="矩形 9"/>
          <p:cNvSpPr>
            <a:spLocks noChangeArrowheads="1"/>
          </p:cNvSpPr>
          <p:nvPr/>
        </p:nvSpPr>
        <p:spPr bwMode="auto">
          <a:xfrm>
            <a:off x="611188" y="1895475"/>
            <a:ext cx="8382000" cy="3416300"/>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BLP</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模型的优点是：</a:t>
            </a: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）是一种严格的形式化描述；</a:t>
            </a: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）控制信息只能由低向高流动，能满足军事部门等一类对数据保密性要求特别高的机构的需求</a:t>
            </a:r>
            <a:r>
              <a:rPr kumimoji="0" lang="zh-CN" altLang="zh-CN" sz="2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缺点是：</a:t>
            </a: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）上级对下级发文受到限制；</a:t>
            </a: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）部门之间信息的横向流动被禁止；</a:t>
            </a:r>
          </a:p>
          <a:p>
            <a:pPr marL="342900" marR="0" lvl="0" indent="-342900" algn="l" defTabSz="914400" rtl="0" eaLnBrk="0" fontAlgn="base" latinLnBrk="0" hangingPunct="0">
              <a:lnSpc>
                <a:spcPct val="10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）缺乏灵活、安全的授权机制。</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p:nvPr/>
        </p:nvSpPr>
        <p:spPr>
          <a:xfrm>
            <a:off x="468313" y="1268413"/>
            <a:ext cx="7993062" cy="566737"/>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1" indent="-342900">
              <a:lnSpc>
                <a:spcPct val="110000"/>
              </a:lnSpc>
              <a:spcBef>
                <a:spcPct val="20000"/>
              </a:spcBef>
              <a:spcAft>
                <a:spcPct val="0"/>
              </a:spcAft>
              <a:buFontTx/>
              <a:buBlip>
                <a:blip r:embed="rId3"/>
              </a:buBlip>
            </a:pPr>
            <a:r>
              <a:rPr lang="en-US" altLang="zh-CN" sz="2800" dirty="0">
                <a:solidFill>
                  <a:schemeClr val="tx1"/>
                </a:solidFill>
                <a:latin typeface="Times New Roman" panose="02020603050405020304" pitchFamily="18" charset="0"/>
                <a:ea typeface="宋体" panose="02010600030101010101" pitchFamily="2" charset="-122"/>
              </a:rPr>
              <a:t>BLP</a:t>
            </a:r>
            <a:r>
              <a:rPr lang="zh-CN" altLang="zh-CN" sz="2800" dirty="0">
                <a:solidFill>
                  <a:schemeClr val="tx1"/>
                </a:solidFill>
                <a:latin typeface="Times New Roman" panose="02020603050405020304" pitchFamily="18" charset="0"/>
                <a:ea typeface="宋体" panose="02010600030101010101" pitchFamily="2" charset="-122"/>
              </a:rPr>
              <a:t>模型的</a:t>
            </a:r>
            <a:r>
              <a:rPr lang="zh-CN" altLang="en-US" sz="2800" dirty="0">
                <a:solidFill>
                  <a:schemeClr val="tx1"/>
                </a:solidFill>
                <a:latin typeface="Times New Roman" panose="02020603050405020304" pitchFamily="18" charset="0"/>
                <a:ea typeface="宋体" panose="02010600030101010101" pitchFamily="2" charset="-122"/>
              </a:rPr>
              <a:t>优缺点</a:t>
            </a:r>
            <a:endParaRPr lang="zh-CN" altLang="en-US" sz="2800" dirty="0">
              <a:solidFill>
                <a:schemeClr val="tx1"/>
              </a:solidFill>
              <a:latin typeface="黑体" panose="02010609060101010101" pitchFamily="49" charset="-122"/>
              <a:ea typeface="黑体" panose="02010609060101010101" pitchFamily="49" charset="-122"/>
            </a:endParaRP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4.4.5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基于角色的访问控制</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61</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4583" name="矩形 9"/>
          <p:cNvSpPr/>
          <p:nvPr/>
        </p:nvSpPr>
        <p:spPr>
          <a:xfrm>
            <a:off x="611188" y="1895475"/>
            <a:ext cx="8382000" cy="24003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en-US" altLang="zh-CN" sz="2000" b="0" dirty="0">
                <a:solidFill>
                  <a:schemeClr val="tx1"/>
                </a:solidFill>
                <a:latin typeface="Times New Roman" panose="02020603050405020304" pitchFamily="18" charset="0"/>
                <a:ea typeface="宋体" panose="02010600030101010101" pitchFamily="2" charset="-122"/>
              </a:rPr>
              <a:t> </a:t>
            </a:r>
            <a:r>
              <a:rPr lang="zh-CN" altLang="zh-CN" sz="2000" b="0" dirty="0">
                <a:solidFill>
                  <a:schemeClr val="tx1"/>
                </a:solidFill>
                <a:latin typeface="Times New Roman" panose="02020603050405020304" pitchFamily="18" charset="0"/>
                <a:ea typeface="宋体" panose="02010600030101010101" pitchFamily="2" charset="-122"/>
              </a:rPr>
              <a:t>基于角色的访问控制（</a:t>
            </a:r>
            <a:r>
              <a:rPr lang="en-US" altLang="zh-CN" sz="2000" b="0" dirty="0">
                <a:solidFill>
                  <a:schemeClr val="tx1"/>
                </a:solidFill>
                <a:latin typeface="Times New Roman" panose="02020603050405020304" pitchFamily="18" charset="0"/>
                <a:ea typeface="宋体" panose="02010600030101010101" pitchFamily="2" charset="-122"/>
              </a:rPr>
              <a:t>Role-Based Access Control</a:t>
            </a:r>
            <a:r>
              <a:rPr lang="zh-CN" altLang="zh-CN" sz="2000" b="0" dirty="0">
                <a:solidFill>
                  <a:schemeClr val="tx1"/>
                </a:solidFill>
                <a:latin typeface="Times New Roman" panose="02020603050405020304" pitchFamily="18" charset="0"/>
                <a:ea typeface="宋体" panose="02010600030101010101" pitchFamily="2" charset="-122"/>
              </a:rPr>
              <a:t>）的基本思想是：在用户集合与权限集合之间建立一个角色集合，使对客体操作的各种权限与具体的用户不直接关联，而是用户与角色关联，角色与权限关联。每一种角色对应一组相应的权限。一旦用户被分配了适当的角色后，该用户就拥有此角色的所有操作权限。</a:t>
            </a:r>
            <a:endParaRPr lang="en-US" altLang="zh-CN" sz="2000" dirty="0">
              <a:solidFill>
                <a:schemeClr val="tx1"/>
              </a:solidFill>
              <a:latin typeface="Times New Roman" panose="02020603050405020304" pitchFamily="18" charset="0"/>
              <a:ea typeface="宋体" panose="02010600030101010101" pitchFamily="2" charset="-122"/>
            </a:endParaRPr>
          </a:p>
        </p:txBody>
      </p:sp>
      <p:pic>
        <p:nvPicPr>
          <p:cNvPr id="24584" name="Picture 2"/>
          <p:cNvPicPr>
            <a:picLocks noChangeAspect="1"/>
          </p:cNvPicPr>
          <p:nvPr/>
        </p:nvPicPr>
        <p:blipFill>
          <a:blip r:embed="rId4"/>
          <a:stretch>
            <a:fillRect/>
          </a:stretch>
        </p:blipFill>
        <p:spPr>
          <a:xfrm>
            <a:off x="2051050" y="4279900"/>
            <a:ext cx="5329238" cy="2120900"/>
          </a:xfrm>
          <a:prstGeom prst="rect">
            <a:avLst/>
          </a:prstGeom>
          <a:noFill/>
          <a:ln w="9525">
            <a:noFill/>
          </a:ln>
        </p:spPr>
      </p:pic>
    </p:spTree>
  </p:cSld>
  <p:clrMapOvr>
    <a:masterClrMapping/>
  </p:clrMapOvr>
  <p:transition spd="med">
    <p:diamon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结构</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62</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4" name="矩形 9"/>
          <p:cNvSpPr>
            <a:spLocks noChangeArrowheads="1"/>
          </p:cNvSpPr>
          <p:nvPr/>
        </p:nvSpPr>
        <p:spPr bwMode="auto">
          <a:xfrm>
            <a:off x="611188" y="1916113"/>
            <a:ext cx="8382000" cy="4248150"/>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证书授证</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(Certificate Authority</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中心</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PKI</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的核心是证书授证</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(Certificate Authority</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中心</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中心是受一个或多个用户信任，提供用户身份验证的第三方机构，承担公钥体系中公钥的合法性检验的责任。</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1</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单个</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中心的结构</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2</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分级（层次）结构</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3</a:t>
            </a:r>
            <a:r>
              <a:rPr kumimoji="0" lang="zh-CN" altLang="en-US"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网状结构</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p>
        </p:txBody>
      </p:sp>
    </p:spTree>
  </p:cSld>
  <p:clrMapOvr>
    <a:masterClrMapping/>
  </p:clrMapOvr>
  <p:transition spd="med">
    <p:diamon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证书及格式</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63</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0184" name="矩形 9"/>
          <p:cNvSpPr>
            <a:spLocks noChangeArrowheads="1"/>
          </p:cNvSpPr>
          <p:nvPr/>
        </p:nvSpPr>
        <p:spPr bwMode="auto">
          <a:xfrm>
            <a:off x="611188" y="1916113"/>
            <a:ext cx="8382000" cy="4248150"/>
          </a:xfrm>
          <a:prstGeom prst="rect">
            <a:avLst/>
          </a:prstGeom>
          <a:noFill/>
          <a:ln>
            <a:noFill/>
          </a:ln>
        </p:spPr>
        <p:txBody>
          <a:bodyPr>
            <a:spAutoFit/>
          </a:bodyPr>
          <a:lstStyle>
            <a:lvl1pPr marL="342900" indent="-342900" eaLnBrk="0" hangingPunct="0">
              <a:defRPr sz="2400">
                <a:solidFill>
                  <a:schemeClr val="tx1"/>
                </a:solidFill>
                <a:latin typeface="Times New Roman" panose="02020603050405020304" pitchFamily="18" charset="0"/>
                <a:ea typeface="宋体" panose="02010600030101010101" pitchFamily="2" charset="-122"/>
              </a:defRPr>
            </a:lvl1pPr>
            <a:lvl2pPr indent="-34290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证书是公开密钥体制的一种密钥管理媒介。证书提供了一种在</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Internet</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上验证身份的方式，其作用类似于司机的驾驶执照或日常生活中的身份证。证书包含了能够证明证书持有者身份的可靠信息，是持有者在网络上证明自己身份的凭证。</a:t>
            </a:r>
            <a:endPar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457200" marR="0" lvl="1"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defRPr/>
            </a:pP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证书的格式遵循</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ITU-T X.509</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标准。该标准是为了保证使用数字证书的系统间的互操作性而制定的。证书内容包括：版本、序列号、签名算法标识、签发者、有效期、主体、主体公开密钥信息、</a:t>
            </a:r>
            <a:r>
              <a:rPr kumimoji="0" lang="en-US"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CA</a:t>
            </a:r>
            <a:r>
              <a:rPr kumimoji="0" lang="zh-CN" altLang="zh-CN" sz="20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的数字签名、可选项等。</a:t>
            </a:r>
            <a:endPar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a:p>
            <a:pPr marL="114300" marR="0" lvl="1" indent="0" algn="l" defTabSz="914400" rtl="0" eaLnBrk="1" fontAlgn="base" latinLnBrk="0" hangingPunct="1">
              <a:lnSpc>
                <a:spcPct val="150000"/>
              </a:lnSpc>
              <a:spcBef>
                <a:spcPct val="0"/>
              </a:spcBef>
              <a:spcAft>
                <a:spcPct val="0"/>
              </a:spcAft>
              <a:buClrTx/>
              <a:buSzTx/>
              <a:buFontTx/>
              <a:buNone/>
              <a:defRPr/>
            </a:pPr>
            <a:r>
              <a:rPr kumimoji="0" lang="en-US" altLang="zh-CN" sz="2000" b="1"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rPr>
              <a:t>    </a:t>
            </a:r>
          </a:p>
        </p:txBody>
      </p:sp>
    </p:spTree>
  </p:cSld>
  <p:clrMapOvr>
    <a:masterClrMapping/>
  </p:clrMapOvr>
  <p:transition spd="med">
    <p:diamon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证书授权中心</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64</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7655" name="矩形 9"/>
          <p:cNvSpPr/>
          <p:nvPr/>
        </p:nvSpPr>
        <p:spPr>
          <a:xfrm>
            <a:off x="611188" y="1916113"/>
            <a:ext cx="8382000" cy="332422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457200" lvl="1" indent="-342900" eaLnBrk="1" hangingPunct="1">
              <a:lnSpc>
                <a:spcPct val="150000"/>
              </a:lnSpc>
              <a:spcBef>
                <a:spcPct val="0"/>
              </a:spcBef>
              <a:spcAft>
                <a:spcPct val="0"/>
              </a:spcAft>
              <a:buFont typeface="Arial" panose="020B0604020202020204" pitchFamily="34" charset="0"/>
              <a:buChar char="•"/>
            </a:pPr>
            <a:r>
              <a:rPr lang="zh-CN" altLang="zh-CN" sz="2000" b="0" dirty="0">
                <a:solidFill>
                  <a:schemeClr val="tx1"/>
                </a:solidFill>
                <a:latin typeface="Times New Roman" panose="02020603050405020304" pitchFamily="18" charset="0"/>
                <a:ea typeface="宋体" panose="02010600030101010101" pitchFamily="2" charset="-122"/>
              </a:rPr>
              <a:t>证书授证中心在</a:t>
            </a:r>
            <a:r>
              <a:rPr lang="en-US" altLang="zh-CN" sz="2000" b="0" dirty="0">
                <a:solidFill>
                  <a:schemeClr val="tx1"/>
                </a:solidFill>
                <a:latin typeface="Times New Roman" panose="02020603050405020304" pitchFamily="18" charset="0"/>
                <a:ea typeface="宋体" panose="02010600030101010101" pitchFamily="2" charset="-122"/>
              </a:rPr>
              <a:t>PKI</a:t>
            </a:r>
            <a:r>
              <a:rPr lang="zh-CN" altLang="zh-CN" sz="2000" b="0" dirty="0">
                <a:solidFill>
                  <a:schemeClr val="tx1"/>
                </a:solidFill>
                <a:latin typeface="Times New Roman" panose="02020603050405020304" pitchFamily="18" charset="0"/>
                <a:ea typeface="宋体" panose="02010600030101010101" pitchFamily="2" charset="-122"/>
              </a:rPr>
              <a:t>中扮演可信任的代理角色。只要用户相信一个</a:t>
            </a: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及其发行和管理证书的商业策略，用户就能相信由该</a:t>
            </a: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颁发的证书，即第三方信任。</a:t>
            </a: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负责产生、分配并管理</a:t>
            </a:r>
            <a:r>
              <a:rPr lang="en-US" altLang="zh-CN" sz="2000" b="0" dirty="0">
                <a:solidFill>
                  <a:schemeClr val="tx1"/>
                </a:solidFill>
                <a:latin typeface="Times New Roman" panose="02020603050405020304" pitchFamily="18" charset="0"/>
                <a:ea typeface="宋体" panose="02010600030101010101" pitchFamily="2" charset="-122"/>
              </a:rPr>
              <a:t>PKI</a:t>
            </a:r>
            <a:r>
              <a:rPr lang="zh-CN" altLang="zh-CN" sz="2000" b="0" dirty="0">
                <a:solidFill>
                  <a:schemeClr val="tx1"/>
                </a:solidFill>
                <a:latin typeface="Times New Roman" panose="02020603050405020304" pitchFamily="18" charset="0"/>
                <a:ea typeface="宋体" panose="02010600030101010101" pitchFamily="2" charset="-122"/>
              </a:rPr>
              <a:t>结构下的所有用户的证书，把用户的公钥和其他信息捆绑在一起，在证书上的</a:t>
            </a: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的签名保证了证书的内容不被篡改。</a:t>
            </a:r>
            <a:endParaRPr lang="en-US" altLang="zh-CN" sz="2000" b="0" dirty="0">
              <a:solidFill>
                <a:schemeClr val="tx1"/>
              </a:solidFill>
              <a:latin typeface="Times New Roman" panose="02020603050405020304" pitchFamily="18" charset="0"/>
              <a:ea typeface="宋体" panose="02010600030101010101" pitchFamily="2" charset="-122"/>
            </a:endParaRPr>
          </a:p>
          <a:p>
            <a:pPr marL="457200" lvl="1" indent="-342900" eaLnBrk="1" hangingPunct="1">
              <a:lnSpc>
                <a:spcPct val="150000"/>
              </a:lnSpc>
              <a:spcBef>
                <a:spcPct val="0"/>
              </a:spcBef>
              <a:spcAft>
                <a:spcPct val="0"/>
              </a:spcAft>
              <a:buFont typeface="Arial" panose="020B0604020202020204" pitchFamily="34" charset="0"/>
              <a:buChar char="•"/>
            </a:pPr>
            <a:r>
              <a:rPr lang="en-US" altLang="zh-CN" sz="2000" b="0" dirty="0">
                <a:solidFill>
                  <a:schemeClr val="tx1"/>
                </a:solidFill>
                <a:latin typeface="Times New Roman" panose="02020603050405020304" pitchFamily="18" charset="0"/>
                <a:ea typeface="宋体" panose="02010600030101010101" pitchFamily="2" charset="-122"/>
              </a:rPr>
              <a:t>CA</a:t>
            </a:r>
            <a:r>
              <a:rPr lang="zh-CN" altLang="zh-CN" sz="2000" b="0" dirty="0">
                <a:solidFill>
                  <a:schemeClr val="tx1"/>
                </a:solidFill>
                <a:latin typeface="Times New Roman" panose="02020603050405020304" pitchFamily="18" charset="0"/>
                <a:ea typeface="宋体" panose="02010600030101010101" pitchFamily="2" charset="-122"/>
              </a:rPr>
              <a:t>的功能有证书发放、证书更新、证书撤销和证书验证，它的核心功能就是发放和管理数字证书</a:t>
            </a:r>
            <a:r>
              <a:rPr lang="zh-CN" altLang="en-US" sz="2000" b="0" dirty="0">
                <a:solidFill>
                  <a:schemeClr val="tx1"/>
                </a:solidFill>
                <a:latin typeface="Times New Roman" panose="02020603050405020304" pitchFamily="18" charset="0"/>
                <a:ea typeface="宋体" panose="02010600030101010101" pitchFamily="2" charset="-122"/>
              </a:rPr>
              <a:t>。</a:t>
            </a:r>
            <a:endParaRPr lang="en-US" altLang="zh-CN" sz="2000" dirty="0">
              <a:solidFill>
                <a:schemeClr val="tx1"/>
              </a:solidFill>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65</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8680" name="图片 1" descr="说明: C:\Users\Administrator\Desktop\截图\3.6\3.6.1\1.jpg"/>
          <p:cNvPicPr>
            <a:picLocks noChangeAspect="1"/>
          </p:cNvPicPr>
          <p:nvPr/>
        </p:nvPicPr>
        <p:blipFill>
          <a:blip r:embed="rId4"/>
          <a:stretch>
            <a:fillRect/>
          </a:stretch>
        </p:blipFill>
        <p:spPr>
          <a:xfrm>
            <a:off x="438150" y="2046288"/>
            <a:ext cx="4027488" cy="2716212"/>
          </a:xfrm>
          <a:prstGeom prst="rect">
            <a:avLst/>
          </a:prstGeom>
          <a:noFill/>
          <a:ln w="9525">
            <a:noFill/>
          </a:ln>
        </p:spPr>
      </p:pic>
      <p:sp>
        <p:nvSpPr>
          <p:cNvPr id="3" name="Rectangle 3"/>
          <p:cNvSpPr>
            <a:spLocks noChangeArrowheads="1"/>
          </p:cNvSpPr>
          <p:nvPr/>
        </p:nvSpPr>
        <p:spPr bwMode="auto">
          <a:xfrm>
            <a:off x="1187450" y="5272088"/>
            <a:ext cx="1803400" cy="307975"/>
          </a:xfrm>
          <a:prstGeom prst="rect">
            <a:avLst/>
          </a:prstGeom>
          <a:noFill/>
          <a:ln>
            <a:noFill/>
          </a:ln>
          <a:effectLst>
            <a:prstShdw prst="shdw17" dist="17961" dir="2700000">
              <a:schemeClr val="accent1">
                <a:gamma/>
                <a:shade val="60000"/>
                <a:invGamma/>
              </a:schemeClr>
            </a:prstShdw>
          </a:effectLst>
        </p:spPr>
        <p:txBody>
          <a:bodyPr wrap="none" anchor="ctr">
            <a:spAutoFit/>
          </a:bodyPr>
          <a:lstStyle>
            <a:lvl1pPr indent="269875" eaLnBrk="0" hangingPunct="0">
              <a:defRPr sz="2400">
                <a:solidFill>
                  <a:schemeClr val="tx1"/>
                </a:solidFill>
                <a:latin typeface="Times New Roman" panose="02020603050405020304" pitchFamily="18" charset="0"/>
                <a:ea typeface="宋体" panose="02010600030101010101" pitchFamily="2" charset="-122"/>
              </a:defRPr>
            </a:lvl1pPr>
            <a:lvl2pPr eaLnBrk="0" hangingPunct="0">
              <a:defRPr sz="2400">
                <a:solidFill>
                  <a:schemeClr val="tx1"/>
                </a:solidFill>
                <a:latin typeface="Times New Roman" panose="02020603050405020304" pitchFamily="18" charset="0"/>
                <a:ea typeface="宋体" panose="02010600030101010101" pitchFamily="2" charset="-122"/>
              </a:defRPr>
            </a:lvl2pPr>
            <a:lvl3pPr eaLnBrk="0" hangingPunct="0">
              <a:defRPr sz="2400">
                <a:solidFill>
                  <a:schemeClr val="tx1"/>
                </a:solidFill>
                <a:latin typeface="Times New Roman" panose="02020603050405020304" pitchFamily="18" charset="0"/>
                <a:ea typeface="宋体" panose="02010600030101010101" pitchFamily="2" charset="-122"/>
              </a:defRPr>
            </a:lvl3pPr>
            <a:lvl4pPr eaLnBrk="0" hangingPunct="0">
              <a:defRPr sz="2400">
                <a:solidFill>
                  <a:schemeClr val="tx1"/>
                </a:solidFill>
                <a:latin typeface="Times New Roman" panose="02020603050405020304" pitchFamily="18" charset="0"/>
                <a:ea typeface="宋体" panose="02010600030101010101" pitchFamily="2" charset="-122"/>
              </a:defRPr>
            </a:lvl4pPr>
            <a:lvl5pPr eaLnBrk="0" hangingPunct="0">
              <a:defRPr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269875" algn="ctr" defTabSz="914400" rtl="0" eaLnBrk="0" fontAlgn="base" latinLnBrk="0" hangingPunct="0">
              <a:lnSpc>
                <a:spcPct val="100000"/>
              </a:lnSpc>
              <a:spcBef>
                <a:spcPct val="0"/>
              </a:spcBef>
              <a:spcAft>
                <a:spcPct val="0"/>
              </a:spcAft>
              <a:buClrTx/>
              <a:buSzTx/>
              <a:buFontTx/>
              <a:buNone/>
              <a:defRPr/>
            </a:pPr>
            <a:r>
              <a:rPr kumimoji="0" lang="zh-CN" altLang="zh-CN" sz="1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图</a:t>
            </a:r>
            <a:r>
              <a:rPr kumimoji="0" lang="zh-CN" altLang="en-US" sz="1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 </a:t>
            </a:r>
            <a:r>
              <a:rPr kumimoji="0" lang="en-US" altLang="zh-CN" sz="1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5‑14</a:t>
            </a:r>
            <a:r>
              <a:rPr kumimoji="0" lang="zh-CN" altLang="en-US" sz="1400" b="0"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Times New Roman" panose="02020603050405020304" pitchFamily="18" charset="0"/>
              </a:rPr>
              <a:t>设置账户</a:t>
            </a:r>
            <a:endPar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8682" name="图片 2" descr="说明: C:\Users\Administrator\Desktop\截图\3.6\3.6.1\2.jpg"/>
          <p:cNvPicPr>
            <a:picLocks noChangeAspect="1"/>
          </p:cNvPicPr>
          <p:nvPr/>
        </p:nvPicPr>
        <p:blipFill>
          <a:blip r:embed="rId5"/>
          <a:stretch>
            <a:fillRect/>
          </a:stretch>
        </p:blipFill>
        <p:spPr>
          <a:xfrm>
            <a:off x="4673600" y="2046288"/>
            <a:ext cx="4089400" cy="2716212"/>
          </a:xfrm>
          <a:prstGeom prst="rect">
            <a:avLst/>
          </a:prstGeom>
          <a:noFill/>
          <a:ln w="9525">
            <a:noFill/>
          </a:ln>
        </p:spPr>
      </p:pic>
      <p:sp>
        <p:nvSpPr>
          <p:cNvPr id="12" name="Rectangle 3"/>
          <p:cNvSpPr>
            <a:spLocks noChangeArrowheads="1"/>
          </p:cNvSpPr>
          <p:nvPr/>
        </p:nvSpPr>
        <p:spPr bwMode="auto">
          <a:xfrm>
            <a:off x="5301298" y="5218748"/>
            <a:ext cx="1884680" cy="306705"/>
          </a:xfrm>
          <a:prstGeom prst="rect">
            <a:avLst/>
          </a:prstGeom>
          <a:noFill/>
          <a:ln>
            <a:noFill/>
          </a:ln>
          <a:effectLst>
            <a:prstShdw prst="shdw17" dist="17961" dir="2700000">
              <a:schemeClr val="accent1">
                <a:gamma/>
                <a:shade val="60000"/>
                <a:invGamma/>
              </a:schemeClr>
            </a:prstShdw>
          </a:effectLst>
        </p:spPr>
        <p:txBody>
          <a:bodyPr wrap="none" anchor="ctr">
            <a:spAutoFit/>
          </a:bodyPr>
          <a:lstStyle>
            <a:lvl1pPr indent="269875" eaLnBrk="0" hangingPunct="0">
              <a:defRPr sz="2400">
                <a:solidFill>
                  <a:schemeClr val="tx1"/>
                </a:solidFill>
                <a:latin typeface="Times New Roman" panose="02020603050405020304" pitchFamily="18" charset="0"/>
                <a:ea typeface="宋体" panose="02010600030101010101" pitchFamily="2" charset="-122"/>
              </a:defRPr>
            </a:lvl1pPr>
            <a:lvl2pPr eaLnBrk="0" hangingPunct="0">
              <a:defRPr sz="2400">
                <a:solidFill>
                  <a:schemeClr val="tx1"/>
                </a:solidFill>
                <a:latin typeface="Times New Roman" panose="02020603050405020304" pitchFamily="18" charset="0"/>
                <a:ea typeface="宋体" panose="02010600030101010101" pitchFamily="2" charset="-122"/>
              </a:defRPr>
            </a:lvl2pPr>
            <a:lvl3pPr eaLnBrk="0" hangingPunct="0">
              <a:defRPr sz="2400">
                <a:solidFill>
                  <a:schemeClr val="tx1"/>
                </a:solidFill>
                <a:latin typeface="Times New Roman" panose="02020603050405020304" pitchFamily="18" charset="0"/>
                <a:ea typeface="宋体" panose="02010600030101010101" pitchFamily="2" charset="-122"/>
              </a:defRPr>
            </a:lvl3pPr>
            <a:lvl4pPr eaLnBrk="0" hangingPunct="0">
              <a:defRPr sz="2400">
                <a:solidFill>
                  <a:schemeClr val="tx1"/>
                </a:solidFill>
                <a:latin typeface="Times New Roman" panose="02020603050405020304" pitchFamily="18" charset="0"/>
                <a:ea typeface="宋体" panose="02010600030101010101" pitchFamily="2" charset="-122"/>
              </a:defRPr>
            </a:lvl4pPr>
            <a:lvl5pPr eaLnBrk="0" hangingPunct="0">
              <a:defRPr sz="24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269875" algn="ctr" defTabSz="914400" rtl="0" eaLnBrk="0" fontAlgn="base" latinLnBrk="0" hangingPunct="0">
              <a:lnSpc>
                <a:spcPct val="100000"/>
              </a:lnSpc>
              <a:spcBef>
                <a:spcPct val="0"/>
              </a:spcBef>
              <a:spcAft>
                <a:spcPct val="0"/>
              </a:spcAft>
              <a:buClrTx/>
              <a:buSzTx/>
              <a:buFontTx/>
              <a:buNone/>
              <a:defRPr/>
            </a:pPr>
            <a:r>
              <a:rPr kumimoji="0" lang="zh-CN" altLang="zh-CN"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图</a:t>
            </a:r>
            <a:r>
              <a:rPr kumimoji="0" lang="zh-CN" altLang="en-US"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 </a:t>
            </a:r>
            <a:r>
              <a:rPr kumimoji="0" lang="en-US" altLang="zh-CN"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4-15</a:t>
            </a:r>
            <a:r>
              <a:rPr kumimoji="0" lang="zh-CN" altLang="en-US" sz="1400" b="0" i="0" u="none" strike="noStrike" kern="1200" cap="none" spc="0" normalizeH="0" baseline="0" noProof="0" dirty="0" smtClean="0">
                <a:ln>
                  <a:noFill/>
                </a:ln>
                <a:solidFill>
                  <a:schemeClr val="tx1"/>
                </a:solidFill>
                <a:effectLst/>
                <a:uLnTx/>
                <a:uFillTx/>
                <a:latin typeface="Calibri Light" panose="020F0302020204030204" pitchFamily="34" charset="0"/>
                <a:ea typeface="宋体" panose="02010600030101010101" pitchFamily="2" charset="-122"/>
                <a:cs typeface="Times New Roman" panose="02020603050405020304" pitchFamily="18" charset="0"/>
              </a:rPr>
              <a:t>设置户属性</a:t>
            </a:r>
            <a:endParaRPr kumimoji="0" lang="zh-CN" altLang="en-US" sz="1400" b="0" i="0" u="none" strike="noStrike" kern="1200" cap="none" spc="0" normalizeH="0" baseline="0" noProof="0" dirty="0" smtClean="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ransition spd="med">
    <p:diamon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66</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29705" name="图片 3" descr="说明: C:\Users\Administrator\Desktop\截图\3.6\3.6.1\3.jpg"/>
          <p:cNvPicPr>
            <a:picLocks noChangeAspect="1"/>
          </p:cNvPicPr>
          <p:nvPr/>
        </p:nvPicPr>
        <p:blipFill>
          <a:blip r:embed="rId4"/>
          <a:stretch>
            <a:fillRect/>
          </a:stretch>
        </p:blipFill>
        <p:spPr>
          <a:xfrm>
            <a:off x="755650" y="1728788"/>
            <a:ext cx="3095625" cy="3716337"/>
          </a:xfrm>
          <a:prstGeom prst="rect">
            <a:avLst/>
          </a:prstGeom>
          <a:noFill/>
          <a:ln w="9525">
            <a:noFill/>
          </a:ln>
        </p:spPr>
      </p:pic>
      <p:pic>
        <p:nvPicPr>
          <p:cNvPr id="29706" name="Picture 5"/>
          <p:cNvPicPr>
            <a:picLocks noChangeAspect="1"/>
          </p:cNvPicPr>
          <p:nvPr/>
        </p:nvPicPr>
        <p:blipFill>
          <a:blip r:embed="rId5"/>
          <a:stretch>
            <a:fillRect/>
          </a:stretch>
        </p:blipFill>
        <p:spPr>
          <a:xfrm>
            <a:off x="1116013" y="5634038"/>
            <a:ext cx="1914525" cy="266700"/>
          </a:xfrm>
          <a:prstGeom prst="rect">
            <a:avLst/>
          </a:prstGeom>
          <a:noFill/>
          <a:ln w="9525">
            <a:noFill/>
          </a:ln>
        </p:spPr>
      </p:pic>
      <p:pic>
        <p:nvPicPr>
          <p:cNvPr id="29707" name="图片 4" descr="说明: C:\Users\Administrator\Desktop\截图\3.6\3.6.1\4.jpg"/>
          <p:cNvPicPr>
            <a:picLocks noChangeAspect="1"/>
          </p:cNvPicPr>
          <p:nvPr/>
        </p:nvPicPr>
        <p:blipFill>
          <a:blip r:embed="rId6"/>
          <a:stretch>
            <a:fillRect/>
          </a:stretch>
        </p:blipFill>
        <p:spPr>
          <a:xfrm>
            <a:off x="4572000" y="2420938"/>
            <a:ext cx="3468688" cy="2087562"/>
          </a:xfrm>
          <a:prstGeom prst="rect">
            <a:avLst/>
          </a:prstGeom>
          <a:noFill/>
          <a:ln w="9525">
            <a:noFill/>
          </a:ln>
        </p:spPr>
      </p:pic>
      <p:pic>
        <p:nvPicPr>
          <p:cNvPr id="29708" name="Picture 7"/>
          <p:cNvPicPr>
            <a:picLocks noChangeAspect="1"/>
          </p:cNvPicPr>
          <p:nvPr/>
        </p:nvPicPr>
        <p:blipFill>
          <a:blip r:embed="rId7"/>
          <a:stretch>
            <a:fillRect/>
          </a:stretch>
        </p:blipFill>
        <p:spPr>
          <a:xfrm>
            <a:off x="5510213" y="4797425"/>
            <a:ext cx="1590675" cy="314325"/>
          </a:xfrm>
          <a:prstGeom prst="rect">
            <a:avLst/>
          </a:prstGeom>
          <a:noFill/>
          <a:ln w="9525">
            <a:noFill/>
          </a:ln>
        </p:spPr>
      </p:pic>
    </p:spTree>
  </p:cSld>
  <p:clrMapOvr>
    <a:masterClrMapping/>
  </p:clrMapOvr>
  <p:transition spd="med">
    <p:diamon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67</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0729" name="图片 5" descr="说明: C:\Users\Administrator\Desktop\截图\3.6\3.6.1\5.jpg"/>
          <p:cNvPicPr>
            <a:picLocks noChangeAspect="1"/>
          </p:cNvPicPr>
          <p:nvPr/>
        </p:nvPicPr>
        <p:blipFill>
          <a:blip r:embed="rId4"/>
          <a:stretch>
            <a:fillRect/>
          </a:stretch>
        </p:blipFill>
        <p:spPr>
          <a:xfrm>
            <a:off x="773113" y="1998663"/>
            <a:ext cx="3367087" cy="3629025"/>
          </a:xfrm>
          <a:prstGeom prst="rect">
            <a:avLst/>
          </a:prstGeom>
          <a:noFill/>
          <a:ln w="9525">
            <a:noFill/>
          </a:ln>
        </p:spPr>
      </p:pic>
      <p:pic>
        <p:nvPicPr>
          <p:cNvPr id="30730" name="Picture 3"/>
          <p:cNvPicPr>
            <a:picLocks noChangeAspect="1"/>
          </p:cNvPicPr>
          <p:nvPr/>
        </p:nvPicPr>
        <p:blipFill>
          <a:blip r:embed="rId5"/>
          <a:stretch>
            <a:fillRect/>
          </a:stretch>
        </p:blipFill>
        <p:spPr>
          <a:xfrm>
            <a:off x="900113" y="5735638"/>
            <a:ext cx="2038350" cy="285750"/>
          </a:xfrm>
          <a:prstGeom prst="rect">
            <a:avLst/>
          </a:prstGeom>
          <a:noFill/>
          <a:ln w="9525">
            <a:noFill/>
          </a:ln>
        </p:spPr>
      </p:pic>
      <p:pic>
        <p:nvPicPr>
          <p:cNvPr id="30731" name="图片 6" descr="说明: C:\Users\Administrator\Desktop\截图\3.6\3.6.1\6.jpg"/>
          <p:cNvPicPr>
            <a:picLocks noChangeAspect="1"/>
          </p:cNvPicPr>
          <p:nvPr/>
        </p:nvPicPr>
        <p:blipFill>
          <a:blip r:embed="rId6"/>
          <a:stretch>
            <a:fillRect/>
          </a:stretch>
        </p:blipFill>
        <p:spPr>
          <a:xfrm>
            <a:off x="4856163" y="1970088"/>
            <a:ext cx="3605212" cy="3629025"/>
          </a:xfrm>
          <a:prstGeom prst="rect">
            <a:avLst/>
          </a:prstGeom>
          <a:noFill/>
          <a:ln w="9525">
            <a:noFill/>
          </a:ln>
        </p:spPr>
      </p:pic>
      <p:pic>
        <p:nvPicPr>
          <p:cNvPr id="30732" name="Picture 5"/>
          <p:cNvPicPr>
            <a:picLocks noChangeAspect="1"/>
          </p:cNvPicPr>
          <p:nvPr/>
        </p:nvPicPr>
        <p:blipFill>
          <a:blip r:embed="rId7"/>
          <a:stretch>
            <a:fillRect/>
          </a:stretch>
        </p:blipFill>
        <p:spPr>
          <a:xfrm>
            <a:off x="5676900" y="5735638"/>
            <a:ext cx="2209800" cy="285750"/>
          </a:xfrm>
          <a:prstGeom prst="rect">
            <a:avLst/>
          </a:prstGeom>
          <a:noFill/>
          <a:ln w="9525">
            <a:noFill/>
          </a:ln>
        </p:spPr>
      </p:pic>
    </p:spTree>
  </p:cSld>
  <p:clrMapOvr>
    <a:masterClrMapping/>
  </p:clrMapOvr>
  <p:transition spd="med">
    <p:diamon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68</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1753" name="图片 7" descr="说明: C:\Users\Administrator\Desktop\截图\3.6\3.6.1\7.jpg"/>
          <p:cNvPicPr>
            <a:picLocks noChangeAspect="1"/>
          </p:cNvPicPr>
          <p:nvPr/>
        </p:nvPicPr>
        <p:blipFill>
          <a:blip r:embed="rId4"/>
          <a:stretch>
            <a:fillRect/>
          </a:stretch>
        </p:blipFill>
        <p:spPr>
          <a:xfrm>
            <a:off x="900113" y="2060575"/>
            <a:ext cx="3311525" cy="3313113"/>
          </a:xfrm>
          <a:prstGeom prst="rect">
            <a:avLst/>
          </a:prstGeom>
          <a:noFill/>
          <a:ln w="9525">
            <a:noFill/>
          </a:ln>
        </p:spPr>
      </p:pic>
      <p:pic>
        <p:nvPicPr>
          <p:cNvPr id="31754" name="图片 8" descr="说明: C:\Users\Administrator\Desktop\截图\3.6\3.6.2\1.jpg"/>
          <p:cNvPicPr>
            <a:picLocks noChangeAspect="1"/>
          </p:cNvPicPr>
          <p:nvPr/>
        </p:nvPicPr>
        <p:blipFill>
          <a:blip r:embed="rId5"/>
          <a:stretch>
            <a:fillRect/>
          </a:stretch>
        </p:blipFill>
        <p:spPr>
          <a:xfrm>
            <a:off x="4902200" y="2120900"/>
            <a:ext cx="3787775" cy="3252788"/>
          </a:xfrm>
          <a:prstGeom prst="rect">
            <a:avLst/>
          </a:prstGeom>
          <a:noFill/>
          <a:ln w="9525">
            <a:noFill/>
          </a:ln>
        </p:spPr>
      </p:pic>
      <p:pic>
        <p:nvPicPr>
          <p:cNvPr id="31755" name="Picture 4"/>
          <p:cNvPicPr>
            <a:picLocks noChangeAspect="1"/>
          </p:cNvPicPr>
          <p:nvPr/>
        </p:nvPicPr>
        <p:blipFill>
          <a:blip r:embed="rId6"/>
          <a:stretch>
            <a:fillRect/>
          </a:stretch>
        </p:blipFill>
        <p:spPr>
          <a:xfrm>
            <a:off x="1403350" y="5589588"/>
            <a:ext cx="1866900" cy="323850"/>
          </a:xfrm>
          <a:prstGeom prst="rect">
            <a:avLst/>
          </a:prstGeom>
          <a:noFill/>
          <a:ln w="9525">
            <a:noFill/>
          </a:ln>
        </p:spPr>
      </p:pic>
      <p:pic>
        <p:nvPicPr>
          <p:cNvPr id="31756" name="Picture 5"/>
          <p:cNvPicPr>
            <a:picLocks noChangeAspect="1"/>
          </p:cNvPicPr>
          <p:nvPr/>
        </p:nvPicPr>
        <p:blipFill>
          <a:blip r:embed="rId7"/>
          <a:stretch>
            <a:fillRect/>
          </a:stretch>
        </p:blipFill>
        <p:spPr>
          <a:xfrm>
            <a:off x="5938838" y="5532438"/>
            <a:ext cx="1714500" cy="333375"/>
          </a:xfrm>
          <a:prstGeom prst="rect">
            <a:avLst/>
          </a:prstGeom>
          <a:noFill/>
          <a:ln w="9525">
            <a:noFill/>
          </a:ln>
        </p:spPr>
      </p:pic>
    </p:spTree>
  </p:cSld>
  <p:clrMapOvr>
    <a:masterClrMapping/>
  </p:clrMapOvr>
  <p:transition spd="med">
    <p:diamon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69</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2777" name="图片 9" descr="说明: C:\Users\Administrator\Desktop\截图\3.6\3.6.2\2.jpg"/>
          <p:cNvPicPr>
            <a:picLocks noChangeAspect="1"/>
          </p:cNvPicPr>
          <p:nvPr/>
        </p:nvPicPr>
        <p:blipFill>
          <a:blip r:embed="rId4"/>
          <a:stretch>
            <a:fillRect/>
          </a:stretch>
        </p:blipFill>
        <p:spPr>
          <a:xfrm>
            <a:off x="573088" y="1903413"/>
            <a:ext cx="3892550" cy="3290887"/>
          </a:xfrm>
          <a:prstGeom prst="rect">
            <a:avLst/>
          </a:prstGeom>
          <a:noFill/>
          <a:ln w="9525">
            <a:noFill/>
          </a:ln>
        </p:spPr>
      </p:pic>
      <p:pic>
        <p:nvPicPr>
          <p:cNvPr id="32778" name="图片 10" descr="说明: C:\Users\Administrator\Desktop\截图\3.6\3.6.2\3.jpg"/>
          <p:cNvPicPr>
            <a:picLocks noChangeAspect="1"/>
          </p:cNvPicPr>
          <p:nvPr/>
        </p:nvPicPr>
        <p:blipFill>
          <a:blip r:embed="rId5"/>
          <a:stretch>
            <a:fillRect/>
          </a:stretch>
        </p:blipFill>
        <p:spPr>
          <a:xfrm>
            <a:off x="5059363" y="1903413"/>
            <a:ext cx="3113087" cy="3292475"/>
          </a:xfrm>
          <a:prstGeom prst="rect">
            <a:avLst/>
          </a:prstGeom>
          <a:noFill/>
          <a:ln w="9525">
            <a:noFill/>
          </a:ln>
        </p:spPr>
      </p:pic>
      <p:pic>
        <p:nvPicPr>
          <p:cNvPr id="32779" name="Picture 4"/>
          <p:cNvPicPr>
            <a:picLocks noChangeAspect="1"/>
          </p:cNvPicPr>
          <p:nvPr/>
        </p:nvPicPr>
        <p:blipFill>
          <a:blip r:embed="rId6"/>
          <a:stretch>
            <a:fillRect/>
          </a:stretch>
        </p:blipFill>
        <p:spPr>
          <a:xfrm>
            <a:off x="971550" y="5413375"/>
            <a:ext cx="2638425" cy="238125"/>
          </a:xfrm>
          <a:prstGeom prst="rect">
            <a:avLst/>
          </a:prstGeom>
          <a:noFill/>
          <a:ln w="9525">
            <a:noFill/>
          </a:ln>
        </p:spPr>
      </p:pic>
      <p:pic>
        <p:nvPicPr>
          <p:cNvPr id="32780" name="Picture 5"/>
          <p:cNvPicPr>
            <a:picLocks noChangeAspect="1"/>
          </p:cNvPicPr>
          <p:nvPr/>
        </p:nvPicPr>
        <p:blipFill>
          <a:blip r:embed="rId7"/>
          <a:stretch>
            <a:fillRect/>
          </a:stretch>
        </p:blipFill>
        <p:spPr>
          <a:xfrm>
            <a:off x="4991100" y="5413375"/>
            <a:ext cx="3181350" cy="295275"/>
          </a:xfrm>
          <a:prstGeom prst="rect">
            <a:avLst/>
          </a:prstGeom>
          <a:noFill/>
          <a:ln w="9525">
            <a:noFill/>
          </a:ln>
        </p:spPr>
      </p:pic>
    </p:spTree>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9219" name="Rectangle 2"/>
          <p:cNvSpPr>
            <a:spLocks noGrp="1"/>
          </p:cNvSpPr>
          <p:nvPr>
            <p:ph type="title" idx="4294967295"/>
          </p:nvPr>
        </p:nvSpPr>
        <p:spPr>
          <a:xfrm>
            <a:off x="467544" y="764704"/>
            <a:ext cx="8382000" cy="892175"/>
          </a:xfrm>
        </p:spPr>
        <p:txBody>
          <a:bodyPr vert="horz" wrap="square" lIns="91440" tIns="45720" rIns="91440" bIns="45720" anchor="ctr" anchorCtr="0"/>
          <a:lstStyle/>
          <a:p>
            <a:r>
              <a:rPr lang="en-US" altLang="zh-CN" dirty="0"/>
              <a:t>4.1.1</a:t>
            </a:r>
            <a:r>
              <a:rPr lang="zh-CN" altLang="en-US" dirty="0"/>
              <a:t>节点接入安全  </a:t>
            </a:r>
            <a:r>
              <a:rPr lang="en-US" altLang="zh-CN" dirty="0"/>
              <a:t>–  </a:t>
            </a:r>
            <a:r>
              <a:rPr lang="zh-CN" altLang="en-US" dirty="0"/>
              <a:t>基于</a:t>
            </a:r>
            <a:r>
              <a:rPr lang="en-US" altLang="zh-CN" dirty="0"/>
              <a:t>IPv6</a:t>
            </a:r>
            <a:r>
              <a:rPr lang="zh-CN" altLang="en-US" dirty="0"/>
              <a:t>的无线接入</a:t>
            </a:r>
          </a:p>
        </p:txBody>
      </p:sp>
      <p:sp>
        <p:nvSpPr>
          <p:cNvPr id="8196"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2"/>
              </a:buBlip>
              <a:defRPr/>
            </a:pPr>
            <a:endParaRPr kumimoji="0" lang="en-US" altLang="zh-CN" sz="2800" b="0" i="0" u="none" strike="noStrike" kern="0" cap="none" spc="0" normalizeH="0" baseline="0" noProof="0" dirty="0">
              <a:ln>
                <a:noFill/>
              </a:ln>
              <a:solidFill>
                <a:schemeClr val="tx1">
                  <a:lumMod val="95000"/>
                  <a:lumOff val="5000"/>
                </a:schemeClr>
              </a:solidFill>
              <a:effectLst/>
              <a:uLnTx/>
              <a:uFillTx/>
              <a:latin typeface="+mn-ea"/>
              <a:ea typeface="+mn-ea"/>
            </a:endParaRPr>
          </a:p>
        </p:txBody>
      </p:sp>
      <p:sp>
        <p:nvSpPr>
          <p:cNvPr id="2" name="矩形 1"/>
          <p:cNvSpPr/>
          <p:nvPr/>
        </p:nvSpPr>
        <p:spPr>
          <a:xfrm>
            <a:off x="323528" y="1475431"/>
            <a:ext cx="4572000" cy="2308324"/>
          </a:xfrm>
          <a:prstGeom prst="rect">
            <a:avLst/>
          </a:prstGeom>
        </p:spPr>
        <p:txBody>
          <a:bodyPr>
            <a:spAutoFit/>
          </a:bodyPr>
          <a:lstStyle/>
          <a:p>
            <a:endParaRPr lang="en-US" altLang="zh-CN" dirty="0" smtClean="0"/>
          </a:p>
          <a:p>
            <a:endParaRPr lang="en-US" altLang="zh-CN" dirty="0"/>
          </a:p>
          <a:p>
            <a:r>
              <a:rPr lang="zh-CN" altLang="en-US" dirty="0" smtClean="0"/>
              <a:t>当前</a:t>
            </a:r>
            <a:r>
              <a:rPr lang="zh-CN" altLang="en-US" dirty="0"/>
              <a:t>基于</a:t>
            </a:r>
            <a:r>
              <a:rPr lang="en-US" altLang="zh-CN" dirty="0"/>
              <a:t>IPv6</a:t>
            </a:r>
            <a:r>
              <a:rPr lang="zh-CN" altLang="en-US" dirty="0"/>
              <a:t>的无线接入技术，主要有以下两种方式：</a:t>
            </a:r>
          </a:p>
          <a:p>
            <a:r>
              <a:rPr lang="zh-CN" altLang="en-US" dirty="0"/>
              <a:t>代理接入方式</a:t>
            </a:r>
          </a:p>
          <a:p>
            <a:r>
              <a:rPr lang="zh-CN" altLang="en-US" dirty="0"/>
              <a:t>直接接入方式</a:t>
            </a:r>
          </a:p>
        </p:txBody>
      </p:sp>
    </p:spTree>
  </p:cSld>
  <p:clrMapOvr>
    <a:masterClrMapping/>
  </p:clrMapOvr>
  <p:transition spd="med">
    <p:diamon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en-US" altLang="zh-CN" dirty="0">
                <a:latin typeface="黑体" panose="02010609060101010101" pitchFamily="49" charset="-122"/>
              </a:rPr>
              <a:t>PKI</a:t>
            </a:r>
            <a:r>
              <a:rPr lang="zh-CN" altLang="en-US" dirty="0">
                <a:latin typeface="黑体" panose="02010609060101010101" pitchFamily="49" charset="-122"/>
              </a:rPr>
              <a:t>实现案例</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4.5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公钥基础设施</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70</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3801" name="图片 3" descr="说明: C:\Users\Administrator\Desktop\截图\3.6\3.6.2\4.jpg"/>
          <p:cNvPicPr>
            <a:picLocks noChangeAspect="1"/>
          </p:cNvPicPr>
          <p:nvPr/>
        </p:nvPicPr>
        <p:blipFill>
          <a:blip r:embed="rId4"/>
          <a:stretch>
            <a:fillRect/>
          </a:stretch>
        </p:blipFill>
        <p:spPr>
          <a:xfrm>
            <a:off x="592138" y="2243138"/>
            <a:ext cx="3895725" cy="2806700"/>
          </a:xfrm>
          <a:prstGeom prst="rect">
            <a:avLst/>
          </a:prstGeom>
          <a:noFill/>
          <a:ln w="9525">
            <a:noFill/>
          </a:ln>
        </p:spPr>
      </p:pic>
      <p:pic>
        <p:nvPicPr>
          <p:cNvPr id="33802" name="图片 4" descr="说明: C:\Users\Administrator\Desktop\截图\3.6\3.6.2\5.jpg"/>
          <p:cNvPicPr>
            <a:picLocks noChangeAspect="1"/>
          </p:cNvPicPr>
          <p:nvPr/>
        </p:nvPicPr>
        <p:blipFill>
          <a:blip r:embed="rId5"/>
          <a:stretch>
            <a:fillRect/>
          </a:stretch>
        </p:blipFill>
        <p:spPr>
          <a:xfrm>
            <a:off x="4962525" y="2349500"/>
            <a:ext cx="3662363" cy="2600325"/>
          </a:xfrm>
          <a:prstGeom prst="rect">
            <a:avLst/>
          </a:prstGeom>
          <a:noFill/>
          <a:ln w="9525">
            <a:noFill/>
          </a:ln>
        </p:spPr>
      </p:pic>
      <p:pic>
        <p:nvPicPr>
          <p:cNvPr id="33803" name="Picture 4"/>
          <p:cNvPicPr>
            <a:picLocks noChangeAspect="1"/>
          </p:cNvPicPr>
          <p:nvPr/>
        </p:nvPicPr>
        <p:blipFill>
          <a:blip r:embed="rId6"/>
          <a:stretch>
            <a:fillRect/>
          </a:stretch>
        </p:blipFill>
        <p:spPr>
          <a:xfrm>
            <a:off x="1547813" y="5176838"/>
            <a:ext cx="1514475" cy="285750"/>
          </a:xfrm>
          <a:prstGeom prst="rect">
            <a:avLst/>
          </a:prstGeom>
          <a:noFill/>
          <a:ln w="9525">
            <a:noFill/>
          </a:ln>
        </p:spPr>
      </p:pic>
      <p:pic>
        <p:nvPicPr>
          <p:cNvPr id="33804" name="Picture 5"/>
          <p:cNvPicPr>
            <a:picLocks noChangeAspect="1"/>
          </p:cNvPicPr>
          <p:nvPr/>
        </p:nvPicPr>
        <p:blipFill>
          <a:blip r:embed="rId7"/>
          <a:stretch>
            <a:fillRect/>
          </a:stretch>
        </p:blipFill>
        <p:spPr>
          <a:xfrm>
            <a:off x="5486400" y="5162550"/>
            <a:ext cx="1914525" cy="333375"/>
          </a:xfrm>
          <a:prstGeom prst="rect">
            <a:avLst/>
          </a:prstGeom>
          <a:noFill/>
          <a:ln w="9525">
            <a:noFill/>
          </a:ln>
        </p:spPr>
      </p:pic>
    </p:spTree>
  </p:cSld>
  <p:clrMapOvr>
    <a:masterClrMapping/>
  </p:clrMapOvr>
  <p:transition spd="med">
    <p:diamon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a:t>
            </a:r>
            <a:r>
              <a:rPr lang="en-US" altLang="zh-CN" dirty="0">
                <a:latin typeface="黑体" panose="02010609060101010101" pitchFamily="49" charset="-122"/>
              </a:rPr>
              <a:t>PKI</a:t>
            </a:r>
            <a:r>
              <a:rPr lang="zh-CN" altLang="en-US" dirty="0">
                <a:latin typeface="黑体" panose="02010609060101010101" pitchFamily="49" charset="-122"/>
              </a:rPr>
              <a:t>的安全案例</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4.6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物联网接入案例</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71</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34825" name="Picture 2"/>
          <p:cNvPicPr>
            <a:picLocks noChangeAspect="1"/>
          </p:cNvPicPr>
          <p:nvPr/>
        </p:nvPicPr>
        <p:blipFill>
          <a:blip r:embed="rId4"/>
          <a:stretch>
            <a:fillRect/>
          </a:stretch>
        </p:blipFill>
        <p:spPr>
          <a:xfrm>
            <a:off x="1476375" y="1916113"/>
            <a:ext cx="4967288" cy="3636962"/>
          </a:xfrm>
          <a:prstGeom prst="rect">
            <a:avLst/>
          </a:prstGeom>
          <a:noFill/>
          <a:ln w="9525">
            <a:noFill/>
          </a:ln>
        </p:spPr>
      </p:pic>
    </p:spTree>
  </p:cSld>
  <p:clrMapOvr>
    <a:masterClrMapping/>
  </p:clrMapOvr>
  <p:transition spd="med">
    <p:diamon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a:t>
            </a:r>
            <a:r>
              <a:rPr lang="en-US" altLang="zh-CN" dirty="0">
                <a:latin typeface="黑体" panose="02010609060101010101" pitchFamily="49" charset="-122"/>
              </a:rPr>
              <a:t>PKI</a:t>
            </a:r>
            <a:r>
              <a:rPr lang="zh-CN" altLang="en-US" dirty="0">
                <a:latin typeface="黑体" panose="02010609060101010101" pitchFamily="49" charset="-122"/>
              </a:rPr>
              <a:t>的安全案例</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4.6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物联网接入案例</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72</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35850" name="对象 7"/>
          <p:cNvGraphicFramePr>
            <a:graphicFrameLocks noChangeAspect="1"/>
          </p:cNvGraphicFramePr>
          <p:nvPr/>
        </p:nvGraphicFramePr>
        <p:xfrm>
          <a:off x="1504950" y="1776413"/>
          <a:ext cx="4968875" cy="4559300"/>
        </p:xfrm>
        <a:graphic>
          <a:graphicData uri="http://schemas.openxmlformats.org/presentationml/2006/ole">
            <mc:AlternateContent xmlns:mc="http://schemas.openxmlformats.org/markup-compatibility/2006">
              <mc:Choice xmlns:v="urn:schemas-microsoft-com:vml" Requires="v">
                <p:oleObj spid="_x0000_s5122" r:id="rId5" imgW="4623435" imgH="4705350" progId="Visio.Drawing.11">
                  <p:embed/>
                </p:oleObj>
              </mc:Choice>
              <mc:Fallback>
                <p:oleObj r:id="rId5" imgW="4623435" imgH="4705350" progId="Visio.Drawing.11">
                  <p:embed/>
                  <p:pic>
                    <p:nvPicPr>
                      <p:cNvPr id="0" name="图片 3075"/>
                      <p:cNvPicPr/>
                      <p:nvPr/>
                    </p:nvPicPr>
                    <p:blipFill>
                      <a:blip r:embed="rId6"/>
                      <a:stretch>
                        <a:fillRect/>
                      </a:stretch>
                    </p:blipFill>
                    <p:spPr>
                      <a:xfrm>
                        <a:off x="1504950" y="1776413"/>
                        <a:ext cx="4968875" cy="4559300"/>
                      </a:xfrm>
                      <a:prstGeom prst="rect">
                        <a:avLst/>
                      </a:prstGeom>
                      <a:noFill/>
                      <a:ln w="38100">
                        <a:noFill/>
                        <a:miter/>
                      </a:ln>
                    </p:spPr>
                  </p:pic>
                </p:oleObj>
              </mc:Fallback>
            </mc:AlternateContent>
          </a:graphicData>
        </a:graphic>
      </p:graphicFrame>
      <p:sp>
        <p:nvSpPr>
          <p:cNvPr id="35851" name="矩形 9"/>
          <p:cNvSpPr/>
          <p:nvPr/>
        </p:nvSpPr>
        <p:spPr>
          <a:xfrm>
            <a:off x="2303463" y="6246813"/>
            <a:ext cx="4572000" cy="30670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zh-CN" sz="1400" dirty="0">
                <a:latin typeface="Times New Roman" panose="02020603050405020304" pitchFamily="18" charset="0"/>
                <a:ea typeface="宋体" panose="02010600030101010101" pitchFamily="2" charset="-122"/>
              </a:rPr>
              <a:t>图</a:t>
            </a:r>
            <a:r>
              <a:rPr lang="en-US" altLang="zh-CN" sz="1400" dirty="0">
                <a:latin typeface="Times New Roman" panose="02020603050405020304" pitchFamily="18" charset="0"/>
                <a:ea typeface="宋体" panose="02010600030101010101" pitchFamily="2" charset="-122"/>
              </a:rPr>
              <a:t>4-27</a:t>
            </a:r>
            <a:r>
              <a:rPr lang="zh-CN" altLang="zh-CN" sz="1400" dirty="0">
                <a:latin typeface="Times New Roman" panose="02020603050405020304" pitchFamily="18" charset="0"/>
                <a:ea typeface="宋体" panose="02010600030101010101" pitchFamily="2" charset="-122"/>
              </a:rPr>
              <a:t>基于改进</a:t>
            </a:r>
            <a:r>
              <a:rPr lang="en-US" altLang="zh-CN" sz="1400" dirty="0">
                <a:latin typeface="Times New Roman" panose="02020603050405020304" pitchFamily="18" charset="0"/>
                <a:ea typeface="宋体" panose="02010600030101010101" pitchFamily="2" charset="-122"/>
              </a:rPr>
              <a:t>OpenID</a:t>
            </a:r>
            <a:r>
              <a:rPr lang="zh-CN" altLang="zh-CN" sz="1400" dirty="0">
                <a:latin typeface="Times New Roman" panose="02020603050405020304" pitchFamily="18" charset="0"/>
                <a:ea typeface="宋体" panose="02010600030101010101" pitchFamily="2" charset="-122"/>
              </a:rPr>
              <a:t>的认证时序图</a:t>
            </a:r>
          </a:p>
        </p:txBody>
      </p:sp>
    </p:spTree>
  </p:cSld>
  <p:clrMapOvr>
    <a:masterClrMapping/>
  </p:clrMapOvr>
  <p:transition spd="med">
    <p:diamon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基于信任的访问控制</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4.6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物联网接入案例</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73</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Rectangle 3"/>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36875" name="对象 15"/>
          <p:cNvGraphicFramePr>
            <a:graphicFrameLocks noChangeAspect="1"/>
          </p:cNvGraphicFramePr>
          <p:nvPr/>
        </p:nvGraphicFramePr>
        <p:xfrm>
          <a:off x="1476375" y="1989138"/>
          <a:ext cx="6245225" cy="3384550"/>
        </p:xfrm>
        <a:graphic>
          <a:graphicData uri="http://schemas.openxmlformats.org/presentationml/2006/ole">
            <mc:AlternateContent xmlns:mc="http://schemas.openxmlformats.org/markup-compatibility/2006">
              <mc:Choice xmlns:v="urn:schemas-microsoft-com:vml" Requires="v">
                <p:oleObj spid="_x0000_s6146" r:id="rId5" imgW="8623300" imgH="4648200" progId="Visio.Drawing.11">
                  <p:embed/>
                </p:oleObj>
              </mc:Choice>
              <mc:Fallback>
                <p:oleObj r:id="rId5" imgW="8623300" imgH="4648200" progId="Visio.Drawing.11">
                  <p:embed/>
                  <p:pic>
                    <p:nvPicPr>
                      <p:cNvPr id="0" name="图片 3076"/>
                      <p:cNvPicPr/>
                      <p:nvPr/>
                    </p:nvPicPr>
                    <p:blipFill>
                      <a:blip r:embed="rId6"/>
                      <a:stretch>
                        <a:fillRect/>
                      </a:stretch>
                    </p:blipFill>
                    <p:spPr>
                      <a:xfrm>
                        <a:off x="1476375" y="1989138"/>
                        <a:ext cx="6245225" cy="3384550"/>
                      </a:xfrm>
                      <a:prstGeom prst="rect">
                        <a:avLst/>
                      </a:prstGeom>
                      <a:noFill/>
                      <a:ln w="38100">
                        <a:noFill/>
                        <a:miter/>
                      </a:ln>
                    </p:spPr>
                  </p:pic>
                </p:oleObj>
              </mc:Fallback>
            </mc:AlternateContent>
          </a:graphicData>
        </a:graphic>
      </p:graphicFrame>
      <p:sp>
        <p:nvSpPr>
          <p:cNvPr id="36876" name="矩形 16"/>
          <p:cNvSpPr/>
          <p:nvPr/>
        </p:nvSpPr>
        <p:spPr>
          <a:xfrm>
            <a:off x="3024188" y="5426075"/>
            <a:ext cx="4572000" cy="30670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zh-CN" sz="1400" dirty="0">
                <a:latin typeface="Times New Roman" panose="02020603050405020304" pitchFamily="18" charset="0"/>
                <a:ea typeface="宋体" panose="02010600030101010101" pitchFamily="2" charset="-122"/>
              </a:rPr>
              <a:t>图</a:t>
            </a:r>
            <a:r>
              <a:rPr lang="en-US" altLang="zh-CN" sz="1400" dirty="0">
                <a:latin typeface="Times New Roman" panose="02020603050405020304" pitchFamily="18" charset="0"/>
                <a:ea typeface="宋体" panose="02010600030101010101" pitchFamily="2" charset="-122"/>
              </a:rPr>
              <a:t> 4-33</a:t>
            </a:r>
            <a:r>
              <a:rPr lang="zh-CN" altLang="zh-CN" sz="1400" dirty="0">
                <a:latin typeface="Times New Roman" panose="02020603050405020304" pitchFamily="18" charset="0"/>
                <a:ea typeface="宋体" panose="02010600030101010101" pitchFamily="2" charset="-122"/>
              </a:rPr>
              <a:t>扩展的</a:t>
            </a:r>
            <a:r>
              <a:rPr lang="en-US" altLang="zh-CN" sz="1400" dirty="0">
                <a:latin typeface="Times New Roman" panose="02020603050405020304" pitchFamily="18" charset="0"/>
                <a:ea typeface="宋体" panose="02010600030101010101" pitchFamily="2" charset="-122"/>
              </a:rPr>
              <a:t>Web</a:t>
            </a:r>
            <a:r>
              <a:rPr lang="zh-CN" altLang="zh-CN" sz="1400" dirty="0">
                <a:latin typeface="Times New Roman" panose="02020603050405020304" pitchFamily="18" charset="0"/>
                <a:ea typeface="宋体" panose="02010600030101010101" pitchFamily="2" charset="-122"/>
              </a:rPr>
              <a:t>服务体系结构图</a:t>
            </a:r>
          </a:p>
        </p:txBody>
      </p:sp>
    </p:spTree>
  </p:cSld>
  <p:clrMapOvr>
    <a:masterClrMapping/>
  </p:clrMapOvr>
  <p:transition spd="med">
    <p:diamon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基于信任的访问控制</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4.6物联网接入案例 </a:t>
            </a:r>
            <a:r>
              <a:rPr kumimoji="0" lang="zh-CN" altLang="en-US" sz="3200" b="1" i="0" u="none" strike="noStrike" kern="1200" cap="none" spc="0" normalizeH="0" baseline="0" noProof="0" dirty="0" smtClean="0">
                <a:ln>
                  <a:noFill/>
                </a:ln>
                <a:solidFill>
                  <a:srgbClr val="000099"/>
                </a:solidFill>
                <a:effectLst/>
                <a:uLnTx/>
                <a:uFillTx/>
                <a:latin typeface="+mj-lt"/>
                <a:ea typeface="+mj-ea"/>
                <a:cs typeface="+mj-cs"/>
              </a:rPr>
              <a:t>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74</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Rectangle 3"/>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37900" name="对象 9"/>
          <p:cNvGraphicFramePr>
            <a:graphicFrameLocks noChangeAspect="1"/>
          </p:cNvGraphicFramePr>
          <p:nvPr/>
        </p:nvGraphicFramePr>
        <p:xfrm>
          <a:off x="1979613" y="1989138"/>
          <a:ext cx="5184775" cy="3502025"/>
        </p:xfrm>
        <a:graphic>
          <a:graphicData uri="http://schemas.openxmlformats.org/presentationml/2006/ole">
            <mc:AlternateContent xmlns:mc="http://schemas.openxmlformats.org/markup-compatibility/2006">
              <mc:Choice xmlns:v="urn:schemas-microsoft-com:vml" Requires="v">
                <p:oleObj spid="_x0000_s7170" r:id="rId5" imgW="5740400" imgH="3898900" progId="Visio.Drawing.11">
                  <p:embed/>
                </p:oleObj>
              </mc:Choice>
              <mc:Fallback>
                <p:oleObj r:id="rId5" imgW="5740400" imgH="3898900" progId="Visio.Drawing.11">
                  <p:embed/>
                  <p:pic>
                    <p:nvPicPr>
                      <p:cNvPr id="0" name="图片 3077"/>
                      <p:cNvPicPr/>
                      <p:nvPr/>
                    </p:nvPicPr>
                    <p:blipFill>
                      <a:blip r:embed="rId6"/>
                      <a:stretch>
                        <a:fillRect/>
                      </a:stretch>
                    </p:blipFill>
                    <p:spPr>
                      <a:xfrm>
                        <a:off x="1979613" y="1989138"/>
                        <a:ext cx="5184775" cy="3502025"/>
                      </a:xfrm>
                      <a:prstGeom prst="rect">
                        <a:avLst/>
                      </a:prstGeom>
                      <a:noFill/>
                      <a:ln w="38100">
                        <a:noFill/>
                        <a:miter/>
                      </a:ln>
                    </p:spPr>
                  </p:pic>
                </p:oleObj>
              </mc:Fallback>
            </mc:AlternateContent>
          </a:graphicData>
        </a:graphic>
      </p:graphicFrame>
      <p:sp>
        <p:nvSpPr>
          <p:cNvPr id="37901" name="矩形 10"/>
          <p:cNvSpPr/>
          <p:nvPr/>
        </p:nvSpPr>
        <p:spPr>
          <a:xfrm>
            <a:off x="2051050" y="5568950"/>
            <a:ext cx="4572000" cy="30670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zh-CN" sz="1400" dirty="0">
                <a:latin typeface="Times New Roman" panose="02020603050405020304" pitchFamily="18" charset="0"/>
                <a:ea typeface="宋体" panose="02010600030101010101" pitchFamily="2" charset="-122"/>
              </a:rPr>
              <a:t>图</a:t>
            </a:r>
            <a:r>
              <a:rPr lang="en-US" altLang="zh-CN" sz="1400" dirty="0">
                <a:latin typeface="Times New Roman" panose="02020603050405020304" pitchFamily="18" charset="0"/>
                <a:ea typeface="宋体" panose="02010600030101010101" pitchFamily="2" charset="-122"/>
              </a:rPr>
              <a:t> 4-34 Web</a:t>
            </a:r>
            <a:r>
              <a:rPr lang="zh-CN" altLang="zh-CN" sz="1400" dirty="0">
                <a:latin typeface="Times New Roman" panose="02020603050405020304" pitchFamily="18" charset="0"/>
                <a:ea typeface="宋体" panose="02010600030101010101" pitchFamily="2" charset="-122"/>
              </a:rPr>
              <a:t>服务下基于信任访问控制中各实体的交互图</a:t>
            </a:r>
          </a:p>
        </p:txBody>
      </p:sp>
    </p:spTree>
  </p:cSld>
  <p:clrMapOvr>
    <a:masterClrMapping/>
  </p:clrMapOvr>
  <p:transition spd="med">
    <p:diamon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p:nvPr/>
        </p:nvSpPr>
        <p:spPr>
          <a:xfrm>
            <a:off x="468313" y="1268413"/>
            <a:ext cx="7993062" cy="508000"/>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342900" lvl="0" indent="-342900"/>
            <a:r>
              <a:rPr lang="zh-CN" altLang="en-US" dirty="0">
                <a:latin typeface="黑体" panose="02010609060101010101" pitchFamily="49" charset="-122"/>
              </a:rPr>
              <a:t>基于信任的访问控制</a:t>
            </a:r>
          </a:p>
        </p:txBody>
      </p:sp>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4.6物联网接入案例  </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75</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2"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6"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3"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5" name="Rectangle 3"/>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38925" name="对象 12"/>
          <p:cNvGraphicFramePr>
            <a:graphicFrameLocks noChangeAspect="1"/>
          </p:cNvGraphicFramePr>
          <p:nvPr/>
        </p:nvGraphicFramePr>
        <p:xfrm>
          <a:off x="1258888" y="1846263"/>
          <a:ext cx="6697662" cy="4246562"/>
        </p:xfrm>
        <a:graphic>
          <a:graphicData uri="http://schemas.openxmlformats.org/presentationml/2006/ole">
            <mc:AlternateContent xmlns:mc="http://schemas.openxmlformats.org/markup-compatibility/2006">
              <mc:Choice xmlns:v="urn:schemas-microsoft-com:vml" Requires="v">
                <p:oleObj spid="_x0000_s8194" r:id="rId5" imgW="9448800" imgH="7518400" progId="Visio.Drawing.11">
                  <p:embed/>
                </p:oleObj>
              </mc:Choice>
              <mc:Fallback>
                <p:oleObj r:id="rId5" imgW="9448800" imgH="7518400" progId="Visio.Drawing.11">
                  <p:embed/>
                  <p:pic>
                    <p:nvPicPr>
                      <p:cNvPr id="0" name="图片 3078"/>
                      <p:cNvPicPr/>
                      <p:nvPr/>
                    </p:nvPicPr>
                    <p:blipFill>
                      <a:blip r:embed="rId6"/>
                      <a:stretch>
                        <a:fillRect/>
                      </a:stretch>
                    </p:blipFill>
                    <p:spPr>
                      <a:xfrm>
                        <a:off x="1258888" y="1846263"/>
                        <a:ext cx="6697662" cy="4246562"/>
                      </a:xfrm>
                      <a:prstGeom prst="rect">
                        <a:avLst/>
                      </a:prstGeom>
                      <a:noFill/>
                      <a:ln w="38100">
                        <a:noFill/>
                        <a:miter/>
                      </a:ln>
                    </p:spPr>
                  </p:pic>
                </p:oleObj>
              </mc:Fallback>
            </mc:AlternateContent>
          </a:graphicData>
        </a:graphic>
      </p:graphicFrame>
      <p:sp>
        <p:nvSpPr>
          <p:cNvPr id="38926" name="矩形 13"/>
          <p:cNvSpPr/>
          <p:nvPr/>
        </p:nvSpPr>
        <p:spPr>
          <a:xfrm>
            <a:off x="2520950" y="6186488"/>
            <a:ext cx="4572000" cy="337185"/>
          </a:xfrm>
          <a:prstGeom prst="rect">
            <a:avLst/>
          </a:prstGeom>
          <a:noFill/>
          <a:ln w="9525">
            <a:noFill/>
          </a:ln>
        </p:spPr>
        <p:txBody>
          <a:bodyPr>
            <a:spAutoFit/>
          </a:bodyPr>
          <a:lstStyle>
            <a:lvl1pPr marL="342900" indent="-342900" algn="l" rtl="0" eaLnBrk="0" fontAlgn="base" hangingPunct="0">
              <a:lnSpc>
                <a:spcPct val="110000"/>
              </a:lnSpc>
              <a:spcBef>
                <a:spcPct val="20000"/>
              </a:spcBef>
              <a:spcAft>
                <a:spcPct val="0"/>
              </a:spcAft>
              <a:buBlip>
                <a:blip r:embed="rId4"/>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eaLnBrk="1" hangingPunct="1">
              <a:lnSpc>
                <a:spcPct val="100000"/>
              </a:lnSpc>
              <a:spcBef>
                <a:spcPct val="0"/>
              </a:spcBef>
              <a:buNone/>
            </a:pPr>
            <a:r>
              <a:rPr lang="zh-CN" altLang="zh-CN" sz="1600" dirty="0">
                <a:latin typeface="Times New Roman" panose="02020603050405020304" pitchFamily="18" charset="0"/>
                <a:ea typeface="宋体" panose="02010600030101010101" pitchFamily="2" charset="-122"/>
              </a:rPr>
              <a:t>图</a:t>
            </a:r>
            <a:r>
              <a:rPr lang="en-US" altLang="zh-CN" sz="1600" dirty="0">
                <a:latin typeface="Times New Roman" panose="02020603050405020304" pitchFamily="18" charset="0"/>
                <a:ea typeface="宋体" panose="02010600030101010101" pitchFamily="2" charset="-122"/>
              </a:rPr>
              <a:t> 4-35 WS-TBAC</a:t>
            </a:r>
            <a:r>
              <a:rPr lang="zh-CN" altLang="zh-CN" sz="1600" dirty="0">
                <a:latin typeface="Times New Roman" panose="02020603050405020304" pitchFamily="18" charset="0"/>
                <a:ea typeface="宋体" panose="02010600030101010101" pitchFamily="2" charset="-122"/>
              </a:rPr>
              <a:t>的架构和流程图</a:t>
            </a:r>
            <a:endParaRPr lang="zh-CN" altLang="en-US" sz="1600" dirty="0">
              <a:latin typeface="Times New Roman" panose="02020603050405020304" pitchFamily="18" charset="0"/>
              <a:ea typeface="宋体" panose="02010600030101010101" pitchFamily="2" charset="-122"/>
            </a:endParaRPr>
          </a:p>
        </p:txBody>
      </p:sp>
    </p:spTree>
  </p:cSld>
  <p:clrMapOvr>
    <a:masterClrMapping/>
  </p:clrMapOvr>
  <p:transition spd="med">
    <p:diamon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76</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34820"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基于贝叶斯网络的动态信任模型研究</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信任</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的思想源于社会，基本思想是首先建立一个信任根</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a:t>
            </a:r>
            <a:endParaRPr kumimoji="0" lang="en-US" altLang="zh-CN" sz="2000" b="1" i="0" u="none" strike="noStrike" kern="0" cap="none" spc="0" normalizeH="0" baseline="0" noProof="0" dirty="0" smtClean="0">
              <a:ln>
                <a:noFill/>
              </a:ln>
              <a:solidFill>
                <a:srgbClr val="000099"/>
              </a:solidFill>
              <a:effectLst/>
              <a:uLnTx/>
              <a:uFillTx/>
              <a:latin typeface="+mn-lt"/>
              <a:ea typeface="楷体_GB2312" pitchFamily="49" charset="-122"/>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再建立</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一条信任链</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，一级</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测量认证一级，一级信任一级，逐级扩大信任关系</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a:t>
            </a:r>
            <a:endParaRPr kumimoji="0" lang="en-US" altLang="zh-CN" sz="2000" b="1" i="0" u="none" strike="noStrike" kern="0" cap="none" spc="0" normalizeH="0" baseline="0" noProof="0" dirty="0" smtClean="0">
              <a:ln>
                <a:noFill/>
              </a:ln>
              <a:solidFill>
                <a:srgbClr val="000099"/>
              </a:solidFill>
              <a:effectLst/>
              <a:uLnTx/>
              <a:uFillTx/>
              <a:latin typeface="+mn-lt"/>
              <a:ea typeface="楷体_GB2312" pitchFamily="49" charset="-122"/>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在</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技术研究领域中，</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为了</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确保计算机行为的可信，出现了可信计算</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研究</a:t>
            </a:r>
            <a:endParaRPr kumimoji="0" lang="en-US" altLang="zh-CN" sz="2000" b="1" i="0" u="none" strike="noStrike" kern="0" cap="none" spc="0" normalizeH="0" baseline="0" noProof="0" dirty="0" smtClean="0">
              <a:ln>
                <a:noFill/>
              </a:ln>
              <a:solidFill>
                <a:srgbClr val="000099"/>
              </a:solidFill>
              <a:effectLst/>
              <a:uLnTx/>
              <a:uFillTx/>
              <a:latin typeface="+mn-lt"/>
              <a:ea typeface="楷体_GB2312" pitchFamily="49" charset="-122"/>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endParaRPr kumimoji="0" lang="zh-CN" altLang="en-US"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n-lt"/>
              <a:ea typeface="楷体_GB2312" pitchFamily="49" charset="-122"/>
            </a:endParaRPr>
          </a:p>
        </p:txBody>
      </p:sp>
      <p:sp>
        <p:nvSpPr>
          <p:cNvPr id="34821" name="Rectangle 4"/>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3200" b="1" i="0" u="none" strike="noStrike" kern="0" cap="none" spc="0" normalizeH="0" baseline="0" noProof="0" dirty="0" smtClean="0">
                <a:ln>
                  <a:noFill/>
                </a:ln>
                <a:solidFill>
                  <a:srgbClr val="000099"/>
                </a:solidFill>
                <a:effectLst>
                  <a:outerShdw blurRad="38100" dist="38100" dir="2700000" algn="tl">
                    <a:srgbClr val="000000"/>
                  </a:outerShdw>
                </a:effectLst>
                <a:uLnTx/>
                <a:uFillTx/>
                <a:latin typeface="+mj-lt"/>
                <a:ea typeface="+mj-ea"/>
                <a:cs typeface="+mj-cs"/>
              </a:rPr>
              <a:t>4.6物联网接入案例  </a:t>
            </a:r>
            <a:endParaRPr kumimoji="0" lang="zh-CN" sz="3200" b="1" i="0" u="none" strike="noStrike" kern="0" cap="none" spc="0" normalizeH="0" baseline="0" noProof="0" dirty="0" smtClean="0">
              <a:ln>
                <a:noFill/>
              </a:ln>
              <a:solidFill>
                <a:srgbClr val="000099"/>
              </a:solidFill>
              <a:effectLst>
                <a:outerShdw blurRad="38100" dist="38100" dir="2700000" algn="tl">
                  <a:srgbClr val="000000"/>
                </a:outerShdw>
              </a:effectLst>
              <a:uLnTx/>
              <a:uFillTx/>
              <a:latin typeface="+mj-lt"/>
              <a:ea typeface="+mj-ea"/>
              <a:cs typeface="+mj-cs"/>
            </a:endParaRPr>
          </a:p>
        </p:txBody>
      </p:sp>
      <p:pic>
        <p:nvPicPr>
          <p:cNvPr id="39941" name="图片 2"/>
          <p:cNvPicPr>
            <a:picLocks noChangeAspect="1"/>
          </p:cNvPicPr>
          <p:nvPr/>
        </p:nvPicPr>
        <p:blipFill>
          <a:blip r:embed="rId2"/>
          <a:stretch>
            <a:fillRect/>
          </a:stretch>
        </p:blipFill>
        <p:spPr>
          <a:xfrm>
            <a:off x="900113" y="3438525"/>
            <a:ext cx="7696200" cy="3190875"/>
          </a:xfrm>
          <a:prstGeom prst="rect">
            <a:avLst/>
          </a:prstGeom>
          <a:noFill/>
          <a:ln w="9525">
            <a:noFill/>
          </a:ln>
        </p:spPr>
      </p:pic>
    </p:spTree>
  </p:cSld>
  <p:clrMapOvr>
    <a:masterClrMapping/>
  </p:clrMapOvr>
  <p:transition spd="med">
    <p:diamon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77</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34820"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Tx/>
              <a:buSzTx/>
              <a:buFontTx/>
              <a:buNone/>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基于贝叶斯网络的动态信任模型研究</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信任</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的思想源于社会，基本思想是首先建立一个信任根，再建立一条信任链</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，一级</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测量认证一级，一级信任一级，逐级扩大信任关系。在技术研究领域中，</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为了</a:t>
            </a:r>
            <a:r>
              <a:rPr kumimoji="0" lang="zh-CN" altLang="en-US" sz="2000" b="1" i="0" u="none" strike="noStrike" kern="0" cap="none" spc="0" normalizeH="0" baseline="0" noProof="0" dirty="0">
                <a:ln>
                  <a:noFill/>
                </a:ln>
                <a:solidFill>
                  <a:srgbClr val="000099"/>
                </a:solidFill>
                <a:effectLst/>
                <a:uLnTx/>
                <a:uFillTx/>
                <a:latin typeface="+mn-lt"/>
                <a:ea typeface="楷体_GB2312" pitchFamily="49" charset="-122"/>
              </a:rPr>
              <a:t>确保计算机行为的可信，出现了可信计算</a:t>
            </a:r>
            <a:r>
              <a:rPr kumimoji="0" lang="zh-CN" altLang="en-US" sz="2000" b="1" i="0" u="none" strike="noStrike" kern="0" cap="none" spc="0" normalizeH="0" baseline="0" noProof="0" dirty="0" smtClean="0">
                <a:ln>
                  <a:noFill/>
                </a:ln>
                <a:solidFill>
                  <a:srgbClr val="000099"/>
                </a:solidFill>
                <a:effectLst/>
                <a:uLnTx/>
                <a:uFillTx/>
                <a:latin typeface="+mn-lt"/>
                <a:ea typeface="楷体_GB2312" pitchFamily="49" charset="-122"/>
              </a:rPr>
              <a:t>研究</a:t>
            </a:r>
            <a:endParaRPr kumimoji="0" lang="zh-CN" altLang="en-US" sz="2000" b="1" i="0" u="none" strike="noStrike" kern="0" cap="none" spc="0" normalizeH="0" baseline="0" noProof="0" dirty="0" smtClean="0">
              <a:ln>
                <a:noFill/>
              </a:ln>
              <a:solidFill>
                <a:srgbClr val="000099"/>
              </a:solidFill>
              <a:effectLst>
                <a:outerShdw blurRad="38100" dist="38100" dir="2700000" algn="tl">
                  <a:srgbClr val="C0C0C0"/>
                </a:outerShdw>
              </a:effectLst>
              <a:uLnTx/>
              <a:uFillTx/>
              <a:latin typeface="+mn-lt"/>
              <a:ea typeface="楷体_GB2312" pitchFamily="49" charset="-122"/>
            </a:endParaRPr>
          </a:p>
        </p:txBody>
      </p:sp>
      <p:sp>
        <p:nvSpPr>
          <p:cNvPr id="34821" name="Rectangle 4"/>
          <p:cNvSpPr>
            <a:spLocks noGrp="1" noChangeArrowheads="1"/>
          </p:cNvSpPr>
          <p:nvPr>
            <p:ph type="title"/>
          </p:nvPr>
        </p:nvSpPr>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sz="3200" b="1" i="0" u="none" strike="noStrike" kern="0" cap="none" spc="0" normalizeH="0" baseline="0" noProof="0" dirty="0" smtClean="0">
                <a:ln>
                  <a:noFill/>
                </a:ln>
                <a:solidFill>
                  <a:srgbClr val="000099"/>
                </a:solidFill>
                <a:effectLst>
                  <a:outerShdw blurRad="38100" dist="38100" dir="2700000" algn="tl">
                    <a:srgbClr val="000000"/>
                  </a:outerShdw>
                </a:effectLst>
                <a:uLnTx/>
                <a:uFillTx/>
                <a:latin typeface="+mj-lt"/>
                <a:ea typeface="+mj-ea"/>
                <a:cs typeface="+mj-cs"/>
              </a:rPr>
              <a:t>4.6物联网接入案例  </a:t>
            </a:r>
          </a:p>
        </p:txBody>
      </p:sp>
      <p:pic>
        <p:nvPicPr>
          <p:cNvPr id="40965" name="图片 2"/>
          <p:cNvPicPr>
            <a:picLocks noChangeAspect="1"/>
          </p:cNvPicPr>
          <p:nvPr/>
        </p:nvPicPr>
        <p:blipFill>
          <a:blip r:embed="rId2"/>
          <a:stretch>
            <a:fillRect/>
          </a:stretch>
        </p:blipFill>
        <p:spPr>
          <a:xfrm>
            <a:off x="900113" y="3438525"/>
            <a:ext cx="7696200" cy="3190875"/>
          </a:xfrm>
          <a:prstGeom prst="rect">
            <a:avLst/>
          </a:prstGeom>
          <a:noFill/>
          <a:ln w="9525">
            <a:noFill/>
          </a:ln>
        </p:spPr>
      </p:pic>
    </p:spTree>
  </p:cSld>
  <p:clrMapOvr>
    <a:masterClrMapping/>
  </p:clrMapOvr>
  <p:transition spd="med">
    <p:diamon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buNone/>
            </a:pPr>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78</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41987" name="Rectangle 2"/>
          <p:cNvSpPr>
            <a:spLocks noGrp="1"/>
          </p:cNvSpPr>
          <p:nvPr>
            <p:ph type="title"/>
          </p:nvPr>
        </p:nvSpPr>
        <p:spPr>
          <a:ln/>
        </p:spPr>
        <p:txBody>
          <a:bodyPr vert="horz" wrap="square" lIns="91440" tIns="45720" rIns="91440" bIns="45720" anchor="ctr" anchorCtr="0"/>
          <a:lstStyle/>
          <a:p>
            <a:r>
              <a:rPr lang="en-US" altLang="zh-CN" dirty="0"/>
              <a:t>4.7 </a:t>
            </a:r>
            <a:r>
              <a:rPr lang="zh-CN" altLang="en-US" dirty="0"/>
              <a:t>本章小结 </a:t>
            </a:r>
          </a:p>
        </p:txBody>
      </p:sp>
      <p:sp>
        <p:nvSpPr>
          <p:cNvPr id="41988" name="Rectangle 3"/>
          <p:cNvSpPr>
            <a:spLocks noGrp="1"/>
          </p:cNvSpPr>
          <p:nvPr>
            <p:ph type="body"/>
          </p:nvPr>
        </p:nvSpPr>
        <p:spPr>
          <a:xfrm>
            <a:off x="395288" y="1412875"/>
            <a:ext cx="8458200" cy="4987925"/>
          </a:xfrm>
          <a:ln/>
        </p:spPr>
        <p:txBody>
          <a:bodyPr vert="horz" wrap="square" lIns="91440" tIns="45720" rIns="91440" bIns="45720" anchor="t" anchorCtr="0"/>
          <a:lstStyle/>
          <a:p>
            <a:r>
              <a:rPr lang="zh-CN" altLang="zh-CN" dirty="0"/>
              <a:t>本章</a:t>
            </a:r>
            <a:r>
              <a:rPr lang="zh-CN" altLang="en-US" dirty="0"/>
              <a:t>分析了</a:t>
            </a:r>
            <a:r>
              <a:rPr lang="zh-CN" altLang="zh-CN" dirty="0"/>
              <a:t>物联网的接入安全的概念及涉及的安全问题。然后对物联网接入安全中的信任管理、身份认证、访问控制、</a:t>
            </a:r>
            <a:r>
              <a:rPr lang="en-US" altLang="zh-CN" dirty="0"/>
              <a:t>PKI</a:t>
            </a:r>
            <a:r>
              <a:rPr lang="zh-CN" altLang="zh-CN" dirty="0"/>
              <a:t>进行了全面的介绍，分析了其各自的优缺点和特点。最后给出物联网接入安全案例： 基于</a:t>
            </a:r>
            <a:r>
              <a:rPr lang="en-US" altLang="zh-CN" dirty="0"/>
              <a:t>PKI</a:t>
            </a:r>
            <a:r>
              <a:rPr lang="zh-CN" altLang="zh-CN" dirty="0"/>
              <a:t>的身份认证系统和基于信任管理的访问控制。</a:t>
            </a:r>
            <a:endParaRPr lang="zh-CN" altLang="en-US" dirty="0"/>
          </a:p>
          <a:p>
            <a:r>
              <a:rPr lang="zh-CN" altLang="zh-CN" dirty="0"/>
              <a:t>本章仅对物联网接入安全技术进行了初步的分析和介绍，更多内容和技术的了解，需要进一步阅读相关的文献和资料，本章列出了较多的最新研究成果参考文献，有兴趣的读者可参考阅读</a:t>
            </a:r>
            <a:r>
              <a:rPr lang="zh-CN" altLang="en-US" dirty="0"/>
              <a:t>。</a:t>
            </a:r>
            <a:endParaRPr lang="en-US" altLang="zh-CN" dirty="0"/>
          </a:p>
        </p:txBody>
      </p:sp>
    </p:spTree>
  </p:cSld>
  <p:clrMapOvr>
    <a:masterClrMapping/>
  </p:clrMapOvr>
  <p:transition spd="med">
    <p:diamon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341438"/>
            <a:ext cx="7993063" cy="523875"/>
          </a:xfrm>
          <a:prstGeom prst="rect">
            <a:avLst/>
          </a:prstGeom>
          <a:noFill/>
          <a:ln w="9525">
            <a:noFill/>
            <a:miter lim="800000"/>
          </a:ln>
        </p:spPr>
        <p:txBody>
          <a:bodyPr>
            <a:spAutoFit/>
          </a:bodyPr>
          <a:lstStyle/>
          <a:p>
            <a:pPr marR="0" defTabSz="914400" eaLnBrk="1" hangingPunct="1">
              <a:buClrTx/>
              <a:buSzTx/>
              <a:buFontTx/>
              <a:buNone/>
              <a:defRPr/>
            </a:pPr>
            <a:r>
              <a:rPr kumimoji="0" lang="zh-CN" altLang="en-US" sz="2800" kern="1200" cap="none" spc="0" normalizeH="0" baseline="0" noProof="0" dirty="0">
                <a:latin typeface="+mn-ea"/>
                <a:ea typeface="+mn-ea"/>
                <a:cs typeface="+mn-cs"/>
              </a:rPr>
              <a:t>代理接入方式</a:t>
            </a:r>
          </a:p>
        </p:txBody>
      </p:sp>
      <p:sp>
        <p:nvSpPr>
          <p:cNvPr id="3" name="矩形 2"/>
          <p:cNvSpPr/>
          <p:nvPr/>
        </p:nvSpPr>
        <p:spPr>
          <a:xfrm>
            <a:off x="612775" y="2205038"/>
            <a:ext cx="8496300" cy="1136650"/>
          </a:xfrm>
          <a:prstGeom prst="rect">
            <a:avLst/>
          </a:prstGeom>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mn-lt"/>
                <a:ea typeface="+mn-ea"/>
                <a:cs typeface="+mn-cs"/>
              </a:rPr>
              <a:t>定义：</a:t>
            </a:r>
            <a:r>
              <a:rPr kumimoji="0" lang="zh-CN" altLang="zh-CN" sz="2400" b="1" i="0" u="none" strike="noStrike" kern="1200" cap="none" spc="0" normalizeH="0" baseline="0" noProof="0" dirty="0">
                <a:ln>
                  <a:noFill/>
                </a:ln>
                <a:solidFill>
                  <a:schemeClr val="tx1">
                    <a:lumMod val="95000"/>
                    <a:lumOff val="5000"/>
                  </a:schemeClr>
                </a:solidFill>
                <a:effectLst/>
                <a:uLnTx/>
                <a:uFillTx/>
                <a:latin typeface="+mn-lt"/>
                <a:ea typeface="+mj-ea"/>
                <a:cs typeface="+mn-cs"/>
              </a:rPr>
              <a:t>代理接入方式是指将协调节点通过基站（基站是一台计算机）接入到互联网</a:t>
            </a:r>
            <a:r>
              <a:rPr kumimoji="0" lang="zh-CN" altLang="en-US" sz="2400" b="1" i="0" u="none" strike="noStrike" kern="1200" cap="none" spc="0" normalizeH="0" baseline="0" noProof="0" dirty="0">
                <a:ln>
                  <a:noFill/>
                </a:ln>
                <a:solidFill>
                  <a:schemeClr val="tx1">
                    <a:lumMod val="95000"/>
                    <a:lumOff val="5000"/>
                  </a:schemeClr>
                </a:solidFill>
                <a:effectLst/>
                <a:uLnTx/>
                <a:uFillTx/>
                <a:latin typeface="+mn-lt"/>
                <a:ea typeface="+mj-ea"/>
                <a:cs typeface="+mn-cs"/>
              </a:rPr>
              <a:t>。</a:t>
            </a:r>
          </a:p>
        </p:txBody>
      </p:sp>
      <p:pic>
        <p:nvPicPr>
          <p:cNvPr id="1029" name="图片 6" descr="imagesCAKR70IT.jpg"/>
          <p:cNvPicPr>
            <a:picLocks noChangeAspect="1"/>
          </p:cNvPicPr>
          <p:nvPr/>
        </p:nvPicPr>
        <p:blipFill>
          <a:blip r:embed="rId3"/>
          <a:stretch>
            <a:fillRect/>
          </a:stretch>
        </p:blipFill>
        <p:spPr>
          <a:xfrm>
            <a:off x="179388" y="5300663"/>
            <a:ext cx="1603375" cy="1262062"/>
          </a:xfrm>
          <a:prstGeom prst="rect">
            <a:avLst/>
          </a:prstGeom>
          <a:noFill/>
          <a:ln w="9525">
            <a:noFill/>
          </a:ln>
        </p:spPr>
      </p:pic>
      <p:sp>
        <p:nvSpPr>
          <p:cNvPr id="7" name="Rectangle 2"/>
          <p:cNvSpPr txBox="1">
            <a:spLocks noChangeArrowheads="1"/>
          </p:cNvSpPr>
          <p:nvPr/>
        </p:nvSpPr>
        <p:spPr bwMode="auto">
          <a:xfrm>
            <a:off x="381000" y="260350"/>
            <a:ext cx="8382000" cy="892175"/>
          </a:xfrm>
          <a:prstGeom prst="rect">
            <a:avLst/>
          </a:prstGeom>
          <a:solidFill>
            <a:srgbClr val="CCFFFF"/>
          </a:solidFill>
          <a:ln>
            <a:noFill/>
          </a:ln>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99"/>
                </a:solidFill>
                <a:effectLst/>
                <a:uLnTx/>
                <a:uFillTx/>
                <a:latin typeface="+mj-lt"/>
                <a:ea typeface="+mj-ea"/>
                <a:cs typeface="+mj-cs"/>
              </a:rPr>
              <a:t> </a:t>
            </a:r>
            <a:r>
              <a:rPr kumimoji="0" lang="en-US" altLang="zh-CN" sz="3200" b="1" i="0" u="none" strike="noStrike" kern="1200" cap="none" spc="0" normalizeH="0" baseline="0" noProof="0" dirty="0" smtClean="0">
                <a:ln>
                  <a:noFill/>
                </a:ln>
                <a:solidFill>
                  <a:srgbClr val="000099"/>
                </a:solidFill>
                <a:effectLst/>
                <a:uLnTx/>
                <a:uFillTx/>
                <a:latin typeface="+mj-lt"/>
                <a:ea typeface="+mj-ea"/>
                <a:cs typeface="+mj-cs"/>
              </a:rPr>
              <a:t>4.1.1 </a:t>
            </a:r>
            <a:r>
              <a:rPr kumimoji="0" lang="zh-CN" altLang="en-US" sz="3200" b="1" i="0" u="none" strike="noStrike" kern="1200" cap="none" spc="0" normalizeH="0" baseline="0" noProof="0" dirty="0">
                <a:ln>
                  <a:noFill/>
                </a:ln>
                <a:solidFill>
                  <a:srgbClr val="000099"/>
                </a:solidFill>
                <a:effectLst/>
                <a:uLnTx/>
                <a:uFillTx/>
                <a:latin typeface="+mj-lt"/>
                <a:ea typeface="+mj-ea"/>
                <a:cs typeface="+mj-cs"/>
              </a:rPr>
              <a:t>物联网的接入安全</a:t>
            </a:r>
            <a:endParaRPr kumimoji="0" lang="zh-CN" altLang="en-US" sz="3200" b="1" i="0" u="none" strike="noStrike" kern="0" cap="none" spc="0" normalizeH="0" baseline="0" noProof="0" dirty="0" smtClean="0">
              <a:ln>
                <a:noFill/>
              </a:ln>
              <a:solidFill>
                <a:srgbClr val="000099"/>
              </a:solidFill>
              <a:effectLst/>
              <a:uLnTx/>
              <a:uFillTx/>
              <a:latin typeface="+mj-lt"/>
              <a:ea typeface="+mj-ea"/>
              <a:cs typeface="+mj-cs"/>
            </a:endParaRPr>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graphicFrame>
        <p:nvGraphicFramePr>
          <p:cNvPr id="1026" name="对象 4"/>
          <p:cNvGraphicFramePr>
            <a:graphicFrameLocks noChangeAspect="1"/>
          </p:cNvGraphicFramePr>
          <p:nvPr/>
        </p:nvGraphicFramePr>
        <p:xfrm>
          <a:off x="2124075" y="3341688"/>
          <a:ext cx="5907088" cy="2824162"/>
        </p:xfrm>
        <a:graphic>
          <a:graphicData uri="http://schemas.openxmlformats.org/presentationml/2006/ole">
            <mc:AlternateContent xmlns:mc="http://schemas.openxmlformats.org/markup-compatibility/2006">
              <mc:Choice xmlns:v="urn:schemas-microsoft-com:vml" Requires="v">
                <p:oleObj spid="_x0000_s3079" r:id="rId4" imgW="5600700" imgH="2692400" progId="Visio.Drawing.11">
                  <p:embed/>
                </p:oleObj>
              </mc:Choice>
              <mc:Fallback>
                <p:oleObj r:id="rId4" imgW="5600700" imgH="2692400" progId="Visio.Drawing.11">
                  <p:embed/>
                  <p:pic>
                    <p:nvPicPr>
                      <p:cNvPr id="0" name="图片 3075"/>
                      <p:cNvPicPr/>
                      <p:nvPr/>
                    </p:nvPicPr>
                    <p:blipFill>
                      <a:blip r:embed="rId5"/>
                      <a:stretch>
                        <a:fillRect/>
                      </a:stretch>
                    </p:blipFill>
                    <p:spPr>
                      <a:xfrm>
                        <a:off x="2124075" y="3341688"/>
                        <a:ext cx="5907088" cy="2824162"/>
                      </a:xfrm>
                      <a:prstGeom prst="rect">
                        <a:avLst/>
                      </a:prstGeom>
                      <a:noFill/>
                      <a:ln w="38100">
                        <a:noFill/>
                        <a:miter/>
                      </a:ln>
                    </p:spPr>
                  </p:pic>
                </p:oleObj>
              </mc:Fallback>
            </mc:AlternateContent>
          </a:graphicData>
        </a:graphic>
      </p:graphicFrame>
      <p:sp>
        <p:nvSpPr>
          <p:cNvPr id="10"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8</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Tree>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txBox="1">
            <a:spLocks noGrp="1" noChangeArrowheads="1"/>
          </p:cNvSpPr>
          <p:nvPr/>
        </p:nvSpPr>
        <p:spPr bwMode="auto">
          <a:xfrm>
            <a:off x="6443663" y="6400800"/>
            <a:ext cx="2700338" cy="457200"/>
          </a:xfrm>
          <a:prstGeom prst="rect">
            <a:avLst/>
          </a:prstGeom>
          <a:noFill/>
          <a:ln w="9525">
            <a:noFill/>
            <a:miter lim="800000"/>
          </a:ln>
        </p:spPr>
        <p:txBody>
          <a:bodyPr/>
          <a:lstStyle/>
          <a:p>
            <a:pPr algn="r" eaLnBrk="1" hangingPunct="1"/>
            <a:r>
              <a:rPr lang="zh-CN" altLang="en-US" sz="1400" b="1" dirty="0">
                <a:solidFill>
                  <a:srgbClr val="FF3300"/>
                </a:solidFill>
                <a:effectLst>
                  <a:outerShdw blurRad="38100" dist="38100" dir="2700000">
                    <a:srgbClr val="C0C0C0"/>
                  </a:outerShdw>
                </a:effectLst>
                <a:latin typeface="Times New Roman" panose="02020603050405020304" pitchFamily="18" charset="0"/>
              </a:rPr>
              <a:t> </a:t>
            </a:r>
            <a:fld id="{9A0DB2DC-4C9A-4742-B13C-FB6460FD3503}" type="slidenum">
              <a:rPr lang="en-US" altLang="zh-CN" sz="1400" b="1" dirty="0">
                <a:solidFill>
                  <a:srgbClr val="FF3300"/>
                </a:solidFill>
                <a:effectLst>
                  <a:outerShdw blurRad="38100" dist="38100" dir="2700000">
                    <a:srgbClr val="C0C0C0"/>
                  </a:outerShdw>
                </a:effectLst>
                <a:latin typeface="Times New Roman" panose="02020603050405020304" pitchFamily="18" charset="0"/>
              </a:rPr>
              <a:t>9</a:t>
            </a:fld>
            <a:endParaRPr lang="en-US" altLang="zh-CN" sz="1400" b="1" dirty="0">
              <a:solidFill>
                <a:srgbClr val="FF3300"/>
              </a:solidFill>
              <a:effectLst>
                <a:outerShdw blurRad="38100" dist="38100" dir="2700000">
                  <a:srgbClr val="C0C0C0"/>
                </a:outerShdw>
              </a:effectLst>
              <a:latin typeface="Times New Roman" panose="02020603050405020304" pitchFamily="18" charset="0"/>
            </a:endParaRPr>
          </a:p>
        </p:txBody>
      </p:sp>
      <p:sp>
        <p:nvSpPr>
          <p:cNvPr id="10243" name="Rectangle 2"/>
          <p:cNvSpPr>
            <a:spLocks noGrp="1"/>
          </p:cNvSpPr>
          <p:nvPr>
            <p:ph type="title" idx="4294967295"/>
          </p:nvPr>
        </p:nvSpPr>
        <p:spPr/>
        <p:txBody>
          <a:bodyPr vert="horz" wrap="square" lIns="91440" tIns="45720" rIns="91440" bIns="45720" anchor="ctr" anchorCtr="0"/>
          <a:lstStyle/>
          <a:p>
            <a:r>
              <a:rPr lang="en-US" altLang="zh-CN" dirty="0"/>
              <a:t>4.1.1</a:t>
            </a:r>
            <a:r>
              <a:rPr lang="zh-CN" altLang="en-US" dirty="0"/>
              <a:t>节点接入安全  </a:t>
            </a:r>
            <a:r>
              <a:rPr lang="en-US" altLang="zh-CN" dirty="0"/>
              <a:t>–  </a:t>
            </a:r>
            <a:r>
              <a:rPr lang="zh-CN" altLang="en-US" dirty="0"/>
              <a:t>代理接入方式</a:t>
            </a:r>
            <a:endParaRPr lang="zh-CN" altLang="zh-CN" dirty="0"/>
          </a:p>
        </p:txBody>
      </p:sp>
      <p:sp>
        <p:nvSpPr>
          <p:cNvPr id="10244" name="Rectangle 3"/>
          <p:cNvSpPr>
            <a:spLocks noGrp="1" noChangeArrowheads="1"/>
          </p:cNvSpPr>
          <p:nvPr>
            <p:ph type="body"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10000"/>
              </a:lnSpc>
              <a:spcBef>
                <a:spcPct val="20000"/>
              </a:spcBef>
              <a:spcAft>
                <a:spcPct val="0"/>
              </a:spcAft>
              <a:buClrTx/>
              <a:buSzTx/>
              <a:buFontTx/>
              <a:buBlip>
                <a:blip r:embed="rId2"/>
              </a:buBlip>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代理接入方式</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rgbClr val="000099"/>
                </a:solidFill>
                <a:effectLst/>
                <a:uLnTx/>
                <a:uFillTx/>
                <a:latin typeface="+mn-lt"/>
                <a:ea typeface="楷体_GB2312" pitchFamily="49" charset="-122"/>
              </a:rPr>
              <a:t>优点：安全性较好。</a:t>
            </a:r>
            <a:endParaRPr kumimoji="0" lang="en-US" altLang="zh-CN" sz="2400" b="1" i="0" u="none" strike="noStrike" kern="0" cap="none" spc="0" normalizeH="0" baseline="0" noProof="0" dirty="0" smtClean="0">
              <a:ln>
                <a:noFill/>
              </a:ln>
              <a:solidFill>
                <a:srgbClr val="000099"/>
              </a:solidFill>
              <a:effectLst/>
              <a:uLnTx/>
              <a:uFillTx/>
              <a:latin typeface="+mn-lt"/>
              <a:ea typeface="楷体_GB2312" pitchFamily="49" charset="-122"/>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利用</a:t>
            </a: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rPr>
              <a:t>PC</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作为基站，减少了协调节点软硬件的复杂度及能耗。</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可在代理主机上部署认证和授权等安全技术，且能保证传感器数据的完整性。</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endParaRPr>
          </a:p>
          <a:p>
            <a:pPr marL="742950" marR="0" lvl="1" indent="-285750" algn="l" defTabSz="914400" rtl="0" eaLnBrk="0" fontAlgn="base" latinLnBrk="0" hangingPunct="0">
              <a:lnSpc>
                <a:spcPct val="120000"/>
              </a:lnSpc>
              <a:spcBef>
                <a:spcPct val="10000"/>
              </a:spcBef>
              <a:spcAft>
                <a:spcPct val="10000"/>
              </a:spcAft>
              <a:buClrTx/>
              <a:buSzTx/>
              <a:buFont typeface="Wingdings" panose="05000000000000000000" pitchFamily="2" charset="2"/>
              <a:buChar char="Ø"/>
              <a:defRPr/>
            </a:pPr>
            <a:r>
              <a:rPr kumimoji="0" lang="zh-CN" altLang="en-US" sz="2400" b="1" i="0" u="none" strike="noStrike" kern="0" cap="none" spc="0" normalizeH="0" baseline="0" noProof="0" dirty="0" smtClean="0">
                <a:ln>
                  <a:noFill/>
                </a:ln>
                <a:solidFill>
                  <a:srgbClr val="000099"/>
                </a:solidFill>
                <a:effectLst/>
                <a:uLnTx/>
                <a:uFillTx/>
                <a:latin typeface="+mn-lt"/>
                <a:ea typeface="楷体_GB2312" pitchFamily="49" charset="-122"/>
              </a:rPr>
              <a:t>缺点</a:t>
            </a:r>
            <a:r>
              <a:rPr kumimoji="0" lang="en-US" altLang="zh-CN" sz="2400" b="1" i="0" u="none" strike="noStrike" kern="0" cap="none" spc="0" normalizeH="0" baseline="0" noProof="0" dirty="0" smtClean="0">
                <a:ln>
                  <a:noFill/>
                </a:ln>
                <a:solidFill>
                  <a:srgbClr val="000099"/>
                </a:solidFill>
                <a:effectLst/>
                <a:uLnTx/>
                <a:uFillTx/>
                <a:latin typeface="+mn-lt"/>
                <a:ea typeface="楷体_GB2312" pitchFamily="49" charset="-122"/>
              </a:rPr>
              <a:t>:</a:t>
            </a: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rPr>
              <a:t>PC</a:t>
            </a: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作为基站，其代价、体积与能耗都较大，不便于布置。</a:t>
            </a:r>
            <a:endParaRPr kumimoji="0" lang="en-US" altLang="zh-CN" sz="2400" b="1" i="0" u="none" strike="noStrike" kern="0" cap="none" spc="0" normalizeH="0" baseline="0" noProof="0" dirty="0" smtClean="0">
              <a:ln>
                <a:noFill/>
              </a:ln>
              <a:solidFill>
                <a:schemeClr val="tx1">
                  <a:lumMod val="95000"/>
                  <a:lumOff val="5000"/>
                </a:schemeClr>
              </a:solidFill>
              <a:effectLst/>
              <a:uLnTx/>
              <a:uFillTx/>
              <a:latin typeface="+mn-lt"/>
              <a:ea typeface="+mj-ea"/>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0" cap="none" spc="0" normalizeH="0" baseline="0" noProof="0" dirty="0" smtClean="0">
                <a:ln>
                  <a:noFill/>
                </a:ln>
                <a:solidFill>
                  <a:schemeClr val="tx1">
                    <a:lumMod val="95000"/>
                    <a:lumOff val="5000"/>
                  </a:schemeClr>
                </a:solidFill>
                <a:effectLst/>
                <a:uLnTx/>
                <a:uFillTx/>
                <a:latin typeface="+mn-lt"/>
                <a:ea typeface="+mj-ea"/>
              </a:rPr>
              <a:t>在恶劣环境中不能正常工作。</a:t>
            </a:r>
          </a:p>
        </p:txBody>
      </p:sp>
    </p:spTree>
  </p:cSld>
  <p:clrMapOvr>
    <a:masterClrMapping/>
  </p:clrMapOvr>
  <p:transition spd="med">
    <p:diamond/>
  </p:transition>
</p:sld>
</file>

<file path=ppt/tags/tag1.xml><?xml version="1.0" encoding="utf-8"?>
<p:tagLst xmlns:a="http://schemas.openxmlformats.org/drawingml/2006/main" xmlns:r="http://schemas.openxmlformats.org/officeDocument/2006/relationships" xmlns:p="http://schemas.openxmlformats.org/presentationml/2006/main">
  <p:tag name="RAINPROBLEM" val="Polling"/>
  <p:tag name="ANONYMOUSPOLLING" val="False"/>
  <p:tag name="PROBLEMSCORE" val="0.0"/>
</p:tagLst>
</file>

<file path=ppt/tags/tag10.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11.xml><?xml version="1.0" encoding="utf-8"?>
<p:tagLst xmlns:a="http://schemas.openxmlformats.org/drawingml/2006/main" xmlns:r="http://schemas.openxmlformats.org/officeDocument/2006/relationships" xmlns:p="http://schemas.openxmlformats.org/presentationml/2006/main">
  <p:tag name="RAINPROBLEM" val="ProblemSubmit"/>
  <p:tag name="RAINPROBLEMTYPE" val="Polling"/>
</p:tagLst>
</file>

<file path=ppt/tags/tag12.xml><?xml version="1.0" encoding="utf-8"?>
<p:tagLst xmlns:a="http://schemas.openxmlformats.org/drawingml/2006/main" xmlns:r="http://schemas.openxmlformats.org/officeDocument/2006/relationships" xmlns:p="http://schemas.openxmlformats.org/presentationml/2006/main">
  <p:tag name="RAINPROBLEM" val="ProblemSetting"/>
  <p:tag name="RAINPROBLEMTYPE" val="Polling"/>
</p:tagLst>
</file>

<file path=ppt/tags/tag13.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4.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5.xml><?xml version="1.0" encoding="utf-8"?>
<p:tagLst xmlns:a="http://schemas.openxmlformats.org/drawingml/2006/main" xmlns:r="http://schemas.openxmlformats.org/officeDocument/2006/relationships" xmlns:p="http://schemas.openxmlformats.org/presentationml/2006/main">
  <p:tag name="RAINPROBLEMTYPE" val="ProblemTypeMarker"/>
</p:tagLst>
</file>

<file path=ppt/tags/tag16.xml><?xml version="1.0" encoding="utf-8"?>
<p:tagLst xmlns:a="http://schemas.openxmlformats.org/drawingml/2006/main" xmlns:r="http://schemas.openxmlformats.org/officeDocument/2006/relationships" xmlns:p="http://schemas.openxmlformats.org/presentationml/2006/main">
  <p:tag name="RAINPROBLEMTYPE" val="ProblemTypeMarker"/>
  <p:tag name="RAINPROBLEM" val="PollingAnswer"/>
</p:tagLst>
</file>

<file path=ppt/tags/tag2.xml><?xml version="1.0" encoding="utf-8"?>
<p:tagLst xmlns:a="http://schemas.openxmlformats.org/drawingml/2006/main" xmlns:r="http://schemas.openxmlformats.org/officeDocument/2006/relationships" xmlns:p="http://schemas.openxmlformats.org/presentationml/2006/main">
  <p:tag name="RAINPROBLEM" val="ProblemBody"/>
</p:tagLst>
</file>

<file path=ppt/tags/tag3.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4.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5.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6.xml><?xml version="1.0" encoding="utf-8"?>
<p:tagLst xmlns:a="http://schemas.openxmlformats.org/drawingml/2006/main" xmlns:r="http://schemas.openxmlformats.org/officeDocument/2006/relationships" xmlns:p="http://schemas.openxmlformats.org/presentationml/2006/main">
  <p:tag name="RAINPROBLEM" val="ProblemItem"/>
</p:tagLst>
</file>

<file path=ppt/tags/tag7.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8.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ags/tag9.xml><?xml version="1.0" encoding="utf-8"?>
<p:tagLst xmlns:a="http://schemas.openxmlformats.org/drawingml/2006/main" xmlns:r="http://schemas.openxmlformats.org/officeDocument/2006/relationships" xmlns:p="http://schemas.openxmlformats.org/presentationml/2006/main">
  <p:tag name="RAINPROBLEM" val="ProblemBullet"/>
  <p:tag name="RAINPROBLEMTYPE" val="Polling"/>
  <p:tag name="RAINBULLET" val="Wrong"/>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6931</Words>
  <Application>Microsoft Office PowerPoint</Application>
  <PresentationFormat>全屏显示(4:3)</PresentationFormat>
  <Paragraphs>560</Paragraphs>
  <Slides>78</Slides>
  <Notes>24</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78</vt:i4>
      </vt:variant>
    </vt:vector>
  </HeadingPairs>
  <TitlesOfParts>
    <vt:vector size="94" baseType="lpstr">
      <vt:lpstr>黑体</vt:lpstr>
      <vt:lpstr>华文行楷</vt:lpstr>
      <vt:lpstr>楷体_GB2312</vt:lpstr>
      <vt:lpstr>宋体</vt:lpstr>
      <vt:lpstr>微软雅黑</vt:lpstr>
      <vt:lpstr>幼圆</vt:lpstr>
      <vt:lpstr>Arial</vt:lpstr>
      <vt:lpstr>Arial Black</vt:lpstr>
      <vt:lpstr>Arial Narrow</vt:lpstr>
      <vt:lpstr>Calibri Light</vt:lpstr>
      <vt:lpstr>Tahoma</vt:lpstr>
      <vt:lpstr>Times New Roman</vt:lpstr>
      <vt:lpstr>Wingdings</vt:lpstr>
      <vt:lpstr>默认设计模板</vt:lpstr>
      <vt:lpstr>1_默认设计模板</vt:lpstr>
      <vt:lpstr>Microsoft Visio 2003-2010 绘图</vt:lpstr>
      <vt:lpstr>（第4章 物联网接入安全）</vt:lpstr>
      <vt:lpstr>PowerPoint 演示文稿</vt:lpstr>
      <vt:lpstr>第4章 物联网接入安全</vt:lpstr>
      <vt:lpstr>PowerPoint 演示文稿</vt:lpstr>
      <vt:lpstr>4.1 物联网的接入安全</vt:lpstr>
      <vt:lpstr> 4.1.1 物联网的接入安全</vt:lpstr>
      <vt:lpstr>4.1.1节点接入安全  –  基于IPv6的无线接入</vt:lpstr>
      <vt:lpstr>PowerPoint 演示文稿</vt:lpstr>
      <vt:lpstr>4.1.1节点接入安全  –  代理接入方式</vt:lpstr>
      <vt:lpstr>4.1.1 节点接入安全  –  代理接入方式</vt:lpstr>
      <vt:lpstr>PowerPoint 演示文稿</vt:lpstr>
      <vt:lpstr>4.1 节点接入安全  –  直接接入方式</vt:lpstr>
      <vt:lpstr>4.1 节点接入安全  –  直接接入方式</vt:lpstr>
      <vt:lpstr>PowerPoint 演示文稿</vt:lpstr>
      <vt:lpstr>PowerPoint 演示文稿</vt:lpstr>
      <vt:lpstr>PowerPoint 演示文稿</vt:lpstr>
      <vt:lpstr>4.2 信任管理</vt:lpstr>
      <vt:lpstr>4.2 信任管理</vt:lpstr>
      <vt:lpstr>4.2 信任管理</vt:lpstr>
      <vt:lpstr>4.2 信任管理</vt:lpstr>
      <vt:lpstr>4.2 信任管理</vt:lpstr>
      <vt:lpstr>4.2 信任管理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4.6物联网接入案例  </vt:lpstr>
      <vt:lpstr>4.6物联网接入案例  </vt:lpstr>
      <vt:lpstr>4.7 本章小结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593</cp:revision>
  <dcterms:created xsi:type="dcterms:W3CDTF">2004-05-18T02:59:53Z</dcterms:created>
  <dcterms:modified xsi:type="dcterms:W3CDTF">2026-02-10T03:33:51Z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ies>
</file>