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48"/>
  </p:notesMasterIdLst>
  <p:sldIdLst>
    <p:sldId id="294" r:id="rId3"/>
    <p:sldId id="295" r:id="rId4"/>
    <p:sldId id="296" r:id="rId5"/>
    <p:sldId id="299" r:id="rId6"/>
    <p:sldId id="340" r:id="rId7"/>
    <p:sldId id="341" r:id="rId8"/>
    <p:sldId id="298" r:id="rId9"/>
    <p:sldId id="343" r:id="rId10"/>
    <p:sldId id="346" r:id="rId11"/>
    <p:sldId id="342" r:id="rId12"/>
    <p:sldId id="345" r:id="rId13"/>
    <p:sldId id="347" r:id="rId14"/>
    <p:sldId id="348" r:id="rId15"/>
    <p:sldId id="349" r:id="rId16"/>
    <p:sldId id="351" r:id="rId17"/>
    <p:sldId id="353" r:id="rId18"/>
    <p:sldId id="352" r:id="rId19"/>
    <p:sldId id="354" r:id="rId20"/>
    <p:sldId id="350" r:id="rId21"/>
    <p:sldId id="356" r:id="rId22"/>
    <p:sldId id="357" r:id="rId23"/>
    <p:sldId id="355" r:id="rId24"/>
    <p:sldId id="358" r:id="rId25"/>
    <p:sldId id="344" r:id="rId26"/>
    <p:sldId id="359" r:id="rId27"/>
    <p:sldId id="361" r:id="rId28"/>
    <p:sldId id="362" r:id="rId29"/>
    <p:sldId id="297" r:id="rId30"/>
    <p:sldId id="363" r:id="rId31"/>
    <p:sldId id="360" r:id="rId32"/>
    <p:sldId id="300" r:id="rId33"/>
    <p:sldId id="364" r:id="rId34"/>
    <p:sldId id="365" r:id="rId35"/>
    <p:sldId id="366" r:id="rId36"/>
    <p:sldId id="301" r:id="rId37"/>
    <p:sldId id="367" r:id="rId38"/>
    <p:sldId id="302" r:id="rId39"/>
    <p:sldId id="303" r:id="rId40"/>
    <p:sldId id="304" r:id="rId41"/>
    <p:sldId id="369" r:id="rId42"/>
    <p:sldId id="305" r:id="rId43"/>
    <p:sldId id="370" r:id="rId44"/>
    <p:sldId id="372" r:id="rId45"/>
    <p:sldId id="509" r:id="rId46"/>
    <p:sldId id="339" r:id="rId47"/>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936"/>
    <a:srgbClr val="FCD7A1"/>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7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CAC29-8A0E-4BA0-AC59-B2DBAF93F1B2}" type="datetimeFigureOut">
              <a:rPr lang="zh-CN" altLang="en-US" smtClean="0"/>
              <a:t>2026/1/29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5C01A-A1A1-464E-A57D-901F572DE18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23</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24</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25</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26</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27</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28</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29</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5</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33</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36</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37</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38</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39</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40</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6</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42</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43</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44</a:t>
            </a:fld>
            <a:endParaRPr lang="zh-CN" altLang="en-US"/>
          </a:p>
        </p:txBody>
      </p:sp>
    </p:spTree>
    <p:extLst>
      <p:ext uri="{BB962C8B-B14F-4D97-AF65-F5344CB8AC3E}">
        <p14:creationId xmlns:p14="http://schemas.microsoft.com/office/powerpoint/2010/main" val="3646879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A3E2725-FE45-4A31-A6E7-57EC05A2CA9C}"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t="1" b="1"/>
          <a:stretch>
            <a:fillRect/>
          </a:stretch>
        </p:blipFill>
        <p:spPr>
          <a:xfrm>
            <a:off x="0" y="-2"/>
            <a:ext cx="12192658" cy="923925"/>
          </a:xfrm>
          <a:prstGeom prst="rect">
            <a:avLst/>
          </a:prstGeom>
        </p:spPr>
      </p:pic>
      <p:sp>
        <p:nvSpPr>
          <p:cNvPr id="2" name="椭圆 1"/>
          <p:cNvSpPr/>
          <p:nvPr userDrawn="1"/>
        </p:nvSpPr>
        <p:spPr>
          <a:xfrm>
            <a:off x="11452411" y="215432"/>
            <a:ext cx="493059" cy="493059"/>
          </a:xfrm>
          <a:prstGeom prst="ellipse">
            <a:avLst/>
          </a:prstGeom>
          <a:solidFill>
            <a:schemeClr val="bg1"/>
          </a:solidFill>
          <a:ln w="38100">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nvSpPr>
        <p:spPr>
          <a:xfrm>
            <a:off x="11434482" y="280140"/>
            <a:ext cx="528918" cy="369332"/>
          </a:xfrm>
          <a:prstGeom prst="rect">
            <a:avLst/>
          </a:prstGeom>
          <a:noFill/>
        </p:spPr>
        <p:txBody>
          <a:bodyPr wrap="square" rtlCol="0">
            <a:spAutoFit/>
          </a:bodyPr>
          <a:lstStyle/>
          <a:p>
            <a:pPr algn="ctr"/>
            <a:fld id="{91F37B78-A422-4D8F-B453-19ACB88C6007}" type="slidenum">
              <a:rPr lang="zh-CN" altLang="en-US" b="1" smtClean="0"/>
              <a:t>‹#›</a:t>
            </a:fld>
            <a:endParaRPr lang="zh-CN" altLang="en-US" b="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t="1" b="1"/>
          <a:stretch>
            <a:fillRect/>
          </a:stretch>
        </p:blipFill>
        <p:spPr>
          <a:xfrm>
            <a:off x="0" y="-2"/>
            <a:ext cx="12192658" cy="923925"/>
          </a:xfrm>
          <a:prstGeom prst="rect">
            <a:avLst/>
          </a:prstGeom>
        </p:spPr>
      </p:pic>
      <p:sp>
        <p:nvSpPr>
          <p:cNvPr id="2" name="椭圆 1"/>
          <p:cNvSpPr/>
          <p:nvPr userDrawn="1"/>
        </p:nvSpPr>
        <p:spPr>
          <a:xfrm>
            <a:off x="11452411" y="215432"/>
            <a:ext cx="493059" cy="493059"/>
          </a:xfrm>
          <a:prstGeom prst="ellipse">
            <a:avLst/>
          </a:prstGeom>
          <a:solidFill>
            <a:schemeClr val="bg1"/>
          </a:solidFill>
          <a:ln w="38100">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nvSpPr>
        <p:spPr>
          <a:xfrm>
            <a:off x="11434482" y="280140"/>
            <a:ext cx="528918" cy="369332"/>
          </a:xfrm>
          <a:prstGeom prst="rect">
            <a:avLst/>
          </a:prstGeom>
          <a:noFill/>
        </p:spPr>
        <p:txBody>
          <a:bodyPr wrap="square" rtlCol="0">
            <a:spAutoFit/>
          </a:bodyPr>
          <a:lstStyle/>
          <a:p>
            <a:pPr algn="ctr"/>
            <a:fld id="{91F37B78-A422-4D8F-B453-19ACB88C6007}" type="slidenum">
              <a:rPr lang="zh-CN" altLang="en-US" b="1" smtClean="0"/>
              <a:t>‹#›</a:t>
            </a:fld>
            <a:endParaRPr lang="zh-CN" altLang="en-US" b="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C8C93A9-4999-42E9-B2C9-40AE5C64C0FF}" type="datetimeFigureOut">
              <a:rPr lang="zh-CN" altLang="en-US" smtClean="0"/>
              <a:t>2026/1/29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C223AA-A7FB-46DA-8361-F66FCC11274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223AA-A7FB-46DA-8361-F66FCC11274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C93A9-4999-42E9-B2C9-40AE5C64C0FF}" type="datetimeFigureOut">
              <a:rPr lang="zh-CN" altLang="en-US" smtClean="0"/>
              <a:t>2026/1/29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223AA-A7FB-46DA-8361-F66FCC11274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3.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sp>
        <p:nvSpPr>
          <p:cNvPr id="25" name="矩形 24"/>
          <p:cNvSpPr/>
          <p:nvPr/>
        </p:nvSpPr>
        <p:spPr>
          <a:xfrm>
            <a:off x="1171575" y="331323"/>
            <a:ext cx="108585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6" name="矩形 25"/>
          <p:cNvSpPr/>
          <p:nvPr/>
        </p:nvSpPr>
        <p:spPr>
          <a:xfrm>
            <a:off x="2285999" y="331323"/>
            <a:ext cx="2719389" cy="36933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4" name="文本框 23"/>
          <p:cNvSpPr txBox="1"/>
          <p:nvPr/>
        </p:nvSpPr>
        <p:spPr>
          <a:xfrm>
            <a:off x="1171575" y="331323"/>
            <a:ext cx="3888581" cy="369332"/>
          </a:xfrm>
          <a:prstGeom prst="rect">
            <a:avLst/>
          </a:prstGeom>
          <a:noFill/>
        </p:spPr>
        <p:txBody>
          <a:bodyPr wrap="square">
            <a:spAutoFit/>
          </a:bodyPr>
          <a:lstStyle/>
          <a:p>
            <a:r>
              <a:rPr lang="zh-CN" altLang="en-US" sz="1800" b="1" i="0" u="none" strike="noStrike" dirty="0">
                <a:solidFill>
                  <a:srgbClr val="FFFFFF"/>
                </a:solidFill>
                <a:latin typeface="微软雅黑" panose="020B0503020204020204" pitchFamily="34" charset="-122"/>
                <a:ea typeface="微软雅黑" panose="020B0503020204020204" pitchFamily="34" charset="-122"/>
              </a:rPr>
              <a:t>名师名校   </a:t>
            </a:r>
            <a:r>
              <a:rPr lang="zh-CN" altLang="en-US" sz="1800" b="0" i="0" u="none" strike="noStrike" dirty="0">
                <a:solidFill>
                  <a:srgbClr val="000000"/>
                </a:solidFill>
                <a:latin typeface="微软雅黑" panose="020B0503020204020204" pitchFamily="34" charset="-122"/>
                <a:ea typeface="微软雅黑" panose="020B0503020204020204" pitchFamily="34" charset="-122"/>
              </a:rPr>
              <a:t>新形态通识教育系列教材</a:t>
            </a:r>
            <a:endParaRPr lang="zh-CN" altLang="en-US"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322944" y="1727417"/>
            <a:ext cx="7546110" cy="3403166"/>
            <a:chOff x="2225963" y="1464398"/>
            <a:chExt cx="7546110" cy="3403166"/>
          </a:xfrm>
        </p:grpSpPr>
        <p:sp>
          <p:nvSpPr>
            <p:cNvPr id="7" name="矩形 6"/>
            <p:cNvSpPr/>
            <p:nvPr/>
          </p:nvSpPr>
          <p:spPr>
            <a:xfrm>
              <a:off x="2225964" y="1464398"/>
              <a:ext cx="7546109" cy="3403166"/>
            </a:xfrm>
            <a:prstGeom prst="rect">
              <a:avLst/>
            </a:prstGeom>
            <a:solidFill>
              <a:schemeClr val="tx1"/>
            </a:solidFill>
            <a:ln w="76200" cmpd="thickThin">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225963" y="1704170"/>
              <a:ext cx="7546109" cy="1322070"/>
            </a:xfrm>
            <a:prstGeom prst="rect">
              <a:avLst/>
            </a:prstGeom>
            <a:noFill/>
          </p:spPr>
          <p:txBody>
            <a:bodyPr wrap="square">
              <a:spAutoFit/>
            </a:bodyPr>
            <a:lstStyle/>
            <a:p>
              <a:pPr algn="ctr"/>
              <a:r>
                <a:rPr lang="zh-CN" altLang="en-US" sz="8000" b="0" i="0" u="none" strike="noStrike" spc="-300" dirty="0">
                  <a:solidFill>
                    <a:srgbClr val="FFFFFF"/>
                  </a:solidFill>
                  <a:latin typeface="方正大标宋_GBK" panose="03000509000000000000" pitchFamily="65" charset="-122"/>
                  <a:ea typeface="方正大标宋_GBK" panose="03000509000000000000" pitchFamily="65" charset="-122"/>
                </a:rPr>
                <a:t>大 学 计 算 机</a:t>
              </a:r>
              <a:endParaRPr lang="zh-CN" altLang="en-US" sz="8000" spc="-300" dirty="0">
                <a:latin typeface="方正大标宋_GBK" panose="03000509000000000000" pitchFamily="65" charset="-122"/>
                <a:ea typeface="方正大标宋_GBK" panose="03000509000000000000" pitchFamily="65" charset="-122"/>
              </a:endParaRPr>
            </a:p>
          </p:txBody>
        </p:sp>
        <p:sp>
          <p:nvSpPr>
            <p:cNvPr id="13" name="文本框 12"/>
            <p:cNvSpPr txBox="1"/>
            <p:nvPr/>
          </p:nvSpPr>
          <p:spPr>
            <a:xfrm>
              <a:off x="2327564" y="3298143"/>
              <a:ext cx="7269018" cy="707886"/>
            </a:xfrm>
            <a:prstGeom prst="rect">
              <a:avLst/>
            </a:prstGeom>
            <a:noFill/>
          </p:spPr>
          <p:txBody>
            <a:bodyPr wrap="square">
              <a:spAutoFit/>
            </a:bodyPr>
            <a:lstStyle/>
            <a:p>
              <a:pPr algn="ctr"/>
              <a:r>
                <a:rPr lang="zh-CN" altLang="en-US" sz="4000" b="0" i="0" u="none" strike="noStrike" spc="600" baseline="0" dirty="0">
                  <a:solidFill>
                    <a:srgbClr val="FCD7A1"/>
                  </a:solidFill>
                  <a:latin typeface="微软雅黑" panose="020B0503020204020204" pitchFamily="34" charset="-122"/>
                  <a:ea typeface="微软雅黑" panose="020B0503020204020204" pitchFamily="34" charset="-122"/>
                </a:rPr>
                <a:t>计算思维与新一代信息技术</a:t>
              </a:r>
              <a:endParaRPr lang="zh-CN" altLang="en-US" sz="4000" spc="600" dirty="0">
                <a:solidFill>
                  <a:srgbClr val="FCD7A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2327564" y="4137891"/>
              <a:ext cx="7269018" cy="0"/>
            </a:xfrm>
            <a:prstGeom prst="line">
              <a:avLst/>
            </a:prstGeom>
            <a:ln>
              <a:solidFill>
                <a:srgbClr val="FCD7A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419927" y="4269789"/>
              <a:ext cx="2022764" cy="400110"/>
            </a:xfrm>
            <a:prstGeom prst="rect">
              <a:avLst/>
            </a:prstGeom>
            <a:noFill/>
          </p:spPr>
          <p:txBody>
            <a:bodyPr wrap="square">
              <a:spAutoFit/>
            </a:bodyPr>
            <a:lstStyle/>
            <a:p>
              <a:r>
                <a:rPr lang="zh-CN" altLang="en-US" sz="2000" b="1" i="0" u="none" strike="noStrike" baseline="0" dirty="0">
                  <a:solidFill>
                    <a:srgbClr val="FCD7A1"/>
                  </a:solidFill>
                  <a:latin typeface="微软雅黑" panose="020B0503020204020204" pitchFamily="34" charset="-122"/>
                  <a:ea typeface="微软雅黑" panose="020B0503020204020204" pitchFamily="34" charset="-122"/>
                </a:rPr>
                <a:t>附微课 双色版</a:t>
              </a:r>
              <a:endParaRPr lang="zh-CN" altLang="en-US" sz="2000" b="1" dirty="0">
                <a:solidFill>
                  <a:srgbClr val="FCD7A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740073" y="4300567"/>
              <a:ext cx="1856509" cy="369332"/>
            </a:xfrm>
            <a:prstGeom prst="rect">
              <a:avLst/>
            </a:prstGeom>
            <a:noFill/>
          </p:spPr>
          <p:txBody>
            <a:bodyPr wrap="square">
              <a:spAutoFit/>
            </a:bodyPr>
            <a:lstStyle/>
            <a:p>
              <a:r>
                <a:rPr lang="zh-CN" altLang="en-US" sz="1800" b="0" i="0" u="none" strike="noStrike" dirty="0">
                  <a:solidFill>
                    <a:srgbClr val="FFFFFF"/>
                  </a:solidFill>
                  <a:latin typeface="方正大标宋_GBK" panose="03000509000000000000" pitchFamily="65" charset="-122"/>
                  <a:ea typeface="方正大标宋_GBK" panose="03000509000000000000" pitchFamily="65" charset="-122"/>
                </a:rPr>
                <a:t>主编 ◎ 桂小林</a:t>
              </a:r>
              <a:endParaRPr lang="zh-CN" altLang="en-US" dirty="0">
                <a:latin typeface="方正大标宋_GBK" panose="03000509000000000000" pitchFamily="65" charset="-122"/>
                <a:ea typeface="方正大标宋_GBK" panose="03000509000000000000" pitchFamily="65" charset="-122"/>
              </a:endParaRPr>
            </a:p>
          </p:txBody>
        </p:sp>
      </p:grpSp>
      <p:pic>
        <p:nvPicPr>
          <p:cNvPr id="22" name="图片 21"/>
          <p:cNvPicPr>
            <a:picLocks noChangeAspect="1"/>
          </p:cNvPicPr>
          <p:nvPr/>
        </p:nvPicPr>
        <p:blipFill>
          <a:blip r:embed="rId3">
            <a:clrChange>
              <a:clrFrom>
                <a:srgbClr val="04131C"/>
              </a:clrFrom>
              <a:clrTo>
                <a:srgbClr val="04131C">
                  <a:alpha val="0"/>
                </a:srgbClr>
              </a:clrTo>
            </a:clrChange>
          </a:blip>
          <a:stretch>
            <a:fillRect/>
          </a:stretch>
        </p:blipFill>
        <p:spPr>
          <a:xfrm>
            <a:off x="337823" y="284189"/>
            <a:ext cx="709927" cy="695439"/>
          </a:xfrm>
          <a:prstGeom prst="rect">
            <a:avLst/>
          </a:prstGeom>
        </p:spPr>
      </p:pic>
      <p:pic>
        <p:nvPicPr>
          <p:cNvPr id="28" name="图片 27"/>
          <p:cNvPicPr>
            <a:picLocks noChangeAspect="1"/>
          </p:cNvPicPr>
          <p:nvPr/>
        </p:nvPicPr>
        <p:blipFill>
          <a:blip r:embed="rId4">
            <a:clrChange>
              <a:clrFrom>
                <a:srgbClr val="04131C"/>
              </a:clrFrom>
              <a:clrTo>
                <a:srgbClr val="04131C">
                  <a:alpha val="0"/>
                </a:srgbClr>
              </a:clrTo>
            </a:clrChange>
          </a:blip>
          <a:stretch>
            <a:fillRect/>
          </a:stretch>
        </p:blipFill>
        <p:spPr>
          <a:xfrm>
            <a:off x="3365308" y="5958526"/>
            <a:ext cx="5400000" cy="6522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32994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2.2.1 图灵机模型</a:t>
            </a:r>
          </a:p>
        </p:txBody>
      </p:sp>
      <p:sp>
        <p:nvSpPr>
          <p:cNvPr id="5" name="椭圆 4"/>
          <p:cNvSpPr/>
          <p:nvPr/>
        </p:nvSpPr>
        <p:spPr>
          <a:xfrm>
            <a:off x="5385143" y="3020537"/>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椭圆 5"/>
          <p:cNvSpPr/>
          <p:nvPr/>
        </p:nvSpPr>
        <p:spPr>
          <a:xfrm>
            <a:off x="7708028" y="2126441"/>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a:off x="7236445" y="2343172"/>
            <a:ext cx="0" cy="2654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228392" y="2342365"/>
            <a:ext cx="288000" cy="3392"/>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0" name="直接连接符 9"/>
          <p:cNvCxnSpPr/>
          <p:nvPr/>
        </p:nvCxnSpPr>
        <p:spPr>
          <a:xfrm>
            <a:off x="7234340" y="4994439"/>
            <a:ext cx="288000" cy="3392"/>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1" name="椭圆 10"/>
          <p:cNvSpPr/>
          <p:nvPr/>
        </p:nvSpPr>
        <p:spPr>
          <a:xfrm>
            <a:off x="7685450" y="4734294"/>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arrow-pointing-left-circular-button_20407"/>
          <p:cNvSpPr>
            <a:spLocks noChangeAspect="1"/>
          </p:cNvSpPr>
          <p:nvPr/>
        </p:nvSpPr>
        <p:spPr bwMode="auto">
          <a:xfrm>
            <a:off x="5696289" y="3311349"/>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8239125" y="2067560"/>
            <a:ext cx="3062605" cy="822325"/>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（1）在纸上写上或擦除某个符号。  </a:t>
            </a:r>
          </a:p>
        </p:txBody>
      </p:sp>
      <p:sp>
        <p:nvSpPr>
          <p:cNvPr id="20" name="文本框 19"/>
          <p:cNvSpPr txBox="1"/>
          <p:nvPr/>
        </p:nvSpPr>
        <p:spPr>
          <a:xfrm>
            <a:off x="8239125" y="4680585"/>
            <a:ext cx="3061970" cy="822325"/>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（2）把注意力从纸的一个位置移动到另一个位置。  </a:t>
            </a:r>
          </a:p>
        </p:txBody>
      </p:sp>
      <p:sp>
        <p:nvSpPr>
          <p:cNvPr id="29" name="文本框 28"/>
          <p:cNvSpPr txBox="1"/>
          <p:nvPr/>
        </p:nvSpPr>
        <p:spPr>
          <a:xfrm>
            <a:off x="607060" y="1797050"/>
            <a:ext cx="4483735" cy="3688080"/>
          </a:xfrm>
          <a:prstGeom prst="rect">
            <a:avLst/>
          </a:prstGeom>
          <a:noFill/>
        </p:spPr>
        <p:txBody>
          <a:bodyPr wrap="square" rtlCol="0">
            <a:spAutoFit/>
          </a:bodyPr>
          <a:lstStyle/>
          <a:p>
            <a:pPr fontAlgn="auto">
              <a:lnSpc>
                <a:spcPct val="132000"/>
              </a:lnSpc>
              <a:spcBef>
                <a:spcPts val="600"/>
              </a:spcBef>
              <a:spcAft>
                <a:spcPts val="600"/>
              </a:spcAft>
            </a:pPr>
            <a:r>
              <a:rPr dirty="0">
                <a:latin typeface="微软雅黑" panose="020B0503020204020204" pitchFamily="34" charset="-122"/>
                <a:ea typeface="微软雅黑" panose="020B0503020204020204" pitchFamily="34" charset="-122"/>
                <a:cs typeface="+mn-ea"/>
                <a:sym typeface="Segoe UI" panose="020B0502040204020203" pitchFamily="34" charset="0"/>
              </a:rPr>
              <a:t>1936年，英国数学家图灵(1912―1954年)提出了一种抽象的计算模型—图灵机( Turing machine)。</a:t>
            </a:r>
          </a:p>
          <a:p>
            <a:pPr fontAlgn="auto">
              <a:lnSpc>
                <a:spcPct val="132000"/>
              </a:lnSpc>
              <a:spcBef>
                <a:spcPts val="600"/>
              </a:spcBef>
              <a:spcAft>
                <a:spcPts val="600"/>
              </a:spcAft>
            </a:pPr>
            <a:r>
              <a:rPr dirty="0">
                <a:latin typeface="微软雅黑" panose="020B0503020204020204" pitchFamily="34" charset="-122"/>
                <a:ea typeface="微软雅黑" panose="020B0503020204020204" pitchFamily="34" charset="-122"/>
                <a:cs typeface="+mn-ea"/>
                <a:sym typeface="Segoe UI" panose="020B0502040204020203" pitchFamily="34" charset="0"/>
              </a:rPr>
              <a:t>图灵机，又称图灵计算机，即将人们使用纸笔进行数学运算的过程进行抽象，由一个虚拟的机器替代人类进行数学运算。</a:t>
            </a:r>
          </a:p>
          <a:p>
            <a:pPr fontAlgn="auto">
              <a:lnSpc>
                <a:spcPct val="132000"/>
              </a:lnSpc>
              <a:spcBef>
                <a:spcPts val="600"/>
              </a:spcBef>
              <a:spcAft>
                <a:spcPts val="600"/>
              </a:spcAft>
            </a:pPr>
            <a:r>
              <a:rPr dirty="0">
                <a:latin typeface="微软雅黑" panose="020B0503020204020204" pitchFamily="34" charset="-122"/>
                <a:ea typeface="微软雅黑" panose="020B0503020204020204" pitchFamily="34" charset="-122"/>
                <a:cs typeface="+mn-ea"/>
                <a:sym typeface="Segoe UI" panose="020B0502040204020203" pitchFamily="34" charset="0"/>
              </a:rPr>
              <a:t>图灵的基本思想是用机器来模拟人们用纸笔进行数学运算的过程，他把这样的过程看作下列两种简单的动作：</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22783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图灵机模型</a:t>
            </a:r>
          </a:p>
        </p:txBody>
      </p:sp>
      <p:sp>
        <p:nvSpPr>
          <p:cNvPr id="6" name="文本框 5"/>
          <p:cNvSpPr txBox="1"/>
          <p:nvPr/>
        </p:nvSpPr>
        <p:spPr>
          <a:xfrm>
            <a:off x="1533525" y="1468120"/>
            <a:ext cx="5511165" cy="1783715"/>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为了模拟人的上述动作和运算过程，图灵构造出了一台假想的机器，如图所示。</a:t>
            </a:r>
          </a:p>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该机器由以下几个部分组成。</a:t>
            </a:r>
          </a:p>
        </p:txBody>
      </p:sp>
      <p:sp>
        <p:nvSpPr>
          <p:cNvPr id="21" name="椭圆 20"/>
          <p:cNvSpPr/>
          <p:nvPr/>
        </p:nvSpPr>
        <p:spPr>
          <a:xfrm>
            <a:off x="870988" y="156184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7" name="椭圆 6"/>
          <p:cNvSpPr/>
          <p:nvPr/>
        </p:nvSpPr>
        <p:spPr>
          <a:xfrm>
            <a:off x="870988" y="270802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10" name="图片 9"/>
          <p:cNvPicPr/>
          <p:nvPr/>
        </p:nvPicPr>
        <p:blipFill>
          <a:blip r:embed="rId4">
            <a:extLst>
              <a:ext uri="{28A0092B-C50C-407E-A947-70E740481C1C}">
                <a14:useLocalDpi xmlns:a14="http://schemas.microsoft.com/office/drawing/2010/main" val="0"/>
              </a:ext>
            </a:extLst>
          </a:blip>
          <a:srcRect/>
          <a:stretch>
            <a:fillRect/>
          </a:stretch>
        </p:blipFill>
        <p:spPr bwMode="auto">
          <a:xfrm>
            <a:off x="7521041" y="1311274"/>
            <a:ext cx="3935946" cy="4994105"/>
          </a:xfrm>
          <a:prstGeom prst="rect">
            <a:avLst/>
          </a:prstGeom>
          <a:noFill/>
          <a:ln>
            <a:noFill/>
          </a:ln>
        </p:spPr>
      </p:pic>
      <p:sp>
        <p:nvSpPr>
          <p:cNvPr id="11" name="文本框 10"/>
          <p:cNvSpPr txBox="1"/>
          <p:nvPr/>
        </p:nvSpPr>
        <p:spPr>
          <a:xfrm>
            <a:off x="1558925" y="3350260"/>
            <a:ext cx="5605780" cy="2988310"/>
          </a:xfrm>
          <a:prstGeom prst="rect">
            <a:avLst/>
          </a:prstGeom>
          <a:noFill/>
        </p:spPr>
        <p:txBody>
          <a:bodyPr wrap="square">
            <a:spAutoFit/>
          </a:bodyPr>
          <a:lstStyle/>
          <a:p>
            <a:pPr fontAlgn="auto">
              <a:lnSpc>
                <a:spcPct val="132000"/>
              </a:lnSpc>
              <a:spcBef>
                <a:spcPts val="1200"/>
              </a:spcBef>
              <a:spcAft>
                <a:spcPts val="0"/>
              </a:spcAft>
            </a:pPr>
            <a:r>
              <a:rPr lang="zh-CN" altLang="en-US" sz="2000" dirty="0">
                <a:latin typeface="微软雅黑" panose="020B0503020204020204" pitchFamily="34" charset="-122"/>
                <a:ea typeface="微软雅黑" panose="020B0503020204020204" pitchFamily="34" charset="-122"/>
              </a:rPr>
              <a:t>（1）一条无限长的纸带。</a:t>
            </a:r>
          </a:p>
          <a:p>
            <a:pPr fontAlgn="auto">
              <a:lnSpc>
                <a:spcPct val="132000"/>
              </a:lnSpc>
              <a:spcBef>
                <a:spcPts val="1200"/>
              </a:spcBef>
              <a:spcAft>
                <a:spcPts val="0"/>
              </a:spcAft>
            </a:pPr>
            <a:r>
              <a:rPr lang="zh-CN" altLang="en-US" sz="2000" dirty="0">
                <a:latin typeface="微软雅黑" panose="020B0503020204020204" pitchFamily="34" charset="-122"/>
                <a:ea typeface="微软雅黑" panose="020B0503020204020204" pitchFamily="34" charset="-122"/>
              </a:rPr>
              <a:t>（2）一个读写头。</a:t>
            </a:r>
          </a:p>
          <a:p>
            <a:pPr fontAlgn="auto">
              <a:lnSpc>
                <a:spcPct val="132000"/>
              </a:lnSpc>
              <a:spcBef>
                <a:spcPts val="1200"/>
              </a:spcBef>
              <a:spcAft>
                <a:spcPts val="0"/>
              </a:spcAft>
            </a:pPr>
            <a:r>
              <a:rPr lang="zh-CN" altLang="en-US" sz="2000" dirty="0">
                <a:latin typeface="微软雅黑" panose="020B0503020204020204" pitchFamily="34" charset="-122"/>
                <a:ea typeface="微软雅黑" panose="020B0503020204020204" pitchFamily="34" charset="-122"/>
              </a:rPr>
              <a:t>（3）一套控制规则。</a:t>
            </a:r>
          </a:p>
          <a:p>
            <a:pPr fontAlgn="auto">
              <a:lnSpc>
                <a:spcPct val="132000"/>
              </a:lnSpc>
              <a:spcBef>
                <a:spcPts val="1200"/>
              </a:spcBef>
              <a:spcAft>
                <a:spcPts val="0"/>
              </a:spcAft>
            </a:pPr>
            <a:r>
              <a:rPr lang="zh-CN" altLang="en-US" sz="2000" dirty="0">
                <a:latin typeface="微软雅黑" panose="020B0503020204020204" pitchFamily="34" charset="-122"/>
                <a:ea typeface="微软雅黑" panose="020B0503020204020204" pitchFamily="34" charset="-122"/>
              </a:rPr>
              <a:t>（4）一个状态寄存器。它用来保存图灵机当前所处的状态。图灵机的所有可能状态的数目是有限的，并且有一个特殊的状态，称为停机状态。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615124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冯·诺伊曼计算机是如何工作的？</a:t>
            </a:r>
          </a:p>
        </p:txBody>
      </p:sp>
      <p:sp>
        <p:nvSpPr>
          <p:cNvPr id="29" name="文本框 28"/>
          <p:cNvSpPr txBox="1"/>
          <p:nvPr/>
        </p:nvSpPr>
        <p:spPr>
          <a:xfrm>
            <a:off x="933450" y="1763395"/>
            <a:ext cx="5024755" cy="3810000"/>
          </a:xfrm>
          <a:prstGeom prst="rect">
            <a:avLst/>
          </a:prstGeom>
          <a:noFill/>
        </p:spPr>
        <p:txBody>
          <a:bodyPr wrap="square" rtlCol="0">
            <a:spAutoFit/>
          </a:bodyPr>
          <a:lstStyle/>
          <a:p>
            <a:pPr marL="342900" indent="-342900" fontAlgn="auto">
              <a:lnSpc>
                <a:spcPct val="132000"/>
              </a:lnSpc>
              <a:spcBef>
                <a:spcPts val="600"/>
              </a:spcBef>
              <a:spcAft>
                <a:spcPts val="600"/>
              </a:spcAft>
              <a:buClr>
                <a:srgbClr val="33A936"/>
              </a:buClr>
              <a:buFont typeface="Wingdings" panose="05000000000000000000" charset="0"/>
              <a:buChar char="Ø"/>
            </a:pPr>
            <a:r>
              <a:rPr sz="2400" dirty="0">
                <a:latin typeface="微软雅黑" panose="020B0503020204020204" pitchFamily="34" charset="-122"/>
                <a:ea typeface="微软雅黑" panose="020B0503020204020204" pitchFamily="34" charset="-122"/>
                <a:cs typeface="+mn-ea"/>
                <a:sym typeface="Segoe UI" panose="020B0502040204020203" pitchFamily="34" charset="0"/>
              </a:rPr>
              <a:t>冯·诺伊曼计算机是一个包括控制器、运算器、存储器、输入设备、输出设备五部分组成的系统，如图所示。</a:t>
            </a:r>
          </a:p>
          <a:p>
            <a:pPr marL="342900" indent="-342900" fontAlgn="auto">
              <a:lnSpc>
                <a:spcPct val="132000"/>
              </a:lnSpc>
              <a:spcBef>
                <a:spcPts val="600"/>
              </a:spcBef>
              <a:spcAft>
                <a:spcPts val="600"/>
              </a:spcAft>
              <a:buClr>
                <a:srgbClr val="33A936"/>
              </a:buClr>
              <a:buFont typeface="Wingdings" panose="05000000000000000000" charset="0"/>
              <a:buChar char="Ø"/>
            </a:pPr>
            <a:r>
              <a:rPr sz="2400" dirty="0">
                <a:latin typeface="微软雅黑" panose="020B0503020204020204" pitchFamily="34" charset="-122"/>
                <a:ea typeface="微软雅黑" panose="020B0503020204020204" pitchFamily="34" charset="-122"/>
                <a:cs typeface="+mn-ea"/>
                <a:sym typeface="Segoe UI" panose="020B0502040204020203" pitchFamily="34" charset="0"/>
              </a:rPr>
              <a:t>冯·诺伊曼计算机的重要特点是将指令和数据同时存放在存储器中。</a:t>
            </a:r>
          </a:p>
          <a:p>
            <a:pPr marL="342900" indent="-342900" fontAlgn="auto">
              <a:lnSpc>
                <a:spcPct val="132000"/>
              </a:lnSpc>
              <a:spcBef>
                <a:spcPts val="600"/>
              </a:spcBef>
              <a:spcAft>
                <a:spcPts val="600"/>
              </a:spcAft>
              <a:buClr>
                <a:srgbClr val="33A936"/>
              </a:buClr>
              <a:buFont typeface="Wingdings" panose="05000000000000000000" charset="0"/>
              <a:buChar char="Ø"/>
            </a:pPr>
            <a:r>
              <a:rPr sz="2400" dirty="0">
                <a:latin typeface="微软雅黑" panose="020B0503020204020204" pitchFamily="34" charset="-122"/>
                <a:ea typeface="微软雅黑" panose="020B0503020204020204" pitchFamily="34" charset="-122"/>
                <a:cs typeface="+mn-ea"/>
                <a:sym typeface="Segoe UI" panose="020B0502040204020203" pitchFamily="34" charset="0"/>
              </a:rPr>
              <a:t>冯-诺依曼计算机的工作过程如下：</a:t>
            </a:r>
          </a:p>
        </p:txBody>
      </p:sp>
      <p:pic>
        <p:nvPicPr>
          <p:cNvPr id="4" name="图片 3"/>
          <p:cNvPicPr/>
          <p:nvPr/>
        </p:nvPicPr>
        <p:blipFill>
          <a:blip r:embed="rId3">
            <a:extLst>
              <a:ext uri="{28A0092B-C50C-407E-A947-70E740481C1C}">
                <a14:useLocalDpi xmlns:a14="http://schemas.microsoft.com/office/drawing/2010/main" val="0"/>
              </a:ext>
            </a:extLst>
          </a:blip>
          <a:srcRect/>
          <a:stretch>
            <a:fillRect/>
          </a:stretch>
        </p:blipFill>
        <p:spPr bwMode="auto">
          <a:xfrm>
            <a:off x="6283043" y="1943755"/>
            <a:ext cx="5241064" cy="36294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615124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冯·诺伊曼计算机是如何工作的？</a:t>
            </a:r>
          </a:p>
        </p:txBody>
      </p:sp>
      <p:sp>
        <p:nvSpPr>
          <p:cNvPr id="6" name="椭圆 5"/>
          <p:cNvSpPr/>
          <p:nvPr/>
        </p:nvSpPr>
        <p:spPr>
          <a:xfrm>
            <a:off x="1322962" y="1492076"/>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1</a:t>
            </a: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椭圆 10"/>
          <p:cNvSpPr/>
          <p:nvPr/>
        </p:nvSpPr>
        <p:spPr>
          <a:xfrm>
            <a:off x="1322962" y="2415909"/>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2</a:t>
            </a: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2" name="椭圆 11"/>
          <p:cNvSpPr/>
          <p:nvPr/>
        </p:nvSpPr>
        <p:spPr>
          <a:xfrm>
            <a:off x="1322962" y="3386238"/>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3</a:t>
            </a: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2065630" y="1474682"/>
            <a:ext cx="8183880" cy="456565"/>
          </a:xfrm>
          <a:prstGeom prst="rect">
            <a:avLst/>
          </a:prstGeom>
          <a:noFill/>
        </p:spPr>
        <p:txBody>
          <a:bodyPr wrap="non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第一步：将程序和数据通过输入设备送往存储器，初始化程序指针，启动运行。</a:t>
            </a:r>
          </a:p>
        </p:txBody>
      </p:sp>
      <p:sp>
        <p:nvSpPr>
          <p:cNvPr id="20" name="文本框 19"/>
          <p:cNvSpPr txBox="1"/>
          <p:nvPr/>
        </p:nvSpPr>
        <p:spPr>
          <a:xfrm>
            <a:off x="2065655" y="2381885"/>
            <a:ext cx="8698865" cy="822325"/>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第二步：</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CPU</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（包括运算器和控制器）根据程序指针，从存储器中取出程序指令送到控制器支分析和识别，根据分析髝结果，确定该指令的功能和含义。</a:t>
            </a:r>
          </a:p>
        </p:txBody>
      </p:sp>
      <p:sp>
        <p:nvSpPr>
          <p:cNvPr id="22" name="文本框 21"/>
          <p:cNvSpPr txBox="1"/>
          <p:nvPr/>
        </p:nvSpPr>
        <p:spPr>
          <a:xfrm>
            <a:off x="2065655" y="3357245"/>
            <a:ext cx="8698865" cy="822325"/>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第三步：控制器根据指令的功能和含义，发出相应的命令（如打开或关闭数据通路上的开关），将指令中的操作数进行加、减或逻辑运算等，运算结果暂存在</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CPU</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内。</a:t>
            </a:r>
          </a:p>
        </p:txBody>
      </p:sp>
      <p:sp>
        <p:nvSpPr>
          <p:cNvPr id="2" name="椭圆 1"/>
          <p:cNvSpPr/>
          <p:nvPr/>
        </p:nvSpPr>
        <p:spPr>
          <a:xfrm>
            <a:off x="1322962" y="4435844"/>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4</a:t>
            </a: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 name="椭圆 4"/>
          <p:cNvSpPr/>
          <p:nvPr/>
        </p:nvSpPr>
        <p:spPr>
          <a:xfrm>
            <a:off x="1322962" y="5406173"/>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5</a:t>
            </a: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7" name="文本框 6"/>
          <p:cNvSpPr txBox="1"/>
          <p:nvPr/>
        </p:nvSpPr>
        <p:spPr>
          <a:xfrm>
            <a:off x="2065655" y="4406900"/>
            <a:ext cx="8644890" cy="822325"/>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第四步：当运算任务完成后，</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CPU</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根据指令预先确定的功能将结果送回存储器、输出设备或继续存在</a:t>
            </a:r>
            <a:r>
              <a:rPr lang="en-US" altLang="zh-CN" dirty="0">
                <a:latin typeface="Segoe UI" panose="020B0502040204020203" pitchFamily="34" charset="0"/>
                <a:ea typeface="微软雅黑" panose="020B0503020204020204" pitchFamily="34" charset="-122"/>
                <a:cs typeface="+mn-ea"/>
                <a:sym typeface="Segoe UI" panose="020B0502040204020203" pitchFamily="34" charset="0"/>
              </a:rPr>
              <a:t>CPU</a:t>
            </a: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内。</a:t>
            </a:r>
          </a:p>
        </p:txBody>
      </p:sp>
      <p:sp>
        <p:nvSpPr>
          <p:cNvPr id="8" name="文本框 7"/>
          <p:cNvSpPr txBox="1"/>
          <p:nvPr/>
        </p:nvSpPr>
        <p:spPr>
          <a:xfrm>
            <a:off x="2065630" y="5377245"/>
            <a:ext cx="7269480" cy="456565"/>
          </a:xfrm>
          <a:prstGeom prst="rect">
            <a:avLst/>
          </a:prstGeom>
          <a:noFill/>
        </p:spPr>
        <p:txBody>
          <a:bodyPr wrap="non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第五步：控制器修改程序指针，指向下一条指令，重复第二至第五步。</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22402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2.3 从逻辑门到运算器</a:t>
            </a:r>
          </a:p>
        </p:txBody>
      </p:sp>
      <p:sp>
        <p:nvSpPr>
          <p:cNvPr id="26" name="文本框 25"/>
          <p:cNvSpPr txBox="1"/>
          <p:nvPr/>
        </p:nvSpPr>
        <p:spPr>
          <a:xfrm>
            <a:off x="1426210" y="1534160"/>
            <a:ext cx="4855845" cy="2861310"/>
          </a:xfrm>
          <a:prstGeom prst="rect">
            <a:avLst/>
          </a:prstGeom>
          <a:noFill/>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逻辑门是实现计算的最基本单位。</a:t>
            </a:r>
          </a:p>
          <a:p>
            <a:pPr>
              <a:lnSpc>
                <a:spcPct val="150000"/>
              </a:lnSpc>
            </a:pPr>
            <a:endParaRPr lang="zh-CN" altLang="en-US" sz="2400" dirty="0">
              <a:latin typeface="微软雅黑" panose="020B0503020204020204" pitchFamily="34" charset="-122"/>
              <a:ea typeface="微软雅黑" panose="020B0503020204020204" pitchFamily="34" charset="-122"/>
            </a:endParaRPr>
          </a:p>
          <a:p>
            <a:pPr>
              <a:lnSpc>
                <a:spcPct val="150000"/>
              </a:lnSpc>
            </a:pP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在计算机中，通常包括两大类最基本的运算：</a:t>
            </a:r>
          </a:p>
        </p:txBody>
      </p:sp>
      <p:sp>
        <p:nvSpPr>
          <p:cNvPr id="29" name="椭圆 28"/>
          <p:cNvSpPr/>
          <p:nvPr/>
        </p:nvSpPr>
        <p:spPr>
          <a:xfrm>
            <a:off x="763673" y="162788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0" name="椭圆 29"/>
          <p:cNvSpPr/>
          <p:nvPr/>
        </p:nvSpPr>
        <p:spPr>
          <a:xfrm>
            <a:off x="763673" y="328587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1" name="平行四边形 30"/>
          <p:cNvSpPr/>
          <p:nvPr/>
        </p:nvSpPr>
        <p:spPr>
          <a:xfrm>
            <a:off x="6538124" y="2039437"/>
            <a:ext cx="2286000" cy="1730651"/>
          </a:xfrm>
          <a:prstGeom prst="parallelogram">
            <a:avLst>
              <a:gd name="adj" fmla="val 6383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2" name="平行四边形 31"/>
          <p:cNvSpPr/>
          <p:nvPr/>
        </p:nvSpPr>
        <p:spPr>
          <a:xfrm>
            <a:off x="7203966" y="2994350"/>
            <a:ext cx="2286000" cy="1730651"/>
          </a:xfrm>
          <a:prstGeom prst="parallelogram">
            <a:avLst>
              <a:gd name="adj" fmla="val 6383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3" name="平行四边形 32"/>
          <p:cNvSpPr/>
          <p:nvPr/>
        </p:nvSpPr>
        <p:spPr>
          <a:xfrm>
            <a:off x="9079938" y="2129025"/>
            <a:ext cx="2286000" cy="1730651"/>
          </a:xfrm>
          <a:prstGeom prst="parallelogram">
            <a:avLst>
              <a:gd name="adj" fmla="val 63835"/>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4" name="平行四边形 33"/>
          <p:cNvSpPr/>
          <p:nvPr/>
        </p:nvSpPr>
        <p:spPr>
          <a:xfrm>
            <a:off x="7936938" y="3994692"/>
            <a:ext cx="2286000" cy="1730651"/>
          </a:xfrm>
          <a:prstGeom prst="parallelogram">
            <a:avLst>
              <a:gd name="adj" fmla="val 63835"/>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6" name="文本框 35"/>
          <p:cNvSpPr txBox="1"/>
          <p:nvPr/>
        </p:nvSpPr>
        <p:spPr>
          <a:xfrm>
            <a:off x="1564005" y="4494530"/>
            <a:ext cx="3729355" cy="1014730"/>
          </a:xfrm>
          <a:prstGeom prst="rect">
            <a:avLst/>
          </a:prstGeom>
          <a:noFill/>
        </p:spPr>
        <p:txBody>
          <a:bodyPr wrap="square">
            <a:spAutoFit/>
          </a:bodyPr>
          <a:lstStyle/>
          <a:p>
            <a:pPr marL="342900" indent="-342900">
              <a:lnSpc>
                <a:spcPct val="150000"/>
              </a:lnSpc>
              <a:buClr>
                <a:srgbClr val="33A936"/>
              </a:buClr>
              <a:buFont typeface="Wingdings" panose="05000000000000000000" charset="0"/>
              <a:buChar char="p"/>
            </a:pPr>
            <a:r>
              <a:rPr lang="zh-CN" altLang="en-US" sz="2000" dirty="0">
                <a:latin typeface="微软雅黑" panose="020B0503020204020204" pitchFamily="34" charset="-122"/>
                <a:ea typeface="微软雅黑" panose="020B0503020204020204" pitchFamily="34" charset="-122"/>
              </a:rPr>
              <a:t>算术运算</a:t>
            </a:r>
          </a:p>
          <a:p>
            <a:pPr marL="342900" indent="-342900">
              <a:lnSpc>
                <a:spcPct val="150000"/>
              </a:lnSpc>
              <a:buClr>
                <a:srgbClr val="33A936"/>
              </a:buClr>
              <a:buFont typeface="Wingdings" panose="05000000000000000000" charset="0"/>
              <a:buChar char="p"/>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逻辑运算</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5567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2.3.1 计算机的逻辑运算</a:t>
            </a:r>
          </a:p>
        </p:txBody>
      </p:sp>
      <p:sp>
        <p:nvSpPr>
          <p:cNvPr id="5" name="椭圆 4"/>
          <p:cNvSpPr/>
          <p:nvPr/>
        </p:nvSpPr>
        <p:spPr>
          <a:xfrm>
            <a:off x="4469473" y="3561557"/>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椭圆 5"/>
          <p:cNvSpPr/>
          <p:nvPr/>
        </p:nvSpPr>
        <p:spPr>
          <a:xfrm>
            <a:off x="6577587" y="2494106"/>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a:off x="6139180" y="2735580"/>
            <a:ext cx="0" cy="31629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136827" y="273116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a:off x="6137275" y="3811270"/>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0" name="直接连接符 9"/>
          <p:cNvCxnSpPr/>
          <p:nvPr/>
        </p:nvCxnSpPr>
        <p:spPr>
          <a:xfrm>
            <a:off x="6137060" y="484063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1" name="椭圆 10"/>
          <p:cNvSpPr/>
          <p:nvPr/>
        </p:nvSpPr>
        <p:spPr>
          <a:xfrm>
            <a:off x="6577587" y="3545872"/>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2" name="椭圆 11"/>
          <p:cNvSpPr/>
          <p:nvPr/>
        </p:nvSpPr>
        <p:spPr>
          <a:xfrm>
            <a:off x="6577587" y="4597432"/>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arrow-pointing-left-circular-button_20407"/>
          <p:cNvSpPr>
            <a:spLocks noChangeAspect="1"/>
          </p:cNvSpPr>
          <p:nvPr/>
        </p:nvSpPr>
        <p:spPr bwMode="auto">
          <a:xfrm>
            <a:off x="4780619" y="3852369"/>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2314575" y="246062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逻辑运算</a:t>
            </a:r>
          </a:p>
        </p:txBody>
      </p:sp>
      <p:sp>
        <p:nvSpPr>
          <p:cNvPr id="4" name="椭圆 3"/>
          <p:cNvSpPr/>
          <p:nvPr/>
        </p:nvSpPr>
        <p:spPr>
          <a:xfrm>
            <a:off x="1021478" y="227351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1021715" y="3375025"/>
            <a:ext cx="3215640" cy="1308735"/>
          </a:xfrm>
          <a:prstGeom prst="rect">
            <a:avLst/>
          </a:prstGeom>
          <a:noFill/>
        </p:spPr>
        <p:txBody>
          <a:bodyPr wrap="square" rtlCol="0">
            <a:spAutoFit/>
          </a:bodyPr>
          <a:lstStyle/>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计算机中的逻辑运算主要包括逻辑非、逻辑与、逻辑或、逻辑异或等4种运算。</a:t>
            </a:r>
          </a:p>
        </p:txBody>
      </p:sp>
      <p:sp>
        <p:nvSpPr>
          <p:cNvPr id="14" name="文本框 13"/>
          <p:cNvSpPr txBox="1"/>
          <p:nvPr/>
        </p:nvSpPr>
        <p:spPr>
          <a:xfrm>
            <a:off x="7096125" y="2474595"/>
            <a:ext cx="3927475"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（1）逻辑非运算（NOT）</a:t>
            </a:r>
          </a:p>
        </p:txBody>
      </p:sp>
      <p:cxnSp>
        <p:nvCxnSpPr>
          <p:cNvPr id="15" name="直接连接符 14"/>
          <p:cNvCxnSpPr/>
          <p:nvPr/>
        </p:nvCxnSpPr>
        <p:spPr>
          <a:xfrm>
            <a:off x="6177065" y="589918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6" name="椭圆 15"/>
          <p:cNvSpPr/>
          <p:nvPr/>
        </p:nvSpPr>
        <p:spPr>
          <a:xfrm>
            <a:off x="6577587" y="567375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文本框 23"/>
          <p:cNvSpPr txBox="1"/>
          <p:nvPr/>
        </p:nvSpPr>
        <p:spPr>
          <a:xfrm>
            <a:off x="7096125" y="3478530"/>
            <a:ext cx="3928110"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（2）逻辑与运算（AND）</a:t>
            </a:r>
          </a:p>
        </p:txBody>
      </p:sp>
      <p:sp>
        <p:nvSpPr>
          <p:cNvPr id="25" name="文本框 24"/>
          <p:cNvSpPr txBox="1"/>
          <p:nvPr/>
        </p:nvSpPr>
        <p:spPr>
          <a:xfrm>
            <a:off x="7096125" y="4581525"/>
            <a:ext cx="3928110"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（3）逻辑或运算（OR）</a:t>
            </a:r>
          </a:p>
        </p:txBody>
      </p:sp>
      <p:sp>
        <p:nvSpPr>
          <p:cNvPr id="17" name="文本框 16"/>
          <p:cNvSpPr txBox="1"/>
          <p:nvPr/>
        </p:nvSpPr>
        <p:spPr>
          <a:xfrm>
            <a:off x="7096125" y="5638165"/>
            <a:ext cx="3928110"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（4）逻辑异或运算（XOR）</a:t>
            </a:r>
          </a:p>
        </p:txBody>
      </p:sp>
      <p:sp>
        <p:nvSpPr>
          <p:cNvPr id="18" name="文本框 17"/>
          <p:cNvSpPr txBox="1"/>
          <p:nvPr/>
        </p:nvSpPr>
        <p:spPr>
          <a:xfrm>
            <a:off x="1021715" y="1172845"/>
            <a:ext cx="10322560" cy="497205"/>
          </a:xfrm>
          <a:prstGeom prst="rect">
            <a:avLst/>
          </a:prstGeom>
          <a:noFill/>
        </p:spPr>
        <p:txBody>
          <a:bodyPr wrap="square" rtlCol="0">
            <a:spAutoFit/>
          </a:bodyPr>
          <a:lstStyle/>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利用逻辑运算可以进行两个数的比较，或者从某个数中选取某几位进行操作。</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090" y="4843780"/>
            <a:ext cx="3048000" cy="154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5567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2.3.1 计算机的逻辑运算</a:t>
            </a:r>
          </a:p>
        </p:txBody>
      </p:sp>
      <p:sp>
        <p:nvSpPr>
          <p:cNvPr id="2" name="文本框 1"/>
          <p:cNvSpPr txBox="1"/>
          <p:nvPr/>
        </p:nvSpPr>
        <p:spPr>
          <a:xfrm>
            <a:off x="2314575" y="1560830"/>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逻辑门</a:t>
            </a:r>
          </a:p>
        </p:txBody>
      </p:sp>
      <p:sp>
        <p:nvSpPr>
          <p:cNvPr id="4" name="椭圆 3"/>
          <p:cNvSpPr/>
          <p:nvPr/>
        </p:nvSpPr>
        <p:spPr>
          <a:xfrm>
            <a:off x="1021478" y="137371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36" name="文本框 35"/>
          <p:cNvSpPr txBox="1"/>
          <p:nvPr/>
        </p:nvSpPr>
        <p:spPr>
          <a:xfrm>
            <a:off x="1021715" y="2475230"/>
            <a:ext cx="10210165" cy="1714500"/>
          </a:xfrm>
          <a:prstGeom prst="rect">
            <a:avLst/>
          </a:prstGeom>
          <a:noFill/>
        </p:spPr>
        <p:txBody>
          <a:bodyPr wrap="square" rtlCol="0">
            <a:spAutoFit/>
          </a:bodyPr>
          <a:lstStyle/>
          <a:p>
            <a:pPr marL="457200" indent="-457200" algn="just" fontAlgn="auto">
              <a:lnSpc>
                <a:spcPct val="132000"/>
              </a:lnSpc>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凡是对脉冲通路上的脉冲起着开关作用的电子线路就叫门电路。</a:t>
            </a:r>
          </a:p>
          <a:p>
            <a:pPr marL="457200" indent="-457200" algn="just" fontAlgn="auto">
              <a:lnSpc>
                <a:spcPct val="132000"/>
              </a:lnSpc>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与三种基本的逻辑关系“逻辑与、逻辑或、逻辑非”相对应，基本的门电路有与门、或门和非门。</a:t>
            </a:r>
          </a:p>
          <a:p>
            <a:pPr marL="457200" indent="-457200" algn="just" fontAlgn="auto">
              <a:lnSpc>
                <a:spcPct val="132000"/>
              </a:lnSpc>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通过基本门电路的扩展，门电路还有“与非门、或非门、与或非门、异或门”等几种。</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7477" y="4338119"/>
            <a:ext cx="83248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5567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2.3.1 计算机的逻辑运算</a:t>
            </a:r>
          </a:p>
        </p:txBody>
      </p:sp>
      <p:sp>
        <p:nvSpPr>
          <p:cNvPr id="5" name="椭圆 4"/>
          <p:cNvSpPr/>
          <p:nvPr/>
        </p:nvSpPr>
        <p:spPr>
          <a:xfrm>
            <a:off x="4469473" y="3561557"/>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椭圆 5"/>
          <p:cNvSpPr/>
          <p:nvPr/>
        </p:nvSpPr>
        <p:spPr>
          <a:xfrm>
            <a:off x="6577587" y="1949276"/>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a:off x="6139180" y="2190750"/>
            <a:ext cx="0" cy="41249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136827" y="218633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a:off x="6137275" y="3596640"/>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0" name="直接连接符 9"/>
          <p:cNvCxnSpPr/>
          <p:nvPr/>
        </p:nvCxnSpPr>
        <p:spPr>
          <a:xfrm>
            <a:off x="6137060" y="495620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1" name="椭圆 10"/>
          <p:cNvSpPr/>
          <p:nvPr/>
        </p:nvSpPr>
        <p:spPr>
          <a:xfrm>
            <a:off x="6577587" y="3331242"/>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2" name="椭圆 11"/>
          <p:cNvSpPr/>
          <p:nvPr/>
        </p:nvSpPr>
        <p:spPr>
          <a:xfrm>
            <a:off x="6577587" y="4713002"/>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arrow-pointing-left-circular-button_20407"/>
          <p:cNvSpPr>
            <a:spLocks noChangeAspect="1"/>
          </p:cNvSpPr>
          <p:nvPr/>
        </p:nvSpPr>
        <p:spPr bwMode="auto">
          <a:xfrm>
            <a:off x="4780619" y="3852369"/>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2314575" y="246062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逻辑运算</a:t>
            </a:r>
          </a:p>
        </p:txBody>
      </p:sp>
      <p:sp>
        <p:nvSpPr>
          <p:cNvPr id="4" name="椭圆 3"/>
          <p:cNvSpPr/>
          <p:nvPr/>
        </p:nvSpPr>
        <p:spPr>
          <a:xfrm>
            <a:off x="1021478" y="227351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1021715" y="3441065"/>
            <a:ext cx="3103880" cy="1714500"/>
          </a:xfrm>
          <a:prstGeom prst="rect">
            <a:avLst/>
          </a:prstGeom>
          <a:noFill/>
        </p:spPr>
        <p:txBody>
          <a:bodyPr wrap="square" rtlCol="0">
            <a:spAutoFit/>
          </a:bodyPr>
          <a:lstStyle/>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计算机中的逻辑运算主要包括逻辑非、逻辑与、逻辑或、逻辑异或等4种运算。</a:t>
            </a:r>
          </a:p>
        </p:txBody>
      </p:sp>
      <p:sp>
        <p:nvSpPr>
          <p:cNvPr id="14" name="文本框 13"/>
          <p:cNvSpPr txBox="1"/>
          <p:nvPr/>
        </p:nvSpPr>
        <p:spPr>
          <a:xfrm>
            <a:off x="7096125" y="1887220"/>
            <a:ext cx="3927475"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（1）逻辑非运算（NOT）</a:t>
            </a:r>
          </a:p>
        </p:txBody>
      </p:sp>
      <p:cxnSp>
        <p:nvCxnSpPr>
          <p:cNvPr id="15" name="直接连接符 14"/>
          <p:cNvCxnSpPr/>
          <p:nvPr/>
        </p:nvCxnSpPr>
        <p:spPr>
          <a:xfrm>
            <a:off x="6177065" y="632018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6" name="椭圆 15"/>
          <p:cNvSpPr/>
          <p:nvPr/>
        </p:nvSpPr>
        <p:spPr>
          <a:xfrm>
            <a:off x="6577587" y="6094762"/>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文本框 23"/>
          <p:cNvSpPr txBox="1"/>
          <p:nvPr/>
        </p:nvSpPr>
        <p:spPr>
          <a:xfrm>
            <a:off x="7096125" y="3319780"/>
            <a:ext cx="3928110"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（2）逻辑与运算（AND）</a:t>
            </a:r>
          </a:p>
        </p:txBody>
      </p:sp>
      <p:sp>
        <p:nvSpPr>
          <p:cNvPr id="25" name="文本框 24"/>
          <p:cNvSpPr txBox="1"/>
          <p:nvPr/>
        </p:nvSpPr>
        <p:spPr>
          <a:xfrm>
            <a:off x="7096125" y="4418965"/>
            <a:ext cx="3928110" cy="781050"/>
          </a:xfrm>
          <a:prstGeom prst="rect">
            <a:avLst/>
          </a:prstGeom>
          <a:noFill/>
        </p:spPr>
        <p:txBody>
          <a:bodyPr wrap="square" rtlCol="0">
            <a:spAutoFit/>
          </a:bodyPr>
          <a:lstStyle/>
          <a:p>
            <a:pPr algn="l" fontAlgn="auto">
              <a:lnSpc>
                <a:spcPct val="132000"/>
              </a:lnSpc>
            </a:pPr>
            <a:endParaRPr lang="zh-CN" altLang="en-US" sz="1400" dirty="0">
              <a:latin typeface="Segoe UI" panose="020B0502040204020203" pitchFamily="34" charset="0"/>
              <a:ea typeface="微软雅黑" panose="020B0503020204020204" pitchFamily="34" charset="-122"/>
              <a:cs typeface="+mn-ea"/>
              <a:sym typeface="Segoe UI" panose="020B0502040204020203" pitchFamily="34" charset="0"/>
            </a:endParaRPr>
          </a:p>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（3）逻辑或运算（OR）</a:t>
            </a:r>
          </a:p>
        </p:txBody>
      </p:sp>
      <p:sp>
        <p:nvSpPr>
          <p:cNvPr id="17" name="文本框 16"/>
          <p:cNvSpPr txBox="1"/>
          <p:nvPr/>
        </p:nvSpPr>
        <p:spPr>
          <a:xfrm>
            <a:off x="7096125" y="5770245"/>
            <a:ext cx="3928110" cy="781050"/>
          </a:xfrm>
          <a:prstGeom prst="rect">
            <a:avLst/>
          </a:prstGeom>
          <a:noFill/>
        </p:spPr>
        <p:txBody>
          <a:bodyPr wrap="square" rtlCol="0">
            <a:spAutoFit/>
          </a:bodyPr>
          <a:lstStyle/>
          <a:p>
            <a:pPr algn="l" fontAlgn="auto">
              <a:lnSpc>
                <a:spcPct val="132000"/>
              </a:lnSpc>
            </a:pPr>
            <a:endParaRPr lang="zh-CN" altLang="en-US" sz="1400" dirty="0">
              <a:latin typeface="Segoe UI" panose="020B0502040204020203" pitchFamily="34" charset="0"/>
              <a:ea typeface="微软雅黑" panose="020B0503020204020204" pitchFamily="34" charset="-122"/>
              <a:cs typeface="+mn-ea"/>
              <a:sym typeface="Segoe UI" panose="020B0502040204020203" pitchFamily="34" charset="0"/>
            </a:endParaRPr>
          </a:p>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（4）逻辑异或运算（XOR）</a:t>
            </a:r>
          </a:p>
        </p:txBody>
      </p:sp>
      <p:sp>
        <p:nvSpPr>
          <p:cNvPr id="18" name="文本框 17"/>
          <p:cNvSpPr txBox="1"/>
          <p:nvPr/>
        </p:nvSpPr>
        <p:spPr>
          <a:xfrm>
            <a:off x="1021715" y="1172845"/>
            <a:ext cx="10322560" cy="497205"/>
          </a:xfrm>
          <a:prstGeom prst="rect">
            <a:avLst/>
          </a:prstGeom>
          <a:noFill/>
        </p:spPr>
        <p:txBody>
          <a:bodyPr wrap="square" rtlCol="0">
            <a:spAutoFit/>
          </a:bodyPr>
          <a:lstStyle/>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利用逻辑运算可以进行两个数的比较，或者从某个数中选取某几位进行操作。</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5567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2.3.2 计算机的算术运算</a:t>
            </a:r>
          </a:p>
        </p:txBody>
      </p:sp>
      <p:sp>
        <p:nvSpPr>
          <p:cNvPr id="2" name="文本框 1"/>
          <p:cNvSpPr txBox="1"/>
          <p:nvPr/>
        </p:nvSpPr>
        <p:spPr>
          <a:xfrm>
            <a:off x="2529840" y="2582545"/>
            <a:ext cx="1463040"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机器数</a:t>
            </a:r>
          </a:p>
        </p:txBody>
      </p:sp>
      <p:sp>
        <p:nvSpPr>
          <p:cNvPr id="4" name="椭圆 3"/>
          <p:cNvSpPr/>
          <p:nvPr/>
        </p:nvSpPr>
        <p:spPr>
          <a:xfrm>
            <a:off x="1236743" y="239543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8" name="文本框 17"/>
          <p:cNvSpPr txBox="1"/>
          <p:nvPr/>
        </p:nvSpPr>
        <p:spPr>
          <a:xfrm>
            <a:off x="1021715" y="1140460"/>
            <a:ext cx="10322560" cy="902970"/>
          </a:xfrm>
          <a:prstGeom prst="rect">
            <a:avLst/>
          </a:prstGeom>
          <a:noFill/>
        </p:spPr>
        <p:txBody>
          <a:bodyPr wrap="square" rtlCol="0">
            <a:spAutoFit/>
          </a:bodyPr>
          <a:lstStyle/>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计算机的算术运算包括定点算术运算和浮点算术运算。</a:t>
            </a:r>
          </a:p>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实际工作中，算术运算也是通过各种逻辑运算的组合来实现的。</a:t>
            </a:r>
          </a:p>
        </p:txBody>
      </p:sp>
      <p:cxnSp>
        <p:nvCxnSpPr>
          <p:cNvPr id="36" name="直接连接符 35"/>
          <p:cNvCxnSpPr/>
          <p:nvPr/>
        </p:nvCxnSpPr>
        <p:spPr>
          <a:xfrm>
            <a:off x="6600825" y="3778250"/>
            <a:ext cx="0" cy="263652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7005091" y="3436796"/>
            <a:ext cx="4616956" cy="3078090"/>
            <a:chOff x="9036" y="3378"/>
            <a:chExt cx="9280" cy="6186"/>
          </a:xfrm>
        </p:grpSpPr>
        <p:pic>
          <p:nvPicPr>
            <p:cNvPr id="37" name="图片 36"/>
            <p:cNvPicPr>
              <a:picLocks noChangeAspect="1"/>
            </p:cNvPicPr>
            <p:nvPr/>
          </p:nvPicPr>
          <p:blipFill>
            <a:blip r:embed="rId4"/>
            <a:stretch>
              <a:fillRect/>
            </a:stretch>
          </p:blipFill>
          <p:spPr>
            <a:xfrm>
              <a:off x="10753" y="4603"/>
              <a:ext cx="5845" cy="3735"/>
            </a:xfrm>
            <a:prstGeom prst="rect">
              <a:avLst/>
            </a:prstGeom>
          </p:spPr>
        </p:pic>
        <p:sp>
          <p:nvSpPr>
            <p:cNvPr id="39" name="矩形 38"/>
            <p:cNvSpPr/>
            <p:nvPr/>
          </p:nvSpPr>
          <p:spPr>
            <a:xfrm>
              <a:off x="10753" y="4594"/>
              <a:ext cx="5845" cy="3744"/>
            </a:xfrm>
            <a:prstGeom prst="rect">
              <a:avLst/>
            </a:pr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0" name="任意多边形 14"/>
            <p:cNvSpPr/>
            <p:nvPr/>
          </p:nvSpPr>
          <p:spPr>
            <a:xfrm>
              <a:off x="10796" y="4668"/>
              <a:ext cx="3067" cy="2829"/>
            </a:xfrm>
            <a:custGeom>
              <a:avLst/>
              <a:gdLst>
                <a:gd name="connsiteX0" fmla="*/ 0 w 3552094"/>
                <a:gd name="connsiteY0" fmla="*/ 0 h 3276059"/>
                <a:gd name="connsiteX1" fmla="*/ 3240548 w 3552094"/>
                <a:gd name="connsiteY1" fmla="*/ 0 h 3276059"/>
                <a:gd name="connsiteX2" fmla="*/ 3291131 w 3552094"/>
                <a:gd name="connsiteY2" fmla="*/ 83263 h 3276059"/>
                <a:gd name="connsiteX3" fmla="*/ 3552094 w 3552094"/>
                <a:gd name="connsiteY3" fmla="*/ 1113884 h 3276059"/>
                <a:gd name="connsiteX4" fmla="*/ 1389919 w 3552094"/>
                <a:gd name="connsiteY4" fmla="*/ 3276059 h 3276059"/>
                <a:gd name="connsiteX5" fmla="*/ 14575 w 3552094"/>
                <a:gd name="connsiteY5" fmla="*/ 2782323 h 3276059"/>
                <a:gd name="connsiteX6" fmla="*/ 0 w 3552094"/>
                <a:gd name="connsiteY6" fmla="*/ 2769077 h 327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94" h="3276059">
                  <a:moveTo>
                    <a:pt x="0" y="0"/>
                  </a:moveTo>
                  <a:lnTo>
                    <a:pt x="3240548" y="0"/>
                  </a:lnTo>
                  <a:lnTo>
                    <a:pt x="3291131" y="83263"/>
                  </a:lnTo>
                  <a:cubicBezTo>
                    <a:pt x="3457559" y="389629"/>
                    <a:pt x="3552094" y="740717"/>
                    <a:pt x="3552094" y="1113884"/>
                  </a:cubicBezTo>
                  <a:cubicBezTo>
                    <a:pt x="3552094" y="2308020"/>
                    <a:pt x="2584055" y="3276059"/>
                    <a:pt x="1389919" y="3276059"/>
                  </a:cubicBezTo>
                  <a:cubicBezTo>
                    <a:pt x="867485" y="3276059"/>
                    <a:pt x="388327" y="3090770"/>
                    <a:pt x="14575" y="2782323"/>
                  </a:cubicBezTo>
                  <a:lnTo>
                    <a:pt x="0" y="2769077"/>
                  </a:lnTo>
                  <a:close/>
                </a:path>
              </a:pathLst>
            </a:cu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41" name="文本框 40"/>
            <p:cNvSpPr txBox="1"/>
            <p:nvPr/>
          </p:nvSpPr>
          <p:spPr>
            <a:xfrm>
              <a:off x="11348" y="5192"/>
              <a:ext cx="1906" cy="1420"/>
            </a:xfrm>
            <a:prstGeom prst="rect">
              <a:avLst/>
            </a:prstGeom>
            <a:noFill/>
          </p:spPr>
          <p:txBody>
            <a:bodyPr wrap="square" rtlCol="0">
              <a:spAutoFit/>
            </a:bodyPr>
            <a:lstStyle/>
            <a:p>
              <a:r>
                <a:rPr lang="en-US" altLang="zh-CN" sz="2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MO </a:t>
              </a:r>
            </a:p>
            <a:p>
              <a:r>
                <a:rPr lang="en-US" altLang="zh-CN" sz="16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Application</a:t>
              </a:r>
              <a:endParaRPr lang="en-US" altLang="zh-CN" sz="10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2" name="矩形 41"/>
            <p:cNvSpPr/>
            <p:nvPr/>
          </p:nvSpPr>
          <p:spPr>
            <a:xfrm>
              <a:off x="11348" y="6380"/>
              <a:ext cx="1290" cy="616"/>
            </a:xfrm>
            <a:prstGeom prst="rect">
              <a:avLst/>
            </a:prstGeom>
          </p:spPr>
          <p:txBody>
            <a:bodyPr wrap="square">
              <a:spAutoFit/>
            </a:bodyPr>
            <a:lstStyle/>
            <a:p>
              <a:r>
                <a:rPr lang="en-US" altLang="zh-CN" sz="1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Ver 1.20</a:t>
              </a:r>
              <a:endParaRPr lang="en-US" altLang="zh-CN" sz="9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pic>
          <p:nvPicPr>
            <p:cNvPr id="43" name="图片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6" y="3378"/>
              <a:ext cx="9280" cy="6186"/>
            </a:xfrm>
            <a:prstGeom prst="rect">
              <a:avLst/>
            </a:prstGeom>
          </p:spPr>
        </p:pic>
      </p:grpSp>
      <p:sp>
        <p:nvSpPr>
          <p:cNvPr id="44" name="文本框 43"/>
          <p:cNvSpPr txBox="1"/>
          <p:nvPr/>
        </p:nvSpPr>
        <p:spPr>
          <a:xfrm>
            <a:off x="1236980" y="3654425"/>
            <a:ext cx="4959350" cy="2803525"/>
          </a:xfrm>
          <a:prstGeom prst="rect">
            <a:avLst/>
          </a:prstGeom>
          <a:noFill/>
        </p:spPr>
        <p:txBody>
          <a:bodyPr wrap="square" rtlCol="0">
            <a:spAutoFit/>
          </a:bodyPr>
          <a:lstStyle/>
          <a:p>
            <a:pPr marL="285750" indent="-285750" algn="just" fontAlgn="auto">
              <a:lnSpc>
                <a:spcPct val="132000"/>
              </a:lnSpc>
              <a:spcBef>
                <a:spcPts val="600"/>
              </a:spcBef>
              <a:buClr>
                <a:srgbClr val="33A936"/>
              </a:buClr>
              <a:buFont typeface="Wingdings" panose="05000000000000000000" charset="0"/>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在普通数字表示中，将“+”或“-”符号放在数的绝对值之前来区分数的正负。但在计算机系统中，符号也需要用0、1表示。</a:t>
            </a:r>
          </a:p>
          <a:p>
            <a:pPr marL="285750" indent="-285750" algn="just" fontAlgn="auto">
              <a:lnSpc>
                <a:spcPct val="132000"/>
              </a:lnSpc>
              <a:spcBef>
                <a:spcPts val="600"/>
              </a:spcBef>
              <a:buClr>
                <a:srgbClr val="33A936"/>
              </a:buClr>
              <a:buFont typeface="Wingdings" panose="05000000000000000000" charset="0"/>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这种将符号与数据一体化进行表示的数，称为机器数。</a:t>
            </a:r>
          </a:p>
          <a:p>
            <a:pPr marL="285750" indent="-285750" algn="just" fontAlgn="auto">
              <a:lnSpc>
                <a:spcPct val="132000"/>
              </a:lnSpc>
              <a:spcBef>
                <a:spcPts val="600"/>
              </a:spcBef>
              <a:buClr>
                <a:srgbClr val="33A936"/>
              </a:buClr>
              <a:buFont typeface="Wingdings" panose="05000000000000000000" charset="0"/>
              <a:buChar char="Ø"/>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计算机中的机器数包含三种表示方法：原码、反码、补码。</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2120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计算机如何进行算术运算？</a:t>
            </a:r>
          </a:p>
        </p:txBody>
      </p:sp>
      <p:sp>
        <p:nvSpPr>
          <p:cNvPr id="26" name="文本框 25"/>
          <p:cNvSpPr txBox="1"/>
          <p:nvPr/>
        </p:nvSpPr>
        <p:spPr>
          <a:xfrm>
            <a:off x="815975" y="1104900"/>
            <a:ext cx="6570345" cy="5219700"/>
          </a:xfrm>
          <a:prstGeom prst="rect">
            <a:avLst/>
          </a:prstGeom>
          <a:noFill/>
        </p:spPr>
        <p:txBody>
          <a:bodyPr wrap="squar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1）原码表示法</a:t>
            </a:r>
          </a:p>
          <a:p>
            <a:pPr fontAlgn="auto">
              <a:lnSpc>
                <a:spcPct val="132000"/>
              </a:lnSpc>
            </a:pPr>
            <a:r>
              <a:rPr lang="zh-CN" altLang="en-US" dirty="0">
                <a:latin typeface="微软雅黑" panose="020B0503020204020204" pitchFamily="34" charset="-122"/>
                <a:ea typeface="微软雅黑" panose="020B0503020204020204" pitchFamily="34" charset="-122"/>
              </a:rPr>
              <a:t>用机器数的最高位代表符号位，其余各位是这个数的绝对值，称为原码表示法。符号位若为0则表示正数，若为1则表示负数。通常用[X]原表示X的原码。根据上述规则：0的原码有两个值，即“正零”和“负零”之分，增加了机器识别的难度。</a:t>
            </a:r>
          </a:p>
          <a:p>
            <a:pPr marL="285750" indent="-285750" fontAlgn="auto">
              <a:lnSpc>
                <a:spcPct val="132000"/>
              </a:lnSpc>
              <a:buClr>
                <a:srgbClr val="C00000"/>
              </a:buClr>
              <a:buFont typeface="Wingdings" panose="05000000000000000000" charset="0"/>
              <a:buChar char="p"/>
            </a:pPr>
            <a:r>
              <a:rPr lang="zh-CN" altLang="en-US" dirty="0">
                <a:latin typeface="微软雅黑" panose="020B0503020204020204" pitchFamily="34" charset="-122"/>
                <a:ea typeface="微软雅黑" panose="020B0503020204020204" pitchFamily="34" charset="-122"/>
              </a:rPr>
              <a:t>正零：[+0]原=0 000 0000 B = 00H；负零：[ -0]原=1 000 0000 B = 80H。</a:t>
            </a:r>
            <a:endParaRPr lang="zh-CN" altLang="en-US" sz="2400" dirty="0">
              <a:latin typeface="微软雅黑" panose="020B0503020204020204" pitchFamily="34" charset="-122"/>
              <a:ea typeface="微软雅黑" panose="020B0503020204020204" pitchFamily="34" charset="-122"/>
            </a:endParaRPr>
          </a:p>
          <a:p>
            <a:pPr marL="342900" indent="-342900">
              <a:lnSpc>
                <a:spcPct val="150000"/>
              </a:lnSpc>
            </a:pPr>
            <a:r>
              <a:rPr lang="zh-CN" altLang="en-US" sz="2400" b="1" dirty="0">
                <a:latin typeface="微软雅黑" panose="020B0503020204020204" pitchFamily="34" charset="-122"/>
                <a:ea typeface="微软雅黑" panose="020B0503020204020204" pitchFamily="34" charset="-122"/>
              </a:rPr>
              <a:t>2）反码表示法</a:t>
            </a:r>
          </a:p>
          <a:p>
            <a:pPr fontAlgn="auto">
              <a:lnSpc>
                <a:spcPct val="132000"/>
              </a:lnSpc>
            </a:pPr>
            <a:r>
              <a:rPr lang="zh-CN" altLang="en-US" dirty="0">
                <a:latin typeface="微软雅黑" panose="020B0503020204020204" pitchFamily="34" charset="-122"/>
                <a:ea typeface="微软雅黑" panose="020B0503020204020204" pitchFamily="34" charset="-122"/>
              </a:rPr>
              <a:t>正数的反码和原码相同，负数的反码是对原码除符号位之外各位依次取反，称为反码表示法。通常用[X]反表示X的反码。与原码类似，0的反码也有两个。</a:t>
            </a:r>
          </a:p>
          <a:p>
            <a:pPr marL="285750" indent="-285750" fontAlgn="auto">
              <a:lnSpc>
                <a:spcPct val="132000"/>
              </a:lnSpc>
              <a:buClr>
                <a:srgbClr val="C00000"/>
              </a:buClr>
              <a:buFont typeface="Wingdings" panose="05000000000000000000" charset="0"/>
              <a:buChar char="p"/>
            </a:pPr>
            <a:r>
              <a:rPr lang="zh-CN" altLang="en-US" dirty="0">
                <a:latin typeface="微软雅黑" panose="020B0503020204020204" pitchFamily="34" charset="-122"/>
                <a:ea typeface="微软雅黑" panose="020B0503020204020204" pitchFamily="34" charset="-122"/>
              </a:rPr>
              <a:t>正零：[+0]反=0 000 0000 B = 00H；负零：[ -0]反=1 111 1111 B = FFH。</a:t>
            </a:r>
          </a:p>
        </p:txBody>
      </p:sp>
      <p:sp>
        <p:nvSpPr>
          <p:cNvPr id="31" name="平行四边形 30"/>
          <p:cNvSpPr/>
          <p:nvPr/>
        </p:nvSpPr>
        <p:spPr>
          <a:xfrm>
            <a:off x="7718589" y="2014672"/>
            <a:ext cx="2286000" cy="1730651"/>
          </a:xfrm>
          <a:prstGeom prst="parallelogram">
            <a:avLst>
              <a:gd name="adj" fmla="val 63835"/>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2" name="平行四边形 31"/>
          <p:cNvSpPr/>
          <p:nvPr/>
        </p:nvSpPr>
        <p:spPr>
          <a:xfrm>
            <a:off x="8384431" y="2969585"/>
            <a:ext cx="2286000" cy="1730651"/>
          </a:xfrm>
          <a:prstGeom prst="parallelogram">
            <a:avLst>
              <a:gd name="adj" fmla="val 6383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4" name="平行四边形 33"/>
          <p:cNvSpPr/>
          <p:nvPr/>
        </p:nvSpPr>
        <p:spPr>
          <a:xfrm>
            <a:off x="9117403" y="3969927"/>
            <a:ext cx="2286000" cy="1730651"/>
          </a:xfrm>
          <a:prstGeom prst="parallelogram">
            <a:avLst>
              <a:gd name="adj" fmla="val 6383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28A0092B-C50C-407E-A947-70E740481C1C}">
                <a14:useLocalDpi xmlns:a14="http://schemas.microsoft.com/office/drawing/2010/main" val="0"/>
              </a:ext>
            </a:extLst>
          </a:blip>
          <a:srcRect t="1" b="1"/>
          <a:stretch>
            <a:fillRect/>
          </a:stretch>
        </p:blipFill>
        <p:spPr>
          <a:xfrm>
            <a:off x="-2" y="2409883"/>
            <a:ext cx="12192000" cy="2447868"/>
          </a:xfrm>
          <a:prstGeom prst="rect">
            <a:avLst/>
          </a:prstGeom>
        </p:spPr>
      </p:pic>
      <p:sp>
        <p:nvSpPr>
          <p:cNvPr id="13" name="椭圆 12"/>
          <p:cNvSpPr/>
          <p:nvPr/>
        </p:nvSpPr>
        <p:spPr>
          <a:xfrm>
            <a:off x="7050953" y="1391767"/>
            <a:ext cx="4393565" cy="4393565"/>
          </a:xfrm>
          <a:prstGeom prst="ellipse">
            <a:avLst/>
          </a:prstGeom>
          <a:blipFill dpi="0" rotWithShape="1">
            <a:blip r:embed="rId3"/>
            <a:srcRect/>
            <a:tile tx="-603250" ty="0" sx="87000" sy="94000" flip="none" algn="ctr"/>
          </a:blipFill>
          <a:ln w="76200">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矩形 25"/>
          <p:cNvSpPr/>
          <p:nvPr/>
        </p:nvSpPr>
        <p:spPr>
          <a:xfrm>
            <a:off x="1002101" y="2584867"/>
            <a:ext cx="2162810" cy="1198880"/>
          </a:xfrm>
          <a:prstGeom prst="rect">
            <a:avLst/>
          </a:prstGeom>
        </p:spPr>
        <p:txBody>
          <a:bodyPr wrap="none">
            <a:spAutoFit/>
          </a:bodyPr>
          <a:lstStyle/>
          <a:p>
            <a:r>
              <a:rPr lang="zh-CN" altLang="en-US"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第</a:t>
            </a:r>
            <a:r>
              <a:rPr lang="en-US" altLang="zh-CN"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 </a:t>
            </a:r>
            <a:r>
              <a:rPr lang="en-US" altLang="zh-CN" sz="72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2</a:t>
            </a:r>
            <a:r>
              <a:rPr lang="en-US" altLang="zh-CN"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 </a:t>
            </a:r>
            <a:r>
              <a:rPr lang="zh-CN" altLang="en-US" sz="44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章</a:t>
            </a:r>
          </a:p>
        </p:txBody>
      </p:sp>
      <p:sp>
        <p:nvSpPr>
          <p:cNvPr id="27" name="矩形 26"/>
          <p:cNvSpPr/>
          <p:nvPr/>
        </p:nvSpPr>
        <p:spPr>
          <a:xfrm>
            <a:off x="962096" y="3782933"/>
            <a:ext cx="3116580" cy="583565"/>
          </a:xfrm>
          <a:prstGeom prst="rect">
            <a:avLst/>
          </a:prstGeom>
        </p:spPr>
        <p:txBody>
          <a:bodyPr wrap="none">
            <a:spAutoFit/>
          </a:bodyPr>
          <a:lstStyle/>
          <a:p>
            <a:pPr algn="l"/>
            <a:r>
              <a:rPr sz="3200" spc="100" dirty="0">
                <a:solidFill>
                  <a:schemeClr val="bg1"/>
                </a:solidFill>
                <a:latin typeface="Segoe UI" panose="020B0502040204020203" pitchFamily="34" charset="0"/>
                <a:ea typeface="微软雅黑" panose="020B0503020204020204" pitchFamily="34" charset="-122"/>
                <a:sym typeface="Segoe UI" panose="020B0502040204020203" pitchFamily="34" charset="0"/>
              </a:rPr>
              <a:t>计算系统与平台</a:t>
            </a:r>
          </a:p>
        </p:txBody>
      </p:sp>
      <p:sp>
        <p:nvSpPr>
          <p:cNvPr id="31" name="文本框 30"/>
          <p:cNvSpPr txBox="1"/>
          <p:nvPr/>
        </p:nvSpPr>
        <p:spPr>
          <a:xfrm>
            <a:off x="962096" y="5165238"/>
            <a:ext cx="6096000" cy="369332"/>
          </a:xfrm>
          <a:prstGeom prst="rect">
            <a:avLst/>
          </a:prstGeom>
          <a:noFill/>
        </p:spPr>
        <p:txBody>
          <a:bodyPr wrap="square">
            <a:spAutoFit/>
          </a:bodyPr>
          <a:lstStyle/>
          <a:p>
            <a:r>
              <a:rPr lang="zh-CN" altLang="en-US" sz="1800" spc="100" dirty="0">
                <a:latin typeface="Segoe UI" panose="020B0502040204020203" pitchFamily="34" charset="0"/>
                <a:ea typeface="微软雅黑" panose="020B0503020204020204" pitchFamily="34" charset="-122"/>
                <a:sym typeface="Segoe UI" panose="020B0502040204020203" pitchFamily="34" charset="0"/>
              </a:rPr>
              <a:t>西安交通大学   桂小林 教授</a:t>
            </a:r>
          </a:p>
        </p:txBody>
      </p:sp>
      <p:sp>
        <p:nvSpPr>
          <p:cNvPr id="32" name="矩形 31"/>
          <p:cNvSpPr/>
          <p:nvPr/>
        </p:nvSpPr>
        <p:spPr>
          <a:xfrm>
            <a:off x="98385" y="99200"/>
            <a:ext cx="2646878" cy="707886"/>
          </a:xfrm>
          <a:prstGeom prst="rect">
            <a:avLst/>
          </a:prstGeom>
        </p:spPr>
        <p:txBody>
          <a:bodyPr wrap="none">
            <a:spAutoFit/>
          </a:bodyPr>
          <a:lstStyle/>
          <a:p>
            <a:r>
              <a:rPr lang="zh-CN" altLang="en-US" sz="2400" b="1" dirty="0">
                <a:solidFill>
                  <a:srgbClr val="33A936"/>
                </a:solidFill>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大学计算机</a:t>
            </a:r>
          </a:p>
          <a:p>
            <a:r>
              <a:rPr lang="zh-CN" altLang="en-US" sz="16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计算思维与新一代信息技术</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2120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计算机如何进行算术运算？</a:t>
            </a:r>
          </a:p>
        </p:txBody>
      </p:sp>
      <p:sp>
        <p:nvSpPr>
          <p:cNvPr id="26" name="文本框 25"/>
          <p:cNvSpPr txBox="1"/>
          <p:nvPr/>
        </p:nvSpPr>
        <p:spPr>
          <a:xfrm>
            <a:off x="807720" y="1096010"/>
            <a:ext cx="6910705" cy="4799965"/>
          </a:xfrm>
          <a:prstGeom prst="rect">
            <a:avLst/>
          </a:prstGeom>
          <a:noFill/>
        </p:spPr>
        <p:txBody>
          <a:bodyPr wrap="squar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3）补码表示法</a:t>
            </a:r>
          </a:p>
          <a:p>
            <a:pPr marL="285750" indent="-285750">
              <a:lnSpc>
                <a:spcPct val="150000"/>
              </a:lnSpc>
              <a:buClr>
                <a:srgbClr val="33A936"/>
              </a:buClr>
              <a:buFont typeface="Wingdings" panose="05000000000000000000" charset="0"/>
              <a:buChar char="Ø"/>
            </a:pPr>
            <a:r>
              <a:rPr lang="zh-CN" altLang="en-US" dirty="0">
                <a:latin typeface="微软雅黑" panose="020B0503020204020204" pitchFamily="34" charset="-122"/>
                <a:ea typeface="微软雅黑" panose="020B0503020204020204" pitchFamily="34" charset="-122"/>
              </a:rPr>
              <a:t>为了解决了原码和反码中存在“0”的两种表示方法的问题，引入了补码。在补码表示中，0只有一种表示形式，就是全0。</a:t>
            </a:r>
          </a:p>
          <a:p>
            <a:pPr marL="285750" indent="-285750">
              <a:lnSpc>
                <a:spcPct val="150000"/>
              </a:lnSpc>
              <a:buClr>
                <a:srgbClr val="33A936"/>
              </a:buClr>
              <a:buFont typeface="Wingdings" panose="05000000000000000000" charset="0"/>
              <a:buChar char="Ø"/>
            </a:pPr>
            <a:r>
              <a:rPr lang="zh-CN" altLang="en-US" dirty="0">
                <a:latin typeface="微软雅黑" panose="020B0503020204020204" pitchFamily="34" charset="-122"/>
                <a:ea typeface="微软雅黑" panose="020B0503020204020204" pitchFamily="34" charset="-122"/>
              </a:rPr>
              <a:t>补码规则为：正数的补码和原码相同，负数的补码是该数的反码再低位加“1”。</a:t>
            </a:r>
          </a:p>
          <a:p>
            <a:pPr marL="742950" lvl="1" indent="-285750">
              <a:lnSpc>
                <a:spcPct val="150000"/>
              </a:lnSpc>
              <a:buClr>
                <a:srgbClr val="33A936"/>
              </a:buClr>
              <a:buFont typeface="Wingdings" panose="05000000000000000000" charset="0"/>
              <a:buChar char="p"/>
            </a:pPr>
            <a:r>
              <a:rPr lang="zh-CN" altLang="en-US" dirty="0">
                <a:latin typeface="微软雅黑" panose="020B0503020204020204" pitchFamily="34" charset="-122"/>
                <a:ea typeface="微软雅黑" panose="020B0503020204020204" pitchFamily="34" charset="-122"/>
              </a:rPr>
              <a:t>例如， [-18H]补 = [-18H]原 + 1 = 1 110 0111 B + 1 B= 1 110 1000 B。</a:t>
            </a:r>
          </a:p>
          <a:p>
            <a:pPr marL="285750" indent="-285750">
              <a:lnSpc>
                <a:spcPct val="150000"/>
              </a:lnSpc>
              <a:buClr>
                <a:srgbClr val="33A936"/>
              </a:buClr>
              <a:buFont typeface="Wingdings" panose="05000000000000000000" charset="0"/>
              <a:buChar char="Ø"/>
            </a:pPr>
            <a:r>
              <a:rPr lang="zh-CN" altLang="en-US" dirty="0">
                <a:latin typeface="微软雅黑" panose="020B0503020204020204" pitchFamily="34" charset="-122"/>
                <a:ea typeface="微软雅黑" panose="020B0503020204020204" pitchFamily="34" charset="-122"/>
              </a:rPr>
              <a:t>实际上，在日常生活中，也经常碰到补码问题。假如，将时间从9点调到7点。有两种方法拨动时针，一种是顺时针拨，即向前拨动10个小时；另一种是逆时针拨，即向后拨2个小时。</a:t>
            </a:r>
          </a:p>
          <a:p>
            <a:pPr marL="285750" indent="-285750">
              <a:lnSpc>
                <a:spcPct val="150000"/>
              </a:lnSpc>
              <a:buClr>
                <a:srgbClr val="33A936"/>
              </a:buClr>
              <a:buFont typeface="Wingdings" panose="05000000000000000000" charset="0"/>
              <a:buChar char="Ø"/>
            </a:pPr>
            <a:r>
              <a:rPr lang="zh-CN" altLang="en-US" dirty="0">
                <a:latin typeface="微软雅黑" panose="020B0503020204020204" pitchFamily="34" charset="-122"/>
                <a:ea typeface="微软雅黑" panose="020B0503020204020204" pitchFamily="34" charset="-122"/>
              </a:rPr>
              <a:t>两者的最终结果都是7。即模12运算。</a:t>
            </a:r>
          </a:p>
        </p:txBody>
      </p:sp>
      <p:sp>
        <p:nvSpPr>
          <p:cNvPr id="31" name="平行四边形 30"/>
          <p:cNvSpPr/>
          <p:nvPr/>
        </p:nvSpPr>
        <p:spPr>
          <a:xfrm>
            <a:off x="7718589" y="2014672"/>
            <a:ext cx="2286000" cy="1730651"/>
          </a:xfrm>
          <a:prstGeom prst="parallelogram">
            <a:avLst>
              <a:gd name="adj" fmla="val 63835"/>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2" name="平行四边形 31"/>
          <p:cNvSpPr/>
          <p:nvPr/>
        </p:nvSpPr>
        <p:spPr>
          <a:xfrm>
            <a:off x="8384431" y="2969585"/>
            <a:ext cx="2286000" cy="1730651"/>
          </a:xfrm>
          <a:prstGeom prst="parallelogram">
            <a:avLst>
              <a:gd name="adj" fmla="val 6383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4" name="平行四边形 33"/>
          <p:cNvSpPr/>
          <p:nvPr/>
        </p:nvSpPr>
        <p:spPr>
          <a:xfrm>
            <a:off x="9117403" y="3969927"/>
            <a:ext cx="2286000" cy="1730651"/>
          </a:xfrm>
          <a:prstGeom prst="parallelogram">
            <a:avLst>
              <a:gd name="adj" fmla="val 6383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2120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计算机如何进行算术运算？</a:t>
            </a:r>
          </a:p>
        </p:txBody>
      </p:sp>
      <p:sp>
        <p:nvSpPr>
          <p:cNvPr id="38" name="文本框 37"/>
          <p:cNvSpPr txBox="1"/>
          <p:nvPr/>
        </p:nvSpPr>
        <p:spPr>
          <a:xfrm>
            <a:off x="781685" y="1275715"/>
            <a:ext cx="7933055" cy="578485"/>
          </a:xfrm>
          <a:prstGeom prst="rect">
            <a:avLst/>
          </a:prstGeom>
          <a:noFill/>
        </p:spPr>
        <p:txBody>
          <a:bodyPr wrap="square" rtlCol="0">
            <a:spAutoFit/>
          </a:bodyPr>
          <a:lstStyle/>
          <a:p>
            <a:pPr algn="just" fontAlgn="auto">
              <a:lnSpc>
                <a:spcPct val="132000"/>
              </a:lnSpc>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下表给出了0-255在不同编码时所对应的真值。</a:t>
            </a:r>
          </a:p>
        </p:txBody>
      </p:sp>
      <p:sp>
        <p:nvSpPr>
          <p:cNvPr id="2" name="文本框 1"/>
          <p:cNvSpPr txBox="1"/>
          <p:nvPr/>
        </p:nvSpPr>
        <p:spPr>
          <a:xfrm>
            <a:off x="781685" y="1854200"/>
            <a:ext cx="10467975" cy="4523105"/>
          </a:xfrm>
          <a:prstGeom prst="rect">
            <a:avLst/>
          </a:prstGeom>
          <a:noFill/>
        </p:spPr>
        <p:txBody>
          <a:bodyPr wrap="square">
            <a:spAutoFit/>
          </a:bodyPr>
          <a:lstStyle/>
          <a:p>
            <a:pPr indent="0">
              <a:lnSpc>
                <a:spcPct val="150000"/>
              </a:lnSpc>
              <a:buClr>
                <a:srgbClr val="33A936"/>
              </a:buClr>
              <a:buNone/>
            </a:pPr>
            <a:r>
              <a:rPr lang="zh-CN" altLang="en-US" sz="2400" b="1" dirty="0">
                <a:latin typeface="微软雅黑" panose="020B0503020204020204" pitchFamily="34" charset="-122"/>
                <a:ea typeface="微软雅黑" panose="020B0503020204020204" pitchFamily="34" charset="-122"/>
              </a:rPr>
              <a:t>4）补码加法</a:t>
            </a:r>
            <a:r>
              <a:rPr lang="zh-CN" altLang="en-US" dirty="0">
                <a:latin typeface="微软雅黑" panose="020B0503020204020204" pitchFamily="34" charset="-122"/>
                <a:ea typeface="微软雅黑" panose="020B0503020204020204" pitchFamily="34" charset="-122"/>
              </a:rPr>
              <a:t>，其公式为：[x+y]补 = [x]补+[y]补（mod 2）</a:t>
            </a:r>
          </a:p>
          <a:p>
            <a:pPr indent="0">
              <a:lnSpc>
                <a:spcPct val="150000"/>
              </a:lnSpc>
              <a:buClr>
                <a:srgbClr val="33A936"/>
              </a:buClr>
              <a:buNone/>
            </a:pPr>
            <a:r>
              <a:rPr lang="zh-CN" altLang="en-US" sz="2400" b="1" dirty="0">
                <a:latin typeface="微软雅黑" panose="020B0503020204020204" pitchFamily="34" charset="-122"/>
                <a:ea typeface="微软雅黑" panose="020B0503020204020204" pitchFamily="34" charset="-122"/>
              </a:rPr>
              <a:t>5）补码减法</a:t>
            </a:r>
            <a:r>
              <a:rPr lang="zh-CN" altLang="en-US" dirty="0">
                <a:latin typeface="微软雅黑" panose="020B0503020204020204" pitchFamily="34" charset="-122"/>
                <a:ea typeface="微软雅黑" panose="020B0503020204020204" pitchFamily="34" charset="-122"/>
              </a:rPr>
              <a:t>，其公式为：[x-y]补 = [x+(-y)]补 = [x]补 + [-y]补（mod 2）</a:t>
            </a:r>
          </a:p>
          <a:p>
            <a:pPr indent="0">
              <a:lnSpc>
                <a:spcPct val="150000"/>
              </a:lnSpc>
              <a:buClr>
                <a:srgbClr val="33A936"/>
              </a:buClr>
              <a:buNone/>
            </a:pPr>
            <a:r>
              <a:rPr lang="zh-CN" altLang="en-US" dirty="0">
                <a:latin typeface="微软雅黑" panose="020B0503020204020204" pitchFamily="34" charset="-122"/>
                <a:ea typeface="微软雅黑" panose="020B0503020204020204" pitchFamily="34" charset="-122"/>
              </a:rPr>
              <a:t>例如</a:t>
            </a:r>
          </a:p>
          <a:p>
            <a:pPr marL="285750" indent="-285750">
              <a:lnSpc>
                <a:spcPct val="150000"/>
              </a:lnSpc>
              <a:buClr>
                <a:srgbClr val="33A936"/>
              </a:buClr>
              <a:buFont typeface="Wingdings" panose="05000000000000000000" charset="0"/>
              <a:buChar char="Ø"/>
            </a:pPr>
            <a:r>
              <a:rPr lang="zh-CN" altLang="en-US" dirty="0">
                <a:latin typeface="微软雅黑" panose="020B0503020204020204" pitchFamily="34" charset="-122"/>
                <a:ea typeface="微软雅黑" panose="020B0503020204020204" pitchFamily="34" charset="-122"/>
              </a:rPr>
              <a:t>[+18H]补 = 0 001 1000 B；</a:t>
            </a:r>
          </a:p>
          <a:p>
            <a:pPr marL="285750" indent="-285750">
              <a:lnSpc>
                <a:spcPct val="150000"/>
              </a:lnSpc>
              <a:buClr>
                <a:srgbClr val="33A936"/>
              </a:buClr>
              <a:buFont typeface="Wingdings" panose="05000000000000000000" charset="0"/>
              <a:buChar char="Ø"/>
            </a:pPr>
            <a:r>
              <a:rPr lang="zh-CN" altLang="en-US" dirty="0">
                <a:latin typeface="微软雅黑" panose="020B0503020204020204" pitchFamily="34" charset="-122"/>
                <a:ea typeface="微软雅黑" panose="020B0503020204020204" pitchFamily="34" charset="-122"/>
              </a:rPr>
              <a:t>[-18H]补 =  1 110 1000 B。</a:t>
            </a:r>
          </a:p>
          <a:p>
            <a:pPr marL="285750" indent="-285750">
              <a:lnSpc>
                <a:spcPct val="150000"/>
              </a:lnSpc>
              <a:buClr>
                <a:srgbClr val="33A936"/>
              </a:buClr>
              <a:buFont typeface="Wingdings" panose="05000000000000000000" charset="0"/>
              <a:buChar char="Ø"/>
            </a:pPr>
            <a:r>
              <a:rPr lang="zh-CN" altLang="en-US" dirty="0">
                <a:latin typeface="微软雅黑" panose="020B0503020204020204" pitchFamily="34" charset="-122"/>
                <a:ea typeface="微软雅黑" panose="020B0503020204020204" pitchFamily="34" charset="-122"/>
              </a:rPr>
              <a:t>则， [ 18H + (-18H)]补 =</a:t>
            </a:r>
          </a:p>
          <a:p>
            <a:pPr lvl="1" indent="0">
              <a:lnSpc>
                <a:spcPct val="150000"/>
              </a:lnSpc>
              <a:buClr>
                <a:srgbClr val="33A936"/>
              </a:buClr>
              <a:buFont typeface="Wingdings" panose="05000000000000000000" charset="0"/>
              <a:buNone/>
            </a:pPr>
            <a:r>
              <a:rPr lang="zh-CN" altLang="en-US" dirty="0">
                <a:latin typeface="微软雅黑" panose="020B0503020204020204" pitchFamily="34" charset="-122"/>
                <a:ea typeface="微软雅黑" panose="020B0503020204020204" pitchFamily="34" charset="-122"/>
              </a:rPr>
              <a:t>[+18H]补+[-18H]补=00000000B=0H</a:t>
            </a:r>
          </a:p>
          <a:p>
            <a:pPr marL="285750" indent="-285750">
              <a:lnSpc>
                <a:spcPct val="150000"/>
              </a:lnSpc>
              <a:buClr>
                <a:srgbClr val="33A936"/>
              </a:buClr>
              <a:buFont typeface="Wingdings" panose="05000000000000000000" charset="0"/>
              <a:buChar char="Ø"/>
            </a:pPr>
            <a:r>
              <a:rPr lang="zh-CN" altLang="en-US" dirty="0">
                <a:latin typeface="微软雅黑" panose="020B0503020204020204" pitchFamily="34" charset="-122"/>
                <a:ea typeface="微软雅黑" panose="020B0503020204020204" pitchFamily="34" charset="-122"/>
              </a:rPr>
              <a:t>则， [ 18H - (-18H)]补 =</a:t>
            </a:r>
          </a:p>
          <a:p>
            <a:pPr lvl="1" indent="0">
              <a:lnSpc>
                <a:spcPct val="150000"/>
              </a:lnSpc>
              <a:buClr>
                <a:srgbClr val="33A936"/>
              </a:buClr>
              <a:buFont typeface="Wingdings" panose="05000000000000000000" charset="0"/>
              <a:buNone/>
            </a:pPr>
            <a:r>
              <a:rPr lang="zh-CN" altLang="en-US" dirty="0">
                <a:latin typeface="微软雅黑" panose="020B0503020204020204" pitchFamily="34" charset="-122"/>
                <a:ea typeface="微软雅黑" panose="020B0503020204020204" pitchFamily="34" charset="-122"/>
              </a:rPr>
              <a:t>[+18H]补+[18H]补= 0 011 0000B</a:t>
            </a:r>
          </a:p>
          <a:p>
            <a:pPr lvl="1" indent="0">
              <a:lnSpc>
                <a:spcPct val="150000"/>
              </a:lnSpc>
              <a:buClr>
                <a:srgbClr val="33A936"/>
              </a:buClr>
              <a:buFont typeface="Wingdings" panose="05000000000000000000" charset="0"/>
              <a:buNone/>
            </a:pPr>
            <a:r>
              <a:rPr lang="zh-CN" altLang="en-US" dirty="0">
                <a:latin typeface="微软雅黑" panose="020B0503020204020204" pitchFamily="34" charset="-122"/>
                <a:ea typeface="微软雅黑" panose="020B0503020204020204" pitchFamily="34" charset="-122"/>
              </a:rPr>
              <a:t>=30H</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110" y="3157855"/>
            <a:ext cx="5816600" cy="327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26974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溢出及其判定</a:t>
            </a:r>
          </a:p>
        </p:txBody>
      </p:sp>
      <p:sp>
        <p:nvSpPr>
          <p:cNvPr id="20" name="文本框 19"/>
          <p:cNvSpPr txBox="1"/>
          <p:nvPr/>
        </p:nvSpPr>
        <p:spPr>
          <a:xfrm>
            <a:off x="1426210" y="1534160"/>
            <a:ext cx="9343390" cy="2861310"/>
          </a:xfrm>
          <a:prstGeom prst="rect">
            <a:avLst/>
          </a:prstGeom>
          <a:noFill/>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在计算机中，由于机器码的位数是有限的，所以数的表示范围也是有限的。</a:t>
            </a:r>
          </a:p>
          <a:p>
            <a:pPr>
              <a:lnSpc>
                <a:spcPct val="150000"/>
              </a:lnSpc>
            </a:pP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a:latin typeface="微软雅黑" panose="020B0503020204020204" pitchFamily="34" charset="-122"/>
                <a:ea typeface="微软雅黑" panose="020B0503020204020204" pitchFamily="34" charset="-122"/>
              </a:rPr>
              <a:t>如果两数进行加减运算之后的运算结果超出了给定的取值范围，就称为溢出。</a:t>
            </a:r>
          </a:p>
        </p:txBody>
      </p:sp>
      <p:sp>
        <p:nvSpPr>
          <p:cNvPr id="2" name="椭圆 1"/>
          <p:cNvSpPr/>
          <p:nvPr/>
        </p:nvSpPr>
        <p:spPr>
          <a:xfrm>
            <a:off x="763673" y="162788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2" name="椭圆 21"/>
          <p:cNvSpPr/>
          <p:nvPr/>
        </p:nvSpPr>
        <p:spPr>
          <a:xfrm>
            <a:off x="763673" y="326110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 name="矩形 4"/>
          <p:cNvSpPr/>
          <p:nvPr/>
        </p:nvSpPr>
        <p:spPr>
          <a:xfrm>
            <a:off x="863600" y="4710430"/>
            <a:ext cx="10190480" cy="140970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1033145" y="4826635"/>
            <a:ext cx="9735820" cy="1187450"/>
          </a:xfrm>
          <a:prstGeom prst="rect">
            <a:avLst/>
          </a:prstGeom>
          <a:noFill/>
        </p:spPr>
        <p:txBody>
          <a:bodyPr wrap="square" rtlCol="0">
            <a:spAutoFit/>
          </a:bodyPr>
          <a:lstStyle/>
          <a:p>
            <a:pPr algn="ct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例如，当计算机的位数（也称字长）是64位时，其可以表示的数的范围就是从64个全“0”到64个全“1”，总的个数就是2^64，而且相邻两个数之间是不连续的（即两个数之间是离散的），这也是计算机在表示一个数据时存在误差的重要原因。</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26974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溢出及其判定</a:t>
            </a:r>
          </a:p>
        </p:txBody>
      </p:sp>
      <p:sp>
        <p:nvSpPr>
          <p:cNvPr id="5" name="矩形 4"/>
          <p:cNvSpPr/>
          <p:nvPr/>
        </p:nvSpPr>
        <p:spPr>
          <a:xfrm>
            <a:off x="863600" y="5032375"/>
            <a:ext cx="10190480" cy="140970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1033145" y="5148580"/>
            <a:ext cx="9735820" cy="1187450"/>
          </a:xfrm>
          <a:prstGeom prst="rect">
            <a:avLst/>
          </a:prstGeom>
          <a:noFill/>
        </p:spPr>
        <p:txBody>
          <a:bodyPr wrap="square" rtlCol="0">
            <a:spAutoFit/>
          </a:bodyPr>
          <a:lstStyle/>
          <a:p>
            <a:pPr algn="ct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例如，已知两个7位机器数X和Y，其中X = [+58H]补 = 0 1011000 B，Y = [-58H]补 = 1 0101000B；则X+X= 1 0110000B（按照补码理解，这是一个负数，显然结果不正确），产生了正溢；Y+Y= 0 101000B（按照补码理解，这是一个正数，显然结果不正确），产生了负溢。</a:t>
            </a:r>
          </a:p>
        </p:txBody>
      </p:sp>
      <p:sp>
        <p:nvSpPr>
          <p:cNvPr id="4" name="椭圆 3"/>
          <p:cNvSpPr/>
          <p:nvPr/>
        </p:nvSpPr>
        <p:spPr>
          <a:xfrm>
            <a:off x="1195998" y="1416719"/>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8" name="椭圆 7"/>
          <p:cNvSpPr/>
          <p:nvPr/>
        </p:nvSpPr>
        <p:spPr>
          <a:xfrm>
            <a:off x="1202348" y="1421993"/>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p:cNvSpPr/>
          <p:nvPr/>
        </p:nvSpPr>
        <p:spPr>
          <a:xfrm>
            <a:off x="2301297" y="1270073"/>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椭圆 10"/>
          <p:cNvSpPr/>
          <p:nvPr/>
        </p:nvSpPr>
        <p:spPr>
          <a:xfrm>
            <a:off x="2432241" y="1429968"/>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文本框 12"/>
          <p:cNvSpPr txBox="1"/>
          <p:nvPr/>
        </p:nvSpPr>
        <p:spPr>
          <a:xfrm>
            <a:off x="778510" y="3180080"/>
            <a:ext cx="2456815" cy="709553"/>
          </a:xfrm>
          <a:prstGeom prst="rect">
            <a:avLst/>
          </a:prstGeom>
          <a:noFill/>
        </p:spPr>
        <p:txBody>
          <a:bodyPr wrap="square" rtlCol="0">
            <a:spAutoFit/>
          </a:bodyPr>
          <a:lstStyle/>
          <a:p>
            <a:pPr fontAlgn="auto">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在定点数运算中，正常情况下溢出是不允许的。</a:t>
            </a:r>
          </a:p>
        </p:txBody>
      </p:sp>
      <p:sp>
        <p:nvSpPr>
          <p:cNvPr id="15" name="椭圆 14"/>
          <p:cNvSpPr/>
          <p:nvPr/>
        </p:nvSpPr>
        <p:spPr>
          <a:xfrm>
            <a:off x="5100303" y="1407567"/>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6" name="椭圆 15"/>
          <p:cNvSpPr/>
          <p:nvPr/>
        </p:nvSpPr>
        <p:spPr>
          <a:xfrm>
            <a:off x="5094816" y="1414780"/>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椭圆 16"/>
          <p:cNvSpPr/>
          <p:nvPr/>
        </p:nvSpPr>
        <p:spPr>
          <a:xfrm>
            <a:off x="6187271" y="1262860"/>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9" name="文本框 18"/>
          <p:cNvSpPr txBox="1"/>
          <p:nvPr/>
        </p:nvSpPr>
        <p:spPr>
          <a:xfrm>
            <a:off x="4751070" y="3181985"/>
            <a:ext cx="2425700" cy="709553"/>
          </a:xfrm>
          <a:prstGeom prst="rect">
            <a:avLst/>
          </a:prstGeom>
          <a:noFill/>
        </p:spPr>
        <p:txBody>
          <a:bodyPr wrap="square" rtlCol="0">
            <a:spAutoFit/>
          </a:bodyPr>
          <a:lstStyle/>
          <a:p>
            <a:pPr>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当正数和负数相加时，肯定不会产生溢出。</a:t>
            </a:r>
          </a:p>
        </p:txBody>
      </p:sp>
      <p:sp>
        <p:nvSpPr>
          <p:cNvPr id="21" name="椭圆 20"/>
          <p:cNvSpPr/>
          <p:nvPr/>
        </p:nvSpPr>
        <p:spPr>
          <a:xfrm>
            <a:off x="8887757" y="1400354"/>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6" name="椭圆 5"/>
          <p:cNvSpPr/>
          <p:nvPr/>
        </p:nvSpPr>
        <p:spPr>
          <a:xfrm>
            <a:off x="8875057" y="1407567"/>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椭圆 22"/>
          <p:cNvSpPr/>
          <p:nvPr/>
        </p:nvSpPr>
        <p:spPr>
          <a:xfrm>
            <a:off x="9974725" y="1255647"/>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文本框 24"/>
          <p:cNvSpPr txBox="1"/>
          <p:nvPr/>
        </p:nvSpPr>
        <p:spPr>
          <a:xfrm>
            <a:off x="7930515" y="3155315"/>
            <a:ext cx="3162300" cy="1713230"/>
          </a:xfrm>
          <a:prstGeom prst="rect">
            <a:avLst/>
          </a:prstGeom>
          <a:noFill/>
        </p:spPr>
        <p:txBody>
          <a:bodyPr wrap="square" rtlCol="0">
            <a:spAutoFit/>
          </a:bodyPr>
          <a:lstStyle/>
          <a:p>
            <a:pPr>
              <a:lnSpc>
                <a:spcPct val="132000"/>
              </a:lnSpc>
            </a:pP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但是，当两个正数相加时，如果结果大于机器所能表示的最大正数，则称为正溢；当两个负数相加时，如果结果小于机器所能表示的最小负数，则称为负溢。</a:t>
            </a:r>
          </a:p>
        </p:txBody>
      </p:sp>
      <p:sp>
        <p:nvSpPr>
          <p:cNvPr id="27" name="arrow-pointing-left-circular-button_20407"/>
          <p:cNvSpPr>
            <a:spLocks noChangeAspect="1"/>
          </p:cNvSpPr>
          <p:nvPr/>
        </p:nvSpPr>
        <p:spPr bwMode="auto">
          <a:xfrm>
            <a:off x="6357195" y="1408646"/>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arrow-pointing-left-circular-button_20407"/>
          <p:cNvSpPr>
            <a:spLocks noChangeAspect="1"/>
          </p:cNvSpPr>
          <p:nvPr/>
        </p:nvSpPr>
        <p:spPr bwMode="auto">
          <a:xfrm>
            <a:off x="10142524" y="1390785"/>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9758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2.3.3 计算机的定点运算器</a:t>
            </a:r>
          </a:p>
        </p:txBody>
      </p:sp>
      <p:sp>
        <p:nvSpPr>
          <p:cNvPr id="2" name="文本框 1"/>
          <p:cNvSpPr txBox="1"/>
          <p:nvPr/>
        </p:nvSpPr>
        <p:spPr>
          <a:xfrm>
            <a:off x="798830" y="1250315"/>
            <a:ext cx="10254615" cy="1462405"/>
          </a:xfrm>
          <a:prstGeom prst="rect">
            <a:avLst/>
          </a:prstGeom>
          <a:noFill/>
        </p:spPr>
        <p:txBody>
          <a:bodyPr wrap="square">
            <a:spAutoFit/>
          </a:bodyPr>
          <a:lstStyle/>
          <a:p>
            <a:pPr marL="342900" indent="-342900" fontAlgn="auto">
              <a:lnSpc>
                <a:spcPct val="132000"/>
              </a:lnSpc>
              <a:spcBef>
                <a:spcPts val="600"/>
              </a:spcBef>
              <a:spcAft>
                <a:spcPts val="600"/>
              </a:spcAft>
              <a:buClr>
                <a:srgbClr val="33A936"/>
              </a:buClr>
              <a:buFont typeface="Wingdings" panose="05000000000000000000" charset="0"/>
              <a:buChar char="Ø"/>
            </a:pPr>
            <a:r>
              <a:rPr lang="zh-CN" altLang="en-US" sz="2000" dirty="0">
                <a:latin typeface="微软雅黑" panose="020B0503020204020204" pitchFamily="34" charset="-122"/>
                <a:ea typeface="微软雅黑" panose="020B0503020204020204" pitchFamily="34" charset="-122"/>
              </a:rPr>
              <a:t>运算器是数据的加工处理部件，是CPU的重要组成部分。</a:t>
            </a:r>
          </a:p>
          <a:p>
            <a:pPr marL="342900" indent="-342900" fontAlgn="auto">
              <a:lnSpc>
                <a:spcPct val="132000"/>
              </a:lnSpc>
              <a:spcBef>
                <a:spcPts val="600"/>
              </a:spcBef>
              <a:spcAft>
                <a:spcPts val="600"/>
              </a:spcAft>
              <a:buClr>
                <a:srgbClr val="33A936"/>
              </a:buClr>
              <a:buFont typeface="Wingdings" panose="05000000000000000000" charset="0"/>
              <a:buChar char="Ø"/>
            </a:pPr>
            <a:r>
              <a:rPr lang="zh-CN" altLang="en-US" sz="2000" dirty="0">
                <a:latin typeface="微软雅黑" panose="020B0503020204020204" pitchFamily="34" charset="-122"/>
                <a:ea typeface="微软雅黑" panose="020B0503020204020204" pitchFamily="34" charset="-122"/>
              </a:rPr>
              <a:t>运算器通常由算术逻辑单元（Aarithmetic Llogic Uunit，ALU）、寄存器、数据总线和其他逻辑部件组成。</a:t>
            </a:r>
          </a:p>
        </p:txBody>
      </p:sp>
      <p:sp>
        <p:nvSpPr>
          <p:cNvPr id="23" name="文本框 22"/>
          <p:cNvSpPr txBox="1"/>
          <p:nvPr/>
        </p:nvSpPr>
        <p:spPr>
          <a:xfrm>
            <a:off x="2314575" y="326961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算术逻辑单元ALU</a:t>
            </a:r>
          </a:p>
        </p:txBody>
      </p:sp>
      <p:sp>
        <p:nvSpPr>
          <p:cNvPr id="24" name="椭圆 23"/>
          <p:cNvSpPr/>
          <p:nvPr/>
        </p:nvSpPr>
        <p:spPr>
          <a:xfrm>
            <a:off x="1021478" y="308250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25" name="文本框 24"/>
          <p:cNvSpPr txBox="1"/>
          <p:nvPr/>
        </p:nvSpPr>
        <p:spPr>
          <a:xfrm>
            <a:off x="1021715" y="4237355"/>
            <a:ext cx="10254615" cy="2274570"/>
          </a:xfrm>
          <a:prstGeom prst="rect">
            <a:avLst/>
          </a:prstGeom>
          <a:noFill/>
        </p:spPr>
        <p:txBody>
          <a:bodyPr wrap="square">
            <a:spAutoFit/>
          </a:bodyPr>
          <a:lstStyle/>
          <a:p>
            <a:pPr marL="342900" indent="-342900" fontAlgn="auto">
              <a:lnSpc>
                <a:spcPct val="132000"/>
              </a:lnSpc>
              <a:spcBef>
                <a:spcPts val="600"/>
              </a:spcBef>
              <a:spcAft>
                <a:spcPts val="600"/>
              </a:spcAft>
              <a:buClr>
                <a:srgbClr val="33A936"/>
              </a:buClr>
              <a:buFont typeface="Wingdings" panose="05000000000000000000" charset="0"/>
              <a:buChar char="Ø"/>
            </a:pPr>
            <a:r>
              <a:rPr lang="zh-CN" altLang="en-US" sz="2000" dirty="0">
                <a:latin typeface="微软雅黑" panose="020B0503020204020204" pitchFamily="34" charset="-122"/>
                <a:ea typeface="微软雅黑" panose="020B0503020204020204" pitchFamily="34" charset="-122"/>
              </a:rPr>
              <a:t>ALU是计算机的数学大脑，有两个单元，一个是算术单元和一个逻辑单元。算术单元负责计算机里的所有数字操作，比如加减、法和逻辑与、或、非等运算等。</a:t>
            </a:r>
          </a:p>
          <a:p>
            <a:pPr marL="342900" indent="-342900" fontAlgn="auto">
              <a:lnSpc>
                <a:spcPct val="132000"/>
              </a:lnSpc>
              <a:spcBef>
                <a:spcPts val="600"/>
              </a:spcBef>
              <a:spcAft>
                <a:spcPts val="600"/>
              </a:spcAft>
              <a:buClr>
                <a:srgbClr val="33A936"/>
              </a:buClr>
              <a:buFont typeface="Wingdings" panose="05000000000000000000" charset="0"/>
              <a:buChar char="Ø"/>
            </a:pPr>
            <a:r>
              <a:rPr lang="zh-CN" altLang="en-US" sz="2000" dirty="0">
                <a:latin typeface="微软雅黑" panose="020B0503020204020204" pitchFamily="34" charset="-122"/>
                <a:ea typeface="微软雅黑" panose="020B0503020204020204" pitchFamily="34" charset="-122"/>
              </a:rPr>
              <a:t>简单的ALU电路设计，可以用晶体管进行组装，但是很快就会变得复杂并难以理解，所以，复杂一些的ALU还需要使用逻辑门来实现。例如，可以用与、或、非和异或门来实现ALU中的半加器、全加法器，并在此基础上进一步实现多位加法器。</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9758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2.3.3 计算机的定点运算器</a:t>
            </a:r>
          </a:p>
        </p:txBody>
      </p:sp>
      <p:sp>
        <p:nvSpPr>
          <p:cNvPr id="17" name="文本框 16"/>
          <p:cNvSpPr txBox="1"/>
          <p:nvPr/>
        </p:nvSpPr>
        <p:spPr>
          <a:xfrm>
            <a:off x="2339975" y="1788160"/>
            <a:ext cx="2522855" cy="1065530"/>
          </a:xfrm>
          <a:prstGeom prst="rect">
            <a:avLst/>
          </a:prstGeom>
          <a:noFill/>
        </p:spPr>
        <p:txBody>
          <a:bodyPr wrap="square" rtlCol="0">
            <a:spAutoFit/>
          </a:bodyPr>
          <a:lstStyle/>
          <a:p>
            <a:pPr algn="ctr"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定点运算器的基本功能与组成</a:t>
            </a:r>
          </a:p>
        </p:txBody>
      </p:sp>
      <p:sp>
        <p:nvSpPr>
          <p:cNvPr id="19" name="椭圆 18"/>
          <p:cNvSpPr/>
          <p:nvPr/>
        </p:nvSpPr>
        <p:spPr>
          <a:xfrm>
            <a:off x="1021478" y="184425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2</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38" name="文本框 37"/>
          <p:cNvSpPr txBox="1"/>
          <p:nvPr/>
        </p:nvSpPr>
        <p:spPr>
          <a:xfrm>
            <a:off x="1021715" y="3295015"/>
            <a:ext cx="3844925" cy="902970"/>
          </a:xfrm>
          <a:prstGeom prst="rect">
            <a:avLst/>
          </a:prstGeom>
          <a:noFill/>
        </p:spPr>
        <p:txBody>
          <a:bodyPr wrap="square" rtlCol="0">
            <a:spAutoFit/>
          </a:bodyPr>
          <a:lstStyle/>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其运算器的基本结构包括以下几个部分：</a:t>
            </a:r>
          </a:p>
        </p:txBody>
      </p:sp>
      <p:sp>
        <p:nvSpPr>
          <p:cNvPr id="2" name="椭圆 1"/>
          <p:cNvSpPr/>
          <p:nvPr/>
        </p:nvSpPr>
        <p:spPr>
          <a:xfrm>
            <a:off x="5187023" y="3061812"/>
            <a:ext cx="1346855" cy="134685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椭圆 3"/>
          <p:cNvSpPr/>
          <p:nvPr/>
        </p:nvSpPr>
        <p:spPr>
          <a:xfrm>
            <a:off x="7295137" y="1994361"/>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4" name="直接连接符 13"/>
          <p:cNvCxnSpPr/>
          <p:nvPr/>
        </p:nvCxnSpPr>
        <p:spPr>
          <a:xfrm>
            <a:off x="6856730" y="2235835"/>
            <a:ext cx="0" cy="3225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854377" y="223142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p:nvCxnSpPr>
        <p:spPr>
          <a:xfrm>
            <a:off x="6854825" y="3295015"/>
            <a:ext cx="36893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21" name="直接连接符 20"/>
          <p:cNvCxnSpPr/>
          <p:nvPr/>
        </p:nvCxnSpPr>
        <p:spPr>
          <a:xfrm>
            <a:off x="6854610" y="4357402"/>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3" name="椭圆 22"/>
          <p:cNvSpPr/>
          <p:nvPr/>
        </p:nvSpPr>
        <p:spPr>
          <a:xfrm>
            <a:off x="7295137" y="302961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4" name="椭圆 23"/>
          <p:cNvSpPr/>
          <p:nvPr/>
        </p:nvSpPr>
        <p:spPr>
          <a:xfrm>
            <a:off x="7295137" y="4114197"/>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arrow-pointing-left-circular-button_20407"/>
          <p:cNvSpPr>
            <a:spLocks noChangeAspect="1"/>
          </p:cNvSpPr>
          <p:nvPr/>
        </p:nvSpPr>
        <p:spPr bwMode="auto">
          <a:xfrm>
            <a:off x="5498169" y="3352624"/>
            <a:ext cx="728890" cy="727961"/>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6" name="文本框 25"/>
          <p:cNvSpPr txBox="1"/>
          <p:nvPr/>
        </p:nvSpPr>
        <p:spPr>
          <a:xfrm>
            <a:off x="7813675" y="1824990"/>
            <a:ext cx="3421380" cy="902970"/>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（1）能实现算术和逻辑运算的功能部件ALU。</a:t>
            </a:r>
          </a:p>
        </p:txBody>
      </p:sp>
      <p:cxnSp>
        <p:nvCxnSpPr>
          <p:cNvPr id="27" name="直接连接符 26"/>
          <p:cNvCxnSpPr/>
          <p:nvPr/>
        </p:nvCxnSpPr>
        <p:spPr>
          <a:xfrm>
            <a:off x="6894615" y="5432457"/>
            <a:ext cx="288000" cy="3175"/>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28" name="椭圆 27"/>
          <p:cNvSpPr/>
          <p:nvPr/>
        </p:nvSpPr>
        <p:spPr>
          <a:xfrm>
            <a:off x="7295137" y="5207032"/>
            <a:ext cx="477726" cy="47752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9" name="文本框 28"/>
          <p:cNvSpPr txBox="1"/>
          <p:nvPr/>
        </p:nvSpPr>
        <p:spPr>
          <a:xfrm>
            <a:off x="7813675" y="2853055"/>
            <a:ext cx="3421380" cy="902970"/>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（2）存放待加工信息或加工后信息的通用寄存器组。</a:t>
            </a:r>
          </a:p>
        </p:txBody>
      </p:sp>
      <p:sp>
        <p:nvSpPr>
          <p:cNvPr id="30" name="文本框 29"/>
          <p:cNvSpPr txBox="1"/>
          <p:nvPr/>
        </p:nvSpPr>
        <p:spPr>
          <a:xfrm>
            <a:off x="7813675" y="4059555"/>
            <a:ext cx="3434715" cy="49720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（3）多路开关或数据锁存器。</a:t>
            </a:r>
          </a:p>
        </p:txBody>
      </p:sp>
      <p:sp>
        <p:nvSpPr>
          <p:cNvPr id="31" name="文本框 30"/>
          <p:cNvSpPr txBox="1"/>
          <p:nvPr/>
        </p:nvSpPr>
        <p:spPr>
          <a:xfrm>
            <a:off x="7813675" y="4882515"/>
            <a:ext cx="3434715" cy="1308735"/>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（4）总线，总线接收器和发送器。总线接收器和发送器通常是由三态门构成的。</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9758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2.3.3 计算机的定点运算器</a:t>
            </a:r>
          </a:p>
        </p:txBody>
      </p:sp>
      <p:sp>
        <p:nvSpPr>
          <p:cNvPr id="2" name="文本框 1"/>
          <p:cNvSpPr txBox="1"/>
          <p:nvPr/>
        </p:nvSpPr>
        <p:spPr>
          <a:xfrm>
            <a:off x="798830" y="1250315"/>
            <a:ext cx="10591800" cy="1065530"/>
          </a:xfrm>
          <a:prstGeom prst="rect">
            <a:avLst/>
          </a:prstGeom>
          <a:noFill/>
        </p:spPr>
        <p:txBody>
          <a:bodyPr wrap="square">
            <a:spAutoFit/>
          </a:bodyPr>
          <a:lstStyle/>
          <a:p>
            <a:pPr marL="342900" indent="-342900" fontAlgn="auto">
              <a:lnSpc>
                <a:spcPct val="132000"/>
              </a:lnSpc>
              <a:spcBef>
                <a:spcPts val="600"/>
              </a:spcBef>
              <a:spcAft>
                <a:spcPts val="600"/>
              </a:spcAft>
              <a:buClr>
                <a:srgbClr val="33A936"/>
              </a:buClr>
              <a:buFont typeface="Wingdings" panose="05000000000000000000" charset="0"/>
              <a:buChar char="Ø"/>
            </a:pPr>
            <a:r>
              <a:rPr lang="zh-CN" altLang="en-US" sz="2400" dirty="0">
                <a:latin typeface="微软雅黑" panose="020B0503020204020204" pitchFamily="34" charset="-122"/>
                <a:ea typeface="微软雅黑" panose="020B0503020204020204" pitchFamily="34" charset="-122"/>
              </a:rPr>
              <a:t>根据ALU、寄存器、总线之间的理解方式不同，运算器有三种形式的基本结构，如图2-11所示。</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30" y="2729230"/>
            <a:ext cx="5134610" cy="238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055" y="2729230"/>
            <a:ext cx="523621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590042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2.4 从微处理器到单计算机系统</a:t>
            </a:r>
          </a:p>
        </p:txBody>
      </p:sp>
      <p:sp>
        <p:nvSpPr>
          <p:cNvPr id="51" name="椭圆 50"/>
          <p:cNvSpPr/>
          <p:nvPr/>
        </p:nvSpPr>
        <p:spPr>
          <a:xfrm>
            <a:off x="9160274" y="3041896"/>
            <a:ext cx="713227" cy="73876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2" name="椭圆 51"/>
          <p:cNvSpPr/>
          <p:nvPr/>
        </p:nvSpPr>
        <p:spPr>
          <a:xfrm>
            <a:off x="8150215" y="4244450"/>
            <a:ext cx="713227" cy="738769"/>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675029" y="3278569"/>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4" name="椭圆 53"/>
          <p:cNvSpPr/>
          <p:nvPr/>
        </p:nvSpPr>
        <p:spPr>
          <a:xfrm>
            <a:off x="8274265" y="3278568"/>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5" name="椭圆 54"/>
          <p:cNvSpPr/>
          <p:nvPr/>
        </p:nvSpPr>
        <p:spPr>
          <a:xfrm>
            <a:off x="9873501" y="3278568"/>
            <a:ext cx="1433253" cy="143325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6" name="椭圆 55"/>
          <p:cNvSpPr/>
          <p:nvPr/>
        </p:nvSpPr>
        <p:spPr>
          <a:xfrm>
            <a:off x="9050732" y="4613834"/>
            <a:ext cx="1433253" cy="1433253"/>
          </a:xfrm>
          <a:prstGeom prst="ellipse">
            <a:avLst/>
          </a:prstGeom>
          <a:blipFill>
            <a:blip r:embed="rId4">
              <a:extLst>
                <a:ext uri="{BEBA8EAE-BF5A-486C-A8C5-ECC9F3942E4B}">
                  <a14:imgProps xmlns:a14="http://schemas.microsoft.com/office/drawing/2010/main">
                    <a14:imgLayer r:embed="rId5">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59" name="椭圆 58"/>
          <p:cNvSpPr/>
          <p:nvPr/>
        </p:nvSpPr>
        <p:spPr>
          <a:xfrm>
            <a:off x="7483072" y="1880040"/>
            <a:ext cx="1433253" cy="1433253"/>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66" name="文本框 65"/>
          <p:cNvSpPr txBox="1"/>
          <p:nvPr/>
        </p:nvSpPr>
        <p:spPr>
          <a:xfrm>
            <a:off x="891540" y="1588770"/>
            <a:ext cx="5251450" cy="4359910"/>
          </a:xfrm>
          <a:prstGeom prst="rect">
            <a:avLst/>
          </a:prstGeom>
          <a:noFill/>
        </p:spPr>
        <p:txBody>
          <a:bodyPr wrap="square" rtlCol="0">
            <a:spAutoFit/>
          </a:bodyPr>
          <a:lstStyle/>
          <a:p>
            <a:pPr marL="342900" indent="-342900" fontAlgn="auto">
              <a:lnSpc>
                <a:spcPct val="132000"/>
              </a:lnSpc>
              <a:spcBef>
                <a:spcPts val="600"/>
              </a:spcBef>
              <a:spcAft>
                <a:spcPts val="600"/>
              </a:spcAft>
              <a:buClr>
                <a:srgbClr val="33A936"/>
              </a:buClr>
              <a:buFont typeface="Wingdings" panose="05000000000000000000" charset="0"/>
              <a:buChar char="l"/>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ALU是计算机的基本运算单元。</a:t>
            </a:r>
          </a:p>
          <a:p>
            <a:pPr marL="342900" indent="-342900" fontAlgn="auto">
              <a:lnSpc>
                <a:spcPct val="132000"/>
              </a:lnSpc>
              <a:spcBef>
                <a:spcPts val="600"/>
              </a:spcBef>
              <a:spcAft>
                <a:spcPts val="600"/>
              </a:spcAft>
              <a:buClr>
                <a:srgbClr val="33A936"/>
              </a:buClr>
              <a:buFont typeface="Wingdings" panose="05000000000000000000" charset="0"/>
              <a:buChar char="l"/>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通过将ALU和控制器集成在一起，就构成了中央处理器（即CPU）</a:t>
            </a:r>
          </a:p>
          <a:p>
            <a:pPr marL="342900" indent="-342900" fontAlgn="auto">
              <a:lnSpc>
                <a:spcPct val="132000"/>
              </a:lnSpc>
              <a:spcBef>
                <a:spcPts val="600"/>
              </a:spcBef>
              <a:spcAft>
                <a:spcPts val="600"/>
              </a:spcAft>
              <a:buClr>
                <a:srgbClr val="33A936"/>
              </a:buClr>
              <a:buFont typeface="Wingdings" panose="05000000000000000000" charset="0"/>
              <a:buChar char="l"/>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将CPU与寄存器等集成在一个芯片内，就形成了微处理器。</a:t>
            </a:r>
          </a:p>
          <a:p>
            <a:pPr marL="342900" indent="-342900" fontAlgn="auto">
              <a:lnSpc>
                <a:spcPct val="132000"/>
              </a:lnSpc>
              <a:spcBef>
                <a:spcPts val="600"/>
              </a:spcBef>
              <a:spcAft>
                <a:spcPts val="600"/>
              </a:spcAft>
              <a:buClr>
                <a:srgbClr val="33A936"/>
              </a:buClr>
              <a:buFont typeface="Wingdings" panose="05000000000000000000" charset="0"/>
              <a:buChar char="l"/>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将微处理和对外接口芯片等集成在一起就是主机，</a:t>
            </a:r>
          </a:p>
          <a:p>
            <a:pPr marL="342900" indent="-342900" fontAlgn="auto">
              <a:lnSpc>
                <a:spcPct val="132000"/>
              </a:lnSpc>
              <a:spcBef>
                <a:spcPts val="600"/>
              </a:spcBef>
              <a:spcAft>
                <a:spcPts val="600"/>
              </a:spcAft>
              <a:buClr>
                <a:srgbClr val="33A936"/>
              </a:buClr>
              <a:buFont typeface="Wingdings" panose="05000000000000000000" charset="0"/>
              <a:buChar char="l"/>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主机、外设和软件组合在一起，就构成了计算机系统。</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51485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2.4.1 微处理器（CPU）</a:t>
            </a:r>
          </a:p>
        </p:txBody>
      </p:sp>
      <p:sp>
        <p:nvSpPr>
          <p:cNvPr id="5" name="矩形 4"/>
          <p:cNvSpPr/>
          <p:nvPr/>
        </p:nvSpPr>
        <p:spPr>
          <a:xfrm>
            <a:off x="666115" y="1621790"/>
            <a:ext cx="2430780" cy="445135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8" name="矩形 7"/>
          <p:cNvSpPr/>
          <p:nvPr/>
        </p:nvSpPr>
        <p:spPr>
          <a:xfrm>
            <a:off x="3411220" y="1640205"/>
            <a:ext cx="2430780" cy="444881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矩形 10"/>
          <p:cNvSpPr/>
          <p:nvPr/>
        </p:nvSpPr>
        <p:spPr>
          <a:xfrm>
            <a:off x="6156960" y="1630045"/>
            <a:ext cx="2430780" cy="444881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4" name="矩形 13"/>
          <p:cNvSpPr/>
          <p:nvPr/>
        </p:nvSpPr>
        <p:spPr>
          <a:xfrm>
            <a:off x="8902700" y="1635125"/>
            <a:ext cx="2430780" cy="443865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835584" y="1812061"/>
            <a:ext cx="2072692" cy="1918335"/>
          </a:xfrm>
          <a:prstGeom prst="rect">
            <a:avLst/>
          </a:prstGeom>
          <a:noFill/>
        </p:spPr>
        <p:txBody>
          <a:bodyPr wrap="square" rtlCol="0">
            <a:spAutoFit/>
          </a:bodyPr>
          <a:lstStyle/>
          <a:p>
            <a:pPr algn="just"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为了方便读者理解，下面以个人计算机中早期使用的8086微处理器为例来讲解微处理器的原理。</a:t>
            </a:r>
          </a:p>
        </p:txBody>
      </p:sp>
      <p:sp>
        <p:nvSpPr>
          <p:cNvPr id="20" name="文本框 19"/>
          <p:cNvSpPr txBox="1"/>
          <p:nvPr/>
        </p:nvSpPr>
        <p:spPr>
          <a:xfrm>
            <a:off x="3572071" y="1850946"/>
            <a:ext cx="2072692" cy="3745865"/>
          </a:xfrm>
          <a:prstGeom prst="rect">
            <a:avLst/>
          </a:prstGeom>
          <a:noFill/>
        </p:spPr>
        <p:txBody>
          <a:bodyPr wrap="square" rtlCol="0">
            <a:spAutoFit/>
          </a:bodyPr>
          <a:lstStyle/>
          <a:p>
            <a:pPr algn="ct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8086微处理器是Intel系列微处理器具有代表性的16位定点处理器，集成度约29000个晶体管，有16根数据线和20根地址线，寻址能力为2^20=1MB。</a:t>
            </a:r>
          </a:p>
          <a:p>
            <a:pPr algn="ctr" fontAlgn="auto">
              <a:lnSpc>
                <a:spcPct val="132000"/>
              </a:lnSpc>
            </a:pPr>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2" name="文本框 21"/>
          <p:cNvSpPr txBox="1"/>
          <p:nvPr/>
        </p:nvSpPr>
        <p:spPr>
          <a:xfrm>
            <a:off x="6298142" y="1855445"/>
            <a:ext cx="2072692" cy="1553210"/>
          </a:xfrm>
          <a:prstGeom prst="rect">
            <a:avLst/>
          </a:prstGeom>
          <a:noFill/>
        </p:spPr>
        <p:txBody>
          <a:bodyPr wrap="square" rtlCol="0">
            <a:spAutoFit/>
          </a:bodyPr>
          <a:lstStyle/>
          <a:p>
            <a:pPr algn="ct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8086工作时，只要一个电源（+5V）和一相时钟，时钟频率为5MHz。</a:t>
            </a:r>
          </a:p>
        </p:txBody>
      </p:sp>
      <p:sp>
        <p:nvSpPr>
          <p:cNvPr id="24" name="文本框 23"/>
          <p:cNvSpPr txBox="1"/>
          <p:nvPr/>
        </p:nvSpPr>
        <p:spPr>
          <a:xfrm>
            <a:off x="9067802" y="1850946"/>
            <a:ext cx="2072692" cy="822325"/>
          </a:xfrm>
          <a:prstGeom prst="rect">
            <a:avLst/>
          </a:prstGeom>
          <a:noFill/>
        </p:spPr>
        <p:txBody>
          <a:bodyPr wrap="square" rtlCol="0">
            <a:spAutoFit/>
          </a:bodyPr>
          <a:lstStyle/>
          <a:p>
            <a:pPr algn="ctr"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8086的内部结构如图2-12所示。</a:t>
            </a:r>
          </a:p>
        </p:txBody>
      </p:sp>
      <p:cxnSp>
        <p:nvCxnSpPr>
          <p:cNvPr id="34" name="直接连接符 33"/>
          <p:cNvCxnSpPr/>
          <p:nvPr/>
        </p:nvCxnSpPr>
        <p:spPr>
          <a:xfrm>
            <a:off x="9375140" y="36950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9375140" y="38957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375140" y="40963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375140" y="42970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375140" y="44977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375140" y="46983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9375140" y="48990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9375140" y="50996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9375140" y="53003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9375140" y="55010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6685280" y="36950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6685280" y="38957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685280" y="40963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685280" y="42970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685280" y="44977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685280" y="46983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685280" y="48990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685280" y="50996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685280" y="53003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685280" y="55010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38555" y="38957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38555" y="40963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38555" y="42970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138555" y="44977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138555" y="469836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138555" y="489902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38555" y="509968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138555" y="530034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38555" y="5501005"/>
            <a:ext cx="1486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38555" y="5701665"/>
            <a:ext cx="148653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51485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2.4.1 微处理器（CPU）</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70" y="1180465"/>
            <a:ext cx="8042910" cy="524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文本框 30"/>
          <p:cNvSpPr txBox="1"/>
          <p:nvPr/>
        </p:nvSpPr>
        <p:spPr>
          <a:xfrm>
            <a:off x="9027795" y="2445385"/>
            <a:ext cx="2357120" cy="2526665"/>
          </a:xfrm>
          <a:prstGeom prst="rect">
            <a:avLst/>
          </a:prstGeom>
          <a:noFill/>
        </p:spPr>
        <p:txBody>
          <a:bodyPr wrap="square" rtlCol="0">
            <a:spAutoFit/>
          </a:bodyPr>
          <a:lstStyle/>
          <a:p>
            <a:pPr algn="just"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根据图2-12所示，8086主要分为两个独立的功能模块：总线接口部件BIU和执行部件EU，它们可以并行工作。</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11596" y="139773"/>
            <a:ext cx="2929255" cy="583565"/>
          </a:xfrm>
          <a:prstGeom prst="rect">
            <a:avLst/>
          </a:prstGeom>
        </p:spPr>
        <p:txBody>
          <a:bodyPr wrap="none">
            <a:spAutoFit/>
          </a:bodyPr>
          <a:lstStyle/>
          <a:p>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第</a:t>
            </a:r>
            <a:r>
              <a:rPr lang="en-US" altLang="zh-CN"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a:t>
            </a:r>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章学习目标</a:t>
            </a:r>
          </a:p>
        </p:txBody>
      </p:sp>
      <p:sp>
        <p:nvSpPr>
          <p:cNvPr id="70" name="椭圆 69"/>
          <p:cNvSpPr/>
          <p:nvPr/>
        </p:nvSpPr>
        <p:spPr>
          <a:xfrm>
            <a:off x="1030049" y="1452712"/>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1</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1" name="文本框 30"/>
          <p:cNvSpPr txBox="1"/>
          <p:nvPr/>
        </p:nvSpPr>
        <p:spPr>
          <a:xfrm>
            <a:off x="1763395" y="1386683"/>
            <a:ext cx="9699625" cy="4425950"/>
          </a:xfrm>
          <a:prstGeom prst="rect">
            <a:avLst/>
          </a:prstGeom>
          <a:noFill/>
        </p:spPr>
        <p:txBody>
          <a:bodyPr wrap="square">
            <a:spAutoFit/>
          </a:bodyPr>
          <a:lstStyle/>
          <a:p>
            <a:pPr fontAlgn="auto">
              <a:lnSpc>
                <a:spcPct val="132000"/>
              </a:lnSpc>
              <a:spcBef>
                <a:spcPts val="1200"/>
              </a:spcBef>
              <a:spcAft>
                <a:spcPts val="600"/>
              </a:spcAft>
            </a:pPr>
            <a:r>
              <a:rPr lang="zh-CN" altLang="zh-CN" sz="2400" dirty="0">
                <a:latin typeface="微软雅黑" panose="020B0503020204020204" pitchFamily="34" charset="-122"/>
                <a:ea typeface="微软雅黑" panose="020B0503020204020204" pitchFamily="34" charset="-122"/>
              </a:rPr>
              <a:t>了解计算系统与平台的发展历程，理解单机系统和多机系统的不同作用。</a:t>
            </a:r>
          </a:p>
          <a:p>
            <a:pPr fontAlgn="auto">
              <a:lnSpc>
                <a:spcPct val="132000"/>
              </a:lnSpc>
              <a:spcBef>
                <a:spcPts val="1200"/>
              </a:spcBef>
              <a:spcAft>
                <a:spcPts val="600"/>
              </a:spcAft>
            </a:pPr>
            <a:r>
              <a:rPr lang="zh-CN" altLang="zh-CN" sz="2400" dirty="0">
                <a:latin typeface="微软雅黑" panose="020B0503020204020204" pitchFamily="34" charset="-122"/>
                <a:ea typeface="微软雅黑" panose="020B0503020204020204" pitchFamily="34" charset="-122"/>
              </a:rPr>
              <a:t>理解单机系统的理论模型（图灵机模型）和实现模型（冯诺依曼体系）。</a:t>
            </a:r>
          </a:p>
          <a:p>
            <a:pPr fontAlgn="auto">
              <a:lnSpc>
                <a:spcPct val="132000"/>
              </a:lnSpc>
              <a:spcBef>
                <a:spcPts val="1200"/>
              </a:spcBef>
              <a:spcAft>
                <a:spcPts val="600"/>
              </a:spcAft>
            </a:pPr>
            <a:r>
              <a:rPr lang="zh-CN" altLang="zh-CN" sz="2400" dirty="0">
                <a:latin typeface="微软雅黑" panose="020B0503020204020204" pitchFamily="34" charset="-122"/>
                <a:ea typeface="微软雅黑" panose="020B0503020204020204" pitchFamily="34" charset="-122"/>
              </a:rPr>
              <a:t>理解从逻辑门到运算器再到微处理的实现实现方法。</a:t>
            </a:r>
          </a:p>
          <a:p>
            <a:pPr fontAlgn="auto">
              <a:lnSpc>
                <a:spcPct val="132000"/>
              </a:lnSpc>
              <a:spcBef>
                <a:spcPts val="1200"/>
              </a:spcBef>
              <a:spcAft>
                <a:spcPts val="600"/>
              </a:spcAft>
            </a:pPr>
            <a:r>
              <a:rPr lang="zh-CN" altLang="zh-CN" sz="2400" dirty="0">
                <a:latin typeface="微软雅黑" panose="020B0503020204020204" pitchFamily="34" charset="-122"/>
                <a:ea typeface="微软雅黑" panose="020B0503020204020204" pitchFamily="34" charset="-122"/>
              </a:rPr>
              <a:t>理解计算机系统的基本构成和工作原理，能够利用计算机硬件和软件组装一个计算机系统。</a:t>
            </a:r>
          </a:p>
          <a:p>
            <a:pPr fontAlgn="auto">
              <a:lnSpc>
                <a:spcPct val="132000"/>
              </a:lnSpc>
              <a:spcBef>
                <a:spcPts val="1200"/>
              </a:spcBef>
              <a:spcAft>
                <a:spcPts val="600"/>
              </a:spcAft>
            </a:pPr>
            <a:r>
              <a:rPr lang="zh-CN" altLang="zh-CN" sz="2400" dirty="0">
                <a:latin typeface="微软雅黑" panose="020B0503020204020204" pitchFamily="34" charset="-122"/>
                <a:ea typeface="微软雅黑" panose="020B0503020204020204" pitchFamily="34" charset="-122"/>
              </a:rPr>
              <a:t>理解云计算的服务模式及其虚拟化技术，能够利用云平台开展网络交流活动。</a:t>
            </a:r>
          </a:p>
        </p:txBody>
      </p:sp>
      <p:sp>
        <p:nvSpPr>
          <p:cNvPr id="32" name="椭圆 31"/>
          <p:cNvSpPr/>
          <p:nvPr/>
        </p:nvSpPr>
        <p:spPr>
          <a:xfrm>
            <a:off x="1030049" y="2157562"/>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2</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3" name="椭圆 32"/>
          <p:cNvSpPr/>
          <p:nvPr/>
        </p:nvSpPr>
        <p:spPr>
          <a:xfrm>
            <a:off x="1030049" y="2890987"/>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3</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4" name="椭圆 33"/>
          <p:cNvSpPr/>
          <p:nvPr/>
        </p:nvSpPr>
        <p:spPr>
          <a:xfrm>
            <a:off x="1030049" y="3586312"/>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4</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5" name="椭圆 34"/>
          <p:cNvSpPr/>
          <p:nvPr/>
        </p:nvSpPr>
        <p:spPr>
          <a:xfrm>
            <a:off x="1030049" y="4801702"/>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rPr>
              <a:t>5</a:t>
            </a: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37185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2.4.2 微处理的发展</a:t>
            </a:r>
          </a:p>
        </p:txBody>
      </p:sp>
      <p:sp>
        <p:nvSpPr>
          <p:cNvPr id="26" name="文本框 25"/>
          <p:cNvSpPr txBox="1"/>
          <p:nvPr/>
        </p:nvSpPr>
        <p:spPr>
          <a:xfrm>
            <a:off x="1426210" y="1278255"/>
            <a:ext cx="5953125" cy="2274570"/>
          </a:xfrm>
          <a:prstGeom prst="rect">
            <a:avLst/>
          </a:prstGeom>
          <a:noFill/>
        </p:spPr>
        <p:txBody>
          <a:bodyPr wrap="square">
            <a:spAutoFit/>
          </a:bodyPr>
          <a:lstStyle/>
          <a:p>
            <a:pPr fontAlgn="auto">
              <a:lnSpc>
                <a:spcPct val="132000"/>
              </a:lnSpc>
              <a:spcBef>
                <a:spcPts val="600"/>
              </a:spcBef>
              <a:spcAft>
                <a:spcPts val="600"/>
              </a:spcAft>
            </a:pPr>
            <a:r>
              <a:rPr lang="zh-CN" altLang="en-US" sz="2000" dirty="0">
                <a:latin typeface="微软雅黑" panose="020B0503020204020204" pitchFamily="34" charset="-122"/>
                <a:ea typeface="微软雅黑" panose="020B0503020204020204" pitchFamily="34" charset="-122"/>
              </a:rPr>
              <a:t>微处理器是计算机的核心部件，正是由于微处理器的不断发展与创新，使得计算机的功能和性能的不断提高，应用领域日益广泛。</a:t>
            </a:r>
          </a:p>
          <a:p>
            <a:pPr fontAlgn="auto">
              <a:lnSpc>
                <a:spcPct val="132000"/>
              </a:lnSpc>
              <a:spcBef>
                <a:spcPts val="600"/>
              </a:spcBef>
              <a:spcAft>
                <a:spcPts val="600"/>
              </a:spcAft>
            </a:pPr>
            <a:r>
              <a:rPr lang="zh-CN" altLang="en-US" sz="2000" dirty="0">
                <a:latin typeface="微软雅黑" panose="020B0503020204020204" pitchFamily="34" charset="-122"/>
                <a:ea typeface="微软雅黑" panose="020B0503020204020204" pitchFamily="34" charset="-122"/>
              </a:rPr>
              <a:t>微处理器的发展史正是计算机发展史的一个真实缩影。微处理器的发展大体上分为五个阶段。</a:t>
            </a:r>
          </a:p>
        </p:txBody>
      </p:sp>
      <p:sp>
        <p:nvSpPr>
          <p:cNvPr id="29" name="椭圆 28"/>
          <p:cNvSpPr/>
          <p:nvPr/>
        </p:nvSpPr>
        <p:spPr>
          <a:xfrm>
            <a:off x="763673" y="137198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0" name="椭圆 29"/>
          <p:cNvSpPr/>
          <p:nvPr/>
        </p:nvSpPr>
        <p:spPr>
          <a:xfrm>
            <a:off x="763673" y="277406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1" name="平行四边形 30"/>
          <p:cNvSpPr/>
          <p:nvPr/>
        </p:nvSpPr>
        <p:spPr>
          <a:xfrm>
            <a:off x="6959129" y="2039437"/>
            <a:ext cx="2286000" cy="1730651"/>
          </a:xfrm>
          <a:prstGeom prst="parallelogram">
            <a:avLst>
              <a:gd name="adj" fmla="val 6383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2" name="平行四边形 31"/>
          <p:cNvSpPr/>
          <p:nvPr/>
        </p:nvSpPr>
        <p:spPr>
          <a:xfrm>
            <a:off x="7624971" y="2994350"/>
            <a:ext cx="2286000" cy="1730651"/>
          </a:xfrm>
          <a:prstGeom prst="parallelogram">
            <a:avLst>
              <a:gd name="adj" fmla="val 6383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3" name="平行四边形 32"/>
          <p:cNvSpPr/>
          <p:nvPr/>
        </p:nvSpPr>
        <p:spPr>
          <a:xfrm>
            <a:off x="9500943" y="2129025"/>
            <a:ext cx="2286000" cy="1730651"/>
          </a:xfrm>
          <a:prstGeom prst="parallelogram">
            <a:avLst>
              <a:gd name="adj" fmla="val 63835"/>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4" name="平行四边形 33"/>
          <p:cNvSpPr/>
          <p:nvPr/>
        </p:nvSpPr>
        <p:spPr>
          <a:xfrm>
            <a:off x="8357943" y="3994692"/>
            <a:ext cx="2286000" cy="1730651"/>
          </a:xfrm>
          <a:prstGeom prst="parallelogram">
            <a:avLst>
              <a:gd name="adj" fmla="val 63835"/>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6" name="文本框 35"/>
          <p:cNvSpPr txBox="1"/>
          <p:nvPr/>
        </p:nvSpPr>
        <p:spPr>
          <a:xfrm>
            <a:off x="1529715" y="3602355"/>
            <a:ext cx="6664325" cy="3034030"/>
          </a:xfrm>
          <a:prstGeom prst="rect">
            <a:avLst/>
          </a:prstGeom>
          <a:noFill/>
        </p:spPr>
        <p:txBody>
          <a:bodyPr wrap="square">
            <a:spAutoFit/>
          </a:bodyPr>
          <a:lstStyle/>
          <a:p>
            <a:pPr marL="342900" indent="-342900" fontAlgn="auto">
              <a:lnSpc>
                <a:spcPct val="132000"/>
              </a:lnSpc>
              <a:spcBef>
                <a:spcPts val="600"/>
              </a:spcBef>
              <a:spcAft>
                <a:spcPts val="0"/>
              </a:spcAft>
              <a:buClr>
                <a:srgbClr val="33A936"/>
              </a:buClr>
              <a:buFont typeface="+mj-lt"/>
              <a:buAutoNum type="arabicPeriod"/>
            </a:pPr>
            <a:r>
              <a:rPr lang="zh-CN" altLang="en-US" dirty="0">
                <a:latin typeface="微软雅黑" panose="020B0503020204020204" pitchFamily="34" charset="-122"/>
                <a:ea typeface="微软雅黑" panose="020B0503020204020204" pitchFamily="34" charset="-122"/>
              </a:rPr>
              <a:t>第一阶段：4位或8位微处理器</a:t>
            </a:r>
          </a:p>
          <a:p>
            <a:pPr marL="342900" indent="-342900" fontAlgn="auto">
              <a:lnSpc>
                <a:spcPct val="132000"/>
              </a:lnSpc>
              <a:spcBef>
                <a:spcPts val="600"/>
              </a:spcBef>
              <a:spcAft>
                <a:spcPts val="0"/>
              </a:spcAft>
              <a:buClr>
                <a:srgbClr val="33A936"/>
              </a:buClr>
              <a:buFont typeface="+mj-lt"/>
              <a:buAutoNum type="arabicPeriod"/>
            </a:pPr>
            <a:r>
              <a:rPr lang="zh-CN" altLang="en-US" dirty="0">
                <a:latin typeface="微软雅黑" panose="020B0503020204020204" pitchFamily="34" charset="-122"/>
                <a:ea typeface="微软雅黑" panose="020B0503020204020204" pitchFamily="34" charset="-122"/>
              </a:rPr>
              <a:t>第二阶段：16位微处理器</a:t>
            </a:r>
          </a:p>
          <a:p>
            <a:pPr marL="342900" indent="-342900" fontAlgn="auto">
              <a:lnSpc>
                <a:spcPct val="132000"/>
              </a:lnSpc>
              <a:spcBef>
                <a:spcPts val="600"/>
              </a:spcBef>
              <a:spcAft>
                <a:spcPts val="0"/>
              </a:spcAft>
              <a:buClr>
                <a:srgbClr val="33A936"/>
              </a:buClr>
              <a:buFont typeface="+mj-lt"/>
              <a:buAutoNum type="arabicPeriod"/>
            </a:pPr>
            <a:r>
              <a:rPr lang="zh-CN" altLang="en-US" dirty="0">
                <a:latin typeface="微软雅黑" panose="020B0503020204020204" pitchFamily="34" charset="-122"/>
                <a:ea typeface="微软雅黑" panose="020B0503020204020204" pitchFamily="34" charset="-122"/>
              </a:rPr>
              <a:t>第三阶段：32位微处理器（1985年~）</a:t>
            </a:r>
          </a:p>
          <a:p>
            <a:pPr marL="800100" lvl="1" indent="-342900" fontAlgn="auto">
              <a:lnSpc>
                <a:spcPct val="132000"/>
              </a:lnSpc>
              <a:spcBef>
                <a:spcPts val="600"/>
              </a:spcBef>
              <a:spcAft>
                <a:spcPts val="0"/>
              </a:spcAft>
              <a:buClr>
                <a:srgbClr val="33A936"/>
              </a:buClr>
              <a:buFont typeface="Wingdings" panose="05000000000000000000" charset="0"/>
              <a:buChar char="p"/>
            </a:pPr>
            <a:r>
              <a:rPr lang="zh-CN" altLang="en-US" dirty="0">
                <a:latin typeface="微软雅黑" panose="020B0503020204020204" pitchFamily="34" charset="-122"/>
                <a:ea typeface="微软雅黑" panose="020B0503020204020204" pitchFamily="34" charset="-122"/>
              </a:rPr>
              <a:t>80386Pentium、Pentium Pro、Pentium MMX、Pentium Ⅱ、Pentium ⅢIII和Pentium ⅣIV等微处理器）</a:t>
            </a:r>
          </a:p>
          <a:p>
            <a:pPr marL="342900" indent="-342900" fontAlgn="auto">
              <a:lnSpc>
                <a:spcPct val="132000"/>
              </a:lnSpc>
              <a:spcBef>
                <a:spcPts val="600"/>
              </a:spcBef>
              <a:spcAft>
                <a:spcPts val="0"/>
              </a:spcAft>
              <a:buClr>
                <a:srgbClr val="33A936"/>
              </a:buClr>
              <a:buFont typeface="+mj-lt"/>
              <a:buAutoNum type="arabicPeriod"/>
            </a:pPr>
            <a:r>
              <a:rPr lang="zh-CN" altLang="en-US" dirty="0">
                <a:latin typeface="微软雅黑" panose="020B0503020204020204" pitchFamily="34" charset="-122"/>
                <a:ea typeface="微软雅黑" panose="020B0503020204020204" pitchFamily="34" charset="-122"/>
              </a:rPr>
              <a:t>第四阶段：64位微处理器（2001年~）</a:t>
            </a:r>
          </a:p>
          <a:p>
            <a:pPr marL="342900" indent="-342900" fontAlgn="auto">
              <a:lnSpc>
                <a:spcPct val="132000"/>
              </a:lnSpc>
              <a:spcBef>
                <a:spcPts val="600"/>
              </a:spcBef>
              <a:spcAft>
                <a:spcPts val="0"/>
              </a:spcAft>
              <a:buClr>
                <a:srgbClr val="33A936"/>
              </a:buClr>
              <a:buFont typeface="+mj-lt"/>
              <a:buAutoNum type="arabicPeriod"/>
            </a:pPr>
            <a:r>
              <a:rPr lang="zh-CN" altLang="en-US" dirty="0">
                <a:latin typeface="微软雅黑" panose="020B0503020204020204" pitchFamily="34" charset="-122"/>
                <a:ea typeface="微软雅黑" panose="020B0503020204020204" pitchFamily="34" charset="-122"/>
              </a:rPr>
              <a:t>第五阶段：双核和多核微处理器</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11596" y="139773"/>
            <a:ext cx="329946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2.4.3 多核处理器</a:t>
            </a:r>
          </a:p>
        </p:txBody>
      </p:sp>
      <p:sp>
        <p:nvSpPr>
          <p:cNvPr id="20" name="文本框 19"/>
          <p:cNvSpPr txBox="1"/>
          <p:nvPr/>
        </p:nvSpPr>
        <p:spPr>
          <a:xfrm>
            <a:off x="1426210" y="1253490"/>
            <a:ext cx="9343390" cy="2271395"/>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多核处理器是指在一枚处理器中集成两个或多个完整的计算引擎(内核)，多个引擎协同工作。</a:t>
            </a:r>
          </a:p>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双核处理器（Ddual Ccore Pprocessor）是多核处理器的一个特例，指在一个处理器上集成两个运算核心，从而提高计算能力。</a:t>
            </a:r>
          </a:p>
        </p:txBody>
      </p:sp>
      <p:sp>
        <p:nvSpPr>
          <p:cNvPr id="21" name="椭圆 20"/>
          <p:cNvSpPr/>
          <p:nvPr/>
        </p:nvSpPr>
        <p:spPr>
          <a:xfrm>
            <a:off x="763673" y="134721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2" name="椭圆 21"/>
          <p:cNvSpPr/>
          <p:nvPr/>
        </p:nvSpPr>
        <p:spPr>
          <a:xfrm>
            <a:off x="763673" y="2656585"/>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210" y="3607435"/>
            <a:ext cx="7562215" cy="293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32994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2.4.4 计算机硬件</a:t>
            </a:r>
          </a:p>
        </p:txBody>
      </p:sp>
      <p:sp>
        <p:nvSpPr>
          <p:cNvPr id="2" name="文本框 1"/>
          <p:cNvSpPr txBox="1"/>
          <p:nvPr/>
        </p:nvSpPr>
        <p:spPr>
          <a:xfrm>
            <a:off x="833755" y="1179195"/>
            <a:ext cx="10305415" cy="1308735"/>
          </a:xfrm>
          <a:prstGeom prst="rect">
            <a:avLst/>
          </a:prstGeom>
          <a:noFill/>
        </p:spPr>
        <p:txBody>
          <a:bodyPr wrap="square">
            <a:spAutoFit/>
          </a:bodyPr>
          <a:lstStyle/>
          <a:p>
            <a:pPr indent="457200"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主机是微型计算机系统的核心部件，通常采用总线结构，CPU、存储器、外设接口等均挂接在总线上，外设通过总线和外设接口与主机互连，完成各种输入输出功能。下面以IBM PC/AT为例，阐述微型计算机的主机板电路结构，如图2-14所示。</a:t>
            </a:r>
          </a:p>
        </p:txBody>
      </p:sp>
      <p:pic>
        <p:nvPicPr>
          <p:cNvPr id="4" name="图片 3" descr="1-2"/>
          <p:cNvPicPr/>
          <p:nvPr/>
        </p:nvPicPr>
        <p:blipFill>
          <a:blip r:embed="rId3" cstate="print">
            <a:extLst>
              <a:ext uri="{28A0092B-C50C-407E-A947-70E740481C1C}">
                <a14:useLocalDpi xmlns:a14="http://schemas.microsoft.com/office/drawing/2010/main" val="0"/>
              </a:ext>
            </a:extLst>
          </a:blip>
          <a:srcRect/>
          <a:stretch>
            <a:fillRect/>
          </a:stretch>
        </p:blipFill>
        <p:spPr>
          <a:xfrm>
            <a:off x="1068705" y="2629535"/>
            <a:ext cx="9364345" cy="403415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32994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2.4.4 计算机硬件</a:t>
            </a:r>
          </a:p>
        </p:txBody>
      </p:sp>
      <p:sp>
        <p:nvSpPr>
          <p:cNvPr id="6" name="椭圆 5"/>
          <p:cNvSpPr/>
          <p:nvPr/>
        </p:nvSpPr>
        <p:spPr>
          <a:xfrm>
            <a:off x="4267598" y="2014681"/>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a:off x="3796015" y="2231412"/>
            <a:ext cx="0" cy="2654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787962" y="2230605"/>
            <a:ext cx="288000" cy="3392"/>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直接连接符 8"/>
          <p:cNvCxnSpPr/>
          <p:nvPr/>
        </p:nvCxnSpPr>
        <p:spPr>
          <a:xfrm>
            <a:off x="3796665" y="3578225"/>
            <a:ext cx="332105"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10" name="直接连接符 9"/>
          <p:cNvCxnSpPr/>
          <p:nvPr/>
        </p:nvCxnSpPr>
        <p:spPr>
          <a:xfrm>
            <a:off x="3793910" y="4882679"/>
            <a:ext cx="288000" cy="3392"/>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1" name="椭圆 10"/>
          <p:cNvSpPr/>
          <p:nvPr/>
        </p:nvSpPr>
        <p:spPr>
          <a:xfrm>
            <a:off x="4245020" y="3318244"/>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2" name="椭圆 11"/>
          <p:cNvSpPr/>
          <p:nvPr/>
        </p:nvSpPr>
        <p:spPr>
          <a:xfrm>
            <a:off x="4278887" y="4610518"/>
            <a:ext cx="477726" cy="477726"/>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8" name="文本框 17"/>
          <p:cNvSpPr txBox="1"/>
          <p:nvPr/>
        </p:nvSpPr>
        <p:spPr>
          <a:xfrm>
            <a:off x="5021580" y="1947545"/>
            <a:ext cx="5837555" cy="822325"/>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计算机的输入/输出设备种类繁多，不同设备可以满足人们使用计算机时的各种不同需要。</a:t>
            </a:r>
          </a:p>
        </p:txBody>
      </p:sp>
      <p:sp>
        <p:nvSpPr>
          <p:cNvPr id="20" name="文本框 19"/>
          <p:cNvSpPr txBox="1"/>
          <p:nvPr/>
        </p:nvSpPr>
        <p:spPr>
          <a:xfrm>
            <a:off x="5021580" y="3239770"/>
            <a:ext cx="6009640" cy="1187450"/>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但大都有两个共同的特点；一是常采用机械的或电磁的原理工作，所以速度较慢，难以与纯电子的处理器和内存相比；</a:t>
            </a:r>
          </a:p>
        </p:txBody>
      </p:sp>
      <p:sp>
        <p:nvSpPr>
          <p:cNvPr id="22" name="文本框 21"/>
          <p:cNvSpPr txBox="1"/>
          <p:nvPr/>
        </p:nvSpPr>
        <p:spPr>
          <a:xfrm>
            <a:off x="5021580" y="4531995"/>
            <a:ext cx="5947410" cy="1187450"/>
          </a:xfrm>
          <a:prstGeom prst="rect">
            <a:avLst/>
          </a:prstGeom>
          <a:noFill/>
        </p:spPr>
        <p:txBody>
          <a:bodyPr wrap="square" rtlCol="0">
            <a:spAutoFit/>
          </a:bodyPr>
          <a:lstStyle/>
          <a:p>
            <a:pPr algn="l" fontAlgn="auto">
              <a:lnSpc>
                <a:spcPct val="132000"/>
              </a:lnSpc>
            </a:pPr>
            <a:r>
              <a:rPr lang="zh-CN" altLang="en-US" dirty="0">
                <a:latin typeface="Segoe UI" panose="020B0502040204020203" pitchFamily="34" charset="0"/>
                <a:ea typeface="微软雅黑" panose="020B0503020204020204" pitchFamily="34" charset="-122"/>
                <a:cs typeface="+mn-ea"/>
                <a:sym typeface="Segoe UI" panose="020B0502040204020203" pitchFamily="34" charset="0"/>
              </a:rPr>
              <a:t>二是要求的工作电信号常和微处理器、内存采用的不一致，为了把输入/输出设备与计算机处理器连接起来，需要一个称之为接口的中间环节。</a:t>
            </a:r>
          </a:p>
        </p:txBody>
      </p:sp>
      <p:sp>
        <p:nvSpPr>
          <p:cNvPr id="17" name="文本框 16"/>
          <p:cNvSpPr txBox="1"/>
          <p:nvPr/>
        </p:nvSpPr>
        <p:spPr>
          <a:xfrm>
            <a:off x="1418590" y="3938905"/>
            <a:ext cx="1160145" cy="578485"/>
          </a:xfrm>
          <a:prstGeom prst="rect">
            <a:avLst/>
          </a:prstGeom>
          <a:noFill/>
        </p:spPr>
        <p:txBody>
          <a:bodyPr wrap="square" rtlCol="0">
            <a:spAutoFit/>
          </a:bodyPr>
          <a:lstStyle/>
          <a:p>
            <a:pPr algn="ctr"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外设</a:t>
            </a:r>
          </a:p>
        </p:txBody>
      </p:sp>
      <p:sp>
        <p:nvSpPr>
          <p:cNvPr id="19" name="椭圆 18"/>
          <p:cNvSpPr/>
          <p:nvPr/>
        </p:nvSpPr>
        <p:spPr>
          <a:xfrm>
            <a:off x="1521858" y="284310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2</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31756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2.4.5计算机软件</a:t>
            </a:r>
          </a:p>
        </p:txBody>
      </p:sp>
      <p:sp>
        <p:nvSpPr>
          <p:cNvPr id="2" name="文本框 1"/>
          <p:cNvSpPr txBox="1"/>
          <p:nvPr/>
        </p:nvSpPr>
        <p:spPr>
          <a:xfrm>
            <a:off x="833755" y="1179195"/>
            <a:ext cx="10305415" cy="902970"/>
          </a:xfrm>
          <a:prstGeom prst="rect">
            <a:avLst/>
          </a:prstGeom>
          <a:noFill/>
        </p:spPr>
        <p:txBody>
          <a:bodyPr wrap="square">
            <a:spAutoFit/>
          </a:bodyPr>
          <a:lstStyle/>
          <a:p>
            <a:pPr indent="457200"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计算机软件是计算机运行与工作的灵魂，不配置计算机软件的计算机什么事情都做不成。计算机软件按其功能可分为系统软件、应用软件和软件开发环境三大类。</a:t>
            </a:r>
          </a:p>
        </p:txBody>
      </p:sp>
      <p:sp>
        <p:nvSpPr>
          <p:cNvPr id="21" name="文本框 20"/>
          <p:cNvSpPr txBox="1"/>
          <p:nvPr/>
        </p:nvSpPr>
        <p:spPr>
          <a:xfrm>
            <a:off x="1279525" y="3372485"/>
            <a:ext cx="4251960" cy="2932430"/>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系统软件是指管理、控制和维护计算机及其外部设备、提供用户与计算机之间操作界面等方面的软件，它并不专门针对具体的应用问题。具有代表性的系统软件有：操作系统、数据库管理系统等，其中最重要的系统软件是操作系统。</a:t>
            </a:r>
          </a:p>
        </p:txBody>
      </p:sp>
      <p:sp>
        <p:nvSpPr>
          <p:cNvPr id="26" name="文本框 25"/>
          <p:cNvSpPr txBox="1"/>
          <p:nvPr/>
        </p:nvSpPr>
        <p:spPr>
          <a:xfrm>
            <a:off x="2572385" y="239204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波形编码、参量编码</a:t>
            </a:r>
          </a:p>
        </p:txBody>
      </p:sp>
      <p:sp>
        <p:nvSpPr>
          <p:cNvPr id="27" name="椭圆 26"/>
          <p:cNvSpPr/>
          <p:nvPr/>
        </p:nvSpPr>
        <p:spPr>
          <a:xfrm>
            <a:off x="1279288" y="220493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cxnSp>
        <p:nvCxnSpPr>
          <p:cNvPr id="31" name="直接连接符 30"/>
          <p:cNvCxnSpPr/>
          <p:nvPr/>
        </p:nvCxnSpPr>
        <p:spPr>
          <a:xfrm>
            <a:off x="5982603" y="3303879"/>
            <a:ext cx="0" cy="3260257"/>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p:nvPicPr>
        <p:blipFill>
          <a:blip r:embed="rId4"/>
          <a:stretch>
            <a:fillRect/>
          </a:stretch>
        </p:blipFill>
        <p:spPr>
          <a:xfrm>
            <a:off x="6828393" y="3517246"/>
            <a:ext cx="3711595" cy="2371591"/>
          </a:xfrm>
          <a:prstGeom prst="rect">
            <a:avLst/>
          </a:prstGeom>
        </p:spPr>
      </p:pic>
      <p:sp>
        <p:nvSpPr>
          <p:cNvPr id="33" name="矩形 32"/>
          <p:cNvSpPr/>
          <p:nvPr/>
        </p:nvSpPr>
        <p:spPr>
          <a:xfrm>
            <a:off x="6828393" y="3511381"/>
            <a:ext cx="3711595" cy="2377457"/>
          </a:xfrm>
          <a:prstGeom prst="rect">
            <a:avLst/>
          </a:pr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4" name="任意多边形 14"/>
          <p:cNvSpPr/>
          <p:nvPr/>
        </p:nvSpPr>
        <p:spPr>
          <a:xfrm>
            <a:off x="6855178" y="3558403"/>
            <a:ext cx="1947555" cy="1796209"/>
          </a:xfrm>
          <a:custGeom>
            <a:avLst/>
            <a:gdLst>
              <a:gd name="connsiteX0" fmla="*/ 0 w 3552094"/>
              <a:gd name="connsiteY0" fmla="*/ 0 h 3276059"/>
              <a:gd name="connsiteX1" fmla="*/ 3240548 w 3552094"/>
              <a:gd name="connsiteY1" fmla="*/ 0 h 3276059"/>
              <a:gd name="connsiteX2" fmla="*/ 3291131 w 3552094"/>
              <a:gd name="connsiteY2" fmla="*/ 83263 h 3276059"/>
              <a:gd name="connsiteX3" fmla="*/ 3552094 w 3552094"/>
              <a:gd name="connsiteY3" fmla="*/ 1113884 h 3276059"/>
              <a:gd name="connsiteX4" fmla="*/ 1389919 w 3552094"/>
              <a:gd name="connsiteY4" fmla="*/ 3276059 h 3276059"/>
              <a:gd name="connsiteX5" fmla="*/ 14575 w 3552094"/>
              <a:gd name="connsiteY5" fmla="*/ 2782323 h 3276059"/>
              <a:gd name="connsiteX6" fmla="*/ 0 w 3552094"/>
              <a:gd name="connsiteY6" fmla="*/ 2769077 h 327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94" h="3276059">
                <a:moveTo>
                  <a:pt x="0" y="0"/>
                </a:moveTo>
                <a:lnTo>
                  <a:pt x="3240548" y="0"/>
                </a:lnTo>
                <a:lnTo>
                  <a:pt x="3291131" y="83263"/>
                </a:lnTo>
                <a:cubicBezTo>
                  <a:pt x="3457559" y="389629"/>
                  <a:pt x="3552094" y="740717"/>
                  <a:pt x="3552094" y="1113884"/>
                </a:cubicBezTo>
                <a:cubicBezTo>
                  <a:pt x="3552094" y="2308020"/>
                  <a:pt x="2584055" y="3276059"/>
                  <a:pt x="1389919" y="3276059"/>
                </a:cubicBezTo>
                <a:cubicBezTo>
                  <a:pt x="867485" y="3276059"/>
                  <a:pt x="388327" y="3090770"/>
                  <a:pt x="14575" y="2782323"/>
                </a:cubicBezTo>
                <a:lnTo>
                  <a:pt x="0" y="2769077"/>
                </a:lnTo>
                <a:close/>
              </a:path>
            </a:pathLst>
          </a:cu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35" name="文本框 34"/>
          <p:cNvSpPr txBox="1"/>
          <p:nvPr/>
        </p:nvSpPr>
        <p:spPr>
          <a:xfrm>
            <a:off x="7205690" y="3891274"/>
            <a:ext cx="1210588" cy="707886"/>
          </a:xfrm>
          <a:prstGeom prst="rect">
            <a:avLst/>
          </a:prstGeom>
          <a:noFill/>
        </p:spPr>
        <p:txBody>
          <a:bodyPr wrap="none" rtlCol="0">
            <a:spAutoFit/>
          </a:bodyPr>
          <a:lstStyle/>
          <a:p>
            <a:r>
              <a:rPr lang="en-US" altLang="zh-CN" sz="2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MO </a:t>
            </a:r>
          </a:p>
          <a:p>
            <a:r>
              <a:rPr lang="en-US" altLang="zh-CN" sz="16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Application</a:t>
            </a:r>
            <a:endParaRPr lang="en-US" altLang="zh-CN" sz="10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6" name="矩形 35"/>
          <p:cNvSpPr/>
          <p:nvPr/>
        </p:nvSpPr>
        <p:spPr>
          <a:xfrm>
            <a:off x="7205690" y="4645756"/>
            <a:ext cx="819391" cy="307777"/>
          </a:xfrm>
          <a:prstGeom prst="rect">
            <a:avLst/>
          </a:prstGeom>
        </p:spPr>
        <p:txBody>
          <a:bodyPr wrap="none">
            <a:spAutoFit/>
          </a:bodyPr>
          <a:lstStyle/>
          <a:p>
            <a:r>
              <a:rPr lang="en-US" altLang="zh-CN" sz="1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Ver 1.20</a:t>
            </a:r>
            <a:endParaRPr lang="en-US" altLang="zh-CN" sz="9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7568" y="2739615"/>
            <a:ext cx="5892635" cy="392842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31756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2.4.5计算机软件</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8" name="椭圆 7"/>
          <p:cNvSpPr/>
          <p:nvPr/>
        </p:nvSpPr>
        <p:spPr>
          <a:xfrm>
            <a:off x="803908" y="198204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12" name="椭圆 11"/>
          <p:cNvSpPr/>
          <p:nvPr/>
        </p:nvSpPr>
        <p:spPr>
          <a:xfrm>
            <a:off x="6230698" y="198204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336" y="1955210"/>
            <a:ext cx="914275" cy="914275"/>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789" y="2148535"/>
            <a:ext cx="720950" cy="720950"/>
          </a:xfrm>
          <a:prstGeom prst="rect">
            <a:avLst/>
          </a:prstGeom>
        </p:spPr>
      </p:pic>
      <p:sp>
        <p:nvSpPr>
          <p:cNvPr id="4" name="文本占位符 1"/>
          <p:cNvSpPr>
            <a:spLocks noGrp="1"/>
          </p:cNvSpPr>
          <p:nvPr/>
        </p:nvSpPr>
        <p:spPr>
          <a:xfrm>
            <a:off x="2059305" y="2027555"/>
            <a:ext cx="3544570" cy="2466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1900" b="1" dirty="0">
                <a:latin typeface="微软雅黑" panose="020B0503020204020204" pitchFamily="34" charset="-122"/>
                <a:ea typeface="微软雅黑" panose="020B0503020204020204" pitchFamily="34" charset="-122"/>
                <a:cs typeface="微软雅黑" panose="020B0503020204020204" pitchFamily="34" charset="-122"/>
              </a:rPr>
              <a:t>（1）操作系统</a:t>
            </a:r>
          </a:p>
          <a:p>
            <a:pPr marL="0" indent="0" fontAlgn="auto">
              <a:lnSpc>
                <a:spcPct val="132000"/>
              </a:lnSpc>
              <a:buNone/>
            </a:pPr>
            <a:r>
              <a:rPr sz="1900" dirty="0">
                <a:latin typeface="微软雅黑" panose="020B0503020204020204" pitchFamily="34" charset="-122"/>
                <a:ea typeface="微软雅黑" panose="020B0503020204020204" pitchFamily="34" charset="-122"/>
                <a:cs typeface="微软雅黑" panose="020B0503020204020204" pitchFamily="34" charset="-122"/>
              </a:rPr>
              <a:t>操作系统(OS)是最基本的系统软件，是用于管理和控制计算机所有软、硬件资源的一组程序。操作系统直接运行在裸机之上，其他的软件(包括系统软件和大量的应用软件)都是建立在操作系统基础之上，并得到它的支持和取得它的服务。</a:t>
            </a:r>
          </a:p>
        </p:txBody>
      </p:sp>
      <p:sp>
        <p:nvSpPr>
          <p:cNvPr id="5" name="文本占位符 1"/>
          <p:cNvSpPr>
            <a:spLocks noGrp="1"/>
          </p:cNvSpPr>
          <p:nvPr/>
        </p:nvSpPr>
        <p:spPr>
          <a:xfrm>
            <a:off x="7620000" y="1981835"/>
            <a:ext cx="3544570" cy="9588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sz="2000" b="1">
                <a:latin typeface="微软雅黑" panose="020B0503020204020204" pitchFamily="34" charset="-122"/>
                <a:ea typeface="微软雅黑" panose="020B0503020204020204" pitchFamily="34" charset="-122"/>
                <a:cs typeface="微软雅黑" panose="020B0503020204020204" pitchFamily="34" charset="-122"/>
              </a:rPr>
              <a:t>（2）数据库管理系统</a:t>
            </a:r>
          </a:p>
          <a:p>
            <a:pPr marL="0" indent="0" fontAlgn="auto">
              <a:lnSpc>
                <a:spcPct val="132000"/>
              </a:lnSpc>
              <a:buNone/>
            </a:pPr>
            <a:r>
              <a:rPr sz="2000">
                <a:latin typeface="微软雅黑" panose="020B0503020204020204" pitchFamily="34" charset="-122"/>
                <a:ea typeface="微软雅黑" panose="020B0503020204020204" pitchFamily="34" charset="-122"/>
                <a:cs typeface="微软雅黑" panose="020B0503020204020204" pitchFamily="34" charset="-122"/>
              </a:rPr>
              <a:t>数据库管理系统（dataBase management systems，DBMS）是指对数据库中数据进行组织、管理、查询并提供一定处理能力的系统软件。</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31756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2.4.5计算机软件</a:t>
            </a:r>
          </a:p>
        </p:txBody>
      </p:sp>
      <p:sp>
        <p:nvSpPr>
          <p:cNvPr id="21" name="文本框 20"/>
          <p:cNvSpPr txBox="1"/>
          <p:nvPr/>
        </p:nvSpPr>
        <p:spPr>
          <a:xfrm>
            <a:off x="970280" y="2601595"/>
            <a:ext cx="4251960" cy="2120900"/>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应用软件是指专门为解决某个应用领域内的具体问题而编制的软件(或实用程序)。如文字处理软件、计算机辅助设计软件、企事业单位的信息管理软件，以及游戏软件等等。</a:t>
            </a:r>
          </a:p>
        </p:txBody>
      </p:sp>
      <p:sp>
        <p:nvSpPr>
          <p:cNvPr id="26" name="文本框 25"/>
          <p:cNvSpPr txBox="1"/>
          <p:nvPr/>
        </p:nvSpPr>
        <p:spPr>
          <a:xfrm>
            <a:off x="2263140" y="162115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应用软件</a:t>
            </a:r>
          </a:p>
        </p:txBody>
      </p:sp>
      <p:sp>
        <p:nvSpPr>
          <p:cNvPr id="27" name="椭圆 26"/>
          <p:cNvSpPr/>
          <p:nvPr/>
        </p:nvSpPr>
        <p:spPr>
          <a:xfrm>
            <a:off x="970043" y="143404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2</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cxnSp>
        <p:nvCxnSpPr>
          <p:cNvPr id="31" name="直接连接符 30"/>
          <p:cNvCxnSpPr/>
          <p:nvPr/>
        </p:nvCxnSpPr>
        <p:spPr>
          <a:xfrm>
            <a:off x="5673358" y="2532989"/>
            <a:ext cx="0" cy="3260257"/>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6195060" y="2627630"/>
            <a:ext cx="4629785" cy="3743960"/>
          </a:xfrm>
          <a:prstGeom prst="rect">
            <a:avLst/>
          </a:prstGeom>
          <a:noFill/>
        </p:spPr>
        <p:txBody>
          <a:bodyPr wrap="square" rtlCol="0">
            <a:spAutoFit/>
          </a:bodyPr>
          <a:lstStyle/>
          <a:p>
            <a:pPr marL="342900" indent="-342900" algn="l" fontAlgn="auto">
              <a:lnSpc>
                <a:spcPct val="132000"/>
              </a:lnSpc>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集成开发环境（IDE）是用于提供程序开发环境的应用程序，一般包括代码编辑器、编译器、调试器和图形用户界面等工具。</a:t>
            </a:r>
          </a:p>
          <a:p>
            <a:pPr marL="342900" indent="-342900" algn="l" fontAlgn="auto">
              <a:lnSpc>
                <a:spcPct val="132000"/>
              </a:lnSpc>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集成了代码编写功能、分析功能、编译功能、调试功能等一体化的开发软件服务套件。</a:t>
            </a:r>
          </a:p>
          <a:p>
            <a:pPr marL="342900" indent="-342900" algn="l" fontAlgn="auto">
              <a:lnSpc>
                <a:spcPct val="132000"/>
              </a:lnSpc>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所有具备这一特性的软件或者软件套（组）件都可以叫集成开发环境。</a:t>
            </a:r>
          </a:p>
        </p:txBody>
      </p:sp>
      <p:sp>
        <p:nvSpPr>
          <p:cNvPr id="5" name="文本框 4"/>
          <p:cNvSpPr txBox="1"/>
          <p:nvPr/>
        </p:nvSpPr>
        <p:spPr>
          <a:xfrm>
            <a:off x="7487920" y="1647190"/>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软件开发环境</a:t>
            </a:r>
          </a:p>
        </p:txBody>
      </p:sp>
      <p:sp>
        <p:nvSpPr>
          <p:cNvPr id="6" name="椭圆 5"/>
          <p:cNvSpPr/>
          <p:nvPr/>
        </p:nvSpPr>
        <p:spPr>
          <a:xfrm>
            <a:off x="6194823" y="1460078"/>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3</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cxnSp>
        <p:nvCxnSpPr>
          <p:cNvPr id="7" name="直接连接符 6"/>
          <p:cNvCxnSpPr/>
          <p:nvPr/>
        </p:nvCxnSpPr>
        <p:spPr>
          <a:xfrm>
            <a:off x="1003300" y="5121275"/>
            <a:ext cx="41427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08380" y="5400675"/>
            <a:ext cx="41427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08380" y="5680075"/>
            <a:ext cx="41427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8380" y="5959475"/>
            <a:ext cx="41427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003300" y="6238875"/>
            <a:ext cx="414274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31756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2.4.6计算机系统</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66" name="文本框 65"/>
          <p:cNvSpPr txBox="1"/>
          <p:nvPr/>
        </p:nvSpPr>
        <p:spPr>
          <a:xfrm>
            <a:off x="710565" y="1133475"/>
            <a:ext cx="2389505" cy="1553210"/>
          </a:xfrm>
          <a:prstGeom prst="rect">
            <a:avLst/>
          </a:prstGeom>
          <a:noFill/>
        </p:spPr>
        <p:txBody>
          <a:bodyPr wrap="square" rtlCol="0">
            <a:spAutoFit/>
          </a:bodyPr>
          <a:lstStyle/>
          <a:p>
            <a:pPr marL="342900" indent="-342900" fontAlgn="auto">
              <a:lnSpc>
                <a:spcPct val="132000"/>
              </a:lnSpc>
              <a:spcBef>
                <a:spcPts val="600"/>
              </a:spcBef>
              <a:spcAft>
                <a:spcPts val="600"/>
              </a:spcAft>
              <a:buClr>
                <a:srgbClr val="33A936"/>
              </a:buClr>
              <a:buFont typeface="Wingdings" panose="05000000000000000000" charset="0"/>
              <a:buChar char="l"/>
            </a:pPr>
            <a:r>
              <a:rPr sz="24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个计算机系统由硬件和软件两部分构成</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170" y="991235"/>
            <a:ext cx="8060055" cy="579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296672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2.5 云计算平台</a:t>
            </a:r>
          </a:p>
        </p:txBody>
      </p:sp>
      <p:sp>
        <p:nvSpPr>
          <p:cNvPr id="14" name="平行四边形 13"/>
          <p:cNvSpPr/>
          <p:nvPr/>
        </p:nvSpPr>
        <p:spPr>
          <a:xfrm>
            <a:off x="6645439" y="1973397"/>
            <a:ext cx="2286000" cy="1730651"/>
          </a:xfrm>
          <a:prstGeom prst="parallelogram">
            <a:avLst>
              <a:gd name="adj" fmla="val 63835"/>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平行四边形 1"/>
          <p:cNvSpPr/>
          <p:nvPr/>
        </p:nvSpPr>
        <p:spPr>
          <a:xfrm>
            <a:off x="7311281" y="2928310"/>
            <a:ext cx="2286000" cy="1730651"/>
          </a:xfrm>
          <a:prstGeom prst="parallelogram">
            <a:avLst>
              <a:gd name="adj" fmla="val 6383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平行四边形 3"/>
          <p:cNvSpPr/>
          <p:nvPr/>
        </p:nvSpPr>
        <p:spPr>
          <a:xfrm>
            <a:off x="9187253" y="2062985"/>
            <a:ext cx="2286000" cy="1730651"/>
          </a:xfrm>
          <a:prstGeom prst="parallelogram">
            <a:avLst>
              <a:gd name="adj" fmla="val 6383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6" name="平行四边形 5"/>
          <p:cNvSpPr/>
          <p:nvPr/>
        </p:nvSpPr>
        <p:spPr>
          <a:xfrm>
            <a:off x="8044253" y="3928652"/>
            <a:ext cx="2286000" cy="1730651"/>
          </a:xfrm>
          <a:prstGeom prst="parallelogram">
            <a:avLst>
              <a:gd name="adj" fmla="val 63835"/>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文本框 19"/>
          <p:cNvSpPr txBox="1"/>
          <p:nvPr/>
        </p:nvSpPr>
        <p:spPr>
          <a:xfrm>
            <a:off x="1426482" y="1534031"/>
            <a:ext cx="4978637" cy="4107815"/>
          </a:xfrm>
          <a:prstGeom prst="rect">
            <a:avLst/>
          </a:prstGeom>
          <a:noFill/>
        </p:spPr>
        <p:txBody>
          <a:bodyPr wrap="square">
            <a:spAutoFit/>
          </a:bodyPr>
          <a:lstStyle/>
          <a:p>
            <a:pPr marL="0" indent="0" fontAlgn="auto">
              <a:lnSpc>
                <a:spcPct val="132000"/>
              </a:lnSpc>
              <a:buNone/>
            </a:pPr>
            <a:r>
              <a:rPr sz="2200" dirty="0">
                <a:latin typeface="微软雅黑" panose="020B0503020204020204" pitchFamily="34" charset="-122"/>
                <a:ea typeface="微软雅黑" panose="020B0503020204020204" pitchFamily="34" charset="-122"/>
                <a:cs typeface="微软雅黑" panose="020B0503020204020204" pitchFamily="34" charset="-122"/>
                <a:sym typeface="+mn-ea"/>
              </a:rPr>
              <a:t>计算作为一种资源集约化使用的应用模式，因其服务资源动态伸缩、服务位置地理无关、服务节点可靠容错、服务成本经济适中等特点，使得云计算平台的应用日益广泛。</a:t>
            </a:r>
          </a:p>
          <a:p>
            <a:pPr marL="0" indent="0" fontAlgn="auto">
              <a:lnSpc>
                <a:spcPct val="132000"/>
              </a:lnSpc>
              <a:buNone/>
            </a:pPr>
            <a:endParaRPr sz="22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fontAlgn="auto">
              <a:lnSpc>
                <a:spcPct val="132000"/>
              </a:lnSpc>
              <a:buNone/>
            </a:pPr>
            <a:r>
              <a:rPr sz="2200" dirty="0">
                <a:latin typeface="微软雅黑" panose="020B0503020204020204" pitchFamily="34" charset="-122"/>
                <a:ea typeface="微软雅黑" panose="020B0503020204020204" pitchFamily="34" charset="-122"/>
                <a:cs typeface="微软雅黑" panose="020B0503020204020204" pitchFamily="34" charset="-122"/>
                <a:sym typeface="+mn-ea"/>
              </a:rPr>
              <a:t>本节讲解云计算的服务模式，介绍云计算的虚拟化技术，总结云计算的典型应用场景。</a:t>
            </a:r>
          </a:p>
        </p:txBody>
      </p:sp>
      <p:sp>
        <p:nvSpPr>
          <p:cNvPr id="7" name="椭圆 6"/>
          <p:cNvSpPr/>
          <p:nvPr/>
        </p:nvSpPr>
        <p:spPr>
          <a:xfrm>
            <a:off x="763673" y="1627885"/>
            <a:ext cx="540000" cy="54000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9" name="椭圆 8"/>
          <p:cNvSpPr/>
          <p:nvPr/>
        </p:nvSpPr>
        <p:spPr>
          <a:xfrm>
            <a:off x="763673" y="4276470"/>
            <a:ext cx="540000" cy="54000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4329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2.5.1云计算的服务模式</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66" name="文本框 65"/>
          <p:cNvSpPr txBox="1"/>
          <p:nvPr/>
        </p:nvSpPr>
        <p:spPr>
          <a:xfrm>
            <a:off x="770890" y="1253490"/>
            <a:ext cx="10431780" cy="1065530"/>
          </a:xfrm>
          <a:prstGeom prst="rect">
            <a:avLst/>
          </a:prstGeom>
          <a:noFill/>
        </p:spPr>
        <p:txBody>
          <a:bodyPr wrap="square" rtlCol="0">
            <a:spAutoFit/>
          </a:bodyPr>
          <a:lstStyle/>
          <a:p>
            <a:pPr marL="342900" indent="-342900" fontAlgn="auto">
              <a:lnSpc>
                <a:spcPct val="132000"/>
              </a:lnSpc>
              <a:spcBef>
                <a:spcPts val="600"/>
              </a:spcBef>
              <a:spcAft>
                <a:spcPts val="600"/>
              </a:spcAft>
              <a:buClr>
                <a:srgbClr val="33A936"/>
              </a:buClr>
              <a:buFont typeface="Wingdings" panose="05000000000000000000" charset="0"/>
              <a:buChar char="Ø"/>
            </a:pPr>
            <a:r>
              <a:rPr sz="24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按照云计算的服务范围和服务对象，可以将云计算平台分为三类：公有云平台、私有云平台和混合云平台，如图所示。</a:t>
            </a:r>
          </a:p>
        </p:txBody>
      </p:sp>
      <p:pic>
        <p:nvPicPr>
          <p:cNvPr id="4" name="图片 3"/>
          <p:cNvPicPr/>
          <p:nvPr/>
        </p:nvPicPr>
        <p:blipFill>
          <a:blip r:embed="rId3">
            <a:extLst>
              <a:ext uri="{28A0092B-C50C-407E-A947-70E740481C1C}">
                <a14:useLocalDpi xmlns:a14="http://schemas.microsoft.com/office/drawing/2010/main" val="0"/>
              </a:ext>
            </a:extLst>
          </a:blip>
          <a:srcRect/>
          <a:stretch>
            <a:fillRect/>
          </a:stretch>
        </p:blipFill>
        <p:spPr>
          <a:xfrm>
            <a:off x="1028662" y="2508674"/>
            <a:ext cx="9593033" cy="38539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11596" y="139773"/>
            <a:ext cx="3681095"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2.1计算系统的发展</a:t>
            </a:r>
          </a:p>
        </p:txBody>
      </p:sp>
      <p:sp>
        <p:nvSpPr>
          <p:cNvPr id="14" name="平行四边形 13"/>
          <p:cNvSpPr/>
          <p:nvPr/>
        </p:nvSpPr>
        <p:spPr>
          <a:xfrm>
            <a:off x="6538124" y="2039437"/>
            <a:ext cx="2286000" cy="1730651"/>
          </a:xfrm>
          <a:prstGeom prst="parallelogram">
            <a:avLst>
              <a:gd name="adj" fmla="val 63835"/>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平行四边形 14"/>
          <p:cNvSpPr/>
          <p:nvPr/>
        </p:nvSpPr>
        <p:spPr>
          <a:xfrm>
            <a:off x="7203966" y="2994350"/>
            <a:ext cx="2286000" cy="1730651"/>
          </a:xfrm>
          <a:prstGeom prst="parallelogram">
            <a:avLst>
              <a:gd name="adj" fmla="val 63835"/>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6" name="平行四边形 15"/>
          <p:cNvSpPr/>
          <p:nvPr/>
        </p:nvSpPr>
        <p:spPr>
          <a:xfrm>
            <a:off x="9079938" y="2129025"/>
            <a:ext cx="2286000" cy="1730651"/>
          </a:xfrm>
          <a:prstGeom prst="parallelogram">
            <a:avLst>
              <a:gd name="adj" fmla="val 63835"/>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7" name="平行四边形 16"/>
          <p:cNvSpPr/>
          <p:nvPr/>
        </p:nvSpPr>
        <p:spPr>
          <a:xfrm>
            <a:off x="7936938" y="3994692"/>
            <a:ext cx="2286000" cy="1730651"/>
          </a:xfrm>
          <a:prstGeom prst="parallelogram">
            <a:avLst>
              <a:gd name="adj" fmla="val 63835"/>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0" name="文本框 19"/>
          <p:cNvSpPr txBox="1"/>
          <p:nvPr/>
        </p:nvSpPr>
        <p:spPr>
          <a:xfrm>
            <a:off x="1426482" y="1765171"/>
            <a:ext cx="4978637" cy="3733165"/>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事实上，我们每天都在使用计算系统与平台，小到智能手机、平板电脑、桌面电脑，大到服务器和各类云计算系统。</a:t>
            </a:r>
          </a:p>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那么，什么是计算系统与平台？计算系统与平台到底是包括哪些呢？它们是如何构成的呢？</a:t>
            </a:r>
          </a:p>
        </p:txBody>
      </p:sp>
      <p:sp>
        <p:nvSpPr>
          <p:cNvPr id="21" name="椭圆 20"/>
          <p:cNvSpPr/>
          <p:nvPr/>
        </p:nvSpPr>
        <p:spPr>
          <a:xfrm>
            <a:off x="763673" y="1859025"/>
            <a:ext cx="540000" cy="54000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2" name="椭圆 21"/>
          <p:cNvSpPr/>
          <p:nvPr/>
        </p:nvSpPr>
        <p:spPr>
          <a:xfrm>
            <a:off x="763673" y="4078350"/>
            <a:ext cx="540000" cy="540000"/>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4329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2.5.1云计算的服务模式</a:t>
            </a:r>
          </a:p>
        </p:txBody>
      </p:sp>
      <p:sp>
        <p:nvSpPr>
          <p:cNvPr id="29" name="矩形 28"/>
          <p:cNvSpPr/>
          <p:nvPr/>
        </p:nvSpPr>
        <p:spPr>
          <a:xfrm>
            <a:off x="358140" y="7469484"/>
            <a:ext cx="11475720" cy="73103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66" name="文本框 65"/>
          <p:cNvSpPr txBox="1"/>
          <p:nvPr/>
        </p:nvSpPr>
        <p:spPr>
          <a:xfrm>
            <a:off x="770890" y="1293495"/>
            <a:ext cx="10431780" cy="2989580"/>
          </a:xfrm>
          <a:prstGeom prst="rect">
            <a:avLst/>
          </a:prstGeom>
          <a:noFill/>
        </p:spPr>
        <p:txBody>
          <a:bodyPr wrap="square" rtlCol="0">
            <a:spAutoFit/>
          </a:bodyPr>
          <a:lstStyle/>
          <a:p>
            <a:pPr marL="342900" indent="-342900" fontAlgn="auto">
              <a:lnSpc>
                <a:spcPct val="132000"/>
              </a:lnSpc>
              <a:spcBef>
                <a:spcPts val="600"/>
              </a:spcBef>
              <a:spcAft>
                <a:spcPts val="600"/>
              </a:spcAft>
              <a:buClr>
                <a:srgbClr val="33A936"/>
              </a:buClr>
              <a:buFont typeface="Wingdings" panose="05000000000000000000" charset="0"/>
              <a:buChar char="Ø"/>
            </a:pPr>
            <a:r>
              <a:rPr sz="24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按照云计算提供的服务能力划分，云计算可划分为三个层次的服务模式，如图所示，分别是：</a:t>
            </a:r>
          </a:p>
          <a:p>
            <a:pPr marL="800100" lvl="1" indent="-342900" fontAlgn="auto">
              <a:lnSpc>
                <a:spcPct val="132000"/>
              </a:lnSpc>
              <a:spcBef>
                <a:spcPts val="600"/>
              </a:spcBef>
              <a:spcAft>
                <a:spcPts val="600"/>
              </a:spcAft>
              <a:buClr>
                <a:srgbClr val="33A936"/>
              </a:buClr>
              <a:buFont typeface="Wingdings" panose="05000000000000000000" charset="0"/>
              <a:buChar char="p"/>
            </a:pPr>
            <a:r>
              <a:rPr sz="24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软件即服务（SaaS）</a:t>
            </a:r>
          </a:p>
          <a:p>
            <a:pPr marL="800100" lvl="1" indent="-342900" fontAlgn="auto">
              <a:lnSpc>
                <a:spcPct val="132000"/>
              </a:lnSpc>
              <a:spcBef>
                <a:spcPts val="600"/>
              </a:spcBef>
              <a:spcAft>
                <a:spcPts val="600"/>
              </a:spcAft>
              <a:buClr>
                <a:srgbClr val="33A936"/>
              </a:buClr>
              <a:buFont typeface="Wingdings" panose="05000000000000000000" charset="0"/>
              <a:buChar char="p"/>
            </a:pPr>
            <a:r>
              <a:rPr sz="24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平台即服务（PaaS）</a:t>
            </a:r>
          </a:p>
          <a:p>
            <a:pPr marL="800100" lvl="1" indent="-342900" fontAlgn="auto">
              <a:lnSpc>
                <a:spcPct val="132000"/>
              </a:lnSpc>
              <a:spcBef>
                <a:spcPts val="600"/>
              </a:spcBef>
              <a:spcAft>
                <a:spcPts val="600"/>
              </a:spcAft>
              <a:buClr>
                <a:srgbClr val="33A936"/>
              </a:buClr>
              <a:buFont typeface="Wingdings" panose="05000000000000000000" charset="0"/>
              <a:buChar char="p"/>
            </a:pPr>
            <a:r>
              <a:rPr sz="24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基础设施即服务（IaaS）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070" y="1981835"/>
            <a:ext cx="4677410" cy="469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组合 11"/>
          <p:cNvGrpSpPr/>
          <p:nvPr/>
        </p:nvGrpSpPr>
        <p:grpSpPr>
          <a:xfrm>
            <a:off x="1106805" y="5121275"/>
            <a:ext cx="4018915" cy="1117600"/>
            <a:chOff x="1580" y="8065"/>
            <a:chExt cx="6532" cy="1760"/>
          </a:xfrm>
        </p:grpSpPr>
        <p:cxnSp>
          <p:nvCxnSpPr>
            <p:cNvPr id="2" name="直接连接符 1"/>
            <p:cNvCxnSpPr/>
            <p:nvPr/>
          </p:nvCxnSpPr>
          <p:spPr>
            <a:xfrm>
              <a:off x="1580" y="8065"/>
              <a:ext cx="6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588" y="8505"/>
              <a:ext cx="6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88" y="8945"/>
              <a:ext cx="6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588" y="9385"/>
              <a:ext cx="6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580" y="9825"/>
              <a:ext cx="6524"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8520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2.5.2云计算的虚拟化技术</a:t>
            </a:r>
          </a:p>
        </p:txBody>
      </p:sp>
      <p:sp>
        <p:nvSpPr>
          <p:cNvPr id="66" name="文本框 65"/>
          <p:cNvSpPr txBox="1"/>
          <p:nvPr/>
        </p:nvSpPr>
        <p:spPr>
          <a:xfrm>
            <a:off x="788035" y="1529080"/>
            <a:ext cx="4519295" cy="3799840"/>
          </a:xfrm>
          <a:prstGeom prst="rect">
            <a:avLst/>
          </a:prstGeom>
          <a:noFill/>
        </p:spPr>
        <p:txBody>
          <a:bodyPr wrap="square" rtlCol="0">
            <a:spAutoFit/>
          </a:bodyPr>
          <a:lstStyle/>
          <a:p>
            <a:pPr marL="342900" indent="-342900" fontAlgn="auto">
              <a:lnSpc>
                <a:spcPct val="132000"/>
              </a:lnSpc>
              <a:spcBef>
                <a:spcPts val="600"/>
              </a:spcBef>
              <a:spcAft>
                <a:spcPts val="600"/>
              </a:spcAft>
              <a:buClr>
                <a:srgbClr val="33A936"/>
              </a:buClr>
              <a:buFont typeface="Wingdings" panose="05000000000000000000" charset="0"/>
              <a:buChar char="Ø"/>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在计算机科学领域中，虚拟化代表着对计算资源的抽象。</a:t>
            </a:r>
          </a:p>
          <a:p>
            <a:pPr marL="342900" indent="-342900" fontAlgn="auto">
              <a:lnSpc>
                <a:spcPct val="132000"/>
              </a:lnSpc>
              <a:spcBef>
                <a:spcPts val="600"/>
              </a:spcBef>
              <a:spcAft>
                <a:spcPts val="600"/>
              </a:spcAft>
              <a:buClr>
                <a:srgbClr val="33A936"/>
              </a:buClr>
              <a:buFont typeface="Wingdings" panose="05000000000000000000" charset="0"/>
              <a:buChar char="Ø"/>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对CPU的抽象，产生了CPU的虚拟化技术</a:t>
            </a:r>
          </a:p>
          <a:p>
            <a:pPr marL="342900" indent="-342900" fontAlgn="auto">
              <a:lnSpc>
                <a:spcPct val="132000"/>
              </a:lnSpc>
              <a:spcBef>
                <a:spcPts val="600"/>
              </a:spcBef>
              <a:spcAft>
                <a:spcPts val="600"/>
              </a:spcAft>
              <a:buClr>
                <a:srgbClr val="33A936"/>
              </a:buClr>
              <a:buFont typeface="Wingdings" panose="05000000000000000000" charset="0"/>
              <a:buChar char="Ø"/>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可以单CPU模拟多CPU并行，允许一个平台同时运行多个操作系统，</a:t>
            </a:r>
          </a:p>
          <a:p>
            <a:pPr marL="342900" indent="-342900" fontAlgn="auto">
              <a:lnSpc>
                <a:spcPct val="132000"/>
              </a:lnSpc>
              <a:spcBef>
                <a:spcPts val="600"/>
              </a:spcBef>
              <a:spcAft>
                <a:spcPts val="600"/>
              </a:spcAft>
              <a:buClr>
                <a:srgbClr val="33A936"/>
              </a:buClr>
              <a:buFont typeface="Wingdings" panose="05000000000000000000" charset="0"/>
              <a:buChar char="Ø"/>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应用程序可以在相互独立的空间内运行而互不影响。</a:t>
            </a:r>
          </a:p>
        </p:txBody>
      </p:sp>
      <p:pic>
        <p:nvPicPr>
          <p:cNvPr id="6" name="图片 5"/>
          <p:cNvPicPr/>
          <p:nvPr/>
        </p:nvPicPr>
        <p:blipFill>
          <a:blip r:embed="rId3">
            <a:extLst>
              <a:ext uri="{28A0092B-C50C-407E-A947-70E740481C1C}">
                <a14:useLocalDpi xmlns:a14="http://schemas.microsoft.com/office/drawing/2010/main" val="0"/>
              </a:ext>
            </a:extLst>
          </a:blip>
          <a:srcRect/>
          <a:stretch>
            <a:fillRect/>
          </a:stretch>
        </p:blipFill>
        <p:spPr>
          <a:xfrm>
            <a:off x="5501640" y="1514475"/>
            <a:ext cx="6026150" cy="412559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4432935"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2.5.3云计算的典型应用</a:t>
            </a:r>
          </a:p>
        </p:txBody>
      </p:sp>
      <p:sp>
        <p:nvSpPr>
          <p:cNvPr id="66" name="文本框 65"/>
          <p:cNvSpPr txBox="1"/>
          <p:nvPr/>
        </p:nvSpPr>
        <p:spPr>
          <a:xfrm>
            <a:off x="788035" y="1236980"/>
            <a:ext cx="10233660" cy="902970"/>
          </a:xfrm>
          <a:prstGeom prst="rect">
            <a:avLst/>
          </a:prstGeom>
          <a:noFill/>
        </p:spPr>
        <p:txBody>
          <a:bodyPr wrap="square" rtlCol="0">
            <a:spAutoFit/>
          </a:bodyPr>
          <a:lstStyle/>
          <a:p>
            <a:pPr marL="342900" indent="-342900" fontAlgn="auto">
              <a:lnSpc>
                <a:spcPct val="132000"/>
              </a:lnSpc>
              <a:spcBef>
                <a:spcPts val="600"/>
              </a:spcBef>
              <a:spcAft>
                <a:spcPts val="600"/>
              </a:spcAft>
              <a:buClr>
                <a:srgbClr val="33A936"/>
              </a:buClr>
              <a:buFont typeface="Wingdings" panose="05000000000000000000" charset="0"/>
              <a:buChar char="Ø"/>
            </a:pPr>
            <a:r>
              <a:rPr sz="2000" dirty="0">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云计算的应用领域非常广泛，从个人邮箱、百度网盘、百度翻译、文档共享、远程会议、交互游戏到网上学习，无不是云计算的应用形态。主要应用包括：</a:t>
            </a:r>
          </a:p>
        </p:txBody>
      </p:sp>
      <p:sp>
        <p:nvSpPr>
          <p:cNvPr id="19" name="椭圆 18"/>
          <p:cNvSpPr/>
          <p:nvPr/>
        </p:nvSpPr>
        <p:spPr>
          <a:xfrm>
            <a:off x="1418883" y="2506379"/>
            <a:ext cx="1540778" cy="1540778"/>
          </a:xfrm>
          <a:prstGeom prst="ellipse">
            <a:avLst/>
          </a:prstGeom>
          <a:blipFill>
            <a:blip r:embed="rId3">
              <a:extLst>
                <a:ext uri="{BEBA8EAE-BF5A-486C-A8C5-ECC9F3942E4B}">
                  <a14:imgProps xmlns:a14="http://schemas.microsoft.com/office/drawing/2010/main">
                    <a14:imgLayer r:embed="rId4">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0" name="椭圆 19"/>
          <p:cNvSpPr/>
          <p:nvPr/>
        </p:nvSpPr>
        <p:spPr>
          <a:xfrm>
            <a:off x="1425233" y="2511653"/>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1" name="椭圆 20"/>
          <p:cNvSpPr/>
          <p:nvPr/>
        </p:nvSpPr>
        <p:spPr>
          <a:xfrm>
            <a:off x="2524182" y="2359733"/>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2" name="椭圆 10"/>
          <p:cNvSpPr/>
          <p:nvPr/>
        </p:nvSpPr>
        <p:spPr>
          <a:xfrm>
            <a:off x="2655126" y="2519628"/>
            <a:ext cx="398513" cy="340610"/>
          </a:xfrm>
          <a:custGeom>
            <a:avLst/>
            <a:gdLst>
              <a:gd name="T0" fmla="*/ 14836 w 15142"/>
              <a:gd name="T1" fmla="*/ 4282 h 12941"/>
              <a:gd name="T2" fmla="*/ 12685 w 15142"/>
              <a:gd name="T3" fmla="*/ 661 h 12941"/>
              <a:gd name="T4" fmla="*/ 11524 w 15142"/>
              <a:gd name="T5" fmla="*/ 0 h 12941"/>
              <a:gd name="T6" fmla="*/ 3617 w 15142"/>
              <a:gd name="T7" fmla="*/ 0 h 12941"/>
              <a:gd name="T8" fmla="*/ 2457 w 15142"/>
              <a:gd name="T9" fmla="*/ 661 h 12941"/>
              <a:gd name="T10" fmla="*/ 306 w 15142"/>
              <a:gd name="T11" fmla="*/ 4283 h 12941"/>
              <a:gd name="T12" fmla="*/ 484 w 15142"/>
              <a:gd name="T13" fmla="*/ 5899 h 12941"/>
              <a:gd name="T14" fmla="*/ 6588 w 15142"/>
              <a:gd name="T15" fmla="*/ 12376 h 12941"/>
              <a:gd name="T16" fmla="*/ 8553 w 15142"/>
              <a:gd name="T17" fmla="*/ 12376 h 12941"/>
              <a:gd name="T18" fmla="*/ 14658 w 15142"/>
              <a:gd name="T19" fmla="*/ 5899 h 12941"/>
              <a:gd name="T20" fmla="*/ 14836 w 15142"/>
              <a:gd name="T21" fmla="*/ 4282 h 12941"/>
              <a:gd name="T22" fmla="*/ 11680 w 15142"/>
              <a:gd name="T23" fmla="*/ 5840 h 12941"/>
              <a:gd name="T24" fmla="*/ 8600 w 15142"/>
              <a:gd name="T25" fmla="*/ 9107 h 12941"/>
              <a:gd name="T26" fmla="*/ 6540 w 15142"/>
              <a:gd name="T27" fmla="*/ 9107 h 12941"/>
              <a:gd name="T28" fmla="*/ 3461 w 15142"/>
              <a:gd name="T29" fmla="*/ 5840 h 12941"/>
              <a:gd name="T30" fmla="*/ 3466 w 15142"/>
              <a:gd name="T31" fmla="*/ 5353 h 12941"/>
              <a:gd name="T32" fmla="*/ 3952 w 15142"/>
              <a:gd name="T33" fmla="*/ 5378 h 12941"/>
              <a:gd name="T34" fmla="*/ 7032 w 15142"/>
              <a:gd name="T35" fmla="*/ 8644 h 12941"/>
              <a:gd name="T36" fmla="*/ 8109 w 15142"/>
              <a:gd name="T37" fmla="*/ 8644 h 12941"/>
              <a:gd name="T38" fmla="*/ 11188 w 15142"/>
              <a:gd name="T39" fmla="*/ 5378 h 12941"/>
              <a:gd name="T40" fmla="*/ 11665 w 15142"/>
              <a:gd name="T41" fmla="*/ 5364 h 12941"/>
              <a:gd name="T42" fmla="*/ 11679 w 15142"/>
              <a:gd name="T43" fmla="*/ 5841 h 12941"/>
              <a:gd name="T44" fmla="*/ 11680 w 15142"/>
              <a:gd name="T45" fmla="*/ 5840 h 12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42" h="12941">
                <a:moveTo>
                  <a:pt x="14836" y="4282"/>
                </a:moveTo>
                <a:lnTo>
                  <a:pt x="12685" y="661"/>
                </a:lnTo>
                <a:cubicBezTo>
                  <a:pt x="12440" y="252"/>
                  <a:pt x="12000" y="1"/>
                  <a:pt x="11524" y="0"/>
                </a:cubicBezTo>
                <a:lnTo>
                  <a:pt x="3617" y="0"/>
                </a:lnTo>
                <a:cubicBezTo>
                  <a:pt x="3141" y="1"/>
                  <a:pt x="2701" y="252"/>
                  <a:pt x="2457" y="661"/>
                </a:cubicBezTo>
                <a:lnTo>
                  <a:pt x="306" y="4283"/>
                </a:lnTo>
                <a:cubicBezTo>
                  <a:pt x="0" y="4802"/>
                  <a:pt x="72" y="5460"/>
                  <a:pt x="484" y="5899"/>
                </a:cubicBezTo>
                <a:lnTo>
                  <a:pt x="6588" y="12376"/>
                </a:lnTo>
                <a:cubicBezTo>
                  <a:pt x="7121" y="12941"/>
                  <a:pt x="8020" y="12941"/>
                  <a:pt x="8553" y="12376"/>
                </a:cubicBezTo>
                <a:lnTo>
                  <a:pt x="14658" y="5899"/>
                </a:lnTo>
                <a:cubicBezTo>
                  <a:pt x="15070" y="5460"/>
                  <a:pt x="15142" y="4801"/>
                  <a:pt x="14836" y="4282"/>
                </a:cubicBezTo>
                <a:close/>
                <a:moveTo>
                  <a:pt x="11680" y="5840"/>
                </a:moveTo>
                <a:lnTo>
                  <a:pt x="8600" y="9107"/>
                </a:lnTo>
                <a:cubicBezTo>
                  <a:pt x="8041" y="9700"/>
                  <a:pt x="7099" y="9700"/>
                  <a:pt x="6540" y="9107"/>
                </a:cubicBezTo>
                <a:lnTo>
                  <a:pt x="3461" y="5840"/>
                </a:lnTo>
                <a:cubicBezTo>
                  <a:pt x="3324" y="5706"/>
                  <a:pt x="3326" y="5484"/>
                  <a:pt x="3466" y="5353"/>
                </a:cubicBezTo>
                <a:cubicBezTo>
                  <a:pt x="3606" y="5221"/>
                  <a:pt x="3827" y="5233"/>
                  <a:pt x="3952" y="5378"/>
                </a:cubicBezTo>
                <a:lnTo>
                  <a:pt x="7032" y="8644"/>
                </a:lnTo>
                <a:cubicBezTo>
                  <a:pt x="7324" y="8954"/>
                  <a:pt x="7817" y="8954"/>
                  <a:pt x="8109" y="8644"/>
                </a:cubicBezTo>
                <a:lnTo>
                  <a:pt x="11188" y="5378"/>
                </a:lnTo>
                <a:cubicBezTo>
                  <a:pt x="11316" y="5242"/>
                  <a:pt x="11529" y="5236"/>
                  <a:pt x="11665" y="5364"/>
                </a:cubicBezTo>
                <a:cubicBezTo>
                  <a:pt x="11801" y="5492"/>
                  <a:pt x="11807" y="5705"/>
                  <a:pt x="11679" y="5841"/>
                </a:cubicBezTo>
                <a:lnTo>
                  <a:pt x="11680" y="58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3" name="文本框 22"/>
          <p:cNvSpPr txBox="1"/>
          <p:nvPr/>
        </p:nvSpPr>
        <p:spPr>
          <a:xfrm>
            <a:off x="495935" y="4236720"/>
            <a:ext cx="3260090" cy="2362200"/>
          </a:xfrm>
          <a:prstGeom prst="rect">
            <a:avLst/>
          </a:prstGeom>
          <a:noFill/>
        </p:spPr>
        <p:txBody>
          <a:bodyPr wrap="square" rtlCol="0">
            <a:spAutoFit/>
          </a:bodyPr>
          <a:lstStyle/>
          <a:p>
            <a:pPr fontAlgn="auto">
              <a:lnSpc>
                <a:spcPct val="132000"/>
              </a:lnSpc>
            </a:pPr>
            <a:r>
              <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rPr>
              <a:t>云存储：</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是指通过集群应用、网格技术或分布式文件系统等功能，将网络中大量各种不同类型的存储设备通过应用软件集合起来协同工作，共同对外提供数据存储和业务访问功能的一个系统。有关云存储的深入介绍，请参考第</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6</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章</a:t>
            </a:r>
          </a:p>
        </p:txBody>
      </p:sp>
      <p:sp>
        <p:nvSpPr>
          <p:cNvPr id="24" name="椭圆 23"/>
          <p:cNvSpPr/>
          <p:nvPr/>
        </p:nvSpPr>
        <p:spPr>
          <a:xfrm>
            <a:off x="5323188" y="2497227"/>
            <a:ext cx="1547991" cy="1547991"/>
          </a:xfrm>
          <a:prstGeom prst="ellipse">
            <a:avLst/>
          </a:prstGeom>
          <a:blipFill>
            <a:blip r:embed="rId6">
              <a:extLst>
                <a:ext uri="{BEBA8EAE-BF5A-486C-A8C5-ECC9F3942E4B}">
                  <a14:imgProps xmlns:a14="http://schemas.microsoft.com/office/drawing/2010/main">
                    <a14:imgLayer r:embed="rId7">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25" name="椭圆 24"/>
          <p:cNvSpPr/>
          <p:nvPr/>
        </p:nvSpPr>
        <p:spPr>
          <a:xfrm>
            <a:off x="5317701" y="2504440"/>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7" name="椭圆 26"/>
          <p:cNvSpPr/>
          <p:nvPr/>
        </p:nvSpPr>
        <p:spPr>
          <a:xfrm>
            <a:off x="6410156" y="2352520"/>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8" name="文本框 27"/>
          <p:cNvSpPr txBox="1"/>
          <p:nvPr/>
        </p:nvSpPr>
        <p:spPr>
          <a:xfrm>
            <a:off x="4493260" y="4236720"/>
            <a:ext cx="3352800" cy="2037715"/>
          </a:xfrm>
          <a:prstGeom prst="rect">
            <a:avLst/>
          </a:prstGeom>
          <a:noFill/>
        </p:spPr>
        <p:txBody>
          <a:bodyPr wrap="square" rtlCol="0">
            <a:spAutoFit/>
          </a:bodyPr>
          <a:lstStyle/>
          <a:p>
            <a:pPr>
              <a:lnSpc>
                <a:spcPct val="132000"/>
              </a:lnSpc>
            </a:pPr>
            <a:r>
              <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rPr>
              <a:t>制造云：</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是云计算向制造业信息化领域延伸与发展后的落地与实现，用户通过网络和终端就能随时按需获取制造资源与能力服务，进而智慧地完成其制造全生命周期的各类活动。</a:t>
            </a:r>
          </a:p>
        </p:txBody>
      </p:sp>
      <p:sp>
        <p:nvSpPr>
          <p:cNvPr id="29" name="椭圆 28"/>
          <p:cNvSpPr/>
          <p:nvPr/>
        </p:nvSpPr>
        <p:spPr>
          <a:xfrm>
            <a:off x="9110642" y="2490014"/>
            <a:ext cx="1547991" cy="1547991"/>
          </a:xfrm>
          <a:prstGeom prst="ellipse">
            <a:avLst/>
          </a:prstGeom>
          <a:blipFill>
            <a:blip r:embed="rId8">
              <a:extLst>
                <a:ext uri="{BEBA8EAE-BF5A-486C-A8C5-ECC9F3942E4B}">
                  <a14:imgProps xmlns:a14="http://schemas.microsoft.com/office/drawing/2010/main">
                    <a14:imgLayer r:embed="rId9">
                      <a14:imgEffect>
                        <a14:saturation sat="7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30" name="椭圆 29"/>
          <p:cNvSpPr/>
          <p:nvPr/>
        </p:nvSpPr>
        <p:spPr>
          <a:xfrm>
            <a:off x="9097942" y="2497227"/>
            <a:ext cx="1540778" cy="1540778"/>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1" name="椭圆 30"/>
          <p:cNvSpPr/>
          <p:nvPr/>
        </p:nvSpPr>
        <p:spPr>
          <a:xfrm>
            <a:off x="10197610" y="2345307"/>
            <a:ext cx="660400" cy="6604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2" name="文本框 31"/>
          <p:cNvSpPr txBox="1"/>
          <p:nvPr/>
        </p:nvSpPr>
        <p:spPr>
          <a:xfrm>
            <a:off x="8582660" y="4236720"/>
            <a:ext cx="2733040" cy="2362200"/>
          </a:xfrm>
          <a:prstGeom prst="rect">
            <a:avLst/>
          </a:prstGeom>
          <a:noFill/>
        </p:spPr>
        <p:txBody>
          <a:bodyPr wrap="square" rtlCol="0">
            <a:spAutoFit/>
          </a:bodyPr>
          <a:lstStyle/>
          <a:p>
            <a:pPr>
              <a:lnSpc>
                <a:spcPct val="132000"/>
              </a:lnSpc>
            </a:pPr>
            <a:r>
              <a:rPr lang="zh-CN" altLang="en-US" sz="1600" b="1" dirty="0">
                <a:latin typeface="Segoe UI" panose="020B0502040204020203" pitchFamily="34" charset="0"/>
                <a:ea typeface="微软雅黑" panose="020B0503020204020204" pitchFamily="34" charset="-122"/>
                <a:cs typeface="+mn-ea"/>
                <a:sym typeface="Segoe UI" panose="020B0502040204020203" pitchFamily="34" charset="0"/>
              </a:rPr>
              <a:t>教育云：</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是指将云计算技术迁移到教育领域，包括教育信息化所必须的一切硬件计算资源，这些资源经虚拟化之后，向教育机构、从业人员和学习者提供一个良好的云服务平台。</a:t>
            </a:r>
          </a:p>
        </p:txBody>
      </p:sp>
      <p:sp>
        <p:nvSpPr>
          <p:cNvPr id="33" name="arrow-pointing-left-circular-button_20407"/>
          <p:cNvSpPr>
            <a:spLocks noChangeAspect="1"/>
          </p:cNvSpPr>
          <p:nvPr/>
        </p:nvSpPr>
        <p:spPr bwMode="auto">
          <a:xfrm>
            <a:off x="6580080" y="2498306"/>
            <a:ext cx="317379" cy="354719"/>
          </a:xfrm>
          <a:custGeom>
            <a:avLst/>
            <a:gdLst>
              <a:gd name="connsiteX0" fmla="*/ 270066 w 541458"/>
              <a:gd name="connsiteY0" fmla="*/ 45979 h 605161"/>
              <a:gd name="connsiteX1" fmla="*/ 357669 w 541458"/>
              <a:gd name="connsiteY1" fmla="*/ 101865 h 605161"/>
              <a:gd name="connsiteX2" fmla="*/ 471122 w 541458"/>
              <a:gd name="connsiteY2" fmla="*/ 195009 h 605161"/>
              <a:gd name="connsiteX3" fmla="*/ 492664 w 541458"/>
              <a:gd name="connsiteY3" fmla="*/ 227967 h 605161"/>
              <a:gd name="connsiteX4" fmla="*/ 285863 w 541458"/>
              <a:gd name="connsiteY4" fmla="*/ 551819 h 605161"/>
              <a:gd name="connsiteX5" fmla="*/ 255705 w 541458"/>
              <a:gd name="connsiteY5" fmla="*/ 551819 h 605161"/>
              <a:gd name="connsiteX6" fmla="*/ 48904 w 541458"/>
              <a:gd name="connsiteY6" fmla="*/ 227967 h 605161"/>
              <a:gd name="connsiteX7" fmla="*/ 70446 w 541458"/>
              <a:gd name="connsiteY7" fmla="*/ 195009 h 605161"/>
              <a:gd name="connsiteX8" fmla="*/ 182463 w 541458"/>
              <a:gd name="connsiteY8" fmla="*/ 101865 h 605161"/>
              <a:gd name="connsiteX9" fmla="*/ 270066 w 541458"/>
              <a:gd name="connsiteY9" fmla="*/ 45979 h 605161"/>
              <a:gd name="connsiteX10" fmla="*/ 270065 w 541458"/>
              <a:gd name="connsiteY10" fmla="*/ 22931 h 605161"/>
              <a:gd name="connsiteX11" fmla="*/ 163806 w 541458"/>
              <a:gd name="connsiteY11" fmla="*/ 88858 h 605161"/>
              <a:gd name="connsiteX12" fmla="*/ 48931 w 541458"/>
              <a:gd name="connsiteY12" fmla="*/ 177715 h 605161"/>
              <a:gd name="connsiteX13" fmla="*/ 24520 w 541458"/>
              <a:gd name="connsiteY13" fmla="*/ 210678 h 605161"/>
              <a:gd name="connsiteX14" fmla="*/ 255706 w 541458"/>
              <a:gd name="connsiteY14" fmla="*/ 577573 h 605161"/>
              <a:gd name="connsiteX15" fmla="*/ 284425 w 541458"/>
              <a:gd name="connsiteY15" fmla="*/ 577573 h 605161"/>
              <a:gd name="connsiteX16" fmla="*/ 517047 w 541458"/>
              <a:gd name="connsiteY16" fmla="*/ 210678 h 605161"/>
              <a:gd name="connsiteX17" fmla="*/ 492636 w 541458"/>
              <a:gd name="connsiteY17" fmla="*/ 177715 h 605161"/>
              <a:gd name="connsiteX18" fmla="*/ 376325 w 541458"/>
              <a:gd name="connsiteY18" fmla="*/ 88858 h 605161"/>
              <a:gd name="connsiteX19" fmla="*/ 270065 w 541458"/>
              <a:gd name="connsiteY19" fmla="*/ 22931 h 605161"/>
              <a:gd name="connsiteX20" fmla="*/ 270065 w 541458"/>
              <a:gd name="connsiteY20" fmla="*/ 0 h 605161"/>
              <a:gd name="connsiteX21" fmla="*/ 514175 w 541458"/>
              <a:gd name="connsiteY21" fmla="*/ 157650 h 605161"/>
              <a:gd name="connsiteX22" fmla="*/ 541458 w 541458"/>
              <a:gd name="connsiteY22" fmla="*/ 190613 h 605161"/>
              <a:gd name="connsiteX23" fmla="*/ 282989 w 541458"/>
              <a:gd name="connsiteY23" fmla="*/ 601937 h 605161"/>
              <a:gd name="connsiteX24" fmla="*/ 257142 w 541458"/>
              <a:gd name="connsiteY24" fmla="*/ 601937 h 605161"/>
              <a:gd name="connsiteX25" fmla="*/ 109 w 541458"/>
              <a:gd name="connsiteY25" fmla="*/ 190613 h 605161"/>
              <a:gd name="connsiteX26" fmla="*/ 27392 w 541458"/>
              <a:gd name="connsiteY26" fmla="*/ 157650 h 605161"/>
              <a:gd name="connsiteX27" fmla="*/ 270065 w 541458"/>
              <a:gd name="connsiteY27" fmla="*/ 0 h 60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458" h="605161">
                <a:moveTo>
                  <a:pt x="270066" y="45979"/>
                </a:moveTo>
                <a:cubicBezTo>
                  <a:pt x="318894" y="45979"/>
                  <a:pt x="333255" y="66041"/>
                  <a:pt x="357669" y="101865"/>
                </a:cubicBezTo>
                <a:cubicBezTo>
                  <a:pt x="380647" y="134824"/>
                  <a:pt x="409369" y="176380"/>
                  <a:pt x="471122" y="195009"/>
                </a:cubicBezTo>
                <a:cubicBezTo>
                  <a:pt x="485483" y="199308"/>
                  <a:pt x="494100" y="213637"/>
                  <a:pt x="492664" y="227967"/>
                </a:cubicBezTo>
                <a:cubicBezTo>
                  <a:pt x="468250" y="427151"/>
                  <a:pt x="344744" y="518861"/>
                  <a:pt x="285863" y="551819"/>
                </a:cubicBezTo>
                <a:cubicBezTo>
                  <a:pt x="275810" y="556118"/>
                  <a:pt x="264322" y="556118"/>
                  <a:pt x="255705" y="551819"/>
                </a:cubicBezTo>
                <a:cubicBezTo>
                  <a:pt x="196824" y="518861"/>
                  <a:pt x="71882" y="427151"/>
                  <a:pt x="48904" y="227967"/>
                </a:cubicBezTo>
                <a:cubicBezTo>
                  <a:pt x="46032" y="213637"/>
                  <a:pt x="56085" y="199308"/>
                  <a:pt x="70446" y="195009"/>
                </a:cubicBezTo>
                <a:cubicBezTo>
                  <a:pt x="130763" y="176380"/>
                  <a:pt x="160921" y="134824"/>
                  <a:pt x="182463" y="101865"/>
                </a:cubicBezTo>
                <a:cubicBezTo>
                  <a:pt x="208313" y="66041"/>
                  <a:pt x="221238" y="45979"/>
                  <a:pt x="270066" y="45979"/>
                </a:cubicBezTo>
                <a:close/>
                <a:moveTo>
                  <a:pt x="270065" y="22931"/>
                </a:moveTo>
                <a:cubicBezTo>
                  <a:pt x="209756" y="22931"/>
                  <a:pt x="189653" y="51595"/>
                  <a:pt x="163806" y="88858"/>
                </a:cubicBezTo>
                <a:cubicBezTo>
                  <a:pt x="140831" y="123254"/>
                  <a:pt x="112112" y="163383"/>
                  <a:pt x="48931" y="177715"/>
                </a:cubicBezTo>
                <a:cubicBezTo>
                  <a:pt x="33136" y="180581"/>
                  <a:pt x="23084" y="194913"/>
                  <a:pt x="24520" y="210678"/>
                </a:cubicBezTo>
                <a:cubicBezTo>
                  <a:pt x="43187" y="448586"/>
                  <a:pt x="198269" y="547476"/>
                  <a:pt x="255706" y="577573"/>
                </a:cubicBezTo>
                <a:cubicBezTo>
                  <a:pt x="265758" y="581872"/>
                  <a:pt x="275809" y="581872"/>
                  <a:pt x="284425" y="577573"/>
                </a:cubicBezTo>
                <a:cubicBezTo>
                  <a:pt x="343298" y="547476"/>
                  <a:pt x="496944" y="448586"/>
                  <a:pt x="517047" y="210678"/>
                </a:cubicBezTo>
                <a:cubicBezTo>
                  <a:pt x="518483" y="194913"/>
                  <a:pt x="508431" y="180581"/>
                  <a:pt x="492636" y="177715"/>
                </a:cubicBezTo>
                <a:cubicBezTo>
                  <a:pt x="428019" y="163383"/>
                  <a:pt x="400736" y="123254"/>
                  <a:pt x="376325" y="88858"/>
                </a:cubicBezTo>
                <a:cubicBezTo>
                  <a:pt x="350478" y="51595"/>
                  <a:pt x="330375" y="22931"/>
                  <a:pt x="270065" y="22931"/>
                </a:cubicBezTo>
                <a:close/>
                <a:moveTo>
                  <a:pt x="270065" y="0"/>
                </a:moveTo>
                <a:cubicBezTo>
                  <a:pt x="410788" y="0"/>
                  <a:pt x="374889" y="141885"/>
                  <a:pt x="514175" y="157650"/>
                </a:cubicBezTo>
                <a:cubicBezTo>
                  <a:pt x="529971" y="160517"/>
                  <a:pt x="541458" y="173415"/>
                  <a:pt x="541458" y="190613"/>
                </a:cubicBezTo>
                <a:cubicBezTo>
                  <a:pt x="527099" y="470084"/>
                  <a:pt x="336119" y="577573"/>
                  <a:pt x="282989" y="601937"/>
                </a:cubicBezTo>
                <a:cubicBezTo>
                  <a:pt x="275809" y="606236"/>
                  <a:pt x="265758" y="606236"/>
                  <a:pt x="257142" y="601937"/>
                </a:cubicBezTo>
                <a:cubicBezTo>
                  <a:pt x="205448" y="577573"/>
                  <a:pt x="13032" y="470084"/>
                  <a:pt x="109" y="190613"/>
                </a:cubicBezTo>
                <a:cubicBezTo>
                  <a:pt x="-1327" y="173415"/>
                  <a:pt x="11596" y="160517"/>
                  <a:pt x="27392" y="157650"/>
                </a:cubicBezTo>
                <a:cubicBezTo>
                  <a:pt x="165242" y="141885"/>
                  <a:pt x="129343" y="0"/>
                  <a:pt x="270065"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4" name="arrow-pointing-left-circular-button_20407"/>
          <p:cNvSpPr>
            <a:spLocks noChangeAspect="1"/>
          </p:cNvSpPr>
          <p:nvPr/>
        </p:nvSpPr>
        <p:spPr bwMode="auto">
          <a:xfrm>
            <a:off x="10365409" y="2480445"/>
            <a:ext cx="332204" cy="365367"/>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254762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2.6 本章小结</a:t>
            </a:r>
          </a:p>
        </p:txBody>
      </p:sp>
      <p:sp>
        <p:nvSpPr>
          <p:cNvPr id="4" name="文本占位符 1"/>
          <p:cNvSpPr>
            <a:spLocks noGrp="1"/>
          </p:cNvSpPr>
          <p:nvPr/>
        </p:nvSpPr>
        <p:spPr>
          <a:xfrm>
            <a:off x="941070" y="1433195"/>
            <a:ext cx="10151745" cy="2466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32000"/>
              </a:lnSpc>
              <a:buNone/>
            </a:pPr>
            <a:r>
              <a:rPr lang="en-US" sz="2400" dirty="0">
                <a:latin typeface="微软雅黑" panose="020B0503020204020204" pitchFamily="34" charset="-122"/>
                <a:ea typeface="微软雅黑" panose="020B0503020204020204" pitchFamily="34" charset="-122"/>
                <a:cs typeface="微软雅黑" panose="020B0503020204020204" pitchFamily="34" charset="-122"/>
              </a:rPr>
              <a:t>      </a:t>
            </a:r>
            <a:r>
              <a:rPr sz="2400" dirty="0">
                <a:latin typeface="微软雅黑" panose="020B0503020204020204" pitchFamily="34" charset="-122"/>
                <a:ea typeface="微软雅黑" panose="020B0503020204020204" pitchFamily="34" charset="-122"/>
                <a:cs typeface="微软雅黑" panose="020B0503020204020204" pitchFamily="34" charset="-122"/>
              </a:rPr>
              <a:t>本章介绍了计算系统与平台的发展历程，讲述了图灵机模型原理和冯诺依曼体系架构，并从逻辑门开始，讲解了运算器的组成，说明了计算机的逻辑运算和算术运算方法，从8086微处理入手，讲解了计算机系统的基本构成；从云计算角度，介绍多计算机系统的服务模式、核心技术和典型应用</a:t>
            </a:r>
            <a:r>
              <a:rPr lang="zh-CN" sz="2400" dirty="0">
                <a:latin typeface="微软雅黑" panose="020B0503020204020204" pitchFamily="34" charset="-122"/>
                <a:ea typeface="微软雅黑" panose="020B0503020204020204" pitchFamily="34" charset="-122"/>
                <a:cs typeface="微软雅黑" panose="020B0503020204020204" pitchFamily="34" charset="-122"/>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1877437" cy="58477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学习推荐</a:t>
            </a:r>
          </a:p>
        </p:txBody>
      </p:sp>
      <p:sp>
        <p:nvSpPr>
          <p:cNvPr id="18" name="文本框 17"/>
          <p:cNvSpPr txBox="1"/>
          <p:nvPr/>
        </p:nvSpPr>
        <p:spPr>
          <a:xfrm>
            <a:off x="1164566" y="1474682"/>
            <a:ext cx="10065687" cy="1911805"/>
          </a:xfrm>
          <a:prstGeom prst="rect">
            <a:avLst/>
          </a:prstGeom>
          <a:noFill/>
        </p:spPr>
        <p:txBody>
          <a:bodyPr wrap="square" rtlCol="0">
            <a:spAutoFit/>
          </a:bodyPr>
          <a:lstStyle/>
          <a:p>
            <a:pPr algn="l" fontAlgn="auto">
              <a:lnSpc>
                <a:spcPct val="132000"/>
              </a:lnSpc>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第</a:t>
            </a:r>
            <a:r>
              <a:rPr lang="en-US" altLang="zh-CN" sz="4400" dirty="0">
                <a:latin typeface="Segoe UI" panose="020B0502040204020203" pitchFamily="34" charset="0"/>
                <a:ea typeface="微软雅黑" panose="020B0503020204020204" pitchFamily="34" charset="-122"/>
                <a:cs typeface="+mn-ea"/>
                <a:sym typeface="Segoe UI" panose="020B0502040204020203" pitchFamily="34" charset="0"/>
              </a:rPr>
              <a:t>2</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章</a:t>
            </a:r>
          </a:p>
          <a:p>
            <a:pPr algn="l" fontAlgn="auto">
              <a:lnSpc>
                <a:spcPct val="132000"/>
              </a:lnSpc>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集成开发环境</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Visual Studio Code</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可以通过</a:t>
            </a:r>
            <a:r>
              <a:rPr lang="en-US" altLang="zh-CN" sz="2400" dirty="0">
                <a:latin typeface="Segoe UI" panose="020B0502040204020203" pitchFamily="34" charset="0"/>
                <a:ea typeface="微软雅黑" panose="020B0503020204020204" pitchFamily="34" charset="-122"/>
                <a:cs typeface="+mn-ea"/>
                <a:sym typeface="Segoe UI" panose="020B0502040204020203" pitchFamily="34" charset="0"/>
              </a:rPr>
              <a:t>https://code.visualstudio.com/ </a:t>
            </a: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下载、安装后使用。 </a:t>
            </a:r>
          </a:p>
        </p:txBody>
      </p:sp>
    </p:spTree>
    <p:extLst>
      <p:ext uri="{BB962C8B-B14F-4D97-AF65-F5344CB8AC3E}">
        <p14:creationId xmlns:p14="http://schemas.microsoft.com/office/powerpoint/2010/main" val="3723956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sp>
        <p:nvSpPr>
          <p:cNvPr id="25" name="矩形 24"/>
          <p:cNvSpPr/>
          <p:nvPr/>
        </p:nvSpPr>
        <p:spPr>
          <a:xfrm>
            <a:off x="1171575" y="331323"/>
            <a:ext cx="108585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6" name="矩形 25"/>
          <p:cNvSpPr/>
          <p:nvPr/>
        </p:nvSpPr>
        <p:spPr>
          <a:xfrm>
            <a:off x="2285999" y="331323"/>
            <a:ext cx="2719389" cy="369332"/>
          </a:xfrm>
          <a:prstGeom prst="rect">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4" name="文本框 23"/>
          <p:cNvSpPr txBox="1"/>
          <p:nvPr/>
        </p:nvSpPr>
        <p:spPr>
          <a:xfrm>
            <a:off x="1171575" y="331323"/>
            <a:ext cx="3888581" cy="369332"/>
          </a:xfrm>
          <a:prstGeom prst="rect">
            <a:avLst/>
          </a:prstGeom>
          <a:noFill/>
        </p:spPr>
        <p:txBody>
          <a:bodyPr wrap="square">
            <a:spAutoFit/>
          </a:bodyPr>
          <a:lstStyle/>
          <a:p>
            <a:r>
              <a:rPr lang="zh-CN" altLang="en-US" sz="1800" b="1" i="0" u="none" strike="noStrike" dirty="0">
                <a:solidFill>
                  <a:srgbClr val="FFFFFF"/>
                </a:solidFill>
                <a:latin typeface="微软雅黑" panose="020B0503020204020204" pitchFamily="34" charset="-122"/>
                <a:ea typeface="微软雅黑" panose="020B0503020204020204" pitchFamily="34" charset="-122"/>
              </a:rPr>
              <a:t>名师名校   </a:t>
            </a:r>
            <a:r>
              <a:rPr lang="zh-CN" altLang="en-US" sz="1800" b="0" i="0" u="none" strike="noStrike" dirty="0">
                <a:solidFill>
                  <a:srgbClr val="000000"/>
                </a:solidFill>
                <a:latin typeface="微软雅黑" panose="020B0503020204020204" pitchFamily="34" charset="-122"/>
                <a:ea typeface="微软雅黑" panose="020B0503020204020204" pitchFamily="34" charset="-122"/>
              </a:rPr>
              <a:t>新形态通识教育系列教材</a:t>
            </a:r>
            <a:endParaRPr lang="zh-CN" altLang="en-US" dirty="0">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322945" y="2387132"/>
            <a:ext cx="7546110" cy="1884916"/>
            <a:chOff x="2225963" y="1464398"/>
            <a:chExt cx="7546110" cy="3403166"/>
          </a:xfrm>
        </p:grpSpPr>
        <p:sp>
          <p:nvSpPr>
            <p:cNvPr id="7" name="矩形 6"/>
            <p:cNvSpPr/>
            <p:nvPr/>
          </p:nvSpPr>
          <p:spPr>
            <a:xfrm>
              <a:off x="2225964" y="1464398"/>
              <a:ext cx="7546109" cy="3403166"/>
            </a:xfrm>
            <a:prstGeom prst="rect">
              <a:avLst/>
            </a:prstGeom>
            <a:solidFill>
              <a:schemeClr val="tx1"/>
            </a:solidFill>
            <a:ln w="76200" cmpd="thickThin">
              <a:solidFill>
                <a:srgbClr val="FCD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225963" y="1704170"/>
              <a:ext cx="7546109" cy="2386962"/>
            </a:xfrm>
            <a:prstGeom prst="rect">
              <a:avLst/>
            </a:prstGeom>
            <a:noFill/>
          </p:spPr>
          <p:txBody>
            <a:bodyPr wrap="square">
              <a:spAutoFit/>
            </a:bodyPr>
            <a:lstStyle/>
            <a:p>
              <a:pPr algn="ctr"/>
              <a:r>
                <a:rPr lang="zh-CN" altLang="en-US" sz="8000" spc="-300" dirty="0">
                  <a:solidFill>
                    <a:srgbClr val="FFFFFF"/>
                  </a:solidFill>
                  <a:latin typeface="方正大标宋_GBK" panose="03000509000000000000" pitchFamily="65" charset="-122"/>
                  <a:ea typeface="方正大标宋_GBK" panose="03000509000000000000" pitchFamily="65" charset="-122"/>
                </a:rPr>
                <a:t>谢  谢  观  看</a:t>
              </a:r>
              <a:endParaRPr lang="zh-CN" altLang="en-US" sz="8000" spc="-300" dirty="0">
                <a:latin typeface="方正大标宋_GBK" panose="03000509000000000000" pitchFamily="65" charset="-122"/>
                <a:ea typeface="方正大标宋_GBK" panose="03000509000000000000" pitchFamily="65" charset="-122"/>
              </a:endParaRPr>
            </a:p>
          </p:txBody>
        </p:sp>
      </p:grpSp>
      <p:pic>
        <p:nvPicPr>
          <p:cNvPr id="22" name="图片 21"/>
          <p:cNvPicPr>
            <a:picLocks noChangeAspect="1"/>
          </p:cNvPicPr>
          <p:nvPr/>
        </p:nvPicPr>
        <p:blipFill>
          <a:blip r:embed="rId3">
            <a:clrChange>
              <a:clrFrom>
                <a:srgbClr val="04131C"/>
              </a:clrFrom>
              <a:clrTo>
                <a:srgbClr val="04131C">
                  <a:alpha val="0"/>
                </a:srgbClr>
              </a:clrTo>
            </a:clrChange>
          </a:blip>
          <a:stretch>
            <a:fillRect/>
          </a:stretch>
        </p:blipFill>
        <p:spPr>
          <a:xfrm>
            <a:off x="337823" y="284189"/>
            <a:ext cx="709927" cy="695439"/>
          </a:xfrm>
          <a:prstGeom prst="rect">
            <a:avLst/>
          </a:prstGeom>
        </p:spPr>
      </p:pic>
      <p:pic>
        <p:nvPicPr>
          <p:cNvPr id="28" name="图片 27"/>
          <p:cNvPicPr>
            <a:picLocks noChangeAspect="1"/>
          </p:cNvPicPr>
          <p:nvPr/>
        </p:nvPicPr>
        <p:blipFill>
          <a:blip r:embed="rId4">
            <a:clrChange>
              <a:clrFrom>
                <a:srgbClr val="04131C"/>
              </a:clrFrom>
              <a:clrTo>
                <a:srgbClr val="04131C">
                  <a:alpha val="0"/>
                </a:srgbClr>
              </a:clrTo>
            </a:clrChange>
          </a:blip>
          <a:stretch>
            <a:fillRect/>
          </a:stretch>
        </p:blipFill>
        <p:spPr>
          <a:xfrm>
            <a:off x="3365308" y="5958526"/>
            <a:ext cx="5400000" cy="6522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11596" y="139773"/>
            <a:ext cx="3718560" cy="583565"/>
          </a:xfrm>
          <a:prstGeom prst="rect">
            <a:avLst/>
          </a:prstGeom>
        </p:spPr>
        <p:txBody>
          <a:bodyPr wrap="none">
            <a:spAutoFit/>
          </a:bodyPr>
          <a:lstStyle/>
          <a:p>
            <a:pPr algn="l"/>
            <a:r>
              <a:rPr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2.1.1 单计算机系统</a:t>
            </a:r>
          </a:p>
        </p:txBody>
      </p:sp>
      <p:sp>
        <p:nvSpPr>
          <p:cNvPr id="20" name="文本框 19"/>
          <p:cNvSpPr txBox="1"/>
          <p:nvPr/>
        </p:nvSpPr>
        <p:spPr>
          <a:xfrm>
            <a:off x="930275" y="1336040"/>
            <a:ext cx="10332085" cy="1065530"/>
          </a:xfrm>
          <a:prstGeom prst="rect">
            <a:avLst/>
          </a:prstGeom>
          <a:noFill/>
        </p:spPr>
        <p:txBody>
          <a:bodyPr wrap="square">
            <a:spAutoFit/>
          </a:bodyPr>
          <a:lstStyle/>
          <a:p>
            <a:pPr fontAlgn="auto">
              <a:lnSpc>
                <a:spcPct val="132000"/>
              </a:lnSpc>
              <a:spcBef>
                <a:spcPts val="1200"/>
              </a:spcBef>
              <a:spcAft>
                <a:spcPts val="600"/>
              </a:spcAft>
            </a:pPr>
            <a:r>
              <a:rPr lang="zh-CN" altLang="en-US" sz="2400" dirty="0">
                <a:latin typeface="微软雅黑" panose="020B0503020204020204" pitchFamily="34" charset="-122"/>
                <a:ea typeface="微软雅黑" panose="020B0503020204020204" pitchFamily="34" charset="-122"/>
              </a:rPr>
              <a:t>单计算机系统是指一种大小、价格和性能适用于个人使用的多用途计算机。台式机、笔记本电脑、平板电脑、超级本和智能手机等都属于这个范畴。</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46" y="2755551"/>
            <a:ext cx="98583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37185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2.1.2 多计算机系统</a:t>
            </a:r>
          </a:p>
        </p:txBody>
      </p:sp>
      <p:cxnSp>
        <p:nvCxnSpPr>
          <p:cNvPr id="28" name="直接连接符 27"/>
          <p:cNvCxnSpPr/>
          <p:nvPr/>
        </p:nvCxnSpPr>
        <p:spPr>
          <a:xfrm>
            <a:off x="6459220" y="3600450"/>
            <a:ext cx="0" cy="266573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271270" y="3542030"/>
            <a:ext cx="4794250" cy="2932430"/>
          </a:xfrm>
          <a:prstGeom prst="rect">
            <a:avLst/>
          </a:prstGeom>
          <a:noFill/>
        </p:spPr>
        <p:txBody>
          <a:bodyPr wrap="square" rtlCol="0">
            <a:spAutoFit/>
          </a:bodyPr>
          <a:lstStyle/>
          <a:p>
            <a:pPr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并行计算（parallel computing）是指同时使用多种计算资源解决计算问题的过程，是提高计算机系统计算速度和处理能力的一种有效手段。它的基本思想是用多个处理器来协同求解同一问题，即将被求解的问题分解成若干个部分，各部分均由一个独立的处理机来并行计算。</a:t>
            </a:r>
          </a:p>
        </p:txBody>
      </p:sp>
      <p:sp>
        <p:nvSpPr>
          <p:cNvPr id="9" name="文本框 8"/>
          <p:cNvSpPr txBox="1"/>
          <p:nvPr/>
        </p:nvSpPr>
        <p:spPr>
          <a:xfrm>
            <a:off x="2573020" y="259016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并行计算系统</a:t>
            </a:r>
          </a:p>
        </p:txBody>
      </p:sp>
      <p:sp>
        <p:nvSpPr>
          <p:cNvPr id="4" name="椭圆 3"/>
          <p:cNvSpPr/>
          <p:nvPr/>
        </p:nvSpPr>
        <p:spPr>
          <a:xfrm>
            <a:off x="1271033" y="240305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1</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5" name="文本框 4"/>
          <p:cNvSpPr txBox="1"/>
          <p:nvPr/>
        </p:nvSpPr>
        <p:spPr>
          <a:xfrm>
            <a:off x="755650" y="1155700"/>
            <a:ext cx="10595610" cy="902970"/>
          </a:xfrm>
          <a:prstGeom prst="rect">
            <a:avLst/>
          </a:prstGeom>
          <a:noFill/>
        </p:spPr>
        <p:txBody>
          <a:bodyPr wrap="square" rtlCol="0">
            <a:spAutoFit/>
          </a:bodyPr>
          <a:lstStyle/>
          <a:p>
            <a:pPr indent="457200" algn="l" fontAlgn="auto">
              <a:lnSpc>
                <a:spcPct val="132000"/>
              </a:lnSpc>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多计算机系统从早期的同构计算系统演化为后来的异构计算系统，再从分布式异构的网格计算系统演化到如今的集中式云计算系统，螺旋式发展。</a:t>
            </a:r>
          </a:p>
        </p:txBody>
      </p:sp>
      <p:grpSp>
        <p:nvGrpSpPr>
          <p:cNvPr id="7" name="组合 6"/>
          <p:cNvGrpSpPr/>
          <p:nvPr/>
        </p:nvGrpSpPr>
        <p:grpSpPr>
          <a:xfrm>
            <a:off x="6787908" y="3305362"/>
            <a:ext cx="4885553" cy="3257175"/>
            <a:chOff x="9452" y="4093"/>
            <a:chExt cx="9280" cy="6186"/>
          </a:xfrm>
        </p:grpSpPr>
        <p:pic>
          <p:nvPicPr>
            <p:cNvPr id="23" name="图片 22"/>
            <p:cNvPicPr>
              <a:picLocks noChangeAspect="1"/>
            </p:cNvPicPr>
            <p:nvPr/>
          </p:nvPicPr>
          <p:blipFill>
            <a:blip r:embed="rId4"/>
            <a:stretch>
              <a:fillRect/>
            </a:stretch>
          </p:blipFill>
          <p:spPr>
            <a:xfrm>
              <a:off x="11169" y="5318"/>
              <a:ext cx="5845" cy="3735"/>
            </a:xfrm>
            <a:prstGeom prst="rect">
              <a:avLst/>
            </a:prstGeom>
          </p:spPr>
        </p:pic>
        <p:sp>
          <p:nvSpPr>
            <p:cNvPr id="24" name="矩形 23"/>
            <p:cNvSpPr/>
            <p:nvPr/>
          </p:nvSpPr>
          <p:spPr>
            <a:xfrm>
              <a:off x="11169" y="5309"/>
              <a:ext cx="5845" cy="3744"/>
            </a:xfrm>
            <a:prstGeom prst="rect">
              <a:avLst/>
            </a:pr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任意多边形 14"/>
            <p:cNvSpPr/>
            <p:nvPr/>
          </p:nvSpPr>
          <p:spPr>
            <a:xfrm>
              <a:off x="11212" y="5383"/>
              <a:ext cx="3067" cy="2829"/>
            </a:xfrm>
            <a:custGeom>
              <a:avLst/>
              <a:gdLst>
                <a:gd name="connsiteX0" fmla="*/ 0 w 3552094"/>
                <a:gd name="connsiteY0" fmla="*/ 0 h 3276059"/>
                <a:gd name="connsiteX1" fmla="*/ 3240548 w 3552094"/>
                <a:gd name="connsiteY1" fmla="*/ 0 h 3276059"/>
                <a:gd name="connsiteX2" fmla="*/ 3291131 w 3552094"/>
                <a:gd name="connsiteY2" fmla="*/ 83263 h 3276059"/>
                <a:gd name="connsiteX3" fmla="*/ 3552094 w 3552094"/>
                <a:gd name="connsiteY3" fmla="*/ 1113884 h 3276059"/>
                <a:gd name="connsiteX4" fmla="*/ 1389919 w 3552094"/>
                <a:gd name="connsiteY4" fmla="*/ 3276059 h 3276059"/>
                <a:gd name="connsiteX5" fmla="*/ 14575 w 3552094"/>
                <a:gd name="connsiteY5" fmla="*/ 2782323 h 3276059"/>
                <a:gd name="connsiteX6" fmla="*/ 0 w 3552094"/>
                <a:gd name="connsiteY6" fmla="*/ 2769077 h 327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94" h="3276059">
                  <a:moveTo>
                    <a:pt x="0" y="0"/>
                  </a:moveTo>
                  <a:lnTo>
                    <a:pt x="3240548" y="0"/>
                  </a:lnTo>
                  <a:lnTo>
                    <a:pt x="3291131" y="83263"/>
                  </a:lnTo>
                  <a:cubicBezTo>
                    <a:pt x="3457559" y="389629"/>
                    <a:pt x="3552094" y="740717"/>
                    <a:pt x="3552094" y="1113884"/>
                  </a:cubicBezTo>
                  <a:cubicBezTo>
                    <a:pt x="3552094" y="2308020"/>
                    <a:pt x="2584055" y="3276059"/>
                    <a:pt x="1389919" y="3276059"/>
                  </a:cubicBezTo>
                  <a:cubicBezTo>
                    <a:pt x="867485" y="3276059"/>
                    <a:pt x="388327" y="3090770"/>
                    <a:pt x="14575" y="2782323"/>
                  </a:cubicBezTo>
                  <a:lnTo>
                    <a:pt x="0" y="2769077"/>
                  </a:lnTo>
                  <a:close/>
                </a:path>
              </a:pathLst>
            </a:cu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9" name="文本框 28"/>
            <p:cNvSpPr txBox="1"/>
            <p:nvPr/>
          </p:nvSpPr>
          <p:spPr>
            <a:xfrm>
              <a:off x="11764" y="5907"/>
              <a:ext cx="1906" cy="1342"/>
            </a:xfrm>
            <a:prstGeom prst="rect">
              <a:avLst/>
            </a:prstGeom>
            <a:noFill/>
          </p:spPr>
          <p:txBody>
            <a:bodyPr wrap="square" rtlCol="0">
              <a:spAutoFit/>
            </a:bodyPr>
            <a:lstStyle/>
            <a:p>
              <a:r>
                <a:rPr lang="en-US" altLang="zh-CN" sz="2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MO </a:t>
              </a:r>
            </a:p>
            <a:p>
              <a:r>
                <a:rPr lang="en-US" altLang="zh-CN" sz="16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Application</a:t>
              </a:r>
              <a:endParaRPr lang="en-US" altLang="zh-CN" sz="10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0" name="矩形 29"/>
            <p:cNvSpPr/>
            <p:nvPr/>
          </p:nvSpPr>
          <p:spPr>
            <a:xfrm>
              <a:off x="11764" y="7095"/>
              <a:ext cx="1290" cy="583"/>
            </a:xfrm>
            <a:prstGeom prst="rect">
              <a:avLst/>
            </a:prstGeom>
          </p:spPr>
          <p:txBody>
            <a:bodyPr wrap="square">
              <a:spAutoFit/>
            </a:bodyPr>
            <a:lstStyle/>
            <a:p>
              <a:r>
                <a:rPr lang="en-US" altLang="zh-CN" sz="1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Ver 1.20</a:t>
              </a:r>
              <a:endParaRPr lang="en-US" altLang="zh-CN" sz="9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pic>
          <p:nvPicPr>
            <p:cNvPr id="31"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2" y="4093"/>
              <a:ext cx="9280" cy="6186"/>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269748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【课程思政】</a:t>
            </a:r>
          </a:p>
        </p:txBody>
      </p:sp>
      <p:sp>
        <p:nvSpPr>
          <p:cNvPr id="2" name="文本框 1"/>
          <p:cNvSpPr txBox="1"/>
          <p:nvPr/>
        </p:nvSpPr>
        <p:spPr>
          <a:xfrm>
            <a:off x="725170" y="1209675"/>
            <a:ext cx="521017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（3）典型的并行计算系统</a:t>
            </a:r>
          </a:p>
        </p:txBody>
      </p:sp>
      <p:sp>
        <p:nvSpPr>
          <p:cNvPr id="4" name="文本框 3"/>
          <p:cNvSpPr txBox="1"/>
          <p:nvPr/>
        </p:nvSpPr>
        <p:spPr>
          <a:xfrm>
            <a:off x="1682115" y="2087245"/>
            <a:ext cx="9584055" cy="1945640"/>
          </a:xfrm>
          <a:prstGeom prst="rect">
            <a:avLst/>
          </a:prstGeom>
          <a:noFill/>
        </p:spPr>
        <p:txBody>
          <a:bodyPr wrap="square">
            <a:spAutoFit/>
          </a:bodyPr>
          <a:lstStyle/>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2009年9月，中国首台千兆次超级计算机系统“天河一号”研制成功。2010年11月，“天河一号”在全球超级计算机前500强排行榜中第一。</a:t>
            </a:r>
          </a:p>
          <a:p>
            <a:pPr fontAlgn="auto">
              <a:lnSpc>
                <a:spcPct val="132000"/>
              </a:lnSpc>
              <a:spcBef>
                <a:spcPts val="1200"/>
              </a:spcBef>
              <a:spcAft>
                <a:spcPts val="600"/>
              </a:spcAft>
            </a:pPr>
            <a:r>
              <a:rPr lang="zh-CN" altLang="en-US" sz="2000" dirty="0">
                <a:latin typeface="微软雅黑" panose="020B0503020204020204" pitchFamily="34" charset="-122"/>
                <a:ea typeface="微软雅黑" panose="020B0503020204020204" pitchFamily="34" charset="-122"/>
              </a:rPr>
              <a:t>“天河二号”以峰值计算速度每秒5.49×10^16次、持续计算速度每秒3.39×10^16次双精度浮点运算的优异性能，成为2013年全球最快超级计算机系统。</a:t>
            </a:r>
          </a:p>
        </p:txBody>
      </p:sp>
      <p:sp>
        <p:nvSpPr>
          <p:cNvPr id="21" name="椭圆 20"/>
          <p:cNvSpPr/>
          <p:nvPr/>
        </p:nvSpPr>
        <p:spPr>
          <a:xfrm>
            <a:off x="1019578" y="218097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sp>
        <p:nvSpPr>
          <p:cNvPr id="14" name="椭圆 13"/>
          <p:cNvSpPr/>
          <p:nvPr/>
        </p:nvSpPr>
        <p:spPr>
          <a:xfrm>
            <a:off x="1019578" y="3269360"/>
            <a:ext cx="540000" cy="54000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latin typeface="Segoe UI" panose="020B0502040204020203" pitchFamily="34" charset="0"/>
              <a:ea typeface="微软雅黑" panose="020B0503020204020204" pitchFamily="34" charset="-122"/>
              <a:cs typeface="Segoe UI" panose="020B0502040204020203" pitchFamily="34" charset="0"/>
              <a:sym typeface="Segoe UI" panose="020B0502040204020203" pitchFamily="34" charset="0"/>
            </a:endParaRPr>
          </a:p>
        </p:txBody>
      </p:sp>
      <p:pic>
        <p:nvPicPr>
          <p:cNvPr id="15" name="图片 14"/>
          <p:cNvPicPr/>
          <p:nvPr/>
        </p:nvPicPr>
        <p:blipFill>
          <a:blip r:embed="rId4" cstate="print">
            <a:extLst>
              <a:ext uri="{28A0092B-C50C-407E-A947-70E740481C1C}">
                <a14:useLocalDpi xmlns:a14="http://schemas.microsoft.com/office/drawing/2010/main" val="0"/>
              </a:ext>
            </a:extLst>
          </a:blip>
          <a:srcRect/>
          <a:stretch>
            <a:fillRect/>
          </a:stretch>
        </p:blipFill>
        <p:spPr>
          <a:xfrm>
            <a:off x="2569845" y="4229735"/>
            <a:ext cx="5996940" cy="22586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1596" y="139773"/>
            <a:ext cx="371856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2.1.2 多计算机系统</a:t>
            </a:r>
          </a:p>
        </p:txBody>
      </p:sp>
      <p:sp>
        <p:nvSpPr>
          <p:cNvPr id="17" name="文本框 16"/>
          <p:cNvSpPr txBox="1"/>
          <p:nvPr/>
        </p:nvSpPr>
        <p:spPr>
          <a:xfrm>
            <a:off x="2314575" y="1965325"/>
            <a:ext cx="3688715" cy="578485"/>
          </a:xfrm>
          <a:prstGeom prst="rect">
            <a:avLst/>
          </a:prstGeom>
          <a:noFill/>
        </p:spPr>
        <p:txBody>
          <a:bodyPr wrap="square" rtlCol="0">
            <a:spAutoFit/>
          </a:bodyPr>
          <a:lstStyle/>
          <a:p>
            <a:pPr algn="l" fontAlgn="auto">
              <a:lnSpc>
                <a:spcPct val="132000"/>
              </a:lnSpc>
            </a:pPr>
            <a:r>
              <a:rPr lang="zh-CN" altLang="en-US" sz="2400" b="1" dirty="0">
                <a:latin typeface="Segoe UI" panose="020B0502040204020203" pitchFamily="34" charset="0"/>
                <a:ea typeface="微软雅黑" panose="020B0503020204020204" pitchFamily="34" charset="-122"/>
                <a:cs typeface="+mn-ea"/>
                <a:sym typeface="Segoe UI" panose="020B0502040204020203" pitchFamily="34" charset="0"/>
              </a:rPr>
              <a:t>网络计算系统</a:t>
            </a:r>
          </a:p>
        </p:txBody>
      </p:sp>
      <p:sp>
        <p:nvSpPr>
          <p:cNvPr id="19" name="椭圆 18"/>
          <p:cNvSpPr/>
          <p:nvPr/>
        </p:nvSpPr>
        <p:spPr>
          <a:xfrm>
            <a:off x="1021478" y="1778213"/>
            <a:ext cx="953133" cy="95313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Segoe UI" panose="020B0502040204020203" pitchFamily="34" charset="0"/>
                <a:ea typeface="微软雅黑" panose="020B0503020204020204" pitchFamily="34" charset="-122"/>
                <a:sym typeface="Segoe UI" panose="020B0502040204020203" pitchFamily="34" charset="0"/>
              </a:rPr>
              <a:t>2</a:t>
            </a:r>
            <a:endParaRPr lang="zh-CN" altLang="en-US" sz="5400" dirty="0">
              <a:latin typeface="Segoe UI" panose="020B0502040204020203" pitchFamily="34" charset="0"/>
              <a:ea typeface="微软雅黑" panose="020B0503020204020204" pitchFamily="34" charset="-122"/>
              <a:sym typeface="Segoe UI" panose="020B0502040204020203" pitchFamily="34" charset="0"/>
            </a:endParaRPr>
          </a:p>
        </p:txBody>
      </p:sp>
      <p:sp>
        <p:nvSpPr>
          <p:cNvPr id="23" name="文本框 22"/>
          <p:cNvSpPr txBox="1"/>
          <p:nvPr/>
        </p:nvSpPr>
        <p:spPr>
          <a:xfrm>
            <a:off x="1021715" y="2945765"/>
            <a:ext cx="9979025" cy="2988310"/>
          </a:xfrm>
          <a:prstGeom prst="rect">
            <a:avLst/>
          </a:prstGeom>
          <a:noFill/>
        </p:spPr>
        <p:txBody>
          <a:bodyPr wrap="square" rtlCol="0">
            <a:spAutoFit/>
          </a:bodyPr>
          <a:lstStyle/>
          <a:p>
            <a:pPr marL="342900" indent="-342900" algn="just"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网络计算系统是一种分布式计算系统，旨在为各类研究者提供汇集全球各地大量个人电脑和服务器的强大运算能力，主要包括网格计算平台、云计算平台等。</a:t>
            </a:r>
          </a:p>
          <a:p>
            <a:pPr marL="342900" indent="-342900" algn="just"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网格计算平台是2018年公布的计算机科学技术名词。它是一种基于互联网的分布式计算平台。</a:t>
            </a:r>
          </a:p>
          <a:p>
            <a:pPr marL="342900" indent="-342900" algn="just" fontAlgn="auto">
              <a:lnSpc>
                <a:spcPct val="132000"/>
              </a:lnSpc>
              <a:spcBef>
                <a:spcPts val="1200"/>
              </a:spcBef>
              <a:spcAft>
                <a:spcPts val="600"/>
              </a:spcAft>
              <a:buClr>
                <a:srgbClr val="33A936"/>
              </a:buClr>
              <a:buFont typeface="Wingdings" panose="05000000000000000000" charset="0"/>
              <a:buChar char="Ø"/>
            </a:pP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云计算平台也称为云平台，是指基于硬件资源和软件资源的集中服务模式，提供计算、网络和存储能力。</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11596" y="139773"/>
            <a:ext cx="4224020" cy="583565"/>
          </a:xfrm>
          <a:prstGeom prst="rect">
            <a:avLst/>
          </a:prstGeom>
        </p:spPr>
        <p:txBody>
          <a:bodyPr wrap="none">
            <a:spAutoFit/>
          </a:bodyPr>
          <a:lstStyle/>
          <a:p>
            <a:pPr algn="l"/>
            <a:r>
              <a:rPr lang="zh-CN" altLang="en-US" sz="3200" spc="100" dirty="0">
                <a:solidFill>
                  <a:schemeClr val="bg1">
                    <a:alpha val="95000"/>
                  </a:schemeClr>
                </a:solidFill>
                <a:latin typeface="Segoe UI" panose="020B0502040204020203" pitchFamily="34" charset="0"/>
                <a:ea typeface="微软雅黑" panose="020B0503020204020204" pitchFamily="34" charset="-122"/>
                <a:sym typeface="Segoe UI" panose="020B0502040204020203" pitchFamily="34" charset="0"/>
              </a:rPr>
              <a:t>2.2 单计算机系统模型</a:t>
            </a:r>
          </a:p>
        </p:txBody>
      </p:sp>
      <p:cxnSp>
        <p:nvCxnSpPr>
          <p:cNvPr id="28" name="直接连接符 27"/>
          <p:cNvCxnSpPr/>
          <p:nvPr/>
        </p:nvCxnSpPr>
        <p:spPr>
          <a:xfrm>
            <a:off x="5855603" y="2178024"/>
            <a:ext cx="0" cy="3260257"/>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3"/>
          <a:stretch>
            <a:fillRect/>
          </a:stretch>
        </p:blipFill>
        <p:spPr>
          <a:xfrm>
            <a:off x="6828393" y="2518391"/>
            <a:ext cx="3711595" cy="2371591"/>
          </a:xfrm>
          <a:prstGeom prst="rect">
            <a:avLst/>
          </a:prstGeom>
        </p:spPr>
      </p:pic>
      <p:sp>
        <p:nvSpPr>
          <p:cNvPr id="24" name="矩形 23"/>
          <p:cNvSpPr/>
          <p:nvPr/>
        </p:nvSpPr>
        <p:spPr>
          <a:xfrm>
            <a:off x="6828393" y="2512526"/>
            <a:ext cx="3711595" cy="2377457"/>
          </a:xfrm>
          <a:prstGeom prst="rect">
            <a:avLst/>
          </a:prstGeom>
          <a:solidFill>
            <a:schemeClr val="tx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5" name="任意多边形 14"/>
          <p:cNvSpPr/>
          <p:nvPr/>
        </p:nvSpPr>
        <p:spPr>
          <a:xfrm>
            <a:off x="6855178" y="2559548"/>
            <a:ext cx="1947555" cy="1796209"/>
          </a:xfrm>
          <a:custGeom>
            <a:avLst/>
            <a:gdLst>
              <a:gd name="connsiteX0" fmla="*/ 0 w 3552094"/>
              <a:gd name="connsiteY0" fmla="*/ 0 h 3276059"/>
              <a:gd name="connsiteX1" fmla="*/ 3240548 w 3552094"/>
              <a:gd name="connsiteY1" fmla="*/ 0 h 3276059"/>
              <a:gd name="connsiteX2" fmla="*/ 3291131 w 3552094"/>
              <a:gd name="connsiteY2" fmla="*/ 83263 h 3276059"/>
              <a:gd name="connsiteX3" fmla="*/ 3552094 w 3552094"/>
              <a:gd name="connsiteY3" fmla="*/ 1113884 h 3276059"/>
              <a:gd name="connsiteX4" fmla="*/ 1389919 w 3552094"/>
              <a:gd name="connsiteY4" fmla="*/ 3276059 h 3276059"/>
              <a:gd name="connsiteX5" fmla="*/ 14575 w 3552094"/>
              <a:gd name="connsiteY5" fmla="*/ 2782323 h 3276059"/>
              <a:gd name="connsiteX6" fmla="*/ 0 w 3552094"/>
              <a:gd name="connsiteY6" fmla="*/ 2769077 h 327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2094" h="3276059">
                <a:moveTo>
                  <a:pt x="0" y="0"/>
                </a:moveTo>
                <a:lnTo>
                  <a:pt x="3240548" y="0"/>
                </a:lnTo>
                <a:lnTo>
                  <a:pt x="3291131" y="83263"/>
                </a:lnTo>
                <a:cubicBezTo>
                  <a:pt x="3457559" y="389629"/>
                  <a:pt x="3552094" y="740717"/>
                  <a:pt x="3552094" y="1113884"/>
                </a:cubicBezTo>
                <a:cubicBezTo>
                  <a:pt x="3552094" y="2308020"/>
                  <a:pt x="2584055" y="3276059"/>
                  <a:pt x="1389919" y="3276059"/>
                </a:cubicBezTo>
                <a:cubicBezTo>
                  <a:pt x="867485" y="3276059"/>
                  <a:pt x="388327" y="3090770"/>
                  <a:pt x="14575" y="2782323"/>
                </a:cubicBezTo>
                <a:lnTo>
                  <a:pt x="0" y="2769077"/>
                </a:lnTo>
                <a:close/>
              </a:path>
            </a:pathLst>
          </a:cu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29" name="文本框 28"/>
          <p:cNvSpPr txBox="1"/>
          <p:nvPr/>
        </p:nvSpPr>
        <p:spPr>
          <a:xfrm>
            <a:off x="7205690" y="2892419"/>
            <a:ext cx="1210588" cy="707886"/>
          </a:xfrm>
          <a:prstGeom prst="rect">
            <a:avLst/>
          </a:prstGeom>
          <a:noFill/>
        </p:spPr>
        <p:txBody>
          <a:bodyPr wrap="none" rtlCol="0">
            <a:spAutoFit/>
          </a:bodyPr>
          <a:lstStyle/>
          <a:p>
            <a:r>
              <a:rPr lang="en-US" altLang="zh-CN" sz="2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MO </a:t>
            </a:r>
          </a:p>
          <a:p>
            <a:r>
              <a:rPr lang="en-US" altLang="zh-CN" sz="16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Application</a:t>
            </a:r>
            <a:endParaRPr lang="en-US" altLang="zh-CN" sz="10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0" name="矩形 29"/>
          <p:cNvSpPr/>
          <p:nvPr/>
        </p:nvSpPr>
        <p:spPr>
          <a:xfrm>
            <a:off x="7205690" y="3646901"/>
            <a:ext cx="819391" cy="307777"/>
          </a:xfrm>
          <a:prstGeom prst="rect">
            <a:avLst/>
          </a:prstGeom>
        </p:spPr>
        <p:txBody>
          <a:bodyPr wrap="none">
            <a:spAutoFit/>
          </a:bodyPr>
          <a:lstStyle/>
          <a:p>
            <a:r>
              <a:rPr lang="en-US" altLang="zh-CN" sz="14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rPr>
              <a:t>Ver 1.20</a:t>
            </a:r>
            <a:endParaRPr lang="en-US" altLang="zh-CN" sz="900" dirty="0">
              <a:solidFill>
                <a:schemeClr val="bg1">
                  <a:alpha val="80000"/>
                </a:schemeClr>
              </a:solidFill>
              <a:latin typeface="Segoe UI" panose="020B0502040204020203" pitchFamily="34" charset="0"/>
              <a:ea typeface="微软雅黑" panose="020B0503020204020204" pitchFamily="34" charset="-122"/>
              <a:sym typeface="Segoe UI" panose="020B0502040204020203" pitchFamily="34" charset="0"/>
            </a:endParaRPr>
          </a:p>
        </p:txBody>
      </p:sp>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7568" y="1740760"/>
            <a:ext cx="5892635" cy="3928423"/>
          </a:xfrm>
          <a:prstGeom prst="rect">
            <a:avLst/>
          </a:prstGeom>
        </p:spPr>
      </p:pic>
      <p:sp>
        <p:nvSpPr>
          <p:cNvPr id="38" name="文本框 37"/>
          <p:cNvSpPr txBox="1"/>
          <p:nvPr/>
        </p:nvSpPr>
        <p:spPr>
          <a:xfrm>
            <a:off x="1106170" y="2177415"/>
            <a:ext cx="4254500" cy="3246120"/>
          </a:xfrm>
          <a:prstGeom prst="rect">
            <a:avLst/>
          </a:prstGeom>
          <a:noFill/>
        </p:spPr>
        <p:txBody>
          <a:bodyPr wrap="square" rtlCol="0">
            <a:spAutoFit/>
          </a:bodyPr>
          <a:lstStyle/>
          <a:p>
            <a:pPr marL="342900" indent="-342900" algn="l" fontAlgn="auto">
              <a:lnSpc>
                <a:spcPct val="132000"/>
              </a:lnSpc>
              <a:spcBef>
                <a:spcPts val="1200"/>
              </a:spcBef>
              <a:spcAft>
                <a:spcPts val="600"/>
              </a:spcAft>
              <a:buClr>
                <a:srgbClr val="33A936"/>
              </a:buClr>
              <a:buFont typeface="Wingdings" panose="05000000000000000000" charset="0"/>
              <a:buChar char="Ø"/>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计算模式的演变经历了一个较为长期的演变过程。</a:t>
            </a:r>
          </a:p>
          <a:p>
            <a:pPr marL="342900" indent="-342900" algn="l" fontAlgn="auto">
              <a:lnSpc>
                <a:spcPct val="132000"/>
              </a:lnSpc>
              <a:spcBef>
                <a:spcPts val="1200"/>
              </a:spcBef>
              <a:spcAft>
                <a:spcPts val="600"/>
              </a:spcAft>
              <a:buClr>
                <a:srgbClr val="33A936"/>
              </a:buClr>
              <a:buFont typeface="Wingdings" panose="05000000000000000000" charset="0"/>
              <a:buChar char="Ø"/>
            </a:pPr>
            <a:r>
              <a:rPr lang="zh-CN" altLang="en-US" sz="2400" dirty="0">
                <a:latin typeface="Segoe UI" panose="020B0502040204020203" pitchFamily="34" charset="0"/>
                <a:ea typeface="微软雅黑" panose="020B0503020204020204" pitchFamily="34" charset="-122"/>
                <a:cs typeface="+mn-ea"/>
                <a:sym typeface="Segoe UI" panose="020B0502040204020203" pitchFamily="34" charset="0"/>
              </a:rPr>
              <a:t>从早期的图灵机理论模型，到冯诺依曼单计算机实现模型，从多机并行计算体系到网络分布式计算体系。</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dlNzkzOGFiYzdlMDE0NGM3MDI4YTU1YWQ1MWY4NDQifQ=="/>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33A936"/>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33A936"/>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3665</Words>
  <Application>Microsoft Office PowerPoint</Application>
  <PresentationFormat>宽屏</PresentationFormat>
  <Paragraphs>302</Paragraphs>
  <Slides>45</Slides>
  <Notes>42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45</vt:i4>
      </vt:variant>
    </vt:vector>
  </HeadingPairs>
  <TitlesOfParts>
    <vt:vector size="54" baseType="lpstr">
      <vt:lpstr>等线</vt:lpstr>
      <vt:lpstr>等线 Light</vt:lpstr>
      <vt:lpstr>方正大标宋_GBK</vt:lpstr>
      <vt:lpstr>微软雅黑</vt:lpstr>
      <vt:lpstr>Arial</vt:lpstr>
      <vt:lpstr>Segoe UI</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 xy</dc:creator>
  <cp:lastModifiedBy>XJTU-GUIXL</cp:lastModifiedBy>
  <cp:revision>112</cp:revision>
  <dcterms:created xsi:type="dcterms:W3CDTF">2022-05-17T08:00:00Z</dcterms:created>
  <dcterms:modified xsi:type="dcterms:W3CDTF">2026-01-29T08:27:18Z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405D4FAA6CC14967B2C3E190594400A8</vt:lpwstr>
  </property>
  <property fmtid="{D5CDD505-2E9C-101B-9397-08002B2CF9AE}" pid="3" name="KSOProductBuildVer">
    <vt:lpwstr>2052-11.1.0.11744</vt:lpwstr>
  </property>
</Properties>
</file>