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2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embeddedFontLst>
    <p:embeddedFont>
      <p:font typeface="OPPOSans L" panose="02010600030101010101" charset="-122"/>
      <p:regular r:id="rId30"/>
    </p:embeddedFont>
    <p:embeddedFont>
      <p:font typeface="等线" panose="02010600030101010101" pitchFamily="2" charset="-122"/>
      <p:regular r:id="rId31"/>
      <p:bold r:id="rId32"/>
    </p:embeddedFont>
    <p:embeddedFont>
      <p:font typeface="OPPOSans H" panose="02010600030101010101" charset="-122"/>
      <p:regular r:id="rId33"/>
    </p:embeddedFont>
    <p:embeddedFont>
      <p:font typeface="Source Han Sans" panose="02010600030101010101" charset="-122"/>
      <p:regular r:id="rId34"/>
    </p:embeddedFont>
    <p:embeddedFont>
      <p:font typeface="Source Han Sans CN Bold" panose="02010600030101010101" charset="-122"/>
      <p:regular r:id="rId35"/>
    </p:embeddedFont>
    <p:embeddedFont>
      <p:font typeface="黑体" panose="02010609060101010101" pitchFamily="49" charset="-122"/>
      <p:regular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3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ECAAB9-B7D1-4579-B963-3DC7B72A7E10}" type="datetimeFigureOut">
              <a:rPr lang="zh-CN" altLang="en-US" smtClean="0"/>
              <a:t>2025-4-24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027A24-7294-4031-BFE5-D439E417A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698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320040" y="-1"/>
            <a:ext cx="5410201" cy="6858001"/>
          </a:xfrm>
          <a:custGeom>
            <a:avLst/>
            <a:gdLst/>
            <a:ahLst/>
            <a:cxnLst/>
            <a:rect l="0" t="0" r="0" b="0"/>
            <a:pathLst>
              <a:path w="5410201" h="6858001">
                <a:moveTo>
                  <a:pt x="3565288" y="454434"/>
                </a:moveTo>
                <a:lnTo>
                  <a:pt x="3111500" y="908868"/>
                </a:lnTo>
                <a:lnTo>
                  <a:pt x="3111500" y="3727489"/>
                </a:lnTo>
                <a:lnTo>
                  <a:pt x="1555750" y="5283200"/>
                </a:lnTo>
                <a:cubicBezTo>
                  <a:pt x="700088" y="6138841"/>
                  <a:pt x="0" y="6843206"/>
                  <a:pt x="0" y="6848456"/>
                </a:cubicBezTo>
                <a:cubicBezTo>
                  <a:pt x="0" y="6853705"/>
                  <a:pt x="1217295" y="6858000"/>
                  <a:pt x="2705100" y="6858000"/>
                </a:cubicBezTo>
                <a:lnTo>
                  <a:pt x="5410200" y="6858000"/>
                </a:lnTo>
                <a:lnTo>
                  <a:pt x="5410200" y="0"/>
                </a:lnTo>
                <a:lnTo>
                  <a:pt x="4019076" y="0"/>
                </a:lnTo>
                <a:close/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1" y="0"/>
            <a:ext cx="5410200" cy="6857999"/>
          </a:xfrm>
          <a:custGeom>
            <a:avLst/>
            <a:gdLst>
              <a:gd name="connsiteX0" fmla="*/ 5410200 w 5410200"/>
              <a:gd name="connsiteY0" fmla="*/ 0 h 6857999"/>
              <a:gd name="connsiteX1" fmla="*/ 4019075 w 5410200"/>
              <a:gd name="connsiteY1" fmla="*/ 0 h 6857999"/>
              <a:gd name="connsiteX2" fmla="*/ 3565288 w 5410200"/>
              <a:gd name="connsiteY2" fmla="*/ 454433 h 6857999"/>
              <a:gd name="connsiteX3" fmla="*/ 3111500 w 5410200"/>
              <a:gd name="connsiteY3" fmla="*/ 908867 h 6857999"/>
              <a:gd name="connsiteX4" fmla="*/ 3111500 w 5410200"/>
              <a:gd name="connsiteY4" fmla="*/ 3727488 h 6857999"/>
              <a:gd name="connsiteX5" fmla="*/ 1555750 w 5410200"/>
              <a:gd name="connsiteY5" fmla="*/ 5283199 h 6857999"/>
              <a:gd name="connsiteX6" fmla="*/ 0 w 5410200"/>
              <a:gd name="connsiteY6" fmla="*/ 6848455 h 6857999"/>
              <a:gd name="connsiteX7" fmla="*/ 2705100 w 5410200"/>
              <a:gd name="connsiteY7" fmla="*/ 6857999 h 6857999"/>
              <a:gd name="connsiteX8" fmla="*/ 5410200 w 5410200"/>
              <a:gd name="connsiteY8" fmla="*/ 6857999 h 6857999"/>
            </a:gdLst>
            <a:ahLst/>
            <a:cxnLst/>
            <a:rect l="l" t="t" r="r" b="b"/>
            <a:pathLst>
              <a:path w="5410200" h="6857999">
                <a:moveTo>
                  <a:pt x="5410200" y="0"/>
                </a:moveTo>
                <a:lnTo>
                  <a:pt x="4019075" y="0"/>
                </a:lnTo>
                <a:lnTo>
                  <a:pt x="3565288" y="454433"/>
                </a:lnTo>
                <a:lnTo>
                  <a:pt x="3111500" y="908867"/>
                </a:lnTo>
                <a:lnTo>
                  <a:pt x="3111500" y="3727488"/>
                </a:lnTo>
                <a:lnTo>
                  <a:pt x="1555750" y="5283199"/>
                </a:lnTo>
                <a:cubicBezTo>
                  <a:pt x="700088" y="6138840"/>
                  <a:pt x="0" y="6843205"/>
                  <a:pt x="0" y="6848455"/>
                </a:cubicBezTo>
                <a:cubicBezTo>
                  <a:pt x="0" y="6853704"/>
                  <a:pt x="1217295" y="6857999"/>
                  <a:pt x="2705100" y="6857999"/>
                </a:cubicBezTo>
                <a:lnTo>
                  <a:pt x="5410200" y="6857999"/>
                </a:lnTo>
                <a:close/>
              </a:path>
            </a:pathLst>
          </a:custGeom>
          <a:gradFill>
            <a:gsLst>
              <a:gs pos="34000">
                <a:schemeClr val="accent1"/>
              </a:gs>
              <a:gs pos="88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 amt="20000"/>
          </a:blip>
          <a:srcRect l="55625"/>
          <a:stretch>
            <a:fillRect/>
          </a:stretch>
        </p:blipFill>
        <p:spPr>
          <a:xfrm flipH="1">
            <a:off x="0" y="0"/>
            <a:ext cx="5410200" cy="6858000"/>
          </a:xfrm>
          <a:custGeom>
            <a:avLst/>
            <a:gdLst>
              <a:gd name="connsiteX0" fmla="*/ 5410200 w 5410200"/>
              <a:gd name="connsiteY0" fmla="*/ 0 h 6858000"/>
              <a:gd name="connsiteX1" fmla="*/ 4019076 w 5410200"/>
              <a:gd name="connsiteY1" fmla="*/ 0 h 6858000"/>
              <a:gd name="connsiteX2" fmla="*/ 3565288 w 5410200"/>
              <a:gd name="connsiteY2" fmla="*/ 454434 h 6858000"/>
              <a:gd name="connsiteX3" fmla="*/ 3111500 w 5410200"/>
              <a:gd name="connsiteY3" fmla="*/ 908868 h 6858000"/>
              <a:gd name="connsiteX4" fmla="*/ 3111500 w 5410200"/>
              <a:gd name="connsiteY4" fmla="*/ 3727489 h 6858000"/>
              <a:gd name="connsiteX5" fmla="*/ 1555750 w 5410200"/>
              <a:gd name="connsiteY5" fmla="*/ 5283200 h 6858000"/>
              <a:gd name="connsiteX6" fmla="*/ 0 w 5410200"/>
              <a:gd name="connsiteY6" fmla="*/ 6848456 h 6858000"/>
              <a:gd name="connsiteX7" fmla="*/ 2705100 w 5410200"/>
              <a:gd name="connsiteY7" fmla="*/ 6858000 h 6858000"/>
              <a:gd name="connsiteX8" fmla="*/ 5410200 w 5410200"/>
              <a:gd name="connsiteY8" fmla="*/ 6858000 h 6858000"/>
            </a:gdLst>
            <a:ahLst/>
            <a:cxnLst/>
            <a:rect l="l" t="t" r="r" b="b"/>
            <a:pathLst>
              <a:path w="5410200" h="6858000">
                <a:moveTo>
                  <a:pt x="5410200" y="0"/>
                </a:moveTo>
                <a:lnTo>
                  <a:pt x="4019076" y="0"/>
                </a:lnTo>
                <a:lnTo>
                  <a:pt x="3565288" y="454434"/>
                </a:lnTo>
                <a:lnTo>
                  <a:pt x="3111500" y="908868"/>
                </a:lnTo>
                <a:lnTo>
                  <a:pt x="3111500" y="3727489"/>
                </a:lnTo>
                <a:lnTo>
                  <a:pt x="1555750" y="5283200"/>
                </a:lnTo>
                <a:cubicBezTo>
                  <a:pt x="700088" y="6138841"/>
                  <a:pt x="0" y="6843206"/>
                  <a:pt x="0" y="6848456"/>
                </a:cubicBezTo>
                <a:cubicBezTo>
                  <a:pt x="0" y="6853705"/>
                  <a:pt x="1217295" y="6858000"/>
                  <a:pt x="2705100" y="6858000"/>
                </a:cubicBezTo>
                <a:lnTo>
                  <a:pt x="5410200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flipH="1">
            <a:off x="3527550" y="1244621"/>
            <a:ext cx="309208" cy="6625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1"/>
          <p:cNvSpPr txBox="1"/>
          <p:nvPr/>
        </p:nvSpPr>
        <p:spPr>
          <a:xfrm>
            <a:off x="1379704" y="706056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2356665" y="4381607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alphaModFix/>
          </a:blip>
          <a:srcRect l="17731" r="17731"/>
          <a:stretch>
            <a:fillRect/>
          </a:stretch>
        </p:blipFill>
        <p:spPr>
          <a:xfrm>
            <a:off x="2485386" y="4515866"/>
            <a:ext cx="1642889" cy="1697087"/>
          </a:xfrm>
          <a:custGeom>
            <a:avLst/>
            <a:gdLst>
              <a:gd name="connsiteX0" fmla="*/ 829971 w 1771293"/>
              <a:gd name="connsiteY0" fmla="*/ 10 h 1829727"/>
              <a:gd name="connsiteX1" fmla="*/ 1102057 w 1771293"/>
              <a:gd name="connsiteY1" fmla="*/ 7612 h 1829727"/>
              <a:gd name="connsiteX2" fmla="*/ 1199435 w 1771293"/>
              <a:gd name="connsiteY2" fmla="*/ 32519 h 1829727"/>
              <a:gd name="connsiteX3" fmla="*/ 1290364 w 1771293"/>
              <a:gd name="connsiteY3" fmla="*/ 63395 h 1829727"/>
              <a:gd name="connsiteX4" fmla="*/ 1727647 w 1771293"/>
              <a:gd name="connsiteY4" fmla="*/ 407752 h 1829727"/>
              <a:gd name="connsiteX5" fmla="*/ 1771293 w 1771293"/>
              <a:gd name="connsiteY5" fmla="*/ 473069 h 1829727"/>
              <a:gd name="connsiteX6" fmla="*/ 1767945 w 1771293"/>
              <a:gd name="connsiteY6" fmla="*/ 1486183 h 1829727"/>
              <a:gd name="connsiteX7" fmla="*/ 1735209 w 1771293"/>
              <a:gd name="connsiteY7" fmla="*/ 1536110 h 1829727"/>
              <a:gd name="connsiteX8" fmla="*/ 1425507 w 1771293"/>
              <a:gd name="connsiteY8" fmla="*/ 1804892 h 1829727"/>
              <a:gd name="connsiteX9" fmla="*/ 1376022 w 1771293"/>
              <a:gd name="connsiteY9" fmla="*/ 1829727 h 1829727"/>
              <a:gd name="connsiteX10" fmla="*/ 255371 w 1771293"/>
              <a:gd name="connsiteY10" fmla="*/ 1829727 h 1829727"/>
              <a:gd name="connsiteX11" fmla="*/ 209522 w 1771293"/>
              <a:gd name="connsiteY11" fmla="*/ 1788781 h 1829727"/>
              <a:gd name="connsiteX12" fmla="*/ 139543 w 1771293"/>
              <a:gd name="connsiteY12" fmla="*/ 1721494 h 1829727"/>
              <a:gd name="connsiteX13" fmla="*/ 89989 w 1771293"/>
              <a:gd name="connsiteY13" fmla="*/ 1667724 h 1829727"/>
              <a:gd name="connsiteX14" fmla="*/ 47111 w 1771293"/>
              <a:gd name="connsiteY14" fmla="*/ 1591344 h 1829727"/>
              <a:gd name="connsiteX15" fmla="*/ 14829 w 1771293"/>
              <a:gd name="connsiteY15" fmla="*/ 1502673 h 1829727"/>
              <a:gd name="connsiteX16" fmla="*/ 0 w 1771293"/>
              <a:gd name="connsiteY16" fmla="*/ 836981 h 1829727"/>
              <a:gd name="connsiteX17" fmla="*/ 0 w 1771293"/>
              <a:gd name="connsiteY17" fmla="*/ 211006 h 1829727"/>
              <a:gd name="connsiteX18" fmla="*/ 207500 w 1771293"/>
              <a:gd name="connsiteY18" fmla="*/ 3877 h 1829727"/>
              <a:gd name="connsiteX19" fmla="*/ 625681 w 1771293"/>
              <a:gd name="connsiteY19" fmla="*/ 959 h 1829727"/>
              <a:gd name="connsiteX20" fmla="*/ 829971 w 1771293"/>
              <a:gd name="connsiteY20" fmla="*/ 10 h 1829727"/>
            </a:gdLst>
            <a:ahLst/>
            <a:cxnLst/>
            <a:rect l="l" t="t" r="r" b="b"/>
            <a:pathLst>
              <a:path w="1771293" h="1829727">
                <a:moveTo>
                  <a:pt x="829971" y="10"/>
                </a:moveTo>
                <a:cubicBezTo>
                  <a:pt x="998814" y="-167"/>
                  <a:pt x="1068369" y="2072"/>
                  <a:pt x="1102057" y="7612"/>
                </a:cubicBezTo>
                <a:cubicBezTo>
                  <a:pt x="1134064" y="12876"/>
                  <a:pt x="1177885" y="24084"/>
                  <a:pt x="1199435" y="32519"/>
                </a:cubicBezTo>
                <a:cubicBezTo>
                  <a:pt x="1220987" y="40954"/>
                  <a:pt x="1261905" y="54848"/>
                  <a:pt x="1290364" y="63395"/>
                </a:cubicBezTo>
                <a:cubicBezTo>
                  <a:pt x="1440424" y="108460"/>
                  <a:pt x="1624540" y="253450"/>
                  <a:pt x="1727647" y="407752"/>
                </a:cubicBezTo>
                <a:lnTo>
                  <a:pt x="1771293" y="473069"/>
                </a:lnTo>
                <a:lnTo>
                  <a:pt x="1767945" y="1486183"/>
                </a:lnTo>
                <a:lnTo>
                  <a:pt x="1735209" y="1536110"/>
                </a:lnTo>
                <a:cubicBezTo>
                  <a:pt x="1665442" y="1642512"/>
                  <a:pt x="1550786" y="1742019"/>
                  <a:pt x="1425507" y="1804892"/>
                </a:cubicBezTo>
                <a:lnTo>
                  <a:pt x="1376022" y="1829727"/>
                </a:lnTo>
                <a:lnTo>
                  <a:pt x="255371" y="1829727"/>
                </a:lnTo>
                <a:lnTo>
                  <a:pt x="209522" y="1788781"/>
                </a:lnTo>
                <a:cubicBezTo>
                  <a:pt x="184304" y="1766261"/>
                  <a:pt x="152813" y="1735983"/>
                  <a:pt x="139543" y="1721494"/>
                </a:cubicBezTo>
                <a:cubicBezTo>
                  <a:pt x="126271" y="1707006"/>
                  <a:pt x="103972" y="1682810"/>
                  <a:pt x="89989" y="1667724"/>
                </a:cubicBezTo>
                <a:cubicBezTo>
                  <a:pt x="75289" y="1651866"/>
                  <a:pt x="57203" y="1619649"/>
                  <a:pt x="47111" y="1591344"/>
                </a:cubicBezTo>
                <a:cubicBezTo>
                  <a:pt x="37512" y="1564420"/>
                  <a:pt x="22985" y="1524519"/>
                  <a:pt x="14829" y="1502673"/>
                </a:cubicBezTo>
                <a:cubicBezTo>
                  <a:pt x="329" y="1463837"/>
                  <a:pt x="0" y="1449062"/>
                  <a:pt x="0" y="836981"/>
                </a:cubicBezTo>
                <a:lnTo>
                  <a:pt x="0" y="211006"/>
                </a:lnTo>
                <a:lnTo>
                  <a:pt x="207500" y="3877"/>
                </a:lnTo>
                <a:lnTo>
                  <a:pt x="625681" y="959"/>
                </a:lnTo>
                <a:cubicBezTo>
                  <a:pt x="706376" y="396"/>
                  <a:pt x="773689" y="69"/>
                  <a:pt x="829971" y="1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alphaModFix/>
          </a:blip>
          <a:srcRect l="17731" r="17731"/>
          <a:stretch>
            <a:fillRect/>
          </a:stretch>
        </p:blipFill>
        <p:spPr>
          <a:xfrm>
            <a:off x="1508423" y="840314"/>
            <a:ext cx="1642890" cy="1697087"/>
          </a:xfrm>
          <a:custGeom>
            <a:avLst/>
            <a:gdLst>
              <a:gd name="connsiteX0" fmla="*/ 941323 w 1771294"/>
              <a:gd name="connsiteY0" fmla="*/ 10 h 1829727"/>
              <a:gd name="connsiteX1" fmla="*/ 1145612 w 1771294"/>
              <a:gd name="connsiteY1" fmla="*/ 959 h 1829727"/>
              <a:gd name="connsiteX2" fmla="*/ 1563794 w 1771294"/>
              <a:gd name="connsiteY2" fmla="*/ 3876 h 1829727"/>
              <a:gd name="connsiteX3" fmla="*/ 1771294 w 1771294"/>
              <a:gd name="connsiteY3" fmla="*/ 211006 h 1829727"/>
              <a:gd name="connsiteX4" fmla="*/ 1771294 w 1771294"/>
              <a:gd name="connsiteY4" fmla="*/ 836981 h 1829727"/>
              <a:gd name="connsiteX5" fmla="*/ 1756464 w 1771294"/>
              <a:gd name="connsiteY5" fmla="*/ 1502673 h 1829727"/>
              <a:gd name="connsiteX6" fmla="*/ 1724182 w 1771294"/>
              <a:gd name="connsiteY6" fmla="*/ 1591344 h 1829727"/>
              <a:gd name="connsiteX7" fmla="*/ 1681304 w 1771294"/>
              <a:gd name="connsiteY7" fmla="*/ 1667724 h 1829727"/>
              <a:gd name="connsiteX8" fmla="*/ 1631751 w 1771294"/>
              <a:gd name="connsiteY8" fmla="*/ 1721494 h 1829727"/>
              <a:gd name="connsiteX9" fmla="*/ 1561772 w 1771294"/>
              <a:gd name="connsiteY9" fmla="*/ 1788781 h 1829727"/>
              <a:gd name="connsiteX10" fmla="*/ 1515923 w 1771294"/>
              <a:gd name="connsiteY10" fmla="*/ 1829727 h 1829727"/>
              <a:gd name="connsiteX11" fmla="*/ 395271 w 1771294"/>
              <a:gd name="connsiteY11" fmla="*/ 1829727 h 1829727"/>
              <a:gd name="connsiteX12" fmla="*/ 345787 w 1771294"/>
              <a:gd name="connsiteY12" fmla="*/ 1804892 h 1829727"/>
              <a:gd name="connsiteX13" fmla="*/ 36085 w 1771294"/>
              <a:gd name="connsiteY13" fmla="*/ 1536110 h 1829727"/>
              <a:gd name="connsiteX14" fmla="*/ 3348 w 1771294"/>
              <a:gd name="connsiteY14" fmla="*/ 1486183 h 1829727"/>
              <a:gd name="connsiteX15" fmla="*/ 0 w 1771294"/>
              <a:gd name="connsiteY15" fmla="*/ 473069 h 1829727"/>
              <a:gd name="connsiteX16" fmla="*/ 43646 w 1771294"/>
              <a:gd name="connsiteY16" fmla="*/ 407752 h 1829727"/>
              <a:gd name="connsiteX17" fmla="*/ 480929 w 1771294"/>
              <a:gd name="connsiteY17" fmla="*/ 63395 h 1829727"/>
              <a:gd name="connsiteX18" fmla="*/ 571858 w 1771294"/>
              <a:gd name="connsiteY18" fmla="*/ 32519 h 1829727"/>
              <a:gd name="connsiteX19" fmla="*/ 669236 w 1771294"/>
              <a:gd name="connsiteY19" fmla="*/ 7612 h 1829727"/>
              <a:gd name="connsiteX20" fmla="*/ 941323 w 1771294"/>
              <a:gd name="connsiteY20" fmla="*/ 10 h 1829727"/>
            </a:gdLst>
            <a:ahLst/>
            <a:cxnLst/>
            <a:rect l="l" t="t" r="r" b="b"/>
            <a:pathLst>
              <a:path w="1771294" h="1829727">
                <a:moveTo>
                  <a:pt x="941323" y="10"/>
                </a:moveTo>
                <a:cubicBezTo>
                  <a:pt x="997604" y="69"/>
                  <a:pt x="1064918" y="396"/>
                  <a:pt x="1145612" y="959"/>
                </a:cubicBezTo>
                <a:lnTo>
                  <a:pt x="1563794" y="3876"/>
                </a:lnTo>
                <a:lnTo>
                  <a:pt x="1771294" y="211006"/>
                </a:lnTo>
                <a:lnTo>
                  <a:pt x="1771294" y="836981"/>
                </a:lnTo>
                <a:cubicBezTo>
                  <a:pt x="1771294" y="1449062"/>
                  <a:pt x="1770964" y="1463836"/>
                  <a:pt x="1756464" y="1502673"/>
                </a:cubicBezTo>
                <a:cubicBezTo>
                  <a:pt x="1748309" y="1524518"/>
                  <a:pt x="1733781" y="1564420"/>
                  <a:pt x="1724182" y="1591344"/>
                </a:cubicBezTo>
                <a:cubicBezTo>
                  <a:pt x="1714091" y="1619649"/>
                  <a:pt x="1696005" y="1651866"/>
                  <a:pt x="1681304" y="1667724"/>
                </a:cubicBezTo>
                <a:cubicBezTo>
                  <a:pt x="1667321" y="1682810"/>
                  <a:pt x="1645022" y="1707006"/>
                  <a:pt x="1631751" y="1721494"/>
                </a:cubicBezTo>
                <a:cubicBezTo>
                  <a:pt x="1618480" y="1735983"/>
                  <a:pt x="1586990" y="1766261"/>
                  <a:pt x="1561772" y="1788781"/>
                </a:cubicBezTo>
                <a:lnTo>
                  <a:pt x="1515923" y="1829727"/>
                </a:lnTo>
                <a:lnTo>
                  <a:pt x="395271" y="1829727"/>
                </a:lnTo>
                <a:lnTo>
                  <a:pt x="345787" y="1804892"/>
                </a:lnTo>
                <a:cubicBezTo>
                  <a:pt x="220508" y="1742019"/>
                  <a:pt x="105851" y="1642512"/>
                  <a:pt x="36085" y="1536110"/>
                </a:cubicBezTo>
                <a:lnTo>
                  <a:pt x="3348" y="1486183"/>
                </a:lnTo>
                <a:lnTo>
                  <a:pt x="0" y="473069"/>
                </a:lnTo>
                <a:lnTo>
                  <a:pt x="43646" y="407752"/>
                </a:lnTo>
                <a:cubicBezTo>
                  <a:pt x="146754" y="253450"/>
                  <a:pt x="330869" y="108460"/>
                  <a:pt x="480929" y="63395"/>
                </a:cubicBezTo>
                <a:cubicBezTo>
                  <a:pt x="509388" y="54848"/>
                  <a:pt x="550307" y="40954"/>
                  <a:pt x="571858" y="32519"/>
                </a:cubicBezTo>
                <a:cubicBezTo>
                  <a:pt x="593409" y="24084"/>
                  <a:pt x="637229" y="12876"/>
                  <a:pt x="669236" y="7612"/>
                </a:cubicBezTo>
                <a:cubicBezTo>
                  <a:pt x="702925" y="2072"/>
                  <a:pt x="772479" y="-167"/>
                  <a:pt x="941323" y="1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1" name="标题 1"/>
          <p:cNvSpPr txBox="1"/>
          <p:nvPr/>
        </p:nvSpPr>
        <p:spPr>
          <a:xfrm>
            <a:off x="1199368" y="2112928"/>
            <a:ext cx="2739200" cy="2831564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 flipH="1">
            <a:off x="565954" y="4177342"/>
            <a:ext cx="1139653" cy="92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alphaModFix/>
          </a:blip>
          <a:srcRect l="17731" r="17731"/>
          <a:stretch>
            <a:fillRect/>
          </a:stretch>
        </p:blipFill>
        <p:spPr>
          <a:xfrm>
            <a:off x="1384907" y="2306453"/>
            <a:ext cx="2368121" cy="2446244"/>
          </a:xfrm>
          <a:custGeom>
            <a:avLst/>
            <a:gdLst>
              <a:gd name="connsiteX0" fmla="*/ 1356857 w 2553207"/>
              <a:gd name="connsiteY0" fmla="*/ 14 h 2637435"/>
              <a:gd name="connsiteX1" fmla="*/ 1651327 w 2553207"/>
              <a:gd name="connsiteY1" fmla="*/ 1382 h 2637435"/>
              <a:gd name="connsiteX2" fmla="*/ 2254109 w 2553207"/>
              <a:gd name="connsiteY2" fmla="*/ 5587 h 2637435"/>
              <a:gd name="connsiteX3" fmla="*/ 2553207 w 2553207"/>
              <a:gd name="connsiteY3" fmla="*/ 304151 h 2637435"/>
              <a:gd name="connsiteX4" fmla="*/ 2553207 w 2553207"/>
              <a:gd name="connsiteY4" fmla="*/ 1206455 h 2637435"/>
              <a:gd name="connsiteX5" fmla="*/ 2531832 w 2553207"/>
              <a:gd name="connsiteY5" fmla="*/ 2166009 h 2637435"/>
              <a:gd name="connsiteX6" fmla="*/ 2485299 w 2553207"/>
              <a:gd name="connsiteY6" fmla="*/ 2293822 h 2637435"/>
              <a:gd name="connsiteX7" fmla="*/ 2423493 w 2553207"/>
              <a:gd name="connsiteY7" fmla="*/ 2403919 h 2637435"/>
              <a:gd name="connsiteX8" fmla="*/ 2352065 w 2553207"/>
              <a:gd name="connsiteY8" fmla="*/ 2481425 h 2637435"/>
              <a:gd name="connsiteX9" fmla="*/ 2251195 w 2553207"/>
              <a:gd name="connsiteY9" fmla="*/ 2578415 h 2637435"/>
              <a:gd name="connsiteX10" fmla="*/ 2185106 w 2553207"/>
              <a:gd name="connsiteY10" fmla="*/ 2637435 h 2637435"/>
              <a:gd name="connsiteX11" fmla="*/ 569758 w 2553207"/>
              <a:gd name="connsiteY11" fmla="*/ 2637435 h 2637435"/>
              <a:gd name="connsiteX12" fmla="*/ 498430 w 2553207"/>
              <a:gd name="connsiteY12" fmla="*/ 2601638 h 2637435"/>
              <a:gd name="connsiteX13" fmla="*/ 52014 w 2553207"/>
              <a:gd name="connsiteY13" fmla="*/ 2214205 h 2637435"/>
              <a:gd name="connsiteX14" fmla="*/ 4826 w 2553207"/>
              <a:gd name="connsiteY14" fmla="*/ 2142239 h 2637435"/>
              <a:gd name="connsiteX15" fmla="*/ 0 w 2553207"/>
              <a:gd name="connsiteY15" fmla="*/ 681899 h 2637435"/>
              <a:gd name="connsiteX16" fmla="*/ 62913 w 2553207"/>
              <a:gd name="connsiteY16" fmla="*/ 587749 h 2637435"/>
              <a:gd name="connsiteX17" fmla="*/ 693229 w 2553207"/>
              <a:gd name="connsiteY17" fmla="*/ 91379 h 2637435"/>
              <a:gd name="connsiteX18" fmla="*/ 824297 w 2553207"/>
              <a:gd name="connsiteY18" fmla="*/ 46874 h 2637435"/>
              <a:gd name="connsiteX19" fmla="*/ 964662 w 2553207"/>
              <a:gd name="connsiteY19" fmla="*/ 10972 h 2637435"/>
              <a:gd name="connsiteX20" fmla="*/ 1356857 w 2553207"/>
              <a:gd name="connsiteY20" fmla="*/ 14 h 2637435"/>
            </a:gdLst>
            <a:ahLst/>
            <a:cxnLst/>
            <a:rect l="l" t="t" r="r" b="b"/>
            <a:pathLst>
              <a:path w="2553207" h="2637435">
                <a:moveTo>
                  <a:pt x="1356857" y="14"/>
                </a:moveTo>
                <a:cubicBezTo>
                  <a:pt x="1437983" y="99"/>
                  <a:pt x="1535011" y="571"/>
                  <a:pt x="1651327" y="1382"/>
                </a:cubicBezTo>
                <a:lnTo>
                  <a:pt x="2254109" y="5587"/>
                </a:lnTo>
                <a:lnTo>
                  <a:pt x="2553207" y="304151"/>
                </a:lnTo>
                <a:lnTo>
                  <a:pt x="2553207" y="1206455"/>
                </a:lnTo>
                <a:cubicBezTo>
                  <a:pt x="2553207" y="2088732"/>
                  <a:pt x="2552733" y="2110028"/>
                  <a:pt x="2531832" y="2166009"/>
                </a:cubicBezTo>
                <a:cubicBezTo>
                  <a:pt x="2520076" y="2197497"/>
                  <a:pt x="2499135" y="2255013"/>
                  <a:pt x="2485299" y="2293822"/>
                </a:cubicBezTo>
                <a:cubicBezTo>
                  <a:pt x="2470753" y="2334621"/>
                  <a:pt x="2444683" y="2381061"/>
                  <a:pt x="2423493" y="2403919"/>
                </a:cubicBezTo>
                <a:cubicBezTo>
                  <a:pt x="2403337" y="2425664"/>
                  <a:pt x="2371195" y="2460542"/>
                  <a:pt x="2352065" y="2481425"/>
                </a:cubicBezTo>
                <a:cubicBezTo>
                  <a:pt x="2332936" y="2502309"/>
                  <a:pt x="2287545" y="2545954"/>
                  <a:pt x="2251195" y="2578415"/>
                </a:cubicBezTo>
                <a:lnTo>
                  <a:pt x="2185106" y="2637435"/>
                </a:lnTo>
                <a:lnTo>
                  <a:pt x="569758" y="2637435"/>
                </a:lnTo>
                <a:lnTo>
                  <a:pt x="498430" y="2601638"/>
                </a:lnTo>
                <a:cubicBezTo>
                  <a:pt x="317848" y="2511010"/>
                  <a:pt x="152578" y="2367577"/>
                  <a:pt x="52014" y="2214205"/>
                </a:cubicBezTo>
                <a:lnTo>
                  <a:pt x="4826" y="2142239"/>
                </a:lnTo>
                <a:lnTo>
                  <a:pt x="0" y="681899"/>
                </a:lnTo>
                <a:lnTo>
                  <a:pt x="62913" y="587749"/>
                </a:lnTo>
                <a:cubicBezTo>
                  <a:pt x="211536" y="365332"/>
                  <a:pt x="476927" y="156338"/>
                  <a:pt x="693229" y="91379"/>
                </a:cubicBezTo>
                <a:cubicBezTo>
                  <a:pt x="734251" y="79060"/>
                  <a:pt x="793232" y="59032"/>
                  <a:pt x="824297" y="46874"/>
                </a:cubicBezTo>
                <a:cubicBezTo>
                  <a:pt x="855361" y="34715"/>
                  <a:pt x="918526" y="18560"/>
                  <a:pt x="964662" y="10972"/>
                </a:cubicBezTo>
                <a:cubicBezTo>
                  <a:pt x="1013222" y="2986"/>
                  <a:pt x="1113479" y="-241"/>
                  <a:pt x="1356857" y="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4" name="标题 1"/>
          <p:cNvSpPr txBox="1"/>
          <p:nvPr/>
        </p:nvSpPr>
        <p:spPr>
          <a:xfrm flipH="1">
            <a:off x="1" y="4863033"/>
            <a:ext cx="1992001" cy="1994966"/>
          </a:xfrm>
          <a:custGeom>
            <a:avLst/>
            <a:gdLst>
              <a:gd name="connsiteX0" fmla="*/ 1984387 w 1992001"/>
              <a:gd name="connsiteY0" fmla="*/ 5 h 1994966"/>
              <a:gd name="connsiteX1" fmla="*/ 988386 w 1992001"/>
              <a:gd name="connsiteY1" fmla="*/ 991795 h 1994966"/>
              <a:gd name="connsiteX2" fmla="*/ 0 w 1992001"/>
              <a:gd name="connsiteY2" fmla="*/ 1990755 h 1994966"/>
              <a:gd name="connsiteX3" fmla="*/ 996001 w 1992001"/>
              <a:gd name="connsiteY3" fmla="*/ 1994966 h 1994966"/>
              <a:gd name="connsiteX4" fmla="*/ 1992001 w 1992001"/>
              <a:gd name="connsiteY4" fmla="*/ 1994966 h 1994966"/>
              <a:gd name="connsiteX5" fmla="*/ 1992001 w 1992001"/>
              <a:gd name="connsiteY5" fmla="*/ 994920 h 1994966"/>
              <a:gd name="connsiteX6" fmla="*/ 1991982 w 1992001"/>
              <a:gd name="connsiteY6" fmla="*/ 857393 h 1994966"/>
              <a:gd name="connsiteX7" fmla="*/ 1984387 w 1992001"/>
              <a:gd name="connsiteY7" fmla="*/ 5 h 1994966"/>
            </a:gdLst>
            <a:ahLst/>
            <a:cxnLst/>
            <a:rect l="l" t="t" r="r" b="b"/>
            <a:pathLst>
              <a:path w="1992001" h="1994966">
                <a:moveTo>
                  <a:pt x="1984387" y="5"/>
                </a:moveTo>
                <a:cubicBezTo>
                  <a:pt x="1980088" y="-1666"/>
                  <a:pt x="1546343" y="430246"/>
                  <a:pt x="988386" y="991795"/>
                </a:cubicBezTo>
                <a:cubicBezTo>
                  <a:pt x="444774" y="1538907"/>
                  <a:pt x="0" y="1988439"/>
                  <a:pt x="0" y="1990755"/>
                </a:cubicBezTo>
                <a:cubicBezTo>
                  <a:pt x="0" y="1993071"/>
                  <a:pt x="448200" y="1994966"/>
                  <a:pt x="996001" y="1994966"/>
                </a:cubicBezTo>
                <a:lnTo>
                  <a:pt x="1992001" y="1994966"/>
                </a:lnTo>
                <a:lnTo>
                  <a:pt x="1992001" y="994920"/>
                </a:lnTo>
                <a:lnTo>
                  <a:pt x="1991982" y="857393"/>
                </a:lnTo>
                <a:cubicBezTo>
                  <a:pt x="1991788" y="182917"/>
                  <a:pt x="1990057" y="2209"/>
                  <a:pt x="1984387" y="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1576765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1646164" y="6401581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1156246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1221678" y="6401581"/>
            <a:ext cx="137688" cy="12977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735727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0802953" y="6401581"/>
            <a:ext cx="134100" cy="12977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0315208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0389583" y="6401581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cxnSp>
        <p:nvCxnSpPr>
          <p:cNvPr id="24" name="标题 1"/>
          <p:cNvCxnSpPr/>
          <p:nvPr/>
        </p:nvCxnSpPr>
        <p:spPr>
          <a:xfrm>
            <a:off x="6819900" y="4380006"/>
            <a:ext cx="5372100" cy="0"/>
          </a:xfrm>
          <a:prstGeom prst="line">
            <a:avLst/>
          </a:prstGeom>
          <a:noFill/>
          <a:ln w="2794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</p:cxnSp>
      <p:sp>
        <p:nvSpPr>
          <p:cNvPr id="25" name="标题 1"/>
          <p:cNvSpPr txBox="1"/>
          <p:nvPr/>
        </p:nvSpPr>
        <p:spPr>
          <a:xfrm>
            <a:off x="5060432" y="2198963"/>
            <a:ext cx="6298934" cy="19967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4700" dirty="0" err="1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人工智能</a:t>
            </a:r>
            <a:r>
              <a:rPr kumimoji="1" lang="zh-CN" altLang="en-US" sz="47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基础</a:t>
            </a:r>
            <a:endParaRPr kumimoji="1" lang="en-US" altLang="zh-CN" sz="4700" dirty="0" smtClean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  <a:p>
            <a:pPr algn="l">
              <a:lnSpc>
                <a:spcPct val="130000"/>
              </a:lnSpc>
            </a:pPr>
            <a:r>
              <a:rPr kumimoji="1" lang="zh-CN" altLang="en-US" sz="47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人工智能</a:t>
            </a:r>
            <a:r>
              <a:rPr kumimoji="1" lang="en-US" altLang="zh-CN" sz="4700" dirty="0" err="1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导论</a:t>
            </a:r>
            <a:endParaRPr kumimoji="1" lang="zh-CN" altLang="en-US" dirty="0"/>
          </a:p>
        </p:txBody>
      </p:sp>
      <p:sp>
        <p:nvSpPr>
          <p:cNvPr id="26" name="标题 1"/>
          <p:cNvSpPr txBox="1"/>
          <p:nvPr/>
        </p:nvSpPr>
        <p:spPr>
          <a:xfrm>
            <a:off x="5590536" y="1143818"/>
            <a:ext cx="2728870" cy="120667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6000" b="1" dirty="0" smtClean="0">
                <a:ln/>
                <a:solidFill>
                  <a:schemeClr val="accent3"/>
                </a:solidFill>
                <a:latin typeface="Source Han Sans CN Bold"/>
                <a:ea typeface="Source Han Sans CN Bold"/>
                <a:cs typeface="Source Han Sans CN Bold"/>
              </a:rPr>
              <a:t>2025</a:t>
            </a:r>
            <a:r>
              <a:rPr kumimoji="1" lang="zh-CN" altLang="en-US" sz="6000" b="1" dirty="0" smtClean="0">
                <a:ln/>
                <a:solidFill>
                  <a:schemeClr val="accent3"/>
                </a:solidFill>
                <a:latin typeface="Source Han Sans CN Bold"/>
                <a:ea typeface="Source Han Sans CN Bold"/>
                <a:cs typeface="Source Han Sans CN Bold"/>
              </a:rPr>
              <a:t>版</a:t>
            </a:r>
            <a:endParaRPr kumimoji="1" lang="zh-CN" altLang="en-US" sz="1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27" name="标题 1"/>
          <p:cNvSpPr txBox="1"/>
          <p:nvPr/>
        </p:nvSpPr>
        <p:spPr>
          <a:xfrm>
            <a:off x="5122857" y="4278442"/>
            <a:ext cx="1823403" cy="2031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70707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Powerpoint design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flipH="1" flipV="1">
            <a:off x="8182239" y="1312062"/>
            <a:ext cx="504108" cy="400100"/>
          </a:xfrm>
          <a:custGeom>
            <a:avLst/>
            <a:gdLst>
              <a:gd name="connsiteX0" fmla="*/ 4460875 w 4648200"/>
              <a:gd name="connsiteY0" fmla="*/ 1063 h 3689183"/>
              <a:gd name="connsiteX1" fmla="*/ 4648200 w 4648200"/>
              <a:gd name="connsiteY1" fmla="*/ 6183 h 3689183"/>
              <a:gd name="connsiteX2" fmla="*/ 4648200 w 4648200"/>
              <a:gd name="connsiteY2" fmla="*/ 992946 h 3689183"/>
              <a:gd name="connsiteX3" fmla="*/ 4518025 w 4648200"/>
              <a:gd name="connsiteY3" fmla="*/ 994301 h 3689183"/>
              <a:gd name="connsiteX4" fmla="*/ 4272420 w 4648200"/>
              <a:gd name="connsiteY4" fmla="*/ 1033069 h 3689183"/>
              <a:gd name="connsiteX5" fmla="*/ 3933961 w 4648200"/>
              <a:gd name="connsiteY5" fmla="*/ 1189345 h 3689183"/>
              <a:gd name="connsiteX6" fmla="*/ 3645393 w 4648200"/>
              <a:gd name="connsiteY6" fmla="*/ 1584158 h 3689183"/>
              <a:gd name="connsiteX7" fmla="*/ 3643188 w 4648200"/>
              <a:gd name="connsiteY7" fmla="*/ 1619083 h 3689183"/>
              <a:gd name="connsiteX8" fmla="*/ 4648200 w 4648200"/>
              <a:gd name="connsiteY8" fmla="*/ 1619083 h 3689183"/>
              <a:gd name="connsiteX9" fmla="*/ 4648200 w 4648200"/>
              <a:gd name="connsiteY9" fmla="*/ 3689183 h 3689183"/>
              <a:gd name="connsiteX10" fmla="*/ 2576066 w 4648200"/>
              <a:gd name="connsiteY10" fmla="*/ 3689183 h 3689183"/>
              <a:gd name="connsiteX11" fmla="*/ 2574985 w 4648200"/>
              <a:gd name="connsiteY11" fmla="*/ 2701758 h 3689183"/>
              <a:gd name="connsiteX12" fmla="*/ 2601575 w 4648200"/>
              <a:gd name="connsiteY12" fmla="*/ 1555583 h 3689183"/>
              <a:gd name="connsiteX13" fmla="*/ 2868943 w 4648200"/>
              <a:gd name="connsiteY13" fmla="*/ 806883 h 3689183"/>
              <a:gd name="connsiteX14" fmla="*/ 3025733 w 4648200"/>
              <a:gd name="connsiteY14" fmla="*/ 590276 h 3689183"/>
              <a:gd name="connsiteX15" fmla="*/ 3362139 w 4648200"/>
              <a:gd name="connsiteY15" fmla="*/ 300402 h 3689183"/>
              <a:gd name="connsiteX16" fmla="*/ 3520274 w 4648200"/>
              <a:gd name="connsiteY16" fmla="*/ 220885 h 3689183"/>
              <a:gd name="connsiteX17" fmla="*/ 4159250 w 4648200"/>
              <a:gd name="connsiteY17" fmla="*/ 13332 h 3689183"/>
              <a:gd name="connsiteX18" fmla="*/ 4460875 w 4648200"/>
              <a:gd name="connsiteY18" fmla="*/ 1063 h 3689183"/>
              <a:gd name="connsiteX19" fmla="*/ 1726629 w 4648200"/>
              <a:gd name="connsiteY19" fmla="*/ 196 h 3689183"/>
              <a:gd name="connsiteX20" fmla="*/ 1876574 w 4648200"/>
              <a:gd name="connsiteY20" fmla="*/ 1865 h 3689183"/>
              <a:gd name="connsiteX21" fmla="*/ 2070398 w 4648200"/>
              <a:gd name="connsiteY21" fmla="*/ 6183 h 3689183"/>
              <a:gd name="connsiteX22" fmla="*/ 2051050 w 4648200"/>
              <a:gd name="connsiteY22" fmla="*/ 977733 h 3689183"/>
              <a:gd name="connsiteX23" fmla="*/ 1942465 w 4648200"/>
              <a:gd name="connsiteY23" fmla="*/ 992180 h 3689183"/>
              <a:gd name="connsiteX24" fmla="*/ 1751965 w 4648200"/>
              <a:gd name="connsiteY24" fmla="*/ 1015226 h 3689183"/>
              <a:gd name="connsiteX25" fmla="*/ 1452387 w 4648200"/>
              <a:gd name="connsiteY25" fmla="*/ 1119691 h 3689183"/>
              <a:gd name="connsiteX26" fmla="*/ 1075521 w 4648200"/>
              <a:gd name="connsiteY26" fmla="*/ 1519837 h 3689183"/>
              <a:gd name="connsiteX27" fmla="*/ 1054100 w 4648200"/>
              <a:gd name="connsiteY27" fmla="*/ 1605417 h 3689183"/>
              <a:gd name="connsiteX28" fmla="*/ 1552575 w 4648200"/>
              <a:gd name="connsiteY28" fmla="*/ 1615762 h 3689183"/>
              <a:gd name="connsiteX29" fmla="*/ 2051050 w 4648200"/>
              <a:gd name="connsiteY29" fmla="*/ 1612733 h 3689183"/>
              <a:gd name="connsiteX30" fmla="*/ 2070249 w 4648200"/>
              <a:gd name="connsiteY30" fmla="*/ 3689183 h 3689183"/>
              <a:gd name="connsiteX31" fmla="*/ 0 w 4648200"/>
              <a:gd name="connsiteY31" fmla="*/ 3689183 h 3689183"/>
              <a:gd name="connsiteX32" fmla="*/ 0 w 4648200"/>
              <a:gd name="connsiteY32" fmla="*/ 2709738 h 3689183"/>
              <a:gd name="connsiteX33" fmla="*/ 46021 w 4648200"/>
              <a:gd name="connsiteY33" fmla="*/ 1365083 h 3689183"/>
              <a:gd name="connsiteX34" fmla="*/ 1435100 w 4648200"/>
              <a:gd name="connsiteY34" fmla="*/ 37821 h 3689183"/>
              <a:gd name="connsiteX35" fmla="*/ 1638300 w 4648200"/>
              <a:gd name="connsiteY35" fmla="*/ 2246 h 3689183"/>
              <a:gd name="connsiteX36" fmla="*/ 1726629 w 4648200"/>
              <a:gd name="connsiteY36" fmla="*/ 196 h 3689183"/>
            </a:gdLst>
            <a:ahLst/>
            <a:cxnLst/>
            <a:rect l="l" t="t" r="r" b="b"/>
            <a:pathLst>
              <a:path w="4648200" h="3689183">
                <a:moveTo>
                  <a:pt x="4460875" y="1063"/>
                </a:moveTo>
                <a:lnTo>
                  <a:pt x="4648200" y="6183"/>
                </a:lnTo>
                <a:lnTo>
                  <a:pt x="4648200" y="992946"/>
                </a:lnTo>
                <a:lnTo>
                  <a:pt x="4518025" y="994301"/>
                </a:lnTo>
                <a:cubicBezTo>
                  <a:pt x="4410948" y="995416"/>
                  <a:pt x="4367368" y="1002295"/>
                  <a:pt x="4272420" y="1033069"/>
                </a:cubicBezTo>
                <a:cubicBezTo>
                  <a:pt x="4059729" y="1102007"/>
                  <a:pt x="4007849" y="1125961"/>
                  <a:pt x="3933961" y="1189345"/>
                </a:cubicBezTo>
                <a:cubicBezTo>
                  <a:pt x="3806410" y="1298764"/>
                  <a:pt x="3649890" y="1512911"/>
                  <a:pt x="3645393" y="1584158"/>
                </a:cubicBezTo>
                <a:lnTo>
                  <a:pt x="3643188" y="1619083"/>
                </a:lnTo>
                <a:lnTo>
                  <a:pt x="4648200" y="1619083"/>
                </a:lnTo>
                <a:lnTo>
                  <a:pt x="4648200" y="3689183"/>
                </a:lnTo>
                <a:lnTo>
                  <a:pt x="2576066" y="3689183"/>
                </a:lnTo>
                <a:lnTo>
                  <a:pt x="2574985" y="2701758"/>
                </a:lnTo>
                <a:cubicBezTo>
                  <a:pt x="2573934" y="1741785"/>
                  <a:pt x="2574673" y="1709920"/>
                  <a:pt x="2601575" y="1555583"/>
                </a:cubicBezTo>
                <a:cubicBezTo>
                  <a:pt x="2653662" y="1256758"/>
                  <a:pt x="2689828" y="1155484"/>
                  <a:pt x="2868943" y="806883"/>
                </a:cubicBezTo>
                <a:cubicBezTo>
                  <a:pt x="2916304" y="714707"/>
                  <a:pt x="2953900" y="662768"/>
                  <a:pt x="3025733" y="590276"/>
                </a:cubicBezTo>
                <a:cubicBezTo>
                  <a:pt x="3215511" y="398756"/>
                  <a:pt x="3284551" y="339266"/>
                  <a:pt x="3362139" y="300402"/>
                </a:cubicBezTo>
                <a:cubicBezTo>
                  <a:pt x="3405693" y="278586"/>
                  <a:pt x="3476854" y="242803"/>
                  <a:pt x="3520274" y="220885"/>
                </a:cubicBezTo>
                <a:cubicBezTo>
                  <a:pt x="3682211" y="139139"/>
                  <a:pt x="3990476" y="39008"/>
                  <a:pt x="4159250" y="13332"/>
                </a:cubicBezTo>
                <a:cubicBezTo>
                  <a:pt x="4232597" y="2173"/>
                  <a:pt x="4340667" y="-2222"/>
                  <a:pt x="4460875" y="1063"/>
                </a:cubicBezTo>
                <a:close/>
                <a:moveTo>
                  <a:pt x="1726629" y="196"/>
                </a:moveTo>
                <a:cubicBezTo>
                  <a:pt x="1769816" y="127"/>
                  <a:pt x="1823273" y="678"/>
                  <a:pt x="1876574" y="1865"/>
                </a:cubicBezTo>
                <a:lnTo>
                  <a:pt x="2070398" y="6183"/>
                </a:lnTo>
                <a:lnTo>
                  <a:pt x="2051050" y="977733"/>
                </a:lnTo>
                <a:lnTo>
                  <a:pt x="1942465" y="992180"/>
                </a:lnTo>
                <a:cubicBezTo>
                  <a:pt x="1882744" y="1000126"/>
                  <a:pt x="1797019" y="1010497"/>
                  <a:pt x="1751965" y="1015226"/>
                </a:cubicBezTo>
                <a:cubicBezTo>
                  <a:pt x="1635836" y="1027415"/>
                  <a:pt x="1556549" y="1055063"/>
                  <a:pt x="1452387" y="1119691"/>
                </a:cubicBezTo>
                <a:cubicBezTo>
                  <a:pt x="1270755" y="1232387"/>
                  <a:pt x="1110238" y="1402819"/>
                  <a:pt x="1075521" y="1519837"/>
                </a:cubicBezTo>
                <a:cubicBezTo>
                  <a:pt x="1063740" y="1559550"/>
                  <a:pt x="1054100" y="1598060"/>
                  <a:pt x="1054100" y="1605417"/>
                </a:cubicBezTo>
                <a:cubicBezTo>
                  <a:pt x="1054100" y="1614607"/>
                  <a:pt x="1210038" y="1617844"/>
                  <a:pt x="1552575" y="1615762"/>
                </a:cubicBezTo>
                <a:lnTo>
                  <a:pt x="2051050" y="1612733"/>
                </a:lnTo>
                <a:lnTo>
                  <a:pt x="2070249" y="3689183"/>
                </a:lnTo>
                <a:lnTo>
                  <a:pt x="0" y="3689183"/>
                </a:lnTo>
                <a:lnTo>
                  <a:pt x="0" y="2709738"/>
                </a:lnTo>
                <a:cubicBezTo>
                  <a:pt x="0" y="1730309"/>
                  <a:pt x="6789" y="1531940"/>
                  <a:pt x="46021" y="1365083"/>
                </a:cubicBezTo>
                <a:cubicBezTo>
                  <a:pt x="218582" y="631155"/>
                  <a:pt x="687332" y="183266"/>
                  <a:pt x="1435100" y="37821"/>
                </a:cubicBezTo>
                <a:cubicBezTo>
                  <a:pt x="1522413" y="20838"/>
                  <a:pt x="1613852" y="4829"/>
                  <a:pt x="1638300" y="2246"/>
                </a:cubicBezTo>
                <a:cubicBezTo>
                  <a:pt x="1650524" y="954"/>
                  <a:pt x="1683442" y="265"/>
                  <a:pt x="1726629" y="196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100584" tIns="50292" rIns="100584" bIns="50292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5072775" y="4769171"/>
            <a:ext cx="4011220" cy="4559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681" cap="flat">
            <a:noFill/>
            <a:miter/>
          </a:ln>
          <a:effectLst/>
        </p:spPr>
        <p:txBody>
          <a:bodyPr vert="horz" wrap="square" lIns="102234" tIns="51117" rIns="102234" bIns="51117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5361704" y="4826164"/>
            <a:ext cx="984287" cy="3165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800">
                <a:ln w="635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主讲人：</a:t>
            </a: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8010269" y="4824131"/>
            <a:ext cx="984196" cy="3205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800" dirty="0" smtClean="0">
                <a:ln w="635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2025.5</a:t>
            </a:r>
            <a:endParaRPr kumimoji="1" lang="zh-CN" altLang="en-US" dirty="0"/>
          </a:p>
        </p:txBody>
      </p:sp>
      <p:sp>
        <p:nvSpPr>
          <p:cNvPr id="32" name="标题 1"/>
          <p:cNvSpPr txBox="1"/>
          <p:nvPr/>
        </p:nvSpPr>
        <p:spPr>
          <a:xfrm>
            <a:off x="6238397" y="4815116"/>
            <a:ext cx="1005791" cy="3386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zh-CN" altLang="en-US" sz="1800" dirty="0" smtClean="0">
                <a:ln w="635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桂小林</a:t>
            </a:r>
            <a:endParaRPr kumimoji="1" lang="zh-CN" altLang="en-US" dirty="0"/>
          </a:p>
        </p:txBody>
      </p:sp>
      <p:sp>
        <p:nvSpPr>
          <p:cNvPr id="33" name="标题 1"/>
          <p:cNvSpPr txBox="1"/>
          <p:nvPr/>
        </p:nvSpPr>
        <p:spPr>
          <a:xfrm>
            <a:off x="7426006" y="4825148"/>
            <a:ext cx="756233" cy="3185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800">
                <a:ln w="635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时间：</a:t>
            </a: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11621346" y="328825"/>
            <a:ext cx="162092" cy="125321"/>
          </a:xfrm>
          <a:custGeom>
            <a:avLst/>
            <a:gdLst>
              <a:gd name="connsiteX0" fmla="*/ 9855 w 162092"/>
              <a:gd name="connsiteY0" fmla="*/ 105905 h 125321"/>
              <a:gd name="connsiteX1" fmla="*/ 152826 w 162092"/>
              <a:gd name="connsiteY1" fmla="*/ 105905 h 125321"/>
              <a:gd name="connsiteX2" fmla="*/ 152826 w 162092"/>
              <a:gd name="connsiteY2" fmla="*/ 125321 h 125321"/>
              <a:gd name="connsiteX3" fmla="*/ 9855 w 162092"/>
              <a:gd name="connsiteY3" fmla="*/ 125321 h 125321"/>
              <a:gd name="connsiteX4" fmla="*/ 9855 w 162092"/>
              <a:gd name="connsiteY4" fmla="*/ 105905 h 125321"/>
              <a:gd name="connsiteX5" fmla="*/ 9855 w 162092"/>
              <a:gd name="connsiteY5" fmla="*/ 52952 h 125321"/>
              <a:gd name="connsiteX6" fmla="*/ 116936 w 162092"/>
              <a:gd name="connsiteY6" fmla="*/ 52952 h 125321"/>
              <a:gd name="connsiteX7" fmla="*/ 116936 w 162092"/>
              <a:gd name="connsiteY7" fmla="*/ 72368 h 125321"/>
              <a:gd name="connsiteX8" fmla="*/ 9855 w 162092"/>
              <a:gd name="connsiteY8" fmla="*/ 72368 h 125321"/>
              <a:gd name="connsiteX9" fmla="*/ 9855 w 162092"/>
              <a:gd name="connsiteY9" fmla="*/ 52952 h 125321"/>
              <a:gd name="connsiteX10" fmla="*/ 9267 w 162092"/>
              <a:gd name="connsiteY10" fmla="*/ 0 h 125321"/>
              <a:gd name="connsiteX11" fmla="*/ 152238 w 162092"/>
              <a:gd name="connsiteY11" fmla="*/ 0 h 125321"/>
              <a:gd name="connsiteX12" fmla="*/ 152238 w 162092"/>
              <a:gd name="connsiteY12" fmla="*/ 19416 h 125321"/>
              <a:gd name="connsiteX13" fmla="*/ 9267 w 162092"/>
              <a:gd name="connsiteY13" fmla="*/ 19416 h 125321"/>
              <a:gd name="connsiteX14" fmla="*/ 9267 w 162092"/>
              <a:gd name="connsiteY14" fmla="*/ 0 h 125321"/>
            </a:gdLst>
            <a:ahLst/>
            <a:cxnLst/>
            <a:rect l="l" t="t" r="r" b="b"/>
            <a:pathLst>
              <a:path w="162092" h="125321">
                <a:moveTo>
                  <a:pt x="9855" y="105905"/>
                </a:moveTo>
                <a:lnTo>
                  <a:pt x="152826" y="105905"/>
                </a:lnTo>
                <a:cubicBezTo>
                  <a:pt x="165181" y="105905"/>
                  <a:pt x="165181" y="125321"/>
                  <a:pt x="152826" y="125321"/>
                </a:cubicBezTo>
                <a:lnTo>
                  <a:pt x="9855" y="125321"/>
                </a:lnTo>
                <a:cubicBezTo>
                  <a:pt x="-2501" y="125321"/>
                  <a:pt x="-2501" y="105905"/>
                  <a:pt x="9855" y="105905"/>
                </a:cubicBezTo>
                <a:close/>
                <a:moveTo>
                  <a:pt x="9855" y="52952"/>
                </a:moveTo>
                <a:lnTo>
                  <a:pt x="116936" y="52952"/>
                </a:lnTo>
                <a:cubicBezTo>
                  <a:pt x="129292" y="52952"/>
                  <a:pt x="129292" y="72368"/>
                  <a:pt x="116936" y="72368"/>
                </a:cubicBezTo>
                <a:lnTo>
                  <a:pt x="9855" y="72368"/>
                </a:lnTo>
                <a:cubicBezTo>
                  <a:pt x="-2501" y="72368"/>
                  <a:pt x="-2501" y="52952"/>
                  <a:pt x="9855" y="52952"/>
                </a:cubicBezTo>
                <a:close/>
                <a:moveTo>
                  <a:pt x="9267" y="0"/>
                </a:moveTo>
                <a:lnTo>
                  <a:pt x="152238" y="0"/>
                </a:lnTo>
                <a:cubicBezTo>
                  <a:pt x="164593" y="0"/>
                  <a:pt x="164593" y="19416"/>
                  <a:pt x="152238" y="19416"/>
                </a:cubicBezTo>
                <a:lnTo>
                  <a:pt x="9267" y="19416"/>
                </a:lnTo>
                <a:cubicBezTo>
                  <a:pt x="-3089" y="19416"/>
                  <a:pt x="-3089" y="0"/>
                  <a:pt x="9267" y="0"/>
                </a:cubicBezTo>
                <a:close/>
              </a:path>
            </a:pathLst>
          </a:custGeom>
          <a:solidFill>
            <a:schemeClr val="accent1"/>
          </a:solidFill>
          <a:ln w="587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11141609" y="326598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38" name="Picture 2" descr="E:\Hou\信息化建设\web\校徽相关\xjtu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" t="-1001" r="53439" b="77637"/>
          <a:stretch>
            <a:fillRect/>
          </a:stretch>
        </p:blipFill>
        <p:spPr bwMode="auto">
          <a:xfrm>
            <a:off x="10067940" y="185903"/>
            <a:ext cx="14700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078" y="1107307"/>
            <a:ext cx="2364605" cy="31263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4282522" y="1256624"/>
            <a:ext cx="3626957" cy="4886326"/>
          </a:xfrm>
          <a:prstGeom prst="roundRect">
            <a:avLst>
              <a:gd name="adj" fmla="val 5972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508000" sx="101000" sy="101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643787" y="1560356"/>
            <a:ext cx="1537155" cy="1537155"/>
          </a:xfrm>
          <a:prstGeom prst="roundRect">
            <a:avLst/>
          </a:prstGeom>
          <a:noFill/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943853" y="2620590"/>
            <a:ext cx="937023" cy="93702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705356" y="1612640"/>
            <a:ext cx="1414018" cy="10768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01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213708" y="2901863"/>
            <a:ext cx="397313" cy="374476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13569" y="4310684"/>
            <a:ext cx="3197592" cy="157426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符号推理通过符号表示知识，利用逻辑推理规则进行推理和决策；例如在专家系统中，根据已有的规则库和事实库进行推理，为用户提供解决方案。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13569" y="3583956"/>
            <a:ext cx="3197592" cy="6008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符号推理技术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327423" y="1560356"/>
            <a:ext cx="1537155" cy="1537155"/>
          </a:xfrm>
          <a:prstGeom prst="roundRect">
            <a:avLst/>
          </a:prstGeom>
          <a:noFill/>
          <a:ln w="254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627489" y="2620590"/>
            <a:ext cx="937023" cy="93702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388991" y="1612640"/>
            <a:ext cx="1414018" cy="10768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BF81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02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903882" y="2905366"/>
            <a:ext cx="384237" cy="384291"/>
          </a:xfrm>
          <a:custGeom>
            <a:avLst/>
            <a:gdLst>
              <a:gd name="connsiteX0" fmla="*/ 579031 w 719895"/>
              <a:gd name="connsiteY0" fmla="*/ 554022 h 720000"/>
              <a:gd name="connsiteX1" fmla="*/ 596778 w 719895"/>
              <a:gd name="connsiteY1" fmla="*/ 561368 h 720000"/>
              <a:gd name="connsiteX2" fmla="*/ 712550 w 719895"/>
              <a:gd name="connsiteY2" fmla="*/ 677140 h 720000"/>
              <a:gd name="connsiteX3" fmla="*/ 712550 w 719895"/>
              <a:gd name="connsiteY3" fmla="*/ 712634 h 720000"/>
              <a:gd name="connsiteX4" fmla="*/ 694887 w 719895"/>
              <a:gd name="connsiteY4" fmla="*/ 720000 h 720000"/>
              <a:gd name="connsiteX5" fmla="*/ 677140 w 719895"/>
              <a:gd name="connsiteY5" fmla="*/ 712634 h 720000"/>
              <a:gd name="connsiteX6" fmla="*/ 561284 w 719895"/>
              <a:gd name="connsiteY6" fmla="*/ 596861 h 720000"/>
              <a:gd name="connsiteX7" fmla="*/ 561284 w 719895"/>
              <a:gd name="connsiteY7" fmla="*/ 561368 h 720000"/>
              <a:gd name="connsiteX8" fmla="*/ 579031 w 719895"/>
              <a:gd name="connsiteY8" fmla="*/ 554022 h 720000"/>
              <a:gd name="connsiteX9" fmla="*/ 301109 w 719895"/>
              <a:gd name="connsiteY9" fmla="*/ 0 h 720000"/>
              <a:gd name="connsiteX10" fmla="*/ 602219 w 719895"/>
              <a:gd name="connsiteY10" fmla="*/ 301109 h 720000"/>
              <a:gd name="connsiteX11" fmla="*/ 301109 w 719895"/>
              <a:gd name="connsiteY11" fmla="*/ 602219 h 720000"/>
              <a:gd name="connsiteX12" fmla="*/ 0 w 719895"/>
              <a:gd name="connsiteY12" fmla="*/ 301109 h 720000"/>
              <a:gd name="connsiteX13" fmla="*/ 301109 w 719895"/>
              <a:gd name="connsiteY13" fmla="*/ 0 h 720000"/>
            </a:gdLst>
            <a:ahLst/>
            <a:cxnLst/>
            <a:rect l="l" t="t" r="r" b="b"/>
            <a:pathLst>
              <a:path w="719895" h="720000">
                <a:moveTo>
                  <a:pt x="579031" y="554022"/>
                </a:moveTo>
                <a:cubicBezTo>
                  <a:pt x="585456" y="554022"/>
                  <a:pt x="591880" y="556471"/>
                  <a:pt x="596778" y="561368"/>
                </a:cubicBezTo>
                <a:lnTo>
                  <a:pt x="712550" y="677140"/>
                </a:lnTo>
                <a:cubicBezTo>
                  <a:pt x="722344" y="686935"/>
                  <a:pt x="722344" y="702840"/>
                  <a:pt x="712550" y="712634"/>
                </a:cubicBezTo>
                <a:cubicBezTo>
                  <a:pt x="707778" y="717573"/>
                  <a:pt x="701333" y="720000"/>
                  <a:pt x="694887" y="720000"/>
                </a:cubicBezTo>
                <a:cubicBezTo>
                  <a:pt x="688441" y="720000"/>
                  <a:pt x="681995" y="717573"/>
                  <a:pt x="677140" y="712634"/>
                </a:cubicBezTo>
                <a:lnTo>
                  <a:pt x="561284" y="596861"/>
                </a:lnTo>
                <a:cubicBezTo>
                  <a:pt x="551490" y="587067"/>
                  <a:pt x="551490" y="571162"/>
                  <a:pt x="561284" y="561368"/>
                </a:cubicBezTo>
                <a:cubicBezTo>
                  <a:pt x="566181" y="556471"/>
                  <a:pt x="572606" y="554022"/>
                  <a:pt x="579031" y="554022"/>
                </a:cubicBezTo>
                <a:close/>
                <a:moveTo>
                  <a:pt x="301109" y="0"/>
                </a:moveTo>
                <a:cubicBezTo>
                  <a:pt x="467443" y="0"/>
                  <a:pt x="602219" y="134859"/>
                  <a:pt x="602219" y="301109"/>
                </a:cubicBezTo>
                <a:cubicBezTo>
                  <a:pt x="602219" y="467443"/>
                  <a:pt x="467443" y="602219"/>
                  <a:pt x="301109" y="602219"/>
                </a:cubicBezTo>
                <a:cubicBezTo>
                  <a:pt x="134775" y="602219"/>
                  <a:pt x="0" y="467443"/>
                  <a:pt x="0" y="301109"/>
                </a:cubicBezTo>
                <a:cubicBezTo>
                  <a:pt x="0" y="134775"/>
                  <a:pt x="134775" y="0"/>
                  <a:pt x="301109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497204" y="4310684"/>
            <a:ext cx="3197592" cy="157426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搜索技术用于在问题空间中寻找最优解或可行解，如深度优先搜索、广度优先搜索和启发式搜索；在路径规划、游戏对战等领域广泛应用，如A*算法用于求解最短路径问题。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497204" y="3583956"/>
            <a:ext cx="3197592" cy="6008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BF81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搜索技术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9011057" y="1560356"/>
            <a:ext cx="1537155" cy="1537155"/>
          </a:xfrm>
          <a:prstGeom prst="roundRect">
            <a:avLst/>
          </a:prstGeom>
          <a:noFill/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9311123" y="2620590"/>
            <a:ext cx="937023" cy="93702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9072626" y="1612640"/>
            <a:ext cx="1414018" cy="10768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03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9578962" y="2907169"/>
            <a:ext cx="401345" cy="363865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8180839" y="4310684"/>
            <a:ext cx="3197592" cy="157426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知识表示是将知识以某种形式存储在计算机中，推理是根据已有的知识进行推导和判断；常见的知识表示方法有逻辑表示、语义网络和框架表示等，推理方法包括演绎推理、归纳推理等。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8180839" y="3583956"/>
            <a:ext cx="3197592" cy="6008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知识表示与推理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365760" y="436721"/>
            <a:ext cx="216000" cy="216000"/>
          </a:xfrm>
          <a:prstGeom prst="ellipse">
            <a:avLst/>
          </a:prstGeom>
          <a:solidFill>
            <a:schemeClr val="bg1"/>
          </a:solidFill>
          <a:ln w="508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743662" y="296822"/>
            <a:ext cx="1058727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传统的人工智能技术</a:t>
            </a:r>
            <a:endParaRPr kumimoji="1" lang="zh-CN" altLang="en-US"/>
          </a:p>
        </p:txBody>
      </p:sp>
      <p:cxnSp>
        <p:nvCxnSpPr>
          <p:cNvPr id="24" name="标题 1"/>
          <p:cNvCxnSpPr/>
          <p:nvPr/>
        </p:nvCxnSpPr>
        <p:spPr>
          <a:xfrm>
            <a:off x="365760" y="804295"/>
            <a:ext cx="11826240" cy="0"/>
          </a:xfrm>
          <a:prstGeom prst="line">
            <a:avLst/>
          </a:prstGeom>
          <a:noFill/>
          <a:ln w="15875" cap="sq"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0" scaled="0"/>
            </a:gradFill>
            <a:miter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4331990" y="1535430"/>
            <a:ext cx="3528020" cy="4137660"/>
          </a:xfrm>
          <a:prstGeom prst="roundRect">
            <a:avLst>
              <a:gd name="adj" fmla="val 2728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990880" y="1916832"/>
            <a:ext cx="3528020" cy="3432006"/>
          </a:xfrm>
          <a:prstGeom prst="roundRect">
            <a:avLst>
              <a:gd name="adj" fmla="val 2728"/>
            </a:avLst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60400" y="1916832"/>
            <a:ext cx="3528020" cy="3432006"/>
          </a:xfrm>
          <a:prstGeom prst="roundRect">
            <a:avLst>
              <a:gd name="adj" fmla="val 2728"/>
            </a:avLst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762000" y="2019300"/>
            <a:ext cx="106680" cy="10668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092440" y="2019300"/>
            <a:ext cx="106680" cy="10668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559300" y="2827293"/>
            <a:ext cx="3073400" cy="19698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深度学习是机器学习的一个分支，通过构建深层神经网络模型，自动学习数据的特征表示；在图像识别、语音识别和自然语言处理等领域取得显著成果，如Transformer架构在自然语言处理任务中表现优异。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559300" y="2436798"/>
            <a:ext cx="3073400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深度学习技术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218190" y="2815530"/>
            <a:ext cx="3073400" cy="19698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自然语言处理是让机器理解和生成人类语言，包括词法分析、句法分析和语义分析等；应用广泛，如机器翻译、智能客服和文本生成等，如GPT系列模型在文本生成任务中表现出色。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218190" y="2425035"/>
            <a:ext cx="3073400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自然语言处理技术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887710" y="2815530"/>
            <a:ext cx="3073400" cy="19698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机器学习是让机器通过数据学习规律和模式，自动调整模型参数；包括监督学习、无监督学习和强化学习等，如线性回归用于回归预测，K- means用于聚类分析。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87710" y="2425035"/>
            <a:ext cx="3073400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机器学习技术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465320" y="1653540"/>
            <a:ext cx="106680" cy="10668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65760" y="436721"/>
            <a:ext cx="216000" cy="216000"/>
          </a:xfrm>
          <a:prstGeom prst="ellipse">
            <a:avLst/>
          </a:prstGeom>
          <a:solidFill>
            <a:schemeClr val="bg1"/>
          </a:solidFill>
          <a:ln w="508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43662" y="296822"/>
            <a:ext cx="1058727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现代人工智能技术</a:t>
            </a:r>
            <a:endParaRPr kumimoji="1" lang="zh-CN" altLang="en-US"/>
          </a:p>
        </p:txBody>
      </p:sp>
      <p:cxnSp>
        <p:nvCxnSpPr>
          <p:cNvPr id="17" name="标题 1"/>
          <p:cNvCxnSpPr/>
          <p:nvPr/>
        </p:nvCxnSpPr>
        <p:spPr>
          <a:xfrm>
            <a:off x="365760" y="804295"/>
            <a:ext cx="11826240" cy="0"/>
          </a:xfrm>
          <a:prstGeom prst="line">
            <a:avLst/>
          </a:prstGeom>
          <a:noFill/>
          <a:ln w="15875" cap="sq"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0" scaled="0"/>
            </a:gradFill>
            <a:miter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5400000">
            <a:off x="2318753" y="266030"/>
            <a:ext cx="842210" cy="342231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400000">
            <a:off x="2329266" y="1841500"/>
            <a:ext cx="842210" cy="34433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5400000">
            <a:off x="2347495" y="3403600"/>
            <a:ext cx="842210" cy="348983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715711" y="1378366"/>
            <a:ext cx="6472989" cy="11976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数据采集是获取数据的第一步，包括传感器采集、网络爬虫等；传感器采集可获取物理世界的各种数据，如温度、湿度、图像等；网络爬虫可从互联网获取文本、图片等数据。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666873" y="1628272"/>
            <a:ext cx="697831" cy="697831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666873" y="3216445"/>
            <a:ext cx="697831" cy="697831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666873" y="4804615"/>
            <a:ext cx="697831" cy="697831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715711" y="2966538"/>
            <a:ext cx="6472989" cy="11976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数据预处理是对采集到的数据进行清洗、筛选和转换，提高数据质量；包括去除噪声数据、填补缺失值、数据标准化等，为后续的数据分析和建模提供可靠的数据基础。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715711" y="4554710"/>
            <a:ext cx="6472989" cy="11976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数据标注是为数据添加标签，用于训练监督学习模型；标注方式包括人工标注和半自动标注，标注质量直接影响模型的性能，如在图像分类任务中，需要对图像进行类别标注。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850190" y="1811590"/>
            <a:ext cx="331196" cy="331196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3850190" y="5000341"/>
            <a:ext cx="331196" cy="306379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850190" y="3405105"/>
            <a:ext cx="331196" cy="320511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2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234330" y="1687322"/>
            <a:ext cx="2303540" cy="57973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数据采集技术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234330" y="3275494"/>
            <a:ext cx="2308970" cy="57973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数据预处理技术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234329" y="4863665"/>
            <a:ext cx="2611095" cy="57973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数据标注技术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65760" y="436721"/>
            <a:ext cx="216000" cy="216000"/>
          </a:xfrm>
          <a:prstGeom prst="ellipse">
            <a:avLst/>
          </a:prstGeom>
          <a:solidFill>
            <a:schemeClr val="bg1"/>
          </a:solidFill>
          <a:ln w="508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43662" y="296822"/>
            <a:ext cx="1058727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人工智能的数据获取方法</a:t>
            </a:r>
            <a:endParaRPr kumimoji="1" lang="zh-CN" altLang="en-US"/>
          </a:p>
        </p:txBody>
      </p:sp>
      <p:cxnSp>
        <p:nvCxnSpPr>
          <p:cNvPr id="20" name="标题 1"/>
          <p:cNvCxnSpPr/>
          <p:nvPr/>
        </p:nvCxnSpPr>
        <p:spPr>
          <a:xfrm>
            <a:off x="365760" y="804295"/>
            <a:ext cx="11826240" cy="0"/>
          </a:xfrm>
          <a:prstGeom prst="line">
            <a:avLst/>
          </a:prstGeom>
          <a:noFill/>
          <a:ln w="15875" cap="sq"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0" scaled="0"/>
            </a:gradFill>
            <a:miter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320041" y="0"/>
            <a:ext cx="5410201" cy="6857999"/>
          </a:xfrm>
          <a:custGeom>
            <a:avLst/>
            <a:gdLst>
              <a:gd name="connsiteX0" fmla="*/ 5410201 w 5410201"/>
              <a:gd name="connsiteY0" fmla="*/ 0 h 6857999"/>
              <a:gd name="connsiteX1" fmla="*/ 4019076 w 5410201"/>
              <a:gd name="connsiteY1" fmla="*/ 0 h 6857999"/>
              <a:gd name="connsiteX2" fmla="*/ 3565289 w 5410201"/>
              <a:gd name="connsiteY2" fmla="*/ 454433 h 6857999"/>
              <a:gd name="connsiteX3" fmla="*/ 3111501 w 5410201"/>
              <a:gd name="connsiteY3" fmla="*/ 908867 h 6857999"/>
              <a:gd name="connsiteX4" fmla="*/ 3111501 w 5410201"/>
              <a:gd name="connsiteY4" fmla="*/ 3727488 h 6857999"/>
              <a:gd name="connsiteX5" fmla="*/ 1555751 w 5410201"/>
              <a:gd name="connsiteY5" fmla="*/ 5283199 h 6857999"/>
              <a:gd name="connsiteX6" fmla="*/ 0 w 5410201"/>
              <a:gd name="connsiteY6" fmla="*/ 6848455 h 6857999"/>
              <a:gd name="connsiteX7" fmla="*/ 2705101 w 5410201"/>
              <a:gd name="connsiteY7" fmla="*/ 6857999 h 6857999"/>
              <a:gd name="connsiteX8" fmla="*/ 5410201 w 5410201"/>
              <a:gd name="connsiteY8" fmla="*/ 6857999 h 6857999"/>
            </a:gdLst>
            <a:ahLst/>
            <a:cxnLst/>
            <a:rect l="l" t="t" r="r" b="b"/>
            <a:pathLst>
              <a:path w="5410201" h="6857999">
                <a:moveTo>
                  <a:pt x="5410201" y="0"/>
                </a:moveTo>
                <a:lnTo>
                  <a:pt x="4019076" y="0"/>
                </a:lnTo>
                <a:lnTo>
                  <a:pt x="3565289" y="454433"/>
                </a:lnTo>
                <a:lnTo>
                  <a:pt x="3111501" y="908867"/>
                </a:lnTo>
                <a:lnTo>
                  <a:pt x="3111501" y="3727488"/>
                </a:lnTo>
                <a:lnTo>
                  <a:pt x="1555751" y="5283199"/>
                </a:lnTo>
                <a:cubicBezTo>
                  <a:pt x="700089" y="6138840"/>
                  <a:pt x="0" y="6843205"/>
                  <a:pt x="0" y="6848455"/>
                </a:cubicBezTo>
                <a:cubicBezTo>
                  <a:pt x="0" y="6853704"/>
                  <a:pt x="1217296" y="6857999"/>
                  <a:pt x="2705101" y="6857999"/>
                </a:cubicBezTo>
                <a:lnTo>
                  <a:pt x="5410201" y="6857999"/>
                </a:lnTo>
                <a:close/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1" y="0"/>
            <a:ext cx="5410200" cy="6857999"/>
          </a:xfrm>
          <a:custGeom>
            <a:avLst/>
            <a:gdLst>
              <a:gd name="connsiteX0" fmla="*/ 5410200 w 5410200"/>
              <a:gd name="connsiteY0" fmla="*/ 0 h 6857999"/>
              <a:gd name="connsiteX1" fmla="*/ 4019075 w 5410200"/>
              <a:gd name="connsiteY1" fmla="*/ 0 h 6857999"/>
              <a:gd name="connsiteX2" fmla="*/ 3565288 w 5410200"/>
              <a:gd name="connsiteY2" fmla="*/ 454433 h 6857999"/>
              <a:gd name="connsiteX3" fmla="*/ 3111500 w 5410200"/>
              <a:gd name="connsiteY3" fmla="*/ 908867 h 6857999"/>
              <a:gd name="connsiteX4" fmla="*/ 3111500 w 5410200"/>
              <a:gd name="connsiteY4" fmla="*/ 3727488 h 6857999"/>
              <a:gd name="connsiteX5" fmla="*/ 1555750 w 5410200"/>
              <a:gd name="connsiteY5" fmla="*/ 5283199 h 6857999"/>
              <a:gd name="connsiteX6" fmla="*/ 0 w 5410200"/>
              <a:gd name="connsiteY6" fmla="*/ 6848455 h 6857999"/>
              <a:gd name="connsiteX7" fmla="*/ 2705100 w 5410200"/>
              <a:gd name="connsiteY7" fmla="*/ 6857999 h 6857999"/>
              <a:gd name="connsiteX8" fmla="*/ 5410200 w 5410200"/>
              <a:gd name="connsiteY8" fmla="*/ 6857999 h 6857999"/>
            </a:gdLst>
            <a:ahLst/>
            <a:cxnLst/>
            <a:rect l="l" t="t" r="r" b="b"/>
            <a:pathLst>
              <a:path w="5410200" h="6857999">
                <a:moveTo>
                  <a:pt x="5410200" y="0"/>
                </a:moveTo>
                <a:lnTo>
                  <a:pt x="4019075" y="0"/>
                </a:lnTo>
                <a:lnTo>
                  <a:pt x="3565288" y="454433"/>
                </a:lnTo>
                <a:lnTo>
                  <a:pt x="3111500" y="908867"/>
                </a:lnTo>
                <a:lnTo>
                  <a:pt x="3111500" y="3727488"/>
                </a:lnTo>
                <a:lnTo>
                  <a:pt x="1555750" y="5283199"/>
                </a:lnTo>
                <a:cubicBezTo>
                  <a:pt x="700088" y="6138840"/>
                  <a:pt x="0" y="6843205"/>
                  <a:pt x="0" y="6848455"/>
                </a:cubicBezTo>
                <a:cubicBezTo>
                  <a:pt x="0" y="6853704"/>
                  <a:pt x="1217295" y="6857999"/>
                  <a:pt x="2705100" y="6857999"/>
                </a:cubicBezTo>
                <a:lnTo>
                  <a:pt x="5410200" y="6857999"/>
                </a:lnTo>
                <a:close/>
              </a:path>
            </a:pathLst>
          </a:custGeom>
          <a:gradFill>
            <a:gsLst>
              <a:gs pos="34000">
                <a:schemeClr val="accent1"/>
              </a:gs>
              <a:gs pos="88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 amt="20000"/>
          </a:blip>
          <a:srcRect l="55625"/>
          <a:stretch>
            <a:fillRect/>
          </a:stretch>
        </p:blipFill>
        <p:spPr>
          <a:xfrm flipH="1">
            <a:off x="0" y="0"/>
            <a:ext cx="5410200" cy="6858000"/>
          </a:xfrm>
          <a:custGeom>
            <a:avLst/>
            <a:gdLst>
              <a:gd name="connsiteX0" fmla="*/ 5410200 w 5410200"/>
              <a:gd name="connsiteY0" fmla="*/ 0 h 6858000"/>
              <a:gd name="connsiteX1" fmla="*/ 4019076 w 5410200"/>
              <a:gd name="connsiteY1" fmla="*/ 0 h 6858000"/>
              <a:gd name="connsiteX2" fmla="*/ 3565288 w 5410200"/>
              <a:gd name="connsiteY2" fmla="*/ 454434 h 6858000"/>
              <a:gd name="connsiteX3" fmla="*/ 3111500 w 5410200"/>
              <a:gd name="connsiteY3" fmla="*/ 908868 h 6858000"/>
              <a:gd name="connsiteX4" fmla="*/ 3111500 w 5410200"/>
              <a:gd name="connsiteY4" fmla="*/ 3727489 h 6858000"/>
              <a:gd name="connsiteX5" fmla="*/ 1555750 w 5410200"/>
              <a:gd name="connsiteY5" fmla="*/ 5283200 h 6858000"/>
              <a:gd name="connsiteX6" fmla="*/ 0 w 5410200"/>
              <a:gd name="connsiteY6" fmla="*/ 6848456 h 6858000"/>
              <a:gd name="connsiteX7" fmla="*/ 2705100 w 5410200"/>
              <a:gd name="connsiteY7" fmla="*/ 6858000 h 6858000"/>
              <a:gd name="connsiteX8" fmla="*/ 5410200 w 5410200"/>
              <a:gd name="connsiteY8" fmla="*/ 6858000 h 6858000"/>
            </a:gdLst>
            <a:ahLst/>
            <a:cxnLst/>
            <a:rect l="l" t="t" r="r" b="b"/>
            <a:pathLst>
              <a:path w="5410200" h="6858000">
                <a:moveTo>
                  <a:pt x="5410200" y="0"/>
                </a:moveTo>
                <a:lnTo>
                  <a:pt x="4019076" y="0"/>
                </a:lnTo>
                <a:lnTo>
                  <a:pt x="3565288" y="454434"/>
                </a:lnTo>
                <a:lnTo>
                  <a:pt x="3111500" y="908868"/>
                </a:lnTo>
                <a:lnTo>
                  <a:pt x="3111500" y="3727489"/>
                </a:lnTo>
                <a:lnTo>
                  <a:pt x="1555750" y="5283200"/>
                </a:lnTo>
                <a:cubicBezTo>
                  <a:pt x="700088" y="6138841"/>
                  <a:pt x="0" y="6843206"/>
                  <a:pt x="0" y="6848456"/>
                </a:cubicBezTo>
                <a:cubicBezTo>
                  <a:pt x="0" y="6853705"/>
                  <a:pt x="1217295" y="6858000"/>
                  <a:pt x="2705100" y="6858000"/>
                </a:cubicBezTo>
                <a:lnTo>
                  <a:pt x="541020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 flipH="1">
            <a:off x="1" y="4863033"/>
            <a:ext cx="1992001" cy="1994966"/>
          </a:xfrm>
          <a:custGeom>
            <a:avLst/>
            <a:gdLst>
              <a:gd name="connsiteX0" fmla="*/ 1984387 w 1992001"/>
              <a:gd name="connsiteY0" fmla="*/ 5 h 1994966"/>
              <a:gd name="connsiteX1" fmla="*/ 988386 w 1992001"/>
              <a:gd name="connsiteY1" fmla="*/ 991795 h 1994966"/>
              <a:gd name="connsiteX2" fmla="*/ 0 w 1992001"/>
              <a:gd name="connsiteY2" fmla="*/ 1990755 h 1994966"/>
              <a:gd name="connsiteX3" fmla="*/ 996001 w 1992001"/>
              <a:gd name="connsiteY3" fmla="*/ 1994966 h 1994966"/>
              <a:gd name="connsiteX4" fmla="*/ 1992001 w 1992001"/>
              <a:gd name="connsiteY4" fmla="*/ 1994966 h 1994966"/>
              <a:gd name="connsiteX5" fmla="*/ 1992001 w 1992001"/>
              <a:gd name="connsiteY5" fmla="*/ 994920 h 1994966"/>
              <a:gd name="connsiteX6" fmla="*/ 1991982 w 1992001"/>
              <a:gd name="connsiteY6" fmla="*/ 857393 h 1994966"/>
              <a:gd name="connsiteX7" fmla="*/ 1984387 w 1992001"/>
              <a:gd name="connsiteY7" fmla="*/ 5 h 1994966"/>
            </a:gdLst>
            <a:ahLst/>
            <a:cxnLst/>
            <a:rect l="l" t="t" r="r" b="b"/>
            <a:pathLst>
              <a:path w="1992001" h="1994966">
                <a:moveTo>
                  <a:pt x="1984387" y="5"/>
                </a:moveTo>
                <a:cubicBezTo>
                  <a:pt x="1980088" y="-1666"/>
                  <a:pt x="1546343" y="430246"/>
                  <a:pt x="988386" y="991795"/>
                </a:cubicBezTo>
                <a:cubicBezTo>
                  <a:pt x="444774" y="1538907"/>
                  <a:pt x="0" y="1988439"/>
                  <a:pt x="0" y="1990755"/>
                </a:cubicBezTo>
                <a:cubicBezTo>
                  <a:pt x="0" y="1993071"/>
                  <a:pt x="448200" y="1994966"/>
                  <a:pt x="996001" y="1994966"/>
                </a:cubicBezTo>
                <a:lnTo>
                  <a:pt x="1992001" y="1994966"/>
                </a:lnTo>
                <a:lnTo>
                  <a:pt x="1992001" y="994920"/>
                </a:lnTo>
                <a:lnTo>
                  <a:pt x="1991982" y="857393"/>
                </a:lnTo>
                <a:cubicBezTo>
                  <a:pt x="1991788" y="182917"/>
                  <a:pt x="1990057" y="2209"/>
                  <a:pt x="1984387" y="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1621346" y="328825"/>
            <a:ext cx="162092" cy="125321"/>
          </a:xfrm>
          <a:custGeom>
            <a:avLst/>
            <a:gdLst>
              <a:gd name="connsiteX0" fmla="*/ 9855 w 162092"/>
              <a:gd name="connsiteY0" fmla="*/ 105905 h 125321"/>
              <a:gd name="connsiteX1" fmla="*/ 152826 w 162092"/>
              <a:gd name="connsiteY1" fmla="*/ 105905 h 125321"/>
              <a:gd name="connsiteX2" fmla="*/ 152826 w 162092"/>
              <a:gd name="connsiteY2" fmla="*/ 125321 h 125321"/>
              <a:gd name="connsiteX3" fmla="*/ 9855 w 162092"/>
              <a:gd name="connsiteY3" fmla="*/ 125321 h 125321"/>
              <a:gd name="connsiteX4" fmla="*/ 9855 w 162092"/>
              <a:gd name="connsiteY4" fmla="*/ 105905 h 125321"/>
              <a:gd name="connsiteX5" fmla="*/ 9855 w 162092"/>
              <a:gd name="connsiteY5" fmla="*/ 52952 h 125321"/>
              <a:gd name="connsiteX6" fmla="*/ 116936 w 162092"/>
              <a:gd name="connsiteY6" fmla="*/ 52952 h 125321"/>
              <a:gd name="connsiteX7" fmla="*/ 116936 w 162092"/>
              <a:gd name="connsiteY7" fmla="*/ 72368 h 125321"/>
              <a:gd name="connsiteX8" fmla="*/ 9855 w 162092"/>
              <a:gd name="connsiteY8" fmla="*/ 72368 h 125321"/>
              <a:gd name="connsiteX9" fmla="*/ 9855 w 162092"/>
              <a:gd name="connsiteY9" fmla="*/ 52952 h 125321"/>
              <a:gd name="connsiteX10" fmla="*/ 9267 w 162092"/>
              <a:gd name="connsiteY10" fmla="*/ 0 h 125321"/>
              <a:gd name="connsiteX11" fmla="*/ 152238 w 162092"/>
              <a:gd name="connsiteY11" fmla="*/ 0 h 125321"/>
              <a:gd name="connsiteX12" fmla="*/ 152238 w 162092"/>
              <a:gd name="connsiteY12" fmla="*/ 19416 h 125321"/>
              <a:gd name="connsiteX13" fmla="*/ 9267 w 162092"/>
              <a:gd name="connsiteY13" fmla="*/ 19416 h 125321"/>
              <a:gd name="connsiteX14" fmla="*/ 9267 w 162092"/>
              <a:gd name="connsiteY14" fmla="*/ 0 h 125321"/>
            </a:gdLst>
            <a:ahLst/>
            <a:cxnLst/>
            <a:rect l="l" t="t" r="r" b="b"/>
            <a:pathLst>
              <a:path w="162092" h="125321">
                <a:moveTo>
                  <a:pt x="9855" y="105905"/>
                </a:moveTo>
                <a:lnTo>
                  <a:pt x="152826" y="105905"/>
                </a:lnTo>
                <a:cubicBezTo>
                  <a:pt x="165181" y="105905"/>
                  <a:pt x="165181" y="125321"/>
                  <a:pt x="152826" y="125321"/>
                </a:cubicBezTo>
                <a:lnTo>
                  <a:pt x="9855" y="125321"/>
                </a:lnTo>
                <a:cubicBezTo>
                  <a:pt x="-2501" y="125321"/>
                  <a:pt x="-2501" y="105905"/>
                  <a:pt x="9855" y="105905"/>
                </a:cubicBezTo>
                <a:close/>
                <a:moveTo>
                  <a:pt x="9855" y="52952"/>
                </a:moveTo>
                <a:lnTo>
                  <a:pt x="116936" y="52952"/>
                </a:lnTo>
                <a:cubicBezTo>
                  <a:pt x="129292" y="52952"/>
                  <a:pt x="129292" y="72368"/>
                  <a:pt x="116936" y="72368"/>
                </a:cubicBezTo>
                <a:lnTo>
                  <a:pt x="9855" y="72368"/>
                </a:lnTo>
                <a:cubicBezTo>
                  <a:pt x="-2501" y="72368"/>
                  <a:pt x="-2501" y="52952"/>
                  <a:pt x="9855" y="52952"/>
                </a:cubicBezTo>
                <a:close/>
                <a:moveTo>
                  <a:pt x="9267" y="0"/>
                </a:moveTo>
                <a:lnTo>
                  <a:pt x="152238" y="0"/>
                </a:lnTo>
                <a:cubicBezTo>
                  <a:pt x="164593" y="0"/>
                  <a:pt x="164593" y="19416"/>
                  <a:pt x="152238" y="19416"/>
                </a:cubicBezTo>
                <a:lnTo>
                  <a:pt x="9267" y="19416"/>
                </a:lnTo>
                <a:cubicBezTo>
                  <a:pt x="-3089" y="19416"/>
                  <a:pt x="-3089" y="0"/>
                  <a:pt x="9267" y="0"/>
                </a:cubicBezTo>
                <a:close/>
              </a:path>
            </a:pathLst>
          </a:custGeom>
          <a:solidFill>
            <a:schemeClr val="accent1"/>
          </a:solidFill>
          <a:ln w="587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1576765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646164" y="6401581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156246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1221678" y="6401581"/>
            <a:ext cx="137688" cy="12977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0735727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0802953" y="6401581"/>
            <a:ext cx="134100" cy="12977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0315208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389583" y="6401581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628420" y="766804"/>
            <a:ext cx="2171051" cy="22517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8000">
                <a:ln w="12344">
                  <a:solidFill>
                    <a:srgbClr val="000000">
                      <a:alpha val="100000"/>
                    </a:srgbClr>
                  </a:solidFill>
                </a:ln>
                <a:noFill/>
                <a:latin typeface="Source Han Sans CN Bold"/>
                <a:ea typeface="Source Han Sans CN Bold"/>
                <a:cs typeface="Source Han Sans CN Bold"/>
              </a:rPr>
              <a:t>04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374105" y="2972467"/>
            <a:ext cx="4679680" cy="15614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人工智能与社会伦理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H="1">
            <a:off x="11116321" y="2507515"/>
            <a:ext cx="553366" cy="398120"/>
          </a:xfrm>
          <a:custGeom>
            <a:avLst/>
            <a:gdLst>
              <a:gd name="connsiteX0" fmla="*/ 573801 w 1693851"/>
              <a:gd name="connsiteY0" fmla="*/ 983265 h 1218645"/>
              <a:gd name="connsiteX1" fmla="*/ 633893 w 1693851"/>
              <a:gd name="connsiteY1" fmla="*/ 983265 h 1218645"/>
              <a:gd name="connsiteX2" fmla="*/ 633893 w 1693851"/>
              <a:gd name="connsiteY2" fmla="*/ 1070909 h 1218645"/>
              <a:gd name="connsiteX3" fmla="*/ 721537 w 1693851"/>
              <a:gd name="connsiteY3" fmla="*/ 1070909 h 1218645"/>
              <a:gd name="connsiteX4" fmla="*/ 721537 w 1693851"/>
              <a:gd name="connsiteY4" fmla="*/ 1131001 h 1218645"/>
              <a:gd name="connsiteX5" fmla="*/ 633893 w 1693851"/>
              <a:gd name="connsiteY5" fmla="*/ 1131001 h 1218645"/>
              <a:gd name="connsiteX6" fmla="*/ 633893 w 1693851"/>
              <a:gd name="connsiteY6" fmla="*/ 1218645 h 1218645"/>
              <a:gd name="connsiteX7" fmla="*/ 573801 w 1693851"/>
              <a:gd name="connsiteY7" fmla="*/ 1218645 h 1218645"/>
              <a:gd name="connsiteX8" fmla="*/ 573801 w 1693851"/>
              <a:gd name="connsiteY8" fmla="*/ 1131001 h 1218645"/>
              <a:gd name="connsiteX9" fmla="*/ 486157 w 1693851"/>
              <a:gd name="connsiteY9" fmla="*/ 1131001 h 1218645"/>
              <a:gd name="connsiteX10" fmla="*/ 486157 w 1693851"/>
              <a:gd name="connsiteY10" fmla="*/ 1070909 h 1218645"/>
              <a:gd name="connsiteX11" fmla="*/ 573801 w 1693851"/>
              <a:gd name="connsiteY11" fmla="*/ 1070909 h 1218645"/>
              <a:gd name="connsiteX12" fmla="*/ 87644 w 1693851"/>
              <a:gd name="connsiteY12" fmla="*/ 983265 h 1218645"/>
              <a:gd name="connsiteX13" fmla="*/ 147736 w 1693851"/>
              <a:gd name="connsiteY13" fmla="*/ 983265 h 1218645"/>
              <a:gd name="connsiteX14" fmla="*/ 147736 w 1693851"/>
              <a:gd name="connsiteY14" fmla="*/ 1070909 h 1218645"/>
              <a:gd name="connsiteX15" fmla="*/ 235380 w 1693851"/>
              <a:gd name="connsiteY15" fmla="*/ 1070909 h 1218645"/>
              <a:gd name="connsiteX16" fmla="*/ 235380 w 1693851"/>
              <a:gd name="connsiteY16" fmla="*/ 1131001 h 1218645"/>
              <a:gd name="connsiteX17" fmla="*/ 147736 w 1693851"/>
              <a:gd name="connsiteY17" fmla="*/ 1131001 h 1218645"/>
              <a:gd name="connsiteX18" fmla="*/ 147736 w 1693851"/>
              <a:gd name="connsiteY18" fmla="*/ 1218645 h 1218645"/>
              <a:gd name="connsiteX19" fmla="*/ 87644 w 1693851"/>
              <a:gd name="connsiteY19" fmla="*/ 1218645 h 1218645"/>
              <a:gd name="connsiteX20" fmla="*/ 87644 w 1693851"/>
              <a:gd name="connsiteY20" fmla="*/ 1131001 h 1218645"/>
              <a:gd name="connsiteX21" fmla="*/ 0 w 1693851"/>
              <a:gd name="connsiteY21" fmla="*/ 1131001 h 1218645"/>
              <a:gd name="connsiteX22" fmla="*/ 0 w 1693851"/>
              <a:gd name="connsiteY22" fmla="*/ 1070909 h 1218645"/>
              <a:gd name="connsiteX23" fmla="*/ 87644 w 1693851"/>
              <a:gd name="connsiteY23" fmla="*/ 1070909 h 1218645"/>
              <a:gd name="connsiteX24" fmla="*/ 1546115 w 1693851"/>
              <a:gd name="connsiteY24" fmla="*/ 491632 h 1218645"/>
              <a:gd name="connsiteX25" fmla="*/ 1606207 w 1693851"/>
              <a:gd name="connsiteY25" fmla="*/ 491632 h 1218645"/>
              <a:gd name="connsiteX26" fmla="*/ 1606207 w 1693851"/>
              <a:gd name="connsiteY26" fmla="*/ 579276 h 1218645"/>
              <a:gd name="connsiteX27" fmla="*/ 1693851 w 1693851"/>
              <a:gd name="connsiteY27" fmla="*/ 579276 h 1218645"/>
              <a:gd name="connsiteX28" fmla="*/ 1693851 w 1693851"/>
              <a:gd name="connsiteY28" fmla="*/ 639368 h 1218645"/>
              <a:gd name="connsiteX29" fmla="*/ 1606207 w 1693851"/>
              <a:gd name="connsiteY29" fmla="*/ 639368 h 1218645"/>
              <a:gd name="connsiteX30" fmla="*/ 1606207 w 1693851"/>
              <a:gd name="connsiteY30" fmla="*/ 727012 h 1218645"/>
              <a:gd name="connsiteX31" fmla="*/ 1546115 w 1693851"/>
              <a:gd name="connsiteY31" fmla="*/ 727012 h 1218645"/>
              <a:gd name="connsiteX32" fmla="*/ 1546115 w 1693851"/>
              <a:gd name="connsiteY32" fmla="*/ 639368 h 1218645"/>
              <a:gd name="connsiteX33" fmla="*/ 1458471 w 1693851"/>
              <a:gd name="connsiteY33" fmla="*/ 639368 h 1218645"/>
              <a:gd name="connsiteX34" fmla="*/ 1458471 w 1693851"/>
              <a:gd name="connsiteY34" fmla="*/ 579276 h 1218645"/>
              <a:gd name="connsiteX35" fmla="*/ 1546115 w 1693851"/>
              <a:gd name="connsiteY35" fmla="*/ 579276 h 1218645"/>
              <a:gd name="connsiteX36" fmla="*/ 1059958 w 1693851"/>
              <a:gd name="connsiteY36" fmla="*/ 491632 h 1218645"/>
              <a:gd name="connsiteX37" fmla="*/ 1120050 w 1693851"/>
              <a:gd name="connsiteY37" fmla="*/ 491632 h 1218645"/>
              <a:gd name="connsiteX38" fmla="*/ 1120050 w 1693851"/>
              <a:gd name="connsiteY38" fmla="*/ 579276 h 1218645"/>
              <a:gd name="connsiteX39" fmla="*/ 1207694 w 1693851"/>
              <a:gd name="connsiteY39" fmla="*/ 579276 h 1218645"/>
              <a:gd name="connsiteX40" fmla="*/ 1207694 w 1693851"/>
              <a:gd name="connsiteY40" fmla="*/ 639368 h 1218645"/>
              <a:gd name="connsiteX41" fmla="*/ 1120050 w 1693851"/>
              <a:gd name="connsiteY41" fmla="*/ 639368 h 1218645"/>
              <a:gd name="connsiteX42" fmla="*/ 1120050 w 1693851"/>
              <a:gd name="connsiteY42" fmla="*/ 727012 h 1218645"/>
              <a:gd name="connsiteX43" fmla="*/ 1059958 w 1693851"/>
              <a:gd name="connsiteY43" fmla="*/ 727012 h 1218645"/>
              <a:gd name="connsiteX44" fmla="*/ 1059958 w 1693851"/>
              <a:gd name="connsiteY44" fmla="*/ 639368 h 1218645"/>
              <a:gd name="connsiteX45" fmla="*/ 972314 w 1693851"/>
              <a:gd name="connsiteY45" fmla="*/ 639368 h 1218645"/>
              <a:gd name="connsiteX46" fmla="*/ 972314 w 1693851"/>
              <a:gd name="connsiteY46" fmla="*/ 579276 h 1218645"/>
              <a:gd name="connsiteX47" fmla="*/ 1059958 w 1693851"/>
              <a:gd name="connsiteY47" fmla="*/ 579276 h 1218645"/>
              <a:gd name="connsiteX48" fmla="*/ 573801 w 1693851"/>
              <a:gd name="connsiteY48" fmla="*/ 491632 h 1218645"/>
              <a:gd name="connsiteX49" fmla="*/ 633893 w 1693851"/>
              <a:gd name="connsiteY49" fmla="*/ 491632 h 1218645"/>
              <a:gd name="connsiteX50" fmla="*/ 633893 w 1693851"/>
              <a:gd name="connsiteY50" fmla="*/ 579276 h 1218645"/>
              <a:gd name="connsiteX51" fmla="*/ 721537 w 1693851"/>
              <a:gd name="connsiteY51" fmla="*/ 579276 h 1218645"/>
              <a:gd name="connsiteX52" fmla="*/ 721537 w 1693851"/>
              <a:gd name="connsiteY52" fmla="*/ 639368 h 1218645"/>
              <a:gd name="connsiteX53" fmla="*/ 633893 w 1693851"/>
              <a:gd name="connsiteY53" fmla="*/ 639368 h 1218645"/>
              <a:gd name="connsiteX54" fmla="*/ 633893 w 1693851"/>
              <a:gd name="connsiteY54" fmla="*/ 727012 h 1218645"/>
              <a:gd name="connsiteX55" fmla="*/ 573801 w 1693851"/>
              <a:gd name="connsiteY55" fmla="*/ 727012 h 1218645"/>
              <a:gd name="connsiteX56" fmla="*/ 573801 w 1693851"/>
              <a:gd name="connsiteY56" fmla="*/ 639368 h 1218645"/>
              <a:gd name="connsiteX57" fmla="*/ 486157 w 1693851"/>
              <a:gd name="connsiteY57" fmla="*/ 639368 h 1218645"/>
              <a:gd name="connsiteX58" fmla="*/ 486157 w 1693851"/>
              <a:gd name="connsiteY58" fmla="*/ 579276 h 1218645"/>
              <a:gd name="connsiteX59" fmla="*/ 573801 w 1693851"/>
              <a:gd name="connsiteY59" fmla="*/ 579276 h 1218645"/>
              <a:gd name="connsiteX60" fmla="*/ 87644 w 1693851"/>
              <a:gd name="connsiteY60" fmla="*/ 491632 h 1218645"/>
              <a:gd name="connsiteX61" fmla="*/ 147736 w 1693851"/>
              <a:gd name="connsiteY61" fmla="*/ 491632 h 1218645"/>
              <a:gd name="connsiteX62" fmla="*/ 147736 w 1693851"/>
              <a:gd name="connsiteY62" fmla="*/ 579276 h 1218645"/>
              <a:gd name="connsiteX63" fmla="*/ 235380 w 1693851"/>
              <a:gd name="connsiteY63" fmla="*/ 579276 h 1218645"/>
              <a:gd name="connsiteX64" fmla="*/ 235380 w 1693851"/>
              <a:gd name="connsiteY64" fmla="*/ 639368 h 1218645"/>
              <a:gd name="connsiteX65" fmla="*/ 147736 w 1693851"/>
              <a:gd name="connsiteY65" fmla="*/ 639368 h 1218645"/>
              <a:gd name="connsiteX66" fmla="*/ 147736 w 1693851"/>
              <a:gd name="connsiteY66" fmla="*/ 727012 h 1218645"/>
              <a:gd name="connsiteX67" fmla="*/ 87644 w 1693851"/>
              <a:gd name="connsiteY67" fmla="*/ 727012 h 1218645"/>
              <a:gd name="connsiteX68" fmla="*/ 87644 w 1693851"/>
              <a:gd name="connsiteY68" fmla="*/ 639368 h 1218645"/>
              <a:gd name="connsiteX69" fmla="*/ 0 w 1693851"/>
              <a:gd name="connsiteY69" fmla="*/ 639368 h 1218645"/>
              <a:gd name="connsiteX70" fmla="*/ 0 w 1693851"/>
              <a:gd name="connsiteY70" fmla="*/ 579276 h 1218645"/>
              <a:gd name="connsiteX71" fmla="*/ 87644 w 1693851"/>
              <a:gd name="connsiteY71" fmla="*/ 579276 h 1218645"/>
              <a:gd name="connsiteX72" fmla="*/ 1546115 w 1693851"/>
              <a:gd name="connsiteY72" fmla="*/ 0 h 1218645"/>
              <a:gd name="connsiteX73" fmla="*/ 1606207 w 1693851"/>
              <a:gd name="connsiteY73" fmla="*/ 0 h 1218645"/>
              <a:gd name="connsiteX74" fmla="*/ 1606207 w 1693851"/>
              <a:gd name="connsiteY74" fmla="*/ 87644 h 1218645"/>
              <a:gd name="connsiteX75" fmla="*/ 1693851 w 1693851"/>
              <a:gd name="connsiteY75" fmla="*/ 87644 h 1218645"/>
              <a:gd name="connsiteX76" fmla="*/ 1693851 w 1693851"/>
              <a:gd name="connsiteY76" fmla="*/ 147736 h 1218645"/>
              <a:gd name="connsiteX77" fmla="*/ 1606207 w 1693851"/>
              <a:gd name="connsiteY77" fmla="*/ 147736 h 1218645"/>
              <a:gd name="connsiteX78" fmla="*/ 1606207 w 1693851"/>
              <a:gd name="connsiteY78" fmla="*/ 235380 h 1218645"/>
              <a:gd name="connsiteX79" fmla="*/ 1546115 w 1693851"/>
              <a:gd name="connsiteY79" fmla="*/ 235380 h 1218645"/>
              <a:gd name="connsiteX80" fmla="*/ 1546115 w 1693851"/>
              <a:gd name="connsiteY80" fmla="*/ 147736 h 1218645"/>
              <a:gd name="connsiteX81" fmla="*/ 1458471 w 1693851"/>
              <a:gd name="connsiteY81" fmla="*/ 147736 h 1218645"/>
              <a:gd name="connsiteX82" fmla="*/ 1458471 w 1693851"/>
              <a:gd name="connsiteY82" fmla="*/ 87644 h 1218645"/>
              <a:gd name="connsiteX83" fmla="*/ 1546115 w 1693851"/>
              <a:gd name="connsiteY83" fmla="*/ 87644 h 1218645"/>
              <a:gd name="connsiteX84" fmla="*/ 1059958 w 1693851"/>
              <a:gd name="connsiteY84" fmla="*/ 0 h 1218645"/>
              <a:gd name="connsiteX85" fmla="*/ 1120050 w 1693851"/>
              <a:gd name="connsiteY85" fmla="*/ 0 h 1218645"/>
              <a:gd name="connsiteX86" fmla="*/ 1120050 w 1693851"/>
              <a:gd name="connsiteY86" fmla="*/ 87644 h 1218645"/>
              <a:gd name="connsiteX87" fmla="*/ 1207694 w 1693851"/>
              <a:gd name="connsiteY87" fmla="*/ 87644 h 1218645"/>
              <a:gd name="connsiteX88" fmla="*/ 1207694 w 1693851"/>
              <a:gd name="connsiteY88" fmla="*/ 147736 h 1218645"/>
              <a:gd name="connsiteX89" fmla="*/ 1120050 w 1693851"/>
              <a:gd name="connsiteY89" fmla="*/ 147736 h 1218645"/>
              <a:gd name="connsiteX90" fmla="*/ 1120050 w 1693851"/>
              <a:gd name="connsiteY90" fmla="*/ 235380 h 1218645"/>
              <a:gd name="connsiteX91" fmla="*/ 1059958 w 1693851"/>
              <a:gd name="connsiteY91" fmla="*/ 235380 h 1218645"/>
              <a:gd name="connsiteX92" fmla="*/ 1059958 w 1693851"/>
              <a:gd name="connsiteY92" fmla="*/ 147736 h 1218645"/>
              <a:gd name="connsiteX93" fmla="*/ 972314 w 1693851"/>
              <a:gd name="connsiteY93" fmla="*/ 147736 h 1218645"/>
              <a:gd name="connsiteX94" fmla="*/ 972314 w 1693851"/>
              <a:gd name="connsiteY94" fmla="*/ 87644 h 1218645"/>
              <a:gd name="connsiteX95" fmla="*/ 1059958 w 1693851"/>
              <a:gd name="connsiteY95" fmla="*/ 87644 h 1218645"/>
            </a:gdLst>
            <a:ahLst/>
            <a:cxnLst/>
            <a:rect l="l" t="t" r="r" b="b"/>
            <a:pathLst>
              <a:path w="1693851" h="1218645">
                <a:moveTo>
                  <a:pt x="573801" y="983265"/>
                </a:moveTo>
                <a:lnTo>
                  <a:pt x="633893" y="983265"/>
                </a:lnTo>
                <a:lnTo>
                  <a:pt x="633893" y="1070909"/>
                </a:lnTo>
                <a:lnTo>
                  <a:pt x="721537" y="1070909"/>
                </a:lnTo>
                <a:lnTo>
                  <a:pt x="721537" y="1131001"/>
                </a:lnTo>
                <a:lnTo>
                  <a:pt x="633893" y="1131001"/>
                </a:lnTo>
                <a:lnTo>
                  <a:pt x="633893" y="1218645"/>
                </a:lnTo>
                <a:lnTo>
                  <a:pt x="573801" y="1218645"/>
                </a:lnTo>
                <a:lnTo>
                  <a:pt x="573801" y="1131001"/>
                </a:lnTo>
                <a:lnTo>
                  <a:pt x="486157" y="1131001"/>
                </a:lnTo>
                <a:lnTo>
                  <a:pt x="486157" y="1070909"/>
                </a:lnTo>
                <a:lnTo>
                  <a:pt x="573801" y="1070909"/>
                </a:lnTo>
                <a:close/>
                <a:moveTo>
                  <a:pt x="87644" y="983265"/>
                </a:moveTo>
                <a:lnTo>
                  <a:pt x="147736" y="983265"/>
                </a:lnTo>
                <a:lnTo>
                  <a:pt x="147736" y="1070909"/>
                </a:lnTo>
                <a:lnTo>
                  <a:pt x="235380" y="1070909"/>
                </a:lnTo>
                <a:lnTo>
                  <a:pt x="235380" y="1131001"/>
                </a:lnTo>
                <a:lnTo>
                  <a:pt x="147736" y="1131001"/>
                </a:lnTo>
                <a:lnTo>
                  <a:pt x="147736" y="1218645"/>
                </a:lnTo>
                <a:lnTo>
                  <a:pt x="87644" y="1218645"/>
                </a:lnTo>
                <a:lnTo>
                  <a:pt x="87644" y="1131001"/>
                </a:lnTo>
                <a:lnTo>
                  <a:pt x="0" y="1131001"/>
                </a:lnTo>
                <a:lnTo>
                  <a:pt x="0" y="1070909"/>
                </a:lnTo>
                <a:lnTo>
                  <a:pt x="87644" y="1070909"/>
                </a:lnTo>
                <a:close/>
                <a:moveTo>
                  <a:pt x="1546115" y="491632"/>
                </a:moveTo>
                <a:lnTo>
                  <a:pt x="1606207" y="491632"/>
                </a:lnTo>
                <a:lnTo>
                  <a:pt x="1606207" y="579276"/>
                </a:lnTo>
                <a:lnTo>
                  <a:pt x="1693851" y="579276"/>
                </a:lnTo>
                <a:lnTo>
                  <a:pt x="1693851" y="639368"/>
                </a:lnTo>
                <a:lnTo>
                  <a:pt x="1606207" y="639368"/>
                </a:lnTo>
                <a:lnTo>
                  <a:pt x="1606207" y="727012"/>
                </a:lnTo>
                <a:lnTo>
                  <a:pt x="1546115" y="727012"/>
                </a:lnTo>
                <a:lnTo>
                  <a:pt x="1546115" y="639368"/>
                </a:lnTo>
                <a:lnTo>
                  <a:pt x="1458471" y="639368"/>
                </a:lnTo>
                <a:lnTo>
                  <a:pt x="1458471" y="579276"/>
                </a:lnTo>
                <a:lnTo>
                  <a:pt x="1546115" y="579276"/>
                </a:lnTo>
                <a:close/>
                <a:moveTo>
                  <a:pt x="1059958" y="491632"/>
                </a:moveTo>
                <a:lnTo>
                  <a:pt x="1120050" y="491632"/>
                </a:lnTo>
                <a:lnTo>
                  <a:pt x="1120050" y="579276"/>
                </a:lnTo>
                <a:lnTo>
                  <a:pt x="1207694" y="579276"/>
                </a:lnTo>
                <a:lnTo>
                  <a:pt x="1207694" y="639368"/>
                </a:lnTo>
                <a:lnTo>
                  <a:pt x="1120050" y="639368"/>
                </a:lnTo>
                <a:lnTo>
                  <a:pt x="1120050" y="727012"/>
                </a:lnTo>
                <a:lnTo>
                  <a:pt x="1059958" y="727012"/>
                </a:lnTo>
                <a:lnTo>
                  <a:pt x="1059958" y="639368"/>
                </a:lnTo>
                <a:lnTo>
                  <a:pt x="972314" y="639368"/>
                </a:lnTo>
                <a:lnTo>
                  <a:pt x="972314" y="579276"/>
                </a:lnTo>
                <a:lnTo>
                  <a:pt x="1059958" y="579276"/>
                </a:lnTo>
                <a:close/>
                <a:moveTo>
                  <a:pt x="573801" y="491632"/>
                </a:moveTo>
                <a:lnTo>
                  <a:pt x="633893" y="491632"/>
                </a:lnTo>
                <a:lnTo>
                  <a:pt x="633893" y="579276"/>
                </a:lnTo>
                <a:lnTo>
                  <a:pt x="721537" y="579276"/>
                </a:lnTo>
                <a:lnTo>
                  <a:pt x="721537" y="639368"/>
                </a:lnTo>
                <a:lnTo>
                  <a:pt x="633893" y="639368"/>
                </a:lnTo>
                <a:lnTo>
                  <a:pt x="633893" y="727012"/>
                </a:lnTo>
                <a:lnTo>
                  <a:pt x="573801" y="727012"/>
                </a:lnTo>
                <a:lnTo>
                  <a:pt x="573801" y="639368"/>
                </a:lnTo>
                <a:lnTo>
                  <a:pt x="486157" y="639368"/>
                </a:lnTo>
                <a:lnTo>
                  <a:pt x="486157" y="579276"/>
                </a:lnTo>
                <a:lnTo>
                  <a:pt x="573801" y="579276"/>
                </a:lnTo>
                <a:close/>
                <a:moveTo>
                  <a:pt x="87644" y="491632"/>
                </a:moveTo>
                <a:lnTo>
                  <a:pt x="147736" y="491632"/>
                </a:lnTo>
                <a:lnTo>
                  <a:pt x="147736" y="579276"/>
                </a:lnTo>
                <a:lnTo>
                  <a:pt x="235380" y="579276"/>
                </a:lnTo>
                <a:lnTo>
                  <a:pt x="235380" y="639368"/>
                </a:lnTo>
                <a:lnTo>
                  <a:pt x="147736" y="639368"/>
                </a:lnTo>
                <a:lnTo>
                  <a:pt x="147736" y="727012"/>
                </a:lnTo>
                <a:lnTo>
                  <a:pt x="87644" y="727012"/>
                </a:lnTo>
                <a:lnTo>
                  <a:pt x="87644" y="639368"/>
                </a:lnTo>
                <a:lnTo>
                  <a:pt x="0" y="639368"/>
                </a:lnTo>
                <a:lnTo>
                  <a:pt x="0" y="579276"/>
                </a:lnTo>
                <a:lnTo>
                  <a:pt x="87644" y="579276"/>
                </a:lnTo>
                <a:close/>
                <a:moveTo>
                  <a:pt x="1546115" y="0"/>
                </a:moveTo>
                <a:lnTo>
                  <a:pt x="1606207" y="0"/>
                </a:lnTo>
                <a:lnTo>
                  <a:pt x="1606207" y="87644"/>
                </a:lnTo>
                <a:lnTo>
                  <a:pt x="1693851" y="87644"/>
                </a:lnTo>
                <a:lnTo>
                  <a:pt x="1693851" y="147736"/>
                </a:lnTo>
                <a:lnTo>
                  <a:pt x="1606207" y="147736"/>
                </a:lnTo>
                <a:lnTo>
                  <a:pt x="1606207" y="235380"/>
                </a:lnTo>
                <a:lnTo>
                  <a:pt x="1546115" y="235380"/>
                </a:lnTo>
                <a:lnTo>
                  <a:pt x="1546115" y="147736"/>
                </a:lnTo>
                <a:lnTo>
                  <a:pt x="1458471" y="147736"/>
                </a:lnTo>
                <a:lnTo>
                  <a:pt x="1458471" y="87644"/>
                </a:lnTo>
                <a:lnTo>
                  <a:pt x="1546115" y="87644"/>
                </a:lnTo>
                <a:close/>
                <a:moveTo>
                  <a:pt x="1059958" y="0"/>
                </a:moveTo>
                <a:lnTo>
                  <a:pt x="1120050" y="0"/>
                </a:lnTo>
                <a:lnTo>
                  <a:pt x="1120050" y="87644"/>
                </a:lnTo>
                <a:lnTo>
                  <a:pt x="1207694" y="87644"/>
                </a:lnTo>
                <a:lnTo>
                  <a:pt x="1207694" y="147736"/>
                </a:lnTo>
                <a:lnTo>
                  <a:pt x="1120050" y="147736"/>
                </a:lnTo>
                <a:lnTo>
                  <a:pt x="1120050" y="235380"/>
                </a:lnTo>
                <a:lnTo>
                  <a:pt x="1059958" y="235380"/>
                </a:lnTo>
                <a:lnTo>
                  <a:pt x="1059958" y="147736"/>
                </a:lnTo>
                <a:lnTo>
                  <a:pt x="972314" y="147736"/>
                </a:lnTo>
                <a:lnTo>
                  <a:pt x="972314" y="87644"/>
                </a:lnTo>
                <a:lnTo>
                  <a:pt x="1059958" y="8764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  <a:effectLst/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21239739">
            <a:off x="6231074" y="3241406"/>
            <a:ext cx="4965742" cy="336500"/>
          </a:xfrm>
          <a:prstGeom prst="ellipse">
            <a:avLst/>
          </a:prstGeom>
          <a:noFill/>
          <a:ln w="30480" cap="flat">
            <a:gradFill>
              <a:gsLst>
                <a:gs pos="20000">
                  <a:schemeClr val="accent2">
                    <a:lumMod val="40000"/>
                    <a:lumOff val="60000"/>
                    <a:alpha val="0"/>
                  </a:schemeClr>
                </a:gs>
                <a:gs pos="90000">
                  <a:schemeClr val="accent2">
                    <a:lumMod val="60000"/>
                    <a:lumOff val="4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flipH="1">
            <a:off x="3527550" y="1244621"/>
            <a:ext cx="309208" cy="6625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标题 1"/>
          <p:cNvSpPr txBox="1"/>
          <p:nvPr/>
        </p:nvSpPr>
        <p:spPr>
          <a:xfrm>
            <a:off x="1379704" y="706056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>
            <a:off x="1960425" y="4282547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alphaModFix/>
          </a:blip>
          <a:srcRect l="17731" r="17731"/>
          <a:stretch>
            <a:fillRect/>
          </a:stretch>
        </p:blipFill>
        <p:spPr>
          <a:xfrm>
            <a:off x="2089146" y="4416806"/>
            <a:ext cx="1642889" cy="1697087"/>
          </a:xfrm>
          <a:custGeom>
            <a:avLst/>
            <a:gdLst>
              <a:gd name="connsiteX0" fmla="*/ 829971 w 1771293"/>
              <a:gd name="connsiteY0" fmla="*/ 10 h 1829727"/>
              <a:gd name="connsiteX1" fmla="*/ 1102057 w 1771293"/>
              <a:gd name="connsiteY1" fmla="*/ 7612 h 1829727"/>
              <a:gd name="connsiteX2" fmla="*/ 1199435 w 1771293"/>
              <a:gd name="connsiteY2" fmla="*/ 32519 h 1829727"/>
              <a:gd name="connsiteX3" fmla="*/ 1290364 w 1771293"/>
              <a:gd name="connsiteY3" fmla="*/ 63395 h 1829727"/>
              <a:gd name="connsiteX4" fmla="*/ 1727647 w 1771293"/>
              <a:gd name="connsiteY4" fmla="*/ 407752 h 1829727"/>
              <a:gd name="connsiteX5" fmla="*/ 1771293 w 1771293"/>
              <a:gd name="connsiteY5" fmla="*/ 473069 h 1829727"/>
              <a:gd name="connsiteX6" fmla="*/ 1767945 w 1771293"/>
              <a:gd name="connsiteY6" fmla="*/ 1486183 h 1829727"/>
              <a:gd name="connsiteX7" fmla="*/ 1735209 w 1771293"/>
              <a:gd name="connsiteY7" fmla="*/ 1536110 h 1829727"/>
              <a:gd name="connsiteX8" fmla="*/ 1425507 w 1771293"/>
              <a:gd name="connsiteY8" fmla="*/ 1804892 h 1829727"/>
              <a:gd name="connsiteX9" fmla="*/ 1376022 w 1771293"/>
              <a:gd name="connsiteY9" fmla="*/ 1829727 h 1829727"/>
              <a:gd name="connsiteX10" fmla="*/ 255371 w 1771293"/>
              <a:gd name="connsiteY10" fmla="*/ 1829727 h 1829727"/>
              <a:gd name="connsiteX11" fmla="*/ 209522 w 1771293"/>
              <a:gd name="connsiteY11" fmla="*/ 1788781 h 1829727"/>
              <a:gd name="connsiteX12" fmla="*/ 139543 w 1771293"/>
              <a:gd name="connsiteY12" fmla="*/ 1721494 h 1829727"/>
              <a:gd name="connsiteX13" fmla="*/ 89989 w 1771293"/>
              <a:gd name="connsiteY13" fmla="*/ 1667724 h 1829727"/>
              <a:gd name="connsiteX14" fmla="*/ 47111 w 1771293"/>
              <a:gd name="connsiteY14" fmla="*/ 1591344 h 1829727"/>
              <a:gd name="connsiteX15" fmla="*/ 14829 w 1771293"/>
              <a:gd name="connsiteY15" fmla="*/ 1502673 h 1829727"/>
              <a:gd name="connsiteX16" fmla="*/ 0 w 1771293"/>
              <a:gd name="connsiteY16" fmla="*/ 836981 h 1829727"/>
              <a:gd name="connsiteX17" fmla="*/ 0 w 1771293"/>
              <a:gd name="connsiteY17" fmla="*/ 211006 h 1829727"/>
              <a:gd name="connsiteX18" fmla="*/ 207500 w 1771293"/>
              <a:gd name="connsiteY18" fmla="*/ 3877 h 1829727"/>
              <a:gd name="connsiteX19" fmla="*/ 625681 w 1771293"/>
              <a:gd name="connsiteY19" fmla="*/ 959 h 1829727"/>
              <a:gd name="connsiteX20" fmla="*/ 829971 w 1771293"/>
              <a:gd name="connsiteY20" fmla="*/ 10 h 1829727"/>
            </a:gdLst>
            <a:ahLst/>
            <a:cxnLst/>
            <a:rect l="l" t="t" r="r" b="b"/>
            <a:pathLst>
              <a:path w="1771293" h="1829727">
                <a:moveTo>
                  <a:pt x="829971" y="10"/>
                </a:moveTo>
                <a:cubicBezTo>
                  <a:pt x="998814" y="-167"/>
                  <a:pt x="1068369" y="2072"/>
                  <a:pt x="1102057" y="7612"/>
                </a:cubicBezTo>
                <a:cubicBezTo>
                  <a:pt x="1134064" y="12876"/>
                  <a:pt x="1177885" y="24084"/>
                  <a:pt x="1199435" y="32519"/>
                </a:cubicBezTo>
                <a:cubicBezTo>
                  <a:pt x="1220987" y="40954"/>
                  <a:pt x="1261905" y="54848"/>
                  <a:pt x="1290364" y="63395"/>
                </a:cubicBezTo>
                <a:cubicBezTo>
                  <a:pt x="1440424" y="108460"/>
                  <a:pt x="1624540" y="253450"/>
                  <a:pt x="1727647" y="407752"/>
                </a:cubicBezTo>
                <a:lnTo>
                  <a:pt x="1771293" y="473069"/>
                </a:lnTo>
                <a:lnTo>
                  <a:pt x="1767945" y="1486183"/>
                </a:lnTo>
                <a:lnTo>
                  <a:pt x="1735209" y="1536110"/>
                </a:lnTo>
                <a:cubicBezTo>
                  <a:pt x="1665442" y="1642512"/>
                  <a:pt x="1550786" y="1742019"/>
                  <a:pt x="1425507" y="1804892"/>
                </a:cubicBezTo>
                <a:lnTo>
                  <a:pt x="1376022" y="1829727"/>
                </a:lnTo>
                <a:lnTo>
                  <a:pt x="255371" y="1829727"/>
                </a:lnTo>
                <a:lnTo>
                  <a:pt x="209522" y="1788781"/>
                </a:lnTo>
                <a:cubicBezTo>
                  <a:pt x="184304" y="1766261"/>
                  <a:pt x="152813" y="1735983"/>
                  <a:pt x="139543" y="1721494"/>
                </a:cubicBezTo>
                <a:cubicBezTo>
                  <a:pt x="126271" y="1707006"/>
                  <a:pt x="103972" y="1682810"/>
                  <a:pt x="89989" y="1667724"/>
                </a:cubicBezTo>
                <a:cubicBezTo>
                  <a:pt x="75289" y="1651866"/>
                  <a:pt x="57203" y="1619649"/>
                  <a:pt x="47111" y="1591344"/>
                </a:cubicBezTo>
                <a:cubicBezTo>
                  <a:pt x="37512" y="1564420"/>
                  <a:pt x="22985" y="1524519"/>
                  <a:pt x="14829" y="1502673"/>
                </a:cubicBezTo>
                <a:cubicBezTo>
                  <a:pt x="329" y="1463837"/>
                  <a:pt x="0" y="1449062"/>
                  <a:pt x="0" y="836981"/>
                </a:cubicBezTo>
                <a:lnTo>
                  <a:pt x="0" y="211006"/>
                </a:lnTo>
                <a:lnTo>
                  <a:pt x="207500" y="3877"/>
                </a:lnTo>
                <a:lnTo>
                  <a:pt x="625681" y="959"/>
                </a:lnTo>
                <a:cubicBezTo>
                  <a:pt x="706376" y="396"/>
                  <a:pt x="773689" y="69"/>
                  <a:pt x="829971" y="1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alphaModFix/>
          </a:blip>
          <a:srcRect l="17731" r="17731"/>
          <a:stretch>
            <a:fillRect/>
          </a:stretch>
        </p:blipFill>
        <p:spPr>
          <a:xfrm>
            <a:off x="1508423" y="840314"/>
            <a:ext cx="1642890" cy="1697087"/>
          </a:xfrm>
          <a:custGeom>
            <a:avLst/>
            <a:gdLst>
              <a:gd name="connsiteX0" fmla="*/ 941323 w 1771294"/>
              <a:gd name="connsiteY0" fmla="*/ 10 h 1829727"/>
              <a:gd name="connsiteX1" fmla="*/ 1145612 w 1771294"/>
              <a:gd name="connsiteY1" fmla="*/ 959 h 1829727"/>
              <a:gd name="connsiteX2" fmla="*/ 1563794 w 1771294"/>
              <a:gd name="connsiteY2" fmla="*/ 3876 h 1829727"/>
              <a:gd name="connsiteX3" fmla="*/ 1771294 w 1771294"/>
              <a:gd name="connsiteY3" fmla="*/ 211006 h 1829727"/>
              <a:gd name="connsiteX4" fmla="*/ 1771294 w 1771294"/>
              <a:gd name="connsiteY4" fmla="*/ 836981 h 1829727"/>
              <a:gd name="connsiteX5" fmla="*/ 1756464 w 1771294"/>
              <a:gd name="connsiteY5" fmla="*/ 1502673 h 1829727"/>
              <a:gd name="connsiteX6" fmla="*/ 1724182 w 1771294"/>
              <a:gd name="connsiteY6" fmla="*/ 1591344 h 1829727"/>
              <a:gd name="connsiteX7" fmla="*/ 1681304 w 1771294"/>
              <a:gd name="connsiteY7" fmla="*/ 1667724 h 1829727"/>
              <a:gd name="connsiteX8" fmla="*/ 1631751 w 1771294"/>
              <a:gd name="connsiteY8" fmla="*/ 1721494 h 1829727"/>
              <a:gd name="connsiteX9" fmla="*/ 1561772 w 1771294"/>
              <a:gd name="connsiteY9" fmla="*/ 1788781 h 1829727"/>
              <a:gd name="connsiteX10" fmla="*/ 1515923 w 1771294"/>
              <a:gd name="connsiteY10" fmla="*/ 1829727 h 1829727"/>
              <a:gd name="connsiteX11" fmla="*/ 395271 w 1771294"/>
              <a:gd name="connsiteY11" fmla="*/ 1829727 h 1829727"/>
              <a:gd name="connsiteX12" fmla="*/ 345787 w 1771294"/>
              <a:gd name="connsiteY12" fmla="*/ 1804892 h 1829727"/>
              <a:gd name="connsiteX13" fmla="*/ 36085 w 1771294"/>
              <a:gd name="connsiteY13" fmla="*/ 1536110 h 1829727"/>
              <a:gd name="connsiteX14" fmla="*/ 3348 w 1771294"/>
              <a:gd name="connsiteY14" fmla="*/ 1486183 h 1829727"/>
              <a:gd name="connsiteX15" fmla="*/ 0 w 1771294"/>
              <a:gd name="connsiteY15" fmla="*/ 473069 h 1829727"/>
              <a:gd name="connsiteX16" fmla="*/ 43646 w 1771294"/>
              <a:gd name="connsiteY16" fmla="*/ 407752 h 1829727"/>
              <a:gd name="connsiteX17" fmla="*/ 480929 w 1771294"/>
              <a:gd name="connsiteY17" fmla="*/ 63395 h 1829727"/>
              <a:gd name="connsiteX18" fmla="*/ 571858 w 1771294"/>
              <a:gd name="connsiteY18" fmla="*/ 32519 h 1829727"/>
              <a:gd name="connsiteX19" fmla="*/ 669236 w 1771294"/>
              <a:gd name="connsiteY19" fmla="*/ 7612 h 1829727"/>
              <a:gd name="connsiteX20" fmla="*/ 941323 w 1771294"/>
              <a:gd name="connsiteY20" fmla="*/ 10 h 1829727"/>
            </a:gdLst>
            <a:ahLst/>
            <a:cxnLst/>
            <a:rect l="l" t="t" r="r" b="b"/>
            <a:pathLst>
              <a:path w="1771294" h="1829727">
                <a:moveTo>
                  <a:pt x="941323" y="10"/>
                </a:moveTo>
                <a:cubicBezTo>
                  <a:pt x="997604" y="69"/>
                  <a:pt x="1064918" y="396"/>
                  <a:pt x="1145612" y="959"/>
                </a:cubicBezTo>
                <a:lnTo>
                  <a:pt x="1563794" y="3876"/>
                </a:lnTo>
                <a:lnTo>
                  <a:pt x="1771294" y="211006"/>
                </a:lnTo>
                <a:lnTo>
                  <a:pt x="1771294" y="836981"/>
                </a:lnTo>
                <a:cubicBezTo>
                  <a:pt x="1771294" y="1449062"/>
                  <a:pt x="1770964" y="1463836"/>
                  <a:pt x="1756464" y="1502673"/>
                </a:cubicBezTo>
                <a:cubicBezTo>
                  <a:pt x="1748309" y="1524518"/>
                  <a:pt x="1733781" y="1564420"/>
                  <a:pt x="1724182" y="1591344"/>
                </a:cubicBezTo>
                <a:cubicBezTo>
                  <a:pt x="1714091" y="1619649"/>
                  <a:pt x="1696005" y="1651866"/>
                  <a:pt x="1681304" y="1667724"/>
                </a:cubicBezTo>
                <a:cubicBezTo>
                  <a:pt x="1667321" y="1682810"/>
                  <a:pt x="1645022" y="1707006"/>
                  <a:pt x="1631751" y="1721494"/>
                </a:cubicBezTo>
                <a:cubicBezTo>
                  <a:pt x="1618480" y="1735983"/>
                  <a:pt x="1586990" y="1766261"/>
                  <a:pt x="1561772" y="1788781"/>
                </a:cubicBezTo>
                <a:lnTo>
                  <a:pt x="1515923" y="1829727"/>
                </a:lnTo>
                <a:lnTo>
                  <a:pt x="395271" y="1829727"/>
                </a:lnTo>
                <a:lnTo>
                  <a:pt x="345787" y="1804892"/>
                </a:lnTo>
                <a:cubicBezTo>
                  <a:pt x="220508" y="1742019"/>
                  <a:pt x="105851" y="1642512"/>
                  <a:pt x="36085" y="1536110"/>
                </a:cubicBezTo>
                <a:lnTo>
                  <a:pt x="3348" y="1486183"/>
                </a:lnTo>
                <a:lnTo>
                  <a:pt x="0" y="473069"/>
                </a:lnTo>
                <a:lnTo>
                  <a:pt x="43646" y="407752"/>
                </a:lnTo>
                <a:cubicBezTo>
                  <a:pt x="146754" y="253450"/>
                  <a:pt x="330869" y="108460"/>
                  <a:pt x="480929" y="63395"/>
                </a:cubicBezTo>
                <a:cubicBezTo>
                  <a:pt x="509388" y="54848"/>
                  <a:pt x="550307" y="40954"/>
                  <a:pt x="571858" y="32519"/>
                </a:cubicBezTo>
                <a:cubicBezTo>
                  <a:pt x="593409" y="24084"/>
                  <a:pt x="637229" y="12876"/>
                  <a:pt x="669236" y="7612"/>
                </a:cubicBezTo>
                <a:cubicBezTo>
                  <a:pt x="702925" y="2072"/>
                  <a:pt x="772479" y="-167"/>
                  <a:pt x="941323" y="1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6" name="标题 1"/>
          <p:cNvSpPr txBox="1"/>
          <p:nvPr/>
        </p:nvSpPr>
        <p:spPr>
          <a:xfrm>
            <a:off x="2196979" y="1959528"/>
            <a:ext cx="2816680" cy="2911656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 flipH="1">
            <a:off x="565954" y="4177342"/>
            <a:ext cx="1139653" cy="92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>
            <a:alphaModFix/>
          </a:blip>
          <a:srcRect l="17731" r="17731"/>
          <a:stretch>
            <a:fillRect/>
          </a:stretch>
        </p:blipFill>
        <p:spPr>
          <a:xfrm>
            <a:off x="2382519" y="2153053"/>
            <a:ext cx="2435104" cy="2515437"/>
          </a:xfrm>
          <a:custGeom>
            <a:avLst/>
            <a:gdLst>
              <a:gd name="connsiteX0" fmla="*/ 1356857 w 2553207"/>
              <a:gd name="connsiteY0" fmla="*/ 14 h 2637435"/>
              <a:gd name="connsiteX1" fmla="*/ 1651327 w 2553207"/>
              <a:gd name="connsiteY1" fmla="*/ 1382 h 2637435"/>
              <a:gd name="connsiteX2" fmla="*/ 2254109 w 2553207"/>
              <a:gd name="connsiteY2" fmla="*/ 5587 h 2637435"/>
              <a:gd name="connsiteX3" fmla="*/ 2553207 w 2553207"/>
              <a:gd name="connsiteY3" fmla="*/ 304151 h 2637435"/>
              <a:gd name="connsiteX4" fmla="*/ 2553207 w 2553207"/>
              <a:gd name="connsiteY4" fmla="*/ 1206455 h 2637435"/>
              <a:gd name="connsiteX5" fmla="*/ 2531832 w 2553207"/>
              <a:gd name="connsiteY5" fmla="*/ 2166009 h 2637435"/>
              <a:gd name="connsiteX6" fmla="*/ 2485299 w 2553207"/>
              <a:gd name="connsiteY6" fmla="*/ 2293822 h 2637435"/>
              <a:gd name="connsiteX7" fmla="*/ 2423493 w 2553207"/>
              <a:gd name="connsiteY7" fmla="*/ 2403919 h 2637435"/>
              <a:gd name="connsiteX8" fmla="*/ 2352065 w 2553207"/>
              <a:gd name="connsiteY8" fmla="*/ 2481425 h 2637435"/>
              <a:gd name="connsiteX9" fmla="*/ 2251195 w 2553207"/>
              <a:gd name="connsiteY9" fmla="*/ 2578415 h 2637435"/>
              <a:gd name="connsiteX10" fmla="*/ 2185106 w 2553207"/>
              <a:gd name="connsiteY10" fmla="*/ 2637435 h 2637435"/>
              <a:gd name="connsiteX11" fmla="*/ 569758 w 2553207"/>
              <a:gd name="connsiteY11" fmla="*/ 2637435 h 2637435"/>
              <a:gd name="connsiteX12" fmla="*/ 498430 w 2553207"/>
              <a:gd name="connsiteY12" fmla="*/ 2601638 h 2637435"/>
              <a:gd name="connsiteX13" fmla="*/ 52014 w 2553207"/>
              <a:gd name="connsiteY13" fmla="*/ 2214205 h 2637435"/>
              <a:gd name="connsiteX14" fmla="*/ 4826 w 2553207"/>
              <a:gd name="connsiteY14" fmla="*/ 2142239 h 2637435"/>
              <a:gd name="connsiteX15" fmla="*/ 0 w 2553207"/>
              <a:gd name="connsiteY15" fmla="*/ 681899 h 2637435"/>
              <a:gd name="connsiteX16" fmla="*/ 62913 w 2553207"/>
              <a:gd name="connsiteY16" fmla="*/ 587749 h 2637435"/>
              <a:gd name="connsiteX17" fmla="*/ 693229 w 2553207"/>
              <a:gd name="connsiteY17" fmla="*/ 91379 h 2637435"/>
              <a:gd name="connsiteX18" fmla="*/ 824297 w 2553207"/>
              <a:gd name="connsiteY18" fmla="*/ 46874 h 2637435"/>
              <a:gd name="connsiteX19" fmla="*/ 964662 w 2553207"/>
              <a:gd name="connsiteY19" fmla="*/ 10972 h 2637435"/>
              <a:gd name="connsiteX20" fmla="*/ 1356857 w 2553207"/>
              <a:gd name="connsiteY20" fmla="*/ 14 h 2637435"/>
            </a:gdLst>
            <a:ahLst/>
            <a:cxnLst/>
            <a:rect l="l" t="t" r="r" b="b"/>
            <a:pathLst>
              <a:path w="2553207" h="2637435">
                <a:moveTo>
                  <a:pt x="1356857" y="14"/>
                </a:moveTo>
                <a:cubicBezTo>
                  <a:pt x="1437983" y="99"/>
                  <a:pt x="1535011" y="571"/>
                  <a:pt x="1651327" y="1382"/>
                </a:cubicBezTo>
                <a:lnTo>
                  <a:pt x="2254109" y="5587"/>
                </a:lnTo>
                <a:lnTo>
                  <a:pt x="2553207" y="304151"/>
                </a:lnTo>
                <a:lnTo>
                  <a:pt x="2553207" y="1206455"/>
                </a:lnTo>
                <a:cubicBezTo>
                  <a:pt x="2553207" y="2088732"/>
                  <a:pt x="2552733" y="2110028"/>
                  <a:pt x="2531832" y="2166009"/>
                </a:cubicBezTo>
                <a:cubicBezTo>
                  <a:pt x="2520076" y="2197497"/>
                  <a:pt x="2499135" y="2255013"/>
                  <a:pt x="2485299" y="2293822"/>
                </a:cubicBezTo>
                <a:cubicBezTo>
                  <a:pt x="2470753" y="2334621"/>
                  <a:pt x="2444683" y="2381061"/>
                  <a:pt x="2423493" y="2403919"/>
                </a:cubicBezTo>
                <a:cubicBezTo>
                  <a:pt x="2403337" y="2425664"/>
                  <a:pt x="2371195" y="2460542"/>
                  <a:pt x="2352065" y="2481425"/>
                </a:cubicBezTo>
                <a:cubicBezTo>
                  <a:pt x="2332936" y="2502309"/>
                  <a:pt x="2287545" y="2545954"/>
                  <a:pt x="2251195" y="2578415"/>
                </a:cubicBezTo>
                <a:lnTo>
                  <a:pt x="2185106" y="2637435"/>
                </a:lnTo>
                <a:lnTo>
                  <a:pt x="569758" y="2637435"/>
                </a:lnTo>
                <a:lnTo>
                  <a:pt x="498430" y="2601638"/>
                </a:lnTo>
                <a:cubicBezTo>
                  <a:pt x="317848" y="2511010"/>
                  <a:pt x="152578" y="2367577"/>
                  <a:pt x="52014" y="2214205"/>
                </a:cubicBezTo>
                <a:lnTo>
                  <a:pt x="4826" y="2142239"/>
                </a:lnTo>
                <a:lnTo>
                  <a:pt x="0" y="681899"/>
                </a:lnTo>
                <a:lnTo>
                  <a:pt x="62913" y="587749"/>
                </a:lnTo>
                <a:cubicBezTo>
                  <a:pt x="211536" y="365332"/>
                  <a:pt x="476927" y="156338"/>
                  <a:pt x="693229" y="91379"/>
                </a:cubicBezTo>
                <a:cubicBezTo>
                  <a:pt x="734251" y="79060"/>
                  <a:pt x="793232" y="59032"/>
                  <a:pt x="824297" y="46874"/>
                </a:cubicBezTo>
                <a:cubicBezTo>
                  <a:pt x="855361" y="34715"/>
                  <a:pt x="918526" y="18560"/>
                  <a:pt x="964662" y="10972"/>
                </a:cubicBezTo>
                <a:cubicBezTo>
                  <a:pt x="1013222" y="2986"/>
                  <a:pt x="1113479" y="-241"/>
                  <a:pt x="1356857" y="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0" name="标题 1"/>
          <p:cNvSpPr txBox="1"/>
          <p:nvPr/>
        </p:nvSpPr>
        <p:spPr>
          <a:xfrm>
            <a:off x="11141609" y="326598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32" name="Picture 2" descr="E:\Hou\信息化建设\web\校徽相关\xjtu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" t="-1001" r="53439" b="77637"/>
          <a:stretch>
            <a:fillRect/>
          </a:stretch>
        </p:blipFill>
        <p:spPr bwMode="auto">
          <a:xfrm>
            <a:off x="10067940" y="185903"/>
            <a:ext cx="14700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矩形 32"/>
          <p:cNvSpPr/>
          <p:nvPr/>
        </p:nvSpPr>
        <p:spPr>
          <a:xfrm>
            <a:off x="21076" y="329361"/>
            <a:ext cx="17235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人工智能基础</a:t>
            </a:r>
            <a:endParaRPr lang="zh-CN" altLang="en-US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6769099"/>
            <a:ext cx="12192000" cy="88901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226310" y="1604831"/>
            <a:ext cx="640080" cy="640080"/>
          </a:xfrm>
          <a:prstGeom prst="ellipse">
            <a:avLst/>
          </a:prstGeom>
          <a:noFill/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14559" y="2466926"/>
            <a:ext cx="326358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机器决策的伦理困境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14559" y="2818354"/>
            <a:ext cx="3263583" cy="33709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机器决策可能面临伦理困境，如自动驾驶汽车在紧急情况下如何做出选择；当机器决策与人类价值观冲突时，如何确定其道德责任。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395708" y="1792985"/>
            <a:ext cx="301285" cy="263771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accent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741035" y="1604831"/>
            <a:ext cx="640080" cy="640080"/>
          </a:xfrm>
          <a:prstGeom prst="ellipse">
            <a:avLst/>
          </a:prstGeom>
          <a:noFill/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429284" y="2466926"/>
            <a:ext cx="326358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机器决策的责任归属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429284" y="2818354"/>
            <a:ext cx="3263583" cy="33709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机器决策的责任归属复杂，涉及开发者、使用者和所有者等；需要明确各方的责任和义务，制定相应的法律法规和伦理准则来规范机器决策行为。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9312910" y="1604831"/>
            <a:ext cx="640080" cy="640080"/>
          </a:xfrm>
          <a:prstGeom prst="ellipse">
            <a:avLst/>
          </a:prstGeom>
          <a:noFill/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8001159" y="2466926"/>
            <a:ext cx="326358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机器决策的伦理原则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001159" y="2818354"/>
            <a:ext cx="3263583" cy="33709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机器决策应遵循一些伦理原则，如公平性、透明性和可解释性；确保机器决策不会对特定群体造成不公平待遇，决策过程和结果应可被理解和解释。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9501064" y="1792985"/>
            <a:ext cx="263772" cy="263772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5918506" y="1792985"/>
            <a:ext cx="285137" cy="263772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accent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365760" y="436721"/>
            <a:ext cx="216000" cy="216000"/>
          </a:xfrm>
          <a:prstGeom prst="ellipse">
            <a:avLst/>
          </a:prstGeom>
          <a:solidFill>
            <a:schemeClr val="bg1"/>
          </a:solidFill>
          <a:ln w="508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43662" y="296822"/>
            <a:ext cx="1058727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机器决策的道德责任</a:t>
            </a:r>
            <a:endParaRPr kumimoji="1" lang="zh-CN" altLang="en-US"/>
          </a:p>
        </p:txBody>
      </p:sp>
      <p:cxnSp>
        <p:nvCxnSpPr>
          <p:cNvPr id="18" name="标题 1"/>
          <p:cNvCxnSpPr/>
          <p:nvPr/>
        </p:nvCxnSpPr>
        <p:spPr>
          <a:xfrm>
            <a:off x="365760" y="804295"/>
            <a:ext cx="11826240" cy="0"/>
          </a:xfrm>
          <a:prstGeom prst="line">
            <a:avLst/>
          </a:prstGeom>
          <a:noFill/>
          <a:ln w="15875" cap="sq"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0" scaled="0"/>
            </a:gradFill>
            <a:miter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3610610" y="1861458"/>
            <a:ext cx="7879714" cy="75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solidFill>
              <a:schemeClr val="bg1">
                <a:lumMod val="75000"/>
              </a:schemeClr>
            </a:solidFill>
            <a:miter/>
          </a:ln>
        </p:spPr>
        <p:txBody>
          <a:bodyPr vert="horz" wrap="square" lIns="216000" tIns="45720" rIns="216000" bIns="45720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88975" y="1465457"/>
            <a:ext cx="2921635" cy="1152000"/>
          </a:xfrm>
          <a:prstGeom prst="round1Rect">
            <a:avLst>
              <a:gd name="adj" fmla="val 40491"/>
            </a:avLst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330200" dist="1905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3246045" y="1446408"/>
            <a:ext cx="383615" cy="383615"/>
          </a:xfrm>
          <a:custGeom>
            <a:avLst/>
            <a:gdLst>
              <a:gd name="connsiteX0" fmla="*/ 0 w 510591"/>
              <a:gd name="connsiteY0" fmla="*/ 0 h 510591"/>
              <a:gd name="connsiteX1" fmla="*/ 187095 w 510591"/>
              <a:gd name="connsiteY1" fmla="*/ 0 h 510591"/>
              <a:gd name="connsiteX2" fmla="*/ 510591 w 510591"/>
              <a:gd name="connsiteY2" fmla="*/ 323496 h 510591"/>
              <a:gd name="connsiteX3" fmla="*/ 510591 w 510591"/>
              <a:gd name="connsiteY3" fmla="*/ 510591 h 510591"/>
              <a:gd name="connsiteX4" fmla="*/ 0 w 510591"/>
              <a:gd name="connsiteY4" fmla="*/ 0 h 510591"/>
            </a:gdLst>
            <a:ahLst/>
            <a:cxnLst/>
            <a:rect l="l" t="t" r="r" b="b"/>
            <a:pathLst>
              <a:path w="510591" h="510591">
                <a:moveTo>
                  <a:pt x="0" y="0"/>
                </a:moveTo>
                <a:lnTo>
                  <a:pt x="187095" y="0"/>
                </a:lnTo>
                <a:cubicBezTo>
                  <a:pt x="365757" y="0"/>
                  <a:pt x="510591" y="144834"/>
                  <a:pt x="510591" y="323496"/>
                </a:cubicBezTo>
                <a:lnTo>
                  <a:pt x="510591" y="510591"/>
                </a:lnTo>
                <a:cubicBezTo>
                  <a:pt x="510591" y="228599"/>
                  <a:pt x="281992" y="0"/>
                  <a:pt x="0" y="0"/>
                </a:cubicBezTo>
                <a:close/>
              </a:path>
            </a:pathLst>
          </a:cu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330200" dist="1905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22295" y="1677796"/>
            <a:ext cx="2674044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人工智能的权利界定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858330" y="1900276"/>
            <a:ext cx="7384274" cy="6631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人工智能是否具有权利存在争议，从法律和伦理角度探讨其权利边界；目前普遍认为人工智能不具有与人类同等的权利，但其在某些方面应受到合理对待。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610610" y="3461724"/>
            <a:ext cx="7879714" cy="75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solidFill>
              <a:schemeClr val="bg1">
                <a:lumMod val="75000"/>
              </a:schemeClr>
            </a:solidFill>
            <a:miter/>
          </a:ln>
        </p:spPr>
        <p:txBody>
          <a:bodyPr vert="horz" wrap="square" lIns="216000" tIns="45720" rIns="216000" bIns="45720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88975" y="3065724"/>
            <a:ext cx="2921635" cy="1152000"/>
          </a:xfrm>
          <a:prstGeom prst="round1Rect">
            <a:avLst>
              <a:gd name="adj" fmla="val 40491"/>
            </a:avLst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330200" dist="1905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3246045" y="3046675"/>
            <a:ext cx="383615" cy="383615"/>
          </a:xfrm>
          <a:custGeom>
            <a:avLst/>
            <a:gdLst>
              <a:gd name="connsiteX0" fmla="*/ 0 w 510591"/>
              <a:gd name="connsiteY0" fmla="*/ 0 h 510591"/>
              <a:gd name="connsiteX1" fmla="*/ 187095 w 510591"/>
              <a:gd name="connsiteY1" fmla="*/ 0 h 510591"/>
              <a:gd name="connsiteX2" fmla="*/ 510591 w 510591"/>
              <a:gd name="connsiteY2" fmla="*/ 323496 h 510591"/>
              <a:gd name="connsiteX3" fmla="*/ 510591 w 510591"/>
              <a:gd name="connsiteY3" fmla="*/ 510591 h 510591"/>
              <a:gd name="connsiteX4" fmla="*/ 0 w 510591"/>
              <a:gd name="connsiteY4" fmla="*/ 0 h 510591"/>
            </a:gdLst>
            <a:ahLst/>
            <a:cxnLst/>
            <a:rect l="l" t="t" r="r" b="b"/>
            <a:pathLst>
              <a:path w="510591" h="510591">
                <a:moveTo>
                  <a:pt x="0" y="0"/>
                </a:moveTo>
                <a:lnTo>
                  <a:pt x="187095" y="0"/>
                </a:lnTo>
                <a:cubicBezTo>
                  <a:pt x="365757" y="0"/>
                  <a:pt x="510591" y="144834"/>
                  <a:pt x="510591" y="323496"/>
                </a:cubicBezTo>
                <a:lnTo>
                  <a:pt x="510591" y="510591"/>
                </a:lnTo>
                <a:cubicBezTo>
                  <a:pt x="510591" y="228599"/>
                  <a:pt x="281992" y="0"/>
                  <a:pt x="0" y="0"/>
                </a:cubicBezTo>
                <a:close/>
              </a:path>
            </a:pathLst>
          </a:cu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330200" dist="1905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22295" y="3278063"/>
            <a:ext cx="2674044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人工智能的义务设定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858330" y="3511146"/>
            <a:ext cx="7384274" cy="6544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人工智能的义务主要由开发者和使用者设定，如确保其安全可靠运行、不侵犯他人隐私等；同时，人工智能应遵守社会道德规范和法律法规，避免对人类社会造成负面影响。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3610610" y="5061991"/>
            <a:ext cx="7879714" cy="75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solidFill>
              <a:schemeClr val="bg1">
                <a:lumMod val="75000"/>
              </a:schemeClr>
            </a:solidFill>
            <a:miter/>
          </a:ln>
        </p:spPr>
        <p:txBody>
          <a:bodyPr vert="horz" wrap="square" lIns="216000" tIns="45720" rIns="216000" bIns="45720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88975" y="4665991"/>
            <a:ext cx="2921635" cy="1152000"/>
          </a:xfrm>
          <a:prstGeom prst="round1Rect">
            <a:avLst>
              <a:gd name="adj" fmla="val 40491"/>
            </a:avLst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330200" dist="1905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246045" y="4646942"/>
            <a:ext cx="383615" cy="383615"/>
          </a:xfrm>
          <a:custGeom>
            <a:avLst/>
            <a:gdLst>
              <a:gd name="connsiteX0" fmla="*/ 0 w 510591"/>
              <a:gd name="connsiteY0" fmla="*/ 0 h 510591"/>
              <a:gd name="connsiteX1" fmla="*/ 187095 w 510591"/>
              <a:gd name="connsiteY1" fmla="*/ 0 h 510591"/>
              <a:gd name="connsiteX2" fmla="*/ 510591 w 510591"/>
              <a:gd name="connsiteY2" fmla="*/ 323496 h 510591"/>
              <a:gd name="connsiteX3" fmla="*/ 510591 w 510591"/>
              <a:gd name="connsiteY3" fmla="*/ 510591 h 510591"/>
              <a:gd name="connsiteX4" fmla="*/ 0 w 510591"/>
              <a:gd name="connsiteY4" fmla="*/ 0 h 510591"/>
            </a:gdLst>
            <a:ahLst/>
            <a:cxnLst/>
            <a:rect l="l" t="t" r="r" b="b"/>
            <a:pathLst>
              <a:path w="510591" h="510591">
                <a:moveTo>
                  <a:pt x="0" y="0"/>
                </a:moveTo>
                <a:lnTo>
                  <a:pt x="187095" y="0"/>
                </a:lnTo>
                <a:cubicBezTo>
                  <a:pt x="365757" y="0"/>
                  <a:pt x="510591" y="144834"/>
                  <a:pt x="510591" y="323496"/>
                </a:cubicBezTo>
                <a:lnTo>
                  <a:pt x="510591" y="510591"/>
                </a:lnTo>
                <a:cubicBezTo>
                  <a:pt x="510591" y="228599"/>
                  <a:pt x="281992" y="0"/>
                  <a:pt x="0" y="0"/>
                </a:cubicBezTo>
                <a:close/>
              </a:path>
            </a:pathLst>
          </a:cu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330200" dist="1905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22295" y="4878330"/>
            <a:ext cx="2674044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人工智能与人类权利义务的关系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3858330" y="5111413"/>
            <a:ext cx="7384274" cy="6544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人工智能的发展应尊重和保障人类的权利和义务，如保护人类的隐私权、就业权等；人类对人工智能的使用也应承担相应的责任和义务，如合理使用、避免滥用。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65760" y="436721"/>
            <a:ext cx="216000" cy="216000"/>
          </a:xfrm>
          <a:prstGeom prst="ellipse">
            <a:avLst/>
          </a:prstGeom>
          <a:solidFill>
            <a:schemeClr val="bg1"/>
          </a:solidFill>
          <a:ln w="508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43662" y="296822"/>
            <a:ext cx="1058727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人工智能的权利与义务</a:t>
            </a:r>
            <a:endParaRPr kumimoji="1" lang="zh-CN" altLang="en-US"/>
          </a:p>
        </p:txBody>
      </p:sp>
      <p:cxnSp>
        <p:nvCxnSpPr>
          <p:cNvPr id="20" name="标题 1"/>
          <p:cNvCxnSpPr/>
          <p:nvPr/>
        </p:nvCxnSpPr>
        <p:spPr>
          <a:xfrm>
            <a:off x="365760" y="804295"/>
            <a:ext cx="11826240" cy="0"/>
          </a:xfrm>
          <a:prstGeom prst="line">
            <a:avLst/>
          </a:prstGeom>
          <a:noFill/>
          <a:ln w="15875" cap="sq"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0" scaled="0"/>
            </a:gradFill>
            <a:miter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4382389" y="2136008"/>
            <a:ext cx="3423445" cy="3017992"/>
          </a:xfrm>
          <a:prstGeom prst="snip1Rect">
            <a:avLst/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8057976" y="2136008"/>
            <a:ext cx="3423445" cy="3017992"/>
          </a:xfrm>
          <a:prstGeom prst="snip1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10579" y="2136008"/>
            <a:ext cx="3423445" cy="3017992"/>
          </a:xfrm>
          <a:prstGeom prst="snip1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70179" y="3401923"/>
            <a:ext cx="3104245" cy="153626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人工智能在一些重复性、规律性强的工作领域对就业产生冲击，如数据输入员、客服代表等；这些工作容易被自动化和智能化的机器取代。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70180" y="2603690"/>
            <a:ext cx="3104243" cy="71222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人工智能替代的就业领域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541989" y="3401923"/>
            <a:ext cx="3104245" cy="153626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人工智能也创造了新的就业机会，如数据科学家、人工智能工程师、机器学习专家等；这些岗位需要具备专业知识和技能，推动了就业结构的调整和升级。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541989" y="2603690"/>
            <a:ext cx="3104243" cy="71222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BF81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人工智能创造的就业机会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217576" y="3401923"/>
            <a:ext cx="3104245" cy="153626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个人应提升自身技能，适应新的就业需求；政府和企业应加强职业培训和教育，促进劳动力的再就业；同时，应制定相关政策，保障就业公平和社会稳定。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217576" y="2603690"/>
            <a:ext cx="3104243" cy="71222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应对人工智能就业冲击的策略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10579" y="1808706"/>
            <a:ext cx="708974" cy="708974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80485" y="1978612"/>
            <a:ext cx="369162" cy="369162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524558" y="1907455"/>
            <a:ext cx="129804" cy="1298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054198" y="1808706"/>
            <a:ext cx="708974" cy="708974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224104" y="1995850"/>
            <a:ext cx="369162" cy="334687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868177" y="1907455"/>
            <a:ext cx="129804" cy="1298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380109" y="1782461"/>
            <a:ext cx="708974" cy="708974"/>
          </a:xfrm>
          <a:prstGeom prst="rect">
            <a:avLst/>
          </a:prstGeom>
          <a:solidFill>
            <a:schemeClr val="accent2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4550015" y="1966199"/>
            <a:ext cx="369162" cy="341500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5194088" y="1881210"/>
            <a:ext cx="129804" cy="1298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365760" y="436721"/>
            <a:ext cx="216000" cy="216000"/>
          </a:xfrm>
          <a:prstGeom prst="ellipse">
            <a:avLst/>
          </a:prstGeom>
          <a:solidFill>
            <a:schemeClr val="bg1"/>
          </a:solidFill>
          <a:ln w="508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743662" y="296822"/>
            <a:ext cx="1058727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人工智能对就业的冲击</a:t>
            </a:r>
            <a:endParaRPr kumimoji="1" lang="zh-CN" altLang="en-US"/>
          </a:p>
        </p:txBody>
      </p:sp>
      <p:cxnSp>
        <p:nvCxnSpPr>
          <p:cNvPr id="23" name="标题 1"/>
          <p:cNvCxnSpPr/>
          <p:nvPr/>
        </p:nvCxnSpPr>
        <p:spPr>
          <a:xfrm>
            <a:off x="365760" y="804295"/>
            <a:ext cx="11826240" cy="0"/>
          </a:xfrm>
          <a:prstGeom prst="line">
            <a:avLst/>
          </a:prstGeom>
          <a:noFill/>
          <a:ln w="15875" cap="sq"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0" scaled="0"/>
            </a:gradFill>
            <a:miter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320041" y="0"/>
            <a:ext cx="5410201" cy="6857999"/>
          </a:xfrm>
          <a:custGeom>
            <a:avLst/>
            <a:gdLst>
              <a:gd name="connsiteX0" fmla="*/ 5410201 w 5410201"/>
              <a:gd name="connsiteY0" fmla="*/ 0 h 6857999"/>
              <a:gd name="connsiteX1" fmla="*/ 4019076 w 5410201"/>
              <a:gd name="connsiteY1" fmla="*/ 0 h 6857999"/>
              <a:gd name="connsiteX2" fmla="*/ 3565289 w 5410201"/>
              <a:gd name="connsiteY2" fmla="*/ 454433 h 6857999"/>
              <a:gd name="connsiteX3" fmla="*/ 3111501 w 5410201"/>
              <a:gd name="connsiteY3" fmla="*/ 908867 h 6857999"/>
              <a:gd name="connsiteX4" fmla="*/ 3111501 w 5410201"/>
              <a:gd name="connsiteY4" fmla="*/ 3727488 h 6857999"/>
              <a:gd name="connsiteX5" fmla="*/ 1555751 w 5410201"/>
              <a:gd name="connsiteY5" fmla="*/ 5283199 h 6857999"/>
              <a:gd name="connsiteX6" fmla="*/ 0 w 5410201"/>
              <a:gd name="connsiteY6" fmla="*/ 6848455 h 6857999"/>
              <a:gd name="connsiteX7" fmla="*/ 2705101 w 5410201"/>
              <a:gd name="connsiteY7" fmla="*/ 6857999 h 6857999"/>
              <a:gd name="connsiteX8" fmla="*/ 5410201 w 5410201"/>
              <a:gd name="connsiteY8" fmla="*/ 6857999 h 6857999"/>
            </a:gdLst>
            <a:ahLst/>
            <a:cxnLst/>
            <a:rect l="l" t="t" r="r" b="b"/>
            <a:pathLst>
              <a:path w="5410201" h="6857999">
                <a:moveTo>
                  <a:pt x="5410201" y="0"/>
                </a:moveTo>
                <a:lnTo>
                  <a:pt x="4019076" y="0"/>
                </a:lnTo>
                <a:lnTo>
                  <a:pt x="3565289" y="454433"/>
                </a:lnTo>
                <a:lnTo>
                  <a:pt x="3111501" y="908867"/>
                </a:lnTo>
                <a:lnTo>
                  <a:pt x="3111501" y="3727488"/>
                </a:lnTo>
                <a:lnTo>
                  <a:pt x="1555751" y="5283199"/>
                </a:lnTo>
                <a:cubicBezTo>
                  <a:pt x="700089" y="6138840"/>
                  <a:pt x="0" y="6843205"/>
                  <a:pt x="0" y="6848455"/>
                </a:cubicBezTo>
                <a:cubicBezTo>
                  <a:pt x="0" y="6853704"/>
                  <a:pt x="1217296" y="6857999"/>
                  <a:pt x="2705101" y="6857999"/>
                </a:cubicBezTo>
                <a:lnTo>
                  <a:pt x="5410201" y="6857999"/>
                </a:lnTo>
                <a:close/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1" y="0"/>
            <a:ext cx="5410200" cy="6857999"/>
          </a:xfrm>
          <a:custGeom>
            <a:avLst/>
            <a:gdLst>
              <a:gd name="connsiteX0" fmla="*/ 5410200 w 5410200"/>
              <a:gd name="connsiteY0" fmla="*/ 0 h 6857999"/>
              <a:gd name="connsiteX1" fmla="*/ 4019075 w 5410200"/>
              <a:gd name="connsiteY1" fmla="*/ 0 h 6857999"/>
              <a:gd name="connsiteX2" fmla="*/ 3565288 w 5410200"/>
              <a:gd name="connsiteY2" fmla="*/ 454433 h 6857999"/>
              <a:gd name="connsiteX3" fmla="*/ 3111500 w 5410200"/>
              <a:gd name="connsiteY3" fmla="*/ 908867 h 6857999"/>
              <a:gd name="connsiteX4" fmla="*/ 3111500 w 5410200"/>
              <a:gd name="connsiteY4" fmla="*/ 3727488 h 6857999"/>
              <a:gd name="connsiteX5" fmla="*/ 1555750 w 5410200"/>
              <a:gd name="connsiteY5" fmla="*/ 5283199 h 6857999"/>
              <a:gd name="connsiteX6" fmla="*/ 0 w 5410200"/>
              <a:gd name="connsiteY6" fmla="*/ 6848455 h 6857999"/>
              <a:gd name="connsiteX7" fmla="*/ 2705100 w 5410200"/>
              <a:gd name="connsiteY7" fmla="*/ 6857999 h 6857999"/>
              <a:gd name="connsiteX8" fmla="*/ 5410200 w 5410200"/>
              <a:gd name="connsiteY8" fmla="*/ 6857999 h 6857999"/>
            </a:gdLst>
            <a:ahLst/>
            <a:cxnLst/>
            <a:rect l="l" t="t" r="r" b="b"/>
            <a:pathLst>
              <a:path w="5410200" h="6857999">
                <a:moveTo>
                  <a:pt x="5410200" y="0"/>
                </a:moveTo>
                <a:lnTo>
                  <a:pt x="4019075" y="0"/>
                </a:lnTo>
                <a:lnTo>
                  <a:pt x="3565288" y="454433"/>
                </a:lnTo>
                <a:lnTo>
                  <a:pt x="3111500" y="908867"/>
                </a:lnTo>
                <a:lnTo>
                  <a:pt x="3111500" y="3727488"/>
                </a:lnTo>
                <a:lnTo>
                  <a:pt x="1555750" y="5283199"/>
                </a:lnTo>
                <a:cubicBezTo>
                  <a:pt x="700088" y="6138840"/>
                  <a:pt x="0" y="6843205"/>
                  <a:pt x="0" y="6848455"/>
                </a:cubicBezTo>
                <a:cubicBezTo>
                  <a:pt x="0" y="6853704"/>
                  <a:pt x="1217295" y="6857999"/>
                  <a:pt x="2705100" y="6857999"/>
                </a:cubicBezTo>
                <a:lnTo>
                  <a:pt x="5410200" y="6857999"/>
                </a:lnTo>
                <a:close/>
              </a:path>
            </a:pathLst>
          </a:custGeom>
          <a:gradFill>
            <a:gsLst>
              <a:gs pos="34000">
                <a:schemeClr val="accent1"/>
              </a:gs>
              <a:gs pos="88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 amt="20000"/>
          </a:blip>
          <a:srcRect l="55625"/>
          <a:stretch>
            <a:fillRect/>
          </a:stretch>
        </p:blipFill>
        <p:spPr>
          <a:xfrm flipH="1">
            <a:off x="0" y="0"/>
            <a:ext cx="5410200" cy="6858000"/>
          </a:xfrm>
          <a:custGeom>
            <a:avLst/>
            <a:gdLst>
              <a:gd name="connsiteX0" fmla="*/ 5410200 w 5410200"/>
              <a:gd name="connsiteY0" fmla="*/ 0 h 6858000"/>
              <a:gd name="connsiteX1" fmla="*/ 4019076 w 5410200"/>
              <a:gd name="connsiteY1" fmla="*/ 0 h 6858000"/>
              <a:gd name="connsiteX2" fmla="*/ 3565288 w 5410200"/>
              <a:gd name="connsiteY2" fmla="*/ 454434 h 6858000"/>
              <a:gd name="connsiteX3" fmla="*/ 3111500 w 5410200"/>
              <a:gd name="connsiteY3" fmla="*/ 908868 h 6858000"/>
              <a:gd name="connsiteX4" fmla="*/ 3111500 w 5410200"/>
              <a:gd name="connsiteY4" fmla="*/ 3727489 h 6858000"/>
              <a:gd name="connsiteX5" fmla="*/ 1555750 w 5410200"/>
              <a:gd name="connsiteY5" fmla="*/ 5283200 h 6858000"/>
              <a:gd name="connsiteX6" fmla="*/ 0 w 5410200"/>
              <a:gd name="connsiteY6" fmla="*/ 6848456 h 6858000"/>
              <a:gd name="connsiteX7" fmla="*/ 2705100 w 5410200"/>
              <a:gd name="connsiteY7" fmla="*/ 6858000 h 6858000"/>
              <a:gd name="connsiteX8" fmla="*/ 5410200 w 5410200"/>
              <a:gd name="connsiteY8" fmla="*/ 6858000 h 6858000"/>
            </a:gdLst>
            <a:ahLst/>
            <a:cxnLst/>
            <a:rect l="l" t="t" r="r" b="b"/>
            <a:pathLst>
              <a:path w="5410200" h="6858000">
                <a:moveTo>
                  <a:pt x="5410200" y="0"/>
                </a:moveTo>
                <a:lnTo>
                  <a:pt x="4019076" y="0"/>
                </a:lnTo>
                <a:lnTo>
                  <a:pt x="3565288" y="454434"/>
                </a:lnTo>
                <a:lnTo>
                  <a:pt x="3111500" y="908868"/>
                </a:lnTo>
                <a:lnTo>
                  <a:pt x="3111500" y="3727489"/>
                </a:lnTo>
                <a:lnTo>
                  <a:pt x="1555750" y="5283200"/>
                </a:lnTo>
                <a:cubicBezTo>
                  <a:pt x="700088" y="6138841"/>
                  <a:pt x="0" y="6843206"/>
                  <a:pt x="0" y="6848456"/>
                </a:cubicBezTo>
                <a:cubicBezTo>
                  <a:pt x="0" y="6853705"/>
                  <a:pt x="1217295" y="6858000"/>
                  <a:pt x="2705100" y="6858000"/>
                </a:cubicBezTo>
                <a:lnTo>
                  <a:pt x="541020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 flipH="1">
            <a:off x="1" y="4863033"/>
            <a:ext cx="1992001" cy="1994966"/>
          </a:xfrm>
          <a:custGeom>
            <a:avLst/>
            <a:gdLst>
              <a:gd name="connsiteX0" fmla="*/ 1984387 w 1992001"/>
              <a:gd name="connsiteY0" fmla="*/ 5 h 1994966"/>
              <a:gd name="connsiteX1" fmla="*/ 988386 w 1992001"/>
              <a:gd name="connsiteY1" fmla="*/ 991795 h 1994966"/>
              <a:gd name="connsiteX2" fmla="*/ 0 w 1992001"/>
              <a:gd name="connsiteY2" fmla="*/ 1990755 h 1994966"/>
              <a:gd name="connsiteX3" fmla="*/ 996001 w 1992001"/>
              <a:gd name="connsiteY3" fmla="*/ 1994966 h 1994966"/>
              <a:gd name="connsiteX4" fmla="*/ 1992001 w 1992001"/>
              <a:gd name="connsiteY4" fmla="*/ 1994966 h 1994966"/>
              <a:gd name="connsiteX5" fmla="*/ 1992001 w 1992001"/>
              <a:gd name="connsiteY5" fmla="*/ 994920 h 1994966"/>
              <a:gd name="connsiteX6" fmla="*/ 1991982 w 1992001"/>
              <a:gd name="connsiteY6" fmla="*/ 857393 h 1994966"/>
              <a:gd name="connsiteX7" fmla="*/ 1984387 w 1992001"/>
              <a:gd name="connsiteY7" fmla="*/ 5 h 1994966"/>
            </a:gdLst>
            <a:ahLst/>
            <a:cxnLst/>
            <a:rect l="l" t="t" r="r" b="b"/>
            <a:pathLst>
              <a:path w="1992001" h="1994966">
                <a:moveTo>
                  <a:pt x="1984387" y="5"/>
                </a:moveTo>
                <a:cubicBezTo>
                  <a:pt x="1980088" y="-1666"/>
                  <a:pt x="1546343" y="430246"/>
                  <a:pt x="988386" y="991795"/>
                </a:cubicBezTo>
                <a:cubicBezTo>
                  <a:pt x="444774" y="1538907"/>
                  <a:pt x="0" y="1988439"/>
                  <a:pt x="0" y="1990755"/>
                </a:cubicBezTo>
                <a:cubicBezTo>
                  <a:pt x="0" y="1993071"/>
                  <a:pt x="448200" y="1994966"/>
                  <a:pt x="996001" y="1994966"/>
                </a:cubicBezTo>
                <a:lnTo>
                  <a:pt x="1992001" y="1994966"/>
                </a:lnTo>
                <a:lnTo>
                  <a:pt x="1992001" y="994920"/>
                </a:lnTo>
                <a:lnTo>
                  <a:pt x="1991982" y="857393"/>
                </a:lnTo>
                <a:cubicBezTo>
                  <a:pt x="1991788" y="182917"/>
                  <a:pt x="1990057" y="2209"/>
                  <a:pt x="1984387" y="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1621346" y="328825"/>
            <a:ext cx="162092" cy="125321"/>
          </a:xfrm>
          <a:custGeom>
            <a:avLst/>
            <a:gdLst>
              <a:gd name="connsiteX0" fmla="*/ 9855 w 162092"/>
              <a:gd name="connsiteY0" fmla="*/ 105905 h 125321"/>
              <a:gd name="connsiteX1" fmla="*/ 152826 w 162092"/>
              <a:gd name="connsiteY1" fmla="*/ 105905 h 125321"/>
              <a:gd name="connsiteX2" fmla="*/ 152826 w 162092"/>
              <a:gd name="connsiteY2" fmla="*/ 125321 h 125321"/>
              <a:gd name="connsiteX3" fmla="*/ 9855 w 162092"/>
              <a:gd name="connsiteY3" fmla="*/ 125321 h 125321"/>
              <a:gd name="connsiteX4" fmla="*/ 9855 w 162092"/>
              <a:gd name="connsiteY4" fmla="*/ 105905 h 125321"/>
              <a:gd name="connsiteX5" fmla="*/ 9855 w 162092"/>
              <a:gd name="connsiteY5" fmla="*/ 52952 h 125321"/>
              <a:gd name="connsiteX6" fmla="*/ 116936 w 162092"/>
              <a:gd name="connsiteY6" fmla="*/ 52952 h 125321"/>
              <a:gd name="connsiteX7" fmla="*/ 116936 w 162092"/>
              <a:gd name="connsiteY7" fmla="*/ 72368 h 125321"/>
              <a:gd name="connsiteX8" fmla="*/ 9855 w 162092"/>
              <a:gd name="connsiteY8" fmla="*/ 72368 h 125321"/>
              <a:gd name="connsiteX9" fmla="*/ 9855 w 162092"/>
              <a:gd name="connsiteY9" fmla="*/ 52952 h 125321"/>
              <a:gd name="connsiteX10" fmla="*/ 9267 w 162092"/>
              <a:gd name="connsiteY10" fmla="*/ 0 h 125321"/>
              <a:gd name="connsiteX11" fmla="*/ 152238 w 162092"/>
              <a:gd name="connsiteY11" fmla="*/ 0 h 125321"/>
              <a:gd name="connsiteX12" fmla="*/ 152238 w 162092"/>
              <a:gd name="connsiteY12" fmla="*/ 19416 h 125321"/>
              <a:gd name="connsiteX13" fmla="*/ 9267 w 162092"/>
              <a:gd name="connsiteY13" fmla="*/ 19416 h 125321"/>
              <a:gd name="connsiteX14" fmla="*/ 9267 w 162092"/>
              <a:gd name="connsiteY14" fmla="*/ 0 h 125321"/>
            </a:gdLst>
            <a:ahLst/>
            <a:cxnLst/>
            <a:rect l="l" t="t" r="r" b="b"/>
            <a:pathLst>
              <a:path w="162092" h="125321">
                <a:moveTo>
                  <a:pt x="9855" y="105905"/>
                </a:moveTo>
                <a:lnTo>
                  <a:pt x="152826" y="105905"/>
                </a:lnTo>
                <a:cubicBezTo>
                  <a:pt x="165181" y="105905"/>
                  <a:pt x="165181" y="125321"/>
                  <a:pt x="152826" y="125321"/>
                </a:cubicBezTo>
                <a:lnTo>
                  <a:pt x="9855" y="125321"/>
                </a:lnTo>
                <a:cubicBezTo>
                  <a:pt x="-2501" y="125321"/>
                  <a:pt x="-2501" y="105905"/>
                  <a:pt x="9855" y="105905"/>
                </a:cubicBezTo>
                <a:close/>
                <a:moveTo>
                  <a:pt x="9855" y="52952"/>
                </a:moveTo>
                <a:lnTo>
                  <a:pt x="116936" y="52952"/>
                </a:lnTo>
                <a:cubicBezTo>
                  <a:pt x="129292" y="52952"/>
                  <a:pt x="129292" y="72368"/>
                  <a:pt x="116936" y="72368"/>
                </a:cubicBezTo>
                <a:lnTo>
                  <a:pt x="9855" y="72368"/>
                </a:lnTo>
                <a:cubicBezTo>
                  <a:pt x="-2501" y="72368"/>
                  <a:pt x="-2501" y="52952"/>
                  <a:pt x="9855" y="52952"/>
                </a:cubicBezTo>
                <a:close/>
                <a:moveTo>
                  <a:pt x="9267" y="0"/>
                </a:moveTo>
                <a:lnTo>
                  <a:pt x="152238" y="0"/>
                </a:lnTo>
                <a:cubicBezTo>
                  <a:pt x="164593" y="0"/>
                  <a:pt x="164593" y="19416"/>
                  <a:pt x="152238" y="19416"/>
                </a:cubicBezTo>
                <a:lnTo>
                  <a:pt x="9267" y="19416"/>
                </a:lnTo>
                <a:cubicBezTo>
                  <a:pt x="-3089" y="19416"/>
                  <a:pt x="-3089" y="0"/>
                  <a:pt x="9267" y="0"/>
                </a:cubicBezTo>
                <a:close/>
              </a:path>
            </a:pathLst>
          </a:custGeom>
          <a:solidFill>
            <a:schemeClr val="accent1"/>
          </a:solidFill>
          <a:ln w="587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1576765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646164" y="6401581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156246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1221678" y="6401581"/>
            <a:ext cx="137688" cy="12977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0735727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0802953" y="6401581"/>
            <a:ext cx="134100" cy="12977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0315208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389583" y="6401581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628420" y="766804"/>
            <a:ext cx="2171051" cy="22517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8000">
                <a:ln w="12344">
                  <a:solidFill>
                    <a:srgbClr val="000000">
                      <a:alpha val="100000"/>
                    </a:srgbClr>
                  </a:solidFill>
                </a:ln>
                <a:noFill/>
                <a:latin typeface="Source Han Sans CN Bold"/>
                <a:ea typeface="Source Han Sans CN Bold"/>
                <a:cs typeface="Source Han Sans CN Bold"/>
              </a:rPr>
              <a:t>05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374105" y="2972467"/>
            <a:ext cx="4679680" cy="15614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人工智能的典型应用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H="1">
            <a:off x="11116321" y="2507515"/>
            <a:ext cx="553366" cy="398120"/>
          </a:xfrm>
          <a:custGeom>
            <a:avLst/>
            <a:gdLst>
              <a:gd name="connsiteX0" fmla="*/ 573801 w 1693851"/>
              <a:gd name="connsiteY0" fmla="*/ 983265 h 1218645"/>
              <a:gd name="connsiteX1" fmla="*/ 633893 w 1693851"/>
              <a:gd name="connsiteY1" fmla="*/ 983265 h 1218645"/>
              <a:gd name="connsiteX2" fmla="*/ 633893 w 1693851"/>
              <a:gd name="connsiteY2" fmla="*/ 1070909 h 1218645"/>
              <a:gd name="connsiteX3" fmla="*/ 721537 w 1693851"/>
              <a:gd name="connsiteY3" fmla="*/ 1070909 h 1218645"/>
              <a:gd name="connsiteX4" fmla="*/ 721537 w 1693851"/>
              <a:gd name="connsiteY4" fmla="*/ 1131001 h 1218645"/>
              <a:gd name="connsiteX5" fmla="*/ 633893 w 1693851"/>
              <a:gd name="connsiteY5" fmla="*/ 1131001 h 1218645"/>
              <a:gd name="connsiteX6" fmla="*/ 633893 w 1693851"/>
              <a:gd name="connsiteY6" fmla="*/ 1218645 h 1218645"/>
              <a:gd name="connsiteX7" fmla="*/ 573801 w 1693851"/>
              <a:gd name="connsiteY7" fmla="*/ 1218645 h 1218645"/>
              <a:gd name="connsiteX8" fmla="*/ 573801 w 1693851"/>
              <a:gd name="connsiteY8" fmla="*/ 1131001 h 1218645"/>
              <a:gd name="connsiteX9" fmla="*/ 486157 w 1693851"/>
              <a:gd name="connsiteY9" fmla="*/ 1131001 h 1218645"/>
              <a:gd name="connsiteX10" fmla="*/ 486157 w 1693851"/>
              <a:gd name="connsiteY10" fmla="*/ 1070909 h 1218645"/>
              <a:gd name="connsiteX11" fmla="*/ 573801 w 1693851"/>
              <a:gd name="connsiteY11" fmla="*/ 1070909 h 1218645"/>
              <a:gd name="connsiteX12" fmla="*/ 87644 w 1693851"/>
              <a:gd name="connsiteY12" fmla="*/ 983265 h 1218645"/>
              <a:gd name="connsiteX13" fmla="*/ 147736 w 1693851"/>
              <a:gd name="connsiteY13" fmla="*/ 983265 h 1218645"/>
              <a:gd name="connsiteX14" fmla="*/ 147736 w 1693851"/>
              <a:gd name="connsiteY14" fmla="*/ 1070909 h 1218645"/>
              <a:gd name="connsiteX15" fmla="*/ 235380 w 1693851"/>
              <a:gd name="connsiteY15" fmla="*/ 1070909 h 1218645"/>
              <a:gd name="connsiteX16" fmla="*/ 235380 w 1693851"/>
              <a:gd name="connsiteY16" fmla="*/ 1131001 h 1218645"/>
              <a:gd name="connsiteX17" fmla="*/ 147736 w 1693851"/>
              <a:gd name="connsiteY17" fmla="*/ 1131001 h 1218645"/>
              <a:gd name="connsiteX18" fmla="*/ 147736 w 1693851"/>
              <a:gd name="connsiteY18" fmla="*/ 1218645 h 1218645"/>
              <a:gd name="connsiteX19" fmla="*/ 87644 w 1693851"/>
              <a:gd name="connsiteY19" fmla="*/ 1218645 h 1218645"/>
              <a:gd name="connsiteX20" fmla="*/ 87644 w 1693851"/>
              <a:gd name="connsiteY20" fmla="*/ 1131001 h 1218645"/>
              <a:gd name="connsiteX21" fmla="*/ 0 w 1693851"/>
              <a:gd name="connsiteY21" fmla="*/ 1131001 h 1218645"/>
              <a:gd name="connsiteX22" fmla="*/ 0 w 1693851"/>
              <a:gd name="connsiteY22" fmla="*/ 1070909 h 1218645"/>
              <a:gd name="connsiteX23" fmla="*/ 87644 w 1693851"/>
              <a:gd name="connsiteY23" fmla="*/ 1070909 h 1218645"/>
              <a:gd name="connsiteX24" fmla="*/ 1546115 w 1693851"/>
              <a:gd name="connsiteY24" fmla="*/ 491632 h 1218645"/>
              <a:gd name="connsiteX25" fmla="*/ 1606207 w 1693851"/>
              <a:gd name="connsiteY25" fmla="*/ 491632 h 1218645"/>
              <a:gd name="connsiteX26" fmla="*/ 1606207 w 1693851"/>
              <a:gd name="connsiteY26" fmla="*/ 579276 h 1218645"/>
              <a:gd name="connsiteX27" fmla="*/ 1693851 w 1693851"/>
              <a:gd name="connsiteY27" fmla="*/ 579276 h 1218645"/>
              <a:gd name="connsiteX28" fmla="*/ 1693851 w 1693851"/>
              <a:gd name="connsiteY28" fmla="*/ 639368 h 1218645"/>
              <a:gd name="connsiteX29" fmla="*/ 1606207 w 1693851"/>
              <a:gd name="connsiteY29" fmla="*/ 639368 h 1218645"/>
              <a:gd name="connsiteX30" fmla="*/ 1606207 w 1693851"/>
              <a:gd name="connsiteY30" fmla="*/ 727012 h 1218645"/>
              <a:gd name="connsiteX31" fmla="*/ 1546115 w 1693851"/>
              <a:gd name="connsiteY31" fmla="*/ 727012 h 1218645"/>
              <a:gd name="connsiteX32" fmla="*/ 1546115 w 1693851"/>
              <a:gd name="connsiteY32" fmla="*/ 639368 h 1218645"/>
              <a:gd name="connsiteX33" fmla="*/ 1458471 w 1693851"/>
              <a:gd name="connsiteY33" fmla="*/ 639368 h 1218645"/>
              <a:gd name="connsiteX34" fmla="*/ 1458471 w 1693851"/>
              <a:gd name="connsiteY34" fmla="*/ 579276 h 1218645"/>
              <a:gd name="connsiteX35" fmla="*/ 1546115 w 1693851"/>
              <a:gd name="connsiteY35" fmla="*/ 579276 h 1218645"/>
              <a:gd name="connsiteX36" fmla="*/ 1059958 w 1693851"/>
              <a:gd name="connsiteY36" fmla="*/ 491632 h 1218645"/>
              <a:gd name="connsiteX37" fmla="*/ 1120050 w 1693851"/>
              <a:gd name="connsiteY37" fmla="*/ 491632 h 1218645"/>
              <a:gd name="connsiteX38" fmla="*/ 1120050 w 1693851"/>
              <a:gd name="connsiteY38" fmla="*/ 579276 h 1218645"/>
              <a:gd name="connsiteX39" fmla="*/ 1207694 w 1693851"/>
              <a:gd name="connsiteY39" fmla="*/ 579276 h 1218645"/>
              <a:gd name="connsiteX40" fmla="*/ 1207694 w 1693851"/>
              <a:gd name="connsiteY40" fmla="*/ 639368 h 1218645"/>
              <a:gd name="connsiteX41" fmla="*/ 1120050 w 1693851"/>
              <a:gd name="connsiteY41" fmla="*/ 639368 h 1218645"/>
              <a:gd name="connsiteX42" fmla="*/ 1120050 w 1693851"/>
              <a:gd name="connsiteY42" fmla="*/ 727012 h 1218645"/>
              <a:gd name="connsiteX43" fmla="*/ 1059958 w 1693851"/>
              <a:gd name="connsiteY43" fmla="*/ 727012 h 1218645"/>
              <a:gd name="connsiteX44" fmla="*/ 1059958 w 1693851"/>
              <a:gd name="connsiteY44" fmla="*/ 639368 h 1218645"/>
              <a:gd name="connsiteX45" fmla="*/ 972314 w 1693851"/>
              <a:gd name="connsiteY45" fmla="*/ 639368 h 1218645"/>
              <a:gd name="connsiteX46" fmla="*/ 972314 w 1693851"/>
              <a:gd name="connsiteY46" fmla="*/ 579276 h 1218645"/>
              <a:gd name="connsiteX47" fmla="*/ 1059958 w 1693851"/>
              <a:gd name="connsiteY47" fmla="*/ 579276 h 1218645"/>
              <a:gd name="connsiteX48" fmla="*/ 573801 w 1693851"/>
              <a:gd name="connsiteY48" fmla="*/ 491632 h 1218645"/>
              <a:gd name="connsiteX49" fmla="*/ 633893 w 1693851"/>
              <a:gd name="connsiteY49" fmla="*/ 491632 h 1218645"/>
              <a:gd name="connsiteX50" fmla="*/ 633893 w 1693851"/>
              <a:gd name="connsiteY50" fmla="*/ 579276 h 1218645"/>
              <a:gd name="connsiteX51" fmla="*/ 721537 w 1693851"/>
              <a:gd name="connsiteY51" fmla="*/ 579276 h 1218645"/>
              <a:gd name="connsiteX52" fmla="*/ 721537 w 1693851"/>
              <a:gd name="connsiteY52" fmla="*/ 639368 h 1218645"/>
              <a:gd name="connsiteX53" fmla="*/ 633893 w 1693851"/>
              <a:gd name="connsiteY53" fmla="*/ 639368 h 1218645"/>
              <a:gd name="connsiteX54" fmla="*/ 633893 w 1693851"/>
              <a:gd name="connsiteY54" fmla="*/ 727012 h 1218645"/>
              <a:gd name="connsiteX55" fmla="*/ 573801 w 1693851"/>
              <a:gd name="connsiteY55" fmla="*/ 727012 h 1218645"/>
              <a:gd name="connsiteX56" fmla="*/ 573801 w 1693851"/>
              <a:gd name="connsiteY56" fmla="*/ 639368 h 1218645"/>
              <a:gd name="connsiteX57" fmla="*/ 486157 w 1693851"/>
              <a:gd name="connsiteY57" fmla="*/ 639368 h 1218645"/>
              <a:gd name="connsiteX58" fmla="*/ 486157 w 1693851"/>
              <a:gd name="connsiteY58" fmla="*/ 579276 h 1218645"/>
              <a:gd name="connsiteX59" fmla="*/ 573801 w 1693851"/>
              <a:gd name="connsiteY59" fmla="*/ 579276 h 1218645"/>
              <a:gd name="connsiteX60" fmla="*/ 87644 w 1693851"/>
              <a:gd name="connsiteY60" fmla="*/ 491632 h 1218645"/>
              <a:gd name="connsiteX61" fmla="*/ 147736 w 1693851"/>
              <a:gd name="connsiteY61" fmla="*/ 491632 h 1218645"/>
              <a:gd name="connsiteX62" fmla="*/ 147736 w 1693851"/>
              <a:gd name="connsiteY62" fmla="*/ 579276 h 1218645"/>
              <a:gd name="connsiteX63" fmla="*/ 235380 w 1693851"/>
              <a:gd name="connsiteY63" fmla="*/ 579276 h 1218645"/>
              <a:gd name="connsiteX64" fmla="*/ 235380 w 1693851"/>
              <a:gd name="connsiteY64" fmla="*/ 639368 h 1218645"/>
              <a:gd name="connsiteX65" fmla="*/ 147736 w 1693851"/>
              <a:gd name="connsiteY65" fmla="*/ 639368 h 1218645"/>
              <a:gd name="connsiteX66" fmla="*/ 147736 w 1693851"/>
              <a:gd name="connsiteY66" fmla="*/ 727012 h 1218645"/>
              <a:gd name="connsiteX67" fmla="*/ 87644 w 1693851"/>
              <a:gd name="connsiteY67" fmla="*/ 727012 h 1218645"/>
              <a:gd name="connsiteX68" fmla="*/ 87644 w 1693851"/>
              <a:gd name="connsiteY68" fmla="*/ 639368 h 1218645"/>
              <a:gd name="connsiteX69" fmla="*/ 0 w 1693851"/>
              <a:gd name="connsiteY69" fmla="*/ 639368 h 1218645"/>
              <a:gd name="connsiteX70" fmla="*/ 0 w 1693851"/>
              <a:gd name="connsiteY70" fmla="*/ 579276 h 1218645"/>
              <a:gd name="connsiteX71" fmla="*/ 87644 w 1693851"/>
              <a:gd name="connsiteY71" fmla="*/ 579276 h 1218645"/>
              <a:gd name="connsiteX72" fmla="*/ 1546115 w 1693851"/>
              <a:gd name="connsiteY72" fmla="*/ 0 h 1218645"/>
              <a:gd name="connsiteX73" fmla="*/ 1606207 w 1693851"/>
              <a:gd name="connsiteY73" fmla="*/ 0 h 1218645"/>
              <a:gd name="connsiteX74" fmla="*/ 1606207 w 1693851"/>
              <a:gd name="connsiteY74" fmla="*/ 87644 h 1218645"/>
              <a:gd name="connsiteX75" fmla="*/ 1693851 w 1693851"/>
              <a:gd name="connsiteY75" fmla="*/ 87644 h 1218645"/>
              <a:gd name="connsiteX76" fmla="*/ 1693851 w 1693851"/>
              <a:gd name="connsiteY76" fmla="*/ 147736 h 1218645"/>
              <a:gd name="connsiteX77" fmla="*/ 1606207 w 1693851"/>
              <a:gd name="connsiteY77" fmla="*/ 147736 h 1218645"/>
              <a:gd name="connsiteX78" fmla="*/ 1606207 w 1693851"/>
              <a:gd name="connsiteY78" fmla="*/ 235380 h 1218645"/>
              <a:gd name="connsiteX79" fmla="*/ 1546115 w 1693851"/>
              <a:gd name="connsiteY79" fmla="*/ 235380 h 1218645"/>
              <a:gd name="connsiteX80" fmla="*/ 1546115 w 1693851"/>
              <a:gd name="connsiteY80" fmla="*/ 147736 h 1218645"/>
              <a:gd name="connsiteX81" fmla="*/ 1458471 w 1693851"/>
              <a:gd name="connsiteY81" fmla="*/ 147736 h 1218645"/>
              <a:gd name="connsiteX82" fmla="*/ 1458471 w 1693851"/>
              <a:gd name="connsiteY82" fmla="*/ 87644 h 1218645"/>
              <a:gd name="connsiteX83" fmla="*/ 1546115 w 1693851"/>
              <a:gd name="connsiteY83" fmla="*/ 87644 h 1218645"/>
              <a:gd name="connsiteX84" fmla="*/ 1059958 w 1693851"/>
              <a:gd name="connsiteY84" fmla="*/ 0 h 1218645"/>
              <a:gd name="connsiteX85" fmla="*/ 1120050 w 1693851"/>
              <a:gd name="connsiteY85" fmla="*/ 0 h 1218645"/>
              <a:gd name="connsiteX86" fmla="*/ 1120050 w 1693851"/>
              <a:gd name="connsiteY86" fmla="*/ 87644 h 1218645"/>
              <a:gd name="connsiteX87" fmla="*/ 1207694 w 1693851"/>
              <a:gd name="connsiteY87" fmla="*/ 87644 h 1218645"/>
              <a:gd name="connsiteX88" fmla="*/ 1207694 w 1693851"/>
              <a:gd name="connsiteY88" fmla="*/ 147736 h 1218645"/>
              <a:gd name="connsiteX89" fmla="*/ 1120050 w 1693851"/>
              <a:gd name="connsiteY89" fmla="*/ 147736 h 1218645"/>
              <a:gd name="connsiteX90" fmla="*/ 1120050 w 1693851"/>
              <a:gd name="connsiteY90" fmla="*/ 235380 h 1218645"/>
              <a:gd name="connsiteX91" fmla="*/ 1059958 w 1693851"/>
              <a:gd name="connsiteY91" fmla="*/ 235380 h 1218645"/>
              <a:gd name="connsiteX92" fmla="*/ 1059958 w 1693851"/>
              <a:gd name="connsiteY92" fmla="*/ 147736 h 1218645"/>
              <a:gd name="connsiteX93" fmla="*/ 972314 w 1693851"/>
              <a:gd name="connsiteY93" fmla="*/ 147736 h 1218645"/>
              <a:gd name="connsiteX94" fmla="*/ 972314 w 1693851"/>
              <a:gd name="connsiteY94" fmla="*/ 87644 h 1218645"/>
              <a:gd name="connsiteX95" fmla="*/ 1059958 w 1693851"/>
              <a:gd name="connsiteY95" fmla="*/ 87644 h 1218645"/>
            </a:gdLst>
            <a:ahLst/>
            <a:cxnLst/>
            <a:rect l="l" t="t" r="r" b="b"/>
            <a:pathLst>
              <a:path w="1693851" h="1218645">
                <a:moveTo>
                  <a:pt x="573801" y="983265"/>
                </a:moveTo>
                <a:lnTo>
                  <a:pt x="633893" y="983265"/>
                </a:lnTo>
                <a:lnTo>
                  <a:pt x="633893" y="1070909"/>
                </a:lnTo>
                <a:lnTo>
                  <a:pt x="721537" y="1070909"/>
                </a:lnTo>
                <a:lnTo>
                  <a:pt x="721537" y="1131001"/>
                </a:lnTo>
                <a:lnTo>
                  <a:pt x="633893" y="1131001"/>
                </a:lnTo>
                <a:lnTo>
                  <a:pt x="633893" y="1218645"/>
                </a:lnTo>
                <a:lnTo>
                  <a:pt x="573801" y="1218645"/>
                </a:lnTo>
                <a:lnTo>
                  <a:pt x="573801" y="1131001"/>
                </a:lnTo>
                <a:lnTo>
                  <a:pt x="486157" y="1131001"/>
                </a:lnTo>
                <a:lnTo>
                  <a:pt x="486157" y="1070909"/>
                </a:lnTo>
                <a:lnTo>
                  <a:pt x="573801" y="1070909"/>
                </a:lnTo>
                <a:close/>
                <a:moveTo>
                  <a:pt x="87644" y="983265"/>
                </a:moveTo>
                <a:lnTo>
                  <a:pt x="147736" y="983265"/>
                </a:lnTo>
                <a:lnTo>
                  <a:pt x="147736" y="1070909"/>
                </a:lnTo>
                <a:lnTo>
                  <a:pt x="235380" y="1070909"/>
                </a:lnTo>
                <a:lnTo>
                  <a:pt x="235380" y="1131001"/>
                </a:lnTo>
                <a:lnTo>
                  <a:pt x="147736" y="1131001"/>
                </a:lnTo>
                <a:lnTo>
                  <a:pt x="147736" y="1218645"/>
                </a:lnTo>
                <a:lnTo>
                  <a:pt x="87644" y="1218645"/>
                </a:lnTo>
                <a:lnTo>
                  <a:pt x="87644" y="1131001"/>
                </a:lnTo>
                <a:lnTo>
                  <a:pt x="0" y="1131001"/>
                </a:lnTo>
                <a:lnTo>
                  <a:pt x="0" y="1070909"/>
                </a:lnTo>
                <a:lnTo>
                  <a:pt x="87644" y="1070909"/>
                </a:lnTo>
                <a:close/>
                <a:moveTo>
                  <a:pt x="1546115" y="491632"/>
                </a:moveTo>
                <a:lnTo>
                  <a:pt x="1606207" y="491632"/>
                </a:lnTo>
                <a:lnTo>
                  <a:pt x="1606207" y="579276"/>
                </a:lnTo>
                <a:lnTo>
                  <a:pt x="1693851" y="579276"/>
                </a:lnTo>
                <a:lnTo>
                  <a:pt x="1693851" y="639368"/>
                </a:lnTo>
                <a:lnTo>
                  <a:pt x="1606207" y="639368"/>
                </a:lnTo>
                <a:lnTo>
                  <a:pt x="1606207" y="727012"/>
                </a:lnTo>
                <a:lnTo>
                  <a:pt x="1546115" y="727012"/>
                </a:lnTo>
                <a:lnTo>
                  <a:pt x="1546115" y="639368"/>
                </a:lnTo>
                <a:lnTo>
                  <a:pt x="1458471" y="639368"/>
                </a:lnTo>
                <a:lnTo>
                  <a:pt x="1458471" y="579276"/>
                </a:lnTo>
                <a:lnTo>
                  <a:pt x="1546115" y="579276"/>
                </a:lnTo>
                <a:close/>
                <a:moveTo>
                  <a:pt x="1059958" y="491632"/>
                </a:moveTo>
                <a:lnTo>
                  <a:pt x="1120050" y="491632"/>
                </a:lnTo>
                <a:lnTo>
                  <a:pt x="1120050" y="579276"/>
                </a:lnTo>
                <a:lnTo>
                  <a:pt x="1207694" y="579276"/>
                </a:lnTo>
                <a:lnTo>
                  <a:pt x="1207694" y="639368"/>
                </a:lnTo>
                <a:lnTo>
                  <a:pt x="1120050" y="639368"/>
                </a:lnTo>
                <a:lnTo>
                  <a:pt x="1120050" y="727012"/>
                </a:lnTo>
                <a:lnTo>
                  <a:pt x="1059958" y="727012"/>
                </a:lnTo>
                <a:lnTo>
                  <a:pt x="1059958" y="639368"/>
                </a:lnTo>
                <a:lnTo>
                  <a:pt x="972314" y="639368"/>
                </a:lnTo>
                <a:lnTo>
                  <a:pt x="972314" y="579276"/>
                </a:lnTo>
                <a:lnTo>
                  <a:pt x="1059958" y="579276"/>
                </a:lnTo>
                <a:close/>
                <a:moveTo>
                  <a:pt x="573801" y="491632"/>
                </a:moveTo>
                <a:lnTo>
                  <a:pt x="633893" y="491632"/>
                </a:lnTo>
                <a:lnTo>
                  <a:pt x="633893" y="579276"/>
                </a:lnTo>
                <a:lnTo>
                  <a:pt x="721537" y="579276"/>
                </a:lnTo>
                <a:lnTo>
                  <a:pt x="721537" y="639368"/>
                </a:lnTo>
                <a:lnTo>
                  <a:pt x="633893" y="639368"/>
                </a:lnTo>
                <a:lnTo>
                  <a:pt x="633893" y="727012"/>
                </a:lnTo>
                <a:lnTo>
                  <a:pt x="573801" y="727012"/>
                </a:lnTo>
                <a:lnTo>
                  <a:pt x="573801" y="639368"/>
                </a:lnTo>
                <a:lnTo>
                  <a:pt x="486157" y="639368"/>
                </a:lnTo>
                <a:lnTo>
                  <a:pt x="486157" y="579276"/>
                </a:lnTo>
                <a:lnTo>
                  <a:pt x="573801" y="579276"/>
                </a:lnTo>
                <a:close/>
                <a:moveTo>
                  <a:pt x="87644" y="491632"/>
                </a:moveTo>
                <a:lnTo>
                  <a:pt x="147736" y="491632"/>
                </a:lnTo>
                <a:lnTo>
                  <a:pt x="147736" y="579276"/>
                </a:lnTo>
                <a:lnTo>
                  <a:pt x="235380" y="579276"/>
                </a:lnTo>
                <a:lnTo>
                  <a:pt x="235380" y="639368"/>
                </a:lnTo>
                <a:lnTo>
                  <a:pt x="147736" y="639368"/>
                </a:lnTo>
                <a:lnTo>
                  <a:pt x="147736" y="727012"/>
                </a:lnTo>
                <a:lnTo>
                  <a:pt x="87644" y="727012"/>
                </a:lnTo>
                <a:lnTo>
                  <a:pt x="87644" y="639368"/>
                </a:lnTo>
                <a:lnTo>
                  <a:pt x="0" y="639368"/>
                </a:lnTo>
                <a:lnTo>
                  <a:pt x="0" y="579276"/>
                </a:lnTo>
                <a:lnTo>
                  <a:pt x="87644" y="579276"/>
                </a:lnTo>
                <a:close/>
                <a:moveTo>
                  <a:pt x="1546115" y="0"/>
                </a:moveTo>
                <a:lnTo>
                  <a:pt x="1606207" y="0"/>
                </a:lnTo>
                <a:lnTo>
                  <a:pt x="1606207" y="87644"/>
                </a:lnTo>
                <a:lnTo>
                  <a:pt x="1693851" y="87644"/>
                </a:lnTo>
                <a:lnTo>
                  <a:pt x="1693851" y="147736"/>
                </a:lnTo>
                <a:lnTo>
                  <a:pt x="1606207" y="147736"/>
                </a:lnTo>
                <a:lnTo>
                  <a:pt x="1606207" y="235380"/>
                </a:lnTo>
                <a:lnTo>
                  <a:pt x="1546115" y="235380"/>
                </a:lnTo>
                <a:lnTo>
                  <a:pt x="1546115" y="147736"/>
                </a:lnTo>
                <a:lnTo>
                  <a:pt x="1458471" y="147736"/>
                </a:lnTo>
                <a:lnTo>
                  <a:pt x="1458471" y="87644"/>
                </a:lnTo>
                <a:lnTo>
                  <a:pt x="1546115" y="87644"/>
                </a:lnTo>
                <a:close/>
                <a:moveTo>
                  <a:pt x="1059958" y="0"/>
                </a:moveTo>
                <a:lnTo>
                  <a:pt x="1120050" y="0"/>
                </a:lnTo>
                <a:lnTo>
                  <a:pt x="1120050" y="87644"/>
                </a:lnTo>
                <a:lnTo>
                  <a:pt x="1207694" y="87644"/>
                </a:lnTo>
                <a:lnTo>
                  <a:pt x="1207694" y="147736"/>
                </a:lnTo>
                <a:lnTo>
                  <a:pt x="1120050" y="147736"/>
                </a:lnTo>
                <a:lnTo>
                  <a:pt x="1120050" y="235380"/>
                </a:lnTo>
                <a:lnTo>
                  <a:pt x="1059958" y="235380"/>
                </a:lnTo>
                <a:lnTo>
                  <a:pt x="1059958" y="147736"/>
                </a:lnTo>
                <a:lnTo>
                  <a:pt x="972314" y="147736"/>
                </a:lnTo>
                <a:lnTo>
                  <a:pt x="972314" y="87644"/>
                </a:lnTo>
                <a:lnTo>
                  <a:pt x="1059958" y="8764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  <a:effectLst/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21239739">
            <a:off x="6231074" y="3241406"/>
            <a:ext cx="4965742" cy="336500"/>
          </a:xfrm>
          <a:prstGeom prst="ellipse">
            <a:avLst/>
          </a:prstGeom>
          <a:noFill/>
          <a:ln w="30480" cap="flat">
            <a:gradFill>
              <a:gsLst>
                <a:gs pos="20000">
                  <a:schemeClr val="accent2">
                    <a:lumMod val="40000"/>
                    <a:lumOff val="60000"/>
                    <a:alpha val="0"/>
                  </a:schemeClr>
                </a:gs>
                <a:gs pos="90000">
                  <a:schemeClr val="accent2">
                    <a:lumMod val="60000"/>
                    <a:lumOff val="4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flipH="1">
            <a:off x="3527550" y="1244621"/>
            <a:ext cx="309208" cy="6625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标题 1"/>
          <p:cNvSpPr txBox="1"/>
          <p:nvPr/>
        </p:nvSpPr>
        <p:spPr>
          <a:xfrm>
            <a:off x="1379704" y="706056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>
            <a:off x="1960425" y="4282547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alphaModFix/>
          </a:blip>
          <a:srcRect l="17731" r="17731"/>
          <a:stretch>
            <a:fillRect/>
          </a:stretch>
        </p:blipFill>
        <p:spPr>
          <a:xfrm>
            <a:off x="2089146" y="4416806"/>
            <a:ext cx="1642889" cy="1697087"/>
          </a:xfrm>
          <a:custGeom>
            <a:avLst/>
            <a:gdLst>
              <a:gd name="connsiteX0" fmla="*/ 829971 w 1771293"/>
              <a:gd name="connsiteY0" fmla="*/ 10 h 1829727"/>
              <a:gd name="connsiteX1" fmla="*/ 1102057 w 1771293"/>
              <a:gd name="connsiteY1" fmla="*/ 7612 h 1829727"/>
              <a:gd name="connsiteX2" fmla="*/ 1199435 w 1771293"/>
              <a:gd name="connsiteY2" fmla="*/ 32519 h 1829727"/>
              <a:gd name="connsiteX3" fmla="*/ 1290364 w 1771293"/>
              <a:gd name="connsiteY3" fmla="*/ 63395 h 1829727"/>
              <a:gd name="connsiteX4" fmla="*/ 1727647 w 1771293"/>
              <a:gd name="connsiteY4" fmla="*/ 407752 h 1829727"/>
              <a:gd name="connsiteX5" fmla="*/ 1771293 w 1771293"/>
              <a:gd name="connsiteY5" fmla="*/ 473069 h 1829727"/>
              <a:gd name="connsiteX6" fmla="*/ 1767945 w 1771293"/>
              <a:gd name="connsiteY6" fmla="*/ 1486183 h 1829727"/>
              <a:gd name="connsiteX7" fmla="*/ 1735209 w 1771293"/>
              <a:gd name="connsiteY7" fmla="*/ 1536110 h 1829727"/>
              <a:gd name="connsiteX8" fmla="*/ 1425507 w 1771293"/>
              <a:gd name="connsiteY8" fmla="*/ 1804892 h 1829727"/>
              <a:gd name="connsiteX9" fmla="*/ 1376022 w 1771293"/>
              <a:gd name="connsiteY9" fmla="*/ 1829727 h 1829727"/>
              <a:gd name="connsiteX10" fmla="*/ 255371 w 1771293"/>
              <a:gd name="connsiteY10" fmla="*/ 1829727 h 1829727"/>
              <a:gd name="connsiteX11" fmla="*/ 209522 w 1771293"/>
              <a:gd name="connsiteY11" fmla="*/ 1788781 h 1829727"/>
              <a:gd name="connsiteX12" fmla="*/ 139543 w 1771293"/>
              <a:gd name="connsiteY12" fmla="*/ 1721494 h 1829727"/>
              <a:gd name="connsiteX13" fmla="*/ 89989 w 1771293"/>
              <a:gd name="connsiteY13" fmla="*/ 1667724 h 1829727"/>
              <a:gd name="connsiteX14" fmla="*/ 47111 w 1771293"/>
              <a:gd name="connsiteY14" fmla="*/ 1591344 h 1829727"/>
              <a:gd name="connsiteX15" fmla="*/ 14829 w 1771293"/>
              <a:gd name="connsiteY15" fmla="*/ 1502673 h 1829727"/>
              <a:gd name="connsiteX16" fmla="*/ 0 w 1771293"/>
              <a:gd name="connsiteY16" fmla="*/ 836981 h 1829727"/>
              <a:gd name="connsiteX17" fmla="*/ 0 w 1771293"/>
              <a:gd name="connsiteY17" fmla="*/ 211006 h 1829727"/>
              <a:gd name="connsiteX18" fmla="*/ 207500 w 1771293"/>
              <a:gd name="connsiteY18" fmla="*/ 3877 h 1829727"/>
              <a:gd name="connsiteX19" fmla="*/ 625681 w 1771293"/>
              <a:gd name="connsiteY19" fmla="*/ 959 h 1829727"/>
              <a:gd name="connsiteX20" fmla="*/ 829971 w 1771293"/>
              <a:gd name="connsiteY20" fmla="*/ 10 h 1829727"/>
            </a:gdLst>
            <a:ahLst/>
            <a:cxnLst/>
            <a:rect l="l" t="t" r="r" b="b"/>
            <a:pathLst>
              <a:path w="1771293" h="1829727">
                <a:moveTo>
                  <a:pt x="829971" y="10"/>
                </a:moveTo>
                <a:cubicBezTo>
                  <a:pt x="998814" y="-167"/>
                  <a:pt x="1068369" y="2072"/>
                  <a:pt x="1102057" y="7612"/>
                </a:cubicBezTo>
                <a:cubicBezTo>
                  <a:pt x="1134064" y="12876"/>
                  <a:pt x="1177885" y="24084"/>
                  <a:pt x="1199435" y="32519"/>
                </a:cubicBezTo>
                <a:cubicBezTo>
                  <a:pt x="1220987" y="40954"/>
                  <a:pt x="1261905" y="54848"/>
                  <a:pt x="1290364" y="63395"/>
                </a:cubicBezTo>
                <a:cubicBezTo>
                  <a:pt x="1440424" y="108460"/>
                  <a:pt x="1624540" y="253450"/>
                  <a:pt x="1727647" y="407752"/>
                </a:cubicBezTo>
                <a:lnTo>
                  <a:pt x="1771293" y="473069"/>
                </a:lnTo>
                <a:lnTo>
                  <a:pt x="1767945" y="1486183"/>
                </a:lnTo>
                <a:lnTo>
                  <a:pt x="1735209" y="1536110"/>
                </a:lnTo>
                <a:cubicBezTo>
                  <a:pt x="1665442" y="1642512"/>
                  <a:pt x="1550786" y="1742019"/>
                  <a:pt x="1425507" y="1804892"/>
                </a:cubicBezTo>
                <a:lnTo>
                  <a:pt x="1376022" y="1829727"/>
                </a:lnTo>
                <a:lnTo>
                  <a:pt x="255371" y="1829727"/>
                </a:lnTo>
                <a:lnTo>
                  <a:pt x="209522" y="1788781"/>
                </a:lnTo>
                <a:cubicBezTo>
                  <a:pt x="184304" y="1766261"/>
                  <a:pt x="152813" y="1735983"/>
                  <a:pt x="139543" y="1721494"/>
                </a:cubicBezTo>
                <a:cubicBezTo>
                  <a:pt x="126271" y="1707006"/>
                  <a:pt x="103972" y="1682810"/>
                  <a:pt x="89989" y="1667724"/>
                </a:cubicBezTo>
                <a:cubicBezTo>
                  <a:pt x="75289" y="1651866"/>
                  <a:pt x="57203" y="1619649"/>
                  <a:pt x="47111" y="1591344"/>
                </a:cubicBezTo>
                <a:cubicBezTo>
                  <a:pt x="37512" y="1564420"/>
                  <a:pt x="22985" y="1524519"/>
                  <a:pt x="14829" y="1502673"/>
                </a:cubicBezTo>
                <a:cubicBezTo>
                  <a:pt x="329" y="1463837"/>
                  <a:pt x="0" y="1449062"/>
                  <a:pt x="0" y="836981"/>
                </a:cubicBezTo>
                <a:lnTo>
                  <a:pt x="0" y="211006"/>
                </a:lnTo>
                <a:lnTo>
                  <a:pt x="207500" y="3877"/>
                </a:lnTo>
                <a:lnTo>
                  <a:pt x="625681" y="959"/>
                </a:lnTo>
                <a:cubicBezTo>
                  <a:pt x="706376" y="396"/>
                  <a:pt x="773689" y="69"/>
                  <a:pt x="829971" y="1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alphaModFix/>
          </a:blip>
          <a:srcRect l="17731" r="17731"/>
          <a:stretch>
            <a:fillRect/>
          </a:stretch>
        </p:blipFill>
        <p:spPr>
          <a:xfrm>
            <a:off x="1508423" y="840314"/>
            <a:ext cx="1642890" cy="1697087"/>
          </a:xfrm>
          <a:custGeom>
            <a:avLst/>
            <a:gdLst>
              <a:gd name="connsiteX0" fmla="*/ 941323 w 1771294"/>
              <a:gd name="connsiteY0" fmla="*/ 10 h 1829727"/>
              <a:gd name="connsiteX1" fmla="*/ 1145612 w 1771294"/>
              <a:gd name="connsiteY1" fmla="*/ 959 h 1829727"/>
              <a:gd name="connsiteX2" fmla="*/ 1563794 w 1771294"/>
              <a:gd name="connsiteY2" fmla="*/ 3876 h 1829727"/>
              <a:gd name="connsiteX3" fmla="*/ 1771294 w 1771294"/>
              <a:gd name="connsiteY3" fmla="*/ 211006 h 1829727"/>
              <a:gd name="connsiteX4" fmla="*/ 1771294 w 1771294"/>
              <a:gd name="connsiteY4" fmla="*/ 836981 h 1829727"/>
              <a:gd name="connsiteX5" fmla="*/ 1756464 w 1771294"/>
              <a:gd name="connsiteY5" fmla="*/ 1502673 h 1829727"/>
              <a:gd name="connsiteX6" fmla="*/ 1724182 w 1771294"/>
              <a:gd name="connsiteY6" fmla="*/ 1591344 h 1829727"/>
              <a:gd name="connsiteX7" fmla="*/ 1681304 w 1771294"/>
              <a:gd name="connsiteY7" fmla="*/ 1667724 h 1829727"/>
              <a:gd name="connsiteX8" fmla="*/ 1631751 w 1771294"/>
              <a:gd name="connsiteY8" fmla="*/ 1721494 h 1829727"/>
              <a:gd name="connsiteX9" fmla="*/ 1561772 w 1771294"/>
              <a:gd name="connsiteY9" fmla="*/ 1788781 h 1829727"/>
              <a:gd name="connsiteX10" fmla="*/ 1515923 w 1771294"/>
              <a:gd name="connsiteY10" fmla="*/ 1829727 h 1829727"/>
              <a:gd name="connsiteX11" fmla="*/ 395271 w 1771294"/>
              <a:gd name="connsiteY11" fmla="*/ 1829727 h 1829727"/>
              <a:gd name="connsiteX12" fmla="*/ 345787 w 1771294"/>
              <a:gd name="connsiteY12" fmla="*/ 1804892 h 1829727"/>
              <a:gd name="connsiteX13" fmla="*/ 36085 w 1771294"/>
              <a:gd name="connsiteY13" fmla="*/ 1536110 h 1829727"/>
              <a:gd name="connsiteX14" fmla="*/ 3348 w 1771294"/>
              <a:gd name="connsiteY14" fmla="*/ 1486183 h 1829727"/>
              <a:gd name="connsiteX15" fmla="*/ 0 w 1771294"/>
              <a:gd name="connsiteY15" fmla="*/ 473069 h 1829727"/>
              <a:gd name="connsiteX16" fmla="*/ 43646 w 1771294"/>
              <a:gd name="connsiteY16" fmla="*/ 407752 h 1829727"/>
              <a:gd name="connsiteX17" fmla="*/ 480929 w 1771294"/>
              <a:gd name="connsiteY17" fmla="*/ 63395 h 1829727"/>
              <a:gd name="connsiteX18" fmla="*/ 571858 w 1771294"/>
              <a:gd name="connsiteY18" fmla="*/ 32519 h 1829727"/>
              <a:gd name="connsiteX19" fmla="*/ 669236 w 1771294"/>
              <a:gd name="connsiteY19" fmla="*/ 7612 h 1829727"/>
              <a:gd name="connsiteX20" fmla="*/ 941323 w 1771294"/>
              <a:gd name="connsiteY20" fmla="*/ 10 h 1829727"/>
            </a:gdLst>
            <a:ahLst/>
            <a:cxnLst/>
            <a:rect l="l" t="t" r="r" b="b"/>
            <a:pathLst>
              <a:path w="1771294" h="1829727">
                <a:moveTo>
                  <a:pt x="941323" y="10"/>
                </a:moveTo>
                <a:cubicBezTo>
                  <a:pt x="997604" y="69"/>
                  <a:pt x="1064918" y="396"/>
                  <a:pt x="1145612" y="959"/>
                </a:cubicBezTo>
                <a:lnTo>
                  <a:pt x="1563794" y="3876"/>
                </a:lnTo>
                <a:lnTo>
                  <a:pt x="1771294" y="211006"/>
                </a:lnTo>
                <a:lnTo>
                  <a:pt x="1771294" y="836981"/>
                </a:lnTo>
                <a:cubicBezTo>
                  <a:pt x="1771294" y="1449062"/>
                  <a:pt x="1770964" y="1463836"/>
                  <a:pt x="1756464" y="1502673"/>
                </a:cubicBezTo>
                <a:cubicBezTo>
                  <a:pt x="1748309" y="1524518"/>
                  <a:pt x="1733781" y="1564420"/>
                  <a:pt x="1724182" y="1591344"/>
                </a:cubicBezTo>
                <a:cubicBezTo>
                  <a:pt x="1714091" y="1619649"/>
                  <a:pt x="1696005" y="1651866"/>
                  <a:pt x="1681304" y="1667724"/>
                </a:cubicBezTo>
                <a:cubicBezTo>
                  <a:pt x="1667321" y="1682810"/>
                  <a:pt x="1645022" y="1707006"/>
                  <a:pt x="1631751" y="1721494"/>
                </a:cubicBezTo>
                <a:cubicBezTo>
                  <a:pt x="1618480" y="1735983"/>
                  <a:pt x="1586990" y="1766261"/>
                  <a:pt x="1561772" y="1788781"/>
                </a:cubicBezTo>
                <a:lnTo>
                  <a:pt x="1515923" y="1829727"/>
                </a:lnTo>
                <a:lnTo>
                  <a:pt x="395271" y="1829727"/>
                </a:lnTo>
                <a:lnTo>
                  <a:pt x="345787" y="1804892"/>
                </a:lnTo>
                <a:cubicBezTo>
                  <a:pt x="220508" y="1742019"/>
                  <a:pt x="105851" y="1642512"/>
                  <a:pt x="36085" y="1536110"/>
                </a:cubicBezTo>
                <a:lnTo>
                  <a:pt x="3348" y="1486183"/>
                </a:lnTo>
                <a:lnTo>
                  <a:pt x="0" y="473069"/>
                </a:lnTo>
                <a:lnTo>
                  <a:pt x="43646" y="407752"/>
                </a:lnTo>
                <a:cubicBezTo>
                  <a:pt x="146754" y="253450"/>
                  <a:pt x="330869" y="108460"/>
                  <a:pt x="480929" y="63395"/>
                </a:cubicBezTo>
                <a:cubicBezTo>
                  <a:pt x="509388" y="54848"/>
                  <a:pt x="550307" y="40954"/>
                  <a:pt x="571858" y="32519"/>
                </a:cubicBezTo>
                <a:cubicBezTo>
                  <a:pt x="593409" y="24084"/>
                  <a:pt x="637229" y="12876"/>
                  <a:pt x="669236" y="7612"/>
                </a:cubicBezTo>
                <a:cubicBezTo>
                  <a:pt x="702925" y="2072"/>
                  <a:pt x="772479" y="-167"/>
                  <a:pt x="941323" y="1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6" name="标题 1"/>
          <p:cNvSpPr txBox="1"/>
          <p:nvPr/>
        </p:nvSpPr>
        <p:spPr>
          <a:xfrm>
            <a:off x="2196979" y="1959528"/>
            <a:ext cx="2816680" cy="2911656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 flipH="1">
            <a:off x="565954" y="4177342"/>
            <a:ext cx="1139653" cy="92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>
            <a:alphaModFix/>
          </a:blip>
          <a:srcRect l="17731" r="17731"/>
          <a:stretch>
            <a:fillRect/>
          </a:stretch>
        </p:blipFill>
        <p:spPr>
          <a:xfrm>
            <a:off x="2382519" y="2153053"/>
            <a:ext cx="2435104" cy="2515437"/>
          </a:xfrm>
          <a:custGeom>
            <a:avLst/>
            <a:gdLst>
              <a:gd name="connsiteX0" fmla="*/ 1356857 w 2553207"/>
              <a:gd name="connsiteY0" fmla="*/ 14 h 2637435"/>
              <a:gd name="connsiteX1" fmla="*/ 1651327 w 2553207"/>
              <a:gd name="connsiteY1" fmla="*/ 1382 h 2637435"/>
              <a:gd name="connsiteX2" fmla="*/ 2254109 w 2553207"/>
              <a:gd name="connsiteY2" fmla="*/ 5587 h 2637435"/>
              <a:gd name="connsiteX3" fmla="*/ 2553207 w 2553207"/>
              <a:gd name="connsiteY3" fmla="*/ 304151 h 2637435"/>
              <a:gd name="connsiteX4" fmla="*/ 2553207 w 2553207"/>
              <a:gd name="connsiteY4" fmla="*/ 1206455 h 2637435"/>
              <a:gd name="connsiteX5" fmla="*/ 2531832 w 2553207"/>
              <a:gd name="connsiteY5" fmla="*/ 2166009 h 2637435"/>
              <a:gd name="connsiteX6" fmla="*/ 2485299 w 2553207"/>
              <a:gd name="connsiteY6" fmla="*/ 2293822 h 2637435"/>
              <a:gd name="connsiteX7" fmla="*/ 2423493 w 2553207"/>
              <a:gd name="connsiteY7" fmla="*/ 2403919 h 2637435"/>
              <a:gd name="connsiteX8" fmla="*/ 2352065 w 2553207"/>
              <a:gd name="connsiteY8" fmla="*/ 2481425 h 2637435"/>
              <a:gd name="connsiteX9" fmla="*/ 2251195 w 2553207"/>
              <a:gd name="connsiteY9" fmla="*/ 2578415 h 2637435"/>
              <a:gd name="connsiteX10" fmla="*/ 2185106 w 2553207"/>
              <a:gd name="connsiteY10" fmla="*/ 2637435 h 2637435"/>
              <a:gd name="connsiteX11" fmla="*/ 569758 w 2553207"/>
              <a:gd name="connsiteY11" fmla="*/ 2637435 h 2637435"/>
              <a:gd name="connsiteX12" fmla="*/ 498430 w 2553207"/>
              <a:gd name="connsiteY12" fmla="*/ 2601638 h 2637435"/>
              <a:gd name="connsiteX13" fmla="*/ 52014 w 2553207"/>
              <a:gd name="connsiteY13" fmla="*/ 2214205 h 2637435"/>
              <a:gd name="connsiteX14" fmla="*/ 4826 w 2553207"/>
              <a:gd name="connsiteY14" fmla="*/ 2142239 h 2637435"/>
              <a:gd name="connsiteX15" fmla="*/ 0 w 2553207"/>
              <a:gd name="connsiteY15" fmla="*/ 681899 h 2637435"/>
              <a:gd name="connsiteX16" fmla="*/ 62913 w 2553207"/>
              <a:gd name="connsiteY16" fmla="*/ 587749 h 2637435"/>
              <a:gd name="connsiteX17" fmla="*/ 693229 w 2553207"/>
              <a:gd name="connsiteY17" fmla="*/ 91379 h 2637435"/>
              <a:gd name="connsiteX18" fmla="*/ 824297 w 2553207"/>
              <a:gd name="connsiteY18" fmla="*/ 46874 h 2637435"/>
              <a:gd name="connsiteX19" fmla="*/ 964662 w 2553207"/>
              <a:gd name="connsiteY19" fmla="*/ 10972 h 2637435"/>
              <a:gd name="connsiteX20" fmla="*/ 1356857 w 2553207"/>
              <a:gd name="connsiteY20" fmla="*/ 14 h 2637435"/>
            </a:gdLst>
            <a:ahLst/>
            <a:cxnLst/>
            <a:rect l="l" t="t" r="r" b="b"/>
            <a:pathLst>
              <a:path w="2553207" h="2637435">
                <a:moveTo>
                  <a:pt x="1356857" y="14"/>
                </a:moveTo>
                <a:cubicBezTo>
                  <a:pt x="1437983" y="99"/>
                  <a:pt x="1535011" y="571"/>
                  <a:pt x="1651327" y="1382"/>
                </a:cubicBezTo>
                <a:lnTo>
                  <a:pt x="2254109" y="5587"/>
                </a:lnTo>
                <a:lnTo>
                  <a:pt x="2553207" y="304151"/>
                </a:lnTo>
                <a:lnTo>
                  <a:pt x="2553207" y="1206455"/>
                </a:lnTo>
                <a:cubicBezTo>
                  <a:pt x="2553207" y="2088732"/>
                  <a:pt x="2552733" y="2110028"/>
                  <a:pt x="2531832" y="2166009"/>
                </a:cubicBezTo>
                <a:cubicBezTo>
                  <a:pt x="2520076" y="2197497"/>
                  <a:pt x="2499135" y="2255013"/>
                  <a:pt x="2485299" y="2293822"/>
                </a:cubicBezTo>
                <a:cubicBezTo>
                  <a:pt x="2470753" y="2334621"/>
                  <a:pt x="2444683" y="2381061"/>
                  <a:pt x="2423493" y="2403919"/>
                </a:cubicBezTo>
                <a:cubicBezTo>
                  <a:pt x="2403337" y="2425664"/>
                  <a:pt x="2371195" y="2460542"/>
                  <a:pt x="2352065" y="2481425"/>
                </a:cubicBezTo>
                <a:cubicBezTo>
                  <a:pt x="2332936" y="2502309"/>
                  <a:pt x="2287545" y="2545954"/>
                  <a:pt x="2251195" y="2578415"/>
                </a:cubicBezTo>
                <a:lnTo>
                  <a:pt x="2185106" y="2637435"/>
                </a:lnTo>
                <a:lnTo>
                  <a:pt x="569758" y="2637435"/>
                </a:lnTo>
                <a:lnTo>
                  <a:pt x="498430" y="2601638"/>
                </a:lnTo>
                <a:cubicBezTo>
                  <a:pt x="317848" y="2511010"/>
                  <a:pt x="152578" y="2367577"/>
                  <a:pt x="52014" y="2214205"/>
                </a:cubicBezTo>
                <a:lnTo>
                  <a:pt x="4826" y="2142239"/>
                </a:lnTo>
                <a:lnTo>
                  <a:pt x="0" y="681899"/>
                </a:lnTo>
                <a:lnTo>
                  <a:pt x="62913" y="587749"/>
                </a:lnTo>
                <a:cubicBezTo>
                  <a:pt x="211536" y="365332"/>
                  <a:pt x="476927" y="156338"/>
                  <a:pt x="693229" y="91379"/>
                </a:cubicBezTo>
                <a:cubicBezTo>
                  <a:pt x="734251" y="79060"/>
                  <a:pt x="793232" y="59032"/>
                  <a:pt x="824297" y="46874"/>
                </a:cubicBezTo>
                <a:cubicBezTo>
                  <a:pt x="855361" y="34715"/>
                  <a:pt x="918526" y="18560"/>
                  <a:pt x="964662" y="10972"/>
                </a:cubicBezTo>
                <a:cubicBezTo>
                  <a:pt x="1013222" y="2986"/>
                  <a:pt x="1113479" y="-241"/>
                  <a:pt x="1356857" y="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0" name="标题 1"/>
          <p:cNvSpPr txBox="1"/>
          <p:nvPr/>
        </p:nvSpPr>
        <p:spPr>
          <a:xfrm>
            <a:off x="11141609" y="326598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32" name="Picture 2" descr="E:\Hou\信息化建设\web\校徽相关\xjtu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" t="-1001" r="53439" b="77637"/>
          <a:stretch>
            <a:fillRect/>
          </a:stretch>
        </p:blipFill>
        <p:spPr bwMode="auto">
          <a:xfrm>
            <a:off x="10067940" y="185903"/>
            <a:ext cx="14700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矩形 32"/>
          <p:cNvSpPr/>
          <p:nvPr/>
        </p:nvSpPr>
        <p:spPr>
          <a:xfrm>
            <a:off x="21076" y="329361"/>
            <a:ext cx="17235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人工智能基础</a:t>
            </a:r>
            <a:endParaRPr lang="zh-CN" altLang="en-US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3" name="标题 1"/>
          <p:cNvCxnSpPr/>
          <p:nvPr/>
        </p:nvCxnSpPr>
        <p:spPr>
          <a:xfrm>
            <a:off x="6182419" y="2033865"/>
            <a:ext cx="0" cy="3159746"/>
          </a:xfrm>
          <a:prstGeom prst="line">
            <a:avLst/>
          </a:prstGeom>
          <a:noFill/>
          <a:ln w="9525" cap="sq">
            <a:solidFill>
              <a:schemeClr val="tx2"/>
            </a:solidFill>
            <a:miter/>
          </a:ln>
        </p:spPr>
      </p:cxnSp>
      <p:sp>
        <p:nvSpPr>
          <p:cNvPr id="4" name="标题 1"/>
          <p:cNvSpPr txBox="1"/>
          <p:nvPr/>
        </p:nvSpPr>
        <p:spPr>
          <a:xfrm>
            <a:off x="5861414" y="3044919"/>
            <a:ext cx="642010" cy="6420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5861414" y="1391855"/>
            <a:ext cx="642010" cy="64201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861414" y="4551601"/>
            <a:ext cx="642010" cy="64201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003403" y="1533818"/>
            <a:ext cx="358032" cy="35808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998783" y="3192843"/>
            <a:ext cx="367272" cy="346162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018611" y="4714083"/>
            <a:ext cx="327616" cy="317047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730477" y="1828103"/>
            <a:ext cx="4966223" cy="12707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人工智能通过深度学习算法分析医学影像，如X光、CT和MRI图像，辅助医生进行疾病诊断；能够快速准确地检测出病变部位，提高诊断效率和准确性。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730477" y="4930253"/>
            <a:ext cx="4966223" cy="12707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智能健康管理应用通过收集用户的身体数据，如心率、血压、运动数据等，利用人工智能技术进行健康风险评估和个性化健康管理建议；如智能手环和健康APP等。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68138" y="3188401"/>
            <a:ext cx="4966223" cy="12707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医疗机器人在手术、康复和护理等领域发挥重要作用，如达芬奇手术机器人可进行微创手术，提高手术精度和安全性；康复机器人帮助患者进行康复训练，提高康复效果。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68138" y="2840132"/>
            <a:ext cx="4966223" cy="3364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医疗机器人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0" y="6670040"/>
            <a:ext cx="12192000" cy="187960"/>
          </a:xfrm>
          <a:custGeom>
            <a:avLst/>
            <a:gdLst>
              <a:gd name="connsiteX0" fmla="*/ 0 w 12192000"/>
              <a:gd name="connsiteY0" fmla="*/ 0 h 276447"/>
              <a:gd name="connsiteX1" fmla="*/ 12192000 w 12192000"/>
              <a:gd name="connsiteY1" fmla="*/ 0 h 276447"/>
              <a:gd name="connsiteX2" fmla="*/ 12192000 w 12192000"/>
              <a:gd name="connsiteY2" fmla="*/ 276447 h 276447"/>
              <a:gd name="connsiteX3" fmla="*/ 0 w 12192000"/>
              <a:gd name="connsiteY3" fmla="*/ 276447 h 276447"/>
            </a:gdLst>
            <a:ahLst/>
            <a:cxnLst/>
            <a:rect l="l" t="t" r="r" b="b"/>
            <a:pathLst>
              <a:path w="12192000" h="276447">
                <a:moveTo>
                  <a:pt x="0" y="0"/>
                </a:moveTo>
                <a:lnTo>
                  <a:pt x="12192000" y="0"/>
                </a:lnTo>
                <a:lnTo>
                  <a:pt x="12192000" y="276447"/>
                </a:lnTo>
                <a:lnTo>
                  <a:pt x="0" y="276447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730477" y="1472082"/>
            <a:ext cx="4966223" cy="3364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医学影像诊断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730477" y="4574232"/>
            <a:ext cx="4966223" cy="3364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智能健康管理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365760" y="436721"/>
            <a:ext cx="216000" cy="216000"/>
          </a:xfrm>
          <a:prstGeom prst="ellipse">
            <a:avLst/>
          </a:prstGeom>
          <a:solidFill>
            <a:schemeClr val="bg1"/>
          </a:solidFill>
          <a:ln w="508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43662" y="296822"/>
            <a:ext cx="1058727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人工智能在医疗领域的应用</a:t>
            </a:r>
            <a:endParaRPr kumimoji="1" lang="zh-CN" altLang="en-US"/>
          </a:p>
        </p:txBody>
      </p:sp>
      <p:cxnSp>
        <p:nvCxnSpPr>
          <p:cNvPr id="19" name="标题 1"/>
          <p:cNvCxnSpPr/>
          <p:nvPr/>
        </p:nvCxnSpPr>
        <p:spPr>
          <a:xfrm>
            <a:off x="365760" y="804295"/>
            <a:ext cx="11826240" cy="0"/>
          </a:xfrm>
          <a:prstGeom prst="line">
            <a:avLst/>
          </a:prstGeom>
          <a:noFill/>
          <a:ln w="15875" cap="sq"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0" scaled="0"/>
            </a:gradFill>
            <a:miter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746882">
            <a:off x="918244" y="1834417"/>
            <a:ext cx="3295647" cy="3295645"/>
          </a:xfrm>
          <a:prstGeom prst="ellipse">
            <a:avLst/>
          </a:prstGeom>
          <a:solidFill>
            <a:schemeClr val="accent1">
              <a:lumMod val="20000"/>
              <a:lumOff val="80000"/>
              <a:alpha val="24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746882">
            <a:off x="1188698" y="2104873"/>
            <a:ext cx="2754741" cy="2754739"/>
          </a:xfrm>
          <a:prstGeom prst="ellipse">
            <a:avLst/>
          </a:prstGeom>
          <a:solidFill>
            <a:schemeClr val="accent1">
              <a:lumMod val="20000"/>
              <a:lumOff val="80000"/>
              <a:alpha val="51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3446882">
            <a:off x="1601833" y="2450329"/>
            <a:ext cx="2140023" cy="2140023"/>
          </a:xfrm>
          <a:prstGeom prst="arc">
            <a:avLst>
              <a:gd name="adj1" fmla="val 18228952"/>
              <a:gd name="adj2" fmla="val 4388189"/>
            </a:avLst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6146882">
            <a:off x="1551033" y="2412229"/>
            <a:ext cx="2140023" cy="2140023"/>
          </a:xfrm>
          <a:prstGeom prst="arc">
            <a:avLst>
              <a:gd name="adj1" fmla="val 4030654"/>
              <a:gd name="adj2" fmla="val 12159657"/>
            </a:avLst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746882">
            <a:off x="3171446" y="2571514"/>
            <a:ext cx="94307" cy="94307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746882">
            <a:off x="1883400" y="4255859"/>
            <a:ext cx="94307" cy="94307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000500" y="2043459"/>
            <a:ext cx="6223000" cy="8283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智能交通系统利用传感器、通信技术和人工智能算法，实现交通流量监测、信号控制和交通疏导；提高道路通行效率，缓解交通拥堵，如智能交通信号灯可根据实时交通流量自动调整信号时长。</a:t>
            </a:r>
            <a:endParaRPr kumimoji="1" lang="zh-CN" altLang="en-US"/>
          </a:p>
        </p:txBody>
      </p:sp>
      <p:cxnSp>
        <p:nvCxnSpPr>
          <p:cNvPr id="10" name="标题 1"/>
          <p:cNvCxnSpPr/>
          <p:nvPr/>
        </p:nvCxnSpPr>
        <p:spPr>
          <a:xfrm>
            <a:off x="3052630" y="1964445"/>
            <a:ext cx="7166983" cy="0"/>
          </a:xfrm>
          <a:prstGeom prst="line">
            <a:avLst/>
          </a:prstGeom>
          <a:noFill/>
          <a:ln w="19050" cap="sq">
            <a:solidFill>
              <a:schemeClr val="accent1"/>
            </a:solidFill>
            <a:miter/>
          </a:ln>
        </p:spPr>
      </p:cxnSp>
      <p:sp>
        <p:nvSpPr>
          <p:cNvPr id="11" name="标题 1"/>
          <p:cNvSpPr txBox="1"/>
          <p:nvPr/>
        </p:nvSpPr>
        <p:spPr>
          <a:xfrm>
            <a:off x="3001232" y="1889827"/>
            <a:ext cx="118442" cy="118442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000500" y="1542752"/>
            <a:ext cx="6223000" cy="377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智能交通系统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005545" y="5032951"/>
            <a:ext cx="6217955" cy="8283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人工智能在交通物流领域用于路径规划、货物调度和运输监控；通过优化运输路线和调度方案，降低物流成本，提高运输效率，如京东物流的智能仓储和配送系统。</a:t>
            </a:r>
            <a:endParaRPr kumimoji="1" lang="zh-CN" altLang="en-US"/>
          </a:p>
        </p:txBody>
      </p:sp>
      <p:cxnSp>
        <p:nvCxnSpPr>
          <p:cNvPr id="14" name="标题 1"/>
          <p:cNvCxnSpPr/>
          <p:nvPr/>
        </p:nvCxnSpPr>
        <p:spPr>
          <a:xfrm>
            <a:off x="3106714" y="4953938"/>
            <a:ext cx="7166983" cy="0"/>
          </a:xfrm>
          <a:prstGeom prst="line">
            <a:avLst/>
          </a:prstGeom>
          <a:noFill/>
          <a:ln w="19050" cap="sq">
            <a:solidFill>
              <a:schemeClr val="accent1"/>
            </a:solidFill>
            <a:miter/>
          </a:ln>
        </p:spPr>
      </p:cxnSp>
      <p:sp>
        <p:nvSpPr>
          <p:cNvPr id="15" name="标题 1"/>
          <p:cNvSpPr txBox="1"/>
          <p:nvPr/>
        </p:nvSpPr>
        <p:spPr>
          <a:xfrm>
            <a:off x="3055316" y="4879320"/>
            <a:ext cx="118442" cy="118442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005544" y="4532244"/>
            <a:ext cx="6268756" cy="377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交通物流优化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736360" y="3570424"/>
            <a:ext cx="6553940" cy="8283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自动驾驶技术通过激光雷达、摄像头等传感器感知环境，利用人工智能算法进行路径规划和决策控制；实现车辆的自动驾驶功能，提高交通安全性和舒适性，如特斯拉自动驾驶系统。</a:t>
            </a:r>
            <a:endParaRPr kumimoji="1" lang="zh-CN" altLang="en-US"/>
          </a:p>
        </p:txBody>
      </p:sp>
      <p:cxnSp>
        <p:nvCxnSpPr>
          <p:cNvPr id="18" name="标题 1"/>
          <p:cNvCxnSpPr/>
          <p:nvPr/>
        </p:nvCxnSpPr>
        <p:spPr>
          <a:xfrm>
            <a:off x="4119474" y="3491411"/>
            <a:ext cx="7166983" cy="0"/>
          </a:xfrm>
          <a:prstGeom prst="line">
            <a:avLst/>
          </a:prstGeom>
          <a:noFill/>
          <a:ln w="19050" cap="sq">
            <a:solidFill>
              <a:schemeClr val="accent1"/>
            </a:solidFill>
            <a:miter/>
          </a:ln>
        </p:spPr>
      </p:cxnSp>
      <p:sp>
        <p:nvSpPr>
          <p:cNvPr id="19" name="标题 1"/>
          <p:cNvSpPr txBox="1"/>
          <p:nvPr/>
        </p:nvSpPr>
        <p:spPr>
          <a:xfrm>
            <a:off x="4068076" y="3416793"/>
            <a:ext cx="118442" cy="118442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4736359" y="3069717"/>
            <a:ext cx="6553941" cy="377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自动驾驶技术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746882">
            <a:off x="1696120" y="2557316"/>
            <a:ext cx="1849850" cy="184985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2262127" y="3126965"/>
            <a:ext cx="717834" cy="710550"/>
          </a:xfrm>
          <a:custGeom>
            <a:avLst/>
            <a:gdLst>
              <a:gd name="connsiteX0" fmla="*/ 1163193 w 1872552"/>
              <a:gd name="connsiteY0" fmla="*/ 1008682 h 1853550"/>
              <a:gd name="connsiteX1" fmla="*/ 1670113 w 1872552"/>
              <a:gd name="connsiteY1" fmla="*/ 1008682 h 1853550"/>
              <a:gd name="connsiteX2" fmla="*/ 1839277 w 1872552"/>
              <a:gd name="connsiteY2" fmla="*/ 1177465 h 1853550"/>
              <a:gd name="connsiteX3" fmla="*/ 1839277 w 1872552"/>
              <a:gd name="connsiteY3" fmla="*/ 1684195 h 1853550"/>
              <a:gd name="connsiteX4" fmla="*/ 1670113 w 1872552"/>
              <a:gd name="connsiteY4" fmla="*/ 1853550 h 1853550"/>
              <a:gd name="connsiteX5" fmla="*/ 1163193 w 1872552"/>
              <a:gd name="connsiteY5" fmla="*/ 1853550 h 1853550"/>
              <a:gd name="connsiteX6" fmla="*/ 993838 w 1872552"/>
              <a:gd name="connsiteY6" fmla="*/ 1684195 h 1853550"/>
              <a:gd name="connsiteX7" fmla="*/ 993838 w 1872552"/>
              <a:gd name="connsiteY7" fmla="*/ 1177465 h 1853550"/>
              <a:gd name="connsiteX8" fmla="*/ 1163193 w 1872552"/>
              <a:gd name="connsiteY8" fmla="*/ 1008682 h 1853550"/>
              <a:gd name="connsiteX9" fmla="*/ 169355 w 1872552"/>
              <a:gd name="connsiteY9" fmla="*/ 1008682 h 1853550"/>
              <a:gd name="connsiteX10" fmla="*/ 676275 w 1872552"/>
              <a:gd name="connsiteY10" fmla="*/ 1008682 h 1853550"/>
              <a:gd name="connsiteX11" fmla="*/ 845439 w 1872552"/>
              <a:gd name="connsiteY11" fmla="*/ 1177465 h 1853550"/>
              <a:gd name="connsiteX12" fmla="*/ 845439 w 1872552"/>
              <a:gd name="connsiteY12" fmla="*/ 1684195 h 1853550"/>
              <a:gd name="connsiteX13" fmla="*/ 676275 w 1872552"/>
              <a:gd name="connsiteY13" fmla="*/ 1853550 h 1853550"/>
              <a:gd name="connsiteX14" fmla="*/ 169355 w 1872552"/>
              <a:gd name="connsiteY14" fmla="*/ 1853550 h 1853550"/>
              <a:gd name="connsiteX15" fmla="*/ 0 w 1872552"/>
              <a:gd name="connsiteY15" fmla="*/ 1684195 h 1853550"/>
              <a:gd name="connsiteX16" fmla="*/ 0 w 1872552"/>
              <a:gd name="connsiteY16" fmla="*/ 1177465 h 1853550"/>
              <a:gd name="connsiteX17" fmla="*/ 169355 w 1872552"/>
              <a:gd name="connsiteY17" fmla="*/ 1008682 h 1853550"/>
              <a:gd name="connsiteX18" fmla="*/ 169355 w 1872552"/>
              <a:gd name="connsiteY18" fmla="*/ 33514 h 1853550"/>
              <a:gd name="connsiteX19" fmla="*/ 676275 w 1872552"/>
              <a:gd name="connsiteY19" fmla="*/ 33514 h 1853550"/>
              <a:gd name="connsiteX20" fmla="*/ 845439 w 1872552"/>
              <a:gd name="connsiteY20" fmla="*/ 202297 h 1853550"/>
              <a:gd name="connsiteX21" fmla="*/ 845439 w 1872552"/>
              <a:gd name="connsiteY21" fmla="*/ 709027 h 1853550"/>
              <a:gd name="connsiteX22" fmla="*/ 676275 w 1872552"/>
              <a:gd name="connsiteY22" fmla="*/ 878382 h 1853550"/>
              <a:gd name="connsiteX23" fmla="*/ 169355 w 1872552"/>
              <a:gd name="connsiteY23" fmla="*/ 878382 h 1853550"/>
              <a:gd name="connsiteX24" fmla="*/ 0 w 1872552"/>
              <a:gd name="connsiteY24" fmla="*/ 709027 h 1853550"/>
              <a:gd name="connsiteX25" fmla="*/ 0 w 1872552"/>
              <a:gd name="connsiteY25" fmla="*/ 202297 h 1853550"/>
              <a:gd name="connsiteX26" fmla="*/ 169355 w 1872552"/>
              <a:gd name="connsiteY26" fmla="*/ 33514 h 1853550"/>
              <a:gd name="connsiteX27" fmla="*/ 1416605 w 1872552"/>
              <a:gd name="connsiteY27" fmla="*/ 0 h 1853550"/>
              <a:gd name="connsiteX28" fmla="*/ 1474183 w 1872552"/>
              <a:gd name="connsiteY28" fmla="*/ 23846 h 1853550"/>
              <a:gd name="connsiteX29" fmla="*/ 1848706 w 1872552"/>
              <a:gd name="connsiteY29" fmla="*/ 398369 h 1853550"/>
              <a:gd name="connsiteX30" fmla="*/ 1848706 w 1872552"/>
              <a:gd name="connsiteY30" fmla="*/ 513526 h 1853550"/>
              <a:gd name="connsiteX31" fmla="*/ 1474183 w 1872552"/>
              <a:gd name="connsiteY31" fmla="*/ 888049 h 1853550"/>
              <a:gd name="connsiteX32" fmla="*/ 1359026 w 1872552"/>
              <a:gd name="connsiteY32" fmla="*/ 888049 h 1853550"/>
              <a:gd name="connsiteX33" fmla="*/ 984408 w 1872552"/>
              <a:gd name="connsiteY33" fmla="*/ 513526 h 1853550"/>
              <a:gd name="connsiteX34" fmla="*/ 984408 w 1872552"/>
              <a:gd name="connsiteY34" fmla="*/ 398369 h 1853550"/>
              <a:gd name="connsiteX35" fmla="*/ 1359026 w 1872552"/>
              <a:gd name="connsiteY35" fmla="*/ 23846 h 1853550"/>
              <a:gd name="connsiteX36" fmla="*/ 1416605 w 1872552"/>
              <a:gd name="connsiteY36" fmla="*/ 0 h 1853550"/>
            </a:gdLst>
            <a:ahLst/>
            <a:cxnLst/>
            <a:rect l="l" t="t" r="r" b="b"/>
            <a:pathLst>
              <a:path w="1872552" h="1853550">
                <a:moveTo>
                  <a:pt x="1163193" y="1008682"/>
                </a:moveTo>
                <a:lnTo>
                  <a:pt x="1670113" y="1008682"/>
                </a:lnTo>
                <a:cubicBezTo>
                  <a:pt x="1763348" y="1008786"/>
                  <a:pt x="1838963" y="1084230"/>
                  <a:pt x="1839277" y="1177465"/>
                </a:cubicBezTo>
                <a:lnTo>
                  <a:pt x="1839277" y="1684195"/>
                </a:lnTo>
                <a:cubicBezTo>
                  <a:pt x="1839277" y="1777652"/>
                  <a:pt x="1763570" y="1853445"/>
                  <a:pt x="1670113" y="1853550"/>
                </a:cubicBezTo>
                <a:lnTo>
                  <a:pt x="1163193" y="1853550"/>
                </a:lnTo>
                <a:cubicBezTo>
                  <a:pt x="1069661" y="1853550"/>
                  <a:pt x="993838" y="1777727"/>
                  <a:pt x="993838" y="1684195"/>
                </a:cubicBezTo>
                <a:lnTo>
                  <a:pt x="993838" y="1177465"/>
                </a:lnTo>
                <a:cubicBezTo>
                  <a:pt x="994153" y="1084156"/>
                  <a:pt x="1069883" y="1008681"/>
                  <a:pt x="1163193" y="1008682"/>
                </a:cubicBezTo>
                <a:close/>
                <a:moveTo>
                  <a:pt x="169355" y="1008682"/>
                </a:moveTo>
                <a:lnTo>
                  <a:pt x="676275" y="1008682"/>
                </a:lnTo>
                <a:cubicBezTo>
                  <a:pt x="769510" y="1008786"/>
                  <a:pt x="845125" y="1084230"/>
                  <a:pt x="845439" y="1177465"/>
                </a:cubicBezTo>
                <a:lnTo>
                  <a:pt x="845439" y="1684195"/>
                </a:lnTo>
                <a:cubicBezTo>
                  <a:pt x="845439" y="1777652"/>
                  <a:pt x="769732" y="1853445"/>
                  <a:pt x="676275" y="1853550"/>
                </a:cubicBezTo>
                <a:lnTo>
                  <a:pt x="169355" y="1853550"/>
                </a:lnTo>
                <a:cubicBezTo>
                  <a:pt x="75823" y="1853550"/>
                  <a:pt x="0" y="1777727"/>
                  <a:pt x="0" y="1684195"/>
                </a:cubicBezTo>
                <a:lnTo>
                  <a:pt x="0" y="1177465"/>
                </a:lnTo>
                <a:cubicBezTo>
                  <a:pt x="315" y="1084156"/>
                  <a:pt x="76045" y="1008681"/>
                  <a:pt x="169355" y="1008682"/>
                </a:cubicBezTo>
                <a:close/>
                <a:moveTo>
                  <a:pt x="169355" y="33514"/>
                </a:moveTo>
                <a:lnTo>
                  <a:pt x="676275" y="33514"/>
                </a:lnTo>
                <a:cubicBezTo>
                  <a:pt x="769510" y="33618"/>
                  <a:pt x="845125" y="109062"/>
                  <a:pt x="845439" y="202297"/>
                </a:cubicBezTo>
                <a:lnTo>
                  <a:pt x="845439" y="709027"/>
                </a:lnTo>
                <a:cubicBezTo>
                  <a:pt x="845439" y="802484"/>
                  <a:pt x="769732" y="878277"/>
                  <a:pt x="676275" y="878382"/>
                </a:cubicBezTo>
                <a:lnTo>
                  <a:pt x="169355" y="878382"/>
                </a:lnTo>
                <a:cubicBezTo>
                  <a:pt x="75823" y="878382"/>
                  <a:pt x="0" y="802559"/>
                  <a:pt x="0" y="709027"/>
                </a:cubicBezTo>
                <a:lnTo>
                  <a:pt x="0" y="202297"/>
                </a:lnTo>
                <a:cubicBezTo>
                  <a:pt x="315" y="108988"/>
                  <a:pt x="76045" y="33513"/>
                  <a:pt x="169355" y="33514"/>
                </a:cubicBezTo>
                <a:close/>
                <a:moveTo>
                  <a:pt x="1416605" y="0"/>
                </a:moveTo>
                <a:cubicBezTo>
                  <a:pt x="1437443" y="0"/>
                  <a:pt x="1458281" y="7948"/>
                  <a:pt x="1474183" y="23846"/>
                </a:cubicBezTo>
                <a:lnTo>
                  <a:pt x="1848706" y="398369"/>
                </a:lnTo>
                <a:cubicBezTo>
                  <a:pt x="1880501" y="430171"/>
                  <a:pt x="1880501" y="481724"/>
                  <a:pt x="1848706" y="513526"/>
                </a:cubicBezTo>
                <a:lnTo>
                  <a:pt x="1474183" y="888049"/>
                </a:lnTo>
                <a:cubicBezTo>
                  <a:pt x="1442379" y="919843"/>
                  <a:pt x="1390830" y="919843"/>
                  <a:pt x="1359026" y="888049"/>
                </a:cubicBezTo>
                <a:lnTo>
                  <a:pt x="984408" y="513526"/>
                </a:lnTo>
                <a:cubicBezTo>
                  <a:pt x="952613" y="481724"/>
                  <a:pt x="952613" y="430171"/>
                  <a:pt x="984408" y="398369"/>
                </a:cubicBezTo>
                <a:lnTo>
                  <a:pt x="1359026" y="23846"/>
                </a:lnTo>
                <a:cubicBezTo>
                  <a:pt x="1374928" y="7948"/>
                  <a:pt x="1395766" y="0"/>
                  <a:pt x="1416605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365760" y="436721"/>
            <a:ext cx="216000" cy="216000"/>
          </a:xfrm>
          <a:prstGeom prst="ellipse">
            <a:avLst/>
          </a:prstGeom>
          <a:solidFill>
            <a:schemeClr val="bg1"/>
          </a:solidFill>
          <a:ln w="508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743662" y="296822"/>
            <a:ext cx="1058727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人工智能在交通领域的应用</a:t>
            </a:r>
            <a:endParaRPr kumimoji="1" lang="zh-CN" altLang="en-US"/>
          </a:p>
        </p:txBody>
      </p:sp>
      <p:cxnSp>
        <p:nvCxnSpPr>
          <p:cNvPr id="25" name="标题 1"/>
          <p:cNvCxnSpPr/>
          <p:nvPr/>
        </p:nvCxnSpPr>
        <p:spPr>
          <a:xfrm>
            <a:off x="365760" y="804295"/>
            <a:ext cx="11826240" cy="0"/>
          </a:xfrm>
          <a:prstGeom prst="line">
            <a:avLst/>
          </a:prstGeom>
          <a:noFill/>
          <a:ln w="15875" cap="sq"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0" scaled="0"/>
            </a:gradFill>
            <a:miter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964812" y="3622953"/>
            <a:ext cx="858586" cy="858586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964812" y="4855128"/>
            <a:ext cx="858586" cy="858586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305133" y="4841333"/>
            <a:ext cx="858586" cy="858586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928482" y="2388784"/>
            <a:ext cx="4072686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人工智能的基本概念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928482" y="3620959"/>
            <a:ext cx="4072686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人工智能的发展历程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928482" y="4853134"/>
            <a:ext cx="4072686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人工智能的关键技术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350443" y="2374989"/>
            <a:ext cx="4072686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人工智能与社会伦理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350443" y="3607164"/>
            <a:ext cx="4072686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人工智能的典型应用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350443" y="4839339"/>
            <a:ext cx="4072686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本章小结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964812" y="2390778"/>
            <a:ext cx="858586" cy="858586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94531" y="2582525"/>
            <a:ext cx="799148" cy="47509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994531" y="3814700"/>
            <a:ext cx="799148" cy="47509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94531" y="5046875"/>
            <a:ext cx="799148" cy="47509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416492" y="5033080"/>
            <a:ext cx="799148" cy="47509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06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305133" y="3609158"/>
            <a:ext cx="858586" cy="858586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416492" y="3800905"/>
            <a:ext cx="799148" cy="47509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05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305133" y="2376983"/>
            <a:ext cx="858586" cy="858586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6416492" y="2568730"/>
            <a:ext cx="799148" cy="47509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2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 dirty="0"/>
          </a:p>
        </p:txBody>
      </p:sp>
      <p:sp>
        <p:nvSpPr>
          <p:cNvPr id="21" name="标题 1"/>
          <p:cNvSpPr txBox="1"/>
          <p:nvPr/>
        </p:nvSpPr>
        <p:spPr>
          <a:xfrm>
            <a:off x="2956" y="79031"/>
            <a:ext cx="2732866" cy="13170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8000">
                <a:ln w="12700">
                  <a:noFill/>
                </a:ln>
                <a:solidFill>
                  <a:srgbClr val="BF81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目录</a:t>
            </a:r>
            <a:endParaRPr kumimoji="1"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2515532" y="655783"/>
            <a:ext cx="716093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配套电子工业出版社桂小林教授主编的</a:t>
            </a:r>
            <a:endParaRPr lang="en-US" altLang="zh-CN" sz="3200" b="1" cap="none" spc="0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n-US" altLang="zh-CN" sz="3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2025《</a:t>
            </a:r>
            <a:r>
              <a:rPr lang="zh-CN" altLang="en-US" sz="3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人工智能基础通识教程</a:t>
            </a:r>
            <a:r>
              <a:rPr lang="en-US" altLang="zh-CN" sz="3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》</a:t>
            </a:r>
            <a:r>
              <a:rPr lang="zh-CN" alt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教材</a:t>
            </a:r>
            <a:endParaRPr lang="zh-CN" altLang="en-US" sz="3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3624856"/>
            <a:ext cx="12192000" cy="3233144"/>
          </a:xfrm>
          <a:custGeom>
            <a:avLst/>
            <a:gdLst>
              <a:gd name="connsiteX0" fmla="*/ 9375494 w 12192000"/>
              <a:gd name="connsiteY0" fmla="*/ 209 h 3233144"/>
              <a:gd name="connsiteX1" fmla="*/ 12192000 w 12192000"/>
              <a:gd name="connsiteY1" fmla="*/ 327194 h 3233144"/>
              <a:gd name="connsiteX2" fmla="*/ 12192000 w 12192000"/>
              <a:gd name="connsiteY2" fmla="*/ 3233144 h 3233144"/>
              <a:gd name="connsiteX3" fmla="*/ 0 w 12192000"/>
              <a:gd name="connsiteY3" fmla="*/ 3233144 h 3233144"/>
              <a:gd name="connsiteX4" fmla="*/ 0 w 12192000"/>
              <a:gd name="connsiteY4" fmla="*/ 327194 h 3233144"/>
              <a:gd name="connsiteX5" fmla="*/ 2731625 w 12192000"/>
              <a:gd name="connsiteY5" fmla="*/ 486346 h 3233144"/>
              <a:gd name="connsiteX6" fmla="*/ 9375494 w 12192000"/>
              <a:gd name="connsiteY6" fmla="*/ 209 h 3233144"/>
            </a:gdLst>
            <a:ahLst/>
            <a:cxnLst/>
            <a:rect l="l" t="t" r="r" b="b"/>
            <a:pathLst>
              <a:path w="12192000" h="3233144">
                <a:moveTo>
                  <a:pt x="9375494" y="209"/>
                </a:moveTo>
                <a:cubicBezTo>
                  <a:pt x="10349053" y="12748"/>
                  <a:pt x="11484659" y="71586"/>
                  <a:pt x="12192000" y="327194"/>
                </a:cubicBezTo>
                <a:lnTo>
                  <a:pt x="12192000" y="3233144"/>
                </a:lnTo>
                <a:lnTo>
                  <a:pt x="0" y="3233144"/>
                </a:lnTo>
                <a:lnTo>
                  <a:pt x="0" y="327194"/>
                </a:lnTo>
                <a:cubicBezTo>
                  <a:pt x="910542" y="418826"/>
                  <a:pt x="740779" y="428473"/>
                  <a:pt x="2731625" y="486346"/>
                </a:cubicBezTo>
                <a:cubicBezTo>
                  <a:pt x="4722471" y="544219"/>
                  <a:pt x="8401935" y="-12330"/>
                  <a:pt x="9375494" y="209"/>
                </a:cubicBezTo>
                <a:close/>
              </a:path>
            </a:pathLst>
          </a:cu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330200" dist="1905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0" y="3416393"/>
            <a:ext cx="12192000" cy="617887"/>
          </a:xfrm>
          <a:custGeom>
            <a:avLst/>
            <a:gdLst>
              <a:gd name="connsiteX0" fmla="*/ 9375494 w 12192000"/>
              <a:gd name="connsiteY0" fmla="*/ 209 h 617887"/>
              <a:gd name="connsiteX1" fmla="*/ 12192000 w 12192000"/>
              <a:gd name="connsiteY1" fmla="*/ 454514 h 617887"/>
              <a:gd name="connsiteX2" fmla="*/ 9375494 w 12192000"/>
              <a:gd name="connsiteY2" fmla="*/ 127529 h 617887"/>
              <a:gd name="connsiteX3" fmla="*/ 2731625 w 12192000"/>
              <a:gd name="connsiteY3" fmla="*/ 613666 h 617887"/>
              <a:gd name="connsiteX4" fmla="*/ 0 w 12192000"/>
              <a:gd name="connsiteY4" fmla="*/ 454514 h 617887"/>
              <a:gd name="connsiteX5" fmla="*/ 2731625 w 12192000"/>
              <a:gd name="connsiteY5" fmla="*/ 486346 h 617887"/>
              <a:gd name="connsiteX6" fmla="*/ 9375494 w 12192000"/>
              <a:gd name="connsiteY6" fmla="*/ 209 h 617887"/>
              <a:gd name="connsiteX7" fmla="*/ 9375494 w 12192000"/>
              <a:gd name="connsiteY7" fmla="*/ 209 h 617887"/>
              <a:gd name="connsiteX8" fmla="*/ 9375494 w 12192000"/>
              <a:gd name="connsiteY8" fmla="*/ 209 h 617887"/>
            </a:gdLst>
            <a:ahLst/>
            <a:cxnLst/>
            <a:rect l="l" t="t" r="r" b="b"/>
            <a:pathLst>
              <a:path w="12192000" h="617887">
                <a:moveTo>
                  <a:pt x="9375494" y="209"/>
                </a:moveTo>
                <a:cubicBezTo>
                  <a:pt x="10952223" y="-5096"/>
                  <a:pt x="12192000" y="433294"/>
                  <a:pt x="12192000" y="454514"/>
                </a:cubicBezTo>
                <a:cubicBezTo>
                  <a:pt x="10888980" y="165854"/>
                  <a:pt x="10349053" y="140068"/>
                  <a:pt x="9375494" y="127529"/>
                </a:cubicBezTo>
                <a:cubicBezTo>
                  <a:pt x="8401935" y="114990"/>
                  <a:pt x="4722471" y="671539"/>
                  <a:pt x="2731625" y="613666"/>
                </a:cubicBezTo>
                <a:cubicBezTo>
                  <a:pt x="740779" y="555793"/>
                  <a:pt x="910542" y="546146"/>
                  <a:pt x="0" y="454514"/>
                </a:cubicBezTo>
                <a:cubicBezTo>
                  <a:pt x="910542" y="487985"/>
                  <a:pt x="1821083" y="475735"/>
                  <a:pt x="2731625" y="486346"/>
                </a:cubicBezTo>
                <a:cubicBezTo>
                  <a:pt x="4722471" y="544219"/>
                  <a:pt x="8401935" y="-12330"/>
                  <a:pt x="9375494" y="209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60030" y="1721887"/>
            <a:ext cx="4648136" cy="5900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风险评估与信用评级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60031" y="2414557"/>
            <a:ext cx="4648136" cy="115375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人工智能通过分析大量客户数据，如消费记录、信用历史等，进行风险评估和信用评级；提高金融机构的风险识别能力和决策效率，如蚂蚁金服的芝麻信用评分系统。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432239" y="1483540"/>
            <a:ext cx="4648136" cy="5900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投资决策与资产管理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432240" y="2176211"/>
            <a:ext cx="4648136" cy="115375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人工智能通过分析市场数据和宏观经济指标，为投资决策提供支持；同时，利用机器学习算法进行资产配置和风险管理，提高投资收益，如智能投顾平台。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771932" y="4239124"/>
            <a:ext cx="4648136" cy="5900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金融欺诈检测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3771933" y="4949037"/>
            <a:ext cx="4648136" cy="115375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人工智能利用机器学习算法识别异常交易行为，检测金融欺诈；能够实时监控交易数据，及时发现并阻止欺诈行为，保障金融安全，如银行的信用卡欺诈检测系统。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432241" y="3586979"/>
            <a:ext cx="242395" cy="242395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518332" y="3673070"/>
            <a:ext cx="70213" cy="70213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3771934" y="3806322"/>
            <a:ext cx="242395" cy="242395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858025" y="3892413"/>
            <a:ext cx="70213" cy="70213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60032" y="3786791"/>
            <a:ext cx="242395" cy="242395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46123" y="3872882"/>
            <a:ext cx="70213" cy="70213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365760" y="436721"/>
            <a:ext cx="216000" cy="216000"/>
          </a:xfrm>
          <a:prstGeom prst="ellipse">
            <a:avLst/>
          </a:prstGeom>
          <a:solidFill>
            <a:schemeClr val="bg1"/>
          </a:solidFill>
          <a:ln w="508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43662" y="296822"/>
            <a:ext cx="1058727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人工智能在金融领域的应用</a:t>
            </a:r>
            <a:endParaRPr kumimoji="1" lang="zh-CN" altLang="en-US"/>
          </a:p>
        </p:txBody>
      </p:sp>
      <p:cxnSp>
        <p:nvCxnSpPr>
          <p:cNvPr id="19" name="标题 1"/>
          <p:cNvCxnSpPr/>
          <p:nvPr/>
        </p:nvCxnSpPr>
        <p:spPr>
          <a:xfrm>
            <a:off x="365760" y="804295"/>
            <a:ext cx="11826240" cy="0"/>
          </a:xfrm>
          <a:prstGeom prst="line">
            <a:avLst/>
          </a:prstGeom>
          <a:noFill/>
          <a:ln w="15875" cap="sq"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0" scaled="0"/>
            </a:gradFill>
            <a:miter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-4212772" y="-2223763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320041" y="0"/>
            <a:ext cx="5410201" cy="6857999"/>
          </a:xfrm>
          <a:custGeom>
            <a:avLst/>
            <a:gdLst>
              <a:gd name="connsiteX0" fmla="*/ 5410201 w 5410201"/>
              <a:gd name="connsiteY0" fmla="*/ 0 h 6857999"/>
              <a:gd name="connsiteX1" fmla="*/ 4019076 w 5410201"/>
              <a:gd name="connsiteY1" fmla="*/ 0 h 6857999"/>
              <a:gd name="connsiteX2" fmla="*/ 3565289 w 5410201"/>
              <a:gd name="connsiteY2" fmla="*/ 454433 h 6857999"/>
              <a:gd name="connsiteX3" fmla="*/ 3111501 w 5410201"/>
              <a:gd name="connsiteY3" fmla="*/ 908867 h 6857999"/>
              <a:gd name="connsiteX4" fmla="*/ 3111501 w 5410201"/>
              <a:gd name="connsiteY4" fmla="*/ 3727488 h 6857999"/>
              <a:gd name="connsiteX5" fmla="*/ 1555751 w 5410201"/>
              <a:gd name="connsiteY5" fmla="*/ 5283199 h 6857999"/>
              <a:gd name="connsiteX6" fmla="*/ 0 w 5410201"/>
              <a:gd name="connsiteY6" fmla="*/ 6848455 h 6857999"/>
              <a:gd name="connsiteX7" fmla="*/ 2705101 w 5410201"/>
              <a:gd name="connsiteY7" fmla="*/ 6857999 h 6857999"/>
              <a:gd name="connsiteX8" fmla="*/ 5410201 w 5410201"/>
              <a:gd name="connsiteY8" fmla="*/ 6857999 h 6857999"/>
            </a:gdLst>
            <a:ahLst/>
            <a:cxnLst/>
            <a:rect l="l" t="t" r="r" b="b"/>
            <a:pathLst>
              <a:path w="5410201" h="6857999">
                <a:moveTo>
                  <a:pt x="5410201" y="0"/>
                </a:moveTo>
                <a:lnTo>
                  <a:pt x="4019076" y="0"/>
                </a:lnTo>
                <a:lnTo>
                  <a:pt x="3565289" y="454433"/>
                </a:lnTo>
                <a:lnTo>
                  <a:pt x="3111501" y="908867"/>
                </a:lnTo>
                <a:lnTo>
                  <a:pt x="3111501" y="3727488"/>
                </a:lnTo>
                <a:lnTo>
                  <a:pt x="1555751" y="5283199"/>
                </a:lnTo>
                <a:cubicBezTo>
                  <a:pt x="700089" y="6138840"/>
                  <a:pt x="0" y="6843205"/>
                  <a:pt x="0" y="6848455"/>
                </a:cubicBezTo>
                <a:cubicBezTo>
                  <a:pt x="0" y="6853704"/>
                  <a:pt x="1217296" y="6857999"/>
                  <a:pt x="2705101" y="6857999"/>
                </a:cubicBezTo>
                <a:lnTo>
                  <a:pt x="5410201" y="6857999"/>
                </a:lnTo>
                <a:close/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1" y="0"/>
            <a:ext cx="5410200" cy="6857999"/>
          </a:xfrm>
          <a:custGeom>
            <a:avLst/>
            <a:gdLst>
              <a:gd name="connsiteX0" fmla="*/ 5410200 w 5410200"/>
              <a:gd name="connsiteY0" fmla="*/ 0 h 6857999"/>
              <a:gd name="connsiteX1" fmla="*/ 4019075 w 5410200"/>
              <a:gd name="connsiteY1" fmla="*/ 0 h 6857999"/>
              <a:gd name="connsiteX2" fmla="*/ 3565288 w 5410200"/>
              <a:gd name="connsiteY2" fmla="*/ 454433 h 6857999"/>
              <a:gd name="connsiteX3" fmla="*/ 3111500 w 5410200"/>
              <a:gd name="connsiteY3" fmla="*/ 908867 h 6857999"/>
              <a:gd name="connsiteX4" fmla="*/ 3111500 w 5410200"/>
              <a:gd name="connsiteY4" fmla="*/ 3727488 h 6857999"/>
              <a:gd name="connsiteX5" fmla="*/ 1555750 w 5410200"/>
              <a:gd name="connsiteY5" fmla="*/ 5283199 h 6857999"/>
              <a:gd name="connsiteX6" fmla="*/ 0 w 5410200"/>
              <a:gd name="connsiteY6" fmla="*/ 6848455 h 6857999"/>
              <a:gd name="connsiteX7" fmla="*/ 2705100 w 5410200"/>
              <a:gd name="connsiteY7" fmla="*/ 6857999 h 6857999"/>
              <a:gd name="connsiteX8" fmla="*/ 5410200 w 5410200"/>
              <a:gd name="connsiteY8" fmla="*/ 6857999 h 6857999"/>
            </a:gdLst>
            <a:ahLst/>
            <a:cxnLst/>
            <a:rect l="l" t="t" r="r" b="b"/>
            <a:pathLst>
              <a:path w="5410200" h="6857999">
                <a:moveTo>
                  <a:pt x="5410200" y="0"/>
                </a:moveTo>
                <a:lnTo>
                  <a:pt x="4019075" y="0"/>
                </a:lnTo>
                <a:lnTo>
                  <a:pt x="3565288" y="454433"/>
                </a:lnTo>
                <a:lnTo>
                  <a:pt x="3111500" y="908867"/>
                </a:lnTo>
                <a:lnTo>
                  <a:pt x="3111500" y="3727488"/>
                </a:lnTo>
                <a:lnTo>
                  <a:pt x="1555750" y="5283199"/>
                </a:lnTo>
                <a:cubicBezTo>
                  <a:pt x="700088" y="6138840"/>
                  <a:pt x="0" y="6843205"/>
                  <a:pt x="0" y="6848455"/>
                </a:cubicBezTo>
                <a:cubicBezTo>
                  <a:pt x="0" y="6853704"/>
                  <a:pt x="1217295" y="6857999"/>
                  <a:pt x="2705100" y="6857999"/>
                </a:cubicBezTo>
                <a:lnTo>
                  <a:pt x="5410200" y="6857999"/>
                </a:lnTo>
                <a:close/>
              </a:path>
            </a:pathLst>
          </a:custGeom>
          <a:gradFill>
            <a:gsLst>
              <a:gs pos="34000">
                <a:schemeClr val="accent1"/>
              </a:gs>
              <a:gs pos="88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 amt="20000"/>
          </a:blip>
          <a:srcRect l="55625"/>
          <a:stretch>
            <a:fillRect/>
          </a:stretch>
        </p:blipFill>
        <p:spPr>
          <a:xfrm flipH="1">
            <a:off x="0" y="0"/>
            <a:ext cx="5410200" cy="6858000"/>
          </a:xfrm>
          <a:custGeom>
            <a:avLst/>
            <a:gdLst>
              <a:gd name="connsiteX0" fmla="*/ 5410200 w 5410200"/>
              <a:gd name="connsiteY0" fmla="*/ 0 h 6858000"/>
              <a:gd name="connsiteX1" fmla="*/ 4019076 w 5410200"/>
              <a:gd name="connsiteY1" fmla="*/ 0 h 6858000"/>
              <a:gd name="connsiteX2" fmla="*/ 3565288 w 5410200"/>
              <a:gd name="connsiteY2" fmla="*/ 454434 h 6858000"/>
              <a:gd name="connsiteX3" fmla="*/ 3111500 w 5410200"/>
              <a:gd name="connsiteY3" fmla="*/ 908868 h 6858000"/>
              <a:gd name="connsiteX4" fmla="*/ 3111500 w 5410200"/>
              <a:gd name="connsiteY4" fmla="*/ 3727489 h 6858000"/>
              <a:gd name="connsiteX5" fmla="*/ 1555750 w 5410200"/>
              <a:gd name="connsiteY5" fmla="*/ 5283200 h 6858000"/>
              <a:gd name="connsiteX6" fmla="*/ 0 w 5410200"/>
              <a:gd name="connsiteY6" fmla="*/ 6848456 h 6858000"/>
              <a:gd name="connsiteX7" fmla="*/ 2705100 w 5410200"/>
              <a:gd name="connsiteY7" fmla="*/ 6858000 h 6858000"/>
              <a:gd name="connsiteX8" fmla="*/ 5410200 w 5410200"/>
              <a:gd name="connsiteY8" fmla="*/ 6858000 h 6858000"/>
            </a:gdLst>
            <a:ahLst/>
            <a:cxnLst/>
            <a:rect l="l" t="t" r="r" b="b"/>
            <a:pathLst>
              <a:path w="5410200" h="6858000">
                <a:moveTo>
                  <a:pt x="5410200" y="0"/>
                </a:moveTo>
                <a:lnTo>
                  <a:pt x="4019076" y="0"/>
                </a:lnTo>
                <a:lnTo>
                  <a:pt x="3565288" y="454434"/>
                </a:lnTo>
                <a:lnTo>
                  <a:pt x="3111500" y="908868"/>
                </a:lnTo>
                <a:lnTo>
                  <a:pt x="3111500" y="3727489"/>
                </a:lnTo>
                <a:lnTo>
                  <a:pt x="1555750" y="5283200"/>
                </a:lnTo>
                <a:cubicBezTo>
                  <a:pt x="700088" y="6138841"/>
                  <a:pt x="0" y="6843206"/>
                  <a:pt x="0" y="6848456"/>
                </a:cubicBezTo>
                <a:cubicBezTo>
                  <a:pt x="0" y="6853705"/>
                  <a:pt x="1217295" y="6858000"/>
                  <a:pt x="2705100" y="6858000"/>
                </a:cubicBezTo>
                <a:lnTo>
                  <a:pt x="541020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 flipH="1">
            <a:off x="1" y="4863033"/>
            <a:ext cx="1992001" cy="1994966"/>
          </a:xfrm>
          <a:custGeom>
            <a:avLst/>
            <a:gdLst>
              <a:gd name="connsiteX0" fmla="*/ 1984387 w 1992001"/>
              <a:gd name="connsiteY0" fmla="*/ 5 h 1994966"/>
              <a:gd name="connsiteX1" fmla="*/ 988386 w 1992001"/>
              <a:gd name="connsiteY1" fmla="*/ 991795 h 1994966"/>
              <a:gd name="connsiteX2" fmla="*/ 0 w 1992001"/>
              <a:gd name="connsiteY2" fmla="*/ 1990755 h 1994966"/>
              <a:gd name="connsiteX3" fmla="*/ 996001 w 1992001"/>
              <a:gd name="connsiteY3" fmla="*/ 1994966 h 1994966"/>
              <a:gd name="connsiteX4" fmla="*/ 1992001 w 1992001"/>
              <a:gd name="connsiteY4" fmla="*/ 1994966 h 1994966"/>
              <a:gd name="connsiteX5" fmla="*/ 1992001 w 1992001"/>
              <a:gd name="connsiteY5" fmla="*/ 994920 h 1994966"/>
              <a:gd name="connsiteX6" fmla="*/ 1991982 w 1992001"/>
              <a:gd name="connsiteY6" fmla="*/ 857393 h 1994966"/>
              <a:gd name="connsiteX7" fmla="*/ 1984387 w 1992001"/>
              <a:gd name="connsiteY7" fmla="*/ 5 h 1994966"/>
            </a:gdLst>
            <a:ahLst/>
            <a:cxnLst/>
            <a:rect l="l" t="t" r="r" b="b"/>
            <a:pathLst>
              <a:path w="1992001" h="1994966">
                <a:moveTo>
                  <a:pt x="1984387" y="5"/>
                </a:moveTo>
                <a:cubicBezTo>
                  <a:pt x="1980088" y="-1666"/>
                  <a:pt x="1546343" y="430246"/>
                  <a:pt x="988386" y="991795"/>
                </a:cubicBezTo>
                <a:cubicBezTo>
                  <a:pt x="444774" y="1538907"/>
                  <a:pt x="0" y="1988439"/>
                  <a:pt x="0" y="1990755"/>
                </a:cubicBezTo>
                <a:cubicBezTo>
                  <a:pt x="0" y="1993071"/>
                  <a:pt x="448200" y="1994966"/>
                  <a:pt x="996001" y="1994966"/>
                </a:cubicBezTo>
                <a:lnTo>
                  <a:pt x="1992001" y="1994966"/>
                </a:lnTo>
                <a:lnTo>
                  <a:pt x="1992001" y="994920"/>
                </a:lnTo>
                <a:lnTo>
                  <a:pt x="1991982" y="857393"/>
                </a:lnTo>
                <a:cubicBezTo>
                  <a:pt x="1991788" y="182917"/>
                  <a:pt x="1990057" y="2209"/>
                  <a:pt x="1984387" y="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1621346" y="328825"/>
            <a:ext cx="162092" cy="125321"/>
          </a:xfrm>
          <a:custGeom>
            <a:avLst/>
            <a:gdLst>
              <a:gd name="connsiteX0" fmla="*/ 9855 w 162092"/>
              <a:gd name="connsiteY0" fmla="*/ 105905 h 125321"/>
              <a:gd name="connsiteX1" fmla="*/ 152826 w 162092"/>
              <a:gd name="connsiteY1" fmla="*/ 105905 h 125321"/>
              <a:gd name="connsiteX2" fmla="*/ 152826 w 162092"/>
              <a:gd name="connsiteY2" fmla="*/ 125321 h 125321"/>
              <a:gd name="connsiteX3" fmla="*/ 9855 w 162092"/>
              <a:gd name="connsiteY3" fmla="*/ 125321 h 125321"/>
              <a:gd name="connsiteX4" fmla="*/ 9855 w 162092"/>
              <a:gd name="connsiteY4" fmla="*/ 105905 h 125321"/>
              <a:gd name="connsiteX5" fmla="*/ 9855 w 162092"/>
              <a:gd name="connsiteY5" fmla="*/ 52952 h 125321"/>
              <a:gd name="connsiteX6" fmla="*/ 116936 w 162092"/>
              <a:gd name="connsiteY6" fmla="*/ 52952 h 125321"/>
              <a:gd name="connsiteX7" fmla="*/ 116936 w 162092"/>
              <a:gd name="connsiteY7" fmla="*/ 72368 h 125321"/>
              <a:gd name="connsiteX8" fmla="*/ 9855 w 162092"/>
              <a:gd name="connsiteY8" fmla="*/ 72368 h 125321"/>
              <a:gd name="connsiteX9" fmla="*/ 9855 w 162092"/>
              <a:gd name="connsiteY9" fmla="*/ 52952 h 125321"/>
              <a:gd name="connsiteX10" fmla="*/ 9267 w 162092"/>
              <a:gd name="connsiteY10" fmla="*/ 0 h 125321"/>
              <a:gd name="connsiteX11" fmla="*/ 152238 w 162092"/>
              <a:gd name="connsiteY11" fmla="*/ 0 h 125321"/>
              <a:gd name="connsiteX12" fmla="*/ 152238 w 162092"/>
              <a:gd name="connsiteY12" fmla="*/ 19416 h 125321"/>
              <a:gd name="connsiteX13" fmla="*/ 9267 w 162092"/>
              <a:gd name="connsiteY13" fmla="*/ 19416 h 125321"/>
              <a:gd name="connsiteX14" fmla="*/ 9267 w 162092"/>
              <a:gd name="connsiteY14" fmla="*/ 0 h 125321"/>
            </a:gdLst>
            <a:ahLst/>
            <a:cxnLst/>
            <a:rect l="l" t="t" r="r" b="b"/>
            <a:pathLst>
              <a:path w="162092" h="125321">
                <a:moveTo>
                  <a:pt x="9855" y="105905"/>
                </a:moveTo>
                <a:lnTo>
                  <a:pt x="152826" y="105905"/>
                </a:lnTo>
                <a:cubicBezTo>
                  <a:pt x="165181" y="105905"/>
                  <a:pt x="165181" y="125321"/>
                  <a:pt x="152826" y="125321"/>
                </a:cubicBezTo>
                <a:lnTo>
                  <a:pt x="9855" y="125321"/>
                </a:lnTo>
                <a:cubicBezTo>
                  <a:pt x="-2501" y="125321"/>
                  <a:pt x="-2501" y="105905"/>
                  <a:pt x="9855" y="105905"/>
                </a:cubicBezTo>
                <a:close/>
                <a:moveTo>
                  <a:pt x="9855" y="52952"/>
                </a:moveTo>
                <a:lnTo>
                  <a:pt x="116936" y="52952"/>
                </a:lnTo>
                <a:cubicBezTo>
                  <a:pt x="129292" y="52952"/>
                  <a:pt x="129292" y="72368"/>
                  <a:pt x="116936" y="72368"/>
                </a:cubicBezTo>
                <a:lnTo>
                  <a:pt x="9855" y="72368"/>
                </a:lnTo>
                <a:cubicBezTo>
                  <a:pt x="-2501" y="72368"/>
                  <a:pt x="-2501" y="52952"/>
                  <a:pt x="9855" y="52952"/>
                </a:cubicBezTo>
                <a:close/>
                <a:moveTo>
                  <a:pt x="9267" y="0"/>
                </a:moveTo>
                <a:lnTo>
                  <a:pt x="152238" y="0"/>
                </a:lnTo>
                <a:cubicBezTo>
                  <a:pt x="164593" y="0"/>
                  <a:pt x="164593" y="19416"/>
                  <a:pt x="152238" y="19416"/>
                </a:cubicBezTo>
                <a:lnTo>
                  <a:pt x="9267" y="19416"/>
                </a:lnTo>
                <a:cubicBezTo>
                  <a:pt x="-3089" y="19416"/>
                  <a:pt x="-3089" y="0"/>
                  <a:pt x="9267" y="0"/>
                </a:cubicBezTo>
                <a:close/>
              </a:path>
            </a:pathLst>
          </a:custGeom>
          <a:solidFill>
            <a:schemeClr val="accent1"/>
          </a:solidFill>
          <a:ln w="587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1576765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646164" y="6401581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156246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1221678" y="6401581"/>
            <a:ext cx="137688" cy="12977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0735727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0802953" y="6401581"/>
            <a:ext cx="134100" cy="12977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0315208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389583" y="6401581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628420" y="766804"/>
            <a:ext cx="2171051" cy="22517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8000">
                <a:ln w="12344">
                  <a:solidFill>
                    <a:srgbClr val="000000">
                      <a:alpha val="100000"/>
                    </a:srgbClr>
                  </a:solidFill>
                </a:ln>
                <a:noFill/>
                <a:latin typeface="Source Han Sans CN Bold"/>
                <a:ea typeface="Source Han Sans CN Bold"/>
                <a:cs typeface="Source Han Sans CN Bold"/>
              </a:rPr>
              <a:t>06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374105" y="2972467"/>
            <a:ext cx="4679680" cy="15614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本章小结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H="1">
            <a:off x="11116321" y="2507515"/>
            <a:ext cx="553366" cy="398120"/>
          </a:xfrm>
          <a:custGeom>
            <a:avLst/>
            <a:gdLst>
              <a:gd name="connsiteX0" fmla="*/ 573801 w 1693851"/>
              <a:gd name="connsiteY0" fmla="*/ 983265 h 1218645"/>
              <a:gd name="connsiteX1" fmla="*/ 633893 w 1693851"/>
              <a:gd name="connsiteY1" fmla="*/ 983265 h 1218645"/>
              <a:gd name="connsiteX2" fmla="*/ 633893 w 1693851"/>
              <a:gd name="connsiteY2" fmla="*/ 1070909 h 1218645"/>
              <a:gd name="connsiteX3" fmla="*/ 721537 w 1693851"/>
              <a:gd name="connsiteY3" fmla="*/ 1070909 h 1218645"/>
              <a:gd name="connsiteX4" fmla="*/ 721537 w 1693851"/>
              <a:gd name="connsiteY4" fmla="*/ 1131001 h 1218645"/>
              <a:gd name="connsiteX5" fmla="*/ 633893 w 1693851"/>
              <a:gd name="connsiteY5" fmla="*/ 1131001 h 1218645"/>
              <a:gd name="connsiteX6" fmla="*/ 633893 w 1693851"/>
              <a:gd name="connsiteY6" fmla="*/ 1218645 h 1218645"/>
              <a:gd name="connsiteX7" fmla="*/ 573801 w 1693851"/>
              <a:gd name="connsiteY7" fmla="*/ 1218645 h 1218645"/>
              <a:gd name="connsiteX8" fmla="*/ 573801 w 1693851"/>
              <a:gd name="connsiteY8" fmla="*/ 1131001 h 1218645"/>
              <a:gd name="connsiteX9" fmla="*/ 486157 w 1693851"/>
              <a:gd name="connsiteY9" fmla="*/ 1131001 h 1218645"/>
              <a:gd name="connsiteX10" fmla="*/ 486157 w 1693851"/>
              <a:gd name="connsiteY10" fmla="*/ 1070909 h 1218645"/>
              <a:gd name="connsiteX11" fmla="*/ 573801 w 1693851"/>
              <a:gd name="connsiteY11" fmla="*/ 1070909 h 1218645"/>
              <a:gd name="connsiteX12" fmla="*/ 87644 w 1693851"/>
              <a:gd name="connsiteY12" fmla="*/ 983265 h 1218645"/>
              <a:gd name="connsiteX13" fmla="*/ 147736 w 1693851"/>
              <a:gd name="connsiteY13" fmla="*/ 983265 h 1218645"/>
              <a:gd name="connsiteX14" fmla="*/ 147736 w 1693851"/>
              <a:gd name="connsiteY14" fmla="*/ 1070909 h 1218645"/>
              <a:gd name="connsiteX15" fmla="*/ 235380 w 1693851"/>
              <a:gd name="connsiteY15" fmla="*/ 1070909 h 1218645"/>
              <a:gd name="connsiteX16" fmla="*/ 235380 w 1693851"/>
              <a:gd name="connsiteY16" fmla="*/ 1131001 h 1218645"/>
              <a:gd name="connsiteX17" fmla="*/ 147736 w 1693851"/>
              <a:gd name="connsiteY17" fmla="*/ 1131001 h 1218645"/>
              <a:gd name="connsiteX18" fmla="*/ 147736 w 1693851"/>
              <a:gd name="connsiteY18" fmla="*/ 1218645 h 1218645"/>
              <a:gd name="connsiteX19" fmla="*/ 87644 w 1693851"/>
              <a:gd name="connsiteY19" fmla="*/ 1218645 h 1218645"/>
              <a:gd name="connsiteX20" fmla="*/ 87644 w 1693851"/>
              <a:gd name="connsiteY20" fmla="*/ 1131001 h 1218645"/>
              <a:gd name="connsiteX21" fmla="*/ 0 w 1693851"/>
              <a:gd name="connsiteY21" fmla="*/ 1131001 h 1218645"/>
              <a:gd name="connsiteX22" fmla="*/ 0 w 1693851"/>
              <a:gd name="connsiteY22" fmla="*/ 1070909 h 1218645"/>
              <a:gd name="connsiteX23" fmla="*/ 87644 w 1693851"/>
              <a:gd name="connsiteY23" fmla="*/ 1070909 h 1218645"/>
              <a:gd name="connsiteX24" fmla="*/ 1546115 w 1693851"/>
              <a:gd name="connsiteY24" fmla="*/ 491632 h 1218645"/>
              <a:gd name="connsiteX25" fmla="*/ 1606207 w 1693851"/>
              <a:gd name="connsiteY25" fmla="*/ 491632 h 1218645"/>
              <a:gd name="connsiteX26" fmla="*/ 1606207 w 1693851"/>
              <a:gd name="connsiteY26" fmla="*/ 579276 h 1218645"/>
              <a:gd name="connsiteX27" fmla="*/ 1693851 w 1693851"/>
              <a:gd name="connsiteY27" fmla="*/ 579276 h 1218645"/>
              <a:gd name="connsiteX28" fmla="*/ 1693851 w 1693851"/>
              <a:gd name="connsiteY28" fmla="*/ 639368 h 1218645"/>
              <a:gd name="connsiteX29" fmla="*/ 1606207 w 1693851"/>
              <a:gd name="connsiteY29" fmla="*/ 639368 h 1218645"/>
              <a:gd name="connsiteX30" fmla="*/ 1606207 w 1693851"/>
              <a:gd name="connsiteY30" fmla="*/ 727012 h 1218645"/>
              <a:gd name="connsiteX31" fmla="*/ 1546115 w 1693851"/>
              <a:gd name="connsiteY31" fmla="*/ 727012 h 1218645"/>
              <a:gd name="connsiteX32" fmla="*/ 1546115 w 1693851"/>
              <a:gd name="connsiteY32" fmla="*/ 639368 h 1218645"/>
              <a:gd name="connsiteX33" fmla="*/ 1458471 w 1693851"/>
              <a:gd name="connsiteY33" fmla="*/ 639368 h 1218645"/>
              <a:gd name="connsiteX34" fmla="*/ 1458471 w 1693851"/>
              <a:gd name="connsiteY34" fmla="*/ 579276 h 1218645"/>
              <a:gd name="connsiteX35" fmla="*/ 1546115 w 1693851"/>
              <a:gd name="connsiteY35" fmla="*/ 579276 h 1218645"/>
              <a:gd name="connsiteX36" fmla="*/ 1059958 w 1693851"/>
              <a:gd name="connsiteY36" fmla="*/ 491632 h 1218645"/>
              <a:gd name="connsiteX37" fmla="*/ 1120050 w 1693851"/>
              <a:gd name="connsiteY37" fmla="*/ 491632 h 1218645"/>
              <a:gd name="connsiteX38" fmla="*/ 1120050 w 1693851"/>
              <a:gd name="connsiteY38" fmla="*/ 579276 h 1218645"/>
              <a:gd name="connsiteX39" fmla="*/ 1207694 w 1693851"/>
              <a:gd name="connsiteY39" fmla="*/ 579276 h 1218645"/>
              <a:gd name="connsiteX40" fmla="*/ 1207694 w 1693851"/>
              <a:gd name="connsiteY40" fmla="*/ 639368 h 1218645"/>
              <a:gd name="connsiteX41" fmla="*/ 1120050 w 1693851"/>
              <a:gd name="connsiteY41" fmla="*/ 639368 h 1218645"/>
              <a:gd name="connsiteX42" fmla="*/ 1120050 w 1693851"/>
              <a:gd name="connsiteY42" fmla="*/ 727012 h 1218645"/>
              <a:gd name="connsiteX43" fmla="*/ 1059958 w 1693851"/>
              <a:gd name="connsiteY43" fmla="*/ 727012 h 1218645"/>
              <a:gd name="connsiteX44" fmla="*/ 1059958 w 1693851"/>
              <a:gd name="connsiteY44" fmla="*/ 639368 h 1218645"/>
              <a:gd name="connsiteX45" fmla="*/ 972314 w 1693851"/>
              <a:gd name="connsiteY45" fmla="*/ 639368 h 1218645"/>
              <a:gd name="connsiteX46" fmla="*/ 972314 w 1693851"/>
              <a:gd name="connsiteY46" fmla="*/ 579276 h 1218645"/>
              <a:gd name="connsiteX47" fmla="*/ 1059958 w 1693851"/>
              <a:gd name="connsiteY47" fmla="*/ 579276 h 1218645"/>
              <a:gd name="connsiteX48" fmla="*/ 573801 w 1693851"/>
              <a:gd name="connsiteY48" fmla="*/ 491632 h 1218645"/>
              <a:gd name="connsiteX49" fmla="*/ 633893 w 1693851"/>
              <a:gd name="connsiteY49" fmla="*/ 491632 h 1218645"/>
              <a:gd name="connsiteX50" fmla="*/ 633893 w 1693851"/>
              <a:gd name="connsiteY50" fmla="*/ 579276 h 1218645"/>
              <a:gd name="connsiteX51" fmla="*/ 721537 w 1693851"/>
              <a:gd name="connsiteY51" fmla="*/ 579276 h 1218645"/>
              <a:gd name="connsiteX52" fmla="*/ 721537 w 1693851"/>
              <a:gd name="connsiteY52" fmla="*/ 639368 h 1218645"/>
              <a:gd name="connsiteX53" fmla="*/ 633893 w 1693851"/>
              <a:gd name="connsiteY53" fmla="*/ 639368 h 1218645"/>
              <a:gd name="connsiteX54" fmla="*/ 633893 w 1693851"/>
              <a:gd name="connsiteY54" fmla="*/ 727012 h 1218645"/>
              <a:gd name="connsiteX55" fmla="*/ 573801 w 1693851"/>
              <a:gd name="connsiteY55" fmla="*/ 727012 h 1218645"/>
              <a:gd name="connsiteX56" fmla="*/ 573801 w 1693851"/>
              <a:gd name="connsiteY56" fmla="*/ 639368 h 1218645"/>
              <a:gd name="connsiteX57" fmla="*/ 486157 w 1693851"/>
              <a:gd name="connsiteY57" fmla="*/ 639368 h 1218645"/>
              <a:gd name="connsiteX58" fmla="*/ 486157 w 1693851"/>
              <a:gd name="connsiteY58" fmla="*/ 579276 h 1218645"/>
              <a:gd name="connsiteX59" fmla="*/ 573801 w 1693851"/>
              <a:gd name="connsiteY59" fmla="*/ 579276 h 1218645"/>
              <a:gd name="connsiteX60" fmla="*/ 87644 w 1693851"/>
              <a:gd name="connsiteY60" fmla="*/ 491632 h 1218645"/>
              <a:gd name="connsiteX61" fmla="*/ 147736 w 1693851"/>
              <a:gd name="connsiteY61" fmla="*/ 491632 h 1218645"/>
              <a:gd name="connsiteX62" fmla="*/ 147736 w 1693851"/>
              <a:gd name="connsiteY62" fmla="*/ 579276 h 1218645"/>
              <a:gd name="connsiteX63" fmla="*/ 235380 w 1693851"/>
              <a:gd name="connsiteY63" fmla="*/ 579276 h 1218645"/>
              <a:gd name="connsiteX64" fmla="*/ 235380 w 1693851"/>
              <a:gd name="connsiteY64" fmla="*/ 639368 h 1218645"/>
              <a:gd name="connsiteX65" fmla="*/ 147736 w 1693851"/>
              <a:gd name="connsiteY65" fmla="*/ 639368 h 1218645"/>
              <a:gd name="connsiteX66" fmla="*/ 147736 w 1693851"/>
              <a:gd name="connsiteY66" fmla="*/ 727012 h 1218645"/>
              <a:gd name="connsiteX67" fmla="*/ 87644 w 1693851"/>
              <a:gd name="connsiteY67" fmla="*/ 727012 h 1218645"/>
              <a:gd name="connsiteX68" fmla="*/ 87644 w 1693851"/>
              <a:gd name="connsiteY68" fmla="*/ 639368 h 1218645"/>
              <a:gd name="connsiteX69" fmla="*/ 0 w 1693851"/>
              <a:gd name="connsiteY69" fmla="*/ 639368 h 1218645"/>
              <a:gd name="connsiteX70" fmla="*/ 0 w 1693851"/>
              <a:gd name="connsiteY70" fmla="*/ 579276 h 1218645"/>
              <a:gd name="connsiteX71" fmla="*/ 87644 w 1693851"/>
              <a:gd name="connsiteY71" fmla="*/ 579276 h 1218645"/>
              <a:gd name="connsiteX72" fmla="*/ 1546115 w 1693851"/>
              <a:gd name="connsiteY72" fmla="*/ 0 h 1218645"/>
              <a:gd name="connsiteX73" fmla="*/ 1606207 w 1693851"/>
              <a:gd name="connsiteY73" fmla="*/ 0 h 1218645"/>
              <a:gd name="connsiteX74" fmla="*/ 1606207 w 1693851"/>
              <a:gd name="connsiteY74" fmla="*/ 87644 h 1218645"/>
              <a:gd name="connsiteX75" fmla="*/ 1693851 w 1693851"/>
              <a:gd name="connsiteY75" fmla="*/ 87644 h 1218645"/>
              <a:gd name="connsiteX76" fmla="*/ 1693851 w 1693851"/>
              <a:gd name="connsiteY76" fmla="*/ 147736 h 1218645"/>
              <a:gd name="connsiteX77" fmla="*/ 1606207 w 1693851"/>
              <a:gd name="connsiteY77" fmla="*/ 147736 h 1218645"/>
              <a:gd name="connsiteX78" fmla="*/ 1606207 w 1693851"/>
              <a:gd name="connsiteY78" fmla="*/ 235380 h 1218645"/>
              <a:gd name="connsiteX79" fmla="*/ 1546115 w 1693851"/>
              <a:gd name="connsiteY79" fmla="*/ 235380 h 1218645"/>
              <a:gd name="connsiteX80" fmla="*/ 1546115 w 1693851"/>
              <a:gd name="connsiteY80" fmla="*/ 147736 h 1218645"/>
              <a:gd name="connsiteX81" fmla="*/ 1458471 w 1693851"/>
              <a:gd name="connsiteY81" fmla="*/ 147736 h 1218645"/>
              <a:gd name="connsiteX82" fmla="*/ 1458471 w 1693851"/>
              <a:gd name="connsiteY82" fmla="*/ 87644 h 1218645"/>
              <a:gd name="connsiteX83" fmla="*/ 1546115 w 1693851"/>
              <a:gd name="connsiteY83" fmla="*/ 87644 h 1218645"/>
              <a:gd name="connsiteX84" fmla="*/ 1059958 w 1693851"/>
              <a:gd name="connsiteY84" fmla="*/ 0 h 1218645"/>
              <a:gd name="connsiteX85" fmla="*/ 1120050 w 1693851"/>
              <a:gd name="connsiteY85" fmla="*/ 0 h 1218645"/>
              <a:gd name="connsiteX86" fmla="*/ 1120050 w 1693851"/>
              <a:gd name="connsiteY86" fmla="*/ 87644 h 1218645"/>
              <a:gd name="connsiteX87" fmla="*/ 1207694 w 1693851"/>
              <a:gd name="connsiteY87" fmla="*/ 87644 h 1218645"/>
              <a:gd name="connsiteX88" fmla="*/ 1207694 w 1693851"/>
              <a:gd name="connsiteY88" fmla="*/ 147736 h 1218645"/>
              <a:gd name="connsiteX89" fmla="*/ 1120050 w 1693851"/>
              <a:gd name="connsiteY89" fmla="*/ 147736 h 1218645"/>
              <a:gd name="connsiteX90" fmla="*/ 1120050 w 1693851"/>
              <a:gd name="connsiteY90" fmla="*/ 235380 h 1218645"/>
              <a:gd name="connsiteX91" fmla="*/ 1059958 w 1693851"/>
              <a:gd name="connsiteY91" fmla="*/ 235380 h 1218645"/>
              <a:gd name="connsiteX92" fmla="*/ 1059958 w 1693851"/>
              <a:gd name="connsiteY92" fmla="*/ 147736 h 1218645"/>
              <a:gd name="connsiteX93" fmla="*/ 972314 w 1693851"/>
              <a:gd name="connsiteY93" fmla="*/ 147736 h 1218645"/>
              <a:gd name="connsiteX94" fmla="*/ 972314 w 1693851"/>
              <a:gd name="connsiteY94" fmla="*/ 87644 h 1218645"/>
              <a:gd name="connsiteX95" fmla="*/ 1059958 w 1693851"/>
              <a:gd name="connsiteY95" fmla="*/ 87644 h 1218645"/>
            </a:gdLst>
            <a:ahLst/>
            <a:cxnLst/>
            <a:rect l="l" t="t" r="r" b="b"/>
            <a:pathLst>
              <a:path w="1693851" h="1218645">
                <a:moveTo>
                  <a:pt x="573801" y="983265"/>
                </a:moveTo>
                <a:lnTo>
                  <a:pt x="633893" y="983265"/>
                </a:lnTo>
                <a:lnTo>
                  <a:pt x="633893" y="1070909"/>
                </a:lnTo>
                <a:lnTo>
                  <a:pt x="721537" y="1070909"/>
                </a:lnTo>
                <a:lnTo>
                  <a:pt x="721537" y="1131001"/>
                </a:lnTo>
                <a:lnTo>
                  <a:pt x="633893" y="1131001"/>
                </a:lnTo>
                <a:lnTo>
                  <a:pt x="633893" y="1218645"/>
                </a:lnTo>
                <a:lnTo>
                  <a:pt x="573801" y="1218645"/>
                </a:lnTo>
                <a:lnTo>
                  <a:pt x="573801" y="1131001"/>
                </a:lnTo>
                <a:lnTo>
                  <a:pt x="486157" y="1131001"/>
                </a:lnTo>
                <a:lnTo>
                  <a:pt x="486157" y="1070909"/>
                </a:lnTo>
                <a:lnTo>
                  <a:pt x="573801" y="1070909"/>
                </a:lnTo>
                <a:close/>
                <a:moveTo>
                  <a:pt x="87644" y="983265"/>
                </a:moveTo>
                <a:lnTo>
                  <a:pt x="147736" y="983265"/>
                </a:lnTo>
                <a:lnTo>
                  <a:pt x="147736" y="1070909"/>
                </a:lnTo>
                <a:lnTo>
                  <a:pt x="235380" y="1070909"/>
                </a:lnTo>
                <a:lnTo>
                  <a:pt x="235380" y="1131001"/>
                </a:lnTo>
                <a:lnTo>
                  <a:pt x="147736" y="1131001"/>
                </a:lnTo>
                <a:lnTo>
                  <a:pt x="147736" y="1218645"/>
                </a:lnTo>
                <a:lnTo>
                  <a:pt x="87644" y="1218645"/>
                </a:lnTo>
                <a:lnTo>
                  <a:pt x="87644" y="1131001"/>
                </a:lnTo>
                <a:lnTo>
                  <a:pt x="0" y="1131001"/>
                </a:lnTo>
                <a:lnTo>
                  <a:pt x="0" y="1070909"/>
                </a:lnTo>
                <a:lnTo>
                  <a:pt x="87644" y="1070909"/>
                </a:lnTo>
                <a:close/>
                <a:moveTo>
                  <a:pt x="1546115" y="491632"/>
                </a:moveTo>
                <a:lnTo>
                  <a:pt x="1606207" y="491632"/>
                </a:lnTo>
                <a:lnTo>
                  <a:pt x="1606207" y="579276"/>
                </a:lnTo>
                <a:lnTo>
                  <a:pt x="1693851" y="579276"/>
                </a:lnTo>
                <a:lnTo>
                  <a:pt x="1693851" y="639368"/>
                </a:lnTo>
                <a:lnTo>
                  <a:pt x="1606207" y="639368"/>
                </a:lnTo>
                <a:lnTo>
                  <a:pt x="1606207" y="727012"/>
                </a:lnTo>
                <a:lnTo>
                  <a:pt x="1546115" y="727012"/>
                </a:lnTo>
                <a:lnTo>
                  <a:pt x="1546115" y="639368"/>
                </a:lnTo>
                <a:lnTo>
                  <a:pt x="1458471" y="639368"/>
                </a:lnTo>
                <a:lnTo>
                  <a:pt x="1458471" y="579276"/>
                </a:lnTo>
                <a:lnTo>
                  <a:pt x="1546115" y="579276"/>
                </a:lnTo>
                <a:close/>
                <a:moveTo>
                  <a:pt x="1059958" y="491632"/>
                </a:moveTo>
                <a:lnTo>
                  <a:pt x="1120050" y="491632"/>
                </a:lnTo>
                <a:lnTo>
                  <a:pt x="1120050" y="579276"/>
                </a:lnTo>
                <a:lnTo>
                  <a:pt x="1207694" y="579276"/>
                </a:lnTo>
                <a:lnTo>
                  <a:pt x="1207694" y="639368"/>
                </a:lnTo>
                <a:lnTo>
                  <a:pt x="1120050" y="639368"/>
                </a:lnTo>
                <a:lnTo>
                  <a:pt x="1120050" y="727012"/>
                </a:lnTo>
                <a:lnTo>
                  <a:pt x="1059958" y="727012"/>
                </a:lnTo>
                <a:lnTo>
                  <a:pt x="1059958" y="639368"/>
                </a:lnTo>
                <a:lnTo>
                  <a:pt x="972314" y="639368"/>
                </a:lnTo>
                <a:lnTo>
                  <a:pt x="972314" y="579276"/>
                </a:lnTo>
                <a:lnTo>
                  <a:pt x="1059958" y="579276"/>
                </a:lnTo>
                <a:close/>
                <a:moveTo>
                  <a:pt x="573801" y="491632"/>
                </a:moveTo>
                <a:lnTo>
                  <a:pt x="633893" y="491632"/>
                </a:lnTo>
                <a:lnTo>
                  <a:pt x="633893" y="579276"/>
                </a:lnTo>
                <a:lnTo>
                  <a:pt x="721537" y="579276"/>
                </a:lnTo>
                <a:lnTo>
                  <a:pt x="721537" y="639368"/>
                </a:lnTo>
                <a:lnTo>
                  <a:pt x="633893" y="639368"/>
                </a:lnTo>
                <a:lnTo>
                  <a:pt x="633893" y="727012"/>
                </a:lnTo>
                <a:lnTo>
                  <a:pt x="573801" y="727012"/>
                </a:lnTo>
                <a:lnTo>
                  <a:pt x="573801" y="639368"/>
                </a:lnTo>
                <a:lnTo>
                  <a:pt x="486157" y="639368"/>
                </a:lnTo>
                <a:lnTo>
                  <a:pt x="486157" y="579276"/>
                </a:lnTo>
                <a:lnTo>
                  <a:pt x="573801" y="579276"/>
                </a:lnTo>
                <a:close/>
                <a:moveTo>
                  <a:pt x="87644" y="491632"/>
                </a:moveTo>
                <a:lnTo>
                  <a:pt x="147736" y="491632"/>
                </a:lnTo>
                <a:lnTo>
                  <a:pt x="147736" y="579276"/>
                </a:lnTo>
                <a:lnTo>
                  <a:pt x="235380" y="579276"/>
                </a:lnTo>
                <a:lnTo>
                  <a:pt x="235380" y="639368"/>
                </a:lnTo>
                <a:lnTo>
                  <a:pt x="147736" y="639368"/>
                </a:lnTo>
                <a:lnTo>
                  <a:pt x="147736" y="727012"/>
                </a:lnTo>
                <a:lnTo>
                  <a:pt x="87644" y="727012"/>
                </a:lnTo>
                <a:lnTo>
                  <a:pt x="87644" y="639368"/>
                </a:lnTo>
                <a:lnTo>
                  <a:pt x="0" y="639368"/>
                </a:lnTo>
                <a:lnTo>
                  <a:pt x="0" y="579276"/>
                </a:lnTo>
                <a:lnTo>
                  <a:pt x="87644" y="579276"/>
                </a:lnTo>
                <a:close/>
                <a:moveTo>
                  <a:pt x="1546115" y="0"/>
                </a:moveTo>
                <a:lnTo>
                  <a:pt x="1606207" y="0"/>
                </a:lnTo>
                <a:lnTo>
                  <a:pt x="1606207" y="87644"/>
                </a:lnTo>
                <a:lnTo>
                  <a:pt x="1693851" y="87644"/>
                </a:lnTo>
                <a:lnTo>
                  <a:pt x="1693851" y="147736"/>
                </a:lnTo>
                <a:lnTo>
                  <a:pt x="1606207" y="147736"/>
                </a:lnTo>
                <a:lnTo>
                  <a:pt x="1606207" y="235380"/>
                </a:lnTo>
                <a:lnTo>
                  <a:pt x="1546115" y="235380"/>
                </a:lnTo>
                <a:lnTo>
                  <a:pt x="1546115" y="147736"/>
                </a:lnTo>
                <a:lnTo>
                  <a:pt x="1458471" y="147736"/>
                </a:lnTo>
                <a:lnTo>
                  <a:pt x="1458471" y="87644"/>
                </a:lnTo>
                <a:lnTo>
                  <a:pt x="1546115" y="87644"/>
                </a:lnTo>
                <a:close/>
                <a:moveTo>
                  <a:pt x="1059958" y="0"/>
                </a:moveTo>
                <a:lnTo>
                  <a:pt x="1120050" y="0"/>
                </a:lnTo>
                <a:lnTo>
                  <a:pt x="1120050" y="87644"/>
                </a:lnTo>
                <a:lnTo>
                  <a:pt x="1207694" y="87644"/>
                </a:lnTo>
                <a:lnTo>
                  <a:pt x="1207694" y="147736"/>
                </a:lnTo>
                <a:lnTo>
                  <a:pt x="1120050" y="147736"/>
                </a:lnTo>
                <a:lnTo>
                  <a:pt x="1120050" y="235380"/>
                </a:lnTo>
                <a:lnTo>
                  <a:pt x="1059958" y="235380"/>
                </a:lnTo>
                <a:lnTo>
                  <a:pt x="1059958" y="147736"/>
                </a:lnTo>
                <a:lnTo>
                  <a:pt x="972314" y="147736"/>
                </a:lnTo>
                <a:lnTo>
                  <a:pt x="972314" y="87644"/>
                </a:lnTo>
                <a:lnTo>
                  <a:pt x="1059958" y="8764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  <a:effectLst/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21239739">
            <a:off x="6231074" y="3241406"/>
            <a:ext cx="4965742" cy="336500"/>
          </a:xfrm>
          <a:prstGeom prst="ellipse">
            <a:avLst/>
          </a:prstGeom>
          <a:noFill/>
          <a:ln w="30480" cap="flat">
            <a:gradFill>
              <a:gsLst>
                <a:gs pos="20000">
                  <a:schemeClr val="accent2">
                    <a:lumMod val="40000"/>
                    <a:lumOff val="60000"/>
                    <a:alpha val="0"/>
                  </a:schemeClr>
                </a:gs>
                <a:gs pos="90000">
                  <a:schemeClr val="accent2">
                    <a:lumMod val="60000"/>
                    <a:lumOff val="4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flipH="1">
            <a:off x="3527550" y="1244621"/>
            <a:ext cx="309208" cy="6625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标题 1"/>
          <p:cNvSpPr txBox="1"/>
          <p:nvPr/>
        </p:nvSpPr>
        <p:spPr>
          <a:xfrm>
            <a:off x="1379704" y="706056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>
            <a:off x="1960425" y="4282547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alphaModFix/>
          </a:blip>
          <a:srcRect l="17731" r="17731"/>
          <a:stretch>
            <a:fillRect/>
          </a:stretch>
        </p:blipFill>
        <p:spPr>
          <a:xfrm>
            <a:off x="2089146" y="4416806"/>
            <a:ext cx="1642889" cy="1697087"/>
          </a:xfrm>
          <a:custGeom>
            <a:avLst/>
            <a:gdLst>
              <a:gd name="connsiteX0" fmla="*/ 829971 w 1771293"/>
              <a:gd name="connsiteY0" fmla="*/ 10 h 1829727"/>
              <a:gd name="connsiteX1" fmla="*/ 1102057 w 1771293"/>
              <a:gd name="connsiteY1" fmla="*/ 7612 h 1829727"/>
              <a:gd name="connsiteX2" fmla="*/ 1199435 w 1771293"/>
              <a:gd name="connsiteY2" fmla="*/ 32519 h 1829727"/>
              <a:gd name="connsiteX3" fmla="*/ 1290364 w 1771293"/>
              <a:gd name="connsiteY3" fmla="*/ 63395 h 1829727"/>
              <a:gd name="connsiteX4" fmla="*/ 1727647 w 1771293"/>
              <a:gd name="connsiteY4" fmla="*/ 407752 h 1829727"/>
              <a:gd name="connsiteX5" fmla="*/ 1771293 w 1771293"/>
              <a:gd name="connsiteY5" fmla="*/ 473069 h 1829727"/>
              <a:gd name="connsiteX6" fmla="*/ 1767945 w 1771293"/>
              <a:gd name="connsiteY6" fmla="*/ 1486183 h 1829727"/>
              <a:gd name="connsiteX7" fmla="*/ 1735209 w 1771293"/>
              <a:gd name="connsiteY7" fmla="*/ 1536110 h 1829727"/>
              <a:gd name="connsiteX8" fmla="*/ 1425507 w 1771293"/>
              <a:gd name="connsiteY8" fmla="*/ 1804892 h 1829727"/>
              <a:gd name="connsiteX9" fmla="*/ 1376022 w 1771293"/>
              <a:gd name="connsiteY9" fmla="*/ 1829727 h 1829727"/>
              <a:gd name="connsiteX10" fmla="*/ 255371 w 1771293"/>
              <a:gd name="connsiteY10" fmla="*/ 1829727 h 1829727"/>
              <a:gd name="connsiteX11" fmla="*/ 209522 w 1771293"/>
              <a:gd name="connsiteY11" fmla="*/ 1788781 h 1829727"/>
              <a:gd name="connsiteX12" fmla="*/ 139543 w 1771293"/>
              <a:gd name="connsiteY12" fmla="*/ 1721494 h 1829727"/>
              <a:gd name="connsiteX13" fmla="*/ 89989 w 1771293"/>
              <a:gd name="connsiteY13" fmla="*/ 1667724 h 1829727"/>
              <a:gd name="connsiteX14" fmla="*/ 47111 w 1771293"/>
              <a:gd name="connsiteY14" fmla="*/ 1591344 h 1829727"/>
              <a:gd name="connsiteX15" fmla="*/ 14829 w 1771293"/>
              <a:gd name="connsiteY15" fmla="*/ 1502673 h 1829727"/>
              <a:gd name="connsiteX16" fmla="*/ 0 w 1771293"/>
              <a:gd name="connsiteY16" fmla="*/ 836981 h 1829727"/>
              <a:gd name="connsiteX17" fmla="*/ 0 w 1771293"/>
              <a:gd name="connsiteY17" fmla="*/ 211006 h 1829727"/>
              <a:gd name="connsiteX18" fmla="*/ 207500 w 1771293"/>
              <a:gd name="connsiteY18" fmla="*/ 3877 h 1829727"/>
              <a:gd name="connsiteX19" fmla="*/ 625681 w 1771293"/>
              <a:gd name="connsiteY19" fmla="*/ 959 h 1829727"/>
              <a:gd name="connsiteX20" fmla="*/ 829971 w 1771293"/>
              <a:gd name="connsiteY20" fmla="*/ 10 h 1829727"/>
            </a:gdLst>
            <a:ahLst/>
            <a:cxnLst/>
            <a:rect l="l" t="t" r="r" b="b"/>
            <a:pathLst>
              <a:path w="1771293" h="1829727">
                <a:moveTo>
                  <a:pt x="829971" y="10"/>
                </a:moveTo>
                <a:cubicBezTo>
                  <a:pt x="998814" y="-167"/>
                  <a:pt x="1068369" y="2072"/>
                  <a:pt x="1102057" y="7612"/>
                </a:cubicBezTo>
                <a:cubicBezTo>
                  <a:pt x="1134064" y="12876"/>
                  <a:pt x="1177885" y="24084"/>
                  <a:pt x="1199435" y="32519"/>
                </a:cubicBezTo>
                <a:cubicBezTo>
                  <a:pt x="1220987" y="40954"/>
                  <a:pt x="1261905" y="54848"/>
                  <a:pt x="1290364" y="63395"/>
                </a:cubicBezTo>
                <a:cubicBezTo>
                  <a:pt x="1440424" y="108460"/>
                  <a:pt x="1624540" y="253450"/>
                  <a:pt x="1727647" y="407752"/>
                </a:cubicBezTo>
                <a:lnTo>
                  <a:pt x="1771293" y="473069"/>
                </a:lnTo>
                <a:lnTo>
                  <a:pt x="1767945" y="1486183"/>
                </a:lnTo>
                <a:lnTo>
                  <a:pt x="1735209" y="1536110"/>
                </a:lnTo>
                <a:cubicBezTo>
                  <a:pt x="1665442" y="1642512"/>
                  <a:pt x="1550786" y="1742019"/>
                  <a:pt x="1425507" y="1804892"/>
                </a:cubicBezTo>
                <a:lnTo>
                  <a:pt x="1376022" y="1829727"/>
                </a:lnTo>
                <a:lnTo>
                  <a:pt x="255371" y="1829727"/>
                </a:lnTo>
                <a:lnTo>
                  <a:pt x="209522" y="1788781"/>
                </a:lnTo>
                <a:cubicBezTo>
                  <a:pt x="184304" y="1766261"/>
                  <a:pt x="152813" y="1735983"/>
                  <a:pt x="139543" y="1721494"/>
                </a:cubicBezTo>
                <a:cubicBezTo>
                  <a:pt x="126271" y="1707006"/>
                  <a:pt x="103972" y="1682810"/>
                  <a:pt x="89989" y="1667724"/>
                </a:cubicBezTo>
                <a:cubicBezTo>
                  <a:pt x="75289" y="1651866"/>
                  <a:pt x="57203" y="1619649"/>
                  <a:pt x="47111" y="1591344"/>
                </a:cubicBezTo>
                <a:cubicBezTo>
                  <a:pt x="37512" y="1564420"/>
                  <a:pt x="22985" y="1524519"/>
                  <a:pt x="14829" y="1502673"/>
                </a:cubicBezTo>
                <a:cubicBezTo>
                  <a:pt x="329" y="1463837"/>
                  <a:pt x="0" y="1449062"/>
                  <a:pt x="0" y="836981"/>
                </a:cubicBezTo>
                <a:lnTo>
                  <a:pt x="0" y="211006"/>
                </a:lnTo>
                <a:lnTo>
                  <a:pt x="207500" y="3877"/>
                </a:lnTo>
                <a:lnTo>
                  <a:pt x="625681" y="959"/>
                </a:lnTo>
                <a:cubicBezTo>
                  <a:pt x="706376" y="396"/>
                  <a:pt x="773689" y="69"/>
                  <a:pt x="829971" y="1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alphaModFix/>
          </a:blip>
          <a:srcRect l="17731" r="17731"/>
          <a:stretch>
            <a:fillRect/>
          </a:stretch>
        </p:blipFill>
        <p:spPr>
          <a:xfrm>
            <a:off x="1508423" y="840314"/>
            <a:ext cx="1642890" cy="1697087"/>
          </a:xfrm>
          <a:custGeom>
            <a:avLst/>
            <a:gdLst>
              <a:gd name="connsiteX0" fmla="*/ 941323 w 1771294"/>
              <a:gd name="connsiteY0" fmla="*/ 10 h 1829727"/>
              <a:gd name="connsiteX1" fmla="*/ 1145612 w 1771294"/>
              <a:gd name="connsiteY1" fmla="*/ 959 h 1829727"/>
              <a:gd name="connsiteX2" fmla="*/ 1563794 w 1771294"/>
              <a:gd name="connsiteY2" fmla="*/ 3876 h 1829727"/>
              <a:gd name="connsiteX3" fmla="*/ 1771294 w 1771294"/>
              <a:gd name="connsiteY3" fmla="*/ 211006 h 1829727"/>
              <a:gd name="connsiteX4" fmla="*/ 1771294 w 1771294"/>
              <a:gd name="connsiteY4" fmla="*/ 836981 h 1829727"/>
              <a:gd name="connsiteX5" fmla="*/ 1756464 w 1771294"/>
              <a:gd name="connsiteY5" fmla="*/ 1502673 h 1829727"/>
              <a:gd name="connsiteX6" fmla="*/ 1724182 w 1771294"/>
              <a:gd name="connsiteY6" fmla="*/ 1591344 h 1829727"/>
              <a:gd name="connsiteX7" fmla="*/ 1681304 w 1771294"/>
              <a:gd name="connsiteY7" fmla="*/ 1667724 h 1829727"/>
              <a:gd name="connsiteX8" fmla="*/ 1631751 w 1771294"/>
              <a:gd name="connsiteY8" fmla="*/ 1721494 h 1829727"/>
              <a:gd name="connsiteX9" fmla="*/ 1561772 w 1771294"/>
              <a:gd name="connsiteY9" fmla="*/ 1788781 h 1829727"/>
              <a:gd name="connsiteX10" fmla="*/ 1515923 w 1771294"/>
              <a:gd name="connsiteY10" fmla="*/ 1829727 h 1829727"/>
              <a:gd name="connsiteX11" fmla="*/ 395271 w 1771294"/>
              <a:gd name="connsiteY11" fmla="*/ 1829727 h 1829727"/>
              <a:gd name="connsiteX12" fmla="*/ 345787 w 1771294"/>
              <a:gd name="connsiteY12" fmla="*/ 1804892 h 1829727"/>
              <a:gd name="connsiteX13" fmla="*/ 36085 w 1771294"/>
              <a:gd name="connsiteY13" fmla="*/ 1536110 h 1829727"/>
              <a:gd name="connsiteX14" fmla="*/ 3348 w 1771294"/>
              <a:gd name="connsiteY14" fmla="*/ 1486183 h 1829727"/>
              <a:gd name="connsiteX15" fmla="*/ 0 w 1771294"/>
              <a:gd name="connsiteY15" fmla="*/ 473069 h 1829727"/>
              <a:gd name="connsiteX16" fmla="*/ 43646 w 1771294"/>
              <a:gd name="connsiteY16" fmla="*/ 407752 h 1829727"/>
              <a:gd name="connsiteX17" fmla="*/ 480929 w 1771294"/>
              <a:gd name="connsiteY17" fmla="*/ 63395 h 1829727"/>
              <a:gd name="connsiteX18" fmla="*/ 571858 w 1771294"/>
              <a:gd name="connsiteY18" fmla="*/ 32519 h 1829727"/>
              <a:gd name="connsiteX19" fmla="*/ 669236 w 1771294"/>
              <a:gd name="connsiteY19" fmla="*/ 7612 h 1829727"/>
              <a:gd name="connsiteX20" fmla="*/ 941323 w 1771294"/>
              <a:gd name="connsiteY20" fmla="*/ 10 h 1829727"/>
            </a:gdLst>
            <a:ahLst/>
            <a:cxnLst/>
            <a:rect l="l" t="t" r="r" b="b"/>
            <a:pathLst>
              <a:path w="1771294" h="1829727">
                <a:moveTo>
                  <a:pt x="941323" y="10"/>
                </a:moveTo>
                <a:cubicBezTo>
                  <a:pt x="997604" y="69"/>
                  <a:pt x="1064918" y="396"/>
                  <a:pt x="1145612" y="959"/>
                </a:cubicBezTo>
                <a:lnTo>
                  <a:pt x="1563794" y="3876"/>
                </a:lnTo>
                <a:lnTo>
                  <a:pt x="1771294" y="211006"/>
                </a:lnTo>
                <a:lnTo>
                  <a:pt x="1771294" y="836981"/>
                </a:lnTo>
                <a:cubicBezTo>
                  <a:pt x="1771294" y="1449062"/>
                  <a:pt x="1770964" y="1463836"/>
                  <a:pt x="1756464" y="1502673"/>
                </a:cubicBezTo>
                <a:cubicBezTo>
                  <a:pt x="1748309" y="1524518"/>
                  <a:pt x="1733781" y="1564420"/>
                  <a:pt x="1724182" y="1591344"/>
                </a:cubicBezTo>
                <a:cubicBezTo>
                  <a:pt x="1714091" y="1619649"/>
                  <a:pt x="1696005" y="1651866"/>
                  <a:pt x="1681304" y="1667724"/>
                </a:cubicBezTo>
                <a:cubicBezTo>
                  <a:pt x="1667321" y="1682810"/>
                  <a:pt x="1645022" y="1707006"/>
                  <a:pt x="1631751" y="1721494"/>
                </a:cubicBezTo>
                <a:cubicBezTo>
                  <a:pt x="1618480" y="1735983"/>
                  <a:pt x="1586990" y="1766261"/>
                  <a:pt x="1561772" y="1788781"/>
                </a:cubicBezTo>
                <a:lnTo>
                  <a:pt x="1515923" y="1829727"/>
                </a:lnTo>
                <a:lnTo>
                  <a:pt x="395271" y="1829727"/>
                </a:lnTo>
                <a:lnTo>
                  <a:pt x="345787" y="1804892"/>
                </a:lnTo>
                <a:cubicBezTo>
                  <a:pt x="220508" y="1742019"/>
                  <a:pt x="105851" y="1642512"/>
                  <a:pt x="36085" y="1536110"/>
                </a:cubicBezTo>
                <a:lnTo>
                  <a:pt x="3348" y="1486183"/>
                </a:lnTo>
                <a:lnTo>
                  <a:pt x="0" y="473069"/>
                </a:lnTo>
                <a:lnTo>
                  <a:pt x="43646" y="407752"/>
                </a:lnTo>
                <a:cubicBezTo>
                  <a:pt x="146754" y="253450"/>
                  <a:pt x="330869" y="108460"/>
                  <a:pt x="480929" y="63395"/>
                </a:cubicBezTo>
                <a:cubicBezTo>
                  <a:pt x="509388" y="54848"/>
                  <a:pt x="550307" y="40954"/>
                  <a:pt x="571858" y="32519"/>
                </a:cubicBezTo>
                <a:cubicBezTo>
                  <a:pt x="593409" y="24084"/>
                  <a:pt x="637229" y="12876"/>
                  <a:pt x="669236" y="7612"/>
                </a:cubicBezTo>
                <a:cubicBezTo>
                  <a:pt x="702925" y="2072"/>
                  <a:pt x="772479" y="-167"/>
                  <a:pt x="941323" y="1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6" name="标题 1"/>
          <p:cNvSpPr txBox="1"/>
          <p:nvPr/>
        </p:nvSpPr>
        <p:spPr>
          <a:xfrm>
            <a:off x="2196979" y="1959528"/>
            <a:ext cx="2816680" cy="2911656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 flipH="1">
            <a:off x="565954" y="4177342"/>
            <a:ext cx="1139653" cy="92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>
            <a:alphaModFix/>
          </a:blip>
          <a:srcRect l="17731" r="17731"/>
          <a:stretch>
            <a:fillRect/>
          </a:stretch>
        </p:blipFill>
        <p:spPr>
          <a:xfrm>
            <a:off x="2382519" y="2153053"/>
            <a:ext cx="2435104" cy="2515437"/>
          </a:xfrm>
          <a:custGeom>
            <a:avLst/>
            <a:gdLst>
              <a:gd name="connsiteX0" fmla="*/ 1356857 w 2553207"/>
              <a:gd name="connsiteY0" fmla="*/ 14 h 2637435"/>
              <a:gd name="connsiteX1" fmla="*/ 1651327 w 2553207"/>
              <a:gd name="connsiteY1" fmla="*/ 1382 h 2637435"/>
              <a:gd name="connsiteX2" fmla="*/ 2254109 w 2553207"/>
              <a:gd name="connsiteY2" fmla="*/ 5587 h 2637435"/>
              <a:gd name="connsiteX3" fmla="*/ 2553207 w 2553207"/>
              <a:gd name="connsiteY3" fmla="*/ 304151 h 2637435"/>
              <a:gd name="connsiteX4" fmla="*/ 2553207 w 2553207"/>
              <a:gd name="connsiteY4" fmla="*/ 1206455 h 2637435"/>
              <a:gd name="connsiteX5" fmla="*/ 2531832 w 2553207"/>
              <a:gd name="connsiteY5" fmla="*/ 2166009 h 2637435"/>
              <a:gd name="connsiteX6" fmla="*/ 2485299 w 2553207"/>
              <a:gd name="connsiteY6" fmla="*/ 2293822 h 2637435"/>
              <a:gd name="connsiteX7" fmla="*/ 2423493 w 2553207"/>
              <a:gd name="connsiteY7" fmla="*/ 2403919 h 2637435"/>
              <a:gd name="connsiteX8" fmla="*/ 2352065 w 2553207"/>
              <a:gd name="connsiteY8" fmla="*/ 2481425 h 2637435"/>
              <a:gd name="connsiteX9" fmla="*/ 2251195 w 2553207"/>
              <a:gd name="connsiteY9" fmla="*/ 2578415 h 2637435"/>
              <a:gd name="connsiteX10" fmla="*/ 2185106 w 2553207"/>
              <a:gd name="connsiteY10" fmla="*/ 2637435 h 2637435"/>
              <a:gd name="connsiteX11" fmla="*/ 569758 w 2553207"/>
              <a:gd name="connsiteY11" fmla="*/ 2637435 h 2637435"/>
              <a:gd name="connsiteX12" fmla="*/ 498430 w 2553207"/>
              <a:gd name="connsiteY12" fmla="*/ 2601638 h 2637435"/>
              <a:gd name="connsiteX13" fmla="*/ 52014 w 2553207"/>
              <a:gd name="connsiteY13" fmla="*/ 2214205 h 2637435"/>
              <a:gd name="connsiteX14" fmla="*/ 4826 w 2553207"/>
              <a:gd name="connsiteY14" fmla="*/ 2142239 h 2637435"/>
              <a:gd name="connsiteX15" fmla="*/ 0 w 2553207"/>
              <a:gd name="connsiteY15" fmla="*/ 681899 h 2637435"/>
              <a:gd name="connsiteX16" fmla="*/ 62913 w 2553207"/>
              <a:gd name="connsiteY16" fmla="*/ 587749 h 2637435"/>
              <a:gd name="connsiteX17" fmla="*/ 693229 w 2553207"/>
              <a:gd name="connsiteY17" fmla="*/ 91379 h 2637435"/>
              <a:gd name="connsiteX18" fmla="*/ 824297 w 2553207"/>
              <a:gd name="connsiteY18" fmla="*/ 46874 h 2637435"/>
              <a:gd name="connsiteX19" fmla="*/ 964662 w 2553207"/>
              <a:gd name="connsiteY19" fmla="*/ 10972 h 2637435"/>
              <a:gd name="connsiteX20" fmla="*/ 1356857 w 2553207"/>
              <a:gd name="connsiteY20" fmla="*/ 14 h 2637435"/>
            </a:gdLst>
            <a:ahLst/>
            <a:cxnLst/>
            <a:rect l="l" t="t" r="r" b="b"/>
            <a:pathLst>
              <a:path w="2553207" h="2637435">
                <a:moveTo>
                  <a:pt x="1356857" y="14"/>
                </a:moveTo>
                <a:cubicBezTo>
                  <a:pt x="1437983" y="99"/>
                  <a:pt x="1535011" y="571"/>
                  <a:pt x="1651327" y="1382"/>
                </a:cubicBezTo>
                <a:lnTo>
                  <a:pt x="2254109" y="5587"/>
                </a:lnTo>
                <a:lnTo>
                  <a:pt x="2553207" y="304151"/>
                </a:lnTo>
                <a:lnTo>
                  <a:pt x="2553207" y="1206455"/>
                </a:lnTo>
                <a:cubicBezTo>
                  <a:pt x="2553207" y="2088732"/>
                  <a:pt x="2552733" y="2110028"/>
                  <a:pt x="2531832" y="2166009"/>
                </a:cubicBezTo>
                <a:cubicBezTo>
                  <a:pt x="2520076" y="2197497"/>
                  <a:pt x="2499135" y="2255013"/>
                  <a:pt x="2485299" y="2293822"/>
                </a:cubicBezTo>
                <a:cubicBezTo>
                  <a:pt x="2470753" y="2334621"/>
                  <a:pt x="2444683" y="2381061"/>
                  <a:pt x="2423493" y="2403919"/>
                </a:cubicBezTo>
                <a:cubicBezTo>
                  <a:pt x="2403337" y="2425664"/>
                  <a:pt x="2371195" y="2460542"/>
                  <a:pt x="2352065" y="2481425"/>
                </a:cubicBezTo>
                <a:cubicBezTo>
                  <a:pt x="2332936" y="2502309"/>
                  <a:pt x="2287545" y="2545954"/>
                  <a:pt x="2251195" y="2578415"/>
                </a:cubicBezTo>
                <a:lnTo>
                  <a:pt x="2185106" y="2637435"/>
                </a:lnTo>
                <a:lnTo>
                  <a:pt x="569758" y="2637435"/>
                </a:lnTo>
                <a:lnTo>
                  <a:pt x="498430" y="2601638"/>
                </a:lnTo>
                <a:cubicBezTo>
                  <a:pt x="317848" y="2511010"/>
                  <a:pt x="152578" y="2367577"/>
                  <a:pt x="52014" y="2214205"/>
                </a:cubicBezTo>
                <a:lnTo>
                  <a:pt x="4826" y="2142239"/>
                </a:lnTo>
                <a:lnTo>
                  <a:pt x="0" y="681899"/>
                </a:lnTo>
                <a:lnTo>
                  <a:pt x="62913" y="587749"/>
                </a:lnTo>
                <a:cubicBezTo>
                  <a:pt x="211536" y="365332"/>
                  <a:pt x="476927" y="156338"/>
                  <a:pt x="693229" y="91379"/>
                </a:cubicBezTo>
                <a:cubicBezTo>
                  <a:pt x="734251" y="79060"/>
                  <a:pt x="793232" y="59032"/>
                  <a:pt x="824297" y="46874"/>
                </a:cubicBezTo>
                <a:cubicBezTo>
                  <a:pt x="855361" y="34715"/>
                  <a:pt x="918526" y="18560"/>
                  <a:pt x="964662" y="10972"/>
                </a:cubicBezTo>
                <a:cubicBezTo>
                  <a:pt x="1013222" y="2986"/>
                  <a:pt x="1113479" y="-241"/>
                  <a:pt x="1356857" y="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0" name="标题 1"/>
          <p:cNvSpPr txBox="1"/>
          <p:nvPr/>
        </p:nvSpPr>
        <p:spPr>
          <a:xfrm>
            <a:off x="11141609" y="326598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32" name="Picture 2" descr="E:\Hou\信息化建设\web\校徽相关\xjtu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" t="-1001" r="53439" b="77637"/>
          <a:stretch>
            <a:fillRect/>
          </a:stretch>
        </p:blipFill>
        <p:spPr bwMode="auto">
          <a:xfrm>
            <a:off x="10067940" y="185903"/>
            <a:ext cx="14700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矩形 32"/>
          <p:cNvSpPr/>
          <p:nvPr/>
        </p:nvSpPr>
        <p:spPr>
          <a:xfrm>
            <a:off x="21076" y="329361"/>
            <a:ext cx="17235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人工智能基础</a:t>
            </a:r>
            <a:endParaRPr lang="zh-CN" altLang="en-US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947205" y="1783916"/>
            <a:ext cx="2463724" cy="679648"/>
          </a:xfrm>
          <a:custGeom>
            <a:avLst/>
            <a:gdLst>
              <a:gd name="connsiteX0" fmla="*/ 719138 w 9429750"/>
              <a:gd name="connsiteY0" fmla="*/ 2190750 h 2591431"/>
              <a:gd name="connsiteX1" fmla="*/ 1245965 w 9429750"/>
              <a:gd name="connsiteY1" fmla="*/ 2190750 h 2591431"/>
              <a:gd name="connsiteX2" fmla="*/ 1309021 w 9429750"/>
              <a:gd name="connsiteY2" fmla="*/ 2235803 h 2591431"/>
              <a:gd name="connsiteX3" fmla="*/ 1649921 w 9429750"/>
              <a:gd name="connsiteY3" fmla="*/ 2584037 h 2591431"/>
              <a:gd name="connsiteX4" fmla="*/ 1739703 w 9429750"/>
              <a:gd name="connsiteY4" fmla="*/ 2555234 h 2591431"/>
              <a:gd name="connsiteX5" fmla="*/ 1744409 w 9429750"/>
              <a:gd name="connsiteY5" fmla="*/ 2506028 h 2591431"/>
              <a:gd name="connsiteX6" fmla="*/ 1874139 w 9429750"/>
              <a:gd name="connsiteY6" fmla="*/ 2195417 h 2591431"/>
              <a:gd name="connsiteX7" fmla="*/ 1898618 w 9429750"/>
              <a:gd name="connsiteY7" fmla="*/ 2190750 h 2591431"/>
              <a:gd name="connsiteX8" fmla="*/ 8710612 w 9429750"/>
              <a:gd name="connsiteY8" fmla="*/ 2190750 h 2591431"/>
              <a:gd name="connsiteX9" fmla="*/ 9429750 w 9429750"/>
              <a:gd name="connsiteY9" fmla="*/ 1471613 h 2591431"/>
              <a:gd name="connsiteX10" fmla="*/ 9429750 w 9429750"/>
              <a:gd name="connsiteY10" fmla="*/ 719138 h 2591431"/>
              <a:gd name="connsiteX11" fmla="*/ 8710612 w 9429750"/>
              <a:gd name="connsiteY11" fmla="*/ 0 h 2591431"/>
              <a:gd name="connsiteX12" fmla="*/ 719138 w 9429750"/>
              <a:gd name="connsiteY12" fmla="*/ 0 h 2591431"/>
              <a:gd name="connsiteX13" fmla="*/ 0 w 9429750"/>
              <a:gd name="connsiteY13" fmla="*/ 719138 h 2591431"/>
              <a:gd name="connsiteX14" fmla="*/ 0 w 9429750"/>
              <a:gd name="connsiteY14" fmla="*/ 1471613 h 2591431"/>
              <a:gd name="connsiteX15" fmla="*/ 719138 w 9429750"/>
              <a:gd name="connsiteY15" fmla="*/ 2190750 h 2591431"/>
            </a:gdLst>
            <a:ahLst/>
            <a:cxnLst/>
            <a:rect l="l" t="t" r="r" b="b"/>
            <a:pathLst>
              <a:path w="9429750" h="2591431">
                <a:moveTo>
                  <a:pt x="719138" y="2190750"/>
                </a:moveTo>
                <a:lnTo>
                  <a:pt x="1245965" y="2190750"/>
                </a:lnTo>
                <a:cubicBezTo>
                  <a:pt x="1274445" y="2190760"/>
                  <a:pt x="1299782" y="2208857"/>
                  <a:pt x="1309021" y="2235803"/>
                </a:cubicBezTo>
                <a:cubicBezTo>
                  <a:pt x="1372362" y="2413064"/>
                  <a:pt x="1528096" y="2522791"/>
                  <a:pt x="1649921" y="2584037"/>
                </a:cubicBezTo>
                <a:cubicBezTo>
                  <a:pt x="1682668" y="2600878"/>
                  <a:pt x="1722863" y="2587981"/>
                  <a:pt x="1739703" y="2555234"/>
                </a:cubicBezTo>
                <a:cubicBezTo>
                  <a:pt x="1747523" y="2540041"/>
                  <a:pt x="1749209" y="2522430"/>
                  <a:pt x="1744409" y="2506028"/>
                </a:cubicBezTo>
                <a:cubicBezTo>
                  <a:pt x="1712500" y="2400300"/>
                  <a:pt x="1710785" y="2262950"/>
                  <a:pt x="1874139" y="2195417"/>
                </a:cubicBezTo>
                <a:cubicBezTo>
                  <a:pt x="1881912" y="2192255"/>
                  <a:pt x="1890227" y="2190664"/>
                  <a:pt x="1898618" y="2190750"/>
                </a:cubicBezTo>
                <a:lnTo>
                  <a:pt x="8710612" y="2190750"/>
                </a:lnTo>
                <a:cubicBezTo>
                  <a:pt x="9107786" y="2190750"/>
                  <a:pt x="9429750" y="1868777"/>
                  <a:pt x="9429750" y="1471613"/>
                </a:cubicBezTo>
                <a:lnTo>
                  <a:pt x="9429750" y="719138"/>
                </a:lnTo>
                <a:cubicBezTo>
                  <a:pt x="9429750" y="321969"/>
                  <a:pt x="9107786" y="0"/>
                  <a:pt x="8710612" y="0"/>
                </a:cubicBezTo>
                <a:lnTo>
                  <a:pt x="719138" y="0"/>
                </a:lnTo>
                <a:cubicBezTo>
                  <a:pt x="321969" y="0"/>
                  <a:pt x="0" y="321969"/>
                  <a:pt x="0" y="719138"/>
                </a:cubicBezTo>
                <a:lnTo>
                  <a:pt x="0" y="1471613"/>
                </a:lnTo>
                <a:cubicBezTo>
                  <a:pt x="0" y="1868777"/>
                  <a:pt x="321969" y="2190750"/>
                  <a:pt x="719138" y="2190750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117117" y="1903513"/>
            <a:ext cx="2123900" cy="339824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/>
                <a:ea typeface="OPPOSans L"/>
                <a:cs typeface="OPPOSans L"/>
              </a:rPr>
              <a:t>STEP. 01 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612851" y="1783916"/>
            <a:ext cx="2463724" cy="679648"/>
          </a:xfrm>
          <a:custGeom>
            <a:avLst/>
            <a:gdLst>
              <a:gd name="connsiteX0" fmla="*/ 719138 w 9429750"/>
              <a:gd name="connsiteY0" fmla="*/ 2190750 h 2591431"/>
              <a:gd name="connsiteX1" fmla="*/ 1245965 w 9429750"/>
              <a:gd name="connsiteY1" fmla="*/ 2190750 h 2591431"/>
              <a:gd name="connsiteX2" fmla="*/ 1309021 w 9429750"/>
              <a:gd name="connsiteY2" fmla="*/ 2235803 h 2591431"/>
              <a:gd name="connsiteX3" fmla="*/ 1649921 w 9429750"/>
              <a:gd name="connsiteY3" fmla="*/ 2584037 h 2591431"/>
              <a:gd name="connsiteX4" fmla="*/ 1739703 w 9429750"/>
              <a:gd name="connsiteY4" fmla="*/ 2555234 h 2591431"/>
              <a:gd name="connsiteX5" fmla="*/ 1744409 w 9429750"/>
              <a:gd name="connsiteY5" fmla="*/ 2506028 h 2591431"/>
              <a:gd name="connsiteX6" fmla="*/ 1874139 w 9429750"/>
              <a:gd name="connsiteY6" fmla="*/ 2195417 h 2591431"/>
              <a:gd name="connsiteX7" fmla="*/ 1898618 w 9429750"/>
              <a:gd name="connsiteY7" fmla="*/ 2190750 h 2591431"/>
              <a:gd name="connsiteX8" fmla="*/ 8710612 w 9429750"/>
              <a:gd name="connsiteY8" fmla="*/ 2190750 h 2591431"/>
              <a:gd name="connsiteX9" fmla="*/ 9429750 w 9429750"/>
              <a:gd name="connsiteY9" fmla="*/ 1471613 h 2591431"/>
              <a:gd name="connsiteX10" fmla="*/ 9429750 w 9429750"/>
              <a:gd name="connsiteY10" fmla="*/ 719138 h 2591431"/>
              <a:gd name="connsiteX11" fmla="*/ 8710612 w 9429750"/>
              <a:gd name="connsiteY11" fmla="*/ 0 h 2591431"/>
              <a:gd name="connsiteX12" fmla="*/ 719138 w 9429750"/>
              <a:gd name="connsiteY12" fmla="*/ 0 h 2591431"/>
              <a:gd name="connsiteX13" fmla="*/ 0 w 9429750"/>
              <a:gd name="connsiteY13" fmla="*/ 719138 h 2591431"/>
              <a:gd name="connsiteX14" fmla="*/ 0 w 9429750"/>
              <a:gd name="connsiteY14" fmla="*/ 1471613 h 2591431"/>
              <a:gd name="connsiteX15" fmla="*/ 719138 w 9429750"/>
              <a:gd name="connsiteY15" fmla="*/ 2190750 h 2591431"/>
            </a:gdLst>
            <a:ahLst/>
            <a:cxnLst/>
            <a:rect l="l" t="t" r="r" b="b"/>
            <a:pathLst>
              <a:path w="9429750" h="2591431">
                <a:moveTo>
                  <a:pt x="719138" y="2190750"/>
                </a:moveTo>
                <a:lnTo>
                  <a:pt x="1245965" y="2190750"/>
                </a:lnTo>
                <a:cubicBezTo>
                  <a:pt x="1274445" y="2190760"/>
                  <a:pt x="1299782" y="2208857"/>
                  <a:pt x="1309021" y="2235803"/>
                </a:cubicBezTo>
                <a:cubicBezTo>
                  <a:pt x="1372362" y="2413064"/>
                  <a:pt x="1528096" y="2522791"/>
                  <a:pt x="1649921" y="2584037"/>
                </a:cubicBezTo>
                <a:cubicBezTo>
                  <a:pt x="1682668" y="2600878"/>
                  <a:pt x="1722863" y="2587981"/>
                  <a:pt x="1739703" y="2555234"/>
                </a:cubicBezTo>
                <a:cubicBezTo>
                  <a:pt x="1747523" y="2540041"/>
                  <a:pt x="1749209" y="2522430"/>
                  <a:pt x="1744409" y="2506028"/>
                </a:cubicBezTo>
                <a:cubicBezTo>
                  <a:pt x="1712500" y="2400300"/>
                  <a:pt x="1710785" y="2262950"/>
                  <a:pt x="1874139" y="2195417"/>
                </a:cubicBezTo>
                <a:cubicBezTo>
                  <a:pt x="1881912" y="2192255"/>
                  <a:pt x="1890227" y="2190664"/>
                  <a:pt x="1898618" y="2190750"/>
                </a:cubicBezTo>
                <a:lnTo>
                  <a:pt x="8710612" y="2190750"/>
                </a:lnTo>
                <a:cubicBezTo>
                  <a:pt x="9107786" y="2190750"/>
                  <a:pt x="9429750" y="1868777"/>
                  <a:pt x="9429750" y="1471613"/>
                </a:cubicBezTo>
                <a:lnTo>
                  <a:pt x="9429750" y="719138"/>
                </a:lnTo>
                <a:cubicBezTo>
                  <a:pt x="9429750" y="321969"/>
                  <a:pt x="9107786" y="0"/>
                  <a:pt x="8710612" y="0"/>
                </a:cubicBezTo>
                <a:lnTo>
                  <a:pt x="719138" y="0"/>
                </a:lnTo>
                <a:cubicBezTo>
                  <a:pt x="321969" y="0"/>
                  <a:pt x="0" y="321969"/>
                  <a:pt x="0" y="719138"/>
                </a:cubicBezTo>
                <a:lnTo>
                  <a:pt x="0" y="1471613"/>
                </a:lnTo>
                <a:cubicBezTo>
                  <a:pt x="0" y="1868777"/>
                  <a:pt x="321969" y="2190750"/>
                  <a:pt x="719138" y="2190750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782763" y="1903513"/>
            <a:ext cx="2123900" cy="339824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/>
                <a:ea typeface="OPPOSans L"/>
                <a:cs typeface="OPPOSans L"/>
              </a:rPr>
              <a:t>STEP. 02</a:t>
            </a:r>
            <a:endParaRPr kumimoji="1" lang="zh-CN" altLang="en-US"/>
          </a:p>
        </p:txBody>
      </p:sp>
      <p:cxnSp>
        <p:nvCxnSpPr>
          <p:cNvPr id="7" name="标题 1"/>
          <p:cNvCxnSpPr/>
          <p:nvPr/>
        </p:nvCxnSpPr>
        <p:spPr>
          <a:xfrm>
            <a:off x="973333" y="5473471"/>
            <a:ext cx="5688000" cy="0"/>
          </a:xfrm>
          <a:prstGeom prst="line">
            <a:avLst/>
          </a:prstGeom>
          <a:noFill/>
          <a:ln w="12700" cap="sq">
            <a:solidFill>
              <a:schemeClr val="bg1">
                <a:lumMod val="85000"/>
              </a:schemeClr>
            </a:solidFill>
            <a:round/>
            <a:headEnd type="none"/>
            <a:tailEnd type="none"/>
          </a:ln>
        </p:spPr>
      </p:cxnSp>
      <p:sp>
        <p:nvSpPr>
          <p:cNvPr id="8" name="标题 1"/>
          <p:cNvSpPr txBox="1"/>
          <p:nvPr/>
        </p:nvSpPr>
        <p:spPr>
          <a:xfrm>
            <a:off x="6612851" y="5419471"/>
            <a:ext cx="108000" cy="108000"/>
          </a:xfrm>
          <a:prstGeom prst="ellipse">
            <a:avLst/>
          </a:prstGeom>
          <a:solidFill>
            <a:schemeClr val="bg1">
              <a:lumMod val="85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47205" y="5419471"/>
            <a:ext cx="108000" cy="108000"/>
          </a:xfrm>
          <a:prstGeom prst="ellipse">
            <a:avLst/>
          </a:prstGeom>
          <a:solidFill>
            <a:schemeClr val="bg1">
              <a:lumMod val="85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947205" y="2583161"/>
            <a:ext cx="4647115" cy="7920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人工智能的定义与内涵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947205" y="3375162"/>
            <a:ext cx="4647115" cy="14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人工智能是使计算机模拟人类智能行为的技术，其定义从不同学科角度有不同的表述，内涵包括模拟人类智能的思维过程、行为模式和学习能力等。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612851" y="2583161"/>
            <a:ext cx="4647115" cy="7920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人工智能的特征总结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612851" y="3375162"/>
            <a:ext cx="4647115" cy="14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人工智能具有模拟人类智能行为、自适应与学习能力以及复杂问题求解能力等特征，这些特征使其在多个领域具有广泛应用的潜力。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65760" y="436721"/>
            <a:ext cx="216000" cy="216000"/>
          </a:xfrm>
          <a:prstGeom prst="ellipse">
            <a:avLst/>
          </a:prstGeom>
          <a:solidFill>
            <a:schemeClr val="bg1"/>
          </a:solidFill>
          <a:ln w="508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43662" y="296822"/>
            <a:ext cx="1058727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人工智能的核心概念与特征</a:t>
            </a:r>
            <a:endParaRPr kumimoji="1" lang="zh-CN" altLang="en-US"/>
          </a:p>
        </p:txBody>
      </p:sp>
      <p:cxnSp>
        <p:nvCxnSpPr>
          <p:cNvPr id="16" name="标题 1"/>
          <p:cNvCxnSpPr/>
          <p:nvPr/>
        </p:nvCxnSpPr>
        <p:spPr>
          <a:xfrm>
            <a:off x="365760" y="804295"/>
            <a:ext cx="11826240" cy="0"/>
          </a:xfrm>
          <a:prstGeom prst="line">
            <a:avLst/>
          </a:prstGeom>
          <a:noFill/>
          <a:ln w="15875" cap="sq"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0" scaled="0"/>
            </a:gradFill>
            <a:miter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8247684">
            <a:off x="5937082" y="1220538"/>
            <a:ext cx="252053" cy="239968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>
                  <a:alpha val="100000"/>
                </a:schemeClr>
              </a:gs>
            </a:gsLst>
            <a:lin ang="16200000" scaled="0"/>
          </a:gradFill>
          <a:ln cap="sq">
            <a:noFill/>
            <a:prstDash val="solid"/>
            <a:miter/>
          </a:ln>
          <a:effectLst>
            <a:outerShdw blurRad="330200" dist="3810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3509462" y="1425135"/>
            <a:ext cx="2016370" cy="20163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5000"/>
                  <a:lumOff val="15000"/>
                </a:schemeClr>
              </a:gs>
            </a:gsLst>
            <a:lin ang="16200000" scaled="0"/>
          </a:gradFill>
          <a:ln cap="sq">
            <a:noFill/>
            <a:prstDash val="solid"/>
            <a:miter/>
          </a:ln>
          <a:effectLst>
            <a:outerShdw blurRad="330200" dist="3810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3761515" y="1677188"/>
            <a:ext cx="1512264" cy="1512264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397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615947" y="1425135"/>
            <a:ext cx="2016370" cy="2016370"/>
          </a:xfrm>
          <a:prstGeom prst="ellipse">
            <a:avLst/>
          </a:prstGeom>
          <a:gradFill>
            <a:gsLst>
              <a:gs pos="0">
                <a:schemeClr val="accent2">
                  <a:alpha val="100000"/>
                </a:schemeClr>
              </a:gs>
              <a:gs pos="100000">
                <a:schemeClr val="accent2">
                  <a:lumMod val="60000"/>
                  <a:lumOff val="40000"/>
                  <a:alpha val="100000"/>
                </a:schemeClr>
              </a:gs>
            </a:gsLst>
            <a:lin ang="16200000" scaled="0"/>
          </a:gradFill>
          <a:ln cap="sq">
            <a:noFill/>
            <a:prstDash val="solid"/>
            <a:miter/>
          </a:ln>
          <a:effectLst>
            <a:outerShdw blurRad="330200" dist="381000" dir="5400000" sx="90000" sy="90000" algn="t" rotWithShape="0">
              <a:schemeClr val="accent2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868000" y="1677188"/>
            <a:ext cx="1512264" cy="1512264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39700" dist="38100" dir="2700000" algn="tl" rotWithShape="0">
              <a:schemeClr val="accent2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248731" y="2126255"/>
            <a:ext cx="614130" cy="614130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339077" y="2150362"/>
            <a:ext cx="600428" cy="565917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accent2"/>
          </a:solidFill>
          <a:ln cap="sq">
            <a:noFill/>
            <a:prstDash val="solid"/>
            <a:miter/>
          </a:ln>
          <a:effectLst/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V="1">
            <a:off x="4435233" y="3601995"/>
            <a:ext cx="241126" cy="156862"/>
          </a:xfrm>
          <a:prstGeom prst="triangl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V="1">
            <a:off x="7529612" y="3601995"/>
            <a:ext cx="241126" cy="156862"/>
          </a:xfrm>
          <a:prstGeom prst="triangle">
            <a:avLst/>
          </a:prstGeom>
          <a:solidFill>
            <a:schemeClr val="accent2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908300" y="4041140"/>
            <a:ext cx="3111500" cy="4841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三大热潮的阶段性特点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905760" y="4643634"/>
            <a:ext cx="3114040" cy="16428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82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人工智能经历了三次发展浪潮，第一次浪潮是萌芽时期，以符号主义和专家系统为代表；第二次浪潮是探索时期，连接主义和机器学习兴起；第三次浪潮是高速发展时期，大数据、云计算和深度学习推动人工智能广泛应用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321462" y="4041140"/>
            <a:ext cx="2847938" cy="4841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三大学派的贡献与差异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321462" y="4643634"/>
            <a:ext cx="2851544" cy="16428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82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符号主义强调符号操作和逻辑推理，连接主义关注神经网络的学习能力，行为主义侧重智能体的行为表现；三大学派在人工智能的发展中各有贡献，但也存在差异和互补。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365760" y="436721"/>
            <a:ext cx="216000" cy="216000"/>
          </a:xfrm>
          <a:prstGeom prst="ellipse">
            <a:avLst/>
          </a:prstGeom>
          <a:solidFill>
            <a:schemeClr val="bg1"/>
          </a:solidFill>
          <a:ln w="508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43662" y="296822"/>
            <a:ext cx="1058727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人工智能的发展历程回顾</a:t>
            </a:r>
            <a:endParaRPr kumimoji="1" lang="zh-CN" altLang="en-US"/>
          </a:p>
        </p:txBody>
      </p:sp>
      <p:cxnSp>
        <p:nvCxnSpPr>
          <p:cNvPr id="18" name="标题 1"/>
          <p:cNvCxnSpPr/>
          <p:nvPr/>
        </p:nvCxnSpPr>
        <p:spPr>
          <a:xfrm>
            <a:off x="365760" y="804295"/>
            <a:ext cx="11826240" cy="0"/>
          </a:xfrm>
          <a:prstGeom prst="line">
            <a:avLst/>
          </a:prstGeom>
          <a:noFill/>
          <a:ln w="15875" cap="sq"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0" scaled="0"/>
            </a:gradFill>
            <a:miter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552120">
            <a:off x="9779826" y="1250307"/>
            <a:ext cx="518413" cy="277418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552120">
            <a:off x="1880098" y="3052387"/>
            <a:ext cx="518413" cy="277418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846514" y="1383009"/>
            <a:ext cx="8486273" cy="1814094"/>
          </a:xfrm>
          <a:prstGeom prst="parallelogram">
            <a:avLst>
              <a:gd name="adj" fmla="val 25651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2433058" y="2043658"/>
            <a:ext cx="7440858" cy="105950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传统人工智能技术如符号推理、搜索技术和知识表示与推理，侧重于逻辑推理和符号操作；现代人工智能技术如机器学习、深度学习和自然语言处理，侧重于数据驱动和模型学习，两者相互补充，共同推动人工智能的发展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433058" y="1626921"/>
            <a:ext cx="7440858" cy="36217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传统与现代技术的区别与联系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1552120">
            <a:off x="9779826" y="3760093"/>
            <a:ext cx="518413" cy="277418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552120">
            <a:off x="1880098" y="5562173"/>
            <a:ext cx="518413" cy="277418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846514" y="3892795"/>
            <a:ext cx="8486273" cy="1814094"/>
          </a:xfrm>
          <a:prstGeom prst="parallelogram">
            <a:avLst>
              <a:gd name="adj" fmla="val 25651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433058" y="4553444"/>
            <a:ext cx="7440858" cy="105950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数据是人工智能发展的基础，数据获取方法包括数据采集、预处理和标注等；高质量的数据对于训练准确的人工智能模型至关重要。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433058" y="4136707"/>
            <a:ext cx="7440858" cy="36217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数据获取的重要性与方法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365760" y="436721"/>
            <a:ext cx="216000" cy="216000"/>
          </a:xfrm>
          <a:prstGeom prst="ellipse">
            <a:avLst/>
          </a:prstGeom>
          <a:solidFill>
            <a:schemeClr val="bg1"/>
          </a:solidFill>
          <a:ln w="508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43662" y="296822"/>
            <a:ext cx="1058727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人工智能的关键技术要点</a:t>
            </a:r>
            <a:endParaRPr kumimoji="1" lang="zh-CN" altLang="en-US"/>
          </a:p>
        </p:txBody>
      </p:sp>
      <p:cxnSp>
        <p:nvCxnSpPr>
          <p:cNvPr id="15" name="标题 1"/>
          <p:cNvCxnSpPr/>
          <p:nvPr/>
        </p:nvCxnSpPr>
        <p:spPr>
          <a:xfrm>
            <a:off x="365760" y="804295"/>
            <a:ext cx="11826240" cy="0"/>
          </a:xfrm>
          <a:prstGeom prst="line">
            <a:avLst/>
          </a:prstGeom>
          <a:noFill/>
          <a:ln w="15875" cap="sq"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0" scaled="0"/>
            </a:gradFill>
            <a:miter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20641522">
            <a:off x="2687259" y="1229964"/>
            <a:ext cx="1247082" cy="1247082"/>
          </a:xfrm>
          <a:prstGeom prst="flowChartConnector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20641522">
            <a:off x="8251620" y="1229964"/>
            <a:ext cx="1247082" cy="1247082"/>
          </a:xfrm>
          <a:prstGeom prst="flowChartConnector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20641522">
            <a:off x="2688673" y="3710050"/>
            <a:ext cx="1247082" cy="1247082"/>
          </a:xfrm>
          <a:prstGeom prst="flowChartConnector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68476" y="1572110"/>
            <a:ext cx="5284649" cy="1980715"/>
          </a:xfrm>
          <a:prstGeom prst="round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90500" algn="ct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908687" y="2132508"/>
            <a:ext cx="4804227" cy="11726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机器决策存在伦理困境和责任归属问题，需要遵循公平性、透明性和可解释性等伦理原则，以确保其符合人类的价值观和社会规范。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232837" y="1572110"/>
            <a:ext cx="5284649" cy="1980715"/>
          </a:xfrm>
          <a:prstGeom prst="round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90500" algn="ct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473048" y="2132508"/>
            <a:ext cx="4804227" cy="11726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人工智能的权利和义务是社会伦理的重要内容，其权利界定存在争议，但应承担一定的义务，如安全可靠运行和遵守法律法规等。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908687" y="1750673"/>
            <a:ext cx="4804227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机器决策的伦理问题与原则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473048" y="1750673"/>
            <a:ext cx="4804227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人工智能的权利与义务界定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69890" y="4052196"/>
            <a:ext cx="5284649" cy="1980715"/>
          </a:xfrm>
          <a:prstGeom prst="round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90500" algn="ct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10101" y="4612594"/>
            <a:ext cx="4804227" cy="11726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人工智能对就业既有冲击也有创造，个人、政府和企业应采取相应策略，如提升技能、加强培训和制定政策等，以应对就业结构的变化。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910101" y="4230759"/>
            <a:ext cx="4804227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人工智能对就业的影响与应对策略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65760" y="436721"/>
            <a:ext cx="216000" cy="216000"/>
          </a:xfrm>
          <a:prstGeom prst="ellipse">
            <a:avLst/>
          </a:prstGeom>
          <a:solidFill>
            <a:schemeClr val="bg1"/>
          </a:solidFill>
          <a:ln w="508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43662" y="296822"/>
            <a:ext cx="1058727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人工智能与社会伦理的关系</a:t>
            </a:r>
            <a:endParaRPr kumimoji="1" lang="zh-CN" altLang="en-US"/>
          </a:p>
        </p:txBody>
      </p:sp>
      <p:cxnSp>
        <p:nvCxnSpPr>
          <p:cNvPr id="17" name="标题 1"/>
          <p:cNvCxnSpPr/>
          <p:nvPr/>
        </p:nvCxnSpPr>
        <p:spPr>
          <a:xfrm>
            <a:off x="365760" y="804295"/>
            <a:ext cx="11826240" cy="0"/>
          </a:xfrm>
          <a:prstGeom prst="line">
            <a:avLst/>
          </a:prstGeom>
          <a:noFill/>
          <a:ln w="15875" cap="sq"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0" scaled="0"/>
            </a:gradFill>
            <a:miter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20641522">
            <a:off x="2687259" y="1229964"/>
            <a:ext cx="1247082" cy="1247082"/>
          </a:xfrm>
          <a:prstGeom prst="flowChartConnector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20641522">
            <a:off x="8251620" y="1229964"/>
            <a:ext cx="1247082" cy="1247082"/>
          </a:xfrm>
          <a:prstGeom prst="flowChartConnector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20641522">
            <a:off x="2688673" y="3710050"/>
            <a:ext cx="1247082" cy="1247082"/>
          </a:xfrm>
          <a:prstGeom prst="flowChartConnector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68476" y="1572110"/>
            <a:ext cx="5284649" cy="1980715"/>
          </a:xfrm>
          <a:prstGeom prst="round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90500" algn="ct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908687" y="2132508"/>
            <a:ext cx="4804227" cy="11726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人工智能在医疗领域的应用包括医学影像诊断、医疗机器人和智能健康管理等，提高了医疗服务的质量和效率，为人类健康提供了更好的保障。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232837" y="1572110"/>
            <a:ext cx="5284649" cy="1980715"/>
          </a:xfrm>
          <a:prstGeom prst="round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90500" algn="ct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473048" y="2132508"/>
            <a:ext cx="4804227" cy="11726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人工智能在交通领域的应用包括智能交通系统、自动驾驶技术和交通物流优化等，改善了交通状况，提高了交通运输的安全性和效率。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908687" y="1750673"/>
            <a:ext cx="4804227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医疗领域的应用价值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473048" y="1750673"/>
            <a:ext cx="4804227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交通领域的应用成果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69890" y="4052196"/>
            <a:ext cx="5284649" cy="1980715"/>
          </a:xfrm>
          <a:prstGeom prst="round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90500" algn="ct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10101" y="4612594"/>
            <a:ext cx="4804227" cy="11726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人工智能在金融领域的应用包括风险评估与信用评级、金融欺诈检测和投资决策与资产管理等，提升了金融机构的风险管理能力和投资决策水平，促进了金融行业的创新发展。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910101" y="4230759"/>
            <a:ext cx="4804227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金融领域的应用优势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65760" y="436721"/>
            <a:ext cx="216000" cy="216000"/>
          </a:xfrm>
          <a:prstGeom prst="ellipse">
            <a:avLst/>
          </a:prstGeom>
          <a:solidFill>
            <a:schemeClr val="bg1"/>
          </a:solidFill>
          <a:ln w="508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43662" y="296822"/>
            <a:ext cx="1058727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人工智能的典型应用领域</a:t>
            </a:r>
            <a:endParaRPr kumimoji="1" lang="zh-CN" altLang="en-US"/>
          </a:p>
        </p:txBody>
      </p:sp>
      <p:cxnSp>
        <p:nvCxnSpPr>
          <p:cNvPr id="17" name="标题 1"/>
          <p:cNvCxnSpPr/>
          <p:nvPr/>
        </p:nvCxnSpPr>
        <p:spPr>
          <a:xfrm>
            <a:off x="365760" y="804295"/>
            <a:ext cx="11826240" cy="0"/>
          </a:xfrm>
          <a:prstGeom prst="line">
            <a:avLst/>
          </a:prstGeom>
          <a:noFill/>
          <a:ln w="15875" cap="sq"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0" scaled="0"/>
            </a:gradFill>
            <a:miter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320040" y="-1"/>
            <a:ext cx="5410201" cy="6858001"/>
          </a:xfrm>
          <a:custGeom>
            <a:avLst/>
            <a:gdLst/>
            <a:ahLst/>
            <a:cxnLst/>
            <a:rect l="0" t="0" r="0" b="0"/>
            <a:pathLst>
              <a:path w="5410201" h="6858001">
                <a:moveTo>
                  <a:pt x="3565288" y="454434"/>
                </a:moveTo>
                <a:lnTo>
                  <a:pt x="3111500" y="908868"/>
                </a:lnTo>
                <a:lnTo>
                  <a:pt x="3111500" y="3727489"/>
                </a:lnTo>
                <a:lnTo>
                  <a:pt x="1555750" y="5283200"/>
                </a:lnTo>
                <a:cubicBezTo>
                  <a:pt x="700088" y="6138841"/>
                  <a:pt x="0" y="6843206"/>
                  <a:pt x="0" y="6848456"/>
                </a:cubicBezTo>
                <a:cubicBezTo>
                  <a:pt x="0" y="6853705"/>
                  <a:pt x="1217295" y="6858000"/>
                  <a:pt x="2705100" y="6858000"/>
                </a:cubicBezTo>
                <a:lnTo>
                  <a:pt x="5410200" y="6858000"/>
                </a:lnTo>
                <a:lnTo>
                  <a:pt x="5410200" y="0"/>
                </a:lnTo>
                <a:lnTo>
                  <a:pt x="4019076" y="0"/>
                </a:lnTo>
                <a:close/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1" y="0"/>
            <a:ext cx="5410200" cy="6857999"/>
          </a:xfrm>
          <a:custGeom>
            <a:avLst/>
            <a:gdLst>
              <a:gd name="connsiteX0" fmla="*/ 5410200 w 5410200"/>
              <a:gd name="connsiteY0" fmla="*/ 0 h 6857999"/>
              <a:gd name="connsiteX1" fmla="*/ 4019075 w 5410200"/>
              <a:gd name="connsiteY1" fmla="*/ 0 h 6857999"/>
              <a:gd name="connsiteX2" fmla="*/ 3565288 w 5410200"/>
              <a:gd name="connsiteY2" fmla="*/ 454433 h 6857999"/>
              <a:gd name="connsiteX3" fmla="*/ 3111500 w 5410200"/>
              <a:gd name="connsiteY3" fmla="*/ 908867 h 6857999"/>
              <a:gd name="connsiteX4" fmla="*/ 3111500 w 5410200"/>
              <a:gd name="connsiteY4" fmla="*/ 3727488 h 6857999"/>
              <a:gd name="connsiteX5" fmla="*/ 1555750 w 5410200"/>
              <a:gd name="connsiteY5" fmla="*/ 5283199 h 6857999"/>
              <a:gd name="connsiteX6" fmla="*/ 0 w 5410200"/>
              <a:gd name="connsiteY6" fmla="*/ 6848455 h 6857999"/>
              <a:gd name="connsiteX7" fmla="*/ 2705100 w 5410200"/>
              <a:gd name="connsiteY7" fmla="*/ 6857999 h 6857999"/>
              <a:gd name="connsiteX8" fmla="*/ 5410200 w 5410200"/>
              <a:gd name="connsiteY8" fmla="*/ 6857999 h 6857999"/>
            </a:gdLst>
            <a:ahLst/>
            <a:cxnLst/>
            <a:rect l="l" t="t" r="r" b="b"/>
            <a:pathLst>
              <a:path w="5410200" h="6857999">
                <a:moveTo>
                  <a:pt x="5410200" y="0"/>
                </a:moveTo>
                <a:lnTo>
                  <a:pt x="4019075" y="0"/>
                </a:lnTo>
                <a:lnTo>
                  <a:pt x="3565288" y="454433"/>
                </a:lnTo>
                <a:lnTo>
                  <a:pt x="3111500" y="908867"/>
                </a:lnTo>
                <a:lnTo>
                  <a:pt x="3111500" y="3727488"/>
                </a:lnTo>
                <a:lnTo>
                  <a:pt x="1555750" y="5283199"/>
                </a:lnTo>
                <a:cubicBezTo>
                  <a:pt x="700088" y="6138840"/>
                  <a:pt x="0" y="6843205"/>
                  <a:pt x="0" y="6848455"/>
                </a:cubicBezTo>
                <a:cubicBezTo>
                  <a:pt x="0" y="6853704"/>
                  <a:pt x="1217295" y="6857999"/>
                  <a:pt x="2705100" y="6857999"/>
                </a:cubicBezTo>
                <a:lnTo>
                  <a:pt x="5410200" y="6857999"/>
                </a:lnTo>
                <a:close/>
              </a:path>
            </a:pathLst>
          </a:custGeom>
          <a:gradFill>
            <a:gsLst>
              <a:gs pos="34000">
                <a:schemeClr val="accent1"/>
              </a:gs>
              <a:gs pos="88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 amt="20000"/>
          </a:blip>
          <a:srcRect l="55625"/>
          <a:stretch>
            <a:fillRect/>
          </a:stretch>
        </p:blipFill>
        <p:spPr>
          <a:xfrm flipH="1">
            <a:off x="0" y="0"/>
            <a:ext cx="5410200" cy="6858000"/>
          </a:xfrm>
          <a:custGeom>
            <a:avLst/>
            <a:gdLst>
              <a:gd name="connsiteX0" fmla="*/ 5410200 w 5410200"/>
              <a:gd name="connsiteY0" fmla="*/ 0 h 6858000"/>
              <a:gd name="connsiteX1" fmla="*/ 4019076 w 5410200"/>
              <a:gd name="connsiteY1" fmla="*/ 0 h 6858000"/>
              <a:gd name="connsiteX2" fmla="*/ 3565288 w 5410200"/>
              <a:gd name="connsiteY2" fmla="*/ 454434 h 6858000"/>
              <a:gd name="connsiteX3" fmla="*/ 3111500 w 5410200"/>
              <a:gd name="connsiteY3" fmla="*/ 908868 h 6858000"/>
              <a:gd name="connsiteX4" fmla="*/ 3111500 w 5410200"/>
              <a:gd name="connsiteY4" fmla="*/ 3727489 h 6858000"/>
              <a:gd name="connsiteX5" fmla="*/ 1555750 w 5410200"/>
              <a:gd name="connsiteY5" fmla="*/ 5283200 h 6858000"/>
              <a:gd name="connsiteX6" fmla="*/ 0 w 5410200"/>
              <a:gd name="connsiteY6" fmla="*/ 6848456 h 6858000"/>
              <a:gd name="connsiteX7" fmla="*/ 2705100 w 5410200"/>
              <a:gd name="connsiteY7" fmla="*/ 6858000 h 6858000"/>
              <a:gd name="connsiteX8" fmla="*/ 5410200 w 5410200"/>
              <a:gd name="connsiteY8" fmla="*/ 6858000 h 6858000"/>
            </a:gdLst>
            <a:ahLst/>
            <a:cxnLst/>
            <a:rect l="l" t="t" r="r" b="b"/>
            <a:pathLst>
              <a:path w="5410200" h="6858000">
                <a:moveTo>
                  <a:pt x="5410200" y="0"/>
                </a:moveTo>
                <a:lnTo>
                  <a:pt x="4019076" y="0"/>
                </a:lnTo>
                <a:lnTo>
                  <a:pt x="3565288" y="454434"/>
                </a:lnTo>
                <a:lnTo>
                  <a:pt x="3111500" y="908868"/>
                </a:lnTo>
                <a:lnTo>
                  <a:pt x="3111500" y="3727489"/>
                </a:lnTo>
                <a:lnTo>
                  <a:pt x="1555750" y="5283200"/>
                </a:lnTo>
                <a:cubicBezTo>
                  <a:pt x="700088" y="6138841"/>
                  <a:pt x="0" y="6843206"/>
                  <a:pt x="0" y="6848456"/>
                </a:cubicBezTo>
                <a:cubicBezTo>
                  <a:pt x="0" y="6853705"/>
                  <a:pt x="1217295" y="6858000"/>
                  <a:pt x="2705100" y="6858000"/>
                </a:cubicBezTo>
                <a:lnTo>
                  <a:pt x="5410200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flipH="1">
            <a:off x="3527550" y="1244621"/>
            <a:ext cx="309208" cy="6625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1"/>
          <p:cNvSpPr txBox="1"/>
          <p:nvPr/>
        </p:nvSpPr>
        <p:spPr>
          <a:xfrm>
            <a:off x="1379704" y="706056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2356665" y="4381607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alphaModFix/>
          </a:blip>
          <a:srcRect l="17731" r="17731"/>
          <a:stretch>
            <a:fillRect/>
          </a:stretch>
        </p:blipFill>
        <p:spPr>
          <a:xfrm>
            <a:off x="2485386" y="4515866"/>
            <a:ext cx="1642889" cy="1697087"/>
          </a:xfrm>
          <a:custGeom>
            <a:avLst/>
            <a:gdLst>
              <a:gd name="connsiteX0" fmla="*/ 829971 w 1771293"/>
              <a:gd name="connsiteY0" fmla="*/ 10 h 1829727"/>
              <a:gd name="connsiteX1" fmla="*/ 1102057 w 1771293"/>
              <a:gd name="connsiteY1" fmla="*/ 7612 h 1829727"/>
              <a:gd name="connsiteX2" fmla="*/ 1199435 w 1771293"/>
              <a:gd name="connsiteY2" fmla="*/ 32519 h 1829727"/>
              <a:gd name="connsiteX3" fmla="*/ 1290364 w 1771293"/>
              <a:gd name="connsiteY3" fmla="*/ 63395 h 1829727"/>
              <a:gd name="connsiteX4" fmla="*/ 1727647 w 1771293"/>
              <a:gd name="connsiteY4" fmla="*/ 407752 h 1829727"/>
              <a:gd name="connsiteX5" fmla="*/ 1771293 w 1771293"/>
              <a:gd name="connsiteY5" fmla="*/ 473069 h 1829727"/>
              <a:gd name="connsiteX6" fmla="*/ 1767945 w 1771293"/>
              <a:gd name="connsiteY6" fmla="*/ 1486183 h 1829727"/>
              <a:gd name="connsiteX7" fmla="*/ 1735209 w 1771293"/>
              <a:gd name="connsiteY7" fmla="*/ 1536110 h 1829727"/>
              <a:gd name="connsiteX8" fmla="*/ 1425507 w 1771293"/>
              <a:gd name="connsiteY8" fmla="*/ 1804892 h 1829727"/>
              <a:gd name="connsiteX9" fmla="*/ 1376022 w 1771293"/>
              <a:gd name="connsiteY9" fmla="*/ 1829727 h 1829727"/>
              <a:gd name="connsiteX10" fmla="*/ 255371 w 1771293"/>
              <a:gd name="connsiteY10" fmla="*/ 1829727 h 1829727"/>
              <a:gd name="connsiteX11" fmla="*/ 209522 w 1771293"/>
              <a:gd name="connsiteY11" fmla="*/ 1788781 h 1829727"/>
              <a:gd name="connsiteX12" fmla="*/ 139543 w 1771293"/>
              <a:gd name="connsiteY12" fmla="*/ 1721494 h 1829727"/>
              <a:gd name="connsiteX13" fmla="*/ 89989 w 1771293"/>
              <a:gd name="connsiteY13" fmla="*/ 1667724 h 1829727"/>
              <a:gd name="connsiteX14" fmla="*/ 47111 w 1771293"/>
              <a:gd name="connsiteY14" fmla="*/ 1591344 h 1829727"/>
              <a:gd name="connsiteX15" fmla="*/ 14829 w 1771293"/>
              <a:gd name="connsiteY15" fmla="*/ 1502673 h 1829727"/>
              <a:gd name="connsiteX16" fmla="*/ 0 w 1771293"/>
              <a:gd name="connsiteY16" fmla="*/ 836981 h 1829727"/>
              <a:gd name="connsiteX17" fmla="*/ 0 w 1771293"/>
              <a:gd name="connsiteY17" fmla="*/ 211006 h 1829727"/>
              <a:gd name="connsiteX18" fmla="*/ 207500 w 1771293"/>
              <a:gd name="connsiteY18" fmla="*/ 3877 h 1829727"/>
              <a:gd name="connsiteX19" fmla="*/ 625681 w 1771293"/>
              <a:gd name="connsiteY19" fmla="*/ 959 h 1829727"/>
              <a:gd name="connsiteX20" fmla="*/ 829971 w 1771293"/>
              <a:gd name="connsiteY20" fmla="*/ 10 h 1829727"/>
            </a:gdLst>
            <a:ahLst/>
            <a:cxnLst/>
            <a:rect l="l" t="t" r="r" b="b"/>
            <a:pathLst>
              <a:path w="1771293" h="1829727">
                <a:moveTo>
                  <a:pt x="829971" y="10"/>
                </a:moveTo>
                <a:cubicBezTo>
                  <a:pt x="998814" y="-167"/>
                  <a:pt x="1068369" y="2072"/>
                  <a:pt x="1102057" y="7612"/>
                </a:cubicBezTo>
                <a:cubicBezTo>
                  <a:pt x="1134064" y="12876"/>
                  <a:pt x="1177885" y="24084"/>
                  <a:pt x="1199435" y="32519"/>
                </a:cubicBezTo>
                <a:cubicBezTo>
                  <a:pt x="1220987" y="40954"/>
                  <a:pt x="1261905" y="54848"/>
                  <a:pt x="1290364" y="63395"/>
                </a:cubicBezTo>
                <a:cubicBezTo>
                  <a:pt x="1440424" y="108460"/>
                  <a:pt x="1624540" y="253450"/>
                  <a:pt x="1727647" y="407752"/>
                </a:cubicBezTo>
                <a:lnTo>
                  <a:pt x="1771293" y="473069"/>
                </a:lnTo>
                <a:lnTo>
                  <a:pt x="1767945" y="1486183"/>
                </a:lnTo>
                <a:lnTo>
                  <a:pt x="1735209" y="1536110"/>
                </a:lnTo>
                <a:cubicBezTo>
                  <a:pt x="1665442" y="1642512"/>
                  <a:pt x="1550786" y="1742019"/>
                  <a:pt x="1425507" y="1804892"/>
                </a:cubicBezTo>
                <a:lnTo>
                  <a:pt x="1376022" y="1829727"/>
                </a:lnTo>
                <a:lnTo>
                  <a:pt x="255371" y="1829727"/>
                </a:lnTo>
                <a:lnTo>
                  <a:pt x="209522" y="1788781"/>
                </a:lnTo>
                <a:cubicBezTo>
                  <a:pt x="184304" y="1766261"/>
                  <a:pt x="152813" y="1735983"/>
                  <a:pt x="139543" y="1721494"/>
                </a:cubicBezTo>
                <a:cubicBezTo>
                  <a:pt x="126271" y="1707006"/>
                  <a:pt x="103972" y="1682810"/>
                  <a:pt x="89989" y="1667724"/>
                </a:cubicBezTo>
                <a:cubicBezTo>
                  <a:pt x="75289" y="1651866"/>
                  <a:pt x="57203" y="1619649"/>
                  <a:pt x="47111" y="1591344"/>
                </a:cubicBezTo>
                <a:cubicBezTo>
                  <a:pt x="37512" y="1564420"/>
                  <a:pt x="22985" y="1524519"/>
                  <a:pt x="14829" y="1502673"/>
                </a:cubicBezTo>
                <a:cubicBezTo>
                  <a:pt x="329" y="1463837"/>
                  <a:pt x="0" y="1449062"/>
                  <a:pt x="0" y="836981"/>
                </a:cubicBezTo>
                <a:lnTo>
                  <a:pt x="0" y="211006"/>
                </a:lnTo>
                <a:lnTo>
                  <a:pt x="207500" y="3877"/>
                </a:lnTo>
                <a:lnTo>
                  <a:pt x="625681" y="959"/>
                </a:lnTo>
                <a:cubicBezTo>
                  <a:pt x="706376" y="396"/>
                  <a:pt x="773689" y="69"/>
                  <a:pt x="829971" y="1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alphaModFix/>
          </a:blip>
          <a:srcRect l="17731" r="17731"/>
          <a:stretch>
            <a:fillRect/>
          </a:stretch>
        </p:blipFill>
        <p:spPr>
          <a:xfrm>
            <a:off x="1508423" y="840314"/>
            <a:ext cx="1642890" cy="1697087"/>
          </a:xfrm>
          <a:custGeom>
            <a:avLst/>
            <a:gdLst>
              <a:gd name="connsiteX0" fmla="*/ 941323 w 1771294"/>
              <a:gd name="connsiteY0" fmla="*/ 10 h 1829727"/>
              <a:gd name="connsiteX1" fmla="*/ 1145612 w 1771294"/>
              <a:gd name="connsiteY1" fmla="*/ 959 h 1829727"/>
              <a:gd name="connsiteX2" fmla="*/ 1563794 w 1771294"/>
              <a:gd name="connsiteY2" fmla="*/ 3876 h 1829727"/>
              <a:gd name="connsiteX3" fmla="*/ 1771294 w 1771294"/>
              <a:gd name="connsiteY3" fmla="*/ 211006 h 1829727"/>
              <a:gd name="connsiteX4" fmla="*/ 1771294 w 1771294"/>
              <a:gd name="connsiteY4" fmla="*/ 836981 h 1829727"/>
              <a:gd name="connsiteX5" fmla="*/ 1756464 w 1771294"/>
              <a:gd name="connsiteY5" fmla="*/ 1502673 h 1829727"/>
              <a:gd name="connsiteX6" fmla="*/ 1724182 w 1771294"/>
              <a:gd name="connsiteY6" fmla="*/ 1591344 h 1829727"/>
              <a:gd name="connsiteX7" fmla="*/ 1681304 w 1771294"/>
              <a:gd name="connsiteY7" fmla="*/ 1667724 h 1829727"/>
              <a:gd name="connsiteX8" fmla="*/ 1631751 w 1771294"/>
              <a:gd name="connsiteY8" fmla="*/ 1721494 h 1829727"/>
              <a:gd name="connsiteX9" fmla="*/ 1561772 w 1771294"/>
              <a:gd name="connsiteY9" fmla="*/ 1788781 h 1829727"/>
              <a:gd name="connsiteX10" fmla="*/ 1515923 w 1771294"/>
              <a:gd name="connsiteY10" fmla="*/ 1829727 h 1829727"/>
              <a:gd name="connsiteX11" fmla="*/ 395271 w 1771294"/>
              <a:gd name="connsiteY11" fmla="*/ 1829727 h 1829727"/>
              <a:gd name="connsiteX12" fmla="*/ 345787 w 1771294"/>
              <a:gd name="connsiteY12" fmla="*/ 1804892 h 1829727"/>
              <a:gd name="connsiteX13" fmla="*/ 36085 w 1771294"/>
              <a:gd name="connsiteY13" fmla="*/ 1536110 h 1829727"/>
              <a:gd name="connsiteX14" fmla="*/ 3348 w 1771294"/>
              <a:gd name="connsiteY14" fmla="*/ 1486183 h 1829727"/>
              <a:gd name="connsiteX15" fmla="*/ 0 w 1771294"/>
              <a:gd name="connsiteY15" fmla="*/ 473069 h 1829727"/>
              <a:gd name="connsiteX16" fmla="*/ 43646 w 1771294"/>
              <a:gd name="connsiteY16" fmla="*/ 407752 h 1829727"/>
              <a:gd name="connsiteX17" fmla="*/ 480929 w 1771294"/>
              <a:gd name="connsiteY17" fmla="*/ 63395 h 1829727"/>
              <a:gd name="connsiteX18" fmla="*/ 571858 w 1771294"/>
              <a:gd name="connsiteY18" fmla="*/ 32519 h 1829727"/>
              <a:gd name="connsiteX19" fmla="*/ 669236 w 1771294"/>
              <a:gd name="connsiteY19" fmla="*/ 7612 h 1829727"/>
              <a:gd name="connsiteX20" fmla="*/ 941323 w 1771294"/>
              <a:gd name="connsiteY20" fmla="*/ 10 h 1829727"/>
            </a:gdLst>
            <a:ahLst/>
            <a:cxnLst/>
            <a:rect l="l" t="t" r="r" b="b"/>
            <a:pathLst>
              <a:path w="1771294" h="1829727">
                <a:moveTo>
                  <a:pt x="941323" y="10"/>
                </a:moveTo>
                <a:cubicBezTo>
                  <a:pt x="997604" y="69"/>
                  <a:pt x="1064918" y="396"/>
                  <a:pt x="1145612" y="959"/>
                </a:cubicBezTo>
                <a:lnTo>
                  <a:pt x="1563794" y="3876"/>
                </a:lnTo>
                <a:lnTo>
                  <a:pt x="1771294" y="211006"/>
                </a:lnTo>
                <a:lnTo>
                  <a:pt x="1771294" y="836981"/>
                </a:lnTo>
                <a:cubicBezTo>
                  <a:pt x="1771294" y="1449062"/>
                  <a:pt x="1770964" y="1463836"/>
                  <a:pt x="1756464" y="1502673"/>
                </a:cubicBezTo>
                <a:cubicBezTo>
                  <a:pt x="1748309" y="1524518"/>
                  <a:pt x="1733781" y="1564420"/>
                  <a:pt x="1724182" y="1591344"/>
                </a:cubicBezTo>
                <a:cubicBezTo>
                  <a:pt x="1714091" y="1619649"/>
                  <a:pt x="1696005" y="1651866"/>
                  <a:pt x="1681304" y="1667724"/>
                </a:cubicBezTo>
                <a:cubicBezTo>
                  <a:pt x="1667321" y="1682810"/>
                  <a:pt x="1645022" y="1707006"/>
                  <a:pt x="1631751" y="1721494"/>
                </a:cubicBezTo>
                <a:cubicBezTo>
                  <a:pt x="1618480" y="1735983"/>
                  <a:pt x="1586990" y="1766261"/>
                  <a:pt x="1561772" y="1788781"/>
                </a:cubicBezTo>
                <a:lnTo>
                  <a:pt x="1515923" y="1829727"/>
                </a:lnTo>
                <a:lnTo>
                  <a:pt x="395271" y="1829727"/>
                </a:lnTo>
                <a:lnTo>
                  <a:pt x="345787" y="1804892"/>
                </a:lnTo>
                <a:cubicBezTo>
                  <a:pt x="220508" y="1742019"/>
                  <a:pt x="105851" y="1642512"/>
                  <a:pt x="36085" y="1536110"/>
                </a:cubicBezTo>
                <a:lnTo>
                  <a:pt x="3348" y="1486183"/>
                </a:lnTo>
                <a:lnTo>
                  <a:pt x="0" y="473069"/>
                </a:lnTo>
                <a:lnTo>
                  <a:pt x="43646" y="407752"/>
                </a:lnTo>
                <a:cubicBezTo>
                  <a:pt x="146754" y="253450"/>
                  <a:pt x="330869" y="108460"/>
                  <a:pt x="480929" y="63395"/>
                </a:cubicBezTo>
                <a:cubicBezTo>
                  <a:pt x="509388" y="54848"/>
                  <a:pt x="550307" y="40954"/>
                  <a:pt x="571858" y="32519"/>
                </a:cubicBezTo>
                <a:cubicBezTo>
                  <a:pt x="593409" y="24084"/>
                  <a:pt x="637229" y="12876"/>
                  <a:pt x="669236" y="7612"/>
                </a:cubicBezTo>
                <a:cubicBezTo>
                  <a:pt x="702925" y="2072"/>
                  <a:pt x="772479" y="-167"/>
                  <a:pt x="941323" y="1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1" name="标题 1"/>
          <p:cNvSpPr txBox="1"/>
          <p:nvPr/>
        </p:nvSpPr>
        <p:spPr>
          <a:xfrm>
            <a:off x="1199368" y="2112928"/>
            <a:ext cx="2739200" cy="2831564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 flipH="1">
            <a:off x="565954" y="4177342"/>
            <a:ext cx="1139653" cy="92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alphaModFix/>
          </a:blip>
          <a:srcRect l="17731" r="17731"/>
          <a:stretch>
            <a:fillRect/>
          </a:stretch>
        </p:blipFill>
        <p:spPr>
          <a:xfrm>
            <a:off x="1384907" y="2306453"/>
            <a:ext cx="2368121" cy="2446244"/>
          </a:xfrm>
          <a:custGeom>
            <a:avLst/>
            <a:gdLst>
              <a:gd name="connsiteX0" fmla="*/ 1356857 w 2553207"/>
              <a:gd name="connsiteY0" fmla="*/ 14 h 2637435"/>
              <a:gd name="connsiteX1" fmla="*/ 1651327 w 2553207"/>
              <a:gd name="connsiteY1" fmla="*/ 1382 h 2637435"/>
              <a:gd name="connsiteX2" fmla="*/ 2254109 w 2553207"/>
              <a:gd name="connsiteY2" fmla="*/ 5587 h 2637435"/>
              <a:gd name="connsiteX3" fmla="*/ 2553207 w 2553207"/>
              <a:gd name="connsiteY3" fmla="*/ 304151 h 2637435"/>
              <a:gd name="connsiteX4" fmla="*/ 2553207 w 2553207"/>
              <a:gd name="connsiteY4" fmla="*/ 1206455 h 2637435"/>
              <a:gd name="connsiteX5" fmla="*/ 2531832 w 2553207"/>
              <a:gd name="connsiteY5" fmla="*/ 2166009 h 2637435"/>
              <a:gd name="connsiteX6" fmla="*/ 2485299 w 2553207"/>
              <a:gd name="connsiteY6" fmla="*/ 2293822 h 2637435"/>
              <a:gd name="connsiteX7" fmla="*/ 2423493 w 2553207"/>
              <a:gd name="connsiteY7" fmla="*/ 2403919 h 2637435"/>
              <a:gd name="connsiteX8" fmla="*/ 2352065 w 2553207"/>
              <a:gd name="connsiteY8" fmla="*/ 2481425 h 2637435"/>
              <a:gd name="connsiteX9" fmla="*/ 2251195 w 2553207"/>
              <a:gd name="connsiteY9" fmla="*/ 2578415 h 2637435"/>
              <a:gd name="connsiteX10" fmla="*/ 2185106 w 2553207"/>
              <a:gd name="connsiteY10" fmla="*/ 2637435 h 2637435"/>
              <a:gd name="connsiteX11" fmla="*/ 569758 w 2553207"/>
              <a:gd name="connsiteY11" fmla="*/ 2637435 h 2637435"/>
              <a:gd name="connsiteX12" fmla="*/ 498430 w 2553207"/>
              <a:gd name="connsiteY12" fmla="*/ 2601638 h 2637435"/>
              <a:gd name="connsiteX13" fmla="*/ 52014 w 2553207"/>
              <a:gd name="connsiteY13" fmla="*/ 2214205 h 2637435"/>
              <a:gd name="connsiteX14" fmla="*/ 4826 w 2553207"/>
              <a:gd name="connsiteY14" fmla="*/ 2142239 h 2637435"/>
              <a:gd name="connsiteX15" fmla="*/ 0 w 2553207"/>
              <a:gd name="connsiteY15" fmla="*/ 681899 h 2637435"/>
              <a:gd name="connsiteX16" fmla="*/ 62913 w 2553207"/>
              <a:gd name="connsiteY16" fmla="*/ 587749 h 2637435"/>
              <a:gd name="connsiteX17" fmla="*/ 693229 w 2553207"/>
              <a:gd name="connsiteY17" fmla="*/ 91379 h 2637435"/>
              <a:gd name="connsiteX18" fmla="*/ 824297 w 2553207"/>
              <a:gd name="connsiteY18" fmla="*/ 46874 h 2637435"/>
              <a:gd name="connsiteX19" fmla="*/ 964662 w 2553207"/>
              <a:gd name="connsiteY19" fmla="*/ 10972 h 2637435"/>
              <a:gd name="connsiteX20" fmla="*/ 1356857 w 2553207"/>
              <a:gd name="connsiteY20" fmla="*/ 14 h 2637435"/>
            </a:gdLst>
            <a:ahLst/>
            <a:cxnLst/>
            <a:rect l="l" t="t" r="r" b="b"/>
            <a:pathLst>
              <a:path w="2553207" h="2637435">
                <a:moveTo>
                  <a:pt x="1356857" y="14"/>
                </a:moveTo>
                <a:cubicBezTo>
                  <a:pt x="1437983" y="99"/>
                  <a:pt x="1535011" y="571"/>
                  <a:pt x="1651327" y="1382"/>
                </a:cubicBezTo>
                <a:lnTo>
                  <a:pt x="2254109" y="5587"/>
                </a:lnTo>
                <a:lnTo>
                  <a:pt x="2553207" y="304151"/>
                </a:lnTo>
                <a:lnTo>
                  <a:pt x="2553207" y="1206455"/>
                </a:lnTo>
                <a:cubicBezTo>
                  <a:pt x="2553207" y="2088732"/>
                  <a:pt x="2552733" y="2110028"/>
                  <a:pt x="2531832" y="2166009"/>
                </a:cubicBezTo>
                <a:cubicBezTo>
                  <a:pt x="2520076" y="2197497"/>
                  <a:pt x="2499135" y="2255013"/>
                  <a:pt x="2485299" y="2293822"/>
                </a:cubicBezTo>
                <a:cubicBezTo>
                  <a:pt x="2470753" y="2334621"/>
                  <a:pt x="2444683" y="2381061"/>
                  <a:pt x="2423493" y="2403919"/>
                </a:cubicBezTo>
                <a:cubicBezTo>
                  <a:pt x="2403337" y="2425664"/>
                  <a:pt x="2371195" y="2460542"/>
                  <a:pt x="2352065" y="2481425"/>
                </a:cubicBezTo>
                <a:cubicBezTo>
                  <a:pt x="2332936" y="2502309"/>
                  <a:pt x="2287545" y="2545954"/>
                  <a:pt x="2251195" y="2578415"/>
                </a:cubicBezTo>
                <a:lnTo>
                  <a:pt x="2185106" y="2637435"/>
                </a:lnTo>
                <a:lnTo>
                  <a:pt x="569758" y="2637435"/>
                </a:lnTo>
                <a:lnTo>
                  <a:pt x="498430" y="2601638"/>
                </a:lnTo>
                <a:cubicBezTo>
                  <a:pt x="317848" y="2511010"/>
                  <a:pt x="152578" y="2367577"/>
                  <a:pt x="52014" y="2214205"/>
                </a:cubicBezTo>
                <a:lnTo>
                  <a:pt x="4826" y="2142239"/>
                </a:lnTo>
                <a:lnTo>
                  <a:pt x="0" y="681899"/>
                </a:lnTo>
                <a:lnTo>
                  <a:pt x="62913" y="587749"/>
                </a:lnTo>
                <a:cubicBezTo>
                  <a:pt x="211536" y="365332"/>
                  <a:pt x="476927" y="156338"/>
                  <a:pt x="693229" y="91379"/>
                </a:cubicBezTo>
                <a:cubicBezTo>
                  <a:pt x="734251" y="79060"/>
                  <a:pt x="793232" y="59032"/>
                  <a:pt x="824297" y="46874"/>
                </a:cubicBezTo>
                <a:cubicBezTo>
                  <a:pt x="855361" y="34715"/>
                  <a:pt x="918526" y="18560"/>
                  <a:pt x="964662" y="10972"/>
                </a:cubicBezTo>
                <a:cubicBezTo>
                  <a:pt x="1013222" y="2986"/>
                  <a:pt x="1113479" y="-241"/>
                  <a:pt x="1356857" y="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4" name="标题 1"/>
          <p:cNvSpPr txBox="1"/>
          <p:nvPr/>
        </p:nvSpPr>
        <p:spPr>
          <a:xfrm flipH="1">
            <a:off x="1" y="4863033"/>
            <a:ext cx="1992001" cy="1994966"/>
          </a:xfrm>
          <a:custGeom>
            <a:avLst/>
            <a:gdLst>
              <a:gd name="connsiteX0" fmla="*/ 1984387 w 1992001"/>
              <a:gd name="connsiteY0" fmla="*/ 5 h 1994966"/>
              <a:gd name="connsiteX1" fmla="*/ 988386 w 1992001"/>
              <a:gd name="connsiteY1" fmla="*/ 991795 h 1994966"/>
              <a:gd name="connsiteX2" fmla="*/ 0 w 1992001"/>
              <a:gd name="connsiteY2" fmla="*/ 1990755 h 1994966"/>
              <a:gd name="connsiteX3" fmla="*/ 996001 w 1992001"/>
              <a:gd name="connsiteY3" fmla="*/ 1994966 h 1994966"/>
              <a:gd name="connsiteX4" fmla="*/ 1992001 w 1992001"/>
              <a:gd name="connsiteY4" fmla="*/ 1994966 h 1994966"/>
              <a:gd name="connsiteX5" fmla="*/ 1992001 w 1992001"/>
              <a:gd name="connsiteY5" fmla="*/ 994920 h 1994966"/>
              <a:gd name="connsiteX6" fmla="*/ 1991982 w 1992001"/>
              <a:gd name="connsiteY6" fmla="*/ 857393 h 1994966"/>
              <a:gd name="connsiteX7" fmla="*/ 1984387 w 1992001"/>
              <a:gd name="connsiteY7" fmla="*/ 5 h 1994966"/>
            </a:gdLst>
            <a:ahLst/>
            <a:cxnLst/>
            <a:rect l="l" t="t" r="r" b="b"/>
            <a:pathLst>
              <a:path w="1992001" h="1994966">
                <a:moveTo>
                  <a:pt x="1984387" y="5"/>
                </a:moveTo>
                <a:cubicBezTo>
                  <a:pt x="1980088" y="-1666"/>
                  <a:pt x="1546343" y="430246"/>
                  <a:pt x="988386" y="991795"/>
                </a:cubicBezTo>
                <a:cubicBezTo>
                  <a:pt x="444774" y="1538907"/>
                  <a:pt x="0" y="1988439"/>
                  <a:pt x="0" y="1990755"/>
                </a:cubicBezTo>
                <a:cubicBezTo>
                  <a:pt x="0" y="1993071"/>
                  <a:pt x="448200" y="1994966"/>
                  <a:pt x="996001" y="1994966"/>
                </a:cubicBezTo>
                <a:lnTo>
                  <a:pt x="1992001" y="1994966"/>
                </a:lnTo>
                <a:lnTo>
                  <a:pt x="1992001" y="994920"/>
                </a:lnTo>
                <a:lnTo>
                  <a:pt x="1991982" y="857393"/>
                </a:lnTo>
                <a:cubicBezTo>
                  <a:pt x="1991788" y="182917"/>
                  <a:pt x="1990057" y="2209"/>
                  <a:pt x="1984387" y="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1576765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1646164" y="6401581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1156246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1221678" y="6401581"/>
            <a:ext cx="137688" cy="12977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735727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0802953" y="6401581"/>
            <a:ext cx="134100" cy="12977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0315208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0389583" y="6401581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cxnSp>
        <p:nvCxnSpPr>
          <p:cNvPr id="24" name="标题 1"/>
          <p:cNvCxnSpPr/>
          <p:nvPr/>
        </p:nvCxnSpPr>
        <p:spPr>
          <a:xfrm>
            <a:off x="6819900" y="4380006"/>
            <a:ext cx="5372100" cy="0"/>
          </a:xfrm>
          <a:prstGeom prst="line">
            <a:avLst/>
          </a:prstGeom>
          <a:noFill/>
          <a:ln w="2794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</p:cxnSp>
      <p:sp>
        <p:nvSpPr>
          <p:cNvPr id="25" name="标题 1"/>
          <p:cNvSpPr txBox="1"/>
          <p:nvPr/>
        </p:nvSpPr>
        <p:spPr>
          <a:xfrm>
            <a:off x="5060432" y="2198963"/>
            <a:ext cx="6298934" cy="19967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谢谢大家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5110720" y="1143818"/>
            <a:ext cx="2739200" cy="120667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5400" dirty="0" smtClean="0">
                <a:ln w="6350">
                  <a:solidFill>
                    <a:srgbClr val="000000">
                      <a:alpha val="100000"/>
                    </a:srgbClr>
                  </a:solidFill>
                </a:ln>
                <a:noFill/>
                <a:latin typeface="Source Han Sans CN Bold"/>
                <a:ea typeface="Source Han Sans CN Bold"/>
                <a:cs typeface="Source Han Sans CN Bold"/>
              </a:rPr>
              <a:t>2025</a:t>
            </a:r>
            <a:r>
              <a:rPr kumimoji="1" lang="zh-CN" altLang="en-US" sz="5400" dirty="0" smtClean="0">
                <a:ln w="6350">
                  <a:solidFill>
                    <a:srgbClr val="000000">
                      <a:alpha val="100000"/>
                    </a:srgbClr>
                  </a:solidFill>
                </a:ln>
                <a:noFill/>
                <a:latin typeface="Source Han Sans CN Bold"/>
                <a:ea typeface="Source Han Sans CN Bold"/>
                <a:cs typeface="Source Han Sans CN Bold"/>
              </a:rPr>
              <a:t>版</a:t>
            </a:r>
            <a:endParaRPr kumimoji="1" lang="zh-CN" altLang="en-US" sz="1200" dirty="0"/>
          </a:p>
        </p:txBody>
      </p:sp>
      <p:sp>
        <p:nvSpPr>
          <p:cNvPr id="27" name="标题 1"/>
          <p:cNvSpPr txBox="1"/>
          <p:nvPr/>
        </p:nvSpPr>
        <p:spPr>
          <a:xfrm>
            <a:off x="5122857" y="4278442"/>
            <a:ext cx="1823403" cy="2031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70707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Powerpoint design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flipH="1" flipV="1">
            <a:off x="7705791" y="1303117"/>
            <a:ext cx="504108" cy="400100"/>
          </a:xfrm>
          <a:custGeom>
            <a:avLst/>
            <a:gdLst>
              <a:gd name="connsiteX0" fmla="*/ 4460875 w 4648200"/>
              <a:gd name="connsiteY0" fmla="*/ 1063 h 3689183"/>
              <a:gd name="connsiteX1" fmla="*/ 4648200 w 4648200"/>
              <a:gd name="connsiteY1" fmla="*/ 6183 h 3689183"/>
              <a:gd name="connsiteX2" fmla="*/ 4648200 w 4648200"/>
              <a:gd name="connsiteY2" fmla="*/ 992946 h 3689183"/>
              <a:gd name="connsiteX3" fmla="*/ 4518025 w 4648200"/>
              <a:gd name="connsiteY3" fmla="*/ 994301 h 3689183"/>
              <a:gd name="connsiteX4" fmla="*/ 4272420 w 4648200"/>
              <a:gd name="connsiteY4" fmla="*/ 1033069 h 3689183"/>
              <a:gd name="connsiteX5" fmla="*/ 3933961 w 4648200"/>
              <a:gd name="connsiteY5" fmla="*/ 1189345 h 3689183"/>
              <a:gd name="connsiteX6" fmla="*/ 3645393 w 4648200"/>
              <a:gd name="connsiteY6" fmla="*/ 1584158 h 3689183"/>
              <a:gd name="connsiteX7" fmla="*/ 3643188 w 4648200"/>
              <a:gd name="connsiteY7" fmla="*/ 1619083 h 3689183"/>
              <a:gd name="connsiteX8" fmla="*/ 4648200 w 4648200"/>
              <a:gd name="connsiteY8" fmla="*/ 1619083 h 3689183"/>
              <a:gd name="connsiteX9" fmla="*/ 4648200 w 4648200"/>
              <a:gd name="connsiteY9" fmla="*/ 3689183 h 3689183"/>
              <a:gd name="connsiteX10" fmla="*/ 2576066 w 4648200"/>
              <a:gd name="connsiteY10" fmla="*/ 3689183 h 3689183"/>
              <a:gd name="connsiteX11" fmla="*/ 2574985 w 4648200"/>
              <a:gd name="connsiteY11" fmla="*/ 2701758 h 3689183"/>
              <a:gd name="connsiteX12" fmla="*/ 2601575 w 4648200"/>
              <a:gd name="connsiteY12" fmla="*/ 1555583 h 3689183"/>
              <a:gd name="connsiteX13" fmla="*/ 2868943 w 4648200"/>
              <a:gd name="connsiteY13" fmla="*/ 806883 h 3689183"/>
              <a:gd name="connsiteX14" fmla="*/ 3025733 w 4648200"/>
              <a:gd name="connsiteY14" fmla="*/ 590276 h 3689183"/>
              <a:gd name="connsiteX15" fmla="*/ 3362139 w 4648200"/>
              <a:gd name="connsiteY15" fmla="*/ 300402 h 3689183"/>
              <a:gd name="connsiteX16" fmla="*/ 3520274 w 4648200"/>
              <a:gd name="connsiteY16" fmla="*/ 220885 h 3689183"/>
              <a:gd name="connsiteX17" fmla="*/ 4159250 w 4648200"/>
              <a:gd name="connsiteY17" fmla="*/ 13332 h 3689183"/>
              <a:gd name="connsiteX18" fmla="*/ 4460875 w 4648200"/>
              <a:gd name="connsiteY18" fmla="*/ 1063 h 3689183"/>
              <a:gd name="connsiteX19" fmla="*/ 1726629 w 4648200"/>
              <a:gd name="connsiteY19" fmla="*/ 196 h 3689183"/>
              <a:gd name="connsiteX20" fmla="*/ 1876574 w 4648200"/>
              <a:gd name="connsiteY20" fmla="*/ 1865 h 3689183"/>
              <a:gd name="connsiteX21" fmla="*/ 2070398 w 4648200"/>
              <a:gd name="connsiteY21" fmla="*/ 6183 h 3689183"/>
              <a:gd name="connsiteX22" fmla="*/ 2051050 w 4648200"/>
              <a:gd name="connsiteY22" fmla="*/ 977733 h 3689183"/>
              <a:gd name="connsiteX23" fmla="*/ 1942465 w 4648200"/>
              <a:gd name="connsiteY23" fmla="*/ 992180 h 3689183"/>
              <a:gd name="connsiteX24" fmla="*/ 1751965 w 4648200"/>
              <a:gd name="connsiteY24" fmla="*/ 1015226 h 3689183"/>
              <a:gd name="connsiteX25" fmla="*/ 1452387 w 4648200"/>
              <a:gd name="connsiteY25" fmla="*/ 1119691 h 3689183"/>
              <a:gd name="connsiteX26" fmla="*/ 1075521 w 4648200"/>
              <a:gd name="connsiteY26" fmla="*/ 1519837 h 3689183"/>
              <a:gd name="connsiteX27" fmla="*/ 1054100 w 4648200"/>
              <a:gd name="connsiteY27" fmla="*/ 1605417 h 3689183"/>
              <a:gd name="connsiteX28" fmla="*/ 1552575 w 4648200"/>
              <a:gd name="connsiteY28" fmla="*/ 1615762 h 3689183"/>
              <a:gd name="connsiteX29" fmla="*/ 2051050 w 4648200"/>
              <a:gd name="connsiteY29" fmla="*/ 1612733 h 3689183"/>
              <a:gd name="connsiteX30" fmla="*/ 2070249 w 4648200"/>
              <a:gd name="connsiteY30" fmla="*/ 3689183 h 3689183"/>
              <a:gd name="connsiteX31" fmla="*/ 0 w 4648200"/>
              <a:gd name="connsiteY31" fmla="*/ 3689183 h 3689183"/>
              <a:gd name="connsiteX32" fmla="*/ 0 w 4648200"/>
              <a:gd name="connsiteY32" fmla="*/ 2709738 h 3689183"/>
              <a:gd name="connsiteX33" fmla="*/ 46021 w 4648200"/>
              <a:gd name="connsiteY33" fmla="*/ 1365083 h 3689183"/>
              <a:gd name="connsiteX34" fmla="*/ 1435100 w 4648200"/>
              <a:gd name="connsiteY34" fmla="*/ 37821 h 3689183"/>
              <a:gd name="connsiteX35" fmla="*/ 1638300 w 4648200"/>
              <a:gd name="connsiteY35" fmla="*/ 2246 h 3689183"/>
              <a:gd name="connsiteX36" fmla="*/ 1726629 w 4648200"/>
              <a:gd name="connsiteY36" fmla="*/ 196 h 3689183"/>
            </a:gdLst>
            <a:ahLst/>
            <a:cxnLst/>
            <a:rect l="l" t="t" r="r" b="b"/>
            <a:pathLst>
              <a:path w="4648200" h="3689183">
                <a:moveTo>
                  <a:pt x="4460875" y="1063"/>
                </a:moveTo>
                <a:lnTo>
                  <a:pt x="4648200" y="6183"/>
                </a:lnTo>
                <a:lnTo>
                  <a:pt x="4648200" y="992946"/>
                </a:lnTo>
                <a:lnTo>
                  <a:pt x="4518025" y="994301"/>
                </a:lnTo>
                <a:cubicBezTo>
                  <a:pt x="4410948" y="995416"/>
                  <a:pt x="4367368" y="1002295"/>
                  <a:pt x="4272420" y="1033069"/>
                </a:cubicBezTo>
                <a:cubicBezTo>
                  <a:pt x="4059729" y="1102007"/>
                  <a:pt x="4007849" y="1125961"/>
                  <a:pt x="3933961" y="1189345"/>
                </a:cubicBezTo>
                <a:cubicBezTo>
                  <a:pt x="3806410" y="1298764"/>
                  <a:pt x="3649890" y="1512911"/>
                  <a:pt x="3645393" y="1584158"/>
                </a:cubicBezTo>
                <a:lnTo>
                  <a:pt x="3643188" y="1619083"/>
                </a:lnTo>
                <a:lnTo>
                  <a:pt x="4648200" y="1619083"/>
                </a:lnTo>
                <a:lnTo>
                  <a:pt x="4648200" y="3689183"/>
                </a:lnTo>
                <a:lnTo>
                  <a:pt x="2576066" y="3689183"/>
                </a:lnTo>
                <a:lnTo>
                  <a:pt x="2574985" y="2701758"/>
                </a:lnTo>
                <a:cubicBezTo>
                  <a:pt x="2573934" y="1741785"/>
                  <a:pt x="2574673" y="1709920"/>
                  <a:pt x="2601575" y="1555583"/>
                </a:cubicBezTo>
                <a:cubicBezTo>
                  <a:pt x="2653662" y="1256758"/>
                  <a:pt x="2689828" y="1155484"/>
                  <a:pt x="2868943" y="806883"/>
                </a:cubicBezTo>
                <a:cubicBezTo>
                  <a:pt x="2916304" y="714707"/>
                  <a:pt x="2953900" y="662768"/>
                  <a:pt x="3025733" y="590276"/>
                </a:cubicBezTo>
                <a:cubicBezTo>
                  <a:pt x="3215511" y="398756"/>
                  <a:pt x="3284551" y="339266"/>
                  <a:pt x="3362139" y="300402"/>
                </a:cubicBezTo>
                <a:cubicBezTo>
                  <a:pt x="3405693" y="278586"/>
                  <a:pt x="3476854" y="242803"/>
                  <a:pt x="3520274" y="220885"/>
                </a:cubicBezTo>
                <a:cubicBezTo>
                  <a:pt x="3682211" y="139139"/>
                  <a:pt x="3990476" y="39008"/>
                  <a:pt x="4159250" y="13332"/>
                </a:cubicBezTo>
                <a:cubicBezTo>
                  <a:pt x="4232597" y="2173"/>
                  <a:pt x="4340667" y="-2222"/>
                  <a:pt x="4460875" y="1063"/>
                </a:cubicBezTo>
                <a:close/>
                <a:moveTo>
                  <a:pt x="1726629" y="196"/>
                </a:moveTo>
                <a:cubicBezTo>
                  <a:pt x="1769816" y="127"/>
                  <a:pt x="1823273" y="678"/>
                  <a:pt x="1876574" y="1865"/>
                </a:cubicBezTo>
                <a:lnTo>
                  <a:pt x="2070398" y="6183"/>
                </a:lnTo>
                <a:lnTo>
                  <a:pt x="2051050" y="977733"/>
                </a:lnTo>
                <a:lnTo>
                  <a:pt x="1942465" y="992180"/>
                </a:lnTo>
                <a:cubicBezTo>
                  <a:pt x="1882744" y="1000126"/>
                  <a:pt x="1797019" y="1010497"/>
                  <a:pt x="1751965" y="1015226"/>
                </a:cubicBezTo>
                <a:cubicBezTo>
                  <a:pt x="1635836" y="1027415"/>
                  <a:pt x="1556549" y="1055063"/>
                  <a:pt x="1452387" y="1119691"/>
                </a:cubicBezTo>
                <a:cubicBezTo>
                  <a:pt x="1270755" y="1232387"/>
                  <a:pt x="1110238" y="1402819"/>
                  <a:pt x="1075521" y="1519837"/>
                </a:cubicBezTo>
                <a:cubicBezTo>
                  <a:pt x="1063740" y="1559550"/>
                  <a:pt x="1054100" y="1598060"/>
                  <a:pt x="1054100" y="1605417"/>
                </a:cubicBezTo>
                <a:cubicBezTo>
                  <a:pt x="1054100" y="1614607"/>
                  <a:pt x="1210038" y="1617844"/>
                  <a:pt x="1552575" y="1615762"/>
                </a:cubicBezTo>
                <a:lnTo>
                  <a:pt x="2051050" y="1612733"/>
                </a:lnTo>
                <a:lnTo>
                  <a:pt x="2070249" y="3689183"/>
                </a:lnTo>
                <a:lnTo>
                  <a:pt x="0" y="3689183"/>
                </a:lnTo>
                <a:lnTo>
                  <a:pt x="0" y="2709738"/>
                </a:lnTo>
                <a:cubicBezTo>
                  <a:pt x="0" y="1730309"/>
                  <a:pt x="6789" y="1531940"/>
                  <a:pt x="46021" y="1365083"/>
                </a:cubicBezTo>
                <a:cubicBezTo>
                  <a:pt x="218582" y="631155"/>
                  <a:pt x="687332" y="183266"/>
                  <a:pt x="1435100" y="37821"/>
                </a:cubicBezTo>
                <a:cubicBezTo>
                  <a:pt x="1522413" y="20838"/>
                  <a:pt x="1613852" y="4829"/>
                  <a:pt x="1638300" y="2246"/>
                </a:cubicBezTo>
                <a:cubicBezTo>
                  <a:pt x="1650524" y="954"/>
                  <a:pt x="1683442" y="265"/>
                  <a:pt x="1726629" y="196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100584" tIns="50292" rIns="100584" bIns="50292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5072775" y="4769171"/>
            <a:ext cx="4011220" cy="4559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681" cap="flat">
            <a:noFill/>
            <a:miter/>
          </a:ln>
          <a:effectLst/>
        </p:spPr>
        <p:txBody>
          <a:bodyPr vert="horz" wrap="square" lIns="102234" tIns="51117" rIns="102234" bIns="51117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5361704" y="4826164"/>
            <a:ext cx="984287" cy="3165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800">
                <a:ln w="635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主讲人：</a:t>
            </a: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8010269" y="4824131"/>
            <a:ext cx="984196" cy="3205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800" dirty="0" smtClean="0">
                <a:ln w="635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2025.5</a:t>
            </a:r>
            <a:endParaRPr kumimoji="1" lang="zh-CN" altLang="en-US" dirty="0"/>
          </a:p>
        </p:txBody>
      </p:sp>
      <p:sp>
        <p:nvSpPr>
          <p:cNvPr id="32" name="标题 1"/>
          <p:cNvSpPr txBox="1"/>
          <p:nvPr/>
        </p:nvSpPr>
        <p:spPr>
          <a:xfrm>
            <a:off x="6238397" y="4815116"/>
            <a:ext cx="1005791" cy="3386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zh-CN" altLang="en-US" dirty="0">
                <a:ln w="635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</a:rPr>
              <a:t>桂小林</a:t>
            </a:r>
            <a:endParaRPr kumimoji="1" lang="zh-CN" altLang="en-US" dirty="0"/>
          </a:p>
        </p:txBody>
      </p:sp>
      <p:sp>
        <p:nvSpPr>
          <p:cNvPr id="33" name="标题 1"/>
          <p:cNvSpPr txBox="1"/>
          <p:nvPr/>
        </p:nvSpPr>
        <p:spPr>
          <a:xfrm>
            <a:off x="7426006" y="4825148"/>
            <a:ext cx="756233" cy="3185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800">
                <a:ln w="635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时间：</a:t>
            </a: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11621346" y="328825"/>
            <a:ext cx="162092" cy="125321"/>
          </a:xfrm>
          <a:custGeom>
            <a:avLst/>
            <a:gdLst>
              <a:gd name="connsiteX0" fmla="*/ 9855 w 162092"/>
              <a:gd name="connsiteY0" fmla="*/ 105905 h 125321"/>
              <a:gd name="connsiteX1" fmla="*/ 152826 w 162092"/>
              <a:gd name="connsiteY1" fmla="*/ 105905 h 125321"/>
              <a:gd name="connsiteX2" fmla="*/ 152826 w 162092"/>
              <a:gd name="connsiteY2" fmla="*/ 125321 h 125321"/>
              <a:gd name="connsiteX3" fmla="*/ 9855 w 162092"/>
              <a:gd name="connsiteY3" fmla="*/ 125321 h 125321"/>
              <a:gd name="connsiteX4" fmla="*/ 9855 w 162092"/>
              <a:gd name="connsiteY4" fmla="*/ 105905 h 125321"/>
              <a:gd name="connsiteX5" fmla="*/ 9855 w 162092"/>
              <a:gd name="connsiteY5" fmla="*/ 52952 h 125321"/>
              <a:gd name="connsiteX6" fmla="*/ 116936 w 162092"/>
              <a:gd name="connsiteY6" fmla="*/ 52952 h 125321"/>
              <a:gd name="connsiteX7" fmla="*/ 116936 w 162092"/>
              <a:gd name="connsiteY7" fmla="*/ 72368 h 125321"/>
              <a:gd name="connsiteX8" fmla="*/ 9855 w 162092"/>
              <a:gd name="connsiteY8" fmla="*/ 72368 h 125321"/>
              <a:gd name="connsiteX9" fmla="*/ 9855 w 162092"/>
              <a:gd name="connsiteY9" fmla="*/ 52952 h 125321"/>
              <a:gd name="connsiteX10" fmla="*/ 9267 w 162092"/>
              <a:gd name="connsiteY10" fmla="*/ 0 h 125321"/>
              <a:gd name="connsiteX11" fmla="*/ 152238 w 162092"/>
              <a:gd name="connsiteY11" fmla="*/ 0 h 125321"/>
              <a:gd name="connsiteX12" fmla="*/ 152238 w 162092"/>
              <a:gd name="connsiteY12" fmla="*/ 19416 h 125321"/>
              <a:gd name="connsiteX13" fmla="*/ 9267 w 162092"/>
              <a:gd name="connsiteY13" fmla="*/ 19416 h 125321"/>
              <a:gd name="connsiteX14" fmla="*/ 9267 w 162092"/>
              <a:gd name="connsiteY14" fmla="*/ 0 h 125321"/>
            </a:gdLst>
            <a:ahLst/>
            <a:cxnLst/>
            <a:rect l="l" t="t" r="r" b="b"/>
            <a:pathLst>
              <a:path w="162092" h="125321">
                <a:moveTo>
                  <a:pt x="9855" y="105905"/>
                </a:moveTo>
                <a:lnTo>
                  <a:pt x="152826" y="105905"/>
                </a:lnTo>
                <a:cubicBezTo>
                  <a:pt x="165181" y="105905"/>
                  <a:pt x="165181" y="125321"/>
                  <a:pt x="152826" y="125321"/>
                </a:cubicBezTo>
                <a:lnTo>
                  <a:pt x="9855" y="125321"/>
                </a:lnTo>
                <a:cubicBezTo>
                  <a:pt x="-2501" y="125321"/>
                  <a:pt x="-2501" y="105905"/>
                  <a:pt x="9855" y="105905"/>
                </a:cubicBezTo>
                <a:close/>
                <a:moveTo>
                  <a:pt x="9855" y="52952"/>
                </a:moveTo>
                <a:lnTo>
                  <a:pt x="116936" y="52952"/>
                </a:lnTo>
                <a:cubicBezTo>
                  <a:pt x="129292" y="52952"/>
                  <a:pt x="129292" y="72368"/>
                  <a:pt x="116936" y="72368"/>
                </a:cubicBezTo>
                <a:lnTo>
                  <a:pt x="9855" y="72368"/>
                </a:lnTo>
                <a:cubicBezTo>
                  <a:pt x="-2501" y="72368"/>
                  <a:pt x="-2501" y="52952"/>
                  <a:pt x="9855" y="52952"/>
                </a:cubicBezTo>
                <a:close/>
                <a:moveTo>
                  <a:pt x="9267" y="0"/>
                </a:moveTo>
                <a:lnTo>
                  <a:pt x="152238" y="0"/>
                </a:lnTo>
                <a:cubicBezTo>
                  <a:pt x="164593" y="0"/>
                  <a:pt x="164593" y="19416"/>
                  <a:pt x="152238" y="19416"/>
                </a:cubicBezTo>
                <a:lnTo>
                  <a:pt x="9267" y="19416"/>
                </a:lnTo>
                <a:cubicBezTo>
                  <a:pt x="-3089" y="19416"/>
                  <a:pt x="-3089" y="0"/>
                  <a:pt x="9267" y="0"/>
                </a:cubicBezTo>
                <a:close/>
              </a:path>
            </a:pathLst>
          </a:custGeom>
          <a:solidFill>
            <a:schemeClr val="accent1"/>
          </a:solidFill>
          <a:ln w="587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11141609" y="326598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38" name="Picture 2" descr="E:\Hou\信息化建设\web\校徽相关\xjtu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" t="-1001" r="53439" b="77637"/>
          <a:stretch>
            <a:fillRect/>
          </a:stretch>
        </p:blipFill>
        <p:spPr bwMode="auto">
          <a:xfrm>
            <a:off x="10067940" y="185903"/>
            <a:ext cx="14700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矩形 38"/>
          <p:cNvSpPr/>
          <p:nvPr/>
        </p:nvSpPr>
        <p:spPr>
          <a:xfrm>
            <a:off x="21076" y="329361"/>
            <a:ext cx="17235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人工智能基础</a:t>
            </a:r>
            <a:endParaRPr lang="zh-CN" altLang="en-US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320041" y="0"/>
            <a:ext cx="5410201" cy="6857999"/>
          </a:xfrm>
          <a:custGeom>
            <a:avLst/>
            <a:gdLst>
              <a:gd name="connsiteX0" fmla="*/ 5410201 w 5410201"/>
              <a:gd name="connsiteY0" fmla="*/ 0 h 6857999"/>
              <a:gd name="connsiteX1" fmla="*/ 4019076 w 5410201"/>
              <a:gd name="connsiteY1" fmla="*/ 0 h 6857999"/>
              <a:gd name="connsiteX2" fmla="*/ 3565289 w 5410201"/>
              <a:gd name="connsiteY2" fmla="*/ 454433 h 6857999"/>
              <a:gd name="connsiteX3" fmla="*/ 3111501 w 5410201"/>
              <a:gd name="connsiteY3" fmla="*/ 908867 h 6857999"/>
              <a:gd name="connsiteX4" fmla="*/ 3111501 w 5410201"/>
              <a:gd name="connsiteY4" fmla="*/ 3727488 h 6857999"/>
              <a:gd name="connsiteX5" fmla="*/ 1555751 w 5410201"/>
              <a:gd name="connsiteY5" fmla="*/ 5283199 h 6857999"/>
              <a:gd name="connsiteX6" fmla="*/ 0 w 5410201"/>
              <a:gd name="connsiteY6" fmla="*/ 6848455 h 6857999"/>
              <a:gd name="connsiteX7" fmla="*/ 2705101 w 5410201"/>
              <a:gd name="connsiteY7" fmla="*/ 6857999 h 6857999"/>
              <a:gd name="connsiteX8" fmla="*/ 5410201 w 5410201"/>
              <a:gd name="connsiteY8" fmla="*/ 6857999 h 6857999"/>
            </a:gdLst>
            <a:ahLst/>
            <a:cxnLst/>
            <a:rect l="l" t="t" r="r" b="b"/>
            <a:pathLst>
              <a:path w="5410201" h="6857999">
                <a:moveTo>
                  <a:pt x="5410201" y="0"/>
                </a:moveTo>
                <a:lnTo>
                  <a:pt x="4019076" y="0"/>
                </a:lnTo>
                <a:lnTo>
                  <a:pt x="3565289" y="454433"/>
                </a:lnTo>
                <a:lnTo>
                  <a:pt x="3111501" y="908867"/>
                </a:lnTo>
                <a:lnTo>
                  <a:pt x="3111501" y="3727488"/>
                </a:lnTo>
                <a:lnTo>
                  <a:pt x="1555751" y="5283199"/>
                </a:lnTo>
                <a:cubicBezTo>
                  <a:pt x="700089" y="6138840"/>
                  <a:pt x="0" y="6843205"/>
                  <a:pt x="0" y="6848455"/>
                </a:cubicBezTo>
                <a:cubicBezTo>
                  <a:pt x="0" y="6853704"/>
                  <a:pt x="1217296" y="6857999"/>
                  <a:pt x="2705101" y="6857999"/>
                </a:cubicBezTo>
                <a:lnTo>
                  <a:pt x="5410201" y="6857999"/>
                </a:lnTo>
                <a:close/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1" y="0"/>
            <a:ext cx="5410200" cy="6857999"/>
          </a:xfrm>
          <a:custGeom>
            <a:avLst/>
            <a:gdLst>
              <a:gd name="connsiteX0" fmla="*/ 5410200 w 5410200"/>
              <a:gd name="connsiteY0" fmla="*/ 0 h 6857999"/>
              <a:gd name="connsiteX1" fmla="*/ 4019075 w 5410200"/>
              <a:gd name="connsiteY1" fmla="*/ 0 h 6857999"/>
              <a:gd name="connsiteX2" fmla="*/ 3565288 w 5410200"/>
              <a:gd name="connsiteY2" fmla="*/ 454433 h 6857999"/>
              <a:gd name="connsiteX3" fmla="*/ 3111500 w 5410200"/>
              <a:gd name="connsiteY3" fmla="*/ 908867 h 6857999"/>
              <a:gd name="connsiteX4" fmla="*/ 3111500 w 5410200"/>
              <a:gd name="connsiteY4" fmla="*/ 3727488 h 6857999"/>
              <a:gd name="connsiteX5" fmla="*/ 1555750 w 5410200"/>
              <a:gd name="connsiteY5" fmla="*/ 5283199 h 6857999"/>
              <a:gd name="connsiteX6" fmla="*/ 0 w 5410200"/>
              <a:gd name="connsiteY6" fmla="*/ 6848455 h 6857999"/>
              <a:gd name="connsiteX7" fmla="*/ 2705100 w 5410200"/>
              <a:gd name="connsiteY7" fmla="*/ 6857999 h 6857999"/>
              <a:gd name="connsiteX8" fmla="*/ 5410200 w 5410200"/>
              <a:gd name="connsiteY8" fmla="*/ 6857999 h 6857999"/>
            </a:gdLst>
            <a:ahLst/>
            <a:cxnLst/>
            <a:rect l="l" t="t" r="r" b="b"/>
            <a:pathLst>
              <a:path w="5410200" h="6857999">
                <a:moveTo>
                  <a:pt x="5410200" y="0"/>
                </a:moveTo>
                <a:lnTo>
                  <a:pt x="4019075" y="0"/>
                </a:lnTo>
                <a:lnTo>
                  <a:pt x="3565288" y="454433"/>
                </a:lnTo>
                <a:lnTo>
                  <a:pt x="3111500" y="908867"/>
                </a:lnTo>
                <a:lnTo>
                  <a:pt x="3111500" y="3727488"/>
                </a:lnTo>
                <a:lnTo>
                  <a:pt x="1555750" y="5283199"/>
                </a:lnTo>
                <a:cubicBezTo>
                  <a:pt x="700088" y="6138840"/>
                  <a:pt x="0" y="6843205"/>
                  <a:pt x="0" y="6848455"/>
                </a:cubicBezTo>
                <a:cubicBezTo>
                  <a:pt x="0" y="6853704"/>
                  <a:pt x="1217295" y="6857999"/>
                  <a:pt x="2705100" y="6857999"/>
                </a:cubicBezTo>
                <a:lnTo>
                  <a:pt x="5410200" y="6857999"/>
                </a:lnTo>
                <a:close/>
              </a:path>
            </a:pathLst>
          </a:custGeom>
          <a:gradFill>
            <a:gsLst>
              <a:gs pos="34000">
                <a:schemeClr val="accent1"/>
              </a:gs>
              <a:gs pos="88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 amt="20000"/>
          </a:blip>
          <a:srcRect l="55625"/>
          <a:stretch>
            <a:fillRect/>
          </a:stretch>
        </p:blipFill>
        <p:spPr>
          <a:xfrm flipH="1">
            <a:off x="0" y="0"/>
            <a:ext cx="5410200" cy="6858000"/>
          </a:xfrm>
          <a:custGeom>
            <a:avLst/>
            <a:gdLst>
              <a:gd name="connsiteX0" fmla="*/ 5410200 w 5410200"/>
              <a:gd name="connsiteY0" fmla="*/ 0 h 6858000"/>
              <a:gd name="connsiteX1" fmla="*/ 4019076 w 5410200"/>
              <a:gd name="connsiteY1" fmla="*/ 0 h 6858000"/>
              <a:gd name="connsiteX2" fmla="*/ 3565288 w 5410200"/>
              <a:gd name="connsiteY2" fmla="*/ 454434 h 6858000"/>
              <a:gd name="connsiteX3" fmla="*/ 3111500 w 5410200"/>
              <a:gd name="connsiteY3" fmla="*/ 908868 h 6858000"/>
              <a:gd name="connsiteX4" fmla="*/ 3111500 w 5410200"/>
              <a:gd name="connsiteY4" fmla="*/ 3727489 h 6858000"/>
              <a:gd name="connsiteX5" fmla="*/ 1555750 w 5410200"/>
              <a:gd name="connsiteY5" fmla="*/ 5283200 h 6858000"/>
              <a:gd name="connsiteX6" fmla="*/ 0 w 5410200"/>
              <a:gd name="connsiteY6" fmla="*/ 6848456 h 6858000"/>
              <a:gd name="connsiteX7" fmla="*/ 2705100 w 5410200"/>
              <a:gd name="connsiteY7" fmla="*/ 6858000 h 6858000"/>
              <a:gd name="connsiteX8" fmla="*/ 5410200 w 5410200"/>
              <a:gd name="connsiteY8" fmla="*/ 6858000 h 6858000"/>
            </a:gdLst>
            <a:ahLst/>
            <a:cxnLst/>
            <a:rect l="l" t="t" r="r" b="b"/>
            <a:pathLst>
              <a:path w="5410200" h="6858000">
                <a:moveTo>
                  <a:pt x="5410200" y="0"/>
                </a:moveTo>
                <a:lnTo>
                  <a:pt x="4019076" y="0"/>
                </a:lnTo>
                <a:lnTo>
                  <a:pt x="3565288" y="454434"/>
                </a:lnTo>
                <a:lnTo>
                  <a:pt x="3111500" y="908868"/>
                </a:lnTo>
                <a:lnTo>
                  <a:pt x="3111500" y="3727489"/>
                </a:lnTo>
                <a:lnTo>
                  <a:pt x="1555750" y="5283200"/>
                </a:lnTo>
                <a:cubicBezTo>
                  <a:pt x="700088" y="6138841"/>
                  <a:pt x="0" y="6843206"/>
                  <a:pt x="0" y="6848456"/>
                </a:cubicBezTo>
                <a:cubicBezTo>
                  <a:pt x="0" y="6853705"/>
                  <a:pt x="1217295" y="6858000"/>
                  <a:pt x="2705100" y="6858000"/>
                </a:cubicBezTo>
                <a:lnTo>
                  <a:pt x="541020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 flipH="1">
            <a:off x="1" y="4863033"/>
            <a:ext cx="1992001" cy="1994966"/>
          </a:xfrm>
          <a:custGeom>
            <a:avLst/>
            <a:gdLst>
              <a:gd name="connsiteX0" fmla="*/ 1984387 w 1992001"/>
              <a:gd name="connsiteY0" fmla="*/ 5 h 1994966"/>
              <a:gd name="connsiteX1" fmla="*/ 988386 w 1992001"/>
              <a:gd name="connsiteY1" fmla="*/ 991795 h 1994966"/>
              <a:gd name="connsiteX2" fmla="*/ 0 w 1992001"/>
              <a:gd name="connsiteY2" fmla="*/ 1990755 h 1994966"/>
              <a:gd name="connsiteX3" fmla="*/ 996001 w 1992001"/>
              <a:gd name="connsiteY3" fmla="*/ 1994966 h 1994966"/>
              <a:gd name="connsiteX4" fmla="*/ 1992001 w 1992001"/>
              <a:gd name="connsiteY4" fmla="*/ 1994966 h 1994966"/>
              <a:gd name="connsiteX5" fmla="*/ 1992001 w 1992001"/>
              <a:gd name="connsiteY5" fmla="*/ 994920 h 1994966"/>
              <a:gd name="connsiteX6" fmla="*/ 1991982 w 1992001"/>
              <a:gd name="connsiteY6" fmla="*/ 857393 h 1994966"/>
              <a:gd name="connsiteX7" fmla="*/ 1984387 w 1992001"/>
              <a:gd name="connsiteY7" fmla="*/ 5 h 1994966"/>
            </a:gdLst>
            <a:ahLst/>
            <a:cxnLst/>
            <a:rect l="l" t="t" r="r" b="b"/>
            <a:pathLst>
              <a:path w="1992001" h="1994966">
                <a:moveTo>
                  <a:pt x="1984387" y="5"/>
                </a:moveTo>
                <a:cubicBezTo>
                  <a:pt x="1980088" y="-1666"/>
                  <a:pt x="1546343" y="430246"/>
                  <a:pt x="988386" y="991795"/>
                </a:cubicBezTo>
                <a:cubicBezTo>
                  <a:pt x="444774" y="1538907"/>
                  <a:pt x="0" y="1988439"/>
                  <a:pt x="0" y="1990755"/>
                </a:cubicBezTo>
                <a:cubicBezTo>
                  <a:pt x="0" y="1993071"/>
                  <a:pt x="448200" y="1994966"/>
                  <a:pt x="996001" y="1994966"/>
                </a:cubicBezTo>
                <a:lnTo>
                  <a:pt x="1992001" y="1994966"/>
                </a:lnTo>
                <a:lnTo>
                  <a:pt x="1992001" y="994920"/>
                </a:lnTo>
                <a:lnTo>
                  <a:pt x="1991982" y="857393"/>
                </a:lnTo>
                <a:cubicBezTo>
                  <a:pt x="1991788" y="182917"/>
                  <a:pt x="1990057" y="2209"/>
                  <a:pt x="1984387" y="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89335" y="283892"/>
            <a:ext cx="1321317" cy="16408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1621346" y="328825"/>
            <a:ext cx="162092" cy="125321"/>
          </a:xfrm>
          <a:custGeom>
            <a:avLst/>
            <a:gdLst>
              <a:gd name="connsiteX0" fmla="*/ 9855 w 162092"/>
              <a:gd name="connsiteY0" fmla="*/ 105905 h 125321"/>
              <a:gd name="connsiteX1" fmla="*/ 152826 w 162092"/>
              <a:gd name="connsiteY1" fmla="*/ 105905 h 125321"/>
              <a:gd name="connsiteX2" fmla="*/ 152826 w 162092"/>
              <a:gd name="connsiteY2" fmla="*/ 125321 h 125321"/>
              <a:gd name="connsiteX3" fmla="*/ 9855 w 162092"/>
              <a:gd name="connsiteY3" fmla="*/ 125321 h 125321"/>
              <a:gd name="connsiteX4" fmla="*/ 9855 w 162092"/>
              <a:gd name="connsiteY4" fmla="*/ 105905 h 125321"/>
              <a:gd name="connsiteX5" fmla="*/ 9855 w 162092"/>
              <a:gd name="connsiteY5" fmla="*/ 52952 h 125321"/>
              <a:gd name="connsiteX6" fmla="*/ 116936 w 162092"/>
              <a:gd name="connsiteY6" fmla="*/ 52952 h 125321"/>
              <a:gd name="connsiteX7" fmla="*/ 116936 w 162092"/>
              <a:gd name="connsiteY7" fmla="*/ 72368 h 125321"/>
              <a:gd name="connsiteX8" fmla="*/ 9855 w 162092"/>
              <a:gd name="connsiteY8" fmla="*/ 72368 h 125321"/>
              <a:gd name="connsiteX9" fmla="*/ 9855 w 162092"/>
              <a:gd name="connsiteY9" fmla="*/ 52952 h 125321"/>
              <a:gd name="connsiteX10" fmla="*/ 9267 w 162092"/>
              <a:gd name="connsiteY10" fmla="*/ 0 h 125321"/>
              <a:gd name="connsiteX11" fmla="*/ 152238 w 162092"/>
              <a:gd name="connsiteY11" fmla="*/ 0 h 125321"/>
              <a:gd name="connsiteX12" fmla="*/ 152238 w 162092"/>
              <a:gd name="connsiteY12" fmla="*/ 19416 h 125321"/>
              <a:gd name="connsiteX13" fmla="*/ 9267 w 162092"/>
              <a:gd name="connsiteY13" fmla="*/ 19416 h 125321"/>
              <a:gd name="connsiteX14" fmla="*/ 9267 w 162092"/>
              <a:gd name="connsiteY14" fmla="*/ 0 h 125321"/>
            </a:gdLst>
            <a:ahLst/>
            <a:cxnLst/>
            <a:rect l="l" t="t" r="r" b="b"/>
            <a:pathLst>
              <a:path w="162092" h="125321">
                <a:moveTo>
                  <a:pt x="9855" y="105905"/>
                </a:moveTo>
                <a:lnTo>
                  <a:pt x="152826" y="105905"/>
                </a:lnTo>
                <a:cubicBezTo>
                  <a:pt x="165181" y="105905"/>
                  <a:pt x="165181" y="125321"/>
                  <a:pt x="152826" y="125321"/>
                </a:cubicBezTo>
                <a:lnTo>
                  <a:pt x="9855" y="125321"/>
                </a:lnTo>
                <a:cubicBezTo>
                  <a:pt x="-2501" y="125321"/>
                  <a:pt x="-2501" y="105905"/>
                  <a:pt x="9855" y="105905"/>
                </a:cubicBezTo>
                <a:close/>
                <a:moveTo>
                  <a:pt x="9855" y="52952"/>
                </a:moveTo>
                <a:lnTo>
                  <a:pt x="116936" y="52952"/>
                </a:lnTo>
                <a:cubicBezTo>
                  <a:pt x="129292" y="52952"/>
                  <a:pt x="129292" y="72368"/>
                  <a:pt x="116936" y="72368"/>
                </a:cubicBezTo>
                <a:lnTo>
                  <a:pt x="9855" y="72368"/>
                </a:lnTo>
                <a:cubicBezTo>
                  <a:pt x="-2501" y="72368"/>
                  <a:pt x="-2501" y="52952"/>
                  <a:pt x="9855" y="52952"/>
                </a:cubicBezTo>
                <a:close/>
                <a:moveTo>
                  <a:pt x="9267" y="0"/>
                </a:moveTo>
                <a:lnTo>
                  <a:pt x="152238" y="0"/>
                </a:lnTo>
                <a:cubicBezTo>
                  <a:pt x="164593" y="0"/>
                  <a:pt x="164593" y="19416"/>
                  <a:pt x="152238" y="19416"/>
                </a:cubicBezTo>
                <a:lnTo>
                  <a:pt x="9267" y="19416"/>
                </a:lnTo>
                <a:cubicBezTo>
                  <a:pt x="-3089" y="19416"/>
                  <a:pt x="-3089" y="0"/>
                  <a:pt x="9267" y="0"/>
                </a:cubicBezTo>
                <a:close/>
              </a:path>
            </a:pathLst>
          </a:custGeom>
          <a:solidFill>
            <a:schemeClr val="accent1"/>
          </a:solidFill>
          <a:ln w="587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1576765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646164" y="6401581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156246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1221678" y="6401581"/>
            <a:ext cx="137688" cy="12977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0735727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0802953" y="6401581"/>
            <a:ext cx="134100" cy="12977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0315208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389583" y="6401581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628420" y="766804"/>
            <a:ext cx="2171051" cy="22517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8000">
                <a:ln w="12344">
                  <a:solidFill>
                    <a:srgbClr val="000000">
                      <a:alpha val="100000"/>
                    </a:srgbClr>
                  </a:solidFill>
                </a:ln>
                <a:noFill/>
                <a:latin typeface="Source Han Sans CN Bold"/>
                <a:ea typeface="Source Han Sans CN Bold"/>
                <a:cs typeface="Source Han Sans CN Bold"/>
              </a:rPr>
              <a:t>01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374105" y="2972467"/>
            <a:ext cx="4679680" cy="15614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人工智能的基本概念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H="1">
            <a:off x="11116321" y="2507515"/>
            <a:ext cx="553366" cy="398120"/>
          </a:xfrm>
          <a:custGeom>
            <a:avLst/>
            <a:gdLst>
              <a:gd name="connsiteX0" fmla="*/ 573801 w 1693851"/>
              <a:gd name="connsiteY0" fmla="*/ 983265 h 1218645"/>
              <a:gd name="connsiteX1" fmla="*/ 633893 w 1693851"/>
              <a:gd name="connsiteY1" fmla="*/ 983265 h 1218645"/>
              <a:gd name="connsiteX2" fmla="*/ 633893 w 1693851"/>
              <a:gd name="connsiteY2" fmla="*/ 1070909 h 1218645"/>
              <a:gd name="connsiteX3" fmla="*/ 721537 w 1693851"/>
              <a:gd name="connsiteY3" fmla="*/ 1070909 h 1218645"/>
              <a:gd name="connsiteX4" fmla="*/ 721537 w 1693851"/>
              <a:gd name="connsiteY4" fmla="*/ 1131001 h 1218645"/>
              <a:gd name="connsiteX5" fmla="*/ 633893 w 1693851"/>
              <a:gd name="connsiteY5" fmla="*/ 1131001 h 1218645"/>
              <a:gd name="connsiteX6" fmla="*/ 633893 w 1693851"/>
              <a:gd name="connsiteY6" fmla="*/ 1218645 h 1218645"/>
              <a:gd name="connsiteX7" fmla="*/ 573801 w 1693851"/>
              <a:gd name="connsiteY7" fmla="*/ 1218645 h 1218645"/>
              <a:gd name="connsiteX8" fmla="*/ 573801 w 1693851"/>
              <a:gd name="connsiteY8" fmla="*/ 1131001 h 1218645"/>
              <a:gd name="connsiteX9" fmla="*/ 486157 w 1693851"/>
              <a:gd name="connsiteY9" fmla="*/ 1131001 h 1218645"/>
              <a:gd name="connsiteX10" fmla="*/ 486157 w 1693851"/>
              <a:gd name="connsiteY10" fmla="*/ 1070909 h 1218645"/>
              <a:gd name="connsiteX11" fmla="*/ 573801 w 1693851"/>
              <a:gd name="connsiteY11" fmla="*/ 1070909 h 1218645"/>
              <a:gd name="connsiteX12" fmla="*/ 87644 w 1693851"/>
              <a:gd name="connsiteY12" fmla="*/ 983265 h 1218645"/>
              <a:gd name="connsiteX13" fmla="*/ 147736 w 1693851"/>
              <a:gd name="connsiteY13" fmla="*/ 983265 h 1218645"/>
              <a:gd name="connsiteX14" fmla="*/ 147736 w 1693851"/>
              <a:gd name="connsiteY14" fmla="*/ 1070909 h 1218645"/>
              <a:gd name="connsiteX15" fmla="*/ 235380 w 1693851"/>
              <a:gd name="connsiteY15" fmla="*/ 1070909 h 1218645"/>
              <a:gd name="connsiteX16" fmla="*/ 235380 w 1693851"/>
              <a:gd name="connsiteY16" fmla="*/ 1131001 h 1218645"/>
              <a:gd name="connsiteX17" fmla="*/ 147736 w 1693851"/>
              <a:gd name="connsiteY17" fmla="*/ 1131001 h 1218645"/>
              <a:gd name="connsiteX18" fmla="*/ 147736 w 1693851"/>
              <a:gd name="connsiteY18" fmla="*/ 1218645 h 1218645"/>
              <a:gd name="connsiteX19" fmla="*/ 87644 w 1693851"/>
              <a:gd name="connsiteY19" fmla="*/ 1218645 h 1218645"/>
              <a:gd name="connsiteX20" fmla="*/ 87644 w 1693851"/>
              <a:gd name="connsiteY20" fmla="*/ 1131001 h 1218645"/>
              <a:gd name="connsiteX21" fmla="*/ 0 w 1693851"/>
              <a:gd name="connsiteY21" fmla="*/ 1131001 h 1218645"/>
              <a:gd name="connsiteX22" fmla="*/ 0 w 1693851"/>
              <a:gd name="connsiteY22" fmla="*/ 1070909 h 1218645"/>
              <a:gd name="connsiteX23" fmla="*/ 87644 w 1693851"/>
              <a:gd name="connsiteY23" fmla="*/ 1070909 h 1218645"/>
              <a:gd name="connsiteX24" fmla="*/ 1546115 w 1693851"/>
              <a:gd name="connsiteY24" fmla="*/ 491632 h 1218645"/>
              <a:gd name="connsiteX25" fmla="*/ 1606207 w 1693851"/>
              <a:gd name="connsiteY25" fmla="*/ 491632 h 1218645"/>
              <a:gd name="connsiteX26" fmla="*/ 1606207 w 1693851"/>
              <a:gd name="connsiteY26" fmla="*/ 579276 h 1218645"/>
              <a:gd name="connsiteX27" fmla="*/ 1693851 w 1693851"/>
              <a:gd name="connsiteY27" fmla="*/ 579276 h 1218645"/>
              <a:gd name="connsiteX28" fmla="*/ 1693851 w 1693851"/>
              <a:gd name="connsiteY28" fmla="*/ 639368 h 1218645"/>
              <a:gd name="connsiteX29" fmla="*/ 1606207 w 1693851"/>
              <a:gd name="connsiteY29" fmla="*/ 639368 h 1218645"/>
              <a:gd name="connsiteX30" fmla="*/ 1606207 w 1693851"/>
              <a:gd name="connsiteY30" fmla="*/ 727012 h 1218645"/>
              <a:gd name="connsiteX31" fmla="*/ 1546115 w 1693851"/>
              <a:gd name="connsiteY31" fmla="*/ 727012 h 1218645"/>
              <a:gd name="connsiteX32" fmla="*/ 1546115 w 1693851"/>
              <a:gd name="connsiteY32" fmla="*/ 639368 h 1218645"/>
              <a:gd name="connsiteX33" fmla="*/ 1458471 w 1693851"/>
              <a:gd name="connsiteY33" fmla="*/ 639368 h 1218645"/>
              <a:gd name="connsiteX34" fmla="*/ 1458471 w 1693851"/>
              <a:gd name="connsiteY34" fmla="*/ 579276 h 1218645"/>
              <a:gd name="connsiteX35" fmla="*/ 1546115 w 1693851"/>
              <a:gd name="connsiteY35" fmla="*/ 579276 h 1218645"/>
              <a:gd name="connsiteX36" fmla="*/ 1059958 w 1693851"/>
              <a:gd name="connsiteY36" fmla="*/ 491632 h 1218645"/>
              <a:gd name="connsiteX37" fmla="*/ 1120050 w 1693851"/>
              <a:gd name="connsiteY37" fmla="*/ 491632 h 1218645"/>
              <a:gd name="connsiteX38" fmla="*/ 1120050 w 1693851"/>
              <a:gd name="connsiteY38" fmla="*/ 579276 h 1218645"/>
              <a:gd name="connsiteX39" fmla="*/ 1207694 w 1693851"/>
              <a:gd name="connsiteY39" fmla="*/ 579276 h 1218645"/>
              <a:gd name="connsiteX40" fmla="*/ 1207694 w 1693851"/>
              <a:gd name="connsiteY40" fmla="*/ 639368 h 1218645"/>
              <a:gd name="connsiteX41" fmla="*/ 1120050 w 1693851"/>
              <a:gd name="connsiteY41" fmla="*/ 639368 h 1218645"/>
              <a:gd name="connsiteX42" fmla="*/ 1120050 w 1693851"/>
              <a:gd name="connsiteY42" fmla="*/ 727012 h 1218645"/>
              <a:gd name="connsiteX43" fmla="*/ 1059958 w 1693851"/>
              <a:gd name="connsiteY43" fmla="*/ 727012 h 1218645"/>
              <a:gd name="connsiteX44" fmla="*/ 1059958 w 1693851"/>
              <a:gd name="connsiteY44" fmla="*/ 639368 h 1218645"/>
              <a:gd name="connsiteX45" fmla="*/ 972314 w 1693851"/>
              <a:gd name="connsiteY45" fmla="*/ 639368 h 1218645"/>
              <a:gd name="connsiteX46" fmla="*/ 972314 w 1693851"/>
              <a:gd name="connsiteY46" fmla="*/ 579276 h 1218645"/>
              <a:gd name="connsiteX47" fmla="*/ 1059958 w 1693851"/>
              <a:gd name="connsiteY47" fmla="*/ 579276 h 1218645"/>
              <a:gd name="connsiteX48" fmla="*/ 573801 w 1693851"/>
              <a:gd name="connsiteY48" fmla="*/ 491632 h 1218645"/>
              <a:gd name="connsiteX49" fmla="*/ 633893 w 1693851"/>
              <a:gd name="connsiteY49" fmla="*/ 491632 h 1218645"/>
              <a:gd name="connsiteX50" fmla="*/ 633893 w 1693851"/>
              <a:gd name="connsiteY50" fmla="*/ 579276 h 1218645"/>
              <a:gd name="connsiteX51" fmla="*/ 721537 w 1693851"/>
              <a:gd name="connsiteY51" fmla="*/ 579276 h 1218645"/>
              <a:gd name="connsiteX52" fmla="*/ 721537 w 1693851"/>
              <a:gd name="connsiteY52" fmla="*/ 639368 h 1218645"/>
              <a:gd name="connsiteX53" fmla="*/ 633893 w 1693851"/>
              <a:gd name="connsiteY53" fmla="*/ 639368 h 1218645"/>
              <a:gd name="connsiteX54" fmla="*/ 633893 w 1693851"/>
              <a:gd name="connsiteY54" fmla="*/ 727012 h 1218645"/>
              <a:gd name="connsiteX55" fmla="*/ 573801 w 1693851"/>
              <a:gd name="connsiteY55" fmla="*/ 727012 h 1218645"/>
              <a:gd name="connsiteX56" fmla="*/ 573801 w 1693851"/>
              <a:gd name="connsiteY56" fmla="*/ 639368 h 1218645"/>
              <a:gd name="connsiteX57" fmla="*/ 486157 w 1693851"/>
              <a:gd name="connsiteY57" fmla="*/ 639368 h 1218645"/>
              <a:gd name="connsiteX58" fmla="*/ 486157 w 1693851"/>
              <a:gd name="connsiteY58" fmla="*/ 579276 h 1218645"/>
              <a:gd name="connsiteX59" fmla="*/ 573801 w 1693851"/>
              <a:gd name="connsiteY59" fmla="*/ 579276 h 1218645"/>
              <a:gd name="connsiteX60" fmla="*/ 87644 w 1693851"/>
              <a:gd name="connsiteY60" fmla="*/ 491632 h 1218645"/>
              <a:gd name="connsiteX61" fmla="*/ 147736 w 1693851"/>
              <a:gd name="connsiteY61" fmla="*/ 491632 h 1218645"/>
              <a:gd name="connsiteX62" fmla="*/ 147736 w 1693851"/>
              <a:gd name="connsiteY62" fmla="*/ 579276 h 1218645"/>
              <a:gd name="connsiteX63" fmla="*/ 235380 w 1693851"/>
              <a:gd name="connsiteY63" fmla="*/ 579276 h 1218645"/>
              <a:gd name="connsiteX64" fmla="*/ 235380 w 1693851"/>
              <a:gd name="connsiteY64" fmla="*/ 639368 h 1218645"/>
              <a:gd name="connsiteX65" fmla="*/ 147736 w 1693851"/>
              <a:gd name="connsiteY65" fmla="*/ 639368 h 1218645"/>
              <a:gd name="connsiteX66" fmla="*/ 147736 w 1693851"/>
              <a:gd name="connsiteY66" fmla="*/ 727012 h 1218645"/>
              <a:gd name="connsiteX67" fmla="*/ 87644 w 1693851"/>
              <a:gd name="connsiteY67" fmla="*/ 727012 h 1218645"/>
              <a:gd name="connsiteX68" fmla="*/ 87644 w 1693851"/>
              <a:gd name="connsiteY68" fmla="*/ 639368 h 1218645"/>
              <a:gd name="connsiteX69" fmla="*/ 0 w 1693851"/>
              <a:gd name="connsiteY69" fmla="*/ 639368 h 1218645"/>
              <a:gd name="connsiteX70" fmla="*/ 0 w 1693851"/>
              <a:gd name="connsiteY70" fmla="*/ 579276 h 1218645"/>
              <a:gd name="connsiteX71" fmla="*/ 87644 w 1693851"/>
              <a:gd name="connsiteY71" fmla="*/ 579276 h 1218645"/>
              <a:gd name="connsiteX72" fmla="*/ 1546115 w 1693851"/>
              <a:gd name="connsiteY72" fmla="*/ 0 h 1218645"/>
              <a:gd name="connsiteX73" fmla="*/ 1606207 w 1693851"/>
              <a:gd name="connsiteY73" fmla="*/ 0 h 1218645"/>
              <a:gd name="connsiteX74" fmla="*/ 1606207 w 1693851"/>
              <a:gd name="connsiteY74" fmla="*/ 87644 h 1218645"/>
              <a:gd name="connsiteX75" fmla="*/ 1693851 w 1693851"/>
              <a:gd name="connsiteY75" fmla="*/ 87644 h 1218645"/>
              <a:gd name="connsiteX76" fmla="*/ 1693851 w 1693851"/>
              <a:gd name="connsiteY76" fmla="*/ 147736 h 1218645"/>
              <a:gd name="connsiteX77" fmla="*/ 1606207 w 1693851"/>
              <a:gd name="connsiteY77" fmla="*/ 147736 h 1218645"/>
              <a:gd name="connsiteX78" fmla="*/ 1606207 w 1693851"/>
              <a:gd name="connsiteY78" fmla="*/ 235380 h 1218645"/>
              <a:gd name="connsiteX79" fmla="*/ 1546115 w 1693851"/>
              <a:gd name="connsiteY79" fmla="*/ 235380 h 1218645"/>
              <a:gd name="connsiteX80" fmla="*/ 1546115 w 1693851"/>
              <a:gd name="connsiteY80" fmla="*/ 147736 h 1218645"/>
              <a:gd name="connsiteX81" fmla="*/ 1458471 w 1693851"/>
              <a:gd name="connsiteY81" fmla="*/ 147736 h 1218645"/>
              <a:gd name="connsiteX82" fmla="*/ 1458471 w 1693851"/>
              <a:gd name="connsiteY82" fmla="*/ 87644 h 1218645"/>
              <a:gd name="connsiteX83" fmla="*/ 1546115 w 1693851"/>
              <a:gd name="connsiteY83" fmla="*/ 87644 h 1218645"/>
              <a:gd name="connsiteX84" fmla="*/ 1059958 w 1693851"/>
              <a:gd name="connsiteY84" fmla="*/ 0 h 1218645"/>
              <a:gd name="connsiteX85" fmla="*/ 1120050 w 1693851"/>
              <a:gd name="connsiteY85" fmla="*/ 0 h 1218645"/>
              <a:gd name="connsiteX86" fmla="*/ 1120050 w 1693851"/>
              <a:gd name="connsiteY86" fmla="*/ 87644 h 1218645"/>
              <a:gd name="connsiteX87" fmla="*/ 1207694 w 1693851"/>
              <a:gd name="connsiteY87" fmla="*/ 87644 h 1218645"/>
              <a:gd name="connsiteX88" fmla="*/ 1207694 w 1693851"/>
              <a:gd name="connsiteY88" fmla="*/ 147736 h 1218645"/>
              <a:gd name="connsiteX89" fmla="*/ 1120050 w 1693851"/>
              <a:gd name="connsiteY89" fmla="*/ 147736 h 1218645"/>
              <a:gd name="connsiteX90" fmla="*/ 1120050 w 1693851"/>
              <a:gd name="connsiteY90" fmla="*/ 235380 h 1218645"/>
              <a:gd name="connsiteX91" fmla="*/ 1059958 w 1693851"/>
              <a:gd name="connsiteY91" fmla="*/ 235380 h 1218645"/>
              <a:gd name="connsiteX92" fmla="*/ 1059958 w 1693851"/>
              <a:gd name="connsiteY92" fmla="*/ 147736 h 1218645"/>
              <a:gd name="connsiteX93" fmla="*/ 972314 w 1693851"/>
              <a:gd name="connsiteY93" fmla="*/ 147736 h 1218645"/>
              <a:gd name="connsiteX94" fmla="*/ 972314 w 1693851"/>
              <a:gd name="connsiteY94" fmla="*/ 87644 h 1218645"/>
              <a:gd name="connsiteX95" fmla="*/ 1059958 w 1693851"/>
              <a:gd name="connsiteY95" fmla="*/ 87644 h 1218645"/>
            </a:gdLst>
            <a:ahLst/>
            <a:cxnLst/>
            <a:rect l="l" t="t" r="r" b="b"/>
            <a:pathLst>
              <a:path w="1693851" h="1218645">
                <a:moveTo>
                  <a:pt x="573801" y="983265"/>
                </a:moveTo>
                <a:lnTo>
                  <a:pt x="633893" y="983265"/>
                </a:lnTo>
                <a:lnTo>
                  <a:pt x="633893" y="1070909"/>
                </a:lnTo>
                <a:lnTo>
                  <a:pt x="721537" y="1070909"/>
                </a:lnTo>
                <a:lnTo>
                  <a:pt x="721537" y="1131001"/>
                </a:lnTo>
                <a:lnTo>
                  <a:pt x="633893" y="1131001"/>
                </a:lnTo>
                <a:lnTo>
                  <a:pt x="633893" y="1218645"/>
                </a:lnTo>
                <a:lnTo>
                  <a:pt x="573801" y="1218645"/>
                </a:lnTo>
                <a:lnTo>
                  <a:pt x="573801" y="1131001"/>
                </a:lnTo>
                <a:lnTo>
                  <a:pt x="486157" y="1131001"/>
                </a:lnTo>
                <a:lnTo>
                  <a:pt x="486157" y="1070909"/>
                </a:lnTo>
                <a:lnTo>
                  <a:pt x="573801" y="1070909"/>
                </a:lnTo>
                <a:close/>
                <a:moveTo>
                  <a:pt x="87644" y="983265"/>
                </a:moveTo>
                <a:lnTo>
                  <a:pt x="147736" y="983265"/>
                </a:lnTo>
                <a:lnTo>
                  <a:pt x="147736" y="1070909"/>
                </a:lnTo>
                <a:lnTo>
                  <a:pt x="235380" y="1070909"/>
                </a:lnTo>
                <a:lnTo>
                  <a:pt x="235380" y="1131001"/>
                </a:lnTo>
                <a:lnTo>
                  <a:pt x="147736" y="1131001"/>
                </a:lnTo>
                <a:lnTo>
                  <a:pt x="147736" y="1218645"/>
                </a:lnTo>
                <a:lnTo>
                  <a:pt x="87644" y="1218645"/>
                </a:lnTo>
                <a:lnTo>
                  <a:pt x="87644" y="1131001"/>
                </a:lnTo>
                <a:lnTo>
                  <a:pt x="0" y="1131001"/>
                </a:lnTo>
                <a:lnTo>
                  <a:pt x="0" y="1070909"/>
                </a:lnTo>
                <a:lnTo>
                  <a:pt x="87644" y="1070909"/>
                </a:lnTo>
                <a:close/>
                <a:moveTo>
                  <a:pt x="1546115" y="491632"/>
                </a:moveTo>
                <a:lnTo>
                  <a:pt x="1606207" y="491632"/>
                </a:lnTo>
                <a:lnTo>
                  <a:pt x="1606207" y="579276"/>
                </a:lnTo>
                <a:lnTo>
                  <a:pt x="1693851" y="579276"/>
                </a:lnTo>
                <a:lnTo>
                  <a:pt x="1693851" y="639368"/>
                </a:lnTo>
                <a:lnTo>
                  <a:pt x="1606207" y="639368"/>
                </a:lnTo>
                <a:lnTo>
                  <a:pt x="1606207" y="727012"/>
                </a:lnTo>
                <a:lnTo>
                  <a:pt x="1546115" y="727012"/>
                </a:lnTo>
                <a:lnTo>
                  <a:pt x="1546115" y="639368"/>
                </a:lnTo>
                <a:lnTo>
                  <a:pt x="1458471" y="639368"/>
                </a:lnTo>
                <a:lnTo>
                  <a:pt x="1458471" y="579276"/>
                </a:lnTo>
                <a:lnTo>
                  <a:pt x="1546115" y="579276"/>
                </a:lnTo>
                <a:close/>
                <a:moveTo>
                  <a:pt x="1059958" y="491632"/>
                </a:moveTo>
                <a:lnTo>
                  <a:pt x="1120050" y="491632"/>
                </a:lnTo>
                <a:lnTo>
                  <a:pt x="1120050" y="579276"/>
                </a:lnTo>
                <a:lnTo>
                  <a:pt x="1207694" y="579276"/>
                </a:lnTo>
                <a:lnTo>
                  <a:pt x="1207694" y="639368"/>
                </a:lnTo>
                <a:lnTo>
                  <a:pt x="1120050" y="639368"/>
                </a:lnTo>
                <a:lnTo>
                  <a:pt x="1120050" y="727012"/>
                </a:lnTo>
                <a:lnTo>
                  <a:pt x="1059958" y="727012"/>
                </a:lnTo>
                <a:lnTo>
                  <a:pt x="1059958" y="639368"/>
                </a:lnTo>
                <a:lnTo>
                  <a:pt x="972314" y="639368"/>
                </a:lnTo>
                <a:lnTo>
                  <a:pt x="972314" y="579276"/>
                </a:lnTo>
                <a:lnTo>
                  <a:pt x="1059958" y="579276"/>
                </a:lnTo>
                <a:close/>
                <a:moveTo>
                  <a:pt x="573801" y="491632"/>
                </a:moveTo>
                <a:lnTo>
                  <a:pt x="633893" y="491632"/>
                </a:lnTo>
                <a:lnTo>
                  <a:pt x="633893" y="579276"/>
                </a:lnTo>
                <a:lnTo>
                  <a:pt x="721537" y="579276"/>
                </a:lnTo>
                <a:lnTo>
                  <a:pt x="721537" y="639368"/>
                </a:lnTo>
                <a:lnTo>
                  <a:pt x="633893" y="639368"/>
                </a:lnTo>
                <a:lnTo>
                  <a:pt x="633893" y="727012"/>
                </a:lnTo>
                <a:lnTo>
                  <a:pt x="573801" y="727012"/>
                </a:lnTo>
                <a:lnTo>
                  <a:pt x="573801" y="639368"/>
                </a:lnTo>
                <a:lnTo>
                  <a:pt x="486157" y="639368"/>
                </a:lnTo>
                <a:lnTo>
                  <a:pt x="486157" y="579276"/>
                </a:lnTo>
                <a:lnTo>
                  <a:pt x="573801" y="579276"/>
                </a:lnTo>
                <a:close/>
                <a:moveTo>
                  <a:pt x="87644" y="491632"/>
                </a:moveTo>
                <a:lnTo>
                  <a:pt x="147736" y="491632"/>
                </a:lnTo>
                <a:lnTo>
                  <a:pt x="147736" y="579276"/>
                </a:lnTo>
                <a:lnTo>
                  <a:pt x="235380" y="579276"/>
                </a:lnTo>
                <a:lnTo>
                  <a:pt x="235380" y="639368"/>
                </a:lnTo>
                <a:lnTo>
                  <a:pt x="147736" y="639368"/>
                </a:lnTo>
                <a:lnTo>
                  <a:pt x="147736" y="727012"/>
                </a:lnTo>
                <a:lnTo>
                  <a:pt x="87644" y="727012"/>
                </a:lnTo>
                <a:lnTo>
                  <a:pt x="87644" y="639368"/>
                </a:lnTo>
                <a:lnTo>
                  <a:pt x="0" y="639368"/>
                </a:lnTo>
                <a:lnTo>
                  <a:pt x="0" y="579276"/>
                </a:lnTo>
                <a:lnTo>
                  <a:pt x="87644" y="579276"/>
                </a:lnTo>
                <a:close/>
                <a:moveTo>
                  <a:pt x="1546115" y="0"/>
                </a:moveTo>
                <a:lnTo>
                  <a:pt x="1606207" y="0"/>
                </a:lnTo>
                <a:lnTo>
                  <a:pt x="1606207" y="87644"/>
                </a:lnTo>
                <a:lnTo>
                  <a:pt x="1693851" y="87644"/>
                </a:lnTo>
                <a:lnTo>
                  <a:pt x="1693851" y="147736"/>
                </a:lnTo>
                <a:lnTo>
                  <a:pt x="1606207" y="147736"/>
                </a:lnTo>
                <a:lnTo>
                  <a:pt x="1606207" y="235380"/>
                </a:lnTo>
                <a:lnTo>
                  <a:pt x="1546115" y="235380"/>
                </a:lnTo>
                <a:lnTo>
                  <a:pt x="1546115" y="147736"/>
                </a:lnTo>
                <a:lnTo>
                  <a:pt x="1458471" y="147736"/>
                </a:lnTo>
                <a:lnTo>
                  <a:pt x="1458471" y="87644"/>
                </a:lnTo>
                <a:lnTo>
                  <a:pt x="1546115" y="87644"/>
                </a:lnTo>
                <a:close/>
                <a:moveTo>
                  <a:pt x="1059958" y="0"/>
                </a:moveTo>
                <a:lnTo>
                  <a:pt x="1120050" y="0"/>
                </a:lnTo>
                <a:lnTo>
                  <a:pt x="1120050" y="87644"/>
                </a:lnTo>
                <a:lnTo>
                  <a:pt x="1207694" y="87644"/>
                </a:lnTo>
                <a:lnTo>
                  <a:pt x="1207694" y="147736"/>
                </a:lnTo>
                <a:lnTo>
                  <a:pt x="1120050" y="147736"/>
                </a:lnTo>
                <a:lnTo>
                  <a:pt x="1120050" y="235380"/>
                </a:lnTo>
                <a:lnTo>
                  <a:pt x="1059958" y="235380"/>
                </a:lnTo>
                <a:lnTo>
                  <a:pt x="1059958" y="147736"/>
                </a:lnTo>
                <a:lnTo>
                  <a:pt x="972314" y="147736"/>
                </a:lnTo>
                <a:lnTo>
                  <a:pt x="972314" y="87644"/>
                </a:lnTo>
                <a:lnTo>
                  <a:pt x="1059958" y="8764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  <a:effectLst/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21239739">
            <a:off x="6231074" y="3241406"/>
            <a:ext cx="4965742" cy="336500"/>
          </a:xfrm>
          <a:prstGeom prst="ellipse">
            <a:avLst/>
          </a:prstGeom>
          <a:noFill/>
          <a:ln w="30480" cap="flat">
            <a:gradFill>
              <a:gsLst>
                <a:gs pos="20000">
                  <a:schemeClr val="accent2">
                    <a:lumMod val="40000"/>
                    <a:lumOff val="60000"/>
                    <a:alpha val="0"/>
                  </a:schemeClr>
                </a:gs>
                <a:gs pos="90000">
                  <a:schemeClr val="accent2">
                    <a:lumMod val="60000"/>
                    <a:lumOff val="4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flipH="1">
            <a:off x="3527550" y="1244621"/>
            <a:ext cx="309208" cy="6625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标题 1"/>
          <p:cNvSpPr txBox="1"/>
          <p:nvPr/>
        </p:nvSpPr>
        <p:spPr>
          <a:xfrm>
            <a:off x="1379704" y="706056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>
            <a:off x="1960425" y="4282547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alphaModFix/>
          </a:blip>
          <a:srcRect l="17731" r="17731"/>
          <a:stretch>
            <a:fillRect/>
          </a:stretch>
        </p:blipFill>
        <p:spPr>
          <a:xfrm>
            <a:off x="2089146" y="4416806"/>
            <a:ext cx="1642889" cy="1697087"/>
          </a:xfrm>
          <a:custGeom>
            <a:avLst/>
            <a:gdLst>
              <a:gd name="connsiteX0" fmla="*/ 829971 w 1771293"/>
              <a:gd name="connsiteY0" fmla="*/ 10 h 1829727"/>
              <a:gd name="connsiteX1" fmla="*/ 1102057 w 1771293"/>
              <a:gd name="connsiteY1" fmla="*/ 7612 h 1829727"/>
              <a:gd name="connsiteX2" fmla="*/ 1199435 w 1771293"/>
              <a:gd name="connsiteY2" fmla="*/ 32519 h 1829727"/>
              <a:gd name="connsiteX3" fmla="*/ 1290364 w 1771293"/>
              <a:gd name="connsiteY3" fmla="*/ 63395 h 1829727"/>
              <a:gd name="connsiteX4" fmla="*/ 1727647 w 1771293"/>
              <a:gd name="connsiteY4" fmla="*/ 407752 h 1829727"/>
              <a:gd name="connsiteX5" fmla="*/ 1771293 w 1771293"/>
              <a:gd name="connsiteY5" fmla="*/ 473069 h 1829727"/>
              <a:gd name="connsiteX6" fmla="*/ 1767945 w 1771293"/>
              <a:gd name="connsiteY6" fmla="*/ 1486183 h 1829727"/>
              <a:gd name="connsiteX7" fmla="*/ 1735209 w 1771293"/>
              <a:gd name="connsiteY7" fmla="*/ 1536110 h 1829727"/>
              <a:gd name="connsiteX8" fmla="*/ 1425507 w 1771293"/>
              <a:gd name="connsiteY8" fmla="*/ 1804892 h 1829727"/>
              <a:gd name="connsiteX9" fmla="*/ 1376022 w 1771293"/>
              <a:gd name="connsiteY9" fmla="*/ 1829727 h 1829727"/>
              <a:gd name="connsiteX10" fmla="*/ 255371 w 1771293"/>
              <a:gd name="connsiteY10" fmla="*/ 1829727 h 1829727"/>
              <a:gd name="connsiteX11" fmla="*/ 209522 w 1771293"/>
              <a:gd name="connsiteY11" fmla="*/ 1788781 h 1829727"/>
              <a:gd name="connsiteX12" fmla="*/ 139543 w 1771293"/>
              <a:gd name="connsiteY12" fmla="*/ 1721494 h 1829727"/>
              <a:gd name="connsiteX13" fmla="*/ 89989 w 1771293"/>
              <a:gd name="connsiteY13" fmla="*/ 1667724 h 1829727"/>
              <a:gd name="connsiteX14" fmla="*/ 47111 w 1771293"/>
              <a:gd name="connsiteY14" fmla="*/ 1591344 h 1829727"/>
              <a:gd name="connsiteX15" fmla="*/ 14829 w 1771293"/>
              <a:gd name="connsiteY15" fmla="*/ 1502673 h 1829727"/>
              <a:gd name="connsiteX16" fmla="*/ 0 w 1771293"/>
              <a:gd name="connsiteY16" fmla="*/ 836981 h 1829727"/>
              <a:gd name="connsiteX17" fmla="*/ 0 w 1771293"/>
              <a:gd name="connsiteY17" fmla="*/ 211006 h 1829727"/>
              <a:gd name="connsiteX18" fmla="*/ 207500 w 1771293"/>
              <a:gd name="connsiteY18" fmla="*/ 3877 h 1829727"/>
              <a:gd name="connsiteX19" fmla="*/ 625681 w 1771293"/>
              <a:gd name="connsiteY19" fmla="*/ 959 h 1829727"/>
              <a:gd name="connsiteX20" fmla="*/ 829971 w 1771293"/>
              <a:gd name="connsiteY20" fmla="*/ 10 h 1829727"/>
            </a:gdLst>
            <a:ahLst/>
            <a:cxnLst/>
            <a:rect l="l" t="t" r="r" b="b"/>
            <a:pathLst>
              <a:path w="1771293" h="1829727">
                <a:moveTo>
                  <a:pt x="829971" y="10"/>
                </a:moveTo>
                <a:cubicBezTo>
                  <a:pt x="998814" y="-167"/>
                  <a:pt x="1068369" y="2072"/>
                  <a:pt x="1102057" y="7612"/>
                </a:cubicBezTo>
                <a:cubicBezTo>
                  <a:pt x="1134064" y="12876"/>
                  <a:pt x="1177885" y="24084"/>
                  <a:pt x="1199435" y="32519"/>
                </a:cubicBezTo>
                <a:cubicBezTo>
                  <a:pt x="1220987" y="40954"/>
                  <a:pt x="1261905" y="54848"/>
                  <a:pt x="1290364" y="63395"/>
                </a:cubicBezTo>
                <a:cubicBezTo>
                  <a:pt x="1440424" y="108460"/>
                  <a:pt x="1624540" y="253450"/>
                  <a:pt x="1727647" y="407752"/>
                </a:cubicBezTo>
                <a:lnTo>
                  <a:pt x="1771293" y="473069"/>
                </a:lnTo>
                <a:lnTo>
                  <a:pt x="1767945" y="1486183"/>
                </a:lnTo>
                <a:lnTo>
                  <a:pt x="1735209" y="1536110"/>
                </a:lnTo>
                <a:cubicBezTo>
                  <a:pt x="1665442" y="1642512"/>
                  <a:pt x="1550786" y="1742019"/>
                  <a:pt x="1425507" y="1804892"/>
                </a:cubicBezTo>
                <a:lnTo>
                  <a:pt x="1376022" y="1829727"/>
                </a:lnTo>
                <a:lnTo>
                  <a:pt x="255371" y="1829727"/>
                </a:lnTo>
                <a:lnTo>
                  <a:pt x="209522" y="1788781"/>
                </a:lnTo>
                <a:cubicBezTo>
                  <a:pt x="184304" y="1766261"/>
                  <a:pt x="152813" y="1735983"/>
                  <a:pt x="139543" y="1721494"/>
                </a:cubicBezTo>
                <a:cubicBezTo>
                  <a:pt x="126271" y="1707006"/>
                  <a:pt x="103972" y="1682810"/>
                  <a:pt x="89989" y="1667724"/>
                </a:cubicBezTo>
                <a:cubicBezTo>
                  <a:pt x="75289" y="1651866"/>
                  <a:pt x="57203" y="1619649"/>
                  <a:pt x="47111" y="1591344"/>
                </a:cubicBezTo>
                <a:cubicBezTo>
                  <a:pt x="37512" y="1564420"/>
                  <a:pt x="22985" y="1524519"/>
                  <a:pt x="14829" y="1502673"/>
                </a:cubicBezTo>
                <a:cubicBezTo>
                  <a:pt x="329" y="1463837"/>
                  <a:pt x="0" y="1449062"/>
                  <a:pt x="0" y="836981"/>
                </a:cubicBezTo>
                <a:lnTo>
                  <a:pt x="0" y="211006"/>
                </a:lnTo>
                <a:lnTo>
                  <a:pt x="207500" y="3877"/>
                </a:lnTo>
                <a:lnTo>
                  <a:pt x="625681" y="959"/>
                </a:lnTo>
                <a:cubicBezTo>
                  <a:pt x="706376" y="396"/>
                  <a:pt x="773689" y="69"/>
                  <a:pt x="829971" y="1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alphaModFix/>
          </a:blip>
          <a:srcRect l="17731" r="17731"/>
          <a:stretch>
            <a:fillRect/>
          </a:stretch>
        </p:blipFill>
        <p:spPr>
          <a:xfrm>
            <a:off x="1508423" y="840314"/>
            <a:ext cx="1642890" cy="1697087"/>
          </a:xfrm>
          <a:custGeom>
            <a:avLst/>
            <a:gdLst>
              <a:gd name="connsiteX0" fmla="*/ 941323 w 1771294"/>
              <a:gd name="connsiteY0" fmla="*/ 10 h 1829727"/>
              <a:gd name="connsiteX1" fmla="*/ 1145612 w 1771294"/>
              <a:gd name="connsiteY1" fmla="*/ 959 h 1829727"/>
              <a:gd name="connsiteX2" fmla="*/ 1563794 w 1771294"/>
              <a:gd name="connsiteY2" fmla="*/ 3876 h 1829727"/>
              <a:gd name="connsiteX3" fmla="*/ 1771294 w 1771294"/>
              <a:gd name="connsiteY3" fmla="*/ 211006 h 1829727"/>
              <a:gd name="connsiteX4" fmla="*/ 1771294 w 1771294"/>
              <a:gd name="connsiteY4" fmla="*/ 836981 h 1829727"/>
              <a:gd name="connsiteX5" fmla="*/ 1756464 w 1771294"/>
              <a:gd name="connsiteY5" fmla="*/ 1502673 h 1829727"/>
              <a:gd name="connsiteX6" fmla="*/ 1724182 w 1771294"/>
              <a:gd name="connsiteY6" fmla="*/ 1591344 h 1829727"/>
              <a:gd name="connsiteX7" fmla="*/ 1681304 w 1771294"/>
              <a:gd name="connsiteY7" fmla="*/ 1667724 h 1829727"/>
              <a:gd name="connsiteX8" fmla="*/ 1631751 w 1771294"/>
              <a:gd name="connsiteY8" fmla="*/ 1721494 h 1829727"/>
              <a:gd name="connsiteX9" fmla="*/ 1561772 w 1771294"/>
              <a:gd name="connsiteY9" fmla="*/ 1788781 h 1829727"/>
              <a:gd name="connsiteX10" fmla="*/ 1515923 w 1771294"/>
              <a:gd name="connsiteY10" fmla="*/ 1829727 h 1829727"/>
              <a:gd name="connsiteX11" fmla="*/ 395271 w 1771294"/>
              <a:gd name="connsiteY11" fmla="*/ 1829727 h 1829727"/>
              <a:gd name="connsiteX12" fmla="*/ 345787 w 1771294"/>
              <a:gd name="connsiteY12" fmla="*/ 1804892 h 1829727"/>
              <a:gd name="connsiteX13" fmla="*/ 36085 w 1771294"/>
              <a:gd name="connsiteY13" fmla="*/ 1536110 h 1829727"/>
              <a:gd name="connsiteX14" fmla="*/ 3348 w 1771294"/>
              <a:gd name="connsiteY14" fmla="*/ 1486183 h 1829727"/>
              <a:gd name="connsiteX15" fmla="*/ 0 w 1771294"/>
              <a:gd name="connsiteY15" fmla="*/ 473069 h 1829727"/>
              <a:gd name="connsiteX16" fmla="*/ 43646 w 1771294"/>
              <a:gd name="connsiteY16" fmla="*/ 407752 h 1829727"/>
              <a:gd name="connsiteX17" fmla="*/ 480929 w 1771294"/>
              <a:gd name="connsiteY17" fmla="*/ 63395 h 1829727"/>
              <a:gd name="connsiteX18" fmla="*/ 571858 w 1771294"/>
              <a:gd name="connsiteY18" fmla="*/ 32519 h 1829727"/>
              <a:gd name="connsiteX19" fmla="*/ 669236 w 1771294"/>
              <a:gd name="connsiteY19" fmla="*/ 7612 h 1829727"/>
              <a:gd name="connsiteX20" fmla="*/ 941323 w 1771294"/>
              <a:gd name="connsiteY20" fmla="*/ 10 h 1829727"/>
            </a:gdLst>
            <a:ahLst/>
            <a:cxnLst/>
            <a:rect l="l" t="t" r="r" b="b"/>
            <a:pathLst>
              <a:path w="1771294" h="1829727">
                <a:moveTo>
                  <a:pt x="941323" y="10"/>
                </a:moveTo>
                <a:cubicBezTo>
                  <a:pt x="997604" y="69"/>
                  <a:pt x="1064918" y="396"/>
                  <a:pt x="1145612" y="959"/>
                </a:cubicBezTo>
                <a:lnTo>
                  <a:pt x="1563794" y="3876"/>
                </a:lnTo>
                <a:lnTo>
                  <a:pt x="1771294" y="211006"/>
                </a:lnTo>
                <a:lnTo>
                  <a:pt x="1771294" y="836981"/>
                </a:lnTo>
                <a:cubicBezTo>
                  <a:pt x="1771294" y="1449062"/>
                  <a:pt x="1770964" y="1463836"/>
                  <a:pt x="1756464" y="1502673"/>
                </a:cubicBezTo>
                <a:cubicBezTo>
                  <a:pt x="1748309" y="1524518"/>
                  <a:pt x="1733781" y="1564420"/>
                  <a:pt x="1724182" y="1591344"/>
                </a:cubicBezTo>
                <a:cubicBezTo>
                  <a:pt x="1714091" y="1619649"/>
                  <a:pt x="1696005" y="1651866"/>
                  <a:pt x="1681304" y="1667724"/>
                </a:cubicBezTo>
                <a:cubicBezTo>
                  <a:pt x="1667321" y="1682810"/>
                  <a:pt x="1645022" y="1707006"/>
                  <a:pt x="1631751" y="1721494"/>
                </a:cubicBezTo>
                <a:cubicBezTo>
                  <a:pt x="1618480" y="1735983"/>
                  <a:pt x="1586990" y="1766261"/>
                  <a:pt x="1561772" y="1788781"/>
                </a:cubicBezTo>
                <a:lnTo>
                  <a:pt x="1515923" y="1829727"/>
                </a:lnTo>
                <a:lnTo>
                  <a:pt x="395271" y="1829727"/>
                </a:lnTo>
                <a:lnTo>
                  <a:pt x="345787" y="1804892"/>
                </a:lnTo>
                <a:cubicBezTo>
                  <a:pt x="220508" y="1742019"/>
                  <a:pt x="105851" y="1642512"/>
                  <a:pt x="36085" y="1536110"/>
                </a:cubicBezTo>
                <a:lnTo>
                  <a:pt x="3348" y="1486183"/>
                </a:lnTo>
                <a:lnTo>
                  <a:pt x="0" y="473069"/>
                </a:lnTo>
                <a:lnTo>
                  <a:pt x="43646" y="407752"/>
                </a:lnTo>
                <a:cubicBezTo>
                  <a:pt x="146754" y="253450"/>
                  <a:pt x="330869" y="108460"/>
                  <a:pt x="480929" y="63395"/>
                </a:cubicBezTo>
                <a:cubicBezTo>
                  <a:pt x="509388" y="54848"/>
                  <a:pt x="550307" y="40954"/>
                  <a:pt x="571858" y="32519"/>
                </a:cubicBezTo>
                <a:cubicBezTo>
                  <a:pt x="593409" y="24084"/>
                  <a:pt x="637229" y="12876"/>
                  <a:pt x="669236" y="7612"/>
                </a:cubicBezTo>
                <a:cubicBezTo>
                  <a:pt x="702925" y="2072"/>
                  <a:pt x="772479" y="-167"/>
                  <a:pt x="941323" y="1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6" name="标题 1"/>
          <p:cNvSpPr txBox="1"/>
          <p:nvPr/>
        </p:nvSpPr>
        <p:spPr>
          <a:xfrm>
            <a:off x="2196979" y="1959528"/>
            <a:ext cx="2816680" cy="2911656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 flipH="1">
            <a:off x="565954" y="4177342"/>
            <a:ext cx="1139653" cy="92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>
            <a:alphaModFix/>
          </a:blip>
          <a:srcRect l="17731" r="17731"/>
          <a:stretch>
            <a:fillRect/>
          </a:stretch>
        </p:blipFill>
        <p:spPr>
          <a:xfrm>
            <a:off x="2382519" y="2153053"/>
            <a:ext cx="2435104" cy="2515437"/>
          </a:xfrm>
          <a:custGeom>
            <a:avLst/>
            <a:gdLst>
              <a:gd name="connsiteX0" fmla="*/ 1356857 w 2553207"/>
              <a:gd name="connsiteY0" fmla="*/ 14 h 2637435"/>
              <a:gd name="connsiteX1" fmla="*/ 1651327 w 2553207"/>
              <a:gd name="connsiteY1" fmla="*/ 1382 h 2637435"/>
              <a:gd name="connsiteX2" fmla="*/ 2254109 w 2553207"/>
              <a:gd name="connsiteY2" fmla="*/ 5587 h 2637435"/>
              <a:gd name="connsiteX3" fmla="*/ 2553207 w 2553207"/>
              <a:gd name="connsiteY3" fmla="*/ 304151 h 2637435"/>
              <a:gd name="connsiteX4" fmla="*/ 2553207 w 2553207"/>
              <a:gd name="connsiteY4" fmla="*/ 1206455 h 2637435"/>
              <a:gd name="connsiteX5" fmla="*/ 2531832 w 2553207"/>
              <a:gd name="connsiteY5" fmla="*/ 2166009 h 2637435"/>
              <a:gd name="connsiteX6" fmla="*/ 2485299 w 2553207"/>
              <a:gd name="connsiteY6" fmla="*/ 2293822 h 2637435"/>
              <a:gd name="connsiteX7" fmla="*/ 2423493 w 2553207"/>
              <a:gd name="connsiteY7" fmla="*/ 2403919 h 2637435"/>
              <a:gd name="connsiteX8" fmla="*/ 2352065 w 2553207"/>
              <a:gd name="connsiteY8" fmla="*/ 2481425 h 2637435"/>
              <a:gd name="connsiteX9" fmla="*/ 2251195 w 2553207"/>
              <a:gd name="connsiteY9" fmla="*/ 2578415 h 2637435"/>
              <a:gd name="connsiteX10" fmla="*/ 2185106 w 2553207"/>
              <a:gd name="connsiteY10" fmla="*/ 2637435 h 2637435"/>
              <a:gd name="connsiteX11" fmla="*/ 569758 w 2553207"/>
              <a:gd name="connsiteY11" fmla="*/ 2637435 h 2637435"/>
              <a:gd name="connsiteX12" fmla="*/ 498430 w 2553207"/>
              <a:gd name="connsiteY12" fmla="*/ 2601638 h 2637435"/>
              <a:gd name="connsiteX13" fmla="*/ 52014 w 2553207"/>
              <a:gd name="connsiteY13" fmla="*/ 2214205 h 2637435"/>
              <a:gd name="connsiteX14" fmla="*/ 4826 w 2553207"/>
              <a:gd name="connsiteY14" fmla="*/ 2142239 h 2637435"/>
              <a:gd name="connsiteX15" fmla="*/ 0 w 2553207"/>
              <a:gd name="connsiteY15" fmla="*/ 681899 h 2637435"/>
              <a:gd name="connsiteX16" fmla="*/ 62913 w 2553207"/>
              <a:gd name="connsiteY16" fmla="*/ 587749 h 2637435"/>
              <a:gd name="connsiteX17" fmla="*/ 693229 w 2553207"/>
              <a:gd name="connsiteY17" fmla="*/ 91379 h 2637435"/>
              <a:gd name="connsiteX18" fmla="*/ 824297 w 2553207"/>
              <a:gd name="connsiteY18" fmla="*/ 46874 h 2637435"/>
              <a:gd name="connsiteX19" fmla="*/ 964662 w 2553207"/>
              <a:gd name="connsiteY19" fmla="*/ 10972 h 2637435"/>
              <a:gd name="connsiteX20" fmla="*/ 1356857 w 2553207"/>
              <a:gd name="connsiteY20" fmla="*/ 14 h 2637435"/>
            </a:gdLst>
            <a:ahLst/>
            <a:cxnLst/>
            <a:rect l="l" t="t" r="r" b="b"/>
            <a:pathLst>
              <a:path w="2553207" h="2637435">
                <a:moveTo>
                  <a:pt x="1356857" y="14"/>
                </a:moveTo>
                <a:cubicBezTo>
                  <a:pt x="1437983" y="99"/>
                  <a:pt x="1535011" y="571"/>
                  <a:pt x="1651327" y="1382"/>
                </a:cubicBezTo>
                <a:lnTo>
                  <a:pt x="2254109" y="5587"/>
                </a:lnTo>
                <a:lnTo>
                  <a:pt x="2553207" y="304151"/>
                </a:lnTo>
                <a:lnTo>
                  <a:pt x="2553207" y="1206455"/>
                </a:lnTo>
                <a:cubicBezTo>
                  <a:pt x="2553207" y="2088732"/>
                  <a:pt x="2552733" y="2110028"/>
                  <a:pt x="2531832" y="2166009"/>
                </a:cubicBezTo>
                <a:cubicBezTo>
                  <a:pt x="2520076" y="2197497"/>
                  <a:pt x="2499135" y="2255013"/>
                  <a:pt x="2485299" y="2293822"/>
                </a:cubicBezTo>
                <a:cubicBezTo>
                  <a:pt x="2470753" y="2334621"/>
                  <a:pt x="2444683" y="2381061"/>
                  <a:pt x="2423493" y="2403919"/>
                </a:cubicBezTo>
                <a:cubicBezTo>
                  <a:pt x="2403337" y="2425664"/>
                  <a:pt x="2371195" y="2460542"/>
                  <a:pt x="2352065" y="2481425"/>
                </a:cubicBezTo>
                <a:cubicBezTo>
                  <a:pt x="2332936" y="2502309"/>
                  <a:pt x="2287545" y="2545954"/>
                  <a:pt x="2251195" y="2578415"/>
                </a:cubicBezTo>
                <a:lnTo>
                  <a:pt x="2185106" y="2637435"/>
                </a:lnTo>
                <a:lnTo>
                  <a:pt x="569758" y="2637435"/>
                </a:lnTo>
                <a:lnTo>
                  <a:pt x="498430" y="2601638"/>
                </a:lnTo>
                <a:cubicBezTo>
                  <a:pt x="317848" y="2511010"/>
                  <a:pt x="152578" y="2367577"/>
                  <a:pt x="52014" y="2214205"/>
                </a:cubicBezTo>
                <a:lnTo>
                  <a:pt x="4826" y="2142239"/>
                </a:lnTo>
                <a:lnTo>
                  <a:pt x="0" y="681899"/>
                </a:lnTo>
                <a:lnTo>
                  <a:pt x="62913" y="587749"/>
                </a:lnTo>
                <a:cubicBezTo>
                  <a:pt x="211536" y="365332"/>
                  <a:pt x="476927" y="156338"/>
                  <a:pt x="693229" y="91379"/>
                </a:cubicBezTo>
                <a:cubicBezTo>
                  <a:pt x="734251" y="79060"/>
                  <a:pt x="793232" y="59032"/>
                  <a:pt x="824297" y="46874"/>
                </a:cubicBezTo>
                <a:cubicBezTo>
                  <a:pt x="855361" y="34715"/>
                  <a:pt x="918526" y="18560"/>
                  <a:pt x="964662" y="10972"/>
                </a:cubicBezTo>
                <a:cubicBezTo>
                  <a:pt x="1013222" y="2986"/>
                  <a:pt x="1113479" y="-241"/>
                  <a:pt x="1356857" y="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0" name="标题 1"/>
          <p:cNvSpPr txBox="1"/>
          <p:nvPr/>
        </p:nvSpPr>
        <p:spPr>
          <a:xfrm>
            <a:off x="11141609" y="326598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33" name="Picture 2" descr="E:\Hou\信息化建设\web\校徽相关\xjtu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" t="-1001" r="53439" b="77637"/>
          <a:stretch>
            <a:fillRect/>
          </a:stretch>
        </p:blipFill>
        <p:spPr bwMode="auto">
          <a:xfrm>
            <a:off x="10067940" y="185903"/>
            <a:ext cx="14700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6200000">
            <a:off x="2447290" y="3327399"/>
            <a:ext cx="1633728" cy="1633728"/>
          </a:xfrm>
          <a:prstGeom prst="arc">
            <a:avLst>
              <a:gd name="adj1" fmla="val 10832431"/>
              <a:gd name="adj2" fmla="val 0"/>
            </a:avLst>
          </a:prstGeom>
          <a:noFill/>
          <a:ln w="254000" cap="sq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404618" y="3284727"/>
            <a:ext cx="1719072" cy="1719072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960242" y="3850157"/>
            <a:ext cx="607824" cy="588212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2465579" y="3345688"/>
            <a:ext cx="1597150" cy="1597150"/>
          </a:xfrm>
          <a:prstGeom prst="ellipse">
            <a:avLst/>
          </a:prstGeom>
          <a:noFill/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5400000">
            <a:off x="1810258" y="2690368"/>
            <a:ext cx="2907792" cy="2907792"/>
          </a:xfrm>
          <a:prstGeom prst="blockArc">
            <a:avLst>
              <a:gd name="adj1" fmla="val 10781059"/>
              <a:gd name="adj2" fmla="val 0"/>
              <a:gd name="adj3" fmla="val 13124"/>
            </a:avLst>
          </a:prstGeom>
          <a:noFill/>
          <a:ln w="6350" cap="sq">
            <a:solidFill>
              <a:schemeClr val="bg1">
                <a:lumMod val="8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V="1">
            <a:off x="3472107" y="2719578"/>
            <a:ext cx="608076" cy="608076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flipV="1">
            <a:off x="4246299" y="3856419"/>
            <a:ext cx="608076" cy="608076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V="1">
            <a:off x="3484299" y="4993259"/>
            <a:ext cx="608076" cy="608076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3389928" y="2773680"/>
            <a:ext cx="772434" cy="4998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164120" y="3910521"/>
            <a:ext cx="772434" cy="4998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3402120" y="5047361"/>
            <a:ext cx="772434" cy="4998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428542" y="2306319"/>
            <a:ext cx="5178500" cy="3597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从不同学科角度定义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428542" y="2715895"/>
            <a:ext cx="5178500" cy="6673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03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从计算机科学角度看，人工智能是使计算机模拟人类智能行为，如学习、推理、感知等，让机器像人一样思考和决策。
从心理学角度讲，人工智能试图理解人类智能的本质，通过构建模型来模拟人类的认知过程，如记忆、思维等。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5190542" y="3616959"/>
            <a:ext cx="5191200" cy="3597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常见定义的对比与总结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190542" y="4026535"/>
            <a:ext cx="5178500" cy="6673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03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图灵定义强调机器能否通过图灵测试，即能否让人类难以区分其与真人对话；费根鲍姆定义侧重于知识表示和推理，认为人工智能是用计算机模拟专家解决问题的能力；明斯基定义则关注智能行为的实现，认为人工智能是使机器能够执行需要人类智能才能完成的任务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428542" y="4927599"/>
            <a:ext cx="5178500" cy="3597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人工智能的内涵与外延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4428542" y="5337175"/>
            <a:ext cx="5178500" cy="6673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03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内涵包括模拟人类智能的思维过程、行为模式和学习能力等；外延涵盖机器学习、自然语言处理、计算机视觉等多个领域，随着技术发展不断拓展。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365760" y="436721"/>
            <a:ext cx="216000" cy="216000"/>
          </a:xfrm>
          <a:prstGeom prst="ellipse">
            <a:avLst/>
          </a:prstGeom>
          <a:solidFill>
            <a:schemeClr val="bg1"/>
          </a:solidFill>
          <a:ln w="508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743662" y="296822"/>
            <a:ext cx="1058727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人工智能的定义</a:t>
            </a:r>
            <a:endParaRPr kumimoji="1" lang="zh-CN" altLang="en-US"/>
          </a:p>
        </p:txBody>
      </p:sp>
      <p:cxnSp>
        <p:nvCxnSpPr>
          <p:cNvPr id="22" name="标题 1"/>
          <p:cNvCxnSpPr/>
          <p:nvPr/>
        </p:nvCxnSpPr>
        <p:spPr>
          <a:xfrm>
            <a:off x="365760" y="804295"/>
            <a:ext cx="11826240" cy="0"/>
          </a:xfrm>
          <a:prstGeom prst="line">
            <a:avLst/>
          </a:prstGeom>
          <a:noFill/>
          <a:ln w="15875" cap="sq"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0" scaled="0"/>
            </a:gradFill>
            <a:miter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23570" y="1409348"/>
            <a:ext cx="5532449" cy="404343"/>
          </a:xfrm>
          <a:prstGeom prst="roundRect">
            <a:avLst>
              <a:gd name="adj" fmla="val 50000"/>
            </a:avLst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23570" y="3062888"/>
            <a:ext cx="5532449" cy="404343"/>
          </a:xfrm>
          <a:prstGeom prst="roundRect">
            <a:avLst>
              <a:gd name="adj" fmla="val 50000"/>
            </a:avLst>
          </a:prstGeom>
          <a:noFill/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23570" y="4716428"/>
            <a:ext cx="5532449" cy="404343"/>
          </a:xfrm>
          <a:prstGeom prst="roundRect">
            <a:avLst>
              <a:gd name="adj" fmla="val 50000"/>
            </a:avLst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65480" y="1354318"/>
            <a:ext cx="514404" cy="51440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60400" y="1921620"/>
            <a:ext cx="10858500" cy="8368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人工智能能够模拟人类的感知能力，如通过计算机视觉技术识别图像中的物体、场景和人物；还能模拟人类的语言理解能力，如自然语言处理技术让机器理解人类语言的语义和语法。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16059" y="1443051"/>
            <a:ext cx="413247" cy="3369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01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300835" y="1463428"/>
            <a:ext cx="4757065" cy="2967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模拟人类智能行为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65480" y="3007858"/>
            <a:ext cx="514404" cy="514404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60400" y="3575160"/>
            <a:ext cx="10858500" cy="8368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机器学习算法使人工智能系统能够根据输入数据自动调整参数，适应不同的任务和环境；深度学习技术通过大量数据训练神经网络，让机器具备更强的学习能力和泛化能力。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16059" y="3096591"/>
            <a:ext cx="413247" cy="3369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02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300835" y="3116968"/>
            <a:ext cx="4757065" cy="2967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自适应与学习能力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65480" y="4661398"/>
            <a:ext cx="514404" cy="51440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60400" y="5228700"/>
            <a:ext cx="10858500" cy="8368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人工智能可以解决复杂的优化问题，如在物流领域规划最优配送路线；在医疗领域辅助医生进行疾病诊断，处理复杂的医学影像和临床数据。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16059" y="4750131"/>
            <a:ext cx="413247" cy="3369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03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300835" y="4770508"/>
            <a:ext cx="4757065" cy="2967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复杂问题求解能力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65760" y="436721"/>
            <a:ext cx="216000" cy="216000"/>
          </a:xfrm>
          <a:prstGeom prst="ellipse">
            <a:avLst/>
          </a:prstGeom>
          <a:solidFill>
            <a:schemeClr val="bg1"/>
          </a:solidFill>
          <a:ln w="508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43662" y="296822"/>
            <a:ext cx="1058727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人工智能的特征</a:t>
            </a:r>
            <a:endParaRPr kumimoji="1" lang="zh-CN" altLang="en-US"/>
          </a:p>
        </p:txBody>
      </p:sp>
      <p:cxnSp>
        <p:nvCxnSpPr>
          <p:cNvPr id="20" name="标题 1"/>
          <p:cNvCxnSpPr/>
          <p:nvPr/>
        </p:nvCxnSpPr>
        <p:spPr>
          <a:xfrm>
            <a:off x="365760" y="804295"/>
            <a:ext cx="11826240" cy="0"/>
          </a:xfrm>
          <a:prstGeom prst="line">
            <a:avLst/>
          </a:prstGeom>
          <a:noFill/>
          <a:ln w="15875" cap="sq"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0" scaled="0"/>
            </a:gradFill>
            <a:miter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320041" y="0"/>
            <a:ext cx="5410201" cy="6857999"/>
          </a:xfrm>
          <a:custGeom>
            <a:avLst/>
            <a:gdLst>
              <a:gd name="connsiteX0" fmla="*/ 5410201 w 5410201"/>
              <a:gd name="connsiteY0" fmla="*/ 0 h 6857999"/>
              <a:gd name="connsiteX1" fmla="*/ 4019076 w 5410201"/>
              <a:gd name="connsiteY1" fmla="*/ 0 h 6857999"/>
              <a:gd name="connsiteX2" fmla="*/ 3565289 w 5410201"/>
              <a:gd name="connsiteY2" fmla="*/ 454433 h 6857999"/>
              <a:gd name="connsiteX3" fmla="*/ 3111501 w 5410201"/>
              <a:gd name="connsiteY3" fmla="*/ 908867 h 6857999"/>
              <a:gd name="connsiteX4" fmla="*/ 3111501 w 5410201"/>
              <a:gd name="connsiteY4" fmla="*/ 3727488 h 6857999"/>
              <a:gd name="connsiteX5" fmla="*/ 1555751 w 5410201"/>
              <a:gd name="connsiteY5" fmla="*/ 5283199 h 6857999"/>
              <a:gd name="connsiteX6" fmla="*/ 0 w 5410201"/>
              <a:gd name="connsiteY6" fmla="*/ 6848455 h 6857999"/>
              <a:gd name="connsiteX7" fmla="*/ 2705101 w 5410201"/>
              <a:gd name="connsiteY7" fmla="*/ 6857999 h 6857999"/>
              <a:gd name="connsiteX8" fmla="*/ 5410201 w 5410201"/>
              <a:gd name="connsiteY8" fmla="*/ 6857999 h 6857999"/>
            </a:gdLst>
            <a:ahLst/>
            <a:cxnLst/>
            <a:rect l="l" t="t" r="r" b="b"/>
            <a:pathLst>
              <a:path w="5410201" h="6857999">
                <a:moveTo>
                  <a:pt x="5410201" y="0"/>
                </a:moveTo>
                <a:lnTo>
                  <a:pt x="4019076" y="0"/>
                </a:lnTo>
                <a:lnTo>
                  <a:pt x="3565289" y="454433"/>
                </a:lnTo>
                <a:lnTo>
                  <a:pt x="3111501" y="908867"/>
                </a:lnTo>
                <a:lnTo>
                  <a:pt x="3111501" y="3727488"/>
                </a:lnTo>
                <a:lnTo>
                  <a:pt x="1555751" y="5283199"/>
                </a:lnTo>
                <a:cubicBezTo>
                  <a:pt x="700089" y="6138840"/>
                  <a:pt x="0" y="6843205"/>
                  <a:pt x="0" y="6848455"/>
                </a:cubicBezTo>
                <a:cubicBezTo>
                  <a:pt x="0" y="6853704"/>
                  <a:pt x="1217296" y="6857999"/>
                  <a:pt x="2705101" y="6857999"/>
                </a:cubicBezTo>
                <a:lnTo>
                  <a:pt x="5410201" y="6857999"/>
                </a:lnTo>
                <a:close/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1" y="0"/>
            <a:ext cx="5410200" cy="6857999"/>
          </a:xfrm>
          <a:custGeom>
            <a:avLst/>
            <a:gdLst>
              <a:gd name="connsiteX0" fmla="*/ 5410200 w 5410200"/>
              <a:gd name="connsiteY0" fmla="*/ 0 h 6857999"/>
              <a:gd name="connsiteX1" fmla="*/ 4019075 w 5410200"/>
              <a:gd name="connsiteY1" fmla="*/ 0 h 6857999"/>
              <a:gd name="connsiteX2" fmla="*/ 3565288 w 5410200"/>
              <a:gd name="connsiteY2" fmla="*/ 454433 h 6857999"/>
              <a:gd name="connsiteX3" fmla="*/ 3111500 w 5410200"/>
              <a:gd name="connsiteY3" fmla="*/ 908867 h 6857999"/>
              <a:gd name="connsiteX4" fmla="*/ 3111500 w 5410200"/>
              <a:gd name="connsiteY4" fmla="*/ 3727488 h 6857999"/>
              <a:gd name="connsiteX5" fmla="*/ 1555750 w 5410200"/>
              <a:gd name="connsiteY5" fmla="*/ 5283199 h 6857999"/>
              <a:gd name="connsiteX6" fmla="*/ 0 w 5410200"/>
              <a:gd name="connsiteY6" fmla="*/ 6848455 h 6857999"/>
              <a:gd name="connsiteX7" fmla="*/ 2705100 w 5410200"/>
              <a:gd name="connsiteY7" fmla="*/ 6857999 h 6857999"/>
              <a:gd name="connsiteX8" fmla="*/ 5410200 w 5410200"/>
              <a:gd name="connsiteY8" fmla="*/ 6857999 h 6857999"/>
            </a:gdLst>
            <a:ahLst/>
            <a:cxnLst/>
            <a:rect l="l" t="t" r="r" b="b"/>
            <a:pathLst>
              <a:path w="5410200" h="6857999">
                <a:moveTo>
                  <a:pt x="5410200" y="0"/>
                </a:moveTo>
                <a:lnTo>
                  <a:pt x="4019075" y="0"/>
                </a:lnTo>
                <a:lnTo>
                  <a:pt x="3565288" y="454433"/>
                </a:lnTo>
                <a:lnTo>
                  <a:pt x="3111500" y="908867"/>
                </a:lnTo>
                <a:lnTo>
                  <a:pt x="3111500" y="3727488"/>
                </a:lnTo>
                <a:lnTo>
                  <a:pt x="1555750" y="5283199"/>
                </a:lnTo>
                <a:cubicBezTo>
                  <a:pt x="700088" y="6138840"/>
                  <a:pt x="0" y="6843205"/>
                  <a:pt x="0" y="6848455"/>
                </a:cubicBezTo>
                <a:cubicBezTo>
                  <a:pt x="0" y="6853704"/>
                  <a:pt x="1217295" y="6857999"/>
                  <a:pt x="2705100" y="6857999"/>
                </a:cubicBezTo>
                <a:lnTo>
                  <a:pt x="5410200" y="6857999"/>
                </a:lnTo>
                <a:close/>
              </a:path>
            </a:pathLst>
          </a:custGeom>
          <a:gradFill>
            <a:gsLst>
              <a:gs pos="34000">
                <a:schemeClr val="accent1"/>
              </a:gs>
              <a:gs pos="88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 amt="20000"/>
          </a:blip>
          <a:srcRect l="55625"/>
          <a:stretch>
            <a:fillRect/>
          </a:stretch>
        </p:blipFill>
        <p:spPr>
          <a:xfrm flipH="1">
            <a:off x="0" y="0"/>
            <a:ext cx="5410200" cy="6858000"/>
          </a:xfrm>
          <a:custGeom>
            <a:avLst/>
            <a:gdLst>
              <a:gd name="connsiteX0" fmla="*/ 5410200 w 5410200"/>
              <a:gd name="connsiteY0" fmla="*/ 0 h 6858000"/>
              <a:gd name="connsiteX1" fmla="*/ 4019076 w 5410200"/>
              <a:gd name="connsiteY1" fmla="*/ 0 h 6858000"/>
              <a:gd name="connsiteX2" fmla="*/ 3565288 w 5410200"/>
              <a:gd name="connsiteY2" fmla="*/ 454434 h 6858000"/>
              <a:gd name="connsiteX3" fmla="*/ 3111500 w 5410200"/>
              <a:gd name="connsiteY3" fmla="*/ 908868 h 6858000"/>
              <a:gd name="connsiteX4" fmla="*/ 3111500 w 5410200"/>
              <a:gd name="connsiteY4" fmla="*/ 3727489 h 6858000"/>
              <a:gd name="connsiteX5" fmla="*/ 1555750 w 5410200"/>
              <a:gd name="connsiteY5" fmla="*/ 5283200 h 6858000"/>
              <a:gd name="connsiteX6" fmla="*/ 0 w 5410200"/>
              <a:gd name="connsiteY6" fmla="*/ 6848456 h 6858000"/>
              <a:gd name="connsiteX7" fmla="*/ 2705100 w 5410200"/>
              <a:gd name="connsiteY7" fmla="*/ 6858000 h 6858000"/>
              <a:gd name="connsiteX8" fmla="*/ 5410200 w 5410200"/>
              <a:gd name="connsiteY8" fmla="*/ 6858000 h 6858000"/>
            </a:gdLst>
            <a:ahLst/>
            <a:cxnLst/>
            <a:rect l="l" t="t" r="r" b="b"/>
            <a:pathLst>
              <a:path w="5410200" h="6858000">
                <a:moveTo>
                  <a:pt x="5410200" y="0"/>
                </a:moveTo>
                <a:lnTo>
                  <a:pt x="4019076" y="0"/>
                </a:lnTo>
                <a:lnTo>
                  <a:pt x="3565288" y="454434"/>
                </a:lnTo>
                <a:lnTo>
                  <a:pt x="3111500" y="908868"/>
                </a:lnTo>
                <a:lnTo>
                  <a:pt x="3111500" y="3727489"/>
                </a:lnTo>
                <a:lnTo>
                  <a:pt x="1555750" y="5283200"/>
                </a:lnTo>
                <a:cubicBezTo>
                  <a:pt x="700088" y="6138841"/>
                  <a:pt x="0" y="6843206"/>
                  <a:pt x="0" y="6848456"/>
                </a:cubicBezTo>
                <a:cubicBezTo>
                  <a:pt x="0" y="6853705"/>
                  <a:pt x="1217295" y="6858000"/>
                  <a:pt x="2705100" y="6858000"/>
                </a:cubicBezTo>
                <a:lnTo>
                  <a:pt x="541020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 flipH="1">
            <a:off x="1" y="4863033"/>
            <a:ext cx="1992001" cy="1994966"/>
          </a:xfrm>
          <a:custGeom>
            <a:avLst/>
            <a:gdLst>
              <a:gd name="connsiteX0" fmla="*/ 1984387 w 1992001"/>
              <a:gd name="connsiteY0" fmla="*/ 5 h 1994966"/>
              <a:gd name="connsiteX1" fmla="*/ 988386 w 1992001"/>
              <a:gd name="connsiteY1" fmla="*/ 991795 h 1994966"/>
              <a:gd name="connsiteX2" fmla="*/ 0 w 1992001"/>
              <a:gd name="connsiteY2" fmla="*/ 1990755 h 1994966"/>
              <a:gd name="connsiteX3" fmla="*/ 996001 w 1992001"/>
              <a:gd name="connsiteY3" fmla="*/ 1994966 h 1994966"/>
              <a:gd name="connsiteX4" fmla="*/ 1992001 w 1992001"/>
              <a:gd name="connsiteY4" fmla="*/ 1994966 h 1994966"/>
              <a:gd name="connsiteX5" fmla="*/ 1992001 w 1992001"/>
              <a:gd name="connsiteY5" fmla="*/ 994920 h 1994966"/>
              <a:gd name="connsiteX6" fmla="*/ 1991982 w 1992001"/>
              <a:gd name="connsiteY6" fmla="*/ 857393 h 1994966"/>
              <a:gd name="connsiteX7" fmla="*/ 1984387 w 1992001"/>
              <a:gd name="connsiteY7" fmla="*/ 5 h 1994966"/>
            </a:gdLst>
            <a:ahLst/>
            <a:cxnLst/>
            <a:rect l="l" t="t" r="r" b="b"/>
            <a:pathLst>
              <a:path w="1992001" h="1994966">
                <a:moveTo>
                  <a:pt x="1984387" y="5"/>
                </a:moveTo>
                <a:cubicBezTo>
                  <a:pt x="1980088" y="-1666"/>
                  <a:pt x="1546343" y="430246"/>
                  <a:pt x="988386" y="991795"/>
                </a:cubicBezTo>
                <a:cubicBezTo>
                  <a:pt x="444774" y="1538907"/>
                  <a:pt x="0" y="1988439"/>
                  <a:pt x="0" y="1990755"/>
                </a:cubicBezTo>
                <a:cubicBezTo>
                  <a:pt x="0" y="1993071"/>
                  <a:pt x="448200" y="1994966"/>
                  <a:pt x="996001" y="1994966"/>
                </a:cubicBezTo>
                <a:lnTo>
                  <a:pt x="1992001" y="1994966"/>
                </a:lnTo>
                <a:lnTo>
                  <a:pt x="1992001" y="994920"/>
                </a:lnTo>
                <a:lnTo>
                  <a:pt x="1991982" y="857393"/>
                </a:lnTo>
                <a:cubicBezTo>
                  <a:pt x="1991788" y="182917"/>
                  <a:pt x="1990057" y="2209"/>
                  <a:pt x="1984387" y="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1621346" y="328825"/>
            <a:ext cx="162092" cy="125321"/>
          </a:xfrm>
          <a:custGeom>
            <a:avLst/>
            <a:gdLst>
              <a:gd name="connsiteX0" fmla="*/ 9855 w 162092"/>
              <a:gd name="connsiteY0" fmla="*/ 105905 h 125321"/>
              <a:gd name="connsiteX1" fmla="*/ 152826 w 162092"/>
              <a:gd name="connsiteY1" fmla="*/ 105905 h 125321"/>
              <a:gd name="connsiteX2" fmla="*/ 152826 w 162092"/>
              <a:gd name="connsiteY2" fmla="*/ 125321 h 125321"/>
              <a:gd name="connsiteX3" fmla="*/ 9855 w 162092"/>
              <a:gd name="connsiteY3" fmla="*/ 125321 h 125321"/>
              <a:gd name="connsiteX4" fmla="*/ 9855 w 162092"/>
              <a:gd name="connsiteY4" fmla="*/ 105905 h 125321"/>
              <a:gd name="connsiteX5" fmla="*/ 9855 w 162092"/>
              <a:gd name="connsiteY5" fmla="*/ 52952 h 125321"/>
              <a:gd name="connsiteX6" fmla="*/ 116936 w 162092"/>
              <a:gd name="connsiteY6" fmla="*/ 52952 h 125321"/>
              <a:gd name="connsiteX7" fmla="*/ 116936 w 162092"/>
              <a:gd name="connsiteY7" fmla="*/ 72368 h 125321"/>
              <a:gd name="connsiteX8" fmla="*/ 9855 w 162092"/>
              <a:gd name="connsiteY8" fmla="*/ 72368 h 125321"/>
              <a:gd name="connsiteX9" fmla="*/ 9855 w 162092"/>
              <a:gd name="connsiteY9" fmla="*/ 52952 h 125321"/>
              <a:gd name="connsiteX10" fmla="*/ 9267 w 162092"/>
              <a:gd name="connsiteY10" fmla="*/ 0 h 125321"/>
              <a:gd name="connsiteX11" fmla="*/ 152238 w 162092"/>
              <a:gd name="connsiteY11" fmla="*/ 0 h 125321"/>
              <a:gd name="connsiteX12" fmla="*/ 152238 w 162092"/>
              <a:gd name="connsiteY12" fmla="*/ 19416 h 125321"/>
              <a:gd name="connsiteX13" fmla="*/ 9267 w 162092"/>
              <a:gd name="connsiteY13" fmla="*/ 19416 h 125321"/>
              <a:gd name="connsiteX14" fmla="*/ 9267 w 162092"/>
              <a:gd name="connsiteY14" fmla="*/ 0 h 125321"/>
            </a:gdLst>
            <a:ahLst/>
            <a:cxnLst/>
            <a:rect l="l" t="t" r="r" b="b"/>
            <a:pathLst>
              <a:path w="162092" h="125321">
                <a:moveTo>
                  <a:pt x="9855" y="105905"/>
                </a:moveTo>
                <a:lnTo>
                  <a:pt x="152826" y="105905"/>
                </a:lnTo>
                <a:cubicBezTo>
                  <a:pt x="165181" y="105905"/>
                  <a:pt x="165181" y="125321"/>
                  <a:pt x="152826" y="125321"/>
                </a:cubicBezTo>
                <a:lnTo>
                  <a:pt x="9855" y="125321"/>
                </a:lnTo>
                <a:cubicBezTo>
                  <a:pt x="-2501" y="125321"/>
                  <a:pt x="-2501" y="105905"/>
                  <a:pt x="9855" y="105905"/>
                </a:cubicBezTo>
                <a:close/>
                <a:moveTo>
                  <a:pt x="9855" y="52952"/>
                </a:moveTo>
                <a:lnTo>
                  <a:pt x="116936" y="52952"/>
                </a:lnTo>
                <a:cubicBezTo>
                  <a:pt x="129292" y="52952"/>
                  <a:pt x="129292" y="72368"/>
                  <a:pt x="116936" y="72368"/>
                </a:cubicBezTo>
                <a:lnTo>
                  <a:pt x="9855" y="72368"/>
                </a:lnTo>
                <a:cubicBezTo>
                  <a:pt x="-2501" y="72368"/>
                  <a:pt x="-2501" y="52952"/>
                  <a:pt x="9855" y="52952"/>
                </a:cubicBezTo>
                <a:close/>
                <a:moveTo>
                  <a:pt x="9267" y="0"/>
                </a:moveTo>
                <a:lnTo>
                  <a:pt x="152238" y="0"/>
                </a:lnTo>
                <a:cubicBezTo>
                  <a:pt x="164593" y="0"/>
                  <a:pt x="164593" y="19416"/>
                  <a:pt x="152238" y="19416"/>
                </a:cubicBezTo>
                <a:lnTo>
                  <a:pt x="9267" y="19416"/>
                </a:lnTo>
                <a:cubicBezTo>
                  <a:pt x="-3089" y="19416"/>
                  <a:pt x="-3089" y="0"/>
                  <a:pt x="9267" y="0"/>
                </a:cubicBezTo>
                <a:close/>
              </a:path>
            </a:pathLst>
          </a:custGeom>
          <a:solidFill>
            <a:schemeClr val="accent1"/>
          </a:solidFill>
          <a:ln w="587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1576765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646164" y="6401581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156246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1221678" y="6401581"/>
            <a:ext cx="137688" cy="12977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0735727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0802953" y="6401581"/>
            <a:ext cx="134100" cy="12977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0315208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389583" y="6401581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628420" y="766804"/>
            <a:ext cx="2171051" cy="22517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8000">
                <a:ln w="12344">
                  <a:solidFill>
                    <a:srgbClr val="000000">
                      <a:alpha val="100000"/>
                    </a:srgbClr>
                  </a:solidFill>
                </a:ln>
                <a:noFill/>
                <a:latin typeface="Source Han Sans CN Bold"/>
                <a:ea typeface="Source Han Sans CN Bold"/>
                <a:cs typeface="Source Han Sans CN Bold"/>
              </a:rPr>
              <a:t>02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374105" y="2972467"/>
            <a:ext cx="4679680" cy="15614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人工智能的发展历程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H="1">
            <a:off x="11116321" y="2507515"/>
            <a:ext cx="553366" cy="398120"/>
          </a:xfrm>
          <a:custGeom>
            <a:avLst/>
            <a:gdLst>
              <a:gd name="connsiteX0" fmla="*/ 573801 w 1693851"/>
              <a:gd name="connsiteY0" fmla="*/ 983265 h 1218645"/>
              <a:gd name="connsiteX1" fmla="*/ 633893 w 1693851"/>
              <a:gd name="connsiteY1" fmla="*/ 983265 h 1218645"/>
              <a:gd name="connsiteX2" fmla="*/ 633893 w 1693851"/>
              <a:gd name="connsiteY2" fmla="*/ 1070909 h 1218645"/>
              <a:gd name="connsiteX3" fmla="*/ 721537 w 1693851"/>
              <a:gd name="connsiteY3" fmla="*/ 1070909 h 1218645"/>
              <a:gd name="connsiteX4" fmla="*/ 721537 w 1693851"/>
              <a:gd name="connsiteY4" fmla="*/ 1131001 h 1218645"/>
              <a:gd name="connsiteX5" fmla="*/ 633893 w 1693851"/>
              <a:gd name="connsiteY5" fmla="*/ 1131001 h 1218645"/>
              <a:gd name="connsiteX6" fmla="*/ 633893 w 1693851"/>
              <a:gd name="connsiteY6" fmla="*/ 1218645 h 1218645"/>
              <a:gd name="connsiteX7" fmla="*/ 573801 w 1693851"/>
              <a:gd name="connsiteY7" fmla="*/ 1218645 h 1218645"/>
              <a:gd name="connsiteX8" fmla="*/ 573801 w 1693851"/>
              <a:gd name="connsiteY8" fmla="*/ 1131001 h 1218645"/>
              <a:gd name="connsiteX9" fmla="*/ 486157 w 1693851"/>
              <a:gd name="connsiteY9" fmla="*/ 1131001 h 1218645"/>
              <a:gd name="connsiteX10" fmla="*/ 486157 w 1693851"/>
              <a:gd name="connsiteY10" fmla="*/ 1070909 h 1218645"/>
              <a:gd name="connsiteX11" fmla="*/ 573801 w 1693851"/>
              <a:gd name="connsiteY11" fmla="*/ 1070909 h 1218645"/>
              <a:gd name="connsiteX12" fmla="*/ 87644 w 1693851"/>
              <a:gd name="connsiteY12" fmla="*/ 983265 h 1218645"/>
              <a:gd name="connsiteX13" fmla="*/ 147736 w 1693851"/>
              <a:gd name="connsiteY13" fmla="*/ 983265 h 1218645"/>
              <a:gd name="connsiteX14" fmla="*/ 147736 w 1693851"/>
              <a:gd name="connsiteY14" fmla="*/ 1070909 h 1218645"/>
              <a:gd name="connsiteX15" fmla="*/ 235380 w 1693851"/>
              <a:gd name="connsiteY15" fmla="*/ 1070909 h 1218645"/>
              <a:gd name="connsiteX16" fmla="*/ 235380 w 1693851"/>
              <a:gd name="connsiteY16" fmla="*/ 1131001 h 1218645"/>
              <a:gd name="connsiteX17" fmla="*/ 147736 w 1693851"/>
              <a:gd name="connsiteY17" fmla="*/ 1131001 h 1218645"/>
              <a:gd name="connsiteX18" fmla="*/ 147736 w 1693851"/>
              <a:gd name="connsiteY18" fmla="*/ 1218645 h 1218645"/>
              <a:gd name="connsiteX19" fmla="*/ 87644 w 1693851"/>
              <a:gd name="connsiteY19" fmla="*/ 1218645 h 1218645"/>
              <a:gd name="connsiteX20" fmla="*/ 87644 w 1693851"/>
              <a:gd name="connsiteY20" fmla="*/ 1131001 h 1218645"/>
              <a:gd name="connsiteX21" fmla="*/ 0 w 1693851"/>
              <a:gd name="connsiteY21" fmla="*/ 1131001 h 1218645"/>
              <a:gd name="connsiteX22" fmla="*/ 0 w 1693851"/>
              <a:gd name="connsiteY22" fmla="*/ 1070909 h 1218645"/>
              <a:gd name="connsiteX23" fmla="*/ 87644 w 1693851"/>
              <a:gd name="connsiteY23" fmla="*/ 1070909 h 1218645"/>
              <a:gd name="connsiteX24" fmla="*/ 1546115 w 1693851"/>
              <a:gd name="connsiteY24" fmla="*/ 491632 h 1218645"/>
              <a:gd name="connsiteX25" fmla="*/ 1606207 w 1693851"/>
              <a:gd name="connsiteY25" fmla="*/ 491632 h 1218645"/>
              <a:gd name="connsiteX26" fmla="*/ 1606207 w 1693851"/>
              <a:gd name="connsiteY26" fmla="*/ 579276 h 1218645"/>
              <a:gd name="connsiteX27" fmla="*/ 1693851 w 1693851"/>
              <a:gd name="connsiteY27" fmla="*/ 579276 h 1218645"/>
              <a:gd name="connsiteX28" fmla="*/ 1693851 w 1693851"/>
              <a:gd name="connsiteY28" fmla="*/ 639368 h 1218645"/>
              <a:gd name="connsiteX29" fmla="*/ 1606207 w 1693851"/>
              <a:gd name="connsiteY29" fmla="*/ 639368 h 1218645"/>
              <a:gd name="connsiteX30" fmla="*/ 1606207 w 1693851"/>
              <a:gd name="connsiteY30" fmla="*/ 727012 h 1218645"/>
              <a:gd name="connsiteX31" fmla="*/ 1546115 w 1693851"/>
              <a:gd name="connsiteY31" fmla="*/ 727012 h 1218645"/>
              <a:gd name="connsiteX32" fmla="*/ 1546115 w 1693851"/>
              <a:gd name="connsiteY32" fmla="*/ 639368 h 1218645"/>
              <a:gd name="connsiteX33" fmla="*/ 1458471 w 1693851"/>
              <a:gd name="connsiteY33" fmla="*/ 639368 h 1218645"/>
              <a:gd name="connsiteX34" fmla="*/ 1458471 w 1693851"/>
              <a:gd name="connsiteY34" fmla="*/ 579276 h 1218645"/>
              <a:gd name="connsiteX35" fmla="*/ 1546115 w 1693851"/>
              <a:gd name="connsiteY35" fmla="*/ 579276 h 1218645"/>
              <a:gd name="connsiteX36" fmla="*/ 1059958 w 1693851"/>
              <a:gd name="connsiteY36" fmla="*/ 491632 h 1218645"/>
              <a:gd name="connsiteX37" fmla="*/ 1120050 w 1693851"/>
              <a:gd name="connsiteY37" fmla="*/ 491632 h 1218645"/>
              <a:gd name="connsiteX38" fmla="*/ 1120050 w 1693851"/>
              <a:gd name="connsiteY38" fmla="*/ 579276 h 1218645"/>
              <a:gd name="connsiteX39" fmla="*/ 1207694 w 1693851"/>
              <a:gd name="connsiteY39" fmla="*/ 579276 h 1218645"/>
              <a:gd name="connsiteX40" fmla="*/ 1207694 w 1693851"/>
              <a:gd name="connsiteY40" fmla="*/ 639368 h 1218645"/>
              <a:gd name="connsiteX41" fmla="*/ 1120050 w 1693851"/>
              <a:gd name="connsiteY41" fmla="*/ 639368 h 1218645"/>
              <a:gd name="connsiteX42" fmla="*/ 1120050 w 1693851"/>
              <a:gd name="connsiteY42" fmla="*/ 727012 h 1218645"/>
              <a:gd name="connsiteX43" fmla="*/ 1059958 w 1693851"/>
              <a:gd name="connsiteY43" fmla="*/ 727012 h 1218645"/>
              <a:gd name="connsiteX44" fmla="*/ 1059958 w 1693851"/>
              <a:gd name="connsiteY44" fmla="*/ 639368 h 1218645"/>
              <a:gd name="connsiteX45" fmla="*/ 972314 w 1693851"/>
              <a:gd name="connsiteY45" fmla="*/ 639368 h 1218645"/>
              <a:gd name="connsiteX46" fmla="*/ 972314 w 1693851"/>
              <a:gd name="connsiteY46" fmla="*/ 579276 h 1218645"/>
              <a:gd name="connsiteX47" fmla="*/ 1059958 w 1693851"/>
              <a:gd name="connsiteY47" fmla="*/ 579276 h 1218645"/>
              <a:gd name="connsiteX48" fmla="*/ 573801 w 1693851"/>
              <a:gd name="connsiteY48" fmla="*/ 491632 h 1218645"/>
              <a:gd name="connsiteX49" fmla="*/ 633893 w 1693851"/>
              <a:gd name="connsiteY49" fmla="*/ 491632 h 1218645"/>
              <a:gd name="connsiteX50" fmla="*/ 633893 w 1693851"/>
              <a:gd name="connsiteY50" fmla="*/ 579276 h 1218645"/>
              <a:gd name="connsiteX51" fmla="*/ 721537 w 1693851"/>
              <a:gd name="connsiteY51" fmla="*/ 579276 h 1218645"/>
              <a:gd name="connsiteX52" fmla="*/ 721537 w 1693851"/>
              <a:gd name="connsiteY52" fmla="*/ 639368 h 1218645"/>
              <a:gd name="connsiteX53" fmla="*/ 633893 w 1693851"/>
              <a:gd name="connsiteY53" fmla="*/ 639368 h 1218645"/>
              <a:gd name="connsiteX54" fmla="*/ 633893 w 1693851"/>
              <a:gd name="connsiteY54" fmla="*/ 727012 h 1218645"/>
              <a:gd name="connsiteX55" fmla="*/ 573801 w 1693851"/>
              <a:gd name="connsiteY55" fmla="*/ 727012 h 1218645"/>
              <a:gd name="connsiteX56" fmla="*/ 573801 w 1693851"/>
              <a:gd name="connsiteY56" fmla="*/ 639368 h 1218645"/>
              <a:gd name="connsiteX57" fmla="*/ 486157 w 1693851"/>
              <a:gd name="connsiteY57" fmla="*/ 639368 h 1218645"/>
              <a:gd name="connsiteX58" fmla="*/ 486157 w 1693851"/>
              <a:gd name="connsiteY58" fmla="*/ 579276 h 1218645"/>
              <a:gd name="connsiteX59" fmla="*/ 573801 w 1693851"/>
              <a:gd name="connsiteY59" fmla="*/ 579276 h 1218645"/>
              <a:gd name="connsiteX60" fmla="*/ 87644 w 1693851"/>
              <a:gd name="connsiteY60" fmla="*/ 491632 h 1218645"/>
              <a:gd name="connsiteX61" fmla="*/ 147736 w 1693851"/>
              <a:gd name="connsiteY61" fmla="*/ 491632 h 1218645"/>
              <a:gd name="connsiteX62" fmla="*/ 147736 w 1693851"/>
              <a:gd name="connsiteY62" fmla="*/ 579276 h 1218645"/>
              <a:gd name="connsiteX63" fmla="*/ 235380 w 1693851"/>
              <a:gd name="connsiteY63" fmla="*/ 579276 h 1218645"/>
              <a:gd name="connsiteX64" fmla="*/ 235380 w 1693851"/>
              <a:gd name="connsiteY64" fmla="*/ 639368 h 1218645"/>
              <a:gd name="connsiteX65" fmla="*/ 147736 w 1693851"/>
              <a:gd name="connsiteY65" fmla="*/ 639368 h 1218645"/>
              <a:gd name="connsiteX66" fmla="*/ 147736 w 1693851"/>
              <a:gd name="connsiteY66" fmla="*/ 727012 h 1218645"/>
              <a:gd name="connsiteX67" fmla="*/ 87644 w 1693851"/>
              <a:gd name="connsiteY67" fmla="*/ 727012 h 1218645"/>
              <a:gd name="connsiteX68" fmla="*/ 87644 w 1693851"/>
              <a:gd name="connsiteY68" fmla="*/ 639368 h 1218645"/>
              <a:gd name="connsiteX69" fmla="*/ 0 w 1693851"/>
              <a:gd name="connsiteY69" fmla="*/ 639368 h 1218645"/>
              <a:gd name="connsiteX70" fmla="*/ 0 w 1693851"/>
              <a:gd name="connsiteY70" fmla="*/ 579276 h 1218645"/>
              <a:gd name="connsiteX71" fmla="*/ 87644 w 1693851"/>
              <a:gd name="connsiteY71" fmla="*/ 579276 h 1218645"/>
              <a:gd name="connsiteX72" fmla="*/ 1546115 w 1693851"/>
              <a:gd name="connsiteY72" fmla="*/ 0 h 1218645"/>
              <a:gd name="connsiteX73" fmla="*/ 1606207 w 1693851"/>
              <a:gd name="connsiteY73" fmla="*/ 0 h 1218645"/>
              <a:gd name="connsiteX74" fmla="*/ 1606207 w 1693851"/>
              <a:gd name="connsiteY74" fmla="*/ 87644 h 1218645"/>
              <a:gd name="connsiteX75" fmla="*/ 1693851 w 1693851"/>
              <a:gd name="connsiteY75" fmla="*/ 87644 h 1218645"/>
              <a:gd name="connsiteX76" fmla="*/ 1693851 w 1693851"/>
              <a:gd name="connsiteY76" fmla="*/ 147736 h 1218645"/>
              <a:gd name="connsiteX77" fmla="*/ 1606207 w 1693851"/>
              <a:gd name="connsiteY77" fmla="*/ 147736 h 1218645"/>
              <a:gd name="connsiteX78" fmla="*/ 1606207 w 1693851"/>
              <a:gd name="connsiteY78" fmla="*/ 235380 h 1218645"/>
              <a:gd name="connsiteX79" fmla="*/ 1546115 w 1693851"/>
              <a:gd name="connsiteY79" fmla="*/ 235380 h 1218645"/>
              <a:gd name="connsiteX80" fmla="*/ 1546115 w 1693851"/>
              <a:gd name="connsiteY80" fmla="*/ 147736 h 1218645"/>
              <a:gd name="connsiteX81" fmla="*/ 1458471 w 1693851"/>
              <a:gd name="connsiteY81" fmla="*/ 147736 h 1218645"/>
              <a:gd name="connsiteX82" fmla="*/ 1458471 w 1693851"/>
              <a:gd name="connsiteY82" fmla="*/ 87644 h 1218645"/>
              <a:gd name="connsiteX83" fmla="*/ 1546115 w 1693851"/>
              <a:gd name="connsiteY83" fmla="*/ 87644 h 1218645"/>
              <a:gd name="connsiteX84" fmla="*/ 1059958 w 1693851"/>
              <a:gd name="connsiteY84" fmla="*/ 0 h 1218645"/>
              <a:gd name="connsiteX85" fmla="*/ 1120050 w 1693851"/>
              <a:gd name="connsiteY85" fmla="*/ 0 h 1218645"/>
              <a:gd name="connsiteX86" fmla="*/ 1120050 w 1693851"/>
              <a:gd name="connsiteY86" fmla="*/ 87644 h 1218645"/>
              <a:gd name="connsiteX87" fmla="*/ 1207694 w 1693851"/>
              <a:gd name="connsiteY87" fmla="*/ 87644 h 1218645"/>
              <a:gd name="connsiteX88" fmla="*/ 1207694 w 1693851"/>
              <a:gd name="connsiteY88" fmla="*/ 147736 h 1218645"/>
              <a:gd name="connsiteX89" fmla="*/ 1120050 w 1693851"/>
              <a:gd name="connsiteY89" fmla="*/ 147736 h 1218645"/>
              <a:gd name="connsiteX90" fmla="*/ 1120050 w 1693851"/>
              <a:gd name="connsiteY90" fmla="*/ 235380 h 1218645"/>
              <a:gd name="connsiteX91" fmla="*/ 1059958 w 1693851"/>
              <a:gd name="connsiteY91" fmla="*/ 235380 h 1218645"/>
              <a:gd name="connsiteX92" fmla="*/ 1059958 w 1693851"/>
              <a:gd name="connsiteY92" fmla="*/ 147736 h 1218645"/>
              <a:gd name="connsiteX93" fmla="*/ 972314 w 1693851"/>
              <a:gd name="connsiteY93" fmla="*/ 147736 h 1218645"/>
              <a:gd name="connsiteX94" fmla="*/ 972314 w 1693851"/>
              <a:gd name="connsiteY94" fmla="*/ 87644 h 1218645"/>
              <a:gd name="connsiteX95" fmla="*/ 1059958 w 1693851"/>
              <a:gd name="connsiteY95" fmla="*/ 87644 h 1218645"/>
            </a:gdLst>
            <a:ahLst/>
            <a:cxnLst/>
            <a:rect l="l" t="t" r="r" b="b"/>
            <a:pathLst>
              <a:path w="1693851" h="1218645">
                <a:moveTo>
                  <a:pt x="573801" y="983265"/>
                </a:moveTo>
                <a:lnTo>
                  <a:pt x="633893" y="983265"/>
                </a:lnTo>
                <a:lnTo>
                  <a:pt x="633893" y="1070909"/>
                </a:lnTo>
                <a:lnTo>
                  <a:pt x="721537" y="1070909"/>
                </a:lnTo>
                <a:lnTo>
                  <a:pt x="721537" y="1131001"/>
                </a:lnTo>
                <a:lnTo>
                  <a:pt x="633893" y="1131001"/>
                </a:lnTo>
                <a:lnTo>
                  <a:pt x="633893" y="1218645"/>
                </a:lnTo>
                <a:lnTo>
                  <a:pt x="573801" y="1218645"/>
                </a:lnTo>
                <a:lnTo>
                  <a:pt x="573801" y="1131001"/>
                </a:lnTo>
                <a:lnTo>
                  <a:pt x="486157" y="1131001"/>
                </a:lnTo>
                <a:lnTo>
                  <a:pt x="486157" y="1070909"/>
                </a:lnTo>
                <a:lnTo>
                  <a:pt x="573801" y="1070909"/>
                </a:lnTo>
                <a:close/>
                <a:moveTo>
                  <a:pt x="87644" y="983265"/>
                </a:moveTo>
                <a:lnTo>
                  <a:pt x="147736" y="983265"/>
                </a:lnTo>
                <a:lnTo>
                  <a:pt x="147736" y="1070909"/>
                </a:lnTo>
                <a:lnTo>
                  <a:pt x="235380" y="1070909"/>
                </a:lnTo>
                <a:lnTo>
                  <a:pt x="235380" y="1131001"/>
                </a:lnTo>
                <a:lnTo>
                  <a:pt x="147736" y="1131001"/>
                </a:lnTo>
                <a:lnTo>
                  <a:pt x="147736" y="1218645"/>
                </a:lnTo>
                <a:lnTo>
                  <a:pt x="87644" y="1218645"/>
                </a:lnTo>
                <a:lnTo>
                  <a:pt x="87644" y="1131001"/>
                </a:lnTo>
                <a:lnTo>
                  <a:pt x="0" y="1131001"/>
                </a:lnTo>
                <a:lnTo>
                  <a:pt x="0" y="1070909"/>
                </a:lnTo>
                <a:lnTo>
                  <a:pt x="87644" y="1070909"/>
                </a:lnTo>
                <a:close/>
                <a:moveTo>
                  <a:pt x="1546115" y="491632"/>
                </a:moveTo>
                <a:lnTo>
                  <a:pt x="1606207" y="491632"/>
                </a:lnTo>
                <a:lnTo>
                  <a:pt x="1606207" y="579276"/>
                </a:lnTo>
                <a:lnTo>
                  <a:pt x="1693851" y="579276"/>
                </a:lnTo>
                <a:lnTo>
                  <a:pt x="1693851" y="639368"/>
                </a:lnTo>
                <a:lnTo>
                  <a:pt x="1606207" y="639368"/>
                </a:lnTo>
                <a:lnTo>
                  <a:pt x="1606207" y="727012"/>
                </a:lnTo>
                <a:lnTo>
                  <a:pt x="1546115" y="727012"/>
                </a:lnTo>
                <a:lnTo>
                  <a:pt x="1546115" y="639368"/>
                </a:lnTo>
                <a:lnTo>
                  <a:pt x="1458471" y="639368"/>
                </a:lnTo>
                <a:lnTo>
                  <a:pt x="1458471" y="579276"/>
                </a:lnTo>
                <a:lnTo>
                  <a:pt x="1546115" y="579276"/>
                </a:lnTo>
                <a:close/>
                <a:moveTo>
                  <a:pt x="1059958" y="491632"/>
                </a:moveTo>
                <a:lnTo>
                  <a:pt x="1120050" y="491632"/>
                </a:lnTo>
                <a:lnTo>
                  <a:pt x="1120050" y="579276"/>
                </a:lnTo>
                <a:lnTo>
                  <a:pt x="1207694" y="579276"/>
                </a:lnTo>
                <a:lnTo>
                  <a:pt x="1207694" y="639368"/>
                </a:lnTo>
                <a:lnTo>
                  <a:pt x="1120050" y="639368"/>
                </a:lnTo>
                <a:lnTo>
                  <a:pt x="1120050" y="727012"/>
                </a:lnTo>
                <a:lnTo>
                  <a:pt x="1059958" y="727012"/>
                </a:lnTo>
                <a:lnTo>
                  <a:pt x="1059958" y="639368"/>
                </a:lnTo>
                <a:lnTo>
                  <a:pt x="972314" y="639368"/>
                </a:lnTo>
                <a:lnTo>
                  <a:pt x="972314" y="579276"/>
                </a:lnTo>
                <a:lnTo>
                  <a:pt x="1059958" y="579276"/>
                </a:lnTo>
                <a:close/>
                <a:moveTo>
                  <a:pt x="573801" y="491632"/>
                </a:moveTo>
                <a:lnTo>
                  <a:pt x="633893" y="491632"/>
                </a:lnTo>
                <a:lnTo>
                  <a:pt x="633893" y="579276"/>
                </a:lnTo>
                <a:lnTo>
                  <a:pt x="721537" y="579276"/>
                </a:lnTo>
                <a:lnTo>
                  <a:pt x="721537" y="639368"/>
                </a:lnTo>
                <a:lnTo>
                  <a:pt x="633893" y="639368"/>
                </a:lnTo>
                <a:lnTo>
                  <a:pt x="633893" y="727012"/>
                </a:lnTo>
                <a:lnTo>
                  <a:pt x="573801" y="727012"/>
                </a:lnTo>
                <a:lnTo>
                  <a:pt x="573801" y="639368"/>
                </a:lnTo>
                <a:lnTo>
                  <a:pt x="486157" y="639368"/>
                </a:lnTo>
                <a:lnTo>
                  <a:pt x="486157" y="579276"/>
                </a:lnTo>
                <a:lnTo>
                  <a:pt x="573801" y="579276"/>
                </a:lnTo>
                <a:close/>
                <a:moveTo>
                  <a:pt x="87644" y="491632"/>
                </a:moveTo>
                <a:lnTo>
                  <a:pt x="147736" y="491632"/>
                </a:lnTo>
                <a:lnTo>
                  <a:pt x="147736" y="579276"/>
                </a:lnTo>
                <a:lnTo>
                  <a:pt x="235380" y="579276"/>
                </a:lnTo>
                <a:lnTo>
                  <a:pt x="235380" y="639368"/>
                </a:lnTo>
                <a:lnTo>
                  <a:pt x="147736" y="639368"/>
                </a:lnTo>
                <a:lnTo>
                  <a:pt x="147736" y="727012"/>
                </a:lnTo>
                <a:lnTo>
                  <a:pt x="87644" y="727012"/>
                </a:lnTo>
                <a:lnTo>
                  <a:pt x="87644" y="639368"/>
                </a:lnTo>
                <a:lnTo>
                  <a:pt x="0" y="639368"/>
                </a:lnTo>
                <a:lnTo>
                  <a:pt x="0" y="579276"/>
                </a:lnTo>
                <a:lnTo>
                  <a:pt x="87644" y="579276"/>
                </a:lnTo>
                <a:close/>
                <a:moveTo>
                  <a:pt x="1546115" y="0"/>
                </a:moveTo>
                <a:lnTo>
                  <a:pt x="1606207" y="0"/>
                </a:lnTo>
                <a:lnTo>
                  <a:pt x="1606207" y="87644"/>
                </a:lnTo>
                <a:lnTo>
                  <a:pt x="1693851" y="87644"/>
                </a:lnTo>
                <a:lnTo>
                  <a:pt x="1693851" y="147736"/>
                </a:lnTo>
                <a:lnTo>
                  <a:pt x="1606207" y="147736"/>
                </a:lnTo>
                <a:lnTo>
                  <a:pt x="1606207" y="235380"/>
                </a:lnTo>
                <a:lnTo>
                  <a:pt x="1546115" y="235380"/>
                </a:lnTo>
                <a:lnTo>
                  <a:pt x="1546115" y="147736"/>
                </a:lnTo>
                <a:lnTo>
                  <a:pt x="1458471" y="147736"/>
                </a:lnTo>
                <a:lnTo>
                  <a:pt x="1458471" y="87644"/>
                </a:lnTo>
                <a:lnTo>
                  <a:pt x="1546115" y="87644"/>
                </a:lnTo>
                <a:close/>
                <a:moveTo>
                  <a:pt x="1059958" y="0"/>
                </a:moveTo>
                <a:lnTo>
                  <a:pt x="1120050" y="0"/>
                </a:lnTo>
                <a:lnTo>
                  <a:pt x="1120050" y="87644"/>
                </a:lnTo>
                <a:lnTo>
                  <a:pt x="1207694" y="87644"/>
                </a:lnTo>
                <a:lnTo>
                  <a:pt x="1207694" y="147736"/>
                </a:lnTo>
                <a:lnTo>
                  <a:pt x="1120050" y="147736"/>
                </a:lnTo>
                <a:lnTo>
                  <a:pt x="1120050" y="235380"/>
                </a:lnTo>
                <a:lnTo>
                  <a:pt x="1059958" y="235380"/>
                </a:lnTo>
                <a:lnTo>
                  <a:pt x="1059958" y="147736"/>
                </a:lnTo>
                <a:lnTo>
                  <a:pt x="972314" y="147736"/>
                </a:lnTo>
                <a:lnTo>
                  <a:pt x="972314" y="87644"/>
                </a:lnTo>
                <a:lnTo>
                  <a:pt x="1059958" y="8764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  <a:effectLst/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21239739">
            <a:off x="6231074" y="3241406"/>
            <a:ext cx="4965742" cy="336500"/>
          </a:xfrm>
          <a:prstGeom prst="ellipse">
            <a:avLst/>
          </a:prstGeom>
          <a:noFill/>
          <a:ln w="30480" cap="flat">
            <a:gradFill>
              <a:gsLst>
                <a:gs pos="20000">
                  <a:schemeClr val="accent2">
                    <a:lumMod val="40000"/>
                    <a:lumOff val="60000"/>
                    <a:alpha val="0"/>
                  </a:schemeClr>
                </a:gs>
                <a:gs pos="90000">
                  <a:schemeClr val="accent2">
                    <a:lumMod val="60000"/>
                    <a:lumOff val="4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flipH="1">
            <a:off x="3527550" y="1244621"/>
            <a:ext cx="309208" cy="6625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标题 1"/>
          <p:cNvSpPr txBox="1"/>
          <p:nvPr/>
        </p:nvSpPr>
        <p:spPr>
          <a:xfrm>
            <a:off x="1379704" y="706056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>
            <a:off x="1960425" y="4282547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alphaModFix/>
          </a:blip>
          <a:srcRect l="17731" r="17731"/>
          <a:stretch>
            <a:fillRect/>
          </a:stretch>
        </p:blipFill>
        <p:spPr>
          <a:xfrm>
            <a:off x="2089146" y="4416806"/>
            <a:ext cx="1642889" cy="1697087"/>
          </a:xfrm>
          <a:custGeom>
            <a:avLst/>
            <a:gdLst>
              <a:gd name="connsiteX0" fmla="*/ 829971 w 1771293"/>
              <a:gd name="connsiteY0" fmla="*/ 10 h 1829727"/>
              <a:gd name="connsiteX1" fmla="*/ 1102057 w 1771293"/>
              <a:gd name="connsiteY1" fmla="*/ 7612 h 1829727"/>
              <a:gd name="connsiteX2" fmla="*/ 1199435 w 1771293"/>
              <a:gd name="connsiteY2" fmla="*/ 32519 h 1829727"/>
              <a:gd name="connsiteX3" fmla="*/ 1290364 w 1771293"/>
              <a:gd name="connsiteY3" fmla="*/ 63395 h 1829727"/>
              <a:gd name="connsiteX4" fmla="*/ 1727647 w 1771293"/>
              <a:gd name="connsiteY4" fmla="*/ 407752 h 1829727"/>
              <a:gd name="connsiteX5" fmla="*/ 1771293 w 1771293"/>
              <a:gd name="connsiteY5" fmla="*/ 473069 h 1829727"/>
              <a:gd name="connsiteX6" fmla="*/ 1767945 w 1771293"/>
              <a:gd name="connsiteY6" fmla="*/ 1486183 h 1829727"/>
              <a:gd name="connsiteX7" fmla="*/ 1735209 w 1771293"/>
              <a:gd name="connsiteY7" fmla="*/ 1536110 h 1829727"/>
              <a:gd name="connsiteX8" fmla="*/ 1425507 w 1771293"/>
              <a:gd name="connsiteY8" fmla="*/ 1804892 h 1829727"/>
              <a:gd name="connsiteX9" fmla="*/ 1376022 w 1771293"/>
              <a:gd name="connsiteY9" fmla="*/ 1829727 h 1829727"/>
              <a:gd name="connsiteX10" fmla="*/ 255371 w 1771293"/>
              <a:gd name="connsiteY10" fmla="*/ 1829727 h 1829727"/>
              <a:gd name="connsiteX11" fmla="*/ 209522 w 1771293"/>
              <a:gd name="connsiteY11" fmla="*/ 1788781 h 1829727"/>
              <a:gd name="connsiteX12" fmla="*/ 139543 w 1771293"/>
              <a:gd name="connsiteY12" fmla="*/ 1721494 h 1829727"/>
              <a:gd name="connsiteX13" fmla="*/ 89989 w 1771293"/>
              <a:gd name="connsiteY13" fmla="*/ 1667724 h 1829727"/>
              <a:gd name="connsiteX14" fmla="*/ 47111 w 1771293"/>
              <a:gd name="connsiteY14" fmla="*/ 1591344 h 1829727"/>
              <a:gd name="connsiteX15" fmla="*/ 14829 w 1771293"/>
              <a:gd name="connsiteY15" fmla="*/ 1502673 h 1829727"/>
              <a:gd name="connsiteX16" fmla="*/ 0 w 1771293"/>
              <a:gd name="connsiteY16" fmla="*/ 836981 h 1829727"/>
              <a:gd name="connsiteX17" fmla="*/ 0 w 1771293"/>
              <a:gd name="connsiteY17" fmla="*/ 211006 h 1829727"/>
              <a:gd name="connsiteX18" fmla="*/ 207500 w 1771293"/>
              <a:gd name="connsiteY18" fmla="*/ 3877 h 1829727"/>
              <a:gd name="connsiteX19" fmla="*/ 625681 w 1771293"/>
              <a:gd name="connsiteY19" fmla="*/ 959 h 1829727"/>
              <a:gd name="connsiteX20" fmla="*/ 829971 w 1771293"/>
              <a:gd name="connsiteY20" fmla="*/ 10 h 1829727"/>
            </a:gdLst>
            <a:ahLst/>
            <a:cxnLst/>
            <a:rect l="l" t="t" r="r" b="b"/>
            <a:pathLst>
              <a:path w="1771293" h="1829727">
                <a:moveTo>
                  <a:pt x="829971" y="10"/>
                </a:moveTo>
                <a:cubicBezTo>
                  <a:pt x="998814" y="-167"/>
                  <a:pt x="1068369" y="2072"/>
                  <a:pt x="1102057" y="7612"/>
                </a:cubicBezTo>
                <a:cubicBezTo>
                  <a:pt x="1134064" y="12876"/>
                  <a:pt x="1177885" y="24084"/>
                  <a:pt x="1199435" y="32519"/>
                </a:cubicBezTo>
                <a:cubicBezTo>
                  <a:pt x="1220987" y="40954"/>
                  <a:pt x="1261905" y="54848"/>
                  <a:pt x="1290364" y="63395"/>
                </a:cubicBezTo>
                <a:cubicBezTo>
                  <a:pt x="1440424" y="108460"/>
                  <a:pt x="1624540" y="253450"/>
                  <a:pt x="1727647" y="407752"/>
                </a:cubicBezTo>
                <a:lnTo>
                  <a:pt x="1771293" y="473069"/>
                </a:lnTo>
                <a:lnTo>
                  <a:pt x="1767945" y="1486183"/>
                </a:lnTo>
                <a:lnTo>
                  <a:pt x="1735209" y="1536110"/>
                </a:lnTo>
                <a:cubicBezTo>
                  <a:pt x="1665442" y="1642512"/>
                  <a:pt x="1550786" y="1742019"/>
                  <a:pt x="1425507" y="1804892"/>
                </a:cubicBezTo>
                <a:lnTo>
                  <a:pt x="1376022" y="1829727"/>
                </a:lnTo>
                <a:lnTo>
                  <a:pt x="255371" y="1829727"/>
                </a:lnTo>
                <a:lnTo>
                  <a:pt x="209522" y="1788781"/>
                </a:lnTo>
                <a:cubicBezTo>
                  <a:pt x="184304" y="1766261"/>
                  <a:pt x="152813" y="1735983"/>
                  <a:pt x="139543" y="1721494"/>
                </a:cubicBezTo>
                <a:cubicBezTo>
                  <a:pt x="126271" y="1707006"/>
                  <a:pt x="103972" y="1682810"/>
                  <a:pt x="89989" y="1667724"/>
                </a:cubicBezTo>
                <a:cubicBezTo>
                  <a:pt x="75289" y="1651866"/>
                  <a:pt x="57203" y="1619649"/>
                  <a:pt x="47111" y="1591344"/>
                </a:cubicBezTo>
                <a:cubicBezTo>
                  <a:pt x="37512" y="1564420"/>
                  <a:pt x="22985" y="1524519"/>
                  <a:pt x="14829" y="1502673"/>
                </a:cubicBezTo>
                <a:cubicBezTo>
                  <a:pt x="329" y="1463837"/>
                  <a:pt x="0" y="1449062"/>
                  <a:pt x="0" y="836981"/>
                </a:cubicBezTo>
                <a:lnTo>
                  <a:pt x="0" y="211006"/>
                </a:lnTo>
                <a:lnTo>
                  <a:pt x="207500" y="3877"/>
                </a:lnTo>
                <a:lnTo>
                  <a:pt x="625681" y="959"/>
                </a:lnTo>
                <a:cubicBezTo>
                  <a:pt x="706376" y="396"/>
                  <a:pt x="773689" y="69"/>
                  <a:pt x="829971" y="1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alphaModFix/>
          </a:blip>
          <a:srcRect l="17731" r="17731"/>
          <a:stretch>
            <a:fillRect/>
          </a:stretch>
        </p:blipFill>
        <p:spPr>
          <a:xfrm>
            <a:off x="1508423" y="840314"/>
            <a:ext cx="1642890" cy="1697087"/>
          </a:xfrm>
          <a:custGeom>
            <a:avLst/>
            <a:gdLst>
              <a:gd name="connsiteX0" fmla="*/ 941323 w 1771294"/>
              <a:gd name="connsiteY0" fmla="*/ 10 h 1829727"/>
              <a:gd name="connsiteX1" fmla="*/ 1145612 w 1771294"/>
              <a:gd name="connsiteY1" fmla="*/ 959 h 1829727"/>
              <a:gd name="connsiteX2" fmla="*/ 1563794 w 1771294"/>
              <a:gd name="connsiteY2" fmla="*/ 3876 h 1829727"/>
              <a:gd name="connsiteX3" fmla="*/ 1771294 w 1771294"/>
              <a:gd name="connsiteY3" fmla="*/ 211006 h 1829727"/>
              <a:gd name="connsiteX4" fmla="*/ 1771294 w 1771294"/>
              <a:gd name="connsiteY4" fmla="*/ 836981 h 1829727"/>
              <a:gd name="connsiteX5" fmla="*/ 1756464 w 1771294"/>
              <a:gd name="connsiteY5" fmla="*/ 1502673 h 1829727"/>
              <a:gd name="connsiteX6" fmla="*/ 1724182 w 1771294"/>
              <a:gd name="connsiteY6" fmla="*/ 1591344 h 1829727"/>
              <a:gd name="connsiteX7" fmla="*/ 1681304 w 1771294"/>
              <a:gd name="connsiteY7" fmla="*/ 1667724 h 1829727"/>
              <a:gd name="connsiteX8" fmla="*/ 1631751 w 1771294"/>
              <a:gd name="connsiteY8" fmla="*/ 1721494 h 1829727"/>
              <a:gd name="connsiteX9" fmla="*/ 1561772 w 1771294"/>
              <a:gd name="connsiteY9" fmla="*/ 1788781 h 1829727"/>
              <a:gd name="connsiteX10" fmla="*/ 1515923 w 1771294"/>
              <a:gd name="connsiteY10" fmla="*/ 1829727 h 1829727"/>
              <a:gd name="connsiteX11" fmla="*/ 395271 w 1771294"/>
              <a:gd name="connsiteY11" fmla="*/ 1829727 h 1829727"/>
              <a:gd name="connsiteX12" fmla="*/ 345787 w 1771294"/>
              <a:gd name="connsiteY12" fmla="*/ 1804892 h 1829727"/>
              <a:gd name="connsiteX13" fmla="*/ 36085 w 1771294"/>
              <a:gd name="connsiteY13" fmla="*/ 1536110 h 1829727"/>
              <a:gd name="connsiteX14" fmla="*/ 3348 w 1771294"/>
              <a:gd name="connsiteY14" fmla="*/ 1486183 h 1829727"/>
              <a:gd name="connsiteX15" fmla="*/ 0 w 1771294"/>
              <a:gd name="connsiteY15" fmla="*/ 473069 h 1829727"/>
              <a:gd name="connsiteX16" fmla="*/ 43646 w 1771294"/>
              <a:gd name="connsiteY16" fmla="*/ 407752 h 1829727"/>
              <a:gd name="connsiteX17" fmla="*/ 480929 w 1771294"/>
              <a:gd name="connsiteY17" fmla="*/ 63395 h 1829727"/>
              <a:gd name="connsiteX18" fmla="*/ 571858 w 1771294"/>
              <a:gd name="connsiteY18" fmla="*/ 32519 h 1829727"/>
              <a:gd name="connsiteX19" fmla="*/ 669236 w 1771294"/>
              <a:gd name="connsiteY19" fmla="*/ 7612 h 1829727"/>
              <a:gd name="connsiteX20" fmla="*/ 941323 w 1771294"/>
              <a:gd name="connsiteY20" fmla="*/ 10 h 1829727"/>
            </a:gdLst>
            <a:ahLst/>
            <a:cxnLst/>
            <a:rect l="l" t="t" r="r" b="b"/>
            <a:pathLst>
              <a:path w="1771294" h="1829727">
                <a:moveTo>
                  <a:pt x="941323" y="10"/>
                </a:moveTo>
                <a:cubicBezTo>
                  <a:pt x="997604" y="69"/>
                  <a:pt x="1064918" y="396"/>
                  <a:pt x="1145612" y="959"/>
                </a:cubicBezTo>
                <a:lnTo>
                  <a:pt x="1563794" y="3876"/>
                </a:lnTo>
                <a:lnTo>
                  <a:pt x="1771294" y="211006"/>
                </a:lnTo>
                <a:lnTo>
                  <a:pt x="1771294" y="836981"/>
                </a:lnTo>
                <a:cubicBezTo>
                  <a:pt x="1771294" y="1449062"/>
                  <a:pt x="1770964" y="1463836"/>
                  <a:pt x="1756464" y="1502673"/>
                </a:cubicBezTo>
                <a:cubicBezTo>
                  <a:pt x="1748309" y="1524518"/>
                  <a:pt x="1733781" y="1564420"/>
                  <a:pt x="1724182" y="1591344"/>
                </a:cubicBezTo>
                <a:cubicBezTo>
                  <a:pt x="1714091" y="1619649"/>
                  <a:pt x="1696005" y="1651866"/>
                  <a:pt x="1681304" y="1667724"/>
                </a:cubicBezTo>
                <a:cubicBezTo>
                  <a:pt x="1667321" y="1682810"/>
                  <a:pt x="1645022" y="1707006"/>
                  <a:pt x="1631751" y="1721494"/>
                </a:cubicBezTo>
                <a:cubicBezTo>
                  <a:pt x="1618480" y="1735983"/>
                  <a:pt x="1586990" y="1766261"/>
                  <a:pt x="1561772" y="1788781"/>
                </a:cubicBezTo>
                <a:lnTo>
                  <a:pt x="1515923" y="1829727"/>
                </a:lnTo>
                <a:lnTo>
                  <a:pt x="395271" y="1829727"/>
                </a:lnTo>
                <a:lnTo>
                  <a:pt x="345787" y="1804892"/>
                </a:lnTo>
                <a:cubicBezTo>
                  <a:pt x="220508" y="1742019"/>
                  <a:pt x="105851" y="1642512"/>
                  <a:pt x="36085" y="1536110"/>
                </a:cubicBezTo>
                <a:lnTo>
                  <a:pt x="3348" y="1486183"/>
                </a:lnTo>
                <a:lnTo>
                  <a:pt x="0" y="473069"/>
                </a:lnTo>
                <a:lnTo>
                  <a:pt x="43646" y="407752"/>
                </a:lnTo>
                <a:cubicBezTo>
                  <a:pt x="146754" y="253450"/>
                  <a:pt x="330869" y="108460"/>
                  <a:pt x="480929" y="63395"/>
                </a:cubicBezTo>
                <a:cubicBezTo>
                  <a:pt x="509388" y="54848"/>
                  <a:pt x="550307" y="40954"/>
                  <a:pt x="571858" y="32519"/>
                </a:cubicBezTo>
                <a:cubicBezTo>
                  <a:pt x="593409" y="24084"/>
                  <a:pt x="637229" y="12876"/>
                  <a:pt x="669236" y="7612"/>
                </a:cubicBezTo>
                <a:cubicBezTo>
                  <a:pt x="702925" y="2072"/>
                  <a:pt x="772479" y="-167"/>
                  <a:pt x="941323" y="1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6" name="标题 1"/>
          <p:cNvSpPr txBox="1"/>
          <p:nvPr/>
        </p:nvSpPr>
        <p:spPr>
          <a:xfrm>
            <a:off x="2196979" y="1959528"/>
            <a:ext cx="2816680" cy="2911656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 flipH="1">
            <a:off x="565954" y="4177342"/>
            <a:ext cx="1139653" cy="92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>
            <a:alphaModFix/>
          </a:blip>
          <a:srcRect l="17731" r="17731"/>
          <a:stretch>
            <a:fillRect/>
          </a:stretch>
        </p:blipFill>
        <p:spPr>
          <a:xfrm>
            <a:off x="2382519" y="2153053"/>
            <a:ext cx="2435104" cy="2515437"/>
          </a:xfrm>
          <a:custGeom>
            <a:avLst/>
            <a:gdLst>
              <a:gd name="connsiteX0" fmla="*/ 1356857 w 2553207"/>
              <a:gd name="connsiteY0" fmla="*/ 14 h 2637435"/>
              <a:gd name="connsiteX1" fmla="*/ 1651327 w 2553207"/>
              <a:gd name="connsiteY1" fmla="*/ 1382 h 2637435"/>
              <a:gd name="connsiteX2" fmla="*/ 2254109 w 2553207"/>
              <a:gd name="connsiteY2" fmla="*/ 5587 h 2637435"/>
              <a:gd name="connsiteX3" fmla="*/ 2553207 w 2553207"/>
              <a:gd name="connsiteY3" fmla="*/ 304151 h 2637435"/>
              <a:gd name="connsiteX4" fmla="*/ 2553207 w 2553207"/>
              <a:gd name="connsiteY4" fmla="*/ 1206455 h 2637435"/>
              <a:gd name="connsiteX5" fmla="*/ 2531832 w 2553207"/>
              <a:gd name="connsiteY5" fmla="*/ 2166009 h 2637435"/>
              <a:gd name="connsiteX6" fmla="*/ 2485299 w 2553207"/>
              <a:gd name="connsiteY6" fmla="*/ 2293822 h 2637435"/>
              <a:gd name="connsiteX7" fmla="*/ 2423493 w 2553207"/>
              <a:gd name="connsiteY7" fmla="*/ 2403919 h 2637435"/>
              <a:gd name="connsiteX8" fmla="*/ 2352065 w 2553207"/>
              <a:gd name="connsiteY8" fmla="*/ 2481425 h 2637435"/>
              <a:gd name="connsiteX9" fmla="*/ 2251195 w 2553207"/>
              <a:gd name="connsiteY9" fmla="*/ 2578415 h 2637435"/>
              <a:gd name="connsiteX10" fmla="*/ 2185106 w 2553207"/>
              <a:gd name="connsiteY10" fmla="*/ 2637435 h 2637435"/>
              <a:gd name="connsiteX11" fmla="*/ 569758 w 2553207"/>
              <a:gd name="connsiteY11" fmla="*/ 2637435 h 2637435"/>
              <a:gd name="connsiteX12" fmla="*/ 498430 w 2553207"/>
              <a:gd name="connsiteY12" fmla="*/ 2601638 h 2637435"/>
              <a:gd name="connsiteX13" fmla="*/ 52014 w 2553207"/>
              <a:gd name="connsiteY13" fmla="*/ 2214205 h 2637435"/>
              <a:gd name="connsiteX14" fmla="*/ 4826 w 2553207"/>
              <a:gd name="connsiteY14" fmla="*/ 2142239 h 2637435"/>
              <a:gd name="connsiteX15" fmla="*/ 0 w 2553207"/>
              <a:gd name="connsiteY15" fmla="*/ 681899 h 2637435"/>
              <a:gd name="connsiteX16" fmla="*/ 62913 w 2553207"/>
              <a:gd name="connsiteY16" fmla="*/ 587749 h 2637435"/>
              <a:gd name="connsiteX17" fmla="*/ 693229 w 2553207"/>
              <a:gd name="connsiteY17" fmla="*/ 91379 h 2637435"/>
              <a:gd name="connsiteX18" fmla="*/ 824297 w 2553207"/>
              <a:gd name="connsiteY18" fmla="*/ 46874 h 2637435"/>
              <a:gd name="connsiteX19" fmla="*/ 964662 w 2553207"/>
              <a:gd name="connsiteY19" fmla="*/ 10972 h 2637435"/>
              <a:gd name="connsiteX20" fmla="*/ 1356857 w 2553207"/>
              <a:gd name="connsiteY20" fmla="*/ 14 h 2637435"/>
            </a:gdLst>
            <a:ahLst/>
            <a:cxnLst/>
            <a:rect l="l" t="t" r="r" b="b"/>
            <a:pathLst>
              <a:path w="2553207" h="2637435">
                <a:moveTo>
                  <a:pt x="1356857" y="14"/>
                </a:moveTo>
                <a:cubicBezTo>
                  <a:pt x="1437983" y="99"/>
                  <a:pt x="1535011" y="571"/>
                  <a:pt x="1651327" y="1382"/>
                </a:cubicBezTo>
                <a:lnTo>
                  <a:pt x="2254109" y="5587"/>
                </a:lnTo>
                <a:lnTo>
                  <a:pt x="2553207" y="304151"/>
                </a:lnTo>
                <a:lnTo>
                  <a:pt x="2553207" y="1206455"/>
                </a:lnTo>
                <a:cubicBezTo>
                  <a:pt x="2553207" y="2088732"/>
                  <a:pt x="2552733" y="2110028"/>
                  <a:pt x="2531832" y="2166009"/>
                </a:cubicBezTo>
                <a:cubicBezTo>
                  <a:pt x="2520076" y="2197497"/>
                  <a:pt x="2499135" y="2255013"/>
                  <a:pt x="2485299" y="2293822"/>
                </a:cubicBezTo>
                <a:cubicBezTo>
                  <a:pt x="2470753" y="2334621"/>
                  <a:pt x="2444683" y="2381061"/>
                  <a:pt x="2423493" y="2403919"/>
                </a:cubicBezTo>
                <a:cubicBezTo>
                  <a:pt x="2403337" y="2425664"/>
                  <a:pt x="2371195" y="2460542"/>
                  <a:pt x="2352065" y="2481425"/>
                </a:cubicBezTo>
                <a:cubicBezTo>
                  <a:pt x="2332936" y="2502309"/>
                  <a:pt x="2287545" y="2545954"/>
                  <a:pt x="2251195" y="2578415"/>
                </a:cubicBezTo>
                <a:lnTo>
                  <a:pt x="2185106" y="2637435"/>
                </a:lnTo>
                <a:lnTo>
                  <a:pt x="569758" y="2637435"/>
                </a:lnTo>
                <a:lnTo>
                  <a:pt x="498430" y="2601638"/>
                </a:lnTo>
                <a:cubicBezTo>
                  <a:pt x="317848" y="2511010"/>
                  <a:pt x="152578" y="2367577"/>
                  <a:pt x="52014" y="2214205"/>
                </a:cubicBezTo>
                <a:lnTo>
                  <a:pt x="4826" y="2142239"/>
                </a:lnTo>
                <a:lnTo>
                  <a:pt x="0" y="681899"/>
                </a:lnTo>
                <a:lnTo>
                  <a:pt x="62913" y="587749"/>
                </a:lnTo>
                <a:cubicBezTo>
                  <a:pt x="211536" y="365332"/>
                  <a:pt x="476927" y="156338"/>
                  <a:pt x="693229" y="91379"/>
                </a:cubicBezTo>
                <a:cubicBezTo>
                  <a:pt x="734251" y="79060"/>
                  <a:pt x="793232" y="59032"/>
                  <a:pt x="824297" y="46874"/>
                </a:cubicBezTo>
                <a:cubicBezTo>
                  <a:pt x="855361" y="34715"/>
                  <a:pt x="918526" y="18560"/>
                  <a:pt x="964662" y="10972"/>
                </a:cubicBezTo>
                <a:cubicBezTo>
                  <a:pt x="1013222" y="2986"/>
                  <a:pt x="1113479" y="-241"/>
                  <a:pt x="1356857" y="14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2" name="Picture 2" descr="E:\Hou\信息化建设\web\校徽相关\xjtu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" t="-1001" r="53439" b="77637"/>
          <a:stretch>
            <a:fillRect/>
          </a:stretch>
        </p:blipFill>
        <p:spPr bwMode="auto">
          <a:xfrm>
            <a:off x="10067940" y="185903"/>
            <a:ext cx="14700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矩形 32"/>
          <p:cNvSpPr/>
          <p:nvPr/>
        </p:nvSpPr>
        <p:spPr>
          <a:xfrm>
            <a:off x="21076" y="329361"/>
            <a:ext cx="17235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人工智能基础</a:t>
            </a:r>
            <a:endParaRPr lang="zh-CN" altLang="en-US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753713" y="1805077"/>
            <a:ext cx="6278280" cy="1125281"/>
          </a:xfrm>
          <a:prstGeom prst="roundRect">
            <a:avLst>
              <a:gd name="adj" fmla="val 13826"/>
            </a:avLst>
          </a:prstGeom>
          <a:solidFill>
            <a:schemeClr val="bg1"/>
          </a:solidFill>
          <a:ln w="9525" cap="flat">
            <a:noFill/>
            <a:miter/>
          </a:ln>
          <a:effectLst>
            <a:outerShdw blurRad="381000" dist="190500" dir="5400000" sx="102000" sy="102000" algn="t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753713" y="1805078"/>
            <a:ext cx="1021368" cy="1125281"/>
          </a:xfrm>
          <a:custGeom>
            <a:avLst/>
            <a:gdLst>
              <a:gd name="connsiteX0" fmla="*/ 155581 w 1021368"/>
              <a:gd name="connsiteY0" fmla="*/ 0 h 1125281"/>
              <a:gd name="connsiteX1" fmla="*/ 1021368 w 1021368"/>
              <a:gd name="connsiteY1" fmla="*/ 0 h 1125281"/>
              <a:gd name="connsiteX2" fmla="*/ 1021368 w 1021368"/>
              <a:gd name="connsiteY2" fmla="*/ 1125281 h 1125281"/>
              <a:gd name="connsiteX3" fmla="*/ 155581 w 1021368"/>
              <a:gd name="connsiteY3" fmla="*/ 1125281 h 1125281"/>
              <a:gd name="connsiteX4" fmla="*/ 0 w 1021368"/>
              <a:gd name="connsiteY4" fmla="*/ 969700 h 1125281"/>
              <a:gd name="connsiteX5" fmla="*/ 0 w 1021368"/>
              <a:gd name="connsiteY5" fmla="*/ 155581 h 1125281"/>
              <a:gd name="connsiteX6" fmla="*/ 155581 w 1021368"/>
              <a:gd name="connsiteY6" fmla="*/ 0 h 1125281"/>
            </a:gdLst>
            <a:ahLst/>
            <a:cxnLst/>
            <a:rect l="l" t="t" r="r" b="b"/>
            <a:pathLst>
              <a:path w="1021368" h="1125281">
                <a:moveTo>
                  <a:pt x="155581" y="0"/>
                </a:moveTo>
                <a:lnTo>
                  <a:pt x="1021368" y="0"/>
                </a:lnTo>
                <a:lnTo>
                  <a:pt x="1021368" y="1125281"/>
                </a:lnTo>
                <a:lnTo>
                  <a:pt x="155581" y="1125281"/>
                </a:lnTo>
                <a:cubicBezTo>
                  <a:pt x="69656" y="1125281"/>
                  <a:pt x="0" y="1055625"/>
                  <a:pt x="0" y="969700"/>
                </a:cubicBezTo>
                <a:lnTo>
                  <a:pt x="0" y="155581"/>
                </a:lnTo>
                <a:cubicBezTo>
                  <a:pt x="0" y="69656"/>
                  <a:pt x="69656" y="0"/>
                  <a:pt x="155581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86000">
                <a:schemeClr val="accent1">
                  <a:alpha val="100000"/>
                </a:schemeClr>
              </a:gs>
            </a:gsLst>
            <a:lin ang="3240000" scaled="0"/>
          </a:gradFill>
          <a:ln w="9525" cap="flat">
            <a:noFill/>
            <a:miter/>
          </a:ln>
          <a:effectLst>
            <a:outerShdw blurRad="190500" dist="127000" dir="5400000" sx="105000" sy="105000" algn="t" rotWithShape="0">
              <a:schemeClr val="accent2">
                <a:lumMod val="50000"/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996491" y="2091345"/>
            <a:ext cx="552746" cy="552746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3882667" y="3325585"/>
            <a:ext cx="6457564" cy="1125281"/>
          </a:xfrm>
          <a:prstGeom prst="roundRect">
            <a:avLst>
              <a:gd name="adj" fmla="val 13826"/>
            </a:avLst>
          </a:prstGeom>
          <a:solidFill>
            <a:schemeClr val="bg1"/>
          </a:solidFill>
          <a:ln w="9525" cap="flat">
            <a:noFill/>
            <a:miter/>
          </a:ln>
          <a:effectLst>
            <a:outerShdw blurRad="381000" dist="190500" dir="5400000" sx="102000" sy="102000" algn="t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882667" y="3325586"/>
            <a:ext cx="1021368" cy="1125281"/>
          </a:xfrm>
          <a:custGeom>
            <a:avLst/>
            <a:gdLst>
              <a:gd name="connsiteX0" fmla="*/ 155581 w 1021368"/>
              <a:gd name="connsiteY0" fmla="*/ 0 h 1125281"/>
              <a:gd name="connsiteX1" fmla="*/ 1021368 w 1021368"/>
              <a:gd name="connsiteY1" fmla="*/ 0 h 1125281"/>
              <a:gd name="connsiteX2" fmla="*/ 1021368 w 1021368"/>
              <a:gd name="connsiteY2" fmla="*/ 1125281 h 1125281"/>
              <a:gd name="connsiteX3" fmla="*/ 155581 w 1021368"/>
              <a:gd name="connsiteY3" fmla="*/ 1125281 h 1125281"/>
              <a:gd name="connsiteX4" fmla="*/ 0 w 1021368"/>
              <a:gd name="connsiteY4" fmla="*/ 969700 h 1125281"/>
              <a:gd name="connsiteX5" fmla="*/ 0 w 1021368"/>
              <a:gd name="connsiteY5" fmla="*/ 155581 h 1125281"/>
              <a:gd name="connsiteX6" fmla="*/ 155581 w 1021368"/>
              <a:gd name="connsiteY6" fmla="*/ 0 h 1125281"/>
            </a:gdLst>
            <a:ahLst/>
            <a:cxnLst/>
            <a:rect l="l" t="t" r="r" b="b"/>
            <a:pathLst>
              <a:path w="1021368" h="1125281">
                <a:moveTo>
                  <a:pt x="155581" y="0"/>
                </a:moveTo>
                <a:lnTo>
                  <a:pt x="1021368" y="0"/>
                </a:lnTo>
                <a:lnTo>
                  <a:pt x="1021368" y="1125281"/>
                </a:lnTo>
                <a:lnTo>
                  <a:pt x="155581" y="1125281"/>
                </a:lnTo>
                <a:cubicBezTo>
                  <a:pt x="69656" y="1125281"/>
                  <a:pt x="0" y="1055625"/>
                  <a:pt x="0" y="969700"/>
                </a:cubicBezTo>
                <a:lnTo>
                  <a:pt x="0" y="155581"/>
                </a:lnTo>
                <a:cubicBezTo>
                  <a:pt x="0" y="69656"/>
                  <a:pt x="69656" y="0"/>
                  <a:pt x="155581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86000">
                <a:schemeClr val="accent2">
                  <a:lumMod val="75000"/>
                </a:schemeClr>
              </a:gs>
            </a:gsLst>
            <a:lin ang="3240000" scaled="0"/>
          </a:gradFill>
          <a:ln w="9525" cap="flat">
            <a:noFill/>
            <a:miter/>
          </a:ln>
          <a:effectLst>
            <a:outerShdw blurRad="190500" dist="127000" dir="5400000" sx="105000" sy="105000" algn="t" rotWithShape="0">
              <a:schemeClr val="accent2">
                <a:lumMod val="50000"/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125445" y="3627738"/>
            <a:ext cx="552746" cy="520975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946743" y="4846093"/>
            <a:ext cx="6278280" cy="1125281"/>
          </a:xfrm>
          <a:prstGeom prst="roundRect">
            <a:avLst>
              <a:gd name="adj" fmla="val 13826"/>
            </a:avLst>
          </a:prstGeom>
          <a:solidFill>
            <a:schemeClr val="bg1"/>
          </a:solidFill>
          <a:ln w="9525" cap="flat">
            <a:noFill/>
            <a:miter/>
          </a:ln>
          <a:effectLst>
            <a:outerShdw blurRad="381000" dist="190500" dir="5400000" sx="102000" sy="102000" algn="t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946743" y="4846094"/>
            <a:ext cx="1021368" cy="1125281"/>
          </a:xfrm>
          <a:custGeom>
            <a:avLst/>
            <a:gdLst>
              <a:gd name="connsiteX0" fmla="*/ 155581 w 1021368"/>
              <a:gd name="connsiteY0" fmla="*/ 0 h 1125281"/>
              <a:gd name="connsiteX1" fmla="*/ 1021368 w 1021368"/>
              <a:gd name="connsiteY1" fmla="*/ 0 h 1125281"/>
              <a:gd name="connsiteX2" fmla="*/ 1021368 w 1021368"/>
              <a:gd name="connsiteY2" fmla="*/ 1125281 h 1125281"/>
              <a:gd name="connsiteX3" fmla="*/ 155581 w 1021368"/>
              <a:gd name="connsiteY3" fmla="*/ 1125281 h 1125281"/>
              <a:gd name="connsiteX4" fmla="*/ 0 w 1021368"/>
              <a:gd name="connsiteY4" fmla="*/ 969700 h 1125281"/>
              <a:gd name="connsiteX5" fmla="*/ 0 w 1021368"/>
              <a:gd name="connsiteY5" fmla="*/ 155581 h 1125281"/>
              <a:gd name="connsiteX6" fmla="*/ 155581 w 1021368"/>
              <a:gd name="connsiteY6" fmla="*/ 0 h 1125281"/>
            </a:gdLst>
            <a:ahLst/>
            <a:cxnLst/>
            <a:rect l="l" t="t" r="r" b="b"/>
            <a:pathLst>
              <a:path w="1021368" h="1125281">
                <a:moveTo>
                  <a:pt x="155581" y="0"/>
                </a:moveTo>
                <a:lnTo>
                  <a:pt x="1021368" y="0"/>
                </a:lnTo>
                <a:lnTo>
                  <a:pt x="1021368" y="1125281"/>
                </a:lnTo>
                <a:lnTo>
                  <a:pt x="155581" y="1125281"/>
                </a:lnTo>
                <a:cubicBezTo>
                  <a:pt x="69656" y="1125281"/>
                  <a:pt x="0" y="1055625"/>
                  <a:pt x="0" y="969700"/>
                </a:cubicBezTo>
                <a:lnTo>
                  <a:pt x="0" y="155581"/>
                </a:lnTo>
                <a:cubicBezTo>
                  <a:pt x="0" y="69656"/>
                  <a:pt x="69656" y="0"/>
                  <a:pt x="155581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86000">
                <a:schemeClr val="accent1">
                  <a:alpha val="100000"/>
                </a:schemeClr>
              </a:gs>
            </a:gsLst>
            <a:lin ang="3240000" scaled="0"/>
          </a:gradFill>
          <a:ln w="9525" cap="flat">
            <a:noFill/>
            <a:miter/>
          </a:ln>
          <a:effectLst>
            <a:outerShdw blurRad="190500" dist="127000" dir="5400000" sx="105000" sy="105000" algn="t" rotWithShape="0">
              <a:schemeClr val="accent2">
                <a:lumMod val="50000"/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3189561" y="5132361"/>
            <a:ext cx="552665" cy="552746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841283" y="1757471"/>
            <a:ext cx="4997648" cy="3417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第一次浪潮(20世纪50～80年代)：萌芽时期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840088" y="2114874"/>
            <a:ext cx="5003800" cy="7660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98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1956年达特茅斯会议标志着人工智能诞生，早期研究集中在符号主义，如逻辑推理和搜索算法；专家系统在20世纪70年代末至80年代初取得突破，模拟专家知识解决特定领域问题。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101883" y="3319571"/>
            <a:ext cx="4997648" cy="3417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第二次浪潮(20世纪80～90年代)：探索时期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5100688" y="3676974"/>
            <a:ext cx="5003800" cy="7660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98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连接主义兴起，神经网络研究取得进展，如反向传播算法的提出；机器学习开始受到关注，决策树等算法被广泛应用；人工智能在语音识别、图像识别等领域取得初步成果。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123983" y="4843571"/>
            <a:ext cx="4997648" cy="3417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第三次浪潮(2000年～现在)：高速发展时期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122788" y="5200974"/>
            <a:ext cx="5003800" cy="7660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98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大数据、云计算等技术为人工智能发展提供支撑，深度学习技术取得突破，如卷积神经网络在图像识别领域取得优异成绩；人工智能在医疗、金融、交通等领域广泛应用，如自动驾驶技术逐渐成熟。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65760" y="436721"/>
            <a:ext cx="216000" cy="216000"/>
          </a:xfrm>
          <a:prstGeom prst="ellipse">
            <a:avLst/>
          </a:prstGeom>
          <a:solidFill>
            <a:schemeClr val="bg1"/>
          </a:solidFill>
          <a:ln w="508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43662" y="296822"/>
            <a:ext cx="1058727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人工智能的三大热潮</a:t>
            </a:r>
            <a:endParaRPr kumimoji="1" lang="zh-CN" altLang="en-US"/>
          </a:p>
        </p:txBody>
      </p:sp>
      <p:cxnSp>
        <p:nvCxnSpPr>
          <p:cNvPr id="20" name="标题 1"/>
          <p:cNvCxnSpPr/>
          <p:nvPr/>
        </p:nvCxnSpPr>
        <p:spPr>
          <a:xfrm>
            <a:off x="365760" y="804295"/>
            <a:ext cx="11826240" cy="0"/>
          </a:xfrm>
          <a:prstGeom prst="line">
            <a:avLst/>
          </a:prstGeom>
          <a:noFill/>
          <a:ln w="15875" cap="sq"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0" scaled="0"/>
            </a:gradFill>
            <a:miter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2112382"/>
            <a:ext cx="3312000" cy="3456000"/>
          </a:xfrm>
          <a:prstGeom prst="rect">
            <a:avLst/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1812400" y="1648313"/>
            <a:ext cx="1008000" cy="1008000"/>
          </a:xfrm>
          <a:prstGeom prst="ellipse">
            <a:avLst/>
          </a:pr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1875333" y="1711246"/>
            <a:ext cx="882134" cy="882134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2128247" y="1987588"/>
            <a:ext cx="376306" cy="329450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433650" y="2112382"/>
            <a:ext cx="3312000" cy="3456000"/>
          </a:xfrm>
          <a:prstGeom prst="rect">
            <a:avLst/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5585650" y="1648313"/>
            <a:ext cx="1008000" cy="1008000"/>
          </a:xfrm>
          <a:prstGeom prst="ellipse">
            <a:avLst/>
          </a:pr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flipH="1">
            <a:off x="5648583" y="1711246"/>
            <a:ext cx="882134" cy="882134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5400000" scaled="0"/>
          </a:gradFill>
          <a:ln w="381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901498" y="1996685"/>
            <a:ext cx="376304" cy="311256"/>
          </a:xfrm>
          <a:custGeom>
            <a:avLst/>
            <a:gdLst>
              <a:gd name="connsiteX0" fmla="*/ 114387 w 870468"/>
              <a:gd name="connsiteY0" fmla="*/ 394297 h 720000"/>
              <a:gd name="connsiteX1" fmla="*/ 125598 w 870468"/>
              <a:gd name="connsiteY1" fmla="*/ 421319 h 720000"/>
              <a:gd name="connsiteX2" fmla="*/ 153878 w 870468"/>
              <a:gd name="connsiteY2" fmla="*/ 433051 h 720000"/>
              <a:gd name="connsiteX3" fmla="*/ 449972 w 870468"/>
              <a:gd name="connsiteY3" fmla="*/ 433051 h 720000"/>
              <a:gd name="connsiteX4" fmla="*/ 478295 w 870468"/>
              <a:gd name="connsiteY4" fmla="*/ 421319 h 720000"/>
              <a:gd name="connsiteX5" fmla="*/ 489465 w 870468"/>
              <a:gd name="connsiteY5" fmla="*/ 394297 h 720000"/>
              <a:gd name="connsiteX6" fmla="*/ 116266 w 870468"/>
              <a:gd name="connsiteY6" fmla="*/ 68594 h 720000"/>
              <a:gd name="connsiteX7" fmla="*/ 68708 w 870468"/>
              <a:gd name="connsiteY7" fmla="*/ 116152 h 720000"/>
              <a:gd name="connsiteX8" fmla="*/ 68708 w 870468"/>
              <a:gd name="connsiteY8" fmla="*/ 241561 h 720000"/>
              <a:gd name="connsiteX9" fmla="*/ 801875 w 870468"/>
              <a:gd name="connsiteY9" fmla="*/ 241561 h 720000"/>
              <a:gd name="connsiteX10" fmla="*/ 801875 w 870468"/>
              <a:gd name="connsiteY10" fmla="*/ 116152 h 720000"/>
              <a:gd name="connsiteX11" fmla="*/ 754317 w 870468"/>
              <a:gd name="connsiteY11" fmla="*/ 68594 h 720000"/>
              <a:gd name="connsiteX12" fmla="*/ 598821 w 870468"/>
              <a:gd name="connsiteY12" fmla="*/ 68594 h 720000"/>
              <a:gd name="connsiteX13" fmla="*/ 116266 w 870468"/>
              <a:gd name="connsiteY13" fmla="*/ 0 h 720000"/>
              <a:gd name="connsiteX14" fmla="*/ 598821 w 870468"/>
              <a:gd name="connsiteY14" fmla="*/ 0 h 720000"/>
              <a:gd name="connsiteX15" fmla="*/ 754317 w 870468"/>
              <a:gd name="connsiteY15" fmla="*/ 0 h 720000"/>
              <a:gd name="connsiteX16" fmla="*/ 870468 w 870468"/>
              <a:gd name="connsiteY16" fmla="*/ 116152 h 720000"/>
              <a:gd name="connsiteX17" fmla="*/ 870468 w 870468"/>
              <a:gd name="connsiteY17" fmla="*/ 360001 h 720000"/>
              <a:gd name="connsiteX18" fmla="*/ 870468 w 870468"/>
              <a:gd name="connsiteY18" fmla="*/ 603736 h 720000"/>
              <a:gd name="connsiteX19" fmla="*/ 754317 w 870468"/>
              <a:gd name="connsiteY19" fmla="*/ 720000 h 720000"/>
              <a:gd name="connsiteX20" fmla="*/ 598821 w 870468"/>
              <a:gd name="connsiteY20" fmla="*/ 720000 h 720000"/>
              <a:gd name="connsiteX21" fmla="*/ 116266 w 870468"/>
              <a:gd name="connsiteY21" fmla="*/ 720000 h 720000"/>
              <a:gd name="connsiteX22" fmla="*/ 115 w 870468"/>
              <a:gd name="connsiteY22" fmla="*/ 603850 h 720000"/>
              <a:gd name="connsiteX23" fmla="*/ 115 w 870468"/>
              <a:gd name="connsiteY23" fmla="*/ 360279 h 720000"/>
              <a:gd name="connsiteX24" fmla="*/ 0 w 870468"/>
              <a:gd name="connsiteY24" fmla="*/ 360001 h 720000"/>
              <a:gd name="connsiteX25" fmla="*/ 115 w 870468"/>
              <a:gd name="connsiteY25" fmla="*/ 359723 h 720000"/>
              <a:gd name="connsiteX26" fmla="*/ 115 w 870468"/>
              <a:gd name="connsiteY26" fmla="*/ 116152 h 720000"/>
              <a:gd name="connsiteX27" fmla="*/ 116266 w 870468"/>
              <a:gd name="connsiteY27" fmla="*/ 0 h 720000"/>
            </a:gdLst>
            <a:ahLst/>
            <a:cxnLst/>
            <a:rect l="l" t="t" r="r" b="b"/>
            <a:pathLst>
              <a:path w="870468" h="720000">
                <a:moveTo>
                  <a:pt x="114387" y="394297"/>
                </a:moveTo>
                <a:lnTo>
                  <a:pt x="125598" y="421319"/>
                </a:lnTo>
                <a:cubicBezTo>
                  <a:pt x="132843" y="428564"/>
                  <a:pt x="142846" y="433051"/>
                  <a:pt x="153878" y="433051"/>
                </a:cubicBezTo>
                <a:lnTo>
                  <a:pt x="449972" y="433051"/>
                </a:lnTo>
                <a:cubicBezTo>
                  <a:pt x="461061" y="433051"/>
                  <a:pt x="471064" y="428564"/>
                  <a:pt x="478295" y="421319"/>
                </a:cubicBezTo>
                <a:lnTo>
                  <a:pt x="489465" y="394297"/>
                </a:lnTo>
                <a:close/>
                <a:moveTo>
                  <a:pt x="116266" y="68594"/>
                </a:moveTo>
                <a:cubicBezTo>
                  <a:pt x="89972" y="68594"/>
                  <a:pt x="68708" y="89972"/>
                  <a:pt x="68708" y="116152"/>
                </a:cubicBezTo>
                <a:lnTo>
                  <a:pt x="68708" y="241561"/>
                </a:lnTo>
                <a:lnTo>
                  <a:pt x="801875" y="241561"/>
                </a:lnTo>
                <a:lnTo>
                  <a:pt x="801875" y="116152"/>
                </a:lnTo>
                <a:cubicBezTo>
                  <a:pt x="801875" y="89858"/>
                  <a:pt x="780497" y="68594"/>
                  <a:pt x="754317" y="68594"/>
                </a:cubicBezTo>
                <a:lnTo>
                  <a:pt x="598821" y="68594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2"/>
                </a:cubicBezTo>
                <a:lnTo>
                  <a:pt x="870468" y="360001"/>
                </a:lnTo>
                <a:lnTo>
                  <a:pt x="870468" y="603736"/>
                </a:lnTo>
                <a:cubicBezTo>
                  <a:pt x="870468" y="667870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70"/>
                  <a:pt x="115" y="603850"/>
                </a:cubicBezTo>
                <a:lnTo>
                  <a:pt x="115" y="360279"/>
                </a:lnTo>
                <a:lnTo>
                  <a:pt x="0" y="360001"/>
                </a:lnTo>
                <a:lnTo>
                  <a:pt x="115" y="359723"/>
                </a:lnTo>
                <a:lnTo>
                  <a:pt x="115" y="116152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206900" y="2112382"/>
            <a:ext cx="3312000" cy="3456000"/>
          </a:xfrm>
          <a:prstGeom prst="rect">
            <a:avLst/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H="1">
            <a:off x="9358900" y="1648313"/>
            <a:ext cx="1008000" cy="1008000"/>
          </a:xfrm>
          <a:prstGeom prst="ellipse">
            <a:avLst/>
          </a:pr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flipH="1">
            <a:off x="9421833" y="1711246"/>
            <a:ext cx="882134" cy="882134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9674747" y="1996685"/>
            <a:ext cx="376304" cy="311256"/>
          </a:xfrm>
          <a:custGeom>
            <a:avLst/>
            <a:gdLst>
              <a:gd name="connsiteX0" fmla="*/ 114387 w 870468"/>
              <a:gd name="connsiteY0" fmla="*/ 394297 h 720000"/>
              <a:gd name="connsiteX1" fmla="*/ 125598 w 870468"/>
              <a:gd name="connsiteY1" fmla="*/ 421319 h 720000"/>
              <a:gd name="connsiteX2" fmla="*/ 153878 w 870468"/>
              <a:gd name="connsiteY2" fmla="*/ 433051 h 720000"/>
              <a:gd name="connsiteX3" fmla="*/ 449972 w 870468"/>
              <a:gd name="connsiteY3" fmla="*/ 433051 h 720000"/>
              <a:gd name="connsiteX4" fmla="*/ 478295 w 870468"/>
              <a:gd name="connsiteY4" fmla="*/ 421319 h 720000"/>
              <a:gd name="connsiteX5" fmla="*/ 489465 w 870468"/>
              <a:gd name="connsiteY5" fmla="*/ 394297 h 720000"/>
              <a:gd name="connsiteX6" fmla="*/ 116266 w 870468"/>
              <a:gd name="connsiteY6" fmla="*/ 68594 h 720000"/>
              <a:gd name="connsiteX7" fmla="*/ 68708 w 870468"/>
              <a:gd name="connsiteY7" fmla="*/ 116152 h 720000"/>
              <a:gd name="connsiteX8" fmla="*/ 68708 w 870468"/>
              <a:gd name="connsiteY8" fmla="*/ 241561 h 720000"/>
              <a:gd name="connsiteX9" fmla="*/ 801875 w 870468"/>
              <a:gd name="connsiteY9" fmla="*/ 241561 h 720000"/>
              <a:gd name="connsiteX10" fmla="*/ 801875 w 870468"/>
              <a:gd name="connsiteY10" fmla="*/ 116152 h 720000"/>
              <a:gd name="connsiteX11" fmla="*/ 754317 w 870468"/>
              <a:gd name="connsiteY11" fmla="*/ 68594 h 720000"/>
              <a:gd name="connsiteX12" fmla="*/ 598821 w 870468"/>
              <a:gd name="connsiteY12" fmla="*/ 68594 h 720000"/>
              <a:gd name="connsiteX13" fmla="*/ 116266 w 870468"/>
              <a:gd name="connsiteY13" fmla="*/ 0 h 720000"/>
              <a:gd name="connsiteX14" fmla="*/ 598821 w 870468"/>
              <a:gd name="connsiteY14" fmla="*/ 0 h 720000"/>
              <a:gd name="connsiteX15" fmla="*/ 754317 w 870468"/>
              <a:gd name="connsiteY15" fmla="*/ 0 h 720000"/>
              <a:gd name="connsiteX16" fmla="*/ 870468 w 870468"/>
              <a:gd name="connsiteY16" fmla="*/ 116152 h 720000"/>
              <a:gd name="connsiteX17" fmla="*/ 870468 w 870468"/>
              <a:gd name="connsiteY17" fmla="*/ 360001 h 720000"/>
              <a:gd name="connsiteX18" fmla="*/ 870468 w 870468"/>
              <a:gd name="connsiteY18" fmla="*/ 603736 h 720000"/>
              <a:gd name="connsiteX19" fmla="*/ 754317 w 870468"/>
              <a:gd name="connsiteY19" fmla="*/ 720000 h 720000"/>
              <a:gd name="connsiteX20" fmla="*/ 598821 w 870468"/>
              <a:gd name="connsiteY20" fmla="*/ 720000 h 720000"/>
              <a:gd name="connsiteX21" fmla="*/ 116266 w 870468"/>
              <a:gd name="connsiteY21" fmla="*/ 720000 h 720000"/>
              <a:gd name="connsiteX22" fmla="*/ 115 w 870468"/>
              <a:gd name="connsiteY22" fmla="*/ 603850 h 720000"/>
              <a:gd name="connsiteX23" fmla="*/ 115 w 870468"/>
              <a:gd name="connsiteY23" fmla="*/ 360279 h 720000"/>
              <a:gd name="connsiteX24" fmla="*/ 0 w 870468"/>
              <a:gd name="connsiteY24" fmla="*/ 360001 h 720000"/>
              <a:gd name="connsiteX25" fmla="*/ 115 w 870468"/>
              <a:gd name="connsiteY25" fmla="*/ 359723 h 720000"/>
              <a:gd name="connsiteX26" fmla="*/ 115 w 870468"/>
              <a:gd name="connsiteY26" fmla="*/ 116152 h 720000"/>
              <a:gd name="connsiteX27" fmla="*/ 116266 w 870468"/>
              <a:gd name="connsiteY27" fmla="*/ 0 h 720000"/>
            </a:gdLst>
            <a:ahLst/>
            <a:cxnLst/>
            <a:rect l="l" t="t" r="r" b="b"/>
            <a:pathLst>
              <a:path w="870468" h="720000">
                <a:moveTo>
                  <a:pt x="114387" y="394297"/>
                </a:moveTo>
                <a:lnTo>
                  <a:pt x="125598" y="421319"/>
                </a:lnTo>
                <a:cubicBezTo>
                  <a:pt x="132843" y="428564"/>
                  <a:pt x="142846" y="433051"/>
                  <a:pt x="153878" y="433051"/>
                </a:cubicBezTo>
                <a:lnTo>
                  <a:pt x="449972" y="433051"/>
                </a:lnTo>
                <a:cubicBezTo>
                  <a:pt x="461061" y="433051"/>
                  <a:pt x="471064" y="428564"/>
                  <a:pt x="478295" y="421319"/>
                </a:cubicBezTo>
                <a:lnTo>
                  <a:pt x="489465" y="394297"/>
                </a:lnTo>
                <a:close/>
                <a:moveTo>
                  <a:pt x="116266" y="68594"/>
                </a:moveTo>
                <a:cubicBezTo>
                  <a:pt x="89972" y="68594"/>
                  <a:pt x="68708" y="89972"/>
                  <a:pt x="68708" y="116152"/>
                </a:cubicBezTo>
                <a:lnTo>
                  <a:pt x="68708" y="241561"/>
                </a:lnTo>
                <a:lnTo>
                  <a:pt x="801875" y="241561"/>
                </a:lnTo>
                <a:lnTo>
                  <a:pt x="801875" y="116152"/>
                </a:lnTo>
                <a:cubicBezTo>
                  <a:pt x="801875" y="89858"/>
                  <a:pt x="780497" y="68594"/>
                  <a:pt x="754317" y="68594"/>
                </a:cubicBezTo>
                <a:lnTo>
                  <a:pt x="598821" y="68594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2"/>
                </a:cubicBezTo>
                <a:lnTo>
                  <a:pt x="870468" y="360001"/>
                </a:lnTo>
                <a:lnTo>
                  <a:pt x="870468" y="603736"/>
                </a:lnTo>
                <a:cubicBezTo>
                  <a:pt x="870468" y="667870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70"/>
                  <a:pt x="115" y="603850"/>
                </a:cubicBezTo>
                <a:lnTo>
                  <a:pt x="115" y="360279"/>
                </a:lnTo>
                <a:lnTo>
                  <a:pt x="0" y="360001"/>
                </a:lnTo>
                <a:lnTo>
                  <a:pt x="115" y="359723"/>
                </a:lnTo>
                <a:lnTo>
                  <a:pt x="115" y="116152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76400" y="2899218"/>
            <a:ext cx="2880000" cy="324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符号主义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76400" y="3389408"/>
            <a:ext cx="2880000" cy="19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符号主义认为人类智能可以通过符号操作来实现，强调逻辑推理和知识表示；其代表性成果包括早期的逻辑推理程序和专家系统，如MYCIN系统用于医疗诊断。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649650" y="2899218"/>
            <a:ext cx="2880000" cy="324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连接主义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649650" y="3389408"/>
            <a:ext cx="2880000" cy="19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连接主义认为智能行为源于大量简单神经元的相互连接和协同工作，强调神经网络的学习和自适应能力；其代表性成果是各种神经网络模型，如多层感知机和深度卷积神经网络。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422900" y="2899218"/>
            <a:ext cx="2880000" cy="324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行为主义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8422900" y="3389408"/>
            <a:ext cx="2880000" cy="19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行为主义关注智能体的行为表现和环境交互，认为智能是通过感知和行动实现的；其代表性成果包括机器人技术，如自主移动机器人和无人驾驶车辆。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365760" y="436721"/>
            <a:ext cx="216000" cy="216000"/>
          </a:xfrm>
          <a:prstGeom prst="ellipse">
            <a:avLst/>
          </a:prstGeom>
          <a:solidFill>
            <a:schemeClr val="bg1"/>
          </a:solidFill>
          <a:ln w="508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743662" y="296822"/>
            <a:ext cx="1058727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人工智能三大学派</a:t>
            </a:r>
            <a:endParaRPr kumimoji="1" lang="zh-CN" altLang="en-US"/>
          </a:p>
        </p:txBody>
      </p:sp>
      <p:cxnSp>
        <p:nvCxnSpPr>
          <p:cNvPr id="23" name="标题 1"/>
          <p:cNvCxnSpPr/>
          <p:nvPr/>
        </p:nvCxnSpPr>
        <p:spPr>
          <a:xfrm>
            <a:off x="365760" y="804295"/>
            <a:ext cx="11826240" cy="0"/>
          </a:xfrm>
          <a:prstGeom prst="line">
            <a:avLst/>
          </a:prstGeom>
          <a:noFill/>
          <a:ln w="15875" cap="sq"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0" scaled="0"/>
            </a:gradFill>
            <a:miter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320041" y="0"/>
            <a:ext cx="5410201" cy="6857999"/>
          </a:xfrm>
          <a:custGeom>
            <a:avLst/>
            <a:gdLst>
              <a:gd name="connsiteX0" fmla="*/ 5410201 w 5410201"/>
              <a:gd name="connsiteY0" fmla="*/ 0 h 6857999"/>
              <a:gd name="connsiteX1" fmla="*/ 4019076 w 5410201"/>
              <a:gd name="connsiteY1" fmla="*/ 0 h 6857999"/>
              <a:gd name="connsiteX2" fmla="*/ 3565289 w 5410201"/>
              <a:gd name="connsiteY2" fmla="*/ 454433 h 6857999"/>
              <a:gd name="connsiteX3" fmla="*/ 3111501 w 5410201"/>
              <a:gd name="connsiteY3" fmla="*/ 908867 h 6857999"/>
              <a:gd name="connsiteX4" fmla="*/ 3111501 w 5410201"/>
              <a:gd name="connsiteY4" fmla="*/ 3727488 h 6857999"/>
              <a:gd name="connsiteX5" fmla="*/ 1555751 w 5410201"/>
              <a:gd name="connsiteY5" fmla="*/ 5283199 h 6857999"/>
              <a:gd name="connsiteX6" fmla="*/ 0 w 5410201"/>
              <a:gd name="connsiteY6" fmla="*/ 6848455 h 6857999"/>
              <a:gd name="connsiteX7" fmla="*/ 2705101 w 5410201"/>
              <a:gd name="connsiteY7" fmla="*/ 6857999 h 6857999"/>
              <a:gd name="connsiteX8" fmla="*/ 5410201 w 5410201"/>
              <a:gd name="connsiteY8" fmla="*/ 6857999 h 6857999"/>
            </a:gdLst>
            <a:ahLst/>
            <a:cxnLst/>
            <a:rect l="l" t="t" r="r" b="b"/>
            <a:pathLst>
              <a:path w="5410201" h="6857999">
                <a:moveTo>
                  <a:pt x="5410201" y="0"/>
                </a:moveTo>
                <a:lnTo>
                  <a:pt x="4019076" y="0"/>
                </a:lnTo>
                <a:lnTo>
                  <a:pt x="3565289" y="454433"/>
                </a:lnTo>
                <a:lnTo>
                  <a:pt x="3111501" y="908867"/>
                </a:lnTo>
                <a:lnTo>
                  <a:pt x="3111501" y="3727488"/>
                </a:lnTo>
                <a:lnTo>
                  <a:pt x="1555751" y="5283199"/>
                </a:lnTo>
                <a:cubicBezTo>
                  <a:pt x="700089" y="6138840"/>
                  <a:pt x="0" y="6843205"/>
                  <a:pt x="0" y="6848455"/>
                </a:cubicBezTo>
                <a:cubicBezTo>
                  <a:pt x="0" y="6853704"/>
                  <a:pt x="1217296" y="6857999"/>
                  <a:pt x="2705101" y="6857999"/>
                </a:cubicBezTo>
                <a:lnTo>
                  <a:pt x="5410201" y="6857999"/>
                </a:lnTo>
                <a:close/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1" y="0"/>
            <a:ext cx="5410200" cy="6857999"/>
          </a:xfrm>
          <a:custGeom>
            <a:avLst/>
            <a:gdLst>
              <a:gd name="connsiteX0" fmla="*/ 5410200 w 5410200"/>
              <a:gd name="connsiteY0" fmla="*/ 0 h 6857999"/>
              <a:gd name="connsiteX1" fmla="*/ 4019075 w 5410200"/>
              <a:gd name="connsiteY1" fmla="*/ 0 h 6857999"/>
              <a:gd name="connsiteX2" fmla="*/ 3565288 w 5410200"/>
              <a:gd name="connsiteY2" fmla="*/ 454433 h 6857999"/>
              <a:gd name="connsiteX3" fmla="*/ 3111500 w 5410200"/>
              <a:gd name="connsiteY3" fmla="*/ 908867 h 6857999"/>
              <a:gd name="connsiteX4" fmla="*/ 3111500 w 5410200"/>
              <a:gd name="connsiteY4" fmla="*/ 3727488 h 6857999"/>
              <a:gd name="connsiteX5" fmla="*/ 1555750 w 5410200"/>
              <a:gd name="connsiteY5" fmla="*/ 5283199 h 6857999"/>
              <a:gd name="connsiteX6" fmla="*/ 0 w 5410200"/>
              <a:gd name="connsiteY6" fmla="*/ 6848455 h 6857999"/>
              <a:gd name="connsiteX7" fmla="*/ 2705100 w 5410200"/>
              <a:gd name="connsiteY7" fmla="*/ 6857999 h 6857999"/>
              <a:gd name="connsiteX8" fmla="*/ 5410200 w 5410200"/>
              <a:gd name="connsiteY8" fmla="*/ 6857999 h 6857999"/>
            </a:gdLst>
            <a:ahLst/>
            <a:cxnLst/>
            <a:rect l="l" t="t" r="r" b="b"/>
            <a:pathLst>
              <a:path w="5410200" h="6857999">
                <a:moveTo>
                  <a:pt x="5410200" y="0"/>
                </a:moveTo>
                <a:lnTo>
                  <a:pt x="4019075" y="0"/>
                </a:lnTo>
                <a:lnTo>
                  <a:pt x="3565288" y="454433"/>
                </a:lnTo>
                <a:lnTo>
                  <a:pt x="3111500" y="908867"/>
                </a:lnTo>
                <a:lnTo>
                  <a:pt x="3111500" y="3727488"/>
                </a:lnTo>
                <a:lnTo>
                  <a:pt x="1555750" y="5283199"/>
                </a:lnTo>
                <a:cubicBezTo>
                  <a:pt x="700088" y="6138840"/>
                  <a:pt x="0" y="6843205"/>
                  <a:pt x="0" y="6848455"/>
                </a:cubicBezTo>
                <a:cubicBezTo>
                  <a:pt x="0" y="6853704"/>
                  <a:pt x="1217295" y="6857999"/>
                  <a:pt x="2705100" y="6857999"/>
                </a:cubicBezTo>
                <a:lnTo>
                  <a:pt x="5410200" y="6857999"/>
                </a:lnTo>
                <a:close/>
              </a:path>
            </a:pathLst>
          </a:custGeom>
          <a:gradFill>
            <a:gsLst>
              <a:gs pos="34000">
                <a:schemeClr val="accent1"/>
              </a:gs>
              <a:gs pos="88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 amt="20000"/>
          </a:blip>
          <a:srcRect l="55625"/>
          <a:stretch>
            <a:fillRect/>
          </a:stretch>
        </p:blipFill>
        <p:spPr>
          <a:xfrm flipH="1">
            <a:off x="0" y="0"/>
            <a:ext cx="5410200" cy="6858000"/>
          </a:xfrm>
          <a:custGeom>
            <a:avLst/>
            <a:gdLst>
              <a:gd name="connsiteX0" fmla="*/ 5410200 w 5410200"/>
              <a:gd name="connsiteY0" fmla="*/ 0 h 6858000"/>
              <a:gd name="connsiteX1" fmla="*/ 4019076 w 5410200"/>
              <a:gd name="connsiteY1" fmla="*/ 0 h 6858000"/>
              <a:gd name="connsiteX2" fmla="*/ 3565288 w 5410200"/>
              <a:gd name="connsiteY2" fmla="*/ 454434 h 6858000"/>
              <a:gd name="connsiteX3" fmla="*/ 3111500 w 5410200"/>
              <a:gd name="connsiteY3" fmla="*/ 908868 h 6858000"/>
              <a:gd name="connsiteX4" fmla="*/ 3111500 w 5410200"/>
              <a:gd name="connsiteY4" fmla="*/ 3727489 h 6858000"/>
              <a:gd name="connsiteX5" fmla="*/ 1555750 w 5410200"/>
              <a:gd name="connsiteY5" fmla="*/ 5283200 h 6858000"/>
              <a:gd name="connsiteX6" fmla="*/ 0 w 5410200"/>
              <a:gd name="connsiteY6" fmla="*/ 6848456 h 6858000"/>
              <a:gd name="connsiteX7" fmla="*/ 2705100 w 5410200"/>
              <a:gd name="connsiteY7" fmla="*/ 6858000 h 6858000"/>
              <a:gd name="connsiteX8" fmla="*/ 5410200 w 5410200"/>
              <a:gd name="connsiteY8" fmla="*/ 6858000 h 6858000"/>
            </a:gdLst>
            <a:ahLst/>
            <a:cxnLst/>
            <a:rect l="l" t="t" r="r" b="b"/>
            <a:pathLst>
              <a:path w="5410200" h="6858000">
                <a:moveTo>
                  <a:pt x="5410200" y="0"/>
                </a:moveTo>
                <a:lnTo>
                  <a:pt x="4019076" y="0"/>
                </a:lnTo>
                <a:lnTo>
                  <a:pt x="3565288" y="454434"/>
                </a:lnTo>
                <a:lnTo>
                  <a:pt x="3111500" y="908868"/>
                </a:lnTo>
                <a:lnTo>
                  <a:pt x="3111500" y="3727489"/>
                </a:lnTo>
                <a:lnTo>
                  <a:pt x="1555750" y="5283200"/>
                </a:lnTo>
                <a:cubicBezTo>
                  <a:pt x="700088" y="6138841"/>
                  <a:pt x="0" y="6843206"/>
                  <a:pt x="0" y="6848456"/>
                </a:cubicBezTo>
                <a:cubicBezTo>
                  <a:pt x="0" y="6853705"/>
                  <a:pt x="1217295" y="6858000"/>
                  <a:pt x="2705100" y="6858000"/>
                </a:cubicBezTo>
                <a:lnTo>
                  <a:pt x="541020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 flipH="1">
            <a:off x="1" y="4863033"/>
            <a:ext cx="1992001" cy="1994966"/>
          </a:xfrm>
          <a:custGeom>
            <a:avLst/>
            <a:gdLst>
              <a:gd name="connsiteX0" fmla="*/ 1984387 w 1992001"/>
              <a:gd name="connsiteY0" fmla="*/ 5 h 1994966"/>
              <a:gd name="connsiteX1" fmla="*/ 988386 w 1992001"/>
              <a:gd name="connsiteY1" fmla="*/ 991795 h 1994966"/>
              <a:gd name="connsiteX2" fmla="*/ 0 w 1992001"/>
              <a:gd name="connsiteY2" fmla="*/ 1990755 h 1994966"/>
              <a:gd name="connsiteX3" fmla="*/ 996001 w 1992001"/>
              <a:gd name="connsiteY3" fmla="*/ 1994966 h 1994966"/>
              <a:gd name="connsiteX4" fmla="*/ 1992001 w 1992001"/>
              <a:gd name="connsiteY4" fmla="*/ 1994966 h 1994966"/>
              <a:gd name="connsiteX5" fmla="*/ 1992001 w 1992001"/>
              <a:gd name="connsiteY5" fmla="*/ 994920 h 1994966"/>
              <a:gd name="connsiteX6" fmla="*/ 1991982 w 1992001"/>
              <a:gd name="connsiteY6" fmla="*/ 857393 h 1994966"/>
              <a:gd name="connsiteX7" fmla="*/ 1984387 w 1992001"/>
              <a:gd name="connsiteY7" fmla="*/ 5 h 1994966"/>
            </a:gdLst>
            <a:ahLst/>
            <a:cxnLst/>
            <a:rect l="l" t="t" r="r" b="b"/>
            <a:pathLst>
              <a:path w="1992001" h="1994966">
                <a:moveTo>
                  <a:pt x="1984387" y="5"/>
                </a:moveTo>
                <a:cubicBezTo>
                  <a:pt x="1980088" y="-1666"/>
                  <a:pt x="1546343" y="430246"/>
                  <a:pt x="988386" y="991795"/>
                </a:cubicBezTo>
                <a:cubicBezTo>
                  <a:pt x="444774" y="1538907"/>
                  <a:pt x="0" y="1988439"/>
                  <a:pt x="0" y="1990755"/>
                </a:cubicBezTo>
                <a:cubicBezTo>
                  <a:pt x="0" y="1993071"/>
                  <a:pt x="448200" y="1994966"/>
                  <a:pt x="996001" y="1994966"/>
                </a:cubicBezTo>
                <a:lnTo>
                  <a:pt x="1992001" y="1994966"/>
                </a:lnTo>
                <a:lnTo>
                  <a:pt x="1992001" y="994920"/>
                </a:lnTo>
                <a:lnTo>
                  <a:pt x="1991982" y="857393"/>
                </a:lnTo>
                <a:cubicBezTo>
                  <a:pt x="1991788" y="182917"/>
                  <a:pt x="1990057" y="2209"/>
                  <a:pt x="1984387" y="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1621346" y="328825"/>
            <a:ext cx="162092" cy="125321"/>
          </a:xfrm>
          <a:custGeom>
            <a:avLst/>
            <a:gdLst>
              <a:gd name="connsiteX0" fmla="*/ 9855 w 162092"/>
              <a:gd name="connsiteY0" fmla="*/ 105905 h 125321"/>
              <a:gd name="connsiteX1" fmla="*/ 152826 w 162092"/>
              <a:gd name="connsiteY1" fmla="*/ 105905 h 125321"/>
              <a:gd name="connsiteX2" fmla="*/ 152826 w 162092"/>
              <a:gd name="connsiteY2" fmla="*/ 125321 h 125321"/>
              <a:gd name="connsiteX3" fmla="*/ 9855 w 162092"/>
              <a:gd name="connsiteY3" fmla="*/ 125321 h 125321"/>
              <a:gd name="connsiteX4" fmla="*/ 9855 w 162092"/>
              <a:gd name="connsiteY4" fmla="*/ 105905 h 125321"/>
              <a:gd name="connsiteX5" fmla="*/ 9855 w 162092"/>
              <a:gd name="connsiteY5" fmla="*/ 52952 h 125321"/>
              <a:gd name="connsiteX6" fmla="*/ 116936 w 162092"/>
              <a:gd name="connsiteY6" fmla="*/ 52952 h 125321"/>
              <a:gd name="connsiteX7" fmla="*/ 116936 w 162092"/>
              <a:gd name="connsiteY7" fmla="*/ 72368 h 125321"/>
              <a:gd name="connsiteX8" fmla="*/ 9855 w 162092"/>
              <a:gd name="connsiteY8" fmla="*/ 72368 h 125321"/>
              <a:gd name="connsiteX9" fmla="*/ 9855 w 162092"/>
              <a:gd name="connsiteY9" fmla="*/ 52952 h 125321"/>
              <a:gd name="connsiteX10" fmla="*/ 9267 w 162092"/>
              <a:gd name="connsiteY10" fmla="*/ 0 h 125321"/>
              <a:gd name="connsiteX11" fmla="*/ 152238 w 162092"/>
              <a:gd name="connsiteY11" fmla="*/ 0 h 125321"/>
              <a:gd name="connsiteX12" fmla="*/ 152238 w 162092"/>
              <a:gd name="connsiteY12" fmla="*/ 19416 h 125321"/>
              <a:gd name="connsiteX13" fmla="*/ 9267 w 162092"/>
              <a:gd name="connsiteY13" fmla="*/ 19416 h 125321"/>
              <a:gd name="connsiteX14" fmla="*/ 9267 w 162092"/>
              <a:gd name="connsiteY14" fmla="*/ 0 h 125321"/>
            </a:gdLst>
            <a:ahLst/>
            <a:cxnLst/>
            <a:rect l="l" t="t" r="r" b="b"/>
            <a:pathLst>
              <a:path w="162092" h="125321">
                <a:moveTo>
                  <a:pt x="9855" y="105905"/>
                </a:moveTo>
                <a:lnTo>
                  <a:pt x="152826" y="105905"/>
                </a:lnTo>
                <a:cubicBezTo>
                  <a:pt x="165181" y="105905"/>
                  <a:pt x="165181" y="125321"/>
                  <a:pt x="152826" y="125321"/>
                </a:cubicBezTo>
                <a:lnTo>
                  <a:pt x="9855" y="125321"/>
                </a:lnTo>
                <a:cubicBezTo>
                  <a:pt x="-2501" y="125321"/>
                  <a:pt x="-2501" y="105905"/>
                  <a:pt x="9855" y="105905"/>
                </a:cubicBezTo>
                <a:close/>
                <a:moveTo>
                  <a:pt x="9855" y="52952"/>
                </a:moveTo>
                <a:lnTo>
                  <a:pt x="116936" y="52952"/>
                </a:lnTo>
                <a:cubicBezTo>
                  <a:pt x="129292" y="52952"/>
                  <a:pt x="129292" y="72368"/>
                  <a:pt x="116936" y="72368"/>
                </a:cubicBezTo>
                <a:lnTo>
                  <a:pt x="9855" y="72368"/>
                </a:lnTo>
                <a:cubicBezTo>
                  <a:pt x="-2501" y="72368"/>
                  <a:pt x="-2501" y="52952"/>
                  <a:pt x="9855" y="52952"/>
                </a:cubicBezTo>
                <a:close/>
                <a:moveTo>
                  <a:pt x="9267" y="0"/>
                </a:moveTo>
                <a:lnTo>
                  <a:pt x="152238" y="0"/>
                </a:lnTo>
                <a:cubicBezTo>
                  <a:pt x="164593" y="0"/>
                  <a:pt x="164593" y="19416"/>
                  <a:pt x="152238" y="19416"/>
                </a:cubicBezTo>
                <a:lnTo>
                  <a:pt x="9267" y="19416"/>
                </a:lnTo>
                <a:cubicBezTo>
                  <a:pt x="-3089" y="19416"/>
                  <a:pt x="-3089" y="0"/>
                  <a:pt x="9267" y="0"/>
                </a:cubicBezTo>
                <a:close/>
              </a:path>
            </a:pathLst>
          </a:custGeom>
          <a:solidFill>
            <a:schemeClr val="accent1"/>
          </a:solidFill>
          <a:ln w="587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1576765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646164" y="6401581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156246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1221678" y="6401581"/>
            <a:ext cx="137688" cy="12977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0735727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0802953" y="6401581"/>
            <a:ext cx="134100" cy="12977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0315208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389583" y="6401581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628420" y="766804"/>
            <a:ext cx="2171051" cy="22517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8000">
                <a:ln w="12344">
                  <a:solidFill>
                    <a:srgbClr val="000000">
                      <a:alpha val="100000"/>
                    </a:srgbClr>
                  </a:solidFill>
                </a:ln>
                <a:noFill/>
                <a:latin typeface="Source Han Sans CN Bold"/>
                <a:ea typeface="Source Han Sans CN Bold"/>
                <a:cs typeface="Source Han Sans CN Bold"/>
              </a:rPr>
              <a:t>03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374105" y="2972467"/>
            <a:ext cx="4679680" cy="15614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人工智能的关键技术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H="1">
            <a:off x="11116321" y="2507515"/>
            <a:ext cx="553366" cy="398120"/>
          </a:xfrm>
          <a:custGeom>
            <a:avLst/>
            <a:gdLst>
              <a:gd name="connsiteX0" fmla="*/ 573801 w 1693851"/>
              <a:gd name="connsiteY0" fmla="*/ 983265 h 1218645"/>
              <a:gd name="connsiteX1" fmla="*/ 633893 w 1693851"/>
              <a:gd name="connsiteY1" fmla="*/ 983265 h 1218645"/>
              <a:gd name="connsiteX2" fmla="*/ 633893 w 1693851"/>
              <a:gd name="connsiteY2" fmla="*/ 1070909 h 1218645"/>
              <a:gd name="connsiteX3" fmla="*/ 721537 w 1693851"/>
              <a:gd name="connsiteY3" fmla="*/ 1070909 h 1218645"/>
              <a:gd name="connsiteX4" fmla="*/ 721537 w 1693851"/>
              <a:gd name="connsiteY4" fmla="*/ 1131001 h 1218645"/>
              <a:gd name="connsiteX5" fmla="*/ 633893 w 1693851"/>
              <a:gd name="connsiteY5" fmla="*/ 1131001 h 1218645"/>
              <a:gd name="connsiteX6" fmla="*/ 633893 w 1693851"/>
              <a:gd name="connsiteY6" fmla="*/ 1218645 h 1218645"/>
              <a:gd name="connsiteX7" fmla="*/ 573801 w 1693851"/>
              <a:gd name="connsiteY7" fmla="*/ 1218645 h 1218645"/>
              <a:gd name="connsiteX8" fmla="*/ 573801 w 1693851"/>
              <a:gd name="connsiteY8" fmla="*/ 1131001 h 1218645"/>
              <a:gd name="connsiteX9" fmla="*/ 486157 w 1693851"/>
              <a:gd name="connsiteY9" fmla="*/ 1131001 h 1218645"/>
              <a:gd name="connsiteX10" fmla="*/ 486157 w 1693851"/>
              <a:gd name="connsiteY10" fmla="*/ 1070909 h 1218645"/>
              <a:gd name="connsiteX11" fmla="*/ 573801 w 1693851"/>
              <a:gd name="connsiteY11" fmla="*/ 1070909 h 1218645"/>
              <a:gd name="connsiteX12" fmla="*/ 87644 w 1693851"/>
              <a:gd name="connsiteY12" fmla="*/ 983265 h 1218645"/>
              <a:gd name="connsiteX13" fmla="*/ 147736 w 1693851"/>
              <a:gd name="connsiteY13" fmla="*/ 983265 h 1218645"/>
              <a:gd name="connsiteX14" fmla="*/ 147736 w 1693851"/>
              <a:gd name="connsiteY14" fmla="*/ 1070909 h 1218645"/>
              <a:gd name="connsiteX15" fmla="*/ 235380 w 1693851"/>
              <a:gd name="connsiteY15" fmla="*/ 1070909 h 1218645"/>
              <a:gd name="connsiteX16" fmla="*/ 235380 w 1693851"/>
              <a:gd name="connsiteY16" fmla="*/ 1131001 h 1218645"/>
              <a:gd name="connsiteX17" fmla="*/ 147736 w 1693851"/>
              <a:gd name="connsiteY17" fmla="*/ 1131001 h 1218645"/>
              <a:gd name="connsiteX18" fmla="*/ 147736 w 1693851"/>
              <a:gd name="connsiteY18" fmla="*/ 1218645 h 1218645"/>
              <a:gd name="connsiteX19" fmla="*/ 87644 w 1693851"/>
              <a:gd name="connsiteY19" fmla="*/ 1218645 h 1218645"/>
              <a:gd name="connsiteX20" fmla="*/ 87644 w 1693851"/>
              <a:gd name="connsiteY20" fmla="*/ 1131001 h 1218645"/>
              <a:gd name="connsiteX21" fmla="*/ 0 w 1693851"/>
              <a:gd name="connsiteY21" fmla="*/ 1131001 h 1218645"/>
              <a:gd name="connsiteX22" fmla="*/ 0 w 1693851"/>
              <a:gd name="connsiteY22" fmla="*/ 1070909 h 1218645"/>
              <a:gd name="connsiteX23" fmla="*/ 87644 w 1693851"/>
              <a:gd name="connsiteY23" fmla="*/ 1070909 h 1218645"/>
              <a:gd name="connsiteX24" fmla="*/ 1546115 w 1693851"/>
              <a:gd name="connsiteY24" fmla="*/ 491632 h 1218645"/>
              <a:gd name="connsiteX25" fmla="*/ 1606207 w 1693851"/>
              <a:gd name="connsiteY25" fmla="*/ 491632 h 1218645"/>
              <a:gd name="connsiteX26" fmla="*/ 1606207 w 1693851"/>
              <a:gd name="connsiteY26" fmla="*/ 579276 h 1218645"/>
              <a:gd name="connsiteX27" fmla="*/ 1693851 w 1693851"/>
              <a:gd name="connsiteY27" fmla="*/ 579276 h 1218645"/>
              <a:gd name="connsiteX28" fmla="*/ 1693851 w 1693851"/>
              <a:gd name="connsiteY28" fmla="*/ 639368 h 1218645"/>
              <a:gd name="connsiteX29" fmla="*/ 1606207 w 1693851"/>
              <a:gd name="connsiteY29" fmla="*/ 639368 h 1218645"/>
              <a:gd name="connsiteX30" fmla="*/ 1606207 w 1693851"/>
              <a:gd name="connsiteY30" fmla="*/ 727012 h 1218645"/>
              <a:gd name="connsiteX31" fmla="*/ 1546115 w 1693851"/>
              <a:gd name="connsiteY31" fmla="*/ 727012 h 1218645"/>
              <a:gd name="connsiteX32" fmla="*/ 1546115 w 1693851"/>
              <a:gd name="connsiteY32" fmla="*/ 639368 h 1218645"/>
              <a:gd name="connsiteX33" fmla="*/ 1458471 w 1693851"/>
              <a:gd name="connsiteY33" fmla="*/ 639368 h 1218645"/>
              <a:gd name="connsiteX34" fmla="*/ 1458471 w 1693851"/>
              <a:gd name="connsiteY34" fmla="*/ 579276 h 1218645"/>
              <a:gd name="connsiteX35" fmla="*/ 1546115 w 1693851"/>
              <a:gd name="connsiteY35" fmla="*/ 579276 h 1218645"/>
              <a:gd name="connsiteX36" fmla="*/ 1059958 w 1693851"/>
              <a:gd name="connsiteY36" fmla="*/ 491632 h 1218645"/>
              <a:gd name="connsiteX37" fmla="*/ 1120050 w 1693851"/>
              <a:gd name="connsiteY37" fmla="*/ 491632 h 1218645"/>
              <a:gd name="connsiteX38" fmla="*/ 1120050 w 1693851"/>
              <a:gd name="connsiteY38" fmla="*/ 579276 h 1218645"/>
              <a:gd name="connsiteX39" fmla="*/ 1207694 w 1693851"/>
              <a:gd name="connsiteY39" fmla="*/ 579276 h 1218645"/>
              <a:gd name="connsiteX40" fmla="*/ 1207694 w 1693851"/>
              <a:gd name="connsiteY40" fmla="*/ 639368 h 1218645"/>
              <a:gd name="connsiteX41" fmla="*/ 1120050 w 1693851"/>
              <a:gd name="connsiteY41" fmla="*/ 639368 h 1218645"/>
              <a:gd name="connsiteX42" fmla="*/ 1120050 w 1693851"/>
              <a:gd name="connsiteY42" fmla="*/ 727012 h 1218645"/>
              <a:gd name="connsiteX43" fmla="*/ 1059958 w 1693851"/>
              <a:gd name="connsiteY43" fmla="*/ 727012 h 1218645"/>
              <a:gd name="connsiteX44" fmla="*/ 1059958 w 1693851"/>
              <a:gd name="connsiteY44" fmla="*/ 639368 h 1218645"/>
              <a:gd name="connsiteX45" fmla="*/ 972314 w 1693851"/>
              <a:gd name="connsiteY45" fmla="*/ 639368 h 1218645"/>
              <a:gd name="connsiteX46" fmla="*/ 972314 w 1693851"/>
              <a:gd name="connsiteY46" fmla="*/ 579276 h 1218645"/>
              <a:gd name="connsiteX47" fmla="*/ 1059958 w 1693851"/>
              <a:gd name="connsiteY47" fmla="*/ 579276 h 1218645"/>
              <a:gd name="connsiteX48" fmla="*/ 573801 w 1693851"/>
              <a:gd name="connsiteY48" fmla="*/ 491632 h 1218645"/>
              <a:gd name="connsiteX49" fmla="*/ 633893 w 1693851"/>
              <a:gd name="connsiteY49" fmla="*/ 491632 h 1218645"/>
              <a:gd name="connsiteX50" fmla="*/ 633893 w 1693851"/>
              <a:gd name="connsiteY50" fmla="*/ 579276 h 1218645"/>
              <a:gd name="connsiteX51" fmla="*/ 721537 w 1693851"/>
              <a:gd name="connsiteY51" fmla="*/ 579276 h 1218645"/>
              <a:gd name="connsiteX52" fmla="*/ 721537 w 1693851"/>
              <a:gd name="connsiteY52" fmla="*/ 639368 h 1218645"/>
              <a:gd name="connsiteX53" fmla="*/ 633893 w 1693851"/>
              <a:gd name="connsiteY53" fmla="*/ 639368 h 1218645"/>
              <a:gd name="connsiteX54" fmla="*/ 633893 w 1693851"/>
              <a:gd name="connsiteY54" fmla="*/ 727012 h 1218645"/>
              <a:gd name="connsiteX55" fmla="*/ 573801 w 1693851"/>
              <a:gd name="connsiteY55" fmla="*/ 727012 h 1218645"/>
              <a:gd name="connsiteX56" fmla="*/ 573801 w 1693851"/>
              <a:gd name="connsiteY56" fmla="*/ 639368 h 1218645"/>
              <a:gd name="connsiteX57" fmla="*/ 486157 w 1693851"/>
              <a:gd name="connsiteY57" fmla="*/ 639368 h 1218645"/>
              <a:gd name="connsiteX58" fmla="*/ 486157 w 1693851"/>
              <a:gd name="connsiteY58" fmla="*/ 579276 h 1218645"/>
              <a:gd name="connsiteX59" fmla="*/ 573801 w 1693851"/>
              <a:gd name="connsiteY59" fmla="*/ 579276 h 1218645"/>
              <a:gd name="connsiteX60" fmla="*/ 87644 w 1693851"/>
              <a:gd name="connsiteY60" fmla="*/ 491632 h 1218645"/>
              <a:gd name="connsiteX61" fmla="*/ 147736 w 1693851"/>
              <a:gd name="connsiteY61" fmla="*/ 491632 h 1218645"/>
              <a:gd name="connsiteX62" fmla="*/ 147736 w 1693851"/>
              <a:gd name="connsiteY62" fmla="*/ 579276 h 1218645"/>
              <a:gd name="connsiteX63" fmla="*/ 235380 w 1693851"/>
              <a:gd name="connsiteY63" fmla="*/ 579276 h 1218645"/>
              <a:gd name="connsiteX64" fmla="*/ 235380 w 1693851"/>
              <a:gd name="connsiteY64" fmla="*/ 639368 h 1218645"/>
              <a:gd name="connsiteX65" fmla="*/ 147736 w 1693851"/>
              <a:gd name="connsiteY65" fmla="*/ 639368 h 1218645"/>
              <a:gd name="connsiteX66" fmla="*/ 147736 w 1693851"/>
              <a:gd name="connsiteY66" fmla="*/ 727012 h 1218645"/>
              <a:gd name="connsiteX67" fmla="*/ 87644 w 1693851"/>
              <a:gd name="connsiteY67" fmla="*/ 727012 h 1218645"/>
              <a:gd name="connsiteX68" fmla="*/ 87644 w 1693851"/>
              <a:gd name="connsiteY68" fmla="*/ 639368 h 1218645"/>
              <a:gd name="connsiteX69" fmla="*/ 0 w 1693851"/>
              <a:gd name="connsiteY69" fmla="*/ 639368 h 1218645"/>
              <a:gd name="connsiteX70" fmla="*/ 0 w 1693851"/>
              <a:gd name="connsiteY70" fmla="*/ 579276 h 1218645"/>
              <a:gd name="connsiteX71" fmla="*/ 87644 w 1693851"/>
              <a:gd name="connsiteY71" fmla="*/ 579276 h 1218645"/>
              <a:gd name="connsiteX72" fmla="*/ 1546115 w 1693851"/>
              <a:gd name="connsiteY72" fmla="*/ 0 h 1218645"/>
              <a:gd name="connsiteX73" fmla="*/ 1606207 w 1693851"/>
              <a:gd name="connsiteY73" fmla="*/ 0 h 1218645"/>
              <a:gd name="connsiteX74" fmla="*/ 1606207 w 1693851"/>
              <a:gd name="connsiteY74" fmla="*/ 87644 h 1218645"/>
              <a:gd name="connsiteX75" fmla="*/ 1693851 w 1693851"/>
              <a:gd name="connsiteY75" fmla="*/ 87644 h 1218645"/>
              <a:gd name="connsiteX76" fmla="*/ 1693851 w 1693851"/>
              <a:gd name="connsiteY76" fmla="*/ 147736 h 1218645"/>
              <a:gd name="connsiteX77" fmla="*/ 1606207 w 1693851"/>
              <a:gd name="connsiteY77" fmla="*/ 147736 h 1218645"/>
              <a:gd name="connsiteX78" fmla="*/ 1606207 w 1693851"/>
              <a:gd name="connsiteY78" fmla="*/ 235380 h 1218645"/>
              <a:gd name="connsiteX79" fmla="*/ 1546115 w 1693851"/>
              <a:gd name="connsiteY79" fmla="*/ 235380 h 1218645"/>
              <a:gd name="connsiteX80" fmla="*/ 1546115 w 1693851"/>
              <a:gd name="connsiteY80" fmla="*/ 147736 h 1218645"/>
              <a:gd name="connsiteX81" fmla="*/ 1458471 w 1693851"/>
              <a:gd name="connsiteY81" fmla="*/ 147736 h 1218645"/>
              <a:gd name="connsiteX82" fmla="*/ 1458471 w 1693851"/>
              <a:gd name="connsiteY82" fmla="*/ 87644 h 1218645"/>
              <a:gd name="connsiteX83" fmla="*/ 1546115 w 1693851"/>
              <a:gd name="connsiteY83" fmla="*/ 87644 h 1218645"/>
              <a:gd name="connsiteX84" fmla="*/ 1059958 w 1693851"/>
              <a:gd name="connsiteY84" fmla="*/ 0 h 1218645"/>
              <a:gd name="connsiteX85" fmla="*/ 1120050 w 1693851"/>
              <a:gd name="connsiteY85" fmla="*/ 0 h 1218645"/>
              <a:gd name="connsiteX86" fmla="*/ 1120050 w 1693851"/>
              <a:gd name="connsiteY86" fmla="*/ 87644 h 1218645"/>
              <a:gd name="connsiteX87" fmla="*/ 1207694 w 1693851"/>
              <a:gd name="connsiteY87" fmla="*/ 87644 h 1218645"/>
              <a:gd name="connsiteX88" fmla="*/ 1207694 w 1693851"/>
              <a:gd name="connsiteY88" fmla="*/ 147736 h 1218645"/>
              <a:gd name="connsiteX89" fmla="*/ 1120050 w 1693851"/>
              <a:gd name="connsiteY89" fmla="*/ 147736 h 1218645"/>
              <a:gd name="connsiteX90" fmla="*/ 1120050 w 1693851"/>
              <a:gd name="connsiteY90" fmla="*/ 235380 h 1218645"/>
              <a:gd name="connsiteX91" fmla="*/ 1059958 w 1693851"/>
              <a:gd name="connsiteY91" fmla="*/ 235380 h 1218645"/>
              <a:gd name="connsiteX92" fmla="*/ 1059958 w 1693851"/>
              <a:gd name="connsiteY92" fmla="*/ 147736 h 1218645"/>
              <a:gd name="connsiteX93" fmla="*/ 972314 w 1693851"/>
              <a:gd name="connsiteY93" fmla="*/ 147736 h 1218645"/>
              <a:gd name="connsiteX94" fmla="*/ 972314 w 1693851"/>
              <a:gd name="connsiteY94" fmla="*/ 87644 h 1218645"/>
              <a:gd name="connsiteX95" fmla="*/ 1059958 w 1693851"/>
              <a:gd name="connsiteY95" fmla="*/ 87644 h 1218645"/>
            </a:gdLst>
            <a:ahLst/>
            <a:cxnLst/>
            <a:rect l="l" t="t" r="r" b="b"/>
            <a:pathLst>
              <a:path w="1693851" h="1218645">
                <a:moveTo>
                  <a:pt x="573801" y="983265"/>
                </a:moveTo>
                <a:lnTo>
                  <a:pt x="633893" y="983265"/>
                </a:lnTo>
                <a:lnTo>
                  <a:pt x="633893" y="1070909"/>
                </a:lnTo>
                <a:lnTo>
                  <a:pt x="721537" y="1070909"/>
                </a:lnTo>
                <a:lnTo>
                  <a:pt x="721537" y="1131001"/>
                </a:lnTo>
                <a:lnTo>
                  <a:pt x="633893" y="1131001"/>
                </a:lnTo>
                <a:lnTo>
                  <a:pt x="633893" y="1218645"/>
                </a:lnTo>
                <a:lnTo>
                  <a:pt x="573801" y="1218645"/>
                </a:lnTo>
                <a:lnTo>
                  <a:pt x="573801" y="1131001"/>
                </a:lnTo>
                <a:lnTo>
                  <a:pt x="486157" y="1131001"/>
                </a:lnTo>
                <a:lnTo>
                  <a:pt x="486157" y="1070909"/>
                </a:lnTo>
                <a:lnTo>
                  <a:pt x="573801" y="1070909"/>
                </a:lnTo>
                <a:close/>
                <a:moveTo>
                  <a:pt x="87644" y="983265"/>
                </a:moveTo>
                <a:lnTo>
                  <a:pt x="147736" y="983265"/>
                </a:lnTo>
                <a:lnTo>
                  <a:pt x="147736" y="1070909"/>
                </a:lnTo>
                <a:lnTo>
                  <a:pt x="235380" y="1070909"/>
                </a:lnTo>
                <a:lnTo>
                  <a:pt x="235380" y="1131001"/>
                </a:lnTo>
                <a:lnTo>
                  <a:pt x="147736" y="1131001"/>
                </a:lnTo>
                <a:lnTo>
                  <a:pt x="147736" y="1218645"/>
                </a:lnTo>
                <a:lnTo>
                  <a:pt x="87644" y="1218645"/>
                </a:lnTo>
                <a:lnTo>
                  <a:pt x="87644" y="1131001"/>
                </a:lnTo>
                <a:lnTo>
                  <a:pt x="0" y="1131001"/>
                </a:lnTo>
                <a:lnTo>
                  <a:pt x="0" y="1070909"/>
                </a:lnTo>
                <a:lnTo>
                  <a:pt x="87644" y="1070909"/>
                </a:lnTo>
                <a:close/>
                <a:moveTo>
                  <a:pt x="1546115" y="491632"/>
                </a:moveTo>
                <a:lnTo>
                  <a:pt x="1606207" y="491632"/>
                </a:lnTo>
                <a:lnTo>
                  <a:pt x="1606207" y="579276"/>
                </a:lnTo>
                <a:lnTo>
                  <a:pt x="1693851" y="579276"/>
                </a:lnTo>
                <a:lnTo>
                  <a:pt x="1693851" y="639368"/>
                </a:lnTo>
                <a:lnTo>
                  <a:pt x="1606207" y="639368"/>
                </a:lnTo>
                <a:lnTo>
                  <a:pt x="1606207" y="727012"/>
                </a:lnTo>
                <a:lnTo>
                  <a:pt x="1546115" y="727012"/>
                </a:lnTo>
                <a:lnTo>
                  <a:pt x="1546115" y="639368"/>
                </a:lnTo>
                <a:lnTo>
                  <a:pt x="1458471" y="639368"/>
                </a:lnTo>
                <a:lnTo>
                  <a:pt x="1458471" y="579276"/>
                </a:lnTo>
                <a:lnTo>
                  <a:pt x="1546115" y="579276"/>
                </a:lnTo>
                <a:close/>
                <a:moveTo>
                  <a:pt x="1059958" y="491632"/>
                </a:moveTo>
                <a:lnTo>
                  <a:pt x="1120050" y="491632"/>
                </a:lnTo>
                <a:lnTo>
                  <a:pt x="1120050" y="579276"/>
                </a:lnTo>
                <a:lnTo>
                  <a:pt x="1207694" y="579276"/>
                </a:lnTo>
                <a:lnTo>
                  <a:pt x="1207694" y="639368"/>
                </a:lnTo>
                <a:lnTo>
                  <a:pt x="1120050" y="639368"/>
                </a:lnTo>
                <a:lnTo>
                  <a:pt x="1120050" y="727012"/>
                </a:lnTo>
                <a:lnTo>
                  <a:pt x="1059958" y="727012"/>
                </a:lnTo>
                <a:lnTo>
                  <a:pt x="1059958" y="639368"/>
                </a:lnTo>
                <a:lnTo>
                  <a:pt x="972314" y="639368"/>
                </a:lnTo>
                <a:lnTo>
                  <a:pt x="972314" y="579276"/>
                </a:lnTo>
                <a:lnTo>
                  <a:pt x="1059958" y="579276"/>
                </a:lnTo>
                <a:close/>
                <a:moveTo>
                  <a:pt x="573801" y="491632"/>
                </a:moveTo>
                <a:lnTo>
                  <a:pt x="633893" y="491632"/>
                </a:lnTo>
                <a:lnTo>
                  <a:pt x="633893" y="579276"/>
                </a:lnTo>
                <a:lnTo>
                  <a:pt x="721537" y="579276"/>
                </a:lnTo>
                <a:lnTo>
                  <a:pt x="721537" y="639368"/>
                </a:lnTo>
                <a:lnTo>
                  <a:pt x="633893" y="639368"/>
                </a:lnTo>
                <a:lnTo>
                  <a:pt x="633893" y="727012"/>
                </a:lnTo>
                <a:lnTo>
                  <a:pt x="573801" y="727012"/>
                </a:lnTo>
                <a:lnTo>
                  <a:pt x="573801" y="639368"/>
                </a:lnTo>
                <a:lnTo>
                  <a:pt x="486157" y="639368"/>
                </a:lnTo>
                <a:lnTo>
                  <a:pt x="486157" y="579276"/>
                </a:lnTo>
                <a:lnTo>
                  <a:pt x="573801" y="579276"/>
                </a:lnTo>
                <a:close/>
                <a:moveTo>
                  <a:pt x="87644" y="491632"/>
                </a:moveTo>
                <a:lnTo>
                  <a:pt x="147736" y="491632"/>
                </a:lnTo>
                <a:lnTo>
                  <a:pt x="147736" y="579276"/>
                </a:lnTo>
                <a:lnTo>
                  <a:pt x="235380" y="579276"/>
                </a:lnTo>
                <a:lnTo>
                  <a:pt x="235380" y="639368"/>
                </a:lnTo>
                <a:lnTo>
                  <a:pt x="147736" y="639368"/>
                </a:lnTo>
                <a:lnTo>
                  <a:pt x="147736" y="727012"/>
                </a:lnTo>
                <a:lnTo>
                  <a:pt x="87644" y="727012"/>
                </a:lnTo>
                <a:lnTo>
                  <a:pt x="87644" y="639368"/>
                </a:lnTo>
                <a:lnTo>
                  <a:pt x="0" y="639368"/>
                </a:lnTo>
                <a:lnTo>
                  <a:pt x="0" y="579276"/>
                </a:lnTo>
                <a:lnTo>
                  <a:pt x="87644" y="579276"/>
                </a:lnTo>
                <a:close/>
                <a:moveTo>
                  <a:pt x="1546115" y="0"/>
                </a:moveTo>
                <a:lnTo>
                  <a:pt x="1606207" y="0"/>
                </a:lnTo>
                <a:lnTo>
                  <a:pt x="1606207" y="87644"/>
                </a:lnTo>
                <a:lnTo>
                  <a:pt x="1693851" y="87644"/>
                </a:lnTo>
                <a:lnTo>
                  <a:pt x="1693851" y="147736"/>
                </a:lnTo>
                <a:lnTo>
                  <a:pt x="1606207" y="147736"/>
                </a:lnTo>
                <a:lnTo>
                  <a:pt x="1606207" y="235380"/>
                </a:lnTo>
                <a:lnTo>
                  <a:pt x="1546115" y="235380"/>
                </a:lnTo>
                <a:lnTo>
                  <a:pt x="1546115" y="147736"/>
                </a:lnTo>
                <a:lnTo>
                  <a:pt x="1458471" y="147736"/>
                </a:lnTo>
                <a:lnTo>
                  <a:pt x="1458471" y="87644"/>
                </a:lnTo>
                <a:lnTo>
                  <a:pt x="1546115" y="87644"/>
                </a:lnTo>
                <a:close/>
                <a:moveTo>
                  <a:pt x="1059958" y="0"/>
                </a:moveTo>
                <a:lnTo>
                  <a:pt x="1120050" y="0"/>
                </a:lnTo>
                <a:lnTo>
                  <a:pt x="1120050" y="87644"/>
                </a:lnTo>
                <a:lnTo>
                  <a:pt x="1207694" y="87644"/>
                </a:lnTo>
                <a:lnTo>
                  <a:pt x="1207694" y="147736"/>
                </a:lnTo>
                <a:lnTo>
                  <a:pt x="1120050" y="147736"/>
                </a:lnTo>
                <a:lnTo>
                  <a:pt x="1120050" y="235380"/>
                </a:lnTo>
                <a:lnTo>
                  <a:pt x="1059958" y="235380"/>
                </a:lnTo>
                <a:lnTo>
                  <a:pt x="1059958" y="147736"/>
                </a:lnTo>
                <a:lnTo>
                  <a:pt x="972314" y="147736"/>
                </a:lnTo>
                <a:lnTo>
                  <a:pt x="972314" y="87644"/>
                </a:lnTo>
                <a:lnTo>
                  <a:pt x="1059958" y="8764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  <a:effectLst/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21239739">
            <a:off x="6231074" y="3241406"/>
            <a:ext cx="4965742" cy="336500"/>
          </a:xfrm>
          <a:prstGeom prst="ellipse">
            <a:avLst/>
          </a:prstGeom>
          <a:noFill/>
          <a:ln w="30480" cap="flat">
            <a:gradFill>
              <a:gsLst>
                <a:gs pos="20000">
                  <a:schemeClr val="accent2">
                    <a:lumMod val="40000"/>
                    <a:lumOff val="60000"/>
                    <a:alpha val="0"/>
                  </a:schemeClr>
                </a:gs>
                <a:gs pos="90000">
                  <a:schemeClr val="accent2">
                    <a:lumMod val="60000"/>
                    <a:lumOff val="4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flipH="1">
            <a:off x="3527550" y="1244621"/>
            <a:ext cx="309208" cy="6625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标题 1"/>
          <p:cNvSpPr txBox="1"/>
          <p:nvPr/>
        </p:nvSpPr>
        <p:spPr>
          <a:xfrm>
            <a:off x="1379704" y="706056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>
            <a:off x="1960425" y="4282547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alphaModFix/>
          </a:blip>
          <a:srcRect l="17731" r="17731"/>
          <a:stretch>
            <a:fillRect/>
          </a:stretch>
        </p:blipFill>
        <p:spPr>
          <a:xfrm>
            <a:off x="2089146" y="4416806"/>
            <a:ext cx="1642889" cy="1697087"/>
          </a:xfrm>
          <a:custGeom>
            <a:avLst/>
            <a:gdLst>
              <a:gd name="connsiteX0" fmla="*/ 829971 w 1771293"/>
              <a:gd name="connsiteY0" fmla="*/ 10 h 1829727"/>
              <a:gd name="connsiteX1" fmla="*/ 1102057 w 1771293"/>
              <a:gd name="connsiteY1" fmla="*/ 7612 h 1829727"/>
              <a:gd name="connsiteX2" fmla="*/ 1199435 w 1771293"/>
              <a:gd name="connsiteY2" fmla="*/ 32519 h 1829727"/>
              <a:gd name="connsiteX3" fmla="*/ 1290364 w 1771293"/>
              <a:gd name="connsiteY3" fmla="*/ 63395 h 1829727"/>
              <a:gd name="connsiteX4" fmla="*/ 1727647 w 1771293"/>
              <a:gd name="connsiteY4" fmla="*/ 407752 h 1829727"/>
              <a:gd name="connsiteX5" fmla="*/ 1771293 w 1771293"/>
              <a:gd name="connsiteY5" fmla="*/ 473069 h 1829727"/>
              <a:gd name="connsiteX6" fmla="*/ 1767945 w 1771293"/>
              <a:gd name="connsiteY6" fmla="*/ 1486183 h 1829727"/>
              <a:gd name="connsiteX7" fmla="*/ 1735209 w 1771293"/>
              <a:gd name="connsiteY7" fmla="*/ 1536110 h 1829727"/>
              <a:gd name="connsiteX8" fmla="*/ 1425507 w 1771293"/>
              <a:gd name="connsiteY8" fmla="*/ 1804892 h 1829727"/>
              <a:gd name="connsiteX9" fmla="*/ 1376022 w 1771293"/>
              <a:gd name="connsiteY9" fmla="*/ 1829727 h 1829727"/>
              <a:gd name="connsiteX10" fmla="*/ 255371 w 1771293"/>
              <a:gd name="connsiteY10" fmla="*/ 1829727 h 1829727"/>
              <a:gd name="connsiteX11" fmla="*/ 209522 w 1771293"/>
              <a:gd name="connsiteY11" fmla="*/ 1788781 h 1829727"/>
              <a:gd name="connsiteX12" fmla="*/ 139543 w 1771293"/>
              <a:gd name="connsiteY12" fmla="*/ 1721494 h 1829727"/>
              <a:gd name="connsiteX13" fmla="*/ 89989 w 1771293"/>
              <a:gd name="connsiteY13" fmla="*/ 1667724 h 1829727"/>
              <a:gd name="connsiteX14" fmla="*/ 47111 w 1771293"/>
              <a:gd name="connsiteY14" fmla="*/ 1591344 h 1829727"/>
              <a:gd name="connsiteX15" fmla="*/ 14829 w 1771293"/>
              <a:gd name="connsiteY15" fmla="*/ 1502673 h 1829727"/>
              <a:gd name="connsiteX16" fmla="*/ 0 w 1771293"/>
              <a:gd name="connsiteY16" fmla="*/ 836981 h 1829727"/>
              <a:gd name="connsiteX17" fmla="*/ 0 w 1771293"/>
              <a:gd name="connsiteY17" fmla="*/ 211006 h 1829727"/>
              <a:gd name="connsiteX18" fmla="*/ 207500 w 1771293"/>
              <a:gd name="connsiteY18" fmla="*/ 3877 h 1829727"/>
              <a:gd name="connsiteX19" fmla="*/ 625681 w 1771293"/>
              <a:gd name="connsiteY19" fmla="*/ 959 h 1829727"/>
              <a:gd name="connsiteX20" fmla="*/ 829971 w 1771293"/>
              <a:gd name="connsiteY20" fmla="*/ 10 h 1829727"/>
            </a:gdLst>
            <a:ahLst/>
            <a:cxnLst/>
            <a:rect l="l" t="t" r="r" b="b"/>
            <a:pathLst>
              <a:path w="1771293" h="1829727">
                <a:moveTo>
                  <a:pt x="829971" y="10"/>
                </a:moveTo>
                <a:cubicBezTo>
                  <a:pt x="998814" y="-167"/>
                  <a:pt x="1068369" y="2072"/>
                  <a:pt x="1102057" y="7612"/>
                </a:cubicBezTo>
                <a:cubicBezTo>
                  <a:pt x="1134064" y="12876"/>
                  <a:pt x="1177885" y="24084"/>
                  <a:pt x="1199435" y="32519"/>
                </a:cubicBezTo>
                <a:cubicBezTo>
                  <a:pt x="1220987" y="40954"/>
                  <a:pt x="1261905" y="54848"/>
                  <a:pt x="1290364" y="63395"/>
                </a:cubicBezTo>
                <a:cubicBezTo>
                  <a:pt x="1440424" y="108460"/>
                  <a:pt x="1624540" y="253450"/>
                  <a:pt x="1727647" y="407752"/>
                </a:cubicBezTo>
                <a:lnTo>
                  <a:pt x="1771293" y="473069"/>
                </a:lnTo>
                <a:lnTo>
                  <a:pt x="1767945" y="1486183"/>
                </a:lnTo>
                <a:lnTo>
                  <a:pt x="1735209" y="1536110"/>
                </a:lnTo>
                <a:cubicBezTo>
                  <a:pt x="1665442" y="1642512"/>
                  <a:pt x="1550786" y="1742019"/>
                  <a:pt x="1425507" y="1804892"/>
                </a:cubicBezTo>
                <a:lnTo>
                  <a:pt x="1376022" y="1829727"/>
                </a:lnTo>
                <a:lnTo>
                  <a:pt x="255371" y="1829727"/>
                </a:lnTo>
                <a:lnTo>
                  <a:pt x="209522" y="1788781"/>
                </a:lnTo>
                <a:cubicBezTo>
                  <a:pt x="184304" y="1766261"/>
                  <a:pt x="152813" y="1735983"/>
                  <a:pt x="139543" y="1721494"/>
                </a:cubicBezTo>
                <a:cubicBezTo>
                  <a:pt x="126271" y="1707006"/>
                  <a:pt x="103972" y="1682810"/>
                  <a:pt x="89989" y="1667724"/>
                </a:cubicBezTo>
                <a:cubicBezTo>
                  <a:pt x="75289" y="1651866"/>
                  <a:pt x="57203" y="1619649"/>
                  <a:pt x="47111" y="1591344"/>
                </a:cubicBezTo>
                <a:cubicBezTo>
                  <a:pt x="37512" y="1564420"/>
                  <a:pt x="22985" y="1524519"/>
                  <a:pt x="14829" y="1502673"/>
                </a:cubicBezTo>
                <a:cubicBezTo>
                  <a:pt x="329" y="1463837"/>
                  <a:pt x="0" y="1449062"/>
                  <a:pt x="0" y="836981"/>
                </a:cubicBezTo>
                <a:lnTo>
                  <a:pt x="0" y="211006"/>
                </a:lnTo>
                <a:lnTo>
                  <a:pt x="207500" y="3877"/>
                </a:lnTo>
                <a:lnTo>
                  <a:pt x="625681" y="959"/>
                </a:lnTo>
                <a:cubicBezTo>
                  <a:pt x="706376" y="396"/>
                  <a:pt x="773689" y="69"/>
                  <a:pt x="829971" y="1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alphaModFix/>
          </a:blip>
          <a:srcRect l="17731" r="17731"/>
          <a:stretch>
            <a:fillRect/>
          </a:stretch>
        </p:blipFill>
        <p:spPr>
          <a:xfrm>
            <a:off x="1508423" y="840314"/>
            <a:ext cx="1642890" cy="1697087"/>
          </a:xfrm>
          <a:custGeom>
            <a:avLst/>
            <a:gdLst>
              <a:gd name="connsiteX0" fmla="*/ 941323 w 1771294"/>
              <a:gd name="connsiteY0" fmla="*/ 10 h 1829727"/>
              <a:gd name="connsiteX1" fmla="*/ 1145612 w 1771294"/>
              <a:gd name="connsiteY1" fmla="*/ 959 h 1829727"/>
              <a:gd name="connsiteX2" fmla="*/ 1563794 w 1771294"/>
              <a:gd name="connsiteY2" fmla="*/ 3876 h 1829727"/>
              <a:gd name="connsiteX3" fmla="*/ 1771294 w 1771294"/>
              <a:gd name="connsiteY3" fmla="*/ 211006 h 1829727"/>
              <a:gd name="connsiteX4" fmla="*/ 1771294 w 1771294"/>
              <a:gd name="connsiteY4" fmla="*/ 836981 h 1829727"/>
              <a:gd name="connsiteX5" fmla="*/ 1756464 w 1771294"/>
              <a:gd name="connsiteY5" fmla="*/ 1502673 h 1829727"/>
              <a:gd name="connsiteX6" fmla="*/ 1724182 w 1771294"/>
              <a:gd name="connsiteY6" fmla="*/ 1591344 h 1829727"/>
              <a:gd name="connsiteX7" fmla="*/ 1681304 w 1771294"/>
              <a:gd name="connsiteY7" fmla="*/ 1667724 h 1829727"/>
              <a:gd name="connsiteX8" fmla="*/ 1631751 w 1771294"/>
              <a:gd name="connsiteY8" fmla="*/ 1721494 h 1829727"/>
              <a:gd name="connsiteX9" fmla="*/ 1561772 w 1771294"/>
              <a:gd name="connsiteY9" fmla="*/ 1788781 h 1829727"/>
              <a:gd name="connsiteX10" fmla="*/ 1515923 w 1771294"/>
              <a:gd name="connsiteY10" fmla="*/ 1829727 h 1829727"/>
              <a:gd name="connsiteX11" fmla="*/ 395271 w 1771294"/>
              <a:gd name="connsiteY11" fmla="*/ 1829727 h 1829727"/>
              <a:gd name="connsiteX12" fmla="*/ 345787 w 1771294"/>
              <a:gd name="connsiteY12" fmla="*/ 1804892 h 1829727"/>
              <a:gd name="connsiteX13" fmla="*/ 36085 w 1771294"/>
              <a:gd name="connsiteY13" fmla="*/ 1536110 h 1829727"/>
              <a:gd name="connsiteX14" fmla="*/ 3348 w 1771294"/>
              <a:gd name="connsiteY14" fmla="*/ 1486183 h 1829727"/>
              <a:gd name="connsiteX15" fmla="*/ 0 w 1771294"/>
              <a:gd name="connsiteY15" fmla="*/ 473069 h 1829727"/>
              <a:gd name="connsiteX16" fmla="*/ 43646 w 1771294"/>
              <a:gd name="connsiteY16" fmla="*/ 407752 h 1829727"/>
              <a:gd name="connsiteX17" fmla="*/ 480929 w 1771294"/>
              <a:gd name="connsiteY17" fmla="*/ 63395 h 1829727"/>
              <a:gd name="connsiteX18" fmla="*/ 571858 w 1771294"/>
              <a:gd name="connsiteY18" fmla="*/ 32519 h 1829727"/>
              <a:gd name="connsiteX19" fmla="*/ 669236 w 1771294"/>
              <a:gd name="connsiteY19" fmla="*/ 7612 h 1829727"/>
              <a:gd name="connsiteX20" fmla="*/ 941323 w 1771294"/>
              <a:gd name="connsiteY20" fmla="*/ 10 h 1829727"/>
            </a:gdLst>
            <a:ahLst/>
            <a:cxnLst/>
            <a:rect l="l" t="t" r="r" b="b"/>
            <a:pathLst>
              <a:path w="1771294" h="1829727">
                <a:moveTo>
                  <a:pt x="941323" y="10"/>
                </a:moveTo>
                <a:cubicBezTo>
                  <a:pt x="997604" y="69"/>
                  <a:pt x="1064918" y="396"/>
                  <a:pt x="1145612" y="959"/>
                </a:cubicBezTo>
                <a:lnTo>
                  <a:pt x="1563794" y="3876"/>
                </a:lnTo>
                <a:lnTo>
                  <a:pt x="1771294" y="211006"/>
                </a:lnTo>
                <a:lnTo>
                  <a:pt x="1771294" y="836981"/>
                </a:lnTo>
                <a:cubicBezTo>
                  <a:pt x="1771294" y="1449062"/>
                  <a:pt x="1770964" y="1463836"/>
                  <a:pt x="1756464" y="1502673"/>
                </a:cubicBezTo>
                <a:cubicBezTo>
                  <a:pt x="1748309" y="1524518"/>
                  <a:pt x="1733781" y="1564420"/>
                  <a:pt x="1724182" y="1591344"/>
                </a:cubicBezTo>
                <a:cubicBezTo>
                  <a:pt x="1714091" y="1619649"/>
                  <a:pt x="1696005" y="1651866"/>
                  <a:pt x="1681304" y="1667724"/>
                </a:cubicBezTo>
                <a:cubicBezTo>
                  <a:pt x="1667321" y="1682810"/>
                  <a:pt x="1645022" y="1707006"/>
                  <a:pt x="1631751" y="1721494"/>
                </a:cubicBezTo>
                <a:cubicBezTo>
                  <a:pt x="1618480" y="1735983"/>
                  <a:pt x="1586990" y="1766261"/>
                  <a:pt x="1561772" y="1788781"/>
                </a:cubicBezTo>
                <a:lnTo>
                  <a:pt x="1515923" y="1829727"/>
                </a:lnTo>
                <a:lnTo>
                  <a:pt x="395271" y="1829727"/>
                </a:lnTo>
                <a:lnTo>
                  <a:pt x="345787" y="1804892"/>
                </a:lnTo>
                <a:cubicBezTo>
                  <a:pt x="220508" y="1742019"/>
                  <a:pt x="105851" y="1642512"/>
                  <a:pt x="36085" y="1536110"/>
                </a:cubicBezTo>
                <a:lnTo>
                  <a:pt x="3348" y="1486183"/>
                </a:lnTo>
                <a:lnTo>
                  <a:pt x="0" y="473069"/>
                </a:lnTo>
                <a:lnTo>
                  <a:pt x="43646" y="407752"/>
                </a:lnTo>
                <a:cubicBezTo>
                  <a:pt x="146754" y="253450"/>
                  <a:pt x="330869" y="108460"/>
                  <a:pt x="480929" y="63395"/>
                </a:cubicBezTo>
                <a:cubicBezTo>
                  <a:pt x="509388" y="54848"/>
                  <a:pt x="550307" y="40954"/>
                  <a:pt x="571858" y="32519"/>
                </a:cubicBezTo>
                <a:cubicBezTo>
                  <a:pt x="593409" y="24084"/>
                  <a:pt x="637229" y="12876"/>
                  <a:pt x="669236" y="7612"/>
                </a:cubicBezTo>
                <a:cubicBezTo>
                  <a:pt x="702925" y="2072"/>
                  <a:pt x="772479" y="-167"/>
                  <a:pt x="941323" y="1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6" name="标题 1"/>
          <p:cNvSpPr txBox="1"/>
          <p:nvPr/>
        </p:nvSpPr>
        <p:spPr>
          <a:xfrm>
            <a:off x="2196979" y="1959528"/>
            <a:ext cx="2816680" cy="2911656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 flipH="1">
            <a:off x="565954" y="4177342"/>
            <a:ext cx="1139653" cy="92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>
            <a:alphaModFix/>
          </a:blip>
          <a:srcRect l="17731" r="17731"/>
          <a:stretch>
            <a:fillRect/>
          </a:stretch>
        </p:blipFill>
        <p:spPr>
          <a:xfrm>
            <a:off x="2382519" y="2153053"/>
            <a:ext cx="2435104" cy="2515437"/>
          </a:xfrm>
          <a:custGeom>
            <a:avLst/>
            <a:gdLst>
              <a:gd name="connsiteX0" fmla="*/ 1356857 w 2553207"/>
              <a:gd name="connsiteY0" fmla="*/ 14 h 2637435"/>
              <a:gd name="connsiteX1" fmla="*/ 1651327 w 2553207"/>
              <a:gd name="connsiteY1" fmla="*/ 1382 h 2637435"/>
              <a:gd name="connsiteX2" fmla="*/ 2254109 w 2553207"/>
              <a:gd name="connsiteY2" fmla="*/ 5587 h 2637435"/>
              <a:gd name="connsiteX3" fmla="*/ 2553207 w 2553207"/>
              <a:gd name="connsiteY3" fmla="*/ 304151 h 2637435"/>
              <a:gd name="connsiteX4" fmla="*/ 2553207 w 2553207"/>
              <a:gd name="connsiteY4" fmla="*/ 1206455 h 2637435"/>
              <a:gd name="connsiteX5" fmla="*/ 2531832 w 2553207"/>
              <a:gd name="connsiteY5" fmla="*/ 2166009 h 2637435"/>
              <a:gd name="connsiteX6" fmla="*/ 2485299 w 2553207"/>
              <a:gd name="connsiteY6" fmla="*/ 2293822 h 2637435"/>
              <a:gd name="connsiteX7" fmla="*/ 2423493 w 2553207"/>
              <a:gd name="connsiteY7" fmla="*/ 2403919 h 2637435"/>
              <a:gd name="connsiteX8" fmla="*/ 2352065 w 2553207"/>
              <a:gd name="connsiteY8" fmla="*/ 2481425 h 2637435"/>
              <a:gd name="connsiteX9" fmla="*/ 2251195 w 2553207"/>
              <a:gd name="connsiteY9" fmla="*/ 2578415 h 2637435"/>
              <a:gd name="connsiteX10" fmla="*/ 2185106 w 2553207"/>
              <a:gd name="connsiteY10" fmla="*/ 2637435 h 2637435"/>
              <a:gd name="connsiteX11" fmla="*/ 569758 w 2553207"/>
              <a:gd name="connsiteY11" fmla="*/ 2637435 h 2637435"/>
              <a:gd name="connsiteX12" fmla="*/ 498430 w 2553207"/>
              <a:gd name="connsiteY12" fmla="*/ 2601638 h 2637435"/>
              <a:gd name="connsiteX13" fmla="*/ 52014 w 2553207"/>
              <a:gd name="connsiteY13" fmla="*/ 2214205 h 2637435"/>
              <a:gd name="connsiteX14" fmla="*/ 4826 w 2553207"/>
              <a:gd name="connsiteY14" fmla="*/ 2142239 h 2637435"/>
              <a:gd name="connsiteX15" fmla="*/ 0 w 2553207"/>
              <a:gd name="connsiteY15" fmla="*/ 681899 h 2637435"/>
              <a:gd name="connsiteX16" fmla="*/ 62913 w 2553207"/>
              <a:gd name="connsiteY16" fmla="*/ 587749 h 2637435"/>
              <a:gd name="connsiteX17" fmla="*/ 693229 w 2553207"/>
              <a:gd name="connsiteY17" fmla="*/ 91379 h 2637435"/>
              <a:gd name="connsiteX18" fmla="*/ 824297 w 2553207"/>
              <a:gd name="connsiteY18" fmla="*/ 46874 h 2637435"/>
              <a:gd name="connsiteX19" fmla="*/ 964662 w 2553207"/>
              <a:gd name="connsiteY19" fmla="*/ 10972 h 2637435"/>
              <a:gd name="connsiteX20" fmla="*/ 1356857 w 2553207"/>
              <a:gd name="connsiteY20" fmla="*/ 14 h 2637435"/>
            </a:gdLst>
            <a:ahLst/>
            <a:cxnLst/>
            <a:rect l="l" t="t" r="r" b="b"/>
            <a:pathLst>
              <a:path w="2553207" h="2637435">
                <a:moveTo>
                  <a:pt x="1356857" y="14"/>
                </a:moveTo>
                <a:cubicBezTo>
                  <a:pt x="1437983" y="99"/>
                  <a:pt x="1535011" y="571"/>
                  <a:pt x="1651327" y="1382"/>
                </a:cubicBezTo>
                <a:lnTo>
                  <a:pt x="2254109" y="5587"/>
                </a:lnTo>
                <a:lnTo>
                  <a:pt x="2553207" y="304151"/>
                </a:lnTo>
                <a:lnTo>
                  <a:pt x="2553207" y="1206455"/>
                </a:lnTo>
                <a:cubicBezTo>
                  <a:pt x="2553207" y="2088732"/>
                  <a:pt x="2552733" y="2110028"/>
                  <a:pt x="2531832" y="2166009"/>
                </a:cubicBezTo>
                <a:cubicBezTo>
                  <a:pt x="2520076" y="2197497"/>
                  <a:pt x="2499135" y="2255013"/>
                  <a:pt x="2485299" y="2293822"/>
                </a:cubicBezTo>
                <a:cubicBezTo>
                  <a:pt x="2470753" y="2334621"/>
                  <a:pt x="2444683" y="2381061"/>
                  <a:pt x="2423493" y="2403919"/>
                </a:cubicBezTo>
                <a:cubicBezTo>
                  <a:pt x="2403337" y="2425664"/>
                  <a:pt x="2371195" y="2460542"/>
                  <a:pt x="2352065" y="2481425"/>
                </a:cubicBezTo>
                <a:cubicBezTo>
                  <a:pt x="2332936" y="2502309"/>
                  <a:pt x="2287545" y="2545954"/>
                  <a:pt x="2251195" y="2578415"/>
                </a:cubicBezTo>
                <a:lnTo>
                  <a:pt x="2185106" y="2637435"/>
                </a:lnTo>
                <a:lnTo>
                  <a:pt x="569758" y="2637435"/>
                </a:lnTo>
                <a:lnTo>
                  <a:pt x="498430" y="2601638"/>
                </a:lnTo>
                <a:cubicBezTo>
                  <a:pt x="317848" y="2511010"/>
                  <a:pt x="152578" y="2367577"/>
                  <a:pt x="52014" y="2214205"/>
                </a:cubicBezTo>
                <a:lnTo>
                  <a:pt x="4826" y="2142239"/>
                </a:lnTo>
                <a:lnTo>
                  <a:pt x="0" y="681899"/>
                </a:lnTo>
                <a:lnTo>
                  <a:pt x="62913" y="587749"/>
                </a:lnTo>
                <a:cubicBezTo>
                  <a:pt x="211536" y="365332"/>
                  <a:pt x="476927" y="156338"/>
                  <a:pt x="693229" y="91379"/>
                </a:cubicBezTo>
                <a:cubicBezTo>
                  <a:pt x="734251" y="79060"/>
                  <a:pt x="793232" y="59032"/>
                  <a:pt x="824297" y="46874"/>
                </a:cubicBezTo>
                <a:cubicBezTo>
                  <a:pt x="855361" y="34715"/>
                  <a:pt x="918526" y="18560"/>
                  <a:pt x="964662" y="10972"/>
                </a:cubicBezTo>
                <a:cubicBezTo>
                  <a:pt x="1013222" y="2986"/>
                  <a:pt x="1113479" y="-241"/>
                  <a:pt x="1356857" y="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0" name="标题 1"/>
          <p:cNvSpPr txBox="1"/>
          <p:nvPr/>
        </p:nvSpPr>
        <p:spPr>
          <a:xfrm>
            <a:off x="11141609" y="326598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10249664" y="314541"/>
            <a:ext cx="752410" cy="1538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Powerpoint</a:t>
            </a:r>
            <a:endParaRPr kumimoji="1" lang="zh-CN" altLang="en-US"/>
          </a:p>
        </p:txBody>
      </p:sp>
      <p:pic>
        <p:nvPicPr>
          <p:cNvPr id="32" name="Picture 2" descr="E:\Hou\信息化建设\web\校徽相关\xjtu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" t="-1001" r="53439" b="77637"/>
          <a:stretch>
            <a:fillRect/>
          </a:stretch>
        </p:blipFill>
        <p:spPr bwMode="auto">
          <a:xfrm>
            <a:off x="10067940" y="185903"/>
            <a:ext cx="14700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矩形 32"/>
          <p:cNvSpPr/>
          <p:nvPr/>
        </p:nvSpPr>
        <p:spPr>
          <a:xfrm>
            <a:off x="21076" y="329361"/>
            <a:ext cx="17235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人工智能基础</a:t>
            </a:r>
            <a:endParaRPr lang="zh-CN" altLang="en-US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4D93"/>
      </a:accent1>
      <a:accent2>
        <a:srgbClr val="BF8100"/>
      </a:accent2>
      <a:accent3>
        <a:srgbClr val="BFA000"/>
      </a:accent3>
      <a:accent4>
        <a:srgbClr val="0F4281"/>
      </a:accent4>
      <a:accent5>
        <a:srgbClr val="535353"/>
      </a:accent5>
      <a:accent6>
        <a:srgbClr val="404040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777</Words>
  <Application>Microsoft Office PowerPoint</Application>
  <PresentationFormat>宽屏</PresentationFormat>
  <Paragraphs>180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5" baseType="lpstr">
      <vt:lpstr>OPPOSans L</vt:lpstr>
      <vt:lpstr>等线</vt:lpstr>
      <vt:lpstr>OPPOSans H</vt:lpstr>
      <vt:lpstr>Source Han Sans</vt:lpstr>
      <vt:lpstr>Arial</vt:lpstr>
      <vt:lpstr>Source Han Sans CN Bold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桂小林</cp:lastModifiedBy>
  <cp:revision>4</cp:revision>
  <dcterms:modified xsi:type="dcterms:W3CDTF">2025-04-24T02:45:59Z</dcterms:modified>
</cp:coreProperties>
</file>