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1205" r:id="rId3"/>
    <p:sldId id="1315" r:id="rId4"/>
    <p:sldId id="1316" r:id="rId5"/>
    <p:sldId id="1317" r:id="rId6"/>
    <p:sldId id="1309" r:id="rId7"/>
    <p:sldId id="1310" r:id="rId8"/>
    <p:sldId id="1311" r:id="rId9"/>
    <p:sldId id="1327" r:id="rId10"/>
    <p:sldId id="1328" r:id="rId11"/>
    <p:sldId id="1312" r:id="rId12"/>
    <p:sldId id="1313" r:id="rId13"/>
    <p:sldId id="1329" r:id="rId14"/>
    <p:sldId id="1330" r:id="rId15"/>
    <p:sldId id="1318" r:id="rId16"/>
    <p:sldId id="1319" r:id="rId17"/>
    <p:sldId id="1320" r:id="rId18"/>
    <p:sldId id="1321" r:id="rId19"/>
    <p:sldId id="1322" r:id="rId20"/>
    <p:sldId id="1323" r:id="rId21"/>
    <p:sldId id="1324" r:id="rId22"/>
    <p:sldId id="1349" r:id="rId23"/>
    <p:sldId id="1353" r:id="rId24"/>
    <p:sldId id="1352" r:id="rId25"/>
    <p:sldId id="1325" r:id="rId26"/>
    <p:sldId id="1326" r:id="rId27"/>
    <p:sldId id="1331" r:id="rId28"/>
    <p:sldId id="1332" r:id="rId29"/>
    <p:sldId id="1333" r:id="rId30"/>
    <p:sldId id="1334" r:id="rId31"/>
    <p:sldId id="1335" r:id="rId32"/>
    <p:sldId id="1336" r:id="rId33"/>
    <p:sldId id="1337" r:id="rId34"/>
    <p:sldId id="1338" r:id="rId35"/>
    <p:sldId id="1339" r:id="rId36"/>
    <p:sldId id="1340" r:id="rId37"/>
    <p:sldId id="1341" r:id="rId38"/>
    <p:sldId id="1342" r:id="rId39"/>
    <p:sldId id="1343" r:id="rId40"/>
    <p:sldId id="1344" r:id="rId41"/>
    <p:sldId id="1345" r:id="rId42"/>
    <p:sldId id="1346" r:id="rId43"/>
    <p:sldId id="1347" r:id="rId44"/>
    <p:sldId id="1348" r:id="rId45"/>
    <p:sldId id="774" r:id="rId46"/>
  </p:sldIdLst>
  <p:sldSz cx="6858000" cy="5143500"/>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99"/>
    <a:srgbClr val="FF3300"/>
    <a:srgbClr val="FFFF66"/>
    <a:srgbClr val="00CC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67" autoAdjust="0"/>
  </p:normalViewPr>
  <p:slideViewPr>
    <p:cSldViewPr>
      <p:cViewPr varScale="1">
        <p:scale>
          <a:sx n="103" d="100"/>
          <a:sy n="103" d="100"/>
        </p:scale>
        <p:origin x="1613" y="58"/>
      </p:cViewPr>
      <p:guideLst>
        <p:guide orient="horz" pos="1620"/>
        <p:guide pos="2160"/>
      </p:guideLst>
    </p:cSldViewPr>
  </p:slideViewPr>
  <p:notesTextViewPr>
    <p:cViewPr>
      <p:scale>
        <a:sx n="100" d="100"/>
        <a:sy n="100" d="100"/>
      </p:scale>
      <p:origin x="0" y="0"/>
    </p:cViewPr>
  </p:notesTextViewPr>
  <p:notesViewPr>
    <p:cSldViewPr>
      <p:cViewPr varScale="1">
        <p:scale>
          <a:sx n="59" d="100"/>
          <a:sy n="59" d="100"/>
        </p:scale>
        <p:origin x="3254" y="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3E1AD86-308C-484F-82DA-9F69C7B6BA46}" type="datetimeFigureOut">
              <a:rPr lang="zh-CN" altLang="en-US" smtClean="0"/>
              <a:t>2024-9-29</a:t>
            </a:fld>
            <a:endParaRPr lang="zh-CN" altLang="en-US"/>
          </a:p>
        </p:txBody>
      </p:sp>
      <p:sp>
        <p:nvSpPr>
          <p:cNvPr id="4" name="页脚占位符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ED73B854-646E-4430-A783-C710405B0A30}" type="slidenum">
              <a:rPr lang="zh-CN" altLang="en-US" smtClean="0"/>
              <a:t>‹#›</a:t>
            </a:fld>
            <a:endParaRPr lang="zh-CN" altLang="en-US"/>
          </a:p>
        </p:txBody>
      </p:sp>
    </p:spTree>
    <p:extLst>
      <p:ext uri="{BB962C8B-B14F-4D97-AF65-F5344CB8AC3E}">
        <p14:creationId xmlns:p14="http://schemas.microsoft.com/office/powerpoint/2010/main" val="398979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63492" name="Rectangle 4"/>
          <p:cNvSpPr>
            <a:spLocks noGrp="1" noRot="1" noChangeAspect="1" noChangeArrowheads="1"/>
          </p:cNvSpPr>
          <p:nvPr>
            <p:ph type="sldImg" idx="2"/>
          </p:nvPr>
        </p:nvSpPr>
        <p:spPr bwMode="auto">
          <a:xfrm>
            <a:off x="992188" y="768350"/>
            <a:ext cx="51149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8EFC3DDB-6F8F-4565-9FB8-095F93F62E89}" type="slidenum">
              <a:rPr lang="en-US"/>
              <a:pPr>
                <a:defRPr/>
              </a:pPr>
              <a:t>‹#›</a:t>
            </a:fld>
            <a:endParaRPr lang="en-US"/>
          </a:p>
        </p:txBody>
      </p:sp>
    </p:spTree>
    <p:extLst>
      <p:ext uri="{BB962C8B-B14F-4D97-AF65-F5344CB8AC3E}">
        <p14:creationId xmlns:p14="http://schemas.microsoft.com/office/powerpoint/2010/main" val="266430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C3DDB-6F8F-4565-9FB8-095F93F62E89}" type="slidenum">
              <a:rPr lang="en-US" smtClean="0"/>
              <a:pPr>
                <a:defRPr/>
              </a:pPr>
              <a:t>1</a:t>
            </a:fld>
            <a:endParaRPr lang="en-US"/>
          </a:p>
        </p:txBody>
      </p:sp>
    </p:spTree>
    <p:extLst>
      <p:ext uri="{BB962C8B-B14F-4D97-AF65-F5344CB8AC3E}">
        <p14:creationId xmlns:p14="http://schemas.microsoft.com/office/powerpoint/2010/main" val="227893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92696" y="915566"/>
            <a:ext cx="58293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2914650"/>
            <a:ext cx="48006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98937121-B518-4F64-8D3D-CE18D5484738}" type="slidenum">
              <a:rPr lang="en-US"/>
              <a:pPr>
                <a:defRPr/>
              </a:pPr>
              <a:t>‹#›</a:t>
            </a:fld>
            <a:endParaRPr lang="en-US"/>
          </a:p>
        </p:txBody>
      </p:sp>
    </p:spTree>
    <p:extLst>
      <p:ext uri="{BB962C8B-B14F-4D97-AF65-F5344CB8AC3E}">
        <p14:creationId xmlns:p14="http://schemas.microsoft.com/office/powerpoint/2010/main" val="258163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sz="1100"/>
            </a:lvl1pPr>
          </a:lstStyle>
          <a:p>
            <a:pPr>
              <a:defRPr/>
            </a:pPr>
            <a:r>
              <a:rPr lang="zh-CN" altLang="en-US" smtClean="0"/>
              <a:t>桂小林 </a:t>
            </a:r>
            <a:fld id="{2D5720DD-DDF5-40B7-A6B1-23246C701E87}" type="slidenum">
              <a:rPr lang="en-US" smtClean="0"/>
              <a:pPr>
                <a:defRPr/>
              </a:pPr>
              <a:t>‹#›</a:t>
            </a:fld>
            <a:endParaRPr lang="en-US" dirty="0"/>
          </a:p>
        </p:txBody>
      </p:sp>
      <p:sp>
        <p:nvSpPr>
          <p:cNvPr id="3" name="Rectangle 2"/>
          <p:cNvSpPr>
            <a:spLocks noGrp="1" noChangeArrowheads="1"/>
          </p:cNvSpPr>
          <p:nvPr>
            <p:ph type="title"/>
          </p:nvPr>
        </p:nvSpPr>
        <p:spPr bwMode="auto">
          <a:xfrm>
            <a:off x="285750" y="174429"/>
            <a:ext cx="6343650" cy="525114"/>
          </a:xfrm>
          <a:prstGeom prst="rect">
            <a:avLst/>
          </a:prstGeom>
          <a:ln/>
          <a:extLst/>
        </p:spPr>
        <p:style>
          <a:lnRef idx="2">
            <a:schemeClr val="accent3">
              <a:shade val="50000"/>
            </a:schemeClr>
          </a:lnRef>
          <a:fillRef idx="1">
            <a:schemeClr val="accent3"/>
          </a:fillRef>
          <a:effectRef idx="0">
            <a:schemeClr val="accent3"/>
          </a:effectRef>
          <a:fontRef idx="none"/>
        </p:style>
        <p:txBody>
          <a:bodyPr vert="horz" wrap="square" lIns="91440" tIns="45720" rIns="91440" bIns="45720" numCol="1" anchor="ctr" anchorCtr="0" compatLnSpc="1">
            <a:prstTxWarp prst="textNoShape">
              <a:avLst/>
            </a:prstTxWarp>
          </a:bodyPr>
          <a:lstStyle>
            <a:lvl1pPr>
              <a:defRPr sz="2400">
                <a:latin typeface="隶书" panose="02010509060101010101" pitchFamily="49" charset="-122"/>
                <a:ea typeface="隶书" panose="02010509060101010101" pitchFamily="49" charset="-122"/>
              </a:defRPr>
            </a:lvl1pPr>
          </a:lstStyle>
          <a:p>
            <a:pPr lvl="0"/>
            <a:r>
              <a:rPr lang="zh-CN" altLang="en-US" dirty="0" smtClean="0"/>
              <a:t>单击此处编辑母版标题样式</a:t>
            </a:r>
          </a:p>
        </p:txBody>
      </p:sp>
      <p:sp>
        <p:nvSpPr>
          <p:cNvPr id="4" name="Rectangle 3"/>
          <p:cNvSpPr>
            <a:spLocks noGrp="1" noChangeArrowheads="1"/>
          </p:cNvSpPr>
          <p:nvPr>
            <p:ph idx="1"/>
          </p:nvPr>
        </p:nvSpPr>
        <p:spPr bwMode="auto">
          <a:xfrm>
            <a:off x="285750" y="915567"/>
            <a:ext cx="6343650" cy="38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800" b="0">
                <a:solidFill>
                  <a:srgbClr val="7030A0"/>
                </a:solidFill>
                <a:latin typeface="+mj-lt"/>
              </a:defRPr>
            </a:lvl1pPr>
            <a:lvl2pPr>
              <a:defRPr sz="1600">
                <a:solidFill>
                  <a:srgbClr val="008000"/>
                </a:solidFill>
                <a:effectLst>
                  <a:outerShdw blurRad="38100" dist="38100" dir="2700000" algn="tl">
                    <a:srgbClr val="000000">
                      <a:alpha val="43137"/>
                    </a:srgbClr>
                  </a:outerShdw>
                </a:effectLst>
                <a:latin typeface="+mj-lt"/>
              </a:defRPr>
            </a:lvl2pPr>
            <a:lvl3pPr>
              <a:defRPr sz="1200">
                <a:solidFill>
                  <a:srgbClr val="7030A0"/>
                </a:solidFill>
                <a:latin typeface="+mj-lt"/>
              </a:defRPr>
            </a:lvl3pPr>
            <a:lvl4pPr>
              <a:defRPr sz="1400">
                <a:latin typeface="+mj-lt"/>
              </a:defRPr>
            </a:lvl4pPr>
            <a:lvl5pPr>
              <a:defRPr sz="1400">
                <a:latin typeface="+mj-lt"/>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5" name="矩形 4"/>
          <p:cNvSpPr/>
          <p:nvPr userDrawn="1"/>
        </p:nvSpPr>
        <p:spPr bwMode="auto">
          <a:xfrm>
            <a:off x="285750" y="699543"/>
            <a:ext cx="6343650" cy="72007"/>
          </a:xfrm>
          <a:prstGeom prst="rect">
            <a:avLst/>
          </a:prstGeom>
          <a:solidFill>
            <a:schemeClr val="accent1"/>
          </a:solidFill>
          <a:ln w="9525" cap="flat" cmpd="sng" algn="ctr">
            <a:solidFill>
              <a:srgbClr val="00B05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2129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E571E082-43F8-4F30-9C8C-45C7B9D41DDF}" type="slidenum">
              <a:rPr lang="en-US" altLang="zh-CN"/>
              <a:pPr>
                <a:defRPr/>
              </a:pPr>
              <a:t>‹#›</a:t>
            </a:fld>
            <a:endParaRPr lang="en-US" altLang="zh-CN"/>
          </a:p>
        </p:txBody>
      </p:sp>
    </p:spTree>
    <p:extLst>
      <p:ext uri="{BB962C8B-B14F-4D97-AF65-F5344CB8AC3E}">
        <p14:creationId xmlns:p14="http://schemas.microsoft.com/office/powerpoint/2010/main" val="3905439500"/>
      </p:ext>
    </p:extLst>
  </p:cSld>
  <p:clrMapOvr>
    <a:masterClrMapping/>
  </p:clrMapOvr>
  <p:transition spd="med">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Rectangle 9"/>
          <p:cNvSpPr>
            <a:spLocks noChangeArrowheads="1"/>
          </p:cNvSpPr>
          <p:nvPr userDrawn="1"/>
        </p:nvSpPr>
        <p:spPr bwMode="auto">
          <a:xfrm>
            <a:off x="0" y="4991696"/>
            <a:ext cx="6858000" cy="151805"/>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342900" y="228602"/>
            <a:ext cx="6286500" cy="50694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9" name="Rectangle 3"/>
          <p:cNvSpPr>
            <a:spLocks noGrp="1" noChangeArrowheads="1"/>
          </p:cNvSpPr>
          <p:nvPr>
            <p:ph type="body" idx="1"/>
          </p:nvPr>
        </p:nvSpPr>
        <p:spPr bwMode="auto">
          <a:xfrm>
            <a:off x="285750" y="951571"/>
            <a:ext cx="6343650" cy="38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0" name="Rectangle 6"/>
          <p:cNvSpPr>
            <a:spLocks noGrp="1" noChangeArrowheads="1"/>
          </p:cNvSpPr>
          <p:nvPr>
            <p:ph type="sldNum" sz="quarter" idx="4"/>
          </p:nvPr>
        </p:nvSpPr>
        <p:spPr bwMode="auto">
          <a:xfrm>
            <a:off x="4832748" y="4800600"/>
            <a:ext cx="2025253"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dirty="0" smtClean="0"/>
              <a:t>   桂小林 </a:t>
            </a:r>
            <a:fld id="{57E966BB-B92C-4DC3-A001-FDBEAC19CC92}" type="slidenum">
              <a:rPr lang="en-US" smtClean="0"/>
              <a:pPr>
                <a:defRPr/>
              </a:pPr>
              <a:t>‹#›</a:t>
            </a:fld>
            <a:endParaRPr lang="en-US" dirty="0"/>
          </a:p>
        </p:txBody>
      </p:sp>
      <p:sp>
        <p:nvSpPr>
          <p:cNvPr id="2" name="矩形 1"/>
          <p:cNvSpPr/>
          <p:nvPr userDrawn="1"/>
        </p:nvSpPr>
        <p:spPr>
          <a:xfrm>
            <a:off x="0" y="4860891"/>
            <a:ext cx="1124744" cy="26161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zh-CN" altLang="en-US" sz="11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西安交通大学</a:t>
            </a:r>
            <a:endParaRPr lang="zh-CN" altLang="en-US" sz="11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5"/>
        </a:buBlip>
        <a:defRPr sz="1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16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1600" b="1">
          <a:solidFill>
            <a:srgbClr val="FF3300"/>
          </a:solidFill>
          <a:latin typeface="+mn-lt"/>
          <a:ea typeface="+mj-ea"/>
        </a:defRPr>
      </a:lvl3pPr>
      <a:lvl4pPr marL="1600200" indent="-228600" algn="l" rtl="0" eaLnBrk="0" fontAlgn="base" hangingPunct="0">
        <a:spcBef>
          <a:spcPct val="20000"/>
        </a:spcBef>
        <a:spcAft>
          <a:spcPct val="0"/>
        </a:spcAft>
        <a:buChar char="–"/>
        <a:defRPr sz="14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14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11.tmp"/><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5300665" y="4800600"/>
            <a:ext cx="2700337" cy="3429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636892-A4E1-42C6-ACCB-CF14868D03A9}"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5300665" y="4800600"/>
            <a:ext cx="2700337" cy="342900"/>
          </a:xfrm>
          <a:prstGeom prst="rect">
            <a:avLst/>
          </a:prstGeom>
          <a:noFill/>
          <a:ln w="9525">
            <a:noFill/>
            <a:miter lim="800000"/>
            <a:headEnd/>
            <a:tailEnd/>
          </a:ln>
        </p:spPr>
        <p:txBody>
          <a:bodyPr/>
          <a:lstStyle/>
          <a:p>
            <a:pPr algn="r">
              <a:defRPr/>
            </a:pPr>
            <a:fld id="{9D090101-9F17-48A6-BCC7-5D17EE76AFCE}"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332657" y="1275607"/>
            <a:ext cx="6192689" cy="1697679"/>
            <a:chOff x="0" y="0"/>
            <a:chExt cx="4904" cy="1045"/>
          </a:xfrm>
        </p:grpSpPr>
        <p:pic>
          <p:nvPicPr>
            <p:cNvPr id="2055"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zh-CN" altLang="en-US" sz="5400" b="1" dirty="0">
                  <a:effectLst>
                    <a:outerShdw blurRad="38100" dist="38100" dir="2700000" algn="tl">
                      <a:srgbClr val="C0C0C0"/>
                    </a:outerShdw>
                  </a:effectLst>
                  <a:latin typeface="隶书" panose="02010509060101010101" pitchFamily="49" charset="-122"/>
                  <a:ea typeface="隶书" panose="02010509060101010101" pitchFamily="49" charset="-122"/>
                </a:rPr>
                <a:t>物联网技术导论</a:t>
              </a:r>
              <a:endParaRPr lang="en-US" altLang="zh-CN" sz="5400" b="1" dirty="0">
                <a:effectLst>
                  <a:outerShdw blurRad="38100" dist="38100" dir="2700000" algn="tl">
                    <a:srgbClr val="C0C0C0"/>
                  </a:outerShdw>
                </a:effectLst>
                <a:latin typeface="隶书" panose="02010509060101010101" pitchFamily="49" charset="-122"/>
                <a:ea typeface="隶书" panose="02010509060101010101" pitchFamily="49" charset="-122"/>
              </a:endParaRPr>
            </a:p>
            <a:p>
              <a:pPr algn="ctr">
                <a:defRPr/>
              </a:pPr>
              <a:r>
                <a:rPr lang="zh-CN" altLang="en-US" sz="2800" b="1" dirty="0">
                  <a:solidFill>
                    <a:srgbClr val="FFFF66"/>
                  </a:solidFill>
                  <a:effectLst>
                    <a:outerShdw blurRad="38100" dist="38100" dir="2700000" algn="tl">
                      <a:srgbClr val="C0C0C0"/>
                    </a:outerShdw>
                  </a:effectLst>
                  <a:ea typeface="幼圆" pitchFamily="49" charset="-122"/>
                </a:rPr>
                <a:t>（</a:t>
              </a:r>
              <a:r>
                <a:rPr lang="zh-CN" altLang="en-US" sz="2800" b="1" dirty="0" smtClean="0">
                  <a:solidFill>
                    <a:srgbClr val="FFFF66"/>
                  </a:solidFill>
                  <a:effectLst>
                    <a:outerShdw blurRad="38100" dist="38100" dir="2700000" algn="tl">
                      <a:srgbClr val="C0C0C0"/>
                    </a:outerShdw>
                  </a:effectLst>
                  <a:ea typeface="幼圆" pitchFamily="49" charset="-122"/>
                </a:rPr>
                <a:t>第</a:t>
              </a:r>
              <a:r>
                <a:rPr lang="en-US" altLang="zh-CN" sz="2800" b="1" dirty="0" smtClean="0">
                  <a:solidFill>
                    <a:srgbClr val="FFFF66"/>
                  </a:solidFill>
                  <a:effectLst>
                    <a:outerShdw blurRad="38100" dist="38100" dir="2700000" algn="tl">
                      <a:srgbClr val="C0C0C0"/>
                    </a:outerShdw>
                  </a:effectLst>
                  <a:ea typeface="幼圆" pitchFamily="49" charset="-122"/>
                </a:rPr>
                <a:t>6</a:t>
              </a:r>
              <a:r>
                <a:rPr lang="zh-CN" altLang="en-US" sz="2800" b="1" dirty="0" smtClean="0">
                  <a:solidFill>
                    <a:srgbClr val="FFFF66"/>
                  </a:solidFill>
                  <a:effectLst>
                    <a:outerShdw blurRad="38100" dist="38100" dir="2700000" algn="tl">
                      <a:srgbClr val="C0C0C0"/>
                    </a:outerShdw>
                  </a:effectLst>
                  <a:ea typeface="幼圆" pitchFamily="49" charset="-122"/>
                </a:rPr>
                <a:t>章 </a:t>
              </a:r>
              <a:r>
                <a:rPr lang="zh-CN" altLang="en-US" sz="2800" b="1" dirty="0">
                  <a:solidFill>
                    <a:srgbClr val="FFFF66"/>
                  </a:solidFill>
                  <a:effectLst>
                    <a:outerShdw blurRad="38100" dist="38100" dir="2700000" algn="tl">
                      <a:srgbClr val="C0C0C0"/>
                    </a:outerShdw>
                  </a:effectLst>
                  <a:ea typeface="幼圆" pitchFamily="49" charset="-122"/>
                </a:rPr>
                <a:t>物联网数据处理）</a:t>
              </a:r>
              <a:endParaRPr lang="zh-CN" altLang="en-US" sz="2800" b="1" dirty="0">
                <a:solidFill>
                  <a:srgbClr val="FFFF66"/>
                </a:solidFill>
                <a:effectLst>
                  <a:outerShdw blurRad="38100" dist="38100" dir="2700000" algn="tl">
                    <a:srgbClr val="C0C0C0"/>
                  </a:outerShdw>
                </a:effectLst>
                <a:ea typeface="幼圆" pitchFamily="49" charset="-122"/>
              </a:endParaRPr>
            </a:p>
          </p:txBody>
        </p:sp>
      </p:grpSp>
      <p:sp>
        <p:nvSpPr>
          <p:cNvPr id="3079" name="Text Box 6"/>
          <p:cNvSpPr txBox="1">
            <a:spLocks noChangeArrowheads="1"/>
          </p:cNvSpPr>
          <p:nvPr/>
        </p:nvSpPr>
        <p:spPr bwMode="auto">
          <a:xfrm>
            <a:off x="1" y="480017"/>
            <a:ext cx="6858000" cy="97565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spcBef>
                <a:spcPct val="50000"/>
              </a:spcBef>
              <a:defRPr/>
            </a:pPr>
            <a:r>
              <a:rPr lang="zh-CN" altLang="en-US" sz="2800" b="1"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课程思政版</a:t>
            </a:r>
            <a:endParaRPr lang="en-US" altLang="zh-CN" sz="4800" b="1"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endParaRP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476672" y="3480656"/>
            <a:ext cx="6400800" cy="1314450"/>
          </a:xfrm>
        </p:spPr>
        <p:txBody>
          <a:bodyPr/>
          <a:lstStyle/>
          <a:p>
            <a:pPr marL="0" indent="0" algn="ctr" eaLnBrk="1" hangingPunct="1">
              <a:lnSpc>
                <a:spcPct val="90000"/>
              </a:lnSpc>
              <a:buNone/>
              <a:defRPr/>
            </a:pPr>
            <a:r>
              <a:rPr lang="zh-CN" altLang="en-US" b="1" dirty="0" smtClean="0">
                <a:solidFill>
                  <a:srgbClr val="008000"/>
                </a:solidFill>
              </a:rPr>
              <a:t>桂小林 </a:t>
            </a:r>
            <a:r>
              <a:rPr lang="zh-CN" altLang="en-US" b="1" dirty="0">
                <a:solidFill>
                  <a:srgbClr val="008000"/>
                </a:solidFill>
              </a:rPr>
              <a:t>教授</a:t>
            </a:r>
            <a:endParaRPr lang="zh-CN" altLang="en-US" b="1" dirty="0" smtClean="0"/>
          </a:p>
          <a:p>
            <a:pPr marL="0" indent="0" algn="ctr" eaLnBrk="1" hangingPunct="1">
              <a:lnSpc>
                <a:spcPct val="90000"/>
              </a:lnSpc>
              <a:buNone/>
              <a:defRPr/>
            </a:pPr>
            <a:r>
              <a:rPr lang="zh-CN" altLang="en-US" b="1" dirty="0" smtClean="0"/>
              <a:t>西安交通大学计算机学院</a:t>
            </a:r>
            <a:endParaRPr lang="en-US" altLang="zh-CN" b="1" dirty="0" smtClean="0"/>
          </a:p>
          <a:p>
            <a:pPr marL="0" indent="0" algn="ctr" eaLnBrk="1" hangingPunct="1">
              <a:lnSpc>
                <a:spcPct val="90000"/>
              </a:lnSpc>
              <a:buNone/>
              <a:defRPr/>
            </a:pPr>
            <a:endParaRPr lang="en-US" dirty="0" smtClean="0">
              <a:effectLst>
                <a:outerShdw blurRad="38100" dist="38100" dir="2700000" algn="tl">
                  <a:srgbClr val="C0C0C0"/>
                </a:outerShdw>
              </a:effectLst>
            </a:endParaRP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10</a:t>
            </a:fld>
            <a:endParaRPr lang="en-US" dirty="0"/>
          </a:p>
        </p:txBody>
      </p:sp>
      <p:sp>
        <p:nvSpPr>
          <p:cNvPr id="3" name="标题 2"/>
          <p:cNvSpPr>
            <a:spLocks noGrp="1"/>
          </p:cNvSpPr>
          <p:nvPr>
            <p:ph type="title"/>
          </p:nvPr>
        </p:nvSpPr>
        <p:spPr/>
        <p:txBody>
          <a:bodyPr/>
          <a:lstStyle/>
          <a:p>
            <a:endParaRPr lang="zh-CN" altLang="en-US"/>
          </a:p>
        </p:txBody>
      </p:sp>
      <p:sp>
        <p:nvSpPr>
          <p:cNvPr id="4" name="内容占位符 3"/>
          <p:cNvSpPr>
            <a:spLocks noGrp="1"/>
          </p:cNvSpPr>
          <p:nvPr>
            <p:ph idx="1"/>
          </p:nvPr>
        </p:nvSpPr>
        <p:spPr/>
        <p:txBody>
          <a:bodyPr/>
          <a:lstStyle/>
          <a:p>
            <a:r>
              <a:rPr lang="zh-CN" altLang="zh-CN" b="1" dirty="0"/>
              <a:t>（</a:t>
            </a:r>
            <a:r>
              <a:rPr lang="en-US" altLang="zh-CN" b="1" dirty="0"/>
              <a:t>2</a:t>
            </a:r>
            <a:r>
              <a:rPr lang="zh-CN" altLang="zh-CN" b="1" dirty="0"/>
              <a:t>）投影运算</a:t>
            </a:r>
            <a:endParaRPr lang="zh-CN" altLang="zh-CN" dirty="0"/>
          </a:p>
          <a:p>
            <a:pPr lvl="1"/>
            <a:r>
              <a:rPr lang="zh-CN" altLang="zh-CN" dirty="0"/>
              <a:t>从关系模式中挑选若干属性组成新的关系称为投影。这是从列的角度进行的运算，相当于对关系进行垂直分解。</a:t>
            </a:r>
          </a:p>
          <a:p>
            <a:pPr lvl="1"/>
            <a:r>
              <a:rPr lang="zh-CN" altLang="zh-CN" dirty="0"/>
              <a:t>在</a:t>
            </a:r>
            <a:r>
              <a:rPr lang="en-US" altLang="zh-CN" dirty="0"/>
              <a:t>FOXPRO</a:t>
            </a:r>
            <a:r>
              <a:rPr lang="zh-CN" altLang="zh-CN" dirty="0"/>
              <a:t>中短语</a:t>
            </a:r>
            <a:r>
              <a:rPr lang="en-US" altLang="zh-CN" dirty="0"/>
              <a:t>FIELDS</a:t>
            </a:r>
            <a:r>
              <a:rPr lang="zh-CN" altLang="zh-CN" dirty="0"/>
              <a:t>相当于投影运算。　</a:t>
            </a:r>
          </a:p>
          <a:p>
            <a:pPr lvl="1"/>
            <a:r>
              <a:rPr lang="zh-CN" altLang="zh-CN" dirty="0"/>
              <a:t>如：</a:t>
            </a:r>
            <a:r>
              <a:rPr lang="en-US" altLang="zh-CN" dirty="0"/>
              <a:t>LIST</a:t>
            </a:r>
            <a:r>
              <a:rPr lang="zh-CN" altLang="zh-CN" dirty="0"/>
              <a:t>　</a:t>
            </a:r>
            <a:r>
              <a:rPr lang="en-US" altLang="zh-CN" dirty="0"/>
              <a:t>FIELDS</a:t>
            </a:r>
            <a:r>
              <a:rPr lang="zh-CN" altLang="zh-CN" dirty="0"/>
              <a:t>　单位，姓名</a:t>
            </a:r>
          </a:p>
          <a:p>
            <a:r>
              <a:rPr lang="zh-CN" altLang="zh-CN" b="1" dirty="0"/>
              <a:t>（</a:t>
            </a:r>
            <a:r>
              <a:rPr lang="en-US" altLang="zh-CN" b="1" dirty="0"/>
              <a:t>3</a:t>
            </a:r>
            <a:r>
              <a:rPr lang="zh-CN" altLang="zh-CN" b="1" dirty="0"/>
              <a:t>）连接运算</a:t>
            </a:r>
            <a:endParaRPr lang="zh-CN" altLang="zh-CN" dirty="0"/>
          </a:p>
          <a:p>
            <a:pPr lvl="1"/>
            <a:r>
              <a:rPr lang="zh-CN" altLang="zh-CN" b="1" dirty="0"/>
              <a:t>连接运算</a:t>
            </a:r>
            <a:r>
              <a:rPr lang="zh-CN" altLang="zh-CN" dirty="0"/>
              <a:t>是从两个关系的广义笛卡儿积中选取属性间满足一定条件的元组形成一个新关系。在关系代数中，连接运算是由一个笛卡儿积运算和一个选取运算构成的。</a:t>
            </a:r>
            <a:endParaRPr lang="zh-CN" altLang="en-US" dirty="0"/>
          </a:p>
        </p:txBody>
      </p:sp>
    </p:spTree>
    <p:extLst>
      <p:ext uri="{BB962C8B-B14F-4D97-AF65-F5344CB8AC3E}">
        <p14:creationId xmlns:p14="http://schemas.microsoft.com/office/powerpoint/2010/main" val="160972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11</a:t>
            </a:fld>
            <a:endParaRPr lang="en-US"/>
          </a:p>
        </p:txBody>
      </p:sp>
      <p:sp>
        <p:nvSpPr>
          <p:cNvPr id="3" name="标题 2"/>
          <p:cNvSpPr>
            <a:spLocks noGrp="1"/>
          </p:cNvSpPr>
          <p:nvPr>
            <p:ph type="title"/>
          </p:nvPr>
        </p:nvSpPr>
        <p:spPr/>
        <p:txBody>
          <a:bodyPr/>
          <a:lstStyle/>
          <a:p>
            <a:r>
              <a:rPr lang="en-US" altLang="zh-CN" dirty="0"/>
              <a:t>6.2.1</a:t>
            </a:r>
            <a:r>
              <a:rPr lang="zh-CN" altLang="en-US" dirty="0"/>
              <a:t>数据库存储</a:t>
            </a:r>
          </a:p>
        </p:txBody>
      </p:sp>
      <p:sp>
        <p:nvSpPr>
          <p:cNvPr id="4" name="内容占位符 3"/>
          <p:cNvSpPr>
            <a:spLocks noGrp="1"/>
          </p:cNvSpPr>
          <p:nvPr>
            <p:ph idx="1"/>
          </p:nvPr>
        </p:nvSpPr>
        <p:spPr/>
        <p:txBody>
          <a:bodyPr/>
          <a:lstStyle/>
          <a:p>
            <a:r>
              <a:rPr lang="en-US" altLang="zh-CN" dirty="0"/>
              <a:t>2. </a:t>
            </a:r>
            <a:r>
              <a:rPr lang="zh-CN" altLang="en-US" dirty="0"/>
              <a:t>关系数据库语言（</a:t>
            </a:r>
            <a:r>
              <a:rPr lang="en-US" altLang="zh-CN" dirty="0"/>
              <a:t>SQL</a:t>
            </a:r>
            <a:r>
              <a:rPr lang="zh-CN" altLang="en-US" dirty="0"/>
              <a:t>）</a:t>
            </a:r>
          </a:p>
          <a:p>
            <a:pPr lvl="1"/>
            <a:r>
              <a:rPr lang="en-US" altLang="zh-CN" dirty="0"/>
              <a:t>SQL(Structured Query Language)</a:t>
            </a:r>
            <a:r>
              <a:rPr lang="zh-CN" altLang="en-US" dirty="0"/>
              <a:t>最初由</a:t>
            </a:r>
            <a:r>
              <a:rPr lang="en-US" altLang="zh-CN" dirty="0"/>
              <a:t>Boyce</a:t>
            </a:r>
            <a:r>
              <a:rPr lang="zh-CN" altLang="en-US" dirty="0"/>
              <a:t>和</a:t>
            </a:r>
            <a:r>
              <a:rPr lang="en-US" altLang="zh-CN" dirty="0"/>
              <a:t>Chamberlin</a:t>
            </a:r>
            <a:r>
              <a:rPr lang="zh-CN" altLang="en-US" dirty="0"/>
              <a:t>提出并在</a:t>
            </a:r>
            <a:r>
              <a:rPr lang="en-US" altLang="zh-CN" dirty="0"/>
              <a:t>IBM</a:t>
            </a:r>
            <a:r>
              <a:rPr lang="zh-CN" altLang="en-US" dirty="0"/>
              <a:t>公司著名的关系数据库关系系统原型</a:t>
            </a:r>
            <a:r>
              <a:rPr lang="en-US" altLang="zh-CN" dirty="0"/>
              <a:t>System R</a:t>
            </a:r>
            <a:r>
              <a:rPr lang="zh-CN" altLang="en-US" dirty="0"/>
              <a:t>上得到实现</a:t>
            </a:r>
            <a:r>
              <a:rPr lang="zh-CN" altLang="en-US" dirty="0" smtClean="0"/>
              <a:t>。</a:t>
            </a:r>
            <a:endParaRPr lang="en-US" altLang="zh-CN" dirty="0" smtClean="0"/>
          </a:p>
          <a:p>
            <a:pPr lvl="1"/>
            <a:r>
              <a:rPr lang="zh-CN" altLang="en-US" dirty="0" smtClean="0"/>
              <a:t>由于</a:t>
            </a:r>
            <a:r>
              <a:rPr lang="zh-CN" altLang="en-US" dirty="0"/>
              <a:t>功能丰富、表达简单、易于掌握等特点，</a:t>
            </a:r>
            <a:r>
              <a:rPr lang="en-US" altLang="zh-CN" dirty="0"/>
              <a:t>SQL</a:t>
            </a:r>
            <a:r>
              <a:rPr lang="zh-CN" altLang="en-US" dirty="0"/>
              <a:t>很快便被业界接受并得到推广，逐步发展成为关系数据库系统的标准语言</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1683216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12</a:t>
            </a:fld>
            <a:endParaRPr lang="en-US"/>
          </a:p>
        </p:txBody>
      </p:sp>
      <p:sp>
        <p:nvSpPr>
          <p:cNvPr id="3" name="标题 2"/>
          <p:cNvSpPr>
            <a:spLocks noGrp="1"/>
          </p:cNvSpPr>
          <p:nvPr>
            <p:ph type="title"/>
          </p:nvPr>
        </p:nvSpPr>
        <p:spPr/>
        <p:txBody>
          <a:bodyPr/>
          <a:lstStyle/>
          <a:p>
            <a:r>
              <a:rPr lang="en-US" altLang="zh-CN" dirty="0"/>
              <a:t>6.2.1</a:t>
            </a:r>
            <a:r>
              <a:rPr lang="zh-CN" altLang="en-US" dirty="0"/>
              <a:t>数据库存储</a:t>
            </a:r>
          </a:p>
        </p:txBody>
      </p:sp>
      <p:sp>
        <p:nvSpPr>
          <p:cNvPr id="4" name="内容占位符 3"/>
          <p:cNvSpPr>
            <a:spLocks noGrp="1"/>
          </p:cNvSpPr>
          <p:nvPr>
            <p:ph idx="1"/>
          </p:nvPr>
        </p:nvSpPr>
        <p:spPr/>
        <p:txBody>
          <a:bodyPr/>
          <a:lstStyle/>
          <a:p>
            <a:r>
              <a:rPr lang="en-US" altLang="zh-CN" dirty="0"/>
              <a:t>SQL</a:t>
            </a:r>
            <a:r>
              <a:rPr lang="zh-CN" altLang="en-US" dirty="0"/>
              <a:t>语言功能极强，但由于设计巧妙，语言十分简洁，完成核心功能只用了</a:t>
            </a:r>
            <a:r>
              <a:rPr lang="en-US" altLang="zh-CN" dirty="0"/>
              <a:t>9</a:t>
            </a:r>
            <a:r>
              <a:rPr lang="zh-CN" altLang="en-US" dirty="0"/>
              <a:t>个动词</a:t>
            </a:r>
            <a:r>
              <a:rPr lang="en-US" altLang="zh-CN" dirty="0"/>
              <a:t>.</a:t>
            </a:r>
          </a:p>
          <a:p>
            <a:r>
              <a:rPr lang="zh-CN" altLang="en-US" dirty="0" smtClean="0"/>
              <a:t>分别</a:t>
            </a:r>
            <a:r>
              <a:rPr lang="zh-CN" altLang="en-US" dirty="0"/>
              <a:t>是</a:t>
            </a:r>
            <a:r>
              <a:rPr lang="en-US" altLang="zh-CN" dirty="0"/>
              <a:t>:</a:t>
            </a:r>
          </a:p>
          <a:p>
            <a:pPr lvl="1"/>
            <a:r>
              <a:rPr lang="zh-CN" altLang="en-US" dirty="0"/>
              <a:t>完成数据查询功能的</a:t>
            </a:r>
            <a:r>
              <a:rPr lang="en-US" altLang="zh-CN" dirty="0"/>
              <a:t>SELECT</a:t>
            </a:r>
            <a:r>
              <a:rPr lang="zh-CN" altLang="en-US" dirty="0"/>
              <a:t>，</a:t>
            </a:r>
            <a:endParaRPr lang="en-US" altLang="zh-CN" dirty="0"/>
          </a:p>
          <a:p>
            <a:pPr lvl="1"/>
            <a:r>
              <a:rPr lang="zh-CN" altLang="en-US" dirty="0"/>
              <a:t>完成数据定义功能的</a:t>
            </a:r>
            <a:r>
              <a:rPr lang="en-US" altLang="zh-CN" dirty="0"/>
              <a:t>CREATE</a:t>
            </a:r>
            <a:r>
              <a:rPr lang="zh-CN" altLang="en-US" dirty="0"/>
              <a:t>、</a:t>
            </a:r>
            <a:r>
              <a:rPr lang="en-US" altLang="zh-CN" dirty="0"/>
              <a:t>DROP</a:t>
            </a:r>
            <a:r>
              <a:rPr lang="zh-CN" altLang="en-US" dirty="0"/>
              <a:t>和</a:t>
            </a:r>
            <a:r>
              <a:rPr lang="en-US" altLang="zh-CN" dirty="0"/>
              <a:t>ALTER</a:t>
            </a:r>
            <a:r>
              <a:rPr lang="zh-CN" altLang="en-US" dirty="0" smtClean="0"/>
              <a:t>，</a:t>
            </a:r>
            <a:endParaRPr lang="en-US" altLang="zh-CN" dirty="0" smtClean="0"/>
          </a:p>
          <a:p>
            <a:pPr lvl="1"/>
            <a:r>
              <a:rPr lang="zh-CN" altLang="en-US" dirty="0" smtClean="0"/>
              <a:t>完成</a:t>
            </a:r>
            <a:r>
              <a:rPr lang="zh-CN" altLang="en-US" dirty="0"/>
              <a:t>数据操纵功能的</a:t>
            </a:r>
            <a:r>
              <a:rPr lang="en-US" altLang="zh-CN" dirty="0"/>
              <a:t>INSERT</a:t>
            </a:r>
            <a:r>
              <a:rPr lang="zh-CN" altLang="en-US" dirty="0"/>
              <a:t>、</a:t>
            </a:r>
            <a:r>
              <a:rPr lang="en-US" altLang="zh-CN" dirty="0"/>
              <a:t>UPDATE</a:t>
            </a:r>
            <a:r>
              <a:rPr lang="zh-CN" altLang="en-US" dirty="0"/>
              <a:t>和</a:t>
            </a:r>
            <a:r>
              <a:rPr lang="en-US" altLang="zh-CN" dirty="0" smtClean="0"/>
              <a:t>DELETE</a:t>
            </a:r>
          </a:p>
          <a:p>
            <a:pPr lvl="1"/>
            <a:r>
              <a:rPr lang="zh-CN" altLang="en-US" dirty="0" smtClean="0"/>
              <a:t>完成</a:t>
            </a:r>
            <a:r>
              <a:rPr lang="zh-CN" altLang="en-US" dirty="0"/>
              <a:t>数据控制功能的</a:t>
            </a:r>
            <a:r>
              <a:rPr lang="en-US" altLang="zh-CN" dirty="0"/>
              <a:t>GRANT</a:t>
            </a:r>
            <a:r>
              <a:rPr lang="zh-CN" altLang="en-US" dirty="0"/>
              <a:t>和</a:t>
            </a:r>
            <a:r>
              <a:rPr lang="en-US" altLang="zh-CN" dirty="0"/>
              <a:t>REVOKE</a:t>
            </a:r>
            <a:r>
              <a:rPr lang="zh-CN" altLang="en-US" dirty="0" smtClean="0"/>
              <a:t>。</a:t>
            </a:r>
            <a:endParaRPr lang="en-US" altLang="zh-CN" dirty="0" smtClean="0"/>
          </a:p>
          <a:p>
            <a:r>
              <a:rPr lang="en-US" altLang="zh-CN" dirty="0" smtClean="0"/>
              <a:t>1</a:t>
            </a:r>
            <a:r>
              <a:rPr lang="zh-CN" altLang="zh-CN" dirty="0"/>
              <a:t>）查询语句：</a:t>
            </a:r>
            <a:r>
              <a:rPr lang="en-US" altLang="zh-CN" dirty="0"/>
              <a:t>SELECT </a:t>
            </a:r>
            <a:r>
              <a:rPr lang="en-US" altLang="zh-CN" dirty="0" err="1"/>
              <a:t>param</a:t>
            </a:r>
            <a:r>
              <a:rPr lang="en-US" altLang="zh-CN" dirty="0"/>
              <a:t> FROM table WHERE condition </a:t>
            </a:r>
            <a:endParaRPr lang="zh-CN" altLang="zh-CN" dirty="0"/>
          </a:p>
          <a:p>
            <a:pPr lvl="1"/>
            <a:r>
              <a:rPr lang="zh-CN" altLang="zh-CN" dirty="0"/>
              <a:t>该语句可以理解为从</a:t>
            </a:r>
            <a:r>
              <a:rPr lang="en-US" altLang="zh-CN" dirty="0"/>
              <a:t> table </a:t>
            </a:r>
            <a:r>
              <a:rPr lang="zh-CN" altLang="zh-CN" dirty="0"/>
              <a:t>中查询出满足</a:t>
            </a:r>
            <a:r>
              <a:rPr lang="en-US" altLang="zh-CN" dirty="0"/>
              <a:t> condition </a:t>
            </a:r>
            <a:r>
              <a:rPr lang="zh-CN" altLang="zh-CN" dirty="0"/>
              <a:t>条件的字段</a:t>
            </a:r>
            <a:r>
              <a:rPr lang="en-US" altLang="zh-CN" dirty="0"/>
              <a:t> </a:t>
            </a:r>
            <a:r>
              <a:rPr lang="en-US" altLang="zh-CN" dirty="0" err="1"/>
              <a:t>param</a:t>
            </a:r>
            <a:r>
              <a:rPr lang="zh-CN" altLang="zh-CN" dirty="0"/>
              <a:t>。</a:t>
            </a:r>
          </a:p>
          <a:p>
            <a:endParaRPr lang="zh-CN" altLang="en-US" dirty="0"/>
          </a:p>
        </p:txBody>
      </p:sp>
    </p:spTree>
    <p:extLst>
      <p:ext uri="{BB962C8B-B14F-4D97-AF65-F5344CB8AC3E}">
        <p14:creationId xmlns:p14="http://schemas.microsoft.com/office/powerpoint/2010/main" val="167484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13</a:t>
            </a:fld>
            <a:endParaRPr lang="en-US" dirty="0"/>
          </a:p>
        </p:txBody>
      </p:sp>
      <p:sp>
        <p:nvSpPr>
          <p:cNvPr id="3" name="标题 2"/>
          <p:cNvSpPr>
            <a:spLocks noGrp="1"/>
          </p:cNvSpPr>
          <p:nvPr>
            <p:ph type="title"/>
          </p:nvPr>
        </p:nvSpPr>
        <p:spPr/>
        <p:txBody>
          <a:bodyPr/>
          <a:lstStyle/>
          <a:p>
            <a:r>
              <a:rPr lang="zh-CN" altLang="en-US" dirty="0"/>
              <a:t>关系数据库语言（</a:t>
            </a:r>
            <a:r>
              <a:rPr lang="en-US" altLang="zh-CN" dirty="0"/>
              <a:t>SQL</a:t>
            </a:r>
            <a:r>
              <a:rPr lang="zh-CN" altLang="en-US" dirty="0" smtClean="0"/>
              <a:t>）</a:t>
            </a:r>
            <a:endParaRPr lang="zh-CN" altLang="en-US" dirty="0"/>
          </a:p>
        </p:txBody>
      </p:sp>
      <p:sp>
        <p:nvSpPr>
          <p:cNvPr id="4" name="内容占位符 3"/>
          <p:cNvSpPr>
            <a:spLocks noGrp="1"/>
          </p:cNvSpPr>
          <p:nvPr>
            <p:ph idx="1"/>
          </p:nvPr>
        </p:nvSpPr>
        <p:spPr/>
        <p:txBody>
          <a:bodyPr/>
          <a:lstStyle/>
          <a:p>
            <a:r>
              <a:rPr lang="en-US" altLang="zh-CN" dirty="0" smtClean="0"/>
              <a:t>2</a:t>
            </a:r>
            <a:r>
              <a:rPr lang="zh-CN" altLang="zh-CN" dirty="0"/>
              <a:t>）新增语句：</a:t>
            </a:r>
            <a:r>
              <a:rPr lang="en-US" altLang="zh-CN" dirty="0"/>
              <a:t>INSERT INTO table (param1</a:t>
            </a:r>
            <a:r>
              <a:rPr lang="zh-CN" altLang="zh-CN" dirty="0"/>
              <a:t>，</a:t>
            </a:r>
            <a:r>
              <a:rPr lang="en-US" altLang="zh-CN" dirty="0"/>
              <a:t>param2</a:t>
            </a:r>
            <a:r>
              <a:rPr lang="zh-CN" altLang="zh-CN" dirty="0"/>
              <a:t>，</a:t>
            </a:r>
            <a:r>
              <a:rPr lang="en-US" altLang="zh-CN" dirty="0"/>
              <a:t>param3) VALUES (value1</a:t>
            </a:r>
            <a:r>
              <a:rPr lang="zh-CN" altLang="zh-CN" dirty="0"/>
              <a:t>，</a:t>
            </a:r>
            <a:r>
              <a:rPr lang="en-US" altLang="zh-CN" dirty="0"/>
              <a:t>value2</a:t>
            </a:r>
            <a:r>
              <a:rPr lang="zh-CN" altLang="zh-CN" dirty="0"/>
              <a:t>，</a:t>
            </a:r>
            <a:r>
              <a:rPr lang="en-US" altLang="zh-CN" dirty="0"/>
              <a:t>value3) </a:t>
            </a:r>
            <a:endParaRPr lang="zh-CN" altLang="zh-CN" dirty="0"/>
          </a:p>
          <a:p>
            <a:pPr lvl="1"/>
            <a:r>
              <a:rPr lang="zh-CN" altLang="zh-CN" dirty="0"/>
              <a:t>该语句可以理解为向</a:t>
            </a:r>
            <a:r>
              <a:rPr lang="en-US" altLang="zh-CN" dirty="0"/>
              <a:t>table</a:t>
            </a:r>
            <a:r>
              <a:rPr lang="zh-CN" altLang="zh-CN" dirty="0"/>
              <a:t>中的</a:t>
            </a:r>
            <a:r>
              <a:rPr lang="en-US" altLang="zh-CN" dirty="0"/>
              <a:t>param1</a:t>
            </a:r>
            <a:r>
              <a:rPr lang="zh-CN" altLang="zh-CN" dirty="0"/>
              <a:t>，</a:t>
            </a:r>
            <a:r>
              <a:rPr lang="en-US" altLang="zh-CN" dirty="0"/>
              <a:t>param2</a:t>
            </a:r>
            <a:r>
              <a:rPr lang="zh-CN" altLang="zh-CN" dirty="0"/>
              <a:t>，</a:t>
            </a:r>
            <a:r>
              <a:rPr lang="en-US" altLang="zh-CN" dirty="0"/>
              <a:t>param3</a:t>
            </a:r>
            <a:r>
              <a:rPr lang="zh-CN" altLang="zh-CN" dirty="0"/>
              <a:t>字段中分别插入</a:t>
            </a:r>
            <a:r>
              <a:rPr lang="en-US" altLang="zh-CN" dirty="0"/>
              <a:t>value1</a:t>
            </a:r>
            <a:r>
              <a:rPr lang="zh-CN" altLang="zh-CN" dirty="0"/>
              <a:t>，</a:t>
            </a:r>
            <a:r>
              <a:rPr lang="en-US" altLang="zh-CN" dirty="0"/>
              <a:t>value2</a:t>
            </a:r>
            <a:r>
              <a:rPr lang="zh-CN" altLang="zh-CN" dirty="0"/>
              <a:t>，</a:t>
            </a:r>
            <a:r>
              <a:rPr lang="en-US" altLang="zh-CN" dirty="0"/>
              <a:t>value3</a:t>
            </a:r>
            <a:r>
              <a:rPr lang="zh-CN" altLang="zh-CN" dirty="0"/>
              <a:t>。</a:t>
            </a:r>
          </a:p>
          <a:p>
            <a:r>
              <a:rPr lang="en-US" altLang="zh-CN" dirty="0" smtClean="0"/>
              <a:t>3</a:t>
            </a:r>
            <a:r>
              <a:rPr lang="zh-CN" altLang="zh-CN" dirty="0"/>
              <a:t>）更新语句：</a:t>
            </a:r>
            <a:r>
              <a:rPr lang="en-US" altLang="zh-CN" dirty="0"/>
              <a:t>UPDATE table SET </a:t>
            </a:r>
            <a:r>
              <a:rPr lang="en-US" altLang="zh-CN" dirty="0" err="1"/>
              <a:t>param</a:t>
            </a:r>
            <a:r>
              <a:rPr lang="en-US" altLang="zh-CN" dirty="0"/>
              <a:t>=</a:t>
            </a:r>
            <a:r>
              <a:rPr lang="en-US" altLang="zh-CN" dirty="0" err="1"/>
              <a:t>new_value</a:t>
            </a:r>
            <a:r>
              <a:rPr lang="en-US" altLang="zh-CN" dirty="0"/>
              <a:t> WHERE condition </a:t>
            </a:r>
            <a:endParaRPr lang="zh-CN" altLang="zh-CN" dirty="0"/>
          </a:p>
          <a:p>
            <a:pPr lvl="1"/>
            <a:r>
              <a:rPr lang="zh-CN" altLang="zh-CN" dirty="0"/>
              <a:t>该语句可以理解为将满足</a:t>
            </a:r>
            <a:r>
              <a:rPr lang="en-US" altLang="zh-CN" dirty="0"/>
              <a:t>condition</a:t>
            </a:r>
            <a:r>
              <a:rPr lang="zh-CN" altLang="zh-CN" dirty="0"/>
              <a:t>条件的字段</a:t>
            </a:r>
            <a:r>
              <a:rPr lang="en-US" altLang="zh-CN" dirty="0" err="1"/>
              <a:t>param</a:t>
            </a:r>
            <a:r>
              <a:rPr lang="zh-CN" altLang="zh-CN" dirty="0"/>
              <a:t>更新为</a:t>
            </a:r>
            <a:r>
              <a:rPr lang="en-US" altLang="zh-CN" dirty="0"/>
              <a:t> </a:t>
            </a:r>
            <a:r>
              <a:rPr lang="en-US" altLang="zh-CN" dirty="0" err="1"/>
              <a:t>new_value</a:t>
            </a:r>
            <a:r>
              <a:rPr lang="en-US" altLang="zh-CN" dirty="0"/>
              <a:t> </a:t>
            </a:r>
            <a:r>
              <a:rPr lang="zh-CN" altLang="zh-CN" dirty="0"/>
              <a:t>值。</a:t>
            </a:r>
          </a:p>
          <a:p>
            <a:r>
              <a:rPr lang="en-US" altLang="zh-CN" dirty="0" smtClean="0"/>
              <a:t>4</a:t>
            </a:r>
            <a:r>
              <a:rPr lang="zh-CN" altLang="zh-CN" dirty="0"/>
              <a:t>）删除语句：</a:t>
            </a:r>
            <a:r>
              <a:rPr lang="en-US" altLang="zh-CN" dirty="0"/>
              <a:t>DELETE FROM table WHERE condition </a:t>
            </a:r>
            <a:endParaRPr lang="zh-CN" altLang="zh-CN" dirty="0"/>
          </a:p>
          <a:p>
            <a:pPr lvl="1"/>
            <a:r>
              <a:rPr lang="zh-CN" altLang="zh-CN" dirty="0"/>
              <a:t>该语句可以理解为将满足</a:t>
            </a:r>
            <a:r>
              <a:rPr lang="en-US" altLang="zh-CN" dirty="0"/>
              <a:t>condition</a:t>
            </a:r>
            <a:r>
              <a:rPr lang="zh-CN" altLang="zh-CN" dirty="0"/>
              <a:t>条件的数据全部删除。</a:t>
            </a:r>
          </a:p>
          <a:p>
            <a:r>
              <a:rPr lang="zh-CN" altLang="zh-CN" dirty="0" smtClean="0"/>
              <a:t>总体</a:t>
            </a:r>
            <a:r>
              <a:rPr lang="zh-CN" altLang="zh-CN" dirty="0"/>
              <a:t>来说，数据库的</a:t>
            </a:r>
            <a:r>
              <a:rPr lang="en-US" altLang="zh-CN" dirty="0"/>
              <a:t>SELECT</a:t>
            </a:r>
            <a:r>
              <a:rPr lang="zh-CN" altLang="zh-CN" dirty="0"/>
              <a:t>，</a:t>
            </a:r>
            <a:r>
              <a:rPr lang="en-US" altLang="zh-CN" dirty="0"/>
              <a:t>INSERT</a:t>
            </a:r>
            <a:r>
              <a:rPr lang="zh-CN" altLang="zh-CN" dirty="0"/>
              <a:t>，</a:t>
            </a:r>
            <a:r>
              <a:rPr lang="en-US" altLang="zh-CN" dirty="0"/>
              <a:t>UPDATE</a:t>
            </a:r>
            <a:r>
              <a:rPr lang="zh-CN" altLang="zh-CN" dirty="0"/>
              <a:t>，</a:t>
            </a:r>
            <a:r>
              <a:rPr lang="en-US" altLang="zh-CN" dirty="0"/>
              <a:t>DELETE</a:t>
            </a:r>
            <a:r>
              <a:rPr lang="zh-CN" altLang="zh-CN" dirty="0"/>
              <a:t>对应了我们常用的增、删、改、查四种操作。</a:t>
            </a:r>
          </a:p>
          <a:p>
            <a:endParaRPr lang="zh-CN" altLang="en-US" dirty="0"/>
          </a:p>
        </p:txBody>
      </p:sp>
    </p:spTree>
    <p:extLst>
      <p:ext uri="{BB962C8B-B14F-4D97-AF65-F5344CB8AC3E}">
        <p14:creationId xmlns:p14="http://schemas.microsoft.com/office/powerpoint/2010/main" val="564092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14</a:t>
            </a:fld>
            <a:endParaRPr lang="en-US" dirty="0"/>
          </a:p>
        </p:txBody>
      </p:sp>
      <p:sp>
        <p:nvSpPr>
          <p:cNvPr id="3" name="标题 2"/>
          <p:cNvSpPr>
            <a:spLocks noGrp="1"/>
          </p:cNvSpPr>
          <p:nvPr>
            <p:ph type="title"/>
          </p:nvPr>
        </p:nvSpPr>
        <p:spPr/>
        <p:txBody>
          <a:bodyPr/>
          <a:lstStyle/>
          <a:p>
            <a:r>
              <a:rPr lang="zh-CN" altLang="en-US" dirty="0"/>
              <a:t>关系数据库语言（</a:t>
            </a:r>
            <a:r>
              <a:rPr lang="en-US" altLang="zh-CN" dirty="0"/>
              <a:t>SQL</a:t>
            </a:r>
            <a:r>
              <a:rPr lang="zh-CN" altLang="en-US" dirty="0" smtClean="0"/>
              <a:t>）</a:t>
            </a:r>
            <a:endParaRPr lang="zh-CN" altLang="en-US" dirty="0"/>
          </a:p>
        </p:txBody>
      </p:sp>
      <p:sp>
        <p:nvSpPr>
          <p:cNvPr id="4" name="内容占位符 3"/>
          <p:cNvSpPr>
            <a:spLocks noGrp="1"/>
          </p:cNvSpPr>
          <p:nvPr>
            <p:ph idx="1"/>
          </p:nvPr>
        </p:nvSpPr>
        <p:spPr/>
        <p:txBody>
          <a:bodyPr/>
          <a:lstStyle/>
          <a:p>
            <a:r>
              <a:rPr lang="en-US" altLang="zh-CN" dirty="0"/>
              <a:t>5</a:t>
            </a:r>
            <a:r>
              <a:rPr lang="zh-CN" altLang="zh-CN" dirty="0"/>
              <a:t>）去重查询：</a:t>
            </a:r>
            <a:r>
              <a:rPr lang="en-US" altLang="zh-CN" dirty="0"/>
              <a:t>SELECT DISTINCT </a:t>
            </a:r>
            <a:r>
              <a:rPr lang="en-US" altLang="zh-CN" dirty="0" err="1"/>
              <a:t>param</a:t>
            </a:r>
            <a:r>
              <a:rPr lang="en-US" altLang="zh-CN" dirty="0"/>
              <a:t> FROM table WHERE condition </a:t>
            </a:r>
            <a:endParaRPr lang="zh-CN" altLang="zh-CN" dirty="0"/>
          </a:p>
          <a:p>
            <a:pPr lvl="1"/>
            <a:r>
              <a:rPr lang="zh-CN" altLang="zh-CN" dirty="0"/>
              <a:t>该语句可以理解为从表</a:t>
            </a:r>
            <a:r>
              <a:rPr lang="en-US" altLang="zh-CN" dirty="0"/>
              <a:t>table</a:t>
            </a:r>
            <a:r>
              <a:rPr lang="zh-CN" altLang="zh-CN" dirty="0"/>
              <a:t>中查询出满足条件</a:t>
            </a:r>
            <a:r>
              <a:rPr lang="en-US" altLang="zh-CN" dirty="0"/>
              <a:t>condition</a:t>
            </a:r>
            <a:r>
              <a:rPr lang="zh-CN" altLang="zh-CN" dirty="0"/>
              <a:t>的字段</a:t>
            </a:r>
            <a:r>
              <a:rPr lang="en-US" altLang="zh-CN" dirty="0" err="1"/>
              <a:t>param</a:t>
            </a:r>
            <a:r>
              <a:rPr lang="zh-CN" altLang="zh-CN" dirty="0"/>
              <a:t>，但是</a:t>
            </a:r>
            <a:r>
              <a:rPr lang="en-US" altLang="zh-CN" dirty="0" err="1"/>
              <a:t>param</a:t>
            </a:r>
            <a:r>
              <a:rPr lang="zh-CN" altLang="zh-CN" dirty="0"/>
              <a:t>中重复的值只能出现一次。</a:t>
            </a:r>
          </a:p>
          <a:p>
            <a:r>
              <a:rPr lang="zh-CN" altLang="zh-CN" dirty="0"/>
              <a:t>（</a:t>
            </a:r>
            <a:r>
              <a:rPr lang="en-US" altLang="zh-CN" dirty="0"/>
              <a:t>6</a:t>
            </a:r>
            <a:r>
              <a:rPr lang="zh-CN" altLang="zh-CN" dirty="0"/>
              <a:t>）排序查询：</a:t>
            </a:r>
            <a:r>
              <a:rPr lang="en-US" altLang="zh-CN" dirty="0"/>
              <a:t>SELECT </a:t>
            </a:r>
            <a:r>
              <a:rPr lang="en-US" altLang="zh-CN" dirty="0" err="1"/>
              <a:t>param</a:t>
            </a:r>
            <a:r>
              <a:rPr lang="en-US" altLang="zh-CN" dirty="0"/>
              <a:t> FROM table WHERE condition ORDER BY param1</a:t>
            </a:r>
            <a:endParaRPr lang="zh-CN" altLang="zh-CN" dirty="0"/>
          </a:p>
          <a:p>
            <a:pPr lvl="1"/>
            <a:r>
              <a:rPr lang="zh-CN" altLang="zh-CN" dirty="0"/>
              <a:t>该语句可以理解为从表</a:t>
            </a:r>
            <a:r>
              <a:rPr lang="en-US" altLang="zh-CN" dirty="0"/>
              <a:t>table </a:t>
            </a:r>
            <a:r>
              <a:rPr lang="zh-CN" altLang="zh-CN" dirty="0"/>
              <a:t>中查询出满足</a:t>
            </a:r>
            <a:r>
              <a:rPr lang="en-US" altLang="zh-CN" dirty="0"/>
              <a:t>condition</a:t>
            </a:r>
            <a:r>
              <a:rPr lang="zh-CN" altLang="zh-CN" dirty="0"/>
              <a:t>条件的</a:t>
            </a:r>
            <a:r>
              <a:rPr lang="en-US" altLang="zh-CN" dirty="0" err="1"/>
              <a:t>param</a:t>
            </a:r>
            <a:r>
              <a:rPr lang="zh-CN" altLang="zh-CN" dirty="0"/>
              <a:t>，并且要按照</a:t>
            </a:r>
            <a:r>
              <a:rPr lang="en-US" altLang="zh-CN" dirty="0"/>
              <a:t>param1</a:t>
            </a:r>
            <a:r>
              <a:rPr lang="zh-CN" altLang="zh-CN" dirty="0"/>
              <a:t>升序的顺序进行排序。</a:t>
            </a:r>
          </a:p>
          <a:p>
            <a:endParaRPr lang="zh-CN" altLang="en-US" dirty="0"/>
          </a:p>
        </p:txBody>
      </p:sp>
    </p:spTree>
    <p:extLst>
      <p:ext uri="{BB962C8B-B14F-4D97-AF65-F5344CB8AC3E}">
        <p14:creationId xmlns:p14="http://schemas.microsoft.com/office/powerpoint/2010/main" val="193128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15</a:t>
            </a:fld>
            <a:endParaRPr lang="en-US" dirty="0"/>
          </a:p>
        </p:txBody>
      </p:sp>
      <p:sp>
        <p:nvSpPr>
          <p:cNvPr id="3" name="标题 2"/>
          <p:cNvSpPr>
            <a:spLocks noGrp="1"/>
          </p:cNvSpPr>
          <p:nvPr>
            <p:ph type="title"/>
          </p:nvPr>
        </p:nvSpPr>
        <p:spPr/>
        <p:txBody>
          <a:bodyPr/>
          <a:lstStyle/>
          <a:p>
            <a:r>
              <a:rPr lang="en-US" altLang="zh-CN" dirty="0"/>
              <a:t>6.2.2</a:t>
            </a:r>
            <a:r>
              <a:rPr lang="zh-CN" altLang="zh-CN" dirty="0"/>
              <a:t>基于云架构的数据</a:t>
            </a:r>
            <a:r>
              <a:rPr lang="zh-CN" altLang="zh-CN" dirty="0" smtClean="0"/>
              <a:t>存储</a:t>
            </a:r>
            <a:endParaRPr lang="zh-CN" altLang="en-US" dirty="0"/>
          </a:p>
        </p:txBody>
      </p:sp>
      <p:sp>
        <p:nvSpPr>
          <p:cNvPr id="4" name="内容占位符 3"/>
          <p:cNvSpPr>
            <a:spLocks noGrp="1"/>
          </p:cNvSpPr>
          <p:nvPr>
            <p:ph idx="1"/>
          </p:nvPr>
        </p:nvSpPr>
        <p:spPr/>
        <p:txBody>
          <a:bodyPr/>
          <a:lstStyle/>
          <a:p>
            <a:r>
              <a:rPr lang="en-US" altLang="zh-CN" dirty="0" err="1"/>
              <a:t>MapReduce</a:t>
            </a:r>
            <a:r>
              <a:rPr lang="zh-CN" altLang="en-US" dirty="0"/>
              <a:t>是</a:t>
            </a:r>
            <a:r>
              <a:rPr lang="en-US" altLang="zh-CN" dirty="0"/>
              <a:t>Google</a:t>
            </a:r>
            <a:r>
              <a:rPr lang="zh-CN" altLang="en-US" dirty="0"/>
              <a:t>公司工程师</a:t>
            </a:r>
            <a:r>
              <a:rPr lang="en-US" altLang="zh-CN" dirty="0"/>
              <a:t>Jeffrey Dean</a:t>
            </a:r>
            <a:r>
              <a:rPr lang="zh-CN" altLang="en-US" dirty="0"/>
              <a:t>提出的处理大规模数据集</a:t>
            </a:r>
            <a:r>
              <a:rPr lang="en-US" altLang="zh-CN" dirty="0"/>
              <a:t>(</a:t>
            </a:r>
            <a:r>
              <a:rPr lang="zh-CN" altLang="en-US" dirty="0"/>
              <a:t>大于</a:t>
            </a:r>
            <a:r>
              <a:rPr lang="en-US" altLang="zh-CN" dirty="0"/>
              <a:t>1TB)</a:t>
            </a:r>
            <a:r>
              <a:rPr lang="zh-CN" altLang="en-US" dirty="0"/>
              <a:t>的分布式并行计算编程模型，是</a:t>
            </a:r>
            <a:r>
              <a:rPr lang="en-US" altLang="zh-CN" dirty="0"/>
              <a:t>Google</a:t>
            </a:r>
            <a:r>
              <a:rPr lang="zh-CN" altLang="en-US" dirty="0"/>
              <a:t>云计算的核心技术，其主要思想借鉴于函数式编程语言和矢量编程语言</a:t>
            </a:r>
            <a:r>
              <a:rPr lang="zh-CN" altLang="en-US" dirty="0" smtClean="0"/>
              <a:t>。</a:t>
            </a:r>
            <a:endParaRPr lang="en-US" altLang="zh-CN" dirty="0" smtClean="0"/>
          </a:p>
          <a:p>
            <a:r>
              <a:rPr lang="en-US" altLang="zh-CN" dirty="0" smtClean="0"/>
              <a:t>Hadoop</a:t>
            </a:r>
            <a:r>
              <a:rPr lang="zh-CN" altLang="en-US" dirty="0"/>
              <a:t>是</a:t>
            </a:r>
            <a:r>
              <a:rPr lang="en-US" altLang="zh-CN" dirty="0" err="1"/>
              <a:t>MapReduce</a:t>
            </a:r>
            <a:r>
              <a:rPr lang="zh-CN" altLang="en-US" dirty="0"/>
              <a:t>模型的开源实现，借助</a:t>
            </a:r>
            <a:r>
              <a:rPr lang="en-US" altLang="zh-CN" dirty="0"/>
              <a:t>Hadoop</a:t>
            </a:r>
            <a:r>
              <a:rPr lang="zh-CN" altLang="en-US" dirty="0"/>
              <a:t>平台</a:t>
            </a:r>
            <a:r>
              <a:rPr lang="en-US" altLang="zh-CN" dirty="0"/>
              <a:t>,</a:t>
            </a:r>
            <a:r>
              <a:rPr lang="zh-CN" altLang="en-US" dirty="0"/>
              <a:t>编程者可以轻松编写分布式并行应用程序，在计算机集群上完成海量数据的计算处理</a:t>
            </a:r>
            <a:r>
              <a:rPr lang="zh-CN" altLang="en-US" dirty="0" smtClean="0"/>
              <a:t>。</a:t>
            </a:r>
            <a:endParaRPr lang="en-US" altLang="zh-CN" dirty="0" smtClean="0"/>
          </a:p>
          <a:p>
            <a:pPr lvl="1"/>
            <a:r>
              <a:rPr lang="en-US" altLang="zh-CN" dirty="0" smtClean="0"/>
              <a:t>Hadoop</a:t>
            </a:r>
            <a:r>
              <a:rPr lang="zh-CN" altLang="en-US" dirty="0"/>
              <a:t>由</a:t>
            </a:r>
            <a:r>
              <a:rPr lang="en-US" altLang="zh-CN" dirty="0"/>
              <a:t>Java</a:t>
            </a:r>
            <a:r>
              <a:rPr lang="zh-CN" altLang="en-US" dirty="0"/>
              <a:t>语言开发，同时支持</a:t>
            </a:r>
            <a:r>
              <a:rPr lang="en-US" altLang="zh-CN" dirty="0"/>
              <a:t>C++</a:t>
            </a:r>
            <a:r>
              <a:rPr lang="zh-CN" altLang="en-US" dirty="0"/>
              <a:t>等编程语言。</a:t>
            </a:r>
            <a:r>
              <a:rPr lang="en-US" altLang="zh-CN" dirty="0"/>
              <a:t>Hadoop</a:t>
            </a:r>
            <a:r>
              <a:rPr lang="zh-CN" altLang="en-US" dirty="0"/>
              <a:t>主要由分布式文件系统</a:t>
            </a:r>
            <a:r>
              <a:rPr lang="en-US" altLang="zh-CN" dirty="0"/>
              <a:t>(HDFS)</a:t>
            </a:r>
            <a:r>
              <a:rPr lang="zh-CN" altLang="en-US" dirty="0"/>
              <a:t>和映射归约</a:t>
            </a:r>
            <a:r>
              <a:rPr lang="en-US" altLang="zh-CN" dirty="0"/>
              <a:t>(</a:t>
            </a:r>
            <a:r>
              <a:rPr lang="en-US" altLang="zh-CN" dirty="0" err="1"/>
              <a:t>MapReduce</a:t>
            </a:r>
            <a:r>
              <a:rPr lang="en-US" altLang="zh-CN" dirty="0"/>
              <a:t>)</a:t>
            </a:r>
            <a:r>
              <a:rPr lang="zh-CN" altLang="en-US" dirty="0"/>
              <a:t>算法执行组成</a:t>
            </a:r>
            <a:r>
              <a:rPr lang="zh-CN" altLang="en-US" dirty="0" smtClean="0"/>
              <a:t>。</a:t>
            </a:r>
            <a:endParaRPr lang="en-US" altLang="zh-CN" dirty="0" smtClean="0"/>
          </a:p>
          <a:p>
            <a:r>
              <a:rPr lang="zh-CN" altLang="en-US" dirty="0" smtClean="0"/>
              <a:t>下面</a:t>
            </a:r>
            <a:r>
              <a:rPr lang="zh-CN" altLang="en-US" dirty="0"/>
              <a:t>首先讨论</a:t>
            </a:r>
            <a:r>
              <a:rPr lang="en-US" altLang="zh-CN" dirty="0"/>
              <a:t>Hadoop</a:t>
            </a:r>
            <a:r>
              <a:rPr lang="zh-CN" altLang="en-US" dirty="0"/>
              <a:t>生态系统。</a:t>
            </a:r>
          </a:p>
        </p:txBody>
      </p:sp>
    </p:spTree>
    <p:extLst>
      <p:ext uri="{BB962C8B-B14F-4D97-AF65-F5344CB8AC3E}">
        <p14:creationId xmlns:p14="http://schemas.microsoft.com/office/powerpoint/2010/main" val="315769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16</a:t>
            </a:fld>
            <a:endParaRPr lang="en-US" dirty="0"/>
          </a:p>
        </p:txBody>
      </p:sp>
      <p:sp>
        <p:nvSpPr>
          <p:cNvPr id="3" name="标题 2"/>
          <p:cNvSpPr>
            <a:spLocks noGrp="1"/>
          </p:cNvSpPr>
          <p:nvPr>
            <p:ph type="title"/>
          </p:nvPr>
        </p:nvSpPr>
        <p:spPr/>
        <p:txBody>
          <a:bodyPr/>
          <a:lstStyle/>
          <a:p>
            <a:r>
              <a:rPr lang="en-US" altLang="zh-CN" dirty="0"/>
              <a:t>1.  Hadoop</a:t>
            </a:r>
            <a:r>
              <a:rPr lang="zh-CN" altLang="zh-CN" dirty="0" smtClean="0"/>
              <a:t>生态系统</a:t>
            </a:r>
            <a:endParaRPr lang="zh-CN" altLang="en-US" dirty="0"/>
          </a:p>
        </p:txBody>
      </p:sp>
      <p:sp>
        <p:nvSpPr>
          <p:cNvPr id="4" name="内容占位符 3"/>
          <p:cNvSpPr>
            <a:spLocks noGrp="1"/>
          </p:cNvSpPr>
          <p:nvPr>
            <p:ph idx="1"/>
          </p:nvPr>
        </p:nvSpPr>
        <p:spPr/>
        <p:txBody>
          <a:bodyPr/>
          <a:lstStyle/>
          <a:p>
            <a:r>
              <a:rPr lang="en-US" altLang="zh-CN" dirty="0"/>
              <a:t>Hadoop</a:t>
            </a:r>
            <a:r>
              <a:rPr lang="zh-CN" altLang="en-US" dirty="0"/>
              <a:t>是在分布式服务器集群上存储海量数据并运行分布式分析应用的一个开源的软件框架，具有可靠、高效、可伸缩的特点。先后经历了</a:t>
            </a:r>
            <a:r>
              <a:rPr lang="en-US" altLang="zh-CN" dirty="0"/>
              <a:t>Hadoop1</a:t>
            </a:r>
            <a:r>
              <a:rPr lang="zh-CN" altLang="en-US" dirty="0"/>
              <a:t>时期和</a:t>
            </a:r>
            <a:r>
              <a:rPr lang="en-US" altLang="zh-CN" dirty="0"/>
              <a:t>Haddop2</a:t>
            </a:r>
            <a:r>
              <a:rPr lang="zh-CN" altLang="en-US" dirty="0"/>
              <a:t>时期。</a:t>
            </a:r>
          </a:p>
        </p:txBody>
      </p:sp>
      <p:pic>
        <p:nvPicPr>
          <p:cNvPr id="5" name="图片 4"/>
          <p:cNvPicPr>
            <a:picLocks noChangeAspect="1"/>
          </p:cNvPicPr>
          <p:nvPr/>
        </p:nvPicPr>
        <p:blipFill>
          <a:blip r:embed="rId2"/>
          <a:stretch>
            <a:fillRect/>
          </a:stretch>
        </p:blipFill>
        <p:spPr>
          <a:xfrm>
            <a:off x="548680" y="1923678"/>
            <a:ext cx="3619500" cy="1409700"/>
          </a:xfrm>
          <a:prstGeom prst="rect">
            <a:avLst/>
          </a:prstGeom>
        </p:spPr>
      </p:pic>
      <p:pic>
        <p:nvPicPr>
          <p:cNvPr id="6" name="图片 5"/>
          <p:cNvPicPr>
            <a:picLocks noChangeAspect="1"/>
          </p:cNvPicPr>
          <p:nvPr/>
        </p:nvPicPr>
        <p:blipFill>
          <a:blip r:embed="rId3"/>
          <a:stretch>
            <a:fillRect/>
          </a:stretch>
        </p:blipFill>
        <p:spPr>
          <a:xfrm>
            <a:off x="2564904" y="3333378"/>
            <a:ext cx="3600450" cy="1790700"/>
          </a:xfrm>
          <a:prstGeom prst="rect">
            <a:avLst/>
          </a:prstGeom>
        </p:spPr>
      </p:pic>
    </p:spTree>
    <p:extLst>
      <p:ext uri="{BB962C8B-B14F-4D97-AF65-F5344CB8AC3E}">
        <p14:creationId xmlns:p14="http://schemas.microsoft.com/office/powerpoint/2010/main" val="2844283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17</a:t>
            </a:fld>
            <a:endParaRPr lang="en-US" dirty="0"/>
          </a:p>
        </p:txBody>
      </p:sp>
      <p:sp>
        <p:nvSpPr>
          <p:cNvPr id="3" name="标题 2"/>
          <p:cNvSpPr>
            <a:spLocks noGrp="1"/>
          </p:cNvSpPr>
          <p:nvPr>
            <p:ph type="title"/>
          </p:nvPr>
        </p:nvSpPr>
        <p:spPr/>
        <p:txBody>
          <a:bodyPr/>
          <a:lstStyle/>
          <a:p>
            <a:r>
              <a:rPr lang="en-US" altLang="zh-CN" dirty="0"/>
              <a:t>2. </a:t>
            </a:r>
            <a:r>
              <a:rPr lang="zh-CN" altLang="en-US" dirty="0"/>
              <a:t>分布式文件系统</a:t>
            </a:r>
            <a:r>
              <a:rPr lang="en-US" altLang="zh-CN" dirty="0"/>
              <a:t>HDFS</a:t>
            </a:r>
            <a:endParaRPr lang="zh-CN" altLang="en-US" dirty="0"/>
          </a:p>
        </p:txBody>
      </p:sp>
      <p:sp>
        <p:nvSpPr>
          <p:cNvPr id="4" name="内容占位符 3"/>
          <p:cNvSpPr>
            <a:spLocks noGrp="1"/>
          </p:cNvSpPr>
          <p:nvPr>
            <p:ph idx="1"/>
          </p:nvPr>
        </p:nvSpPr>
        <p:spPr>
          <a:xfrm>
            <a:off x="285750" y="915567"/>
            <a:ext cx="6441838" cy="3885035"/>
          </a:xfrm>
        </p:spPr>
        <p:txBody>
          <a:bodyPr/>
          <a:lstStyle/>
          <a:p>
            <a:r>
              <a:rPr lang="en-US" altLang="zh-CN" dirty="0"/>
              <a:t>HDFS</a:t>
            </a:r>
            <a:r>
              <a:rPr lang="zh-CN" altLang="en-US" dirty="0"/>
              <a:t>是一种高度容错的分布式文件系统模型，由</a:t>
            </a:r>
            <a:r>
              <a:rPr lang="en-US" altLang="zh-CN" dirty="0"/>
              <a:t>Java</a:t>
            </a:r>
            <a:r>
              <a:rPr lang="zh-CN" altLang="en-US" dirty="0"/>
              <a:t>语言开发实现。</a:t>
            </a:r>
            <a:r>
              <a:rPr lang="en-US" altLang="zh-CN" dirty="0"/>
              <a:t>HDFS</a:t>
            </a:r>
            <a:r>
              <a:rPr lang="zh-CN" altLang="en-US" dirty="0"/>
              <a:t>可以部署在任何支持</a:t>
            </a:r>
            <a:r>
              <a:rPr lang="en-US" altLang="zh-CN" dirty="0"/>
              <a:t>Java</a:t>
            </a:r>
            <a:r>
              <a:rPr lang="zh-CN" altLang="en-US" dirty="0"/>
              <a:t>运行环境的普通机器或虚拟机上，而且能够提供高吞吐量的数据访问</a:t>
            </a:r>
            <a:r>
              <a:rPr lang="zh-CN" altLang="en-US" dirty="0" smtClean="0"/>
              <a:t>。</a:t>
            </a:r>
            <a:endParaRPr lang="zh-CN" altLang="en-US" dirty="0"/>
          </a:p>
        </p:txBody>
      </p:sp>
      <p:pic>
        <p:nvPicPr>
          <p:cNvPr id="5" name="图片 4" descr="新建 Microsoft Visio 绘图"/>
          <p:cNvPicPr/>
          <p:nvPr/>
        </p:nvPicPr>
        <p:blipFill>
          <a:blip r:embed="rId2">
            <a:extLst>
              <a:ext uri="{28A0092B-C50C-407E-A947-70E740481C1C}">
                <a14:useLocalDpi xmlns:a14="http://schemas.microsoft.com/office/drawing/2010/main" val="0"/>
              </a:ext>
            </a:extLst>
          </a:blip>
          <a:srcRect/>
          <a:stretch>
            <a:fillRect/>
          </a:stretch>
        </p:blipFill>
        <p:spPr>
          <a:xfrm>
            <a:off x="2945895" y="2157668"/>
            <a:ext cx="3789680" cy="2534920"/>
          </a:xfrm>
          <a:prstGeom prst="rect">
            <a:avLst/>
          </a:prstGeom>
          <a:noFill/>
          <a:ln>
            <a:noFill/>
          </a:ln>
        </p:spPr>
      </p:pic>
      <p:sp>
        <p:nvSpPr>
          <p:cNvPr id="6" name="矩形 5"/>
          <p:cNvSpPr/>
          <p:nvPr/>
        </p:nvSpPr>
        <p:spPr>
          <a:xfrm>
            <a:off x="285750" y="2270966"/>
            <a:ext cx="2351162" cy="1754326"/>
          </a:xfrm>
          <a:prstGeom prst="rect">
            <a:avLst/>
          </a:prstGeom>
        </p:spPr>
        <p:txBody>
          <a:bodyPr wrap="square">
            <a:spAutoFit/>
          </a:bodyPr>
          <a:lstStyle/>
          <a:p>
            <a:pPr algn="ctr"/>
            <a:r>
              <a:rPr lang="en-US" altLang="zh-CN" sz="1800" dirty="0"/>
              <a:t>HDFS</a:t>
            </a:r>
            <a:r>
              <a:rPr lang="zh-CN" altLang="en-US" sz="1800" dirty="0"/>
              <a:t>采用主从式（</a:t>
            </a:r>
            <a:r>
              <a:rPr lang="en-US" altLang="zh-CN" sz="1800" dirty="0"/>
              <a:t>master/slave</a:t>
            </a:r>
            <a:r>
              <a:rPr lang="zh-CN" altLang="en-US" sz="1800" dirty="0"/>
              <a:t>）架构，由一个名称节点</a:t>
            </a:r>
            <a:r>
              <a:rPr lang="zh-CN" altLang="en-US" sz="1800" dirty="0" smtClean="0"/>
              <a:t>（</a:t>
            </a:r>
            <a:r>
              <a:rPr lang="en-US" altLang="zh-CN" sz="1800" dirty="0" smtClean="0"/>
              <a:t>Name Node</a:t>
            </a:r>
            <a:r>
              <a:rPr lang="zh-CN" altLang="en-US" sz="1800" dirty="0"/>
              <a:t>）和一些数据节点</a:t>
            </a:r>
            <a:r>
              <a:rPr lang="zh-CN" altLang="en-US" sz="1800" dirty="0" smtClean="0"/>
              <a:t>（</a:t>
            </a:r>
            <a:r>
              <a:rPr lang="en-US" altLang="zh-CN" sz="1800" dirty="0" smtClean="0"/>
              <a:t>Data Node</a:t>
            </a:r>
            <a:r>
              <a:rPr lang="zh-CN" altLang="en-US" sz="1800" dirty="0" smtClean="0"/>
              <a:t>）</a:t>
            </a:r>
            <a:r>
              <a:rPr lang="zh-CN" altLang="en-US" sz="1800" dirty="0"/>
              <a:t>组成。</a:t>
            </a:r>
            <a:endParaRPr lang="zh-CN" altLang="en-US" sz="1800" dirty="0"/>
          </a:p>
        </p:txBody>
      </p:sp>
    </p:spTree>
    <p:extLst>
      <p:ext uri="{BB962C8B-B14F-4D97-AF65-F5344CB8AC3E}">
        <p14:creationId xmlns:p14="http://schemas.microsoft.com/office/powerpoint/2010/main" val="2485416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18</a:t>
            </a:fld>
            <a:endParaRPr lang="en-US" dirty="0"/>
          </a:p>
        </p:txBody>
      </p:sp>
      <p:sp>
        <p:nvSpPr>
          <p:cNvPr id="3" name="标题 2"/>
          <p:cNvSpPr>
            <a:spLocks noGrp="1"/>
          </p:cNvSpPr>
          <p:nvPr>
            <p:ph type="title"/>
          </p:nvPr>
        </p:nvSpPr>
        <p:spPr/>
        <p:txBody>
          <a:bodyPr/>
          <a:lstStyle/>
          <a:p>
            <a:r>
              <a:rPr lang="en-US" altLang="zh-CN" dirty="0"/>
              <a:t>HDFS</a:t>
            </a:r>
            <a:r>
              <a:rPr lang="zh-CN" altLang="zh-CN" dirty="0"/>
              <a:t>的数据组织与操作</a:t>
            </a:r>
            <a:endParaRPr lang="zh-CN" altLang="en-US" dirty="0"/>
          </a:p>
        </p:txBody>
      </p:sp>
      <p:sp>
        <p:nvSpPr>
          <p:cNvPr id="4" name="内容占位符 3"/>
          <p:cNvSpPr>
            <a:spLocks noGrp="1"/>
          </p:cNvSpPr>
          <p:nvPr>
            <p:ph idx="1"/>
          </p:nvPr>
        </p:nvSpPr>
        <p:spPr/>
        <p:txBody>
          <a:bodyPr/>
          <a:lstStyle/>
          <a:p>
            <a:r>
              <a:rPr lang="en-US" altLang="zh-CN" dirty="0" smtClean="0"/>
              <a:t>1</a:t>
            </a:r>
            <a:r>
              <a:rPr lang="zh-CN" altLang="en-US" dirty="0"/>
              <a:t>）</a:t>
            </a:r>
            <a:r>
              <a:rPr lang="en-US" altLang="zh-CN" dirty="0"/>
              <a:t>Hadoop</a:t>
            </a:r>
            <a:r>
              <a:rPr lang="zh-CN" altLang="en-US" dirty="0"/>
              <a:t>文件读取</a:t>
            </a:r>
          </a:p>
        </p:txBody>
      </p:sp>
      <p:pic>
        <p:nvPicPr>
          <p:cNvPr id="5" name="图片 4"/>
          <p:cNvPicPr>
            <a:picLocks noChangeAspect="1"/>
          </p:cNvPicPr>
          <p:nvPr/>
        </p:nvPicPr>
        <p:blipFill>
          <a:blip r:embed="rId2"/>
          <a:stretch>
            <a:fillRect/>
          </a:stretch>
        </p:blipFill>
        <p:spPr>
          <a:xfrm>
            <a:off x="1714500" y="1568395"/>
            <a:ext cx="4914900" cy="2886075"/>
          </a:xfrm>
          <a:prstGeom prst="rect">
            <a:avLst/>
          </a:prstGeom>
        </p:spPr>
      </p:pic>
    </p:spTree>
    <p:extLst>
      <p:ext uri="{BB962C8B-B14F-4D97-AF65-F5344CB8AC3E}">
        <p14:creationId xmlns:p14="http://schemas.microsoft.com/office/powerpoint/2010/main" val="2717810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19</a:t>
            </a:fld>
            <a:endParaRPr lang="en-US" dirty="0"/>
          </a:p>
        </p:txBody>
      </p:sp>
      <p:sp>
        <p:nvSpPr>
          <p:cNvPr id="3" name="标题 2"/>
          <p:cNvSpPr>
            <a:spLocks noGrp="1"/>
          </p:cNvSpPr>
          <p:nvPr>
            <p:ph type="title"/>
          </p:nvPr>
        </p:nvSpPr>
        <p:spPr/>
        <p:txBody>
          <a:bodyPr/>
          <a:lstStyle/>
          <a:p>
            <a:r>
              <a:rPr lang="en-US" altLang="zh-CN" dirty="0"/>
              <a:t>HDFS</a:t>
            </a:r>
            <a:r>
              <a:rPr lang="zh-CN" altLang="zh-CN" dirty="0"/>
              <a:t>的数据组织与操作</a:t>
            </a:r>
            <a:endParaRPr lang="zh-CN" altLang="en-US" dirty="0"/>
          </a:p>
        </p:txBody>
      </p:sp>
      <p:sp>
        <p:nvSpPr>
          <p:cNvPr id="4" name="内容占位符 3"/>
          <p:cNvSpPr>
            <a:spLocks noGrp="1"/>
          </p:cNvSpPr>
          <p:nvPr>
            <p:ph idx="1"/>
          </p:nvPr>
        </p:nvSpPr>
        <p:spPr>
          <a:xfrm>
            <a:off x="285750" y="771551"/>
            <a:ext cx="6343650" cy="4029052"/>
          </a:xfrm>
        </p:spPr>
        <p:txBody>
          <a:bodyPr/>
          <a:lstStyle/>
          <a:p>
            <a:r>
              <a:rPr lang="en-US" altLang="zh-CN" dirty="0" smtClean="0"/>
              <a:t>2</a:t>
            </a:r>
            <a:r>
              <a:rPr lang="zh-CN" altLang="en-US" dirty="0"/>
              <a:t>）</a:t>
            </a:r>
            <a:r>
              <a:rPr lang="en-US" altLang="zh-CN" dirty="0"/>
              <a:t>Hadoop</a:t>
            </a:r>
            <a:r>
              <a:rPr lang="zh-CN" altLang="en-US" dirty="0"/>
              <a:t>文件写入</a:t>
            </a:r>
          </a:p>
          <a:p>
            <a:pPr lvl="1"/>
            <a:r>
              <a:rPr lang="en-US" altLang="zh-CN" dirty="0"/>
              <a:t>HDFS</a:t>
            </a:r>
            <a:r>
              <a:rPr lang="zh-CN" altLang="en-US" dirty="0"/>
              <a:t>客户端向名称节点发送写入文件请求，名称节点根据文件大小和文件块配置情况，向客户端返回所</a:t>
            </a:r>
            <a:r>
              <a:rPr lang="zh-CN" altLang="en-US" dirty="0" smtClean="0"/>
              <a:t>管理</a:t>
            </a:r>
            <a:r>
              <a:rPr lang="zh-CN" altLang="en-US" dirty="0"/>
              <a:t>的</a:t>
            </a:r>
            <a:r>
              <a:rPr lang="zh-CN" altLang="en-US" dirty="0" smtClean="0"/>
              <a:t>数据</a:t>
            </a:r>
            <a:r>
              <a:rPr lang="zh-CN" altLang="en-US" dirty="0"/>
              <a:t>节点信息。</a:t>
            </a:r>
          </a:p>
        </p:txBody>
      </p:sp>
      <p:pic>
        <p:nvPicPr>
          <p:cNvPr id="5" name="图片 4"/>
          <p:cNvPicPr>
            <a:picLocks noChangeAspect="1"/>
          </p:cNvPicPr>
          <p:nvPr/>
        </p:nvPicPr>
        <p:blipFill>
          <a:blip r:embed="rId2"/>
          <a:stretch>
            <a:fillRect/>
          </a:stretch>
        </p:blipFill>
        <p:spPr>
          <a:xfrm>
            <a:off x="1268760" y="2097013"/>
            <a:ext cx="4924425" cy="2886075"/>
          </a:xfrm>
          <a:prstGeom prst="rect">
            <a:avLst/>
          </a:prstGeom>
        </p:spPr>
      </p:pic>
    </p:spTree>
    <p:extLst>
      <p:ext uri="{BB962C8B-B14F-4D97-AF65-F5344CB8AC3E}">
        <p14:creationId xmlns:p14="http://schemas.microsoft.com/office/powerpoint/2010/main" val="359792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a:t>
            </a:fld>
            <a:endParaRPr lang="en-US"/>
          </a:p>
        </p:txBody>
      </p:sp>
      <p:sp>
        <p:nvSpPr>
          <p:cNvPr id="3" name="标题 2"/>
          <p:cNvSpPr>
            <a:spLocks noGrp="1"/>
          </p:cNvSpPr>
          <p:nvPr>
            <p:ph type="title"/>
          </p:nvPr>
        </p:nvSpPr>
        <p:spPr/>
        <p:txBody>
          <a:bodyPr/>
          <a:lstStyle/>
          <a:p>
            <a:r>
              <a:rPr lang="zh-CN" altLang="en-US" dirty="0" smtClean="0"/>
              <a:t>本章内容</a:t>
            </a:r>
            <a:endParaRPr lang="zh-CN" altLang="en-US" dirty="0"/>
          </a:p>
        </p:txBody>
      </p:sp>
      <p:sp>
        <p:nvSpPr>
          <p:cNvPr id="4" name="内容占位符 3"/>
          <p:cNvSpPr>
            <a:spLocks noGrp="1"/>
          </p:cNvSpPr>
          <p:nvPr>
            <p:ph idx="1"/>
          </p:nvPr>
        </p:nvSpPr>
        <p:spPr/>
        <p:txBody>
          <a:bodyPr/>
          <a:lstStyle/>
          <a:p>
            <a:endParaRPr lang="en-US" altLang="zh-CN" dirty="0" smtClean="0">
              <a:hlinkClick r:id="rId2" action="ppaction://hlinksldjump"/>
            </a:endParaRPr>
          </a:p>
          <a:p>
            <a:r>
              <a:rPr lang="en-US" altLang="zh-CN" dirty="0" smtClean="0">
                <a:hlinkClick r:id="rId2" action="ppaction://hlinksldjump"/>
              </a:rPr>
              <a:t>6.1</a:t>
            </a:r>
            <a:r>
              <a:rPr lang="zh-CN" altLang="en-US" dirty="0" smtClean="0">
                <a:hlinkClick r:id="rId2" action="ppaction://hlinksldjump"/>
              </a:rPr>
              <a:t>物联网数据的大数据特征</a:t>
            </a:r>
            <a:endParaRPr lang="en-US" altLang="zh-CN" dirty="0" smtClean="0"/>
          </a:p>
          <a:p>
            <a:r>
              <a:rPr lang="en-US" altLang="zh-CN" dirty="0" smtClean="0">
                <a:hlinkClick r:id="rId3" action="ppaction://hlinksldjump"/>
              </a:rPr>
              <a:t>6.2</a:t>
            </a:r>
            <a:r>
              <a:rPr lang="zh-CN" altLang="en-US" dirty="0" smtClean="0">
                <a:hlinkClick r:id="rId3" action="ppaction://hlinksldjump"/>
              </a:rPr>
              <a:t>物联网数据存储</a:t>
            </a:r>
            <a:endParaRPr lang="en-US" altLang="zh-CN" dirty="0" smtClean="0"/>
          </a:p>
          <a:p>
            <a:r>
              <a:rPr lang="en-US" altLang="zh-CN" dirty="0" smtClean="0">
                <a:hlinkClick r:id="rId4" action="ppaction://hlinksldjump"/>
              </a:rPr>
              <a:t>6.3</a:t>
            </a:r>
            <a:r>
              <a:rPr lang="zh-CN" altLang="en-US" dirty="0" smtClean="0">
                <a:hlinkClick r:id="rId4" action="ppaction://hlinksldjump"/>
              </a:rPr>
              <a:t>物联网数据分析与挖掘</a:t>
            </a:r>
            <a:endParaRPr lang="en-US" altLang="zh-CN" dirty="0" smtClean="0"/>
          </a:p>
          <a:p>
            <a:r>
              <a:rPr lang="en-US" altLang="zh-CN" dirty="0" smtClean="0">
                <a:hlinkClick r:id="rId5" action="ppaction://hlinksldjump"/>
              </a:rPr>
              <a:t>6.4 </a:t>
            </a:r>
            <a:r>
              <a:rPr lang="zh-CN" altLang="en-US" dirty="0" smtClean="0">
                <a:hlinkClick r:id="rId5" action="ppaction://hlinksldjump"/>
              </a:rPr>
              <a:t>物联网数据检索</a:t>
            </a:r>
            <a:endParaRPr lang="zh-CN" altLang="en-US" dirty="0"/>
          </a:p>
        </p:txBody>
      </p:sp>
    </p:spTree>
    <p:extLst>
      <p:ext uri="{BB962C8B-B14F-4D97-AF65-F5344CB8AC3E}">
        <p14:creationId xmlns:p14="http://schemas.microsoft.com/office/powerpoint/2010/main" val="377579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20</a:t>
            </a:fld>
            <a:endParaRPr lang="en-US" dirty="0"/>
          </a:p>
        </p:txBody>
      </p:sp>
      <p:sp>
        <p:nvSpPr>
          <p:cNvPr id="3" name="标题 2"/>
          <p:cNvSpPr>
            <a:spLocks noGrp="1"/>
          </p:cNvSpPr>
          <p:nvPr>
            <p:ph type="title"/>
          </p:nvPr>
        </p:nvSpPr>
        <p:spPr/>
        <p:txBody>
          <a:bodyPr/>
          <a:lstStyle/>
          <a:p>
            <a:r>
              <a:rPr lang="en-US" altLang="zh-CN" dirty="0"/>
              <a:t>HDFS</a:t>
            </a:r>
            <a:r>
              <a:rPr lang="zh-CN" altLang="zh-CN" dirty="0"/>
              <a:t>的数据组织与操作</a:t>
            </a:r>
            <a:endParaRPr lang="zh-CN" altLang="en-US" dirty="0"/>
          </a:p>
        </p:txBody>
      </p:sp>
      <p:sp>
        <p:nvSpPr>
          <p:cNvPr id="4" name="内容占位符 3"/>
          <p:cNvSpPr>
            <a:spLocks noGrp="1"/>
          </p:cNvSpPr>
          <p:nvPr>
            <p:ph idx="1"/>
          </p:nvPr>
        </p:nvSpPr>
        <p:spPr>
          <a:xfrm>
            <a:off x="285750" y="915567"/>
            <a:ext cx="3575298" cy="3885035"/>
          </a:xfrm>
        </p:spPr>
        <p:txBody>
          <a:bodyPr/>
          <a:lstStyle/>
          <a:p>
            <a:r>
              <a:rPr lang="en-US" altLang="zh-CN" dirty="0"/>
              <a:t>3</a:t>
            </a:r>
            <a:r>
              <a:rPr lang="zh-CN" altLang="zh-CN" dirty="0"/>
              <a:t>）</a:t>
            </a:r>
            <a:r>
              <a:rPr lang="en-US" altLang="zh-CN" dirty="0"/>
              <a:t>Hadoop</a:t>
            </a:r>
            <a:r>
              <a:rPr lang="zh-CN" altLang="zh-CN" dirty="0"/>
              <a:t>数据副本策略</a:t>
            </a:r>
          </a:p>
          <a:p>
            <a:pPr lvl="1"/>
            <a:r>
              <a:rPr lang="en-US" altLang="zh-CN" dirty="0" smtClean="0"/>
              <a:t>HDFS</a:t>
            </a:r>
            <a:r>
              <a:rPr lang="zh-CN" altLang="en-US" dirty="0"/>
              <a:t>的默认副本系数为</a:t>
            </a:r>
            <a:r>
              <a:rPr lang="en-US" altLang="zh-CN" dirty="0"/>
              <a:t>3</a:t>
            </a:r>
            <a:r>
              <a:rPr lang="zh-CN" altLang="en-US" dirty="0" smtClean="0"/>
              <a:t>。</a:t>
            </a:r>
            <a:endParaRPr lang="en-US" altLang="zh-CN" dirty="0" smtClean="0"/>
          </a:p>
          <a:p>
            <a:pPr lvl="1"/>
            <a:r>
              <a:rPr lang="zh-CN" altLang="en-US" dirty="0" smtClean="0"/>
              <a:t>首先</a:t>
            </a:r>
            <a:r>
              <a:rPr lang="zh-CN" altLang="en-US" dirty="0"/>
              <a:t>副本</a:t>
            </a:r>
            <a:r>
              <a:rPr lang="en-US" altLang="zh-CN" dirty="0"/>
              <a:t>1</a:t>
            </a:r>
            <a:r>
              <a:rPr lang="zh-CN" altLang="en-US" dirty="0"/>
              <a:t>优先存放在客户端节点上，如果客户端没有运行在集群内，就选择任意机架的随机节点</a:t>
            </a:r>
            <a:r>
              <a:rPr lang="zh-CN" altLang="en-US" dirty="0" smtClean="0"/>
              <a:t>；</a:t>
            </a:r>
            <a:endParaRPr lang="en-US" altLang="zh-CN" dirty="0" smtClean="0"/>
          </a:p>
          <a:p>
            <a:pPr lvl="1"/>
            <a:r>
              <a:rPr lang="zh-CN" altLang="en-US" dirty="0" smtClean="0"/>
              <a:t>副本</a:t>
            </a:r>
            <a:r>
              <a:rPr lang="en-US" altLang="zh-CN" dirty="0"/>
              <a:t>2</a:t>
            </a:r>
            <a:r>
              <a:rPr lang="zh-CN" altLang="en-US" dirty="0"/>
              <a:t>存放到另外一个机架的随机节点上；副本</a:t>
            </a:r>
            <a:r>
              <a:rPr lang="en-US" altLang="zh-CN" dirty="0"/>
              <a:t>3</a:t>
            </a:r>
            <a:r>
              <a:rPr lang="zh-CN" altLang="en-US" dirty="0"/>
              <a:t>和副本</a:t>
            </a:r>
            <a:r>
              <a:rPr lang="en-US" altLang="zh-CN" dirty="0"/>
              <a:t>2</a:t>
            </a:r>
            <a:r>
              <a:rPr lang="zh-CN" altLang="en-US" dirty="0"/>
              <a:t>存放在同一机架，但是不能在同一节点上</a:t>
            </a:r>
          </a:p>
        </p:txBody>
      </p:sp>
      <p:pic>
        <p:nvPicPr>
          <p:cNvPr id="5" name="图片 4"/>
          <p:cNvPicPr>
            <a:picLocks noChangeAspect="1"/>
          </p:cNvPicPr>
          <p:nvPr/>
        </p:nvPicPr>
        <p:blipFill>
          <a:blip r:embed="rId2"/>
          <a:stretch>
            <a:fillRect/>
          </a:stretch>
        </p:blipFill>
        <p:spPr>
          <a:xfrm>
            <a:off x="3789040" y="1779662"/>
            <a:ext cx="2962275" cy="2390775"/>
          </a:xfrm>
          <a:prstGeom prst="rect">
            <a:avLst/>
          </a:prstGeom>
        </p:spPr>
      </p:pic>
    </p:spTree>
    <p:extLst>
      <p:ext uri="{BB962C8B-B14F-4D97-AF65-F5344CB8AC3E}">
        <p14:creationId xmlns:p14="http://schemas.microsoft.com/office/powerpoint/2010/main" val="338709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21</a:t>
            </a:fld>
            <a:endParaRPr lang="en-US" dirty="0"/>
          </a:p>
        </p:txBody>
      </p:sp>
      <p:sp>
        <p:nvSpPr>
          <p:cNvPr id="3" name="标题 2"/>
          <p:cNvSpPr>
            <a:spLocks noGrp="1"/>
          </p:cNvSpPr>
          <p:nvPr>
            <p:ph type="title"/>
          </p:nvPr>
        </p:nvSpPr>
        <p:spPr/>
        <p:txBody>
          <a:bodyPr/>
          <a:lstStyle/>
          <a:p>
            <a:r>
              <a:rPr lang="en-US" altLang="zh-CN" dirty="0"/>
              <a:t>HDFS</a:t>
            </a:r>
            <a:r>
              <a:rPr lang="zh-CN" altLang="zh-CN" dirty="0"/>
              <a:t>的数据组织与操作</a:t>
            </a:r>
            <a:endParaRPr lang="zh-CN" altLang="en-US" dirty="0"/>
          </a:p>
        </p:txBody>
      </p:sp>
      <p:sp>
        <p:nvSpPr>
          <p:cNvPr id="4" name="内容占位符 3"/>
          <p:cNvSpPr>
            <a:spLocks noGrp="1"/>
          </p:cNvSpPr>
          <p:nvPr>
            <p:ph idx="1"/>
          </p:nvPr>
        </p:nvSpPr>
        <p:spPr/>
        <p:txBody>
          <a:bodyPr/>
          <a:lstStyle/>
          <a:p>
            <a:r>
              <a:rPr lang="en-US" altLang="zh-CN" dirty="0"/>
              <a:t>4</a:t>
            </a:r>
            <a:r>
              <a:rPr lang="zh-CN" altLang="zh-CN" dirty="0"/>
              <a:t>）</a:t>
            </a:r>
            <a:r>
              <a:rPr lang="en-US" altLang="zh-CN" dirty="0"/>
              <a:t>Hadoop</a:t>
            </a:r>
            <a:r>
              <a:rPr lang="zh-CN" altLang="zh-CN" dirty="0"/>
              <a:t>数据去重</a:t>
            </a:r>
            <a:r>
              <a:rPr lang="zh-CN" altLang="zh-CN" dirty="0" smtClean="0"/>
              <a:t>技术</a:t>
            </a:r>
            <a:endParaRPr lang="en-US" altLang="zh-CN" dirty="0" smtClean="0"/>
          </a:p>
          <a:p>
            <a:r>
              <a:rPr lang="zh-CN" altLang="en-US" dirty="0" smtClean="0"/>
              <a:t>数据</a:t>
            </a:r>
            <a:r>
              <a:rPr lang="zh-CN" altLang="en-US" dirty="0"/>
              <a:t>去重技术是云存储中的一种消除冗余数据的技术，可以节约大量存储空间，优化数据存储效率</a:t>
            </a:r>
            <a:r>
              <a:rPr lang="zh-CN" altLang="en-US" dirty="0" smtClean="0"/>
              <a:t>。</a:t>
            </a:r>
            <a:endParaRPr lang="en-US" altLang="zh-CN" dirty="0" smtClean="0"/>
          </a:p>
          <a:p>
            <a:r>
              <a:rPr lang="zh-CN" altLang="en-US" dirty="0" smtClean="0"/>
              <a:t>目前</a:t>
            </a:r>
            <a:r>
              <a:rPr lang="zh-CN" altLang="en-US" dirty="0"/>
              <a:t>的消除冗余数据的主要技术有数据压缩和冗余数据删除技术</a:t>
            </a:r>
            <a:r>
              <a:rPr lang="zh-CN" altLang="en-US" dirty="0" smtClean="0"/>
              <a:t>。</a:t>
            </a:r>
            <a:endParaRPr lang="en-US" altLang="zh-CN" dirty="0" smtClean="0"/>
          </a:p>
          <a:p>
            <a:r>
              <a:rPr lang="zh-CN" altLang="zh-CN" dirty="0"/>
              <a:t>数据去重方法主要分为在线和离线两种</a:t>
            </a:r>
            <a:r>
              <a:rPr lang="zh-CN" altLang="zh-CN" dirty="0" smtClean="0"/>
              <a:t>。</a:t>
            </a:r>
            <a:endParaRPr lang="en-US" altLang="zh-CN" dirty="0" smtClean="0"/>
          </a:p>
          <a:p>
            <a:r>
              <a:rPr lang="zh-CN" altLang="en-US" dirty="0" smtClean="0"/>
              <a:t>通过去重，节约存储空间。</a:t>
            </a:r>
            <a:endParaRPr lang="zh-CN" altLang="en-US" dirty="0"/>
          </a:p>
        </p:txBody>
      </p:sp>
      <p:sp>
        <p:nvSpPr>
          <p:cNvPr id="5" name="矩形 4"/>
          <p:cNvSpPr/>
          <p:nvPr/>
        </p:nvSpPr>
        <p:spPr>
          <a:xfrm>
            <a:off x="980728" y="4011910"/>
            <a:ext cx="3570208" cy="461665"/>
          </a:xfrm>
          <a:prstGeom prst="rect">
            <a:avLst/>
          </a:prstGeom>
        </p:spPr>
        <p:txBody>
          <a:bodyPr wrap="none">
            <a:spAutoFit/>
          </a:bodyPr>
          <a:lstStyle/>
          <a:p>
            <a:r>
              <a:rPr lang="en-US" altLang="zh-CN" dirty="0">
                <a:solidFill>
                  <a:srgbClr val="C00000"/>
                </a:solidFill>
              </a:rPr>
              <a:t>【</a:t>
            </a:r>
            <a:r>
              <a:rPr lang="zh-CN" altLang="en-US" dirty="0">
                <a:solidFill>
                  <a:srgbClr val="C00000"/>
                </a:solidFill>
              </a:rPr>
              <a:t>课程思政：节能环保</a:t>
            </a:r>
            <a:r>
              <a:rPr lang="en-US" altLang="zh-CN" dirty="0">
                <a:solidFill>
                  <a:srgbClr val="C00000"/>
                </a:solidFill>
              </a:rPr>
              <a:t>】</a:t>
            </a:r>
          </a:p>
        </p:txBody>
      </p:sp>
    </p:spTree>
    <p:extLst>
      <p:ext uri="{BB962C8B-B14F-4D97-AF65-F5344CB8AC3E}">
        <p14:creationId xmlns:p14="http://schemas.microsoft.com/office/powerpoint/2010/main" val="18588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22</a:t>
            </a:fld>
            <a:endParaRPr lang="en-US" dirty="0"/>
          </a:p>
        </p:txBody>
      </p:sp>
      <p:sp>
        <p:nvSpPr>
          <p:cNvPr id="3" name="标题 2"/>
          <p:cNvSpPr>
            <a:spLocks noGrp="1"/>
          </p:cNvSpPr>
          <p:nvPr>
            <p:ph type="title"/>
          </p:nvPr>
        </p:nvSpPr>
        <p:spPr/>
        <p:txBody>
          <a:bodyPr/>
          <a:lstStyle/>
          <a:p>
            <a:r>
              <a:rPr lang="zh-CN" altLang="en-US" dirty="0"/>
              <a:t>从数据分块到数据去</a:t>
            </a:r>
            <a:r>
              <a:rPr lang="zh-CN" altLang="en-US" dirty="0" smtClean="0"/>
              <a:t>重</a:t>
            </a:r>
            <a:endParaRPr lang="zh-CN" altLang="en-US" dirty="0"/>
          </a:p>
        </p:txBody>
      </p:sp>
      <p:sp>
        <p:nvSpPr>
          <p:cNvPr id="4" name="内容占位符 3"/>
          <p:cNvSpPr>
            <a:spLocks noGrp="1"/>
          </p:cNvSpPr>
          <p:nvPr>
            <p:ph idx="1"/>
          </p:nvPr>
        </p:nvSpPr>
        <p:spPr/>
        <p:txBody>
          <a:bodyPr/>
          <a:lstStyle/>
          <a:p>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2" y="916782"/>
            <a:ext cx="6298406"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221088" y="258744"/>
            <a:ext cx="2230419" cy="346249"/>
          </a:xfrm>
          <a:prstGeom prst="rect">
            <a:avLst/>
          </a:prstGeom>
        </p:spPr>
        <p:style>
          <a:lnRef idx="1">
            <a:schemeClr val="accent5"/>
          </a:lnRef>
          <a:fillRef idx="3">
            <a:schemeClr val="accent5"/>
          </a:fillRef>
          <a:effectRef idx="2">
            <a:schemeClr val="accent5"/>
          </a:effectRef>
          <a:fontRef idx="minor">
            <a:schemeClr val="lt1"/>
          </a:fontRef>
        </p:style>
        <p:txBody>
          <a:bodyPr wrap="none" lIns="68580" tIns="34290" rIns="68580" bIns="34290">
            <a:spAutoFit/>
          </a:bodyPr>
          <a:lstStyle/>
          <a:p>
            <a:pPr algn="ctr"/>
            <a:r>
              <a:rPr lang="zh-CN" alt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同一大背景下的照片</a:t>
            </a:r>
            <a:endParaRPr lang="zh-CN" alt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99664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23</a:t>
            </a:fld>
            <a:endParaRPr lang="en-US" dirty="0"/>
          </a:p>
        </p:txBody>
      </p:sp>
      <p:sp>
        <p:nvSpPr>
          <p:cNvPr id="3" name="标题 2"/>
          <p:cNvSpPr>
            <a:spLocks noGrp="1"/>
          </p:cNvSpPr>
          <p:nvPr>
            <p:ph type="title"/>
          </p:nvPr>
        </p:nvSpPr>
        <p:spPr/>
        <p:txBody>
          <a:bodyPr/>
          <a:lstStyle/>
          <a:p>
            <a:r>
              <a:rPr lang="zh-CN" altLang="en-US" dirty="0"/>
              <a:t>数据去重的好处：节省大量存储空间</a:t>
            </a:r>
          </a:p>
        </p:txBody>
      </p:sp>
      <p:sp>
        <p:nvSpPr>
          <p:cNvPr id="4" name="内容占位符 3"/>
          <p:cNvSpPr>
            <a:spLocks noGrp="1"/>
          </p:cNvSpPr>
          <p:nvPr>
            <p:ph idx="1"/>
          </p:nvPr>
        </p:nvSpPr>
        <p:spPr/>
        <p:txBody>
          <a:bodyPr/>
          <a:lstStyle/>
          <a:p>
            <a:endParaRPr lang="zh-CN" altLang="en-US"/>
          </a:p>
        </p:txBody>
      </p:sp>
      <p:pic>
        <p:nvPicPr>
          <p:cNvPr id="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41799"/>
            <a:ext cx="5897166" cy="382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861050" y="991425"/>
            <a:ext cx="2893741" cy="41549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zh-CN" altLang="en-US" sz="2100" b="1" dirty="0">
                <a:ln w="22225">
                  <a:solidFill>
                    <a:schemeClr val="accent2"/>
                  </a:solidFill>
                  <a:prstDash val="solid"/>
                </a:ln>
                <a:solidFill>
                  <a:schemeClr val="accent2">
                    <a:lumMod val="40000"/>
                    <a:lumOff val="60000"/>
                  </a:schemeClr>
                </a:solidFill>
              </a:rPr>
              <a:t>减少存储系统购置费用</a:t>
            </a:r>
          </a:p>
        </p:txBody>
      </p:sp>
    </p:spTree>
    <p:extLst>
      <p:ext uri="{BB962C8B-B14F-4D97-AF65-F5344CB8AC3E}">
        <p14:creationId xmlns:p14="http://schemas.microsoft.com/office/powerpoint/2010/main" val="169419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685800" y="476250"/>
            <a:ext cx="5486400" cy="1607344"/>
          </a:xfrm>
          <a:prstGeom prst="rect">
            <a:avLst/>
          </a:prstGeom>
          <a:noFill/>
        </p:spPr>
        <p:txBody>
          <a:bodyPr vert="horz" wrap="square" rtlCol="0" anchor="ctr" anchorCtr="0">
            <a:noAutofit/>
          </a:bodyPr>
          <a:lstStyle/>
          <a:p>
            <a:r>
              <a:rPr lang="zh-CN" altLang="en-US" sz="1950" b="1" dirty="0">
                <a:solidFill>
                  <a:srgbClr val="000000"/>
                </a:solidFill>
                <a:effectLst>
                  <a:outerShdw blurRad="38100" dist="38100" dir="2700000" algn="tl">
                    <a:srgbClr val="000000">
                      <a:alpha val="43137"/>
                    </a:srgbClr>
                  </a:outerShdw>
                </a:effectLst>
                <a:latin typeface="Microsoft Yahei"/>
                <a:ea typeface="Microsoft Yahei"/>
                <a:sym typeface="Microsoft Yahei"/>
              </a:rPr>
              <a:t>数据分块存储的好处是：</a:t>
            </a:r>
            <a:endParaRPr lang="zh-CN" altLang="en-US" sz="1950" b="1" dirty="0">
              <a:solidFill>
                <a:srgbClr val="00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6" name="TextBox 5"/>
          <p:cNvSpPr txBox="1"/>
          <p:nvPr>
            <p:custDataLst>
              <p:tags r:id="rId3"/>
            </p:custDataLst>
          </p:nvPr>
        </p:nvSpPr>
        <p:spPr>
          <a:xfrm>
            <a:off x="1371600" y="2089548"/>
            <a:ext cx="4800600" cy="482204"/>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节约存储空间</a:t>
            </a:r>
            <a:endParaRPr lang="zh-CN" altLang="en-US" sz="195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371600" y="2732485"/>
            <a:ext cx="4800600" cy="482204"/>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增加存储器购置成本</a:t>
            </a:r>
            <a:endParaRPr lang="zh-CN" altLang="en-US" sz="195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371600" y="3375423"/>
            <a:ext cx="4800600" cy="482204"/>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节省服务器能耗</a:t>
            </a:r>
            <a:endParaRPr lang="zh-CN" altLang="en-US" sz="195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371600" y="4018360"/>
            <a:ext cx="4800600" cy="482204"/>
          </a:xfrm>
          <a:prstGeom prst="rect">
            <a:avLst/>
          </a:prstGeom>
          <a:noFill/>
        </p:spPr>
        <p:txBody>
          <a:bodyPr vert="horz" rtlCol="0" anchor="ctr" anchorCtr="0">
            <a:noAutofit/>
          </a:bodyPr>
          <a:lstStyle/>
          <a:p>
            <a:r>
              <a:rPr lang="zh-CN" altLang="en-US" sz="1950" dirty="0">
                <a:solidFill>
                  <a:srgbClr val="000000"/>
                </a:solidFill>
                <a:latin typeface="Microsoft Yahei"/>
                <a:ea typeface="Microsoft Yahei"/>
                <a:sym typeface="Microsoft Yahei"/>
              </a:rPr>
              <a:t>降低图像</a:t>
            </a:r>
            <a:r>
              <a:rPr lang="zh-CN" altLang="en-US" sz="1950" dirty="0">
                <a:solidFill>
                  <a:srgbClr val="000000"/>
                </a:solidFill>
                <a:latin typeface="Microsoft Yahei"/>
                <a:ea typeface="Microsoft Yahei"/>
                <a:sym typeface="Microsoft Yahei"/>
              </a:rPr>
              <a:t>检索</a:t>
            </a:r>
            <a:r>
              <a:rPr lang="zh-CN" altLang="en-US" sz="1950" dirty="0">
                <a:solidFill>
                  <a:srgbClr val="000000"/>
                </a:solidFill>
                <a:latin typeface="Microsoft Yahei"/>
                <a:ea typeface="Microsoft Yahei"/>
                <a:sym typeface="Microsoft Yahei"/>
              </a:rPr>
              <a:t>时间</a:t>
            </a:r>
            <a:endParaRPr lang="zh-CN" altLang="en-US" sz="1950" dirty="0">
              <a:solidFill>
                <a:srgbClr val="000000"/>
              </a:solidFill>
              <a:latin typeface="Microsoft Yahei"/>
              <a:ea typeface="Microsoft Yahei"/>
              <a:sym typeface="Microsoft Yahei"/>
            </a:endParaRPr>
          </a:p>
        </p:txBody>
      </p:sp>
      <p:sp>
        <p:nvSpPr>
          <p:cNvPr id="10" name="矩形 9"/>
          <p:cNvSpPr>
            <a:spLocks noChangeAspect="1"/>
          </p:cNvSpPr>
          <p:nvPr>
            <p:custDataLst>
              <p:tags r:id="rId7"/>
            </p:custDataLst>
          </p:nvPr>
        </p:nvSpPr>
        <p:spPr bwMode="auto">
          <a:xfrm>
            <a:off x="835819" y="2137768"/>
            <a:ext cx="385763" cy="385763"/>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A</a:t>
            </a:r>
            <a:endParaRPr lang="zh-CN" altLang="en-US" sz="1200">
              <a:solidFill>
                <a:srgbClr val="FFFFFF"/>
              </a:solidFill>
              <a:latin typeface="Microsoft Yahei"/>
              <a:ea typeface="Microsoft Yahei"/>
              <a:sym typeface="Microsoft Yahei"/>
            </a:endParaRPr>
          </a:p>
        </p:txBody>
      </p:sp>
      <p:sp>
        <p:nvSpPr>
          <p:cNvPr id="11" name="矩形 10"/>
          <p:cNvSpPr>
            <a:spLocks noChangeAspect="1"/>
          </p:cNvSpPr>
          <p:nvPr>
            <p:custDataLst>
              <p:tags r:id="rId8"/>
            </p:custDataLst>
          </p:nvPr>
        </p:nvSpPr>
        <p:spPr bwMode="auto">
          <a:xfrm>
            <a:off x="835819" y="2780705"/>
            <a:ext cx="385763" cy="385763"/>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B</a:t>
            </a:r>
            <a:endParaRPr lang="zh-CN" altLang="en-US" sz="1200">
              <a:solidFill>
                <a:srgbClr val="FFFFFF"/>
              </a:solidFill>
              <a:latin typeface="Microsoft Yahei"/>
              <a:ea typeface="Microsoft Yahei"/>
              <a:sym typeface="Microsoft Yahei"/>
            </a:endParaRPr>
          </a:p>
        </p:txBody>
      </p:sp>
      <p:sp>
        <p:nvSpPr>
          <p:cNvPr id="12" name="矩形 11"/>
          <p:cNvSpPr>
            <a:spLocks noChangeAspect="1"/>
          </p:cNvSpPr>
          <p:nvPr>
            <p:custDataLst>
              <p:tags r:id="rId9"/>
            </p:custDataLst>
          </p:nvPr>
        </p:nvSpPr>
        <p:spPr bwMode="auto">
          <a:xfrm>
            <a:off x="835819" y="3423643"/>
            <a:ext cx="385763" cy="385763"/>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C</a:t>
            </a:r>
            <a:endParaRPr lang="zh-CN" altLang="en-US" sz="1200">
              <a:solidFill>
                <a:srgbClr val="FFFFFF"/>
              </a:solidFill>
              <a:latin typeface="Microsoft Yahei"/>
              <a:ea typeface="Microsoft Yahei"/>
              <a:sym typeface="Microsoft Yahei"/>
            </a:endParaRPr>
          </a:p>
        </p:txBody>
      </p:sp>
      <p:sp>
        <p:nvSpPr>
          <p:cNvPr id="13" name="矩形 12"/>
          <p:cNvSpPr>
            <a:spLocks noChangeAspect="1"/>
          </p:cNvSpPr>
          <p:nvPr>
            <p:custDataLst>
              <p:tags r:id="rId10"/>
            </p:custDataLst>
          </p:nvPr>
        </p:nvSpPr>
        <p:spPr bwMode="auto">
          <a:xfrm>
            <a:off x="835819" y="4066580"/>
            <a:ext cx="385763" cy="385763"/>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en-US" altLang="zh-CN" sz="1200">
                <a:solidFill>
                  <a:srgbClr val="FFFFFF"/>
                </a:solidFill>
                <a:latin typeface="Microsoft Yahei"/>
                <a:ea typeface="Microsoft Yahei"/>
                <a:sym typeface="Microsoft Yahei"/>
              </a:rPr>
              <a:t>D</a:t>
            </a:r>
            <a:endParaRPr lang="zh-CN" altLang="en-US" sz="1200">
              <a:solidFill>
                <a:srgbClr val="FFFFFF"/>
              </a:solidFill>
              <a:latin typeface="Microsoft Yahei"/>
              <a:ea typeface="Microsoft Yahei"/>
              <a:sym typeface="Microsoft Yahei"/>
            </a:endParaRPr>
          </a:p>
        </p:txBody>
      </p:sp>
      <p:sp>
        <p:nvSpPr>
          <p:cNvPr id="14" name="圆角矩形 13"/>
          <p:cNvSpPr/>
          <p:nvPr>
            <p:custDataLst>
              <p:tags r:id="rId11"/>
            </p:custDataLst>
          </p:nvPr>
        </p:nvSpPr>
        <p:spPr bwMode="auto">
          <a:xfrm>
            <a:off x="4629150" y="4661297"/>
            <a:ext cx="1157288" cy="30861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68580" tIns="34290" rIns="68580" bIns="34290" numCol="1" rtlCol="0" anchor="ctr" anchorCtr="1" compatLnSpc="1">
            <a:prstTxWarp prst="textNoShape">
              <a:avLst/>
            </a:prstTxWarp>
          </a:bodyPr>
          <a:lstStyle/>
          <a:p>
            <a:pPr defTabSz="685800"/>
            <a:r>
              <a:rPr lang="zh-CN" altLang="en-US" sz="1200">
                <a:solidFill>
                  <a:srgbClr val="FFFFFF"/>
                </a:solidFill>
                <a:latin typeface="Microsoft Yahei"/>
                <a:ea typeface="Microsoft Yahei"/>
                <a:sym typeface="Microsoft Yahei"/>
              </a:rPr>
              <a:t>提交</a:t>
            </a:r>
          </a:p>
        </p:txBody>
      </p:sp>
      <p:sp>
        <p:nvSpPr>
          <p:cNvPr id="21" name="Rectangle 6"/>
          <p:cNvSpPr txBox="1">
            <a:spLocks noGrp="1" noChangeArrowheads="1"/>
          </p:cNvSpPr>
          <p:nvPr/>
        </p:nvSpPr>
        <p:spPr bwMode="auto">
          <a:xfrm>
            <a:off x="6021288" y="4800600"/>
            <a:ext cx="836712" cy="342900"/>
          </a:xfrm>
          <a:prstGeom prst="rect">
            <a:avLst/>
          </a:prstGeom>
          <a:noFill/>
          <a:ln w="9525">
            <a:noFill/>
            <a:miter lim="800000"/>
            <a:headEnd/>
            <a:tailEnd/>
          </a:ln>
        </p:spPr>
        <p:txBody>
          <a:bodyPr/>
          <a:lstStyle/>
          <a:p>
            <a:pPr algn="r">
              <a:defRPr/>
            </a:pPr>
            <a:r>
              <a:rPr lang="zh-CN" altLang="en-US" sz="1050" b="1" dirty="0">
                <a:solidFill>
                  <a:srgbClr val="FF3300"/>
                </a:solidFill>
                <a:effectLst>
                  <a:outerShdw blurRad="38100" dist="38100" dir="2700000" algn="tl">
                    <a:srgbClr val="C0C0C0"/>
                  </a:outerShdw>
                </a:effectLst>
              </a:rPr>
              <a:t>桂小林 </a:t>
            </a:r>
            <a:fld id="{469E5739-EF8C-4C57-A404-36B47520F367}" type="slidenum">
              <a:rPr lang="en-US" sz="1050" b="1">
                <a:solidFill>
                  <a:srgbClr val="FF3300"/>
                </a:solidFill>
                <a:effectLst>
                  <a:outerShdw blurRad="38100" dist="38100" dir="2700000" algn="tl">
                    <a:srgbClr val="C0C0C0"/>
                  </a:outerShdw>
                </a:effectLst>
              </a:rPr>
              <a:pPr algn="r">
                <a:defRPr/>
              </a:pPr>
              <a:t>24</a:t>
            </a:fld>
            <a:endParaRPr lang="en-US" sz="1050" b="1" dirty="0">
              <a:solidFill>
                <a:srgbClr val="FF3300"/>
              </a:solidFill>
              <a:effectLst>
                <a:outerShdw blurRad="38100" dist="38100" dir="2700000" algn="tl">
                  <a:srgbClr val="C0C0C0"/>
                </a:outerShdw>
              </a:effectLst>
            </a:endParaRPr>
          </a:p>
        </p:txBody>
      </p:sp>
      <p:sp>
        <p:nvSpPr>
          <p:cNvPr id="3" name="灯片编号占位符 2"/>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24</a:t>
            </a:fld>
            <a:endParaRPr lang="en-US" altLang="zh-CN"/>
          </a:p>
        </p:txBody>
      </p:sp>
      <p:grpSp>
        <p:nvGrpSpPr>
          <p:cNvPr id="19" name="组合 18"/>
          <p:cNvGrpSpPr/>
          <p:nvPr>
            <p:custDataLst>
              <p:tags r:id="rId12"/>
            </p:custDataLst>
          </p:nvPr>
        </p:nvGrpSpPr>
        <p:grpSpPr>
          <a:xfrm>
            <a:off x="0" y="0"/>
            <a:ext cx="6858000" cy="476250"/>
            <a:chOff x="0" y="0"/>
            <a:chExt cx="9144000" cy="635000"/>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defTabSz="685800"/>
              <a:endParaRPr lang="zh-CN" altLang="en-US" sz="1800"/>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80" tIns="34290" rIns="68580" bIns="34290" numCol="1" rtlCol="0" anchor="t" anchorCtr="0" compatLnSpc="1">
              <a:prstTxWarp prst="textNoShape">
                <a:avLst/>
              </a:prstTxWarp>
            </a:bodyPr>
            <a:lstStyle/>
            <a:p>
              <a:pPr defTabSz="685800"/>
              <a:endParaRPr lang="zh-CN" altLang="en-US" sz="1800"/>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1950">
                  <a:solidFill>
                    <a:srgbClr val="000000"/>
                  </a:solidFill>
                  <a:latin typeface="Microsoft Yahei"/>
                  <a:ea typeface="Microsoft Yahei"/>
                  <a:sym typeface="Microsoft Yahei"/>
                </a:rPr>
                <a:t>多选题</a:t>
              </a:r>
              <a:endParaRPr lang="zh-CN" altLang="en-US" sz="195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1500">
                  <a:solidFill>
                    <a:srgbClr val="808080"/>
                  </a:solidFill>
                  <a:latin typeface="Microsoft Yahei"/>
                  <a:ea typeface="Microsoft Yahei"/>
                  <a:sym typeface="Microsoft Yahei"/>
                </a:rPr>
                <a:t>1</a:t>
              </a:r>
              <a:r>
                <a:rPr lang="zh-CN" altLang="en-US" sz="1500">
                  <a:solidFill>
                    <a:srgbClr val="808080"/>
                  </a:solidFill>
                  <a:latin typeface="Microsoft Yahei"/>
                  <a:ea typeface="Microsoft Yahei"/>
                  <a:sym typeface="Microsoft Yahei"/>
                </a:rPr>
                <a:t>分</a:t>
              </a:r>
              <a:endParaRPr lang="zh-CN" altLang="en-US" sz="1500">
                <a:solidFill>
                  <a:srgbClr val="808080"/>
                </a:solidFill>
                <a:latin typeface="Microsoft Yahei"/>
                <a:ea typeface="Microsoft Yahei"/>
                <a:sym typeface="Microsoft Yahei"/>
              </a:endParaRPr>
            </a:p>
          </p:txBody>
        </p:sp>
      </p:grpSp>
      <p:pic>
        <p:nvPicPr>
          <p:cNvPr id="4" name="图片 3"/>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5695950" y="47625"/>
            <a:ext cx="1066800" cy="381000"/>
          </a:xfrm>
          <a:prstGeom prst="rect">
            <a:avLst/>
          </a:prstGeom>
        </p:spPr>
      </p:pic>
    </p:spTree>
    <p:custDataLst>
      <p:tags r:id="rId1"/>
    </p:custDataLst>
    <p:extLst>
      <p:ext uri="{BB962C8B-B14F-4D97-AF65-F5344CB8AC3E}">
        <p14:creationId xmlns:p14="http://schemas.microsoft.com/office/powerpoint/2010/main" val="231060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25</a:t>
            </a:fld>
            <a:endParaRPr lang="en-US" dirty="0"/>
          </a:p>
        </p:txBody>
      </p:sp>
      <p:sp>
        <p:nvSpPr>
          <p:cNvPr id="3" name="标题 2"/>
          <p:cNvSpPr>
            <a:spLocks noGrp="1"/>
          </p:cNvSpPr>
          <p:nvPr>
            <p:ph type="title"/>
          </p:nvPr>
        </p:nvSpPr>
        <p:spPr/>
        <p:txBody>
          <a:bodyPr/>
          <a:lstStyle/>
          <a:p>
            <a:r>
              <a:rPr lang="en-US" altLang="zh-CN" dirty="0"/>
              <a:t>6.3</a:t>
            </a:r>
            <a:r>
              <a:rPr lang="zh-CN" altLang="zh-CN" dirty="0"/>
              <a:t>物联网数据分析与</a:t>
            </a:r>
            <a:r>
              <a:rPr lang="zh-CN" altLang="zh-CN" dirty="0" smtClean="0"/>
              <a:t>挖掘</a:t>
            </a:r>
            <a:endParaRPr lang="zh-CN" altLang="en-US" dirty="0"/>
          </a:p>
        </p:txBody>
      </p:sp>
      <p:sp>
        <p:nvSpPr>
          <p:cNvPr id="4" name="内容占位符 3"/>
          <p:cNvSpPr>
            <a:spLocks noGrp="1"/>
          </p:cNvSpPr>
          <p:nvPr>
            <p:ph idx="1"/>
          </p:nvPr>
        </p:nvSpPr>
        <p:spPr/>
        <p:txBody>
          <a:bodyPr/>
          <a:lstStyle/>
          <a:p>
            <a:r>
              <a:rPr lang="zh-CN" altLang="en-US" dirty="0"/>
              <a:t>通过物联网传感器获取的数据种类繁多、结构复杂、冗余性大，通常需要进行预处理、分析加工、甚至可视化</a:t>
            </a:r>
            <a:r>
              <a:rPr lang="zh-CN" altLang="en-US" dirty="0" smtClean="0"/>
              <a:t>。</a:t>
            </a:r>
            <a:endParaRPr lang="en-US" altLang="zh-CN" dirty="0" smtClean="0"/>
          </a:p>
          <a:p>
            <a:pPr lvl="1"/>
            <a:r>
              <a:rPr lang="zh-CN" altLang="en-US" dirty="0" smtClean="0"/>
              <a:t>本</a:t>
            </a:r>
            <a:r>
              <a:rPr lang="zh-CN" altLang="en-US" dirty="0"/>
              <a:t>节</a:t>
            </a:r>
            <a:r>
              <a:rPr lang="zh-CN" altLang="en-US" dirty="0" smtClean="0"/>
              <a:t>介绍几种</a:t>
            </a:r>
            <a:r>
              <a:rPr lang="zh-CN" altLang="en-US" dirty="0"/>
              <a:t>典型的物联网数据预处理技术及分析</a:t>
            </a:r>
            <a:r>
              <a:rPr lang="zh-CN" altLang="en-US" dirty="0" smtClean="0"/>
              <a:t>技术</a:t>
            </a:r>
            <a:endParaRPr lang="en-US" altLang="zh-CN" dirty="0" smtClean="0"/>
          </a:p>
          <a:p>
            <a:r>
              <a:rPr lang="en-US" altLang="zh-CN" dirty="0"/>
              <a:t>6.3.1</a:t>
            </a:r>
            <a:r>
              <a:rPr lang="zh-CN" altLang="en-US" dirty="0"/>
              <a:t>物联网数据预处理</a:t>
            </a:r>
            <a:endParaRPr lang="en-US" altLang="zh-CN" dirty="0"/>
          </a:p>
          <a:p>
            <a:r>
              <a:rPr lang="zh-CN" altLang="en-US" dirty="0"/>
              <a:t>数据预处理方法有很多，主要包括数据清洗、数据集成、数据转换和数据归约等。</a:t>
            </a:r>
          </a:p>
          <a:p>
            <a:r>
              <a:rPr lang="en-US" altLang="zh-CN" dirty="0" smtClean="0"/>
              <a:t>1</a:t>
            </a:r>
            <a:r>
              <a:rPr lang="zh-CN" altLang="en-US" dirty="0"/>
              <a:t>）数据清洗</a:t>
            </a:r>
          </a:p>
          <a:p>
            <a:pPr lvl="1"/>
            <a:r>
              <a:rPr lang="zh-CN" altLang="en-US" dirty="0"/>
              <a:t>数据清洗是删去数据中重复的记录，消除数据中的噪声数据，纠正不完整和不一致数据的过程</a:t>
            </a:r>
            <a:r>
              <a:rPr lang="zh-CN" altLang="en-US" dirty="0" smtClean="0"/>
              <a:t>。</a:t>
            </a:r>
            <a:endParaRPr lang="en-US" altLang="zh-CN" dirty="0" smtClean="0"/>
          </a:p>
          <a:p>
            <a:r>
              <a:rPr lang="en-US" altLang="zh-CN" dirty="0"/>
              <a:t>2</a:t>
            </a:r>
            <a:r>
              <a:rPr lang="zh-CN" altLang="en-US" dirty="0"/>
              <a:t>）数据集成</a:t>
            </a:r>
          </a:p>
          <a:p>
            <a:pPr lvl="1"/>
            <a:r>
              <a:rPr lang="zh-CN" altLang="en-US" dirty="0"/>
              <a:t>数据集成是指将来自多个数据源的数据合并到一起构成一个完整的数据集。</a:t>
            </a:r>
          </a:p>
        </p:txBody>
      </p:sp>
    </p:spTree>
    <p:extLst>
      <p:ext uri="{BB962C8B-B14F-4D97-AF65-F5344CB8AC3E}">
        <p14:creationId xmlns:p14="http://schemas.microsoft.com/office/powerpoint/2010/main" val="3047544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26</a:t>
            </a:fld>
            <a:endParaRPr lang="en-US" dirty="0"/>
          </a:p>
        </p:txBody>
      </p:sp>
      <p:sp>
        <p:nvSpPr>
          <p:cNvPr id="3" name="标题 2"/>
          <p:cNvSpPr>
            <a:spLocks noGrp="1"/>
          </p:cNvSpPr>
          <p:nvPr>
            <p:ph type="title"/>
          </p:nvPr>
        </p:nvSpPr>
        <p:spPr/>
        <p:txBody>
          <a:bodyPr/>
          <a:lstStyle/>
          <a:p>
            <a:r>
              <a:rPr lang="en-US" altLang="zh-CN" dirty="0"/>
              <a:t>6.3.1</a:t>
            </a:r>
            <a:r>
              <a:rPr lang="zh-CN" altLang="en-US" dirty="0"/>
              <a:t>物联网数据预处理</a:t>
            </a:r>
          </a:p>
        </p:txBody>
      </p:sp>
      <p:sp>
        <p:nvSpPr>
          <p:cNvPr id="4" name="内容占位符 3"/>
          <p:cNvSpPr>
            <a:spLocks noGrp="1"/>
          </p:cNvSpPr>
          <p:nvPr>
            <p:ph idx="1"/>
          </p:nvPr>
        </p:nvSpPr>
        <p:spPr/>
        <p:txBody>
          <a:bodyPr/>
          <a:lstStyle/>
          <a:p>
            <a:r>
              <a:rPr lang="en-US" altLang="zh-CN" dirty="0"/>
              <a:t>3</a:t>
            </a:r>
            <a:r>
              <a:rPr lang="zh-CN" altLang="en-US" dirty="0"/>
              <a:t>）数据转换</a:t>
            </a:r>
          </a:p>
          <a:p>
            <a:pPr lvl="1"/>
            <a:r>
              <a:rPr lang="zh-CN" altLang="en-US" dirty="0"/>
              <a:t>数据转换是指将一种格式的数据转换为另一种格式的数据</a:t>
            </a:r>
            <a:r>
              <a:rPr lang="zh-CN" altLang="en-US" dirty="0" smtClean="0"/>
              <a:t>。</a:t>
            </a:r>
            <a:endParaRPr lang="en-US" altLang="zh-CN" dirty="0" smtClean="0"/>
          </a:p>
          <a:p>
            <a:pPr lvl="1"/>
            <a:r>
              <a:rPr lang="zh-CN" altLang="en-US" dirty="0" smtClean="0"/>
              <a:t>数据</a:t>
            </a:r>
            <a:r>
              <a:rPr lang="zh-CN" altLang="en-US" dirty="0"/>
              <a:t>转换主要是对数据进行规格化（</a:t>
            </a:r>
            <a:r>
              <a:rPr lang="en-US" altLang="zh-CN" dirty="0"/>
              <a:t>normalization</a:t>
            </a:r>
            <a:r>
              <a:rPr lang="zh-CN" altLang="en-US" dirty="0"/>
              <a:t>）操作</a:t>
            </a:r>
            <a:r>
              <a:rPr lang="zh-CN" altLang="en-US" dirty="0" smtClean="0"/>
              <a:t>。</a:t>
            </a:r>
            <a:endParaRPr lang="en-US" altLang="zh-CN" dirty="0" smtClean="0"/>
          </a:p>
          <a:p>
            <a:r>
              <a:rPr lang="en-US" altLang="zh-CN" dirty="0" smtClean="0"/>
              <a:t>4</a:t>
            </a:r>
            <a:r>
              <a:rPr lang="zh-CN" altLang="en-US" dirty="0"/>
              <a:t>）数据归约</a:t>
            </a:r>
          </a:p>
          <a:p>
            <a:pPr lvl="1"/>
            <a:r>
              <a:rPr lang="zh-CN" altLang="en-US" dirty="0"/>
              <a:t>数据规约是指在尽可能保持数据原貌的前提下，最大限度地精简数据</a:t>
            </a:r>
            <a:r>
              <a:rPr lang="zh-CN" altLang="en-US" dirty="0" smtClean="0"/>
              <a:t>量</a:t>
            </a:r>
            <a:endParaRPr lang="en-US" altLang="zh-CN" dirty="0" smtClean="0"/>
          </a:p>
          <a:p>
            <a:pPr lvl="1"/>
            <a:r>
              <a:rPr lang="zh-CN" altLang="en-US" dirty="0" smtClean="0"/>
              <a:t>完成</a:t>
            </a:r>
            <a:r>
              <a:rPr lang="zh-CN" altLang="en-US" dirty="0"/>
              <a:t>该任务的必要前提是理解挖掘任务和熟悉数据本身</a:t>
            </a:r>
            <a:r>
              <a:rPr lang="zh-CN" altLang="en-US" dirty="0" smtClean="0"/>
              <a:t>内容</a:t>
            </a:r>
            <a:endParaRPr lang="en-US" altLang="zh-CN" dirty="0" smtClean="0"/>
          </a:p>
          <a:p>
            <a:r>
              <a:rPr lang="zh-CN" altLang="en-US" dirty="0"/>
              <a:t>以上所提及的各种数据预处理方法并不是相互独立的，而是相互关联的。</a:t>
            </a:r>
            <a:endParaRPr lang="en-US" altLang="zh-CN" dirty="0" smtClean="0"/>
          </a:p>
          <a:p>
            <a:pPr lvl="1"/>
            <a:endParaRPr lang="zh-CN" altLang="en-US" dirty="0"/>
          </a:p>
        </p:txBody>
      </p:sp>
    </p:spTree>
    <p:extLst>
      <p:ext uri="{BB962C8B-B14F-4D97-AF65-F5344CB8AC3E}">
        <p14:creationId xmlns:p14="http://schemas.microsoft.com/office/powerpoint/2010/main" val="1001614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27</a:t>
            </a:fld>
            <a:endParaRPr lang="en-US" dirty="0"/>
          </a:p>
        </p:txBody>
      </p:sp>
      <p:sp>
        <p:nvSpPr>
          <p:cNvPr id="3" name="标题 2"/>
          <p:cNvSpPr>
            <a:spLocks noGrp="1"/>
          </p:cNvSpPr>
          <p:nvPr>
            <p:ph type="title"/>
          </p:nvPr>
        </p:nvSpPr>
        <p:spPr/>
        <p:txBody>
          <a:bodyPr/>
          <a:lstStyle/>
          <a:p>
            <a:r>
              <a:rPr lang="en-US" altLang="zh-CN" dirty="0"/>
              <a:t>6.3.2</a:t>
            </a:r>
            <a:r>
              <a:rPr lang="zh-CN" altLang="zh-CN" dirty="0"/>
              <a:t>物联网的知识</a:t>
            </a:r>
            <a:r>
              <a:rPr lang="zh-CN" altLang="zh-CN" dirty="0" smtClean="0"/>
              <a:t>发现</a:t>
            </a:r>
            <a:endParaRPr lang="zh-CN" altLang="en-US" dirty="0"/>
          </a:p>
        </p:txBody>
      </p:sp>
      <p:sp>
        <p:nvSpPr>
          <p:cNvPr id="4" name="内容占位符 3"/>
          <p:cNvSpPr>
            <a:spLocks noGrp="1"/>
          </p:cNvSpPr>
          <p:nvPr>
            <p:ph idx="1"/>
          </p:nvPr>
        </p:nvSpPr>
        <p:spPr/>
        <p:txBody>
          <a:bodyPr/>
          <a:lstStyle/>
          <a:p>
            <a:r>
              <a:rPr lang="zh-CN" altLang="en-US" dirty="0"/>
              <a:t>知识发现是一个选择和提取数据的过程，它能自动地发现新的、精确的、有用的模式以及现实世界现象</a:t>
            </a:r>
            <a:r>
              <a:rPr lang="zh-CN" altLang="en-US" dirty="0" smtClean="0"/>
              <a:t>。</a:t>
            </a:r>
            <a:endParaRPr lang="en-US" altLang="zh-CN" dirty="0" smtClean="0"/>
          </a:p>
          <a:p>
            <a:r>
              <a:rPr lang="zh-CN" altLang="en-US" dirty="0"/>
              <a:t>狭义知识发现方法包括： </a:t>
            </a:r>
            <a:endParaRPr lang="en-US" altLang="zh-CN" dirty="0" smtClean="0"/>
          </a:p>
          <a:p>
            <a:pPr lvl="1"/>
            <a:r>
              <a:rPr lang="zh-CN" altLang="en-US" dirty="0" smtClean="0"/>
              <a:t>关联</a:t>
            </a:r>
            <a:r>
              <a:rPr lang="en-US" altLang="zh-CN" dirty="0"/>
              <a:t>(association)</a:t>
            </a:r>
            <a:r>
              <a:rPr lang="zh-CN" altLang="en-US" dirty="0"/>
              <a:t>知识发现</a:t>
            </a:r>
            <a:r>
              <a:rPr lang="zh-CN" altLang="en-US" dirty="0" smtClean="0"/>
              <a:t>、</a:t>
            </a:r>
            <a:endParaRPr lang="en-US" altLang="zh-CN" dirty="0" smtClean="0"/>
          </a:p>
          <a:p>
            <a:pPr lvl="1"/>
            <a:r>
              <a:rPr lang="zh-CN" altLang="en-US" dirty="0" smtClean="0"/>
              <a:t>分类</a:t>
            </a:r>
            <a:r>
              <a:rPr lang="en-US" altLang="zh-CN" dirty="0"/>
              <a:t>(classification</a:t>
            </a:r>
            <a:r>
              <a:rPr lang="zh-CN" altLang="en-US" dirty="0"/>
              <a:t>＆</a:t>
            </a:r>
            <a:r>
              <a:rPr lang="en-US" altLang="zh-CN" dirty="0"/>
              <a:t>clustering)</a:t>
            </a:r>
            <a:r>
              <a:rPr lang="zh-CN" altLang="en-US" dirty="0"/>
              <a:t>知识发现</a:t>
            </a:r>
            <a:r>
              <a:rPr lang="zh-CN" altLang="en-US" dirty="0" smtClean="0"/>
              <a:t>、</a:t>
            </a:r>
            <a:endParaRPr lang="en-US" altLang="zh-CN" dirty="0" smtClean="0"/>
          </a:p>
          <a:p>
            <a:pPr lvl="1"/>
            <a:r>
              <a:rPr lang="zh-CN" altLang="en-US" dirty="0" smtClean="0"/>
              <a:t>预测</a:t>
            </a:r>
            <a:r>
              <a:rPr lang="en-US" altLang="zh-CN" dirty="0"/>
              <a:t>(prediction)</a:t>
            </a:r>
            <a:r>
              <a:rPr lang="zh-CN" altLang="en-US" dirty="0"/>
              <a:t>知识发现等</a:t>
            </a:r>
            <a:r>
              <a:rPr lang="zh-CN" altLang="en-US" dirty="0" smtClean="0"/>
              <a:t>。</a:t>
            </a:r>
            <a:endParaRPr lang="en-US" altLang="zh-CN" dirty="0" smtClean="0"/>
          </a:p>
        </p:txBody>
      </p:sp>
    </p:spTree>
    <p:extLst>
      <p:ext uri="{BB962C8B-B14F-4D97-AF65-F5344CB8AC3E}">
        <p14:creationId xmlns:p14="http://schemas.microsoft.com/office/powerpoint/2010/main" val="290635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28</a:t>
            </a:fld>
            <a:endParaRPr lang="en-US" dirty="0"/>
          </a:p>
        </p:txBody>
      </p:sp>
      <p:sp>
        <p:nvSpPr>
          <p:cNvPr id="3" name="标题 2"/>
          <p:cNvSpPr>
            <a:spLocks noGrp="1"/>
          </p:cNvSpPr>
          <p:nvPr>
            <p:ph type="title"/>
          </p:nvPr>
        </p:nvSpPr>
        <p:spPr/>
        <p:txBody>
          <a:bodyPr/>
          <a:lstStyle/>
          <a:p>
            <a:r>
              <a:rPr lang="en-US" altLang="zh-CN" dirty="0" smtClean="0"/>
              <a:t>6.3.3</a:t>
            </a:r>
            <a:r>
              <a:rPr lang="zh-CN" altLang="zh-CN" dirty="0" smtClean="0"/>
              <a:t>物联网的数据挖掘</a:t>
            </a:r>
            <a:endParaRPr lang="zh-CN" altLang="en-US" dirty="0"/>
          </a:p>
        </p:txBody>
      </p:sp>
      <p:sp>
        <p:nvSpPr>
          <p:cNvPr id="4" name="内容占位符 3"/>
          <p:cNvSpPr>
            <a:spLocks noGrp="1"/>
          </p:cNvSpPr>
          <p:nvPr>
            <p:ph idx="1"/>
          </p:nvPr>
        </p:nvSpPr>
        <p:spPr>
          <a:xfrm>
            <a:off x="285750" y="699543"/>
            <a:ext cx="6572250" cy="3885035"/>
          </a:xfrm>
        </p:spPr>
        <p:txBody>
          <a:bodyPr/>
          <a:lstStyle/>
          <a:p>
            <a:r>
              <a:rPr lang="en-US" altLang="zh-CN" sz="1600" dirty="0"/>
              <a:t>1.</a:t>
            </a:r>
            <a:r>
              <a:rPr lang="zh-CN" altLang="en-US" sz="1600" dirty="0"/>
              <a:t>关联分析算法</a:t>
            </a:r>
            <a:endParaRPr lang="en-US" altLang="zh-CN" sz="1600" dirty="0"/>
          </a:p>
          <a:p>
            <a:pPr lvl="1"/>
            <a:r>
              <a:rPr lang="en-US" altLang="zh-CN" sz="1400" dirty="0"/>
              <a:t>1</a:t>
            </a:r>
            <a:r>
              <a:rPr lang="zh-CN" altLang="en-US" sz="1400" dirty="0"/>
              <a:t>）关联规则建立</a:t>
            </a:r>
            <a:endParaRPr lang="en-US" altLang="zh-CN" sz="1400" dirty="0"/>
          </a:p>
          <a:p>
            <a:pPr lvl="1"/>
            <a:r>
              <a:rPr lang="en-US" altLang="zh-CN" sz="1400" dirty="0"/>
              <a:t>2</a:t>
            </a:r>
            <a:r>
              <a:rPr lang="zh-CN" altLang="en-US" sz="1400" dirty="0"/>
              <a:t>）关联规则的挖掘过程</a:t>
            </a:r>
            <a:endParaRPr lang="en-US" altLang="zh-CN" sz="1400" dirty="0"/>
          </a:p>
          <a:p>
            <a:pPr lvl="1"/>
            <a:r>
              <a:rPr lang="en-US" altLang="zh-CN" sz="1400" dirty="0"/>
              <a:t>3</a:t>
            </a:r>
            <a:r>
              <a:rPr lang="zh-CN" altLang="en-US" sz="1400" dirty="0"/>
              <a:t>）基于关联规则的数据分析算法</a:t>
            </a:r>
          </a:p>
          <a:p>
            <a:r>
              <a:rPr lang="en-US" altLang="zh-CN" sz="1600" dirty="0" smtClean="0"/>
              <a:t>2</a:t>
            </a:r>
            <a:r>
              <a:rPr lang="zh-CN" altLang="en-US" sz="1600" dirty="0"/>
              <a:t>．数据分类算法</a:t>
            </a:r>
          </a:p>
          <a:p>
            <a:pPr lvl="1"/>
            <a:r>
              <a:rPr lang="zh-CN" altLang="en-US" sz="1400" dirty="0"/>
              <a:t>分类是一种已知分类数量基础上的数据分析方法。它使用类标签已知的样本建立一个分类函数或分类模型（也常常称作分类器）</a:t>
            </a:r>
            <a:r>
              <a:rPr lang="zh-CN" altLang="en-US" sz="1400" dirty="0" smtClean="0"/>
              <a:t>。</a:t>
            </a:r>
            <a:endParaRPr lang="en-US" altLang="zh-CN" sz="1400" dirty="0" smtClean="0"/>
          </a:p>
          <a:p>
            <a:pPr lvl="1"/>
            <a:r>
              <a:rPr lang="zh-CN" altLang="en-US" sz="1400" dirty="0" smtClean="0"/>
              <a:t>应用</a:t>
            </a:r>
            <a:r>
              <a:rPr lang="zh-CN" altLang="en-US" sz="1400" dirty="0"/>
              <a:t>分类模型，能把数据库中的类标签未知的数据进行归类</a:t>
            </a:r>
            <a:r>
              <a:rPr lang="zh-CN" altLang="en-US" sz="1400" dirty="0" smtClean="0"/>
              <a:t>。</a:t>
            </a:r>
            <a:endParaRPr lang="en-US" altLang="zh-CN" sz="1400" dirty="0" smtClean="0"/>
          </a:p>
          <a:p>
            <a:r>
              <a:rPr lang="en-US" altLang="zh-CN" sz="1600" dirty="0"/>
              <a:t>3. </a:t>
            </a:r>
            <a:r>
              <a:rPr lang="zh-CN" altLang="en-US" sz="1600" dirty="0"/>
              <a:t>数据聚类算法</a:t>
            </a:r>
          </a:p>
          <a:p>
            <a:pPr lvl="1"/>
            <a:r>
              <a:rPr lang="zh-CN" altLang="en-US" sz="1400" dirty="0"/>
              <a:t>聚类是一种根据数据对象的相似度等指标进行数据分析的方法</a:t>
            </a:r>
            <a:r>
              <a:rPr lang="zh-CN" altLang="en-US" sz="1400" dirty="0" smtClean="0"/>
              <a:t>。</a:t>
            </a:r>
            <a:endParaRPr lang="en-US" altLang="zh-CN" sz="1400" dirty="0" smtClean="0"/>
          </a:p>
          <a:p>
            <a:pPr lvl="1"/>
            <a:r>
              <a:rPr lang="zh-CN" altLang="en-US" sz="1400" dirty="0" smtClean="0"/>
              <a:t>俗话说</a:t>
            </a:r>
            <a:r>
              <a:rPr lang="zh-CN" altLang="en-US" sz="1400" dirty="0"/>
              <a:t>：“物以类聚，人以群分”。所谓类，通俗地说就是指相似元素的集合。</a:t>
            </a:r>
          </a:p>
        </p:txBody>
      </p:sp>
    </p:spTree>
    <p:extLst>
      <p:ext uri="{BB962C8B-B14F-4D97-AF65-F5344CB8AC3E}">
        <p14:creationId xmlns:p14="http://schemas.microsoft.com/office/powerpoint/2010/main" val="3110828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29</a:t>
            </a:fld>
            <a:endParaRPr lang="en-US" dirty="0"/>
          </a:p>
        </p:txBody>
      </p:sp>
      <p:sp>
        <p:nvSpPr>
          <p:cNvPr id="3" name="标题 2"/>
          <p:cNvSpPr>
            <a:spLocks noGrp="1"/>
          </p:cNvSpPr>
          <p:nvPr>
            <p:ph type="title"/>
          </p:nvPr>
        </p:nvSpPr>
        <p:spPr/>
        <p:txBody>
          <a:bodyPr/>
          <a:lstStyle/>
          <a:p>
            <a:r>
              <a:rPr lang="en-US" altLang="zh-CN" dirty="0"/>
              <a:t>6.3.3</a:t>
            </a:r>
            <a:r>
              <a:rPr lang="zh-CN" altLang="zh-CN" dirty="0"/>
              <a:t>物联网的数据挖掘</a:t>
            </a:r>
            <a:endParaRPr lang="zh-CN" altLang="en-US" dirty="0"/>
          </a:p>
        </p:txBody>
      </p:sp>
      <p:sp>
        <p:nvSpPr>
          <p:cNvPr id="4" name="内容占位符 3"/>
          <p:cNvSpPr>
            <a:spLocks noGrp="1"/>
          </p:cNvSpPr>
          <p:nvPr>
            <p:ph idx="1"/>
          </p:nvPr>
        </p:nvSpPr>
        <p:spPr/>
        <p:txBody>
          <a:bodyPr/>
          <a:lstStyle/>
          <a:p>
            <a:r>
              <a:rPr lang="zh-CN" altLang="zh-CN" dirty="0"/>
              <a:t>传统的聚类分析计算方法主要有如下几种</a:t>
            </a:r>
            <a:r>
              <a:rPr lang="zh-CN" altLang="zh-CN" dirty="0" smtClean="0"/>
              <a:t>。</a:t>
            </a:r>
            <a:endParaRPr lang="en-US" altLang="zh-CN" dirty="0" smtClean="0"/>
          </a:p>
          <a:p>
            <a:r>
              <a:rPr lang="zh-CN" altLang="zh-CN" b="1" dirty="0"/>
              <a:t>（</a:t>
            </a:r>
            <a:r>
              <a:rPr lang="en-US" altLang="zh-CN" b="1" dirty="0"/>
              <a:t>1</a:t>
            </a:r>
            <a:r>
              <a:rPr lang="zh-CN" altLang="zh-CN" b="1" dirty="0"/>
              <a:t>）划分方法</a:t>
            </a:r>
            <a:endParaRPr lang="zh-CN" altLang="zh-CN" dirty="0"/>
          </a:p>
          <a:p>
            <a:pPr lvl="1"/>
            <a:r>
              <a:rPr lang="zh-CN" altLang="zh-CN" dirty="0"/>
              <a:t>给定一个有</a:t>
            </a:r>
            <a:r>
              <a:rPr lang="en-US" altLang="zh-CN" dirty="0"/>
              <a:t>N</a:t>
            </a:r>
            <a:r>
              <a:rPr lang="zh-CN" altLang="zh-CN" dirty="0"/>
              <a:t>个元组或者纪录的数据集，划分法将构造</a:t>
            </a:r>
            <a:r>
              <a:rPr lang="en-US" altLang="zh-CN" dirty="0"/>
              <a:t>K</a:t>
            </a:r>
            <a:r>
              <a:rPr lang="zh-CN" altLang="zh-CN" dirty="0"/>
              <a:t>个分组，每一个分组就代表一个聚类，</a:t>
            </a:r>
            <a:r>
              <a:rPr lang="en-US" altLang="zh-CN" dirty="0"/>
              <a:t>K&lt;N</a:t>
            </a:r>
            <a:r>
              <a:rPr lang="zh-CN" altLang="zh-CN" dirty="0" smtClean="0"/>
              <a:t>。</a:t>
            </a:r>
            <a:endParaRPr lang="en-US" altLang="zh-CN" dirty="0" smtClean="0"/>
          </a:p>
          <a:p>
            <a:r>
              <a:rPr lang="zh-CN" altLang="en-US" dirty="0"/>
              <a:t>（</a:t>
            </a:r>
            <a:r>
              <a:rPr lang="en-US" altLang="zh-CN" dirty="0"/>
              <a:t>2</a:t>
            </a:r>
            <a:r>
              <a:rPr lang="zh-CN" altLang="en-US" dirty="0"/>
              <a:t>）层次方法</a:t>
            </a:r>
          </a:p>
          <a:p>
            <a:pPr lvl="1"/>
            <a:r>
              <a:rPr lang="zh-CN" altLang="en-US" dirty="0"/>
              <a:t>这种方法对给定的数据集进行层次式的分解，直到某种条件满足为止。具体又可分为“自底向上”和“自顶向下”两种方案</a:t>
            </a:r>
            <a:r>
              <a:rPr lang="zh-CN" altLang="en-US" dirty="0" smtClean="0"/>
              <a:t>。</a:t>
            </a:r>
            <a:endParaRPr lang="en-US" altLang="zh-CN" dirty="0" smtClean="0"/>
          </a:p>
          <a:p>
            <a:pPr lvl="1"/>
            <a:r>
              <a:rPr lang="zh-CN" altLang="en-US" dirty="0" smtClean="0"/>
              <a:t>例如</a:t>
            </a:r>
            <a:r>
              <a:rPr lang="zh-CN" altLang="en-US" dirty="0"/>
              <a:t>在“自底向上”方案中，初始时每一个数据纪录都组成一个单独的组，在接下来的迭代中，它把那些相互邻近的组合并成一个组，直到所有的记录组成一个分组或者某个条件满足为止。</a:t>
            </a:r>
            <a:endParaRPr lang="zh-CN" altLang="zh-CN" dirty="0"/>
          </a:p>
          <a:p>
            <a:endParaRPr lang="zh-CN" altLang="zh-CN" dirty="0"/>
          </a:p>
          <a:p>
            <a:endParaRPr lang="zh-CN" altLang="en-US" dirty="0"/>
          </a:p>
        </p:txBody>
      </p:sp>
    </p:spTree>
    <p:extLst>
      <p:ext uri="{BB962C8B-B14F-4D97-AF65-F5344CB8AC3E}">
        <p14:creationId xmlns:p14="http://schemas.microsoft.com/office/powerpoint/2010/main" val="204367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a:t>
            </a:fld>
            <a:endParaRPr lang="en-US"/>
          </a:p>
        </p:txBody>
      </p:sp>
      <p:sp>
        <p:nvSpPr>
          <p:cNvPr id="3" name="标题 2"/>
          <p:cNvSpPr>
            <a:spLocks noGrp="1"/>
          </p:cNvSpPr>
          <p:nvPr>
            <p:ph type="title"/>
          </p:nvPr>
        </p:nvSpPr>
        <p:spPr/>
        <p:txBody>
          <a:bodyPr/>
          <a:lstStyle/>
          <a:p>
            <a:r>
              <a:rPr lang="en-US" altLang="zh-CN" dirty="0"/>
              <a:t>6.1</a:t>
            </a:r>
            <a:r>
              <a:rPr lang="zh-CN" altLang="en-US" dirty="0"/>
              <a:t>物联网数据的大数据特征</a:t>
            </a:r>
          </a:p>
        </p:txBody>
      </p:sp>
      <p:sp>
        <p:nvSpPr>
          <p:cNvPr id="4" name="内容占位符 3"/>
          <p:cNvSpPr>
            <a:spLocks noGrp="1"/>
          </p:cNvSpPr>
          <p:nvPr>
            <p:ph idx="1"/>
          </p:nvPr>
        </p:nvSpPr>
        <p:spPr/>
        <p:txBody>
          <a:bodyPr/>
          <a:lstStyle/>
          <a:p>
            <a:r>
              <a:rPr lang="zh-CN" altLang="en-US" dirty="0"/>
              <a:t>物联网数据正在呈现出大数据的</a:t>
            </a:r>
            <a:r>
              <a:rPr lang="en-US" altLang="zh-CN" dirty="0"/>
              <a:t>5V</a:t>
            </a:r>
            <a:r>
              <a:rPr lang="zh-CN" altLang="en-US" dirty="0"/>
              <a:t>特征，如海量、多样异构、实时动态等，而且质量参差不齐。</a:t>
            </a:r>
          </a:p>
          <a:p>
            <a:r>
              <a:rPr lang="en-US" altLang="zh-CN" dirty="0"/>
              <a:t>1. </a:t>
            </a:r>
            <a:r>
              <a:rPr lang="zh-CN" altLang="en-US" dirty="0"/>
              <a:t>数据的海量性</a:t>
            </a:r>
            <a:r>
              <a:rPr lang="en-US" altLang="zh-CN" dirty="0"/>
              <a:t>(volume)</a:t>
            </a:r>
          </a:p>
          <a:p>
            <a:pPr lvl="1"/>
            <a:r>
              <a:rPr lang="zh-CN" altLang="en-US" dirty="0"/>
              <a:t>物联网数据量大，包括采集、存储和计算的量都非常大</a:t>
            </a:r>
            <a:r>
              <a:rPr lang="zh-CN" altLang="en-US" dirty="0" smtClean="0"/>
              <a:t>。</a:t>
            </a:r>
            <a:endParaRPr lang="en-US" altLang="zh-CN" dirty="0" smtClean="0"/>
          </a:p>
          <a:p>
            <a:r>
              <a:rPr lang="en-US" altLang="zh-CN" dirty="0"/>
              <a:t>2. </a:t>
            </a:r>
            <a:r>
              <a:rPr lang="zh-CN" altLang="en-US" dirty="0"/>
              <a:t>数据的异构性和多态性</a:t>
            </a:r>
            <a:r>
              <a:rPr lang="en-US" altLang="zh-CN" dirty="0"/>
              <a:t>(variety)</a:t>
            </a:r>
          </a:p>
          <a:p>
            <a:pPr lvl="1"/>
            <a:r>
              <a:rPr lang="zh-CN" altLang="en-US" dirty="0"/>
              <a:t>物联网数据种类和来源多样</a:t>
            </a:r>
            <a:r>
              <a:rPr lang="zh-CN" altLang="en-US" dirty="0" smtClean="0"/>
              <a:t>，在</a:t>
            </a:r>
            <a:r>
              <a:rPr lang="zh-CN" altLang="en-US" dirty="0"/>
              <a:t>不同领域、不同行业，需要面对不同类型、不同格式的应用数据，因此物</a:t>
            </a:r>
            <a:r>
              <a:rPr lang="zh-CN" altLang="en-US" dirty="0" smtClean="0"/>
              <a:t>联网</a:t>
            </a:r>
            <a:r>
              <a:rPr lang="zh-CN" altLang="en-US" dirty="0"/>
              <a:t>中数据多样性更为</a:t>
            </a:r>
            <a:r>
              <a:rPr lang="zh-CN" altLang="en-US" dirty="0" smtClean="0"/>
              <a:t>突出。</a:t>
            </a:r>
            <a:endParaRPr lang="en-US" altLang="zh-CN" dirty="0" smtClean="0"/>
          </a:p>
          <a:p>
            <a:r>
              <a:rPr lang="en-US" altLang="zh-CN" dirty="0"/>
              <a:t>3. </a:t>
            </a:r>
            <a:r>
              <a:rPr lang="zh-CN" altLang="zh-CN" dirty="0"/>
              <a:t>数据的实时性和动态性</a:t>
            </a:r>
            <a:r>
              <a:rPr lang="en-US" altLang="zh-CN" dirty="0"/>
              <a:t>(velocity)</a:t>
            </a:r>
            <a:endParaRPr lang="zh-CN" altLang="zh-CN" dirty="0"/>
          </a:p>
          <a:p>
            <a:pPr lvl="1"/>
            <a:r>
              <a:rPr lang="zh-CN" altLang="zh-CN" dirty="0"/>
              <a:t>物联网数据增长迅速，要求能对其快速处理并保持高时效性。</a:t>
            </a:r>
            <a:endParaRPr lang="zh-CN" altLang="en-US" dirty="0"/>
          </a:p>
        </p:txBody>
      </p:sp>
    </p:spTree>
    <p:extLst>
      <p:ext uri="{BB962C8B-B14F-4D97-AF65-F5344CB8AC3E}">
        <p14:creationId xmlns:p14="http://schemas.microsoft.com/office/powerpoint/2010/main" val="144044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30</a:t>
            </a:fld>
            <a:endParaRPr lang="en-US" dirty="0"/>
          </a:p>
        </p:txBody>
      </p:sp>
      <p:sp>
        <p:nvSpPr>
          <p:cNvPr id="3" name="标题 2"/>
          <p:cNvSpPr>
            <a:spLocks noGrp="1"/>
          </p:cNvSpPr>
          <p:nvPr>
            <p:ph type="title"/>
          </p:nvPr>
        </p:nvSpPr>
        <p:spPr/>
        <p:txBody>
          <a:bodyPr/>
          <a:lstStyle/>
          <a:p>
            <a:r>
              <a:rPr lang="zh-CN" altLang="en-US" dirty="0"/>
              <a:t>数据聚类</a:t>
            </a:r>
            <a:r>
              <a:rPr lang="zh-CN" altLang="en-US" dirty="0" smtClean="0"/>
              <a:t>算法</a:t>
            </a:r>
            <a:endParaRPr lang="zh-CN" altLang="en-US" dirty="0"/>
          </a:p>
        </p:txBody>
      </p:sp>
      <p:sp>
        <p:nvSpPr>
          <p:cNvPr id="4" name="内容占位符 3"/>
          <p:cNvSpPr>
            <a:spLocks noGrp="1"/>
          </p:cNvSpPr>
          <p:nvPr>
            <p:ph idx="1"/>
          </p:nvPr>
        </p:nvSpPr>
        <p:spPr/>
        <p:txBody>
          <a:bodyPr/>
          <a:lstStyle/>
          <a:p>
            <a:r>
              <a:rPr lang="zh-CN" altLang="en-US" dirty="0"/>
              <a:t>（</a:t>
            </a:r>
            <a:r>
              <a:rPr lang="en-US" altLang="zh-CN" dirty="0"/>
              <a:t>3</a:t>
            </a:r>
            <a:r>
              <a:rPr lang="zh-CN" altLang="en-US" dirty="0"/>
              <a:t>）基于密度的方法</a:t>
            </a:r>
          </a:p>
          <a:p>
            <a:pPr lvl="1"/>
            <a:r>
              <a:rPr lang="zh-CN" altLang="en-US" dirty="0" smtClean="0"/>
              <a:t>这个</a:t>
            </a:r>
            <a:r>
              <a:rPr lang="zh-CN" altLang="en-US" dirty="0"/>
              <a:t>方法的指导思想就是，只要一个区域中的点的密度大过某个阈值，就把它加到与之相近的聚类中去。使用这个基本思想的算法有：</a:t>
            </a:r>
            <a:r>
              <a:rPr lang="en-US" altLang="zh-CN" dirty="0"/>
              <a:t>DBSCAN</a:t>
            </a:r>
            <a:r>
              <a:rPr lang="zh-CN" altLang="en-US" dirty="0" smtClean="0"/>
              <a:t>算法。</a:t>
            </a:r>
            <a:endParaRPr lang="zh-CN" altLang="en-US" dirty="0"/>
          </a:p>
          <a:p>
            <a:r>
              <a:rPr lang="zh-CN" altLang="en-US" dirty="0"/>
              <a:t>（</a:t>
            </a:r>
            <a:r>
              <a:rPr lang="en-US" altLang="zh-CN" dirty="0"/>
              <a:t>4</a:t>
            </a:r>
            <a:r>
              <a:rPr lang="zh-CN" altLang="en-US" dirty="0"/>
              <a:t>） 基于网格的方法</a:t>
            </a:r>
          </a:p>
          <a:p>
            <a:pPr lvl="1"/>
            <a:r>
              <a:rPr lang="zh-CN" altLang="en-US" dirty="0"/>
              <a:t>这种方法首先将数据空间划分成为有限个单元（</a:t>
            </a:r>
            <a:r>
              <a:rPr lang="en-US" altLang="zh-CN" dirty="0"/>
              <a:t>cell</a:t>
            </a:r>
            <a:r>
              <a:rPr lang="zh-CN" altLang="en-US" dirty="0"/>
              <a:t>）的网格结构，所有的处理都是以单个的单元为对象的</a:t>
            </a:r>
            <a:r>
              <a:rPr lang="zh-CN" altLang="en-US" dirty="0" smtClean="0"/>
              <a:t>。</a:t>
            </a:r>
            <a:endParaRPr lang="zh-CN" altLang="en-US" dirty="0"/>
          </a:p>
          <a:p>
            <a:r>
              <a:rPr lang="zh-CN" altLang="en-US" dirty="0"/>
              <a:t>（</a:t>
            </a:r>
            <a:r>
              <a:rPr lang="en-US" altLang="zh-CN" dirty="0"/>
              <a:t>5</a:t>
            </a:r>
            <a:r>
              <a:rPr lang="zh-CN" altLang="en-US" dirty="0"/>
              <a:t>）基于模型的方法</a:t>
            </a:r>
          </a:p>
          <a:p>
            <a:pPr lvl="1"/>
            <a:r>
              <a:rPr lang="zh-CN" altLang="en-US" dirty="0"/>
              <a:t>基于模型的方法给每一个聚类假定一个模型，然后去寻找能够很好地满足这个模型的数据集</a:t>
            </a:r>
            <a:r>
              <a:rPr lang="zh-CN" altLang="en-US" dirty="0" smtClean="0"/>
              <a:t>。通常有两种尝试方向：统计的方案和神经网络的方案。</a:t>
            </a:r>
          </a:p>
          <a:p>
            <a:endParaRPr lang="zh-CN" altLang="en-US" dirty="0"/>
          </a:p>
        </p:txBody>
      </p:sp>
    </p:spTree>
    <p:extLst>
      <p:ext uri="{BB962C8B-B14F-4D97-AF65-F5344CB8AC3E}">
        <p14:creationId xmlns:p14="http://schemas.microsoft.com/office/powerpoint/2010/main" val="86566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31</a:t>
            </a:fld>
            <a:endParaRPr lang="en-US" dirty="0"/>
          </a:p>
        </p:txBody>
      </p:sp>
      <p:sp>
        <p:nvSpPr>
          <p:cNvPr id="3" name="标题 2"/>
          <p:cNvSpPr>
            <a:spLocks noGrp="1"/>
          </p:cNvSpPr>
          <p:nvPr>
            <p:ph type="title"/>
          </p:nvPr>
        </p:nvSpPr>
        <p:spPr/>
        <p:txBody>
          <a:bodyPr/>
          <a:lstStyle/>
          <a:p>
            <a:r>
              <a:rPr lang="zh-CN" altLang="zh-CN" dirty="0"/>
              <a:t>数据聚类算法的编程实践</a:t>
            </a:r>
            <a:endParaRPr lang="zh-CN" altLang="en-US" dirty="0"/>
          </a:p>
        </p:txBody>
      </p:sp>
      <p:sp>
        <p:nvSpPr>
          <p:cNvPr id="4" name="内容占位符 3"/>
          <p:cNvSpPr>
            <a:spLocks noGrp="1"/>
          </p:cNvSpPr>
          <p:nvPr>
            <p:ph idx="1"/>
          </p:nvPr>
        </p:nvSpPr>
        <p:spPr/>
        <p:txBody>
          <a:bodyPr/>
          <a:lstStyle/>
          <a:p>
            <a:r>
              <a:rPr lang="zh-CN" altLang="en-US" dirty="0"/>
              <a:t>最大树聚类法是模糊聚类方法的一种，首先需要规格化，然后通过标准步骤建立相似系数构成的相似矩阵</a:t>
            </a:r>
            <a:r>
              <a:rPr lang="zh-CN" altLang="en-US" dirty="0" smtClean="0"/>
              <a:t>。</a:t>
            </a:r>
            <a:endParaRPr lang="en-US" altLang="zh-CN" dirty="0" smtClean="0"/>
          </a:p>
          <a:p>
            <a:r>
              <a:rPr lang="zh-CN" altLang="en-US" dirty="0" smtClean="0"/>
              <a:t>该</a:t>
            </a:r>
            <a:r>
              <a:rPr lang="zh-CN" altLang="en-US" dirty="0"/>
              <a:t>方法的具体步骤如下</a:t>
            </a:r>
            <a:r>
              <a:rPr lang="zh-CN" altLang="en-US" dirty="0" smtClean="0"/>
              <a:t>：</a:t>
            </a:r>
            <a:endParaRPr lang="en-US" altLang="zh-CN" dirty="0" smtClean="0"/>
          </a:p>
          <a:p>
            <a:pPr lvl="1"/>
            <a:r>
              <a:rPr lang="en-US" altLang="zh-CN" dirty="0" smtClean="0"/>
              <a:t>1</a:t>
            </a:r>
            <a:r>
              <a:rPr lang="zh-CN" altLang="en-US" dirty="0"/>
              <a:t>）数据规格化并建立相似矩阵</a:t>
            </a:r>
            <a:r>
              <a:rPr lang="zh-CN" altLang="en-US" dirty="0" smtClean="0"/>
              <a:t>。</a:t>
            </a:r>
            <a:endParaRPr lang="en-US" altLang="zh-CN" dirty="0" smtClean="0"/>
          </a:p>
          <a:p>
            <a:pPr lvl="1"/>
            <a:r>
              <a:rPr lang="en-US" altLang="zh-CN" dirty="0" smtClean="0"/>
              <a:t>2</a:t>
            </a:r>
            <a:r>
              <a:rPr lang="zh-CN" altLang="en-US" dirty="0"/>
              <a:t>）利用关系矩阵构建最大树</a:t>
            </a:r>
            <a:r>
              <a:rPr lang="zh-CN" altLang="en-US" dirty="0" smtClean="0"/>
              <a:t>。</a:t>
            </a:r>
            <a:endParaRPr lang="en-US" altLang="zh-CN" dirty="0" smtClean="0"/>
          </a:p>
          <a:p>
            <a:pPr lvl="1"/>
            <a:r>
              <a:rPr lang="en-US" altLang="zh-CN" dirty="0" smtClean="0"/>
              <a:t>3</a:t>
            </a:r>
            <a:r>
              <a:rPr lang="zh-CN" altLang="en-US" dirty="0"/>
              <a:t>）利用</a:t>
            </a:r>
            <a:r>
              <a:rPr lang="en-US" altLang="zh-CN" dirty="0"/>
              <a:t>λ-</a:t>
            </a:r>
            <a:r>
              <a:rPr lang="zh-CN" altLang="en-US" dirty="0"/>
              <a:t>截集进行分类</a:t>
            </a:r>
            <a:r>
              <a:rPr lang="zh-CN" altLang="en-US" dirty="0" smtClean="0"/>
              <a:t>。选取</a:t>
            </a:r>
            <a:r>
              <a:rPr lang="en-US" altLang="zh-CN" dirty="0"/>
              <a:t>λ</a:t>
            </a:r>
            <a:r>
              <a:rPr lang="zh-CN" altLang="en-US" dirty="0" smtClean="0"/>
              <a:t>值，</a:t>
            </a:r>
            <a:r>
              <a:rPr lang="zh-CN" altLang="en-US" dirty="0"/>
              <a:t>去掉权重低于</a:t>
            </a:r>
            <a:r>
              <a:rPr lang="en-US" altLang="zh-CN" dirty="0"/>
              <a:t>λ</a:t>
            </a:r>
            <a:r>
              <a:rPr lang="zh-CN" altLang="en-US" dirty="0"/>
              <a:t>的连线，即把图中</a:t>
            </a:r>
            <a:r>
              <a:rPr lang="en-US" altLang="zh-CN" dirty="0" err="1" smtClean="0"/>
              <a:t>rij</a:t>
            </a:r>
            <a:r>
              <a:rPr lang="en-US" altLang="zh-CN" dirty="0" smtClean="0"/>
              <a:t>&lt;λ</a:t>
            </a:r>
            <a:r>
              <a:rPr lang="zh-CN" altLang="en-US" dirty="0" smtClean="0"/>
              <a:t>的</a:t>
            </a:r>
            <a:r>
              <a:rPr lang="zh-CN" altLang="en-US" dirty="0"/>
              <a:t>连线去掉，互相连通的样本就归为一类，即可将样本进行分类。这里，聚类水平</a:t>
            </a:r>
            <a:r>
              <a:rPr lang="en-US" altLang="zh-CN" dirty="0"/>
              <a:t>λ</a:t>
            </a:r>
            <a:r>
              <a:rPr lang="zh-CN" altLang="en-US" dirty="0"/>
              <a:t>大小表示把不同样本归为同一类的严格程度。当</a:t>
            </a:r>
            <a:r>
              <a:rPr lang="en-US" altLang="zh-CN" dirty="0"/>
              <a:t>λ=0</a:t>
            </a:r>
            <a:r>
              <a:rPr lang="zh-CN" altLang="en-US" dirty="0"/>
              <a:t>时，表示聚类非常严格，</a:t>
            </a:r>
            <a:r>
              <a:rPr lang="en-US" altLang="zh-CN" dirty="0"/>
              <a:t>n</a:t>
            </a:r>
            <a:r>
              <a:rPr lang="zh-CN" altLang="en-US" dirty="0"/>
              <a:t>个样本各自成为一类；当</a:t>
            </a:r>
            <a:r>
              <a:rPr lang="en-US" altLang="zh-CN" dirty="0"/>
              <a:t>λ=1</a:t>
            </a:r>
            <a:r>
              <a:rPr lang="zh-CN" altLang="en-US" dirty="0"/>
              <a:t>时，表示聚类很宽松，</a:t>
            </a:r>
            <a:r>
              <a:rPr lang="en-US" altLang="zh-CN" dirty="0"/>
              <a:t>n</a:t>
            </a:r>
            <a:r>
              <a:rPr lang="zh-CN" altLang="en-US" dirty="0"/>
              <a:t>个样本成为一类。</a:t>
            </a:r>
          </a:p>
          <a:p>
            <a:endParaRPr lang="zh-CN" altLang="en-US" dirty="0"/>
          </a:p>
        </p:txBody>
      </p:sp>
    </p:spTree>
    <p:extLst>
      <p:ext uri="{BB962C8B-B14F-4D97-AF65-F5344CB8AC3E}">
        <p14:creationId xmlns:p14="http://schemas.microsoft.com/office/powerpoint/2010/main" val="467598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32</a:t>
            </a:fld>
            <a:endParaRPr lang="en-US" dirty="0"/>
          </a:p>
        </p:txBody>
      </p:sp>
      <p:sp>
        <p:nvSpPr>
          <p:cNvPr id="3" name="标题 2"/>
          <p:cNvSpPr>
            <a:spLocks noGrp="1"/>
          </p:cNvSpPr>
          <p:nvPr>
            <p:ph type="title"/>
          </p:nvPr>
        </p:nvSpPr>
        <p:spPr/>
        <p:txBody>
          <a:bodyPr/>
          <a:lstStyle/>
          <a:p>
            <a:r>
              <a:rPr lang="zh-CN" altLang="zh-CN" dirty="0"/>
              <a:t>数据聚类算法的编程实践</a:t>
            </a:r>
            <a:endParaRPr lang="zh-CN" altLang="en-US" dirty="0"/>
          </a:p>
        </p:txBody>
      </p:sp>
      <p:sp>
        <p:nvSpPr>
          <p:cNvPr id="4" name="内容占位符 3"/>
          <p:cNvSpPr>
            <a:spLocks noGrp="1"/>
          </p:cNvSpPr>
          <p:nvPr>
            <p:ph idx="1"/>
          </p:nvPr>
        </p:nvSpPr>
        <p:spPr>
          <a:xfrm>
            <a:off x="285750" y="915567"/>
            <a:ext cx="6343650" cy="1080119"/>
          </a:xfrm>
        </p:spPr>
        <p:txBody>
          <a:bodyPr/>
          <a:lstStyle/>
          <a:p>
            <a:r>
              <a:rPr lang="en-US" altLang="zh-CN" dirty="0"/>
              <a:t>【</a:t>
            </a:r>
            <a:r>
              <a:rPr lang="zh-CN" altLang="en-US" dirty="0"/>
              <a:t>例如</a:t>
            </a:r>
            <a:r>
              <a:rPr lang="en-US" altLang="zh-CN" dirty="0"/>
              <a:t>】</a:t>
            </a:r>
            <a:r>
              <a:rPr lang="zh-CN" altLang="en-US" dirty="0"/>
              <a:t>已知</a:t>
            </a:r>
            <a:r>
              <a:rPr lang="en-US" altLang="zh-CN" dirty="0"/>
              <a:t>5</a:t>
            </a:r>
            <a:r>
              <a:rPr lang="zh-CN" altLang="en-US" dirty="0"/>
              <a:t>个样本，每个样本有</a:t>
            </a:r>
            <a:r>
              <a:rPr lang="en-US" altLang="zh-CN" dirty="0"/>
              <a:t>6</a:t>
            </a:r>
            <a:r>
              <a:rPr lang="zh-CN" altLang="en-US" dirty="0"/>
              <a:t>个指标。如</a:t>
            </a:r>
            <a:r>
              <a:rPr lang="zh-CN" altLang="en-US" dirty="0" smtClean="0"/>
              <a:t>表所</a:t>
            </a:r>
            <a:r>
              <a:rPr lang="zh-CN" altLang="en-US" dirty="0"/>
              <a:t>示。请利用最大树方法进行聚类。</a:t>
            </a:r>
          </a:p>
        </p:txBody>
      </p:sp>
      <p:graphicFrame>
        <p:nvGraphicFramePr>
          <p:cNvPr id="5" name="表格 4"/>
          <p:cNvGraphicFramePr>
            <a:graphicFrameLocks noGrp="1"/>
          </p:cNvGraphicFramePr>
          <p:nvPr>
            <p:extLst>
              <p:ext uri="{D42A27DB-BD31-4B8C-83A1-F6EECF244321}">
                <p14:modId xmlns:p14="http://schemas.microsoft.com/office/powerpoint/2010/main" val="3586638885"/>
              </p:ext>
            </p:extLst>
          </p:nvPr>
        </p:nvGraphicFramePr>
        <p:xfrm>
          <a:off x="308877" y="1995686"/>
          <a:ext cx="6343652" cy="1005840"/>
        </p:xfrm>
        <a:graphic>
          <a:graphicData uri="http://schemas.openxmlformats.org/drawingml/2006/table">
            <a:tbl>
              <a:tblPr firstRow="1" firstCol="1" bandRow="1">
                <a:tableStyleId>{21E4AEA4-8DFA-4A89-87EB-49C32662AFE0}</a:tableStyleId>
              </a:tblPr>
              <a:tblGrid>
                <a:gridCol w="906236">
                  <a:extLst>
                    <a:ext uri="{9D8B030D-6E8A-4147-A177-3AD203B41FA5}">
                      <a16:colId xmlns:a16="http://schemas.microsoft.com/office/drawing/2014/main" val="3747025703"/>
                    </a:ext>
                  </a:extLst>
                </a:gridCol>
                <a:gridCol w="906236">
                  <a:extLst>
                    <a:ext uri="{9D8B030D-6E8A-4147-A177-3AD203B41FA5}">
                      <a16:colId xmlns:a16="http://schemas.microsoft.com/office/drawing/2014/main" val="217745075"/>
                    </a:ext>
                  </a:extLst>
                </a:gridCol>
                <a:gridCol w="906236">
                  <a:extLst>
                    <a:ext uri="{9D8B030D-6E8A-4147-A177-3AD203B41FA5}">
                      <a16:colId xmlns:a16="http://schemas.microsoft.com/office/drawing/2014/main" val="4229799578"/>
                    </a:ext>
                  </a:extLst>
                </a:gridCol>
                <a:gridCol w="906236">
                  <a:extLst>
                    <a:ext uri="{9D8B030D-6E8A-4147-A177-3AD203B41FA5}">
                      <a16:colId xmlns:a16="http://schemas.microsoft.com/office/drawing/2014/main" val="455251140"/>
                    </a:ext>
                  </a:extLst>
                </a:gridCol>
                <a:gridCol w="906236">
                  <a:extLst>
                    <a:ext uri="{9D8B030D-6E8A-4147-A177-3AD203B41FA5}">
                      <a16:colId xmlns:a16="http://schemas.microsoft.com/office/drawing/2014/main" val="1839259904"/>
                    </a:ext>
                  </a:extLst>
                </a:gridCol>
                <a:gridCol w="906236">
                  <a:extLst>
                    <a:ext uri="{9D8B030D-6E8A-4147-A177-3AD203B41FA5}">
                      <a16:colId xmlns:a16="http://schemas.microsoft.com/office/drawing/2014/main" val="2880790149"/>
                    </a:ext>
                  </a:extLst>
                </a:gridCol>
                <a:gridCol w="906236">
                  <a:extLst>
                    <a:ext uri="{9D8B030D-6E8A-4147-A177-3AD203B41FA5}">
                      <a16:colId xmlns:a16="http://schemas.microsoft.com/office/drawing/2014/main" val="1356319024"/>
                    </a:ext>
                  </a:extLst>
                </a:gridCol>
              </a:tblGrid>
              <a:tr h="127000">
                <a:tc>
                  <a:txBody>
                    <a:bodyPr/>
                    <a:lstStyle/>
                    <a:p>
                      <a:pPr algn="just">
                        <a:lnSpc>
                          <a:spcPct val="100000"/>
                        </a:lnSpc>
                        <a:spcAft>
                          <a:spcPts val="0"/>
                        </a:spcAft>
                      </a:pPr>
                      <a:r>
                        <a:rPr lang="zh-CN" sz="1100" kern="0">
                          <a:effectLst/>
                          <a:latin typeface="+mj-lt"/>
                        </a:rPr>
                        <a:t>样本</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zh-CN" sz="1100" kern="0">
                          <a:effectLst/>
                          <a:latin typeface="+mj-lt"/>
                        </a:rPr>
                        <a:t>指标</a:t>
                      </a:r>
                      <a:r>
                        <a:rPr lang="en-US" sz="1100" kern="0">
                          <a:effectLst/>
                          <a:latin typeface="+mj-lt"/>
                        </a:rPr>
                        <a:t>1</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zh-CN" sz="1100" kern="0">
                          <a:effectLst/>
                          <a:latin typeface="+mj-lt"/>
                        </a:rPr>
                        <a:t>指标</a:t>
                      </a:r>
                      <a:r>
                        <a:rPr lang="en-US" sz="1100" kern="0">
                          <a:effectLst/>
                          <a:latin typeface="+mj-lt"/>
                        </a:rPr>
                        <a:t>2</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zh-CN" sz="1100" kern="0">
                          <a:effectLst/>
                          <a:latin typeface="+mj-lt"/>
                        </a:rPr>
                        <a:t>指标</a:t>
                      </a:r>
                      <a:r>
                        <a:rPr lang="en-US" sz="1100" kern="0">
                          <a:effectLst/>
                          <a:latin typeface="+mj-lt"/>
                        </a:rPr>
                        <a:t>3</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zh-CN" sz="1100" kern="0">
                          <a:effectLst/>
                          <a:latin typeface="+mj-lt"/>
                        </a:rPr>
                        <a:t>指标</a:t>
                      </a:r>
                      <a:r>
                        <a:rPr lang="en-US" sz="1100" kern="0">
                          <a:effectLst/>
                          <a:latin typeface="+mj-lt"/>
                        </a:rPr>
                        <a:t>4</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zh-CN" sz="1100" kern="0">
                          <a:effectLst/>
                          <a:latin typeface="+mj-lt"/>
                        </a:rPr>
                        <a:t>指标</a:t>
                      </a:r>
                      <a:r>
                        <a:rPr lang="en-US" sz="1100" kern="0">
                          <a:effectLst/>
                          <a:latin typeface="+mj-lt"/>
                        </a:rPr>
                        <a:t>5</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zh-CN" sz="1100" kern="0">
                          <a:effectLst/>
                          <a:latin typeface="+mj-lt"/>
                        </a:rPr>
                        <a:t>指标</a:t>
                      </a:r>
                      <a:r>
                        <a:rPr lang="en-US" sz="1100" kern="0">
                          <a:effectLst/>
                          <a:latin typeface="+mj-lt"/>
                        </a:rPr>
                        <a:t>6</a:t>
                      </a:r>
                      <a:endParaRPr lang="zh-CN" sz="1200" kern="100">
                        <a:effectLst/>
                        <a:latin typeface="+mj-lt"/>
                        <a:ea typeface="宋体"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89063924"/>
                  </a:ext>
                </a:extLst>
              </a:tr>
              <a:tr h="127000">
                <a:tc>
                  <a:txBody>
                    <a:bodyPr/>
                    <a:lstStyle/>
                    <a:p>
                      <a:pPr algn="just">
                        <a:lnSpc>
                          <a:spcPct val="100000"/>
                        </a:lnSpc>
                        <a:spcAft>
                          <a:spcPts val="0"/>
                        </a:spcAft>
                      </a:pPr>
                      <a:r>
                        <a:rPr lang="zh-CN" sz="1100" kern="0">
                          <a:effectLst/>
                          <a:latin typeface="+mj-lt"/>
                        </a:rPr>
                        <a:t>样本</a:t>
                      </a:r>
                      <a:r>
                        <a:rPr lang="en-US" sz="1100" kern="0">
                          <a:effectLst/>
                          <a:latin typeface="+mj-lt"/>
                        </a:rPr>
                        <a:t>X1</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2</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3</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5</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6</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2</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1</a:t>
                      </a:r>
                      <a:endParaRPr lang="zh-CN" sz="1200" kern="100">
                        <a:effectLst/>
                        <a:latin typeface="+mj-lt"/>
                        <a:ea typeface="宋体"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7183493"/>
                  </a:ext>
                </a:extLst>
              </a:tr>
              <a:tr h="127000">
                <a:tc>
                  <a:txBody>
                    <a:bodyPr/>
                    <a:lstStyle/>
                    <a:p>
                      <a:pPr algn="just">
                        <a:lnSpc>
                          <a:spcPct val="100000"/>
                        </a:lnSpc>
                        <a:spcAft>
                          <a:spcPts val="0"/>
                        </a:spcAft>
                      </a:pPr>
                      <a:r>
                        <a:rPr lang="zh-CN" sz="1100" kern="0">
                          <a:effectLst/>
                          <a:latin typeface="+mj-lt"/>
                        </a:rPr>
                        <a:t>样本</a:t>
                      </a:r>
                      <a:r>
                        <a:rPr lang="en-US" sz="1100" kern="0">
                          <a:effectLst/>
                          <a:latin typeface="+mj-lt"/>
                        </a:rPr>
                        <a:t>X2</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4</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6</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6</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7</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9</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2</a:t>
                      </a:r>
                      <a:endParaRPr lang="zh-CN" sz="1200" kern="100">
                        <a:effectLst/>
                        <a:latin typeface="+mj-lt"/>
                        <a:ea typeface="宋体"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13914236"/>
                  </a:ext>
                </a:extLst>
              </a:tr>
              <a:tr h="127000">
                <a:tc>
                  <a:txBody>
                    <a:bodyPr/>
                    <a:lstStyle/>
                    <a:p>
                      <a:pPr algn="just">
                        <a:lnSpc>
                          <a:spcPct val="100000"/>
                        </a:lnSpc>
                        <a:spcAft>
                          <a:spcPts val="0"/>
                        </a:spcAft>
                      </a:pPr>
                      <a:r>
                        <a:rPr lang="zh-CN" sz="1100" kern="0">
                          <a:effectLst/>
                          <a:latin typeface="+mj-lt"/>
                        </a:rPr>
                        <a:t>样本</a:t>
                      </a:r>
                      <a:r>
                        <a:rPr lang="en-US" sz="1100" kern="0">
                          <a:effectLst/>
                          <a:latin typeface="+mj-lt"/>
                        </a:rPr>
                        <a:t>X3</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3</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4</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5</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1</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1</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4</a:t>
                      </a:r>
                      <a:endParaRPr lang="zh-CN" sz="1200" kern="100">
                        <a:effectLst/>
                        <a:latin typeface="+mj-lt"/>
                        <a:ea typeface="宋体"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87010971"/>
                  </a:ext>
                </a:extLst>
              </a:tr>
              <a:tr h="127000">
                <a:tc>
                  <a:txBody>
                    <a:bodyPr/>
                    <a:lstStyle/>
                    <a:p>
                      <a:pPr algn="just">
                        <a:lnSpc>
                          <a:spcPct val="100000"/>
                        </a:lnSpc>
                        <a:spcAft>
                          <a:spcPts val="0"/>
                        </a:spcAft>
                      </a:pPr>
                      <a:r>
                        <a:rPr lang="zh-CN" sz="1100" kern="0">
                          <a:effectLst/>
                          <a:latin typeface="+mj-lt"/>
                        </a:rPr>
                        <a:t>样本</a:t>
                      </a:r>
                      <a:r>
                        <a:rPr lang="en-US" sz="1100" kern="0">
                          <a:effectLst/>
                          <a:latin typeface="+mj-lt"/>
                        </a:rPr>
                        <a:t>X4</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5</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5</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5</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dirty="0">
                          <a:effectLst/>
                          <a:latin typeface="+mj-lt"/>
                        </a:rPr>
                        <a:t>5</a:t>
                      </a:r>
                      <a:endParaRPr lang="zh-CN" sz="1200" kern="100" dirty="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5</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5</a:t>
                      </a:r>
                      <a:endParaRPr lang="zh-CN" sz="1200" kern="100">
                        <a:effectLst/>
                        <a:latin typeface="+mj-lt"/>
                        <a:ea typeface="宋体"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214347806"/>
                  </a:ext>
                </a:extLst>
              </a:tr>
              <a:tr h="127000">
                <a:tc>
                  <a:txBody>
                    <a:bodyPr/>
                    <a:lstStyle/>
                    <a:p>
                      <a:pPr algn="just">
                        <a:lnSpc>
                          <a:spcPct val="100000"/>
                        </a:lnSpc>
                        <a:spcAft>
                          <a:spcPts val="0"/>
                        </a:spcAft>
                      </a:pPr>
                      <a:r>
                        <a:rPr lang="zh-CN" sz="1100" kern="0">
                          <a:effectLst/>
                          <a:latin typeface="+mj-lt"/>
                        </a:rPr>
                        <a:t>样本</a:t>
                      </a:r>
                      <a:r>
                        <a:rPr lang="en-US" sz="1100" kern="0">
                          <a:effectLst/>
                          <a:latin typeface="+mj-lt"/>
                        </a:rPr>
                        <a:t>X5</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7</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6</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dirty="0">
                          <a:effectLst/>
                          <a:latin typeface="+mj-lt"/>
                        </a:rPr>
                        <a:t>5</a:t>
                      </a:r>
                      <a:endParaRPr lang="zh-CN" sz="1200" kern="100" dirty="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4</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a:effectLst/>
                          <a:latin typeface="+mj-lt"/>
                        </a:rPr>
                        <a:t>3</a:t>
                      </a:r>
                      <a:endParaRPr lang="zh-CN" sz="1200" kern="100">
                        <a:effectLst/>
                        <a:latin typeface="+mj-lt"/>
                        <a:ea typeface="宋体" panose="02010600030101010101" pitchFamily="2" charset="-122"/>
                        <a:cs typeface="Arial" panose="020B0604020202020204" pitchFamily="34" charset="0"/>
                      </a:endParaRPr>
                    </a:p>
                  </a:txBody>
                  <a:tcPr marL="68580" marR="68580" marT="0" marB="0"/>
                </a:tc>
                <a:tc>
                  <a:txBody>
                    <a:bodyPr/>
                    <a:lstStyle/>
                    <a:p>
                      <a:pPr algn="ctr">
                        <a:lnSpc>
                          <a:spcPct val="100000"/>
                        </a:lnSpc>
                        <a:spcAft>
                          <a:spcPts val="0"/>
                        </a:spcAft>
                      </a:pPr>
                      <a:r>
                        <a:rPr lang="en-US" sz="1100" kern="0" dirty="0">
                          <a:effectLst/>
                          <a:latin typeface="+mj-lt"/>
                        </a:rPr>
                        <a:t>2</a:t>
                      </a:r>
                      <a:endParaRPr lang="zh-CN" sz="1200" kern="100" dirty="0">
                        <a:effectLst/>
                        <a:latin typeface="+mj-lt"/>
                        <a:ea typeface="宋体"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69901776"/>
                  </a:ext>
                </a:extLst>
              </a:tr>
            </a:tbl>
          </a:graphicData>
        </a:graphic>
      </p:graphicFrame>
      <p:sp>
        <p:nvSpPr>
          <p:cNvPr id="6" name="Rectangle 1"/>
          <p:cNvSpPr>
            <a:spLocks noChangeArrowheads="1"/>
          </p:cNvSpPr>
          <p:nvPr/>
        </p:nvSpPr>
        <p:spPr bwMode="auto">
          <a:xfrm>
            <a:off x="1991167" y="1622216"/>
            <a:ext cx="24561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a:t>
            </a: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个样本的</a:t>
            </a:r>
            <a:r>
              <a:rPr kumimoji="0" lang="en-US" alt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6</a:t>
            </a: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个指标一览表</a:t>
            </a:r>
            <a:endParaRPr kumimoji="0" lang="zh-CN"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4000" b="0" i="0" u="none" strike="noStrike" cap="none" normalizeH="0" baseline="0" dirty="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7" name="矩形 6"/>
              <p:cNvSpPr/>
              <p:nvPr/>
            </p:nvSpPr>
            <p:spPr>
              <a:xfrm>
                <a:off x="67169" y="3200021"/>
                <a:ext cx="6827068" cy="850810"/>
              </a:xfrm>
              <a:prstGeom prst="rect">
                <a:avLst/>
              </a:prstGeom>
            </p:spPr>
            <p:txBody>
              <a:bodyPr wrap="square">
                <a:spAutoFit/>
              </a:bodyPr>
              <a:lstStyle/>
              <a:p>
                <a:pPr indent="266700" algn="just">
                  <a:spcAft>
                    <a:spcPts val="0"/>
                  </a:spcAft>
                </a:pPr>
                <a:r>
                  <a:rPr lang="zh-CN" altLang="zh-CN" sz="1600" kern="100" dirty="0">
                    <a:latin typeface="Calibri" panose="020F0502020204030204" pitchFamily="34" charset="0"/>
                    <a:cs typeface="Times New Roman" panose="02020603050405020304" pitchFamily="18" charset="0"/>
                  </a:rPr>
                  <a:t>问题分析：首先利用海明距离，来度量</a:t>
                </a:r>
                <a:r>
                  <a:rPr lang="en-US" altLang="zh-CN" sz="1600" kern="100" dirty="0">
                    <a:latin typeface="Calibri" panose="020F0502020204030204" pitchFamily="34" charset="0"/>
                    <a:cs typeface="Times New Roman" panose="02020603050405020304" pitchFamily="18" charset="0"/>
                  </a:rPr>
                  <a:t>n</a:t>
                </a:r>
                <a:r>
                  <a:rPr lang="zh-CN" altLang="zh-CN" sz="1600" kern="100" dirty="0">
                    <a:latin typeface="Calibri" panose="020F0502020204030204" pitchFamily="34" charset="0"/>
                    <a:cs typeface="Times New Roman" panose="02020603050405020304" pitchFamily="18" charset="0"/>
                  </a:rPr>
                  <a:t>个样本中任意两个样本</a:t>
                </a:r>
                <a:r>
                  <a:rPr lang="en-US" altLang="zh-CN" sz="1600" kern="100" dirty="0" err="1">
                    <a:latin typeface="Calibri" panose="020F0502020204030204" pitchFamily="34" charset="0"/>
                    <a:cs typeface="Times New Roman" panose="02020603050405020304" pitchFamily="18" charset="0"/>
                  </a:rPr>
                  <a:t>i</a:t>
                </a:r>
                <a:r>
                  <a:rPr lang="zh-CN" altLang="zh-CN" sz="1600" kern="100" dirty="0">
                    <a:latin typeface="Calibri" panose="020F0502020204030204" pitchFamily="34" charset="0"/>
                    <a:cs typeface="Times New Roman" panose="02020603050405020304" pitchFamily="18" charset="0"/>
                  </a:rPr>
                  <a:t>和</a:t>
                </a:r>
                <a:r>
                  <a:rPr lang="en-US" altLang="zh-CN" sz="1600" kern="100" dirty="0">
                    <a:latin typeface="Calibri" panose="020F0502020204030204" pitchFamily="34" charset="0"/>
                    <a:cs typeface="Times New Roman" panose="02020603050405020304" pitchFamily="18" charset="0"/>
                  </a:rPr>
                  <a:t>j</a:t>
                </a:r>
                <a:r>
                  <a:rPr lang="zh-CN" altLang="zh-CN" sz="1600" kern="100" dirty="0">
                    <a:latin typeface="Calibri" panose="020F0502020204030204" pitchFamily="34" charset="0"/>
                    <a:cs typeface="Times New Roman" panose="02020603050405020304" pitchFamily="18" charset="0"/>
                  </a:rPr>
                  <a:t>之间的相似度</a:t>
                </a:r>
                <a14:m>
                  <m:oMath xmlns:m="http://schemas.openxmlformats.org/officeDocument/2006/math">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cs typeface="Times New Roman" panose="02020603050405020304" pitchFamily="18" charset="0"/>
                          </a:rPr>
                          <m:t>𝑆</m:t>
                        </m:r>
                      </m:e>
                      <m:sub>
                        <m:r>
                          <a:rPr lang="en-US" altLang="zh-CN" sz="1600" i="1" kern="100">
                            <a:latin typeface="Cambria Math" panose="02040503050406030204" pitchFamily="18" charset="0"/>
                            <a:cs typeface="Times New Roman" panose="02020603050405020304" pitchFamily="18" charset="0"/>
                          </a:rPr>
                          <m:t>𝑖𝑗</m:t>
                        </m:r>
                      </m:sub>
                    </m:sSub>
                  </m:oMath>
                </a14:m>
                <a:r>
                  <a:rPr lang="zh-CN" altLang="zh-CN" sz="1600" kern="100" dirty="0">
                    <a:latin typeface="Calibri" panose="020F0502020204030204" pitchFamily="34" charset="0"/>
                    <a:cs typeface="Times New Roman" panose="02020603050405020304" pitchFamily="18" charset="0"/>
                  </a:rPr>
                  <a:t>，其中</a:t>
                </a:r>
                <a14:m>
                  <m:oMath xmlns:m="http://schemas.openxmlformats.org/officeDocument/2006/math">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cs typeface="Times New Roman" panose="02020603050405020304" pitchFamily="18" charset="0"/>
                          </a:rPr>
                          <m:t>𝑥</m:t>
                        </m:r>
                      </m:e>
                      <m:sub>
                        <m:r>
                          <a:rPr lang="en-US" altLang="zh-CN" sz="1600" i="1" kern="100">
                            <a:latin typeface="Cambria Math" panose="02040503050406030204" pitchFamily="18" charset="0"/>
                            <a:cs typeface="Times New Roman" panose="02020603050405020304" pitchFamily="18" charset="0"/>
                          </a:rPr>
                          <m:t>𝑖𝑘</m:t>
                        </m:r>
                      </m:sub>
                    </m:sSub>
                  </m:oMath>
                </a14:m>
                <a:r>
                  <a:rPr lang="zh-CN" altLang="zh-CN" sz="1600" kern="100" dirty="0">
                    <a:latin typeface="Calibri" panose="020F0502020204030204" pitchFamily="34" charset="0"/>
                    <a:cs typeface="Times New Roman" panose="02020603050405020304" pitchFamily="18" charset="0"/>
                  </a:rPr>
                  <a:t>是第</a:t>
                </a:r>
                <a:r>
                  <a:rPr lang="en-US" altLang="zh-CN" sz="1600" kern="100" dirty="0" err="1">
                    <a:latin typeface="Calibri" panose="020F0502020204030204" pitchFamily="34" charset="0"/>
                    <a:cs typeface="Times New Roman" panose="02020603050405020304" pitchFamily="18" charset="0"/>
                  </a:rPr>
                  <a:t>i</a:t>
                </a:r>
                <a:r>
                  <a:rPr lang="zh-CN" altLang="zh-CN" sz="1600" kern="100" dirty="0">
                    <a:latin typeface="Calibri" panose="020F0502020204030204" pitchFamily="34" charset="0"/>
                    <a:cs typeface="Times New Roman" panose="02020603050405020304" pitchFamily="18" charset="0"/>
                  </a:rPr>
                  <a:t>个样本的第</a:t>
                </a:r>
                <a:r>
                  <a:rPr lang="en-US" altLang="zh-CN" sz="1600" kern="100" dirty="0">
                    <a:latin typeface="Calibri" panose="020F0502020204030204" pitchFamily="34" charset="0"/>
                    <a:cs typeface="Times New Roman" panose="02020603050405020304" pitchFamily="18" charset="0"/>
                  </a:rPr>
                  <a:t>k</a:t>
                </a:r>
                <a:r>
                  <a:rPr lang="zh-CN" altLang="zh-CN" sz="1600" kern="100" dirty="0">
                    <a:latin typeface="Calibri" panose="020F0502020204030204" pitchFamily="34" charset="0"/>
                    <a:cs typeface="Times New Roman" panose="02020603050405020304" pitchFamily="18" charset="0"/>
                  </a:rPr>
                  <a:t>个指标，</a:t>
                </a:r>
                <a14:m>
                  <m:oMath xmlns:m="http://schemas.openxmlformats.org/officeDocument/2006/math">
                    <m:sSub>
                      <m:sSubPr>
                        <m:ctrlPr>
                          <a:rPr lang="zh-CN" altLang="zh-CN" sz="16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latin typeface="Cambria Math" panose="02040503050406030204" pitchFamily="18" charset="0"/>
                            <a:cs typeface="Times New Roman" panose="02020603050405020304" pitchFamily="18" charset="0"/>
                          </a:rPr>
                          <m:t>𝑦</m:t>
                        </m:r>
                      </m:e>
                      <m:sub>
                        <m:r>
                          <a:rPr lang="en-US" altLang="zh-CN" sz="1600" i="1" kern="100">
                            <a:latin typeface="Cambria Math" panose="02040503050406030204" pitchFamily="18" charset="0"/>
                            <a:cs typeface="Times New Roman" panose="02020603050405020304" pitchFamily="18" charset="0"/>
                          </a:rPr>
                          <m:t>𝑖𝑘</m:t>
                        </m:r>
                      </m:sub>
                    </m:sSub>
                  </m:oMath>
                </a14:m>
                <a:r>
                  <a:rPr lang="zh-CN" altLang="zh-CN" sz="1600" kern="100" dirty="0">
                    <a:latin typeface="Calibri" panose="020F0502020204030204" pitchFamily="34" charset="0"/>
                    <a:cs typeface="Times New Roman" panose="02020603050405020304" pitchFamily="18" charset="0"/>
                  </a:rPr>
                  <a:t>是第</a:t>
                </a:r>
                <a:r>
                  <a:rPr lang="en-US" altLang="zh-CN" sz="1600" kern="100" dirty="0">
                    <a:latin typeface="Calibri" panose="020F0502020204030204" pitchFamily="34" charset="0"/>
                    <a:cs typeface="Times New Roman" panose="02020603050405020304" pitchFamily="18" charset="0"/>
                  </a:rPr>
                  <a:t>j</a:t>
                </a:r>
                <a:r>
                  <a:rPr lang="zh-CN" altLang="zh-CN" sz="1600" kern="100" dirty="0">
                    <a:latin typeface="Calibri" panose="020F0502020204030204" pitchFamily="34" charset="0"/>
                    <a:cs typeface="Times New Roman" panose="02020603050405020304" pitchFamily="18" charset="0"/>
                  </a:rPr>
                  <a:t>个样本的第</a:t>
                </a:r>
                <a:r>
                  <a:rPr lang="en-US" altLang="zh-CN" sz="1600" kern="100" dirty="0">
                    <a:latin typeface="Calibri" panose="020F0502020204030204" pitchFamily="34" charset="0"/>
                    <a:cs typeface="Times New Roman" panose="02020603050405020304" pitchFamily="18" charset="0"/>
                  </a:rPr>
                  <a:t>k</a:t>
                </a:r>
                <a:r>
                  <a:rPr lang="zh-CN" altLang="zh-CN" sz="1600" kern="100" dirty="0">
                    <a:latin typeface="Calibri" panose="020F0502020204030204" pitchFamily="34" charset="0"/>
                    <a:cs typeface="Times New Roman" panose="02020603050405020304" pitchFamily="18" charset="0"/>
                  </a:rPr>
                  <a:t>个指标。具体计算公式如下：</a:t>
                </a:r>
                <a:endParaRPr lang="zh-CN" altLang="zh-CN" sz="1600" kern="100" dirty="0">
                  <a:latin typeface="Calibri" panose="020F0502020204030204" pitchFamily="34" charset="0"/>
                  <a:cs typeface="Arial" panose="020B0604020202020204" pitchFamily="34" charset="0"/>
                </a:endParaRPr>
              </a:p>
            </p:txBody>
          </p:sp>
        </mc:Choice>
        <mc:Fallback>
          <p:sp>
            <p:nvSpPr>
              <p:cNvPr id="7" name="矩形 6"/>
              <p:cNvSpPr>
                <a:spLocks noRot="1" noChangeAspect="1" noMove="1" noResize="1" noEditPoints="1" noAdjustHandles="1" noChangeArrowheads="1" noChangeShapeType="1" noTextEdit="1"/>
              </p:cNvSpPr>
              <p:nvPr/>
            </p:nvSpPr>
            <p:spPr>
              <a:xfrm>
                <a:off x="67169" y="3200021"/>
                <a:ext cx="6827068" cy="850810"/>
              </a:xfrm>
              <a:prstGeom prst="rect">
                <a:avLst/>
              </a:prstGeom>
              <a:blipFill>
                <a:blip r:embed="rId2"/>
                <a:stretch>
                  <a:fillRect l="-446" t="-3571" r="-536" b="-6429"/>
                </a:stretch>
              </a:blipFill>
            </p:spPr>
            <p:txBody>
              <a:bodyPr/>
              <a:lstStyle/>
              <a:p>
                <a:r>
                  <a:rPr lang="zh-CN" altLang="en-US">
                    <a:noFill/>
                  </a:rPr>
                  <a:t> </a:t>
                </a:r>
              </a:p>
            </p:txBody>
          </p:sp>
        </mc:Fallback>
      </mc:AlternateContent>
      <p:pic>
        <p:nvPicPr>
          <p:cNvPr id="8" name="图片 7"/>
          <p:cNvPicPr>
            <a:picLocks noChangeAspect="1"/>
          </p:cNvPicPr>
          <p:nvPr/>
        </p:nvPicPr>
        <p:blipFill>
          <a:blip r:embed="rId3"/>
          <a:stretch>
            <a:fillRect/>
          </a:stretch>
        </p:blipFill>
        <p:spPr>
          <a:xfrm>
            <a:off x="2780928" y="4081645"/>
            <a:ext cx="1952625" cy="790575"/>
          </a:xfrm>
          <a:prstGeom prst="rect">
            <a:avLst/>
          </a:prstGeom>
        </p:spPr>
      </p:pic>
    </p:spTree>
    <p:extLst>
      <p:ext uri="{BB962C8B-B14F-4D97-AF65-F5344CB8AC3E}">
        <p14:creationId xmlns:p14="http://schemas.microsoft.com/office/powerpoint/2010/main" val="98707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33</a:t>
            </a:fld>
            <a:endParaRPr lang="en-US" dirty="0"/>
          </a:p>
        </p:txBody>
      </p:sp>
      <p:sp>
        <p:nvSpPr>
          <p:cNvPr id="3" name="标题 2"/>
          <p:cNvSpPr>
            <a:spLocks noGrp="1"/>
          </p:cNvSpPr>
          <p:nvPr>
            <p:ph type="title"/>
          </p:nvPr>
        </p:nvSpPr>
        <p:spPr/>
        <p:txBody>
          <a:bodyPr/>
          <a:lstStyle/>
          <a:p>
            <a:r>
              <a:rPr lang="zh-CN" altLang="zh-CN" dirty="0"/>
              <a:t>数据聚类算法的编程实践</a:t>
            </a:r>
            <a:endParaRPr lang="zh-CN" altLang="en-US" dirty="0"/>
          </a:p>
        </p:txBody>
      </p:sp>
      <p:sp>
        <p:nvSpPr>
          <p:cNvPr id="4" name="内容占位符 3"/>
          <p:cNvSpPr>
            <a:spLocks noGrp="1"/>
          </p:cNvSpPr>
          <p:nvPr>
            <p:ph idx="1"/>
          </p:nvPr>
        </p:nvSpPr>
        <p:spPr/>
        <p:txBody>
          <a:bodyPr/>
          <a:lstStyle/>
          <a:p>
            <a:r>
              <a:rPr lang="en-US" altLang="zh-CN" sz="1600" dirty="0"/>
              <a:t>5</a:t>
            </a:r>
            <a:r>
              <a:rPr lang="zh-CN" altLang="en-US" sz="1600" dirty="0"/>
              <a:t>个样本间的相似度计算结果如下</a:t>
            </a:r>
            <a:r>
              <a:rPr lang="zh-CN" altLang="en-US" sz="1600" dirty="0" smtClean="0"/>
              <a:t>：</a:t>
            </a:r>
            <a:endParaRPr lang="en-US" altLang="zh-CN" sz="1600" dirty="0" smtClean="0"/>
          </a:p>
          <a:p>
            <a:endParaRPr lang="en-US" altLang="zh-CN" sz="1600" dirty="0"/>
          </a:p>
          <a:p>
            <a:endParaRPr lang="zh-CN" altLang="zh-CN" sz="1600" dirty="0"/>
          </a:p>
          <a:p>
            <a:endParaRPr lang="en-US" altLang="zh-CN" sz="1600" dirty="0" smtClean="0"/>
          </a:p>
          <a:p>
            <a:r>
              <a:rPr lang="zh-CN" altLang="zh-CN" sz="1600" dirty="0" smtClean="0"/>
              <a:t>然后</a:t>
            </a:r>
            <a:r>
              <a:rPr lang="zh-CN" altLang="zh-CN" sz="1600" dirty="0"/>
              <a:t>，对海明距离进行归一化处理（即将数据统一映射到</a:t>
            </a:r>
            <a:r>
              <a:rPr lang="en-US" altLang="zh-CN" sz="1600" dirty="0"/>
              <a:t>[0, 1]</a:t>
            </a:r>
            <a:r>
              <a:rPr lang="zh-CN" altLang="zh-CN" sz="1600" dirty="0"/>
              <a:t>区间上</a:t>
            </a:r>
            <a:r>
              <a:rPr lang="zh-CN" altLang="zh-CN" sz="1600" dirty="0" smtClean="0"/>
              <a:t>）</a:t>
            </a:r>
            <a:r>
              <a:rPr lang="zh-CN" altLang="en-US" sz="1600" dirty="0" smtClean="0"/>
              <a:t>。</a:t>
            </a:r>
            <a:r>
              <a:rPr lang="zh-CN" altLang="zh-CN" sz="1600" dirty="0" smtClean="0"/>
              <a:t>归一化</a:t>
            </a:r>
            <a:r>
              <a:rPr lang="zh-CN" altLang="zh-CN" sz="1600" dirty="0"/>
              <a:t>处理方法有多种，主要包括</a:t>
            </a:r>
            <a:r>
              <a:rPr lang="en-US" altLang="zh-CN" sz="1600" dirty="0"/>
              <a:t>“</a:t>
            </a:r>
            <a:r>
              <a:rPr lang="zh-CN" altLang="zh-CN" sz="1600" dirty="0"/>
              <a:t>均值方差法</a:t>
            </a:r>
            <a:r>
              <a:rPr lang="en-US" altLang="zh-CN" sz="1600" dirty="0"/>
              <a:t>”“</a:t>
            </a:r>
            <a:r>
              <a:rPr lang="zh-CN" altLang="zh-CN" sz="1600" dirty="0"/>
              <a:t>极值</a:t>
            </a:r>
            <a:r>
              <a:rPr lang="en-US" altLang="zh-CN" sz="1600" dirty="0"/>
              <a:t>”</a:t>
            </a:r>
            <a:r>
              <a:rPr lang="zh-CN" altLang="zh-CN" sz="1600" dirty="0"/>
              <a:t>处理法等。其中，最容易理解的、使用最多的是</a:t>
            </a:r>
            <a:r>
              <a:rPr lang="en-US" altLang="zh-CN" sz="1600" dirty="0"/>
              <a:t>“</a:t>
            </a:r>
            <a:r>
              <a:rPr lang="zh-CN" altLang="zh-CN" sz="1600" dirty="0"/>
              <a:t>极值</a:t>
            </a:r>
            <a:r>
              <a:rPr lang="en-US" altLang="zh-CN" sz="1600" dirty="0"/>
              <a:t>”</a:t>
            </a:r>
            <a:r>
              <a:rPr lang="zh-CN" altLang="zh-CN" sz="1600" dirty="0"/>
              <a:t>处理法，</a:t>
            </a:r>
            <a:endParaRPr lang="zh-CN" altLang="en-US" sz="1600" dirty="0"/>
          </a:p>
        </p:txBody>
      </p:sp>
      <p:pic>
        <p:nvPicPr>
          <p:cNvPr id="5" name="图片 4"/>
          <p:cNvPicPr>
            <a:picLocks noChangeAspect="1"/>
          </p:cNvPicPr>
          <p:nvPr/>
        </p:nvPicPr>
        <p:blipFill>
          <a:blip r:embed="rId2"/>
          <a:stretch>
            <a:fillRect/>
          </a:stretch>
        </p:blipFill>
        <p:spPr>
          <a:xfrm>
            <a:off x="4248150" y="987574"/>
            <a:ext cx="1629122" cy="1055671"/>
          </a:xfrm>
          <a:prstGeom prst="rect">
            <a:avLst/>
          </a:prstGeom>
        </p:spPr>
      </p:pic>
      <p:pic>
        <p:nvPicPr>
          <p:cNvPr id="6" name="图片 5"/>
          <p:cNvPicPr>
            <a:picLocks noChangeAspect="1"/>
          </p:cNvPicPr>
          <p:nvPr/>
        </p:nvPicPr>
        <p:blipFill>
          <a:blip r:embed="rId3"/>
          <a:stretch>
            <a:fillRect/>
          </a:stretch>
        </p:blipFill>
        <p:spPr>
          <a:xfrm>
            <a:off x="2204864" y="3132038"/>
            <a:ext cx="3730252" cy="1815976"/>
          </a:xfrm>
          <a:prstGeom prst="rect">
            <a:avLst/>
          </a:prstGeom>
        </p:spPr>
      </p:pic>
    </p:spTree>
    <p:extLst>
      <p:ext uri="{BB962C8B-B14F-4D97-AF65-F5344CB8AC3E}">
        <p14:creationId xmlns:p14="http://schemas.microsoft.com/office/powerpoint/2010/main" val="2647988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34</a:t>
            </a:fld>
            <a:endParaRPr lang="en-US" dirty="0"/>
          </a:p>
        </p:txBody>
      </p:sp>
      <p:sp>
        <p:nvSpPr>
          <p:cNvPr id="3" name="标题 2"/>
          <p:cNvSpPr>
            <a:spLocks noGrp="1"/>
          </p:cNvSpPr>
          <p:nvPr>
            <p:ph type="title"/>
          </p:nvPr>
        </p:nvSpPr>
        <p:spPr/>
        <p:txBody>
          <a:bodyPr/>
          <a:lstStyle/>
          <a:p>
            <a:r>
              <a:rPr lang="zh-CN" altLang="zh-CN" dirty="0"/>
              <a:t>数据聚类算法的编程实践</a:t>
            </a:r>
            <a:endParaRPr lang="zh-CN" altLang="en-US" dirty="0"/>
          </a:p>
        </p:txBody>
      </p:sp>
      <p:sp>
        <p:nvSpPr>
          <p:cNvPr id="4" name="内容占位符 3"/>
          <p:cNvSpPr>
            <a:spLocks noGrp="1"/>
          </p:cNvSpPr>
          <p:nvPr>
            <p:ph idx="1"/>
          </p:nvPr>
        </p:nvSpPr>
        <p:spPr/>
        <p:txBody>
          <a:bodyPr/>
          <a:lstStyle/>
          <a:p>
            <a:r>
              <a:rPr lang="zh-CN" altLang="en-US" dirty="0"/>
              <a:t>将归一化后的计算结果构造为一个模糊相似矩阵，如下所示。</a:t>
            </a:r>
          </a:p>
        </p:txBody>
      </p:sp>
      <p:pic>
        <p:nvPicPr>
          <p:cNvPr id="5" name="图片 4"/>
          <p:cNvPicPr>
            <a:picLocks noChangeAspect="1"/>
          </p:cNvPicPr>
          <p:nvPr/>
        </p:nvPicPr>
        <p:blipFill>
          <a:blip r:embed="rId2"/>
          <a:stretch>
            <a:fillRect/>
          </a:stretch>
        </p:blipFill>
        <p:spPr>
          <a:xfrm>
            <a:off x="563345" y="1563818"/>
            <a:ext cx="5845610" cy="3020758"/>
          </a:xfrm>
          <a:prstGeom prst="rect">
            <a:avLst/>
          </a:prstGeom>
        </p:spPr>
      </p:pic>
    </p:spTree>
    <p:extLst>
      <p:ext uri="{BB962C8B-B14F-4D97-AF65-F5344CB8AC3E}">
        <p14:creationId xmlns:p14="http://schemas.microsoft.com/office/powerpoint/2010/main" val="3335946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35</a:t>
            </a:fld>
            <a:endParaRPr lang="en-US" dirty="0"/>
          </a:p>
        </p:txBody>
      </p:sp>
      <p:sp>
        <p:nvSpPr>
          <p:cNvPr id="3" name="标题 2"/>
          <p:cNvSpPr>
            <a:spLocks noGrp="1"/>
          </p:cNvSpPr>
          <p:nvPr>
            <p:ph type="title"/>
          </p:nvPr>
        </p:nvSpPr>
        <p:spPr/>
        <p:txBody>
          <a:bodyPr/>
          <a:lstStyle/>
          <a:p>
            <a:r>
              <a:rPr lang="en-US" altLang="zh-CN" dirty="0"/>
              <a:t>6.3.4</a:t>
            </a:r>
            <a:r>
              <a:rPr lang="zh-CN" altLang="zh-CN" dirty="0"/>
              <a:t>物联网数据并行处理</a:t>
            </a:r>
            <a:endParaRPr lang="zh-CN" altLang="en-US" dirty="0"/>
          </a:p>
        </p:txBody>
      </p:sp>
      <p:sp>
        <p:nvSpPr>
          <p:cNvPr id="4" name="内容占位符 3"/>
          <p:cNvSpPr>
            <a:spLocks noGrp="1"/>
          </p:cNvSpPr>
          <p:nvPr>
            <p:ph idx="1"/>
          </p:nvPr>
        </p:nvSpPr>
        <p:spPr/>
        <p:txBody>
          <a:bodyPr/>
          <a:lstStyle/>
          <a:p>
            <a:r>
              <a:rPr lang="en-US" altLang="zh-CN" dirty="0"/>
              <a:t>Hadoop</a:t>
            </a:r>
            <a:r>
              <a:rPr lang="zh-CN" altLang="en-US" dirty="0"/>
              <a:t>中的</a:t>
            </a:r>
            <a:r>
              <a:rPr lang="en-US" altLang="zh-CN" dirty="0" err="1"/>
              <a:t>MapReduce</a:t>
            </a:r>
            <a:r>
              <a:rPr lang="zh-CN" altLang="en-US" dirty="0"/>
              <a:t>（映射</a:t>
            </a:r>
            <a:r>
              <a:rPr lang="en-US" altLang="zh-CN" dirty="0"/>
              <a:t>-</a:t>
            </a:r>
            <a:r>
              <a:rPr lang="zh-CN" altLang="en-US" dirty="0"/>
              <a:t>规约）计算模型将这些公共细节部分抽象为一个库，由公共引擎统一处理，并行编程者不用过多考虑程序本身的分布式存储和并行处理细节，相应的容错处理、数据分布、负载均衡等也由公共引擎完成</a:t>
            </a:r>
            <a:r>
              <a:rPr lang="zh-CN" altLang="en-US" dirty="0" smtClean="0"/>
              <a:t>。</a:t>
            </a:r>
            <a:endParaRPr lang="en-US" altLang="zh-CN" dirty="0" smtClean="0"/>
          </a:p>
          <a:p>
            <a:r>
              <a:rPr lang="en-US" altLang="zh-CN" dirty="0" err="1"/>
              <a:t>MapReduce</a:t>
            </a:r>
            <a:r>
              <a:rPr lang="zh-CN" altLang="zh-CN" dirty="0"/>
              <a:t>是一种面向大数据处理的并行编程模型，用于大规模数据集（大于</a:t>
            </a:r>
            <a:r>
              <a:rPr lang="en-US" altLang="zh-CN" dirty="0"/>
              <a:t>1TB</a:t>
            </a:r>
            <a:r>
              <a:rPr lang="zh-CN" altLang="zh-CN" dirty="0"/>
              <a:t>）的并行运算</a:t>
            </a:r>
            <a:r>
              <a:rPr lang="zh-CN" altLang="zh-CN" dirty="0" smtClean="0"/>
              <a:t>。</a:t>
            </a:r>
            <a:endParaRPr lang="en-US" altLang="zh-CN" dirty="0" smtClean="0"/>
          </a:p>
          <a:p>
            <a:r>
              <a:rPr lang="zh-CN" altLang="zh-CN" dirty="0" smtClean="0"/>
              <a:t>主要</a:t>
            </a:r>
            <a:r>
              <a:rPr lang="zh-CN" altLang="zh-CN" dirty="0"/>
              <a:t>反映了</a:t>
            </a:r>
            <a:r>
              <a:rPr lang="en-US" altLang="zh-CN" dirty="0"/>
              <a:t>"Map</a:t>
            </a:r>
            <a:r>
              <a:rPr lang="zh-CN" altLang="zh-CN" dirty="0"/>
              <a:t>（映射）</a:t>
            </a:r>
            <a:r>
              <a:rPr lang="en-US" altLang="zh-CN" dirty="0"/>
              <a:t>"</a:t>
            </a:r>
            <a:r>
              <a:rPr lang="zh-CN" altLang="zh-CN" dirty="0"/>
              <a:t>和</a:t>
            </a:r>
            <a:r>
              <a:rPr lang="en-US" altLang="zh-CN" dirty="0"/>
              <a:t>"Reduce</a:t>
            </a:r>
            <a:r>
              <a:rPr lang="zh-CN" altLang="zh-CN" dirty="0"/>
              <a:t>（归约）</a:t>
            </a:r>
            <a:r>
              <a:rPr lang="en-US" altLang="zh-CN" dirty="0"/>
              <a:t>"</a:t>
            </a:r>
            <a:r>
              <a:rPr lang="zh-CN" altLang="zh-CN" dirty="0"/>
              <a:t>两个概念，分别完成映射操作和规约操作。</a:t>
            </a:r>
            <a:endParaRPr lang="zh-CN" altLang="en-US" dirty="0"/>
          </a:p>
        </p:txBody>
      </p:sp>
    </p:spTree>
    <p:extLst>
      <p:ext uri="{BB962C8B-B14F-4D97-AF65-F5344CB8AC3E}">
        <p14:creationId xmlns:p14="http://schemas.microsoft.com/office/powerpoint/2010/main" val="2884072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36</a:t>
            </a:fld>
            <a:endParaRPr lang="en-US" dirty="0"/>
          </a:p>
        </p:txBody>
      </p:sp>
      <p:sp>
        <p:nvSpPr>
          <p:cNvPr id="3" name="标题 2"/>
          <p:cNvSpPr>
            <a:spLocks noGrp="1"/>
          </p:cNvSpPr>
          <p:nvPr>
            <p:ph type="title"/>
          </p:nvPr>
        </p:nvSpPr>
        <p:spPr/>
        <p:txBody>
          <a:bodyPr/>
          <a:lstStyle/>
          <a:p>
            <a:endParaRPr lang="zh-CN" altLang="en-US"/>
          </a:p>
        </p:txBody>
      </p:sp>
      <p:sp>
        <p:nvSpPr>
          <p:cNvPr id="4" name="内容占位符 3"/>
          <p:cNvSpPr>
            <a:spLocks noGrp="1"/>
          </p:cNvSpPr>
          <p:nvPr>
            <p:ph idx="1"/>
          </p:nvPr>
        </p:nvSpPr>
        <p:spPr/>
        <p:txBody>
          <a:bodyPr/>
          <a:lstStyle/>
          <a:p>
            <a:r>
              <a:rPr lang="en-US" altLang="zh-CN" dirty="0" err="1"/>
              <a:t>MapReduce</a:t>
            </a:r>
            <a:r>
              <a:rPr lang="zh-CN" altLang="zh-CN" dirty="0"/>
              <a:t>的工作流程</a:t>
            </a:r>
            <a:endParaRPr lang="zh-CN" altLang="en-US" dirty="0"/>
          </a:p>
        </p:txBody>
      </p:sp>
      <p:pic>
        <p:nvPicPr>
          <p:cNvPr id="5" name="图片 4"/>
          <p:cNvPicPr>
            <a:picLocks noChangeAspect="1"/>
          </p:cNvPicPr>
          <p:nvPr/>
        </p:nvPicPr>
        <p:blipFill>
          <a:blip r:embed="rId2"/>
          <a:stretch>
            <a:fillRect/>
          </a:stretch>
        </p:blipFill>
        <p:spPr>
          <a:xfrm>
            <a:off x="1196752" y="1393701"/>
            <a:ext cx="5133975" cy="3190875"/>
          </a:xfrm>
          <a:prstGeom prst="rect">
            <a:avLst/>
          </a:prstGeom>
        </p:spPr>
      </p:pic>
    </p:spTree>
    <p:extLst>
      <p:ext uri="{BB962C8B-B14F-4D97-AF65-F5344CB8AC3E}">
        <p14:creationId xmlns:p14="http://schemas.microsoft.com/office/powerpoint/2010/main" val="398450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37</a:t>
            </a:fld>
            <a:endParaRPr lang="en-US" dirty="0"/>
          </a:p>
        </p:txBody>
      </p:sp>
      <p:sp>
        <p:nvSpPr>
          <p:cNvPr id="3" name="标题 2"/>
          <p:cNvSpPr>
            <a:spLocks noGrp="1"/>
          </p:cNvSpPr>
          <p:nvPr>
            <p:ph type="title"/>
          </p:nvPr>
        </p:nvSpPr>
        <p:spPr/>
        <p:txBody>
          <a:bodyPr/>
          <a:lstStyle/>
          <a:p>
            <a:r>
              <a:rPr lang="en-US" altLang="zh-CN" dirty="0" err="1"/>
              <a:t>MapReduce</a:t>
            </a:r>
            <a:r>
              <a:rPr lang="zh-CN" altLang="zh-CN" dirty="0"/>
              <a:t>的工作</a:t>
            </a:r>
            <a:r>
              <a:rPr lang="zh-CN" altLang="zh-CN" dirty="0" smtClean="0"/>
              <a:t>流程</a:t>
            </a:r>
            <a:endParaRPr lang="zh-CN" altLang="en-US" dirty="0"/>
          </a:p>
        </p:txBody>
      </p:sp>
      <p:sp>
        <p:nvSpPr>
          <p:cNvPr id="4" name="内容占位符 3"/>
          <p:cNvSpPr>
            <a:spLocks noGrp="1"/>
          </p:cNvSpPr>
          <p:nvPr>
            <p:ph idx="1"/>
          </p:nvPr>
        </p:nvSpPr>
        <p:spPr>
          <a:xfrm>
            <a:off x="279472" y="773883"/>
            <a:ext cx="6343650" cy="4026717"/>
          </a:xfrm>
        </p:spPr>
        <p:txBody>
          <a:bodyPr/>
          <a:lstStyle/>
          <a:p>
            <a:r>
              <a:rPr lang="en-US" altLang="zh-CN" sz="1400" dirty="0" smtClean="0"/>
              <a:t>1</a:t>
            </a:r>
            <a:r>
              <a:rPr lang="zh-CN" altLang="zh-CN" sz="1400" dirty="0"/>
              <a:t>）派生（</a:t>
            </a:r>
            <a:r>
              <a:rPr lang="en-US" altLang="zh-CN" sz="1400" dirty="0"/>
              <a:t>fork</a:t>
            </a:r>
            <a:r>
              <a:rPr lang="zh-CN" altLang="zh-CN" sz="1400" dirty="0"/>
              <a:t>）</a:t>
            </a:r>
            <a:r>
              <a:rPr lang="zh-CN" altLang="zh-CN" sz="1400" dirty="0" smtClean="0"/>
              <a:t>：用户</a:t>
            </a:r>
            <a:r>
              <a:rPr lang="zh-CN" altLang="zh-CN" sz="1400" dirty="0"/>
              <a:t>程序利用</a:t>
            </a:r>
            <a:r>
              <a:rPr lang="zh-CN" altLang="zh-CN" sz="1400" b="1" dirty="0"/>
              <a:t>派生（</a:t>
            </a:r>
            <a:r>
              <a:rPr lang="en-US" altLang="zh-CN" sz="1400" b="1" dirty="0"/>
              <a:t>fork</a:t>
            </a:r>
            <a:r>
              <a:rPr lang="zh-CN" altLang="zh-CN" sz="1400" b="1" dirty="0"/>
              <a:t>）</a:t>
            </a:r>
            <a:r>
              <a:rPr lang="zh-CN" altLang="zh-CN" sz="1400" dirty="0"/>
              <a:t>进程生成主节点和从节点，调用</a:t>
            </a:r>
            <a:r>
              <a:rPr lang="en-US" altLang="zh-CN" sz="1400" dirty="0" err="1"/>
              <a:t>MapReduce</a:t>
            </a:r>
            <a:r>
              <a:rPr lang="zh-CN" altLang="zh-CN" sz="1400" dirty="0"/>
              <a:t>引擎将输入文件分成</a:t>
            </a:r>
            <a:r>
              <a:rPr lang="en-US" altLang="zh-CN" sz="1400" i="1" dirty="0"/>
              <a:t>M</a:t>
            </a:r>
            <a:r>
              <a:rPr lang="zh-CN" altLang="zh-CN" sz="1400" dirty="0"/>
              <a:t>块（如</a:t>
            </a:r>
            <a:r>
              <a:rPr lang="en-US" altLang="zh-CN" sz="1400" dirty="0"/>
              <a:t>5</a:t>
            </a:r>
            <a:r>
              <a:rPr lang="zh-CN" altLang="zh-CN" sz="1400" dirty="0"/>
              <a:t>块），每块大概</a:t>
            </a:r>
            <a:r>
              <a:rPr lang="en-US" altLang="zh-CN" sz="1400" dirty="0"/>
              <a:t>16MB</a:t>
            </a:r>
            <a:r>
              <a:rPr lang="zh-CN" altLang="zh-CN" sz="1400" dirty="0"/>
              <a:t>到</a:t>
            </a:r>
            <a:r>
              <a:rPr lang="en-US" altLang="zh-CN" sz="1400" dirty="0"/>
              <a:t>64MB</a:t>
            </a:r>
            <a:r>
              <a:rPr lang="zh-CN" altLang="zh-CN" sz="1400" dirty="0"/>
              <a:t>（可自定义参数）。</a:t>
            </a:r>
          </a:p>
          <a:p>
            <a:r>
              <a:rPr lang="en-US" altLang="zh-CN" sz="1400" dirty="0" smtClean="0"/>
              <a:t>2</a:t>
            </a:r>
            <a:r>
              <a:rPr lang="zh-CN" altLang="zh-CN" sz="1400" dirty="0"/>
              <a:t>）分派映射任务：主节点分派映射任务和规约任务</a:t>
            </a:r>
            <a:r>
              <a:rPr lang="zh-CN" altLang="zh-CN" sz="1400" dirty="0" smtClean="0"/>
              <a:t>。</a:t>
            </a:r>
            <a:endParaRPr lang="zh-CN" altLang="zh-CN" sz="1400" dirty="0"/>
          </a:p>
          <a:p>
            <a:r>
              <a:rPr lang="en-US" altLang="zh-CN" sz="1400" dirty="0" smtClean="0"/>
              <a:t>3</a:t>
            </a:r>
            <a:r>
              <a:rPr lang="zh-CN" altLang="zh-CN" sz="1400" dirty="0"/>
              <a:t>）读取分片：分配了映射任务的从节点从收入文件读取并处理相关的分片，解析出中间结果</a:t>
            </a:r>
            <a:r>
              <a:rPr lang="en-US" altLang="zh-CN" sz="1400" dirty="0"/>
              <a:t>&lt;</a:t>
            </a:r>
            <a:r>
              <a:rPr lang="en-US" altLang="zh-CN" sz="1400" dirty="0" err="1"/>
              <a:t>key,value</a:t>
            </a:r>
            <a:r>
              <a:rPr lang="en-US" altLang="zh-CN" sz="1400" dirty="0"/>
              <a:t>&gt;</a:t>
            </a:r>
            <a:r>
              <a:rPr lang="zh-CN" altLang="zh-CN" sz="1400" dirty="0"/>
              <a:t>，传递</a:t>
            </a:r>
            <a:r>
              <a:rPr lang="zh-CN" altLang="zh-CN" sz="1400" dirty="0" smtClean="0"/>
              <a:t>给自定义</a:t>
            </a:r>
            <a:r>
              <a:rPr lang="zh-CN" altLang="zh-CN" sz="1400" dirty="0"/>
              <a:t>的映射函数；映射函数生成的中间结果</a:t>
            </a:r>
            <a:r>
              <a:rPr lang="en-US" altLang="zh-CN" sz="1400" dirty="0"/>
              <a:t>&lt;</a:t>
            </a:r>
            <a:r>
              <a:rPr lang="en-US" altLang="zh-CN" sz="1400" dirty="0" err="1"/>
              <a:t>key,value</a:t>
            </a:r>
            <a:r>
              <a:rPr lang="en-US" altLang="zh-CN" sz="1400" dirty="0"/>
              <a:t>&gt;</a:t>
            </a:r>
            <a:r>
              <a:rPr lang="zh-CN" altLang="zh-CN" sz="1400" dirty="0"/>
              <a:t>暂时缓冲到内存中。</a:t>
            </a:r>
          </a:p>
          <a:p>
            <a:r>
              <a:rPr lang="en-US" altLang="zh-CN" sz="1400" dirty="0" smtClean="0"/>
              <a:t>4</a:t>
            </a:r>
            <a:r>
              <a:rPr lang="zh-CN" altLang="zh-CN" sz="1400" dirty="0"/>
              <a:t>）写入本地磁盘：缓冲在内存中的中间结果</a:t>
            </a:r>
            <a:r>
              <a:rPr lang="en-US" altLang="zh-CN" sz="1400" dirty="0"/>
              <a:t>&lt;</a:t>
            </a:r>
            <a:r>
              <a:rPr lang="en-US" altLang="zh-CN" sz="1400" dirty="0" err="1"/>
              <a:t>key,value</a:t>
            </a:r>
            <a:r>
              <a:rPr lang="en-US" altLang="zh-CN" sz="1400" dirty="0"/>
              <a:t>&gt;</a:t>
            </a:r>
            <a:r>
              <a:rPr lang="zh-CN" altLang="zh-CN" sz="1400" dirty="0"/>
              <a:t>周期性地写入本地磁盘</a:t>
            </a:r>
            <a:r>
              <a:rPr lang="zh-CN" altLang="zh-CN" sz="1400" dirty="0" smtClean="0"/>
              <a:t>。</a:t>
            </a:r>
            <a:endParaRPr lang="en-US" altLang="zh-CN" sz="1400" dirty="0" smtClean="0"/>
          </a:p>
          <a:p>
            <a:r>
              <a:rPr lang="en-US" altLang="zh-CN" sz="1400" dirty="0" smtClean="0"/>
              <a:t>5</a:t>
            </a:r>
            <a:r>
              <a:rPr lang="zh-CN" altLang="zh-CN" sz="1400" dirty="0"/>
              <a:t>）远程读取：当执行规约任务的从节点收到主节点所通知的中间结果</a:t>
            </a:r>
            <a:r>
              <a:rPr lang="en-US" altLang="zh-CN" sz="1400" dirty="0"/>
              <a:t>&lt;</a:t>
            </a:r>
            <a:r>
              <a:rPr lang="en-US" altLang="zh-CN" sz="1400" dirty="0" err="1"/>
              <a:t>key,value</a:t>
            </a:r>
            <a:r>
              <a:rPr lang="en-US" altLang="zh-CN" sz="1400" dirty="0"/>
              <a:t>&gt;</a:t>
            </a:r>
            <a:r>
              <a:rPr lang="zh-CN" altLang="zh-CN" sz="1400" dirty="0"/>
              <a:t>的位置信息时，该从节点通过远程调用读取存储在映射任务节点的本地磁盘上的中间数据</a:t>
            </a:r>
            <a:r>
              <a:rPr lang="zh-CN" altLang="zh-CN" sz="1400" dirty="0" smtClean="0"/>
              <a:t>。</a:t>
            </a:r>
            <a:endParaRPr lang="zh-CN" altLang="zh-CN" sz="1400" dirty="0"/>
          </a:p>
          <a:p>
            <a:r>
              <a:rPr lang="en-US" altLang="zh-CN" sz="1400" dirty="0" smtClean="0"/>
              <a:t>6</a:t>
            </a:r>
            <a:r>
              <a:rPr lang="zh-CN" altLang="zh-CN" sz="1400" dirty="0"/>
              <a:t>）写入：执行“规约”任务的从节点根据中间结果中的“</a:t>
            </a:r>
            <a:r>
              <a:rPr lang="en-US" altLang="zh-CN" sz="1400" dirty="0"/>
              <a:t>key</a:t>
            </a:r>
            <a:r>
              <a:rPr lang="zh-CN" altLang="zh-CN" sz="1400" dirty="0"/>
              <a:t>”来遍历所有排序后的中间结果</a:t>
            </a:r>
            <a:r>
              <a:rPr lang="en-US" altLang="zh-CN" sz="1400" dirty="0"/>
              <a:t>&lt;</a:t>
            </a:r>
            <a:r>
              <a:rPr lang="en-US" altLang="zh-CN" sz="1400" dirty="0" err="1"/>
              <a:t>key,value</a:t>
            </a:r>
            <a:r>
              <a:rPr lang="en-US" altLang="zh-CN" sz="1400" dirty="0"/>
              <a:t>&gt;</a:t>
            </a:r>
            <a:r>
              <a:rPr lang="zh-CN" altLang="zh-CN" sz="1400" dirty="0"/>
              <a:t>，并且把“</a:t>
            </a:r>
            <a:r>
              <a:rPr lang="en-US" altLang="zh-CN" sz="1400" dirty="0"/>
              <a:t>key</a:t>
            </a:r>
            <a:r>
              <a:rPr lang="zh-CN" altLang="zh-CN" sz="1400" dirty="0"/>
              <a:t>”和相关的中间结果集合传递给用户自定义的规约函数，由规约函数将本区块输出到一个最终输出文件，该文件存储到</a:t>
            </a:r>
            <a:r>
              <a:rPr lang="en-US" altLang="zh-CN" sz="1400" dirty="0"/>
              <a:t>HDFS</a:t>
            </a:r>
            <a:r>
              <a:rPr lang="zh-CN" altLang="zh-CN" sz="1400" dirty="0"/>
              <a:t>中。</a:t>
            </a:r>
          </a:p>
          <a:p>
            <a:endParaRPr lang="zh-CN" altLang="zh-CN" sz="1400" dirty="0"/>
          </a:p>
          <a:p>
            <a:endParaRPr lang="zh-CN" altLang="en-US" sz="1400" dirty="0"/>
          </a:p>
        </p:txBody>
      </p:sp>
    </p:spTree>
    <p:extLst>
      <p:ext uri="{BB962C8B-B14F-4D97-AF65-F5344CB8AC3E}">
        <p14:creationId xmlns:p14="http://schemas.microsoft.com/office/powerpoint/2010/main" val="386782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38</a:t>
            </a:fld>
            <a:endParaRPr lang="en-US" dirty="0"/>
          </a:p>
        </p:txBody>
      </p:sp>
      <p:sp>
        <p:nvSpPr>
          <p:cNvPr id="3" name="标题 2"/>
          <p:cNvSpPr>
            <a:spLocks noGrp="1"/>
          </p:cNvSpPr>
          <p:nvPr>
            <p:ph type="title"/>
          </p:nvPr>
        </p:nvSpPr>
        <p:spPr/>
        <p:txBody>
          <a:bodyPr/>
          <a:lstStyle/>
          <a:p>
            <a:r>
              <a:rPr lang="en-US" altLang="zh-CN" dirty="0"/>
              <a:t>6.4 </a:t>
            </a:r>
            <a:r>
              <a:rPr lang="zh-CN" altLang="en-US" dirty="0"/>
              <a:t>物联网数据检索</a:t>
            </a:r>
          </a:p>
        </p:txBody>
      </p:sp>
      <p:sp>
        <p:nvSpPr>
          <p:cNvPr id="4" name="内容占位符 3"/>
          <p:cNvSpPr>
            <a:spLocks noGrp="1"/>
          </p:cNvSpPr>
          <p:nvPr>
            <p:ph idx="1"/>
          </p:nvPr>
        </p:nvSpPr>
        <p:spPr/>
        <p:txBody>
          <a:bodyPr/>
          <a:lstStyle/>
          <a:p>
            <a:r>
              <a:rPr lang="zh-CN" altLang="en-US" dirty="0"/>
              <a:t>物联网通过各种传感器感知大量数据，这些数据具有多样性，包括文本、图片、语音和视频</a:t>
            </a:r>
            <a:r>
              <a:rPr lang="zh-CN" altLang="en-US" dirty="0" smtClean="0"/>
              <a:t>等。</a:t>
            </a:r>
            <a:endParaRPr lang="en-US" altLang="zh-CN" dirty="0" smtClean="0"/>
          </a:p>
          <a:p>
            <a:r>
              <a:rPr lang="zh-CN" altLang="en-US" dirty="0" smtClean="0"/>
              <a:t>下面</a:t>
            </a:r>
            <a:r>
              <a:rPr lang="zh-CN" altLang="en-US" dirty="0"/>
              <a:t>介绍物联网数据中的文本、图片、语音和视频检索方法</a:t>
            </a:r>
            <a:r>
              <a:rPr lang="zh-CN" altLang="en-US" dirty="0" smtClean="0"/>
              <a:t>。</a:t>
            </a:r>
            <a:endParaRPr lang="en-US" altLang="zh-CN" dirty="0" smtClean="0"/>
          </a:p>
          <a:p>
            <a:r>
              <a:rPr lang="en-US" altLang="zh-CN" dirty="0"/>
              <a:t>6.4.1</a:t>
            </a:r>
            <a:r>
              <a:rPr lang="zh-CN" altLang="en-US" dirty="0"/>
              <a:t>文本检索</a:t>
            </a:r>
          </a:p>
          <a:p>
            <a:pPr lvl="1"/>
            <a:r>
              <a:rPr lang="zh-CN" altLang="en-US" dirty="0"/>
              <a:t>传统的文本检索是围绕相关度</a:t>
            </a:r>
            <a:r>
              <a:rPr lang="en-US" altLang="zh-CN" dirty="0"/>
              <a:t>(relevance)</a:t>
            </a:r>
            <a:r>
              <a:rPr lang="zh-CN" altLang="en-US" dirty="0"/>
              <a:t>这个概念展开的</a:t>
            </a:r>
            <a:r>
              <a:rPr lang="zh-CN" altLang="en-US" dirty="0" smtClean="0"/>
              <a:t>。</a:t>
            </a:r>
            <a:endParaRPr lang="en-US" altLang="zh-CN" dirty="0" smtClean="0"/>
          </a:p>
          <a:p>
            <a:pPr lvl="1"/>
            <a:r>
              <a:rPr lang="zh-CN" altLang="en-US" dirty="0" smtClean="0"/>
              <a:t>在</a:t>
            </a:r>
            <a:r>
              <a:rPr lang="zh-CN" altLang="en-US" dirty="0"/>
              <a:t>信息检索中，相关度通常指用户的查询和文本内容的相似程度或者某种距离的远近程度</a:t>
            </a:r>
            <a:r>
              <a:rPr lang="zh-CN" altLang="en-US" dirty="0" smtClean="0"/>
              <a:t>。</a:t>
            </a:r>
            <a:endParaRPr lang="en-US" altLang="zh-CN" dirty="0" smtClean="0"/>
          </a:p>
          <a:p>
            <a:pPr lvl="1"/>
            <a:r>
              <a:rPr lang="zh-CN" altLang="en-US" dirty="0" smtClean="0"/>
              <a:t>根据</a:t>
            </a:r>
            <a:r>
              <a:rPr lang="zh-CN" altLang="en-US" dirty="0"/>
              <a:t>相关度的计算方法，可以把文本检索分成基于文字的检索、基于结构的检索和基于用户信息的检索。</a:t>
            </a:r>
          </a:p>
          <a:p>
            <a:endParaRPr lang="zh-CN" altLang="en-US" dirty="0"/>
          </a:p>
        </p:txBody>
      </p:sp>
    </p:spTree>
    <p:extLst>
      <p:ext uri="{BB962C8B-B14F-4D97-AF65-F5344CB8AC3E}">
        <p14:creationId xmlns:p14="http://schemas.microsoft.com/office/powerpoint/2010/main" val="278472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39</a:t>
            </a:fld>
            <a:endParaRPr lang="en-US" dirty="0"/>
          </a:p>
        </p:txBody>
      </p:sp>
      <p:sp>
        <p:nvSpPr>
          <p:cNvPr id="3" name="标题 2"/>
          <p:cNvSpPr>
            <a:spLocks noGrp="1"/>
          </p:cNvSpPr>
          <p:nvPr>
            <p:ph type="title"/>
          </p:nvPr>
        </p:nvSpPr>
        <p:spPr/>
        <p:txBody>
          <a:bodyPr/>
          <a:lstStyle/>
          <a:p>
            <a:r>
              <a:rPr lang="en-US" altLang="zh-CN" dirty="0"/>
              <a:t>6.4.1</a:t>
            </a:r>
            <a:r>
              <a:rPr lang="zh-CN" altLang="en-US" dirty="0" smtClean="0"/>
              <a:t>文本检索</a:t>
            </a:r>
            <a:endParaRPr lang="zh-CN" altLang="en-US" dirty="0"/>
          </a:p>
        </p:txBody>
      </p:sp>
      <p:sp>
        <p:nvSpPr>
          <p:cNvPr id="4" name="内容占位符 3"/>
          <p:cNvSpPr>
            <a:spLocks noGrp="1"/>
          </p:cNvSpPr>
          <p:nvPr>
            <p:ph idx="1"/>
          </p:nvPr>
        </p:nvSpPr>
        <p:spPr/>
        <p:txBody>
          <a:bodyPr/>
          <a:lstStyle/>
          <a:p>
            <a:r>
              <a:rPr lang="zh-CN" altLang="zh-CN" dirty="0"/>
              <a:t>基于文字的检索主要根据文档的文字内容来计算查询和文档的相似度</a:t>
            </a:r>
            <a:r>
              <a:rPr lang="zh-CN" altLang="zh-CN" dirty="0" smtClean="0"/>
              <a:t>。这个</a:t>
            </a:r>
            <a:r>
              <a:rPr lang="zh-CN" altLang="zh-CN" dirty="0"/>
              <a:t>过程通常包括查询和文档的表示及相似度计算，二者构成了检索模型</a:t>
            </a:r>
            <a:r>
              <a:rPr lang="zh-CN" altLang="zh-CN" dirty="0" smtClean="0"/>
              <a:t>。</a:t>
            </a:r>
            <a:endParaRPr lang="en-US" altLang="zh-CN" dirty="0" smtClean="0"/>
          </a:p>
          <a:p>
            <a:pPr lvl="1"/>
            <a:r>
              <a:rPr lang="zh-CN" altLang="zh-CN" dirty="0" smtClean="0"/>
              <a:t>学术界</a:t>
            </a:r>
            <a:r>
              <a:rPr lang="zh-CN" altLang="zh-CN" dirty="0"/>
              <a:t>最经典的检索模型有布尔模型、向量空间模型、概率检索模型和统计语言检索模型</a:t>
            </a:r>
            <a:r>
              <a:rPr lang="zh-CN" altLang="zh-CN" dirty="0" smtClean="0"/>
              <a:t>。</a:t>
            </a:r>
            <a:endParaRPr lang="en-US" altLang="zh-CN" dirty="0" smtClean="0"/>
          </a:p>
          <a:p>
            <a:r>
              <a:rPr lang="zh-CN" altLang="en-US" dirty="0"/>
              <a:t>和基于文字的检索不同，基于结构的检索要用到文档的结构信息</a:t>
            </a:r>
            <a:r>
              <a:rPr lang="zh-CN" altLang="en-US" dirty="0" smtClean="0"/>
              <a:t>。</a:t>
            </a:r>
            <a:endParaRPr lang="en-US" altLang="zh-CN" dirty="0" smtClean="0"/>
          </a:p>
          <a:p>
            <a:pPr lvl="1"/>
            <a:r>
              <a:rPr lang="zh-CN" altLang="en-US" dirty="0" smtClean="0"/>
              <a:t>文档</a:t>
            </a:r>
            <a:r>
              <a:rPr lang="zh-CN" altLang="en-US" dirty="0"/>
              <a:t>的结构包括内部结构和外部结构。所谓内部结构，是指文档除文字之外的格式、位置等信息；所谓外部结构，是指文档之间基于某种关联构成的“关系网”，如可以根据文档之间的引用关系形成“引用关系网”</a:t>
            </a:r>
            <a:r>
              <a:rPr lang="zh-CN" altLang="en-US" dirty="0" smtClean="0"/>
              <a:t>。基于</a:t>
            </a:r>
            <a:r>
              <a:rPr lang="zh-CN" altLang="en-US" dirty="0"/>
              <a:t>结构的检索通常不会单独使用，可以和基于文字的检索联合使用。</a:t>
            </a:r>
            <a:endParaRPr lang="zh-CN" altLang="zh-CN" dirty="0"/>
          </a:p>
          <a:p>
            <a:endParaRPr lang="zh-CN" altLang="en-US" dirty="0"/>
          </a:p>
        </p:txBody>
      </p:sp>
    </p:spTree>
    <p:extLst>
      <p:ext uri="{BB962C8B-B14F-4D97-AF65-F5344CB8AC3E}">
        <p14:creationId xmlns:p14="http://schemas.microsoft.com/office/powerpoint/2010/main" val="46008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a:t>
            </a:fld>
            <a:endParaRPr lang="en-US"/>
          </a:p>
        </p:txBody>
      </p:sp>
      <p:sp>
        <p:nvSpPr>
          <p:cNvPr id="3" name="标题 2"/>
          <p:cNvSpPr>
            <a:spLocks noGrp="1"/>
          </p:cNvSpPr>
          <p:nvPr>
            <p:ph type="title"/>
          </p:nvPr>
        </p:nvSpPr>
        <p:spPr/>
        <p:txBody>
          <a:bodyPr/>
          <a:lstStyle/>
          <a:p>
            <a:r>
              <a:rPr lang="en-US" altLang="zh-CN" dirty="0"/>
              <a:t>6.1</a:t>
            </a:r>
            <a:r>
              <a:rPr lang="zh-CN" altLang="en-US" dirty="0"/>
              <a:t>物联网数据的大数据特征</a:t>
            </a:r>
          </a:p>
        </p:txBody>
      </p:sp>
      <p:sp>
        <p:nvSpPr>
          <p:cNvPr id="4" name="内容占位符 3"/>
          <p:cNvSpPr>
            <a:spLocks noGrp="1"/>
          </p:cNvSpPr>
          <p:nvPr>
            <p:ph idx="1"/>
          </p:nvPr>
        </p:nvSpPr>
        <p:spPr/>
        <p:txBody>
          <a:bodyPr/>
          <a:lstStyle/>
          <a:p>
            <a:r>
              <a:rPr lang="en-US" altLang="zh-CN" dirty="0"/>
              <a:t>4. </a:t>
            </a:r>
            <a:r>
              <a:rPr lang="zh-CN" altLang="en-US" dirty="0"/>
              <a:t>数据的关联性及语义性</a:t>
            </a:r>
            <a:r>
              <a:rPr lang="en-US" altLang="zh-CN" dirty="0"/>
              <a:t>(value)</a:t>
            </a:r>
          </a:p>
          <a:p>
            <a:pPr lvl="1"/>
            <a:r>
              <a:rPr lang="zh-CN" altLang="en-US" dirty="0"/>
              <a:t>随着互联网以及物联网的广泛应用，信息感知无处不在，信息海量，但价值密度较低，如何结合业务逻辑并通过强大的机器算法来挖掘数据价值，是大数据时代最需要解决的问题</a:t>
            </a:r>
            <a:r>
              <a:rPr lang="zh-CN" altLang="en-US" dirty="0" smtClean="0"/>
              <a:t>。</a:t>
            </a:r>
            <a:endParaRPr lang="en-US" altLang="zh-CN" dirty="0" smtClean="0"/>
          </a:p>
          <a:p>
            <a:r>
              <a:rPr lang="en-US" altLang="zh-CN" dirty="0"/>
              <a:t>5. </a:t>
            </a:r>
            <a:r>
              <a:rPr lang="zh-CN" altLang="en-US" dirty="0"/>
              <a:t>数据的准确性和真实性</a:t>
            </a:r>
            <a:r>
              <a:rPr lang="en-US" altLang="zh-CN" dirty="0"/>
              <a:t>(veracity)</a:t>
            </a:r>
          </a:p>
          <a:p>
            <a:pPr lvl="1"/>
            <a:r>
              <a:rPr lang="zh-CN" altLang="en-US" dirty="0"/>
              <a:t>物联网数据具有准确性和真实性，即数据质量是可信赖的。</a:t>
            </a:r>
          </a:p>
        </p:txBody>
      </p:sp>
    </p:spTree>
    <p:extLst>
      <p:ext uri="{BB962C8B-B14F-4D97-AF65-F5344CB8AC3E}">
        <p14:creationId xmlns:p14="http://schemas.microsoft.com/office/powerpoint/2010/main" val="2158705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40</a:t>
            </a:fld>
            <a:endParaRPr lang="en-US" dirty="0"/>
          </a:p>
        </p:txBody>
      </p:sp>
      <p:sp>
        <p:nvSpPr>
          <p:cNvPr id="3" name="标题 2"/>
          <p:cNvSpPr>
            <a:spLocks noGrp="1"/>
          </p:cNvSpPr>
          <p:nvPr>
            <p:ph type="title"/>
          </p:nvPr>
        </p:nvSpPr>
        <p:spPr/>
        <p:txBody>
          <a:bodyPr/>
          <a:lstStyle/>
          <a:p>
            <a:r>
              <a:rPr lang="en-US" altLang="zh-CN" dirty="0"/>
              <a:t>6.4.2 </a:t>
            </a:r>
            <a:r>
              <a:rPr lang="zh-CN" altLang="en-US" dirty="0"/>
              <a:t>图像</a:t>
            </a:r>
            <a:r>
              <a:rPr lang="zh-CN" altLang="en-US" dirty="0" smtClean="0"/>
              <a:t>检索</a:t>
            </a:r>
            <a:endParaRPr lang="zh-CN" altLang="en-US" dirty="0"/>
          </a:p>
        </p:txBody>
      </p:sp>
      <p:sp>
        <p:nvSpPr>
          <p:cNvPr id="4" name="内容占位符 3"/>
          <p:cNvSpPr>
            <a:spLocks noGrp="1"/>
          </p:cNvSpPr>
          <p:nvPr>
            <p:ph idx="1"/>
          </p:nvPr>
        </p:nvSpPr>
        <p:spPr/>
        <p:txBody>
          <a:bodyPr/>
          <a:lstStyle/>
          <a:p>
            <a:r>
              <a:rPr lang="zh-CN" altLang="en-US" dirty="0" smtClean="0"/>
              <a:t>关于</a:t>
            </a:r>
            <a:r>
              <a:rPr lang="zh-CN" altLang="en-US" dirty="0"/>
              <a:t>图像检索的研究可以追溯到</a:t>
            </a:r>
            <a:r>
              <a:rPr lang="en-US" altLang="zh-CN" dirty="0"/>
              <a:t>20</a:t>
            </a:r>
            <a:r>
              <a:rPr lang="zh-CN" altLang="en-US" dirty="0"/>
              <a:t>世纪</a:t>
            </a:r>
            <a:r>
              <a:rPr lang="en-US" altLang="zh-CN" dirty="0"/>
              <a:t>70</a:t>
            </a:r>
            <a:r>
              <a:rPr lang="zh-CN" altLang="en-US" dirty="0"/>
              <a:t>年代，当时主要是基于文本的图像检索技术</a:t>
            </a:r>
            <a:r>
              <a:rPr lang="en-US" altLang="zh-CN" dirty="0"/>
              <a:t>TBIR (Text-based Image Retrieval)</a:t>
            </a:r>
            <a:r>
              <a:rPr lang="zh-CN" altLang="en-US" dirty="0"/>
              <a:t>，即利用文本描述的方式表示图像的特征，这时的图像检索实际是文本检索</a:t>
            </a:r>
            <a:r>
              <a:rPr lang="zh-CN" altLang="en-US" dirty="0" smtClean="0"/>
              <a:t>。</a:t>
            </a:r>
            <a:endParaRPr lang="en-US" altLang="zh-CN" dirty="0" smtClean="0"/>
          </a:p>
          <a:p>
            <a:r>
              <a:rPr lang="zh-CN" altLang="en-US" dirty="0" smtClean="0"/>
              <a:t>到</a:t>
            </a:r>
            <a:r>
              <a:rPr lang="en-US" altLang="zh-CN" dirty="0"/>
              <a:t>20</a:t>
            </a:r>
            <a:r>
              <a:rPr lang="zh-CN" altLang="en-US" dirty="0"/>
              <a:t>世纪</a:t>
            </a:r>
            <a:r>
              <a:rPr lang="en-US" altLang="zh-CN" dirty="0"/>
              <a:t>90</a:t>
            </a:r>
            <a:r>
              <a:rPr lang="zh-CN" altLang="en-US" dirty="0"/>
              <a:t>年代以后，出现了基于内容的图像检索</a:t>
            </a:r>
            <a:r>
              <a:rPr lang="en-US" altLang="zh-CN" dirty="0"/>
              <a:t>CBIR (Content-based Image Retrieval)</a:t>
            </a:r>
            <a:r>
              <a:rPr lang="zh-CN" altLang="en-US" dirty="0"/>
              <a:t>，即对图像的视觉内容，如图像的颜色、纹理、形状等进行分析和检索，并有许多</a:t>
            </a:r>
            <a:r>
              <a:rPr lang="en-US" altLang="zh-CN" dirty="0"/>
              <a:t>CBIR</a:t>
            </a:r>
            <a:r>
              <a:rPr lang="zh-CN" altLang="en-US" dirty="0"/>
              <a:t>系统相继问世</a:t>
            </a:r>
            <a:r>
              <a:rPr lang="zh-CN" altLang="en-US" dirty="0" smtClean="0"/>
              <a:t>。</a:t>
            </a:r>
            <a:endParaRPr lang="en-US" altLang="zh-CN" dirty="0" smtClean="0"/>
          </a:p>
          <a:p>
            <a:r>
              <a:rPr lang="en-US" altLang="zh-CN" b="1" dirty="0"/>
              <a:t>1.</a:t>
            </a:r>
            <a:r>
              <a:rPr lang="zh-CN" altLang="zh-CN" b="1" dirty="0"/>
              <a:t>基于内容的图像检索</a:t>
            </a:r>
          </a:p>
          <a:p>
            <a:pPr lvl="1"/>
            <a:r>
              <a:rPr lang="zh-CN" altLang="zh-CN" dirty="0"/>
              <a:t>基于内容的图像检索（</a:t>
            </a:r>
            <a:r>
              <a:rPr lang="en-US" altLang="zh-CN" dirty="0"/>
              <a:t>CBIR</a:t>
            </a:r>
            <a:r>
              <a:rPr lang="zh-CN" altLang="zh-CN" dirty="0"/>
              <a:t>），即把图像的视觉特征，例如颜色、纹理结构和形状等，作为图像内容抽取出来，并进行匹配、查找</a:t>
            </a:r>
            <a:r>
              <a:rPr lang="zh-CN" altLang="zh-CN" dirty="0" smtClean="0"/>
              <a:t>。</a:t>
            </a:r>
            <a:endParaRPr lang="zh-CN" altLang="en-US" dirty="0"/>
          </a:p>
        </p:txBody>
      </p:sp>
    </p:spTree>
    <p:extLst>
      <p:ext uri="{BB962C8B-B14F-4D97-AF65-F5344CB8AC3E}">
        <p14:creationId xmlns:p14="http://schemas.microsoft.com/office/powerpoint/2010/main" val="3643301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41</a:t>
            </a:fld>
            <a:endParaRPr lang="en-US" dirty="0"/>
          </a:p>
        </p:txBody>
      </p:sp>
      <p:sp>
        <p:nvSpPr>
          <p:cNvPr id="3" name="标题 2"/>
          <p:cNvSpPr>
            <a:spLocks noGrp="1"/>
          </p:cNvSpPr>
          <p:nvPr>
            <p:ph type="title"/>
          </p:nvPr>
        </p:nvSpPr>
        <p:spPr/>
        <p:txBody>
          <a:bodyPr/>
          <a:lstStyle/>
          <a:p>
            <a:r>
              <a:rPr lang="en-US" altLang="zh-CN" dirty="0"/>
              <a:t>6.4.2 </a:t>
            </a:r>
            <a:r>
              <a:rPr lang="zh-CN" altLang="en-US" dirty="0"/>
              <a:t>图像检索</a:t>
            </a:r>
          </a:p>
        </p:txBody>
      </p:sp>
      <p:sp>
        <p:nvSpPr>
          <p:cNvPr id="4" name="内容占位符 3"/>
          <p:cNvSpPr>
            <a:spLocks noGrp="1"/>
          </p:cNvSpPr>
          <p:nvPr>
            <p:ph idx="1"/>
          </p:nvPr>
        </p:nvSpPr>
        <p:spPr/>
        <p:txBody>
          <a:bodyPr/>
          <a:lstStyle/>
          <a:p>
            <a:r>
              <a:rPr lang="en-US" altLang="zh-CN" dirty="0"/>
              <a:t>2.</a:t>
            </a:r>
            <a:r>
              <a:rPr lang="zh-CN" altLang="en-US" dirty="0"/>
              <a:t>基于语义的图像检索</a:t>
            </a:r>
          </a:p>
          <a:p>
            <a:pPr lvl="1"/>
            <a:r>
              <a:rPr lang="zh-CN" altLang="en-US" dirty="0" smtClean="0"/>
              <a:t>用户</a:t>
            </a:r>
            <a:r>
              <a:rPr lang="zh-CN" altLang="en-US" dirty="0"/>
              <a:t>主要根据图像表现的含义，而不是颜色、纹理、形状等特征，来判别图像满足自己需要的程度</a:t>
            </a:r>
            <a:r>
              <a:rPr lang="zh-CN" altLang="en-US" dirty="0" smtClean="0"/>
              <a:t>。</a:t>
            </a:r>
            <a:endParaRPr lang="en-US" altLang="zh-CN" dirty="0" smtClean="0"/>
          </a:p>
          <a:p>
            <a:pPr lvl="1"/>
            <a:r>
              <a:rPr lang="zh-CN" altLang="en-US" dirty="0" smtClean="0"/>
              <a:t>这些</a:t>
            </a:r>
            <a:r>
              <a:rPr lang="zh-CN" altLang="en-US" dirty="0"/>
              <a:t>图像的含义就是图像的高层语义特征，它包含了人对图像内容的理解</a:t>
            </a:r>
            <a:r>
              <a:rPr lang="zh-CN" altLang="en-US" dirty="0" smtClean="0"/>
              <a:t>。</a:t>
            </a:r>
            <a:endParaRPr lang="en-US" altLang="zh-CN" dirty="0" smtClean="0"/>
          </a:p>
          <a:p>
            <a:pPr lvl="1"/>
            <a:r>
              <a:rPr lang="zh-CN" altLang="en-US" dirty="0" smtClean="0"/>
              <a:t>基于</a:t>
            </a:r>
            <a:r>
              <a:rPr lang="zh-CN" altLang="en-US" dirty="0"/>
              <a:t>语义的图像检索（</a:t>
            </a:r>
            <a:r>
              <a:rPr lang="en-US" altLang="zh-CN" dirty="0"/>
              <a:t>SBIR</a:t>
            </a:r>
            <a:r>
              <a:rPr lang="zh-CN" altLang="en-US" dirty="0"/>
              <a:t>）的目的，就是要使计算机检索图像的能力接近人的理解水平</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3786500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42</a:t>
            </a:fld>
            <a:endParaRPr lang="en-US" dirty="0"/>
          </a:p>
        </p:txBody>
      </p:sp>
      <p:sp>
        <p:nvSpPr>
          <p:cNvPr id="3" name="标题 2"/>
          <p:cNvSpPr>
            <a:spLocks noGrp="1"/>
          </p:cNvSpPr>
          <p:nvPr>
            <p:ph type="title"/>
          </p:nvPr>
        </p:nvSpPr>
        <p:spPr/>
        <p:txBody>
          <a:bodyPr/>
          <a:lstStyle/>
          <a:p>
            <a:r>
              <a:rPr lang="en-US" altLang="zh-CN" dirty="0"/>
              <a:t>6.4.3 </a:t>
            </a:r>
            <a:r>
              <a:rPr lang="zh-CN" altLang="zh-CN" dirty="0"/>
              <a:t>音频</a:t>
            </a:r>
            <a:r>
              <a:rPr lang="zh-CN" altLang="zh-CN" dirty="0" smtClean="0"/>
              <a:t>检索</a:t>
            </a:r>
            <a:endParaRPr lang="zh-CN" altLang="en-US" dirty="0"/>
          </a:p>
        </p:txBody>
      </p:sp>
      <p:sp>
        <p:nvSpPr>
          <p:cNvPr id="4" name="内容占位符 3"/>
          <p:cNvSpPr>
            <a:spLocks noGrp="1"/>
          </p:cNvSpPr>
          <p:nvPr>
            <p:ph idx="1"/>
          </p:nvPr>
        </p:nvSpPr>
        <p:spPr/>
        <p:txBody>
          <a:bodyPr/>
          <a:lstStyle/>
          <a:p>
            <a:r>
              <a:rPr lang="zh-CN" altLang="zh-CN" dirty="0" smtClean="0"/>
              <a:t>原始</a:t>
            </a:r>
            <a:r>
              <a:rPr lang="zh-CN" altLang="zh-CN" dirty="0"/>
              <a:t>音频数据除了含有采样频率、量化精度、编码方法等有限的注册信息外，其本身仅仅是一种不含语义信息的非结构化的二进制流，因而音频检索受到极大的限制</a:t>
            </a:r>
            <a:r>
              <a:rPr lang="zh-CN" altLang="zh-CN" dirty="0" smtClean="0"/>
              <a:t>。</a:t>
            </a:r>
            <a:endParaRPr lang="en-US" altLang="zh-CN" dirty="0" smtClean="0"/>
          </a:p>
          <a:p>
            <a:r>
              <a:rPr lang="zh-CN" altLang="zh-CN" dirty="0" smtClean="0"/>
              <a:t>相对</a:t>
            </a:r>
            <a:r>
              <a:rPr lang="zh-CN" altLang="zh-CN" dirty="0"/>
              <a:t>于日益成熟的文本和图像检索，音频检索显得相对滞后。直到</a:t>
            </a:r>
            <a:r>
              <a:rPr lang="en-US" altLang="zh-CN" dirty="0"/>
              <a:t>20</a:t>
            </a:r>
            <a:r>
              <a:rPr lang="zh-CN" altLang="zh-CN" dirty="0"/>
              <a:t>世纪</a:t>
            </a:r>
            <a:r>
              <a:rPr lang="en-US" altLang="zh-CN" dirty="0"/>
              <a:t>90</a:t>
            </a:r>
            <a:r>
              <a:rPr lang="zh-CN" altLang="zh-CN" dirty="0"/>
              <a:t>年代末，基于内容的音频检索才成为多媒体检索技术的研究热点。</a:t>
            </a:r>
          </a:p>
          <a:p>
            <a:endParaRPr lang="zh-CN" altLang="en-US" dirty="0"/>
          </a:p>
        </p:txBody>
      </p:sp>
    </p:spTree>
    <p:extLst>
      <p:ext uri="{BB962C8B-B14F-4D97-AF65-F5344CB8AC3E}">
        <p14:creationId xmlns:p14="http://schemas.microsoft.com/office/powerpoint/2010/main" val="3670579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43</a:t>
            </a:fld>
            <a:endParaRPr lang="en-US" dirty="0"/>
          </a:p>
        </p:txBody>
      </p:sp>
      <p:sp>
        <p:nvSpPr>
          <p:cNvPr id="3" name="标题 2"/>
          <p:cNvSpPr>
            <a:spLocks noGrp="1"/>
          </p:cNvSpPr>
          <p:nvPr>
            <p:ph type="title"/>
          </p:nvPr>
        </p:nvSpPr>
        <p:spPr/>
        <p:txBody>
          <a:bodyPr/>
          <a:lstStyle/>
          <a:p>
            <a:r>
              <a:rPr lang="en-US" altLang="zh-CN" dirty="0"/>
              <a:t>6.4.4 </a:t>
            </a:r>
            <a:r>
              <a:rPr lang="zh-CN" altLang="en-US" dirty="0"/>
              <a:t>视频</a:t>
            </a:r>
            <a:r>
              <a:rPr lang="zh-CN" altLang="en-US" dirty="0" smtClean="0"/>
              <a:t>检索</a:t>
            </a:r>
            <a:endParaRPr lang="zh-CN" altLang="en-US" dirty="0"/>
          </a:p>
        </p:txBody>
      </p:sp>
      <p:sp>
        <p:nvSpPr>
          <p:cNvPr id="4" name="内容占位符 3"/>
          <p:cNvSpPr>
            <a:spLocks noGrp="1"/>
          </p:cNvSpPr>
          <p:nvPr>
            <p:ph idx="1"/>
          </p:nvPr>
        </p:nvSpPr>
        <p:spPr/>
        <p:txBody>
          <a:bodyPr/>
          <a:lstStyle/>
          <a:p>
            <a:r>
              <a:rPr lang="zh-CN" altLang="en-US" dirty="0" smtClean="0"/>
              <a:t>视频</a:t>
            </a:r>
            <a:r>
              <a:rPr lang="zh-CN" altLang="en-US" dirty="0"/>
              <a:t>数据作为一种动态、直观、形象的数字媒体，以其稳定性、扩展性和易交互性等优势，应用越来越广泛</a:t>
            </a:r>
            <a:r>
              <a:rPr lang="zh-CN" altLang="en-US" dirty="0" smtClean="0"/>
              <a:t>。</a:t>
            </a:r>
            <a:endParaRPr lang="en-US" altLang="zh-CN" dirty="0" smtClean="0"/>
          </a:p>
          <a:p>
            <a:r>
              <a:rPr lang="zh-CN" altLang="en-US" dirty="0" smtClean="0"/>
              <a:t>视频</a:t>
            </a:r>
            <a:r>
              <a:rPr lang="zh-CN" altLang="en-US" dirty="0"/>
              <a:t>数据包括幕、场景、镜头和帧，是一个二维图像流序列，是非结构化的、最复杂的多媒体信息</a:t>
            </a:r>
            <a:r>
              <a:rPr lang="zh-CN" altLang="en-US" dirty="0" smtClean="0"/>
              <a:t>。</a:t>
            </a:r>
            <a:endParaRPr lang="en-US" altLang="zh-CN" dirty="0" smtClean="0"/>
          </a:p>
          <a:p>
            <a:r>
              <a:rPr lang="zh-CN" altLang="en-US" dirty="0" smtClean="0"/>
              <a:t>视频检索指</a:t>
            </a:r>
            <a:r>
              <a:rPr lang="zh-CN" altLang="en-US" dirty="0"/>
              <a:t>根据用户提出的检索请求，从视频数据库中快速地提取出相关的图像或图像序列的过程</a:t>
            </a:r>
            <a:r>
              <a:rPr lang="zh-CN" altLang="en-US" dirty="0" smtClean="0"/>
              <a:t>。</a:t>
            </a:r>
            <a:endParaRPr lang="en-US" altLang="zh-CN" dirty="0" smtClean="0"/>
          </a:p>
          <a:p>
            <a:r>
              <a:rPr lang="en-US" altLang="zh-CN" dirty="0" smtClean="0"/>
              <a:t>20</a:t>
            </a:r>
            <a:r>
              <a:rPr lang="zh-CN" altLang="en-US" dirty="0"/>
              <a:t>世纪</a:t>
            </a:r>
            <a:r>
              <a:rPr lang="en-US" altLang="zh-CN" dirty="0"/>
              <a:t>90</a:t>
            </a:r>
            <a:r>
              <a:rPr lang="zh-CN" altLang="en-US" dirty="0"/>
              <a:t>年代以来已有许多在视频内容的分析、结构化以及语义理解方面的研究，并取得了一些实验性的成果</a:t>
            </a:r>
            <a:r>
              <a:rPr lang="zh-CN" altLang="en-US" dirty="0" smtClean="0"/>
              <a:t>。</a:t>
            </a:r>
            <a:endParaRPr lang="en-US" altLang="zh-CN" dirty="0" smtClean="0"/>
          </a:p>
          <a:p>
            <a:r>
              <a:rPr lang="zh-CN" altLang="en-US" dirty="0" smtClean="0"/>
              <a:t>目前</a:t>
            </a:r>
            <a:r>
              <a:rPr lang="zh-CN" altLang="en-US" dirty="0"/>
              <a:t>，国内外已研发出了多个基于内容的视频检索</a:t>
            </a:r>
            <a:r>
              <a:rPr lang="zh-CN" altLang="en-US" dirty="0" smtClean="0"/>
              <a:t>系统。</a:t>
            </a:r>
            <a:endParaRPr lang="zh-CN" altLang="en-US" dirty="0"/>
          </a:p>
          <a:p>
            <a:endParaRPr lang="zh-CN" altLang="en-US" dirty="0"/>
          </a:p>
        </p:txBody>
      </p:sp>
    </p:spTree>
    <p:extLst>
      <p:ext uri="{BB962C8B-B14F-4D97-AF65-F5344CB8AC3E}">
        <p14:creationId xmlns:p14="http://schemas.microsoft.com/office/powerpoint/2010/main" val="1118224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44</a:t>
            </a:fld>
            <a:endParaRPr lang="en-US" dirty="0"/>
          </a:p>
        </p:txBody>
      </p:sp>
      <p:sp>
        <p:nvSpPr>
          <p:cNvPr id="3" name="标题 2"/>
          <p:cNvSpPr>
            <a:spLocks noGrp="1"/>
          </p:cNvSpPr>
          <p:nvPr>
            <p:ph type="title"/>
          </p:nvPr>
        </p:nvSpPr>
        <p:spPr/>
        <p:txBody>
          <a:bodyPr/>
          <a:lstStyle/>
          <a:p>
            <a:r>
              <a:rPr lang="en-US" altLang="zh-CN" dirty="0"/>
              <a:t>6.5 </a:t>
            </a:r>
            <a:r>
              <a:rPr lang="zh-CN" altLang="zh-CN" dirty="0"/>
              <a:t>本章</a:t>
            </a:r>
            <a:r>
              <a:rPr lang="zh-CN" altLang="zh-CN" dirty="0" smtClean="0"/>
              <a:t>小结</a:t>
            </a:r>
            <a:endParaRPr lang="zh-CN" altLang="en-US" dirty="0"/>
          </a:p>
        </p:txBody>
      </p:sp>
      <p:sp>
        <p:nvSpPr>
          <p:cNvPr id="4" name="内容占位符 3"/>
          <p:cNvSpPr>
            <a:spLocks noGrp="1"/>
          </p:cNvSpPr>
          <p:nvPr>
            <p:ph idx="1"/>
          </p:nvPr>
        </p:nvSpPr>
        <p:spPr/>
        <p:txBody>
          <a:bodyPr/>
          <a:lstStyle/>
          <a:p>
            <a:r>
              <a:rPr lang="zh-CN" altLang="zh-CN" dirty="0" smtClean="0"/>
              <a:t>本章</a:t>
            </a:r>
            <a:r>
              <a:rPr lang="zh-CN" altLang="zh-CN" dirty="0"/>
              <a:t>概述了物联网的数据存储与分析技术</a:t>
            </a:r>
            <a:r>
              <a:rPr lang="zh-CN" altLang="zh-CN" dirty="0" smtClean="0"/>
              <a:t>。</a:t>
            </a:r>
            <a:endParaRPr lang="en-US" altLang="zh-CN" dirty="0" smtClean="0"/>
          </a:p>
          <a:p>
            <a:r>
              <a:rPr lang="zh-CN" altLang="zh-CN" dirty="0" smtClean="0"/>
              <a:t>包括</a:t>
            </a:r>
            <a:r>
              <a:rPr lang="zh-CN" altLang="zh-CN" dirty="0"/>
              <a:t>物联网数据的</a:t>
            </a:r>
            <a:r>
              <a:rPr lang="en-US" altLang="zh-CN" dirty="0"/>
              <a:t>5V</a:t>
            </a:r>
            <a:r>
              <a:rPr lang="zh-CN" altLang="zh-CN" dirty="0"/>
              <a:t>特征、物联网数据的关系数据库存储和云存储方法，物联网数据预处理和分析方法，基于</a:t>
            </a:r>
            <a:r>
              <a:rPr lang="en-US" altLang="zh-CN" dirty="0" err="1"/>
              <a:t>Mapreduce</a:t>
            </a:r>
            <a:r>
              <a:rPr lang="zh-CN" altLang="zh-CN" dirty="0"/>
              <a:t>框架的物联网数据并行处理技术，物联网的文本、图像、音频和视频检索方法</a:t>
            </a:r>
            <a:r>
              <a:rPr lang="zh-CN" altLang="zh-CN" dirty="0" smtClean="0"/>
              <a:t>。</a:t>
            </a:r>
            <a:endParaRPr lang="en-US" altLang="zh-CN" dirty="0" smtClean="0"/>
          </a:p>
          <a:p>
            <a:r>
              <a:rPr lang="zh-CN" altLang="zh-CN" dirty="0" smtClean="0"/>
              <a:t>通过</a:t>
            </a:r>
            <a:r>
              <a:rPr lang="zh-CN" altLang="zh-CN" dirty="0"/>
              <a:t>技术介绍和案例分析，旨在为物联网海量感知数据的实时处理提供各种解决思路。</a:t>
            </a:r>
          </a:p>
          <a:p>
            <a:endParaRPr lang="zh-CN" altLang="en-US" dirty="0"/>
          </a:p>
        </p:txBody>
      </p:sp>
    </p:spTree>
    <p:extLst>
      <p:ext uri="{BB962C8B-B14F-4D97-AF65-F5344CB8AC3E}">
        <p14:creationId xmlns:p14="http://schemas.microsoft.com/office/powerpoint/2010/main" val="1130218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62467" name="Rectangle 5"/>
          <p:cNvSpPr>
            <a:spLocks noGrp="1" noChangeArrowheads="1"/>
          </p:cNvSpPr>
          <p:nvPr>
            <p:ph type="subTitle" idx="1"/>
          </p:nvPr>
        </p:nvSpPr>
        <p:spPr/>
        <p:txBody>
          <a:bodyPr/>
          <a:lstStyle/>
          <a:p>
            <a:r>
              <a:rPr lang="zh-CN" altLang="en-US" dirty="0" smtClean="0"/>
              <a:t>桂小林</a:t>
            </a:r>
            <a:endParaRPr lang="en-US" altLang="zh-CN" dirty="0" smtClean="0"/>
          </a:p>
          <a:p>
            <a:r>
              <a:rPr lang="zh-CN" altLang="en-US" dirty="0" smtClean="0"/>
              <a:t>物</a:t>
            </a:r>
            <a:r>
              <a:rPr lang="zh-CN" altLang="en-US" dirty="0" smtClean="0"/>
              <a:t>联网技术导论</a:t>
            </a:r>
            <a:r>
              <a:rPr lang="en-US" altLang="zh-CN" dirty="0" smtClean="0"/>
              <a:t>-</a:t>
            </a:r>
            <a:r>
              <a:rPr lang="zh-CN" altLang="en-US" dirty="0" smtClean="0"/>
              <a:t>课程思政版</a:t>
            </a:r>
          </a:p>
        </p:txBody>
      </p:sp>
      <p:sp>
        <p:nvSpPr>
          <p:cNvPr id="2" name="灯片编号占位符 1"/>
          <p:cNvSpPr>
            <a:spLocks noGrp="1"/>
          </p:cNvSpPr>
          <p:nvPr>
            <p:ph type="sldNum" sz="quarter" idx="10"/>
          </p:nvPr>
        </p:nvSpPr>
        <p:spPr/>
        <p:txBody>
          <a:bodyPr/>
          <a:lstStyle/>
          <a:p>
            <a:pPr>
              <a:defRPr/>
            </a:pPr>
            <a:r>
              <a:rPr lang="zh-CN" altLang="en-US" smtClean="0"/>
              <a:t>桂小林 </a:t>
            </a:r>
            <a:fld id="{98937121-B518-4F64-8D3D-CE18D5484738}" type="slidenum">
              <a:rPr lang="en-US" smtClean="0"/>
              <a:pPr>
                <a:defRPr/>
              </a:pPr>
              <a:t>45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5</a:t>
            </a:fld>
            <a:endParaRPr lang="en-US" dirty="0"/>
          </a:p>
        </p:txBody>
      </p:sp>
      <p:sp>
        <p:nvSpPr>
          <p:cNvPr id="3" name="标题 2"/>
          <p:cNvSpPr>
            <a:spLocks noGrp="1"/>
          </p:cNvSpPr>
          <p:nvPr>
            <p:ph type="title"/>
          </p:nvPr>
        </p:nvSpPr>
        <p:spPr/>
        <p:txBody>
          <a:bodyPr/>
          <a:lstStyle/>
          <a:p>
            <a:r>
              <a:rPr lang="zh-CN" altLang="en-US" dirty="0" smtClean="0"/>
              <a:t>计算题</a:t>
            </a:r>
            <a:endParaRPr lang="zh-CN" altLang="en-US" dirty="0"/>
          </a:p>
        </p:txBody>
      </p:sp>
      <p:sp>
        <p:nvSpPr>
          <p:cNvPr id="4" name="内容占位符 3"/>
          <p:cNvSpPr>
            <a:spLocks noGrp="1"/>
          </p:cNvSpPr>
          <p:nvPr>
            <p:ph idx="1"/>
          </p:nvPr>
        </p:nvSpPr>
        <p:spPr/>
        <p:txBody>
          <a:bodyPr/>
          <a:lstStyle/>
          <a:p>
            <a:r>
              <a:rPr lang="zh-CN" altLang="en-US" dirty="0" smtClean="0"/>
              <a:t>已知图片分辨率为</a:t>
            </a:r>
            <a:r>
              <a:rPr lang="en-US" altLang="zh-CN" dirty="0" smtClean="0"/>
              <a:t>800*600</a:t>
            </a:r>
            <a:r>
              <a:rPr lang="zh-CN" altLang="en-US" dirty="0" smtClean="0"/>
              <a:t>，计算一</a:t>
            </a:r>
            <a:r>
              <a:rPr lang="zh-CN" altLang="en-US" dirty="0"/>
              <a:t>张</a:t>
            </a:r>
            <a:r>
              <a:rPr lang="en-US" altLang="zh-CN" dirty="0"/>
              <a:t>24</a:t>
            </a:r>
            <a:r>
              <a:rPr lang="zh-CN" altLang="en-US" dirty="0"/>
              <a:t>位色彩的图片的</a:t>
            </a:r>
            <a:r>
              <a:rPr lang="zh-CN" altLang="en-US" dirty="0" smtClean="0"/>
              <a:t>存储空间。</a:t>
            </a:r>
            <a:endParaRPr lang="en-US" altLang="zh-CN" dirty="0" smtClean="0"/>
          </a:p>
          <a:p>
            <a:r>
              <a:rPr lang="zh-CN" altLang="en-US" dirty="0" smtClean="0"/>
              <a:t>答：</a:t>
            </a:r>
            <a:endParaRPr lang="en-US" altLang="zh-CN" dirty="0" smtClean="0"/>
          </a:p>
          <a:p>
            <a:r>
              <a:rPr lang="zh-CN" altLang="en-US" dirty="0" smtClean="0">
                <a:solidFill>
                  <a:srgbClr val="008000"/>
                </a:solidFill>
                <a:effectLst>
                  <a:outerShdw blurRad="38100" dist="38100" dir="2700000" algn="tl">
                    <a:srgbClr val="000000">
                      <a:alpha val="43137"/>
                    </a:srgbClr>
                  </a:outerShdw>
                </a:effectLst>
              </a:rPr>
              <a:t>参考答案：（</a:t>
            </a:r>
            <a:r>
              <a:rPr lang="en-US" altLang="zh-CN" dirty="0" smtClean="0">
                <a:solidFill>
                  <a:srgbClr val="008000"/>
                </a:solidFill>
                <a:effectLst>
                  <a:outerShdw blurRad="38100" dist="38100" dir="2700000" algn="tl">
                    <a:srgbClr val="000000">
                      <a:alpha val="43137"/>
                    </a:srgbClr>
                  </a:outerShdw>
                </a:effectLst>
              </a:rPr>
              <a:t>800*600*24</a:t>
            </a:r>
            <a:r>
              <a:rPr lang="zh-CN" altLang="en-US" dirty="0">
                <a:solidFill>
                  <a:srgbClr val="008000"/>
                </a:solidFill>
                <a:effectLst>
                  <a:outerShdw blurRad="38100" dist="38100" dir="2700000" algn="tl">
                    <a:srgbClr val="000000">
                      <a:alpha val="43137"/>
                    </a:srgbClr>
                  </a:outerShdw>
                </a:effectLst>
              </a:rPr>
              <a:t>）</a:t>
            </a:r>
            <a:r>
              <a:rPr lang="en-US" altLang="zh-CN" dirty="0">
                <a:solidFill>
                  <a:srgbClr val="008000"/>
                </a:solidFill>
                <a:effectLst>
                  <a:outerShdw blurRad="38100" dist="38100" dir="2700000" algn="tl">
                    <a:srgbClr val="000000">
                      <a:alpha val="43137"/>
                    </a:srgbClr>
                  </a:outerShdw>
                </a:effectLst>
              </a:rPr>
              <a:t>/</a:t>
            </a:r>
            <a:r>
              <a:rPr lang="zh-CN" altLang="en-US" dirty="0">
                <a:solidFill>
                  <a:srgbClr val="008000"/>
                </a:solidFill>
                <a:effectLst>
                  <a:outerShdw blurRad="38100" dist="38100" dir="2700000" algn="tl">
                    <a:srgbClr val="000000">
                      <a:alpha val="43137"/>
                    </a:srgbClr>
                  </a:outerShdw>
                </a:effectLst>
              </a:rPr>
              <a:t>（</a:t>
            </a:r>
            <a:r>
              <a:rPr lang="en-US" altLang="zh-CN" dirty="0">
                <a:solidFill>
                  <a:srgbClr val="008000"/>
                </a:solidFill>
                <a:effectLst>
                  <a:outerShdw blurRad="38100" dist="38100" dir="2700000" algn="tl">
                    <a:srgbClr val="000000">
                      <a:alpha val="43137"/>
                    </a:srgbClr>
                  </a:outerShdw>
                </a:effectLst>
              </a:rPr>
              <a:t>1024*8</a:t>
            </a:r>
            <a:r>
              <a:rPr lang="zh-CN" altLang="en-US" dirty="0">
                <a:solidFill>
                  <a:srgbClr val="008000"/>
                </a:solidFill>
                <a:effectLst>
                  <a:outerShdw blurRad="38100" dist="38100" dir="2700000" algn="tl">
                    <a:srgbClr val="000000">
                      <a:alpha val="43137"/>
                    </a:srgbClr>
                  </a:outerShdw>
                </a:effectLst>
              </a:rPr>
              <a:t>）</a:t>
            </a:r>
            <a:r>
              <a:rPr lang="en-US" altLang="zh-CN" dirty="0">
                <a:solidFill>
                  <a:srgbClr val="008000"/>
                </a:solidFill>
                <a:effectLst>
                  <a:outerShdw blurRad="38100" dist="38100" dir="2700000" algn="tl">
                    <a:srgbClr val="000000">
                      <a:alpha val="43137"/>
                    </a:srgbClr>
                  </a:outerShdw>
                </a:effectLst>
              </a:rPr>
              <a:t>=</a:t>
            </a:r>
            <a:r>
              <a:rPr lang="en-US" altLang="zh-CN" dirty="0" smtClean="0">
                <a:solidFill>
                  <a:srgbClr val="008000"/>
                </a:solidFill>
                <a:effectLst>
                  <a:outerShdw blurRad="38100" dist="38100" dir="2700000" algn="tl">
                    <a:srgbClr val="000000">
                      <a:alpha val="43137"/>
                    </a:srgbClr>
                  </a:outerShdw>
                </a:effectLst>
              </a:rPr>
              <a:t>1406KB</a:t>
            </a:r>
          </a:p>
          <a:p>
            <a:r>
              <a:rPr lang="zh-CN" altLang="en-US" dirty="0"/>
              <a:t>已知</a:t>
            </a:r>
            <a:r>
              <a:rPr lang="en-US" altLang="zh-CN" dirty="0" smtClean="0"/>
              <a:t>10</a:t>
            </a:r>
            <a:r>
              <a:rPr lang="zh-CN" altLang="en-US" dirty="0"/>
              <a:t>分钟的视频（假设每秒</a:t>
            </a:r>
            <a:r>
              <a:rPr lang="en-US" altLang="zh-CN" dirty="0"/>
              <a:t>25</a:t>
            </a:r>
            <a:r>
              <a:rPr lang="zh-CN" altLang="en-US" dirty="0"/>
              <a:t>帧时</a:t>
            </a:r>
            <a:r>
              <a:rPr lang="zh-CN" altLang="en-US" dirty="0" smtClean="0"/>
              <a:t>），计算其需要的存储空间大小。</a:t>
            </a:r>
            <a:endParaRPr lang="en-US" altLang="zh-CN" dirty="0" smtClean="0"/>
          </a:p>
          <a:p>
            <a:r>
              <a:rPr lang="zh-CN" altLang="en-US" dirty="0" smtClean="0"/>
              <a:t>答：</a:t>
            </a:r>
            <a:endParaRPr lang="en-US" altLang="zh-CN" dirty="0" smtClean="0"/>
          </a:p>
          <a:p>
            <a:r>
              <a:rPr lang="zh-CN" altLang="en-US" dirty="0">
                <a:solidFill>
                  <a:srgbClr val="008000"/>
                </a:solidFill>
                <a:effectLst>
                  <a:outerShdw blurRad="38100" dist="38100" dir="2700000" algn="tl">
                    <a:srgbClr val="000000">
                      <a:alpha val="43137"/>
                    </a:srgbClr>
                  </a:outerShdw>
                </a:effectLst>
              </a:rPr>
              <a:t>参考答案： </a:t>
            </a:r>
            <a:r>
              <a:rPr lang="zh-CN" altLang="en-US" dirty="0" smtClean="0">
                <a:solidFill>
                  <a:srgbClr val="008000"/>
                </a:solidFill>
              </a:rPr>
              <a:t>（</a:t>
            </a:r>
            <a:r>
              <a:rPr lang="en-US" altLang="zh-CN" dirty="0">
                <a:solidFill>
                  <a:srgbClr val="008000"/>
                </a:solidFill>
              </a:rPr>
              <a:t>800*600*24*25*10*60</a:t>
            </a:r>
            <a:r>
              <a:rPr lang="zh-CN" altLang="en-US" dirty="0">
                <a:solidFill>
                  <a:srgbClr val="008000"/>
                </a:solidFill>
              </a:rPr>
              <a:t>）</a:t>
            </a:r>
            <a:r>
              <a:rPr lang="en-US" altLang="zh-CN" dirty="0">
                <a:solidFill>
                  <a:srgbClr val="008000"/>
                </a:solidFill>
              </a:rPr>
              <a:t>/</a:t>
            </a:r>
            <a:r>
              <a:rPr lang="zh-CN" altLang="en-US" dirty="0">
                <a:solidFill>
                  <a:srgbClr val="008000"/>
                </a:solidFill>
              </a:rPr>
              <a:t>（</a:t>
            </a:r>
            <a:r>
              <a:rPr lang="en-US" altLang="zh-CN" dirty="0">
                <a:solidFill>
                  <a:srgbClr val="008000"/>
                </a:solidFill>
              </a:rPr>
              <a:t>1024*8</a:t>
            </a:r>
            <a:r>
              <a:rPr lang="zh-CN" altLang="en-US" dirty="0">
                <a:solidFill>
                  <a:srgbClr val="008000"/>
                </a:solidFill>
              </a:rPr>
              <a:t>）</a:t>
            </a:r>
            <a:r>
              <a:rPr lang="en-US" altLang="zh-CN" dirty="0">
                <a:solidFill>
                  <a:srgbClr val="008000"/>
                </a:solidFill>
              </a:rPr>
              <a:t>= </a:t>
            </a:r>
            <a:r>
              <a:rPr lang="en-US" altLang="zh-CN" dirty="0" smtClean="0">
                <a:solidFill>
                  <a:srgbClr val="008000"/>
                </a:solidFill>
              </a:rPr>
              <a:t>2109375KB</a:t>
            </a:r>
            <a:r>
              <a:rPr lang="zh-CN" altLang="en-US" dirty="0" smtClean="0">
                <a:solidFill>
                  <a:srgbClr val="008000"/>
                </a:solidFill>
              </a:rPr>
              <a:t>。</a:t>
            </a:r>
            <a:endParaRPr lang="zh-CN" altLang="en-US" dirty="0">
              <a:solidFill>
                <a:srgbClr val="008000"/>
              </a:solidFill>
            </a:endParaRPr>
          </a:p>
        </p:txBody>
      </p:sp>
    </p:spTree>
    <p:extLst>
      <p:ext uri="{BB962C8B-B14F-4D97-AF65-F5344CB8AC3E}">
        <p14:creationId xmlns:p14="http://schemas.microsoft.com/office/powerpoint/2010/main" val="3233502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6</a:t>
            </a:fld>
            <a:endParaRPr lang="en-US"/>
          </a:p>
        </p:txBody>
      </p:sp>
      <p:sp>
        <p:nvSpPr>
          <p:cNvPr id="3" name="标题 2"/>
          <p:cNvSpPr>
            <a:spLocks noGrp="1"/>
          </p:cNvSpPr>
          <p:nvPr>
            <p:ph type="title"/>
          </p:nvPr>
        </p:nvSpPr>
        <p:spPr/>
        <p:txBody>
          <a:bodyPr/>
          <a:lstStyle/>
          <a:p>
            <a:r>
              <a:rPr lang="en-US" altLang="zh-CN" dirty="0"/>
              <a:t>6.2</a:t>
            </a:r>
            <a:r>
              <a:rPr lang="zh-CN" altLang="zh-CN" dirty="0"/>
              <a:t>物联网数据</a:t>
            </a:r>
            <a:r>
              <a:rPr lang="zh-CN" altLang="zh-CN" dirty="0" smtClean="0"/>
              <a:t>存储</a:t>
            </a:r>
            <a:endParaRPr lang="zh-CN" altLang="en-US" dirty="0"/>
          </a:p>
        </p:txBody>
      </p:sp>
      <p:sp>
        <p:nvSpPr>
          <p:cNvPr id="4" name="内容占位符 3"/>
          <p:cNvSpPr>
            <a:spLocks noGrp="1"/>
          </p:cNvSpPr>
          <p:nvPr>
            <p:ph idx="1"/>
          </p:nvPr>
        </p:nvSpPr>
        <p:spPr/>
        <p:txBody>
          <a:bodyPr/>
          <a:lstStyle/>
          <a:p>
            <a:r>
              <a:rPr lang="zh-CN" altLang="zh-CN" dirty="0"/>
              <a:t>本节介绍两种常用的物联网存储技术，即数据库存储技术和云存储技术。</a:t>
            </a:r>
          </a:p>
          <a:p>
            <a:r>
              <a:rPr lang="en-US" altLang="zh-CN" dirty="0"/>
              <a:t>6.2.1</a:t>
            </a:r>
            <a:r>
              <a:rPr lang="zh-CN" altLang="en-US" dirty="0"/>
              <a:t>数据库存储</a:t>
            </a:r>
          </a:p>
          <a:p>
            <a:pPr lvl="1"/>
            <a:r>
              <a:rPr lang="zh-CN" altLang="en-US" dirty="0"/>
              <a:t>数据库是一种以记录的形式实现数据存储的存储技术</a:t>
            </a:r>
            <a:r>
              <a:rPr lang="zh-CN" altLang="en-US" dirty="0" smtClean="0"/>
              <a:t>。</a:t>
            </a:r>
            <a:endParaRPr lang="en-US" altLang="zh-CN" dirty="0" smtClean="0"/>
          </a:p>
          <a:p>
            <a:pPr lvl="1"/>
            <a:r>
              <a:rPr lang="zh-CN" altLang="en-US" dirty="0" smtClean="0"/>
              <a:t>完整</a:t>
            </a:r>
            <a:r>
              <a:rPr lang="zh-CN" altLang="en-US" dirty="0"/>
              <a:t>的数据库系统</a:t>
            </a:r>
            <a:r>
              <a:rPr lang="zh-CN" altLang="en-US" dirty="0" smtClean="0">
                <a:solidFill>
                  <a:srgbClr val="7030A0"/>
                </a:solidFill>
              </a:rPr>
              <a:t>包括数据库</a:t>
            </a:r>
            <a:r>
              <a:rPr lang="zh-CN" altLang="en-US" dirty="0" smtClean="0"/>
              <a:t>、数据库管理系统以及</a:t>
            </a:r>
            <a:r>
              <a:rPr lang="zh-CN" altLang="en-US" dirty="0"/>
              <a:t>各类数据库用户三大部分</a:t>
            </a:r>
            <a:r>
              <a:rPr lang="zh-CN" altLang="en-US" dirty="0" smtClean="0"/>
              <a:t>。</a:t>
            </a:r>
            <a:endParaRPr lang="en-US" altLang="zh-CN" dirty="0" smtClean="0"/>
          </a:p>
          <a:p>
            <a:pPr lvl="1"/>
            <a:r>
              <a:rPr lang="zh-CN" altLang="en-US" dirty="0"/>
              <a:t>数据如何存放在数据库中，主要涉及数据模型与数据模式两个概念</a:t>
            </a:r>
            <a:r>
              <a:rPr lang="zh-CN" altLang="en-US" dirty="0" smtClean="0"/>
              <a:t>。</a:t>
            </a:r>
            <a:endParaRPr lang="en-US" altLang="zh-CN" dirty="0" smtClean="0"/>
          </a:p>
          <a:p>
            <a:pPr lvl="1"/>
            <a:r>
              <a:rPr lang="zh-CN" altLang="en-US" dirty="0" smtClean="0"/>
              <a:t>数据模型</a:t>
            </a:r>
            <a:r>
              <a:rPr lang="zh-CN" altLang="en-US" dirty="0"/>
              <a:t>是现实世界数据特征的抽象，是用来描述数据的一组概念的集合，通常由数据结构、数据操作和完整性约束三部分组成</a:t>
            </a:r>
            <a:r>
              <a:rPr lang="zh-CN" altLang="en-US" dirty="0" smtClean="0"/>
              <a:t>。</a:t>
            </a:r>
            <a:endParaRPr lang="en-US" altLang="zh-CN" dirty="0" smtClean="0"/>
          </a:p>
          <a:p>
            <a:pPr lvl="1"/>
            <a:r>
              <a:rPr lang="zh-CN" altLang="en-US" dirty="0" smtClean="0"/>
              <a:t>数据</a:t>
            </a:r>
            <a:r>
              <a:rPr lang="zh-CN" altLang="en-US" dirty="0"/>
              <a:t>模式是用给定的数据模型对某类具体数据的描述。</a:t>
            </a:r>
          </a:p>
          <a:p>
            <a:endParaRPr lang="zh-CN" altLang="en-US" dirty="0"/>
          </a:p>
        </p:txBody>
      </p:sp>
    </p:spTree>
    <p:extLst>
      <p:ext uri="{BB962C8B-B14F-4D97-AF65-F5344CB8AC3E}">
        <p14:creationId xmlns:p14="http://schemas.microsoft.com/office/powerpoint/2010/main" val="425922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7</a:t>
            </a:fld>
            <a:endParaRPr lang="en-US"/>
          </a:p>
        </p:txBody>
      </p:sp>
      <p:sp>
        <p:nvSpPr>
          <p:cNvPr id="3" name="标题 2"/>
          <p:cNvSpPr>
            <a:spLocks noGrp="1"/>
          </p:cNvSpPr>
          <p:nvPr>
            <p:ph type="title"/>
          </p:nvPr>
        </p:nvSpPr>
        <p:spPr/>
        <p:txBody>
          <a:bodyPr/>
          <a:lstStyle/>
          <a:p>
            <a:r>
              <a:rPr lang="en-US" altLang="zh-CN" dirty="0"/>
              <a:t>6.2.1</a:t>
            </a:r>
            <a:r>
              <a:rPr lang="zh-CN" altLang="en-US" dirty="0"/>
              <a:t>数据库</a:t>
            </a:r>
            <a:r>
              <a:rPr lang="zh-CN" altLang="en-US" dirty="0" smtClean="0"/>
              <a:t>存储</a:t>
            </a:r>
            <a:endParaRPr lang="zh-CN" altLang="en-US" dirty="0"/>
          </a:p>
        </p:txBody>
      </p:sp>
      <p:sp>
        <p:nvSpPr>
          <p:cNvPr id="4" name="内容占位符 3"/>
          <p:cNvSpPr>
            <a:spLocks noGrp="1"/>
          </p:cNvSpPr>
          <p:nvPr>
            <p:ph idx="1"/>
          </p:nvPr>
        </p:nvSpPr>
        <p:spPr/>
        <p:txBody>
          <a:bodyPr/>
          <a:lstStyle/>
          <a:p>
            <a:r>
              <a:rPr lang="zh-CN" altLang="en-US" dirty="0"/>
              <a:t>在数据库领域中，最常用的数据模型有四种，分别</a:t>
            </a:r>
            <a:r>
              <a:rPr lang="zh-CN" altLang="en-US" dirty="0" smtClean="0"/>
              <a:t>是</a:t>
            </a:r>
            <a:r>
              <a:rPr lang="en-US" altLang="zh-CN" dirty="0" smtClean="0"/>
              <a:t>:</a:t>
            </a:r>
          </a:p>
          <a:p>
            <a:pPr lvl="1"/>
            <a:r>
              <a:rPr lang="zh-CN" altLang="en-US" dirty="0" smtClean="0"/>
              <a:t>层次</a:t>
            </a:r>
            <a:r>
              <a:rPr lang="zh-CN" altLang="en-US" dirty="0"/>
              <a:t>模型</a:t>
            </a:r>
            <a:r>
              <a:rPr lang="en-US" altLang="zh-CN" dirty="0"/>
              <a:t>(Hierarchical Model)</a:t>
            </a:r>
            <a:r>
              <a:rPr lang="zh-CN" altLang="en-US" dirty="0" smtClean="0"/>
              <a:t>、</a:t>
            </a:r>
            <a:endParaRPr lang="en-US" altLang="zh-CN" dirty="0" smtClean="0"/>
          </a:p>
          <a:p>
            <a:pPr lvl="1"/>
            <a:r>
              <a:rPr lang="zh-CN" altLang="en-US" dirty="0" smtClean="0"/>
              <a:t>网状</a:t>
            </a:r>
            <a:r>
              <a:rPr lang="zh-CN" altLang="en-US" dirty="0"/>
              <a:t>模型</a:t>
            </a:r>
            <a:r>
              <a:rPr lang="en-US" altLang="zh-CN" dirty="0"/>
              <a:t>(Network Model)</a:t>
            </a:r>
            <a:r>
              <a:rPr lang="zh-CN" altLang="en-US" dirty="0" smtClean="0"/>
              <a:t>、</a:t>
            </a:r>
            <a:r>
              <a:rPr lang="en-US" altLang="zh-CN" dirty="0" smtClean="0"/>
              <a:t>	</a:t>
            </a:r>
          </a:p>
          <a:p>
            <a:pPr lvl="1"/>
            <a:r>
              <a:rPr lang="zh-CN" altLang="en-US" dirty="0" smtClean="0"/>
              <a:t>关系</a:t>
            </a:r>
            <a:r>
              <a:rPr lang="zh-CN" altLang="en-US" dirty="0"/>
              <a:t>模型</a:t>
            </a:r>
            <a:r>
              <a:rPr lang="en-US" altLang="zh-CN" dirty="0"/>
              <a:t>(Relational Model</a:t>
            </a:r>
            <a:r>
              <a:rPr lang="en-US" altLang="zh-CN" dirty="0" smtClean="0"/>
              <a:t>)</a:t>
            </a:r>
          </a:p>
          <a:p>
            <a:pPr lvl="1"/>
            <a:r>
              <a:rPr lang="zh-CN" altLang="en-US" dirty="0" smtClean="0"/>
              <a:t>面向对象</a:t>
            </a:r>
            <a:r>
              <a:rPr lang="zh-CN" altLang="en-US" dirty="0"/>
              <a:t>模型</a:t>
            </a:r>
            <a:r>
              <a:rPr lang="en-US" altLang="zh-CN" dirty="0"/>
              <a:t>(Object Oriented Model)</a:t>
            </a:r>
            <a:r>
              <a:rPr lang="zh-CN" altLang="en-US" dirty="0" smtClean="0"/>
              <a:t>。</a:t>
            </a:r>
            <a:endParaRPr lang="en-US" altLang="zh-CN" dirty="0" smtClean="0"/>
          </a:p>
          <a:p>
            <a:r>
              <a:rPr lang="en-US" altLang="zh-CN" dirty="0"/>
              <a:t>1. </a:t>
            </a:r>
            <a:r>
              <a:rPr lang="zh-CN" altLang="en-US" dirty="0"/>
              <a:t>关系模型的基本概念</a:t>
            </a:r>
          </a:p>
          <a:p>
            <a:pPr lvl="1"/>
            <a:r>
              <a:rPr lang="zh-CN" altLang="en-US" dirty="0"/>
              <a:t>关系数据库是目前应用最广泛的数据库系统，而关系模型则是关系数据库的数学理论基础</a:t>
            </a:r>
            <a:r>
              <a:rPr lang="zh-CN" altLang="en-US" dirty="0" smtClean="0"/>
              <a:t>。</a:t>
            </a:r>
            <a:endParaRPr lang="en-US" altLang="zh-CN" dirty="0" smtClean="0"/>
          </a:p>
          <a:p>
            <a:pPr lvl="1"/>
            <a:r>
              <a:rPr lang="zh-CN" altLang="en-US" dirty="0" smtClean="0"/>
              <a:t>关系</a:t>
            </a:r>
            <a:r>
              <a:rPr lang="zh-CN" altLang="en-US" dirty="0"/>
              <a:t>模型理论是由美国</a:t>
            </a:r>
            <a:r>
              <a:rPr lang="en-US" altLang="zh-CN" dirty="0"/>
              <a:t>IBM</a:t>
            </a:r>
            <a:r>
              <a:rPr lang="zh-CN" altLang="en-US" dirty="0"/>
              <a:t>公司研究员</a:t>
            </a:r>
            <a:r>
              <a:rPr lang="en-US" altLang="zh-CN" dirty="0" err="1"/>
              <a:t>E.F.Codd</a:t>
            </a:r>
            <a:r>
              <a:rPr lang="zh-CN" altLang="en-US" dirty="0"/>
              <a:t>于</a:t>
            </a:r>
            <a:r>
              <a:rPr lang="en-US" altLang="zh-CN" dirty="0"/>
              <a:t>1970</a:t>
            </a:r>
            <a:r>
              <a:rPr lang="zh-CN" altLang="en-US" dirty="0"/>
              <a:t>年率先提出的。</a:t>
            </a:r>
          </a:p>
        </p:txBody>
      </p:sp>
    </p:spTree>
    <p:extLst>
      <p:ext uri="{BB962C8B-B14F-4D97-AF65-F5344CB8AC3E}">
        <p14:creationId xmlns:p14="http://schemas.microsoft.com/office/powerpoint/2010/main" val="914341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8</a:t>
            </a:fld>
            <a:endParaRPr lang="en-US"/>
          </a:p>
        </p:txBody>
      </p:sp>
      <p:sp>
        <p:nvSpPr>
          <p:cNvPr id="3" name="标题 2"/>
          <p:cNvSpPr>
            <a:spLocks noGrp="1"/>
          </p:cNvSpPr>
          <p:nvPr>
            <p:ph type="title"/>
          </p:nvPr>
        </p:nvSpPr>
        <p:spPr/>
        <p:txBody>
          <a:bodyPr/>
          <a:lstStyle/>
          <a:p>
            <a:r>
              <a:rPr lang="en-US" altLang="zh-CN" dirty="0"/>
              <a:t>6.2.1</a:t>
            </a:r>
            <a:r>
              <a:rPr lang="zh-CN" altLang="en-US" dirty="0"/>
              <a:t>数据库存储</a:t>
            </a:r>
          </a:p>
        </p:txBody>
      </p:sp>
      <p:sp>
        <p:nvSpPr>
          <p:cNvPr id="4" name="内容占位符 3"/>
          <p:cNvSpPr>
            <a:spLocks noGrp="1"/>
          </p:cNvSpPr>
          <p:nvPr>
            <p:ph idx="1"/>
          </p:nvPr>
        </p:nvSpPr>
        <p:spPr/>
        <p:txBody>
          <a:bodyPr/>
          <a:lstStyle/>
          <a:p>
            <a:r>
              <a:rPr lang="zh-CN" altLang="en-US" dirty="0"/>
              <a:t>从用户的角度看，关系模型中数据的逻辑结构是一张二维表。</a:t>
            </a:r>
          </a:p>
          <a:p>
            <a:r>
              <a:rPr lang="zh-CN" altLang="en-US" dirty="0"/>
              <a:t>关系模型中常用的关系操作包括： </a:t>
            </a:r>
            <a:endParaRPr lang="en-US" altLang="zh-CN" dirty="0" smtClean="0"/>
          </a:p>
          <a:p>
            <a:r>
              <a:rPr lang="zh-CN" altLang="en-US" dirty="0"/>
              <a:t>查询</a:t>
            </a:r>
            <a:r>
              <a:rPr lang="zh-CN" altLang="en-US" dirty="0" smtClean="0"/>
              <a:t>操作</a:t>
            </a:r>
            <a:r>
              <a:rPr lang="en-US" altLang="zh-CN" dirty="0" smtClean="0"/>
              <a:t>:</a:t>
            </a:r>
            <a:endParaRPr lang="en-US" altLang="zh-CN" dirty="0"/>
          </a:p>
          <a:p>
            <a:pPr lvl="1"/>
            <a:r>
              <a:rPr lang="zh-CN" altLang="en-US" dirty="0" smtClean="0"/>
              <a:t>选择</a:t>
            </a:r>
            <a:r>
              <a:rPr lang="en-US" altLang="zh-CN" dirty="0"/>
              <a:t>(SELECT)</a:t>
            </a:r>
            <a:r>
              <a:rPr lang="zh-CN" altLang="en-US" dirty="0" smtClean="0"/>
              <a:t>、投影</a:t>
            </a:r>
            <a:r>
              <a:rPr lang="en-US" altLang="zh-CN" dirty="0"/>
              <a:t>(PROJECT)</a:t>
            </a:r>
            <a:r>
              <a:rPr lang="zh-CN" altLang="en-US" dirty="0" smtClean="0"/>
              <a:t>、连接</a:t>
            </a:r>
            <a:r>
              <a:rPr lang="en-US" altLang="zh-CN" dirty="0"/>
              <a:t>(JOIN)</a:t>
            </a:r>
            <a:r>
              <a:rPr lang="zh-CN" altLang="en-US" dirty="0" smtClean="0"/>
              <a:t>、</a:t>
            </a:r>
            <a:endParaRPr lang="en-US" altLang="zh-CN" dirty="0" smtClean="0"/>
          </a:p>
          <a:p>
            <a:pPr lvl="1"/>
            <a:r>
              <a:rPr lang="zh-CN" altLang="en-US" dirty="0" smtClean="0"/>
              <a:t>除</a:t>
            </a:r>
            <a:r>
              <a:rPr lang="en-US" altLang="zh-CN" dirty="0"/>
              <a:t>(DIVIDE)</a:t>
            </a:r>
            <a:r>
              <a:rPr lang="zh-CN" altLang="en-US" dirty="0" smtClean="0"/>
              <a:t>、并</a:t>
            </a:r>
            <a:r>
              <a:rPr lang="en-US" altLang="zh-CN" dirty="0"/>
              <a:t>(UNION)</a:t>
            </a:r>
            <a:r>
              <a:rPr lang="zh-CN" altLang="en-US" dirty="0"/>
              <a:t>、交</a:t>
            </a:r>
            <a:r>
              <a:rPr lang="en-US" altLang="zh-CN" dirty="0"/>
              <a:t>(INTERSECTION)</a:t>
            </a:r>
            <a:r>
              <a:rPr lang="zh-CN" altLang="en-US" dirty="0" smtClean="0"/>
              <a:t>、</a:t>
            </a:r>
            <a:endParaRPr lang="en-US" altLang="zh-CN" dirty="0" smtClean="0"/>
          </a:p>
          <a:p>
            <a:pPr lvl="1"/>
            <a:r>
              <a:rPr lang="zh-CN" altLang="en-US" dirty="0" smtClean="0"/>
              <a:t>差</a:t>
            </a:r>
            <a:r>
              <a:rPr lang="en-US" altLang="zh-CN" dirty="0"/>
              <a:t>(DIFFERENCE)</a:t>
            </a:r>
            <a:r>
              <a:rPr lang="zh-CN" altLang="en-US" dirty="0" smtClean="0"/>
              <a:t>等</a:t>
            </a:r>
            <a:endParaRPr lang="en-US" altLang="zh-CN" dirty="0" smtClean="0"/>
          </a:p>
          <a:p>
            <a:r>
              <a:rPr lang="zh-CN" altLang="en-US" dirty="0" smtClean="0"/>
              <a:t>更新操作</a:t>
            </a:r>
            <a:r>
              <a:rPr lang="en-US" altLang="zh-CN" dirty="0" smtClean="0"/>
              <a:t>:</a:t>
            </a:r>
          </a:p>
          <a:p>
            <a:pPr lvl="1"/>
            <a:r>
              <a:rPr lang="zh-CN" altLang="en-US" dirty="0" smtClean="0"/>
              <a:t>增加</a:t>
            </a:r>
            <a:r>
              <a:rPr lang="en-US" altLang="zh-CN" dirty="0"/>
              <a:t>(INSERT)</a:t>
            </a:r>
            <a:r>
              <a:rPr lang="zh-CN" altLang="en-US" dirty="0"/>
              <a:t>、删除</a:t>
            </a:r>
            <a:r>
              <a:rPr lang="en-US" altLang="zh-CN" dirty="0"/>
              <a:t>(DELETE)</a:t>
            </a:r>
            <a:r>
              <a:rPr lang="zh-CN" altLang="en-US" dirty="0"/>
              <a:t>、修改</a:t>
            </a:r>
            <a:r>
              <a:rPr lang="en-US" altLang="zh-CN" dirty="0"/>
              <a:t>(UPDATE)</a:t>
            </a:r>
            <a:r>
              <a:rPr lang="zh-CN" altLang="en-US" dirty="0" smtClean="0"/>
              <a:t>等。</a:t>
            </a:r>
            <a:endParaRPr lang="zh-CN" altLang="en-US" dirty="0"/>
          </a:p>
          <a:p>
            <a:endParaRPr lang="zh-CN" altLang="en-US" dirty="0"/>
          </a:p>
        </p:txBody>
      </p:sp>
    </p:spTree>
    <p:extLst>
      <p:ext uri="{BB962C8B-B14F-4D97-AF65-F5344CB8AC3E}">
        <p14:creationId xmlns:p14="http://schemas.microsoft.com/office/powerpoint/2010/main" val="3292959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9</a:t>
            </a:fld>
            <a:endParaRPr lang="en-US" dirty="0"/>
          </a:p>
        </p:txBody>
      </p:sp>
      <p:sp>
        <p:nvSpPr>
          <p:cNvPr id="3" name="标题 2"/>
          <p:cNvSpPr>
            <a:spLocks noGrp="1"/>
          </p:cNvSpPr>
          <p:nvPr>
            <p:ph type="title"/>
          </p:nvPr>
        </p:nvSpPr>
        <p:spPr/>
        <p:txBody>
          <a:bodyPr/>
          <a:lstStyle/>
          <a:p>
            <a:endParaRPr lang="zh-CN" altLang="en-US"/>
          </a:p>
        </p:txBody>
      </p:sp>
      <p:sp>
        <p:nvSpPr>
          <p:cNvPr id="4" name="内容占位符 3"/>
          <p:cNvSpPr>
            <a:spLocks noGrp="1"/>
          </p:cNvSpPr>
          <p:nvPr>
            <p:ph idx="1"/>
          </p:nvPr>
        </p:nvSpPr>
        <p:spPr/>
        <p:txBody>
          <a:bodyPr/>
          <a:lstStyle/>
          <a:p>
            <a:r>
              <a:rPr lang="en-US" altLang="zh-CN" b="1" dirty="0" smtClean="0"/>
              <a:t>1</a:t>
            </a:r>
            <a:r>
              <a:rPr lang="zh-CN" altLang="zh-CN" b="1" dirty="0"/>
              <a:t>）选择运算</a:t>
            </a:r>
            <a:endParaRPr lang="zh-CN" altLang="zh-CN" dirty="0"/>
          </a:p>
          <a:p>
            <a:pPr lvl="1"/>
            <a:r>
              <a:rPr lang="zh-CN" altLang="zh-CN" dirty="0"/>
              <a:t>从关系中找出满足给定条件的那些元组称为选择。其中的条件是以逻辑表达式给出的，值为真的元组将被选取。这种运算是从水平方向抽取元组。</a:t>
            </a:r>
          </a:p>
          <a:p>
            <a:pPr lvl="1"/>
            <a:r>
              <a:rPr lang="zh-CN" altLang="zh-CN" dirty="0"/>
              <a:t>在关系数据库中，关系是一张表，表中的每行（即数据库中的每条记录）就是一个元组（</a:t>
            </a:r>
            <a:r>
              <a:rPr lang="en-US" altLang="zh-CN" dirty="0"/>
              <a:t>tuple</a:t>
            </a:r>
            <a:r>
              <a:rPr lang="zh-CN" altLang="zh-CN" dirty="0"/>
              <a:t>），每列就是一个属性。在二维表里，元组也称为行。</a:t>
            </a:r>
          </a:p>
          <a:p>
            <a:pPr lvl="1"/>
            <a:r>
              <a:rPr lang="zh-CN" altLang="zh-CN" dirty="0"/>
              <a:t>在</a:t>
            </a:r>
            <a:r>
              <a:rPr lang="en-US" altLang="zh-CN" dirty="0"/>
              <a:t>FOXPRO</a:t>
            </a:r>
            <a:r>
              <a:rPr lang="zh-CN" altLang="zh-CN" dirty="0"/>
              <a:t>中的短语</a:t>
            </a:r>
            <a:r>
              <a:rPr lang="en-US" altLang="zh-CN" dirty="0"/>
              <a:t>FOR</a:t>
            </a:r>
            <a:r>
              <a:rPr lang="zh-CN" altLang="zh-CN" dirty="0"/>
              <a:t>和</a:t>
            </a:r>
            <a:r>
              <a:rPr lang="en-US" altLang="zh-CN" dirty="0"/>
              <a:t>WHILE</a:t>
            </a:r>
            <a:r>
              <a:rPr lang="zh-CN" altLang="zh-CN" dirty="0"/>
              <a:t>均相当于选择运算。</a:t>
            </a:r>
          </a:p>
          <a:p>
            <a:pPr lvl="1"/>
            <a:r>
              <a:rPr lang="zh-CN" altLang="zh-CN" dirty="0"/>
              <a:t>如：</a:t>
            </a:r>
            <a:r>
              <a:rPr lang="en-US" altLang="zh-CN" dirty="0"/>
              <a:t>LIST</a:t>
            </a:r>
            <a:r>
              <a:rPr lang="zh-CN" altLang="zh-CN" dirty="0"/>
              <a:t>　</a:t>
            </a:r>
            <a:r>
              <a:rPr lang="en-US" altLang="zh-CN" dirty="0"/>
              <a:t>FOR</a:t>
            </a:r>
            <a:r>
              <a:rPr lang="zh-CN" altLang="zh-CN" dirty="0"/>
              <a:t>　出版单位</a:t>
            </a:r>
            <a:r>
              <a:rPr lang="en-US" altLang="zh-CN" dirty="0"/>
              <a:t>='</a:t>
            </a:r>
            <a:r>
              <a:rPr lang="zh-CN" altLang="zh-CN" dirty="0"/>
              <a:t>人民邮电出版社</a:t>
            </a:r>
            <a:r>
              <a:rPr lang="en-US" altLang="zh-CN" dirty="0"/>
              <a:t> '</a:t>
            </a:r>
            <a:r>
              <a:rPr lang="zh-CN" altLang="zh-CN" dirty="0"/>
              <a:t>　</a:t>
            </a:r>
            <a:r>
              <a:rPr lang="en-US" altLang="zh-CN" dirty="0"/>
              <a:t>AND</a:t>
            </a:r>
            <a:r>
              <a:rPr lang="zh-CN" altLang="zh-CN" dirty="0"/>
              <a:t>　单价</a:t>
            </a:r>
            <a:r>
              <a:rPr lang="en-US" altLang="zh-CN" dirty="0"/>
              <a:t>&lt;=51.5</a:t>
            </a:r>
            <a:endParaRPr lang="zh-CN" altLang="zh-CN" dirty="0"/>
          </a:p>
          <a:p>
            <a:endParaRPr lang="zh-CN" altLang="en-US" dirty="0"/>
          </a:p>
        </p:txBody>
      </p:sp>
    </p:spTree>
    <p:extLst>
      <p:ext uri="{BB962C8B-B14F-4D97-AF65-F5344CB8AC3E}">
        <p14:creationId xmlns:p14="http://schemas.microsoft.com/office/powerpoint/2010/main" val="2252675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MultipleChoiceMA"/>
  <p:tag name="PROBLEMSCORE" val="1.0"/>
  <p:tag name="PROBLEMSCORE_HALF"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1599</TotalTime>
  <Pages>0</Pages>
  <Words>4001</Words>
  <Characters>0</Characters>
  <Application>Microsoft Office PowerPoint</Application>
  <DocSecurity>0</DocSecurity>
  <PresentationFormat>自定义</PresentationFormat>
  <Lines>0</Lines>
  <Paragraphs>344</Paragraphs>
  <Slides>45</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Microsoft Yahei</vt:lpstr>
      <vt:lpstr>仿宋</vt:lpstr>
      <vt:lpstr>黑体</vt:lpstr>
      <vt:lpstr>楷体_GB2312</vt:lpstr>
      <vt:lpstr>隶书</vt:lpstr>
      <vt:lpstr>宋体</vt:lpstr>
      <vt:lpstr>幼圆</vt:lpstr>
      <vt:lpstr>Arial</vt:lpstr>
      <vt:lpstr>Arial Black</vt:lpstr>
      <vt:lpstr>Calibri</vt:lpstr>
      <vt:lpstr>Cambria Math</vt:lpstr>
      <vt:lpstr>Times New Roman</vt:lpstr>
      <vt:lpstr>Wingdings</vt:lpstr>
      <vt:lpstr>默认设计模板</vt:lpstr>
      <vt:lpstr>PowerPoint 演示文稿</vt:lpstr>
      <vt:lpstr>本章内容</vt:lpstr>
      <vt:lpstr>6.1物联网数据的大数据特征</vt:lpstr>
      <vt:lpstr>6.1物联网数据的大数据特征</vt:lpstr>
      <vt:lpstr>计算题</vt:lpstr>
      <vt:lpstr>6.2物联网数据存储</vt:lpstr>
      <vt:lpstr>6.2.1数据库存储</vt:lpstr>
      <vt:lpstr>6.2.1数据库存储</vt:lpstr>
      <vt:lpstr>PowerPoint 演示文稿</vt:lpstr>
      <vt:lpstr>PowerPoint 演示文稿</vt:lpstr>
      <vt:lpstr>6.2.1数据库存储</vt:lpstr>
      <vt:lpstr>6.2.1数据库存储</vt:lpstr>
      <vt:lpstr>关系数据库语言（SQL）</vt:lpstr>
      <vt:lpstr>关系数据库语言（SQL）</vt:lpstr>
      <vt:lpstr>6.2.2基于云架构的数据存储</vt:lpstr>
      <vt:lpstr>1.  Hadoop生态系统</vt:lpstr>
      <vt:lpstr>2. 分布式文件系统HDFS</vt:lpstr>
      <vt:lpstr>HDFS的数据组织与操作</vt:lpstr>
      <vt:lpstr>HDFS的数据组织与操作</vt:lpstr>
      <vt:lpstr>HDFS的数据组织与操作</vt:lpstr>
      <vt:lpstr>HDFS的数据组织与操作</vt:lpstr>
      <vt:lpstr>从数据分块到数据去重</vt:lpstr>
      <vt:lpstr>数据去重的好处：节省大量存储空间</vt:lpstr>
      <vt:lpstr>PowerPoint 演示文稿</vt:lpstr>
      <vt:lpstr>6.3物联网数据分析与挖掘</vt:lpstr>
      <vt:lpstr>6.3.1物联网数据预处理</vt:lpstr>
      <vt:lpstr>6.3.2物联网的知识发现</vt:lpstr>
      <vt:lpstr>6.3.3物联网的数据挖掘</vt:lpstr>
      <vt:lpstr>6.3.3物联网的数据挖掘</vt:lpstr>
      <vt:lpstr>数据聚类算法</vt:lpstr>
      <vt:lpstr>数据聚类算法的编程实践</vt:lpstr>
      <vt:lpstr>数据聚类算法的编程实践</vt:lpstr>
      <vt:lpstr>数据聚类算法的编程实践</vt:lpstr>
      <vt:lpstr>数据聚类算法的编程实践</vt:lpstr>
      <vt:lpstr>6.3.4物联网数据并行处理</vt:lpstr>
      <vt:lpstr>PowerPoint 演示文稿</vt:lpstr>
      <vt:lpstr>MapReduce的工作流程</vt:lpstr>
      <vt:lpstr>6.4 物联网数据检索</vt:lpstr>
      <vt:lpstr>6.4.1文本检索</vt:lpstr>
      <vt:lpstr>6.4.2 图像检索</vt:lpstr>
      <vt:lpstr>6.4.2 图像检索</vt:lpstr>
      <vt:lpstr>6.4.3 音频检索</vt:lpstr>
      <vt:lpstr>6.4.4 视频检索</vt:lpstr>
      <vt:lpstr>6.5 本章小结</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839</cp:revision>
  <dcterms:created xsi:type="dcterms:W3CDTF">2004-05-18T02:59:53Z</dcterms:created>
  <dcterms:modified xsi:type="dcterms:W3CDTF">2024-09-29T10:00:14Z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