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1205" r:id="rId3"/>
    <p:sldId id="1315" r:id="rId4"/>
    <p:sldId id="1316" r:id="rId5"/>
    <p:sldId id="1317" r:id="rId6"/>
    <p:sldId id="1318" r:id="rId7"/>
    <p:sldId id="1319" r:id="rId8"/>
    <p:sldId id="1331" r:id="rId9"/>
    <p:sldId id="1332" r:id="rId10"/>
    <p:sldId id="1333" r:id="rId11"/>
    <p:sldId id="1334" r:id="rId12"/>
    <p:sldId id="1335" r:id="rId13"/>
    <p:sldId id="1336" r:id="rId14"/>
    <p:sldId id="1337" r:id="rId15"/>
    <p:sldId id="1338" r:id="rId16"/>
    <p:sldId id="1339" r:id="rId17"/>
    <p:sldId id="1340" r:id="rId18"/>
    <p:sldId id="1341" r:id="rId19"/>
    <p:sldId id="1342" r:id="rId20"/>
    <p:sldId id="1343" r:id="rId21"/>
    <p:sldId id="1344" r:id="rId22"/>
    <p:sldId id="1345" r:id="rId23"/>
    <p:sldId id="1346" r:id="rId24"/>
    <p:sldId id="1347" r:id="rId25"/>
    <p:sldId id="1348" r:id="rId26"/>
    <p:sldId id="1349" r:id="rId27"/>
    <p:sldId id="1350" r:id="rId28"/>
    <p:sldId id="1351" r:id="rId29"/>
    <p:sldId id="1352" r:id="rId30"/>
    <p:sldId id="1353" r:id="rId31"/>
    <p:sldId id="1354" r:id="rId32"/>
    <p:sldId id="1355" r:id="rId33"/>
    <p:sldId id="1356" r:id="rId34"/>
    <p:sldId id="1321" r:id="rId35"/>
    <p:sldId id="1322" r:id="rId36"/>
    <p:sldId id="1323" r:id="rId37"/>
    <p:sldId id="1325" r:id="rId38"/>
    <p:sldId id="1326" r:id="rId39"/>
    <p:sldId id="1327" r:id="rId40"/>
    <p:sldId id="1328" r:id="rId41"/>
    <p:sldId id="1329" r:id="rId42"/>
    <p:sldId id="1330" r:id="rId43"/>
    <p:sldId id="1357" r:id="rId44"/>
    <p:sldId id="1358" r:id="rId45"/>
    <p:sldId id="1359" r:id="rId46"/>
    <p:sldId id="774" r:id="rId47"/>
  </p:sldIdLst>
  <p:sldSz cx="6858000" cy="5143500"/>
  <p:notesSz cx="7099300" cy="10234613"/>
  <p:defaultTextStyle>
    <a:defPPr>
      <a:defRPr lang="zh-CN"/>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99"/>
    <a:srgbClr val="FF3300"/>
    <a:srgbClr val="FFFF66"/>
    <a:srgbClr val="00CC66"/>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67" autoAdjust="0"/>
  </p:normalViewPr>
  <p:slideViewPr>
    <p:cSldViewPr>
      <p:cViewPr varScale="1">
        <p:scale>
          <a:sx n="103" d="100"/>
          <a:sy n="103" d="100"/>
        </p:scale>
        <p:origin x="1613" y="58"/>
      </p:cViewPr>
      <p:guideLst>
        <p:guide orient="horz" pos="1620"/>
        <p:guide pos="2160"/>
      </p:guideLst>
    </p:cSldViewPr>
  </p:slideViewPr>
  <p:notesTextViewPr>
    <p:cViewPr>
      <p:scale>
        <a:sx n="100" d="100"/>
        <a:sy n="100" d="100"/>
      </p:scale>
      <p:origin x="0" y="0"/>
    </p:cViewPr>
  </p:notesTextViewPr>
  <p:notesViewPr>
    <p:cSldViewPr>
      <p:cViewPr varScale="1">
        <p:scale>
          <a:sx n="59" d="100"/>
          <a:sy n="59" d="100"/>
        </p:scale>
        <p:origin x="3254" y="8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93E1AD86-308C-484F-82DA-9F69C7B6BA46}" type="datetimeFigureOut">
              <a:rPr lang="zh-CN" altLang="en-US" smtClean="0"/>
              <a:t>2024-9-29</a:t>
            </a:fld>
            <a:endParaRPr lang="zh-CN" altLang="en-US"/>
          </a:p>
        </p:txBody>
      </p:sp>
      <p:sp>
        <p:nvSpPr>
          <p:cNvPr id="4" name="页脚占位符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ED73B854-646E-4430-A783-C710405B0A30}" type="slidenum">
              <a:rPr lang="zh-CN" altLang="en-US" smtClean="0"/>
              <a:t>‹#›</a:t>
            </a:fld>
            <a:endParaRPr lang="zh-CN" altLang="en-US"/>
          </a:p>
        </p:txBody>
      </p:sp>
    </p:spTree>
    <p:extLst>
      <p:ext uri="{BB962C8B-B14F-4D97-AF65-F5344CB8AC3E}">
        <p14:creationId xmlns:p14="http://schemas.microsoft.com/office/powerpoint/2010/main" val="3989798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ea typeface="宋体" pitchFamily="2" charset="-122"/>
              </a:defRPr>
            </a:lvl1pPr>
          </a:lstStyle>
          <a:p>
            <a:pPr>
              <a:defRPr/>
            </a:pPr>
            <a:endParaRPr lang="en-US"/>
          </a:p>
        </p:txBody>
      </p:sp>
      <p:sp>
        <p:nvSpPr>
          <p:cNvPr id="2051"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ea typeface="宋体" pitchFamily="2" charset="-122"/>
              </a:defRPr>
            </a:lvl1pPr>
          </a:lstStyle>
          <a:p>
            <a:pPr>
              <a:defRPr/>
            </a:pPr>
            <a:endParaRPr lang="en-US"/>
          </a:p>
        </p:txBody>
      </p:sp>
      <p:sp>
        <p:nvSpPr>
          <p:cNvPr id="63492" name="Rectangle 4"/>
          <p:cNvSpPr>
            <a:spLocks noGrp="1" noRot="1" noChangeAspect="1" noChangeArrowheads="1"/>
          </p:cNvSpPr>
          <p:nvPr>
            <p:ph type="sldImg" idx="2"/>
          </p:nvPr>
        </p:nvSpPr>
        <p:spPr bwMode="auto">
          <a:xfrm>
            <a:off x="992188" y="768350"/>
            <a:ext cx="5114925"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ea typeface="宋体" pitchFamily="2" charset="-122"/>
              </a:defRPr>
            </a:lvl1pPr>
          </a:lstStyle>
          <a:p>
            <a:pPr>
              <a:defRPr/>
            </a:pPr>
            <a:endParaRPr lang="en-US"/>
          </a:p>
        </p:txBody>
      </p:sp>
      <p:sp>
        <p:nvSpPr>
          <p:cNvPr id="205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ea typeface="宋体" pitchFamily="2" charset="-122"/>
              </a:defRPr>
            </a:lvl1pPr>
          </a:lstStyle>
          <a:p>
            <a:pPr>
              <a:defRPr/>
            </a:pPr>
            <a:fld id="{8EFC3DDB-6F8F-4565-9FB8-095F93F62E89}" type="slidenum">
              <a:rPr lang="en-US"/>
              <a:pPr>
                <a:defRPr/>
              </a:pPr>
              <a:t>‹#›</a:t>
            </a:fld>
            <a:endParaRPr lang="en-US"/>
          </a:p>
        </p:txBody>
      </p:sp>
    </p:spTree>
    <p:extLst>
      <p:ext uri="{BB962C8B-B14F-4D97-AF65-F5344CB8AC3E}">
        <p14:creationId xmlns:p14="http://schemas.microsoft.com/office/powerpoint/2010/main" val="26643072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EFC3DDB-6F8F-4565-9FB8-095F93F62E89}" type="slidenum">
              <a:rPr lang="en-US" smtClean="0"/>
              <a:pPr>
                <a:defRPr/>
              </a:pPr>
              <a:t>1</a:t>
            </a:fld>
            <a:endParaRPr lang="en-US"/>
          </a:p>
        </p:txBody>
      </p:sp>
    </p:spTree>
    <p:extLst>
      <p:ext uri="{BB962C8B-B14F-4D97-AF65-F5344CB8AC3E}">
        <p14:creationId xmlns:p14="http://schemas.microsoft.com/office/powerpoint/2010/main" val="2278934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92696" y="915566"/>
            <a:ext cx="58293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028700" y="2914650"/>
            <a:ext cx="48006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98937121-B518-4F64-8D3D-CE18D5484738}" type="slidenum">
              <a:rPr lang="en-US"/>
              <a:pPr>
                <a:defRPr/>
              </a:pPr>
              <a:t>‹#›</a:t>
            </a:fld>
            <a:endParaRPr lang="en-US"/>
          </a:p>
        </p:txBody>
      </p:sp>
    </p:spTree>
    <p:extLst>
      <p:ext uri="{BB962C8B-B14F-4D97-AF65-F5344CB8AC3E}">
        <p14:creationId xmlns:p14="http://schemas.microsoft.com/office/powerpoint/2010/main" val="258163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sz="1100"/>
            </a:lvl1pPr>
          </a:lstStyle>
          <a:p>
            <a:pPr>
              <a:defRPr/>
            </a:pPr>
            <a:r>
              <a:rPr lang="zh-CN" altLang="en-US" smtClean="0"/>
              <a:t>桂小林 </a:t>
            </a:r>
            <a:fld id="{2D5720DD-DDF5-40B7-A6B1-23246C701E87}" type="slidenum">
              <a:rPr lang="en-US" smtClean="0"/>
              <a:pPr>
                <a:defRPr/>
              </a:pPr>
              <a:t>‹#›</a:t>
            </a:fld>
            <a:endParaRPr lang="en-US" dirty="0"/>
          </a:p>
        </p:txBody>
      </p:sp>
      <p:sp>
        <p:nvSpPr>
          <p:cNvPr id="3" name="Rectangle 2"/>
          <p:cNvSpPr>
            <a:spLocks noGrp="1" noChangeArrowheads="1"/>
          </p:cNvSpPr>
          <p:nvPr>
            <p:ph type="title"/>
          </p:nvPr>
        </p:nvSpPr>
        <p:spPr bwMode="auto">
          <a:xfrm>
            <a:off x="285750" y="174429"/>
            <a:ext cx="6343650" cy="525114"/>
          </a:xfrm>
          <a:prstGeom prst="rect">
            <a:avLst/>
          </a:prstGeom>
          <a:ln/>
          <a:extLst/>
        </p:spPr>
        <p:style>
          <a:lnRef idx="2">
            <a:schemeClr val="accent3">
              <a:shade val="50000"/>
            </a:schemeClr>
          </a:lnRef>
          <a:fillRef idx="1">
            <a:schemeClr val="accent3"/>
          </a:fillRef>
          <a:effectRef idx="0">
            <a:schemeClr val="accent3"/>
          </a:effectRef>
          <a:fontRef idx="none"/>
        </p:style>
        <p:txBody>
          <a:bodyPr vert="horz" wrap="square" lIns="91440" tIns="45720" rIns="91440" bIns="45720" numCol="1" anchor="ctr" anchorCtr="0" compatLnSpc="1">
            <a:prstTxWarp prst="textNoShape">
              <a:avLst/>
            </a:prstTxWarp>
          </a:bodyPr>
          <a:lstStyle>
            <a:lvl1pPr>
              <a:defRPr sz="2000">
                <a:latin typeface="华文中宋" panose="02010600040101010101" pitchFamily="2" charset="-122"/>
                <a:ea typeface="华文中宋" panose="02010600040101010101" pitchFamily="2" charset="-122"/>
              </a:defRPr>
            </a:lvl1pPr>
          </a:lstStyle>
          <a:p>
            <a:pPr lvl="0"/>
            <a:r>
              <a:rPr lang="zh-CN" altLang="en-US" dirty="0" smtClean="0"/>
              <a:t>单击此处编辑母版标题样式</a:t>
            </a:r>
          </a:p>
        </p:txBody>
      </p:sp>
      <p:sp>
        <p:nvSpPr>
          <p:cNvPr id="4" name="Rectangle 3"/>
          <p:cNvSpPr>
            <a:spLocks noGrp="1" noChangeArrowheads="1"/>
          </p:cNvSpPr>
          <p:nvPr>
            <p:ph idx="1"/>
          </p:nvPr>
        </p:nvSpPr>
        <p:spPr bwMode="auto">
          <a:xfrm>
            <a:off x="285750" y="915567"/>
            <a:ext cx="6343650" cy="388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800" b="0">
                <a:solidFill>
                  <a:srgbClr val="7030A0"/>
                </a:solidFill>
                <a:latin typeface="+mj-lt"/>
              </a:defRPr>
            </a:lvl1pPr>
            <a:lvl2pPr>
              <a:defRPr sz="1400">
                <a:solidFill>
                  <a:srgbClr val="008000"/>
                </a:solidFill>
                <a:effectLst/>
                <a:latin typeface="微软雅黑" panose="020B0503020204020204" pitchFamily="34" charset="-122"/>
                <a:ea typeface="微软雅黑" panose="020B0503020204020204" pitchFamily="34" charset="-122"/>
              </a:defRPr>
            </a:lvl2pPr>
            <a:lvl3pPr>
              <a:defRPr sz="1200">
                <a:solidFill>
                  <a:srgbClr val="7030A0"/>
                </a:solidFill>
                <a:latin typeface="+mj-lt"/>
              </a:defRPr>
            </a:lvl3pPr>
            <a:lvl4pPr>
              <a:defRPr sz="1400">
                <a:latin typeface="+mj-lt"/>
              </a:defRPr>
            </a:lvl4pPr>
            <a:lvl5pPr>
              <a:defRPr sz="1400">
                <a:latin typeface="+mj-lt"/>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5" name="矩形 4"/>
          <p:cNvSpPr/>
          <p:nvPr userDrawn="1"/>
        </p:nvSpPr>
        <p:spPr bwMode="auto">
          <a:xfrm>
            <a:off x="285750" y="699543"/>
            <a:ext cx="6343650" cy="72007"/>
          </a:xfrm>
          <a:prstGeom prst="rect">
            <a:avLst/>
          </a:prstGeom>
          <a:solidFill>
            <a:schemeClr val="accent1"/>
          </a:solidFill>
          <a:ln w="9525" cap="flat" cmpd="sng" algn="ctr">
            <a:solidFill>
              <a:srgbClr val="00B05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Tree>
    <p:extLst>
      <p:ext uri="{BB962C8B-B14F-4D97-AF65-F5344CB8AC3E}">
        <p14:creationId xmlns:p14="http://schemas.microsoft.com/office/powerpoint/2010/main" val="21294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1_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zh-CN" altLang="en-US"/>
              <a:t>桂小林 </a:t>
            </a:r>
            <a:fld id="{E571E082-43F8-4F30-9C8C-45C7B9D41DDF}" type="slidenum">
              <a:rPr lang="en-US" altLang="zh-CN"/>
              <a:pPr>
                <a:defRPr/>
              </a:pPr>
              <a:t>‹#›</a:t>
            </a:fld>
            <a:endParaRPr lang="en-US" altLang="zh-CN"/>
          </a:p>
        </p:txBody>
      </p:sp>
    </p:spTree>
    <p:extLst>
      <p:ext uri="{BB962C8B-B14F-4D97-AF65-F5344CB8AC3E}">
        <p14:creationId xmlns:p14="http://schemas.microsoft.com/office/powerpoint/2010/main" val="2092444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2646" y="228601"/>
            <a:ext cx="6386754" cy="398934"/>
          </a:xfrm>
        </p:spPr>
        <p:txBody>
          <a:bodyPr/>
          <a:lstStyle>
            <a:lvl1pPr>
              <a:defRPr sz="2700">
                <a:latin typeface="隶书" panose="02010509060101010101" pitchFamily="49" charset="-122"/>
                <a:ea typeface="隶书" panose="02010509060101010101" pitchFamily="49"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285750" y="843559"/>
            <a:ext cx="6343650" cy="3957042"/>
          </a:xfrm>
        </p:spPr>
        <p:txBody>
          <a:bodyPr/>
          <a:lstStyle>
            <a:lvl1pPr>
              <a:defRPr sz="1800"/>
            </a:lvl1pPr>
            <a:lvl2pPr>
              <a:defRPr sz="1500">
                <a:latin typeface="楷体" panose="02010609060101010101" pitchFamily="49" charset="-122"/>
                <a:ea typeface="楷体" panose="02010609060101010101" pitchFamily="49" charset="-122"/>
              </a:defRPr>
            </a:lvl2pPr>
            <a:lvl3pPr>
              <a:defRPr sz="1500">
                <a:latin typeface="楷体" panose="02010609060101010101" pitchFamily="49" charset="-122"/>
                <a:ea typeface="楷体" panose="02010609060101010101" pitchFamily="49" charset="-122"/>
              </a:defRPr>
            </a:lvl3pPr>
            <a:lvl4pPr>
              <a:defRPr sz="1350">
                <a:latin typeface="楷体" panose="02010609060101010101" pitchFamily="49" charset="-122"/>
                <a:ea typeface="楷体" panose="02010609060101010101" pitchFamily="49" charset="-122"/>
              </a:defRPr>
            </a:lvl4pPr>
            <a:lvl5pPr>
              <a:defRPr sz="1350">
                <a:latin typeface="楷体" panose="02010609060101010101" pitchFamily="49" charset="-122"/>
                <a:ea typeface="楷体" panose="02010609060101010101" pitchFamily="49"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EBA1D180-AAAF-406D-8BCF-93A2493E515B}" type="slidenum">
              <a:rPr lang="en-US"/>
              <a:pPr>
                <a:defRPr/>
              </a:pPr>
              <a:t>‹#›</a:t>
            </a:fld>
            <a:endParaRPr lang="en-US"/>
          </a:p>
        </p:txBody>
      </p:sp>
    </p:spTree>
    <p:extLst>
      <p:ext uri="{BB962C8B-B14F-4D97-AF65-F5344CB8AC3E}">
        <p14:creationId xmlns:p14="http://schemas.microsoft.com/office/powerpoint/2010/main" val="2220963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7" name="Rectangle 9"/>
          <p:cNvSpPr>
            <a:spLocks noChangeArrowheads="1"/>
          </p:cNvSpPr>
          <p:nvPr userDrawn="1"/>
        </p:nvSpPr>
        <p:spPr bwMode="auto">
          <a:xfrm>
            <a:off x="0" y="4991696"/>
            <a:ext cx="6858000" cy="151805"/>
          </a:xfrm>
          <a:prstGeom prst="rect">
            <a:avLst/>
          </a:prstGeom>
          <a:gradFill rotWithShape="1">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defRPr/>
            </a:pPr>
            <a:endParaRPr lang="zh-CN" altLang="en-US" sz="2800" smtClean="0"/>
          </a:p>
        </p:txBody>
      </p:sp>
      <p:sp>
        <p:nvSpPr>
          <p:cNvPr id="1028" name="Rectangle 2"/>
          <p:cNvSpPr>
            <a:spLocks noGrp="1" noChangeArrowheads="1"/>
          </p:cNvSpPr>
          <p:nvPr>
            <p:ph type="title"/>
          </p:nvPr>
        </p:nvSpPr>
        <p:spPr bwMode="auto">
          <a:xfrm>
            <a:off x="342900" y="228602"/>
            <a:ext cx="6286500" cy="50694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9" name="Rectangle 3"/>
          <p:cNvSpPr>
            <a:spLocks noGrp="1" noChangeArrowheads="1"/>
          </p:cNvSpPr>
          <p:nvPr>
            <p:ph type="body" idx="1"/>
          </p:nvPr>
        </p:nvSpPr>
        <p:spPr bwMode="auto">
          <a:xfrm>
            <a:off x="285750" y="951571"/>
            <a:ext cx="6343650" cy="38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30" name="Rectangle 6"/>
          <p:cNvSpPr>
            <a:spLocks noGrp="1" noChangeArrowheads="1"/>
          </p:cNvSpPr>
          <p:nvPr>
            <p:ph type="sldNum" sz="quarter" idx="4"/>
          </p:nvPr>
        </p:nvSpPr>
        <p:spPr bwMode="auto">
          <a:xfrm>
            <a:off x="4832748" y="4800600"/>
            <a:ext cx="2025253"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FF3300"/>
                </a:solidFill>
                <a:effectLst>
                  <a:outerShdw blurRad="38100" dist="38100" dir="2700000" algn="tl">
                    <a:srgbClr val="C0C0C0"/>
                  </a:outerShdw>
                </a:effectLst>
                <a:ea typeface="宋体" pitchFamily="2" charset="-122"/>
              </a:defRPr>
            </a:lvl1pPr>
          </a:lstStyle>
          <a:p>
            <a:pPr>
              <a:defRPr/>
            </a:pPr>
            <a:r>
              <a:rPr lang="zh-CN" altLang="en-US" dirty="0" smtClean="0"/>
              <a:t>   桂小林 </a:t>
            </a:r>
            <a:fld id="{57E966BB-B92C-4DC3-A001-FDBEAC19CC92}" type="slidenum">
              <a:rPr lang="en-US" smtClean="0"/>
              <a:pPr>
                <a:defRPr/>
              </a:pPr>
              <a:t>‹#›</a:t>
            </a:fld>
            <a:endParaRPr lang="en-US" dirty="0"/>
          </a:p>
        </p:txBody>
      </p:sp>
      <p:sp>
        <p:nvSpPr>
          <p:cNvPr id="2" name="矩形 1"/>
          <p:cNvSpPr/>
          <p:nvPr userDrawn="1"/>
        </p:nvSpPr>
        <p:spPr>
          <a:xfrm>
            <a:off x="0" y="4860891"/>
            <a:ext cx="1124744" cy="26161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a:r>
              <a:rPr lang="zh-CN" altLang="en-US" sz="11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西安交通大学</a:t>
            </a:r>
            <a:endParaRPr lang="zh-CN" altLang="en-US" sz="11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2400" b="1">
          <a:solidFill>
            <a:srgbClr val="000099"/>
          </a:solidFill>
          <a:latin typeface="+mn-ea"/>
          <a:ea typeface="+mn-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p:titleStyle>
    <p:bodyStyle>
      <a:lvl1pPr marL="342900" indent="-342900" algn="l" rtl="0" eaLnBrk="0" fontAlgn="base" hangingPunct="0">
        <a:lnSpc>
          <a:spcPct val="110000"/>
        </a:lnSpc>
        <a:spcBef>
          <a:spcPct val="20000"/>
        </a:spcBef>
        <a:spcAft>
          <a:spcPct val="0"/>
        </a:spcAft>
        <a:buBlip>
          <a:blip r:embed="rId6"/>
        </a:buBlip>
        <a:defRPr sz="1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16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1600" b="1">
          <a:solidFill>
            <a:srgbClr val="FF3300"/>
          </a:solidFill>
          <a:latin typeface="+mn-lt"/>
          <a:ea typeface="+mj-ea"/>
        </a:defRPr>
      </a:lvl3pPr>
      <a:lvl4pPr marL="1600200" indent="-228600" algn="l" rtl="0" eaLnBrk="0" fontAlgn="base" hangingPunct="0">
        <a:spcBef>
          <a:spcPct val="20000"/>
        </a:spcBef>
        <a:spcAft>
          <a:spcPct val="0"/>
        </a:spcAft>
        <a:buChar char="–"/>
        <a:defRPr sz="14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14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3" Type="http://schemas.openxmlformats.org/officeDocument/2006/relationships/tags" Target="../tags/tag2.xml"/><Relationship Id="rId21" Type="http://schemas.openxmlformats.org/officeDocument/2006/relationships/image" Target="../media/image4.emf"/><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tags" Target="../tags/tag14.xml"/><Relationship Id="rId10" Type="http://schemas.openxmlformats.org/officeDocument/2006/relationships/tags" Target="../tags/tag9.xml"/><Relationship Id="rId19" Type="http://schemas.openxmlformats.org/officeDocument/2006/relationships/slideLayout" Target="../slideLayouts/slideLayout3.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image" Target="../media/image5.tm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slideLayout" Target="../slideLayouts/slideLayout3.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 Type="http://schemas.openxmlformats.org/officeDocument/2006/relationships/tags" Target="../tags/tag19.xml"/><Relationship Id="rId16" Type="http://schemas.openxmlformats.org/officeDocument/2006/relationships/tags" Target="../tags/tag33.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tags" Target="../tags/tag32.xml"/><Relationship Id="rId10" Type="http://schemas.openxmlformats.org/officeDocument/2006/relationships/tags" Target="../tags/tag27.xml"/><Relationship Id="rId19" Type="http://schemas.openxmlformats.org/officeDocument/2006/relationships/image" Target="../media/image5.tmp"/><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4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4.xml"/><Relationship Id="rId5" Type="http://schemas.openxmlformats.org/officeDocument/2006/relationships/slide" Target="slide34.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baike.baidu.com/item/%E8%BE%93%E5%85%A5/5481954" TargetMode="External"/><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hyperlink" Target="https://baike.baidu.com/item/%E6%B6%88%E6%81%AF%E6%91%98%E8%A6%81/4547744" TargetMode="External"/><Relationship Id="rId5" Type="http://schemas.openxmlformats.org/officeDocument/2006/relationships/hyperlink" Target="https://baike.baidu.com/item/%E5%8E%8B%E7%BC%A9%E6%98%A0%E5%B0%84/5114126" TargetMode="External"/><Relationship Id="rId4" Type="http://schemas.openxmlformats.org/officeDocument/2006/relationships/hyperlink" Target="https://baike.baidu.com/item/%E8%BE%93%E5%87%BA/11056752"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slideLayout" Target="../slideLayouts/slideLayout3.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 Type="http://schemas.openxmlformats.org/officeDocument/2006/relationships/tags" Target="../tags/tag36.xml"/><Relationship Id="rId16" Type="http://schemas.openxmlformats.org/officeDocument/2006/relationships/tags" Target="../tags/tag50.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tags" Target="../tags/tag49.xml"/><Relationship Id="rId10" Type="http://schemas.openxmlformats.org/officeDocument/2006/relationships/tags" Target="../tags/tag44.xml"/><Relationship Id="rId19" Type="http://schemas.openxmlformats.org/officeDocument/2006/relationships/image" Target="../media/image5.tmp"/><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6"/>
          <p:cNvSpPr txBox="1">
            <a:spLocks noGrp="1" noChangeArrowheads="1"/>
          </p:cNvSpPr>
          <p:nvPr/>
        </p:nvSpPr>
        <p:spPr bwMode="auto">
          <a:xfrm>
            <a:off x="5300665" y="4800600"/>
            <a:ext cx="2700337" cy="3429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D636892-A4E1-42C6-ACCB-CF14868D03A9}"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sp>
        <p:nvSpPr>
          <p:cNvPr id="3075" name="灯片编号占位符 3"/>
          <p:cNvSpPr txBox="1">
            <a:spLocks noGrp="1" noChangeArrowheads="1"/>
          </p:cNvSpPr>
          <p:nvPr/>
        </p:nvSpPr>
        <p:spPr bwMode="auto">
          <a:xfrm>
            <a:off x="5300665" y="4800600"/>
            <a:ext cx="2700337" cy="342900"/>
          </a:xfrm>
          <a:prstGeom prst="rect">
            <a:avLst/>
          </a:prstGeom>
          <a:noFill/>
          <a:ln w="9525">
            <a:noFill/>
            <a:miter lim="800000"/>
            <a:headEnd/>
            <a:tailEnd/>
          </a:ln>
        </p:spPr>
        <p:txBody>
          <a:bodyPr/>
          <a:lstStyle/>
          <a:p>
            <a:pPr algn="r">
              <a:defRPr/>
            </a:pPr>
            <a:fld id="{9D090101-9F17-48A6-BCC7-5D17EE76AFCE}"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grpSp>
        <p:nvGrpSpPr>
          <p:cNvPr id="2052" name="Group 4"/>
          <p:cNvGrpSpPr>
            <a:grpSpLocks/>
          </p:cNvGrpSpPr>
          <p:nvPr/>
        </p:nvGrpSpPr>
        <p:grpSpPr bwMode="auto">
          <a:xfrm>
            <a:off x="332657" y="1275607"/>
            <a:ext cx="6192689" cy="1697679"/>
            <a:chOff x="0" y="0"/>
            <a:chExt cx="4904" cy="1045"/>
          </a:xfrm>
        </p:grpSpPr>
        <p:pic>
          <p:nvPicPr>
            <p:cNvPr id="2055" name="Rectangl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04"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2" y="4"/>
              <a:ext cx="4897" cy="103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zh-CN" altLang="en-US" sz="5400" b="1" dirty="0">
                  <a:effectLst>
                    <a:outerShdw blurRad="38100" dist="38100" dir="2700000" algn="tl">
                      <a:srgbClr val="C0C0C0"/>
                    </a:outerShdw>
                  </a:effectLst>
                  <a:latin typeface="隶书" panose="02010509060101010101" pitchFamily="49" charset="-122"/>
                  <a:ea typeface="隶书" panose="02010509060101010101" pitchFamily="49" charset="-122"/>
                </a:rPr>
                <a:t>物联网技术导论</a:t>
              </a:r>
              <a:endParaRPr lang="en-US" altLang="zh-CN" sz="5400" b="1" dirty="0">
                <a:effectLst>
                  <a:outerShdw blurRad="38100" dist="38100" dir="2700000" algn="tl">
                    <a:srgbClr val="C0C0C0"/>
                  </a:outerShdw>
                </a:effectLst>
                <a:latin typeface="隶书" panose="02010509060101010101" pitchFamily="49" charset="-122"/>
                <a:ea typeface="隶书" panose="02010509060101010101" pitchFamily="49" charset="-122"/>
              </a:endParaRPr>
            </a:p>
            <a:p>
              <a:pPr algn="ctr">
                <a:defRPr/>
              </a:pPr>
              <a:r>
                <a:rPr lang="zh-CN" altLang="en-US" sz="2800" b="1" dirty="0">
                  <a:solidFill>
                    <a:srgbClr val="FFFF66"/>
                  </a:solidFill>
                  <a:effectLst>
                    <a:outerShdw blurRad="38100" dist="38100" dir="2700000" algn="tl">
                      <a:srgbClr val="C0C0C0"/>
                    </a:outerShdw>
                  </a:effectLst>
                  <a:ea typeface="幼圆" pitchFamily="49" charset="-122"/>
                </a:rPr>
                <a:t>（</a:t>
              </a:r>
              <a:r>
                <a:rPr lang="zh-CN" altLang="en-US" sz="2800" b="1" dirty="0" smtClean="0">
                  <a:solidFill>
                    <a:srgbClr val="FFFF66"/>
                  </a:solidFill>
                  <a:effectLst>
                    <a:outerShdw blurRad="38100" dist="38100" dir="2700000" algn="tl">
                      <a:srgbClr val="C0C0C0"/>
                    </a:outerShdw>
                  </a:effectLst>
                  <a:ea typeface="幼圆" pitchFamily="49" charset="-122"/>
                </a:rPr>
                <a:t>第</a:t>
              </a:r>
              <a:r>
                <a:rPr lang="en-US" altLang="zh-CN" sz="2800" b="1" dirty="0" smtClean="0">
                  <a:solidFill>
                    <a:srgbClr val="FFFF66"/>
                  </a:solidFill>
                  <a:effectLst>
                    <a:outerShdw blurRad="38100" dist="38100" dir="2700000" algn="tl">
                      <a:srgbClr val="C0C0C0"/>
                    </a:outerShdw>
                  </a:effectLst>
                  <a:ea typeface="幼圆" pitchFamily="49" charset="-122"/>
                </a:rPr>
                <a:t>7</a:t>
              </a:r>
              <a:r>
                <a:rPr lang="zh-CN" altLang="en-US" sz="2800" b="1" dirty="0" smtClean="0">
                  <a:solidFill>
                    <a:srgbClr val="FFFF66"/>
                  </a:solidFill>
                  <a:effectLst>
                    <a:outerShdw blurRad="38100" dist="38100" dir="2700000" algn="tl">
                      <a:srgbClr val="C0C0C0"/>
                    </a:outerShdw>
                  </a:effectLst>
                  <a:ea typeface="幼圆" pitchFamily="49" charset="-122"/>
                </a:rPr>
                <a:t>章 </a:t>
              </a:r>
              <a:r>
                <a:rPr lang="zh-CN" altLang="en-US" sz="2800" b="1" dirty="0">
                  <a:solidFill>
                    <a:srgbClr val="FFFF66"/>
                  </a:solidFill>
                  <a:effectLst>
                    <a:outerShdw blurRad="38100" dist="38100" dir="2700000" algn="tl">
                      <a:srgbClr val="C0C0C0"/>
                    </a:outerShdw>
                  </a:effectLst>
                  <a:ea typeface="幼圆" pitchFamily="49" charset="-122"/>
                </a:rPr>
                <a:t>物</a:t>
              </a:r>
              <a:r>
                <a:rPr lang="zh-CN" altLang="en-US" sz="2800" b="1" dirty="0" smtClean="0">
                  <a:solidFill>
                    <a:srgbClr val="FFFF66"/>
                  </a:solidFill>
                  <a:effectLst>
                    <a:outerShdw blurRad="38100" dist="38100" dir="2700000" algn="tl">
                      <a:srgbClr val="C0C0C0"/>
                    </a:outerShdw>
                  </a:effectLst>
                  <a:ea typeface="幼圆" pitchFamily="49" charset="-122"/>
                </a:rPr>
                <a:t>联网信息安全）</a:t>
              </a:r>
              <a:endParaRPr lang="zh-CN" altLang="en-US" sz="2800" b="1" dirty="0">
                <a:solidFill>
                  <a:srgbClr val="FFFF66"/>
                </a:solidFill>
                <a:effectLst>
                  <a:outerShdw blurRad="38100" dist="38100" dir="2700000" algn="tl">
                    <a:srgbClr val="C0C0C0"/>
                  </a:outerShdw>
                </a:effectLst>
                <a:ea typeface="幼圆" pitchFamily="49" charset="-122"/>
              </a:endParaRPr>
            </a:p>
          </p:txBody>
        </p:sp>
      </p:grpSp>
      <p:sp>
        <p:nvSpPr>
          <p:cNvPr id="3079" name="Text Box 6"/>
          <p:cNvSpPr txBox="1">
            <a:spLocks noChangeArrowheads="1"/>
          </p:cNvSpPr>
          <p:nvPr/>
        </p:nvSpPr>
        <p:spPr bwMode="auto">
          <a:xfrm>
            <a:off x="1" y="480017"/>
            <a:ext cx="6858000" cy="97565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defRPr/>
            </a:pPr>
            <a:r>
              <a:rPr lang="zh-CN" altLang="en-US" sz="2800" b="1" dirty="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rPr>
              <a:t>课程思政版</a:t>
            </a:r>
            <a:endParaRPr lang="en-US" altLang="zh-CN" sz="4800" b="1" dirty="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endParaRPr>
          </a:p>
          <a:p>
            <a:pPr algn="ctr">
              <a:spcBef>
                <a:spcPct val="5000"/>
              </a:spcBef>
              <a:defRPr/>
            </a:pPr>
            <a:endParaRPr lang="zh-CN" altLang="en-US" sz="2800" b="1" dirty="0">
              <a:solidFill>
                <a:schemeClr val="accent2"/>
              </a:solidFill>
              <a:effectLst>
                <a:outerShdw blurRad="38100" dist="38100" dir="2700000" algn="tl">
                  <a:srgbClr val="C0C0C0"/>
                </a:outerShdw>
              </a:effectLst>
              <a:ea typeface="黑体" pitchFamily="2" charset="-122"/>
            </a:endParaRPr>
          </a:p>
        </p:txBody>
      </p:sp>
      <p:sp>
        <p:nvSpPr>
          <p:cNvPr id="3080" name="Rectangle 7"/>
          <p:cNvSpPr>
            <a:spLocks noGrp="1" noChangeArrowheads="1"/>
          </p:cNvSpPr>
          <p:nvPr>
            <p:ph type="subTitle" idx="4294967295"/>
          </p:nvPr>
        </p:nvSpPr>
        <p:spPr>
          <a:xfrm>
            <a:off x="476672" y="3480656"/>
            <a:ext cx="6400800" cy="1314450"/>
          </a:xfrm>
        </p:spPr>
        <p:txBody>
          <a:bodyPr/>
          <a:lstStyle/>
          <a:p>
            <a:pPr marL="0" indent="0" algn="ctr" eaLnBrk="1" hangingPunct="1">
              <a:lnSpc>
                <a:spcPct val="90000"/>
              </a:lnSpc>
              <a:buNone/>
              <a:defRPr/>
            </a:pPr>
            <a:r>
              <a:rPr lang="zh-CN" altLang="en-US" b="1" dirty="0" smtClean="0">
                <a:solidFill>
                  <a:srgbClr val="008000"/>
                </a:solidFill>
              </a:rPr>
              <a:t>桂小林 </a:t>
            </a:r>
            <a:r>
              <a:rPr lang="zh-CN" altLang="en-US" b="1" dirty="0">
                <a:solidFill>
                  <a:srgbClr val="008000"/>
                </a:solidFill>
              </a:rPr>
              <a:t>教授</a:t>
            </a:r>
            <a:endParaRPr lang="zh-CN" altLang="en-US" b="1" dirty="0" smtClean="0"/>
          </a:p>
          <a:p>
            <a:pPr marL="0" indent="0" algn="ctr" eaLnBrk="1" hangingPunct="1">
              <a:lnSpc>
                <a:spcPct val="90000"/>
              </a:lnSpc>
              <a:buNone/>
              <a:defRPr/>
            </a:pPr>
            <a:r>
              <a:rPr lang="zh-CN" altLang="en-US" b="1" dirty="0" smtClean="0"/>
              <a:t>西安交通大学计算机学院</a:t>
            </a:r>
            <a:endParaRPr lang="en-US" altLang="zh-CN" b="1" dirty="0" smtClean="0"/>
          </a:p>
          <a:p>
            <a:pPr marL="0" indent="0" algn="ctr" eaLnBrk="1" hangingPunct="1">
              <a:lnSpc>
                <a:spcPct val="90000"/>
              </a:lnSpc>
              <a:buNone/>
              <a:defRPr/>
            </a:pPr>
            <a:endParaRPr lang="en-US" dirty="0" smtClean="0">
              <a:effectLst>
                <a:outerShdw blurRad="38100" dist="38100" dir="2700000" algn="tl">
                  <a:srgbClr val="C0C0C0"/>
                </a:outerShdw>
              </a:effectLst>
            </a:endParaRPr>
          </a:p>
        </p:txBody>
      </p:sp>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3"/>
            </p:custDataLst>
          </p:nvPr>
        </p:nvSpPr>
        <p:spPr>
          <a:xfrm>
            <a:off x="71438" y="990125"/>
            <a:ext cx="5486400" cy="680525"/>
          </a:xfrm>
          <a:prstGeom prst="rect">
            <a:avLst/>
          </a:prstGeom>
          <a:noFill/>
        </p:spPr>
        <p:txBody>
          <a:bodyPr vert="horz" wrap="square" rtlCol="0" anchor="ctr" anchorCtr="0">
            <a:noAutofit/>
          </a:bodyPr>
          <a:lstStyle/>
          <a:p>
            <a:r>
              <a:rPr lang="en-US" altLang="zh-CN" sz="1950" b="1" dirty="0">
                <a:solidFill>
                  <a:srgbClr val="000000"/>
                </a:solidFill>
                <a:latin typeface="Microsoft Yahei"/>
                <a:ea typeface="Microsoft Yahei"/>
                <a:sym typeface="Microsoft Yahei"/>
              </a:rPr>
              <a:t>RFID</a:t>
            </a:r>
            <a:r>
              <a:rPr lang="zh-CN" altLang="en-US" sz="1950" b="1" dirty="0">
                <a:solidFill>
                  <a:srgbClr val="000000"/>
                </a:solidFill>
                <a:latin typeface="Microsoft Yahei"/>
                <a:ea typeface="Microsoft Yahei"/>
                <a:sym typeface="Microsoft Yahei"/>
              </a:rPr>
              <a:t>的身份隐私在下面哪些环节存在泄漏？</a:t>
            </a:r>
            <a:endParaRPr lang="zh-CN" altLang="en-US" sz="1950" b="1" dirty="0">
              <a:solidFill>
                <a:srgbClr val="000000"/>
              </a:solidFill>
              <a:latin typeface="Microsoft Yahei"/>
              <a:ea typeface="Microsoft Yahei"/>
              <a:sym typeface="Microsoft Yahei"/>
            </a:endParaRPr>
          </a:p>
        </p:txBody>
      </p:sp>
      <p:sp>
        <p:nvSpPr>
          <p:cNvPr id="6" name="TextBox 5"/>
          <p:cNvSpPr txBox="1"/>
          <p:nvPr>
            <p:custDataLst>
              <p:tags r:id="rId4"/>
            </p:custDataLst>
          </p:nvPr>
        </p:nvSpPr>
        <p:spPr>
          <a:xfrm>
            <a:off x="832433" y="2383668"/>
            <a:ext cx="4800600" cy="361653"/>
          </a:xfrm>
          <a:prstGeom prst="rect">
            <a:avLst/>
          </a:prstGeom>
          <a:noFill/>
        </p:spPr>
        <p:txBody>
          <a:bodyPr vert="horz" rtlCol="0" anchor="ctr" anchorCtr="0">
            <a:noAutofit/>
          </a:bodyPr>
          <a:lstStyle/>
          <a:p>
            <a:r>
              <a:rPr lang="zh-CN" altLang="en-US" sz="1950" dirty="0">
                <a:solidFill>
                  <a:srgbClr val="000000"/>
                </a:solidFill>
                <a:latin typeface="Microsoft Yahei"/>
                <a:ea typeface="Microsoft Yahei"/>
                <a:sym typeface="Microsoft Yahei"/>
              </a:rPr>
              <a:t>读写器</a:t>
            </a:r>
          </a:p>
        </p:txBody>
      </p:sp>
      <p:sp>
        <p:nvSpPr>
          <p:cNvPr id="7" name="TextBox 6"/>
          <p:cNvSpPr txBox="1"/>
          <p:nvPr>
            <p:custDataLst>
              <p:tags r:id="rId5"/>
            </p:custDataLst>
          </p:nvPr>
        </p:nvSpPr>
        <p:spPr>
          <a:xfrm>
            <a:off x="832433" y="2865871"/>
            <a:ext cx="4800600" cy="361653"/>
          </a:xfrm>
          <a:prstGeom prst="rect">
            <a:avLst/>
          </a:prstGeom>
          <a:noFill/>
        </p:spPr>
        <p:txBody>
          <a:bodyPr vert="horz" rtlCol="0" anchor="ctr" anchorCtr="0">
            <a:noAutofit/>
          </a:bodyPr>
          <a:lstStyle/>
          <a:p>
            <a:r>
              <a:rPr lang="zh-CN" altLang="en-US" sz="1950" dirty="0">
                <a:solidFill>
                  <a:srgbClr val="000000"/>
                </a:solidFill>
                <a:latin typeface="Microsoft Yahei"/>
                <a:ea typeface="Microsoft Yahei"/>
                <a:sym typeface="Microsoft Yahei"/>
              </a:rPr>
              <a:t>计算机</a:t>
            </a:r>
            <a:endParaRPr lang="zh-CN" altLang="en-US" sz="1950" dirty="0">
              <a:solidFill>
                <a:srgbClr val="000000"/>
              </a:solidFill>
              <a:latin typeface="Microsoft Yahei"/>
              <a:ea typeface="Microsoft Yahei"/>
              <a:sym typeface="Microsoft Yahei"/>
            </a:endParaRPr>
          </a:p>
        </p:txBody>
      </p:sp>
      <p:sp>
        <p:nvSpPr>
          <p:cNvPr id="8" name="TextBox 7"/>
          <p:cNvSpPr txBox="1"/>
          <p:nvPr>
            <p:custDataLst>
              <p:tags r:id="rId6"/>
            </p:custDataLst>
          </p:nvPr>
        </p:nvSpPr>
        <p:spPr>
          <a:xfrm>
            <a:off x="832433" y="3348074"/>
            <a:ext cx="4800600" cy="361653"/>
          </a:xfrm>
          <a:prstGeom prst="rect">
            <a:avLst/>
          </a:prstGeom>
          <a:noFill/>
        </p:spPr>
        <p:txBody>
          <a:bodyPr vert="horz" rtlCol="0" anchor="ctr" anchorCtr="0">
            <a:noAutofit/>
          </a:bodyPr>
          <a:lstStyle/>
          <a:p>
            <a:r>
              <a:rPr lang="zh-CN" altLang="en-US" sz="1950" dirty="0">
                <a:solidFill>
                  <a:srgbClr val="000000"/>
                </a:solidFill>
                <a:latin typeface="Microsoft Yahei"/>
                <a:ea typeface="Microsoft Yahei"/>
                <a:sym typeface="Microsoft Yahei"/>
              </a:rPr>
              <a:t>标签</a:t>
            </a:r>
            <a:endParaRPr lang="zh-CN" altLang="en-US" sz="1950" dirty="0">
              <a:solidFill>
                <a:srgbClr val="000000"/>
              </a:solidFill>
              <a:latin typeface="Microsoft Yahei"/>
              <a:ea typeface="Microsoft Yahei"/>
              <a:sym typeface="Microsoft Yahei"/>
            </a:endParaRPr>
          </a:p>
        </p:txBody>
      </p:sp>
      <p:sp>
        <p:nvSpPr>
          <p:cNvPr id="9" name="TextBox 8"/>
          <p:cNvSpPr txBox="1"/>
          <p:nvPr>
            <p:custDataLst>
              <p:tags r:id="rId7"/>
            </p:custDataLst>
          </p:nvPr>
        </p:nvSpPr>
        <p:spPr>
          <a:xfrm>
            <a:off x="832433" y="3830277"/>
            <a:ext cx="4800600" cy="361653"/>
          </a:xfrm>
          <a:prstGeom prst="rect">
            <a:avLst/>
          </a:prstGeom>
          <a:noFill/>
        </p:spPr>
        <p:txBody>
          <a:bodyPr vert="horz" rtlCol="0" anchor="ctr" anchorCtr="0">
            <a:noAutofit/>
          </a:bodyPr>
          <a:lstStyle/>
          <a:p>
            <a:r>
              <a:rPr lang="zh-CN" altLang="en-US" sz="1950" dirty="0">
                <a:solidFill>
                  <a:srgbClr val="000000"/>
                </a:solidFill>
                <a:latin typeface="Microsoft Yahei"/>
                <a:ea typeface="Microsoft Yahei"/>
                <a:sym typeface="Microsoft Yahei"/>
              </a:rPr>
              <a:t>无线链路</a:t>
            </a:r>
            <a:endParaRPr lang="zh-CN" altLang="en-US" sz="1950" dirty="0">
              <a:solidFill>
                <a:srgbClr val="000000"/>
              </a:solidFill>
              <a:latin typeface="Microsoft Yahei"/>
              <a:ea typeface="Microsoft Yahei"/>
              <a:sym typeface="Microsoft Yahei"/>
            </a:endParaRPr>
          </a:p>
        </p:txBody>
      </p:sp>
      <p:sp>
        <p:nvSpPr>
          <p:cNvPr id="10" name="矩形 9"/>
          <p:cNvSpPr>
            <a:spLocks noChangeAspect="1"/>
          </p:cNvSpPr>
          <p:nvPr>
            <p:custDataLst>
              <p:tags r:id="rId8"/>
            </p:custDataLst>
          </p:nvPr>
        </p:nvSpPr>
        <p:spPr bwMode="auto">
          <a:xfrm>
            <a:off x="296652" y="2419834"/>
            <a:ext cx="385763" cy="289322"/>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68580" tIns="34290" rIns="68580" bIns="34290" numCol="1" rtlCol="0" anchor="ctr" anchorCtr="1" compatLnSpc="1">
            <a:prstTxWarp prst="textNoShape">
              <a:avLst/>
            </a:prstTxWarp>
          </a:bodyPr>
          <a:lstStyle/>
          <a:p>
            <a:pPr defTabSz="685800"/>
            <a:r>
              <a:rPr lang="en-US" altLang="zh-CN" sz="1200">
                <a:solidFill>
                  <a:srgbClr val="FFFFFF"/>
                </a:solidFill>
                <a:latin typeface="Microsoft Yahei"/>
                <a:ea typeface="Microsoft Yahei"/>
                <a:sym typeface="Microsoft Yahei"/>
              </a:rPr>
              <a:t>A</a:t>
            </a:r>
            <a:endParaRPr lang="zh-CN" altLang="en-US" sz="1200">
              <a:solidFill>
                <a:srgbClr val="FFFFFF"/>
              </a:solidFill>
              <a:latin typeface="Microsoft Yahei"/>
              <a:ea typeface="Microsoft Yahei"/>
              <a:sym typeface="Microsoft Yahei"/>
            </a:endParaRPr>
          </a:p>
        </p:txBody>
      </p:sp>
      <p:sp>
        <p:nvSpPr>
          <p:cNvPr id="11" name="矩形 10"/>
          <p:cNvSpPr>
            <a:spLocks noChangeAspect="1"/>
          </p:cNvSpPr>
          <p:nvPr>
            <p:custDataLst>
              <p:tags r:id="rId9"/>
            </p:custDataLst>
          </p:nvPr>
        </p:nvSpPr>
        <p:spPr bwMode="auto">
          <a:xfrm>
            <a:off x="296652" y="2902036"/>
            <a:ext cx="385763" cy="289322"/>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68580" tIns="34290" rIns="68580" bIns="34290" numCol="1" rtlCol="0" anchor="ctr" anchorCtr="1" compatLnSpc="1">
            <a:prstTxWarp prst="textNoShape">
              <a:avLst/>
            </a:prstTxWarp>
          </a:bodyPr>
          <a:lstStyle/>
          <a:p>
            <a:pPr defTabSz="685800"/>
            <a:r>
              <a:rPr lang="en-US" altLang="zh-CN" sz="1200">
                <a:solidFill>
                  <a:srgbClr val="FFFFFF"/>
                </a:solidFill>
                <a:latin typeface="Microsoft Yahei"/>
                <a:ea typeface="Microsoft Yahei"/>
                <a:sym typeface="Microsoft Yahei"/>
              </a:rPr>
              <a:t>B</a:t>
            </a:r>
            <a:endParaRPr lang="zh-CN" altLang="en-US" sz="1200">
              <a:solidFill>
                <a:srgbClr val="FFFFFF"/>
              </a:solidFill>
              <a:latin typeface="Microsoft Yahei"/>
              <a:ea typeface="Microsoft Yahei"/>
              <a:sym typeface="Microsoft Yahei"/>
            </a:endParaRPr>
          </a:p>
        </p:txBody>
      </p:sp>
      <p:sp>
        <p:nvSpPr>
          <p:cNvPr id="12" name="矩形 11"/>
          <p:cNvSpPr>
            <a:spLocks noChangeAspect="1"/>
          </p:cNvSpPr>
          <p:nvPr>
            <p:custDataLst>
              <p:tags r:id="rId10"/>
            </p:custDataLst>
          </p:nvPr>
        </p:nvSpPr>
        <p:spPr bwMode="auto">
          <a:xfrm>
            <a:off x="296652" y="3384240"/>
            <a:ext cx="385763" cy="289322"/>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68580" tIns="34290" rIns="68580" bIns="34290" numCol="1" rtlCol="0" anchor="ctr" anchorCtr="1" compatLnSpc="1">
            <a:prstTxWarp prst="textNoShape">
              <a:avLst/>
            </a:prstTxWarp>
          </a:bodyPr>
          <a:lstStyle/>
          <a:p>
            <a:pPr defTabSz="685800"/>
            <a:r>
              <a:rPr lang="en-US" altLang="zh-CN" sz="1200">
                <a:solidFill>
                  <a:srgbClr val="FFFFFF"/>
                </a:solidFill>
                <a:latin typeface="Microsoft Yahei"/>
                <a:ea typeface="Microsoft Yahei"/>
                <a:sym typeface="Microsoft Yahei"/>
              </a:rPr>
              <a:t>C</a:t>
            </a:r>
            <a:endParaRPr lang="zh-CN" altLang="en-US" sz="1200">
              <a:solidFill>
                <a:srgbClr val="FFFFFF"/>
              </a:solidFill>
              <a:latin typeface="Microsoft Yahei"/>
              <a:ea typeface="Microsoft Yahei"/>
              <a:sym typeface="Microsoft Yahei"/>
            </a:endParaRPr>
          </a:p>
        </p:txBody>
      </p:sp>
      <p:sp>
        <p:nvSpPr>
          <p:cNvPr id="13" name="矩形 12"/>
          <p:cNvSpPr>
            <a:spLocks noChangeAspect="1"/>
          </p:cNvSpPr>
          <p:nvPr>
            <p:custDataLst>
              <p:tags r:id="rId11"/>
            </p:custDataLst>
          </p:nvPr>
        </p:nvSpPr>
        <p:spPr bwMode="auto">
          <a:xfrm>
            <a:off x="296652" y="3866443"/>
            <a:ext cx="385763" cy="289322"/>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68580" tIns="34290" rIns="68580" bIns="34290" numCol="1" rtlCol="0" anchor="ctr" anchorCtr="1" compatLnSpc="1">
            <a:prstTxWarp prst="textNoShape">
              <a:avLst/>
            </a:prstTxWarp>
          </a:bodyPr>
          <a:lstStyle/>
          <a:p>
            <a:pPr defTabSz="685800"/>
            <a:r>
              <a:rPr lang="en-US" altLang="zh-CN" sz="1200">
                <a:solidFill>
                  <a:srgbClr val="FFFFFF"/>
                </a:solidFill>
                <a:latin typeface="Microsoft Yahei"/>
                <a:ea typeface="Microsoft Yahei"/>
                <a:sym typeface="Microsoft Yahei"/>
              </a:rPr>
              <a:t>D</a:t>
            </a:r>
            <a:endParaRPr lang="zh-CN" altLang="en-US" sz="1200">
              <a:solidFill>
                <a:srgbClr val="FFFFFF"/>
              </a:solidFill>
              <a:latin typeface="Microsoft Yahei"/>
              <a:ea typeface="Microsoft Yahei"/>
              <a:sym typeface="Microsoft Yahei"/>
            </a:endParaRPr>
          </a:p>
        </p:txBody>
      </p:sp>
      <p:sp>
        <p:nvSpPr>
          <p:cNvPr id="14" name="圆角矩形 13"/>
          <p:cNvSpPr/>
          <p:nvPr>
            <p:custDataLst>
              <p:tags r:id="rId12"/>
            </p:custDataLst>
          </p:nvPr>
        </p:nvSpPr>
        <p:spPr bwMode="auto">
          <a:xfrm>
            <a:off x="4629150" y="4138910"/>
            <a:ext cx="1157288" cy="231458"/>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68580" tIns="34290" rIns="68580" bIns="34290" numCol="1" rtlCol="0" anchor="ctr" anchorCtr="1" compatLnSpc="1">
            <a:prstTxWarp prst="textNoShape">
              <a:avLst/>
            </a:prstTxWarp>
          </a:bodyPr>
          <a:lstStyle/>
          <a:p>
            <a:pPr defTabSz="685800"/>
            <a:r>
              <a:rPr lang="zh-CN" altLang="en-US" sz="1200">
                <a:solidFill>
                  <a:srgbClr val="FFFFFF"/>
                </a:solidFill>
                <a:latin typeface="Microsoft Yahei"/>
                <a:ea typeface="Microsoft Yahei"/>
                <a:sym typeface="Microsoft Yahei"/>
              </a:rPr>
              <a:t>提交</a:t>
            </a:r>
          </a:p>
        </p:txBody>
      </p:sp>
      <p:graphicFrame>
        <p:nvGraphicFramePr>
          <p:cNvPr id="21" name="对象 20"/>
          <p:cNvGraphicFramePr>
            <a:graphicFrameLocks noChangeAspect="1"/>
          </p:cNvGraphicFramePr>
          <p:nvPr>
            <p:extLst/>
          </p:nvPr>
        </p:nvGraphicFramePr>
        <p:xfrm>
          <a:off x="2294874" y="2679762"/>
          <a:ext cx="4394913" cy="943967"/>
        </p:xfrm>
        <a:graphic>
          <a:graphicData uri="http://schemas.openxmlformats.org/presentationml/2006/ole">
            <mc:AlternateContent xmlns:mc="http://schemas.openxmlformats.org/markup-compatibility/2006">
              <mc:Choice xmlns:v="urn:schemas-microsoft-com:vml" Requires="v">
                <p:oleObj spid="_x0000_s1040" name="Visio" r:id="rId20" imgW="5174965" imgH="1477587" progId="Visio.Drawing.11">
                  <p:embed/>
                </p:oleObj>
              </mc:Choice>
              <mc:Fallback>
                <p:oleObj name="Visio" r:id="rId20" imgW="5174965" imgH="1477587" progId="Visio.Drawing.11">
                  <p:embed/>
                  <p:pic>
                    <p:nvPicPr>
                      <p:cNvPr id="21" name="对象 20"/>
                      <p:cNvPicPr>
                        <a:picLocks noChangeAspect="1" noChangeArrowheads="1"/>
                      </p:cNvPicPr>
                      <p:nvPr/>
                    </p:nvPicPr>
                    <p:blipFill>
                      <a:blip r:embed="rId21"/>
                      <a:srcRect/>
                      <a:stretch>
                        <a:fillRect/>
                      </a:stretch>
                    </p:blipFill>
                    <p:spPr bwMode="auto">
                      <a:xfrm>
                        <a:off x="2294874" y="2679762"/>
                        <a:ext cx="4394913" cy="943967"/>
                      </a:xfrm>
                      <a:prstGeom prst="rect">
                        <a:avLst/>
                      </a:prstGeom>
                      <a:noFill/>
                      <a:ln>
                        <a:noFill/>
                      </a:ln>
                    </p:spPr>
                  </p:pic>
                </p:oleObj>
              </mc:Fallback>
            </mc:AlternateContent>
          </a:graphicData>
        </a:graphic>
      </p:graphicFrame>
      <p:grpSp>
        <p:nvGrpSpPr>
          <p:cNvPr id="19" name="组合 18"/>
          <p:cNvGrpSpPr/>
          <p:nvPr>
            <p:custDataLst>
              <p:tags r:id="rId13"/>
            </p:custDataLst>
          </p:nvPr>
        </p:nvGrpSpPr>
        <p:grpSpPr>
          <a:xfrm>
            <a:off x="0" y="642937"/>
            <a:ext cx="6858000" cy="357188"/>
            <a:chOff x="0" y="0"/>
            <a:chExt cx="9144000" cy="635000"/>
          </a:xfrm>
        </p:grpSpPr>
        <p:sp>
          <p:nvSpPr>
            <p:cNvPr id="15" name="TitleBackground"/>
            <p:cNvSpPr/>
            <p:nvPr>
              <p:custDataLst>
                <p:tags r:id="rId1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68580" tIns="34290" rIns="68580" bIns="34290" numCol="1" rtlCol="0" anchor="t" anchorCtr="0" compatLnSpc="1">
              <a:prstTxWarp prst="textNoShape">
                <a:avLst/>
              </a:prstTxWarp>
            </a:bodyPr>
            <a:lstStyle/>
            <a:p>
              <a:pPr defTabSz="685800"/>
              <a:endParaRPr lang="zh-CN" altLang="en-US" sz="1800"/>
            </a:p>
          </p:txBody>
        </p:sp>
        <p:sp>
          <p:nvSpPr>
            <p:cNvPr id="16" name="ColorBlock"/>
            <p:cNvSpPr/>
            <p:nvPr>
              <p:custDataLst>
                <p:tags r:id="rId1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68580" tIns="34290" rIns="68580" bIns="34290" numCol="1" rtlCol="0" anchor="t" anchorCtr="0" compatLnSpc="1">
              <a:prstTxWarp prst="textNoShape">
                <a:avLst/>
              </a:prstTxWarp>
            </a:bodyPr>
            <a:lstStyle/>
            <a:p>
              <a:pPr defTabSz="685800"/>
              <a:endParaRPr lang="zh-CN" altLang="en-US" sz="1800"/>
            </a:p>
          </p:txBody>
        </p:sp>
        <p:sp>
          <p:nvSpPr>
            <p:cNvPr id="17" name="TypeText"/>
            <p:cNvSpPr txBox="1"/>
            <p:nvPr>
              <p:custDataLst>
                <p:tags r:id="rId17"/>
              </p:custDataLst>
            </p:nvPr>
          </p:nvSpPr>
          <p:spPr>
            <a:xfrm>
              <a:off x="254000" y="0"/>
              <a:ext cx="1905000" cy="635000"/>
            </a:xfrm>
            <a:prstGeom prst="rect">
              <a:avLst/>
            </a:prstGeom>
            <a:noFill/>
          </p:spPr>
          <p:txBody>
            <a:bodyPr vert="horz" wrap="none" rtlCol="0" anchor="ctr" anchorCtr="0">
              <a:noAutofit/>
            </a:bodyPr>
            <a:lstStyle/>
            <a:p>
              <a:r>
                <a:rPr lang="zh-CN" altLang="en-US" sz="1950">
                  <a:solidFill>
                    <a:srgbClr val="000000"/>
                  </a:solidFill>
                  <a:latin typeface="Microsoft Yahei"/>
                  <a:ea typeface="Microsoft Yahei"/>
                  <a:sym typeface="Microsoft Yahei"/>
                </a:rPr>
                <a:t>多选题</a:t>
              </a:r>
              <a:endParaRPr lang="zh-CN" altLang="en-US" sz="1950">
                <a:solidFill>
                  <a:srgbClr val="000000"/>
                </a:solidFill>
                <a:latin typeface="Microsoft Yahei"/>
                <a:ea typeface="Microsoft Yahei"/>
                <a:sym typeface="Microsoft Yahei"/>
              </a:endParaRPr>
            </a:p>
          </p:txBody>
        </p:sp>
        <p:sp>
          <p:nvSpPr>
            <p:cNvPr id="18" name="TipText"/>
            <p:cNvSpPr txBox="1"/>
            <p:nvPr>
              <p:custDataLst>
                <p:tags r:id="rId18"/>
              </p:custDataLst>
            </p:nvPr>
          </p:nvSpPr>
          <p:spPr>
            <a:xfrm>
              <a:off x="1525905" y="109220"/>
              <a:ext cx="2286000" cy="508000"/>
            </a:xfrm>
            <a:prstGeom prst="rect">
              <a:avLst/>
            </a:prstGeom>
            <a:noFill/>
          </p:spPr>
          <p:txBody>
            <a:bodyPr vert="horz" wrap="none" rtlCol="0" anchor="ctr" anchorCtr="0">
              <a:noAutofit/>
            </a:bodyPr>
            <a:lstStyle/>
            <a:p>
              <a:r>
                <a:rPr lang="en-US" altLang="zh-CN" sz="1500">
                  <a:solidFill>
                    <a:srgbClr val="808080"/>
                  </a:solidFill>
                  <a:latin typeface="Microsoft Yahei"/>
                  <a:ea typeface="Microsoft Yahei"/>
                  <a:sym typeface="Microsoft Yahei"/>
                </a:rPr>
                <a:t>1</a:t>
              </a:r>
              <a:r>
                <a:rPr lang="zh-CN" altLang="en-US" sz="1500">
                  <a:solidFill>
                    <a:srgbClr val="808080"/>
                  </a:solidFill>
                  <a:latin typeface="Microsoft Yahei"/>
                  <a:ea typeface="Microsoft Yahei"/>
                  <a:sym typeface="Microsoft Yahei"/>
                </a:rPr>
                <a:t>分</a:t>
              </a:r>
              <a:endParaRPr lang="zh-CN" altLang="en-US" sz="1500">
                <a:solidFill>
                  <a:srgbClr val="808080"/>
                </a:solidFill>
                <a:latin typeface="Microsoft Yahei"/>
                <a:ea typeface="Microsoft Yahei"/>
                <a:sym typeface="Microsoft Yahei"/>
              </a:endParaRPr>
            </a:p>
          </p:txBody>
        </p:sp>
      </p:grpSp>
      <p:pic>
        <p:nvPicPr>
          <p:cNvPr id="4" name="图片 3"/>
          <p:cNvPicPr>
            <a:picLocks/>
          </p:cNvPicPr>
          <p:nvPr>
            <p:custDataLst>
              <p:tags r:id="rId14"/>
            </p:custDataLst>
          </p:nvPr>
        </p:nvPicPr>
        <p:blipFill>
          <a:blip r:embed="rId22">
            <a:extLst>
              <a:ext uri="{28A0092B-C50C-407E-A947-70E740481C1C}">
                <a14:useLocalDpi xmlns:a14="http://schemas.microsoft.com/office/drawing/2010/main" val="0"/>
              </a:ext>
            </a:extLst>
          </a:blip>
          <a:stretch>
            <a:fillRect/>
          </a:stretch>
        </p:blipFill>
        <p:spPr>
          <a:xfrm>
            <a:off x="5695950" y="678656"/>
            <a:ext cx="1066800" cy="285750"/>
          </a:xfrm>
          <a:prstGeom prst="rect">
            <a:avLst/>
          </a:prstGeom>
        </p:spPr>
      </p:pic>
      <p:sp>
        <p:nvSpPr>
          <p:cNvPr id="2" name="灯片编号占位符 1"/>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10</a:t>
            </a:fld>
            <a:endParaRPr lang="en-US" altLang="zh-CN"/>
          </a:p>
        </p:txBody>
      </p:sp>
    </p:spTree>
    <p:custDataLst>
      <p:tags r:id="rId2"/>
    </p:custDataLst>
    <p:extLst>
      <p:ext uri="{BB962C8B-B14F-4D97-AF65-F5344CB8AC3E}">
        <p14:creationId xmlns:p14="http://schemas.microsoft.com/office/powerpoint/2010/main" val="2537249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
          <p:cNvSpPr>
            <a:spLocks noGrp="1"/>
          </p:cNvSpPr>
          <p:nvPr>
            <p:ph type="title"/>
          </p:nvPr>
        </p:nvSpPr>
        <p:spPr>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r>
              <a:rPr lang="en-US" altLang="zh-CN" sz="2400" dirty="0">
                <a:latin typeface="+mn-ea"/>
                <a:ea typeface="+mn-ea"/>
              </a:rPr>
              <a:t>RFID</a:t>
            </a:r>
            <a:r>
              <a:rPr lang="zh-CN" altLang="zh-CN" sz="2400" dirty="0">
                <a:latin typeface="+mn-ea"/>
                <a:ea typeface="+mn-ea"/>
              </a:rPr>
              <a:t>识读</a:t>
            </a:r>
            <a:r>
              <a:rPr lang="zh-CN" altLang="en-US" sz="2400" dirty="0">
                <a:latin typeface="+mn-ea"/>
                <a:ea typeface="+mn-ea"/>
              </a:rPr>
              <a:t>的安全性</a:t>
            </a:r>
            <a:r>
              <a:rPr lang="en-US" altLang="zh-CN" sz="2400" dirty="0">
                <a:latin typeface="+mn-ea"/>
                <a:ea typeface="+mn-ea"/>
              </a:rPr>
              <a:t>-3</a:t>
            </a:r>
            <a:endParaRPr lang="zh-CN" altLang="zh-CN" sz="2400" dirty="0">
              <a:latin typeface="+mn-ea"/>
              <a:ea typeface="+mn-ea"/>
            </a:endParaRPr>
          </a:p>
        </p:txBody>
      </p:sp>
      <p:sp>
        <p:nvSpPr>
          <p:cNvPr id="3" name="内容占位符 2"/>
          <p:cNvSpPr>
            <a:spLocks noGrp="1"/>
          </p:cNvSpPr>
          <p:nvPr>
            <p:ph idx="1"/>
          </p:nvPr>
        </p:nvSpPr>
        <p:spPr>
          <a:xfrm>
            <a:off x="296652" y="1329612"/>
            <a:ext cx="5994666" cy="2967782"/>
          </a:xfrm>
        </p:spPr>
        <p:txBody>
          <a:bodyPr>
            <a:normAutofit/>
          </a:bodyPr>
          <a:lstStyle/>
          <a:p>
            <a:pPr>
              <a:defRPr/>
            </a:pPr>
            <a:r>
              <a:rPr lang="zh-CN" altLang="en-US" sz="2100" dirty="0"/>
              <a:t>通常采用</a:t>
            </a:r>
            <a:r>
              <a:rPr lang="en-US" altLang="zh-CN" sz="2100" dirty="0"/>
              <a:t>RFID</a:t>
            </a:r>
            <a:r>
              <a:rPr lang="zh-CN" altLang="en-US" sz="2100" dirty="0"/>
              <a:t>技术的网络涉及的主要安全问题有以下几个</a:t>
            </a:r>
          </a:p>
          <a:p>
            <a:pPr lvl="1">
              <a:defRPr/>
            </a:pPr>
            <a:r>
              <a:rPr lang="zh-CN" altLang="en-US" dirty="0"/>
              <a:t>⑴ 标签本身的访问缺陷。</a:t>
            </a:r>
            <a:endParaRPr lang="en-US" altLang="zh-CN" dirty="0"/>
          </a:p>
          <a:p>
            <a:pPr lvl="1">
              <a:defRPr/>
            </a:pPr>
            <a:r>
              <a:rPr lang="zh-CN" altLang="en-US" dirty="0"/>
              <a:t>⑵ 通信链路的安全；</a:t>
            </a:r>
          </a:p>
          <a:p>
            <a:pPr lvl="1">
              <a:defRPr/>
            </a:pPr>
            <a:r>
              <a:rPr lang="zh-CN" altLang="en-US" dirty="0"/>
              <a:t>⑶ 移动</a:t>
            </a:r>
            <a:r>
              <a:rPr lang="en-US" altLang="zh-CN" dirty="0"/>
              <a:t>RFID</a:t>
            </a:r>
            <a:r>
              <a:rPr lang="zh-CN" altLang="en-US" dirty="0"/>
              <a:t>的安全。主要存在假冒和非授权服务访问问题。</a:t>
            </a:r>
            <a:endParaRPr lang="en-US" altLang="zh-CN" dirty="0"/>
          </a:p>
          <a:p>
            <a:pPr lvl="1">
              <a:defRPr/>
            </a:pPr>
            <a:r>
              <a:rPr lang="en-US" altLang="zh-CN" dirty="0"/>
              <a:t>(4)</a:t>
            </a:r>
            <a:r>
              <a:rPr lang="zh-CN" altLang="en-US" dirty="0"/>
              <a:t> 安全路由：几乎所有感知层内部都需要不同的安全路由技术。 </a:t>
            </a:r>
          </a:p>
          <a:p>
            <a:pPr>
              <a:defRPr/>
            </a:pPr>
            <a:endParaRPr lang="zh-CN" altLang="en-US" sz="2100"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B05AD8F1-71FC-406D-89C6-27FBDD94A2D4}" type="slidenum">
              <a:rPr lang="en-US" smtClean="0"/>
              <a:pPr>
                <a:defRPr/>
              </a:pPr>
              <a:t>11</a:t>
            </a:fld>
            <a:endParaRPr lang="en-US"/>
          </a:p>
        </p:txBody>
      </p:sp>
    </p:spTree>
    <p:extLst>
      <p:ext uri="{BB962C8B-B14F-4D97-AF65-F5344CB8AC3E}">
        <p14:creationId xmlns:p14="http://schemas.microsoft.com/office/powerpoint/2010/main" val="3576376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RFID</a:t>
            </a:r>
            <a:r>
              <a:rPr lang="zh-CN" altLang="en-US" dirty="0" smtClean="0"/>
              <a:t>识读</a:t>
            </a:r>
            <a:r>
              <a:rPr lang="zh-CN" altLang="zh-CN" dirty="0" smtClean="0"/>
              <a:t>的</a:t>
            </a:r>
            <a:r>
              <a:rPr lang="zh-CN" altLang="zh-CN" dirty="0"/>
              <a:t>安全</a:t>
            </a:r>
            <a:r>
              <a:rPr lang="zh-CN" altLang="zh-CN" dirty="0" smtClean="0"/>
              <a:t>机制</a:t>
            </a:r>
            <a:r>
              <a:rPr lang="en-US" altLang="zh-CN" dirty="0" smtClean="0"/>
              <a:t>-1</a:t>
            </a:r>
            <a:endParaRPr lang="zh-CN" altLang="en-US" dirty="0"/>
          </a:p>
        </p:txBody>
      </p:sp>
      <p:sp>
        <p:nvSpPr>
          <p:cNvPr id="3" name="内容占位符 2"/>
          <p:cNvSpPr>
            <a:spLocks noGrp="1"/>
          </p:cNvSpPr>
          <p:nvPr>
            <p:ph idx="1"/>
          </p:nvPr>
        </p:nvSpPr>
        <p:spPr/>
        <p:txBody>
          <a:bodyPr/>
          <a:lstStyle/>
          <a:p>
            <a:r>
              <a:rPr lang="zh-CN" altLang="zh-CN" dirty="0"/>
              <a:t>现有的</a:t>
            </a:r>
            <a:r>
              <a:rPr lang="en-US" altLang="zh-CN" dirty="0"/>
              <a:t>RFID</a:t>
            </a:r>
            <a:r>
              <a:rPr lang="zh-CN" altLang="zh-CN" dirty="0"/>
              <a:t>隐私增强技术可以分为两大类</a:t>
            </a:r>
            <a:r>
              <a:rPr lang="zh-CN" altLang="zh-CN" dirty="0" smtClean="0"/>
              <a:t>：</a:t>
            </a:r>
            <a:endParaRPr lang="en-US" altLang="zh-CN" dirty="0" smtClean="0"/>
          </a:p>
          <a:p>
            <a:r>
              <a:rPr lang="zh-CN" altLang="zh-CN" dirty="0" smtClean="0"/>
              <a:t>一类</a:t>
            </a:r>
            <a:r>
              <a:rPr lang="zh-CN" altLang="zh-CN" dirty="0"/>
              <a:t>是通过物理方法阻止标签与阅读器之间通信的隐私增强技术，及物理安全机制</a:t>
            </a:r>
            <a:r>
              <a:rPr lang="zh-CN" altLang="zh-CN" dirty="0" smtClean="0"/>
              <a:t>；</a:t>
            </a:r>
            <a:endParaRPr lang="en-US" altLang="zh-CN" dirty="0" smtClean="0"/>
          </a:p>
          <a:p>
            <a:r>
              <a:rPr lang="zh-CN" altLang="zh-CN" dirty="0" smtClean="0"/>
              <a:t>另</a:t>
            </a:r>
            <a:r>
              <a:rPr lang="zh-CN" altLang="zh-CN" dirty="0"/>
              <a:t>一类是通过逻辑方法增加标签安全机制的隐私增强技术，即逻辑安全机制</a:t>
            </a:r>
            <a:r>
              <a:rPr lang="zh-CN" altLang="zh-CN" b="1" dirty="0" smtClean="0"/>
              <a:t>，</a:t>
            </a:r>
            <a:endParaRPr lang="en-US" altLang="zh-CN" b="1" dirty="0" smtClean="0"/>
          </a:p>
          <a:p>
            <a:r>
              <a:rPr lang="zh-CN" altLang="zh-CN" b="1" dirty="0" smtClean="0">
                <a:solidFill>
                  <a:srgbClr val="C00000"/>
                </a:solidFill>
              </a:rPr>
              <a:t>逻辑</a:t>
            </a:r>
            <a:r>
              <a:rPr lang="zh-CN" altLang="en-US" b="1" dirty="0" smtClean="0">
                <a:solidFill>
                  <a:srgbClr val="C00000"/>
                </a:solidFill>
              </a:rPr>
              <a:t>安全</a:t>
            </a:r>
            <a:r>
              <a:rPr lang="zh-CN" altLang="zh-CN" b="1" dirty="0" smtClean="0">
                <a:solidFill>
                  <a:srgbClr val="C00000"/>
                </a:solidFill>
              </a:rPr>
              <a:t>机制</a:t>
            </a:r>
            <a:r>
              <a:rPr lang="zh-CN" altLang="zh-CN" b="1" dirty="0">
                <a:solidFill>
                  <a:srgbClr val="C00000"/>
                </a:solidFill>
              </a:rPr>
              <a:t>主要通过认证协议来实现</a:t>
            </a:r>
            <a:r>
              <a:rPr lang="zh-CN" altLang="zh-CN" dirty="0"/>
              <a:t>。</a:t>
            </a:r>
            <a:r>
              <a:rPr lang="en-US" altLang="zh-CN" dirty="0"/>
              <a:t>  </a:t>
            </a:r>
            <a:endParaRPr lang="zh-CN" altLang="zh-CN" dirty="0"/>
          </a:p>
          <a:p>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12</a:t>
            </a:fld>
            <a:endParaRPr lang="en-US" dirty="0"/>
          </a:p>
        </p:txBody>
      </p:sp>
    </p:spTree>
    <p:extLst>
      <p:ext uri="{BB962C8B-B14F-4D97-AF65-F5344CB8AC3E}">
        <p14:creationId xmlns:p14="http://schemas.microsoft.com/office/powerpoint/2010/main" val="45672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1C2F278E-0782-40FB-9C64-18D17E5A963F}" type="slidenum">
              <a:rPr lang="en-US"/>
              <a:pPr>
                <a:defRPr/>
              </a:pPr>
              <a:t>13</a:t>
            </a:fld>
            <a:endParaRPr lang="en-US"/>
          </a:p>
        </p:txBody>
      </p:sp>
      <p:sp>
        <p:nvSpPr>
          <p:cNvPr id="69635" name="Rectangle 2"/>
          <p:cNvSpPr>
            <a:spLocks noGrp="1" noChangeArrowheads="1"/>
          </p:cNvSpPr>
          <p:nvPr>
            <p:ph type="title"/>
          </p:nvPr>
        </p:nvSpPr>
        <p:spPr/>
        <p:txBody>
          <a:bodyPr/>
          <a:lstStyle/>
          <a:p>
            <a:r>
              <a:rPr lang="en-US" altLang="zh-CN" dirty="0"/>
              <a:t>RFID</a:t>
            </a:r>
            <a:r>
              <a:rPr lang="zh-CN" altLang="en-US" dirty="0"/>
              <a:t>识读</a:t>
            </a:r>
            <a:r>
              <a:rPr lang="zh-CN" altLang="zh-CN" dirty="0"/>
              <a:t>的安全机制</a:t>
            </a:r>
            <a:r>
              <a:rPr lang="en-US" altLang="zh-CN" dirty="0" smtClean="0"/>
              <a:t>-2</a:t>
            </a:r>
            <a:endParaRPr lang="en-US" altLang="zh-CN" dirty="0" smtClean="0">
              <a:solidFill>
                <a:srgbClr val="C00000"/>
              </a:solidFill>
            </a:endParaRPr>
          </a:p>
        </p:txBody>
      </p:sp>
      <p:sp>
        <p:nvSpPr>
          <p:cNvPr id="15364" name="Rectangle 3"/>
          <p:cNvSpPr>
            <a:spLocks noGrp="1" noChangeArrowheads="1"/>
          </p:cNvSpPr>
          <p:nvPr>
            <p:ph type="body" idx="1"/>
          </p:nvPr>
        </p:nvSpPr>
        <p:spPr/>
        <p:txBody>
          <a:bodyPr/>
          <a:lstStyle/>
          <a:p>
            <a:pPr>
              <a:defRPr/>
            </a:pPr>
            <a:r>
              <a:rPr lang="en-US" altLang="zh-CN" dirty="0" smtClean="0"/>
              <a:t>1</a:t>
            </a:r>
            <a:r>
              <a:rPr lang="zh-CN" altLang="en-US" dirty="0" smtClean="0"/>
              <a:t>）物理安全机制</a:t>
            </a:r>
          </a:p>
          <a:p>
            <a:pPr lvl="1"/>
            <a:r>
              <a:rPr lang="zh-CN" altLang="zh-CN" dirty="0" smtClean="0"/>
              <a:t>通过</a:t>
            </a:r>
            <a:r>
              <a:rPr lang="zh-CN" altLang="zh-CN" dirty="0"/>
              <a:t>无线技术手段进行</a:t>
            </a:r>
            <a:r>
              <a:rPr lang="en-US" altLang="zh-CN" dirty="0"/>
              <a:t>RFID</a:t>
            </a:r>
            <a:r>
              <a:rPr lang="zh-CN" altLang="zh-CN" dirty="0"/>
              <a:t>隐私保护是一种物理性手段，可以阻扰</a:t>
            </a:r>
            <a:r>
              <a:rPr lang="en-US" altLang="zh-CN" dirty="0"/>
              <a:t>RFID</a:t>
            </a:r>
            <a:r>
              <a:rPr lang="zh-CN" altLang="zh-CN" dirty="0"/>
              <a:t>读写器获取标签数据，避免</a:t>
            </a:r>
            <a:r>
              <a:rPr lang="en-US" altLang="zh-CN" dirty="0"/>
              <a:t>RFID</a:t>
            </a:r>
            <a:r>
              <a:rPr lang="zh-CN" altLang="zh-CN" dirty="0"/>
              <a:t>标签数据被读写器非法获得</a:t>
            </a:r>
            <a:r>
              <a:rPr lang="zh-CN" altLang="zh-CN" dirty="0" smtClean="0"/>
              <a:t>。无线</a:t>
            </a:r>
            <a:r>
              <a:rPr lang="zh-CN" altLang="zh-CN" dirty="0"/>
              <a:t>隔离</a:t>
            </a:r>
            <a:r>
              <a:rPr lang="en-US" altLang="zh-CN" dirty="0"/>
              <a:t>RFID</a:t>
            </a:r>
            <a:r>
              <a:rPr lang="zh-CN" altLang="zh-CN" dirty="0"/>
              <a:t>标签的方法</a:t>
            </a:r>
            <a:r>
              <a:rPr lang="zh-CN" altLang="zh-CN" dirty="0" smtClean="0"/>
              <a:t>包括电磁屏蔽</a:t>
            </a:r>
            <a:r>
              <a:rPr lang="zh-CN" altLang="zh-CN" dirty="0"/>
              <a:t>方法</a:t>
            </a:r>
            <a:r>
              <a:rPr lang="zh-CN" altLang="zh-CN" dirty="0" smtClean="0"/>
              <a:t>、无线</a:t>
            </a:r>
            <a:r>
              <a:rPr lang="zh-CN" altLang="zh-CN" dirty="0"/>
              <a:t>干扰方法</a:t>
            </a:r>
            <a:r>
              <a:rPr lang="zh-CN" altLang="zh-CN" dirty="0" smtClean="0"/>
              <a:t>、可变</a:t>
            </a:r>
            <a:r>
              <a:rPr lang="zh-CN" altLang="zh-CN" dirty="0"/>
              <a:t>天线方法等。</a:t>
            </a:r>
            <a:endParaRPr lang="en-US" altLang="zh-CN" dirty="0"/>
          </a:p>
          <a:p>
            <a:pPr lvl="1">
              <a:defRPr/>
            </a:pPr>
            <a:r>
              <a:rPr lang="zh-CN" altLang="en-US" dirty="0" smtClean="0">
                <a:latin typeface="+mj-lt"/>
              </a:rPr>
              <a:t>此外，还有</a:t>
            </a:r>
            <a:r>
              <a:rPr lang="en-US" altLang="zh-CN" dirty="0" smtClean="0">
                <a:solidFill>
                  <a:srgbClr val="FF3300"/>
                </a:solidFill>
                <a:latin typeface="+mj-lt"/>
              </a:rPr>
              <a:t>kill</a:t>
            </a:r>
            <a:r>
              <a:rPr lang="zh-CN" altLang="en-US" dirty="0" smtClean="0">
                <a:solidFill>
                  <a:srgbClr val="FF3300"/>
                </a:solidFill>
                <a:latin typeface="+mj-lt"/>
              </a:rPr>
              <a:t>命令机制（</a:t>
            </a:r>
            <a:r>
              <a:rPr lang="en-US" altLang="zh-CN" dirty="0" smtClean="0">
                <a:solidFill>
                  <a:srgbClr val="FF3300"/>
                </a:solidFill>
                <a:latin typeface="+mj-lt"/>
              </a:rPr>
              <a:t>kill tag</a:t>
            </a:r>
            <a:r>
              <a:rPr lang="zh-CN" altLang="en-US" dirty="0" smtClean="0">
                <a:solidFill>
                  <a:srgbClr val="FF3300"/>
                </a:solidFill>
                <a:latin typeface="+mj-lt"/>
              </a:rPr>
              <a:t>）、阻塞标签（</a:t>
            </a:r>
            <a:r>
              <a:rPr lang="en-US" altLang="zh-CN" dirty="0" smtClean="0">
                <a:solidFill>
                  <a:srgbClr val="FF3300"/>
                </a:solidFill>
                <a:latin typeface="+mj-lt"/>
              </a:rPr>
              <a:t>Block Tag</a:t>
            </a:r>
            <a:r>
              <a:rPr lang="zh-CN" altLang="en-US" dirty="0" smtClean="0">
                <a:solidFill>
                  <a:srgbClr val="FF3300"/>
                </a:solidFill>
                <a:latin typeface="+mj-lt"/>
              </a:rPr>
              <a:t>）和可分离的标签</a:t>
            </a:r>
            <a:r>
              <a:rPr lang="zh-CN" altLang="en-US" dirty="0" smtClean="0">
                <a:latin typeface="+mj-lt"/>
              </a:rPr>
              <a:t>等几种方法。</a:t>
            </a:r>
          </a:p>
        </p:txBody>
      </p:sp>
    </p:spTree>
    <p:extLst>
      <p:ext uri="{BB962C8B-B14F-4D97-AF65-F5344CB8AC3E}">
        <p14:creationId xmlns:p14="http://schemas.microsoft.com/office/powerpoint/2010/main" val="4149895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240D48CD-4838-41A3-94F8-01A63C42F2FF}" type="slidenum">
              <a:rPr lang="en-US"/>
              <a:pPr>
                <a:defRPr/>
              </a:pPr>
              <a:t>14</a:t>
            </a:fld>
            <a:endParaRPr lang="en-US"/>
          </a:p>
        </p:txBody>
      </p:sp>
      <p:sp>
        <p:nvSpPr>
          <p:cNvPr id="70659" name="Rectangle 2"/>
          <p:cNvSpPr>
            <a:spLocks noGrp="1" noChangeArrowheads="1"/>
          </p:cNvSpPr>
          <p:nvPr>
            <p:ph type="title"/>
          </p:nvPr>
        </p:nvSpPr>
        <p:spPr/>
        <p:txBody>
          <a:bodyPr/>
          <a:lstStyle/>
          <a:p>
            <a:r>
              <a:rPr lang="en-US" altLang="zh-CN" dirty="0" smtClean="0"/>
              <a:t>1</a:t>
            </a:r>
            <a:r>
              <a:rPr lang="zh-CN" altLang="en-US" dirty="0" smtClean="0"/>
              <a:t>、物理安全机制</a:t>
            </a:r>
          </a:p>
        </p:txBody>
      </p:sp>
      <p:sp>
        <p:nvSpPr>
          <p:cNvPr id="16388" name="Rectangle 3"/>
          <p:cNvSpPr>
            <a:spLocks noGrp="1" noChangeArrowheads="1"/>
          </p:cNvSpPr>
          <p:nvPr>
            <p:ph type="body" idx="1"/>
          </p:nvPr>
        </p:nvSpPr>
        <p:spPr>
          <a:xfrm>
            <a:off x="285750" y="1316111"/>
            <a:ext cx="6343650" cy="2927277"/>
          </a:xfrm>
        </p:spPr>
        <p:txBody>
          <a:bodyPr/>
          <a:lstStyle/>
          <a:p>
            <a:pPr>
              <a:defRPr/>
            </a:pPr>
            <a:r>
              <a:rPr lang="zh-CN" altLang="en-US" sz="2100" b="1" u="sng" dirty="0">
                <a:latin typeface="+mn-ea"/>
              </a:rPr>
              <a:t>① </a:t>
            </a:r>
            <a:r>
              <a:rPr lang="en-US" altLang="zh-CN" sz="2100" b="1" u="sng" dirty="0">
                <a:latin typeface="+mn-ea"/>
              </a:rPr>
              <a:t>kill</a:t>
            </a:r>
            <a:r>
              <a:rPr lang="zh-CN" altLang="en-US" sz="2100" b="1" u="sng" dirty="0">
                <a:latin typeface="+mn-ea"/>
              </a:rPr>
              <a:t>命令机制</a:t>
            </a:r>
            <a:endParaRPr lang="zh-CN" altLang="en-US" sz="2100" b="1" dirty="0">
              <a:latin typeface="+mn-ea"/>
            </a:endParaRPr>
          </a:p>
          <a:p>
            <a:pPr lvl="1">
              <a:defRPr/>
            </a:pPr>
            <a:r>
              <a:rPr lang="en-US" altLang="zh-CN" dirty="0">
                <a:latin typeface="+mj-lt"/>
              </a:rPr>
              <a:t>kill</a:t>
            </a:r>
            <a:r>
              <a:rPr lang="zh-CN" altLang="en-US" dirty="0">
                <a:latin typeface="+mj-lt"/>
              </a:rPr>
              <a:t>命令机制是一种从物理上毁坏标签的方法。</a:t>
            </a:r>
          </a:p>
          <a:p>
            <a:pPr lvl="1">
              <a:defRPr/>
            </a:pPr>
            <a:r>
              <a:rPr lang="zh-CN" altLang="en-US" dirty="0">
                <a:latin typeface="+mj-lt"/>
              </a:rPr>
              <a:t>执行</a:t>
            </a:r>
            <a:r>
              <a:rPr lang="en-US" altLang="zh-CN" dirty="0">
                <a:latin typeface="+mj-lt"/>
              </a:rPr>
              <a:t>kill</a:t>
            </a:r>
            <a:r>
              <a:rPr lang="zh-CN" altLang="en-US" dirty="0">
                <a:latin typeface="+mj-lt"/>
              </a:rPr>
              <a:t>命令后，标签所有的功能都丧失，从而使得标签不会响应攻击者的扫描行为，进而防止了对标签以及标签的携带者的跟踪。</a:t>
            </a:r>
          </a:p>
          <a:p>
            <a:pPr lvl="1">
              <a:defRPr/>
            </a:pPr>
            <a:r>
              <a:rPr lang="zh-CN" altLang="en-US" dirty="0">
                <a:latin typeface="+mj-lt"/>
              </a:rPr>
              <a:t>完全杀死标签可以完美的防止攻击者的扫描和跟踪，但是这种方法破坏了</a:t>
            </a:r>
            <a:r>
              <a:rPr lang="en-US" altLang="zh-CN" dirty="0">
                <a:latin typeface="+mj-lt"/>
              </a:rPr>
              <a:t>RFID</a:t>
            </a:r>
            <a:r>
              <a:rPr lang="zh-CN" altLang="en-US" dirty="0">
                <a:latin typeface="+mj-lt"/>
              </a:rPr>
              <a:t>标签的功能。</a:t>
            </a:r>
          </a:p>
          <a:p>
            <a:pPr lvl="1">
              <a:defRPr/>
            </a:pPr>
            <a:r>
              <a:rPr lang="zh-CN" altLang="en-US" dirty="0">
                <a:latin typeface="+mj-lt"/>
              </a:rPr>
              <a:t>另外，如果</a:t>
            </a:r>
            <a:r>
              <a:rPr lang="en-US" altLang="zh-CN" dirty="0">
                <a:latin typeface="+mj-lt"/>
              </a:rPr>
              <a:t>Kill</a:t>
            </a:r>
            <a:r>
              <a:rPr lang="zh-CN" altLang="en-US" dirty="0">
                <a:latin typeface="+mj-lt"/>
              </a:rPr>
              <a:t>命令的识别序列号（</a:t>
            </a:r>
            <a:r>
              <a:rPr lang="en-US" altLang="zh-CN" dirty="0">
                <a:latin typeface="+mj-lt"/>
              </a:rPr>
              <a:t>PIN</a:t>
            </a:r>
            <a:r>
              <a:rPr lang="zh-CN" altLang="en-US" dirty="0">
                <a:latin typeface="+mj-lt"/>
              </a:rPr>
              <a:t>）一旦泄露，则攻击者就可以使用这个</a:t>
            </a:r>
            <a:r>
              <a:rPr lang="en-US" altLang="zh-CN" dirty="0">
                <a:latin typeface="+mj-lt"/>
              </a:rPr>
              <a:t>PIN</a:t>
            </a:r>
            <a:r>
              <a:rPr lang="zh-CN" altLang="en-US" dirty="0">
                <a:latin typeface="+mj-lt"/>
              </a:rPr>
              <a:t>来杀死超市中的商品上的</a:t>
            </a:r>
            <a:r>
              <a:rPr lang="en-US" altLang="zh-CN" dirty="0">
                <a:latin typeface="+mj-lt"/>
              </a:rPr>
              <a:t>RFID</a:t>
            </a:r>
            <a:r>
              <a:rPr lang="zh-CN" altLang="en-US" dirty="0">
                <a:latin typeface="+mj-lt"/>
              </a:rPr>
              <a:t>标签，然后就可以将对应的商品带走而不会被觉察到。</a:t>
            </a:r>
          </a:p>
        </p:txBody>
      </p:sp>
    </p:spTree>
    <p:extLst>
      <p:ext uri="{BB962C8B-B14F-4D97-AF65-F5344CB8AC3E}">
        <p14:creationId xmlns:p14="http://schemas.microsoft.com/office/powerpoint/2010/main" val="2968392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7264146A-FC82-4A7F-AF8E-05CF9D5FA240}" type="slidenum">
              <a:rPr lang="en-US"/>
              <a:pPr>
                <a:defRPr/>
              </a:pPr>
              <a:t>15</a:t>
            </a:fld>
            <a:endParaRPr lang="en-US"/>
          </a:p>
        </p:txBody>
      </p:sp>
      <p:sp>
        <p:nvSpPr>
          <p:cNvPr id="71683" name="Rectangle 2"/>
          <p:cNvSpPr>
            <a:spLocks noGrp="1" noChangeArrowheads="1"/>
          </p:cNvSpPr>
          <p:nvPr>
            <p:ph type="title"/>
          </p:nvPr>
        </p:nvSpPr>
        <p:spPr/>
        <p:txBody>
          <a:bodyPr/>
          <a:lstStyle/>
          <a:p>
            <a:r>
              <a:rPr lang="en-US" altLang="zh-CN" dirty="0" smtClean="0"/>
              <a:t>1</a:t>
            </a:r>
            <a:r>
              <a:rPr lang="zh-CN" altLang="en-US" dirty="0" smtClean="0"/>
              <a:t>、物理安全机制</a:t>
            </a:r>
          </a:p>
        </p:txBody>
      </p:sp>
      <p:sp>
        <p:nvSpPr>
          <p:cNvPr id="71684" name="Rectangle 3"/>
          <p:cNvSpPr>
            <a:spLocks noGrp="1" noChangeArrowheads="1"/>
          </p:cNvSpPr>
          <p:nvPr>
            <p:ph type="body" idx="1"/>
          </p:nvPr>
        </p:nvSpPr>
        <p:spPr>
          <a:xfrm>
            <a:off x="231744" y="1275606"/>
            <a:ext cx="4547406" cy="2805708"/>
          </a:xfrm>
        </p:spPr>
        <p:txBody>
          <a:bodyPr/>
          <a:lstStyle/>
          <a:p>
            <a:pPr>
              <a:lnSpc>
                <a:spcPct val="100000"/>
              </a:lnSpc>
            </a:pPr>
            <a:r>
              <a:rPr lang="zh-CN" altLang="en-US" u="sng" dirty="0" smtClean="0"/>
              <a:t>② 电磁屏蔽</a:t>
            </a:r>
          </a:p>
          <a:p>
            <a:pPr lvl="1">
              <a:lnSpc>
                <a:spcPct val="110000"/>
              </a:lnSpc>
            </a:pPr>
            <a:r>
              <a:rPr lang="zh-CN" altLang="en-US" dirty="0" smtClean="0"/>
              <a:t>利用电磁屏蔽原理，把</a:t>
            </a:r>
            <a:r>
              <a:rPr lang="en-US" altLang="zh-CN" dirty="0" smtClean="0"/>
              <a:t>RFID</a:t>
            </a:r>
            <a:r>
              <a:rPr lang="zh-CN" altLang="en-US" dirty="0" smtClean="0"/>
              <a:t>标签置于由金属薄片制成的容器中，无线电信号将被屏蔽，从而是阅读器无法读取标签信息，</a:t>
            </a:r>
          </a:p>
          <a:p>
            <a:pPr lvl="1">
              <a:lnSpc>
                <a:spcPct val="110000"/>
              </a:lnSpc>
            </a:pPr>
            <a:r>
              <a:rPr lang="zh-CN" altLang="en-US" dirty="0" smtClean="0"/>
              <a:t>标签也无法向阅读器发送信息。最常使用就是法拉第网罩。。</a:t>
            </a:r>
          </a:p>
        </p:txBody>
      </p:sp>
      <p:sp>
        <p:nvSpPr>
          <p:cNvPr id="2" name="矩形 1"/>
          <p:cNvSpPr/>
          <p:nvPr/>
        </p:nvSpPr>
        <p:spPr>
          <a:xfrm>
            <a:off x="204310" y="3111810"/>
            <a:ext cx="6426714" cy="13111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1">
              <a:lnSpc>
                <a:spcPct val="110000"/>
              </a:lnSpc>
            </a:pPr>
            <a:r>
              <a:rPr lang="zh-CN" altLang="en-US" sz="1800" b="1" dirty="0">
                <a:solidFill>
                  <a:schemeClr val="accent2"/>
                </a:solidFill>
              </a:rPr>
              <a:t>法拉第网罩可以有效屏蔽电磁波，这样无论是外部信号还是内部信号，都将无法穿越法拉第网罩。因此，如果把标签放在法拉第网罩内，则外部的阅读器所发出的查询信号就将无法到达</a:t>
            </a:r>
            <a:r>
              <a:rPr lang="en-US" altLang="zh-CN" sz="1800" b="1" dirty="0">
                <a:solidFill>
                  <a:schemeClr val="accent2"/>
                </a:solidFill>
              </a:rPr>
              <a:t>RFID</a:t>
            </a:r>
            <a:r>
              <a:rPr lang="zh-CN" altLang="en-US" sz="1800" b="1" dirty="0">
                <a:solidFill>
                  <a:schemeClr val="accent2"/>
                </a:solidFill>
              </a:rPr>
              <a:t>标签。</a:t>
            </a:r>
          </a:p>
        </p:txBody>
      </p:sp>
      <p:pic>
        <p:nvPicPr>
          <p:cNvPr id="1126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9150" y="1356615"/>
            <a:ext cx="1970428" cy="1620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6411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、物理</a:t>
            </a:r>
            <a:r>
              <a:rPr lang="zh-CN" altLang="en-US" dirty="0"/>
              <a:t>安全机制</a:t>
            </a:r>
          </a:p>
        </p:txBody>
      </p:sp>
      <p:sp>
        <p:nvSpPr>
          <p:cNvPr id="3" name="内容占位符 2"/>
          <p:cNvSpPr>
            <a:spLocks noGrp="1"/>
          </p:cNvSpPr>
          <p:nvPr>
            <p:ph idx="1"/>
          </p:nvPr>
        </p:nvSpPr>
        <p:spPr/>
        <p:txBody>
          <a:bodyPr/>
          <a:lstStyle/>
          <a:p>
            <a:pPr marL="257175" lvl="1" indent="-257175">
              <a:lnSpc>
                <a:spcPct val="110000"/>
              </a:lnSpc>
              <a:spcBef>
                <a:spcPct val="20000"/>
              </a:spcBef>
              <a:spcAft>
                <a:spcPct val="0"/>
              </a:spcAft>
              <a:buBlip>
                <a:blip r:embed="rId2"/>
              </a:buBlip>
            </a:pPr>
            <a:r>
              <a:rPr lang="zh-CN" altLang="en-US" sz="2100" u="sng" dirty="0"/>
              <a:t>② </a:t>
            </a:r>
            <a:r>
              <a:rPr lang="zh-CN" altLang="en-US" sz="2100" u="sng" dirty="0"/>
              <a:t>电磁屏蔽</a:t>
            </a:r>
            <a:endParaRPr lang="en-US" altLang="zh-CN" sz="2100" u="sng" dirty="0"/>
          </a:p>
          <a:p>
            <a:pPr marL="557213" lvl="2" indent="-257175">
              <a:lnSpc>
                <a:spcPct val="110000"/>
              </a:lnSpc>
              <a:buBlip>
                <a:blip r:embed="rId2"/>
              </a:buBlip>
            </a:pPr>
            <a:r>
              <a:rPr lang="zh-CN" altLang="en-US" sz="1650" dirty="0">
                <a:solidFill>
                  <a:srgbClr val="FF0000"/>
                </a:solidFill>
              </a:rPr>
              <a:t>把</a:t>
            </a:r>
            <a:r>
              <a:rPr lang="zh-CN" altLang="en-US" sz="1650" dirty="0">
                <a:solidFill>
                  <a:srgbClr val="FF0000"/>
                </a:solidFill>
              </a:rPr>
              <a:t>标签放入法拉第网罩内就可以阻止标签被扫描，从而阻止攻击者通过扫描</a:t>
            </a:r>
            <a:r>
              <a:rPr lang="en-US" altLang="zh-CN" sz="1650" dirty="0">
                <a:solidFill>
                  <a:srgbClr val="FF0000"/>
                </a:solidFill>
              </a:rPr>
              <a:t>RFID</a:t>
            </a:r>
            <a:r>
              <a:rPr lang="zh-CN" altLang="en-US" sz="1650" dirty="0">
                <a:solidFill>
                  <a:srgbClr val="FF0000"/>
                </a:solidFill>
              </a:rPr>
              <a:t>标签来获取用户的隐私</a:t>
            </a:r>
            <a:r>
              <a:rPr lang="zh-CN" altLang="en-US" sz="1650" dirty="0">
                <a:solidFill>
                  <a:srgbClr val="FF0000"/>
                </a:solidFill>
              </a:rPr>
              <a:t>数据</a:t>
            </a:r>
            <a:endParaRPr lang="en-US" altLang="zh-CN" sz="1650" dirty="0">
              <a:solidFill>
                <a:srgbClr val="FF0000"/>
              </a:solidFill>
            </a:endParaRPr>
          </a:p>
          <a:p>
            <a:pPr marL="557213" lvl="2" indent="-257175">
              <a:lnSpc>
                <a:spcPct val="110000"/>
              </a:lnSpc>
              <a:buBlip>
                <a:blip r:embed="rId2"/>
              </a:buBlip>
            </a:pPr>
            <a:r>
              <a:rPr lang="zh-CN" altLang="en-US" sz="1800" dirty="0"/>
              <a:t>这种</a:t>
            </a:r>
            <a:r>
              <a:rPr lang="zh-CN" altLang="en-US" sz="1800" dirty="0"/>
              <a:t>方法的缺点是在使用标签时又需要把标签从相应的法拉第网罩构造中取出，这样就失去了使用</a:t>
            </a:r>
            <a:r>
              <a:rPr lang="en-US" altLang="zh-CN" sz="1800" dirty="0"/>
              <a:t>RFID</a:t>
            </a:r>
            <a:r>
              <a:rPr lang="zh-CN" altLang="en-US" sz="1800" dirty="0"/>
              <a:t>标签的便利性</a:t>
            </a:r>
            <a:r>
              <a:rPr lang="zh-CN" altLang="en-US" sz="1800" dirty="0"/>
              <a:t>。</a:t>
            </a:r>
            <a:endParaRPr lang="en-US" altLang="zh-CN" sz="1800" dirty="0"/>
          </a:p>
          <a:p>
            <a:pPr marL="557213" lvl="2" indent="-257175">
              <a:lnSpc>
                <a:spcPct val="110000"/>
              </a:lnSpc>
              <a:buBlip>
                <a:blip r:embed="rId2"/>
              </a:buBlip>
            </a:pPr>
            <a:r>
              <a:rPr lang="zh-CN" altLang="en-US" sz="1800" dirty="0"/>
              <a:t>实际应用中，不能总让</a:t>
            </a:r>
            <a:r>
              <a:rPr lang="zh-CN" altLang="en-US" sz="1800" dirty="0"/>
              <a:t>标签置于屏蔽</a:t>
            </a:r>
            <a:r>
              <a:rPr lang="zh-CN" altLang="en-US" sz="1800" dirty="0"/>
              <a:t>状态，需要</a:t>
            </a:r>
            <a:r>
              <a:rPr lang="zh-CN" altLang="en-US" sz="1800" dirty="0"/>
              <a:t>在</a:t>
            </a:r>
            <a:r>
              <a:rPr lang="zh-CN" altLang="en-US" sz="1800" dirty="0"/>
              <a:t>更多时间使得</a:t>
            </a:r>
            <a:r>
              <a:rPr lang="zh-CN" altLang="en-US" sz="1800" dirty="0"/>
              <a:t>标签能够与阅读器处于自由通信的状态。</a:t>
            </a:r>
            <a:endParaRPr lang="zh-CN" altLang="en-US" sz="1050" dirty="0"/>
          </a:p>
          <a:p>
            <a:endParaRPr lang="zh-CN" altLang="en-US" sz="15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073" y="672668"/>
            <a:ext cx="1229204" cy="1010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灯片编号占位符 4"/>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16</a:t>
            </a:fld>
            <a:endParaRPr lang="en-US" dirty="0"/>
          </a:p>
        </p:txBody>
      </p:sp>
    </p:spTree>
    <p:extLst>
      <p:ext uri="{BB962C8B-B14F-4D97-AF65-F5344CB8AC3E}">
        <p14:creationId xmlns:p14="http://schemas.microsoft.com/office/powerpoint/2010/main" val="2620849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F5F27E81-EA8D-481E-8633-603CFFA08C74}" type="slidenum">
              <a:rPr lang="en-US"/>
              <a:pPr>
                <a:defRPr/>
              </a:pPr>
              <a:t>17</a:t>
            </a:fld>
            <a:endParaRPr lang="en-US"/>
          </a:p>
        </p:txBody>
      </p:sp>
      <p:sp>
        <p:nvSpPr>
          <p:cNvPr id="72707" name="Rectangle 2"/>
          <p:cNvSpPr>
            <a:spLocks noGrp="1" noChangeArrowheads="1"/>
          </p:cNvSpPr>
          <p:nvPr>
            <p:ph type="title"/>
          </p:nvPr>
        </p:nvSpPr>
        <p:spPr/>
        <p:txBody>
          <a:bodyPr/>
          <a:lstStyle/>
          <a:p>
            <a:r>
              <a:rPr lang="zh-CN" altLang="en-US" dirty="0"/>
              <a:t>（</a:t>
            </a:r>
            <a:r>
              <a:rPr lang="en-US" altLang="zh-CN" dirty="0"/>
              <a:t>1</a:t>
            </a:r>
            <a:r>
              <a:rPr lang="zh-CN" altLang="en-US" dirty="0"/>
              <a:t>）物理安全机制</a:t>
            </a:r>
            <a:endParaRPr lang="zh-CN" altLang="en-US" dirty="0" smtClean="0"/>
          </a:p>
        </p:txBody>
      </p:sp>
      <p:sp>
        <p:nvSpPr>
          <p:cNvPr id="72708" name="Rectangle 3"/>
          <p:cNvSpPr>
            <a:spLocks noGrp="1" noChangeArrowheads="1"/>
          </p:cNvSpPr>
          <p:nvPr>
            <p:ph type="body" idx="1"/>
          </p:nvPr>
        </p:nvSpPr>
        <p:spPr>
          <a:xfrm>
            <a:off x="242646" y="1239874"/>
            <a:ext cx="4860540" cy="2805708"/>
          </a:xfrm>
        </p:spPr>
        <p:txBody>
          <a:bodyPr/>
          <a:lstStyle/>
          <a:p>
            <a:pPr>
              <a:lnSpc>
                <a:spcPct val="100000"/>
              </a:lnSpc>
            </a:pPr>
            <a:r>
              <a:rPr lang="zh-CN" altLang="en-US" sz="2100" u="sng" dirty="0"/>
              <a:t>③ 主动干扰</a:t>
            </a:r>
          </a:p>
          <a:p>
            <a:pPr lvl="1">
              <a:lnSpc>
                <a:spcPct val="110000"/>
              </a:lnSpc>
            </a:pPr>
            <a:r>
              <a:rPr lang="zh-CN" altLang="en-US" sz="1800" dirty="0"/>
              <a:t>能主动发出无线电干扰信号的设备可以使附近</a:t>
            </a:r>
            <a:r>
              <a:rPr lang="en-US" altLang="zh-CN" sz="1800" dirty="0"/>
              <a:t>RFID</a:t>
            </a:r>
            <a:r>
              <a:rPr lang="zh-CN" altLang="en-US" sz="1800" dirty="0"/>
              <a:t>系统的阅读器无法正常工作，从而达到保护隐私的目的。</a:t>
            </a:r>
          </a:p>
          <a:p>
            <a:pPr lvl="1">
              <a:lnSpc>
                <a:spcPct val="110000"/>
              </a:lnSpc>
            </a:pPr>
            <a:r>
              <a:rPr lang="zh-CN" altLang="en-US" sz="1800" dirty="0">
                <a:solidFill>
                  <a:schemeClr val="accent2"/>
                </a:solidFill>
                <a:effectLst>
                  <a:outerShdw blurRad="38100" dist="38100" dir="2700000" algn="tl">
                    <a:srgbClr val="000000">
                      <a:alpha val="43137"/>
                    </a:srgbClr>
                  </a:outerShdw>
                </a:effectLst>
              </a:rPr>
              <a:t>这种方法的缺点在于其可能会产生非法干扰，从而使得在其附近其他的</a:t>
            </a:r>
            <a:r>
              <a:rPr lang="en-US" altLang="zh-CN" sz="1800" dirty="0">
                <a:solidFill>
                  <a:schemeClr val="accent2"/>
                </a:solidFill>
                <a:effectLst>
                  <a:outerShdw blurRad="38100" dist="38100" dir="2700000" algn="tl">
                    <a:srgbClr val="000000">
                      <a:alpha val="43137"/>
                    </a:srgbClr>
                  </a:outerShdw>
                </a:effectLst>
              </a:rPr>
              <a:t>RFID</a:t>
            </a:r>
            <a:r>
              <a:rPr lang="zh-CN" altLang="en-US" sz="1800" dirty="0">
                <a:solidFill>
                  <a:schemeClr val="accent2"/>
                </a:solidFill>
                <a:effectLst>
                  <a:outerShdw blurRad="38100" dist="38100" dir="2700000" algn="tl">
                    <a:srgbClr val="000000">
                      <a:alpha val="43137"/>
                    </a:srgbClr>
                  </a:outerShdw>
                </a:effectLst>
              </a:rPr>
              <a:t>系统无法正常工作；更严重的是可能会干扰到附近其他无线系统的正常工作。</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210" y="1329613"/>
            <a:ext cx="1086218" cy="266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1495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a:t>、</a:t>
            </a:r>
            <a:r>
              <a:rPr lang="zh-CN" altLang="en-US" dirty="0" smtClean="0"/>
              <a:t>物理</a:t>
            </a:r>
            <a:r>
              <a:rPr lang="zh-CN" altLang="en-US" dirty="0"/>
              <a:t>安全机制</a:t>
            </a:r>
          </a:p>
        </p:txBody>
      </p:sp>
      <p:sp>
        <p:nvSpPr>
          <p:cNvPr id="3" name="内容占位符 2"/>
          <p:cNvSpPr>
            <a:spLocks noGrp="1"/>
          </p:cNvSpPr>
          <p:nvPr>
            <p:ph idx="1"/>
          </p:nvPr>
        </p:nvSpPr>
        <p:spPr>
          <a:xfrm>
            <a:off x="264198" y="1171093"/>
            <a:ext cx="6513174" cy="2967782"/>
          </a:xfrm>
        </p:spPr>
        <p:txBody>
          <a:bodyPr/>
          <a:lstStyle/>
          <a:p>
            <a:pPr>
              <a:lnSpc>
                <a:spcPct val="100000"/>
              </a:lnSpc>
            </a:pPr>
            <a:r>
              <a:rPr lang="zh-CN" altLang="en-US" u="sng" dirty="0">
                <a:effectLst>
                  <a:outerShdw blurRad="38100" dist="38100" dir="2700000" algn="tl">
                    <a:srgbClr val="000000">
                      <a:alpha val="43137"/>
                    </a:srgbClr>
                  </a:outerShdw>
                </a:effectLst>
              </a:rPr>
              <a:t>④ 阻塞</a:t>
            </a:r>
            <a:r>
              <a:rPr lang="zh-CN" altLang="en-US" u="sng" dirty="0">
                <a:effectLst>
                  <a:outerShdw blurRad="38100" dist="38100" dir="2700000" algn="tl">
                    <a:srgbClr val="000000">
                      <a:alpha val="43137"/>
                    </a:srgbClr>
                  </a:outerShdw>
                </a:effectLst>
              </a:rPr>
              <a:t>标签</a:t>
            </a:r>
            <a:endParaRPr lang="en-US" altLang="zh-CN" u="sng" dirty="0">
              <a:effectLst>
                <a:outerShdw blurRad="38100" dist="38100" dir="2700000" algn="tl">
                  <a:srgbClr val="000000">
                    <a:alpha val="43137"/>
                  </a:srgbClr>
                </a:outerShdw>
              </a:effectLst>
            </a:endParaRPr>
          </a:p>
          <a:p>
            <a:pPr lvl="1">
              <a:lnSpc>
                <a:spcPct val="110000"/>
              </a:lnSpc>
            </a:pPr>
            <a:r>
              <a:rPr lang="en-US" altLang="zh-CN" dirty="0"/>
              <a:t>RSA</a:t>
            </a:r>
            <a:r>
              <a:rPr lang="zh-CN" altLang="en-US" dirty="0"/>
              <a:t>公司制造的阻塞标签（</a:t>
            </a:r>
            <a:r>
              <a:rPr lang="en-US" altLang="zh-CN" dirty="0"/>
              <a:t>Block Tag</a:t>
            </a:r>
            <a:r>
              <a:rPr lang="zh-CN" altLang="en-US" dirty="0"/>
              <a:t>）是一种特殊的电子标签。这种标签可以通过特殊的标签碰撞算法阻止非授权的阅读器去读取那些阻止标签预定保护的标签。</a:t>
            </a:r>
          </a:p>
          <a:p>
            <a:pPr lvl="1">
              <a:lnSpc>
                <a:spcPct val="110000"/>
              </a:lnSpc>
            </a:pPr>
            <a:r>
              <a:rPr lang="zh-CN" altLang="en-US" dirty="0"/>
              <a:t>在需要的时候，阻止标签可以防止非法阅读器扫描和跟踪标签。而在特定的时候，则可以停止阻止状态，使得标签处于开放的可读状态。</a:t>
            </a:r>
          </a:p>
          <a:p>
            <a:r>
              <a:rPr lang="zh-CN" altLang="en-US" dirty="0">
                <a:effectLst>
                  <a:outerShdw blurRad="38100" dist="38100" dir="2700000" algn="tl">
                    <a:srgbClr val="000000">
                      <a:alpha val="43137"/>
                    </a:srgbClr>
                  </a:outerShdw>
                </a:effectLst>
              </a:rPr>
              <a:t>⑤ 可分离的</a:t>
            </a:r>
            <a:r>
              <a:rPr lang="zh-CN" altLang="en-US" dirty="0">
                <a:effectLst>
                  <a:outerShdw blurRad="38100" dist="38100" dir="2700000" algn="tl">
                    <a:srgbClr val="000000">
                      <a:alpha val="43137"/>
                    </a:srgbClr>
                  </a:outerShdw>
                </a:effectLst>
              </a:rPr>
              <a:t>标签</a:t>
            </a:r>
            <a:endParaRPr lang="zh-CN" altLang="en-US" dirty="0">
              <a:effectLst>
                <a:outerShdw blurRad="38100" dist="38100" dir="2700000" algn="tl">
                  <a:srgbClr val="000000">
                    <a:alpha val="43137"/>
                  </a:srgbClr>
                </a:outerShdw>
              </a:effectLst>
            </a:endParaRPr>
          </a:p>
          <a:p>
            <a:pPr lvl="1"/>
            <a:r>
              <a:rPr lang="zh-CN" altLang="en-US" dirty="0"/>
              <a:t>利用</a:t>
            </a:r>
            <a:r>
              <a:rPr lang="en-US" altLang="zh-CN" dirty="0"/>
              <a:t>RFID</a:t>
            </a:r>
            <a:r>
              <a:rPr lang="zh-CN" altLang="en-US" dirty="0"/>
              <a:t>标签物理结构上的特点，</a:t>
            </a:r>
            <a:r>
              <a:rPr lang="en-US" altLang="zh-CN" dirty="0"/>
              <a:t>IBM</a:t>
            </a:r>
            <a:r>
              <a:rPr lang="zh-CN" altLang="en-US" dirty="0"/>
              <a:t>推出了可分离的</a:t>
            </a:r>
            <a:r>
              <a:rPr lang="en-US" altLang="zh-CN" dirty="0"/>
              <a:t>RFID</a:t>
            </a:r>
            <a:r>
              <a:rPr lang="zh-CN" altLang="en-US" dirty="0"/>
              <a:t>标签。</a:t>
            </a:r>
          </a:p>
          <a:p>
            <a:pPr lvl="1"/>
            <a:r>
              <a:rPr lang="zh-CN" altLang="en-US" dirty="0">
                <a:solidFill>
                  <a:srgbClr val="FF0000"/>
                </a:solidFill>
              </a:rPr>
              <a:t>基本设计理念是使无源标签上的天线和芯片可以方便地拆分。</a:t>
            </a:r>
            <a:endParaRPr lang="en-US" altLang="zh-CN" dirty="0">
              <a:solidFill>
                <a:srgbClr val="FF0000"/>
              </a:solidFill>
            </a:endParaRPr>
          </a:p>
          <a:p>
            <a:pPr lvl="1"/>
            <a:r>
              <a:rPr lang="zh-CN" altLang="en-US" dirty="0">
                <a:solidFill>
                  <a:srgbClr val="FF0000"/>
                </a:solidFill>
              </a:rPr>
              <a:t>这种可以分离的设计可以使消费者改变电子标签的天线长度从而极大的缩短标签的读取距离。</a:t>
            </a:r>
          </a:p>
          <a:p>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18</a:t>
            </a:fld>
            <a:endParaRPr lang="en-US" dirty="0"/>
          </a:p>
        </p:txBody>
      </p:sp>
    </p:spTree>
    <p:extLst>
      <p:ext uri="{BB962C8B-B14F-4D97-AF65-F5344CB8AC3E}">
        <p14:creationId xmlns:p14="http://schemas.microsoft.com/office/powerpoint/2010/main" val="39720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2"/>
            </p:custDataLst>
          </p:nvPr>
        </p:nvSpPr>
        <p:spPr>
          <a:xfrm>
            <a:off x="685800" y="1000125"/>
            <a:ext cx="5486400" cy="1205508"/>
          </a:xfrm>
          <a:prstGeom prst="rect">
            <a:avLst/>
          </a:prstGeom>
          <a:noFill/>
        </p:spPr>
        <p:txBody>
          <a:bodyPr vert="horz" wrap="square" rtlCol="0" anchor="ctr" anchorCtr="0">
            <a:noAutofit/>
          </a:bodyPr>
          <a:lstStyle/>
          <a:p>
            <a:r>
              <a:rPr lang="zh-CN" altLang="en-US" sz="2100" b="1" dirty="0">
                <a:solidFill>
                  <a:srgbClr val="000000"/>
                </a:solidFill>
                <a:latin typeface="Microsoft Yahei"/>
                <a:ea typeface="Microsoft Yahei"/>
                <a:sym typeface="Microsoft Yahei"/>
              </a:rPr>
              <a:t>下面哪些物理方法会导致</a:t>
            </a:r>
            <a:r>
              <a:rPr lang="en-US" altLang="zh-CN" sz="2100" b="1" dirty="0">
                <a:solidFill>
                  <a:srgbClr val="000000"/>
                </a:solidFill>
                <a:latin typeface="Microsoft Yahei"/>
                <a:ea typeface="Microsoft Yahei"/>
                <a:sym typeface="Microsoft Yahei"/>
              </a:rPr>
              <a:t>RFID</a:t>
            </a:r>
            <a:r>
              <a:rPr lang="zh-CN" altLang="en-US" sz="2100" b="1" dirty="0">
                <a:solidFill>
                  <a:srgbClr val="000000"/>
                </a:solidFill>
                <a:latin typeface="Microsoft Yahei"/>
                <a:ea typeface="Microsoft Yahei"/>
                <a:sym typeface="Microsoft Yahei"/>
              </a:rPr>
              <a:t>的破坏？</a:t>
            </a:r>
            <a:endParaRPr lang="zh-CN" altLang="en-US" sz="2100" b="1" dirty="0">
              <a:solidFill>
                <a:srgbClr val="000000"/>
              </a:solidFill>
              <a:latin typeface="Microsoft Yahei"/>
              <a:ea typeface="Microsoft Yahei"/>
              <a:sym typeface="Microsoft Yahei"/>
            </a:endParaRPr>
          </a:p>
        </p:txBody>
      </p:sp>
      <p:sp>
        <p:nvSpPr>
          <p:cNvPr id="6" name="TextBox 5"/>
          <p:cNvSpPr txBox="1"/>
          <p:nvPr>
            <p:custDataLst>
              <p:tags r:id="rId3"/>
            </p:custDataLst>
          </p:nvPr>
        </p:nvSpPr>
        <p:spPr>
          <a:xfrm>
            <a:off x="1371600" y="2210098"/>
            <a:ext cx="4800600" cy="361653"/>
          </a:xfrm>
          <a:prstGeom prst="rect">
            <a:avLst/>
          </a:prstGeom>
          <a:noFill/>
        </p:spPr>
        <p:txBody>
          <a:bodyPr vert="horz" rtlCol="0" anchor="ctr" anchorCtr="0">
            <a:noAutofit/>
          </a:bodyPr>
          <a:lstStyle/>
          <a:p>
            <a:r>
              <a:rPr lang="en-US" altLang="zh-CN" sz="1950" dirty="0">
                <a:solidFill>
                  <a:srgbClr val="000000"/>
                </a:solidFill>
                <a:latin typeface="Microsoft Yahei"/>
                <a:ea typeface="Microsoft Yahei"/>
                <a:sym typeface="Microsoft Yahei"/>
              </a:rPr>
              <a:t>KILL</a:t>
            </a:r>
            <a:r>
              <a:rPr lang="zh-CN" altLang="en-US" sz="1950" dirty="0">
                <a:solidFill>
                  <a:srgbClr val="000000"/>
                </a:solidFill>
                <a:latin typeface="Microsoft Yahei"/>
                <a:ea typeface="Microsoft Yahei"/>
                <a:sym typeface="Microsoft Yahei"/>
              </a:rPr>
              <a:t>机制</a:t>
            </a:r>
            <a:endParaRPr lang="zh-CN" altLang="en-US" sz="1950" dirty="0">
              <a:solidFill>
                <a:srgbClr val="000000"/>
              </a:solidFill>
              <a:latin typeface="Microsoft Yahei"/>
              <a:ea typeface="Microsoft Yahei"/>
              <a:sym typeface="Microsoft Yahei"/>
            </a:endParaRPr>
          </a:p>
        </p:txBody>
      </p:sp>
      <p:sp>
        <p:nvSpPr>
          <p:cNvPr id="7" name="TextBox 6"/>
          <p:cNvSpPr txBox="1"/>
          <p:nvPr>
            <p:custDataLst>
              <p:tags r:id="rId4"/>
            </p:custDataLst>
          </p:nvPr>
        </p:nvSpPr>
        <p:spPr>
          <a:xfrm>
            <a:off x="1371600" y="2692301"/>
            <a:ext cx="4800600" cy="361653"/>
          </a:xfrm>
          <a:prstGeom prst="rect">
            <a:avLst/>
          </a:prstGeom>
          <a:noFill/>
        </p:spPr>
        <p:txBody>
          <a:bodyPr vert="horz" rtlCol="0" anchor="ctr" anchorCtr="0">
            <a:noAutofit/>
          </a:bodyPr>
          <a:lstStyle/>
          <a:p>
            <a:r>
              <a:rPr lang="zh-CN" altLang="en-US" sz="1950" dirty="0">
                <a:solidFill>
                  <a:srgbClr val="000000"/>
                </a:solidFill>
                <a:latin typeface="Microsoft Yahei"/>
                <a:ea typeface="Microsoft Yahei"/>
                <a:sym typeface="Microsoft Yahei"/>
              </a:rPr>
              <a:t>电磁屏蔽</a:t>
            </a:r>
            <a:endParaRPr lang="zh-CN" altLang="en-US" sz="1950" dirty="0">
              <a:solidFill>
                <a:srgbClr val="000000"/>
              </a:solidFill>
              <a:latin typeface="Microsoft Yahei"/>
              <a:ea typeface="Microsoft Yahei"/>
              <a:sym typeface="Microsoft Yahei"/>
            </a:endParaRPr>
          </a:p>
        </p:txBody>
      </p:sp>
      <p:sp>
        <p:nvSpPr>
          <p:cNvPr id="8" name="TextBox 7"/>
          <p:cNvSpPr txBox="1"/>
          <p:nvPr>
            <p:custDataLst>
              <p:tags r:id="rId5"/>
            </p:custDataLst>
          </p:nvPr>
        </p:nvSpPr>
        <p:spPr>
          <a:xfrm>
            <a:off x="1371600" y="3174504"/>
            <a:ext cx="4800600" cy="361653"/>
          </a:xfrm>
          <a:prstGeom prst="rect">
            <a:avLst/>
          </a:prstGeom>
          <a:noFill/>
        </p:spPr>
        <p:txBody>
          <a:bodyPr vert="horz" rtlCol="0" anchor="ctr" anchorCtr="0">
            <a:noAutofit/>
          </a:bodyPr>
          <a:lstStyle/>
          <a:p>
            <a:r>
              <a:rPr lang="zh-CN" altLang="en-US" sz="1950" dirty="0">
                <a:solidFill>
                  <a:srgbClr val="000000"/>
                </a:solidFill>
                <a:latin typeface="Microsoft Yahei"/>
                <a:ea typeface="Microsoft Yahei"/>
                <a:sym typeface="Microsoft Yahei"/>
              </a:rPr>
              <a:t>阻塞标签</a:t>
            </a:r>
            <a:endParaRPr lang="zh-CN" altLang="en-US" sz="1950" dirty="0">
              <a:solidFill>
                <a:srgbClr val="000000"/>
              </a:solidFill>
              <a:latin typeface="Microsoft Yahei"/>
              <a:ea typeface="Microsoft Yahei"/>
              <a:sym typeface="Microsoft Yahei"/>
            </a:endParaRPr>
          </a:p>
        </p:txBody>
      </p:sp>
      <p:sp>
        <p:nvSpPr>
          <p:cNvPr id="9" name="TextBox 8"/>
          <p:cNvSpPr txBox="1"/>
          <p:nvPr>
            <p:custDataLst>
              <p:tags r:id="rId6"/>
            </p:custDataLst>
          </p:nvPr>
        </p:nvSpPr>
        <p:spPr>
          <a:xfrm>
            <a:off x="1371600" y="3656708"/>
            <a:ext cx="4800600" cy="361653"/>
          </a:xfrm>
          <a:prstGeom prst="rect">
            <a:avLst/>
          </a:prstGeom>
          <a:noFill/>
        </p:spPr>
        <p:txBody>
          <a:bodyPr vert="horz" rtlCol="0" anchor="ctr" anchorCtr="0">
            <a:noAutofit/>
          </a:bodyPr>
          <a:lstStyle/>
          <a:p>
            <a:r>
              <a:rPr lang="zh-CN" altLang="en-US" sz="1950" dirty="0">
                <a:solidFill>
                  <a:srgbClr val="000000"/>
                </a:solidFill>
                <a:latin typeface="Microsoft Yahei"/>
                <a:ea typeface="Microsoft Yahei"/>
                <a:sym typeface="Microsoft Yahei"/>
              </a:rPr>
              <a:t>可分离标签</a:t>
            </a:r>
            <a:endParaRPr lang="zh-CN" altLang="en-US" sz="1950" dirty="0">
              <a:solidFill>
                <a:srgbClr val="000000"/>
              </a:solidFill>
              <a:latin typeface="Microsoft Yahei"/>
              <a:ea typeface="Microsoft Yahei"/>
              <a:sym typeface="Microsoft Yahei"/>
            </a:endParaRPr>
          </a:p>
        </p:txBody>
      </p:sp>
      <p:sp>
        <p:nvSpPr>
          <p:cNvPr id="10" name="矩形 9"/>
          <p:cNvSpPr>
            <a:spLocks noChangeAspect="1"/>
          </p:cNvSpPr>
          <p:nvPr>
            <p:custDataLst>
              <p:tags r:id="rId7"/>
            </p:custDataLst>
          </p:nvPr>
        </p:nvSpPr>
        <p:spPr bwMode="auto">
          <a:xfrm>
            <a:off x="835819" y="2246263"/>
            <a:ext cx="385763" cy="289322"/>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68580" tIns="34290" rIns="68580" bIns="34290" numCol="1" rtlCol="0" anchor="ctr" anchorCtr="1" compatLnSpc="1">
            <a:prstTxWarp prst="textNoShape">
              <a:avLst/>
            </a:prstTxWarp>
          </a:bodyPr>
          <a:lstStyle/>
          <a:p>
            <a:pPr defTabSz="685800"/>
            <a:r>
              <a:rPr lang="en-US" altLang="zh-CN" sz="1200">
                <a:solidFill>
                  <a:srgbClr val="FFFFFF"/>
                </a:solidFill>
                <a:latin typeface="Microsoft Yahei"/>
                <a:ea typeface="Microsoft Yahei"/>
                <a:sym typeface="Microsoft Yahei"/>
              </a:rPr>
              <a:t>A</a:t>
            </a:r>
            <a:endParaRPr lang="zh-CN" altLang="en-US" sz="1200">
              <a:solidFill>
                <a:srgbClr val="FFFFFF"/>
              </a:solidFill>
              <a:latin typeface="Microsoft Yahei"/>
              <a:ea typeface="Microsoft Yahei"/>
              <a:sym typeface="Microsoft Yahei"/>
            </a:endParaRPr>
          </a:p>
        </p:txBody>
      </p:sp>
      <p:sp>
        <p:nvSpPr>
          <p:cNvPr id="11" name="矩形 10"/>
          <p:cNvSpPr>
            <a:spLocks noChangeAspect="1"/>
          </p:cNvSpPr>
          <p:nvPr>
            <p:custDataLst>
              <p:tags r:id="rId8"/>
            </p:custDataLst>
          </p:nvPr>
        </p:nvSpPr>
        <p:spPr bwMode="auto">
          <a:xfrm>
            <a:off x="835819" y="2728466"/>
            <a:ext cx="385763" cy="289322"/>
          </a:xfrm>
          <a:prstGeom prst="rect">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68580" tIns="34290" rIns="68580" bIns="34290" numCol="1" rtlCol="0" anchor="ctr" anchorCtr="1" compatLnSpc="1">
            <a:prstTxWarp prst="textNoShape">
              <a:avLst/>
            </a:prstTxWarp>
          </a:bodyPr>
          <a:lstStyle/>
          <a:p>
            <a:pPr defTabSz="685800"/>
            <a:r>
              <a:rPr lang="en-US" altLang="zh-CN" sz="1200">
                <a:solidFill>
                  <a:srgbClr val="FFFFFF"/>
                </a:solidFill>
                <a:latin typeface="Microsoft Yahei"/>
                <a:ea typeface="Microsoft Yahei"/>
                <a:sym typeface="Microsoft Yahei"/>
              </a:rPr>
              <a:t>B</a:t>
            </a:r>
            <a:endParaRPr lang="zh-CN" altLang="en-US" sz="1200">
              <a:solidFill>
                <a:srgbClr val="FFFFFF"/>
              </a:solidFill>
              <a:latin typeface="Microsoft Yahei"/>
              <a:ea typeface="Microsoft Yahei"/>
              <a:sym typeface="Microsoft Yahei"/>
            </a:endParaRPr>
          </a:p>
        </p:txBody>
      </p:sp>
      <p:sp>
        <p:nvSpPr>
          <p:cNvPr id="12" name="矩形 11"/>
          <p:cNvSpPr>
            <a:spLocks noChangeAspect="1"/>
          </p:cNvSpPr>
          <p:nvPr>
            <p:custDataLst>
              <p:tags r:id="rId9"/>
            </p:custDataLst>
          </p:nvPr>
        </p:nvSpPr>
        <p:spPr bwMode="auto">
          <a:xfrm>
            <a:off x="835819" y="3210670"/>
            <a:ext cx="385763" cy="289322"/>
          </a:xfrm>
          <a:prstGeom prst="rect">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68580" tIns="34290" rIns="68580" bIns="34290" numCol="1" rtlCol="0" anchor="ctr" anchorCtr="1" compatLnSpc="1">
            <a:prstTxWarp prst="textNoShape">
              <a:avLst/>
            </a:prstTxWarp>
          </a:bodyPr>
          <a:lstStyle/>
          <a:p>
            <a:pPr defTabSz="685800"/>
            <a:r>
              <a:rPr lang="en-US" altLang="zh-CN" sz="1200">
                <a:solidFill>
                  <a:srgbClr val="FFFFFF"/>
                </a:solidFill>
                <a:latin typeface="Microsoft Yahei"/>
                <a:ea typeface="Microsoft Yahei"/>
                <a:sym typeface="Microsoft Yahei"/>
              </a:rPr>
              <a:t>C</a:t>
            </a:r>
            <a:endParaRPr lang="zh-CN" altLang="en-US" sz="1200">
              <a:solidFill>
                <a:srgbClr val="FFFFFF"/>
              </a:solidFill>
              <a:latin typeface="Microsoft Yahei"/>
              <a:ea typeface="Microsoft Yahei"/>
              <a:sym typeface="Microsoft Yahei"/>
            </a:endParaRPr>
          </a:p>
        </p:txBody>
      </p:sp>
      <p:sp>
        <p:nvSpPr>
          <p:cNvPr id="13" name="矩形 12"/>
          <p:cNvSpPr>
            <a:spLocks noChangeAspect="1"/>
          </p:cNvSpPr>
          <p:nvPr>
            <p:custDataLst>
              <p:tags r:id="rId10"/>
            </p:custDataLst>
          </p:nvPr>
        </p:nvSpPr>
        <p:spPr bwMode="auto">
          <a:xfrm>
            <a:off x="835819" y="3692872"/>
            <a:ext cx="385763" cy="289322"/>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68580" tIns="34290" rIns="68580" bIns="34290" numCol="1" rtlCol="0" anchor="ctr" anchorCtr="1" compatLnSpc="1">
            <a:prstTxWarp prst="textNoShape">
              <a:avLst/>
            </a:prstTxWarp>
          </a:bodyPr>
          <a:lstStyle/>
          <a:p>
            <a:pPr defTabSz="685800"/>
            <a:r>
              <a:rPr lang="en-US" altLang="zh-CN" sz="1200">
                <a:solidFill>
                  <a:srgbClr val="FFFFFF"/>
                </a:solidFill>
                <a:latin typeface="Microsoft Yahei"/>
                <a:ea typeface="Microsoft Yahei"/>
                <a:sym typeface="Microsoft Yahei"/>
              </a:rPr>
              <a:t>D</a:t>
            </a:r>
            <a:endParaRPr lang="zh-CN" altLang="en-US" sz="1200">
              <a:solidFill>
                <a:srgbClr val="FFFFFF"/>
              </a:solidFill>
              <a:latin typeface="Microsoft Yahei"/>
              <a:ea typeface="Microsoft Yahei"/>
              <a:sym typeface="Microsoft Yahei"/>
            </a:endParaRPr>
          </a:p>
        </p:txBody>
      </p:sp>
      <p:sp>
        <p:nvSpPr>
          <p:cNvPr id="14" name="圆角矩形 13"/>
          <p:cNvSpPr/>
          <p:nvPr>
            <p:custDataLst>
              <p:tags r:id="rId11"/>
            </p:custDataLst>
          </p:nvPr>
        </p:nvSpPr>
        <p:spPr bwMode="auto">
          <a:xfrm>
            <a:off x="4629150" y="4138910"/>
            <a:ext cx="1157288" cy="231458"/>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68580" tIns="34290" rIns="68580" bIns="34290" numCol="1" rtlCol="0" anchor="ctr" anchorCtr="1" compatLnSpc="1">
            <a:prstTxWarp prst="textNoShape">
              <a:avLst/>
            </a:prstTxWarp>
          </a:bodyPr>
          <a:lstStyle/>
          <a:p>
            <a:pPr defTabSz="685800"/>
            <a:r>
              <a:rPr lang="zh-CN" altLang="en-US" sz="1200">
                <a:solidFill>
                  <a:srgbClr val="FFFFFF"/>
                </a:solidFill>
                <a:latin typeface="Microsoft Yahei"/>
                <a:ea typeface="Microsoft Yahei"/>
                <a:sym typeface="Microsoft Yahei"/>
              </a:rPr>
              <a:t>提交</a:t>
            </a:r>
          </a:p>
        </p:txBody>
      </p:sp>
      <p:grpSp>
        <p:nvGrpSpPr>
          <p:cNvPr id="19" name="组合 18"/>
          <p:cNvGrpSpPr/>
          <p:nvPr>
            <p:custDataLst>
              <p:tags r:id="rId12"/>
            </p:custDataLst>
          </p:nvPr>
        </p:nvGrpSpPr>
        <p:grpSpPr>
          <a:xfrm>
            <a:off x="0" y="642938"/>
            <a:ext cx="6858000" cy="367665"/>
            <a:chOff x="0" y="0"/>
            <a:chExt cx="9144000" cy="653627"/>
          </a:xfrm>
        </p:grpSpPr>
        <p:sp>
          <p:nvSpPr>
            <p:cNvPr id="15" name="TitleBackground"/>
            <p:cNvSpPr/>
            <p:nvPr>
              <p:custDataLst>
                <p:tags r:id="rId14"/>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68580" tIns="34290" rIns="68580" bIns="34290" numCol="1" rtlCol="0" anchor="t" anchorCtr="0" compatLnSpc="1">
              <a:prstTxWarp prst="textNoShape">
                <a:avLst/>
              </a:prstTxWarp>
            </a:bodyPr>
            <a:lstStyle/>
            <a:p>
              <a:pPr defTabSz="685800"/>
              <a:endParaRPr lang="zh-CN" altLang="en-US" sz="1800"/>
            </a:p>
          </p:txBody>
        </p:sp>
        <p:sp>
          <p:nvSpPr>
            <p:cNvPr id="16" name="ColorBlock"/>
            <p:cNvSpPr/>
            <p:nvPr>
              <p:custDataLst>
                <p:tags r:id="rId15"/>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68580" tIns="34290" rIns="68580" bIns="34290" numCol="1" rtlCol="0" anchor="t" anchorCtr="0" compatLnSpc="1">
              <a:prstTxWarp prst="textNoShape">
                <a:avLst/>
              </a:prstTxWarp>
            </a:bodyPr>
            <a:lstStyle/>
            <a:p>
              <a:pPr defTabSz="685800"/>
              <a:endParaRPr lang="zh-CN" altLang="en-US" sz="1800"/>
            </a:p>
          </p:txBody>
        </p:sp>
        <p:sp>
          <p:nvSpPr>
            <p:cNvPr id="17" name="TypeText"/>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1950">
                  <a:solidFill>
                    <a:srgbClr val="000000"/>
                  </a:solidFill>
                  <a:latin typeface="Microsoft Yahei"/>
                  <a:ea typeface="Microsoft Yahei"/>
                  <a:sym typeface="Microsoft Yahei"/>
                </a:rPr>
                <a:t>多选题</a:t>
              </a:r>
              <a:endParaRPr lang="zh-CN" altLang="en-US" sz="1950">
                <a:solidFill>
                  <a:srgbClr val="000000"/>
                </a:solidFill>
                <a:latin typeface="Microsoft Yahei"/>
                <a:ea typeface="Microsoft Yahei"/>
                <a:sym typeface="Microsoft Yahei"/>
              </a:endParaRPr>
            </a:p>
          </p:txBody>
        </p:sp>
        <p:sp>
          <p:nvSpPr>
            <p:cNvPr id="18" name="TipText"/>
            <p:cNvSpPr txBox="1"/>
            <p:nvPr>
              <p:custDataLst>
                <p:tags r:id="rId17"/>
              </p:custDataLst>
            </p:nvPr>
          </p:nvSpPr>
          <p:spPr>
            <a:xfrm>
              <a:off x="1525905" y="145627"/>
              <a:ext cx="2286000" cy="508000"/>
            </a:xfrm>
            <a:prstGeom prst="rect">
              <a:avLst/>
            </a:prstGeom>
            <a:noFill/>
          </p:spPr>
          <p:txBody>
            <a:bodyPr vert="horz" wrap="none" rtlCol="0" anchor="ctr" anchorCtr="0">
              <a:noAutofit/>
            </a:bodyPr>
            <a:lstStyle/>
            <a:p>
              <a:r>
                <a:rPr lang="en-US" altLang="zh-CN" sz="1500">
                  <a:solidFill>
                    <a:srgbClr val="808080"/>
                  </a:solidFill>
                  <a:latin typeface="Microsoft Yahei"/>
                  <a:ea typeface="Microsoft Yahei"/>
                  <a:sym typeface="Microsoft Yahei"/>
                </a:rPr>
                <a:t>1</a:t>
              </a:r>
              <a:r>
                <a:rPr lang="zh-CN" altLang="en-US" sz="1500">
                  <a:solidFill>
                    <a:srgbClr val="808080"/>
                  </a:solidFill>
                  <a:latin typeface="Microsoft Yahei"/>
                  <a:ea typeface="Microsoft Yahei"/>
                  <a:sym typeface="Microsoft Yahei"/>
                </a:rPr>
                <a:t>分</a:t>
              </a:r>
              <a:endParaRPr lang="zh-CN" altLang="en-US" sz="1500">
                <a:solidFill>
                  <a:srgbClr val="808080"/>
                </a:solidFill>
                <a:latin typeface="Microsoft Yahei"/>
                <a:ea typeface="Microsoft Yahei"/>
                <a:sym typeface="Microsoft Yahei"/>
              </a:endParaRPr>
            </a:p>
          </p:txBody>
        </p:sp>
      </p:grpSp>
      <p:pic>
        <p:nvPicPr>
          <p:cNvPr id="2" name="图片 1"/>
          <p:cNvPicPr>
            <a:picLocks/>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5695950" y="690563"/>
            <a:ext cx="1066800" cy="381000"/>
          </a:xfrm>
          <a:prstGeom prst="rect">
            <a:avLst/>
          </a:prstGeom>
        </p:spPr>
      </p:pic>
      <p:sp>
        <p:nvSpPr>
          <p:cNvPr id="3" name="灯片编号占位符 2"/>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19</a:t>
            </a:fld>
            <a:endParaRPr lang="en-US" altLang="zh-CN"/>
          </a:p>
        </p:txBody>
      </p:sp>
    </p:spTree>
    <p:custDataLst>
      <p:tags r:id="rId1"/>
    </p:custDataLst>
    <p:extLst>
      <p:ext uri="{BB962C8B-B14F-4D97-AF65-F5344CB8AC3E}">
        <p14:creationId xmlns:p14="http://schemas.microsoft.com/office/powerpoint/2010/main" val="1160515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2</a:t>
            </a:fld>
            <a:endParaRPr lang="en-US"/>
          </a:p>
        </p:txBody>
      </p:sp>
      <p:sp>
        <p:nvSpPr>
          <p:cNvPr id="3" name="标题 2"/>
          <p:cNvSpPr>
            <a:spLocks noGrp="1"/>
          </p:cNvSpPr>
          <p:nvPr>
            <p:ph type="title"/>
          </p:nvPr>
        </p:nvSpPr>
        <p:spPr/>
        <p:txBody>
          <a:bodyPr/>
          <a:lstStyle/>
          <a:p>
            <a:r>
              <a:rPr lang="zh-CN" altLang="en-US" dirty="0" smtClean="0"/>
              <a:t>本章内容</a:t>
            </a:r>
            <a:endParaRPr lang="zh-CN" altLang="en-US" dirty="0"/>
          </a:p>
        </p:txBody>
      </p:sp>
      <p:sp>
        <p:nvSpPr>
          <p:cNvPr id="4" name="内容占位符 3"/>
          <p:cNvSpPr>
            <a:spLocks noGrp="1"/>
          </p:cNvSpPr>
          <p:nvPr>
            <p:ph idx="1"/>
          </p:nvPr>
        </p:nvSpPr>
        <p:spPr/>
        <p:txBody>
          <a:bodyPr/>
          <a:lstStyle/>
          <a:p>
            <a:r>
              <a:rPr lang="en-US" altLang="zh-CN" dirty="0" smtClean="0">
                <a:hlinkClick r:id="rId2" action="ppaction://hlinksldjump"/>
              </a:rPr>
              <a:t>7.1</a:t>
            </a:r>
            <a:r>
              <a:rPr lang="zh-CN" altLang="en-US" dirty="0" smtClean="0">
                <a:hlinkClick r:id="rId2" action="ppaction://hlinksldjump"/>
              </a:rPr>
              <a:t>物联网的安全问题分析</a:t>
            </a:r>
            <a:endParaRPr lang="en-US" altLang="zh-CN" dirty="0" smtClean="0"/>
          </a:p>
          <a:p>
            <a:r>
              <a:rPr lang="en-US" altLang="zh-CN" dirty="0" smtClean="0">
                <a:hlinkClick r:id="rId3" action="ppaction://hlinksldjump"/>
              </a:rPr>
              <a:t>7.2</a:t>
            </a:r>
            <a:r>
              <a:rPr lang="zh-CN" altLang="en-US" dirty="0" smtClean="0">
                <a:hlinkClick r:id="rId3" action="ppaction://hlinksldjump"/>
              </a:rPr>
              <a:t>物联网的安全体系</a:t>
            </a:r>
            <a:endParaRPr lang="en-US" altLang="zh-CN" dirty="0" smtClean="0"/>
          </a:p>
          <a:p>
            <a:r>
              <a:rPr lang="en-US" altLang="zh-CN" dirty="0" smtClean="0">
                <a:hlinkClick r:id="rId4" action="ppaction://hlinksldjump"/>
              </a:rPr>
              <a:t>7.3</a:t>
            </a:r>
            <a:r>
              <a:rPr lang="zh-CN" altLang="en-US" dirty="0" smtClean="0">
                <a:hlinkClick r:id="rId4" action="ppaction://hlinksldjump"/>
              </a:rPr>
              <a:t>物联网的感知层安全</a:t>
            </a:r>
            <a:endParaRPr lang="en-US" altLang="zh-CN" dirty="0" smtClean="0"/>
          </a:p>
          <a:p>
            <a:r>
              <a:rPr lang="en-US" altLang="zh-CN" dirty="0" smtClean="0">
                <a:hlinkClick r:id="rId5" action="ppaction://hlinksldjump"/>
              </a:rPr>
              <a:t>7.4</a:t>
            </a:r>
            <a:r>
              <a:rPr lang="zh-CN" altLang="en-US" dirty="0" smtClean="0">
                <a:hlinkClick r:id="rId5" action="ppaction://hlinksldjump"/>
              </a:rPr>
              <a:t>物联网的传输层安全</a:t>
            </a:r>
            <a:endParaRPr lang="en-US" altLang="zh-CN" dirty="0" smtClean="0"/>
          </a:p>
          <a:p>
            <a:r>
              <a:rPr lang="en-US" altLang="zh-CN" dirty="0" smtClean="0">
                <a:hlinkClick r:id="rId6" action="ppaction://hlinksldjump"/>
              </a:rPr>
              <a:t>7.5</a:t>
            </a:r>
            <a:r>
              <a:rPr lang="zh-CN" altLang="en-US" dirty="0" smtClean="0">
                <a:hlinkClick r:id="rId6" action="ppaction://hlinksldjump"/>
              </a:rPr>
              <a:t>物联网应用层安全</a:t>
            </a:r>
            <a:endParaRPr lang="en-US" altLang="zh-CN" dirty="0" smtClean="0"/>
          </a:p>
          <a:p>
            <a:r>
              <a:rPr lang="en-US" altLang="zh-CN" dirty="0" smtClean="0">
                <a:hlinkClick r:id="rId7" action="ppaction://hlinksldjump"/>
              </a:rPr>
              <a:t>7.6 </a:t>
            </a:r>
            <a:r>
              <a:rPr lang="zh-CN" altLang="en-US" dirty="0" smtClean="0">
                <a:hlinkClick r:id="rId7" action="ppaction://hlinksldjump"/>
              </a:rPr>
              <a:t>区块链技术</a:t>
            </a:r>
            <a:endParaRPr lang="en-US" altLang="zh-CN" dirty="0" smtClean="0">
              <a:hlinkClick r:id="rId2" action="ppaction://hlinksldjump"/>
            </a:endParaRPr>
          </a:p>
        </p:txBody>
      </p:sp>
    </p:spTree>
    <p:extLst>
      <p:ext uri="{BB962C8B-B14F-4D97-AF65-F5344CB8AC3E}">
        <p14:creationId xmlns:p14="http://schemas.microsoft.com/office/powerpoint/2010/main" val="3775796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RFID</a:t>
            </a:r>
            <a:r>
              <a:rPr lang="zh-CN" altLang="en-US" dirty="0" smtClean="0"/>
              <a:t>识读</a:t>
            </a:r>
            <a:r>
              <a:rPr lang="zh-CN" altLang="zh-CN" dirty="0" smtClean="0"/>
              <a:t>的</a:t>
            </a:r>
            <a:r>
              <a:rPr lang="zh-CN" altLang="en-US" dirty="0" smtClean="0"/>
              <a:t>逻辑</a:t>
            </a:r>
            <a:r>
              <a:rPr lang="zh-CN" altLang="zh-CN" dirty="0" smtClean="0"/>
              <a:t>安全机制</a:t>
            </a:r>
            <a:endParaRPr lang="zh-CN" altLang="en-US" dirty="0"/>
          </a:p>
        </p:txBody>
      </p:sp>
      <p:sp>
        <p:nvSpPr>
          <p:cNvPr id="3" name="内容占位符 2"/>
          <p:cNvSpPr>
            <a:spLocks noGrp="1"/>
          </p:cNvSpPr>
          <p:nvPr>
            <p:ph idx="1"/>
          </p:nvPr>
        </p:nvSpPr>
        <p:spPr/>
        <p:txBody>
          <a:bodyPr/>
          <a:lstStyle/>
          <a:p>
            <a:r>
              <a:rPr lang="en-US" altLang="zh-CN" dirty="0" smtClean="0"/>
              <a:t>RFID</a:t>
            </a:r>
            <a:r>
              <a:rPr lang="zh-CN" altLang="en-US" dirty="0" smtClean="0"/>
              <a:t>识读的</a:t>
            </a:r>
            <a:r>
              <a:rPr lang="zh-CN" altLang="en-US" dirty="0"/>
              <a:t>物理</a:t>
            </a:r>
            <a:r>
              <a:rPr lang="zh-CN" altLang="en-US" dirty="0" smtClean="0"/>
              <a:t>安全主要改变</a:t>
            </a:r>
            <a:r>
              <a:rPr lang="en-US" altLang="zh-CN" dirty="0"/>
              <a:t>RFID-Tag</a:t>
            </a:r>
            <a:r>
              <a:rPr lang="zh-CN" altLang="en-US" dirty="0"/>
              <a:t>关联性方法。</a:t>
            </a:r>
          </a:p>
          <a:p>
            <a:r>
              <a:rPr lang="zh-CN" altLang="en-US" dirty="0" smtClean="0"/>
              <a:t>就是</a:t>
            </a:r>
            <a:r>
              <a:rPr lang="zh-CN" altLang="en-US" dirty="0"/>
              <a:t>取消</a:t>
            </a:r>
            <a:r>
              <a:rPr lang="en-US" altLang="zh-CN" dirty="0"/>
              <a:t>RFID</a:t>
            </a:r>
            <a:r>
              <a:rPr lang="zh-CN" altLang="en-US" dirty="0"/>
              <a:t>标签与其所属依附物品之间的联系</a:t>
            </a:r>
            <a:r>
              <a:rPr lang="zh-CN" altLang="en-US" dirty="0" smtClean="0"/>
              <a:t>。</a:t>
            </a:r>
            <a:endParaRPr lang="en-US" altLang="zh-CN" dirty="0" smtClean="0"/>
          </a:p>
          <a:p>
            <a:r>
              <a:rPr lang="en-US" altLang="zh-CN" b="1" dirty="0">
                <a:solidFill>
                  <a:srgbClr val="C00000"/>
                </a:solidFill>
                <a:effectLst>
                  <a:outerShdw blurRad="38100" dist="38100" dir="2700000" algn="tl">
                    <a:srgbClr val="000000">
                      <a:alpha val="43137"/>
                    </a:srgbClr>
                  </a:outerShdw>
                </a:effectLst>
              </a:rPr>
              <a:t>RFID</a:t>
            </a:r>
            <a:r>
              <a:rPr lang="zh-CN" altLang="en-US" b="1" dirty="0">
                <a:solidFill>
                  <a:srgbClr val="C00000"/>
                </a:solidFill>
                <a:effectLst>
                  <a:outerShdw blurRad="38100" dist="38100" dir="2700000" algn="tl">
                    <a:srgbClr val="000000">
                      <a:alpha val="43137"/>
                    </a:srgbClr>
                  </a:outerShdw>
                </a:effectLst>
              </a:rPr>
              <a:t>识读的</a:t>
            </a:r>
            <a:r>
              <a:rPr lang="zh-CN" altLang="en-US" b="1" dirty="0" smtClean="0">
                <a:solidFill>
                  <a:srgbClr val="C00000"/>
                </a:solidFill>
                <a:effectLst>
                  <a:outerShdw blurRad="38100" dist="38100" dir="2700000" algn="tl">
                    <a:srgbClr val="000000">
                      <a:alpha val="43137"/>
                    </a:srgbClr>
                  </a:outerShdw>
                </a:effectLst>
              </a:rPr>
              <a:t>逻辑安全机制</a:t>
            </a:r>
            <a:r>
              <a:rPr lang="zh-CN" altLang="en-US" dirty="0"/>
              <a:t>主要通过认证协议来实现</a:t>
            </a:r>
            <a:r>
              <a:rPr lang="zh-CN" altLang="en-US" dirty="0" smtClean="0"/>
              <a:t>。</a:t>
            </a:r>
            <a:endParaRPr lang="en-US" altLang="zh-CN" dirty="0" smtClean="0"/>
          </a:p>
          <a:p>
            <a:r>
              <a:rPr lang="en-US" altLang="zh-CN" dirty="0" smtClean="0"/>
              <a:t>RFID</a:t>
            </a:r>
            <a:r>
              <a:rPr lang="zh-CN" altLang="en-US" dirty="0" smtClean="0"/>
              <a:t>安全认证协议主要采用</a:t>
            </a:r>
            <a:r>
              <a:rPr lang="zh-CN" altLang="en-US" dirty="0"/>
              <a:t>密码学中的</a:t>
            </a:r>
            <a:r>
              <a:rPr lang="en-US" altLang="zh-CN" dirty="0"/>
              <a:t>hash</a:t>
            </a:r>
            <a:r>
              <a:rPr lang="zh-CN" altLang="en-US" dirty="0"/>
              <a:t>函数进行设计。</a:t>
            </a:r>
          </a:p>
          <a:p>
            <a:r>
              <a:rPr lang="en-US" altLang="zh-CN" dirty="0"/>
              <a:t>Hash</a:t>
            </a:r>
            <a:r>
              <a:rPr lang="zh-CN" altLang="en-US" dirty="0"/>
              <a:t>函数可以将任意长度的消息或者明文映射成一个固定长度的输出</a:t>
            </a:r>
            <a:r>
              <a:rPr lang="zh-CN" altLang="en-US" dirty="0" smtClean="0"/>
              <a:t>摘要。</a:t>
            </a:r>
            <a:endParaRPr lang="en-US" altLang="zh-CN" dirty="0" smtClean="0"/>
          </a:p>
          <a:p>
            <a:r>
              <a:rPr lang="zh-CN" altLang="en-US" dirty="0" smtClean="0"/>
              <a:t>最</a:t>
            </a:r>
            <a:r>
              <a:rPr lang="zh-CN" altLang="en-US" dirty="0"/>
              <a:t>常用的</a:t>
            </a:r>
            <a:r>
              <a:rPr lang="en-US" altLang="zh-CN" dirty="0"/>
              <a:t>Hash</a:t>
            </a:r>
            <a:r>
              <a:rPr lang="zh-CN" altLang="en-US" dirty="0"/>
              <a:t>函数有</a:t>
            </a:r>
            <a:r>
              <a:rPr lang="en-US" altLang="zh-CN" dirty="0"/>
              <a:t>MD5</a:t>
            </a:r>
            <a:r>
              <a:rPr lang="zh-CN" altLang="en-US" dirty="0"/>
              <a:t>与</a:t>
            </a:r>
            <a:r>
              <a:rPr lang="en-US" altLang="zh-CN" dirty="0"/>
              <a:t>SHA-1</a:t>
            </a:r>
            <a:r>
              <a:rPr lang="zh-CN" altLang="en-US" dirty="0" smtClean="0"/>
              <a:t>。 </a:t>
            </a:r>
            <a:endParaRPr lang="en-US" altLang="zh-CN" dirty="0" smtClean="0"/>
          </a:p>
        </p:txBody>
      </p:sp>
      <p:sp>
        <p:nvSpPr>
          <p:cNvPr id="4" name="灯片编号占位符 3"/>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20</a:t>
            </a:fld>
            <a:endParaRPr lang="en-US" dirty="0"/>
          </a:p>
        </p:txBody>
      </p:sp>
    </p:spTree>
    <p:extLst>
      <p:ext uri="{BB962C8B-B14F-4D97-AF65-F5344CB8AC3E}">
        <p14:creationId xmlns:p14="http://schemas.microsoft.com/office/powerpoint/2010/main" val="3636807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RFID</a:t>
            </a:r>
            <a:r>
              <a:rPr lang="zh-CN" altLang="zh-CN" dirty="0"/>
              <a:t>安全</a:t>
            </a:r>
            <a:r>
              <a:rPr lang="zh-CN" altLang="zh-CN" dirty="0" smtClean="0"/>
              <a:t>协议</a:t>
            </a:r>
            <a:endParaRPr lang="zh-CN" altLang="en-US" dirty="0"/>
          </a:p>
        </p:txBody>
      </p:sp>
      <p:sp>
        <p:nvSpPr>
          <p:cNvPr id="3" name="内容占位符 2"/>
          <p:cNvSpPr>
            <a:spLocks noGrp="1"/>
          </p:cNvSpPr>
          <p:nvPr>
            <p:ph idx="1"/>
          </p:nvPr>
        </p:nvSpPr>
        <p:spPr/>
        <p:txBody>
          <a:bodyPr/>
          <a:lstStyle/>
          <a:p>
            <a:r>
              <a:rPr lang="zh-CN" altLang="zh-CN" dirty="0"/>
              <a:t>由于</a:t>
            </a:r>
            <a:r>
              <a:rPr lang="en-US" altLang="zh-CN" dirty="0"/>
              <a:t>RFID</a:t>
            </a:r>
            <a:r>
              <a:rPr lang="zh-CN" altLang="zh-CN" dirty="0"/>
              <a:t>安全问题日益突出，针对</a:t>
            </a:r>
            <a:r>
              <a:rPr lang="en-US" altLang="zh-CN" dirty="0"/>
              <a:t>RFID</a:t>
            </a:r>
            <a:r>
              <a:rPr lang="zh-CN" altLang="zh-CN" dirty="0"/>
              <a:t>安全问题的安全协议相继而出</a:t>
            </a:r>
            <a:r>
              <a:rPr lang="zh-CN" altLang="zh-CN" dirty="0" smtClean="0"/>
              <a:t>。</a:t>
            </a:r>
            <a:endParaRPr lang="en-US" altLang="zh-CN" dirty="0" smtClean="0"/>
          </a:p>
          <a:p>
            <a:r>
              <a:rPr lang="zh-CN" altLang="zh-CN" dirty="0" smtClean="0"/>
              <a:t>这些</a:t>
            </a:r>
            <a:r>
              <a:rPr lang="en-US" altLang="zh-CN" dirty="0"/>
              <a:t>RFID</a:t>
            </a:r>
            <a:r>
              <a:rPr lang="zh-CN" altLang="zh-CN" dirty="0"/>
              <a:t>安全协议主要针对应用层的安全问题，并采用密码学中的</a:t>
            </a:r>
            <a:r>
              <a:rPr lang="en-US" altLang="zh-CN" dirty="0"/>
              <a:t>hash</a:t>
            </a:r>
            <a:r>
              <a:rPr lang="zh-CN" altLang="zh-CN" dirty="0"/>
              <a:t>函数进行设计</a:t>
            </a:r>
            <a:r>
              <a:rPr lang="zh-CN" altLang="zh-CN" dirty="0" smtClean="0"/>
              <a:t>。</a:t>
            </a:r>
            <a:endParaRPr lang="en-US" altLang="zh-CN" dirty="0" smtClean="0"/>
          </a:p>
          <a:p>
            <a:r>
              <a:rPr lang="en-US" altLang="zh-CN" dirty="0" smtClean="0"/>
              <a:t>Hash</a:t>
            </a:r>
            <a:r>
              <a:rPr lang="zh-CN" altLang="zh-CN" dirty="0"/>
              <a:t>函数可以</a:t>
            </a:r>
            <a:r>
              <a:rPr lang="zh-CN" altLang="zh-CN" b="1" dirty="0">
                <a:solidFill>
                  <a:srgbClr val="C00000"/>
                </a:solidFill>
                <a:effectLst>
                  <a:outerShdw blurRad="38100" dist="38100" dir="2700000" algn="tl">
                    <a:srgbClr val="000000">
                      <a:alpha val="43137"/>
                    </a:srgbClr>
                  </a:outerShdw>
                </a:effectLst>
              </a:rPr>
              <a:t>将任意长度的消息或者明文映射成一个固定长度的输出摘要</a:t>
            </a:r>
            <a:r>
              <a:rPr lang="zh-CN" altLang="zh-CN" dirty="0"/>
              <a:t>，因此，常常被应用于消息认证和数字签名中</a:t>
            </a:r>
            <a:r>
              <a:rPr lang="zh-CN" altLang="zh-CN" dirty="0" smtClean="0"/>
              <a:t>。</a:t>
            </a:r>
            <a:endParaRPr lang="en-US" altLang="zh-CN" dirty="0" smtClean="0"/>
          </a:p>
          <a:p>
            <a:r>
              <a:rPr lang="zh-CN" altLang="zh-CN" dirty="0" smtClean="0"/>
              <a:t>最</a:t>
            </a:r>
            <a:r>
              <a:rPr lang="zh-CN" altLang="zh-CN" dirty="0"/>
              <a:t>常用的</a:t>
            </a:r>
            <a:r>
              <a:rPr lang="en-US" altLang="zh-CN" dirty="0"/>
              <a:t>Hash</a:t>
            </a:r>
            <a:r>
              <a:rPr lang="zh-CN" altLang="zh-CN" dirty="0"/>
              <a:t>函数有</a:t>
            </a:r>
            <a:r>
              <a:rPr lang="en-US" altLang="zh-CN" dirty="0" err="1"/>
              <a:t>MD5</a:t>
            </a:r>
            <a:r>
              <a:rPr lang="zh-CN" altLang="zh-CN" dirty="0"/>
              <a:t>与</a:t>
            </a:r>
            <a:r>
              <a:rPr lang="en-US" altLang="zh-CN" dirty="0"/>
              <a:t>SHA-1</a:t>
            </a:r>
            <a:r>
              <a:rPr lang="zh-CN" altLang="zh-CN" dirty="0"/>
              <a:t>。</a:t>
            </a:r>
          </a:p>
          <a:p>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21</a:t>
            </a:fld>
            <a:endParaRPr lang="en-US" dirty="0"/>
          </a:p>
        </p:txBody>
      </p:sp>
    </p:spTree>
    <p:extLst>
      <p:ext uri="{BB962C8B-B14F-4D97-AF65-F5344CB8AC3E}">
        <p14:creationId xmlns:p14="http://schemas.microsoft.com/office/powerpoint/2010/main" val="1942009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Hash</a:t>
            </a:r>
            <a:r>
              <a:rPr lang="zh-CN" altLang="en-US" dirty="0" smtClean="0"/>
              <a:t>运算简介</a:t>
            </a:r>
            <a:endParaRPr lang="zh-CN" altLang="en-US" dirty="0"/>
          </a:p>
        </p:txBody>
      </p:sp>
      <p:sp>
        <p:nvSpPr>
          <p:cNvPr id="3" name="内容占位符 2"/>
          <p:cNvSpPr>
            <a:spLocks noGrp="1"/>
          </p:cNvSpPr>
          <p:nvPr>
            <p:ph idx="1"/>
          </p:nvPr>
        </p:nvSpPr>
        <p:spPr/>
        <p:txBody>
          <a:bodyPr/>
          <a:lstStyle/>
          <a:p>
            <a:endParaRPr lang="zh-CN" altLang="en-US"/>
          </a:p>
        </p:txBody>
      </p:sp>
      <p:pic>
        <p:nvPicPr>
          <p:cNvPr id="114690" name="Picture 2" descr="https://timgsa.baidu.com/timg?image&amp;quality=80&amp;size=b9999_10000&amp;sec=1583304381867&amp;di=61160feb18ef3608867afb10b0b31bfa&amp;imgtype=0&amp;src=http%3A%2F%2F5b0988e595225.cdn.sohucs.com%2Fimages%2F20180228%2Ffefd16919a2e43ab89c7fa30612fea4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7594"/>
            <a:ext cx="6588732" cy="261675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849568" y="1382308"/>
            <a:ext cx="3645024" cy="240065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1500" dirty="0"/>
              <a:t>Hash</a:t>
            </a:r>
            <a:r>
              <a:rPr lang="zh-CN" altLang="en-US" sz="1500" dirty="0"/>
              <a:t>，一般翻译做散列、杂凑，或音译为哈希，是把任意长度的</a:t>
            </a:r>
            <a:r>
              <a:rPr lang="zh-CN" altLang="en-US" sz="1500" dirty="0">
                <a:hlinkClick r:id="rId3"/>
              </a:rPr>
              <a:t>输入</a:t>
            </a:r>
            <a:r>
              <a:rPr lang="zh-CN" altLang="en-US" sz="1500" dirty="0"/>
              <a:t>（又叫做预映射</a:t>
            </a:r>
            <a:r>
              <a:rPr lang="en-US" altLang="zh-CN" sz="1500" dirty="0"/>
              <a:t>pre-image</a:t>
            </a:r>
            <a:r>
              <a:rPr lang="zh-CN" altLang="en-US" sz="1500" dirty="0"/>
              <a:t>）通过散列算法变换成固定长度的</a:t>
            </a:r>
            <a:r>
              <a:rPr lang="zh-CN" altLang="en-US" sz="1500" dirty="0">
                <a:hlinkClick r:id="rId4"/>
              </a:rPr>
              <a:t>输出</a:t>
            </a:r>
            <a:r>
              <a:rPr lang="zh-CN" altLang="en-US" sz="1500" dirty="0"/>
              <a:t>，该输出就是散列值。</a:t>
            </a:r>
            <a:endParaRPr lang="en-US" altLang="zh-CN" sz="1500" dirty="0"/>
          </a:p>
          <a:p>
            <a:r>
              <a:rPr lang="zh-CN" altLang="en-US" sz="1500" dirty="0"/>
              <a:t>这种转换是一种</a:t>
            </a:r>
            <a:r>
              <a:rPr lang="zh-CN" altLang="en-US" sz="1500" dirty="0">
                <a:hlinkClick r:id="rId5"/>
              </a:rPr>
              <a:t>压缩映射</a:t>
            </a:r>
            <a:r>
              <a:rPr lang="zh-CN" altLang="en-US" sz="1500" dirty="0"/>
              <a:t>，也就是，散列值的空间通常远小于输入的空间，不同的输入可能会散列成相同的输出，所以不可能从散列值来确定唯一的输入值。</a:t>
            </a:r>
            <a:endParaRPr lang="en-US" altLang="zh-CN" sz="1500" dirty="0"/>
          </a:p>
          <a:p>
            <a:r>
              <a:rPr lang="zh-CN" altLang="en-US" sz="1500" dirty="0"/>
              <a:t>简单的说就是一种将任意长度的消息压缩到某一固定长度的</a:t>
            </a:r>
            <a:r>
              <a:rPr lang="zh-CN" altLang="en-US" sz="1500" dirty="0">
                <a:hlinkClick r:id="rId6"/>
              </a:rPr>
              <a:t>消息摘要</a:t>
            </a:r>
            <a:r>
              <a:rPr lang="zh-CN" altLang="en-US" sz="1500" dirty="0"/>
              <a:t>的函数。</a:t>
            </a:r>
            <a:endParaRPr lang="zh-CN" altLang="en-US" sz="1500" dirty="0"/>
          </a:p>
        </p:txBody>
      </p:sp>
      <p:sp>
        <p:nvSpPr>
          <p:cNvPr id="5" name="灯片编号占位符 4"/>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22</a:t>
            </a:fld>
            <a:endParaRPr lang="en-US" dirty="0"/>
          </a:p>
        </p:txBody>
      </p:sp>
    </p:spTree>
    <p:extLst>
      <p:ext uri="{BB962C8B-B14F-4D97-AF65-F5344CB8AC3E}">
        <p14:creationId xmlns:p14="http://schemas.microsoft.com/office/powerpoint/2010/main" val="3178703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常用</a:t>
            </a:r>
            <a:r>
              <a:rPr lang="en-US" altLang="zh-CN" dirty="0"/>
              <a:t>Hash</a:t>
            </a:r>
            <a:r>
              <a:rPr lang="zh-CN" altLang="zh-CN" dirty="0" smtClean="0"/>
              <a:t>函数</a:t>
            </a:r>
            <a:r>
              <a:rPr lang="en-US" altLang="zh-CN" dirty="0" smtClean="0"/>
              <a:t>-</a:t>
            </a:r>
            <a:r>
              <a:rPr lang="zh-CN" altLang="en-US" dirty="0" smtClean="0">
                <a:effectLst>
                  <a:outerShdw blurRad="38100" dist="38100" dir="2700000" algn="tl">
                    <a:srgbClr val="000000">
                      <a:alpha val="43137"/>
                    </a:srgbClr>
                  </a:outerShdw>
                </a:effectLst>
              </a:rPr>
              <a:t>冲突解决</a:t>
            </a:r>
            <a:endParaRPr lang="zh-CN" altLang="en-US" dirty="0">
              <a:effectLst>
                <a:outerShdw blurRad="38100" dist="38100" dir="2700000" algn="tl">
                  <a:srgbClr val="000000">
                    <a:alpha val="43137"/>
                  </a:srgbClr>
                </a:outerShdw>
              </a:effectLst>
            </a:endParaRPr>
          </a:p>
        </p:txBody>
      </p:sp>
      <p:sp>
        <p:nvSpPr>
          <p:cNvPr id="4" name="内容占位符 3"/>
          <p:cNvSpPr>
            <a:spLocks noGrp="1"/>
          </p:cNvSpPr>
          <p:nvPr>
            <p:ph idx="1"/>
          </p:nvPr>
        </p:nvSpPr>
        <p:spPr/>
        <p:txBody>
          <a:bodyPr/>
          <a:lstStyle/>
          <a:p>
            <a:r>
              <a:rPr lang="zh-CN" altLang="en-US" dirty="0"/>
              <a:t>线性探测</a:t>
            </a:r>
            <a:r>
              <a:rPr lang="en-US" altLang="zh-CN" dirty="0"/>
              <a:t>:</a:t>
            </a:r>
            <a:r>
              <a:rPr lang="zh-CN" altLang="en-US" dirty="0"/>
              <a:t>从发生冲突的位置开始</a:t>
            </a:r>
            <a:r>
              <a:rPr lang="en-US" altLang="zh-CN" dirty="0"/>
              <a:t>,</a:t>
            </a:r>
            <a:r>
              <a:rPr lang="zh-CN" altLang="en-US" dirty="0"/>
              <a:t>依次往后探测</a:t>
            </a:r>
            <a:r>
              <a:rPr lang="en-US" altLang="zh-CN" dirty="0"/>
              <a:t>,</a:t>
            </a:r>
            <a:r>
              <a:rPr lang="zh-CN" altLang="en-US" dirty="0"/>
              <a:t>直到寻找到下一个空位置</a:t>
            </a:r>
            <a:r>
              <a:rPr lang="zh-CN" altLang="en-US" dirty="0"/>
              <a:t>为止</a:t>
            </a:r>
            <a:endParaRPr lang="en-US" altLang="zh-CN" dirty="0"/>
          </a:p>
          <a:p>
            <a:pPr lvl="1"/>
            <a:r>
              <a:rPr lang="zh-CN" altLang="en-US" dirty="0"/>
              <a:t>在</a:t>
            </a:r>
            <a:r>
              <a:rPr lang="zh-CN" altLang="en-US" dirty="0"/>
              <a:t>插入了元素</a:t>
            </a:r>
            <a:r>
              <a:rPr lang="en-US" altLang="zh-CN" dirty="0"/>
              <a:t>(1,4,5,6,7,9)</a:t>
            </a:r>
            <a:r>
              <a:rPr lang="zh-CN" altLang="en-US" dirty="0"/>
              <a:t>之后继续往哈希表中插入新的元素</a:t>
            </a:r>
            <a:r>
              <a:rPr lang="en-US" altLang="zh-CN" dirty="0"/>
              <a:t>44,</a:t>
            </a:r>
            <a:r>
              <a:rPr lang="zh-CN" altLang="en-US" dirty="0"/>
              <a:t>插入过程中发现</a:t>
            </a:r>
            <a:r>
              <a:rPr lang="en-US" altLang="zh-CN" dirty="0"/>
              <a:t>hash(44)</a:t>
            </a:r>
            <a:r>
              <a:rPr lang="zh-CN" altLang="en-US" dirty="0"/>
              <a:t>结果也为</a:t>
            </a:r>
            <a:r>
              <a:rPr lang="en-US" altLang="zh-CN" dirty="0"/>
              <a:t>4,</a:t>
            </a:r>
            <a:r>
              <a:rPr lang="zh-CN" altLang="en-US" dirty="0"/>
              <a:t>而下标为</a:t>
            </a:r>
            <a:r>
              <a:rPr lang="en-US" altLang="zh-CN" dirty="0"/>
              <a:t>4</a:t>
            </a:r>
            <a:r>
              <a:rPr lang="zh-CN" altLang="en-US" dirty="0"/>
              <a:t>的位置已经被占用了</a:t>
            </a:r>
            <a:r>
              <a:rPr lang="en-US" altLang="zh-CN" dirty="0"/>
              <a:t>(</a:t>
            </a:r>
            <a:r>
              <a:rPr lang="zh-CN" altLang="en-US" dirty="0"/>
              <a:t>发生哈希冲突</a:t>
            </a:r>
            <a:r>
              <a:rPr lang="en-US" altLang="zh-CN" dirty="0"/>
              <a:t>),</a:t>
            </a:r>
            <a:r>
              <a:rPr lang="zh-CN" altLang="en-US" dirty="0"/>
              <a:t>所以继续往后寻找合适的位置插入</a:t>
            </a:r>
            <a:r>
              <a:rPr lang="en-US" altLang="zh-CN" dirty="0"/>
              <a:t>(5,6,7)</a:t>
            </a:r>
            <a:r>
              <a:rPr lang="zh-CN" altLang="en-US" dirty="0"/>
              <a:t>位置均被占用</a:t>
            </a:r>
            <a:r>
              <a:rPr lang="en-US" altLang="zh-CN" dirty="0"/>
              <a:t>,</a:t>
            </a:r>
            <a:r>
              <a:rPr lang="zh-CN" altLang="en-US" dirty="0"/>
              <a:t>但是下标为</a:t>
            </a:r>
            <a:r>
              <a:rPr lang="en-US" altLang="zh-CN" dirty="0"/>
              <a:t>8</a:t>
            </a:r>
            <a:r>
              <a:rPr lang="zh-CN" altLang="en-US" dirty="0"/>
              <a:t>的位置还空着</a:t>
            </a:r>
            <a:r>
              <a:rPr lang="en-US" altLang="zh-CN" dirty="0"/>
              <a:t>,</a:t>
            </a:r>
            <a:r>
              <a:rPr lang="zh-CN" altLang="en-US" dirty="0"/>
              <a:t>就将</a:t>
            </a:r>
            <a:r>
              <a:rPr lang="en-US" altLang="zh-CN" dirty="0"/>
              <a:t>44</a:t>
            </a:r>
            <a:r>
              <a:rPr lang="zh-CN" altLang="en-US" dirty="0"/>
              <a:t>插入到该位置</a:t>
            </a:r>
          </a:p>
        </p:txBody>
      </p:sp>
      <p:pic>
        <p:nvPicPr>
          <p:cNvPr id="757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720" y="3057804"/>
            <a:ext cx="4693444" cy="1323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灯片编号占位符 2"/>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23</a:t>
            </a:fld>
            <a:endParaRPr lang="en-US" dirty="0"/>
          </a:p>
        </p:txBody>
      </p:sp>
    </p:spTree>
    <p:extLst>
      <p:ext uri="{BB962C8B-B14F-4D97-AF65-F5344CB8AC3E}">
        <p14:creationId xmlns:p14="http://schemas.microsoft.com/office/powerpoint/2010/main" val="1120494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Hash</a:t>
            </a:r>
            <a:r>
              <a:rPr lang="zh-CN" altLang="en-US" dirty="0" smtClean="0"/>
              <a:t>函数</a:t>
            </a:r>
            <a:endParaRPr lang="zh-CN" altLang="en-US" dirty="0"/>
          </a:p>
        </p:txBody>
      </p:sp>
      <p:sp>
        <p:nvSpPr>
          <p:cNvPr id="3" name="内容占位符 2"/>
          <p:cNvSpPr>
            <a:spLocks noGrp="1"/>
          </p:cNvSpPr>
          <p:nvPr>
            <p:ph idx="1"/>
          </p:nvPr>
        </p:nvSpPr>
        <p:spPr>
          <a:xfrm>
            <a:off x="296652" y="1316111"/>
            <a:ext cx="6343650" cy="2805708"/>
          </a:xfrm>
        </p:spPr>
        <p:txBody>
          <a:bodyPr/>
          <a:lstStyle/>
          <a:p>
            <a:r>
              <a:rPr lang="en-US" altLang="zh-CN" sz="1200" dirty="0"/>
              <a:t>&gt;&gt;&gt; </a:t>
            </a:r>
            <a:r>
              <a:rPr lang="en-US" altLang="zh-CN" sz="1200" dirty="0"/>
              <a:t>hash("</a:t>
            </a:r>
            <a:r>
              <a:rPr lang="zh-CN" altLang="en-US" sz="1200" dirty="0"/>
              <a:t>俺是一个兵，来自老百姓</a:t>
            </a:r>
            <a:r>
              <a:rPr lang="en-US" altLang="zh-CN" sz="1200" dirty="0"/>
              <a:t>")</a:t>
            </a:r>
          </a:p>
          <a:p>
            <a:pPr lvl="1"/>
            <a:r>
              <a:rPr lang="en-US" altLang="zh-CN" sz="1050" dirty="0"/>
              <a:t>2772778160513089717</a:t>
            </a:r>
          </a:p>
          <a:p>
            <a:r>
              <a:rPr lang="en-US" altLang="zh-CN" sz="1200" dirty="0"/>
              <a:t>&gt;&gt;&gt; hash("</a:t>
            </a:r>
            <a:r>
              <a:rPr lang="en-US" altLang="zh-CN" sz="1200" dirty="0" err="1"/>
              <a:t>iwwooooooooooooooowwwwww</a:t>
            </a:r>
            <a:r>
              <a:rPr lang="en-US" altLang="zh-CN" sz="1200" dirty="0"/>
              <a:t>")</a:t>
            </a:r>
          </a:p>
          <a:p>
            <a:pPr lvl="1"/>
            <a:r>
              <a:rPr lang="en-US" altLang="zh-CN" sz="1050" dirty="0"/>
              <a:t>562928923450628551 </a:t>
            </a:r>
          </a:p>
          <a:p>
            <a:r>
              <a:rPr lang="en-US" altLang="zh-CN" sz="1350" dirty="0"/>
              <a:t>&gt;&gt;&gt; hash("</a:t>
            </a:r>
            <a:r>
              <a:rPr lang="zh-CN" altLang="en-US" sz="1350" dirty="0"/>
              <a:t>俺是一个兵，来自老百姓；俺是一个兵，来自老百姓；俺是一个兵，来自老百姓；俺是一个兵，来自老百姓；俺是一个兵，来自老百姓</a:t>
            </a:r>
            <a:r>
              <a:rPr lang="en-US" altLang="zh-CN" sz="1350" dirty="0"/>
              <a:t>")</a:t>
            </a:r>
          </a:p>
          <a:p>
            <a:pPr lvl="1"/>
            <a:r>
              <a:rPr lang="en-US" altLang="zh-CN" sz="1200" dirty="0"/>
              <a:t>-6433986124583279018</a:t>
            </a:r>
          </a:p>
          <a:p>
            <a:r>
              <a:rPr lang="en-US" altLang="zh-CN" sz="1350" dirty="0"/>
              <a:t>&gt;&gt;&gt; hash("</a:t>
            </a:r>
            <a:r>
              <a:rPr lang="zh-CN" altLang="en-US" sz="1350" dirty="0"/>
              <a:t>俺是一个兵，来自老百姓；俺是一个兵，来自老百姓；俺是一个兵，来自老百姓；俺是一个兵，来自老百姓；俺是一个兵，来自老百姓。</a:t>
            </a:r>
            <a:r>
              <a:rPr lang="en-US" altLang="zh-CN" sz="1350" dirty="0"/>
              <a:t>")</a:t>
            </a:r>
          </a:p>
          <a:p>
            <a:pPr lvl="1"/>
            <a:r>
              <a:rPr lang="en-US" altLang="zh-CN" sz="1200" dirty="0"/>
              <a:t>5917514261648598796</a:t>
            </a:r>
            <a:endParaRPr lang="en-US" altLang="zh-CN" sz="1200" dirty="0"/>
          </a:p>
        </p:txBody>
      </p:sp>
      <p:sp>
        <p:nvSpPr>
          <p:cNvPr id="4" name="灯片编号占位符 3"/>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24</a:t>
            </a:fld>
            <a:endParaRPr lang="en-US" dirty="0"/>
          </a:p>
        </p:txBody>
      </p:sp>
    </p:spTree>
    <p:extLst>
      <p:ext uri="{BB962C8B-B14F-4D97-AF65-F5344CB8AC3E}">
        <p14:creationId xmlns:p14="http://schemas.microsoft.com/office/powerpoint/2010/main" val="1931798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RFID </a:t>
            </a:r>
            <a:r>
              <a:rPr lang="zh-CN" altLang="en-US" b="0" dirty="0"/>
              <a:t>的安全认证协议</a:t>
            </a:r>
            <a:endParaRPr lang="zh-CN" altLang="en-US" dirty="0"/>
          </a:p>
        </p:txBody>
      </p:sp>
      <p:sp>
        <p:nvSpPr>
          <p:cNvPr id="3" name="内容占位符 2"/>
          <p:cNvSpPr>
            <a:spLocks noGrp="1"/>
          </p:cNvSpPr>
          <p:nvPr>
            <p:ph idx="1"/>
          </p:nvPr>
        </p:nvSpPr>
        <p:spPr/>
        <p:txBody>
          <a:bodyPr/>
          <a:lstStyle/>
          <a:p>
            <a:r>
              <a:rPr lang="zh-CN" altLang="en-US" sz="1500" dirty="0"/>
              <a:t>三次握手的认证协议是</a:t>
            </a:r>
            <a:r>
              <a:rPr lang="en-US" altLang="zh-CN" sz="1500" dirty="0"/>
              <a:t>RFID </a:t>
            </a:r>
            <a:r>
              <a:rPr lang="zh-CN" altLang="en-US" sz="1500" dirty="0"/>
              <a:t>系统认证的一般模式</a:t>
            </a:r>
            <a:r>
              <a:rPr lang="zh-CN" altLang="en-US" sz="1500" dirty="0"/>
              <a:t>。</a:t>
            </a:r>
            <a:endParaRPr lang="en-US" altLang="zh-CN" sz="1500" dirty="0"/>
          </a:p>
          <a:p>
            <a:pPr lvl="1"/>
            <a:r>
              <a:rPr lang="zh-CN" altLang="en-US" dirty="0" smtClean="0"/>
              <a:t>第一次</a:t>
            </a:r>
            <a:r>
              <a:rPr lang="zh-CN" altLang="en-US" dirty="0"/>
              <a:t>握手时，读写器向</a:t>
            </a:r>
            <a:r>
              <a:rPr lang="zh-CN" altLang="en-US" dirty="0" smtClean="0"/>
              <a:t>标签发送</a:t>
            </a:r>
            <a:r>
              <a:rPr lang="zh-CN" altLang="en-US" dirty="0"/>
              <a:t>信息，当标签接收到信息后，可以</a:t>
            </a:r>
            <a:r>
              <a:rPr lang="zh-CN" altLang="en-US" dirty="0" smtClean="0"/>
              <a:t>明确</a:t>
            </a:r>
            <a:r>
              <a:rPr lang="zh-CN" altLang="en-US" dirty="0" smtClean="0">
                <a:solidFill>
                  <a:srgbClr val="FF0000"/>
                </a:solidFill>
                <a:effectLst>
                  <a:outerShdw blurRad="38100" dist="38100" dir="2700000" algn="tl">
                    <a:srgbClr val="000000">
                      <a:alpha val="43137"/>
                    </a:srgbClr>
                  </a:outerShdw>
                </a:effectLst>
              </a:rPr>
              <a:t>读写器</a:t>
            </a:r>
            <a:r>
              <a:rPr lang="zh-CN" altLang="en-US" dirty="0" smtClean="0"/>
              <a:t>的</a:t>
            </a:r>
            <a:r>
              <a:rPr lang="zh-CN" altLang="en-US" dirty="0" smtClean="0">
                <a:effectLst>
                  <a:outerShdw blurRad="38100" dist="38100" dir="2700000" algn="tl">
                    <a:srgbClr val="000000">
                      <a:alpha val="43137"/>
                    </a:srgbClr>
                  </a:outerShdw>
                </a:effectLst>
              </a:rPr>
              <a:t>发送功能</a:t>
            </a:r>
            <a:r>
              <a:rPr lang="zh-CN" altLang="en-US" dirty="0" smtClean="0"/>
              <a:t>正常；</a:t>
            </a:r>
            <a:endParaRPr lang="en-US" altLang="zh-CN" dirty="0" smtClean="0"/>
          </a:p>
          <a:p>
            <a:pPr lvl="1"/>
            <a:r>
              <a:rPr lang="zh-CN" altLang="en-US" dirty="0" smtClean="0"/>
              <a:t>第二</a:t>
            </a:r>
            <a:r>
              <a:rPr lang="zh-CN" altLang="en-US" dirty="0"/>
              <a:t>握手时，标签向</a:t>
            </a:r>
            <a:r>
              <a:rPr lang="zh-CN" altLang="en-US" dirty="0" smtClean="0"/>
              <a:t>读写器</a:t>
            </a:r>
            <a:r>
              <a:rPr lang="zh-CN" altLang="en-US" dirty="0"/>
              <a:t>发送信息作为应答，当读写器接收到信息后，可以</a:t>
            </a:r>
            <a:r>
              <a:rPr lang="zh-CN" altLang="en-US" dirty="0" smtClean="0"/>
              <a:t>明确</a:t>
            </a:r>
            <a:r>
              <a:rPr lang="zh-CN" altLang="en-US" dirty="0" smtClean="0">
                <a:solidFill>
                  <a:srgbClr val="FF0000"/>
                </a:solidFill>
                <a:effectLst>
                  <a:outerShdw blurRad="38100" dist="38100" dir="2700000" algn="tl">
                    <a:srgbClr val="000000">
                      <a:alpha val="43137"/>
                    </a:srgbClr>
                  </a:outerShdw>
                </a:effectLst>
              </a:rPr>
              <a:t>读写器的</a:t>
            </a:r>
            <a:r>
              <a:rPr lang="zh-CN" altLang="en-US" dirty="0" smtClean="0">
                <a:effectLst>
                  <a:outerShdw blurRad="38100" dist="38100" dir="2700000" algn="tl">
                    <a:srgbClr val="000000">
                      <a:alpha val="43137"/>
                    </a:srgbClr>
                  </a:outerShdw>
                </a:effectLst>
              </a:rPr>
              <a:t>接收、发送功能</a:t>
            </a:r>
            <a:r>
              <a:rPr lang="zh-CN" altLang="en-US" dirty="0" smtClean="0"/>
              <a:t>正常；</a:t>
            </a:r>
            <a:endParaRPr lang="en-US" altLang="zh-CN" dirty="0" smtClean="0"/>
          </a:p>
          <a:p>
            <a:pPr lvl="1"/>
            <a:r>
              <a:rPr lang="zh-CN" altLang="en-US" dirty="0" smtClean="0"/>
              <a:t>第三</a:t>
            </a:r>
            <a:r>
              <a:rPr lang="zh-CN" altLang="en-US" dirty="0"/>
              <a:t>次握手时，读写器向标签发送信息，当标签接收到信息后，可以</a:t>
            </a:r>
            <a:r>
              <a:rPr lang="zh-CN" altLang="en-US" dirty="0" smtClean="0"/>
              <a:t>明确整个系统的</a:t>
            </a:r>
            <a:r>
              <a:rPr lang="zh-CN" altLang="en-US" dirty="0" smtClean="0">
                <a:effectLst>
                  <a:outerShdw blurRad="38100" dist="38100" dir="2700000" algn="tl">
                    <a:srgbClr val="000000">
                      <a:alpha val="43137"/>
                    </a:srgbClr>
                  </a:outerShdw>
                </a:effectLst>
              </a:rPr>
              <a:t>发送、接收功能</a:t>
            </a:r>
            <a:r>
              <a:rPr lang="zh-CN" altLang="en-US" dirty="0" smtClean="0"/>
              <a:t>正常。</a:t>
            </a:r>
            <a:endParaRPr lang="en-US" altLang="zh-CN" dirty="0" smtClean="0"/>
          </a:p>
          <a:p>
            <a:r>
              <a:rPr lang="zh-CN" altLang="en-US" sz="1500" dirty="0"/>
              <a:t>通过</a:t>
            </a:r>
            <a:r>
              <a:rPr lang="zh-CN" altLang="en-US" sz="1500" dirty="0"/>
              <a:t>三次握手，就能明确双方的收发功能均</a:t>
            </a:r>
            <a:r>
              <a:rPr lang="zh-CN" altLang="en-US" sz="1500" dirty="0"/>
              <a:t>正常。</a:t>
            </a:r>
            <a:endParaRPr lang="en-US" altLang="zh-CN" sz="1500" dirty="0"/>
          </a:p>
          <a:p>
            <a:r>
              <a:rPr lang="zh-CN" altLang="en-US" sz="1500" dirty="0"/>
              <a:t>在</a:t>
            </a:r>
            <a:r>
              <a:rPr lang="zh-CN" altLang="en-US" sz="1500" dirty="0"/>
              <a:t>这种认证过程中，属于同一应用的所有标签和读写器共享同一密钥，</a:t>
            </a:r>
            <a:r>
              <a:rPr lang="zh-CN" altLang="en-US" sz="1500" dirty="0"/>
              <a:t>所以三</a:t>
            </a:r>
            <a:r>
              <a:rPr lang="zh-CN" altLang="en-US" sz="1500" dirty="0"/>
              <a:t>次握手的认证协议存在安全隐患。</a:t>
            </a:r>
          </a:p>
        </p:txBody>
      </p:sp>
      <p:sp>
        <p:nvSpPr>
          <p:cNvPr id="4" name="灯片编号占位符 3"/>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25</a:t>
            </a:fld>
            <a:endParaRPr lang="en-US" dirty="0"/>
          </a:p>
        </p:txBody>
      </p:sp>
    </p:spTree>
    <p:extLst>
      <p:ext uri="{BB962C8B-B14F-4D97-AF65-F5344CB8AC3E}">
        <p14:creationId xmlns:p14="http://schemas.microsoft.com/office/powerpoint/2010/main" val="3846055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Hash</a:t>
            </a:r>
            <a:r>
              <a:rPr lang="zh-CN" altLang="zh-CN" dirty="0"/>
              <a:t>－</a:t>
            </a:r>
            <a:r>
              <a:rPr lang="en-US" altLang="zh-CN" dirty="0"/>
              <a:t>Lock</a:t>
            </a:r>
            <a:r>
              <a:rPr lang="zh-CN" altLang="zh-CN" dirty="0" smtClean="0"/>
              <a:t>协议</a:t>
            </a:r>
            <a:endParaRPr lang="zh-CN" altLang="en-US" dirty="0"/>
          </a:p>
        </p:txBody>
      </p:sp>
      <p:sp>
        <p:nvSpPr>
          <p:cNvPr id="3" name="内容占位符 2"/>
          <p:cNvSpPr>
            <a:spLocks noGrp="1"/>
          </p:cNvSpPr>
          <p:nvPr>
            <p:ph idx="1"/>
          </p:nvPr>
        </p:nvSpPr>
        <p:spPr/>
        <p:txBody>
          <a:bodyPr/>
          <a:lstStyle/>
          <a:p>
            <a:r>
              <a:rPr lang="zh-CN" altLang="zh-CN" dirty="0"/>
              <a:t>为了</a:t>
            </a:r>
            <a:r>
              <a:rPr lang="zh-CN" altLang="zh-CN" dirty="0"/>
              <a:t>防止数据信息泄露和被追踪，</a:t>
            </a:r>
            <a:r>
              <a:rPr lang="en-US" altLang="zh-CN" dirty="0" err="1"/>
              <a:t>Sarma</a:t>
            </a:r>
            <a:r>
              <a:rPr lang="zh-CN" altLang="zh-CN" dirty="0"/>
              <a:t>等人提出了基于不可逆</a:t>
            </a:r>
            <a:r>
              <a:rPr lang="en-US" altLang="zh-CN" dirty="0"/>
              <a:t>hash</a:t>
            </a:r>
            <a:r>
              <a:rPr lang="zh-CN" altLang="zh-CN" dirty="0"/>
              <a:t>函数加密的安全协议</a:t>
            </a:r>
            <a:r>
              <a:rPr lang="en-US" altLang="zh-CN" dirty="0"/>
              <a:t>hash-lock</a:t>
            </a:r>
            <a:r>
              <a:rPr lang="zh-CN" altLang="zh-CN" dirty="0"/>
              <a:t>。</a:t>
            </a:r>
            <a:endParaRPr lang="en-US" altLang="zh-CN" dirty="0"/>
          </a:p>
          <a:p>
            <a:r>
              <a:rPr lang="en-US" altLang="zh-CN" dirty="0"/>
              <a:t>RFID</a:t>
            </a:r>
            <a:r>
              <a:rPr lang="zh-CN" altLang="zh-CN" dirty="0"/>
              <a:t>系统中的电子标签内存储了两个标签</a:t>
            </a:r>
            <a:r>
              <a:rPr lang="en-US" altLang="zh-CN" dirty="0"/>
              <a:t>ID</a:t>
            </a:r>
            <a:r>
              <a:rPr lang="zh-CN" altLang="zh-CN" dirty="0"/>
              <a:t>：</a:t>
            </a:r>
            <a:endParaRPr lang="en-US" altLang="zh-CN" dirty="0"/>
          </a:p>
          <a:p>
            <a:pPr lvl="1"/>
            <a:r>
              <a:rPr lang="en-US" altLang="zh-CN" sz="1350" dirty="0" err="1"/>
              <a:t>metaID</a:t>
            </a:r>
            <a:r>
              <a:rPr lang="en-US" altLang="zh-CN" sz="1350" dirty="0"/>
              <a:t> </a:t>
            </a:r>
            <a:r>
              <a:rPr lang="zh-CN" altLang="zh-CN" sz="1350" dirty="0"/>
              <a:t>与真实标签</a:t>
            </a:r>
            <a:r>
              <a:rPr lang="en-US" altLang="zh-CN" sz="1350" dirty="0"/>
              <a:t>ID</a:t>
            </a:r>
          </a:p>
          <a:p>
            <a:r>
              <a:rPr lang="en-US" altLang="zh-CN" dirty="0" err="1"/>
              <a:t>metaID</a:t>
            </a:r>
            <a:r>
              <a:rPr lang="zh-CN" altLang="zh-CN" dirty="0"/>
              <a:t>与真实</a:t>
            </a:r>
            <a:r>
              <a:rPr lang="en-US" altLang="zh-CN" dirty="0"/>
              <a:t>ID</a:t>
            </a:r>
            <a:r>
              <a:rPr lang="zh-CN" altLang="zh-CN" dirty="0"/>
              <a:t>一一对应，是通过</a:t>
            </a:r>
            <a:r>
              <a:rPr lang="en-US" altLang="zh-CN" dirty="0"/>
              <a:t>hash</a:t>
            </a:r>
            <a:r>
              <a:rPr lang="zh-CN" altLang="zh-CN" dirty="0"/>
              <a:t>函数计算标签的密钥</a:t>
            </a:r>
            <a:r>
              <a:rPr lang="en-US" altLang="zh-CN" dirty="0"/>
              <a:t>key</a:t>
            </a:r>
            <a:r>
              <a:rPr lang="zh-CN" altLang="zh-CN" dirty="0"/>
              <a:t>而来，即</a:t>
            </a:r>
            <a:r>
              <a:rPr lang="en-US" altLang="zh-CN" dirty="0" err="1"/>
              <a:t>metaID</a:t>
            </a:r>
            <a:r>
              <a:rPr lang="en-US" altLang="zh-CN" dirty="0"/>
              <a:t>=hash</a:t>
            </a:r>
            <a:r>
              <a:rPr lang="zh-CN" altLang="zh-CN" dirty="0"/>
              <a:t>（</a:t>
            </a:r>
            <a:r>
              <a:rPr lang="en-US" altLang="zh-CN" dirty="0"/>
              <a:t>key</a:t>
            </a:r>
            <a:r>
              <a:rPr lang="zh-CN" altLang="zh-CN" dirty="0"/>
              <a:t>）</a:t>
            </a:r>
            <a:endParaRPr lang="en-US" altLang="zh-CN" dirty="0"/>
          </a:p>
          <a:p>
            <a:r>
              <a:rPr lang="zh-CN" altLang="zh-CN" dirty="0"/>
              <a:t>后台</a:t>
            </a:r>
            <a:r>
              <a:rPr lang="zh-CN" altLang="zh-CN" dirty="0"/>
              <a:t>应用系统中的数据库对应存储了标签的三个参数</a:t>
            </a:r>
            <a:r>
              <a:rPr lang="zh-CN" altLang="zh-CN" dirty="0"/>
              <a:t>：</a:t>
            </a:r>
            <a:endParaRPr lang="en-US" altLang="zh-CN" dirty="0"/>
          </a:p>
          <a:p>
            <a:pPr lvl="1"/>
            <a:r>
              <a:rPr lang="en-US" altLang="zh-CN" sz="1350" dirty="0" err="1"/>
              <a:t>metaID</a:t>
            </a:r>
            <a:r>
              <a:rPr lang="zh-CN" altLang="zh-CN" sz="1350" dirty="0"/>
              <a:t>、真实</a:t>
            </a:r>
            <a:r>
              <a:rPr lang="en-US" altLang="zh-CN" sz="1350" dirty="0"/>
              <a:t>ID</a:t>
            </a:r>
            <a:r>
              <a:rPr lang="zh-CN" altLang="zh-CN" sz="1350" dirty="0"/>
              <a:t>和</a:t>
            </a:r>
            <a:r>
              <a:rPr lang="en-US" altLang="zh-CN" sz="1350" dirty="0"/>
              <a:t>key</a:t>
            </a:r>
            <a:endParaRPr lang="zh-CN" altLang="zh-CN" sz="1350" dirty="0"/>
          </a:p>
          <a:p>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3104964" y="3588051"/>
            <a:ext cx="3240360" cy="902699"/>
          </a:xfrm>
          <a:prstGeom prst="rect">
            <a:avLst/>
          </a:prstGeom>
          <a:noFill/>
          <a:ln>
            <a:noFill/>
          </a:ln>
        </p:spPr>
      </p:pic>
      <p:sp>
        <p:nvSpPr>
          <p:cNvPr id="5" name="灯片编号占位符 4"/>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26</a:t>
            </a:fld>
            <a:endParaRPr lang="en-US" dirty="0"/>
          </a:p>
        </p:txBody>
      </p:sp>
    </p:spTree>
    <p:extLst>
      <p:ext uri="{BB962C8B-B14F-4D97-AF65-F5344CB8AC3E}">
        <p14:creationId xmlns:p14="http://schemas.microsoft.com/office/powerpoint/2010/main" val="879830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Hash</a:t>
            </a:r>
            <a:r>
              <a:rPr lang="zh-CN" altLang="zh-CN" dirty="0"/>
              <a:t>－</a:t>
            </a:r>
            <a:r>
              <a:rPr lang="en-US" altLang="zh-CN" dirty="0"/>
              <a:t>Lock</a:t>
            </a:r>
            <a:r>
              <a:rPr lang="zh-CN" altLang="zh-CN" dirty="0"/>
              <a:t>协议</a:t>
            </a:r>
            <a:endParaRPr lang="zh-CN" altLang="en-US" dirty="0"/>
          </a:p>
        </p:txBody>
      </p:sp>
      <p:sp>
        <p:nvSpPr>
          <p:cNvPr id="3" name="内容占位符 2"/>
          <p:cNvSpPr>
            <a:spLocks noGrp="1"/>
          </p:cNvSpPr>
          <p:nvPr>
            <p:ph idx="1"/>
          </p:nvPr>
        </p:nvSpPr>
        <p:spPr>
          <a:xfrm>
            <a:off x="285750" y="1275607"/>
            <a:ext cx="6059574" cy="2967782"/>
          </a:xfrm>
        </p:spPr>
        <p:txBody>
          <a:bodyPr/>
          <a:lstStyle/>
          <a:p>
            <a:r>
              <a:rPr lang="zh-CN" altLang="zh-CN" sz="1500" dirty="0"/>
              <a:t>阅读器</a:t>
            </a:r>
            <a:r>
              <a:rPr lang="zh-CN" altLang="zh-CN" sz="1500" dirty="0"/>
              <a:t>向标签发送认证请求时，标签先用</a:t>
            </a:r>
            <a:r>
              <a:rPr lang="en-US" altLang="zh-CN" sz="1500" b="1" dirty="0" err="1">
                <a:solidFill>
                  <a:srgbClr val="C00000"/>
                </a:solidFill>
                <a:effectLst>
                  <a:outerShdw blurRad="38100" dist="38100" dir="2700000" algn="tl">
                    <a:srgbClr val="000000">
                      <a:alpha val="43137"/>
                    </a:srgbClr>
                  </a:outerShdw>
                </a:effectLst>
              </a:rPr>
              <a:t>metaID</a:t>
            </a:r>
            <a:r>
              <a:rPr lang="zh-CN" altLang="zh-CN" sz="1500" dirty="0"/>
              <a:t>代替真实</a:t>
            </a:r>
            <a:r>
              <a:rPr lang="en-US" altLang="zh-CN" sz="1500" dirty="0"/>
              <a:t>ID</a:t>
            </a:r>
            <a:r>
              <a:rPr lang="zh-CN" altLang="zh-CN" sz="1500" dirty="0"/>
              <a:t>发送给阅读器，然后标签进入锁定状态</a:t>
            </a:r>
            <a:r>
              <a:rPr lang="zh-CN" altLang="zh-CN" sz="1500" dirty="0"/>
              <a:t>，</a:t>
            </a:r>
            <a:endParaRPr lang="en-US" altLang="zh-CN" sz="1500" dirty="0"/>
          </a:p>
          <a:p>
            <a:r>
              <a:rPr lang="zh-CN" altLang="zh-CN" sz="1500" dirty="0"/>
              <a:t>当</a:t>
            </a:r>
            <a:r>
              <a:rPr lang="zh-CN" altLang="zh-CN" sz="1500" dirty="0"/>
              <a:t>阅读器收到</a:t>
            </a:r>
            <a:r>
              <a:rPr lang="en-US" altLang="zh-CN" sz="1500" b="1" dirty="0" err="1">
                <a:solidFill>
                  <a:srgbClr val="C00000"/>
                </a:solidFill>
              </a:rPr>
              <a:t>metaID</a:t>
            </a:r>
            <a:r>
              <a:rPr lang="zh-CN" altLang="zh-CN" sz="1500" dirty="0"/>
              <a:t>后发送给后台应用系统，后台应用系统查找相应的</a:t>
            </a:r>
            <a:r>
              <a:rPr lang="en-US" altLang="zh-CN" sz="1500" dirty="0"/>
              <a:t>key</a:t>
            </a:r>
            <a:r>
              <a:rPr lang="zh-CN" altLang="zh-CN" sz="1500" dirty="0"/>
              <a:t>和真实</a:t>
            </a:r>
            <a:r>
              <a:rPr lang="en-US" altLang="zh-CN" sz="1500" dirty="0"/>
              <a:t>ID</a:t>
            </a:r>
            <a:r>
              <a:rPr lang="zh-CN" altLang="zh-CN" sz="1500" dirty="0"/>
              <a:t>最后返还给标签，标签将接收到</a:t>
            </a:r>
            <a:r>
              <a:rPr lang="en-US" altLang="zh-CN" sz="1500" dirty="0"/>
              <a:t>key</a:t>
            </a:r>
            <a:r>
              <a:rPr lang="zh-CN" altLang="zh-CN" sz="1500" dirty="0"/>
              <a:t>值进行</a:t>
            </a:r>
            <a:r>
              <a:rPr lang="en-US" altLang="zh-CN" sz="1500" dirty="0"/>
              <a:t>hash</a:t>
            </a:r>
            <a:r>
              <a:rPr lang="zh-CN" altLang="zh-CN" sz="1500" dirty="0"/>
              <a:t>函数取值，然后判断其与自身存储的</a:t>
            </a:r>
            <a:r>
              <a:rPr lang="en-US" altLang="zh-CN" sz="1500" b="1" dirty="0" err="1">
                <a:solidFill>
                  <a:srgbClr val="C00000"/>
                </a:solidFill>
                <a:effectLst>
                  <a:outerShdw blurRad="38100" dist="38100" dir="2700000" algn="tl">
                    <a:srgbClr val="000000">
                      <a:alpha val="43137"/>
                    </a:srgbClr>
                  </a:outerShdw>
                </a:effectLst>
              </a:rPr>
              <a:t>metaID</a:t>
            </a:r>
            <a:r>
              <a:rPr lang="zh-CN" altLang="zh-CN" sz="1500" dirty="0"/>
              <a:t>值是否一致</a:t>
            </a:r>
            <a:r>
              <a:rPr lang="zh-CN" altLang="zh-CN" sz="1500" dirty="0"/>
              <a:t>。</a:t>
            </a:r>
            <a:endParaRPr lang="en-US" altLang="zh-CN" sz="1500" dirty="0"/>
          </a:p>
          <a:p>
            <a:r>
              <a:rPr lang="zh-CN" altLang="zh-CN" sz="1500" dirty="0"/>
              <a:t>如果</a:t>
            </a:r>
            <a:r>
              <a:rPr lang="zh-CN" altLang="zh-CN" sz="1500" dirty="0"/>
              <a:t>一致，标签就将真实</a:t>
            </a:r>
            <a:r>
              <a:rPr lang="en-US" altLang="zh-CN" sz="1500" dirty="0"/>
              <a:t>ID</a:t>
            </a:r>
            <a:r>
              <a:rPr lang="zh-CN" altLang="zh-CN" sz="1500" dirty="0"/>
              <a:t>发送给阅读器开始认证，如果不一致认证失败。</a:t>
            </a:r>
          </a:p>
          <a:p>
            <a:endParaRPr lang="zh-CN" altLang="en-US" sz="1500"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2456892" y="3057804"/>
            <a:ext cx="4050450" cy="1242138"/>
          </a:xfrm>
          <a:prstGeom prst="rect">
            <a:avLst/>
          </a:prstGeom>
          <a:noFill/>
          <a:ln>
            <a:noFill/>
          </a:ln>
        </p:spPr>
      </p:pic>
      <p:sp>
        <p:nvSpPr>
          <p:cNvPr id="5" name="灯片编号占位符 4"/>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27</a:t>
            </a:fld>
            <a:endParaRPr lang="en-US" dirty="0"/>
          </a:p>
        </p:txBody>
      </p:sp>
    </p:spTree>
    <p:extLst>
      <p:ext uri="{BB962C8B-B14F-4D97-AF65-F5344CB8AC3E}">
        <p14:creationId xmlns:p14="http://schemas.microsoft.com/office/powerpoint/2010/main" val="3625943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Hash</a:t>
            </a:r>
            <a:r>
              <a:rPr lang="zh-CN" altLang="zh-CN" dirty="0"/>
              <a:t>－</a:t>
            </a:r>
            <a:r>
              <a:rPr lang="en-US" altLang="zh-CN" dirty="0"/>
              <a:t>Lock</a:t>
            </a:r>
            <a:r>
              <a:rPr lang="zh-CN" altLang="zh-CN" dirty="0"/>
              <a:t>协议</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58" y="1356616"/>
            <a:ext cx="4968552" cy="2875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图片 4"/>
          <p:cNvPicPr/>
          <p:nvPr/>
        </p:nvPicPr>
        <p:blipFill>
          <a:blip r:embed="rId3">
            <a:extLst>
              <a:ext uri="{28A0092B-C50C-407E-A947-70E740481C1C}">
                <a14:useLocalDpi xmlns:a14="http://schemas.microsoft.com/office/drawing/2010/main" val="0"/>
              </a:ext>
            </a:extLst>
          </a:blip>
          <a:srcRect/>
          <a:stretch>
            <a:fillRect/>
          </a:stretch>
        </p:blipFill>
        <p:spPr bwMode="auto">
          <a:xfrm>
            <a:off x="3537012" y="1221600"/>
            <a:ext cx="3132348" cy="1121331"/>
          </a:xfrm>
          <a:prstGeom prst="rect">
            <a:avLst/>
          </a:prstGeom>
          <a:noFill/>
          <a:ln>
            <a:noFill/>
          </a:ln>
        </p:spPr>
      </p:pic>
      <p:sp>
        <p:nvSpPr>
          <p:cNvPr id="4" name="灯片编号占位符 3"/>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28</a:t>
            </a:fld>
            <a:endParaRPr lang="en-US" dirty="0"/>
          </a:p>
        </p:txBody>
      </p:sp>
    </p:spTree>
    <p:extLst>
      <p:ext uri="{BB962C8B-B14F-4D97-AF65-F5344CB8AC3E}">
        <p14:creationId xmlns:p14="http://schemas.microsoft.com/office/powerpoint/2010/main" val="1968071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Hash</a:t>
            </a:r>
            <a:r>
              <a:rPr lang="zh-CN" altLang="zh-CN" dirty="0"/>
              <a:t>－</a:t>
            </a:r>
            <a:r>
              <a:rPr lang="en-US" altLang="zh-CN" dirty="0"/>
              <a:t>Lock</a:t>
            </a:r>
            <a:r>
              <a:rPr lang="zh-CN" altLang="zh-CN" dirty="0"/>
              <a:t>协议</a:t>
            </a:r>
            <a:endParaRPr lang="zh-CN" altLang="en-US" dirty="0"/>
          </a:p>
        </p:txBody>
      </p:sp>
      <p:sp>
        <p:nvSpPr>
          <p:cNvPr id="3" name="内容占位符 2"/>
          <p:cNvSpPr>
            <a:spLocks noGrp="1"/>
          </p:cNvSpPr>
          <p:nvPr>
            <p:ph idx="1"/>
          </p:nvPr>
        </p:nvSpPr>
        <p:spPr>
          <a:xfrm>
            <a:off x="285750" y="1275607"/>
            <a:ext cx="4817436" cy="2967782"/>
          </a:xfrm>
        </p:spPr>
        <p:txBody>
          <a:bodyPr/>
          <a:lstStyle/>
          <a:p>
            <a:endParaRPr lang="zh-CN" altLang="en-US" dirty="0"/>
          </a:p>
        </p:txBody>
      </p:sp>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652" y="2049792"/>
            <a:ext cx="5130570" cy="1062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653" y="3190176"/>
            <a:ext cx="5130570" cy="839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图片 5"/>
          <p:cNvPicPr/>
          <p:nvPr/>
        </p:nvPicPr>
        <p:blipFill>
          <a:blip r:embed="rId4">
            <a:extLst>
              <a:ext uri="{28A0092B-C50C-407E-A947-70E740481C1C}">
                <a14:useLocalDpi xmlns:a14="http://schemas.microsoft.com/office/drawing/2010/main" val="0"/>
              </a:ext>
            </a:extLst>
          </a:blip>
          <a:srcRect/>
          <a:stretch>
            <a:fillRect/>
          </a:stretch>
        </p:blipFill>
        <p:spPr bwMode="auto">
          <a:xfrm>
            <a:off x="3483006" y="1221600"/>
            <a:ext cx="3240360" cy="769586"/>
          </a:xfrm>
          <a:prstGeom prst="rect">
            <a:avLst/>
          </a:prstGeom>
          <a:noFill/>
          <a:ln>
            <a:noFill/>
          </a:ln>
        </p:spPr>
      </p:pic>
      <p:sp>
        <p:nvSpPr>
          <p:cNvPr id="4" name="灯片编号占位符 3"/>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29</a:t>
            </a:fld>
            <a:endParaRPr lang="en-US" dirty="0"/>
          </a:p>
        </p:txBody>
      </p:sp>
    </p:spTree>
    <p:extLst>
      <p:ext uri="{BB962C8B-B14F-4D97-AF65-F5344CB8AC3E}">
        <p14:creationId xmlns:p14="http://schemas.microsoft.com/office/powerpoint/2010/main" val="4141528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a:t>
            </a:fld>
            <a:endParaRPr lang="en-US"/>
          </a:p>
        </p:txBody>
      </p:sp>
      <p:sp>
        <p:nvSpPr>
          <p:cNvPr id="3" name="标题 2"/>
          <p:cNvSpPr>
            <a:spLocks noGrp="1"/>
          </p:cNvSpPr>
          <p:nvPr>
            <p:ph type="title"/>
          </p:nvPr>
        </p:nvSpPr>
        <p:spPr/>
        <p:txBody>
          <a:bodyPr/>
          <a:lstStyle/>
          <a:p>
            <a:r>
              <a:rPr lang="en-US" altLang="zh-CN" dirty="0"/>
              <a:t>7.1</a:t>
            </a:r>
            <a:r>
              <a:rPr lang="zh-CN" altLang="zh-CN" dirty="0"/>
              <a:t>物联网的安全问题分析</a:t>
            </a:r>
          </a:p>
        </p:txBody>
      </p:sp>
      <p:sp>
        <p:nvSpPr>
          <p:cNvPr id="4" name="内容占位符 3"/>
          <p:cNvSpPr>
            <a:spLocks noGrp="1"/>
          </p:cNvSpPr>
          <p:nvPr>
            <p:ph idx="1"/>
          </p:nvPr>
        </p:nvSpPr>
        <p:spPr>
          <a:xfrm>
            <a:off x="275672" y="808720"/>
            <a:ext cx="6343650" cy="3885035"/>
          </a:xfrm>
        </p:spPr>
        <p:txBody>
          <a:bodyPr/>
          <a:lstStyle/>
          <a:p>
            <a:r>
              <a:rPr lang="zh-CN" altLang="zh-CN" dirty="0"/>
              <a:t>物联网作为一个人机物融合系统，面临的安全问题十分复杂，主要包括： 物联网感知层安全问题、物联网传输层安全问题和物联网应用层安全问题等</a:t>
            </a:r>
            <a:r>
              <a:rPr lang="zh-CN" altLang="zh-CN" dirty="0" smtClean="0"/>
              <a:t>。</a:t>
            </a:r>
            <a:endParaRPr lang="en-US" altLang="zh-CN" dirty="0" smtClean="0"/>
          </a:p>
          <a:p>
            <a:r>
              <a:rPr lang="en-US" altLang="zh-CN" dirty="0"/>
              <a:t>1. </a:t>
            </a:r>
            <a:r>
              <a:rPr lang="zh-CN" altLang="en-US" dirty="0"/>
              <a:t>物联网感知层安全问题</a:t>
            </a:r>
          </a:p>
          <a:p>
            <a:pPr lvl="1"/>
            <a:r>
              <a:rPr lang="zh-CN" altLang="en-US" dirty="0"/>
              <a:t>物联网感知层主要负责数据收集，所以其安全措施也围绕如何保证收集数据的完整性、机密性、可鉴别性来展开</a:t>
            </a:r>
            <a:r>
              <a:rPr lang="zh-CN" altLang="en-US" dirty="0" smtClean="0"/>
              <a:t>。</a:t>
            </a:r>
            <a:endParaRPr lang="en-US" altLang="zh-CN" dirty="0" smtClean="0"/>
          </a:p>
          <a:p>
            <a:r>
              <a:rPr lang="en-US" altLang="zh-CN" dirty="0"/>
              <a:t>2. </a:t>
            </a:r>
            <a:r>
              <a:rPr lang="zh-CN" altLang="en-US" dirty="0"/>
              <a:t>物联网传输层安全问题</a:t>
            </a:r>
          </a:p>
          <a:p>
            <a:pPr lvl="1"/>
            <a:r>
              <a:rPr lang="zh-CN" altLang="en-US" dirty="0"/>
              <a:t>传输层主要负责安全、高效地传递感知层收集到的信息。当大量的网络终端节点接入到现有网络时，将会给通信网络带来更多的安全威胁</a:t>
            </a:r>
            <a:r>
              <a:rPr lang="zh-CN" altLang="en-US" dirty="0" smtClean="0"/>
              <a:t>。</a:t>
            </a:r>
            <a:endParaRPr lang="en-US" altLang="zh-CN" dirty="0" smtClean="0"/>
          </a:p>
          <a:p>
            <a:r>
              <a:rPr lang="en-US" altLang="zh-CN" dirty="0"/>
              <a:t>3. </a:t>
            </a:r>
            <a:r>
              <a:rPr lang="zh-CN" altLang="en-US" dirty="0"/>
              <a:t>物联网应用层安全问题</a:t>
            </a:r>
          </a:p>
          <a:p>
            <a:pPr lvl="1"/>
            <a:r>
              <a:rPr lang="zh-CN" altLang="en-US" dirty="0"/>
              <a:t>应用层需要对收集的数据完成最终的处理并应用</a:t>
            </a:r>
            <a:r>
              <a:rPr lang="zh-CN" altLang="en-US" dirty="0" smtClean="0"/>
              <a:t>。包括接入安全等</a:t>
            </a:r>
            <a:endParaRPr lang="zh-CN" altLang="en-US" dirty="0"/>
          </a:p>
        </p:txBody>
      </p:sp>
    </p:spTree>
    <p:extLst>
      <p:ext uri="{BB962C8B-B14F-4D97-AF65-F5344CB8AC3E}">
        <p14:creationId xmlns:p14="http://schemas.microsoft.com/office/powerpoint/2010/main" val="1440440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2"/>
            </p:custDataLst>
          </p:nvPr>
        </p:nvSpPr>
        <p:spPr>
          <a:xfrm>
            <a:off x="685800" y="1000125"/>
            <a:ext cx="5486400" cy="1205508"/>
          </a:xfrm>
          <a:prstGeom prst="rect">
            <a:avLst/>
          </a:prstGeom>
          <a:noFill/>
        </p:spPr>
        <p:txBody>
          <a:bodyPr vert="horz" wrap="square" rtlCol="0" anchor="ctr" anchorCtr="0">
            <a:noAutofit/>
          </a:bodyPr>
          <a:lstStyle/>
          <a:p>
            <a:r>
              <a:rPr lang="en-US" altLang="zh-CN" sz="1950" b="1" dirty="0">
                <a:solidFill>
                  <a:srgbClr val="000000"/>
                </a:solidFill>
                <a:latin typeface="Microsoft Yahei"/>
                <a:ea typeface="Microsoft Yahei"/>
                <a:sym typeface="Microsoft Yahei"/>
              </a:rPr>
              <a:t>RFID</a:t>
            </a:r>
            <a:r>
              <a:rPr lang="zh-CN" altLang="en-US" sz="1950" b="1" dirty="0">
                <a:solidFill>
                  <a:srgbClr val="000000"/>
                </a:solidFill>
                <a:latin typeface="Microsoft Yahei"/>
                <a:ea typeface="Microsoft Yahei"/>
                <a:sym typeface="Microsoft Yahei"/>
              </a:rPr>
              <a:t>逻辑安全机制中，采用的核心技术是：</a:t>
            </a:r>
            <a:endParaRPr lang="zh-CN" altLang="en-US" sz="1950" b="1" dirty="0">
              <a:solidFill>
                <a:srgbClr val="000000"/>
              </a:solidFill>
              <a:latin typeface="Microsoft Yahei"/>
              <a:ea typeface="Microsoft Yahei"/>
              <a:sym typeface="Microsoft Yahei"/>
            </a:endParaRPr>
          </a:p>
        </p:txBody>
      </p:sp>
      <p:sp>
        <p:nvSpPr>
          <p:cNvPr id="6" name="TextBox 5"/>
          <p:cNvSpPr txBox="1"/>
          <p:nvPr>
            <p:custDataLst>
              <p:tags r:id="rId3"/>
            </p:custDataLst>
          </p:nvPr>
        </p:nvSpPr>
        <p:spPr>
          <a:xfrm>
            <a:off x="1371600" y="2210098"/>
            <a:ext cx="4800600" cy="361653"/>
          </a:xfrm>
          <a:prstGeom prst="rect">
            <a:avLst/>
          </a:prstGeom>
          <a:noFill/>
        </p:spPr>
        <p:txBody>
          <a:bodyPr vert="horz" rtlCol="0" anchor="ctr" anchorCtr="0">
            <a:noAutofit/>
          </a:bodyPr>
          <a:lstStyle/>
          <a:p>
            <a:r>
              <a:rPr lang="zh-CN" altLang="en-US" sz="1950" dirty="0">
                <a:solidFill>
                  <a:srgbClr val="000000"/>
                </a:solidFill>
                <a:latin typeface="Microsoft Yahei"/>
                <a:ea typeface="Microsoft Yahei"/>
                <a:sym typeface="Microsoft Yahei"/>
              </a:rPr>
              <a:t>加密</a:t>
            </a:r>
            <a:endParaRPr lang="en-US" altLang="zh-CN" sz="1950" dirty="0">
              <a:solidFill>
                <a:srgbClr val="000000"/>
              </a:solidFill>
              <a:latin typeface="Microsoft Yahei"/>
              <a:ea typeface="Microsoft Yahei"/>
              <a:sym typeface="Microsoft Yahei"/>
            </a:endParaRPr>
          </a:p>
        </p:txBody>
      </p:sp>
      <p:sp>
        <p:nvSpPr>
          <p:cNvPr id="7" name="TextBox 6"/>
          <p:cNvSpPr txBox="1"/>
          <p:nvPr>
            <p:custDataLst>
              <p:tags r:id="rId4"/>
            </p:custDataLst>
          </p:nvPr>
        </p:nvSpPr>
        <p:spPr>
          <a:xfrm>
            <a:off x="1371600" y="2692301"/>
            <a:ext cx="4800600" cy="361653"/>
          </a:xfrm>
          <a:prstGeom prst="rect">
            <a:avLst/>
          </a:prstGeom>
          <a:noFill/>
        </p:spPr>
        <p:txBody>
          <a:bodyPr vert="horz" rtlCol="0" anchor="ctr" anchorCtr="0">
            <a:noAutofit/>
          </a:bodyPr>
          <a:lstStyle/>
          <a:p>
            <a:r>
              <a:rPr lang="zh-CN" altLang="en-US" sz="1950" dirty="0">
                <a:solidFill>
                  <a:srgbClr val="000000"/>
                </a:solidFill>
                <a:latin typeface="Microsoft Yahei"/>
                <a:ea typeface="Microsoft Yahei"/>
                <a:sym typeface="Microsoft Yahei"/>
              </a:rPr>
              <a:t>认证</a:t>
            </a:r>
            <a:endParaRPr lang="zh-CN" altLang="en-US" sz="1950" dirty="0">
              <a:solidFill>
                <a:srgbClr val="000000"/>
              </a:solidFill>
              <a:latin typeface="Microsoft Yahei"/>
              <a:ea typeface="Microsoft Yahei"/>
              <a:sym typeface="Microsoft Yahei"/>
            </a:endParaRPr>
          </a:p>
        </p:txBody>
      </p:sp>
      <p:sp>
        <p:nvSpPr>
          <p:cNvPr id="8" name="TextBox 7"/>
          <p:cNvSpPr txBox="1"/>
          <p:nvPr>
            <p:custDataLst>
              <p:tags r:id="rId5"/>
            </p:custDataLst>
          </p:nvPr>
        </p:nvSpPr>
        <p:spPr>
          <a:xfrm>
            <a:off x="1371600" y="3174504"/>
            <a:ext cx="4800600" cy="361653"/>
          </a:xfrm>
          <a:prstGeom prst="rect">
            <a:avLst/>
          </a:prstGeom>
          <a:noFill/>
        </p:spPr>
        <p:txBody>
          <a:bodyPr vert="horz" rtlCol="0" anchor="ctr" anchorCtr="0">
            <a:noAutofit/>
          </a:bodyPr>
          <a:lstStyle/>
          <a:p>
            <a:r>
              <a:rPr lang="en-US" altLang="zh-CN" sz="1950" dirty="0">
                <a:solidFill>
                  <a:srgbClr val="000000"/>
                </a:solidFill>
                <a:latin typeface="Microsoft Yahei"/>
                <a:ea typeface="Microsoft Yahei"/>
                <a:sym typeface="Microsoft Yahei"/>
              </a:rPr>
              <a:t>HASH</a:t>
            </a:r>
            <a:endParaRPr lang="zh-CN" altLang="en-US" sz="1950" dirty="0">
              <a:solidFill>
                <a:srgbClr val="000000"/>
              </a:solidFill>
              <a:latin typeface="Microsoft Yahei"/>
              <a:ea typeface="Microsoft Yahei"/>
              <a:sym typeface="Microsoft Yahei"/>
            </a:endParaRPr>
          </a:p>
        </p:txBody>
      </p:sp>
      <p:sp>
        <p:nvSpPr>
          <p:cNvPr id="9" name="TextBox 8"/>
          <p:cNvSpPr txBox="1"/>
          <p:nvPr>
            <p:custDataLst>
              <p:tags r:id="rId6"/>
            </p:custDataLst>
          </p:nvPr>
        </p:nvSpPr>
        <p:spPr>
          <a:xfrm>
            <a:off x="1371600" y="3656708"/>
            <a:ext cx="4800600" cy="361653"/>
          </a:xfrm>
          <a:prstGeom prst="rect">
            <a:avLst/>
          </a:prstGeom>
          <a:noFill/>
        </p:spPr>
        <p:txBody>
          <a:bodyPr vert="horz" rtlCol="0" anchor="ctr" anchorCtr="0">
            <a:noAutofit/>
          </a:bodyPr>
          <a:lstStyle/>
          <a:p>
            <a:r>
              <a:rPr lang="zh-CN" altLang="en-US" sz="1950" dirty="0">
                <a:solidFill>
                  <a:srgbClr val="000000"/>
                </a:solidFill>
                <a:latin typeface="Microsoft Yahei"/>
                <a:ea typeface="Microsoft Yahei"/>
                <a:sym typeface="Microsoft Yahei"/>
              </a:rPr>
              <a:t>访问控制</a:t>
            </a:r>
            <a:endParaRPr lang="zh-CN" altLang="en-US" sz="1950" dirty="0">
              <a:solidFill>
                <a:srgbClr val="000000"/>
              </a:solidFill>
              <a:latin typeface="Microsoft Yahei"/>
              <a:ea typeface="Microsoft Yahei"/>
              <a:sym typeface="Microsoft Yahei"/>
            </a:endParaRPr>
          </a:p>
        </p:txBody>
      </p:sp>
      <p:sp>
        <p:nvSpPr>
          <p:cNvPr id="10" name="矩形 9"/>
          <p:cNvSpPr>
            <a:spLocks noChangeAspect="1"/>
          </p:cNvSpPr>
          <p:nvPr>
            <p:custDataLst>
              <p:tags r:id="rId7"/>
            </p:custDataLst>
          </p:nvPr>
        </p:nvSpPr>
        <p:spPr bwMode="auto">
          <a:xfrm>
            <a:off x="835819" y="2246263"/>
            <a:ext cx="385763" cy="289322"/>
          </a:xfrm>
          <a:prstGeom prst="rect">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68580" tIns="34290" rIns="68580" bIns="34290" numCol="1" rtlCol="0" anchor="ctr" anchorCtr="1" compatLnSpc="1">
            <a:prstTxWarp prst="textNoShape">
              <a:avLst/>
            </a:prstTxWarp>
          </a:bodyPr>
          <a:lstStyle/>
          <a:p>
            <a:pPr defTabSz="685800"/>
            <a:r>
              <a:rPr lang="en-US" altLang="zh-CN" sz="1200">
                <a:solidFill>
                  <a:srgbClr val="FFFFFF"/>
                </a:solidFill>
                <a:latin typeface="Microsoft Yahei"/>
                <a:ea typeface="Microsoft Yahei"/>
                <a:sym typeface="Microsoft Yahei"/>
              </a:rPr>
              <a:t>A</a:t>
            </a:r>
            <a:endParaRPr lang="zh-CN" altLang="en-US" sz="1200">
              <a:solidFill>
                <a:srgbClr val="FFFFFF"/>
              </a:solidFill>
              <a:latin typeface="Microsoft Yahei"/>
              <a:ea typeface="Microsoft Yahei"/>
              <a:sym typeface="Microsoft Yahei"/>
            </a:endParaRPr>
          </a:p>
        </p:txBody>
      </p:sp>
      <p:sp>
        <p:nvSpPr>
          <p:cNvPr id="11" name="矩形 10"/>
          <p:cNvSpPr>
            <a:spLocks noChangeAspect="1"/>
          </p:cNvSpPr>
          <p:nvPr>
            <p:custDataLst>
              <p:tags r:id="rId8"/>
            </p:custDataLst>
          </p:nvPr>
        </p:nvSpPr>
        <p:spPr bwMode="auto">
          <a:xfrm>
            <a:off x="835819" y="2728466"/>
            <a:ext cx="385763" cy="289322"/>
          </a:xfrm>
          <a:prstGeom prst="rect">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68580" tIns="34290" rIns="68580" bIns="34290" numCol="1" rtlCol="0" anchor="ctr" anchorCtr="1" compatLnSpc="1">
            <a:prstTxWarp prst="textNoShape">
              <a:avLst/>
            </a:prstTxWarp>
          </a:bodyPr>
          <a:lstStyle/>
          <a:p>
            <a:pPr defTabSz="685800"/>
            <a:r>
              <a:rPr lang="en-US" altLang="zh-CN" sz="1200">
                <a:solidFill>
                  <a:srgbClr val="FFFFFF"/>
                </a:solidFill>
                <a:latin typeface="Microsoft Yahei"/>
                <a:ea typeface="Microsoft Yahei"/>
                <a:sym typeface="Microsoft Yahei"/>
              </a:rPr>
              <a:t>B</a:t>
            </a:r>
            <a:endParaRPr lang="zh-CN" altLang="en-US" sz="1200">
              <a:solidFill>
                <a:srgbClr val="FFFFFF"/>
              </a:solidFill>
              <a:latin typeface="Microsoft Yahei"/>
              <a:ea typeface="Microsoft Yahei"/>
              <a:sym typeface="Microsoft Yahei"/>
            </a:endParaRPr>
          </a:p>
        </p:txBody>
      </p:sp>
      <p:sp>
        <p:nvSpPr>
          <p:cNvPr id="12" name="矩形 11"/>
          <p:cNvSpPr>
            <a:spLocks noChangeAspect="1"/>
          </p:cNvSpPr>
          <p:nvPr>
            <p:custDataLst>
              <p:tags r:id="rId9"/>
            </p:custDataLst>
          </p:nvPr>
        </p:nvSpPr>
        <p:spPr bwMode="auto">
          <a:xfrm>
            <a:off x="835819" y="3210670"/>
            <a:ext cx="385763" cy="289322"/>
          </a:xfrm>
          <a:prstGeom prst="rect">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68580" tIns="34290" rIns="68580" bIns="34290" numCol="1" rtlCol="0" anchor="ctr" anchorCtr="1" compatLnSpc="1">
            <a:prstTxWarp prst="textNoShape">
              <a:avLst/>
            </a:prstTxWarp>
          </a:bodyPr>
          <a:lstStyle/>
          <a:p>
            <a:pPr defTabSz="685800"/>
            <a:r>
              <a:rPr lang="en-US" altLang="zh-CN" sz="1200">
                <a:solidFill>
                  <a:srgbClr val="FFFFFF"/>
                </a:solidFill>
                <a:latin typeface="Microsoft Yahei"/>
                <a:ea typeface="Microsoft Yahei"/>
                <a:sym typeface="Microsoft Yahei"/>
              </a:rPr>
              <a:t>C</a:t>
            </a:r>
            <a:endParaRPr lang="zh-CN" altLang="en-US" sz="1200">
              <a:solidFill>
                <a:srgbClr val="FFFFFF"/>
              </a:solidFill>
              <a:latin typeface="Microsoft Yahei"/>
              <a:ea typeface="Microsoft Yahei"/>
              <a:sym typeface="Microsoft Yahei"/>
            </a:endParaRPr>
          </a:p>
        </p:txBody>
      </p:sp>
      <p:sp>
        <p:nvSpPr>
          <p:cNvPr id="13" name="矩形 12"/>
          <p:cNvSpPr>
            <a:spLocks noChangeAspect="1"/>
          </p:cNvSpPr>
          <p:nvPr>
            <p:custDataLst>
              <p:tags r:id="rId10"/>
            </p:custDataLst>
          </p:nvPr>
        </p:nvSpPr>
        <p:spPr bwMode="auto">
          <a:xfrm>
            <a:off x="835819" y="3692872"/>
            <a:ext cx="385763" cy="289322"/>
          </a:xfrm>
          <a:prstGeom prst="rect">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68580" tIns="34290" rIns="68580" bIns="34290" numCol="1" rtlCol="0" anchor="ctr" anchorCtr="1" compatLnSpc="1">
            <a:prstTxWarp prst="textNoShape">
              <a:avLst/>
            </a:prstTxWarp>
          </a:bodyPr>
          <a:lstStyle/>
          <a:p>
            <a:pPr defTabSz="685800"/>
            <a:r>
              <a:rPr lang="en-US" altLang="zh-CN" sz="1200">
                <a:solidFill>
                  <a:srgbClr val="FFFFFF"/>
                </a:solidFill>
                <a:latin typeface="Microsoft Yahei"/>
                <a:ea typeface="Microsoft Yahei"/>
                <a:sym typeface="Microsoft Yahei"/>
              </a:rPr>
              <a:t>D</a:t>
            </a:r>
            <a:endParaRPr lang="zh-CN" altLang="en-US" sz="1200">
              <a:solidFill>
                <a:srgbClr val="FFFFFF"/>
              </a:solidFill>
              <a:latin typeface="Microsoft Yahei"/>
              <a:ea typeface="Microsoft Yahei"/>
              <a:sym typeface="Microsoft Yahei"/>
            </a:endParaRPr>
          </a:p>
        </p:txBody>
      </p:sp>
      <p:sp>
        <p:nvSpPr>
          <p:cNvPr id="14" name="圆角矩形 13"/>
          <p:cNvSpPr/>
          <p:nvPr>
            <p:custDataLst>
              <p:tags r:id="rId11"/>
            </p:custDataLst>
          </p:nvPr>
        </p:nvSpPr>
        <p:spPr bwMode="auto">
          <a:xfrm>
            <a:off x="4629150" y="4138910"/>
            <a:ext cx="1157288" cy="231458"/>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68580" tIns="34290" rIns="68580" bIns="34290" numCol="1" rtlCol="0" anchor="ctr" anchorCtr="1" compatLnSpc="1">
            <a:prstTxWarp prst="textNoShape">
              <a:avLst/>
            </a:prstTxWarp>
          </a:bodyPr>
          <a:lstStyle/>
          <a:p>
            <a:pPr defTabSz="685800"/>
            <a:r>
              <a:rPr lang="zh-CN" altLang="en-US" sz="1200">
                <a:solidFill>
                  <a:srgbClr val="FFFFFF"/>
                </a:solidFill>
                <a:latin typeface="Microsoft Yahei"/>
                <a:ea typeface="Microsoft Yahei"/>
                <a:sym typeface="Microsoft Yahei"/>
              </a:rPr>
              <a:t>提交</a:t>
            </a:r>
          </a:p>
        </p:txBody>
      </p:sp>
      <p:grpSp>
        <p:nvGrpSpPr>
          <p:cNvPr id="17" name="组合 16"/>
          <p:cNvGrpSpPr/>
          <p:nvPr>
            <p:custDataLst>
              <p:tags r:id="rId12"/>
            </p:custDataLst>
          </p:nvPr>
        </p:nvGrpSpPr>
        <p:grpSpPr>
          <a:xfrm>
            <a:off x="0" y="642938"/>
            <a:ext cx="6858000" cy="367665"/>
            <a:chOff x="0" y="0"/>
            <a:chExt cx="9144000" cy="653627"/>
          </a:xfrm>
        </p:grpSpPr>
        <p:sp>
          <p:nvSpPr>
            <p:cNvPr id="3" name="TitleBackground"/>
            <p:cNvSpPr/>
            <p:nvPr>
              <p:custDataLst>
                <p:tags r:id="rId14"/>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68580" tIns="34290" rIns="68580" bIns="34290" numCol="1" rtlCol="0" anchor="t" anchorCtr="0" compatLnSpc="1">
              <a:prstTxWarp prst="textNoShape">
                <a:avLst/>
              </a:prstTxWarp>
            </a:bodyPr>
            <a:lstStyle/>
            <a:p>
              <a:pPr defTabSz="685800"/>
              <a:endParaRPr lang="zh-CN" altLang="en-US" sz="1800"/>
            </a:p>
          </p:txBody>
        </p:sp>
        <p:sp>
          <p:nvSpPr>
            <p:cNvPr id="15" name="ColorBlock"/>
            <p:cNvSpPr/>
            <p:nvPr>
              <p:custDataLst>
                <p:tags r:id="rId15"/>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68580" tIns="34290" rIns="68580" bIns="34290" numCol="1" rtlCol="0" anchor="t" anchorCtr="0" compatLnSpc="1">
              <a:prstTxWarp prst="textNoShape">
                <a:avLst/>
              </a:prstTxWarp>
            </a:bodyPr>
            <a:lstStyle/>
            <a:p>
              <a:pPr defTabSz="685800"/>
              <a:endParaRPr lang="zh-CN" altLang="en-US" sz="1800"/>
            </a:p>
          </p:txBody>
        </p:sp>
        <p:sp>
          <p:nvSpPr>
            <p:cNvPr id="16" name="TypeText"/>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1950">
                  <a:solidFill>
                    <a:srgbClr val="000000"/>
                  </a:solidFill>
                  <a:latin typeface="Microsoft Yahei"/>
                  <a:ea typeface="Microsoft Yahei"/>
                  <a:sym typeface="Microsoft Yahei"/>
                </a:rPr>
                <a:t>投票</a:t>
              </a:r>
              <a:endParaRPr lang="zh-CN" altLang="en-US" sz="1950">
                <a:solidFill>
                  <a:srgbClr val="000000"/>
                </a:solidFill>
                <a:latin typeface="Microsoft Yahei"/>
                <a:ea typeface="Microsoft Yahei"/>
                <a:sym typeface="Microsoft Yahei"/>
              </a:endParaRPr>
            </a:p>
          </p:txBody>
        </p:sp>
        <p:sp>
          <p:nvSpPr>
            <p:cNvPr id="2" name="TipText"/>
            <p:cNvSpPr txBox="1"/>
            <p:nvPr>
              <p:custDataLst>
                <p:tags r:id="rId17"/>
              </p:custDataLst>
            </p:nvPr>
          </p:nvSpPr>
          <p:spPr>
            <a:xfrm>
              <a:off x="1195705" y="145627"/>
              <a:ext cx="2286000" cy="508000"/>
            </a:xfrm>
            <a:prstGeom prst="rect">
              <a:avLst/>
            </a:prstGeom>
            <a:noFill/>
          </p:spPr>
          <p:txBody>
            <a:bodyPr vert="horz" wrap="none" rtlCol="0" anchor="ctr" anchorCtr="0">
              <a:noAutofit/>
            </a:bodyPr>
            <a:lstStyle/>
            <a:p>
              <a:r>
                <a:rPr lang="zh-CN" altLang="en-US" sz="1500">
                  <a:solidFill>
                    <a:srgbClr val="808080"/>
                  </a:solidFill>
                  <a:latin typeface="Microsoft Yahei"/>
                  <a:ea typeface="Microsoft Yahei"/>
                  <a:sym typeface="Microsoft Yahei"/>
                </a:rPr>
                <a:t>最多可选</a:t>
              </a:r>
              <a:r>
                <a:rPr lang="en-US" altLang="zh-CN" sz="1500">
                  <a:solidFill>
                    <a:srgbClr val="808080"/>
                  </a:solidFill>
                  <a:latin typeface="Microsoft Yahei"/>
                  <a:ea typeface="Microsoft Yahei"/>
                  <a:sym typeface="Microsoft Yahei"/>
                </a:rPr>
                <a:t>2</a:t>
              </a:r>
              <a:r>
                <a:rPr lang="zh-CN" altLang="en-US" sz="1500">
                  <a:solidFill>
                    <a:srgbClr val="808080"/>
                  </a:solidFill>
                  <a:latin typeface="Microsoft Yahei"/>
                  <a:ea typeface="Microsoft Yahei"/>
                  <a:sym typeface="Microsoft Yahei"/>
                </a:rPr>
                <a:t>项</a:t>
              </a:r>
              <a:endParaRPr lang="zh-CN" altLang="en-US" sz="1500">
                <a:solidFill>
                  <a:srgbClr val="808080"/>
                </a:solidFill>
                <a:latin typeface="Microsoft Yahei"/>
                <a:ea typeface="Microsoft Yahei"/>
                <a:sym typeface="Microsoft Yahei"/>
              </a:endParaRPr>
            </a:p>
          </p:txBody>
        </p:sp>
      </p:grpSp>
      <p:pic>
        <p:nvPicPr>
          <p:cNvPr id="18" name="图片 17"/>
          <p:cNvPicPr>
            <a:picLocks/>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5695950" y="690563"/>
            <a:ext cx="1066800" cy="381000"/>
          </a:xfrm>
          <a:prstGeom prst="rect">
            <a:avLst/>
          </a:prstGeom>
        </p:spPr>
      </p:pic>
      <p:sp>
        <p:nvSpPr>
          <p:cNvPr id="4" name="灯片编号占位符 3"/>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30</a:t>
            </a:fld>
            <a:endParaRPr lang="en-US" altLang="zh-CN"/>
          </a:p>
        </p:txBody>
      </p:sp>
    </p:spTree>
    <p:custDataLst>
      <p:tags r:id="rId1"/>
    </p:custDataLst>
    <p:extLst>
      <p:ext uri="{BB962C8B-B14F-4D97-AF65-F5344CB8AC3E}">
        <p14:creationId xmlns:p14="http://schemas.microsoft.com/office/powerpoint/2010/main" val="347444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 </a:t>
            </a:r>
            <a:r>
              <a:rPr lang="en-US" altLang="zh-CN" dirty="0"/>
              <a:t>Hash-Lock</a:t>
            </a:r>
            <a:r>
              <a:rPr lang="zh-CN" altLang="zh-CN" dirty="0"/>
              <a:t>协议的仿真</a:t>
            </a:r>
            <a:r>
              <a:rPr lang="zh-CN" altLang="zh-CN" dirty="0" smtClean="0"/>
              <a:t>实践</a:t>
            </a:r>
            <a:r>
              <a:rPr lang="en-US" altLang="zh-CN" dirty="0" smtClean="0"/>
              <a:t>-1</a:t>
            </a:r>
            <a:endParaRPr lang="zh-CN" altLang="en-US" dirty="0"/>
          </a:p>
        </p:txBody>
      </p:sp>
      <p:sp>
        <p:nvSpPr>
          <p:cNvPr id="3" name="内容占位符 2"/>
          <p:cNvSpPr>
            <a:spLocks noGrp="1"/>
          </p:cNvSpPr>
          <p:nvPr>
            <p:ph idx="1"/>
          </p:nvPr>
        </p:nvSpPr>
        <p:spPr/>
        <p:txBody>
          <a:bodyPr/>
          <a:lstStyle/>
          <a:p>
            <a:r>
              <a:rPr lang="en-US" altLang="zh-CN" dirty="0"/>
              <a:t>Hash Lock</a:t>
            </a:r>
            <a:r>
              <a:rPr lang="zh-CN" altLang="en-US" dirty="0"/>
              <a:t>协议是一种早期最为流行的</a:t>
            </a:r>
            <a:r>
              <a:rPr lang="en-US" altLang="zh-CN" dirty="0"/>
              <a:t>RFID</a:t>
            </a:r>
            <a:r>
              <a:rPr lang="zh-CN" altLang="en-US" dirty="0"/>
              <a:t>安全识读协议，可以防止未经授权的读写器非法读取电子标签内容</a:t>
            </a:r>
            <a:r>
              <a:rPr lang="zh-CN" altLang="en-US" dirty="0" smtClean="0"/>
              <a:t>。</a:t>
            </a:r>
            <a:endParaRPr lang="en-US" altLang="zh-CN" dirty="0" smtClean="0"/>
          </a:p>
          <a:p>
            <a:r>
              <a:rPr lang="zh-CN" altLang="en-US" dirty="0" smtClean="0"/>
              <a:t>在</a:t>
            </a:r>
            <a:r>
              <a:rPr lang="zh-CN" altLang="en-US" dirty="0"/>
              <a:t>该协议中，包括三个对象</a:t>
            </a:r>
            <a:r>
              <a:rPr lang="zh-CN" altLang="en-US" dirty="0" smtClean="0"/>
              <a:t>：</a:t>
            </a:r>
            <a:endParaRPr lang="en-US" altLang="zh-CN" dirty="0" smtClean="0"/>
          </a:p>
          <a:p>
            <a:pPr lvl="1"/>
            <a:r>
              <a:rPr lang="zh-CN" altLang="en-US" dirty="0" smtClean="0"/>
              <a:t>电子</a:t>
            </a:r>
            <a:r>
              <a:rPr lang="zh-CN" altLang="en-US" dirty="0"/>
              <a:t>标签（</a:t>
            </a:r>
            <a:r>
              <a:rPr lang="en-US" altLang="zh-CN" dirty="0"/>
              <a:t>tag</a:t>
            </a:r>
            <a:r>
              <a:rPr lang="zh-CN" altLang="en-US" dirty="0"/>
              <a:t>）</a:t>
            </a:r>
            <a:r>
              <a:rPr lang="zh-CN" altLang="en-US" dirty="0" smtClean="0"/>
              <a:t>、</a:t>
            </a:r>
            <a:endParaRPr lang="en-US" altLang="zh-CN" dirty="0" smtClean="0"/>
          </a:p>
          <a:p>
            <a:pPr lvl="1"/>
            <a:r>
              <a:rPr lang="zh-CN" altLang="en-US" dirty="0" smtClean="0"/>
              <a:t>读写器</a:t>
            </a:r>
            <a:r>
              <a:rPr lang="zh-CN" altLang="en-US" dirty="0"/>
              <a:t>（</a:t>
            </a:r>
            <a:r>
              <a:rPr lang="en-US" altLang="zh-CN" dirty="0"/>
              <a:t>reader</a:t>
            </a:r>
            <a:r>
              <a:rPr lang="zh-CN" altLang="en-US" dirty="0"/>
              <a:t>）</a:t>
            </a:r>
            <a:r>
              <a:rPr lang="zh-CN" altLang="en-US" dirty="0" smtClean="0"/>
              <a:t>和</a:t>
            </a:r>
            <a:endParaRPr lang="en-US" altLang="zh-CN" dirty="0" smtClean="0"/>
          </a:p>
          <a:p>
            <a:pPr lvl="1"/>
            <a:r>
              <a:rPr lang="zh-CN" altLang="en-US" dirty="0" smtClean="0"/>
              <a:t>后台</a:t>
            </a:r>
            <a:r>
              <a:rPr lang="zh-CN" altLang="en-US" dirty="0"/>
              <a:t>数据库（</a:t>
            </a:r>
            <a:r>
              <a:rPr lang="en-US" altLang="zh-CN" dirty="0"/>
              <a:t>database</a:t>
            </a:r>
            <a:r>
              <a:rPr lang="zh-CN" altLang="en-US" dirty="0"/>
              <a:t>）</a:t>
            </a:r>
            <a:r>
              <a:rPr lang="zh-CN" altLang="en-US" dirty="0" smtClean="0"/>
              <a:t>。</a:t>
            </a:r>
            <a:endParaRPr lang="en-US" altLang="zh-CN" dirty="0" smtClean="0"/>
          </a:p>
          <a:p>
            <a:r>
              <a:rPr lang="zh-CN" altLang="en-US" dirty="0" smtClean="0"/>
              <a:t>在</a:t>
            </a:r>
            <a:r>
              <a:rPr lang="zh-CN" altLang="en-US" dirty="0"/>
              <a:t>非真实的</a:t>
            </a:r>
            <a:r>
              <a:rPr lang="en-US" altLang="zh-CN" dirty="0"/>
              <a:t>RFID</a:t>
            </a:r>
            <a:r>
              <a:rPr lang="zh-CN" altLang="en-US" dirty="0"/>
              <a:t>环境中，可以通过软件来仿真这三个对象以及这三个对象之间的通信。</a:t>
            </a:r>
          </a:p>
        </p:txBody>
      </p:sp>
      <p:sp>
        <p:nvSpPr>
          <p:cNvPr id="4" name="灯片编号占位符 3"/>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31</a:t>
            </a:fld>
            <a:endParaRPr lang="en-US"/>
          </a:p>
        </p:txBody>
      </p:sp>
    </p:spTree>
    <p:extLst>
      <p:ext uri="{BB962C8B-B14F-4D97-AF65-F5344CB8AC3E}">
        <p14:creationId xmlns:p14="http://schemas.microsoft.com/office/powerpoint/2010/main" val="2224860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Hash-Lock</a:t>
            </a:r>
            <a:r>
              <a:rPr lang="zh-CN" altLang="zh-CN" dirty="0"/>
              <a:t>协议的仿真实践</a:t>
            </a:r>
            <a:r>
              <a:rPr lang="en-US" altLang="zh-CN" dirty="0" smtClean="0"/>
              <a:t>-2</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32</a:t>
            </a:fld>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652" y="1275607"/>
            <a:ext cx="5351246" cy="3129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7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Hash-Lock</a:t>
            </a:r>
            <a:r>
              <a:rPr lang="zh-CN" altLang="zh-CN" dirty="0"/>
              <a:t>协议的仿真实践</a:t>
            </a:r>
            <a:r>
              <a:rPr lang="en-US" altLang="zh-CN" dirty="0" smtClean="0"/>
              <a:t>-3</a:t>
            </a:r>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33</a:t>
            </a:fld>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46" y="1228725"/>
            <a:ext cx="4329109" cy="3071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1138" y="1441187"/>
            <a:ext cx="1874759" cy="2646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93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ppt_x"/>
                                          </p:val>
                                        </p:tav>
                                        <p:tav tm="100000">
                                          <p:val>
                                            <p:strVal val="#ppt_x"/>
                                          </p:val>
                                        </p:tav>
                                      </p:tavLst>
                                    </p:anim>
                                    <p:anim calcmode="lin" valueType="num">
                                      <p:cBhvr additive="base">
                                        <p:cTn id="8"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34</a:t>
            </a:fld>
            <a:endParaRPr lang="en-US" dirty="0"/>
          </a:p>
        </p:txBody>
      </p:sp>
      <p:sp>
        <p:nvSpPr>
          <p:cNvPr id="3" name="标题 2"/>
          <p:cNvSpPr>
            <a:spLocks noGrp="1"/>
          </p:cNvSpPr>
          <p:nvPr>
            <p:ph type="title"/>
          </p:nvPr>
        </p:nvSpPr>
        <p:spPr/>
        <p:txBody>
          <a:bodyPr/>
          <a:lstStyle/>
          <a:p>
            <a:r>
              <a:rPr lang="en-US" altLang="zh-CN" dirty="0"/>
              <a:t>7.4</a:t>
            </a:r>
            <a:r>
              <a:rPr lang="zh-CN" altLang="zh-CN" dirty="0"/>
              <a:t>物联网的传输层</a:t>
            </a:r>
            <a:r>
              <a:rPr lang="zh-CN" altLang="zh-CN" dirty="0" smtClean="0"/>
              <a:t>安全</a:t>
            </a:r>
            <a:endParaRPr lang="zh-CN" altLang="en-US" dirty="0"/>
          </a:p>
        </p:txBody>
      </p:sp>
      <p:sp>
        <p:nvSpPr>
          <p:cNvPr id="4" name="内容占位符 3"/>
          <p:cNvSpPr>
            <a:spLocks noGrp="1"/>
          </p:cNvSpPr>
          <p:nvPr>
            <p:ph idx="1"/>
          </p:nvPr>
        </p:nvSpPr>
        <p:spPr/>
        <p:txBody>
          <a:bodyPr/>
          <a:lstStyle/>
          <a:p>
            <a:r>
              <a:rPr lang="zh-CN" altLang="zh-CN" dirty="0" smtClean="0"/>
              <a:t>物</a:t>
            </a:r>
            <a:r>
              <a:rPr lang="zh-CN" altLang="zh-CN" dirty="0"/>
              <a:t>联网不仅要面对移动通信网络和互联网带来的传统网络安全问题，而且由于物联网是由大量的自动设备构成，缺少人对设备的有效管控，并且终端数量庞大，设备种类和应用场景复杂，这些因素都对物联网安全造成新的威胁</a:t>
            </a:r>
            <a:r>
              <a:rPr lang="zh-CN" altLang="zh-CN" dirty="0" smtClean="0"/>
              <a:t>。</a:t>
            </a:r>
            <a:endParaRPr lang="en-US" altLang="zh-CN" dirty="0" smtClean="0"/>
          </a:p>
          <a:p>
            <a:r>
              <a:rPr lang="zh-CN" altLang="zh-CN" dirty="0" smtClean="0"/>
              <a:t>相对</a:t>
            </a:r>
            <a:r>
              <a:rPr lang="zh-CN" altLang="zh-CN" dirty="0"/>
              <a:t>传统单一的</a:t>
            </a:r>
            <a:r>
              <a:rPr lang="en-US" altLang="zh-CN" dirty="0"/>
              <a:t>TCP/IP</a:t>
            </a:r>
            <a:r>
              <a:rPr lang="zh-CN" altLang="zh-CN" dirty="0"/>
              <a:t>网络技术而言，所有的网络监控措施、防御技术不仅面临更复杂结构的网络数据，同时又有更高的实时性要求，在网络通信、网络融合、网络安全、网络管理、网络服务和其他相关学科领域将面临新的挑战。</a:t>
            </a:r>
          </a:p>
          <a:p>
            <a:endParaRPr lang="zh-CN" altLang="en-US" dirty="0"/>
          </a:p>
        </p:txBody>
      </p:sp>
    </p:spTree>
    <p:extLst>
      <p:ext uri="{BB962C8B-B14F-4D97-AF65-F5344CB8AC3E}">
        <p14:creationId xmlns:p14="http://schemas.microsoft.com/office/powerpoint/2010/main" val="3773559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35</a:t>
            </a:fld>
            <a:endParaRPr lang="en-US" dirty="0"/>
          </a:p>
        </p:txBody>
      </p:sp>
      <p:sp>
        <p:nvSpPr>
          <p:cNvPr id="3" name="标题 2"/>
          <p:cNvSpPr>
            <a:spLocks noGrp="1"/>
          </p:cNvSpPr>
          <p:nvPr>
            <p:ph type="title"/>
          </p:nvPr>
        </p:nvSpPr>
        <p:spPr/>
        <p:txBody>
          <a:bodyPr/>
          <a:lstStyle/>
          <a:p>
            <a:r>
              <a:rPr lang="zh-CN" altLang="en-US" dirty="0" smtClean="0"/>
              <a:t>传输</a:t>
            </a:r>
            <a:r>
              <a:rPr lang="zh-CN" altLang="en-US" dirty="0"/>
              <a:t>层的数据加密机制</a:t>
            </a:r>
          </a:p>
        </p:txBody>
      </p:sp>
      <p:sp>
        <p:nvSpPr>
          <p:cNvPr id="4" name="内容占位符 3"/>
          <p:cNvSpPr>
            <a:spLocks noGrp="1"/>
          </p:cNvSpPr>
          <p:nvPr>
            <p:ph idx="1"/>
          </p:nvPr>
        </p:nvSpPr>
        <p:spPr>
          <a:xfrm>
            <a:off x="285750" y="915567"/>
            <a:ext cx="6572250" cy="3885035"/>
          </a:xfrm>
        </p:spPr>
        <p:txBody>
          <a:bodyPr/>
          <a:lstStyle/>
          <a:p>
            <a:r>
              <a:rPr lang="zh-CN" altLang="en-US" b="1" dirty="0"/>
              <a:t>密码是一种用来进行信息混淆的技术，它希望将正常的、可识别的信息转变为无法识别的信息。</a:t>
            </a:r>
            <a:endParaRPr lang="en-US" altLang="zh-CN" b="1" dirty="0"/>
          </a:p>
          <a:p>
            <a:r>
              <a:rPr lang="zh-CN" altLang="en-US" b="1" dirty="0"/>
              <a:t>密码学（</a:t>
            </a:r>
            <a:r>
              <a:rPr lang="en-US" altLang="zh-CN" b="1" dirty="0"/>
              <a:t>Cryptology</a:t>
            </a:r>
            <a:r>
              <a:rPr lang="zh-CN" altLang="en-US" b="1" dirty="0"/>
              <a:t>）是一门古老的科学，大概自人类社会出现战争便产生了密码，以后逐渐形成一门独立的学科。</a:t>
            </a:r>
            <a:endParaRPr lang="en-US" altLang="zh-CN" b="1" dirty="0"/>
          </a:p>
          <a:p>
            <a:r>
              <a:rPr lang="zh-CN" altLang="zh-CN" sz="2000" dirty="0"/>
              <a:t>密码学的发展历史大致可以分为三个阶段：</a:t>
            </a:r>
          </a:p>
          <a:p>
            <a:pPr lvl="1"/>
            <a:r>
              <a:rPr lang="en-US" altLang="zh-CN" dirty="0">
                <a:solidFill>
                  <a:srgbClr val="C00000"/>
                </a:solidFill>
              </a:rPr>
              <a:t>1949</a:t>
            </a:r>
            <a:r>
              <a:rPr lang="zh-CN" altLang="en-US" dirty="0">
                <a:solidFill>
                  <a:srgbClr val="C00000"/>
                </a:solidFill>
              </a:rPr>
              <a:t>年之前，密码学是一门艺术；</a:t>
            </a:r>
          </a:p>
          <a:p>
            <a:pPr lvl="1"/>
            <a:r>
              <a:rPr lang="en-US" altLang="zh-CN" dirty="0">
                <a:solidFill>
                  <a:srgbClr val="C00000"/>
                </a:solidFill>
              </a:rPr>
              <a:t>1949</a:t>
            </a:r>
            <a:r>
              <a:rPr lang="zh-CN" altLang="en-US" dirty="0">
                <a:solidFill>
                  <a:srgbClr val="C00000"/>
                </a:solidFill>
              </a:rPr>
              <a:t>～</a:t>
            </a:r>
            <a:r>
              <a:rPr lang="en-US" altLang="zh-CN" dirty="0">
                <a:solidFill>
                  <a:srgbClr val="C00000"/>
                </a:solidFill>
              </a:rPr>
              <a:t>1976</a:t>
            </a:r>
            <a:r>
              <a:rPr lang="zh-CN" altLang="en-US" dirty="0">
                <a:solidFill>
                  <a:srgbClr val="C00000"/>
                </a:solidFill>
              </a:rPr>
              <a:t>年，密码学成为科学；</a:t>
            </a:r>
          </a:p>
          <a:p>
            <a:pPr lvl="1"/>
            <a:r>
              <a:rPr lang="en-US" altLang="zh-CN" dirty="0">
                <a:solidFill>
                  <a:srgbClr val="C00000"/>
                </a:solidFill>
              </a:rPr>
              <a:t>1976</a:t>
            </a:r>
            <a:r>
              <a:rPr lang="zh-CN" altLang="en-US" dirty="0">
                <a:solidFill>
                  <a:srgbClr val="C00000"/>
                </a:solidFill>
              </a:rPr>
              <a:t>年以后，密码学的新方向</a:t>
            </a:r>
            <a:r>
              <a:rPr lang="en-US" altLang="zh-CN" dirty="0">
                <a:solidFill>
                  <a:srgbClr val="C00000"/>
                </a:solidFill>
                <a:latin typeface="Times New Roman"/>
              </a:rPr>
              <a:t>——</a:t>
            </a:r>
            <a:r>
              <a:rPr lang="zh-CN" altLang="en-US" dirty="0">
                <a:solidFill>
                  <a:srgbClr val="C00000"/>
                </a:solidFill>
              </a:rPr>
              <a:t>公钥密码学。</a:t>
            </a:r>
          </a:p>
          <a:p>
            <a:endParaRPr lang="en-US" altLang="zh-CN" b="1" dirty="0"/>
          </a:p>
          <a:p>
            <a:endParaRPr lang="zh-CN" altLang="en-US" dirty="0"/>
          </a:p>
        </p:txBody>
      </p:sp>
      <p:sp>
        <p:nvSpPr>
          <p:cNvPr id="5" name="矩形 4"/>
          <p:cNvSpPr/>
          <p:nvPr/>
        </p:nvSpPr>
        <p:spPr>
          <a:xfrm>
            <a:off x="254027" y="3920201"/>
            <a:ext cx="1482136" cy="954107"/>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zh-CN" alt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加密方法保密</a:t>
            </a:r>
            <a:endParaRPr lang="zh-CN" alt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矩形 5"/>
          <p:cNvSpPr/>
          <p:nvPr/>
        </p:nvSpPr>
        <p:spPr>
          <a:xfrm>
            <a:off x="3030970" y="3969603"/>
            <a:ext cx="1482136" cy="830997"/>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zh-CN" alt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加密方法公开</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矩形 6"/>
          <p:cNvSpPr/>
          <p:nvPr/>
        </p:nvSpPr>
        <p:spPr>
          <a:xfrm>
            <a:off x="5503579" y="4011910"/>
            <a:ext cx="1354421" cy="830997"/>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zh-CN" alt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加密</a:t>
            </a:r>
            <a:r>
              <a:rPr lang="zh-CN" alt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密钥公开</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右箭头 7"/>
          <p:cNvSpPr/>
          <p:nvPr/>
        </p:nvSpPr>
        <p:spPr>
          <a:xfrm>
            <a:off x="1792211" y="4011910"/>
            <a:ext cx="988717"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右箭头 8"/>
          <p:cNvSpPr/>
          <p:nvPr/>
        </p:nvSpPr>
        <p:spPr>
          <a:xfrm>
            <a:off x="4627062" y="3959356"/>
            <a:ext cx="826091"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3801381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36</a:t>
            </a:fld>
            <a:endParaRPr lang="en-US" dirty="0"/>
          </a:p>
        </p:txBody>
      </p:sp>
      <p:sp>
        <p:nvSpPr>
          <p:cNvPr id="3" name="标题 2"/>
          <p:cNvSpPr>
            <a:spLocks noGrp="1"/>
          </p:cNvSpPr>
          <p:nvPr>
            <p:ph type="title"/>
          </p:nvPr>
        </p:nvSpPr>
        <p:spPr/>
        <p:txBody>
          <a:bodyPr/>
          <a:lstStyle/>
          <a:p>
            <a:r>
              <a:rPr lang="en-US" altLang="zh-CN" dirty="0"/>
              <a:t>7.4.2</a:t>
            </a:r>
            <a:r>
              <a:rPr lang="zh-CN" altLang="en-US" dirty="0"/>
              <a:t>传输层的数据加密机制</a:t>
            </a:r>
          </a:p>
        </p:txBody>
      </p:sp>
      <p:sp>
        <p:nvSpPr>
          <p:cNvPr id="4" name="内容占位符 3"/>
          <p:cNvSpPr>
            <a:spLocks noGrp="1"/>
          </p:cNvSpPr>
          <p:nvPr>
            <p:ph idx="1"/>
          </p:nvPr>
        </p:nvSpPr>
        <p:spPr/>
        <p:txBody>
          <a:bodyPr/>
          <a:lstStyle/>
          <a:p>
            <a:r>
              <a:rPr lang="zh-CN" altLang="en-US" dirty="0"/>
              <a:t>密码是通信双方按约定的法则进行信息特殊变换的一种重要保密手段。依照这些法则，变明文为密文，称为加密变换；变密文为明文，称为解密变换。</a:t>
            </a:r>
          </a:p>
          <a:p>
            <a:endParaRPr lang="zh-CN" altLang="en-US" dirty="0"/>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993" y="2006863"/>
            <a:ext cx="5553164" cy="1486418"/>
          </a:xfrm>
          <a:prstGeom prst="rect">
            <a:avLst/>
          </a:prstGeom>
          <a:noFill/>
          <a:ln>
            <a:noFill/>
          </a:ln>
        </p:spPr>
      </p:pic>
      <p:pic>
        <p:nvPicPr>
          <p:cNvPr id="6"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687" y="3554112"/>
            <a:ext cx="5841776" cy="139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3995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37</a:t>
            </a:fld>
            <a:endParaRPr lang="en-US" dirty="0"/>
          </a:p>
        </p:txBody>
      </p:sp>
      <p:sp>
        <p:nvSpPr>
          <p:cNvPr id="3" name="标题 2"/>
          <p:cNvSpPr>
            <a:spLocks noGrp="1"/>
          </p:cNvSpPr>
          <p:nvPr>
            <p:ph type="title"/>
          </p:nvPr>
        </p:nvSpPr>
        <p:spPr/>
        <p:txBody>
          <a:bodyPr/>
          <a:lstStyle/>
          <a:p>
            <a:r>
              <a:rPr lang="zh-CN" altLang="zh-CN" dirty="0"/>
              <a:t>置换密码</a:t>
            </a:r>
            <a:endParaRPr lang="zh-CN" altLang="en-US" dirty="0"/>
          </a:p>
        </p:txBody>
      </p:sp>
      <p:sp>
        <p:nvSpPr>
          <p:cNvPr id="4" name="内容占位符 3"/>
          <p:cNvSpPr>
            <a:spLocks noGrp="1"/>
          </p:cNvSpPr>
          <p:nvPr>
            <p:ph idx="1"/>
          </p:nvPr>
        </p:nvSpPr>
        <p:spPr/>
        <p:txBody>
          <a:bodyPr/>
          <a:lstStyle/>
          <a:p>
            <a:r>
              <a:rPr lang="zh-CN" altLang="zh-CN" dirty="0"/>
              <a:t>置换密码</a:t>
            </a:r>
            <a:r>
              <a:rPr lang="zh-CN" altLang="zh-CN" b="1" dirty="0"/>
              <a:t>（</a:t>
            </a:r>
            <a:r>
              <a:rPr lang="en-US" altLang="zh-CN" b="1" dirty="0"/>
              <a:t>transposition ciphers</a:t>
            </a:r>
            <a:r>
              <a:rPr lang="zh-CN" altLang="zh-CN" b="1" dirty="0"/>
              <a:t>）</a:t>
            </a:r>
            <a:r>
              <a:rPr lang="zh-CN" altLang="zh-CN" dirty="0"/>
              <a:t>又称换位密码，是根据一定的规则重新排列明文，以便打破明文的结构特性。置换密码的特点是保持明文的所有字符不变，只是利用置换打乱了明文字符的位置和次序。也就是说，改变了明文的结构，不改变明文的内容。</a:t>
            </a:r>
          </a:p>
          <a:p>
            <a:endParaRPr lang="zh-CN" altLang="en-US" dirty="0"/>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1045307" y="2748828"/>
            <a:ext cx="4824536" cy="1843854"/>
          </a:xfrm>
          <a:prstGeom prst="rect">
            <a:avLst/>
          </a:prstGeom>
          <a:noFill/>
          <a:ln>
            <a:noFill/>
          </a:ln>
        </p:spPr>
      </p:pic>
    </p:spTree>
    <p:extLst>
      <p:ext uri="{BB962C8B-B14F-4D97-AF65-F5344CB8AC3E}">
        <p14:creationId xmlns:p14="http://schemas.microsoft.com/office/powerpoint/2010/main" val="131467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38</a:t>
            </a:fld>
            <a:endParaRPr lang="en-US" dirty="0"/>
          </a:p>
        </p:txBody>
      </p:sp>
      <p:sp>
        <p:nvSpPr>
          <p:cNvPr id="3" name="标题 2"/>
          <p:cNvSpPr>
            <a:spLocks noGrp="1"/>
          </p:cNvSpPr>
          <p:nvPr>
            <p:ph type="title"/>
          </p:nvPr>
        </p:nvSpPr>
        <p:spPr/>
        <p:txBody>
          <a:bodyPr/>
          <a:lstStyle/>
          <a:p>
            <a:endParaRPr lang="zh-CN" altLang="en-US" dirty="0"/>
          </a:p>
        </p:txBody>
      </p:sp>
      <p:sp>
        <p:nvSpPr>
          <p:cNvPr id="4" name="内容占位符 3"/>
          <p:cNvSpPr>
            <a:spLocks noGrp="1"/>
          </p:cNvSpPr>
          <p:nvPr>
            <p:ph idx="1"/>
          </p:nvPr>
        </p:nvSpPr>
        <p:spPr/>
        <p:txBody>
          <a:bodyPr/>
          <a:lstStyle/>
          <a:p>
            <a:r>
              <a:rPr lang="zh-CN" altLang="en-US" dirty="0">
                <a:solidFill>
                  <a:srgbClr val="FF0000"/>
                </a:solidFill>
                <a:latin typeface="Times New Roman" pitchFamily="18" charset="0"/>
              </a:rPr>
              <a:t>栅栏密码（</a:t>
            </a:r>
            <a:r>
              <a:rPr lang="en-US" altLang="zh-CN" dirty="0">
                <a:solidFill>
                  <a:srgbClr val="FF0000"/>
                </a:solidFill>
                <a:latin typeface="Times New Roman" pitchFamily="18" charset="0"/>
              </a:rPr>
              <a:t>Rail-fence</a:t>
            </a:r>
            <a:r>
              <a:rPr lang="zh-CN" altLang="en-US" dirty="0">
                <a:solidFill>
                  <a:srgbClr val="FF0000"/>
                </a:solidFill>
                <a:latin typeface="Times New Roman" pitchFamily="18" charset="0"/>
              </a:rPr>
              <a:t>）</a:t>
            </a:r>
            <a:endParaRPr lang="en-US" altLang="zh-CN" dirty="0">
              <a:solidFill>
                <a:srgbClr val="FF0000"/>
              </a:solidFill>
              <a:latin typeface="Times New Roman" pitchFamily="18" charset="0"/>
            </a:endParaRPr>
          </a:p>
          <a:p>
            <a:endParaRPr lang="zh-CN" altLang="en-US" dirty="0"/>
          </a:p>
        </p:txBody>
      </p:sp>
      <p:sp>
        <p:nvSpPr>
          <p:cNvPr id="5" name="矩形 7"/>
          <p:cNvSpPr>
            <a:spLocks noChangeArrowheads="1"/>
          </p:cNvSpPr>
          <p:nvPr/>
        </p:nvSpPr>
        <p:spPr bwMode="auto">
          <a:xfrm>
            <a:off x="116632" y="1491630"/>
            <a:ext cx="651276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en-US" altLang="zh-CN" sz="1800" dirty="0">
                <a:solidFill>
                  <a:srgbClr val="FF0000"/>
                </a:solidFill>
              </a:rPr>
              <a:t>Rail-fence</a:t>
            </a:r>
            <a:r>
              <a:rPr lang="zh-CN" altLang="en-US" sz="1800" dirty="0">
                <a:solidFill>
                  <a:srgbClr val="FF0000"/>
                </a:solidFill>
              </a:rPr>
              <a:t>加密法</a:t>
            </a:r>
            <a:r>
              <a:rPr lang="en-US" altLang="zh-CN" sz="1800" dirty="0" smtClean="0">
                <a:solidFill>
                  <a:srgbClr val="FF0000"/>
                </a:solidFill>
              </a:rPr>
              <a:t>: </a:t>
            </a:r>
            <a:r>
              <a:rPr lang="zh-CN" altLang="en-US" dirty="0" smtClean="0"/>
              <a:t>使用</a:t>
            </a:r>
            <a:r>
              <a:rPr lang="zh-CN" altLang="en-US" dirty="0"/>
              <a:t>了对角线方式。在这种加密法中，明文是按</a:t>
            </a:r>
            <a:r>
              <a:rPr lang="en-US" altLang="zh-CN" dirty="0"/>
              <a:t>Z</a:t>
            </a:r>
            <a:r>
              <a:rPr lang="zh-CN" altLang="en-US" dirty="0"/>
              <a:t>字形的方式填写在矩形的对角线上，而按行读取生成密文。</a:t>
            </a:r>
          </a:p>
        </p:txBody>
      </p:sp>
      <p:sp>
        <p:nvSpPr>
          <p:cNvPr id="6" name="矩形 6"/>
          <p:cNvSpPr>
            <a:spLocks noChangeArrowheads="1"/>
          </p:cNvSpPr>
          <p:nvPr/>
        </p:nvSpPr>
        <p:spPr bwMode="auto">
          <a:xfrm>
            <a:off x="30398" y="2223204"/>
            <a:ext cx="659900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2000" dirty="0"/>
              <a:t>       例如，如果矩形的高为</a:t>
            </a:r>
            <a:r>
              <a:rPr lang="en-US" altLang="zh-CN" sz="2000" dirty="0"/>
              <a:t>3</a:t>
            </a:r>
            <a:r>
              <a:rPr lang="zh-CN" altLang="en-US" sz="2000" dirty="0"/>
              <a:t>，长为</a:t>
            </a:r>
            <a:r>
              <a:rPr lang="en-US" altLang="zh-CN" sz="2000" dirty="0"/>
              <a:t>11</a:t>
            </a:r>
            <a:r>
              <a:rPr lang="zh-CN" altLang="en-US" sz="2000" dirty="0"/>
              <a:t>，那么明文“</a:t>
            </a:r>
            <a:r>
              <a:rPr lang="en-US" altLang="zh-CN" sz="2000" dirty="0"/>
              <a:t>this is a test</a:t>
            </a:r>
            <a:r>
              <a:rPr lang="zh-CN" altLang="en-US" sz="2000" dirty="0"/>
              <a:t>”在该矩形中的填写如图</a:t>
            </a:r>
            <a:r>
              <a:rPr lang="en-US" altLang="zh-CN" sz="2000" dirty="0"/>
              <a:t>4</a:t>
            </a:r>
            <a:r>
              <a:rPr lang="zh-CN" altLang="en-US" sz="2000" dirty="0"/>
              <a:t>所示。而按行读取所生成的密文就是“</a:t>
            </a:r>
            <a:r>
              <a:rPr lang="en-US" altLang="zh-CN" sz="2000" dirty="0" err="1"/>
              <a:t>tiehsstsiat</a:t>
            </a:r>
            <a:r>
              <a:rPr lang="zh-CN" altLang="en-US" sz="2000" dirty="0"/>
              <a:t>”。</a:t>
            </a:r>
          </a:p>
        </p:txBody>
      </p:sp>
      <p:pic>
        <p:nvPicPr>
          <p:cNvPr id="7"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57" y="3392960"/>
            <a:ext cx="6430188" cy="90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386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39</a:t>
            </a:fld>
            <a:endParaRPr lang="en-US" dirty="0"/>
          </a:p>
        </p:txBody>
      </p:sp>
      <p:sp>
        <p:nvSpPr>
          <p:cNvPr id="3" name="标题 2"/>
          <p:cNvSpPr>
            <a:spLocks noGrp="1"/>
          </p:cNvSpPr>
          <p:nvPr>
            <p:ph type="title"/>
          </p:nvPr>
        </p:nvSpPr>
        <p:spPr/>
        <p:txBody>
          <a:bodyPr/>
          <a:lstStyle/>
          <a:p>
            <a:r>
              <a:rPr lang="en-US" altLang="zh-CN" dirty="0"/>
              <a:t>DES</a:t>
            </a:r>
            <a:endParaRPr lang="zh-CN" altLang="en-US" dirty="0"/>
          </a:p>
        </p:txBody>
      </p:sp>
      <p:sp>
        <p:nvSpPr>
          <p:cNvPr id="4" name="内容占位符 3"/>
          <p:cNvSpPr>
            <a:spLocks noGrp="1"/>
          </p:cNvSpPr>
          <p:nvPr>
            <p:ph idx="1"/>
          </p:nvPr>
        </p:nvSpPr>
        <p:spPr/>
        <p:txBody>
          <a:bodyPr/>
          <a:lstStyle/>
          <a:p>
            <a:r>
              <a:rPr lang="en-US" altLang="zh-CN" dirty="0"/>
              <a:t>DES</a:t>
            </a:r>
            <a:r>
              <a:rPr lang="zh-CN" altLang="en-US" dirty="0"/>
              <a:t>是</a:t>
            </a:r>
            <a:r>
              <a:rPr lang="en-US" altLang="zh-CN" dirty="0"/>
              <a:t>Data Encryption Standard</a:t>
            </a:r>
            <a:r>
              <a:rPr lang="zh-CN" altLang="en-US" dirty="0"/>
              <a:t>的缩写，即数据加密标准。</a:t>
            </a:r>
            <a:endParaRPr lang="en-US" altLang="zh-CN" dirty="0"/>
          </a:p>
          <a:p>
            <a:r>
              <a:rPr lang="zh-CN" altLang="en-US" dirty="0"/>
              <a:t>该标准中的算法是第一个并且是最重要的现代对称加密算法，是美国国家安全标准局于</a:t>
            </a:r>
            <a:r>
              <a:rPr lang="en-US" altLang="zh-CN" dirty="0"/>
              <a:t>1977</a:t>
            </a:r>
            <a:r>
              <a:rPr lang="zh-CN" altLang="en-US" dirty="0"/>
              <a:t>年公布的由</a:t>
            </a:r>
            <a:r>
              <a:rPr lang="en-US" altLang="zh-CN" dirty="0"/>
              <a:t>IBM</a:t>
            </a:r>
            <a:r>
              <a:rPr lang="zh-CN" altLang="en-US" dirty="0"/>
              <a:t>公司研制的加密算法，主要用于与国家安全无关的信息加密。</a:t>
            </a:r>
            <a:endParaRPr lang="en-US" altLang="zh-CN" dirty="0"/>
          </a:p>
          <a:p>
            <a:endParaRPr lang="zh-CN"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808" y="2571750"/>
            <a:ext cx="6139317"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391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4</a:t>
            </a:fld>
            <a:endParaRPr lang="en-US" dirty="0"/>
          </a:p>
        </p:txBody>
      </p:sp>
      <p:sp>
        <p:nvSpPr>
          <p:cNvPr id="3" name="标题 2"/>
          <p:cNvSpPr>
            <a:spLocks noGrp="1"/>
          </p:cNvSpPr>
          <p:nvPr>
            <p:ph type="title"/>
          </p:nvPr>
        </p:nvSpPr>
        <p:spPr/>
        <p:txBody>
          <a:bodyPr/>
          <a:lstStyle/>
          <a:p>
            <a:r>
              <a:rPr lang="en-US" altLang="zh-CN" dirty="0"/>
              <a:t>7.2</a:t>
            </a:r>
            <a:r>
              <a:rPr lang="zh-CN" altLang="zh-CN" dirty="0"/>
              <a:t>物联网的安全</a:t>
            </a:r>
            <a:r>
              <a:rPr lang="zh-CN" altLang="zh-CN" dirty="0" smtClean="0"/>
              <a:t>体系</a:t>
            </a:r>
            <a:endParaRPr lang="zh-CN" altLang="en-US" dirty="0"/>
          </a:p>
        </p:txBody>
      </p:sp>
      <p:sp>
        <p:nvSpPr>
          <p:cNvPr id="4" name="内容占位符 3"/>
          <p:cNvSpPr>
            <a:spLocks noGrp="1"/>
          </p:cNvSpPr>
          <p:nvPr>
            <p:ph idx="1"/>
          </p:nvPr>
        </p:nvSpPr>
        <p:spPr/>
        <p:txBody>
          <a:bodyPr/>
          <a:lstStyle/>
          <a:p>
            <a:r>
              <a:rPr lang="zh-CN" altLang="zh-CN" dirty="0"/>
              <a:t>物联网作为一个应用整体，各个层独立的安全措施简单相加不足以提供可靠的安全保障。</a:t>
            </a:r>
            <a:endParaRPr lang="zh-CN" altLang="en-US" dirty="0"/>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8760" y="1791298"/>
            <a:ext cx="4767188" cy="3168351"/>
          </a:xfrm>
          <a:prstGeom prst="rect">
            <a:avLst/>
          </a:prstGeom>
          <a:noFill/>
          <a:ln>
            <a:noFill/>
          </a:ln>
        </p:spPr>
      </p:pic>
    </p:spTree>
    <p:extLst>
      <p:ext uri="{BB962C8B-B14F-4D97-AF65-F5344CB8AC3E}">
        <p14:creationId xmlns:p14="http://schemas.microsoft.com/office/powerpoint/2010/main" val="3625641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40</a:t>
            </a:fld>
            <a:endParaRPr lang="en-US" dirty="0"/>
          </a:p>
        </p:txBody>
      </p:sp>
      <p:sp>
        <p:nvSpPr>
          <p:cNvPr id="3" name="标题 2"/>
          <p:cNvSpPr>
            <a:spLocks noGrp="1"/>
          </p:cNvSpPr>
          <p:nvPr>
            <p:ph type="title"/>
          </p:nvPr>
        </p:nvSpPr>
        <p:spPr/>
        <p:txBody>
          <a:bodyPr/>
          <a:lstStyle/>
          <a:p>
            <a:endParaRPr lang="zh-CN" altLang="en-US"/>
          </a:p>
        </p:txBody>
      </p:sp>
      <p:sp>
        <p:nvSpPr>
          <p:cNvPr id="4" name="内容占位符 3"/>
          <p:cNvSpPr>
            <a:spLocks noGrp="1"/>
          </p:cNvSpPr>
          <p:nvPr>
            <p:ph idx="1"/>
          </p:nvPr>
        </p:nvSpPr>
        <p:spPr/>
        <p:txBody>
          <a:bodyPr/>
          <a:lstStyle/>
          <a:p>
            <a:endParaRPr lang="zh-CN" altLang="en-US"/>
          </a:p>
        </p:txBody>
      </p:sp>
      <p:sp>
        <p:nvSpPr>
          <p:cNvPr id="5" name="Rectangle 2"/>
          <p:cNvSpPr txBox="1">
            <a:spLocks noChangeArrowheads="1"/>
          </p:cNvSpPr>
          <p:nvPr/>
        </p:nvSpPr>
        <p:spPr bwMode="auto">
          <a:xfrm>
            <a:off x="285750" y="1049185"/>
            <a:ext cx="1991122" cy="4886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000099"/>
                </a:solidFill>
                <a:latin typeface="+mn-ea"/>
                <a:ea typeface="+mn-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a:lstStyle>
          <a:p>
            <a:r>
              <a:rPr lang="en-US" altLang="zh-CN" sz="2000" kern="0" dirty="0" smtClean="0">
                <a:latin typeface="Comic Sans MS" pitchFamily="66" charset="0"/>
              </a:rPr>
              <a:t>DES</a:t>
            </a:r>
            <a:r>
              <a:rPr lang="zh-CN" altLang="zh-CN" sz="2000" kern="0" dirty="0" smtClean="0">
                <a:latin typeface="华文行楷" pitchFamily="2" charset="-122"/>
              </a:rPr>
              <a:t>的</a:t>
            </a:r>
            <a:r>
              <a:rPr lang="zh-CN" altLang="en-US" sz="2000" kern="0" dirty="0" smtClean="0">
                <a:latin typeface="华文行楷" pitchFamily="2" charset="-122"/>
              </a:rPr>
              <a:t>流程</a:t>
            </a:r>
            <a:r>
              <a:rPr lang="zh-CN" altLang="zh-CN" sz="2000" kern="0" dirty="0" smtClean="0">
                <a:latin typeface="华文行楷" pitchFamily="2" charset="-122"/>
              </a:rPr>
              <a:t>描述</a:t>
            </a:r>
            <a:endParaRPr lang="zh-CN" altLang="en-US" sz="1600" kern="0" dirty="0" smtClean="0">
              <a:ea typeface="楷体_GB2312" pitchFamily="1" charset="-122"/>
            </a:endParaRPr>
          </a:p>
        </p:txBody>
      </p:sp>
      <p:sp>
        <p:nvSpPr>
          <p:cNvPr id="6" name="Rectangle 3"/>
          <p:cNvSpPr txBox="1">
            <a:spLocks noChangeArrowheads="1"/>
          </p:cNvSpPr>
          <p:nvPr/>
        </p:nvSpPr>
        <p:spPr bwMode="auto">
          <a:xfrm>
            <a:off x="57149" y="1707654"/>
            <a:ext cx="2729446" cy="101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2"/>
              </a:buBlip>
              <a:defRPr sz="1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16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1600" b="1">
                <a:solidFill>
                  <a:srgbClr val="FF3300"/>
                </a:solidFill>
                <a:latin typeface="+mn-lt"/>
                <a:ea typeface="+mj-ea"/>
              </a:defRPr>
            </a:lvl3pPr>
            <a:lvl4pPr marL="1600200" indent="-228600" algn="l" rtl="0" eaLnBrk="0" fontAlgn="base" hangingPunct="0">
              <a:spcBef>
                <a:spcPct val="20000"/>
              </a:spcBef>
              <a:spcAft>
                <a:spcPct val="0"/>
              </a:spcAft>
              <a:buChar char="–"/>
              <a:defRPr sz="14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14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r>
              <a:rPr lang="en-US" altLang="zh-CN" sz="1600" kern="0" dirty="0" smtClean="0"/>
              <a:t>DES</a:t>
            </a:r>
            <a:r>
              <a:rPr lang="zh-CN" altLang="zh-CN" sz="1600" kern="0" dirty="0" smtClean="0"/>
              <a:t>利用56比特串长度的密钥</a:t>
            </a:r>
            <a:r>
              <a:rPr lang="en-US" altLang="zh-CN" sz="1600" kern="0" dirty="0" smtClean="0"/>
              <a:t>K</a:t>
            </a:r>
            <a:r>
              <a:rPr lang="zh-CN" altLang="zh-CN" sz="1600" kern="0" dirty="0" smtClean="0"/>
              <a:t>来加密长度为64位的明文，得到长度为64位的密文</a:t>
            </a:r>
            <a:endParaRPr lang="zh-CN" altLang="en-US" sz="1100" kern="0" dirty="0" smtClean="0"/>
          </a:p>
        </p:txBody>
      </p:sp>
      <p:pic>
        <p:nvPicPr>
          <p:cNvPr id="7" name="图片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0968" y="392269"/>
            <a:ext cx="3132756" cy="4170243"/>
          </a:xfrm>
          <a:prstGeom prst="rect">
            <a:avLst/>
          </a:prstGeom>
          <a:noFill/>
          <a:ln>
            <a:noFill/>
          </a:ln>
        </p:spPr>
      </p:pic>
    </p:spTree>
    <p:extLst>
      <p:ext uri="{BB962C8B-B14F-4D97-AF65-F5344CB8AC3E}">
        <p14:creationId xmlns:p14="http://schemas.microsoft.com/office/powerpoint/2010/main" val="1654613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41</a:t>
            </a:fld>
            <a:endParaRPr lang="en-US" dirty="0"/>
          </a:p>
        </p:txBody>
      </p:sp>
      <p:sp>
        <p:nvSpPr>
          <p:cNvPr id="3" name="标题 2"/>
          <p:cNvSpPr>
            <a:spLocks noGrp="1"/>
          </p:cNvSpPr>
          <p:nvPr>
            <p:ph type="title"/>
          </p:nvPr>
        </p:nvSpPr>
        <p:spPr/>
        <p:txBody>
          <a:bodyPr/>
          <a:lstStyle/>
          <a:p>
            <a:r>
              <a:rPr lang="en-US" altLang="zh-CN" dirty="0" smtClean="0"/>
              <a:t>DES</a:t>
            </a:r>
            <a:endParaRPr lang="zh-CN"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9" y="994679"/>
            <a:ext cx="2464158" cy="3754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8880" y="1345970"/>
            <a:ext cx="2137442" cy="3052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330882" y="915566"/>
            <a:ext cx="2532881" cy="361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5849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42</a:t>
            </a:fld>
            <a:endParaRPr lang="en-US" dirty="0"/>
          </a:p>
        </p:txBody>
      </p:sp>
      <p:sp>
        <p:nvSpPr>
          <p:cNvPr id="3" name="标题 2"/>
          <p:cNvSpPr>
            <a:spLocks noGrp="1"/>
          </p:cNvSpPr>
          <p:nvPr>
            <p:ph type="title"/>
          </p:nvPr>
        </p:nvSpPr>
        <p:spPr/>
        <p:txBody>
          <a:bodyPr/>
          <a:lstStyle/>
          <a:p>
            <a:r>
              <a:rPr lang="en-US" altLang="zh-CN" dirty="0"/>
              <a:t>RSA</a:t>
            </a:r>
            <a:r>
              <a:rPr lang="zh-CN" altLang="en-US" dirty="0"/>
              <a:t>算法 </a:t>
            </a:r>
          </a:p>
        </p:txBody>
      </p:sp>
      <p:sp>
        <p:nvSpPr>
          <p:cNvPr id="4" name="内容占位符 3"/>
          <p:cNvSpPr>
            <a:spLocks noGrp="1"/>
          </p:cNvSpPr>
          <p:nvPr>
            <p:ph idx="1"/>
          </p:nvPr>
        </p:nvSpPr>
        <p:spPr/>
        <p:txBody>
          <a:bodyPr/>
          <a:lstStyle/>
          <a:p>
            <a:endParaRPr lang="zh-CN" alt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4" y="960140"/>
            <a:ext cx="6398085" cy="347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411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43</a:t>
            </a:fld>
            <a:endParaRPr lang="en-US" dirty="0"/>
          </a:p>
        </p:txBody>
      </p:sp>
      <p:sp>
        <p:nvSpPr>
          <p:cNvPr id="3" name="标题 2"/>
          <p:cNvSpPr>
            <a:spLocks noGrp="1"/>
          </p:cNvSpPr>
          <p:nvPr>
            <p:ph type="title"/>
          </p:nvPr>
        </p:nvSpPr>
        <p:spPr/>
        <p:txBody>
          <a:bodyPr/>
          <a:lstStyle/>
          <a:p>
            <a:r>
              <a:rPr lang="en-US" altLang="zh-CN" dirty="0" smtClean="0"/>
              <a:t>RSA</a:t>
            </a:r>
            <a:endParaRPr lang="zh-CN" altLang="en-US" dirty="0"/>
          </a:p>
        </p:txBody>
      </p:sp>
      <p:sp>
        <p:nvSpPr>
          <p:cNvPr id="4" name="内容占位符 3"/>
          <p:cNvSpPr>
            <a:spLocks noGrp="1"/>
          </p:cNvSpPr>
          <p:nvPr>
            <p:ph idx="1"/>
          </p:nvPr>
        </p:nvSpPr>
        <p:spPr/>
        <p:txBody>
          <a:bodyPr/>
          <a:lstStyle/>
          <a:p>
            <a:endParaRPr lang="zh-CN" alt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843081"/>
            <a:ext cx="6273502" cy="204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2748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44</a:t>
            </a:fld>
            <a:endParaRPr lang="en-US" dirty="0"/>
          </a:p>
        </p:txBody>
      </p:sp>
      <p:sp>
        <p:nvSpPr>
          <p:cNvPr id="3" name="标题 2"/>
          <p:cNvSpPr>
            <a:spLocks noGrp="1"/>
          </p:cNvSpPr>
          <p:nvPr>
            <p:ph type="title"/>
          </p:nvPr>
        </p:nvSpPr>
        <p:spPr/>
        <p:txBody>
          <a:bodyPr/>
          <a:lstStyle/>
          <a:p>
            <a:r>
              <a:rPr lang="en-US" altLang="zh-CN" dirty="0" smtClean="0"/>
              <a:t>7.5</a:t>
            </a:r>
            <a:r>
              <a:rPr lang="zh-CN" altLang="zh-CN" dirty="0" smtClean="0"/>
              <a:t>物联网应用层</a:t>
            </a:r>
            <a:r>
              <a:rPr lang="zh-CN" altLang="zh-CN" dirty="0"/>
              <a:t>安全</a:t>
            </a:r>
            <a:endParaRPr lang="zh-CN" altLang="en-US" dirty="0"/>
          </a:p>
        </p:txBody>
      </p:sp>
      <p:sp>
        <p:nvSpPr>
          <p:cNvPr id="4" name="内容占位符 3"/>
          <p:cNvSpPr>
            <a:spLocks noGrp="1"/>
          </p:cNvSpPr>
          <p:nvPr>
            <p:ph idx="1"/>
          </p:nvPr>
        </p:nvSpPr>
        <p:spPr/>
        <p:txBody>
          <a:bodyPr/>
          <a:lstStyle/>
          <a:p>
            <a:r>
              <a:rPr lang="zh-CN" altLang="en-US" dirty="0"/>
              <a:t>身份认证在网络安全中占据十分重要的位置</a:t>
            </a:r>
            <a:r>
              <a:rPr lang="zh-CN" altLang="en-US" dirty="0" smtClean="0"/>
              <a:t>。</a:t>
            </a:r>
            <a:endParaRPr lang="en-US" altLang="zh-CN" dirty="0" smtClean="0"/>
          </a:p>
          <a:p>
            <a:r>
              <a:rPr lang="zh-CN" altLang="en-US" dirty="0" smtClean="0"/>
              <a:t>身份</a:t>
            </a:r>
            <a:r>
              <a:rPr lang="zh-CN" altLang="en-US" dirty="0"/>
              <a:t>认证是安全系统中的第一道防线，用户在访问安全系统之前，首先经过身份认证系统识别身份，然后访问控制根据用户的身份和授权数据库决定用户是否能够访问某个资源</a:t>
            </a:r>
            <a:r>
              <a:rPr lang="zh-CN" altLang="en-US" dirty="0" smtClean="0"/>
              <a:t>。</a:t>
            </a:r>
            <a:endParaRPr lang="en-US" altLang="zh-CN" dirty="0" smtClean="0"/>
          </a:p>
          <a:p>
            <a:r>
              <a:rPr lang="zh-CN" altLang="en-US" dirty="0"/>
              <a:t>访问控制（</a:t>
            </a:r>
            <a:r>
              <a:rPr lang="en-US" altLang="zh-CN" dirty="0"/>
              <a:t>access control</a:t>
            </a:r>
            <a:r>
              <a:rPr lang="zh-CN" altLang="en-US" dirty="0"/>
              <a:t>）就是在身份认证的基础上，依据授权对提出的资源访问请求加以控制。访问控制是网络安全防范和保护的主要策略，它可以限制对关键资源的访问，防止非法用户的侵入或合法用户的不慎操作所造成的破坏。</a:t>
            </a:r>
          </a:p>
        </p:txBody>
      </p:sp>
    </p:spTree>
    <p:extLst>
      <p:ext uri="{BB962C8B-B14F-4D97-AF65-F5344CB8AC3E}">
        <p14:creationId xmlns:p14="http://schemas.microsoft.com/office/powerpoint/2010/main" val="3233381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45</a:t>
            </a:fld>
            <a:endParaRPr lang="en-US" dirty="0"/>
          </a:p>
        </p:txBody>
      </p:sp>
      <p:sp>
        <p:nvSpPr>
          <p:cNvPr id="3" name="标题 2"/>
          <p:cNvSpPr>
            <a:spLocks noGrp="1"/>
          </p:cNvSpPr>
          <p:nvPr>
            <p:ph type="title"/>
          </p:nvPr>
        </p:nvSpPr>
        <p:spPr/>
        <p:txBody>
          <a:bodyPr/>
          <a:lstStyle/>
          <a:p>
            <a:r>
              <a:rPr lang="en-US" altLang="zh-CN" dirty="0" smtClean="0"/>
              <a:t>7.6 </a:t>
            </a:r>
            <a:r>
              <a:rPr lang="zh-CN" altLang="zh-CN" dirty="0"/>
              <a:t>区块链</a:t>
            </a:r>
            <a:r>
              <a:rPr lang="zh-CN" altLang="zh-CN" dirty="0" smtClean="0"/>
              <a:t>技术</a:t>
            </a:r>
            <a:endParaRPr lang="zh-CN" altLang="en-US" dirty="0"/>
          </a:p>
        </p:txBody>
      </p:sp>
      <p:sp>
        <p:nvSpPr>
          <p:cNvPr id="4" name="内容占位符 3"/>
          <p:cNvSpPr>
            <a:spLocks noGrp="1"/>
          </p:cNvSpPr>
          <p:nvPr>
            <p:ph idx="1"/>
          </p:nvPr>
        </p:nvSpPr>
        <p:spPr/>
        <p:txBody>
          <a:bodyPr/>
          <a:lstStyle/>
          <a:p>
            <a:r>
              <a:rPr lang="zh-CN" altLang="zh-CN" dirty="0" smtClean="0"/>
              <a:t>随着</a:t>
            </a:r>
            <a:r>
              <a:rPr lang="zh-CN" altLang="zh-CN" dirty="0"/>
              <a:t>物联网的快速发展和广泛应用，连接到物联网中的设备种类、数量日益增多，传统的依赖中心化的管理手段不能满足物联网的大规模应用需要</a:t>
            </a:r>
            <a:r>
              <a:rPr lang="zh-CN" altLang="zh-CN" dirty="0" smtClean="0"/>
              <a:t>。</a:t>
            </a:r>
            <a:endParaRPr lang="en-US" altLang="zh-CN" dirty="0" smtClean="0"/>
          </a:p>
          <a:p>
            <a:r>
              <a:rPr lang="zh-CN" altLang="zh-CN" dirty="0" smtClean="0"/>
              <a:t>一方面</a:t>
            </a:r>
            <a:r>
              <a:rPr lang="zh-CN" altLang="zh-CN" dirty="0"/>
              <a:t>，物联网的大量异构设备之间建立事先的信任关系更加复杂和困难；另一方面，在物联网服务过程中，可能存在恶意用户盗取或泄露敏感数据的隐私风险</a:t>
            </a:r>
            <a:r>
              <a:rPr lang="zh-CN" altLang="zh-CN" dirty="0" smtClean="0"/>
              <a:t>。</a:t>
            </a:r>
            <a:endParaRPr lang="en-US" altLang="zh-CN" dirty="0" smtClean="0"/>
          </a:p>
          <a:p>
            <a:r>
              <a:rPr lang="zh-CN" altLang="zh-CN" dirty="0" smtClean="0"/>
              <a:t>区</a:t>
            </a:r>
            <a:r>
              <a:rPr lang="zh-CN" altLang="zh-CN" dirty="0"/>
              <a:t>块链的引入，可有效解决物联网系统中的上述安全和隐私问题。</a:t>
            </a:r>
            <a:endParaRPr lang="zh-CN" altLang="en-US" dirty="0"/>
          </a:p>
        </p:txBody>
      </p:sp>
    </p:spTree>
    <p:extLst>
      <p:ext uri="{BB962C8B-B14F-4D97-AF65-F5344CB8AC3E}">
        <p14:creationId xmlns:p14="http://schemas.microsoft.com/office/powerpoint/2010/main" val="162420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ctrTitle"/>
          </p:nvPr>
        </p:nvSpPr>
        <p:spPr/>
        <p:txBody>
          <a:bodyPr/>
          <a:lstStyle/>
          <a:p>
            <a:pPr algn="ctr"/>
            <a:r>
              <a:rPr lang="en-US" altLang="zh-CN" smtClean="0"/>
              <a:t>THANKS</a:t>
            </a:r>
            <a:r>
              <a:rPr lang="zh-CN" altLang="en-US" smtClean="0"/>
              <a:t>！</a:t>
            </a:r>
          </a:p>
        </p:txBody>
      </p:sp>
      <p:sp>
        <p:nvSpPr>
          <p:cNvPr id="62467" name="Rectangle 5"/>
          <p:cNvSpPr>
            <a:spLocks noGrp="1" noChangeArrowheads="1"/>
          </p:cNvSpPr>
          <p:nvPr>
            <p:ph type="subTitle" idx="1"/>
          </p:nvPr>
        </p:nvSpPr>
        <p:spPr/>
        <p:txBody>
          <a:bodyPr/>
          <a:lstStyle/>
          <a:p>
            <a:r>
              <a:rPr lang="zh-CN" altLang="en-US" dirty="0" smtClean="0"/>
              <a:t>桂小林</a:t>
            </a:r>
            <a:endParaRPr lang="en-US" altLang="zh-CN" dirty="0" smtClean="0"/>
          </a:p>
          <a:p>
            <a:r>
              <a:rPr lang="zh-CN" altLang="en-US" dirty="0" smtClean="0"/>
              <a:t>物联网技术导论</a:t>
            </a:r>
            <a:r>
              <a:rPr lang="en-US" altLang="zh-CN" dirty="0" smtClean="0"/>
              <a:t>-</a:t>
            </a:r>
            <a:r>
              <a:rPr lang="zh-CN" altLang="en-US" dirty="0" smtClean="0"/>
              <a:t>课程思政版</a:t>
            </a:r>
          </a:p>
        </p:txBody>
      </p:sp>
      <p:sp>
        <p:nvSpPr>
          <p:cNvPr id="2" name="灯片编号占位符 1"/>
          <p:cNvSpPr>
            <a:spLocks noGrp="1"/>
          </p:cNvSpPr>
          <p:nvPr>
            <p:ph type="sldNum" sz="quarter" idx="10"/>
          </p:nvPr>
        </p:nvSpPr>
        <p:spPr/>
        <p:txBody>
          <a:bodyPr/>
          <a:lstStyle/>
          <a:p>
            <a:pPr>
              <a:defRPr/>
            </a:pPr>
            <a:r>
              <a:rPr lang="zh-CN" altLang="en-US" smtClean="0"/>
              <a:t>桂小林 </a:t>
            </a:r>
            <a:fld id="{98937121-B518-4F64-8D3D-CE18D5484738}" type="slidenum">
              <a:rPr lang="en-US" smtClean="0"/>
              <a:pPr>
                <a:defRPr/>
              </a:pPr>
              <a:t>46</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5</a:t>
            </a:fld>
            <a:endParaRPr lang="en-US" dirty="0"/>
          </a:p>
        </p:txBody>
      </p:sp>
      <p:sp>
        <p:nvSpPr>
          <p:cNvPr id="3" name="标题 2"/>
          <p:cNvSpPr>
            <a:spLocks noGrp="1"/>
          </p:cNvSpPr>
          <p:nvPr>
            <p:ph type="title"/>
          </p:nvPr>
        </p:nvSpPr>
        <p:spPr/>
        <p:txBody>
          <a:bodyPr/>
          <a:lstStyle/>
          <a:p>
            <a:r>
              <a:rPr lang="zh-CN" altLang="zh-CN" dirty="0"/>
              <a:t>物</a:t>
            </a:r>
            <a:r>
              <a:rPr lang="zh-CN" altLang="zh-CN" dirty="0" smtClean="0"/>
              <a:t>联网</a:t>
            </a:r>
            <a:r>
              <a:rPr lang="zh-CN" altLang="en-US" dirty="0" smtClean="0"/>
              <a:t>的安全</a:t>
            </a:r>
            <a:r>
              <a:rPr lang="zh-CN" altLang="zh-CN" dirty="0" smtClean="0"/>
              <a:t>特征</a:t>
            </a:r>
            <a:endParaRPr lang="zh-CN" altLang="en-US" dirty="0"/>
          </a:p>
        </p:txBody>
      </p:sp>
      <p:sp>
        <p:nvSpPr>
          <p:cNvPr id="4" name="内容占位符 3"/>
          <p:cNvSpPr>
            <a:spLocks noGrp="1"/>
          </p:cNvSpPr>
          <p:nvPr>
            <p:ph idx="1"/>
          </p:nvPr>
        </p:nvSpPr>
        <p:spPr/>
        <p:txBody>
          <a:bodyPr/>
          <a:lstStyle/>
          <a:p>
            <a:r>
              <a:rPr lang="en-US" altLang="zh-CN" dirty="0" smtClean="0"/>
              <a:t>1</a:t>
            </a:r>
            <a:r>
              <a:rPr lang="en-US" altLang="zh-CN" dirty="0"/>
              <a:t>) </a:t>
            </a:r>
            <a:r>
              <a:rPr lang="zh-CN" altLang="zh-CN" dirty="0"/>
              <a:t>已有的对传感网、互联网、移动网、安全多方计算、云计算等的一些安全解决方案在物联网环境中可以部分使用，但另外部分可能不再适用</a:t>
            </a:r>
            <a:r>
              <a:rPr lang="zh-CN" altLang="zh-CN" dirty="0" smtClean="0"/>
              <a:t>。</a:t>
            </a:r>
            <a:endParaRPr lang="en-US" altLang="zh-CN" dirty="0" smtClean="0"/>
          </a:p>
          <a:p>
            <a:pPr lvl="1"/>
            <a:r>
              <a:rPr lang="zh-CN" altLang="zh-CN" dirty="0" smtClean="0"/>
              <a:t>首先</a:t>
            </a:r>
            <a:r>
              <a:rPr lang="zh-CN" altLang="zh-CN" dirty="0"/>
              <a:t>，物联网所对应的传感网的数量和终端物体的规模是单个传感网所无法相比的； 其次，物联网所连接的终端设备或器件的处理能力将有很大差异，它们之间可能需要相互作用； 再次，物联网所处理的数据量将比现在的互联网和移动网都大得多。</a:t>
            </a:r>
          </a:p>
          <a:p>
            <a:r>
              <a:rPr lang="en-US" altLang="zh-CN" dirty="0" smtClean="0"/>
              <a:t>2</a:t>
            </a:r>
            <a:r>
              <a:rPr lang="en-US" altLang="zh-CN" dirty="0"/>
              <a:t>) </a:t>
            </a:r>
            <a:r>
              <a:rPr lang="zh-CN" altLang="zh-CN" dirty="0" smtClean="0"/>
              <a:t>物</a:t>
            </a:r>
            <a:r>
              <a:rPr lang="zh-CN" altLang="zh-CN" dirty="0"/>
              <a:t>联网是融合几个层次于一体的大系统，许多安全问题来源于系统整合； 物联网的数据共享对安全性提出了更高的要求； </a:t>
            </a:r>
            <a:r>
              <a:rPr lang="zh-CN" altLang="zh-CN" dirty="0" smtClean="0"/>
              <a:t>比如</a:t>
            </a:r>
            <a:r>
              <a:rPr lang="zh-CN" altLang="zh-CN" dirty="0"/>
              <a:t>隐私保护不是单一层次的安全需求，而是物联网应用系统不可或缺的安全需求</a:t>
            </a:r>
            <a:r>
              <a:rPr lang="zh-CN" altLang="zh-CN" dirty="0" smtClean="0"/>
              <a:t>。</a:t>
            </a:r>
            <a:endParaRPr lang="zh-CN" altLang="en-US" dirty="0"/>
          </a:p>
        </p:txBody>
      </p:sp>
    </p:spTree>
    <p:extLst>
      <p:ext uri="{BB962C8B-B14F-4D97-AF65-F5344CB8AC3E}">
        <p14:creationId xmlns:p14="http://schemas.microsoft.com/office/powerpoint/2010/main" val="3087180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6</a:t>
            </a:fld>
            <a:endParaRPr lang="en-US" dirty="0"/>
          </a:p>
        </p:txBody>
      </p:sp>
      <p:sp>
        <p:nvSpPr>
          <p:cNvPr id="3" name="标题 2"/>
          <p:cNvSpPr>
            <a:spLocks noGrp="1"/>
          </p:cNvSpPr>
          <p:nvPr>
            <p:ph type="title"/>
          </p:nvPr>
        </p:nvSpPr>
        <p:spPr/>
        <p:txBody>
          <a:bodyPr/>
          <a:lstStyle/>
          <a:p>
            <a:r>
              <a:rPr lang="en-US" altLang="zh-CN" dirty="0"/>
              <a:t>7.3</a:t>
            </a:r>
            <a:r>
              <a:rPr lang="zh-CN" altLang="zh-CN" dirty="0"/>
              <a:t>物联网的感知层</a:t>
            </a:r>
            <a:r>
              <a:rPr lang="zh-CN" altLang="zh-CN" dirty="0" smtClean="0"/>
              <a:t>安全</a:t>
            </a:r>
            <a:endParaRPr lang="zh-CN" altLang="en-US" dirty="0"/>
          </a:p>
        </p:txBody>
      </p:sp>
      <p:sp>
        <p:nvSpPr>
          <p:cNvPr id="4" name="内容占位符 3"/>
          <p:cNvSpPr>
            <a:spLocks noGrp="1"/>
          </p:cNvSpPr>
          <p:nvPr>
            <p:ph idx="1"/>
          </p:nvPr>
        </p:nvSpPr>
        <p:spPr/>
        <p:txBody>
          <a:bodyPr/>
          <a:lstStyle/>
          <a:p>
            <a:r>
              <a:rPr lang="en-US" altLang="zh-CN" dirty="0"/>
              <a:t>7.3.1RFID</a:t>
            </a:r>
            <a:r>
              <a:rPr lang="zh-CN" altLang="en-US" dirty="0"/>
              <a:t>的安全威胁</a:t>
            </a:r>
          </a:p>
          <a:p>
            <a:r>
              <a:rPr lang="en-US" altLang="zh-CN" dirty="0"/>
              <a:t>RFID</a:t>
            </a:r>
            <a:r>
              <a:rPr lang="zh-CN" altLang="en-US" dirty="0"/>
              <a:t>是一种简单的无线系统，该系统用于控制、监测和跟踪物体，由一个询问器</a:t>
            </a:r>
            <a:r>
              <a:rPr lang="en-US" altLang="zh-CN" dirty="0"/>
              <a:t>(</a:t>
            </a:r>
            <a:r>
              <a:rPr lang="zh-CN" altLang="en-US" dirty="0"/>
              <a:t>即</a:t>
            </a:r>
            <a:r>
              <a:rPr lang="en-US" altLang="zh-CN" dirty="0"/>
              <a:t>RFID</a:t>
            </a:r>
            <a:r>
              <a:rPr lang="zh-CN" altLang="en-US" dirty="0"/>
              <a:t>阅读器</a:t>
            </a:r>
            <a:r>
              <a:rPr lang="en-US" altLang="zh-CN" dirty="0"/>
              <a:t>)</a:t>
            </a:r>
            <a:r>
              <a:rPr lang="zh-CN" altLang="en-US" dirty="0"/>
              <a:t>和很多应答器</a:t>
            </a:r>
            <a:r>
              <a:rPr lang="en-US" altLang="zh-CN" dirty="0"/>
              <a:t>(</a:t>
            </a:r>
            <a:r>
              <a:rPr lang="zh-CN" altLang="en-US" dirty="0"/>
              <a:t>即</a:t>
            </a:r>
            <a:r>
              <a:rPr lang="en-US" altLang="zh-CN" dirty="0"/>
              <a:t>RFID</a:t>
            </a:r>
            <a:r>
              <a:rPr lang="zh-CN" altLang="en-US" dirty="0"/>
              <a:t>标签</a:t>
            </a:r>
            <a:r>
              <a:rPr lang="en-US" altLang="zh-CN" dirty="0"/>
              <a:t>)</a:t>
            </a:r>
            <a:r>
              <a:rPr lang="zh-CN" altLang="en-US" dirty="0"/>
              <a:t>组成。</a:t>
            </a:r>
          </a:p>
          <a:p>
            <a:r>
              <a:rPr lang="zh-CN" altLang="en-US" dirty="0"/>
              <a:t>几年来不时爆出</a:t>
            </a:r>
            <a:r>
              <a:rPr lang="en-US" altLang="zh-CN" dirty="0"/>
              <a:t>RFID</a:t>
            </a:r>
            <a:r>
              <a:rPr lang="zh-CN" altLang="en-US" dirty="0"/>
              <a:t>被破解事件，这些事件说明，黑客</a:t>
            </a:r>
            <a:r>
              <a:rPr lang="zh-CN" altLang="en-US" dirty="0" smtClean="0"/>
              <a:t>可以从</a:t>
            </a:r>
            <a:r>
              <a:rPr lang="en-US" altLang="zh-CN" dirty="0"/>
              <a:t>RFID</a:t>
            </a:r>
            <a:r>
              <a:rPr lang="zh-CN" altLang="en-US" dirty="0"/>
              <a:t>标签中获取用户的隐私，甚至伪造</a:t>
            </a:r>
            <a:r>
              <a:rPr lang="en-US" altLang="zh-CN" dirty="0"/>
              <a:t>RFID</a:t>
            </a:r>
            <a:r>
              <a:rPr lang="zh-CN" altLang="en-US" dirty="0"/>
              <a:t>标签</a:t>
            </a:r>
            <a:r>
              <a:rPr lang="zh-CN" altLang="en-US" dirty="0" smtClean="0"/>
              <a:t>。</a:t>
            </a:r>
            <a:endParaRPr lang="en-US" altLang="zh-CN" dirty="0" smtClean="0"/>
          </a:p>
          <a:p>
            <a:endParaRPr lang="zh-CN" altLang="en-US" dirty="0"/>
          </a:p>
        </p:txBody>
      </p:sp>
    </p:spTree>
    <p:extLst>
      <p:ext uri="{BB962C8B-B14F-4D97-AF65-F5344CB8AC3E}">
        <p14:creationId xmlns:p14="http://schemas.microsoft.com/office/powerpoint/2010/main" val="2435055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7</a:t>
            </a:fld>
            <a:endParaRPr lang="en-US" dirty="0"/>
          </a:p>
        </p:txBody>
      </p:sp>
      <p:sp>
        <p:nvSpPr>
          <p:cNvPr id="3" name="标题 2"/>
          <p:cNvSpPr>
            <a:spLocks noGrp="1"/>
          </p:cNvSpPr>
          <p:nvPr>
            <p:ph type="title"/>
          </p:nvPr>
        </p:nvSpPr>
        <p:spPr/>
        <p:txBody>
          <a:bodyPr/>
          <a:lstStyle/>
          <a:p>
            <a:r>
              <a:rPr lang="en-US" altLang="zh-CN" dirty="0"/>
              <a:t>7.3.1RFID</a:t>
            </a:r>
            <a:r>
              <a:rPr lang="zh-CN" altLang="en-US" dirty="0"/>
              <a:t>的安全</a:t>
            </a:r>
            <a:r>
              <a:rPr lang="zh-CN" altLang="en-US" dirty="0" smtClean="0"/>
              <a:t>威胁</a:t>
            </a:r>
            <a:endParaRPr lang="zh-CN" altLang="en-US" dirty="0"/>
          </a:p>
        </p:txBody>
      </p:sp>
      <p:sp>
        <p:nvSpPr>
          <p:cNvPr id="4" name="内容占位符 3"/>
          <p:cNvSpPr>
            <a:spLocks noGrp="1"/>
          </p:cNvSpPr>
          <p:nvPr>
            <p:ph idx="1"/>
          </p:nvPr>
        </p:nvSpPr>
        <p:spPr/>
        <p:txBody>
          <a:bodyPr/>
          <a:lstStyle/>
          <a:p>
            <a:r>
              <a:rPr lang="zh-CN" altLang="zh-CN" dirty="0"/>
              <a:t>根据攻击者采用的攻击方式和带来后果，可以将</a:t>
            </a:r>
            <a:r>
              <a:rPr lang="en-US" altLang="zh-CN" dirty="0"/>
              <a:t>RFID</a:t>
            </a:r>
            <a:r>
              <a:rPr lang="zh-CN" altLang="zh-CN" dirty="0"/>
              <a:t>安全威胁概括如下：</a:t>
            </a:r>
          </a:p>
          <a:p>
            <a:pPr lvl="1"/>
            <a:r>
              <a:rPr lang="en-US" altLang="zh-CN" dirty="0"/>
              <a:t>1. </a:t>
            </a:r>
            <a:r>
              <a:rPr lang="zh-CN" altLang="zh-CN" dirty="0"/>
              <a:t>非法跟踪</a:t>
            </a:r>
          </a:p>
          <a:p>
            <a:pPr lvl="1"/>
            <a:r>
              <a:rPr lang="en-US" altLang="zh-CN" dirty="0"/>
              <a:t>2. </a:t>
            </a:r>
            <a:r>
              <a:rPr lang="zh-CN" altLang="zh-CN" dirty="0"/>
              <a:t>中间人攻击</a:t>
            </a:r>
          </a:p>
          <a:p>
            <a:pPr lvl="1"/>
            <a:r>
              <a:rPr lang="en-US" altLang="zh-CN" dirty="0"/>
              <a:t>3. </a:t>
            </a:r>
            <a:r>
              <a:rPr lang="zh-CN" altLang="zh-CN" dirty="0"/>
              <a:t>重放攻击</a:t>
            </a:r>
          </a:p>
          <a:p>
            <a:pPr lvl="1"/>
            <a:r>
              <a:rPr lang="en-US" altLang="zh-CN" dirty="0"/>
              <a:t>4. </a:t>
            </a:r>
            <a:r>
              <a:rPr lang="zh-CN" altLang="zh-CN" dirty="0"/>
              <a:t>物理破解</a:t>
            </a:r>
          </a:p>
          <a:p>
            <a:pPr lvl="1"/>
            <a:r>
              <a:rPr lang="en-US" altLang="zh-CN" dirty="0"/>
              <a:t>5. </a:t>
            </a:r>
            <a:r>
              <a:rPr lang="zh-CN" altLang="zh-CN" dirty="0"/>
              <a:t>伪造或克隆</a:t>
            </a:r>
            <a:r>
              <a:rPr lang="en-US" altLang="zh-CN" dirty="0"/>
              <a:t>RFID</a:t>
            </a:r>
            <a:r>
              <a:rPr lang="zh-CN" altLang="zh-CN" dirty="0"/>
              <a:t>标签</a:t>
            </a:r>
          </a:p>
          <a:p>
            <a:pPr lvl="1"/>
            <a:r>
              <a:rPr lang="en-US" altLang="zh-CN" dirty="0"/>
              <a:t>6. </a:t>
            </a:r>
            <a:r>
              <a:rPr lang="zh-CN" altLang="zh-CN" dirty="0"/>
              <a:t>扰乱</a:t>
            </a:r>
            <a:r>
              <a:rPr lang="en-US" altLang="zh-CN" dirty="0"/>
              <a:t>RFID</a:t>
            </a:r>
            <a:r>
              <a:rPr lang="zh-CN" altLang="zh-CN" dirty="0"/>
              <a:t>标签信息读取</a:t>
            </a:r>
          </a:p>
          <a:p>
            <a:pPr lvl="1"/>
            <a:r>
              <a:rPr lang="en-US" altLang="zh-CN" dirty="0"/>
              <a:t>7. </a:t>
            </a:r>
            <a:r>
              <a:rPr lang="zh-CN" altLang="zh-CN" dirty="0"/>
              <a:t>拒绝服务攻击</a:t>
            </a:r>
          </a:p>
          <a:p>
            <a:pPr lvl="1"/>
            <a:r>
              <a:rPr lang="en-US" altLang="zh-CN" dirty="0"/>
              <a:t>8. </a:t>
            </a:r>
            <a:r>
              <a:rPr lang="zh-CN" altLang="zh-CN" dirty="0"/>
              <a:t>屏蔽攻击</a:t>
            </a:r>
          </a:p>
          <a:p>
            <a:pPr lvl="1"/>
            <a:r>
              <a:rPr lang="en-US" altLang="zh-CN" dirty="0"/>
              <a:t>9. </a:t>
            </a:r>
            <a:r>
              <a:rPr lang="zh-CN" altLang="zh-CN" dirty="0"/>
              <a:t>略读</a:t>
            </a:r>
          </a:p>
          <a:p>
            <a:endParaRPr lang="zh-CN" altLang="en-US" dirty="0"/>
          </a:p>
        </p:txBody>
      </p:sp>
    </p:spTree>
    <p:extLst>
      <p:ext uri="{BB962C8B-B14F-4D97-AF65-F5344CB8AC3E}">
        <p14:creationId xmlns:p14="http://schemas.microsoft.com/office/powerpoint/2010/main" val="595894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8</a:t>
            </a:fld>
            <a:endParaRPr lang="en-US"/>
          </a:p>
        </p:txBody>
      </p:sp>
      <p:sp>
        <p:nvSpPr>
          <p:cNvPr id="3" name="标题 2"/>
          <p:cNvSpPr>
            <a:spLocks noGrp="1"/>
          </p:cNvSpPr>
          <p:nvPr>
            <p:ph type="title"/>
          </p:nvPr>
        </p:nvSpPr>
        <p:spPr/>
        <p:txBody>
          <a:bodyPr/>
          <a:lstStyle/>
          <a:p>
            <a:r>
              <a:rPr lang="en-US" altLang="zh-CN" dirty="0" smtClean="0"/>
              <a:t>RFID</a:t>
            </a:r>
            <a:r>
              <a:rPr lang="zh-CN" altLang="zh-CN" dirty="0" smtClean="0"/>
              <a:t>识读</a:t>
            </a:r>
            <a:r>
              <a:rPr lang="zh-CN" altLang="en-US" dirty="0" smtClean="0"/>
              <a:t>的安全性</a:t>
            </a:r>
            <a:r>
              <a:rPr lang="en-US" altLang="zh-CN" dirty="0" smtClean="0"/>
              <a:t>-1</a:t>
            </a:r>
            <a:endParaRPr lang="zh-CN" altLang="en-US" dirty="0"/>
          </a:p>
        </p:txBody>
      </p:sp>
      <p:sp>
        <p:nvSpPr>
          <p:cNvPr id="4" name="内容占位符 3"/>
          <p:cNvSpPr>
            <a:spLocks noGrp="1"/>
          </p:cNvSpPr>
          <p:nvPr>
            <p:ph idx="1"/>
          </p:nvPr>
        </p:nvSpPr>
        <p:spPr>
          <a:xfrm>
            <a:off x="285750" y="1329612"/>
            <a:ext cx="6491622" cy="2970330"/>
          </a:xfrm>
        </p:spPr>
        <p:txBody>
          <a:bodyPr/>
          <a:lstStyle/>
          <a:p>
            <a:r>
              <a:rPr lang="zh-CN" altLang="en-US" dirty="0"/>
              <a:t>随着物联网的广泛应用，</a:t>
            </a:r>
            <a:r>
              <a:rPr lang="en-US" altLang="zh-CN" dirty="0"/>
              <a:t>RFID</a:t>
            </a:r>
            <a:r>
              <a:rPr lang="zh-CN" altLang="en-US" dirty="0"/>
              <a:t>识读时的安全问题日益突出</a:t>
            </a:r>
            <a:r>
              <a:rPr lang="zh-CN" altLang="en-US" dirty="0" smtClean="0"/>
              <a:t>。</a:t>
            </a:r>
            <a:endParaRPr lang="en-US" altLang="zh-CN" dirty="0" smtClean="0"/>
          </a:p>
          <a:p>
            <a:r>
              <a:rPr lang="zh-CN" altLang="en-US" dirty="0" smtClean="0"/>
              <a:t>一般来说，</a:t>
            </a:r>
            <a:r>
              <a:rPr lang="en-US" altLang="zh-CN" dirty="0"/>
              <a:t>RFID</a:t>
            </a:r>
            <a:r>
              <a:rPr lang="zh-CN" altLang="en-US" dirty="0"/>
              <a:t>有三</a:t>
            </a:r>
            <a:r>
              <a:rPr lang="zh-CN" altLang="en-US" dirty="0" smtClean="0"/>
              <a:t>类</a:t>
            </a:r>
            <a:r>
              <a:rPr lang="zh-CN" altLang="en-US" b="1" dirty="0" smtClean="0">
                <a:effectLst>
                  <a:outerShdw blurRad="38100" dist="38100" dir="2700000" algn="tl">
                    <a:srgbClr val="000000">
                      <a:alpha val="43137"/>
                    </a:srgbClr>
                  </a:outerShdw>
                </a:effectLst>
              </a:rPr>
              <a:t>安全</a:t>
            </a:r>
            <a:r>
              <a:rPr lang="en-US" altLang="zh-CN" b="1" dirty="0" smtClean="0">
                <a:effectLst>
                  <a:outerShdw blurRad="38100" dist="38100" dir="2700000" algn="tl">
                    <a:srgbClr val="000000">
                      <a:alpha val="43137"/>
                    </a:srgbClr>
                  </a:outerShdw>
                </a:effectLst>
              </a:rPr>
              <a:t>/</a:t>
            </a:r>
            <a:r>
              <a:rPr lang="zh-CN" altLang="en-US" b="1" dirty="0" smtClean="0">
                <a:effectLst>
                  <a:outerShdw blurRad="38100" dist="38100" dir="2700000" algn="tl">
                    <a:srgbClr val="000000">
                      <a:alpha val="43137"/>
                    </a:srgbClr>
                  </a:outerShdw>
                </a:effectLst>
              </a:rPr>
              <a:t>隐私</a:t>
            </a:r>
            <a:r>
              <a:rPr lang="zh-CN" altLang="en-US" dirty="0"/>
              <a:t>威胁：</a:t>
            </a:r>
          </a:p>
          <a:p>
            <a:pPr lvl="1"/>
            <a:r>
              <a:rPr lang="zh-CN" altLang="en-US" dirty="0"/>
              <a:t>①身份隐私威胁</a:t>
            </a:r>
            <a:r>
              <a:rPr lang="zh-CN" altLang="en-US" dirty="0" smtClean="0"/>
              <a:t>，</a:t>
            </a:r>
            <a:endParaRPr lang="en-US" altLang="zh-CN" dirty="0" smtClean="0"/>
          </a:p>
          <a:p>
            <a:pPr lvl="2"/>
            <a:r>
              <a:rPr lang="zh-CN" altLang="en-US" dirty="0" smtClean="0"/>
              <a:t>即</a:t>
            </a:r>
            <a:r>
              <a:rPr lang="zh-CN" altLang="en-US" dirty="0"/>
              <a:t>攻击者能够推导出参与通信的节点的身份；</a:t>
            </a:r>
          </a:p>
          <a:p>
            <a:pPr lvl="1"/>
            <a:r>
              <a:rPr lang="zh-CN" altLang="en-US" dirty="0"/>
              <a:t>②位置隐私威胁</a:t>
            </a:r>
            <a:r>
              <a:rPr lang="zh-CN" altLang="en-US" dirty="0" smtClean="0"/>
              <a:t>，</a:t>
            </a:r>
            <a:endParaRPr lang="en-US" altLang="zh-CN" dirty="0" smtClean="0"/>
          </a:p>
          <a:p>
            <a:pPr lvl="2"/>
            <a:r>
              <a:rPr lang="zh-CN" altLang="en-US" dirty="0" smtClean="0"/>
              <a:t>即</a:t>
            </a:r>
            <a:r>
              <a:rPr lang="zh-CN" altLang="en-US" dirty="0"/>
              <a:t>攻击者能够知道一个通信实体的物理位置或粗略地估计出到该实体的相对距离，进而推断出该通信实体的隐私信息。</a:t>
            </a:r>
            <a:r>
              <a:rPr lang="en-US" altLang="zh-CN" dirty="0"/>
              <a:t>【</a:t>
            </a:r>
            <a:r>
              <a:rPr lang="zh-CN" altLang="en-US" dirty="0"/>
              <a:t>轨迹隐私</a:t>
            </a:r>
            <a:r>
              <a:rPr lang="en-US" altLang="zh-CN" dirty="0"/>
              <a:t>】</a:t>
            </a:r>
          </a:p>
          <a:p>
            <a:pPr lvl="1"/>
            <a:r>
              <a:rPr lang="en-US" altLang="zh-CN" dirty="0"/>
              <a:t>③</a:t>
            </a:r>
            <a:r>
              <a:rPr lang="zh-CN" altLang="en-US" dirty="0"/>
              <a:t>内容隐私威胁</a:t>
            </a:r>
            <a:r>
              <a:rPr lang="zh-CN" altLang="en-US" dirty="0" smtClean="0"/>
              <a:t>，</a:t>
            </a:r>
            <a:endParaRPr lang="en-US" altLang="zh-CN" dirty="0" smtClean="0"/>
          </a:p>
          <a:p>
            <a:pPr lvl="2"/>
            <a:r>
              <a:rPr lang="zh-CN" altLang="en-US" dirty="0" smtClean="0"/>
              <a:t>即</a:t>
            </a:r>
            <a:r>
              <a:rPr lang="zh-CN" altLang="en-US" dirty="0"/>
              <a:t>由于消息和位置已知，攻击者能够确定通信交换信息的意义。</a:t>
            </a:r>
          </a:p>
          <a:p>
            <a:endParaRPr lang="en-US" altLang="zh-CN" dirty="0" smtClean="0"/>
          </a:p>
        </p:txBody>
      </p:sp>
    </p:spTree>
    <p:extLst>
      <p:ext uri="{BB962C8B-B14F-4D97-AF65-F5344CB8AC3E}">
        <p14:creationId xmlns:p14="http://schemas.microsoft.com/office/powerpoint/2010/main" val="3310725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9</a:t>
            </a:fld>
            <a:endParaRPr lang="en-US"/>
          </a:p>
        </p:txBody>
      </p:sp>
      <p:sp>
        <p:nvSpPr>
          <p:cNvPr id="3" name="标题 2"/>
          <p:cNvSpPr>
            <a:spLocks noGrp="1"/>
          </p:cNvSpPr>
          <p:nvPr>
            <p:ph type="title"/>
          </p:nvPr>
        </p:nvSpPr>
        <p:spPr/>
        <p:txBody>
          <a:bodyPr/>
          <a:lstStyle/>
          <a:p>
            <a:r>
              <a:rPr lang="en-US" altLang="zh-CN" dirty="0"/>
              <a:t>RFID</a:t>
            </a:r>
            <a:r>
              <a:rPr lang="zh-CN" altLang="zh-CN" dirty="0"/>
              <a:t>识读</a:t>
            </a:r>
            <a:r>
              <a:rPr lang="zh-CN" altLang="en-US" dirty="0"/>
              <a:t>的安全性</a:t>
            </a:r>
            <a:r>
              <a:rPr lang="en-US" altLang="zh-CN" dirty="0" smtClean="0"/>
              <a:t>-2</a:t>
            </a:r>
            <a:endParaRPr lang="zh-CN" altLang="en-US" dirty="0"/>
          </a:p>
        </p:txBody>
      </p:sp>
      <p:sp>
        <p:nvSpPr>
          <p:cNvPr id="4" name="内容占位符 3"/>
          <p:cNvSpPr>
            <a:spLocks noGrp="1"/>
          </p:cNvSpPr>
          <p:nvPr>
            <p:ph idx="1"/>
          </p:nvPr>
        </p:nvSpPr>
        <p:spPr/>
        <p:txBody>
          <a:bodyPr/>
          <a:lstStyle/>
          <a:p>
            <a:r>
              <a:rPr lang="en-US" altLang="zh-CN" b="1" dirty="0">
                <a:effectLst>
                  <a:outerShdw blurRad="38100" dist="38100" dir="2700000" algn="tl">
                    <a:srgbClr val="000000">
                      <a:alpha val="43137"/>
                    </a:srgbClr>
                  </a:outerShdw>
                </a:effectLst>
              </a:rPr>
              <a:t>RFID</a:t>
            </a:r>
            <a:r>
              <a:rPr lang="zh-CN" altLang="zh-CN" b="1" dirty="0">
                <a:effectLst>
                  <a:outerShdw blurRad="38100" dist="38100" dir="2700000" algn="tl">
                    <a:srgbClr val="000000">
                      <a:alpha val="43137"/>
                    </a:srgbClr>
                  </a:outerShdw>
                </a:effectLst>
              </a:rPr>
              <a:t>的识</a:t>
            </a:r>
            <a:r>
              <a:rPr lang="zh-CN" altLang="zh-CN" b="1" dirty="0" smtClean="0">
                <a:effectLst>
                  <a:outerShdw blurRad="38100" dist="38100" dir="2700000" algn="tl">
                    <a:srgbClr val="000000">
                      <a:alpha val="43137"/>
                    </a:srgbClr>
                  </a:outerShdw>
                </a:effectLst>
              </a:rPr>
              <a:t>读</a:t>
            </a:r>
            <a:r>
              <a:rPr lang="zh-CN" altLang="en-US" b="1" dirty="0" smtClean="0">
                <a:effectLst>
                  <a:outerShdw blurRad="38100" dist="38100" dir="2700000" algn="tl">
                    <a:srgbClr val="000000">
                      <a:alpha val="43137"/>
                    </a:srgbClr>
                  </a:outerShdw>
                </a:effectLst>
              </a:rPr>
              <a:t>的主要安全风险</a:t>
            </a:r>
            <a:endParaRPr lang="en-US" altLang="zh-CN" b="1" dirty="0" smtClean="0">
              <a:effectLst>
                <a:outerShdw blurRad="38100" dist="38100" dir="2700000" algn="tl">
                  <a:srgbClr val="000000">
                    <a:alpha val="43137"/>
                  </a:srgbClr>
                </a:outerShdw>
              </a:effectLst>
            </a:endParaRPr>
          </a:p>
          <a:p>
            <a:r>
              <a:rPr lang="zh-CN" altLang="en-US" dirty="0" smtClean="0"/>
              <a:t>破解</a:t>
            </a:r>
            <a:r>
              <a:rPr lang="en-US" altLang="zh-CN" dirty="0" smtClean="0"/>
              <a:t>RFID</a:t>
            </a:r>
            <a:r>
              <a:rPr lang="zh-CN" altLang="en-US" dirty="0"/>
              <a:t>标签</a:t>
            </a:r>
          </a:p>
          <a:p>
            <a:pPr lvl="1"/>
            <a:r>
              <a:rPr lang="en-US" altLang="zh-CN" dirty="0" smtClean="0"/>
              <a:t>2008</a:t>
            </a:r>
            <a:r>
              <a:rPr lang="zh-CN" altLang="en-US" dirty="0"/>
              <a:t>年</a:t>
            </a:r>
            <a:r>
              <a:rPr lang="en-US" altLang="zh-CN" dirty="0"/>
              <a:t>8</a:t>
            </a:r>
            <a:r>
              <a:rPr lang="zh-CN" altLang="en-US" dirty="0"/>
              <a:t>月，美国麻省理工学院的三名学生宣布成功破解了波士顿地铁资费卡</a:t>
            </a:r>
            <a:r>
              <a:rPr lang="zh-CN" altLang="en-US" dirty="0" smtClean="0"/>
              <a:t>。</a:t>
            </a:r>
            <a:endParaRPr lang="en-US" altLang="zh-CN" dirty="0" smtClean="0"/>
          </a:p>
          <a:p>
            <a:pPr lvl="1"/>
            <a:r>
              <a:rPr lang="zh-CN" altLang="en-US" dirty="0" smtClean="0"/>
              <a:t>更</a:t>
            </a:r>
            <a:r>
              <a:rPr lang="zh-CN" altLang="en-US" dirty="0"/>
              <a:t>严重的是，世界各地的公共交通系统都采用了几乎同样的智能卡技术，因此使用它们的破解方法可以“免费搭车游世界”</a:t>
            </a:r>
            <a:r>
              <a:rPr lang="zh-CN" altLang="en-US" dirty="0" smtClean="0"/>
              <a:t>。</a:t>
            </a:r>
            <a:endParaRPr lang="en-US" altLang="zh-CN" dirty="0" smtClean="0"/>
          </a:p>
          <a:p>
            <a:r>
              <a:rPr lang="zh-CN" altLang="en-US" dirty="0"/>
              <a:t>伪造或克隆</a:t>
            </a:r>
            <a:r>
              <a:rPr lang="en-US" altLang="zh-CN" dirty="0"/>
              <a:t>RFID</a:t>
            </a:r>
            <a:r>
              <a:rPr lang="zh-CN" altLang="en-US" dirty="0" smtClean="0"/>
              <a:t>标签</a:t>
            </a:r>
            <a:endParaRPr lang="en-US" altLang="zh-CN" dirty="0" smtClean="0"/>
          </a:p>
          <a:p>
            <a:r>
              <a:rPr lang="zh-CN" altLang="en-US" dirty="0"/>
              <a:t>扰乱</a:t>
            </a:r>
            <a:r>
              <a:rPr lang="en-US" altLang="zh-CN" dirty="0"/>
              <a:t>RFID</a:t>
            </a:r>
            <a:r>
              <a:rPr lang="zh-CN" altLang="en-US" dirty="0"/>
              <a:t>系统正常运行</a:t>
            </a:r>
          </a:p>
          <a:p>
            <a:endParaRPr lang="zh-CN" altLang="en-US" dirty="0"/>
          </a:p>
          <a:p>
            <a:endParaRPr lang="zh-CN" altLang="en-US" dirty="0"/>
          </a:p>
          <a:p>
            <a:endParaRPr lang="zh-CN" altLang="en-US" dirty="0"/>
          </a:p>
        </p:txBody>
      </p:sp>
    </p:spTree>
    <p:extLst>
      <p:ext uri="{BB962C8B-B14F-4D97-AF65-F5344CB8AC3E}">
        <p14:creationId xmlns:p14="http://schemas.microsoft.com/office/powerpoint/2010/main" val="776571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AINPROBLEM" val="MultipleChoiceMA"/>
  <p:tag name="PROBLEMSCORE" val="1.0"/>
  <p:tag name="PROBLEMSCORE_HALF" val="0.0"/>
</p:tagLst>
</file>

<file path=ppt/tags/tag10.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11.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MA"/>
</p:tagLst>
</file>

<file path=ppt/tags/tag1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3.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MA"/>
</p:tagLst>
</file>

<file path=ppt/tags/tag1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8.xml><?xml version="1.0" encoding="utf-8"?>
<p:tagLst xmlns:a="http://schemas.openxmlformats.org/drawingml/2006/main" xmlns:r="http://schemas.openxmlformats.org/officeDocument/2006/relationships" xmlns:p="http://schemas.openxmlformats.org/presentationml/2006/main">
  <p:tag name="RAINPROBLEM" val="MultipleChoiceMA"/>
  <p:tag name="PROBLEMSCORE" val="1.0"/>
  <p:tag name="PROBLEMSCORE_HALF" val="0.0"/>
</p:tagLst>
</file>

<file path=ppt/tags/tag19.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2.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2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1.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2.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3.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4.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25.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Wrong"/>
</p:tagLst>
</file>

<file path=ppt/tags/tag26.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Wrong"/>
</p:tagLst>
</file>

<file path=ppt/tags/tag2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28.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MA"/>
</p:tagLst>
</file>

<file path=ppt/tags/tag2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0.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MA"/>
</p:tagLst>
</file>

<file path=ppt/tags/tag31.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5.xml><?xml version="1.0" encoding="utf-8"?>
<p:tagLst xmlns:a="http://schemas.openxmlformats.org/drawingml/2006/main" xmlns:r="http://schemas.openxmlformats.org/officeDocument/2006/relationships" xmlns:p="http://schemas.openxmlformats.org/presentationml/2006/main">
  <p:tag name="PROBLEMSCORE_HALF" val="0.0"/>
  <p:tag name="RAINPROBLEMTYPE" val="Polling"/>
  <p:tag name="RAINPROBLEM" val="Polling"/>
  <p:tag name="ANONYMOUSPOLLING" val="False"/>
  <p:tag name="PROBLEMSCORE" val="0.0"/>
</p:tagLst>
</file>

<file path=ppt/tags/tag36.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37.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8.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9.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1.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42.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4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44.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45.xml><?xml version="1.0" encoding="utf-8"?>
<p:tagLst xmlns:a="http://schemas.openxmlformats.org/drawingml/2006/main" xmlns:r="http://schemas.openxmlformats.org/officeDocument/2006/relationships" xmlns:p="http://schemas.openxmlformats.org/presentationml/2006/main">
  <p:tag name="RAINPROBLEM" val="ProblemSubmit"/>
  <p:tag name="RAINPROBLEMTYPE" val="Polling"/>
</p:tagLst>
</file>

<file path=ppt/tags/tag4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47.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Polling"/>
</p:tagLst>
</file>

<file path=ppt/tags/tag4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4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5.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0.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51.xml><?xml version="1.0" encoding="utf-8"?>
<p:tagLst xmlns:a="http://schemas.openxmlformats.org/drawingml/2006/main" xmlns:r="http://schemas.openxmlformats.org/officeDocument/2006/relationships" xmlns:p="http://schemas.openxmlformats.org/presentationml/2006/main">
  <p:tag name="RAINPROBLEMTYPE" val="ProblemTypeMarker"/>
  <p:tag name="RAINPROBLEM" val="PollingAnswer"/>
</p:tagLst>
</file>

<file path=ppt/tags/tag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8.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heme/theme1.xml><?xml version="1.0" encoding="utf-8"?>
<a:theme xmlns:a="http://schemas.openxmlformats.org/drawingml/2006/main" name="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1634</TotalTime>
  <Pages>0</Pages>
  <Words>3507</Words>
  <Characters>0</Characters>
  <Application>Microsoft Office PowerPoint</Application>
  <DocSecurity>0</DocSecurity>
  <PresentationFormat>自定义</PresentationFormat>
  <Lines>0</Lines>
  <Paragraphs>282</Paragraphs>
  <Slides>46</Slides>
  <Notes>1</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46</vt:i4>
      </vt:variant>
    </vt:vector>
  </HeadingPairs>
  <TitlesOfParts>
    <vt:vector size="64" baseType="lpstr">
      <vt:lpstr>Microsoft Yahei</vt:lpstr>
      <vt:lpstr>仿宋</vt:lpstr>
      <vt:lpstr>黑体</vt:lpstr>
      <vt:lpstr>华文行楷</vt:lpstr>
      <vt:lpstr>华文中宋</vt:lpstr>
      <vt:lpstr>楷体</vt:lpstr>
      <vt:lpstr>楷体_GB2312</vt:lpstr>
      <vt:lpstr>隶书</vt:lpstr>
      <vt:lpstr>宋体</vt:lpstr>
      <vt:lpstr>微软雅黑</vt:lpstr>
      <vt:lpstr>幼圆</vt:lpstr>
      <vt:lpstr>Arial Black</vt:lpstr>
      <vt:lpstr>Comic Sans MS</vt:lpstr>
      <vt:lpstr>Tahoma</vt:lpstr>
      <vt:lpstr>Times New Roman</vt:lpstr>
      <vt:lpstr>Wingdings</vt:lpstr>
      <vt:lpstr>默认设计模板</vt:lpstr>
      <vt:lpstr>Visio</vt:lpstr>
      <vt:lpstr>PowerPoint 演示文稿</vt:lpstr>
      <vt:lpstr>本章内容</vt:lpstr>
      <vt:lpstr>7.1物联网的安全问题分析</vt:lpstr>
      <vt:lpstr>7.2物联网的安全体系</vt:lpstr>
      <vt:lpstr>物联网的安全特征</vt:lpstr>
      <vt:lpstr>7.3物联网的感知层安全</vt:lpstr>
      <vt:lpstr>7.3.1RFID的安全威胁</vt:lpstr>
      <vt:lpstr>RFID识读的安全性-1</vt:lpstr>
      <vt:lpstr>RFID识读的安全性-2</vt:lpstr>
      <vt:lpstr>PowerPoint 演示文稿</vt:lpstr>
      <vt:lpstr>RFID识读的安全性-3</vt:lpstr>
      <vt:lpstr>RFID识读的安全机制-1</vt:lpstr>
      <vt:lpstr>RFID识读的安全机制-2</vt:lpstr>
      <vt:lpstr>1、物理安全机制</vt:lpstr>
      <vt:lpstr>1、物理安全机制</vt:lpstr>
      <vt:lpstr>1、物理安全机制</vt:lpstr>
      <vt:lpstr>（1）物理安全机制</vt:lpstr>
      <vt:lpstr>1、物理安全机制</vt:lpstr>
      <vt:lpstr>PowerPoint 演示文稿</vt:lpstr>
      <vt:lpstr>RFID识读的逻辑安全机制</vt:lpstr>
      <vt:lpstr>RFID安全协议</vt:lpstr>
      <vt:lpstr>Hash运算简介</vt:lpstr>
      <vt:lpstr>常用Hash函数-冲突解决</vt:lpstr>
      <vt:lpstr>Hash函数</vt:lpstr>
      <vt:lpstr>RFID 的安全认证协议</vt:lpstr>
      <vt:lpstr>Hash－Lock协议</vt:lpstr>
      <vt:lpstr>Hash－Lock协议</vt:lpstr>
      <vt:lpstr>Hash－Lock协议</vt:lpstr>
      <vt:lpstr>Hash－Lock协议</vt:lpstr>
      <vt:lpstr>PowerPoint 演示文稿</vt:lpstr>
      <vt:lpstr> Hash-Lock协议的仿真实践-1</vt:lpstr>
      <vt:lpstr>Hash-Lock协议的仿真实践-2</vt:lpstr>
      <vt:lpstr>Hash-Lock协议的仿真实践-3</vt:lpstr>
      <vt:lpstr>7.4物联网的传输层安全</vt:lpstr>
      <vt:lpstr>传输层的数据加密机制</vt:lpstr>
      <vt:lpstr>7.4.2传输层的数据加密机制</vt:lpstr>
      <vt:lpstr>置换密码</vt:lpstr>
      <vt:lpstr>PowerPoint 演示文稿</vt:lpstr>
      <vt:lpstr>DES</vt:lpstr>
      <vt:lpstr>PowerPoint 演示文稿</vt:lpstr>
      <vt:lpstr>DES</vt:lpstr>
      <vt:lpstr>RSA算法 </vt:lpstr>
      <vt:lpstr>RSA</vt:lpstr>
      <vt:lpstr>7.5物联网应用层安全</vt:lpstr>
      <vt:lpstr>7.6 区块链技术</vt:lpstr>
      <vt:lpstr>THANKS！</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总线技术</dc:title>
  <dc:creator>s</dc:creator>
  <cp:lastModifiedBy>桂小林</cp:lastModifiedBy>
  <cp:revision>857</cp:revision>
  <dcterms:created xsi:type="dcterms:W3CDTF">2004-05-18T02:59:53Z</dcterms:created>
  <dcterms:modified xsi:type="dcterms:W3CDTF">2024-09-29T10:41:00Z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2052-8.1.0.3281</vt:lpwstr>
  </property>
</Properties>
</file>