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6"/>
  </p:notesMasterIdLst>
  <p:sldIdLst>
    <p:sldId id="256" r:id="rId3"/>
    <p:sldId id="257" r:id="rId4"/>
    <p:sldId id="259" r:id="rId5"/>
    <p:sldId id="294" r:id="rId6"/>
    <p:sldId id="295" r:id="rId7"/>
    <p:sldId id="262" r:id="rId8"/>
    <p:sldId id="296" r:id="rId9"/>
    <p:sldId id="297" r:id="rId10"/>
    <p:sldId id="298" r:id="rId11"/>
    <p:sldId id="299" r:id="rId12"/>
    <p:sldId id="300" r:id="rId13"/>
    <p:sldId id="264" r:id="rId14"/>
    <p:sldId id="301" r:id="rId15"/>
    <p:sldId id="303" r:id="rId16"/>
    <p:sldId id="265" r:id="rId17"/>
    <p:sldId id="305" r:id="rId18"/>
    <p:sldId id="306" r:id="rId19"/>
    <p:sldId id="307" r:id="rId20"/>
    <p:sldId id="308" r:id="rId21"/>
    <p:sldId id="304" r:id="rId22"/>
    <p:sldId id="279" r:id="rId23"/>
    <p:sldId id="309" r:id="rId24"/>
    <p:sldId id="310" r:id="rId25"/>
    <p:sldId id="311" r:id="rId26"/>
    <p:sldId id="312" r:id="rId27"/>
    <p:sldId id="314" r:id="rId28"/>
    <p:sldId id="313" r:id="rId29"/>
    <p:sldId id="316" r:id="rId30"/>
    <p:sldId id="317" r:id="rId31"/>
    <p:sldId id="318" r:id="rId32"/>
    <p:sldId id="319" r:id="rId33"/>
    <p:sldId id="497" r:id="rId34"/>
    <p:sldId id="263" r:id="rId35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A936"/>
    <a:srgbClr val="FCD7A1"/>
    <a:srgbClr val="FB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7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CAC29-8A0E-4BA0-AC59-B2DBAF93F1B2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5C01A-A1A1-464E-A57D-901F572DE1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E2725-FE45-4A31-A6E7-57EC05A2CA9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E2725-FE45-4A31-A6E7-57EC05A2CA9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E2725-FE45-4A31-A6E7-57EC05A2CA9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E2725-FE45-4A31-A6E7-57EC05A2CA9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E2725-FE45-4A31-A6E7-57EC05A2CA9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E2725-FE45-4A31-A6E7-57EC05A2CA9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E2725-FE45-4A31-A6E7-57EC05A2CA9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E2725-FE45-4A31-A6E7-57EC05A2CA9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E2725-FE45-4A31-A6E7-57EC05A2CA9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E2725-FE45-4A31-A6E7-57EC05A2CA9C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E2725-FE45-4A31-A6E7-57EC05A2CA9C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E2725-FE45-4A31-A6E7-57EC05A2CA9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E2725-FE45-4A31-A6E7-57EC05A2CA9C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E2725-FE45-4A31-A6E7-57EC05A2CA9C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E2725-FE45-4A31-A6E7-57EC05A2CA9C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E2725-FE45-4A31-A6E7-57EC05A2CA9C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E2725-FE45-4A31-A6E7-57EC05A2CA9C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E2725-FE45-4A31-A6E7-57EC05A2CA9C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E2725-FE45-4A31-A6E7-57EC05A2CA9C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E2725-FE45-4A31-A6E7-57EC05A2CA9C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E2725-FE45-4A31-A6E7-57EC05A2CA9C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E2725-FE45-4A31-A6E7-57EC05A2CA9C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E2725-FE45-4A31-A6E7-57EC05A2CA9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E2725-FE45-4A31-A6E7-57EC05A2CA9C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017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E2725-FE45-4A31-A6E7-57EC05A2CA9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E2725-FE45-4A31-A6E7-57EC05A2CA9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E2725-FE45-4A31-A6E7-57EC05A2CA9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E2725-FE45-4A31-A6E7-57EC05A2CA9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E2725-FE45-4A31-A6E7-57EC05A2CA9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E2725-FE45-4A31-A6E7-57EC05A2CA9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C93A9-4999-42E9-B2C9-40AE5C64C0FF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23AA-A7FB-46DA-8361-F66FCC1127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C93A9-4999-42E9-B2C9-40AE5C64C0FF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23AA-A7FB-46DA-8361-F66FCC1127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C93A9-4999-42E9-B2C9-40AE5C64C0FF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23AA-A7FB-46DA-8361-F66FCC1127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"/>
          <a:stretch>
            <a:fillRect/>
          </a:stretch>
        </p:blipFill>
        <p:spPr>
          <a:xfrm>
            <a:off x="0" y="-2"/>
            <a:ext cx="12192658" cy="923925"/>
          </a:xfrm>
          <a:prstGeom prst="rect">
            <a:avLst/>
          </a:prstGeom>
        </p:spPr>
      </p:pic>
      <p:sp>
        <p:nvSpPr>
          <p:cNvPr id="2" name="椭圆 1"/>
          <p:cNvSpPr/>
          <p:nvPr userDrawn="1"/>
        </p:nvSpPr>
        <p:spPr>
          <a:xfrm>
            <a:off x="11452411" y="215432"/>
            <a:ext cx="493059" cy="4930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CD7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11434482" y="280140"/>
            <a:ext cx="52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1F37B78-A422-4D8F-B453-19ACB88C6007}" type="slidenum">
              <a:rPr lang="zh-CN" altLang="en-US" b="1" smtClean="0"/>
              <a:t>‹#›</a:t>
            </a:fld>
            <a:endParaRPr lang="zh-CN" altLang="en-US" b="1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C93A9-4999-42E9-B2C9-40AE5C64C0FF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23AA-A7FB-46DA-8361-F66FCC1127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C93A9-4999-42E9-B2C9-40AE5C64C0FF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23AA-A7FB-46DA-8361-F66FCC1127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C93A9-4999-42E9-B2C9-40AE5C64C0FF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23AA-A7FB-46DA-8361-F66FCC1127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C93A9-4999-42E9-B2C9-40AE5C64C0FF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23AA-A7FB-46DA-8361-F66FCC1127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C93A9-4999-42E9-B2C9-40AE5C64C0FF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23AA-A7FB-46DA-8361-F66FCC1127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C93A9-4999-42E9-B2C9-40AE5C64C0FF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23AA-A7FB-46DA-8361-F66FCC1127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C93A9-4999-42E9-B2C9-40AE5C64C0FF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23AA-A7FB-46DA-8361-F66FCC1127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C93A9-4999-42E9-B2C9-40AE5C64C0FF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23AA-A7FB-46DA-8361-F66FCC1127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C93A9-4999-42E9-B2C9-40AE5C64C0FF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23AA-A7FB-46DA-8361-F66FCC1127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C93A9-4999-42E9-B2C9-40AE5C64C0FF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23AA-A7FB-46DA-8361-F66FCC1127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C93A9-4999-42E9-B2C9-40AE5C64C0FF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23AA-A7FB-46DA-8361-F66FCC1127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C93A9-4999-42E9-B2C9-40AE5C64C0FF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23AA-A7FB-46DA-8361-F66FCC1127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"/>
          <a:stretch>
            <a:fillRect/>
          </a:stretch>
        </p:blipFill>
        <p:spPr>
          <a:xfrm>
            <a:off x="0" y="-2"/>
            <a:ext cx="12192658" cy="923925"/>
          </a:xfrm>
          <a:prstGeom prst="rect">
            <a:avLst/>
          </a:prstGeom>
        </p:spPr>
      </p:pic>
      <p:sp>
        <p:nvSpPr>
          <p:cNvPr id="2" name="椭圆 1"/>
          <p:cNvSpPr/>
          <p:nvPr userDrawn="1"/>
        </p:nvSpPr>
        <p:spPr>
          <a:xfrm>
            <a:off x="11452411" y="215432"/>
            <a:ext cx="493059" cy="4930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CD7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11434482" y="280140"/>
            <a:ext cx="52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1F37B78-A422-4D8F-B453-19ACB88C6007}" type="slidenum">
              <a:rPr lang="zh-CN" altLang="en-US" b="1" smtClean="0"/>
              <a:t>‹#›</a:t>
            </a:fld>
            <a:endParaRPr lang="zh-CN" altLang="en-US" b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C93A9-4999-42E9-B2C9-40AE5C64C0FF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23AA-A7FB-46DA-8361-F66FCC1127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C93A9-4999-42E9-B2C9-40AE5C64C0FF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23AA-A7FB-46DA-8361-F66FCC1127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C93A9-4999-42E9-B2C9-40AE5C64C0FF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23AA-A7FB-46DA-8361-F66FCC1127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C93A9-4999-42E9-B2C9-40AE5C64C0FF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23AA-A7FB-46DA-8361-F66FCC1127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C93A9-4999-42E9-B2C9-40AE5C64C0FF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23AA-A7FB-46DA-8361-F66FCC1127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C93A9-4999-42E9-B2C9-40AE5C64C0FF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23AA-A7FB-46DA-8361-F66FCC1127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C93A9-4999-42E9-B2C9-40AE5C64C0FF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23AA-A7FB-46DA-8361-F66FCC1127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C93A9-4999-42E9-B2C9-40AE5C64C0FF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223AA-A7FB-46DA-8361-F66FCC1127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C93A9-4999-42E9-B2C9-40AE5C64C0FF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223AA-A7FB-46DA-8361-F66FCC1127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10" Type="http://schemas.openxmlformats.org/officeDocument/2006/relationships/image" Target="../media/image22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.chinaz.com/tools/unicode.aspx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1171575" y="331323"/>
            <a:ext cx="108585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2285999" y="331323"/>
            <a:ext cx="271938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1171575" y="331323"/>
            <a:ext cx="38885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i="0" u="none" strike="noStrike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名师名校   </a:t>
            </a:r>
            <a:r>
              <a:rPr lang="zh-CN" altLang="en-US" sz="1800" b="0" i="0" u="none" strike="noStrike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新形态通识教育系列教材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322944" y="1727417"/>
            <a:ext cx="7546110" cy="3403166"/>
            <a:chOff x="2225963" y="1464398"/>
            <a:chExt cx="7546110" cy="3403166"/>
          </a:xfrm>
        </p:grpSpPr>
        <p:sp>
          <p:nvSpPr>
            <p:cNvPr id="7" name="矩形 6"/>
            <p:cNvSpPr/>
            <p:nvPr/>
          </p:nvSpPr>
          <p:spPr>
            <a:xfrm>
              <a:off x="2225964" y="1464398"/>
              <a:ext cx="7546109" cy="3403166"/>
            </a:xfrm>
            <a:prstGeom prst="rect">
              <a:avLst/>
            </a:prstGeom>
            <a:solidFill>
              <a:schemeClr val="tx1"/>
            </a:solidFill>
            <a:ln w="76200" cmpd="thickThin">
              <a:solidFill>
                <a:srgbClr val="FCD7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225963" y="1704170"/>
              <a:ext cx="7546109" cy="13220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8000" b="0" i="0" u="none" strike="noStrike" spc="-300" dirty="0">
                  <a:solidFill>
                    <a:srgbClr val="FFFFFF"/>
                  </a:solidFill>
                  <a:latin typeface="方正大标宋_GBK" panose="03000509000000000000" pitchFamily="65" charset="-122"/>
                  <a:ea typeface="方正大标宋_GBK" panose="03000509000000000000" pitchFamily="65" charset="-122"/>
                </a:rPr>
                <a:t>大 学 计 算 机</a:t>
              </a:r>
              <a:endParaRPr lang="zh-CN" altLang="en-US" sz="8000" spc="-300" dirty="0">
                <a:latin typeface="方正大标宋_GBK" panose="03000509000000000000" pitchFamily="65" charset="-122"/>
                <a:ea typeface="方正大标宋_GBK" panose="03000509000000000000" pitchFamily="65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327564" y="3298143"/>
              <a:ext cx="726901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b="0" i="0" u="none" strike="noStrike" spc="600" baseline="0" dirty="0">
                  <a:solidFill>
                    <a:srgbClr val="FCD7A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计算思维与新一代信息技术</a:t>
              </a:r>
              <a:endParaRPr lang="zh-CN" altLang="en-US" sz="4000" spc="600" dirty="0">
                <a:solidFill>
                  <a:srgbClr val="FCD7A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2327564" y="4137891"/>
              <a:ext cx="7269018" cy="0"/>
            </a:xfrm>
            <a:prstGeom prst="line">
              <a:avLst/>
            </a:prstGeom>
            <a:ln>
              <a:solidFill>
                <a:srgbClr val="FCD7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2419927" y="4269789"/>
              <a:ext cx="202276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i="0" u="none" strike="noStrike" baseline="0" dirty="0">
                  <a:solidFill>
                    <a:srgbClr val="FCD7A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附微课 双色版</a:t>
              </a:r>
              <a:endParaRPr lang="zh-CN" altLang="en-US" sz="2000" b="1" dirty="0">
                <a:solidFill>
                  <a:srgbClr val="FCD7A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740073" y="4300567"/>
              <a:ext cx="185650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 b="0" i="0" u="none" strike="noStrike" dirty="0">
                  <a:solidFill>
                    <a:srgbClr val="FFFFFF"/>
                  </a:solidFill>
                  <a:latin typeface="方正大标宋_GBK" panose="03000509000000000000" pitchFamily="65" charset="-122"/>
                  <a:ea typeface="方正大标宋_GBK" panose="03000509000000000000" pitchFamily="65" charset="-122"/>
                </a:rPr>
                <a:t>主编 ◎ 桂小林</a:t>
              </a:r>
              <a:endParaRPr lang="zh-CN" altLang="en-US" dirty="0">
                <a:latin typeface="方正大标宋_GBK" panose="03000509000000000000" pitchFamily="65" charset="-122"/>
                <a:ea typeface="方正大标宋_GBK" panose="03000509000000000000" pitchFamily="65" charset="-122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clrChange>
              <a:clrFrom>
                <a:srgbClr val="04131C"/>
              </a:clrFrom>
              <a:clrTo>
                <a:srgbClr val="04131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823" y="284189"/>
            <a:ext cx="709927" cy="695439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clrChange>
              <a:clrFrom>
                <a:srgbClr val="04131C"/>
              </a:clrFrom>
              <a:clrTo>
                <a:srgbClr val="04131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5308" y="5958526"/>
            <a:ext cx="5400000" cy="6522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1596" y="139773"/>
            <a:ext cx="497586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200" spc="100" dirty="0">
                <a:solidFill>
                  <a:schemeClr val="bg1">
                    <a:alpha val="9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1.2.2</a:t>
            </a:r>
            <a:r>
              <a:rPr lang="en-US" altLang="zh-CN" sz="3200" spc="100" dirty="0">
                <a:solidFill>
                  <a:schemeClr val="bg1">
                    <a:alpha val="9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 </a:t>
            </a:r>
            <a:r>
              <a:rPr lang="zh-CN" altLang="en-US" sz="3200" spc="100" dirty="0">
                <a:solidFill>
                  <a:schemeClr val="bg1">
                    <a:alpha val="9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二进制数的表示单位</a:t>
            </a:r>
          </a:p>
        </p:txBody>
      </p:sp>
      <p:sp>
        <p:nvSpPr>
          <p:cNvPr id="5" name="椭圆 4"/>
          <p:cNvSpPr/>
          <p:nvPr/>
        </p:nvSpPr>
        <p:spPr>
          <a:xfrm>
            <a:off x="1418883" y="2068864"/>
            <a:ext cx="1540778" cy="1540778"/>
          </a:xfrm>
          <a:prstGeom prst="ellipse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425233" y="2074138"/>
            <a:ext cx="1540778" cy="1540778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524182" y="1922218"/>
            <a:ext cx="660400" cy="6604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655126" y="2082113"/>
            <a:ext cx="398513" cy="340610"/>
          </a:xfrm>
          <a:custGeom>
            <a:avLst/>
            <a:gdLst>
              <a:gd name="T0" fmla="*/ 14836 w 15142"/>
              <a:gd name="T1" fmla="*/ 4282 h 12941"/>
              <a:gd name="T2" fmla="*/ 12685 w 15142"/>
              <a:gd name="T3" fmla="*/ 661 h 12941"/>
              <a:gd name="T4" fmla="*/ 11524 w 15142"/>
              <a:gd name="T5" fmla="*/ 0 h 12941"/>
              <a:gd name="T6" fmla="*/ 3617 w 15142"/>
              <a:gd name="T7" fmla="*/ 0 h 12941"/>
              <a:gd name="T8" fmla="*/ 2457 w 15142"/>
              <a:gd name="T9" fmla="*/ 661 h 12941"/>
              <a:gd name="T10" fmla="*/ 306 w 15142"/>
              <a:gd name="T11" fmla="*/ 4283 h 12941"/>
              <a:gd name="T12" fmla="*/ 484 w 15142"/>
              <a:gd name="T13" fmla="*/ 5899 h 12941"/>
              <a:gd name="T14" fmla="*/ 6588 w 15142"/>
              <a:gd name="T15" fmla="*/ 12376 h 12941"/>
              <a:gd name="T16" fmla="*/ 8553 w 15142"/>
              <a:gd name="T17" fmla="*/ 12376 h 12941"/>
              <a:gd name="T18" fmla="*/ 14658 w 15142"/>
              <a:gd name="T19" fmla="*/ 5899 h 12941"/>
              <a:gd name="T20" fmla="*/ 14836 w 15142"/>
              <a:gd name="T21" fmla="*/ 4282 h 12941"/>
              <a:gd name="T22" fmla="*/ 11680 w 15142"/>
              <a:gd name="T23" fmla="*/ 5840 h 12941"/>
              <a:gd name="T24" fmla="*/ 8600 w 15142"/>
              <a:gd name="T25" fmla="*/ 9107 h 12941"/>
              <a:gd name="T26" fmla="*/ 6540 w 15142"/>
              <a:gd name="T27" fmla="*/ 9107 h 12941"/>
              <a:gd name="T28" fmla="*/ 3461 w 15142"/>
              <a:gd name="T29" fmla="*/ 5840 h 12941"/>
              <a:gd name="T30" fmla="*/ 3466 w 15142"/>
              <a:gd name="T31" fmla="*/ 5353 h 12941"/>
              <a:gd name="T32" fmla="*/ 3952 w 15142"/>
              <a:gd name="T33" fmla="*/ 5378 h 12941"/>
              <a:gd name="T34" fmla="*/ 7032 w 15142"/>
              <a:gd name="T35" fmla="*/ 8644 h 12941"/>
              <a:gd name="T36" fmla="*/ 8109 w 15142"/>
              <a:gd name="T37" fmla="*/ 8644 h 12941"/>
              <a:gd name="T38" fmla="*/ 11188 w 15142"/>
              <a:gd name="T39" fmla="*/ 5378 h 12941"/>
              <a:gd name="T40" fmla="*/ 11665 w 15142"/>
              <a:gd name="T41" fmla="*/ 5364 h 12941"/>
              <a:gd name="T42" fmla="*/ 11679 w 15142"/>
              <a:gd name="T43" fmla="*/ 5841 h 12941"/>
              <a:gd name="T44" fmla="*/ 11680 w 15142"/>
              <a:gd name="T45" fmla="*/ 5840 h 12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142" h="12941">
                <a:moveTo>
                  <a:pt x="14836" y="4282"/>
                </a:moveTo>
                <a:lnTo>
                  <a:pt x="12685" y="661"/>
                </a:lnTo>
                <a:cubicBezTo>
                  <a:pt x="12440" y="252"/>
                  <a:pt x="12000" y="1"/>
                  <a:pt x="11524" y="0"/>
                </a:cubicBezTo>
                <a:lnTo>
                  <a:pt x="3617" y="0"/>
                </a:lnTo>
                <a:cubicBezTo>
                  <a:pt x="3141" y="1"/>
                  <a:pt x="2701" y="252"/>
                  <a:pt x="2457" y="661"/>
                </a:cubicBezTo>
                <a:lnTo>
                  <a:pt x="306" y="4283"/>
                </a:lnTo>
                <a:cubicBezTo>
                  <a:pt x="0" y="4802"/>
                  <a:pt x="72" y="5460"/>
                  <a:pt x="484" y="5899"/>
                </a:cubicBezTo>
                <a:lnTo>
                  <a:pt x="6588" y="12376"/>
                </a:lnTo>
                <a:cubicBezTo>
                  <a:pt x="7121" y="12941"/>
                  <a:pt x="8020" y="12941"/>
                  <a:pt x="8553" y="12376"/>
                </a:cubicBezTo>
                <a:lnTo>
                  <a:pt x="14658" y="5899"/>
                </a:lnTo>
                <a:cubicBezTo>
                  <a:pt x="15070" y="5460"/>
                  <a:pt x="15142" y="4801"/>
                  <a:pt x="14836" y="4282"/>
                </a:cubicBezTo>
                <a:close/>
                <a:moveTo>
                  <a:pt x="11680" y="5840"/>
                </a:moveTo>
                <a:lnTo>
                  <a:pt x="8600" y="9107"/>
                </a:lnTo>
                <a:cubicBezTo>
                  <a:pt x="8041" y="9700"/>
                  <a:pt x="7099" y="9700"/>
                  <a:pt x="6540" y="9107"/>
                </a:cubicBezTo>
                <a:lnTo>
                  <a:pt x="3461" y="5840"/>
                </a:lnTo>
                <a:cubicBezTo>
                  <a:pt x="3324" y="5706"/>
                  <a:pt x="3326" y="5484"/>
                  <a:pt x="3466" y="5353"/>
                </a:cubicBezTo>
                <a:cubicBezTo>
                  <a:pt x="3606" y="5221"/>
                  <a:pt x="3827" y="5233"/>
                  <a:pt x="3952" y="5378"/>
                </a:cubicBezTo>
                <a:lnTo>
                  <a:pt x="7032" y="8644"/>
                </a:lnTo>
                <a:cubicBezTo>
                  <a:pt x="7324" y="8954"/>
                  <a:pt x="7817" y="8954"/>
                  <a:pt x="8109" y="8644"/>
                </a:cubicBezTo>
                <a:lnTo>
                  <a:pt x="11188" y="5378"/>
                </a:lnTo>
                <a:cubicBezTo>
                  <a:pt x="11316" y="5242"/>
                  <a:pt x="11529" y="5236"/>
                  <a:pt x="11665" y="5364"/>
                </a:cubicBezTo>
                <a:cubicBezTo>
                  <a:pt x="11801" y="5492"/>
                  <a:pt x="11807" y="5705"/>
                  <a:pt x="11679" y="5841"/>
                </a:cubicBezTo>
                <a:lnTo>
                  <a:pt x="11680" y="58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01395" y="3906520"/>
            <a:ext cx="2456815" cy="138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2000"/>
              </a:lnSpc>
            </a:pPr>
            <a:r>
              <a:rPr lang="zh-CN" altLang="en-US" sz="1600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位（bit，简称b）是计算机内部编码的最基本单位，也是最小单位。只能表示两种状态位，即0和1。</a:t>
            </a:r>
          </a:p>
        </p:txBody>
      </p:sp>
      <p:sp>
        <p:nvSpPr>
          <p:cNvPr id="15" name="椭圆 14"/>
          <p:cNvSpPr/>
          <p:nvPr/>
        </p:nvSpPr>
        <p:spPr>
          <a:xfrm>
            <a:off x="5323188" y="2059712"/>
            <a:ext cx="1547991" cy="1547991"/>
          </a:xfrm>
          <a:prstGeom prst="ellipse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317701" y="2066925"/>
            <a:ext cx="1540778" cy="1540778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410156" y="1915005"/>
            <a:ext cx="660400" cy="6604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493260" y="3834130"/>
            <a:ext cx="3352800" cy="2686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2000"/>
              </a:lnSpc>
            </a:pPr>
            <a:r>
              <a:rPr lang="zh-CN" altLang="en-US" sz="1600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字节(Byte, 简称B)等于8个二进制位（8 bits）。以字节作为度量的单位有B（字节）、KB（千字节）、MB（兆字节）、GB（吉字节）和TB（太字节）等。其中1KB=1024B、1MB=1024KB、1GB=1024 MB、1TB=1024GB。例如，某计算机配有1024兆字节内存，即1GB。</a:t>
            </a:r>
          </a:p>
        </p:txBody>
      </p:sp>
      <p:sp>
        <p:nvSpPr>
          <p:cNvPr id="21" name="椭圆 20"/>
          <p:cNvSpPr/>
          <p:nvPr/>
        </p:nvSpPr>
        <p:spPr>
          <a:xfrm>
            <a:off x="9110642" y="2052499"/>
            <a:ext cx="1547991" cy="1547991"/>
          </a:xfrm>
          <a:prstGeom prst="ellipse">
            <a:avLst/>
          </a:prstGeom>
          <a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9097942" y="2059712"/>
            <a:ext cx="1540778" cy="1540778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0197610" y="1907792"/>
            <a:ext cx="660400" cy="6604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582660" y="3906520"/>
            <a:ext cx="2733040" cy="138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2000"/>
              </a:lnSpc>
            </a:pPr>
            <a:r>
              <a:rPr lang="zh-CN" altLang="en-US" sz="1600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字（Word，简称W）等于2个字节，一个双字（Double Word，简称DW）等于2个字，以此类推。</a:t>
            </a:r>
          </a:p>
        </p:txBody>
      </p:sp>
      <p:sp>
        <p:nvSpPr>
          <p:cNvPr id="27" name="arrow-pointing-left-circular-button_20407"/>
          <p:cNvSpPr>
            <a:spLocks noChangeAspect="1"/>
          </p:cNvSpPr>
          <p:nvPr/>
        </p:nvSpPr>
        <p:spPr bwMode="auto">
          <a:xfrm>
            <a:off x="6580080" y="2060791"/>
            <a:ext cx="317379" cy="354719"/>
          </a:xfrm>
          <a:custGeom>
            <a:avLst/>
            <a:gdLst>
              <a:gd name="connsiteX0" fmla="*/ 270066 w 541458"/>
              <a:gd name="connsiteY0" fmla="*/ 45979 h 605161"/>
              <a:gd name="connsiteX1" fmla="*/ 357669 w 541458"/>
              <a:gd name="connsiteY1" fmla="*/ 101865 h 605161"/>
              <a:gd name="connsiteX2" fmla="*/ 471122 w 541458"/>
              <a:gd name="connsiteY2" fmla="*/ 195009 h 605161"/>
              <a:gd name="connsiteX3" fmla="*/ 492664 w 541458"/>
              <a:gd name="connsiteY3" fmla="*/ 227967 h 605161"/>
              <a:gd name="connsiteX4" fmla="*/ 285863 w 541458"/>
              <a:gd name="connsiteY4" fmla="*/ 551819 h 605161"/>
              <a:gd name="connsiteX5" fmla="*/ 255705 w 541458"/>
              <a:gd name="connsiteY5" fmla="*/ 551819 h 605161"/>
              <a:gd name="connsiteX6" fmla="*/ 48904 w 541458"/>
              <a:gd name="connsiteY6" fmla="*/ 227967 h 605161"/>
              <a:gd name="connsiteX7" fmla="*/ 70446 w 541458"/>
              <a:gd name="connsiteY7" fmla="*/ 195009 h 605161"/>
              <a:gd name="connsiteX8" fmla="*/ 182463 w 541458"/>
              <a:gd name="connsiteY8" fmla="*/ 101865 h 605161"/>
              <a:gd name="connsiteX9" fmla="*/ 270066 w 541458"/>
              <a:gd name="connsiteY9" fmla="*/ 45979 h 605161"/>
              <a:gd name="connsiteX10" fmla="*/ 270065 w 541458"/>
              <a:gd name="connsiteY10" fmla="*/ 22931 h 605161"/>
              <a:gd name="connsiteX11" fmla="*/ 163806 w 541458"/>
              <a:gd name="connsiteY11" fmla="*/ 88858 h 605161"/>
              <a:gd name="connsiteX12" fmla="*/ 48931 w 541458"/>
              <a:gd name="connsiteY12" fmla="*/ 177715 h 605161"/>
              <a:gd name="connsiteX13" fmla="*/ 24520 w 541458"/>
              <a:gd name="connsiteY13" fmla="*/ 210678 h 605161"/>
              <a:gd name="connsiteX14" fmla="*/ 255706 w 541458"/>
              <a:gd name="connsiteY14" fmla="*/ 577573 h 605161"/>
              <a:gd name="connsiteX15" fmla="*/ 284425 w 541458"/>
              <a:gd name="connsiteY15" fmla="*/ 577573 h 605161"/>
              <a:gd name="connsiteX16" fmla="*/ 517047 w 541458"/>
              <a:gd name="connsiteY16" fmla="*/ 210678 h 605161"/>
              <a:gd name="connsiteX17" fmla="*/ 492636 w 541458"/>
              <a:gd name="connsiteY17" fmla="*/ 177715 h 605161"/>
              <a:gd name="connsiteX18" fmla="*/ 376325 w 541458"/>
              <a:gd name="connsiteY18" fmla="*/ 88858 h 605161"/>
              <a:gd name="connsiteX19" fmla="*/ 270065 w 541458"/>
              <a:gd name="connsiteY19" fmla="*/ 22931 h 605161"/>
              <a:gd name="connsiteX20" fmla="*/ 270065 w 541458"/>
              <a:gd name="connsiteY20" fmla="*/ 0 h 605161"/>
              <a:gd name="connsiteX21" fmla="*/ 514175 w 541458"/>
              <a:gd name="connsiteY21" fmla="*/ 157650 h 605161"/>
              <a:gd name="connsiteX22" fmla="*/ 541458 w 541458"/>
              <a:gd name="connsiteY22" fmla="*/ 190613 h 605161"/>
              <a:gd name="connsiteX23" fmla="*/ 282989 w 541458"/>
              <a:gd name="connsiteY23" fmla="*/ 601937 h 605161"/>
              <a:gd name="connsiteX24" fmla="*/ 257142 w 541458"/>
              <a:gd name="connsiteY24" fmla="*/ 601937 h 605161"/>
              <a:gd name="connsiteX25" fmla="*/ 109 w 541458"/>
              <a:gd name="connsiteY25" fmla="*/ 190613 h 605161"/>
              <a:gd name="connsiteX26" fmla="*/ 27392 w 541458"/>
              <a:gd name="connsiteY26" fmla="*/ 157650 h 605161"/>
              <a:gd name="connsiteX27" fmla="*/ 270065 w 541458"/>
              <a:gd name="connsiteY27" fmla="*/ 0 h 605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41458" h="605161">
                <a:moveTo>
                  <a:pt x="270066" y="45979"/>
                </a:moveTo>
                <a:cubicBezTo>
                  <a:pt x="318894" y="45979"/>
                  <a:pt x="333255" y="66041"/>
                  <a:pt x="357669" y="101865"/>
                </a:cubicBezTo>
                <a:cubicBezTo>
                  <a:pt x="380647" y="134824"/>
                  <a:pt x="409369" y="176380"/>
                  <a:pt x="471122" y="195009"/>
                </a:cubicBezTo>
                <a:cubicBezTo>
                  <a:pt x="485483" y="199308"/>
                  <a:pt x="494100" y="213637"/>
                  <a:pt x="492664" y="227967"/>
                </a:cubicBezTo>
                <a:cubicBezTo>
                  <a:pt x="468250" y="427151"/>
                  <a:pt x="344744" y="518861"/>
                  <a:pt x="285863" y="551819"/>
                </a:cubicBezTo>
                <a:cubicBezTo>
                  <a:pt x="275810" y="556118"/>
                  <a:pt x="264322" y="556118"/>
                  <a:pt x="255705" y="551819"/>
                </a:cubicBezTo>
                <a:cubicBezTo>
                  <a:pt x="196824" y="518861"/>
                  <a:pt x="71882" y="427151"/>
                  <a:pt x="48904" y="227967"/>
                </a:cubicBezTo>
                <a:cubicBezTo>
                  <a:pt x="46032" y="213637"/>
                  <a:pt x="56085" y="199308"/>
                  <a:pt x="70446" y="195009"/>
                </a:cubicBezTo>
                <a:cubicBezTo>
                  <a:pt x="130763" y="176380"/>
                  <a:pt x="160921" y="134824"/>
                  <a:pt x="182463" y="101865"/>
                </a:cubicBezTo>
                <a:cubicBezTo>
                  <a:pt x="208313" y="66041"/>
                  <a:pt x="221238" y="45979"/>
                  <a:pt x="270066" y="45979"/>
                </a:cubicBezTo>
                <a:close/>
                <a:moveTo>
                  <a:pt x="270065" y="22931"/>
                </a:moveTo>
                <a:cubicBezTo>
                  <a:pt x="209756" y="22931"/>
                  <a:pt x="189653" y="51595"/>
                  <a:pt x="163806" y="88858"/>
                </a:cubicBezTo>
                <a:cubicBezTo>
                  <a:pt x="140831" y="123254"/>
                  <a:pt x="112112" y="163383"/>
                  <a:pt x="48931" y="177715"/>
                </a:cubicBezTo>
                <a:cubicBezTo>
                  <a:pt x="33136" y="180581"/>
                  <a:pt x="23084" y="194913"/>
                  <a:pt x="24520" y="210678"/>
                </a:cubicBezTo>
                <a:cubicBezTo>
                  <a:pt x="43187" y="448586"/>
                  <a:pt x="198269" y="547476"/>
                  <a:pt x="255706" y="577573"/>
                </a:cubicBezTo>
                <a:cubicBezTo>
                  <a:pt x="265758" y="581872"/>
                  <a:pt x="275809" y="581872"/>
                  <a:pt x="284425" y="577573"/>
                </a:cubicBezTo>
                <a:cubicBezTo>
                  <a:pt x="343298" y="547476"/>
                  <a:pt x="496944" y="448586"/>
                  <a:pt x="517047" y="210678"/>
                </a:cubicBezTo>
                <a:cubicBezTo>
                  <a:pt x="518483" y="194913"/>
                  <a:pt x="508431" y="180581"/>
                  <a:pt x="492636" y="177715"/>
                </a:cubicBezTo>
                <a:cubicBezTo>
                  <a:pt x="428019" y="163383"/>
                  <a:pt x="400736" y="123254"/>
                  <a:pt x="376325" y="88858"/>
                </a:cubicBezTo>
                <a:cubicBezTo>
                  <a:pt x="350478" y="51595"/>
                  <a:pt x="330375" y="22931"/>
                  <a:pt x="270065" y="22931"/>
                </a:cubicBezTo>
                <a:close/>
                <a:moveTo>
                  <a:pt x="270065" y="0"/>
                </a:moveTo>
                <a:cubicBezTo>
                  <a:pt x="410788" y="0"/>
                  <a:pt x="374889" y="141885"/>
                  <a:pt x="514175" y="157650"/>
                </a:cubicBezTo>
                <a:cubicBezTo>
                  <a:pt x="529971" y="160517"/>
                  <a:pt x="541458" y="173415"/>
                  <a:pt x="541458" y="190613"/>
                </a:cubicBezTo>
                <a:cubicBezTo>
                  <a:pt x="527099" y="470084"/>
                  <a:pt x="336119" y="577573"/>
                  <a:pt x="282989" y="601937"/>
                </a:cubicBezTo>
                <a:cubicBezTo>
                  <a:pt x="275809" y="606236"/>
                  <a:pt x="265758" y="606236"/>
                  <a:pt x="257142" y="601937"/>
                </a:cubicBezTo>
                <a:cubicBezTo>
                  <a:pt x="205448" y="577573"/>
                  <a:pt x="13032" y="470084"/>
                  <a:pt x="109" y="190613"/>
                </a:cubicBezTo>
                <a:cubicBezTo>
                  <a:pt x="-1327" y="173415"/>
                  <a:pt x="11596" y="160517"/>
                  <a:pt x="27392" y="157650"/>
                </a:cubicBezTo>
                <a:cubicBezTo>
                  <a:pt x="165242" y="141885"/>
                  <a:pt x="129343" y="0"/>
                  <a:pt x="2700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28" name="arrow-pointing-left-circular-button_20407"/>
          <p:cNvSpPr>
            <a:spLocks noChangeAspect="1"/>
          </p:cNvSpPr>
          <p:nvPr/>
        </p:nvSpPr>
        <p:spPr bwMode="auto">
          <a:xfrm>
            <a:off x="10365409" y="2042930"/>
            <a:ext cx="332204" cy="365367"/>
          </a:xfrm>
          <a:custGeom>
            <a:avLst/>
            <a:gdLst>
              <a:gd name="connsiteX0" fmla="*/ 458312 w 547887"/>
              <a:gd name="connsiteY0" fmla="*/ 414273 h 602581"/>
              <a:gd name="connsiteX1" fmla="*/ 543041 w 547887"/>
              <a:gd name="connsiteY1" fmla="*/ 498842 h 602581"/>
              <a:gd name="connsiteX2" fmla="*/ 547349 w 547887"/>
              <a:gd name="connsiteY2" fmla="*/ 514609 h 602581"/>
              <a:gd name="connsiteX3" fmla="*/ 534424 w 547887"/>
              <a:gd name="connsiteY3" fmla="*/ 526076 h 602581"/>
              <a:gd name="connsiteX4" fmla="*/ 481289 w 547887"/>
              <a:gd name="connsiteY4" fmla="*/ 536109 h 602581"/>
              <a:gd name="connsiteX5" fmla="*/ 471236 w 547887"/>
              <a:gd name="connsiteY5" fmla="*/ 589144 h 602581"/>
              <a:gd name="connsiteX6" fmla="*/ 459748 w 547887"/>
              <a:gd name="connsiteY6" fmla="*/ 602044 h 602581"/>
              <a:gd name="connsiteX7" fmla="*/ 443951 w 547887"/>
              <a:gd name="connsiteY7" fmla="*/ 597744 h 602581"/>
              <a:gd name="connsiteX8" fmla="*/ 333372 w 547887"/>
              <a:gd name="connsiteY8" fmla="*/ 487375 h 602581"/>
              <a:gd name="connsiteX9" fmla="*/ 341989 w 547887"/>
              <a:gd name="connsiteY9" fmla="*/ 480208 h 602581"/>
              <a:gd name="connsiteX10" fmla="*/ 347733 w 547887"/>
              <a:gd name="connsiteY10" fmla="*/ 477341 h 602581"/>
              <a:gd name="connsiteX11" fmla="*/ 396560 w 547887"/>
              <a:gd name="connsiteY11" fmla="*/ 484508 h 602581"/>
              <a:gd name="connsiteX12" fmla="*/ 433898 w 547887"/>
              <a:gd name="connsiteY12" fmla="*/ 475908 h 602581"/>
              <a:gd name="connsiteX13" fmla="*/ 454003 w 547887"/>
              <a:gd name="connsiteY13" fmla="*/ 442941 h 602581"/>
              <a:gd name="connsiteX14" fmla="*/ 88068 w 547887"/>
              <a:gd name="connsiteY14" fmla="*/ 414273 h 602581"/>
              <a:gd name="connsiteX15" fmla="*/ 92373 w 547887"/>
              <a:gd name="connsiteY15" fmla="*/ 442941 h 602581"/>
              <a:gd name="connsiteX16" fmla="*/ 112462 w 547887"/>
              <a:gd name="connsiteY16" fmla="*/ 475908 h 602581"/>
              <a:gd name="connsiteX17" fmla="*/ 149770 w 547887"/>
              <a:gd name="connsiteY17" fmla="*/ 484508 h 602581"/>
              <a:gd name="connsiteX18" fmla="*/ 198558 w 547887"/>
              <a:gd name="connsiteY18" fmla="*/ 477341 h 602581"/>
              <a:gd name="connsiteX19" fmla="*/ 205732 w 547887"/>
              <a:gd name="connsiteY19" fmla="*/ 480208 h 602581"/>
              <a:gd name="connsiteX20" fmla="*/ 212907 w 547887"/>
              <a:gd name="connsiteY20" fmla="*/ 487375 h 602581"/>
              <a:gd name="connsiteX21" fmla="*/ 103853 w 547887"/>
              <a:gd name="connsiteY21" fmla="*/ 597744 h 602581"/>
              <a:gd name="connsiteX22" fmla="*/ 86633 w 547887"/>
              <a:gd name="connsiteY22" fmla="*/ 602044 h 602581"/>
              <a:gd name="connsiteX23" fmla="*/ 76589 w 547887"/>
              <a:gd name="connsiteY23" fmla="*/ 589144 h 602581"/>
              <a:gd name="connsiteX24" fmla="*/ 66545 w 547887"/>
              <a:gd name="connsiteY24" fmla="*/ 536109 h 602581"/>
              <a:gd name="connsiteX25" fmla="*/ 12017 w 547887"/>
              <a:gd name="connsiteY25" fmla="*/ 526076 h 602581"/>
              <a:gd name="connsiteX26" fmla="*/ 538 w 547887"/>
              <a:gd name="connsiteY26" fmla="*/ 514609 h 602581"/>
              <a:gd name="connsiteX27" fmla="*/ 4843 w 547887"/>
              <a:gd name="connsiteY27" fmla="*/ 498842 h 602581"/>
              <a:gd name="connsiteX28" fmla="*/ 273945 w 547887"/>
              <a:gd name="connsiteY28" fmla="*/ 94487 h 602581"/>
              <a:gd name="connsiteX29" fmla="*/ 428321 w 547887"/>
              <a:gd name="connsiteY29" fmla="*/ 249322 h 602581"/>
              <a:gd name="connsiteX30" fmla="*/ 273945 w 547887"/>
              <a:gd name="connsiteY30" fmla="*/ 404157 h 602581"/>
              <a:gd name="connsiteX31" fmla="*/ 119569 w 547887"/>
              <a:gd name="connsiteY31" fmla="*/ 249322 h 602581"/>
              <a:gd name="connsiteX32" fmla="*/ 273945 w 547887"/>
              <a:gd name="connsiteY32" fmla="*/ 94487 h 602581"/>
              <a:gd name="connsiteX33" fmla="*/ 273254 w 547887"/>
              <a:gd name="connsiteY33" fmla="*/ 68790 h 602581"/>
              <a:gd name="connsiteX34" fmla="*/ 92381 w 547887"/>
              <a:gd name="connsiteY34" fmla="*/ 249364 h 602581"/>
              <a:gd name="connsiteX35" fmla="*/ 273254 w 547887"/>
              <a:gd name="connsiteY35" fmla="*/ 431371 h 602581"/>
              <a:gd name="connsiteX36" fmla="*/ 454127 w 547887"/>
              <a:gd name="connsiteY36" fmla="*/ 249364 h 602581"/>
              <a:gd name="connsiteX37" fmla="*/ 273254 w 547887"/>
              <a:gd name="connsiteY37" fmla="*/ 68790 h 602581"/>
              <a:gd name="connsiteX38" fmla="*/ 273254 w 547887"/>
              <a:gd name="connsiteY38" fmla="*/ 0 h 602581"/>
              <a:gd name="connsiteX39" fmla="*/ 293351 w 547887"/>
              <a:gd name="connsiteY39" fmla="*/ 8599 h 602581"/>
              <a:gd name="connsiteX40" fmla="*/ 327803 w 547887"/>
              <a:gd name="connsiteY40" fmla="*/ 42994 h 602581"/>
              <a:gd name="connsiteX41" fmla="*/ 353642 w 547887"/>
              <a:gd name="connsiteY41" fmla="*/ 51592 h 602581"/>
              <a:gd name="connsiteX42" fmla="*/ 399578 w 547887"/>
              <a:gd name="connsiteY42" fmla="*/ 42994 h 602581"/>
              <a:gd name="connsiteX43" fmla="*/ 422546 w 547887"/>
              <a:gd name="connsiteY43" fmla="*/ 48726 h 602581"/>
              <a:gd name="connsiteX44" fmla="*/ 434030 w 547887"/>
              <a:gd name="connsiteY44" fmla="*/ 68790 h 602581"/>
              <a:gd name="connsiteX45" fmla="*/ 441207 w 547887"/>
              <a:gd name="connsiteY45" fmla="*/ 114650 h 602581"/>
              <a:gd name="connsiteX46" fmla="*/ 456998 w 547887"/>
              <a:gd name="connsiteY46" fmla="*/ 137580 h 602581"/>
              <a:gd name="connsiteX47" fmla="*/ 500063 w 547887"/>
              <a:gd name="connsiteY47" fmla="*/ 157644 h 602581"/>
              <a:gd name="connsiteX48" fmla="*/ 514418 w 547887"/>
              <a:gd name="connsiteY48" fmla="*/ 174841 h 602581"/>
              <a:gd name="connsiteX49" fmla="*/ 512983 w 547887"/>
              <a:gd name="connsiteY49" fmla="*/ 197771 h 602581"/>
              <a:gd name="connsiteX50" fmla="*/ 491450 w 547887"/>
              <a:gd name="connsiteY50" fmla="*/ 240765 h 602581"/>
              <a:gd name="connsiteX51" fmla="*/ 491450 w 547887"/>
              <a:gd name="connsiteY51" fmla="*/ 267994 h 602581"/>
              <a:gd name="connsiteX52" fmla="*/ 512983 w 547887"/>
              <a:gd name="connsiteY52" fmla="*/ 309555 h 602581"/>
              <a:gd name="connsiteX53" fmla="*/ 514418 w 547887"/>
              <a:gd name="connsiteY53" fmla="*/ 332485 h 602581"/>
              <a:gd name="connsiteX54" fmla="*/ 500063 w 547887"/>
              <a:gd name="connsiteY54" fmla="*/ 349683 h 602581"/>
              <a:gd name="connsiteX55" fmla="*/ 456998 w 547887"/>
              <a:gd name="connsiteY55" fmla="*/ 371180 h 602581"/>
              <a:gd name="connsiteX56" fmla="*/ 441207 w 547887"/>
              <a:gd name="connsiteY56" fmla="*/ 392676 h 602581"/>
              <a:gd name="connsiteX57" fmla="*/ 434030 w 547887"/>
              <a:gd name="connsiteY57" fmla="*/ 439970 h 602581"/>
              <a:gd name="connsiteX58" fmla="*/ 422546 w 547887"/>
              <a:gd name="connsiteY58" fmla="*/ 460034 h 602581"/>
              <a:gd name="connsiteX59" fmla="*/ 399578 w 547887"/>
              <a:gd name="connsiteY59" fmla="*/ 464333 h 602581"/>
              <a:gd name="connsiteX60" fmla="*/ 352207 w 547887"/>
              <a:gd name="connsiteY60" fmla="*/ 457168 h 602581"/>
              <a:gd name="connsiteX61" fmla="*/ 327803 w 547887"/>
              <a:gd name="connsiteY61" fmla="*/ 465766 h 602581"/>
              <a:gd name="connsiteX62" fmla="*/ 293351 w 547887"/>
              <a:gd name="connsiteY62" fmla="*/ 500161 h 602581"/>
              <a:gd name="connsiteX63" fmla="*/ 273254 w 547887"/>
              <a:gd name="connsiteY63" fmla="*/ 508760 h 602581"/>
              <a:gd name="connsiteX64" fmla="*/ 253157 w 547887"/>
              <a:gd name="connsiteY64" fmla="*/ 500161 h 602581"/>
              <a:gd name="connsiteX65" fmla="*/ 220141 w 547887"/>
              <a:gd name="connsiteY65" fmla="*/ 465766 h 602581"/>
              <a:gd name="connsiteX66" fmla="*/ 194301 w 547887"/>
              <a:gd name="connsiteY66" fmla="*/ 457168 h 602581"/>
              <a:gd name="connsiteX67" fmla="*/ 146930 w 547887"/>
              <a:gd name="connsiteY67" fmla="*/ 464333 h 602581"/>
              <a:gd name="connsiteX68" fmla="*/ 125397 w 547887"/>
              <a:gd name="connsiteY68" fmla="*/ 460034 h 602581"/>
              <a:gd name="connsiteX69" fmla="*/ 112478 w 547887"/>
              <a:gd name="connsiteY69" fmla="*/ 439970 h 602581"/>
              <a:gd name="connsiteX70" fmla="*/ 105301 w 547887"/>
              <a:gd name="connsiteY70" fmla="*/ 392676 h 602581"/>
              <a:gd name="connsiteX71" fmla="*/ 89510 w 547887"/>
              <a:gd name="connsiteY71" fmla="*/ 371180 h 602581"/>
              <a:gd name="connsiteX72" fmla="*/ 47881 w 547887"/>
              <a:gd name="connsiteY72" fmla="*/ 349683 h 602581"/>
              <a:gd name="connsiteX73" fmla="*/ 32090 w 547887"/>
              <a:gd name="connsiteY73" fmla="*/ 332485 h 602581"/>
              <a:gd name="connsiteX74" fmla="*/ 33525 w 547887"/>
              <a:gd name="connsiteY74" fmla="*/ 309555 h 602581"/>
              <a:gd name="connsiteX75" fmla="*/ 56493 w 547887"/>
              <a:gd name="connsiteY75" fmla="*/ 267994 h 602581"/>
              <a:gd name="connsiteX76" fmla="*/ 56493 w 547887"/>
              <a:gd name="connsiteY76" fmla="*/ 240765 h 602581"/>
              <a:gd name="connsiteX77" fmla="*/ 33525 w 547887"/>
              <a:gd name="connsiteY77" fmla="*/ 197771 h 602581"/>
              <a:gd name="connsiteX78" fmla="*/ 32090 w 547887"/>
              <a:gd name="connsiteY78" fmla="*/ 176274 h 602581"/>
              <a:gd name="connsiteX79" fmla="*/ 47881 w 547887"/>
              <a:gd name="connsiteY79" fmla="*/ 157644 h 602581"/>
              <a:gd name="connsiteX80" fmla="*/ 89510 w 547887"/>
              <a:gd name="connsiteY80" fmla="*/ 137580 h 602581"/>
              <a:gd name="connsiteX81" fmla="*/ 105301 w 547887"/>
              <a:gd name="connsiteY81" fmla="*/ 114650 h 602581"/>
              <a:gd name="connsiteX82" fmla="*/ 112478 w 547887"/>
              <a:gd name="connsiteY82" fmla="*/ 68790 h 602581"/>
              <a:gd name="connsiteX83" fmla="*/ 125397 w 547887"/>
              <a:gd name="connsiteY83" fmla="*/ 48726 h 602581"/>
              <a:gd name="connsiteX84" fmla="*/ 146930 w 547887"/>
              <a:gd name="connsiteY84" fmla="*/ 42994 h 602581"/>
              <a:gd name="connsiteX85" fmla="*/ 194301 w 547887"/>
              <a:gd name="connsiteY85" fmla="*/ 51592 h 602581"/>
              <a:gd name="connsiteX86" fmla="*/ 220141 w 547887"/>
              <a:gd name="connsiteY86" fmla="*/ 42994 h 602581"/>
              <a:gd name="connsiteX87" fmla="*/ 253157 w 547887"/>
              <a:gd name="connsiteY87" fmla="*/ 8599 h 602581"/>
              <a:gd name="connsiteX88" fmla="*/ 273254 w 547887"/>
              <a:gd name="connsiteY88" fmla="*/ 0 h 60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547887" h="602581">
                <a:moveTo>
                  <a:pt x="458312" y="414273"/>
                </a:moveTo>
                <a:lnTo>
                  <a:pt x="543041" y="498842"/>
                </a:lnTo>
                <a:cubicBezTo>
                  <a:pt x="547349" y="503142"/>
                  <a:pt x="548785" y="508875"/>
                  <a:pt x="547349" y="514609"/>
                </a:cubicBezTo>
                <a:cubicBezTo>
                  <a:pt x="544477" y="520342"/>
                  <a:pt x="540168" y="524642"/>
                  <a:pt x="534424" y="526076"/>
                </a:cubicBezTo>
                <a:lnTo>
                  <a:pt x="481289" y="536109"/>
                </a:lnTo>
                <a:lnTo>
                  <a:pt x="471236" y="589144"/>
                </a:lnTo>
                <a:cubicBezTo>
                  <a:pt x="469800" y="594877"/>
                  <a:pt x="465492" y="600611"/>
                  <a:pt x="459748" y="602044"/>
                </a:cubicBezTo>
                <a:cubicBezTo>
                  <a:pt x="454003" y="603477"/>
                  <a:pt x="448259" y="602044"/>
                  <a:pt x="443951" y="597744"/>
                </a:cubicBezTo>
                <a:lnTo>
                  <a:pt x="333372" y="487375"/>
                </a:lnTo>
                <a:lnTo>
                  <a:pt x="341989" y="480208"/>
                </a:lnTo>
                <a:cubicBezTo>
                  <a:pt x="343425" y="477341"/>
                  <a:pt x="344861" y="477341"/>
                  <a:pt x="347733" y="477341"/>
                </a:cubicBezTo>
                <a:lnTo>
                  <a:pt x="396560" y="484508"/>
                </a:lnTo>
                <a:cubicBezTo>
                  <a:pt x="409485" y="487375"/>
                  <a:pt x="423845" y="484508"/>
                  <a:pt x="433898" y="475908"/>
                </a:cubicBezTo>
                <a:cubicBezTo>
                  <a:pt x="445387" y="468741"/>
                  <a:pt x="452567" y="455841"/>
                  <a:pt x="454003" y="442941"/>
                </a:cubicBezTo>
                <a:close/>
                <a:moveTo>
                  <a:pt x="88068" y="414273"/>
                </a:moveTo>
                <a:lnTo>
                  <a:pt x="92373" y="442941"/>
                </a:lnTo>
                <a:cubicBezTo>
                  <a:pt x="95243" y="455841"/>
                  <a:pt x="102418" y="468741"/>
                  <a:pt x="112462" y="475908"/>
                </a:cubicBezTo>
                <a:cubicBezTo>
                  <a:pt x="123942" y="484508"/>
                  <a:pt x="136856" y="487375"/>
                  <a:pt x="149770" y="484508"/>
                </a:cubicBezTo>
                <a:lnTo>
                  <a:pt x="198558" y="477341"/>
                </a:lnTo>
                <a:cubicBezTo>
                  <a:pt x="201428" y="477341"/>
                  <a:pt x="204297" y="477341"/>
                  <a:pt x="205732" y="480208"/>
                </a:cubicBezTo>
                <a:lnTo>
                  <a:pt x="212907" y="487375"/>
                </a:lnTo>
                <a:lnTo>
                  <a:pt x="103853" y="597744"/>
                </a:lnTo>
                <a:cubicBezTo>
                  <a:pt x="99548" y="602044"/>
                  <a:pt x="92373" y="603477"/>
                  <a:pt x="86633" y="602044"/>
                </a:cubicBezTo>
                <a:cubicBezTo>
                  <a:pt x="82329" y="600611"/>
                  <a:pt x="78024" y="594877"/>
                  <a:pt x="76589" y="589144"/>
                </a:cubicBezTo>
                <a:lnTo>
                  <a:pt x="66545" y="536109"/>
                </a:lnTo>
                <a:lnTo>
                  <a:pt x="12017" y="526076"/>
                </a:lnTo>
                <a:cubicBezTo>
                  <a:pt x="6278" y="524642"/>
                  <a:pt x="1973" y="520342"/>
                  <a:pt x="538" y="514609"/>
                </a:cubicBezTo>
                <a:cubicBezTo>
                  <a:pt x="-897" y="508875"/>
                  <a:pt x="538" y="503142"/>
                  <a:pt x="4843" y="498842"/>
                </a:cubicBezTo>
                <a:close/>
                <a:moveTo>
                  <a:pt x="273945" y="94487"/>
                </a:moveTo>
                <a:cubicBezTo>
                  <a:pt x="359205" y="94487"/>
                  <a:pt x="428321" y="163809"/>
                  <a:pt x="428321" y="249322"/>
                </a:cubicBezTo>
                <a:cubicBezTo>
                  <a:pt x="428321" y="334835"/>
                  <a:pt x="359205" y="404157"/>
                  <a:pt x="273945" y="404157"/>
                </a:cubicBezTo>
                <a:cubicBezTo>
                  <a:pt x="188685" y="404157"/>
                  <a:pt x="119569" y="334835"/>
                  <a:pt x="119569" y="249322"/>
                </a:cubicBezTo>
                <a:cubicBezTo>
                  <a:pt x="119569" y="163809"/>
                  <a:pt x="188685" y="94487"/>
                  <a:pt x="273945" y="94487"/>
                </a:cubicBezTo>
                <a:close/>
                <a:moveTo>
                  <a:pt x="273254" y="68790"/>
                </a:moveTo>
                <a:cubicBezTo>
                  <a:pt x="174205" y="68790"/>
                  <a:pt x="92381" y="150478"/>
                  <a:pt x="92381" y="249364"/>
                </a:cubicBezTo>
                <a:cubicBezTo>
                  <a:pt x="92381" y="349683"/>
                  <a:pt x="174205" y="429938"/>
                  <a:pt x="273254" y="431371"/>
                </a:cubicBezTo>
                <a:cubicBezTo>
                  <a:pt x="373739" y="429938"/>
                  <a:pt x="454127" y="349683"/>
                  <a:pt x="454127" y="249364"/>
                </a:cubicBezTo>
                <a:cubicBezTo>
                  <a:pt x="454127" y="150478"/>
                  <a:pt x="373739" y="68790"/>
                  <a:pt x="273254" y="68790"/>
                </a:cubicBezTo>
                <a:close/>
                <a:moveTo>
                  <a:pt x="273254" y="0"/>
                </a:moveTo>
                <a:cubicBezTo>
                  <a:pt x="281867" y="0"/>
                  <a:pt x="289045" y="2866"/>
                  <a:pt x="293351" y="8599"/>
                </a:cubicBezTo>
                <a:lnTo>
                  <a:pt x="327803" y="42994"/>
                </a:lnTo>
                <a:cubicBezTo>
                  <a:pt x="333545" y="48726"/>
                  <a:pt x="343593" y="53025"/>
                  <a:pt x="353642" y="51592"/>
                </a:cubicBezTo>
                <a:lnTo>
                  <a:pt x="399578" y="42994"/>
                </a:lnTo>
                <a:cubicBezTo>
                  <a:pt x="408191" y="41560"/>
                  <a:pt x="415369" y="44427"/>
                  <a:pt x="422546" y="48726"/>
                </a:cubicBezTo>
                <a:cubicBezTo>
                  <a:pt x="428288" y="53025"/>
                  <a:pt x="432595" y="60191"/>
                  <a:pt x="434030" y="68790"/>
                </a:cubicBezTo>
                <a:lnTo>
                  <a:pt x="441207" y="114650"/>
                </a:lnTo>
                <a:cubicBezTo>
                  <a:pt x="442643" y="124682"/>
                  <a:pt x="448385" y="133281"/>
                  <a:pt x="456998" y="137580"/>
                </a:cubicBezTo>
                <a:lnTo>
                  <a:pt x="500063" y="157644"/>
                </a:lnTo>
                <a:cubicBezTo>
                  <a:pt x="507241" y="161943"/>
                  <a:pt x="512983" y="167676"/>
                  <a:pt x="514418" y="174841"/>
                </a:cubicBezTo>
                <a:cubicBezTo>
                  <a:pt x="517289" y="183440"/>
                  <a:pt x="517289" y="192039"/>
                  <a:pt x="512983" y="197771"/>
                </a:cubicBezTo>
                <a:lnTo>
                  <a:pt x="491450" y="240765"/>
                </a:lnTo>
                <a:cubicBezTo>
                  <a:pt x="487143" y="249364"/>
                  <a:pt x="487143" y="259396"/>
                  <a:pt x="491450" y="267994"/>
                </a:cubicBezTo>
                <a:lnTo>
                  <a:pt x="512983" y="309555"/>
                </a:lnTo>
                <a:cubicBezTo>
                  <a:pt x="515853" y="316721"/>
                  <a:pt x="517289" y="325320"/>
                  <a:pt x="514418" y="332485"/>
                </a:cubicBezTo>
                <a:cubicBezTo>
                  <a:pt x="512983" y="339651"/>
                  <a:pt x="507241" y="346816"/>
                  <a:pt x="500063" y="349683"/>
                </a:cubicBezTo>
                <a:lnTo>
                  <a:pt x="456998" y="371180"/>
                </a:lnTo>
                <a:cubicBezTo>
                  <a:pt x="448385" y="375479"/>
                  <a:pt x="442643" y="384078"/>
                  <a:pt x="441207" y="392676"/>
                </a:cubicBezTo>
                <a:lnTo>
                  <a:pt x="434030" y="439970"/>
                </a:lnTo>
                <a:cubicBezTo>
                  <a:pt x="432595" y="448569"/>
                  <a:pt x="428288" y="455735"/>
                  <a:pt x="422546" y="460034"/>
                </a:cubicBezTo>
                <a:cubicBezTo>
                  <a:pt x="415369" y="464333"/>
                  <a:pt x="408191" y="465766"/>
                  <a:pt x="399578" y="464333"/>
                </a:cubicBezTo>
                <a:lnTo>
                  <a:pt x="352207" y="457168"/>
                </a:lnTo>
                <a:cubicBezTo>
                  <a:pt x="343593" y="455735"/>
                  <a:pt x="333545" y="458601"/>
                  <a:pt x="327803" y="465766"/>
                </a:cubicBezTo>
                <a:lnTo>
                  <a:pt x="293351" y="500161"/>
                </a:lnTo>
                <a:cubicBezTo>
                  <a:pt x="289045" y="504461"/>
                  <a:pt x="281867" y="507327"/>
                  <a:pt x="273254" y="508760"/>
                </a:cubicBezTo>
                <a:cubicBezTo>
                  <a:pt x="266077" y="507327"/>
                  <a:pt x="258899" y="504461"/>
                  <a:pt x="253157" y="500161"/>
                </a:cubicBezTo>
                <a:lnTo>
                  <a:pt x="220141" y="465766"/>
                </a:lnTo>
                <a:cubicBezTo>
                  <a:pt x="212963" y="458601"/>
                  <a:pt x="202915" y="455735"/>
                  <a:pt x="194301" y="457168"/>
                </a:cubicBezTo>
                <a:lnTo>
                  <a:pt x="146930" y="464333"/>
                </a:lnTo>
                <a:cubicBezTo>
                  <a:pt x="139753" y="465766"/>
                  <a:pt x="131139" y="464333"/>
                  <a:pt x="125397" y="460034"/>
                </a:cubicBezTo>
                <a:cubicBezTo>
                  <a:pt x="118220" y="455735"/>
                  <a:pt x="113913" y="448569"/>
                  <a:pt x="112478" y="439970"/>
                </a:cubicBezTo>
                <a:lnTo>
                  <a:pt x="105301" y="392676"/>
                </a:lnTo>
                <a:cubicBezTo>
                  <a:pt x="103865" y="384078"/>
                  <a:pt x="98123" y="375479"/>
                  <a:pt x="89510" y="371180"/>
                </a:cubicBezTo>
                <a:lnTo>
                  <a:pt x="47881" y="349683"/>
                </a:lnTo>
                <a:cubicBezTo>
                  <a:pt x="40703" y="346816"/>
                  <a:pt x="34961" y="339651"/>
                  <a:pt x="32090" y="332485"/>
                </a:cubicBezTo>
                <a:cubicBezTo>
                  <a:pt x="29219" y="325320"/>
                  <a:pt x="30655" y="316721"/>
                  <a:pt x="33525" y="309555"/>
                </a:cubicBezTo>
                <a:lnTo>
                  <a:pt x="56493" y="267994"/>
                </a:lnTo>
                <a:cubicBezTo>
                  <a:pt x="60800" y="259396"/>
                  <a:pt x="60800" y="249364"/>
                  <a:pt x="56493" y="240765"/>
                </a:cubicBezTo>
                <a:lnTo>
                  <a:pt x="33525" y="197771"/>
                </a:lnTo>
                <a:cubicBezTo>
                  <a:pt x="30655" y="192039"/>
                  <a:pt x="29219" y="183440"/>
                  <a:pt x="32090" y="176274"/>
                </a:cubicBezTo>
                <a:cubicBezTo>
                  <a:pt x="34961" y="167676"/>
                  <a:pt x="40703" y="161943"/>
                  <a:pt x="47881" y="157644"/>
                </a:cubicBezTo>
                <a:lnTo>
                  <a:pt x="89510" y="137580"/>
                </a:lnTo>
                <a:cubicBezTo>
                  <a:pt x="98123" y="133281"/>
                  <a:pt x="103865" y="124682"/>
                  <a:pt x="105301" y="114650"/>
                </a:cubicBezTo>
                <a:lnTo>
                  <a:pt x="112478" y="68790"/>
                </a:lnTo>
                <a:cubicBezTo>
                  <a:pt x="113913" y="60191"/>
                  <a:pt x="118220" y="53025"/>
                  <a:pt x="125397" y="48726"/>
                </a:cubicBezTo>
                <a:cubicBezTo>
                  <a:pt x="131139" y="44427"/>
                  <a:pt x="139753" y="41560"/>
                  <a:pt x="146930" y="42994"/>
                </a:cubicBezTo>
                <a:lnTo>
                  <a:pt x="194301" y="51592"/>
                </a:lnTo>
                <a:cubicBezTo>
                  <a:pt x="202915" y="53025"/>
                  <a:pt x="212963" y="48726"/>
                  <a:pt x="220141" y="42994"/>
                </a:cubicBezTo>
                <a:lnTo>
                  <a:pt x="253157" y="8599"/>
                </a:lnTo>
                <a:cubicBezTo>
                  <a:pt x="258899" y="2866"/>
                  <a:pt x="266077" y="0"/>
                  <a:pt x="2732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51205" y="1074420"/>
            <a:ext cx="9808845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l" fontAlgn="auto">
              <a:lnSpc>
                <a:spcPct val="132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在二进制表示中，为了便于记忆，设置了位、字节、字和双字等多种表示单位。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1596" y="139773"/>
            <a:ext cx="371856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200" spc="100" dirty="0">
                <a:solidFill>
                  <a:schemeClr val="bg1">
                    <a:alpha val="9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1.2.3 进制数的转换</a:t>
            </a:r>
          </a:p>
        </p:txBody>
      </p:sp>
      <p:sp>
        <p:nvSpPr>
          <p:cNvPr id="29" name="矩形 28"/>
          <p:cNvSpPr/>
          <p:nvPr/>
        </p:nvSpPr>
        <p:spPr>
          <a:xfrm>
            <a:off x="358140" y="7469484"/>
            <a:ext cx="11475720" cy="731037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UI" panose="020B0502040204020203" pitchFamily="34" charset="0"/>
              <a:ea typeface="微软雅黑" panose="020B0503020204020204" pitchFamily="34" charset="-122"/>
              <a:sym typeface="Segoe UI" panose="020B0502040204020203" pitchFamily="34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891540" y="1588770"/>
            <a:ext cx="9848215" cy="410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32000"/>
              </a:lnSpc>
              <a:spcBef>
                <a:spcPts val="600"/>
              </a:spcBef>
              <a:spcAft>
                <a:spcPts val="600"/>
              </a:spcAft>
              <a:buClr>
                <a:srgbClr val="33A936"/>
              </a:buClr>
              <a:buFont typeface="Wingdings" panose="05000000000000000000" charset="0"/>
              <a:buChar char="Ø"/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egoe UI" panose="020B0502040204020203" pitchFamily="34" charset="0"/>
              </a:rPr>
              <a:t>要将二进制数转换成十进制数，只要把二进制数的各位数码与它们的权相乘，再把乘积相加，就能得到对应的十进制数，这种方法称为按权展开相加法。</a:t>
            </a:r>
          </a:p>
          <a:p>
            <a:pPr marL="800100" lvl="1" indent="-342900" fontAlgn="auto">
              <a:lnSpc>
                <a:spcPct val="132000"/>
              </a:lnSpc>
              <a:spcBef>
                <a:spcPts val="600"/>
              </a:spcBef>
              <a:spcAft>
                <a:spcPts val="600"/>
              </a:spcAft>
              <a:buClr>
                <a:srgbClr val="33A936"/>
              </a:buClr>
              <a:buFont typeface="Wingdings" panose="05000000000000000000" charset="0"/>
              <a:buChar char="p"/>
            </a:pPr>
            <a:r>
              <a:rPr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egoe UI" panose="020B0502040204020203" pitchFamily="34" charset="0"/>
              </a:rPr>
              <a:t>例如：100011.1011B = 1×25 + 1×21 + 1×20 + 1×2-1 + 1×2-3 + 1×2-4 = 35.6875D</a:t>
            </a:r>
          </a:p>
          <a:p>
            <a:pPr marL="342900" indent="-342900" fontAlgn="auto">
              <a:lnSpc>
                <a:spcPct val="132000"/>
              </a:lnSpc>
              <a:spcBef>
                <a:spcPts val="600"/>
              </a:spcBef>
              <a:spcAft>
                <a:spcPts val="600"/>
              </a:spcAft>
              <a:buClr>
                <a:srgbClr val="33A936"/>
              </a:buClr>
              <a:buFont typeface="Wingdings" panose="05000000000000000000" charset="0"/>
              <a:buChar char="Ø"/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egoe UI" panose="020B0502040204020203" pitchFamily="34" charset="0"/>
              </a:rPr>
              <a:t>在这里，25、21、20 、2-1、2-3和2-4分别为不同二进制位置的权。</a:t>
            </a:r>
          </a:p>
          <a:p>
            <a:pPr marL="342900" indent="-342900" fontAlgn="auto">
              <a:lnSpc>
                <a:spcPct val="132000"/>
              </a:lnSpc>
              <a:spcBef>
                <a:spcPts val="600"/>
              </a:spcBef>
              <a:spcAft>
                <a:spcPts val="600"/>
              </a:spcAft>
              <a:buClr>
                <a:srgbClr val="33A936"/>
              </a:buClr>
              <a:buFont typeface="Wingdings" panose="05000000000000000000" charset="0"/>
              <a:buChar char="Ø"/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egoe UI" panose="020B0502040204020203" pitchFamily="34" charset="0"/>
              </a:rPr>
              <a:t>要将一个十进制数转换成二进制数，通常采用的方法是基数乘除法。</a:t>
            </a:r>
          </a:p>
          <a:p>
            <a:pPr marL="342900" indent="-342900" fontAlgn="auto">
              <a:lnSpc>
                <a:spcPct val="132000"/>
              </a:lnSpc>
              <a:spcBef>
                <a:spcPts val="600"/>
              </a:spcBef>
              <a:spcAft>
                <a:spcPts val="600"/>
              </a:spcAft>
              <a:buClr>
                <a:srgbClr val="33A936"/>
              </a:buClr>
              <a:buFont typeface="Wingdings" panose="05000000000000000000" charset="0"/>
              <a:buChar char="Ø"/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egoe UI" panose="020B0502040204020203" pitchFamily="34" charset="0"/>
              </a:rPr>
              <a:t>整数部分用除基取余法，小数部分用乘基取整法，</a:t>
            </a:r>
          </a:p>
          <a:p>
            <a:pPr marL="342900" indent="-342900" fontAlgn="auto">
              <a:lnSpc>
                <a:spcPct val="132000"/>
              </a:lnSpc>
              <a:spcBef>
                <a:spcPts val="600"/>
              </a:spcBef>
              <a:spcAft>
                <a:spcPts val="600"/>
              </a:spcAft>
              <a:buClr>
                <a:srgbClr val="33A936"/>
              </a:buClr>
              <a:buFont typeface="Wingdings" panose="05000000000000000000" charset="0"/>
              <a:buChar char="Ø"/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egoe UI" panose="020B0502040204020203" pitchFamily="34" charset="0"/>
              </a:rPr>
              <a:t>最后将它们拼接起来即可。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1596" y="139773"/>
            <a:ext cx="371856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200" spc="100" dirty="0">
                <a:solidFill>
                  <a:schemeClr val="bg1">
                    <a:alpha val="9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1.2.3 进制数的转换</a:t>
            </a:r>
          </a:p>
        </p:txBody>
      </p:sp>
      <p:sp>
        <p:nvSpPr>
          <p:cNvPr id="8" name="椭圆 7"/>
          <p:cNvSpPr/>
          <p:nvPr/>
        </p:nvSpPr>
        <p:spPr>
          <a:xfrm>
            <a:off x="1026793" y="2204933"/>
            <a:ext cx="953133" cy="95313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dirty="0">
              <a:latin typeface="Segoe UI" panose="020B0502040204020203" pitchFamily="34" charset="0"/>
              <a:ea typeface="微软雅黑" panose="020B0503020204020204" pitchFamily="34" charset="-122"/>
              <a:sym typeface="Segoe UI" panose="020B0502040204020203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453583" y="2204933"/>
            <a:ext cx="953133" cy="95313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dirty="0">
              <a:latin typeface="Segoe UI" panose="020B0502040204020203" pitchFamily="34" charset="0"/>
              <a:ea typeface="微软雅黑" panose="020B0503020204020204" pitchFamily="34" charset="-122"/>
              <a:sym typeface="Segoe UI" panose="020B0502040204020203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21" y="2178095"/>
            <a:ext cx="914275" cy="9142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674" y="2371420"/>
            <a:ext cx="720950" cy="720950"/>
          </a:xfrm>
          <a:prstGeom prst="rect">
            <a:avLst/>
          </a:prstGeom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72440" y="1132205"/>
            <a:ext cx="11530965" cy="666115"/>
          </a:xfrm>
        </p:spPr>
        <p:txBody>
          <a:bodyPr/>
          <a:lstStyle/>
          <a:p>
            <a:pPr marL="0" indent="0" fontAlgn="auto">
              <a:lnSpc>
                <a:spcPct val="132000"/>
              </a:lnSpc>
              <a:buNone/>
            </a:pP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）十进制整数转换为二进制整数（除基取余法）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占位符 1"/>
          <p:cNvSpPr>
            <a:spLocks noGrp="1"/>
          </p:cNvSpPr>
          <p:nvPr/>
        </p:nvSpPr>
        <p:spPr>
          <a:xfrm>
            <a:off x="2282190" y="2250440"/>
            <a:ext cx="3544570" cy="24663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32000"/>
              </a:lnSpc>
              <a:buNone/>
            </a:pPr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方法</a:t>
            </a:r>
            <a:r>
              <a:rPr lang="zh-CN" altLang="zh-CN" sz="1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是：用十进制整数</a:t>
            </a:r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及中间结果</a:t>
            </a: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商</a:t>
            </a: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r>
              <a:rPr lang="zh-CN" altLang="zh-CN" sz="1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连续除</a:t>
            </a:r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以</a:t>
            </a: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zh-CN" sz="1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，直到商等于</a:t>
            </a: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</a:t>
            </a:r>
            <a:r>
              <a:rPr lang="zh-CN" altLang="zh-CN" sz="1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为止，然后按逆序排列每次的余数（先取得的余数为低位），便得到与该十进制数相对应的二进制数各位的数值。</a:t>
            </a:r>
          </a:p>
        </p:txBody>
      </p:sp>
      <p:sp>
        <p:nvSpPr>
          <p:cNvPr id="5" name="文本占位符 1"/>
          <p:cNvSpPr>
            <a:spLocks noGrp="1"/>
          </p:cNvSpPr>
          <p:nvPr/>
        </p:nvSpPr>
        <p:spPr>
          <a:xfrm>
            <a:off x="7842885" y="2204720"/>
            <a:ext cx="3544570" cy="958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32000"/>
              </a:lnSpc>
              <a:buNone/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例如，将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175D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转换成二进制数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，结果为 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10101111B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，如图所示。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145" y="3903980"/>
            <a:ext cx="4610735" cy="2103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1596" y="139773"/>
            <a:ext cx="371856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200" spc="100" dirty="0">
                <a:solidFill>
                  <a:schemeClr val="bg1">
                    <a:alpha val="9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1.2.3 进制数的转换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72440" y="1148715"/>
            <a:ext cx="11530965" cy="666115"/>
          </a:xfrm>
        </p:spPr>
        <p:txBody>
          <a:bodyPr/>
          <a:lstStyle/>
          <a:p>
            <a:pPr marL="0" indent="0" fontAlgn="auto">
              <a:lnSpc>
                <a:spcPct val="132000"/>
              </a:lnSpc>
              <a:buNone/>
            </a:pPr>
            <a:r>
              <a:rPr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（2）十进制小数转换为二进制小数（乘基取整法）</a:t>
            </a:r>
          </a:p>
        </p:txBody>
      </p:sp>
      <p:sp>
        <p:nvSpPr>
          <p:cNvPr id="7" name="椭圆 6"/>
          <p:cNvSpPr/>
          <p:nvPr/>
        </p:nvSpPr>
        <p:spPr>
          <a:xfrm>
            <a:off x="1418883" y="2151414"/>
            <a:ext cx="1540778" cy="1540778"/>
          </a:xfrm>
          <a:prstGeom prst="ellipse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425233" y="2156688"/>
            <a:ext cx="1540778" cy="1540778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524182" y="2004768"/>
            <a:ext cx="660400" cy="6604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15" name="椭圆 10"/>
          <p:cNvSpPr/>
          <p:nvPr/>
        </p:nvSpPr>
        <p:spPr>
          <a:xfrm>
            <a:off x="2655126" y="2164663"/>
            <a:ext cx="398513" cy="340610"/>
          </a:xfrm>
          <a:custGeom>
            <a:avLst/>
            <a:gdLst>
              <a:gd name="T0" fmla="*/ 14836 w 15142"/>
              <a:gd name="T1" fmla="*/ 4282 h 12941"/>
              <a:gd name="T2" fmla="*/ 12685 w 15142"/>
              <a:gd name="T3" fmla="*/ 661 h 12941"/>
              <a:gd name="T4" fmla="*/ 11524 w 15142"/>
              <a:gd name="T5" fmla="*/ 0 h 12941"/>
              <a:gd name="T6" fmla="*/ 3617 w 15142"/>
              <a:gd name="T7" fmla="*/ 0 h 12941"/>
              <a:gd name="T8" fmla="*/ 2457 w 15142"/>
              <a:gd name="T9" fmla="*/ 661 h 12941"/>
              <a:gd name="T10" fmla="*/ 306 w 15142"/>
              <a:gd name="T11" fmla="*/ 4283 h 12941"/>
              <a:gd name="T12" fmla="*/ 484 w 15142"/>
              <a:gd name="T13" fmla="*/ 5899 h 12941"/>
              <a:gd name="T14" fmla="*/ 6588 w 15142"/>
              <a:gd name="T15" fmla="*/ 12376 h 12941"/>
              <a:gd name="T16" fmla="*/ 8553 w 15142"/>
              <a:gd name="T17" fmla="*/ 12376 h 12941"/>
              <a:gd name="T18" fmla="*/ 14658 w 15142"/>
              <a:gd name="T19" fmla="*/ 5899 h 12941"/>
              <a:gd name="T20" fmla="*/ 14836 w 15142"/>
              <a:gd name="T21" fmla="*/ 4282 h 12941"/>
              <a:gd name="T22" fmla="*/ 11680 w 15142"/>
              <a:gd name="T23" fmla="*/ 5840 h 12941"/>
              <a:gd name="T24" fmla="*/ 8600 w 15142"/>
              <a:gd name="T25" fmla="*/ 9107 h 12941"/>
              <a:gd name="T26" fmla="*/ 6540 w 15142"/>
              <a:gd name="T27" fmla="*/ 9107 h 12941"/>
              <a:gd name="T28" fmla="*/ 3461 w 15142"/>
              <a:gd name="T29" fmla="*/ 5840 h 12941"/>
              <a:gd name="T30" fmla="*/ 3466 w 15142"/>
              <a:gd name="T31" fmla="*/ 5353 h 12941"/>
              <a:gd name="T32" fmla="*/ 3952 w 15142"/>
              <a:gd name="T33" fmla="*/ 5378 h 12941"/>
              <a:gd name="T34" fmla="*/ 7032 w 15142"/>
              <a:gd name="T35" fmla="*/ 8644 h 12941"/>
              <a:gd name="T36" fmla="*/ 8109 w 15142"/>
              <a:gd name="T37" fmla="*/ 8644 h 12941"/>
              <a:gd name="T38" fmla="*/ 11188 w 15142"/>
              <a:gd name="T39" fmla="*/ 5378 h 12941"/>
              <a:gd name="T40" fmla="*/ 11665 w 15142"/>
              <a:gd name="T41" fmla="*/ 5364 h 12941"/>
              <a:gd name="T42" fmla="*/ 11679 w 15142"/>
              <a:gd name="T43" fmla="*/ 5841 h 12941"/>
              <a:gd name="T44" fmla="*/ 11680 w 15142"/>
              <a:gd name="T45" fmla="*/ 5840 h 12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142" h="12941">
                <a:moveTo>
                  <a:pt x="14836" y="4282"/>
                </a:moveTo>
                <a:lnTo>
                  <a:pt x="12685" y="661"/>
                </a:lnTo>
                <a:cubicBezTo>
                  <a:pt x="12440" y="252"/>
                  <a:pt x="12000" y="1"/>
                  <a:pt x="11524" y="0"/>
                </a:cubicBezTo>
                <a:lnTo>
                  <a:pt x="3617" y="0"/>
                </a:lnTo>
                <a:cubicBezTo>
                  <a:pt x="3141" y="1"/>
                  <a:pt x="2701" y="252"/>
                  <a:pt x="2457" y="661"/>
                </a:cubicBezTo>
                <a:lnTo>
                  <a:pt x="306" y="4283"/>
                </a:lnTo>
                <a:cubicBezTo>
                  <a:pt x="0" y="4802"/>
                  <a:pt x="72" y="5460"/>
                  <a:pt x="484" y="5899"/>
                </a:cubicBezTo>
                <a:lnTo>
                  <a:pt x="6588" y="12376"/>
                </a:lnTo>
                <a:cubicBezTo>
                  <a:pt x="7121" y="12941"/>
                  <a:pt x="8020" y="12941"/>
                  <a:pt x="8553" y="12376"/>
                </a:cubicBezTo>
                <a:lnTo>
                  <a:pt x="14658" y="5899"/>
                </a:lnTo>
                <a:cubicBezTo>
                  <a:pt x="15070" y="5460"/>
                  <a:pt x="15142" y="4801"/>
                  <a:pt x="14836" y="4282"/>
                </a:cubicBezTo>
                <a:close/>
                <a:moveTo>
                  <a:pt x="11680" y="5840"/>
                </a:moveTo>
                <a:lnTo>
                  <a:pt x="8600" y="9107"/>
                </a:lnTo>
                <a:cubicBezTo>
                  <a:pt x="8041" y="9700"/>
                  <a:pt x="7099" y="9700"/>
                  <a:pt x="6540" y="9107"/>
                </a:cubicBezTo>
                <a:lnTo>
                  <a:pt x="3461" y="5840"/>
                </a:lnTo>
                <a:cubicBezTo>
                  <a:pt x="3324" y="5706"/>
                  <a:pt x="3326" y="5484"/>
                  <a:pt x="3466" y="5353"/>
                </a:cubicBezTo>
                <a:cubicBezTo>
                  <a:pt x="3606" y="5221"/>
                  <a:pt x="3827" y="5233"/>
                  <a:pt x="3952" y="5378"/>
                </a:cubicBezTo>
                <a:lnTo>
                  <a:pt x="7032" y="8644"/>
                </a:lnTo>
                <a:cubicBezTo>
                  <a:pt x="7324" y="8954"/>
                  <a:pt x="7817" y="8954"/>
                  <a:pt x="8109" y="8644"/>
                </a:cubicBezTo>
                <a:lnTo>
                  <a:pt x="11188" y="5378"/>
                </a:lnTo>
                <a:cubicBezTo>
                  <a:pt x="11316" y="5242"/>
                  <a:pt x="11529" y="5236"/>
                  <a:pt x="11665" y="5364"/>
                </a:cubicBezTo>
                <a:cubicBezTo>
                  <a:pt x="11801" y="5492"/>
                  <a:pt x="11807" y="5705"/>
                  <a:pt x="11679" y="5841"/>
                </a:cubicBezTo>
                <a:lnTo>
                  <a:pt x="11680" y="58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01395" y="3898265"/>
            <a:ext cx="2456815" cy="2686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32000"/>
              </a:lnSpc>
            </a:pPr>
            <a:r>
              <a:rPr lang="zh-CN" altLang="en-US" sz="1600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方法是：用2连续去乘以十进制数的小数部分，直至乘积的小数部分等于0为止，然后按正序排列每次乘积的整数部分（先取得的整数为高位），便得到与该十进制数相对应的二进制数各位的数值。</a:t>
            </a:r>
          </a:p>
        </p:txBody>
      </p:sp>
      <p:sp>
        <p:nvSpPr>
          <p:cNvPr id="17" name="椭圆 16"/>
          <p:cNvSpPr/>
          <p:nvPr/>
        </p:nvSpPr>
        <p:spPr>
          <a:xfrm>
            <a:off x="5323188" y="2142262"/>
            <a:ext cx="1547991" cy="1547991"/>
          </a:xfrm>
          <a:prstGeom prst="ellipse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317701" y="2149475"/>
            <a:ext cx="1540778" cy="1540778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410156" y="1997555"/>
            <a:ext cx="660400" cy="6604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493260" y="3825875"/>
            <a:ext cx="3352800" cy="73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2000"/>
              </a:lnSpc>
            </a:pPr>
            <a:r>
              <a:rPr lang="zh-CN" altLang="en-US" sz="1600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例如，将0.3125D转换成二进制数，结果为： 0.0101B，如图所示。</a:t>
            </a:r>
          </a:p>
        </p:txBody>
      </p:sp>
      <p:sp>
        <p:nvSpPr>
          <p:cNvPr id="21" name="椭圆 20"/>
          <p:cNvSpPr/>
          <p:nvPr/>
        </p:nvSpPr>
        <p:spPr>
          <a:xfrm>
            <a:off x="9110642" y="2135049"/>
            <a:ext cx="1547991" cy="1547991"/>
          </a:xfrm>
          <a:prstGeom prst="ellipse">
            <a:avLst/>
          </a:prstGeom>
          <a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9097942" y="2142262"/>
            <a:ext cx="1540778" cy="1540778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0197610" y="1990342"/>
            <a:ext cx="660400" cy="6604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582660" y="3898265"/>
            <a:ext cx="2733040" cy="2037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2000"/>
              </a:lnSpc>
            </a:pPr>
            <a:r>
              <a:rPr lang="zh-CN" altLang="en-US" sz="1600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值得注意的是，有些十进制小数常常不能准确地换算为等值的二进制小数，存在有一定的换算误差。例如，0.5627D。</a:t>
            </a:r>
          </a:p>
          <a:p>
            <a:pPr algn="ctr">
              <a:lnSpc>
                <a:spcPct val="132000"/>
              </a:lnSpc>
            </a:pPr>
            <a:endParaRPr lang="zh-CN" altLang="en-US" sz="16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27" name="arrow-pointing-left-circular-button_20407"/>
          <p:cNvSpPr>
            <a:spLocks noChangeAspect="1"/>
          </p:cNvSpPr>
          <p:nvPr/>
        </p:nvSpPr>
        <p:spPr bwMode="auto">
          <a:xfrm>
            <a:off x="6580080" y="2143341"/>
            <a:ext cx="317379" cy="354719"/>
          </a:xfrm>
          <a:custGeom>
            <a:avLst/>
            <a:gdLst>
              <a:gd name="connsiteX0" fmla="*/ 270066 w 541458"/>
              <a:gd name="connsiteY0" fmla="*/ 45979 h 605161"/>
              <a:gd name="connsiteX1" fmla="*/ 357669 w 541458"/>
              <a:gd name="connsiteY1" fmla="*/ 101865 h 605161"/>
              <a:gd name="connsiteX2" fmla="*/ 471122 w 541458"/>
              <a:gd name="connsiteY2" fmla="*/ 195009 h 605161"/>
              <a:gd name="connsiteX3" fmla="*/ 492664 w 541458"/>
              <a:gd name="connsiteY3" fmla="*/ 227967 h 605161"/>
              <a:gd name="connsiteX4" fmla="*/ 285863 w 541458"/>
              <a:gd name="connsiteY4" fmla="*/ 551819 h 605161"/>
              <a:gd name="connsiteX5" fmla="*/ 255705 w 541458"/>
              <a:gd name="connsiteY5" fmla="*/ 551819 h 605161"/>
              <a:gd name="connsiteX6" fmla="*/ 48904 w 541458"/>
              <a:gd name="connsiteY6" fmla="*/ 227967 h 605161"/>
              <a:gd name="connsiteX7" fmla="*/ 70446 w 541458"/>
              <a:gd name="connsiteY7" fmla="*/ 195009 h 605161"/>
              <a:gd name="connsiteX8" fmla="*/ 182463 w 541458"/>
              <a:gd name="connsiteY8" fmla="*/ 101865 h 605161"/>
              <a:gd name="connsiteX9" fmla="*/ 270066 w 541458"/>
              <a:gd name="connsiteY9" fmla="*/ 45979 h 605161"/>
              <a:gd name="connsiteX10" fmla="*/ 270065 w 541458"/>
              <a:gd name="connsiteY10" fmla="*/ 22931 h 605161"/>
              <a:gd name="connsiteX11" fmla="*/ 163806 w 541458"/>
              <a:gd name="connsiteY11" fmla="*/ 88858 h 605161"/>
              <a:gd name="connsiteX12" fmla="*/ 48931 w 541458"/>
              <a:gd name="connsiteY12" fmla="*/ 177715 h 605161"/>
              <a:gd name="connsiteX13" fmla="*/ 24520 w 541458"/>
              <a:gd name="connsiteY13" fmla="*/ 210678 h 605161"/>
              <a:gd name="connsiteX14" fmla="*/ 255706 w 541458"/>
              <a:gd name="connsiteY14" fmla="*/ 577573 h 605161"/>
              <a:gd name="connsiteX15" fmla="*/ 284425 w 541458"/>
              <a:gd name="connsiteY15" fmla="*/ 577573 h 605161"/>
              <a:gd name="connsiteX16" fmla="*/ 517047 w 541458"/>
              <a:gd name="connsiteY16" fmla="*/ 210678 h 605161"/>
              <a:gd name="connsiteX17" fmla="*/ 492636 w 541458"/>
              <a:gd name="connsiteY17" fmla="*/ 177715 h 605161"/>
              <a:gd name="connsiteX18" fmla="*/ 376325 w 541458"/>
              <a:gd name="connsiteY18" fmla="*/ 88858 h 605161"/>
              <a:gd name="connsiteX19" fmla="*/ 270065 w 541458"/>
              <a:gd name="connsiteY19" fmla="*/ 22931 h 605161"/>
              <a:gd name="connsiteX20" fmla="*/ 270065 w 541458"/>
              <a:gd name="connsiteY20" fmla="*/ 0 h 605161"/>
              <a:gd name="connsiteX21" fmla="*/ 514175 w 541458"/>
              <a:gd name="connsiteY21" fmla="*/ 157650 h 605161"/>
              <a:gd name="connsiteX22" fmla="*/ 541458 w 541458"/>
              <a:gd name="connsiteY22" fmla="*/ 190613 h 605161"/>
              <a:gd name="connsiteX23" fmla="*/ 282989 w 541458"/>
              <a:gd name="connsiteY23" fmla="*/ 601937 h 605161"/>
              <a:gd name="connsiteX24" fmla="*/ 257142 w 541458"/>
              <a:gd name="connsiteY24" fmla="*/ 601937 h 605161"/>
              <a:gd name="connsiteX25" fmla="*/ 109 w 541458"/>
              <a:gd name="connsiteY25" fmla="*/ 190613 h 605161"/>
              <a:gd name="connsiteX26" fmla="*/ 27392 w 541458"/>
              <a:gd name="connsiteY26" fmla="*/ 157650 h 605161"/>
              <a:gd name="connsiteX27" fmla="*/ 270065 w 541458"/>
              <a:gd name="connsiteY27" fmla="*/ 0 h 605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41458" h="605161">
                <a:moveTo>
                  <a:pt x="270066" y="45979"/>
                </a:moveTo>
                <a:cubicBezTo>
                  <a:pt x="318894" y="45979"/>
                  <a:pt x="333255" y="66041"/>
                  <a:pt x="357669" y="101865"/>
                </a:cubicBezTo>
                <a:cubicBezTo>
                  <a:pt x="380647" y="134824"/>
                  <a:pt x="409369" y="176380"/>
                  <a:pt x="471122" y="195009"/>
                </a:cubicBezTo>
                <a:cubicBezTo>
                  <a:pt x="485483" y="199308"/>
                  <a:pt x="494100" y="213637"/>
                  <a:pt x="492664" y="227967"/>
                </a:cubicBezTo>
                <a:cubicBezTo>
                  <a:pt x="468250" y="427151"/>
                  <a:pt x="344744" y="518861"/>
                  <a:pt x="285863" y="551819"/>
                </a:cubicBezTo>
                <a:cubicBezTo>
                  <a:pt x="275810" y="556118"/>
                  <a:pt x="264322" y="556118"/>
                  <a:pt x="255705" y="551819"/>
                </a:cubicBezTo>
                <a:cubicBezTo>
                  <a:pt x="196824" y="518861"/>
                  <a:pt x="71882" y="427151"/>
                  <a:pt x="48904" y="227967"/>
                </a:cubicBezTo>
                <a:cubicBezTo>
                  <a:pt x="46032" y="213637"/>
                  <a:pt x="56085" y="199308"/>
                  <a:pt x="70446" y="195009"/>
                </a:cubicBezTo>
                <a:cubicBezTo>
                  <a:pt x="130763" y="176380"/>
                  <a:pt x="160921" y="134824"/>
                  <a:pt x="182463" y="101865"/>
                </a:cubicBezTo>
                <a:cubicBezTo>
                  <a:pt x="208313" y="66041"/>
                  <a:pt x="221238" y="45979"/>
                  <a:pt x="270066" y="45979"/>
                </a:cubicBezTo>
                <a:close/>
                <a:moveTo>
                  <a:pt x="270065" y="22931"/>
                </a:moveTo>
                <a:cubicBezTo>
                  <a:pt x="209756" y="22931"/>
                  <a:pt x="189653" y="51595"/>
                  <a:pt x="163806" y="88858"/>
                </a:cubicBezTo>
                <a:cubicBezTo>
                  <a:pt x="140831" y="123254"/>
                  <a:pt x="112112" y="163383"/>
                  <a:pt x="48931" y="177715"/>
                </a:cubicBezTo>
                <a:cubicBezTo>
                  <a:pt x="33136" y="180581"/>
                  <a:pt x="23084" y="194913"/>
                  <a:pt x="24520" y="210678"/>
                </a:cubicBezTo>
                <a:cubicBezTo>
                  <a:pt x="43187" y="448586"/>
                  <a:pt x="198269" y="547476"/>
                  <a:pt x="255706" y="577573"/>
                </a:cubicBezTo>
                <a:cubicBezTo>
                  <a:pt x="265758" y="581872"/>
                  <a:pt x="275809" y="581872"/>
                  <a:pt x="284425" y="577573"/>
                </a:cubicBezTo>
                <a:cubicBezTo>
                  <a:pt x="343298" y="547476"/>
                  <a:pt x="496944" y="448586"/>
                  <a:pt x="517047" y="210678"/>
                </a:cubicBezTo>
                <a:cubicBezTo>
                  <a:pt x="518483" y="194913"/>
                  <a:pt x="508431" y="180581"/>
                  <a:pt x="492636" y="177715"/>
                </a:cubicBezTo>
                <a:cubicBezTo>
                  <a:pt x="428019" y="163383"/>
                  <a:pt x="400736" y="123254"/>
                  <a:pt x="376325" y="88858"/>
                </a:cubicBezTo>
                <a:cubicBezTo>
                  <a:pt x="350478" y="51595"/>
                  <a:pt x="330375" y="22931"/>
                  <a:pt x="270065" y="22931"/>
                </a:cubicBezTo>
                <a:close/>
                <a:moveTo>
                  <a:pt x="270065" y="0"/>
                </a:moveTo>
                <a:cubicBezTo>
                  <a:pt x="410788" y="0"/>
                  <a:pt x="374889" y="141885"/>
                  <a:pt x="514175" y="157650"/>
                </a:cubicBezTo>
                <a:cubicBezTo>
                  <a:pt x="529971" y="160517"/>
                  <a:pt x="541458" y="173415"/>
                  <a:pt x="541458" y="190613"/>
                </a:cubicBezTo>
                <a:cubicBezTo>
                  <a:pt x="527099" y="470084"/>
                  <a:pt x="336119" y="577573"/>
                  <a:pt x="282989" y="601937"/>
                </a:cubicBezTo>
                <a:cubicBezTo>
                  <a:pt x="275809" y="606236"/>
                  <a:pt x="265758" y="606236"/>
                  <a:pt x="257142" y="601937"/>
                </a:cubicBezTo>
                <a:cubicBezTo>
                  <a:pt x="205448" y="577573"/>
                  <a:pt x="13032" y="470084"/>
                  <a:pt x="109" y="190613"/>
                </a:cubicBezTo>
                <a:cubicBezTo>
                  <a:pt x="-1327" y="173415"/>
                  <a:pt x="11596" y="160517"/>
                  <a:pt x="27392" y="157650"/>
                </a:cubicBezTo>
                <a:cubicBezTo>
                  <a:pt x="165242" y="141885"/>
                  <a:pt x="129343" y="0"/>
                  <a:pt x="2700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28" name="arrow-pointing-left-circular-button_20407"/>
          <p:cNvSpPr>
            <a:spLocks noChangeAspect="1"/>
          </p:cNvSpPr>
          <p:nvPr/>
        </p:nvSpPr>
        <p:spPr bwMode="auto">
          <a:xfrm>
            <a:off x="10365409" y="2125480"/>
            <a:ext cx="332204" cy="365367"/>
          </a:xfrm>
          <a:custGeom>
            <a:avLst/>
            <a:gdLst>
              <a:gd name="connsiteX0" fmla="*/ 458312 w 547887"/>
              <a:gd name="connsiteY0" fmla="*/ 414273 h 602581"/>
              <a:gd name="connsiteX1" fmla="*/ 543041 w 547887"/>
              <a:gd name="connsiteY1" fmla="*/ 498842 h 602581"/>
              <a:gd name="connsiteX2" fmla="*/ 547349 w 547887"/>
              <a:gd name="connsiteY2" fmla="*/ 514609 h 602581"/>
              <a:gd name="connsiteX3" fmla="*/ 534424 w 547887"/>
              <a:gd name="connsiteY3" fmla="*/ 526076 h 602581"/>
              <a:gd name="connsiteX4" fmla="*/ 481289 w 547887"/>
              <a:gd name="connsiteY4" fmla="*/ 536109 h 602581"/>
              <a:gd name="connsiteX5" fmla="*/ 471236 w 547887"/>
              <a:gd name="connsiteY5" fmla="*/ 589144 h 602581"/>
              <a:gd name="connsiteX6" fmla="*/ 459748 w 547887"/>
              <a:gd name="connsiteY6" fmla="*/ 602044 h 602581"/>
              <a:gd name="connsiteX7" fmla="*/ 443951 w 547887"/>
              <a:gd name="connsiteY7" fmla="*/ 597744 h 602581"/>
              <a:gd name="connsiteX8" fmla="*/ 333372 w 547887"/>
              <a:gd name="connsiteY8" fmla="*/ 487375 h 602581"/>
              <a:gd name="connsiteX9" fmla="*/ 341989 w 547887"/>
              <a:gd name="connsiteY9" fmla="*/ 480208 h 602581"/>
              <a:gd name="connsiteX10" fmla="*/ 347733 w 547887"/>
              <a:gd name="connsiteY10" fmla="*/ 477341 h 602581"/>
              <a:gd name="connsiteX11" fmla="*/ 396560 w 547887"/>
              <a:gd name="connsiteY11" fmla="*/ 484508 h 602581"/>
              <a:gd name="connsiteX12" fmla="*/ 433898 w 547887"/>
              <a:gd name="connsiteY12" fmla="*/ 475908 h 602581"/>
              <a:gd name="connsiteX13" fmla="*/ 454003 w 547887"/>
              <a:gd name="connsiteY13" fmla="*/ 442941 h 602581"/>
              <a:gd name="connsiteX14" fmla="*/ 88068 w 547887"/>
              <a:gd name="connsiteY14" fmla="*/ 414273 h 602581"/>
              <a:gd name="connsiteX15" fmla="*/ 92373 w 547887"/>
              <a:gd name="connsiteY15" fmla="*/ 442941 h 602581"/>
              <a:gd name="connsiteX16" fmla="*/ 112462 w 547887"/>
              <a:gd name="connsiteY16" fmla="*/ 475908 h 602581"/>
              <a:gd name="connsiteX17" fmla="*/ 149770 w 547887"/>
              <a:gd name="connsiteY17" fmla="*/ 484508 h 602581"/>
              <a:gd name="connsiteX18" fmla="*/ 198558 w 547887"/>
              <a:gd name="connsiteY18" fmla="*/ 477341 h 602581"/>
              <a:gd name="connsiteX19" fmla="*/ 205732 w 547887"/>
              <a:gd name="connsiteY19" fmla="*/ 480208 h 602581"/>
              <a:gd name="connsiteX20" fmla="*/ 212907 w 547887"/>
              <a:gd name="connsiteY20" fmla="*/ 487375 h 602581"/>
              <a:gd name="connsiteX21" fmla="*/ 103853 w 547887"/>
              <a:gd name="connsiteY21" fmla="*/ 597744 h 602581"/>
              <a:gd name="connsiteX22" fmla="*/ 86633 w 547887"/>
              <a:gd name="connsiteY22" fmla="*/ 602044 h 602581"/>
              <a:gd name="connsiteX23" fmla="*/ 76589 w 547887"/>
              <a:gd name="connsiteY23" fmla="*/ 589144 h 602581"/>
              <a:gd name="connsiteX24" fmla="*/ 66545 w 547887"/>
              <a:gd name="connsiteY24" fmla="*/ 536109 h 602581"/>
              <a:gd name="connsiteX25" fmla="*/ 12017 w 547887"/>
              <a:gd name="connsiteY25" fmla="*/ 526076 h 602581"/>
              <a:gd name="connsiteX26" fmla="*/ 538 w 547887"/>
              <a:gd name="connsiteY26" fmla="*/ 514609 h 602581"/>
              <a:gd name="connsiteX27" fmla="*/ 4843 w 547887"/>
              <a:gd name="connsiteY27" fmla="*/ 498842 h 602581"/>
              <a:gd name="connsiteX28" fmla="*/ 273945 w 547887"/>
              <a:gd name="connsiteY28" fmla="*/ 94487 h 602581"/>
              <a:gd name="connsiteX29" fmla="*/ 428321 w 547887"/>
              <a:gd name="connsiteY29" fmla="*/ 249322 h 602581"/>
              <a:gd name="connsiteX30" fmla="*/ 273945 w 547887"/>
              <a:gd name="connsiteY30" fmla="*/ 404157 h 602581"/>
              <a:gd name="connsiteX31" fmla="*/ 119569 w 547887"/>
              <a:gd name="connsiteY31" fmla="*/ 249322 h 602581"/>
              <a:gd name="connsiteX32" fmla="*/ 273945 w 547887"/>
              <a:gd name="connsiteY32" fmla="*/ 94487 h 602581"/>
              <a:gd name="connsiteX33" fmla="*/ 273254 w 547887"/>
              <a:gd name="connsiteY33" fmla="*/ 68790 h 602581"/>
              <a:gd name="connsiteX34" fmla="*/ 92381 w 547887"/>
              <a:gd name="connsiteY34" fmla="*/ 249364 h 602581"/>
              <a:gd name="connsiteX35" fmla="*/ 273254 w 547887"/>
              <a:gd name="connsiteY35" fmla="*/ 431371 h 602581"/>
              <a:gd name="connsiteX36" fmla="*/ 454127 w 547887"/>
              <a:gd name="connsiteY36" fmla="*/ 249364 h 602581"/>
              <a:gd name="connsiteX37" fmla="*/ 273254 w 547887"/>
              <a:gd name="connsiteY37" fmla="*/ 68790 h 602581"/>
              <a:gd name="connsiteX38" fmla="*/ 273254 w 547887"/>
              <a:gd name="connsiteY38" fmla="*/ 0 h 602581"/>
              <a:gd name="connsiteX39" fmla="*/ 293351 w 547887"/>
              <a:gd name="connsiteY39" fmla="*/ 8599 h 602581"/>
              <a:gd name="connsiteX40" fmla="*/ 327803 w 547887"/>
              <a:gd name="connsiteY40" fmla="*/ 42994 h 602581"/>
              <a:gd name="connsiteX41" fmla="*/ 353642 w 547887"/>
              <a:gd name="connsiteY41" fmla="*/ 51592 h 602581"/>
              <a:gd name="connsiteX42" fmla="*/ 399578 w 547887"/>
              <a:gd name="connsiteY42" fmla="*/ 42994 h 602581"/>
              <a:gd name="connsiteX43" fmla="*/ 422546 w 547887"/>
              <a:gd name="connsiteY43" fmla="*/ 48726 h 602581"/>
              <a:gd name="connsiteX44" fmla="*/ 434030 w 547887"/>
              <a:gd name="connsiteY44" fmla="*/ 68790 h 602581"/>
              <a:gd name="connsiteX45" fmla="*/ 441207 w 547887"/>
              <a:gd name="connsiteY45" fmla="*/ 114650 h 602581"/>
              <a:gd name="connsiteX46" fmla="*/ 456998 w 547887"/>
              <a:gd name="connsiteY46" fmla="*/ 137580 h 602581"/>
              <a:gd name="connsiteX47" fmla="*/ 500063 w 547887"/>
              <a:gd name="connsiteY47" fmla="*/ 157644 h 602581"/>
              <a:gd name="connsiteX48" fmla="*/ 514418 w 547887"/>
              <a:gd name="connsiteY48" fmla="*/ 174841 h 602581"/>
              <a:gd name="connsiteX49" fmla="*/ 512983 w 547887"/>
              <a:gd name="connsiteY49" fmla="*/ 197771 h 602581"/>
              <a:gd name="connsiteX50" fmla="*/ 491450 w 547887"/>
              <a:gd name="connsiteY50" fmla="*/ 240765 h 602581"/>
              <a:gd name="connsiteX51" fmla="*/ 491450 w 547887"/>
              <a:gd name="connsiteY51" fmla="*/ 267994 h 602581"/>
              <a:gd name="connsiteX52" fmla="*/ 512983 w 547887"/>
              <a:gd name="connsiteY52" fmla="*/ 309555 h 602581"/>
              <a:gd name="connsiteX53" fmla="*/ 514418 w 547887"/>
              <a:gd name="connsiteY53" fmla="*/ 332485 h 602581"/>
              <a:gd name="connsiteX54" fmla="*/ 500063 w 547887"/>
              <a:gd name="connsiteY54" fmla="*/ 349683 h 602581"/>
              <a:gd name="connsiteX55" fmla="*/ 456998 w 547887"/>
              <a:gd name="connsiteY55" fmla="*/ 371180 h 602581"/>
              <a:gd name="connsiteX56" fmla="*/ 441207 w 547887"/>
              <a:gd name="connsiteY56" fmla="*/ 392676 h 602581"/>
              <a:gd name="connsiteX57" fmla="*/ 434030 w 547887"/>
              <a:gd name="connsiteY57" fmla="*/ 439970 h 602581"/>
              <a:gd name="connsiteX58" fmla="*/ 422546 w 547887"/>
              <a:gd name="connsiteY58" fmla="*/ 460034 h 602581"/>
              <a:gd name="connsiteX59" fmla="*/ 399578 w 547887"/>
              <a:gd name="connsiteY59" fmla="*/ 464333 h 602581"/>
              <a:gd name="connsiteX60" fmla="*/ 352207 w 547887"/>
              <a:gd name="connsiteY60" fmla="*/ 457168 h 602581"/>
              <a:gd name="connsiteX61" fmla="*/ 327803 w 547887"/>
              <a:gd name="connsiteY61" fmla="*/ 465766 h 602581"/>
              <a:gd name="connsiteX62" fmla="*/ 293351 w 547887"/>
              <a:gd name="connsiteY62" fmla="*/ 500161 h 602581"/>
              <a:gd name="connsiteX63" fmla="*/ 273254 w 547887"/>
              <a:gd name="connsiteY63" fmla="*/ 508760 h 602581"/>
              <a:gd name="connsiteX64" fmla="*/ 253157 w 547887"/>
              <a:gd name="connsiteY64" fmla="*/ 500161 h 602581"/>
              <a:gd name="connsiteX65" fmla="*/ 220141 w 547887"/>
              <a:gd name="connsiteY65" fmla="*/ 465766 h 602581"/>
              <a:gd name="connsiteX66" fmla="*/ 194301 w 547887"/>
              <a:gd name="connsiteY66" fmla="*/ 457168 h 602581"/>
              <a:gd name="connsiteX67" fmla="*/ 146930 w 547887"/>
              <a:gd name="connsiteY67" fmla="*/ 464333 h 602581"/>
              <a:gd name="connsiteX68" fmla="*/ 125397 w 547887"/>
              <a:gd name="connsiteY68" fmla="*/ 460034 h 602581"/>
              <a:gd name="connsiteX69" fmla="*/ 112478 w 547887"/>
              <a:gd name="connsiteY69" fmla="*/ 439970 h 602581"/>
              <a:gd name="connsiteX70" fmla="*/ 105301 w 547887"/>
              <a:gd name="connsiteY70" fmla="*/ 392676 h 602581"/>
              <a:gd name="connsiteX71" fmla="*/ 89510 w 547887"/>
              <a:gd name="connsiteY71" fmla="*/ 371180 h 602581"/>
              <a:gd name="connsiteX72" fmla="*/ 47881 w 547887"/>
              <a:gd name="connsiteY72" fmla="*/ 349683 h 602581"/>
              <a:gd name="connsiteX73" fmla="*/ 32090 w 547887"/>
              <a:gd name="connsiteY73" fmla="*/ 332485 h 602581"/>
              <a:gd name="connsiteX74" fmla="*/ 33525 w 547887"/>
              <a:gd name="connsiteY74" fmla="*/ 309555 h 602581"/>
              <a:gd name="connsiteX75" fmla="*/ 56493 w 547887"/>
              <a:gd name="connsiteY75" fmla="*/ 267994 h 602581"/>
              <a:gd name="connsiteX76" fmla="*/ 56493 w 547887"/>
              <a:gd name="connsiteY76" fmla="*/ 240765 h 602581"/>
              <a:gd name="connsiteX77" fmla="*/ 33525 w 547887"/>
              <a:gd name="connsiteY77" fmla="*/ 197771 h 602581"/>
              <a:gd name="connsiteX78" fmla="*/ 32090 w 547887"/>
              <a:gd name="connsiteY78" fmla="*/ 176274 h 602581"/>
              <a:gd name="connsiteX79" fmla="*/ 47881 w 547887"/>
              <a:gd name="connsiteY79" fmla="*/ 157644 h 602581"/>
              <a:gd name="connsiteX80" fmla="*/ 89510 w 547887"/>
              <a:gd name="connsiteY80" fmla="*/ 137580 h 602581"/>
              <a:gd name="connsiteX81" fmla="*/ 105301 w 547887"/>
              <a:gd name="connsiteY81" fmla="*/ 114650 h 602581"/>
              <a:gd name="connsiteX82" fmla="*/ 112478 w 547887"/>
              <a:gd name="connsiteY82" fmla="*/ 68790 h 602581"/>
              <a:gd name="connsiteX83" fmla="*/ 125397 w 547887"/>
              <a:gd name="connsiteY83" fmla="*/ 48726 h 602581"/>
              <a:gd name="connsiteX84" fmla="*/ 146930 w 547887"/>
              <a:gd name="connsiteY84" fmla="*/ 42994 h 602581"/>
              <a:gd name="connsiteX85" fmla="*/ 194301 w 547887"/>
              <a:gd name="connsiteY85" fmla="*/ 51592 h 602581"/>
              <a:gd name="connsiteX86" fmla="*/ 220141 w 547887"/>
              <a:gd name="connsiteY86" fmla="*/ 42994 h 602581"/>
              <a:gd name="connsiteX87" fmla="*/ 253157 w 547887"/>
              <a:gd name="connsiteY87" fmla="*/ 8599 h 602581"/>
              <a:gd name="connsiteX88" fmla="*/ 273254 w 547887"/>
              <a:gd name="connsiteY88" fmla="*/ 0 h 60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547887" h="602581">
                <a:moveTo>
                  <a:pt x="458312" y="414273"/>
                </a:moveTo>
                <a:lnTo>
                  <a:pt x="543041" y="498842"/>
                </a:lnTo>
                <a:cubicBezTo>
                  <a:pt x="547349" y="503142"/>
                  <a:pt x="548785" y="508875"/>
                  <a:pt x="547349" y="514609"/>
                </a:cubicBezTo>
                <a:cubicBezTo>
                  <a:pt x="544477" y="520342"/>
                  <a:pt x="540168" y="524642"/>
                  <a:pt x="534424" y="526076"/>
                </a:cubicBezTo>
                <a:lnTo>
                  <a:pt x="481289" y="536109"/>
                </a:lnTo>
                <a:lnTo>
                  <a:pt x="471236" y="589144"/>
                </a:lnTo>
                <a:cubicBezTo>
                  <a:pt x="469800" y="594877"/>
                  <a:pt x="465492" y="600611"/>
                  <a:pt x="459748" y="602044"/>
                </a:cubicBezTo>
                <a:cubicBezTo>
                  <a:pt x="454003" y="603477"/>
                  <a:pt x="448259" y="602044"/>
                  <a:pt x="443951" y="597744"/>
                </a:cubicBezTo>
                <a:lnTo>
                  <a:pt x="333372" y="487375"/>
                </a:lnTo>
                <a:lnTo>
                  <a:pt x="341989" y="480208"/>
                </a:lnTo>
                <a:cubicBezTo>
                  <a:pt x="343425" y="477341"/>
                  <a:pt x="344861" y="477341"/>
                  <a:pt x="347733" y="477341"/>
                </a:cubicBezTo>
                <a:lnTo>
                  <a:pt x="396560" y="484508"/>
                </a:lnTo>
                <a:cubicBezTo>
                  <a:pt x="409485" y="487375"/>
                  <a:pt x="423845" y="484508"/>
                  <a:pt x="433898" y="475908"/>
                </a:cubicBezTo>
                <a:cubicBezTo>
                  <a:pt x="445387" y="468741"/>
                  <a:pt x="452567" y="455841"/>
                  <a:pt x="454003" y="442941"/>
                </a:cubicBezTo>
                <a:close/>
                <a:moveTo>
                  <a:pt x="88068" y="414273"/>
                </a:moveTo>
                <a:lnTo>
                  <a:pt x="92373" y="442941"/>
                </a:lnTo>
                <a:cubicBezTo>
                  <a:pt x="95243" y="455841"/>
                  <a:pt x="102418" y="468741"/>
                  <a:pt x="112462" y="475908"/>
                </a:cubicBezTo>
                <a:cubicBezTo>
                  <a:pt x="123942" y="484508"/>
                  <a:pt x="136856" y="487375"/>
                  <a:pt x="149770" y="484508"/>
                </a:cubicBezTo>
                <a:lnTo>
                  <a:pt x="198558" y="477341"/>
                </a:lnTo>
                <a:cubicBezTo>
                  <a:pt x="201428" y="477341"/>
                  <a:pt x="204297" y="477341"/>
                  <a:pt x="205732" y="480208"/>
                </a:cubicBezTo>
                <a:lnTo>
                  <a:pt x="212907" y="487375"/>
                </a:lnTo>
                <a:lnTo>
                  <a:pt x="103853" y="597744"/>
                </a:lnTo>
                <a:cubicBezTo>
                  <a:pt x="99548" y="602044"/>
                  <a:pt x="92373" y="603477"/>
                  <a:pt x="86633" y="602044"/>
                </a:cubicBezTo>
                <a:cubicBezTo>
                  <a:pt x="82329" y="600611"/>
                  <a:pt x="78024" y="594877"/>
                  <a:pt x="76589" y="589144"/>
                </a:cubicBezTo>
                <a:lnTo>
                  <a:pt x="66545" y="536109"/>
                </a:lnTo>
                <a:lnTo>
                  <a:pt x="12017" y="526076"/>
                </a:lnTo>
                <a:cubicBezTo>
                  <a:pt x="6278" y="524642"/>
                  <a:pt x="1973" y="520342"/>
                  <a:pt x="538" y="514609"/>
                </a:cubicBezTo>
                <a:cubicBezTo>
                  <a:pt x="-897" y="508875"/>
                  <a:pt x="538" y="503142"/>
                  <a:pt x="4843" y="498842"/>
                </a:cubicBezTo>
                <a:close/>
                <a:moveTo>
                  <a:pt x="273945" y="94487"/>
                </a:moveTo>
                <a:cubicBezTo>
                  <a:pt x="359205" y="94487"/>
                  <a:pt x="428321" y="163809"/>
                  <a:pt x="428321" y="249322"/>
                </a:cubicBezTo>
                <a:cubicBezTo>
                  <a:pt x="428321" y="334835"/>
                  <a:pt x="359205" y="404157"/>
                  <a:pt x="273945" y="404157"/>
                </a:cubicBezTo>
                <a:cubicBezTo>
                  <a:pt x="188685" y="404157"/>
                  <a:pt x="119569" y="334835"/>
                  <a:pt x="119569" y="249322"/>
                </a:cubicBezTo>
                <a:cubicBezTo>
                  <a:pt x="119569" y="163809"/>
                  <a:pt x="188685" y="94487"/>
                  <a:pt x="273945" y="94487"/>
                </a:cubicBezTo>
                <a:close/>
                <a:moveTo>
                  <a:pt x="273254" y="68790"/>
                </a:moveTo>
                <a:cubicBezTo>
                  <a:pt x="174205" y="68790"/>
                  <a:pt x="92381" y="150478"/>
                  <a:pt x="92381" y="249364"/>
                </a:cubicBezTo>
                <a:cubicBezTo>
                  <a:pt x="92381" y="349683"/>
                  <a:pt x="174205" y="429938"/>
                  <a:pt x="273254" y="431371"/>
                </a:cubicBezTo>
                <a:cubicBezTo>
                  <a:pt x="373739" y="429938"/>
                  <a:pt x="454127" y="349683"/>
                  <a:pt x="454127" y="249364"/>
                </a:cubicBezTo>
                <a:cubicBezTo>
                  <a:pt x="454127" y="150478"/>
                  <a:pt x="373739" y="68790"/>
                  <a:pt x="273254" y="68790"/>
                </a:cubicBezTo>
                <a:close/>
                <a:moveTo>
                  <a:pt x="273254" y="0"/>
                </a:moveTo>
                <a:cubicBezTo>
                  <a:pt x="281867" y="0"/>
                  <a:pt x="289045" y="2866"/>
                  <a:pt x="293351" y="8599"/>
                </a:cubicBezTo>
                <a:lnTo>
                  <a:pt x="327803" y="42994"/>
                </a:lnTo>
                <a:cubicBezTo>
                  <a:pt x="333545" y="48726"/>
                  <a:pt x="343593" y="53025"/>
                  <a:pt x="353642" y="51592"/>
                </a:cubicBezTo>
                <a:lnTo>
                  <a:pt x="399578" y="42994"/>
                </a:lnTo>
                <a:cubicBezTo>
                  <a:pt x="408191" y="41560"/>
                  <a:pt x="415369" y="44427"/>
                  <a:pt x="422546" y="48726"/>
                </a:cubicBezTo>
                <a:cubicBezTo>
                  <a:pt x="428288" y="53025"/>
                  <a:pt x="432595" y="60191"/>
                  <a:pt x="434030" y="68790"/>
                </a:cubicBezTo>
                <a:lnTo>
                  <a:pt x="441207" y="114650"/>
                </a:lnTo>
                <a:cubicBezTo>
                  <a:pt x="442643" y="124682"/>
                  <a:pt x="448385" y="133281"/>
                  <a:pt x="456998" y="137580"/>
                </a:cubicBezTo>
                <a:lnTo>
                  <a:pt x="500063" y="157644"/>
                </a:lnTo>
                <a:cubicBezTo>
                  <a:pt x="507241" y="161943"/>
                  <a:pt x="512983" y="167676"/>
                  <a:pt x="514418" y="174841"/>
                </a:cubicBezTo>
                <a:cubicBezTo>
                  <a:pt x="517289" y="183440"/>
                  <a:pt x="517289" y="192039"/>
                  <a:pt x="512983" y="197771"/>
                </a:cubicBezTo>
                <a:lnTo>
                  <a:pt x="491450" y="240765"/>
                </a:lnTo>
                <a:cubicBezTo>
                  <a:pt x="487143" y="249364"/>
                  <a:pt x="487143" y="259396"/>
                  <a:pt x="491450" y="267994"/>
                </a:cubicBezTo>
                <a:lnTo>
                  <a:pt x="512983" y="309555"/>
                </a:lnTo>
                <a:cubicBezTo>
                  <a:pt x="515853" y="316721"/>
                  <a:pt x="517289" y="325320"/>
                  <a:pt x="514418" y="332485"/>
                </a:cubicBezTo>
                <a:cubicBezTo>
                  <a:pt x="512983" y="339651"/>
                  <a:pt x="507241" y="346816"/>
                  <a:pt x="500063" y="349683"/>
                </a:cubicBezTo>
                <a:lnTo>
                  <a:pt x="456998" y="371180"/>
                </a:lnTo>
                <a:cubicBezTo>
                  <a:pt x="448385" y="375479"/>
                  <a:pt x="442643" y="384078"/>
                  <a:pt x="441207" y="392676"/>
                </a:cubicBezTo>
                <a:lnTo>
                  <a:pt x="434030" y="439970"/>
                </a:lnTo>
                <a:cubicBezTo>
                  <a:pt x="432595" y="448569"/>
                  <a:pt x="428288" y="455735"/>
                  <a:pt x="422546" y="460034"/>
                </a:cubicBezTo>
                <a:cubicBezTo>
                  <a:pt x="415369" y="464333"/>
                  <a:pt x="408191" y="465766"/>
                  <a:pt x="399578" y="464333"/>
                </a:cubicBezTo>
                <a:lnTo>
                  <a:pt x="352207" y="457168"/>
                </a:lnTo>
                <a:cubicBezTo>
                  <a:pt x="343593" y="455735"/>
                  <a:pt x="333545" y="458601"/>
                  <a:pt x="327803" y="465766"/>
                </a:cubicBezTo>
                <a:lnTo>
                  <a:pt x="293351" y="500161"/>
                </a:lnTo>
                <a:cubicBezTo>
                  <a:pt x="289045" y="504461"/>
                  <a:pt x="281867" y="507327"/>
                  <a:pt x="273254" y="508760"/>
                </a:cubicBezTo>
                <a:cubicBezTo>
                  <a:pt x="266077" y="507327"/>
                  <a:pt x="258899" y="504461"/>
                  <a:pt x="253157" y="500161"/>
                </a:cubicBezTo>
                <a:lnTo>
                  <a:pt x="220141" y="465766"/>
                </a:lnTo>
                <a:cubicBezTo>
                  <a:pt x="212963" y="458601"/>
                  <a:pt x="202915" y="455735"/>
                  <a:pt x="194301" y="457168"/>
                </a:cubicBezTo>
                <a:lnTo>
                  <a:pt x="146930" y="464333"/>
                </a:lnTo>
                <a:cubicBezTo>
                  <a:pt x="139753" y="465766"/>
                  <a:pt x="131139" y="464333"/>
                  <a:pt x="125397" y="460034"/>
                </a:cubicBezTo>
                <a:cubicBezTo>
                  <a:pt x="118220" y="455735"/>
                  <a:pt x="113913" y="448569"/>
                  <a:pt x="112478" y="439970"/>
                </a:cubicBezTo>
                <a:lnTo>
                  <a:pt x="105301" y="392676"/>
                </a:lnTo>
                <a:cubicBezTo>
                  <a:pt x="103865" y="384078"/>
                  <a:pt x="98123" y="375479"/>
                  <a:pt x="89510" y="371180"/>
                </a:cubicBezTo>
                <a:lnTo>
                  <a:pt x="47881" y="349683"/>
                </a:lnTo>
                <a:cubicBezTo>
                  <a:pt x="40703" y="346816"/>
                  <a:pt x="34961" y="339651"/>
                  <a:pt x="32090" y="332485"/>
                </a:cubicBezTo>
                <a:cubicBezTo>
                  <a:pt x="29219" y="325320"/>
                  <a:pt x="30655" y="316721"/>
                  <a:pt x="33525" y="309555"/>
                </a:cubicBezTo>
                <a:lnTo>
                  <a:pt x="56493" y="267994"/>
                </a:lnTo>
                <a:cubicBezTo>
                  <a:pt x="60800" y="259396"/>
                  <a:pt x="60800" y="249364"/>
                  <a:pt x="56493" y="240765"/>
                </a:cubicBezTo>
                <a:lnTo>
                  <a:pt x="33525" y="197771"/>
                </a:lnTo>
                <a:cubicBezTo>
                  <a:pt x="30655" y="192039"/>
                  <a:pt x="29219" y="183440"/>
                  <a:pt x="32090" y="176274"/>
                </a:cubicBezTo>
                <a:cubicBezTo>
                  <a:pt x="34961" y="167676"/>
                  <a:pt x="40703" y="161943"/>
                  <a:pt x="47881" y="157644"/>
                </a:cubicBezTo>
                <a:lnTo>
                  <a:pt x="89510" y="137580"/>
                </a:lnTo>
                <a:cubicBezTo>
                  <a:pt x="98123" y="133281"/>
                  <a:pt x="103865" y="124682"/>
                  <a:pt x="105301" y="114650"/>
                </a:cubicBezTo>
                <a:lnTo>
                  <a:pt x="112478" y="68790"/>
                </a:lnTo>
                <a:cubicBezTo>
                  <a:pt x="113913" y="60191"/>
                  <a:pt x="118220" y="53025"/>
                  <a:pt x="125397" y="48726"/>
                </a:cubicBezTo>
                <a:cubicBezTo>
                  <a:pt x="131139" y="44427"/>
                  <a:pt x="139753" y="41560"/>
                  <a:pt x="146930" y="42994"/>
                </a:cubicBezTo>
                <a:lnTo>
                  <a:pt x="194301" y="51592"/>
                </a:lnTo>
                <a:cubicBezTo>
                  <a:pt x="202915" y="53025"/>
                  <a:pt x="212963" y="48726"/>
                  <a:pt x="220141" y="42994"/>
                </a:cubicBezTo>
                <a:lnTo>
                  <a:pt x="253157" y="8599"/>
                </a:lnTo>
                <a:cubicBezTo>
                  <a:pt x="258899" y="2866"/>
                  <a:pt x="266077" y="0"/>
                  <a:pt x="2732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540" y="4646295"/>
            <a:ext cx="3189605" cy="119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211596" y="139773"/>
            <a:ext cx="254762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200" spc="100" dirty="0">
                <a:solidFill>
                  <a:schemeClr val="bg1">
                    <a:alpha val="9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1.3 信息编码</a:t>
            </a:r>
            <a:endParaRPr sz="3200" spc="100" dirty="0">
              <a:solidFill>
                <a:schemeClr val="bg1">
                  <a:alpha val="95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sym typeface="Segoe UI" panose="020B0502040204020203" pitchFamily="34" charset="0"/>
            </a:endParaRPr>
          </a:p>
        </p:txBody>
      </p:sp>
      <p:sp>
        <p:nvSpPr>
          <p:cNvPr id="14" name="平行四边形 13"/>
          <p:cNvSpPr/>
          <p:nvPr/>
        </p:nvSpPr>
        <p:spPr>
          <a:xfrm>
            <a:off x="6645439" y="1973397"/>
            <a:ext cx="2286000" cy="1730651"/>
          </a:xfrm>
          <a:prstGeom prst="parallelogram">
            <a:avLst>
              <a:gd name="adj" fmla="val 63835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15" name="平行四边形 14"/>
          <p:cNvSpPr/>
          <p:nvPr/>
        </p:nvSpPr>
        <p:spPr>
          <a:xfrm>
            <a:off x="7311281" y="2928310"/>
            <a:ext cx="2286000" cy="1730651"/>
          </a:xfrm>
          <a:prstGeom prst="parallelogram">
            <a:avLst>
              <a:gd name="adj" fmla="val 63835"/>
            </a:avLst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16" name="平行四边形 15"/>
          <p:cNvSpPr/>
          <p:nvPr/>
        </p:nvSpPr>
        <p:spPr>
          <a:xfrm>
            <a:off x="9187253" y="2062985"/>
            <a:ext cx="2286000" cy="1730651"/>
          </a:xfrm>
          <a:prstGeom prst="parallelogram">
            <a:avLst>
              <a:gd name="adj" fmla="val 63835"/>
            </a:avLst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17" name="平行四边形 16"/>
          <p:cNvSpPr/>
          <p:nvPr/>
        </p:nvSpPr>
        <p:spPr>
          <a:xfrm>
            <a:off x="8044253" y="3928652"/>
            <a:ext cx="2286000" cy="1730651"/>
          </a:xfrm>
          <a:prstGeom prst="parallelogram">
            <a:avLst>
              <a:gd name="adj" fmla="val 63835"/>
            </a:avLst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426482" y="1534031"/>
            <a:ext cx="4978637" cy="3661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fontAlgn="auto">
              <a:lnSpc>
                <a:spcPct val="132000"/>
              </a:lnSpc>
              <a:buNone/>
            </a:pPr>
            <a:r>
              <a:rPr sz="2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信息编码就是信息的数字化编码，也称数据编码，是指用“0”和“1”这两个最简单的二进制数码，按照一定的组合规则来表示数据、文字、声音、图像、视频等复杂信息。</a:t>
            </a:r>
          </a:p>
          <a:p>
            <a:pPr marL="0" indent="0" fontAlgn="auto">
              <a:lnSpc>
                <a:spcPct val="132000"/>
              </a:lnSpc>
              <a:buNone/>
            </a:pP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fontAlgn="auto">
              <a:lnSpc>
                <a:spcPct val="132000"/>
              </a:lnSpc>
              <a:buNone/>
            </a:pPr>
            <a:r>
              <a:rPr sz="2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本节主要讨论英、中文字符和语音在计算机中的表示方法。</a:t>
            </a: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763673" y="1627885"/>
            <a:ext cx="540000" cy="540000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763673" y="4276470"/>
            <a:ext cx="540000" cy="540000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84" y="5273675"/>
            <a:ext cx="17811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596" y="5440780"/>
            <a:ext cx="1428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1596" y="139773"/>
            <a:ext cx="288036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200" spc="100" dirty="0">
                <a:solidFill>
                  <a:schemeClr val="bg1">
                    <a:alpha val="9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1.3.1 字符编码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2462530" y="1510665"/>
            <a:ext cx="0" cy="477964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425" y="3742145"/>
            <a:ext cx="4565973" cy="254822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628765" y="1510665"/>
            <a:ext cx="4564380" cy="2040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2000"/>
              </a:lnSpc>
            </a:pPr>
            <a:r>
              <a:rPr lang="zh-CN" altLang="en-US" sz="2400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ASCII是美国标准信息交换代码，是由7 位二进制数组成。定义了128个符号。</a:t>
            </a:r>
          </a:p>
          <a:p>
            <a:pPr fontAlgn="auto">
              <a:lnSpc>
                <a:spcPct val="132000"/>
              </a:lnSpc>
            </a:pPr>
            <a:r>
              <a:rPr lang="zh-CN" altLang="en-US" sz="2400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其中：</a:t>
            </a:r>
          </a:p>
        </p:txBody>
      </p:sp>
      <p:sp>
        <p:nvSpPr>
          <p:cNvPr id="13" name="矩形 12"/>
          <p:cNvSpPr/>
          <p:nvPr/>
        </p:nvSpPr>
        <p:spPr>
          <a:xfrm>
            <a:off x="6646424" y="3742145"/>
            <a:ext cx="4565973" cy="254821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875280" y="1422400"/>
            <a:ext cx="3340735" cy="1553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2000"/>
              </a:lnSpc>
            </a:pPr>
            <a:r>
              <a:rPr lang="zh-CN" altLang="en-US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95个是可显示和打印的字符，</a:t>
            </a:r>
          </a:p>
          <a:p>
            <a:pPr algn="l" fontAlgn="auto">
              <a:lnSpc>
                <a:spcPct val="132000"/>
              </a:lnSpc>
            </a:pPr>
            <a:r>
              <a:rPr lang="zh-CN" altLang="en-US" dirty="0">
                <a:solidFill>
                  <a:srgbClr val="FF0000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包括10个十进制数字（0~9）、52个英文大写字母（A~Z）和小写字母（a~z）</a:t>
            </a:r>
          </a:p>
        </p:txBody>
      </p:sp>
      <p:sp>
        <p:nvSpPr>
          <p:cNvPr id="26" name="矩形 25"/>
          <p:cNvSpPr/>
          <p:nvPr/>
        </p:nvSpPr>
        <p:spPr>
          <a:xfrm>
            <a:off x="6646423" y="5490264"/>
            <a:ext cx="4565974" cy="800100"/>
          </a:xfrm>
          <a:prstGeom prst="rect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935470" y="5671820"/>
            <a:ext cx="37541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（1）英文字符的ASCII码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884170" y="3039745"/>
            <a:ext cx="3340735" cy="1187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2000"/>
              </a:lnSpc>
            </a:pPr>
            <a:r>
              <a:rPr lang="zh-CN" altLang="en-US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若干个运算符、标点符号以及不可显示和打印的控制符号，</a:t>
            </a:r>
          </a:p>
          <a:p>
            <a:pPr algn="l" fontAlgn="auto">
              <a:lnSpc>
                <a:spcPct val="132000"/>
              </a:lnSpc>
            </a:pPr>
            <a:r>
              <a:rPr lang="zh-CN" altLang="en-US" dirty="0">
                <a:solidFill>
                  <a:srgbClr val="FF0000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如LF（换行）、CR（回车）等。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884170" y="4432935"/>
            <a:ext cx="3340735" cy="1918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2000"/>
              </a:lnSpc>
            </a:pPr>
            <a:r>
              <a:rPr lang="zh-CN" altLang="en-US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根据规定，大写字母“A”的ASCII 码为1000001B（十六进制41H，十进制65），空格的ASCII码为0100000B（十六进制20H，十进制32）等。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80085" y="2832735"/>
            <a:ext cx="1613535" cy="1918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2000"/>
              </a:lnSpc>
            </a:pPr>
            <a:r>
              <a:rPr lang="zh-CN" altLang="en-US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请注意：这些字符这样编码都是规定，没有什么特别的理由。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1596" y="139773"/>
            <a:ext cx="161099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200" spc="100" dirty="0">
                <a:solidFill>
                  <a:schemeClr val="bg1">
                    <a:alpha val="9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ASCII码</a:t>
            </a:r>
          </a:p>
        </p:txBody>
      </p:sp>
      <p:pic>
        <p:nvPicPr>
          <p:cNvPr id="5" name="图片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9638" y="1228089"/>
            <a:ext cx="11572319" cy="5126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1596" y="139773"/>
            <a:ext cx="288036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200" spc="100" dirty="0">
                <a:solidFill>
                  <a:schemeClr val="bg1">
                    <a:alpha val="9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1.3.1 字符编码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72440" y="1189990"/>
            <a:ext cx="11530965" cy="666115"/>
          </a:xfrm>
        </p:spPr>
        <p:txBody>
          <a:bodyPr/>
          <a:lstStyle/>
          <a:p>
            <a:pPr marL="0" indent="0" fontAlgn="auto">
              <a:lnSpc>
                <a:spcPct val="132000"/>
              </a:lnSpc>
              <a:buNone/>
            </a:pPr>
            <a:r>
              <a:rPr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（2）中文字符的汉字机内码</a:t>
            </a:r>
          </a:p>
        </p:txBody>
      </p:sp>
      <p:sp>
        <p:nvSpPr>
          <p:cNvPr id="6" name="椭圆 5"/>
          <p:cNvSpPr/>
          <p:nvPr/>
        </p:nvSpPr>
        <p:spPr>
          <a:xfrm>
            <a:off x="1418883" y="2151414"/>
            <a:ext cx="1540778" cy="1540778"/>
          </a:xfrm>
          <a:prstGeom prst="ellipse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425233" y="2156688"/>
            <a:ext cx="1540778" cy="1540778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524182" y="2004768"/>
            <a:ext cx="660400" cy="6604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14" name="椭圆 10"/>
          <p:cNvSpPr/>
          <p:nvPr/>
        </p:nvSpPr>
        <p:spPr>
          <a:xfrm>
            <a:off x="2655126" y="2164663"/>
            <a:ext cx="398513" cy="340610"/>
          </a:xfrm>
          <a:custGeom>
            <a:avLst/>
            <a:gdLst>
              <a:gd name="T0" fmla="*/ 14836 w 15142"/>
              <a:gd name="T1" fmla="*/ 4282 h 12941"/>
              <a:gd name="T2" fmla="*/ 12685 w 15142"/>
              <a:gd name="T3" fmla="*/ 661 h 12941"/>
              <a:gd name="T4" fmla="*/ 11524 w 15142"/>
              <a:gd name="T5" fmla="*/ 0 h 12941"/>
              <a:gd name="T6" fmla="*/ 3617 w 15142"/>
              <a:gd name="T7" fmla="*/ 0 h 12941"/>
              <a:gd name="T8" fmla="*/ 2457 w 15142"/>
              <a:gd name="T9" fmla="*/ 661 h 12941"/>
              <a:gd name="T10" fmla="*/ 306 w 15142"/>
              <a:gd name="T11" fmla="*/ 4283 h 12941"/>
              <a:gd name="T12" fmla="*/ 484 w 15142"/>
              <a:gd name="T13" fmla="*/ 5899 h 12941"/>
              <a:gd name="T14" fmla="*/ 6588 w 15142"/>
              <a:gd name="T15" fmla="*/ 12376 h 12941"/>
              <a:gd name="T16" fmla="*/ 8553 w 15142"/>
              <a:gd name="T17" fmla="*/ 12376 h 12941"/>
              <a:gd name="T18" fmla="*/ 14658 w 15142"/>
              <a:gd name="T19" fmla="*/ 5899 h 12941"/>
              <a:gd name="T20" fmla="*/ 14836 w 15142"/>
              <a:gd name="T21" fmla="*/ 4282 h 12941"/>
              <a:gd name="T22" fmla="*/ 11680 w 15142"/>
              <a:gd name="T23" fmla="*/ 5840 h 12941"/>
              <a:gd name="T24" fmla="*/ 8600 w 15142"/>
              <a:gd name="T25" fmla="*/ 9107 h 12941"/>
              <a:gd name="T26" fmla="*/ 6540 w 15142"/>
              <a:gd name="T27" fmla="*/ 9107 h 12941"/>
              <a:gd name="T28" fmla="*/ 3461 w 15142"/>
              <a:gd name="T29" fmla="*/ 5840 h 12941"/>
              <a:gd name="T30" fmla="*/ 3466 w 15142"/>
              <a:gd name="T31" fmla="*/ 5353 h 12941"/>
              <a:gd name="T32" fmla="*/ 3952 w 15142"/>
              <a:gd name="T33" fmla="*/ 5378 h 12941"/>
              <a:gd name="T34" fmla="*/ 7032 w 15142"/>
              <a:gd name="T35" fmla="*/ 8644 h 12941"/>
              <a:gd name="T36" fmla="*/ 8109 w 15142"/>
              <a:gd name="T37" fmla="*/ 8644 h 12941"/>
              <a:gd name="T38" fmla="*/ 11188 w 15142"/>
              <a:gd name="T39" fmla="*/ 5378 h 12941"/>
              <a:gd name="T40" fmla="*/ 11665 w 15142"/>
              <a:gd name="T41" fmla="*/ 5364 h 12941"/>
              <a:gd name="T42" fmla="*/ 11679 w 15142"/>
              <a:gd name="T43" fmla="*/ 5841 h 12941"/>
              <a:gd name="T44" fmla="*/ 11680 w 15142"/>
              <a:gd name="T45" fmla="*/ 5840 h 12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142" h="12941">
                <a:moveTo>
                  <a:pt x="14836" y="4282"/>
                </a:moveTo>
                <a:lnTo>
                  <a:pt x="12685" y="661"/>
                </a:lnTo>
                <a:cubicBezTo>
                  <a:pt x="12440" y="252"/>
                  <a:pt x="12000" y="1"/>
                  <a:pt x="11524" y="0"/>
                </a:cubicBezTo>
                <a:lnTo>
                  <a:pt x="3617" y="0"/>
                </a:lnTo>
                <a:cubicBezTo>
                  <a:pt x="3141" y="1"/>
                  <a:pt x="2701" y="252"/>
                  <a:pt x="2457" y="661"/>
                </a:cubicBezTo>
                <a:lnTo>
                  <a:pt x="306" y="4283"/>
                </a:lnTo>
                <a:cubicBezTo>
                  <a:pt x="0" y="4802"/>
                  <a:pt x="72" y="5460"/>
                  <a:pt x="484" y="5899"/>
                </a:cubicBezTo>
                <a:lnTo>
                  <a:pt x="6588" y="12376"/>
                </a:lnTo>
                <a:cubicBezTo>
                  <a:pt x="7121" y="12941"/>
                  <a:pt x="8020" y="12941"/>
                  <a:pt x="8553" y="12376"/>
                </a:cubicBezTo>
                <a:lnTo>
                  <a:pt x="14658" y="5899"/>
                </a:lnTo>
                <a:cubicBezTo>
                  <a:pt x="15070" y="5460"/>
                  <a:pt x="15142" y="4801"/>
                  <a:pt x="14836" y="4282"/>
                </a:cubicBezTo>
                <a:close/>
                <a:moveTo>
                  <a:pt x="11680" y="5840"/>
                </a:moveTo>
                <a:lnTo>
                  <a:pt x="8600" y="9107"/>
                </a:lnTo>
                <a:cubicBezTo>
                  <a:pt x="8041" y="9700"/>
                  <a:pt x="7099" y="9700"/>
                  <a:pt x="6540" y="9107"/>
                </a:cubicBezTo>
                <a:lnTo>
                  <a:pt x="3461" y="5840"/>
                </a:lnTo>
                <a:cubicBezTo>
                  <a:pt x="3324" y="5706"/>
                  <a:pt x="3326" y="5484"/>
                  <a:pt x="3466" y="5353"/>
                </a:cubicBezTo>
                <a:cubicBezTo>
                  <a:pt x="3606" y="5221"/>
                  <a:pt x="3827" y="5233"/>
                  <a:pt x="3952" y="5378"/>
                </a:cubicBezTo>
                <a:lnTo>
                  <a:pt x="7032" y="8644"/>
                </a:lnTo>
                <a:cubicBezTo>
                  <a:pt x="7324" y="8954"/>
                  <a:pt x="7817" y="8954"/>
                  <a:pt x="8109" y="8644"/>
                </a:cubicBezTo>
                <a:lnTo>
                  <a:pt x="11188" y="5378"/>
                </a:lnTo>
                <a:cubicBezTo>
                  <a:pt x="11316" y="5242"/>
                  <a:pt x="11529" y="5236"/>
                  <a:pt x="11665" y="5364"/>
                </a:cubicBezTo>
                <a:cubicBezTo>
                  <a:pt x="11801" y="5492"/>
                  <a:pt x="11807" y="5705"/>
                  <a:pt x="11679" y="5841"/>
                </a:cubicBezTo>
                <a:lnTo>
                  <a:pt x="11680" y="58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01395" y="3898265"/>
            <a:ext cx="2456815" cy="2362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2000"/>
              </a:lnSpc>
            </a:pPr>
            <a:r>
              <a:rPr lang="zh-CN" altLang="en-US" sz="1600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1981年，我国制订了中华人民共和国国家标准信息交换汉字编码代号为GB2312，在这一共收录了汉字和图形符号7445个，包括6763个常用汉字和682个图形符号。</a:t>
            </a:r>
          </a:p>
        </p:txBody>
      </p:sp>
      <p:sp>
        <p:nvSpPr>
          <p:cNvPr id="17" name="椭圆 16"/>
          <p:cNvSpPr/>
          <p:nvPr/>
        </p:nvSpPr>
        <p:spPr>
          <a:xfrm>
            <a:off x="5323188" y="2142262"/>
            <a:ext cx="1547991" cy="1547991"/>
          </a:xfrm>
          <a:prstGeom prst="ellipse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317701" y="2149475"/>
            <a:ext cx="1540778" cy="1540778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410156" y="1997555"/>
            <a:ext cx="660400" cy="6604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493260" y="3825875"/>
            <a:ext cx="3352800" cy="1064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2000"/>
              </a:lnSpc>
            </a:pPr>
            <a:r>
              <a:rPr lang="zh-CN" altLang="en-US" sz="1600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由于1个字节只能表示256个字符（即2^8），所以，汉字采用了两个字节来编码。</a:t>
            </a:r>
          </a:p>
        </p:txBody>
      </p:sp>
      <p:sp>
        <p:nvSpPr>
          <p:cNvPr id="21" name="椭圆 20"/>
          <p:cNvSpPr/>
          <p:nvPr/>
        </p:nvSpPr>
        <p:spPr>
          <a:xfrm>
            <a:off x="9110642" y="2135049"/>
            <a:ext cx="1547991" cy="1547991"/>
          </a:xfrm>
          <a:prstGeom prst="ellipse">
            <a:avLst/>
          </a:prstGeom>
          <a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9097942" y="2142262"/>
            <a:ext cx="1540778" cy="1540778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0197610" y="1990342"/>
            <a:ext cx="660400" cy="6604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582660" y="3898265"/>
            <a:ext cx="2733040" cy="2037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2000"/>
              </a:lnSpc>
            </a:pPr>
            <a:r>
              <a:rPr lang="zh-CN" altLang="en-US" sz="1600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为了跟ASCII码相区分，每个字节的最高为设置为1，所以，可以编码的位数是7+7=14位，最多可以表示16384个字符（即2^14）。</a:t>
            </a:r>
          </a:p>
          <a:p>
            <a:pPr algn="ctr">
              <a:lnSpc>
                <a:spcPct val="132000"/>
              </a:lnSpc>
            </a:pPr>
            <a:endParaRPr lang="zh-CN" altLang="en-US" sz="16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24" name="arrow-pointing-left-circular-button_20407"/>
          <p:cNvSpPr>
            <a:spLocks noChangeAspect="1"/>
          </p:cNvSpPr>
          <p:nvPr/>
        </p:nvSpPr>
        <p:spPr bwMode="auto">
          <a:xfrm>
            <a:off x="6580080" y="2143341"/>
            <a:ext cx="317379" cy="354719"/>
          </a:xfrm>
          <a:custGeom>
            <a:avLst/>
            <a:gdLst>
              <a:gd name="connsiteX0" fmla="*/ 270066 w 541458"/>
              <a:gd name="connsiteY0" fmla="*/ 45979 h 605161"/>
              <a:gd name="connsiteX1" fmla="*/ 357669 w 541458"/>
              <a:gd name="connsiteY1" fmla="*/ 101865 h 605161"/>
              <a:gd name="connsiteX2" fmla="*/ 471122 w 541458"/>
              <a:gd name="connsiteY2" fmla="*/ 195009 h 605161"/>
              <a:gd name="connsiteX3" fmla="*/ 492664 w 541458"/>
              <a:gd name="connsiteY3" fmla="*/ 227967 h 605161"/>
              <a:gd name="connsiteX4" fmla="*/ 285863 w 541458"/>
              <a:gd name="connsiteY4" fmla="*/ 551819 h 605161"/>
              <a:gd name="connsiteX5" fmla="*/ 255705 w 541458"/>
              <a:gd name="connsiteY5" fmla="*/ 551819 h 605161"/>
              <a:gd name="connsiteX6" fmla="*/ 48904 w 541458"/>
              <a:gd name="connsiteY6" fmla="*/ 227967 h 605161"/>
              <a:gd name="connsiteX7" fmla="*/ 70446 w 541458"/>
              <a:gd name="connsiteY7" fmla="*/ 195009 h 605161"/>
              <a:gd name="connsiteX8" fmla="*/ 182463 w 541458"/>
              <a:gd name="connsiteY8" fmla="*/ 101865 h 605161"/>
              <a:gd name="connsiteX9" fmla="*/ 270066 w 541458"/>
              <a:gd name="connsiteY9" fmla="*/ 45979 h 605161"/>
              <a:gd name="connsiteX10" fmla="*/ 270065 w 541458"/>
              <a:gd name="connsiteY10" fmla="*/ 22931 h 605161"/>
              <a:gd name="connsiteX11" fmla="*/ 163806 w 541458"/>
              <a:gd name="connsiteY11" fmla="*/ 88858 h 605161"/>
              <a:gd name="connsiteX12" fmla="*/ 48931 w 541458"/>
              <a:gd name="connsiteY12" fmla="*/ 177715 h 605161"/>
              <a:gd name="connsiteX13" fmla="*/ 24520 w 541458"/>
              <a:gd name="connsiteY13" fmla="*/ 210678 h 605161"/>
              <a:gd name="connsiteX14" fmla="*/ 255706 w 541458"/>
              <a:gd name="connsiteY14" fmla="*/ 577573 h 605161"/>
              <a:gd name="connsiteX15" fmla="*/ 284425 w 541458"/>
              <a:gd name="connsiteY15" fmla="*/ 577573 h 605161"/>
              <a:gd name="connsiteX16" fmla="*/ 517047 w 541458"/>
              <a:gd name="connsiteY16" fmla="*/ 210678 h 605161"/>
              <a:gd name="connsiteX17" fmla="*/ 492636 w 541458"/>
              <a:gd name="connsiteY17" fmla="*/ 177715 h 605161"/>
              <a:gd name="connsiteX18" fmla="*/ 376325 w 541458"/>
              <a:gd name="connsiteY18" fmla="*/ 88858 h 605161"/>
              <a:gd name="connsiteX19" fmla="*/ 270065 w 541458"/>
              <a:gd name="connsiteY19" fmla="*/ 22931 h 605161"/>
              <a:gd name="connsiteX20" fmla="*/ 270065 w 541458"/>
              <a:gd name="connsiteY20" fmla="*/ 0 h 605161"/>
              <a:gd name="connsiteX21" fmla="*/ 514175 w 541458"/>
              <a:gd name="connsiteY21" fmla="*/ 157650 h 605161"/>
              <a:gd name="connsiteX22" fmla="*/ 541458 w 541458"/>
              <a:gd name="connsiteY22" fmla="*/ 190613 h 605161"/>
              <a:gd name="connsiteX23" fmla="*/ 282989 w 541458"/>
              <a:gd name="connsiteY23" fmla="*/ 601937 h 605161"/>
              <a:gd name="connsiteX24" fmla="*/ 257142 w 541458"/>
              <a:gd name="connsiteY24" fmla="*/ 601937 h 605161"/>
              <a:gd name="connsiteX25" fmla="*/ 109 w 541458"/>
              <a:gd name="connsiteY25" fmla="*/ 190613 h 605161"/>
              <a:gd name="connsiteX26" fmla="*/ 27392 w 541458"/>
              <a:gd name="connsiteY26" fmla="*/ 157650 h 605161"/>
              <a:gd name="connsiteX27" fmla="*/ 270065 w 541458"/>
              <a:gd name="connsiteY27" fmla="*/ 0 h 605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41458" h="605161">
                <a:moveTo>
                  <a:pt x="270066" y="45979"/>
                </a:moveTo>
                <a:cubicBezTo>
                  <a:pt x="318894" y="45979"/>
                  <a:pt x="333255" y="66041"/>
                  <a:pt x="357669" y="101865"/>
                </a:cubicBezTo>
                <a:cubicBezTo>
                  <a:pt x="380647" y="134824"/>
                  <a:pt x="409369" y="176380"/>
                  <a:pt x="471122" y="195009"/>
                </a:cubicBezTo>
                <a:cubicBezTo>
                  <a:pt x="485483" y="199308"/>
                  <a:pt x="494100" y="213637"/>
                  <a:pt x="492664" y="227967"/>
                </a:cubicBezTo>
                <a:cubicBezTo>
                  <a:pt x="468250" y="427151"/>
                  <a:pt x="344744" y="518861"/>
                  <a:pt x="285863" y="551819"/>
                </a:cubicBezTo>
                <a:cubicBezTo>
                  <a:pt x="275810" y="556118"/>
                  <a:pt x="264322" y="556118"/>
                  <a:pt x="255705" y="551819"/>
                </a:cubicBezTo>
                <a:cubicBezTo>
                  <a:pt x="196824" y="518861"/>
                  <a:pt x="71882" y="427151"/>
                  <a:pt x="48904" y="227967"/>
                </a:cubicBezTo>
                <a:cubicBezTo>
                  <a:pt x="46032" y="213637"/>
                  <a:pt x="56085" y="199308"/>
                  <a:pt x="70446" y="195009"/>
                </a:cubicBezTo>
                <a:cubicBezTo>
                  <a:pt x="130763" y="176380"/>
                  <a:pt x="160921" y="134824"/>
                  <a:pt x="182463" y="101865"/>
                </a:cubicBezTo>
                <a:cubicBezTo>
                  <a:pt x="208313" y="66041"/>
                  <a:pt x="221238" y="45979"/>
                  <a:pt x="270066" y="45979"/>
                </a:cubicBezTo>
                <a:close/>
                <a:moveTo>
                  <a:pt x="270065" y="22931"/>
                </a:moveTo>
                <a:cubicBezTo>
                  <a:pt x="209756" y="22931"/>
                  <a:pt x="189653" y="51595"/>
                  <a:pt x="163806" y="88858"/>
                </a:cubicBezTo>
                <a:cubicBezTo>
                  <a:pt x="140831" y="123254"/>
                  <a:pt x="112112" y="163383"/>
                  <a:pt x="48931" y="177715"/>
                </a:cubicBezTo>
                <a:cubicBezTo>
                  <a:pt x="33136" y="180581"/>
                  <a:pt x="23084" y="194913"/>
                  <a:pt x="24520" y="210678"/>
                </a:cubicBezTo>
                <a:cubicBezTo>
                  <a:pt x="43187" y="448586"/>
                  <a:pt x="198269" y="547476"/>
                  <a:pt x="255706" y="577573"/>
                </a:cubicBezTo>
                <a:cubicBezTo>
                  <a:pt x="265758" y="581872"/>
                  <a:pt x="275809" y="581872"/>
                  <a:pt x="284425" y="577573"/>
                </a:cubicBezTo>
                <a:cubicBezTo>
                  <a:pt x="343298" y="547476"/>
                  <a:pt x="496944" y="448586"/>
                  <a:pt x="517047" y="210678"/>
                </a:cubicBezTo>
                <a:cubicBezTo>
                  <a:pt x="518483" y="194913"/>
                  <a:pt x="508431" y="180581"/>
                  <a:pt x="492636" y="177715"/>
                </a:cubicBezTo>
                <a:cubicBezTo>
                  <a:pt x="428019" y="163383"/>
                  <a:pt x="400736" y="123254"/>
                  <a:pt x="376325" y="88858"/>
                </a:cubicBezTo>
                <a:cubicBezTo>
                  <a:pt x="350478" y="51595"/>
                  <a:pt x="330375" y="22931"/>
                  <a:pt x="270065" y="22931"/>
                </a:cubicBezTo>
                <a:close/>
                <a:moveTo>
                  <a:pt x="270065" y="0"/>
                </a:moveTo>
                <a:cubicBezTo>
                  <a:pt x="410788" y="0"/>
                  <a:pt x="374889" y="141885"/>
                  <a:pt x="514175" y="157650"/>
                </a:cubicBezTo>
                <a:cubicBezTo>
                  <a:pt x="529971" y="160517"/>
                  <a:pt x="541458" y="173415"/>
                  <a:pt x="541458" y="190613"/>
                </a:cubicBezTo>
                <a:cubicBezTo>
                  <a:pt x="527099" y="470084"/>
                  <a:pt x="336119" y="577573"/>
                  <a:pt x="282989" y="601937"/>
                </a:cubicBezTo>
                <a:cubicBezTo>
                  <a:pt x="275809" y="606236"/>
                  <a:pt x="265758" y="606236"/>
                  <a:pt x="257142" y="601937"/>
                </a:cubicBezTo>
                <a:cubicBezTo>
                  <a:pt x="205448" y="577573"/>
                  <a:pt x="13032" y="470084"/>
                  <a:pt x="109" y="190613"/>
                </a:cubicBezTo>
                <a:cubicBezTo>
                  <a:pt x="-1327" y="173415"/>
                  <a:pt x="11596" y="160517"/>
                  <a:pt x="27392" y="157650"/>
                </a:cubicBezTo>
                <a:cubicBezTo>
                  <a:pt x="165242" y="141885"/>
                  <a:pt x="129343" y="0"/>
                  <a:pt x="2700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28" name="arrow-pointing-left-circular-button_20407"/>
          <p:cNvSpPr>
            <a:spLocks noChangeAspect="1"/>
          </p:cNvSpPr>
          <p:nvPr/>
        </p:nvSpPr>
        <p:spPr bwMode="auto">
          <a:xfrm>
            <a:off x="10365409" y="2125480"/>
            <a:ext cx="332204" cy="365367"/>
          </a:xfrm>
          <a:custGeom>
            <a:avLst/>
            <a:gdLst>
              <a:gd name="connsiteX0" fmla="*/ 458312 w 547887"/>
              <a:gd name="connsiteY0" fmla="*/ 414273 h 602581"/>
              <a:gd name="connsiteX1" fmla="*/ 543041 w 547887"/>
              <a:gd name="connsiteY1" fmla="*/ 498842 h 602581"/>
              <a:gd name="connsiteX2" fmla="*/ 547349 w 547887"/>
              <a:gd name="connsiteY2" fmla="*/ 514609 h 602581"/>
              <a:gd name="connsiteX3" fmla="*/ 534424 w 547887"/>
              <a:gd name="connsiteY3" fmla="*/ 526076 h 602581"/>
              <a:gd name="connsiteX4" fmla="*/ 481289 w 547887"/>
              <a:gd name="connsiteY4" fmla="*/ 536109 h 602581"/>
              <a:gd name="connsiteX5" fmla="*/ 471236 w 547887"/>
              <a:gd name="connsiteY5" fmla="*/ 589144 h 602581"/>
              <a:gd name="connsiteX6" fmla="*/ 459748 w 547887"/>
              <a:gd name="connsiteY6" fmla="*/ 602044 h 602581"/>
              <a:gd name="connsiteX7" fmla="*/ 443951 w 547887"/>
              <a:gd name="connsiteY7" fmla="*/ 597744 h 602581"/>
              <a:gd name="connsiteX8" fmla="*/ 333372 w 547887"/>
              <a:gd name="connsiteY8" fmla="*/ 487375 h 602581"/>
              <a:gd name="connsiteX9" fmla="*/ 341989 w 547887"/>
              <a:gd name="connsiteY9" fmla="*/ 480208 h 602581"/>
              <a:gd name="connsiteX10" fmla="*/ 347733 w 547887"/>
              <a:gd name="connsiteY10" fmla="*/ 477341 h 602581"/>
              <a:gd name="connsiteX11" fmla="*/ 396560 w 547887"/>
              <a:gd name="connsiteY11" fmla="*/ 484508 h 602581"/>
              <a:gd name="connsiteX12" fmla="*/ 433898 w 547887"/>
              <a:gd name="connsiteY12" fmla="*/ 475908 h 602581"/>
              <a:gd name="connsiteX13" fmla="*/ 454003 w 547887"/>
              <a:gd name="connsiteY13" fmla="*/ 442941 h 602581"/>
              <a:gd name="connsiteX14" fmla="*/ 88068 w 547887"/>
              <a:gd name="connsiteY14" fmla="*/ 414273 h 602581"/>
              <a:gd name="connsiteX15" fmla="*/ 92373 w 547887"/>
              <a:gd name="connsiteY15" fmla="*/ 442941 h 602581"/>
              <a:gd name="connsiteX16" fmla="*/ 112462 w 547887"/>
              <a:gd name="connsiteY16" fmla="*/ 475908 h 602581"/>
              <a:gd name="connsiteX17" fmla="*/ 149770 w 547887"/>
              <a:gd name="connsiteY17" fmla="*/ 484508 h 602581"/>
              <a:gd name="connsiteX18" fmla="*/ 198558 w 547887"/>
              <a:gd name="connsiteY18" fmla="*/ 477341 h 602581"/>
              <a:gd name="connsiteX19" fmla="*/ 205732 w 547887"/>
              <a:gd name="connsiteY19" fmla="*/ 480208 h 602581"/>
              <a:gd name="connsiteX20" fmla="*/ 212907 w 547887"/>
              <a:gd name="connsiteY20" fmla="*/ 487375 h 602581"/>
              <a:gd name="connsiteX21" fmla="*/ 103853 w 547887"/>
              <a:gd name="connsiteY21" fmla="*/ 597744 h 602581"/>
              <a:gd name="connsiteX22" fmla="*/ 86633 w 547887"/>
              <a:gd name="connsiteY22" fmla="*/ 602044 h 602581"/>
              <a:gd name="connsiteX23" fmla="*/ 76589 w 547887"/>
              <a:gd name="connsiteY23" fmla="*/ 589144 h 602581"/>
              <a:gd name="connsiteX24" fmla="*/ 66545 w 547887"/>
              <a:gd name="connsiteY24" fmla="*/ 536109 h 602581"/>
              <a:gd name="connsiteX25" fmla="*/ 12017 w 547887"/>
              <a:gd name="connsiteY25" fmla="*/ 526076 h 602581"/>
              <a:gd name="connsiteX26" fmla="*/ 538 w 547887"/>
              <a:gd name="connsiteY26" fmla="*/ 514609 h 602581"/>
              <a:gd name="connsiteX27" fmla="*/ 4843 w 547887"/>
              <a:gd name="connsiteY27" fmla="*/ 498842 h 602581"/>
              <a:gd name="connsiteX28" fmla="*/ 273945 w 547887"/>
              <a:gd name="connsiteY28" fmla="*/ 94487 h 602581"/>
              <a:gd name="connsiteX29" fmla="*/ 428321 w 547887"/>
              <a:gd name="connsiteY29" fmla="*/ 249322 h 602581"/>
              <a:gd name="connsiteX30" fmla="*/ 273945 w 547887"/>
              <a:gd name="connsiteY30" fmla="*/ 404157 h 602581"/>
              <a:gd name="connsiteX31" fmla="*/ 119569 w 547887"/>
              <a:gd name="connsiteY31" fmla="*/ 249322 h 602581"/>
              <a:gd name="connsiteX32" fmla="*/ 273945 w 547887"/>
              <a:gd name="connsiteY32" fmla="*/ 94487 h 602581"/>
              <a:gd name="connsiteX33" fmla="*/ 273254 w 547887"/>
              <a:gd name="connsiteY33" fmla="*/ 68790 h 602581"/>
              <a:gd name="connsiteX34" fmla="*/ 92381 w 547887"/>
              <a:gd name="connsiteY34" fmla="*/ 249364 h 602581"/>
              <a:gd name="connsiteX35" fmla="*/ 273254 w 547887"/>
              <a:gd name="connsiteY35" fmla="*/ 431371 h 602581"/>
              <a:gd name="connsiteX36" fmla="*/ 454127 w 547887"/>
              <a:gd name="connsiteY36" fmla="*/ 249364 h 602581"/>
              <a:gd name="connsiteX37" fmla="*/ 273254 w 547887"/>
              <a:gd name="connsiteY37" fmla="*/ 68790 h 602581"/>
              <a:gd name="connsiteX38" fmla="*/ 273254 w 547887"/>
              <a:gd name="connsiteY38" fmla="*/ 0 h 602581"/>
              <a:gd name="connsiteX39" fmla="*/ 293351 w 547887"/>
              <a:gd name="connsiteY39" fmla="*/ 8599 h 602581"/>
              <a:gd name="connsiteX40" fmla="*/ 327803 w 547887"/>
              <a:gd name="connsiteY40" fmla="*/ 42994 h 602581"/>
              <a:gd name="connsiteX41" fmla="*/ 353642 w 547887"/>
              <a:gd name="connsiteY41" fmla="*/ 51592 h 602581"/>
              <a:gd name="connsiteX42" fmla="*/ 399578 w 547887"/>
              <a:gd name="connsiteY42" fmla="*/ 42994 h 602581"/>
              <a:gd name="connsiteX43" fmla="*/ 422546 w 547887"/>
              <a:gd name="connsiteY43" fmla="*/ 48726 h 602581"/>
              <a:gd name="connsiteX44" fmla="*/ 434030 w 547887"/>
              <a:gd name="connsiteY44" fmla="*/ 68790 h 602581"/>
              <a:gd name="connsiteX45" fmla="*/ 441207 w 547887"/>
              <a:gd name="connsiteY45" fmla="*/ 114650 h 602581"/>
              <a:gd name="connsiteX46" fmla="*/ 456998 w 547887"/>
              <a:gd name="connsiteY46" fmla="*/ 137580 h 602581"/>
              <a:gd name="connsiteX47" fmla="*/ 500063 w 547887"/>
              <a:gd name="connsiteY47" fmla="*/ 157644 h 602581"/>
              <a:gd name="connsiteX48" fmla="*/ 514418 w 547887"/>
              <a:gd name="connsiteY48" fmla="*/ 174841 h 602581"/>
              <a:gd name="connsiteX49" fmla="*/ 512983 w 547887"/>
              <a:gd name="connsiteY49" fmla="*/ 197771 h 602581"/>
              <a:gd name="connsiteX50" fmla="*/ 491450 w 547887"/>
              <a:gd name="connsiteY50" fmla="*/ 240765 h 602581"/>
              <a:gd name="connsiteX51" fmla="*/ 491450 w 547887"/>
              <a:gd name="connsiteY51" fmla="*/ 267994 h 602581"/>
              <a:gd name="connsiteX52" fmla="*/ 512983 w 547887"/>
              <a:gd name="connsiteY52" fmla="*/ 309555 h 602581"/>
              <a:gd name="connsiteX53" fmla="*/ 514418 w 547887"/>
              <a:gd name="connsiteY53" fmla="*/ 332485 h 602581"/>
              <a:gd name="connsiteX54" fmla="*/ 500063 w 547887"/>
              <a:gd name="connsiteY54" fmla="*/ 349683 h 602581"/>
              <a:gd name="connsiteX55" fmla="*/ 456998 w 547887"/>
              <a:gd name="connsiteY55" fmla="*/ 371180 h 602581"/>
              <a:gd name="connsiteX56" fmla="*/ 441207 w 547887"/>
              <a:gd name="connsiteY56" fmla="*/ 392676 h 602581"/>
              <a:gd name="connsiteX57" fmla="*/ 434030 w 547887"/>
              <a:gd name="connsiteY57" fmla="*/ 439970 h 602581"/>
              <a:gd name="connsiteX58" fmla="*/ 422546 w 547887"/>
              <a:gd name="connsiteY58" fmla="*/ 460034 h 602581"/>
              <a:gd name="connsiteX59" fmla="*/ 399578 w 547887"/>
              <a:gd name="connsiteY59" fmla="*/ 464333 h 602581"/>
              <a:gd name="connsiteX60" fmla="*/ 352207 w 547887"/>
              <a:gd name="connsiteY60" fmla="*/ 457168 h 602581"/>
              <a:gd name="connsiteX61" fmla="*/ 327803 w 547887"/>
              <a:gd name="connsiteY61" fmla="*/ 465766 h 602581"/>
              <a:gd name="connsiteX62" fmla="*/ 293351 w 547887"/>
              <a:gd name="connsiteY62" fmla="*/ 500161 h 602581"/>
              <a:gd name="connsiteX63" fmla="*/ 273254 w 547887"/>
              <a:gd name="connsiteY63" fmla="*/ 508760 h 602581"/>
              <a:gd name="connsiteX64" fmla="*/ 253157 w 547887"/>
              <a:gd name="connsiteY64" fmla="*/ 500161 h 602581"/>
              <a:gd name="connsiteX65" fmla="*/ 220141 w 547887"/>
              <a:gd name="connsiteY65" fmla="*/ 465766 h 602581"/>
              <a:gd name="connsiteX66" fmla="*/ 194301 w 547887"/>
              <a:gd name="connsiteY66" fmla="*/ 457168 h 602581"/>
              <a:gd name="connsiteX67" fmla="*/ 146930 w 547887"/>
              <a:gd name="connsiteY67" fmla="*/ 464333 h 602581"/>
              <a:gd name="connsiteX68" fmla="*/ 125397 w 547887"/>
              <a:gd name="connsiteY68" fmla="*/ 460034 h 602581"/>
              <a:gd name="connsiteX69" fmla="*/ 112478 w 547887"/>
              <a:gd name="connsiteY69" fmla="*/ 439970 h 602581"/>
              <a:gd name="connsiteX70" fmla="*/ 105301 w 547887"/>
              <a:gd name="connsiteY70" fmla="*/ 392676 h 602581"/>
              <a:gd name="connsiteX71" fmla="*/ 89510 w 547887"/>
              <a:gd name="connsiteY71" fmla="*/ 371180 h 602581"/>
              <a:gd name="connsiteX72" fmla="*/ 47881 w 547887"/>
              <a:gd name="connsiteY72" fmla="*/ 349683 h 602581"/>
              <a:gd name="connsiteX73" fmla="*/ 32090 w 547887"/>
              <a:gd name="connsiteY73" fmla="*/ 332485 h 602581"/>
              <a:gd name="connsiteX74" fmla="*/ 33525 w 547887"/>
              <a:gd name="connsiteY74" fmla="*/ 309555 h 602581"/>
              <a:gd name="connsiteX75" fmla="*/ 56493 w 547887"/>
              <a:gd name="connsiteY75" fmla="*/ 267994 h 602581"/>
              <a:gd name="connsiteX76" fmla="*/ 56493 w 547887"/>
              <a:gd name="connsiteY76" fmla="*/ 240765 h 602581"/>
              <a:gd name="connsiteX77" fmla="*/ 33525 w 547887"/>
              <a:gd name="connsiteY77" fmla="*/ 197771 h 602581"/>
              <a:gd name="connsiteX78" fmla="*/ 32090 w 547887"/>
              <a:gd name="connsiteY78" fmla="*/ 176274 h 602581"/>
              <a:gd name="connsiteX79" fmla="*/ 47881 w 547887"/>
              <a:gd name="connsiteY79" fmla="*/ 157644 h 602581"/>
              <a:gd name="connsiteX80" fmla="*/ 89510 w 547887"/>
              <a:gd name="connsiteY80" fmla="*/ 137580 h 602581"/>
              <a:gd name="connsiteX81" fmla="*/ 105301 w 547887"/>
              <a:gd name="connsiteY81" fmla="*/ 114650 h 602581"/>
              <a:gd name="connsiteX82" fmla="*/ 112478 w 547887"/>
              <a:gd name="connsiteY82" fmla="*/ 68790 h 602581"/>
              <a:gd name="connsiteX83" fmla="*/ 125397 w 547887"/>
              <a:gd name="connsiteY83" fmla="*/ 48726 h 602581"/>
              <a:gd name="connsiteX84" fmla="*/ 146930 w 547887"/>
              <a:gd name="connsiteY84" fmla="*/ 42994 h 602581"/>
              <a:gd name="connsiteX85" fmla="*/ 194301 w 547887"/>
              <a:gd name="connsiteY85" fmla="*/ 51592 h 602581"/>
              <a:gd name="connsiteX86" fmla="*/ 220141 w 547887"/>
              <a:gd name="connsiteY86" fmla="*/ 42994 h 602581"/>
              <a:gd name="connsiteX87" fmla="*/ 253157 w 547887"/>
              <a:gd name="connsiteY87" fmla="*/ 8599 h 602581"/>
              <a:gd name="connsiteX88" fmla="*/ 273254 w 547887"/>
              <a:gd name="connsiteY88" fmla="*/ 0 h 60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547887" h="602581">
                <a:moveTo>
                  <a:pt x="458312" y="414273"/>
                </a:moveTo>
                <a:lnTo>
                  <a:pt x="543041" y="498842"/>
                </a:lnTo>
                <a:cubicBezTo>
                  <a:pt x="547349" y="503142"/>
                  <a:pt x="548785" y="508875"/>
                  <a:pt x="547349" y="514609"/>
                </a:cubicBezTo>
                <a:cubicBezTo>
                  <a:pt x="544477" y="520342"/>
                  <a:pt x="540168" y="524642"/>
                  <a:pt x="534424" y="526076"/>
                </a:cubicBezTo>
                <a:lnTo>
                  <a:pt x="481289" y="536109"/>
                </a:lnTo>
                <a:lnTo>
                  <a:pt x="471236" y="589144"/>
                </a:lnTo>
                <a:cubicBezTo>
                  <a:pt x="469800" y="594877"/>
                  <a:pt x="465492" y="600611"/>
                  <a:pt x="459748" y="602044"/>
                </a:cubicBezTo>
                <a:cubicBezTo>
                  <a:pt x="454003" y="603477"/>
                  <a:pt x="448259" y="602044"/>
                  <a:pt x="443951" y="597744"/>
                </a:cubicBezTo>
                <a:lnTo>
                  <a:pt x="333372" y="487375"/>
                </a:lnTo>
                <a:lnTo>
                  <a:pt x="341989" y="480208"/>
                </a:lnTo>
                <a:cubicBezTo>
                  <a:pt x="343425" y="477341"/>
                  <a:pt x="344861" y="477341"/>
                  <a:pt x="347733" y="477341"/>
                </a:cubicBezTo>
                <a:lnTo>
                  <a:pt x="396560" y="484508"/>
                </a:lnTo>
                <a:cubicBezTo>
                  <a:pt x="409485" y="487375"/>
                  <a:pt x="423845" y="484508"/>
                  <a:pt x="433898" y="475908"/>
                </a:cubicBezTo>
                <a:cubicBezTo>
                  <a:pt x="445387" y="468741"/>
                  <a:pt x="452567" y="455841"/>
                  <a:pt x="454003" y="442941"/>
                </a:cubicBezTo>
                <a:close/>
                <a:moveTo>
                  <a:pt x="88068" y="414273"/>
                </a:moveTo>
                <a:lnTo>
                  <a:pt x="92373" y="442941"/>
                </a:lnTo>
                <a:cubicBezTo>
                  <a:pt x="95243" y="455841"/>
                  <a:pt x="102418" y="468741"/>
                  <a:pt x="112462" y="475908"/>
                </a:cubicBezTo>
                <a:cubicBezTo>
                  <a:pt x="123942" y="484508"/>
                  <a:pt x="136856" y="487375"/>
                  <a:pt x="149770" y="484508"/>
                </a:cubicBezTo>
                <a:lnTo>
                  <a:pt x="198558" y="477341"/>
                </a:lnTo>
                <a:cubicBezTo>
                  <a:pt x="201428" y="477341"/>
                  <a:pt x="204297" y="477341"/>
                  <a:pt x="205732" y="480208"/>
                </a:cubicBezTo>
                <a:lnTo>
                  <a:pt x="212907" y="487375"/>
                </a:lnTo>
                <a:lnTo>
                  <a:pt x="103853" y="597744"/>
                </a:lnTo>
                <a:cubicBezTo>
                  <a:pt x="99548" y="602044"/>
                  <a:pt x="92373" y="603477"/>
                  <a:pt x="86633" y="602044"/>
                </a:cubicBezTo>
                <a:cubicBezTo>
                  <a:pt x="82329" y="600611"/>
                  <a:pt x="78024" y="594877"/>
                  <a:pt x="76589" y="589144"/>
                </a:cubicBezTo>
                <a:lnTo>
                  <a:pt x="66545" y="536109"/>
                </a:lnTo>
                <a:lnTo>
                  <a:pt x="12017" y="526076"/>
                </a:lnTo>
                <a:cubicBezTo>
                  <a:pt x="6278" y="524642"/>
                  <a:pt x="1973" y="520342"/>
                  <a:pt x="538" y="514609"/>
                </a:cubicBezTo>
                <a:cubicBezTo>
                  <a:pt x="-897" y="508875"/>
                  <a:pt x="538" y="503142"/>
                  <a:pt x="4843" y="498842"/>
                </a:cubicBezTo>
                <a:close/>
                <a:moveTo>
                  <a:pt x="273945" y="94487"/>
                </a:moveTo>
                <a:cubicBezTo>
                  <a:pt x="359205" y="94487"/>
                  <a:pt x="428321" y="163809"/>
                  <a:pt x="428321" y="249322"/>
                </a:cubicBezTo>
                <a:cubicBezTo>
                  <a:pt x="428321" y="334835"/>
                  <a:pt x="359205" y="404157"/>
                  <a:pt x="273945" y="404157"/>
                </a:cubicBezTo>
                <a:cubicBezTo>
                  <a:pt x="188685" y="404157"/>
                  <a:pt x="119569" y="334835"/>
                  <a:pt x="119569" y="249322"/>
                </a:cubicBezTo>
                <a:cubicBezTo>
                  <a:pt x="119569" y="163809"/>
                  <a:pt x="188685" y="94487"/>
                  <a:pt x="273945" y="94487"/>
                </a:cubicBezTo>
                <a:close/>
                <a:moveTo>
                  <a:pt x="273254" y="68790"/>
                </a:moveTo>
                <a:cubicBezTo>
                  <a:pt x="174205" y="68790"/>
                  <a:pt x="92381" y="150478"/>
                  <a:pt x="92381" y="249364"/>
                </a:cubicBezTo>
                <a:cubicBezTo>
                  <a:pt x="92381" y="349683"/>
                  <a:pt x="174205" y="429938"/>
                  <a:pt x="273254" y="431371"/>
                </a:cubicBezTo>
                <a:cubicBezTo>
                  <a:pt x="373739" y="429938"/>
                  <a:pt x="454127" y="349683"/>
                  <a:pt x="454127" y="249364"/>
                </a:cubicBezTo>
                <a:cubicBezTo>
                  <a:pt x="454127" y="150478"/>
                  <a:pt x="373739" y="68790"/>
                  <a:pt x="273254" y="68790"/>
                </a:cubicBezTo>
                <a:close/>
                <a:moveTo>
                  <a:pt x="273254" y="0"/>
                </a:moveTo>
                <a:cubicBezTo>
                  <a:pt x="281867" y="0"/>
                  <a:pt x="289045" y="2866"/>
                  <a:pt x="293351" y="8599"/>
                </a:cubicBezTo>
                <a:lnTo>
                  <a:pt x="327803" y="42994"/>
                </a:lnTo>
                <a:cubicBezTo>
                  <a:pt x="333545" y="48726"/>
                  <a:pt x="343593" y="53025"/>
                  <a:pt x="353642" y="51592"/>
                </a:cubicBezTo>
                <a:lnTo>
                  <a:pt x="399578" y="42994"/>
                </a:lnTo>
                <a:cubicBezTo>
                  <a:pt x="408191" y="41560"/>
                  <a:pt x="415369" y="44427"/>
                  <a:pt x="422546" y="48726"/>
                </a:cubicBezTo>
                <a:cubicBezTo>
                  <a:pt x="428288" y="53025"/>
                  <a:pt x="432595" y="60191"/>
                  <a:pt x="434030" y="68790"/>
                </a:cubicBezTo>
                <a:lnTo>
                  <a:pt x="441207" y="114650"/>
                </a:lnTo>
                <a:cubicBezTo>
                  <a:pt x="442643" y="124682"/>
                  <a:pt x="448385" y="133281"/>
                  <a:pt x="456998" y="137580"/>
                </a:cubicBezTo>
                <a:lnTo>
                  <a:pt x="500063" y="157644"/>
                </a:lnTo>
                <a:cubicBezTo>
                  <a:pt x="507241" y="161943"/>
                  <a:pt x="512983" y="167676"/>
                  <a:pt x="514418" y="174841"/>
                </a:cubicBezTo>
                <a:cubicBezTo>
                  <a:pt x="517289" y="183440"/>
                  <a:pt x="517289" y="192039"/>
                  <a:pt x="512983" y="197771"/>
                </a:cubicBezTo>
                <a:lnTo>
                  <a:pt x="491450" y="240765"/>
                </a:lnTo>
                <a:cubicBezTo>
                  <a:pt x="487143" y="249364"/>
                  <a:pt x="487143" y="259396"/>
                  <a:pt x="491450" y="267994"/>
                </a:cubicBezTo>
                <a:lnTo>
                  <a:pt x="512983" y="309555"/>
                </a:lnTo>
                <a:cubicBezTo>
                  <a:pt x="515853" y="316721"/>
                  <a:pt x="517289" y="325320"/>
                  <a:pt x="514418" y="332485"/>
                </a:cubicBezTo>
                <a:cubicBezTo>
                  <a:pt x="512983" y="339651"/>
                  <a:pt x="507241" y="346816"/>
                  <a:pt x="500063" y="349683"/>
                </a:cubicBezTo>
                <a:lnTo>
                  <a:pt x="456998" y="371180"/>
                </a:lnTo>
                <a:cubicBezTo>
                  <a:pt x="448385" y="375479"/>
                  <a:pt x="442643" y="384078"/>
                  <a:pt x="441207" y="392676"/>
                </a:cubicBezTo>
                <a:lnTo>
                  <a:pt x="434030" y="439970"/>
                </a:lnTo>
                <a:cubicBezTo>
                  <a:pt x="432595" y="448569"/>
                  <a:pt x="428288" y="455735"/>
                  <a:pt x="422546" y="460034"/>
                </a:cubicBezTo>
                <a:cubicBezTo>
                  <a:pt x="415369" y="464333"/>
                  <a:pt x="408191" y="465766"/>
                  <a:pt x="399578" y="464333"/>
                </a:cubicBezTo>
                <a:lnTo>
                  <a:pt x="352207" y="457168"/>
                </a:lnTo>
                <a:cubicBezTo>
                  <a:pt x="343593" y="455735"/>
                  <a:pt x="333545" y="458601"/>
                  <a:pt x="327803" y="465766"/>
                </a:cubicBezTo>
                <a:lnTo>
                  <a:pt x="293351" y="500161"/>
                </a:lnTo>
                <a:cubicBezTo>
                  <a:pt x="289045" y="504461"/>
                  <a:pt x="281867" y="507327"/>
                  <a:pt x="273254" y="508760"/>
                </a:cubicBezTo>
                <a:cubicBezTo>
                  <a:pt x="266077" y="507327"/>
                  <a:pt x="258899" y="504461"/>
                  <a:pt x="253157" y="500161"/>
                </a:cubicBezTo>
                <a:lnTo>
                  <a:pt x="220141" y="465766"/>
                </a:lnTo>
                <a:cubicBezTo>
                  <a:pt x="212963" y="458601"/>
                  <a:pt x="202915" y="455735"/>
                  <a:pt x="194301" y="457168"/>
                </a:cubicBezTo>
                <a:lnTo>
                  <a:pt x="146930" y="464333"/>
                </a:lnTo>
                <a:cubicBezTo>
                  <a:pt x="139753" y="465766"/>
                  <a:pt x="131139" y="464333"/>
                  <a:pt x="125397" y="460034"/>
                </a:cubicBezTo>
                <a:cubicBezTo>
                  <a:pt x="118220" y="455735"/>
                  <a:pt x="113913" y="448569"/>
                  <a:pt x="112478" y="439970"/>
                </a:cubicBezTo>
                <a:lnTo>
                  <a:pt x="105301" y="392676"/>
                </a:lnTo>
                <a:cubicBezTo>
                  <a:pt x="103865" y="384078"/>
                  <a:pt x="98123" y="375479"/>
                  <a:pt x="89510" y="371180"/>
                </a:cubicBezTo>
                <a:lnTo>
                  <a:pt x="47881" y="349683"/>
                </a:lnTo>
                <a:cubicBezTo>
                  <a:pt x="40703" y="346816"/>
                  <a:pt x="34961" y="339651"/>
                  <a:pt x="32090" y="332485"/>
                </a:cubicBezTo>
                <a:cubicBezTo>
                  <a:pt x="29219" y="325320"/>
                  <a:pt x="30655" y="316721"/>
                  <a:pt x="33525" y="309555"/>
                </a:cubicBezTo>
                <a:lnTo>
                  <a:pt x="56493" y="267994"/>
                </a:lnTo>
                <a:cubicBezTo>
                  <a:pt x="60800" y="259396"/>
                  <a:pt x="60800" y="249364"/>
                  <a:pt x="56493" y="240765"/>
                </a:cubicBezTo>
                <a:lnTo>
                  <a:pt x="33525" y="197771"/>
                </a:lnTo>
                <a:cubicBezTo>
                  <a:pt x="30655" y="192039"/>
                  <a:pt x="29219" y="183440"/>
                  <a:pt x="32090" y="176274"/>
                </a:cubicBezTo>
                <a:cubicBezTo>
                  <a:pt x="34961" y="167676"/>
                  <a:pt x="40703" y="161943"/>
                  <a:pt x="47881" y="157644"/>
                </a:cubicBezTo>
                <a:lnTo>
                  <a:pt x="89510" y="137580"/>
                </a:lnTo>
                <a:cubicBezTo>
                  <a:pt x="98123" y="133281"/>
                  <a:pt x="103865" y="124682"/>
                  <a:pt x="105301" y="114650"/>
                </a:cubicBezTo>
                <a:lnTo>
                  <a:pt x="112478" y="68790"/>
                </a:lnTo>
                <a:cubicBezTo>
                  <a:pt x="113913" y="60191"/>
                  <a:pt x="118220" y="53025"/>
                  <a:pt x="125397" y="48726"/>
                </a:cubicBezTo>
                <a:cubicBezTo>
                  <a:pt x="131139" y="44427"/>
                  <a:pt x="139753" y="41560"/>
                  <a:pt x="146930" y="42994"/>
                </a:cubicBezTo>
                <a:lnTo>
                  <a:pt x="194301" y="51592"/>
                </a:lnTo>
                <a:cubicBezTo>
                  <a:pt x="202915" y="53025"/>
                  <a:pt x="212963" y="48726"/>
                  <a:pt x="220141" y="42994"/>
                </a:cubicBezTo>
                <a:lnTo>
                  <a:pt x="253157" y="8599"/>
                </a:lnTo>
                <a:cubicBezTo>
                  <a:pt x="258899" y="2866"/>
                  <a:pt x="266077" y="0"/>
                  <a:pt x="2732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1596" y="139773"/>
            <a:ext cx="288036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200" spc="100" dirty="0">
                <a:solidFill>
                  <a:schemeClr val="bg1">
                    <a:alpha val="9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1.3.1 字符编码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72440" y="1165225"/>
            <a:ext cx="11530965" cy="666115"/>
          </a:xfrm>
        </p:spPr>
        <p:txBody>
          <a:bodyPr/>
          <a:lstStyle/>
          <a:p>
            <a:pPr marL="0" indent="0" fontAlgn="auto">
              <a:lnSpc>
                <a:spcPct val="132000"/>
              </a:lnSpc>
              <a:buNone/>
            </a:pPr>
            <a:r>
              <a:rPr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（3）多语种的混合编码：Unicode编码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35025" y="2867025"/>
            <a:ext cx="2124710" cy="73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32000"/>
              </a:lnSpc>
            </a:pPr>
            <a:r>
              <a:rPr lang="zh-CN" altLang="en-US" sz="1600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如今，人类使用了接近6800种不同的语言。</a:t>
            </a:r>
          </a:p>
        </p:txBody>
      </p:sp>
      <p:sp>
        <p:nvSpPr>
          <p:cNvPr id="4" name="矩形 3"/>
          <p:cNvSpPr/>
          <p:nvPr/>
        </p:nvSpPr>
        <p:spPr>
          <a:xfrm>
            <a:off x="713105" y="2416175"/>
            <a:ext cx="2430780" cy="3271520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598341" y="2099306"/>
            <a:ext cx="660400" cy="6604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58210" y="2434590"/>
            <a:ext cx="2430780" cy="3271520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343815" y="2104391"/>
            <a:ext cx="660400" cy="6604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03950" y="2424430"/>
            <a:ext cx="2430780" cy="3271520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089289" y="2094221"/>
            <a:ext cx="660400" cy="6604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949690" y="2429510"/>
            <a:ext cx="2430780" cy="3271520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9834763" y="2099306"/>
            <a:ext cx="660400" cy="6604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611880" y="2910840"/>
            <a:ext cx="2124710" cy="2686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32000"/>
              </a:lnSpc>
            </a:pPr>
            <a:r>
              <a:rPr lang="zh-CN" altLang="en-US" sz="1600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为了解决不同国家或地区编码兼容问题，国际组织设计了一种全新的编码方法，即Unicode编码（简称统一码），包括UCS-2（2字节）和UCS-4（4字节）两种模式。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6357620" y="2867025"/>
            <a:ext cx="2124710" cy="1064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32000"/>
              </a:lnSpc>
            </a:pPr>
            <a:r>
              <a:rPr lang="zh-CN" altLang="en-US" sz="1600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Unicode虽然统一了编码方式，但是它的效率不高。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9102090" y="2867025"/>
            <a:ext cx="2124710" cy="1713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32000"/>
              </a:lnSpc>
            </a:pPr>
            <a:r>
              <a:rPr lang="zh-CN" altLang="en-US" sz="1600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比如，UCS-4必须用4字节存储一个符号，那么每个英文就有3字节全0，这对存储和传输来说都很浪费。</a:t>
            </a:r>
          </a:p>
        </p:txBody>
      </p:sp>
      <p:cxnSp>
        <p:nvCxnSpPr>
          <p:cNvPr id="39" name="直接连接符 38"/>
          <p:cNvCxnSpPr/>
          <p:nvPr/>
        </p:nvCxnSpPr>
        <p:spPr>
          <a:xfrm>
            <a:off x="1167765" y="3832225"/>
            <a:ext cx="15214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1167765" y="4053840"/>
            <a:ext cx="15214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1167765" y="4275455"/>
            <a:ext cx="15214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1167765" y="4497070"/>
            <a:ext cx="15214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1167765" y="4718685"/>
            <a:ext cx="15214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1167765" y="4940300"/>
            <a:ext cx="15214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1167765" y="5161915"/>
            <a:ext cx="15214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1167765" y="5383530"/>
            <a:ext cx="15214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6658610" y="4136390"/>
            <a:ext cx="15214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6658610" y="4358005"/>
            <a:ext cx="15214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6658610" y="4579620"/>
            <a:ext cx="15214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6658610" y="4801235"/>
            <a:ext cx="15214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6658610" y="5022850"/>
            <a:ext cx="15214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6658610" y="5244465"/>
            <a:ext cx="15214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6658610" y="5466080"/>
            <a:ext cx="15214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9404350" y="4809490"/>
            <a:ext cx="15214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9404350" y="5031105"/>
            <a:ext cx="15214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9404350" y="5252720"/>
            <a:ext cx="15214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9404350" y="5474335"/>
            <a:ext cx="15214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1596" y="139773"/>
            <a:ext cx="288036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200" spc="100" dirty="0">
                <a:solidFill>
                  <a:schemeClr val="bg1">
                    <a:alpha val="9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1.3.1 字符编码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72440" y="1090930"/>
            <a:ext cx="11530965" cy="666115"/>
          </a:xfrm>
        </p:spPr>
        <p:txBody>
          <a:bodyPr/>
          <a:lstStyle/>
          <a:p>
            <a:pPr marL="0" indent="0" fontAlgn="auto">
              <a:lnSpc>
                <a:spcPct val="132000"/>
              </a:lnSpc>
              <a:buNone/>
            </a:pPr>
            <a:r>
              <a:rPr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（4）多语种混合的压缩编码：UTF-8编码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1243965" y="1847850"/>
            <a:ext cx="9848215" cy="186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32000"/>
              </a:lnSpc>
              <a:spcBef>
                <a:spcPts val="600"/>
              </a:spcBef>
              <a:spcAft>
                <a:spcPts val="600"/>
              </a:spcAft>
              <a:buClr>
                <a:srgbClr val="33A936"/>
              </a:buClr>
              <a:buFont typeface="Wingdings" panose="05000000000000000000" charset="0"/>
              <a:buChar char="Ø"/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egoe UI" panose="020B0502040204020203" pitchFamily="34" charset="0"/>
              </a:rPr>
              <a:t>UTF-8是针对Unicode的一种具有压缩特性的可变长度字符编码，根据不同的符号自动选择编码的长短，编码效率高。</a:t>
            </a:r>
          </a:p>
          <a:p>
            <a:pPr marL="342900" indent="-342900" fontAlgn="auto">
              <a:lnSpc>
                <a:spcPct val="132000"/>
              </a:lnSpc>
              <a:spcBef>
                <a:spcPts val="600"/>
              </a:spcBef>
              <a:spcAft>
                <a:spcPts val="600"/>
              </a:spcAft>
              <a:buClr>
                <a:srgbClr val="33A936"/>
              </a:buClr>
              <a:buFont typeface="Wingdings" panose="05000000000000000000" charset="0"/>
              <a:buChar char="Ø"/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egoe UI" panose="020B0502040204020203" pitchFamily="34" charset="0"/>
              </a:rPr>
              <a:t>UTF-8编码中ASCII码只需1字节编码。其它字符根据使用频度等使用2字节、3字节和4字节编码。Unicode与UTF-8之间的编码映射关如下表：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695" y="3883025"/>
            <a:ext cx="9596755" cy="266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"/>
          <a:stretch>
            <a:fillRect/>
          </a:stretch>
        </p:blipFill>
        <p:spPr>
          <a:xfrm>
            <a:off x="-2" y="2409883"/>
            <a:ext cx="12192000" cy="2447868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1002101" y="2584867"/>
            <a:ext cx="216281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spc="100" dirty="0">
                <a:solidFill>
                  <a:schemeClr val="bg1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第</a:t>
            </a:r>
            <a:r>
              <a:rPr lang="en-US" altLang="zh-CN" sz="4400" spc="100" dirty="0">
                <a:solidFill>
                  <a:schemeClr val="bg1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 </a:t>
            </a:r>
            <a:r>
              <a:rPr lang="en-US" altLang="zh-CN" sz="7200" spc="100" dirty="0">
                <a:solidFill>
                  <a:schemeClr val="bg1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1</a:t>
            </a:r>
            <a:r>
              <a:rPr lang="en-US" altLang="zh-CN" sz="4400" spc="100" dirty="0">
                <a:solidFill>
                  <a:schemeClr val="bg1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 </a:t>
            </a:r>
            <a:r>
              <a:rPr lang="zh-CN" altLang="en-US" sz="4400" spc="100" dirty="0">
                <a:solidFill>
                  <a:schemeClr val="bg1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章</a:t>
            </a:r>
          </a:p>
        </p:txBody>
      </p:sp>
      <p:sp>
        <p:nvSpPr>
          <p:cNvPr id="27" name="矩形 26"/>
          <p:cNvSpPr/>
          <p:nvPr/>
        </p:nvSpPr>
        <p:spPr>
          <a:xfrm>
            <a:off x="962096" y="3782933"/>
            <a:ext cx="22783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sz="3200" spc="100" dirty="0">
                <a:solidFill>
                  <a:schemeClr val="bg1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信息与社会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962096" y="516523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spc="100" dirty="0"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西安交通大学   桂小林 教授</a:t>
            </a:r>
          </a:p>
        </p:txBody>
      </p:sp>
      <p:sp>
        <p:nvSpPr>
          <p:cNvPr id="32" name="矩形 31"/>
          <p:cNvSpPr/>
          <p:nvPr/>
        </p:nvSpPr>
        <p:spPr>
          <a:xfrm>
            <a:off x="98385" y="99200"/>
            <a:ext cx="26468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33A936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大学计算机</a:t>
            </a:r>
          </a:p>
          <a:p>
            <a:r>
              <a:rPr lang="zh-CN" altLang="en-US" sz="1600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计算思维与新一代信息技术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1596" y="139773"/>
            <a:ext cx="288036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200" spc="100" dirty="0">
                <a:solidFill>
                  <a:schemeClr val="bg1">
                    <a:alpha val="9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1.3.1 字符编码</a:t>
            </a:r>
          </a:p>
        </p:txBody>
      </p:sp>
      <p:sp>
        <p:nvSpPr>
          <p:cNvPr id="10" name="椭圆 9"/>
          <p:cNvSpPr/>
          <p:nvPr/>
        </p:nvSpPr>
        <p:spPr>
          <a:xfrm>
            <a:off x="874901" y="2133229"/>
            <a:ext cx="714694" cy="71469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1</a:t>
            </a:r>
            <a:endParaRPr lang="zh-CN" altLang="en-US" sz="40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863178" y="3490058"/>
            <a:ext cx="714694" cy="71469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2</a:t>
            </a:r>
            <a:endParaRPr lang="zh-CN" altLang="en-US" sz="40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851455" y="4837963"/>
            <a:ext cx="714694" cy="71469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3</a:t>
            </a:r>
            <a:endParaRPr lang="zh-CN" altLang="en-US" sz="40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50570" y="1257935"/>
            <a:ext cx="7622540" cy="49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2000"/>
              </a:lnSpc>
            </a:pPr>
            <a:r>
              <a:rPr lang="zh-CN" altLang="en-US" sz="2000" b="1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Unicode-2到UTF-8编码步骤如下：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953895" y="2042160"/>
            <a:ext cx="3340735" cy="822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2000"/>
              </a:lnSpc>
            </a:pPr>
            <a:r>
              <a:rPr lang="zh-CN" altLang="en-US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根据Unicode编码范围，选取对应UTF-8编码模板；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025650" y="3028950"/>
            <a:ext cx="3340735" cy="1553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2000"/>
              </a:lnSpc>
            </a:pPr>
            <a:r>
              <a:rPr lang="zh-CN" altLang="en-US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将Unicode编码写成二进制序列，以二进制形式从高到低位，依次填充到对应的UTF-8编码模板中“x”位置上。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025650" y="4838065"/>
            <a:ext cx="3340735" cy="1187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2000"/>
              </a:lnSpc>
            </a:pPr>
            <a:r>
              <a:rPr lang="zh-CN" altLang="en-US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将填充完成的UTF-8编码按16进制读出，就是转换后的UTF-8编码。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655" y="1356995"/>
            <a:ext cx="5664835" cy="219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655" y="3743960"/>
            <a:ext cx="5665470" cy="2391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11596" y="139773"/>
            <a:ext cx="288036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200" spc="100" dirty="0">
                <a:solidFill>
                  <a:schemeClr val="bg1">
                    <a:alpha val="9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1.3.2 字形编码</a:t>
            </a:r>
          </a:p>
        </p:txBody>
      </p:sp>
      <p:sp>
        <p:nvSpPr>
          <p:cNvPr id="2" name="椭圆 1"/>
          <p:cNvSpPr/>
          <p:nvPr/>
        </p:nvSpPr>
        <p:spPr>
          <a:xfrm>
            <a:off x="1418883" y="1887254"/>
            <a:ext cx="1540778" cy="1540778"/>
          </a:xfrm>
          <a:prstGeom prst="ellipse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425233" y="1892528"/>
            <a:ext cx="1540778" cy="1540778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2524182" y="1740608"/>
            <a:ext cx="660400" cy="6604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14" name="椭圆 10"/>
          <p:cNvSpPr/>
          <p:nvPr/>
        </p:nvSpPr>
        <p:spPr>
          <a:xfrm>
            <a:off x="2655126" y="1900503"/>
            <a:ext cx="398513" cy="340610"/>
          </a:xfrm>
          <a:custGeom>
            <a:avLst/>
            <a:gdLst>
              <a:gd name="T0" fmla="*/ 14836 w 15142"/>
              <a:gd name="T1" fmla="*/ 4282 h 12941"/>
              <a:gd name="T2" fmla="*/ 12685 w 15142"/>
              <a:gd name="T3" fmla="*/ 661 h 12941"/>
              <a:gd name="T4" fmla="*/ 11524 w 15142"/>
              <a:gd name="T5" fmla="*/ 0 h 12941"/>
              <a:gd name="T6" fmla="*/ 3617 w 15142"/>
              <a:gd name="T7" fmla="*/ 0 h 12941"/>
              <a:gd name="T8" fmla="*/ 2457 w 15142"/>
              <a:gd name="T9" fmla="*/ 661 h 12941"/>
              <a:gd name="T10" fmla="*/ 306 w 15142"/>
              <a:gd name="T11" fmla="*/ 4283 h 12941"/>
              <a:gd name="T12" fmla="*/ 484 w 15142"/>
              <a:gd name="T13" fmla="*/ 5899 h 12941"/>
              <a:gd name="T14" fmla="*/ 6588 w 15142"/>
              <a:gd name="T15" fmla="*/ 12376 h 12941"/>
              <a:gd name="T16" fmla="*/ 8553 w 15142"/>
              <a:gd name="T17" fmla="*/ 12376 h 12941"/>
              <a:gd name="T18" fmla="*/ 14658 w 15142"/>
              <a:gd name="T19" fmla="*/ 5899 h 12941"/>
              <a:gd name="T20" fmla="*/ 14836 w 15142"/>
              <a:gd name="T21" fmla="*/ 4282 h 12941"/>
              <a:gd name="T22" fmla="*/ 11680 w 15142"/>
              <a:gd name="T23" fmla="*/ 5840 h 12941"/>
              <a:gd name="T24" fmla="*/ 8600 w 15142"/>
              <a:gd name="T25" fmla="*/ 9107 h 12941"/>
              <a:gd name="T26" fmla="*/ 6540 w 15142"/>
              <a:gd name="T27" fmla="*/ 9107 h 12941"/>
              <a:gd name="T28" fmla="*/ 3461 w 15142"/>
              <a:gd name="T29" fmla="*/ 5840 h 12941"/>
              <a:gd name="T30" fmla="*/ 3466 w 15142"/>
              <a:gd name="T31" fmla="*/ 5353 h 12941"/>
              <a:gd name="T32" fmla="*/ 3952 w 15142"/>
              <a:gd name="T33" fmla="*/ 5378 h 12941"/>
              <a:gd name="T34" fmla="*/ 7032 w 15142"/>
              <a:gd name="T35" fmla="*/ 8644 h 12941"/>
              <a:gd name="T36" fmla="*/ 8109 w 15142"/>
              <a:gd name="T37" fmla="*/ 8644 h 12941"/>
              <a:gd name="T38" fmla="*/ 11188 w 15142"/>
              <a:gd name="T39" fmla="*/ 5378 h 12941"/>
              <a:gd name="T40" fmla="*/ 11665 w 15142"/>
              <a:gd name="T41" fmla="*/ 5364 h 12941"/>
              <a:gd name="T42" fmla="*/ 11679 w 15142"/>
              <a:gd name="T43" fmla="*/ 5841 h 12941"/>
              <a:gd name="T44" fmla="*/ 11680 w 15142"/>
              <a:gd name="T45" fmla="*/ 5840 h 12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142" h="12941">
                <a:moveTo>
                  <a:pt x="14836" y="4282"/>
                </a:moveTo>
                <a:lnTo>
                  <a:pt x="12685" y="661"/>
                </a:lnTo>
                <a:cubicBezTo>
                  <a:pt x="12440" y="252"/>
                  <a:pt x="12000" y="1"/>
                  <a:pt x="11524" y="0"/>
                </a:cubicBezTo>
                <a:lnTo>
                  <a:pt x="3617" y="0"/>
                </a:lnTo>
                <a:cubicBezTo>
                  <a:pt x="3141" y="1"/>
                  <a:pt x="2701" y="252"/>
                  <a:pt x="2457" y="661"/>
                </a:cubicBezTo>
                <a:lnTo>
                  <a:pt x="306" y="4283"/>
                </a:lnTo>
                <a:cubicBezTo>
                  <a:pt x="0" y="4802"/>
                  <a:pt x="72" y="5460"/>
                  <a:pt x="484" y="5899"/>
                </a:cubicBezTo>
                <a:lnTo>
                  <a:pt x="6588" y="12376"/>
                </a:lnTo>
                <a:cubicBezTo>
                  <a:pt x="7121" y="12941"/>
                  <a:pt x="8020" y="12941"/>
                  <a:pt x="8553" y="12376"/>
                </a:cubicBezTo>
                <a:lnTo>
                  <a:pt x="14658" y="5899"/>
                </a:lnTo>
                <a:cubicBezTo>
                  <a:pt x="15070" y="5460"/>
                  <a:pt x="15142" y="4801"/>
                  <a:pt x="14836" y="4282"/>
                </a:cubicBezTo>
                <a:close/>
                <a:moveTo>
                  <a:pt x="11680" y="5840"/>
                </a:moveTo>
                <a:lnTo>
                  <a:pt x="8600" y="9107"/>
                </a:lnTo>
                <a:cubicBezTo>
                  <a:pt x="8041" y="9700"/>
                  <a:pt x="7099" y="9700"/>
                  <a:pt x="6540" y="9107"/>
                </a:cubicBezTo>
                <a:lnTo>
                  <a:pt x="3461" y="5840"/>
                </a:lnTo>
                <a:cubicBezTo>
                  <a:pt x="3324" y="5706"/>
                  <a:pt x="3326" y="5484"/>
                  <a:pt x="3466" y="5353"/>
                </a:cubicBezTo>
                <a:cubicBezTo>
                  <a:pt x="3606" y="5221"/>
                  <a:pt x="3827" y="5233"/>
                  <a:pt x="3952" y="5378"/>
                </a:cubicBezTo>
                <a:lnTo>
                  <a:pt x="7032" y="8644"/>
                </a:lnTo>
                <a:cubicBezTo>
                  <a:pt x="7324" y="8954"/>
                  <a:pt x="7817" y="8954"/>
                  <a:pt x="8109" y="8644"/>
                </a:cubicBezTo>
                <a:lnTo>
                  <a:pt x="11188" y="5378"/>
                </a:lnTo>
                <a:cubicBezTo>
                  <a:pt x="11316" y="5242"/>
                  <a:pt x="11529" y="5236"/>
                  <a:pt x="11665" y="5364"/>
                </a:cubicBezTo>
                <a:cubicBezTo>
                  <a:pt x="11801" y="5492"/>
                  <a:pt x="11807" y="5705"/>
                  <a:pt x="11679" y="5841"/>
                </a:cubicBezTo>
                <a:lnTo>
                  <a:pt x="11680" y="58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01395" y="3634105"/>
            <a:ext cx="2456815" cy="2120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32000"/>
              </a:lnSpc>
            </a:pPr>
            <a:r>
              <a:rPr lang="zh-CN" altLang="en-US" sz="2000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ASCII码、汉字机内码和Unicode码都是一种文字编码方法，不能直接在屏幕上进行文字显示。</a:t>
            </a:r>
          </a:p>
        </p:txBody>
      </p:sp>
      <p:sp>
        <p:nvSpPr>
          <p:cNvPr id="17" name="椭圆 16"/>
          <p:cNvSpPr/>
          <p:nvPr/>
        </p:nvSpPr>
        <p:spPr>
          <a:xfrm>
            <a:off x="5323188" y="1878102"/>
            <a:ext cx="1547991" cy="1547991"/>
          </a:xfrm>
          <a:prstGeom prst="ellipse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317701" y="1885315"/>
            <a:ext cx="1540778" cy="1540778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410156" y="1733395"/>
            <a:ext cx="660400" cy="6604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493260" y="3561715"/>
            <a:ext cx="3352800" cy="1714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2000"/>
              </a:lnSpc>
            </a:pPr>
            <a:r>
              <a:rPr lang="zh-CN" altLang="en-US" sz="2000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要在屏幕上进行显示，不管是中文汉字还是英文字母和数字，都需要为其构建相对应的点阵字库或矢量字库。</a:t>
            </a:r>
          </a:p>
        </p:txBody>
      </p:sp>
      <p:sp>
        <p:nvSpPr>
          <p:cNvPr id="21" name="椭圆 20"/>
          <p:cNvSpPr/>
          <p:nvPr/>
        </p:nvSpPr>
        <p:spPr>
          <a:xfrm>
            <a:off x="9110642" y="1870889"/>
            <a:ext cx="1547991" cy="1547991"/>
          </a:xfrm>
          <a:prstGeom prst="ellipse">
            <a:avLst/>
          </a:prstGeom>
          <a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9097942" y="1878102"/>
            <a:ext cx="1540778" cy="1540778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0197610" y="1726182"/>
            <a:ext cx="660400" cy="6604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582660" y="3634105"/>
            <a:ext cx="2733040" cy="130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2000"/>
              </a:lnSpc>
            </a:pPr>
            <a:r>
              <a:rPr lang="zh-CN" altLang="en-US" sz="2000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我们把为中英文字符构建点阵字库或矢量字库的过程，称为字形编码。</a:t>
            </a:r>
          </a:p>
        </p:txBody>
      </p:sp>
      <p:sp>
        <p:nvSpPr>
          <p:cNvPr id="24" name="arrow-pointing-left-circular-button_20407"/>
          <p:cNvSpPr>
            <a:spLocks noChangeAspect="1"/>
          </p:cNvSpPr>
          <p:nvPr/>
        </p:nvSpPr>
        <p:spPr bwMode="auto">
          <a:xfrm>
            <a:off x="6580080" y="1879181"/>
            <a:ext cx="317379" cy="354719"/>
          </a:xfrm>
          <a:custGeom>
            <a:avLst/>
            <a:gdLst>
              <a:gd name="connsiteX0" fmla="*/ 270066 w 541458"/>
              <a:gd name="connsiteY0" fmla="*/ 45979 h 605161"/>
              <a:gd name="connsiteX1" fmla="*/ 357669 w 541458"/>
              <a:gd name="connsiteY1" fmla="*/ 101865 h 605161"/>
              <a:gd name="connsiteX2" fmla="*/ 471122 w 541458"/>
              <a:gd name="connsiteY2" fmla="*/ 195009 h 605161"/>
              <a:gd name="connsiteX3" fmla="*/ 492664 w 541458"/>
              <a:gd name="connsiteY3" fmla="*/ 227967 h 605161"/>
              <a:gd name="connsiteX4" fmla="*/ 285863 w 541458"/>
              <a:gd name="connsiteY4" fmla="*/ 551819 h 605161"/>
              <a:gd name="connsiteX5" fmla="*/ 255705 w 541458"/>
              <a:gd name="connsiteY5" fmla="*/ 551819 h 605161"/>
              <a:gd name="connsiteX6" fmla="*/ 48904 w 541458"/>
              <a:gd name="connsiteY6" fmla="*/ 227967 h 605161"/>
              <a:gd name="connsiteX7" fmla="*/ 70446 w 541458"/>
              <a:gd name="connsiteY7" fmla="*/ 195009 h 605161"/>
              <a:gd name="connsiteX8" fmla="*/ 182463 w 541458"/>
              <a:gd name="connsiteY8" fmla="*/ 101865 h 605161"/>
              <a:gd name="connsiteX9" fmla="*/ 270066 w 541458"/>
              <a:gd name="connsiteY9" fmla="*/ 45979 h 605161"/>
              <a:gd name="connsiteX10" fmla="*/ 270065 w 541458"/>
              <a:gd name="connsiteY10" fmla="*/ 22931 h 605161"/>
              <a:gd name="connsiteX11" fmla="*/ 163806 w 541458"/>
              <a:gd name="connsiteY11" fmla="*/ 88858 h 605161"/>
              <a:gd name="connsiteX12" fmla="*/ 48931 w 541458"/>
              <a:gd name="connsiteY12" fmla="*/ 177715 h 605161"/>
              <a:gd name="connsiteX13" fmla="*/ 24520 w 541458"/>
              <a:gd name="connsiteY13" fmla="*/ 210678 h 605161"/>
              <a:gd name="connsiteX14" fmla="*/ 255706 w 541458"/>
              <a:gd name="connsiteY14" fmla="*/ 577573 h 605161"/>
              <a:gd name="connsiteX15" fmla="*/ 284425 w 541458"/>
              <a:gd name="connsiteY15" fmla="*/ 577573 h 605161"/>
              <a:gd name="connsiteX16" fmla="*/ 517047 w 541458"/>
              <a:gd name="connsiteY16" fmla="*/ 210678 h 605161"/>
              <a:gd name="connsiteX17" fmla="*/ 492636 w 541458"/>
              <a:gd name="connsiteY17" fmla="*/ 177715 h 605161"/>
              <a:gd name="connsiteX18" fmla="*/ 376325 w 541458"/>
              <a:gd name="connsiteY18" fmla="*/ 88858 h 605161"/>
              <a:gd name="connsiteX19" fmla="*/ 270065 w 541458"/>
              <a:gd name="connsiteY19" fmla="*/ 22931 h 605161"/>
              <a:gd name="connsiteX20" fmla="*/ 270065 w 541458"/>
              <a:gd name="connsiteY20" fmla="*/ 0 h 605161"/>
              <a:gd name="connsiteX21" fmla="*/ 514175 w 541458"/>
              <a:gd name="connsiteY21" fmla="*/ 157650 h 605161"/>
              <a:gd name="connsiteX22" fmla="*/ 541458 w 541458"/>
              <a:gd name="connsiteY22" fmla="*/ 190613 h 605161"/>
              <a:gd name="connsiteX23" fmla="*/ 282989 w 541458"/>
              <a:gd name="connsiteY23" fmla="*/ 601937 h 605161"/>
              <a:gd name="connsiteX24" fmla="*/ 257142 w 541458"/>
              <a:gd name="connsiteY24" fmla="*/ 601937 h 605161"/>
              <a:gd name="connsiteX25" fmla="*/ 109 w 541458"/>
              <a:gd name="connsiteY25" fmla="*/ 190613 h 605161"/>
              <a:gd name="connsiteX26" fmla="*/ 27392 w 541458"/>
              <a:gd name="connsiteY26" fmla="*/ 157650 h 605161"/>
              <a:gd name="connsiteX27" fmla="*/ 270065 w 541458"/>
              <a:gd name="connsiteY27" fmla="*/ 0 h 605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41458" h="605161">
                <a:moveTo>
                  <a:pt x="270066" y="45979"/>
                </a:moveTo>
                <a:cubicBezTo>
                  <a:pt x="318894" y="45979"/>
                  <a:pt x="333255" y="66041"/>
                  <a:pt x="357669" y="101865"/>
                </a:cubicBezTo>
                <a:cubicBezTo>
                  <a:pt x="380647" y="134824"/>
                  <a:pt x="409369" y="176380"/>
                  <a:pt x="471122" y="195009"/>
                </a:cubicBezTo>
                <a:cubicBezTo>
                  <a:pt x="485483" y="199308"/>
                  <a:pt x="494100" y="213637"/>
                  <a:pt x="492664" y="227967"/>
                </a:cubicBezTo>
                <a:cubicBezTo>
                  <a:pt x="468250" y="427151"/>
                  <a:pt x="344744" y="518861"/>
                  <a:pt x="285863" y="551819"/>
                </a:cubicBezTo>
                <a:cubicBezTo>
                  <a:pt x="275810" y="556118"/>
                  <a:pt x="264322" y="556118"/>
                  <a:pt x="255705" y="551819"/>
                </a:cubicBezTo>
                <a:cubicBezTo>
                  <a:pt x="196824" y="518861"/>
                  <a:pt x="71882" y="427151"/>
                  <a:pt x="48904" y="227967"/>
                </a:cubicBezTo>
                <a:cubicBezTo>
                  <a:pt x="46032" y="213637"/>
                  <a:pt x="56085" y="199308"/>
                  <a:pt x="70446" y="195009"/>
                </a:cubicBezTo>
                <a:cubicBezTo>
                  <a:pt x="130763" y="176380"/>
                  <a:pt x="160921" y="134824"/>
                  <a:pt x="182463" y="101865"/>
                </a:cubicBezTo>
                <a:cubicBezTo>
                  <a:pt x="208313" y="66041"/>
                  <a:pt x="221238" y="45979"/>
                  <a:pt x="270066" y="45979"/>
                </a:cubicBezTo>
                <a:close/>
                <a:moveTo>
                  <a:pt x="270065" y="22931"/>
                </a:moveTo>
                <a:cubicBezTo>
                  <a:pt x="209756" y="22931"/>
                  <a:pt x="189653" y="51595"/>
                  <a:pt x="163806" y="88858"/>
                </a:cubicBezTo>
                <a:cubicBezTo>
                  <a:pt x="140831" y="123254"/>
                  <a:pt x="112112" y="163383"/>
                  <a:pt x="48931" y="177715"/>
                </a:cubicBezTo>
                <a:cubicBezTo>
                  <a:pt x="33136" y="180581"/>
                  <a:pt x="23084" y="194913"/>
                  <a:pt x="24520" y="210678"/>
                </a:cubicBezTo>
                <a:cubicBezTo>
                  <a:pt x="43187" y="448586"/>
                  <a:pt x="198269" y="547476"/>
                  <a:pt x="255706" y="577573"/>
                </a:cubicBezTo>
                <a:cubicBezTo>
                  <a:pt x="265758" y="581872"/>
                  <a:pt x="275809" y="581872"/>
                  <a:pt x="284425" y="577573"/>
                </a:cubicBezTo>
                <a:cubicBezTo>
                  <a:pt x="343298" y="547476"/>
                  <a:pt x="496944" y="448586"/>
                  <a:pt x="517047" y="210678"/>
                </a:cubicBezTo>
                <a:cubicBezTo>
                  <a:pt x="518483" y="194913"/>
                  <a:pt x="508431" y="180581"/>
                  <a:pt x="492636" y="177715"/>
                </a:cubicBezTo>
                <a:cubicBezTo>
                  <a:pt x="428019" y="163383"/>
                  <a:pt x="400736" y="123254"/>
                  <a:pt x="376325" y="88858"/>
                </a:cubicBezTo>
                <a:cubicBezTo>
                  <a:pt x="350478" y="51595"/>
                  <a:pt x="330375" y="22931"/>
                  <a:pt x="270065" y="22931"/>
                </a:cubicBezTo>
                <a:close/>
                <a:moveTo>
                  <a:pt x="270065" y="0"/>
                </a:moveTo>
                <a:cubicBezTo>
                  <a:pt x="410788" y="0"/>
                  <a:pt x="374889" y="141885"/>
                  <a:pt x="514175" y="157650"/>
                </a:cubicBezTo>
                <a:cubicBezTo>
                  <a:pt x="529971" y="160517"/>
                  <a:pt x="541458" y="173415"/>
                  <a:pt x="541458" y="190613"/>
                </a:cubicBezTo>
                <a:cubicBezTo>
                  <a:pt x="527099" y="470084"/>
                  <a:pt x="336119" y="577573"/>
                  <a:pt x="282989" y="601937"/>
                </a:cubicBezTo>
                <a:cubicBezTo>
                  <a:pt x="275809" y="606236"/>
                  <a:pt x="265758" y="606236"/>
                  <a:pt x="257142" y="601937"/>
                </a:cubicBezTo>
                <a:cubicBezTo>
                  <a:pt x="205448" y="577573"/>
                  <a:pt x="13032" y="470084"/>
                  <a:pt x="109" y="190613"/>
                </a:cubicBezTo>
                <a:cubicBezTo>
                  <a:pt x="-1327" y="173415"/>
                  <a:pt x="11596" y="160517"/>
                  <a:pt x="27392" y="157650"/>
                </a:cubicBezTo>
                <a:cubicBezTo>
                  <a:pt x="165242" y="141885"/>
                  <a:pt x="129343" y="0"/>
                  <a:pt x="2700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28" name="arrow-pointing-left-circular-button_20407"/>
          <p:cNvSpPr>
            <a:spLocks noChangeAspect="1"/>
          </p:cNvSpPr>
          <p:nvPr/>
        </p:nvSpPr>
        <p:spPr bwMode="auto">
          <a:xfrm>
            <a:off x="10365409" y="1861320"/>
            <a:ext cx="332204" cy="365367"/>
          </a:xfrm>
          <a:custGeom>
            <a:avLst/>
            <a:gdLst>
              <a:gd name="connsiteX0" fmla="*/ 458312 w 547887"/>
              <a:gd name="connsiteY0" fmla="*/ 414273 h 602581"/>
              <a:gd name="connsiteX1" fmla="*/ 543041 w 547887"/>
              <a:gd name="connsiteY1" fmla="*/ 498842 h 602581"/>
              <a:gd name="connsiteX2" fmla="*/ 547349 w 547887"/>
              <a:gd name="connsiteY2" fmla="*/ 514609 h 602581"/>
              <a:gd name="connsiteX3" fmla="*/ 534424 w 547887"/>
              <a:gd name="connsiteY3" fmla="*/ 526076 h 602581"/>
              <a:gd name="connsiteX4" fmla="*/ 481289 w 547887"/>
              <a:gd name="connsiteY4" fmla="*/ 536109 h 602581"/>
              <a:gd name="connsiteX5" fmla="*/ 471236 w 547887"/>
              <a:gd name="connsiteY5" fmla="*/ 589144 h 602581"/>
              <a:gd name="connsiteX6" fmla="*/ 459748 w 547887"/>
              <a:gd name="connsiteY6" fmla="*/ 602044 h 602581"/>
              <a:gd name="connsiteX7" fmla="*/ 443951 w 547887"/>
              <a:gd name="connsiteY7" fmla="*/ 597744 h 602581"/>
              <a:gd name="connsiteX8" fmla="*/ 333372 w 547887"/>
              <a:gd name="connsiteY8" fmla="*/ 487375 h 602581"/>
              <a:gd name="connsiteX9" fmla="*/ 341989 w 547887"/>
              <a:gd name="connsiteY9" fmla="*/ 480208 h 602581"/>
              <a:gd name="connsiteX10" fmla="*/ 347733 w 547887"/>
              <a:gd name="connsiteY10" fmla="*/ 477341 h 602581"/>
              <a:gd name="connsiteX11" fmla="*/ 396560 w 547887"/>
              <a:gd name="connsiteY11" fmla="*/ 484508 h 602581"/>
              <a:gd name="connsiteX12" fmla="*/ 433898 w 547887"/>
              <a:gd name="connsiteY12" fmla="*/ 475908 h 602581"/>
              <a:gd name="connsiteX13" fmla="*/ 454003 w 547887"/>
              <a:gd name="connsiteY13" fmla="*/ 442941 h 602581"/>
              <a:gd name="connsiteX14" fmla="*/ 88068 w 547887"/>
              <a:gd name="connsiteY14" fmla="*/ 414273 h 602581"/>
              <a:gd name="connsiteX15" fmla="*/ 92373 w 547887"/>
              <a:gd name="connsiteY15" fmla="*/ 442941 h 602581"/>
              <a:gd name="connsiteX16" fmla="*/ 112462 w 547887"/>
              <a:gd name="connsiteY16" fmla="*/ 475908 h 602581"/>
              <a:gd name="connsiteX17" fmla="*/ 149770 w 547887"/>
              <a:gd name="connsiteY17" fmla="*/ 484508 h 602581"/>
              <a:gd name="connsiteX18" fmla="*/ 198558 w 547887"/>
              <a:gd name="connsiteY18" fmla="*/ 477341 h 602581"/>
              <a:gd name="connsiteX19" fmla="*/ 205732 w 547887"/>
              <a:gd name="connsiteY19" fmla="*/ 480208 h 602581"/>
              <a:gd name="connsiteX20" fmla="*/ 212907 w 547887"/>
              <a:gd name="connsiteY20" fmla="*/ 487375 h 602581"/>
              <a:gd name="connsiteX21" fmla="*/ 103853 w 547887"/>
              <a:gd name="connsiteY21" fmla="*/ 597744 h 602581"/>
              <a:gd name="connsiteX22" fmla="*/ 86633 w 547887"/>
              <a:gd name="connsiteY22" fmla="*/ 602044 h 602581"/>
              <a:gd name="connsiteX23" fmla="*/ 76589 w 547887"/>
              <a:gd name="connsiteY23" fmla="*/ 589144 h 602581"/>
              <a:gd name="connsiteX24" fmla="*/ 66545 w 547887"/>
              <a:gd name="connsiteY24" fmla="*/ 536109 h 602581"/>
              <a:gd name="connsiteX25" fmla="*/ 12017 w 547887"/>
              <a:gd name="connsiteY25" fmla="*/ 526076 h 602581"/>
              <a:gd name="connsiteX26" fmla="*/ 538 w 547887"/>
              <a:gd name="connsiteY26" fmla="*/ 514609 h 602581"/>
              <a:gd name="connsiteX27" fmla="*/ 4843 w 547887"/>
              <a:gd name="connsiteY27" fmla="*/ 498842 h 602581"/>
              <a:gd name="connsiteX28" fmla="*/ 273945 w 547887"/>
              <a:gd name="connsiteY28" fmla="*/ 94487 h 602581"/>
              <a:gd name="connsiteX29" fmla="*/ 428321 w 547887"/>
              <a:gd name="connsiteY29" fmla="*/ 249322 h 602581"/>
              <a:gd name="connsiteX30" fmla="*/ 273945 w 547887"/>
              <a:gd name="connsiteY30" fmla="*/ 404157 h 602581"/>
              <a:gd name="connsiteX31" fmla="*/ 119569 w 547887"/>
              <a:gd name="connsiteY31" fmla="*/ 249322 h 602581"/>
              <a:gd name="connsiteX32" fmla="*/ 273945 w 547887"/>
              <a:gd name="connsiteY32" fmla="*/ 94487 h 602581"/>
              <a:gd name="connsiteX33" fmla="*/ 273254 w 547887"/>
              <a:gd name="connsiteY33" fmla="*/ 68790 h 602581"/>
              <a:gd name="connsiteX34" fmla="*/ 92381 w 547887"/>
              <a:gd name="connsiteY34" fmla="*/ 249364 h 602581"/>
              <a:gd name="connsiteX35" fmla="*/ 273254 w 547887"/>
              <a:gd name="connsiteY35" fmla="*/ 431371 h 602581"/>
              <a:gd name="connsiteX36" fmla="*/ 454127 w 547887"/>
              <a:gd name="connsiteY36" fmla="*/ 249364 h 602581"/>
              <a:gd name="connsiteX37" fmla="*/ 273254 w 547887"/>
              <a:gd name="connsiteY37" fmla="*/ 68790 h 602581"/>
              <a:gd name="connsiteX38" fmla="*/ 273254 w 547887"/>
              <a:gd name="connsiteY38" fmla="*/ 0 h 602581"/>
              <a:gd name="connsiteX39" fmla="*/ 293351 w 547887"/>
              <a:gd name="connsiteY39" fmla="*/ 8599 h 602581"/>
              <a:gd name="connsiteX40" fmla="*/ 327803 w 547887"/>
              <a:gd name="connsiteY40" fmla="*/ 42994 h 602581"/>
              <a:gd name="connsiteX41" fmla="*/ 353642 w 547887"/>
              <a:gd name="connsiteY41" fmla="*/ 51592 h 602581"/>
              <a:gd name="connsiteX42" fmla="*/ 399578 w 547887"/>
              <a:gd name="connsiteY42" fmla="*/ 42994 h 602581"/>
              <a:gd name="connsiteX43" fmla="*/ 422546 w 547887"/>
              <a:gd name="connsiteY43" fmla="*/ 48726 h 602581"/>
              <a:gd name="connsiteX44" fmla="*/ 434030 w 547887"/>
              <a:gd name="connsiteY44" fmla="*/ 68790 h 602581"/>
              <a:gd name="connsiteX45" fmla="*/ 441207 w 547887"/>
              <a:gd name="connsiteY45" fmla="*/ 114650 h 602581"/>
              <a:gd name="connsiteX46" fmla="*/ 456998 w 547887"/>
              <a:gd name="connsiteY46" fmla="*/ 137580 h 602581"/>
              <a:gd name="connsiteX47" fmla="*/ 500063 w 547887"/>
              <a:gd name="connsiteY47" fmla="*/ 157644 h 602581"/>
              <a:gd name="connsiteX48" fmla="*/ 514418 w 547887"/>
              <a:gd name="connsiteY48" fmla="*/ 174841 h 602581"/>
              <a:gd name="connsiteX49" fmla="*/ 512983 w 547887"/>
              <a:gd name="connsiteY49" fmla="*/ 197771 h 602581"/>
              <a:gd name="connsiteX50" fmla="*/ 491450 w 547887"/>
              <a:gd name="connsiteY50" fmla="*/ 240765 h 602581"/>
              <a:gd name="connsiteX51" fmla="*/ 491450 w 547887"/>
              <a:gd name="connsiteY51" fmla="*/ 267994 h 602581"/>
              <a:gd name="connsiteX52" fmla="*/ 512983 w 547887"/>
              <a:gd name="connsiteY52" fmla="*/ 309555 h 602581"/>
              <a:gd name="connsiteX53" fmla="*/ 514418 w 547887"/>
              <a:gd name="connsiteY53" fmla="*/ 332485 h 602581"/>
              <a:gd name="connsiteX54" fmla="*/ 500063 w 547887"/>
              <a:gd name="connsiteY54" fmla="*/ 349683 h 602581"/>
              <a:gd name="connsiteX55" fmla="*/ 456998 w 547887"/>
              <a:gd name="connsiteY55" fmla="*/ 371180 h 602581"/>
              <a:gd name="connsiteX56" fmla="*/ 441207 w 547887"/>
              <a:gd name="connsiteY56" fmla="*/ 392676 h 602581"/>
              <a:gd name="connsiteX57" fmla="*/ 434030 w 547887"/>
              <a:gd name="connsiteY57" fmla="*/ 439970 h 602581"/>
              <a:gd name="connsiteX58" fmla="*/ 422546 w 547887"/>
              <a:gd name="connsiteY58" fmla="*/ 460034 h 602581"/>
              <a:gd name="connsiteX59" fmla="*/ 399578 w 547887"/>
              <a:gd name="connsiteY59" fmla="*/ 464333 h 602581"/>
              <a:gd name="connsiteX60" fmla="*/ 352207 w 547887"/>
              <a:gd name="connsiteY60" fmla="*/ 457168 h 602581"/>
              <a:gd name="connsiteX61" fmla="*/ 327803 w 547887"/>
              <a:gd name="connsiteY61" fmla="*/ 465766 h 602581"/>
              <a:gd name="connsiteX62" fmla="*/ 293351 w 547887"/>
              <a:gd name="connsiteY62" fmla="*/ 500161 h 602581"/>
              <a:gd name="connsiteX63" fmla="*/ 273254 w 547887"/>
              <a:gd name="connsiteY63" fmla="*/ 508760 h 602581"/>
              <a:gd name="connsiteX64" fmla="*/ 253157 w 547887"/>
              <a:gd name="connsiteY64" fmla="*/ 500161 h 602581"/>
              <a:gd name="connsiteX65" fmla="*/ 220141 w 547887"/>
              <a:gd name="connsiteY65" fmla="*/ 465766 h 602581"/>
              <a:gd name="connsiteX66" fmla="*/ 194301 w 547887"/>
              <a:gd name="connsiteY66" fmla="*/ 457168 h 602581"/>
              <a:gd name="connsiteX67" fmla="*/ 146930 w 547887"/>
              <a:gd name="connsiteY67" fmla="*/ 464333 h 602581"/>
              <a:gd name="connsiteX68" fmla="*/ 125397 w 547887"/>
              <a:gd name="connsiteY68" fmla="*/ 460034 h 602581"/>
              <a:gd name="connsiteX69" fmla="*/ 112478 w 547887"/>
              <a:gd name="connsiteY69" fmla="*/ 439970 h 602581"/>
              <a:gd name="connsiteX70" fmla="*/ 105301 w 547887"/>
              <a:gd name="connsiteY70" fmla="*/ 392676 h 602581"/>
              <a:gd name="connsiteX71" fmla="*/ 89510 w 547887"/>
              <a:gd name="connsiteY71" fmla="*/ 371180 h 602581"/>
              <a:gd name="connsiteX72" fmla="*/ 47881 w 547887"/>
              <a:gd name="connsiteY72" fmla="*/ 349683 h 602581"/>
              <a:gd name="connsiteX73" fmla="*/ 32090 w 547887"/>
              <a:gd name="connsiteY73" fmla="*/ 332485 h 602581"/>
              <a:gd name="connsiteX74" fmla="*/ 33525 w 547887"/>
              <a:gd name="connsiteY74" fmla="*/ 309555 h 602581"/>
              <a:gd name="connsiteX75" fmla="*/ 56493 w 547887"/>
              <a:gd name="connsiteY75" fmla="*/ 267994 h 602581"/>
              <a:gd name="connsiteX76" fmla="*/ 56493 w 547887"/>
              <a:gd name="connsiteY76" fmla="*/ 240765 h 602581"/>
              <a:gd name="connsiteX77" fmla="*/ 33525 w 547887"/>
              <a:gd name="connsiteY77" fmla="*/ 197771 h 602581"/>
              <a:gd name="connsiteX78" fmla="*/ 32090 w 547887"/>
              <a:gd name="connsiteY78" fmla="*/ 176274 h 602581"/>
              <a:gd name="connsiteX79" fmla="*/ 47881 w 547887"/>
              <a:gd name="connsiteY79" fmla="*/ 157644 h 602581"/>
              <a:gd name="connsiteX80" fmla="*/ 89510 w 547887"/>
              <a:gd name="connsiteY80" fmla="*/ 137580 h 602581"/>
              <a:gd name="connsiteX81" fmla="*/ 105301 w 547887"/>
              <a:gd name="connsiteY81" fmla="*/ 114650 h 602581"/>
              <a:gd name="connsiteX82" fmla="*/ 112478 w 547887"/>
              <a:gd name="connsiteY82" fmla="*/ 68790 h 602581"/>
              <a:gd name="connsiteX83" fmla="*/ 125397 w 547887"/>
              <a:gd name="connsiteY83" fmla="*/ 48726 h 602581"/>
              <a:gd name="connsiteX84" fmla="*/ 146930 w 547887"/>
              <a:gd name="connsiteY84" fmla="*/ 42994 h 602581"/>
              <a:gd name="connsiteX85" fmla="*/ 194301 w 547887"/>
              <a:gd name="connsiteY85" fmla="*/ 51592 h 602581"/>
              <a:gd name="connsiteX86" fmla="*/ 220141 w 547887"/>
              <a:gd name="connsiteY86" fmla="*/ 42994 h 602581"/>
              <a:gd name="connsiteX87" fmla="*/ 253157 w 547887"/>
              <a:gd name="connsiteY87" fmla="*/ 8599 h 602581"/>
              <a:gd name="connsiteX88" fmla="*/ 273254 w 547887"/>
              <a:gd name="connsiteY88" fmla="*/ 0 h 60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547887" h="602581">
                <a:moveTo>
                  <a:pt x="458312" y="414273"/>
                </a:moveTo>
                <a:lnTo>
                  <a:pt x="543041" y="498842"/>
                </a:lnTo>
                <a:cubicBezTo>
                  <a:pt x="547349" y="503142"/>
                  <a:pt x="548785" y="508875"/>
                  <a:pt x="547349" y="514609"/>
                </a:cubicBezTo>
                <a:cubicBezTo>
                  <a:pt x="544477" y="520342"/>
                  <a:pt x="540168" y="524642"/>
                  <a:pt x="534424" y="526076"/>
                </a:cubicBezTo>
                <a:lnTo>
                  <a:pt x="481289" y="536109"/>
                </a:lnTo>
                <a:lnTo>
                  <a:pt x="471236" y="589144"/>
                </a:lnTo>
                <a:cubicBezTo>
                  <a:pt x="469800" y="594877"/>
                  <a:pt x="465492" y="600611"/>
                  <a:pt x="459748" y="602044"/>
                </a:cubicBezTo>
                <a:cubicBezTo>
                  <a:pt x="454003" y="603477"/>
                  <a:pt x="448259" y="602044"/>
                  <a:pt x="443951" y="597744"/>
                </a:cubicBezTo>
                <a:lnTo>
                  <a:pt x="333372" y="487375"/>
                </a:lnTo>
                <a:lnTo>
                  <a:pt x="341989" y="480208"/>
                </a:lnTo>
                <a:cubicBezTo>
                  <a:pt x="343425" y="477341"/>
                  <a:pt x="344861" y="477341"/>
                  <a:pt x="347733" y="477341"/>
                </a:cubicBezTo>
                <a:lnTo>
                  <a:pt x="396560" y="484508"/>
                </a:lnTo>
                <a:cubicBezTo>
                  <a:pt x="409485" y="487375"/>
                  <a:pt x="423845" y="484508"/>
                  <a:pt x="433898" y="475908"/>
                </a:cubicBezTo>
                <a:cubicBezTo>
                  <a:pt x="445387" y="468741"/>
                  <a:pt x="452567" y="455841"/>
                  <a:pt x="454003" y="442941"/>
                </a:cubicBezTo>
                <a:close/>
                <a:moveTo>
                  <a:pt x="88068" y="414273"/>
                </a:moveTo>
                <a:lnTo>
                  <a:pt x="92373" y="442941"/>
                </a:lnTo>
                <a:cubicBezTo>
                  <a:pt x="95243" y="455841"/>
                  <a:pt x="102418" y="468741"/>
                  <a:pt x="112462" y="475908"/>
                </a:cubicBezTo>
                <a:cubicBezTo>
                  <a:pt x="123942" y="484508"/>
                  <a:pt x="136856" y="487375"/>
                  <a:pt x="149770" y="484508"/>
                </a:cubicBezTo>
                <a:lnTo>
                  <a:pt x="198558" y="477341"/>
                </a:lnTo>
                <a:cubicBezTo>
                  <a:pt x="201428" y="477341"/>
                  <a:pt x="204297" y="477341"/>
                  <a:pt x="205732" y="480208"/>
                </a:cubicBezTo>
                <a:lnTo>
                  <a:pt x="212907" y="487375"/>
                </a:lnTo>
                <a:lnTo>
                  <a:pt x="103853" y="597744"/>
                </a:lnTo>
                <a:cubicBezTo>
                  <a:pt x="99548" y="602044"/>
                  <a:pt x="92373" y="603477"/>
                  <a:pt x="86633" y="602044"/>
                </a:cubicBezTo>
                <a:cubicBezTo>
                  <a:pt x="82329" y="600611"/>
                  <a:pt x="78024" y="594877"/>
                  <a:pt x="76589" y="589144"/>
                </a:cubicBezTo>
                <a:lnTo>
                  <a:pt x="66545" y="536109"/>
                </a:lnTo>
                <a:lnTo>
                  <a:pt x="12017" y="526076"/>
                </a:lnTo>
                <a:cubicBezTo>
                  <a:pt x="6278" y="524642"/>
                  <a:pt x="1973" y="520342"/>
                  <a:pt x="538" y="514609"/>
                </a:cubicBezTo>
                <a:cubicBezTo>
                  <a:pt x="-897" y="508875"/>
                  <a:pt x="538" y="503142"/>
                  <a:pt x="4843" y="498842"/>
                </a:cubicBezTo>
                <a:close/>
                <a:moveTo>
                  <a:pt x="273945" y="94487"/>
                </a:moveTo>
                <a:cubicBezTo>
                  <a:pt x="359205" y="94487"/>
                  <a:pt x="428321" y="163809"/>
                  <a:pt x="428321" y="249322"/>
                </a:cubicBezTo>
                <a:cubicBezTo>
                  <a:pt x="428321" y="334835"/>
                  <a:pt x="359205" y="404157"/>
                  <a:pt x="273945" y="404157"/>
                </a:cubicBezTo>
                <a:cubicBezTo>
                  <a:pt x="188685" y="404157"/>
                  <a:pt x="119569" y="334835"/>
                  <a:pt x="119569" y="249322"/>
                </a:cubicBezTo>
                <a:cubicBezTo>
                  <a:pt x="119569" y="163809"/>
                  <a:pt x="188685" y="94487"/>
                  <a:pt x="273945" y="94487"/>
                </a:cubicBezTo>
                <a:close/>
                <a:moveTo>
                  <a:pt x="273254" y="68790"/>
                </a:moveTo>
                <a:cubicBezTo>
                  <a:pt x="174205" y="68790"/>
                  <a:pt x="92381" y="150478"/>
                  <a:pt x="92381" y="249364"/>
                </a:cubicBezTo>
                <a:cubicBezTo>
                  <a:pt x="92381" y="349683"/>
                  <a:pt x="174205" y="429938"/>
                  <a:pt x="273254" y="431371"/>
                </a:cubicBezTo>
                <a:cubicBezTo>
                  <a:pt x="373739" y="429938"/>
                  <a:pt x="454127" y="349683"/>
                  <a:pt x="454127" y="249364"/>
                </a:cubicBezTo>
                <a:cubicBezTo>
                  <a:pt x="454127" y="150478"/>
                  <a:pt x="373739" y="68790"/>
                  <a:pt x="273254" y="68790"/>
                </a:cubicBezTo>
                <a:close/>
                <a:moveTo>
                  <a:pt x="273254" y="0"/>
                </a:moveTo>
                <a:cubicBezTo>
                  <a:pt x="281867" y="0"/>
                  <a:pt x="289045" y="2866"/>
                  <a:pt x="293351" y="8599"/>
                </a:cubicBezTo>
                <a:lnTo>
                  <a:pt x="327803" y="42994"/>
                </a:lnTo>
                <a:cubicBezTo>
                  <a:pt x="333545" y="48726"/>
                  <a:pt x="343593" y="53025"/>
                  <a:pt x="353642" y="51592"/>
                </a:cubicBezTo>
                <a:lnTo>
                  <a:pt x="399578" y="42994"/>
                </a:lnTo>
                <a:cubicBezTo>
                  <a:pt x="408191" y="41560"/>
                  <a:pt x="415369" y="44427"/>
                  <a:pt x="422546" y="48726"/>
                </a:cubicBezTo>
                <a:cubicBezTo>
                  <a:pt x="428288" y="53025"/>
                  <a:pt x="432595" y="60191"/>
                  <a:pt x="434030" y="68790"/>
                </a:cubicBezTo>
                <a:lnTo>
                  <a:pt x="441207" y="114650"/>
                </a:lnTo>
                <a:cubicBezTo>
                  <a:pt x="442643" y="124682"/>
                  <a:pt x="448385" y="133281"/>
                  <a:pt x="456998" y="137580"/>
                </a:cubicBezTo>
                <a:lnTo>
                  <a:pt x="500063" y="157644"/>
                </a:lnTo>
                <a:cubicBezTo>
                  <a:pt x="507241" y="161943"/>
                  <a:pt x="512983" y="167676"/>
                  <a:pt x="514418" y="174841"/>
                </a:cubicBezTo>
                <a:cubicBezTo>
                  <a:pt x="517289" y="183440"/>
                  <a:pt x="517289" y="192039"/>
                  <a:pt x="512983" y="197771"/>
                </a:cubicBezTo>
                <a:lnTo>
                  <a:pt x="491450" y="240765"/>
                </a:lnTo>
                <a:cubicBezTo>
                  <a:pt x="487143" y="249364"/>
                  <a:pt x="487143" y="259396"/>
                  <a:pt x="491450" y="267994"/>
                </a:cubicBezTo>
                <a:lnTo>
                  <a:pt x="512983" y="309555"/>
                </a:lnTo>
                <a:cubicBezTo>
                  <a:pt x="515853" y="316721"/>
                  <a:pt x="517289" y="325320"/>
                  <a:pt x="514418" y="332485"/>
                </a:cubicBezTo>
                <a:cubicBezTo>
                  <a:pt x="512983" y="339651"/>
                  <a:pt x="507241" y="346816"/>
                  <a:pt x="500063" y="349683"/>
                </a:cubicBezTo>
                <a:lnTo>
                  <a:pt x="456998" y="371180"/>
                </a:lnTo>
                <a:cubicBezTo>
                  <a:pt x="448385" y="375479"/>
                  <a:pt x="442643" y="384078"/>
                  <a:pt x="441207" y="392676"/>
                </a:cubicBezTo>
                <a:lnTo>
                  <a:pt x="434030" y="439970"/>
                </a:lnTo>
                <a:cubicBezTo>
                  <a:pt x="432595" y="448569"/>
                  <a:pt x="428288" y="455735"/>
                  <a:pt x="422546" y="460034"/>
                </a:cubicBezTo>
                <a:cubicBezTo>
                  <a:pt x="415369" y="464333"/>
                  <a:pt x="408191" y="465766"/>
                  <a:pt x="399578" y="464333"/>
                </a:cubicBezTo>
                <a:lnTo>
                  <a:pt x="352207" y="457168"/>
                </a:lnTo>
                <a:cubicBezTo>
                  <a:pt x="343593" y="455735"/>
                  <a:pt x="333545" y="458601"/>
                  <a:pt x="327803" y="465766"/>
                </a:cubicBezTo>
                <a:lnTo>
                  <a:pt x="293351" y="500161"/>
                </a:lnTo>
                <a:cubicBezTo>
                  <a:pt x="289045" y="504461"/>
                  <a:pt x="281867" y="507327"/>
                  <a:pt x="273254" y="508760"/>
                </a:cubicBezTo>
                <a:cubicBezTo>
                  <a:pt x="266077" y="507327"/>
                  <a:pt x="258899" y="504461"/>
                  <a:pt x="253157" y="500161"/>
                </a:cubicBezTo>
                <a:lnTo>
                  <a:pt x="220141" y="465766"/>
                </a:lnTo>
                <a:cubicBezTo>
                  <a:pt x="212963" y="458601"/>
                  <a:pt x="202915" y="455735"/>
                  <a:pt x="194301" y="457168"/>
                </a:cubicBezTo>
                <a:lnTo>
                  <a:pt x="146930" y="464333"/>
                </a:lnTo>
                <a:cubicBezTo>
                  <a:pt x="139753" y="465766"/>
                  <a:pt x="131139" y="464333"/>
                  <a:pt x="125397" y="460034"/>
                </a:cubicBezTo>
                <a:cubicBezTo>
                  <a:pt x="118220" y="455735"/>
                  <a:pt x="113913" y="448569"/>
                  <a:pt x="112478" y="439970"/>
                </a:cubicBezTo>
                <a:lnTo>
                  <a:pt x="105301" y="392676"/>
                </a:lnTo>
                <a:cubicBezTo>
                  <a:pt x="103865" y="384078"/>
                  <a:pt x="98123" y="375479"/>
                  <a:pt x="89510" y="371180"/>
                </a:cubicBezTo>
                <a:lnTo>
                  <a:pt x="47881" y="349683"/>
                </a:lnTo>
                <a:cubicBezTo>
                  <a:pt x="40703" y="346816"/>
                  <a:pt x="34961" y="339651"/>
                  <a:pt x="32090" y="332485"/>
                </a:cubicBezTo>
                <a:cubicBezTo>
                  <a:pt x="29219" y="325320"/>
                  <a:pt x="30655" y="316721"/>
                  <a:pt x="33525" y="309555"/>
                </a:cubicBezTo>
                <a:lnTo>
                  <a:pt x="56493" y="267994"/>
                </a:lnTo>
                <a:cubicBezTo>
                  <a:pt x="60800" y="259396"/>
                  <a:pt x="60800" y="249364"/>
                  <a:pt x="56493" y="240765"/>
                </a:cubicBezTo>
                <a:lnTo>
                  <a:pt x="33525" y="197771"/>
                </a:lnTo>
                <a:cubicBezTo>
                  <a:pt x="30655" y="192039"/>
                  <a:pt x="29219" y="183440"/>
                  <a:pt x="32090" y="176274"/>
                </a:cubicBezTo>
                <a:cubicBezTo>
                  <a:pt x="34961" y="167676"/>
                  <a:pt x="40703" y="161943"/>
                  <a:pt x="47881" y="157644"/>
                </a:cubicBezTo>
                <a:lnTo>
                  <a:pt x="89510" y="137580"/>
                </a:lnTo>
                <a:cubicBezTo>
                  <a:pt x="98123" y="133281"/>
                  <a:pt x="103865" y="124682"/>
                  <a:pt x="105301" y="114650"/>
                </a:cubicBezTo>
                <a:lnTo>
                  <a:pt x="112478" y="68790"/>
                </a:lnTo>
                <a:cubicBezTo>
                  <a:pt x="113913" y="60191"/>
                  <a:pt x="118220" y="53025"/>
                  <a:pt x="125397" y="48726"/>
                </a:cubicBezTo>
                <a:cubicBezTo>
                  <a:pt x="131139" y="44427"/>
                  <a:pt x="139753" y="41560"/>
                  <a:pt x="146930" y="42994"/>
                </a:cubicBezTo>
                <a:lnTo>
                  <a:pt x="194301" y="51592"/>
                </a:lnTo>
                <a:cubicBezTo>
                  <a:pt x="202915" y="53025"/>
                  <a:pt x="212963" y="48726"/>
                  <a:pt x="220141" y="42994"/>
                </a:cubicBezTo>
                <a:lnTo>
                  <a:pt x="253157" y="8599"/>
                </a:lnTo>
                <a:cubicBezTo>
                  <a:pt x="258899" y="2866"/>
                  <a:pt x="266077" y="0"/>
                  <a:pt x="2732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11596" y="139773"/>
            <a:ext cx="288036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200" spc="100" dirty="0">
                <a:solidFill>
                  <a:schemeClr val="bg1">
                    <a:alpha val="9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1.3.2 字形编码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327785" y="3556000"/>
            <a:ext cx="5139055" cy="130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2000"/>
              </a:lnSpc>
            </a:pPr>
            <a:r>
              <a:rPr lang="zh-CN" altLang="en-US" sz="2000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每个汉字可以用一个矩形的黑白点阵来描述。在一个汉字的黑白点阵中，通常用0代表白色（不显示），1代表黑色（显示）。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572385" y="2392045"/>
            <a:ext cx="3688715" cy="578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2000"/>
              </a:lnSpc>
            </a:pPr>
            <a:r>
              <a:rPr lang="zh-CN" altLang="en-US" sz="2400" b="1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中文字符显示的点阵编码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255" y="2332990"/>
            <a:ext cx="3192780" cy="259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椭圆 3"/>
          <p:cNvSpPr/>
          <p:nvPr/>
        </p:nvSpPr>
        <p:spPr>
          <a:xfrm>
            <a:off x="1279288" y="2204933"/>
            <a:ext cx="953133" cy="95313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1</a:t>
            </a:r>
            <a:endParaRPr lang="zh-CN" altLang="en-US" sz="5400" dirty="0">
              <a:latin typeface="Segoe UI" panose="020B0502040204020203" pitchFamily="34" charset="0"/>
              <a:ea typeface="微软雅黑" panose="020B0503020204020204" pitchFamily="34" charset="-122"/>
              <a:sym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11596" y="139773"/>
            <a:ext cx="288036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200" spc="100" dirty="0">
                <a:solidFill>
                  <a:schemeClr val="bg1">
                    <a:alpha val="9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1.3.2 字形编码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1069975" y="1125220"/>
            <a:ext cx="10052050" cy="1714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2000"/>
              </a:lnSpc>
            </a:pPr>
            <a:r>
              <a:rPr lang="zh-CN" altLang="en-US" sz="2000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例如，一个16×16点阵的“你”字，其点阵结构如图左所示。在图中，黑色小方块用1表示，白色小方块用0表示。按照这一标准编码，16×16点阵的“你”字的每行二进制位代码序列共16位，如图中所示；将每行的二进制序列转换为两个16进制数，就可以得到一个32字节的“你”字的字模信息，如图所示。</a:t>
            </a:r>
          </a:p>
        </p:txBody>
      </p:sp>
      <p:pic>
        <p:nvPicPr>
          <p:cNvPr id="39" name="图片 3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2695" y="3088640"/>
            <a:ext cx="9706610" cy="3372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11596" y="139773"/>
            <a:ext cx="288036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200" spc="100" dirty="0">
                <a:solidFill>
                  <a:schemeClr val="bg1">
                    <a:alpha val="9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1.3.2 字形编码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1279525" y="3128645"/>
            <a:ext cx="7176135" cy="2957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fontAlgn="auto">
              <a:lnSpc>
                <a:spcPct val="132000"/>
              </a:lnSpc>
              <a:spcBef>
                <a:spcPts val="600"/>
              </a:spcBef>
              <a:spcAft>
                <a:spcPts val="600"/>
              </a:spcAft>
              <a:buClr>
                <a:srgbClr val="33A936"/>
              </a:buClr>
              <a:buFont typeface="Wingdings" panose="05000000000000000000" charset="0"/>
              <a:buChar char="Ø"/>
            </a:pPr>
            <a:r>
              <a:rPr lang="zh-CN" altLang="en-US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采用点阵方法构造的显示字库存储空间大、缩放不精美，就需要提出一种新的字形编码技术。</a:t>
            </a:r>
          </a:p>
          <a:p>
            <a:pPr marL="342900" indent="-342900" algn="l" fontAlgn="auto">
              <a:lnSpc>
                <a:spcPct val="132000"/>
              </a:lnSpc>
              <a:spcBef>
                <a:spcPts val="600"/>
              </a:spcBef>
              <a:spcAft>
                <a:spcPts val="600"/>
              </a:spcAft>
              <a:buClr>
                <a:srgbClr val="33A936"/>
              </a:buClr>
              <a:buFont typeface="Wingdings" panose="05000000000000000000" charset="0"/>
              <a:buChar char="Ø"/>
            </a:pPr>
            <a:r>
              <a:rPr lang="zh-CN" altLang="en-US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矢量字库（Vector font）就是这样一种技术，它通过数学曲线来对每一个汉字进行描述，保存的是每个汉字的字形信息，比如一个笔划的起始、终止坐标，半径、弧度和连线的导数等。这类字库可以保证汉字在任意缩放下不变形，笔划轮廓仍然能保持圆滑和不变色。</a:t>
            </a:r>
          </a:p>
          <a:p>
            <a:pPr marL="342900" indent="-342900" algn="l" fontAlgn="auto">
              <a:lnSpc>
                <a:spcPct val="132000"/>
              </a:lnSpc>
              <a:spcBef>
                <a:spcPts val="600"/>
              </a:spcBef>
              <a:spcAft>
                <a:spcPts val="600"/>
              </a:spcAft>
              <a:buClr>
                <a:srgbClr val="33A936"/>
              </a:buClr>
              <a:buFont typeface="Wingdings" panose="05000000000000000000" charset="0"/>
              <a:buChar char="Ø"/>
            </a:pPr>
            <a:r>
              <a:rPr lang="zh-CN" altLang="en-US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主流的矢量字库有3种：Type1、TrueType和OpenType。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572385" y="2061845"/>
            <a:ext cx="3688715" cy="578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2000"/>
              </a:lnSpc>
            </a:pPr>
            <a:r>
              <a:rPr lang="zh-CN" altLang="en-US" sz="2400" b="1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中文字符显示的矢量编码</a:t>
            </a:r>
          </a:p>
        </p:txBody>
      </p:sp>
      <p:sp>
        <p:nvSpPr>
          <p:cNvPr id="4" name="椭圆 3"/>
          <p:cNvSpPr/>
          <p:nvPr/>
        </p:nvSpPr>
        <p:spPr>
          <a:xfrm>
            <a:off x="1279288" y="1874733"/>
            <a:ext cx="953133" cy="95313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2</a:t>
            </a:r>
            <a:endParaRPr lang="zh-CN" altLang="en-US" sz="5400" dirty="0">
              <a:latin typeface="Segoe UI" panose="020B0502040204020203" pitchFamily="34" charset="0"/>
              <a:ea typeface="微软雅黑" panose="020B0503020204020204" pitchFamily="34" charset="-122"/>
              <a:sym typeface="Segoe UI" panose="020B0502040204020203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219" y="3128781"/>
            <a:ext cx="15716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220" y="5048067"/>
            <a:ext cx="18573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下箭头 1"/>
          <p:cNvSpPr/>
          <p:nvPr/>
        </p:nvSpPr>
        <p:spPr>
          <a:xfrm>
            <a:off x="9786620" y="4481195"/>
            <a:ext cx="274955" cy="49022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11596" y="139773"/>
            <a:ext cx="41793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200" spc="100" dirty="0">
                <a:solidFill>
                  <a:schemeClr val="bg1">
                    <a:alpha val="9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1.3</a:t>
            </a:r>
            <a:r>
              <a:rPr lang="zh-CN" altLang="en-US" sz="3200" spc="100" dirty="0" smtClean="0">
                <a:solidFill>
                  <a:schemeClr val="bg1">
                    <a:alpha val="9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.</a:t>
            </a:r>
            <a:r>
              <a:rPr lang="en-US" altLang="zh-CN" sz="3200" spc="100" dirty="0" smtClean="0">
                <a:solidFill>
                  <a:schemeClr val="bg1">
                    <a:alpha val="9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3</a:t>
            </a:r>
            <a:r>
              <a:rPr lang="zh-CN" altLang="en-US" sz="3200" spc="100" dirty="0" smtClean="0">
                <a:solidFill>
                  <a:schemeClr val="bg1">
                    <a:alpha val="9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 </a:t>
            </a:r>
            <a:r>
              <a:rPr lang="zh-CN" altLang="en-US" sz="3200" spc="100" dirty="0">
                <a:solidFill>
                  <a:schemeClr val="bg1">
                    <a:alpha val="9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语音和图像编码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6509018" y="2204694"/>
            <a:ext cx="0" cy="326025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1279525" y="3372485"/>
            <a:ext cx="4838065" cy="2120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2000"/>
              </a:lnSpc>
            </a:pPr>
            <a:r>
              <a:rPr lang="zh-CN" altLang="en-US" sz="2000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语音编码就是对模拟的语音信号进行编码，将模拟信号转化成数字信号，从而降低传输码率并进行数字传输，语音编码的基本方法可分为波形编码、参量编码（音源编码）和混合编码。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572385" y="2392045"/>
            <a:ext cx="3688715" cy="578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2000"/>
              </a:lnSpc>
            </a:pPr>
            <a:r>
              <a:rPr lang="zh-CN" altLang="en-US" sz="2400" b="1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语音编码</a:t>
            </a:r>
          </a:p>
        </p:txBody>
      </p:sp>
      <p:sp>
        <p:nvSpPr>
          <p:cNvPr id="4" name="椭圆 3"/>
          <p:cNvSpPr/>
          <p:nvPr/>
        </p:nvSpPr>
        <p:spPr>
          <a:xfrm>
            <a:off x="1279288" y="2204933"/>
            <a:ext cx="953133" cy="95313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1</a:t>
            </a:r>
            <a:endParaRPr lang="zh-CN" altLang="en-US" sz="5400" dirty="0">
              <a:latin typeface="Segoe UI" panose="020B0502040204020203" pitchFamily="34" charset="0"/>
              <a:ea typeface="微软雅黑" panose="020B0503020204020204" pitchFamily="34" charset="-122"/>
              <a:sym typeface="Segoe UI" panose="020B0502040204020203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019925" y="2392045"/>
            <a:ext cx="3688715" cy="537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2000"/>
              </a:lnSpc>
            </a:pPr>
            <a:r>
              <a:rPr lang="zh-CN" altLang="en-US" sz="2200" b="1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（1）波形编码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268845" y="3157855"/>
            <a:ext cx="3729990" cy="207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fontAlgn="auto">
              <a:lnSpc>
                <a:spcPct val="132000"/>
              </a:lnSpc>
              <a:spcBef>
                <a:spcPts val="600"/>
              </a:spcBef>
              <a:spcAft>
                <a:spcPts val="600"/>
              </a:spcAft>
              <a:buClr>
                <a:srgbClr val="33A936"/>
              </a:buClr>
              <a:buFont typeface="Wingdings" panose="05000000000000000000" charset="0"/>
              <a:buChar char="Ø"/>
            </a:pPr>
            <a:r>
              <a:rPr lang="zh-CN" altLang="en-US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波形编码是指将时域的模拟话音的波形信号经过取样、量化、编码而形成数字话音信号的过程。</a:t>
            </a:r>
          </a:p>
          <a:p>
            <a:pPr marL="342900" indent="-342900" algn="l" fontAlgn="auto">
              <a:lnSpc>
                <a:spcPct val="132000"/>
              </a:lnSpc>
              <a:spcBef>
                <a:spcPts val="600"/>
              </a:spcBef>
              <a:spcAft>
                <a:spcPts val="600"/>
              </a:spcAft>
              <a:buClr>
                <a:srgbClr val="33A936"/>
              </a:buClr>
              <a:buFont typeface="Wingdings" panose="05000000000000000000" charset="0"/>
              <a:buChar char="Ø"/>
            </a:pPr>
            <a:r>
              <a:rPr lang="zh-CN" altLang="en-US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PCM编码是一种能够达到最高保真水平语音编码，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1596" y="139773"/>
            <a:ext cx="41793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200" spc="100" dirty="0">
                <a:solidFill>
                  <a:schemeClr val="bg1">
                    <a:alpha val="9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1.3</a:t>
            </a:r>
            <a:r>
              <a:rPr lang="zh-CN" altLang="en-US" sz="3200" spc="100" dirty="0" smtClean="0">
                <a:solidFill>
                  <a:schemeClr val="bg1">
                    <a:alpha val="9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.</a:t>
            </a:r>
            <a:r>
              <a:rPr lang="en-US" altLang="zh-CN" sz="3200" spc="100" dirty="0" smtClean="0">
                <a:solidFill>
                  <a:schemeClr val="bg1">
                    <a:alpha val="9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3</a:t>
            </a:r>
            <a:r>
              <a:rPr lang="zh-CN" altLang="en-US" sz="3200" spc="100" dirty="0" smtClean="0">
                <a:solidFill>
                  <a:schemeClr val="bg1">
                    <a:alpha val="9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 </a:t>
            </a:r>
            <a:r>
              <a:rPr lang="zh-CN" altLang="en-US" sz="3200" spc="100" dirty="0">
                <a:solidFill>
                  <a:schemeClr val="bg1">
                    <a:alpha val="9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语音和图像编码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210945" y="1529715"/>
            <a:ext cx="3265170" cy="666115"/>
          </a:xfrm>
        </p:spPr>
        <p:txBody>
          <a:bodyPr/>
          <a:lstStyle/>
          <a:p>
            <a:pPr marL="0" indent="0" fontAlgn="auto">
              <a:lnSpc>
                <a:spcPct val="132000"/>
              </a:lnSpc>
              <a:buNone/>
            </a:pPr>
            <a:r>
              <a:rPr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（2）参数编码</a:t>
            </a:r>
          </a:p>
        </p:txBody>
      </p:sp>
      <p:sp>
        <p:nvSpPr>
          <p:cNvPr id="4" name="文本占位符 1"/>
          <p:cNvSpPr>
            <a:spLocks noGrp="1"/>
          </p:cNvSpPr>
          <p:nvPr/>
        </p:nvSpPr>
        <p:spPr>
          <a:xfrm>
            <a:off x="1102995" y="2195830"/>
            <a:ext cx="4137660" cy="24663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32000"/>
              </a:lnSpc>
              <a:buNone/>
            </a:pPr>
            <a:r>
              <a:rPr sz="1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参数编码又称为声源编码，它将信源信号在频率域或正交变换域中提取特征参数，然后变换成数字代码进行传输。译码则为其反过程，将收到的数字序列经变换恢复特征参量，再根据特征参量重建语音信号。典型的参数编码方法包括LPC（线性预测编码）及其变种CELP、QCELP等。</a:t>
            </a:r>
          </a:p>
        </p:txBody>
      </p:sp>
      <p:sp>
        <p:nvSpPr>
          <p:cNvPr id="17" name="文本占位符 1"/>
          <p:cNvSpPr>
            <a:spLocks noGrp="1"/>
          </p:cNvSpPr>
          <p:nvPr/>
        </p:nvSpPr>
        <p:spPr>
          <a:xfrm>
            <a:off x="6714490" y="1529715"/>
            <a:ext cx="3265170" cy="66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32000"/>
              </a:lnSpc>
              <a:buNone/>
            </a:pPr>
            <a:r>
              <a:rPr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（3）混合编码</a:t>
            </a:r>
          </a:p>
        </p:txBody>
      </p:sp>
      <p:sp>
        <p:nvSpPr>
          <p:cNvPr id="18" name="文本占位符 1"/>
          <p:cNvSpPr>
            <a:spLocks noGrp="1"/>
          </p:cNvSpPr>
          <p:nvPr/>
        </p:nvSpPr>
        <p:spPr>
          <a:xfrm>
            <a:off x="6606540" y="2195830"/>
            <a:ext cx="3930650" cy="24663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32000"/>
              </a:lnSpc>
              <a:buNone/>
            </a:pPr>
            <a:r>
              <a:rPr sz="1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混合编码是结合波形编码和参量编码各自优点的一种编码方案。混合编码把波形编码的高质量和参量编码的高效性融为一体，在参量编码的基础上附加一定的波形编码特征，实现在可懂度的基础上适当地改善自然度的目的。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5923548" y="1798929"/>
            <a:ext cx="0" cy="326025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11596" y="139773"/>
            <a:ext cx="52629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200" spc="100" dirty="0">
                <a:solidFill>
                  <a:schemeClr val="bg1">
                    <a:alpha val="9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不同</a:t>
            </a:r>
            <a:r>
              <a:rPr lang="zh-CN" altLang="en-US" sz="3200" spc="100" dirty="0" smtClean="0">
                <a:solidFill>
                  <a:schemeClr val="bg1">
                    <a:alpha val="9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语音编码方法</a:t>
            </a:r>
            <a:r>
              <a:rPr lang="zh-CN" altLang="en-US" sz="3200" spc="100" dirty="0">
                <a:solidFill>
                  <a:schemeClr val="bg1">
                    <a:alpha val="9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的优缺点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" y="1297305"/>
            <a:ext cx="1121918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1596" y="139773"/>
            <a:ext cx="41793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200" spc="100" dirty="0">
                <a:solidFill>
                  <a:schemeClr val="bg1">
                    <a:alpha val="9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1.3</a:t>
            </a:r>
            <a:r>
              <a:rPr lang="zh-CN" altLang="en-US" sz="3200" spc="100" dirty="0" smtClean="0">
                <a:solidFill>
                  <a:schemeClr val="bg1">
                    <a:alpha val="9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.</a:t>
            </a:r>
            <a:r>
              <a:rPr lang="en-US" altLang="zh-CN" sz="3200" spc="100" dirty="0" smtClean="0">
                <a:solidFill>
                  <a:schemeClr val="bg1">
                    <a:alpha val="9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3</a:t>
            </a:r>
            <a:r>
              <a:rPr lang="zh-CN" altLang="en-US" sz="3200" spc="100" dirty="0" smtClean="0">
                <a:solidFill>
                  <a:schemeClr val="bg1">
                    <a:alpha val="9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 </a:t>
            </a:r>
            <a:r>
              <a:rPr lang="zh-CN" altLang="en-US" sz="3200" spc="100" dirty="0">
                <a:solidFill>
                  <a:schemeClr val="bg1">
                    <a:alpha val="9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语音和图像编码</a:t>
            </a:r>
          </a:p>
        </p:txBody>
      </p:sp>
      <p:sp>
        <p:nvSpPr>
          <p:cNvPr id="5" name="椭圆 4"/>
          <p:cNvSpPr/>
          <p:nvPr/>
        </p:nvSpPr>
        <p:spPr>
          <a:xfrm>
            <a:off x="4593298" y="3132297"/>
            <a:ext cx="1346855" cy="1346855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701412" y="1520016"/>
            <a:ext cx="477726" cy="477726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263005" y="1761490"/>
            <a:ext cx="0" cy="41249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260652" y="1757077"/>
            <a:ext cx="288000" cy="317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261100" y="3167380"/>
            <a:ext cx="36893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6260885" y="4526947"/>
            <a:ext cx="288000" cy="317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6701412" y="2901982"/>
            <a:ext cx="477726" cy="47752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701412" y="4283742"/>
            <a:ext cx="477726" cy="47752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13" name="arrow-pointing-left-circular-button_20407"/>
          <p:cNvSpPr>
            <a:spLocks noChangeAspect="1"/>
          </p:cNvSpPr>
          <p:nvPr/>
        </p:nvSpPr>
        <p:spPr bwMode="auto">
          <a:xfrm>
            <a:off x="4904444" y="3423109"/>
            <a:ext cx="728890" cy="727961"/>
          </a:xfrm>
          <a:custGeom>
            <a:avLst/>
            <a:gdLst>
              <a:gd name="T0" fmla="*/ 2307 w 4612"/>
              <a:gd name="T1" fmla="*/ 4614 h 4614"/>
              <a:gd name="T2" fmla="*/ 0 w 4612"/>
              <a:gd name="T3" fmla="*/ 2307 h 4614"/>
              <a:gd name="T4" fmla="*/ 2307 w 4612"/>
              <a:gd name="T5" fmla="*/ 0 h 4614"/>
              <a:gd name="T6" fmla="*/ 4612 w 4612"/>
              <a:gd name="T7" fmla="*/ 2227 h 4614"/>
              <a:gd name="T8" fmla="*/ 2031 w 4612"/>
              <a:gd name="T9" fmla="*/ 2222 h 4614"/>
              <a:gd name="T10" fmla="*/ 2479 w 4612"/>
              <a:gd name="T11" fmla="*/ 1775 h 4614"/>
              <a:gd name="T12" fmla="*/ 2367 w 4612"/>
              <a:gd name="T13" fmla="*/ 1662 h 4614"/>
              <a:gd name="T14" fmla="*/ 1727 w 4612"/>
              <a:gd name="T15" fmla="*/ 2302 h 4614"/>
              <a:gd name="T16" fmla="*/ 2378 w 4612"/>
              <a:gd name="T17" fmla="*/ 2952 h 4614"/>
              <a:gd name="T18" fmla="*/ 2490 w 4612"/>
              <a:gd name="T19" fmla="*/ 2840 h 4614"/>
              <a:gd name="T20" fmla="*/ 2032 w 4612"/>
              <a:gd name="T21" fmla="*/ 2381 h 4614"/>
              <a:gd name="T22" fmla="*/ 4612 w 4612"/>
              <a:gd name="T23" fmla="*/ 2387 h 4614"/>
              <a:gd name="T24" fmla="*/ 2307 w 4612"/>
              <a:gd name="T25" fmla="*/ 4614 h 4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612" h="4614">
                <a:moveTo>
                  <a:pt x="2307" y="4614"/>
                </a:moveTo>
                <a:cubicBezTo>
                  <a:pt x="1035" y="4614"/>
                  <a:pt x="0" y="3579"/>
                  <a:pt x="0" y="2307"/>
                </a:cubicBezTo>
                <a:cubicBezTo>
                  <a:pt x="0" y="1035"/>
                  <a:pt x="1035" y="0"/>
                  <a:pt x="2307" y="0"/>
                </a:cubicBezTo>
                <a:cubicBezTo>
                  <a:pt x="3553" y="0"/>
                  <a:pt x="4570" y="992"/>
                  <a:pt x="4612" y="2227"/>
                </a:cubicBezTo>
                <a:lnTo>
                  <a:pt x="2031" y="2222"/>
                </a:lnTo>
                <a:lnTo>
                  <a:pt x="2479" y="1775"/>
                </a:lnTo>
                <a:lnTo>
                  <a:pt x="2367" y="1662"/>
                </a:lnTo>
                <a:lnTo>
                  <a:pt x="1727" y="2302"/>
                </a:lnTo>
                <a:lnTo>
                  <a:pt x="2378" y="2952"/>
                </a:lnTo>
                <a:lnTo>
                  <a:pt x="2490" y="2840"/>
                </a:lnTo>
                <a:lnTo>
                  <a:pt x="2032" y="2381"/>
                </a:lnTo>
                <a:lnTo>
                  <a:pt x="4612" y="2387"/>
                </a:lnTo>
                <a:cubicBezTo>
                  <a:pt x="4570" y="3622"/>
                  <a:pt x="3553" y="4614"/>
                  <a:pt x="2307" y="46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14575" y="2031365"/>
            <a:ext cx="3688715" cy="578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2000"/>
              </a:lnSpc>
            </a:pPr>
            <a:r>
              <a:rPr lang="zh-CN" altLang="en-US" sz="2400" b="1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图像编码</a:t>
            </a:r>
          </a:p>
        </p:txBody>
      </p:sp>
      <p:sp>
        <p:nvSpPr>
          <p:cNvPr id="4" name="椭圆 3"/>
          <p:cNvSpPr/>
          <p:nvPr/>
        </p:nvSpPr>
        <p:spPr>
          <a:xfrm>
            <a:off x="1021478" y="1844253"/>
            <a:ext cx="953133" cy="95313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2</a:t>
            </a:r>
            <a:endParaRPr lang="zh-CN" altLang="en-US" sz="5400" dirty="0">
              <a:latin typeface="Segoe UI" panose="020B0502040204020203" pitchFamily="34" charset="0"/>
              <a:ea typeface="微软雅黑" panose="020B0503020204020204" pitchFamily="34" charset="-122"/>
              <a:sym typeface="Segoe UI" panose="020B0502040204020203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021715" y="3011805"/>
            <a:ext cx="3327400" cy="2120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2000"/>
              </a:lnSpc>
            </a:pPr>
            <a:r>
              <a:rPr lang="zh-CN" altLang="en-US" sz="2000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图像编码也称图像压缩，是指在满足一定质量（信噪比）的条件下，以较少比特数表示图像或图像中所包含信息的技术。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541895" y="1457960"/>
            <a:ext cx="3927475" cy="1227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2000"/>
              </a:lnSpc>
            </a:pPr>
            <a:r>
              <a:rPr lang="zh-CN" altLang="en-US" sz="1400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TIFF格式：标记图像文件格式，用于在应用程序之间和计算机平台之间交换文件。TIFF是一种较为通用和灵活的图像格式，几乎所有绘画、图像编辑和页面排版应用程序都支持。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6300890" y="5890927"/>
            <a:ext cx="288000" cy="317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6701412" y="5665502"/>
            <a:ext cx="477726" cy="47752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541895" y="2799715"/>
            <a:ext cx="3928110" cy="659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2000"/>
              </a:lnSpc>
            </a:pPr>
            <a:r>
              <a:rPr lang="zh-CN" altLang="en-US" sz="1400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GIF格式：图像交换格式，是一种图像压缩格式，用来最小化文件大小和电子传递时间。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541895" y="3700780"/>
            <a:ext cx="3928110" cy="1511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2000"/>
              </a:lnSpc>
            </a:pPr>
            <a:r>
              <a:rPr lang="zh-CN" altLang="en-US" sz="1400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JPEG格式：即联合图片专家组，是一种高压缩率的图像压缩格式。大多数彩色和灰度图像都使用JPEG格式压缩图像。当对图像的精度要求不高而存储空间又有限时，JPEG是一种理想的压缩方式。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7541895" y="5349240"/>
            <a:ext cx="3928110" cy="943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2000"/>
              </a:lnSpc>
            </a:pPr>
            <a:r>
              <a:rPr lang="zh-CN" altLang="en-US" sz="1400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PNG格式：PNG 图片以任何颜色深度存储单个光栅图像。PNG 是与平台无关的格式。与 JPEG 的有损耗压缩相比，PNG 提供的压缩量较少。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1596" y="139773"/>
            <a:ext cx="464312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200" spc="100" dirty="0">
                <a:solidFill>
                  <a:schemeClr val="bg1">
                    <a:alpha val="9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1.4 信息伦理与道德法律</a:t>
            </a:r>
          </a:p>
        </p:txBody>
      </p:sp>
      <p:sp>
        <p:nvSpPr>
          <p:cNvPr id="17" name="椭圆 16"/>
          <p:cNvSpPr/>
          <p:nvPr/>
        </p:nvSpPr>
        <p:spPr>
          <a:xfrm>
            <a:off x="1418883" y="1590074"/>
            <a:ext cx="1540778" cy="1540778"/>
          </a:xfrm>
          <a:prstGeom prst="ellipse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425233" y="1595348"/>
            <a:ext cx="1540778" cy="1540778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2524182" y="1443428"/>
            <a:ext cx="660400" cy="6604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20" name="椭圆 10"/>
          <p:cNvSpPr/>
          <p:nvPr/>
        </p:nvSpPr>
        <p:spPr>
          <a:xfrm>
            <a:off x="2655126" y="1603323"/>
            <a:ext cx="398513" cy="340610"/>
          </a:xfrm>
          <a:custGeom>
            <a:avLst/>
            <a:gdLst>
              <a:gd name="T0" fmla="*/ 14836 w 15142"/>
              <a:gd name="T1" fmla="*/ 4282 h 12941"/>
              <a:gd name="T2" fmla="*/ 12685 w 15142"/>
              <a:gd name="T3" fmla="*/ 661 h 12941"/>
              <a:gd name="T4" fmla="*/ 11524 w 15142"/>
              <a:gd name="T5" fmla="*/ 0 h 12941"/>
              <a:gd name="T6" fmla="*/ 3617 w 15142"/>
              <a:gd name="T7" fmla="*/ 0 h 12941"/>
              <a:gd name="T8" fmla="*/ 2457 w 15142"/>
              <a:gd name="T9" fmla="*/ 661 h 12941"/>
              <a:gd name="T10" fmla="*/ 306 w 15142"/>
              <a:gd name="T11" fmla="*/ 4283 h 12941"/>
              <a:gd name="T12" fmla="*/ 484 w 15142"/>
              <a:gd name="T13" fmla="*/ 5899 h 12941"/>
              <a:gd name="T14" fmla="*/ 6588 w 15142"/>
              <a:gd name="T15" fmla="*/ 12376 h 12941"/>
              <a:gd name="T16" fmla="*/ 8553 w 15142"/>
              <a:gd name="T17" fmla="*/ 12376 h 12941"/>
              <a:gd name="T18" fmla="*/ 14658 w 15142"/>
              <a:gd name="T19" fmla="*/ 5899 h 12941"/>
              <a:gd name="T20" fmla="*/ 14836 w 15142"/>
              <a:gd name="T21" fmla="*/ 4282 h 12941"/>
              <a:gd name="T22" fmla="*/ 11680 w 15142"/>
              <a:gd name="T23" fmla="*/ 5840 h 12941"/>
              <a:gd name="T24" fmla="*/ 8600 w 15142"/>
              <a:gd name="T25" fmla="*/ 9107 h 12941"/>
              <a:gd name="T26" fmla="*/ 6540 w 15142"/>
              <a:gd name="T27" fmla="*/ 9107 h 12941"/>
              <a:gd name="T28" fmla="*/ 3461 w 15142"/>
              <a:gd name="T29" fmla="*/ 5840 h 12941"/>
              <a:gd name="T30" fmla="*/ 3466 w 15142"/>
              <a:gd name="T31" fmla="*/ 5353 h 12941"/>
              <a:gd name="T32" fmla="*/ 3952 w 15142"/>
              <a:gd name="T33" fmla="*/ 5378 h 12941"/>
              <a:gd name="T34" fmla="*/ 7032 w 15142"/>
              <a:gd name="T35" fmla="*/ 8644 h 12941"/>
              <a:gd name="T36" fmla="*/ 8109 w 15142"/>
              <a:gd name="T37" fmla="*/ 8644 h 12941"/>
              <a:gd name="T38" fmla="*/ 11188 w 15142"/>
              <a:gd name="T39" fmla="*/ 5378 h 12941"/>
              <a:gd name="T40" fmla="*/ 11665 w 15142"/>
              <a:gd name="T41" fmla="*/ 5364 h 12941"/>
              <a:gd name="T42" fmla="*/ 11679 w 15142"/>
              <a:gd name="T43" fmla="*/ 5841 h 12941"/>
              <a:gd name="T44" fmla="*/ 11680 w 15142"/>
              <a:gd name="T45" fmla="*/ 5840 h 12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142" h="12941">
                <a:moveTo>
                  <a:pt x="14836" y="4282"/>
                </a:moveTo>
                <a:lnTo>
                  <a:pt x="12685" y="661"/>
                </a:lnTo>
                <a:cubicBezTo>
                  <a:pt x="12440" y="252"/>
                  <a:pt x="12000" y="1"/>
                  <a:pt x="11524" y="0"/>
                </a:cubicBezTo>
                <a:lnTo>
                  <a:pt x="3617" y="0"/>
                </a:lnTo>
                <a:cubicBezTo>
                  <a:pt x="3141" y="1"/>
                  <a:pt x="2701" y="252"/>
                  <a:pt x="2457" y="661"/>
                </a:cubicBezTo>
                <a:lnTo>
                  <a:pt x="306" y="4283"/>
                </a:lnTo>
                <a:cubicBezTo>
                  <a:pt x="0" y="4802"/>
                  <a:pt x="72" y="5460"/>
                  <a:pt x="484" y="5899"/>
                </a:cubicBezTo>
                <a:lnTo>
                  <a:pt x="6588" y="12376"/>
                </a:lnTo>
                <a:cubicBezTo>
                  <a:pt x="7121" y="12941"/>
                  <a:pt x="8020" y="12941"/>
                  <a:pt x="8553" y="12376"/>
                </a:cubicBezTo>
                <a:lnTo>
                  <a:pt x="14658" y="5899"/>
                </a:lnTo>
                <a:cubicBezTo>
                  <a:pt x="15070" y="5460"/>
                  <a:pt x="15142" y="4801"/>
                  <a:pt x="14836" y="4282"/>
                </a:cubicBezTo>
                <a:close/>
                <a:moveTo>
                  <a:pt x="11680" y="5840"/>
                </a:moveTo>
                <a:lnTo>
                  <a:pt x="8600" y="9107"/>
                </a:lnTo>
                <a:cubicBezTo>
                  <a:pt x="8041" y="9700"/>
                  <a:pt x="7099" y="9700"/>
                  <a:pt x="6540" y="9107"/>
                </a:cubicBezTo>
                <a:lnTo>
                  <a:pt x="3461" y="5840"/>
                </a:lnTo>
                <a:cubicBezTo>
                  <a:pt x="3324" y="5706"/>
                  <a:pt x="3326" y="5484"/>
                  <a:pt x="3466" y="5353"/>
                </a:cubicBezTo>
                <a:cubicBezTo>
                  <a:pt x="3606" y="5221"/>
                  <a:pt x="3827" y="5233"/>
                  <a:pt x="3952" y="5378"/>
                </a:cubicBezTo>
                <a:lnTo>
                  <a:pt x="7032" y="8644"/>
                </a:lnTo>
                <a:cubicBezTo>
                  <a:pt x="7324" y="8954"/>
                  <a:pt x="7817" y="8954"/>
                  <a:pt x="8109" y="8644"/>
                </a:cubicBezTo>
                <a:lnTo>
                  <a:pt x="11188" y="5378"/>
                </a:lnTo>
                <a:cubicBezTo>
                  <a:pt x="11316" y="5242"/>
                  <a:pt x="11529" y="5236"/>
                  <a:pt x="11665" y="5364"/>
                </a:cubicBezTo>
                <a:cubicBezTo>
                  <a:pt x="11801" y="5492"/>
                  <a:pt x="11807" y="5705"/>
                  <a:pt x="11679" y="5841"/>
                </a:cubicBezTo>
                <a:lnTo>
                  <a:pt x="11680" y="58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18185" y="3336925"/>
            <a:ext cx="3238500" cy="3338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2000"/>
              </a:lnSpc>
            </a:pPr>
            <a:r>
              <a:rPr lang="zh-CN" altLang="en-US" sz="2000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伦理道德作为一种行为规范，是一种社会意识形态，不具有法律的强制性，是一种依靠社会舆论、人们的信仰和传统习惯来调节人与人、人与自然、人与社会之间的伦理关系的行为原则和规范的总称。</a:t>
            </a:r>
          </a:p>
        </p:txBody>
      </p:sp>
      <p:sp>
        <p:nvSpPr>
          <p:cNvPr id="22" name="椭圆 21"/>
          <p:cNvSpPr/>
          <p:nvPr/>
        </p:nvSpPr>
        <p:spPr>
          <a:xfrm>
            <a:off x="5323188" y="1580922"/>
            <a:ext cx="1547991" cy="1547991"/>
          </a:xfrm>
          <a:prstGeom prst="ellipse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5317701" y="1588135"/>
            <a:ext cx="1540778" cy="1540778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6410156" y="1436215"/>
            <a:ext cx="660400" cy="6604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493260" y="3264535"/>
            <a:ext cx="3352800" cy="2932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2000"/>
              </a:lnSpc>
            </a:pPr>
            <a:r>
              <a:rPr lang="zh-CN" altLang="en-US" sz="2000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而信息法律则是为保障网络安全，维护网络空间主权和国家安全、社会公共利益，保护公民、法人和其他组织的合法权益，促进经济社会信息化健康发展而制定的法律。</a:t>
            </a:r>
          </a:p>
        </p:txBody>
      </p:sp>
      <p:sp>
        <p:nvSpPr>
          <p:cNvPr id="28" name="椭圆 27"/>
          <p:cNvSpPr/>
          <p:nvPr/>
        </p:nvSpPr>
        <p:spPr>
          <a:xfrm>
            <a:off x="9110642" y="1573709"/>
            <a:ext cx="1547991" cy="1547991"/>
          </a:xfrm>
          <a:prstGeom prst="ellipse">
            <a:avLst/>
          </a:prstGeom>
          <a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9097942" y="1580922"/>
            <a:ext cx="1540778" cy="1540778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10197610" y="1429002"/>
            <a:ext cx="660400" cy="6604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582660" y="3336925"/>
            <a:ext cx="2733040" cy="2932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2000"/>
              </a:lnSpc>
            </a:pPr>
            <a:r>
              <a:rPr lang="zh-CN" altLang="en-US" sz="2000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在信息社会，我们不仅需要道德观念来评价和约束人们的行为，调整人与人之间的关系，维护社会的稳定与和谐，更需要法律法规来约束人们的网络行为。</a:t>
            </a:r>
          </a:p>
        </p:txBody>
      </p:sp>
      <p:sp>
        <p:nvSpPr>
          <p:cNvPr id="33" name="arrow-pointing-left-circular-button_20407"/>
          <p:cNvSpPr>
            <a:spLocks noChangeAspect="1"/>
          </p:cNvSpPr>
          <p:nvPr/>
        </p:nvSpPr>
        <p:spPr bwMode="auto">
          <a:xfrm>
            <a:off x="6580080" y="1582001"/>
            <a:ext cx="317379" cy="354719"/>
          </a:xfrm>
          <a:custGeom>
            <a:avLst/>
            <a:gdLst>
              <a:gd name="connsiteX0" fmla="*/ 270066 w 541458"/>
              <a:gd name="connsiteY0" fmla="*/ 45979 h 605161"/>
              <a:gd name="connsiteX1" fmla="*/ 357669 w 541458"/>
              <a:gd name="connsiteY1" fmla="*/ 101865 h 605161"/>
              <a:gd name="connsiteX2" fmla="*/ 471122 w 541458"/>
              <a:gd name="connsiteY2" fmla="*/ 195009 h 605161"/>
              <a:gd name="connsiteX3" fmla="*/ 492664 w 541458"/>
              <a:gd name="connsiteY3" fmla="*/ 227967 h 605161"/>
              <a:gd name="connsiteX4" fmla="*/ 285863 w 541458"/>
              <a:gd name="connsiteY4" fmla="*/ 551819 h 605161"/>
              <a:gd name="connsiteX5" fmla="*/ 255705 w 541458"/>
              <a:gd name="connsiteY5" fmla="*/ 551819 h 605161"/>
              <a:gd name="connsiteX6" fmla="*/ 48904 w 541458"/>
              <a:gd name="connsiteY6" fmla="*/ 227967 h 605161"/>
              <a:gd name="connsiteX7" fmla="*/ 70446 w 541458"/>
              <a:gd name="connsiteY7" fmla="*/ 195009 h 605161"/>
              <a:gd name="connsiteX8" fmla="*/ 182463 w 541458"/>
              <a:gd name="connsiteY8" fmla="*/ 101865 h 605161"/>
              <a:gd name="connsiteX9" fmla="*/ 270066 w 541458"/>
              <a:gd name="connsiteY9" fmla="*/ 45979 h 605161"/>
              <a:gd name="connsiteX10" fmla="*/ 270065 w 541458"/>
              <a:gd name="connsiteY10" fmla="*/ 22931 h 605161"/>
              <a:gd name="connsiteX11" fmla="*/ 163806 w 541458"/>
              <a:gd name="connsiteY11" fmla="*/ 88858 h 605161"/>
              <a:gd name="connsiteX12" fmla="*/ 48931 w 541458"/>
              <a:gd name="connsiteY12" fmla="*/ 177715 h 605161"/>
              <a:gd name="connsiteX13" fmla="*/ 24520 w 541458"/>
              <a:gd name="connsiteY13" fmla="*/ 210678 h 605161"/>
              <a:gd name="connsiteX14" fmla="*/ 255706 w 541458"/>
              <a:gd name="connsiteY14" fmla="*/ 577573 h 605161"/>
              <a:gd name="connsiteX15" fmla="*/ 284425 w 541458"/>
              <a:gd name="connsiteY15" fmla="*/ 577573 h 605161"/>
              <a:gd name="connsiteX16" fmla="*/ 517047 w 541458"/>
              <a:gd name="connsiteY16" fmla="*/ 210678 h 605161"/>
              <a:gd name="connsiteX17" fmla="*/ 492636 w 541458"/>
              <a:gd name="connsiteY17" fmla="*/ 177715 h 605161"/>
              <a:gd name="connsiteX18" fmla="*/ 376325 w 541458"/>
              <a:gd name="connsiteY18" fmla="*/ 88858 h 605161"/>
              <a:gd name="connsiteX19" fmla="*/ 270065 w 541458"/>
              <a:gd name="connsiteY19" fmla="*/ 22931 h 605161"/>
              <a:gd name="connsiteX20" fmla="*/ 270065 w 541458"/>
              <a:gd name="connsiteY20" fmla="*/ 0 h 605161"/>
              <a:gd name="connsiteX21" fmla="*/ 514175 w 541458"/>
              <a:gd name="connsiteY21" fmla="*/ 157650 h 605161"/>
              <a:gd name="connsiteX22" fmla="*/ 541458 w 541458"/>
              <a:gd name="connsiteY22" fmla="*/ 190613 h 605161"/>
              <a:gd name="connsiteX23" fmla="*/ 282989 w 541458"/>
              <a:gd name="connsiteY23" fmla="*/ 601937 h 605161"/>
              <a:gd name="connsiteX24" fmla="*/ 257142 w 541458"/>
              <a:gd name="connsiteY24" fmla="*/ 601937 h 605161"/>
              <a:gd name="connsiteX25" fmla="*/ 109 w 541458"/>
              <a:gd name="connsiteY25" fmla="*/ 190613 h 605161"/>
              <a:gd name="connsiteX26" fmla="*/ 27392 w 541458"/>
              <a:gd name="connsiteY26" fmla="*/ 157650 h 605161"/>
              <a:gd name="connsiteX27" fmla="*/ 270065 w 541458"/>
              <a:gd name="connsiteY27" fmla="*/ 0 h 605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41458" h="605161">
                <a:moveTo>
                  <a:pt x="270066" y="45979"/>
                </a:moveTo>
                <a:cubicBezTo>
                  <a:pt x="318894" y="45979"/>
                  <a:pt x="333255" y="66041"/>
                  <a:pt x="357669" y="101865"/>
                </a:cubicBezTo>
                <a:cubicBezTo>
                  <a:pt x="380647" y="134824"/>
                  <a:pt x="409369" y="176380"/>
                  <a:pt x="471122" y="195009"/>
                </a:cubicBezTo>
                <a:cubicBezTo>
                  <a:pt x="485483" y="199308"/>
                  <a:pt x="494100" y="213637"/>
                  <a:pt x="492664" y="227967"/>
                </a:cubicBezTo>
                <a:cubicBezTo>
                  <a:pt x="468250" y="427151"/>
                  <a:pt x="344744" y="518861"/>
                  <a:pt x="285863" y="551819"/>
                </a:cubicBezTo>
                <a:cubicBezTo>
                  <a:pt x="275810" y="556118"/>
                  <a:pt x="264322" y="556118"/>
                  <a:pt x="255705" y="551819"/>
                </a:cubicBezTo>
                <a:cubicBezTo>
                  <a:pt x="196824" y="518861"/>
                  <a:pt x="71882" y="427151"/>
                  <a:pt x="48904" y="227967"/>
                </a:cubicBezTo>
                <a:cubicBezTo>
                  <a:pt x="46032" y="213637"/>
                  <a:pt x="56085" y="199308"/>
                  <a:pt x="70446" y="195009"/>
                </a:cubicBezTo>
                <a:cubicBezTo>
                  <a:pt x="130763" y="176380"/>
                  <a:pt x="160921" y="134824"/>
                  <a:pt x="182463" y="101865"/>
                </a:cubicBezTo>
                <a:cubicBezTo>
                  <a:pt x="208313" y="66041"/>
                  <a:pt x="221238" y="45979"/>
                  <a:pt x="270066" y="45979"/>
                </a:cubicBezTo>
                <a:close/>
                <a:moveTo>
                  <a:pt x="270065" y="22931"/>
                </a:moveTo>
                <a:cubicBezTo>
                  <a:pt x="209756" y="22931"/>
                  <a:pt x="189653" y="51595"/>
                  <a:pt x="163806" y="88858"/>
                </a:cubicBezTo>
                <a:cubicBezTo>
                  <a:pt x="140831" y="123254"/>
                  <a:pt x="112112" y="163383"/>
                  <a:pt x="48931" y="177715"/>
                </a:cubicBezTo>
                <a:cubicBezTo>
                  <a:pt x="33136" y="180581"/>
                  <a:pt x="23084" y="194913"/>
                  <a:pt x="24520" y="210678"/>
                </a:cubicBezTo>
                <a:cubicBezTo>
                  <a:pt x="43187" y="448586"/>
                  <a:pt x="198269" y="547476"/>
                  <a:pt x="255706" y="577573"/>
                </a:cubicBezTo>
                <a:cubicBezTo>
                  <a:pt x="265758" y="581872"/>
                  <a:pt x="275809" y="581872"/>
                  <a:pt x="284425" y="577573"/>
                </a:cubicBezTo>
                <a:cubicBezTo>
                  <a:pt x="343298" y="547476"/>
                  <a:pt x="496944" y="448586"/>
                  <a:pt x="517047" y="210678"/>
                </a:cubicBezTo>
                <a:cubicBezTo>
                  <a:pt x="518483" y="194913"/>
                  <a:pt x="508431" y="180581"/>
                  <a:pt x="492636" y="177715"/>
                </a:cubicBezTo>
                <a:cubicBezTo>
                  <a:pt x="428019" y="163383"/>
                  <a:pt x="400736" y="123254"/>
                  <a:pt x="376325" y="88858"/>
                </a:cubicBezTo>
                <a:cubicBezTo>
                  <a:pt x="350478" y="51595"/>
                  <a:pt x="330375" y="22931"/>
                  <a:pt x="270065" y="22931"/>
                </a:cubicBezTo>
                <a:close/>
                <a:moveTo>
                  <a:pt x="270065" y="0"/>
                </a:moveTo>
                <a:cubicBezTo>
                  <a:pt x="410788" y="0"/>
                  <a:pt x="374889" y="141885"/>
                  <a:pt x="514175" y="157650"/>
                </a:cubicBezTo>
                <a:cubicBezTo>
                  <a:pt x="529971" y="160517"/>
                  <a:pt x="541458" y="173415"/>
                  <a:pt x="541458" y="190613"/>
                </a:cubicBezTo>
                <a:cubicBezTo>
                  <a:pt x="527099" y="470084"/>
                  <a:pt x="336119" y="577573"/>
                  <a:pt x="282989" y="601937"/>
                </a:cubicBezTo>
                <a:cubicBezTo>
                  <a:pt x="275809" y="606236"/>
                  <a:pt x="265758" y="606236"/>
                  <a:pt x="257142" y="601937"/>
                </a:cubicBezTo>
                <a:cubicBezTo>
                  <a:pt x="205448" y="577573"/>
                  <a:pt x="13032" y="470084"/>
                  <a:pt x="109" y="190613"/>
                </a:cubicBezTo>
                <a:cubicBezTo>
                  <a:pt x="-1327" y="173415"/>
                  <a:pt x="11596" y="160517"/>
                  <a:pt x="27392" y="157650"/>
                </a:cubicBezTo>
                <a:cubicBezTo>
                  <a:pt x="165242" y="141885"/>
                  <a:pt x="129343" y="0"/>
                  <a:pt x="2700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34" name="arrow-pointing-left-circular-button_20407"/>
          <p:cNvSpPr>
            <a:spLocks noChangeAspect="1"/>
          </p:cNvSpPr>
          <p:nvPr/>
        </p:nvSpPr>
        <p:spPr bwMode="auto">
          <a:xfrm>
            <a:off x="10365409" y="1564140"/>
            <a:ext cx="332204" cy="365367"/>
          </a:xfrm>
          <a:custGeom>
            <a:avLst/>
            <a:gdLst>
              <a:gd name="connsiteX0" fmla="*/ 458312 w 547887"/>
              <a:gd name="connsiteY0" fmla="*/ 414273 h 602581"/>
              <a:gd name="connsiteX1" fmla="*/ 543041 w 547887"/>
              <a:gd name="connsiteY1" fmla="*/ 498842 h 602581"/>
              <a:gd name="connsiteX2" fmla="*/ 547349 w 547887"/>
              <a:gd name="connsiteY2" fmla="*/ 514609 h 602581"/>
              <a:gd name="connsiteX3" fmla="*/ 534424 w 547887"/>
              <a:gd name="connsiteY3" fmla="*/ 526076 h 602581"/>
              <a:gd name="connsiteX4" fmla="*/ 481289 w 547887"/>
              <a:gd name="connsiteY4" fmla="*/ 536109 h 602581"/>
              <a:gd name="connsiteX5" fmla="*/ 471236 w 547887"/>
              <a:gd name="connsiteY5" fmla="*/ 589144 h 602581"/>
              <a:gd name="connsiteX6" fmla="*/ 459748 w 547887"/>
              <a:gd name="connsiteY6" fmla="*/ 602044 h 602581"/>
              <a:gd name="connsiteX7" fmla="*/ 443951 w 547887"/>
              <a:gd name="connsiteY7" fmla="*/ 597744 h 602581"/>
              <a:gd name="connsiteX8" fmla="*/ 333372 w 547887"/>
              <a:gd name="connsiteY8" fmla="*/ 487375 h 602581"/>
              <a:gd name="connsiteX9" fmla="*/ 341989 w 547887"/>
              <a:gd name="connsiteY9" fmla="*/ 480208 h 602581"/>
              <a:gd name="connsiteX10" fmla="*/ 347733 w 547887"/>
              <a:gd name="connsiteY10" fmla="*/ 477341 h 602581"/>
              <a:gd name="connsiteX11" fmla="*/ 396560 w 547887"/>
              <a:gd name="connsiteY11" fmla="*/ 484508 h 602581"/>
              <a:gd name="connsiteX12" fmla="*/ 433898 w 547887"/>
              <a:gd name="connsiteY12" fmla="*/ 475908 h 602581"/>
              <a:gd name="connsiteX13" fmla="*/ 454003 w 547887"/>
              <a:gd name="connsiteY13" fmla="*/ 442941 h 602581"/>
              <a:gd name="connsiteX14" fmla="*/ 88068 w 547887"/>
              <a:gd name="connsiteY14" fmla="*/ 414273 h 602581"/>
              <a:gd name="connsiteX15" fmla="*/ 92373 w 547887"/>
              <a:gd name="connsiteY15" fmla="*/ 442941 h 602581"/>
              <a:gd name="connsiteX16" fmla="*/ 112462 w 547887"/>
              <a:gd name="connsiteY16" fmla="*/ 475908 h 602581"/>
              <a:gd name="connsiteX17" fmla="*/ 149770 w 547887"/>
              <a:gd name="connsiteY17" fmla="*/ 484508 h 602581"/>
              <a:gd name="connsiteX18" fmla="*/ 198558 w 547887"/>
              <a:gd name="connsiteY18" fmla="*/ 477341 h 602581"/>
              <a:gd name="connsiteX19" fmla="*/ 205732 w 547887"/>
              <a:gd name="connsiteY19" fmla="*/ 480208 h 602581"/>
              <a:gd name="connsiteX20" fmla="*/ 212907 w 547887"/>
              <a:gd name="connsiteY20" fmla="*/ 487375 h 602581"/>
              <a:gd name="connsiteX21" fmla="*/ 103853 w 547887"/>
              <a:gd name="connsiteY21" fmla="*/ 597744 h 602581"/>
              <a:gd name="connsiteX22" fmla="*/ 86633 w 547887"/>
              <a:gd name="connsiteY22" fmla="*/ 602044 h 602581"/>
              <a:gd name="connsiteX23" fmla="*/ 76589 w 547887"/>
              <a:gd name="connsiteY23" fmla="*/ 589144 h 602581"/>
              <a:gd name="connsiteX24" fmla="*/ 66545 w 547887"/>
              <a:gd name="connsiteY24" fmla="*/ 536109 h 602581"/>
              <a:gd name="connsiteX25" fmla="*/ 12017 w 547887"/>
              <a:gd name="connsiteY25" fmla="*/ 526076 h 602581"/>
              <a:gd name="connsiteX26" fmla="*/ 538 w 547887"/>
              <a:gd name="connsiteY26" fmla="*/ 514609 h 602581"/>
              <a:gd name="connsiteX27" fmla="*/ 4843 w 547887"/>
              <a:gd name="connsiteY27" fmla="*/ 498842 h 602581"/>
              <a:gd name="connsiteX28" fmla="*/ 273945 w 547887"/>
              <a:gd name="connsiteY28" fmla="*/ 94487 h 602581"/>
              <a:gd name="connsiteX29" fmla="*/ 428321 w 547887"/>
              <a:gd name="connsiteY29" fmla="*/ 249322 h 602581"/>
              <a:gd name="connsiteX30" fmla="*/ 273945 w 547887"/>
              <a:gd name="connsiteY30" fmla="*/ 404157 h 602581"/>
              <a:gd name="connsiteX31" fmla="*/ 119569 w 547887"/>
              <a:gd name="connsiteY31" fmla="*/ 249322 h 602581"/>
              <a:gd name="connsiteX32" fmla="*/ 273945 w 547887"/>
              <a:gd name="connsiteY32" fmla="*/ 94487 h 602581"/>
              <a:gd name="connsiteX33" fmla="*/ 273254 w 547887"/>
              <a:gd name="connsiteY33" fmla="*/ 68790 h 602581"/>
              <a:gd name="connsiteX34" fmla="*/ 92381 w 547887"/>
              <a:gd name="connsiteY34" fmla="*/ 249364 h 602581"/>
              <a:gd name="connsiteX35" fmla="*/ 273254 w 547887"/>
              <a:gd name="connsiteY35" fmla="*/ 431371 h 602581"/>
              <a:gd name="connsiteX36" fmla="*/ 454127 w 547887"/>
              <a:gd name="connsiteY36" fmla="*/ 249364 h 602581"/>
              <a:gd name="connsiteX37" fmla="*/ 273254 w 547887"/>
              <a:gd name="connsiteY37" fmla="*/ 68790 h 602581"/>
              <a:gd name="connsiteX38" fmla="*/ 273254 w 547887"/>
              <a:gd name="connsiteY38" fmla="*/ 0 h 602581"/>
              <a:gd name="connsiteX39" fmla="*/ 293351 w 547887"/>
              <a:gd name="connsiteY39" fmla="*/ 8599 h 602581"/>
              <a:gd name="connsiteX40" fmla="*/ 327803 w 547887"/>
              <a:gd name="connsiteY40" fmla="*/ 42994 h 602581"/>
              <a:gd name="connsiteX41" fmla="*/ 353642 w 547887"/>
              <a:gd name="connsiteY41" fmla="*/ 51592 h 602581"/>
              <a:gd name="connsiteX42" fmla="*/ 399578 w 547887"/>
              <a:gd name="connsiteY42" fmla="*/ 42994 h 602581"/>
              <a:gd name="connsiteX43" fmla="*/ 422546 w 547887"/>
              <a:gd name="connsiteY43" fmla="*/ 48726 h 602581"/>
              <a:gd name="connsiteX44" fmla="*/ 434030 w 547887"/>
              <a:gd name="connsiteY44" fmla="*/ 68790 h 602581"/>
              <a:gd name="connsiteX45" fmla="*/ 441207 w 547887"/>
              <a:gd name="connsiteY45" fmla="*/ 114650 h 602581"/>
              <a:gd name="connsiteX46" fmla="*/ 456998 w 547887"/>
              <a:gd name="connsiteY46" fmla="*/ 137580 h 602581"/>
              <a:gd name="connsiteX47" fmla="*/ 500063 w 547887"/>
              <a:gd name="connsiteY47" fmla="*/ 157644 h 602581"/>
              <a:gd name="connsiteX48" fmla="*/ 514418 w 547887"/>
              <a:gd name="connsiteY48" fmla="*/ 174841 h 602581"/>
              <a:gd name="connsiteX49" fmla="*/ 512983 w 547887"/>
              <a:gd name="connsiteY49" fmla="*/ 197771 h 602581"/>
              <a:gd name="connsiteX50" fmla="*/ 491450 w 547887"/>
              <a:gd name="connsiteY50" fmla="*/ 240765 h 602581"/>
              <a:gd name="connsiteX51" fmla="*/ 491450 w 547887"/>
              <a:gd name="connsiteY51" fmla="*/ 267994 h 602581"/>
              <a:gd name="connsiteX52" fmla="*/ 512983 w 547887"/>
              <a:gd name="connsiteY52" fmla="*/ 309555 h 602581"/>
              <a:gd name="connsiteX53" fmla="*/ 514418 w 547887"/>
              <a:gd name="connsiteY53" fmla="*/ 332485 h 602581"/>
              <a:gd name="connsiteX54" fmla="*/ 500063 w 547887"/>
              <a:gd name="connsiteY54" fmla="*/ 349683 h 602581"/>
              <a:gd name="connsiteX55" fmla="*/ 456998 w 547887"/>
              <a:gd name="connsiteY55" fmla="*/ 371180 h 602581"/>
              <a:gd name="connsiteX56" fmla="*/ 441207 w 547887"/>
              <a:gd name="connsiteY56" fmla="*/ 392676 h 602581"/>
              <a:gd name="connsiteX57" fmla="*/ 434030 w 547887"/>
              <a:gd name="connsiteY57" fmla="*/ 439970 h 602581"/>
              <a:gd name="connsiteX58" fmla="*/ 422546 w 547887"/>
              <a:gd name="connsiteY58" fmla="*/ 460034 h 602581"/>
              <a:gd name="connsiteX59" fmla="*/ 399578 w 547887"/>
              <a:gd name="connsiteY59" fmla="*/ 464333 h 602581"/>
              <a:gd name="connsiteX60" fmla="*/ 352207 w 547887"/>
              <a:gd name="connsiteY60" fmla="*/ 457168 h 602581"/>
              <a:gd name="connsiteX61" fmla="*/ 327803 w 547887"/>
              <a:gd name="connsiteY61" fmla="*/ 465766 h 602581"/>
              <a:gd name="connsiteX62" fmla="*/ 293351 w 547887"/>
              <a:gd name="connsiteY62" fmla="*/ 500161 h 602581"/>
              <a:gd name="connsiteX63" fmla="*/ 273254 w 547887"/>
              <a:gd name="connsiteY63" fmla="*/ 508760 h 602581"/>
              <a:gd name="connsiteX64" fmla="*/ 253157 w 547887"/>
              <a:gd name="connsiteY64" fmla="*/ 500161 h 602581"/>
              <a:gd name="connsiteX65" fmla="*/ 220141 w 547887"/>
              <a:gd name="connsiteY65" fmla="*/ 465766 h 602581"/>
              <a:gd name="connsiteX66" fmla="*/ 194301 w 547887"/>
              <a:gd name="connsiteY66" fmla="*/ 457168 h 602581"/>
              <a:gd name="connsiteX67" fmla="*/ 146930 w 547887"/>
              <a:gd name="connsiteY67" fmla="*/ 464333 h 602581"/>
              <a:gd name="connsiteX68" fmla="*/ 125397 w 547887"/>
              <a:gd name="connsiteY68" fmla="*/ 460034 h 602581"/>
              <a:gd name="connsiteX69" fmla="*/ 112478 w 547887"/>
              <a:gd name="connsiteY69" fmla="*/ 439970 h 602581"/>
              <a:gd name="connsiteX70" fmla="*/ 105301 w 547887"/>
              <a:gd name="connsiteY70" fmla="*/ 392676 h 602581"/>
              <a:gd name="connsiteX71" fmla="*/ 89510 w 547887"/>
              <a:gd name="connsiteY71" fmla="*/ 371180 h 602581"/>
              <a:gd name="connsiteX72" fmla="*/ 47881 w 547887"/>
              <a:gd name="connsiteY72" fmla="*/ 349683 h 602581"/>
              <a:gd name="connsiteX73" fmla="*/ 32090 w 547887"/>
              <a:gd name="connsiteY73" fmla="*/ 332485 h 602581"/>
              <a:gd name="connsiteX74" fmla="*/ 33525 w 547887"/>
              <a:gd name="connsiteY74" fmla="*/ 309555 h 602581"/>
              <a:gd name="connsiteX75" fmla="*/ 56493 w 547887"/>
              <a:gd name="connsiteY75" fmla="*/ 267994 h 602581"/>
              <a:gd name="connsiteX76" fmla="*/ 56493 w 547887"/>
              <a:gd name="connsiteY76" fmla="*/ 240765 h 602581"/>
              <a:gd name="connsiteX77" fmla="*/ 33525 w 547887"/>
              <a:gd name="connsiteY77" fmla="*/ 197771 h 602581"/>
              <a:gd name="connsiteX78" fmla="*/ 32090 w 547887"/>
              <a:gd name="connsiteY78" fmla="*/ 176274 h 602581"/>
              <a:gd name="connsiteX79" fmla="*/ 47881 w 547887"/>
              <a:gd name="connsiteY79" fmla="*/ 157644 h 602581"/>
              <a:gd name="connsiteX80" fmla="*/ 89510 w 547887"/>
              <a:gd name="connsiteY80" fmla="*/ 137580 h 602581"/>
              <a:gd name="connsiteX81" fmla="*/ 105301 w 547887"/>
              <a:gd name="connsiteY81" fmla="*/ 114650 h 602581"/>
              <a:gd name="connsiteX82" fmla="*/ 112478 w 547887"/>
              <a:gd name="connsiteY82" fmla="*/ 68790 h 602581"/>
              <a:gd name="connsiteX83" fmla="*/ 125397 w 547887"/>
              <a:gd name="connsiteY83" fmla="*/ 48726 h 602581"/>
              <a:gd name="connsiteX84" fmla="*/ 146930 w 547887"/>
              <a:gd name="connsiteY84" fmla="*/ 42994 h 602581"/>
              <a:gd name="connsiteX85" fmla="*/ 194301 w 547887"/>
              <a:gd name="connsiteY85" fmla="*/ 51592 h 602581"/>
              <a:gd name="connsiteX86" fmla="*/ 220141 w 547887"/>
              <a:gd name="connsiteY86" fmla="*/ 42994 h 602581"/>
              <a:gd name="connsiteX87" fmla="*/ 253157 w 547887"/>
              <a:gd name="connsiteY87" fmla="*/ 8599 h 602581"/>
              <a:gd name="connsiteX88" fmla="*/ 273254 w 547887"/>
              <a:gd name="connsiteY88" fmla="*/ 0 h 60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547887" h="602581">
                <a:moveTo>
                  <a:pt x="458312" y="414273"/>
                </a:moveTo>
                <a:lnTo>
                  <a:pt x="543041" y="498842"/>
                </a:lnTo>
                <a:cubicBezTo>
                  <a:pt x="547349" y="503142"/>
                  <a:pt x="548785" y="508875"/>
                  <a:pt x="547349" y="514609"/>
                </a:cubicBezTo>
                <a:cubicBezTo>
                  <a:pt x="544477" y="520342"/>
                  <a:pt x="540168" y="524642"/>
                  <a:pt x="534424" y="526076"/>
                </a:cubicBezTo>
                <a:lnTo>
                  <a:pt x="481289" y="536109"/>
                </a:lnTo>
                <a:lnTo>
                  <a:pt x="471236" y="589144"/>
                </a:lnTo>
                <a:cubicBezTo>
                  <a:pt x="469800" y="594877"/>
                  <a:pt x="465492" y="600611"/>
                  <a:pt x="459748" y="602044"/>
                </a:cubicBezTo>
                <a:cubicBezTo>
                  <a:pt x="454003" y="603477"/>
                  <a:pt x="448259" y="602044"/>
                  <a:pt x="443951" y="597744"/>
                </a:cubicBezTo>
                <a:lnTo>
                  <a:pt x="333372" y="487375"/>
                </a:lnTo>
                <a:lnTo>
                  <a:pt x="341989" y="480208"/>
                </a:lnTo>
                <a:cubicBezTo>
                  <a:pt x="343425" y="477341"/>
                  <a:pt x="344861" y="477341"/>
                  <a:pt x="347733" y="477341"/>
                </a:cubicBezTo>
                <a:lnTo>
                  <a:pt x="396560" y="484508"/>
                </a:lnTo>
                <a:cubicBezTo>
                  <a:pt x="409485" y="487375"/>
                  <a:pt x="423845" y="484508"/>
                  <a:pt x="433898" y="475908"/>
                </a:cubicBezTo>
                <a:cubicBezTo>
                  <a:pt x="445387" y="468741"/>
                  <a:pt x="452567" y="455841"/>
                  <a:pt x="454003" y="442941"/>
                </a:cubicBezTo>
                <a:close/>
                <a:moveTo>
                  <a:pt x="88068" y="414273"/>
                </a:moveTo>
                <a:lnTo>
                  <a:pt x="92373" y="442941"/>
                </a:lnTo>
                <a:cubicBezTo>
                  <a:pt x="95243" y="455841"/>
                  <a:pt x="102418" y="468741"/>
                  <a:pt x="112462" y="475908"/>
                </a:cubicBezTo>
                <a:cubicBezTo>
                  <a:pt x="123942" y="484508"/>
                  <a:pt x="136856" y="487375"/>
                  <a:pt x="149770" y="484508"/>
                </a:cubicBezTo>
                <a:lnTo>
                  <a:pt x="198558" y="477341"/>
                </a:lnTo>
                <a:cubicBezTo>
                  <a:pt x="201428" y="477341"/>
                  <a:pt x="204297" y="477341"/>
                  <a:pt x="205732" y="480208"/>
                </a:cubicBezTo>
                <a:lnTo>
                  <a:pt x="212907" y="487375"/>
                </a:lnTo>
                <a:lnTo>
                  <a:pt x="103853" y="597744"/>
                </a:lnTo>
                <a:cubicBezTo>
                  <a:pt x="99548" y="602044"/>
                  <a:pt x="92373" y="603477"/>
                  <a:pt x="86633" y="602044"/>
                </a:cubicBezTo>
                <a:cubicBezTo>
                  <a:pt x="82329" y="600611"/>
                  <a:pt x="78024" y="594877"/>
                  <a:pt x="76589" y="589144"/>
                </a:cubicBezTo>
                <a:lnTo>
                  <a:pt x="66545" y="536109"/>
                </a:lnTo>
                <a:lnTo>
                  <a:pt x="12017" y="526076"/>
                </a:lnTo>
                <a:cubicBezTo>
                  <a:pt x="6278" y="524642"/>
                  <a:pt x="1973" y="520342"/>
                  <a:pt x="538" y="514609"/>
                </a:cubicBezTo>
                <a:cubicBezTo>
                  <a:pt x="-897" y="508875"/>
                  <a:pt x="538" y="503142"/>
                  <a:pt x="4843" y="498842"/>
                </a:cubicBezTo>
                <a:close/>
                <a:moveTo>
                  <a:pt x="273945" y="94487"/>
                </a:moveTo>
                <a:cubicBezTo>
                  <a:pt x="359205" y="94487"/>
                  <a:pt x="428321" y="163809"/>
                  <a:pt x="428321" y="249322"/>
                </a:cubicBezTo>
                <a:cubicBezTo>
                  <a:pt x="428321" y="334835"/>
                  <a:pt x="359205" y="404157"/>
                  <a:pt x="273945" y="404157"/>
                </a:cubicBezTo>
                <a:cubicBezTo>
                  <a:pt x="188685" y="404157"/>
                  <a:pt x="119569" y="334835"/>
                  <a:pt x="119569" y="249322"/>
                </a:cubicBezTo>
                <a:cubicBezTo>
                  <a:pt x="119569" y="163809"/>
                  <a:pt x="188685" y="94487"/>
                  <a:pt x="273945" y="94487"/>
                </a:cubicBezTo>
                <a:close/>
                <a:moveTo>
                  <a:pt x="273254" y="68790"/>
                </a:moveTo>
                <a:cubicBezTo>
                  <a:pt x="174205" y="68790"/>
                  <a:pt x="92381" y="150478"/>
                  <a:pt x="92381" y="249364"/>
                </a:cubicBezTo>
                <a:cubicBezTo>
                  <a:pt x="92381" y="349683"/>
                  <a:pt x="174205" y="429938"/>
                  <a:pt x="273254" y="431371"/>
                </a:cubicBezTo>
                <a:cubicBezTo>
                  <a:pt x="373739" y="429938"/>
                  <a:pt x="454127" y="349683"/>
                  <a:pt x="454127" y="249364"/>
                </a:cubicBezTo>
                <a:cubicBezTo>
                  <a:pt x="454127" y="150478"/>
                  <a:pt x="373739" y="68790"/>
                  <a:pt x="273254" y="68790"/>
                </a:cubicBezTo>
                <a:close/>
                <a:moveTo>
                  <a:pt x="273254" y="0"/>
                </a:moveTo>
                <a:cubicBezTo>
                  <a:pt x="281867" y="0"/>
                  <a:pt x="289045" y="2866"/>
                  <a:pt x="293351" y="8599"/>
                </a:cubicBezTo>
                <a:lnTo>
                  <a:pt x="327803" y="42994"/>
                </a:lnTo>
                <a:cubicBezTo>
                  <a:pt x="333545" y="48726"/>
                  <a:pt x="343593" y="53025"/>
                  <a:pt x="353642" y="51592"/>
                </a:cubicBezTo>
                <a:lnTo>
                  <a:pt x="399578" y="42994"/>
                </a:lnTo>
                <a:cubicBezTo>
                  <a:pt x="408191" y="41560"/>
                  <a:pt x="415369" y="44427"/>
                  <a:pt x="422546" y="48726"/>
                </a:cubicBezTo>
                <a:cubicBezTo>
                  <a:pt x="428288" y="53025"/>
                  <a:pt x="432595" y="60191"/>
                  <a:pt x="434030" y="68790"/>
                </a:cubicBezTo>
                <a:lnTo>
                  <a:pt x="441207" y="114650"/>
                </a:lnTo>
                <a:cubicBezTo>
                  <a:pt x="442643" y="124682"/>
                  <a:pt x="448385" y="133281"/>
                  <a:pt x="456998" y="137580"/>
                </a:cubicBezTo>
                <a:lnTo>
                  <a:pt x="500063" y="157644"/>
                </a:lnTo>
                <a:cubicBezTo>
                  <a:pt x="507241" y="161943"/>
                  <a:pt x="512983" y="167676"/>
                  <a:pt x="514418" y="174841"/>
                </a:cubicBezTo>
                <a:cubicBezTo>
                  <a:pt x="517289" y="183440"/>
                  <a:pt x="517289" y="192039"/>
                  <a:pt x="512983" y="197771"/>
                </a:cubicBezTo>
                <a:lnTo>
                  <a:pt x="491450" y="240765"/>
                </a:lnTo>
                <a:cubicBezTo>
                  <a:pt x="487143" y="249364"/>
                  <a:pt x="487143" y="259396"/>
                  <a:pt x="491450" y="267994"/>
                </a:cubicBezTo>
                <a:lnTo>
                  <a:pt x="512983" y="309555"/>
                </a:lnTo>
                <a:cubicBezTo>
                  <a:pt x="515853" y="316721"/>
                  <a:pt x="517289" y="325320"/>
                  <a:pt x="514418" y="332485"/>
                </a:cubicBezTo>
                <a:cubicBezTo>
                  <a:pt x="512983" y="339651"/>
                  <a:pt x="507241" y="346816"/>
                  <a:pt x="500063" y="349683"/>
                </a:cubicBezTo>
                <a:lnTo>
                  <a:pt x="456998" y="371180"/>
                </a:lnTo>
                <a:cubicBezTo>
                  <a:pt x="448385" y="375479"/>
                  <a:pt x="442643" y="384078"/>
                  <a:pt x="441207" y="392676"/>
                </a:cubicBezTo>
                <a:lnTo>
                  <a:pt x="434030" y="439970"/>
                </a:lnTo>
                <a:cubicBezTo>
                  <a:pt x="432595" y="448569"/>
                  <a:pt x="428288" y="455735"/>
                  <a:pt x="422546" y="460034"/>
                </a:cubicBezTo>
                <a:cubicBezTo>
                  <a:pt x="415369" y="464333"/>
                  <a:pt x="408191" y="465766"/>
                  <a:pt x="399578" y="464333"/>
                </a:cubicBezTo>
                <a:lnTo>
                  <a:pt x="352207" y="457168"/>
                </a:lnTo>
                <a:cubicBezTo>
                  <a:pt x="343593" y="455735"/>
                  <a:pt x="333545" y="458601"/>
                  <a:pt x="327803" y="465766"/>
                </a:cubicBezTo>
                <a:lnTo>
                  <a:pt x="293351" y="500161"/>
                </a:lnTo>
                <a:cubicBezTo>
                  <a:pt x="289045" y="504461"/>
                  <a:pt x="281867" y="507327"/>
                  <a:pt x="273254" y="508760"/>
                </a:cubicBezTo>
                <a:cubicBezTo>
                  <a:pt x="266077" y="507327"/>
                  <a:pt x="258899" y="504461"/>
                  <a:pt x="253157" y="500161"/>
                </a:cubicBezTo>
                <a:lnTo>
                  <a:pt x="220141" y="465766"/>
                </a:lnTo>
                <a:cubicBezTo>
                  <a:pt x="212963" y="458601"/>
                  <a:pt x="202915" y="455735"/>
                  <a:pt x="194301" y="457168"/>
                </a:cubicBezTo>
                <a:lnTo>
                  <a:pt x="146930" y="464333"/>
                </a:lnTo>
                <a:cubicBezTo>
                  <a:pt x="139753" y="465766"/>
                  <a:pt x="131139" y="464333"/>
                  <a:pt x="125397" y="460034"/>
                </a:cubicBezTo>
                <a:cubicBezTo>
                  <a:pt x="118220" y="455735"/>
                  <a:pt x="113913" y="448569"/>
                  <a:pt x="112478" y="439970"/>
                </a:cubicBezTo>
                <a:lnTo>
                  <a:pt x="105301" y="392676"/>
                </a:lnTo>
                <a:cubicBezTo>
                  <a:pt x="103865" y="384078"/>
                  <a:pt x="98123" y="375479"/>
                  <a:pt x="89510" y="371180"/>
                </a:cubicBezTo>
                <a:lnTo>
                  <a:pt x="47881" y="349683"/>
                </a:lnTo>
                <a:cubicBezTo>
                  <a:pt x="40703" y="346816"/>
                  <a:pt x="34961" y="339651"/>
                  <a:pt x="32090" y="332485"/>
                </a:cubicBezTo>
                <a:cubicBezTo>
                  <a:pt x="29219" y="325320"/>
                  <a:pt x="30655" y="316721"/>
                  <a:pt x="33525" y="309555"/>
                </a:cubicBezTo>
                <a:lnTo>
                  <a:pt x="56493" y="267994"/>
                </a:lnTo>
                <a:cubicBezTo>
                  <a:pt x="60800" y="259396"/>
                  <a:pt x="60800" y="249364"/>
                  <a:pt x="56493" y="240765"/>
                </a:cubicBezTo>
                <a:lnTo>
                  <a:pt x="33525" y="197771"/>
                </a:lnTo>
                <a:cubicBezTo>
                  <a:pt x="30655" y="192039"/>
                  <a:pt x="29219" y="183440"/>
                  <a:pt x="32090" y="176274"/>
                </a:cubicBezTo>
                <a:cubicBezTo>
                  <a:pt x="34961" y="167676"/>
                  <a:pt x="40703" y="161943"/>
                  <a:pt x="47881" y="157644"/>
                </a:cubicBezTo>
                <a:lnTo>
                  <a:pt x="89510" y="137580"/>
                </a:lnTo>
                <a:cubicBezTo>
                  <a:pt x="98123" y="133281"/>
                  <a:pt x="103865" y="124682"/>
                  <a:pt x="105301" y="114650"/>
                </a:cubicBezTo>
                <a:lnTo>
                  <a:pt x="112478" y="68790"/>
                </a:lnTo>
                <a:cubicBezTo>
                  <a:pt x="113913" y="60191"/>
                  <a:pt x="118220" y="53025"/>
                  <a:pt x="125397" y="48726"/>
                </a:cubicBezTo>
                <a:cubicBezTo>
                  <a:pt x="131139" y="44427"/>
                  <a:pt x="139753" y="41560"/>
                  <a:pt x="146930" y="42994"/>
                </a:cubicBezTo>
                <a:lnTo>
                  <a:pt x="194301" y="51592"/>
                </a:lnTo>
                <a:cubicBezTo>
                  <a:pt x="202915" y="53025"/>
                  <a:pt x="212963" y="48726"/>
                  <a:pt x="220141" y="42994"/>
                </a:cubicBezTo>
                <a:lnTo>
                  <a:pt x="253157" y="8599"/>
                </a:lnTo>
                <a:cubicBezTo>
                  <a:pt x="258899" y="2866"/>
                  <a:pt x="266077" y="0"/>
                  <a:pt x="2732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211596" y="139773"/>
            <a:ext cx="292925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spc="100" dirty="0">
                <a:solidFill>
                  <a:schemeClr val="bg1">
                    <a:alpha val="9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第</a:t>
            </a:r>
            <a:r>
              <a:rPr lang="en-US" altLang="zh-CN" sz="3200" spc="100" dirty="0">
                <a:solidFill>
                  <a:schemeClr val="bg1">
                    <a:alpha val="9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1</a:t>
            </a:r>
            <a:r>
              <a:rPr lang="zh-CN" altLang="en-US" sz="3200" spc="100" dirty="0">
                <a:solidFill>
                  <a:schemeClr val="bg1">
                    <a:alpha val="9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章学习目标</a:t>
            </a:r>
          </a:p>
        </p:txBody>
      </p:sp>
      <p:sp>
        <p:nvSpPr>
          <p:cNvPr id="70" name="椭圆 69"/>
          <p:cNvSpPr/>
          <p:nvPr/>
        </p:nvSpPr>
        <p:spPr>
          <a:xfrm>
            <a:off x="1030049" y="1379209"/>
            <a:ext cx="540000" cy="5400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1</a:t>
            </a:r>
            <a:endParaRPr lang="zh-CN" altLang="en-US" sz="2800" b="1" dirty="0"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763395" y="1156335"/>
            <a:ext cx="9373870" cy="5262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理解信息的概念，知晓新一代信息技术的主要内容。</a:t>
            </a:r>
          </a:p>
          <a:p>
            <a:pPr>
              <a:lnSpc>
                <a:spcPct val="200000"/>
              </a:lnSpc>
            </a:pP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理解信息系统中的信息表示方法，如数制表示、进制转换和编码方法。</a:t>
            </a:r>
          </a:p>
          <a:p>
            <a:pPr>
              <a:lnSpc>
                <a:spcPct val="200000"/>
              </a:lnSpc>
            </a:pP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能够将一个十进制数转换为二进制数、八进制数和十六进制数。</a:t>
            </a:r>
          </a:p>
          <a:p>
            <a:pPr>
              <a:lnSpc>
                <a:spcPct val="200000"/>
              </a:lnSpc>
            </a:pP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能够将二进制数转换为八进制数、十进制数和十六进制数。</a:t>
            </a:r>
          </a:p>
          <a:p>
            <a:pPr>
              <a:lnSpc>
                <a:spcPct val="200000"/>
              </a:lnSpc>
            </a:pP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理解英文字符的ASCII码编码规则和中文字符的编码规则。</a:t>
            </a:r>
          </a:p>
          <a:p>
            <a:pPr>
              <a:lnSpc>
                <a:spcPct val="200000"/>
              </a:lnSpc>
            </a:pP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能够对给出的点阵字符（包括中文、英文）进行数字化编码。</a:t>
            </a:r>
          </a:p>
          <a:p>
            <a:pPr>
              <a:lnSpc>
                <a:spcPct val="200000"/>
              </a:lnSpc>
            </a:pP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理解信息技术与法律的关系，能够关注信息系统的安全和隐私风险。</a:t>
            </a:r>
          </a:p>
        </p:txBody>
      </p:sp>
      <p:sp>
        <p:nvSpPr>
          <p:cNvPr id="32" name="椭圆 31"/>
          <p:cNvSpPr/>
          <p:nvPr/>
        </p:nvSpPr>
        <p:spPr>
          <a:xfrm>
            <a:off x="1030049" y="2084059"/>
            <a:ext cx="540000" cy="5400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2</a:t>
            </a:r>
            <a:endParaRPr lang="zh-CN" altLang="en-US" sz="2800" b="1" dirty="0"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1030049" y="2817484"/>
            <a:ext cx="540000" cy="5400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3</a:t>
            </a:r>
            <a:endParaRPr lang="zh-CN" altLang="en-US" sz="2800" b="1" dirty="0"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1030049" y="3512809"/>
            <a:ext cx="540000" cy="5400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4</a:t>
            </a:r>
            <a:endParaRPr lang="zh-CN" altLang="en-US" sz="2800" b="1" dirty="0"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1030049" y="4331959"/>
            <a:ext cx="540000" cy="5400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5</a:t>
            </a:r>
            <a:endParaRPr lang="zh-CN" altLang="en-US" sz="2800" b="1" dirty="0"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1030049" y="5103484"/>
            <a:ext cx="540000" cy="5400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6</a:t>
            </a:r>
            <a:endParaRPr lang="zh-CN" altLang="en-US" sz="2800" b="1" dirty="0"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1031319" y="5846434"/>
            <a:ext cx="540000" cy="5400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7</a:t>
            </a:r>
            <a:endParaRPr lang="zh-CN" altLang="en-US" sz="2800" b="1" dirty="0"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1596" y="139773"/>
            <a:ext cx="485203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200" spc="100" dirty="0">
                <a:solidFill>
                  <a:schemeClr val="bg1">
                    <a:alpha val="9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1.4.1信息伦理与道德规范</a:t>
            </a:r>
          </a:p>
        </p:txBody>
      </p:sp>
      <p:sp>
        <p:nvSpPr>
          <p:cNvPr id="51" name="椭圆 50"/>
          <p:cNvSpPr/>
          <p:nvPr/>
        </p:nvSpPr>
        <p:spPr>
          <a:xfrm>
            <a:off x="9160274" y="3041896"/>
            <a:ext cx="713227" cy="73876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8150215" y="4244450"/>
            <a:ext cx="713227" cy="73876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6675029" y="3278569"/>
            <a:ext cx="1433253" cy="143325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8274265" y="3278568"/>
            <a:ext cx="1433253" cy="143325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9873501" y="3278568"/>
            <a:ext cx="1433253" cy="143325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9050732" y="4613834"/>
            <a:ext cx="1433253" cy="1433253"/>
          </a:xfrm>
          <a:prstGeom prst="ellipse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7483072" y="1880040"/>
            <a:ext cx="1433253" cy="1433253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891540" y="1588770"/>
            <a:ext cx="5251450" cy="4051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32000"/>
              </a:lnSpc>
              <a:spcBef>
                <a:spcPts val="600"/>
              </a:spcBef>
              <a:spcAft>
                <a:spcPts val="600"/>
              </a:spcAft>
              <a:buClr>
                <a:srgbClr val="33A936"/>
              </a:buClr>
              <a:buFont typeface="Wingdings" panose="05000000000000000000" charset="0"/>
              <a:buChar char="l"/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egoe UI" panose="020B0502040204020203" pitchFamily="34" charset="0"/>
              </a:rPr>
              <a:t>科学技术是一把“双刃剑”，信息技术也不例外。</a:t>
            </a:r>
          </a:p>
          <a:p>
            <a:pPr marL="342900" indent="-342900" fontAlgn="auto">
              <a:lnSpc>
                <a:spcPct val="132000"/>
              </a:lnSpc>
              <a:spcBef>
                <a:spcPts val="600"/>
              </a:spcBef>
              <a:spcAft>
                <a:spcPts val="600"/>
              </a:spcAft>
              <a:buClr>
                <a:srgbClr val="33A936"/>
              </a:buClr>
              <a:buFont typeface="Wingdings" panose="05000000000000000000" charset="0"/>
              <a:buChar char="l"/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egoe UI" panose="020B0502040204020203" pitchFamily="34" charset="0"/>
              </a:rPr>
              <a:t>信息技术与传统教育模式相结合，在推动教育改革快速发展的同时，也带来了计算机辅助剽窃、软件盗版、信息欺诈、信息垃圾等大量信息伦理与道德失范行为。</a:t>
            </a:r>
          </a:p>
          <a:p>
            <a:pPr marL="342900" indent="-342900" fontAlgn="auto">
              <a:lnSpc>
                <a:spcPct val="132000"/>
              </a:lnSpc>
              <a:spcBef>
                <a:spcPts val="600"/>
              </a:spcBef>
              <a:spcAft>
                <a:spcPts val="600"/>
              </a:spcAft>
              <a:buClr>
                <a:srgbClr val="33A936"/>
              </a:buClr>
              <a:buFont typeface="Wingdings" panose="05000000000000000000" charset="0"/>
              <a:buChar char="l"/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egoe UI" panose="020B0502040204020203" pitchFamily="34" charset="0"/>
              </a:rPr>
              <a:t>由于信息技术发展非常迅速，信息伦理与职业规范与时俱进，从计算机伦理、网络伦理和人工智能伦理，不断出现和更新。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1596" y="139773"/>
            <a:ext cx="485203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200" spc="100" dirty="0">
                <a:solidFill>
                  <a:schemeClr val="bg1">
                    <a:alpha val="9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1.4.2信息安全与隐私保护</a:t>
            </a:r>
          </a:p>
        </p:txBody>
      </p:sp>
      <p:sp>
        <p:nvSpPr>
          <p:cNvPr id="6" name="椭圆 5"/>
          <p:cNvSpPr/>
          <p:nvPr/>
        </p:nvSpPr>
        <p:spPr>
          <a:xfrm>
            <a:off x="3272412" y="1433656"/>
            <a:ext cx="477726" cy="477726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834005" y="1675130"/>
            <a:ext cx="0" cy="41249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831652" y="1670717"/>
            <a:ext cx="288000" cy="317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832100" y="3081020"/>
            <a:ext cx="36893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831885" y="4440587"/>
            <a:ext cx="288000" cy="317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3272412" y="2815622"/>
            <a:ext cx="477726" cy="47752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272412" y="4197382"/>
            <a:ext cx="477726" cy="47752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12895" y="1371600"/>
            <a:ext cx="7072630" cy="73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2000"/>
              </a:lnSpc>
            </a:pPr>
            <a:r>
              <a:rPr lang="zh-CN" altLang="en-US" sz="1600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信息安全的概念经常与计算机安全、网络安全、数据安全等互相交叉笼统地的使用。在不严格要求的情况下，这几个概念几乎是可以通用。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2871890" y="5804567"/>
            <a:ext cx="288000" cy="317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3272412" y="5579142"/>
            <a:ext cx="477726" cy="47752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112895" y="2812415"/>
            <a:ext cx="7073265" cy="415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2000"/>
              </a:lnSpc>
            </a:pPr>
            <a:r>
              <a:rPr lang="zh-CN" altLang="en-US" sz="1600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而什么是隐私？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112895" y="3614420"/>
            <a:ext cx="7073265" cy="1713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2000"/>
              </a:lnSpc>
            </a:pPr>
            <a:r>
              <a:rPr lang="zh-CN" altLang="en-US" sz="1600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每个人都有自己不同的理解。狭义的隐私是指以自然人为主体的个人秘密，即凡是用户不愿让他人知道的个人（或机构）信息都可称为隐私（privacy），如电话号码、身份证号、个人健康状况、企业重要文件等。广义的隐私不仅包括自然人的个人秘密，也包括机构的商业秘密。简单来说，隐私就是个人、机构或组织等实体不愿意被外部世界知晓的信息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112895" y="5584825"/>
            <a:ext cx="7073265" cy="415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2000"/>
              </a:lnSpc>
            </a:pPr>
            <a:r>
              <a:rPr lang="zh-CN" altLang="en-US" sz="1600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近年来用户隐私泄露事件频发，可谓触目惊心。</a:t>
            </a:r>
          </a:p>
        </p:txBody>
      </p:sp>
      <p:sp>
        <p:nvSpPr>
          <p:cNvPr id="2" name="椭圆 1"/>
          <p:cNvSpPr/>
          <p:nvPr/>
        </p:nvSpPr>
        <p:spPr>
          <a:xfrm>
            <a:off x="962737" y="3021254"/>
            <a:ext cx="1433253" cy="1433253"/>
          </a:xfrm>
          <a:prstGeom prst="ellipse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1596" y="139773"/>
            <a:ext cx="1877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200" spc="100" dirty="0">
                <a:solidFill>
                  <a:schemeClr val="bg1">
                    <a:alpha val="9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学习推荐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164566" y="1474682"/>
            <a:ext cx="10065687" cy="4015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2000"/>
              </a:lnSpc>
            </a:pPr>
            <a:r>
              <a:rPr lang="zh-CN" altLang="en-US" sz="2400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第</a:t>
            </a:r>
            <a:r>
              <a:rPr lang="en-US" altLang="zh-CN" sz="4400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1</a:t>
            </a:r>
            <a:r>
              <a:rPr lang="zh-CN" altLang="en-US" sz="2400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章</a:t>
            </a:r>
          </a:p>
          <a:p>
            <a:pPr algn="l" fontAlgn="auto">
              <a:lnSpc>
                <a:spcPct val="132000"/>
              </a:lnSpc>
            </a:pPr>
            <a:r>
              <a:rPr lang="zh-CN" altLang="en-US" sz="2400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同学们也可以使用各类网络在线工具，实现各种字符的</a:t>
            </a:r>
            <a:r>
              <a:rPr lang="en-US" altLang="zh-CN" sz="2400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Unicode</a:t>
            </a:r>
            <a:r>
              <a:rPr lang="zh-CN" altLang="en-US" sz="2400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编码和</a:t>
            </a:r>
            <a:r>
              <a:rPr lang="en-US" altLang="zh-CN" sz="2400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UTF-8</a:t>
            </a:r>
            <a:r>
              <a:rPr lang="zh-CN" altLang="en-US" sz="2400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编码。如</a:t>
            </a:r>
          </a:p>
          <a:p>
            <a:pPr marL="342900" indent="-342900" algn="l" fontAlgn="auto">
              <a:lnSpc>
                <a:spcPct val="132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https://tool.oschina.net/encode</a:t>
            </a:r>
            <a:r>
              <a:rPr lang="zh-CN" altLang="en-US" sz="2400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（扫描右侧二维码自动链接）</a:t>
            </a:r>
          </a:p>
          <a:p>
            <a:pPr marL="342900" indent="-342900" algn="l" fontAlgn="auto">
              <a:lnSpc>
                <a:spcPct val="132000"/>
              </a:lnSpc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  <a:hlinkClick r:id="rId3"/>
              </a:rPr>
              <a:t>https://tool.chinaz.com/tools/unicode.aspx</a:t>
            </a:r>
            <a:endParaRPr lang="en-US" altLang="zh-CN" sz="24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  <a:p>
            <a:pPr algn="l" fontAlgn="auto">
              <a:lnSpc>
                <a:spcPct val="132000"/>
              </a:lnSpc>
              <a:buClr>
                <a:schemeClr val="accent6"/>
              </a:buClr>
            </a:pPr>
            <a:r>
              <a:rPr lang="zh-CN" altLang="en-US" sz="2400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为了生成精美汉字字形，同学们可以使用网络上的在线工具，如， </a:t>
            </a:r>
          </a:p>
          <a:p>
            <a:pPr marL="342900" indent="-342900" algn="l" fontAlgn="auto">
              <a:lnSpc>
                <a:spcPct val="132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艺术字体在线生成器</a:t>
            </a:r>
            <a:r>
              <a:rPr lang="en-US" altLang="zh-CN" sz="2400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http://www.akuziti.com/</a:t>
            </a:r>
          </a:p>
        </p:txBody>
      </p:sp>
    </p:spTree>
    <p:extLst>
      <p:ext uri="{BB962C8B-B14F-4D97-AF65-F5344CB8AC3E}">
        <p14:creationId xmlns:p14="http://schemas.microsoft.com/office/powerpoint/2010/main" val="32957608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1171575" y="331323"/>
            <a:ext cx="108585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2285999" y="331323"/>
            <a:ext cx="271938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1171575" y="331323"/>
            <a:ext cx="38885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i="0" u="none" strike="noStrike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名师名校   </a:t>
            </a:r>
            <a:r>
              <a:rPr lang="zh-CN" altLang="en-US" sz="1800" b="0" i="0" u="none" strike="noStrike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新形态通识教育系列教材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322945" y="2387132"/>
            <a:ext cx="7546110" cy="1884916"/>
            <a:chOff x="2225963" y="1464398"/>
            <a:chExt cx="7546110" cy="3403166"/>
          </a:xfrm>
        </p:grpSpPr>
        <p:sp>
          <p:nvSpPr>
            <p:cNvPr id="7" name="矩形 6"/>
            <p:cNvSpPr/>
            <p:nvPr/>
          </p:nvSpPr>
          <p:spPr>
            <a:xfrm>
              <a:off x="2225964" y="1464398"/>
              <a:ext cx="7546109" cy="3403166"/>
            </a:xfrm>
            <a:prstGeom prst="rect">
              <a:avLst/>
            </a:prstGeom>
            <a:solidFill>
              <a:schemeClr val="tx1"/>
            </a:solidFill>
            <a:ln w="76200" cmpd="thickThin">
              <a:solidFill>
                <a:srgbClr val="FCD7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225963" y="1704170"/>
              <a:ext cx="7546109" cy="23869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8000" spc="-300" dirty="0">
                  <a:solidFill>
                    <a:srgbClr val="FFFFFF"/>
                  </a:solidFill>
                  <a:latin typeface="方正大标宋_GBK" panose="03000509000000000000" pitchFamily="65" charset="-122"/>
                  <a:ea typeface="方正大标宋_GBK" panose="03000509000000000000" pitchFamily="65" charset="-122"/>
                </a:rPr>
                <a:t>谢  谢  观  看</a:t>
              </a:r>
              <a:endParaRPr lang="zh-CN" altLang="en-US" sz="8000" spc="-300" dirty="0">
                <a:latin typeface="方正大标宋_GBK" panose="03000509000000000000" pitchFamily="65" charset="-122"/>
                <a:ea typeface="方正大标宋_GBK" panose="03000509000000000000" pitchFamily="65" charset="-122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clrChange>
              <a:clrFrom>
                <a:srgbClr val="04131C"/>
              </a:clrFrom>
              <a:clrTo>
                <a:srgbClr val="04131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823" y="284189"/>
            <a:ext cx="709927" cy="695439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clrChange>
              <a:clrFrom>
                <a:srgbClr val="04131C"/>
              </a:clrFrom>
              <a:clrTo>
                <a:srgbClr val="04131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5308" y="5958526"/>
            <a:ext cx="5400000" cy="6522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1596" y="139773"/>
            <a:ext cx="317563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sz="3200" spc="100" dirty="0">
                <a:solidFill>
                  <a:schemeClr val="bg1">
                    <a:alpha val="9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1.1.1什么是信息</a:t>
            </a:r>
            <a:endParaRPr lang="zh-CN" altLang="en-US" sz="3200" spc="100" dirty="0">
              <a:solidFill>
                <a:schemeClr val="bg1">
                  <a:alpha val="95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sym typeface="Segoe UI" panose="020B0502040204020203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66115" y="1621790"/>
            <a:ext cx="2430780" cy="4451350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11220" y="1640205"/>
            <a:ext cx="2430780" cy="1922145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56960" y="1630045"/>
            <a:ext cx="2430780" cy="1922145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902700" y="1635125"/>
            <a:ext cx="2430780" cy="4438650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35584" y="1812061"/>
            <a:ext cx="2072692" cy="4111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32000"/>
              </a:lnSpc>
            </a:pPr>
            <a:r>
              <a:rPr lang="zh-CN" altLang="en-US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信息通常是指音讯或消息（message），泛指人类社会传播的一切内容。如，温度、压力、流量，光强、密度等；这些信息通常可以通过数据、文字、声音、图形、图像和视频等进行呈现。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572071" y="1850946"/>
            <a:ext cx="2072692" cy="1187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32000"/>
              </a:lnSpc>
            </a:pPr>
            <a:r>
              <a:rPr lang="zh-CN" altLang="en-US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信息的来源主要有两种方式，即直接方式和间接方式。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298142" y="1855445"/>
            <a:ext cx="2072692" cy="1187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32000"/>
              </a:lnSpc>
            </a:pPr>
            <a:r>
              <a:rPr lang="zh-CN" altLang="en-US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通过自身实践经验直接获得的信息，称为直接信息；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067802" y="1850946"/>
            <a:ext cx="2072692" cy="1553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32000"/>
              </a:lnSpc>
            </a:pPr>
            <a:r>
              <a:rPr lang="zh-CN" altLang="en-US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通过学习他人总结的知识而间接获得的信息，称为间接信息。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090" y="3122295"/>
            <a:ext cx="5219700" cy="295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直接连接符 33"/>
          <p:cNvCxnSpPr/>
          <p:nvPr/>
        </p:nvCxnSpPr>
        <p:spPr>
          <a:xfrm>
            <a:off x="9375140" y="3695065"/>
            <a:ext cx="14865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9375140" y="3895725"/>
            <a:ext cx="14865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9375140" y="4096385"/>
            <a:ext cx="14865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9375140" y="4297045"/>
            <a:ext cx="14865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9375140" y="4497705"/>
            <a:ext cx="14865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9375140" y="4698365"/>
            <a:ext cx="14865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9375140" y="4899025"/>
            <a:ext cx="14865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9375140" y="5099685"/>
            <a:ext cx="14865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9375140" y="5300345"/>
            <a:ext cx="14865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9375140" y="5501005"/>
            <a:ext cx="14865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1596" y="139773"/>
            <a:ext cx="413766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200" spc="100" dirty="0">
                <a:solidFill>
                  <a:schemeClr val="bg1">
                    <a:alpha val="9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1.1.2 什么是信息革命</a:t>
            </a:r>
          </a:p>
        </p:txBody>
      </p:sp>
      <p:sp>
        <p:nvSpPr>
          <p:cNvPr id="5" name="椭圆 4"/>
          <p:cNvSpPr/>
          <p:nvPr/>
        </p:nvSpPr>
        <p:spPr>
          <a:xfrm>
            <a:off x="4832058" y="3020537"/>
            <a:ext cx="1346855" cy="1346855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154943" y="2126441"/>
            <a:ext cx="477726" cy="477726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1</a:t>
            </a:r>
            <a:endParaRPr lang="zh-CN" altLang="en-US" sz="24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683360" y="2343172"/>
            <a:ext cx="0" cy="265497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675307" y="2342365"/>
            <a:ext cx="288000" cy="339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423385" y="3689780"/>
            <a:ext cx="59269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6681255" y="4994439"/>
            <a:ext cx="288000" cy="339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7132365" y="3430004"/>
            <a:ext cx="477726" cy="477726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2</a:t>
            </a:r>
            <a:endParaRPr lang="zh-CN" altLang="en-US" sz="24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7166232" y="4722278"/>
            <a:ext cx="477726" cy="477726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3</a:t>
            </a:r>
            <a:endParaRPr lang="zh-CN" altLang="en-US" sz="24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13" name="arrow-pointing-left-circular-button_20407"/>
          <p:cNvSpPr>
            <a:spLocks noChangeAspect="1"/>
          </p:cNvSpPr>
          <p:nvPr/>
        </p:nvSpPr>
        <p:spPr bwMode="auto">
          <a:xfrm>
            <a:off x="5143204" y="3311349"/>
            <a:ext cx="728890" cy="727961"/>
          </a:xfrm>
          <a:custGeom>
            <a:avLst/>
            <a:gdLst>
              <a:gd name="T0" fmla="*/ 2307 w 4612"/>
              <a:gd name="T1" fmla="*/ 4614 h 4614"/>
              <a:gd name="T2" fmla="*/ 0 w 4612"/>
              <a:gd name="T3" fmla="*/ 2307 h 4614"/>
              <a:gd name="T4" fmla="*/ 2307 w 4612"/>
              <a:gd name="T5" fmla="*/ 0 h 4614"/>
              <a:gd name="T6" fmla="*/ 4612 w 4612"/>
              <a:gd name="T7" fmla="*/ 2227 h 4614"/>
              <a:gd name="T8" fmla="*/ 2031 w 4612"/>
              <a:gd name="T9" fmla="*/ 2222 h 4614"/>
              <a:gd name="T10" fmla="*/ 2479 w 4612"/>
              <a:gd name="T11" fmla="*/ 1775 h 4614"/>
              <a:gd name="T12" fmla="*/ 2367 w 4612"/>
              <a:gd name="T13" fmla="*/ 1662 h 4614"/>
              <a:gd name="T14" fmla="*/ 1727 w 4612"/>
              <a:gd name="T15" fmla="*/ 2302 h 4614"/>
              <a:gd name="T16" fmla="*/ 2378 w 4612"/>
              <a:gd name="T17" fmla="*/ 2952 h 4614"/>
              <a:gd name="T18" fmla="*/ 2490 w 4612"/>
              <a:gd name="T19" fmla="*/ 2840 h 4614"/>
              <a:gd name="T20" fmla="*/ 2032 w 4612"/>
              <a:gd name="T21" fmla="*/ 2381 h 4614"/>
              <a:gd name="T22" fmla="*/ 4612 w 4612"/>
              <a:gd name="T23" fmla="*/ 2387 h 4614"/>
              <a:gd name="T24" fmla="*/ 2307 w 4612"/>
              <a:gd name="T25" fmla="*/ 4614 h 4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612" h="4614">
                <a:moveTo>
                  <a:pt x="2307" y="4614"/>
                </a:moveTo>
                <a:cubicBezTo>
                  <a:pt x="1035" y="4614"/>
                  <a:pt x="0" y="3579"/>
                  <a:pt x="0" y="2307"/>
                </a:cubicBezTo>
                <a:cubicBezTo>
                  <a:pt x="0" y="1035"/>
                  <a:pt x="1035" y="0"/>
                  <a:pt x="2307" y="0"/>
                </a:cubicBezTo>
                <a:cubicBezTo>
                  <a:pt x="3553" y="0"/>
                  <a:pt x="4570" y="992"/>
                  <a:pt x="4612" y="2227"/>
                </a:cubicBezTo>
                <a:lnTo>
                  <a:pt x="2031" y="2222"/>
                </a:lnTo>
                <a:lnTo>
                  <a:pt x="2479" y="1775"/>
                </a:lnTo>
                <a:lnTo>
                  <a:pt x="2367" y="1662"/>
                </a:lnTo>
                <a:lnTo>
                  <a:pt x="1727" y="2302"/>
                </a:lnTo>
                <a:lnTo>
                  <a:pt x="2378" y="2952"/>
                </a:lnTo>
                <a:lnTo>
                  <a:pt x="2490" y="2840"/>
                </a:lnTo>
                <a:lnTo>
                  <a:pt x="2032" y="2381"/>
                </a:lnTo>
                <a:lnTo>
                  <a:pt x="4612" y="2387"/>
                </a:lnTo>
                <a:cubicBezTo>
                  <a:pt x="4570" y="3622"/>
                  <a:pt x="3553" y="4614"/>
                  <a:pt x="2307" y="46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908900" y="2208107"/>
            <a:ext cx="3611880" cy="3473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2000"/>
              </a:lnSpc>
            </a:pPr>
            <a:r>
              <a:rPr lang="zh-CN" altLang="en-US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以计算机为标志的第一次信息革命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908900" y="3500258"/>
            <a:ext cx="3611880" cy="3473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2000"/>
              </a:lnSpc>
            </a:pPr>
            <a:r>
              <a:rPr lang="zh-CN" altLang="en-US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以互联网为标志的第二次信息革命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908900" y="4792410"/>
            <a:ext cx="3611880" cy="3473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2000"/>
              </a:lnSpc>
            </a:pPr>
            <a:r>
              <a:rPr lang="zh-CN" altLang="en-US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以物联网为标志的第三次信息革命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07060" y="1797050"/>
            <a:ext cx="4138930" cy="3743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2000"/>
              </a:lnSpc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信息革命是指由于信息生产、处理手段的高度发展而导致的社会生产力、生产关系的一种变革活动，有时也称为第三次工业革命。</a:t>
            </a:r>
          </a:p>
          <a:p>
            <a:pPr fontAlgn="auto">
              <a:lnSpc>
                <a:spcPct val="132000"/>
              </a:lnSpc>
            </a:pP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  <a:p>
            <a:pPr fontAlgn="auto">
              <a:lnSpc>
                <a:spcPct val="132000"/>
              </a:lnSpc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信息革命的主要标志是计算机的出现、互联网的全球化普及与应用。</a:t>
            </a:r>
          </a:p>
          <a:p>
            <a:pPr fontAlgn="auto">
              <a:lnSpc>
                <a:spcPct val="132000"/>
              </a:lnSpc>
            </a:pP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  <a:p>
            <a:pPr fontAlgn="auto">
              <a:lnSpc>
                <a:spcPct val="132000"/>
              </a:lnSpc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信息革命可以分为三个阶段：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211596" y="139773"/>
            <a:ext cx="539496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sz="3200" spc="100" dirty="0">
                <a:solidFill>
                  <a:schemeClr val="bg1">
                    <a:alpha val="9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1.1.3 什么是新一代信息技术</a:t>
            </a:r>
          </a:p>
        </p:txBody>
      </p:sp>
      <p:sp>
        <p:nvSpPr>
          <p:cNvPr id="14" name="平行四边形 13"/>
          <p:cNvSpPr/>
          <p:nvPr/>
        </p:nvSpPr>
        <p:spPr>
          <a:xfrm>
            <a:off x="6538124" y="1808297"/>
            <a:ext cx="2286000" cy="1730651"/>
          </a:xfrm>
          <a:prstGeom prst="parallelogram">
            <a:avLst>
              <a:gd name="adj" fmla="val 63835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15" name="平行四边形 14"/>
          <p:cNvSpPr/>
          <p:nvPr/>
        </p:nvSpPr>
        <p:spPr>
          <a:xfrm>
            <a:off x="7203966" y="2763210"/>
            <a:ext cx="2286000" cy="1730651"/>
          </a:xfrm>
          <a:prstGeom prst="parallelogram">
            <a:avLst>
              <a:gd name="adj" fmla="val 63835"/>
            </a:avLst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16" name="平行四边形 15"/>
          <p:cNvSpPr/>
          <p:nvPr/>
        </p:nvSpPr>
        <p:spPr>
          <a:xfrm>
            <a:off x="9079938" y="1897885"/>
            <a:ext cx="2286000" cy="1730651"/>
          </a:xfrm>
          <a:prstGeom prst="parallelogram">
            <a:avLst>
              <a:gd name="adj" fmla="val 63835"/>
            </a:avLst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17" name="平行四边形 16"/>
          <p:cNvSpPr/>
          <p:nvPr/>
        </p:nvSpPr>
        <p:spPr>
          <a:xfrm>
            <a:off x="7936938" y="3763552"/>
            <a:ext cx="2286000" cy="1730651"/>
          </a:xfrm>
          <a:prstGeom prst="parallelogram">
            <a:avLst>
              <a:gd name="adj" fmla="val 63835"/>
            </a:avLst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426482" y="1534031"/>
            <a:ext cx="4978637" cy="3415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早在2010年，新一代信息技术就已经明确列入中国的七大战略性新兴产业体系。</a:t>
            </a:r>
          </a:p>
          <a:p>
            <a:pPr>
              <a:lnSpc>
                <a:spcPct val="150000"/>
              </a:lnSpc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新一代信息技术主要指2010年之后发展起来的新技术，包括：</a:t>
            </a:r>
          </a:p>
        </p:txBody>
      </p:sp>
      <p:sp>
        <p:nvSpPr>
          <p:cNvPr id="21" name="椭圆 20"/>
          <p:cNvSpPr/>
          <p:nvPr/>
        </p:nvSpPr>
        <p:spPr>
          <a:xfrm>
            <a:off x="763673" y="1627885"/>
            <a:ext cx="540000" cy="540000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763673" y="3847210"/>
            <a:ext cx="540000" cy="540000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08351" y="4881121"/>
            <a:ext cx="3516630" cy="1630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l">
              <a:lnSpc>
                <a:spcPts val="3000"/>
              </a:lnSpc>
              <a:buClr>
                <a:srgbClr val="33A936"/>
              </a:buClr>
              <a:buFont typeface="Wingdings" panose="05000000000000000000" charset="0"/>
              <a:buChar char="p"/>
            </a:pPr>
            <a:r>
              <a:rPr lang="zh-CN" altLang="en-US" sz="1600" dirty="0"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新一代移动通信、下一代互联网</a:t>
            </a:r>
          </a:p>
          <a:p>
            <a:pPr marL="285750" indent="-285750" algn="l">
              <a:lnSpc>
                <a:spcPts val="3000"/>
              </a:lnSpc>
              <a:buClr>
                <a:srgbClr val="33A936"/>
              </a:buClr>
              <a:buFont typeface="Wingdings" panose="05000000000000000000" charset="0"/>
              <a:buChar char="p"/>
            </a:pPr>
            <a:r>
              <a:rPr lang="zh-CN" altLang="en-US" sz="1600" dirty="0"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新型显示、高端软件、高端服务器</a:t>
            </a:r>
          </a:p>
          <a:p>
            <a:pPr marL="285750" indent="-285750" algn="l">
              <a:lnSpc>
                <a:spcPts val="3000"/>
              </a:lnSpc>
              <a:buClr>
                <a:srgbClr val="33A936"/>
              </a:buClr>
              <a:buFont typeface="Wingdings" panose="05000000000000000000" charset="0"/>
              <a:buChar char="p"/>
            </a:pPr>
            <a:r>
              <a:rPr lang="zh-CN" altLang="en-US" sz="1600" dirty="0"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物联网</a:t>
            </a:r>
          </a:p>
          <a:p>
            <a:pPr marL="285750" indent="-285750" algn="l">
              <a:lnSpc>
                <a:spcPts val="3000"/>
              </a:lnSpc>
              <a:buClr>
                <a:srgbClr val="33A936"/>
              </a:buClr>
              <a:buFont typeface="Wingdings" panose="05000000000000000000" charset="0"/>
              <a:buChar char="p"/>
            </a:pPr>
            <a:r>
              <a:rPr lang="zh-CN" altLang="en-US" sz="1600" dirty="0"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云计算</a:t>
            </a:r>
          </a:p>
        </p:txBody>
      </p:sp>
      <p:sp>
        <p:nvSpPr>
          <p:cNvPr id="3" name="矩形 2"/>
          <p:cNvSpPr/>
          <p:nvPr/>
        </p:nvSpPr>
        <p:spPr>
          <a:xfrm>
            <a:off x="5428206" y="4881121"/>
            <a:ext cx="1484630" cy="1245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l">
              <a:lnSpc>
                <a:spcPts val="3000"/>
              </a:lnSpc>
              <a:buClr>
                <a:srgbClr val="33A936"/>
              </a:buClr>
              <a:buFont typeface="Wingdings" panose="05000000000000000000" charset="0"/>
              <a:buChar char="p"/>
            </a:pPr>
            <a:r>
              <a:rPr lang="zh-CN" altLang="en-US" sz="1600" dirty="0"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大数据</a:t>
            </a:r>
          </a:p>
          <a:p>
            <a:pPr marL="285750" indent="-285750" algn="l">
              <a:lnSpc>
                <a:spcPts val="3000"/>
              </a:lnSpc>
              <a:buClr>
                <a:srgbClr val="33A936"/>
              </a:buClr>
              <a:buFont typeface="Wingdings" panose="05000000000000000000" charset="0"/>
              <a:buChar char="p"/>
            </a:pPr>
            <a:r>
              <a:rPr lang="zh-CN" altLang="en-US" sz="1600" dirty="0"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人工智能</a:t>
            </a:r>
          </a:p>
          <a:p>
            <a:pPr marL="285750" indent="-285750" algn="l">
              <a:lnSpc>
                <a:spcPts val="3000"/>
              </a:lnSpc>
              <a:buClr>
                <a:srgbClr val="33A936"/>
              </a:buClr>
              <a:buFont typeface="Wingdings" panose="05000000000000000000" charset="0"/>
              <a:buChar char="p"/>
            </a:pPr>
            <a:r>
              <a:rPr lang="zh-CN" altLang="en-US" sz="1600" dirty="0"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区块链等。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211596" y="139773"/>
            <a:ext cx="368109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sz="3200" spc="100" dirty="0">
                <a:solidFill>
                  <a:schemeClr val="bg1">
                    <a:alpha val="9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1.2数制与进制转换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426210" y="1534160"/>
            <a:ext cx="9343390" cy="2306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计算机的基本功能是对数据、文字、声音、图形、图像和视频等信息进行加工处理。</a:t>
            </a:r>
          </a:p>
          <a:p>
            <a:pPr>
              <a:lnSpc>
                <a:spcPct val="150000"/>
              </a:lnSpc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学习大学计算机基础课程，首先必须掌握计算机的数制及其处理方法。</a:t>
            </a:r>
          </a:p>
        </p:txBody>
      </p:sp>
      <p:sp>
        <p:nvSpPr>
          <p:cNvPr id="21" name="椭圆 20"/>
          <p:cNvSpPr/>
          <p:nvPr/>
        </p:nvSpPr>
        <p:spPr>
          <a:xfrm>
            <a:off x="763673" y="1627885"/>
            <a:ext cx="540000" cy="5400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763673" y="3261105"/>
            <a:ext cx="540000" cy="5400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99" y="5028348"/>
            <a:ext cx="17716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906" y="5118835"/>
            <a:ext cx="1735932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187" y="4571148"/>
            <a:ext cx="24288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707" y="4056798"/>
            <a:ext cx="299085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1596" y="139773"/>
            <a:ext cx="371856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200" spc="100" dirty="0">
                <a:solidFill>
                  <a:schemeClr val="bg1">
                    <a:alpha val="9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1.2.1 计算机的数制</a:t>
            </a:r>
          </a:p>
        </p:txBody>
      </p:sp>
      <p:sp>
        <p:nvSpPr>
          <p:cNvPr id="29" name="矩形 28"/>
          <p:cNvSpPr/>
          <p:nvPr/>
        </p:nvSpPr>
        <p:spPr>
          <a:xfrm>
            <a:off x="358140" y="7469484"/>
            <a:ext cx="11475720" cy="731037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UI" panose="020B0502040204020203" pitchFamily="34" charset="0"/>
              <a:ea typeface="微软雅黑" panose="020B0503020204020204" pitchFamily="34" charset="-122"/>
              <a:sym typeface="Segoe UI" panose="020B0502040204020203" pitchFamily="34" charset="0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9160274" y="3041896"/>
            <a:ext cx="713227" cy="73876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8150215" y="4244450"/>
            <a:ext cx="713227" cy="73876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6675029" y="3278569"/>
            <a:ext cx="1433253" cy="143325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8274265" y="3278568"/>
            <a:ext cx="1433253" cy="143325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9873501" y="3278568"/>
            <a:ext cx="1433253" cy="143325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9050732" y="4613834"/>
            <a:ext cx="1433253" cy="1433253"/>
          </a:xfrm>
          <a:prstGeom prst="ellipse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7483072" y="1880040"/>
            <a:ext cx="1433253" cy="1433253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891540" y="1588770"/>
            <a:ext cx="5251450" cy="4205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32000"/>
              </a:lnSpc>
              <a:spcBef>
                <a:spcPts val="600"/>
              </a:spcBef>
              <a:spcAft>
                <a:spcPts val="600"/>
              </a:spcAft>
              <a:buClr>
                <a:srgbClr val="33A936"/>
              </a:buClr>
              <a:buFont typeface="Wingdings" panose="05000000000000000000" charset="0"/>
              <a:buChar char="l"/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egoe UI" panose="020B0502040204020203" pitchFamily="34" charset="0"/>
              </a:rPr>
              <a:t>数制是指数据的进制表示。</a:t>
            </a:r>
          </a:p>
          <a:p>
            <a:pPr marL="342900" indent="-342900" fontAlgn="auto">
              <a:lnSpc>
                <a:spcPct val="132000"/>
              </a:lnSpc>
              <a:spcBef>
                <a:spcPts val="600"/>
              </a:spcBef>
              <a:spcAft>
                <a:spcPts val="600"/>
              </a:spcAft>
              <a:buClr>
                <a:srgbClr val="33A936"/>
              </a:buClr>
              <a:buFont typeface="Wingdings" panose="05000000000000000000" charset="0"/>
              <a:buChar char="l"/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egoe UI" panose="020B0502040204020203" pitchFamily="34" charset="0"/>
              </a:rPr>
              <a:t>在日常生活中，人们通常采用十进制（decimal）来表示数据。</a:t>
            </a:r>
          </a:p>
          <a:p>
            <a:pPr marL="342900" indent="-342900" fontAlgn="auto">
              <a:lnSpc>
                <a:spcPct val="132000"/>
              </a:lnSpc>
              <a:spcBef>
                <a:spcPts val="600"/>
              </a:spcBef>
              <a:spcAft>
                <a:spcPts val="600"/>
              </a:spcAft>
              <a:buClr>
                <a:srgbClr val="33A936"/>
              </a:buClr>
              <a:buFont typeface="Wingdings" panose="05000000000000000000" charset="0"/>
              <a:buChar char="l"/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egoe UI" panose="020B0502040204020203" pitchFamily="34" charset="0"/>
              </a:rPr>
              <a:t>但在计算机中，由于受到电子元器件技术的限制，计算机采用二进制（binary）来表示数据。</a:t>
            </a:r>
          </a:p>
          <a:p>
            <a:pPr marL="342900" indent="-342900" fontAlgn="auto">
              <a:lnSpc>
                <a:spcPct val="132000"/>
              </a:lnSpc>
              <a:spcBef>
                <a:spcPts val="600"/>
              </a:spcBef>
              <a:spcAft>
                <a:spcPts val="600"/>
              </a:spcAft>
              <a:buClr>
                <a:srgbClr val="33A936"/>
              </a:buClr>
              <a:buFont typeface="Wingdings" panose="05000000000000000000" charset="0"/>
              <a:buChar char="l"/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egoe UI" panose="020B0502040204020203" pitchFamily="34" charset="0"/>
              </a:rPr>
              <a:t>在计算机编程中，人们为了书写方便，还经常使用八进制（octal）和十六进制（hexadecimal）来表示数据。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1596" y="139773"/>
            <a:ext cx="371856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200" spc="100" dirty="0">
                <a:solidFill>
                  <a:schemeClr val="bg1">
                    <a:alpha val="9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1.2.1 计算机的数制</a:t>
            </a:r>
          </a:p>
        </p:txBody>
      </p:sp>
      <p:sp>
        <p:nvSpPr>
          <p:cNvPr id="29" name="矩形 28"/>
          <p:cNvSpPr/>
          <p:nvPr/>
        </p:nvSpPr>
        <p:spPr>
          <a:xfrm>
            <a:off x="358140" y="7469484"/>
            <a:ext cx="11475720" cy="731037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UI" panose="020B0502040204020203" pitchFamily="34" charset="0"/>
              <a:ea typeface="微软雅黑" panose="020B0503020204020204" pitchFamily="34" charset="-122"/>
              <a:sym typeface="Segoe UI" panose="020B0502040204020203" pitchFamily="34" charset="0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9160274" y="3041896"/>
            <a:ext cx="713227" cy="73876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8150215" y="4244450"/>
            <a:ext cx="713227" cy="73876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6675029" y="3278569"/>
            <a:ext cx="1433253" cy="143325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8274265" y="3278568"/>
            <a:ext cx="1433253" cy="143325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9873501" y="3278568"/>
            <a:ext cx="1433253" cy="143325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9050732" y="4613834"/>
            <a:ext cx="1433253" cy="1433253"/>
          </a:xfrm>
          <a:prstGeom prst="ellipse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7483072" y="1880040"/>
            <a:ext cx="1433253" cy="1433253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891540" y="1588770"/>
            <a:ext cx="5251450" cy="3898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32000"/>
              </a:lnSpc>
              <a:spcBef>
                <a:spcPts val="600"/>
              </a:spcBef>
              <a:spcAft>
                <a:spcPts val="600"/>
              </a:spcAft>
              <a:buClr>
                <a:srgbClr val="33A936"/>
              </a:buClr>
              <a:buFont typeface="Wingdings" panose="05000000000000000000" charset="0"/>
              <a:buChar char="l"/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egoe UI" panose="020B0502040204020203" pitchFamily="34" charset="0"/>
              </a:rPr>
              <a:t>八进制是一种以8为基数的计数法，由数码0、1. 2. 3、4、5、6、7八个数组成，常用大写字母O或Q表示，采用“逢八进一”进位方式，例如，353.72Q 或53.72Q。</a:t>
            </a:r>
          </a:p>
          <a:p>
            <a:pPr marL="342900" indent="-342900" fontAlgn="auto">
              <a:lnSpc>
                <a:spcPct val="132000"/>
              </a:lnSpc>
              <a:spcBef>
                <a:spcPts val="600"/>
              </a:spcBef>
              <a:spcAft>
                <a:spcPts val="600"/>
              </a:spcAft>
              <a:buClr>
                <a:srgbClr val="33A936"/>
              </a:buClr>
              <a:buFont typeface="Wingdings" panose="05000000000000000000" charset="0"/>
              <a:buChar char="l"/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egoe UI" panose="020B0502040204020203" pitchFamily="34" charset="0"/>
              </a:rPr>
              <a:t>十六进制是一种以16为基数的计数法，由数码0～9和字母A～F组成（其中，A～F分别表示10～15），常用字母H或h标识，采用“逢十六进一”的进位方式，例如，8A.E8H。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dlNzkzOGFiYzdlMDE0NGM3MDI4YTU1YWQ1MWY4NDQifQ=="/>
</p:tagLst>
</file>

<file path=ppt/theme/theme1.xml><?xml version="1.0" encoding="utf-8"?>
<a:theme xmlns:a="http://schemas.openxmlformats.org/drawingml/2006/main" name="Office 主题​​">
  <a:themeElements>
    <a:clrScheme name="自定义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33A936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33A936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2697</Words>
  <Application>Microsoft Office PowerPoint</Application>
  <PresentationFormat>宽屏</PresentationFormat>
  <Paragraphs>213</Paragraphs>
  <Slides>33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42" baseType="lpstr">
      <vt:lpstr>等线</vt:lpstr>
      <vt:lpstr>等线 Light</vt:lpstr>
      <vt:lpstr>方正大标宋_GBK</vt:lpstr>
      <vt:lpstr>微软雅黑</vt:lpstr>
      <vt:lpstr>Arial</vt:lpstr>
      <vt:lpstr>Segoe UI</vt:lpstr>
      <vt:lpstr>Wingdings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 xy</dc:creator>
  <cp:lastModifiedBy>XJTU-GUIXL</cp:lastModifiedBy>
  <cp:revision>72</cp:revision>
  <dcterms:created xsi:type="dcterms:W3CDTF">2022-05-17T08:00:00Z</dcterms:created>
  <dcterms:modified xsi:type="dcterms:W3CDTF">2026-01-29T08:24:12Z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780B6E9F12E442C68428FD2FAC713285</vt:lpwstr>
  </property>
  <property fmtid="{D5CDD505-2E9C-101B-9397-08002B2CF9AE}" pid="3" name="KSOProductBuildVer">
    <vt:lpwstr>2052-11.1.0.11744</vt:lpwstr>
  </property>
</Properties>
</file>