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sldIdLst>
    <p:sldId id="258" r:id="rId2"/>
    <p:sldId id="264" r:id="rId3"/>
    <p:sldId id="302" r:id="rId4"/>
    <p:sldId id="407" r:id="rId5"/>
    <p:sldId id="408" r:id="rId6"/>
    <p:sldId id="409" r:id="rId7"/>
    <p:sldId id="410" r:id="rId8"/>
    <p:sldId id="300" r:id="rId9"/>
    <p:sldId id="301" r:id="rId10"/>
    <p:sldId id="474" r:id="rId11"/>
    <p:sldId id="303" r:id="rId12"/>
    <p:sldId id="476" r:id="rId13"/>
    <p:sldId id="475" r:id="rId14"/>
    <p:sldId id="310" r:id="rId15"/>
    <p:sldId id="361" r:id="rId16"/>
    <p:sldId id="358" r:id="rId17"/>
    <p:sldId id="359" r:id="rId18"/>
    <p:sldId id="360" r:id="rId19"/>
    <p:sldId id="352" r:id="rId20"/>
    <p:sldId id="417" r:id="rId21"/>
    <p:sldId id="420" r:id="rId22"/>
    <p:sldId id="421" r:id="rId23"/>
    <p:sldId id="422" r:id="rId24"/>
    <p:sldId id="425" r:id="rId25"/>
    <p:sldId id="403" r:id="rId26"/>
    <p:sldId id="404" r:id="rId27"/>
    <p:sldId id="427" r:id="rId28"/>
    <p:sldId id="430" r:id="rId29"/>
    <p:sldId id="431" r:id="rId30"/>
    <p:sldId id="429" r:id="rId31"/>
    <p:sldId id="365" r:id="rId32"/>
    <p:sldId id="268" r:id="rId33"/>
    <p:sldId id="398" r:id="rId34"/>
    <p:sldId id="368"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271" r:id="rId49"/>
    <p:sldId id="272" r:id="rId50"/>
    <p:sldId id="273" r:id="rId51"/>
    <p:sldId id="437" r:id="rId52"/>
    <p:sldId id="274" r:id="rId53"/>
    <p:sldId id="438" r:id="rId54"/>
    <p:sldId id="275" r:id="rId55"/>
    <p:sldId id="439" r:id="rId56"/>
    <p:sldId id="276" r:id="rId57"/>
    <p:sldId id="442" r:id="rId58"/>
    <p:sldId id="441" r:id="rId59"/>
    <p:sldId id="443" r:id="rId60"/>
    <p:sldId id="444" r:id="rId61"/>
    <p:sldId id="450" r:id="rId62"/>
    <p:sldId id="445" r:id="rId63"/>
    <p:sldId id="446" r:id="rId64"/>
    <p:sldId id="447" r:id="rId65"/>
    <p:sldId id="448" r:id="rId66"/>
    <p:sldId id="480" r:id="rId67"/>
    <p:sldId id="451" r:id="rId68"/>
    <p:sldId id="452" r:id="rId69"/>
    <p:sldId id="453" r:id="rId70"/>
    <p:sldId id="454" r:id="rId71"/>
    <p:sldId id="459" r:id="rId72"/>
    <p:sldId id="460" r:id="rId73"/>
    <p:sldId id="461" r:id="rId74"/>
    <p:sldId id="481" r:id="rId75"/>
    <p:sldId id="482" r:id="rId76"/>
    <p:sldId id="465" r:id="rId77"/>
    <p:sldId id="466" r:id="rId78"/>
    <p:sldId id="483" r:id="rId79"/>
    <p:sldId id="467" r:id="rId80"/>
    <p:sldId id="468" r:id="rId81"/>
    <p:sldId id="469" r:id="rId82"/>
    <p:sldId id="456" r:id="rId83"/>
    <p:sldId id="484" r:id="rId84"/>
    <p:sldId id="485" r:id="rId85"/>
    <p:sldId id="486" r:id="rId86"/>
    <p:sldId id="487" r:id="rId87"/>
    <p:sldId id="488" r:id="rId88"/>
    <p:sldId id="489" r:id="rId89"/>
    <p:sldId id="490" r:id="rId90"/>
    <p:sldId id="491" r:id="rId91"/>
    <p:sldId id="492" r:id="rId92"/>
    <p:sldId id="493" r:id="rId93"/>
    <p:sldId id="494" r:id="rId94"/>
    <p:sldId id="495" r:id="rId95"/>
    <p:sldId id="496" r:id="rId96"/>
    <p:sldId id="497" r:id="rId97"/>
    <p:sldId id="498" r:id="rId98"/>
    <p:sldId id="499" r:id="rId99"/>
    <p:sldId id="500" r:id="rId100"/>
    <p:sldId id="501" r:id="rId101"/>
    <p:sldId id="502" r:id="rId102"/>
    <p:sldId id="503" r:id="rId103"/>
    <p:sldId id="505" r:id="rId104"/>
    <p:sldId id="514" r:id="rId105"/>
    <p:sldId id="512" r:id="rId106"/>
    <p:sldId id="506" r:id="rId107"/>
    <p:sldId id="507" r:id="rId108"/>
    <p:sldId id="510" r:id="rId109"/>
    <p:sldId id="515" r:id="rId110"/>
    <p:sldId id="516" r:id="rId111"/>
    <p:sldId id="517" r:id="rId112"/>
    <p:sldId id="518" r:id="rId113"/>
    <p:sldId id="519" r:id="rId114"/>
    <p:sldId id="520" r:id="rId115"/>
    <p:sldId id="521" r:id="rId116"/>
    <p:sldId id="522" r:id="rId117"/>
    <p:sldId id="523" r:id="rId118"/>
    <p:sldId id="524" r:id="rId119"/>
    <p:sldId id="525" r:id="rId120"/>
    <p:sldId id="479" r:id="rId121"/>
    <p:sldId id="259" r:id="rId1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p:cViewPr varScale="1">
        <p:scale>
          <a:sx n="94" d="100"/>
          <a:sy n="94" d="100"/>
        </p:scale>
        <p:origin x="11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A5DB9-FD3E-4BAF-80E5-412788C4901A}" type="datetimeFigureOut">
              <a:rPr lang="zh-CN" altLang="en-US" smtClean="0"/>
              <a:t>2025-2-26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366DE-6DBF-40F7-BA12-8544504815C2}" type="slidenum">
              <a:rPr lang="zh-CN" altLang="en-US" smtClean="0"/>
              <a:t>‹#›</a:t>
            </a:fld>
            <a:endParaRPr lang="zh-CN" altLang="en-US"/>
          </a:p>
        </p:txBody>
      </p:sp>
    </p:spTree>
    <p:extLst>
      <p:ext uri="{BB962C8B-B14F-4D97-AF65-F5344CB8AC3E}">
        <p14:creationId xmlns:p14="http://schemas.microsoft.com/office/powerpoint/2010/main" val="51772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9BAD6-D726-4695-80CB-A8F13FF374FD}" type="slidenum">
              <a:rPr lang="en-US" altLang="zh-CN"/>
              <a:pPr/>
              <a:t>14</a:t>
            </a:fld>
            <a:endParaRPr lang="en-US" altLang="zh-CN"/>
          </a:p>
        </p:txBody>
      </p:sp>
      <p:sp>
        <p:nvSpPr>
          <p:cNvPr id="722946" name="Rectangle 2"/>
          <p:cNvSpPr>
            <a:spLocks noGrp="1" noRot="1" noChangeAspect="1" noChangeArrowheads="1" noTextEdit="1"/>
          </p:cNvSpPr>
          <p:nvPr>
            <p:ph type="sldImg"/>
          </p:nvPr>
        </p:nvSpPr>
        <p:spPr>
          <a:xfrm>
            <a:off x="1296988" y="801688"/>
            <a:ext cx="4260850" cy="3195637"/>
          </a:xfrm>
          <a:ln/>
        </p:spPr>
      </p:sp>
      <p:sp>
        <p:nvSpPr>
          <p:cNvPr id="722947" name="Rectangle 3"/>
          <p:cNvSpPr>
            <a:spLocks noGrp="1" noChangeArrowheads="1"/>
          </p:cNvSpPr>
          <p:nvPr>
            <p:ph type="body" idx="1"/>
          </p:nvPr>
        </p:nvSpPr>
        <p:spPr>
          <a:xfrm>
            <a:off x="911225" y="4348163"/>
            <a:ext cx="5032375" cy="3600450"/>
          </a:xfrm>
        </p:spPr>
        <p:txBody>
          <a:bodyPr/>
          <a:lstStyle/>
          <a:p>
            <a:pPr defTabSz="771525"/>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EB9B0-FE8A-42DF-8A4E-FA8E48DC9620}" type="slidenum">
              <a:rPr lang="en-US" altLang="zh-CN"/>
              <a:pPr/>
              <a:t>15</a:t>
            </a:fld>
            <a:endParaRPr lang="en-US" altLang="zh-CN"/>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69C14-14A2-4769-9077-FDBC549BEC6A}" type="slidenum">
              <a:rPr lang="en-US" altLang="zh-CN"/>
              <a:pPr/>
              <a:t>19</a:t>
            </a:fld>
            <a:endParaRPr lang="en-US" altLang="zh-CN"/>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D366DE-6DBF-40F7-BA12-8544504815C2}" type="slidenum">
              <a:rPr lang="zh-CN" altLang="en-US" smtClean="0"/>
              <a:t>119</a:t>
            </a:fld>
            <a:endParaRPr lang="zh-CN" altLang="en-US"/>
          </a:p>
        </p:txBody>
      </p:sp>
    </p:spTree>
    <p:extLst>
      <p:ext uri="{BB962C8B-B14F-4D97-AF65-F5344CB8AC3E}">
        <p14:creationId xmlns:p14="http://schemas.microsoft.com/office/powerpoint/2010/main" val="157160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西安交通大学 桂小林</a:t>
            </a:r>
            <a:endParaRPr lang="zh-CN" altLang="en-US"/>
          </a:p>
        </p:txBody>
      </p:sp>
      <p:sp>
        <p:nvSpPr>
          <p:cNvPr id="6" name="灯片编号占位符 5"/>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31276032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西安交通大学 桂小林</a:t>
            </a:r>
            <a:endParaRPr lang="zh-CN" altLang="en-US"/>
          </a:p>
        </p:txBody>
      </p:sp>
      <p:sp>
        <p:nvSpPr>
          <p:cNvPr id="6" name="灯片编号占位符 5"/>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37939620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西安交通大学 桂小林</a:t>
            </a:r>
            <a:endParaRPr lang="zh-CN" altLang="en-US"/>
          </a:p>
        </p:txBody>
      </p:sp>
      <p:sp>
        <p:nvSpPr>
          <p:cNvPr id="6" name="灯片编号占位符 5"/>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2846941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l">
              <a:defRPr sz="3600">
                <a:solidFill>
                  <a:srgbClr val="FF0000"/>
                </a:solidFill>
                <a:latin typeface="华文隶书" panose="02010800040101010101" pitchFamily="2" charset="-122"/>
                <a:ea typeface="华文隶书" panose="02010800040101010101"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124744"/>
            <a:ext cx="8229600" cy="5001419"/>
          </a:xfrm>
        </p:spPr>
        <p:txBody>
          <a:bodyPr>
            <a:normAutofit/>
          </a:bodyPr>
          <a:lstStyle>
            <a:lvl1pPr>
              <a:defRPr sz="2400" b="1">
                <a:solidFill>
                  <a:schemeClr val="tx1"/>
                </a:solidFill>
                <a:latin typeface="+mj-ea"/>
                <a:ea typeface="+mj-ea"/>
              </a:defRPr>
            </a:lvl1pPr>
            <a:lvl2pPr>
              <a:defRPr sz="2000" b="1">
                <a:solidFill>
                  <a:srgbClr val="7030A0"/>
                </a:solidFill>
                <a:latin typeface="+mj-ea"/>
                <a:ea typeface="+mj-ea"/>
              </a:defRPr>
            </a:lvl2pPr>
            <a:lvl3pPr>
              <a:defRPr sz="1800" b="1">
                <a:solidFill>
                  <a:srgbClr val="C00000"/>
                </a:solidFill>
                <a:latin typeface="+mj-ea"/>
                <a:ea typeface="+mj-ea"/>
              </a:defRPr>
            </a:lvl3pPr>
            <a:lvl4pPr>
              <a:defRPr sz="1800">
                <a:latin typeface="+mj-ea"/>
                <a:ea typeface="+mj-ea"/>
              </a:defRPr>
            </a:lvl4pPr>
            <a:lvl5pPr>
              <a:defRPr sz="1800">
                <a:latin typeface="+mj-ea"/>
                <a:ea typeface="+mj-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0" y="6492875"/>
            <a:ext cx="2133600" cy="365125"/>
          </a:xfrm>
        </p:spPr>
        <p:txBody>
          <a:bodyPr/>
          <a:lstStyle>
            <a:lvl1pPr>
              <a:defRPr sz="1400" b="1">
                <a:solidFill>
                  <a:srgbClr val="FF0000"/>
                </a:solidFill>
              </a:defRPr>
            </a:lvl1pPr>
          </a:lstStyle>
          <a:p>
            <a:endParaRPr lang="zh-CN" altLang="en-US" dirty="0"/>
          </a:p>
        </p:txBody>
      </p:sp>
      <p:sp>
        <p:nvSpPr>
          <p:cNvPr id="5" name="页脚占位符 4"/>
          <p:cNvSpPr>
            <a:spLocks noGrp="1"/>
          </p:cNvSpPr>
          <p:nvPr>
            <p:ph type="ftr" sz="quarter" idx="11"/>
          </p:nvPr>
        </p:nvSpPr>
        <p:spPr>
          <a:xfrm>
            <a:off x="3059832" y="6485371"/>
            <a:ext cx="2895600" cy="365125"/>
          </a:xfrm>
        </p:spPr>
        <p:txBody>
          <a:bodyPr/>
          <a:lstStyle>
            <a:lvl1pPr>
              <a:defRPr b="1">
                <a:solidFill>
                  <a:srgbClr val="FF0000"/>
                </a:solidFill>
              </a:defRPr>
            </a:lvl1pPr>
          </a:lstStyle>
          <a:p>
            <a:r>
              <a:rPr lang="zh-CN" altLang="en-US" smtClean="0"/>
              <a:t>西安交通大学 桂小林</a:t>
            </a:r>
            <a:endParaRPr lang="zh-CN" altLang="en-US"/>
          </a:p>
        </p:txBody>
      </p:sp>
      <p:sp>
        <p:nvSpPr>
          <p:cNvPr id="6" name="灯片编号占位符 5"/>
          <p:cNvSpPr>
            <a:spLocks noGrp="1"/>
          </p:cNvSpPr>
          <p:nvPr>
            <p:ph type="sldNum" sz="quarter" idx="12"/>
          </p:nvPr>
        </p:nvSpPr>
        <p:spPr>
          <a:xfrm>
            <a:off x="7003910" y="6492875"/>
            <a:ext cx="2133600" cy="365125"/>
          </a:xfrm>
        </p:spPr>
        <p:txBody>
          <a:bodyPr/>
          <a:lstStyle>
            <a:lvl1pPr>
              <a:defRPr sz="1400" b="1">
                <a:solidFill>
                  <a:srgbClr val="FF0000"/>
                </a:solidFill>
              </a:defRPr>
            </a:lvl1pPr>
          </a:lstStyle>
          <a:p>
            <a:fld id="{C8570978-A316-4A29-BB5A-B7A669244902}" type="slidenum">
              <a:rPr lang="zh-CN" altLang="en-US" smtClean="0"/>
              <a:pPr/>
              <a:t>‹#›</a:t>
            </a:fld>
            <a:endParaRPr lang="zh-CN" altLang="en-US"/>
          </a:p>
        </p:txBody>
      </p:sp>
    </p:spTree>
    <p:extLst>
      <p:ext uri="{BB962C8B-B14F-4D97-AF65-F5344CB8AC3E}">
        <p14:creationId xmlns:p14="http://schemas.microsoft.com/office/powerpoint/2010/main" val="135255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西安交通大学 桂小林</a:t>
            </a:r>
            <a:endParaRPr lang="zh-CN" altLang="en-US"/>
          </a:p>
        </p:txBody>
      </p:sp>
      <p:sp>
        <p:nvSpPr>
          <p:cNvPr id="6" name="灯片编号占位符 5"/>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1623377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西安交通大学 桂小林</a:t>
            </a:r>
            <a:endParaRPr lang="zh-CN" altLang="en-US"/>
          </a:p>
        </p:txBody>
      </p:sp>
      <p:sp>
        <p:nvSpPr>
          <p:cNvPr id="7" name="灯片编号占位符 6"/>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32219057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zh-CN" altLang="en-US" smtClean="0"/>
              <a:t>西安交通大学 桂小林</a:t>
            </a:r>
            <a:endParaRPr lang="zh-CN" altLang="en-US"/>
          </a:p>
        </p:txBody>
      </p:sp>
      <p:sp>
        <p:nvSpPr>
          <p:cNvPr id="9" name="灯片编号占位符 8"/>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29194261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21926130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zh-CN" altLang="en-US" smtClean="0"/>
              <a:t>西安交通大学 桂小林</a:t>
            </a:r>
            <a:endParaRPr lang="zh-CN" altLang="en-US"/>
          </a:p>
        </p:txBody>
      </p:sp>
      <p:sp>
        <p:nvSpPr>
          <p:cNvPr id="4" name="灯片编号占位符 3"/>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17950158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西安交通大学 桂小林</a:t>
            </a:r>
            <a:endParaRPr lang="zh-CN" altLang="en-US"/>
          </a:p>
        </p:txBody>
      </p:sp>
      <p:sp>
        <p:nvSpPr>
          <p:cNvPr id="7" name="灯片编号占位符 6"/>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18973160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西安交通大学 桂小林</a:t>
            </a:r>
            <a:endParaRPr lang="zh-CN" altLang="en-US"/>
          </a:p>
        </p:txBody>
      </p:sp>
      <p:sp>
        <p:nvSpPr>
          <p:cNvPr id="7" name="灯片编号占位符 6"/>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27968308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西安交通大学 桂小林</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257158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C00000"/>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楷体" panose="02010609060101010101" pitchFamily="49" charset="-122"/>
          <a:ea typeface="楷体" panose="02010609060101010101" pitchFamily="49"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slideLayout" Target="../slideLayouts/slideLayout7.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image" Target="../media/image37.tmp"/><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03.xml"/><Relationship Id="rId5" Type="http://schemas.openxmlformats.org/officeDocument/2006/relationships/slide" Target="slide48.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_anchor_1','_com_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aike.baidu.com/item/%E6%8D%A2%E4%BD%8D%E5%AF%86%E7%A0%81/143189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baike.baidu.com/item/%E7%BD%AE%E6%8D%A2%E7%9F%A9%E9%98%B5/649750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baike.baidu.com/view/8790.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baike.baidu.com/view/934.htm" TargetMode="External"/><Relationship Id="rId2" Type="http://schemas.openxmlformats.org/officeDocument/2006/relationships/hyperlink" Target="http://baike.baidu.com/view/1519102.ht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37.tmp"/><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links.jianshu.com/go?to=http://zh.wikipedia.org/zh-cn/RSA%E5%8A%A0%E5%AF%86%E7%AE%97%E6%B3%95" TargetMode="Externa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links.jianshu.com/go?to=http://zh.wikipedia.org/wiki/%E6%89%A9%E5%B1%95%E6%AC%A7%E5%87%A0%E9%87%8C%E5%BE%97%E7%AE%97%E6%B3%95"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37.tmp"/><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51.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Layout" Target="../slideLayouts/slideLayout7.xm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s>
</file>

<file path=ppt/slides/_rels/slide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slideLayout" Target="../slideLayouts/slideLayout7.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 Type="http://schemas.openxmlformats.org/officeDocument/2006/relationships/tags" Target="../tags/tag29.xml"/><Relationship Id="rId16" Type="http://schemas.openxmlformats.org/officeDocument/2006/relationships/tags" Target="../tags/tag43.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tags" Target="../tags/tag42.xml"/><Relationship Id="rId10" Type="http://schemas.openxmlformats.org/officeDocument/2006/relationships/tags" Target="../tags/tag37.xml"/><Relationship Id="rId19" Type="http://schemas.openxmlformats.org/officeDocument/2006/relationships/image" Target="../media/image37.tmp"/><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9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D2436CB9-0104-45D9-B303-985CDDC4371F}"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E7F3C947-E453-45BB-A594-6036A292D2C9}"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9221" name="Group 4"/>
          <p:cNvGrpSpPr>
            <a:grpSpLocks/>
          </p:cNvGrpSpPr>
          <p:nvPr/>
        </p:nvGrpSpPr>
        <p:grpSpPr bwMode="auto">
          <a:xfrm>
            <a:off x="611187" y="969406"/>
            <a:ext cx="7856538" cy="2969182"/>
            <a:chOff x="-45" y="-4"/>
            <a:chExt cx="4949" cy="1049"/>
          </a:xfrm>
        </p:grpSpPr>
        <p:pic>
          <p:nvPicPr>
            <p:cNvPr id="9223"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45" y="-4"/>
              <a:ext cx="4897" cy="1038"/>
            </a:xfrm>
            <a:prstGeom prst="rect">
              <a:avLst/>
            </a:prstGeom>
            <a:noFill/>
            <a:ln w="9525">
              <a:noFill/>
              <a:miter lim="800000"/>
              <a:headEnd/>
              <a:tailEnd/>
            </a:ln>
          </p:spPr>
          <p:txBody>
            <a:bodyPr anchor="ctr"/>
            <a:lstStyle/>
            <a:p>
              <a:pPr algn="ctr">
                <a:defRPr/>
              </a:pPr>
              <a:r>
                <a:rPr lang="zh-CN" altLang="en-US" sz="5400" b="1" dirty="0">
                  <a:effectLst>
                    <a:outerShdw blurRad="38100" dist="38100" dir="2700000" algn="tl">
                      <a:srgbClr val="C0C0C0"/>
                    </a:outerShdw>
                  </a:effectLst>
                </a:rPr>
                <a:t>物</a:t>
              </a:r>
              <a:r>
                <a:rPr lang="zh-CN" altLang="en-US" sz="5400" b="1" dirty="0" smtClean="0">
                  <a:effectLst>
                    <a:outerShdw blurRad="38100" dist="38100" dir="2700000" algn="tl">
                      <a:srgbClr val="C0C0C0"/>
                    </a:outerShdw>
                  </a:effectLst>
                </a:rPr>
                <a:t>联网信息安全</a:t>
              </a:r>
              <a:endParaRPr lang="en-US" altLang="zh-CN" sz="5400" b="1" dirty="0" smtClean="0">
                <a:effectLst>
                  <a:outerShdw blurRad="38100" dist="38100" dir="2700000" algn="tl">
                    <a:srgbClr val="C0C0C0"/>
                  </a:outerShdw>
                </a:effectLst>
              </a:endParaRPr>
            </a:p>
            <a:p>
              <a:pPr algn="ctr">
                <a:defRPr/>
              </a:pPr>
              <a:r>
                <a:rPr lang="zh-CN" altLang="en-US" sz="4000" b="1" dirty="0" smtClean="0">
                  <a:solidFill>
                    <a:srgbClr val="FF3300"/>
                  </a:solidFill>
                  <a:effectLst>
                    <a:outerShdw blurRad="38100" dist="38100" dir="2700000" algn="tl">
                      <a:srgbClr val="C0C0C0"/>
                    </a:outerShdw>
                  </a:effectLst>
                  <a:ea typeface="幼圆" pitchFamily="49" charset="-122"/>
                </a:rPr>
                <a:t>（第</a:t>
              </a:r>
              <a:r>
                <a:rPr lang="en-US" altLang="zh-CN" sz="4000" b="1" dirty="0" smtClean="0">
                  <a:solidFill>
                    <a:srgbClr val="FF3300"/>
                  </a:solidFill>
                  <a:effectLst>
                    <a:outerShdw blurRad="38100" dist="38100" dir="2700000" algn="tl">
                      <a:srgbClr val="C0C0C0"/>
                    </a:outerShdw>
                  </a:effectLst>
                  <a:ea typeface="幼圆" pitchFamily="49" charset="-122"/>
                </a:rPr>
                <a:t>2</a:t>
              </a:r>
              <a:r>
                <a:rPr lang="zh-CN" altLang="en-US" sz="4000" b="1" dirty="0" smtClean="0">
                  <a:solidFill>
                    <a:srgbClr val="FF3300"/>
                  </a:solidFill>
                  <a:effectLst>
                    <a:outerShdw blurRad="38100" dist="38100" dir="2700000" algn="tl">
                      <a:srgbClr val="C0C0C0"/>
                    </a:outerShdw>
                  </a:effectLst>
                  <a:ea typeface="幼圆" pitchFamily="49" charset="-122"/>
                </a:rPr>
                <a:t>章  物联网信息安全基础）</a:t>
              </a:r>
              <a:endParaRPr lang="zh-CN" altLang="en-US" sz="4000" b="1" dirty="0">
                <a:solidFill>
                  <a:srgbClr val="FF3300"/>
                </a:solidFill>
                <a:effectLst>
                  <a:outerShdw blurRad="38100" dist="38100" dir="2700000" algn="tl">
                    <a:srgbClr val="C0C0C0"/>
                  </a:outerShdw>
                </a:effectLst>
                <a:ea typeface="幼圆" pitchFamily="49" charset="-122"/>
              </a:endParaRPr>
            </a:p>
          </p:txBody>
        </p:sp>
      </p:grpSp>
      <p:sp>
        <p:nvSpPr>
          <p:cNvPr id="3080" name="Rectangle 7"/>
          <p:cNvSpPr>
            <a:spLocks noGrp="1" noChangeArrowheads="1"/>
          </p:cNvSpPr>
          <p:nvPr>
            <p:ph type="subTitle" idx="4294967295"/>
          </p:nvPr>
        </p:nvSpPr>
        <p:spPr>
          <a:xfrm>
            <a:off x="1547812" y="4221162"/>
            <a:ext cx="6696595" cy="2304181"/>
          </a:xfrm>
        </p:spPr>
        <p:txBody>
          <a:bodyPr>
            <a:normAutofit lnSpcReduction="10000"/>
          </a:bodyPr>
          <a:lstStyle/>
          <a:p>
            <a:pPr marL="0" indent="0" algn="ctr" eaLnBrk="1" hangingPunct="1">
              <a:lnSpc>
                <a:spcPct val="90000"/>
              </a:lnSpc>
              <a:buFontTx/>
              <a:buNone/>
              <a:defRPr/>
            </a:pPr>
            <a:endParaRPr lang="en-US" altLang="zh-CN" sz="2400" b="1" dirty="0" smtClean="0">
              <a:solidFill>
                <a:srgbClr val="008000"/>
              </a:solidFill>
            </a:endParaRPr>
          </a:p>
          <a:p>
            <a:pPr marL="0" indent="0" algn="ctr" eaLnBrk="1" hangingPunct="1">
              <a:lnSpc>
                <a:spcPct val="90000"/>
              </a:lnSpc>
              <a:buFontTx/>
              <a:buNone/>
              <a:defRPr/>
            </a:pPr>
            <a:endParaRPr lang="en-US" altLang="zh-CN" sz="2400" b="1" dirty="0">
              <a:solidFill>
                <a:srgbClr val="008000"/>
              </a:solidFill>
            </a:endParaRPr>
          </a:p>
          <a:p>
            <a:pPr marL="0" indent="0" algn="ctr" eaLnBrk="1" hangingPunct="1">
              <a:lnSpc>
                <a:spcPct val="90000"/>
              </a:lnSpc>
              <a:buFontTx/>
              <a:buNone/>
              <a:defRPr/>
            </a:pPr>
            <a:r>
              <a:rPr lang="zh-CN" altLang="en-US" sz="2400" b="1" dirty="0" smtClean="0">
                <a:solidFill>
                  <a:srgbClr val="008000"/>
                </a:solidFill>
              </a:rPr>
              <a:t>桂小林</a:t>
            </a:r>
            <a:endParaRPr lang="zh-CN" altLang="en-US" sz="2400" b="1" dirty="0" smtClean="0"/>
          </a:p>
          <a:p>
            <a:pPr marL="0" indent="0" algn="ctr" eaLnBrk="1" hangingPunct="1">
              <a:lnSpc>
                <a:spcPct val="90000"/>
              </a:lnSpc>
              <a:buFontTx/>
              <a:buNone/>
              <a:defRPr/>
            </a:pPr>
            <a:r>
              <a:rPr lang="zh-CN" altLang="en-US" sz="2400" b="1" dirty="0" smtClean="0"/>
              <a:t>西安交通大学电子与信息学</a:t>
            </a:r>
            <a:r>
              <a:rPr lang="zh-CN" altLang="en-US" sz="2400" b="1" dirty="0"/>
              <a:t>部</a:t>
            </a:r>
            <a:endParaRPr lang="zh-CN" altLang="en-US" sz="2400" b="1" dirty="0" smtClean="0"/>
          </a:p>
          <a:p>
            <a:pPr marL="0" indent="0" algn="ctr" eaLnBrk="1" hangingPunct="1">
              <a:lnSpc>
                <a:spcPct val="90000"/>
              </a:lnSpc>
              <a:buFontTx/>
              <a:buNone/>
              <a:defRPr/>
            </a:pPr>
            <a:r>
              <a:rPr lang="zh-CN" altLang="en-US" sz="2400" b="1" dirty="0" smtClean="0"/>
              <a:t>计算机科学与技术学院</a:t>
            </a:r>
            <a:endParaRPr lang="en-US" altLang="zh-CN" sz="2400" b="1" dirty="0" smtClean="0"/>
          </a:p>
          <a:p>
            <a:pPr marL="0" indent="0" algn="ctr" eaLnBrk="1" hangingPunct="1">
              <a:lnSpc>
                <a:spcPct val="90000"/>
              </a:lnSpc>
              <a:buFontTx/>
              <a:buNone/>
              <a:defRPr/>
            </a:pPr>
            <a:r>
              <a:rPr lang="en-US" altLang="zh-CN" sz="2400" b="1" dirty="0" smtClean="0"/>
              <a:t>2024.12</a:t>
            </a:r>
            <a:endParaRPr lang="zh-CN" altLang="en-US" sz="2400" b="1" dirty="0" smtClean="0"/>
          </a:p>
          <a:p>
            <a:pPr marL="0" indent="0" algn="ctr" eaLnBrk="1" hangingPunct="1">
              <a:lnSpc>
                <a:spcPct val="90000"/>
              </a:lnSpc>
              <a:buFontTx/>
              <a:buNone/>
              <a:defRPr/>
            </a:pPr>
            <a:endParaRPr lang="en-US" sz="2400" dirty="0" smtClean="0">
              <a:effectLst>
                <a:outerShdw blurRad="38100" dist="38100" dir="2700000" algn="tl">
                  <a:srgbClr val="C0C0C0"/>
                </a:outerShdw>
              </a:effectLst>
            </a:endParaRPr>
          </a:p>
        </p:txBody>
      </p:sp>
      <p:sp>
        <p:nvSpPr>
          <p:cNvPr id="8" name="矩形 7"/>
          <p:cNvSpPr/>
          <p:nvPr/>
        </p:nvSpPr>
        <p:spPr>
          <a:xfrm>
            <a:off x="2534429" y="404664"/>
            <a:ext cx="3587842" cy="461665"/>
          </a:xfrm>
          <a:prstGeom prst="rect">
            <a:avLst/>
          </a:prstGeom>
          <a:noFill/>
        </p:spPr>
        <p:txBody>
          <a:bodyPr wrap="none" lIns="91440" tIns="45720" rIns="91440" bIns="45720">
            <a:spAutoFit/>
          </a:bodyPr>
          <a:ls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配合机械工业出版社教材</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3722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古典</a:t>
            </a:r>
            <a:r>
              <a:rPr lang="zh-CN" altLang="en-US" dirty="0" smtClean="0"/>
              <a:t>密码特点</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10</a:t>
            </a:fld>
            <a:endParaRPr lang="zh-CN" altLang="en-US"/>
          </a:p>
        </p:txBody>
      </p:sp>
      <p:sp>
        <p:nvSpPr>
          <p:cNvPr id="5" name="Rectangle 3"/>
          <p:cNvSpPr txBox="1">
            <a:spLocks noChangeArrowheads="1"/>
          </p:cNvSpPr>
          <p:nvPr/>
        </p:nvSpPr>
        <p:spPr>
          <a:xfrm>
            <a:off x="467544" y="1340768"/>
            <a:ext cx="8018462"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rgbClr val="002060"/>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1800" b="1" kern="1200">
                <a:solidFill>
                  <a:srgbClr val="C00000"/>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SzPct val="150000"/>
              <a:buFont typeface="Wingdings" pitchFamily="2" charset="2"/>
              <a:buChar char="§"/>
            </a:pPr>
            <a:r>
              <a:rPr lang="en-US" altLang="zh-CN" sz="2800" dirty="0" smtClean="0">
                <a:latin typeface="宋体" pitchFamily="2" charset="-122"/>
              </a:rPr>
              <a:t> </a:t>
            </a:r>
            <a:r>
              <a:rPr lang="zh-CN" altLang="en-US" sz="2800" dirty="0" smtClean="0"/>
              <a:t>密码学还不是科学</a:t>
            </a:r>
            <a:r>
              <a:rPr lang="en-US" altLang="zh-CN" sz="2800" dirty="0" smtClean="0"/>
              <a:t>,</a:t>
            </a:r>
            <a:r>
              <a:rPr lang="zh-CN" altLang="en-US" sz="2800" dirty="0" smtClean="0"/>
              <a:t>而是艺术</a:t>
            </a:r>
          </a:p>
          <a:p>
            <a:pPr>
              <a:lnSpc>
                <a:spcPct val="150000"/>
              </a:lnSpc>
              <a:buSzPct val="150000"/>
              <a:buFont typeface="Wingdings" pitchFamily="2" charset="2"/>
              <a:buChar char="§"/>
            </a:pPr>
            <a:r>
              <a:rPr lang="zh-CN" altLang="en-US" sz="2800" dirty="0" smtClean="0"/>
              <a:t> 出现一些密码算法和加密设备</a:t>
            </a:r>
          </a:p>
          <a:p>
            <a:pPr>
              <a:lnSpc>
                <a:spcPct val="150000"/>
              </a:lnSpc>
              <a:buSzPct val="150000"/>
              <a:buFont typeface="Wingdings" pitchFamily="2" charset="2"/>
              <a:buChar char="§"/>
            </a:pPr>
            <a:r>
              <a:rPr lang="zh-CN" altLang="en-US" sz="2800" dirty="0" smtClean="0"/>
              <a:t> 密码算法的基本手段</a:t>
            </a:r>
            <a:r>
              <a:rPr lang="zh-CN" altLang="zh-CN" sz="2800" dirty="0" smtClean="0"/>
              <a:t>出现</a:t>
            </a:r>
            <a:r>
              <a:rPr lang="zh-CN" altLang="en-US" sz="2800" dirty="0" smtClean="0"/>
              <a:t>，针对的是字符</a:t>
            </a:r>
          </a:p>
          <a:p>
            <a:pPr>
              <a:lnSpc>
                <a:spcPct val="150000"/>
              </a:lnSpc>
              <a:buSzPct val="150000"/>
              <a:buFont typeface="Wingdings" pitchFamily="2" charset="2"/>
              <a:buChar char="§"/>
            </a:pPr>
            <a:r>
              <a:rPr lang="zh-CN" altLang="en-US" sz="2800" dirty="0" smtClean="0"/>
              <a:t> 简单的密码分析手段出现</a:t>
            </a:r>
          </a:p>
          <a:p>
            <a:pPr>
              <a:lnSpc>
                <a:spcPct val="150000"/>
              </a:lnSpc>
              <a:buSzPct val="150000"/>
              <a:buFont typeface="Wingdings" pitchFamily="2" charset="2"/>
              <a:buChar char="§"/>
            </a:pPr>
            <a:r>
              <a:rPr lang="zh-CN" altLang="en-US" sz="2800" dirty="0" smtClean="0"/>
              <a:t> 主要特点：数据的安全基于算法的保密</a:t>
            </a:r>
            <a:endParaRPr lang="zh-CN" altLang="en-US" sz="2800" dirty="0"/>
          </a:p>
        </p:txBody>
      </p:sp>
    </p:spTree>
    <p:extLst>
      <p:ext uri="{BB962C8B-B14F-4D97-AF65-F5344CB8AC3E}">
        <p14:creationId xmlns:p14="http://schemas.microsoft.com/office/powerpoint/2010/main" val="18160783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5</a:t>
            </a:r>
            <a:r>
              <a:rPr lang="zh-CN" altLang="zh-CN" b="1" dirty="0"/>
              <a:t>、</a:t>
            </a:r>
            <a:r>
              <a:rPr lang="en-US" altLang="zh-CN" b="1" dirty="0"/>
              <a:t>RSA</a:t>
            </a:r>
            <a:r>
              <a:rPr lang="zh-CN" altLang="zh-CN" b="1" dirty="0"/>
              <a:t>的</a:t>
            </a:r>
            <a:r>
              <a:rPr lang="zh-CN" altLang="zh-CN" b="1" dirty="0" smtClean="0"/>
              <a:t>优缺点</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zh-CN" dirty="0" smtClean="0"/>
              <a:t>（</a:t>
            </a:r>
            <a:r>
              <a:rPr lang="en-US" altLang="zh-CN" dirty="0"/>
              <a:t>1</a:t>
            </a:r>
            <a:r>
              <a:rPr lang="zh-CN" altLang="zh-CN" dirty="0"/>
              <a:t>）</a:t>
            </a:r>
            <a:r>
              <a:rPr lang="en-US" altLang="zh-CN" dirty="0"/>
              <a:t>RSA</a:t>
            </a:r>
            <a:r>
              <a:rPr lang="zh-CN" altLang="zh-CN" dirty="0"/>
              <a:t>算法的优点</a:t>
            </a:r>
          </a:p>
          <a:p>
            <a:r>
              <a:rPr lang="en-US" altLang="zh-CN" dirty="0"/>
              <a:t>RSA</a:t>
            </a:r>
            <a:r>
              <a:rPr lang="zh-CN" altLang="en-US" dirty="0"/>
              <a:t>算法是第一个能同时用于加密和数字签名的算法，也易于理解和操作。</a:t>
            </a:r>
            <a:r>
              <a:rPr lang="en-US" altLang="zh-CN" dirty="0"/>
              <a:t>RSA</a:t>
            </a:r>
            <a:r>
              <a:rPr lang="zh-CN" altLang="en-US" dirty="0"/>
              <a:t>是被研究得最广泛的公钥算法，从提出到现在已近二十年，经历了各种攻击的考验，逐渐为人们接受，普遍认为是目前最优秀的公钥方案之一</a:t>
            </a:r>
            <a:r>
              <a:rPr lang="zh-CN" altLang="en-US" dirty="0" smtClean="0"/>
              <a:t>。</a:t>
            </a:r>
            <a:endParaRPr lang="en-US" altLang="zh-CN" dirty="0" smtClean="0"/>
          </a:p>
          <a:p>
            <a:r>
              <a:rPr lang="zh-CN" altLang="en-US" b="1" dirty="0" smtClean="0">
                <a:solidFill>
                  <a:srgbClr val="FF0000"/>
                </a:solidFill>
              </a:rPr>
              <a:t>该</a:t>
            </a:r>
            <a:r>
              <a:rPr lang="zh-CN" altLang="en-US" b="1" dirty="0">
                <a:solidFill>
                  <a:srgbClr val="FF0000"/>
                </a:solidFill>
              </a:rPr>
              <a:t>算法的加密密钥和加密算法分开，使得密钥分配更为方便。它特别符合计算机网络环境。对于网上的大量用户，可以将加密密钥用电话簿的方式印出</a:t>
            </a:r>
            <a:r>
              <a:rPr lang="zh-CN" altLang="en-US" b="1" dirty="0" smtClean="0">
                <a:solidFill>
                  <a:srgbClr val="FF0000"/>
                </a:solidFill>
              </a:rPr>
              <a:t>。</a:t>
            </a:r>
            <a:endParaRPr lang="en-US" altLang="zh-CN" b="1" dirty="0" smtClean="0">
              <a:solidFill>
                <a:srgbClr val="FF0000"/>
              </a:solidFill>
            </a:endParaRPr>
          </a:p>
          <a:p>
            <a:r>
              <a:rPr lang="zh-CN" altLang="en-US" dirty="0" smtClean="0"/>
              <a:t>如果</a:t>
            </a:r>
            <a:r>
              <a:rPr lang="zh-CN" altLang="en-US" dirty="0"/>
              <a:t>某用户想与另一用户进行保密通信，只需从公钥簿上查出对方的加密密钥，用它对所传送的信息加密发出即可</a:t>
            </a:r>
            <a:r>
              <a:rPr lang="zh-CN" altLang="en-US" dirty="0" smtClean="0"/>
              <a:t>。</a:t>
            </a:r>
            <a:endParaRPr lang="en-US" altLang="zh-CN" dirty="0" smtClean="0"/>
          </a:p>
          <a:p>
            <a:r>
              <a:rPr lang="zh-CN" altLang="en-US" dirty="0" smtClean="0"/>
              <a:t>对方</a:t>
            </a:r>
            <a:r>
              <a:rPr lang="zh-CN" altLang="en-US" dirty="0"/>
              <a:t>收到信息后，用仅为自己所知的解密密钥将信息脱密，了解报文的内容</a:t>
            </a:r>
            <a:r>
              <a:rPr lang="zh-CN" altLang="en-US" dirty="0" smtClean="0"/>
              <a:t>。</a:t>
            </a:r>
            <a:endParaRPr lang="en-US" altLang="zh-CN" dirty="0" smtClean="0"/>
          </a:p>
          <a:p>
            <a:r>
              <a:rPr lang="zh-CN" altLang="en-US" dirty="0" smtClean="0"/>
              <a:t>由此</a:t>
            </a:r>
            <a:r>
              <a:rPr lang="zh-CN" altLang="en-US" dirty="0"/>
              <a:t>可看出，</a:t>
            </a:r>
            <a:r>
              <a:rPr lang="en-US" altLang="zh-CN" dirty="0"/>
              <a:t>RSA</a:t>
            </a:r>
            <a:r>
              <a:rPr lang="zh-CN" altLang="en-US" dirty="0"/>
              <a:t>算法解决了大量网络用户密钥管理的难题，这是公钥密码系统相对于对称密码系统最突出的优点。</a:t>
            </a:r>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100</a:t>
            </a:fld>
            <a:endParaRPr lang="zh-CN" altLang="en-US"/>
          </a:p>
        </p:txBody>
      </p:sp>
    </p:spTree>
    <p:extLst>
      <p:ext uri="{BB962C8B-B14F-4D97-AF65-F5344CB8AC3E}">
        <p14:creationId xmlns:p14="http://schemas.microsoft.com/office/powerpoint/2010/main" val="26289016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5</a:t>
            </a:r>
            <a:r>
              <a:rPr lang="zh-CN" altLang="zh-CN" b="1" dirty="0"/>
              <a:t>、</a:t>
            </a:r>
            <a:r>
              <a:rPr lang="en-US" altLang="zh-CN" b="1" dirty="0"/>
              <a:t>RSA</a:t>
            </a:r>
            <a:r>
              <a:rPr lang="zh-CN" altLang="zh-CN" b="1" dirty="0"/>
              <a:t>的优缺点</a:t>
            </a:r>
            <a:endParaRPr lang="zh-CN" altLang="en-US" dirty="0"/>
          </a:p>
        </p:txBody>
      </p:sp>
      <p:sp>
        <p:nvSpPr>
          <p:cNvPr id="3" name="内容占位符 2"/>
          <p:cNvSpPr>
            <a:spLocks noGrp="1"/>
          </p:cNvSpPr>
          <p:nvPr>
            <p:ph idx="1"/>
          </p:nvPr>
        </p:nvSpPr>
        <p:spPr>
          <a:xfrm>
            <a:off x="457200" y="1124744"/>
            <a:ext cx="8229600" cy="5400600"/>
          </a:xfrm>
        </p:spPr>
        <p:txBody>
          <a:bodyPr>
            <a:normAutofit fontScale="85000" lnSpcReduction="20000"/>
          </a:bodyPr>
          <a:lstStyle/>
          <a:p>
            <a:pPr>
              <a:lnSpc>
                <a:spcPct val="120000"/>
              </a:lnSpc>
            </a:pPr>
            <a:r>
              <a:rPr lang="zh-CN" altLang="zh-CN" dirty="0"/>
              <a:t>（</a:t>
            </a:r>
            <a:r>
              <a:rPr lang="en-US" altLang="zh-CN" dirty="0"/>
              <a:t>2</a:t>
            </a:r>
            <a:r>
              <a:rPr lang="zh-CN" altLang="zh-CN" dirty="0"/>
              <a:t>）</a:t>
            </a:r>
            <a:r>
              <a:rPr lang="en-US" altLang="zh-CN" dirty="0"/>
              <a:t>RSA</a:t>
            </a:r>
            <a:r>
              <a:rPr lang="zh-CN" altLang="zh-CN" dirty="0"/>
              <a:t>算法的缺点</a:t>
            </a:r>
          </a:p>
          <a:p>
            <a:pPr>
              <a:lnSpc>
                <a:spcPct val="120000"/>
              </a:lnSpc>
            </a:pPr>
            <a:r>
              <a:rPr lang="zh-CN" altLang="zh-CN" dirty="0"/>
              <a:t>首先，</a:t>
            </a:r>
            <a:r>
              <a:rPr lang="en-US" altLang="zh-CN" dirty="0"/>
              <a:t>RSA</a:t>
            </a:r>
            <a:r>
              <a:rPr lang="zh-CN" altLang="zh-CN" dirty="0"/>
              <a:t>算法产生密钥很麻烦，受到素数产生技术的限制，因而难以做到一次一密</a:t>
            </a:r>
            <a:r>
              <a:rPr lang="zh-CN" altLang="zh-CN" dirty="0" smtClean="0"/>
              <a:t>；</a:t>
            </a:r>
            <a:endParaRPr lang="en-US" altLang="zh-CN" dirty="0" smtClean="0"/>
          </a:p>
          <a:p>
            <a:pPr>
              <a:lnSpc>
                <a:spcPct val="120000"/>
              </a:lnSpc>
            </a:pPr>
            <a:r>
              <a:rPr lang="zh-CN" altLang="zh-CN" dirty="0" smtClean="0"/>
              <a:t>其次</a:t>
            </a:r>
            <a:r>
              <a:rPr lang="zh-CN" altLang="zh-CN" dirty="0"/>
              <a:t>，</a:t>
            </a:r>
            <a:r>
              <a:rPr lang="en-US" altLang="zh-CN" dirty="0"/>
              <a:t>RSA</a:t>
            </a:r>
            <a:r>
              <a:rPr lang="zh-CN" altLang="zh-CN" dirty="0"/>
              <a:t>的安全性依赖于大数的因子分解，但并没有从理论上证明破译</a:t>
            </a:r>
            <a:r>
              <a:rPr lang="en-US" altLang="zh-CN" dirty="0"/>
              <a:t>RSA</a:t>
            </a:r>
            <a:r>
              <a:rPr lang="zh-CN" altLang="zh-CN" dirty="0"/>
              <a:t>的难度与大数分解难度等价，而且密码学界多数人士倾向于因子分解不是</a:t>
            </a:r>
            <a:r>
              <a:rPr lang="en-US" altLang="zh-CN" dirty="0"/>
              <a:t>NPC</a:t>
            </a:r>
            <a:r>
              <a:rPr lang="zh-CN" altLang="zh-CN" dirty="0"/>
              <a:t>问题。</a:t>
            </a:r>
          </a:p>
          <a:p>
            <a:pPr>
              <a:lnSpc>
                <a:spcPct val="120000"/>
              </a:lnSpc>
            </a:pPr>
            <a:r>
              <a:rPr lang="zh-CN" altLang="zh-CN" dirty="0"/>
              <a:t>目前，人们已能分解</a:t>
            </a:r>
            <a:r>
              <a:rPr lang="en-US" altLang="zh-CN" dirty="0"/>
              <a:t>140</a:t>
            </a:r>
            <a:r>
              <a:rPr lang="zh-CN" altLang="zh-CN" dirty="0"/>
              <a:t>多个十进制位的大素数，这就要求使用更长的密钥，速度更慢</a:t>
            </a:r>
            <a:r>
              <a:rPr lang="zh-CN" altLang="zh-CN" dirty="0" smtClean="0"/>
              <a:t>；</a:t>
            </a:r>
            <a:endParaRPr lang="en-US" altLang="zh-CN" dirty="0" smtClean="0"/>
          </a:p>
          <a:p>
            <a:pPr>
              <a:lnSpc>
                <a:spcPct val="120000"/>
              </a:lnSpc>
            </a:pPr>
            <a:r>
              <a:rPr lang="zh-CN" altLang="zh-CN" b="1" dirty="0" smtClean="0">
                <a:latin typeface="楷体" panose="02010609060101010101" pitchFamily="49" charset="-122"/>
                <a:ea typeface="楷体" panose="02010609060101010101" pitchFamily="49" charset="-122"/>
              </a:rPr>
              <a:t>另外</a:t>
            </a:r>
            <a:r>
              <a:rPr lang="zh-CN" altLang="zh-CN" b="1" dirty="0">
                <a:latin typeface="楷体" panose="02010609060101010101" pitchFamily="49" charset="-122"/>
                <a:ea typeface="楷体" panose="02010609060101010101" pitchFamily="49" charset="-122"/>
              </a:rPr>
              <a:t>，目前人们正在积极寻找攻击</a:t>
            </a:r>
            <a:r>
              <a:rPr lang="en-US" altLang="zh-CN" b="1" dirty="0">
                <a:latin typeface="楷体" panose="02010609060101010101" pitchFamily="49" charset="-122"/>
                <a:ea typeface="楷体" panose="02010609060101010101" pitchFamily="49" charset="-122"/>
              </a:rPr>
              <a:t>RSA</a:t>
            </a:r>
            <a:r>
              <a:rPr lang="zh-CN" altLang="zh-CN" b="1" dirty="0">
                <a:latin typeface="楷体" panose="02010609060101010101" pitchFamily="49" charset="-122"/>
                <a:ea typeface="楷体" panose="02010609060101010101" pitchFamily="49" charset="-122"/>
              </a:rPr>
              <a:t>的方法，如选择密文攻击，一般攻击者是将某一信息作一下伪装</a:t>
            </a:r>
            <a:r>
              <a:rPr lang="en-US" altLang="zh-CN" b="1" dirty="0">
                <a:latin typeface="楷体" panose="02010609060101010101" pitchFamily="49" charset="-122"/>
                <a:ea typeface="楷体" panose="02010609060101010101" pitchFamily="49" charset="-122"/>
              </a:rPr>
              <a:t>(Blind)</a:t>
            </a:r>
            <a:r>
              <a:rPr lang="zh-CN" altLang="zh-CN" b="1" dirty="0">
                <a:latin typeface="楷体" panose="02010609060101010101" pitchFamily="49" charset="-122"/>
                <a:ea typeface="楷体" panose="02010609060101010101" pitchFamily="49" charset="-122"/>
              </a:rPr>
              <a:t>，让拥有私钥的实体签署。然后，经过计算就可得到它所想要的信息。实际上，攻击利用的都是同一个弱点，即存在这样一个事实：乘幂保留了输入的乘法结构</a:t>
            </a:r>
            <a:r>
              <a:rPr lang="en-US" altLang="zh-CN" b="1" dirty="0">
                <a:latin typeface="楷体" panose="02010609060101010101" pitchFamily="49" charset="-122"/>
                <a:ea typeface="楷体" panose="02010609060101010101" pitchFamily="49" charset="-122"/>
              </a:rPr>
              <a:t>(XM)</a:t>
            </a:r>
            <a:r>
              <a:rPr lang="en-US" altLang="zh-CN" b="1" baseline="-25000" dirty="0">
                <a:latin typeface="楷体" panose="02010609060101010101" pitchFamily="49" charset="-122"/>
                <a:ea typeface="楷体" panose="02010609060101010101" pitchFamily="49" charset="-122"/>
              </a:rPr>
              <a:t>d</a:t>
            </a:r>
            <a:r>
              <a:rPr lang="en-US" altLang="zh-CN" b="1" dirty="0">
                <a:latin typeface="楷体" panose="02010609060101010101" pitchFamily="49" charset="-122"/>
                <a:ea typeface="楷体" panose="02010609060101010101" pitchFamily="49" charset="-122"/>
              </a:rPr>
              <a:t> = </a:t>
            </a:r>
            <a:r>
              <a:rPr lang="en-US" altLang="zh-CN" b="1" dirty="0" err="1">
                <a:latin typeface="楷体" panose="02010609060101010101" pitchFamily="49" charset="-122"/>
                <a:ea typeface="楷体" panose="02010609060101010101" pitchFamily="49" charset="-122"/>
              </a:rPr>
              <a:t>X</a:t>
            </a:r>
            <a:r>
              <a:rPr lang="en-US" altLang="zh-CN" b="1" baseline="-25000" dirty="0" err="1">
                <a:latin typeface="楷体" panose="02010609060101010101" pitchFamily="49" charset="-122"/>
                <a:ea typeface="楷体" panose="02010609060101010101" pitchFamily="49" charset="-122"/>
              </a:rPr>
              <a:t>d</a:t>
            </a:r>
            <a:r>
              <a:rPr lang="en-US" altLang="zh-CN" b="1" dirty="0">
                <a:latin typeface="楷体" panose="02010609060101010101" pitchFamily="49" charset="-122"/>
                <a:ea typeface="楷体" panose="02010609060101010101" pitchFamily="49" charset="-122"/>
              </a:rPr>
              <a:t>*</a:t>
            </a:r>
            <a:r>
              <a:rPr lang="en-US" altLang="zh-CN" b="1" dirty="0" err="1">
                <a:latin typeface="楷体" panose="02010609060101010101" pitchFamily="49" charset="-122"/>
                <a:ea typeface="楷体" panose="02010609060101010101" pitchFamily="49" charset="-122"/>
              </a:rPr>
              <a:t>M</a:t>
            </a:r>
            <a:r>
              <a:rPr lang="en-US" altLang="zh-CN" b="1" baseline="-25000" dirty="0" err="1">
                <a:latin typeface="楷体" panose="02010609060101010101" pitchFamily="49" charset="-122"/>
                <a:ea typeface="楷体" panose="02010609060101010101" pitchFamily="49" charset="-122"/>
              </a:rPr>
              <a:t>d</a:t>
            </a:r>
            <a:r>
              <a:rPr lang="en-US" altLang="zh-CN" b="1" dirty="0">
                <a:latin typeface="楷体" panose="02010609060101010101" pitchFamily="49" charset="-122"/>
                <a:ea typeface="楷体" panose="02010609060101010101" pitchFamily="49" charset="-122"/>
              </a:rPr>
              <a:t> mod </a:t>
            </a:r>
            <a:r>
              <a:rPr lang="en-US" altLang="zh-CN" b="1" dirty="0" smtClean="0">
                <a:latin typeface="楷体" panose="02010609060101010101" pitchFamily="49" charset="-122"/>
                <a:ea typeface="楷体" panose="02010609060101010101" pitchFamily="49" charset="-122"/>
              </a:rPr>
              <a:t>n</a:t>
            </a:r>
            <a:r>
              <a:rPr lang="zh-CN" altLang="en-US" b="1" dirty="0" smtClean="0">
                <a:latin typeface="楷体" panose="02010609060101010101" pitchFamily="49" charset="-122"/>
                <a:ea typeface="楷体" panose="02010609060101010101" pitchFamily="49" charset="-122"/>
              </a:rPr>
              <a:t>。</a:t>
            </a:r>
            <a:endParaRPr lang="en-US" altLang="zh-CN" b="1" dirty="0" smtClean="0">
              <a:latin typeface="楷体" panose="02010609060101010101" pitchFamily="49" charset="-122"/>
              <a:ea typeface="楷体" panose="02010609060101010101" pitchFamily="49" charset="-122"/>
            </a:endParaRPr>
          </a:p>
          <a:p>
            <a:pPr>
              <a:lnSpc>
                <a:spcPct val="120000"/>
              </a:lnSpc>
            </a:pPr>
            <a:r>
              <a:rPr lang="zh-CN" altLang="zh-CN" dirty="0"/>
              <a:t>此外，由于</a:t>
            </a:r>
            <a:r>
              <a:rPr lang="en-US" altLang="zh-CN" dirty="0"/>
              <a:t>RSA</a:t>
            </a:r>
            <a:r>
              <a:rPr lang="zh-CN" altLang="zh-CN" dirty="0"/>
              <a:t>的分组长度太大，为保证安全性，</a:t>
            </a:r>
            <a:r>
              <a:rPr lang="en-US" altLang="zh-CN" dirty="0"/>
              <a:t>n</a:t>
            </a:r>
            <a:r>
              <a:rPr lang="zh-CN" altLang="zh-CN" dirty="0"/>
              <a:t>至少也要</a:t>
            </a:r>
            <a:r>
              <a:rPr lang="en-US" altLang="zh-CN" dirty="0"/>
              <a:t>600 bits</a:t>
            </a:r>
            <a:r>
              <a:rPr lang="zh-CN" altLang="zh-CN" dirty="0"/>
              <a:t>以上，使运算代价很高，尤其是速度较慢，较对称密码算法慢几个数量级；</a:t>
            </a:r>
          </a:p>
          <a:p>
            <a:pPr>
              <a:lnSpc>
                <a:spcPct val="120000"/>
              </a:lnSpc>
            </a:pPr>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101</a:t>
            </a:fld>
            <a:endParaRPr lang="zh-CN" altLang="en-US"/>
          </a:p>
        </p:txBody>
      </p:sp>
    </p:spTree>
    <p:extLst>
      <p:ext uri="{BB962C8B-B14F-4D97-AF65-F5344CB8AC3E}">
        <p14:creationId xmlns:p14="http://schemas.microsoft.com/office/powerpoint/2010/main" val="8097046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西安交通大学 桂小林 </a:t>
            </a:r>
            <a:fld id="{BF145361-DE47-49FF-A375-360C9D0BC10A}" type="slidenum">
              <a:rPr lang="en-US" smtClean="0"/>
              <a:pPr>
                <a:defRPr/>
              </a:pPr>
              <a:t>102</a:t>
            </a:fld>
            <a:endParaRPr lang="en-US"/>
          </a:p>
        </p:txBody>
      </p:sp>
      <p:sp>
        <p:nvSpPr>
          <p:cNvPr id="4" name="TextBox 3"/>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en-US" altLang="zh-CN" sz="2600" b="1" dirty="0" smtClean="0">
                <a:solidFill>
                  <a:srgbClr val="FF0000"/>
                </a:solidFill>
                <a:latin typeface="Microsoft Yahei"/>
                <a:ea typeface="Microsoft Yahei"/>
                <a:sym typeface="Microsoft Yahei"/>
              </a:rPr>
              <a:t>RSA</a:t>
            </a:r>
            <a:r>
              <a:rPr lang="zh-CN" altLang="en-US" sz="2600" b="1" dirty="0" smtClean="0">
                <a:solidFill>
                  <a:srgbClr val="FF0000"/>
                </a:solidFill>
                <a:latin typeface="Microsoft Yahei"/>
                <a:ea typeface="Microsoft Yahei"/>
                <a:sym typeface="Microsoft Yahei"/>
              </a:rPr>
              <a:t>算法使用指数计算，如何解决大数在计算机中的表示问题：如</a:t>
            </a:r>
            <a:r>
              <a:rPr lang="en-US" altLang="zh-CN" sz="2600" b="1" dirty="0" smtClean="0">
                <a:solidFill>
                  <a:srgbClr val="FF0000"/>
                </a:solidFill>
                <a:latin typeface="Microsoft Yahei"/>
                <a:ea typeface="Microsoft Yahei"/>
                <a:sym typeface="Microsoft Yahei"/>
              </a:rPr>
              <a:t>228^101</a:t>
            </a:r>
            <a:endParaRPr lang="zh-CN" altLang="en-US" sz="2600" b="1" dirty="0">
              <a:solidFill>
                <a:srgbClr val="FF0000"/>
              </a:solidFill>
              <a:latin typeface="Microsoft Yahei"/>
              <a:ea typeface="Microsoft Yahei"/>
              <a:sym typeface="Microsoft Yahei"/>
            </a:endParaRPr>
          </a:p>
        </p:txBody>
      </p:sp>
      <p:sp>
        <p:nvSpPr>
          <p:cNvPr id="5" name="TextBox 4"/>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转换成字串模式</a:t>
            </a:r>
            <a:endParaRPr lang="zh-CN" altLang="en-US" sz="2600" dirty="0">
              <a:solidFill>
                <a:srgbClr val="000000"/>
              </a:solidFill>
              <a:latin typeface="Microsoft Yahei"/>
              <a:ea typeface="Microsoft Yahei"/>
              <a:sym typeface="Microsoft Yahei"/>
            </a:endParaRPr>
          </a:p>
        </p:txBody>
      </p:sp>
      <p:sp>
        <p:nvSpPr>
          <p:cNvPr id="6" name="TextBox 5"/>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分块存储</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溢出处理</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我再想想</a:t>
            </a:r>
            <a:endParaRPr lang="zh-CN" altLang="en-US" sz="2600" dirty="0">
              <a:solidFill>
                <a:srgbClr val="000000"/>
              </a:solidFill>
              <a:latin typeface="Microsoft Yahei"/>
              <a:ea typeface="Microsoft Yahei"/>
              <a:sym typeface="Microsoft Yahei"/>
            </a:endParaRPr>
          </a:p>
        </p:txBody>
      </p:sp>
      <p:sp>
        <p:nvSpPr>
          <p:cNvPr id="9" name="椭圆 8"/>
          <p:cNvSpPr>
            <a:spLocks noChangeAspect="1"/>
          </p:cNvSpPr>
          <p:nvPr>
            <p:custDataLst>
              <p:tags r:id="rId7"/>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0" name="椭圆 9"/>
          <p:cNvSpPr>
            <a:spLocks noChangeAspect="1"/>
          </p:cNvSpPr>
          <p:nvPr>
            <p:custDataLst>
              <p:tags r:id="rId8"/>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椭圆 10"/>
          <p:cNvSpPr>
            <a:spLocks noChangeAspect="1"/>
          </p:cNvSpPr>
          <p:nvPr>
            <p:custDataLst>
              <p:tags r:id="rId9"/>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椭圆 11"/>
          <p:cNvSpPr>
            <a:spLocks noChangeAspect="1"/>
          </p:cNvSpPr>
          <p:nvPr>
            <p:custDataLst>
              <p:tags r:id="rId10"/>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圆角矩形 12"/>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sp>
        <p:nvSpPr>
          <p:cNvPr id="19" name="页脚占位符 18"/>
          <p:cNvSpPr>
            <a:spLocks noGrp="1"/>
          </p:cNvSpPr>
          <p:nvPr>
            <p:ph type="ftr" sz="quarter" idx="11"/>
          </p:nvPr>
        </p:nvSpPr>
        <p:spPr/>
        <p:txBody>
          <a:bodyPr/>
          <a:lstStyle/>
          <a:p>
            <a:r>
              <a:rPr lang="zh-CN" altLang="en-US" smtClean="0"/>
              <a:t>西安交通大学 桂小林</a:t>
            </a:r>
            <a:endParaRPr lang="zh-CN" altLang="en-US"/>
          </a:p>
        </p:txBody>
      </p:sp>
      <p:grpSp>
        <p:nvGrpSpPr>
          <p:cNvPr id="18" name="组合 17"/>
          <p:cNvGrpSpPr/>
          <p:nvPr>
            <p:custDataLst>
              <p:tags r:id="rId12"/>
            </p:custDataLst>
          </p:nvPr>
        </p:nvGrpSpPr>
        <p:grpSpPr>
          <a:xfrm>
            <a:off x="0" y="0"/>
            <a:ext cx="9144000" cy="635000"/>
            <a:chOff x="0" y="0"/>
            <a:chExt cx="9144000" cy="635000"/>
          </a:xfrm>
        </p:grpSpPr>
        <p:sp>
          <p:nvSpPr>
            <p:cNvPr id="14"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5"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投票</a:t>
              </a:r>
              <a:endParaRPr lang="zh-CN" altLang="en-US" sz="2600">
                <a:solidFill>
                  <a:srgbClr val="000000"/>
                </a:solidFill>
                <a:latin typeface="Microsoft Yahei"/>
                <a:ea typeface="Microsoft Yahei"/>
                <a:sym typeface="Microsoft Yahei"/>
              </a:endParaRPr>
            </a:p>
          </p:txBody>
        </p:sp>
        <p:sp>
          <p:nvSpPr>
            <p:cNvPr id="17" name="TipText"/>
            <p:cNvSpPr txBox="1"/>
            <p:nvPr>
              <p:custDataLst>
                <p:tags r:id="rId17"/>
              </p:custDataLst>
            </p:nvPr>
          </p:nvSpPr>
          <p:spPr>
            <a:xfrm>
              <a:off x="1195705" y="109220"/>
              <a:ext cx="2286000" cy="508000"/>
            </a:xfrm>
            <a:prstGeom prst="rect">
              <a:avLst/>
            </a:prstGeom>
            <a:noFill/>
          </p:spPr>
          <p:txBody>
            <a:bodyPr vert="horz" wrap="none" rtlCol="0" anchor="ctr" anchorCtr="0">
              <a:noAutofit/>
            </a:bodyPr>
            <a:lstStyle/>
            <a:p>
              <a:r>
                <a:rPr lang="zh-CN" altLang="en-US" sz="2000" smtClean="0">
                  <a:solidFill>
                    <a:srgbClr val="808080"/>
                  </a:solidFill>
                  <a:latin typeface="Microsoft Yahei"/>
                  <a:ea typeface="Microsoft Yahei"/>
                  <a:sym typeface="Microsoft Yahei"/>
                </a:rPr>
                <a:t>最多可选</a:t>
              </a:r>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项</a:t>
              </a:r>
              <a:endParaRPr lang="zh-CN" altLang="en-US" sz="2000">
                <a:solidFill>
                  <a:srgbClr val="808080"/>
                </a:solidFill>
                <a:latin typeface="Microsoft Yahei"/>
                <a:ea typeface="Microsoft Yahei"/>
                <a:sym typeface="Microsoft Yahei"/>
              </a:endParaRPr>
            </a:p>
          </p:txBody>
        </p:sp>
      </p:grpSp>
      <p:pic>
        <p:nvPicPr>
          <p:cNvPr id="3" name="图片 2"/>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266657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2.5 </a:t>
            </a:r>
            <a:r>
              <a:rPr lang="en-US" altLang="zh-CN" dirty="0" smtClean="0"/>
              <a:t>Hash</a:t>
            </a:r>
            <a:r>
              <a:rPr lang="zh-CN" altLang="en-US" dirty="0" smtClean="0"/>
              <a:t>函数</a:t>
            </a:r>
            <a:endParaRPr lang="zh-CN" altLang="en-US" dirty="0"/>
          </a:p>
        </p:txBody>
      </p:sp>
      <p:sp>
        <p:nvSpPr>
          <p:cNvPr id="3" name="内容占位符 2"/>
          <p:cNvSpPr>
            <a:spLocks noGrp="1"/>
          </p:cNvSpPr>
          <p:nvPr>
            <p:ph idx="1"/>
          </p:nvPr>
        </p:nvSpPr>
        <p:spPr/>
        <p:txBody>
          <a:bodyPr/>
          <a:lstStyle/>
          <a:p>
            <a:r>
              <a:rPr lang="en-US" altLang="zh-CN" dirty="0"/>
              <a:t>2.5.1 Hash</a:t>
            </a:r>
            <a:r>
              <a:rPr lang="zh-CN" altLang="en-US" dirty="0" smtClean="0"/>
              <a:t>函数的概念</a:t>
            </a:r>
            <a:endParaRPr lang="zh-CN" altLang="en-US" dirty="0"/>
          </a:p>
          <a:p>
            <a:r>
              <a:rPr lang="en-US" altLang="zh-CN" dirty="0"/>
              <a:t>Hash</a:t>
            </a:r>
            <a:r>
              <a:rPr lang="zh-CN" altLang="en-US" dirty="0"/>
              <a:t>，一般翻译做散列、杂凑，或音译为哈希，是把任意长度的输入（又叫做预映射</a:t>
            </a:r>
            <a:r>
              <a:rPr lang="en-US" altLang="zh-CN" dirty="0"/>
              <a:t>pre-image</a:t>
            </a:r>
            <a:r>
              <a:rPr lang="zh-CN" altLang="en-US" dirty="0"/>
              <a:t>）通过散列算法变换成固定长度的输出，该输出就是散列值</a:t>
            </a:r>
            <a:r>
              <a:rPr lang="zh-CN" altLang="en-US" dirty="0" smtClean="0"/>
              <a:t>。</a:t>
            </a:r>
            <a:endParaRPr lang="en-US" altLang="zh-CN" dirty="0" smtClean="0"/>
          </a:p>
          <a:p>
            <a:r>
              <a:rPr lang="zh-CN" altLang="en-US" dirty="0" smtClean="0"/>
              <a:t>这种</a:t>
            </a:r>
            <a:r>
              <a:rPr lang="zh-CN" altLang="en-US" dirty="0"/>
              <a:t>转换是一种压缩映射，也就是，散列值的空间通常远小于输入的空间，不同的输入可能会散列成相同的输出，所以不可能从散列值来确定唯一的输入值</a:t>
            </a:r>
            <a:r>
              <a:rPr lang="zh-CN" altLang="en-US" dirty="0" smtClean="0"/>
              <a:t>。</a:t>
            </a:r>
            <a:endParaRPr lang="en-US" altLang="zh-CN" dirty="0" smtClean="0"/>
          </a:p>
          <a:p>
            <a:r>
              <a:rPr lang="zh-CN" altLang="en-US" dirty="0" smtClean="0"/>
              <a:t>简单</a:t>
            </a:r>
            <a:r>
              <a:rPr lang="zh-CN" altLang="en-US" dirty="0"/>
              <a:t>的说就是一种将任意长度的消息压缩到某一固定长度的消息摘要的函数。</a:t>
            </a:r>
          </a:p>
          <a:p>
            <a:endParaRPr lang="zh-CN" altLang="en-US" dirty="0"/>
          </a:p>
        </p:txBody>
      </p:sp>
    </p:spTree>
    <p:extLst>
      <p:ext uri="{BB962C8B-B14F-4D97-AF65-F5344CB8AC3E}">
        <p14:creationId xmlns:p14="http://schemas.microsoft.com/office/powerpoint/2010/main" val="126291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散列</a:t>
            </a:r>
            <a:r>
              <a:rPr lang="zh-CN" altLang="en-US" dirty="0" smtClean="0"/>
              <a:t>函数的基本</a:t>
            </a:r>
            <a:r>
              <a:rPr lang="zh-CN" altLang="en-US" dirty="0"/>
              <a:t>特性</a:t>
            </a:r>
          </a:p>
        </p:txBody>
      </p:sp>
      <p:sp>
        <p:nvSpPr>
          <p:cNvPr id="3" name="内容占位符 2"/>
          <p:cNvSpPr>
            <a:spLocks noGrp="1"/>
          </p:cNvSpPr>
          <p:nvPr>
            <p:ph idx="1"/>
          </p:nvPr>
        </p:nvSpPr>
        <p:spPr/>
        <p:txBody>
          <a:bodyPr/>
          <a:lstStyle/>
          <a:p>
            <a:r>
              <a:rPr lang="zh-CN" altLang="en-US" dirty="0"/>
              <a:t>所有散列函数都有如下一个基本特性</a:t>
            </a:r>
            <a:r>
              <a:rPr lang="zh-CN" altLang="en-US" dirty="0" smtClean="0"/>
              <a:t>：</a:t>
            </a:r>
            <a:endParaRPr lang="en-US" altLang="zh-CN" dirty="0" smtClean="0"/>
          </a:p>
          <a:p>
            <a:pPr lvl="1"/>
            <a:r>
              <a:rPr lang="zh-CN" altLang="en-US" dirty="0" smtClean="0"/>
              <a:t>如果</a:t>
            </a:r>
            <a:r>
              <a:rPr lang="zh-CN" altLang="en-US" dirty="0"/>
              <a:t>两个散列值是不相同的（根据同一函数），那么这两个散列值的原始输入也是不相同的</a:t>
            </a:r>
            <a:r>
              <a:rPr lang="zh-CN" altLang="en-US" dirty="0" smtClean="0"/>
              <a:t>。</a:t>
            </a:r>
            <a:endParaRPr lang="en-US" altLang="zh-CN" dirty="0" smtClean="0"/>
          </a:p>
          <a:p>
            <a:r>
              <a:rPr lang="zh-CN" altLang="en-US" dirty="0" smtClean="0"/>
              <a:t>这个</a:t>
            </a:r>
            <a:r>
              <a:rPr lang="zh-CN" altLang="en-US" dirty="0"/>
              <a:t>特性是散列函数具有确定性的结果</a:t>
            </a:r>
            <a:r>
              <a:rPr lang="zh-CN" altLang="en-US" dirty="0" smtClean="0"/>
              <a:t>。</a:t>
            </a:r>
            <a:endParaRPr lang="en-US" altLang="zh-CN" dirty="0" smtClean="0"/>
          </a:p>
          <a:p>
            <a:r>
              <a:rPr lang="zh-CN" altLang="en-US" dirty="0" smtClean="0"/>
              <a:t>但</a:t>
            </a:r>
            <a:r>
              <a:rPr lang="zh-CN" altLang="en-US" dirty="0"/>
              <a:t>另一方面，散列函数的输入和输出不是一一对应的，如果两个散列值相同，两个输入值很可能是相同的，但不绝对肯定二者一定相等（可能出现哈希碰撞）</a:t>
            </a:r>
            <a:r>
              <a:rPr lang="zh-CN" altLang="en-US" dirty="0" smtClean="0"/>
              <a:t>。</a:t>
            </a:r>
            <a:endParaRPr lang="en-US" altLang="zh-CN" dirty="0" smtClean="0"/>
          </a:p>
          <a:p>
            <a:r>
              <a:rPr lang="zh-CN" altLang="en-US" dirty="0" smtClean="0"/>
              <a:t>输入</a:t>
            </a:r>
            <a:r>
              <a:rPr lang="zh-CN" altLang="en-US" dirty="0"/>
              <a:t>一些数据计算出散列值，然后部分改变输入值，一个具有强混淆特性的散列函数会产生一个完全不同的散列值。 </a:t>
            </a: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104</a:t>
            </a:fld>
            <a:endParaRPr lang="zh-CN" altLang="en-US"/>
          </a:p>
        </p:txBody>
      </p:sp>
    </p:spTree>
    <p:extLst>
      <p:ext uri="{BB962C8B-B14F-4D97-AF65-F5344CB8AC3E}">
        <p14:creationId xmlns:p14="http://schemas.microsoft.com/office/powerpoint/2010/main" val="6316092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常用的</a:t>
            </a:r>
            <a:r>
              <a:rPr lang="en-US" altLang="zh-CN" dirty="0" smtClean="0"/>
              <a:t>Hash</a:t>
            </a:r>
            <a:r>
              <a:rPr lang="zh-CN" altLang="en-US" dirty="0"/>
              <a:t>函</a:t>
            </a:r>
          </a:p>
        </p:txBody>
      </p:sp>
      <p:sp>
        <p:nvSpPr>
          <p:cNvPr id="3" name="内容占位符 2"/>
          <p:cNvSpPr>
            <a:spLocks noGrp="1"/>
          </p:cNvSpPr>
          <p:nvPr>
            <p:ph idx="1"/>
          </p:nvPr>
        </p:nvSpPr>
        <p:spPr/>
        <p:txBody>
          <a:bodyPr>
            <a:normAutofit fontScale="92500" lnSpcReduction="20000"/>
          </a:bodyPr>
          <a:lstStyle/>
          <a:p>
            <a:r>
              <a:rPr lang="zh-CN" altLang="en-US" dirty="0" smtClean="0"/>
              <a:t>直接寻址</a:t>
            </a:r>
            <a:r>
              <a:rPr lang="zh-CN" altLang="en-US" dirty="0"/>
              <a:t>法</a:t>
            </a:r>
            <a:r>
              <a:rPr lang="zh-CN" altLang="en-US" dirty="0" smtClean="0"/>
              <a:t>。</a:t>
            </a:r>
            <a:endParaRPr lang="en-US" altLang="zh-CN" dirty="0" smtClean="0"/>
          </a:p>
          <a:p>
            <a:pPr lvl="1"/>
            <a:r>
              <a:rPr lang="zh-CN" altLang="en-US" dirty="0" smtClean="0"/>
              <a:t>取</a:t>
            </a:r>
            <a:r>
              <a:rPr lang="zh-CN" altLang="en-US" dirty="0"/>
              <a:t>关键字或关键字的某个线性函数值为散列地址</a:t>
            </a:r>
            <a:r>
              <a:rPr lang="zh-CN" altLang="en-US" dirty="0" smtClean="0"/>
              <a:t>。</a:t>
            </a:r>
            <a:endParaRPr lang="en-US" altLang="zh-CN" dirty="0" smtClean="0"/>
          </a:p>
          <a:p>
            <a:pPr lvl="1"/>
            <a:r>
              <a:rPr lang="zh-CN" altLang="en-US" dirty="0" smtClean="0"/>
              <a:t>例如，</a:t>
            </a:r>
            <a:r>
              <a:rPr lang="en-US" altLang="zh-CN" dirty="0" smtClean="0"/>
              <a:t>H(key</a:t>
            </a:r>
            <a:r>
              <a:rPr lang="en-US" altLang="zh-CN" dirty="0"/>
              <a:t>) = a*key + </a:t>
            </a:r>
            <a:r>
              <a:rPr lang="en-US" altLang="zh-CN" dirty="0" smtClean="0"/>
              <a:t>b</a:t>
            </a:r>
            <a:endParaRPr lang="zh-CN" altLang="en-US" dirty="0" smtClean="0"/>
          </a:p>
          <a:p>
            <a:r>
              <a:rPr lang="zh-CN" altLang="en-US" dirty="0" smtClean="0"/>
              <a:t>数字分析法。</a:t>
            </a:r>
            <a:endParaRPr lang="en-US" altLang="zh-CN" dirty="0" smtClean="0"/>
          </a:p>
          <a:p>
            <a:pPr lvl="1"/>
            <a:r>
              <a:rPr lang="zh-CN" altLang="en-US" dirty="0" smtClean="0"/>
              <a:t>我们发现年月日后表示月份和日期的数字差别很大，如果用这些数字来构成散列地址，则冲突的几率会明显降低。</a:t>
            </a:r>
          </a:p>
          <a:p>
            <a:r>
              <a:rPr lang="zh-CN" altLang="en-US" dirty="0" smtClean="0"/>
              <a:t>平方取中法。</a:t>
            </a:r>
            <a:endParaRPr lang="en-US" altLang="zh-CN" dirty="0" smtClean="0"/>
          </a:p>
          <a:p>
            <a:pPr lvl="1"/>
            <a:r>
              <a:rPr lang="zh-CN" altLang="en-US" dirty="0" smtClean="0"/>
              <a:t>取关键字平方后的中间几位作为散列地址。</a:t>
            </a:r>
          </a:p>
          <a:p>
            <a:r>
              <a:rPr lang="zh-CN" altLang="en-US" dirty="0" smtClean="0"/>
              <a:t>折叠</a:t>
            </a:r>
            <a:r>
              <a:rPr lang="zh-CN" altLang="en-US" dirty="0"/>
              <a:t>法</a:t>
            </a:r>
            <a:r>
              <a:rPr lang="zh-CN" altLang="en-US" dirty="0" smtClean="0"/>
              <a:t>。</a:t>
            </a:r>
            <a:endParaRPr lang="en-US" altLang="zh-CN" dirty="0" smtClean="0"/>
          </a:p>
          <a:p>
            <a:pPr lvl="1"/>
            <a:r>
              <a:rPr lang="zh-CN" altLang="en-US" dirty="0" smtClean="0"/>
              <a:t>将</a:t>
            </a:r>
            <a:r>
              <a:rPr lang="zh-CN" altLang="en-US" dirty="0"/>
              <a:t>关键字分割成位数相同的几部分，最后一部分位数可以不同，然后取这几部分的叠加和（去除进位）作为散列地址。</a:t>
            </a:r>
          </a:p>
          <a:p>
            <a:r>
              <a:rPr lang="zh-CN" altLang="en-US" dirty="0" smtClean="0"/>
              <a:t>随机数</a:t>
            </a:r>
            <a:r>
              <a:rPr lang="zh-CN" altLang="en-US" dirty="0"/>
              <a:t>法</a:t>
            </a:r>
            <a:r>
              <a:rPr lang="zh-CN" altLang="en-US" dirty="0" smtClean="0"/>
              <a:t>。</a:t>
            </a:r>
            <a:endParaRPr lang="en-US" altLang="zh-CN" dirty="0" smtClean="0"/>
          </a:p>
          <a:p>
            <a:pPr lvl="1"/>
            <a:r>
              <a:rPr lang="zh-CN" altLang="en-US" dirty="0" smtClean="0"/>
              <a:t>选择</a:t>
            </a:r>
            <a:r>
              <a:rPr lang="zh-CN" altLang="en-US" dirty="0"/>
              <a:t>一随机函数，取关键字作为随机函数的种子生成随机值作为散列地址，通常用于关键字长度不同的场合。</a:t>
            </a:r>
          </a:p>
          <a:p>
            <a:r>
              <a:rPr lang="zh-CN" altLang="en-US" dirty="0" smtClean="0"/>
              <a:t>除</a:t>
            </a:r>
            <a:r>
              <a:rPr lang="zh-CN" altLang="en-US" dirty="0"/>
              <a:t>留余数法</a:t>
            </a:r>
            <a:r>
              <a:rPr lang="zh-CN" altLang="en-US" dirty="0" smtClean="0"/>
              <a:t>。</a:t>
            </a:r>
            <a:endParaRPr lang="en-US" altLang="zh-CN" dirty="0" smtClean="0"/>
          </a:p>
          <a:p>
            <a:pPr lvl="1"/>
            <a:r>
              <a:rPr lang="zh-CN" altLang="en-US" dirty="0" smtClean="0"/>
              <a:t>取</a:t>
            </a:r>
            <a:r>
              <a:rPr lang="zh-CN" altLang="en-US" dirty="0"/>
              <a:t>关键字被某个不大于散列表表长</a:t>
            </a:r>
            <a:r>
              <a:rPr lang="en-US" altLang="zh-CN" dirty="0"/>
              <a:t>m</a:t>
            </a:r>
            <a:r>
              <a:rPr lang="zh-CN" altLang="en-US" dirty="0"/>
              <a:t>的数</a:t>
            </a:r>
            <a:r>
              <a:rPr lang="en-US" altLang="zh-CN" dirty="0"/>
              <a:t>p</a:t>
            </a:r>
            <a:r>
              <a:rPr lang="zh-CN" altLang="en-US" dirty="0"/>
              <a:t>除后所得的余数为散列地址。即 </a:t>
            </a:r>
            <a:r>
              <a:rPr lang="en-US" altLang="zh-CN" dirty="0"/>
              <a:t>H(key) = key MOD </a:t>
            </a:r>
            <a:r>
              <a:rPr lang="en-US" altLang="zh-CN" dirty="0" smtClean="0"/>
              <a:t>p</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105</a:t>
            </a:fld>
            <a:endParaRPr lang="zh-CN" altLang="en-US"/>
          </a:p>
        </p:txBody>
      </p:sp>
    </p:spTree>
    <p:extLst>
      <p:ext uri="{BB962C8B-B14F-4D97-AF65-F5344CB8AC3E}">
        <p14:creationId xmlns:p14="http://schemas.microsoft.com/office/powerpoint/2010/main" val="15917183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Hash</a:t>
            </a:r>
            <a:r>
              <a:rPr lang="zh-CN" altLang="zh-CN" dirty="0" smtClean="0"/>
              <a:t>函数</a:t>
            </a:r>
            <a:r>
              <a:rPr lang="zh-CN" altLang="en-US" dirty="0" smtClean="0"/>
              <a:t>的</a:t>
            </a:r>
            <a:r>
              <a:rPr lang="zh-CN" altLang="en-US" dirty="0" smtClean="0">
                <a:effectLst>
                  <a:outerShdw blurRad="38100" dist="38100" dir="2700000" algn="tl">
                    <a:srgbClr val="000000">
                      <a:alpha val="43137"/>
                    </a:srgbClr>
                  </a:outerShdw>
                </a:effectLst>
              </a:rPr>
              <a:t>冲突</a:t>
            </a:r>
            <a:r>
              <a:rPr lang="zh-CN" altLang="en-US" dirty="0" smtClean="0">
                <a:effectLst>
                  <a:outerShdw blurRad="38100" dist="38100" dir="2700000" algn="tl">
                    <a:srgbClr val="000000">
                      <a:alpha val="43137"/>
                    </a:srgbClr>
                  </a:outerShdw>
                </a:effectLst>
              </a:rPr>
              <a:t>解决</a:t>
            </a:r>
            <a:endParaRPr lang="zh-CN" altLang="en-US" dirty="0">
              <a:effectLst>
                <a:outerShdw blurRad="38100" dist="38100" dir="2700000" algn="tl">
                  <a:srgbClr val="000000">
                    <a:alpha val="43137"/>
                  </a:srgbClr>
                </a:outerShdw>
              </a:effectLst>
            </a:endParaRPr>
          </a:p>
        </p:txBody>
      </p:sp>
      <p:sp>
        <p:nvSpPr>
          <p:cNvPr id="4" name="内容占位符 3"/>
          <p:cNvSpPr>
            <a:spLocks noGrp="1"/>
          </p:cNvSpPr>
          <p:nvPr>
            <p:ph idx="1"/>
          </p:nvPr>
        </p:nvSpPr>
        <p:spPr/>
        <p:txBody>
          <a:bodyPr/>
          <a:lstStyle/>
          <a:p>
            <a:r>
              <a:rPr lang="zh-CN" altLang="en-US" sz="2400" dirty="0"/>
              <a:t>线性探测</a:t>
            </a:r>
            <a:r>
              <a:rPr lang="en-US" altLang="zh-CN" sz="2400" dirty="0"/>
              <a:t>:</a:t>
            </a:r>
            <a:r>
              <a:rPr lang="zh-CN" altLang="en-US" sz="2400" dirty="0"/>
              <a:t>从发生冲突的位置开始</a:t>
            </a:r>
            <a:r>
              <a:rPr lang="en-US" altLang="zh-CN" sz="2400" dirty="0"/>
              <a:t>,</a:t>
            </a:r>
            <a:r>
              <a:rPr lang="zh-CN" altLang="en-US" sz="2400" dirty="0"/>
              <a:t>依次往后探测</a:t>
            </a:r>
            <a:r>
              <a:rPr lang="en-US" altLang="zh-CN" sz="2400" dirty="0"/>
              <a:t>,</a:t>
            </a:r>
            <a:r>
              <a:rPr lang="zh-CN" altLang="en-US" sz="2400" dirty="0"/>
              <a:t>直到寻找到下一个空位置</a:t>
            </a:r>
            <a:r>
              <a:rPr lang="zh-CN" altLang="en-US" sz="2400" dirty="0" smtClean="0"/>
              <a:t>为止</a:t>
            </a:r>
            <a:endParaRPr lang="en-US" altLang="zh-CN" sz="2400" dirty="0" smtClean="0"/>
          </a:p>
          <a:p>
            <a:pPr lvl="1"/>
            <a:r>
              <a:rPr lang="zh-CN" altLang="en-US" sz="2000" dirty="0" smtClean="0"/>
              <a:t>在</a:t>
            </a:r>
            <a:r>
              <a:rPr lang="zh-CN" altLang="en-US" sz="2000" dirty="0"/>
              <a:t>插入了元素</a:t>
            </a:r>
            <a:r>
              <a:rPr lang="en-US" altLang="zh-CN" sz="2000" dirty="0"/>
              <a:t>(1,4,5,6,7,9)</a:t>
            </a:r>
            <a:r>
              <a:rPr lang="zh-CN" altLang="en-US" sz="2000" dirty="0"/>
              <a:t>之后继续往哈希表中插入新的元素</a:t>
            </a:r>
            <a:r>
              <a:rPr lang="en-US" altLang="zh-CN" sz="2000" dirty="0"/>
              <a:t>44,</a:t>
            </a:r>
            <a:r>
              <a:rPr lang="zh-CN" altLang="en-US" sz="2000" dirty="0"/>
              <a:t>插入过程中发现</a:t>
            </a:r>
            <a:r>
              <a:rPr lang="en-US" altLang="zh-CN" sz="2000" dirty="0"/>
              <a:t>hash(44)</a:t>
            </a:r>
            <a:r>
              <a:rPr lang="zh-CN" altLang="en-US" sz="2000" dirty="0"/>
              <a:t>结果也为</a:t>
            </a:r>
            <a:r>
              <a:rPr lang="en-US" altLang="zh-CN" sz="2000" dirty="0"/>
              <a:t>4,</a:t>
            </a:r>
            <a:r>
              <a:rPr lang="zh-CN" altLang="en-US" sz="2000" dirty="0"/>
              <a:t>而下标为</a:t>
            </a:r>
            <a:r>
              <a:rPr lang="en-US" altLang="zh-CN" sz="2000" dirty="0"/>
              <a:t>4</a:t>
            </a:r>
            <a:r>
              <a:rPr lang="zh-CN" altLang="en-US" sz="2000" dirty="0"/>
              <a:t>的位置已经被占用了</a:t>
            </a:r>
            <a:r>
              <a:rPr lang="en-US" altLang="zh-CN" sz="2000" dirty="0"/>
              <a:t>(</a:t>
            </a:r>
            <a:r>
              <a:rPr lang="zh-CN" altLang="en-US" sz="2000" dirty="0"/>
              <a:t>发生哈希冲突</a:t>
            </a:r>
            <a:r>
              <a:rPr lang="en-US" altLang="zh-CN" sz="2000" dirty="0"/>
              <a:t>),</a:t>
            </a:r>
            <a:r>
              <a:rPr lang="zh-CN" altLang="en-US" sz="2000" dirty="0"/>
              <a:t>所以继续往后寻找合适的位置插入</a:t>
            </a:r>
            <a:r>
              <a:rPr lang="en-US" altLang="zh-CN" sz="2000" dirty="0"/>
              <a:t>(5,6,7)</a:t>
            </a:r>
            <a:r>
              <a:rPr lang="zh-CN" altLang="en-US" sz="2000" dirty="0"/>
              <a:t>位置均被占用</a:t>
            </a:r>
            <a:r>
              <a:rPr lang="en-US" altLang="zh-CN" sz="2000" dirty="0"/>
              <a:t>,</a:t>
            </a:r>
            <a:r>
              <a:rPr lang="zh-CN" altLang="en-US" sz="2000" dirty="0"/>
              <a:t>但是下标为</a:t>
            </a:r>
            <a:r>
              <a:rPr lang="en-US" altLang="zh-CN" sz="2000" dirty="0"/>
              <a:t>8</a:t>
            </a:r>
            <a:r>
              <a:rPr lang="zh-CN" altLang="en-US" sz="2000" dirty="0"/>
              <a:t>的位置还空着</a:t>
            </a:r>
            <a:r>
              <a:rPr lang="en-US" altLang="zh-CN" sz="2000" dirty="0"/>
              <a:t>,</a:t>
            </a:r>
            <a:r>
              <a:rPr lang="zh-CN" altLang="en-US" sz="2000" dirty="0"/>
              <a:t>就将</a:t>
            </a:r>
            <a:r>
              <a:rPr lang="en-US" altLang="zh-CN" sz="2000" dirty="0"/>
              <a:t>44</a:t>
            </a:r>
            <a:r>
              <a:rPr lang="zh-CN" altLang="en-US" sz="2000" dirty="0"/>
              <a:t>插入到该位置</a:t>
            </a: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26" y="4077072"/>
            <a:ext cx="625792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8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196752"/>
            <a:ext cx="8458200" cy="4987925"/>
          </a:xfrm>
        </p:spPr>
        <p:txBody>
          <a:bodyPr/>
          <a:lstStyle/>
          <a:p>
            <a:r>
              <a:rPr lang="en-US" altLang="zh-CN" sz="2000" dirty="0" smtClean="0"/>
              <a:t>&gt;&gt;&gt; </a:t>
            </a:r>
            <a:r>
              <a:rPr lang="en-US" altLang="zh-CN" sz="2000" dirty="0"/>
              <a:t>hash("</a:t>
            </a:r>
            <a:r>
              <a:rPr lang="zh-CN" altLang="en-US" sz="2000" dirty="0"/>
              <a:t>俺是一个兵，来自老百姓</a:t>
            </a:r>
            <a:r>
              <a:rPr lang="en-US" altLang="zh-CN" sz="2000" dirty="0"/>
              <a:t>")</a:t>
            </a:r>
          </a:p>
          <a:p>
            <a:pPr lvl="1"/>
            <a:r>
              <a:rPr lang="en-US" altLang="zh-CN" sz="1800" dirty="0"/>
              <a:t>2772778160513089717</a:t>
            </a:r>
          </a:p>
          <a:p>
            <a:r>
              <a:rPr lang="en-US" altLang="zh-CN" sz="2000" dirty="0"/>
              <a:t>&gt;&gt;&gt; hash("</a:t>
            </a:r>
            <a:r>
              <a:rPr lang="en-US" altLang="zh-CN" sz="2000" dirty="0" err="1"/>
              <a:t>iwwooooooooooooooowwwwww</a:t>
            </a:r>
            <a:r>
              <a:rPr lang="en-US" altLang="zh-CN" sz="2000" dirty="0"/>
              <a:t>")</a:t>
            </a:r>
          </a:p>
          <a:p>
            <a:pPr lvl="1"/>
            <a:r>
              <a:rPr lang="en-US" altLang="zh-CN" sz="1800" dirty="0" smtClean="0"/>
              <a:t>562928923450628551 </a:t>
            </a:r>
          </a:p>
          <a:p>
            <a:r>
              <a:rPr lang="en-US" altLang="zh-CN" sz="2400" dirty="0"/>
              <a:t>&gt;&gt;&gt; hash("</a:t>
            </a:r>
            <a:r>
              <a:rPr lang="zh-CN" altLang="en-US" sz="2400" dirty="0"/>
              <a:t>俺是一个兵，来自老百姓；俺是一个兵，来自老百姓；俺是一个兵，来自老百姓；俺是一个兵，来自老百姓；俺是一个兵，来自老百姓</a:t>
            </a:r>
            <a:r>
              <a:rPr lang="en-US" altLang="zh-CN" sz="2400" dirty="0"/>
              <a:t>")</a:t>
            </a:r>
          </a:p>
          <a:p>
            <a:pPr lvl="1"/>
            <a:r>
              <a:rPr lang="en-US" altLang="zh-CN" sz="2000" dirty="0"/>
              <a:t>-6433986124583279018</a:t>
            </a:r>
          </a:p>
          <a:p>
            <a:r>
              <a:rPr lang="en-US" altLang="zh-CN" sz="2400" dirty="0"/>
              <a:t>&gt;&gt;&gt; hash("</a:t>
            </a:r>
            <a:r>
              <a:rPr lang="zh-CN" altLang="en-US" sz="2400" dirty="0"/>
              <a:t>俺是一个兵，来自老百姓；俺是一个兵，来自老百姓；俺是一个兵，来自老百姓；俺是一个兵，来自老百姓；俺是一个兵，来自老百姓。</a:t>
            </a:r>
            <a:r>
              <a:rPr lang="en-US" altLang="zh-CN" sz="2400" dirty="0"/>
              <a:t>")</a:t>
            </a:r>
          </a:p>
          <a:p>
            <a:pPr lvl="1"/>
            <a:r>
              <a:rPr lang="en-US" altLang="zh-CN" sz="2000" dirty="0" smtClean="0"/>
              <a:t>5917514261648598796</a:t>
            </a:r>
            <a:endParaRPr lang="en-US" altLang="zh-CN" sz="2000" dirty="0"/>
          </a:p>
        </p:txBody>
      </p:sp>
      <p:sp>
        <p:nvSpPr>
          <p:cNvPr id="5" name="标题 1"/>
          <p:cNvSpPr>
            <a:spLocks noGrp="1"/>
          </p:cNvSpPr>
          <p:nvPr>
            <p:ph type="title"/>
          </p:nvPr>
        </p:nvSpPr>
        <p:spPr/>
        <p:txBody>
          <a:bodyPr/>
          <a:lstStyle/>
          <a:p>
            <a:r>
              <a:rPr lang="en-US" altLang="zh-CN" dirty="0" smtClean="0"/>
              <a:t>Hash</a:t>
            </a:r>
            <a:r>
              <a:rPr lang="zh-CN" altLang="zh-CN" dirty="0" smtClean="0"/>
              <a:t>函数</a:t>
            </a:r>
            <a:r>
              <a:rPr lang="zh-CN" altLang="en-US" dirty="0" smtClean="0"/>
              <a:t>的</a:t>
            </a:r>
            <a:r>
              <a:rPr lang="zh-CN" altLang="en-US" dirty="0" smtClean="0">
                <a:effectLst>
                  <a:outerShdw blurRad="38100" dist="38100" dir="2700000" algn="tl">
                    <a:srgbClr val="000000">
                      <a:alpha val="43137"/>
                    </a:srgbClr>
                  </a:outerShdw>
                </a:effectLst>
              </a:rPr>
              <a:t>冲突</a:t>
            </a:r>
            <a:r>
              <a:rPr lang="zh-CN" altLang="en-US" dirty="0" smtClean="0">
                <a:effectLst>
                  <a:outerShdw blurRad="38100" dist="38100" dir="2700000" algn="tl">
                    <a:srgbClr val="000000">
                      <a:alpha val="43137"/>
                    </a:srgbClr>
                  </a:outerShdw>
                </a:effectLst>
              </a:rPr>
              <a:t>解决</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82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Hash</a:t>
            </a:r>
            <a:r>
              <a:rPr lang="zh-CN" altLang="en-US" dirty="0" smtClean="0"/>
              <a:t>算法的应用</a:t>
            </a:r>
            <a:endParaRPr lang="zh-CN" altLang="en-US" dirty="0"/>
          </a:p>
        </p:txBody>
      </p:sp>
      <p:sp>
        <p:nvSpPr>
          <p:cNvPr id="3" name="内容占位符 2"/>
          <p:cNvSpPr>
            <a:spLocks noGrp="1"/>
          </p:cNvSpPr>
          <p:nvPr>
            <p:ph idx="1"/>
          </p:nvPr>
        </p:nvSpPr>
        <p:spPr/>
        <p:txBody>
          <a:bodyPr>
            <a:normAutofit/>
          </a:bodyPr>
          <a:lstStyle/>
          <a:p>
            <a:r>
              <a:rPr lang="zh-CN" altLang="en-US" dirty="0" smtClean="0"/>
              <a:t>文件</a:t>
            </a:r>
            <a:r>
              <a:rPr lang="zh-CN" altLang="en-US" dirty="0"/>
              <a:t>校验</a:t>
            </a:r>
          </a:p>
          <a:p>
            <a:pPr lvl="1"/>
            <a:r>
              <a:rPr lang="zh-CN" altLang="en-US" dirty="0"/>
              <a:t>我们比较熟悉的校验算法有奇偶校验和</a:t>
            </a:r>
            <a:r>
              <a:rPr lang="en-US" altLang="zh-CN" dirty="0"/>
              <a:t>CRC</a:t>
            </a:r>
            <a:r>
              <a:rPr lang="zh-CN" altLang="en-US" dirty="0"/>
              <a:t>校验，这</a:t>
            </a:r>
            <a:r>
              <a:rPr lang="en-US" altLang="zh-CN" dirty="0"/>
              <a:t>2</a:t>
            </a:r>
            <a:r>
              <a:rPr lang="zh-CN" altLang="en-US" dirty="0"/>
              <a:t>种校验并没有抗数据篡改的能力，它们一定程度上能检测并纠正数据传输中的信道误码，但却不能防止对数据的恶意破坏。</a:t>
            </a:r>
          </a:p>
          <a:p>
            <a:pPr lvl="1"/>
            <a:r>
              <a:rPr lang="en-US" altLang="zh-CN" dirty="0"/>
              <a:t>MD5 Hash</a:t>
            </a:r>
            <a:r>
              <a:rPr lang="zh-CN" altLang="en-US" dirty="0"/>
              <a:t>算法的</a:t>
            </a:r>
            <a:r>
              <a:rPr lang="en-US" altLang="zh-CN" dirty="0"/>
              <a:t>"</a:t>
            </a:r>
            <a:r>
              <a:rPr lang="zh-CN" altLang="en-US" dirty="0"/>
              <a:t>数字指纹</a:t>
            </a:r>
            <a:r>
              <a:rPr lang="en-US" altLang="zh-CN" dirty="0"/>
              <a:t>"</a:t>
            </a:r>
            <a:r>
              <a:rPr lang="zh-CN" altLang="en-US" dirty="0"/>
              <a:t>特性，使它成为应用最广泛的一种文件完整性校验和</a:t>
            </a:r>
            <a:r>
              <a:rPr lang="en-US" altLang="zh-CN" dirty="0"/>
              <a:t>(Checksum)</a:t>
            </a:r>
            <a:r>
              <a:rPr lang="zh-CN" altLang="en-US" dirty="0" smtClean="0"/>
              <a:t>算法</a:t>
            </a:r>
            <a:endParaRPr lang="zh-CN" altLang="en-US" dirty="0"/>
          </a:p>
          <a:p>
            <a:r>
              <a:rPr lang="zh-CN" altLang="en-US" dirty="0" smtClean="0"/>
              <a:t>数字签名</a:t>
            </a:r>
            <a:endParaRPr lang="zh-CN" altLang="en-US" dirty="0"/>
          </a:p>
          <a:p>
            <a:pPr lvl="1"/>
            <a:r>
              <a:rPr lang="zh-CN" altLang="en-US" dirty="0" smtClean="0"/>
              <a:t>由于</a:t>
            </a:r>
            <a:r>
              <a:rPr lang="zh-CN" altLang="en-US" dirty="0"/>
              <a:t>非对称算法的运算速度较慢，所以在数字签名协议中，单向散列函数扮演了一个重要的角色</a:t>
            </a:r>
            <a:r>
              <a:rPr lang="zh-CN" altLang="en-US" dirty="0" smtClean="0"/>
              <a:t>。</a:t>
            </a:r>
            <a:endParaRPr lang="zh-CN" altLang="en-US" dirty="0"/>
          </a:p>
          <a:p>
            <a:r>
              <a:rPr lang="zh-CN" altLang="en-US" dirty="0" smtClean="0"/>
              <a:t>鉴</a:t>
            </a:r>
            <a:r>
              <a:rPr lang="zh-CN" altLang="en-US" dirty="0"/>
              <a:t>权协议</a:t>
            </a:r>
          </a:p>
          <a:p>
            <a:pPr lvl="1"/>
            <a:r>
              <a:rPr lang="zh-CN" altLang="en-US" dirty="0" smtClean="0"/>
              <a:t>在</a:t>
            </a:r>
            <a:r>
              <a:rPr lang="zh-CN" altLang="en-US" dirty="0"/>
              <a:t>传输信道是可被侦听，但不可被篡改的情况下，这是一种简单而安全的方法。</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108</a:t>
            </a:fld>
            <a:endParaRPr lang="zh-CN" altLang="en-US"/>
          </a:p>
        </p:txBody>
      </p:sp>
    </p:spTree>
    <p:extLst>
      <p:ext uri="{BB962C8B-B14F-4D97-AF65-F5344CB8AC3E}">
        <p14:creationId xmlns:p14="http://schemas.microsoft.com/office/powerpoint/2010/main" val="111559098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2.5.2 </a:t>
            </a:r>
            <a:r>
              <a:rPr lang="zh-CN" altLang="en-US" dirty="0"/>
              <a:t>消息摘要</a:t>
            </a:r>
          </a:p>
        </p:txBody>
      </p:sp>
      <p:sp>
        <p:nvSpPr>
          <p:cNvPr id="3" name="内容占位符 2"/>
          <p:cNvSpPr>
            <a:spLocks noGrp="1"/>
          </p:cNvSpPr>
          <p:nvPr>
            <p:ph idx="1"/>
          </p:nvPr>
        </p:nvSpPr>
        <p:spPr/>
        <p:txBody>
          <a:bodyPr>
            <a:normAutofit/>
          </a:bodyPr>
          <a:lstStyle/>
          <a:p>
            <a:r>
              <a:rPr lang="en-US" altLang="zh-CN" dirty="0"/>
              <a:t>MD5</a:t>
            </a:r>
            <a:r>
              <a:rPr lang="zh-CN" altLang="en-US" dirty="0"/>
              <a:t>全称是消息摘要</a:t>
            </a:r>
            <a:r>
              <a:rPr lang="en-US" altLang="zh-CN" dirty="0"/>
              <a:t>5</a:t>
            </a:r>
            <a:r>
              <a:rPr lang="zh-CN" altLang="en-US" dirty="0"/>
              <a:t>（</a:t>
            </a:r>
            <a:r>
              <a:rPr lang="en-US" altLang="zh-CN" dirty="0"/>
              <a:t>Message-Digest Algorithm 5</a:t>
            </a:r>
            <a:r>
              <a:rPr lang="zh-CN" altLang="en-US" dirty="0"/>
              <a:t>）</a:t>
            </a:r>
            <a:r>
              <a:rPr lang="zh-CN" altLang="en-US" dirty="0" smtClean="0"/>
              <a:t>。</a:t>
            </a:r>
            <a:endParaRPr lang="en-US" altLang="zh-CN" dirty="0" smtClean="0"/>
          </a:p>
          <a:p>
            <a:pPr lvl="1"/>
            <a:r>
              <a:rPr lang="en-US" altLang="zh-CN" dirty="0" smtClean="0"/>
              <a:t>MD5</a:t>
            </a:r>
            <a:r>
              <a:rPr lang="zh-CN" altLang="en-US" dirty="0"/>
              <a:t>算法作为一种经典的单向散列函数，在文件校验、数字签名、版权协议、身份认证以及数据加密中都有着广泛的应用</a:t>
            </a:r>
            <a:r>
              <a:rPr lang="zh-CN" altLang="en-US" dirty="0" smtClean="0"/>
              <a:t>。</a:t>
            </a:r>
            <a:endParaRPr lang="zh-CN" altLang="en-US" dirty="0"/>
          </a:p>
          <a:p>
            <a:r>
              <a:rPr lang="en-US" altLang="zh-CN" dirty="0"/>
              <a:t>1</a:t>
            </a:r>
            <a:r>
              <a:rPr lang="zh-CN" altLang="en-US" dirty="0"/>
              <a:t>、</a:t>
            </a:r>
            <a:r>
              <a:rPr lang="en-US" altLang="zh-CN" dirty="0"/>
              <a:t>MD5</a:t>
            </a:r>
            <a:r>
              <a:rPr lang="zh-CN" altLang="en-US" dirty="0"/>
              <a:t>的起源与发展</a:t>
            </a:r>
          </a:p>
          <a:p>
            <a:pPr lvl="1"/>
            <a:r>
              <a:rPr lang="en-US" altLang="zh-CN" dirty="0"/>
              <a:t>MD5</a:t>
            </a:r>
            <a:r>
              <a:rPr lang="zh-CN" altLang="en-US" dirty="0"/>
              <a:t>是在</a:t>
            </a:r>
            <a:r>
              <a:rPr lang="en-US" altLang="zh-CN" dirty="0"/>
              <a:t>1990</a:t>
            </a:r>
            <a:r>
              <a:rPr lang="zh-CN" altLang="en-US" dirty="0"/>
              <a:t>年代初由</a:t>
            </a:r>
            <a:r>
              <a:rPr lang="en-US" altLang="zh-CN" dirty="0"/>
              <a:t>MIT</a:t>
            </a:r>
            <a:r>
              <a:rPr lang="zh-CN" altLang="en-US" dirty="0"/>
              <a:t>的计算机科学实验室和</a:t>
            </a:r>
            <a:r>
              <a:rPr lang="en-US" altLang="zh-CN" dirty="0"/>
              <a:t>RSA Data Security </a:t>
            </a:r>
            <a:r>
              <a:rPr lang="en-US" altLang="zh-CN" dirty="0" err="1"/>
              <a:t>Inc</a:t>
            </a:r>
            <a:r>
              <a:rPr lang="zh-CN" altLang="en-US" dirty="0"/>
              <a:t>发明的</a:t>
            </a:r>
            <a:r>
              <a:rPr lang="zh-CN" altLang="en-US" dirty="0" smtClean="0"/>
              <a:t>。</a:t>
            </a:r>
            <a:endParaRPr lang="en-US" altLang="zh-CN" dirty="0" smtClean="0"/>
          </a:p>
          <a:p>
            <a:pPr lvl="1"/>
            <a:r>
              <a:rPr lang="zh-CN" altLang="en-US" dirty="0" smtClean="0"/>
              <a:t>经</a:t>
            </a:r>
            <a:r>
              <a:rPr lang="en-US" altLang="zh-CN" dirty="0"/>
              <a:t>MD2</a:t>
            </a:r>
            <a:r>
              <a:rPr lang="zh-CN" altLang="en-US" dirty="0"/>
              <a:t>、</a:t>
            </a:r>
            <a:r>
              <a:rPr lang="en-US" altLang="zh-CN" dirty="0"/>
              <a:t>MD3</a:t>
            </a:r>
            <a:r>
              <a:rPr lang="zh-CN" altLang="en-US" dirty="0"/>
              <a:t>和</a:t>
            </a:r>
            <a:r>
              <a:rPr lang="en-US" altLang="zh-CN" dirty="0"/>
              <a:t>MD4</a:t>
            </a:r>
            <a:r>
              <a:rPr lang="zh-CN" altLang="en-US" dirty="0"/>
              <a:t>发展而来</a:t>
            </a:r>
            <a:r>
              <a:rPr lang="zh-CN" altLang="en-US" dirty="0" smtClean="0"/>
              <a:t>。</a:t>
            </a:r>
            <a:endParaRPr lang="en-US" altLang="zh-CN" dirty="0" smtClean="0"/>
          </a:p>
          <a:p>
            <a:pPr lvl="1"/>
            <a:r>
              <a:rPr lang="en-US" altLang="zh-CN" dirty="0" err="1" smtClean="0"/>
              <a:t>Rivest</a:t>
            </a:r>
            <a:r>
              <a:rPr lang="zh-CN" altLang="en-US" dirty="0"/>
              <a:t>在</a:t>
            </a:r>
            <a:r>
              <a:rPr lang="en-US" altLang="zh-CN" dirty="0"/>
              <a:t>1989</a:t>
            </a:r>
            <a:r>
              <a:rPr lang="zh-CN" altLang="en-US" dirty="0"/>
              <a:t>年开发出</a:t>
            </a:r>
            <a:r>
              <a:rPr lang="en-US" altLang="zh-CN" dirty="0"/>
              <a:t>MD2</a:t>
            </a:r>
            <a:r>
              <a:rPr lang="zh-CN" altLang="en-US" dirty="0"/>
              <a:t>算法</a:t>
            </a:r>
            <a:r>
              <a:rPr lang="zh-CN" altLang="en-US" dirty="0" smtClean="0"/>
              <a:t>。</a:t>
            </a:r>
            <a:endParaRPr lang="en-US" altLang="zh-CN" dirty="0" smtClean="0"/>
          </a:p>
          <a:p>
            <a:r>
              <a:rPr lang="en-US" altLang="zh-CN" dirty="0" err="1" smtClean="0"/>
              <a:t>Rivest</a:t>
            </a:r>
            <a:r>
              <a:rPr lang="zh-CN" altLang="en-US" dirty="0"/>
              <a:t>在</a:t>
            </a:r>
            <a:r>
              <a:rPr lang="en-US" altLang="zh-CN" dirty="0"/>
              <a:t>1990</a:t>
            </a:r>
            <a:r>
              <a:rPr lang="zh-CN" altLang="en-US" dirty="0"/>
              <a:t>年开发出</a:t>
            </a:r>
            <a:r>
              <a:rPr lang="en-US" altLang="zh-CN" dirty="0"/>
              <a:t>MD4</a:t>
            </a:r>
            <a:r>
              <a:rPr lang="zh-CN" altLang="en-US" dirty="0"/>
              <a:t>算法</a:t>
            </a:r>
            <a:r>
              <a:rPr lang="zh-CN" altLang="en-US" dirty="0" smtClean="0"/>
              <a:t>。</a:t>
            </a:r>
            <a:endParaRPr lang="en-US" altLang="zh-CN" dirty="0" smtClean="0"/>
          </a:p>
          <a:p>
            <a:r>
              <a:rPr lang="en-US" altLang="zh-CN" dirty="0" smtClean="0"/>
              <a:t>1991</a:t>
            </a:r>
            <a:r>
              <a:rPr lang="zh-CN" altLang="en-US" dirty="0"/>
              <a:t>年，</a:t>
            </a:r>
            <a:r>
              <a:rPr lang="en-US" altLang="zh-CN" dirty="0" err="1"/>
              <a:t>Rivest</a:t>
            </a:r>
            <a:r>
              <a:rPr lang="zh-CN" altLang="en-US" dirty="0"/>
              <a:t>开发出技术上更为趋近成熟的</a:t>
            </a:r>
            <a:r>
              <a:rPr lang="en-US" altLang="zh-CN" dirty="0"/>
              <a:t>MD5</a:t>
            </a:r>
            <a:r>
              <a:rPr lang="zh-CN" altLang="en-US" dirty="0"/>
              <a:t>算法</a:t>
            </a:r>
            <a:r>
              <a:rPr lang="zh-CN" altLang="en-US" dirty="0" smtClean="0"/>
              <a:t>。</a:t>
            </a:r>
            <a:endParaRPr lang="en-US" altLang="zh-CN" dirty="0" smtClean="0"/>
          </a:p>
          <a:p>
            <a:pPr lvl="1"/>
            <a:r>
              <a:rPr lang="zh-CN" altLang="en-US" dirty="0" smtClean="0"/>
              <a:t>它</a:t>
            </a:r>
            <a:r>
              <a:rPr lang="zh-CN" altLang="en-US" dirty="0"/>
              <a:t>在</a:t>
            </a:r>
            <a:r>
              <a:rPr lang="en-US" altLang="zh-CN" dirty="0"/>
              <a:t>MD4</a:t>
            </a:r>
            <a:r>
              <a:rPr lang="zh-CN" altLang="en-US" dirty="0"/>
              <a:t>的基础上增加了</a:t>
            </a:r>
            <a:r>
              <a:rPr lang="en-US" altLang="zh-CN" dirty="0"/>
              <a:t>"</a:t>
            </a:r>
            <a:r>
              <a:rPr lang="zh-CN" altLang="en-US" dirty="0"/>
              <a:t>安全</a:t>
            </a:r>
            <a:r>
              <a:rPr lang="en-US" altLang="zh-CN" dirty="0"/>
              <a:t>-</a:t>
            </a:r>
            <a:r>
              <a:rPr lang="zh-CN" altLang="en-US" dirty="0"/>
              <a:t>带子</a:t>
            </a:r>
            <a:r>
              <a:rPr lang="en-US" altLang="zh-CN" dirty="0"/>
              <a:t>"</a:t>
            </a:r>
            <a:r>
              <a:rPr lang="zh-CN" altLang="en-US" dirty="0"/>
              <a:t>（</a:t>
            </a:r>
            <a:r>
              <a:rPr lang="en-US" altLang="zh-CN" dirty="0"/>
              <a:t>safety-belts</a:t>
            </a:r>
            <a:r>
              <a:rPr lang="zh-CN" altLang="en-US" dirty="0"/>
              <a:t>）的概念</a:t>
            </a:r>
            <a:r>
              <a:rPr lang="zh-CN" altLang="en-US" dirty="0" smtClean="0"/>
              <a:t>。</a:t>
            </a:r>
            <a:endParaRPr lang="en-US" altLang="zh-CN" dirty="0" smtClean="0"/>
          </a:p>
          <a:p>
            <a:pPr lvl="1"/>
            <a:r>
              <a:rPr lang="zh-CN" altLang="en-US" dirty="0" smtClean="0"/>
              <a:t>虽然</a:t>
            </a:r>
            <a:r>
              <a:rPr lang="en-US" altLang="zh-CN" dirty="0"/>
              <a:t>MD5</a:t>
            </a:r>
            <a:r>
              <a:rPr lang="zh-CN" altLang="en-US" dirty="0"/>
              <a:t>比</a:t>
            </a:r>
            <a:r>
              <a:rPr lang="en-US" altLang="zh-CN" dirty="0"/>
              <a:t>MD4</a:t>
            </a:r>
            <a:r>
              <a:rPr lang="zh-CN" altLang="en-US" dirty="0"/>
              <a:t>复杂度大一些，但却更为</a:t>
            </a:r>
            <a:r>
              <a:rPr lang="zh-CN" altLang="en-US" dirty="0" smtClean="0"/>
              <a:t>安全</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109</a:t>
            </a:fld>
            <a:endParaRPr lang="zh-CN" altLang="en-US"/>
          </a:p>
        </p:txBody>
      </p:sp>
    </p:spTree>
    <p:extLst>
      <p:ext uri="{BB962C8B-B14F-4D97-AF65-F5344CB8AC3E}">
        <p14:creationId xmlns:p14="http://schemas.microsoft.com/office/powerpoint/2010/main" val="1012229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密码学的发展</a:t>
            </a:r>
            <a:endParaRPr lang="zh-CN" altLang="en-US" dirty="0"/>
          </a:p>
        </p:txBody>
      </p:sp>
      <p:sp>
        <p:nvSpPr>
          <p:cNvPr id="3" name="内容占位符 2"/>
          <p:cNvSpPr>
            <a:spLocks noGrp="1"/>
          </p:cNvSpPr>
          <p:nvPr>
            <p:ph idx="1"/>
          </p:nvPr>
        </p:nvSpPr>
        <p:spPr>
          <a:xfrm>
            <a:off x="395536" y="980728"/>
            <a:ext cx="7931224" cy="5001419"/>
          </a:xfrm>
        </p:spPr>
        <p:txBody>
          <a:bodyPr>
            <a:normAutofit/>
          </a:bodyPr>
          <a:lstStyle/>
          <a:p>
            <a:pPr marL="0" indent="0">
              <a:lnSpc>
                <a:spcPct val="90000"/>
              </a:lnSpc>
              <a:buNone/>
            </a:pPr>
            <a:r>
              <a:rPr lang="en-US" altLang="zh-CN" sz="2800" dirty="0" smtClean="0"/>
              <a:t>2</a:t>
            </a:r>
            <a:r>
              <a:rPr lang="zh-CN" altLang="en-US" sz="2800" dirty="0" smtClean="0"/>
              <a:t>）从</a:t>
            </a:r>
            <a:r>
              <a:rPr lang="en-US" altLang="zh-CN" sz="2800" dirty="0" smtClean="0"/>
              <a:t>1949</a:t>
            </a:r>
            <a:r>
              <a:rPr lang="zh-CN" altLang="en-US" sz="2800" dirty="0" smtClean="0"/>
              <a:t>年到</a:t>
            </a:r>
            <a:r>
              <a:rPr lang="en-US" altLang="zh-CN" sz="2800" dirty="0" smtClean="0"/>
              <a:t>1976</a:t>
            </a:r>
            <a:r>
              <a:rPr lang="zh-CN" altLang="en-US" sz="2800" dirty="0" smtClean="0"/>
              <a:t>年，是密码学发展的第二阶段。</a:t>
            </a:r>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11</a:t>
            </a:fld>
            <a:endParaRPr lang="zh-CN" altLang="en-US"/>
          </a:p>
        </p:txBody>
      </p:sp>
      <p:sp>
        <p:nvSpPr>
          <p:cNvPr id="6" name="Rectangle 3"/>
          <p:cNvSpPr txBox="1">
            <a:spLocks noChangeArrowheads="1"/>
          </p:cNvSpPr>
          <p:nvPr/>
        </p:nvSpPr>
        <p:spPr>
          <a:xfrm>
            <a:off x="323528" y="1700808"/>
            <a:ext cx="6408713" cy="50832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rgbClr val="002060"/>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1800" b="1" kern="1200">
                <a:solidFill>
                  <a:srgbClr val="C00000"/>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b="1" dirty="0" smtClean="0"/>
              <a:t>1949</a:t>
            </a:r>
            <a:r>
              <a:rPr lang="zh-CN" altLang="en-US" b="1" dirty="0" smtClean="0"/>
              <a:t>年，信息论之父</a:t>
            </a:r>
            <a:r>
              <a:rPr lang="en-US" altLang="zh-CN" b="1" dirty="0" err="1" smtClean="0"/>
              <a:t>C.E.Shannon</a:t>
            </a:r>
            <a:r>
              <a:rPr lang="zh-CN" altLang="en-US" b="1" dirty="0" smtClean="0"/>
              <a:t>（香浓）发表了</a:t>
            </a:r>
            <a:r>
              <a:rPr lang="en-US" altLang="zh-CN" b="1" dirty="0" smtClean="0"/>
              <a:t>《</a:t>
            </a:r>
            <a:r>
              <a:rPr lang="zh-CN" altLang="en-US" b="1" dirty="0" smtClean="0"/>
              <a:t>保密系统的通信理论</a:t>
            </a:r>
            <a:r>
              <a:rPr lang="en-US" altLang="zh-CN" b="1" dirty="0" smtClean="0"/>
              <a:t>》</a:t>
            </a:r>
            <a:r>
              <a:rPr lang="zh-CN" altLang="en-US" b="1" dirty="0" smtClean="0"/>
              <a:t>，密码学走上科学和理性之路。</a:t>
            </a:r>
          </a:p>
          <a:p>
            <a:r>
              <a:rPr lang="en-US" altLang="zh-CN" b="1" dirty="0" smtClean="0"/>
              <a:t>1976</a:t>
            </a:r>
            <a:r>
              <a:rPr lang="zh-CN" altLang="en-US" b="1" dirty="0" smtClean="0"/>
              <a:t>年</a:t>
            </a:r>
            <a:r>
              <a:rPr lang="en-US" altLang="zh-CN" b="1" dirty="0" err="1" smtClean="0"/>
              <a:t>W.Diffie</a:t>
            </a:r>
            <a:r>
              <a:rPr lang="zh-CN" altLang="en-US" b="1" dirty="0" smtClean="0"/>
              <a:t>和</a:t>
            </a:r>
            <a:r>
              <a:rPr lang="en-US" altLang="zh-CN" b="1" dirty="0" err="1" smtClean="0"/>
              <a:t>M.E.Hellman</a:t>
            </a:r>
            <a:r>
              <a:rPr lang="zh-CN" altLang="en-US" b="1" dirty="0" smtClean="0"/>
              <a:t>发表的</a:t>
            </a:r>
            <a:r>
              <a:rPr lang="en-US" altLang="zh-CN" b="1" dirty="0" smtClean="0"/>
              <a:t>《</a:t>
            </a:r>
            <a:r>
              <a:rPr lang="zh-CN" altLang="en-US" b="1" dirty="0" smtClean="0"/>
              <a:t>密码学的新方向</a:t>
            </a:r>
            <a:r>
              <a:rPr lang="en-US" altLang="zh-CN" b="1" dirty="0" smtClean="0"/>
              <a:t>》</a:t>
            </a:r>
            <a:r>
              <a:rPr lang="zh-CN" altLang="en-US" b="1" dirty="0" smtClean="0"/>
              <a:t>，以及</a:t>
            </a:r>
            <a:r>
              <a:rPr lang="en-US" altLang="zh-CN" b="1" dirty="0" smtClean="0"/>
              <a:t>1977</a:t>
            </a:r>
            <a:r>
              <a:rPr lang="zh-CN" altLang="en-US" b="1" dirty="0" smtClean="0"/>
              <a:t>年美国公布实施的数据加密标准</a:t>
            </a:r>
            <a:r>
              <a:rPr lang="en-US" altLang="zh-CN" b="1" dirty="0" smtClean="0"/>
              <a:t>DES</a:t>
            </a:r>
            <a:r>
              <a:rPr lang="zh-CN" altLang="en-US" b="1" dirty="0" smtClean="0"/>
              <a:t>，标志着密码学发展的革命。</a:t>
            </a:r>
          </a:p>
          <a:p>
            <a:r>
              <a:rPr lang="en-US" altLang="zh-CN" b="1" dirty="0" smtClean="0"/>
              <a:t>2001</a:t>
            </a:r>
            <a:r>
              <a:rPr lang="zh-CN" altLang="en-US" b="1" dirty="0" smtClean="0"/>
              <a:t>年</a:t>
            </a:r>
            <a:r>
              <a:rPr lang="en-US" altLang="zh-CN" b="1" dirty="0" smtClean="0"/>
              <a:t>11</a:t>
            </a:r>
            <a:r>
              <a:rPr lang="zh-CN" altLang="en-US" b="1" dirty="0" smtClean="0"/>
              <a:t>月美国国家标准技术研究所发布高级数据加密标准</a:t>
            </a:r>
            <a:r>
              <a:rPr lang="en-US" altLang="zh-CN" b="1" dirty="0" smtClean="0"/>
              <a:t>AES</a:t>
            </a:r>
            <a:r>
              <a:rPr lang="zh-CN" altLang="en-US" b="1" dirty="0" smtClean="0"/>
              <a:t>代表着密码学的最新发展。 </a:t>
            </a:r>
            <a:endParaRPr lang="zh-CN" altLang="en-US" b="1" dirty="0"/>
          </a:p>
        </p:txBody>
      </p:sp>
      <p:pic>
        <p:nvPicPr>
          <p:cNvPr id="7" name="Picture 4" descr="01300000247486123081492077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1" y="1988840"/>
            <a:ext cx="23241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458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单向散列</a:t>
            </a:r>
            <a:r>
              <a:rPr lang="zh-CN" altLang="en-US" dirty="0" smtClean="0"/>
              <a:t>函数</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单向</a:t>
            </a:r>
            <a:r>
              <a:rPr lang="zh-CN" altLang="en-US" dirty="0"/>
              <a:t>散列函数，又称哈希函数或杂凑函数，是一种把任意长度的输入消息串变化成固定长度的输出串的函数这个输出串称为该消息的哈希值</a:t>
            </a:r>
            <a:r>
              <a:rPr lang="zh-CN" altLang="en-US" dirty="0" smtClean="0"/>
              <a:t>。</a:t>
            </a:r>
            <a:endParaRPr lang="en-US" altLang="zh-CN" dirty="0" smtClean="0"/>
          </a:p>
          <a:p>
            <a:r>
              <a:rPr lang="zh-CN" altLang="en-US" dirty="0" smtClean="0"/>
              <a:t>常见</a:t>
            </a:r>
            <a:r>
              <a:rPr lang="zh-CN" altLang="en-US" dirty="0"/>
              <a:t>的单向散列函数有：</a:t>
            </a:r>
          </a:p>
          <a:p>
            <a:pPr lvl="1"/>
            <a:r>
              <a:rPr lang="en-US" altLang="zh-CN" dirty="0" smtClean="0"/>
              <a:t>MD5</a:t>
            </a:r>
            <a:r>
              <a:rPr lang="zh-CN" altLang="en-US" dirty="0"/>
              <a:t>（</a:t>
            </a:r>
            <a:r>
              <a:rPr lang="en-US" altLang="zh-CN" dirty="0"/>
              <a:t>Message Digest Algorithm 5</a:t>
            </a:r>
            <a:r>
              <a:rPr lang="zh-CN" altLang="en-US" dirty="0"/>
              <a:t>）：是 </a:t>
            </a:r>
            <a:r>
              <a:rPr lang="en-US" altLang="zh-CN" dirty="0"/>
              <a:t>RSA </a:t>
            </a:r>
            <a:r>
              <a:rPr lang="zh-CN" altLang="en-US" dirty="0"/>
              <a:t>数据安全公司开发的一种单向散列算法，</a:t>
            </a:r>
            <a:r>
              <a:rPr lang="en-US" altLang="zh-CN" dirty="0"/>
              <a:t>MD5 </a:t>
            </a:r>
            <a:r>
              <a:rPr lang="zh-CN" altLang="en-US" dirty="0"/>
              <a:t>被广泛使用，可以用来把不同长度的数据块进行暗码运算成一个 </a:t>
            </a:r>
            <a:r>
              <a:rPr lang="en-US" altLang="zh-CN" dirty="0"/>
              <a:t>128 </a:t>
            </a:r>
            <a:r>
              <a:rPr lang="zh-CN" altLang="en-US" dirty="0"/>
              <a:t>位（</a:t>
            </a:r>
            <a:r>
              <a:rPr lang="en-US" altLang="zh-CN" dirty="0"/>
              <a:t>bits</a:t>
            </a:r>
            <a:r>
              <a:rPr lang="zh-CN" altLang="en-US" dirty="0"/>
              <a:t>，比特位，</a:t>
            </a:r>
            <a:r>
              <a:rPr lang="en-US" altLang="zh-CN" dirty="0"/>
              <a:t>16 B</a:t>
            </a:r>
            <a:r>
              <a:rPr lang="zh-CN" altLang="en-US" dirty="0"/>
              <a:t>，字节）的数值。</a:t>
            </a:r>
          </a:p>
          <a:p>
            <a:pPr lvl="1"/>
            <a:r>
              <a:rPr lang="en-US" altLang="zh-CN" dirty="0" smtClean="0"/>
              <a:t>SHA</a:t>
            </a:r>
            <a:r>
              <a:rPr lang="zh-CN" altLang="en-US" dirty="0"/>
              <a:t>（</a:t>
            </a:r>
            <a:r>
              <a:rPr lang="en-US" altLang="zh-CN" dirty="0"/>
              <a:t>Secure Hash Algorithm</a:t>
            </a:r>
            <a:r>
              <a:rPr lang="zh-CN" altLang="en-US" dirty="0"/>
              <a:t>）：</a:t>
            </a:r>
            <a:r>
              <a:rPr lang="en-US" altLang="zh-CN" dirty="0"/>
              <a:t>SHA</a:t>
            </a:r>
            <a:r>
              <a:rPr lang="zh-CN" altLang="en-US" dirty="0"/>
              <a:t>可以对任意长度的数据运算生成一个 </a:t>
            </a:r>
            <a:r>
              <a:rPr lang="en-US" altLang="zh-CN" dirty="0"/>
              <a:t>160 </a:t>
            </a:r>
            <a:r>
              <a:rPr lang="zh-CN" altLang="en-US" dirty="0"/>
              <a:t>位（</a:t>
            </a:r>
            <a:r>
              <a:rPr lang="en-US" altLang="zh-CN" dirty="0"/>
              <a:t>bits</a:t>
            </a:r>
            <a:r>
              <a:rPr lang="zh-CN" altLang="en-US" dirty="0"/>
              <a:t>，比特位，</a:t>
            </a:r>
            <a:r>
              <a:rPr lang="en-US" altLang="zh-CN" dirty="0"/>
              <a:t>20 </a:t>
            </a:r>
            <a:r>
              <a:rPr lang="zh-CN" altLang="en-US" dirty="0"/>
              <a:t>字节）的数值</a:t>
            </a:r>
            <a:r>
              <a:rPr lang="zh-CN" altLang="en-US" dirty="0" smtClean="0"/>
              <a:t>。</a:t>
            </a:r>
            <a:endParaRPr lang="en-US" altLang="zh-CN" dirty="0" smtClean="0"/>
          </a:p>
          <a:p>
            <a:pPr lvl="1"/>
            <a:r>
              <a:rPr lang="en-US" altLang="zh-CN" dirty="0" smtClean="0"/>
              <a:t>MAC</a:t>
            </a:r>
            <a:r>
              <a:rPr lang="zh-CN" altLang="en-US" dirty="0"/>
              <a:t>（</a:t>
            </a:r>
            <a:r>
              <a:rPr lang="en-US" altLang="zh-CN" dirty="0"/>
              <a:t>Message Authentication Code</a:t>
            </a:r>
            <a:r>
              <a:rPr lang="zh-CN" altLang="en-US" dirty="0"/>
              <a:t>）：消息认证代码，是一种使用密钥的单向函数，可以用它们在系统上或用户之间认证文件或消息。</a:t>
            </a:r>
            <a:r>
              <a:rPr lang="en-US" altLang="zh-CN" dirty="0"/>
              <a:t>HMAC</a:t>
            </a:r>
            <a:r>
              <a:rPr lang="zh-CN" altLang="en-US" dirty="0"/>
              <a:t>（用于消息认证的密钥散列法）就是这种函数的一个例子</a:t>
            </a:r>
            <a:r>
              <a:rPr lang="zh-CN" altLang="en-US" dirty="0" smtClean="0"/>
              <a:t>。</a:t>
            </a:r>
            <a:endParaRPr lang="en-US" altLang="zh-CN" dirty="0" smtClean="0"/>
          </a:p>
          <a:p>
            <a:pPr lvl="1"/>
            <a:r>
              <a:rPr lang="en-US" altLang="zh-CN" dirty="0" smtClean="0"/>
              <a:t>CRC</a:t>
            </a:r>
            <a:r>
              <a:rPr lang="zh-CN" altLang="en-US" dirty="0"/>
              <a:t>（</a:t>
            </a:r>
            <a:r>
              <a:rPr lang="en-US" altLang="zh-CN" dirty="0"/>
              <a:t>Cyclic Redundancy Check</a:t>
            </a:r>
            <a:r>
              <a:rPr lang="zh-CN" altLang="en-US" dirty="0"/>
              <a:t>）：循环冗余校验码，</a:t>
            </a:r>
            <a:r>
              <a:rPr lang="en-US" altLang="zh-CN" dirty="0"/>
              <a:t>CRC </a:t>
            </a:r>
            <a:r>
              <a:rPr lang="zh-CN" altLang="en-US" dirty="0"/>
              <a:t>校验由于实现简单，检错能力强，被广泛使用在各种数据校验应用中。占用系统资源少，用软硬件均能实现，是进行数据传输差错检测地一种很好的手段。</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110</a:t>
            </a:fld>
            <a:endParaRPr lang="zh-CN" altLang="en-US"/>
          </a:p>
        </p:txBody>
      </p:sp>
    </p:spTree>
    <p:extLst>
      <p:ext uri="{BB962C8B-B14F-4D97-AF65-F5344CB8AC3E}">
        <p14:creationId xmlns:p14="http://schemas.microsoft.com/office/powerpoint/2010/main" val="127674756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MD5</a:t>
            </a:r>
            <a:r>
              <a:rPr lang="zh-CN" altLang="en-US" dirty="0"/>
              <a:t>算法特点与</a:t>
            </a:r>
            <a:r>
              <a:rPr lang="zh-CN" altLang="en-US" dirty="0" smtClean="0"/>
              <a:t>步骤</a:t>
            </a:r>
            <a:endParaRPr lang="zh-CN" altLang="en-US" dirty="0"/>
          </a:p>
        </p:txBody>
      </p:sp>
      <p:sp>
        <p:nvSpPr>
          <p:cNvPr id="3" name="内容占位符 2"/>
          <p:cNvSpPr>
            <a:spLocks noGrp="1"/>
          </p:cNvSpPr>
          <p:nvPr>
            <p:ph idx="1"/>
          </p:nvPr>
        </p:nvSpPr>
        <p:spPr/>
        <p:txBody>
          <a:bodyPr/>
          <a:lstStyle/>
          <a:p>
            <a:r>
              <a:rPr lang="en-US" altLang="zh-CN" dirty="0" smtClean="0"/>
              <a:t>Message-Digest</a:t>
            </a:r>
            <a:r>
              <a:rPr lang="zh-CN" altLang="en-US" dirty="0"/>
              <a:t>泛指字节串</a:t>
            </a:r>
            <a:r>
              <a:rPr lang="en-US" altLang="zh-CN" dirty="0"/>
              <a:t>(Message)</a:t>
            </a:r>
            <a:r>
              <a:rPr lang="zh-CN" altLang="en-US" dirty="0"/>
              <a:t>的哈希变换，就是把一个任意长度的字节串变换成一定长的大整数</a:t>
            </a:r>
            <a:r>
              <a:rPr lang="zh-CN" altLang="en-US" dirty="0" smtClean="0"/>
              <a:t>。</a:t>
            </a:r>
            <a:endParaRPr lang="en-US" altLang="zh-CN" dirty="0" smtClean="0"/>
          </a:p>
          <a:p>
            <a:r>
              <a:rPr lang="zh-CN" altLang="en-US" dirty="0" smtClean="0"/>
              <a:t>这种</a:t>
            </a:r>
            <a:r>
              <a:rPr lang="zh-CN" altLang="en-US" dirty="0"/>
              <a:t>变换只与字节的值有关，与字符集或编码方式无关</a:t>
            </a:r>
            <a:r>
              <a:rPr lang="zh-CN" altLang="en-US" dirty="0" smtClean="0"/>
              <a:t>。</a:t>
            </a:r>
            <a:endParaRPr lang="en-US" altLang="zh-CN" dirty="0" smtClean="0"/>
          </a:p>
          <a:p>
            <a:r>
              <a:rPr lang="en-US" altLang="zh-CN" dirty="0" smtClean="0"/>
              <a:t>MD5</a:t>
            </a:r>
            <a:r>
              <a:rPr lang="zh-CN" altLang="en-US" dirty="0"/>
              <a:t>将任意长度的“字节串”变换成一个</a:t>
            </a:r>
            <a:r>
              <a:rPr lang="en-US" altLang="zh-CN" dirty="0"/>
              <a:t>128</a:t>
            </a:r>
            <a:r>
              <a:rPr lang="zh-CN" altLang="en-US" dirty="0"/>
              <a:t>字节的大整数，并且它是一个不可逆的字符串变换算法</a:t>
            </a:r>
            <a:r>
              <a:rPr lang="zh-CN" altLang="en-US" dirty="0" smtClean="0"/>
              <a:t>，</a:t>
            </a:r>
            <a:endParaRPr lang="en-US" altLang="zh-CN" dirty="0" smtClean="0"/>
          </a:p>
          <a:p>
            <a:r>
              <a:rPr lang="zh-CN" altLang="en-US" dirty="0" smtClean="0"/>
              <a:t>换句话说，</a:t>
            </a:r>
            <a:endParaRPr lang="en-US" altLang="zh-CN" dirty="0" smtClean="0"/>
          </a:p>
          <a:p>
            <a:r>
              <a:rPr lang="zh-CN" altLang="en-US" dirty="0" smtClean="0"/>
              <a:t>即使</a:t>
            </a:r>
            <a:r>
              <a:rPr lang="zh-CN" altLang="en-US" dirty="0"/>
              <a:t>看到源程序和算法描述，也无法将一个</a:t>
            </a:r>
            <a:r>
              <a:rPr lang="en-US" altLang="zh-CN" dirty="0"/>
              <a:t>MD5</a:t>
            </a:r>
            <a:r>
              <a:rPr lang="zh-CN" altLang="en-US" dirty="0"/>
              <a:t>的值变换回原始的字符串，从数学原理上说是因为原始的字符串有无穷多个，其功能类似不存在反函数的数学函数。</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111</a:t>
            </a:fld>
            <a:endParaRPr lang="zh-CN" altLang="en-US"/>
          </a:p>
        </p:txBody>
      </p:sp>
    </p:spTree>
    <p:extLst>
      <p:ext uri="{BB962C8B-B14F-4D97-AF65-F5344CB8AC3E}">
        <p14:creationId xmlns:p14="http://schemas.microsoft.com/office/powerpoint/2010/main" val="35555924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MD5</a:t>
            </a:r>
            <a:r>
              <a:rPr lang="zh-CN" altLang="en-US" dirty="0" smtClean="0"/>
              <a:t>的主要</a:t>
            </a:r>
            <a:r>
              <a:rPr lang="zh-CN" altLang="en-US" dirty="0"/>
              <a:t>特点</a:t>
            </a:r>
          </a:p>
        </p:txBody>
      </p:sp>
      <p:sp>
        <p:nvSpPr>
          <p:cNvPr id="3" name="内容占位符 2"/>
          <p:cNvSpPr>
            <a:spLocks noGrp="1"/>
          </p:cNvSpPr>
          <p:nvPr>
            <p:ph idx="1"/>
          </p:nvPr>
        </p:nvSpPr>
        <p:spPr/>
        <p:txBody>
          <a:bodyPr/>
          <a:lstStyle/>
          <a:p>
            <a:r>
              <a:rPr lang="zh-CN" altLang="en-US" dirty="0" smtClean="0"/>
              <a:t>压缩性：</a:t>
            </a:r>
            <a:endParaRPr lang="en-US" altLang="zh-CN" dirty="0" smtClean="0"/>
          </a:p>
          <a:p>
            <a:pPr lvl="1"/>
            <a:r>
              <a:rPr lang="zh-CN" altLang="en-US" dirty="0" smtClean="0"/>
              <a:t>任意</a:t>
            </a:r>
            <a:r>
              <a:rPr lang="zh-CN" altLang="en-US" dirty="0"/>
              <a:t>长度的数据，算出的</a:t>
            </a:r>
            <a:r>
              <a:rPr lang="en-US" altLang="zh-CN" dirty="0"/>
              <a:t>MD5</a:t>
            </a:r>
            <a:r>
              <a:rPr lang="zh-CN" altLang="en-US" dirty="0"/>
              <a:t>值长度都是固定的。</a:t>
            </a:r>
          </a:p>
          <a:p>
            <a:r>
              <a:rPr lang="zh-CN" altLang="en-US" dirty="0" smtClean="0"/>
              <a:t>容易</a:t>
            </a:r>
            <a:r>
              <a:rPr lang="zh-CN" altLang="en-US" dirty="0"/>
              <a:t>计算</a:t>
            </a:r>
            <a:r>
              <a:rPr lang="zh-CN" altLang="en-US" dirty="0" smtClean="0"/>
              <a:t>：</a:t>
            </a:r>
            <a:endParaRPr lang="en-US" altLang="zh-CN" dirty="0" smtClean="0"/>
          </a:p>
          <a:p>
            <a:pPr lvl="1"/>
            <a:r>
              <a:rPr lang="zh-CN" altLang="en-US" dirty="0" smtClean="0"/>
              <a:t>从</a:t>
            </a:r>
            <a:r>
              <a:rPr lang="zh-CN" altLang="en-US" dirty="0"/>
              <a:t>原数据计算出</a:t>
            </a:r>
            <a:r>
              <a:rPr lang="en-US" altLang="zh-CN" dirty="0"/>
              <a:t>MD5</a:t>
            </a:r>
            <a:r>
              <a:rPr lang="zh-CN" altLang="en-US" dirty="0"/>
              <a:t>值很容易。</a:t>
            </a:r>
          </a:p>
          <a:p>
            <a:r>
              <a:rPr lang="zh-CN" altLang="en-US" dirty="0" smtClean="0"/>
              <a:t>抗</a:t>
            </a:r>
            <a:r>
              <a:rPr lang="zh-CN" altLang="en-US" dirty="0"/>
              <a:t>修改性</a:t>
            </a:r>
            <a:r>
              <a:rPr lang="zh-CN" altLang="en-US" dirty="0" smtClean="0"/>
              <a:t>：</a:t>
            </a:r>
            <a:endParaRPr lang="en-US" altLang="zh-CN" dirty="0" smtClean="0"/>
          </a:p>
          <a:p>
            <a:pPr lvl="1"/>
            <a:r>
              <a:rPr lang="zh-CN" altLang="en-US" dirty="0" smtClean="0"/>
              <a:t>对</a:t>
            </a:r>
            <a:r>
              <a:rPr lang="zh-CN" altLang="en-US" dirty="0"/>
              <a:t>原数据进行任何改动，哪怕只修改</a:t>
            </a:r>
            <a:r>
              <a:rPr lang="en-US" altLang="zh-CN" dirty="0"/>
              <a:t>1</a:t>
            </a:r>
            <a:r>
              <a:rPr lang="zh-CN" altLang="en-US" dirty="0"/>
              <a:t>个字节，所得到的</a:t>
            </a:r>
            <a:r>
              <a:rPr lang="en-US" altLang="zh-CN" dirty="0"/>
              <a:t>MD5</a:t>
            </a:r>
            <a:r>
              <a:rPr lang="zh-CN" altLang="en-US" dirty="0"/>
              <a:t>值都有很大区别。</a:t>
            </a:r>
          </a:p>
          <a:p>
            <a:r>
              <a:rPr lang="zh-CN" altLang="en-US" dirty="0" smtClean="0"/>
              <a:t>强</a:t>
            </a:r>
            <a:r>
              <a:rPr lang="zh-CN" altLang="en-US" dirty="0"/>
              <a:t>抗碰撞</a:t>
            </a:r>
            <a:r>
              <a:rPr lang="zh-CN" altLang="en-US" dirty="0" smtClean="0"/>
              <a:t>：</a:t>
            </a:r>
            <a:endParaRPr lang="en-US" altLang="zh-CN" dirty="0" smtClean="0"/>
          </a:p>
          <a:p>
            <a:pPr lvl="1"/>
            <a:r>
              <a:rPr lang="zh-CN" altLang="en-US" dirty="0" smtClean="0"/>
              <a:t>已知</a:t>
            </a:r>
            <a:r>
              <a:rPr lang="zh-CN" altLang="en-US" dirty="0"/>
              <a:t>原数据和其</a:t>
            </a:r>
            <a:r>
              <a:rPr lang="en-US" altLang="zh-CN" dirty="0"/>
              <a:t>MD5</a:t>
            </a:r>
            <a:r>
              <a:rPr lang="zh-CN" altLang="en-US" dirty="0"/>
              <a:t>值，想找到一个具有相同</a:t>
            </a:r>
            <a:r>
              <a:rPr lang="en-US" altLang="zh-CN" dirty="0"/>
              <a:t>MD5</a:t>
            </a:r>
            <a:r>
              <a:rPr lang="zh-CN" altLang="en-US" dirty="0"/>
              <a:t>值的数据（即伪造数据）是非常困难的。</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112</a:t>
            </a:fld>
            <a:endParaRPr lang="zh-CN" altLang="en-US"/>
          </a:p>
        </p:txBody>
      </p:sp>
    </p:spTree>
    <p:extLst>
      <p:ext uri="{BB962C8B-B14F-4D97-AF65-F5344CB8AC3E}">
        <p14:creationId xmlns:p14="http://schemas.microsoft.com/office/powerpoint/2010/main" val="268198106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MD5</a:t>
            </a:r>
            <a:r>
              <a:rPr lang="zh-CN" altLang="en-US" dirty="0"/>
              <a:t>算法</a:t>
            </a:r>
            <a:r>
              <a:rPr lang="zh-CN" altLang="en-US" dirty="0" smtClean="0"/>
              <a:t>步骤</a:t>
            </a:r>
            <a:endParaRPr lang="zh-CN" altLang="en-US" dirty="0"/>
          </a:p>
        </p:txBody>
      </p:sp>
      <p:sp>
        <p:nvSpPr>
          <p:cNvPr id="3" name="内容占位符 2"/>
          <p:cNvSpPr>
            <a:spLocks noGrp="1"/>
          </p:cNvSpPr>
          <p:nvPr>
            <p:ph idx="1"/>
          </p:nvPr>
        </p:nvSpPr>
        <p:spPr/>
        <p:txBody>
          <a:bodyPr/>
          <a:lstStyle/>
          <a:p>
            <a:r>
              <a:rPr lang="en-US" altLang="zh-CN" dirty="0" smtClean="0"/>
              <a:t>MD5</a:t>
            </a:r>
            <a:r>
              <a:rPr lang="zh-CN" altLang="en-US" dirty="0"/>
              <a:t>算法的原理如</a:t>
            </a:r>
            <a:r>
              <a:rPr lang="zh-CN" altLang="en-US" dirty="0" smtClean="0"/>
              <a:t>图所</a:t>
            </a:r>
            <a:r>
              <a:rPr lang="zh-CN" altLang="en-US" dirty="0"/>
              <a:t>示</a:t>
            </a:r>
            <a:r>
              <a:rPr lang="zh-CN" altLang="en-US" dirty="0" smtClean="0"/>
              <a:t>。</a:t>
            </a:r>
            <a:r>
              <a:rPr lang="en-US" altLang="zh-CN" dirty="0" smtClean="0"/>
              <a:t>MD5 </a:t>
            </a:r>
            <a:r>
              <a:rPr lang="zh-CN" altLang="en-US" dirty="0"/>
              <a:t>算法可以简述为</a:t>
            </a:r>
            <a:r>
              <a:rPr lang="zh-CN" altLang="en-US" dirty="0" smtClean="0"/>
              <a:t>：</a:t>
            </a:r>
            <a:endParaRPr lang="en-US" altLang="zh-CN" dirty="0" smtClean="0"/>
          </a:p>
          <a:p>
            <a:pPr lvl="1"/>
            <a:r>
              <a:rPr lang="en-US" altLang="zh-CN" dirty="0" smtClean="0"/>
              <a:t>MD5 </a:t>
            </a:r>
            <a:r>
              <a:rPr lang="zh-CN" altLang="en-US" dirty="0"/>
              <a:t>以 </a:t>
            </a:r>
            <a:r>
              <a:rPr lang="en-US" altLang="zh-CN" dirty="0"/>
              <a:t>512 </a:t>
            </a:r>
            <a:r>
              <a:rPr lang="zh-CN" altLang="en-US" dirty="0"/>
              <a:t>位分组来处理输入的信息，且每一分组又被划分为 </a:t>
            </a:r>
            <a:r>
              <a:rPr lang="en-US" altLang="zh-CN" dirty="0"/>
              <a:t>16 </a:t>
            </a:r>
            <a:r>
              <a:rPr lang="zh-CN" altLang="en-US" dirty="0"/>
              <a:t>个 </a:t>
            </a:r>
            <a:r>
              <a:rPr lang="en-US" altLang="zh-CN" dirty="0"/>
              <a:t>32 </a:t>
            </a:r>
            <a:r>
              <a:rPr lang="zh-CN" altLang="en-US" dirty="0"/>
              <a:t>位子分组，经过了一系列的处理后，算法的输出由四个 </a:t>
            </a:r>
            <a:r>
              <a:rPr lang="en-US" altLang="zh-CN" dirty="0"/>
              <a:t>32 </a:t>
            </a:r>
            <a:r>
              <a:rPr lang="zh-CN" altLang="en-US" dirty="0"/>
              <a:t>位分组组成，将这四个</a:t>
            </a:r>
            <a:r>
              <a:rPr lang="en-US" altLang="zh-CN" dirty="0"/>
              <a:t>32</a:t>
            </a:r>
            <a:r>
              <a:rPr lang="zh-CN" altLang="en-US" dirty="0"/>
              <a:t>位分组级联后将生成一个</a:t>
            </a:r>
            <a:r>
              <a:rPr lang="en-US" altLang="zh-CN" dirty="0"/>
              <a:t>128</a:t>
            </a:r>
            <a:r>
              <a:rPr lang="zh-CN" altLang="en-US" dirty="0"/>
              <a:t>位散列值</a:t>
            </a:r>
            <a:r>
              <a:rPr lang="zh-CN" altLang="en-US" dirty="0" smtClean="0"/>
              <a:t>，最后</a:t>
            </a:r>
            <a:r>
              <a:rPr lang="zh-CN" altLang="en-US" dirty="0"/>
              <a:t>的散列值就是要输出的结果。</a:t>
            </a: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113</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644" y="3201207"/>
            <a:ext cx="6408712" cy="3456583"/>
          </a:xfrm>
          <a:prstGeom prst="rect">
            <a:avLst/>
          </a:prstGeom>
          <a:noFill/>
          <a:ln>
            <a:noFill/>
          </a:ln>
        </p:spPr>
      </p:pic>
    </p:spTree>
    <p:extLst>
      <p:ext uri="{BB962C8B-B14F-4D97-AF65-F5344CB8AC3E}">
        <p14:creationId xmlns:p14="http://schemas.microsoft.com/office/powerpoint/2010/main" val="11282117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a:t>步骤</a:t>
            </a:r>
            <a:r>
              <a:rPr lang="en-US" altLang="zh-CN" dirty="0"/>
              <a:t>1</a:t>
            </a:r>
            <a:r>
              <a:rPr lang="zh-CN" altLang="en-US" dirty="0"/>
              <a:t>：添加填充位</a:t>
            </a:r>
          </a:p>
          <a:p>
            <a:pPr lvl="1"/>
            <a:r>
              <a:rPr lang="zh-CN" altLang="en-US" dirty="0"/>
              <a:t>在</a:t>
            </a:r>
            <a:r>
              <a:rPr lang="en-US" altLang="zh-CN" dirty="0"/>
              <a:t>MD5</a:t>
            </a:r>
            <a:r>
              <a:rPr lang="zh-CN" altLang="en-US" dirty="0"/>
              <a:t>算法中，首先需要对信息进行填充，使其位长对</a:t>
            </a:r>
            <a:r>
              <a:rPr lang="en-US" altLang="zh-CN" dirty="0"/>
              <a:t>512</a:t>
            </a:r>
            <a:r>
              <a:rPr lang="zh-CN" altLang="en-US" dirty="0"/>
              <a:t>求余的结果等于</a:t>
            </a:r>
            <a:r>
              <a:rPr lang="en-US" altLang="zh-CN" dirty="0"/>
              <a:t>448</a:t>
            </a:r>
            <a:r>
              <a:rPr lang="zh-CN" altLang="en-US" dirty="0"/>
              <a:t>，并且填充必须进行，即使其位长对</a:t>
            </a:r>
            <a:r>
              <a:rPr lang="en-US" altLang="zh-CN" dirty="0"/>
              <a:t>512</a:t>
            </a:r>
            <a:r>
              <a:rPr lang="zh-CN" altLang="en-US" dirty="0"/>
              <a:t>求余的结果等于</a:t>
            </a:r>
            <a:r>
              <a:rPr lang="en-US" altLang="zh-CN" dirty="0"/>
              <a:t>448</a:t>
            </a:r>
            <a:r>
              <a:rPr lang="zh-CN" altLang="en-US" dirty="0" smtClean="0"/>
              <a:t>。</a:t>
            </a:r>
            <a:endParaRPr lang="en-US" altLang="zh-CN" dirty="0" smtClean="0"/>
          </a:p>
          <a:p>
            <a:r>
              <a:rPr lang="zh-CN" altLang="en-US" dirty="0"/>
              <a:t>步骤</a:t>
            </a:r>
            <a:r>
              <a:rPr lang="en-US" altLang="zh-CN" dirty="0"/>
              <a:t>2</a:t>
            </a:r>
            <a:r>
              <a:rPr lang="zh-CN" altLang="en-US" dirty="0"/>
              <a:t>：填充长度</a:t>
            </a:r>
          </a:p>
          <a:p>
            <a:pPr lvl="1"/>
            <a:r>
              <a:rPr lang="zh-CN" altLang="en-US" dirty="0" smtClean="0"/>
              <a:t>首先</a:t>
            </a:r>
            <a:r>
              <a:rPr lang="zh-CN" altLang="en-US" dirty="0"/>
              <a:t>将字符串分割成每 </a:t>
            </a:r>
            <a:r>
              <a:rPr lang="en-US" altLang="zh-CN" dirty="0"/>
              <a:t>512 </a:t>
            </a:r>
            <a:r>
              <a:rPr lang="zh-CN" altLang="en-US" dirty="0"/>
              <a:t>位为一个分组，形如 </a:t>
            </a:r>
            <a:r>
              <a:rPr lang="en-US" altLang="zh-CN" dirty="0"/>
              <a:t>N*512+R</a:t>
            </a:r>
            <a:r>
              <a:rPr lang="zh-CN" altLang="en-US" dirty="0"/>
              <a:t>，最后多出来的不足 </a:t>
            </a:r>
            <a:r>
              <a:rPr lang="en-US" altLang="zh-CN" dirty="0"/>
              <a:t>512 </a:t>
            </a:r>
            <a:r>
              <a:rPr lang="zh-CN" altLang="en-US" dirty="0"/>
              <a:t>位的 </a:t>
            </a:r>
            <a:r>
              <a:rPr lang="en-US" altLang="zh-CN" dirty="0"/>
              <a:t>R </a:t>
            </a:r>
            <a:r>
              <a:rPr lang="zh-CN" altLang="en-US" dirty="0"/>
              <a:t>部分填充一个 </a:t>
            </a:r>
            <a:r>
              <a:rPr lang="en-US" altLang="zh-CN" dirty="0"/>
              <a:t>1</a:t>
            </a:r>
            <a:r>
              <a:rPr lang="zh-CN" altLang="en-US" dirty="0"/>
              <a:t>，再接无数个 </a:t>
            </a:r>
            <a:r>
              <a:rPr lang="en-US" altLang="zh-CN" dirty="0"/>
              <a:t>0</a:t>
            </a:r>
            <a:r>
              <a:rPr lang="zh-CN" altLang="en-US" dirty="0"/>
              <a:t>，直到补足 </a:t>
            </a:r>
            <a:r>
              <a:rPr lang="en-US" altLang="zh-CN" dirty="0"/>
              <a:t>512 </a:t>
            </a:r>
            <a:r>
              <a:rPr lang="zh-CN" altLang="en-US" dirty="0"/>
              <a:t>位</a:t>
            </a:r>
            <a:r>
              <a:rPr lang="zh-CN" altLang="en-US" dirty="0" smtClean="0"/>
              <a:t>。</a:t>
            </a:r>
            <a:endParaRPr lang="en-US" altLang="zh-CN" dirty="0" smtClean="0"/>
          </a:p>
          <a:p>
            <a:r>
              <a:rPr lang="zh-CN" altLang="en-US" dirty="0"/>
              <a:t>步骤</a:t>
            </a:r>
            <a:r>
              <a:rPr lang="en-US" altLang="zh-CN" dirty="0"/>
              <a:t>3</a:t>
            </a:r>
            <a:r>
              <a:rPr lang="zh-CN" altLang="en-US" dirty="0"/>
              <a:t>：初始化缓冲区</a:t>
            </a:r>
          </a:p>
          <a:p>
            <a:pPr lvl="1"/>
            <a:r>
              <a:rPr lang="zh-CN" altLang="en-US" dirty="0" smtClean="0"/>
              <a:t>它</a:t>
            </a:r>
            <a:r>
              <a:rPr lang="zh-CN" altLang="en-US" dirty="0"/>
              <a:t>可以表示为</a:t>
            </a:r>
            <a:r>
              <a:rPr lang="en-US" altLang="zh-CN" dirty="0"/>
              <a:t>4</a:t>
            </a:r>
            <a:r>
              <a:rPr lang="zh-CN" altLang="en-US" dirty="0"/>
              <a:t>个</a:t>
            </a:r>
            <a:r>
              <a:rPr lang="en-US" altLang="zh-CN" dirty="0"/>
              <a:t>32</a:t>
            </a:r>
            <a:r>
              <a:rPr lang="zh-CN" altLang="en-US" dirty="0"/>
              <a:t>位 的寄存器</a:t>
            </a:r>
            <a:r>
              <a:rPr lang="en-US" altLang="zh-CN" dirty="0"/>
              <a:t>( A</a:t>
            </a:r>
            <a:r>
              <a:rPr lang="zh-CN" altLang="en-US" dirty="0"/>
              <a:t>，</a:t>
            </a:r>
            <a:r>
              <a:rPr lang="en-US" altLang="zh-CN" dirty="0"/>
              <a:t>B</a:t>
            </a:r>
            <a:r>
              <a:rPr lang="zh-CN" altLang="en-US" dirty="0"/>
              <a:t>，</a:t>
            </a:r>
            <a:r>
              <a:rPr lang="en-US" altLang="zh-CN" dirty="0"/>
              <a:t>C</a:t>
            </a:r>
            <a:r>
              <a:rPr lang="zh-CN" altLang="en-US" dirty="0"/>
              <a:t>，</a:t>
            </a:r>
            <a:r>
              <a:rPr lang="en-US" altLang="zh-CN" dirty="0"/>
              <a:t>D)</a:t>
            </a:r>
            <a:r>
              <a:rPr lang="zh-CN" altLang="en-US" dirty="0"/>
              <a:t>。寄存器初始化为以下的</a:t>
            </a:r>
            <a:r>
              <a:rPr lang="en-US" altLang="zh-CN" dirty="0"/>
              <a:t>16</a:t>
            </a:r>
            <a:r>
              <a:rPr lang="zh-CN" altLang="en-US" dirty="0"/>
              <a:t>进制值</a:t>
            </a:r>
            <a:r>
              <a:rPr lang="en-US" altLang="zh-CN" dirty="0"/>
              <a:t>: </a:t>
            </a:r>
            <a:endParaRPr lang="en-US" altLang="zh-CN" dirty="0" smtClean="0"/>
          </a:p>
          <a:p>
            <a:pPr lvl="1"/>
            <a:r>
              <a:rPr lang="en-US" altLang="zh-CN" dirty="0" smtClean="0"/>
              <a:t>A=67452301</a:t>
            </a:r>
            <a:r>
              <a:rPr lang="zh-CN" altLang="en-US" dirty="0"/>
              <a:t>， </a:t>
            </a:r>
            <a:r>
              <a:rPr lang="en-US" altLang="zh-CN" dirty="0"/>
              <a:t>B=EFCDAB89 </a:t>
            </a:r>
            <a:endParaRPr lang="en-US" altLang="zh-CN" dirty="0" smtClean="0"/>
          </a:p>
          <a:p>
            <a:pPr lvl="1"/>
            <a:r>
              <a:rPr lang="en-US" altLang="zh-CN" dirty="0" smtClean="0"/>
              <a:t>C=98BADCFE</a:t>
            </a:r>
            <a:r>
              <a:rPr lang="zh-CN" altLang="en-US" dirty="0"/>
              <a:t>， </a:t>
            </a:r>
            <a:r>
              <a:rPr lang="en-US" altLang="zh-CN" dirty="0"/>
              <a:t>D=10325476 </a:t>
            </a:r>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114</a:t>
            </a:fld>
            <a:endParaRPr lang="zh-CN" altLang="en-US"/>
          </a:p>
        </p:txBody>
      </p:sp>
    </p:spTree>
    <p:extLst>
      <p:ext uri="{BB962C8B-B14F-4D97-AF65-F5344CB8AC3E}">
        <p14:creationId xmlns:p14="http://schemas.microsoft.com/office/powerpoint/2010/main" val="26585274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步骤</a:t>
            </a:r>
            <a:r>
              <a:rPr lang="en-US" altLang="zh-CN" dirty="0"/>
              <a:t>4</a:t>
            </a:r>
            <a:r>
              <a:rPr lang="zh-CN" altLang="en-US" dirty="0"/>
              <a:t>、循环处理数据</a:t>
            </a:r>
          </a:p>
          <a:p>
            <a:pPr lvl="1"/>
            <a:r>
              <a:rPr lang="zh-CN" altLang="en-US" dirty="0"/>
              <a:t>循环处理数据的流程图如</a:t>
            </a:r>
            <a:r>
              <a:rPr lang="zh-CN" altLang="en-US" dirty="0" smtClean="0"/>
              <a:t>图所</a:t>
            </a:r>
            <a:r>
              <a:rPr lang="zh-CN" altLang="en-US" dirty="0"/>
              <a:t>示。这一步以</a:t>
            </a:r>
            <a:r>
              <a:rPr lang="en-US" altLang="zh-CN" dirty="0"/>
              <a:t>512</a:t>
            </a:r>
            <a:r>
              <a:rPr lang="zh-CN" altLang="en-US" dirty="0"/>
              <a:t>位的分组为单位处理消息。包括四轮处理</a:t>
            </a:r>
            <a:r>
              <a:rPr lang="zh-CN" altLang="en-US" dirty="0" smtClean="0"/>
              <a:t>。</a:t>
            </a:r>
            <a:endParaRPr lang="en-US" altLang="zh-CN" dirty="0" smtClean="0"/>
          </a:p>
          <a:p>
            <a:pPr lvl="1"/>
            <a:r>
              <a:rPr lang="zh-CN" altLang="en-US" dirty="0"/>
              <a:t>每一轮以当前的</a:t>
            </a:r>
            <a:r>
              <a:rPr lang="en-US" altLang="zh-CN" dirty="0"/>
              <a:t>512</a:t>
            </a:r>
            <a:r>
              <a:rPr lang="zh-CN" altLang="en-US" dirty="0"/>
              <a:t>位分组（即图中的</a:t>
            </a:r>
            <a:r>
              <a:rPr lang="en-US" altLang="zh-CN" dirty="0" err="1"/>
              <a:t>Yq</a:t>
            </a:r>
            <a:r>
              <a:rPr lang="zh-CN" altLang="en-US" dirty="0"/>
              <a:t>）和</a:t>
            </a:r>
            <a:r>
              <a:rPr lang="en-US" altLang="zh-CN" dirty="0"/>
              <a:t>128</a:t>
            </a:r>
            <a:r>
              <a:rPr lang="zh-CN" altLang="en-US" dirty="0"/>
              <a:t>位缓冲区</a:t>
            </a:r>
            <a:r>
              <a:rPr lang="en-US" altLang="zh-CN" dirty="0"/>
              <a:t>A</a:t>
            </a:r>
            <a:r>
              <a:rPr lang="zh-CN" altLang="en-US" dirty="0"/>
              <a:t>、</a:t>
            </a:r>
            <a:r>
              <a:rPr lang="en-US" altLang="zh-CN" dirty="0"/>
              <a:t>B</a:t>
            </a:r>
            <a:r>
              <a:rPr lang="zh-CN" altLang="en-US" dirty="0"/>
              <a:t>、</a:t>
            </a:r>
            <a:r>
              <a:rPr lang="en-US" altLang="zh-CN" dirty="0"/>
              <a:t>C</a:t>
            </a:r>
            <a:r>
              <a:rPr lang="zh-CN" altLang="en-US" dirty="0"/>
              <a:t>、</a:t>
            </a:r>
            <a:r>
              <a:rPr lang="en-US" altLang="zh-CN" dirty="0"/>
              <a:t>D</a:t>
            </a:r>
            <a:r>
              <a:rPr lang="zh-CN" altLang="en-US" dirty="0"/>
              <a:t>作为输入，并修改缓冲区的内容。</a:t>
            </a: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115</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101827"/>
            <a:ext cx="6480720" cy="3240360"/>
          </a:xfrm>
          <a:prstGeom prst="rect">
            <a:avLst/>
          </a:prstGeom>
          <a:noFill/>
          <a:ln>
            <a:noFill/>
          </a:ln>
        </p:spPr>
      </p:pic>
    </p:spTree>
    <p:extLst>
      <p:ext uri="{BB962C8B-B14F-4D97-AF65-F5344CB8AC3E}">
        <p14:creationId xmlns:p14="http://schemas.microsoft.com/office/powerpoint/2010/main" val="294416063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步骤</a:t>
            </a:r>
            <a:r>
              <a:rPr lang="en-US" altLang="zh-CN" dirty="0"/>
              <a:t>5</a:t>
            </a:r>
            <a:r>
              <a:rPr lang="zh-CN" altLang="en-US" dirty="0"/>
              <a:t>：级联输出</a:t>
            </a:r>
          </a:p>
          <a:p>
            <a:pPr lvl="1"/>
            <a:r>
              <a:rPr lang="zh-CN" altLang="en-US" dirty="0"/>
              <a:t>处理完所有 </a:t>
            </a:r>
            <a:r>
              <a:rPr lang="en-US" altLang="zh-CN" dirty="0"/>
              <a:t>512 </a:t>
            </a:r>
            <a:r>
              <a:rPr lang="zh-CN" altLang="en-US" dirty="0"/>
              <a:t>位分组</a:t>
            </a:r>
            <a:r>
              <a:rPr lang="zh-CN" altLang="en-US" dirty="0" smtClean="0"/>
              <a:t>后，将 </a:t>
            </a:r>
            <a:r>
              <a:rPr lang="en-US" altLang="zh-CN" dirty="0"/>
              <a:t>A</a:t>
            </a:r>
            <a:r>
              <a:rPr lang="zh-CN" altLang="en-US" dirty="0"/>
              <a:t>、 </a:t>
            </a:r>
            <a:r>
              <a:rPr lang="en-US" altLang="zh-CN" dirty="0"/>
              <a:t>B</a:t>
            </a:r>
            <a:r>
              <a:rPr lang="zh-CN" altLang="en-US" dirty="0"/>
              <a:t>、 </a:t>
            </a:r>
            <a:r>
              <a:rPr lang="en-US" altLang="zh-CN" dirty="0"/>
              <a:t>C</a:t>
            </a:r>
            <a:r>
              <a:rPr lang="zh-CN" altLang="en-US" dirty="0"/>
              <a:t>、 </a:t>
            </a:r>
            <a:r>
              <a:rPr lang="en-US" altLang="zh-CN" dirty="0"/>
              <a:t>D </a:t>
            </a:r>
            <a:r>
              <a:rPr lang="zh-CN" altLang="en-US" dirty="0"/>
              <a:t>级联输出</a:t>
            </a:r>
            <a:r>
              <a:rPr lang="zh-CN" altLang="en-US" dirty="0" smtClean="0"/>
              <a:t>，</a:t>
            </a:r>
            <a:endParaRPr lang="en-US" altLang="zh-CN" dirty="0" smtClean="0"/>
          </a:p>
          <a:p>
            <a:pPr lvl="1"/>
            <a:r>
              <a:rPr lang="zh-CN" altLang="en-US" dirty="0" smtClean="0"/>
              <a:t>输出</a:t>
            </a:r>
            <a:r>
              <a:rPr lang="zh-CN" altLang="en-US" dirty="0"/>
              <a:t>时应考虑当前</a:t>
            </a:r>
            <a:r>
              <a:rPr lang="zh-CN" altLang="en-US" dirty="0" smtClean="0"/>
              <a:t>机器是</a:t>
            </a:r>
            <a:r>
              <a:rPr lang="en-US" altLang="zh-CN" dirty="0" smtClean="0"/>
              <a:t>Big-Endian</a:t>
            </a:r>
            <a:r>
              <a:rPr lang="zh-CN" altLang="en-US" dirty="0" smtClean="0"/>
              <a:t>（低位</a:t>
            </a:r>
            <a:r>
              <a:rPr lang="zh-CN" altLang="en-US" dirty="0"/>
              <a:t>字节排放在内存的高地址端，高位字节排放在内存的低地址端）</a:t>
            </a:r>
            <a:r>
              <a:rPr lang="zh-CN" altLang="en-US" dirty="0" smtClean="0"/>
              <a:t>还是</a:t>
            </a:r>
            <a:r>
              <a:rPr lang="en-US" altLang="zh-CN" dirty="0" smtClean="0"/>
              <a:t>Little-Endian</a:t>
            </a:r>
            <a:r>
              <a:rPr lang="zh-CN" altLang="en-US" dirty="0" smtClean="0"/>
              <a:t>（即</a:t>
            </a:r>
            <a:r>
              <a:rPr lang="zh-CN" altLang="en-US" dirty="0"/>
              <a:t>低位字节排放在内存的低地址端，高位字节排放在内存的高地址端</a:t>
            </a:r>
            <a:r>
              <a:rPr lang="zh-CN" altLang="en-US" dirty="0" smtClean="0"/>
              <a:t>）</a:t>
            </a:r>
            <a:endParaRPr lang="en-US" altLang="zh-CN" dirty="0" smtClean="0"/>
          </a:p>
          <a:p>
            <a:pPr lvl="1"/>
            <a:r>
              <a:rPr lang="zh-CN" altLang="en-US" dirty="0" smtClean="0"/>
              <a:t>最后</a:t>
            </a:r>
            <a:r>
              <a:rPr lang="zh-CN" altLang="en-US" dirty="0"/>
              <a:t>输出的结果就是</a:t>
            </a:r>
            <a:r>
              <a:rPr lang="en-US" altLang="zh-CN" dirty="0"/>
              <a:t>128</a:t>
            </a:r>
            <a:r>
              <a:rPr lang="zh-CN" altLang="en-US" dirty="0"/>
              <a:t>位消息摘要。</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116</a:t>
            </a:fld>
            <a:endParaRPr lang="zh-CN" altLang="en-US"/>
          </a:p>
        </p:txBody>
      </p:sp>
    </p:spTree>
    <p:extLst>
      <p:ext uri="{BB962C8B-B14F-4D97-AF65-F5344CB8AC3E}">
        <p14:creationId xmlns:p14="http://schemas.microsoft.com/office/powerpoint/2010/main" val="393530037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2.5.3 </a:t>
            </a:r>
            <a:r>
              <a:rPr lang="zh-CN" altLang="en-US" dirty="0" smtClean="0"/>
              <a:t>数字签名</a:t>
            </a:r>
            <a:endParaRPr lang="zh-CN" altLang="en-US" dirty="0"/>
          </a:p>
        </p:txBody>
      </p:sp>
      <p:sp>
        <p:nvSpPr>
          <p:cNvPr id="3" name="内容占位符 2"/>
          <p:cNvSpPr>
            <a:spLocks noGrp="1"/>
          </p:cNvSpPr>
          <p:nvPr>
            <p:ph idx="1"/>
          </p:nvPr>
        </p:nvSpPr>
        <p:spPr/>
        <p:txBody>
          <a:bodyPr/>
          <a:lstStyle/>
          <a:p>
            <a:r>
              <a:rPr lang="en-US" altLang="zh-CN" dirty="0" smtClean="0"/>
              <a:t>1999</a:t>
            </a:r>
            <a:r>
              <a:rPr lang="zh-CN" altLang="en-US" dirty="0"/>
              <a:t>年，美国参议院已通过立法，规定数字签名</a:t>
            </a:r>
            <a:r>
              <a:rPr lang="en-US" altLang="zh-CN" dirty="0"/>
              <a:t>(Digital Signatures)</a:t>
            </a:r>
            <a:r>
              <a:rPr lang="zh-CN" altLang="en-US" dirty="0"/>
              <a:t>与手写签名在美国具有同等的法律效力</a:t>
            </a:r>
            <a:r>
              <a:rPr lang="zh-CN" altLang="en-US" dirty="0" smtClean="0"/>
              <a:t>。</a:t>
            </a:r>
            <a:endParaRPr lang="en-US" altLang="zh-CN" dirty="0" smtClean="0"/>
          </a:p>
          <a:p>
            <a:r>
              <a:rPr lang="zh-CN" altLang="en-US" dirty="0" smtClean="0"/>
              <a:t>数字签名</a:t>
            </a:r>
            <a:r>
              <a:rPr lang="zh-CN" altLang="en-US" dirty="0"/>
              <a:t>是由公钥密码发展而来，就是通过某种密码运算生成一系列符号及代码，由此组成电子密码进行签名，来代替书写签名或印章</a:t>
            </a:r>
            <a:r>
              <a:rPr lang="zh-CN" altLang="en-US" dirty="0" smtClean="0"/>
              <a:t>。</a:t>
            </a:r>
            <a:endParaRPr lang="en-US" altLang="zh-CN" dirty="0" smtClean="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117</a:t>
            </a:fld>
            <a:endParaRPr lang="zh-CN" altLang="en-US"/>
          </a:p>
        </p:txBody>
      </p:sp>
    </p:spTree>
    <p:extLst>
      <p:ext uri="{BB962C8B-B14F-4D97-AF65-F5344CB8AC3E}">
        <p14:creationId xmlns:p14="http://schemas.microsoft.com/office/powerpoint/2010/main" val="41071310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数字签名</a:t>
            </a:r>
            <a:r>
              <a:rPr lang="zh-CN" altLang="en-US" dirty="0"/>
              <a:t>的</a:t>
            </a:r>
            <a:r>
              <a:rPr lang="zh-CN" altLang="en-US" dirty="0" smtClean="0"/>
              <a:t>作用</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smtClean="0"/>
              <a:t>防</a:t>
            </a:r>
            <a:r>
              <a:rPr lang="zh-CN" altLang="en-US" dirty="0"/>
              <a:t>冒充或伪造</a:t>
            </a:r>
            <a:r>
              <a:rPr lang="zh-CN" altLang="en-US" dirty="0" smtClean="0"/>
              <a:t>。</a:t>
            </a:r>
            <a:endParaRPr lang="en-US" altLang="zh-CN" dirty="0" smtClean="0"/>
          </a:p>
          <a:p>
            <a:pPr lvl="1"/>
            <a:r>
              <a:rPr lang="zh-CN" altLang="en-US" dirty="0" smtClean="0"/>
              <a:t>私</a:t>
            </a:r>
            <a:r>
              <a:rPr lang="zh-CN" altLang="en-US" dirty="0"/>
              <a:t>钥只有签名者自己知道，其他人不可能构造出正确的私钥。  </a:t>
            </a:r>
          </a:p>
          <a:p>
            <a:r>
              <a:rPr lang="zh-CN" altLang="en-US" dirty="0" smtClean="0"/>
              <a:t>鉴别</a:t>
            </a:r>
            <a:r>
              <a:rPr lang="zh-CN" altLang="en-US" dirty="0"/>
              <a:t>身份</a:t>
            </a:r>
            <a:r>
              <a:rPr lang="zh-CN" altLang="en-US" dirty="0" smtClean="0"/>
              <a:t>。</a:t>
            </a:r>
            <a:endParaRPr lang="en-US" altLang="zh-CN" dirty="0" smtClean="0"/>
          </a:p>
          <a:p>
            <a:pPr lvl="1"/>
            <a:r>
              <a:rPr lang="zh-CN" altLang="en-US" dirty="0" smtClean="0"/>
              <a:t>在</a:t>
            </a:r>
            <a:r>
              <a:rPr lang="zh-CN" altLang="en-US" dirty="0"/>
              <a:t>网络环境中，接收方必须能够鉴别发送方所宣称的身份。  </a:t>
            </a:r>
          </a:p>
          <a:p>
            <a:r>
              <a:rPr lang="zh-CN" altLang="en-US" dirty="0" smtClean="0"/>
              <a:t>防</a:t>
            </a:r>
            <a:r>
              <a:rPr lang="zh-CN" altLang="en-US" dirty="0"/>
              <a:t>篡改</a:t>
            </a:r>
            <a:r>
              <a:rPr lang="zh-CN" altLang="en-US" dirty="0" smtClean="0"/>
              <a:t>。</a:t>
            </a:r>
            <a:endParaRPr lang="en-US" altLang="zh-CN" dirty="0" smtClean="0"/>
          </a:p>
          <a:p>
            <a:pPr lvl="1"/>
            <a:r>
              <a:rPr lang="zh-CN" altLang="en-US" dirty="0" smtClean="0"/>
              <a:t>对于</a:t>
            </a:r>
            <a:r>
              <a:rPr lang="zh-CN" altLang="en-US" dirty="0"/>
              <a:t>数字签名，签名与原有文件已经形成了一个混合的整体数据，不可能被篡改，从而保证了数据的完整性。 </a:t>
            </a:r>
          </a:p>
          <a:p>
            <a:r>
              <a:rPr lang="zh-CN" altLang="en-US" dirty="0" smtClean="0"/>
              <a:t>防</a:t>
            </a:r>
            <a:r>
              <a:rPr lang="zh-CN" altLang="en-US" dirty="0"/>
              <a:t>重放</a:t>
            </a:r>
            <a:r>
              <a:rPr lang="zh-CN" altLang="en-US" dirty="0" smtClean="0"/>
              <a:t>。</a:t>
            </a:r>
            <a:endParaRPr lang="en-US" altLang="zh-CN" dirty="0" smtClean="0"/>
          </a:p>
          <a:p>
            <a:pPr lvl="1"/>
            <a:r>
              <a:rPr lang="zh-CN" altLang="en-US" dirty="0" smtClean="0"/>
              <a:t>在</a:t>
            </a:r>
            <a:r>
              <a:rPr lang="zh-CN" altLang="en-US" dirty="0"/>
              <a:t>数字名中，对签名报文添加流水号、时间戳，可以防止重放攻击</a:t>
            </a:r>
            <a:r>
              <a:rPr lang="zh-CN" altLang="en-US" dirty="0" smtClean="0"/>
              <a:t>。</a:t>
            </a:r>
            <a:endParaRPr lang="en-US" altLang="zh-CN" dirty="0" smtClean="0"/>
          </a:p>
          <a:p>
            <a:pPr lvl="1"/>
            <a:r>
              <a:rPr lang="zh-CN" altLang="en-US" dirty="0" smtClean="0"/>
              <a:t>例如</a:t>
            </a:r>
            <a:r>
              <a:rPr lang="zh-CN" altLang="en-US" dirty="0"/>
              <a:t>，</a:t>
            </a:r>
            <a:r>
              <a:rPr lang="en-US" altLang="zh-CN" dirty="0"/>
              <a:t>A</a:t>
            </a:r>
            <a:r>
              <a:rPr lang="zh-CN" altLang="en-US" dirty="0"/>
              <a:t>向</a:t>
            </a:r>
            <a:r>
              <a:rPr lang="en-US" altLang="zh-CN" dirty="0"/>
              <a:t>B</a:t>
            </a:r>
            <a:r>
              <a:rPr lang="zh-CN" altLang="en-US" dirty="0"/>
              <a:t>借钱并写了一张借条给</a:t>
            </a:r>
            <a:r>
              <a:rPr lang="en-US" altLang="zh-CN" dirty="0"/>
              <a:t>B</a:t>
            </a:r>
            <a:r>
              <a:rPr lang="zh-CN" altLang="en-US" dirty="0"/>
              <a:t>，当</a:t>
            </a:r>
            <a:r>
              <a:rPr lang="en-US" altLang="zh-CN" dirty="0"/>
              <a:t>A</a:t>
            </a:r>
            <a:r>
              <a:rPr lang="zh-CN" altLang="en-US" dirty="0"/>
              <a:t>还钱的候，肯定要向</a:t>
            </a:r>
            <a:r>
              <a:rPr lang="en-US" altLang="zh-CN" dirty="0"/>
              <a:t>B</a:t>
            </a:r>
            <a:r>
              <a:rPr lang="zh-CN" altLang="en-US" dirty="0"/>
              <a:t>索回他写的借条并撕毁，不然，恐怕</a:t>
            </a:r>
            <a:r>
              <a:rPr lang="en-US" altLang="zh-CN" dirty="0"/>
              <a:t>B</a:t>
            </a:r>
            <a:r>
              <a:rPr lang="zh-CN" altLang="en-US" dirty="0"/>
              <a:t>会再次用借条要求</a:t>
            </a:r>
            <a:r>
              <a:rPr lang="en-US" altLang="zh-CN" dirty="0"/>
              <a:t>A</a:t>
            </a:r>
            <a:r>
              <a:rPr lang="zh-CN" altLang="en-US" dirty="0"/>
              <a:t>还钱。  </a:t>
            </a:r>
          </a:p>
          <a:p>
            <a:r>
              <a:rPr lang="zh-CN" altLang="en-US" dirty="0" smtClean="0"/>
              <a:t>防</a:t>
            </a:r>
            <a:r>
              <a:rPr lang="zh-CN" altLang="en-US" dirty="0"/>
              <a:t>抵赖</a:t>
            </a:r>
            <a:r>
              <a:rPr lang="zh-CN" altLang="en-US" dirty="0" smtClean="0"/>
              <a:t>。</a:t>
            </a:r>
            <a:endParaRPr lang="en-US" altLang="zh-CN" dirty="0" smtClean="0"/>
          </a:p>
          <a:p>
            <a:pPr lvl="1"/>
            <a:r>
              <a:rPr lang="zh-CN" altLang="en-US" dirty="0" smtClean="0"/>
              <a:t>由于</a:t>
            </a:r>
            <a:r>
              <a:rPr lang="zh-CN" altLang="en-US" dirty="0"/>
              <a:t>数字签名可以鉴别身份，不可冒充伪造，所以，只要保管好签名的报文，就好似保存好了手工签署的合同文本，也就是保留了证据，签名者就无法抵赖</a:t>
            </a:r>
            <a:r>
              <a:rPr lang="zh-CN" altLang="en-US" dirty="0" smtClean="0"/>
              <a:t>。</a:t>
            </a:r>
            <a:endParaRPr lang="zh-CN" altLang="en-US" dirty="0"/>
          </a:p>
          <a:p>
            <a:r>
              <a:rPr lang="zh-CN" altLang="en-US" dirty="0" smtClean="0"/>
              <a:t>机密性。</a:t>
            </a:r>
            <a:endParaRPr lang="en-US" altLang="zh-CN" dirty="0" smtClean="0"/>
          </a:p>
          <a:p>
            <a:pPr lvl="1"/>
            <a:r>
              <a:rPr lang="zh-CN" altLang="en-US" dirty="0" smtClean="0"/>
              <a:t>数字签名</a:t>
            </a:r>
            <a:r>
              <a:rPr lang="zh-CN" altLang="en-US" dirty="0"/>
              <a:t>可以加密要签名的</a:t>
            </a:r>
            <a:r>
              <a:rPr lang="zh-CN" altLang="en-US" dirty="0" smtClean="0"/>
              <a:t>消息 </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118</a:t>
            </a:fld>
            <a:endParaRPr lang="zh-CN" altLang="en-US"/>
          </a:p>
        </p:txBody>
      </p:sp>
    </p:spTree>
    <p:extLst>
      <p:ext uri="{BB962C8B-B14F-4D97-AF65-F5344CB8AC3E}">
        <p14:creationId xmlns:p14="http://schemas.microsoft.com/office/powerpoint/2010/main" val="39344922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数字签名的</a:t>
            </a:r>
            <a:r>
              <a:rPr lang="zh-CN" altLang="en-US" dirty="0" smtClean="0"/>
              <a:t>过程</a:t>
            </a:r>
            <a:endParaRPr lang="zh-CN" altLang="en-US" dirty="0"/>
          </a:p>
        </p:txBody>
      </p:sp>
      <p:sp>
        <p:nvSpPr>
          <p:cNvPr id="3" name="内容占位符 2"/>
          <p:cNvSpPr>
            <a:spLocks noGrp="1"/>
          </p:cNvSpPr>
          <p:nvPr>
            <p:ph idx="1"/>
          </p:nvPr>
        </p:nvSpPr>
        <p:spPr>
          <a:xfrm>
            <a:off x="457200" y="1124745"/>
            <a:ext cx="8229600" cy="2232248"/>
          </a:xfrm>
        </p:spPr>
        <p:txBody>
          <a:bodyPr/>
          <a:lstStyle/>
          <a:p>
            <a:r>
              <a:rPr lang="zh-CN" altLang="en-US" dirty="0" smtClean="0"/>
              <a:t>数字签名</a:t>
            </a:r>
            <a:r>
              <a:rPr lang="zh-CN" altLang="en-US" dirty="0"/>
              <a:t>的实现原理很简单，假设</a:t>
            </a:r>
            <a:r>
              <a:rPr lang="en-US" altLang="zh-CN" dirty="0"/>
              <a:t>A</a:t>
            </a:r>
            <a:r>
              <a:rPr lang="zh-CN" altLang="en-US" dirty="0"/>
              <a:t>要发送一个电子文件给</a:t>
            </a:r>
            <a:r>
              <a:rPr lang="en-US" altLang="zh-CN" dirty="0"/>
              <a:t>B</a:t>
            </a:r>
            <a:r>
              <a:rPr lang="zh-CN" altLang="en-US" dirty="0"/>
              <a:t>，</a:t>
            </a:r>
            <a:r>
              <a:rPr lang="en-US" altLang="zh-CN" dirty="0"/>
              <a:t>A</a:t>
            </a:r>
            <a:r>
              <a:rPr lang="zh-CN" altLang="en-US" dirty="0"/>
              <a:t>、</a:t>
            </a:r>
            <a:r>
              <a:rPr lang="en-US" altLang="zh-CN" dirty="0"/>
              <a:t>B</a:t>
            </a:r>
            <a:r>
              <a:rPr lang="zh-CN" altLang="en-US" dirty="0"/>
              <a:t>双方只需经过下面三个步骤即可完成数字签名：</a:t>
            </a:r>
          </a:p>
          <a:p>
            <a:r>
              <a:rPr lang="zh-CN" altLang="en-US" dirty="0"/>
              <a:t>（</a:t>
            </a:r>
            <a:r>
              <a:rPr lang="en-US" altLang="zh-CN" dirty="0"/>
              <a:t>1</a:t>
            </a:r>
            <a:r>
              <a:rPr lang="zh-CN" altLang="en-US" dirty="0"/>
              <a:t>）</a:t>
            </a:r>
            <a:r>
              <a:rPr lang="en-US" altLang="zh-CN" dirty="0"/>
              <a:t>A</a:t>
            </a:r>
            <a:r>
              <a:rPr lang="zh-CN" altLang="en-US" dirty="0"/>
              <a:t>用其私钥加密文件，这便是签名过程；</a:t>
            </a:r>
          </a:p>
          <a:p>
            <a:r>
              <a:rPr lang="zh-CN" altLang="en-US" dirty="0"/>
              <a:t>（</a:t>
            </a:r>
            <a:r>
              <a:rPr lang="en-US" altLang="zh-CN" dirty="0"/>
              <a:t>2</a:t>
            </a:r>
            <a:r>
              <a:rPr lang="zh-CN" altLang="en-US" dirty="0"/>
              <a:t>）</a:t>
            </a:r>
            <a:r>
              <a:rPr lang="en-US" altLang="zh-CN" dirty="0"/>
              <a:t>A</a:t>
            </a:r>
            <a:r>
              <a:rPr lang="zh-CN" altLang="en-US" dirty="0"/>
              <a:t>将加密的文件送到</a:t>
            </a:r>
            <a:r>
              <a:rPr lang="en-US" altLang="zh-CN" dirty="0"/>
              <a:t>B</a:t>
            </a:r>
            <a:r>
              <a:rPr lang="zh-CN" altLang="en-US" dirty="0"/>
              <a:t>；</a:t>
            </a:r>
          </a:p>
          <a:p>
            <a:r>
              <a:rPr lang="zh-CN" altLang="en-US" dirty="0"/>
              <a:t>（</a:t>
            </a:r>
            <a:r>
              <a:rPr lang="en-US" altLang="zh-CN" dirty="0"/>
              <a:t>3</a:t>
            </a:r>
            <a:r>
              <a:rPr lang="zh-CN" altLang="en-US" dirty="0"/>
              <a:t>）</a:t>
            </a:r>
            <a:r>
              <a:rPr lang="en-US" altLang="zh-CN" dirty="0"/>
              <a:t>B</a:t>
            </a:r>
            <a:r>
              <a:rPr lang="zh-CN" altLang="en-US" dirty="0"/>
              <a:t>用</a:t>
            </a:r>
            <a:r>
              <a:rPr lang="en-US" altLang="zh-CN" dirty="0"/>
              <a:t>A</a:t>
            </a:r>
            <a:r>
              <a:rPr lang="zh-CN" altLang="en-US" dirty="0"/>
              <a:t>的公钥解开</a:t>
            </a:r>
            <a:r>
              <a:rPr lang="en-US" altLang="zh-CN" dirty="0"/>
              <a:t>A</a:t>
            </a:r>
            <a:r>
              <a:rPr lang="zh-CN" altLang="en-US" dirty="0"/>
              <a:t>送来的文件。</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119</a:t>
            </a:fld>
            <a:endParaRPr lang="zh-CN" altLang="en-US"/>
          </a:p>
        </p:txBody>
      </p:sp>
      <p:sp>
        <p:nvSpPr>
          <p:cNvPr id="5" name="Rectangle 2"/>
          <p:cNvSpPr>
            <a:spLocks noChangeArrowheads="1"/>
          </p:cNvSpPr>
          <p:nvPr/>
        </p:nvSpPr>
        <p:spPr bwMode="auto">
          <a:xfrm>
            <a:off x="611560" y="37808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037664455"/>
              </p:ext>
            </p:extLst>
          </p:nvPr>
        </p:nvGraphicFramePr>
        <p:xfrm>
          <a:off x="0" y="3780858"/>
          <a:ext cx="4549775" cy="2392363"/>
        </p:xfrm>
        <a:graphic>
          <a:graphicData uri="http://schemas.openxmlformats.org/presentationml/2006/ole">
            <mc:AlternateContent xmlns:mc="http://schemas.openxmlformats.org/markup-compatibility/2006">
              <mc:Choice xmlns:v="urn:schemas-microsoft-com:vml" Requires="v">
                <p:oleObj spid="_x0000_s1030" name="Visio" r:id="rId4" imgW="6219720" imgH="3276690" progId="Visio.Drawing.15">
                  <p:embed/>
                </p:oleObj>
              </mc:Choice>
              <mc:Fallback>
                <p:oleObj name="Visio" r:id="rId4" imgW="6219720" imgH="3276690"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80858"/>
                        <a:ext cx="4549775" cy="239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矩形 6"/>
          <p:cNvSpPr/>
          <p:nvPr/>
        </p:nvSpPr>
        <p:spPr>
          <a:xfrm>
            <a:off x="4572000" y="3356993"/>
            <a:ext cx="4572000" cy="3027304"/>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indent="269875" algn="just">
              <a:lnSpc>
                <a:spcPct val="125000"/>
              </a:lnSpc>
              <a:spcAft>
                <a:spcPts val="0"/>
              </a:spcAft>
            </a:pPr>
            <a:r>
              <a:rPr lang="en-US" altLang="zh-CN" sz="1400" kern="100" dirty="0" smtClean="0">
                <a:latin typeface="Times New Roman" panose="02020603050405020304" pitchFamily="18" charset="0"/>
                <a:cs typeface="Times New Roman" panose="02020603050405020304" pitchFamily="18" charset="0"/>
              </a:rPr>
              <a:t>1</a:t>
            </a:r>
            <a:r>
              <a:rPr lang="zh-CN" altLang="zh-CN" sz="1400" kern="100" dirty="0">
                <a:latin typeface="Times New Roman" panose="02020603050405020304" pitchFamily="18" charset="0"/>
                <a:cs typeface="Times New Roman" panose="02020603050405020304" pitchFamily="18" charset="0"/>
              </a:rPr>
              <a:t>）信息发送者采用散列函数对</a:t>
            </a:r>
            <a:r>
              <a:rPr lang="zh-CN" altLang="zh-CN" sz="1400" b="1" kern="100" dirty="0">
                <a:latin typeface="Times New Roman" panose="02020603050405020304" pitchFamily="18" charset="0"/>
                <a:cs typeface="Times New Roman" panose="02020603050405020304" pitchFamily="18" charset="0"/>
              </a:rPr>
              <a:t>消息</a:t>
            </a:r>
            <a:r>
              <a:rPr lang="zh-CN" altLang="zh-CN" sz="1400" kern="100" dirty="0">
                <a:latin typeface="Times New Roman" panose="02020603050405020304" pitchFamily="18" charset="0"/>
                <a:cs typeface="Times New Roman" panose="02020603050405020304" pitchFamily="18" charset="0"/>
              </a:rPr>
              <a:t>生成数字</a:t>
            </a:r>
            <a:r>
              <a:rPr lang="zh-CN" altLang="zh-CN" sz="1400" b="1" kern="100" dirty="0">
                <a:latin typeface="Times New Roman" panose="02020603050405020304" pitchFamily="18" charset="0"/>
                <a:cs typeface="Times New Roman" panose="02020603050405020304" pitchFamily="18" charset="0"/>
              </a:rPr>
              <a:t>摘要</a:t>
            </a:r>
            <a:r>
              <a:rPr lang="zh-CN" altLang="zh-CN" sz="1400" kern="100" dirty="0">
                <a:latin typeface="Times New Roman" panose="02020603050405020304" pitchFamily="18" charset="0"/>
                <a:cs typeface="Times New Roman" panose="02020603050405020304" pitchFamily="18" charset="0"/>
              </a:rPr>
              <a:t>。</a:t>
            </a:r>
            <a:endParaRPr lang="zh-CN" altLang="zh-CN" sz="1400" kern="100" dirty="0">
              <a:latin typeface="Times New Roman" panose="02020603050405020304" pitchFamily="18" charset="0"/>
            </a:endParaRPr>
          </a:p>
          <a:p>
            <a:pPr indent="269875" algn="just">
              <a:lnSpc>
                <a:spcPct val="125000"/>
              </a:lnSpc>
              <a:spcAft>
                <a:spcPts val="0"/>
              </a:spcAft>
            </a:pPr>
            <a:r>
              <a:rPr lang="en-US" altLang="zh-CN" sz="1400" kern="100" dirty="0" smtClean="0">
                <a:latin typeface="Times New Roman" panose="02020603050405020304" pitchFamily="18" charset="0"/>
                <a:cs typeface="Times New Roman" panose="02020603050405020304" pitchFamily="18" charset="0"/>
              </a:rPr>
              <a:t>2</a:t>
            </a:r>
            <a:r>
              <a:rPr lang="zh-CN" altLang="zh-CN" sz="1400" kern="100" dirty="0">
                <a:latin typeface="Times New Roman" panose="02020603050405020304" pitchFamily="18" charset="0"/>
                <a:cs typeface="Times New Roman" panose="02020603050405020304" pitchFamily="18" charset="0"/>
              </a:rPr>
              <a:t>）将生成的数字</a:t>
            </a:r>
            <a:r>
              <a:rPr lang="zh-CN" altLang="zh-CN" sz="1400" b="1" kern="100" dirty="0">
                <a:latin typeface="Times New Roman" panose="02020603050405020304" pitchFamily="18" charset="0"/>
                <a:cs typeface="Times New Roman" panose="02020603050405020304" pitchFamily="18" charset="0"/>
              </a:rPr>
              <a:t>摘要</a:t>
            </a:r>
            <a:r>
              <a:rPr lang="zh-CN" altLang="zh-CN" sz="1400" kern="100" dirty="0">
                <a:latin typeface="Times New Roman" panose="02020603050405020304" pitchFamily="18" charset="0"/>
                <a:cs typeface="Times New Roman" panose="02020603050405020304" pitchFamily="18" charset="0"/>
              </a:rPr>
              <a:t>用发送者的私钥进行加密，生成数字</a:t>
            </a:r>
            <a:r>
              <a:rPr lang="zh-CN" altLang="zh-CN" sz="1400" b="1" kern="100" dirty="0">
                <a:latin typeface="Times New Roman" panose="02020603050405020304" pitchFamily="18" charset="0"/>
                <a:cs typeface="Times New Roman" panose="02020603050405020304" pitchFamily="18" charset="0"/>
              </a:rPr>
              <a:t>签名</a:t>
            </a:r>
            <a:r>
              <a:rPr lang="zh-CN" altLang="zh-CN" sz="1400" kern="100" dirty="0">
                <a:latin typeface="Times New Roman" panose="02020603050405020304" pitchFamily="18" charset="0"/>
                <a:cs typeface="Times New Roman" panose="02020603050405020304" pitchFamily="18" charset="0"/>
              </a:rPr>
              <a:t>。</a:t>
            </a:r>
            <a:endParaRPr lang="zh-CN" altLang="zh-CN" sz="1400" kern="100" dirty="0">
              <a:latin typeface="Times New Roman" panose="02020603050405020304" pitchFamily="18" charset="0"/>
            </a:endParaRPr>
          </a:p>
          <a:p>
            <a:pPr indent="269875" algn="just">
              <a:lnSpc>
                <a:spcPct val="125000"/>
              </a:lnSpc>
              <a:spcAft>
                <a:spcPts val="0"/>
              </a:spcAft>
            </a:pPr>
            <a:r>
              <a:rPr lang="en-US" altLang="zh-CN" sz="1400" kern="100" dirty="0" smtClean="0">
                <a:latin typeface="Times New Roman" panose="02020603050405020304" pitchFamily="18" charset="0"/>
                <a:cs typeface="Times New Roman" panose="02020603050405020304" pitchFamily="18" charset="0"/>
              </a:rPr>
              <a:t>3</a:t>
            </a:r>
            <a:r>
              <a:rPr lang="zh-CN" altLang="zh-CN" sz="1400" kern="100" dirty="0">
                <a:latin typeface="Times New Roman" panose="02020603050405020304" pitchFamily="18" charset="0"/>
                <a:cs typeface="Times New Roman" panose="02020603050405020304" pitchFamily="18" charset="0"/>
              </a:rPr>
              <a:t>）将数字</a:t>
            </a:r>
            <a:r>
              <a:rPr lang="zh-CN" altLang="zh-CN" sz="1400" b="1" kern="100" dirty="0">
                <a:latin typeface="Times New Roman" panose="02020603050405020304" pitchFamily="18" charset="0"/>
                <a:cs typeface="Times New Roman" panose="02020603050405020304" pitchFamily="18" charset="0"/>
              </a:rPr>
              <a:t>签名</a:t>
            </a:r>
            <a:r>
              <a:rPr lang="zh-CN" altLang="zh-CN" sz="1400" kern="100" dirty="0">
                <a:latin typeface="Times New Roman" panose="02020603050405020304" pitchFamily="18" charset="0"/>
                <a:cs typeface="Times New Roman" panose="02020603050405020304" pitchFamily="18" charset="0"/>
              </a:rPr>
              <a:t>与原</a:t>
            </a:r>
            <a:r>
              <a:rPr lang="zh-CN" altLang="zh-CN" sz="1400" b="1" kern="100" dirty="0">
                <a:latin typeface="Times New Roman" panose="02020603050405020304" pitchFamily="18" charset="0"/>
                <a:cs typeface="Times New Roman" panose="02020603050405020304" pitchFamily="18" charset="0"/>
              </a:rPr>
              <a:t>消息</a:t>
            </a:r>
            <a:r>
              <a:rPr lang="zh-CN" altLang="zh-CN" sz="1400" kern="100" dirty="0">
                <a:latin typeface="Times New Roman" panose="02020603050405020304" pitchFamily="18" charset="0"/>
                <a:cs typeface="Times New Roman" panose="02020603050405020304" pitchFamily="18" charset="0"/>
              </a:rPr>
              <a:t>结合在一起发送给信息接受者。</a:t>
            </a:r>
            <a:endParaRPr lang="zh-CN" altLang="zh-CN" sz="1400" kern="100" dirty="0">
              <a:latin typeface="Times New Roman" panose="02020603050405020304" pitchFamily="18" charset="0"/>
            </a:endParaRPr>
          </a:p>
          <a:p>
            <a:pPr indent="269875" algn="just">
              <a:lnSpc>
                <a:spcPct val="125000"/>
              </a:lnSpc>
              <a:spcAft>
                <a:spcPts val="0"/>
              </a:spcAft>
            </a:pPr>
            <a:r>
              <a:rPr lang="en-US" altLang="zh-CN" sz="1400" kern="100" dirty="0" smtClean="0">
                <a:latin typeface="Times New Roman" panose="02020603050405020304" pitchFamily="18" charset="0"/>
                <a:cs typeface="Times New Roman" panose="02020603050405020304" pitchFamily="18" charset="0"/>
              </a:rPr>
              <a:t>4</a:t>
            </a:r>
            <a:r>
              <a:rPr lang="zh-CN" altLang="zh-CN" sz="1400" kern="100" dirty="0">
                <a:latin typeface="Times New Roman" panose="02020603050405020304" pitchFamily="18" charset="0"/>
                <a:cs typeface="Times New Roman" panose="02020603050405020304" pitchFamily="18" charset="0"/>
              </a:rPr>
              <a:t>）信息的接收者接收到信息后，将</a:t>
            </a:r>
            <a:r>
              <a:rPr lang="zh-CN" altLang="zh-CN" sz="1400" b="1" kern="100" dirty="0">
                <a:latin typeface="Times New Roman" panose="02020603050405020304" pitchFamily="18" charset="0"/>
                <a:cs typeface="Times New Roman" panose="02020603050405020304" pitchFamily="18" charset="0"/>
              </a:rPr>
              <a:t>消息</a:t>
            </a:r>
            <a:r>
              <a:rPr lang="zh-CN" altLang="zh-CN" sz="1400" kern="100" dirty="0">
                <a:latin typeface="Times New Roman" panose="02020603050405020304" pitchFamily="18" charset="0"/>
                <a:cs typeface="Times New Roman" panose="02020603050405020304" pitchFamily="18" charset="0"/>
              </a:rPr>
              <a:t>与数字</a:t>
            </a:r>
            <a:r>
              <a:rPr lang="zh-CN" altLang="zh-CN" sz="1400" b="1" kern="100" dirty="0">
                <a:latin typeface="Times New Roman" panose="02020603050405020304" pitchFamily="18" charset="0"/>
                <a:cs typeface="Times New Roman" panose="02020603050405020304" pitchFamily="18" charset="0"/>
              </a:rPr>
              <a:t>签名</a:t>
            </a:r>
            <a:r>
              <a:rPr lang="zh-CN" altLang="zh-CN" sz="1400" kern="100" dirty="0">
                <a:latin typeface="Times New Roman" panose="02020603050405020304" pitchFamily="18" charset="0"/>
                <a:cs typeface="Times New Roman" panose="02020603050405020304" pitchFamily="18" charset="0"/>
              </a:rPr>
              <a:t>分离开来。</a:t>
            </a:r>
            <a:endParaRPr lang="zh-CN" altLang="zh-CN" sz="1400" kern="100" dirty="0">
              <a:latin typeface="Times New Roman" panose="02020603050405020304" pitchFamily="18" charset="0"/>
            </a:endParaRPr>
          </a:p>
          <a:p>
            <a:pPr indent="269875" algn="just">
              <a:lnSpc>
                <a:spcPct val="125000"/>
              </a:lnSpc>
              <a:spcAft>
                <a:spcPts val="0"/>
              </a:spcAft>
            </a:pPr>
            <a:r>
              <a:rPr lang="en-US" altLang="zh-CN" sz="1400" kern="100" dirty="0" smtClean="0">
                <a:latin typeface="Times New Roman" panose="02020603050405020304" pitchFamily="18" charset="0"/>
                <a:cs typeface="Times New Roman" panose="02020603050405020304" pitchFamily="18" charset="0"/>
              </a:rPr>
              <a:t>5</a:t>
            </a:r>
            <a:r>
              <a:rPr lang="zh-CN" altLang="zh-CN" sz="1400" kern="100" dirty="0">
                <a:latin typeface="Times New Roman" panose="02020603050405020304" pitchFamily="18" charset="0"/>
                <a:cs typeface="Times New Roman" panose="02020603050405020304" pitchFamily="18" charset="0"/>
              </a:rPr>
              <a:t>）用发送者的公钥解密签名得到数字</a:t>
            </a:r>
            <a:r>
              <a:rPr lang="zh-CN" altLang="zh-CN" sz="1400" b="1" kern="100" dirty="0">
                <a:latin typeface="Times New Roman" panose="02020603050405020304" pitchFamily="18" charset="0"/>
                <a:cs typeface="Times New Roman" panose="02020603050405020304" pitchFamily="18" charset="0"/>
              </a:rPr>
              <a:t>摘要</a:t>
            </a:r>
            <a:r>
              <a:rPr lang="zh-CN" altLang="zh-CN" sz="1400" kern="100" dirty="0">
                <a:latin typeface="Times New Roman" panose="02020603050405020304" pitchFamily="18" charset="0"/>
                <a:cs typeface="Times New Roman" panose="02020603050405020304" pitchFamily="18" charset="0"/>
              </a:rPr>
              <a:t>，同时对原</a:t>
            </a:r>
            <a:r>
              <a:rPr lang="zh-CN" altLang="zh-CN" sz="1400" b="1" kern="100" dirty="0">
                <a:latin typeface="Times New Roman" panose="02020603050405020304" pitchFamily="18" charset="0"/>
                <a:cs typeface="Times New Roman" panose="02020603050405020304" pitchFamily="18" charset="0"/>
              </a:rPr>
              <a:t>消息</a:t>
            </a:r>
            <a:r>
              <a:rPr lang="zh-CN" altLang="zh-CN" sz="1400" kern="100" dirty="0">
                <a:latin typeface="Times New Roman" panose="02020603050405020304" pitchFamily="18" charset="0"/>
                <a:cs typeface="Times New Roman" panose="02020603050405020304" pitchFamily="18" charset="0"/>
              </a:rPr>
              <a:t>经过相同的</a:t>
            </a:r>
            <a:r>
              <a:rPr lang="en-US" altLang="zh-CN" sz="1400" kern="100" dirty="0">
                <a:latin typeface="Times New Roman" panose="02020603050405020304" pitchFamily="18" charset="0"/>
                <a:cs typeface="Times New Roman" panose="02020603050405020304" pitchFamily="18" charset="0"/>
              </a:rPr>
              <a:t>Hash</a:t>
            </a:r>
            <a:r>
              <a:rPr lang="zh-CN" altLang="zh-CN" sz="1400" kern="100" dirty="0">
                <a:latin typeface="Times New Roman" panose="02020603050405020304" pitchFamily="18" charset="0"/>
                <a:cs typeface="Times New Roman" panose="02020603050405020304" pitchFamily="18" charset="0"/>
              </a:rPr>
              <a:t>算法生成新的数字</a:t>
            </a:r>
            <a:r>
              <a:rPr lang="zh-CN" altLang="zh-CN" sz="1400" b="1" kern="100" dirty="0">
                <a:latin typeface="Times New Roman" panose="02020603050405020304" pitchFamily="18" charset="0"/>
                <a:cs typeface="Times New Roman" panose="02020603050405020304" pitchFamily="18" charset="0"/>
              </a:rPr>
              <a:t>摘要</a:t>
            </a:r>
            <a:r>
              <a:rPr lang="zh-CN" altLang="zh-CN" sz="1400" kern="100" dirty="0">
                <a:latin typeface="Times New Roman" panose="02020603050405020304" pitchFamily="18" charset="0"/>
                <a:cs typeface="Times New Roman" panose="02020603050405020304" pitchFamily="18" charset="0"/>
              </a:rPr>
              <a:t>。</a:t>
            </a:r>
            <a:endParaRPr lang="zh-CN" altLang="zh-CN" sz="1400" kern="100" dirty="0">
              <a:latin typeface="Times New Roman" panose="02020603050405020304" pitchFamily="18" charset="0"/>
            </a:endParaRPr>
          </a:p>
          <a:p>
            <a:pPr indent="269875" algn="just">
              <a:lnSpc>
                <a:spcPct val="125000"/>
              </a:lnSpc>
              <a:spcAft>
                <a:spcPts val="0"/>
              </a:spcAft>
            </a:pPr>
            <a:r>
              <a:rPr lang="en-US" altLang="zh-CN" sz="1400" kern="100" dirty="0" smtClean="0">
                <a:latin typeface="Times New Roman" panose="02020603050405020304" pitchFamily="18" charset="0"/>
                <a:cs typeface="Times New Roman" panose="02020603050405020304" pitchFamily="18" charset="0"/>
              </a:rPr>
              <a:t>6</a:t>
            </a:r>
            <a:r>
              <a:rPr lang="zh-CN" altLang="zh-CN" sz="1400" kern="100" dirty="0" smtClean="0">
                <a:latin typeface="Times New Roman" panose="02020603050405020304" pitchFamily="18" charset="0"/>
                <a:cs typeface="Times New Roman" panose="02020603050405020304" pitchFamily="18" charset="0"/>
              </a:rPr>
              <a:t>）</a:t>
            </a:r>
            <a:r>
              <a:rPr lang="zh-CN" altLang="zh-CN" sz="1400" kern="100" dirty="0">
                <a:latin typeface="Times New Roman" panose="02020603050405020304" pitchFamily="18" charset="0"/>
                <a:cs typeface="Times New Roman" panose="02020603050405020304" pitchFamily="18" charset="0"/>
              </a:rPr>
              <a:t>最后</a:t>
            </a:r>
            <a:r>
              <a:rPr lang="zh-CN" altLang="zh-CN" sz="1400" b="1" kern="100" dirty="0">
                <a:latin typeface="Times New Roman" panose="02020603050405020304" pitchFamily="18" charset="0"/>
                <a:cs typeface="Times New Roman" panose="02020603050405020304" pitchFamily="18" charset="0"/>
              </a:rPr>
              <a:t>比较</a:t>
            </a:r>
            <a:r>
              <a:rPr lang="zh-CN" altLang="zh-CN" sz="1400" kern="100" dirty="0">
                <a:latin typeface="Times New Roman" panose="02020603050405020304" pitchFamily="18" charset="0"/>
                <a:cs typeface="Times New Roman" panose="02020603050405020304" pitchFamily="18" charset="0"/>
              </a:rPr>
              <a:t>两个数字</a:t>
            </a:r>
            <a:r>
              <a:rPr lang="zh-CN" altLang="zh-CN" sz="1400" b="1" kern="100" dirty="0">
                <a:latin typeface="Times New Roman" panose="02020603050405020304" pitchFamily="18" charset="0"/>
                <a:cs typeface="Times New Roman" panose="02020603050405020304" pitchFamily="18" charset="0"/>
              </a:rPr>
              <a:t>摘要</a:t>
            </a:r>
            <a:r>
              <a:rPr lang="zh-CN" altLang="zh-CN" sz="1400" kern="100" dirty="0">
                <a:latin typeface="Times New Roman" panose="02020603050405020304" pitchFamily="18" charset="0"/>
                <a:cs typeface="Times New Roman" panose="02020603050405020304" pitchFamily="18" charset="0"/>
              </a:rPr>
              <a:t>，如果相等则证明消息没有被篡改。</a:t>
            </a:r>
            <a:endParaRPr lang="zh-CN" altLang="zh-CN" sz="1400" kern="100" dirty="0">
              <a:latin typeface="Times New Roman" panose="02020603050405020304" pitchFamily="18" charset="0"/>
            </a:endParaRPr>
          </a:p>
        </p:txBody>
      </p:sp>
    </p:spTree>
    <p:extLst>
      <p:ext uri="{BB962C8B-B14F-4D97-AF65-F5344CB8AC3E}">
        <p14:creationId xmlns:p14="http://schemas.microsoft.com/office/powerpoint/2010/main" val="2961345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12</a:t>
            </a:fld>
            <a:endParaRPr lang="zh-CN" altLang="en-US"/>
          </a:p>
        </p:txBody>
      </p:sp>
      <p:sp>
        <p:nvSpPr>
          <p:cNvPr id="5" name="标题 1"/>
          <p:cNvSpPr txBox="1">
            <a:spLocks/>
          </p:cNvSpPr>
          <p:nvPr/>
        </p:nvSpPr>
        <p:spPr>
          <a:xfrm>
            <a:off x="395536" y="332656"/>
            <a:ext cx="8476431" cy="115212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3600" kern="1200">
                <a:solidFill>
                  <a:srgbClr val="FF0000"/>
                </a:solidFill>
                <a:latin typeface="华文隶书" panose="02010800040101010101" pitchFamily="2" charset="-122"/>
                <a:ea typeface="华文隶书" panose="02010800040101010101" pitchFamily="2" charset="-122"/>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zh-CN" altLang="en-US" b="1" dirty="0" smtClean="0">
                <a:solidFill>
                  <a:schemeClr val="tx2"/>
                </a:solidFill>
                <a:latin typeface="Yu Gothic Medium" panose="020B0500000000000000" pitchFamily="34" charset="-128"/>
                <a:ea typeface="Yu Gothic Medium" panose="020B0500000000000000" pitchFamily="34" charset="-128"/>
              </a:rPr>
              <a:t>第</a:t>
            </a:r>
            <a:r>
              <a:rPr lang="en-US" altLang="zh-CN" b="1" dirty="0" smtClean="0">
                <a:solidFill>
                  <a:schemeClr val="tx2"/>
                </a:solidFill>
                <a:latin typeface="Yu Gothic Medium" panose="020B0500000000000000" pitchFamily="34" charset="-128"/>
                <a:ea typeface="Yu Gothic Medium" panose="020B0500000000000000" pitchFamily="34" charset="-128"/>
              </a:rPr>
              <a:t>2</a:t>
            </a:r>
            <a:r>
              <a:rPr lang="zh-CN" altLang="en-US" b="1" dirty="0" smtClean="0">
                <a:solidFill>
                  <a:schemeClr val="tx2"/>
                </a:solidFill>
                <a:latin typeface="Yu Gothic Medium" panose="020B0500000000000000" pitchFamily="34" charset="-128"/>
                <a:ea typeface="Yu Gothic Medium" panose="020B0500000000000000" pitchFamily="34" charset="-128"/>
              </a:rPr>
              <a:t>阶段特点  </a:t>
            </a:r>
            <a:r>
              <a:rPr lang="zh-CN" altLang="en-US" b="1" dirty="0" smtClean="0">
                <a:solidFill>
                  <a:srgbClr val="C00000"/>
                </a:solidFill>
              </a:rPr>
              <a:t>密码算法公开</a:t>
            </a:r>
            <a:endParaRPr lang="zh-CN" altLang="en-US" b="1" dirty="0">
              <a:solidFill>
                <a:srgbClr val="C00000"/>
              </a:solidFill>
            </a:endParaRPr>
          </a:p>
        </p:txBody>
      </p:sp>
      <p:sp>
        <p:nvSpPr>
          <p:cNvPr id="6" name="文本占位符 2"/>
          <p:cNvSpPr txBox="1">
            <a:spLocks/>
          </p:cNvSpPr>
          <p:nvPr/>
        </p:nvSpPr>
        <p:spPr>
          <a:xfrm>
            <a:off x="107504" y="2017713"/>
            <a:ext cx="864096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rgbClr val="002060"/>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1800" b="1" kern="1200">
                <a:solidFill>
                  <a:srgbClr val="C00000"/>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SzPct val="150000"/>
              <a:buFont typeface="Wingdings" pitchFamily="2" charset="2"/>
              <a:buChar char="§"/>
            </a:pPr>
            <a:r>
              <a:rPr lang="en-US" altLang="zh-CN" b="1" smtClean="0">
                <a:cs typeface="Times New Roman" pitchFamily="18" charset="0"/>
              </a:rPr>
              <a:t>1883</a:t>
            </a:r>
            <a:r>
              <a:rPr lang="zh-CN" altLang="en-US" b="1" smtClean="0"/>
              <a:t>年</a:t>
            </a:r>
            <a:r>
              <a:rPr lang="en-US" altLang="zh-CN" b="1" smtClean="0">
                <a:cs typeface="Times New Roman" pitchFamily="18" charset="0"/>
              </a:rPr>
              <a:t>Kerchoffs</a:t>
            </a:r>
            <a:r>
              <a:rPr lang="zh-CN" altLang="en-US" b="1" smtClean="0"/>
              <a:t>第一次明确提出了编码的原则：</a:t>
            </a:r>
            <a:r>
              <a:rPr lang="zh-CN" altLang="en-US" b="1" smtClean="0">
                <a:solidFill>
                  <a:schemeClr val="hlink"/>
                </a:solidFill>
                <a:effectLst>
                  <a:outerShdw blurRad="38100" dist="38100" dir="2700000" algn="tl">
                    <a:srgbClr val="000000">
                      <a:alpha val="43137"/>
                    </a:srgbClr>
                  </a:outerShdw>
                </a:effectLst>
              </a:rPr>
              <a:t>加密算法应建立在算法的公开基础上，且不影响明文和密钥的安全。</a:t>
            </a:r>
          </a:p>
          <a:p>
            <a:pPr>
              <a:lnSpc>
                <a:spcPct val="150000"/>
              </a:lnSpc>
              <a:buSzPct val="150000"/>
              <a:buFont typeface="Wingdings" pitchFamily="2" charset="2"/>
              <a:buChar char="§"/>
            </a:pPr>
            <a:r>
              <a:rPr lang="zh-CN" altLang="en-US" b="1" smtClean="0"/>
              <a:t>这一原则已得到普遍承认，成为判定密码强度的衡量标准，实际上也成为传统密码和现代密码的分界线。</a:t>
            </a:r>
          </a:p>
          <a:p>
            <a:endParaRPr lang="zh-CN" altLang="en-US" b="1" dirty="0"/>
          </a:p>
        </p:txBody>
      </p:sp>
    </p:spTree>
    <p:extLst>
      <p:ext uri="{BB962C8B-B14F-4D97-AF65-F5344CB8AC3E}">
        <p14:creationId xmlns:p14="http://schemas.microsoft.com/office/powerpoint/2010/main" val="103644221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2.6 </a:t>
            </a:r>
            <a:r>
              <a:rPr lang="zh-CN" altLang="zh-CN" b="1" dirty="0" smtClean="0"/>
              <a:t>本章小结</a:t>
            </a:r>
            <a:endParaRPr lang="zh-CN" altLang="en-US" dirty="0"/>
          </a:p>
        </p:txBody>
      </p:sp>
      <p:sp>
        <p:nvSpPr>
          <p:cNvPr id="3" name="内容占位符 2"/>
          <p:cNvSpPr>
            <a:spLocks noGrp="1"/>
          </p:cNvSpPr>
          <p:nvPr>
            <p:ph idx="1"/>
          </p:nvPr>
        </p:nvSpPr>
        <p:spPr/>
        <p:txBody>
          <a:bodyPr/>
          <a:lstStyle/>
          <a:p>
            <a:r>
              <a:rPr lang="zh-CN" altLang="zh-CN" dirty="0" smtClean="0"/>
              <a:t>本章</a:t>
            </a:r>
            <a:r>
              <a:rPr lang="zh-CN" altLang="zh-CN" dirty="0"/>
              <a:t>简述了物联网数据安全的基本概念，描述了密码学的基本概念与发展历史、数据加密模型、密码体制和密码攻击方法，重点介绍了几种典型的置换和替换加密算法、</a:t>
            </a:r>
            <a:r>
              <a:rPr lang="en-US" altLang="zh-CN" dirty="0"/>
              <a:t>DES</a:t>
            </a:r>
            <a:r>
              <a:rPr lang="zh-CN" altLang="zh-CN" dirty="0"/>
              <a:t>算法和</a:t>
            </a:r>
            <a:r>
              <a:rPr lang="en-US" altLang="zh-CN" dirty="0"/>
              <a:t>RSA</a:t>
            </a:r>
            <a:r>
              <a:rPr lang="zh-CN" altLang="zh-CN" dirty="0"/>
              <a:t>加解密算法，并讨论</a:t>
            </a:r>
            <a:r>
              <a:rPr lang="zh-CN" altLang="zh-CN" dirty="0" smtClean="0"/>
              <a:t>了</a:t>
            </a:r>
            <a:r>
              <a:rPr lang="en-US" altLang="zh-CN" dirty="0" smtClean="0"/>
              <a:t>Hash</a:t>
            </a:r>
            <a:r>
              <a:rPr lang="zh-CN" altLang="en-US" dirty="0" smtClean="0"/>
              <a:t>和数字签名</a:t>
            </a:r>
            <a:r>
              <a:rPr lang="zh-CN" altLang="zh-CN" dirty="0" smtClean="0"/>
              <a:t>。</a:t>
            </a:r>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120</a:t>
            </a:fld>
            <a:endParaRPr lang="zh-CN" altLang="en-US"/>
          </a:p>
        </p:txBody>
      </p:sp>
    </p:spTree>
    <p:extLst>
      <p:ext uri="{BB962C8B-B14F-4D97-AF65-F5344CB8AC3E}">
        <p14:creationId xmlns:p14="http://schemas.microsoft.com/office/powerpoint/2010/main" val="7138359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B3944DE4-963B-454E-A24C-61BE75BD679F}" type="slidenum">
              <a:rPr lang="en-US"/>
              <a:pPr>
                <a:defRPr/>
              </a:pPr>
              <a:t>121</a:t>
            </a:fld>
            <a:endParaRPr lang="en-US"/>
          </a:p>
        </p:txBody>
      </p:sp>
      <p:sp>
        <p:nvSpPr>
          <p:cNvPr id="41987"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41988" name="Rectangle 5"/>
          <p:cNvSpPr>
            <a:spLocks noGrp="1" noChangeArrowheads="1"/>
          </p:cNvSpPr>
          <p:nvPr>
            <p:ph type="subTitle" idx="1"/>
          </p:nvPr>
        </p:nvSpPr>
        <p:spPr/>
        <p:txBody>
          <a:bodyPr/>
          <a:lstStyle/>
          <a:p>
            <a:r>
              <a:rPr lang="en-US" altLang="zh-CN" smtClean="0"/>
              <a:t>Q,A</a:t>
            </a:r>
          </a:p>
        </p:txBody>
      </p:sp>
    </p:spTree>
    <p:extLst>
      <p:ext uri="{BB962C8B-B14F-4D97-AF65-F5344CB8AC3E}">
        <p14:creationId xmlns:p14="http://schemas.microsoft.com/office/powerpoint/2010/main" val="317143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密码学的发展</a:t>
            </a:r>
          </a:p>
        </p:txBody>
      </p:sp>
      <p:sp>
        <p:nvSpPr>
          <p:cNvPr id="3" name="内容占位符 2"/>
          <p:cNvSpPr>
            <a:spLocks noGrp="1"/>
          </p:cNvSpPr>
          <p:nvPr>
            <p:ph idx="1"/>
          </p:nvPr>
        </p:nvSpPr>
        <p:spPr/>
        <p:txBody>
          <a:bodyPr/>
          <a:lstStyle/>
          <a:p>
            <a:pPr marL="0" lvl="1" indent="0">
              <a:buNone/>
            </a:pPr>
            <a:r>
              <a:rPr lang="en-US" altLang="zh-CN" sz="2800" dirty="0"/>
              <a:t>3</a:t>
            </a:r>
            <a:r>
              <a:rPr lang="zh-CN" altLang="en-US" sz="2800" dirty="0"/>
              <a:t>）</a:t>
            </a:r>
            <a:r>
              <a:rPr lang="en-US" altLang="zh-CN" sz="2800" dirty="0"/>
              <a:t>1976</a:t>
            </a:r>
            <a:r>
              <a:rPr lang="zh-CN" altLang="en-US" sz="2800" dirty="0"/>
              <a:t>年至今，公开密钥的思想</a:t>
            </a:r>
            <a:endParaRPr lang="en-US" altLang="zh-CN" sz="2800" dirty="0"/>
          </a:p>
          <a:p>
            <a:pPr>
              <a:lnSpc>
                <a:spcPct val="90000"/>
              </a:lnSpc>
            </a:pPr>
            <a:r>
              <a:rPr lang="en-US" altLang="zh-CN" dirty="0">
                <a:latin typeface="楷体" panose="02010609060101010101" pitchFamily="49" charset="-122"/>
                <a:ea typeface="楷体" panose="02010609060101010101" pitchFamily="49" charset="-122"/>
              </a:rPr>
              <a:t>W</a:t>
            </a:r>
            <a:r>
              <a:rPr lang="zh-CN" altLang="en-US" dirty="0">
                <a:latin typeface="楷体" panose="02010609060101010101" pitchFamily="49" charset="-122"/>
                <a:ea typeface="楷体" panose="02010609060101010101" pitchFamily="49" charset="-122"/>
              </a:rPr>
              <a:t>．</a:t>
            </a:r>
            <a:r>
              <a:rPr lang="en-US" altLang="zh-CN" dirty="0" err="1">
                <a:latin typeface="楷体" panose="02010609060101010101" pitchFamily="49" charset="-122"/>
                <a:ea typeface="楷体" panose="02010609060101010101" pitchFamily="49" charset="-122"/>
              </a:rPr>
              <a:t>Diffie</a:t>
            </a:r>
            <a:r>
              <a:rPr lang="zh-CN" altLang="en-US" dirty="0">
                <a:latin typeface="楷体" panose="02010609060101010101" pitchFamily="49" charset="-122"/>
                <a:ea typeface="楷体" panose="02010609060101010101" pitchFamily="49" charset="-122"/>
              </a:rPr>
              <a:t>和</a:t>
            </a:r>
            <a:r>
              <a:rPr lang="en-US" altLang="zh-CN" dirty="0">
                <a:latin typeface="楷体" panose="02010609060101010101" pitchFamily="49" charset="-122"/>
                <a:ea typeface="楷体" panose="02010609060101010101" pitchFamily="49" charset="-122"/>
              </a:rPr>
              <a:t>M</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Hellman</a:t>
            </a:r>
            <a:r>
              <a:rPr lang="zh-CN" altLang="en-US" dirty="0">
                <a:latin typeface="楷体" panose="02010609060101010101" pitchFamily="49" charset="-122"/>
                <a:ea typeface="楷体" panose="02010609060101010101" pitchFamily="49" charset="-122"/>
              </a:rPr>
              <a:t>在</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密码编码学新方向</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一文中提出了公开密钥的思想，这是密码学的第二次飞跃。</a:t>
            </a:r>
            <a:endParaRPr lang="en-US" altLang="zh-CN" dirty="0">
              <a:latin typeface="楷体" panose="02010609060101010101" pitchFamily="49" charset="-122"/>
              <a:ea typeface="楷体" panose="02010609060101010101" pitchFamily="49" charset="-122"/>
            </a:endParaRPr>
          </a:p>
          <a:p>
            <a:pPr>
              <a:lnSpc>
                <a:spcPct val="90000"/>
              </a:lnSpc>
            </a:pPr>
            <a:r>
              <a:rPr lang="en-US" altLang="zh-CN" dirty="0">
                <a:latin typeface="楷体" panose="02010609060101010101" pitchFamily="49" charset="-122"/>
                <a:ea typeface="楷体" panose="02010609060101010101" pitchFamily="49" charset="-122"/>
              </a:rPr>
              <a:t>1994</a:t>
            </a:r>
            <a:r>
              <a:rPr lang="zh-CN" altLang="en-US" dirty="0">
                <a:latin typeface="楷体" panose="02010609060101010101" pitchFamily="49" charset="-122"/>
                <a:ea typeface="楷体" panose="02010609060101010101" pitchFamily="49" charset="-122"/>
              </a:rPr>
              <a:t>年美国联邦政府颁布的密钥托管加密标准（</a:t>
            </a:r>
            <a:r>
              <a:rPr lang="en-US" altLang="zh-CN" dirty="0">
                <a:latin typeface="楷体" panose="02010609060101010101" pitchFamily="49" charset="-122"/>
                <a:ea typeface="楷体" panose="02010609060101010101" pitchFamily="49" charset="-122"/>
              </a:rPr>
              <a:t>EES</a:t>
            </a:r>
            <a:r>
              <a:rPr lang="zh-CN" altLang="en-US" dirty="0">
                <a:latin typeface="楷体" panose="02010609060101010101" pitchFamily="49" charset="-122"/>
                <a:ea typeface="楷体" panose="02010609060101010101" pitchFamily="49" charset="-122"/>
              </a:rPr>
              <a:t>）和数字签名标准（</a:t>
            </a:r>
            <a:r>
              <a:rPr lang="en-US" altLang="zh-CN" dirty="0" err="1">
                <a:latin typeface="楷体" panose="02010609060101010101" pitchFamily="49" charset="-122"/>
                <a:ea typeface="楷体" panose="02010609060101010101" pitchFamily="49" charset="-122"/>
              </a:rPr>
              <a:t>DSS</a:t>
            </a:r>
            <a:r>
              <a:rPr lang="zh-CN" altLang="en-US" dirty="0">
                <a:latin typeface="楷体" panose="02010609060101010101" pitchFamily="49" charset="-122"/>
                <a:ea typeface="楷体" panose="02010609060101010101" pitchFamily="49" charset="-122"/>
              </a:rPr>
              <a:t>）以及</a:t>
            </a:r>
            <a:r>
              <a:rPr lang="en-US" altLang="zh-CN" dirty="0">
                <a:latin typeface="楷体" panose="02010609060101010101" pitchFamily="49" charset="-122"/>
                <a:ea typeface="楷体" panose="02010609060101010101" pitchFamily="49" charset="-122"/>
              </a:rPr>
              <a:t>2001</a:t>
            </a:r>
            <a:r>
              <a:rPr lang="zh-CN" altLang="en-US" dirty="0">
                <a:latin typeface="楷体" panose="02010609060101010101" pitchFamily="49" charset="-122"/>
                <a:ea typeface="楷体" panose="02010609060101010101" pitchFamily="49" charset="-122"/>
              </a:rPr>
              <a:t>年颁布的高级数据加密标准（</a:t>
            </a:r>
            <a:r>
              <a:rPr lang="en-US" altLang="zh-CN" dirty="0">
                <a:latin typeface="楷体" panose="02010609060101010101" pitchFamily="49" charset="-122"/>
                <a:ea typeface="楷体" panose="02010609060101010101" pitchFamily="49" charset="-122"/>
              </a:rPr>
              <a:t>AES</a:t>
            </a:r>
            <a:r>
              <a:rPr lang="zh-CN" altLang="en-US" dirty="0">
                <a:latin typeface="楷体" panose="02010609060101010101" pitchFamily="49" charset="-122"/>
                <a:ea typeface="楷体" panose="02010609060101010101" pitchFamily="49" charset="-122"/>
              </a:rPr>
              <a:t>），都是密码学发展史上一个个重要的里程碑。</a:t>
            </a:r>
          </a:p>
          <a:p>
            <a:pPr marL="457200" indent="-457200">
              <a:buFont typeface="+mj-lt"/>
              <a:buAutoNum type="arabicPeriod"/>
            </a:pP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13</a:t>
            </a:fld>
            <a:endParaRPr lang="zh-CN" altLang="en-US"/>
          </a:p>
        </p:txBody>
      </p:sp>
    </p:spTree>
    <p:extLst>
      <p:ext uri="{BB962C8B-B14F-4D97-AF65-F5344CB8AC3E}">
        <p14:creationId xmlns:p14="http://schemas.microsoft.com/office/powerpoint/2010/main" val="1453279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2"/>
          </p:nvPr>
        </p:nvSpPr>
        <p:spPr/>
        <p:txBody>
          <a:bodyPr/>
          <a:lstStyle/>
          <a:p>
            <a:fld id="{1DD2E76E-B500-4356-A54A-7AD9D8628240}" type="slidenum">
              <a:rPr lang="en-US" altLang="zh-CN"/>
              <a:pPr/>
              <a:t>14</a:t>
            </a:fld>
            <a:endParaRPr lang="en-US" altLang="zh-CN"/>
          </a:p>
        </p:txBody>
      </p:sp>
      <p:sp>
        <p:nvSpPr>
          <p:cNvPr id="721922" name="Rectangle 2"/>
          <p:cNvSpPr>
            <a:spLocks noChangeArrowheads="1"/>
          </p:cNvSpPr>
          <p:nvPr/>
        </p:nvSpPr>
        <p:spPr bwMode="auto">
          <a:xfrm>
            <a:off x="319809" y="1700808"/>
            <a:ext cx="8424936" cy="4608512"/>
          </a:xfrm>
          <a:prstGeom prst="rect">
            <a:avLst/>
          </a:prstGeom>
          <a:ln/>
          <a:extLst/>
        </p:spPr>
        <p:style>
          <a:lnRef idx="2">
            <a:schemeClr val="accent6"/>
          </a:lnRef>
          <a:fillRef idx="1">
            <a:schemeClr val="lt1"/>
          </a:fillRef>
          <a:effectRef idx="0">
            <a:schemeClr val="accent6"/>
          </a:effectRef>
          <a:fontRef idx="minor">
            <a:schemeClr val="dk1"/>
          </a:fontRef>
        </p:style>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nSpc>
                <a:spcPct val="150000"/>
              </a:lnSpc>
              <a:buClr>
                <a:schemeClr val="folHlink"/>
              </a:buClr>
              <a:buSzPct val="150000"/>
              <a:buFont typeface="Wingdings" pitchFamily="2" charset="2"/>
              <a:buChar char="§"/>
            </a:pPr>
            <a:r>
              <a:rPr lang="en-US" altLang="zh-CN" b="1" dirty="0" smtClean="0">
                <a:latin typeface="黑体" pitchFamily="49" charset="-122"/>
                <a:ea typeface="黑体" pitchFamily="49" charset="-122"/>
              </a:rPr>
              <a:t>1976</a:t>
            </a:r>
            <a:r>
              <a:rPr lang="zh-CN" altLang="zh-CN" b="1" dirty="0">
                <a:latin typeface="黑体" pitchFamily="49" charset="-122"/>
                <a:ea typeface="黑体" pitchFamily="49" charset="-122"/>
              </a:rPr>
              <a:t>年：</a:t>
            </a:r>
            <a:r>
              <a:rPr lang="en-US" altLang="zh-CN" b="1" dirty="0" err="1">
                <a:latin typeface="黑体" pitchFamily="49" charset="-122"/>
                <a:ea typeface="黑体" pitchFamily="49" charset="-122"/>
              </a:rPr>
              <a:t>Diffie</a:t>
            </a:r>
            <a:r>
              <a:rPr lang="en-US" altLang="zh-CN" b="1" dirty="0">
                <a:latin typeface="黑体" pitchFamily="49" charset="-122"/>
                <a:ea typeface="黑体" pitchFamily="49" charset="-122"/>
              </a:rPr>
              <a:t> &amp; Hellman </a:t>
            </a:r>
            <a:r>
              <a:rPr lang="zh-CN" altLang="zh-CN" b="1" dirty="0">
                <a:latin typeface="黑体" pitchFamily="49" charset="-122"/>
                <a:ea typeface="黑体" pitchFamily="49" charset="-122"/>
              </a:rPr>
              <a:t>的</a:t>
            </a:r>
            <a:r>
              <a:rPr lang="zh-CN" altLang="en-US" b="1" dirty="0">
                <a:latin typeface="黑体" pitchFamily="49" charset="-122"/>
                <a:ea typeface="黑体" pitchFamily="49" charset="-122"/>
              </a:rPr>
              <a:t> </a:t>
            </a:r>
            <a:r>
              <a:rPr lang="zh-CN" altLang="zh-CN" b="1" dirty="0">
                <a:latin typeface="Times"/>
                <a:ea typeface="黑体" pitchFamily="49" charset="-122"/>
              </a:rPr>
              <a:t>“</a:t>
            </a:r>
            <a:r>
              <a:rPr lang="en-US" altLang="zh-CN" b="1" dirty="0">
                <a:latin typeface="黑体" pitchFamily="49" charset="-122"/>
                <a:ea typeface="黑体" pitchFamily="49" charset="-122"/>
              </a:rPr>
              <a:t>New Directions in Cryptography</a:t>
            </a:r>
            <a:r>
              <a:rPr lang="en-US" altLang="zh-CN" b="1" dirty="0">
                <a:latin typeface="Times"/>
                <a:ea typeface="黑体" pitchFamily="49" charset="-122"/>
              </a:rPr>
              <a:t>”</a:t>
            </a:r>
            <a:r>
              <a:rPr lang="en-US" altLang="zh-CN" b="1" dirty="0">
                <a:latin typeface="黑体" pitchFamily="49" charset="-122"/>
                <a:ea typeface="黑体" pitchFamily="49" charset="-122"/>
              </a:rPr>
              <a:t> </a:t>
            </a:r>
            <a:r>
              <a:rPr lang="zh-CN" altLang="zh-CN" b="1" dirty="0">
                <a:latin typeface="黑体" pitchFamily="49" charset="-122"/>
                <a:ea typeface="黑体" pitchFamily="49" charset="-122"/>
              </a:rPr>
              <a:t>提出了不对称密钥</a:t>
            </a:r>
            <a:r>
              <a:rPr lang="zh-CN" altLang="en-US" b="1" dirty="0">
                <a:latin typeface="黑体" pitchFamily="49" charset="-122"/>
                <a:ea typeface="黑体" pitchFamily="49" charset="-122"/>
              </a:rPr>
              <a:t>；</a:t>
            </a:r>
          </a:p>
          <a:p>
            <a:pPr lvl="1">
              <a:lnSpc>
                <a:spcPct val="150000"/>
              </a:lnSpc>
              <a:buClr>
                <a:schemeClr val="folHlink"/>
              </a:buClr>
              <a:buSzPct val="150000"/>
              <a:buFont typeface="Wingdings" pitchFamily="2" charset="2"/>
              <a:buChar char="§"/>
            </a:pPr>
            <a:r>
              <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黑体" pitchFamily="49" charset="-122"/>
                <a:ea typeface="黑体" pitchFamily="49" charset="-122"/>
              </a:rPr>
              <a:t>公开加密密钥，解密密钥保密</a:t>
            </a:r>
            <a:endPar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黑体" pitchFamily="49" charset="-122"/>
              <a:ea typeface="黑体" pitchFamily="49" charset="-122"/>
            </a:endParaRPr>
          </a:p>
          <a:p>
            <a:pPr>
              <a:lnSpc>
                <a:spcPct val="150000"/>
              </a:lnSpc>
              <a:buClr>
                <a:schemeClr val="folHlink"/>
              </a:buClr>
              <a:buSzPct val="150000"/>
              <a:buFont typeface="Wingdings" pitchFamily="2" charset="2"/>
              <a:buChar char="§"/>
            </a:pPr>
            <a:r>
              <a:rPr lang="zh-CN" altLang="zh-CN" b="1" dirty="0" smtClean="0">
                <a:latin typeface="黑体" pitchFamily="49" charset="-122"/>
                <a:ea typeface="黑体" pitchFamily="49" charset="-122"/>
              </a:rPr>
              <a:t>1977年</a:t>
            </a:r>
            <a:r>
              <a:rPr lang="en-US" altLang="zh-CN" b="1" dirty="0" err="1">
                <a:latin typeface="黑体" pitchFamily="49" charset="-122"/>
                <a:ea typeface="黑体" pitchFamily="49" charset="-122"/>
              </a:rPr>
              <a:t>Rivest,Shamir</a:t>
            </a:r>
            <a:r>
              <a:rPr lang="en-US" altLang="zh-CN" b="1" dirty="0">
                <a:latin typeface="黑体" pitchFamily="49" charset="-122"/>
                <a:ea typeface="黑体" pitchFamily="49" charset="-122"/>
              </a:rPr>
              <a:t> &amp; </a:t>
            </a:r>
            <a:r>
              <a:rPr lang="en-US" altLang="zh-CN" b="1" dirty="0" err="1" smtClean="0">
                <a:latin typeface="黑体" pitchFamily="49" charset="-122"/>
                <a:ea typeface="黑体" pitchFamily="49" charset="-122"/>
              </a:rPr>
              <a:t>Adleman</a:t>
            </a:r>
            <a:r>
              <a:rPr lang="zh-CN" altLang="en-US" b="1" dirty="0" smtClean="0">
                <a:latin typeface="黑体" pitchFamily="49" charset="-122"/>
                <a:ea typeface="黑体" pitchFamily="49" charset="-122"/>
              </a:rPr>
              <a:t>三人</a:t>
            </a:r>
            <a:r>
              <a:rPr lang="zh-CN" altLang="zh-CN" b="1" dirty="0" smtClean="0">
                <a:latin typeface="黑体" pitchFamily="49" charset="-122"/>
                <a:ea typeface="黑体" pitchFamily="49" charset="-122"/>
              </a:rPr>
              <a:t>提出</a:t>
            </a:r>
            <a:r>
              <a:rPr lang="zh-CN" altLang="zh-CN" b="1" dirty="0">
                <a:latin typeface="黑体" pitchFamily="49" charset="-122"/>
                <a:ea typeface="黑体" pitchFamily="49" charset="-122"/>
              </a:rPr>
              <a:t>了</a:t>
            </a:r>
            <a:r>
              <a:rPr lang="en-US" altLang="zh-CN" b="1" dirty="0">
                <a:latin typeface="黑体" pitchFamily="49" charset="-122"/>
                <a:ea typeface="黑体" pitchFamily="49" charset="-122"/>
              </a:rPr>
              <a:t>RSA</a:t>
            </a:r>
            <a:r>
              <a:rPr lang="zh-CN" altLang="zh-CN" b="1" dirty="0">
                <a:latin typeface="黑体" pitchFamily="49" charset="-122"/>
                <a:ea typeface="黑体" pitchFamily="49" charset="-122"/>
              </a:rPr>
              <a:t>公钥</a:t>
            </a:r>
            <a:r>
              <a:rPr lang="zh-CN" altLang="zh-CN" b="1" dirty="0" smtClean="0">
                <a:latin typeface="黑体" pitchFamily="49" charset="-122"/>
                <a:ea typeface="黑体" pitchFamily="49" charset="-122"/>
              </a:rPr>
              <a:t>算法</a:t>
            </a:r>
            <a:r>
              <a:rPr lang="zh-CN" altLang="en-US" b="1" dirty="0" smtClean="0">
                <a:latin typeface="黑体" pitchFamily="49" charset="-122"/>
                <a:ea typeface="黑体" pitchFamily="49" charset="-122"/>
              </a:rPr>
              <a:t>。</a:t>
            </a:r>
            <a:endParaRPr lang="zh-CN" altLang="en-US" b="1" dirty="0">
              <a:latin typeface="黑体" pitchFamily="49" charset="-122"/>
              <a:ea typeface="黑体" pitchFamily="49" charset="-122"/>
            </a:endParaRPr>
          </a:p>
          <a:p>
            <a:pPr>
              <a:lnSpc>
                <a:spcPct val="150000"/>
              </a:lnSpc>
              <a:buClr>
                <a:schemeClr val="folHlink"/>
              </a:buClr>
              <a:buSzPct val="150000"/>
              <a:buFont typeface="Wingdings" pitchFamily="2" charset="2"/>
              <a:buChar char="§"/>
            </a:pPr>
            <a:r>
              <a:rPr lang="en-US" altLang="zh-CN" b="1" dirty="0">
                <a:latin typeface="黑体" pitchFamily="49" charset="-122"/>
                <a:ea typeface="黑体" pitchFamily="49" charset="-122"/>
              </a:rPr>
              <a:t>90</a:t>
            </a:r>
            <a:r>
              <a:rPr lang="zh-CN" altLang="zh-CN" b="1" dirty="0">
                <a:latin typeface="黑体" pitchFamily="49" charset="-122"/>
                <a:ea typeface="黑体" pitchFamily="49" charset="-122"/>
              </a:rPr>
              <a:t>年代逐步出现椭圆曲线等其他公钥</a:t>
            </a:r>
            <a:r>
              <a:rPr lang="zh-CN" altLang="zh-CN" b="1" dirty="0" smtClean="0">
                <a:latin typeface="黑体" pitchFamily="49" charset="-122"/>
                <a:ea typeface="黑体" pitchFamily="49" charset="-122"/>
              </a:rPr>
              <a:t>算法</a:t>
            </a:r>
            <a:r>
              <a:rPr lang="zh-CN" altLang="en-US" b="1" dirty="0" smtClean="0">
                <a:latin typeface="黑体" pitchFamily="49" charset="-122"/>
                <a:ea typeface="黑体" pitchFamily="49" charset="-122"/>
              </a:rPr>
              <a:t>。</a:t>
            </a:r>
            <a:endParaRPr lang="zh-CN" altLang="en-US" b="1" dirty="0">
              <a:latin typeface="黑体" pitchFamily="49" charset="-122"/>
              <a:ea typeface="黑体" pitchFamily="49" charset="-122"/>
            </a:endParaRPr>
          </a:p>
          <a:p>
            <a:pPr>
              <a:lnSpc>
                <a:spcPct val="150000"/>
              </a:lnSpc>
              <a:buClr>
                <a:schemeClr val="folHlink"/>
              </a:buClr>
              <a:buSzPct val="150000"/>
              <a:buFont typeface="Wingdings" pitchFamily="2" charset="2"/>
              <a:buChar char="§"/>
            </a:pPr>
            <a:r>
              <a:rPr lang="zh-CN" altLang="en-US" b="1" dirty="0">
                <a:solidFill>
                  <a:schemeClr val="hlink"/>
                </a:solidFill>
                <a:latin typeface="黑体" pitchFamily="49" charset="-122"/>
                <a:ea typeface="黑体" pitchFamily="49" charset="-122"/>
              </a:rPr>
              <a:t>主要特点：</a:t>
            </a:r>
            <a:r>
              <a:rPr lang="zh-CN" altLang="zh-CN" b="1" dirty="0">
                <a:solidFill>
                  <a:schemeClr val="hlink"/>
                </a:solidFill>
                <a:latin typeface="黑体" pitchFamily="49" charset="-122"/>
                <a:ea typeface="黑体" pitchFamily="49" charset="-122"/>
              </a:rPr>
              <a:t>公钥密码使得发送端和接收端无密钥传输的保密通信成为可能</a:t>
            </a:r>
            <a:endParaRPr lang="zh-CN" altLang="en-US" b="1" dirty="0">
              <a:solidFill>
                <a:schemeClr val="hlink"/>
              </a:solidFill>
              <a:latin typeface="黑体" pitchFamily="49" charset="-122"/>
              <a:ea typeface="黑体" pitchFamily="49" charset="-122"/>
            </a:endParaRPr>
          </a:p>
        </p:txBody>
      </p:sp>
      <p:sp>
        <p:nvSpPr>
          <p:cNvPr id="721923" name="Rectangle 3"/>
          <p:cNvSpPr>
            <a:spLocks noChangeArrowheads="1"/>
          </p:cNvSpPr>
          <p:nvPr/>
        </p:nvSpPr>
        <p:spPr bwMode="auto">
          <a:xfrm>
            <a:off x="323527" y="617538"/>
            <a:ext cx="8421217" cy="723230"/>
          </a:xfrm>
          <a:prstGeom prst="rect">
            <a:avLst/>
          </a:prstGeom>
          <a:ln/>
          <a:extLst/>
        </p:spPr>
        <p:style>
          <a:lnRef idx="2">
            <a:schemeClr val="accent4"/>
          </a:lnRef>
          <a:fillRef idx="1">
            <a:schemeClr val="lt1"/>
          </a:fillRef>
          <a:effectRef idx="0">
            <a:schemeClr val="accent4"/>
          </a:effectRef>
          <a:fontRef idx="minor">
            <a:schemeClr val="dk1"/>
          </a:fontRef>
        </p:style>
        <p:txBody>
          <a:bodyPr anchor="b"/>
          <a:lstStyle>
            <a:lvl1pPr>
              <a:defRPr kumimoji="1" sz="2400">
                <a:solidFill>
                  <a:schemeClr val="tx1"/>
                </a:solidFill>
                <a:latin typeface="Times New Roman" pitchFamily="18" charset="0"/>
                <a:ea typeface="宋体" pitchFamily="2" charset="-122"/>
              </a:defRPr>
            </a:lvl1pPr>
            <a:lvl2pPr>
              <a:defRPr kumimoji="1" sz="2400">
                <a:solidFill>
                  <a:schemeClr val="tx1"/>
                </a:solidFill>
                <a:latin typeface="Times New Roman" pitchFamily="18" charset="0"/>
                <a:ea typeface="宋体" pitchFamily="2" charset="-122"/>
              </a:defRPr>
            </a:lvl2pPr>
            <a:lvl3pPr>
              <a:defRPr kumimoji="1" sz="2400">
                <a:solidFill>
                  <a:schemeClr val="tx1"/>
                </a:solidFill>
                <a:latin typeface="Times New Roman" pitchFamily="18" charset="0"/>
                <a:ea typeface="宋体" pitchFamily="2" charset="-122"/>
              </a:defRPr>
            </a:lvl3pPr>
            <a:lvl4pPr>
              <a:defRPr kumimoji="1" sz="2400">
                <a:solidFill>
                  <a:schemeClr val="tx1"/>
                </a:solidFill>
                <a:latin typeface="Times New Roman" pitchFamily="18" charset="0"/>
                <a:ea typeface="宋体" pitchFamily="2" charset="-122"/>
              </a:defRPr>
            </a:lvl4pPr>
            <a:lvl5pPr>
              <a:defRPr kumimoji="1" sz="2400">
                <a:solidFill>
                  <a:schemeClr val="tx1"/>
                </a:solidFill>
                <a:latin typeface="Times New Roman" pitchFamily="18" charset="0"/>
                <a:ea typeface="宋体" pitchFamily="2" charset="-122"/>
              </a:defRPr>
            </a:lvl5pPr>
            <a:lvl6pPr marL="457200" fontAlgn="base">
              <a:spcBef>
                <a:spcPct val="0"/>
              </a:spcBef>
              <a:spcAft>
                <a:spcPct val="0"/>
              </a:spcAft>
              <a:defRPr kumimoji="1" sz="2400">
                <a:solidFill>
                  <a:schemeClr val="tx1"/>
                </a:solidFill>
                <a:latin typeface="Times New Roman" pitchFamily="18" charset="0"/>
                <a:ea typeface="宋体" pitchFamily="2" charset="-122"/>
              </a:defRPr>
            </a:lvl6pPr>
            <a:lvl7pPr marL="914400" fontAlgn="base">
              <a:spcBef>
                <a:spcPct val="0"/>
              </a:spcBef>
              <a:spcAft>
                <a:spcPct val="0"/>
              </a:spcAft>
              <a:defRPr kumimoji="1" sz="2400">
                <a:solidFill>
                  <a:schemeClr val="tx1"/>
                </a:solidFill>
                <a:latin typeface="Times New Roman" pitchFamily="18" charset="0"/>
                <a:ea typeface="宋体" pitchFamily="2" charset="-122"/>
              </a:defRPr>
            </a:lvl7pPr>
            <a:lvl8pPr marL="1371600" fontAlgn="base">
              <a:spcBef>
                <a:spcPct val="0"/>
              </a:spcBef>
              <a:spcAft>
                <a:spcPct val="0"/>
              </a:spcAft>
              <a:defRPr kumimoji="1" sz="2400">
                <a:solidFill>
                  <a:schemeClr val="tx1"/>
                </a:solidFill>
                <a:latin typeface="Times New Roman" pitchFamily="18" charset="0"/>
                <a:ea typeface="宋体" pitchFamily="2" charset="-122"/>
              </a:defRPr>
            </a:lvl8pPr>
            <a:lvl9pPr marL="1828800" fontAlgn="base">
              <a:spcBef>
                <a:spcPct val="0"/>
              </a:spcBef>
              <a:spcAft>
                <a:spcPct val="0"/>
              </a:spcAft>
              <a:defRPr kumimoji="1" sz="2400">
                <a:solidFill>
                  <a:schemeClr val="tx1"/>
                </a:solidFill>
                <a:latin typeface="Times New Roman" pitchFamily="18" charset="0"/>
                <a:ea typeface="宋体" pitchFamily="2" charset="-122"/>
              </a:defRPr>
            </a:lvl9pPr>
          </a:lstStyle>
          <a:p>
            <a:r>
              <a:rPr lang="zh-CN" altLang="en-US" sz="4400" b="1" dirty="0">
                <a:solidFill>
                  <a:schemeClr val="tx2"/>
                </a:solidFill>
                <a:latin typeface="Segoe UI Black" panose="020B0A02040204020203" pitchFamily="34" charset="0"/>
                <a:ea typeface="黑体" pitchFamily="49" charset="-122"/>
                <a:cs typeface="Segoe UI Black" panose="020B0A02040204020203" pitchFamily="34" charset="0"/>
              </a:rPr>
              <a:t>第</a:t>
            </a:r>
            <a:r>
              <a:rPr lang="en-US" altLang="zh-CN" sz="4400" b="1"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3</a:t>
            </a:r>
            <a:r>
              <a:rPr lang="zh-CN" altLang="en-US" sz="4400" b="1" dirty="0" smtClean="0">
                <a:solidFill>
                  <a:schemeClr val="tx2"/>
                </a:solidFill>
                <a:latin typeface="Segoe UI Black" panose="020B0A02040204020203" pitchFamily="34" charset="0"/>
                <a:ea typeface="黑体" pitchFamily="49" charset="-122"/>
                <a:cs typeface="Segoe UI Black" panose="020B0A02040204020203" pitchFamily="34" charset="0"/>
              </a:rPr>
              <a:t>阶段特点：</a:t>
            </a:r>
            <a:r>
              <a:rPr lang="zh-CN" altLang="en-US" sz="4400" b="1" dirty="0" smtClean="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公开密钥</a:t>
            </a:r>
            <a:endParaRPr lang="en-US" altLang="zh-CN" sz="4400" b="1"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656281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5"/>
          <p:cNvSpPr>
            <a:spLocks noGrp="1"/>
          </p:cNvSpPr>
          <p:nvPr>
            <p:ph type="sldNum" sz="quarter" idx="12"/>
          </p:nvPr>
        </p:nvSpPr>
        <p:spPr/>
        <p:txBody>
          <a:bodyPr/>
          <a:lstStyle/>
          <a:p>
            <a:fld id="{9D339541-CB72-410A-B738-C5FE371E2C21}" type="slidenum">
              <a:rPr lang="en-US" altLang="zh-CN"/>
              <a:pPr/>
              <a:t>15</a:t>
            </a:fld>
            <a:endParaRPr lang="en-US" altLang="zh-CN"/>
          </a:p>
        </p:txBody>
      </p:sp>
      <p:sp>
        <p:nvSpPr>
          <p:cNvPr id="3074" name="Rectangle 2"/>
          <p:cNvSpPr>
            <a:spLocks noGrp="1" noChangeArrowheads="1"/>
          </p:cNvSpPr>
          <p:nvPr>
            <p:ph type="title"/>
          </p:nvPr>
        </p:nvSpPr>
        <p:spPr/>
        <p:txBody>
          <a:bodyPr>
            <a:normAutofit fontScale="90000"/>
          </a:bodyPr>
          <a:lstStyle/>
          <a:p>
            <a:r>
              <a:rPr lang="en-US" altLang="zh-CN" dirty="0" smtClean="0"/>
              <a:t>2.2 </a:t>
            </a:r>
            <a:r>
              <a:rPr lang="zh-CN" altLang="en-US" dirty="0" smtClean="0"/>
              <a:t>密码学</a:t>
            </a:r>
            <a:r>
              <a:rPr lang="zh-CN" altLang="en-US" dirty="0"/>
              <a:t>模型</a:t>
            </a:r>
          </a:p>
        </p:txBody>
      </p:sp>
      <p:sp>
        <p:nvSpPr>
          <p:cNvPr id="3075" name="Rectangle 3"/>
          <p:cNvSpPr>
            <a:spLocks noGrp="1" noChangeArrowheads="1"/>
          </p:cNvSpPr>
          <p:nvPr>
            <p:ph type="body" idx="1"/>
          </p:nvPr>
        </p:nvSpPr>
        <p:spPr>
          <a:xfrm>
            <a:off x="467544" y="980728"/>
            <a:ext cx="8064500" cy="4320828"/>
          </a:xfrm>
        </p:spPr>
        <p:txBody>
          <a:bodyPr>
            <a:normAutofit/>
          </a:bodyPr>
          <a:lstStyle/>
          <a:p>
            <a:pPr>
              <a:lnSpc>
                <a:spcPct val="90000"/>
              </a:lnSpc>
            </a:pPr>
            <a:r>
              <a:rPr lang="zh-CN" altLang="en-US" sz="2800" dirty="0"/>
              <a:t>密码是通信双方按约定的法则进行信息特殊变换的一种重要保密手段。依照这些法则，变明文为密文，称为加密变换；变密文为明文，称为解密变换。</a:t>
            </a:r>
          </a:p>
          <a:p>
            <a:pPr>
              <a:lnSpc>
                <a:spcPct val="90000"/>
              </a:lnSpc>
            </a:pPr>
            <a:r>
              <a:rPr lang="zh-CN" altLang="en-US" sz="2800" dirty="0"/>
              <a:t>１７世纪，英国著名的哲学家弗朗西斯</a:t>
            </a:r>
            <a:r>
              <a:rPr lang="en-US" altLang="zh-CN" sz="2800" dirty="0">
                <a:latin typeface="Times New Roman"/>
              </a:rPr>
              <a:t>·</a:t>
            </a:r>
            <a:r>
              <a:rPr lang="zh-CN" altLang="en-US" sz="2800" dirty="0"/>
              <a:t>培根在他所著的</a:t>
            </a:r>
            <a:r>
              <a:rPr lang="en-US" altLang="zh-CN" sz="2800" dirty="0"/>
              <a:t>《</a:t>
            </a:r>
            <a:r>
              <a:rPr lang="zh-CN" altLang="en-US" sz="2800" dirty="0"/>
              <a:t>学问的发展</a:t>
            </a:r>
            <a:r>
              <a:rPr lang="en-US" altLang="zh-CN" sz="2800" dirty="0"/>
              <a:t>》</a:t>
            </a:r>
            <a:r>
              <a:rPr lang="zh-CN" altLang="en-US" sz="2800" dirty="0"/>
              <a:t>一书中最早给密码下了定义，他说，</a:t>
            </a:r>
            <a:r>
              <a:rPr lang="zh-CN" altLang="en-US" sz="2800" dirty="0">
                <a:solidFill>
                  <a:srgbClr val="002060"/>
                </a:solidFill>
                <a:latin typeface="Times New Roman"/>
              </a:rPr>
              <a:t>“</a:t>
            </a:r>
            <a:r>
              <a:rPr lang="zh-CN" altLang="en-US" sz="2800" dirty="0">
                <a:solidFill>
                  <a:srgbClr val="002060"/>
                </a:solidFill>
              </a:rPr>
              <a:t>所谓密码应具备三个必要的条件，即易于翻译、第三者无法理解、在一定场合下不易引人生疑。</a:t>
            </a:r>
            <a:r>
              <a:rPr lang="zh-CN" altLang="en-US" sz="2800" dirty="0">
                <a:solidFill>
                  <a:srgbClr val="002060"/>
                </a:solidFill>
                <a:latin typeface="Times New Roman"/>
              </a:rPr>
              <a:t>”</a:t>
            </a:r>
            <a:r>
              <a:rPr lang="zh-CN" altLang="en-US" sz="2800" dirty="0">
                <a:solidFill>
                  <a:srgbClr val="002060"/>
                </a:solidFill>
              </a:rPr>
              <a:t> </a:t>
            </a:r>
          </a:p>
        </p:txBody>
      </p:sp>
      <p:sp>
        <p:nvSpPr>
          <p:cNvPr id="3076" name="Rectangle 4"/>
          <p:cNvSpPr>
            <a:spLocks noChangeArrowheads="1"/>
          </p:cNvSpPr>
          <p:nvPr/>
        </p:nvSpPr>
        <p:spPr bwMode="auto">
          <a:xfrm>
            <a:off x="1835150" y="5691188"/>
            <a:ext cx="1676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3200" b="1" dirty="0">
                <a:solidFill>
                  <a:srgbClr val="FFFF00"/>
                </a:solidFill>
                <a:ea typeface="黑体" pitchFamily="49" charset="-122"/>
              </a:rPr>
              <a:t>加密</a:t>
            </a:r>
          </a:p>
        </p:txBody>
      </p:sp>
      <p:sp>
        <p:nvSpPr>
          <p:cNvPr id="3077" name="Rectangle 5"/>
          <p:cNvSpPr>
            <a:spLocks noChangeArrowheads="1"/>
          </p:cNvSpPr>
          <p:nvPr/>
        </p:nvSpPr>
        <p:spPr bwMode="auto">
          <a:xfrm>
            <a:off x="5111750" y="5691188"/>
            <a:ext cx="1676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3200" b="1">
                <a:solidFill>
                  <a:srgbClr val="FFFF00"/>
                </a:solidFill>
                <a:ea typeface="黑体" pitchFamily="49" charset="-122"/>
              </a:rPr>
              <a:t>解密</a:t>
            </a:r>
          </a:p>
        </p:txBody>
      </p:sp>
      <p:sp>
        <p:nvSpPr>
          <p:cNvPr id="3078" name="Line 6"/>
          <p:cNvSpPr>
            <a:spLocks noChangeShapeType="1"/>
          </p:cNvSpPr>
          <p:nvPr/>
        </p:nvSpPr>
        <p:spPr bwMode="auto">
          <a:xfrm>
            <a:off x="615950" y="6148388"/>
            <a:ext cx="11430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9" name="Line 7"/>
          <p:cNvSpPr>
            <a:spLocks noChangeShapeType="1"/>
          </p:cNvSpPr>
          <p:nvPr/>
        </p:nvSpPr>
        <p:spPr bwMode="auto">
          <a:xfrm>
            <a:off x="3663950" y="6148388"/>
            <a:ext cx="1295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80" name="Line 8"/>
          <p:cNvSpPr>
            <a:spLocks noChangeShapeType="1"/>
          </p:cNvSpPr>
          <p:nvPr/>
        </p:nvSpPr>
        <p:spPr bwMode="auto">
          <a:xfrm>
            <a:off x="7016750" y="6148388"/>
            <a:ext cx="1295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81" name="Text Box 9"/>
          <p:cNvSpPr txBox="1">
            <a:spLocks noChangeArrowheads="1"/>
          </p:cNvSpPr>
          <p:nvPr/>
        </p:nvSpPr>
        <p:spPr bwMode="auto">
          <a:xfrm>
            <a:off x="692150" y="5691188"/>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ea typeface="黑体" pitchFamily="49" charset="-122"/>
              </a:rPr>
              <a:t>明文</a:t>
            </a:r>
          </a:p>
        </p:txBody>
      </p:sp>
      <p:sp>
        <p:nvSpPr>
          <p:cNvPr id="3082" name="Text Box 10"/>
          <p:cNvSpPr txBox="1">
            <a:spLocks noChangeArrowheads="1"/>
          </p:cNvSpPr>
          <p:nvPr/>
        </p:nvSpPr>
        <p:spPr bwMode="auto">
          <a:xfrm>
            <a:off x="3816350" y="5614988"/>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ea typeface="黑体" pitchFamily="49" charset="-122"/>
              </a:rPr>
              <a:t>密文</a:t>
            </a:r>
          </a:p>
        </p:txBody>
      </p:sp>
      <p:sp>
        <p:nvSpPr>
          <p:cNvPr id="3083" name="Text Box 11"/>
          <p:cNvSpPr txBox="1">
            <a:spLocks noChangeArrowheads="1"/>
          </p:cNvSpPr>
          <p:nvPr/>
        </p:nvSpPr>
        <p:spPr bwMode="auto">
          <a:xfrm>
            <a:off x="7016750" y="5691188"/>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ea typeface="黑体" pitchFamily="49" charset="-122"/>
              </a:rPr>
              <a:t>原始明文</a:t>
            </a:r>
          </a:p>
        </p:txBody>
      </p:sp>
    </p:spTree>
    <p:extLst>
      <p:ext uri="{BB962C8B-B14F-4D97-AF65-F5344CB8AC3E}">
        <p14:creationId xmlns:p14="http://schemas.microsoft.com/office/powerpoint/2010/main" val="2626094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2"/>
          <p:cNvSpPr>
            <a:spLocks noChangeArrowheads="1"/>
          </p:cNvSpPr>
          <p:nvPr/>
        </p:nvSpPr>
        <p:spPr bwMode="auto">
          <a:xfrm>
            <a:off x="179512" y="1412776"/>
            <a:ext cx="8850315" cy="1424756"/>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1792288" indent="-1792288" algn="l" defTabSz="885825">
              <a:defRPr/>
            </a:pPr>
            <a:r>
              <a:rPr lang="zh-CN" altLang="en-US" sz="2800" b="1" dirty="0">
                <a:solidFill>
                  <a:srgbClr val="FF0000"/>
                </a:solidFill>
                <a:latin typeface="Arial" pitchFamily="34" charset="0"/>
                <a:ea typeface="宋体" pitchFamily="2" charset="-122"/>
              </a:rPr>
              <a:t>密码学</a:t>
            </a:r>
            <a:r>
              <a:rPr lang="en-US" altLang="zh-CN" sz="2800" b="1" dirty="0" smtClean="0">
                <a:solidFill>
                  <a:srgbClr val="FF0000"/>
                </a:solidFill>
                <a:latin typeface="Times New Roman" pitchFamily="18" charset="0"/>
                <a:ea typeface="仿宋_GB2312" pitchFamily="49" charset="-122"/>
              </a:rPr>
              <a:t>:</a:t>
            </a:r>
          </a:p>
          <a:p>
            <a:pPr marL="1792288" indent="-1792288" algn="l" defTabSz="885825">
              <a:defRPr/>
            </a:pPr>
            <a:r>
              <a:rPr lang="zh-CN" altLang="en-US" sz="2400" b="1" dirty="0" smtClean="0">
                <a:ea typeface="宋体" pitchFamily="2" charset="-122"/>
              </a:rPr>
              <a:t>是</a:t>
            </a:r>
            <a:r>
              <a:rPr lang="zh-CN" altLang="en-US" sz="2400" b="1" dirty="0">
                <a:ea typeface="宋体" pitchFamily="2" charset="-122"/>
              </a:rPr>
              <a:t>一个即古老又新兴的学科。密码学</a:t>
            </a:r>
            <a:r>
              <a:rPr lang="en-US" sz="2400" b="1" dirty="0">
                <a:ea typeface="宋体" pitchFamily="2" charset="-122"/>
              </a:rPr>
              <a:t>(Cryptology)</a:t>
            </a:r>
            <a:r>
              <a:rPr lang="zh-CN" altLang="en-US" sz="2400" b="1" dirty="0">
                <a:ea typeface="宋体" pitchFamily="2" charset="-122"/>
              </a:rPr>
              <a:t>一字源</a:t>
            </a:r>
            <a:endParaRPr lang="en-US" altLang="zh-CN" sz="2400" b="1" dirty="0">
              <a:ea typeface="宋体" pitchFamily="2" charset="-122"/>
            </a:endParaRPr>
          </a:p>
          <a:p>
            <a:pPr marL="1792288" indent="-1792288" algn="l" defTabSz="885825">
              <a:defRPr/>
            </a:pPr>
            <a:r>
              <a:rPr lang="zh-CN" altLang="en-US" sz="2400" b="1" dirty="0">
                <a:ea typeface="宋体" pitchFamily="2" charset="-122"/>
              </a:rPr>
              <a:t>自希腊文</a:t>
            </a:r>
            <a:r>
              <a:rPr lang="en-US" sz="2400" b="1" dirty="0">
                <a:ea typeface="宋体" pitchFamily="2" charset="-122"/>
              </a:rPr>
              <a:t>"</a:t>
            </a:r>
            <a:r>
              <a:rPr lang="en-US" sz="2400" b="1" dirty="0" err="1">
                <a:ea typeface="宋体" pitchFamily="2" charset="-122"/>
              </a:rPr>
              <a:t>krypto's</a:t>
            </a:r>
            <a:r>
              <a:rPr lang="en-US" sz="2400" b="1" dirty="0">
                <a:ea typeface="宋体" pitchFamily="2" charset="-122"/>
              </a:rPr>
              <a:t>"</a:t>
            </a:r>
            <a:r>
              <a:rPr lang="zh-CN" altLang="en-US" sz="2400" b="1" dirty="0">
                <a:ea typeface="宋体" pitchFamily="2" charset="-122"/>
              </a:rPr>
              <a:t>及</a:t>
            </a:r>
            <a:r>
              <a:rPr lang="en-US" sz="2400" b="1" dirty="0">
                <a:ea typeface="宋体" pitchFamily="2" charset="-122"/>
              </a:rPr>
              <a:t>"logos"</a:t>
            </a:r>
            <a:r>
              <a:rPr lang="zh-CN" altLang="en-US" sz="2400" b="1" dirty="0">
                <a:ea typeface="宋体" pitchFamily="2" charset="-122"/>
              </a:rPr>
              <a:t>两字，直译即为</a:t>
            </a:r>
            <a:r>
              <a:rPr lang="en-US" sz="2400" b="1" dirty="0">
                <a:ea typeface="宋体" pitchFamily="2" charset="-122"/>
              </a:rPr>
              <a:t>"</a:t>
            </a:r>
            <a:r>
              <a:rPr lang="zh-CN" altLang="en-US" sz="2400" b="1" dirty="0">
                <a:ea typeface="宋体" pitchFamily="2" charset="-122"/>
              </a:rPr>
              <a:t>隐藏</a:t>
            </a:r>
            <a:r>
              <a:rPr lang="en-US" sz="2400" b="1" dirty="0">
                <a:ea typeface="宋体" pitchFamily="2" charset="-122"/>
              </a:rPr>
              <a:t>"</a:t>
            </a:r>
            <a:r>
              <a:rPr lang="zh-CN" altLang="en-US" sz="2400" b="1" dirty="0">
                <a:ea typeface="宋体" pitchFamily="2" charset="-122"/>
              </a:rPr>
              <a:t>及</a:t>
            </a:r>
            <a:r>
              <a:rPr lang="en-US" sz="2400" b="1" dirty="0">
                <a:ea typeface="宋体" pitchFamily="2" charset="-122"/>
              </a:rPr>
              <a:t>"</a:t>
            </a:r>
            <a:r>
              <a:rPr lang="zh-CN" altLang="en-US" sz="2400" b="1" dirty="0">
                <a:ea typeface="宋体" pitchFamily="2" charset="-122"/>
              </a:rPr>
              <a:t>讯息</a:t>
            </a:r>
            <a:r>
              <a:rPr lang="en-US" sz="2400" b="1" dirty="0">
                <a:ea typeface="宋体" pitchFamily="2" charset="-122"/>
              </a:rPr>
              <a:t>"</a:t>
            </a:r>
            <a:r>
              <a:rPr lang="zh-CN" altLang="en-US" sz="2400" b="1" dirty="0">
                <a:ea typeface="宋体" pitchFamily="2" charset="-122"/>
              </a:rPr>
              <a:t>之意。</a:t>
            </a:r>
            <a:endParaRPr lang="zh-CN" altLang="en-US" sz="2400" b="1" dirty="0">
              <a:latin typeface="Times New Roman" pitchFamily="18" charset="0"/>
              <a:ea typeface="仿宋_GB2312" pitchFamily="49" charset="-122"/>
            </a:endParaRPr>
          </a:p>
        </p:txBody>
      </p:sp>
      <p:sp>
        <p:nvSpPr>
          <p:cNvPr id="11267" name="Rectangle 2"/>
          <p:cNvSpPr>
            <a:spLocks noChangeArrowheads="1"/>
          </p:cNvSpPr>
          <p:nvPr/>
        </p:nvSpPr>
        <p:spPr bwMode="auto">
          <a:xfrm>
            <a:off x="631427" y="357188"/>
            <a:ext cx="8093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kumimoji="0" lang="zh-CN" altLang="en-US" sz="4400" dirty="0" smtClean="0">
                <a:solidFill>
                  <a:srgbClr val="FF0000"/>
                </a:solidFill>
                <a:latin typeface="Times New Roman" pitchFamily="18" charset="0"/>
              </a:rPr>
              <a:t>密码学的基本概念</a:t>
            </a:r>
            <a:endParaRPr kumimoji="0" lang="en-US" altLang="zh-CN" sz="4400" dirty="0">
              <a:solidFill>
                <a:srgbClr val="FF0000"/>
              </a:solidFill>
              <a:latin typeface="Times New Roman" pitchFamily="18" charset="0"/>
            </a:endParaRPr>
          </a:p>
        </p:txBody>
      </p:sp>
      <p:sp>
        <p:nvSpPr>
          <p:cNvPr id="16" name="AutoShape 12"/>
          <p:cNvSpPr>
            <a:spLocks noChangeArrowheads="1"/>
          </p:cNvSpPr>
          <p:nvPr/>
        </p:nvSpPr>
        <p:spPr bwMode="auto">
          <a:xfrm>
            <a:off x="179512" y="3071813"/>
            <a:ext cx="8850315" cy="1143000"/>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marL="1792288" indent="-1792288" algn="l" defTabSz="885825">
              <a:defRPr/>
            </a:pPr>
            <a:r>
              <a:rPr lang="zh-CN" altLang="en-US" sz="2800" b="1" dirty="0">
                <a:solidFill>
                  <a:srgbClr val="FF0000"/>
                </a:solidFill>
                <a:latin typeface="Arial" pitchFamily="34" charset="0"/>
                <a:ea typeface="宋体" pitchFamily="2" charset="-122"/>
              </a:rPr>
              <a:t>密码</a:t>
            </a:r>
            <a:r>
              <a:rPr lang="en-US" altLang="zh-CN" sz="2800" b="1" dirty="0" smtClean="0">
                <a:solidFill>
                  <a:srgbClr val="FF0000"/>
                </a:solidFill>
                <a:latin typeface="Arial" pitchFamily="34" charset="0"/>
                <a:ea typeface="宋体" pitchFamily="2" charset="-122"/>
              </a:rPr>
              <a:t>:</a:t>
            </a:r>
          </a:p>
          <a:p>
            <a:pPr marL="1792288" indent="-1792288" algn="l" defTabSz="885825">
              <a:defRPr/>
            </a:pPr>
            <a:r>
              <a:rPr lang="zh-CN" altLang="en-US" sz="2400" b="1" dirty="0" smtClean="0">
                <a:latin typeface="Arial" pitchFamily="34" charset="0"/>
                <a:ea typeface="宋体" pitchFamily="2" charset="-122"/>
              </a:rPr>
              <a:t>是</a:t>
            </a:r>
            <a:r>
              <a:rPr lang="zh-CN" altLang="en-US" sz="2400" b="1" dirty="0">
                <a:latin typeface="Arial" pitchFamily="34" charset="0"/>
                <a:ea typeface="宋体" pitchFamily="2" charset="-122"/>
              </a:rPr>
              <a:t>一种用来混淆的技术，它希望将正常的、可识别的信息转变</a:t>
            </a:r>
            <a:endParaRPr lang="en-US" altLang="zh-CN" sz="2400" b="1" dirty="0">
              <a:latin typeface="Arial" pitchFamily="34" charset="0"/>
              <a:ea typeface="宋体" pitchFamily="2" charset="-122"/>
            </a:endParaRPr>
          </a:p>
          <a:p>
            <a:pPr marL="1792288" indent="-1792288" algn="l" defTabSz="885825">
              <a:defRPr/>
            </a:pPr>
            <a:r>
              <a:rPr lang="zh-CN" altLang="en-US" sz="2400" b="1" dirty="0">
                <a:latin typeface="Arial" pitchFamily="34" charset="0"/>
                <a:ea typeface="宋体" pitchFamily="2" charset="-122"/>
              </a:rPr>
              <a:t>为无法识别的信息。</a:t>
            </a:r>
            <a:endParaRPr lang="zh-CN" altLang="en-US" sz="2400" b="1" dirty="0">
              <a:latin typeface="Times New Roman" pitchFamily="18" charset="0"/>
              <a:ea typeface="仿宋_GB2312" pitchFamily="49" charset="-122"/>
            </a:endParaRPr>
          </a:p>
        </p:txBody>
      </p:sp>
      <p:sp>
        <p:nvSpPr>
          <p:cNvPr id="17" name="AutoShape 12"/>
          <p:cNvSpPr>
            <a:spLocks noChangeArrowheads="1"/>
          </p:cNvSpPr>
          <p:nvPr/>
        </p:nvSpPr>
        <p:spPr bwMode="auto">
          <a:xfrm>
            <a:off x="179511" y="4653136"/>
            <a:ext cx="8850316" cy="1592163"/>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marL="1792288" indent="-1792288" algn="l" defTabSz="885825">
              <a:defRPr/>
            </a:pPr>
            <a:r>
              <a:rPr lang="zh-CN" altLang="en-US" sz="2400" b="1" dirty="0">
                <a:solidFill>
                  <a:srgbClr val="FF0000"/>
                </a:solidFill>
                <a:latin typeface="Arial" pitchFamily="34" charset="0"/>
                <a:ea typeface="宋体" pitchFamily="2" charset="-122"/>
              </a:rPr>
              <a:t>密码技术</a:t>
            </a:r>
            <a:r>
              <a:rPr lang="en-US" altLang="zh-CN" sz="2400" b="1" dirty="0" smtClean="0">
                <a:solidFill>
                  <a:srgbClr val="FF0000"/>
                </a:solidFill>
                <a:latin typeface="Arial" pitchFamily="34" charset="0"/>
                <a:ea typeface="宋体" pitchFamily="2" charset="-122"/>
              </a:rPr>
              <a:t>:</a:t>
            </a:r>
          </a:p>
          <a:p>
            <a:pPr marL="1792288" indent="-1792288" algn="l" defTabSz="885825">
              <a:defRPr/>
            </a:pPr>
            <a:r>
              <a:rPr lang="zh-CN" altLang="en-US" sz="2000" b="1" dirty="0" smtClean="0">
                <a:ea typeface="宋体" pitchFamily="2" charset="-122"/>
              </a:rPr>
              <a:t>密码</a:t>
            </a:r>
            <a:r>
              <a:rPr lang="zh-CN" altLang="en-US" sz="2000" b="1" dirty="0">
                <a:ea typeface="宋体" pitchFamily="2" charset="-122"/>
              </a:rPr>
              <a:t>技术包含加密和解密这两方面密切相关的内容。加密</a:t>
            </a:r>
            <a:endParaRPr lang="en-US" altLang="zh-CN" sz="2000" b="1" dirty="0">
              <a:ea typeface="宋体" pitchFamily="2" charset="-122"/>
            </a:endParaRPr>
          </a:p>
          <a:p>
            <a:pPr marL="1792288" indent="-1792288" algn="l" defTabSz="885825">
              <a:defRPr/>
            </a:pPr>
            <a:r>
              <a:rPr lang="zh-CN" altLang="en-US" sz="2000" b="1" dirty="0">
                <a:ea typeface="宋体" pitchFamily="2" charset="-122"/>
              </a:rPr>
              <a:t>是研究、编写密码系统，把数据和信息转换为不可识别的密文的过程。</a:t>
            </a:r>
            <a:endParaRPr lang="en-US" altLang="zh-CN" sz="2000" b="1" dirty="0">
              <a:ea typeface="宋体" pitchFamily="2" charset="-122"/>
            </a:endParaRPr>
          </a:p>
          <a:p>
            <a:pPr marL="1792288" indent="-1792288" algn="l" defTabSz="885825">
              <a:defRPr/>
            </a:pPr>
            <a:r>
              <a:rPr lang="zh-CN" altLang="en-US" sz="2000" b="1" dirty="0">
                <a:ea typeface="宋体" pitchFamily="2" charset="-122"/>
              </a:rPr>
              <a:t>解密就是研究密码系统的加密途径，恢复数据和信息本来面目的过程。</a:t>
            </a:r>
            <a:endParaRPr lang="zh-CN" altLang="en-US" sz="2000" b="1" dirty="0">
              <a:latin typeface="Times New Roman" pitchFamily="18" charset="0"/>
              <a:ea typeface="仿宋_GB2312" pitchFamily="49" charset="-122"/>
            </a:endParaRPr>
          </a:p>
        </p:txBody>
      </p:sp>
      <p:sp>
        <p:nvSpPr>
          <p:cNvPr id="2" name="灯片编号占位符 1"/>
          <p:cNvSpPr>
            <a:spLocks noGrp="1"/>
          </p:cNvSpPr>
          <p:nvPr>
            <p:ph type="sldNum" sz="quarter" idx="12"/>
          </p:nvPr>
        </p:nvSpPr>
        <p:spPr/>
        <p:txBody>
          <a:bodyPr/>
          <a:lstStyle/>
          <a:p>
            <a:fld id="{C8570978-A316-4A29-BB5A-B7A669244902}" type="slidenum">
              <a:rPr lang="zh-CN" altLang="en-US" smtClean="0"/>
              <a:t>16</a:t>
            </a:fld>
            <a:endParaRPr lang="zh-CN" altLang="en-US"/>
          </a:p>
        </p:txBody>
      </p:sp>
    </p:spTree>
    <p:extLst>
      <p:ext uri="{BB962C8B-B14F-4D97-AF65-F5344CB8AC3E}">
        <p14:creationId xmlns:p14="http://schemas.microsoft.com/office/powerpoint/2010/main" val="236405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2"/>
          <p:cNvSpPr>
            <a:spLocks noChangeArrowheads="1"/>
          </p:cNvSpPr>
          <p:nvPr/>
        </p:nvSpPr>
        <p:spPr bwMode="auto">
          <a:xfrm>
            <a:off x="357188" y="1928813"/>
            <a:ext cx="8607300" cy="315637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l">
              <a:lnSpc>
                <a:spcPct val="90000"/>
              </a:lnSpc>
              <a:defRPr/>
            </a:pPr>
            <a:r>
              <a:rPr lang="zh-CN" altLang="en-US" sz="2400" b="1" dirty="0">
                <a:latin typeface="+mj-ea"/>
                <a:ea typeface="+mj-ea"/>
              </a:rPr>
              <a:t>在加密系统中，原有的信息称为</a:t>
            </a:r>
            <a:r>
              <a:rPr lang="zh-CN" altLang="en-US" sz="2400" b="1" dirty="0">
                <a:solidFill>
                  <a:srgbClr val="FF0000"/>
                </a:solidFill>
                <a:latin typeface="+mj-ea"/>
                <a:ea typeface="+mj-ea"/>
              </a:rPr>
              <a:t>明文（</a:t>
            </a:r>
            <a:r>
              <a:rPr lang="en-US" altLang="zh-CN" sz="2400" b="1" dirty="0">
                <a:solidFill>
                  <a:srgbClr val="FF0000"/>
                </a:solidFill>
                <a:latin typeface="+mj-ea"/>
                <a:ea typeface="+mj-ea"/>
              </a:rPr>
              <a:t>Plaintext</a:t>
            </a:r>
            <a:r>
              <a:rPr lang="zh-CN" altLang="en-US" sz="2400" b="1" dirty="0">
                <a:solidFill>
                  <a:srgbClr val="FF0000"/>
                </a:solidFill>
                <a:latin typeface="+mj-ea"/>
                <a:ea typeface="+mj-ea"/>
              </a:rPr>
              <a:t>，简称</a:t>
            </a:r>
            <a:r>
              <a:rPr lang="en-US" altLang="zh-CN" sz="2400" b="1" dirty="0">
                <a:solidFill>
                  <a:srgbClr val="FF0000"/>
                </a:solidFill>
                <a:latin typeface="+mj-ea"/>
                <a:ea typeface="+mj-ea"/>
              </a:rPr>
              <a:t>P</a:t>
            </a:r>
            <a:r>
              <a:rPr lang="zh-CN" altLang="en-US" sz="2400" b="1" dirty="0">
                <a:solidFill>
                  <a:srgbClr val="FF0000"/>
                </a:solidFill>
                <a:latin typeface="+mj-ea"/>
                <a:ea typeface="+mj-ea"/>
              </a:rPr>
              <a:t>）</a:t>
            </a:r>
            <a:r>
              <a:rPr lang="zh-CN" altLang="en-US" sz="2400" b="1" dirty="0">
                <a:latin typeface="+mj-ea"/>
                <a:ea typeface="+mj-ea"/>
              </a:rPr>
              <a:t>。</a:t>
            </a:r>
            <a:endParaRPr lang="en-US" altLang="zh-CN" sz="2400" b="1" dirty="0">
              <a:latin typeface="+mj-ea"/>
              <a:ea typeface="+mj-ea"/>
            </a:endParaRPr>
          </a:p>
          <a:p>
            <a:pPr algn="l">
              <a:lnSpc>
                <a:spcPct val="90000"/>
              </a:lnSpc>
              <a:defRPr/>
            </a:pPr>
            <a:endParaRPr lang="zh-CN" altLang="en-US" sz="2400" b="1" dirty="0">
              <a:latin typeface="+mj-ea"/>
              <a:ea typeface="+mj-ea"/>
            </a:endParaRPr>
          </a:p>
          <a:p>
            <a:pPr algn="l">
              <a:lnSpc>
                <a:spcPct val="90000"/>
              </a:lnSpc>
              <a:defRPr/>
            </a:pPr>
            <a:r>
              <a:rPr lang="zh-CN" altLang="en-US" sz="2400" b="1" dirty="0">
                <a:latin typeface="+mj-ea"/>
                <a:ea typeface="+mj-ea"/>
              </a:rPr>
              <a:t>明文经过加密变换后的形式称为</a:t>
            </a:r>
            <a:r>
              <a:rPr lang="zh-CN" altLang="en-US" sz="2400" b="1" dirty="0">
                <a:solidFill>
                  <a:srgbClr val="FF0000"/>
                </a:solidFill>
                <a:latin typeface="+mj-ea"/>
                <a:ea typeface="+mj-ea"/>
              </a:rPr>
              <a:t>密文（</a:t>
            </a:r>
            <a:r>
              <a:rPr lang="en-US" altLang="zh-CN" sz="2400" b="1" dirty="0" err="1">
                <a:solidFill>
                  <a:srgbClr val="FF0000"/>
                </a:solidFill>
                <a:latin typeface="+mj-ea"/>
                <a:ea typeface="+mj-ea"/>
              </a:rPr>
              <a:t>Ciphertext</a:t>
            </a:r>
            <a:r>
              <a:rPr lang="zh-CN" altLang="en-US" sz="2400" b="1" dirty="0">
                <a:solidFill>
                  <a:srgbClr val="FF0000"/>
                </a:solidFill>
                <a:latin typeface="+mj-ea"/>
                <a:ea typeface="+mj-ea"/>
              </a:rPr>
              <a:t>，简称</a:t>
            </a:r>
            <a:r>
              <a:rPr lang="en-US" altLang="zh-CN" sz="2400" b="1" dirty="0">
                <a:solidFill>
                  <a:srgbClr val="FF0000"/>
                </a:solidFill>
                <a:latin typeface="+mj-ea"/>
                <a:ea typeface="+mj-ea"/>
              </a:rPr>
              <a:t>C</a:t>
            </a:r>
            <a:r>
              <a:rPr lang="zh-CN" altLang="en-US" sz="2400" b="1" dirty="0">
                <a:solidFill>
                  <a:srgbClr val="FF0000"/>
                </a:solidFill>
                <a:latin typeface="+mj-ea"/>
                <a:ea typeface="+mj-ea"/>
              </a:rPr>
              <a:t>）</a:t>
            </a:r>
            <a:r>
              <a:rPr lang="zh-CN" altLang="en-US" sz="2400" b="1" dirty="0">
                <a:latin typeface="+mj-ea"/>
                <a:ea typeface="+mj-ea"/>
              </a:rPr>
              <a:t>。</a:t>
            </a:r>
            <a:endParaRPr lang="en-US" altLang="zh-CN" sz="2400" b="1" dirty="0">
              <a:latin typeface="+mj-ea"/>
              <a:ea typeface="+mj-ea"/>
            </a:endParaRPr>
          </a:p>
          <a:p>
            <a:pPr algn="l">
              <a:lnSpc>
                <a:spcPct val="90000"/>
              </a:lnSpc>
              <a:defRPr/>
            </a:pPr>
            <a:endParaRPr lang="en-US" altLang="zh-CN" sz="2400" b="1" dirty="0">
              <a:latin typeface="+mj-ea"/>
              <a:ea typeface="+mj-ea"/>
            </a:endParaRPr>
          </a:p>
          <a:p>
            <a:pPr algn="l">
              <a:lnSpc>
                <a:spcPct val="90000"/>
              </a:lnSpc>
              <a:defRPr/>
            </a:pPr>
            <a:r>
              <a:rPr lang="zh-CN" altLang="en-US" sz="2400" b="1" dirty="0">
                <a:latin typeface="+mj-ea"/>
                <a:ea typeface="+mj-ea"/>
              </a:rPr>
              <a:t>由明文变为密文的过程称为</a:t>
            </a:r>
            <a:r>
              <a:rPr lang="zh-CN" altLang="en-US" sz="2400" b="1" dirty="0">
                <a:solidFill>
                  <a:srgbClr val="FF0000"/>
                </a:solidFill>
                <a:latin typeface="+mj-ea"/>
                <a:ea typeface="+mj-ea"/>
              </a:rPr>
              <a:t>加密（</a:t>
            </a:r>
            <a:r>
              <a:rPr lang="en-US" altLang="zh-CN" sz="2400" b="1" dirty="0">
                <a:solidFill>
                  <a:srgbClr val="FF0000"/>
                </a:solidFill>
                <a:latin typeface="+mj-ea"/>
                <a:ea typeface="+mj-ea"/>
              </a:rPr>
              <a:t>Enciphering</a:t>
            </a:r>
            <a:r>
              <a:rPr lang="zh-CN" altLang="en-US" sz="2400" b="1" dirty="0">
                <a:solidFill>
                  <a:srgbClr val="FF0000"/>
                </a:solidFill>
                <a:latin typeface="+mj-ea"/>
                <a:ea typeface="+mj-ea"/>
              </a:rPr>
              <a:t>，简称</a:t>
            </a:r>
            <a:r>
              <a:rPr lang="en-US" altLang="zh-CN" sz="2400" b="1" dirty="0">
                <a:solidFill>
                  <a:srgbClr val="FF0000"/>
                </a:solidFill>
                <a:latin typeface="+mj-ea"/>
                <a:ea typeface="+mj-ea"/>
              </a:rPr>
              <a:t>E</a:t>
            </a:r>
            <a:r>
              <a:rPr lang="zh-CN" altLang="en-US" sz="2400" b="1" dirty="0" smtClean="0">
                <a:solidFill>
                  <a:srgbClr val="FF0000"/>
                </a:solidFill>
                <a:latin typeface="+mj-ea"/>
                <a:ea typeface="+mj-ea"/>
              </a:rPr>
              <a:t>）</a:t>
            </a:r>
            <a:r>
              <a:rPr lang="zh-CN" altLang="en-US" sz="2400" b="1" dirty="0" smtClean="0">
                <a:latin typeface="+mj-ea"/>
                <a:ea typeface="+mj-ea"/>
              </a:rPr>
              <a:t>，</a:t>
            </a:r>
            <a:endParaRPr lang="en-US" altLang="zh-CN" sz="2400" b="1" dirty="0" smtClean="0">
              <a:latin typeface="+mj-ea"/>
              <a:ea typeface="+mj-ea"/>
            </a:endParaRPr>
          </a:p>
          <a:p>
            <a:pPr algn="l">
              <a:lnSpc>
                <a:spcPct val="90000"/>
              </a:lnSpc>
              <a:defRPr/>
            </a:pPr>
            <a:r>
              <a:rPr lang="zh-CN" altLang="en-US" sz="2400" b="1" dirty="0" smtClean="0">
                <a:latin typeface="+mj-ea"/>
                <a:ea typeface="+mj-ea"/>
              </a:rPr>
              <a:t>通常</a:t>
            </a:r>
            <a:r>
              <a:rPr lang="zh-CN" altLang="en-US" sz="2400" b="1" dirty="0">
                <a:latin typeface="+mj-ea"/>
                <a:ea typeface="+mj-ea"/>
              </a:rPr>
              <a:t>由加密算法来实现。</a:t>
            </a:r>
            <a:endParaRPr lang="en-US" altLang="zh-CN" sz="2400" b="1" dirty="0">
              <a:latin typeface="+mj-ea"/>
              <a:ea typeface="+mj-ea"/>
            </a:endParaRPr>
          </a:p>
          <a:p>
            <a:pPr algn="l">
              <a:lnSpc>
                <a:spcPct val="90000"/>
              </a:lnSpc>
              <a:defRPr/>
            </a:pPr>
            <a:endParaRPr lang="zh-CN" altLang="en-US" sz="2400" b="1" dirty="0">
              <a:latin typeface="+mj-ea"/>
              <a:ea typeface="+mj-ea"/>
            </a:endParaRPr>
          </a:p>
          <a:p>
            <a:pPr algn="l">
              <a:lnSpc>
                <a:spcPct val="90000"/>
              </a:lnSpc>
              <a:defRPr/>
            </a:pPr>
            <a:r>
              <a:rPr lang="zh-CN" altLang="en-US" sz="2400" b="1" dirty="0">
                <a:latin typeface="+mj-ea"/>
                <a:ea typeface="+mj-ea"/>
              </a:rPr>
              <a:t>由密文还原成明文的过程称为</a:t>
            </a:r>
            <a:r>
              <a:rPr lang="zh-CN" altLang="en-US" sz="2400" b="1" dirty="0">
                <a:solidFill>
                  <a:srgbClr val="FF0000"/>
                </a:solidFill>
                <a:latin typeface="+mj-ea"/>
                <a:ea typeface="+mj-ea"/>
              </a:rPr>
              <a:t>解密（</a:t>
            </a:r>
            <a:r>
              <a:rPr lang="en-US" altLang="zh-CN" sz="2400" b="1" dirty="0">
                <a:solidFill>
                  <a:srgbClr val="FF0000"/>
                </a:solidFill>
                <a:latin typeface="+mj-ea"/>
                <a:ea typeface="+mj-ea"/>
              </a:rPr>
              <a:t>Deciphering</a:t>
            </a:r>
            <a:r>
              <a:rPr lang="zh-CN" altLang="en-US" sz="2400" b="1" dirty="0">
                <a:solidFill>
                  <a:srgbClr val="FF0000"/>
                </a:solidFill>
                <a:latin typeface="+mj-ea"/>
                <a:ea typeface="+mj-ea"/>
              </a:rPr>
              <a:t>，简称</a:t>
            </a:r>
            <a:r>
              <a:rPr lang="en-US" altLang="zh-CN" sz="2400" b="1" dirty="0">
                <a:solidFill>
                  <a:srgbClr val="FF0000"/>
                </a:solidFill>
                <a:latin typeface="+mj-ea"/>
                <a:ea typeface="+mj-ea"/>
              </a:rPr>
              <a:t>D</a:t>
            </a:r>
            <a:r>
              <a:rPr lang="zh-CN" altLang="en-US" sz="2400" b="1" dirty="0">
                <a:solidFill>
                  <a:srgbClr val="FF0000"/>
                </a:solidFill>
                <a:latin typeface="+mj-ea"/>
                <a:ea typeface="+mj-ea"/>
              </a:rPr>
              <a:t>）</a:t>
            </a:r>
            <a:r>
              <a:rPr lang="zh-CN" altLang="en-US" sz="2400" b="1" dirty="0">
                <a:latin typeface="+mj-ea"/>
                <a:ea typeface="+mj-ea"/>
              </a:rPr>
              <a:t>，</a:t>
            </a:r>
            <a:endParaRPr lang="en-US" altLang="zh-CN" sz="2400" b="1" dirty="0">
              <a:latin typeface="+mj-ea"/>
              <a:ea typeface="+mj-ea"/>
            </a:endParaRPr>
          </a:p>
          <a:p>
            <a:pPr algn="l">
              <a:lnSpc>
                <a:spcPct val="90000"/>
              </a:lnSpc>
              <a:defRPr/>
            </a:pPr>
            <a:r>
              <a:rPr lang="zh-CN" altLang="en-US" sz="2400" b="1" dirty="0">
                <a:latin typeface="+mj-ea"/>
                <a:ea typeface="+mj-ea"/>
              </a:rPr>
              <a:t>通常由解密算法来实现。 </a:t>
            </a:r>
            <a:endParaRPr lang="zh-CN" altLang="zh-CN" sz="2400" b="1" dirty="0">
              <a:latin typeface="+mj-ea"/>
              <a:ea typeface="+mj-ea"/>
            </a:endParaRPr>
          </a:p>
        </p:txBody>
      </p:sp>
      <p:sp>
        <p:nvSpPr>
          <p:cNvPr id="12291" name="Rectangle 2"/>
          <p:cNvSpPr>
            <a:spLocks noChangeArrowheads="1"/>
          </p:cNvSpPr>
          <p:nvPr/>
        </p:nvSpPr>
        <p:spPr bwMode="auto">
          <a:xfrm>
            <a:off x="357189" y="357188"/>
            <a:ext cx="8786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r>
              <a:rPr kumimoji="0" lang="zh-CN" altLang="en-US" sz="4000" dirty="0">
                <a:solidFill>
                  <a:srgbClr val="FF0000"/>
                </a:solidFill>
                <a:latin typeface="Times New Roman" pitchFamily="18" charset="0"/>
              </a:rPr>
              <a:t>密码学的基本概念</a:t>
            </a:r>
            <a:endParaRPr kumimoji="0" lang="en-US" altLang="zh-CN" sz="4000" dirty="0">
              <a:solidFill>
                <a:srgbClr val="FF0000"/>
              </a:solidFill>
              <a:latin typeface="Times New Roman" pitchFamily="18" charset="0"/>
            </a:endParaRPr>
          </a:p>
        </p:txBody>
      </p:sp>
      <p:sp>
        <p:nvSpPr>
          <p:cNvPr id="6" name="AutoShape 12"/>
          <p:cNvSpPr>
            <a:spLocks noChangeArrowheads="1"/>
          </p:cNvSpPr>
          <p:nvPr/>
        </p:nvSpPr>
        <p:spPr bwMode="auto">
          <a:xfrm>
            <a:off x="448469" y="5580186"/>
            <a:ext cx="8424738" cy="576263"/>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marL="1792288" indent="-1792288" algn="l" defTabSz="885825">
              <a:lnSpc>
                <a:spcPct val="95000"/>
              </a:lnSpc>
              <a:buClr>
                <a:schemeClr val="bg1"/>
              </a:buClr>
              <a:buSzPct val="100000"/>
              <a:buFont typeface="Wingdings" pitchFamily="2" charset="2"/>
              <a:buNone/>
              <a:defRPr/>
            </a:pPr>
            <a:r>
              <a:rPr lang="zh-CN" altLang="en-US" sz="3200" b="1" dirty="0">
                <a:solidFill>
                  <a:srgbClr val="FF0000"/>
                </a:solidFill>
                <a:ea typeface="宋体" pitchFamily="2" charset="-122"/>
              </a:rPr>
              <a:t>加密系统</a:t>
            </a:r>
            <a:r>
              <a:rPr lang="en-US" altLang="zh-CN" sz="3200" b="1" dirty="0">
                <a:solidFill>
                  <a:srgbClr val="FF0000"/>
                </a:solidFill>
                <a:latin typeface="Times New Roman" pitchFamily="18" charset="0"/>
                <a:ea typeface="仿宋_GB2312" pitchFamily="49" charset="-122"/>
              </a:rPr>
              <a:t>:</a:t>
            </a:r>
            <a:r>
              <a:rPr lang="zh-CN" altLang="en-US" sz="2800" b="1" dirty="0">
                <a:ea typeface="宋体" pitchFamily="2" charset="-122"/>
              </a:rPr>
              <a:t>加密和解密过程共同组成了加密系统。</a:t>
            </a:r>
            <a:endParaRPr lang="en-US" altLang="zh-CN" sz="2800" b="1" dirty="0">
              <a:latin typeface="Times New Roman" pitchFamily="18" charset="0"/>
              <a:ea typeface="仿宋_GB2312" pitchFamily="49" charset="-122"/>
            </a:endParaRPr>
          </a:p>
        </p:txBody>
      </p:sp>
      <p:sp>
        <p:nvSpPr>
          <p:cNvPr id="2" name="灯片编号占位符 1"/>
          <p:cNvSpPr>
            <a:spLocks noGrp="1"/>
          </p:cNvSpPr>
          <p:nvPr>
            <p:ph type="sldNum" sz="quarter" idx="12"/>
          </p:nvPr>
        </p:nvSpPr>
        <p:spPr/>
        <p:txBody>
          <a:bodyPr/>
          <a:lstStyle/>
          <a:p>
            <a:fld id="{C8570978-A316-4A29-BB5A-B7A669244902}" type="slidenum">
              <a:rPr lang="zh-CN" altLang="en-US" smtClean="0"/>
              <a:t>17</a:t>
            </a:fld>
            <a:endParaRPr lang="zh-CN" altLang="en-US"/>
          </a:p>
        </p:txBody>
      </p:sp>
    </p:spTree>
    <p:extLst>
      <p:ext uri="{BB962C8B-B14F-4D97-AF65-F5344CB8AC3E}">
        <p14:creationId xmlns:p14="http://schemas.microsoft.com/office/powerpoint/2010/main" val="3377232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029" name="矩形 21"/>
          <p:cNvSpPr>
            <a:spLocks noChangeArrowheads="1"/>
          </p:cNvSpPr>
          <p:nvPr/>
        </p:nvSpPr>
        <p:spPr bwMode="auto">
          <a:xfrm>
            <a:off x="395536" y="260648"/>
            <a:ext cx="8072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4800" dirty="0">
                <a:solidFill>
                  <a:srgbClr val="FF0000"/>
                </a:solidFill>
                <a:latin typeface="Calibri" pitchFamily="34" charset="0"/>
                <a:cs typeface="Times New Roman" pitchFamily="18" charset="0"/>
              </a:rPr>
              <a:t>一般加密系统模型</a:t>
            </a:r>
            <a:endParaRPr kumimoji="0" lang="en-US" altLang="zh-CN" sz="4800" dirty="0">
              <a:solidFill>
                <a:srgbClr val="FF0000"/>
              </a:solidFill>
              <a:latin typeface="Times New Roman" pitchFamily="18" charset="0"/>
            </a:endParaRPr>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18</a:t>
            </a:fld>
            <a:endParaRPr lang="zh-CN" altLang="en-US"/>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088" y="1196752"/>
            <a:ext cx="8136904" cy="2736304"/>
          </a:xfrm>
          <a:prstGeom prst="rect">
            <a:avLst/>
          </a:prstGeom>
          <a:noFill/>
          <a:ln>
            <a:noFill/>
          </a:ln>
        </p:spPr>
      </p:pic>
      <p:pic>
        <p:nvPicPr>
          <p:cNvPr id="14381"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77072"/>
            <a:ext cx="8559800" cy="205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737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220A8FF1-B73A-4510-BF1A-0274356F2671}" type="slidenum">
              <a:rPr lang="en-US" altLang="zh-CN"/>
              <a:pPr/>
              <a:t>19</a:t>
            </a:fld>
            <a:endParaRPr lang="en-US" altLang="zh-CN"/>
          </a:p>
        </p:txBody>
      </p:sp>
      <p:sp>
        <p:nvSpPr>
          <p:cNvPr id="473090" name="Rectangle 2"/>
          <p:cNvSpPr>
            <a:spLocks noGrp="1" noChangeArrowheads="1"/>
          </p:cNvSpPr>
          <p:nvPr>
            <p:ph type="title"/>
          </p:nvPr>
        </p:nvSpPr>
        <p:spPr/>
        <p:txBody>
          <a:bodyPr>
            <a:normAutofit fontScale="90000"/>
          </a:bodyPr>
          <a:lstStyle/>
          <a:p>
            <a:r>
              <a:rPr lang="zh-CN" altLang="en-US" dirty="0" smtClean="0"/>
              <a:t>密码分析</a:t>
            </a:r>
            <a:endParaRPr lang="zh-CN" altLang="en-US" dirty="0"/>
          </a:p>
        </p:txBody>
      </p:sp>
      <p:sp>
        <p:nvSpPr>
          <p:cNvPr id="473091" name="Rectangle 3"/>
          <p:cNvSpPr>
            <a:spLocks noGrp="1" noChangeArrowheads="1"/>
          </p:cNvSpPr>
          <p:nvPr>
            <p:ph type="body" idx="1"/>
          </p:nvPr>
        </p:nvSpPr>
        <p:spPr>
          <a:xfrm>
            <a:off x="467544" y="1268760"/>
            <a:ext cx="8487544" cy="5327997"/>
          </a:xfrm>
        </p:spPr>
        <p:txBody>
          <a:bodyPr/>
          <a:lstStyle/>
          <a:p>
            <a:pPr>
              <a:lnSpc>
                <a:spcPct val="90000"/>
              </a:lnSpc>
            </a:pPr>
            <a:r>
              <a:rPr lang="zh-CN" altLang="en-US" sz="2800" b="1" dirty="0" smtClean="0"/>
              <a:t>密码学</a:t>
            </a:r>
            <a:r>
              <a:rPr lang="zh-CN" altLang="en-US" sz="2800" b="1" dirty="0"/>
              <a:t>包含两个互相对立的分支</a:t>
            </a:r>
            <a:r>
              <a:rPr lang="zh-CN" altLang="en-US" sz="2800" b="1" dirty="0" smtClean="0"/>
              <a:t>，即</a:t>
            </a:r>
            <a:endParaRPr lang="en-US" altLang="zh-CN" sz="2800" b="1" dirty="0" smtClean="0"/>
          </a:p>
          <a:p>
            <a:pPr>
              <a:lnSpc>
                <a:spcPct val="90000"/>
              </a:lnSpc>
            </a:pPr>
            <a:r>
              <a:rPr lang="zh-CN" altLang="en-US" sz="2800" b="1" dirty="0" smtClean="0"/>
              <a:t>密码</a:t>
            </a:r>
            <a:r>
              <a:rPr lang="zh-CN" altLang="en-US" sz="2800" b="1" dirty="0"/>
              <a:t>编码学（</a:t>
            </a:r>
            <a:r>
              <a:rPr lang="en-US" altLang="zh-CN" sz="2800" b="1" dirty="0"/>
              <a:t>Cryptography</a:t>
            </a:r>
            <a:r>
              <a:rPr lang="zh-CN" altLang="en-US" sz="2800" b="1" dirty="0"/>
              <a:t>）</a:t>
            </a:r>
            <a:r>
              <a:rPr lang="zh-CN" altLang="en-US" sz="2800" b="1" dirty="0" smtClean="0"/>
              <a:t>和</a:t>
            </a:r>
            <a:endParaRPr lang="en-US" altLang="zh-CN" sz="2800" b="1" dirty="0" smtClean="0"/>
          </a:p>
          <a:p>
            <a:pPr>
              <a:lnSpc>
                <a:spcPct val="90000"/>
              </a:lnSpc>
            </a:pPr>
            <a:r>
              <a:rPr lang="zh-CN" altLang="en-US" sz="2800" b="1" dirty="0" smtClean="0"/>
              <a:t>密码分析</a:t>
            </a:r>
            <a:r>
              <a:rPr lang="zh-CN" altLang="en-US" sz="2800" b="1" dirty="0"/>
              <a:t>学（</a:t>
            </a:r>
            <a:r>
              <a:rPr lang="en-US" altLang="zh-CN" sz="2800" b="1" dirty="0"/>
              <a:t>Cryptanalytics</a:t>
            </a:r>
            <a:r>
              <a:rPr lang="zh-CN" altLang="en-US" sz="2800" b="1" dirty="0"/>
              <a:t>）</a:t>
            </a:r>
            <a:r>
              <a:rPr lang="zh-CN" altLang="en-US" sz="2800" b="1" dirty="0" smtClean="0"/>
              <a:t>。</a:t>
            </a:r>
            <a:endParaRPr lang="en-US" altLang="zh-CN" sz="2800" b="1" dirty="0" smtClean="0"/>
          </a:p>
          <a:p>
            <a:pPr>
              <a:lnSpc>
                <a:spcPct val="90000"/>
              </a:lnSpc>
            </a:pPr>
            <a:r>
              <a:rPr lang="zh-CN" altLang="en-US" sz="2800" b="1" dirty="0" smtClean="0"/>
              <a:t>前者</a:t>
            </a:r>
            <a:r>
              <a:rPr lang="zh-CN" altLang="en-US" sz="2800" b="1" dirty="0"/>
              <a:t>编制密码以保护秘密信息，而后者则研究加密消息的破译以获取信息</a:t>
            </a:r>
            <a:r>
              <a:rPr lang="zh-CN" altLang="en-US" sz="2800" b="1" dirty="0" smtClean="0"/>
              <a:t>。</a:t>
            </a:r>
            <a:endParaRPr lang="en-US" altLang="zh-CN" sz="2800" b="1" dirty="0" smtClean="0"/>
          </a:p>
          <a:p>
            <a:pPr>
              <a:lnSpc>
                <a:spcPct val="90000"/>
              </a:lnSpc>
            </a:pPr>
            <a:r>
              <a:rPr lang="zh-CN" altLang="en-US" sz="2800" b="1" dirty="0" smtClean="0"/>
              <a:t>二者</a:t>
            </a:r>
            <a:r>
              <a:rPr lang="zh-CN" altLang="en-US" sz="2800" b="1" dirty="0"/>
              <a:t>相反相成，共处于密码学的统一体中。 </a:t>
            </a:r>
          </a:p>
          <a:p>
            <a:pPr>
              <a:lnSpc>
                <a:spcPct val="90000"/>
              </a:lnSpc>
            </a:pPr>
            <a:r>
              <a:rPr lang="zh-CN" altLang="en-US" sz="2800" b="1" dirty="0"/>
              <a:t>现代密码学除了包括密码编码学和密码分析学外，还包括安全管理、安全协议设计、散列函数等内容。</a:t>
            </a:r>
          </a:p>
        </p:txBody>
      </p:sp>
    </p:spTree>
    <p:extLst>
      <p:ext uri="{BB962C8B-B14F-4D97-AF65-F5344CB8AC3E}">
        <p14:creationId xmlns:p14="http://schemas.microsoft.com/office/powerpoint/2010/main" val="223379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5D478CA9-93DC-4128-A92D-B64C59AA0CD2}" type="slidenum">
              <a:rPr lang="en-US"/>
              <a:pPr>
                <a:defRPr/>
              </a:pPr>
              <a:t>2</a:t>
            </a:fld>
            <a:endParaRPr lang="en-US"/>
          </a:p>
        </p:txBody>
      </p:sp>
      <p:sp>
        <p:nvSpPr>
          <p:cNvPr id="14339" name="Rectangle 2"/>
          <p:cNvSpPr>
            <a:spLocks noGrp="1" noChangeArrowheads="1"/>
          </p:cNvSpPr>
          <p:nvPr>
            <p:ph type="title"/>
          </p:nvPr>
        </p:nvSpPr>
        <p:spPr/>
        <p:txBody>
          <a:bodyPr>
            <a:normAutofit fontScale="90000"/>
          </a:bodyPr>
          <a:lstStyle/>
          <a:p>
            <a:r>
              <a:rPr lang="zh-CN" altLang="en-US" dirty="0" smtClean="0"/>
              <a:t>本章内容</a:t>
            </a:r>
          </a:p>
        </p:txBody>
      </p:sp>
      <p:sp>
        <p:nvSpPr>
          <p:cNvPr id="14340" name="Rectangle 3"/>
          <p:cNvSpPr>
            <a:spLocks noGrp="1" noChangeArrowheads="1"/>
          </p:cNvSpPr>
          <p:nvPr>
            <p:ph type="body" idx="1"/>
          </p:nvPr>
        </p:nvSpPr>
        <p:spPr/>
        <p:txBody>
          <a:bodyPr>
            <a:normAutofit/>
          </a:bodyPr>
          <a:lstStyle/>
          <a:p>
            <a:r>
              <a:rPr lang="en-US" altLang="zh-CN" sz="3600" dirty="0" smtClean="0">
                <a:hlinkClick r:id="rId2" action="ppaction://hlinksldjump"/>
              </a:rPr>
              <a:t>2.1 </a:t>
            </a:r>
            <a:r>
              <a:rPr lang="zh-CN" altLang="en-US" sz="3600" dirty="0" smtClean="0">
                <a:hlinkClick r:id="rId2" action="ppaction://hlinksldjump"/>
              </a:rPr>
              <a:t>物联网信息安全基础</a:t>
            </a:r>
            <a:endParaRPr lang="en-US" altLang="zh-CN" sz="3600" dirty="0" smtClean="0"/>
          </a:p>
          <a:p>
            <a:r>
              <a:rPr lang="en-US" altLang="zh-CN" sz="3600" dirty="0" smtClean="0">
                <a:hlinkClick r:id="rId3" action="ppaction://hlinksldjump"/>
              </a:rPr>
              <a:t>2.2 </a:t>
            </a:r>
            <a:r>
              <a:rPr lang="zh-CN" altLang="en-US" sz="3600" dirty="0" smtClean="0">
                <a:hlinkClick r:id="rId3" action="ppaction://hlinksldjump"/>
              </a:rPr>
              <a:t>密码学模型</a:t>
            </a:r>
            <a:endParaRPr lang="en-US" altLang="zh-CN" sz="3600" dirty="0" smtClean="0"/>
          </a:p>
          <a:p>
            <a:r>
              <a:rPr lang="en-US" altLang="zh-CN" sz="3600" dirty="0" smtClean="0">
                <a:hlinkClick r:id="rId4" action="ppaction://hlinksldjump"/>
              </a:rPr>
              <a:t>2.3 </a:t>
            </a:r>
            <a:r>
              <a:rPr lang="zh-CN" altLang="en-US" sz="3600" dirty="0" smtClean="0">
                <a:hlinkClick r:id="rId4" action="ppaction://hlinksldjump"/>
              </a:rPr>
              <a:t>置换与替换</a:t>
            </a:r>
            <a:endParaRPr lang="en-US" altLang="zh-CN" sz="3600" dirty="0" smtClean="0"/>
          </a:p>
          <a:p>
            <a:r>
              <a:rPr lang="en-US" altLang="zh-CN" sz="3600" dirty="0" smtClean="0">
                <a:hlinkClick r:id="rId5" action="ppaction://hlinksldjump"/>
              </a:rPr>
              <a:t>2.4 </a:t>
            </a:r>
            <a:r>
              <a:rPr lang="zh-CN" altLang="en-US" sz="3600" dirty="0" smtClean="0">
                <a:hlinkClick r:id="rId5" action="ppaction://hlinksldjump"/>
              </a:rPr>
              <a:t>现代</a:t>
            </a:r>
            <a:r>
              <a:rPr lang="zh-CN" altLang="en-US" sz="3600" dirty="0" smtClean="0">
                <a:hlinkClick r:id="rId5" action="ppaction://hlinksldjump"/>
              </a:rPr>
              <a:t>密码学（</a:t>
            </a:r>
            <a:r>
              <a:rPr lang="en-US" altLang="zh-CN" sz="3600" dirty="0" smtClean="0">
                <a:hlinkClick r:id="rId5" action="ppaction://hlinksldjump"/>
              </a:rPr>
              <a:t>DES</a:t>
            </a:r>
            <a:r>
              <a:rPr lang="zh-CN" altLang="en-US" sz="3600" dirty="0" smtClean="0">
                <a:hlinkClick r:id="rId5" action="ppaction://hlinksldjump"/>
              </a:rPr>
              <a:t>、</a:t>
            </a:r>
            <a:r>
              <a:rPr lang="en-US" altLang="zh-CN" sz="3600" dirty="0" smtClean="0">
                <a:hlinkClick r:id="rId5" action="ppaction://hlinksldjump"/>
              </a:rPr>
              <a:t>RSA</a:t>
            </a:r>
            <a:r>
              <a:rPr lang="zh-CN" altLang="en-US" sz="3600" dirty="0" smtClean="0">
                <a:hlinkClick r:id="rId5" action="ppaction://hlinksldjump"/>
              </a:rPr>
              <a:t>） </a:t>
            </a:r>
            <a:endParaRPr lang="en-US" altLang="zh-CN" sz="3600" dirty="0" smtClean="0"/>
          </a:p>
          <a:p>
            <a:r>
              <a:rPr lang="en-US" altLang="zh-CN" sz="3600" dirty="0" smtClean="0">
                <a:hlinkClick r:id="rId6" action="ppaction://hlinksldjump"/>
              </a:rPr>
              <a:t>2.5 Hash</a:t>
            </a:r>
            <a:r>
              <a:rPr lang="zh-CN" altLang="en-US" sz="3600" dirty="0" smtClean="0">
                <a:hlinkClick r:id="rId6" action="ppaction://hlinksldjump"/>
              </a:rPr>
              <a:t>函数</a:t>
            </a:r>
            <a:endParaRPr lang="en-US" altLang="zh-CN" sz="3600" dirty="0" smtClean="0"/>
          </a:p>
          <a:p>
            <a:endParaRPr lang="zh-CN" altLang="en-US" sz="3600" dirty="0" smtClean="0"/>
          </a:p>
        </p:txBody>
      </p:sp>
    </p:spTree>
    <p:extLst>
      <p:ext uri="{BB962C8B-B14F-4D97-AF65-F5344CB8AC3E}">
        <p14:creationId xmlns:p14="http://schemas.microsoft.com/office/powerpoint/2010/main" val="105351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密码分析</a:t>
            </a:r>
          </a:p>
        </p:txBody>
      </p:sp>
      <p:sp>
        <p:nvSpPr>
          <p:cNvPr id="3" name="内容占位符 2"/>
          <p:cNvSpPr>
            <a:spLocks noGrp="1"/>
          </p:cNvSpPr>
          <p:nvPr>
            <p:ph idx="1"/>
          </p:nvPr>
        </p:nvSpPr>
        <p:spPr/>
        <p:txBody>
          <a:bodyPr/>
          <a:lstStyle/>
          <a:p>
            <a:r>
              <a:rPr lang="zh-CN" altLang="zh-CN" dirty="0"/>
              <a:t>密码分析是截收者在不知道解密密钥及加密体制细节的情况下，对密文进行分析、试图获取可用信息的行为，密码分析除了依靠数学、工程背景、语言学等知识外，还要靠经验、统计、测试、眼力、直觉甚至是运气来完成。</a:t>
            </a:r>
          </a:p>
          <a:p>
            <a:r>
              <a:rPr lang="zh-CN" altLang="zh-CN" dirty="0"/>
              <a:t>破译密码就是通过分析密文来推断改密文对应的明文或者所用密码的密钥的过程，也称为密码攻击</a:t>
            </a:r>
            <a:r>
              <a:rPr lang="zh-CN" altLang="zh-CN" dirty="0" smtClean="0"/>
              <a:t>。</a:t>
            </a:r>
            <a:endParaRPr lang="en-US" altLang="zh-CN" dirty="0" smtClean="0"/>
          </a:p>
          <a:p>
            <a:r>
              <a:rPr lang="zh-CN" altLang="zh-CN" dirty="0" smtClean="0"/>
              <a:t>破译</a:t>
            </a:r>
            <a:r>
              <a:rPr lang="zh-CN" altLang="zh-CN" dirty="0"/>
              <a:t>密码的方法有穷举法和分析法</a:t>
            </a:r>
            <a:r>
              <a:rPr lang="zh-CN" altLang="zh-CN" dirty="0" smtClean="0"/>
              <a:t>。</a:t>
            </a:r>
            <a:endParaRPr lang="en-US" altLang="zh-CN" dirty="0" smtClean="0"/>
          </a:p>
          <a:p>
            <a:r>
              <a:rPr lang="zh-CN" altLang="zh-CN" dirty="0" smtClean="0"/>
              <a:t>穷举</a:t>
            </a:r>
            <a:r>
              <a:rPr lang="zh-CN" altLang="zh-CN" dirty="0"/>
              <a:t>法又称强力法或暴力法，即用所有可能的密钥进行测试破译。只要足够的时间和计算资源，原则上穷举法总是可以成功的</a:t>
            </a:r>
            <a:r>
              <a:rPr lang="zh-CN" altLang="zh-CN" dirty="0" smtClean="0"/>
              <a:t>。</a:t>
            </a:r>
            <a:endParaRPr lang="en-US" altLang="zh-CN" dirty="0" smtClean="0"/>
          </a:p>
          <a:p>
            <a:r>
              <a:rPr lang="zh-CN" altLang="zh-CN" dirty="0" smtClean="0"/>
              <a:t>但</a:t>
            </a:r>
            <a:r>
              <a:rPr lang="zh-CN" altLang="zh-CN" dirty="0"/>
              <a:t>在实际中，任何一种安全</a:t>
            </a:r>
            <a:r>
              <a:rPr lang="zh-CN" altLang="zh-CN" dirty="0" smtClean="0"/>
              <a:t>的密码</a:t>
            </a:r>
            <a:r>
              <a:rPr lang="zh-CN" altLang="zh-CN" dirty="0"/>
              <a:t>都会设计的使穷举法不可行。</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20</a:t>
            </a:fld>
            <a:endParaRPr lang="zh-CN" altLang="en-US"/>
          </a:p>
        </p:txBody>
      </p:sp>
    </p:spTree>
    <p:extLst>
      <p:ext uri="{BB962C8B-B14F-4D97-AF65-F5344CB8AC3E}">
        <p14:creationId xmlns:p14="http://schemas.microsoft.com/office/powerpoint/2010/main" val="1850487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密码分析</a:t>
            </a:r>
          </a:p>
        </p:txBody>
      </p:sp>
      <p:sp>
        <p:nvSpPr>
          <p:cNvPr id="3" name="内容占位符 2"/>
          <p:cNvSpPr>
            <a:spLocks noGrp="1"/>
          </p:cNvSpPr>
          <p:nvPr>
            <p:ph idx="1"/>
          </p:nvPr>
        </p:nvSpPr>
        <p:spPr>
          <a:xfrm>
            <a:off x="457200" y="1124744"/>
            <a:ext cx="8229600" cy="5328592"/>
          </a:xfrm>
        </p:spPr>
        <p:txBody>
          <a:bodyPr>
            <a:normAutofit/>
          </a:bodyPr>
          <a:lstStyle/>
          <a:p>
            <a:endParaRPr lang="en-US" altLang="zh-CN" dirty="0" smtClean="0"/>
          </a:p>
          <a:p>
            <a:r>
              <a:rPr lang="zh-CN" altLang="zh-CN" dirty="0" smtClean="0"/>
              <a:t>分析</a:t>
            </a:r>
            <a:r>
              <a:rPr lang="zh-CN" altLang="zh-CN" dirty="0"/>
              <a:t>法则有确定性和统计性两类。</a:t>
            </a:r>
          </a:p>
          <a:p>
            <a:pPr>
              <a:lnSpc>
                <a:spcPct val="110000"/>
              </a:lnSpc>
            </a:pPr>
            <a:r>
              <a:rPr lang="zh-CN" altLang="zh-CN" dirty="0"/>
              <a:t>（</a:t>
            </a:r>
            <a:r>
              <a:rPr lang="en-US" altLang="zh-CN" dirty="0"/>
              <a:t>1</a:t>
            </a:r>
            <a:r>
              <a:rPr lang="zh-CN" altLang="zh-CN" dirty="0"/>
              <a:t>）确定性分析法是利用一个或几个已知量（已知密文或者明文</a:t>
            </a:r>
            <a:r>
              <a:rPr lang="en-US" altLang="zh-CN" dirty="0"/>
              <a:t>-</a:t>
            </a:r>
            <a:r>
              <a:rPr lang="zh-CN" altLang="zh-CN" dirty="0"/>
              <a:t>密文对），用数据关系表示出所求未知量。</a:t>
            </a:r>
          </a:p>
          <a:p>
            <a:pPr>
              <a:lnSpc>
                <a:spcPct val="110000"/>
              </a:lnSpc>
            </a:pPr>
            <a:r>
              <a:rPr lang="zh-CN" altLang="zh-CN" dirty="0"/>
              <a:t>（</a:t>
            </a:r>
            <a:r>
              <a:rPr lang="en-US" altLang="zh-CN" dirty="0"/>
              <a:t>2</a:t>
            </a:r>
            <a:r>
              <a:rPr lang="zh-CN" altLang="zh-CN" dirty="0"/>
              <a:t>）统计分析法是利用明文的已知统计规律进行破译的方法。</a:t>
            </a:r>
          </a:p>
          <a:p>
            <a:endParaRPr lang="en-US" altLang="zh-CN" dirty="0" smtClean="0"/>
          </a:p>
          <a:p>
            <a:r>
              <a:rPr lang="zh-CN" altLang="zh-CN" dirty="0" smtClean="0">
                <a:solidFill>
                  <a:srgbClr val="002060"/>
                </a:solidFill>
              </a:rPr>
              <a:t>在</a:t>
            </a:r>
            <a:r>
              <a:rPr lang="zh-CN" altLang="zh-CN" dirty="0">
                <a:solidFill>
                  <a:srgbClr val="002060"/>
                </a:solidFill>
              </a:rPr>
              <a:t>密码分析技术的发展过程中，产生了各种各样的攻击方法，其名称也是纷繁</a:t>
            </a:r>
            <a:r>
              <a:rPr lang="zh-CN" altLang="zh-CN" u="sng" dirty="0">
                <a:solidFill>
                  <a:srgbClr val="002060"/>
                </a:solidFill>
              </a:rPr>
              <a:t>复</a:t>
            </a:r>
            <a:r>
              <a:rPr lang="zh-CN" altLang="zh-CN" dirty="0">
                <a:solidFill>
                  <a:srgbClr val="002060"/>
                </a:solidFill>
              </a:rPr>
              <a:t>杂。根据密码分析者占有的明文和密文条件，密码分析可分为以下四类</a:t>
            </a:r>
            <a:r>
              <a:rPr lang="zh-CN" altLang="zh-CN" dirty="0" smtClean="0">
                <a:solidFill>
                  <a:srgbClr val="002060"/>
                </a:solidFill>
              </a:rPr>
              <a:t>。</a:t>
            </a:r>
            <a:endParaRPr lang="zh-CN" altLang="zh-CN" dirty="0">
              <a:solidFill>
                <a:srgbClr val="002060"/>
              </a:solidFill>
            </a:endParaRP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21</a:t>
            </a:fld>
            <a:endParaRPr lang="zh-CN" altLang="en-US"/>
          </a:p>
        </p:txBody>
      </p:sp>
    </p:spTree>
    <p:extLst>
      <p:ext uri="{BB962C8B-B14F-4D97-AF65-F5344CB8AC3E}">
        <p14:creationId xmlns:p14="http://schemas.microsoft.com/office/powerpoint/2010/main" val="3184919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密码分析</a:t>
            </a:r>
            <a:endParaRPr lang="zh-CN" altLang="en-US" dirty="0"/>
          </a:p>
        </p:txBody>
      </p:sp>
      <p:sp>
        <p:nvSpPr>
          <p:cNvPr id="3" name="内容占位符 2"/>
          <p:cNvSpPr>
            <a:spLocks noGrp="1"/>
          </p:cNvSpPr>
          <p:nvPr>
            <p:ph idx="1"/>
          </p:nvPr>
        </p:nvSpPr>
        <p:spPr>
          <a:xfrm>
            <a:off x="457200" y="1124744"/>
            <a:ext cx="8229600" cy="5400600"/>
          </a:xfrm>
        </p:spPr>
        <p:txBody>
          <a:bodyPr>
            <a:normAutofit/>
          </a:bodyPr>
          <a:lstStyle/>
          <a:p>
            <a:pPr marL="0" indent="0">
              <a:buNone/>
            </a:pPr>
            <a:r>
              <a:rPr lang="zh-CN" altLang="zh-CN" b="1" dirty="0"/>
              <a:t>（</a:t>
            </a:r>
            <a:r>
              <a:rPr lang="en-US" altLang="zh-CN" b="1" dirty="0"/>
              <a:t>1</a:t>
            </a:r>
            <a:r>
              <a:rPr lang="zh-CN" altLang="zh-CN" b="1" dirty="0"/>
              <a:t>）已知密文攻击。</a:t>
            </a:r>
          </a:p>
          <a:p>
            <a:r>
              <a:rPr lang="zh-CN" altLang="zh-CN" dirty="0"/>
              <a:t>密码分析者有一些消息的密文，这些消息都是使用同一加密算法进行加密的。</a:t>
            </a:r>
            <a:endParaRPr lang="en-US" altLang="zh-CN" dirty="0"/>
          </a:p>
          <a:p>
            <a:r>
              <a:rPr lang="zh-CN" altLang="zh-CN" dirty="0"/>
              <a:t>密码分析者的任务是根据已知密文恢复尽可能多的明文，或者通过上述分析，进一步推算出加密消息的加密密钥和解密密钥，以便采用相同的密钥解出其它被加密的消息。</a:t>
            </a:r>
            <a:endParaRPr lang="zh-CN" altLang="en-US" dirty="0"/>
          </a:p>
          <a:p>
            <a:pPr marL="0" indent="0">
              <a:buNone/>
            </a:pPr>
            <a:r>
              <a:rPr lang="zh-CN" altLang="zh-CN" b="1" dirty="0" smtClean="0"/>
              <a:t>（</a:t>
            </a:r>
            <a:r>
              <a:rPr lang="en-US" altLang="zh-CN" b="1" dirty="0"/>
              <a:t>2</a:t>
            </a:r>
            <a:r>
              <a:rPr lang="zh-CN" altLang="zh-CN" b="1" dirty="0"/>
              <a:t>）已知明文攻击。</a:t>
            </a:r>
          </a:p>
          <a:p>
            <a:r>
              <a:rPr lang="zh-CN" altLang="zh-CN" dirty="0"/>
              <a:t>密码分析者不仅可以得到一些消息的密文，而且也知道这些消息的明文</a:t>
            </a:r>
            <a:r>
              <a:rPr lang="zh-CN" altLang="zh-CN" dirty="0" smtClean="0"/>
              <a:t>。</a:t>
            </a:r>
            <a:endParaRPr lang="en-US" altLang="zh-CN" dirty="0" smtClean="0"/>
          </a:p>
          <a:p>
            <a:r>
              <a:rPr lang="zh-CN" altLang="zh-CN" dirty="0" smtClean="0"/>
              <a:t>分析</a:t>
            </a:r>
            <a:r>
              <a:rPr lang="zh-CN" altLang="zh-CN" dirty="0"/>
              <a:t>者的任务是用加密的消息推出加密消息的加密密钥和解密密钥，或者导出一个算法，此算法可以对用同一密钥加密的任何新的消息进行解密。</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22</a:t>
            </a:fld>
            <a:endParaRPr lang="zh-CN" altLang="en-US"/>
          </a:p>
        </p:txBody>
      </p:sp>
    </p:spTree>
    <p:extLst>
      <p:ext uri="{BB962C8B-B14F-4D97-AF65-F5344CB8AC3E}">
        <p14:creationId xmlns:p14="http://schemas.microsoft.com/office/powerpoint/2010/main" val="1840566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密码分析</a:t>
            </a:r>
          </a:p>
        </p:txBody>
      </p:sp>
      <p:sp>
        <p:nvSpPr>
          <p:cNvPr id="3" name="内容占位符 2"/>
          <p:cNvSpPr>
            <a:spLocks noGrp="1"/>
          </p:cNvSpPr>
          <p:nvPr>
            <p:ph idx="1"/>
          </p:nvPr>
        </p:nvSpPr>
        <p:spPr/>
        <p:txBody>
          <a:bodyPr/>
          <a:lstStyle/>
          <a:p>
            <a:pPr marL="0" indent="0">
              <a:buNone/>
            </a:pPr>
            <a:r>
              <a:rPr lang="zh-CN" altLang="zh-CN" dirty="0"/>
              <a:t>（</a:t>
            </a:r>
            <a:r>
              <a:rPr lang="en-US" altLang="zh-CN" dirty="0"/>
              <a:t>3</a:t>
            </a:r>
            <a:r>
              <a:rPr lang="zh-CN" altLang="zh-CN" dirty="0"/>
              <a:t>）选择明文攻击。</a:t>
            </a:r>
          </a:p>
          <a:p>
            <a:r>
              <a:rPr lang="zh-CN" altLang="zh-CN" dirty="0"/>
              <a:t>密码分析者不仅可以得到一些消息的密文和相应的明文，而且他们还可以选择被加密的明文。这比已知明文攻击更有效。</a:t>
            </a:r>
            <a:endParaRPr lang="en-US" altLang="zh-CN" dirty="0"/>
          </a:p>
          <a:p>
            <a:r>
              <a:rPr lang="zh-CN" altLang="zh-CN" dirty="0"/>
              <a:t>因为密码分析者能选择特定的明文块加密，那些块可能产生更多关于密钥的信息，分析者的任务是推导出用来加密消息的加密密钥和解密密钥，或者推导出一个算法，此算法可以对同一密钥加密的任何新的消息进行解密。</a:t>
            </a:r>
          </a:p>
          <a:p>
            <a:pPr marL="0" indent="0">
              <a:buNone/>
            </a:pPr>
            <a:r>
              <a:rPr lang="zh-CN" altLang="zh-CN" dirty="0"/>
              <a:t>（</a:t>
            </a:r>
            <a:r>
              <a:rPr lang="en-US" altLang="zh-CN" dirty="0"/>
              <a:t>4</a:t>
            </a:r>
            <a:r>
              <a:rPr lang="zh-CN" altLang="zh-CN" dirty="0"/>
              <a:t>）选择密文攻击。</a:t>
            </a:r>
          </a:p>
          <a:p>
            <a:r>
              <a:rPr lang="zh-CN" altLang="zh-CN" dirty="0"/>
              <a:t>密码分析者能够选择不同的密文，并可以得到对应的密文</a:t>
            </a:r>
            <a:r>
              <a:rPr lang="zh-CN" altLang="zh-CN" dirty="0" smtClean="0"/>
              <a:t>的明文</a:t>
            </a:r>
            <a:r>
              <a:rPr lang="zh-CN" altLang="zh-CN" dirty="0"/>
              <a:t>，例如密码分析者存取一个防篡改的自动解密盒，密码分析者的任务是推出加密密钥和解密密钥。</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23</a:t>
            </a:fld>
            <a:endParaRPr lang="zh-CN" altLang="en-US"/>
          </a:p>
        </p:txBody>
      </p:sp>
    </p:spTree>
    <p:extLst>
      <p:ext uri="{BB962C8B-B14F-4D97-AF65-F5344CB8AC3E}">
        <p14:creationId xmlns:p14="http://schemas.microsoft.com/office/powerpoint/2010/main" val="1495339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9D1EFA03-AA25-4AED-8715-8D6E719B7AE3}" type="slidenum">
              <a:rPr lang="en-US"/>
              <a:pPr>
                <a:defRPr/>
              </a:pPr>
              <a:t>24</a:t>
            </a:fld>
            <a:endParaRPr lang="en-US"/>
          </a:p>
        </p:txBody>
      </p:sp>
      <p:sp>
        <p:nvSpPr>
          <p:cNvPr id="19459" name="Rectangle 2"/>
          <p:cNvSpPr>
            <a:spLocks noGrp="1" noChangeArrowheads="1"/>
          </p:cNvSpPr>
          <p:nvPr>
            <p:ph type="title"/>
          </p:nvPr>
        </p:nvSpPr>
        <p:spPr/>
        <p:txBody>
          <a:bodyPr>
            <a:normAutofit fontScale="90000"/>
          </a:bodyPr>
          <a:lstStyle/>
          <a:p>
            <a:r>
              <a:rPr lang="zh-CN" altLang="en-US" dirty="0" smtClean="0"/>
              <a:t>置换密码</a:t>
            </a:r>
          </a:p>
        </p:txBody>
      </p:sp>
      <p:sp>
        <p:nvSpPr>
          <p:cNvPr id="19460" name="Rectangle 3"/>
          <p:cNvSpPr>
            <a:spLocks noGrp="1" noChangeArrowheads="1"/>
          </p:cNvSpPr>
          <p:nvPr>
            <p:ph type="body" idx="1"/>
          </p:nvPr>
        </p:nvSpPr>
        <p:spPr/>
        <p:txBody>
          <a:bodyPr/>
          <a:lstStyle/>
          <a:p>
            <a:r>
              <a:rPr lang="zh-CN" altLang="en-US" sz="2400" dirty="0" smtClean="0"/>
              <a:t>有一种是用凯撒大帝的名字</a:t>
            </a:r>
            <a:r>
              <a:rPr lang="en-US" altLang="zh-CN" sz="2400" dirty="0" err="1" smtClean="0"/>
              <a:t>Julias</a:t>
            </a:r>
            <a:r>
              <a:rPr lang="en-US" altLang="zh-CN" sz="2400" dirty="0" smtClean="0"/>
              <a:t> Caesar</a:t>
            </a:r>
            <a:r>
              <a:rPr lang="zh-CN" altLang="en-US" sz="2400" dirty="0" smtClean="0"/>
              <a:t>命名的，即凯撒密码。它的原理是每一个字母都用其前面的第三个字母代替，如果到了最后那个字母，则又从头开始算。字母可以被在它前面的第</a:t>
            </a:r>
            <a:r>
              <a:rPr lang="en-US" altLang="zh-CN" sz="2400" dirty="0" smtClean="0"/>
              <a:t>n</a:t>
            </a:r>
            <a:r>
              <a:rPr lang="zh-CN" altLang="en-US" sz="2400" dirty="0" smtClean="0"/>
              <a:t>个字母所代替，在凯撒的密码中</a:t>
            </a:r>
            <a:r>
              <a:rPr lang="en-US" altLang="zh-CN" sz="2400" dirty="0" smtClean="0"/>
              <a:t>n</a:t>
            </a:r>
            <a:r>
              <a:rPr lang="zh-CN" altLang="en-US" sz="2400" dirty="0" smtClean="0"/>
              <a:t>就是</a:t>
            </a:r>
            <a:r>
              <a:rPr lang="en-US" altLang="zh-CN" sz="2400" dirty="0" smtClean="0"/>
              <a:t>3</a:t>
            </a:r>
            <a:r>
              <a:rPr lang="zh-CN" altLang="en-US" sz="2400" dirty="0" smtClean="0"/>
              <a:t>。</a:t>
            </a:r>
            <a:endParaRPr lang="en-US" altLang="zh-CN" sz="2400" dirty="0" smtClean="0"/>
          </a:p>
          <a:p>
            <a:r>
              <a:rPr lang="zh-CN" altLang="en-US" sz="2400" dirty="0" smtClean="0"/>
              <a:t>例如：</a:t>
            </a:r>
          </a:p>
          <a:p>
            <a:pPr lvl="1"/>
            <a:r>
              <a:rPr lang="zh-CN" altLang="en-US" sz="2000" dirty="0" smtClean="0"/>
              <a:t>明文：</a:t>
            </a:r>
            <a:r>
              <a:rPr lang="en-US" altLang="zh-CN" sz="2000" dirty="0" smtClean="0"/>
              <a:t>meet me after the toga party</a:t>
            </a:r>
          </a:p>
          <a:p>
            <a:pPr lvl="1"/>
            <a:r>
              <a:rPr lang="zh-CN" altLang="en-US" sz="2000" dirty="0" smtClean="0"/>
              <a:t>密文：</a:t>
            </a:r>
            <a:r>
              <a:rPr lang="en-US" altLang="zh-CN" sz="2000" dirty="0" err="1" smtClean="0"/>
              <a:t>PHHW</a:t>
            </a:r>
            <a:r>
              <a:rPr lang="en-US" altLang="zh-CN" sz="2000" dirty="0" smtClean="0"/>
              <a:t> PH </a:t>
            </a:r>
            <a:r>
              <a:rPr lang="en-US" altLang="zh-CN" sz="2000" dirty="0" err="1" smtClean="0"/>
              <a:t>DIWHU</a:t>
            </a:r>
            <a:r>
              <a:rPr lang="en-US" altLang="zh-CN" sz="2000" dirty="0" smtClean="0"/>
              <a:t> </a:t>
            </a:r>
            <a:r>
              <a:rPr lang="en-US" altLang="zh-CN" sz="2000" dirty="0" err="1" smtClean="0"/>
              <a:t>WKH</a:t>
            </a:r>
            <a:r>
              <a:rPr lang="en-US" altLang="zh-CN" sz="2000" dirty="0" smtClean="0"/>
              <a:t> </a:t>
            </a:r>
            <a:r>
              <a:rPr lang="en-US" altLang="zh-CN" sz="2000" dirty="0" err="1" smtClean="0"/>
              <a:t>WRJD</a:t>
            </a:r>
            <a:r>
              <a:rPr lang="en-US" altLang="zh-CN" sz="2000" dirty="0" smtClean="0"/>
              <a:t> </a:t>
            </a:r>
            <a:r>
              <a:rPr lang="en-US" altLang="zh-CN" sz="2000" dirty="0" err="1" smtClean="0"/>
              <a:t>SDUWB</a:t>
            </a:r>
            <a:endParaRPr lang="en-US" altLang="zh-CN" sz="2000" dirty="0" smtClean="0">
              <a:hlinkClick r:id="" action="ppaction://noaction"/>
              <a:hlinkMouseOver r:id="rId2" action="ppaction://hlinkfile"/>
            </a:endParaRPr>
          </a:p>
          <a:p>
            <a:r>
              <a:rPr lang="zh-CN" altLang="en-US" sz="2400" dirty="0" smtClean="0"/>
              <a:t>如果已知某给定密文是</a:t>
            </a:r>
            <a:r>
              <a:rPr lang="en-US" altLang="zh-CN" sz="2400" dirty="0" smtClean="0"/>
              <a:t>Caesar</a:t>
            </a:r>
            <a:r>
              <a:rPr lang="zh-CN" altLang="en-US" sz="2400" dirty="0" smtClean="0"/>
              <a:t>密码，穷举攻击是很容易实现的，因为只要简单地测试所有</a:t>
            </a:r>
            <a:r>
              <a:rPr lang="en-US" altLang="zh-CN" sz="2400" dirty="0" smtClean="0"/>
              <a:t>25</a:t>
            </a:r>
            <a:r>
              <a:rPr lang="zh-CN" altLang="en-US" sz="2400" dirty="0" smtClean="0"/>
              <a:t>种可能的密钥即可。</a:t>
            </a:r>
          </a:p>
        </p:txBody>
      </p:sp>
    </p:spTree>
    <p:extLst>
      <p:ext uri="{BB962C8B-B14F-4D97-AF65-F5344CB8AC3E}">
        <p14:creationId xmlns:p14="http://schemas.microsoft.com/office/powerpoint/2010/main" val="190224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字母频率（字母置换破解）</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25</a:t>
            </a:fld>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1268760"/>
            <a:ext cx="82391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435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破译实例</a:t>
            </a:r>
            <a:endParaRPr lang="zh-CN" altLang="en-US" dirty="0"/>
          </a:p>
        </p:txBody>
      </p:sp>
      <p:sp>
        <p:nvSpPr>
          <p:cNvPr id="3" name="内容占位符 2"/>
          <p:cNvSpPr>
            <a:spLocks noGrp="1"/>
          </p:cNvSpPr>
          <p:nvPr>
            <p:ph idx="1"/>
          </p:nvPr>
        </p:nvSpPr>
        <p:spPr>
          <a:xfrm>
            <a:off x="457200" y="4581128"/>
            <a:ext cx="8229600" cy="1545035"/>
          </a:xfrm>
        </p:spPr>
        <p:txBody>
          <a:bodyPr/>
          <a:lstStyle/>
          <a:p>
            <a:r>
              <a:rPr lang="zh-CN" altLang="en-US" dirty="0" smtClean="0"/>
              <a:t>设计一个程序，对凯撒密码进行破解</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26</a:t>
            </a:fld>
            <a:endParaRPr lang="zh-CN"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37679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341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密码分析</a:t>
            </a:r>
            <a:endParaRPr lang="zh-CN" altLang="en-US" dirty="0"/>
          </a:p>
        </p:txBody>
      </p:sp>
      <p:sp>
        <p:nvSpPr>
          <p:cNvPr id="3" name="内容占位符 2"/>
          <p:cNvSpPr>
            <a:spLocks noGrp="1"/>
          </p:cNvSpPr>
          <p:nvPr>
            <p:ph idx="1"/>
          </p:nvPr>
        </p:nvSpPr>
        <p:spPr/>
        <p:txBody>
          <a:bodyPr/>
          <a:lstStyle/>
          <a:p>
            <a:r>
              <a:rPr lang="zh-CN" altLang="en-US" dirty="0" smtClean="0"/>
              <a:t>已知整数</a:t>
            </a:r>
            <a:r>
              <a:rPr lang="en-US" altLang="zh-CN" dirty="0" smtClean="0"/>
              <a:t>A</a:t>
            </a:r>
            <a:r>
              <a:rPr lang="zh-CN" altLang="en-US" dirty="0" smtClean="0"/>
              <a:t>，使用随机数将其分解成</a:t>
            </a:r>
            <a:r>
              <a:rPr lang="en-US" altLang="zh-CN" dirty="0" smtClean="0"/>
              <a:t>10</a:t>
            </a:r>
            <a:r>
              <a:rPr lang="zh-CN" altLang="en-US" dirty="0" smtClean="0"/>
              <a:t>个自然数之和。</a:t>
            </a:r>
            <a:endParaRPr lang="en-US" altLang="zh-CN" dirty="0" smtClean="0"/>
          </a:p>
          <a:p>
            <a:r>
              <a:rPr lang="zh-CN" altLang="en-US" dirty="0" smtClean="0"/>
              <a:t>请分析推测出这</a:t>
            </a:r>
            <a:r>
              <a:rPr lang="en-US" altLang="zh-CN" dirty="0" smtClean="0"/>
              <a:t>10</a:t>
            </a:r>
            <a:r>
              <a:rPr lang="zh-CN" altLang="en-US" dirty="0" smtClean="0"/>
              <a:t>个数字的难度？</a:t>
            </a:r>
            <a:endParaRPr lang="en-US" altLang="zh-CN" dirty="0" smtClean="0"/>
          </a:p>
          <a:p>
            <a:r>
              <a:rPr lang="zh-CN" altLang="en-US" dirty="0" smtClean="0">
                <a:solidFill>
                  <a:srgbClr val="002060"/>
                </a:solidFill>
                <a:latin typeface="楷体" panose="02010609060101010101" pitchFamily="49" charset="-122"/>
                <a:ea typeface="楷体" panose="02010609060101010101" pitchFamily="49" charset="-122"/>
              </a:rPr>
              <a:t>提示：在</a:t>
            </a:r>
            <a:r>
              <a:rPr lang="en-US" altLang="zh-CN" dirty="0">
                <a:solidFill>
                  <a:srgbClr val="002060"/>
                </a:solidFill>
                <a:latin typeface="楷体" panose="02010609060101010101" pitchFamily="49" charset="-122"/>
                <a:ea typeface="楷体" panose="02010609060101010101" pitchFamily="49" charset="-122"/>
              </a:rPr>
              <a:t>64</a:t>
            </a:r>
            <a:r>
              <a:rPr lang="zh-CN" altLang="en-US" dirty="0">
                <a:solidFill>
                  <a:srgbClr val="002060"/>
                </a:solidFill>
                <a:latin typeface="楷体" panose="02010609060101010101" pitchFamily="49" charset="-122"/>
                <a:ea typeface="楷体" panose="02010609060101010101" pitchFamily="49" charset="-122"/>
              </a:rPr>
              <a:t>位计算机系统中，每个密钥可以用一个</a:t>
            </a:r>
            <a:r>
              <a:rPr lang="en-US" altLang="zh-CN" dirty="0">
                <a:solidFill>
                  <a:srgbClr val="002060"/>
                </a:solidFill>
                <a:latin typeface="楷体" panose="02010609060101010101" pitchFamily="49" charset="-122"/>
                <a:ea typeface="楷体" panose="02010609060101010101" pitchFamily="49" charset="-122"/>
              </a:rPr>
              <a:t>64</a:t>
            </a:r>
            <a:r>
              <a:rPr lang="zh-CN" altLang="en-US" dirty="0">
                <a:solidFill>
                  <a:srgbClr val="002060"/>
                </a:solidFill>
                <a:latin typeface="楷体" panose="02010609060101010101" pitchFamily="49" charset="-122"/>
                <a:ea typeface="楷体" panose="02010609060101010101" pitchFamily="49" charset="-122"/>
              </a:rPr>
              <a:t>位的二进制数表示，可以有</a:t>
            </a:r>
            <a:r>
              <a:rPr lang="en-US" altLang="zh-CN" dirty="0" smtClean="0">
                <a:solidFill>
                  <a:srgbClr val="002060"/>
                </a:solidFill>
                <a:latin typeface="楷体" panose="02010609060101010101" pitchFamily="49" charset="-122"/>
                <a:ea typeface="楷体" panose="02010609060101010101" pitchFamily="49" charset="-122"/>
              </a:rPr>
              <a:t>2^64</a:t>
            </a:r>
            <a:r>
              <a:rPr lang="zh-CN" altLang="en-US" dirty="0">
                <a:solidFill>
                  <a:srgbClr val="002060"/>
                </a:solidFill>
                <a:latin typeface="楷体" panose="02010609060101010101" pitchFamily="49" charset="-122"/>
                <a:ea typeface="楷体" panose="02010609060101010101" pitchFamily="49" charset="-122"/>
              </a:rPr>
              <a:t>个选择。</a:t>
            </a: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27</a:t>
            </a:fld>
            <a:endParaRPr lang="zh-CN"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3" y="3501008"/>
            <a:ext cx="75533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238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2.3  </a:t>
            </a:r>
            <a:r>
              <a:rPr lang="zh-CN" altLang="en-US" b="1" dirty="0" smtClean="0"/>
              <a:t>置换与替换：经典</a:t>
            </a:r>
            <a:r>
              <a:rPr lang="zh-CN" altLang="en-US" b="1" dirty="0"/>
              <a:t>密码体制 </a:t>
            </a:r>
            <a:endParaRPr lang="zh-CN" altLang="en-US" dirty="0"/>
          </a:p>
        </p:txBody>
      </p:sp>
      <p:sp>
        <p:nvSpPr>
          <p:cNvPr id="5" name="灯片编号占位符 4"/>
          <p:cNvSpPr>
            <a:spLocks noGrp="1"/>
          </p:cNvSpPr>
          <p:nvPr>
            <p:ph type="sldNum" sz="quarter" idx="12"/>
          </p:nvPr>
        </p:nvSpPr>
        <p:spPr>
          <a:xfrm>
            <a:off x="7010400" y="6492875"/>
            <a:ext cx="2133600" cy="365125"/>
          </a:xfrm>
        </p:spPr>
        <p:txBody>
          <a:bodyPr/>
          <a:lstStyle/>
          <a:p>
            <a:fld id="{C8570978-A316-4A29-BB5A-B7A669244902}" type="slidenum">
              <a:rPr lang="zh-CN" altLang="en-US" smtClean="0"/>
              <a:pPr/>
              <a:t>28</a:t>
            </a:fld>
            <a:endParaRPr lang="zh-CN" altLang="en-US"/>
          </a:p>
        </p:txBody>
      </p:sp>
      <p:sp>
        <p:nvSpPr>
          <p:cNvPr id="7" name="矩形 7"/>
          <p:cNvSpPr>
            <a:spLocks noChangeArrowheads="1"/>
          </p:cNvSpPr>
          <p:nvPr/>
        </p:nvSpPr>
        <p:spPr bwMode="auto">
          <a:xfrm>
            <a:off x="536351" y="1124744"/>
            <a:ext cx="8290521"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r>
              <a:rPr lang="zh-CN" altLang="en-US" sz="2400" dirty="0" smtClean="0"/>
              <a:t>广义</a:t>
            </a:r>
            <a:r>
              <a:rPr lang="zh-CN" altLang="en-US" sz="2400" dirty="0"/>
              <a:t>上说，</a:t>
            </a:r>
            <a:r>
              <a:rPr lang="zh-CN" altLang="en-US" sz="2400" dirty="0">
                <a:solidFill>
                  <a:srgbClr val="FF0000"/>
                </a:solidFill>
              </a:rPr>
              <a:t>经典加密法</a:t>
            </a:r>
            <a:r>
              <a:rPr lang="zh-CN" altLang="en-US" sz="2400" dirty="0"/>
              <a:t>可定义为</a:t>
            </a:r>
            <a:r>
              <a:rPr lang="zh-CN" altLang="en-US" sz="2400" dirty="0">
                <a:solidFill>
                  <a:srgbClr val="FF0000"/>
                </a:solidFill>
              </a:rPr>
              <a:t>不要求用计算机来实现的所有加密算法</a:t>
            </a:r>
            <a:r>
              <a:rPr lang="zh-CN" altLang="en-US" sz="2400" dirty="0" smtClean="0"/>
              <a:t>。</a:t>
            </a:r>
            <a:endParaRPr lang="en-US" altLang="zh-CN" sz="2400" dirty="0" smtClean="0"/>
          </a:p>
          <a:p>
            <a:pPr eaLnBrk="1" hangingPunct="1"/>
            <a:r>
              <a:rPr lang="zh-CN" altLang="en-US" sz="2400" dirty="0" smtClean="0"/>
              <a:t>这</a:t>
            </a:r>
            <a:r>
              <a:rPr lang="zh-CN" altLang="en-US" sz="2400" dirty="0"/>
              <a:t>并不是说它不能在计算机上实现，而是因为它可以手工加密和解密文字。大多数经典加密法在计算机普及之前就已经设计出来了，一些加密法现在还被密码爱好者所使用</a:t>
            </a:r>
            <a:r>
              <a:rPr lang="zh-CN" altLang="en-US" sz="2400" dirty="0" smtClean="0"/>
              <a:t>。</a:t>
            </a:r>
            <a:endParaRPr lang="en-US" altLang="zh-CN"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29" y="3789040"/>
            <a:ext cx="86391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920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6AD2490E-9D07-4D5A-8A96-23C838BCA635}" type="slidenum">
              <a:rPr lang="en-US"/>
              <a:pPr>
                <a:defRPr/>
              </a:pPr>
              <a:t>29</a:t>
            </a:fld>
            <a:endParaRPr lang="en-US"/>
          </a:p>
        </p:txBody>
      </p:sp>
      <p:sp>
        <p:nvSpPr>
          <p:cNvPr id="16387" name="Rectangle 2"/>
          <p:cNvSpPr>
            <a:spLocks noGrp="1" noChangeArrowheads="1"/>
          </p:cNvSpPr>
          <p:nvPr>
            <p:ph type="title"/>
          </p:nvPr>
        </p:nvSpPr>
        <p:spPr/>
        <p:txBody>
          <a:bodyPr>
            <a:normAutofit fontScale="90000"/>
          </a:bodyPr>
          <a:lstStyle/>
          <a:p>
            <a:r>
              <a:rPr lang="en-US" altLang="zh-CN" b="1" dirty="0" smtClean="0"/>
              <a:t>2.3 .1 </a:t>
            </a:r>
            <a:r>
              <a:rPr lang="zh-CN" altLang="en-US" b="1" dirty="0" smtClean="0"/>
              <a:t>置换密码体制 </a:t>
            </a:r>
          </a:p>
        </p:txBody>
      </p:sp>
      <p:sp>
        <p:nvSpPr>
          <p:cNvPr id="16388" name="Rectangle 3"/>
          <p:cNvSpPr>
            <a:spLocks noGrp="1" noChangeArrowheads="1"/>
          </p:cNvSpPr>
          <p:nvPr>
            <p:ph type="body" idx="1"/>
          </p:nvPr>
        </p:nvSpPr>
        <p:spPr/>
        <p:txBody>
          <a:bodyPr/>
          <a:lstStyle/>
          <a:p>
            <a:r>
              <a:rPr lang="zh-CN" altLang="zh-CN" dirty="0"/>
              <a:t>置换密码</a:t>
            </a:r>
            <a:r>
              <a:rPr lang="zh-CN" altLang="zh-CN" b="1" dirty="0"/>
              <a:t>（</a:t>
            </a:r>
            <a:r>
              <a:rPr lang="en-US" altLang="zh-CN" b="1" dirty="0"/>
              <a:t>transposition ciphers</a:t>
            </a:r>
            <a:r>
              <a:rPr lang="zh-CN" altLang="zh-CN" b="1" dirty="0"/>
              <a:t>）</a:t>
            </a:r>
            <a:r>
              <a:rPr lang="zh-CN" altLang="zh-CN" dirty="0"/>
              <a:t>又称换位密码，是根据一定的规则重新排列明文，以便打破明文的结构特性。置换密码的特点是保持明文的所有字符不变，只是利用置换打乱了明文字符的位置和次序。也就是说，改变了明文的结构，不改变明文的内容。</a:t>
            </a:r>
          </a:p>
          <a:p>
            <a:endParaRPr lang="zh-CN" alt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73016"/>
            <a:ext cx="78771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8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r>
              <a:rPr lang="zh-CN" altLang="en-US"/>
              <a:t>西安交通大学 桂小林 </a:t>
            </a:r>
            <a:fld id="{E9F1E1F4-D75B-4A47-9AFA-361DE4162398}" type="slidenum">
              <a:rPr lang="en-US"/>
              <a:pPr>
                <a:defRPr/>
              </a:pPr>
              <a:t>3</a:t>
            </a:fld>
            <a:endParaRPr lang="en-US"/>
          </a:p>
        </p:txBody>
      </p:sp>
      <p:sp>
        <p:nvSpPr>
          <p:cNvPr id="11267" name="Rectangle 2"/>
          <p:cNvSpPr>
            <a:spLocks noGrp="1" noChangeArrowheads="1"/>
          </p:cNvSpPr>
          <p:nvPr>
            <p:ph type="title"/>
          </p:nvPr>
        </p:nvSpPr>
        <p:spPr/>
        <p:txBody>
          <a:bodyPr>
            <a:normAutofit fontScale="90000"/>
          </a:bodyPr>
          <a:lstStyle/>
          <a:p>
            <a:r>
              <a:rPr lang="zh-CN" altLang="en-US" dirty="0" smtClean="0"/>
              <a:t>本章要求</a:t>
            </a:r>
          </a:p>
        </p:txBody>
      </p:sp>
      <p:sp>
        <p:nvSpPr>
          <p:cNvPr id="11268" name="Rectangle 3"/>
          <p:cNvSpPr>
            <a:spLocks noGrp="1" noChangeArrowheads="1"/>
          </p:cNvSpPr>
          <p:nvPr>
            <p:ph type="body" idx="1"/>
          </p:nvPr>
        </p:nvSpPr>
        <p:spPr>
          <a:xfrm>
            <a:off x="395288" y="1052737"/>
            <a:ext cx="8458200" cy="5203602"/>
          </a:xfrm>
        </p:spPr>
        <p:txBody>
          <a:bodyPr/>
          <a:lstStyle/>
          <a:p>
            <a:r>
              <a:rPr lang="zh-CN" altLang="en-US" dirty="0"/>
              <a:t>随着物联网的兴起和飞速发展，数据正以前所未有的速度不断地增长和累积，实现物联网的数据安全与隐私保护显得日益重要，并已经成为“物理</a:t>
            </a:r>
            <a:r>
              <a:rPr lang="en-US" altLang="zh-CN" dirty="0"/>
              <a:t>-</a:t>
            </a:r>
            <a:r>
              <a:rPr lang="zh-CN" altLang="en-US" dirty="0"/>
              <a:t>信息融合系统”得以持续发展的重要挑战</a:t>
            </a:r>
            <a:r>
              <a:rPr lang="zh-CN" altLang="en-US" dirty="0" smtClean="0"/>
              <a:t>。</a:t>
            </a:r>
            <a:endParaRPr lang="en-US" altLang="zh-CN" dirty="0" smtClean="0"/>
          </a:p>
          <a:p>
            <a:r>
              <a:rPr lang="zh-CN" altLang="en-US" dirty="0" smtClean="0"/>
              <a:t>本章</a:t>
            </a:r>
            <a:r>
              <a:rPr lang="zh-CN" altLang="en-US" dirty="0"/>
              <a:t>主要讨论物联网在数据传输、数据存储和数据处理过程中的数据安全技术，</a:t>
            </a:r>
            <a:r>
              <a:rPr lang="zh-CN" altLang="en-US" dirty="0" smtClean="0"/>
              <a:t>包括</a:t>
            </a:r>
            <a:endParaRPr lang="en-US" altLang="zh-CN" dirty="0" smtClean="0"/>
          </a:p>
          <a:p>
            <a:r>
              <a:rPr lang="zh-CN" altLang="en-US" dirty="0" smtClean="0"/>
              <a:t>数据安全</a:t>
            </a:r>
            <a:r>
              <a:rPr lang="zh-CN" altLang="en-US" dirty="0"/>
              <a:t>的基本概念、理论模型、关键技术和案例实现等。</a:t>
            </a:r>
            <a:endParaRPr lang="zh-CN" altLang="en-US" dirty="0" smtClean="0"/>
          </a:p>
        </p:txBody>
      </p:sp>
    </p:spTree>
    <p:extLst>
      <p:ext uri="{BB962C8B-B14F-4D97-AF65-F5344CB8AC3E}">
        <p14:creationId xmlns:p14="http://schemas.microsoft.com/office/powerpoint/2010/main" val="212604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置换密码分类</a:t>
            </a:r>
            <a:endParaRPr lang="zh-CN" altLang="en-US" dirty="0"/>
          </a:p>
        </p:txBody>
      </p:sp>
      <p:sp>
        <p:nvSpPr>
          <p:cNvPr id="3" name="内容占位符 2"/>
          <p:cNvSpPr>
            <a:spLocks noGrp="1"/>
          </p:cNvSpPr>
          <p:nvPr>
            <p:ph idx="1"/>
          </p:nvPr>
        </p:nvSpPr>
        <p:spPr/>
        <p:txBody>
          <a:bodyPr/>
          <a:lstStyle/>
          <a:p>
            <a:r>
              <a:rPr lang="zh-CN" altLang="zh-CN" dirty="0"/>
              <a:t>置换只不过是一个简单的换位，每个置换都可以用一个置换矩阵</a:t>
            </a:r>
            <a:r>
              <a:rPr lang="en-US" altLang="zh-CN" dirty="0" err="1"/>
              <a:t>E</a:t>
            </a:r>
            <a:r>
              <a:rPr lang="en-US" altLang="zh-CN" baseline="-25000" dirty="0" err="1"/>
              <a:t>k</a:t>
            </a:r>
            <a:r>
              <a:rPr lang="zh-CN" altLang="zh-CN" dirty="0"/>
              <a:t>来表示。每个置换都有一个与之对应的逆置换</a:t>
            </a:r>
            <a:r>
              <a:rPr lang="en-US" altLang="zh-CN" dirty="0" err="1"/>
              <a:t>D</a:t>
            </a:r>
            <a:r>
              <a:rPr lang="en-US" altLang="zh-CN" baseline="-25000" dirty="0" err="1"/>
              <a:t>k</a:t>
            </a:r>
            <a:r>
              <a:rPr lang="zh-CN" altLang="zh-CN" dirty="0"/>
              <a:t>。</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30</a:t>
            </a:fld>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8136904" cy="3240360"/>
          </a:xfrm>
          <a:prstGeom prst="rect">
            <a:avLst/>
          </a:prstGeom>
          <a:noFill/>
          <a:ln>
            <a:noFill/>
          </a:ln>
        </p:spPr>
      </p:pic>
    </p:spTree>
    <p:extLst>
      <p:ext uri="{BB962C8B-B14F-4D97-AF65-F5344CB8AC3E}">
        <p14:creationId xmlns:p14="http://schemas.microsoft.com/office/powerpoint/2010/main" val="3678291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1</a:t>
            </a:r>
            <a:r>
              <a:rPr lang="zh-CN" altLang="en-US" dirty="0" smtClean="0"/>
              <a:t>）置换加密</a:t>
            </a:r>
            <a:endParaRPr lang="zh-CN" altLang="en-US" dirty="0"/>
          </a:p>
        </p:txBody>
      </p:sp>
      <p:sp>
        <p:nvSpPr>
          <p:cNvPr id="3" name="内容占位符 2"/>
          <p:cNvSpPr>
            <a:spLocks noGrp="1"/>
          </p:cNvSpPr>
          <p:nvPr>
            <p:ph idx="1"/>
          </p:nvPr>
        </p:nvSpPr>
        <p:spPr/>
        <p:txBody>
          <a:bodyPr/>
          <a:lstStyle/>
          <a:p>
            <a:r>
              <a:rPr lang="zh-CN" altLang="en-US" dirty="0"/>
              <a:t>中文名称：置换密码，又称</a:t>
            </a:r>
            <a:r>
              <a:rPr lang="zh-CN" altLang="en-US" dirty="0">
                <a:hlinkClick r:id="rId2"/>
              </a:rPr>
              <a:t>换位</a:t>
            </a:r>
            <a:r>
              <a:rPr lang="zh-CN" altLang="en-US" dirty="0" smtClean="0">
                <a:hlinkClick r:id="rId2"/>
              </a:rPr>
              <a:t>密码</a:t>
            </a:r>
            <a:endParaRPr lang="zh-CN" altLang="en-US" dirty="0"/>
          </a:p>
          <a:p>
            <a:r>
              <a:rPr lang="zh-CN" altLang="en-US" dirty="0"/>
              <a:t>英文名称：</a:t>
            </a:r>
            <a:r>
              <a:rPr lang="en-US" altLang="zh-CN" dirty="0"/>
              <a:t>permutation cipher</a:t>
            </a:r>
          </a:p>
          <a:p>
            <a:r>
              <a:rPr lang="zh-CN" altLang="en-US" dirty="0"/>
              <a:t>（</a:t>
            </a:r>
            <a:r>
              <a:rPr lang="en-US" altLang="zh-CN" dirty="0"/>
              <a:t>transposition cipher)</a:t>
            </a:r>
            <a:r>
              <a:rPr lang="zh-CN" altLang="en-US" dirty="0" smtClean="0"/>
              <a:t>：</a:t>
            </a:r>
            <a:endParaRPr lang="en-US" altLang="zh-CN" dirty="0" smtClean="0"/>
          </a:p>
          <a:p>
            <a:r>
              <a:rPr lang="zh-CN" altLang="en-US" dirty="0" smtClean="0"/>
              <a:t>特点：明文</a:t>
            </a:r>
            <a:r>
              <a:rPr lang="zh-CN" altLang="en-US" dirty="0"/>
              <a:t>的字母保持相同，但顺序被打乱了</a:t>
            </a:r>
            <a:r>
              <a:rPr lang="zh-CN" altLang="en-US" dirty="0" smtClean="0"/>
              <a:t>。</a:t>
            </a:r>
            <a:endParaRPr lang="en-US" altLang="zh-CN" dirty="0" smtClean="0"/>
          </a:p>
          <a:p>
            <a:endParaRPr lang="zh-CN" altLang="en-US" dirty="0"/>
          </a:p>
          <a:p>
            <a:endParaRPr lang="zh-CN" altLang="en-US" dirty="0"/>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31</a:t>
            </a:fld>
            <a:endParaRPr lang="zh-CN" alt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829670"/>
            <a:ext cx="4680520" cy="291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488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E1ECD526-5FBB-424E-B7A9-AD27BA59F6EC}" type="slidenum">
              <a:rPr lang="en-US"/>
              <a:pPr>
                <a:defRPr/>
              </a:pPr>
              <a:t>32</a:t>
            </a:fld>
            <a:endParaRPr lang="en-US"/>
          </a:p>
        </p:txBody>
      </p:sp>
      <p:sp>
        <p:nvSpPr>
          <p:cNvPr id="18435" name="Rectangle 2"/>
          <p:cNvSpPr>
            <a:spLocks noGrp="1" noChangeArrowheads="1"/>
          </p:cNvSpPr>
          <p:nvPr>
            <p:ph type="title"/>
          </p:nvPr>
        </p:nvSpPr>
        <p:spPr/>
        <p:txBody>
          <a:bodyPr>
            <a:normAutofit fontScale="90000"/>
          </a:bodyPr>
          <a:lstStyle/>
          <a:p>
            <a:r>
              <a:rPr lang="en-US" altLang="zh-CN" dirty="0"/>
              <a:t>1</a:t>
            </a:r>
            <a:r>
              <a:rPr lang="zh-CN" altLang="en-US" dirty="0" smtClean="0"/>
              <a:t>）基于置换的加密方法 </a:t>
            </a:r>
          </a:p>
        </p:txBody>
      </p:sp>
      <p:sp>
        <p:nvSpPr>
          <p:cNvPr id="18436" name="Rectangle 3"/>
          <p:cNvSpPr>
            <a:spLocks noGrp="1" noChangeArrowheads="1"/>
          </p:cNvSpPr>
          <p:nvPr>
            <p:ph type="body" idx="1"/>
          </p:nvPr>
        </p:nvSpPr>
        <p:spPr/>
        <p:txBody>
          <a:bodyPr>
            <a:normAutofit/>
          </a:bodyPr>
          <a:lstStyle/>
          <a:p>
            <a:pPr>
              <a:lnSpc>
                <a:spcPct val="100000"/>
              </a:lnSpc>
            </a:pPr>
            <a:r>
              <a:rPr lang="zh-CN" altLang="en-US" sz="2400" b="1" dirty="0" smtClean="0"/>
              <a:t>置换密码就是明文中每一个字符被替换成密文中的另外一个字符，代替后的各字母保持原来位置。对密文进行逆替换就可恢复出明文。</a:t>
            </a:r>
            <a:endParaRPr lang="zh-CN" altLang="en-US" sz="1600" b="1" dirty="0" smtClean="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02" y="2780928"/>
            <a:ext cx="4071938" cy="32861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765" y="3566740"/>
            <a:ext cx="369728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644853" y="2022435"/>
            <a:ext cx="3959595" cy="1938992"/>
          </a:xfrm>
          <a:prstGeom prst="rect">
            <a:avLst/>
          </a:prstGeom>
        </p:spPr>
        <p:txBody>
          <a:bodyPr wrap="square">
            <a:spAutoFit/>
          </a:bodyPr>
          <a:lstStyle/>
          <a:p>
            <a:r>
              <a:rPr lang="zh-CN" altLang="en-US" sz="2400" b="1" dirty="0"/>
              <a:t>置换只不过是一个简单的换位，每个置换都可以用一个</a:t>
            </a:r>
            <a:r>
              <a:rPr lang="zh-CN" altLang="en-US" sz="2400" b="1" dirty="0">
                <a:hlinkClick r:id="rId4"/>
              </a:rPr>
              <a:t>置换矩阵</a:t>
            </a:r>
            <a:r>
              <a:rPr lang="en-US" altLang="zh-CN" sz="2400" b="1" dirty="0" err="1"/>
              <a:t>Ek</a:t>
            </a:r>
            <a:r>
              <a:rPr lang="zh-CN" altLang="en-US" sz="2400" b="1" dirty="0"/>
              <a:t>来表示。每个置换都有一个与之对应的逆置换</a:t>
            </a:r>
            <a:r>
              <a:rPr lang="en-US" altLang="zh-CN" sz="2400" b="1" dirty="0" err="1"/>
              <a:t>Dk</a:t>
            </a:r>
            <a:r>
              <a:rPr lang="zh-CN" altLang="en-US" sz="2400" b="1" dirty="0"/>
              <a:t>。</a:t>
            </a:r>
          </a:p>
        </p:txBody>
      </p:sp>
    </p:spTree>
    <p:extLst>
      <p:ext uri="{BB962C8B-B14F-4D97-AF65-F5344CB8AC3E}">
        <p14:creationId xmlns:p14="http://schemas.microsoft.com/office/powerpoint/2010/main" val="257790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a:t>
            </a:r>
            <a:r>
              <a:rPr lang="zh-CN" altLang="en-US" dirty="0"/>
              <a:t>）基于置换的加密方法 </a:t>
            </a:r>
          </a:p>
        </p:txBody>
      </p:sp>
      <p:sp>
        <p:nvSpPr>
          <p:cNvPr id="3" name="内容占位符 2"/>
          <p:cNvSpPr>
            <a:spLocks noGrp="1"/>
          </p:cNvSpPr>
          <p:nvPr>
            <p:ph idx="1"/>
          </p:nvPr>
        </p:nvSpPr>
        <p:spPr>
          <a:xfrm>
            <a:off x="457200" y="1124744"/>
            <a:ext cx="8229600" cy="5733256"/>
          </a:xfrm>
        </p:spPr>
        <p:txBody>
          <a:bodyPr>
            <a:normAutofit fontScale="77500" lnSpcReduction="20000"/>
          </a:bodyPr>
          <a:lstStyle/>
          <a:p>
            <a:pPr indent="-360000">
              <a:lnSpc>
                <a:spcPct val="120000"/>
              </a:lnSpc>
            </a:pP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令明文</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m=</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m1,m2</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,...mL</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。令置换矩阵所决定的置换为</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pi</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，则加密</a:t>
            </a: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置换</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c=</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E</a:t>
            </a:r>
            <a:r>
              <a:rPr lang="en-US" altLang="zh-CN" b="1" baseline="-25000" dirty="0" err="1" smtClean="0">
                <a:latin typeface="Arial Unicode MS" panose="020B0604020202020204" pitchFamily="34" charset="-122"/>
                <a:ea typeface="Arial Unicode MS" panose="020B0604020202020204" pitchFamily="34" charset="-122"/>
                <a:cs typeface="Arial Unicode MS" panose="020B0604020202020204" pitchFamily="34" charset="-122"/>
              </a:rPr>
              <a:t>k</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(m</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c1,c2</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cL</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mpi</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(1),</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mpi</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mpi</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(L)</a:t>
            </a: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解密置换 </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d=</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Dk</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(c</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cn</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^-1(1),</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cn</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^-1(2),...</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cn</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^-1(L))</a:t>
            </a: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例</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，置换密码。给定明文为</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the simplest possible transposition ciphers,</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将明文分成长为</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L=5</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的段</a:t>
            </a: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m1</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thesi</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m2</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mples</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m3</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tposs</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m4</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iblet,m5</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ransp</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m6</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ositi</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m7</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oncip</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m8</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hersx</a:t>
            </a:r>
            <a:endPar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最后</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一段长不足</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5</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，加添一个字母</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x</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。将隔断的字母序号按下述</a:t>
            </a: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置换矩阵换位</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a:t>
            </a:r>
          </a:p>
          <a:p>
            <a:pPr indent="-360000">
              <a:lnSpc>
                <a:spcPct val="120000"/>
              </a:lnSpc>
            </a:pPr>
            <a:r>
              <a:rPr lang="en-US" altLang="zh-CN" b="1" dirty="0" err="1"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Ek</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1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3</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4</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5</a:t>
            </a:r>
            <a:endPar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4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1</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5</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3</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2</a:t>
            </a:r>
            <a:endPar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得到</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密文</a:t>
            </a: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如下</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1</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个用第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4</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个代替，第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2</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个用第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1</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个代替，。第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5</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个用第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2</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个代</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b="1" u="sng" dirty="0">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STIEH</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EMSLP</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STSOP</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EITLB</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SRPNA</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TOIIS</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IOPCN</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SHXRE</a:t>
            </a:r>
            <a:endPar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利用</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下述置换矩阵：</a:t>
            </a:r>
          </a:p>
          <a:p>
            <a:pPr indent="-360000">
              <a:lnSpc>
                <a:spcPct val="120000"/>
              </a:lnSpc>
            </a:pP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Dk</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=1 2 3 4 5</a:t>
            </a:r>
            <a:endPar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       2 5 4 1 </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3</a:t>
            </a: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可</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将密文恢复为明文</a:t>
            </a: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。（单表置换）（换位置）</a:t>
            </a:r>
            <a:endPar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33</a:t>
            </a:fld>
            <a:endParaRPr lang="zh-CN" altLang="en-US"/>
          </a:p>
        </p:txBody>
      </p:sp>
    </p:spTree>
    <p:extLst>
      <p:ext uri="{BB962C8B-B14F-4D97-AF65-F5344CB8AC3E}">
        <p14:creationId xmlns:p14="http://schemas.microsoft.com/office/powerpoint/2010/main" val="943324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r>
              <a:rPr lang="zh-CN" altLang="en-US" sz="2800" b="1" dirty="0">
                <a:solidFill>
                  <a:srgbClr val="FF0000"/>
                </a:solidFill>
              </a:rPr>
              <a:t>置换加密法：</a:t>
            </a:r>
            <a:r>
              <a:rPr lang="zh-CN" altLang="en-US" sz="2400" b="1" dirty="0"/>
              <a:t>是指重新排列文本中的字母。这种加密法有点像拼图游戏。在拼图游戏中，所有的图块都在这里，但排列的位置不正确。</a:t>
            </a:r>
            <a:endParaRPr lang="en-US" altLang="zh-CN" sz="2400" b="1" dirty="0"/>
          </a:p>
          <a:p>
            <a:pPr>
              <a:lnSpc>
                <a:spcPct val="100000"/>
              </a:lnSpc>
            </a:pPr>
            <a:endParaRPr lang="en-US" altLang="zh-CN" sz="2400" b="1" dirty="0" smtClean="0"/>
          </a:p>
          <a:p>
            <a:r>
              <a:rPr lang="zh-CN" altLang="en-US" sz="2400" b="1" dirty="0"/>
              <a:t>置换加密法设计者的</a:t>
            </a:r>
            <a:r>
              <a:rPr lang="zh-CN" altLang="en-US" sz="2400" b="1" dirty="0">
                <a:solidFill>
                  <a:srgbClr val="FF0000"/>
                </a:solidFill>
              </a:rPr>
              <a:t>目标</a:t>
            </a:r>
            <a:r>
              <a:rPr lang="zh-CN" altLang="en-US" sz="2400" b="1" dirty="0"/>
              <a:t>是，设计一种方法，使你在知道密钥的情况下，能将图块很容易地正确排序。而如果没有这个密钥，就不可能解决。而密码分析者的目标是在没有密钥的情况下重组拼图，或从拼图的特征中发现密钥。然而这两种目标都很难实现。</a:t>
            </a:r>
          </a:p>
          <a:p>
            <a:pPr>
              <a:lnSpc>
                <a:spcPct val="100000"/>
              </a:lnSpc>
            </a:pPr>
            <a:endParaRPr lang="en-US" altLang="zh-CN" sz="2400" b="1" dirty="0"/>
          </a:p>
          <a:p>
            <a:pPr>
              <a:lnSpc>
                <a:spcPct val="100000"/>
              </a:lnSpc>
            </a:pPr>
            <a:endParaRPr lang="en-US" altLang="zh-CN" sz="2400" b="1" dirty="0" smtClean="0"/>
          </a:p>
          <a:p>
            <a:endParaRPr lang="zh-CN" altLang="en-US" b="1" dirty="0"/>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34</a:t>
            </a:fld>
            <a:endParaRPr lang="zh-CN" altLang="en-US"/>
          </a:p>
        </p:txBody>
      </p:sp>
    </p:spTree>
    <p:extLst>
      <p:ext uri="{BB962C8B-B14F-4D97-AF65-F5344CB8AC3E}">
        <p14:creationId xmlns:p14="http://schemas.microsoft.com/office/powerpoint/2010/main" val="4219553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1928813"/>
            <a:ext cx="8215312" cy="928687"/>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endParaRPr lang="zh-CN" altLang="en-US" sz="2000" dirty="0">
              <a:solidFill>
                <a:srgbClr val="0000FF"/>
              </a:solidFill>
              <a:ea typeface="楷体_GB2312" pitchFamily="49" charset="-122"/>
            </a:endParaRPr>
          </a:p>
        </p:txBody>
      </p:sp>
      <p:sp>
        <p:nvSpPr>
          <p:cNvPr id="19460" name="矩形 21"/>
          <p:cNvSpPr>
            <a:spLocks noChangeArrowheads="1"/>
          </p:cNvSpPr>
          <p:nvPr/>
        </p:nvSpPr>
        <p:spPr bwMode="auto">
          <a:xfrm>
            <a:off x="397861" y="520586"/>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天书（</a:t>
            </a:r>
            <a:r>
              <a:rPr lang="en-US" altLang="zh-CN" sz="3600" dirty="0" err="1">
                <a:solidFill>
                  <a:srgbClr val="FF0000"/>
                </a:solidFill>
                <a:latin typeface="华文隶书" panose="02010800040101010101" pitchFamily="2" charset="-122"/>
                <a:ea typeface="华文隶书" panose="02010800040101010101" pitchFamily="2" charset="-122"/>
                <a:cs typeface="+mj-cs"/>
              </a:rPr>
              <a:t>Skytale</a:t>
            </a:r>
            <a:r>
              <a:rPr lang="zh-CN" altLang="en-US" sz="3600" dirty="0">
                <a:solidFill>
                  <a:srgbClr val="FF0000"/>
                </a:solidFill>
                <a:latin typeface="华文隶书" panose="02010800040101010101" pitchFamily="2" charset="-122"/>
                <a:ea typeface="华文隶书" panose="02010800040101010101" pitchFamily="2" charset="-122"/>
                <a:cs typeface="+mj-cs"/>
              </a:rPr>
              <a:t>）</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9461" name="矩形 7"/>
          <p:cNvSpPr>
            <a:spLocks noChangeArrowheads="1"/>
          </p:cNvSpPr>
          <p:nvPr/>
        </p:nvSpPr>
        <p:spPr bwMode="auto">
          <a:xfrm>
            <a:off x="785813" y="2000250"/>
            <a:ext cx="7715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400" dirty="0"/>
              <a:t>置换加密法使用的</a:t>
            </a:r>
            <a:r>
              <a:rPr lang="zh-CN" altLang="en-US" sz="2400" dirty="0">
                <a:solidFill>
                  <a:srgbClr val="FF0000"/>
                </a:solidFill>
              </a:rPr>
              <a:t>密钥</a:t>
            </a:r>
            <a:r>
              <a:rPr lang="zh-CN" altLang="en-US" sz="2400" dirty="0"/>
              <a:t>通常是一些几何图形，它决定了重新排列字母的方式。</a:t>
            </a:r>
          </a:p>
        </p:txBody>
      </p:sp>
      <p:sp>
        <p:nvSpPr>
          <p:cNvPr id="19462" name="矩形 6"/>
          <p:cNvSpPr>
            <a:spLocks noChangeArrowheads="1"/>
          </p:cNvSpPr>
          <p:nvPr/>
        </p:nvSpPr>
        <p:spPr bwMode="auto">
          <a:xfrm>
            <a:off x="571500" y="3214688"/>
            <a:ext cx="45005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400" dirty="0"/>
              <a:t> </a:t>
            </a:r>
            <a:r>
              <a:rPr lang="zh-CN" altLang="en-US" sz="2400" dirty="0" smtClean="0"/>
              <a:t>最先</a:t>
            </a:r>
            <a:r>
              <a:rPr lang="zh-CN" altLang="en-US" sz="2400" dirty="0"/>
              <a:t>有意识的使用一些技术的方法来加密信息的可能是公元前</a:t>
            </a:r>
            <a:r>
              <a:rPr lang="en-US" altLang="zh-CN" sz="2400" dirty="0"/>
              <a:t>500</a:t>
            </a:r>
            <a:r>
              <a:rPr lang="zh-CN" altLang="en-US" sz="2400" dirty="0"/>
              <a:t>年的古希腊人。他们使用的是一根叫</a:t>
            </a:r>
            <a:r>
              <a:rPr lang="en-US" altLang="zh-CN" sz="2400" dirty="0" err="1"/>
              <a:t>Skytale</a:t>
            </a:r>
            <a:r>
              <a:rPr lang="zh-CN" altLang="en-US" sz="2400" dirty="0"/>
              <a:t>的棍子。送信人先绕棍子卷一张纸条，然后把要写的信息打纵写在上面，接着打开纸送给收信人。如果不知道棍子的粗细是不可能解密里面的内容的。 </a:t>
            </a:r>
          </a:p>
        </p:txBody>
      </p:sp>
      <p:pic>
        <p:nvPicPr>
          <p:cNvPr id="9" name="Picture 4" descr="1018-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3286125"/>
            <a:ext cx="316865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C8570978-A316-4A29-BB5A-B7A669244902}" type="slidenum">
              <a:rPr lang="zh-CN" altLang="en-US" smtClean="0"/>
              <a:pPr/>
              <a:t>35</a:t>
            </a:fld>
            <a:endParaRPr lang="zh-CN" altLang="en-US"/>
          </a:p>
        </p:txBody>
      </p:sp>
    </p:spTree>
    <p:extLst>
      <p:ext uri="{BB962C8B-B14F-4D97-AF65-F5344CB8AC3E}">
        <p14:creationId xmlns:p14="http://schemas.microsoft.com/office/powerpoint/2010/main" val="2531894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1928813"/>
            <a:ext cx="8215312" cy="928687"/>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endParaRPr lang="zh-CN" altLang="en-US" dirty="0">
              <a:solidFill>
                <a:srgbClr val="0000FF"/>
              </a:solidFill>
              <a:ea typeface="楷体_GB2312" pitchFamily="49" charset="-122"/>
            </a:endParaRPr>
          </a:p>
        </p:txBody>
      </p:sp>
      <p:sp>
        <p:nvSpPr>
          <p:cNvPr id="20484" name="矩形 21"/>
          <p:cNvSpPr>
            <a:spLocks noChangeArrowheads="1"/>
          </p:cNvSpPr>
          <p:nvPr/>
        </p:nvSpPr>
        <p:spPr bwMode="auto">
          <a:xfrm>
            <a:off x="1071563" y="857250"/>
            <a:ext cx="8072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kumimoji="0" lang="zh-CN" altLang="en-US" sz="3600">
                <a:solidFill>
                  <a:srgbClr val="FF0000"/>
                </a:solidFill>
                <a:latin typeface="Times New Roman" pitchFamily="18" charset="0"/>
              </a:rPr>
              <a:t>栅栏密码（</a:t>
            </a:r>
            <a:r>
              <a:rPr kumimoji="0" lang="en-US" altLang="zh-CN" sz="3600">
                <a:solidFill>
                  <a:srgbClr val="FF0000"/>
                </a:solidFill>
                <a:latin typeface="Times New Roman" pitchFamily="18" charset="0"/>
              </a:rPr>
              <a:t>Rail-fence</a:t>
            </a:r>
            <a:r>
              <a:rPr kumimoji="0" lang="zh-CN" altLang="en-US" sz="3600">
                <a:solidFill>
                  <a:srgbClr val="FF0000"/>
                </a:solidFill>
                <a:latin typeface="Times New Roman" pitchFamily="18" charset="0"/>
              </a:rPr>
              <a:t>）</a:t>
            </a:r>
            <a:endParaRPr kumimoji="0" lang="en-US" altLang="zh-CN" sz="3600">
              <a:solidFill>
                <a:srgbClr val="FF0000"/>
              </a:solidFill>
              <a:latin typeface="Times New Roman" pitchFamily="18" charset="0"/>
            </a:endParaRPr>
          </a:p>
        </p:txBody>
      </p:sp>
      <p:sp>
        <p:nvSpPr>
          <p:cNvPr id="20485" name="矩形 7"/>
          <p:cNvSpPr>
            <a:spLocks noChangeArrowheads="1"/>
          </p:cNvSpPr>
          <p:nvPr/>
        </p:nvSpPr>
        <p:spPr bwMode="auto">
          <a:xfrm>
            <a:off x="785813" y="2000250"/>
            <a:ext cx="7715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en-US" altLang="zh-CN" sz="2400" dirty="0">
                <a:solidFill>
                  <a:srgbClr val="FF0000"/>
                </a:solidFill>
              </a:rPr>
              <a:t>Rail-fence</a:t>
            </a:r>
            <a:r>
              <a:rPr lang="zh-CN" altLang="en-US" sz="2400" dirty="0">
                <a:solidFill>
                  <a:srgbClr val="FF0000"/>
                </a:solidFill>
              </a:rPr>
              <a:t>加密法</a:t>
            </a:r>
            <a:r>
              <a:rPr lang="en-US" altLang="zh-CN" sz="2400" dirty="0" smtClean="0">
                <a:solidFill>
                  <a:srgbClr val="FF0000"/>
                </a:solidFill>
              </a:rPr>
              <a:t>: </a:t>
            </a:r>
            <a:r>
              <a:rPr lang="zh-CN" altLang="en-US" sz="2000" dirty="0" smtClean="0"/>
              <a:t>使用</a:t>
            </a:r>
            <a:r>
              <a:rPr lang="zh-CN" altLang="en-US" sz="2000" dirty="0"/>
              <a:t>了对角线方式。在这种加密法中，明文是按</a:t>
            </a:r>
            <a:r>
              <a:rPr lang="en-US" altLang="zh-CN" sz="2000" dirty="0"/>
              <a:t>Z</a:t>
            </a:r>
            <a:r>
              <a:rPr lang="zh-CN" altLang="en-US" sz="2000" dirty="0"/>
              <a:t>字形的方式填写在矩形的对角线上，而按行读取生成密文。</a:t>
            </a:r>
          </a:p>
        </p:txBody>
      </p:sp>
      <p:sp>
        <p:nvSpPr>
          <p:cNvPr id="20486" name="矩形 6"/>
          <p:cNvSpPr>
            <a:spLocks noChangeArrowheads="1"/>
          </p:cNvSpPr>
          <p:nvPr/>
        </p:nvSpPr>
        <p:spPr bwMode="auto">
          <a:xfrm>
            <a:off x="571500" y="3214688"/>
            <a:ext cx="8072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a:t>       例如，如果矩形的高为</a:t>
            </a:r>
            <a:r>
              <a:rPr lang="en-US" altLang="zh-CN" sz="2000"/>
              <a:t>3</a:t>
            </a:r>
            <a:r>
              <a:rPr lang="zh-CN" altLang="en-US" sz="2000"/>
              <a:t>，长为</a:t>
            </a:r>
            <a:r>
              <a:rPr lang="en-US" altLang="zh-CN" sz="2000"/>
              <a:t>11</a:t>
            </a:r>
            <a:r>
              <a:rPr lang="zh-CN" altLang="en-US" sz="2000"/>
              <a:t>，那么明文“</a:t>
            </a:r>
            <a:r>
              <a:rPr lang="en-US" altLang="zh-CN" sz="2000"/>
              <a:t>this is a test</a:t>
            </a:r>
            <a:r>
              <a:rPr lang="zh-CN" altLang="en-US" sz="2000"/>
              <a:t>”在该矩形中的填写如图</a:t>
            </a:r>
            <a:r>
              <a:rPr lang="en-US" altLang="zh-CN" sz="2000"/>
              <a:t>4</a:t>
            </a:r>
            <a:r>
              <a:rPr lang="zh-CN" altLang="en-US" sz="2000"/>
              <a:t>所示。而按行读取所生成的密文就是“</a:t>
            </a:r>
            <a:r>
              <a:rPr lang="en-US" altLang="zh-CN" sz="2000"/>
              <a:t>tiehsstsiat</a:t>
            </a:r>
            <a:r>
              <a:rPr lang="zh-CN" altLang="en-US" sz="2000"/>
              <a:t>”。</a:t>
            </a:r>
          </a:p>
        </p:txBody>
      </p:sp>
      <p:pic>
        <p:nvPicPr>
          <p:cNvPr id="2048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4500563"/>
            <a:ext cx="76438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C8570978-A316-4A29-BB5A-B7A669244902}" type="slidenum">
              <a:rPr lang="zh-CN" altLang="en-US" smtClean="0"/>
              <a:pPr/>
              <a:t>36</a:t>
            </a:fld>
            <a:endParaRPr lang="zh-CN" altLang="en-US"/>
          </a:p>
        </p:txBody>
      </p:sp>
    </p:spTree>
    <p:extLst>
      <p:ext uri="{BB962C8B-B14F-4D97-AF65-F5344CB8AC3E}">
        <p14:creationId xmlns:p14="http://schemas.microsoft.com/office/powerpoint/2010/main" val="2874906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1928813"/>
            <a:ext cx="5857875" cy="714375"/>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endParaRPr lang="zh-CN" altLang="en-US" dirty="0">
              <a:solidFill>
                <a:srgbClr val="0000FF"/>
              </a:solidFill>
              <a:ea typeface="楷体_GB2312" pitchFamily="49" charset="-122"/>
            </a:endParaRPr>
          </a:p>
        </p:txBody>
      </p:sp>
      <p:sp>
        <p:nvSpPr>
          <p:cNvPr id="21508" name="矩形 21"/>
          <p:cNvSpPr>
            <a:spLocks noChangeArrowheads="1"/>
          </p:cNvSpPr>
          <p:nvPr/>
        </p:nvSpPr>
        <p:spPr bwMode="auto">
          <a:xfrm>
            <a:off x="463176" y="404664"/>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三角加密法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21509" name="矩形 7"/>
          <p:cNvSpPr>
            <a:spLocks noChangeArrowheads="1"/>
          </p:cNvSpPr>
          <p:nvPr/>
        </p:nvSpPr>
        <p:spPr bwMode="auto">
          <a:xfrm>
            <a:off x="785813" y="2000250"/>
            <a:ext cx="771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400"/>
              <a:t>同样的过程可以应用于其他</a:t>
            </a:r>
            <a:r>
              <a:rPr lang="zh-CN" altLang="en-US" sz="2400">
                <a:solidFill>
                  <a:srgbClr val="FF0000"/>
                </a:solidFill>
              </a:rPr>
              <a:t>几何图形</a:t>
            </a:r>
            <a:r>
              <a:rPr lang="zh-CN" altLang="en-US" sz="2400"/>
              <a:t>。</a:t>
            </a:r>
            <a:endParaRPr lang="zh-CN" altLang="en-US" sz="2000"/>
          </a:p>
        </p:txBody>
      </p:sp>
      <p:sp>
        <p:nvSpPr>
          <p:cNvPr id="21510" name="矩形 6"/>
          <p:cNvSpPr>
            <a:spLocks noChangeArrowheads="1"/>
          </p:cNvSpPr>
          <p:nvPr/>
        </p:nvSpPr>
        <p:spPr bwMode="auto">
          <a:xfrm>
            <a:off x="500063" y="3000375"/>
            <a:ext cx="77866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a:t>       例如，在一个固定大小的矩形中，可以将明文填写成一个三角形，然后按列读取生成密文。图</a:t>
            </a:r>
            <a:r>
              <a:rPr lang="en-US" altLang="zh-CN" sz="2000"/>
              <a:t>5</a:t>
            </a:r>
            <a:r>
              <a:rPr lang="zh-CN" altLang="en-US" sz="2000"/>
              <a:t>所示的是将明文“</a:t>
            </a:r>
            <a:r>
              <a:rPr lang="en-US" altLang="zh-CN" sz="2000"/>
              <a:t>You must do that now</a:t>
            </a:r>
            <a:r>
              <a:rPr lang="zh-CN" altLang="en-US" sz="2000"/>
              <a:t>”填写在一个</a:t>
            </a:r>
            <a:r>
              <a:rPr lang="en-US" altLang="zh-CN" sz="2000"/>
              <a:t>7x4</a:t>
            </a:r>
            <a:r>
              <a:rPr lang="zh-CN" altLang="en-US" sz="2000"/>
              <a:t>的矩形中。按行读取生成的密文是“</a:t>
            </a:r>
            <a:r>
              <a:rPr lang="en-US" altLang="zh-CN" sz="2000"/>
              <a:t>tuhoauttrndnvow</a:t>
            </a:r>
            <a:r>
              <a:rPr lang="zh-CN" altLang="en-US" sz="2000"/>
              <a:t>”。</a:t>
            </a:r>
          </a:p>
          <a:p>
            <a:pPr algn="l" eaLnBrk="1" hangingPunct="1"/>
            <a:endParaRPr lang="zh-CN" altLang="en-US" sz="2000"/>
          </a:p>
        </p:txBody>
      </p:sp>
      <p:pic>
        <p:nvPicPr>
          <p:cNvPr id="21511"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4429125"/>
            <a:ext cx="792956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C8570978-A316-4A29-BB5A-B7A669244902}" type="slidenum">
              <a:rPr lang="zh-CN" altLang="en-US" smtClean="0"/>
              <a:pPr/>
              <a:t>37</a:t>
            </a:fld>
            <a:endParaRPr lang="zh-CN" altLang="en-US"/>
          </a:p>
        </p:txBody>
      </p:sp>
    </p:spTree>
    <p:extLst>
      <p:ext uri="{BB962C8B-B14F-4D97-AF65-F5344CB8AC3E}">
        <p14:creationId xmlns:p14="http://schemas.microsoft.com/office/powerpoint/2010/main" val="1436848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1928813"/>
            <a:ext cx="8215312" cy="1643062"/>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endParaRPr lang="zh-CN" altLang="en-US" dirty="0">
              <a:solidFill>
                <a:srgbClr val="0000FF"/>
              </a:solidFill>
              <a:ea typeface="楷体_GB2312" pitchFamily="49" charset="-122"/>
            </a:endParaRPr>
          </a:p>
        </p:txBody>
      </p:sp>
      <p:sp>
        <p:nvSpPr>
          <p:cNvPr id="22532" name="矩形 21"/>
          <p:cNvSpPr>
            <a:spLocks noChangeArrowheads="1"/>
          </p:cNvSpPr>
          <p:nvPr/>
        </p:nvSpPr>
        <p:spPr bwMode="auto">
          <a:xfrm>
            <a:off x="412939" y="692696"/>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平移置换加密法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22533" name="矩形 7"/>
          <p:cNvSpPr>
            <a:spLocks noChangeArrowheads="1"/>
          </p:cNvSpPr>
          <p:nvPr/>
        </p:nvSpPr>
        <p:spPr bwMode="auto">
          <a:xfrm>
            <a:off x="785813" y="2000250"/>
            <a:ext cx="77152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400">
                <a:solidFill>
                  <a:srgbClr val="FF0000"/>
                </a:solidFill>
              </a:rPr>
              <a:t>平移置换加密法：</a:t>
            </a:r>
            <a:r>
              <a:rPr lang="zh-CN" altLang="en-US" sz="2000"/>
              <a:t>将密文分成了固定长度的块，如</a:t>
            </a:r>
            <a:r>
              <a:rPr lang="en-US" altLang="zh-CN" sz="2000"/>
              <a:t>d</a:t>
            </a:r>
            <a:r>
              <a:rPr lang="zh-CN" altLang="en-US" sz="2000"/>
              <a:t>（通常块越大越不容易破译），置换函数</a:t>
            </a:r>
            <a:r>
              <a:rPr lang="en-US" altLang="zh-CN" sz="2000"/>
              <a:t>f</a:t>
            </a:r>
            <a:r>
              <a:rPr lang="zh-CN" altLang="en-US" sz="2000"/>
              <a:t>用于从</a:t>
            </a:r>
            <a:r>
              <a:rPr lang="en-US" altLang="zh-CN" sz="2000"/>
              <a:t>1</a:t>
            </a:r>
            <a:r>
              <a:rPr lang="zh-CN" altLang="en-US" sz="2000"/>
              <a:t>到</a:t>
            </a:r>
            <a:r>
              <a:rPr lang="en-US" altLang="zh-CN" sz="2000"/>
              <a:t>d</a:t>
            </a:r>
            <a:r>
              <a:rPr lang="zh-CN" altLang="en-US" sz="2000"/>
              <a:t>中选取一个整数。然后，每个块中的字母根据</a:t>
            </a:r>
            <a:r>
              <a:rPr lang="en-US" altLang="zh-CN" sz="2000"/>
              <a:t>f</a:t>
            </a:r>
            <a:r>
              <a:rPr lang="zh-CN" altLang="en-US" sz="2000"/>
              <a:t>重新排列。这种加密法的密钥就是（</a:t>
            </a:r>
            <a:r>
              <a:rPr lang="en-US" altLang="zh-CN" sz="2000"/>
              <a:t>d</a:t>
            </a:r>
            <a:r>
              <a:rPr lang="zh-CN" altLang="en-US" sz="2000"/>
              <a:t>，</a:t>
            </a:r>
            <a:r>
              <a:rPr lang="en-US" altLang="zh-CN" sz="2000"/>
              <a:t>f</a:t>
            </a:r>
            <a:r>
              <a:rPr lang="zh-CN" altLang="en-US" sz="2000"/>
              <a:t>）对应的具体数值。</a:t>
            </a:r>
          </a:p>
        </p:txBody>
      </p:sp>
      <p:sp>
        <p:nvSpPr>
          <p:cNvPr id="22534" name="矩形 8"/>
          <p:cNvSpPr>
            <a:spLocks noChangeArrowheads="1"/>
          </p:cNvSpPr>
          <p:nvPr/>
        </p:nvSpPr>
        <p:spPr bwMode="auto">
          <a:xfrm>
            <a:off x="642938" y="3786188"/>
            <a:ext cx="78581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dirty="0"/>
              <a:t> </a:t>
            </a:r>
            <a:r>
              <a:rPr lang="zh-CN" altLang="en-US" sz="2800" dirty="0" smtClean="0"/>
              <a:t>例如</a:t>
            </a:r>
            <a:r>
              <a:rPr lang="zh-CN" altLang="en-US" sz="2800" dirty="0"/>
              <a:t>假设</a:t>
            </a:r>
            <a:r>
              <a:rPr lang="en-US" altLang="zh-CN" sz="2800" dirty="0"/>
              <a:t>d</a:t>
            </a:r>
            <a:r>
              <a:rPr lang="zh-CN" altLang="en-US" sz="2800" dirty="0"/>
              <a:t>为</a:t>
            </a:r>
            <a:r>
              <a:rPr lang="en-US" altLang="zh-CN" sz="2800" dirty="0"/>
              <a:t>4</a:t>
            </a:r>
            <a:r>
              <a:rPr lang="zh-CN" altLang="en-US" sz="2800" dirty="0"/>
              <a:t>，</a:t>
            </a:r>
            <a:r>
              <a:rPr lang="en-US" altLang="zh-CN" sz="2800" dirty="0"/>
              <a:t>f</a:t>
            </a:r>
            <a:r>
              <a:rPr lang="zh-CN" altLang="en-US" sz="2800" dirty="0"/>
              <a:t>给定为</a:t>
            </a:r>
            <a:r>
              <a:rPr lang="en-US" altLang="zh-CN" sz="2800" dirty="0"/>
              <a:t>(2</a:t>
            </a:r>
            <a:r>
              <a:rPr lang="zh-CN" altLang="en-US" sz="2800" dirty="0"/>
              <a:t>，</a:t>
            </a:r>
            <a:r>
              <a:rPr lang="en-US" altLang="zh-CN" sz="2800" dirty="0"/>
              <a:t>4</a:t>
            </a:r>
            <a:r>
              <a:rPr lang="zh-CN" altLang="en-US" sz="2800" dirty="0"/>
              <a:t>，</a:t>
            </a:r>
            <a:r>
              <a:rPr lang="en-US" altLang="zh-CN" sz="2800" dirty="0"/>
              <a:t>1</a:t>
            </a:r>
            <a:r>
              <a:rPr lang="zh-CN" altLang="en-US" sz="2800" dirty="0"/>
              <a:t>，</a:t>
            </a:r>
            <a:r>
              <a:rPr lang="en-US" altLang="zh-CN" sz="2800" dirty="0"/>
              <a:t>3</a:t>
            </a:r>
            <a:r>
              <a:rPr lang="zh-CN" altLang="en-US" sz="2800" dirty="0"/>
              <a:t>）。这意味着第</a:t>
            </a:r>
            <a:r>
              <a:rPr lang="en-US" altLang="zh-CN" sz="2800" dirty="0"/>
              <a:t>1</a:t>
            </a:r>
            <a:r>
              <a:rPr lang="zh-CN" altLang="en-US" sz="2800" dirty="0"/>
              <a:t>个字符移到位置</a:t>
            </a:r>
            <a:r>
              <a:rPr lang="en-US" altLang="zh-CN" sz="2800" dirty="0"/>
              <a:t>2</a:t>
            </a:r>
            <a:r>
              <a:rPr lang="zh-CN" altLang="en-US" sz="2800" dirty="0"/>
              <a:t>，第</a:t>
            </a:r>
            <a:r>
              <a:rPr lang="en-US" altLang="zh-CN" sz="2800" dirty="0"/>
              <a:t>2</a:t>
            </a:r>
            <a:r>
              <a:rPr lang="zh-CN" altLang="en-US" sz="2800" dirty="0"/>
              <a:t>个字符移到位置</a:t>
            </a:r>
            <a:r>
              <a:rPr lang="en-US" altLang="zh-CN" sz="2800" dirty="0"/>
              <a:t>4</a:t>
            </a:r>
            <a:r>
              <a:rPr lang="zh-CN" altLang="en-US" sz="2800" dirty="0"/>
              <a:t>，第</a:t>
            </a:r>
            <a:r>
              <a:rPr lang="en-US" altLang="zh-CN" sz="2800" dirty="0"/>
              <a:t>3</a:t>
            </a:r>
            <a:r>
              <a:rPr lang="zh-CN" altLang="en-US" sz="2800" dirty="0"/>
              <a:t>个字符移到位置</a:t>
            </a:r>
            <a:r>
              <a:rPr lang="en-US" altLang="zh-CN" sz="2800" dirty="0"/>
              <a:t>1</a:t>
            </a:r>
            <a:r>
              <a:rPr lang="zh-CN" altLang="en-US" sz="2800" dirty="0"/>
              <a:t>，第</a:t>
            </a:r>
            <a:r>
              <a:rPr lang="en-US" altLang="zh-CN" sz="2800" dirty="0"/>
              <a:t>4</a:t>
            </a:r>
            <a:r>
              <a:rPr lang="zh-CN" altLang="en-US" sz="2800" dirty="0"/>
              <a:t>个字符移到位置</a:t>
            </a:r>
            <a:r>
              <a:rPr lang="en-US" altLang="zh-CN" sz="2800" dirty="0"/>
              <a:t>3</a:t>
            </a:r>
            <a:r>
              <a:rPr lang="zh-CN" altLang="en-US" sz="2800" dirty="0"/>
              <a:t>。</a:t>
            </a:r>
            <a:endParaRPr lang="zh-CN" altLang="en-US" sz="2000" dirty="0"/>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38</a:t>
            </a:fld>
            <a:endParaRPr lang="zh-CN" altLang="en-US"/>
          </a:p>
        </p:txBody>
      </p:sp>
    </p:spTree>
    <p:extLst>
      <p:ext uri="{BB962C8B-B14F-4D97-AF65-F5344CB8AC3E}">
        <p14:creationId xmlns:p14="http://schemas.microsoft.com/office/powerpoint/2010/main" val="2764352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1714500"/>
            <a:ext cx="8215312" cy="1643063"/>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endParaRPr lang="zh-CN" altLang="en-US" dirty="0">
              <a:solidFill>
                <a:srgbClr val="0000FF"/>
              </a:solidFill>
              <a:ea typeface="楷体_GB2312" pitchFamily="49" charset="-122"/>
            </a:endParaRPr>
          </a:p>
        </p:txBody>
      </p:sp>
      <p:sp>
        <p:nvSpPr>
          <p:cNvPr id="23556" name="矩形 21"/>
          <p:cNvSpPr>
            <a:spLocks noChangeArrowheads="1"/>
          </p:cNvSpPr>
          <p:nvPr/>
        </p:nvSpPr>
        <p:spPr bwMode="auto">
          <a:xfrm>
            <a:off x="428626" y="534193"/>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平移置换加密法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23557" name="矩形 7"/>
          <p:cNvSpPr>
            <a:spLocks noChangeArrowheads="1"/>
          </p:cNvSpPr>
          <p:nvPr/>
        </p:nvSpPr>
        <p:spPr bwMode="auto">
          <a:xfrm>
            <a:off x="785813" y="1785938"/>
            <a:ext cx="77152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a:t>利用这种置换加密法将明文“</a:t>
            </a:r>
            <a:r>
              <a:rPr lang="en-US" altLang="zh-CN" sz="2000"/>
              <a:t>The only limit to our realization of tomorrow will be our doubts of today</a:t>
            </a:r>
            <a:r>
              <a:rPr lang="zh-CN" altLang="en-US" sz="2000"/>
              <a:t>” 加密。首先设置密钥（</a:t>
            </a:r>
            <a:r>
              <a:rPr lang="en-US" altLang="zh-CN" sz="2000"/>
              <a:t>d</a:t>
            </a:r>
            <a:r>
              <a:rPr lang="zh-CN" altLang="en-US" sz="2000"/>
              <a:t>，</a:t>
            </a:r>
            <a:r>
              <a:rPr lang="en-US" altLang="zh-CN" sz="2000"/>
              <a:t>f</a:t>
            </a:r>
            <a:r>
              <a:rPr lang="zh-CN" altLang="en-US" sz="2000"/>
              <a:t>）的数组，比如</a:t>
            </a:r>
            <a:r>
              <a:rPr lang="en-US" altLang="zh-CN" sz="2000"/>
              <a:t>d</a:t>
            </a:r>
            <a:r>
              <a:rPr lang="zh-CN" altLang="en-US" sz="2000"/>
              <a:t>设为</a:t>
            </a:r>
            <a:r>
              <a:rPr lang="en-US" altLang="zh-CN" sz="2000"/>
              <a:t>7</a:t>
            </a:r>
            <a:r>
              <a:rPr lang="zh-CN" altLang="en-US" sz="2000"/>
              <a:t>，明文将分成块，每块包含</a:t>
            </a:r>
            <a:r>
              <a:rPr lang="en-US" altLang="zh-CN" sz="2000"/>
              <a:t>7</a:t>
            </a:r>
            <a:r>
              <a:rPr lang="zh-CN" altLang="en-US" sz="2000"/>
              <a:t>个字母，不足用空字符填满。然后根据给定的函数</a:t>
            </a:r>
            <a:r>
              <a:rPr lang="en-US" altLang="zh-CN" sz="2000"/>
              <a:t>f</a:t>
            </a:r>
            <a:r>
              <a:rPr lang="zh-CN" altLang="en-US" sz="2000"/>
              <a:t>将每个块重新排列，生成对应的密文。</a:t>
            </a:r>
          </a:p>
        </p:txBody>
      </p:sp>
      <p:pic>
        <p:nvPicPr>
          <p:cNvPr id="23558"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857625"/>
            <a:ext cx="3214687"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3500438"/>
            <a:ext cx="465296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C8570978-A316-4A29-BB5A-B7A669244902}" type="slidenum">
              <a:rPr lang="zh-CN" altLang="en-US" smtClean="0"/>
              <a:pPr/>
              <a:t>39</a:t>
            </a:fld>
            <a:endParaRPr lang="zh-CN" altLang="en-US"/>
          </a:p>
        </p:txBody>
      </p:sp>
    </p:spTree>
    <p:extLst>
      <p:ext uri="{BB962C8B-B14F-4D97-AF65-F5344CB8AC3E}">
        <p14:creationId xmlns:p14="http://schemas.microsoft.com/office/powerpoint/2010/main" val="3938273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2.1 </a:t>
            </a:r>
            <a:r>
              <a:rPr lang="zh-CN" altLang="zh-CN" b="1" dirty="0"/>
              <a:t>物</a:t>
            </a:r>
            <a:r>
              <a:rPr lang="zh-CN" altLang="zh-CN" b="1" dirty="0" smtClean="0"/>
              <a:t>联网</a:t>
            </a:r>
            <a:r>
              <a:rPr lang="zh-CN" altLang="en-US" b="1" dirty="0" smtClean="0"/>
              <a:t>信息</a:t>
            </a:r>
            <a:r>
              <a:rPr lang="zh-CN" altLang="zh-CN" b="1" dirty="0" smtClean="0"/>
              <a:t>安全基础</a:t>
            </a:r>
            <a:endParaRPr lang="zh-CN" altLang="en-US" dirty="0"/>
          </a:p>
        </p:txBody>
      </p:sp>
      <p:sp>
        <p:nvSpPr>
          <p:cNvPr id="3" name="内容占位符 2"/>
          <p:cNvSpPr>
            <a:spLocks noGrp="1"/>
          </p:cNvSpPr>
          <p:nvPr>
            <p:ph idx="1"/>
          </p:nvPr>
        </p:nvSpPr>
        <p:spPr/>
        <p:txBody>
          <a:bodyPr>
            <a:normAutofit/>
          </a:bodyPr>
          <a:lstStyle/>
          <a:p>
            <a:r>
              <a:rPr lang="en-US" altLang="zh-CN" sz="2800" dirty="0" smtClean="0"/>
              <a:t>2.1.1 CIA</a:t>
            </a:r>
            <a:r>
              <a:rPr lang="zh-CN" altLang="en-US" sz="2800" dirty="0" smtClean="0"/>
              <a:t>原则</a:t>
            </a:r>
            <a:endParaRPr lang="en-US" altLang="zh-CN" sz="2800" dirty="0" smtClean="0"/>
          </a:p>
          <a:p>
            <a:r>
              <a:rPr lang="zh-CN" altLang="en-US" sz="2800" dirty="0" smtClean="0"/>
              <a:t>物</a:t>
            </a:r>
            <a:r>
              <a:rPr lang="zh-CN" altLang="en-US" sz="2800" dirty="0"/>
              <a:t>联网通过各种传感器产生各类数据，数据种类复杂，数据特征差异大</a:t>
            </a:r>
            <a:r>
              <a:rPr lang="zh-CN" altLang="en-US" sz="2800" dirty="0" smtClean="0"/>
              <a:t>。</a:t>
            </a:r>
            <a:endParaRPr lang="en-US" altLang="zh-CN" sz="2800" dirty="0" smtClean="0"/>
          </a:p>
          <a:p>
            <a:r>
              <a:rPr lang="zh-CN" altLang="en-US" sz="2800" dirty="0" smtClean="0"/>
              <a:t>数据安全</a:t>
            </a:r>
            <a:r>
              <a:rPr lang="zh-CN" altLang="en-US" sz="2800" dirty="0"/>
              <a:t>需求随着应用对象不同而是不同，需要有一个统一的数据安全标准</a:t>
            </a:r>
            <a:r>
              <a:rPr lang="zh-CN" altLang="en-US" sz="2800" dirty="0" smtClean="0"/>
              <a:t>。</a:t>
            </a:r>
            <a:endParaRPr lang="en-US" altLang="zh-CN" sz="2800" dirty="0" smtClean="0"/>
          </a:p>
          <a:p>
            <a:r>
              <a:rPr lang="zh-CN" altLang="en-US" sz="2800" dirty="0" smtClean="0"/>
              <a:t>参考</a:t>
            </a:r>
            <a:r>
              <a:rPr lang="zh-CN" altLang="en-US" sz="2800" dirty="0"/>
              <a:t>信息系统中的数据安全保护模型，物联网数据安全也需要</a:t>
            </a:r>
            <a:r>
              <a:rPr lang="zh-CN" altLang="en-US" sz="2800" dirty="0" smtClean="0"/>
              <a:t>遵循</a:t>
            </a:r>
            <a:r>
              <a:rPr lang="en-US" altLang="zh-CN" sz="2800" dirty="0" smtClean="0"/>
              <a:t>:</a:t>
            </a:r>
          </a:p>
          <a:p>
            <a:pPr lvl="1"/>
            <a:r>
              <a:rPr lang="zh-CN" altLang="en-US" dirty="0" smtClean="0"/>
              <a:t>数据</a:t>
            </a:r>
            <a:r>
              <a:rPr lang="zh-CN" altLang="en-US" dirty="0"/>
              <a:t>机密性（</a:t>
            </a:r>
            <a:r>
              <a:rPr lang="en-US" altLang="zh-CN" dirty="0"/>
              <a:t>Confidentiality</a:t>
            </a:r>
            <a:r>
              <a:rPr lang="zh-CN" altLang="en-US" dirty="0"/>
              <a:t>）</a:t>
            </a:r>
            <a:r>
              <a:rPr lang="zh-CN" altLang="en-US" dirty="0" smtClean="0"/>
              <a:t>、</a:t>
            </a:r>
            <a:endParaRPr lang="en-US" altLang="zh-CN" dirty="0" smtClean="0"/>
          </a:p>
          <a:p>
            <a:pPr lvl="1"/>
            <a:r>
              <a:rPr lang="zh-CN" altLang="en-US" dirty="0" smtClean="0"/>
              <a:t>完整性</a:t>
            </a:r>
            <a:r>
              <a:rPr lang="zh-CN" altLang="en-US" dirty="0"/>
              <a:t>（</a:t>
            </a:r>
            <a:r>
              <a:rPr lang="en-US" altLang="zh-CN" dirty="0"/>
              <a:t>Integrity</a:t>
            </a:r>
            <a:r>
              <a:rPr lang="zh-CN" altLang="en-US" dirty="0"/>
              <a:t>）</a:t>
            </a:r>
            <a:r>
              <a:rPr lang="zh-CN" altLang="en-US" dirty="0" smtClean="0"/>
              <a:t>和</a:t>
            </a:r>
            <a:endParaRPr lang="en-US" altLang="zh-CN" dirty="0" smtClean="0"/>
          </a:p>
          <a:p>
            <a:pPr lvl="1"/>
            <a:r>
              <a:rPr lang="zh-CN" altLang="en-US" dirty="0" smtClean="0"/>
              <a:t>可用性</a:t>
            </a:r>
            <a:r>
              <a:rPr lang="zh-CN" altLang="en-US" dirty="0"/>
              <a:t>（</a:t>
            </a:r>
            <a:r>
              <a:rPr lang="en-US" altLang="zh-CN" dirty="0"/>
              <a:t>Availability</a:t>
            </a:r>
            <a:r>
              <a:rPr lang="zh-CN" altLang="en-US" dirty="0" smtClean="0"/>
              <a:t>）</a:t>
            </a:r>
            <a:endParaRPr lang="en-US" altLang="zh-CN" dirty="0" smtClean="0"/>
          </a:p>
          <a:p>
            <a:r>
              <a:rPr lang="zh-CN" altLang="en-US" dirty="0" smtClean="0"/>
              <a:t>三</a:t>
            </a:r>
            <a:r>
              <a:rPr lang="zh-CN" altLang="en-US" dirty="0"/>
              <a:t>原则（即</a:t>
            </a:r>
            <a:r>
              <a:rPr lang="en-US" altLang="zh-CN" dirty="0"/>
              <a:t>CIA</a:t>
            </a:r>
            <a:r>
              <a:rPr lang="zh-CN" altLang="en-US" dirty="0"/>
              <a:t>原则），以提升物联网的数据安全保护。</a:t>
            </a: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4</a:t>
            </a:fld>
            <a:endParaRPr lang="zh-CN" altLang="en-US"/>
          </a:p>
        </p:txBody>
      </p:sp>
    </p:spTree>
    <p:extLst>
      <p:ext uri="{BB962C8B-B14F-4D97-AF65-F5344CB8AC3E}">
        <p14:creationId xmlns:p14="http://schemas.microsoft.com/office/powerpoint/2010/main" val="2736916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2000250"/>
            <a:ext cx="8215312" cy="785813"/>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r>
              <a:rPr lang="zh-CN" altLang="en-US" sz="2400" b="1" dirty="0">
                <a:ea typeface="宋体" pitchFamily="2" charset="-122"/>
              </a:rPr>
              <a:t>可以用</a:t>
            </a:r>
            <a:r>
              <a:rPr lang="zh-CN" altLang="en-US" sz="2400" b="1" dirty="0">
                <a:solidFill>
                  <a:srgbClr val="FF0000"/>
                </a:solidFill>
                <a:effectLst>
                  <a:outerShdw blurRad="38100" dist="38100" dir="2700000" algn="tl">
                    <a:srgbClr val="000000">
                      <a:alpha val="43137"/>
                    </a:srgbClr>
                  </a:outerShdw>
                </a:effectLst>
                <a:ea typeface="宋体" pitchFamily="2" charset="-122"/>
              </a:rPr>
              <a:t>密文攻击法</a:t>
            </a:r>
            <a:r>
              <a:rPr lang="zh-CN" altLang="en-US" sz="2400" b="1" dirty="0">
                <a:ea typeface="宋体" pitchFamily="2" charset="-122"/>
              </a:rPr>
              <a:t>和</a:t>
            </a:r>
            <a:r>
              <a:rPr lang="zh-CN" altLang="en-US" sz="2400" b="1" dirty="0">
                <a:solidFill>
                  <a:srgbClr val="FF0000"/>
                </a:solidFill>
                <a:effectLst>
                  <a:outerShdw blurRad="38100" dist="38100" dir="2700000" algn="tl">
                    <a:srgbClr val="000000">
                      <a:alpha val="43137"/>
                    </a:srgbClr>
                  </a:outerShdw>
                </a:effectLst>
                <a:ea typeface="宋体" pitchFamily="2" charset="-122"/>
              </a:rPr>
              <a:t>已知明文攻击法</a:t>
            </a:r>
            <a:r>
              <a:rPr lang="zh-CN" altLang="en-US" sz="2400" b="1" dirty="0">
                <a:ea typeface="宋体" pitchFamily="2" charset="-122"/>
              </a:rPr>
              <a:t>来破移位解置换加密法。</a:t>
            </a:r>
            <a:endParaRPr lang="zh-CN" altLang="en-US" sz="2400" b="1" dirty="0">
              <a:solidFill>
                <a:srgbClr val="0000FF"/>
              </a:solidFill>
              <a:ea typeface="楷体_GB2312" pitchFamily="49" charset="-122"/>
            </a:endParaRPr>
          </a:p>
        </p:txBody>
      </p:sp>
      <p:sp>
        <p:nvSpPr>
          <p:cNvPr id="24580" name="矩形 21"/>
          <p:cNvSpPr>
            <a:spLocks noChangeArrowheads="1"/>
          </p:cNvSpPr>
          <p:nvPr/>
        </p:nvSpPr>
        <p:spPr bwMode="auto">
          <a:xfrm>
            <a:off x="500063" y="764704"/>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平移置换加密法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40</a:t>
            </a:fld>
            <a:endParaRPr lang="zh-CN" altLang="en-US"/>
          </a:p>
        </p:txBody>
      </p:sp>
      <p:sp>
        <p:nvSpPr>
          <p:cNvPr id="12" name="AutoShape 12"/>
          <p:cNvSpPr>
            <a:spLocks noChangeArrowheads="1"/>
          </p:cNvSpPr>
          <p:nvPr/>
        </p:nvSpPr>
        <p:spPr bwMode="auto">
          <a:xfrm>
            <a:off x="287524" y="3347555"/>
            <a:ext cx="8568952" cy="2089150"/>
          </a:xfrm>
          <a:prstGeom prst="roundRect">
            <a:avLst>
              <a:gd name="adj" fmla="val 16667"/>
            </a:avLst>
          </a:prstGeom>
          <a:ln>
            <a:headEnd/>
            <a:tailEnd/>
          </a:ln>
        </p:spPr>
        <p:style>
          <a:lnRef idx="2">
            <a:schemeClr val="accent2"/>
          </a:lnRef>
          <a:fillRef idx="1001">
            <a:schemeClr val="lt1"/>
          </a:fillRef>
          <a:effectRef idx="0">
            <a:schemeClr val="accent2"/>
          </a:effectRef>
          <a:fontRef idx="minor">
            <a:schemeClr val="dk1"/>
          </a:fontRef>
        </p:style>
        <p:txBody>
          <a:bodyPr wrap="none" anchor="ctr"/>
          <a:lstStyle/>
          <a:p>
            <a:pPr marL="342900" indent="-342900" algn="l">
              <a:defRPr/>
            </a:pPr>
            <a:r>
              <a:rPr lang="zh-CN" altLang="en-US" sz="2400" b="1" dirty="0">
                <a:solidFill>
                  <a:srgbClr val="FF0000"/>
                </a:solidFill>
                <a:effectLst>
                  <a:outerShdw blurRad="38100" dist="38100" dir="2700000" algn="tl">
                    <a:srgbClr val="000000">
                      <a:alpha val="43137"/>
                    </a:srgbClr>
                  </a:outerShdw>
                </a:effectLst>
                <a:ea typeface="宋体" pitchFamily="2" charset="-122"/>
              </a:rPr>
              <a:t>密文攻击法</a:t>
            </a:r>
            <a:r>
              <a:rPr lang="zh-CN" altLang="en-US" sz="2400" b="1" dirty="0">
                <a:ea typeface="宋体" pitchFamily="2" charset="-122"/>
              </a:rPr>
              <a:t>是查看密文块，查找出可能生成可读单词的排列方式</a:t>
            </a:r>
            <a:r>
              <a:rPr lang="zh-CN" altLang="en-US" sz="2400" b="1" dirty="0" smtClean="0">
                <a:ea typeface="宋体" pitchFamily="2" charset="-122"/>
              </a:rPr>
              <a:t>。</a:t>
            </a:r>
            <a:endParaRPr lang="en-US" altLang="zh-CN" sz="2400" b="1" dirty="0" smtClean="0">
              <a:ea typeface="宋体" pitchFamily="2" charset="-122"/>
            </a:endParaRPr>
          </a:p>
          <a:p>
            <a:pPr marL="342900" indent="-342900" algn="l">
              <a:defRPr/>
            </a:pPr>
            <a:r>
              <a:rPr lang="zh-CN" altLang="en-US" sz="2400" b="1" dirty="0" smtClean="0">
                <a:ea typeface="宋体" pitchFamily="2" charset="-122"/>
              </a:rPr>
              <a:t>一旦发现</a:t>
            </a:r>
            <a:r>
              <a:rPr lang="zh-CN" altLang="en-US" sz="2400" b="1" dirty="0">
                <a:ea typeface="宋体" pitchFamily="2" charset="-122"/>
              </a:rPr>
              <a:t>了某个块的置换方式，就可以应用到密文的所有块中</a:t>
            </a:r>
            <a:r>
              <a:rPr lang="zh-CN" altLang="en-US" sz="2400" b="1" dirty="0" smtClean="0">
                <a:ea typeface="宋体" pitchFamily="2" charset="-122"/>
              </a:rPr>
              <a:t>。</a:t>
            </a:r>
            <a:endParaRPr lang="en-US" altLang="zh-CN" sz="2400" b="1" dirty="0" smtClean="0">
              <a:ea typeface="宋体" pitchFamily="2" charset="-122"/>
            </a:endParaRPr>
          </a:p>
          <a:p>
            <a:pPr marL="342900" indent="-342900" algn="l">
              <a:defRPr/>
            </a:pPr>
            <a:r>
              <a:rPr lang="zh-CN" altLang="en-US" sz="2400" b="1" dirty="0" smtClean="0">
                <a:ea typeface="宋体" pitchFamily="2" charset="-122"/>
              </a:rPr>
              <a:t>如果密码分析</a:t>
            </a:r>
            <a:r>
              <a:rPr lang="zh-CN" altLang="en-US" sz="2400" b="1" dirty="0">
                <a:ea typeface="宋体" pitchFamily="2" charset="-122"/>
              </a:rPr>
              <a:t>员熟悉从颠倒字母顺序来构成单词，破解置换加密</a:t>
            </a:r>
            <a:r>
              <a:rPr lang="zh-CN" altLang="en-US" sz="2400" b="1" dirty="0" smtClean="0">
                <a:ea typeface="宋体" pitchFamily="2" charset="-122"/>
              </a:rPr>
              <a:t>法</a:t>
            </a:r>
            <a:endParaRPr lang="en-US" altLang="zh-CN" sz="2400" b="1" dirty="0" smtClean="0">
              <a:ea typeface="宋体" pitchFamily="2" charset="-122"/>
            </a:endParaRPr>
          </a:p>
          <a:p>
            <a:pPr marL="342900" indent="-342900" algn="l">
              <a:defRPr/>
            </a:pPr>
            <a:r>
              <a:rPr lang="zh-CN" altLang="en-US" sz="2400" b="1" dirty="0" smtClean="0">
                <a:ea typeface="宋体" pitchFamily="2" charset="-122"/>
              </a:rPr>
              <a:t>就是</a:t>
            </a:r>
            <a:r>
              <a:rPr lang="zh-CN" altLang="en-US" sz="2400" b="1" dirty="0">
                <a:ea typeface="宋体" pitchFamily="2" charset="-122"/>
              </a:rPr>
              <a:t>一个简单</a:t>
            </a:r>
            <a:r>
              <a:rPr lang="zh-CN" altLang="en-US" sz="2400" b="1" dirty="0" smtClean="0">
                <a:ea typeface="宋体" pitchFamily="2" charset="-122"/>
              </a:rPr>
              <a:t>的工作</a:t>
            </a:r>
            <a:r>
              <a:rPr lang="zh-CN" altLang="en-US" sz="2400" b="1" dirty="0">
                <a:ea typeface="宋体" pitchFamily="2" charset="-122"/>
              </a:rPr>
              <a:t>了。</a:t>
            </a:r>
          </a:p>
          <a:p>
            <a:pPr marL="342900" indent="-342900" algn="l">
              <a:defRPr/>
            </a:pPr>
            <a:endParaRPr lang="zh-CN" altLang="en-US" sz="2000" b="1" dirty="0">
              <a:solidFill>
                <a:srgbClr val="0000FF"/>
              </a:solidFill>
              <a:ea typeface="楷体_GB2312" pitchFamily="49" charset="-122"/>
            </a:endParaRPr>
          </a:p>
        </p:txBody>
      </p:sp>
    </p:spTree>
    <p:extLst>
      <p:ext uri="{BB962C8B-B14F-4D97-AF65-F5344CB8AC3E}">
        <p14:creationId xmlns:p14="http://schemas.microsoft.com/office/powerpoint/2010/main" val="1830336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2" name="AutoShape 12"/>
          <p:cNvSpPr>
            <a:spLocks noChangeArrowheads="1"/>
          </p:cNvSpPr>
          <p:nvPr/>
        </p:nvSpPr>
        <p:spPr bwMode="auto">
          <a:xfrm>
            <a:off x="251520" y="2357438"/>
            <a:ext cx="8784975" cy="3429000"/>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l">
              <a:defRPr/>
            </a:pPr>
            <a:r>
              <a:rPr lang="zh-CN" altLang="en-US" sz="2800" b="1" dirty="0">
                <a:solidFill>
                  <a:srgbClr val="FF0000"/>
                </a:solidFill>
                <a:ea typeface="宋体" pitchFamily="2" charset="-122"/>
              </a:rPr>
              <a:t>已知明文攻击法</a:t>
            </a:r>
            <a:r>
              <a:rPr lang="zh-CN" altLang="en-US" sz="2800" b="1" dirty="0">
                <a:ea typeface="宋体" pitchFamily="2" charset="-122"/>
              </a:rPr>
              <a:t>就更简单。知道了明文中可能</a:t>
            </a:r>
            <a:r>
              <a:rPr lang="zh-CN" altLang="en-US" sz="2800" b="1" dirty="0" smtClean="0">
                <a:ea typeface="宋体" pitchFamily="2" charset="-122"/>
              </a:rPr>
              <a:t>包含</a:t>
            </a:r>
            <a:endParaRPr lang="en-US" altLang="zh-CN" sz="2800" b="1" dirty="0" smtClean="0">
              <a:ea typeface="宋体" pitchFamily="2" charset="-122"/>
            </a:endParaRPr>
          </a:p>
          <a:p>
            <a:pPr algn="l">
              <a:defRPr/>
            </a:pPr>
            <a:r>
              <a:rPr lang="zh-CN" altLang="en-US" sz="2800" b="1" dirty="0" smtClean="0">
                <a:ea typeface="宋体" pitchFamily="2" charset="-122"/>
              </a:rPr>
              <a:t>的</a:t>
            </a:r>
            <a:r>
              <a:rPr lang="zh-CN" altLang="en-US" sz="2800" b="1" dirty="0">
                <a:ea typeface="宋体" pitchFamily="2" charset="-122"/>
              </a:rPr>
              <a:t>一个单词，该</a:t>
            </a:r>
            <a:r>
              <a:rPr lang="zh-CN" altLang="en-US" sz="2800" b="1" dirty="0" smtClean="0">
                <a:ea typeface="宋体" pitchFamily="2" charset="-122"/>
              </a:rPr>
              <a:t>攻击法</a:t>
            </a:r>
            <a:r>
              <a:rPr lang="zh-CN" altLang="en-US" sz="2800" b="1" dirty="0">
                <a:ea typeface="宋体" pitchFamily="2" charset="-122"/>
              </a:rPr>
              <a:t>可分三个步骤：</a:t>
            </a:r>
          </a:p>
          <a:p>
            <a:pPr algn="l">
              <a:defRPr/>
            </a:pPr>
            <a:r>
              <a:rPr lang="en-US" sz="2800" b="1" dirty="0">
                <a:ea typeface="宋体" pitchFamily="2" charset="-122"/>
              </a:rPr>
              <a:t>    </a:t>
            </a:r>
            <a:r>
              <a:rPr lang="zh-CN" altLang="en-US" sz="2800" b="1" dirty="0">
                <a:ea typeface="宋体" pitchFamily="2" charset="-122"/>
              </a:rPr>
              <a:t>（</a:t>
            </a:r>
            <a:r>
              <a:rPr lang="en-US" sz="2800" b="1" dirty="0">
                <a:ea typeface="宋体" pitchFamily="2" charset="-122"/>
              </a:rPr>
              <a:t>1</a:t>
            </a:r>
            <a:r>
              <a:rPr lang="zh-CN" altLang="en-US" sz="2800" b="1" dirty="0">
                <a:ea typeface="宋体" pitchFamily="2" charset="-122"/>
              </a:rPr>
              <a:t>）找出包含有与已知单词相同字母的块</a:t>
            </a:r>
            <a:r>
              <a:rPr lang="en-US" sz="2800" b="1" dirty="0">
                <a:ea typeface="宋体" pitchFamily="2" charset="-122"/>
              </a:rPr>
              <a:t>;</a:t>
            </a:r>
            <a:endParaRPr lang="zh-CN" altLang="en-US" sz="2800" b="1" dirty="0">
              <a:ea typeface="宋体" pitchFamily="2" charset="-122"/>
            </a:endParaRPr>
          </a:p>
          <a:p>
            <a:pPr algn="l">
              <a:defRPr/>
            </a:pPr>
            <a:r>
              <a:rPr lang="en-US" sz="2800" b="1" dirty="0">
                <a:ea typeface="宋体" pitchFamily="2" charset="-122"/>
              </a:rPr>
              <a:t>    </a:t>
            </a:r>
            <a:r>
              <a:rPr lang="zh-CN" altLang="en-US" sz="2800" b="1" dirty="0">
                <a:ea typeface="宋体" pitchFamily="2" charset="-122"/>
              </a:rPr>
              <a:t>（</a:t>
            </a:r>
            <a:r>
              <a:rPr lang="en-US" sz="2800" b="1" dirty="0">
                <a:ea typeface="宋体" pitchFamily="2" charset="-122"/>
              </a:rPr>
              <a:t>2</a:t>
            </a:r>
            <a:r>
              <a:rPr lang="zh-CN" altLang="en-US" sz="2800" b="1" dirty="0">
                <a:ea typeface="宋体" pitchFamily="2" charset="-122"/>
              </a:rPr>
              <a:t>）通过比较已知单词与密文块，确定置换方式</a:t>
            </a:r>
            <a:r>
              <a:rPr lang="en-US" sz="2800" b="1" dirty="0">
                <a:ea typeface="宋体" pitchFamily="2" charset="-122"/>
              </a:rPr>
              <a:t>;</a:t>
            </a:r>
            <a:endParaRPr lang="zh-CN" altLang="en-US" sz="2800" b="1" dirty="0">
              <a:ea typeface="宋体" pitchFamily="2" charset="-122"/>
            </a:endParaRPr>
          </a:p>
          <a:p>
            <a:pPr algn="l">
              <a:defRPr/>
            </a:pPr>
            <a:r>
              <a:rPr lang="en-US" sz="2800" b="1" dirty="0">
                <a:ea typeface="宋体" pitchFamily="2" charset="-122"/>
              </a:rPr>
              <a:t>    </a:t>
            </a:r>
            <a:r>
              <a:rPr lang="zh-CN" altLang="en-US" sz="2800" b="1" dirty="0">
                <a:ea typeface="宋体" pitchFamily="2" charset="-122"/>
              </a:rPr>
              <a:t>（</a:t>
            </a:r>
            <a:r>
              <a:rPr lang="en-US" sz="2800" b="1" dirty="0">
                <a:ea typeface="宋体" pitchFamily="2" charset="-122"/>
              </a:rPr>
              <a:t>3</a:t>
            </a:r>
            <a:r>
              <a:rPr lang="zh-CN" altLang="en-US" sz="2800" b="1" dirty="0">
                <a:ea typeface="宋体" pitchFamily="2" charset="-122"/>
              </a:rPr>
              <a:t>）在密文的其他块上测试上面得出的置换方式。</a:t>
            </a:r>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41</a:t>
            </a:fld>
            <a:endParaRPr lang="zh-CN" altLang="en-US"/>
          </a:p>
        </p:txBody>
      </p:sp>
      <p:sp>
        <p:nvSpPr>
          <p:cNvPr id="6" name="矩形 21"/>
          <p:cNvSpPr>
            <a:spLocks noChangeArrowheads="1"/>
          </p:cNvSpPr>
          <p:nvPr/>
        </p:nvSpPr>
        <p:spPr bwMode="auto">
          <a:xfrm>
            <a:off x="428626" y="534193"/>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平移置换加密法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Tree>
    <p:extLst>
      <p:ext uri="{BB962C8B-B14F-4D97-AF65-F5344CB8AC3E}">
        <p14:creationId xmlns:p14="http://schemas.microsoft.com/office/powerpoint/2010/main" val="2594849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26627" name="矩形 21"/>
          <p:cNvSpPr>
            <a:spLocks noChangeArrowheads="1"/>
          </p:cNvSpPr>
          <p:nvPr/>
        </p:nvSpPr>
        <p:spPr bwMode="auto">
          <a:xfrm>
            <a:off x="250031" y="620688"/>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2" name="AutoShape 12"/>
          <p:cNvSpPr>
            <a:spLocks noChangeArrowheads="1"/>
          </p:cNvSpPr>
          <p:nvPr/>
        </p:nvSpPr>
        <p:spPr bwMode="auto">
          <a:xfrm>
            <a:off x="428625" y="1628801"/>
            <a:ext cx="8286750" cy="942950"/>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zh-CN" altLang="en-US" sz="2400" b="1" dirty="0">
                <a:solidFill>
                  <a:srgbClr val="FF0000"/>
                </a:solidFill>
                <a:ea typeface="宋体" pitchFamily="2" charset="-122"/>
              </a:rPr>
              <a:t>列置换加密法：</a:t>
            </a:r>
            <a:r>
              <a:rPr lang="zh-CN" altLang="en-US" sz="2400" b="1" dirty="0">
                <a:ea typeface="宋体" pitchFamily="2" charset="-122"/>
              </a:rPr>
              <a:t>明文按行填写在一个矩形中，而密文</a:t>
            </a:r>
            <a:r>
              <a:rPr lang="zh-CN" altLang="en-US" sz="2400" b="1" dirty="0" smtClean="0">
                <a:ea typeface="宋体" pitchFamily="2" charset="-122"/>
              </a:rPr>
              <a:t>则</a:t>
            </a:r>
            <a:endParaRPr lang="en-US" altLang="zh-CN" sz="2400" b="1" dirty="0" smtClean="0">
              <a:ea typeface="宋体" pitchFamily="2" charset="-122"/>
            </a:endParaRPr>
          </a:p>
          <a:p>
            <a:pPr algn="l">
              <a:defRPr/>
            </a:pPr>
            <a:r>
              <a:rPr lang="zh-CN" altLang="en-US" sz="2400" b="1" dirty="0" smtClean="0">
                <a:ea typeface="宋体" pitchFamily="2" charset="-122"/>
              </a:rPr>
              <a:t>是</a:t>
            </a:r>
            <a:r>
              <a:rPr lang="zh-CN" altLang="en-US" sz="2400" b="1" dirty="0">
                <a:ea typeface="宋体" pitchFamily="2" charset="-122"/>
              </a:rPr>
              <a:t>以预定的</a:t>
            </a:r>
            <a:r>
              <a:rPr lang="zh-CN" altLang="en-US" sz="2400" b="1" dirty="0" smtClean="0">
                <a:ea typeface="宋体" pitchFamily="2" charset="-122"/>
              </a:rPr>
              <a:t>顺序按</a:t>
            </a:r>
            <a:r>
              <a:rPr lang="zh-CN" altLang="en-US" sz="2400" b="1" dirty="0">
                <a:ea typeface="宋体" pitchFamily="2" charset="-122"/>
              </a:rPr>
              <a:t>列读取生成的。</a:t>
            </a:r>
          </a:p>
        </p:txBody>
      </p:sp>
      <p:sp>
        <p:nvSpPr>
          <p:cNvPr id="26629" name="Rectangle 1"/>
          <p:cNvSpPr>
            <a:spLocks noChangeArrowheads="1"/>
          </p:cNvSpPr>
          <p:nvPr/>
        </p:nvSpPr>
        <p:spPr bwMode="auto">
          <a:xfrm>
            <a:off x="500063" y="2928938"/>
            <a:ext cx="7572375" cy="7080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a:r>
              <a:rPr lang="zh-CN" altLang="zh-CN" sz="2000">
                <a:latin typeface="Calibri" pitchFamily="34" charset="0"/>
                <a:cs typeface="Times New Roman" pitchFamily="18" charset="0"/>
              </a:rPr>
              <a:t>例如，如果矩形是</a:t>
            </a:r>
            <a:r>
              <a:rPr lang="en-US" altLang="zh-CN" sz="2000">
                <a:latin typeface="Calibri" pitchFamily="34" charset="0"/>
                <a:cs typeface="Times New Roman" pitchFamily="18" charset="0"/>
              </a:rPr>
              <a:t>4</a:t>
            </a:r>
            <a:r>
              <a:rPr lang="zh-CN" altLang="en-US" sz="2000">
                <a:latin typeface="Calibri" pitchFamily="34" charset="0"/>
                <a:cs typeface="Times New Roman" pitchFamily="18" charset="0"/>
              </a:rPr>
              <a:t>列</a:t>
            </a:r>
            <a:r>
              <a:rPr lang="en-US" altLang="zh-CN" sz="2000">
                <a:latin typeface="Calibri" pitchFamily="34" charset="0"/>
                <a:cs typeface="Times New Roman" pitchFamily="18" charset="0"/>
              </a:rPr>
              <a:t>5</a:t>
            </a:r>
            <a:r>
              <a:rPr lang="zh-CN" altLang="en-US" sz="2000">
                <a:latin typeface="Calibri" pitchFamily="34" charset="0"/>
                <a:cs typeface="Times New Roman" pitchFamily="18" charset="0"/>
              </a:rPr>
              <a:t>行，那么短语“</a:t>
            </a:r>
            <a:r>
              <a:rPr lang="en-US" altLang="zh-CN" sz="2000">
                <a:latin typeface="Calibri" pitchFamily="34" charset="0"/>
                <a:cs typeface="Times New Roman" pitchFamily="18" charset="0"/>
              </a:rPr>
              <a:t>encryption algorithms”</a:t>
            </a:r>
            <a:r>
              <a:rPr lang="zh-CN" altLang="en-US" sz="2000">
                <a:latin typeface="Calibri" pitchFamily="34" charset="0"/>
                <a:cs typeface="Times New Roman" pitchFamily="18" charset="0"/>
              </a:rPr>
              <a:t>可以如下写人该矩形中：</a:t>
            </a:r>
            <a:endParaRPr lang="zh-CN" altLang="en-US" sz="2000"/>
          </a:p>
        </p:txBody>
      </p:sp>
      <p:pic>
        <p:nvPicPr>
          <p:cNvPr id="26630"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786188"/>
            <a:ext cx="321468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2"/>
          <p:cNvSpPr>
            <a:spLocks noChangeArrowheads="1"/>
          </p:cNvSpPr>
          <p:nvPr/>
        </p:nvSpPr>
        <p:spPr bwMode="auto">
          <a:xfrm>
            <a:off x="4000500" y="3857625"/>
            <a:ext cx="4643438" cy="19383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a:r>
              <a:rPr lang="zh-CN" altLang="zh-CN" sz="2000">
                <a:latin typeface="Calibri" pitchFamily="34" charset="0"/>
                <a:cs typeface="Times New Roman" pitchFamily="18" charset="0"/>
              </a:rPr>
              <a:t>按一定的顺序读取列以生成密文。对于这个示例，如果读取顺序是</a:t>
            </a:r>
            <a:r>
              <a:rPr lang="en-US" altLang="zh-CN" sz="2000">
                <a:latin typeface="Calibri" pitchFamily="34" charset="0"/>
                <a:cs typeface="Times New Roman" pitchFamily="18" charset="0"/>
              </a:rPr>
              <a:t>4</a:t>
            </a:r>
            <a:r>
              <a:rPr lang="zh-CN" altLang="en-US" sz="2000">
                <a:latin typeface="Calibri" pitchFamily="34" charset="0"/>
                <a:cs typeface="Times New Roman" pitchFamily="18" charset="0"/>
              </a:rPr>
              <a:t>、</a:t>
            </a:r>
            <a:r>
              <a:rPr lang="en-US" altLang="zh-CN" sz="2000">
                <a:latin typeface="Calibri" pitchFamily="34" charset="0"/>
                <a:cs typeface="Times New Roman" pitchFamily="18" charset="0"/>
              </a:rPr>
              <a:t>1</a:t>
            </a:r>
            <a:r>
              <a:rPr lang="zh-CN" altLang="en-US" sz="2000">
                <a:latin typeface="Calibri" pitchFamily="34" charset="0"/>
                <a:cs typeface="Times New Roman" pitchFamily="18" charset="0"/>
              </a:rPr>
              <a:t>、</a:t>
            </a:r>
            <a:r>
              <a:rPr lang="en-US" altLang="zh-CN" sz="2000">
                <a:latin typeface="Calibri" pitchFamily="34" charset="0"/>
                <a:cs typeface="Times New Roman" pitchFamily="18" charset="0"/>
              </a:rPr>
              <a:t>2</a:t>
            </a:r>
            <a:r>
              <a:rPr lang="zh-CN" altLang="en-US" sz="2000">
                <a:latin typeface="Calibri" pitchFamily="34" charset="0"/>
                <a:cs typeface="Times New Roman" pitchFamily="18" charset="0"/>
              </a:rPr>
              <a:t>、</a:t>
            </a:r>
            <a:r>
              <a:rPr lang="en-US" altLang="zh-CN" sz="2000">
                <a:latin typeface="Calibri" pitchFamily="34" charset="0"/>
                <a:cs typeface="Times New Roman" pitchFamily="18" charset="0"/>
              </a:rPr>
              <a:t>3</a:t>
            </a:r>
            <a:r>
              <a:rPr lang="zh-CN" altLang="en-US" sz="2000">
                <a:latin typeface="Calibri" pitchFamily="34" charset="0"/>
                <a:cs typeface="Times New Roman" pitchFamily="18" charset="0"/>
              </a:rPr>
              <a:t>，那么密文就是：“</a:t>
            </a:r>
            <a:r>
              <a:rPr lang="en-US" altLang="zh-CN" sz="2000">
                <a:latin typeface="Calibri" pitchFamily="34" charset="0"/>
                <a:cs typeface="Times New Roman" pitchFamily="18" charset="0"/>
              </a:rPr>
              <a:t>rilis eyoge npnoh ctarm”</a:t>
            </a:r>
            <a:r>
              <a:rPr lang="zh-CN" altLang="en-US" sz="2000">
                <a:latin typeface="Calibri" pitchFamily="34" charset="0"/>
                <a:cs typeface="Times New Roman" pitchFamily="18" charset="0"/>
              </a:rPr>
              <a:t>。这种加密法要求填满矩形，因此，如果明文的字母不够，可以添加“</a:t>
            </a:r>
            <a:r>
              <a:rPr lang="en-US" altLang="zh-CN" sz="2000">
                <a:latin typeface="Calibri" pitchFamily="34" charset="0"/>
                <a:cs typeface="Times New Roman" pitchFamily="18" charset="0"/>
              </a:rPr>
              <a:t>x”</a:t>
            </a:r>
            <a:r>
              <a:rPr lang="zh-CN" altLang="en-US" sz="2000">
                <a:latin typeface="Calibri" pitchFamily="34" charset="0"/>
                <a:cs typeface="Times New Roman" pitchFamily="18" charset="0"/>
              </a:rPr>
              <a:t>或“</a:t>
            </a:r>
            <a:r>
              <a:rPr lang="en-US" altLang="zh-CN" sz="2000">
                <a:latin typeface="Calibri" pitchFamily="34" charset="0"/>
                <a:cs typeface="Times New Roman" pitchFamily="18" charset="0"/>
              </a:rPr>
              <a:t>q”</a:t>
            </a:r>
            <a:r>
              <a:rPr lang="zh-CN" altLang="en-US" sz="2000">
                <a:latin typeface="Calibri" pitchFamily="34" charset="0"/>
                <a:cs typeface="Times New Roman" pitchFamily="18" charset="0"/>
              </a:rPr>
              <a:t>或空字符。</a:t>
            </a:r>
            <a:endParaRPr lang="zh-CN" altLang="en-US" sz="2000"/>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42</a:t>
            </a:fld>
            <a:endParaRPr lang="zh-CN" altLang="en-US"/>
          </a:p>
        </p:txBody>
      </p:sp>
    </p:spTree>
    <p:extLst>
      <p:ext uri="{BB962C8B-B14F-4D97-AF65-F5344CB8AC3E}">
        <p14:creationId xmlns:p14="http://schemas.microsoft.com/office/powerpoint/2010/main" val="156616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2" name="AutoShape 12"/>
          <p:cNvSpPr>
            <a:spLocks noChangeArrowheads="1"/>
          </p:cNvSpPr>
          <p:nvPr/>
        </p:nvSpPr>
        <p:spPr bwMode="auto">
          <a:xfrm>
            <a:off x="250031" y="1124744"/>
            <a:ext cx="8215313" cy="1442442"/>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zh-CN" altLang="en-US" sz="2400" dirty="0">
                <a:ea typeface="宋体" pitchFamily="2" charset="-122"/>
              </a:rPr>
              <a:t>这种加密法的密钥是列数和读取列的顺序。如果列数很多</a:t>
            </a:r>
            <a:r>
              <a:rPr lang="zh-CN" altLang="en-US" sz="2400" dirty="0" smtClean="0">
                <a:ea typeface="宋体" pitchFamily="2" charset="-122"/>
              </a:rPr>
              <a:t>，</a:t>
            </a:r>
            <a:endParaRPr lang="en-US" altLang="zh-CN" sz="2400" dirty="0" smtClean="0">
              <a:ea typeface="宋体" pitchFamily="2" charset="-122"/>
            </a:endParaRPr>
          </a:p>
          <a:p>
            <a:pPr algn="l">
              <a:defRPr/>
            </a:pPr>
            <a:r>
              <a:rPr lang="zh-CN" altLang="en-US" sz="2400" dirty="0" smtClean="0">
                <a:ea typeface="宋体" pitchFamily="2" charset="-122"/>
              </a:rPr>
              <a:t>记</a:t>
            </a:r>
            <a:r>
              <a:rPr lang="zh-CN" altLang="en-US" sz="2400" dirty="0">
                <a:ea typeface="宋体" pitchFamily="2" charset="-122"/>
              </a:rPr>
              <a:t>起来</a:t>
            </a:r>
            <a:r>
              <a:rPr lang="zh-CN" altLang="en-US" sz="2400" dirty="0" smtClean="0">
                <a:ea typeface="宋体" pitchFamily="2" charset="-122"/>
              </a:rPr>
              <a:t>可能会</a:t>
            </a:r>
            <a:r>
              <a:rPr lang="zh-CN" altLang="en-US" sz="2400" dirty="0">
                <a:ea typeface="宋体" pitchFamily="2" charset="-122"/>
              </a:rPr>
              <a:t>比较闲难，因此可以将它表示成一个</a:t>
            </a:r>
            <a:r>
              <a:rPr lang="zh-CN" altLang="en-US" sz="2400" dirty="0">
                <a:solidFill>
                  <a:srgbClr val="FF0000"/>
                </a:solidFill>
                <a:ea typeface="宋体" pitchFamily="2" charset="-122"/>
              </a:rPr>
              <a:t>关键词</a:t>
            </a:r>
            <a:r>
              <a:rPr lang="zh-CN" altLang="en-US" sz="2400" dirty="0" smtClean="0">
                <a:ea typeface="宋体" pitchFamily="2" charset="-122"/>
              </a:rPr>
              <a:t>，</a:t>
            </a:r>
            <a:endParaRPr lang="en-US" altLang="zh-CN" sz="2400" dirty="0" smtClean="0">
              <a:ea typeface="宋体" pitchFamily="2" charset="-122"/>
            </a:endParaRPr>
          </a:p>
          <a:p>
            <a:pPr algn="l">
              <a:defRPr/>
            </a:pPr>
            <a:r>
              <a:rPr lang="zh-CN" altLang="en-US" sz="2400" dirty="0" smtClean="0">
                <a:ea typeface="宋体" pitchFamily="2" charset="-122"/>
              </a:rPr>
              <a:t>方便</a:t>
            </a:r>
            <a:r>
              <a:rPr lang="zh-CN" altLang="en-US" sz="2400" dirty="0">
                <a:ea typeface="宋体" pitchFamily="2" charset="-122"/>
              </a:rPr>
              <a:t>记忆。该关键词</a:t>
            </a:r>
            <a:r>
              <a:rPr lang="zh-CN" altLang="en-US" sz="2400" dirty="0" smtClean="0">
                <a:ea typeface="宋体" pitchFamily="2" charset="-122"/>
              </a:rPr>
              <a:t>的长度</a:t>
            </a:r>
            <a:r>
              <a:rPr lang="zh-CN" altLang="en-US" sz="2400" dirty="0">
                <a:ea typeface="宋体" pitchFamily="2" charset="-122"/>
              </a:rPr>
              <a:t>等于列数，而其字母顺序</a:t>
            </a:r>
            <a:r>
              <a:rPr lang="zh-CN" altLang="en-US" sz="2400" dirty="0" smtClean="0">
                <a:ea typeface="宋体" pitchFamily="2" charset="-122"/>
              </a:rPr>
              <a:t>决定</a:t>
            </a:r>
            <a:endParaRPr lang="en-US" altLang="zh-CN" sz="2400" dirty="0" smtClean="0">
              <a:ea typeface="宋体" pitchFamily="2" charset="-122"/>
            </a:endParaRPr>
          </a:p>
          <a:p>
            <a:pPr algn="l">
              <a:defRPr/>
            </a:pPr>
            <a:r>
              <a:rPr lang="zh-CN" altLang="en-US" sz="2400" dirty="0" smtClean="0">
                <a:ea typeface="宋体" pitchFamily="2" charset="-122"/>
              </a:rPr>
              <a:t>读取</a:t>
            </a:r>
            <a:r>
              <a:rPr lang="zh-CN" altLang="en-US" sz="2400" dirty="0">
                <a:ea typeface="宋体" pitchFamily="2" charset="-122"/>
              </a:rPr>
              <a:t>列的顺序。</a:t>
            </a:r>
          </a:p>
        </p:txBody>
      </p:sp>
      <p:sp>
        <p:nvSpPr>
          <p:cNvPr id="27653" name="Rectangle 1"/>
          <p:cNvSpPr>
            <a:spLocks noChangeArrowheads="1"/>
          </p:cNvSpPr>
          <p:nvPr/>
        </p:nvSpPr>
        <p:spPr bwMode="auto">
          <a:xfrm>
            <a:off x="440407" y="2780928"/>
            <a:ext cx="8143875" cy="1016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dirty="0"/>
              <a:t> 例如，关键词</a:t>
            </a:r>
            <a:r>
              <a:rPr lang="en-US" altLang="zh-CN" sz="2000" dirty="0"/>
              <a:t>"general</a:t>
            </a:r>
            <a:r>
              <a:rPr lang="zh-CN" altLang="en-US" sz="2000" dirty="0"/>
              <a:t>”有</a:t>
            </a:r>
            <a:r>
              <a:rPr lang="en-US" altLang="zh-CN" sz="2000" dirty="0"/>
              <a:t>7</a:t>
            </a:r>
            <a:r>
              <a:rPr lang="zh-CN" altLang="en-US" sz="2000" dirty="0"/>
              <a:t>个字母，意味着矩形有</a:t>
            </a:r>
            <a:r>
              <a:rPr lang="en-US" altLang="zh-CN" sz="2000" dirty="0"/>
              <a:t>7</a:t>
            </a:r>
            <a:r>
              <a:rPr lang="zh-CN" altLang="en-US" sz="2000" dirty="0"/>
              <a:t>列。按字母顺序进行排序，因此由关键词</a:t>
            </a:r>
            <a:r>
              <a:rPr lang="en-US" altLang="zh-CN" sz="2000" dirty="0"/>
              <a:t>general</a:t>
            </a:r>
            <a:r>
              <a:rPr lang="zh-CN" altLang="en-US" sz="2000" dirty="0"/>
              <a:t>给定的读取列顺序为</a:t>
            </a:r>
            <a:r>
              <a:rPr lang="en-US" altLang="zh-CN" sz="2000" dirty="0"/>
              <a:t>:4 </a:t>
            </a:r>
            <a:r>
              <a:rPr lang="zh-CN" altLang="en-US" sz="2000" dirty="0"/>
              <a:t>、</a:t>
            </a:r>
            <a:r>
              <a:rPr lang="en-US" altLang="zh-CN" sz="2000" dirty="0"/>
              <a:t>2</a:t>
            </a:r>
            <a:r>
              <a:rPr lang="zh-CN" altLang="en-US" sz="2000" dirty="0"/>
              <a:t>、</a:t>
            </a:r>
            <a:r>
              <a:rPr lang="en-US" altLang="zh-CN" sz="2000" dirty="0"/>
              <a:t> 6</a:t>
            </a:r>
            <a:r>
              <a:rPr lang="zh-CN" altLang="en-US" sz="2000" dirty="0"/>
              <a:t>、</a:t>
            </a:r>
            <a:r>
              <a:rPr lang="en-US" altLang="zh-CN" sz="2000" dirty="0"/>
              <a:t> 3</a:t>
            </a:r>
            <a:r>
              <a:rPr lang="zh-CN" altLang="en-US" sz="2000" dirty="0"/>
              <a:t>、</a:t>
            </a:r>
            <a:r>
              <a:rPr lang="en-US" altLang="zh-CN" sz="2000" dirty="0"/>
              <a:t> 7</a:t>
            </a:r>
            <a:r>
              <a:rPr lang="zh-CN" altLang="en-US" sz="2000" dirty="0"/>
              <a:t>、</a:t>
            </a:r>
            <a:r>
              <a:rPr lang="en-US" altLang="zh-CN" sz="2000" dirty="0"/>
              <a:t> 1</a:t>
            </a:r>
            <a:r>
              <a:rPr lang="zh-CN" altLang="en-US" sz="2000" dirty="0"/>
              <a:t>、</a:t>
            </a:r>
            <a:r>
              <a:rPr lang="en-US" altLang="zh-CN" sz="2000" dirty="0"/>
              <a:t>5</a:t>
            </a:r>
            <a:r>
              <a:rPr lang="zh-CN" altLang="en-US" sz="2000" dirty="0"/>
              <a:t>。</a:t>
            </a:r>
          </a:p>
        </p:txBody>
      </p:sp>
      <p:pic>
        <p:nvPicPr>
          <p:cNvPr id="27654"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143375"/>
            <a:ext cx="2857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143375"/>
            <a:ext cx="51435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C8570978-A316-4A29-BB5A-B7A669244902}" type="slidenum">
              <a:rPr lang="zh-CN" altLang="en-US" smtClean="0"/>
              <a:pPr/>
              <a:t>43</a:t>
            </a:fld>
            <a:endParaRPr lang="zh-CN" altLang="en-US"/>
          </a:p>
        </p:txBody>
      </p:sp>
      <p:sp>
        <p:nvSpPr>
          <p:cNvPr id="9" name="矩形 21"/>
          <p:cNvSpPr>
            <a:spLocks noChangeArrowheads="1"/>
          </p:cNvSpPr>
          <p:nvPr/>
        </p:nvSpPr>
        <p:spPr bwMode="auto">
          <a:xfrm>
            <a:off x="250031" y="333947"/>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Tree>
    <p:extLst>
      <p:ext uri="{BB962C8B-B14F-4D97-AF65-F5344CB8AC3E}">
        <p14:creationId xmlns:p14="http://schemas.microsoft.com/office/powerpoint/2010/main" val="782190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28675" name="矩形 21"/>
          <p:cNvSpPr>
            <a:spLocks noChangeArrowheads="1"/>
          </p:cNvSpPr>
          <p:nvPr/>
        </p:nvSpPr>
        <p:spPr bwMode="auto">
          <a:xfrm>
            <a:off x="323528" y="542357"/>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2" name="AutoShape 12"/>
          <p:cNvSpPr>
            <a:spLocks noChangeArrowheads="1"/>
          </p:cNvSpPr>
          <p:nvPr/>
        </p:nvSpPr>
        <p:spPr bwMode="auto">
          <a:xfrm>
            <a:off x="456617" y="1700808"/>
            <a:ext cx="8215313" cy="1787649"/>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zh-CN" altLang="en-US" sz="2800" dirty="0">
                <a:ea typeface="宋体" pitchFamily="2" charset="-122"/>
              </a:rPr>
              <a:t>对于列置换矩加密的破译，强力攻击法就是尝试</a:t>
            </a:r>
            <a:r>
              <a:rPr lang="zh-CN" altLang="en-US" sz="2800" dirty="0" smtClean="0">
                <a:ea typeface="宋体" pitchFamily="2" charset="-122"/>
              </a:rPr>
              <a:t>所有</a:t>
            </a:r>
            <a:endParaRPr lang="en-US" altLang="zh-CN" sz="2800" dirty="0" smtClean="0">
              <a:ea typeface="宋体" pitchFamily="2" charset="-122"/>
            </a:endParaRPr>
          </a:p>
          <a:p>
            <a:pPr algn="l">
              <a:defRPr/>
            </a:pPr>
            <a:r>
              <a:rPr lang="zh-CN" altLang="en-US" sz="2800" dirty="0" smtClean="0">
                <a:ea typeface="宋体" pitchFamily="2" charset="-122"/>
              </a:rPr>
              <a:t>可能</a:t>
            </a:r>
            <a:r>
              <a:rPr lang="zh-CN" altLang="en-US" sz="2800" dirty="0">
                <a:ea typeface="宋体" pitchFamily="2" charset="-122"/>
              </a:rPr>
              <a:t>的列和行，</a:t>
            </a:r>
            <a:r>
              <a:rPr lang="zh-CN" altLang="en-US" sz="2800" dirty="0" smtClean="0">
                <a:ea typeface="宋体" pitchFamily="2" charset="-122"/>
              </a:rPr>
              <a:t>代价</a:t>
            </a:r>
            <a:r>
              <a:rPr lang="zh-CN" altLang="en-US" sz="2800" dirty="0">
                <a:ea typeface="宋体" pitchFamily="2" charset="-122"/>
              </a:rPr>
              <a:t>较高且收获甚微</a:t>
            </a:r>
            <a:r>
              <a:rPr lang="zh-CN" altLang="en-US" sz="2800" dirty="0" smtClean="0">
                <a:ea typeface="宋体" pitchFamily="2" charset="-122"/>
              </a:rPr>
              <a:t>。</a:t>
            </a:r>
            <a:endParaRPr lang="en-US" altLang="zh-CN" sz="2800" dirty="0" smtClean="0">
              <a:ea typeface="宋体" pitchFamily="2" charset="-122"/>
            </a:endParaRPr>
          </a:p>
          <a:p>
            <a:pPr algn="l">
              <a:defRPr/>
            </a:pPr>
            <a:r>
              <a:rPr lang="zh-CN" altLang="en-US" sz="2800" dirty="0" smtClean="0">
                <a:ea typeface="宋体" pitchFamily="2" charset="-122"/>
              </a:rPr>
              <a:t>正确</a:t>
            </a:r>
            <a:r>
              <a:rPr lang="zh-CN" altLang="en-US" sz="2800" dirty="0">
                <a:ea typeface="宋体" pitchFamily="2" charset="-122"/>
              </a:rPr>
              <a:t>的方法是需要将这个问题分解。以三步来处理</a:t>
            </a:r>
            <a:endParaRPr lang="en-US" altLang="zh-CN" sz="2800" dirty="0">
              <a:ea typeface="宋体" pitchFamily="2" charset="-122"/>
            </a:endParaRPr>
          </a:p>
          <a:p>
            <a:pPr algn="l">
              <a:defRPr/>
            </a:pPr>
            <a:r>
              <a:rPr lang="zh-CN" altLang="en-US" sz="2800" dirty="0">
                <a:ea typeface="宋体" pitchFamily="2" charset="-122"/>
              </a:rPr>
              <a:t>列换位加密法（</a:t>
            </a:r>
            <a:r>
              <a:rPr lang="zh-CN" altLang="en-US" sz="2800" dirty="0">
                <a:solidFill>
                  <a:srgbClr val="FF0000"/>
                </a:solidFill>
                <a:ea typeface="宋体" pitchFamily="2" charset="-122"/>
              </a:rPr>
              <a:t>三步法）</a:t>
            </a:r>
            <a:r>
              <a:rPr lang="zh-CN" altLang="en-US" sz="2800" dirty="0">
                <a:ea typeface="宋体" pitchFamily="2" charset="-122"/>
              </a:rPr>
              <a:t>。</a:t>
            </a:r>
          </a:p>
        </p:txBody>
      </p:sp>
      <p:sp>
        <p:nvSpPr>
          <p:cNvPr id="28677" name="Rectangle 1"/>
          <p:cNvSpPr>
            <a:spLocks noChangeArrowheads="1"/>
          </p:cNvSpPr>
          <p:nvPr/>
        </p:nvSpPr>
        <p:spPr bwMode="auto">
          <a:xfrm>
            <a:off x="642938" y="3786188"/>
            <a:ext cx="8143875" cy="193833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a:t>首先，尝试找出换位矩形的可能大小（多少行和多少列？）。</a:t>
            </a:r>
            <a:endParaRPr lang="en-US" altLang="zh-CN" sz="2000"/>
          </a:p>
          <a:p>
            <a:pPr algn="l" eaLnBrk="1" hangingPunct="1"/>
            <a:endParaRPr lang="en-US" altLang="zh-CN" sz="2000"/>
          </a:p>
          <a:p>
            <a:pPr algn="l" eaLnBrk="1" hangingPunct="1"/>
            <a:r>
              <a:rPr lang="zh-CN" altLang="en-US" sz="2000"/>
              <a:t>第二，尝试找出这些可能的矩形中哪个是正确的。</a:t>
            </a:r>
            <a:endParaRPr lang="en-US" altLang="zh-CN" sz="2000"/>
          </a:p>
          <a:p>
            <a:pPr algn="l" eaLnBrk="1" hangingPunct="1"/>
            <a:endParaRPr lang="en-US" altLang="zh-CN" sz="2000"/>
          </a:p>
          <a:p>
            <a:pPr algn="l" eaLnBrk="1" hangingPunct="1"/>
            <a:r>
              <a:rPr lang="zh-CN" altLang="en-US" sz="2000"/>
              <a:t>第三，知道了正确的矩形后，尝试重新排列矩形列，以便还原消息。</a:t>
            </a:r>
          </a:p>
          <a:p>
            <a:pPr algn="l" eaLnBrk="1" hangingPunct="1"/>
            <a:endParaRPr lang="zh-CN" altLang="en-US" sz="2000"/>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44</a:t>
            </a:fld>
            <a:endParaRPr lang="zh-CN" altLang="en-US"/>
          </a:p>
        </p:txBody>
      </p:sp>
    </p:spTree>
    <p:extLst>
      <p:ext uri="{BB962C8B-B14F-4D97-AF65-F5344CB8AC3E}">
        <p14:creationId xmlns:p14="http://schemas.microsoft.com/office/powerpoint/2010/main" val="150198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29699" name="矩形 21"/>
          <p:cNvSpPr>
            <a:spLocks noChangeArrowheads="1"/>
          </p:cNvSpPr>
          <p:nvPr/>
        </p:nvSpPr>
        <p:spPr bwMode="auto">
          <a:xfrm>
            <a:off x="410436" y="620688"/>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列置换加密法</a:t>
            </a:r>
            <a:r>
              <a:rPr lang="en-US" altLang="zh-CN" sz="3600" dirty="0">
                <a:solidFill>
                  <a:srgbClr val="FF0000"/>
                </a:solidFill>
                <a:latin typeface="华文隶书" panose="02010800040101010101" pitchFamily="2" charset="-122"/>
                <a:ea typeface="华文隶书" panose="02010800040101010101" pitchFamily="2" charset="-122"/>
                <a:cs typeface="+mj-cs"/>
              </a:rPr>
              <a:t>—</a:t>
            </a:r>
            <a:r>
              <a:rPr lang="zh-CN" altLang="en-US" sz="3600" dirty="0">
                <a:solidFill>
                  <a:srgbClr val="FF0000"/>
                </a:solidFill>
                <a:latin typeface="华文隶书" panose="02010800040101010101" pitchFamily="2" charset="-122"/>
                <a:ea typeface="华文隶书" panose="02010800040101010101" pitchFamily="2" charset="-122"/>
                <a:cs typeface="+mj-cs"/>
              </a:rPr>
              <a:t>破解分析</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2" name="AutoShape 12"/>
          <p:cNvSpPr>
            <a:spLocks noChangeArrowheads="1"/>
          </p:cNvSpPr>
          <p:nvPr/>
        </p:nvSpPr>
        <p:spPr bwMode="auto">
          <a:xfrm>
            <a:off x="428625" y="1857375"/>
            <a:ext cx="8215313" cy="428625"/>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en-US" sz="2800" b="1" dirty="0">
                <a:ea typeface="宋体" pitchFamily="2" charset="-122"/>
              </a:rPr>
              <a:t>1.</a:t>
            </a:r>
            <a:r>
              <a:rPr lang="zh-CN" altLang="en-US" sz="2800" b="1" dirty="0">
                <a:ea typeface="宋体" pitchFamily="2" charset="-122"/>
              </a:rPr>
              <a:t>列的可能大小</a:t>
            </a:r>
          </a:p>
        </p:txBody>
      </p:sp>
      <p:sp>
        <p:nvSpPr>
          <p:cNvPr id="29701" name="Rectangle 1"/>
          <p:cNvSpPr>
            <a:spLocks noChangeArrowheads="1"/>
          </p:cNvSpPr>
          <p:nvPr/>
        </p:nvSpPr>
        <p:spPr bwMode="auto">
          <a:xfrm>
            <a:off x="428625" y="2264044"/>
            <a:ext cx="8286750" cy="378565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dirty="0"/>
              <a:t>       这是攻击法的第一步，也是最简单的工作。因为该换位加密法完全是列换行，因此密文字符的数目必须是行数乘以列数的积</a:t>
            </a:r>
            <a:r>
              <a:rPr lang="en-US" altLang="zh-CN" sz="2000" dirty="0"/>
              <a:t>(</a:t>
            </a:r>
            <a:r>
              <a:rPr lang="zh-CN" altLang="en-US" sz="2000" dirty="0"/>
              <a:t>如果明文跨了多个矩形，那么就是该数的因数</a:t>
            </a:r>
            <a:r>
              <a:rPr lang="en-US" altLang="zh-CN" sz="2000" dirty="0"/>
              <a:t>)</a:t>
            </a:r>
            <a:r>
              <a:rPr lang="zh-CN" altLang="en-US" sz="2000" dirty="0" smtClean="0"/>
              <a:t>。</a:t>
            </a:r>
            <a:endParaRPr lang="en-US" altLang="zh-CN" sz="2000" dirty="0" smtClean="0"/>
          </a:p>
          <a:p>
            <a:pPr algn="l" eaLnBrk="1" hangingPunct="1"/>
            <a:r>
              <a:rPr lang="zh-CN" altLang="en-US" sz="2000" dirty="0" smtClean="0"/>
              <a:t>例如</a:t>
            </a:r>
            <a:r>
              <a:rPr lang="zh-CN" altLang="en-US" sz="2000" dirty="0"/>
              <a:t>，假设截获的消息有</a:t>
            </a:r>
            <a:r>
              <a:rPr lang="en-US" altLang="zh-CN" sz="2000" dirty="0"/>
              <a:t>153</a:t>
            </a:r>
            <a:r>
              <a:rPr lang="zh-CN" altLang="en-US" sz="2000" dirty="0"/>
              <a:t>个字符。</a:t>
            </a:r>
            <a:r>
              <a:rPr lang="en-US" altLang="zh-CN" sz="2000" dirty="0"/>
              <a:t>153</a:t>
            </a:r>
            <a:r>
              <a:rPr lang="zh-CN" altLang="en-US" sz="2000" dirty="0"/>
              <a:t>可以分解为</a:t>
            </a:r>
            <a:r>
              <a:rPr lang="en-US" altLang="zh-CN" sz="2000" dirty="0"/>
              <a:t>3*51</a:t>
            </a:r>
            <a:r>
              <a:rPr lang="zh-CN" altLang="en-US" sz="2000" dirty="0"/>
              <a:t>，</a:t>
            </a:r>
            <a:r>
              <a:rPr lang="en-US" altLang="zh-CN" sz="2000" dirty="0"/>
              <a:t>51*3</a:t>
            </a:r>
            <a:r>
              <a:rPr lang="zh-CN" altLang="en-US" sz="2000" dirty="0"/>
              <a:t>，</a:t>
            </a:r>
            <a:r>
              <a:rPr lang="en-US" altLang="zh-CN" sz="2000" dirty="0"/>
              <a:t>17*9</a:t>
            </a:r>
            <a:r>
              <a:rPr lang="zh-CN" altLang="en-US" sz="2000" dirty="0"/>
              <a:t>或</a:t>
            </a:r>
            <a:r>
              <a:rPr lang="en-US" altLang="zh-CN" sz="2000" dirty="0"/>
              <a:t>9*17</a:t>
            </a:r>
            <a:r>
              <a:rPr lang="zh-CN" altLang="en-US" sz="2000" dirty="0" smtClean="0"/>
              <a:t>。</a:t>
            </a:r>
            <a:endParaRPr lang="en-US" altLang="zh-CN" sz="2000" dirty="0" smtClean="0"/>
          </a:p>
          <a:p>
            <a:pPr algn="l" eaLnBrk="1" hangingPunct="1"/>
            <a:r>
              <a:rPr lang="zh-CN" altLang="en-US" sz="2000" dirty="0" smtClean="0"/>
              <a:t>假设</a:t>
            </a:r>
            <a:r>
              <a:rPr lang="zh-CN" altLang="en-US" sz="2000" dirty="0"/>
              <a:t>这个消息是在一个矩形中换位的，这</a:t>
            </a:r>
            <a:r>
              <a:rPr lang="en-US" altLang="zh-CN" sz="2000" dirty="0"/>
              <a:t>4</a:t>
            </a:r>
            <a:r>
              <a:rPr lang="zh-CN" altLang="en-US" sz="2000" dirty="0"/>
              <a:t>个积肯定定义了其大小，也就是说，这个矩形有</a:t>
            </a:r>
            <a:r>
              <a:rPr lang="en-US" altLang="zh-CN" sz="2000" dirty="0"/>
              <a:t>3</a:t>
            </a:r>
            <a:r>
              <a:rPr lang="zh-CN" altLang="en-US" sz="2000" dirty="0"/>
              <a:t>行</a:t>
            </a:r>
            <a:r>
              <a:rPr lang="en-US" altLang="zh-CN" sz="2000" dirty="0"/>
              <a:t>51</a:t>
            </a:r>
            <a:r>
              <a:rPr lang="zh-CN" altLang="en-US" sz="2000" dirty="0"/>
              <a:t>列、</a:t>
            </a:r>
            <a:r>
              <a:rPr lang="en-US" altLang="zh-CN" sz="2000" dirty="0"/>
              <a:t>51</a:t>
            </a:r>
            <a:r>
              <a:rPr lang="zh-CN" altLang="en-US" sz="2000" dirty="0"/>
              <a:t>行</a:t>
            </a:r>
            <a:r>
              <a:rPr lang="en-US" altLang="zh-CN" sz="2000" dirty="0"/>
              <a:t>3</a:t>
            </a:r>
            <a:r>
              <a:rPr lang="zh-CN" altLang="en-US" sz="2000" dirty="0"/>
              <a:t>列、</a:t>
            </a:r>
            <a:r>
              <a:rPr lang="en-US" altLang="zh-CN" sz="2000" dirty="0"/>
              <a:t>17</a:t>
            </a:r>
            <a:r>
              <a:rPr lang="zh-CN" altLang="en-US" sz="2000" dirty="0"/>
              <a:t>行</a:t>
            </a:r>
            <a:r>
              <a:rPr lang="en-US" altLang="zh-CN" sz="2000" dirty="0"/>
              <a:t>9</a:t>
            </a:r>
            <a:r>
              <a:rPr lang="zh-CN" altLang="en-US" sz="2000" dirty="0"/>
              <a:t>列或</a:t>
            </a:r>
            <a:r>
              <a:rPr lang="en-US" altLang="zh-CN" sz="2000" dirty="0"/>
              <a:t>9</a:t>
            </a:r>
            <a:r>
              <a:rPr lang="zh-CN" altLang="en-US" sz="2000" dirty="0"/>
              <a:t>行</a:t>
            </a:r>
            <a:r>
              <a:rPr lang="en-US" altLang="zh-CN" sz="2000" dirty="0"/>
              <a:t>17</a:t>
            </a:r>
            <a:r>
              <a:rPr lang="zh-CN" altLang="en-US" sz="2000" dirty="0"/>
              <a:t>列</a:t>
            </a:r>
            <a:r>
              <a:rPr lang="zh-CN" altLang="en-US" sz="2000" dirty="0" smtClean="0"/>
              <a:t>。</a:t>
            </a:r>
            <a:endParaRPr lang="en-US" altLang="zh-CN" sz="2000" dirty="0" smtClean="0"/>
          </a:p>
          <a:p>
            <a:pPr algn="l" eaLnBrk="1" hangingPunct="1"/>
            <a:r>
              <a:rPr lang="zh-CN" altLang="en-US" sz="2000" dirty="0" smtClean="0"/>
              <a:t>没有</a:t>
            </a:r>
            <a:r>
              <a:rPr lang="zh-CN" altLang="en-US" sz="2000" dirty="0"/>
              <a:t>其他矩形可以完全填满这</a:t>
            </a:r>
            <a:r>
              <a:rPr lang="en-US" altLang="zh-CN" sz="2000" dirty="0"/>
              <a:t>153</a:t>
            </a:r>
            <a:r>
              <a:rPr lang="zh-CN" altLang="en-US" sz="2000" dirty="0"/>
              <a:t>个字符了</a:t>
            </a:r>
            <a:r>
              <a:rPr lang="zh-CN" altLang="en-US" sz="2000" dirty="0" smtClean="0"/>
              <a:t>。</a:t>
            </a:r>
            <a:endParaRPr lang="en-US" altLang="zh-CN" sz="2000" dirty="0" smtClean="0"/>
          </a:p>
          <a:p>
            <a:pPr algn="l" eaLnBrk="1" hangingPunct="1"/>
            <a:r>
              <a:rPr lang="zh-CN" altLang="en-US" sz="2000" dirty="0" smtClean="0"/>
              <a:t>由于</a:t>
            </a:r>
            <a:r>
              <a:rPr lang="en-US" altLang="zh-CN" sz="2000" dirty="0"/>
              <a:t>3*51</a:t>
            </a:r>
            <a:r>
              <a:rPr lang="zh-CN" altLang="en-US" sz="2000" dirty="0"/>
              <a:t>或</a:t>
            </a:r>
            <a:r>
              <a:rPr lang="en-US" altLang="zh-CN" sz="2000" dirty="0"/>
              <a:t>57*1</a:t>
            </a:r>
            <a:r>
              <a:rPr lang="zh-CN" altLang="en-US" sz="2000" dirty="0"/>
              <a:t>的列和行相差较大，不太可能是加密用的矩形</a:t>
            </a:r>
            <a:r>
              <a:rPr lang="zh-CN" altLang="en-US" sz="2000" dirty="0" smtClean="0"/>
              <a:t>。</a:t>
            </a:r>
            <a:endParaRPr lang="en-US" altLang="zh-CN" sz="2000" dirty="0" smtClean="0"/>
          </a:p>
          <a:p>
            <a:pPr algn="l" eaLnBrk="1" hangingPunct="1"/>
            <a:r>
              <a:rPr lang="zh-CN" altLang="en-US" sz="2000" dirty="0" smtClean="0"/>
              <a:t>最</a:t>
            </a:r>
            <a:r>
              <a:rPr lang="zh-CN" altLang="en-US" sz="2000" dirty="0"/>
              <a:t>有可能的是</a:t>
            </a:r>
            <a:r>
              <a:rPr lang="en-US" altLang="zh-CN" sz="2000" dirty="0"/>
              <a:t>17*9</a:t>
            </a:r>
            <a:r>
              <a:rPr lang="zh-CN" altLang="en-US" sz="2000" dirty="0"/>
              <a:t>或</a:t>
            </a:r>
            <a:r>
              <a:rPr lang="en-US" altLang="zh-CN" sz="2000" dirty="0"/>
              <a:t>9*17</a:t>
            </a:r>
            <a:r>
              <a:rPr lang="zh-CN" altLang="en-US" sz="2000" dirty="0"/>
              <a:t>。因此，下一步就是找出这两者之间哪个是正确的。</a:t>
            </a:r>
          </a:p>
          <a:p>
            <a:pPr algn="l" eaLnBrk="1" hangingPunct="1"/>
            <a:endParaRPr lang="zh-CN" altLang="en-US" sz="2000" dirty="0"/>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45</a:t>
            </a:fld>
            <a:endParaRPr lang="zh-CN" altLang="en-US"/>
          </a:p>
        </p:txBody>
      </p:sp>
    </p:spTree>
    <p:extLst>
      <p:ext uri="{BB962C8B-B14F-4D97-AF65-F5344CB8AC3E}">
        <p14:creationId xmlns:p14="http://schemas.microsoft.com/office/powerpoint/2010/main" val="23847994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30723" name="矩形 21"/>
          <p:cNvSpPr>
            <a:spLocks noChangeArrowheads="1"/>
          </p:cNvSpPr>
          <p:nvPr/>
        </p:nvSpPr>
        <p:spPr bwMode="auto">
          <a:xfrm>
            <a:off x="323528" y="476673"/>
            <a:ext cx="8072437" cy="7200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列置换加密法</a:t>
            </a:r>
            <a:r>
              <a:rPr lang="en-US" altLang="zh-CN" sz="3600" dirty="0">
                <a:solidFill>
                  <a:srgbClr val="FF0000"/>
                </a:solidFill>
                <a:latin typeface="华文隶书" panose="02010800040101010101" pitchFamily="2" charset="-122"/>
                <a:ea typeface="华文隶书" panose="02010800040101010101" pitchFamily="2" charset="-122"/>
                <a:cs typeface="+mj-cs"/>
              </a:rPr>
              <a:t>-</a:t>
            </a:r>
            <a:r>
              <a:rPr lang="zh-CN" altLang="en-US" sz="3600" dirty="0">
                <a:solidFill>
                  <a:srgbClr val="FF0000"/>
                </a:solidFill>
                <a:latin typeface="华文隶书" panose="02010800040101010101" pitchFamily="2" charset="-122"/>
                <a:ea typeface="华文隶书" panose="02010800040101010101" pitchFamily="2" charset="-122"/>
                <a:cs typeface="+mj-cs"/>
              </a:rPr>
              <a:t>破解</a:t>
            </a:r>
            <a:r>
              <a:rPr lang="zh-CN" altLang="en-US" sz="3600" dirty="0" smtClean="0">
                <a:solidFill>
                  <a:srgbClr val="FF0000"/>
                </a:solidFill>
                <a:latin typeface="华文隶书" panose="02010800040101010101" pitchFamily="2" charset="-122"/>
                <a:ea typeface="华文隶书" panose="02010800040101010101" pitchFamily="2" charset="-122"/>
                <a:cs typeface="+mj-cs"/>
              </a:rPr>
              <a:t>分析</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2" name="AutoShape 12"/>
          <p:cNvSpPr>
            <a:spLocks noChangeArrowheads="1"/>
          </p:cNvSpPr>
          <p:nvPr/>
        </p:nvSpPr>
        <p:spPr bwMode="auto">
          <a:xfrm>
            <a:off x="428625" y="1857375"/>
            <a:ext cx="8215313" cy="428625"/>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en-US" sz="3600" dirty="0">
                <a:ea typeface="宋体" pitchFamily="2" charset="-122"/>
              </a:rPr>
              <a:t>2.</a:t>
            </a:r>
            <a:r>
              <a:rPr lang="zh-CN" altLang="en-US" sz="3600" dirty="0">
                <a:ea typeface="宋体" pitchFamily="2" charset="-122"/>
              </a:rPr>
              <a:t>确定正确的矩形</a:t>
            </a:r>
          </a:p>
        </p:txBody>
      </p:sp>
      <p:sp>
        <p:nvSpPr>
          <p:cNvPr id="30725" name="Rectangle 1"/>
          <p:cNvSpPr>
            <a:spLocks noChangeArrowheads="1"/>
          </p:cNvSpPr>
          <p:nvPr/>
        </p:nvSpPr>
        <p:spPr bwMode="auto">
          <a:xfrm>
            <a:off x="428625" y="2571750"/>
            <a:ext cx="8286750" cy="2862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dirty="0"/>
              <a:t>       这个过程是基于这样一个事实，即矩形的每行表示的是标准英语的一行。明文的所有字母仍出现在密文中，它们只是错位了而己。因此可以依靠英语的常见属性来检测密文的最可能排列。例如，英语中的每句话包含大约</a:t>
            </a:r>
            <a:r>
              <a:rPr lang="en-US" altLang="zh-CN" sz="2000" dirty="0"/>
              <a:t>40%</a:t>
            </a:r>
            <a:r>
              <a:rPr lang="zh-CN" altLang="en-US" sz="2000" dirty="0"/>
              <a:t>的元音字母。如果某个矩形的元音字母分布满足每行</a:t>
            </a:r>
            <a:r>
              <a:rPr lang="en-US" altLang="zh-CN" sz="2000" dirty="0"/>
              <a:t>40%</a:t>
            </a:r>
            <a:r>
              <a:rPr lang="zh-CN" altLang="en-US" sz="2000" dirty="0"/>
              <a:t>的标准，那么它就很可能是。</a:t>
            </a:r>
          </a:p>
          <a:p>
            <a:pPr algn="l" eaLnBrk="1" hangingPunct="1"/>
            <a:r>
              <a:rPr lang="en-US" altLang="zh-CN" sz="2000" dirty="0"/>
              <a:t>       </a:t>
            </a:r>
            <a:r>
              <a:rPr lang="zh-CN" altLang="en-US" sz="2000" dirty="0"/>
              <a:t>对于</a:t>
            </a:r>
            <a:r>
              <a:rPr lang="en-US" altLang="zh-CN" sz="2000" dirty="0"/>
              <a:t>9*17</a:t>
            </a:r>
            <a:r>
              <a:rPr lang="zh-CN" altLang="en-US" sz="2000" dirty="0"/>
              <a:t>的矩形，有</a:t>
            </a:r>
            <a:r>
              <a:rPr lang="en-US" altLang="zh-CN" sz="2000" dirty="0"/>
              <a:t>9</a:t>
            </a:r>
            <a:r>
              <a:rPr lang="zh-CN" altLang="en-US" sz="2000" dirty="0"/>
              <a:t>行，因此每行应有</a:t>
            </a:r>
            <a:r>
              <a:rPr lang="zh-CN" altLang="en-US" sz="2000" dirty="0" smtClean="0"/>
              <a:t>大约</a:t>
            </a:r>
            <a:r>
              <a:rPr lang="en-US" altLang="zh-CN" sz="2000" dirty="0" smtClean="0"/>
              <a:t>2.6</a:t>
            </a:r>
            <a:r>
              <a:rPr lang="zh-CN" altLang="en-US" sz="2000" dirty="0"/>
              <a:t>个元音字母。将密文填人这个矩形中，并计算每行的元音字母数目。计算出实际的元音字母数与期望的元音字母数之差的绝对值，并将这些差值相加，生成该矩形的得分。最好的得分是差值总和最小。</a:t>
            </a:r>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46</a:t>
            </a:fld>
            <a:endParaRPr lang="zh-CN" altLang="en-US"/>
          </a:p>
        </p:txBody>
      </p:sp>
    </p:spTree>
    <p:extLst>
      <p:ext uri="{BB962C8B-B14F-4D97-AF65-F5344CB8AC3E}">
        <p14:creationId xmlns:p14="http://schemas.microsoft.com/office/powerpoint/2010/main" val="3303387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31747" name="矩形 21"/>
          <p:cNvSpPr>
            <a:spLocks noChangeArrowheads="1"/>
          </p:cNvSpPr>
          <p:nvPr/>
        </p:nvSpPr>
        <p:spPr bwMode="auto">
          <a:xfrm>
            <a:off x="428624" y="289388"/>
            <a:ext cx="8072437" cy="6001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lnSpcReduction="100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列置换加密法</a:t>
            </a:r>
            <a:r>
              <a:rPr lang="en-US" altLang="zh-CN" sz="3600" dirty="0">
                <a:solidFill>
                  <a:srgbClr val="FF0000"/>
                </a:solidFill>
                <a:latin typeface="华文隶书" panose="02010800040101010101" pitchFamily="2" charset="-122"/>
                <a:ea typeface="华文隶书" panose="02010800040101010101" pitchFamily="2" charset="-122"/>
                <a:cs typeface="+mj-cs"/>
              </a:rPr>
              <a:t>-</a:t>
            </a:r>
            <a:r>
              <a:rPr lang="zh-CN" altLang="en-US" sz="3600" dirty="0">
                <a:solidFill>
                  <a:srgbClr val="FF0000"/>
                </a:solidFill>
                <a:latin typeface="华文隶书" panose="02010800040101010101" pitchFamily="2" charset="-122"/>
                <a:ea typeface="华文隶书" panose="02010800040101010101" pitchFamily="2" charset="-122"/>
                <a:cs typeface="+mj-cs"/>
              </a:rPr>
              <a:t>破解</a:t>
            </a:r>
            <a:r>
              <a:rPr lang="zh-CN" altLang="en-US" sz="3600" dirty="0" smtClean="0">
                <a:solidFill>
                  <a:srgbClr val="FF0000"/>
                </a:solidFill>
                <a:latin typeface="华文隶书" panose="02010800040101010101" pitchFamily="2" charset="-122"/>
                <a:ea typeface="华文隶书" panose="02010800040101010101" pitchFamily="2" charset="-122"/>
                <a:cs typeface="+mj-cs"/>
              </a:rPr>
              <a:t>分析</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2" name="AutoShape 12"/>
          <p:cNvSpPr>
            <a:spLocks noChangeArrowheads="1"/>
          </p:cNvSpPr>
          <p:nvPr/>
        </p:nvSpPr>
        <p:spPr bwMode="auto">
          <a:xfrm>
            <a:off x="428624" y="1467264"/>
            <a:ext cx="8215313" cy="428625"/>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zh-CN" altLang="en-US" sz="3600" dirty="0">
                <a:ea typeface="宋体" pitchFamily="2" charset="-122"/>
              </a:rPr>
              <a:t> </a:t>
            </a:r>
            <a:r>
              <a:rPr lang="en-US" sz="3600" dirty="0" smtClean="0">
                <a:ea typeface="宋体" pitchFamily="2" charset="-122"/>
              </a:rPr>
              <a:t>2.</a:t>
            </a:r>
            <a:r>
              <a:rPr lang="zh-CN" altLang="en-US" sz="3600" dirty="0" smtClean="0">
                <a:ea typeface="宋体" pitchFamily="2" charset="-122"/>
              </a:rPr>
              <a:t>还原</a:t>
            </a:r>
            <a:r>
              <a:rPr lang="zh-CN" altLang="en-US" sz="3600" dirty="0">
                <a:ea typeface="宋体" pitchFamily="2" charset="-122"/>
              </a:rPr>
              <a:t>列的顺序</a:t>
            </a:r>
          </a:p>
        </p:txBody>
      </p:sp>
      <p:sp>
        <p:nvSpPr>
          <p:cNvPr id="31749" name="Rectangle 1"/>
          <p:cNvSpPr>
            <a:spLocks noChangeArrowheads="1"/>
          </p:cNvSpPr>
          <p:nvPr/>
        </p:nvSpPr>
        <p:spPr bwMode="auto">
          <a:xfrm>
            <a:off x="428625" y="2387253"/>
            <a:ext cx="8286750" cy="138499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800" dirty="0"/>
              <a:t> </a:t>
            </a:r>
            <a:r>
              <a:rPr lang="zh-CN" altLang="en-US" sz="2800" dirty="0" smtClean="0"/>
              <a:t>破解</a:t>
            </a:r>
            <a:r>
              <a:rPr lang="zh-CN" altLang="en-US" sz="2800" dirty="0"/>
              <a:t>列换位加密法的最后一步是找出列的正确顺序。这是从颠倒字母顺序而构成词的过程，需要充分利用字母的一些特征。如引导字符、连字集加权等。</a:t>
            </a:r>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47</a:t>
            </a:fld>
            <a:endParaRPr lang="zh-CN" altLang="en-US"/>
          </a:p>
        </p:txBody>
      </p:sp>
    </p:spTree>
    <p:extLst>
      <p:ext uri="{BB962C8B-B14F-4D97-AF65-F5344CB8AC3E}">
        <p14:creationId xmlns:p14="http://schemas.microsoft.com/office/powerpoint/2010/main" val="38963030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14BE8EF-C888-4570-B114-73A239CD5DCB}" type="slidenum">
              <a:rPr lang="en-US"/>
              <a:pPr>
                <a:defRPr/>
              </a:pPr>
              <a:t>48</a:t>
            </a:fld>
            <a:endParaRPr lang="en-US"/>
          </a:p>
        </p:txBody>
      </p:sp>
      <p:sp>
        <p:nvSpPr>
          <p:cNvPr id="21507" name="Rectangle 2"/>
          <p:cNvSpPr>
            <a:spLocks noGrp="1" noChangeArrowheads="1"/>
          </p:cNvSpPr>
          <p:nvPr>
            <p:ph type="title"/>
          </p:nvPr>
        </p:nvSpPr>
        <p:spPr/>
        <p:txBody>
          <a:bodyPr>
            <a:normAutofit fontScale="90000"/>
          </a:bodyPr>
          <a:lstStyle/>
          <a:p>
            <a:r>
              <a:rPr lang="en-US" altLang="zh-CN" dirty="0" smtClean="0"/>
              <a:t>2.4 </a:t>
            </a:r>
            <a:r>
              <a:rPr lang="zh-CN" altLang="en-US" dirty="0" smtClean="0"/>
              <a:t>现代密码学 </a:t>
            </a:r>
          </a:p>
        </p:txBody>
      </p:sp>
      <p:sp>
        <p:nvSpPr>
          <p:cNvPr id="21508" name="Rectangle 3"/>
          <p:cNvSpPr>
            <a:spLocks noGrp="1" noChangeArrowheads="1"/>
          </p:cNvSpPr>
          <p:nvPr>
            <p:ph type="body" idx="1"/>
          </p:nvPr>
        </p:nvSpPr>
        <p:spPr/>
        <p:txBody>
          <a:bodyPr/>
          <a:lstStyle/>
          <a:p>
            <a:r>
              <a:rPr lang="zh-CN" altLang="en-US" sz="2400" smtClean="0"/>
              <a:t>现代密码技术的主要是指用电子技术、计算机技术等实现。</a:t>
            </a:r>
          </a:p>
          <a:p>
            <a:r>
              <a:rPr lang="zh-CN" altLang="en-US" sz="2400" smtClean="0"/>
              <a:t>现代密码学的最重要的原则之一是“</a:t>
            </a:r>
            <a:r>
              <a:rPr lang="zh-CN" altLang="en-US" sz="2400" smtClean="0">
                <a:solidFill>
                  <a:srgbClr val="FF3300"/>
                </a:solidFill>
              </a:rPr>
              <a:t>一切秘密寓于密钥之中</a:t>
            </a:r>
            <a:r>
              <a:rPr lang="zh-CN" altLang="en-US" sz="2400" smtClean="0"/>
              <a:t>”，也就是说算法和其他所有参数都是可以公开的，只有密钥匙保密的。</a:t>
            </a:r>
          </a:p>
          <a:p>
            <a:r>
              <a:rPr lang="zh-CN" altLang="en-US" sz="2400" smtClean="0"/>
              <a:t>一个好的密码体制只通过保密密钥就能保证加密消息的安全。</a:t>
            </a:r>
          </a:p>
          <a:p>
            <a:r>
              <a:rPr lang="zh-CN" altLang="en-US" sz="2400" smtClean="0"/>
              <a:t>加密完成后，只有知道密钥的人才能正解密。</a:t>
            </a:r>
          </a:p>
          <a:p>
            <a:r>
              <a:rPr lang="zh-CN" altLang="en-US" sz="2400" smtClean="0"/>
              <a:t>任何人只要能够获得密钥就能解密消息，隐私密钥对于密码系统至关重要。</a:t>
            </a:r>
          </a:p>
          <a:p>
            <a:r>
              <a:rPr lang="zh-CN" altLang="en-US" sz="2400" smtClean="0"/>
              <a:t>密钥的传递必须通过安全的信道进行。</a:t>
            </a:r>
          </a:p>
        </p:txBody>
      </p:sp>
    </p:spTree>
    <p:extLst>
      <p:ext uri="{BB962C8B-B14F-4D97-AF65-F5344CB8AC3E}">
        <p14:creationId xmlns:p14="http://schemas.microsoft.com/office/powerpoint/2010/main" val="2783613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fontScale="90000"/>
          </a:bodyPr>
          <a:lstStyle/>
          <a:p>
            <a:r>
              <a:rPr lang="en-US" altLang="zh-CN" smtClean="0"/>
              <a:t>1</a:t>
            </a:r>
            <a:r>
              <a:rPr lang="zh-CN" altLang="en-US" smtClean="0"/>
              <a:t>）流密码</a:t>
            </a:r>
          </a:p>
        </p:txBody>
      </p:sp>
      <p:sp>
        <p:nvSpPr>
          <p:cNvPr id="22532" name="Rectangle 3"/>
          <p:cNvSpPr>
            <a:spLocks noGrp="1" noChangeArrowheads="1"/>
          </p:cNvSpPr>
          <p:nvPr>
            <p:ph type="body" idx="1"/>
          </p:nvPr>
        </p:nvSpPr>
        <p:spPr/>
        <p:txBody>
          <a:bodyPr/>
          <a:lstStyle/>
          <a:p>
            <a:r>
              <a:rPr lang="zh-CN" altLang="en-US" sz="2400" dirty="0" smtClean="0"/>
              <a:t>流密码（</a:t>
            </a:r>
            <a:r>
              <a:rPr lang="en-US" altLang="zh-CN" sz="2400" dirty="0" smtClean="0"/>
              <a:t>Stream Cipher</a:t>
            </a:r>
            <a:r>
              <a:rPr lang="zh-CN" altLang="en-US" sz="2400" dirty="0" smtClean="0"/>
              <a:t>）也称序列密码，是对称</a:t>
            </a:r>
            <a:r>
              <a:rPr lang="zh-CN" altLang="en-US" sz="2400" dirty="0" smtClean="0">
                <a:hlinkClick r:id="rId2"/>
              </a:rPr>
              <a:t>密码算法</a:t>
            </a:r>
            <a:r>
              <a:rPr lang="zh-CN" altLang="en-US" sz="2400" dirty="0" smtClean="0"/>
              <a:t>的一种。</a:t>
            </a:r>
            <a:endParaRPr lang="en-US" altLang="zh-CN" sz="2400" dirty="0" smtClean="0"/>
          </a:p>
          <a:p>
            <a:r>
              <a:rPr lang="zh-CN" altLang="en-US" sz="2400" dirty="0" smtClean="0"/>
              <a:t>流密码具有实现简单、便于硬件实施、加解密处理速度快、没有或只有有限的错误传播等特点，因此在实际应用中，特别是专用或机密机构中保持着优势，典型的应用领域包括无线通信、外交通信。 </a:t>
            </a:r>
          </a:p>
        </p:txBody>
      </p:sp>
      <p:pic>
        <p:nvPicPr>
          <p:cNvPr id="18" name="图片 17"/>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059279"/>
            <a:ext cx="5976664" cy="2592288"/>
          </a:xfrm>
          <a:prstGeom prst="rect">
            <a:avLst/>
          </a:prstGeom>
          <a:noFill/>
          <a:ln>
            <a:noFill/>
          </a:ln>
        </p:spPr>
      </p:pic>
    </p:spTree>
    <p:extLst>
      <p:ext uri="{BB962C8B-B14F-4D97-AF65-F5344CB8AC3E}">
        <p14:creationId xmlns:p14="http://schemas.microsoft.com/office/powerpoint/2010/main" val="647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2.1 </a:t>
            </a:r>
            <a:r>
              <a:rPr lang="zh-CN" altLang="zh-CN" b="1" dirty="0"/>
              <a:t>物联网数据安全基础</a:t>
            </a:r>
            <a:endParaRPr lang="zh-CN" altLang="en-US" dirty="0"/>
          </a:p>
        </p:txBody>
      </p:sp>
      <p:sp>
        <p:nvSpPr>
          <p:cNvPr id="3" name="内容占位符 2"/>
          <p:cNvSpPr>
            <a:spLocks noGrp="1"/>
          </p:cNvSpPr>
          <p:nvPr>
            <p:ph idx="1"/>
          </p:nvPr>
        </p:nvSpPr>
        <p:spPr/>
        <p:txBody>
          <a:bodyPr/>
          <a:lstStyle/>
          <a:p>
            <a:pPr marL="0" indent="0">
              <a:buNone/>
            </a:pPr>
            <a:r>
              <a:rPr lang="zh-CN" altLang="zh-CN" dirty="0"/>
              <a:t>（</a:t>
            </a:r>
            <a:r>
              <a:rPr lang="en-US" altLang="zh-CN" dirty="0"/>
              <a:t>1</a:t>
            </a:r>
            <a:r>
              <a:rPr lang="zh-CN" altLang="zh-CN" dirty="0"/>
              <a:t>）数据机密性</a:t>
            </a:r>
          </a:p>
          <a:p>
            <a:r>
              <a:rPr lang="zh-CN" altLang="zh-CN" dirty="0"/>
              <a:t>数据机密性</a:t>
            </a:r>
            <a:r>
              <a:rPr lang="en-US" altLang="zh-CN" dirty="0"/>
              <a:t>(data confidentiality)</a:t>
            </a:r>
            <a:r>
              <a:rPr lang="zh-CN" altLang="zh-CN" dirty="0"/>
              <a:t>是指通过加密，保护数据免遭泄漏，防止信息被未授权用户获取，包括防分析</a:t>
            </a:r>
            <a:r>
              <a:rPr lang="zh-CN" altLang="zh-CN" dirty="0" smtClean="0"/>
              <a:t>。</a:t>
            </a:r>
            <a:endParaRPr lang="en-US" altLang="zh-CN" dirty="0" smtClean="0"/>
          </a:p>
          <a:p>
            <a:r>
              <a:rPr lang="zh-CN" altLang="zh-CN" dirty="0" smtClean="0"/>
              <a:t>例如</a:t>
            </a:r>
            <a:r>
              <a:rPr lang="zh-CN" altLang="zh-CN" dirty="0"/>
              <a:t>，加密一份工资单可以防止没有掌握密钥的人无法读取其内容</a:t>
            </a:r>
            <a:r>
              <a:rPr lang="zh-CN" altLang="zh-CN" dirty="0" smtClean="0"/>
              <a:t>。</a:t>
            </a:r>
            <a:endParaRPr lang="en-US" altLang="zh-CN" dirty="0" smtClean="0"/>
          </a:p>
          <a:p>
            <a:r>
              <a:rPr lang="zh-CN" altLang="zh-CN" dirty="0" smtClean="0"/>
              <a:t>如果</a:t>
            </a:r>
            <a:r>
              <a:rPr lang="zh-CN" altLang="zh-CN" dirty="0"/>
              <a:t>用户需要查看其内容，必须通过解密</a:t>
            </a:r>
            <a:r>
              <a:rPr lang="zh-CN" altLang="zh-CN" dirty="0" smtClean="0"/>
              <a:t>。</a:t>
            </a:r>
            <a:endParaRPr lang="en-US" altLang="zh-CN" dirty="0" smtClean="0"/>
          </a:p>
          <a:p>
            <a:r>
              <a:rPr lang="zh-CN" altLang="zh-CN" dirty="0" smtClean="0"/>
              <a:t>只有</a:t>
            </a:r>
            <a:r>
              <a:rPr lang="zh-CN" altLang="zh-CN" dirty="0"/>
              <a:t>密钥的拥有者才能够将密钥输入解密程序</a:t>
            </a:r>
            <a:r>
              <a:rPr lang="zh-CN" altLang="zh-CN" dirty="0" smtClean="0"/>
              <a:t>。</a:t>
            </a:r>
            <a:endParaRPr lang="en-US" altLang="zh-CN" dirty="0" smtClean="0"/>
          </a:p>
          <a:p>
            <a:r>
              <a:rPr lang="zh-CN" altLang="zh-CN" dirty="0" smtClean="0"/>
              <a:t>然而</a:t>
            </a:r>
            <a:r>
              <a:rPr lang="zh-CN" altLang="zh-CN" dirty="0"/>
              <a:t>，如果密钥输入解密程序时，被其他人读取到该密钥，则这份工资单的机密性就被破坏。</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a:t>
            </a:fld>
            <a:endParaRPr lang="zh-CN" altLang="en-US"/>
          </a:p>
        </p:txBody>
      </p:sp>
    </p:spTree>
    <p:extLst>
      <p:ext uri="{BB962C8B-B14F-4D97-AF65-F5344CB8AC3E}">
        <p14:creationId xmlns:p14="http://schemas.microsoft.com/office/powerpoint/2010/main" val="3931186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r>
              <a:rPr lang="zh-CN" altLang="en-US"/>
              <a:t>西安交通大学 桂小林 </a:t>
            </a:r>
            <a:fld id="{B550987E-2F2A-4432-AC00-FBA857FB9EA2}" type="slidenum">
              <a:rPr lang="en-US"/>
              <a:pPr>
                <a:defRPr/>
              </a:pPr>
              <a:t>50</a:t>
            </a:fld>
            <a:endParaRPr lang="en-US"/>
          </a:p>
        </p:txBody>
      </p:sp>
      <p:sp>
        <p:nvSpPr>
          <p:cNvPr id="23555" name="Rectangle 2"/>
          <p:cNvSpPr>
            <a:spLocks noGrp="1" noChangeArrowheads="1"/>
          </p:cNvSpPr>
          <p:nvPr>
            <p:ph type="title"/>
          </p:nvPr>
        </p:nvSpPr>
        <p:spPr/>
        <p:txBody>
          <a:bodyPr>
            <a:normAutofit fontScale="90000"/>
          </a:bodyPr>
          <a:lstStyle/>
          <a:p>
            <a:r>
              <a:rPr lang="zh-CN" altLang="en-US" dirty="0" smtClean="0"/>
              <a:t>流密码</a:t>
            </a:r>
          </a:p>
        </p:txBody>
      </p:sp>
      <p:sp>
        <p:nvSpPr>
          <p:cNvPr id="23556" name="Rectangle 3"/>
          <p:cNvSpPr>
            <a:spLocks noGrp="1" noChangeArrowheads="1"/>
          </p:cNvSpPr>
          <p:nvPr>
            <p:ph type="body" idx="1"/>
          </p:nvPr>
        </p:nvSpPr>
        <p:spPr/>
        <p:txBody>
          <a:bodyPr/>
          <a:lstStyle/>
          <a:p>
            <a:endParaRPr lang="zh-CN" altLang="en-US" smtClean="0"/>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80772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57" name="Rectangle 5"/>
          <p:cNvSpPr>
            <a:spLocks noChangeArrowheads="1"/>
          </p:cNvSpPr>
          <p:nvPr/>
        </p:nvSpPr>
        <p:spPr bwMode="auto">
          <a:xfrm>
            <a:off x="7740352" y="2204864"/>
            <a:ext cx="863600" cy="129698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zh-CN" altLang="en-US"/>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913" y="4934073"/>
            <a:ext cx="4434408" cy="195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44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流密码</a:t>
            </a:r>
            <a:endParaRPr lang="zh-CN" altLang="en-US" dirty="0"/>
          </a:p>
        </p:txBody>
      </p:sp>
      <p:sp>
        <p:nvSpPr>
          <p:cNvPr id="3" name="内容占位符 2"/>
          <p:cNvSpPr>
            <a:spLocks noGrp="1"/>
          </p:cNvSpPr>
          <p:nvPr>
            <p:ph idx="1"/>
          </p:nvPr>
        </p:nvSpPr>
        <p:spPr/>
        <p:txBody>
          <a:bodyPr/>
          <a:lstStyle/>
          <a:p>
            <a:r>
              <a:rPr lang="en-US" altLang="zh-CN" dirty="0"/>
              <a:t>1949</a:t>
            </a:r>
            <a:r>
              <a:rPr lang="zh-CN" altLang="zh-CN" dirty="0"/>
              <a:t>年</a:t>
            </a:r>
            <a:r>
              <a:rPr lang="en-US" altLang="zh-CN" dirty="0"/>
              <a:t>Shannon</a:t>
            </a:r>
            <a:r>
              <a:rPr lang="zh-CN" altLang="zh-CN" dirty="0"/>
              <a:t>证明了只有一次一密的</a:t>
            </a:r>
            <a:r>
              <a:rPr lang="en-US" altLang="zh-CN" dirty="0" err="1">
                <a:hlinkClick r:id="rId2"/>
              </a:rPr>
              <a:t>密码体制</a:t>
            </a:r>
            <a:r>
              <a:rPr lang="zh-CN" altLang="zh-CN" dirty="0"/>
              <a:t>是绝对安全的，这给流密码技术的研究以强大的支持，流密码方案的发展是模仿一次一密系统的尝试，或者说</a:t>
            </a:r>
            <a:r>
              <a:rPr lang="en-US" altLang="zh-CN" dirty="0"/>
              <a:t>“</a:t>
            </a:r>
            <a:r>
              <a:rPr lang="zh-CN" altLang="zh-CN" dirty="0"/>
              <a:t>一次一密</a:t>
            </a:r>
            <a:r>
              <a:rPr lang="en-US" altLang="zh-CN" dirty="0"/>
              <a:t>”</a:t>
            </a:r>
            <a:r>
              <a:rPr lang="zh-CN" altLang="zh-CN" dirty="0"/>
              <a:t>的密码方案是流密码的雏形</a:t>
            </a:r>
            <a:r>
              <a:rPr lang="zh-CN" altLang="zh-CN" dirty="0" smtClean="0"/>
              <a:t>。</a:t>
            </a:r>
            <a:endParaRPr lang="en-US" altLang="zh-CN" dirty="0" smtClean="0"/>
          </a:p>
          <a:p>
            <a:r>
              <a:rPr lang="zh-CN" altLang="zh-CN" dirty="0" smtClean="0"/>
              <a:t>如果</a:t>
            </a:r>
            <a:r>
              <a:rPr lang="zh-CN" altLang="zh-CN" dirty="0"/>
              <a:t>流密码所使用的是真正随机方式的、与消息流长度相同的</a:t>
            </a:r>
            <a:r>
              <a:rPr lang="en-US" altLang="zh-CN" dirty="0" err="1">
                <a:hlinkClick r:id="rId3"/>
              </a:rPr>
              <a:t>密钥</a:t>
            </a:r>
            <a:r>
              <a:rPr lang="zh-CN" altLang="zh-CN" dirty="0"/>
              <a:t>流，则此时的流密码就是一次一密的</a:t>
            </a:r>
            <a:r>
              <a:rPr lang="en-US" altLang="zh-CN" dirty="0" err="1">
                <a:hlinkClick r:id="rId2"/>
              </a:rPr>
              <a:t>密码体制</a:t>
            </a:r>
            <a:r>
              <a:rPr lang="zh-CN" altLang="zh-CN" dirty="0" smtClean="0"/>
              <a:t>。</a:t>
            </a:r>
            <a:endParaRPr lang="en-US" altLang="zh-CN" dirty="0" smtClean="0"/>
          </a:p>
          <a:p>
            <a:r>
              <a:rPr lang="zh-CN" altLang="zh-CN" dirty="0" smtClean="0"/>
              <a:t>若</a:t>
            </a:r>
            <a:r>
              <a:rPr lang="zh-CN" altLang="zh-CN" dirty="0"/>
              <a:t>能以一种方式产生一随机序列（</a:t>
            </a:r>
            <a:r>
              <a:rPr lang="en-US" altLang="zh-CN" dirty="0" err="1">
                <a:hlinkClick r:id="rId3"/>
              </a:rPr>
              <a:t>密钥</a:t>
            </a:r>
            <a:r>
              <a:rPr lang="zh-CN" altLang="zh-CN" dirty="0"/>
              <a:t>流），这一序列由密钥所确定，则利用这样的序列就可以进行加密，即将密钥、明文表示成连续的符号或二进制，对应地进行加密，加解密时一次处理明文中的一个或几个比特。</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51</a:t>
            </a:fld>
            <a:endParaRPr lang="zh-CN" altLang="en-US"/>
          </a:p>
        </p:txBody>
      </p:sp>
    </p:spTree>
    <p:extLst>
      <p:ext uri="{BB962C8B-B14F-4D97-AF65-F5344CB8AC3E}">
        <p14:creationId xmlns:p14="http://schemas.microsoft.com/office/powerpoint/2010/main" val="388475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r>
              <a:rPr lang="zh-CN" altLang="en-US"/>
              <a:t>西安交通大学 桂小林 </a:t>
            </a:r>
            <a:fld id="{791F8F02-203B-40BA-9878-36AE1B1308CC}" type="slidenum">
              <a:rPr lang="en-US"/>
              <a:pPr>
                <a:defRPr/>
              </a:pPr>
              <a:t>52</a:t>
            </a:fld>
            <a:endParaRPr lang="en-US"/>
          </a:p>
        </p:txBody>
      </p:sp>
      <p:sp>
        <p:nvSpPr>
          <p:cNvPr id="24579" name="Rectangle 2"/>
          <p:cNvSpPr>
            <a:spLocks noGrp="1" noChangeArrowheads="1"/>
          </p:cNvSpPr>
          <p:nvPr>
            <p:ph type="title"/>
          </p:nvPr>
        </p:nvSpPr>
        <p:spPr/>
        <p:txBody>
          <a:bodyPr>
            <a:normAutofit fontScale="90000"/>
          </a:bodyPr>
          <a:lstStyle/>
          <a:p>
            <a:r>
              <a:rPr lang="en-US" altLang="zh-CN" dirty="0" smtClean="0"/>
              <a:t>2</a:t>
            </a:r>
            <a:r>
              <a:rPr lang="zh-CN" altLang="en-US" dirty="0" smtClean="0"/>
              <a:t>）分组密码 </a:t>
            </a:r>
          </a:p>
        </p:txBody>
      </p:sp>
      <p:sp>
        <p:nvSpPr>
          <p:cNvPr id="24580" name="Rectangle 3"/>
          <p:cNvSpPr>
            <a:spLocks noGrp="1" noChangeArrowheads="1"/>
          </p:cNvSpPr>
          <p:nvPr>
            <p:ph type="body" idx="1"/>
          </p:nvPr>
        </p:nvSpPr>
        <p:spPr/>
        <p:txBody>
          <a:bodyPr/>
          <a:lstStyle/>
          <a:p>
            <a:r>
              <a:rPr lang="zh-CN" altLang="en-US" sz="2400" dirty="0" smtClean="0"/>
              <a:t>分组密码就是数据在密钥的作用下</a:t>
            </a:r>
            <a:r>
              <a:rPr lang="en-US" altLang="zh-CN" sz="2400" dirty="0" smtClean="0"/>
              <a:t>,</a:t>
            </a:r>
            <a:r>
              <a:rPr lang="zh-CN" altLang="en-US" sz="2400" dirty="0" smtClean="0"/>
              <a:t>一组一组等长地被处理</a:t>
            </a:r>
            <a:r>
              <a:rPr lang="en-US" altLang="zh-CN" sz="2400" dirty="0" smtClean="0"/>
              <a:t>,</a:t>
            </a:r>
            <a:r>
              <a:rPr lang="zh-CN" altLang="en-US" sz="2400" dirty="0" smtClean="0"/>
              <a:t>且通常情况是明、密文等长。这样做的好处是处理速度快，节约了存储，避免了带宽的浪费。因此，其也成为许多密码组件的基础。</a:t>
            </a:r>
          </a:p>
          <a:p>
            <a:r>
              <a:rPr lang="zh-CN" altLang="en-US" sz="2400" dirty="0" smtClean="0"/>
              <a:t>另外，由于其固有的特点（高强度、高速率、便于软硬件实现）而成为标准化进程的首选体制。</a:t>
            </a:r>
            <a:endParaRPr lang="en-US" altLang="zh-CN" sz="2400" dirty="0" smtClean="0"/>
          </a:p>
          <a:p>
            <a:r>
              <a:rPr lang="zh-CN" altLang="en-US" sz="2400" dirty="0" smtClean="0"/>
              <a:t>分组密码又可分为三类：置换密码、替换密码和乘积密码。 </a:t>
            </a:r>
          </a:p>
          <a:p>
            <a:endParaRPr lang="zh-CN" altLang="en-US" sz="2400"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47" y="4423096"/>
            <a:ext cx="797310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63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a:t>）分组密码 </a:t>
            </a:r>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53</a:t>
            </a:fld>
            <a:endParaRPr lang="zh-CN" alt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1048"/>
            <a:ext cx="849694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797310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0508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E3C076A6-A692-416B-8FBC-AAECF4452AC6}" type="slidenum">
              <a:rPr lang="en-US"/>
              <a:pPr>
                <a:defRPr/>
              </a:pPr>
              <a:t>54</a:t>
            </a:fld>
            <a:endParaRPr lang="en-US"/>
          </a:p>
        </p:txBody>
      </p:sp>
      <p:sp>
        <p:nvSpPr>
          <p:cNvPr id="25603" name="Rectangle 2"/>
          <p:cNvSpPr>
            <a:spLocks noGrp="1" noChangeArrowheads="1"/>
          </p:cNvSpPr>
          <p:nvPr>
            <p:ph type="title"/>
          </p:nvPr>
        </p:nvSpPr>
        <p:spPr>
          <a:xfrm>
            <a:off x="468313" y="333375"/>
            <a:ext cx="8382000" cy="892175"/>
          </a:xfrm>
        </p:spPr>
        <p:txBody>
          <a:bodyPr/>
          <a:lstStyle/>
          <a:p>
            <a:r>
              <a:rPr lang="en-US" altLang="zh-CN" b="1" dirty="0" smtClean="0"/>
              <a:t>2.4.1 DES</a:t>
            </a:r>
            <a:r>
              <a:rPr lang="zh-CN" altLang="en-US" b="1" dirty="0" smtClean="0"/>
              <a:t>算法 </a:t>
            </a:r>
          </a:p>
        </p:txBody>
      </p:sp>
      <p:sp>
        <p:nvSpPr>
          <p:cNvPr id="25604" name="Rectangle 3"/>
          <p:cNvSpPr>
            <a:spLocks noGrp="1" noChangeArrowheads="1"/>
          </p:cNvSpPr>
          <p:nvPr>
            <p:ph type="body" idx="1"/>
          </p:nvPr>
        </p:nvSpPr>
        <p:spPr>
          <a:xfrm>
            <a:off x="457200" y="1412776"/>
            <a:ext cx="8229600" cy="4713387"/>
          </a:xfrm>
        </p:spPr>
        <p:txBody>
          <a:bodyPr>
            <a:normAutofit fontScale="92500"/>
          </a:bodyPr>
          <a:lstStyle/>
          <a:p>
            <a:r>
              <a:rPr lang="en-US" altLang="zh-CN" dirty="0"/>
              <a:t>DES</a:t>
            </a:r>
            <a:r>
              <a:rPr lang="zh-CN" altLang="en-US" dirty="0"/>
              <a:t>是</a:t>
            </a:r>
            <a:r>
              <a:rPr lang="en-US" altLang="zh-CN" dirty="0"/>
              <a:t>Data Encryption Standard</a:t>
            </a:r>
            <a:r>
              <a:rPr lang="zh-CN" altLang="en-US" dirty="0"/>
              <a:t>的缩写，即数据加密标准</a:t>
            </a:r>
            <a:r>
              <a:rPr lang="zh-CN" altLang="en-US" dirty="0" smtClean="0"/>
              <a:t>。</a:t>
            </a:r>
            <a:endParaRPr lang="en-US" altLang="zh-CN" dirty="0" smtClean="0"/>
          </a:p>
          <a:p>
            <a:r>
              <a:rPr lang="zh-CN" altLang="en-US" dirty="0" smtClean="0"/>
              <a:t>该</a:t>
            </a:r>
            <a:r>
              <a:rPr lang="zh-CN" altLang="en-US" dirty="0"/>
              <a:t>标准中的算法是第一个并且是最重要的现代对称加密算法，是美国国家安全标准局于</a:t>
            </a:r>
            <a:r>
              <a:rPr lang="en-US" altLang="zh-CN" dirty="0"/>
              <a:t>1977</a:t>
            </a:r>
            <a:r>
              <a:rPr lang="zh-CN" altLang="en-US" dirty="0"/>
              <a:t>年公布的由</a:t>
            </a:r>
            <a:r>
              <a:rPr lang="en-US" altLang="zh-CN" dirty="0"/>
              <a:t>IBM</a:t>
            </a:r>
            <a:r>
              <a:rPr lang="zh-CN" altLang="en-US" dirty="0"/>
              <a:t>公司研制的加密算法，主要用于与国家安全无关的信息加密</a:t>
            </a:r>
            <a:r>
              <a:rPr lang="zh-CN" altLang="en-US" dirty="0" smtClean="0"/>
              <a:t>。</a:t>
            </a:r>
            <a:endParaRPr lang="en-US" altLang="zh-CN" dirty="0" smtClean="0"/>
          </a:p>
          <a:p>
            <a:r>
              <a:rPr lang="zh-CN" altLang="en-US" dirty="0" smtClean="0"/>
              <a:t>在</a:t>
            </a:r>
            <a:r>
              <a:rPr lang="zh-CN" altLang="en-US" dirty="0"/>
              <a:t>公布后的二十多年里面，数据加密标准在世界范围内得到了广泛的应用，经受了各种密码分析和攻击，体现出了令人满意的安全性</a:t>
            </a:r>
            <a:r>
              <a:rPr lang="zh-CN" altLang="en-US" dirty="0" smtClean="0"/>
              <a:t>。</a:t>
            </a:r>
            <a:endParaRPr lang="en-US" altLang="zh-CN" dirty="0" smtClean="0"/>
          </a:p>
          <a:p>
            <a:r>
              <a:rPr lang="zh-CN" altLang="en-US" dirty="0" smtClean="0"/>
              <a:t>世界</a:t>
            </a:r>
            <a:r>
              <a:rPr lang="zh-CN" altLang="en-US" dirty="0"/>
              <a:t>范围内的银行普遍将它用于资金转账安全，而国内的</a:t>
            </a:r>
            <a:r>
              <a:rPr lang="en-US" altLang="zh-CN" dirty="0"/>
              <a:t>POS</a:t>
            </a:r>
            <a:r>
              <a:rPr lang="zh-CN" altLang="en-US" dirty="0"/>
              <a:t>、</a:t>
            </a:r>
            <a:r>
              <a:rPr lang="en-US" altLang="zh-CN" dirty="0"/>
              <a:t>ATM</a:t>
            </a:r>
            <a:r>
              <a:rPr lang="zh-CN" altLang="en-US" dirty="0"/>
              <a:t>、磁卡及智能卡、加油站、高速公路收费站等领域曾主要采用</a:t>
            </a:r>
            <a:r>
              <a:rPr lang="en-US" altLang="zh-CN" dirty="0"/>
              <a:t>DES</a:t>
            </a:r>
            <a:r>
              <a:rPr lang="zh-CN" altLang="en-US" dirty="0"/>
              <a:t>来实现关键数据的保密</a:t>
            </a:r>
            <a:r>
              <a:rPr lang="zh-CN" altLang="en-US" dirty="0" smtClean="0"/>
              <a:t>。</a:t>
            </a:r>
            <a:endParaRPr lang="en-US" altLang="zh-CN" dirty="0" smtClean="0"/>
          </a:p>
          <a:p>
            <a:r>
              <a:rPr lang="en-US" altLang="zh-CN" sz="2400" dirty="0" smtClean="0"/>
              <a:t>DES</a:t>
            </a:r>
            <a:r>
              <a:rPr lang="zh-CN" altLang="en-US" sz="2400" dirty="0" smtClean="0"/>
              <a:t>是一个分组加密算法。</a:t>
            </a:r>
            <a:endParaRPr lang="en-US" altLang="zh-CN" sz="2400" dirty="0" smtClean="0"/>
          </a:p>
          <a:p>
            <a:r>
              <a:rPr lang="zh-CN" altLang="en-US" sz="2400" dirty="0" smtClean="0"/>
              <a:t>同时</a:t>
            </a:r>
            <a:r>
              <a:rPr lang="en-US" altLang="zh-CN" sz="2400" dirty="0" smtClean="0"/>
              <a:t>DES</a:t>
            </a:r>
            <a:r>
              <a:rPr lang="zh-CN" altLang="en-US" sz="2400" dirty="0" smtClean="0"/>
              <a:t>也是一个对称算法，即加密和解密用的是同一个算法。</a:t>
            </a:r>
            <a:endParaRPr lang="en-US" altLang="zh-CN" sz="2400" dirty="0" smtClean="0"/>
          </a:p>
        </p:txBody>
      </p:sp>
    </p:spTree>
    <p:extLst>
      <p:ext uri="{BB962C8B-B14F-4D97-AF65-F5344CB8AC3E}">
        <p14:creationId xmlns:p14="http://schemas.microsoft.com/office/powerpoint/2010/main" val="87842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55</a:t>
            </a:fld>
            <a:endParaRPr lang="zh-CN" alt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82678"/>
            <a:ext cx="835292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4110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4" name="灯片编号占位符 5"/>
          <p:cNvSpPr>
            <a:spLocks noGrp="1"/>
          </p:cNvSpPr>
          <p:nvPr>
            <p:ph type="sldNum" sz="quarter" idx="10"/>
          </p:nvPr>
        </p:nvSpPr>
        <p:spPr>
          <a:xfrm>
            <a:off x="6781800" y="6324600"/>
            <a:ext cx="1905000" cy="457200"/>
          </a:xfrm>
        </p:spPr>
        <p:txBody>
          <a:bodyPr anchor="b"/>
          <a:lstStyle/>
          <a:p>
            <a:pPr>
              <a:defRPr/>
            </a:pPr>
            <a:fld id="{85156323-0AF9-4F24-8F00-3E43873CBFC7}" type="slidenum">
              <a:rPr lang="en-US" altLang="zh-CN"/>
              <a:pPr>
                <a:defRPr/>
              </a:pPr>
              <a:t>56</a:t>
            </a:fld>
            <a:endParaRPr lang="en-US" altLang="zh-CN"/>
          </a:p>
        </p:txBody>
      </p:sp>
      <p:sp>
        <p:nvSpPr>
          <p:cNvPr id="26627" name="Rectangle 2"/>
          <p:cNvSpPr>
            <a:spLocks noGrp="1" noChangeArrowheads="1"/>
          </p:cNvSpPr>
          <p:nvPr>
            <p:ph type="title" idx="4294967295"/>
          </p:nvPr>
        </p:nvSpPr>
        <p:spPr>
          <a:xfrm>
            <a:off x="285750" y="642938"/>
            <a:ext cx="7793038" cy="1143000"/>
          </a:xfrm>
        </p:spPr>
        <p:txBody>
          <a:bodyPr/>
          <a:lstStyle/>
          <a:p>
            <a:r>
              <a:rPr lang="en-US" altLang="zh-CN" sz="3500" dirty="0" smtClean="0">
                <a:latin typeface="Comic Sans MS" pitchFamily="66" charset="0"/>
              </a:rPr>
              <a:t>DES</a:t>
            </a:r>
            <a:r>
              <a:rPr lang="zh-CN" altLang="zh-CN" sz="3500" dirty="0" smtClean="0">
                <a:latin typeface="华文行楷" pitchFamily="2" charset="-122"/>
              </a:rPr>
              <a:t>的</a:t>
            </a:r>
            <a:r>
              <a:rPr lang="zh-CN" altLang="en-US" sz="3500" dirty="0" smtClean="0">
                <a:latin typeface="华文行楷" pitchFamily="2" charset="-122"/>
              </a:rPr>
              <a:t>流程</a:t>
            </a:r>
            <a:r>
              <a:rPr lang="zh-CN" altLang="zh-CN" sz="3500" dirty="0" smtClean="0">
                <a:latin typeface="华文行楷" pitchFamily="2" charset="-122"/>
              </a:rPr>
              <a:t>描述</a:t>
            </a:r>
            <a:endParaRPr lang="zh-CN" altLang="en-US" sz="2800" dirty="0" smtClean="0">
              <a:ea typeface="楷体_GB2312" pitchFamily="1" charset="-122"/>
            </a:endParaRPr>
          </a:p>
        </p:txBody>
      </p:sp>
      <p:sp>
        <p:nvSpPr>
          <p:cNvPr id="92163" name="Rectangle 3"/>
          <p:cNvSpPr>
            <a:spLocks noGrp="1" noChangeArrowheads="1"/>
          </p:cNvSpPr>
          <p:nvPr>
            <p:ph idx="4294967295"/>
          </p:nvPr>
        </p:nvSpPr>
        <p:spPr>
          <a:xfrm>
            <a:off x="0" y="2133600"/>
            <a:ext cx="3168650" cy="4406900"/>
          </a:xfrm>
        </p:spPr>
        <p:txBody>
          <a:bodyPr/>
          <a:lstStyle/>
          <a:p>
            <a:r>
              <a:rPr lang="en-US" altLang="zh-CN" sz="2600" dirty="0" smtClean="0"/>
              <a:t>DES</a:t>
            </a:r>
            <a:r>
              <a:rPr lang="zh-CN" altLang="zh-CN" sz="2600" dirty="0" smtClean="0"/>
              <a:t>利用56比特串长度的密钥</a:t>
            </a:r>
            <a:r>
              <a:rPr lang="en-US" altLang="zh-CN" sz="2600" dirty="0" smtClean="0"/>
              <a:t>K</a:t>
            </a:r>
            <a:r>
              <a:rPr lang="zh-CN" altLang="zh-CN" sz="2600" dirty="0" smtClean="0"/>
              <a:t>来加密长度为64位的明文，得到长度为64位的密文</a:t>
            </a:r>
            <a:endParaRPr lang="zh-CN" altLang="en-US" dirty="0" smtClean="0"/>
          </a:p>
        </p:txBody>
      </p:sp>
      <p:sp>
        <p:nvSpPr>
          <p:cNvPr id="26629" name="Rectangle 4"/>
          <p:cNvSpPr>
            <a:spLocks noChangeArrowheads="1"/>
          </p:cNvSpPr>
          <p:nvPr/>
        </p:nvSpPr>
        <p:spPr bwMode="auto">
          <a:xfrm>
            <a:off x="3486150" y="2143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26631" name="Rectangle 19"/>
          <p:cNvSpPr>
            <a:spLocks noChangeArrowheads="1"/>
          </p:cNvSpPr>
          <p:nvPr/>
        </p:nvSpPr>
        <p:spPr bwMode="auto">
          <a:xfrm>
            <a:off x="0" y="1701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just" eaLnBrk="1" hangingPunct="1"/>
            <a:r>
              <a:rPr lang="en-US" altLang="zh-CN" sz="1000">
                <a:latin typeface="Courier New" pitchFamily="49" charset="0"/>
                <a:cs typeface="Times New Roman" pitchFamily="18" charset="0"/>
              </a:rPr>
              <a:t> </a:t>
            </a:r>
            <a:endParaRPr lang="en-US" altLang="zh-CN" sz="1000">
              <a:latin typeface="宋体" pitchFamily="2" charset="-122"/>
            </a:endParaRPr>
          </a:p>
          <a:p>
            <a:endParaRPr lang="en-US" altLang="zh-CN"/>
          </a:p>
        </p:txBody>
      </p:sp>
      <p:pic>
        <p:nvPicPr>
          <p:cNvPr id="20" name="图片 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88640"/>
            <a:ext cx="4752528" cy="6120680"/>
          </a:xfrm>
          <a:prstGeom prst="rect">
            <a:avLst/>
          </a:prstGeom>
          <a:noFill/>
          <a:ln>
            <a:noFill/>
          </a:ln>
        </p:spPr>
      </p:pic>
    </p:spTree>
    <p:extLst>
      <p:ext uri="{BB962C8B-B14F-4D97-AF65-F5344CB8AC3E}">
        <p14:creationId xmlns:p14="http://schemas.microsoft.com/office/powerpoint/2010/main" val="237273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8570978-A316-4A29-BB5A-B7A669244902}" type="slidenum">
              <a:rPr lang="zh-CN" altLang="en-US" smtClean="0"/>
              <a:t>57</a:t>
            </a:fld>
            <a:endParaRPr lang="zh-CN" altLang="en-US"/>
          </a:p>
        </p:txBody>
      </p:sp>
      <p:pic>
        <p:nvPicPr>
          <p:cNvPr id="3" name="图片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22171"/>
            <a:ext cx="4392488" cy="6120680"/>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5820"/>
            <a:ext cx="4019550"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6878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a:xfrm>
            <a:off x="394755" y="6237312"/>
            <a:ext cx="8229600" cy="392907"/>
          </a:xfrm>
        </p:spPr>
        <p:txBody>
          <a:bodyPr>
            <a:normAutofit fontScale="92500" lnSpcReduction="20000"/>
          </a:bodyPr>
          <a:lstStyle/>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58</a:t>
            </a:fld>
            <a:endParaRPr lang="zh-CN" altLang="en-US"/>
          </a:p>
        </p:txBody>
      </p:sp>
      <p:pic>
        <p:nvPicPr>
          <p:cNvPr id="9" name="图片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511227"/>
            <a:ext cx="4392488" cy="6120680"/>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78807"/>
            <a:ext cx="402907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757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59</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315" y="332656"/>
            <a:ext cx="4392488" cy="6120680"/>
          </a:xfrm>
          <a:prstGeom prst="rect">
            <a:avLst/>
          </a:prstGeom>
          <a:noFill/>
          <a:ln>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4029075"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668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2.1 </a:t>
            </a:r>
            <a:r>
              <a:rPr lang="zh-CN" altLang="zh-CN" b="1" dirty="0"/>
              <a:t>物联网数据安全基础</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zh-CN" dirty="0"/>
              <a:t>（</a:t>
            </a:r>
            <a:r>
              <a:rPr lang="en-US" altLang="zh-CN" dirty="0"/>
              <a:t>2</a:t>
            </a:r>
            <a:r>
              <a:rPr lang="zh-CN" altLang="zh-CN" dirty="0"/>
              <a:t>）数据完整性</a:t>
            </a:r>
          </a:p>
          <a:p>
            <a:r>
              <a:rPr lang="zh-CN" altLang="zh-CN" dirty="0"/>
              <a:t>数据完整性（</a:t>
            </a:r>
            <a:r>
              <a:rPr lang="en-US" altLang="zh-CN" dirty="0"/>
              <a:t>Data Integrity</a:t>
            </a:r>
            <a:r>
              <a:rPr lang="zh-CN" altLang="zh-CN" dirty="0"/>
              <a:t>）是指数据的精确性（</a:t>
            </a:r>
            <a:r>
              <a:rPr lang="en-US" altLang="zh-CN" dirty="0"/>
              <a:t>Accuracy</a:t>
            </a:r>
            <a:r>
              <a:rPr lang="zh-CN" altLang="zh-CN" dirty="0"/>
              <a:t>） 和可靠性（</a:t>
            </a:r>
            <a:r>
              <a:rPr lang="en-US" altLang="zh-CN" dirty="0"/>
              <a:t>Reliability</a:t>
            </a:r>
            <a:r>
              <a:rPr lang="zh-CN" altLang="zh-CN" dirty="0"/>
              <a:t>）</a:t>
            </a:r>
            <a:r>
              <a:rPr lang="zh-CN" altLang="zh-CN" dirty="0" smtClean="0"/>
              <a:t>。</a:t>
            </a:r>
            <a:endParaRPr lang="en-US" altLang="zh-CN" dirty="0" smtClean="0"/>
          </a:p>
          <a:p>
            <a:r>
              <a:rPr lang="zh-CN" altLang="zh-CN" dirty="0" smtClean="0"/>
              <a:t>通常</a:t>
            </a:r>
            <a:r>
              <a:rPr lang="zh-CN" altLang="zh-CN" dirty="0"/>
              <a:t>使用</a:t>
            </a:r>
            <a:r>
              <a:rPr lang="en-US" altLang="zh-CN" dirty="0"/>
              <a:t>“</a:t>
            </a:r>
            <a:r>
              <a:rPr lang="zh-CN" altLang="zh-CN" dirty="0"/>
              <a:t>防止非法的或未经授权的数据改变</a:t>
            </a:r>
            <a:r>
              <a:rPr lang="en-US" altLang="zh-CN" dirty="0"/>
              <a:t>”</a:t>
            </a:r>
            <a:r>
              <a:rPr lang="zh-CN" altLang="zh-CN" dirty="0"/>
              <a:t>来表达完整性</a:t>
            </a:r>
            <a:r>
              <a:rPr lang="zh-CN" altLang="zh-CN" dirty="0" smtClean="0"/>
              <a:t>。即</a:t>
            </a:r>
            <a:r>
              <a:rPr lang="zh-CN" altLang="zh-CN" dirty="0"/>
              <a:t>，完整性是指数据不因人为的因素而改变其原有的内容、形式和流向</a:t>
            </a:r>
            <a:r>
              <a:rPr lang="zh-CN" altLang="zh-CN" dirty="0" smtClean="0"/>
              <a:t>。</a:t>
            </a:r>
            <a:endParaRPr lang="en-US" altLang="zh-CN" dirty="0" smtClean="0"/>
          </a:p>
          <a:p>
            <a:r>
              <a:rPr lang="zh-CN" altLang="zh-CN" dirty="0" smtClean="0"/>
              <a:t>完整性</a:t>
            </a:r>
            <a:r>
              <a:rPr lang="zh-CN" altLang="zh-CN" dirty="0"/>
              <a:t>包括数据完整性（即信息内容）和来源完整性（即数据来源，常通过认证来确保）</a:t>
            </a:r>
            <a:r>
              <a:rPr lang="zh-CN" altLang="zh-CN" dirty="0" smtClean="0"/>
              <a:t>。</a:t>
            </a:r>
            <a:endParaRPr lang="en-US" altLang="zh-CN" dirty="0" smtClean="0"/>
          </a:p>
          <a:p>
            <a:r>
              <a:rPr lang="zh-CN" altLang="zh-CN" dirty="0" smtClean="0"/>
              <a:t>数据</a:t>
            </a:r>
            <a:r>
              <a:rPr lang="zh-CN" altLang="zh-CN" dirty="0"/>
              <a:t>来源可能会涉及来源的准确性和可信性，也涉及人们对此数据所赋予的信任度</a:t>
            </a:r>
            <a:r>
              <a:rPr lang="zh-CN" altLang="zh-CN" dirty="0" smtClean="0"/>
              <a:t>。</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a:t>
            </a:fld>
            <a:endParaRPr lang="zh-CN" altLang="en-US"/>
          </a:p>
        </p:txBody>
      </p:sp>
    </p:spTree>
    <p:extLst>
      <p:ext uri="{BB962C8B-B14F-4D97-AF65-F5344CB8AC3E}">
        <p14:creationId xmlns:p14="http://schemas.microsoft.com/office/powerpoint/2010/main" val="15846457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pPr marL="0" indent="0">
              <a:buNone/>
            </a:pPr>
            <a:r>
              <a:rPr lang="en-US" altLang="zh-CN" b="1" dirty="0"/>
              <a:t>1</a:t>
            </a:r>
            <a:r>
              <a:rPr lang="zh-CN" altLang="zh-CN" b="1" dirty="0"/>
              <a:t>、初始置换</a:t>
            </a:r>
            <a:r>
              <a:rPr lang="en-US" altLang="zh-CN" b="1" dirty="0"/>
              <a:t>IP</a:t>
            </a:r>
            <a:r>
              <a:rPr lang="zh-CN" altLang="zh-CN" b="1" dirty="0"/>
              <a:t>和初始逆置换</a:t>
            </a:r>
            <a:r>
              <a:rPr lang="en-US" altLang="zh-CN" b="1" dirty="0"/>
              <a:t>IP</a:t>
            </a:r>
            <a:r>
              <a:rPr lang="en-US" altLang="zh-CN" b="1" baseline="30000" dirty="0"/>
              <a:t>-1</a:t>
            </a:r>
            <a:r>
              <a:rPr lang="en-US" altLang="zh-CN" b="1" dirty="0"/>
              <a:t>	</a:t>
            </a:r>
            <a:endParaRPr lang="zh-CN" altLang="zh-CN" dirty="0"/>
          </a:p>
          <a:p>
            <a:r>
              <a:rPr lang="zh-CN" altLang="en-US" dirty="0" smtClean="0"/>
              <a:t>表</a:t>
            </a:r>
            <a:r>
              <a:rPr lang="en-US" altLang="zh-CN" dirty="0" smtClean="0"/>
              <a:t>2-1</a:t>
            </a:r>
            <a:r>
              <a:rPr lang="zh-CN" altLang="zh-CN" dirty="0" smtClean="0"/>
              <a:t>和</a:t>
            </a:r>
            <a:r>
              <a:rPr lang="zh-CN" altLang="en-US" dirty="0" smtClean="0"/>
              <a:t>表</a:t>
            </a:r>
            <a:r>
              <a:rPr lang="en-US" altLang="zh-CN" dirty="0" smtClean="0"/>
              <a:t>2-2</a:t>
            </a:r>
            <a:r>
              <a:rPr lang="zh-CN" altLang="zh-CN" dirty="0"/>
              <a:t>分别定义了初始置换及初始逆置换。置换表中的数字为从</a:t>
            </a:r>
            <a:r>
              <a:rPr lang="en-US" altLang="zh-CN" dirty="0"/>
              <a:t>1</a:t>
            </a:r>
            <a:r>
              <a:rPr lang="zh-CN" altLang="zh-CN" dirty="0"/>
              <a:t>到</a:t>
            </a:r>
            <a:r>
              <a:rPr lang="en-US" altLang="zh-CN" dirty="0"/>
              <a:t>64</a:t>
            </a:r>
            <a:r>
              <a:rPr lang="zh-CN" altLang="zh-CN" dirty="0"/>
              <a:t>，共</a:t>
            </a:r>
            <a:r>
              <a:rPr lang="en-US" altLang="zh-CN" dirty="0"/>
              <a:t>64</a:t>
            </a:r>
            <a:r>
              <a:rPr lang="zh-CN" altLang="zh-CN" dirty="0"/>
              <a:t>个，意为输入的</a:t>
            </a:r>
            <a:r>
              <a:rPr lang="en-US" altLang="zh-CN" dirty="0"/>
              <a:t>64</a:t>
            </a:r>
            <a:r>
              <a:rPr lang="zh-CN" altLang="zh-CN" dirty="0"/>
              <a:t>位二进制明或密文数据中，每一位数从左至右的位置序号</a:t>
            </a:r>
            <a:r>
              <a:rPr lang="zh-CN" altLang="zh-CN" dirty="0" smtClean="0"/>
              <a:t>。</a:t>
            </a:r>
            <a:endParaRPr lang="en-US" altLang="zh-CN" dirty="0" smtClean="0"/>
          </a:p>
          <a:p>
            <a:r>
              <a:rPr lang="zh-CN" altLang="zh-CN" dirty="0" smtClean="0"/>
              <a:t>置换</a:t>
            </a:r>
            <a:r>
              <a:rPr lang="zh-CN" altLang="zh-CN" dirty="0"/>
              <a:t>表中的数字位置即为置换后，数字对应的原位置数据在输出的</a:t>
            </a:r>
            <a:r>
              <a:rPr lang="en-US" altLang="zh-CN" dirty="0"/>
              <a:t>64</a:t>
            </a:r>
            <a:r>
              <a:rPr lang="zh-CN" altLang="zh-CN" dirty="0"/>
              <a:t>位序列中的新的位置序号</a:t>
            </a:r>
            <a:r>
              <a:rPr lang="zh-CN" altLang="zh-CN" dirty="0" smtClean="0"/>
              <a:t>。</a:t>
            </a:r>
            <a:endParaRPr lang="en-US" altLang="zh-CN" dirty="0" smtClean="0"/>
          </a:p>
          <a:p>
            <a:r>
              <a:rPr lang="zh-CN" altLang="zh-CN" dirty="0" smtClean="0"/>
              <a:t>比如</a:t>
            </a:r>
            <a:r>
              <a:rPr lang="zh-CN" altLang="zh-CN" dirty="0"/>
              <a:t>表中第一个数字</a:t>
            </a:r>
            <a:r>
              <a:rPr lang="en-US" altLang="zh-CN" dirty="0"/>
              <a:t>58</a:t>
            </a:r>
            <a:r>
              <a:rPr lang="zh-CN" altLang="zh-CN" dirty="0"/>
              <a:t>，</a:t>
            </a:r>
            <a:r>
              <a:rPr lang="en-US" altLang="zh-CN" dirty="0"/>
              <a:t>58</a:t>
            </a:r>
            <a:r>
              <a:rPr lang="zh-CN" altLang="zh-CN" dirty="0"/>
              <a:t>表示输入</a:t>
            </a:r>
            <a:r>
              <a:rPr lang="en-US" altLang="zh-CN" dirty="0"/>
              <a:t>64</a:t>
            </a:r>
            <a:r>
              <a:rPr lang="zh-CN" altLang="zh-CN" dirty="0"/>
              <a:t>位明密文二进制数据的第</a:t>
            </a:r>
            <a:r>
              <a:rPr lang="en-US" altLang="zh-CN" dirty="0"/>
              <a:t>58</a:t>
            </a:r>
            <a:r>
              <a:rPr lang="zh-CN" altLang="zh-CN" dirty="0"/>
              <a:t>位；而</a:t>
            </a:r>
            <a:r>
              <a:rPr lang="en-US" altLang="zh-CN" dirty="0"/>
              <a:t>58</a:t>
            </a:r>
            <a:r>
              <a:rPr lang="zh-CN" altLang="zh-CN" dirty="0"/>
              <a:t>位于第一位，则表示将原二进制数的第</a:t>
            </a:r>
            <a:r>
              <a:rPr lang="en-US" altLang="zh-CN" dirty="0"/>
              <a:t>58</a:t>
            </a:r>
            <a:r>
              <a:rPr lang="zh-CN" altLang="zh-CN" dirty="0"/>
              <a:t>换到输出的第</a:t>
            </a:r>
            <a:r>
              <a:rPr lang="en-US" altLang="zh-CN" dirty="0"/>
              <a:t>1</a:t>
            </a:r>
            <a:r>
              <a:rPr lang="zh-CN" altLang="zh-CN" dirty="0"/>
              <a:t>位。</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60</a:t>
            </a:fld>
            <a:endParaRPr lang="zh-CN"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50" y="4725144"/>
            <a:ext cx="76771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0491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zh-CN" altLang="en-US" dirty="0"/>
              <a:t>例如，给定</a:t>
            </a:r>
            <a:r>
              <a:rPr lang="en-US" altLang="zh-CN" dirty="0"/>
              <a:t>16</a:t>
            </a:r>
            <a:r>
              <a:rPr lang="zh-CN" altLang="en-US" dirty="0"/>
              <a:t>进制的输入</a:t>
            </a:r>
            <a:r>
              <a:rPr lang="en-US" altLang="zh-CN" dirty="0"/>
              <a:t>0x0000 0080 0000 0002,</a:t>
            </a:r>
            <a:r>
              <a:rPr lang="zh-CN" altLang="en-US" dirty="0"/>
              <a:t>求出初始置换的结果。</a:t>
            </a:r>
          </a:p>
          <a:p>
            <a:r>
              <a:rPr lang="zh-CN" altLang="en-US" dirty="0"/>
              <a:t>解：先写成二进制序列</a:t>
            </a:r>
          </a:p>
          <a:p>
            <a:pPr lvl="1"/>
            <a:r>
              <a:rPr lang="en-US" altLang="zh-CN" dirty="0"/>
              <a:t>0000 0000 0000 0000</a:t>
            </a:r>
            <a:r>
              <a:rPr lang="zh-CN" altLang="en-US" dirty="0"/>
              <a:t>，</a:t>
            </a:r>
            <a:r>
              <a:rPr lang="en-US" altLang="zh-CN" dirty="0"/>
              <a:t>0000 0000 1000 0000 </a:t>
            </a:r>
          </a:p>
          <a:p>
            <a:pPr lvl="1"/>
            <a:r>
              <a:rPr lang="en-US" altLang="zh-CN" dirty="0"/>
              <a:t>0000 0000 0000 0000</a:t>
            </a:r>
            <a:r>
              <a:rPr lang="zh-CN" altLang="en-US" dirty="0"/>
              <a:t>，</a:t>
            </a:r>
            <a:r>
              <a:rPr lang="en-US" altLang="zh-CN" dirty="0"/>
              <a:t>0000 0000 0000 0010</a:t>
            </a:r>
          </a:p>
          <a:p>
            <a:r>
              <a:rPr lang="zh-CN" altLang="en-US" dirty="0"/>
              <a:t>第</a:t>
            </a:r>
            <a:r>
              <a:rPr lang="en-US" altLang="zh-CN" dirty="0"/>
              <a:t>25</a:t>
            </a:r>
            <a:r>
              <a:rPr lang="zh-CN" altLang="en-US" dirty="0"/>
              <a:t>个</a:t>
            </a:r>
            <a:r>
              <a:rPr lang="en-US" altLang="zh-CN" dirty="0"/>
              <a:t>1</a:t>
            </a:r>
            <a:r>
              <a:rPr lang="zh-CN" altLang="en-US" dirty="0"/>
              <a:t>、第</a:t>
            </a:r>
            <a:r>
              <a:rPr lang="en-US" altLang="zh-CN" dirty="0"/>
              <a:t>63</a:t>
            </a:r>
            <a:r>
              <a:rPr lang="zh-CN" altLang="en-US" dirty="0"/>
              <a:t>个</a:t>
            </a:r>
            <a:r>
              <a:rPr lang="en-US" altLang="zh-CN" dirty="0"/>
              <a:t>1</a:t>
            </a:r>
            <a:r>
              <a:rPr lang="zh-CN" altLang="en-US" dirty="0"/>
              <a:t>分别置换到</a:t>
            </a:r>
            <a:r>
              <a:rPr lang="en-US" altLang="zh-CN" dirty="0"/>
              <a:t>64</a:t>
            </a:r>
            <a:r>
              <a:rPr lang="zh-CN" altLang="en-US" dirty="0"/>
              <a:t>位置、</a:t>
            </a:r>
            <a:r>
              <a:rPr lang="en-US" altLang="zh-CN" dirty="0"/>
              <a:t>15</a:t>
            </a:r>
            <a:r>
              <a:rPr lang="zh-CN" altLang="en-US" dirty="0"/>
              <a:t>个位置。</a:t>
            </a:r>
          </a:p>
          <a:p>
            <a:r>
              <a:rPr lang="zh-CN" altLang="en-US" dirty="0"/>
              <a:t>得</a:t>
            </a:r>
            <a:r>
              <a:rPr lang="en-US" altLang="zh-CN" dirty="0"/>
              <a:t>0x0002 0000 0000 0001</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61</a:t>
            </a:fld>
            <a:endParaRPr lang="zh-CN"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4442420"/>
            <a:ext cx="83153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7109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en-US" altLang="zh-CN" b="1" dirty="0"/>
              <a:t>2</a:t>
            </a:r>
            <a:r>
              <a:rPr lang="zh-CN" altLang="zh-CN" b="1" dirty="0"/>
              <a:t>、轮函数</a:t>
            </a:r>
            <a:r>
              <a:rPr lang="en-US" altLang="zh-CN" b="1" dirty="0"/>
              <a:t>f </a:t>
            </a:r>
            <a:endParaRPr lang="zh-CN" altLang="zh-CN" dirty="0"/>
          </a:p>
          <a:p>
            <a:r>
              <a:rPr lang="en-US" altLang="zh-CN" dirty="0"/>
              <a:t>DES</a:t>
            </a:r>
            <a:r>
              <a:rPr lang="zh-CN" altLang="zh-CN" dirty="0"/>
              <a:t>的轮函数如</a:t>
            </a:r>
            <a:r>
              <a:rPr lang="zh-CN" altLang="zh-CN" dirty="0" smtClean="0"/>
              <a:t>图所</a:t>
            </a:r>
            <a:r>
              <a:rPr lang="zh-CN" altLang="zh-CN" dirty="0"/>
              <a:t>示，可描述为如下四步：</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62</a:t>
            </a:fld>
            <a:endParaRPr lang="zh-CN" altLang="en-US"/>
          </a:p>
        </p:txBody>
      </p:sp>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16643"/>
            <a:ext cx="6840760" cy="3804645"/>
          </a:xfrm>
          <a:prstGeom prst="rect">
            <a:avLst/>
          </a:prstGeom>
          <a:noFill/>
          <a:ln>
            <a:noFill/>
          </a:ln>
        </p:spPr>
      </p:pic>
    </p:spTree>
    <p:extLst>
      <p:ext uri="{BB962C8B-B14F-4D97-AF65-F5344CB8AC3E}">
        <p14:creationId xmlns:p14="http://schemas.microsoft.com/office/powerpoint/2010/main" val="37716403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en-US" altLang="zh-CN" b="1" dirty="0"/>
              <a:t>2</a:t>
            </a:r>
            <a:r>
              <a:rPr lang="zh-CN" altLang="zh-CN" b="1" dirty="0"/>
              <a:t>、轮函数</a:t>
            </a:r>
            <a:r>
              <a:rPr lang="en-US" altLang="zh-CN" b="1" dirty="0"/>
              <a:t>f </a:t>
            </a:r>
            <a:endParaRPr lang="zh-CN" altLang="zh-CN" dirty="0"/>
          </a:p>
          <a:p>
            <a:r>
              <a:rPr lang="zh-CN" altLang="zh-CN" dirty="0" smtClean="0"/>
              <a:t>第一</a:t>
            </a:r>
            <a:r>
              <a:rPr lang="zh-CN" altLang="zh-CN" dirty="0"/>
              <a:t>步、扩展</a:t>
            </a:r>
            <a:r>
              <a:rPr lang="en-US" altLang="zh-CN" dirty="0"/>
              <a:t>E</a:t>
            </a:r>
            <a:r>
              <a:rPr lang="zh-CN" altLang="zh-CN" dirty="0"/>
              <a:t>变换（</a:t>
            </a:r>
            <a:r>
              <a:rPr lang="en-US" altLang="zh-CN" dirty="0"/>
              <a:t>expansion box</a:t>
            </a:r>
            <a:r>
              <a:rPr lang="zh-CN" altLang="zh-CN" dirty="0"/>
              <a:t>，</a:t>
            </a:r>
            <a:r>
              <a:rPr lang="en-US" altLang="zh-CN" dirty="0"/>
              <a:t>E</a:t>
            </a:r>
            <a:r>
              <a:rPr lang="zh-CN" altLang="zh-CN" dirty="0"/>
              <a:t>盒），即将输入的</a:t>
            </a:r>
            <a:r>
              <a:rPr lang="en-US" altLang="zh-CN" dirty="0"/>
              <a:t>32</a:t>
            </a:r>
            <a:r>
              <a:rPr lang="zh-CN" altLang="zh-CN" dirty="0"/>
              <a:t>位数据扩展为</a:t>
            </a:r>
            <a:r>
              <a:rPr lang="en-US" altLang="zh-CN" dirty="0"/>
              <a:t>48</a:t>
            </a:r>
            <a:r>
              <a:rPr lang="zh-CN" altLang="zh-CN" dirty="0"/>
              <a:t>位。其扩展</a:t>
            </a:r>
            <a:r>
              <a:rPr lang="en-US" altLang="zh-CN" dirty="0"/>
              <a:t>E</a:t>
            </a:r>
            <a:r>
              <a:rPr lang="zh-CN" altLang="zh-CN" dirty="0"/>
              <a:t>变换如</a:t>
            </a:r>
            <a:r>
              <a:rPr lang="zh-CN" altLang="zh-CN" dirty="0" smtClean="0"/>
              <a:t>表所</a:t>
            </a:r>
            <a:r>
              <a:rPr lang="zh-CN" altLang="zh-CN" dirty="0"/>
              <a:t>示，表中元素的意义与初始置换基本相同，按行顺序，从左至右共</a:t>
            </a:r>
            <a:r>
              <a:rPr lang="en-US" altLang="zh-CN" dirty="0"/>
              <a:t>48</a:t>
            </a:r>
            <a:r>
              <a:rPr lang="zh-CN" altLang="zh-CN" dirty="0"/>
              <a:t>位。比如第一个元素为</a:t>
            </a:r>
            <a:r>
              <a:rPr lang="en-US" altLang="zh-CN" dirty="0"/>
              <a:t>32</a:t>
            </a:r>
            <a:r>
              <a:rPr lang="zh-CN" altLang="zh-CN" dirty="0"/>
              <a:t>，表示</a:t>
            </a:r>
            <a:r>
              <a:rPr lang="en-US" altLang="zh-CN" dirty="0"/>
              <a:t>48</a:t>
            </a:r>
            <a:r>
              <a:rPr lang="zh-CN" altLang="zh-CN" dirty="0"/>
              <a:t>位输出结果的第一位数据，为原输入</a:t>
            </a:r>
            <a:r>
              <a:rPr lang="en-US" altLang="zh-CN" dirty="0"/>
              <a:t>32</a:t>
            </a:r>
            <a:r>
              <a:rPr lang="zh-CN" altLang="zh-CN" dirty="0"/>
              <a:t>位数据中的第</a:t>
            </a:r>
            <a:r>
              <a:rPr lang="en-US" altLang="zh-CN" dirty="0"/>
              <a:t>32</a:t>
            </a:r>
            <a:r>
              <a:rPr lang="zh-CN" altLang="zh-CN" dirty="0"/>
              <a:t>位上的数据。</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63</a:t>
            </a:fld>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611560" y="3717032"/>
            <a:ext cx="4608512" cy="2520280"/>
          </a:xfrm>
          <a:prstGeom prst="rect">
            <a:avLst/>
          </a:prstGeom>
          <a:noFill/>
          <a:ln>
            <a:noFill/>
          </a:ln>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563001"/>
            <a:ext cx="2087585" cy="282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25446" y="6372710"/>
            <a:ext cx="6120680" cy="369332"/>
          </a:xfrm>
          <a:prstGeom prst="rect">
            <a:avLst/>
          </a:prstGeom>
        </p:spPr>
        <p:txBody>
          <a:bodyPr wrap="square">
            <a:spAutoFit/>
          </a:bodyPr>
          <a:lstStyle/>
          <a:p>
            <a:r>
              <a:rPr lang="en-US" altLang="zh-CN" dirty="0"/>
              <a:t>E</a:t>
            </a:r>
            <a:r>
              <a:rPr lang="zh-CN" altLang="zh-CN" dirty="0"/>
              <a:t>盒的真正作用是确保最终的密文与所有的明文都有关</a:t>
            </a:r>
            <a:endParaRPr lang="zh-CN" altLang="en-US" dirty="0"/>
          </a:p>
        </p:txBody>
      </p:sp>
    </p:spTree>
    <p:extLst>
      <p:ext uri="{BB962C8B-B14F-4D97-AF65-F5344CB8AC3E}">
        <p14:creationId xmlns:p14="http://schemas.microsoft.com/office/powerpoint/2010/main" val="24207845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zh-CN" altLang="zh-CN" dirty="0"/>
              <a:t>第二步、将第一步输出结果的</a:t>
            </a:r>
            <a:r>
              <a:rPr lang="en-US" altLang="zh-CN" dirty="0"/>
              <a:t>48</a:t>
            </a:r>
            <a:r>
              <a:rPr lang="zh-CN" altLang="zh-CN" dirty="0"/>
              <a:t>位二进制数据与</a:t>
            </a:r>
            <a:r>
              <a:rPr lang="en-US" altLang="zh-CN" dirty="0"/>
              <a:t>48</a:t>
            </a:r>
            <a:r>
              <a:rPr lang="zh-CN" altLang="zh-CN" dirty="0"/>
              <a:t>位子密钥</a:t>
            </a:r>
            <a:r>
              <a:rPr lang="en-US" altLang="zh-CN" dirty="0"/>
              <a:t>Ki</a:t>
            </a:r>
            <a:r>
              <a:rPr lang="zh-CN" altLang="zh-CN" dirty="0"/>
              <a:t>按位作异或运算，结果自然为</a:t>
            </a:r>
            <a:r>
              <a:rPr lang="en-US" altLang="zh-CN" dirty="0"/>
              <a:t>48</a:t>
            </a:r>
            <a:r>
              <a:rPr lang="zh-CN" altLang="zh-CN" dirty="0"/>
              <a:t>位。然后将运算结果的</a:t>
            </a:r>
            <a:r>
              <a:rPr lang="en-US" altLang="zh-CN" dirty="0"/>
              <a:t>48</a:t>
            </a:r>
            <a:r>
              <a:rPr lang="zh-CN" altLang="zh-CN" dirty="0"/>
              <a:t>位二进制数据自左到右</a:t>
            </a:r>
            <a:r>
              <a:rPr lang="en-US" altLang="zh-CN" dirty="0"/>
              <a:t>6</a:t>
            </a:r>
            <a:r>
              <a:rPr lang="zh-CN" altLang="zh-CN" dirty="0"/>
              <a:t>位分为一组，共分</a:t>
            </a:r>
            <a:r>
              <a:rPr lang="en-US" altLang="zh-CN" dirty="0"/>
              <a:t>8</a:t>
            </a:r>
            <a:r>
              <a:rPr lang="zh-CN" altLang="zh-CN" dirty="0"/>
              <a:t>组。</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64</a:t>
            </a:fld>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36912"/>
            <a:ext cx="7344816" cy="3456384"/>
          </a:xfrm>
          <a:prstGeom prst="rect">
            <a:avLst/>
          </a:prstGeom>
          <a:noFill/>
          <a:ln>
            <a:noFill/>
          </a:ln>
        </p:spPr>
      </p:pic>
    </p:spTree>
    <p:extLst>
      <p:ext uri="{BB962C8B-B14F-4D97-AF65-F5344CB8AC3E}">
        <p14:creationId xmlns:p14="http://schemas.microsoft.com/office/powerpoint/2010/main" val="15448183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zh-CN" altLang="zh-CN" dirty="0"/>
              <a:t>第三步、将</a:t>
            </a:r>
            <a:r>
              <a:rPr lang="en-US" altLang="zh-CN" dirty="0"/>
              <a:t>8</a:t>
            </a:r>
            <a:r>
              <a:rPr lang="zh-CN" altLang="zh-CN" dirty="0"/>
              <a:t>组</a:t>
            </a:r>
            <a:r>
              <a:rPr lang="en-US" altLang="zh-CN" dirty="0"/>
              <a:t>6</a:t>
            </a:r>
            <a:r>
              <a:rPr lang="zh-CN" altLang="zh-CN" dirty="0"/>
              <a:t>位的二进制数据分别进入</a:t>
            </a:r>
            <a:r>
              <a:rPr lang="en-US" altLang="zh-CN" dirty="0"/>
              <a:t>8</a:t>
            </a:r>
            <a:r>
              <a:rPr lang="zh-CN" altLang="zh-CN" dirty="0"/>
              <a:t>个不同的</a:t>
            </a:r>
            <a:r>
              <a:rPr lang="en-US" altLang="zh-CN" dirty="0"/>
              <a:t>S</a:t>
            </a:r>
            <a:r>
              <a:rPr lang="zh-CN" altLang="zh-CN" dirty="0"/>
              <a:t>盒，每个</a:t>
            </a:r>
            <a:r>
              <a:rPr lang="en-US" altLang="zh-CN" dirty="0"/>
              <a:t>S</a:t>
            </a:r>
            <a:r>
              <a:rPr lang="zh-CN" altLang="zh-CN" dirty="0"/>
              <a:t>盒输入</a:t>
            </a:r>
            <a:r>
              <a:rPr lang="en-US" altLang="zh-CN" dirty="0"/>
              <a:t>6</a:t>
            </a:r>
            <a:r>
              <a:rPr lang="zh-CN" altLang="zh-CN" dirty="0"/>
              <a:t>位数据，输出</a:t>
            </a:r>
            <a:r>
              <a:rPr lang="en-US" altLang="zh-CN" dirty="0"/>
              <a:t>4</a:t>
            </a:r>
            <a:r>
              <a:rPr lang="zh-CN" altLang="zh-CN" dirty="0"/>
              <a:t>位数据（</a:t>
            </a:r>
            <a:r>
              <a:rPr lang="en-US" altLang="zh-CN" dirty="0"/>
              <a:t>S</a:t>
            </a:r>
            <a:r>
              <a:rPr lang="zh-CN" altLang="zh-CN" dirty="0"/>
              <a:t>盒相对</a:t>
            </a:r>
            <a:r>
              <a:rPr lang="zh-CN" altLang="zh-CN" dirty="0" smtClean="0"/>
              <a:t>复杂），</a:t>
            </a:r>
            <a:r>
              <a:rPr lang="zh-CN" altLang="zh-CN" dirty="0"/>
              <a:t>然后再将</a:t>
            </a:r>
            <a:r>
              <a:rPr lang="en-US" altLang="zh-CN" dirty="0"/>
              <a:t>8</a:t>
            </a:r>
            <a:r>
              <a:rPr lang="zh-CN" altLang="zh-CN" dirty="0"/>
              <a:t>个</a:t>
            </a:r>
            <a:r>
              <a:rPr lang="en-US" altLang="zh-CN" dirty="0"/>
              <a:t>S</a:t>
            </a:r>
            <a:r>
              <a:rPr lang="zh-CN" altLang="zh-CN" dirty="0"/>
              <a:t>盒输出的</a:t>
            </a:r>
            <a:r>
              <a:rPr lang="en-US" altLang="zh-CN" dirty="0"/>
              <a:t>8</a:t>
            </a:r>
            <a:r>
              <a:rPr lang="zh-CN" altLang="zh-CN" dirty="0"/>
              <a:t>组</a:t>
            </a:r>
            <a:r>
              <a:rPr lang="en-US" altLang="zh-CN" dirty="0"/>
              <a:t>4</a:t>
            </a:r>
            <a:r>
              <a:rPr lang="zh-CN" altLang="zh-CN" dirty="0"/>
              <a:t>位数据，依次连接，重新合并为</a:t>
            </a:r>
            <a:r>
              <a:rPr lang="en-US" altLang="zh-CN" dirty="0"/>
              <a:t>32</a:t>
            </a:r>
            <a:r>
              <a:rPr lang="zh-CN" altLang="zh-CN" dirty="0"/>
              <a:t>位数据。</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65</a:t>
            </a:fld>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24944"/>
            <a:ext cx="4824536" cy="3312368"/>
          </a:xfrm>
          <a:prstGeom prst="rect">
            <a:avLst/>
          </a:prstGeom>
          <a:noFill/>
          <a:ln>
            <a:noFill/>
          </a:ln>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592" y="2511087"/>
            <a:ext cx="3570046" cy="398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053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8570978-A316-4A29-BB5A-B7A669244902}" type="slidenum">
              <a:rPr lang="zh-CN" altLang="en-US" smtClean="0"/>
              <a:pPr/>
              <a:t>66</a:t>
            </a:fld>
            <a:endParaRPr lang="zh-CN" altLang="en-US"/>
          </a:p>
        </p:txBody>
      </p:sp>
      <p:sp>
        <p:nvSpPr>
          <p:cNvPr id="6" name="TextBox 5"/>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en-US" altLang="zh-CN" sz="2600" b="1" dirty="0" smtClean="0">
                <a:solidFill>
                  <a:srgbClr val="7030A0"/>
                </a:solidFill>
                <a:effectLst>
                  <a:outerShdw blurRad="38100" dist="38100" dir="2700000" algn="tl">
                    <a:srgbClr val="000000">
                      <a:alpha val="43137"/>
                    </a:srgbClr>
                  </a:outerShdw>
                </a:effectLst>
                <a:latin typeface="Microsoft Yahei"/>
                <a:ea typeface="Microsoft Yahei"/>
                <a:sym typeface="Microsoft Yahei"/>
              </a:rPr>
              <a:t>DES</a:t>
            </a:r>
            <a:r>
              <a:rPr lang="zh-CN" altLang="en-US" sz="2600" b="1" dirty="0" smtClean="0">
                <a:solidFill>
                  <a:srgbClr val="7030A0"/>
                </a:solidFill>
                <a:effectLst>
                  <a:outerShdw blurRad="38100" dist="38100" dir="2700000" algn="tl">
                    <a:srgbClr val="000000">
                      <a:alpha val="43137"/>
                    </a:srgbClr>
                  </a:outerShdw>
                </a:effectLst>
                <a:latin typeface="Microsoft Yahei"/>
                <a:ea typeface="Microsoft Yahei"/>
                <a:sym typeface="Microsoft Yahei"/>
              </a:rPr>
              <a:t>中引入</a:t>
            </a:r>
            <a:r>
              <a:rPr lang="en-US" altLang="zh-CN" sz="2600" b="1" dirty="0" smtClean="0">
                <a:solidFill>
                  <a:srgbClr val="7030A0"/>
                </a:solidFill>
                <a:effectLst>
                  <a:outerShdw blurRad="38100" dist="38100" dir="2700000" algn="tl">
                    <a:srgbClr val="000000">
                      <a:alpha val="43137"/>
                    </a:srgbClr>
                  </a:outerShdw>
                </a:effectLst>
                <a:latin typeface="Microsoft Yahei"/>
                <a:ea typeface="Microsoft Yahei"/>
                <a:sym typeface="Microsoft Yahei"/>
              </a:rPr>
              <a:t>S-BOX</a:t>
            </a:r>
            <a:r>
              <a:rPr lang="zh-CN" altLang="en-US" sz="2600" b="1" dirty="0" smtClean="0">
                <a:solidFill>
                  <a:srgbClr val="7030A0"/>
                </a:solidFill>
                <a:effectLst>
                  <a:outerShdw blurRad="38100" dist="38100" dir="2700000" algn="tl">
                    <a:srgbClr val="000000">
                      <a:alpha val="43137"/>
                    </a:srgbClr>
                  </a:outerShdw>
                </a:effectLst>
                <a:latin typeface="Microsoft Yahei"/>
                <a:ea typeface="Microsoft Yahei"/>
                <a:sym typeface="Microsoft Yahei"/>
              </a:rPr>
              <a:t>的目的是什么？</a:t>
            </a:r>
            <a:endParaRPr lang="zh-CN" altLang="en-US" sz="2600" b="1" dirty="0">
              <a:solidFill>
                <a:srgbClr val="7030A0"/>
              </a:solidFill>
              <a:effectLst>
                <a:outerShdw blurRad="38100" dist="38100" dir="2700000" algn="tl">
                  <a:srgbClr val="000000">
                    <a:alpha val="43137"/>
                  </a:srgbClr>
                </a:outerShdw>
              </a:effectLst>
              <a:latin typeface="Microsoft Yahei"/>
              <a:ea typeface="Microsoft Yahei"/>
              <a:sym typeface="Microsoft Yahei"/>
            </a:endParaRPr>
          </a:p>
        </p:txBody>
      </p:sp>
      <p:sp>
        <p:nvSpPr>
          <p:cNvPr id="7" name="TextBox 6"/>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增加破解难度</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非线性</a:t>
            </a:r>
            <a:r>
              <a:rPr lang="zh-CN" altLang="en-US" sz="2600" dirty="0">
                <a:solidFill>
                  <a:srgbClr val="000000"/>
                </a:solidFill>
                <a:latin typeface="Microsoft Yahei"/>
                <a:ea typeface="Microsoft Yahei"/>
                <a:sym typeface="Microsoft Yahei"/>
              </a:rPr>
              <a:t>置换</a:t>
            </a:r>
          </a:p>
        </p:txBody>
      </p:sp>
      <p:sp>
        <p:nvSpPr>
          <p:cNvPr id="9" name="TextBox 8"/>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分组压缩</a:t>
            </a:r>
            <a:endParaRPr lang="zh-CN" altLang="en-US" sz="2600" dirty="0">
              <a:solidFill>
                <a:srgbClr val="000000"/>
              </a:solidFill>
              <a:latin typeface="Microsoft Yahei"/>
              <a:ea typeface="Microsoft Yahei"/>
              <a:sym typeface="Microsoft Yahei"/>
            </a:endParaRPr>
          </a:p>
        </p:txBody>
      </p:sp>
      <p:sp>
        <p:nvSpPr>
          <p:cNvPr id="10" name="TextBox 9"/>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作用不大</a:t>
            </a:r>
            <a:endParaRPr lang="zh-CN" altLang="en-US" sz="2600" dirty="0">
              <a:solidFill>
                <a:srgbClr val="000000"/>
              </a:solidFill>
              <a:latin typeface="Microsoft Yahei"/>
              <a:ea typeface="Microsoft Yahei"/>
              <a:sym typeface="Microsoft Yahei"/>
            </a:endParaRPr>
          </a:p>
        </p:txBody>
      </p:sp>
      <p:sp>
        <p:nvSpPr>
          <p:cNvPr id="11" name="矩形 10"/>
          <p:cNvSpPr>
            <a:spLocks noChangeAspect="1"/>
          </p:cNvSpPr>
          <p:nvPr>
            <p:custDataLst>
              <p:tags r:id="rId7"/>
            </p:custDataLst>
          </p:nvPr>
        </p:nvSpPr>
        <p:spPr>
          <a:xfrm>
            <a:off x="1114425" y="2850356"/>
            <a:ext cx="514350" cy="51435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2" name="矩形 11"/>
          <p:cNvSpPr>
            <a:spLocks noChangeAspect="1"/>
          </p:cNvSpPr>
          <p:nvPr>
            <p:custDataLst>
              <p:tags r:id="rId8"/>
            </p:custDataLst>
          </p:nvPr>
        </p:nvSpPr>
        <p:spPr>
          <a:xfrm>
            <a:off x="1114425" y="3707606"/>
            <a:ext cx="514350" cy="51435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矩形 12"/>
          <p:cNvSpPr>
            <a:spLocks noChangeAspect="1"/>
          </p:cNvSpPr>
          <p:nvPr>
            <p:custDataLst>
              <p:tags r:id="rId9"/>
            </p:custDataLst>
          </p:nvPr>
        </p:nvSpPr>
        <p:spPr>
          <a:xfrm>
            <a:off x="1114425" y="4564856"/>
            <a:ext cx="514350" cy="514350"/>
          </a:xfrm>
          <a:prstGeom prst="rect">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4" name="矩形 13"/>
          <p:cNvSpPr>
            <a:spLocks noChangeAspect="1"/>
          </p:cNvSpPr>
          <p:nvPr>
            <p:custDataLst>
              <p:tags r:id="rId10"/>
            </p:custDataLst>
          </p:nvPr>
        </p:nvSpPr>
        <p:spPr>
          <a:xfrm>
            <a:off x="1114425" y="5422106"/>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5" name="圆角矩形 14"/>
          <p:cNvSpPr/>
          <p:nvPr>
            <p:custDataLst>
              <p:tags r:id="rId11"/>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sp>
        <p:nvSpPr>
          <p:cNvPr id="2" name="页脚占位符 1"/>
          <p:cNvSpPr>
            <a:spLocks noGrp="1"/>
          </p:cNvSpPr>
          <p:nvPr>
            <p:ph type="ftr" sz="quarter" idx="11"/>
          </p:nvPr>
        </p:nvSpPr>
        <p:spPr/>
        <p:txBody>
          <a:bodyPr/>
          <a:lstStyle/>
          <a:p>
            <a:r>
              <a:rPr lang="zh-CN" altLang="en-US" smtClean="0"/>
              <a:t>西安交通大学 桂小林</a:t>
            </a:r>
            <a:endParaRPr lang="zh-CN" altLang="en-US"/>
          </a:p>
        </p:txBody>
      </p:sp>
      <p:grpSp>
        <p:nvGrpSpPr>
          <p:cNvPr id="25" name="组合 24"/>
          <p:cNvGrpSpPr/>
          <p:nvPr>
            <p:custDataLst>
              <p:tags r:id="rId12"/>
            </p:custDataLst>
          </p:nvPr>
        </p:nvGrpSpPr>
        <p:grpSpPr>
          <a:xfrm>
            <a:off x="0" y="0"/>
            <a:ext cx="9144000" cy="635000"/>
            <a:chOff x="0" y="0"/>
            <a:chExt cx="9144000" cy="635000"/>
          </a:xfrm>
        </p:grpSpPr>
        <p:sp>
          <p:nvSpPr>
            <p:cNvPr id="22" name="TitleBackground"/>
            <p:cNvSpPr/>
            <p:nvPr>
              <p:custDataLst>
                <p:tags r:id="rId14"/>
              </p:custDataLst>
            </p:nvPr>
          </p:nvSpPr>
          <p:spPr>
            <a:xfrm>
              <a:off x="0" y="0"/>
              <a:ext cx="9144000" cy="635000"/>
            </a:xfrm>
            <a:prstGeom prst="rect">
              <a:avLst/>
            </a:prstGeom>
            <a:solidFill>
              <a:srgbClr val="F6F7F8"/>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ColorBlock"/>
            <p:cNvSpPr/>
            <p:nvPr>
              <p:custDataLst>
                <p:tags r:id="rId15"/>
              </p:custDataLst>
            </p:nvPr>
          </p:nvSpPr>
          <p:spPr>
            <a:xfrm>
              <a:off x="0" y="0"/>
              <a:ext cx="190500" cy="635000"/>
            </a:xfrm>
            <a:prstGeom prst="rect">
              <a:avLst/>
            </a:prstGeom>
            <a:solidFill>
              <a:srgbClr val="639E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多选题</a:t>
              </a:r>
              <a:endParaRPr lang="zh-CN" altLang="en-US" sz="2600">
                <a:solidFill>
                  <a:srgbClr val="000000"/>
                </a:solidFill>
                <a:latin typeface="Microsoft Yahei"/>
                <a:ea typeface="Microsoft Yahei"/>
                <a:sym typeface="Microsoft Yahei"/>
              </a:endParaRPr>
            </a:p>
          </p:txBody>
        </p:sp>
        <p:sp>
          <p:nvSpPr>
            <p:cNvPr id="21"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5" name="图片 4"/>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11590564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zh-CN" altLang="zh-CN" dirty="0"/>
              <a:t>第四步、将上一步合并生成的</a:t>
            </a:r>
            <a:r>
              <a:rPr lang="en-US" altLang="zh-CN" dirty="0"/>
              <a:t>32</a:t>
            </a:r>
            <a:r>
              <a:rPr lang="zh-CN" altLang="zh-CN" dirty="0"/>
              <a:t>位数据，经</a:t>
            </a:r>
            <a:r>
              <a:rPr lang="en-US" altLang="zh-CN" dirty="0"/>
              <a:t>P</a:t>
            </a:r>
            <a:r>
              <a:rPr lang="zh-CN" altLang="zh-CN" dirty="0"/>
              <a:t>盒（</a:t>
            </a:r>
            <a:r>
              <a:rPr lang="en-US" altLang="zh-CN" dirty="0"/>
              <a:t>permutation box</a:t>
            </a:r>
            <a:r>
              <a:rPr lang="zh-CN" altLang="zh-CN" dirty="0"/>
              <a:t>）置换，输出新的</a:t>
            </a:r>
            <a:r>
              <a:rPr lang="en-US" altLang="zh-CN" dirty="0"/>
              <a:t>32</a:t>
            </a:r>
            <a:r>
              <a:rPr lang="zh-CN" altLang="zh-CN" dirty="0"/>
              <a:t>数据。</a:t>
            </a:r>
            <a:r>
              <a:rPr lang="en-US" altLang="zh-CN" dirty="0"/>
              <a:t>P</a:t>
            </a:r>
            <a:r>
              <a:rPr lang="zh-CN" altLang="zh-CN" dirty="0"/>
              <a:t>盒置换如</a:t>
            </a:r>
            <a:r>
              <a:rPr lang="zh-CN" altLang="zh-CN" dirty="0" smtClean="0"/>
              <a:t>表所</a:t>
            </a:r>
            <a:r>
              <a:rPr lang="zh-CN" altLang="zh-CN" dirty="0"/>
              <a:t>示。</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67</a:t>
            </a:fld>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31013"/>
            <a:ext cx="4824536" cy="3312368"/>
          </a:xfrm>
          <a:prstGeom prst="rect">
            <a:avLst/>
          </a:prstGeom>
          <a:noFill/>
          <a:ln>
            <a:noFill/>
          </a:ln>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433" y="1988840"/>
            <a:ext cx="2349435" cy="465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979712" y="2132856"/>
            <a:ext cx="3913721"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b="1" dirty="0">
                <a:solidFill>
                  <a:srgbClr val="C00000"/>
                </a:solidFill>
              </a:rPr>
              <a:t>P</a:t>
            </a:r>
            <a:r>
              <a:rPr lang="zh-CN" altLang="zh-CN" b="1" dirty="0">
                <a:solidFill>
                  <a:srgbClr val="C00000"/>
                </a:solidFill>
              </a:rPr>
              <a:t>盒置换表中的数字基本上与前面的相似。按行的顺序，从左到右，表中第</a:t>
            </a:r>
            <a:r>
              <a:rPr lang="en-US" altLang="zh-CN" b="1" dirty="0" err="1">
                <a:solidFill>
                  <a:srgbClr val="C00000"/>
                </a:solidFill>
              </a:rPr>
              <a:t>i</a:t>
            </a:r>
            <a:r>
              <a:rPr lang="zh-CN" altLang="zh-CN" b="1" dirty="0">
                <a:solidFill>
                  <a:srgbClr val="C00000"/>
                </a:solidFill>
              </a:rPr>
              <a:t>个位置对应数据</a:t>
            </a:r>
            <a:r>
              <a:rPr lang="en-US" altLang="zh-CN" b="1" dirty="0">
                <a:solidFill>
                  <a:srgbClr val="C00000"/>
                </a:solidFill>
              </a:rPr>
              <a:t>j</a:t>
            </a:r>
            <a:r>
              <a:rPr lang="zh-CN" altLang="zh-CN" b="1" dirty="0">
                <a:solidFill>
                  <a:srgbClr val="C00000"/>
                </a:solidFill>
              </a:rPr>
              <a:t>表示为输出的第</a:t>
            </a:r>
            <a:r>
              <a:rPr lang="en-US" altLang="zh-CN" b="1" dirty="0" err="1">
                <a:solidFill>
                  <a:srgbClr val="C00000"/>
                </a:solidFill>
              </a:rPr>
              <a:t>i</a:t>
            </a:r>
            <a:r>
              <a:rPr lang="zh-CN" altLang="zh-CN" b="1" dirty="0">
                <a:solidFill>
                  <a:srgbClr val="C00000"/>
                </a:solidFill>
              </a:rPr>
              <a:t>位为输入的第</a:t>
            </a:r>
            <a:r>
              <a:rPr lang="en-US" altLang="zh-CN" b="1" dirty="0">
                <a:solidFill>
                  <a:srgbClr val="C00000"/>
                </a:solidFill>
              </a:rPr>
              <a:t>j</a:t>
            </a:r>
            <a:r>
              <a:rPr lang="zh-CN" altLang="zh-CN" b="1" dirty="0">
                <a:solidFill>
                  <a:srgbClr val="C00000"/>
                </a:solidFill>
              </a:rPr>
              <a:t>位数据。</a:t>
            </a:r>
            <a:r>
              <a:rPr lang="en-US" altLang="zh-CN" b="1" dirty="0">
                <a:solidFill>
                  <a:srgbClr val="C00000"/>
                </a:solidFill>
              </a:rPr>
              <a:t>P</a:t>
            </a:r>
            <a:r>
              <a:rPr lang="zh-CN" altLang="zh-CN" b="1" dirty="0">
                <a:solidFill>
                  <a:srgbClr val="C00000"/>
                </a:solidFill>
              </a:rPr>
              <a:t>盒的</a:t>
            </a:r>
            <a:r>
              <a:rPr lang="en-US" altLang="zh-CN" b="1" dirty="0">
                <a:solidFill>
                  <a:srgbClr val="C00000"/>
                </a:solidFill>
              </a:rPr>
              <a:t>8</a:t>
            </a:r>
            <a:r>
              <a:rPr lang="zh-CN" altLang="zh-CN" b="1" dirty="0">
                <a:solidFill>
                  <a:srgbClr val="C00000"/>
                </a:solidFill>
              </a:rPr>
              <a:t>行</a:t>
            </a:r>
            <a:r>
              <a:rPr lang="en-US" altLang="zh-CN" b="1" dirty="0">
                <a:solidFill>
                  <a:srgbClr val="C00000"/>
                </a:solidFill>
              </a:rPr>
              <a:t>4</a:t>
            </a:r>
            <a:r>
              <a:rPr lang="zh-CN" altLang="zh-CN" b="1" dirty="0">
                <a:solidFill>
                  <a:srgbClr val="C00000"/>
                </a:solidFill>
              </a:rPr>
              <a:t>列与</a:t>
            </a:r>
            <a:r>
              <a:rPr lang="en-US" altLang="zh-CN" b="1" dirty="0">
                <a:solidFill>
                  <a:srgbClr val="C00000"/>
                </a:solidFill>
              </a:rPr>
              <a:t>8</a:t>
            </a:r>
            <a:r>
              <a:rPr lang="zh-CN" altLang="zh-CN" b="1" dirty="0">
                <a:solidFill>
                  <a:srgbClr val="C00000"/>
                </a:solidFill>
              </a:rPr>
              <a:t>个</a:t>
            </a:r>
            <a:r>
              <a:rPr lang="en-US" altLang="zh-CN" b="1" dirty="0">
                <a:solidFill>
                  <a:srgbClr val="C00000"/>
                </a:solidFill>
              </a:rPr>
              <a:t>S</a:t>
            </a:r>
            <a:r>
              <a:rPr lang="zh-CN" altLang="zh-CN" b="1" dirty="0">
                <a:solidFill>
                  <a:srgbClr val="C00000"/>
                </a:solidFill>
              </a:rPr>
              <a:t>盒在设计准则上有一定的对应关系，但从应用角度来看，依然是按行的顺序。</a:t>
            </a:r>
          </a:p>
        </p:txBody>
      </p:sp>
      <p:sp>
        <p:nvSpPr>
          <p:cNvPr id="7" name="矩形 6"/>
          <p:cNvSpPr/>
          <p:nvPr/>
        </p:nvSpPr>
        <p:spPr>
          <a:xfrm>
            <a:off x="3131840" y="5997050"/>
            <a:ext cx="2761593" cy="646331"/>
          </a:xfrm>
          <a:prstGeom prst="rect">
            <a:avLst/>
          </a:prstGeom>
        </p:spPr>
        <p:txBody>
          <a:bodyPr wrap="square">
            <a:spAutoFit/>
          </a:bodyPr>
          <a:lstStyle/>
          <a:p>
            <a:r>
              <a:rPr lang="en-US" altLang="zh-CN" dirty="0"/>
              <a:t>P</a:t>
            </a:r>
            <a:r>
              <a:rPr lang="zh-CN" altLang="zh-CN" dirty="0"/>
              <a:t>盒输出的</a:t>
            </a:r>
            <a:r>
              <a:rPr lang="en-US" altLang="zh-CN" dirty="0"/>
              <a:t>32</a:t>
            </a:r>
            <a:r>
              <a:rPr lang="zh-CN" altLang="zh-CN" dirty="0"/>
              <a:t>位数据即为轮函数的最终输出结果</a:t>
            </a:r>
            <a:endParaRPr lang="zh-CN" altLang="en-US" dirty="0"/>
          </a:p>
        </p:txBody>
      </p:sp>
    </p:spTree>
    <p:extLst>
      <p:ext uri="{BB962C8B-B14F-4D97-AF65-F5344CB8AC3E}">
        <p14:creationId xmlns:p14="http://schemas.microsoft.com/office/powerpoint/2010/main" val="32062660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en-US" altLang="zh-CN" b="1" dirty="0"/>
              <a:t>3</a:t>
            </a:r>
            <a:r>
              <a:rPr lang="zh-CN" altLang="zh-CN" b="1" dirty="0"/>
              <a:t>、</a:t>
            </a:r>
            <a:r>
              <a:rPr lang="en-US" altLang="zh-CN" b="1" dirty="0"/>
              <a:t>S</a:t>
            </a:r>
            <a:r>
              <a:rPr lang="zh-CN" altLang="zh-CN" b="1" dirty="0"/>
              <a:t>盒（</a:t>
            </a:r>
            <a:r>
              <a:rPr lang="en-US" altLang="zh-CN" b="1" dirty="0"/>
              <a:t>substitution box,</a:t>
            </a:r>
            <a:r>
              <a:rPr lang="zh-CN" altLang="zh-CN" b="1" dirty="0"/>
              <a:t>替换盒）</a:t>
            </a:r>
            <a:endParaRPr lang="zh-CN" altLang="zh-CN" dirty="0"/>
          </a:p>
          <a:p>
            <a:r>
              <a:rPr lang="en-US" altLang="zh-CN" dirty="0"/>
              <a:t>S</a:t>
            </a:r>
            <a:r>
              <a:rPr lang="zh-CN" altLang="zh-CN" dirty="0"/>
              <a:t>盒是</a:t>
            </a:r>
            <a:r>
              <a:rPr lang="en-US" altLang="zh-CN" dirty="0"/>
              <a:t>DES</a:t>
            </a:r>
            <a:r>
              <a:rPr lang="zh-CN" altLang="zh-CN" dirty="0"/>
              <a:t>的核心部分。通过</a:t>
            </a:r>
            <a:r>
              <a:rPr lang="en-US" altLang="zh-CN" dirty="0"/>
              <a:t>S</a:t>
            </a:r>
            <a:r>
              <a:rPr lang="zh-CN" altLang="zh-CN" dirty="0"/>
              <a:t>盒定义的非线性替换，</a:t>
            </a:r>
            <a:r>
              <a:rPr lang="en-US" altLang="zh-CN" dirty="0"/>
              <a:t>DES</a:t>
            </a:r>
            <a:r>
              <a:rPr lang="zh-CN" altLang="zh-CN" dirty="0"/>
              <a:t>实现了明文消息在密文消息空间上的随机非线性分布。</a:t>
            </a:r>
            <a:r>
              <a:rPr lang="en-US" altLang="zh-CN" dirty="0"/>
              <a:t>S</a:t>
            </a:r>
            <a:r>
              <a:rPr lang="zh-CN" altLang="zh-CN" dirty="0"/>
              <a:t>盒的非线性替换特征意味着，给定一组输入</a:t>
            </a:r>
            <a:r>
              <a:rPr lang="en-US" altLang="zh-CN" dirty="0"/>
              <a:t>-</a:t>
            </a:r>
            <a:r>
              <a:rPr lang="zh-CN" altLang="zh-CN" dirty="0"/>
              <a:t>输出值，很难预计所有</a:t>
            </a:r>
            <a:r>
              <a:rPr lang="en-US" altLang="zh-CN" dirty="0"/>
              <a:t>S</a:t>
            </a:r>
            <a:r>
              <a:rPr lang="zh-CN" altLang="zh-CN" dirty="0"/>
              <a:t>盒的输出。</a:t>
            </a:r>
          </a:p>
          <a:p>
            <a:r>
              <a:rPr lang="zh-CN" altLang="zh-CN" dirty="0"/>
              <a:t>共有</a:t>
            </a:r>
            <a:r>
              <a:rPr lang="en-US" altLang="zh-CN" dirty="0"/>
              <a:t>8</a:t>
            </a:r>
            <a:r>
              <a:rPr lang="zh-CN" altLang="zh-CN" dirty="0"/>
              <a:t>种不同的</a:t>
            </a:r>
            <a:r>
              <a:rPr lang="en-US" altLang="zh-CN" dirty="0"/>
              <a:t>S</a:t>
            </a:r>
            <a:r>
              <a:rPr lang="zh-CN" altLang="zh-CN" dirty="0"/>
              <a:t>盒，每个</a:t>
            </a:r>
            <a:r>
              <a:rPr lang="en-US" altLang="zh-CN" dirty="0"/>
              <a:t>S</a:t>
            </a:r>
            <a:r>
              <a:rPr lang="zh-CN" altLang="zh-CN" dirty="0"/>
              <a:t>盒将接收的</a:t>
            </a:r>
            <a:r>
              <a:rPr lang="en-US" altLang="zh-CN" dirty="0"/>
              <a:t>6</a:t>
            </a:r>
            <a:r>
              <a:rPr lang="zh-CN" altLang="zh-CN" dirty="0"/>
              <a:t>位数据输入，通过定义的非线性映射变换为</a:t>
            </a:r>
            <a:r>
              <a:rPr lang="en-US" altLang="zh-CN" dirty="0"/>
              <a:t>4</a:t>
            </a:r>
            <a:r>
              <a:rPr lang="zh-CN" altLang="zh-CN" dirty="0"/>
              <a:t>位的输出</a:t>
            </a:r>
            <a:r>
              <a:rPr lang="zh-CN" altLang="zh-CN" dirty="0" smtClean="0"/>
              <a:t>。</a:t>
            </a:r>
            <a:endParaRPr lang="en-US" altLang="zh-CN" dirty="0" smtClean="0"/>
          </a:p>
          <a:p>
            <a:r>
              <a:rPr lang="zh-CN" altLang="zh-CN" dirty="0"/>
              <a:t>一个</a:t>
            </a:r>
            <a:r>
              <a:rPr lang="en-US" altLang="zh-CN" dirty="0"/>
              <a:t>S</a:t>
            </a:r>
            <a:r>
              <a:rPr lang="zh-CN" altLang="zh-CN" dirty="0"/>
              <a:t>盒有一个</a:t>
            </a:r>
            <a:r>
              <a:rPr lang="en-US" altLang="zh-CN" dirty="0"/>
              <a:t>16</a:t>
            </a:r>
            <a:r>
              <a:rPr lang="zh-CN" altLang="zh-CN" dirty="0"/>
              <a:t>列</a:t>
            </a:r>
            <a:r>
              <a:rPr lang="en-US" altLang="zh-CN" dirty="0"/>
              <a:t>4</a:t>
            </a:r>
            <a:r>
              <a:rPr lang="zh-CN" altLang="zh-CN" dirty="0"/>
              <a:t>行数表，它的每个元素是一个四位二进制数，通常为表示为十进制数</a:t>
            </a:r>
            <a:r>
              <a:rPr lang="en-US" altLang="zh-CN" dirty="0"/>
              <a:t>0-15</a:t>
            </a:r>
            <a:r>
              <a:rPr lang="zh-CN" altLang="zh-CN" dirty="0" smtClean="0"/>
              <a:t>。</a:t>
            </a:r>
            <a:endParaRPr lang="en-US" altLang="zh-CN" dirty="0" smtClean="0"/>
          </a:p>
          <a:p>
            <a:r>
              <a:rPr lang="en-US" altLang="zh-CN" dirty="0" smtClean="0">
                <a:solidFill>
                  <a:srgbClr val="C00000"/>
                </a:solidFill>
              </a:rPr>
              <a:t>8</a:t>
            </a:r>
            <a:r>
              <a:rPr lang="zh-CN" altLang="zh-CN" dirty="0">
                <a:solidFill>
                  <a:srgbClr val="C00000"/>
                </a:solidFill>
              </a:rPr>
              <a:t>个</a:t>
            </a:r>
            <a:r>
              <a:rPr lang="en-US" altLang="zh-CN" dirty="0">
                <a:solidFill>
                  <a:srgbClr val="C00000"/>
                </a:solidFill>
              </a:rPr>
              <a:t>S</a:t>
            </a:r>
            <a:r>
              <a:rPr lang="zh-CN" altLang="zh-CN" dirty="0">
                <a:solidFill>
                  <a:srgbClr val="C00000"/>
                </a:solidFill>
              </a:rPr>
              <a:t>盒如图所示，</a:t>
            </a:r>
            <a:r>
              <a:rPr lang="en-US" altLang="zh-CN" dirty="0">
                <a:solidFill>
                  <a:srgbClr val="C00000"/>
                </a:solidFill>
              </a:rPr>
              <a:t>S</a:t>
            </a:r>
            <a:r>
              <a:rPr lang="zh-CN" altLang="zh-CN" dirty="0">
                <a:solidFill>
                  <a:srgbClr val="C00000"/>
                </a:solidFill>
              </a:rPr>
              <a:t>盒与</a:t>
            </a:r>
            <a:r>
              <a:rPr lang="en-US" altLang="zh-CN" dirty="0">
                <a:solidFill>
                  <a:srgbClr val="C00000"/>
                </a:solidFill>
              </a:rPr>
              <a:t>P</a:t>
            </a:r>
            <a:r>
              <a:rPr lang="zh-CN" altLang="zh-CN" dirty="0">
                <a:solidFill>
                  <a:srgbClr val="C00000"/>
                </a:solidFill>
              </a:rPr>
              <a:t>盒的设计准则，</a:t>
            </a:r>
            <a:r>
              <a:rPr lang="en-US" altLang="zh-CN" dirty="0">
                <a:solidFill>
                  <a:srgbClr val="C00000"/>
                </a:solidFill>
              </a:rPr>
              <a:t>IBM</a:t>
            </a:r>
            <a:r>
              <a:rPr lang="zh-CN" altLang="zh-CN" dirty="0">
                <a:solidFill>
                  <a:srgbClr val="C00000"/>
                </a:solidFill>
              </a:rPr>
              <a:t>公司已经公布，感兴趣的同学可以查阅相关资料。</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68</a:t>
            </a:fld>
            <a:endParaRPr lang="zh-CN" altLang="en-US"/>
          </a:p>
        </p:txBody>
      </p:sp>
    </p:spTree>
    <p:extLst>
      <p:ext uri="{BB962C8B-B14F-4D97-AF65-F5344CB8AC3E}">
        <p14:creationId xmlns:p14="http://schemas.microsoft.com/office/powerpoint/2010/main" val="37602272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124744"/>
            <a:ext cx="8640960" cy="5001419"/>
          </a:xfrm>
        </p:spPr>
        <p:txBody>
          <a:bodyPr/>
          <a:lstStyle/>
          <a:p>
            <a:r>
              <a:rPr lang="en-US" altLang="zh-CN" dirty="0"/>
              <a:t>S</a:t>
            </a:r>
            <a:r>
              <a:rPr lang="zh-CN" altLang="zh-CN" dirty="0"/>
              <a:t>盒的替代运算规则：设输入</a:t>
            </a:r>
            <a:r>
              <a:rPr lang="en-US" altLang="zh-CN" dirty="0"/>
              <a:t>6</a:t>
            </a:r>
            <a:r>
              <a:rPr lang="zh-CN" altLang="zh-CN" dirty="0"/>
              <a:t>位二进制数据为</a:t>
            </a:r>
            <a:r>
              <a:rPr lang="en-US" altLang="zh-CN" dirty="0" err="1"/>
              <a:t>b1b2b3b4b5b6</a:t>
            </a:r>
            <a:r>
              <a:rPr lang="zh-CN" altLang="zh-CN" dirty="0"/>
              <a:t>，则以</a:t>
            </a:r>
            <a:r>
              <a:rPr lang="en-US" altLang="zh-CN" dirty="0" err="1"/>
              <a:t>b1b6</a:t>
            </a:r>
            <a:r>
              <a:rPr lang="zh-CN" altLang="zh-CN" dirty="0"/>
              <a:t>组成的二进制数为行号，</a:t>
            </a:r>
            <a:r>
              <a:rPr lang="en-US" altLang="zh-CN" dirty="0" err="1"/>
              <a:t>b2b3b4b5</a:t>
            </a:r>
            <a:r>
              <a:rPr lang="zh-CN" altLang="zh-CN" dirty="0"/>
              <a:t>组成的二进制数为列号，取出</a:t>
            </a:r>
            <a:r>
              <a:rPr lang="en-US" altLang="zh-CN" dirty="0"/>
              <a:t>S</a:t>
            </a:r>
            <a:r>
              <a:rPr lang="zh-CN" altLang="zh-CN" dirty="0"/>
              <a:t>盒中行列交点处的数，并转换成二进制输出</a:t>
            </a:r>
            <a:r>
              <a:rPr lang="zh-CN" altLang="zh-CN" dirty="0" smtClean="0"/>
              <a:t>。</a:t>
            </a:r>
            <a:endParaRPr lang="en-US" altLang="zh-CN" dirty="0" smtClean="0"/>
          </a:p>
          <a:p>
            <a:r>
              <a:rPr lang="zh-CN" altLang="zh-CN" dirty="0" smtClean="0"/>
              <a:t>由于</a:t>
            </a:r>
            <a:r>
              <a:rPr lang="zh-CN" altLang="zh-CN" dirty="0"/>
              <a:t>表中十进制数的范围是</a:t>
            </a:r>
            <a:r>
              <a:rPr lang="en-US" altLang="zh-CN" dirty="0"/>
              <a:t>0-15</a:t>
            </a:r>
            <a:r>
              <a:rPr lang="zh-CN" altLang="zh-CN" dirty="0"/>
              <a:t>，以二进制表示正好</a:t>
            </a:r>
            <a:r>
              <a:rPr lang="en-US" altLang="zh-CN" dirty="0"/>
              <a:t>4</a:t>
            </a:r>
            <a:r>
              <a:rPr lang="zh-CN" altLang="zh-CN" dirty="0"/>
              <a:t>位。以</a:t>
            </a:r>
            <a:r>
              <a:rPr lang="en-US" altLang="zh-CN" dirty="0"/>
              <a:t>6</a:t>
            </a:r>
            <a:r>
              <a:rPr lang="zh-CN" altLang="zh-CN" dirty="0"/>
              <a:t>位输入数据</a:t>
            </a:r>
            <a:r>
              <a:rPr lang="en-US" altLang="zh-CN" dirty="0"/>
              <a:t>0</a:t>
            </a:r>
            <a:r>
              <a:rPr lang="en-US" altLang="zh-CN" b="1" dirty="0">
                <a:effectLst>
                  <a:outerShdw blurRad="38100" dist="38100" dir="2700000" algn="tl">
                    <a:srgbClr val="000000">
                      <a:alpha val="43137"/>
                    </a:srgbClr>
                  </a:outerShdw>
                </a:effectLst>
              </a:rPr>
              <a:t>1100</a:t>
            </a:r>
            <a:r>
              <a:rPr lang="en-US" altLang="zh-CN" dirty="0"/>
              <a:t>1</a:t>
            </a:r>
            <a:r>
              <a:rPr lang="zh-CN" altLang="zh-CN" dirty="0"/>
              <a:t>经</a:t>
            </a:r>
            <a:r>
              <a:rPr lang="en-US" altLang="zh-CN" dirty="0" err="1"/>
              <a:t>S1</a:t>
            </a:r>
            <a:r>
              <a:rPr lang="zh-CN" altLang="zh-CN" dirty="0"/>
              <a:t>为</a:t>
            </a:r>
            <a:r>
              <a:rPr lang="zh-CN" altLang="zh-CN" dirty="0" smtClean="0"/>
              <a:t>例</a:t>
            </a:r>
            <a:r>
              <a:rPr lang="en-US" altLang="zh-CN" dirty="0" smtClean="0"/>
              <a:t>,</a:t>
            </a:r>
            <a:r>
              <a:rPr lang="zh-CN" altLang="en-US" dirty="0" smtClean="0"/>
              <a:t>说明如下</a:t>
            </a:r>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69</a:t>
            </a:fld>
            <a:endParaRPr lang="zh-CN" altLang="en-US"/>
          </a:p>
        </p:txBody>
      </p:sp>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591354" y="3284984"/>
            <a:ext cx="7344816" cy="3024336"/>
          </a:xfrm>
          <a:prstGeom prst="rect">
            <a:avLst/>
          </a:prstGeom>
          <a:noFill/>
          <a:ln>
            <a:noFill/>
          </a:ln>
        </p:spPr>
      </p:pic>
      <p:sp>
        <p:nvSpPr>
          <p:cNvPr id="5" name="矩形 4"/>
          <p:cNvSpPr/>
          <p:nvPr/>
        </p:nvSpPr>
        <p:spPr>
          <a:xfrm>
            <a:off x="7045198" y="4509120"/>
            <a:ext cx="1781944"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zh-CN" sz="2400" dirty="0">
                <a:solidFill>
                  <a:srgbClr val="C00000"/>
                </a:solidFill>
                <a:latin typeface="黑体" panose="02010609060101010101" pitchFamily="49" charset="-122"/>
                <a:ea typeface="黑体" panose="02010609060101010101" pitchFamily="49" charset="-122"/>
              </a:rPr>
              <a:t>取出</a:t>
            </a:r>
            <a:r>
              <a:rPr lang="en-US" altLang="zh-CN" sz="2400" dirty="0">
                <a:solidFill>
                  <a:srgbClr val="C00000"/>
                </a:solidFill>
                <a:latin typeface="黑体" panose="02010609060101010101" pitchFamily="49" charset="-122"/>
                <a:ea typeface="黑体" panose="02010609060101010101" pitchFamily="49" charset="-122"/>
              </a:rPr>
              <a:t>1</a:t>
            </a:r>
            <a:r>
              <a:rPr lang="zh-CN" altLang="zh-CN" sz="2400" dirty="0">
                <a:solidFill>
                  <a:srgbClr val="C00000"/>
                </a:solidFill>
                <a:latin typeface="黑体" panose="02010609060101010101" pitchFamily="49" charset="-122"/>
                <a:ea typeface="黑体" panose="02010609060101010101" pitchFamily="49" charset="-122"/>
              </a:rPr>
              <a:t>行</a:t>
            </a:r>
            <a:r>
              <a:rPr lang="en-US" altLang="zh-CN" sz="2400" dirty="0">
                <a:solidFill>
                  <a:srgbClr val="C00000"/>
                </a:solidFill>
                <a:latin typeface="黑体" panose="02010609060101010101" pitchFamily="49" charset="-122"/>
                <a:ea typeface="黑体" panose="02010609060101010101" pitchFamily="49" charset="-122"/>
              </a:rPr>
              <a:t>12</a:t>
            </a:r>
            <a:r>
              <a:rPr lang="zh-CN" altLang="zh-CN" sz="2400" dirty="0">
                <a:solidFill>
                  <a:srgbClr val="C00000"/>
                </a:solidFill>
                <a:latin typeface="黑体" panose="02010609060101010101" pitchFamily="49" charset="-122"/>
                <a:ea typeface="黑体" panose="02010609060101010101" pitchFamily="49" charset="-122"/>
              </a:rPr>
              <a:t>列处元素</a:t>
            </a:r>
            <a:r>
              <a:rPr lang="en-US" altLang="zh-CN" sz="2400" dirty="0">
                <a:solidFill>
                  <a:srgbClr val="C00000"/>
                </a:solidFill>
                <a:latin typeface="黑体" panose="02010609060101010101" pitchFamily="49" charset="-122"/>
                <a:ea typeface="黑体" panose="02010609060101010101" pitchFamily="49" charset="-122"/>
              </a:rPr>
              <a:t>9</a:t>
            </a:r>
            <a:r>
              <a:rPr lang="zh-CN" altLang="zh-CN" sz="2400" dirty="0">
                <a:solidFill>
                  <a:srgbClr val="C00000"/>
                </a:solidFill>
                <a:latin typeface="黑体" panose="02010609060101010101" pitchFamily="49" charset="-122"/>
                <a:ea typeface="黑体" panose="02010609060101010101" pitchFamily="49" charset="-122"/>
              </a:rPr>
              <a:t>，</a:t>
            </a:r>
            <a:r>
              <a:rPr lang="en-US" altLang="zh-CN" sz="2400" dirty="0">
                <a:solidFill>
                  <a:srgbClr val="C00000"/>
                </a:solidFill>
                <a:latin typeface="黑体" panose="02010609060101010101" pitchFamily="49" charset="-122"/>
                <a:ea typeface="黑体" panose="02010609060101010101" pitchFamily="49" charset="-122"/>
              </a:rPr>
              <a:t>9=(1001)</a:t>
            </a:r>
            <a:r>
              <a:rPr lang="en-US" altLang="zh-CN" sz="2400" baseline="-25000" dirty="0">
                <a:solidFill>
                  <a:srgbClr val="C00000"/>
                </a:solidFill>
                <a:latin typeface="黑体" panose="02010609060101010101" pitchFamily="49" charset="-122"/>
                <a:ea typeface="黑体" panose="02010609060101010101" pitchFamily="49" charset="-122"/>
              </a:rPr>
              <a:t>2</a:t>
            </a:r>
            <a:r>
              <a:rPr lang="zh-CN" altLang="zh-CN" sz="2400" dirty="0">
                <a:solidFill>
                  <a:srgbClr val="C00000"/>
                </a:solidFill>
                <a:latin typeface="黑体" panose="02010609060101010101" pitchFamily="49" charset="-122"/>
                <a:ea typeface="黑体" panose="02010609060101010101" pitchFamily="49" charset="-122"/>
              </a:rPr>
              <a:t>，故输出</a:t>
            </a:r>
            <a:r>
              <a:rPr lang="en-US" altLang="zh-CN" sz="2400" dirty="0">
                <a:solidFill>
                  <a:srgbClr val="C00000"/>
                </a:solidFill>
                <a:latin typeface="黑体" panose="02010609060101010101" pitchFamily="49" charset="-122"/>
                <a:ea typeface="黑体" panose="02010609060101010101" pitchFamily="49" charset="-122"/>
              </a:rPr>
              <a:t>4</a:t>
            </a:r>
            <a:r>
              <a:rPr lang="zh-CN" altLang="zh-CN" sz="2400" dirty="0">
                <a:solidFill>
                  <a:srgbClr val="C00000"/>
                </a:solidFill>
                <a:latin typeface="黑体" panose="02010609060101010101" pitchFamily="49" charset="-122"/>
                <a:ea typeface="黑体" panose="02010609060101010101" pitchFamily="49" charset="-122"/>
              </a:rPr>
              <a:t>位为：</a:t>
            </a:r>
            <a:r>
              <a:rPr lang="en-US" altLang="zh-CN" sz="2400" dirty="0">
                <a:solidFill>
                  <a:srgbClr val="C00000"/>
                </a:solidFill>
                <a:latin typeface="黑体" panose="02010609060101010101" pitchFamily="49" charset="-122"/>
                <a:ea typeface="黑体" panose="02010609060101010101" pitchFamily="49" charset="-122"/>
              </a:rPr>
              <a:t>1001</a:t>
            </a:r>
            <a:endParaRPr lang="zh-CN" altLang="zh-CN" sz="2400" dirty="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4358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2.1 </a:t>
            </a:r>
            <a:r>
              <a:rPr lang="zh-CN" altLang="zh-CN" b="1" dirty="0"/>
              <a:t>物联网数据安全基础</a:t>
            </a:r>
            <a:endParaRPr lang="zh-CN" altLang="en-US" dirty="0"/>
          </a:p>
        </p:txBody>
      </p:sp>
      <p:sp>
        <p:nvSpPr>
          <p:cNvPr id="3" name="内容占位符 2"/>
          <p:cNvSpPr>
            <a:spLocks noGrp="1"/>
          </p:cNvSpPr>
          <p:nvPr>
            <p:ph idx="1"/>
          </p:nvPr>
        </p:nvSpPr>
        <p:spPr/>
        <p:txBody>
          <a:bodyPr/>
          <a:lstStyle/>
          <a:p>
            <a:pPr marL="0" indent="0">
              <a:buNone/>
            </a:pPr>
            <a:r>
              <a:rPr lang="zh-CN" altLang="zh-CN" dirty="0"/>
              <a:t>（</a:t>
            </a:r>
            <a:r>
              <a:rPr lang="en-US" altLang="zh-CN" dirty="0"/>
              <a:t>3</a:t>
            </a:r>
            <a:r>
              <a:rPr lang="zh-CN" altLang="zh-CN" dirty="0"/>
              <a:t>）数据可用性</a:t>
            </a:r>
          </a:p>
          <a:p>
            <a:r>
              <a:rPr lang="zh-CN" altLang="zh-CN" dirty="0"/>
              <a:t>数据可用性（</a:t>
            </a:r>
            <a:r>
              <a:rPr lang="en-US" altLang="zh-CN" dirty="0"/>
              <a:t>data availability</a:t>
            </a:r>
            <a:r>
              <a:rPr lang="zh-CN" altLang="zh-CN" dirty="0"/>
              <a:t>）是指期望的数据或资源的使用能力，即保证数据资源能够提供既定的功能，无论何时何地，只要需要即可使用，而不因系统故障或误操作等使用资源丢失或妨碍对资源的使用</a:t>
            </a:r>
            <a:r>
              <a:rPr lang="zh-CN" altLang="zh-CN" dirty="0" smtClean="0"/>
              <a:t>。</a:t>
            </a:r>
            <a:endParaRPr lang="en-US" altLang="zh-CN" dirty="0" smtClean="0"/>
          </a:p>
          <a:p>
            <a:r>
              <a:rPr lang="zh-CN" altLang="zh-CN" dirty="0" smtClean="0"/>
              <a:t>可用性</a:t>
            </a:r>
            <a:r>
              <a:rPr lang="zh-CN" altLang="zh-CN" dirty="0"/>
              <a:t>是系统可靠性与系统设计中的一个重要方面，因为一个不可用的系统所发挥的作用还不如没有这个系统</a:t>
            </a:r>
            <a:r>
              <a:rPr lang="zh-CN" altLang="zh-CN" dirty="0" smtClean="0"/>
              <a:t>。</a:t>
            </a:r>
            <a:endParaRPr lang="en-US" altLang="zh-CN" dirty="0" smtClean="0"/>
          </a:p>
          <a:p>
            <a:r>
              <a:rPr lang="zh-CN" altLang="zh-CN" dirty="0" smtClean="0"/>
              <a:t>可用性</a:t>
            </a:r>
            <a:r>
              <a:rPr lang="zh-CN" altLang="zh-CN" dirty="0"/>
              <a:t>之所以与安全相关，是因为有恶意用户可能会蓄意使数据或服务失效，以此来拒绝用户对数据或服务的访问。</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a:t>
            </a:fld>
            <a:endParaRPr lang="zh-CN" altLang="en-US"/>
          </a:p>
        </p:txBody>
      </p:sp>
    </p:spTree>
    <p:extLst>
      <p:ext uri="{BB962C8B-B14F-4D97-AF65-F5344CB8AC3E}">
        <p14:creationId xmlns:p14="http://schemas.microsoft.com/office/powerpoint/2010/main" val="31426299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a:xfrm>
            <a:off x="457200" y="1124744"/>
            <a:ext cx="3682752" cy="5001419"/>
          </a:xfrm>
        </p:spPr>
        <p:txBody>
          <a:bodyPr/>
          <a:lstStyle/>
          <a:p>
            <a:r>
              <a:rPr lang="en-US" altLang="zh-CN" b="1" dirty="0"/>
              <a:t>4</a:t>
            </a:r>
            <a:r>
              <a:rPr lang="zh-CN" altLang="zh-CN" b="1" dirty="0"/>
              <a:t>、</a:t>
            </a:r>
            <a:r>
              <a:rPr lang="en-US" altLang="zh-CN" b="1" dirty="0"/>
              <a:t>DES</a:t>
            </a:r>
            <a:r>
              <a:rPr lang="zh-CN" altLang="zh-CN" b="1" dirty="0"/>
              <a:t>的子密钥</a:t>
            </a:r>
            <a:endParaRPr lang="zh-CN" altLang="zh-CN" dirty="0"/>
          </a:p>
          <a:p>
            <a:r>
              <a:rPr lang="en-US" altLang="zh-CN" dirty="0"/>
              <a:t>DES</a:t>
            </a:r>
            <a:r>
              <a:rPr lang="zh-CN" altLang="en-US" dirty="0"/>
              <a:t>加密过程中需要</a:t>
            </a:r>
            <a:r>
              <a:rPr lang="en-US" altLang="zh-CN" dirty="0"/>
              <a:t>16</a:t>
            </a:r>
            <a:r>
              <a:rPr lang="zh-CN" altLang="en-US" dirty="0"/>
              <a:t>个</a:t>
            </a:r>
            <a:r>
              <a:rPr lang="en-US" altLang="zh-CN" dirty="0"/>
              <a:t>48</a:t>
            </a:r>
            <a:r>
              <a:rPr lang="zh-CN" altLang="en-US" dirty="0"/>
              <a:t>位的子密钥</a:t>
            </a:r>
            <a:r>
              <a:rPr lang="zh-CN" altLang="en-US" dirty="0" smtClean="0"/>
              <a:t>。</a:t>
            </a:r>
            <a:endParaRPr lang="en-US" altLang="zh-CN" dirty="0" smtClean="0"/>
          </a:p>
          <a:p>
            <a:r>
              <a:rPr lang="zh-CN" altLang="en-US" dirty="0" smtClean="0"/>
              <a:t>子</a:t>
            </a:r>
            <a:r>
              <a:rPr lang="zh-CN" altLang="en-US" dirty="0"/>
              <a:t>密钥由用户提供</a:t>
            </a:r>
            <a:r>
              <a:rPr lang="en-US" altLang="zh-CN" dirty="0"/>
              <a:t>64</a:t>
            </a:r>
            <a:r>
              <a:rPr lang="zh-CN" altLang="en-US" dirty="0"/>
              <a:t>位密钥，经</a:t>
            </a:r>
            <a:r>
              <a:rPr lang="en-US" altLang="zh-CN" dirty="0"/>
              <a:t>16</a:t>
            </a:r>
            <a:r>
              <a:rPr lang="zh-CN" altLang="en-US" dirty="0"/>
              <a:t>轮迭代运算依次生成</a:t>
            </a:r>
            <a:r>
              <a:rPr lang="zh-CN" altLang="en-US" dirty="0" smtClean="0"/>
              <a:t>。</a:t>
            </a:r>
            <a:endParaRPr lang="en-US" altLang="zh-CN" dirty="0" smtClean="0"/>
          </a:p>
          <a:p>
            <a:r>
              <a:rPr lang="en-US" altLang="zh-CN" dirty="0" smtClean="0"/>
              <a:t>DES</a:t>
            </a:r>
            <a:r>
              <a:rPr lang="zh-CN" altLang="en-US" dirty="0"/>
              <a:t>子密钥生成算法如</a:t>
            </a:r>
            <a:r>
              <a:rPr lang="zh-CN" altLang="en-US" dirty="0" smtClean="0"/>
              <a:t>图所</a:t>
            </a:r>
            <a:r>
              <a:rPr lang="zh-CN" altLang="en-US" dirty="0"/>
              <a:t>示</a:t>
            </a:r>
            <a:r>
              <a:rPr lang="zh-CN" altLang="en-US" dirty="0" smtClean="0"/>
              <a:t>，</a:t>
            </a:r>
            <a:endParaRPr lang="en-US" altLang="zh-CN" dirty="0" smtClean="0"/>
          </a:p>
          <a:p>
            <a:r>
              <a:rPr lang="zh-CN" altLang="en-US" dirty="0" smtClean="0"/>
              <a:t>主要</a:t>
            </a:r>
            <a:r>
              <a:rPr lang="zh-CN" altLang="en-US" dirty="0"/>
              <a:t>可</a:t>
            </a:r>
            <a:r>
              <a:rPr lang="zh-CN" altLang="en-US" dirty="0" smtClean="0"/>
              <a:t>分为三</a:t>
            </a:r>
            <a:r>
              <a:rPr lang="zh-CN" altLang="en-US" dirty="0"/>
              <a:t>个阶段</a:t>
            </a: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70</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052736"/>
            <a:ext cx="4788024" cy="5256584"/>
          </a:xfrm>
          <a:prstGeom prst="rect">
            <a:avLst/>
          </a:prstGeom>
          <a:noFill/>
          <a:ln>
            <a:noFill/>
          </a:ln>
        </p:spPr>
      </p:pic>
    </p:spTree>
    <p:extLst>
      <p:ext uri="{BB962C8B-B14F-4D97-AF65-F5344CB8AC3E}">
        <p14:creationId xmlns:p14="http://schemas.microsoft.com/office/powerpoint/2010/main" val="21133387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a:xfrm>
            <a:off x="457200" y="1124744"/>
            <a:ext cx="3682752" cy="5001419"/>
          </a:xfrm>
        </p:spPr>
        <p:txBody>
          <a:bodyPr>
            <a:normAutofit fontScale="92500"/>
          </a:bodyPr>
          <a:lstStyle/>
          <a:p>
            <a:r>
              <a:rPr lang="en-US" altLang="zh-CN" b="1" dirty="0"/>
              <a:t>4</a:t>
            </a:r>
            <a:r>
              <a:rPr lang="zh-CN" altLang="zh-CN" b="1" dirty="0"/>
              <a:t>、</a:t>
            </a:r>
            <a:r>
              <a:rPr lang="en-US" altLang="zh-CN" b="1" dirty="0"/>
              <a:t>DES</a:t>
            </a:r>
            <a:r>
              <a:rPr lang="zh-CN" altLang="zh-CN" b="1" dirty="0"/>
              <a:t>的子</a:t>
            </a:r>
            <a:r>
              <a:rPr lang="zh-CN" altLang="zh-CN" b="1" dirty="0" smtClean="0"/>
              <a:t>密钥</a:t>
            </a:r>
            <a:endParaRPr lang="en-US" altLang="zh-CN" b="1" dirty="0" smtClean="0"/>
          </a:p>
          <a:p>
            <a:r>
              <a:rPr lang="zh-CN" altLang="zh-CN" dirty="0"/>
              <a:t>第一</a:t>
            </a:r>
            <a:r>
              <a:rPr lang="zh-CN" altLang="zh-CN" dirty="0" smtClean="0"/>
              <a:t>阶段</a:t>
            </a:r>
            <a:r>
              <a:rPr lang="zh-CN" altLang="en-US" dirty="0" smtClean="0"/>
              <a:t>：</a:t>
            </a:r>
            <a:endParaRPr lang="en-US" altLang="zh-CN" dirty="0" smtClean="0"/>
          </a:p>
          <a:p>
            <a:r>
              <a:rPr lang="zh-CN" altLang="zh-CN" dirty="0" smtClean="0"/>
              <a:t>用户</a:t>
            </a:r>
            <a:r>
              <a:rPr lang="zh-CN" altLang="zh-CN" dirty="0"/>
              <a:t>提供</a:t>
            </a:r>
            <a:r>
              <a:rPr lang="en-US" altLang="zh-CN" dirty="0"/>
              <a:t>8</a:t>
            </a:r>
            <a:r>
              <a:rPr lang="zh-CN" altLang="zh-CN" dirty="0"/>
              <a:t>个字符密钥，转换成</a:t>
            </a:r>
            <a:r>
              <a:rPr lang="en-US" altLang="zh-CN" dirty="0"/>
              <a:t>ASCII</a:t>
            </a:r>
            <a:r>
              <a:rPr lang="zh-CN" altLang="zh-CN" dirty="0"/>
              <a:t>码的</a:t>
            </a:r>
            <a:r>
              <a:rPr lang="en-US" altLang="zh-CN" dirty="0"/>
              <a:t>64</a:t>
            </a:r>
            <a:r>
              <a:rPr lang="zh-CN" altLang="zh-CN" dirty="0"/>
              <a:t>位，经置换选择</a:t>
            </a:r>
            <a:r>
              <a:rPr lang="en-US" altLang="zh-CN" dirty="0" smtClean="0"/>
              <a:t>1</a:t>
            </a:r>
            <a:r>
              <a:rPr lang="zh-CN" altLang="zh-CN" dirty="0" smtClean="0"/>
              <a:t>，</a:t>
            </a:r>
            <a:r>
              <a:rPr lang="zh-CN" altLang="zh-CN" dirty="0"/>
              <a:t>去除了</a:t>
            </a:r>
            <a:r>
              <a:rPr lang="en-US" altLang="zh-CN" dirty="0"/>
              <a:t>8</a:t>
            </a:r>
            <a:r>
              <a:rPr lang="zh-CN" altLang="zh-CN" dirty="0"/>
              <a:t>个奇偶校验位，并重新排列各位，置换</a:t>
            </a:r>
            <a:r>
              <a:rPr lang="zh-CN" altLang="zh-CN" dirty="0" smtClean="0"/>
              <a:t>选择</a:t>
            </a:r>
            <a:r>
              <a:rPr lang="en-US" altLang="zh-CN" dirty="0" smtClean="0"/>
              <a:t>1</a:t>
            </a:r>
            <a:r>
              <a:rPr lang="zh-CN" altLang="zh-CN" dirty="0" smtClean="0"/>
              <a:t>表</a:t>
            </a:r>
            <a:r>
              <a:rPr lang="zh-CN" altLang="zh-CN" dirty="0"/>
              <a:t>中各位置上的元素意义与前面置换相同。由表可知，</a:t>
            </a:r>
            <a:r>
              <a:rPr lang="en-US" altLang="zh-CN" dirty="0"/>
              <a:t>8</a:t>
            </a:r>
            <a:r>
              <a:rPr lang="zh-CN" altLang="zh-CN" dirty="0"/>
              <a:t>、</a:t>
            </a:r>
            <a:r>
              <a:rPr lang="en-US" altLang="zh-CN" dirty="0"/>
              <a:t>16</a:t>
            </a:r>
            <a:r>
              <a:rPr lang="zh-CN" altLang="zh-CN" dirty="0"/>
              <a:t>、</a:t>
            </a:r>
            <a:r>
              <a:rPr lang="en-US" altLang="zh-CN" dirty="0"/>
              <a:t>24</a:t>
            </a:r>
            <a:r>
              <a:rPr lang="zh-CN" altLang="zh-CN" dirty="0"/>
              <a:t>、</a:t>
            </a:r>
            <a:r>
              <a:rPr lang="en-US" altLang="zh-CN" dirty="0"/>
              <a:t>32</a:t>
            </a:r>
            <a:r>
              <a:rPr lang="zh-CN" altLang="zh-CN" dirty="0"/>
              <a:t>、</a:t>
            </a:r>
            <a:r>
              <a:rPr lang="en-US" altLang="zh-CN" dirty="0"/>
              <a:t>40</a:t>
            </a:r>
            <a:r>
              <a:rPr lang="zh-CN" altLang="zh-CN" dirty="0"/>
              <a:t>、</a:t>
            </a:r>
            <a:r>
              <a:rPr lang="en-US" altLang="zh-CN" dirty="0"/>
              <a:t>48</a:t>
            </a:r>
            <a:r>
              <a:rPr lang="zh-CN" altLang="zh-CN" dirty="0"/>
              <a:t>、</a:t>
            </a:r>
            <a:r>
              <a:rPr lang="en-US" altLang="zh-CN" dirty="0"/>
              <a:t>56</a:t>
            </a:r>
            <a:r>
              <a:rPr lang="zh-CN" altLang="zh-CN" dirty="0"/>
              <a:t>、</a:t>
            </a:r>
            <a:r>
              <a:rPr lang="en-US" altLang="zh-CN" dirty="0"/>
              <a:t>64</a:t>
            </a:r>
            <a:r>
              <a:rPr lang="zh-CN" altLang="zh-CN" dirty="0"/>
              <a:t>位舍去了，重新组合后，得</a:t>
            </a:r>
            <a:r>
              <a:rPr lang="en-US" altLang="zh-CN" dirty="0"/>
              <a:t>56</a:t>
            </a:r>
            <a:r>
              <a:rPr lang="zh-CN" altLang="zh-CN" dirty="0"/>
              <a:t>位。由于舍去规则是固定的，因而实际使用的初始密钥只有</a:t>
            </a:r>
            <a:r>
              <a:rPr lang="en-US" altLang="zh-CN" dirty="0"/>
              <a:t>56</a:t>
            </a:r>
            <a:r>
              <a:rPr lang="zh-CN" altLang="zh-CN" dirty="0"/>
              <a:t>位。</a:t>
            </a:r>
          </a:p>
          <a:p>
            <a:endParaRPr lang="zh-CN" altLang="zh-CN"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71</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052736"/>
            <a:ext cx="4788024" cy="5256584"/>
          </a:xfrm>
          <a:prstGeom prst="rect">
            <a:avLst/>
          </a:prstGeom>
          <a:noFill/>
          <a:ln>
            <a:noFill/>
          </a:ln>
        </p:spPr>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337395"/>
            <a:ext cx="33528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5632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a:xfrm>
            <a:off x="457200" y="1124745"/>
            <a:ext cx="3898776" cy="4176464"/>
          </a:xfrm>
        </p:spPr>
        <p:txBody>
          <a:bodyPr>
            <a:normAutofit fontScale="92500" lnSpcReduction="20000"/>
          </a:bodyPr>
          <a:lstStyle/>
          <a:p>
            <a:r>
              <a:rPr lang="en-US" altLang="zh-CN" b="1" dirty="0"/>
              <a:t>4</a:t>
            </a:r>
            <a:r>
              <a:rPr lang="zh-CN" altLang="zh-CN" b="1" dirty="0"/>
              <a:t>、</a:t>
            </a:r>
            <a:r>
              <a:rPr lang="en-US" altLang="zh-CN" b="1" dirty="0"/>
              <a:t>DES</a:t>
            </a:r>
            <a:r>
              <a:rPr lang="zh-CN" altLang="zh-CN" b="1" dirty="0"/>
              <a:t>的子密钥</a:t>
            </a:r>
            <a:endParaRPr lang="zh-CN" altLang="zh-CN" dirty="0"/>
          </a:p>
          <a:p>
            <a:r>
              <a:rPr lang="zh-CN" altLang="zh-CN" dirty="0"/>
              <a:t>第二阶段</a:t>
            </a:r>
            <a:r>
              <a:rPr lang="zh-CN" altLang="zh-CN" dirty="0" smtClean="0"/>
              <a:t>：</a:t>
            </a:r>
            <a:endParaRPr lang="en-US" altLang="zh-CN" dirty="0" smtClean="0"/>
          </a:p>
          <a:p>
            <a:r>
              <a:rPr lang="zh-CN" altLang="zh-CN" dirty="0" smtClean="0"/>
              <a:t>将</a:t>
            </a:r>
            <a:r>
              <a:rPr lang="zh-CN" altLang="zh-CN" dirty="0"/>
              <a:t>上一步置换选择后生成的</a:t>
            </a:r>
            <a:r>
              <a:rPr lang="en-US" altLang="zh-CN" dirty="0"/>
              <a:t>56</a:t>
            </a:r>
            <a:r>
              <a:rPr lang="zh-CN" altLang="zh-CN" dirty="0"/>
              <a:t>位密钥，分成左右两个部分，前</a:t>
            </a:r>
            <a:r>
              <a:rPr lang="en-US" altLang="zh-CN" dirty="0"/>
              <a:t>28</a:t>
            </a:r>
            <a:r>
              <a:rPr lang="zh-CN" altLang="zh-CN" dirty="0"/>
              <a:t>位记为</a:t>
            </a:r>
            <a:r>
              <a:rPr lang="en-US" altLang="zh-CN" dirty="0" err="1"/>
              <a:t>C0</a:t>
            </a:r>
            <a:r>
              <a:rPr lang="zh-CN" altLang="zh-CN" dirty="0"/>
              <a:t>，后</a:t>
            </a:r>
            <a:r>
              <a:rPr lang="en-US" altLang="zh-CN" dirty="0"/>
              <a:t>28</a:t>
            </a:r>
            <a:r>
              <a:rPr lang="zh-CN" altLang="zh-CN" dirty="0"/>
              <a:t>位记为</a:t>
            </a:r>
            <a:r>
              <a:rPr lang="en-US" altLang="zh-CN" dirty="0" err="1"/>
              <a:t>D0</a:t>
            </a:r>
            <a:r>
              <a:rPr lang="zh-CN" altLang="zh-CN" dirty="0" smtClean="0"/>
              <a:t>。</a:t>
            </a:r>
            <a:endParaRPr lang="en-US" altLang="zh-CN" dirty="0" smtClean="0"/>
          </a:p>
          <a:p>
            <a:r>
              <a:rPr lang="zh-CN" altLang="zh-CN" dirty="0" smtClean="0"/>
              <a:t>然后</a:t>
            </a:r>
            <a:r>
              <a:rPr lang="zh-CN" altLang="zh-CN" dirty="0"/>
              <a:t>分别将</a:t>
            </a:r>
            <a:r>
              <a:rPr lang="en-US" altLang="zh-CN" dirty="0"/>
              <a:t>28</a:t>
            </a:r>
            <a:r>
              <a:rPr lang="zh-CN" altLang="zh-CN" dirty="0"/>
              <a:t>位的</a:t>
            </a:r>
            <a:r>
              <a:rPr lang="en-US" altLang="zh-CN" dirty="0" err="1"/>
              <a:t>C0</a:t>
            </a:r>
            <a:r>
              <a:rPr lang="zh-CN" altLang="zh-CN" dirty="0"/>
              <a:t>、</a:t>
            </a:r>
            <a:r>
              <a:rPr lang="en-US" altLang="zh-CN" dirty="0" err="1"/>
              <a:t>D0</a:t>
            </a:r>
            <a:r>
              <a:rPr lang="zh-CN" altLang="zh-CN" dirty="0"/>
              <a:t>循环左移位一次，移位后分别得到的</a:t>
            </a:r>
            <a:r>
              <a:rPr lang="en-US" altLang="zh-CN" dirty="0" err="1"/>
              <a:t>C1</a:t>
            </a:r>
            <a:r>
              <a:rPr lang="zh-CN" altLang="zh-CN" dirty="0"/>
              <a:t>、</a:t>
            </a:r>
            <a:r>
              <a:rPr lang="en-US" altLang="zh-CN" dirty="0" err="1"/>
              <a:t>D1</a:t>
            </a:r>
            <a:r>
              <a:rPr lang="zh-CN" altLang="zh-CN" dirty="0"/>
              <a:t>作为下一轮子密钥生成的位输入</a:t>
            </a:r>
            <a:r>
              <a:rPr lang="zh-CN" altLang="zh-CN" dirty="0" smtClean="0"/>
              <a:t>。</a:t>
            </a:r>
            <a:endParaRPr lang="en-US" altLang="zh-CN" dirty="0" smtClean="0"/>
          </a:p>
          <a:p>
            <a:r>
              <a:rPr lang="zh-CN" altLang="zh-CN" dirty="0" smtClean="0"/>
              <a:t>每</a:t>
            </a:r>
            <a:r>
              <a:rPr lang="zh-CN" altLang="zh-CN" dirty="0"/>
              <a:t>轮迭代循环左移位的次数遵循固定的规则，每轮左移次数如</a:t>
            </a:r>
            <a:r>
              <a:rPr lang="zh-CN" altLang="zh-CN" dirty="0" smtClean="0"/>
              <a:t>表所</a:t>
            </a:r>
            <a:r>
              <a:rPr lang="zh-CN" altLang="zh-CN" dirty="0"/>
              <a:t>示</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72</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052736"/>
            <a:ext cx="4788024" cy="5256584"/>
          </a:xfrm>
          <a:prstGeom prst="rect">
            <a:avLst/>
          </a:prstGeom>
          <a:noFill/>
          <a:ln>
            <a:noFill/>
          </a:ln>
        </p:spPr>
      </p:pic>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445224"/>
            <a:ext cx="76390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5632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a:xfrm>
            <a:off x="457200" y="1124744"/>
            <a:ext cx="3682752" cy="5001419"/>
          </a:xfrm>
        </p:spPr>
        <p:txBody>
          <a:bodyPr/>
          <a:lstStyle/>
          <a:p>
            <a:r>
              <a:rPr lang="en-US" altLang="zh-CN" b="1" dirty="0"/>
              <a:t>4</a:t>
            </a:r>
            <a:r>
              <a:rPr lang="zh-CN" altLang="zh-CN" b="1" dirty="0"/>
              <a:t>、</a:t>
            </a:r>
            <a:r>
              <a:rPr lang="en-US" altLang="zh-CN" b="1" dirty="0"/>
              <a:t>DES</a:t>
            </a:r>
            <a:r>
              <a:rPr lang="zh-CN" altLang="zh-CN" b="1" dirty="0"/>
              <a:t>的子</a:t>
            </a:r>
            <a:r>
              <a:rPr lang="zh-CN" altLang="zh-CN" b="1" dirty="0" smtClean="0"/>
              <a:t>密钥</a:t>
            </a:r>
            <a:endParaRPr lang="en-US" altLang="zh-CN" b="1" dirty="0" smtClean="0"/>
          </a:p>
          <a:p>
            <a:r>
              <a:rPr lang="zh-CN" altLang="zh-CN" dirty="0"/>
              <a:t>第三阶段</a:t>
            </a:r>
            <a:r>
              <a:rPr lang="zh-CN" altLang="zh-CN" dirty="0" smtClean="0"/>
              <a:t>：</a:t>
            </a:r>
            <a:endParaRPr lang="en-US" altLang="zh-CN" dirty="0" smtClean="0"/>
          </a:p>
          <a:p>
            <a:r>
              <a:rPr lang="zh-CN" altLang="zh-CN" dirty="0" smtClean="0"/>
              <a:t>将</a:t>
            </a:r>
            <a:r>
              <a:rPr lang="en-US" altLang="zh-CN" dirty="0" err="1"/>
              <a:t>C1</a:t>
            </a:r>
            <a:r>
              <a:rPr lang="zh-CN" altLang="zh-CN" dirty="0"/>
              <a:t>、</a:t>
            </a:r>
            <a:r>
              <a:rPr lang="en-US" altLang="zh-CN" dirty="0" err="1"/>
              <a:t>D1</a:t>
            </a:r>
            <a:r>
              <a:rPr lang="zh-CN" altLang="zh-CN" dirty="0"/>
              <a:t>合并成得到</a:t>
            </a:r>
            <a:r>
              <a:rPr lang="en-US" altLang="zh-CN" dirty="0"/>
              <a:t>56</a:t>
            </a:r>
            <a:r>
              <a:rPr lang="zh-CN" altLang="zh-CN" dirty="0"/>
              <a:t>位数据</a:t>
            </a:r>
            <a:r>
              <a:rPr lang="en-US" altLang="zh-CN" dirty="0"/>
              <a:t>(</a:t>
            </a:r>
            <a:r>
              <a:rPr lang="en-US" altLang="zh-CN" dirty="0" err="1"/>
              <a:t>C1</a:t>
            </a:r>
            <a:r>
              <a:rPr lang="zh-CN" altLang="zh-CN" dirty="0"/>
              <a:t>，</a:t>
            </a:r>
            <a:r>
              <a:rPr lang="en-US" altLang="zh-CN" dirty="0" err="1"/>
              <a:t>D1</a:t>
            </a:r>
            <a:r>
              <a:rPr lang="en-US" altLang="zh-CN" dirty="0"/>
              <a:t>)</a:t>
            </a:r>
            <a:r>
              <a:rPr lang="zh-CN" altLang="zh-CN" dirty="0"/>
              <a:t>，经置换选择</a:t>
            </a:r>
            <a:r>
              <a:rPr lang="en-US" altLang="zh-CN" dirty="0"/>
              <a:t>2</a:t>
            </a:r>
            <a:r>
              <a:rPr lang="zh-CN" altLang="zh-CN" dirty="0"/>
              <a:t>（如</a:t>
            </a:r>
            <a:r>
              <a:rPr lang="zh-CN" altLang="zh-CN" dirty="0" smtClean="0"/>
              <a:t>表所</a:t>
            </a:r>
            <a:r>
              <a:rPr lang="zh-CN" altLang="zh-CN" dirty="0"/>
              <a:t>示），也就是经固定的规则，置换选出重新排列</a:t>
            </a:r>
            <a:r>
              <a:rPr lang="en-US" altLang="zh-CN" dirty="0"/>
              <a:t>48</a:t>
            </a:r>
            <a:r>
              <a:rPr lang="zh-CN" altLang="zh-CN" dirty="0"/>
              <a:t>位二进制数据，即为子密钥</a:t>
            </a:r>
            <a:r>
              <a:rPr lang="en-US" altLang="zh-CN" dirty="0" err="1"/>
              <a:t>k1</a:t>
            </a:r>
            <a:r>
              <a:rPr lang="zh-CN" altLang="zh-CN" dirty="0"/>
              <a:t>。</a:t>
            </a:r>
          </a:p>
          <a:p>
            <a:endParaRPr lang="zh-CN" altLang="zh-CN"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73</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484784"/>
            <a:ext cx="4788024" cy="5256584"/>
          </a:xfrm>
          <a:prstGeom prst="rect">
            <a:avLst/>
          </a:prstGeom>
          <a:noFill/>
          <a:ln>
            <a:noFill/>
          </a:ln>
        </p:spPr>
      </p:pic>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432" y="404664"/>
            <a:ext cx="360045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683568" y="4869160"/>
            <a:ext cx="3168352" cy="1631216"/>
          </a:xfrm>
          <a:prstGeom prst="rect">
            <a:avLst/>
          </a:prstGeom>
        </p:spPr>
        <p:txBody>
          <a:bodyPr wrap="square">
            <a:spAutoFit/>
          </a:bodyPr>
          <a:lstStyle/>
          <a:p>
            <a:r>
              <a:rPr lang="zh-CN" altLang="zh-CN" sz="2000" b="1" dirty="0">
                <a:solidFill>
                  <a:srgbClr val="C00000"/>
                </a:solidFill>
              </a:rPr>
              <a:t>将</a:t>
            </a:r>
            <a:r>
              <a:rPr lang="en-US" altLang="zh-CN" sz="2000" b="1" dirty="0" err="1">
                <a:solidFill>
                  <a:srgbClr val="C00000"/>
                </a:solidFill>
              </a:rPr>
              <a:t>C1</a:t>
            </a:r>
            <a:r>
              <a:rPr lang="zh-CN" altLang="zh-CN" sz="2000" b="1" dirty="0">
                <a:solidFill>
                  <a:srgbClr val="C00000"/>
                </a:solidFill>
              </a:rPr>
              <a:t>、</a:t>
            </a:r>
            <a:r>
              <a:rPr lang="en-US" altLang="zh-CN" sz="2000" b="1" dirty="0">
                <a:solidFill>
                  <a:srgbClr val="C00000"/>
                </a:solidFill>
              </a:rPr>
              <a:t> </a:t>
            </a:r>
            <a:r>
              <a:rPr lang="en-US" altLang="zh-CN" sz="2000" b="1" dirty="0" err="1">
                <a:solidFill>
                  <a:srgbClr val="C00000"/>
                </a:solidFill>
              </a:rPr>
              <a:t>D1</a:t>
            </a:r>
            <a:r>
              <a:rPr lang="zh-CN" altLang="zh-CN" sz="2000" b="1" dirty="0">
                <a:solidFill>
                  <a:srgbClr val="C00000"/>
                </a:solidFill>
              </a:rPr>
              <a:t>作下一轮的输入，迭代二三两个阶段，即可得到</a:t>
            </a:r>
            <a:r>
              <a:rPr lang="en-US" altLang="zh-CN" sz="2000" b="1" dirty="0" err="1">
                <a:solidFill>
                  <a:srgbClr val="C00000"/>
                </a:solidFill>
              </a:rPr>
              <a:t>k2</a:t>
            </a:r>
            <a:r>
              <a:rPr lang="zh-CN" altLang="zh-CN" sz="2000" b="1" dirty="0">
                <a:solidFill>
                  <a:srgbClr val="C00000"/>
                </a:solidFill>
              </a:rPr>
              <a:t>。这样经</a:t>
            </a:r>
            <a:r>
              <a:rPr lang="en-US" altLang="zh-CN" sz="2000" b="1" dirty="0">
                <a:solidFill>
                  <a:srgbClr val="C00000"/>
                </a:solidFill>
              </a:rPr>
              <a:t>16</a:t>
            </a:r>
            <a:r>
              <a:rPr lang="zh-CN" altLang="zh-CN" sz="2000" b="1" dirty="0">
                <a:solidFill>
                  <a:srgbClr val="C00000"/>
                </a:solidFill>
              </a:rPr>
              <a:t>轮迭代即可生成</a:t>
            </a:r>
            <a:r>
              <a:rPr lang="en-US" altLang="zh-CN" sz="2000" b="1" dirty="0">
                <a:solidFill>
                  <a:srgbClr val="C00000"/>
                </a:solidFill>
              </a:rPr>
              <a:t>16</a:t>
            </a:r>
            <a:r>
              <a:rPr lang="zh-CN" altLang="zh-CN" sz="2000" b="1" dirty="0">
                <a:solidFill>
                  <a:srgbClr val="C00000"/>
                </a:solidFill>
              </a:rPr>
              <a:t>个</a:t>
            </a:r>
            <a:r>
              <a:rPr lang="en-US" altLang="zh-CN" sz="2000" b="1" dirty="0">
                <a:solidFill>
                  <a:srgbClr val="C00000"/>
                </a:solidFill>
              </a:rPr>
              <a:t>48</a:t>
            </a:r>
            <a:r>
              <a:rPr lang="zh-CN" altLang="zh-CN" sz="2000" b="1" dirty="0">
                <a:solidFill>
                  <a:srgbClr val="C00000"/>
                </a:solidFill>
              </a:rPr>
              <a:t>位的子密钥。</a:t>
            </a:r>
          </a:p>
        </p:txBody>
      </p:sp>
    </p:spTree>
    <p:extLst>
      <p:ext uri="{BB962C8B-B14F-4D97-AF65-F5344CB8AC3E}">
        <p14:creationId xmlns:p14="http://schemas.microsoft.com/office/powerpoint/2010/main" val="41735632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DES</a:t>
            </a:r>
            <a:r>
              <a:rPr lang="zh-CN" altLang="zh-CN" b="1" dirty="0"/>
              <a:t>的子</a:t>
            </a:r>
            <a:r>
              <a:rPr lang="zh-CN" altLang="zh-CN" b="1" dirty="0" smtClean="0"/>
              <a:t>密钥</a:t>
            </a:r>
            <a:r>
              <a:rPr lang="zh-CN" altLang="en-US" b="1" dirty="0" smtClean="0"/>
              <a:t>生成的</a:t>
            </a:r>
            <a:r>
              <a:rPr lang="en-US" altLang="zh-CN" b="1" dirty="0" smtClean="0"/>
              <a:t>Python</a:t>
            </a:r>
            <a:r>
              <a:rPr lang="zh-CN" altLang="en-US" b="1" dirty="0" smtClean="0"/>
              <a:t>函数</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74</a:t>
            </a:fld>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7504"/>
            <a:ext cx="7443768" cy="583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988756"/>
            <a:ext cx="4320480" cy="496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页脚占位符 4"/>
          <p:cNvSpPr>
            <a:spLocks noGrp="1"/>
          </p:cNvSpPr>
          <p:nvPr>
            <p:ph type="ftr" sz="quarter" idx="11"/>
          </p:nvPr>
        </p:nvSpPr>
        <p:spPr/>
        <p:txBody>
          <a:bodyPr/>
          <a:lstStyle/>
          <a:p>
            <a:r>
              <a:rPr lang="zh-CN" altLang="en-US" smtClean="0"/>
              <a:t>西安交通大学 桂小林</a:t>
            </a:r>
            <a:endParaRPr lang="zh-CN" altLang="en-US"/>
          </a:p>
        </p:txBody>
      </p:sp>
    </p:spTree>
    <p:extLst>
      <p:ext uri="{BB962C8B-B14F-4D97-AF65-F5344CB8AC3E}">
        <p14:creationId xmlns:p14="http://schemas.microsoft.com/office/powerpoint/2010/main" val="21453767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密钥变换过程实例</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75</a:t>
            </a:fld>
            <a:endParaRPr lang="zh-CN" altLang="en-US"/>
          </a:p>
        </p:txBody>
      </p:sp>
      <p:sp>
        <p:nvSpPr>
          <p:cNvPr id="5" name="矩形 4"/>
          <p:cNvSpPr/>
          <p:nvPr/>
        </p:nvSpPr>
        <p:spPr>
          <a:xfrm>
            <a:off x="261372" y="801280"/>
            <a:ext cx="8712968" cy="59400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000" b="1" dirty="0"/>
              <a:t> 密钥</a:t>
            </a:r>
            <a:r>
              <a:rPr lang="en-US" altLang="zh-CN" sz="2000" b="1" dirty="0" smtClean="0"/>
              <a:t>Key=</a:t>
            </a:r>
            <a:r>
              <a:rPr lang="en-US" altLang="zh-CN" sz="2000" b="1" dirty="0" err="1" smtClean="0"/>
              <a:t>FEDCBA9876543210</a:t>
            </a:r>
            <a:r>
              <a:rPr lang="en-US" altLang="zh-CN" sz="2000" b="1" dirty="0" smtClean="0"/>
              <a:t>   </a:t>
            </a:r>
            <a:r>
              <a:rPr lang="zh-CN" altLang="en-US" sz="2000" b="1" dirty="0"/>
              <a:t>对应的二进制数 </a:t>
            </a:r>
            <a:r>
              <a:rPr lang="en-US" altLang="zh-CN" sz="2000" b="1" dirty="0" smtClean="0"/>
              <a:t>1111111011011100101110101001100001110110010101000011001000010000</a:t>
            </a:r>
            <a:endParaRPr lang="en-US" altLang="zh-CN" sz="2000" b="1" dirty="0"/>
          </a:p>
          <a:p>
            <a:r>
              <a:rPr lang="en-US" altLang="zh-CN" sz="2000" b="1" dirty="0" err="1"/>
              <a:t>PC1</a:t>
            </a:r>
            <a:r>
              <a:rPr lang="zh-CN" altLang="en-US" sz="2000" b="1" dirty="0"/>
              <a:t>置换后的</a:t>
            </a:r>
            <a:r>
              <a:rPr lang="en-US" altLang="zh-CN" sz="2000" b="1" dirty="0"/>
              <a:t>key= 00001111001100110101010111110101010100110011000011111111</a:t>
            </a:r>
          </a:p>
          <a:p>
            <a:r>
              <a:rPr lang="en-US" altLang="zh-CN" sz="2000" b="1" dirty="0" err="1"/>
              <a:t>KEYL</a:t>
            </a:r>
            <a:r>
              <a:rPr lang="zh-CN" altLang="en-US" sz="2000" b="1" dirty="0"/>
              <a:t>移位 </a:t>
            </a:r>
            <a:r>
              <a:rPr lang="en-US" altLang="zh-CN" sz="2000" b="1" dirty="0"/>
              <a:t>0001111001100110101010111110</a:t>
            </a:r>
          </a:p>
          <a:p>
            <a:r>
              <a:rPr lang="en-US" altLang="zh-CN" sz="2000" b="1" dirty="0" err="1"/>
              <a:t>KEYR</a:t>
            </a:r>
            <a:r>
              <a:rPr lang="zh-CN" altLang="en-US" sz="2000" b="1" dirty="0"/>
              <a:t>移位 </a:t>
            </a:r>
            <a:r>
              <a:rPr lang="en-US" altLang="zh-CN" sz="2000" b="1" dirty="0"/>
              <a:t>1010101001100110000111111110</a:t>
            </a:r>
          </a:p>
          <a:p>
            <a:r>
              <a:rPr lang="en-US" altLang="zh-CN" sz="2000" b="1" dirty="0" err="1"/>
              <a:t>PC2</a:t>
            </a:r>
            <a:r>
              <a:rPr lang="zh-CN" altLang="en-US" sz="2000" b="1" dirty="0"/>
              <a:t>置换前 </a:t>
            </a:r>
            <a:r>
              <a:rPr lang="en-US" altLang="zh-CN" sz="2000" b="1" dirty="0"/>
              <a:t>00011110011001101010101111101010101001100110000111111110</a:t>
            </a:r>
          </a:p>
          <a:p>
            <a:r>
              <a:rPr lang="en-US" altLang="zh-CN" sz="2000" b="1" dirty="0"/>
              <a:t>k 1 </a:t>
            </a:r>
            <a:r>
              <a:rPr lang="zh-CN" altLang="en-US" sz="2000" b="1" dirty="0"/>
              <a:t>轮</a:t>
            </a:r>
            <a:r>
              <a:rPr lang="en-US" altLang="zh-CN" sz="2000" b="1" dirty="0"/>
              <a:t>48</a:t>
            </a:r>
            <a:r>
              <a:rPr lang="zh-CN" altLang="en-US" sz="2000" b="1" dirty="0"/>
              <a:t>位密钥</a:t>
            </a:r>
            <a:r>
              <a:rPr lang="en-US" altLang="zh-CN" sz="2000" b="1" dirty="0"/>
              <a:t>= 111101001111110110011000011001001011011001011010</a:t>
            </a:r>
          </a:p>
          <a:p>
            <a:r>
              <a:rPr lang="en-US" altLang="zh-CN" sz="2000" b="1" dirty="0" smtClean="0"/>
              <a:t>………………..</a:t>
            </a:r>
            <a:endParaRPr lang="en-US" altLang="zh-CN" sz="2000" b="1" dirty="0"/>
          </a:p>
          <a:p>
            <a:r>
              <a:rPr lang="en-US" altLang="zh-CN" sz="2000" b="1" dirty="0" err="1" smtClean="0"/>
              <a:t>PC2</a:t>
            </a:r>
            <a:r>
              <a:rPr lang="zh-CN" altLang="en-US" sz="2000" b="1" dirty="0"/>
              <a:t>置换前 </a:t>
            </a:r>
            <a:r>
              <a:rPr lang="en-US" altLang="zh-CN" sz="2000" b="1" dirty="0"/>
              <a:t>11100001111001100110101010111110101010100110011000011111</a:t>
            </a:r>
          </a:p>
          <a:p>
            <a:r>
              <a:rPr lang="en-US" altLang="zh-CN" sz="2000" b="1" dirty="0"/>
              <a:t>k 14 </a:t>
            </a:r>
            <a:r>
              <a:rPr lang="zh-CN" altLang="en-US" sz="2000" b="1" dirty="0"/>
              <a:t>轮</a:t>
            </a:r>
            <a:r>
              <a:rPr lang="en-US" altLang="zh-CN" sz="2000" b="1" dirty="0"/>
              <a:t>48</a:t>
            </a:r>
            <a:r>
              <a:rPr lang="zh-CN" altLang="en-US" sz="2000" b="1" dirty="0"/>
              <a:t>位密钥</a:t>
            </a:r>
            <a:r>
              <a:rPr lang="en-US" altLang="zh-CN" sz="2000" b="1" dirty="0"/>
              <a:t>= 101010111011110001001001011111100010001101110010</a:t>
            </a:r>
          </a:p>
          <a:p>
            <a:r>
              <a:rPr lang="en-US" altLang="zh-CN" sz="2000" b="1" dirty="0" err="1"/>
              <a:t>KEYL</a:t>
            </a:r>
            <a:r>
              <a:rPr lang="zh-CN" altLang="en-US" sz="2000" b="1" dirty="0"/>
              <a:t>移位 </a:t>
            </a:r>
            <a:r>
              <a:rPr lang="en-US" altLang="zh-CN" sz="2000" b="1" dirty="0"/>
              <a:t>1000011110011001101010101111</a:t>
            </a:r>
          </a:p>
          <a:p>
            <a:r>
              <a:rPr lang="en-US" altLang="zh-CN" sz="2000" b="1" dirty="0" err="1"/>
              <a:t>KEYR</a:t>
            </a:r>
            <a:r>
              <a:rPr lang="zh-CN" altLang="en-US" sz="2000" b="1" dirty="0"/>
              <a:t>移位 </a:t>
            </a:r>
            <a:r>
              <a:rPr lang="en-US" altLang="zh-CN" sz="2000" b="1" dirty="0"/>
              <a:t>1010101010011001100001111111</a:t>
            </a:r>
          </a:p>
          <a:p>
            <a:r>
              <a:rPr lang="en-US" altLang="zh-CN" sz="2000" b="1" dirty="0" err="1"/>
              <a:t>PC2</a:t>
            </a:r>
            <a:r>
              <a:rPr lang="zh-CN" altLang="en-US" sz="2000" b="1" dirty="0"/>
              <a:t>置换前 </a:t>
            </a:r>
            <a:r>
              <a:rPr lang="en-US" altLang="zh-CN" sz="2000" b="1" dirty="0"/>
              <a:t>10000111100110011010101011111010101010011001100001111111</a:t>
            </a:r>
          </a:p>
          <a:p>
            <a:r>
              <a:rPr lang="en-US" altLang="zh-CN" sz="2000" b="1" dirty="0"/>
              <a:t>k 15 </a:t>
            </a:r>
            <a:r>
              <a:rPr lang="zh-CN" altLang="en-US" sz="2000" b="1" dirty="0"/>
              <a:t>轮</a:t>
            </a:r>
            <a:r>
              <a:rPr lang="en-US" altLang="zh-CN" sz="2000" b="1" dirty="0"/>
              <a:t>48</a:t>
            </a:r>
            <a:r>
              <a:rPr lang="zh-CN" altLang="en-US" sz="2000" b="1" dirty="0"/>
              <a:t>位密钥</a:t>
            </a:r>
            <a:r>
              <a:rPr lang="en-US" altLang="zh-CN" sz="2000" b="1" dirty="0"/>
              <a:t>= 010010010110111011111010111101011110100101001010</a:t>
            </a:r>
          </a:p>
          <a:p>
            <a:r>
              <a:rPr lang="en-US" altLang="zh-CN" sz="2000" b="1" dirty="0" err="1"/>
              <a:t>KEYL</a:t>
            </a:r>
            <a:r>
              <a:rPr lang="zh-CN" altLang="en-US" sz="2000" b="1" dirty="0"/>
              <a:t>移位 </a:t>
            </a:r>
            <a:r>
              <a:rPr lang="en-US" altLang="zh-CN" sz="2000" b="1" dirty="0"/>
              <a:t>0000111100110011010101011111</a:t>
            </a:r>
          </a:p>
          <a:p>
            <a:r>
              <a:rPr lang="en-US" altLang="zh-CN" sz="2000" b="1" dirty="0" err="1"/>
              <a:t>KEYR</a:t>
            </a:r>
            <a:r>
              <a:rPr lang="zh-CN" altLang="en-US" sz="2000" b="1" dirty="0"/>
              <a:t>移位 </a:t>
            </a:r>
            <a:r>
              <a:rPr lang="en-US" altLang="zh-CN" sz="2000" b="1" dirty="0"/>
              <a:t>0101010100110011000011111111</a:t>
            </a:r>
          </a:p>
          <a:p>
            <a:r>
              <a:rPr lang="en-US" altLang="zh-CN" sz="2000" b="1" dirty="0" err="1"/>
              <a:t>PC2</a:t>
            </a:r>
            <a:r>
              <a:rPr lang="zh-CN" altLang="en-US" sz="2000" b="1" dirty="0"/>
              <a:t>置换前 </a:t>
            </a:r>
            <a:r>
              <a:rPr lang="en-US" altLang="zh-CN" sz="2000" b="1" dirty="0"/>
              <a:t>00001111001100110101010111110101010100110011000011111111</a:t>
            </a:r>
          </a:p>
          <a:p>
            <a:r>
              <a:rPr lang="en-US" altLang="zh-CN" sz="2000" b="1" dirty="0"/>
              <a:t>k 16 </a:t>
            </a:r>
            <a:r>
              <a:rPr lang="zh-CN" altLang="en-US" sz="2000" b="1" dirty="0"/>
              <a:t>轮</a:t>
            </a:r>
            <a:r>
              <a:rPr lang="en-US" altLang="zh-CN" sz="2000" b="1" dirty="0"/>
              <a:t>48</a:t>
            </a:r>
            <a:r>
              <a:rPr lang="zh-CN" altLang="en-US" sz="2000" b="1" dirty="0"/>
              <a:t>位密钥</a:t>
            </a:r>
            <a:r>
              <a:rPr lang="en-US" altLang="zh-CN" sz="2000" b="1" dirty="0"/>
              <a:t>= 001101011100001011111100010001111000111111001101</a:t>
            </a:r>
            <a:endParaRPr lang="zh-CN" altLang="en-US" sz="2000" b="1" dirty="0"/>
          </a:p>
        </p:txBody>
      </p:sp>
      <p:sp>
        <p:nvSpPr>
          <p:cNvPr id="3" name="页脚占位符 2"/>
          <p:cNvSpPr>
            <a:spLocks noGrp="1"/>
          </p:cNvSpPr>
          <p:nvPr>
            <p:ph type="ftr" sz="quarter" idx="11"/>
          </p:nvPr>
        </p:nvSpPr>
        <p:spPr/>
        <p:txBody>
          <a:bodyPr/>
          <a:lstStyle/>
          <a:p>
            <a:r>
              <a:rPr lang="zh-CN" altLang="en-US" smtClean="0"/>
              <a:t>西安交通大学 桂小林</a:t>
            </a:r>
            <a:endParaRPr lang="zh-CN" altLang="en-US"/>
          </a:p>
        </p:txBody>
      </p:sp>
    </p:spTree>
    <p:extLst>
      <p:ext uri="{BB962C8B-B14F-4D97-AF65-F5344CB8AC3E}">
        <p14:creationId xmlns:p14="http://schemas.microsoft.com/office/powerpoint/2010/main" val="18573299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en-US" altLang="zh-CN" b="1" dirty="0"/>
              <a:t>5</a:t>
            </a:r>
            <a:r>
              <a:rPr lang="zh-CN" altLang="zh-CN" b="1" dirty="0"/>
              <a:t>、</a:t>
            </a:r>
            <a:r>
              <a:rPr lang="en-US" altLang="zh-CN" b="1" dirty="0"/>
              <a:t>DES</a:t>
            </a:r>
            <a:r>
              <a:rPr lang="zh-CN" altLang="zh-CN" b="1" dirty="0"/>
              <a:t>的解密算法</a:t>
            </a:r>
            <a:endParaRPr lang="zh-CN" altLang="zh-CN" dirty="0"/>
          </a:p>
          <a:p>
            <a:r>
              <a:rPr lang="en-US" altLang="zh-CN" dirty="0"/>
              <a:t>DES</a:t>
            </a:r>
            <a:r>
              <a:rPr lang="zh-CN" altLang="zh-CN" dirty="0"/>
              <a:t>的解密算法与加密相同，只是子密钥的使用次序相反。即第一轮用第</a:t>
            </a:r>
            <a:r>
              <a:rPr lang="en-US" altLang="zh-CN" dirty="0"/>
              <a:t>16</a:t>
            </a:r>
            <a:r>
              <a:rPr lang="zh-CN" altLang="zh-CN" dirty="0"/>
              <a:t>个子密钥，第二轮用第</a:t>
            </a:r>
            <a:r>
              <a:rPr lang="en-US" altLang="zh-CN" dirty="0"/>
              <a:t>15</a:t>
            </a:r>
            <a:r>
              <a:rPr lang="zh-CN" altLang="zh-CN" dirty="0"/>
              <a:t>个子密钥，以此类推，最后一轮用第</a:t>
            </a:r>
            <a:r>
              <a:rPr lang="en-US" altLang="zh-CN" dirty="0"/>
              <a:t>1</a:t>
            </a:r>
            <a:r>
              <a:rPr lang="zh-CN" altLang="zh-CN" dirty="0"/>
              <a:t>个子密钥。</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76</a:t>
            </a:fld>
            <a:endParaRPr lang="zh-CN" altLang="en-US"/>
          </a:p>
        </p:txBody>
      </p:sp>
    </p:spTree>
    <p:extLst>
      <p:ext uri="{BB962C8B-B14F-4D97-AF65-F5344CB8AC3E}">
        <p14:creationId xmlns:p14="http://schemas.microsoft.com/office/powerpoint/2010/main" val="21089977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r>
              <a:rPr lang="zh-CN" altLang="en-US" dirty="0" smtClean="0"/>
              <a:t>的安全性</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77</a:t>
            </a:fld>
            <a:endParaRPr lang="zh-CN" altLang="en-US"/>
          </a:p>
        </p:txBody>
      </p:sp>
      <p:sp>
        <p:nvSpPr>
          <p:cNvPr id="7" name="矩形 6"/>
          <p:cNvSpPr/>
          <p:nvPr/>
        </p:nvSpPr>
        <p:spPr>
          <a:xfrm>
            <a:off x="202939" y="4293096"/>
            <a:ext cx="8941061"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zh-CN" altLang="en-US" b="1" dirty="0" smtClean="0">
                <a:effectLst>
                  <a:outerShdw blurRad="38100" dist="38100" dir="2700000" algn="tl">
                    <a:srgbClr val="000000">
                      <a:alpha val="43137"/>
                    </a:srgbClr>
                  </a:outerShdw>
                </a:effectLst>
              </a:rPr>
              <a:t>弱密钥的例子</a:t>
            </a:r>
            <a:r>
              <a:rPr lang="en-US" altLang="zh-CN" b="1" dirty="0" smtClean="0">
                <a:effectLst>
                  <a:outerShdw blurRad="38100" dist="38100" dir="2700000" algn="tl">
                    <a:srgbClr val="000000">
                      <a:alpha val="43137"/>
                    </a:srgbClr>
                  </a:outerShdw>
                </a:effectLst>
              </a:rPr>
              <a:t>1</a:t>
            </a:r>
            <a:r>
              <a:rPr lang="zh-CN" altLang="en-US" b="1" dirty="0" smtClean="0">
                <a:effectLst>
                  <a:outerShdw blurRad="38100" dist="38100" dir="2700000" algn="tl">
                    <a:srgbClr val="000000">
                      <a:alpha val="43137"/>
                    </a:srgbClr>
                  </a:outerShdw>
                </a:effectLst>
              </a:rPr>
              <a:t>：密钥</a:t>
            </a:r>
            <a:r>
              <a:rPr lang="en-US" altLang="zh-CN" b="1" dirty="0" smtClean="0">
                <a:effectLst>
                  <a:outerShdw blurRad="38100" dist="38100" dir="2700000" algn="tl">
                    <a:srgbClr val="000000">
                      <a:alpha val="43137"/>
                    </a:srgbClr>
                  </a:outerShdw>
                </a:effectLst>
              </a:rPr>
              <a:t>Key=</a:t>
            </a:r>
            <a:r>
              <a:rPr lang="zh-CN" altLang="en-US" b="1" dirty="0" smtClean="0">
                <a:effectLst>
                  <a:outerShdw blurRad="38100" dist="38100" dir="2700000" algn="tl">
                    <a:srgbClr val="000000">
                      <a:alpha val="43137"/>
                    </a:srgbClr>
                  </a:outerShdw>
                </a:effectLst>
              </a:rPr>
              <a:t> </a:t>
            </a:r>
            <a:r>
              <a:rPr lang="en-US" altLang="zh-CN" b="1" dirty="0" err="1" smtClean="0">
                <a:effectLst>
                  <a:outerShdw blurRad="38100" dist="38100" dir="2700000" algn="tl">
                    <a:srgbClr val="000000">
                      <a:alpha val="43137"/>
                    </a:srgbClr>
                  </a:outerShdw>
                </a:effectLst>
              </a:rPr>
              <a:t>0xfefefefefefefefe</a:t>
            </a:r>
            <a:r>
              <a:rPr lang="zh-CN" altLang="en-US" b="1" dirty="0" smtClean="0">
                <a:effectLst>
                  <a:outerShdw blurRad="38100" dist="38100" dir="2700000" algn="tl">
                    <a:srgbClr val="000000">
                      <a:alpha val="43137"/>
                    </a:srgbClr>
                  </a:outerShdw>
                </a:effectLst>
              </a:rPr>
              <a:t>；</a:t>
            </a:r>
            <a:r>
              <a:rPr lang="zh-CN" altLang="en-US" b="1" dirty="0" smtClean="0">
                <a:solidFill>
                  <a:srgbClr val="7030A0"/>
                </a:solidFill>
              </a:rPr>
              <a:t>对应</a:t>
            </a:r>
            <a:r>
              <a:rPr lang="zh-CN" altLang="en-US" b="1" dirty="0">
                <a:solidFill>
                  <a:srgbClr val="7030A0"/>
                </a:solidFill>
              </a:rPr>
              <a:t>的二进制数 </a:t>
            </a:r>
            <a:r>
              <a:rPr lang="zh-CN" altLang="en-US" b="1" dirty="0" smtClean="0">
                <a:solidFill>
                  <a:srgbClr val="7030A0"/>
                </a:solidFill>
              </a:rPr>
              <a:t>为 </a:t>
            </a:r>
            <a:endParaRPr lang="en-US" altLang="zh-CN" b="1" dirty="0" smtClean="0">
              <a:solidFill>
                <a:srgbClr val="7030A0"/>
              </a:solidFill>
            </a:endParaRPr>
          </a:p>
          <a:p>
            <a:pPr marL="285750" indent="-285750">
              <a:buFont typeface="Arial" panose="020B0604020202020204" pitchFamily="34" charset="0"/>
              <a:buChar char="•"/>
            </a:pPr>
            <a:r>
              <a:rPr lang="en-US" altLang="zh-CN" b="1" u="sng" dirty="0" smtClean="0">
                <a:effectLst>
                  <a:outerShdw blurRad="38100" dist="38100" dir="2700000" algn="tl">
                    <a:srgbClr val="000000">
                      <a:alpha val="43137"/>
                    </a:srgbClr>
                  </a:outerShdw>
                </a:effectLst>
              </a:rPr>
              <a:t>11111110 </a:t>
            </a:r>
            <a:r>
              <a:rPr lang="en-US" altLang="zh-CN" b="1" u="sng" dirty="0" smtClean="0"/>
              <a:t>11111110 11111110 11111110 11111110 11111110 11111110 11111110</a:t>
            </a:r>
            <a:endParaRPr lang="en-US" altLang="zh-CN" b="1" u="sng" dirty="0"/>
          </a:p>
          <a:p>
            <a:r>
              <a:rPr lang="en-US" altLang="zh-CN" b="1" dirty="0" err="1"/>
              <a:t>PC1</a:t>
            </a:r>
            <a:r>
              <a:rPr lang="zh-CN" altLang="en-US" b="1" dirty="0"/>
              <a:t>置换后的</a:t>
            </a:r>
            <a:r>
              <a:rPr lang="en-US" altLang="zh-CN" b="1" dirty="0"/>
              <a:t>key= </a:t>
            </a:r>
            <a:r>
              <a:rPr lang="en-US" altLang="zh-CN" b="1" dirty="0">
                <a:solidFill>
                  <a:srgbClr val="7030A0"/>
                </a:solidFill>
              </a:rPr>
              <a:t>11111111111111111111111111111111111111111111111111111111</a:t>
            </a:r>
          </a:p>
          <a:p>
            <a:r>
              <a:rPr lang="en-US" altLang="zh-CN" b="1" dirty="0" err="1"/>
              <a:t>KEYL</a:t>
            </a:r>
            <a:r>
              <a:rPr lang="zh-CN" altLang="en-US" b="1" dirty="0"/>
              <a:t>移位 </a:t>
            </a:r>
            <a:r>
              <a:rPr lang="en-US" altLang="zh-CN" b="1" dirty="0" smtClean="0"/>
              <a:t>1111111111111111111111111111  </a:t>
            </a:r>
            <a:r>
              <a:rPr lang="en-US" altLang="zh-CN" b="1" dirty="0" err="1" smtClean="0"/>
              <a:t>KEYR</a:t>
            </a:r>
            <a:r>
              <a:rPr lang="zh-CN" altLang="en-US" b="1" dirty="0"/>
              <a:t>移位 </a:t>
            </a:r>
            <a:r>
              <a:rPr lang="en-US" altLang="zh-CN" b="1" dirty="0"/>
              <a:t>1111111111111111111111111111</a:t>
            </a:r>
          </a:p>
          <a:p>
            <a:r>
              <a:rPr lang="en-US" altLang="zh-CN" b="1" dirty="0" err="1"/>
              <a:t>PC2</a:t>
            </a:r>
            <a:r>
              <a:rPr lang="zh-CN" altLang="en-US" b="1" dirty="0"/>
              <a:t>置换前 </a:t>
            </a:r>
            <a:r>
              <a:rPr lang="en-US" altLang="zh-CN" b="1" dirty="0"/>
              <a:t>11111111111111111111111111111111111111111111111111111111</a:t>
            </a:r>
          </a:p>
          <a:p>
            <a:r>
              <a:rPr lang="en-US" altLang="zh-CN" b="1" dirty="0"/>
              <a:t>k 1 </a:t>
            </a:r>
            <a:r>
              <a:rPr lang="zh-CN" altLang="en-US" b="1" dirty="0"/>
              <a:t>轮</a:t>
            </a:r>
            <a:r>
              <a:rPr lang="en-US" altLang="zh-CN" b="1" dirty="0"/>
              <a:t>48</a:t>
            </a:r>
            <a:r>
              <a:rPr lang="zh-CN" altLang="en-US" b="1" dirty="0"/>
              <a:t>位密钥</a:t>
            </a:r>
            <a:r>
              <a:rPr lang="en-US" altLang="zh-CN" b="1" dirty="0"/>
              <a:t>= 111111111111111111111111111111111111111111111111</a:t>
            </a:r>
          </a:p>
          <a:p>
            <a:r>
              <a:rPr lang="en-US" altLang="zh-CN" b="1" dirty="0" smtClean="0"/>
              <a:t>k </a:t>
            </a:r>
            <a:r>
              <a:rPr lang="en-US" altLang="zh-CN" b="1" dirty="0"/>
              <a:t>2 </a:t>
            </a:r>
            <a:r>
              <a:rPr lang="zh-CN" altLang="en-US" b="1" dirty="0"/>
              <a:t>轮</a:t>
            </a:r>
            <a:r>
              <a:rPr lang="en-US" altLang="zh-CN" b="1" dirty="0"/>
              <a:t>48</a:t>
            </a:r>
            <a:r>
              <a:rPr lang="zh-CN" altLang="en-US" b="1" dirty="0"/>
              <a:t>位密钥</a:t>
            </a:r>
            <a:r>
              <a:rPr lang="en-US" altLang="zh-CN" b="1" dirty="0"/>
              <a:t>= 111111111111111111111111111111111111111111111111</a:t>
            </a:r>
          </a:p>
          <a:p>
            <a:r>
              <a:rPr lang="en-US" altLang="zh-CN" b="1" dirty="0" smtClean="0"/>
              <a:t>k </a:t>
            </a:r>
            <a:r>
              <a:rPr lang="en-US" altLang="zh-CN" b="1" dirty="0"/>
              <a:t>3 </a:t>
            </a:r>
            <a:r>
              <a:rPr lang="zh-CN" altLang="en-US" b="1" dirty="0"/>
              <a:t>轮</a:t>
            </a:r>
            <a:r>
              <a:rPr lang="en-US" altLang="zh-CN" b="1" dirty="0"/>
              <a:t>48</a:t>
            </a:r>
            <a:r>
              <a:rPr lang="zh-CN" altLang="en-US" b="1" dirty="0"/>
              <a:t>位密钥</a:t>
            </a:r>
            <a:r>
              <a:rPr lang="en-US" altLang="zh-CN" b="1" dirty="0"/>
              <a:t>= 111111111111111111111111111111111111111111111111</a:t>
            </a:r>
          </a:p>
        </p:txBody>
      </p:sp>
      <p:sp>
        <p:nvSpPr>
          <p:cNvPr id="8" name="内容占位符 2"/>
          <p:cNvSpPr>
            <a:spLocks noGrp="1"/>
          </p:cNvSpPr>
          <p:nvPr>
            <p:ph idx="1"/>
          </p:nvPr>
        </p:nvSpPr>
        <p:spPr>
          <a:xfrm>
            <a:off x="457200" y="1124745"/>
            <a:ext cx="8435280" cy="1440160"/>
          </a:xfrm>
        </p:spPr>
        <p:txBody>
          <a:bodyPr/>
          <a:lstStyle/>
          <a:p>
            <a:r>
              <a:rPr lang="en-US" altLang="zh-CN" dirty="0" smtClean="0"/>
              <a:t>DES</a:t>
            </a:r>
            <a:r>
              <a:rPr lang="zh-CN" altLang="zh-CN" dirty="0"/>
              <a:t>的安全性完全依赖于密钥，与算法本身没有关系</a:t>
            </a:r>
            <a:r>
              <a:rPr lang="zh-CN" altLang="zh-CN" dirty="0" smtClean="0"/>
              <a:t>。</a:t>
            </a:r>
            <a:endParaRPr lang="en-US" altLang="zh-CN" dirty="0" smtClean="0"/>
          </a:p>
          <a:p>
            <a:r>
              <a:rPr lang="zh-CN" altLang="zh-CN" dirty="0" smtClean="0"/>
              <a:t>主要</a:t>
            </a:r>
            <a:r>
              <a:rPr lang="zh-CN" altLang="zh-CN" dirty="0"/>
              <a:t>涉及密钥的互补性、弱密钥与半弱密钥、密文</a:t>
            </a:r>
            <a:r>
              <a:rPr lang="en-US" altLang="zh-CN" dirty="0"/>
              <a:t>-</a:t>
            </a:r>
            <a:r>
              <a:rPr lang="zh-CN" altLang="zh-CN" dirty="0"/>
              <a:t>明文相关性、密文</a:t>
            </a:r>
            <a:r>
              <a:rPr lang="en-US" altLang="zh-CN" dirty="0"/>
              <a:t>-</a:t>
            </a:r>
            <a:r>
              <a:rPr lang="zh-CN" altLang="zh-CN" dirty="0"/>
              <a:t>密钥相关性、</a:t>
            </a:r>
            <a:r>
              <a:rPr lang="en-US" altLang="zh-CN" dirty="0"/>
              <a:t>S-</a:t>
            </a:r>
            <a:r>
              <a:rPr lang="zh-CN" altLang="zh-CN" dirty="0"/>
              <a:t>盒的设计和密钥搜索技术等。</a:t>
            </a:r>
          </a:p>
          <a:p>
            <a:endParaRPr lang="zh-CN" alt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36911"/>
            <a:ext cx="75247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DES</a:t>
            </a:r>
            <a:r>
              <a:rPr lang="zh-CN" altLang="en-US" dirty="0"/>
              <a:t>的安全性</a:t>
            </a: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78</a:t>
            </a:fld>
            <a:endParaRPr lang="zh-CN" altLang="en-US"/>
          </a:p>
        </p:txBody>
      </p:sp>
      <p:sp>
        <p:nvSpPr>
          <p:cNvPr id="5" name="矩形 4"/>
          <p:cNvSpPr/>
          <p:nvPr/>
        </p:nvSpPr>
        <p:spPr>
          <a:xfrm>
            <a:off x="457200" y="3137603"/>
            <a:ext cx="8542989" cy="369331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b="1" dirty="0" smtClean="0">
                <a:solidFill>
                  <a:srgbClr val="7030A0"/>
                </a:solidFill>
                <a:effectLst>
                  <a:outerShdw blurRad="38100" dist="38100" dir="2700000" algn="tl">
                    <a:srgbClr val="000000">
                      <a:alpha val="43137"/>
                    </a:srgbClr>
                  </a:outerShdw>
                </a:effectLst>
              </a:rPr>
              <a:t>弱密钥的例子</a:t>
            </a:r>
            <a:r>
              <a:rPr lang="en-US" altLang="zh-CN" b="1" dirty="0" smtClean="0">
                <a:solidFill>
                  <a:srgbClr val="7030A0"/>
                </a:solidFill>
                <a:effectLst>
                  <a:outerShdw blurRad="38100" dist="38100" dir="2700000" algn="tl">
                    <a:srgbClr val="000000">
                      <a:alpha val="43137"/>
                    </a:srgbClr>
                  </a:outerShdw>
                </a:effectLst>
              </a:rPr>
              <a:t>2</a:t>
            </a:r>
            <a:r>
              <a:rPr lang="zh-CN" altLang="en-US" b="1" dirty="0" smtClean="0">
                <a:solidFill>
                  <a:srgbClr val="7030A0"/>
                </a:solidFill>
                <a:effectLst>
                  <a:outerShdw blurRad="38100" dist="38100" dir="2700000" algn="tl">
                    <a:srgbClr val="000000">
                      <a:alpha val="43137"/>
                    </a:srgbClr>
                  </a:outerShdw>
                </a:effectLst>
              </a:rPr>
              <a:t>：密钥</a:t>
            </a:r>
            <a:r>
              <a:rPr lang="en-US" altLang="zh-CN" b="1" dirty="0" smtClean="0">
                <a:solidFill>
                  <a:srgbClr val="7030A0"/>
                </a:solidFill>
                <a:effectLst>
                  <a:outerShdw blurRad="38100" dist="38100" dir="2700000" algn="tl">
                    <a:srgbClr val="000000">
                      <a:alpha val="43137"/>
                    </a:srgbClr>
                  </a:outerShdw>
                </a:effectLst>
              </a:rPr>
              <a:t>Key=0101010101010101   </a:t>
            </a:r>
            <a:r>
              <a:rPr lang="zh-CN" altLang="en-US" b="1" dirty="0">
                <a:solidFill>
                  <a:srgbClr val="7030A0"/>
                </a:solidFill>
                <a:effectLst>
                  <a:outerShdw blurRad="38100" dist="38100" dir="2700000" algn="tl">
                    <a:srgbClr val="000000">
                      <a:alpha val="43137"/>
                    </a:srgbClr>
                  </a:outerShdw>
                </a:effectLst>
              </a:rPr>
              <a:t>对应的二进制数 </a:t>
            </a:r>
            <a:r>
              <a:rPr lang="en-US" altLang="zh-CN" b="1" dirty="0"/>
              <a:t>0000000100000001000000010000000100000001000000010000000100000001</a:t>
            </a:r>
          </a:p>
          <a:p>
            <a:r>
              <a:rPr lang="en-US" altLang="zh-CN" b="1" dirty="0" err="1"/>
              <a:t>PC1</a:t>
            </a:r>
            <a:r>
              <a:rPr lang="zh-CN" altLang="en-US" b="1" dirty="0"/>
              <a:t>置换后的</a:t>
            </a:r>
            <a:r>
              <a:rPr lang="en-US" altLang="zh-CN" b="1" dirty="0"/>
              <a:t>key= 00000000000000000000000000000000000000000000000000000000</a:t>
            </a:r>
          </a:p>
          <a:p>
            <a:r>
              <a:rPr lang="en-US" altLang="zh-CN" b="1" dirty="0" err="1"/>
              <a:t>PC2</a:t>
            </a:r>
            <a:r>
              <a:rPr lang="zh-CN" altLang="en-US" b="1" dirty="0"/>
              <a:t>置换前 </a:t>
            </a:r>
            <a:r>
              <a:rPr lang="en-US" altLang="zh-CN" b="1" dirty="0"/>
              <a:t>00000000000000000000000000000000000000000000000000000000</a:t>
            </a:r>
          </a:p>
          <a:p>
            <a:r>
              <a:rPr lang="en-US" altLang="zh-CN" b="1" dirty="0"/>
              <a:t>k 1 </a:t>
            </a:r>
            <a:r>
              <a:rPr lang="zh-CN" altLang="en-US" b="1" dirty="0"/>
              <a:t>轮</a:t>
            </a:r>
            <a:r>
              <a:rPr lang="en-US" altLang="zh-CN" b="1" dirty="0"/>
              <a:t>48</a:t>
            </a:r>
            <a:r>
              <a:rPr lang="zh-CN" altLang="en-US" b="1" dirty="0"/>
              <a:t>位密钥</a:t>
            </a:r>
            <a:r>
              <a:rPr lang="en-US" altLang="zh-CN" b="1" dirty="0"/>
              <a:t>= 000000000000000000000000000000000000000000000000</a:t>
            </a:r>
          </a:p>
          <a:p>
            <a:r>
              <a:rPr lang="en-US" altLang="zh-CN" b="1" dirty="0" err="1"/>
              <a:t>PC2</a:t>
            </a:r>
            <a:r>
              <a:rPr lang="zh-CN" altLang="en-US" b="1" dirty="0"/>
              <a:t>置换前 </a:t>
            </a:r>
            <a:r>
              <a:rPr lang="en-US" altLang="zh-CN" b="1" dirty="0"/>
              <a:t>00000000000000000000000000000000000000000000000000000000</a:t>
            </a:r>
          </a:p>
          <a:p>
            <a:r>
              <a:rPr lang="en-US" altLang="zh-CN" b="1" dirty="0"/>
              <a:t>k 2 </a:t>
            </a:r>
            <a:r>
              <a:rPr lang="zh-CN" altLang="en-US" b="1" dirty="0"/>
              <a:t>轮</a:t>
            </a:r>
            <a:r>
              <a:rPr lang="en-US" altLang="zh-CN" b="1" dirty="0"/>
              <a:t>48</a:t>
            </a:r>
            <a:r>
              <a:rPr lang="zh-CN" altLang="en-US" b="1" dirty="0"/>
              <a:t>位密钥</a:t>
            </a:r>
            <a:r>
              <a:rPr lang="en-US" altLang="zh-CN" b="1" dirty="0"/>
              <a:t>= 000000000000000000000000000000000000000000000000</a:t>
            </a:r>
          </a:p>
          <a:p>
            <a:r>
              <a:rPr lang="en-US" altLang="zh-CN" b="1" dirty="0" err="1"/>
              <a:t>PC2</a:t>
            </a:r>
            <a:r>
              <a:rPr lang="zh-CN" altLang="en-US" b="1" dirty="0"/>
              <a:t>置换前 </a:t>
            </a:r>
            <a:r>
              <a:rPr lang="en-US" altLang="zh-CN" b="1" dirty="0"/>
              <a:t>00000000000000000000000000000000000000000000000000000000</a:t>
            </a:r>
          </a:p>
          <a:p>
            <a:r>
              <a:rPr lang="en-US" altLang="zh-CN" b="1" dirty="0"/>
              <a:t>k 3 </a:t>
            </a:r>
            <a:r>
              <a:rPr lang="zh-CN" altLang="en-US" b="1" dirty="0"/>
              <a:t>轮</a:t>
            </a:r>
            <a:r>
              <a:rPr lang="en-US" altLang="zh-CN" b="1" dirty="0"/>
              <a:t>48</a:t>
            </a:r>
            <a:r>
              <a:rPr lang="zh-CN" altLang="en-US" b="1" dirty="0"/>
              <a:t>位密钥</a:t>
            </a:r>
            <a:r>
              <a:rPr lang="en-US" altLang="zh-CN" b="1" dirty="0"/>
              <a:t>= 000000000000000000000000000000000000000000000000</a:t>
            </a:r>
          </a:p>
          <a:p>
            <a:r>
              <a:rPr lang="en-US" altLang="zh-CN" b="1" dirty="0" err="1"/>
              <a:t>PC2</a:t>
            </a:r>
            <a:r>
              <a:rPr lang="zh-CN" altLang="en-US" b="1" dirty="0"/>
              <a:t>置换前 </a:t>
            </a:r>
            <a:r>
              <a:rPr lang="en-US" altLang="zh-CN" b="1" dirty="0"/>
              <a:t>00000000000000000000000000000000000000000000000000000000</a:t>
            </a:r>
          </a:p>
          <a:p>
            <a:r>
              <a:rPr lang="en-US" altLang="zh-CN" b="1" dirty="0"/>
              <a:t>k 4 </a:t>
            </a:r>
            <a:r>
              <a:rPr lang="zh-CN" altLang="en-US" b="1" dirty="0"/>
              <a:t>轮</a:t>
            </a:r>
            <a:r>
              <a:rPr lang="en-US" altLang="zh-CN" b="1" dirty="0"/>
              <a:t>48</a:t>
            </a:r>
            <a:r>
              <a:rPr lang="zh-CN" altLang="en-US" b="1" dirty="0"/>
              <a:t>位密钥</a:t>
            </a:r>
            <a:r>
              <a:rPr lang="en-US" altLang="zh-CN" b="1" dirty="0"/>
              <a:t>= 000000000000000000000000000000000000000000000000</a:t>
            </a:r>
          </a:p>
          <a:p>
            <a:r>
              <a:rPr lang="en-US" altLang="zh-CN" b="1" dirty="0" err="1"/>
              <a:t>PC2</a:t>
            </a:r>
            <a:r>
              <a:rPr lang="zh-CN" altLang="en-US" b="1" dirty="0"/>
              <a:t>置换前 </a:t>
            </a:r>
            <a:r>
              <a:rPr lang="en-US" altLang="zh-CN" b="1" dirty="0"/>
              <a:t>00000000000000000000000000000000000000000000000000000000</a:t>
            </a:r>
          </a:p>
          <a:p>
            <a:r>
              <a:rPr lang="en-US" altLang="zh-CN" b="1" dirty="0"/>
              <a:t>k 5 </a:t>
            </a:r>
            <a:r>
              <a:rPr lang="zh-CN" altLang="en-US" b="1" dirty="0"/>
              <a:t>轮</a:t>
            </a:r>
            <a:r>
              <a:rPr lang="en-US" altLang="zh-CN" b="1" dirty="0"/>
              <a:t>48</a:t>
            </a:r>
            <a:r>
              <a:rPr lang="zh-CN" altLang="en-US" b="1" dirty="0"/>
              <a:t>位密钥</a:t>
            </a:r>
            <a:r>
              <a:rPr lang="en-US" altLang="zh-CN" b="1" dirty="0"/>
              <a:t>= 000000000000000000000000000000000000000000000000</a:t>
            </a:r>
          </a:p>
        </p:txBody>
      </p:sp>
      <p:sp>
        <p:nvSpPr>
          <p:cNvPr id="6" name="内容占位符 7"/>
          <p:cNvSpPr txBox="1">
            <a:spLocks/>
          </p:cNvSpPr>
          <p:nvPr/>
        </p:nvSpPr>
        <p:spPr>
          <a:xfrm>
            <a:off x="457200" y="1124744"/>
            <a:ext cx="8229600" cy="20128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rgbClr val="002060"/>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1800" b="1" kern="1200">
                <a:solidFill>
                  <a:srgbClr val="C00000"/>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smtClean="0"/>
              <a:t>2</a:t>
            </a:r>
            <a:r>
              <a:rPr lang="zh-CN" altLang="en-US" dirty="0" smtClean="0"/>
              <a:t>、雪崩效应</a:t>
            </a:r>
            <a:endParaRPr lang="en-US" altLang="zh-CN" dirty="0" smtClean="0"/>
          </a:p>
          <a:p>
            <a:r>
              <a:rPr lang="zh-CN" altLang="en-US" dirty="0" smtClean="0"/>
              <a:t>扩散效应就是“雪崩效应”，即如果明文</a:t>
            </a:r>
            <a:r>
              <a:rPr lang="en-US" altLang="zh-CN" dirty="0" smtClean="0"/>
              <a:t>1bit</a:t>
            </a:r>
            <a:r>
              <a:rPr lang="zh-CN" altLang="en-US" dirty="0" smtClean="0"/>
              <a:t>发生了改动，与之对应的密文则发生</a:t>
            </a:r>
            <a:r>
              <a:rPr lang="en-US" altLang="zh-CN" dirty="0" smtClean="0"/>
              <a:t>50%</a:t>
            </a:r>
            <a:r>
              <a:rPr lang="zh-CN" altLang="en-US" dirty="0" smtClean="0"/>
              <a:t>以上的变化。例如，明文：</a:t>
            </a:r>
            <a:r>
              <a:rPr lang="en-US" altLang="zh-CN" dirty="0" smtClean="0"/>
              <a:t>00000000</a:t>
            </a:r>
            <a:r>
              <a:rPr lang="zh-CN" altLang="en-US" dirty="0" smtClean="0"/>
              <a:t>，密文：</a:t>
            </a:r>
            <a:r>
              <a:rPr lang="en-US" altLang="zh-CN" dirty="0" smtClean="0"/>
              <a:t>10100001</a:t>
            </a:r>
            <a:r>
              <a:rPr lang="zh-CN" altLang="en-US" dirty="0" smtClean="0"/>
              <a:t>；明文：</a:t>
            </a:r>
            <a:r>
              <a:rPr lang="en-US" altLang="zh-CN" dirty="0" smtClean="0"/>
              <a:t>00000001</a:t>
            </a:r>
            <a:r>
              <a:rPr lang="zh-CN" altLang="en-US" dirty="0" smtClean="0"/>
              <a:t>，密文：</a:t>
            </a:r>
            <a:r>
              <a:rPr lang="en-US" altLang="zh-CN" dirty="0" smtClean="0"/>
              <a:t>00011010</a:t>
            </a:r>
            <a:r>
              <a:rPr lang="zh-CN" altLang="en-US" dirty="0" smtClean="0"/>
              <a:t>。</a:t>
            </a:r>
            <a:endParaRPr lang="zh-CN" altLang="en-US" dirty="0"/>
          </a:p>
        </p:txBody>
      </p:sp>
    </p:spTree>
    <p:extLst>
      <p:ext uri="{BB962C8B-B14F-4D97-AF65-F5344CB8AC3E}">
        <p14:creationId xmlns:p14="http://schemas.microsoft.com/office/powerpoint/2010/main" val="268468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DES</a:t>
            </a:r>
            <a:r>
              <a:rPr lang="zh-CN" altLang="en-US" dirty="0"/>
              <a:t>的安全性</a:t>
            </a:r>
          </a:p>
        </p:txBody>
      </p:sp>
      <p:sp>
        <p:nvSpPr>
          <p:cNvPr id="3" name="内容占位符 2"/>
          <p:cNvSpPr>
            <a:spLocks noGrp="1"/>
          </p:cNvSpPr>
          <p:nvPr>
            <p:ph idx="1"/>
          </p:nvPr>
        </p:nvSpPr>
        <p:spPr/>
        <p:txBody>
          <a:bodyPr>
            <a:normAutofit/>
          </a:bodyPr>
          <a:lstStyle/>
          <a:p>
            <a:r>
              <a:rPr lang="en-US" altLang="zh-CN" b="1" dirty="0" smtClean="0"/>
              <a:t>3</a:t>
            </a:r>
            <a:r>
              <a:rPr lang="zh-CN" altLang="zh-CN" b="1" dirty="0" smtClean="0"/>
              <a:t>、</a:t>
            </a:r>
            <a:r>
              <a:rPr lang="en-US" altLang="zh-CN" b="1" dirty="0"/>
              <a:t>DES</a:t>
            </a:r>
            <a:r>
              <a:rPr lang="zh-CN" altLang="zh-CN" b="1" dirty="0"/>
              <a:t>的攻击与破译</a:t>
            </a:r>
          </a:p>
          <a:p>
            <a:r>
              <a:rPr lang="zh-CN" altLang="zh-CN" dirty="0"/>
              <a:t>早期，</a:t>
            </a:r>
            <a:r>
              <a:rPr lang="en-US" altLang="zh-CN" dirty="0"/>
              <a:t>DES</a:t>
            </a:r>
            <a:r>
              <a:rPr lang="zh-CN" altLang="zh-CN" dirty="0"/>
              <a:t>算法实际用使用</a:t>
            </a:r>
            <a:r>
              <a:rPr lang="en-US" altLang="zh-CN" dirty="0"/>
              <a:t>56</a:t>
            </a:r>
            <a:r>
              <a:rPr lang="zh-CN" altLang="zh-CN" dirty="0"/>
              <a:t>位密钥，共有</a:t>
            </a:r>
            <a:r>
              <a:rPr lang="en-US" altLang="zh-CN" dirty="0"/>
              <a:t>2</a:t>
            </a:r>
            <a:r>
              <a:rPr lang="en-US" altLang="zh-CN" baseline="30000" dirty="0"/>
              <a:t>56</a:t>
            </a:r>
            <a:r>
              <a:rPr lang="zh-CN" altLang="zh-CN" dirty="0"/>
              <a:t>≈</a:t>
            </a:r>
            <a:r>
              <a:rPr lang="en-US" altLang="zh-CN" dirty="0"/>
              <a:t>7.2</a:t>
            </a:r>
            <a:r>
              <a:rPr lang="zh-CN" altLang="zh-CN" dirty="0"/>
              <a:t>×</a:t>
            </a:r>
            <a:r>
              <a:rPr lang="en-US" altLang="zh-CN" dirty="0"/>
              <a:t>10</a:t>
            </a:r>
            <a:r>
              <a:rPr lang="en-US" altLang="zh-CN" baseline="30000" dirty="0"/>
              <a:t>16</a:t>
            </a:r>
            <a:r>
              <a:rPr lang="zh-CN" altLang="zh-CN" dirty="0"/>
              <a:t>种可能</a:t>
            </a:r>
            <a:r>
              <a:rPr lang="zh-CN" altLang="zh-CN" dirty="0" smtClean="0"/>
              <a:t>。</a:t>
            </a:r>
            <a:endParaRPr lang="en-US" altLang="zh-CN" dirty="0" smtClean="0"/>
          </a:p>
          <a:p>
            <a:r>
              <a:rPr lang="zh-CN" altLang="zh-CN" dirty="0" smtClean="0"/>
              <a:t>一</a:t>
            </a:r>
            <a:r>
              <a:rPr lang="zh-CN" altLang="zh-CN" dirty="0"/>
              <a:t>台每毫秒执行一次</a:t>
            </a:r>
            <a:r>
              <a:rPr lang="en-US" altLang="zh-CN" dirty="0"/>
              <a:t>DES</a:t>
            </a:r>
            <a:r>
              <a:rPr lang="zh-CN" altLang="zh-CN" dirty="0"/>
              <a:t>加密的计算机，要搜索一半的密钥空间，需要用一千年时间才能破译出密文</a:t>
            </a:r>
            <a:r>
              <a:rPr lang="zh-CN" altLang="zh-CN" dirty="0" smtClean="0"/>
              <a:t>。</a:t>
            </a:r>
            <a:endParaRPr lang="en-US" altLang="zh-CN" dirty="0" smtClean="0"/>
          </a:p>
          <a:p>
            <a:r>
              <a:rPr lang="zh-CN" altLang="zh-CN" dirty="0" smtClean="0"/>
              <a:t>所以</a:t>
            </a:r>
            <a:r>
              <a:rPr lang="zh-CN" altLang="zh-CN" dirty="0"/>
              <a:t>，在</a:t>
            </a:r>
            <a:r>
              <a:rPr lang="en-US" altLang="zh-CN" dirty="0"/>
              <a:t>70</a:t>
            </a:r>
            <a:r>
              <a:rPr lang="zh-CN" altLang="zh-CN" dirty="0"/>
              <a:t>年代的计算机技术条件下，穷举攻击明显不太实际的。在当时，</a:t>
            </a:r>
            <a:r>
              <a:rPr lang="en-US" altLang="zh-CN" dirty="0"/>
              <a:t>DES</a:t>
            </a:r>
            <a:r>
              <a:rPr lang="zh-CN" altLang="zh-CN" dirty="0"/>
              <a:t>是一种非常成功的密码技术</a:t>
            </a:r>
            <a:r>
              <a:rPr lang="zh-CN" altLang="zh-CN" dirty="0" smtClean="0"/>
              <a:t>。</a:t>
            </a:r>
            <a:endParaRPr lang="en-US" altLang="zh-CN" dirty="0" smtClean="0"/>
          </a:p>
          <a:p>
            <a:r>
              <a:rPr lang="zh-CN" altLang="zh-CN" dirty="0"/>
              <a:t>而随着计算机速度快速提升和网络技术的快速发展，</a:t>
            </a:r>
            <a:r>
              <a:rPr lang="en-US" altLang="zh-CN" dirty="0"/>
              <a:t>56</a:t>
            </a:r>
            <a:r>
              <a:rPr lang="zh-CN" altLang="zh-CN" dirty="0"/>
              <a:t>位的密钥显得太短，无法抵抗穷举搜索攻击，尤其是</a:t>
            </a:r>
            <a:r>
              <a:rPr lang="en-US" altLang="zh-CN" dirty="0"/>
              <a:t>90</a:t>
            </a:r>
            <a:r>
              <a:rPr lang="zh-CN" altLang="zh-CN" dirty="0"/>
              <a:t>年代后期</a:t>
            </a:r>
            <a:r>
              <a:rPr lang="zh-CN" altLang="zh-CN" dirty="0" smtClean="0"/>
              <a:t>。</a:t>
            </a:r>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79</a:t>
            </a:fld>
            <a:endParaRPr lang="zh-CN" altLang="en-US"/>
          </a:p>
        </p:txBody>
      </p:sp>
    </p:spTree>
    <p:extLst>
      <p:ext uri="{BB962C8B-B14F-4D97-AF65-F5344CB8AC3E}">
        <p14:creationId xmlns:p14="http://schemas.microsoft.com/office/powerpoint/2010/main" val="328166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25E90584-A67D-45D5-A6FB-DDAEE57DBE2B}" type="slidenum">
              <a:rPr lang="en-US"/>
              <a:pPr>
                <a:defRPr/>
              </a:pPr>
              <a:t>8</a:t>
            </a:fld>
            <a:endParaRPr lang="en-US"/>
          </a:p>
        </p:txBody>
      </p:sp>
      <p:sp>
        <p:nvSpPr>
          <p:cNvPr id="12291" name="Rectangle 2"/>
          <p:cNvSpPr>
            <a:spLocks noGrp="1" noChangeArrowheads="1"/>
          </p:cNvSpPr>
          <p:nvPr>
            <p:ph type="title"/>
          </p:nvPr>
        </p:nvSpPr>
        <p:spPr/>
        <p:txBody>
          <a:bodyPr>
            <a:normAutofit fontScale="90000"/>
          </a:bodyPr>
          <a:lstStyle/>
          <a:p>
            <a:r>
              <a:rPr lang="en-US" altLang="zh-CN" dirty="0" smtClean="0"/>
              <a:t>2.1.2  </a:t>
            </a:r>
            <a:r>
              <a:rPr lang="zh-CN" altLang="en-US" dirty="0" smtClean="0"/>
              <a:t>密码学的概念与发展</a:t>
            </a:r>
          </a:p>
        </p:txBody>
      </p:sp>
      <p:sp>
        <p:nvSpPr>
          <p:cNvPr id="12292" name="Rectangle 3"/>
          <p:cNvSpPr>
            <a:spLocks noGrp="1" noChangeArrowheads="1"/>
          </p:cNvSpPr>
          <p:nvPr>
            <p:ph type="body" idx="1"/>
          </p:nvPr>
        </p:nvSpPr>
        <p:spPr/>
        <p:txBody>
          <a:bodyPr/>
          <a:lstStyle/>
          <a:p>
            <a:r>
              <a:rPr lang="zh-CN" altLang="en-US" b="1" dirty="0"/>
              <a:t>密码是一种用来进行信息混淆的技术，它希望将正常的、可识别的信息转变为无法识别的信息</a:t>
            </a:r>
            <a:r>
              <a:rPr lang="zh-CN" altLang="en-US" b="1" dirty="0" smtClean="0"/>
              <a:t>。</a:t>
            </a:r>
            <a:endParaRPr lang="en-US" altLang="zh-CN" b="1" dirty="0" smtClean="0"/>
          </a:p>
          <a:p>
            <a:r>
              <a:rPr lang="zh-CN" altLang="en-US" b="1" dirty="0" smtClean="0"/>
              <a:t>密码学（</a:t>
            </a:r>
            <a:r>
              <a:rPr lang="en-US" altLang="zh-CN" b="1" dirty="0" smtClean="0"/>
              <a:t>Cryptology</a:t>
            </a:r>
            <a:r>
              <a:rPr lang="zh-CN" altLang="en-US" b="1" dirty="0" smtClean="0"/>
              <a:t>）是一门古老的科学，大概自人类社会出现战争便产生了密码，以后逐渐形成一门独立的学科。</a:t>
            </a:r>
            <a:endParaRPr lang="en-US" altLang="zh-CN" b="1" dirty="0" smtClean="0"/>
          </a:p>
          <a:p>
            <a:r>
              <a:rPr lang="zh-CN" altLang="zh-CN" sz="2800" dirty="0"/>
              <a:t>密码学的发展历史大致可以分为三个阶段：</a:t>
            </a:r>
          </a:p>
          <a:p>
            <a:pPr lvl="1"/>
            <a:r>
              <a:rPr lang="en-US" altLang="zh-CN" dirty="0">
                <a:solidFill>
                  <a:srgbClr val="C00000"/>
                </a:solidFill>
              </a:rPr>
              <a:t>1949</a:t>
            </a:r>
            <a:r>
              <a:rPr lang="zh-CN" altLang="en-US" dirty="0">
                <a:solidFill>
                  <a:srgbClr val="C00000"/>
                </a:solidFill>
              </a:rPr>
              <a:t>年之前，密码学是一门</a:t>
            </a:r>
            <a:r>
              <a:rPr lang="zh-CN" altLang="en-US" dirty="0" smtClean="0">
                <a:solidFill>
                  <a:srgbClr val="C00000"/>
                </a:solidFill>
              </a:rPr>
              <a:t>艺术；</a:t>
            </a:r>
            <a:endParaRPr lang="zh-CN" altLang="en-US" dirty="0">
              <a:solidFill>
                <a:srgbClr val="C00000"/>
              </a:solidFill>
            </a:endParaRPr>
          </a:p>
          <a:p>
            <a:pPr lvl="1"/>
            <a:r>
              <a:rPr lang="en-US" altLang="zh-CN" dirty="0">
                <a:solidFill>
                  <a:srgbClr val="C00000"/>
                </a:solidFill>
              </a:rPr>
              <a:t>1949</a:t>
            </a:r>
            <a:r>
              <a:rPr lang="zh-CN" altLang="en-US" dirty="0">
                <a:solidFill>
                  <a:srgbClr val="C00000"/>
                </a:solidFill>
              </a:rPr>
              <a:t>～</a:t>
            </a:r>
            <a:r>
              <a:rPr lang="en-US" altLang="zh-CN" dirty="0" smtClean="0">
                <a:solidFill>
                  <a:srgbClr val="C00000"/>
                </a:solidFill>
              </a:rPr>
              <a:t>1976</a:t>
            </a:r>
            <a:r>
              <a:rPr lang="zh-CN" altLang="en-US" dirty="0" smtClean="0">
                <a:solidFill>
                  <a:srgbClr val="C00000"/>
                </a:solidFill>
              </a:rPr>
              <a:t>年</a:t>
            </a:r>
            <a:r>
              <a:rPr lang="zh-CN" altLang="en-US" dirty="0">
                <a:solidFill>
                  <a:srgbClr val="C00000"/>
                </a:solidFill>
              </a:rPr>
              <a:t>，密码学成为</a:t>
            </a:r>
            <a:r>
              <a:rPr lang="zh-CN" altLang="en-US" dirty="0" smtClean="0">
                <a:solidFill>
                  <a:srgbClr val="C00000"/>
                </a:solidFill>
              </a:rPr>
              <a:t>科学；</a:t>
            </a:r>
            <a:endParaRPr lang="zh-CN" altLang="en-US" dirty="0">
              <a:solidFill>
                <a:srgbClr val="C00000"/>
              </a:solidFill>
            </a:endParaRPr>
          </a:p>
          <a:p>
            <a:pPr lvl="1"/>
            <a:r>
              <a:rPr lang="en-US" altLang="zh-CN" dirty="0">
                <a:solidFill>
                  <a:srgbClr val="C00000"/>
                </a:solidFill>
              </a:rPr>
              <a:t>1976</a:t>
            </a:r>
            <a:r>
              <a:rPr lang="zh-CN" altLang="en-US" dirty="0">
                <a:solidFill>
                  <a:srgbClr val="C00000"/>
                </a:solidFill>
              </a:rPr>
              <a:t>年以后，密码学的</a:t>
            </a:r>
            <a:r>
              <a:rPr lang="zh-CN" altLang="en-US" dirty="0" smtClean="0">
                <a:solidFill>
                  <a:srgbClr val="C00000"/>
                </a:solidFill>
              </a:rPr>
              <a:t>新方向</a:t>
            </a:r>
            <a:r>
              <a:rPr lang="en-US" altLang="zh-CN" dirty="0" smtClean="0">
                <a:solidFill>
                  <a:srgbClr val="C00000"/>
                </a:solidFill>
                <a:latin typeface="Times New Roman"/>
              </a:rPr>
              <a:t>——</a:t>
            </a:r>
            <a:r>
              <a:rPr lang="zh-CN" altLang="en-US" dirty="0" smtClean="0">
                <a:solidFill>
                  <a:srgbClr val="C00000"/>
                </a:solidFill>
              </a:rPr>
              <a:t>公钥密码学。</a:t>
            </a:r>
            <a:endParaRPr lang="zh-CN" altLang="en-US" dirty="0">
              <a:solidFill>
                <a:srgbClr val="C00000"/>
              </a:solidFill>
            </a:endParaRPr>
          </a:p>
          <a:p>
            <a:endParaRPr lang="en-US" altLang="zh-CN" b="1" dirty="0" smtClean="0"/>
          </a:p>
        </p:txBody>
      </p:sp>
      <p:sp>
        <p:nvSpPr>
          <p:cNvPr id="2" name="矩形 1"/>
          <p:cNvSpPr/>
          <p:nvPr/>
        </p:nvSpPr>
        <p:spPr>
          <a:xfrm>
            <a:off x="827584" y="4581128"/>
            <a:ext cx="1482136" cy="175432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zh-CN"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加密方法保密</a:t>
            </a:r>
            <a:endParaRPr lang="zh-CN" alt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779912" y="4581128"/>
            <a:ext cx="1482136" cy="175432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zh-CN"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加密方法公开</a:t>
            </a:r>
            <a:endParaRPr lang="zh-CN" alt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矩形 6"/>
          <p:cNvSpPr/>
          <p:nvPr/>
        </p:nvSpPr>
        <p:spPr>
          <a:xfrm>
            <a:off x="6732240" y="4581128"/>
            <a:ext cx="1482136" cy="175432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zh-CN"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加密密钥</a:t>
            </a:r>
            <a:endParaRPr lang="en-US" altLang="zh-C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zh-CN" alt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公开</a:t>
            </a:r>
          </a:p>
        </p:txBody>
      </p:sp>
      <p:sp>
        <p:nvSpPr>
          <p:cNvPr id="3" name="右箭头 2"/>
          <p:cNvSpPr/>
          <p:nvPr/>
        </p:nvSpPr>
        <p:spPr>
          <a:xfrm>
            <a:off x="2309720" y="5013176"/>
            <a:ext cx="147019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5280658" y="4990239"/>
            <a:ext cx="147019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455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b="1" dirty="0" smtClean="0"/>
              <a:t>3</a:t>
            </a:r>
            <a:r>
              <a:rPr lang="zh-CN" altLang="zh-CN" b="1" dirty="0" smtClean="0"/>
              <a:t>、</a:t>
            </a:r>
            <a:r>
              <a:rPr lang="en-US" altLang="zh-CN" b="1" dirty="0"/>
              <a:t>DES</a:t>
            </a:r>
            <a:r>
              <a:rPr lang="zh-CN" altLang="zh-CN" b="1" dirty="0"/>
              <a:t>的攻击与破译</a:t>
            </a:r>
          </a:p>
          <a:p>
            <a:endParaRPr lang="en-US" altLang="zh-CN" dirty="0" smtClean="0"/>
          </a:p>
          <a:p>
            <a:r>
              <a:rPr lang="en-US" altLang="zh-CN" dirty="0" smtClean="0"/>
              <a:t>1997</a:t>
            </a:r>
            <a:r>
              <a:rPr lang="zh-CN" altLang="zh-CN" dirty="0"/>
              <a:t>年美国克罗拉多州程序员，利用</a:t>
            </a:r>
            <a:r>
              <a:rPr lang="en-US" altLang="zh-CN" dirty="0"/>
              <a:t>Internet</a:t>
            </a:r>
            <a:r>
              <a:rPr lang="zh-CN" altLang="zh-CN" dirty="0"/>
              <a:t>上</a:t>
            </a:r>
            <a:r>
              <a:rPr lang="en-US" altLang="zh-CN" dirty="0"/>
              <a:t>14000</a:t>
            </a:r>
            <a:r>
              <a:rPr lang="zh-CN" altLang="zh-CN" dirty="0"/>
              <a:t>多台计算机，花费</a:t>
            </a:r>
            <a:r>
              <a:rPr lang="en-US" altLang="zh-CN" dirty="0"/>
              <a:t>96</a:t>
            </a:r>
            <a:r>
              <a:rPr lang="zh-CN" altLang="zh-CN" dirty="0"/>
              <a:t>天时间，成功破解</a:t>
            </a:r>
            <a:r>
              <a:rPr lang="en-US" altLang="zh-CN" dirty="0"/>
              <a:t>DES</a:t>
            </a:r>
            <a:r>
              <a:rPr lang="zh-CN" altLang="zh-CN" dirty="0"/>
              <a:t>密钥</a:t>
            </a:r>
            <a:r>
              <a:rPr lang="zh-CN" altLang="zh-CN" dirty="0" smtClean="0"/>
              <a:t>。</a:t>
            </a:r>
            <a:endParaRPr lang="en-US" altLang="zh-CN" dirty="0" smtClean="0"/>
          </a:p>
          <a:p>
            <a:r>
              <a:rPr lang="en-US" altLang="zh-CN" dirty="0" smtClean="0"/>
              <a:t>1998</a:t>
            </a:r>
            <a:r>
              <a:rPr lang="zh-CN" altLang="zh-CN" dirty="0"/>
              <a:t>年，电子前哨基金会</a:t>
            </a:r>
            <a:r>
              <a:rPr lang="en-US" altLang="zh-CN" dirty="0"/>
              <a:t>(Electronic Frontier Foundation</a:t>
            </a:r>
            <a:r>
              <a:rPr lang="zh-CN" altLang="zh-CN" dirty="0"/>
              <a:t>，</a:t>
            </a:r>
            <a:r>
              <a:rPr lang="en-US" altLang="zh-CN" dirty="0"/>
              <a:t>EFF)</a:t>
            </a:r>
            <a:r>
              <a:rPr lang="zh-CN" altLang="zh-CN" dirty="0"/>
              <a:t>设计出专用的</a:t>
            </a:r>
            <a:r>
              <a:rPr lang="en-US" altLang="zh-CN" dirty="0"/>
              <a:t>DES</a:t>
            </a:r>
            <a:r>
              <a:rPr lang="zh-CN" altLang="zh-CN" dirty="0"/>
              <a:t>密钥搜索机，该机器只需要</a:t>
            </a:r>
            <a:r>
              <a:rPr lang="en-US" altLang="zh-CN" dirty="0"/>
              <a:t>56</a:t>
            </a:r>
            <a:r>
              <a:rPr lang="zh-CN" altLang="zh-CN" dirty="0"/>
              <a:t>个小时就能破解一个</a:t>
            </a:r>
            <a:r>
              <a:rPr lang="en-US" altLang="zh-CN" dirty="0"/>
              <a:t>DES</a:t>
            </a:r>
            <a:r>
              <a:rPr lang="zh-CN" altLang="zh-CN" dirty="0"/>
              <a:t>密钥</a:t>
            </a:r>
            <a:r>
              <a:rPr lang="zh-CN" altLang="zh-CN" dirty="0" smtClean="0"/>
              <a:t>。</a:t>
            </a:r>
            <a:endParaRPr lang="en-US" altLang="zh-CN" dirty="0" smtClean="0"/>
          </a:p>
          <a:p>
            <a:r>
              <a:rPr lang="zh-CN" altLang="zh-CN" dirty="0" smtClean="0"/>
              <a:t>随着</a:t>
            </a:r>
            <a:r>
              <a:rPr lang="zh-CN" altLang="zh-CN" dirty="0"/>
              <a:t>硬件速度提高和造价下降，使得任何人都能拥有一台自己的高速破译机，最终必然导致</a:t>
            </a:r>
            <a:r>
              <a:rPr lang="en-US" altLang="zh-CN" dirty="0"/>
              <a:t>DES</a:t>
            </a:r>
            <a:r>
              <a:rPr lang="zh-CN" altLang="zh-CN" dirty="0"/>
              <a:t>毫无价值。</a:t>
            </a:r>
            <a:r>
              <a:rPr lang="en-US" altLang="zh-CN" dirty="0"/>
              <a:t>1998</a:t>
            </a:r>
            <a:r>
              <a:rPr lang="zh-CN" altLang="zh-CN" dirty="0"/>
              <a:t>年底，</a:t>
            </a:r>
            <a:r>
              <a:rPr lang="en-US" altLang="zh-CN" dirty="0"/>
              <a:t>DES</a:t>
            </a:r>
            <a:r>
              <a:rPr lang="zh-CN" altLang="zh-CN" dirty="0"/>
              <a:t>停止使用</a:t>
            </a:r>
            <a:r>
              <a:rPr lang="zh-CN" altLang="zh-CN" dirty="0" smtClean="0"/>
              <a:t>。</a:t>
            </a:r>
            <a:endParaRPr lang="en-US" altLang="zh-CN" dirty="0" smtClean="0"/>
          </a:p>
          <a:p>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80</a:t>
            </a:fld>
            <a:endParaRPr lang="zh-CN" altLang="en-US"/>
          </a:p>
        </p:txBody>
      </p:sp>
    </p:spTree>
    <p:extLst>
      <p:ext uri="{BB962C8B-B14F-4D97-AF65-F5344CB8AC3E}">
        <p14:creationId xmlns:p14="http://schemas.microsoft.com/office/powerpoint/2010/main" val="23953559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smtClean="0"/>
              <a:t>4</a:t>
            </a:r>
            <a:r>
              <a:rPr lang="zh-CN" altLang="zh-CN" b="1" dirty="0" smtClean="0"/>
              <a:t>、</a:t>
            </a:r>
            <a:r>
              <a:rPr lang="en-US" altLang="zh-CN" b="1" dirty="0"/>
              <a:t>DES</a:t>
            </a:r>
            <a:r>
              <a:rPr lang="zh-CN" altLang="zh-CN" b="1" dirty="0" smtClean="0"/>
              <a:t>的</a:t>
            </a:r>
            <a:r>
              <a:rPr lang="zh-CN" altLang="en-US" b="1" dirty="0" smtClean="0"/>
              <a:t>加固</a:t>
            </a:r>
            <a:endParaRPr lang="zh-CN" altLang="zh-CN" b="1" dirty="0"/>
          </a:p>
          <a:p>
            <a:endParaRPr lang="en-US" altLang="zh-CN" dirty="0" smtClean="0"/>
          </a:p>
          <a:p>
            <a:r>
              <a:rPr lang="zh-CN" altLang="zh-CN" dirty="0" smtClean="0"/>
              <a:t>克服</a:t>
            </a:r>
            <a:r>
              <a:rPr lang="zh-CN" altLang="zh-CN" dirty="0"/>
              <a:t>短密钥缺陷的一个解决办法是使用不同的密钥，多次运行</a:t>
            </a:r>
            <a:r>
              <a:rPr lang="en-US" altLang="zh-CN" dirty="0"/>
              <a:t>DES</a:t>
            </a:r>
            <a:r>
              <a:rPr lang="zh-CN" altLang="zh-CN" dirty="0"/>
              <a:t>算法。这样的一个方案称为加密</a:t>
            </a:r>
            <a:r>
              <a:rPr lang="en-US" altLang="zh-CN" dirty="0"/>
              <a:t>-</a:t>
            </a:r>
            <a:r>
              <a:rPr lang="zh-CN" altLang="zh-CN" dirty="0"/>
              <a:t>解密</a:t>
            </a:r>
            <a:r>
              <a:rPr lang="en-US" altLang="zh-CN" dirty="0"/>
              <a:t>-</a:t>
            </a:r>
            <a:r>
              <a:rPr lang="zh-CN" altLang="zh-CN" dirty="0"/>
              <a:t>加密三重</a:t>
            </a:r>
            <a:r>
              <a:rPr lang="en-US" altLang="zh-CN" dirty="0"/>
              <a:t>DES</a:t>
            </a:r>
            <a:r>
              <a:rPr lang="zh-CN" altLang="zh-CN" dirty="0"/>
              <a:t>方案，即</a:t>
            </a:r>
            <a:r>
              <a:rPr lang="en-US" altLang="zh-CN" dirty="0" err="1"/>
              <a:t>3DES</a:t>
            </a:r>
            <a:r>
              <a:rPr lang="zh-CN" altLang="en-US" dirty="0"/>
              <a:t>。</a:t>
            </a:r>
            <a:r>
              <a:rPr lang="zh-CN" altLang="zh-CN" dirty="0"/>
              <a:t>两组</a:t>
            </a:r>
            <a:r>
              <a:rPr lang="en-US" altLang="zh-CN" dirty="0"/>
              <a:t>56</a:t>
            </a:r>
            <a:r>
              <a:rPr lang="zh-CN" altLang="zh-CN" dirty="0"/>
              <a:t>位密钥，实现三次加密。</a:t>
            </a:r>
            <a:r>
              <a:rPr lang="en-US" altLang="zh-CN" dirty="0"/>
              <a:t>1999</a:t>
            </a:r>
            <a:r>
              <a:rPr lang="zh-CN" altLang="zh-CN" dirty="0"/>
              <a:t>年，</a:t>
            </a:r>
            <a:r>
              <a:rPr lang="en-US" altLang="zh-CN" dirty="0" err="1"/>
              <a:t>3DES</a:t>
            </a:r>
            <a:r>
              <a:rPr lang="zh-CN" altLang="zh-CN" dirty="0"/>
              <a:t>颁布为新标准。</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81</a:t>
            </a:fld>
            <a:endParaRPr lang="zh-CN" alt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73016"/>
            <a:ext cx="626469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7980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实验题目</a:t>
            </a:r>
            <a:endParaRPr lang="zh-CN" altLang="en-US" dirty="0"/>
          </a:p>
        </p:txBody>
      </p:sp>
      <p:sp>
        <p:nvSpPr>
          <p:cNvPr id="3" name="内容占位符 2"/>
          <p:cNvSpPr>
            <a:spLocks noGrp="1"/>
          </p:cNvSpPr>
          <p:nvPr>
            <p:ph idx="1"/>
          </p:nvPr>
        </p:nvSpPr>
        <p:spPr/>
        <p:txBody>
          <a:bodyPr/>
          <a:lstStyle/>
          <a:p>
            <a:r>
              <a:rPr lang="zh-CN" altLang="en-US" dirty="0" smtClean="0"/>
              <a:t>编程实现</a:t>
            </a:r>
            <a:r>
              <a:rPr lang="en-US" altLang="zh-CN" dirty="0" smtClean="0"/>
              <a:t>DES</a:t>
            </a:r>
            <a:r>
              <a:rPr lang="zh-CN" altLang="en-US" dirty="0" smtClean="0"/>
              <a:t>算法。</a:t>
            </a:r>
            <a:endParaRPr lang="en-US" altLang="zh-CN" dirty="0" smtClean="0"/>
          </a:p>
          <a:p>
            <a:r>
              <a:rPr lang="zh-CN" altLang="en-US" dirty="0" smtClean="0"/>
              <a:t>每个学生输入自己的身份证号码，给出</a:t>
            </a:r>
            <a:r>
              <a:rPr lang="en-US" altLang="zh-CN" dirty="0" smtClean="0"/>
              <a:t>16</a:t>
            </a:r>
            <a:r>
              <a:rPr lang="zh-CN" altLang="en-US" dirty="0" smtClean="0"/>
              <a:t>种密钥的加密结果。</a:t>
            </a:r>
            <a:endParaRPr lang="en-US" altLang="zh-CN" dirty="0" smtClean="0"/>
          </a:p>
          <a:p>
            <a:r>
              <a:rPr lang="zh-CN" altLang="en-US" dirty="0" smtClean="0"/>
              <a:t>这</a:t>
            </a:r>
            <a:r>
              <a:rPr lang="en-US" altLang="zh-CN" dirty="0" smtClean="0"/>
              <a:t>16</a:t>
            </a:r>
            <a:r>
              <a:rPr lang="zh-CN" altLang="en-US" dirty="0" smtClean="0"/>
              <a:t>种密钥依次为：</a:t>
            </a:r>
            <a:r>
              <a:rPr lang="en-US" altLang="zh-CN" dirty="0" smtClean="0"/>
              <a:t>00000000-11111111</a:t>
            </a:r>
            <a:r>
              <a:rPr lang="zh-CN" altLang="en-US" dirty="0" smtClean="0"/>
              <a:t>。</a:t>
            </a:r>
            <a:endParaRPr lang="en-US" altLang="zh-CN" dirty="0" smtClean="0"/>
          </a:p>
          <a:p>
            <a:r>
              <a:rPr lang="zh-CN" altLang="en-US" dirty="0" smtClean="0"/>
              <a:t>完成实验报告。</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82</a:t>
            </a:fld>
            <a:endParaRPr lang="zh-CN" altLang="en-US"/>
          </a:p>
        </p:txBody>
      </p:sp>
    </p:spTree>
    <p:extLst>
      <p:ext uri="{BB962C8B-B14F-4D97-AF65-F5344CB8AC3E}">
        <p14:creationId xmlns:p14="http://schemas.microsoft.com/office/powerpoint/2010/main" val="38550156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2.4.2 </a:t>
            </a:r>
            <a:r>
              <a:rPr lang="zh-CN" altLang="zh-CN" b="1" dirty="0" smtClean="0"/>
              <a:t>公</a:t>
            </a:r>
            <a:r>
              <a:rPr lang="zh-CN" altLang="zh-CN" b="1" dirty="0"/>
              <a:t>钥</a:t>
            </a:r>
            <a:r>
              <a:rPr lang="zh-CN" altLang="zh-CN" b="1" dirty="0" smtClean="0"/>
              <a:t>密码</a:t>
            </a:r>
            <a:endParaRPr lang="zh-CN" altLang="en-US" dirty="0"/>
          </a:p>
        </p:txBody>
      </p:sp>
      <p:sp>
        <p:nvSpPr>
          <p:cNvPr id="3" name="内容占位符 2"/>
          <p:cNvSpPr>
            <a:spLocks noGrp="1"/>
          </p:cNvSpPr>
          <p:nvPr>
            <p:ph idx="1"/>
          </p:nvPr>
        </p:nvSpPr>
        <p:spPr>
          <a:xfrm>
            <a:off x="467544" y="1052736"/>
            <a:ext cx="8229600" cy="5001419"/>
          </a:xfrm>
        </p:spPr>
        <p:txBody>
          <a:bodyPr>
            <a:normAutofit/>
          </a:bodyPr>
          <a:lstStyle/>
          <a:p>
            <a:r>
              <a:rPr lang="zh-CN" altLang="zh-CN" dirty="0"/>
              <a:t>正</a:t>
            </a:r>
            <a:r>
              <a:rPr lang="zh-CN" altLang="zh-CN" dirty="0" smtClean="0"/>
              <a:t>因为</a:t>
            </a:r>
            <a:r>
              <a:rPr lang="zh-CN" altLang="en-US" dirty="0" smtClean="0"/>
              <a:t>对称密钥</a:t>
            </a:r>
            <a:r>
              <a:rPr lang="zh-CN" altLang="zh-CN" dirty="0" smtClean="0"/>
              <a:t>密码系统存在难以</a:t>
            </a:r>
            <a:r>
              <a:rPr lang="zh-CN" altLang="zh-CN" dirty="0"/>
              <a:t>解决的缺点，发展一种新的﹑更有效﹑更先进的密码体制显得更为迫切和必要</a:t>
            </a:r>
            <a:r>
              <a:rPr lang="zh-CN" altLang="zh-CN" dirty="0" smtClean="0"/>
              <a:t>。</a:t>
            </a:r>
            <a:endParaRPr lang="en-US" altLang="zh-CN" dirty="0" smtClean="0"/>
          </a:p>
          <a:p>
            <a:r>
              <a:rPr lang="zh-CN" altLang="zh-CN" dirty="0" smtClean="0"/>
              <a:t>在</a:t>
            </a:r>
            <a:r>
              <a:rPr lang="zh-CN" altLang="zh-CN" dirty="0"/>
              <a:t>这种情况下，出现了一种新的公钥密码体制，它突破性地解决了困扰着无数科学家的密钥分发</a:t>
            </a:r>
            <a:r>
              <a:rPr lang="zh-CN" altLang="zh-CN" dirty="0" smtClean="0"/>
              <a:t>问题</a:t>
            </a:r>
            <a:r>
              <a:rPr lang="zh-CN" altLang="en-US" dirty="0" smtClean="0"/>
              <a:t>。</a:t>
            </a:r>
            <a:endParaRPr lang="en-US" altLang="zh-CN" dirty="0" smtClean="0"/>
          </a:p>
          <a:p>
            <a:r>
              <a:rPr lang="zh-CN" altLang="zh-CN" dirty="0" smtClean="0"/>
              <a:t>这</a:t>
            </a:r>
            <a:r>
              <a:rPr lang="zh-CN" altLang="zh-CN" dirty="0"/>
              <a:t>一全新的思想是本世纪</a:t>
            </a:r>
            <a:r>
              <a:rPr lang="en-US" altLang="zh-CN" dirty="0"/>
              <a:t>70</a:t>
            </a:r>
            <a:r>
              <a:rPr lang="zh-CN" altLang="zh-CN" dirty="0"/>
              <a:t>年代，美国斯坦福大学的两名</a:t>
            </a:r>
            <a:r>
              <a:rPr lang="zh-CN" altLang="zh-CN" b="1" dirty="0" smtClean="0">
                <a:solidFill>
                  <a:srgbClr val="FF0000"/>
                </a:solidFill>
              </a:rPr>
              <a:t>学者迪菲</a:t>
            </a:r>
            <a:r>
              <a:rPr lang="zh-CN" altLang="zh-CN" b="1" dirty="0">
                <a:solidFill>
                  <a:srgbClr val="FF0000"/>
                </a:solidFill>
              </a:rPr>
              <a:t>（</a:t>
            </a:r>
            <a:r>
              <a:rPr lang="en-US" altLang="zh-CN" b="1" dirty="0" err="1">
                <a:solidFill>
                  <a:srgbClr val="FF0000"/>
                </a:solidFill>
              </a:rPr>
              <a:t>Diffie</a:t>
            </a:r>
            <a:r>
              <a:rPr lang="zh-CN" altLang="zh-CN" b="1" dirty="0">
                <a:solidFill>
                  <a:srgbClr val="FF0000"/>
                </a:solidFill>
              </a:rPr>
              <a:t>）和赫尔曼（</a:t>
            </a:r>
            <a:r>
              <a:rPr lang="en-US" altLang="zh-CN" b="1" dirty="0">
                <a:solidFill>
                  <a:srgbClr val="FF0000"/>
                </a:solidFill>
              </a:rPr>
              <a:t>Hellman</a:t>
            </a:r>
            <a:r>
              <a:rPr lang="zh-CN" altLang="zh-CN" b="1" dirty="0" smtClean="0">
                <a:solidFill>
                  <a:srgbClr val="FF0000"/>
                </a:solidFill>
              </a:rPr>
              <a:t>）提出</a:t>
            </a:r>
            <a:r>
              <a:rPr lang="zh-CN" altLang="zh-CN" b="1" dirty="0">
                <a:solidFill>
                  <a:srgbClr val="FF0000"/>
                </a:solidFill>
              </a:rPr>
              <a:t>的，该体制</a:t>
            </a:r>
            <a:r>
              <a:rPr lang="zh-CN" altLang="zh-CN" b="1" dirty="0" smtClean="0">
                <a:solidFill>
                  <a:srgbClr val="FF0000"/>
                </a:solidFill>
              </a:rPr>
              <a:t>与</a:t>
            </a:r>
            <a:r>
              <a:rPr lang="zh-CN" altLang="en-US" b="1" dirty="0" smtClean="0">
                <a:solidFill>
                  <a:srgbClr val="FF0000"/>
                </a:solidFill>
              </a:rPr>
              <a:t>对称密钥</a:t>
            </a:r>
            <a:r>
              <a:rPr lang="zh-CN" altLang="zh-CN" b="1" dirty="0" smtClean="0">
                <a:solidFill>
                  <a:srgbClr val="FF0000"/>
                </a:solidFill>
              </a:rPr>
              <a:t>密码</a:t>
            </a:r>
            <a:r>
              <a:rPr lang="zh-CN" altLang="zh-CN" b="1" dirty="0">
                <a:solidFill>
                  <a:srgbClr val="FF0000"/>
                </a:solidFill>
              </a:rPr>
              <a:t>最大的不同是</a:t>
            </a:r>
            <a:r>
              <a:rPr lang="zh-CN" altLang="zh-CN" b="1" dirty="0" smtClean="0">
                <a:solidFill>
                  <a:srgbClr val="FF0000"/>
                </a:solidFill>
              </a:rPr>
              <a:t>：</a:t>
            </a:r>
            <a:endParaRPr lang="en-US" altLang="zh-CN" b="1" dirty="0" smtClean="0">
              <a:solidFill>
                <a:srgbClr val="FF0000"/>
              </a:solidFill>
            </a:endParaRPr>
          </a:p>
          <a:p>
            <a:r>
              <a:rPr lang="zh-CN" altLang="zh-CN" dirty="0" smtClean="0"/>
              <a:t>在</a:t>
            </a:r>
            <a:r>
              <a:rPr lang="zh-CN" altLang="zh-CN" dirty="0"/>
              <a:t>公钥密码系统中，加密和解密使用的是不同的密钥（相对于对称密钥，人们把它叫做非对称密钥），这两个密钥之间存在着相互依存关系：即用其中任一个密钥加密的信息只能用另一个密钥进行解密</a:t>
            </a:r>
            <a:r>
              <a:rPr lang="zh-CN" altLang="zh-CN" dirty="0" smtClean="0"/>
              <a:t>。</a:t>
            </a:r>
            <a:endParaRPr lang="en-US" altLang="zh-CN" dirty="0" smtClean="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83</a:t>
            </a:fld>
            <a:endParaRPr lang="zh-CN" altLang="en-US"/>
          </a:p>
        </p:txBody>
      </p:sp>
      <p:pic>
        <p:nvPicPr>
          <p:cNvPr id="6" name="图片 5" descr="bg2013062703"/>
          <p:cNvPicPr>
            <a:picLocks noChangeAspect="1"/>
          </p:cNvPicPr>
          <p:nvPr/>
        </p:nvPicPr>
        <p:blipFill>
          <a:blip r:embed="rId2"/>
          <a:stretch>
            <a:fillRect/>
          </a:stretch>
        </p:blipFill>
        <p:spPr>
          <a:xfrm>
            <a:off x="5076056" y="5760640"/>
            <a:ext cx="2072236" cy="1052736"/>
          </a:xfrm>
          <a:prstGeom prst="rect">
            <a:avLst/>
          </a:prstGeom>
        </p:spPr>
      </p:pic>
    </p:spTree>
    <p:extLst>
      <p:ext uri="{BB962C8B-B14F-4D97-AF65-F5344CB8AC3E}">
        <p14:creationId xmlns:p14="http://schemas.microsoft.com/office/powerpoint/2010/main" val="28424628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smtClean="0"/>
              <a:t>公</a:t>
            </a:r>
            <a:r>
              <a:rPr lang="zh-CN" altLang="zh-CN" b="1" dirty="0"/>
              <a:t>钥</a:t>
            </a:r>
            <a:r>
              <a:rPr lang="zh-CN" altLang="zh-CN" b="1" dirty="0" smtClean="0"/>
              <a:t>密码的</a:t>
            </a:r>
            <a:r>
              <a:rPr lang="zh-CN" altLang="en-US" b="1" dirty="0" smtClean="0"/>
              <a:t>核心</a:t>
            </a:r>
            <a:r>
              <a:rPr lang="zh-CN" altLang="zh-CN" b="1" dirty="0" smtClean="0"/>
              <a:t>思想</a:t>
            </a:r>
            <a:endParaRPr lang="zh-CN" altLang="en-US" dirty="0"/>
          </a:p>
        </p:txBody>
      </p:sp>
      <p:sp>
        <p:nvSpPr>
          <p:cNvPr id="3" name="内容占位符 2"/>
          <p:cNvSpPr>
            <a:spLocks noGrp="1"/>
          </p:cNvSpPr>
          <p:nvPr>
            <p:ph idx="1"/>
          </p:nvPr>
        </p:nvSpPr>
        <p:spPr/>
        <p:txBody>
          <a:bodyPr>
            <a:normAutofit/>
          </a:bodyPr>
          <a:lstStyle/>
          <a:p>
            <a:r>
              <a:rPr lang="zh-CN" altLang="zh-CN" dirty="0" smtClean="0"/>
              <a:t>为了</a:t>
            </a:r>
            <a:r>
              <a:rPr lang="zh-CN" altLang="zh-CN" dirty="0"/>
              <a:t>说明公钥加密算法这一思想</a:t>
            </a:r>
            <a:r>
              <a:rPr lang="en-US" altLang="zh-CN" dirty="0" smtClean="0"/>
              <a:t>,</a:t>
            </a:r>
            <a:r>
              <a:rPr lang="zh-CN" altLang="zh-CN" dirty="0" smtClean="0"/>
              <a:t>可以</a:t>
            </a:r>
            <a:r>
              <a:rPr lang="zh-CN" altLang="zh-CN" dirty="0"/>
              <a:t>考虑如下的类比：</a:t>
            </a:r>
          </a:p>
          <a:p>
            <a:pPr lvl="1"/>
            <a:r>
              <a:rPr lang="zh-CN" altLang="zh-CN" sz="2400" dirty="0"/>
              <a:t>两个在不安全信道中通信的人，假设为</a:t>
            </a:r>
            <a:r>
              <a:rPr lang="en-US" altLang="zh-CN" sz="2400" dirty="0"/>
              <a:t>Alice</a:t>
            </a:r>
            <a:r>
              <a:rPr lang="zh-CN" altLang="zh-CN" sz="2400" dirty="0"/>
              <a:t>（收信者）和</a:t>
            </a:r>
            <a:r>
              <a:rPr lang="en-US" altLang="zh-CN" sz="2400" dirty="0"/>
              <a:t>Bob</a:t>
            </a:r>
            <a:r>
              <a:rPr lang="zh-CN" altLang="zh-CN" sz="2400" dirty="0"/>
              <a:t>（发信者），他们希望能够安全的通信而不被他们的敌手</a:t>
            </a:r>
            <a:r>
              <a:rPr lang="en-US" altLang="zh-CN" sz="2400" dirty="0"/>
              <a:t>Oscar</a:t>
            </a:r>
            <a:r>
              <a:rPr lang="zh-CN" altLang="zh-CN" sz="2400" dirty="0"/>
              <a:t>破坏</a:t>
            </a:r>
            <a:r>
              <a:rPr lang="zh-CN" altLang="zh-CN" sz="2400" dirty="0" smtClean="0"/>
              <a:t>。</a:t>
            </a:r>
            <a:endParaRPr lang="en-US" altLang="zh-CN" sz="2400" dirty="0" smtClean="0"/>
          </a:p>
          <a:p>
            <a:pPr lvl="1"/>
            <a:r>
              <a:rPr lang="en-US" altLang="zh-CN" sz="2400" dirty="0" smtClean="0"/>
              <a:t>Alice</a:t>
            </a:r>
            <a:r>
              <a:rPr lang="zh-CN" altLang="zh-CN" sz="2400" dirty="0"/>
              <a:t>想到了一种办法，她使用了一种锁（相当于公钥），这种锁任何人只要轻轻一按就可以锁上，但是只有</a:t>
            </a:r>
            <a:r>
              <a:rPr lang="en-US" altLang="zh-CN" sz="2400" dirty="0"/>
              <a:t>Alice</a:t>
            </a:r>
            <a:r>
              <a:rPr lang="zh-CN" altLang="zh-CN" sz="2400" dirty="0"/>
              <a:t>的钥匙（相当于私钥）才能够打开</a:t>
            </a:r>
            <a:r>
              <a:rPr lang="zh-CN" altLang="zh-CN" sz="2400" dirty="0" smtClean="0"/>
              <a:t>。</a:t>
            </a:r>
            <a:endParaRPr lang="en-US" altLang="zh-CN" sz="2400" dirty="0" smtClean="0"/>
          </a:p>
          <a:p>
            <a:pPr lvl="1"/>
            <a:r>
              <a:rPr lang="zh-CN" altLang="zh-CN" sz="2400" dirty="0" smtClean="0"/>
              <a:t>然后</a:t>
            </a:r>
            <a:r>
              <a:rPr lang="en-US" altLang="zh-CN" sz="2400" dirty="0"/>
              <a:t>Alice</a:t>
            </a:r>
            <a:r>
              <a:rPr lang="zh-CN" altLang="zh-CN" sz="2400" dirty="0"/>
              <a:t>对外发送无数把这样的锁，任何人比如</a:t>
            </a:r>
            <a:r>
              <a:rPr lang="en-US" altLang="zh-CN" sz="2400" dirty="0"/>
              <a:t>Bob</a:t>
            </a:r>
            <a:r>
              <a:rPr lang="zh-CN" altLang="zh-CN" sz="2400" dirty="0"/>
              <a:t>想给她寄信时</a:t>
            </a:r>
            <a:r>
              <a:rPr lang="zh-CN" altLang="zh-CN" sz="2400" dirty="0" smtClean="0"/>
              <a:t>，</a:t>
            </a:r>
            <a:r>
              <a:rPr lang="zh-CN" altLang="en-US" sz="2400" dirty="0"/>
              <a:t>只需找到一个箱子，然后用一把</a:t>
            </a:r>
            <a:r>
              <a:rPr lang="en-US" altLang="zh-CN" sz="2400" dirty="0"/>
              <a:t>Alice</a:t>
            </a:r>
            <a:r>
              <a:rPr lang="zh-CN" altLang="en-US" sz="2400" dirty="0"/>
              <a:t>的锁将其锁上再寄给</a:t>
            </a:r>
            <a:r>
              <a:rPr lang="en-US" altLang="zh-CN" sz="2400" dirty="0"/>
              <a:t>Alice</a:t>
            </a:r>
            <a:r>
              <a:rPr lang="zh-CN" altLang="en-US" sz="2400" dirty="0"/>
              <a:t>，这时候任何人（包括</a:t>
            </a:r>
            <a:r>
              <a:rPr lang="en-US" altLang="zh-CN" sz="2400" dirty="0"/>
              <a:t>Bob</a:t>
            </a:r>
            <a:r>
              <a:rPr lang="zh-CN" altLang="en-US" sz="2400" dirty="0"/>
              <a:t>自己）除了拥有钥匙的</a:t>
            </a:r>
            <a:r>
              <a:rPr lang="en-US" altLang="zh-CN" sz="2400" dirty="0"/>
              <a:t>Alice</a:t>
            </a:r>
            <a:r>
              <a:rPr lang="zh-CN" altLang="en-US" sz="2400" dirty="0"/>
              <a:t>，都不能再打开</a:t>
            </a:r>
            <a:r>
              <a:rPr lang="zh-CN" altLang="en-US" sz="2400" dirty="0" smtClean="0"/>
              <a:t>箱子。</a:t>
            </a:r>
            <a:endParaRPr lang="en-US" altLang="zh-CN" sz="2400" dirty="0" smtClean="0"/>
          </a:p>
          <a:p>
            <a:r>
              <a:rPr lang="zh-CN" altLang="en-US" sz="2800" dirty="0"/>
              <a:t>典型的公钥密码为</a:t>
            </a:r>
            <a:r>
              <a:rPr lang="en-US" altLang="zh-CN" sz="2800" dirty="0"/>
              <a:t>RSA</a:t>
            </a:r>
            <a:r>
              <a:rPr lang="zh-CN" altLang="en-US" sz="2800" dirty="0"/>
              <a:t>。</a:t>
            </a:r>
          </a:p>
          <a:p>
            <a:pPr lvl="1"/>
            <a:endParaRPr lang="zh-CN" altLang="en-US" sz="2400"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84</a:t>
            </a:fld>
            <a:endParaRPr lang="zh-CN" altLang="en-US" dirty="0"/>
          </a:p>
        </p:txBody>
      </p:sp>
    </p:spTree>
    <p:extLst>
      <p:ext uri="{BB962C8B-B14F-4D97-AF65-F5344CB8AC3E}">
        <p14:creationId xmlns:p14="http://schemas.microsoft.com/office/powerpoint/2010/main" val="31124449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RSA</a:t>
            </a:r>
            <a:r>
              <a:rPr lang="zh-CN" altLang="zh-CN" b="1" dirty="0"/>
              <a:t>算法</a:t>
            </a:r>
            <a:r>
              <a:rPr lang="zh-CN" altLang="zh-CN" b="1" dirty="0" smtClean="0"/>
              <a:t>原理</a:t>
            </a:r>
            <a:endParaRPr lang="zh-CN" altLang="en-US" dirty="0"/>
          </a:p>
        </p:txBody>
      </p:sp>
      <p:sp>
        <p:nvSpPr>
          <p:cNvPr id="3" name="内容占位符 2"/>
          <p:cNvSpPr>
            <a:spLocks noGrp="1"/>
          </p:cNvSpPr>
          <p:nvPr>
            <p:ph idx="1"/>
          </p:nvPr>
        </p:nvSpPr>
        <p:spPr/>
        <p:txBody>
          <a:bodyPr/>
          <a:lstStyle/>
          <a:p>
            <a:r>
              <a:rPr lang="en-US" altLang="zh-CN" dirty="0"/>
              <a:t>1977</a:t>
            </a:r>
            <a:r>
              <a:rPr lang="zh-CN" altLang="zh-CN" dirty="0"/>
              <a:t>年，三位数学家</a:t>
            </a:r>
            <a:r>
              <a:rPr lang="en-US" altLang="zh-CN" dirty="0"/>
              <a:t> </a:t>
            </a:r>
            <a:r>
              <a:rPr lang="en-US" altLang="zh-CN" dirty="0" err="1"/>
              <a:t>Rivest</a:t>
            </a:r>
            <a:r>
              <a:rPr lang="zh-CN" altLang="zh-CN" dirty="0"/>
              <a:t>、</a:t>
            </a:r>
            <a:r>
              <a:rPr lang="en-US" altLang="zh-CN" dirty="0"/>
              <a:t>Shamir </a:t>
            </a:r>
            <a:r>
              <a:rPr lang="zh-CN" altLang="zh-CN" dirty="0"/>
              <a:t>和</a:t>
            </a:r>
            <a:r>
              <a:rPr lang="en-US" altLang="zh-CN" dirty="0"/>
              <a:t> </a:t>
            </a:r>
            <a:r>
              <a:rPr lang="en-US" altLang="zh-CN" dirty="0" err="1"/>
              <a:t>Adleman</a:t>
            </a:r>
            <a:r>
              <a:rPr lang="en-US" altLang="zh-CN" dirty="0"/>
              <a:t> </a:t>
            </a:r>
            <a:r>
              <a:rPr lang="zh-CN" altLang="zh-CN" dirty="0"/>
              <a:t>设计了一种算法，可以实现非对称加密。算法用他们三个人的名字命名，叫做</a:t>
            </a:r>
            <a:r>
              <a:rPr lang="en-US" altLang="zh-CN" dirty="0">
                <a:hlinkClick r:id="rId2"/>
              </a:rPr>
              <a:t> RSA </a:t>
            </a:r>
            <a:r>
              <a:rPr lang="en-US" altLang="zh-CN" dirty="0" err="1">
                <a:hlinkClick r:id="rId2"/>
              </a:rPr>
              <a:t>算法</a:t>
            </a:r>
            <a:r>
              <a:rPr lang="zh-CN" altLang="zh-CN" dirty="0" smtClean="0"/>
              <a:t>。</a:t>
            </a:r>
            <a:endParaRPr lang="en-US" altLang="zh-CN" dirty="0" smtClean="0"/>
          </a:p>
          <a:p>
            <a:r>
              <a:rPr lang="zh-CN" altLang="zh-CN" dirty="0" smtClean="0"/>
              <a:t>直到</a:t>
            </a:r>
            <a:r>
              <a:rPr lang="zh-CN" altLang="zh-CN" dirty="0"/>
              <a:t>现在，</a:t>
            </a:r>
            <a:r>
              <a:rPr lang="en-US" altLang="zh-CN" dirty="0"/>
              <a:t>RSA </a:t>
            </a:r>
            <a:r>
              <a:rPr lang="zh-CN" altLang="zh-CN" dirty="0"/>
              <a:t>算法仍是最广泛使用的</a:t>
            </a:r>
            <a:r>
              <a:rPr lang="en-US" altLang="zh-CN" dirty="0"/>
              <a:t>"</a:t>
            </a:r>
            <a:r>
              <a:rPr lang="zh-CN" altLang="zh-CN" dirty="0"/>
              <a:t>非对称加密算法</a:t>
            </a:r>
            <a:r>
              <a:rPr lang="en-US" altLang="zh-CN" dirty="0"/>
              <a:t>"</a:t>
            </a:r>
            <a:r>
              <a:rPr lang="zh-CN" altLang="zh-CN" dirty="0"/>
              <a:t>。毫不夸张地说，只要有计算机网络的地方，就有</a:t>
            </a:r>
            <a:r>
              <a:rPr lang="en-US" altLang="zh-CN" dirty="0"/>
              <a:t> RSA </a:t>
            </a:r>
            <a:r>
              <a:rPr lang="zh-CN" altLang="zh-CN" dirty="0"/>
              <a:t>算法。</a:t>
            </a:r>
          </a:p>
          <a:p>
            <a:r>
              <a:rPr lang="zh-CN" altLang="zh-CN" dirty="0"/>
              <a:t>下面我以一个简单的例子来描述</a:t>
            </a:r>
            <a:r>
              <a:rPr lang="en-US" altLang="zh-CN" dirty="0"/>
              <a:t> RSA </a:t>
            </a:r>
            <a:r>
              <a:rPr lang="zh-CN" altLang="zh-CN" dirty="0"/>
              <a:t>算法。</a:t>
            </a:r>
          </a:p>
          <a:p>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85</a:t>
            </a:fld>
            <a:endParaRPr lang="zh-CN" altLang="en-US"/>
          </a:p>
        </p:txBody>
      </p:sp>
      <p:pic>
        <p:nvPicPr>
          <p:cNvPr id="6" name="图片 5" descr="bg2013062702"/>
          <p:cNvPicPr>
            <a:picLocks noChangeAspect="1"/>
          </p:cNvPicPr>
          <p:nvPr/>
        </p:nvPicPr>
        <p:blipFill>
          <a:blip r:embed="rId3"/>
          <a:stretch>
            <a:fillRect/>
          </a:stretch>
        </p:blipFill>
        <p:spPr>
          <a:xfrm>
            <a:off x="5940152" y="4221088"/>
            <a:ext cx="2981162" cy="2089908"/>
          </a:xfrm>
          <a:prstGeom prst="rect">
            <a:avLst/>
          </a:prstGeom>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068226"/>
            <a:ext cx="5580233" cy="252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14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RSA</a:t>
            </a:r>
            <a:r>
              <a:rPr lang="zh-CN" altLang="zh-CN" b="1" dirty="0"/>
              <a:t>算法原理</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b="1" dirty="0"/>
              <a:t>1</a:t>
            </a:r>
            <a:r>
              <a:rPr lang="zh-CN" altLang="zh-CN" b="1" dirty="0"/>
              <a:t>、生成密钥对，即公钥和私钥</a:t>
            </a:r>
            <a:endParaRPr lang="zh-CN" altLang="zh-CN" dirty="0"/>
          </a:p>
          <a:p>
            <a:r>
              <a:rPr lang="zh-CN" altLang="zh-CN" dirty="0"/>
              <a:t>第</a:t>
            </a:r>
            <a:r>
              <a:rPr lang="en-US" altLang="zh-CN" dirty="0"/>
              <a:t>1</a:t>
            </a:r>
            <a:r>
              <a:rPr lang="zh-CN" altLang="zh-CN" dirty="0"/>
              <a:t>步：随机找两个质数</a:t>
            </a:r>
            <a:r>
              <a:rPr lang="en-US" altLang="zh-CN" dirty="0"/>
              <a:t> P </a:t>
            </a:r>
            <a:r>
              <a:rPr lang="zh-CN" altLang="zh-CN" dirty="0"/>
              <a:t>和</a:t>
            </a:r>
            <a:r>
              <a:rPr lang="en-US" altLang="zh-CN" dirty="0"/>
              <a:t> Q ,P </a:t>
            </a:r>
            <a:r>
              <a:rPr lang="zh-CN" altLang="zh-CN" dirty="0"/>
              <a:t>与</a:t>
            </a:r>
            <a:r>
              <a:rPr lang="en-US" altLang="zh-CN" dirty="0"/>
              <a:t> Q </a:t>
            </a:r>
            <a:r>
              <a:rPr lang="zh-CN" altLang="zh-CN" dirty="0"/>
              <a:t>越大，越安全。</a:t>
            </a:r>
          </a:p>
          <a:p>
            <a:r>
              <a:rPr lang="zh-CN" altLang="zh-CN" dirty="0"/>
              <a:t>比如</a:t>
            </a:r>
            <a:r>
              <a:rPr lang="en-US" altLang="zh-CN" dirty="0"/>
              <a:t> P = 67 </a:t>
            </a:r>
            <a:r>
              <a:rPr lang="zh-CN" altLang="zh-CN" dirty="0"/>
              <a:t>，</a:t>
            </a:r>
            <a:r>
              <a:rPr lang="en-US" altLang="zh-CN" dirty="0"/>
              <a:t>Q = 71</a:t>
            </a:r>
            <a:r>
              <a:rPr lang="zh-CN" altLang="zh-CN" dirty="0"/>
              <a:t>。计算他们的乘积</a:t>
            </a:r>
            <a:r>
              <a:rPr lang="en-US" altLang="zh-CN" dirty="0"/>
              <a:t> n = P * Q = 4757 </a:t>
            </a:r>
            <a:r>
              <a:rPr lang="zh-CN" altLang="zh-CN" dirty="0"/>
              <a:t>，转化为二进为</a:t>
            </a:r>
            <a:r>
              <a:rPr lang="en-US" altLang="zh-CN" dirty="0"/>
              <a:t> 1001010010101</a:t>
            </a:r>
            <a:r>
              <a:rPr lang="zh-CN" altLang="zh-CN" dirty="0"/>
              <a:t>，该加密算法即为</a:t>
            </a:r>
            <a:r>
              <a:rPr lang="en-US" altLang="zh-CN" dirty="0"/>
              <a:t> 13 </a:t>
            </a:r>
            <a:r>
              <a:rPr lang="zh-CN" altLang="zh-CN" dirty="0"/>
              <a:t>位，实际算法是</a:t>
            </a:r>
            <a:r>
              <a:rPr lang="en-US" altLang="zh-CN" dirty="0"/>
              <a:t> 1024 </a:t>
            </a:r>
            <a:r>
              <a:rPr lang="zh-CN" altLang="zh-CN" dirty="0"/>
              <a:t>位 或</a:t>
            </a:r>
            <a:r>
              <a:rPr lang="en-US" altLang="zh-CN" dirty="0"/>
              <a:t> 2048 </a:t>
            </a:r>
            <a:r>
              <a:rPr lang="zh-CN" altLang="zh-CN" dirty="0"/>
              <a:t>位，位数越长，算法越难被破解</a:t>
            </a:r>
            <a:r>
              <a:rPr lang="zh-CN" altLang="zh-CN" dirty="0" smtClean="0"/>
              <a:t>。</a:t>
            </a:r>
            <a:endParaRPr lang="en-US" altLang="zh-CN" dirty="0" smtClean="0"/>
          </a:p>
          <a:p>
            <a:endParaRPr lang="zh-CN" altLang="zh-CN" dirty="0"/>
          </a:p>
          <a:p>
            <a:r>
              <a:rPr lang="zh-CN" altLang="zh-CN" b="1" dirty="0"/>
              <a:t>第</a:t>
            </a:r>
            <a:r>
              <a:rPr lang="en-US" altLang="zh-CN" b="1" dirty="0"/>
              <a:t>2</a:t>
            </a:r>
            <a:r>
              <a:rPr lang="zh-CN" altLang="zh-CN" b="1" dirty="0"/>
              <a:t>步：计算</a:t>
            </a:r>
            <a:r>
              <a:rPr lang="en-US" altLang="zh-CN" b="1" dirty="0"/>
              <a:t> n </a:t>
            </a:r>
            <a:r>
              <a:rPr lang="zh-CN" altLang="zh-CN" b="1" dirty="0"/>
              <a:t>的欧拉函数</a:t>
            </a:r>
            <a:r>
              <a:rPr lang="en-US" altLang="zh-CN" b="1" dirty="0"/>
              <a:t> φ(n)</a:t>
            </a:r>
            <a:r>
              <a:rPr lang="zh-CN" altLang="zh-CN" b="1" dirty="0"/>
              <a:t>。</a:t>
            </a:r>
          </a:p>
          <a:p>
            <a:r>
              <a:rPr lang="en-US" altLang="zh-CN" dirty="0"/>
              <a:t>φ(n) </a:t>
            </a:r>
            <a:r>
              <a:rPr lang="zh-CN" altLang="zh-CN" dirty="0"/>
              <a:t>表示在小于等于</a:t>
            </a:r>
            <a:r>
              <a:rPr lang="en-US" altLang="zh-CN" dirty="0"/>
              <a:t> n </a:t>
            </a:r>
            <a:r>
              <a:rPr lang="zh-CN" altLang="zh-CN" dirty="0"/>
              <a:t>的正整数之中，与</a:t>
            </a:r>
            <a:r>
              <a:rPr lang="en-US" altLang="zh-CN" dirty="0"/>
              <a:t> n </a:t>
            </a:r>
            <a:r>
              <a:rPr lang="zh-CN" altLang="zh-CN" dirty="0"/>
              <a:t>构成互质关系的数的个数。例如：在</a:t>
            </a:r>
            <a:r>
              <a:rPr lang="en-US" altLang="zh-CN" dirty="0"/>
              <a:t> 1 </a:t>
            </a:r>
            <a:r>
              <a:rPr lang="zh-CN" altLang="zh-CN" dirty="0"/>
              <a:t>到</a:t>
            </a:r>
            <a:r>
              <a:rPr lang="en-US" altLang="zh-CN" dirty="0"/>
              <a:t> 8 </a:t>
            </a:r>
            <a:r>
              <a:rPr lang="zh-CN" altLang="zh-CN" dirty="0"/>
              <a:t>之中，与</a:t>
            </a:r>
            <a:r>
              <a:rPr lang="en-US" altLang="zh-CN" dirty="0"/>
              <a:t> 8 </a:t>
            </a:r>
            <a:r>
              <a:rPr lang="zh-CN" altLang="zh-CN" dirty="0"/>
              <a:t>形成互质关系的是</a:t>
            </a:r>
            <a:r>
              <a:rPr lang="en-US" altLang="zh-CN" dirty="0"/>
              <a:t>1</a:t>
            </a:r>
            <a:r>
              <a:rPr lang="zh-CN" altLang="zh-CN" dirty="0"/>
              <a:t>、</a:t>
            </a:r>
            <a:r>
              <a:rPr lang="en-US" altLang="zh-CN" dirty="0"/>
              <a:t>3</a:t>
            </a:r>
            <a:r>
              <a:rPr lang="zh-CN" altLang="zh-CN" dirty="0"/>
              <a:t>、</a:t>
            </a:r>
            <a:r>
              <a:rPr lang="en-US" altLang="zh-CN" dirty="0"/>
              <a:t>5</a:t>
            </a:r>
            <a:r>
              <a:rPr lang="zh-CN" altLang="zh-CN" dirty="0"/>
              <a:t>、</a:t>
            </a:r>
            <a:r>
              <a:rPr lang="en-US" altLang="zh-CN" dirty="0"/>
              <a:t>7</a:t>
            </a:r>
            <a:r>
              <a:rPr lang="zh-CN" altLang="zh-CN" dirty="0"/>
              <a:t>，所以</a:t>
            </a:r>
            <a:r>
              <a:rPr lang="en-US" altLang="zh-CN" dirty="0"/>
              <a:t> φ(n) = 4</a:t>
            </a:r>
            <a:r>
              <a:rPr lang="zh-CN" altLang="zh-CN" dirty="0"/>
              <a:t>。</a:t>
            </a:r>
            <a:r>
              <a:rPr lang="en-US" altLang="zh-CN" dirty="0"/>
              <a:t/>
            </a:r>
            <a:br>
              <a:rPr lang="en-US" altLang="zh-CN" dirty="0"/>
            </a:br>
            <a:r>
              <a:rPr lang="zh-CN" altLang="zh-CN" dirty="0"/>
              <a:t>如果</a:t>
            </a:r>
            <a:r>
              <a:rPr lang="en-US" altLang="zh-CN" dirty="0"/>
              <a:t> n = P * Q</a:t>
            </a:r>
            <a:r>
              <a:rPr lang="zh-CN" altLang="zh-CN" dirty="0"/>
              <a:t>，</a:t>
            </a:r>
            <a:r>
              <a:rPr lang="en-US" altLang="zh-CN" dirty="0"/>
              <a:t>P </a:t>
            </a:r>
            <a:r>
              <a:rPr lang="zh-CN" altLang="zh-CN" dirty="0"/>
              <a:t>与</a:t>
            </a:r>
            <a:r>
              <a:rPr lang="en-US" altLang="zh-CN" dirty="0"/>
              <a:t> Q </a:t>
            </a:r>
            <a:r>
              <a:rPr lang="zh-CN" altLang="zh-CN" dirty="0"/>
              <a:t>均为质数，则</a:t>
            </a:r>
            <a:r>
              <a:rPr lang="en-US" altLang="zh-CN" dirty="0"/>
              <a:t> φ(n) = φ(P * Q)= φ(P - 1)φ(Q - 1) = (P - 1)(Q - 1) </a:t>
            </a:r>
            <a:r>
              <a:rPr lang="zh-CN" altLang="zh-CN" dirty="0" smtClean="0"/>
              <a:t>。</a:t>
            </a:r>
            <a:endParaRPr lang="en-US" altLang="zh-CN" dirty="0" smtClean="0"/>
          </a:p>
          <a:p>
            <a:r>
              <a:rPr lang="zh-CN" altLang="zh-CN" dirty="0" smtClean="0"/>
              <a:t>本</a:t>
            </a:r>
            <a:r>
              <a:rPr lang="zh-CN" altLang="zh-CN" dirty="0"/>
              <a:t>例中</a:t>
            </a:r>
            <a:r>
              <a:rPr lang="en-US" altLang="zh-CN" dirty="0"/>
              <a:t> φ(n) = 66 * 70 = 4620</a:t>
            </a:r>
            <a:r>
              <a:rPr lang="zh-CN" altLang="zh-CN" dirty="0"/>
              <a:t>，这里记为</a:t>
            </a:r>
            <a:r>
              <a:rPr lang="en-US" altLang="zh-CN" dirty="0"/>
              <a:t> m</a:t>
            </a:r>
            <a:r>
              <a:rPr lang="zh-CN" altLang="zh-CN" dirty="0"/>
              <a:t>，</a:t>
            </a:r>
            <a:r>
              <a:rPr lang="en-US" altLang="zh-CN" dirty="0"/>
              <a:t> m = φ(n) = 4620</a:t>
            </a:r>
            <a:endParaRPr lang="zh-CN" altLang="zh-CN" dirty="0"/>
          </a:p>
          <a:p>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86</a:t>
            </a:fld>
            <a:endParaRPr lang="zh-CN" altLang="en-US"/>
          </a:p>
        </p:txBody>
      </p:sp>
    </p:spTree>
    <p:extLst>
      <p:ext uri="{BB962C8B-B14F-4D97-AF65-F5344CB8AC3E}">
        <p14:creationId xmlns:p14="http://schemas.microsoft.com/office/powerpoint/2010/main" val="38744788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RSA</a:t>
            </a:r>
            <a:r>
              <a:rPr lang="zh-CN" altLang="zh-CN" b="1" dirty="0"/>
              <a:t>算法原理</a:t>
            </a:r>
            <a:endParaRPr lang="zh-CN" altLang="en-US" dirty="0"/>
          </a:p>
        </p:txBody>
      </p:sp>
      <p:sp>
        <p:nvSpPr>
          <p:cNvPr id="3" name="内容占位符 2"/>
          <p:cNvSpPr>
            <a:spLocks noGrp="1"/>
          </p:cNvSpPr>
          <p:nvPr>
            <p:ph idx="1"/>
          </p:nvPr>
        </p:nvSpPr>
        <p:spPr>
          <a:xfrm>
            <a:off x="457200" y="1124744"/>
            <a:ext cx="8229600" cy="5400600"/>
          </a:xfrm>
        </p:spPr>
        <p:txBody>
          <a:bodyPr>
            <a:normAutofit fontScale="85000" lnSpcReduction="20000"/>
          </a:bodyPr>
          <a:lstStyle/>
          <a:p>
            <a:r>
              <a:rPr lang="zh-CN" altLang="zh-CN" dirty="0"/>
              <a:t>第</a:t>
            </a:r>
            <a:r>
              <a:rPr lang="en-US" altLang="zh-CN" dirty="0"/>
              <a:t>3</a:t>
            </a:r>
            <a:r>
              <a:rPr lang="zh-CN" altLang="zh-CN" dirty="0"/>
              <a:t>步：随机选择一个整数</a:t>
            </a:r>
            <a:r>
              <a:rPr lang="en-US" altLang="zh-CN" dirty="0"/>
              <a:t> e</a:t>
            </a:r>
            <a:r>
              <a:rPr lang="zh-CN" altLang="zh-CN" dirty="0"/>
              <a:t>，条件是</a:t>
            </a:r>
            <a:r>
              <a:rPr lang="en-US" altLang="zh-CN" dirty="0"/>
              <a:t>1&lt; e &lt; m</a:t>
            </a:r>
            <a:r>
              <a:rPr lang="zh-CN" altLang="zh-CN" dirty="0"/>
              <a:t>，且</a:t>
            </a:r>
            <a:r>
              <a:rPr lang="en-US" altLang="zh-CN" dirty="0"/>
              <a:t> e </a:t>
            </a:r>
            <a:r>
              <a:rPr lang="zh-CN" altLang="zh-CN" dirty="0"/>
              <a:t>与</a:t>
            </a:r>
            <a:r>
              <a:rPr lang="en-US" altLang="zh-CN" dirty="0"/>
              <a:t> m </a:t>
            </a:r>
            <a:r>
              <a:rPr lang="zh-CN" altLang="zh-CN" dirty="0"/>
              <a:t>互质。</a:t>
            </a:r>
          </a:p>
          <a:p>
            <a:r>
              <a:rPr lang="zh-CN" altLang="zh-CN" dirty="0"/>
              <a:t>公约数只有</a:t>
            </a:r>
            <a:r>
              <a:rPr lang="en-US" altLang="zh-CN" dirty="0"/>
              <a:t> 1 </a:t>
            </a:r>
            <a:r>
              <a:rPr lang="zh-CN" altLang="zh-CN" dirty="0"/>
              <a:t>的两个整数，叫做互质整数，这里我们随机选择</a:t>
            </a:r>
            <a:r>
              <a:rPr lang="en-US" altLang="zh-CN" dirty="0"/>
              <a:t> e = </a:t>
            </a:r>
            <a:r>
              <a:rPr lang="en-US" altLang="zh-CN" dirty="0" smtClean="0"/>
              <a:t>101</a:t>
            </a:r>
            <a:r>
              <a:rPr lang="zh-CN" altLang="en-US" dirty="0" smtClean="0"/>
              <a:t>。</a:t>
            </a:r>
            <a:r>
              <a:rPr lang="zh-CN" altLang="zh-CN" dirty="0" smtClean="0"/>
              <a:t>请</a:t>
            </a:r>
            <a:r>
              <a:rPr lang="zh-CN" altLang="zh-CN" dirty="0"/>
              <a:t>注意不要选择</a:t>
            </a:r>
            <a:r>
              <a:rPr lang="en-US" altLang="zh-CN" dirty="0"/>
              <a:t> 4619</a:t>
            </a:r>
            <a:r>
              <a:rPr lang="zh-CN" altLang="zh-CN" dirty="0"/>
              <a:t>，如果选这个，则公钥和私钥将变得相同。</a:t>
            </a:r>
          </a:p>
          <a:p>
            <a:endParaRPr lang="en-US" altLang="zh-CN" dirty="0" smtClean="0"/>
          </a:p>
          <a:p>
            <a:r>
              <a:rPr lang="zh-CN" altLang="zh-CN" dirty="0" smtClean="0"/>
              <a:t>第</a:t>
            </a:r>
            <a:r>
              <a:rPr lang="en-US" altLang="zh-CN" dirty="0"/>
              <a:t>4</a:t>
            </a:r>
            <a:r>
              <a:rPr lang="zh-CN" altLang="zh-CN" dirty="0"/>
              <a:t>步：有一个整数</a:t>
            </a:r>
            <a:r>
              <a:rPr lang="en-US" altLang="zh-CN" dirty="0"/>
              <a:t> d</a:t>
            </a:r>
            <a:r>
              <a:rPr lang="zh-CN" altLang="zh-CN" dirty="0"/>
              <a:t>，可以使得</a:t>
            </a:r>
            <a:r>
              <a:rPr lang="en-US" altLang="zh-CN" dirty="0"/>
              <a:t> e*d </a:t>
            </a:r>
            <a:r>
              <a:rPr lang="zh-CN" altLang="zh-CN" dirty="0"/>
              <a:t>除以</a:t>
            </a:r>
            <a:r>
              <a:rPr lang="en-US" altLang="zh-CN" dirty="0"/>
              <a:t> m </a:t>
            </a:r>
            <a:r>
              <a:rPr lang="zh-CN" altLang="zh-CN" dirty="0"/>
              <a:t>的余数为</a:t>
            </a:r>
            <a:r>
              <a:rPr lang="en-US" altLang="zh-CN" dirty="0"/>
              <a:t> 1</a:t>
            </a:r>
            <a:r>
              <a:rPr lang="zh-CN" altLang="zh-CN" dirty="0"/>
              <a:t>。</a:t>
            </a:r>
          </a:p>
          <a:p>
            <a:r>
              <a:rPr lang="zh-CN" altLang="zh-CN" dirty="0"/>
              <a:t>即找一个整数</a:t>
            </a:r>
            <a:r>
              <a:rPr lang="en-US" altLang="zh-CN" dirty="0"/>
              <a:t> d</a:t>
            </a:r>
            <a:r>
              <a:rPr lang="zh-CN" altLang="zh-CN" dirty="0"/>
              <a:t>，使得</a:t>
            </a:r>
            <a:r>
              <a:rPr lang="en-US" altLang="zh-CN" dirty="0"/>
              <a:t> (e * d ) % m = 1</a:t>
            </a:r>
            <a:r>
              <a:rPr lang="zh-CN" altLang="zh-CN" dirty="0"/>
              <a:t>。等价于 </a:t>
            </a:r>
            <a:r>
              <a:rPr lang="en-US" altLang="zh-CN" dirty="0"/>
              <a:t>e * d - 1 = y * m ( y </a:t>
            </a:r>
            <a:r>
              <a:rPr lang="zh-CN" altLang="zh-CN" dirty="0"/>
              <a:t>为整数）。找到</a:t>
            </a:r>
            <a:r>
              <a:rPr lang="en-US" altLang="zh-CN" dirty="0"/>
              <a:t> d </a:t>
            </a:r>
            <a:r>
              <a:rPr lang="zh-CN" altLang="zh-CN" dirty="0"/>
              <a:t>，实质就是对下面二元一次方程求解</a:t>
            </a:r>
            <a:r>
              <a:rPr lang="zh-CN" altLang="zh-CN" dirty="0" smtClean="0"/>
              <a:t>：</a:t>
            </a:r>
            <a:endParaRPr lang="en-US" altLang="zh-CN" dirty="0" smtClean="0"/>
          </a:p>
          <a:p>
            <a:r>
              <a:rPr lang="en-US" altLang="zh-CN" dirty="0" smtClean="0"/>
              <a:t>e </a:t>
            </a:r>
            <a:r>
              <a:rPr lang="en-US" altLang="zh-CN" dirty="0"/>
              <a:t>* x - m * y =1 </a:t>
            </a:r>
            <a:r>
              <a:rPr lang="zh-CN" altLang="zh-CN" dirty="0"/>
              <a:t>，</a:t>
            </a:r>
          </a:p>
          <a:p>
            <a:r>
              <a:rPr lang="zh-CN" altLang="zh-CN" dirty="0"/>
              <a:t>本例中</a:t>
            </a:r>
            <a:r>
              <a:rPr lang="en-US" altLang="zh-CN" dirty="0"/>
              <a:t> e = 101</a:t>
            </a:r>
            <a:r>
              <a:rPr lang="zh-CN" altLang="zh-CN" dirty="0"/>
              <a:t>，</a:t>
            </a:r>
            <a:r>
              <a:rPr lang="en-US" altLang="zh-CN" dirty="0"/>
              <a:t>m = 4620</a:t>
            </a:r>
            <a:r>
              <a:rPr lang="zh-CN" altLang="zh-CN" dirty="0"/>
              <a:t>。即，</a:t>
            </a:r>
            <a:r>
              <a:rPr lang="en-US" altLang="zh-CN" dirty="0" err="1"/>
              <a:t>101x</a:t>
            </a:r>
            <a:r>
              <a:rPr lang="en-US" altLang="zh-CN" dirty="0"/>
              <a:t> - </a:t>
            </a:r>
            <a:r>
              <a:rPr lang="en-US" altLang="zh-CN" dirty="0" err="1"/>
              <a:t>4620y</a:t>
            </a:r>
            <a:r>
              <a:rPr lang="en-US" altLang="zh-CN" dirty="0"/>
              <a:t> =1</a:t>
            </a:r>
            <a:r>
              <a:rPr lang="zh-CN" altLang="zh-CN" dirty="0"/>
              <a:t>，这个方程可以用</a:t>
            </a:r>
            <a:r>
              <a:rPr lang="en-US" altLang="zh-CN" b="1" dirty="0">
                <a:hlinkClick r:id="rId2"/>
              </a:rPr>
              <a:t>"</a:t>
            </a:r>
            <a:r>
              <a:rPr lang="en-US" altLang="zh-CN" b="1" dirty="0" err="1">
                <a:hlinkClick r:id="rId2"/>
              </a:rPr>
              <a:t>扩展欧几里得算法</a:t>
            </a:r>
            <a:r>
              <a:rPr lang="en-US" altLang="zh-CN" dirty="0">
                <a:hlinkClick r:id="rId2"/>
              </a:rPr>
              <a:t>"</a:t>
            </a:r>
            <a:r>
              <a:rPr lang="zh-CN" altLang="zh-CN" dirty="0" smtClean="0"/>
              <a:t>求解。</a:t>
            </a:r>
            <a:endParaRPr lang="zh-CN" altLang="zh-CN" dirty="0"/>
          </a:p>
          <a:p>
            <a:endParaRPr lang="en-US" altLang="zh-CN" dirty="0" smtClean="0"/>
          </a:p>
          <a:p>
            <a:r>
              <a:rPr lang="zh-CN" altLang="zh-CN" dirty="0" smtClean="0"/>
              <a:t>总之</a:t>
            </a:r>
            <a:r>
              <a:rPr lang="zh-CN" altLang="zh-CN" dirty="0"/>
              <a:t>，算出一组整数解（</a:t>
            </a:r>
            <a:r>
              <a:rPr lang="en-US" altLang="zh-CN" dirty="0"/>
              <a:t>x</a:t>
            </a:r>
            <a:r>
              <a:rPr lang="zh-CN" altLang="zh-CN" dirty="0"/>
              <a:t>，</a:t>
            </a:r>
            <a:r>
              <a:rPr lang="en-US" altLang="zh-CN" dirty="0"/>
              <a:t>y </a:t>
            </a:r>
            <a:r>
              <a:rPr lang="zh-CN" altLang="zh-CN" dirty="0"/>
              <a:t>）</a:t>
            </a:r>
            <a:r>
              <a:rPr lang="en-US" altLang="zh-CN" dirty="0"/>
              <a:t>=</a:t>
            </a:r>
            <a:r>
              <a:rPr lang="zh-CN" altLang="zh-CN" dirty="0"/>
              <a:t>（</a:t>
            </a:r>
            <a:r>
              <a:rPr lang="en-US" altLang="zh-CN" dirty="0"/>
              <a:t>1601</a:t>
            </a:r>
            <a:r>
              <a:rPr lang="zh-CN" altLang="zh-CN" dirty="0"/>
              <a:t>，</a:t>
            </a:r>
            <a:r>
              <a:rPr lang="en-US" altLang="zh-CN" dirty="0"/>
              <a:t>35</a:t>
            </a:r>
            <a:r>
              <a:rPr lang="zh-CN" altLang="zh-CN" dirty="0"/>
              <a:t>），即</a:t>
            </a:r>
            <a:r>
              <a:rPr lang="en-US" altLang="zh-CN" dirty="0"/>
              <a:t> d = 1601</a:t>
            </a:r>
            <a:r>
              <a:rPr lang="zh-CN" altLang="zh-CN" dirty="0"/>
              <a:t>。</a:t>
            </a:r>
            <a:r>
              <a:rPr lang="en-US" altLang="zh-CN" dirty="0"/>
              <a:t/>
            </a:r>
            <a:br>
              <a:rPr lang="en-US" altLang="zh-CN" dirty="0"/>
            </a:br>
            <a:r>
              <a:rPr lang="zh-CN" altLang="zh-CN" dirty="0"/>
              <a:t>到此密钥对生成完毕</a:t>
            </a:r>
            <a:r>
              <a:rPr lang="zh-CN" altLang="zh-CN" dirty="0" smtClean="0"/>
              <a:t>。</a:t>
            </a:r>
            <a:endParaRPr lang="en-US" altLang="zh-CN" dirty="0" smtClean="0"/>
          </a:p>
          <a:p>
            <a:r>
              <a:rPr lang="zh-CN" altLang="zh-CN" dirty="0" smtClean="0"/>
              <a:t>不同</a:t>
            </a:r>
            <a:r>
              <a:rPr lang="zh-CN" altLang="zh-CN" dirty="0"/>
              <a:t>的</a:t>
            </a:r>
            <a:r>
              <a:rPr lang="en-US" altLang="zh-CN" dirty="0"/>
              <a:t> e </a:t>
            </a:r>
            <a:r>
              <a:rPr lang="zh-CN" altLang="zh-CN" dirty="0"/>
              <a:t>生成不同的</a:t>
            </a:r>
            <a:r>
              <a:rPr lang="en-US" altLang="zh-CN" dirty="0"/>
              <a:t>d</a:t>
            </a:r>
            <a:r>
              <a:rPr lang="zh-CN" altLang="zh-CN" dirty="0"/>
              <a:t>，因此可以生成多个密钥对。</a:t>
            </a:r>
          </a:p>
          <a:p>
            <a:r>
              <a:rPr lang="zh-CN" altLang="zh-CN" dirty="0"/>
              <a:t>本例</a:t>
            </a:r>
            <a:r>
              <a:rPr lang="zh-CN" altLang="zh-CN" dirty="0" smtClean="0"/>
              <a:t>中</a:t>
            </a:r>
            <a:r>
              <a:rPr lang="zh-CN" altLang="en-US" dirty="0"/>
              <a:t>，</a:t>
            </a:r>
            <a:r>
              <a:rPr lang="zh-CN" altLang="zh-CN" dirty="0" smtClean="0"/>
              <a:t>公</a:t>
            </a:r>
            <a:r>
              <a:rPr lang="zh-CN" altLang="zh-CN" dirty="0"/>
              <a:t>钥为（</a:t>
            </a:r>
            <a:r>
              <a:rPr lang="en-US" altLang="zh-CN" dirty="0"/>
              <a:t>n</a:t>
            </a:r>
            <a:r>
              <a:rPr lang="zh-CN" altLang="zh-CN" dirty="0"/>
              <a:t>，</a:t>
            </a:r>
            <a:r>
              <a:rPr lang="en-US" altLang="zh-CN" dirty="0"/>
              <a:t>e) = (4757 , 101)</a:t>
            </a:r>
            <a:r>
              <a:rPr lang="zh-CN" altLang="zh-CN" dirty="0"/>
              <a:t>，私钥为（</a:t>
            </a:r>
            <a:r>
              <a:rPr lang="en-US" altLang="zh-CN" dirty="0"/>
              <a:t>n</a:t>
            </a:r>
            <a:r>
              <a:rPr lang="zh-CN" altLang="zh-CN" dirty="0"/>
              <a:t>，</a:t>
            </a:r>
            <a:r>
              <a:rPr lang="en-US" altLang="zh-CN" dirty="0"/>
              <a:t>d) = (4757</a:t>
            </a:r>
            <a:r>
              <a:rPr lang="zh-CN" altLang="zh-CN" dirty="0"/>
              <a:t>，</a:t>
            </a:r>
            <a:r>
              <a:rPr lang="en-US" altLang="zh-CN" dirty="0"/>
              <a:t>1601) </a:t>
            </a:r>
            <a:r>
              <a:rPr lang="zh-CN" altLang="zh-CN" dirty="0"/>
              <a:t>，仅（</a:t>
            </a:r>
            <a:r>
              <a:rPr lang="en-US" altLang="zh-CN" dirty="0"/>
              <a:t>n</a:t>
            </a:r>
            <a:r>
              <a:rPr lang="zh-CN" altLang="zh-CN" dirty="0"/>
              <a:t>，</a:t>
            </a:r>
            <a:r>
              <a:rPr lang="en-US" altLang="zh-CN" dirty="0"/>
              <a:t>e) = (4757 , 101) </a:t>
            </a:r>
            <a:r>
              <a:rPr lang="zh-CN" altLang="zh-CN" dirty="0"/>
              <a:t>是公开的，其余数字均不公开</a:t>
            </a:r>
            <a:r>
              <a:rPr lang="zh-CN" altLang="zh-CN" dirty="0" smtClean="0"/>
              <a:t>。</a:t>
            </a:r>
            <a:endParaRPr lang="en-US" altLang="zh-CN" dirty="0" smtClean="0"/>
          </a:p>
          <a:p>
            <a:r>
              <a:rPr lang="zh-CN" altLang="zh-CN" dirty="0" smtClean="0"/>
              <a:t>可以</a:t>
            </a:r>
            <a:r>
              <a:rPr lang="zh-CN" altLang="zh-CN" dirty="0"/>
              <a:t>想像如果只有</a:t>
            </a:r>
            <a:r>
              <a:rPr lang="en-US" altLang="zh-CN" dirty="0"/>
              <a:t> n </a:t>
            </a:r>
            <a:r>
              <a:rPr lang="zh-CN" altLang="zh-CN" dirty="0"/>
              <a:t>和</a:t>
            </a:r>
            <a:r>
              <a:rPr lang="en-US" altLang="zh-CN" dirty="0"/>
              <a:t> e</a:t>
            </a:r>
            <a:r>
              <a:rPr lang="zh-CN" altLang="zh-CN" dirty="0"/>
              <a:t>，如何推导出</a:t>
            </a:r>
            <a:r>
              <a:rPr lang="en-US" altLang="zh-CN" dirty="0"/>
              <a:t> d</a:t>
            </a:r>
            <a:r>
              <a:rPr lang="zh-CN" altLang="zh-CN" dirty="0"/>
              <a:t>，目前只能靠暴力破解，位数越长，暴力破解的时间越长。</a:t>
            </a:r>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87</a:t>
            </a:fld>
            <a:endParaRPr lang="zh-CN" altLang="en-US"/>
          </a:p>
        </p:txBody>
      </p:sp>
    </p:spTree>
    <p:extLst>
      <p:ext uri="{BB962C8B-B14F-4D97-AF65-F5344CB8AC3E}">
        <p14:creationId xmlns:p14="http://schemas.microsoft.com/office/powerpoint/2010/main" val="22051539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88</a:t>
            </a:fld>
            <a:endParaRPr lang="zh-CN" altLang="en-US"/>
          </a:p>
        </p:txBody>
      </p:sp>
      <p:sp>
        <p:nvSpPr>
          <p:cNvPr id="7" name="TextBox 6"/>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课堂作业：如何获得解密密钥？</a:t>
            </a:r>
            <a:endParaRPr lang="zh-CN" altLang="en-US" sz="2600" b="1" dirty="0">
              <a:solidFill>
                <a:srgbClr val="FF0000"/>
              </a:solidFill>
              <a:effectLst>
                <a:outerShdw blurRad="38100" dist="38100" dir="2700000" algn="tl">
                  <a:srgbClr val="000000">
                    <a:alpha val="43137"/>
                  </a:srgbClr>
                </a:outerShdw>
              </a:effectLst>
              <a:latin typeface="Microsoft Yahei"/>
              <a:ea typeface="Microsoft Yahei"/>
              <a:sym typeface="Microsoft Yahei"/>
            </a:endParaRPr>
          </a:p>
        </p:txBody>
      </p:sp>
      <p:sp>
        <p:nvSpPr>
          <p:cNvPr id="8" name="圆角矩形 7"/>
          <p:cNvSpPr/>
          <p:nvPr>
            <p:custDataLst>
              <p:tags r:id="rId3"/>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作答</a:t>
            </a:r>
            <a:endParaRPr lang="zh-CN" altLang="en-US" sz="1600">
              <a:solidFill>
                <a:srgbClr val="FFFFFF"/>
              </a:solidFill>
              <a:latin typeface="Microsoft Yahei"/>
              <a:ea typeface="Microsoft Yahei"/>
              <a:sym typeface="Microsoft Yahei"/>
            </a:endParaRPr>
          </a:p>
        </p:txBody>
      </p:sp>
      <p:sp>
        <p:nvSpPr>
          <p:cNvPr id="14" name="矩形 13"/>
          <p:cNvSpPr/>
          <p:nvPr>
            <p:custDataLst>
              <p:tags r:id="rId4"/>
            </p:custDataLst>
          </p:nvPr>
        </p:nvSpPr>
        <p:spPr>
          <a:xfrm>
            <a:off x="0" y="5849303"/>
            <a:ext cx="9144000" cy="365760"/>
          </a:xfrm>
          <a:prstGeom prst="rect">
            <a:avLst/>
          </a:prstGeom>
          <a:solidFill>
            <a:srgbClr val="FBFAE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zh-CN" altLang="en-US" sz="1200" smtClean="0">
                <a:solidFill>
                  <a:srgbClr val="F84F41"/>
                </a:solidFill>
                <a:latin typeface="Microsoft Yahei"/>
                <a:ea typeface="Microsoft Yahei"/>
                <a:sym typeface="Microsoft Yahei"/>
              </a:rPr>
              <a:t>正常使用主观题需</a:t>
            </a:r>
            <a:r>
              <a:rPr lang="en-US" altLang="zh-CN" sz="1200" smtClean="0">
                <a:solidFill>
                  <a:srgbClr val="F84F41"/>
                </a:solidFill>
                <a:latin typeface="Microsoft Yahei"/>
                <a:ea typeface="Microsoft Yahei"/>
                <a:sym typeface="Microsoft Yahei"/>
              </a:rPr>
              <a:t>2.0</a:t>
            </a:r>
            <a:r>
              <a:rPr lang="zh-CN" altLang="en-US" sz="1200" smtClean="0">
                <a:solidFill>
                  <a:srgbClr val="F84F41"/>
                </a:solidFill>
                <a:latin typeface="Microsoft Yahei"/>
                <a:ea typeface="Microsoft Yahei"/>
                <a:sym typeface="Microsoft Yahei"/>
              </a:rPr>
              <a:t>以上版本雨课堂</a:t>
            </a:r>
            <a:endParaRPr lang="zh-CN" altLang="en-US" sz="1200">
              <a:solidFill>
                <a:srgbClr val="F84F41"/>
              </a:solidFill>
              <a:latin typeface="Microsoft Yahei"/>
              <a:ea typeface="Microsoft Yahei"/>
              <a:sym typeface="Microsoft Yahei"/>
            </a:endParaRPr>
          </a:p>
        </p:txBody>
      </p:sp>
      <p:pic>
        <p:nvPicPr>
          <p:cNvPr id="2457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544" y="2771280"/>
            <a:ext cx="8564115" cy="717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13" name="组合 12"/>
          <p:cNvGrpSpPr/>
          <p:nvPr>
            <p:custDataLst>
              <p:tags r:id="rId5"/>
            </p:custDataLst>
          </p:nvPr>
        </p:nvGrpSpPr>
        <p:grpSpPr>
          <a:xfrm>
            <a:off x="0" y="0"/>
            <a:ext cx="9144000" cy="635000"/>
            <a:chOff x="0" y="0"/>
            <a:chExt cx="9144000" cy="635000"/>
          </a:xfrm>
        </p:grpSpPr>
        <p:sp>
          <p:nvSpPr>
            <p:cNvPr id="9" name="TitleBackground"/>
            <p:cNvSpPr/>
            <p:nvPr>
              <p:custDataLst>
                <p:tags r:id="rId7"/>
              </p:custDataLst>
            </p:nvPr>
          </p:nvSpPr>
          <p:spPr>
            <a:xfrm>
              <a:off x="0" y="0"/>
              <a:ext cx="9144000" cy="635000"/>
            </a:xfrm>
            <a:prstGeom prst="rect">
              <a:avLst/>
            </a:prstGeom>
            <a:solidFill>
              <a:srgbClr val="F6F7F8"/>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ColorBlock"/>
            <p:cNvSpPr/>
            <p:nvPr>
              <p:custDataLst>
                <p:tags r:id="rId8"/>
              </p:custDataLst>
            </p:nvPr>
          </p:nvSpPr>
          <p:spPr>
            <a:xfrm>
              <a:off x="0" y="0"/>
              <a:ext cx="190500" cy="635000"/>
            </a:xfrm>
            <a:prstGeom prst="rect">
              <a:avLst/>
            </a:prstGeom>
            <a:solidFill>
              <a:srgbClr val="639E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ypeText"/>
            <p:cNvSpPr txBox="1"/>
            <p:nvPr>
              <p:custDataLst>
                <p:tags r:id="rId9"/>
              </p:custDataLst>
            </p:nvPr>
          </p:nvSpPr>
          <p:spPr>
            <a:xfrm>
              <a:off x="254000" y="0"/>
              <a:ext cx="1905000" cy="635000"/>
            </a:xfrm>
            <a:prstGeom prst="rect">
              <a:avLst/>
            </a:prstGeom>
            <a:noFill/>
          </p:spPr>
          <p:txBody>
            <a:bodyPr vert="horz" wrap="none" rtlCol="0" anchor="ctr" anchorCtr="0">
              <a:noAutofit/>
            </a:bodyPr>
            <a:lstStyle/>
            <a:p>
              <a:r>
                <a:rPr lang="zh-CN" altLang="en-US" sz="2600" dirty="0" smtClean="0">
                  <a:solidFill>
                    <a:srgbClr val="000000"/>
                  </a:solidFill>
                  <a:latin typeface="Microsoft Yahei"/>
                  <a:ea typeface="Microsoft Yahei"/>
                  <a:sym typeface="Microsoft Yahei"/>
                </a:rPr>
                <a:t>主观题</a:t>
              </a:r>
              <a:endParaRPr lang="zh-CN" altLang="en-US" sz="2600" dirty="0">
                <a:solidFill>
                  <a:srgbClr val="000000"/>
                </a:solidFill>
                <a:latin typeface="Microsoft Yahei"/>
                <a:ea typeface="Microsoft Yahei"/>
                <a:sym typeface="Microsoft Yahei"/>
              </a:endParaRPr>
            </a:p>
          </p:txBody>
        </p:sp>
        <p:sp>
          <p:nvSpPr>
            <p:cNvPr id="12" name="TipText"/>
            <p:cNvSpPr txBox="1"/>
            <p:nvPr>
              <p:custDataLst>
                <p:tags r:id="rId10"/>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10</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6" name="图片 5"/>
          <p:cNvPicPr>
            <a:picLocks/>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7818080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RSA</a:t>
            </a:r>
            <a:r>
              <a:rPr lang="zh-CN" altLang="zh-CN" b="1" dirty="0"/>
              <a:t>算法原理</a:t>
            </a:r>
            <a:endParaRPr lang="zh-CN" altLang="en-US" dirty="0"/>
          </a:p>
        </p:txBody>
      </p:sp>
      <p:sp>
        <p:nvSpPr>
          <p:cNvPr id="3" name="内容占位符 2"/>
          <p:cNvSpPr>
            <a:spLocks noGrp="1"/>
          </p:cNvSpPr>
          <p:nvPr>
            <p:ph idx="1"/>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89</a:t>
            </a:fld>
            <a:endParaRPr lang="zh-CN" alt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196752"/>
            <a:ext cx="8806605"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232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933BF7BA-786A-439A-8AE3-23A40CEC52A0}" type="slidenum">
              <a:rPr lang="en-US"/>
              <a:pPr>
                <a:defRPr/>
              </a:pPr>
              <a:t>9</a:t>
            </a:fld>
            <a:endParaRPr lang="en-US"/>
          </a:p>
        </p:txBody>
      </p:sp>
      <p:sp>
        <p:nvSpPr>
          <p:cNvPr id="13315" name="Rectangle 2"/>
          <p:cNvSpPr>
            <a:spLocks noGrp="1" noChangeArrowheads="1"/>
          </p:cNvSpPr>
          <p:nvPr>
            <p:ph type="title"/>
          </p:nvPr>
        </p:nvSpPr>
        <p:spPr/>
        <p:txBody>
          <a:bodyPr>
            <a:normAutofit fontScale="90000"/>
          </a:bodyPr>
          <a:lstStyle/>
          <a:p>
            <a:r>
              <a:rPr lang="zh-CN" altLang="en-US" dirty="0" smtClean="0"/>
              <a:t>密码学的发展</a:t>
            </a:r>
          </a:p>
        </p:txBody>
      </p:sp>
      <p:sp>
        <p:nvSpPr>
          <p:cNvPr id="13316" name="Rectangle 3"/>
          <p:cNvSpPr>
            <a:spLocks noGrp="1" noChangeArrowheads="1"/>
          </p:cNvSpPr>
          <p:nvPr>
            <p:ph type="body" idx="1"/>
          </p:nvPr>
        </p:nvSpPr>
        <p:spPr>
          <a:xfrm>
            <a:off x="457200" y="1124744"/>
            <a:ext cx="8229600" cy="5400600"/>
          </a:xfrm>
        </p:spPr>
        <p:txBody>
          <a:bodyPr>
            <a:normAutofit/>
          </a:bodyPr>
          <a:lstStyle/>
          <a:p>
            <a:pPr marL="0" indent="0">
              <a:buNone/>
            </a:pPr>
            <a:r>
              <a:rPr lang="en-US" altLang="zh-CN" sz="2800" dirty="0"/>
              <a:t>1</a:t>
            </a:r>
            <a:r>
              <a:rPr lang="zh-CN" altLang="zh-CN" sz="2800" dirty="0"/>
              <a:t>、密码学的产生与发展</a:t>
            </a:r>
          </a:p>
          <a:p>
            <a:pPr marL="0" indent="0">
              <a:lnSpc>
                <a:spcPct val="90000"/>
              </a:lnSpc>
              <a:buNone/>
            </a:pPr>
            <a:r>
              <a:rPr lang="en-US" altLang="zh-CN" sz="2800" dirty="0" smtClean="0"/>
              <a:t>1</a:t>
            </a:r>
            <a:r>
              <a:rPr lang="zh-CN" altLang="en-US" sz="2800" dirty="0" smtClean="0"/>
              <a:t>）在</a:t>
            </a:r>
            <a:r>
              <a:rPr lang="en-US" altLang="zh-CN" sz="2800" dirty="0" smtClean="0"/>
              <a:t>1949</a:t>
            </a:r>
            <a:r>
              <a:rPr lang="zh-CN" altLang="en-US" sz="2800" dirty="0" smtClean="0"/>
              <a:t>年之前，是密码发展的第一阶段：古典密码体制。</a:t>
            </a:r>
            <a:endParaRPr lang="en-US" altLang="zh-CN" sz="2800" dirty="0" smtClean="0"/>
          </a:p>
          <a:p>
            <a:pPr>
              <a:lnSpc>
                <a:spcPct val="90000"/>
              </a:lnSpc>
            </a:pPr>
            <a:r>
              <a:rPr lang="zh-CN" altLang="en-US" dirty="0">
                <a:latin typeface="楷体" panose="02010609060101010101" pitchFamily="49" charset="-122"/>
                <a:ea typeface="楷体" panose="02010609060101010101" pitchFamily="49" charset="-122"/>
              </a:rPr>
              <a:t>古典密码体制是通过某种方式的文字置换进行，这种置换一般是通过某种手工或机械变换方式进行转换，同时简单地使用了数学运算。</a:t>
            </a:r>
            <a:endParaRPr lang="en-US" altLang="zh-CN" dirty="0">
              <a:latin typeface="楷体" panose="02010609060101010101" pitchFamily="49" charset="-122"/>
              <a:ea typeface="楷体" panose="02010609060101010101" pitchFamily="49" charset="-122"/>
            </a:endParaRPr>
          </a:p>
          <a:p>
            <a:pPr>
              <a:lnSpc>
                <a:spcPct val="90000"/>
              </a:lnSpc>
            </a:pPr>
            <a:r>
              <a:rPr lang="zh-CN" altLang="en-US" dirty="0">
                <a:latin typeface="楷体" panose="02010609060101010101" pitchFamily="49" charset="-122"/>
                <a:ea typeface="楷体" panose="02010609060101010101" pitchFamily="49" charset="-122"/>
              </a:rPr>
              <a:t>虽然在古代加密方法中已体现了密码学的若干要素，但它只是一门艺术，而不是一门科学。</a:t>
            </a:r>
          </a:p>
        </p:txBody>
      </p:sp>
    </p:spTree>
    <p:extLst>
      <p:ext uri="{BB962C8B-B14F-4D97-AF65-F5344CB8AC3E}">
        <p14:creationId xmlns:p14="http://schemas.microsoft.com/office/powerpoint/2010/main" val="190021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课堂作业</a:t>
            </a:r>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90</a:t>
            </a:fld>
            <a:endParaRPr lang="zh-CN" alt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72737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59055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7544" y="4293096"/>
            <a:ext cx="6939493"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69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RSA</a:t>
            </a:r>
            <a:r>
              <a:rPr lang="zh-CN" altLang="zh-CN" b="1" dirty="0"/>
              <a:t>算法原理</a:t>
            </a:r>
            <a:endParaRPr lang="zh-CN" altLang="en-US" dirty="0"/>
          </a:p>
        </p:txBody>
      </p:sp>
      <p:sp>
        <p:nvSpPr>
          <p:cNvPr id="3" name="内容占位符 2"/>
          <p:cNvSpPr>
            <a:spLocks noGrp="1"/>
          </p:cNvSpPr>
          <p:nvPr>
            <p:ph idx="1"/>
          </p:nvPr>
        </p:nvSpPr>
        <p:spPr>
          <a:xfrm>
            <a:off x="457200" y="1124744"/>
            <a:ext cx="8229600" cy="5400600"/>
          </a:xfrm>
        </p:spPr>
        <p:txBody>
          <a:bodyPr>
            <a:normAutofit fontScale="92500" lnSpcReduction="20000"/>
          </a:bodyPr>
          <a:lstStyle/>
          <a:p>
            <a:pPr indent="-360000">
              <a:lnSpc>
                <a:spcPct val="120000"/>
              </a:lnSpc>
            </a:pPr>
            <a:r>
              <a:rPr lang="en-US" altLang="zh-CN" b="1" dirty="0"/>
              <a:t>2</a:t>
            </a:r>
            <a:r>
              <a:rPr lang="zh-CN" altLang="zh-CN" b="1" dirty="0"/>
              <a:t>、</a:t>
            </a:r>
            <a:r>
              <a:rPr lang="zh-CN" altLang="zh-CN" b="1" dirty="0" smtClean="0"/>
              <a:t>加密</a:t>
            </a:r>
            <a:r>
              <a:rPr lang="zh-CN" altLang="en-US" b="1" dirty="0" smtClean="0"/>
              <a:t>汉字，</a:t>
            </a:r>
            <a:r>
              <a:rPr lang="zh-CN" altLang="zh-CN" b="1" dirty="0" smtClean="0"/>
              <a:t>生成</a:t>
            </a:r>
            <a:r>
              <a:rPr lang="zh-CN" altLang="zh-CN" b="1" dirty="0"/>
              <a:t>密文</a:t>
            </a:r>
            <a:endParaRPr lang="zh-CN" altLang="zh-CN" dirty="0"/>
          </a:p>
          <a:p>
            <a:pPr indent="-360000">
              <a:lnSpc>
                <a:spcPct val="120000"/>
              </a:lnSpc>
            </a:pPr>
            <a:r>
              <a:rPr lang="zh-CN" altLang="zh-CN" dirty="0"/>
              <a:t>比如甲向乙发送汉字</a:t>
            </a:r>
            <a:r>
              <a:rPr lang="en-US" altLang="zh-CN" dirty="0"/>
              <a:t>“</a:t>
            </a:r>
            <a:r>
              <a:rPr lang="zh-CN" altLang="zh-CN" b="1" dirty="0">
                <a:solidFill>
                  <a:srgbClr val="FF0000"/>
                </a:solidFill>
                <a:effectLst>
                  <a:outerShdw blurRad="38100" dist="38100" dir="2700000" algn="tl">
                    <a:srgbClr val="000000">
                      <a:alpha val="43137"/>
                    </a:srgbClr>
                  </a:outerShdw>
                </a:effectLst>
              </a:rPr>
              <a:t>中</a:t>
            </a:r>
            <a:r>
              <a:rPr lang="en-US" altLang="zh-CN" dirty="0"/>
              <a:t>”</a:t>
            </a:r>
            <a:r>
              <a:rPr lang="zh-CN" altLang="zh-CN" dirty="0"/>
              <a:t>，就要使用乙的公钥加密汉字</a:t>
            </a:r>
            <a:r>
              <a:rPr lang="en-US" altLang="zh-CN" dirty="0"/>
              <a:t> "</a:t>
            </a:r>
            <a:r>
              <a:rPr lang="zh-CN" altLang="zh-CN" dirty="0"/>
              <a:t>中</a:t>
            </a:r>
            <a:r>
              <a:rPr lang="en-US" altLang="zh-CN" dirty="0"/>
              <a:t>"</a:t>
            </a:r>
            <a:r>
              <a:rPr lang="zh-CN" altLang="zh-CN" dirty="0"/>
              <a:t>， 以</a:t>
            </a:r>
            <a:r>
              <a:rPr lang="en-US" altLang="zh-CN" dirty="0"/>
              <a:t> </a:t>
            </a:r>
            <a:r>
              <a:rPr lang="en-US" altLang="zh-CN" dirty="0" err="1"/>
              <a:t>utf</a:t>
            </a:r>
            <a:r>
              <a:rPr lang="en-US" altLang="zh-CN" dirty="0"/>
              <a:t>-8 </a:t>
            </a:r>
            <a:r>
              <a:rPr lang="zh-CN" altLang="zh-CN" dirty="0"/>
              <a:t>方式编码为</a:t>
            </a:r>
            <a:r>
              <a:rPr lang="en-US" altLang="zh-CN" dirty="0"/>
              <a:t> [</a:t>
            </a:r>
            <a:r>
              <a:rPr lang="en-US" altLang="zh-CN" dirty="0" err="1"/>
              <a:t>e4</a:t>
            </a:r>
            <a:r>
              <a:rPr lang="en-US" altLang="zh-CN" dirty="0"/>
              <a:t> </a:t>
            </a:r>
            <a:r>
              <a:rPr lang="en-US" altLang="zh-CN" dirty="0" err="1"/>
              <a:t>b8</a:t>
            </a:r>
            <a:r>
              <a:rPr lang="en-US" altLang="zh-CN" dirty="0"/>
              <a:t> ad]</a:t>
            </a:r>
            <a:r>
              <a:rPr lang="zh-CN" altLang="zh-CN" dirty="0"/>
              <a:t>，转为</a:t>
            </a:r>
            <a:r>
              <a:rPr lang="en-US" altLang="zh-CN" dirty="0"/>
              <a:t> 10 </a:t>
            </a:r>
            <a:r>
              <a:rPr lang="zh-CN" altLang="zh-CN" dirty="0"/>
              <a:t>进制为</a:t>
            </a:r>
            <a:r>
              <a:rPr lang="en-US" altLang="zh-CN" dirty="0"/>
              <a:t> [228,184,173]</a:t>
            </a:r>
            <a:r>
              <a:rPr lang="zh-CN" altLang="zh-CN" dirty="0" smtClean="0"/>
              <a:t>。要</a:t>
            </a:r>
            <a:r>
              <a:rPr lang="zh-CN" altLang="zh-CN" dirty="0"/>
              <a:t>想使用公钥（</a:t>
            </a:r>
            <a:r>
              <a:rPr lang="en-US" altLang="zh-CN" dirty="0"/>
              <a:t>n</a:t>
            </a:r>
            <a:r>
              <a:rPr lang="zh-CN" altLang="zh-CN" dirty="0"/>
              <a:t>，</a:t>
            </a:r>
            <a:r>
              <a:rPr lang="en-US" altLang="zh-CN" dirty="0"/>
              <a:t>e) = (4757 , 101)</a:t>
            </a:r>
            <a:r>
              <a:rPr lang="zh-CN" altLang="zh-CN" dirty="0"/>
              <a:t>加密，要求被加密的数字必须小于</a:t>
            </a:r>
            <a:r>
              <a:rPr lang="en-US" altLang="zh-CN" dirty="0"/>
              <a:t> n</a:t>
            </a:r>
            <a:r>
              <a:rPr lang="zh-CN" altLang="zh-CN" dirty="0"/>
              <a:t>，被加密的数字必须是整数，字符串可以取</a:t>
            </a:r>
            <a:r>
              <a:rPr lang="en-US" altLang="zh-CN" dirty="0"/>
              <a:t> </a:t>
            </a:r>
            <a:r>
              <a:rPr lang="en-US" altLang="zh-CN" dirty="0" err="1"/>
              <a:t>ascii</a:t>
            </a:r>
            <a:r>
              <a:rPr lang="en-US" altLang="zh-CN" dirty="0"/>
              <a:t> </a:t>
            </a:r>
            <a:r>
              <a:rPr lang="zh-CN" altLang="zh-CN" dirty="0"/>
              <a:t>值或</a:t>
            </a:r>
            <a:r>
              <a:rPr lang="en-US" altLang="zh-CN" dirty="0" err="1"/>
              <a:t>unicode</a:t>
            </a:r>
            <a:r>
              <a:rPr lang="zh-CN" altLang="zh-CN" dirty="0"/>
              <a:t>值，因此将</a:t>
            </a:r>
            <a:r>
              <a:rPr lang="en-US" altLang="zh-CN" dirty="0"/>
              <a:t>“</a:t>
            </a:r>
            <a:r>
              <a:rPr lang="zh-CN" altLang="zh-CN" dirty="0"/>
              <a:t>中</a:t>
            </a:r>
            <a:r>
              <a:rPr lang="en-US" altLang="zh-CN" dirty="0"/>
              <a:t>”</a:t>
            </a:r>
            <a:r>
              <a:rPr lang="zh-CN" altLang="zh-CN" dirty="0"/>
              <a:t>字折为三个字节</a:t>
            </a:r>
            <a:r>
              <a:rPr lang="en-US" altLang="zh-CN" dirty="0"/>
              <a:t> [228,184,173]</a:t>
            </a:r>
            <a:r>
              <a:rPr lang="zh-CN" altLang="zh-CN" dirty="0"/>
              <a:t>，分别对三个字节加密。</a:t>
            </a:r>
          </a:p>
          <a:p>
            <a:pPr indent="-360000">
              <a:lnSpc>
                <a:spcPct val="120000"/>
              </a:lnSpc>
            </a:pPr>
            <a:r>
              <a:rPr lang="zh-CN" altLang="zh-CN" dirty="0"/>
              <a:t>假设</a:t>
            </a:r>
            <a:r>
              <a:rPr lang="en-US" altLang="zh-CN" dirty="0"/>
              <a:t> a </a:t>
            </a:r>
            <a:r>
              <a:rPr lang="zh-CN" altLang="zh-CN" dirty="0"/>
              <a:t>为明文，</a:t>
            </a:r>
            <a:r>
              <a:rPr lang="en-US" altLang="zh-CN" dirty="0"/>
              <a:t>b </a:t>
            </a:r>
            <a:r>
              <a:rPr lang="zh-CN" altLang="zh-CN" dirty="0"/>
              <a:t>为密文，则按下列公式计算出</a:t>
            </a:r>
            <a:r>
              <a:rPr lang="en-US" altLang="zh-CN" dirty="0"/>
              <a:t> b</a:t>
            </a:r>
            <a:r>
              <a:rPr lang="zh-CN" altLang="zh-CN" dirty="0"/>
              <a:t>：</a:t>
            </a:r>
            <a:r>
              <a:rPr lang="en-US" altLang="zh-CN" b="1" dirty="0" err="1">
                <a:solidFill>
                  <a:srgbClr val="FF0000"/>
                </a:solidFill>
                <a:effectLst>
                  <a:outerShdw blurRad="38100" dist="38100" dir="2700000" algn="tl">
                    <a:srgbClr val="000000">
                      <a:alpha val="43137"/>
                    </a:srgbClr>
                  </a:outerShdw>
                </a:effectLst>
              </a:rPr>
              <a:t>a^e</a:t>
            </a:r>
            <a:r>
              <a:rPr lang="en-US" altLang="zh-CN" b="1" dirty="0">
                <a:solidFill>
                  <a:srgbClr val="FF0000"/>
                </a:solidFill>
                <a:effectLst>
                  <a:outerShdw blurRad="38100" dist="38100" dir="2700000" algn="tl">
                    <a:srgbClr val="000000">
                      <a:alpha val="43137"/>
                    </a:srgbClr>
                  </a:outerShdw>
                </a:effectLst>
              </a:rPr>
              <a:t> % n = b</a:t>
            </a:r>
            <a:r>
              <a:rPr lang="zh-CN" altLang="zh-CN" b="1" dirty="0">
                <a:solidFill>
                  <a:srgbClr val="FF0000"/>
                </a:solidFill>
                <a:effectLst>
                  <a:outerShdw blurRad="38100" dist="38100" dir="2700000" algn="tl">
                    <a:srgbClr val="000000">
                      <a:alpha val="43137"/>
                    </a:srgbClr>
                  </a:outerShdw>
                </a:effectLst>
              </a:rPr>
              <a:t>。</a:t>
            </a:r>
          </a:p>
          <a:p>
            <a:pPr indent="-360000">
              <a:lnSpc>
                <a:spcPct val="120000"/>
              </a:lnSpc>
            </a:pPr>
            <a:r>
              <a:rPr lang="zh-CN" altLang="zh-CN" dirty="0"/>
              <a:t>计算</a:t>
            </a:r>
            <a:r>
              <a:rPr lang="en-US" altLang="zh-CN" dirty="0"/>
              <a:t> [228,184,173]</a:t>
            </a:r>
            <a:r>
              <a:rPr lang="zh-CN" altLang="zh-CN" dirty="0"/>
              <a:t>的密文：</a:t>
            </a:r>
            <a:r>
              <a:rPr lang="en-US" altLang="zh-CN" b="1" dirty="0">
                <a:solidFill>
                  <a:srgbClr val="FF0000"/>
                </a:solidFill>
                <a:effectLst>
                  <a:outerShdw blurRad="38100" dist="38100" dir="2700000" algn="tl">
                    <a:srgbClr val="000000">
                      <a:alpha val="43137"/>
                    </a:srgbClr>
                  </a:outerShdw>
                </a:effectLst>
              </a:rPr>
              <a:t>228^101 % 4757 = 4296</a:t>
            </a:r>
            <a:r>
              <a:rPr lang="zh-CN" altLang="zh-CN" dirty="0"/>
              <a:t>，</a:t>
            </a:r>
            <a:r>
              <a:rPr lang="en-US" altLang="zh-CN" b="1" dirty="0">
                <a:solidFill>
                  <a:srgbClr val="FF0000"/>
                </a:solidFill>
                <a:effectLst>
                  <a:outerShdw blurRad="38100" dist="38100" dir="2700000" algn="tl">
                    <a:srgbClr val="000000">
                      <a:alpha val="43137"/>
                    </a:srgbClr>
                  </a:outerShdw>
                </a:effectLst>
              </a:rPr>
              <a:t>184^101 % 4757 = 2458</a:t>
            </a:r>
            <a:r>
              <a:rPr lang="zh-CN" altLang="zh-CN" b="1" dirty="0">
                <a:solidFill>
                  <a:srgbClr val="FF0000"/>
                </a:solidFill>
                <a:effectLst>
                  <a:outerShdw blurRad="38100" dist="38100" dir="2700000" algn="tl">
                    <a:srgbClr val="000000">
                      <a:alpha val="43137"/>
                    </a:srgbClr>
                  </a:outerShdw>
                </a:effectLst>
              </a:rPr>
              <a:t>，</a:t>
            </a:r>
            <a:r>
              <a:rPr lang="en-US" altLang="zh-CN" b="1" dirty="0">
                <a:solidFill>
                  <a:srgbClr val="FF0000"/>
                </a:solidFill>
                <a:effectLst>
                  <a:outerShdw blurRad="38100" dist="38100" dir="2700000" algn="tl">
                    <a:srgbClr val="000000">
                      <a:alpha val="43137"/>
                    </a:srgbClr>
                  </a:outerShdw>
                </a:effectLst>
              </a:rPr>
              <a:t>173^101 % 4757 = 3263</a:t>
            </a:r>
            <a:r>
              <a:rPr lang="zh-CN" altLang="zh-CN" dirty="0"/>
              <a:t>。</a:t>
            </a:r>
          </a:p>
          <a:p>
            <a:pPr indent="-360000">
              <a:lnSpc>
                <a:spcPct val="120000"/>
              </a:lnSpc>
            </a:pPr>
            <a:r>
              <a:rPr lang="zh-CN" altLang="zh-CN" dirty="0"/>
              <a:t>即</a:t>
            </a:r>
            <a:r>
              <a:rPr lang="en-US" altLang="zh-CN" dirty="0"/>
              <a:t> [228,184,173]</a:t>
            </a:r>
            <a:r>
              <a:rPr lang="zh-CN" altLang="zh-CN" dirty="0"/>
              <a:t>加密后得到密文</a:t>
            </a:r>
            <a:r>
              <a:rPr lang="en-US" altLang="zh-CN" dirty="0"/>
              <a:t> [4296</a:t>
            </a:r>
            <a:r>
              <a:rPr lang="zh-CN" altLang="zh-CN" dirty="0"/>
              <a:t>，</a:t>
            </a:r>
            <a:r>
              <a:rPr lang="en-US" altLang="zh-CN" dirty="0"/>
              <a:t>2458</a:t>
            </a:r>
            <a:r>
              <a:rPr lang="zh-CN" altLang="zh-CN" dirty="0"/>
              <a:t>，</a:t>
            </a:r>
            <a:r>
              <a:rPr lang="en-US" altLang="zh-CN" dirty="0"/>
              <a:t>3263] </a:t>
            </a:r>
            <a:r>
              <a:rPr lang="zh-CN" altLang="zh-CN" dirty="0"/>
              <a:t>，如果没有私钥</a:t>
            </a:r>
            <a:r>
              <a:rPr lang="en-US" altLang="zh-CN" dirty="0"/>
              <a:t> d ,</a:t>
            </a:r>
            <a:r>
              <a:rPr lang="zh-CN" altLang="zh-CN" dirty="0"/>
              <a:t>神仙也无法从</a:t>
            </a:r>
            <a:r>
              <a:rPr lang="en-US" altLang="zh-CN" dirty="0"/>
              <a:t> [</a:t>
            </a:r>
            <a:r>
              <a:rPr lang="en-US" altLang="zh-CN" b="1" dirty="0">
                <a:solidFill>
                  <a:srgbClr val="FF0000"/>
                </a:solidFill>
                <a:effectLst>
                  <a:outerShdw blurRad="38100" dist="38100" dir="2700000" algn="tl">
                    <a:srgbClr val="000000">
                      <a:alpha val="43137"/>
                    </a:srgbClr>
                  </a:outerShdw>
                </a:effectLst>
              </a:rPr>
              <a:t>4296</a:t>
            </a:r>
            <a:r>
              <a:rPr lang="zh-CN" altLang="zh-CN" b="1" dirty="0">
                <a:solidFill>
                  <a:srgbClr val="FF0000"/>
                </a:solidFill>
                <a:effectLst>
                  <a:outerShdw blurRad="38100" dist="38100" dir="2700000" algn="tl">
                    <a:srgbClr val="000000">
                      <a:alpha val="43137"/>
                    </a:srgbClr>
                  </a:outerShdw>
                </a:effectLst>
              </a:rPr>
              <a:t>，</a:t>
            </a:r>
            <a:r>
              <a:rPr lang="en-US" altLang="zh-CN" b="1" dirty="0">
                <a:solidFill>
                  <a:srgbClr val="FF0000"/>
                </a:solidFill>
                <a:effectLst>
                  <a:outerShdw blurRad="38100" dist="38100" dir="2700000" algn="tl">
                    <a:srgbClr val="000000">
                      <a:alpha val="43137"/>
                    </a:srgbClr>
                  </a:outerShdw>
                </a:effectLst>
              </a:rPr>
              <a:t>2458</a:t>
            </a:r>
            <a:r>
              <a:rPr lang="zh-CN" altLang="zh-CN" b="1" dirty="0">
                <a:solidFill>
                  <a:srgbClr val="FF0000"/>
                </a:solidFill>
                <a:effectLst>
                  <a:outerShdw blurRad="38100" dist="38100" dir="2700000" algn="tl">
                    <a:srgbClr val="000000">
                      <a:alpha val="43137"/>
                    </a:srgbClr>
                  </a:outerShdw>
                </a:effectLst>
              </a:rPr>
              <a:t>，</a:t>
            </a:r>
            <a:r>
              <a:rPr lang="en-US" altLang="zh-CN" b="1" dirty="0">
                <a:solidFill>
                  <a:srgbClr val="FF0000"/>
                </a:solidFill>
                <a:effectLst>
                  <a:outerShdw blurRad="38100" dist="38100" dir="2700000" algn="tl">
                    <a:srgbClr val="000000">
                      <a:alpha val="43137"/>
                    </a:srgbClr>
                  </a:outerShdw>
                </a:effectLst>
              </a:rPr>
              <a:t>3263</a:t>
            </a:r>
            <a:r>
              <a:rPr lang="en-US" altLang="zh-CN" dirty="0"/>
              <a:t>]</a:t>
            </a:r>
            <a:r>
              <a:rPr lang="zh-CN" altLang="zh-CN" dirty="0"/>
              <a:t>中恢复</a:t>
            </a:r>
            <a:r>
              <a:rPr lang="en-US" altLang="zh-CN" dirty="0"/>
              <a:t> [228,184,173]</a:t>
            </a:r>
            <a:r>
              <a:rPr lang="zh-CN" altLang="zh-CN" dirty="0" smtClean="0"/>
              <a:t>。</a:t>
            </a:r>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91</a:t>
            </a:fld>
            <a:endParaRPr lang="zh-CN" altLang="en-US"/>
          </a:p>
        </p:txBody>
      </p:sp>
    </p:spTree>
    <p:extLst>
      <p:ext uri="{BB962C8B-B14F-4D97-AF65-F5344CB8AC3E}">
        <p14:creationId xmlns:p14="http://schemas.microsoft.com/office/powerpoint/2010/main" val="19446573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RSA</a:t>
            </a:r>
            <a:r>
              <a:rPr lang="zh-CN" altLang="zh-CN" b="1" dirty="0"/>
              <a:t>算法原理</a:t>
            </a:r>
            <a:endParaRPr lang="zh-CN" altLang="en-US" dirty="0"/>
          </a:p>
        </p:txBody>
      </p:sp>
      <p:sp>
        <p:nvSpPr>
          <p:cNvPr id="3" name="内容占位符 2"/>
          <p:cNvSpPr>
            <a:spLocks noGrp="1"/>
          </p:cNvSpPr>
          <p:nvPr>
            <p:ph idx="1"/>
          </p:nvPr>
        </p:nvSpPr>
        <p:spPr>
          <a:xfrm>
            <a:off x="457200" y="1124744"/>
            <a:ext cx="8229600" cy="5256584"/>
          </a:xfrm>
        </p:spPr>
        <p:txBody>
          <a:bodyPr>
            <a:normAutofit lnSpcReduction="10000"/>
          </a:bodyPr>
          <a:lstStyle/>
          <a:p>
            <a:r>
              <a:rPr lang="en-US" altLang="zh-CN" b="1" dirty="0"/>
              <a:t>3</a:t>
            </a:r>
            <a:r>
              <a:rPr lang="zh-CN" altLang="zh-CN" b="1" dirty="0"/>
              <a:t>、解密生成明文</a:t>
            </a:r>
            <a:endParaRPr lang="zh-CN" altLang="zh-CN" dirty="0"/>
          </a:p>
          <a:p>
            <a:r>
              <a:rPr lang="zh-CN" altLang="zh-CN" dirty="0"/>
              <a:t>乙收到密文</a:t>
            </a:r>
            <a:r>
              <a:rPr lang="en-US" altLang="zh-CN" dirty="0"/>
              <a:t> [4296</a:t>
            </a:r>
            <a:r>
              <a:rPr lang="zh-CN" altLang="zh-CN" dirty="0"/>
              <a:t>，</a:t>
            </a:r>
            <a:r>
              <a:rPr lang="en-US" altLang="zh-CN" dirty="0"/>
              <a:t>2458</a:t>
            </a:r>
            <a:r>
              <a:rPr lang="zh-CN" altLang="zh-CN" dirty="0"/>
              <a:t>，</a:t>
            </a:r>
            <a:r>
              <a:rPr lang="en-US" altLang="zh-CN" dirty="0"/>
              <a:t>3263]</a:t>
            </a:r>
            <a:r>
              <a:rPr lang="zh-CN" altLang="zh-CN" dirty="0"/>
              <a:t>，并用自己的私钥（</a:t>
            </a:r>
            <a:r>
              <a:rPr lang="en-US" altLang="zh-CN" dirty="0"/>
              <a:t>n</a:t>
            </a:r>
            <a:r>
              <a:rPr lang="zh-CN" altLang="zh-CN" dirty="0"/>
              <a:t>，</a:t>
            </a:r>
            <a:r>
              <a:rPr lang="en-US" altLang="zh-CN" dirty="0"/>
              <a:t>d) = (4757 </a:t>
            </a:r>
            <a:r>
              <a:rPr lang="zh-CN" altLang="zh-CN" dirty="0"/>
              <a:t>，</a:t>
            </a:r>
            <a:r>
              <a:rPr lang="en-US" altLang="zh-CN" dirty="0"/>
              <a:t>1601) </a:t>
            </a:r>
            <a:r>
              <a:rPr lang="zh-CN" altLang="zh-CN" dirty="0"/>
              <a:t>解密</a:t>
            </a:r>
            <a:r>
              <a:rPr lang="zh-CN" altLang="zh-CN" dirty="0" smtClean="0"/>
              <a:t>。</a:t>
            </a:r>
            <a:endParaRPr lang="en-US" altLang="zh-CN" dirty="0" smtClean="0"/>
          </a:p>
          <a:p>
            <a:r>
              <a:rPr lang="zh-CN" altLang="zh-CN" dirty="0" smtClean="0"/>
              <a:t>解密</a:t>
            </a:r>
            <a:r>
              <a:rPr lang="zh-CN" altLang="zh-CN" dirty="0"/>
              <a:t>公式如下：</a:t>
            </a:r>
          </a:p>
          <a:p>
            <a:r>
              <a:rPr lang="zh-CN" altLang="zh-CN" dirty="0"/>
              <a:t>假设</a:t>
            </a:r>
            <a:r>
              <a:rPr lang="en-US" altLang="zh-CN" dirty="0"/>
              <a:t> a </a:t>
            </a:r>
            <a:r>
              <a:rPr lang="zh-CN" altLang="zh-CN" dirty="0"/>
              <a:t>为明文，</a:t>
            </a:r>
            <a:r>
              <a:rPr lang="en-US" altLang="zh-CN" dirty="0"/>
              <a:t>b </a:t>
            </a:r>
            <a:r>
              <a:rPr lang="zh-CN" altLang="zh-CN" dirty="0"/>
              <a:t>为密文，则按下列公式计算出</a:t>
            </a:r>
            <a:r>
              <a:rPr lang="en-US" altLang="zh-CN" dirty="0"/>
              <a:t> a</a:t>
            </a:r>
            <a:r>
              <a:rPr lang="zh-CN" altLang="zh-CN" dirty="0"/>
              <a:t>：</a:t>
            </a:r>
            <a:r>
              <a:rPr lang="en-US" altLang="zh-CN" b="1" dirty="0" err="1">
                <a:effectLst>
                  <a:outerShdw blurRad="38100" dist="38100" dir="2700000" algn="tl">
                    <a:srgbClr val="000000">
                      <a:alpha val="43137"/>
                    </a:srgbClr>
                  </a:outerShdw>
                </a:effectLst>
              </a:rPr>
              <a:t>a^d</a:t>
            </a:r>
            <a:r>
              <a:rPr lang="en-US" altLang="zh-CN" b="1" dirty="0">
                <a:effectLst>
                  <a:outerShdw blurRad="38100" dist="38100" dir="2700000" algn="tl">
                    <a:srgbClr val="000000">
                      <a:alpha val="43137"/>
                    </a:srgbClr>
                  </a:outerShdw>
                </a:effectLst>
              </a:rPr>
              <a:t> % n = b</a:t>
            </a:r>
            <a:r>
              <a:rPr lang="zh-CN" altLang="zh-CN" b="1" dirty="0">
                <a:effectLst>
                  <a:outerShdw blurRad="38100" dist="38100" dir="2700000" algn="tl">
                    <a:srgbClr val="000000">
                      <a:alpha val="43137"/>
                    </a:srgbClr>
                  </a:outerShdw>
                </a:effectLst>
              </a:rPr>
              <a:t>。</a:t>
            </a:r>
          </a:p>
          <a:p>
            <a:r>
              <a:rPr lang="zh-CN" altLang="zh-CN" dirty="0"/>
              <a:t>密文</a:t>
            </a:r>
            <a:r>
              <a:rPr lang="en-US" altLang="zh-CN" dirty="0"/>
              <a:t> [4296</a:t>
            </a:r>
            <a:r>
              <a:rPr lang="zh-CN" altLang="zh-CN" dirty="0"/>
              <a:t>，</a:t>
            </a:r>
            <a:r>
              <a:rPr lang="en-US" altLang="zh-CN" dirty="0"/>
              <a:t>2458</a:t>
            </a:r>
            <a:r>
              <a:rPr lang="zh-CN" altLang="zh-CN" dirty="0"/>
              <a:t>，</a:t>
            </a:r>
            <a:r>
              <a:rPr lang="en-US" altLang="zh-CN" dirty="0"/>
              <a:t>3263]</a:t>
            </a:r>
            <a:r>
              <a:rPr lang="zh-CN" altLang="zh-CN" dirty="0"/>
              <a:t>的明文如下：</a:t>
            </a:r>
            <a:r>
              <a:rPr lang="en-US" altLang="zh-CN" b="1" dirty="0">
                <a:solidFill>
                  <a:srgbClr val="FF0000"/>
                </a:solidFill>
                <a:effectLst>
                  <a:outerShdw blurRad="38100" dist="38100" dir="2700000" algn="tl">
                    <a:srgbClr val="000000">
                      <a:alpha val="43137"/>
                    </a:srgbClr>
                  </a:outerShdw>
                </a:effectLst>
              </a:rPr>
              <a:t>4296^1601% 4757 = 228</a:t>
            </a:r>
            <a:r>
              <a:rPr lang="zh-CN" altLang="zh-CN" b="1" dirty="0">
                <a:solidFill>
                  <a:srgbClr val="FF0000"/>
                </a:solidFill>
                <a:effectLst>
                  <a:outerShdw blurRad="38100" dist="38100" dir="2700000" algn="tl">
                    <a:srgbClr val="000000">
                      <a:alpha val="43137"/>
                    </a:srgbClr>
                  </a:outerShdw>
                </a:effectLst>
              </a:rPr>
              <a:t>，</a:t>
            </a:r>
            <a:r>
              <a:rPr lang="en-US" altLang="zh-CN" b="1" dirty="0">
                <a:solidFill>
                  <a:srgbClr val="FF0000"/>
                </a:solidFill>
                <a:effectLst>
                  <a:outerShdw blurRad="38100" dist="38100" dir="2700000" algn="tl">
                    <a:srgbClr val="000000">
                      <a:alpha val="43137"/>
                    </a:srgbClr>
                  </a:outerShdw>
                </a:effectLst>
              </a:rPr>
              <a:t>2458^1601% 4757 = 184</a:t>
            </a:r>
            <a:r>
              <a:rPr lang="zh-CN" altLang="zh-CN" b="1" dirty="0">
                <a:solidFill>
                  <a:srgbClr val="FF0000"/>
                </a:solidFill>
                <a:effectLst>
                  <a:outerShdw blurRad="38100" dist="38100" dir="2700000" algn="tl">
                    <a:srgbClr val="000000">
                      <a:alpha val="43137"/>
                    </a:srgbClr>
                  </a:outerShdw>
                </a:effectLst>
              </a:rPr>
              <a:t>，</a:t>
            </a:r>
            <a:r>
              <a:rPr lang="en-US" altLang="zh-CN" b="1" dirty="0">
                <a:solidFill>
                  <a:srgbClr val="FF0000"/>
                </a:solidFill>
                <a:effectLst>
                  <a:outerShdw blurRad="38100" dist="38100" dir="2700000" algn="tl">
                    <a:srgbClr val="000000">
                      <a:alpha val="43137"/>
                    </a:srgbClr>
                  </a:outerShdw>
                </a:effectLst>
              </a:rPr>
              <a:t>3263^1601% 4757 = 173</a:t>
            </a:r>
            <a:r>
              <a:rPr lang="zh-CN" altLang="zh-CN" b="1" dirty="0">
                <a:solidFill>
                  <a:srgbClr val="FF0000"/>
                </a:solidFill>
                <a:effectLst>
                  <a:outerShdw blurRad="38100" dist="38100" dir="2700000" algn="tl">
                    <a:srgbClr val="000000">
                      <a:alpha val="43137"/>
                    </a:srgbClr>
                  </a:outerShdw>
                </a:effectLst>
              </a:rPr>
              <a:t>。</a:t>
            </a:r>
          </a:p>
          <a:p>
            <a:r>
              <a:rPr lang="zh-CN" altLang="zh-CN" dirty="0"/>
              <a:t>即密文</a:t>
            </a:r>
            <a:r>
              <a:rPr lang="en-US" altLang="zh-CN" dirty="0"/>
              <a:t> [4296</a:t>
            </a:r>
            <a:r>
              <a:rPr lang="zh-CN" altLang="zh-CN" dirty="0"/>
              <a:t>，</a:t>
            </a:r>
            <a:r>
              <a:rPr lang="en-US" altLang="zh-CN" dirty="0"/>
              <a:t>2458</a:t>
            </a:r>
            <a:r>
              <a:rPr lang="zh-CN" altLang="zh-CN" dirty="0"/>
              <a:t>，</a:t>
            </a:r>
            <a:r>
              <a:rPr lang="en-US" altLang="zh-CN" dirty="0"/>
              <a:t>3263] </a:t>
            </a:r>
            <a:r>
              <a:rPr lang="zh-CN" altLang="zh-CN" dirty="0"/>
              <a:t>解密后得到</a:t>
            </a:r>
            <a:r>
              <a:rPr lang="en-US" altLang="zh-CN" dirty="0"/>
              <a:t> [228,184,173]</a:t>
            </a:r>
            <a:br>
              <a:rPr lang="en-US" altLang="zh-CN" dirty="0"/>
            </a:br>
            <a:r>
              <a:rPr lang="zh-CN" altLang="zh-CN" dirty="0"/>
              <a:t>将</a:t>
            </a:r>
            <a:r>
              <a:rPr lang="en-US" altLang="zh-CN" dirty="0"/>
              <a:t>[228,184,173] </a:t>
            </a:r>
            <a:r>
              <a:rPr lang="zh-CN" altLang="zh-CN" dirty="0"/>
              <a:t>再按</a:t>
            </a:r>
            <a:r>
              <a:rPr lang="en-US" altLang="zh-CN" dirty="0"/>
              <a:t> </a:t>
            </a:r>
            <a:r>
              <a:rPr lang="en-US" altLang="zh-CN" dirty="0" err="1"/>
              <a:t>utf</a:t>
            </a:r>
            <a:r>
              <a:rPr lang="en-US" altLang="zh-CN" dirty="0"/>
              <a:t>-8 </a:t>
            </a:r>
            <a:r>
              <a:rPr lang="zh-CN" altLang="zh-CN" dirty="0"/>
              <a:t>解码为汉字</a:t>
            </a:r>
            <a:r>
              <a:rPr lang="en-US" altLang="zh-CN" dirty="0"/>
              <a:t> "</a:t>
            </a:r>
            <a:r>
              <a:rPr lang="zh-CN" altLang="zh-CN" dirty="0"/>
              <a:t>中</a:t>
            </a:r>
            <a:r>
              <a:rPr lang="en-US" altLang="zh-CN" dirty="0"/>
              <a:t>"</a:t>
            </a:r>
            <a:r>
              <a:rPr lang="zh-CN" altLang="zh-CN" dirty="0"/>
              <a:t>，至此解密完毕。</a:t>
            </a:r>
          </a:p>
          <a:p>
            <a:r>
              <a:rPr lang="zh-CN" altLang="zh-CN" dirty="0">
                <a:solidFill>
                  <a:srgbClr val="FF0000"/>
                </a:solidFill>
              </a:rPr>
              <a:t>在上述加密和解密的过程，我们使用了费尔马小定理的两种等价描述。</a:t>
            </a:r>
          </a:p>
          <a:p>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92</a:t>
            </a:fld>
            <a:endParaRPr lang="zh-CN" altLang="en-US"/>
          </a:p>
        </p:txBody>
      </p:sp>
    </p:spTree>
    <p:extLst>
      <p:ext uri="{BB962C8B-B14F-4D97-AF65-F5344CB8AC3E}">
        <p14:creationId xmlns:p14="http://schemas.microsoft.com/office/powerpoint/2010/main" val="31962369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93</a:t>
            </a:fld>
            <a:endParaRPr lang="zh-CN" altLang="en-US"/>
          </a:p>
        </p:txBody>
      </p:sp>
      <p:sp>
        <p:nvSpPr>
          <p:cNvPr id="7" name="TextBox 6"/>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FF0000"/>
                </a:solidFill>
                <a:latin typeface="Microsoft Yahei"/>
                <a:ea typeface="Microsoft Yahei"/>
                <a:sym typeface="Microsoft Yahei"/>
              </a:rPr>
              <a:t>复习题：</a:t>
            </a:r>
            <a:endParaRPr lang="en-US" altLang="zh-CN" sz="2600" b="1" dirty="0" smtClean="0">
              <a:solidFill>
                <a:srgbClr val="FF0000"/>
              </a:solidFill>
              <a:latin typeface="Microsoft Yahei"/>
              <a:ea typeface="Microsoft Yahei"/>
              <a:sym typeface="Microsoft Yahei"/>
            </a:endParaRPr>
          </a:p>
          <a:p>
            <a:r>
              <a:rPr lang="zh-CN" altLang="en-US" sz="2600" b="1" dirty="0" smtClean="0">
                <a:solidFill>
                  <a:srgbClr val="FF0000"/>
                </a:solidFill>
                <a:latin typeface="Microsoft Yahei"/>
                <a:ea typeface="Microsoft Yahei"/>
                <a:sym typeface="Microsoft Yahei"/>
              </a:rPr>
              <a:t>公钥密码学</a:t>
            </a:r>
            <a:r>
              <a:rPr lang="zh-CN" altLang="en-US" sz="2600" b="1" dirty="0">
                <a:solidFill>
                  <a:srgbClr val="FF0000"/>
                </a:solidFill>
                <a:latin typeface="Microsoft Yahei"/>
                <a:ea typeface="Microsoft Yahei"/>
                <a:sym typeface="Microsoft Yahei"/>
              </a:rPr>
              <a:t>的思想最早</a:t>
            </a:r>
            <a:r>
              <a:rPr lang="zh-CN" altLang="en-US" sz="2600" b="1" dirty="0" smtClean="0">
                <a:solidFill>
                  <a:srgbClr val="FF0000"/>
                </a:solidFill>
                <a:latin typeface="Microsoft Yahei"/>
                <a:ea typeface="Microsoft Yahei"/>
                <a:sym typeface="Microsoft Yahei"/>
              </a:rPr>
              <a:t>由</a:t>
            </a:r>
            <a:r>
              <a:rPr lang="en-US" altLang="zh-CN" sz="2600" b="1" dirty="0" smtClean="0">
                <a:solidFill>
                  <a:srgbClr val="FF0000"/>
                </a:solidFill>
                <a:latin typeface="Microsoft Yahei"/>
                <a:ea typeface="Microsoft Yahei"/>
                <a:sym typeface="Microsoft Yahei"/>
              </a:rPr>
              <a:t>____</a:t>
            </a:r>
            <a:r>
              <a:rPr lang="zh-CN" altLang="en-US" sz="2600" b="1" dirty="0" smtClean="0">
                <a:solidFill>
                  <a:srgbClr val="FF0000"/>
                </a:solidFill>
                <a:latin typeface="Microsoft Yahei"/>
                <a:ea typeface="Microsoft Yahei"/>
                <a:sym typeface="Microsoft Yahei"/>
              </a:rPr>
              <a:t>提出</a:t>
            </a:r>
            <a:r>
              <a:rPr lang="zh-CN" altLang="en-US" sz="2600" b="1" dirty="0">
                <a:solidFill>
                  <a:srgbClr val="FF0000"/>
                </a:solidFill>
                <a:latin typeface="Microsoft Yahei"/>
                <a:ea typeface="Microsoft Yahei"/>
                <a:sym typeface="Microsoft Yahei"/>
              </a:rPr>
              <a:t>的</a:t>
            </a:r>
            <a:r>
              <a:rPr lang="zh-CN" altLang="en-US" sz="2600" b="1" dirty="0" smtClean="0">
                <a:solidFill>
                  <a:srgbClr val="FF0000"/>
                </a:solidFill>
                <a:latin typeface="Microsoft Yahei"/>
                <a:ea typeface="Microsoft Yahei"/>
                <a:sym typeface="Microsoft Yahei"/>
              </a:rPr>
              <a:t>。</a:t>
            </a:r>
            <a:endParaRPr lang="zh-CN" altLang="en-US" sz="2600" b="1" dirty="0">
              <a:solidFill>
                <a:srgbClr val="FF0000"/>
              </a:solidFill>
              <a:latin typeface="Microsoft Yahei"/>
              <a:ea typeface="Microsoft Yahei"/>
              <a:sym typeface="Microsoft Yahei"/>
            </a:endParaRPr>
          </a:p>
        </p:txBody>
      </p:sp>
      <p:sp>
        <p:nvSpPr>
          <p:cNvPr id="8" name="TextBox 7"/>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欧拉（</a:t>
            </a:r>
            <a:r>
              <a:rPr lang="en-US" altLang="zh-CN" sz="2600" dirty="0">
                <a:solidFill>
                  <a:srgbClr val="000000"/>
                </a:solidFill>
                <a:latin typeface="Microsoft Yahei"/>
                <a:ea typeface="Microsoft Yahei"/>
                <a:sym typeface="Microsoft Yahei"/>
              </a:rPr>
              <a:t>Euler</a:t>
            </a:r>
            <a:r>
              <a:rPr lang="zh-CN" altLang="en-US" sz="2600" dirty="0" smtClean="0">
                <a:solidFill>
                  <a:srgbClr val="000000"/>
                </a:solidFill>
                <a:latin typeface="Microsoft Yahei"/>
                <a:ea typeface="Microsoft Yahei"/>
                <a:sym typeface="Microsoft Yahei"/>
              </a:rPr>
              <a:t>）</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迪菲（</a:t>
            </a:r>
            <a:r>
              <a:rPr lang="en-US" altLang="zh-CN" sz="2600" dirty="0" err="1">
                <a:solidFill>
                  <a:srgbClr val="000000"/>
                </a:solidFill>
                <a:latin typeface="Microsoft Yahei"/>
                <a:ea typeface="Microsoft Yahei"/>
                <a:sym typeface="Microsoft Yahei"/>
              </a:rPr>
              <a:t>Diffie</a:t>
            </a:r>
            <a:r>
              <a:rPr lang="zh-CN" altLang="en-US" sz="2600" dirty="0">
                <a:solidFill>
                  <a:srgbClr val="000000"/>
                </a:solidFill>
                <a:latin typeface="Microsoft Yahei"/>
                <a:ea typeface="Microsoft Yahei"/>
                <a:sym typeface="Microsoft Yahei"/>
              </a:rPr>
              <a:t>）和赫尔曼（</a:t>
            </a:r>
            <a:r>
              <a:rPr lang="en-US" altLang="zh-CN" sz="2600" dirty="0">
                <a:solidFill>
                  <a:srgbClr val="000000"/>
                </a:solidFill>
                <a:latin typeface="Microsoft Yahei"/>
                <a:ea typeface="Microsoft Yahei"/>
                <a:sym typeface="Microsoft Yahei"/>
              </a:rPr>
              <a:t>Hellman</a:t>
            </a:r>
            <a:r>
              <a:rPr lang="zh-CN" altLang="en-US" sz="2600" dirty="0" smtClean="0">
                <a:solidFill>
                  <a:srgbClr val="000000"/>
                </a:solidFill>
                <a:latin typeface="Microsoft Yahei"/>
                <a:ea typeface="Microsoft Yahei"/>
                <a:sym typeface="Microsoft Yahei"/>
              </a:rPr>
              <a:t>）</a:t>
            </a:r>
            <a:endParaRPr lang="zh-CN" altLang="en-US" sz="2600" dirty="0">
              <a:solidFill>
                <a:srgbClr val="000000"/>
              </a:solidFill>
              <a:latin typeface="Microsoft Yahei"/>
              <a:ea typeface="Microsoft Yahei"/>
              <a:sym typeface="Microsoft Yahei"/>
            </a:endParaRPr>
          </a:p>
        </p:txBody>
      </p:sp>
      <p:sp>
        <p:nvSpPr>
          <p:cNvPr id="10" name="TextBox 9"/>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费</a:t>
            </a:r>
            <a:r>
              <a:rPr lang="zh-CN" altLang="en-US" sz="2600" dirty="0">
                <a:solidFill>
                  <a:srgbClr val="000000"/>
                </a:solidFill>
                <a:latin typeface="Microsoft Yahei"/>
                <a:ea typeface="Microsoft Yahei"/>
                <a:sym typeface="Microsoft Yahei"/>
              </a:rPr>
              <a:t>马（</a:t>
            </a:r>
            <a:r>
              <a:rPr lang="en-US" altLang="zh-CN" sz="2600" dirty="0">
                <a:solidFill>
                  <a:srgbClr val="000000"/>
                </a:solidFill>
                <a:latin typeface="Microsoft Yahei"/>
                <a:ea typeface="Microsoft Yahei"/>
                <a:sym typeface="Microsoft Yahei"/>
              </a:rPr>
              <a:t>Fermat</a:t>
            </a:r>
            <a:endParaRPr lang="zh-CN" altLang="en-US" sz="2600" dirty="0">
              <a:solidFill>
                <a:srgbClr val="000000"/>
              </a:solidFill>
              <a:latin typeface="Microsoft Yahei"/>
              <a:ea typeface="Microsoft Yahei"/>
              <a:sym typeface="Microsoft Yahei"/>
            </a:endParaRPr>
          </a:p>
        </p:txBody>
      </p:sp>
      <p:sp>
        <p:nvSpPr>
          <p:cNvPr id="11" name="TextBox 10"/>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里维斯特（</a:t>
            </a:r>
            <a:r>
              <a:rPr lang="en-US" altLang="zh-CN" sz="2600" dirty="0" err="1">
                <a:solidFill>
                  <a:srgbClr val="000000"/>
                </a:solidFill>
                <a:latin typeface="Microsoft Yahei"/>
                <a:ea typeface="Microsoft Yahei"/>
                <a:sym typeface="Microsoft Yahei"/>
              </a:rPr>
              <a:t>Rivest</a:t>
            </a:r>
            <a:r>
              <a:rPr lang="zh-CN" altLang="en-US" sz="2600" dirty="0">
                <a:solidFill>
                  <a:srgbClr val="000000"/>
                </a:solidFill>
                <a:latin typeface="Microsoft Yahei"/>
                <a:ea typeface="Microsoft Yahei"/>
                <a:sym typeface="Microsoft Yahei"/>
              </a:rPr>
              <a:t>）、沙米尔（</a:t>
            </a:r>
            <a:r>
              <a:rPr lang="en-US" altLang="zh-CN" sz="2600" dirty="0">
                <a:solidFill>
                  <a:srgbClr val="000000"/>
                </a:solidFill>
                <a:latin typeface="Microsoft Yahei"/>
                <a:ea typeface="Microsoft Yahei"/>
                <a:sym typeface="Microsoft Yahei"/>
              </a:rPr>
              <a:t>Shamir</a:t>
            </a:r>
            <a:r>
              <a:rPr lang="zh-CN" altLang="en-US" sz="2600" dirty="0">
                <a:solidFill>
                  <a:srgbClr val="000000"/>
                </a:solidFill>
                <a:latin typeface="Microsoft Yahei"/>
                <a:ea typeface="Microsoft Yahei"/>
                <a:sym typeface="Microsoft Yahei"/>
              </a:rPr>
              <a:t>）和埃德蒙（</a:t>
            </a:r>
            <a:r>
              <a:rPr lang="en-US" altLang="zh-CN" sz="2600" dirty="0" err="1">
                <a:solidFill>
                  <a:srgbClr val="000000"/>
                </a:solidFill>
                <a:latin typeface="Microsoft Yahei"/>
                <a:ea typeface="Microsoft Yahei"/>
                <a:sym typeface="Microsoft Yahei"/>
              </a:rPr>
              <a:t>Adleman</a:t>
            </a:r>
            <a:r>
              <a:rPr lang="zh-CN" altLang="en-US" sz="2600" dirty="0" smtClean="0">
                <a:solidFill>
                  <a:srgbClr val="000000"/>
                </a:solidFill>
                <a:latin typeface="Microsoft Yahei"/>
                <a:ea typeface="Microsoft Yahei"/>
                <a:sym typeface="Microsoft Yahei"/>
              </a:rPr>
              <a:t>）</a:t>
            </a:r>
            <a:endParaRPr lang="zh-CN" altLang="en-US" sz="2600" dirty="0">
              <a:solidFill>
                <a:srgbClr val="000000"/>
              </a:solidFill>
              <a:latin typeface="Microsoft Yahei"/>
              <a:ea typeface="Microsoft Yahei"/>
              <a:sym typeface="Microsoft Yahei"/>
            </a:endParaRPr>
          </a:p>
        </p:txBody>
      </p:sp>
      <p:sp>
        <p:nvSpPr>
          <p:cNvPr id="12" name="椭圆 11"/>
          <p:cNvSpPr>
            <a:spLocks noChangeAspect="1"/>
          </p:cNvSpPr>
          <p:nvPr>
            <p:custDataLst>
              <p:tags r:id="rId7"/>
            </p:custDataLst>
          </p:nvPr>
        </p:nvSpPr>
        <p:spPr>
          <a:xfrm>
            <a:off x="1114425" y="2850356"/>
            <a:ext cx="514350" cy="51435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3" name="椭圆 12"/>
          <p:cNvSpPr>
            <a:spLocks noChangeAspect="1"/>
          </p:cNvSpPr>
          <p:nvPr>
            <p:custDataLst>
              <p:tags r:id="rId8"/>
            </p:custDataLst>
          </p:nvPr>
        </p:nvSpPr>
        <p:spPr>
          <a:xfrm>
            <a:off x="1114425" y="3707606"/>
            <a:ext cx="514350" cy="514350"/>
          </a:xfrm>
          <a:prstGeom prst="ellipse">
            <a:avLst/>
          </a:prstGeom>
          <a:solidFill>
            <a:srgbClr val="00FF00"/>
          </a:solidFill>
          <a:ln w="254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4" name="椭圆 13"/>
          <p:cNvSpPr>
            <a:spLocks noChangeAspect="1"/>
          </p:cNvSpPr>
          <p:nvPr>
            <p:custDataLst>
              <p:tags r:id="rId9"/>
            </p:custDataLst>
          </p:nvPr>
        </p:nvSpPr>
        <p:spPr>
          <a:xfrm>
            <a:off x="1114425" y="4564856"/>
            <a:ext cx="514350" cy="51435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5" name="椭圆 14"/>
          <p:cNvSpPr>
            <a:spLocks noChangeAspect="1"/>
          </p:cNvSpPr>
          <p:nvPr>
            <p:custDataLst>
              <p:tags r:id="rId10"/>
            </p:custDataLst>
          </p:nvPr>
        </p:nvSpPr>
        <p:spPr>
          <a:xfrm>
            <a:off x="1114425" y="5422106"/>
            <a:ext cx="514350" cy="51435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6" name="圆角矩形 15"/>
          <p:cNvSpPr/>
          <p:nvPr>
            <p:custDataLst>
              <p:tags r:id="rId11"/>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grpSp>
        <p:nvGrpSpPr>
          <p:cNvPr id="21" name="组合 20"/>
          <p:cNvGrpSpPr/>
          <p:nvPr>
            <p:custDataLst>
              <p:tags r:id="rId12"/>
            </p:custDataLst>
          </p:nvPr>
        </p:nvGrpSpPr>
        <p:grpSpPr>
          <a:xfrm>
            <a:off x="0" y="0"/>
            <a:ext cx="9144000" cy="635000"/>
            <a:chOff x="0" y="0"/>
            <a:chExt cx="9144000" cy="635000"/>
          </a:xfrm>
        </p:grpSpPr>
        <p:sp>
          <p:nvSpPr>
            <p:cNvPr id="17" name="TitleBackground"/>
            <p:cNvSpPr/>
            <p:nvPr>
              <p:custDataLst>
                <p:tags r:id="rId14"/>
              </p:custDataLst>
            </p:nvPr>
          </p:nvSpPr>
          <p:spPr>
            <a:xfrm>
              <a:off x="0" y="0"/>
              <a:ext cx="9144000" cy="635000"/>
            </a:xfrm>
            <a:prstGeom prst="rect">
              <a:avLst/>
            </a:prstGeom>
            <a:solidFill>
              <a:srgbClr val="F6F7F8"/>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ColorBlock"/>
            <p:cNvSpPr/>
            <p:nvPr>
              <p:custDataLst>
                <p:tags r:id="rId15"/>
              </p:custDataLst>
            </p:nvPr>
          </p:nvSpPr>
          <p:spPr>
            <a:xfrm>
              <a:off x="0" y="0"/>
              <a:ext cx="190500" cy="635000"/>
            </a:xfrm>
            <a:prstGeom prst="rect">
              <a:avLst/>
            </a:prstGeom>
            <a:solidFill>
              <a:srgbClr val="639E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20"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6" name="图片 5"/>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179320006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RSA</a:t>
            </a:r>
            <a:r>
              <a:rPr lang="zh-CN" altLang="zh-CN" b="1" dirty="0" smtClean="0"/>
              <a:t>算法</a:t>
            </a:r>
            <a:r>
              <a:rPr lang="zh-CN" altLang="en-US" b="1" dirty="0" smtClean="0"/>
              <a:t>的数论基础</a:t>
            </a:r>
            <a:endParaRPr lang="zh-CN" altLang="en-US" dirty="0"/>
          </a:p>
        </p:txBody>
      </p:sp>
      <p:sp>
        <p:nvSpPr>
          <p:cNvPr id="3" name="内容占位符 2"/>
          <p:cNvSpPr>
            <a:spLocks noGrp="1"/>
          </p:cNvSpPr>
          <p:nvPr>
            <p:ph idx="1"/>
          </p:nvPr>
        </p:nvSpPr>
        <p:spPr>
          <a:xfrm>
            <a:off x="457200" y="1124744"/>
            <a:ext cx="8229600" cy="5256584"/>
          </a:xfrm>
        </p:spPr>
        <p:txBody>
          <a:bodyPr>
            <a:normAutofit fontScale="92500"/>
          </a:bodyPr>
          <a:lstStyle/>
          <a:p>
            <a:pPr marL="285750" indent="-285750">
              <a:spcBef>
                <a:spcPts val="600"/>
              </a:spcBef>
            </a:pPr>
            <a:r>
              <a:rPr lang="zh-CN" altLang="en-US" b="1" dirty="0">
                <a:latin typeface="微软雅黑" panose="020B0503020204020204" pitchFamily="34" charset="-122"/>
                <a:ea typeface="微软雅黑" panose="020B0503020204020204" pitchFamily="34" charset="-122"/>
              </a:rPr>
              <a:t>在上面的例子中，</a:t>
            </a:r>
            <a:r>
              <a:rPr lang="en-US" altLang="zh-CN" b="1" dirty="0">
                <a:latin typeface="微软雅黑" panose="020B0503020204020204" pitchFamily="34" charset="-122"/>
                <a:ea typeface="微软雅黑" panose="020B0503020204020204" pitchFamily="34" charset="-122"/>
              </a:rPr>
              <a:t>RSA</a:t>
            </a:r>
            <a:r>
              <a:rPr lang="zh-CN" altLang="en-US" b="1" dirty="0">
                <a:latin typeface="微软雅黑" panose="020B0503020204020204" pitchFamily="34" charset="-122"/>
                <a:ea typeface="微软雅黑" panose="020B0503020204020204" pitchFamily="34" charset="-122"/>
              </a:rPr>
              <a:t>算法用到的数论知识包括：</a:t>
            </a:r>
            <a:endParaRPr lang="en-US" altLang="zh-CN" b="1" dirty="0">
              <a:latin typeface="微软雅黑" panose="020B0503020204020204" pitchFamily="34" charset="-122"/>
              <a:ea typeface="微软雅黑" panose="020B0503020204020204" pitchFamily="34" charset="-122"/>
            </a:endParaRPr>
          </a:p>
          <a:p>
            <a:pPr marL="285750" indent="-285750">
              <a:spcBef>
                <a:spcPts val="600"/>
              </a:spcBef>
            </a:pPr>
            <a:r>
              <a:rPr lang="zh-CN" altLang="en-US" b="1" dirty="0">
                <a:latin typeface="微软雅黑" panose="020B0503020204020204" pitchFamily="34" charset="-122"/>
                <a:ea typeface="微软雅黑" panose="020B0503020204020204" pitchFamily="34" charset="-122"/>
              </a:rPr>
              <a:t>素数：</a:t>
            </a:r>
            <a:r>
              <a:rPr lang="zh-CN" altLang="en-US" b="1" dirty="0">
                <a:solidFill>
                  <a:srgbClr val="7030A0"/>
                </a:solidFill>
                <a:latin typeface="微软雅黑" panose="020B0503020204020204" pitchFamily="34" charset="-122"/>
                <a:ea typeface="微软雅黑" panose="020B0503020204020204" pitchFamily="34" charset="-122"/>
              </a:rPr>
              <a:t>素数又称质数。指在大于</a:t>
            </a:r>
            <a:r>
              <a:rPr lang="en-US" altLang="zh-CN" b="1" dirty="0">
                <a:solidFill>
                  <a:srgbClr val="7030A0"/>
                </a:solidFill>
                <a:latin typeface="微软雅黑" panose="020B0503020204020204" pitchFamily="34" charset="-122"/>
                <a:ea typeface="微软雅黑" panose="020B0503020204020204" pitchFamily="34" charset="-122"/>
              </a:rPr>
              <a:t>1</a:t>
            </a:r>
            <a:r>
              <a:rPr lang="zh-CN" altLang="en-US" b="1" dirty="0">
                <a:solidFill>
                  <a:srgbClr val="7030A0"/>
                </a:solidFill>
                <a:latin typeface="微软雅黑" panose="020B0503020204020204" pitchFamily="34" charset="-122"/>
                <a:ea typeface="微软雅黑" panose="020B0503020204020204" pitchFamily="34" charset="-122"/>
              </a:rPr>
              <a:t>的自然数中，除了</a:t>
            </a:r>
            <a:r>
              <a:rPr lang="en-US" altLang="zh-CN" b="1" dirty="0">
                <a:solidFill>
                  <a:srgbClr val="7030A0"/>
                </a:solidFill>
                <a:latin typeface="微软雅黑" panose="020B0503020204020204" pitchFamily="34" charset="-122"/>
                <a:ea typeface="微软雅黑" panose="020B0503020204020204" pitchFamily="34" charset="-122"/>
              </a:rPr>
              <a:t>1</a:t>
            </a:r>
            <a:r>
              <a:rPr lang="zh-CN" altLang="en-US" b="1" dirty="0">
                <a:solidFill>
                  <a:srgbClr val="7030A0"/>
                </a:solidFill>
                <a:latin typeface="微软雅黑" panose="020B0503020204020204" pitchFamily="34" charset="-122"/>
                <a:ea typeface="微软雅黑" panose="020B0503020204020204" pitchFamily="34" charset="-122"/>
              </a:rPr>
              <a:t>和此整数自身外，不能被其他自然数整除的数。例如，</a:t>
            </a:r>
            <a:r>
              <a:rPr lang="en-US" altLang="zh-CN" b="1" dirty="0">
                <a:solidFill>
                  <a:srgbClr val="7030A0"/>
                </a:solidFill>
                <a:latin typeface="微软雅黑" panose="020B0503020204020204" pitchFamily="34" charset="-122"/>
                <a:ea typeface="微软雅黑" panose="020B0503020204020204" pitchFamily="34" charset="-122"/>
              </a:rPr>
              <a:t>15</a:t>
            </a:r>
            <a:r>
              <a:rPr lang="zh-CN" altLang="en-US" b="1" dirty="0">
                <a:solidFill>
                  <a:srgbClr val="7030A0"/>
                </a:solidFill>
                <a:latin typeface="微软雅黑" panose="020B0503020204020204" pitchFamily="34" charset="-122"/>
                <a:ea typeface="微软雅黑" panose="020B0503020204020204" pitchFamily="34" charset="-122"/>
              </a:rPr>
              <a:t>＝</a:t>
            </a:r>
            <a:r>
              <a:rPr lang="en-US" altLang="zh-CN" b="1" dirty="0">
                <a:solidFill>
                  <a:srgbClr val="7030A0"/>
                </a:solidFill>
                <a:latin typeface="微软雅黑" panose="020B0503020204020204" pitchFamily="34" charset="-122"/>
                <a:ea typeface="微软雅黑" panose="020B0503020204020204" pitchFamily="34" charset="-122"/>
              </a:rPr>
              <a:t>3×5</a:t>
            </a:r>
            <a:r>
              <a:rPr lang="zh-CN" altLang="en-US" b="1" dirty="0">
                <a:solidFill>
                  <a:srgbClr val="7030A0"/>
                </a:solidFill>
                <a:latin typeface="微软雅黑" panose="020B0503020204020204" pitchFamily="34" charset="-122"/>
                <a:ea typeface="微软雅黑" panose="020B0503020204020204" pitchFamily="34" charset="-122"/>
              </a:rPr>
              <a:t>，所以</a:t>
            </a:r>
            <a:r>
              <a:rPr lang="en-US" altLang="zh-CN" b="1" dirty="0">
                <a:solidFill>
                  <a:srgbClr val="7030A0"/>
                </a:solidFill>
                <a:latin typeface="微软雅黑" panose="020B0503020204020204" pitchFamily="34" charset="-122"/>
                <a:ea typeface="微软雅黑" panose="020B0503020204020204" pitchFamily="34" charset="-122"/>
              </a:rPr>
              <a:t>15</a:t>
            </a:r>
            <a:r>
              <a:rPr lang="zh-CN" altLang="en-US" b="1" dirty="0">
                <a:solidFill>
                  <a:srgbClr val="7030A0"/>
                </a:solidFill>
                <a:latin typeface="微软雅黑" panose="020B0503020204020204" pitchFamily="34" charset="-122"/>
                <a:ea typeface="微软雅黑" panose="020B0503020204020204" pitchFamily="34" charset="-122"/>
              </a:rPr>
              <a:t>不是素数。</a:t>
            </a:r>
          </a:p>
          <a:p>
            <a:pPr marL="285750" indent="-285750">
              <a:spcBef>
                <a:spcPts val="600"/>
              </a:spcBef>
            </a:pPr>
            <a:r>
              <a:rPr lang="zh-CN" altLang="en-US" b="1" dirty="0">
                <a:latin typeface="微软雅黑" panose="020B0503020204020204" pitchFamily="34" charset="-122"/>
                <a:ea typeface="微软雅黑" panose="020B0503020204020204" pitchFamily="34" charset="-122"/>
              </a:rPr>
              <a:t>互为素数：</a:t>
            </a:r>
            <a:r>
              <a:rPr lang="zh-CN" altLang="en-US" b="1" dirty="0">
                <a:solidFill>
                  <a:srgbClr val="7030A0"/>
                </a:solidFill>
                <a:latin typeface="微软雅黑" panose="020B0503020204020204" pitchFamily="34" charset="-122"/>
                <a:ea typeface="微软雅黑" panose="020B0503020204020204" pitchFamily="34" charset="-122"/>
              </a:rPr>
              <a:t>公约数只有</a:t>
            </a:r>
            <a:r>
              <a:rPr lang="en-US" altLang="zh-CN" b="1" dirty="0">
                <a:solidFill>
                  <a:srgbClr val="7030A0"/>
                </a:solidFill>
                <a:latin typeface="微软雅黑" panose="020B0503020204020204" pitchFamily="34" charset="-122"/>
                <a:ea typeface="微软雅黑" panose="020B0503020204020204" pitchFamily="34" charset="-122"/>
              </a:rPr>
              <a:t>1</a:t>
            </a:r>
            <a:r>
              <a:rPr lang="zh-CN" altLang="en-US" b="1" dirty="0">
                <a:solidFill>
                  <a:srgbClr val="7030A0"/>
                </a:solidFill>
                <a:latin typeface="微软雅黑" panose="020B0503020204020204" pitchFamily="34" charset="-122"/>
                <a:ea typeface="微软雅黑" panose="020B0503020204020204" pitchFamily="34" charset="-122"/>
              </a:rPr>
              <a:t>的两个自然数数，叫做互质数，即互素数。</a:t>
            </a:r>
            <a:endParaRPr lang="en-US" altLang="zh-CN" b="1" dirty="0">
              <a:solidFill>
                <a:srgbClr val="7030A0"/>
              </a:solidFill>
              <a:latin typeface="微软雅黑" panose="020B0503020204020204" pitchFamily="34" charset="-122"/>
              <a:ea typeface="微软雅黑" panose="020B0503020204020204" pitchFamily="34" charset="-122"/>
            </a:endParaRPr>
          </a:p>
          <a:p>
            <a:pPr marL="285750" indent="-285750">
              <a:spcBef>
                <a:spcPts val="600"/>
              </a:spcBef>
            </a:pPr>
            <a:r>
              <a:rPr lang="zh-CN" altLang="en-US" b="1" dirty="0">
                <a:latin typeface="微软雅黑" panose="020B0503020204020204" pitchFamily="34" charset="-122"/>
                <a:ea typeface="微软雅黑" panose="020B0503020204020204" pitchFamily="34" charset="-122"/>
              </a:rPr>
              <a:t>模运算</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a:t>
            </a:r>
            <a:r>
              <a:rPr lang="en-US" altLang="zh-CN" b="1" dirty="0">
                <a:solidFill>
                  <a:srgbClr val="7030A0"/>
                </a:solidFill>
                <a:latin typeface="微软雅黑" panose="020B0503020204020204" pitchFamily="34" charset="-122"/>
                <a:ea typeface="微软雅黑" panose="020B0503020204020204" pitchFamily="34" charset="-122"/>
              </a:rPr>
              <a:t>m % n</a:t>
            </a:r>
            <a:r>
              <a:rPr lang="zh-CN" altLang="en-US" b="1" dirty="0">
                <a:solidFill>
                  <a:srgbClr val="7030A0"/>
                </a:solidFill>
                <a:latin typeface="微软雅黑" panose="020B0503020204020204" pitchFamily="34" charset="-122"/>
                <a:ea typeface="微软雅黑" panose="020B0503020204020204" pitchFamily="34" charset="-122"/>
              </a:rPr>
              <a:t>是指</a:t>
            </a:r>
            <a:r>
              <a:rPr lang="en-US" altLang="zh-CN" b="1" dirty="0">
                <a:solidFill>
                  <a:srgbClr val="7030A0"/>
                </a:solidFill>
                <a:latin typeface="微软雅黑" panose="020B0503020204020204" pitchFamily="34" charset="-122"/>
                <a:ea typeface="微软雅黑" panose="020B0503020204020204" pitchFamily="34" charset="-122"/>
              </a:rPr>
              <a:t>m</a:t>
            </a:r>
            <a:r>
              <a:rPr lang="zh-CN" altLang="en-US" b="1" dirty="0">
                <a:solidFill>
                  <a:srgbClr val="7030A0"/>
                </a:solidFill>
                <a:latin typeface="微软雅黑" panose="020B0503020204020204" pitchFamily="34" charset="-122"/>
                <a:ea typeface="微软雅黑" panose="020B0503020204020204" pitchFamily="34" charset="-122"/>
              </a:rPr>
              <a:t>除以</a:t>
            </a:r>
            <a:r>
              <a:rPr lang="en-US" altLang="zh-CN" b="1" dirty="0">
                <a:solidFill>
                  <a:srgbClr val="7030A0"/>
                </a:solidFill>
                <a:latin typeface="微软雅黑" panose="020B0503020204020204" pitchFamily="34" charset="-122"/>
                <a:ea typeface="微软雅黑" panose="020B0503020204020204" pitchFamily="34" charset="-122"/>
              </a:rPr>
              <a:t>n</a:t>
            </a:r>
            <a:r>
              <a:rPr lang="zh-CN" altLang="en-US" b="1" dirty="0">
                <a:solidFill>
                  <a:srgbClr val="7030A0"/>
                </a:solidFill>
                <a:latin typeface="微软雅黑" panose="020B0503020204020204" pitchFamily="34" charset="-122"/>
                <a:ea typeface="微软雅黑" panose="020B0503020204020204" pitchFamily="34" charset="-122"/>
              </a:rPr>
              <a:t>的余数。例如，</a:t>
            </a:r>
            <a:r>
              <a:rPr lang="en-US" altLang="zh-CN" b="1" dirty="0">
                <a:solidFill>
                  <a:srgbClr val="7030A0"/>
                </a:solidFill>
                <a:latin typeface="微软雅黑" panose="020B0503020204020204" pitchFamily="34" charset="-122"/>
                <a:ea typeface="微软雅黑" panose="020B0503020204020204" pitchFamily="34" charset="-122"/>
              </a:rPr>
              <a:t>10 mod 3=1</a:t>
            </a:r>
            <a:r>
              <a:rPr lang="zh-CN" altLang="en-US" b="1" dirty="0">
                <a:solidFill>
                  <a:srgbClr val="7030A0"/>
                </a:solidFill>
                <a:latin typeface="微软雅黑" panose="020B0503020204020204" pitchFamily="34" charset="-122"/>
                <a:ea typeface="微软雅黑" panose="020B0503020204020204" pitchFamily="34" charset="-122"/>
              </a:rPr>
              <a:t>。</a:t>
            </a:r>
            <a:endParaRPr lang="en-US" altLang="zh-CN" b="1" dirty="0">
              <a:solidFill>
                <a:srgbClr val="7030A0"/>
              </a:solidFill>
              <a:latin typeface="微软雅黑" panose="020B0503020204020204" pitchFamily="34" charset="-122"/>
              <a:ea typeface="微软雅黑" panose="020B0503020204020204" pitchFamily="34" charset="-122"/>
            </a:endParaRPr>
          </a:p>
          <a:p>
            <a:pPr marL="285750" indent="-285750">
              <a:spcBef>
                <a:spcPts val="600"/>
              </a:spcBef>
            </a:pPr>
            <a:r>
              <a:rPr lang="en-US" altLang="zh-CN" b="1" dirty="0">
                <a:latin typeface="微软雅黑" panose="020B0503020204020204" pitchFamily="34" charset="-122"/>
                <a:ea typeface="微软雅黑" panose="020B0503020204020204" pitchFamily="34" charset="-122"/>
              </a:rPr>
              <a:t>Euler</a:t>
            </a:r>
            <a:r>
              <a:rPr lang="zh-CN" altLang="en-US" b="1" dirty="0">
                <a:latin typeface="微软雅黑" panose="020B0503020204020204" pitchFamily="34" charset="-122"/>
                <a:ea typeface="微软雅黑" panose="020B0503020204020204" pitchFamily="34" charset="-122"/>
              </a:rPr>
              <a:t>函数</a:t>
            </a:r>
            <a:r>
              <a:rPr lang="en-US" altLang="zh-CN" b="1" dirty="0">
                <a:latin typeface="微软雅黑" panose="020B0503020204020204" pitchFamily="34" charset="-122"/>
                <a:ea typeface="微软雅黑" panose="020B0503020204020204" pitchFamily="34" charset="-122"/>
              </a:rPr>
              <a:t>φ(n</a:t>
            </a:r>
            <a:r>
              <a:rPr lang="en-US" altLang="zh-CN" b="1" dirty="0">
                <a:solidFill>
                  <a:srgbClr val="7030A0"/>
                </a:solidFill>
                <a:latin typeface="微软雅黑" panose="020B0503020204020204" pitchFamily="34" charset="-122"/>
                <a:ea typeface="微软雅黑" panose="020B0503020204020204" pitchFamily="34" charset="-122"/>
              </a:rPr>
              <a:t>): </a:t>
            </a:r>
            <a:r>
              <a:rPr lang="zh-CN" altLang="en-US" b="1" dirty="0">
                <a:solidFill>
                  <a:srgbClr val="7030A0"/>
                </a:solidFill>
                <a:latin typeface="微软雅黑" panose="020B0503020204020204" pitchFamily="34" charset="-122"/>
                <a:ea typeface="微软雅黑" panose="020B0503020204020204" pitchFamily="34" charset="-122"/>
              </a:rPr>
              <a:t>表示不大于</a:t>
            </a:r>
            <a:r>
              <a:rPr lang="en-US" altLang="zh-CN" b="1" dirty="0">
                <a:solidFill>
                  <a:srgbClr val="7030A0"/>
                </a:solidFill>
                <a:latin typeface="微软雅黑" panose="020B0503020204020204" pitchFamily="34" charset="-122"/>
                <a:ea typeface="微软雅黑" panose="020B0503020204020204" pitchFamily="34" charset="-122"/>
              </a:rPr>
              <a:t>n</a:t>
            </a:r>
            <a:r>
              <a:rPr lang="zh-CN" altLang="en-US" b="1" dirty="0">
                <a:solidFill>
                  <a:srgbClr val="7030A0"/>
                </a:solidFill>
                <a:latin typeface="微软雅黑" panose="020B0503020204020204" pitchFamily="34" charset="-122"/>
                <a:ea typeface="微软雅黑" panose="020B0503020204020204" pitchFamily="34" charset="-122"/>
              </a:rPr>
              <a:t>且与</a:t>
            </a:r>
            <a:r>
              <a:rPr lang="en-US" altLang="zh-CN" b="1" dirty="0">
                <a:solidFill>
                  <a:srgbClr val="7030A0"/>
                </a:solidFill>
                <a:latin typeface="微软雅黑" panose="020B0503020204020204" pitchFamily="34" charset="-122"/>
                <a:ea typeface="微软雅黑" panose="020B0503020204020204" pitchFamily="34" charset="-122"/>
              </a:rPr>
              <a:t>n</a:t>
            </a:r>
            <a:r>
              <a:rPr lang="zh-CN" altLang="en-US" b="1" dirty="0">
                <a:solidFill>
                  <a:srgbClr val="7030A0"/>
                </a:solidFill>
                <a:latin typeface="微软雅黑" panose="020B0503020204020204" pitchFamily="34" charset="-122"/>
                <a:ea typeface="微软雅黑" panose="020B0503020204020204" pitchFamily="34" charset="-122"/>
              </a:rPr>
              <a:t>互素的正整数的个数。当</a:t>
            </a:r>
            <a:r>
              <a:rPr lang="en-US" altLang="zh-CN" b="1" dirty="0">
                <a:solidFill>
                  <a:srgbClr val="7030A0"/>
                </a:solidFill>
                <a:latin typeface="微软雅黑" panose="020B0503020204020204" pitchFamily="34" charset="-122"/>
                <a:ea typeface="微软雅黑" panose="020B0503020204020204" pitchFamily="34" charset="-122"/>
              </a:rPr>
              <a:t>n</a:t>
            </a:r>
            <a:r>
              <a:rPr lang="zh-CN" altLang="en-US" b="1" dirty="0">
                <a:solidFill>
                  <a:srgbClr val="7030A0"/>
                </a:solidFill>
                <a:latin typeface="微软雅黑" panose="020B0503020204020204" pitchFamily="34" charset="-122"/>
                <a:ea typeface="微软雅黑" panose="020B0503020204020204" pitchFamily="34" charset="-122"/>
              </a:rPr>
              <a:t>是素数，</a:t>
            </a:r>
            <a:r>
              <a:rPr lang="en-US" altLang="zh-CN" b="1" dirty="0">
                <a:solidFill>
                  <a:srgbClr val="7030A0"/>
                </a:solidFill>
                <a:latin typeface="微软雅黑" panose="020B0503020204020204" pitchFamily="34" charset="-122"/>
                <a:ea typeface="微软雅黑" panose="020B0503020204020204" pitchFamily="34" charset="-122"/>
              </a:rPr>
              <a:t>φ(n)=n-1</a:t>
            </a:r>
            <a:r>
              <a:rPr lang="zh-CN" altLang="en-US" b="1" dirty="0">
                <a:solidFill>
                  <a:srgbClr val="7030A0"/>
                </a:solidFill>
                <a:latin typeface="微软雅黑" panose="020B0503020204020204" pitchFamily="34" charset="-122"/>
                <a:ea typeface="微软雅黑" panose="020B0503020204020204" pitchFamily="34" charset="-122"/>
              </a:rPr>
              <a:t>。</a:t>
            </a:r>
            <a:r>
              <a:rPr lang="en-US" altLang="zh-CN" b="1" dirty="0">
                <a:solidFill>
                  <a:srgbClr val="7030A0"/>
                </a:solidFill>
                <a:latin typeface="微软雅黑" panose="020B0503020204020204" pitchFamily="34" charset="-122"/>
                <a:ea typeface="微软雅黑" panose="020B0503020204020204" pitchFamily="34" charset="-122"/>
              </a:rPr>
              <a:t>n=p*q</a:t>
            </a:r>
            <a:r>
              <a:rPr lang="zh-CN" altLang="en-US" b="1" dirty="0">
                <a:solidFill>
                  <a:srgbClr val="7030A0"/>
                </a:solidFill>
                <a:latin typeface="微软雅黑" panose="020B0503020204020204" pitchFamily="34" charset="-122"/>
                <a:ea typeface="微软雅黑" panose="020B0503020204020204" pitchFamily="34" charset="-122"/>
              </a:rPr>
              <a:t>，</a:t>
            </a:r>
            <a:r>
              <a:rPr lang="en-US" altLang="zh-CN" b="1" dirty="0">
                <a:solidFill>
                  <a:srgbClr val="7030A0"/>
                </a:solidFill>
                <a:latin typeface="微软雅黑" panose="020B0503020204020204" pitchFamily="34" charset="-122"/>
                <a:ea typeface="微软雅黑" panose="020B0503020204020204" pitchFamily="34" charset="-122"/>
              </a:rPr>
              <a:t>p</a:t>
            </a:r>
            <a:r>
              <a:rPr lang="zh-CN" altLang="en-US" b="1" dirty="0">
                <a:solidFill>
                  <a:srgbClr val="7030A0"/>
                </a:solidFill>
                <a:latin typeface="微软雅黑" panose="020B0503020204020204" pitchFamily="34" charset="-122"/>
                <a:ea typeface="微软雅黑" panose="020B0503020204020204" pitchFamily="34" charset="-122"/>
              </a:rPr>
              <a:t>、</a:t>
            </a:r>
            <a:r>
              <a:rPr lang="en-US" altLang="zh-CN" b="1" dirty="0">
                <a:solidFill>
                  <a:srgbClr val="7030A0"/>
                </a:solidFill>
                <a:latin typeface="微软雅黑" panose="020B0503020204020204" pitchFamily="34" charset="-122"/>
                <a:ea typeface="微软雅黑" panose="020B0503020204020204" pitchFamily="34" charset="-122"/>
              </a:rPr>
              <a:t>q</a:t>
            </a:r>
            <a:r>
              <a:rPr lang="zh-CN" altLang="en-US" b="1" dirty="0">
                <a:solidFill>
                  <a:srgbClr val="7030A0"/>
                </a:solidFill>
                <a:latin typeface="微软雅黑" panose="020B0503020204020204" pitchFamily="34" charset="-122"/>
                <a:ea typeface="微软雅黑" panose="020B0503020204020204" pitchFamily="34" charset="-122"/>
              </a:rPr>
              <a:t>为素数时，则</a:t>
            </a:r>
            <a:r>
              <a:rPr lang="en-US" altLang="zh-CN" b="1" dirty="0">
                <a:solidFill>
                  <a:srgbClr val="7030A0"/>
                </a:solidFill>
                <a:latin typeface="微软雅黑" panose="020B0503020204020204" pitchFamily="34" charset="-122"/>
                <a:ea typeface="微软雅黑" panose="020B0503020204020204" pitchFamily="34" charset="-122"/>
              </a:rPr>
              <a:t>φ(n)=φ(p)*φ(q)=(p-1)*(q-1)</a:t>
            </a:r>
            <a:r>
              <a:rPr lang="zh-CN" altLang="en-US" b="1" dirty="0">
                <a:solidFill>
                  <a:srgbClr val="7030A0"/>
                </a:solidFill>
                <a:latin typeface="微软雅黑" panose="020B0503020204020204" pitchFamily="34" charset="-122"/>
                <a:ea typeface="微软雅黑" panose="020B0503020204020204" pitchFamily="34" charset="-122"/>
              </a:rPr>
              <a:t>。</a:t>
            </a:r>
            <a:endParaRPr lang="en-US" altLang="zh-CN" b="1" dirty="0">
              <a:solidFill>
                <a:srgbClr val="7030A0"/>
              </a:solidFill>
              <a:latin typeface="微软雅黑" panose="020B0503020204020204" pitchFamily="34" charset="-122"/>
              <a:ea typeface="微软雅黑" panose="020B0503020204020204" pitchFamily="34" charset="-122"/>
            </a:endParaRPr>
          </a:p>
          <a:p>
            <a:pPr marL="285750" indent="-285750">
              <a:spcBef>
                <a:spcPts val="600"/>
              </a:spcBef>
            </a:pPr>
            <a:r>
              <a:rPr lang="zh-CN" altLang="en-US" b="1" dirty="0">
                <a:latin typeface="微软雅黑" panose="020B0503020204020204" pitchFamily="34" charset="-122"/>
                <a:ea typeface="微软雅黑" panose="020B0503020204020204" pitchFamily="34" charset="-122"/>
              </a:rPr>
              <a:t>素数的产生与检验</a:t>
            </a:r>
            <a:r>
              <a:rPr lang="en-US" altLang="zh-CN" b="1" dirty="0">
                <a:latin typeface="微软雅黑" panose="020B0503020204020204" pitchFamily="34" charset="-122"/>
                <a:ea typeface="微软雅黑" panose="020B0503020204020204" pitchFamily="34" charset="-122"/>
              </a:rPr>
              <a:t>: </a:t>
            </a:r>
            <a:r>
              <a:rPr lang="zh-CN" altLang="en-US" b="1" dirty="0">
                <a:solidFill>
                  <a:srgbClr val="7030A0"/>
                </a:solidFill>
                <a:latin typeface="微软雅黑" panose="020B0503020204020204" pitchFamily="34" charset="-122"/>
                <a:ea typeface="微软雅黑" panose="020B0503020204020204" pitchFamily="34" charset="-122"/>
              </a:rPr>
              <a:t>有很多方法，这里介绍，请参考有关书籍。</a:t>
            </a:r>
            <a:endParaRPr lang="en-US" altLang="zh-CN" b="1" dirty="0">
              <a:solidFill>
                <a:srgbClr val="7030A0"/>
              </a:solidFill>
              <a:latin typeface="微软雅黑" panose="020B0503020204020204" pitchFamily="34" charset="-122"/>
              <a:ea typeface="微软雅黑" panose="020B0503020204020204" pitchFamily="34" charset="-122"/>
            </a:endParaRPr>
          </a:p>
          <a:p>
            <a:pPr marL="285750" indent="-285750">
              <a:spcBef>
                <a:spcPts val="600"/>
              </a:spcBef>
            </a:pPr>
            <a:r>
              <a:rPr lang="zh-CN" altLang="en-US" b="1" dirty="0">
                <a:latin typeface="微软雅黑" panose="020B0503020204020204" pitchFamily="34" charset="-122"/>
                <a:ea typeface="微软雅黑" panose="020B0503020204020204" pitchFamily="34" charset="-122"/>
              </a:rPr>
              <a:t>最大公约数：</a:t>
            </a:r>
            <a:r>
              <a:rPr lang="zh-CN" altLang="en-US" b="1" dirty="0">
                <a:solidFill>
                  <a:srgbClr val="7030A0"/>
                </a:solidFill>
                <a:latin typeface="微软雅黑" panose="020B0503020204020204" pitchFamily="34" charset="-122"/>
                <a:ea typeface="微软雅黑" panose="020B0503020204020204" pitchFamily="34" charset="-122"/>
              </a:rPr>
              <a:t>两个整数最大的公约数称为最大公约数，用</a:t>
            </a:r>
            <a:r>
              <a:rPr lang="en-US" altLang="zh-CN" b="1" dirty="0" err="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gcd</a:t>
            </a:r>
            <a:r>
              <a:rPr lang="en-US" altLang="zh-CN"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b="1" dirty="0" err="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a,b</a:t>
            </a:r>
            <a:r>
              <a:rPr lang="en-US" altLang="zh-CN"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srgbClr val="7030A0"/>
                </a:solidFill>
                <a:latin typeface="微软雅黑" panose="020B0503020204020204" pitchFamily="34" charset="-122"/>
                <a:ea typeface="微软雅黑" panose="020B0503020204020204" pitchFamily="34" charset="-122"/>
              </a:rPr>
              <a:t>来表示，如 </a:t>
            </a:r>
            <a:r>
              <a:rPr lang="en-US" altLang="zh-CN" b="1" dirty="0">
                <a:solidFill>
                  <a:srgbClr val="7030A0"/>
                </a:solidFill>
                <a:latin typeface="微软雅黑" panose="020B0503020204020204" pitchFamily="34" charset="-122"/>
                <a:ea typeface="微软雅黑" panose="020B0503020204020204" pitchFamily="34" charset="-122"/>
              </a:rPr>
              <a:t>30 </a:t>
            </a:r>
            <a:r>
              <a:rPr lang="zh-CN" altLang="en-US" b="1" dirty="0">
                <a:solidFill>
                  <a:srgbClr val="7030A0"/>
                </a:solidFill>
                <a:latin typeface="微软雅黑" panose="020B0503020204020204" pitchFamily="34" charset="-122"/>
                <a:ea typeface="微软雅黑" panose="020B0503020204020204" pitchFamily="34" charset="-122"/>
              </a:rPr>
              <a:t>和 </a:t>
            </a:r>
            <a:r>
              <a:rPr lang="en-US" altLang="zh-CN" b="1" dirty="0">
                <a:solidFill>
                  <a:srgbClr val="7030A0"/>
                </a:solidFill>
                <a:latin typeface="微软雅黑" panose="020B0503020204020204" pitchFamily="34" charset="-122"/>
                <a:ea typeface="微软雅黑" panose="020B0503020204020204" pitchFamily="34" charset="-122"/>
              </a:rPr>
              <a:t>24 </a:t>
            </a:r>
            <a:r>
              <a:rPr lang="zh-CN" altLang="en-US" b="1" dirty="0">
                <a:solidFill>
                  <a:srgbClr val="7030A0"/>
                </a:solidFill>
                <a:latin typeface="微软雅黑" panose="020B0503020204020204" pitchFamily="34" charset="-122"/>
                <a:ea typeface="微软雅黑" panose="020B0503020204020204" pitchFamily="34" charset="-122"/>
              </a:rPr>
              <a:t>的最大公约数是 </a:t>
            </a:r>
            <a:r>
              <a:rPr lang="en-US" altLang="zh-CN" b="1" dirty="0">
                <a:solidFill>
                  <a:srgbClr val="7030A0"/>
                </a:solidFill>
                <a:latin typeface="微软雅黑" panose="020B0503020204020204" pitchFamily="34" charset="-122"/>
                <a:ea typeface="微软雅黑" panose="020B0503020204020204" pitchFamily="34" charset="-122"/>
              </a:rPr>
              <a:t>6</a:t>
            </a:r>
            <a:r>
              <a:rPr lang="zh-CN" altLang="en-US" b="1" dirty="0">
                <a:solidFill>
                  <a:srgbClr val="7030A0"/>
                </a:solidFill>
                <a:latin typeface="微软雅黑" panose="020B0503020204020204" pitchFamily="34" charset="-122"/>
                <a:ea typeface="微软雅黑" panose="020B0503020204020204" pitchFamily="34" charset="-122"/>
              </a:rPr>
              <a:t>。</a:t>
            </a:r>
          </a:p>
          <a:p>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94</a:t>
            </a:fld>
            <a:endParaRPr lang="zh-CN" altLang="en-US"/>
          </a:p>
        </p:txBody>
      </p:sp>
    </p:spTree>
    <p:extLst>
      <p:ext uri="{BB962C8B-B14F-4D97-AF65-F5344CB8AC3E}">
        <p14:creationId xmlns:p14="http://schemas.microsoft.com/office/powerpoint/2010/main" val="2176513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bg1"/>
                </a:solidFill>
                <a:effectLst>
                  <a:outerShdw blurRad="38100" dist="38100" dir="2700000" algn="tl">
                    <a:srgbClr val="000000">
                      <a:alpha val="43137"/>
                    </a:srgbClr>
                  </a:outerShdw>
                </a:effectLst>
                <a:latin typeface="Times New Roman" panose="02020603050405020304" pitchFamily="18" charset="0"/>
                <a:ea typeface="思源黑体 CN Normal" panose="020B0400000000000000" pitchFamily="34" charset="-122"/>
                <a:cs typeface="Times New Roman" panose="02020603050405020304" pitchFamily="18" charset="0"/>
              </a:rPr>
              <a:t>寻找模的乘法</a:t>
            </a:r>
            <a:r>
              <a:rPr lang="zh-CN" altLang="en-US"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思源黑体 CN Normal" panose="020B0400000000000000" pitchFamily="34" charset="-122"/>
                <a:cs typeface="Times New Roman" panose="02020603050405020304" pitchFamily="18" charset="0"/>
              </a:rPr>
              <a:t>逆元</a:t>
            </a:r>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95</a:t>
            </a:fld>
            <a:endParaRPr lang="zh-CN" alt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82835"/>
            <a:ext cx="3823983" cy="231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86930"/>
            <a:ext cx="50387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789039"/>
            <a:ext cx="4119977" cy="274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12873" y="1052736"/>
            <a:ext cx="8351111" cy="1158074"/>
          </a:xfrm>
          <a:prstGeom prst="rect">
            <a:avLst/>
          </a:prstGeom>
        </p:spPr>
        <p:txBody>
          <a:bodyPr wrap="square">
            <a:spAutoFit/>
          </a:bodyPr>
          <a:lstStyle/>
          <a:p>
            <a:pPr>
              <a:lnSpc>
                <a:spcPct val="130000"/>
              </a:lnSpc>
            </a:pPr>
            <a:r>
              <a:rPr lang="en-US" altLang="zh-CN" sz="28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RSA</a:t>
            </a:r>
            <a:r>
              <a:rPr lang="zh-CN" altLang="en-US" sz="28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算法中有一步是选择私钥</a:t>
            </a:r>
            <a:r>
              <a:rPr lang="en-US" altLang="zh-CN" sz="28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28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，满足𝑑∗𝑒≡</a:t>
            </a:r>
            <a:r>
              <a:rPr lang="en-US" altLang="zh-CN" sz="28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28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𝑚𝑜𝑑 𝑟 ，</a:t>
            </a:r>
            <a:r>
              <a:rPr lang="en-US" altLang="zh-CN" sz="28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e</a:t>
            </a:r>
            <a:r>
              <a:rPr lang="zh-CN" altLang="en-US" sz="28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28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r</a:t>
            </a:r>
            <a:r>
              <a:rPr lang="zh-CN" altLang="en-US" sz="28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已知。</a:t>
            </a:r>
          </a:p>
        </p:txBody>
      </p:sp>
    </p:spTree>
    <p:extLst>
      <p:ext uri="{BB962C8B-B14F-4D97-AF65-F5344CB8AC3E}">
        <p14:creationId xmlns:p14="http://schemas.microsoft.com/office/powerpoint/2010/main" val="20165185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bg1"/>
                </a:solidFill>
                <a:effectLst>
                  <a:outerShdw blurRad="38100" dist="38100" dir="2700000" algn="tl">
                    <a:srgbClr val="000000">
                      <a:alpha val="43137"/>
                    </a:srgbClr>
                  </a:outerShdw>
                </a:effectLst>
                <a:latin typeface="Times New Roman" panose="02020603050405020304" pitchFamily="18" charset="0"/>
                <a:ea typeface="思源黑体 CN Normal" panose="020B0400000000000000" pitchFamily="34" charset="-122"/>
                <a:cs typeface="Times New Roman" panose="02020603050405020304" pitchFamily="18" charset="0"/>
              </a:rPr>
              <a:t>RSA</a:t>
            </a:r>
            <a:r>
              <a:rPr lang="zh-CN" altLang="en-US" dirty="0">
                <a:solidFill>
                  <a:schemeClr val="bg1"/>
                </a:solidFill>
                <a:effectLst>
                  <a:outerShdw blurRad="38100" dist="38100" dir="2700000" algn="tl">
                    <a:srgbClr val="000000">
                      <a:alpha val="43137"/>
                    </a:srgbClr>
                  </a:outerShdw>
                </a:effectLst>
                <a:latin typeface="Times New Roman" panose="02020603050405020304" pitchFamily="18" charset="0"/>
                <a:ea typeface="思源黑体 CN Normal" panose="020B0400000000000000" pitchFamily="34" charset="-122"/>
                <a:cs typeface="Times New Roman" panose="02020603050405020304" pitchFamily="18" charset="0"/>
              </a:rPr>
              <a:t>算法</a:t>
            </a:r>
            <a:r>
              <a:rPr lang="zh-CN" altLang="en-US"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思源黑体 CN Normal" panose="020B0400000000000000" pitchFamily="34" charset="-122"/>
                <a:cs typeface="Times New Roman" panose="02020603050405020304" pitchFamily="18" charset="0"/>
              </a:rPr>
              <a:t>实现</a:t>
            </a:r>
            <a:r>
              <a:rPr lang="en-US" altLang="zh-CN"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思源黑体 CN Normal" panose="020B0400000000000000" pitchFamily="34" charset="-122"/>
                <a:cs typeface="Times New Roman" panose="02020603050405020304" pitchFamily="18" charset="0"/>
              </a:rPr>
              <a:t>-1</a:t>
            </a:r>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96</a:t>
            </a:fld>
            <a:endParaRPr lang="zh-CN" altLang="en-US"/>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0" y="2001064"/>
            <a:ext cx="5206029" cy="185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1" y="4293096"/>
            <a:ext cx="8957468" cy="930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132856"/>
            <a:ext cx="3976667" cy="112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7" y="5661248"/>
            <a:ext cx="9138575" cy="29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a:extLst>
              <a:ext uri="{FF2B5EF4-FFF2-40B4-BE49-F238E27FC236}">
                <a16:creationId xmlns:a16="http://schemas.microsoft.com/office/drawing/2014/main" id="{1885F3BE-C1BC-F6D9-393F-026922BED1E9}"/>
              </a:ext>
            </a:extLst>
          </p:cNvPr>
          <p:cNvSpPr/>
          <p:nvPr/>
        </p:nvSpPr>
        <p:spPr>
          <a:xfrm>
            <a:off x="323528" y="980728"/>
            <a:ext cx="8741444" cy="853054"/>
          </a:xfrm>
          <a:prstGeom prst="rect">
            <a:avLst/>
          </a:prstGeom>
        </p:spPr>
        <p:txBody>
          <a:bodyPr wrap="square">
            <a:spAutoFit/>
          </a:bodyPr>
          <a:lstStyle/>
          <a:p>
            <a:pPr>
              <a:lnSpc>
                <a:spcPct val="130000"/>
              </a:lnSpc>
            </a:pPr>
            <a:r>
              <a:rPr lang="zh-CN" altLang="en-US" sz="20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加密</a:t>
            </a:r>
            <a:r>
              <a:rPr lang="zh-CN" altLang="en-US"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的过程</a:t>
            </a:r>
            <a:r>
              <a:rPr lang="zh-CN" altLang="en-US" sz="20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：对明文</a:t>
            </a:r>
            <a:r>
              <a:rPr lang="zh-CN" altLang="en-US"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进行</a:t>
            </a:r>
            <a:r>
              <a:rPr lang="en-US" altLang="zh-CN" sz="2000" b="1" dirty="0" err="1"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UTF</a:t>
            </a:r>
            <a:r>
              <a:rPr lang="en-US" altLang="zh-CN" sz="20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-8</a:t>
            </a:r>
            <a:r>
              <a:rPr lang="zh-CN" altLang="en-US" sz="20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编码。中文</a:t>
            </a:r>
            <a:r>
              <a:rPr lang="en-US" altLang="zh-CN" sz="20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个字节</a:t>
            </a:r>
            <a:r>
              <a:rPr lang="zh-CN" altLang="en-US" sz="20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，英文</a:t>
            </a:r>
            <a:r>
              <a:rPr lang="en-US" altLang="zh-CN" sz="20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个字节</a:t>
            </a:r>
            <a:r>
              <a:rPr lang="zh-CN" altLang="en-US" sz="20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en-US" sz="20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编码转换为值列表当做</a:t>
            </a:r>
            <a:r>
              <a:rPr lang="en-US" altLang="zh-CN" sz="2000" b="1" dirty="0" err="1">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rsa</a:t>
            </a:r>
            <a:r>
              <a:rPr lang="zh-CN" altLang="en-US"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算法输入的明文数值。对应加密 𝑐</a:t>
            </a:r>
            <a:r>
              <a:rPr lang="en-US" altLang="zh-CN"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𝑔</a:t>
            </a:r>
            <a:r>
              <a:rPr lang="en-US" altLang="zh-CN"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𝑒  𝑚𝑜𝑑 </a:t>
            </a:r>
            <a:r>
              <a:rPr lang="en-US" altLang="zh-CN"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7740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bg1"/>
                </a:solidFill>
                <a:effectLst>
                  <a:outerShdw blurRad="38100" dist="38100" dir="2700000" algn="tl">
                    <a:srgbClr val="000000">
                      <a:alpha val="43137"/>
                    </a:srgbClr>
                  </a:outerShdw>
                </a:effectLst>
                <a:latin typeface="Times New Roman" panose="02020603050405020304" pitchFamily="18" charset="0"/>
                <a:ea typeface="思源黑体 CN Normal" panose="020B0400000000000000" pitchFamily="34" charset="-122"/>
                <a:cs typeface="Times New Roman" panose="02020603050405020304" pitchFamily="18" charset="0"/>
              </a:rPr>
              <a:t>RSA</a:t>
            </a:r>
            <a:r>
              <a:rPr lang="zh-CN" altLang="en-US" dirty="0">
                <a:solidFill>
                  <a:schemeClr val="bg1"/>
                </a:solidFill>
                <a:effectLst>
                  <a:outerShdw blurRad="38100" dist="38100" dir="2700000" algn="tl">
                    <a:srgbClr val="000000">
                      <a:alpha val="43137"/>
                    </a:srgbClr>
                  </a:outerShdw>
                </a:effectLst>
                <a:latin typeface="Times New Roman" panose="02020603050405020304" pitchFamily="18" charset="0"/>
                <a:ea typeface="思源黑体 CN Normal" panose="020B0400000000000000" pitchFamily="34" charset="-122"/>
                <a:cs typeface="Times New Roman" panose="02020603050405020304" pitchFamily="18" charset="0"/>
              </a:rPr>
              <a:t>算法</a:t>
            </a:r>
            <a:r>
              <a:rPr lang="zh-CN" altLang="en-US"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思源黑体 CN Normal" panose="020B0400000000000000" pitchFamily="34" charset="-122"/>
                <a:cs typeface="Times New Roman" panose="02020603050405020304" pitchFamily="18" charset="0"/>
              </a:rPr>
              <a:t>实现</a:t>
            </a:r>
            <a:r>
              <a:rPr lang="en-US" altLang="zh-CN"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思源黑体 CN Normal" panose="020B0400000000000000" pitchFamily="34" charset="-122"/>
                <a:cs typeface="Times New Roman" panose="02020603050405020304" pitchFamily="18" charset="0"/>
              </a:rPr>
              <a:t>-2</a:t>
            </a:r>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97</a:t>
            </a:fld>
            <a:endParaRPr lang="zh-CN" altLang="en-US"/>
          </a:p>
        </p:txBody>
      </p:sp>
      <p:sp>
        <p:nvSpPr>
          <p:cNvPr id="6" name="矩形 5">
            <a:extLst>
              <a:ext uri="{FF2B5EF4-FFF2-40B4-BE49-F238E27FC236}">
                <a16:creationId xmlns:a16="http://schemas.microsoft.com/office/drawing/2014/main" id="{88D46446-6A9D-1392-B66C-F0B4B259E17F}"/>
              </a:ext>
            </a:extLst>
          </p:cNvPr>
          <p:cNvSpPr/>
          <p:nvPr/>
        </p:nvSpPr>
        <p:spPr>
          <a:xfrm>
            <a:off x="251520" y="1268760"/>
            <a:ext cx="8753788" cy="1052596"/>
          </a:xfrm>
          <a:prstGeom prst="rect">
            <a:avLst/>
          </a:prstGeom>
        </p:spPr>
        <p:txBody>
          <a:bodyPr wrap="square">
            <a:spAutoFit/>
          </a:bodyPr>
          <a:lstStyle/>
          <a:p>
            <a:pPr>
              <a:lnSpc>
                <a:spcPct val="130000"/>
              </a:lnSpc>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解密的过程</a:t>
            </a:r>
            <a:r>
              <a:rPr lang="zh-CN" altLang="en-US" sz="24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：把密文列表</a:t>
            </a: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中的数值</a:t>
            </a:r>
            <a:r>
              <a:rPr lang="zh-CN" altLang="en-US" sz="24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当做</a:t>
            </a:r>
            <a:r>
              <a:rPr lang="en-US" altLang="zh-CN" sz="24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RSA</a:t>
            </a:r>
            <a:r>
              <a:rPr lang="zh-CN" altLang="en-US" sz="24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算法的输入密文</a:t>
            </a: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数值。</a:t>
            </a:r>
          </a:p>
          <a:p>
            <a:pPr>
              <a:lnSpc>
                <a:spcPct val="130000"/>
              </a:lnSpc>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对应解密公式为：</a:t>
            </a:r>
            <a:r>
              <a:rPr lang="zh-CN" altLang="en-US" sz="24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𝑔</a:t>
            </a:r>
            <a:r>
              <a:rPr lang="en-US" altLang="zh-CN" sz="24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𝑐</a:t>
            </a:r>
            <a:r>
              <a:rPr lang="en-US" altLang="zh-CN" sz="24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𝑑  𝑚𝑜𝑑 </a:t>
            </a:r>
            <a:r>
              <a:rPr lang="en-US" altLang="zh-CN" sz="2400" b="1"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06" y="2708920"/>
            <a:ext cx="8749719" cy="158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227" y="4753505"/>
            <a:ext cx="675322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52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RSA</a:t>
            </a:r>
            <a:r>
              <a:rPr lang="zh-CN" altLang="zh-CN" b="1" dirty="0" smtClean="0"/>
              <a:t>算法</a:t>
            </a:r>
            <a:r>
              <a:rPr lang="zh-CN" altLang="en-US" b="1" dirty="0"/>
              <a:t>安全性</a:t>
            </a:r>
            <a:endParaRPr lang="zh-CN" altLang="en-US" dirty="0"/>
          </a:p>
        </p:txBody>
      </p:sp>
      <p:sp>
        <p:nvSpPr>
          <p:cNvPr id="3" name="内容占位符 2"/>
          <p:cNvSpPr>
            <a:spLocks noGrp="1"/>
          </p:cNvSpPr>
          <p:nvPr>
            <p:ph idx="1"/>
          </p:nvPr>
        </p:nvSpPr>
        <p:spPr/>
        <p:txBody>
          <a:bodyPr/>
          <a:lstStyle/>
          <a:p>
            <a:r>
              <a:rPr lang="en-US" altLang="zh-CN" b="1" dirty="0"/>
              <a:t>4</a:t>
            </a:r>
            <a:r>
              <a:rPr lang="zh-CN" altLang="zh-CN" b="1" dirty="0"/>
              <a:t>、</a:t>
            </a:r>
            <a:r>
              <a:rPr lang="en-US" altLang="zh-CN" b="1" dirty="0"/>
              <a:t>RSA</a:t>
            </a:r>
            <a:r>
              <a:rPr lang="zh-CN" altLang="zh-CN" b="1" dirty="0"/>
              <a:t>算法的安全性</a:t>
            </a:r>
            <a:endParaRPr lang="zh-CN" altLang="zh-CN" dirty="0"/>
          </a:p>
          <a:p>
            <a:r>
              <a:rPr lang="zh-CN" altLang="zh-CN" dirty="0"/>
              <a:t>最后，问题来了，有没有可能在已知（</a:t>
            </a:r>
            <a:r>
              <a:rPr lang="en-US" altLang="zh-CN" dirty="0"/>
              <a:t>n</a:t>
            </a:r>
            <a:r>
              <a:rPr lang="zh-CN" altLang="zh-CN" dirty="0"/>
              <a:t>，</a:t>
            </a:r>
            <a:r>
              <a:rPr lang="en-US" altLang="zh-CN" dirty="0"/>
              <a:t>e) </a:t>
            </a:r>
            <a:r>
              <a:rPr lang="zh-CN" altLang="zh-CN" dirty="0"/>
              <a:t>的情况下，推导出</a:t>
            </a:r>
            <a:r>
              <a:rPr lang="en-US" altLang="zh-CN" dirty="0"/>
              <a:t> d</a:t>
            </a:r>
            <a:r>
              <a:rPr lang="zh-CN" altLang="zh-CN" dirty="0"/>
              <a:t>。</a:t>
            </a:r>
          </a:p>
          <a:p>
            <a:r>
              <a:rPr lang="zh-CN" altLang="zh-CN" dirty="0"/>
              <a:t>根据以上密钥生成过程：如果想知道</a:t>
            </a:r>
            <a:r>
              <a:rPr lang="en-US" altLang="zh-CN" dirty="0"/>
              <a:t> d </a:t>
            </a:r>
            <a:r>
              <a:rPr lang="zh-CN" altLang="zh-CN" dirty="0"/>
              <a:t>需要知道欧拉函数</a:t>
            </a:r>
            <a:r>
              <a:rPr lang="en-US" altLang="zh-CN" dirty="0"/>
              <a:t> φ(n)</a:t>
            </a:r>
            <a:r>
              <a:rPr lang="zh-CN" altLang="zh-CN" dirty="0"/>
              <a:t>，如果想知道欧拉函数</a:t>
            </a:r>
            <a:r>
              <a:rPr lang="en-US" altLang="zh-CN" dirty="0"/>
              <a:t> φ(n) </a:t>
            </a:r>
            <a:r>
              <a:rPr lang="zh-CN" altLang="zh-CN" dirty="0"/>
              <a:t>需要知道</a:t>
            </a:r>
            <a:r>
              <a:rPr lang="en-US" altLang="zh-CN" dirty="0"/>
              <a:t> P </a:t>
            </a:r>
            <a:r>
              <a:rPr lang="zh-CN" altLang="zh-CN" dirty="0"/>
              <a:t>和</a:t>
            </a:r>
            <a:r>
              <a:rPr lang="en-US" altLang="zh-CN" dirty="0"/>
              <a:t> Q</a:t>
            </a:r>
            <a:r>
              <a:rPr lang="zh-CN" altLang="zh-CN" dirty="0"/>
              <a:t>，要知道</a:t>
            </a:r>
            <a:r>
              <a:rPr lang="en-US" altLang="zh-CN" dirty="0"/>
              <a:t> P </a:t>
            </a:r>
            <a:r>
              <a:rPr lang="zh-CN" altLang="zh-CN" dirty="0"/>
              <a:t>和</a:t>
            </a:r>
            <a:r>
              <a:rPr lang="en-US" altLang="zh-CN" dirty="0"/>
              <a:t> Q </a:t>
            </a:r>
            <a:r>
              <a:rPr lang="zh-CN" altLang="zh-CN" dirty="0"/>
              <a:t>需要对</a:t>
            </a:r>
            <a:r>
              <a:rPr lang="en-US" altLang="zh-CN" dirty="0"/>
              <a:t> n </a:t>
            </a:r>
            <a:r>
              <a:rPr lang="zh-CN" altLang="zh-CN" dirty="0"/>
              <a:t>进行因数分解。</a:t>
            </a:r>
          </a:p>
          <a:p>
            <a:r>
              <a:rPr lang="zh-CN" altLang="zh-CN" dirty="0"/>
              <a:t>对于本例中的</a:t>
            </a:r>
            <a:r>
              <a:rPr lang="en-US" altLang="zh-CN" dirty="0"/>
              <a:t> 4757 </a:t>
            </a:r>
            <a:r>
              <a:rPr lang="zh-CN" altLang="zh-CN" dirty="0"/>
              <a:t>你可以轻松进行因数分解，但对于大整数的因数分解，是一件很困难的事情，目前除了暴力破解，还没有更好的</a:t>
            </a:r>
            <a:r>
              <a:rPr lang="zh-CN" altLang="zh-CN" dirty="0" smtClean="0"/>
              <a:t>办法</a:t>
            </a:r>
            <a:r>
              <a:rPr lang="zh-CN" altLang="en-US" dirty="0" smtClean="0"/>
              <a:t>。</a:t>
            </a:r>
            <a:endParaRPr lang="en-US" altLang="zh-CN" dirty="0" smtClean="0"/>
          </a:p>
          <a:p>
            <a:r>
              <a:rPr lang="zh-CN" altLang="zh-CN" dirty="0" smtClean="0">
                <a:solidFill>
                  <a:srgbClr val="FF0000"/>
                </a:solidFill>
                <a:effectLst>
                  <a:outerShdw blurRad="38100" dist="38100" dir="2700000" algn="tl">
                    <a:srgbClr val="000000">
                      <a:alpha val="43137"/>
                    </a:srgbClr>
                  </a:outerShdw>
                </a:effectLst>
              </a:rPr>
              <a:t>如果以</a:t>
            </a:r>
            <a:r>
              <a:rPr lang="en-US" altLang="zh-CN" dirty="0" smtClean="0">
                <a:solidFill>
                  <a:srgbClr val="FF0000"/>
                </a:solidFill>
                <a:effectLst>
                  <a:outerShdw blurRad="38100" dist="38100" dir="2700000" algn="tl">
                    <a:srgbClr val="000000">
                      <a:alpha val="43137"/>
                    </a:srgbClr>
                  </a:outerShdw>
                </a:effectLst>
              </a:rPr>
              <a:t>PC</a:t>
            </a:r>
            <a:r>
              <a:rPr lang="zh-CN" altLang="en-US" dirty="0" smtClean="0">
                <a:solidFill>
                  <a:srgbClr val="FF0000"/>
                </a:solidFill>
                <a:effectLst>
                  <a:outerShdw blurRad="38100" dist="38100" dir="2700000" algn="tl">
                    <a:srgbClr val="000000">
                      <a:alpha val="43137"/>
                    </a:srgbClr>
                  </a:outerShdw>
                </a:effectLst>
              </a:rPr>
              <a:t>计算机的</a:t>
            </a:r>
            <a:r>
              <a:rPr lang="zh-CN" altLang="zh-CN" dirty="0" smtClean="0">
                <a:solidFill>
                  <a:srgbClr val="FF0000"/>
                </a:solidFill>
                <a:effectLst>
                  <a:outerShdw blurRad="38100" dist="38100" dir="2700000" algn="tl">
                    <a:srgbClr val="000000">
                      <a:alpha val="43137"/>
                    </a:srgbClr>
                  </a:outerShdw>
                </a:effectLst>
              </a:rPr>
              <a:t>计算</a:t>
            </a:r>
            <a:r>
              <a:rPr lang="zh-CN" altLang="zh-CN" dirty="0">
                <a:solidFill>
                  <a:srgbClr val="FF0000"/>
                </a:solidFill>
                <a:effectLst>
                  <a:outerShdw blurRad="38100" dist="38100" dir="2700000" algn="tl">
                    <a:srgbClr val="000000">
                      <a:alpha val="43137"/>
                    </a:srgbClr>
                  </a:outerShdw>
                </a:effectLst>
              </a:rPr>
              <a:t>速度，破解</a:t>
            </a:r>
            <a:r>
              <a:rPr lang="zh-CN" altLang="zh-CN" dirty="0" smtClean="0">
                <a:solidFill>
                  <a:srgbClr val="FF0000"/>
                </a:solidFill>
                <a:effectLst>
                  <a:outerShdw blurRad="38100" dist="38100" dir="2700000" algn="tl">
                    <a:srgbClr val="000000">
                      <a:alpha val="43137"/>
                    </a:srgbClr>
                  </a:outerShdw>
                </a:effectLst>
              </a:rPr>
              <a:t>需要</a:t>
            </a:r>
            <a:r>
              <a:rPr lang="en-US" altLang="zh-CN" dirty="0">
                <a:solidFill>
                  <a:srgbClr val="FF0000"/>
                </a:solidFill>
                <a:effectLst>
                  <a:outerShdw blurRad="38100" dist="38100" dir="2700000" algn="tl">
                    <a:srgbClr val="000000">
                      <a:alpha val="43137"/>
                    </a:srgbClr>
                  </a:outerShdw>
                </a:effectLst>
              </a:rPr>
              <a:t>1</a:t>
            </a:r>
            <a:r>
              <a:rPr lang="en-US" altLang="zh-CN" dirty="0" smtClean="0">
                <a:solidFill>
                  <a:srgbClr val="FF0000"/>
                </a:solidFill>
                <a:effectLst>
                  <a:outerShdw blurRad="38100" dist="38100" dir="2700000" algn="tl">
                    <a:srgbClr val="000000">
                      <a:alpha val="43137"/>
                    </a:srgbClr>
                  </a:outerShdw>
                </a:effectLst>
              </a:rPr>
              <a:t>0</a:t>
            </a:r>
            <a:r>
              <a:rPr lang="zh-CN" altLang="zh-CN" dirty="0">
                <a:solidFill>
                  <a:srgbClr val="FF0000"/>
                </a:solidFill>
                <a:effectLst>
                  <a:outerShdw blurRad="38100" dist="38100" dir="2700000" algn="tl">
                    <a:srgbClr val="000000">
                      <a:alpha val="43137"/>
                    </a:srgbClr>
                  </a:outerShdw>
                </a:effectLst>
              </a:rPr>
              <a:t>年以上，则这个算法就是安全的。</a:t>
            </a:r>
            <a:r>
              <a:rPr lang="en-US" altLang="zh-CN" dirty="0">
                <a:solidFill>
                  <a:srgbClr val="FF0000"/>
                </a:solidFill>
                <a:effectLst>
                  <a:outerShdw blurRad="38100" dist="38100" dir="2700000" algn="tl">
                    <a:srgbClr val="000000">
                      <a:alpha val="43137"/>
                    </a:srgbClr>
                  </a:outerShdw>
                </a:effectLst>
              </a:rPr>
              <a:t> </a:t>
            </a:r>
            <a:endParaRPr lang="zh-CN" altLang="zh-CN" dirty="0">
              <a:solidFill>
                <a:srgbClr val="FF0000"/>
              </a:solidFill>
              <a:effectLst>
                <a:outerShdw blurRad="38100" dist="38100" dir="2700000" algn="tl">
                  <a:srgbClr val="000000">
                    <a:alpha val="43137"/>
                  </a:srgbClr>
                </a:outerShdw>
              </a:effectLst>
            </a:endParaRPr>
          </a:p>
          <a:p>
            <a:endParaRPr lang="zh-CN" altLang="en-US" dirty="0"/>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98</a:t>
            </a:fld>
            <a:endParaRPr lang="zh-CN" altLang="en-US"/>
          </a:p>
        </p:txBody>
      </p:sp>
    </p:spTree>
    <p:extLst>
      <p:ext uri="{BB962C8B-B14F-4D97-AF65-F5344CB8AC3E}">
        <p14:creationId xmlns:p14="http://schemas.microsoft.com/office/powerpoint/2010/main" val="13463309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RSA</a:t>
            </a:r>
            <a:r>
              <a:rPr lang="zh-CN" altLang="zh-CN" b="1" dirty="0" smtClean="0"/>
              <a:t>算法</a:t>
            </a:r>
            <a:r>
              <a:rPr lang="zh-CN" altLang="en-US" b="1" dirty="0"/>
              <a:t>安全性</a:t>
            </a:r>
            <a:endParaRPr lang="zh-CN" altLang="en-US" dirty="0"/>
          </a:p>
        </p:txBody>
      </p:sp>
      <p:sp>
        <p:nvSpPr>
          <p:cNvPr id="3" name="内容占位符 2"/>
          <p:cNvSpPr>
            <a:spLocks noGrp="1"/>
          </p:cNvSpPr>
          <p:nvPr>
            <p:ph idx="1"/>
          </p:nvPr>
        </p:nvSpPr>
        <p:spPr/>
        <p:txBody>
          <a:bodyPr>
            <a:normAutofit fontScale="92500" lnSpcReduction="10000"/>
          </a:bodyPr>
          <a:lstStyle/>
          <a:p>
            <a:pPr>
              <a:lnSpc>
                <a:spcPct val="110000"/>
              </a:lnSpc>
            </a:pPr>
            <a:r>
              <a:rPr lang="zh-CN" altLang="zh-CN" dirty="0" smtClean="0"/>
              <a:t>维</a:t>
            </a:r>
            <a:r>
              <a:rPr lang="zh-CN" altLang="zh-CN" dirty="0"/>
              <a:t>基百科这样描述：</a:t>
            </a:r>
            <a:r>
              <a:rPr lang="zh-CN" altLang="zh-CN" dirty="0">
                <a:solidFill>
                  <a:srgbClr val="C00000"/>
                </a:solidFill>
                <a:effectLst>
                  <a:outerShdw blurRad="38100" dist="38100" dir="2700000" algn="tl">
                    <a:srgbClr val="000000">
                      <a:alpha val="43137"/>
                    </a:srgbClr>
                  </a:outerShdw>
                </a:effectLst>
              </a:rPr>
              <a:t>对极大整数做因数分解的难度决定了</a:t>
            </a:r>
            <a:r>
              <a:rPr lang="en-US" altLang="zh-CN" dirty="0">
                <a:solidFill>
                  <a:srgbClr val="C00000"/>
                </a:solidFill>
                <a:effectLst>
                  <a:outerShdw blurRad="38100" dist="38100" dir="2700000" algn="tl">
                    <a:srgbClr val="000000">
                      <a:alpha val="43137"/>
                    </a:srgbClr>
                  </a:outerShdw>
                </a:effectLst>
              </a:rPr>
              <a:t>RSA</a:t>
            </a:r>
            <a:r>
              <a:rPr lang="zh-CN" altLang="zh-CN" dirty="0">
                <a:solidFill>
                  <a:srgbClr val="C00000"/>
                </a:solidFill>
                <a:effectLst>
                  <a:outerShdw blurRad="38100" dist="38100" dir="2700000" algn="tl">
                    <a:srgbClr val="000000">
                      <a:alpha val="43137"/>
                    </a:srgbClr>
                  </a:outerShdw>
                </a:effectLst>
              </a:rPr>
              <a:t>算法的可靠性。换言之，对一极大整数做因数分解愈困难，</a:t>
            </a:r>
            <a:r>
              <a:rPr lang="en-US" altLang="zh-CN" dirty="0">
                <a:solidFill>
                  <a:srgbClr val="C00000"/>
                </a:solidFill>
                <a:effectLst>
                  <a:outerShdw blurRad="38100" dist="38100" dir="2700000" algn="tl">
                    <a:srgbClr val="000000">
                      <a:alpha val="43137"/>
                    </a:srgbClr>
                  </a:outerShdw>
                </a:effectLst>
              </a:rPr>
              <a:t>RSA</a:t>
            </a:r>
            <a:r>
              <a:rPr lang="zh-CN" altLang="zh-CN" dirty="0">
                <a:solidFill>
                  <a:srgbClr val="C00000"/>
                </a:solidFill>
                <a:effectLst>
                  <a:outerShdw blurRad="38100" dist="38100" dir="2700000" algn="tl">
                    <a:srgbClr val="000000">
                      <a:alpha val="43137"/>
                    </a:srgbClr>
                  </a:outerShdw>
                </a:effectLst>
              </a:rPr>
              <a:t>算法愈可靠。</a:t>
            </a:r>
          </a:p>
          <a:p>
            <a:pPr>
              <a:lnSpc>
                <a:spcPct val="110000"/>
              </a:lnSpc>
            </a:pPr>
            <a:r>
              <a:rPr lang="zh-CN" altLang="zh-CN" dirty="0"/>
              <a:t>假如有人找到一种快速因数分解的算法，那么</a:t>
            </a:r>
            <a:r>
              <a:rPr lang="en-US" altLang="zh-CN" dirty="0"/>
              <a:t>RSA</a:t>
            </a:r>
            <a:r>
              <a:rPr lang="zh-CN" altLang="zh-CN" dirty="0"/>
              <a:t>的可靠性就会极度下降。但找到这样的算法的可能性是非常小的。今天只有短的</a:t>
            </a:r>
            <a:r>
              <a:rPr lang="en-US" altLang="zh-CN" dirty="0"/>
              <a:t>RSA</a:t>
            </a:r>
            <a:r>
              <a:rPr lang="zh-CN" altLang="zh-CN" dirty="0"/>
              <a:t>密钥才可能被暴力破解。到目前为止，世界上还没有任何可靠的攻击</a:t>
            </a:r>
            <a:r>
              <a:rPr lang="en-US" altLang="zh-CN" dirty="0"/>
              <a:t>RSA</a:t>
            </a:r>
            <a:r>
              <a:rPr lang="zh-CN" altLang="zh-CN" dirty="0"/>
              <a:t>算法的方式。</a:t>
            </a:r>
          </a:p>
          <a:p>
            <a:pPr>
              <a:lnSpc>
                <a:spcPct val="110000"/>
              </a:lnSpc>
            </a:pPr>
            <a:r>
              <a:rPr lang="zh-CN" altLang="zh-CN" dirty="0"/>
              <a:t>只要密钥长度足够长，用</a:t>
            </a:r>
            <a:r>
              <a:rPr lang="en-US" altLang="zh-CN" dirty="0"/>
              <a:t>RSA</a:t>
            </a:r>
            <a:r>
              <a:rPr lang="zh-CN" altLang="zh-CN" dirty="0"/>
              <a:t>加密的信息实际上是不能被解破的。目前已经破解的最大整数</a:t>
            </a:r>
            <a:r>
              <a:rPr lang="zh-CN" altLang="zh-CN" dirty="0" smtClean="0"/>
              <a:t>为：</a:t>
            </a:r>
            <a:r>
              <a:rPr lang="zh-CN" altLang="en-US" dirty="0" smtClean="0"/>
              <a:t>（见下页）</a:t>
            </a:r>
            <a:endParaRPr lang="en-US" altLang="zh-CN" dirty="0" smtClean="0"/>
          </a:p>
          <a:p>
            <a:pPr>
              <a:lnSpc>
                <a:spcPct val="110000"/>
              </a:lnSpc>
            </a:pPr>
            <a:r>
              <a:rPr lang="zh-CN" altLang="en-US" dirty="0">
                <a:solidFill>
                  <a:srgbClr val="FF0000"/>
                </a:solidFill>
              </a:rPr>
              <a:t>即</a:t>
            </a:r>
            <a:r>
              <a:rPr lang="en-US" altLang="zh-CN" dirty="0">
                <a:solidFill>
                  <a:srgbClr val="FF0000"/>
                </a:solidFill>
              </a:rPr>
              <a:t>232</a:t>
            </a:r>
            <a:r>
              <a:rPr lang="zh-CN" altLang="en-US" dirty="0">
                <a:solidFill>
                  <a:srgbClr val="FF0000"/>
                </a:solidFill>
              </a:rPr>
              <a:t>个十进制位，</a:t>
            </a:r>
            <a:r>
              <a:rPr lang="en-US" altLang="zh-CN" dirty="0">
                <a:solidFill>
                  <a:srgbClr val="FF0000"/>
                </a:solidFill>
              </a:rPr>
              <a:t>768</a:t>
            </a:r>
            <a:r>
              <a:rPr lang="zh-CN" altLang="en-US" dirty="0">
                <a:solidFill>
                  <a:srgbClr val="FF0000"/>
                </a:solidFill>
              </a:rPr>
              <a:t>个二进制位。目前，被破解的最长</a:t>
            </a:r>
            <a:r>
              <a:rPr lang="en-US" altLang="zh-CN" dirty="0">
                <a:solidFill>
                  <a:srgbClr val="FF0000"/>
                </a:solidFill>
              </a:rPr>
              <a:t>RSA</a:t>
            </a:r>
            <a:r>
              <a:rPr lang="zh-CN" altLang="en-US" dirty="0">
                <a:solidFill>
                  <a:srgbClr val="FF0000"/>
                </a:solidFill>
              </a:rPr>
              <a:t>密钥就是</a:t>
            </a:r>
            <a:r>
              <a:rPr lang="en-US" altLang="zh-CN" dirty="0">
                <a:solidFill>
                  <a:srgbClr val="FF0000"/>
                </a:solidFill>
              </a:rPr>
              <a:t>768</a:t>
            </a:r>
            <a:r>
              <a:rPr lang="zh-CN" altLang="en-US" dirty="0">
                <a:solidFill>
                  <a:srgbClr val="FF0000"/>
                </a:solidFill>
              </a:rPr>
              <a:t>位。实际应用中 </a:t>
            </a:r>
            <a:r>
              <a:rPr lang="en-US" altLang="zh-CN" dirty="0">
                <a:solidFill>
                  <a:srgbClr val="FF0000"/>
                </a:solidFill>
              </a:rPr>
              <a:t>RSA </a:t>
            </a:r>
            <a:r>
              <a:rPr lang="zh-CN" altLang="en-US" dirty="0">
                <a:solidFill>
                  <a:srgbClr val="FF0000"/>
                </a:solidFill>
              </a:rPr>
              <a:t>的密钥长度为 </a:t>
            </a:r>
            <a:r>
              <a:rPr lang="en-US" altLang="zh-CN" dirty="0">
                <a:solidFill>
                  <a:srgbClr val="FF0000"/>
                </a:solidFill>
              </a:rPr>
              <a:t>1024 </a:t>
            </a:r>
            <a:r>
              <a:rPr lang="zh-CN" altLang="en-US" dirty="0">
                <a:solidFill>
                  <a:srgbClr val="FF0000"/>
                </a:solidFill>
              </a:rPr>
              <a:t>位，重要场合 </a:t>
            </a:r>
            <a:r>
              <a:rPr lang="en-US" altLang="zh-CN" dirty="0">
                <a:solidFill>
                  <a:srgbClr val="FF0000"/>
                </a:solidFill>
              </a:rPr>
              <a:t>2048 </a:t>
            </a:r>
            <a:r>
              <a:rPr lang="zh-CN" altLang="en-US" dirty="0">
                <a:solidFill>
                  <a:srgbClr val="FF0000"/>
                </a:solidFill>
              </a:rPr>
              <a:t>位。可以预测，在计算机架构没有取得突飞猛进的情况下，未来半个世纪内</a:t>
            </a:r>
            <a:r>
              <a:rPr lang="en-US" altLang="zh-CN" dirty="0">
                <a:solidFill>
                  <a:srgbClr val="FF0000"/>
                </a:solidFill>
              </a:rPr>
              <a:t>2018</a:t>
            </a:r>
            <a:r>
              <a:rPr lang="zh-CN" altLang="en-US" dirty="0">
                <a:solidFill>
                  <a:srgbClr val="FF0000"/>
                </a:solidFill>
              </a:rPr>
              <a:t>位的</a:t>
            </a:r>
            <a:r>
              <a:rPr lang="en-US" altLang="zh-CN" dirty="0">
                <a:solidFill>
                  <a:srgbClr val="FF0000"/>
                </a:solidFill>
              </a:rPr>
              <a:t>RSA</a:t>
            </a:r>
            <a:r>
              <a:rPr lang="zh-CN" altLang="en-US" dirty="0">
                <a:solidFill>
                  <a:srgbClr val="FF0000"/>
                </a:solidFill>
              </a:rPr>
              <a:t>将不可破解。</a:t>
            </a:r>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99</a:t>
            </a:fld>
            <a:endParaRPr lang="zh-CN" altLang="en-US"/>
          </a:p>
        </p:txBody>
      </p:sp>
    </p:spTree>
    <p:extLst>
      <p:ext uri="{BB962C8B-B14F-4D97-AF65-F5344CB8AC3E}">
        <p14:creationId xmlns:p14="http://schemas.microsoft.com/office/powerpoint/2010/main" val="13164459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NONYMOUSPOLLING" val="False"/>
  <p:tag name="RAINPROBLEMTYPE" val="MultipleChoiceMA"/>
  <p:tag name="RAINPROBLEM" val="MultipleChoiceMA"/>
  <p:tag name="PROBLEMSCORE_HALF" val="0.0"/>
  <p:tag name="PROBLEMSCORE" val="1.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BULLET" val="Wrong"/>
  <p:tag name="RAINPROBLEMTYPE" val="MultipleChoiceMA"/>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xml><?xml version="1.0" encoding="utf-8"?>
<p:tagLst xmlns:a="http://schemas.openxmlformats.org/drawingml/2006/main" xmlns:r="http://schemas.openxmlformats.org/officeDocument/2006/relationships" xmlns:p="http://schemas.openxmlformats.org/presentationml/2006/main">
  <p:tag name="RAINPROBLEM" val="ShortAnswer"/>
  <p:tag name="PROBLEMSCORE" val="10.0"/>
  <p:tag name="PROBLEMVOICEALLOWED" val="False"/>
</p:tagLst>
</file>

<file path=ppt/tags/tag19.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0.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21.xml><?xml version="1.0" encoding="utf-8"?>
<p:tagLst xmlns:a="http://schemas.openxmlformats.org/drawingml/2006/main" xmlns:r="http://schemas.openxmlformats.org/officeDocument/2006/relationships" xmlns:p="http://schemas.openxmlformats.org/presentationml/2006/main">
  <p:tag name="PRODUCTVERSIONTIP" val="PRODUCTVERSIONTIP"/>
</p:tagLst>
</file>

<file path=ppt/tags/tag2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2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8.xml><?xml version="1.0" encoding="utf-8"?>
<p:tagLst xmlns:a="http://schemas.openxmlformats.org/drawingml/2006/main" xmlns:r="http://schemas.openxmlformats.org/officeDocument/2006/relationships" xmlns:p="http://schemas.openxmlformats.org/presentationml/2006/main">
  <p:tag name="RAINPROBLEM" val="MultipleChoice"/>
  <p:tag name="PROBLEMSCORE" val="1.0"/>
</p:tagLst>
</file>

<file path=ppt/tags/tag29.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36.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38.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3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4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5.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46.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4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9.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5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5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5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55.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5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7.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5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1.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11478</Words>
  <Application>Microsoft Office PowerPoint</Application>
  <PresentationFormat>全屏显示(4:3)</PresentationFormat>
  <Paragraphs>822</Paragraphs>
  <Slides>121</Slides>
  <Notes>4</Notes>
  <HiddenSlides>0</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1</vt:i4>
      </vt:variant>
      <vt:variant>
        <vt:lpstr>幻灯片标题</vt:lpstr>
      </vt:variant>
      <vt:variant>
        <vt:i4>121</vt:i4>
      </vt:variant>
    </vt:vector>
  </HeadingPairs>
  <TitlesOfParts>
    <vt:vector size="145" baseType="lpstr">
      <vt:lpstr>Arial Unicode MS</vt:lpstr>
      <vt:lpstr>Microsoft Yahei</vt:lpstr>
      <vt:lpstr>Yu Gothic Medium</vt:lpstr>
      <vt:lpstr>仿宋_GB2312</vt:lpstr>
      <vt:lpstr>黑体</vt:lpstr>
      <vt:lpstr>华文隶书</vt:lpstr>
      <vt:lpstr>华文行楷</vt:lpstr>
      <vt:lpstr>楷体</vt:lpstr>
      <vt:lpstr>楷体_GB2312</vt:lpstr>
      <vt:lpstr>思源黑体 CN Normal</vt:lpstr>
      <vt:lpstr>宋体</vt:lpstr>
      <vt:lpstr>微软雅黑</vt:lpstr>
      <vt:lpstr>幼圆</vt:lpstr>
      <vt:lpstr>Arial</vt:lpstr>
      <vt:lpstr>Calibri</vt:lpstr>
      <vt:lpstr>Comic Sans MS</vt:lpstr>
      <vt:lpstr>Courier New</vt:lpstr>
      <vt:lpstr>Segoe UI Black</vt:lpstr>
      <vt:lpstr>Tahoma</vt:lpstr>
      <vt:lpstr>Times</vt:lpstr>
      <vt:lpstr>Times New Roman</vt:lpstr>
      <vt:lpstr>Wingdings</vt:lpstr>
      <vt:lpstr>Office 主题​​</vt:lpstr>
      <vt:lpstr>Microsoft Visio 绘图</vt:lpstr>
      <vt:lpstr>PowerPoint 演示文稿</vt:lpstr>
      <vt:lpstr>本章内容</vt:lpstr>
      <vt:lpstr>本章要求</vt:lpstr>
      <vt:lpstr>2.1 物联网信息安全基础</vt:lpstr>
      <vt:lpstr>2.1 物联网数据安全基础</vt:lpstr>
      <vt:lpstr>2.1 物联网数据安全基础</vt:lpstr>
      <vt:lpstr>2.1 物联网数据安全基础</vt:lpstr>
      <vt:lpstr>2.1.2  密码学的概念与发展</vt:lpstr>
      <vt:lpstr>密码学的发展</vt:lpstr>
      <vt:lpstr>古典密码特点</vt:lpstr>
      <vt:lpstr>密码学的发展</vt:lpstr>
      <vt:lpstr>PowerPoint 演示文稿</vt:lpstr>
      <vt:lpstr>密码学的发展</vt:lpstr>
      <vt:lpstr>PowerPoint 演示文稿</vt:lpstr>
      <vt:lpstr>2.2 密码学模型</vt:lpstr>
      <vt:lpstr>PowerPoint 演示文稿</vt:lpstr>
      <vt:lpstr>PowerPoint 演示文稿</vt:lpstr>
      <vt:lpstr>PowerPoint 演示文稿</vt:lpstr>
      <vt:lpstr>密码分析</vt:lpstr>
      <vt:lpstr>密码分析</vt:lpstr>
      <vt:lpstr>密码分析</vt:lpstr>
      <vt:lpstr>密码分析</vt:lpstr>
      <vt:lpstr>密码分析</vt:lpstr>
      <vt:lpstr>置换密码</vt:lpstr>
      <vt:lpstr>字母频率（字母置换破解）</vt:lpstr>
      <vt:lpstr>破译实例</vt:lpstr>
      <vt:lpstr>密码分析</vt:lpstr>
      <vt:lpstr>2.3  置换与替换：经典密码体制 </vt:lpstr>
      <vt:lpstr>2.3 .1 置换密码体制 </vt:lpstr>
      <vt:lpstr>置换密码分类</vt:lpstr>
      <vt:lpstr>1）置换加密</vt:lpstr>
      <vt:lpstr>1）基于置换的加密方法 </vt:lpstr>
      <vt:lpstr>2）基于置换的加密方法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2.4 现代密码学 </vt:lpstr>
      <vt:lpstr>1）流密码</vt:lpstr>
      <vt:lpstr>流密码</vt:lpstr>
      <vt:lpstr>流密码</vt:lpstr>
      <vt:lpstr>2）分组密码 </vt:lpstr>
      <vt:lpstr>2）分组密码 </vt:lpstr>
      <vt:lpstr>2.4.1 DES算法 </vt:lpstr>
      <vt:lpstr>DES</vt:lpstr>
      <vt:lpstr>DES的流程描述</vt:lpstr>
      <vt:lpstr>PowerPoint 演示文稿</vt:lpstr>
      <vt:lpstr>DES</vt:lpstr>
      <vt:lpstr>DES</vt:lpstr>
      <vt:lpstr>DES</vt:lpstr>
      <vt:lpstr>DES</vt:lpstr>
      <vt:lpstr>DES</vt:lpstr>
      <vt:lpstr>DES</vt:lpstr>
      <vt:lpstr>DES</vt:lpstr>
      <vt:lpstr>DES</vt:lpstr>
      <vt:lpstr>PowerPoint 演示文稿</vt:lpstr>
      <vt:lpstr>DES</vt:lpstr>
      <vt:lpstr>DES</vt:lpstr>
      <vt:lpstr>PowerPoint 演示文稿</vt:lpstr>
      <vt:lpstr>DES</vt:lpstr>
      <vt:lpstr>DES</vt:lpstr>
      <vt:lpstr>DES</vt:lpstr>
      <vt:lpstr>DES</vt:lpstr>
      <vt:lpstr>DES的子密钥生成的Python函数</vt:lpstr>
      <vt:lpstr>密钥变换过程实例</vt:lpstr>
      <vt:lpstr>DES</vt:lpstr>
      <vt:lpstr>DES的安全性</vt:lpstr>
      <vt:lpstr>DES的安全性</vt:lpstr>
      <vt:lpstr>DES的安全性</vt:lpstr>
      <vt:lpstr>PowerPoint 演示文稿</vt:lpstr>
      <vt:lpstr>PowerPoint 演示文稿</vt:lpstr>
      <vt:lpstr>实验题目</vt:lpstr>
      <vt:lpstr>2.4.2 公钥密码</vt:lpstr>
      <vt:lpstr>公钥密码的核心思想</vt:lpstr>
      <vt:lpstr>RSA算法原理</vt:lpstr>
      <vt:lpstr>RSA算法原理</vt:lpstr>
      <vt:lpstr>RSA算法原理</vt:lpstr>
      <vt:lpstr>PowerPoint 演示文稿</vt:lpstr>
      <vt:lpstr>RSA算法原理</vt:lpstr>
      <vt:lpstr>课堂作业</vt:lpstr>
      <vt:lpstr>RSA算法原理</vt:lpstr>
      <vt:lpstr>RSA算法原理</vt:lpstr>
      <vt:lpstr>PowerPoint 演示文稿</vt:lpstr>
      <vt:lpstr>RSA算法的数论基础</vt:lpstr>
      <vt:lpstr>寻找模的乘法逆元</vt:lpstr>
      <vt:lpstr>RSA算法实现-1</vt:lpstr>
      <vt:lpstr>RSA算法实现-2</vt:lpstr>
      <vt:lpstr>RSA算法安全性</vt:lpstr>
      <vt:lpstr>RSA算法安全性</vt:lpstr>
      <vt:lpstr>5、RSA的优缺点</vt:lpstr>
      <vt:lpstr>5、RSA的优缺点</vt:lpstr>
      <vt:lpstr>PowerPoint 演示文稿</vt:lpstr>
      <vt:lpstr>2.5 Hash函数</vt:lpstr>
      <vt:lpstr>散列函数的基本特性</vt:lpstr>
      <vt:lpstr>常用的Hash函</vt:lpstr>
      <vt:lpstr>Hash函数的冲突解决</vt:lpstr>
      <vt:lpstr>Hash函数的冲突解决</vt:lpstr>
      <vt:lpstr>Hash算法的应用</vt:lpstr>
      <vt:lpstr>2.5.2 消息摘要</vt:lpstr>
      <vt:lpstr>单向散列函数</vt:lpstr>
      <vt:lpstr>MD5算法特点与步骤</vt:lpstr>
      <vt:lpstr>MD5的主要特点</vt:lpstr>
      <vt:lpstr>MD5算法步骤</vt:lpstr>
      <vt:lpstr>PowerPoint 演示文稿</vt:lpstr>
      <vt:lpstr>PowerPoint 演示文稿</vt:lpstr>
      <vt:lpstr>PowerPoint 演示文稿</vt:lpstr>
      <vt:lpstr>2.5.3 数字签名</vt:lpstr>
      <vt:lpstr>数字签名的作用</vt:lpstr>
      <vt:lpstr>数字签名的过程</vt:lpstr>
      <vt:lpstr>2.6 本章小结</vt:lpstr>
      <vt:lpstr>THANKS！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桂小林</cp:lastModifiedBy>
  <cp:revision>115</cp:revision>
  <dcterms:created xsi:type="dcterms:W3CDTF">2018-03-09T00:28:36Z</dcterms:created>
  <dcterms:modified xsi:type="dcterms:W3CDTF">2025-02-26T10:50:44Z</dcterms:modified>
</cp:coreProperties>
</file>