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755" r:id="rId3"/>
    <p:sldId id="895" r:id="rId4"/>
    <p:sldId id="640" r:id="rId5"/>
    <p:sldId id="753" r:id="rId6"/>
    <p:sldId id="813" r:id="rId7"/>
    <p:sldId id="817" r:id="rId8"/>
    <p:sldId id="824" r:id="rId9"/>
    <p:sldId id="692" r:id="rId10"/>
    <p:sldId id="814" r:id="rId11"/>
    <p:sldId id="815" r:id="rId12"/>
    <p:sldId id="816" r:id="rId13"/>
    <p:sldId id="818" r:id="rId14"/>
    <p:sldId id="819" r:id="rId15"/>
    <p:sldId id="820" r:id="rId16"/>
    <p:sldId id="822" r:id="rId17"/>
    <p:sldId id="823" r:id="rId18"/>
    <p:sldId id="825" r:id="rId19"/>
    <p:sldId id="826" r:id="rId20"/>
    <p:sldId id="827" r:id="rId21"/>
    <p:sldId id="897" r:id="rId22"/>
    <p:sldId id="898" r:id="rId23"/>
    <p:sldId id="899" r:id="rId24"/>
    <p:sldId id="900" r:id="rId25"/>
    <p:sldId id="901" r:id="rId26"/>
    <p:sldId id="902" r:id="rId27"/>
    <p:sldId id="903" r:id="rId28"/>
    <p:sldId id="904" r:id="rId29"/>
    <p:sldId id="928" r:id="rId30"/>
    <p:sldId id="929" r:id="rId31"/>
    <p:sldId id="930" r:id="rId32"/>
    <p:sldId id="931" r:id="rId33"/>
    <p:sldId id="932" r:id="rId34"/>
    <p:sldId id="933" r:id="rId35"/>
    <p:sldId id="907" r:id="rId36"/>
    <p:sldId id="908" r:id="rId37"/>
    <p:sldId id="909" r:id="rId38"/>
    <p:sldId id="910" r:id="rId39"/>
    <p:sldId id="911" r:id="rId40"/>
    <p:sldId id="912" r:id="rId41"/>
    <p:sldId id="914" r:id="rId42"/>
    <p:sldId id="915" r:id="rId43"/>
    <p:sldId id="916" r:id="rId44"/>
    <p:sldId id="917" r:id="rId45"/>
    <p:sldId id="918" r:id="rId46"/>
    <p:sldId id="919" r:id="rId47"/>
    <p:sldId id="920" r:id="rId48"/>
    <p:sldId id="921" r:id="rId49"/>
    <p:sldId id="688" r:id="rId50"/>
    <p:sldId id="720" r:id="rId51"/>
    <p:sldId id="846" r:id="rId52"/>
    <p:sldId id="845" r:id="rId53"/>
    <p:sldId id="833" r:id="rId54"/>
    <p:sldId id="850" r:id="rId55"/>
    <p:sldId id="834" r:id="rId56"/>
    <p:sldId id="835" r:id="rId57"/>
    <p:sldId id="848" r:id="rId58"/>
    <p:sldId id="922" r:id="rId59"/>
    <p:sldId id="924" r:id="rId60"/>
    <p:sldId id="926" r:id="rId61"/>
    <p:sldId id="927" r:id="rId62"/>
    <p:sldId id="717" r:id="rId63"/>
    <p:sldId id="689" r:id="rId64"/>
    <p:sldId id="836" r:id="rId65"/>
    <p:sldId id="838" r:id="rId66"/>
    <p:sldId id="839" r:id="rId67"/>
    <p:sldId id="840" r:id="rId68"/>
    <p:sldId id="855" r:id="rId69"/>
    <p:sldId id="856" r:id="rId70"/>
    <p:sldId id="853" r:id="rId71"/>
    <p:sldId id="691" r:id="rId72"/>
    <p:sldId id="857" r:id="rId73"/>
    <p:sldId id="858" r:id="rId74"/>
    <p:sldId id="859" r:id="rId75"/>
    <p:sldId id="861" r:id="rId76"/>
    <p:sldId id="867" r:id="rId77"/>
    <p:sldId id="862" r:id="rId78"/>
    <p:sldId id="863" r:id="rId79"/>
    <p:sldId id="864" r:id="rId80"/>
    <p:sldId id="869" r:id="rId81"/>
    <p:sldId id="868" r:id="rId82"/>
    <p:sldId id="878" r:id="rId83"/>
    <p:sldId id="879" r:id="rId84"/>
    <p:sldId id="881" r:id="rId85"/>
    <p:sldId id="883" r:id="rId86"/>
    <p:sldId id="892" r:id="rId87"/>
    <p:sldId id="694" r:id="rId88"/>
    <p:sldId id="695" r:id="rId89"/>
    <p:sldId id="696" r:id="rId90"/>
    <p:sldId id="887" r:id="rId91"/>
    <p:sldId id="888" r:id="rId92"/>
    <p:sldId id="698" r:id="rId93"/>
    <p:sldId id="699" r:id="rId94"/>
    <p:sldId id="700" r:id="rId95"/>
    <p:sldId id="870" r:id="rId96"/>
    <p:sldId id="871" r:id="rId97"/>
    <p:sldId id="873" r:id="rId98"/>
    <p:sldId id="874" r:id="rId99"/>
    <p:sldId id="781" r:id="rId100"/>
    <p:sldId id="782" r:id="rId101"/>
    <p:sldId id="875" r:id="rId102"/>
    <p:sldId id="701" r:id="rId103"/>
    <p:sldId id="889" r:id="rId104"/>
    <p:sldId id="890" r:id="rId105"/>
    <p:sldId id="891" r:id="rId106"/>
    <p:sldId id="702" r:id="rId107"/>
    <p:sldId id="934" r:id="rId108"/>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隶书" pitchFamily="49" charset="-122"/>
        <a:cs typeface="+mn-cs"/>
      </a:defRPr>
    </a:lvl1pPr>
    <a:lvl2pPr marL="457200" algn="l" rtl="0" fontAlgn="base">
      <a:spcBef>
        <a:spcPct val="0"/>
      </a:spcBef>
      <a:spcAft>
        <a:spcPct val="0"/>
      </a:spcAft>
      <a:defRPr sz="2400" kern="1200">
        <a:solidFill>
          <a:schemeClr val="tx1"/>
        </a:solidFill>
        <a:latin typeface="Times New Roman" pitchFamily="18" charset="0"/>
        <a:ea typeface="隶书" pitchFamily="49" charset="-122"/>
        <a:cs typeface="+mn-cs"/>
      </a:defRPr>
    </a:lvl2pPr>
    <a:lvl3pPr marL="914400" algn="l" rtl="0" fontAlgn="base">
      <a:spcBef>
        <a:spcPct val="0"/>
      </a:spcBef>
      <a:spcAft>
        <a:spcPct val="0"/>
      </a:spcAft>
      <a:defRPr sz="2400" kern="1200">
        <a:solidFill>
          <a:schemeClr val="tx1"/>
        </a:solidFill>
        <a:latin typeface="Times New Roman" pitchFamily="18" charset="0"/>
        <a:ea typeface="隶书" pitchFamily="49" charset="-122"/>
        <a:cs typeface="+mn-cs"/>
      </a:defRPr>
    </a:lvl3pPr>
    <a:lvl4pPr marL="1371600" algn="l" rtl="0" fontAlgn="base">
      <a:spcBef>
        <a:spcPct val="0"/>
      </a:spcBef>
      <a:spcAft>
        <a:spcPct val="0"/>
      </a:spcAft>
      <a:defRPr sz="2400" kern="1200">
        <a:solidFill>
          <a:schemeClr val="tx1"/>
        </a:solidFill>
        <a:latin typeface="Times New Roman" pitchFamily="18" charset="0"/>
        <a:ea typeface="隶书" pitchFamily="49" charset="-122"/>
        <a:cs typeface="+mn-cs"/>
      </a:defRPr>
    </a:lvl4pPr>
    <a:lvl5pPr marL="1828800" algn="l" rtl="0" fontAlgn="base">
      <a:spcBef>
        <a:spcPct val="0"/>
      </a:spcBef>
      <a:spcAft>
        <a:spcPct val="0"/>
      </a:spcAft>
      <a:defRPr sz="2400" kern="1200">
        <a:solidFill>
          <a:schemeClr val="tx1"/>
        </a:solidFill>
        <a:latin typeface="Times New Roman" pitchFamily="18" charset="0"/>
        <a:ea typeface="隶书" pitchFamily="49" charset="-122"/>
        <a:cs typeface="+mn-cs"/>
      </a:defRPr>
    </a:lvl5pPr>
    <a:lvl6pPr marL="2286000" algn="l" defTabSz="914400" rtl="0" eaLnBrk="1" latinLnBrk="0" hangingPunct="1">
      <a:defRPr sz="2400" kern="1200">
        <a:solidFill>
          <a:schemeClr val="tx1"/>
        </a:solidFill>
        <a:latin typeface="Times New Roman" pitchFamily="18" charset="0"/>
        <a:ea typeface="隶书" pitchFamily="49" charset="-122"/>
        <a:cs typeface="+mn-cs"/>
      </a:defRPr>
    </a:lvl6pPr>
    <a:lvl7pPr marL="2743200" algn="l" defTabSz="914400" rtl="0" eaLnBrk="1" latinLnBrk="0" hangingPunct="1">
      <a:defRPr sz="2400" kern="1200">
        <a:solidFill>
          <a:schemeClr val="tx1"/>
        </a:solidFill>
        <a:latin typeface="Times New Roman" pitchFamily="18" charset="0"/>
        <a:ea typeface="隶书" pitchFamily="49" charset="-122"/>
        <a:cs typeface="+mn-cs"/>
      </a:defRPr>
    </a:lvl7pPr>
    <a:lvl8pPr marL="3200400" algn="l" defTabSz="914400" rtl="0" eaLnBrk="1" latinLnBrk="0" hangingPunct="1">
      <a:defRPr sz="2400" kern="1200">
        <a:solidFill>
          <a:schemeClr val="tx1"/>
        </a:solidFill>
        <a:latin typeface="Times New Roman" pitchFamily="18" charset="0"/>
        <a:ea typeface="隶书" pitchFamily="49" charset="-122"/>
        <a:cs typeface="+mn-cs"/>
      </a:defRPr>
    </a:lvl8pPr>
    <a:lvl9pPr marL="3657600" algn="l" defTabSz="914400" rtl="0" eaLnBrk="1" latinLnBrk="0" hangingPunct="1">
      <a:defRPr sz="2400" kern="1200">
        <a:solidFill>
          <a:schemeClr val="tx1"/>
        </a:solidFill>
        <a:latin typeface="Times New Roman" pitchFamily="18" charset="0"/>
        <a:ea typeface="隶书"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000099"/>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3" d="100"/>
          <a:sy n="83" d="100"/>
        </p:scale>
        <p:origin x="86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5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ea typeface="宋体" pitchFamily="2" charset="-122"/>
              </a:defRPr>
            </a:lvl1pPr>
          </a:lstStyle>
          <a:p>
            <a:pPr>
              <a:defRPr/>
            </a:pPr>
            <a:endParaRPr lang="en-US"/>
          </a:p>
        </p:txBody>
      </p:sp>
      <p:sp>
        <p:nvSpPr>
          <p:cNvPr id="99332"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ea typeface="宋体" pitchFamily="2" charset="-122"/>
              </a:defRPr>
            </a:lvl1pPr>
          </a:lstStyle>
          <a:p>
            <a:pPr>
              <a:defRPr/>
            </a:pPr>
            <a:fld id="{77A26651-5939-4837-B1E4-FA6FAD98C6CB}" type="slidenum">
              <a:rPr lang="en-US"/>
              <a:pPr>
                <a:defRPr/>
              </a:pPr>
              <a:t>‹#›</a:t>
            </a:fld>
            <a:endParaRPr lang="en-US"/>
          </a:p>
        </p:txBody>
      </p:sp>
    </p:spTree>
    <p:extLst>
      <p:ext uri="{BB962C8B-B14F-4D97-AF65-F5344CB8AC3E}">
        <p14:creationId xmlns:p14="http://schemas.microsoft.com/office/powerpoint/2010/main" val="999148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4DBF4604-A550-4EA5-8AEB-EAA0F701EF79}" type="slidenum">
              <a:rPr lang="en-US"/>
              <a:pPr>
                <a:defRPr/>
              </a:pPr>
              <a:t>‹#›</a:t>
            </a:fld>
            <a:endParaRPr lang="en-US"/>
          </a:p>
        </p:txBody>
      </p:sp>
    </p:spTree>
    <p:extLst>
      <p:ext uri="{BB962C8B-B14F-4D97-AF65-F5344CB8AC3E}">
        <p14:creationId xmlns:p14="http://schemas.microsoft.com/office/powerpoint/2010/main" val="1704330902"/>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BB0F2F06-83D5-4016-A33D-562A160D9A20}" type="slidenum">
              <a:rPr lang="en-US"/>
              <a:pPr>
                <a:defRPr/>
              </a:pPr>
              <a:t>‹#›</a:t>
            </a:fld>
            <a:endParaRPr lang="en-US"/>
          </a:p>
        </p:txBody>
      </p:sp>
    </p:spTree>
    <p:extLst>
      <p:ext uri="{BB962C8B-B14F-4D97-AF65-F5344CB8AC3E}">
        <p14:creationId xmlns:p14="http://schemas.microsoft.com/office/powerpoint/2010/main" val="932953734"/>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5F0ED6A2-D04A-432A-AF35-86428859CB58}" type="slidenum">
              <a:rPr lang="en-US"/>
              <a:pPr>
                <a:defRPr/>
              </a:pPr>
              <a:t>‹#›</a:t>
            </a:fld>
            <a:endParaRPr lang="en-US"/>
          </a:p>
        </p:txBody>
      </p:sp>
    </p:spTree>
    <p:extLst>
      <p:ext uri="{BB962C8B-B14F-4D97-AF65-F5344CB8AC3E}">
        <p14:creationId xmlns:p14="http://schemas.microsoft.com/office/powerpoint/2010/main" val="3720517222"/>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3A33EC90-BCA2-4A99-BCA2-F5E4B5359923}" type="slidenum">
              <a:rPr lang="en-US"/>
              <a:pPr>
                <a:defRPr/>
              </a:pPr>
              <a:t>‹#›</a:t>
            </a:fld>
            <a:endParaRPr lang="en-US"/>
          </a:p>
        </p:txBody>
      </p:sp>
    </p:spTree>
    <p:extLst>
      <p:ext uri="{BB962C8B-B14F-4D97-AF65-F5344CB8AC3E}">
        <p14:creationId xmlns:p14="http://schemas.microsoft.com/office/powerpoint/2010/main" val="3642828771"/>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标题，文本与媒体剪辑">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媒体占位符 3"/>
          <p:cNvSpPr>
            <a:spLocks noGrp="1"/>
          </p:cNvSpPr>
          <p:nvPr>
            <p:ph type="media" sz="half" idx="2"/>
          </p:nvPr>
        </p:nvSpPr>
        <p:spPr>
          <a:xfrm>
            <a:off x="4686300" y="1412875"/>
            <a:ext cx="4152900" cy="4987925"/>
          </a:xfrm>
        </p:spPr>
        <p:txBody>
          <a:bodyPr/>
          <a:lstStyle/>
          <a:p>
            <a:pPr lvl="0"/>
            <a:endParaRPr lang="zh-CN" altLang="en-US" noProof="0"/>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74FA0BA4-980B-499A-A507-913CE899E3C6}" type="slidenum">
              <a:rPr lang="en-US"/>
              <a:pPr>
                <a:defRPr/>
              </a:pPr>
              <a:t>‹#›</a:t>
            </a:fld>
            <a:endParaRPr lang="en-US"/>
          </a:p>
        </p:txBody>
      </p:sp>
    </p:spTree>
    <p:extLst>
      <p:ext uri="{BB962C8B-B14F-4D97-AF65-F5344CB8AC3E}">
        <p14:creationId xmlns:p14="http://schemas.microsoft.com/office/powerpoint/2010/main" val="82874640"/>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14F4E28E-03EB-4A60-9521-1156FD2F3E6A}" type="slidenum">
              <a:rPr lang="en-US"/>
              <a:pPr>
                <a:defRPr/>
              </a:pPr>
              <a:t>‹#›</a:t>
            </a:fld>
            <a:endParaRPr lang="en-US"/>
          </a:p>
        </p:txBody>
      </p:sp>
    </p:spTree>
    <p:extLst>
      <p:ext uri="{BB962C8B-B14F-4D97-AF65-F5344CB8AC3E}">
        <p14:creationId xmlns:p14="http://schemas.microsoft.com/office/powerpoint/2010/main" val="127776600"/>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5A7CBBAB-2E6D-4F22-BADA-226104181225}" type="slidenum">
              <a:rPr lang="en-US"/>
              <a:pPr>
                <a:defRPr/>
              </a:pPr>
              <a:t>‹#›</a:t>
            </a:fld>
            <a:endParaRPr lang="en-US"/>
          </a:p>
        </p:txBody>
      </p:sp>
    </p:spTree>
    <p:extLst>
      <p:ext uri="{BB962C8B-B14F-4D97-AF65-F5344CB8AC3E}">
        <p14:creationId xmlns:p14="http://schemas.microsoft.com/office/powerpoint/2010/main" val="1353583201"/>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DF25DBC6-E5BC-418B-9106-3CCC1DDF58E1}" type="slidenum">
              <a:rPr lang="en-US"/>
              <a:pPr>
                <a:defRPr/>
              </a:pPr>
              <a:t>‹#›</a:t>
            </a:fld>
            <a:endParaRPr lang="en-US"/>
          </a:p>
        </p:txBody>
      </p:sp>
    </p:spTree>
    <p:extLst>
      <p:ext uri="{BB962C8B-B14F-4D97-AF65-F5344CB8AC3E}">
        <p14:creationId xmlns:p14="http://schemas.microsoft.com/office/powerpoint/2010/main" val="959742833"/>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26771F8C-35ED-42E5-AD4B-43BAC7F318EA}" type="slidenum">
              <a:rPr lang="en-US"/>
              <a:pPr>
                <a:defRPr/>
              </a:pPr>
              <a:t>‹#›</a:t>
            </a:fld>
            <a:endParaRPr lang="en-US"/>
          </a:p>
        </p:txBody>
      </p:sp>
    </p:spTree>
    <p:extLst>
      <p:ext uri="{BB962C8B-B14F-4D97-AF65-F5344CB8AC3E}">
        <p14:creationId xmlns:p14="http://schemas.microsoft.com/office/powerpoint/2010/main" val="2879054684"/>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A33CFF5D-3F8F-4A95-A10B-A7B1018B46C0}" type="slidenum">
              <a:rPr lang="en-US"/>
              <a:pPr>
                <a:defRPr/>
              </a:pPr>
              <a:t>‹#›</a:t>
            </a:fld>
            <a:endParaRPr lang="en-US"/>
          </a:p>
        </p:txBody>
      </p:sp>
    </p:spTree>
    <p:extLst>
      <p:ext uri="{BB962C8B-B14F-4D97-AF65-F5344CB8AC3E}">
        <p14:creationId xmlns:p14="http://schemas.microsoft.com/office/powerpoint/2010/main" val="3037244599"/>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B2BD63E7-E941-479E-A9D1-F6146855AC82}" type="slidenum">
              <a:rPr lang="en-US"/>
              <a:pPr>
                <a:defRPr/>
              </a:pPr>
              <a:t>‹#›</a:t>
            </a:fld>
            <a:endParaRPr lang="en-US"/>
          </a:p>
        </p:txBody>
      </p:sp>
    </p:spTree>
    <p:extLst>
      <p:ext uri="{BB962C8B-B14F-4D97-AF65-F5344CB8AC3E}">
        <p14:creationId xmlns:p14="http://schemas.microsoft.com/office/powerpoint/2010/main" val="590931307"/>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E20A1565-9F9B-45F3-B0E0-F24A94F9ADE0}" type="slidenum">
              <a:rPr lang="en-US"/>
              <a:pPr>
                <a:defRPr/>
              </a:pPr>
              <a:t>‹#›</a:t>
            </a:fld>
            <a:endParaRPr lang="en-US"/>
          </a:p>
        </p:txBody>
      </p:sp>
    </p:spTree>
    <p:extLst>
      <p:ext uri="{BB962C8B-B14F-4D97-AF65-F5344CB8AC3E}">
        <p14:creationId xmlns:p14="http://schemas.microsoft.com/office/powerpoint/2010/main" val="1871415430"/>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7700E51F-277F-453C-94CF-28FEC4F94CD1}" type="slidenum">
              <a:rPr lang="en-US"/>
              <a:pPr>
                <a:defRPr/>
              </a:pPr>
              <a:t>‹#›</a:t>
            </a:fld>
            <a:endParaRPr lang="en-US"/>
          </a:p>
        </p:txBody>
      </p:sp>
    </p:spTree>
    <p:extLst>
      <p:ext uri="{BB962C8B-B14F-4D97-AF65-F5344CB8AC3E}">
        <p14:creationId xmlns:p14="http://schemas.microsoft.com/office/powerpoint/2010/main" val="1558955468"/>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w="9525">
            <a:noFill/>
            <a:miter lim="800000"/>
            <a:headEnd/>
            <a:tailEnd/>
          </a:ln>
        </p:spPr>
        <p:txBody>
          <a:bodyPr wrap="none" anchor="ctr"/>
          <a:lstStyle/>
          <a:p>
            <a:pPr>
              <a:defRPr/>
            </a:pPr>
            <a:endParaRPr lang="zh-CN" altLang="en-US" sz="2800">
              <a:ea typeface="宋体" pitchFamily="2" charset="-122"/>
            </a:endParaRPr>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w="9525">
            <a:noFill/>
            <a:miter lim="800000"/>
            <a:headEnd/>
            <a:tailEnd/>
          </a:ln>
        </p:spPr>
        <p:txBody>
          <a:bodyPr wrap="none" anchor="ctr"/>
          <a:lstStyle/>
          <a:p>
            <a:pPr>
              <a:defRPr/>
            </a:pPr>
            <a:endParaRPr lang="zh-CN" altLang="en-US" sz="2800">
              <a:ea typeface="宋体" pitchFamily="2" charset="-122"/>
            </a:endParaRPr>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ea typeface="宋体" pitchFamily="2" charset="-122"/>
              </a:defRPr>
            </a:lvl1pPr>
          </a:lstStyle>
          <a:p>
            <a:pPr>
              <a:defRPr/>
            </a:pPr>
            <a:r>
              <a:rPr lang="zh-CN" altLang="en-US"/>
              <a:t>桂小林 </a:t>
            </a:r>
            <a:fld id="{2E60F662-55A5-425C-A354-E41DA7044B00}" type="slidenum">
              <a:rPr lang="en-US"/>
              <a:pPr>
                <a:defRPr/>
              </a:pPr>
              <a:t>‹#›</a:t>
            </a:fld>
            <a:endParaRPr lang="en-US"/>
          </a:p>
        </p:txBody>
      </p:sp>
      <p:pic>
        <p:nvPicPr>
          <p:cNvPr id="1031" name="Picture 7" descr="hompage_new_05">
            <a:hlinkClick r:id="rId15" action="ppaction://hlinksldjump"/>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矩形 8"/>
          <p:cNvSpPr>
            <a:spLocks noChangeArrowheads="1"/>
          </p:cNvSpPr>
          <p:nvPr userDrawn="1"/>
        </p:nvSpPr>
        <p:spPr bwMode="auto">
          <a:xfrm>
            <a:off x="3563938" y="0"/>
            <a:ext cx="5580062" cy="304800"/>
          </a:xfrm>
          <a:prstGeom prst="rect">
            <a:avLst/>
          </a:prstGeom>
          <a:noFill/>
          <a:ln w="9525">
            <a:noFill/>
            <a:miter lim="800000"/>
            <a:headEnd/>
            <a:tailEnd/>
          </a:ln>
        </p:spPr>
        <p:txBody>
          <a:bodyPr>
            <a:spAutoFit/>
          </a:bodyPr>
          <a:lstStyle/>
          <a:p>
            <a:pPr algn="ctr">
              <a:defRPr/>
            </a:pPr>
            <a:r>
              <a:rPr lang="en-US" altLang="zh-CN" sz="1400" b="1">
                <a:effectLst>
                  <a:outerShdw blurRad="38100" dist="38100" dir="2700000" algn="tl">
                    <a:srgbClr val="C0C0C0"/>
                  </a:outerShdw>
                </a:effectLst>
                <a:latin typeface="楷体" pitchFamily="49" charset="-122"/>
                <a:ea typeface="楷体" pitchFamily="49" charset="-122"/>
              </a:rPr>
              <a:t>(</a:t>
            </a:r>
            <a:r>
              <a:rPr lang="zh-CN" altLang="en-US" sz="1400" b="1">
                <a:effectLst>
                  <a:outerShdw blurRad="38100" dist="38100" dir="2700000" algn="tl">
                    <a:srgbClr val="C0C0C0"/>
                  </a:outerShdw>
                </a:effectLst>
                <a:latin typeface="楷体" pitchFamily="49" charset="-122"/>
                <a:ea typeface="楷体" pitchFamily="49" charset="-122"/>
              </a:rPr>
              <a:t>推荐阅读清华大学出版社桂小林主编的</a:t>
            </a:r>
            <a:r>
              <a:rPr lang="en-US" altLang="zh-CN" sz="1400" b="1">
                <a:effectLst>
                  <a:outerShdw blurRad="38100" dist="38100" dir="2700000" algn="tl">
                    <a:srgbClr val="C0C0C0"/>
                  </a:outerShdw>
                </a:effectLst>
                <a:latin typeface="楷体" pitchFamily="49" charset="-122"/>
                <a:ea typeface="楷体" pitchFamily="49" charset="-122"/>
              </a:rPr>
              <a:t>《</a:t>
            </a:r>
            <a:r>
              <a:rPr lang="zh-CN" altLang="en-US" sz="1400" b="1">
                <a:effectLst>
                  <a:outerShdw blurRad="38100" dist="38100" dir="2700000" algn="tl">
                    <a:srgbClr val="C0C0C0"/>
                  </a:outerShdw>
                </a:effectLst>
                <a:latin typeface="楷体" pitchFamily="49" charset="-122"/>
                <a:ea typeface="楷体" pitchFamily="49" charset="-122"/>
              </a:rPr>
              <a:t>物联网技术导论</a:t>
            </a:r>
            <a:r>
              <a:rPr lang="en-US" altLang="zh-CN" sz="1400" b="1">
                <a:effectLst>
                  <a:outerShdw blurRad="38100" dist="38100" dir="2700000" algn="tl">
                    <a:srgbClr val="C0C0C0"/>
                  </a:outerShdw>
                </a:effectLst>
                <a:latin typeface="楷体" pitchFamily="49" charset="-122"/>
                <a:ea typeface="楷体" pitchFamily="49" charset="-122"/>
              </a:rPr>
              <a:t>》</a:t>
            </a:r>
            <a:endParaRPr lang="zh-CN" altLang="en-US" sz="1400" b="1">
              <a:effectLst>
                <a:outerShdw blurRad="38100" dist="38100" dir="2700000" algn="tl">
                  <a:srgbClr val="C0C0C0"/>
                </a:outerShdw>
              </a:effectLst>
              <a:latin typeface="楷体" pitchFamily="49" charset="-122"/>
              <a:ea typeface="楷体"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diamond/>
  </p:transition>
  <p:hf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7"/>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0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14.tmp"/><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slideLayout" Target="../slideLayouts/slideLayout7.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19" Type="http://schemas.openxmlformats.org/officeDocument/2006/relationships/image" Target="../media/image14.tmp"/><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slideLayout" Target="../slideLayouts/slideLayout7.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image" Target="../media/image14.tmp"/><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slideLayout" Target="../slideLayouts/slideLayout7.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 Type="http://schemas.openxmlformats.org/officeDocument/2006/relationships/tags" Target="../tags/tag53.xml"/><Relationship Id="rId16" Type="http://schemas.openxmlformats.org/officeDocument/2006/relationships/tags" Target="../tags/tag67.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image" Target="../media/image14.tmp"/><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s/_rels/slide61.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slideLayout" Target="../slideLayouts/slideLayout7.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tags" Target="../tags/tag85.xml"/><Relationship Id="rId2" Type="http://schemas.openxmlformats.org/officeDocument/2006/relationships/tags" Target="../tags/tag70.xml"/><Relationship Id="rId16" Type="http://schemas.openxmlformats.org/officeDocument/2006/relationships/tags" Target="../tags/tag84.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tags" Target="../tags/tag83.xml"/><Relationship Id="rId10" Type="http://schemas.openxmlformats.org/officeDocument/2006/relationships/tags" Target="../tags/tag78.xml"/><Relationship Id="rId19" Type="http://schemas.openxmlformats.org/officeDocument/2006/relationships/image" Target="../media/image14.tmp"/><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mailto:5&#26376;30&#26085;&#26202;&#19978;12&#28857;&#21069;&#21457;&#36865;&#21040;xlgui@mail.xjtu.edu.cn"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0"/>
          </p:nvPr>
        </p:nvSpPr>
        <p:spPr/>
        <p:txBody>
          <a:bodyPr/>
          <a:lstStyle/>
          <a:p>
            <a:pPr>
              <a:defRPr/>
            </a:pPr>
            <a:r>
              <a:rPr lang="zh-CN" altLang="en-US" dirty="0"/>
              <a:t>桂小林 </a:t>
            </a:r>
            <a:fld id="{97CEC675-A076-4DFD-B181-AE3856EFE60B}" type="slidenum">
              <a:rPr lang="en-US"/>
              <a:pPr>
                <a:defRPr/>
              </a:pPr>
              <a:t>1</a:t>
            </a:fld>
            <a:endParaRPr lang="en-US" dirty="0"/>
          </a:p>
        </p:txBody>
      </p:sp>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ea typeface="宋体" pitchFamily="2" charset="-122"/>
              </a:rPr>
              <a:t>桂小林 </a:t>
            </a:r>
            <a:fld id="{1288CDDD-388C-4776-918F-D489CCB6DFA5}" type="slidenum">
              <a:rPr lang="en-US" sz="1400" b="1">
                <a:solidFill>
                  <a:srgbClr val="FF3300"/>
                </a:solidFill>
                <a:effectLst>
                  <a:outerShdw blurRad="38100" dist="38100" dir="2700000" algn="tl">
                    <a:srgbClr val="C0C0C0"/>
                  </a:outerShdw>
                </a:effectLst>
                <a:ea typeface="宋体" pitchFamily="2" charset="-122"/>
              </a:rPr>
              <a:pPr algn="r">
                <a:defRPr/>
              </a:pPr>
              <a:t>1</a:t>
            </a:fld>
            <a:endParaRPr lang="en-US" sz="1400" b="1" dirty="0">
              <a:solidFill>
                <a:srgbClr val="FF3300"/>
              </a:solidFill>
              <a:effectLst>
                <a:outerShdw blurRad="38100" dist="38100" dir="2700000" algn="tl">
                  <a:srgbClr val="C0C0C0"/>
                </a:outerShdw>
              </a:effectLst>
              <a:ea typeface="宋体" pitchFamily="2" charset="-122"/>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B4F120B2-A4AD-40B4-B884-CC75B300E41D}" type="slidenum">
              <a:rPr lang="en-US" sz="1400" b="1">
                <a:solidFill>
                  <a:srgbClr val="FF3300"/>
                </a:solidFill>
                <a:effectLst>
                  <a:outerShdw blurRad="38100" dist="38100" dir="2700000" algn="tl">
                    <a:srgbClr val="C0C0C0"/>
                  </a:outerShdw>
                </a:effectLst>
                <a:ea typeface="宋体" pitchFamily="2" charset="-122"/>
              </a:rPr>
              <a:pPr algn="r">
                <a:defRPr/>
              </a:pPr>
              <a:t>1</a:t>
            </a:fld>
            <a:endParaRPr lang="en-US" sz="1400" b="1">
              <a:solidFill>
                <a:srgbClr val="FF3300"/>
              </a:solidFill>
              <a:effectLst>
                <a:outerShdw blurRad="38100" dist="38100" dir="2700000" algn="tl">
                  <a:srgbClr val="C0C0C0"/>
                </a:outerShdw>
              </a:effectLst>
              <a:ea typeface="宋体" pitchFamily="2" charset="-122"/>
            </a:endParaRPr>
          </a:p>
        </p:txBody>
      </p:sp>
      <p:grpSp>
        <p:nvGrpSpPr>
          <p:cNvPr id="2053" name="Group 4"/>
          <p:cNvGrpSpPr>
            <a:grpSpLocks/>
          </p:cNvGrpSpPr>
          <p:nvPr/>
        </p:nvGrpSpPr>
        <p:grpSpPr bwMode="auto">
          <a:xfrm>
            <a:off x="684213" y="1986086"/>
            <a:ext cx="7785100" cy="1658938"/>
            <a:chOff x="0" y="0"/>
            <a:chExt cx="4904" cy="1045"/>
          </a:xfrm>
        </p:grpSpPr>
        <p:pic>
          <p:nvPicPr>
            <p:cNvPr id="2056"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ln/>
            <a:extLst/>
          </p:spPr>
          <p:style>
            <a:lnRef idx="2">
              <a:schemeClr val="accent6"/>
            </a:lnRef>
            <a:fillRef idx="1">
              <a:schemeClr val="lt1"/>
            </a:fillRef>
            <a:effectRef idx="0">
              <a:schemeClr val="accent6"/>
            </a:effectRef>
            <a:fontRef idx="minor">
              <a:schemeClr val="dk1"/>
            </a:fontRef>
          </p:style>
        </p:pic>
        <p:sp>
          <p:nvSpPr>
            <p:cNvPr id="8201" name="Text Box 6"/>
            <p:cNvSpPr txBox="1">
              <a:spLocks noChangeArrowheads="1"/>
            </p:cNvSpPr>
            <p:nvPr/>
          </p:nvSpPr>
          <p:spPr bwMode="auto">
            <a:xfrm>
              <a:off x="2" y="4"/>
              <a:ext cx="4897" cy="103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5400" b="1" dirty="0">
                  <a:ln w="6600">
                    <a:solidFill>
                      <a:schemeClr val="accent2"/>
                    </a:solidFill>
                    <a:prstDash val="solid"/>
                  </a:ln>
                  <a:solidFill>
                    <a:srgbClr val="FFFFFF"/>
                  </a:solidFill>
                  <a:effectLst>
                    <a:outerShdw dist="38100" dir="2700000" algn="tl" rotWithShape="0">
                      <a:schemeClr val="accent2"/>
                    </a:outerShdw>
                  </a:effectLst>
                  <a:ea typeface="宋体" pitchFamily="2" charset="-122"/>
                </a:rPr>
                <a:t>物</a:t>
              </a:r>
              <a:r>
                <a:rPr lang="zh-CN" altLang="en-US" sz="5400" b="1" dirty="0" smtClean="0">
                  <a:ln w="6600">
                    <a:solidFill>
                      <a:schemeClr val="accent2"/>
                    </a:solidFill>
                    <a:prstDash val="solid"/>
                  </a:ln>
                  <a:solidFill>
                    <a:srgbClr val="FFFFFF"/>
                  </a:solidFill>
                  <a:effectLst>
                    <a:outerShdw dist="38100" dir="2700000" algn="tl" rotWithShape="0">
                      <a:schemeClr val="accent2"/>
                    </a:outerShdw>
                  </a:effectLst>
                  <a:ea typeface="宋体" pitchFamily="2" charset="-122"/>
                </a:rPr>
                <a:t>联网技术导论</a:t>
              </a:r>
              <a:endParaRPr lang="zh-CN" altLang="en-US" sz="5400" b="1" dirty="0">
                <a:ln w="6600">
                  <a:solidFill>
                    <a:schemeClr val="accent2"/>
                  </a:solidFill>
                  <a:prstDash val="solid"/>
                </a:ln>
                <a:solidFill>
                  <a:srgbClr val="FFFFFF"/>
                </a:solidFill>
                <a:effectLst>
                  <a:outerShdw dist="38100" dir="2700000" algn="tl" rotWithShape="0">
                    <a:schemeClr val="accent2"/>
                  </a:outerShdw>
                </a:effectLst>
                <a:ea typeface="宋体" pitchFamily="2" charset="-122"/>
              </a:endParaRPr>
            </a:p>
            <a:p>
              <a:pPr algn="ctr">
                <a:defRPr/>
              </a:pPr>
              <a:r>
                <a:rPr lang="en-US" altLang="zh-CN" sz="3200" b="1" dirty="0">
                  <a:ln w="6600">
                    <a:solidFill>
                      <a:schemeClr val="accent2"/>
                    </a:solidFill>
                    <a:prstDash val="solid"/>
                  </a:ln>
                  <a:solidFill>
                    <a:srgbClr val="FFFFFF"/>
                  </a:solidFill>
                  <a:effectLst>
                    <a:outerShdw dist="38100" dir="2700000" algn="tl" rotWithShape="0">
                      <a:schemeClr val="accent2"/>
                    </a:outerShdw>
                  </a:effectLst>
                  <a:ea typeface="宋体" pitchFamily="2" charset="-122"/>
                </a:rPr>
                <a:t>(</a:t>
              </a:r>
              <a:r>
                <a:rPr lang="zh-CN" altLang="en-US" sz="3200" b="1" dirty="0">
                  <a:ln w="6600">
                    <a:solidFill>
                      <a:schemeClr val="accent2"/>
                    </a:solidFill>
                    <a:prstDash val="solid"/>
                  </a:ln>
                  <a:solidFill>
                    <a:srgbClr val="FFFFFF"/>
                  </a:solidFill>
                  <a:effectLst>
                    <a:outerShdw dist="38100" dir="2700000" algn="tl" rotWithShape="0">
                      <a:schemeClr val="accent2"/>
                    </a:outerShdw>
                  </a:effectLst>
                  <a:ea typeface="宋体" pitchFamily="2" charset="-122"/>
                </a:rPr>
                <a:t>第</a:t>
              </a:r>
              <a:r>
                <a:rPr lang="en-US" altLang="zh-CN" sz="3200" b="1" dirty="0">
                  <a:ln w="6600">
                    <a:solidFill>
                      <a:schemeClr val="accent2"/>
                    </a:solidFill>
                    <a:prstDash val="solid"/>
                  </a:ln>
                  <a:solidFill>
                    <a:srgbClr val="FFFFFF"/>
                  </a:solidFill>
                  <a:effectLst>
                    <a:outerShdw dist="38100" dir="2700000" algn="tl" rotWithShape="0">
                      <a:schemeClr val="accent2"/>
                    </a:outerShdw>
                  </a:effectLst>
                  <a:ea typeface="宋体" pitchFamily="2" charset="-122"/>
                </a:rPr>
                <a:t>5</a:t>
              </a:r>
              <a:r>
                <a:rPr lang="zh-CN" altLang="en-US" sz="3200" b="1" dirty="0" smtClean="0">
                  <a:ln w="6600">
                    <a:solidFill>
                      <a:schemeClr val="accent2"/>
                    </a:solidFill>
                    <a:prstDash val="solid"/>
                  </a:ln>
                  <a:solidFill>
                    <a:srgbClr val="FFFFFF"/>
                  </a:solidFill>
                  <a:effectLst>
                    <a:outerShdw dist="38100" dir="2700000" algn="tl" rotWithShape="0">
                      <a:schemeClr val="accent2"/>
                    </a:outerShdw>
                  </a:effectLst>
                  <a:ea typeface="宋体" pitchFamily="2" charset="-122"/>
                </a:rPr>
                <a:t>章 物联网通信技术</a:t>
              </a:r>
              <a:r>
                <a:rPr lang="en-US" altLang="zh-CN" sz="3200" b="1" dirty="0" smtClean="0">
                  <a:ln w="6600">
                    <a:solidFill>
                      <a:schemeClr val="accent2"/>
                    </a:solidFill>
                    <a:prstDash val="solid"/>
                  </a:ln>
                  <a:solidFill>
                    <a:srgbClr val="FFFFFF"/>
                  </a:solidFill>
                  <a:effectLst>
                    <a:outerShdw dist="38100" dir="2700000" algn="tl" rotWithShape="0">
                      <a:schemeClr val="accent2"/>
                    </a:outerShdw>
                  </a:effectLst>
                  <a:ea typeface="宋体" pitchFamily="2" charset="-122"/>
                </a:rPr>
                <a:t>)</a:t>
              </a:r>
              <a:endParaRPr lang="en-US" altLang="zh-CN" sz="3200" b="1" dirty="0">
                <a:ln w="6600">
                  <a:solidFill>
                    <a:schemeClr val="accent2"/>
                  </a:solidFill>
                  <a:prstDash val="solid"/>
                </a:ln>
                <a:solidFill>
                  <a:srgbClr val="FFFFFF"/>
                </a:solidFill>
                <a:effectLst>
                  <a:outerShdw dist="38100" dir="2700000" algn="tl" rotWithShape="0">
                    <a:schemeClr val="accent2"/>
                  </a:outerShdw>
                </a:effectLst>
                <a:ea typeface="宋体" pitchFamily="2" charset="-122"/>
              </a:endParaRPr>
            </a:p>
          </p:txBody>
        </p:sp>
      </p:grpSp>
      <p:sp>
        <p:nvSpPr>
          <p:cNvPr id="3079" name="Text Box 6"/>
          <p:cNvSpPr txBox="1">
            <a:spLocks noChangeArrowheads="1"/>
          </p:cNvSpPr>
          <p:nvPr/>
        </p:nvSpPr>
        <p:spPr bwMode="auto">
          <a:xfrm>
            <a:off x="539750" y="1125538"/>
            <a:ext cx="7775575" cy="1098550"/>
          </a:xfrm>
          <a:prstGeom prst="rect">
            <a:avLst/>
          </a:prstGeom>
          <a:noFill/>
          <a:ln w="9525">
            <a:noFill/>
            <a:miter lim="800000"/>
            <a:headEnd/>
            <a:tailEnd/>
          </a:ln>
        </p:spPr>
        <p:txBody>
          <a:bodyPr>
            <a:spAutoFit/>
          </a:bodyPr>
          <a:lstStyle/>
          <a:p>
            <a:pPr algn="ctr">
              <a:spcBef>
                <a:spcPct val="50000"/>
              </a:spcBef>
              <a:defRPr/>
            </a:pPr>
            <a:r>
              <a:rPr lang="zh-CN" altLang="en-US" sz="3600" dirty="0">
                <a:solidFill>
                  <a:srgbClr val="008000"/>
                </a:solidFill>
                <a:ea typeface="宋体" pitchFamily="2" charset="-122"/>
              </a:rPr>
              <a:t>西安交通大学</a:t>
            </a:r>
          </a:p>
          <a:p>
            <a:pPr algn="ctr">
              <a:spcBef>
                <a:spcPct val="5000"/>
              </a:spcBef>
              <a:defRPr/>
            </a:pPr>
            <a:endParaRPr lang="zh-CN" altLang="en-US" sz="2800" b="1" dirty="0">
              <a:solidFill>
                <a:schemeClr val="accent2"/>
              </a:solidFill>
              <a:effectLst>
                <a:outerShdw blurRad="38100" dist="38100" dir="2700000" algn="tl">
                  <a:srgbClr val="C0C0C0"/>
                </a:outerShdw>
              </a:effectLst>
              <a:ea typeface="黑体" pitchFamily="2" charset="-122"/>
            </a:endParaRPr>
          </a:p>
        </p:txBody>
      </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r>
              <a:rPr lang="zh-CN" altLang="en-US" sz="2400" b="1" dirty="0" smtClean="0">
                <a:solidFill>
                  <a:srgbClr val="008000"/>
                </a:solidFill>
              </a:rPr>
              <a:t>桂小林</a:t>
            </a:r>
            <a:endParaRPr lang="zh-CN" altLang="en-US" sz="2400" b="1" dirty="0" smtClean="0"/>
          </a:p>
          <a:p>
            <a:pPr marL="0" indent="0" algn="ctr" eaLnBrk="1" hangingPunct="1">
              <a:lnSpc>
                <a:spcPct val="90000"/>
              </a:lnSpc>
              <a:buFontTx/>
              <a:buNone/>
              <a:defRPr/>
            </a:pPr>
            <a:r>
              <a:rPr lang="zh-CN" altLang="en-US" sz="2400" b="1" dirty="0" smtClean="0"/>
              <a:t>西安交通大学电子与信息工程学院</a:t>
            </a:r>
          </a:p>
          <a:p>
            <a:pPr marL="0" indent="0" algn="ctr" eaLnBrk="1" hangingPunct="1">
              <a:lnSpc>
                <a:spcPct val="90000"/>
              </a:lnSpc>
              <a:buFontTx/>
              <a:buNone/>
              <a:defRPr/>
            </a:pPr>
            <a:r>
              <a:rPr lang="zh-CN" altLang="en-US" sz="2400" b="1" dirty="0" smtClean="0"/>
              <a:t>计算机科学与技术系</a:t>
            </a:r>
          </a:p>
          <a:p>
            <a:pPr marL="0" indent="0" algn="ctr" eaLnBrk="1" hangingPunct="1">
              <a:lnSpc>
                <a:spcPct val="90000"/>
              </a:lnSpc>
              <a:buFontTx/>
              <a:buNone/>
              <a:defRPr/>
            </a:pPr>
            <a:r>
              <a:rPr lang="en-US" altLang="zh-CN" sz="2400" b="1" dirty="0" smtClean="0"/>
              <a:t>2021.05.12</a:t>
            </a:r>
          </a:p>
          <a:p>
            <a:pPr marL="0" indent="0" algn="ctr" eaLnBrk="1" hangingPunct="1">
              <a:lnSpc>
                <a:spcPct val="90000"/>
              </a:lnSpc>
              <a:buFontTx/>
              <a:buNone/>
              <a:defRPr/>
            </a:pPr>
            <a:endParaRPr lang="en-US" sz="2400" dirty="0" smtClean="0">
              <a:effectLst>
                <a:outerShdw blurRad="38100" dist="38100" dir="2700000" algn="tl">
                  <a:srgbClr val="C0C0C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CN" sz="3600" smtClean="0"/>
              <a:t>5.1.1  Wi-Fi</a:t>
            </a:r>
            <a:r>
              <a:rPr lang="zh-CN" altLang="en-US" sz="3600" smtClean="0"/>
              <a:t>技术</a:t>
            </a:r>
          </a:p>
        </p:txBody>
      </p:sp>
      <p:sp>
        <p:nvSpPr>
          <p:cNvPr id="10243" name="Rectangle 3"/>
          <p:cNvSpPr>
            <a:spLocks noGrp="1" noChangeArrowheads="1"/>
          </p:cNvSpPr>
          <p:nvPr>
            <p:ph type="body" idx="1"/>
          </p:nvPr>
        </p:nvSpPr>
        <p:spPr/>
        <p:txBody>
          <a:bodyPr/>
          <a:lstStyle/>
          <a:p>
            <a:r>
              <a:rPr lang="en-US" altLang="zh-CN" smtClean="0"/>
              <a:t>3.  Wi-Fi</a:t>
            </a:r>
            <a:r>
              <a:rPr lang="zh-CN" altLang="en-US" smtClean="0"/>
              <a:t>组网技术</a:t>
            </a:r>
          </a:p>
          <a:p>
            <a:pPr lvl="1"/>
            <a:r>
              <a:rPr lang="zh-CN" altLang="en-US" smtClean="0"/>
              <a:t>利用</a:t>
            </a:r>
            <a:r>
              <a:rPr lang="en-US" altLang="zh-CN" smtClean="0"/>
              <a:t>Wi-Fi</a:t>
            </a:r>
            <a:r>
              <a:rPr lang="zh-CN" altLang="en-US" smtClean="0"/>
              <a:t>技术实现组网，称为无线</a:t>
            </a:r>
            <a:r>
              <a:rPr lang="en-US" altLang="zh-CN" smtClean="0"/>
              <a:t>LAN</a:t>
            </a:r>
            <a:r>
              <a:rPr lang="zh-CN" altLang="en-US" smtClean="0"/>
              <a:t>。无线</a:t>
            </a:r>
            <a:r>
              <a:rPr lang="en-US" altLang="zh-CN" smtClean="0"/>
              <a:t>LAN</a:t>
            </a:r>
            <a:r>
              <a:rPr lang="zh-CN" altLang="en-US" smtClean="0"/>
              <a:t>有两种模式</a:t>
            </a:r>
          </a:p>
          <a:p>
            <a:pPr lvl="1"/>
            <a:r>
              <a:rPr lang="zh-CN" altLang="en-US" smtClean="0"/>
              <a:t>一种是没有接入点的</a:t>
            </a:r>
            <a:r>
              <a:rPr lang="en-US" altLang="zh-CN" smtClean="0"/>
              <a:t>Ad-hoc</a:t>
            </a:r>
            <a:r>
              <a:rPr lang="zh-CN" altLang="en-US" smtClean="0"/>
              <a:t>模式，利用</a:t>
            </a:r>
            <a:r>
              <a:rPr lang="en-US" altLang="zh-CN" smtClean="0"/>
              <a:t>Wi-Fi</a:t>
            </a:r>
            <a:r>
              <a:rPr lang="zh-CN" altLang="en-US" smtClean="0"/>
              <a:t>技术实现设备间的之间连接，通常用在掌上游戏机、数字相机和其它电子设备，实现数据的之间传输。</a:t>
            </a:r>
          </a:p>
          <a:p>
            <a:pPr lvl="1"/>
            <a:r>
              <a:rPr lang="zh-CN" altLang="en-US" smtClean="0"/>
              <a:t>另一种是接入点模式，利用无线路由器作为访问接入点，具有无线网卡的台式机、笔记本、以及具有</a:t>
            </a:r>
            <a:r>
              <a:rPr lang="en-US" altLang="zh-CN" smtClean="0"/>
              <a:t>Wi-fi</a:t>
            </a:r>
            <a:r>
              <a:rPr lang="zh-CN" altLang="en-US" smtClean="0"/>
              <a:t>接口的手机均可作为无线终端接入，形成一个由无线终端与接入点组成的的无线局域网络， </a:t>
            </a:r>
          </a:p>
        </p:txBody>
      </p:sp>
    </p:spTree>
  </p:cSld>
  <p:clrMapOvr>
    <a:masterClrMapping/>
  </p:clrMapOvr>
  <p:transition spd="med">
    <p:diamon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0"/>
          </p:nvPr>
        </p:nvSpPr>
        <p:spPr/>
        <p:txBody>
          <a:bodyPr/>
          <a:lstStyle/>
          <a:p>
            <a:pPr>
              <a:defRPr/>
            </a:pPr>
            <a:r>
              <a:rPr lang="zh-CN" altLang="en-US"/>
              <a:t>桂小林 </a:t>
            </a:r>
            <a:fld id="{A438CA6F-378E-4E1D-B85E-FFC015228A43}" type="slidenum">
              <a:rPr lang="en-US"/>
              <a:pPr>
                <a:defRPr/>
              </a:pPr>
              <a:t>100</a:t>
            </a:fld>
            <a:endParaRPr lang="en-US"/>
          </a:p>
        </p:txBody>
      </p:sp>
      <p:sp>
        <p:nvSpPr>
          <p:cNvPr id="92163" name="Rectangle 2"/>
          <p:cNvSpPr>
            <a:spLocks noGrp="1" noChangeArrowheads="1"/>
          </p:cNvSpPr>
          <p:nvPr>
            <p:ph type="title"/>
          </p:nvPr>
        </p:nvSpPr>
        <p:spPr/>
        <p:txBody>
          <a:bodyPr/>
          <a:lstStyle/>
          <a:p>
            <a:endParaRPr lang="zh-CN" altLang="en-US" smtClean="0"/>
          </a:p>
        </p:txBody>
      </p:sp>
      <p:sp>
        <p:nvSpPr>
          <p:cNvPr id="92164" name="Rectangle 3"/>
          <p:cNvSpPr>
            <a:spLocks noGrp="1" noChangeArrowheads="1"/>
          </p:cNvSpPr>
          <p:nvPr>
            <p:ph type="body" idx="1"/>
          </p:nvPr>
        </p:nvSpPr>
        <p:spPr/>
        <p:txBody>
          <a:bodyPr/>
          <a:lstStyle/>
          <a:p>
            <a:endParaRPr lang="zh-CN" altLang="en-US" smtClean="0"/>
          </a:p>
        </p:txBody>
      </p:sp>
      <p:pic>
        <p:nvPicPr>
          <p:cNvPr id="92165" name="Picture 4" descr="光纤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366077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5" descr="光纤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981450"/>
            <a:ext cx="52197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6"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738" y="188913"/>
            <a:ext cx="4894262"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zh-CN" altLang="en-US" smtClean="0"/>
              <a:t>光纤局域网</a:t>
            </a:r>
          </a:p>
        </p:txBody>
      </p:sp>
      <p:sp>
        <p:nvSpPr>
          <p:cNvPr id="93187" name="Rectangle 3"/>
          <p:cNvSpPr>
            <a:spLocks noGrp="1" noChangeArrowheads="1"/>
          </p:cNvSpPr>
          <p:nvPr>
            <p:ph type="body" idx="1"/>
          </p:nvPr>
        </p:nvSpPr>
        <p:spPr/>
        <p:txBody>
          <a:bodyPr/>
          <a:lstStyle/>
          <a:p>
            <a:endParaRPr lang="zh-CN" altLang="en-US" smtClean="0"/>
          </a:p>
        </p:txBody>
      </p:sp>
      <p:pic>
        <p:nvPicPr>
          <p:cNvPr id="93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835342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D6EFA243-8601-4769-A0B2-111055FD92C8}" type="slidenum">
              <a:rPr lang="en-US"/>
              <a:pPr>
                <a:defRPr/>
              </a:pPr>
              <a:t>102</a:t>
            </a:fld>
            <a:endParaRPr lang="en-US"/>
          </a:p>
        </p:txBody>
      </p:sp>
      <p:sp>
        <p:nvSpPr>
          <p:cNvPr id="94211" name="Rectangle 2"/>
          <p:cNvSpPr>
            <a:spLocks noGrp="1" noChangeArrowheads="1"/>
          </p:cNvSpPr>
          <p:nvPr>
            <p:ph type="title"/>
          </p:nvPr>
        </p:nvSpPr>
        <p:spPr/>
        <p:txBody>
          <a:bodyPr/>
          <a:lstStyle/>
          <a:p>
            <a:r>
              <a:rPr lang="en-US" altLang="zh-CN" smtClean="0"/>
              <a:t>5.3.3 </a:t>
            </a:r>
            <a:r>
              <a:rPr lang="zh-CN" altLang="en-US" smtClean="0"/>
              <a:t>以太网</a:t>
            </a:r>
          </a:p>
        </p:txBody>
      </p:sp>
      <p:sp>
        <p:nvSpPr>
          <p:cNvPr id="94212" name="Rectangle 3"/>
          <p:cNvSpPr>
            <a:spLocks noGrp="1" noChangeArrowheads="1"/>
          </p:cNvSpPr>
          <p:nvPr>
            <p:ph type="body" idx="1"/>
          </p:nvPr>
        </p:nvSpPr>
        <p:spPr/>
        <p:txBody>
          <a:bodyPr/>
          <a:lstStyle/>
          <a:p>
            <a:r>
              <a:rPr lang="zh-CN" altLang="en-US" sz="2400" smtClean="0"/>
              <a:t>太网（</a:t>
            </a:r>
            <a:r>
              <a:rPr lang="en-US" altLang="zh-CN" sz="2400" smtClean="0"/>
              <a:t>Ethernet</a:t>
            </a:r>
            <a:r>
              <a:rPr lang="zh-CN" altLang="en-US" sz="2400" smtClean="0"/>
              <a:t>）指的是由</a:t>
            </a:r>
            <a:r>
              <a:rPr lang="en-US" altLang="zh-CN" sz="2400" smtClean="0"/>
              <a:t>Xerox</a:t>
            </a:r>
            <a:r>
              <a:rPr lang="zh-CN" altLang="en-US" sz="2400" smtClean="0"/>
              <a:t>公司创建并由</a:t>
            </a:r>
            <a:r>
              <a:rPr lang="en-US" altLang="zh-CN" sz="2400" smtClean="0"/>
              <a:t>Xerox</a:t>
            </a:r>
            <a:r>
              <a:rPr lang="zh-CN" altLang="en-US" sz="2400" smtClean="0"/>
              <a:t>、</a:t>
            </a:r>
            <a:r>
              <a:rPr lang="en-US" altLang="zh-CN" sz="2400" smtClean="0"/>
              <a:t>Intel</a:t>
            </a:r>
            <a:r>
              <a:rPr lang="zh-CN" altLang="en-US" sz="2400" smtClean="0"/>
              <a:t>和</a:t>
            </a:r>
            <a:r>
              <a:rPr lang="en-US" altLang="zh-CN" sz="2400" smtClean="0"/>
              <a:t>DEC</a:t>
            </a:r>
            <a:r>
              <a:rPr lang="zh-CN" altLang="en-US" sz="2400" smtClean="0"/>
              <a:t>公司联合开发的基带局域网规范，是当今现有局域网采用的最通用的通信协议标准。</a:t>
            </a:r>
          </a:p>
          <a:p>
            <a:r>
              <a:rPr lang="zh-CN" altLang="en-US" sz="2400" smtClean="0"/>
              <a:t>以太网络使用</a:t>
            </a:r>
            <a:r>
              <a:rPr lang="en-US" altLang="zh-CN" sz="2400" smtClean="0"/>
              <a:t>CSMA/CD</a:t>
            </a:r>
            <a:r>
              <a:rPr lang="zh-CN" altLang="en-US" sz="2400" smtClean="0"/>
              <a:t>（载波监听多路访问及冲突检测）技术，包括标准的以太网</a:t>
            </a:r>
            <a:r>
              <a:rPr lang="en-US" altLang="zh-CN" sz="2400" smtClean="0"/>
              <a:t>(10Mbit/s)</a:t>
            </a:r>
            <a:r>
              <a:rPr lang="zh-CN" altLang="en-US" sz="2400" smtClean="0"/>
              <a:t>、快速以太网</a:t>
            </a:r>
            <a:r>
              <a:rPr lang="en-US" altLang="zh-CN" sz="2400" smtClean="0"/>
              <a:t>(100Mbit/s)</a:t>
            </a:r>
            <a:r>
              <a:rPr lang="zh-CN" altLang="en-US" sz="2400" smtClean="0"/>
              <a:t>和</a:t>
            </a:r>
            <a:r>
              <a:rPr lang="en-US" altLang="zh-CN" sz="2400" smtClean="0"/>
              <a:t>10G(10Gbit/s)</a:t>
            </a:r>
            <a:r>
              <a:rPr lang="zh-CN" altLang="en-US" sz="2400" smtClean="0"/>
              <a:t>以太网，符合</a:t>
            </a:r>
            <a:r>
              <a:rPr lang="en-US" altLang="zh-CN" sz="2400" smtClean="0"/>
              <a:t>IEEE802.3</a:t>
            </a:r>
            <a:r>
              <a:rPr lang="zh-CN" altLang="en-US" sz="2400" smtClean="0"/>
              <a:t>系列标准。</a:t>
            </a:r>
          </a:p>
        </p:txBody>
      </p:sp>
    </p:spTree>
  </p:cSld>
  <p:clrMapOvr>
    <a:masterClrMapping/>
  </p:clrMapOvr>
  <p:transition spd="med">
    <p:diamon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endParaRPr lang="zh-CN" altLang="en-US" smtClean="0"/>
          </a:p>
        </p:txBody>
      </p:sp>
      <p:sp>
        <p:nvSpPr>
          <p:cNvPr id="95235" name="Rectangle 3"/>
          <p:cNvSpPr>
            <a:spLocks noGrp="1" noChangeArrowheads="1"/>
          </p:cNvSpPr>
          <p:nvPr>
            <p:ph type="body" idx="1"/>
          </p:nvPr>
        </p:nvSpPr>
        <p:spPr/>
        <p:txBody>
          <a:bodyPr/>
          <a:lstStyle/>
          <a:p>
            <a:endParaRPr lang="zh-CN" altLang="en-US" smtClean="0"/>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59055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endParaRPr lang="zh-CN" altLang="en-US" smtClean="0"/>
          </a:p>
        </p:txBody>
      </p:sp>
      <p:sp>
        <p:nvSpPr>
          <p:cNvPr id="96259" name="Rectangle 3"/>
          <p:cNvSpPr>
            <a:spLocks noGrp="1" noChangeArrowheads="1"/>
          </p:cNvSpPr>
          <p:nvPr>
            <p:ph type="body" idx="1"/>
          </p:nvPr>
        </p:nvSpPr>
        <p:spPr>
          <a:xfrm>
            <a:off x="395288" y="1412875"/>
            <a:ext cx="8458200" cy="4987925"/>
          </a:xfrm>
        </p:spPr>
        <p:txBody>
          <a:bodyPr/>
          <a:lstStyle/>
          <a:p>
            <a:endParaRPr lang="zh-CN" altLang="en-US" smtClean="0"/>
          </a:p>
        </p:txBody>
      </p:sp>
      <p:pic>
        <p:nvPicPr>
          <p:cNvPr id="96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557338"/>
            <a:ext cx="33639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12875"/>
            <a:ext cx="43434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zh-CN" altLang="en-US" smtClean="0"/>
          </a:p>
        </p:txBody>
      </p:sp>
      <p:sp>
        <p:nvSpPr>
          <p:cNvPr id="97283" name="Rectangle 3"/>
          <p:cNvSpPr>
            <a:spLocks noGrp="1" noChangeArrowheads="1"/>
          </p:cNvSpPr>
          <p:nvPr>
            <p:ph type="body" idx="1"/>
          </p:nvPr>
        </p:nvSpPr>
        <p:spPr/>
        <p:txBody>
          <a:bodyPr/>
          <a:lstStyle/>
          <a:p>
            <a:endParaRPr lang="zh-CN" altLang="en-US" smtClean="0"/>
          </a:p>
        </p:txBody>
      </p:sp>
      <p:pic>
        <p:nvPicPr>
          <p:cNvPr id="972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84313"/>
            <a:ext cx="7704137"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E26AEBEF-8FF1-4F71-8752-4BC4C92FFE64}" type="slidenum">
              <a:rPr lang="en-US"/>
              <a:pPr>
                <a:defRPr/>
              </a:pPr>
              <a:t>106</a:t>
            </a:fld>
            <a:endParaRPr lang="en-US"/>
          </a:p>
        </p:txBody>
      </p:sp>
      <p:sp>
        <p:nvSpPr>
          <p:cNvPr id="98307" name="Rectangle 2"/>
          <p:cNvSpPr>
            <a:spLocks noGrp="1" noChangeArrowheads="1"/>
          </p:cNvSpPr>
          <p:nvPr>
            <p:ph type="title"/>
          </p:nvPr>
        </p:nvSpPr>
        <p:spPr/>
        <p:txBody>
          <a:bodyPr/>
          <a:lstStyle/>
          <a:p>
            <a:r>
              <a:rPr lang="zh-CN" altLang="en-US" smtClean="0"/>
              <a:t>学生讨论</a:t>
            </a:r>
          </a:p>
        </p:txBody>
      </p:sp>
      <p:sp>
        <p:nvSpPr>
          <p:cNvPr id="98308" name="Rectangle 3"/>
          <p:cNvSpPr>
            <a:spLocks noGrp="1" noChangeArrowheads="1"/>
          </p:cNvSpPr>
          <p:nvPr>
            <p:ph type="body" idx="1"/>
          </p:nvPr>
        </p:nvSpPr>
        <p:spPr/>
        <p:txBody>
          <a:bodyPr/>
          <a:lstStyle/>
          <a:p>
            <a:r>
              <a:rPr lang="en-US" altLang="zh-CN" smtClean="0"/>
              <a:t>1. </a:t>
            </a:r>
            <a:r>
              <a:rPr lang="zh-CN" altLang="en-US" smtClean="0"/>
              <a:t>以太网分类</a:t>
            </a:r>
          </a:p>
          <a:p>
            <a:endParaRPr lang="zh-CN" altLang="en-US" smtClean="0"/>
          </a:p>
          <a:p>
            <a:endParaRPr lang="zh-CN" altLang="en-US" smtClean="0"/>
          </a:p>
          <a:p>
            <a:r>
              <a:rPr lang="en-US" altLang="zh-CN" smtClean="0"/>
              <a:t>2. </a:t>
            </a:r>
            <a:r>
              <a:rPr lang="zh-CN" altLang="en-US" smtClean="0"/>
              <a:t>以太网拓扑</a:t>
            </a:r>
          </a:p>
          <a:p>
            <a:endParaRPr lang="zh-CN" altLang="en-US" smtClean="0"/>
          </a:p>
          <a:p>
            <a:endParaRPr lang="zh-CN" altLang="en-US" smtClean="0"/>
          </a:p>
          <a:p>
            <a:r>
              <a:rPr lang="en-US" altLang="zh-CN" smtClean="0"/>
              <a:t>3</a:t>
            </a:r>
            <a:r>
              <a:rPr lang="zh-CN" altLang="en-US" smtClean="0"/>
              <a:t>．网络互联设备</a:t>
            </a:r>
          </a:p>
          <a:p>
            <a:endParaRPr lang="zh-CN" altLang="en-US" smtClean="0"/>
          </a:p>
        </p:txBody>
      </p:sp>
    </p:spTree>
  </p:cSld>
  <p:clrMapOvr>
    <a:masterClrMapping/>
  </p:clrMapOvr>
  <p:transition spd="med">
    <p:diamon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81000" y="2708920"/>
            <a:ext cx="8458200" cy="2088232"/>
          </a:xfrm>
        </p:spPr>
        <p:txBody>
          <a:bodyPr/>
          <a:lstStyle/>
          <a:p>
            <a:pPr marL="0" indent="0" algn="ctr">
              <a:buNone/>
            </a:pPr>
            <a:endParaRPr lang="en-US" altLang="zh-CN" dirty="0" smtClean="0"/>
          </a:p>
          <a:p>
            <a:pPr marL="0" indent="0" algn="ctr">
              <a:buNone/>
            </a:pPr>
            <a:endParaRPr lang="en-US" altLang="zh-CN" dirty="0"/>
          </a:p>
          <a:p>
            <a:pPr marL="0" indent="0" algn="ctr">
              <a:buNone/>
            </a:pPr>
            <a:endParaRPr lang="en-US" altLang="zh-CN" dirty="0" smtClean="0"/>
          </a:p>
          <a:p>
            <a:pPr marL="0" indent="0" algn="ctr">
              <a:buNone/>
            </a:pPr>
            <a:r>
              <a:rPr lang="en-US" altLang="zh-CN" dirty="0" smtClean="0"/>
              <a:t>THANKS</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14F4E28E-03EB-4A60-9521-1156FD2F3E6A}" type="slidenum">
              <a:rPr lang="en-US" smtClean="0"/>
              <a:pPr>
                <a:defRPr/>
              </a:pPr>
              <a:t>107</a:t>
            </a:fld>
            <a:endParaRPr lang="en-US"/>
          </a:p>
        </p:txBody>
      </p:sp>
    </p:spTree>
    <p:extLst>
      <p:ext uri="{BB962C8B-B14F-4D97-AF65-F5344CB8AC3E}">
        <p14:creationId xmlns:p14="http://schemas.microsoft.com/office/powerpoint/2010/main" val="3022514689"/>
      </p:ext>
    </p:extLst>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404813"/>
            <a:ext cx="5905500"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a:xfrm>
            <a:off x="0" y="1196975"/>
            <a:ext cx="3384550" cy="5256213"/>
          </a:xfrm>
          <a:noFill/>
          <a:ln>
            <a:solidFill>
              <a:schemeClr val="tx1"/>
            </a:solidFill>
            <a:miter lim="800000"/>
            <a:headEnd/>
            <a:tailEnd/>
          </a:ln>
        </p:spPr>
        <p:txBody>
          <a:bodyPr/>
          <a:lstStyle/>
          <a:p>
            <a:pPr>
              <a:lnSpc>
                <a:spcPct val="90000"/>
              </a:lnSpc>
            </a:pPr>
            <a:r>
              <a:rPr lang="zh-CN" altLang="en-US" sz="2000" smtClean="0"/>
              <a:t>在接入点模式中，</a:t>
            </a:r>
            <a:r>
              <a:rPr lang="en-US" altLang="zh-CN" sz="2000" smtClean="0"/>
              <a:t>Wi-Fi</a:t>
            </a:r>
            <a:r>
              <a:rPr lang="zh-CN" altLang="en-US" sz="2000" smtClean="0"/>
              <a:t>的设置至少需要一个接入点和一个或一个以上的终端。</a:t>
            </a:r>
          </a:p>
          <a:p>
            <a:pPr>
              <a:lnSpc>
                <a:spcPct val="90000"/>
              </a:lnSpc>
            </a:pPr>
            <a:r>
              <a:rPr lang="zh-CN" altLang="en-US" sz="2000" smtClean="0"/>
              <a:t>接入点每</a:t>
            </a:r>
            <a:r>
              <a:rPr lang="en-US" altLang="zh-CN" sz="2000" smtClean="0"/>
              <a:t>100ms</a:t>
            </a:r>
            <a:r>
              <a:rPr lang="zh-CN" altLang="en-US" sz="2000" smtClean="0"/>
              <a:t>将服务集标示（</a:t>
            </a:r>
            <a:r>
              <a:rPr lang="en-US" altLang="zh-CN" sz="2000" smtClean="0"/>
              <a:t>Service Set Identifier</a:t>
            </a:r>
            <a:r>
              <a:rPr lang="zh-CN" altLang="en-US" sz="2000" smtClean="0"/>
              <a:t>，</a:t>
            </a:r>
            <a:r>
              <a:rPr lang="en-US" altLang="zh-CN" sz="2000" smtClean="0"/>
              <a:t>SSID</a:t>
            </a:r>
            <a:r>
              <a:rPr lang="zh-CN" altLang="en-US" sz="2000" smtClean="0"/>
              <a:t>）经由信号台（</a:t>
            </a:r>
            <a:r>
              <a:rPr lang="en-US" altLang="zh-CN" sz="2000" smtClean="0"/>
              <a:t>beacons</a:t>
            </a:r>
            <a:r>
              <a:rPr lang="zh-CN" altLang="en-US" sz="2000" smtClean="0"/>
              <a:t>）分组广播一次，分组的传输速率是</a:t>
            </a:r>
            <a:r>
              <a:rPr lang="en-US" altLang="zh-CN" sz="2000" smtClean="0"/>
              <a:t>1Mbit/s</a:t>
            </a:r>
            <a:r>
              <a:rPr lang="zh-CN" altLang="en-US" sz="2000" smtClean="0"/>
              <a:t>，并且长度短，所以这个广播动作对网络性能的影响不大。</a:t>
            </a:r>
          </a:p>
          <a:p>
            <a:pPr>
              <a:lnSpc>
                <a:spcPct val="90000"/>
              </a:lnSpc>
            </a:pPr>
            <a:r>
              <a:rPr lang="zh-CN" altLang="en-US" sz="2000" smtClean="0"/>
              <a:t>因为</a:t>
            </a:r>
            <a:r>
              <a:rPr lang="en-US" altLang="zh-CN" sz="2000" smtClean="0"/>
              <a:t>Wi-Fi</a:t>
            </a:r>
            <a:r>
              <a:rPr lang="zh-CN" altLang="en-US" sz="2000" smtClean="0"/>
              <a:t>规定的最低传输速率是</a:t>
            </a:r>
            <a:r>
              <a:rPr lang="en-US" altLang="zh-CN" sz="2000" smtClean="0"/>
              <a:t>1Mbit/s</a:t>
            </a:r>
            <a:r>
              <a:rPr lang="zh-CN" altLang="en-US" sz="2000" smtClean="0"/>
              <a:t>，所以确保所有的</a:t>
            </a:r>
            <a:r>
              <a:rPr lang="en-US" altLang="zh-CN" sz="2000" smtClean="0"/>
              <a:t>Wi-Fi </a:t>
            </a:r>
            <a:r>
              <a:rPr lang="zh-CN" altLang="en-US" sz="2000" smtClean="0"/>
              <a:t>终端都能收到这个</a:t>
            </a:r>
            <a:r>
              <a:rPr lang="en-US" altLang="zh-CN" sz="2000" smtClean="0"/>
              <a:t>SSID</a:t>
            </a:r>
            <a:r>
              <a:rPr lang="zh-CN" altLang="en-US" sz="2000" smtClean="0"/>
              <a:t>广播分组。 </a:t>
            </a:r>
          </a:p>
        </p:txBody>
      </p:sp>
      <p:sp>
        <p:nvSpPr>
          <p:cNvPr id="249861" name="Rectangle 5"/>
          <p:cNvSpPr>
            <a:spLocks noChangeArrowheads="1"/>
          </p:cNvSpPr>
          <p:nvPr/>
        </p:nvSpPr>
        <p:spPr bwMode="auto">
          <a:xfrm>
            <a:off x="4356100" y="6076950"/>
            <a:ext cx="45275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sz="1800">
                <a:latin typeface="黑体" pitchFamily="49" charset="-122"/>
                <a:ea typeface="黑体" pitchFamily="49" charset="-122"/>
              </a:rPr>
              <a:t>图</a:t>
            </a:r>
            <a:r>
              <a:rPr lang="en-US" altLang="zh-CN" sz="1800">
                <a:latin typeface="黑体" pitchFamily="49" charset="-122"/>
                <a:ea typeface="黑体" pitchFamily="49" charset="-122"/>
              </a:rPr>
              <a:t>5-1  </a:t>
            </a:r>
            <a:r>
              <a:rPr lang="zh-CN" altLang="en-US" sz="1800">
                <a:latin typeface="黑体" pitchFamily="49" charset="-122"/>
                <a:ea typeface="黑体" pitchFamily="49" charset="-122"/>
              </a:rPr>
              <a:t>基于接入点模式的</a:t>
            </a:r>
            <a:r>
              <a:rPr lang="en-US" altLang="zh-CN" sz="1800">
                <a:latin typeface="黑体" pitchFamily="49" charset="-122"/>
                <a:ea typeface="黑体" pitchFamily="49" charset="-122"/>
              </a:rPr>
              <a:t>Wi-Fi</a:t>
            </a:r>
            <a:r>
              <a:rPr lang="zh-CN" altLang="en-US" sz="1800">
                <a:latin typeface="黑体" pitchFamily="49" charset="-122"/>
                <a:ea typeface="黑体" pitchFamily="49" charset="-122"/>
              </a:rPr>
              <a:t>组网示意图</a:t>
            </a:r>
          </a:p>
        </p:txBody>
      </p:sp>
    </p:spTree>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sz="3600" smtClean="0"/>
              <a:t>5.1.1  Wi-Fi</a:t>
            </a:r>
            <a:r>
              <a:rPr lang="zh-CN" altLang="en-US" sz="3600" smtClean="0"/>
              <a:t>技术</a:t>
            </a:r>
          </a:p>
        </p:txBody>
      </p:sp>
      <p:sp>
        <p:nvSpPr>
          <p:cNvPr id="12291" name="Rectangle 3"/>
          <p:cNvSpPr>
            <a:spLocks noGrp="1" noChangeArrowheads="1"/>
          </p:cNvSpPr>
          <p:nvPr>
            <p:ph type="body" idx="1"/>
          </p:nvPr>
        </p:nvSpPr>
        <p:spPr/>
        <p:txBody>
          <a:bodyPr/>
          <a:lstStyle/>
          <a:p>
            <a:r>
              <a:rPr lang="en-US" altLang="zh-CN" smtClean="0"/>
              <a:t>4. Wi-Fi</a:t>
            </a:r>
            <a:r>
              <a:rPr lang="zh-CN" altLang="en-US" smtClean="0"/>
              <a:t>接入</a:t>
            </a:r>
          </a:p>
          <a:p>
            <a:pPr lvl="1"/>
            <a:r>
              <a:rPr lang="zh-CN" altLang="en-US" smtClean="0"/>
              <a:t>基于</a:t>
            </a:r>
            <a:r>
              <a:rPr lang="en-US" altLang="zh-CN" smtClean="0"/>
              <a:t>Wi-Fi</a:t>
            </a:r>
            <a:r>
              <a:rPr lang="zh-CN" altLang="en-US" smtClean="0"/>
              <a:t>技术的无线网络使用方便、快捷高效，使得无线接入点数量迅猛增长。</a:t>
            </a:r>
          </a:p>
          <a:p>
            <a:pPr lvl="1"/>
            <a:r>
              <a:rPr lang="en-US" altLang="zh-CN" smtClean="0"/>
              <a:t>Wi-Fi</a:t>
            </a:r>
            <a:r>
              <a:rPr lang="zh-CN" altLang="en-US" smtClean="0"/>
              <a:t>的流行接入模式</a:t>
            </a:r>
          </a:p>
          <a:p>
            <a:pPr lvl="2"/>
            <a:r>
              <a:rPr lang="en-US" altLang="zh-CN" smtClean="0"/>
              <a:t>IEEE 802.11n</a:t>
            </a:r>
          </a:p>
          <a:p>
            <a:pPr lvl="1"/>
            <a:endParaRPr lang="zh-CN" altLang="en-US" smtClean="0"/>
          </a:p>
        </p:txBody>
      </p:sp>
    </p:spTree>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zh-CN" smtClean="0"/>
              <a:t>IEEE 802.11n</a:t>
            </a:r>
          </a:p>
        </p:txBody>
      </p:sp>
      <p:sp>
        <p:nvSpPr>
          <p:cNvPr id="13315" name="Rectangle 3"/>
          <p:cNvSpPr>
            <a:spLocks noGrp="1" noChangeArrowheads="1"/>
          </p:cNvSpPr>
          <p:nvPr>
            <p:ph type="body" idx="1"/>
          </p:nvPr>
        </p:nvSpPr>
        <p:spPr/>
        <p:txBody>
          <a:bodyPr/>
          <a:lstStyle/>
          <a:p>
            <a:endParaRPr lang="zh-CN" altLang="en-US" smtClean="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6911975"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zh-CN" altLang="en-US" smtClean="0"/>
          </a:p>
        </p:txBody>
      </p:sp>
      <p:sp>
        <p:nvSpPr>
          <p:cNvPr id="14339" name="Rectangle 3"/>
          <p:cNvSpPr>
            <a:spLocks noGrp="1" noChangeArrowheads="1"/>
          </p:cNvSpPr>
          <p:nvPr>
            <p:ph type="body" idx="1"/>
          </p:nvPr>
        </p:nvSpPr>
        <p:spPr/>
        <p:txBody>
          <a:bodyPr/>
          <a:lstStyle/>
          <a:p>
            <a:endParaRPr lang="zh-CN" altLang="en-US" smtClean="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100"/>
            <a:ext cx="9144000"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zh-CN" altLang="en-US" smtClean="0"/>
          </a:p>
        </p:txBody>
      </p:sp>
      <p:sp>
        <p:nvSpPr>
          <p:cNvPr id="15363" name="Rectangle 3"/>
          <p:cNvSpPr>
            <a:spLocks noGrp="1" noChangeArrowheads="1"/>
          </p:cNvSpPr>
          <p:nvPr>
            <p:ph type="body" idx="1"/>
          </p:nvPr>
        </p:nvSpPr>
        <p:spPr/>
        <p:txBody>
          <a:bodyPr/>
          <a:lstStyle/>
          <a:p>
            <a:endParaRPr lang="zh-CN" altLang="en-US" smtClean="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04813"/>
            <a:ext cx="6480175"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CN" smtClean="0"/>
              <a:t>Wi-Fi</a:t>
            </a:r>
            <a:r>
              <a:rPr lang="zh-CN" altLang="en-US" smtClean="0"/>
              <a:t>安全技术 </a:t>
            </a:r>
          </a:p>
        </p:txBody>
      </p:sp>
      <p:sp>
        <p:nvSpPr>
          <p:cNvPr id="17411" name="Rectangle 3"/>
          <p:cNvSpPr>
            <a:spLocks noGrp="1" noChangeArrowheads="1"/>
          </p:cNvSpPr>
          <p:nvPr>
            <p:ph type="body" idx="1"/>
          </p:nvPr>
        </p:nvSpPr>
        <p:spPr/>
        <p:txBody>
          <a:bodyPr/>
          <a:lstStyle/>
          <a:p>
            <a:r>
              <a:rPr lang="zh-CN" altLang="en-US" sz="2400" smtClean="0"/>
              <a:t>由于</a:t>
            </a:r>
            <a:r>
              <a:rPr lang="en-US" altLang="zh-CN" sz="2400" smtClean="0"/>
              <a:t>Wi-Fi</a:t>
            </a:r>
            <a:r>
              <a:rPr lang="zh-CN" altLang="en-US" sz="2400" smtClean="0"/>
              <a:t>是采用射频技术进行网络连接及传输的开放式物理系统，其安全性主要表现在物理层、链路层和网络层 。</a:t>
            </a:r>
          </a:p>
          <a:p>
            <a:r>
              <a:rPr lang="zh-CN" altLang="en-US" sz="2400" smtClean="0">
                <a:solidFill>
                  <a:srgbClr val="000099"/>
                </a:solidFill>
              </a:rPr>
              <a:t>核心是数据链路层安全。</a:t>
            </a:r>
          </a:p>
          <a:p>
            <a:r>
              <a:rPr lang="en-US" altLang="zh-CN" sz="2400" smtClean="0">
                <a:solidFill>
                  <a:srgbClr val="000099"/>
                </a:solidFill>
              </a:rPr>
              <a:t>WEP</a:t>
            </a:r>
            <a:r>
              <a:rPr lang="zh-CN" altLang="en-US" sz="2400" smtClean="0"/>
              <a:t>（</a:t>
            </a:r>
            <a:r>
              <a:rPr lang="en-US" altLang="zh-CN" sz="2400" smtClean="0"/>
              <a:t>Wired Equivalent Privacy</a:t>
            </a:r>
            <a:r>
              <a:rPr lang="zh-CN" altLang="en-US" sz="2400" smtClean="0"/>
              <a:t>，</a:t>
            </a:r>
            <a:r>
              <a:rPr lang="en-US" altLang="zh-CN" sz="2400" smtClean="0"/>
              <a:t>WEP</a:t>
            </a:r>
            <a:r>
              <a:rPr lang="zh-CN" altLang="en-US" sz="2400" smtClean="0"/>
              <a:t>） </a:t>
            </a:r>
            <a:endParaRPr lang="en-US" altLang="zh-CN" sz="2400" smtClean="0">
              <a:solidFill>
                <a:srgbClr val="000099"/>
              </a:solidFill>
            </a:endParaRPr>
          </a:p>
          <a:p>
            <a:pPr lvl="1"/>
            <a:r>
              <a:rPr lang="en-US" altLang="zh-CN" sz="2000" smtClean="0"/>
              <a:t>IEEE 802.11b</a:t>
            </a:r>
            <a:r>
              <a:rPr lang="zh-CN" altLang="en-US" sz="2000" smtClean="0"/>
              <a:t>标准规定了一种称为有线等价保密协议</a:t>
            </a:r>
            <a:r>
              <a:rPr lang="en-US" altLang="zh-CN" sz="2000" smtClean="0"/>
              <a:t>WEP</a:t>
            </a:r>
            <a:r>
              <a:rPr lang="zh-CN" altLang="en-US" sz="2000" smtClean="0"/>
              <a:t>的加密方案，提供了确保无线局域网数据流的安全机制。</a:t>
            </a:r>
          </a:p>
          <a:p>
            <a:pPr lvl="1"/>
            <a:r>
              <a:rPr lang="en-US" altLang="zh-CN" sz="2000" smtClean="0"/>
              <a:t>WEP</a:t>
            </a:r>
            <a:r>
              <a:rPr lang="zh-CN" altLang="en-US" sz="2000" smtClean="0"/>
              <a:t>采用的加密算法是由</a:t>
            </a:r>
            <a:r>
              <a:rPr lang="en-US" altLang="zh-CN" sz="2000" smtClean="0"/>
              <a:t>Ron Rivets of RSA Data Security Inc</a:t>
            </a:r>
            <a:r>
              <a:rPr lang="zh-CN" altLang="en-US" sz="2000" smtClean="0"/>
              <a:t>在</a:t>
            </a:r>
            <a:r>
              <a:rPr lang="en-US" altLang="zh-CN" sz="2000" smtClean="0"/>
              <a:t>1987</a:t>
            </a:r>
            <a:r>
              <a:rPr lang="zh-CN" altLang="en-US" sz="2000" smtClean="0"/>
              <a:t>年设计的</a:t>
            </a:r>
            <a:r>
              <a:rPr lang="en-US" altLang="zh-CN" sz="2000" smtClean="0"/>
              <a:t>40</a:t>
            </a:r>
            <a:r>
              <a:rPr lang="zh-CN" altLang="en-US" sz="2000" smtClean="0"/>
              <a:t>位的</a:t>
            </a:r>
            <a:r>
              <a:rPr lang="en-US" altLang="zh-CN" sz="2000" smtClean="0"/>
              <a:t>RC4</a:t>
            </a:r>
            <a:r>
              <a:rPr lang="zh-CN" altLang="en-US" sz="2000" smtClean="0"/>
              <a:t>加密算法。</a:t>
            </a:r>
          </a:p>
          <a:p>
            <a:pPr lvl="1"/>
            <a:r>
              <a:rPr lang="en-US" altLang="zh-CN" sz="2000" smtClean="0"/>
              <a:t>RC4</a:t>
            </a:r>
            <a:r>
              <a:rPr lang="zh-CN" altLang="en-US" sz="2000" smtClean="0"/>
              <a:t>算法属于对称流密码，支持可变长度密钥。</a:t>
            </a:r>
          </a:p>
        </p:txBody>
      </p:sp>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zh-CN" altLang="en-US" smtClean="0"/>
          </a:p>
        </p:txBody>
      </p:sp>
      <p:sp>
        <p:nvSpPr>
          <p:cNvPr id="18435" name="Rectangle 3"/>
          <p:cNvSpPr>
            <a:spLocks noGrp="1" noChangeArrowheads="1"/>
          </p:cNvSpPr>
          <p:nvPr>
            <p:ph type="body" idx="1"/>
          </p:nvPr>
        </p:nvSpPr>
        <p:spPr/>
        <p:txBody>
          <a:bodyPr/>
          <a:lstStyle/>
          <a:p>
            <a:r>
              <a:rPr lang="en-US" altLang="zh-CN" smtClean="0"/>
              <a:t>WEP </a:t>
            </a:r>
            <a:r>
              <a:rPr lang="zh-CN" altLang="en-US" smtClean="0"/>
              <a:t>支持</a:t>
            </a:r>
            <a:r>
              <a:rPr lang="en-US" altLang="zh-CN" smtClean="0"/>
              <a:t>64</a:t>
            </a:r>
            <a:r>
              <a:rPr lang="zh-CN" altLang="en-US" smtClean="0"/>
              <a:t>位和</a:t>
            </a:r>
            <a:r>
              <a:rPr lang="en-US" altLang="zh-CN" smtClean="0"/>
              <a:t>128</a:t>
            </a:r>
            <a:r>
              <a:rPr lang="zh-CN" altLang="en-US" smtClean="0"/>
              <a:t>位加密。</a:t>
            </a:r>
          </a:p>
          <a:p>
            <a:pPr lvl="1"/>
            <a:r>
              <a:rPr lang="zh-CN" altLang="en-US" smtClean="0"/>
              <a:t>对于</a:t>
            </a:r>
            <a:r>
              <a:rPr lang="en-US" altLang="zh-CN" smtClean="0"/>
              <a:t>64</a:t>
            </a:r>
            <a:r>
              <a:rPr lang="zh-CN" altLang="en-US" smtClean="0"/>
              <a:t>位加密，加密密钥为</a:t>
            </a:r>
            <a:r>
              <a:rPr lang="en-US" altLang="zh-CN" smtClean="0"/>
              <a:t>10</a:t>
            </a:r>
            <a:r>
              <a:rPr lang="zh-CN" altLang="en-US" smtClean="0"/>
              <a:t>个十六进制字符（</a:t>
            </a:r>
            <a:r>
              <a:rPr lang="en-US" altLang="zh-CN" smtClean="0"/>
              <a:t>0-9</a:t>
            </a:r>
            <a:r>
              <a:rPr lang="zh-CN" altLang="en-US" smtClean="0"/>
              <a:t>和</a:t>
            </a:r>
            <a:r>
              <a:rPr lang="en-US" altLang="zh-CN" smtClean="0"/>
              <a:t>A-F</a:t>
            </a:r>
            <a:r>
              <a:rPr lang="zh-CN" altLang="en-US" smtClean="0"/>
              <a:t>）或</a:t>
            </a:r>
            <a:r>
              <a:rPr lang="en-US" altLang="zh-CN" smtClean="0"/>
              <a:t>5</a:t>
            </a:r>
            <a:r>
              <a:rPr lang="zh-CN" altLang="en-US" smtClean="0"/>
              <a:t>个 </a:t>
            </a:r>
            <a:r>
              <a:rPr lang="en-US" altLang="zh-CN" smtClean="0"/>
              <a:t>ASCII </a:t>
            </a:r>
            <a:r>
              <a:rPr lang="zh-CN" altLang="en-US" smtClean="0"/>
              <a:t>字符。</a:t>
            </a:r>
          </a:p>
          <a:p>
            <a:pPr lvl="1"/>
            <a:r>
              <a:rPr lang="zh-CN" altLang="en-US" smtClean="0"/>
              <a:t>对于</a:t>
            </a:r>
            <a:r>
              <a:rPr lang="en-US" altLang="zh-CN" smtClean="0"/>
              <a:t>128</a:t>
            </a:r>
            <a:r>
              <a:rPr lang="zh-CN" altLang="en-US" smtClean="0"/>
              <a:t>位加密，加密密钥为</a:t>
            </a:r>
            <a:r>
              <a:rPr lang="en-US" altLang="zh-CN" smtClean="0"/>
              <a:t>26</a:t>
            </a:r>
            <a:r>
              <a:rPr lang="zh-CN" altLang="en-US" smtClean="0"/>
              <a:t>个十六进制字符或</a:t>
            </a:r>
            <a:r>
              <a:rPr lang="en-US" altLang="zh-CN" smtClean="0"/>
              <a:t>13</a:t>
            </a:r>
            <a:r>
              <a:rPr lang="zh-CN" altLang="en-US" smtClean="0"/>
              <a:t>个</a:t>
            </a:r>
            <a:r>
              <a:rPr lang="en-US" altLang="zh-CN" smtClean="0"/>
              <a:t>ASCII</a:t>
            </a:r>
            <a:r>
              <a:rPr lang="zh-CN" altLang="en-US" smtClean="0"/>
              <a:t>字符。</a:t>
            </a:r>
          </a:p>
          <a:p>
            <a:pPr lvl="1"/>
            <a:r>
              <a:rPr lang="en-US" altLang="zh-CN" smtClean="0"/>
              <a:t>64</a:t>
            </a:r>
            <a:r>
              <a:rPr lang="zh-CN" altLang="en-US" smtClean="0"/>
              <a:t>位加密又称</a:t>
            </a:r>
            <a:r>
              <a:rPr lang="en-US" altLang="zh-CN" smtClean="0"/>
              <a:t>40</a:t>
            </a:r>
            <a:r>
              <a:rPr lang="zh-CN" altLang="en-US" smtClean="0"/>
              <a:t>位加密，</a:t>
            </a:r>
            <a:r>
              <a:rPr lang="en-US" altLang="zh-CN" smtClean="0"/>
              <a:t>128</a:t>
            </a:r>
            <a:r>
              <a:rPr lang="zh-CN" altLang="en-US" smtClean="0"/>
              <a:t>位加密又称</a:t>
            </a:r>
            <a:r>
              <a:rPr lang="en-US" altLang="zh-CN" smtClean="0"/>
              <a:t>104</a:t>
            </a:r>
            <a:r>
              <a:rPr lang="zh-CN" altLang="en-US" smtClean="0"/>
              <a:t>位加密。</a:t>
            </a:r>
          </a:p>
          <a:p>
            <a:pPr lvl="1"/>
            <a:r>
              <a:rPr lang="zh-CN" altLang="en-US" smtClean="0"/>
              <a:t> </a:t>
            </a:r>
          </a:p>
        </p:txBody>
      </p:sp>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CN" smtClean="0"/>
              <a:t>WPA</a:t>
            </a:r>
          </a:p>
        </p:txBody>
      </p:sp>
      <p:sp>
        <p:nvSpPr>
          <p:cNvPr id="19459" name="Rectangle 3"/>
          <p:cNvSpPr>
            <a:spLocks noGrp="1" noChangeArrowheads="1"/>
          </p:cNvSpPr>
          <p:nvPr>
            <p:ph type="body" idx="1"/>
          </p:nvPr>
        </p:nvSpPr>
        <p:spPr/>
        <p:txBody>
          <a:bodyPr/>
          <a:lstStyle/>
          <a:p>
            <a:r>
              <a:rPr lang="zh-CN" altLang="en-US" smtClean="0"/>
              <a:t>无线保护访问（</a:t>
            </a:r>
            <a:r>
              <a:rPr lang="en-US" altLang="zh-CN" smtClean="0"/>
              <a:t>Wireless Protected Access</a:t>
            </a:r>
            <a:r>
              <a:rPr lang="zh-CN" altLang="en-US" smtClean="0"/>
              <a:t>，</a:t>
            </a:r>
            <a:r>
              <a:rPr lang="en-US" altLang="zh-CN" smtClean="0"/>
              <a:t>WPA</a:t>
            </a:r>
            <a:r>
              <a:rPr lang="zh-CN" altLang="en-US" smtClean="0"/>
              <a:t>）是由</a:t>
            </a:r>
            <a:r>
              <a:rPr lang="en-US" altLang="zh-CN" smtClean="0"/>
              <a:t>Wi-Fi </a:t>
            </a:r>
            <a:r>
              <a:rPr lang="zh-CN" altLang="en-US" smtClean="0"/>
              <a:t>联盟提出的一个无线安全访问保护协议。</a:t>
            </a:r>
          </a:p>
          <a:p>
            <a:r>
              <a:rPr lang="en-US" altLang="zh-CN" smtClean="0"/>
              <a:t>WPA</a:t>
            </a:r>
            <a:r>
              <a:rPr lang="zh-CN" altLang="en-US" smtClean="0"/>
              <a:t>协议的提出旨在克服所有</a:t>
            </a:r>
            <a:r>
              <a:rPr lang="en-US" altLang="zh-CN" smtClean="0"/>
              <a:t>WEP</a:t>
            </a:r>
            <a:r>
              <a:rPr lang="zh-CN" altLang="en-US" smtClean="0"/>
              <a:t>协议的安全缺陷，</a:t>
            </a:r>
            <a:r>
              <a:rPr lang="en-US" altLang="zh-CN" smtClean="0"/>
              <a:t>WPA</a:t>
            </a:r>
            <a:r>
              <a:rPr lang="zh-CN" altLang="en-US" smtClean="0"/>
              <a:t>协议大大改进了之前的无线网络安全保护能力和访问控制技术，使无线网络数据的安全级别提高。  </a:t>
            </a:r>
          </a:p>
          <a:p>
            <a:r>
              <a:rPr lang="en-US" altLang="zh-CN" smtClean="0"/>
              <a:t>WPA </a:t>
            </a:r>
            <a:r>
              <a:rPr lang="zh-CN" altLang="en-US" smtClean="0"/>
              <a:t>主要解决了</a:t>
            </a:r>
            <a:r>
              <a:rPr lang="en-US" altLang="zh-CN" smtClean="0"/>
              <a:t>WEP</a:t>
            </a:r>
            <a:r>
              <a:rPr lang="zh-CN" altLang="en-US" smtClean="0"/>
              <a:t>中在客户端与缺乏身份认证的访问点之间使用相同静态密钥和网络接入时身份认证方面存在的缺陷问题。 </a:t>
            </a:r>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zh-CN" altLang="en-US" smtClean="0"/>
          </a:p>
        </p:txBody>
      </p:sp>
      <p:sp>
        <p:nvSpPr>
          <p:cNvPr id="20483" name="Rectangle 3"/>
          <p:cNvSpPr>
            <a:spLocks noGrp="1" noChangeArrowheads="1"/>
          </p:cNvSpPr>
          <p:nvPr>
            <p:ph type="body" idx="1"/>
          </p:nvPr>
        </p:nvSpPr>
        <p:spPr/>
        <p:txBody>
          <a:bodyPr/>
          <a:lstStyle/>
          <a:p>
            <a:endParaRPr lang="zh-CN" altLang="en-US" dirty="0" smtClean="0"/>
          </a:p>
        </p:txBody>
      </p:sp>
      <p:sp>
        <p:nvSpPr>
          <p:cNvPr id="261124" name="Rectangle 4"/>
          <p:cNvSpPr>
            <a:spLocks noChangeArrowheads="1"/>
          </p:cNvSpPr>
          <p:nvPr/>
        </p:nvSpPr>
        <p:spPr bwMode="auto">
          <a:xfrm>
            <a:off x="3851275" y="1719263"/>
            <a:ext cx="3186113" cy="7016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r>
              <a:rPr lang="zh-CN" altLang="en-US" sz="2000">
                <a:ea typeface="宋体" pitchFamily="2" charset="-122"/>
              </a:rPr>
              <a:t>表</a:t>
            </a:r>
            <a:r>
              <a:rPr lang="en-US" altLang="zh-CN" sz="2000">
                <a:ea typeface="宋体" pitchFamily="2" charset="-122"/>
              </a:rPr>
              <a:t>7-2 WEP</a:t>
            </a:r>
            <a:r>
              <a:rPr lang="zh-CN" altLang="en-US" sz="2000">
                <a:ea typeface="宋体" pitchFamily="2" charset="-122"/>
              </a:rPr>
              <a:t>和</a:t>
            </a:r>
            <a:r>
              <a:rPr lang="en-US" altLang="zh-CN" sz="2000">
                <a:ea typeface="宋体" pitchFamily="2" charset="-122"/>
              </a:rPr>
              <a:t>WPA</a:t>
            </a:r>
            <a:r>
              <a:rPr lang="zh-CN" altLang="en-US" sz="2000">
                <a:ea typeface="宋体" pitchFamily="2" charset="-122"/>
              </a:rPr>
              <a:t>的比较</a:t>
            </a:r>
            <a:endParaRPr lang="zh-CN" altLang="en-US" sz="2000"/>
          </a:p>
          <a:p>
            <a:pPr eaLnBrk="0" hangingPunct="0">
              <a:defRPr/>
            </a:pPr>
            <a:endParaRPr lang="zh-CN" altLang="en-US" sz="2000"/>
          </a:p>
        </p:txBody>
      </p:sp>
      <p:graphicFrame>
        <p:nvGraphicFramePr>
          <p:cNvPr id="261205" name="Group 85"/>
          <p:cNvGraphicFramePr>
            <a:graphicFrameLocks noGrp="1"/>
          </p:cNvGraphicFramePr>
          <p:nvPr/>
        </p:nvGraphicFramePr>
        <p:xfrm>
          <a:off x="395288" y="2276475"/>
          <a:ext cx="8423275" cy="2468808"/>
        </p:xfrm>
        <a:graphic>
          <a:graphicData uri="http://schemas.openxmlformats.org/drawingml/2006/table">
            <a:tbl>
              <a:tblPr/>
              <a:tblGrid>
                <a:gridCol w="4240212">
                  <a:extLst>
                    <a:ext uri="{9D8B030D-6E8A-4147-A177-3AD203B41FA5}">
                      <a16:colId xmlns:a16="http://schemas.microsoft.com/office/drawing/2014/main" val="20000"/>
                    </a:ext>
                  </a:extLst>
                </a:gridCol>
                <a:gridCol w="4183063">
                  <a:extLst>
                    <a:ext uri="{9D8B030D-6E8A-4147-A177-3AD203B41FA5}">
                      <a16:colId xmlns:a16="http://schemas.microsoft.com/office/drawing/2014/main" val="20001"/>
                    </a:ext>
                  </a:extLst>
                </a:gridCol>
              </a:tblGrid>
              <a:tr h="3657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dirty="0" err="1" smtClean="0">
                          <a:ln>
                            <a:noFill/>
                          </a:ln>
                          <a:solidFill>
                            <a:schemeClr val="tx1"/>
                          </a:solidFill>
                          <a:effectLst/>
                          <a:latin typeface="Times New Roman" pitchFamily="18" charset="0"/>
                          <a:ea typeface="宋体" pitchFamily="2" charset="-122"/>
                        </a:rPr>
                        <a:t>WEP</a:t>
                      </a:r>
                      <a:endParaRPr kumimoji="0" lang="en-US" altLang="zh-CN" sz="1800" b="0" i="0" u="none" strike="noStrike" cap="none" normalizeH="0" baseline="0" dirty="0" smtClean="0">
                        <a:ln>
                          <a:noFill/>
                        </a:ln>
                        <a:solidFill>
                          <a:schemeClr val="tx1"/>
                        </a:solidFill>
                        <a:effectLst/>
                        <a:latin typeface="Times New Roman" pitchFamily="18" charset="0"/>
                        <a:ea typeface="隶书"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536575" algn="l"/>
                          <a:tab pos="796925" algn="ctr"/>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rPr>
                        <a:t>WPA</a:t>
                      </a:r>
                      <a:endParaRPr kumimoji="0" lang="en-US" altLang="zh-CN" sz="1800" b="0" i="0" u="none" strike="noStrike" cap="none" normalizeH="0" baseline="0" smtClean="0">
                        <a:ln>
                          <a:noFill/>
                        </a:ln>
                        <a:solidFill>
                          <a:schemeClr val="tx1"/>
                        </a:solidFill>
                        <a:effectLst/>
                        <a:latin typeface="Times New Roman" pitchFamily="18" charset="0"/>
                        <a:ea typeface="隶书"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密钥长度为</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40</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位</a:t>
                      </a:r>
                      <a:endParaRPr kumimoji="0" lang="zh-CN" altLang="en-US" sz="1800" b="0" i="0" u="none" strike="noStrike" cap="none" normalizeH="0" baseline="0" smtClean="0">
                        <a:ln>
                          <a:noFill/>
                        </a:ln>
                        <a:solidFill>
                          <a:schemeClr val="tx1"/>
                        </a:solidFill>
                        <a:effectLst/>
                        <a:latin typeface="Times New Roman" pitchFamily="18" charset="0"/>
                        <a:ea typeface="隶书" pitchFamily="49"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密钥长度为</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128</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位</a:t>
                      </a:r>
                      <a:endParaRPr kumimoji="0" lang="zh-CN" altLang="en-US" sz="1800" b="0" i="0" u="none" strike="noStrike" cap="none" normalizeH="0" baseline="0" smtClean="0">
                        <a:ln>
                          <a:noFill/>
                        </a:ln>
                        <a:solidFill>
                          <a:schemeClr val="tx1"/>
                        </a:solidFill>
                        <a:effectLst/>
                        <a:latin typeface="Times New Roman" pitchFamily="18" charset="0"/>
                        <a:ea typeface="隶书" pitchFamily="49"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存在较多安全缺陷</a:t>
                      </a:r>
                      <a:endParaRPr kumimoji="0" lang="zh-CN" altLang="en-US" sz="1800" b="0" i="0" u="none" strike="noStrike" cap="none" normalizeH="0" baseline="0" smtClean="0">
                        <a:ln>
                          <a:noFill/>
                        </a:ln>
                        <a:solidFill>
                          <a:schemeClr val="tx1"/>
                        </a:solidFill>
                        <a:effectLst/>
                        <a:latin typeface="Times New Roman" pitchFamily="18" charset="0"/>
                        <a:ea typeface="隶书" pitchFamily="49"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针对</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WEP</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的安全缺陷升级了安全措施</a:t>
                      </a:r>
                      <a:endParaRPr kumimoji="0" lang="zh-CN" altLang="en-US" sz="1800" b="0" i="0" u="none" strike="noStrike" cap="none" normalizeH="0" baseline="0" smtClean="0">
                        <a:ln>
                          <a:noFill/>
                        </a:ln>
                        <a:solidFill>
                          <a:schemeClr val="tx1"/>
                        </a:solidFill>
                        <a:effectLst/>
                        <a:latin typeface="Times New Roman" pitchFamily="18" charset="0"/>
                        <a:ea typeface="隶书" pitchFamily="49"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99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密钥是静态的，同一网络上所有人共享密钥</a:t>
                      </a:r>
                      <a:endParaRPr kumimoji="0" lang="zh-CN" altLang="en-US" sz="1800" b="0" i="0" u="none" strike="noStrike" cap="none" normalizeH="0" baseline="0" dirty="0" smtClean="0">
                        <a:ln>
                          <a:noFill/>
                        </a:ln>
                        <a:solidFill>
                          <a:schemeClr val="tx1"/>
                        </a:solidFill>
                        <a:effectLst/>
                        <a:latin typeface="Times New Roman" pitchFamily="18" charset="0"/>
                        <a:ea typeface="隶书" pitchFamily="49"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动态会话密钥，每次通信时每个用户都具有不同密钥</a:t>
                      </a:r>
                      <a:endParaRPr kumimoji="0" lang="zh-CN" altLang="en-US" sz="1800" b="0" i="0" u="none" strike="noStrike" cap="none" normalizeH="0" baseline="0" smtClean="0">
                        <a:ln>
                          <a:noFill/>
                        </a:ln>
                        <a:solidFill>
                          <a:schemeClr val="tx1"/>
                        </a:solidFill>
                        <a:effectLst/>
                        <a:latin typeface="Times New Roman" pitchFamily="18" charset="0"/>
                        <a:ea typeface="隶书" pitchFamily="49"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密钥由用户设定</a:t>
                      </a:r>
                      <a:endParaRPr kumimoji="0" lang="zh-CN" altLang="en-US" sz="1800" b="0" i="0" u="none" strike="noStrike" cap="none" normalizeH="0" baseline="0" smtClean="0">
                        <a:ln>
                          <a:noFill/>
                        </a:ln>
                        <a:solidFill>
                          <a:schemeClr val="tx1"/>
                        </a:solidFill>
                        <a:effectLst/>
                        <a:latin typeface="Times New Roman" pitchFamily="18" charset="0"/>
                        <a:ea typeface="隶书" pitchFamily="49"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密钥自动生成和分发</a:t>
                      </a:r>
                      <a:endParaRPr kumimoji="0" lang="zh-CN" altLang="en-US" sz="1800" b="0" i="0" u="none" strike="noStrike" cap="none" normalizeH="0" baseline="0" smtClean="0">
                        <a:ln>
                          <a:noFill/>
                        </a:ln>
                        <a:solidFill>
                          <a:schemeClr val="tx1"/>
                        </a:solidFill>
                        <a:effectLst/>
                        <a:latin typeface="Times New Roman" pitchFamily="18" charset="0"/>
                        <a:ea typeface="隶书" pitchFamily="49"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使用预设的</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WEP</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rPr>
                        <a:t>密钥进行身份认证</a:t>
                      </a:r>
                      <a:endParaRPr kumimoji="0" lang="zh-CN" altLang="en-US" sz="1800" b="0" i="0" u="none" strike="noStrike" cap="none" normalizeH="0" baseline="0" smtClean="0">
                        <a:ln>
                          <a:noFill/>
                        </a:ln>
                        <a:solidFill>
                          <a:schemeClr val="tx1"/>
                        </a:solidFill>
                        <a:effectLst/>
                        <a:latin typeface="Times New Roman" pitchFamily="18" charset="0"/>
                        <a:ea typeface="隶书" pitchFamily="49"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使用</a:t>
                      </a:r>
                      <a:r>
                        <a:rPr kumimoji="0" lang="en-US" altLang="zh-CN" sz="1800" b="0" i="0" u="none" strike="noStrike" cap="none" normalizeH="0" baseline="0" dirty="0" err="1" smtClean="0">
                          <a:ln>
                            <a:noFill/>
                          </a:ln>
                          <a:solidFill>
                            <a:srgbClr val="FF0000"/>
                          </a:solidFill>
                          <a:effectLst/>
                          <a:latin typeface="Times New Roman" pitchFamily="18" charset="0"/>
                          <a:ea typeface="宋体" pitchFamily="2" charset="-122"/>
                        </a:rPr>
                        <a:t>802.11x</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和</a:t>
                      </a:r>
                      <a:r>
                        <a:rPr kumimoji="0" lang="en-US" altLang="zh-CN" sz="1800" b="0" i="0" u="none" strike="noStrike" cap="none" normalizeH="0" baseline="0" dirty="0" err="1" smtClean="0">
                          <a:ln>
                            <a:noFill/>
                          </a:ln>
                          <a:solidFill>
                            <a:schemeClr val="tx1"/>
                          </a:solidFill>
                          <a:effectLst/>
                          <a:latin typeface="Times New Roman" pitchFamily="18" charset="0"/>
                          <a:ea typeface="宋体" pitchFamily="2" charset="-122"/>
                        </a:rPr>
                        <a:t>EAP</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rPr>
                        <a:t>进行身份认证</a:t>
                      </a:r>
                      <a:endParaRPr kumimoji="0" lang="zh-CN" altLang="en-US" sz="1800" b="0" i="0" u="none" strike="noStrike" cap="none" normalizeH="0" baseline="0" dirty="0" smtClean="0">
                        <a:ln>
                          <a:noFill/>
                        </a:ln>
                        <a:solidFill>
                          <a:schemeClr val="tx1"/>
                        </a:solidFill>
                        <a:effectLst/>
                        <a:latin typeface="Times New Roman" pitchFamily="18" charset="0"/>
                        <a:ea typeface="隶书" pitchFamily="49" charset="-122"/>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DDDF88B9-A2E0-4439-87E9-DF46AC3CBA10}" type="slidenum">
              <a:rPr lang="en-US"/>
              <a:pPr>
                <a:defRPr/>
              </a:pPr>
              <a:t>2</a:t>
            </a:fld>
            <a:endParaRPr lang="en-US"/>
          </a:p>
        </p:txBody>
      </p:sp>
      <p:sp>
        <p:nvSpPr>
          <p:cNvPr id="3075" name="Rectangle 2"/>
          <p:cNvSpPr>
            <a:spLocks noGrp="1" noChangeArrowheads="1"/>
          </p:cNvSpPr>
          <p:nvPr>
            <p:ph type="title"/>
          </p:nvPr>
        </p:nvSpPr>
        <p:spPr/>
        <p:txBody>
          <a:bodyPr/>
          <a:lstStyle/>
          <a:p>
            <a:r>
              <a:rPr lang="zh-CN" altLang="en-US" smtClean="0"/>
              <a:t>物联网通信技术</a:t>
            </a:r>
          </a:p>
        </p:txBody>
      </p:sp>
      <p:sp>
        <p:nvSpPr>
          <p:cNvPr id="3076" name="Rectangle 3"/>
          <p:cNvSpPr>
            <a:spLocks noGrp="1" noChangeArrowheads="1"/>
          </p:cNvSpPr>
          <p:nvPr>
            <p:ph type="body" idx="1"/>
          </p:nvPr>
        </p:nvSpPr>
        <p:spPr>
          <a:xfrm>
            <a:off x="395288" y="1196975"/>
            <a:ext cx="8458200" cy="4679950"/>
          </a:xfrm>
        </p:spPr>
        <p:txBody>
          <a:bodyPr/>
          <a:lstStyle/>
          <a:p>
            <a:r>
              <a:rPr lang="zh-CN" altLang="en-US" smtClean="0"/>
              <a:t>物联网通信技术包含近距离无线通信技术、有线传输技术、远距离无线通信技术、</a:t>
            </a:r>
            <a:r>
              <a:rPr lang="en-US" altLang="zh-CN" smtClean="0"/>
              <a:t>Internet</a:t>
            </a:r>
            <a:r>
              <a:rPr lang="zh-CN" altLang="en-US" smtClean="0"/>
              <a:t>技术等。</a:t>
            </a:r>
          </a:p>
          <a:p>
            <a:r>
              <a:rPr lang="zh-CN" altLang="en-US" smtClean="0"/>
              <a:t>如图</a:t>
            </a:r>
            <a:r>
              <a:rPr lang="en-US" altLang="zh-CN" smtClean="0"/>
              <a:t>5-1</a:t>
            </a:r>
            <a:r>
              <a:rPr lang="zh-CN" altLang="en-US" smtClean="0"/>
              <a:t>所示，利用近距离无线通信技术、有线传输技术组成局域网，实现感知数据的汇聚，利用</a:t>
            </a:r>
            <a:r>
              <a:rPr lang="en-US" altLang="zh-CN" smtClean="0"/>
              <a:t>Internet</a:t>
            </a:r>
            <a:r>
              <a:rPr lang="zh-CN" altLang="en-US" smtClean="0"/>
              <a:t>技术实现感知数据的共享，利用远距离无线通信技术弥补有线无法涉及的区域。</a:t>
            </a:r>
          </a:p>
          <a:p>
            <a:r>
              <a:rPr lang="zh-CN" altLang="en-US" smtClean="0"/>
              <a:t>这些技术集合在一起，成为实现物联网数据传输的关键通信技术。</a:t>
            </a:r>
          </a:p>
        </p:txBody>
      </p:sp>
    </p:spTree>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1"/>
          <p:cNvSpPr>
            <a:spLocks noGrp="1" noChangeArrowheads="1"/>
          </p:cNvSpPr>
          <p:nvPr>
            <p:ph type="title"/>
          </p:nvPr>
        </p:nvSpPr>
        <p:spPr/>
        <p:txBody>
          <a:bodyPr/>
          <a:lstStyle/>
          <a:p>
            <a:endParaRPr lang="zh-CN" altLang="en-US" smtClean="0"/>
          </a:p>
        </p:txBody>
      </p:sp>
      <p:sp>
        <p:nvSpPr>
          <p:cNvPr id="21507" name="Rectangle 3"/>
          <p:cNvSpPr>
            <a:spLocks noGrp="1" noChangeArrowheads="1"/>
          </p:cNvSpPr>
          <p:nvPr>
            <p:ph type="body" sz="half" idx="1"/>
          </p:nvPr>
        </p:nvSpPr>
        <p:spPr>
          <a:xfrm>
            <a:off x="381000" y="1268413"/>
            <a:ext cx="8367713" cy="4987925"/>
          </a:xfrm>
        </p:spPr>
        <p:txBody>
          <a:bodyPr/>
          <a:lstStyle/>
          <a:p>
            <a:r>
              <a:rPr lang="en-US" altLang="zh-CN" sz="2400" smtClean="0"/>
              <a:t>WPA2</a:t>
            </a:r>
            <a:r>
              <a:rPr lang="zh-CN" altLang="en-US" sz="2400" smtClean="0"/>
              <a:t>加密技术</a:t>
            </a:r>
          </a:p>
          <a:p>
            <a:pPr lvl="1"/>
            <a:r>
              <a:rPr lang="en-US" altLang="zh-CN" sz="2000" smtClean="0"/>
              <a:t>WPA2</a:t>
            </a:r>
            <a:r>
              <a:rPr lang="zh-CN" altLang="en-US" sz="2000" smtClean="0"/>
              <a:t>除了使用</a:t>
            </a:r>
            <a:r>
              <a:rPr lang="en-US" altLang="zh-CN" sz="2000" smtClean="0"/>
              <a:t>802.1x/EAP</a:t>
            </a:r>
            <a:r>
              <a:rPr lang="zh-CN" altLang="en-US" sz="2000" smtClean="0"/>
              <a:t>框架以确保身份验证外，“四次握手”是另一个重要的</a:t>
            </a:r>
            <a:r>
              <a:rPr lang="en-US" altLang="zh-CN" sz="2000" smtClean="0"/>
              <a:t>WPA2</a:t>
            </a:r>
            <a:r>
              <a:rPr lang="zh-CN" altLang="en-US" sz="2000" smtClean="0"/>
              <a:t>的身份验证过程。</a:t>
            </a:r>
          </a:p>
          <a:p>
            <a:pPr lvl="1"/>
            <a:r>
              <a:rPr lang="zh-CN" altLang="en-US" sz="2000" smtClean="0"/>
              <a:t> </a:t>
            </a:r>
            <a:r>
              <a:rPr lang="en-US" altLang="zh-CN" sz="2000" smtClean="0"/>
              <a:t>"</a:t>
            </a:r>
            <a:r>
              <a:rPr lang="zh-CN" altLang="en-US" sz="2000" smtClean="0"/>
              <a:t>预先共享密钥 </a:t>
            </a:r>
            <a:r>
              <a:rPr lang="en-US" altLang="zh-CN" sz="2000" smtClean="0"/>
              <a:t>(PSK)" .</a:t>
            </a:r>
            <a:endParaRPr lang="zh-CN" altLang="en-US" sz="2000" smtClean="0"/>
          </a:p>
        </p:txBody>
      </p:sp>
      <p:sp>
        <p:nvSpPr>
          <p:cNvPr id="21534" name="Rectangle 97"/>
          <p:cNvSpPr>
            <a:spLocks noChangeArrowheads="1"/>
          </p:cNvSpPr>
          <p:nvPr/>
        </p:nvSpPr>
        <p:spPr bwMode="auto">
          <a:xfrm>
            <a:off x="5651500" y="476250"/>
            <a:ext cx="3203575" cy="1187450"/>
          </a:xfrm>
          <a:prstGeom prst="rect">
            <a:avLst/>
          </a:prstGeom>
          <a:solidFill>
            <a:srgbClr val="FFCC99"/>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ea typeface="隶书" pitchFamily="49" charset="-122"/>
              </a:defRPr>
            </a:lvl1pPr>
            <a:lvl2pPr marL="742950" indent="-285750" eaLnBrk="0" hangingPunct="0">
              <a:defRPr sz="2400">
                <a:solidFill>
                  <a:schemeClr val="tx1"/>
                </a:solidFill>
                <a:latin typeface="Times New Roman" pitchFamily="18" charset="0"/>
                <a:ea typeface="隶书" pitchFamily="49" charset="-122"/>
              </a:defRPr>
            </a:lvl2pPr>
            <a:lvl3pPr marL="1143000" indent="-228600" eaLnBrk="0" hangingPunct="0">
              <a:defRPr sz="2400">
                <a:solidFill>
                  <a:schemeClr val="tx1"/>
                </a:solidFill>
                <a:latin typeface="Times New Roman" pitchFamily="18" charset="0"/>
                <a:ea typeface="隶书" pitchFamily="49" charset="-122"/>
              </a:defRPr>
            </a:lvl3pPr>
            <a:lvl4pPr marL="1600200" indent="-228600" eaLnBrk="0" hangingPunct="0">
              <a:defRPr sz="2400">
                <a:solidFill>
                  <a:schemeClr val="tx1"/>
                </a:solidFill>
                <a:latin typeface="Times New Roman" pitchFamily="18" charset="0"/>
                <a:ea typeface="隶书" pitchFamily="49" charset="-122"/>
              </a:defRPr>
            </a:lvl4pPr>
            <a:lvl5pPr marL="2057400" indent="-228600" eaLnBrk="0" hangingPunct="0">
              <a:defRPr sz="2400">
                <a:solidFill>
                  <a:schemeClr val="tx1"/>
                </a:solidFill>
                <a:latin typeface="Times New Roman" pitchFamily="18" charset="0"/>
                <a:ea typeface="隶书" pitchFamily="49" charset="-122"/>
              </a:defRPr>
            </a:lvl5pPr>
            <a:lvl6pPr marL="2514600" indent="-228600" eaLnBrk="0" fontAlgn="base" hangingPunct="0">
              <a:spcBef>
                <a:spcPct val="0"/>
              </a:spcBef>
              <a:spcAft>
                <a:spcPct val="0"/>
              </a:spcAft>
              <a:defRPr sz="2400">
                <a:solidFill>
                  <a:schemeClr val="tx1"/>
                </a:solidFill>
                <a:latin typeface="Times New Roman" pitchFamily="18" charset="0"/>
                <a:ea typeface="隶书" pitchFamily="49" charset="-122"/>
              </a:defRPr>
            </a:lvl6pPr>
            <a:lvl7pPr marL="2971800" indent="-228600" eaLnBrk="0" fontAlgn="base" hangingPunct="0">
              <a:spcBef>
                <a:spcPct val="0"/>
              </a:spcBef>
              <a:spcAft>
                <a:spcPct val="0"/>
              </a:spcAft>
              <a:defRPr sz="2400">
                <a:solidFill>
                  <a:schemeClr val="tx1"/>
                </a:solidFill>
                <a:latin typeface="Times New Roman" pitchFamily="18" charset="0"/>
                <a:ea typeface="隶书" pitchFamily="49" charset="-122"/>
              </a:defRPr>
            </a:lvl7pPr>
            <a:lvl8pPr marL="3429000" indent="-228600" eaLnBrk="0" fontAlgn="base" hangingPunct="0">
              <a:spcBef>
                <a:spcPct val="0"/>
              </a:spcBef>
              <a:spcAft>
                <a:spcPct val="0"/>
              </a:spcAft>
              <a:defRPr sz="2400">
                <a:solidFill>
                  <a:schemeClr val="tx1"/>
                </a:solidFill>
                <a:latin typeface="Times New Roman" pitchFamily="18" charset="0"/>
                <a:ea typeface="隶书" pitchFamily="49" charset="-122"/>
              </a:defRPr>
            </a:lvl8pPr>
            <a:lvl9pPr marL="3886200" indent="-228600" eaLnBrk="0" fontAlgn="base" hangingPunct="0">
              <a:spcBef>
                <a:spcPct val="0"/>
              </a:spcBef>
              <a:spcAft>
                <a:spcPct val="0"/>
              </a:spcAft>
              <a:defRPr sz="2400">
                <a:solidFill>
                  <a:schemeClr val="tx1"/>
                </a:solidFill>
                <a:latin typeface="Times New Roman" pitchFamily="18" charset="0"/>
                <a:ea typeface="隶书" pitchFamily="49" charset="-122"/>
              </a:defRPr>
            </a:lvl9pPr>
          </a:lstStyle>
          <a:p>
            <a:r>
              <a:rPr lang="zh-CN" altLang="en-US"/>
              <a:t>高级加密标准</a:t>
            </a:r>
          </a:p>
          <a:p>
            <a:r>
              <a:rPr lang="zh-CN" altLang="en-US"/>
              <a:t>（</a:t>
            </a:r>
            <a:r>
              <a:rPr lang="en-US" altLang="zh-CN"/>
              <a:t>Advanced Encryption Standard</a:t>
            </a:r>
            <a:r>
              <a:rPr lang="zh-CN" altLang="en-US"/>
              <a:t>，</a:t>
            </a:r>
            <a:r>
              <a:rPr lang="en-US" altLang="zh-CN"/>
              <a:t>AES</a:t>
            </a:r>
            <a:r>
              <a:rPr lang="zh-CN" altLang="en-US"/>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49" y="3068960"/>
            <a:ext cx="875347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95536" y="1268760"/>
            <a:ext cx="8458200" cy="4987925"/>
          </a:xfrm>
        </p:spPr>
        <p:txBody>
          <a:bodyPr/>
          <a:lstStyle/>
          <a:p>
            <a:r>
              <a:rPr lang="en-US" altLang="zh-CN" sz="2400" b="1" dirty="0"/>
              <a:t>4. Wi-Fi</a:t>
            </a:r>
            <a:r>
              <a:rPr lang="zh-CN" altLang="zh-CN" sz="2400" b="1" dirty="0" smtClean="0"/>
              <a:t>的</a:t>
            </a:r>
            <a:r>
              <a:rPr lang="zh-CN" altLang="en-US" sz="2400" b="1" dirty="0" smtClean="0"/>
              <a:t>身份认证</a:t>
            </a:r>
            <a:r>
              <a:rPr lang="zh-CN" altLang="zh-CN" sz="2400" b="1" dirty="0" smtClean="0"/>
              <a:t>技术</a:t>
            </a:r>
            <a:endParaRPr lang="zh-CN" altLang="zh-CN" sz="2400" b="1" dirty="0"/>
          </a:p>
          <a:p>
            <a:r>
              <a:rPr lang="zh-CN" altLang="zh-CN" sz="2400" dirty="0"/>
              <a:t>任何终端在接入到</a:t>
            </a:r>
            <a:r>
              <a:rPr lang="en-US" altLang="zh-CN" sz="2400" dirty="0"/>
              <a:t>Wi-Fi</a:t>
            </a:r>
            <a:r>
              <a:rPr lang="zh-CN" altLang="zh-CN" sz="2400" dirty="0"/>
              <a:t>所组成的无线局域网之前需要进行身份认证。</a:t>
            </a:r>
            <a:r>
              <a:rPr lang="en-US" altLang="zh-CN" sz="2400" dirty="0"/>
              <a:t>IEEE </a:t>
            </a:r>
            <a:r>
              <a:rPr lang="en-US" altLang="zh-CN" sz="2400" dirty="0" err="1"/>
              <a:t>802.11b</a:t>
            </a:r>
            <a:r>
              <a:rPr lang="zh-CN" altLang="zh-CN" sz="2400" dirty="0"/>
              <a:t>标准定义了开放式和共享密钥式两种身份认证方法。身份认证必须在每个终端上进行设置，并且这些设置应该与通信的所有访问点相匹配。认证过程包括两个通信步骤</a:t>
            </a:r>
            <a:r>
              <a:rPr lang="zh-CN" altLang="zh-CN" sz="2400" dirty="0" smtClean="0"/>
              <a:t>：</a:t>
            </a:r>
            <a:endParaRPr lang="en-US" altLang="zh-CN" sz="2400" dirty="0" smtClean="0"/>
          </a:p>
          <a:p>
            <a:pPr lvl="1"/>
            <a:r>
              <a:rPr lang="zh-CN" altLang="en-US" dirty="0" smtClean="0"/>
              <a:t>第</a:t>
            </a:r>
            <a:r>
              <a:rPr lang="en-US" altLang="zh-CN" dirty="0" smtClean="0"/>
              <a:t>1</a:t>
            </a:r>
            <a:r>
              <a:rPr lang="zh-CN" altLang="en-US" dirty="0" smtClean="0"/>
              <a:t>步，请求认证的站点</a:t>
            </a:r>
            <a:r>
              <a:rPr lang="en-US" altLang="zh-CN" dirty="0" smtClean="0"/>
              <a:t>STA</a:t>
            </a:r>
            <a:r>
              <a:rPr lang="zh-CN" altLang="en-US" dirty="0" smtClean="0"/>
              <a:t>向访问接入点（</a:t>
            </a:r>
            <a:r>
              <a:rPr lang="en-US" altLang="zh-CN" dirty="0" smtClean="0"/>
              <a:t>Access Point</a:t>
            </a:r>
            <a:r>
              <a:rPr lang="zh-CN" altLang="en-US" dirty="0" smtClean="0"/>
              <a:t>，</a:t>
            </a:r>
            <a:r>
              <a:rPr lang="en-US" altLang="zh-CN" dirty="0" smtClean="0"/>
              <a:t>AP</a:t>
            </a:r>
            <a:r>
              <a:rPr lang="zh-CN" altLang="en-US" dirty="0" smtClean="0"/>
              <a:t>）发送一个含有本站身份的认证请求帧；</a:t>
            </a:r>
          </a:p>
          <a:p>
            <a:pPr lvl="1"/>
            <a:r>
              <a:rPr lang="zh-CN" altLang="en-US" dirty="0" smtClean="0"/>
              <a:t>第</a:t>
            </a:r>
            <a:r>
              <a:rPr lang="en-US" altLang="zh-CN" dirty="0" smtClean="0"/>
              <a:t>2</a:t>
            </a:r>
            <a:r>
              <a:rPr lang="zh-CN" altLang="en-US" dirty="0" smtClean="0"/>
              <a:t>步，</a:t>
            </a:r>
            <a:r>
              <a:rPr lang="en-US" altLang="zh-CN" dirty="0" smtClean="0"/>
              <a:t>AP</a:t>
            </a:r>
            <a:r>
              <a:rPr lang="zh-CN" altLang="en-US" dirty="0" smtClean="0"/>
              <a:t>接收到请求后，向</a:t>
            </a:r>
            <a:r>
              <a:rPr lang="en-US" altLang="zh-CN" dirty="0" smtClean="0"/>
              <a:t>STA</a:t>
            </a:r>
            <a:r>
              <a:rPr lang="zh-CN" altLang="en-US" dirty="0" smtClean="0"/>
              <a:t>返回一个认证结果，如果认证成功，则返回该</a:t>
            </a:r>
            <a:r>
              <a:rPr lang="en-US" altLang="zh-CN" dirty="0" smtClean="0"/>
              <a:t>AP</a:t>
            </a:r>
            <a:r>
              <a:rPr lang="zh-CN" altLang="en-US" dirty="0" smtClean="0"/>
              <a:t>的</a:t>
            </a:r>
            <a:r>
              <a:rPr lang="en-US" altLang="zh-CN" dirty="0" err="1" smtClean="0"/>
              <a:t>SSID</a:t>
            </a:r>
            <a:r>
              <a:rPr lang="zh-CN" altLang="en-US" dirty="0" smtClean="0"/>
              <a:t>。</a:t>
            </a:r>
          </a:p>
          <a:p>
            <a:pPr lvl="1"/>
            <a:endParaRPr lang="zh-CN" altLang="zh-CN" dirty="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21</a:t>
            </a:fld>
            <a:endParaRPr lang="en-US"/>
          </a:p>
        </p:txBody>
      </p:sp>
    </p:spTree>
    <p:extLst>
      <p:ext uri="{BB962C8B-B14F-4D97-AF65-F5344CB8AC3E}">
        <p14:creationId xmlns:p14="http://schemas.microsoft.com/office/powerpoint/2010/main" val="3805311186"/>
      </p:ext>
    </p:extLst>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 </a:t>
            </a:r>
            <a:r>
              <a:rPr lang="zh-CN" altLang="en-US" dirty="0" smtClean="0"/>
              <a:t>近距离无线通信技术</a:t>
            </a:r>
            <a:endParaRPr lang="zh-CN" altLang="en-US" dirty="0"/>
          </a:p>
        </p:txBody>
      </p:sp>
      <p:sp>
        <p:nvSpPr>
          <p:cNvPr id="3" name="内容占位符 2"/>
          <p:cNvSpPr>
            <a:spLocks noGrp="1"/>
          </p:cNvSpPr>
          <p:nvPr>
            <p:ph idx="1"/>
          </p:nvPr>
        </p:nvSpPr>
        <p:spPr>
          <a:xfrm>
            <a:off x="395536" y="1412776"/>
            <a:ext cx="8458200" cy="4987925"/>
          </a:xfrm>
        </p:spPr>
        <p:txBody>
          <a:bodyPr/>
          <a:lstStyle/>
          <a:p>
            <a:r>
              <a:rPr lang="zh-CN" altLang="zh-CN" sz="2400" dirty="0"/>
              <a:t>下面介绍</a:t>
            </a:r>
            <a:r>
              <a:rPr lang="en-US" altLang="zh-CN" sz="2400" dirty="0"/>
              <a:t>IEEE 802.11</a:t>
            </a:r>
            <a:r>
              <a:rPr lang="zh-CN" altLang="zh-CN" sz="2400" dirty="0"/>
              <a:t>共享密钥认证方式。共享密钥认证方式以有线等价保密（</a:t>
            </a:r>
            <a:r>
              <a:rPr lang="en-US" altLang="zh-CN" sz="2400" dirty="0"/>
              <a:t>Wired Equivalent Privacy</a:t>
            </a:r>
            <a:r>
              <a:rPr lang="zh-CN" altLang="zh-CN" sz="2400" dirty="0"/>
              <a:t>，</a:t>
            </a:r>
            <a:r>
              <a:rPr lang="en-US" altLang="zh-CN" sz="2400" dirty="0" err="1"/>
              <a:t>WEP</a:t>
            </a:r>
            <a:r>
              <a:rPr lang="zh-CN" altLang="zh-CN" sz="2400" dirty="0"/>
              <a:t>）为基础，认证过程基于请求</a:t>
            </a:r>
            <a:r>
              <a:rPr lang="en-US" altLang="zh-CN" sz="2400" dirty="0"/>
              <a:t>-</a:t>
            </a:r>
            <a:r>
              <a:rPr lang="zh-CN" altLang="zh-CN" sz="2400" dirty="0"/>
              <a:t>应答模式，具体步骤如下：</a:t>
            </a:r>
          </a:p>
          <a:p>
            <a:pPr lvl="1"/>
            <a:r>
              <a:rPr lang="zh-CN" altLang="zh-CN" sz="2000" dirty="0"/>
              <a:t>第</a:t>
            </a:r>
            <a:r>
              <a:rPr lang="en-US" altLang="zh-CN" sz="2000" dirty="0"/>
              <a:t>1</a:t>
            </a:r>
            <a:r>
              <a:rPr lang="zh-CN" altLang="zh-CN" sz="2000" dirty="0"/>
              <a:t>步，请求认证的站点</a:t>
            </a:r>
            <a:r>
              <a:rPr lang="en-US" altLang="zh-CN" sz="2000" dirty="0"/>
              <a:t>STA</a:t>
            </a:r>
            <a:r>
              <a:rPr lang="zh-CN" altLang="zh-CN" sz="2000" dirty="0"/>
              <a:t>向</a:t>
            </a:r>
            <a:r>
              <a:rPr lang="en-US" altLang="zh-CN" sz="2000" dirty="0"/>
              <a:t>AP</a:t>
            </a:r>
            <a:r>
              <a:rPr lang="zh-CN" altLang="zh-CN" sz="2000" dirty="0"/>
              <a:t>发送认证请求；</a:t>
            </a:r>
          </a:p>
          <a:p>
            <a:pPr lvl="1"/>
            <a:r>
              <a:rPr lang="zh-CN" altLang="zh-CN" sz="2000" dirty="0"/>
              <a:t>第</a:t>
            </a:r>
            <a:r>
              <a:rPr lang="en-US" altLang="zh-CN" sz="2000" dirty="0"/>
              <a:t>2</a:t>
            </a:r>
            <a:r>
              <a:rPr lang="zh-CN" altLang="zh-CN" sz="2000" dirty="0"/>
              <a:t>步，</a:t>
            </a:r>
            <a:r>
              <a:rPr lang="en-US" altLang="zh-CN" sz="2000" dirty="0"/>
              <a:t>AP</a:t>
            </a:r>
            <a:r>
              <a:rPr lang="zh-CN" altLang="zh-CN" sz="2000" dirty="0"/>
              <a:t>接收到该认证请求后，向</a:t>
            </a:r>
            <a:r>
              <a:rPr lang="en-US" altLang="zh-CN" sz="2000" dirty="0"/>
              <a:t>STA</a:t>
            </a:r>
            <a:r>
              <a:rPr lang="zh-CN" altLang="zh-CN" sz="2000" dirty="0"/>
              <a:t>返回</a:t>
            </a:r>
            <a:r>
              <a:rPr lang="en-US" altLang="zh-CN" sz="2000" dirty="0"/>
              <a:t>128</a:t>
            </a:r>
            <a:r>
              <a:rPr lang="zh-CN" altLang="zh-CN" sz="2000" dirty="0"/>
              <a:t>字节的认证消息作为请求的验证</a:t>
            </a:r>
            <a:r>
              <a:rPr lang="zh-CN" altLang="zh-CN" sz="2000" dirty="0" smtClean="0"/>
              <a:t>。</a:t>
            </a:r>
            <a:endParaRPr lang="en-US" altLang="zh-CN" sz="2000" dirty="0" smtClean="0"/>
          </a:p>
          <a:p>
            <a:pPr lvl="1"/>
            <a:r>
              <a:rPr lang="zh-CN" altLang="zh-CN" sz="2000" dirty="0" smtClean="0"/>
              <a:t>此</a:t>
            </a:r>
            <a:r>
              <a:rPr lang="zh-CN" altLang="zh-CN" sz="2000" dirty="0"/>
              <a:t>验证消息由</a:t>
            </a:r>
            <a:r>
              <a:rPr lang="en-US" altLang="zh-CN" sz="2000" dirty="0" err="1"/>
              <a:t>WEP</a:t>
            </a:r>
            <a:r>
              <a:rPr lang="zh-CN" altLang="zh-CN" sz="2000" dirty="0"/>
              <a:t>的伪随机数生成器产生，包括认证算法标识、认证事务序列号、认证状态码和认证算法依赖信息四部分。如果认证不是成功，则表明认证失败，整个认证结束</a:t>
            </a:r>
            <a:r>
              <a:rPr lang="zh-CN" altLang="zh-CN" sz="2000" dirty="0" smtClean="0"/>
              <a:t>；</a:t>
            </a:r>
            <a:endParaRPr lang="en-US" altLang="zh-CN" sz="2000" dirty="0" smtClean="0"/>
          </a:p>
          <a:p>
            <a:pPr lvl="1"/>
            <a:endParaRPr lang="zh-CN" altLang="zh-CN" sz="2000" dirty="0"/>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22</a:t>
            </a:fld>
            <a:endParaRPr lang="en-US"/>
          </a:p>
        </p:txBody>
      </p:sp>
    </p:spTree>
    <p:extLst>
      <p:ext uri="{BB962C8B-B14F-4D97-AF65-F5344CB8AC3E}">
        <p14:creationId xmlns:p14="http://schemas.microsoft.com/office/powerpoint/2010/main" val="3362810195"/>
      </p:ext>
    </p:extLst>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 </a:t>
            </a:r>
            <a:r>
              <a:rPr lang="zh-CN" altLang="en-US" dirty="0" smtClean="0"/>
              <a:t>近距离无线通信技术</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23</a:t>
            </a:fld>
            <a:endParaRPr lang="en-US"/>
          </a:p>
        </p:txBody>
      </p:sp>
      <p:sp>
        <p:nvSpPr>
          <p:cNvPr id="5" name="内容占位符 4"/>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412776"/>
            <a:ext cx="852487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103295"/>
      </p:ext>
    </p:extLst>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 </a:t>
            </a:r>
            <a:r>
              <a:rPr lang="zh-CN" altLang="en-US" dirty="0" smtClean="0"/>
              <a:t>近距离无线通信技术</a:t>
            </a:r>
            <a:endParaRPr lang="zh-CN" altLang="en-US" dirty="0"/>
          </a:p>
        </p:txBody>
      </p:sp>
      <p:sp>
        <p:nvSpPr>
          <p:cNvPr id="3" name="内容占位符 2"/>
          <p:cNvSpPr>
            <a:spLocks noGrp="1"/>
          </p:cNvSpPr>
          <p:nvPr>
            <p:ph idx="1"/>
          </p:nvPr>
        </p:nvSpPr>
        <p:spPr/>
        <p:txBody>
          <a:bodyPr/>
          <a:lstStyle/>
          <a:p>
            <a:r>
              <a:rPr lang="zh-CN" altLang="zh-CN" dirty="0"/>
              <a:t>采用</a:t>
            </a:r>
            <a:r>
              <a:rPr lang="en-US" altLang="zh-CN" dirty="0" err="1"/>
              <a:t>RC4</a:t>
            </a:r>
            <a:r>
              <a:rPr lang="zh-CN" altLang="zh-CN" dirty="0"/>
              <a:t>算法的</a:t>
            </a:r>
            <a:r>
              <a:rPr lang="en-US" altLang="zh-CN" dirty="0" err="1"/>
              <a:t>WEP</a:t>
            </a:r>
            <a:r>
              <a:rPr lang="zh-CN" altLang="zh-CN" dirty="0"/>
              <a:t>加密过程下：</a:t>
            </a:r>
          </a:p>
          <a:p>
            <a:pPr lvl="1"/>
            <a:r>
              <a:rPr lang="zh-CN" altLang="zh-CN" dirty="0"/>
              <a:t>第</a:t>
            </a:r>
            <a:r>
              <a:rPr lang="en-US" altLang="zh-CN" dirty="0"/>
              <a:t>1</a:t>
            </a:r>
            <a:r>
              <a:rPr lang="zh-CN" altLang="zh-CN" dirty="0"/>
              <a:t>步：计算明文消息</a:t>
            </a:r>
            <a:r>
              <a:rPr lang="en-US" altLang="zh-CN" dirty="0"/>
              <a:t>M</a:t>
            </a:r>
            <a:r>
              <a:rPr lang="zh-CN" altLang="zh-CN" dirty="0"/>
              <a:t>的完整性校验值，由原始明文消息和完整性校验值组成新的明文消息；</a:t>
            </a:r>
          </a:p>
          <a:p>
            <a:pPr lvl="1"/>
            <a:r>
              <a:rPr lang="zh-CN" altLang="zh-CN" dirty="0"/>
              <a:t>第</a:t>
            </a:r>
            <a:r>
              <a:rPr lang="en-US" altLang="zh-CN" dirty="0"/>
              <a:t>2</a:t>
            </a:r>
            <a:r>
              <a:rPr lang="zh-CN" altLang="zh-CN" dirty="0"/>
              <a:t>步：使用私密密钥</a:t>
            </a:r>
            <a:r>
              <a:rPr lang="en-US" altLang="zh-CN" dirty="0"/>
              <a:t>K</a:t>
            </a:r>
            <a:r>
              <a:rPr lang="zh-CN" altLang="zh-CN" dirty="0"/>
              <a:t>和随机选择的一个</a:t>
            </a:r>
            <a:r>
              <a:rPr lang="en-US" altLang="zh-CN" dirty="0" err="1"/>
              <a:t>24bit</a:t>
            </a:r>
            <a:r>
              <a:rPr lang="zh-CN" altLang="zh-CN" dirty="0"/>
              <a:t>的初始向量</a:t>
            </a:r>
            <a:r>
              <a:rPr lang="en-US" altLang="zh-CN" dirty="0"/>
              <a:t>IV</a:t>
            </a:r>
            <a:r>
              <a:rPr lang="zh-CN" altLang="zh-CN" dirty="0"/>
              <a:t>作为随机密钥生成种子，通过</a:t>
            </a:r>
            <a:r>
              <a:rPr lang="en-US" altLang="zh-CN" dirty="0" err="1"/>
              <a:t>RC4</a:t>
            </a:r>
            <a:r>
              <a:rPr lang="zh-CN" altLang="zh-CN" dirty="0"/>
              <a:t>随机密钥生成算法，生成一个</a:t>
            </a:r>
            <a:r>
              <a:rPr lang="en-US" altLang="zh-CN" dirty="0" err="1"/>
              <a:t>64bit</a:t>
            </a:r>
            <a:r>
              <a:rPr lang="zh-CN" altLang="zh-CN" dirty="0"/>
              <a:t>密钥，作为通信密钥，将密钥和明文消息</a:t>
            </a:r>
            <a:r>
              <a:rPr lang="en-US" altLang="zh-CN" dirty="0"/>
              <a:t>P</a:t>
            </a:r>
            <a:r>
              <a:rPr lang="zh-CN" altLang="zh-CN" dirty="0"/>
              <a:t>进行异或运算生成密文。</a:t>
            </a:r>
          </a:p>
          <a:p>
            <a:pPr lvl="1"/>
            <a:r>
              <a:rPr lang="zh-CN" altLang="zh-CN" dirty="0"/>
              <a:t>第</a:t>
            </a:r>
            <a:r>
              <a:rPr lang="en-US" altLang="zh-CN" dirty="0"/>
              <a:t>3</a:t>
            </a:r>
            <a:r>
              <a:rPr lang="zh-CN" altLang="zh-CN" dirty="0"/>
              <a:t>步：将生成的密文和初始向量</a:t>
            </a:r>
            <a:r>
              <a:rPr lang="en-US" altLang="zh-CN" dirty="0"/>
              <a:t>IV</a:t>
            </a:r>
            <a:r>
              <a:rPr lang="zh-CN" altLang="zh-CN" dirty="0"/>
              <a:t>一起作为发送给接收方。</a:t>
            </a:r>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24</a:t>
            </a:fld>
            <a:endParaRPr lang="en-US"/>
          </a:p>
        </p:txBody>
      </p:sp>
    </p:spTree>
    <p:extLst>
      <p:ext uri="{BB962C8B-B14F-4D97-AF65-F5344CB8AC3E}">
        <p14:creationId xmlns:p14="http://schemas.microsoft.com/office/powerpoint/2010/main" val="1013661201"/>
      </p:ext>
    </p:extLst>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 </a:t>
            </a:r>
            <a:r>
              <a:rPr lang="zh-CN" altLang="en-US" dirty="0" smtClean="0"/>
              <a:t>近距离无线通信技术</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25</a:t>
            </a:fld>
            <a:endParaRPr lang="en-US"/>
          </a:p>
        </p:txBody>
      </p:sp>
      <p:sp>
        <p:nvSpPr>
          <p:cNvPr id="5" name="内容占位符 4"/>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88" y="1268760"/>
            <a:ext cx="850582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150178"/>
      </p:ext>
    </p:extLst>
  </p:cSld>
  <p:clrMapOvr>
    <a:masterClrMapping/>
  </p:clrMapOvr>
  <p:transition spd="med">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 </a:t>
            </a:r>
            <a:r>
              <a:rPr lang="zh-CN" altLang="en-US" dirty="0" smtClean="0"/>
              <a:t>近距离无线通信技术</a:t>
            </a:r>
            <a:endParaRPr lang="zh-CN" altLang="en-US" dirty="0"/>
          </a:p>
        </p:txBody>
      </p:sp>
      <p:sp>
        <p:nvSpPr>
          <p:cNvPr id="3" name="内容占位符 2"/>
          <p:cNvSpPr>
            <a:spLocks noGrp="1"/>
          </p:cNvSpPr>
          <p:nvPr>
            <p:ph idx="1"/>
          </p:nvPr>
        </p:nvSpPr>
        <p:spPr/>
        <p:txBody>
          <a:bodyPr/>
          <a:lstStyle/>
          <a:p>
            <a:r>
              <a:rPr lang="en-US" altLang="zh-CN" dirty="0" err="1" smtClean="0"/>
              <a:t>WEP</a:t>
            </a:r>
            <a:r>
              <a:rPr lang="zh-CN" altLang="en-US" dirty="0" smtClean="0"/>
              <a:t>安全性</a:t>
            </a:r>
            <a:endParaRPr lang="en-US" altLang="zh-CN" dirty="0" smtClean="0"/>
          </a:p>
          <a:p>
            <a:pPr lvl="1"/>
            <a:r>
              <a:rPr lang="zh-CN" altLang="zh-CN" dirty="0" smtClean="0"/>
              <a:t>由于</a:t>
            </a:r>
            <a:r>
              <a:rPr lang="en-US" altLang="zh-CN" dirty="0" err="1"/>
              <a:t>WEP</a:t>
            </a:r>
            <a:r>
              <a:rPr lang="zh-CN" altLang="zh-CN" dirty="0"/>
              <a:t>加密方案存在容易破解的确定，目前</a:t>
            </a:r>
            <a:r>
              <a:rPr lang="en-US" altLang="zh-CN" dirty="0" err="1"/>
              <a:t>WIFI</a:t>
            </a:r>
            <a:r>
              <a:rPr lang="zh-CN" altLang="zh-CN" dirty="0"/>
              <a:t>网络中普遍使用无线保护访问（</a:t>
            </a:r>
            <a:r>
              <a:rPr lang="en-US" altLang="zh-CN" dirty="0"/>
              <a:t>Wireless Protected Access</a:t>
            </a:r>
            <a:r>
              <a:rPr lang="zh-CN" altLang="zh-CN" dirty="0"/>
              <a:t>，</a:t>
            </a:r>
            <a:r>
              <a:rPr lang="en-US" altLang="zh-CN" dirty="0" err="1"/>
              <a:t>WPA</a:t>
            </a:r>
            <a:r>
              <a:rPr lang="zh-CN" altLang="zh-CN" dirty="0"/>
              <a:t>）协议</a:t>
            </a:r>
            <a:r>
              <a:rPr lang="zh-CN" altLang="zh-CN" dirty="0" smtClean="0"/>
              <a:t>。</a:t>
            </a:r>
            <a:endParaRPr lang="en-US" altLang="zh-CN" dirty="0" smtClean="0"/>
          </a:p>
          <a:p>
            <a:pPr lvl="1"/>
            <a:r>
              <a:rPr lang="en-US" altLang="zh-CN" dirty="0" err="1" smtClean="0"/>
              <a:t>WPA</a:t>
            </a:r>
            <a:r>
              <a:rPr lang="zh-CN" altLang="zh-CN" dirty="0"/>
              <a:t>是由</a:t>
            </a:r>
            <a:r>
              <a:rPr lang="en-US" altLang="zh-CN" dirty="0"/>
              <a:t>Wi-Fi </a:t>
            </a:r>
            <a:r>
              <a:rPr lang="zh-CN" altLang="zh-CN" dirty="0"/>
              <a:t>联盟提出的一个无线安全访问保护协议</a:t>
            </a:r>
            <a:r>
              <a:rPr lang="zh-CN" altLang="zh-CN" dirty="0" smtClean="0"/>
              <a:t>。</a:t>
            </a:r>
            <a:endParaRPr lang="en-US" altLang="zh-CN" dirty="0" smtClean="0"/>
          </a:p>
          <a:p>
            <a:pPr lvl="1"/>
            <a:r>
              <a:rPr lang="en-US" altLang="zh-CN" dirty="0" err="1" smtClean="0"/>
              <a:t>WPA</a:t>
            </a:r>
            <a:r>
              <a:rPr lang="en-US" altLang="zh-CN" dirty="0" smtClean="0"/>
              <a:t> </a:t>
            </a:r>
            <a:r>
              <a:rPr lang="zh-CN" altLang="zh-CN" dirty="0"/>
              <a:t>使用更强大的加密算法和用户身份验证方法来增强</a:t>
            </a:r>
            <a:r>
              <a:rPr lang="en-US" altLang="zh-CN" dirty="0"/>
              <a:t>Wi-Fi </a:t>
            </a:r>
            <a:r>
              <a:rPr lang="zh-CN" altLang="zh-CN" dirty="0"/>
              <a:t>的安全性，提供更高级别的保障，始终严格地保护用户的数据安全，确保只有授权用户才可以访问网络。</a:t>
            </a:r>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26</a:t>
            </a:fld>
            <a:endParaRPr lang="en-US"/>
          </a:p>
        </p:txBody>
      </p:sp>
    </p:spTree>
    <p:extLst>
      <p:ext uri="{BB962C8B-B14F-4D97-AF65-F5344CB8AC3E}">
        <p14:creationId xmlns:p14="http://schemas.microsoft.com/office/powerpoint/2010/main" val="2587748191"/>
      </p:ext>
    </p:extLst>
  </p:cSld>
  <p:clrMapOvr>
    <a:masterClrMapping/>
  </p:clrMapOvr>
  <p:transition spd="med">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你是否配置过</a:t>
            </a:r>
            <a:r>
              <a:rPr lang="en-US" altLang="zh-CN" sz="26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WI-FI</a:t>
            </a:r>
            <a:r>
              <a:rPr lang="zh-CN" altLang="en-US" sz="26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路由器：</a:t>
            </a:r>
            <a:endParaRPr lang="zh-CN" altLang="en-US" sz="2600" b="1" dirty="0">
              <a:solidFill>
                <a:srgbClr val="FF0000"/>
              </a:solidFill>
              <a:effectLst>
                <a:outerShdw blurRad="38100" dist="38100" dir="2700000" algn="tl">
                  <a:srgbClr val="000000">
                    <a:alpha val="43137"/>
                  </a:srgbClr>
                </a:outerShdw>
              </a:effectLst>
              <a:latin typeface="Microsoft Yahei"/>
              <a:ea typeface="Microsoft Yahei"/>
              <a:sym typeface="Microsoft Yahei"/>
            </a:endParaRPr>
          </a:p>
        </p:txBody>
      </p:sp>
      <p:sp>
        <p:nvSpPr>
          <p:cNvPr id="6" name="TextBox 5"/>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曾经配置过</a:t>
            </a:r>
            <a:endParaRPr lang="zh-CN" altLang="en-US" sz="2600" dirty="0">
              <a:solidFill>
                <a:srgbClr val="000000"/>
              </a:solidFill>
              <a:latin typeface="Microsoft Yahei"/>
              <a:ea typeface="Microsoft Yahei"/>
              <a:sym typeface="Microsoft Yahei"/>
            </a:endParaRPr>
          </a:p>
        </p:txBody>
      </p:sp>
      <p:sp>
        <p:nvSpPr>
          <p:cNvPr id="7" name="TextBox 6"/>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从没有配置过，但很想配置</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配置过且特别熟练</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没有配置过，也不想配置</a:t>
            </a:r>
            <a:endParaRPr lang="zh-CN" altLang="en-US" sz="2600" dirty="0">
              <a:solidFill>
                <a:srgbClr val="000000"/>
              </a:solidFill>
              <a:latin typeface="Microsoft Yahei"/>
              <a:ea typeface="Microsoft Yahei"/>
              <a:sym typeface="Microsoft Yahei"/>
            </a:endParaRPr>
          </a:p>
        </p:txBody>
      </p:sp>
      <p:sp>
        <p:nvSpPr>
          <p:cNvPr id="10" name="椭圆 9"/>
          <p:cNvSpPr>
            <a:spLocks noChangeAspect="1"/>
          </p:cNvSpPr>
          <p:nvPr>
            <p:custDataLst>
              <p:tags r:id="rId7"/>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椭圆 10"/>
          <p:cNvSpPr>
            <a:spLocks noChangeAspect="1"/>
          </p:cNvSpPr>
          <p:nvPr>
            <p:custDataLst>
              <p:tags r:id="rId8"/>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椭圆 11"/>
          <p:cNvSpPr>
            <a:spLocks noChangeAspect="1"/>
          </p:cNvSpPr>
          <p:nvPr>
            <p:custDataLst>
              <p:tags r:id="rId9"/>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椭圆 12"/>
          <p:cNvSpPr>
            <a:spLocks noChangeAspect="1"/>
          </p:cNvSpPr>
          <p:nvPr>
            <p:custDataLst>
              <p:tags r:id="rId10"/>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圆角矩形 13"/>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sp>
        <p:nvSpPr>
          <p:cNvPr id="20" name="灯片编号占位符 19"/>
          <p:cNvSpPr>
            <a:spLocks noGrp="1"/>
          </p:cNvSpPr>
          <p:nvPr>
            <p:ph type="sldNum" sz="quarter" idx="10"/>
          </p:nvPr>
        </p:nvSpPr>
        <p:spPr/>
        <p:txBody>
          <a:bodyPr/>
          <a:lstStyle/>
          <a:p>
            <a:pPr>
              <a:defRPr/>
            </a:pPr>
            <a:r>
              <a:rPr lang="zh-CN" altLang="en-US" smtClean="0"/>
              <a:t>桂小林 </a:t>
            </a:r>
            <a:fld id="{D0D7A412-4843-452D-ABA3-40FC61166C50}" type="slidenum">
              <a:rPr lang="en-US" smtClean="0"/>
              <a:pPr>
                <a:defRPr/>
              </a:pPr>
              <a:t>27</a:t>
            </a:fld>
            <a:endParaRPr lang="en-US"/>
          </a:p>
        </p:txBody>
      </p:sp>
      <p:grpSp>
        <p:nvGrpSpPr>
          <p:cNvPr id="19" name="组合 18"/>
          <p:cNvGrpSpPr/>
          <p:nvPr>
            <p:custDataLst>
              <p:tags r:id="rId12"/>
            </p:custDataLst>
          </p:nvPr>
        </p:nvGrpSpPr>
        <p:grpSpPr>
          <a:xfrm>
            <a:off x="0" y="0"/>
            <a:ext cx="9144000" cy="635000"/>
            <a:chOff x="0" y="0"/>
            <a:chExt cx="9144000" cy="635000"/>
          </a:xfrm>
        </p:grpSpPr>
        <p:sp>
          <p:nvSpPr>
            <p:cNvPr id="15"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6"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投票</a:t>
              </a:r>
              <a:endParaRPr lang="zh-CN" altLang="en-US" sz="2600">
                <a:solidFill>
                  <a:srgbClr val="000000"/>
                </a:solidFill>
                <a:latin typeface="Microsoft Yahei"/>
                <a:ea typeface="Microsoft Yahei"/>
                <a:sym typeface="Microsoft Yahei"/>
              </a:endParaRPr>
            </a:p>
          </p:txBody>
        </p:sp>
        <p:sp>
          <p:nvSpPr>
            <p:cNvPr id="18" name="TipText"/>
            <p:cNvSpPr txBox="1"/>
            <p:nvPr>
              <p:custDataLst>
                <p:tags r:id="rId17"/>
              </p:custDataLst>
            </p:nvPr>
          </p:nvSpPr>
          <p:spPr>
            <a:xfrm>
              <a:off x="1195705" y="109220"/>
              <a:ext cx="2286000" cy="508000"/>
            </a:xfrm>
            <a:prstGeom prst="rect">
              <a:avLst/>
            </a:prstGeom>
            <a:noFill/>
          </p:spPr>
          <p:txBody>
            <a:bodyPr vert="horz" wrap="none" rtlCol="0" anchor="ctr" anchorCtr="0">
              <a:noAutofit/>
            </a:bodyPr>
            <a:lstStyle/>
            <a:p>
              <a:r>
                <a:rPr lang="zh-CN" altLang="en-US" sz="2000" smtClean="0">
                  <a:solidFill>
                    <a:srgbClr val="808080"/>
                  </a:solidFill>
                  <a:latin typeface="Microsoft Yahei"/>
                  <a:ea typeface="Microsoft Yahei"/>
                  <a:sym typeface="Microsoft Yahei"/>
                </a:rPr>
                <a:t>最多可选</a:t>
              </a:r>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项</a:t>
              </a:r>
              <a:endParaRPr lang="zh-CN" altLang="en-US" sz="2000">
                <a:solidFill>
                  <a:srgbClr val="808080"/>
                </a:solidFill>
                <a:latin typeface="Microsoft Yahei"/>
                <a:ea typeface="Microsoft Yahei"/>
                <a:sym typeface="Microsoft Yahei"/>
              </a:endParaRPr>
            </a:p>
          </p:txBody>
        </p:sp>
      </p:grpSp>
      <p:pic>
        <p:nvPicPr>
          <p:cNvPr id="4" name="图片 3"/>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1909572890"/>
      </p:ext>
    </p:extLst>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CN" dirty="0" smtClean="0"/>
              <a:t>5.1 </a:t>
            </a:r>
            <a:r>
              <a:rPr lang="zh-CN" altLang="en-US" dirty="0" smtClean="0"/>
              <a:t>近距离无线通信技术：学生实训</a:t>
            </a:r>
          </a:p>
        </p:txBody>
      </p:sp>
      <p:sp>
        <p:nvSpPr>
          <p:cNvPr id="7171" name="Rectangle 3"/>
          <p:cNvSpPr>
            <a:spLocks noGrp="1" noChangeArrowheads="1"/>
          </p:cNvSpPr>
          <p:nvPr>
            <p:ph type="body" idx="1"/>
          </p:nvPr>
        </p:nvSpPr>
        <p:spPr/>
        <p:txBody>
          <a:bodyPr/>
          <a:lstStyle/>
          <a:p>
            <a:r>
              <a:rPr lang="zh-CN" altLang="en-US" dirty="0" smtClean="0"/>
              <a:t>自己配置一次</a:t>
            </a:r>
            <a:r>
              <a:rPr lang="en-US" altLang="zh-CN" dirty="0" smtClean="0"/>
              <a:t>WI-FI</a:t>
            </a:r>
          </a:p>
          <a:p>
            <a:r>
              <a:rPr lang="zh-CN" altLang="en-US" dirty="0" smtClean="0"/>
              <a:t>采用如下加密方式</a:t>
            </a:r>
          </a:p>
          <a:p>
            <a:pPr lvl="1"/>
            <a:r>
              <a:rPr lang="en-US" altLang="zh-CN" dirty="0" err="1" smtClean="0"/>
              <a:t>wep</a:t>
            </a:r>
            <a:r>
              <a:rPr lang="en-US" altLang="zh-CN" dirty="0" smtClean="0"/>
              <a:t>, </a:t>
            </a:r>
          </a:p>
          <a:p>
            <a:pPr lvl="1"/>
            <a:r>
              <a:rPr lang="en-US" altLang="zh-CN" dirty="0" err="1" smtClean="0"/>
              <a:t>wpa</a:t>
            </a:r>
            <a:r>
              <a:rPr lang="en-US" altLang="zh-CN" dirty="0" smtClean="0"/>
              <a:t>,</a:t>
            </a:r>
          </a:p>
          <a:p>
            <a:pPr lvl="1"/>
            <a:r>
              <a:rPr lang="en-US" altLang="zh-CN" dirty="0" err="1" smtClean="0"/>
              <a:t>wpa2</a:t>
            </a:r>
            <a:r>
              <a:rPr lang="en-US" altLang="zh-CN" dirty="0" smtClean="0"/>
              <a:t> </a:t>
            </a:r>
          </a:p>
          <a:p>
            <a:pPr lvl="1"/>
            <a:endParaRPr lang="zh-CN" altLang="en-US" dirty="0" smtClean="0"/>
          </a:p>
        </p:txBody>
      </p:sp>
      <p:sp>
        <p:nvSpPr>
          <p:cNvPr id="2" name="灯片编号占位符 1"/>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28</a:t>
            </a:fld>
            <a:endParaRPr lang="en-US"/>
          </a:p>
        </p:txBody>
      </p:sp>
    </p:spTree>
    <p:extLst>
      <p:ext uri="{BB962C8B-B14F-4D97-AF65-F5344CB8AC3E}">
        <p14:creationId xmlns:p14="http://schemas.microsoft.com/office/powerpoint/2010/main" val="3254416091"/>
      </p:ext>
    </p:extLst>
  </p:cSld>
  <p:clrMapOvr>
    <a:masterClrMapping/>
  </p:clrMapOvr>
  <p:transition spd="med">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 </a:t>
            </a:r>
            <a:r>
              <a:rPr lang="zh-CN" altLang="en-US" dirty="0" smtClean="0"/>
              <a:t>近距离无线通信技术</a:t>
            </a:r>
            <a:endParaRPr lang="zh-CN" altLang="en-US" dirty="0"/>
          </a:p>
        </p:txBody>
      </p:sp>
      <p:sp>
        <p:nvSpPr>
          <p:cNvPr id="3" name="内容占位符 2"/>
          <p:cNvSpPr>
            <a:spLocks noGrp="1"/>
          </p:cNvSpPr>
          <p:nvPr>
            <p:ph idx="1"/>
          </p:nvPr>
        </p:nvSpPr>
        <p:spPr/>
        <p:txBody>
          <a:bodyPr/>
          <a:lstStyle/>
          <a:p>
            <a:r>
              <a:rPr lang="zh-CN" altLang="zh-CN" sz="2400" dirty="0"/>
              <a:t>蓝牙（</a:t>
            </a:r>
            <a:r>
              <a:rPr lang="en-US" altLang="zh-CN" sz="2400" dirty="0"/>
              <a:t>Bluetooth</a:t>
            </a:r>
            <a:r>
              <a:rPr lang="zh-CN" altLang="zh-CN" sz="2400" dirty="0"/>
              <a:t>），是一种支持设备短距离通信（</a:t>
            </a:r>
            <a:r>
              <a:rPr lang="en-US" altLang="zh-CN" sz="2400" dirty="0" err="1"/>
              <a:t>10cm~10m</a:t>
            </a:r>
            <a:r>
              <a:rPr lang="zh-CN" altLang="zh-CN" sz="2400" dirty="0"/>
              <a:t>）的无线电技术，能在包括移动电话、</a:t>
            </a:r>
            <a:r>
              <a:rPr lang="en-US" altLang="zh-CN" sz="2400" dirty="0"/>
              <a:t>PDA</a:t>
            </a:r>
            <a:r>
              <a:rPr lang="zh-CN" altLang="zh-CN" sz="2400" dirty="0"/>
              <a:t>、无线耳机、笔记本计算机、相关外设等众多设备之间进行无线信息交换</a:t>
            </a:r>
            <a:r>
              <a:rPr lang="zh-CN" altLang="zh-CN" sz="2400" dirty="0" smtClean="0"/>
              <a:t>。</a:t>
            </a:r>
            <a:endParaRPr lang="en-US" altLang="zh-CN" sz="2400" dirty="0" smtClean="0"/>
          </a:p>
          <a:p>
            <a:r>
              <a:rPr lang="zh-CN" altLang="zh-CN" sz="2400" dirty="0" smtClean="0"/>
              <a:t>利用</a:t>
            </a:r>
            <a:r>
              <a:rPr lang="zh-CN" altLang="zh-CN" sz="2400" dirty="0"/>
              <a:t>蓝牙技术，能够有效地简化移动通信终端设备之间的通信，也能够简化设备与</a:t>
            </a:r>
            <a:r>
              <a:rPr lang="en-US" altLang="zh-CN" sz="2400" dirty="0"/>
              <a:t>Internet</a:t>
            </a:r>
            <a:r>
              <a:rPr lang="zh-CN" altLang="zh-CN" sz="2400" dirty="0"/>
              <a:t>之间的通信，从而使数据传输变得更加迅速、高效</a:t>
            </a:r>
            <a:r>
              <a:rPr lang="zh-CN" altLang="zh-CN" sz="2400" dirty="0" smtClean="0"/>
              <a:t>。</a:t>
            </a:r>
            <a:endParaRPr lang="en-US" altLang="zh-CN" sz="2400" dirty="0" smtClean="0"/>
          </a:p>
          <a:p>
            <a:r>
              <a:rPr lang="zh-CN" altLang="zh-CN" sz="2400" dirty="0" smtClean="0"/>
              <a:t>蓝</a:t>
            </a:r>
            <a:r>
              <a:rPr lang="zh-CN" altLang="zh-CN" sz="2400" dirty="0"/>
              <a:t>牙技术最初由爱立信公司提出，后与索尼爱立信、</a:t>
            </a:r>
            <a:r>
              <a:rPr lang="en-US" altLang="zh-CN" sz="2400" dirty="0"/>
              <a:t>IBM</a:t>
            </a:r>
            <a:r>
              <a:rPr lang="zh-CN" altLang="zh-CN" sz="2400" dirty="0"/>
              <a:t>、英特尔、诺基亚及东芝等四家公司联合组成蓝牙技术联盟（</a:t>
            </a:r>
            <a:r>
              <a:rPr lang="en-US" altLang="zh-CN" sz="2400" dirty="0"/>
              <a:t>Bluetooth Special Interest Group</a:t>
            </a:r>
            <a:r>
              <a:rPr lang="zh-CN" altLang="zh-CN" sz="2400" dirty="0"/>
              <a:t>，</a:t>
            </a:r>
            <a:r>
              <a:rPr lang="en-US" altLang="zh-CN" sz="2400" dirty="0"/>
              <a:t>SIG</a:t>
            </a:r>
            <a:r>
              <a:rPr lang="zh-CN" altLang="zh-CN" sz="2400" dirty="0"/>
              <a:t>），并于</a:t>
            </a:r>
            <a:r>
              <a:rPr lang="en-US" altLang="zh-CN" sz="2400" dirty="0"/>
              <a:t>1999</a:t>
            </a:r>
            <a:r>
              <a:rPr lang="zh-CN" altLang="zh-CN" sz="2400" dirty="0"/>
              <a:t>年公布</a:t>
            </a:r>
            <a:r>
              <a:rPr lang="en-US" altLang="zh-CN" sz="2400" dirty="0"/>
              <a:t>1.0</a:t>
            </a:r>
            <a:r>
              <a:rPr lang="zh-CN" altLang="zh-CN" sz="2400" dirty="0"/>
              <a:t>版本。</a:t>
            </a:r>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29</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76672"/>
            <a:ext cx="23145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378093"/>
      </p:ext>
    </p:extLst>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zh-CN" altLang="en-US" dirty="0" smtClean="0"/>
              <a:t>物联网通信技术</a:t>
            </a:r>
          </a:p>
        </p:txBody>
      </p:sp>
      <p:sp>
        <p:nvSpPr>
          <p:cNvPr id="4099" name="Rectangle 3"/>
          <p:cNvSpPr>
            <a:spLocks noGrp="1" noChangeArrowheads="1"/>
          </p:cNvSpPr>
          <p:nvPr>
            <p:ph type="body" idx="1"/>
          </p:nvPr>
        </p:nvSpPr>
        <p:spPr/>
        <p:txBody>
          <a:bodyPr/>
          <a:lstStyle/>
          <a:p>
            <a:endParaRPr lang="zh-CN" altLang="en-US" dirty="0" smtClean="0"/>
          </a:p>
        </p:txBody>
      </p:sp>
      <p:sp>
        <p:nvSpPr>
          <p:cNvPr id="2" name="灯片编号占位符 1"/>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3</a:t>
            </a:fld>
            <a:endParaRPr lang="en-US"/>
          </a:p>
        </p:txBody>
      </p:sp>
      <p:pic>
        <p:nvPicPr>
          <p:cNvPr id="7" name="Picture 2" descr="https://gimg2.baidu.com/image_search/src=http%3A%2F%2Ffile.elecfans.com%2Fweb1%2FM00%2FC7%2F3F%2Fo4YBAF9qu42AaKWQAAEFfF46RXo142.jpg&amp;refer=http%3A%2F%2Ffile.elecfans.com&amp;app=2002&amp;size=f9999,10000&amp;q=a80&amp;n=0&amp;g=0n&amp;fmt=jpeg?sec=1623510677&amp;t=2300817539bcf44b244a4ae1f2b98e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91681"/>
            <a:ext cx="6120680" cy="547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34882"/>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 </a:t>
            </a:r>
            <a:r>
              <a:rPr lang="zh-CN" altLang="en-US" dirty="0" smtClean="0"/>
              <a:t>近距离无线通信技术</a:t>
            </a:r>
            <a:endParaRPr lang="zh-CN" altLang="en-US" dirty="0"/>
          </a:p>
        </p:txBody>
      </p:sp>
      <p:sp>
        <p:nvSpPr>
          <p:cNvPr id="3" name="内容占位符 2"/>
          <p:cNvSpPr>
            <a:spLocks noGrp="1"/>
          </p:cNvSpPr>
          <p:nvPr>
            <p:ph idx="1"/>
          </p:nvPr>
        </p:nvSpPr>
        <p:spPr/>
        <p:txBody>
          <a:bodyPr/>
          <a:lstStyle/>
          <a:p>
            <a:r>
              <a:rPr lang="zh-CN" altLang="zh-CN" sz="2400" dirty="0"/>
              <a:t>蓝牙技术是一种无线数据与语音通信的开放性全球规范，最初以去掉设备之间的线缆为目标，为固定与移动设备通信环境建立一个低成本的近距离无线连接</a:t>
            </a:r>
            <a:r>
              <a:rPr lang="zh-CN" altLang="zh-CN" sz="2400" dirty="0" smtClean="0"/>
              <a:t>。</a:t>
            </a:r>
            <a:endParaRPr lang="en-US" altLang="zh-CN" sz="2400" dirty="0" smtClean="0"/>
          </a:p>
          <a:p>
            <a:r>
              <a:rPr lang="zh-CN" altLang="zh-CN" sz="2400" dirty="0" smtClean="0"/>
              <a:t>采用</a:t>
            </a:r>
            <a:r>
              <a:rPr lang="zh-CN" altLang="zh-CN" sz="2400" dirty="0"/>
              <a:t>蓝牙技术的适配器和蓝牙耳机如</a:t>
            </a:r>
            <a:r>
              <a:rPr lang="zh-CN" altLang="zh-CN" sz="2400" dirty="0" smtClean="0"/>
              <a:t>图所</a:t>
            </a:r>
            <a:r>
              <a:rPr lang="zh-CN" altLang="zh-CN" sz="2400" dirty="0"/>
              <a:t>示。随着应用的扩展，蓝牙技术为已存在的数字网络和外设提供通用接口，组建一个远离固定网络的个人特别连接设备群，即无线个人局域网（</a:t>
            </a:r>
            <a:r>
              <a:rPr lang="en-US" altLang="zh-CN" sz="2400" dirty="0"/>
              <a:t>Wireless Personal Area Networks</a:t>
            </a:r>
            <a:r>
              <a:rPr lang="zh-CN" altLang="zh-CN" sz="2400" dirty="0"/>
              <a:t>，</a:t>
            </a:r>
            <a:r>
              <a:rPr lang="en-US" altLang="zh-CN" sz="2400" dirty="0" err="1"/>
              <a:t>WPAN</a:t>
            </a:r>
            <a:r>
              <a:rPr lang="zh-CN" altLang="zh-CN" sz="2400" dirty="0"/>
              <a:t>）。</a:t>
            </a:r>
          </a:p>
          <a:p>
            <a:endParaRPr lang="zh-CN" altLang="en-US" sz="2400" dirty="0"/>
          </a:p>
        </p:txBody>
      </p:sp>
      <p:pic>
        <p:nvPicPr>
          <p:cNvPr id="46082" name="图片 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5085184"/>
            <a:ext cx="4763755"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30</a:t>
            </a:fld>
            <a:endParaRPr 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76672"/>
            <a:ext cx="23145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17855"/>
      </p:ext>
    </p:extLst>
  </p:cSld>
  <p:clrMapOvr>
    <a:masterClrMapping/>
  </p:clrMapOvr>
  <p:transition spd="med">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 </a:t>
            </a:r>
            <a:r>
              <a:rPr lang="zh-CN" altLang="en-US" dirty="0" smtClean="0"/>
              <a:t>近距离无线通信技术</a:t>
            </a:r>
            <a:endParaRPr lang="zh-CN" altLang="en-US" dirty="0"/>
          </a:p>
        </p:txBody>
      </p:sp>
      <p:sp>
        <p:nvSpPr>
          <p:cNvPr id="3" name="内容占位符 2"/>
          <p:cNvSpPr>
            <a:spLocks noGrp="1"/>
          </p:cNvSpPr>
          <p:nvPr>
            <p:ph idx="1"/>
          </p:nvPr>
        </p:nvSpPr>
        <p:spPr>
          <a:xfrm>
            <a:off x="381000" y="1412875"/>
            <a:ext cx="8655496" cy="4987925"/>
          </a:xfrm>
        </p:spPr>
        <p:txBody>
          <a:bodyPr/>
          <a:lstStyle/>
          <a:p>
            <a:r>
              <a:rPr lang="en-US" altLang="zh-CN" sz="2000" b="1" dirty="0"/>
              <a:t>1. </a:t>
            </a:r>
            <a:r>
              <a:rPr lang="zh-CN" altLang="zh-CN" sz="2000" b="1" dirty="0"/>
              <a:t>蓝牙协议栈</a:t>
            </a:r>
          </a:p>
          <a:p>
            <a:r>
              <a:rPr lang="zh-CN" altLang="zh-CN" sz="2000" dirty="0"/>
              <a:t>蓝牙联盟针对蓝牙技术制定了相应的协议结构，</a:t>
            </a:r>
            <a:r>
              <a:rPr lang="en-US" altLang="zh-CN" sz="2000" dirty="0"/>
              <a:t>IEEE 802.15</a:t>
            </a:r>
            <a:r>
              <a:rPr lang="zh-CN" altLang="zh-CN" sz="2000" dirty="0"/>
              <a:t>委员会对物理层和数据链路层进行了标准化，于</a:t>
            </a:r>
            <a:r>
              <a:rPr lang="en-US" altLang="zh-CN" sz="2000" dirty="0"/>
              <a:t>2002</a:t>
            </a:r>
            <a:r>
              <a:rPr lang="zh-CN" altLang="zh-CN" sz="2000" dirty="0"/>
              <a:t>年批准了第一个</a:t>
            </a:r>
            <a:r>
              <a:rPr lang="en-US" altLang="zh-CN" sz="2000" dirty="0"/>
              <a:t>PAN</a:t>
            </a:r>
            <a:r>
              <a:rPr lang="zh-CN" altLang="zh-CN" sz="2000" dirty="0"/>
              <a:t>标准</a:t>
            </a:r>
            <a:r>
              <a:rPr lang="en-US" altLang="zh-CN" sz="2000" dirty="0"/>
              <a:t>802.15.1</a:t>
            </a:r>
            <a:r>
              <a:rPr lang="zh-CN" altLang="zh-CN" sz="2000" dirty="0" smtClean="0"/>
              <a:t>。</a:t>
            </a:r>
            <a:endParaRPr lang="en-US" altLang="zh-CN" sz="2000" dirty="0" smtClean="0"/>
          </a:p>
          <a:p>
            <a:r>
              <a:rPr lang="zh-CN" altLang="zh-CN" sz="2000" dirty="0" smtClean="0"/>
              <a:t>基于</a:t>
            </a:r>
            <a:r>
              <a:rPr lang="en-US" altLang="zh-CN" sz="2000" dirty="0"/>
              <a:t>802.15</a:t>
            </a:r>
            <a:r>
              <a:rPr lang="zh-CN" altLang="zh-CN" sz="2000" dirty="0"/>
              <a:t>版本的蓝牙协议栈结构如图</a:t>
            </a:r>
            <a:r>
              <a:rPr lang="en-US" altLang="zh-CN" sz="2000" dirty="0"/>
              <a:t>5-4</a:t>
            </a:r>
            <a:r>
              <a:rPr lang="zh-CN" altLang="zh-CN" sz="2000" dirty="0"/>
              <a:t>所示，协议层描述如下。</a:t>
            </a:r>
          </a:p>
          <a:p>
            <a:endParaRPr lang="zh-CN" altLang="en-US" sz="2000" dirty="0"/>
          </a:p>
        </p:txBody>
      </p:sp>
      <p:pic>
        <p:nvPicPr>
          <p:cNvPr id="47106" name="图片 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56992"/>
            <a:ext cx="6336704" cy="303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31</a:t>
            </a:fld>
            <a:endParaRPr 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76672"/>
            <a:ext cx="23145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834783"/>
      </p:ext>
    </p:extLst>
  </p:cSld>
  <p:clrMapOvr>
    <a:masterClrMapping/>
  </p:clrMapOvr>
  <p:transition spd="med">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5.1.2 </a:t>
            </a:r>
            <a:r>
              <a:rPr lang="zh-CN" altLang="en-US" dirty="0" smtClean="0"/>
              <a:t>蓝牙技术</a:t>
            </a:r>
            <a:endParaRPr lang="zh-CN" altLang="en-US" dirty="0"/>
          </a:p>
        </p:txBody>
      </p:sp>
      <p:sp>
        <p:nvSpPr>
          <p:cNvPr id="3" name="内容占位符 2"/>
          <p:cNvSpPr>
            <a:spLocks noGrp="1"/>
          </p:cNvSpPr>
          <p:nvPr>
            <p:ph idx="1"/>
          </p:nvPr>
        </p:nvSpPr>
        <p:spPr/>
        <p:txBody>
          <a:bodyPr/>
          <a:lstStyle/>
          <a:p>
            <a:r>
              <a:rPr lang="zh-CN" altLang="zh-CN" sz="2000" dirty="0"/>
              <a:t>⑴ 协议栈最底层是物理无线电层，处理与无线电传送和调制有关的问题。蓝牙是一个低功率系统，通信范围在</a:t>
            </a:r>
            <a:r>
              <a:rPr lang="en-US" altLang="zh-CN" sz="2000" dirty="0" err="1"/>
              <a:t>10m</a:t>
            </a:r>
            <a:r>
              <a:rPr lang="zh-CN" altLang="zh-CN" sz="2000" dirty="0"/>
              <a:t>以内，运行在</a:t>
            </a:r>
            <a:r>
              <a:rPr lang="en-US" altLang="zh-CN" sz="2000" dirty="0" err="1"/>
              <a:t>2.4GHz</a:t>
            </a:r>
            <a:r>
              <a:rPr lang="en-US" altLang="zh-CN" sz="2000" dirty="0"/>
              <a:t> ISM</a:t>
            </a:r>
            <a:r>
              <a:rPr lang="zh-CN" altLang="zh-CN" sz="2000" dirty="0"/>
              <a:t>频段上。该频段分为</a:t>
            </a:r>
            <a:r>
              <a:rPr lang="en-US" altLang="zh-CN" sz="2000" dirty="0"/>
              <a:t>79</a:t>
            </a:r>
            <a:r>
              <a:rPr lang="zh-CN" altLang="zh-CN" sz="2000" dirty="0"/>
              <a:t>个信道，每个信道</a:t>
            </a:r>
            <a:r>
              <a:rPr lang="en-US" altLang="zh-CN" sz="2000" dirty="0" err="1"/>
              <a:t>1MHz</a:t>
            </a:r>
            <a:r>
              <a:rPr lang="zh-CN" altLang="zh-CN" sz="2000" dirty="0"/>
              <a:t>，总数据率为</a:t>
            </a:r>
            <a:r>
              <a:rPr lang="en-US" altLang="zh-CN" sz="2000" dirty="0" err="1"/>
              <a:t>1Mbps</a:t>
            </a:r>
            <a:r>
              <a:rPr lang="zh-CN" altLang="zh-CN" sz="2000" dirty="0"/>
              <a:t>，采用时分双工传输方案实现全双工传输。</a:t>
            </a:r>
          </a:p>
          <a:p>
            <a:endParaRPr lang="zh-CN" altLang="en-US" sz="2000" dirty="0"/>
          </a:p>
        </p:txBody>
      </p:sp>
      <p:pic>
        <p:nvPicPr>
          <p:cNvPr id="4" name="图片 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56992"/>
            <a:ext cx="6336704" cy="303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灯片编号占位符 4"/>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32</a:t>
            </a:fld>
            <a:endParaRPr 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76672"/>
            <a:ext cx="23145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550865"/>
      </p:ext>
    </p:extLst>
  </p:cSld>
  <p:clrMapOvr>
    <a:masterClrMapping/>
  </p:clrMapOvr>
  <p:transition spd="med">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5.1.2 </a:t>
            </a:r>
            <a:r>
              <a:rPr lang="zh-CN" altLang="en-US" dirty="0" smtClean="0"/>
              <a:t>蓝牙技术</a:t>
            </a:r>
            <a:endParaRPr lang="zh-CN" altLang="en-US" dirty="0"/>
          </a:p>
        </p:txBody>
      </p:sp>
      <p:sp>
        <p:nvSpPr>
          <p:cNvPr id="3" name="内容占位符 2"/>
          <p:cNvSpPr>
            <a:spLocks noGrp="1"/>
          </p:cNvSpPr>
          <p:nvPr>
            <p:ph idx="1"/>
          </p:nvPr>
        </p:nvSpPr>
        <p:spPr/>
        <p:txBody>
          <a:bodyPr/>
          <a:lstStyle/>
          <a:p>
            <a:r>
              <a:rPr lang="zh-CN" altLang="en-US" sz="2000" dirty="0" smtClean="0"/>
              <a:t>⑵ 蓝牙基带层将原始位流转变成帧，每一帧都是在一个逻辑信道上进行传输的，该逻辑信道位于主节点与某一个从节点之间，称为链路。蓝牙标准中共有两种链路。第一种是</a:t>
            </a:r>
            <a:r>
              <a:rPr lang="en-US" altLang="zh-CN" sz="2000" dirty="0" smtClean="0"/>
              <a:t>ACL</a:t>
            </a:r>
            <a:r>
              <a:rPr lang="zh-CN" altLang="en-US" sz="2000" dirty="0" smtClean="0"/>
              <a:t>链路（异步无连接链路，</a:t>
            </a:r>
            <a:r>
              <a:rPr lang="en-US" altLang="zh-CN" sz="2000" dirty="0" smtClean="0"/>
              <a:t>Asynchronous </a:t>
            </a:r>
            <a:r>
              <a:rPr lang="en-US" altLang="zh-CN" sz="2000" dirty="0" err="1" smtClean="0"/>
              <a:t>ConnectionLess</a:t>
            </a:r>
            <a:r>
              <a:rPr lang="zh-CN" altLang="en-US" sz="2000" dirty="0" smtClean="0"/>
              <a:t>），用于无时间规律的分组交换数据。</a:t>
            </a:r>
            <a:endParaRPr lang="en-US" altLang="zh-CN" sz="2000" dirty="0" smtClean="0"/>
          </a:p>
          <a:p>
            <a:r>
              <a:rPr lang="zh-CN" altLang="en-US" sz="2000" dirty="0" smtClean="0"/>
              <a:t>在发送方，这些数据来自于数据链路层的逻辑链路控制适应协议（</a:t>
            </a:r>
            <a:r>
              <a:rPr lang="en-US" altLang="zh-CN" sz="2000" dirty="0" smtClean="0"/>
              <a:t>Logical Link Control Adaptation Protocol</a:t>
            </a:r>
            <a:r>
              <a:rPr lang="zh-CN" altLang="en-US" sz="2000" dirty="0" smtClean="0"/>
              <a:t>，</a:t>
            </a:r>
            <a:r>
              <a:rPr lang="en-US" altLang="zh-CN" sz="2000" dirty="0" err="1" smtClean="0"/>
              <a:t>L2CAP</a:t>
            </a:r>
            <a:r>
              <a:rPr lang="zh-CN" altLang="en-US" sz="2000" dirty="0" smtClean="0"/>
              <a:t>）；在接收方，这些数据被递交给</a:t>
            </a:r>
            <a:r>
              <a:rPr lang="en-US" altLang="zh-CN" sz="2000" dirty="0" err="1" smtClean="0"/>
              <a:t>L2CAP</a:t>
            </a:r>
            <a:r>
              <a:rPr lang="zh-CN" altLang="en-US" sz="2000" dirty="0" smtClean="0"/>
              <a:t>。</a:t>
            </a:r>
            <a:r>
              <a:rPr lang="en-US" altLang="zh-CN" sz="2000" dirty="0" smtClean="0"/>
              <a:t>ACL</a:t>
            </a:r>
            <a:r>
              <a:rPr lang="zh-CN" altLang="en-US" sz="2000" dirty="0" smtClean="0"/>
              <a:t>链路采用尽量投递机制发送信包，帧存在丢失的可能性。另一种是</a:t>
            </a:r>
            <a:r>
              <a:rPr lang="en-US" altLang="zh-CN" sz="2000" dirty="0" smtClean="0"/>
              <a:t>SCO</a:t>
            </a:r>
            <a:r>
              <a:rPr lang="zh-CN" altLang="en-US" sz="2000" dirty="0" smtClean="0"/>
              <a:t>链路（面向连接的同步链路，</a:t>
            </a:r>
            <a:r>
              <a:rPr lang="en-US" altLang="zh-CN" sz="2000" dirty="0" smtClean="0"/>
              <a:t>Synchronous Connection Oriented</a:t>
            </a:r>
            <a:r>
              <a:rPr lang="zh-CN" altLang="en-US" sz="2000" dirty="0" smtClean="0"/>
              <a:t>），用于实时数据传输，例如电话。</a:t>
            </a:r>
            <a:endParaRPr lang="zh-CN" altLang="en-US" sz="2000"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33</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76672"/>
            <a:ext cx="23145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167972"/>
      </p:ext>
    </p:extLst>
  </p:cSld>
  <p:clrMapOvr>
    <a:masterClrMapping/>
  </p:clrMapOvr>
  <p:transition spd="med">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400" dirty="0"/>
              <a:t>⑶ 链路管理器负责在设备之间建立逻辑信道，包括电源管理、认证和服务质量。逻辑链路控制适应协议为上面各层屏蔽传输细节，主要包含三个功能</a:t>
            </a:r>
            <a:r>
              <a:rPr lang="zh-CN" altLang="zh-CN" sz="2400" dirty="0" smtClean="0"/>
              <a:t>：</a:t>
            </a:r>
            <a:endParaRPr lang="en-US" altLang="zh-CN" sz="2400" dirty="0" smtClean="0"/>
          </a:p>
          <a:p>
            <a:pPr lvl="1"/>
            <a:r>
              <a:rPr lang="zh-CN" altLang="zh-CN" sz="2000" dirty="0" smtClean="0"/>
              <a:t>第一</a:t>
            </a:r>
            <a:r>
              <a:rPr lang="zh-CN" altLang="zh-CN" sz="2000" dirty="0"/>
              <a:t>，在发送方，接收来自上面各层的分组，分组最大为</a:t>
            </a:r>
            <a:r>
              <a:rPr lang="en-US" altLang="zh-CN" sz="2000" dirty="0" err="1"/>
              <a:t>64KB</a:t>
            </a:r>
            <a:r>
              <a:rPr lang="zh-CN" altLang="zh-CN" sz="2000" dirty="0"/>
              <a:t>，将其拆散到帧中；在接收方，重组为对应分组</a:t>
            </a:r>
            <a:r>
              <a:rPr lang="zh-CN" altLang="zh-CN" sz="2000" dirty="0" smtClean="0"/>
              <a:t>。</a:t>
            </a:r>
            <a:endParaRPr lang="en-US" altLang="zh-CN" sz="2000" dirty="0" smtClean="0"/>
          </a:p>
          <a:p>
            <a:pPr lvl="1"/>
            <a:r>
              <a:rPr lang="zh-CN" altLang="zh-CN" sz="2000" dirty="0" smtClean="0"/>
              <a:t>第二</a:t>
            </a:r>
            <a:r>
              <a:rPr lang="zh-CN" altLang="zh-CN" sz="2000" dirty="0"/>
              <a:t>，处理多个分组源的多路复用。当一个分组被重组时，决定由哪一个上层协议来处理它。例如，由</a:t>
            </a:r>
            <a:r>
              <a:rPr lang="en-US" altLang="zh-CN" sz="2000" dirty="0" err="1"/>
              <a:t>RFcomm</a:t>
            </a:r>
            <a:r>
              <a:rPr lang="zh-CN" altLang="zh-CN" sz="2000" dirty="0"/>
              <a:t>或者电话协议来处理</a:t>
            </a:r>
            <a:r>
              <a:rPr lang="zh-CN" altLang="zh-CN" sz="2000" dirty="0" smtClean="0"/>
              <a:t>。</a:t>
            </a:r>
            <a:endParaRPr lang="en-US" altLang="zh-CN" sz="2000" dirty="0" smtClean="0"/>
          </a:p>
          <a:p>
            <a:pPr lvl="1"/>
            <a:r>
              <a:rPr lang="zh-CN" altLang="zh-CN" sz="2000" dirty="0" smtClean="0"/>
              <a:t>第三</a:t>
            </a:r>
            <a:r>
              <a:rPr lang="zh-CN" altLang="zh-CN" sz="2000" dirty="0"/>
              <a:t>，处理与服务质量有关的需求。此外，音频协议和控制协议分别处理音频和控制相关的事宜，上层应用可略过</a:t>
            </a:r>
            <a:r>
              <a:rPr lang="en-US" altLang="zh-CN" sz="2000" dirty="0" err="1"/>
              <a:t>L2CAP</a:t>
            </a:r>
            <a:r>
              <a:rPr lang="zh-CN" altLang="zh-CN" sz="2000" dirty="0"/>
              <a:t>直接调用这两个协议。</a:t>
            </a:r>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34</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76672"/>
            <a:ext cx="23145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148073"/>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5.1.2 </a:t>
            </a:r>
            <a:r>
              <a:rPr lang="zh-CN" altLang="en-US" dirty="0" smtClean="0"/>
              <a:t>蓝牙技术</a:t>
            </a:r>
            <a:endParaRPr lang="zh-CN" altLang="en-US" dirty="0"/>
          </a:p>
        </p:txBody>
      </p:sp>
      <p:sp>
        <p:nvSpPr>
          <p:cNvPr id="3" name="内容占位符 2"/>
          <p:cNvSpPr>
            <a:spLocks noGrp="1"/>
          </p:cNvSpPr>
          <p:nvPr>
            <p:ph idx="1"/>
          </p:nvPr>
        </p:nvSpPr>
        <p:spPr/>
        <p:txBody>
          <a:bodyPr/>
          <a:lstStyle/>
          <a:p>
            <a:r>
              <a:rPr lang="zh-CN" altLang="zh-CN" dirty="0"/>
              <a:t>⑷ 中间件层由许多不同的协议混合组成</a:t>
            </a:r>
            <a:r>
              <a:rPr lang="zh-CN" altLang="zh-CN" dirty="0" smtClean="0"/>
              <a:t>。</a:t>
            </a:r>
            <a:endParaRPr lang="en-US" altLang="zh-CN" dirty="0" smtClean="0"/>
          </a:p>
          <a:p>
            <a:pPr lvl="1"/>
            <a:r>
              <a:rPr lang="zh-CN" altLang="zh-CN" dirty="0" smtClean="0"/>
              <a:t>无线电</a:t>
            </a:r>
            <a:r>
              <a:rPr lang="zh-CN" altLang="zh-CN" dirty="0"/>
              <a:t>频率通信</a:t>
            </a:r>
            <a:r>
              <a:rPr lang="en-US" altLang="zh-CN" dirty="0"/>
              <a:t>/</a:t>
            </a:r>
            <a:r>
              <a:rPr lang="zh-CN" altLang="zh-CN" dirty="0"/>
              <a:t>射频通信</a:t>
            </a:r>
            <a:r>
              <a:rPr lang="en-US" altLang="zh-CN" dirty="0" err="1"/>
              <a:t>RFcomm</a:t>
            </a:r>
            <a:r>
              <a:rPr lang="zh-CN" altLang="zh-CN" dirty="0"/>
              <a:t>（</a:t>
            </a:r>
            <a:r>
              <a:rPr lang="en-US" altLang="zh-CN" dirty="0"/>
              <a:t>Radio Frequency Communication</a:t>
            </a:r>
            <a:r>
              <a:rPr lang="zh-CN" altLang="zh-CN" dirty="0"/>
              <a:t>）是指模拟连接键盘、鼠标、</a:t>
            </a:r>
            <a:r>
              <a:rPr lang="en-US" altLang="zh-CN" dirty="0"/>
              <a:t>modem</a:t>
            </a:r>
            <a:r>
              <a:rPr lang="zh-CN" altLang="zh-CN" dirty="0"/>
              <a:t>等设备的串口通信；电话协议是一个用于话音通信的实时协议；服务发现协议用来查找网络内的服务。</a:t>
            </a:r>
          </a:p>
          <a:p>
            <a:r>
              <a:rPr lang="zh-CN" altLang="zh-CN" dirty="0"/>
              <a:t>⑸ 应用层包含特定应用的协议子集。</a:t>
            </a:r>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35</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76672"/>
            <a:ext cx="23145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38141"/>
      </p:ext>
    </p:extLst>
  </p:cSld>
  <p:clrMapOvr>
    <a:masterClrMapping/>
  </p:clrMapOvr>
  <p:transition spd="med">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5.1.2 </a:t>
            </a:r>
            <a:r>
              <a:rPr lang="zh-CN" altLang="en-US" dirty="0" smtClean="0"/>
              <a:t>蓝牙技术</a:t>
            </a:r>
            <a:endParaRPr lang="zh-CN" altLang="en-US" dirty="0"/>
          </a:p>
        </p:txBody>
      </p:sp>
      <p:sp>
        <p:nvSpPr>
          <p:cNvPr id="3" name="内容占位符 2"/>
          <p:cNvSpPr>
            <a:spLocks noGrp="1"/>
          </p:cNvSpPr>
          <p:nvPr>
            <p:ph idx="1"/>
          </p:nvPr>
        </p:nvSpPr>
        <p:spPr/>
        <p:txBody>
          <a:bodyPr/>
          <a:lstStyle/>
          <a:p>
            <a:r>
              <a:rPr lang="en-US" altLang="zh-CN" b="1" dirty="0"/>
              <a:t>2. </a:t>
            </a:r>
            <a:r>
              <a:rPr lang="zh-CN" altLang="zh-CN" b="1" dirty="0"/>
              <a:t>蓝牙组网技术</a:t>
            </a:r>
          </a:p>
          <a:p>
            <a:r>
              <a:rPr lang="zh-CN" altLang="zh-CN" dirty="0"/>
              <a:t>蓝牙系统的基本单元是微微网（</a:t>
            </a:r>
            <a:r>
              <a:rPr lang="en-US" altLang="zh-CN" dirty="0" err="1"/>
              <a:t>Piconet</a:t>
            </a:r>
            <a:r>
              <a:rPr lang="zh-CN" altLang="zh-CN" dirty="0"/>
              <a:t>），包含一个主节点以及</a:t>
            </a:r>
            <a:r>
              <a:rPr lang="en-US" altLang="zh-CN" dirty="0" err="1"/>
              <a:t>10m</a:t>
            </a:r>
            <a:r>
              <a:rPr lang="zh-CN" altLang="zh-CN" dirty="0"/>
              <a:t>距离内的至多</a:t>
            </a:r>
            <a:r>
              <a:rPr lang="en-US" altLang="zh-CN" dirty="0"/>
              <a:t>7</a:t>
            </a:r>
            <a:r>
              <a:rPr lang="zh-CN" altLang="zh-CN" dirty="0"/>
              <a:t>个处于活动状态的从节点。多个微微网可同时存在，并通过桥节点连接，如图</a:t>
            </a:r>
            <a:r>
              <a:rPr lang="en-US" altLang="zh-CN" dirty="0" smtClean="0"/>
              <a:t>5-5</a:t>
            </a:r>
            <a:r>
              <a:rPr lang="zh-CN" altLang="zh-CN" dirty="0" smtClean="0"/>
              <a:t>所</a:t>
            </a:r>
            <a:r>
              <a:rPr lang="zh-CN" altLang="zh-CN" dirty="0"/>
              <a:t>示。</a:t>
            </a:r>
          </a:p>
          <a:p>
            <a:endParaRPr lang="zh-CN" altLang="en-US" dirty="0"/>
          </a:p>
        </p:txBody>
      </p:sp>
      <p:pic>
        <p:nvPicPr>
          <p:cNvPr id="48130" name="图片 2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789040"/>
            <a:ext cx="469741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36</a:t>
            </a:fld>
            <a:endParaRPr 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76672"/>
            <a:ext cx="23145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881591"/>
      </p:ext>
    </p:extLst>
  </p:cSld>
  <p:clrMapOvr>
    <a:masterClrMapping/>
  </p:clrMapOvr>
  <p:transition spd="med">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5.1.2 </a:t>
            </a:r>
            <a:r>
              <a:rPr lang="zh-CN" altLang="en-US" dirty="0" smtClean="0"/>
              <a:t>蓝牙技术</a:t>
            </a:r>
            <a:endParaRPr lang="zh-CN" altLang="en-US" dirty="0"/>
          </a:p>
        </p:txBody>
      </p:sp>
      <p:sp>
        <p:nvSpPr>
          <p:cNvPr id="3" name="内容占位符 2"/>
          <p:cNvSpPr>
            <a:spLocks noGrp="1"/>
          </p:cNvSpPr>
          <p:nvPr>
            <p:ph idx="1"/>
          </p:nvPr>
        </p:nvSpPr>
        <p:spPr/>
        <p:txBody>
          <a:bodyPr/>
          <a:lstStyle/>
          <a:p>
            <a:r>
              <a:rPr lang="zh-CN" altLang="zh-CN" dirty="0"/>
              <a:t>在一个微微网中，除了允许最多</a:t>
            </a:r>
            <a:r>
              <a:rPr lang="en-US" altLang="zh-CN" dirty="0"/>
              <a:t>7</a:t>
            </a:r>
            <a:r>
              <a:rPr lang="zh-CN" altLang="zh-CN" dirty="0"/>
              <a:t>个活动从节点外，还可有多达</a:t>
            </a:r>
            <a:r>
              <a:rPr lang="en-US" altLang="zh-CN" dirty="0"/>
              <a:t>255</a:t>
            </a:r>
            <a:r>
              <a:rPr lang="zh-CN" altLang="zh-CN" dirty="0"/>
              <a:t>个静态节点。静态节点是处于低功耗状态的节点，可节省电源能耗</a:t>
            </a:r>
            <a:r>
              <a:rPr lang="zh-CN" altLang="zh-CN" dirty="0" smtClean="0"/>
              <a:t>。</a:t>
            </a:r>
            <a:endParaRPr lang="en-US" altLang="zh-CN" dirty="0" smtClean="0"/>
          </a:p>
          <a:p>
            <a:r>
              <a:rPr lang="zh-CN" altLang="zh-CN" dirty="0" smtClean="0"/>
              <a:t>静态</a:t>
            </a:r>
            <a:r>
              <a:rPr lang="zh-CN" altLang="zh-CN" dirty="0"/>
              <a:t>节点除了响应主节点的激活或者指示信号外，不再处理任何其他事情</a:t>
            </a:r>
            <a:r>
              <a:rPr lang="zh-CN" altLang="zh-CN" dirty="0" smtClean="0"/>
              <a:t>。</a:t>
            </a:r>
            <a:endParaRPr lang="en-US" altLang="zh-CN" dirty="0" smtClean="0"/>
          </a:p>
          <a:p>
            <a:r>
              <a:rPr lang="zh-CN" altLang="zh-CN" dirty="0" smtClean="0"/>
              <a:t>微微</a:t>
            </a:r>
            <a:r>
              <a:rPr lang="zh-CN" altLang="zh-CN" dirty="0"/>
              <a:t>网中主、从节点构成一个中心化的</a:t>
            </a:r>
            <a:r>
              <a:rPr lang="en-US" altLang="zh-CN" dirty="0" err="1"/>
              <a:t>TDM</a:t>
            </a:r>
            <a:r>
              <a:rPr lang="zh-CN" altLang="zh-CN" dirty="0"/>
              <a:t>系统，由主节点控制时钟，决定每个时槽相应的通信设备（从节点）</a:t>
            </a:r>
            <a:r>
              <a:rPr lang="zh-CN" altLang="zh-CN" dirty="0" smtClean="0"/>
              <a:t>。</a:t>
            </a:r>
            <a:endParaRPr lang="en-US" altLang="zh-CN" dirty="0" smtClean="0"/>
          </a:p>
          <a:p>
            <a:r>
              <a:rPr lang="zh-CN" altLang="zh-CN" dirty="0" smtClean="0"/>
              <a:t>通信</a:t>
            </a:r>
            <a:r>
              <a:rPr lang="zh-CN" altLang="zh-CN" dirty="0"/>
              <a:t>仅发生在主、从节点间，从节点间无法直接通信。</a:t>
            </a:r>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37</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76672"/>
            <a:ext cx="23145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10770"/>
      </p:ext>
    </p:extLst>
  </p:cSld>
  <p:clrMapOvr>
    <a:masterClrMapping/>
  </p:clrMapOvr>
  <p:transition spd="med">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5.1.2 </a:t>
            </a:r>
            <a:r>
              <a:rPr lang="zh-CN" altLang="en-US" dirty="0" smtClean="0"/>
              <a:t>蓝牙技术</a:t>
            </a:r>
            <a:endParaRPr lang="zh-CN" altLang="en-US" dirty="0"/>
          </a:p>
        </p:txBody>
      </p:sp>
      <p:sp>
        <p:nvSpPr>
          <p:cNvPr id="3" name="内容占位符 2"/>
          <p:cNvSpPr>
            <a:spLocks noGrp="1"/>
          </p:cNvSpPr>
          <p:nvPr>
            <p:ph idx="1"/>
          </p:nvPr>
        </p:nvSpPr>
        <p:spPr>
          <a:xfrm>
            <a:off x="395536" y="1196752"/>
            <a:ext cx="8458200" cy="4987925"/>
          </a:xfrm>
        </p:spPr>
        <p:txBody>
          <a:bodyPr/>
          <a:lstStyle/>
          <a:p>
            <a:r>
              <a:rPr lang="en-US" altLang="zh-CN" b="1" dirty="0"/>
              <a:t>3. </a:t>
            </a:r>
            <a:r>
              <a:rPr lang="zh-CN" altLang="zh-CN" b="1" dirty="0"/>
              <a:t>蓝牙应用服务</a:t>
            </a:r>
          </a:p>
          <a:p>
            <a:r>
              <a:rPr lang="zh-CN" altLang="zh-CN" dirty="0"/>
              <a:t>蓝牙在其</a:t>
            </a:r>
            <a:r>
              <a:rPr lang="en-US" altLang="zh-CN" dirty="0"/>
              <a:t>1.1</a:t>
            </a:r>
            <a:r>
              <a:rPr lang="zh-CN" altLang="zh-CN" dirty="0"/>
              <a:t>版本中规范了</a:t>
            </a:r>
            <a:r>
              <a:rPr lang="en-US" altLang="zh-CN" dirty="0"/>
              <a:t>13</a:t>
            </a:r>
            <a:r>
              <a:rPr lang="zh-CN" altLang="zh-CN" dirty="0"/>
              <a:t>种应用服务，如表</a:t>
            </a:r>
            <a:r>
              <a:rPr lang="en-US" altLang="zh-CN" dirty="0"/>
              <a:t>5-1</a:t>
            </a:r>
            <a:r>
              <a:rPr lang="zh-CN" altLang="zh-CN" dirty="0"/>
              <a:t>所示。</a:t>
            </a:r>
          </a:p>
          <a:p>
            <a:endParaRPr lang="zh-CN" altLang="en-US"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883" y="2780928"/>
            <a:ext cx="6868593" cy="3809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pic>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38</a:t>
            </a:fld>
            <a:endParaRPr lang="en-US"/>
          </a:p>
        </p:txBody>
      </p:sp>
    </p:spTree>
    <p:extLst>
      <p:ext uri="{BB962C8B-B14F-4D97-AF65-F5344CB8AC3E}">
        <p14:creationId xmlns:p14="http://schemas.microsoft.com/office/powerpoint/2010/main" val="1380949099"/>
      </p:ext>
    </p:extLst>
  </p:cSld>
  <p:clrMapOvr>
    <a:masterClrMapping/>
  </p:clrMapOvr>
  <p:transition spd="med">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4. </a:t>
            </a:r>
            <a:r>
              <a:rPr lang="zh-CN" altLang="en-US" dirty="0" smtClean="0"/>
              <a:t>蓝牙技术的安全措施</a:t>
            </a:r>
          </a:p>
          <a:p>
            <a:r>
              <a:rPr lang="zh-CN" altLang="en-US" dirty="0" smtClean="0"/>
              <a:t>蓝牙规范定义了三种不同的安全模式，即非安全模式、业务层安全模式和链路层安全模式。</a:t>
            </a:r>
          </a:p>
          <a:p>
            <a:r>
              <a:rPr lang="zh-CN" altLang="en-US" dirty="0" smtClean="0"/>
              <a:t>（</a:t>
            </a:r>
            <a:r>
              <a:rPr lang="en-US" altLang="zh-CN" dirty="0" smtClean="0"/>
              <a:t>1</a:t>
            </a:r>
            <a:r>
              <a:rPr lang="zh-CN" altLang="en-US" dirty="0" smtClean="0"/>
              <a:t>）非安全模式</a:t>
            </a:r>
          </a:p>
          <a:p>
            <a:pPr lvl="1"/>
            <a:r>
              <a:rPr lang="zh-CN" altLang="en-US" dirty="0" smtClean="0"/>
              <a:t>此模式不采用信息安全管理和不执行安全保护以及处理，当设备上运行一般应用时使用此种模式。该模式中，设备避开链路层的安全功能，可以访问不含敏感信息。</a:t>
            </a:r>
          </a:p>
          <a:p>
            <a:r>
              <a:rPr lang="zh-CN" altLang="zh-CN" dirty="0"/>
              <a:t>（</a:t>
            </a:r>
            <a:r>
              <a:rPr lang="en-US" altLang="zh-CN" dirty="0"/>
              <a:t>2</a:t>
            </a:r>
            <a:r>
              <a:rPr lang="zh-CN" altLang="zh-CN" dirty="0"/>
              <a:t>）业务层安全模式</a:t>
            </a:r>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39</a:t>
            </a:fld>
            <a:endParaRPr lang="en-US"/>
          </a:p>
        </p:txBody>
      </p:sp>
    </p:spTree>
    <p:extLst>
      <p:ext uri="{BB962C8B-B14F-4D97-AF65-F5344CB8AC3E}">
        <p14:creationId xmlns:p14="http://schemas.microsoft.com/office/powerpoint/2010/main" val="4237636447"/>
      </p:ext>
    </p:extLst>
  </p:cSld>
  <p:clrMapOvr>
    <a:masterClrMapping/>
  </p:clrMapOvr>
  <p:transition spd="med">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92F8CDD2-9E1E-442F-B26E-B4B36E16C1C3}" type="slidenum">
              <a:rPr lang="en-US"/>
              <a:pPr>
                <a:defRPr/>
              </a:pPr>
              <a:t>4</a:t>
            </a:fld>
            <a:endParaRPr lang="en-US"/>
          </a:p>
        </p:txBody>
      </p:sp>
      <p:sp>
        <p:nvSpPr>
          <p:cNvPr id="4099" name="Rectangle 2"/>
          <p:cNvSpPr>
            <a:spLocks noGrp="1" noChangeArrowheads="1"/>
          </p:cNvSpPr>
          <p:nvPr>
            <p:ph type="title"/>
          </p:nvPr>
        </p:nvSpPr>
        <p:spPr/>
        <p:txBody>
          <a:bodyPr/>
          <a:lstStyle/>
          <a:p>
            <a:r>
              <a:rPr lang="zh-CN" altLang="en-US" smtClean="0"/>
              <a:t>物联网通信技术</a:t>
            </a:r>
          </a:p>
        </p:txBody>
      </p:sp>
      <p:sp>
        <p:nvSpPr>
          <p:cNvPr id="4100" name="Rectangle 3"/>
          <p:cNvSpPr>
            <a:spLocks noGrp="1" noChangeArrowheads="1"/>
          </p:cNvSpPr>
          <p:nvPr>
            <p:ph type="body" idx="1"/>
          </p:nvPr>
        </p:nvSpPr>
        <p:spPr/>
        <p:txBody>
          <a:bodyPr/>
          <a:lstStyle/>
          <a:p>
            <a:r>
              <a:rPr lang="en-US" altLang="zh-CN" sz="3200" smtClean="0"/>
              <a:t>5.1 </a:t>
            </a:r>
            <a:r>
              <a:rPr lang="zh-CN" altLang="en-US" sz="3200" smtClean="0"/>
              <a:t>近距离无线通信技术</a:t>
            </a:r>
          </a:p>
          <a:p>
            <a:pPr lvl="1"/>
            <a:r>
              <a:rPr lang="zh-CN" altLang="en-US" sz="2500" smtClean="0"/>
              <a:t>近距离无线通信技术是实现无线局域网、无线个人局域网中节点、设备组网的常用通信技术，用于将传感器、</a:t>
            </a:r>
            <a:r>
              <a:rPr lang="en-US" altLang="zh-CN" sz="2500" smtClean="0"/>
              <a:t>RFID</a:t>
            </a:r>
            <a:r>
              <a:rPr lang="zh-CN" altLang="en-US" sz="2500" smtClean="0"/>
              <a:t>，以及手机等移动感知设备的感知数据进行数据汇聚，并通过网关传输到上层网络中。</a:t>
            </a:r>
          </a:p>
          <a:p>
            <a:pPr lvl="1"/>
            <a:r>
              <a:rPr lang="zh-CN" altLang="en-US" sz="2500" smtClean="0"/>
              <a:t>近距离无线通信技术通常有</a:t>
            </a:r>
            <a:r>
              <a:rPr lang="en-US" altLang="zh-CN" sz="2500" smtClean="0"/>
              <a:t>Wi-Fi</a:t>
            </a:r>
            <a:r>
              <a:rPr lang="zh-CN" altLang="en-US" sz="2500" smtClean="0"/>
              <a:t>技术、蓝牙技术、</a:t>
            </a:r>
            <a:r>
              <a:rPr lang="en-US" altLang="zh-CN" sz="2500" smtClean="0"/>
              <a:t>ZigBee</a:t>
            </a:r>
            <a:r>
              <a:rPr lang="zh-CN" altLang="en-US" sz="2500" smtClean="0"/>
              <a:t>技术。</a:t>
            </a:r>
          </a:p>
        </p:txBody>
      </p:sp>
    </p:spTree>
  </p:cSld>
  <p:clrMapOvr>
    <a:masterClrMapping/>
  </p:clrMapOvr>
  <p:transition spd="med">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5.1.2 </a:t>
            </a:r>
            <a:r>
              <a:rPr lang="zh-CN" altLang="en-US" dirty="0" smtClean="0"/>
              <a:t>蓝牙技术</a:t>
            </a:r>
            <a:endParaRPr lang="zh-CN" altLang="en-US" dirty="0"/>
          </a:p>
        </p:txBody>
      </p:sp>
      <p:sp>
        <p:nvSpPr>
          <p:cNvPr id="3" name="内容占位符 2"/>
          <p:cNvSpPr>
            <a:spLocks noGrp="1"/>
          </p:cNvSpPr>
          <p:nvPr>
            <p:ph idx="1"/>
          </p:nvPr>
        </p:nvSpPr>
        <p:spPr/>
        <p:txBody>
          <a:bodyPr/>
          <a:lstStyle/>
          <a:p>
            <a:pPr lvl="1"/>
            <a:r>
              <a:rPr lang="zh-CN" altLang="zh-CN" dirty="0" smtClean="0"/>
              <a:t>蓝牙设备在逻辑链路层建立信道之后采用信息安全管理机制，并执行安全保护功能。这种安全机制建立在</a:t>
            </a:r>
            <a:r>
              <a:rPr lang="en-US" altLang="zh-CN" dirty="0" err="1" smtClean="0"/>
              <a:t>L2CAP</a:t>
            </a:r>
            <a:r>
              <a:rPr lang="zh-CN" altLang="zh-CN" dirty="0" smtClean="0"/>
              <a:t>和它之上的协议中，该模式可为多种应用提供不同的访问策略，并且可以同时运行安全需求不同的应用。</a:t>
            </a:r>
          </a:p>
          <a:p>
            <a:r>
              <a:rPr lang="zh-CN" altLang="zh-CN" dirty="0" smtClean="0"/>
              <a:t>（</a:t>
            </a:r>
            <a:r>
              <a:rPr lang="en-US" altLang="zh-CN" dirty="0" smtClean="0"/>
              <a:t>3</a:t>
            </a:r>
            <a:r>
              <a:rPr lang="zh-CN" altLang="zh-CN" dirty="0" smtClean="0"/>
              <a:t>）链路层安全模式</a:t>
            </a:r>
          </a:p>
          <a:p>
            <a:pPr lvl="1"/>
            <a:r>
              <a:rPr lang="zh-CN" altLang="zh-CN" dirty="0" smtClean="0"/>
              <a:t>链路层安全模式是指蓝牙设备在连接管理协议层建立链路的同时就采用信息安全管理和执行安全保护和处理，这种安全机制建立在接管理协议基础上，在该模式中，链路管理器在同一层面上对所有的应用强制执行安全措施。</a:t>
            </a:r>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40</a:t>
            </a:fld>
            <a:endParaRPr lang="en-US"/>
          </a:p>
        </p:txBody>
      </p:sp>
    </p:spTree>
    <p:extLst>
      <p:ext uri="{BB962C8B-B14F-4D97-AF65-F5344CB8AC3E}">
        <p14:creationId xmlns:p14="http://schemas.microsoft.com/office/powerpoint/2010/main" val="2218924340"/>
      </p:ext>
    </p:extLst>
  </p:cSld>
  <p:clrMapOvr>
    <a:masterClrMapping/>
  </p:clrMapOvr>
  <p:transition spd="med">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5.1.2 </a:t>
            </a:r>
            <a:r>
              <a:rPr lang="zh-CN" altLang="en-US" dirty="0" smtClean="0"/>
              <a:t>蓝牙技术</a:t>
            </a:r>
            <a:endParaRPr lang="zh-CN" altLang="en-US" dirty="0"/>
          </a:p>
        </p:txBody>
      </p:sp>
      <p:sp>
        <p:nvSpPr>
          <p:cNvPr id="3" name="内容占位符 2"/>
          <p:cNvSpPr>
            <a:spLocks noGrp="1"/>
          </p:cNvSpPr>
          <p:nvPr>
            <p:ph idx="1"/>
          </p:nvPr>
        </p:nvSpPr>
        <p:spPr/>
        <p:txBody>
          <a:bodyPr/>
          <a:lstStyle/>
          <a:p>
            <a:r>
              <a:rPr lang="zh-CN" altLang="zh-CN" sz="2400" dirty="0" smtClean="0"/>
              <a:t>链路层安全模式包括验证和加密两个功能。两个不同的蓝牙设备第一次连接时，需要验证两个设备是否具有互相连接的权限，用户必须在两个设备上输入</a:t>
            </a:r>
            <a:r>
              <a:rPr lang="en-US" altLang="zh-CN" sz="2400" dirty="0" smtClean="0"/>
              <a:t>PIN</a:t>
            </a:r>
            <a:r>
              <a:rPr lang="zh-CN" altLang="zh-CN" sz="2400" dirty="0" smtClean="0"/>
              <a:t>码作为验证的密码，称为配对</a:t>
            </a:r>
            <a:r>
              <a:rPr lang="en-US" altLang="zh-CN" sz="2400" dirty="0" smtClean="0"/>
              <a:t>(Pairing)</a:t>
            </a:r>
            <a:r>
              <a:rPr lang="zh-CN" altLang="zh-CN" sz="2400" dirty="0" smtClean="0"/>
              <a:t>过程。</a:t>
            </a:r>
            <a:endParaRPr lang="en-US" altLang="zh-CN" sz="2400" dirty="0" smtClean="0"/>
          </a:p>
          <a:p>
            <a:r>
              <a:rPr lang="zh-CN" altLang="zh-CN" sz="2400" dirty="0" smtClean="0"/>
              <a:t>配对过程中的两个设备分别称为</a:t>
            </a:r>
            <a:r>
              <a:rPr lang="en-US" altLang="zh-CN" sz="2400" dirty="0" smtClean="0"/>
              <a:t>Verifier</a:t>
            </a:r>
            <a:r>
              <a:rPr lang="zh-CN" altLang="zh-CN" sz="2400" dirty="0" smtClean="0"/>
              <a:t>与</a:t>
            </a:r>
            <a:r>
              <a:rPr lang="en-US" altLang="zh-CN" sz="2400" dirty="0" smtClean="0"/>
              <a:t>Claimant</a:t>
            </a:r>
            <a:r>
              <a:rPr lang="zh-CN" altLang="zh-CN" sz="2400" dirty="0" smtClean="0"/>
              <a:t>，在配对过程中并不是</a:t>
            </a:r>
            <a:r>
              <a:rPr lang="en-US" altLang="zh-CN" sz="2400" dirty="0" smtClean="0"/>
              <a:t>Verifier</a:t>
            </a:r>
            <a:r>
              <a:rPr lang="zh-CN" altLang="zh-CN" sz="2400" dirty="0" smtClean="0"/>
              <a:t>与</a:t>
            </a:r>
            <a:r>
              <a:rPr lang="en-US" altLang="zh-CN" sz="2400" dirty="0" smtClean="0"/>
              <a:t>Claimant</a:t>
            </a:r>
            <a:r>
              <a:rPr lang="zh-CN" altLang="zh-CN" sz="2400" dirty="0" smtClean="0"/>
              <a:t>直接比较两者的</a:t>
            </a:r>
            <a:r>
              <a:rPr lang="en-US" altLang="zh-CN" sz="2400" dirty="0" smtClean="0"/>
              <a:t>PIN</a:t>
            </a:r>
            <a:r>
              <a:rPr lang="zh-CN" altLang="zh-CN" sz="2400" dirty="0" smtClean="0"/>
              <a:t>码，因为</a:t>
            </a:r>
            <a:r>
              <a:rPr lang="en-US" altLang="zh-CN" sz="2400" dirty="0" smtClean="0"/>
              <a:t>Verifier</a:t>
            </a:r>
            <a:r>
              <a:rPr lang="zh-CN" altLang="zh-CN" sz="2400" dirty="0" smtClean="0"/>
              <a:t>与</a:t>
            </a:r>
            <a:r>
              <a:rPr lang="en-US" altLang="zh-CN" sz="2400" dirty="0" smtClean="0"/>
              <a:t>Claimant</a:t>
            </a:r>
            <a:r>
              <a:rPr lang="zh-CN" altLang="zh-CN" sz="2400" dirty="0" smtClean="0"/>
              <a:t>还没有建立共同的秘密通信方式，若是</a:t>
            </a:r>
            <a:r>
              <a:rPr lang="en-US" altLang="zh-CN" sz="2400" dirty="0" smtClean="0"/>
              <a:t>Claimant</a:t>
            </a:r>
            <a:r>
              <a:rPr lang="zh-CN" altLang="zh-CN" sz="2400" dirty="0" smtClean="0"/>
              <a:t>直接传送未加密的</a:t>
            </a:r>
            <a:r>
              <a:rPr lang="en-US" altLang="zh-CN" sz="2400" dirty="0" smtClean="0"/>
              <a:t>PIN</a:t>
            </a:r>
            <a:r>
              <a:rPr lang="zh-CN" altLang="zh-CN" sz="2400" dirty="0" smtClean="0"/>
              <a:t>码给</a:t>
            </a:r>
            <a:r>
              <a:rPr lang="en-US" altLang="zh-CN" sz="2400" dirty="0" smtClean="0"/>
              <a:t>Verifier</a:t>
            </a:r>
            <a:r>
              <a:rPr lang="zh-CN" altLang="zh-CN" sz="2400" dirty="0" smtClean="0"/>
              <a:t>，机密性非常高的</a:t>
            </a:r>
            <a:r>
              <a:rPr lang="en-US" altLang="zh-CN" sz="2400" dirty="0" smtClean="0"/>
              <a:t>PIN</a:t>
            </a:r>
            <a:r>
              <a:rPr lang="zh-CN" altLang="zh-CN" sz="2400" dirty="0" smtClean="0"/>
              <a:t>码容易在线侦听泄露。</a:t>
            </a:r>
            <a:endParaRPr lang="en-US" altLang="zh-CN" sz="2400" dirty="0" smtClean="0"/>
          </a:p>
          <a:p>
            <a:r>
              <a:rPr lang="zh-CN" altLang="zh-CN" sz="2400" dirty="0" smtClean="0"/>
              <a:t>所以当</a:t>
            </a:r>
            <a:r>
              <a:rPr lang="en-US" altLang="zh-CN" sz="2400" dirty="0" smtClean="0"/>
              <a:t>verifier</a:t>
            </a:r>
            <a:r>
              <a:rPr lang="zh-CN" altLang="zh-CN" sz="2400" dirty="0" smtClean="0"/>
              <a:t>对</a:t>
            </a:r>
            <a:r>
              <a:rPr lang="en-US" altLang="zh-CN" sz="2400" dirty="0" smtClean="0"/>
              <a:t>Claimant</a:t>
            </a:r>
            <a:r>
              <a:rPr lang="zh-CN" altLang="zh-CN" sz="2400" dirty="0" smtClean="0"/>
              <a:t>验证时，中间传送的并不是</a:t>
            </a:r>
            <a:r>
              <a:rPr lang="en-US" altLang="zh-CN" sz="2400" dirty="0" smtClean="0"/>
              <a:t>PIN</a:t>
            </a:r>
            <a:r>
              <a:rPr lang="zh-CN" altLang="zh-CN" sz="2400" dirty="0" smtClean="0"/>
              <a:t>码。</a:t>
            </a:r>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41</a:t>
            </a:fld>
            <a:endParaRPr lang="en-US"/>
          </a:p>
        </p:txBody>
      </p:sp>
    </p:spTree>
    <p:extLst>
      <p:ext uri="{BB962C8B-B14F-4D97-AF65-F5344CB8AC3E}">
        <p14:creationId xmlns:p14="http://schemas.microsoft.com/office/powerpoint/2010/main" val="1985974965"/>
      </p:ext>
    </p:extLst>
  </p:cSld>
  <p:clrMapOvr>
    <a:masterClrMapping/>
  </p:clrMapOvr>
  <p:transition spd="med">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5.1.2 </a:t>
            </a:r>
            <a:r>
              <a:rPr lang="zh-CN" altLang="en-US" dirty="0" smtClean="0"/>
              <a:t>蓝牙技术</a:t>
            </a:r>
            <a:endParaRPr lang="zh-CN" altLang="en-US" dirty="0"/>
          </a:p>
        </p:txBody>
      </p:sp>
      <p:sp>
        <p:nvSpPr>
          <p:cNvPr id="3" name="内容占位符 2"/>
          <p:cNvSpPr>
            <a:spLocks noGrp="1"/>
          </p:cNvSpPr>
          <p:nvPr>
            <p:ph idx="1"/>
          </p:nvPr>
        </p:nvSpPr>
        <p:spPr/>
        <p:txBody>
          <a:bodyPr/>
          <a:lstStyle/>
          <a:p>
            <a:r>
              <a:rPr lang="zh-CN" altLang="zh-CN" sz="2400" dirty="0"/>
              <a:t>链路层的通信流程包括以下四个步骤：</a:t>
            </a:r>
          </a:p>
          <a:p>
            <a:r>
              <a:rPr lang="en-US" altLang="zh-CN" sz="2400" dirty="0" smtClean="0"/>
              <a:t>1</a:t>
            </a:r>
            <a:r>
              <a:rPr lang="zh-CN" altLang="en-US" sz="2400" dirty="0" smtClean="0"/>
              <a:t>）产生初始密钥</a:t>
            </a:r>
          </a:p>
          <a:p>
            <a:pPr lvl="1"/>
            <a:r>
              <a:rPr lang="zh-CN" altLang="en-US" sz="2000" dirty="0" smtClean="0"/>
              <a:t>当两个不同的蓝牙设备第一次连接时，用户在两个设备输入相同的</a:t>
            </a:r>
            <a:r>
              <a:rPr lang="en-US" altLang="zh-CN" sz="2000" dirty="0" smtClean="0"/>
              <a:t>PIN</a:t>
            </a:r>
            <a:r>
              <a:rPr lang="zh-CN" altLang="en-US" sz="2000" dirty="0" smtClean="0"/>
              <a:t>，接着</a:t>
            </a:r>
            <a:r>
              <a:rPr lang="en-US" altLang="zh-CN" sz="2000" dirty="0" smtClean="0"/>
              <a:t>Verifier</a:t>
            </a:r>
            <a:r>
              <a:rPr lang="zh-CN" altLang="en-US" sz="2000" dirty="0" smtClean="0"/>
              <a:t>与</a:t>
            </a:r>
            <a:r>
              <a:rPr lang="en-US" altLang="zh-CN" sz="2000" dirty="0" smtClean="0"/>
              <a:t>Claimant</a:t>
            </a:r>
            <a:r>
              <a:rPr lang="zh-CN" altLang="en-US" sz="2000" dirty="0" smtClean="0"/>
              <a:t>都产生一个相同的初始化密钥称为</a:t>
            </a:r>
            <a:r>
              <a:rPr lang="en-US" altLang="zh-CN" sz="2000" dirty="0" smtClean="0"/>
              <a:t>KINIT</a:t>
            </a:r>
            <a:r>
              <a:rPr lang="zh-CN" altLang="en-US" sz="2000" dirty="0" smtClean="0"/>
              <a:t>，长度为</a:t>
            </a:r>
            <a:r>
              <a:rPr lang="en-US" altLang="zh-CN" sz="2000" dirty="0" smtClean="0"/>
              <a:t>128</a:t>
            </a:r>
            <a:r>
              <a:rPr lang="zh-CN" altLang="en-US" sz="2000" dirty="0" smtClean="0"/>
              <a:t>位；</a:t>
            </a:r>
            <a:r>
              <a:rPr lang="en-US" altLang="zh-CN" sz="2000" dirty="0" smtClean="0"/>
              <a:t>KINIT</a:t>
            </a:r>
            <a:r>
              <a:rPr lang="zh-CN" altLang="en-US" sz="2000" dirty="0" smtClean="0"/>
              <a:t>的产生是由设备地址</a:t>
            </a:r>
            <a:r>
              <a:rPr lang="en-US" altLang="zh-CN" sz="2000" dirty="0" err="1" smtClean="0"/>
              <a:t>BD_ADDR</a:t>
            </a:r>
            <a:r>
              <a:rPr lang="zh-CN" altLang="en-US" sz="2000" dirty="0" smtClean="0"/>
              <a:t>、</a:t>
            </a:r>
            <a:r>
              <a:rPr lang="en-US" altLang="zh-CN" sz="2000" dirty="0" smtClean="0"/>
              <a:t>PIN</a:t>
            </a:r>
            <a:r>
              <a:rPr lang="zh-CN" altLang="en-US" sz="2000" dirty="0" smtClean="0"/>
              <a:t>、</a:t>
            </a:r>
            <a:r>
              <a:rPr lang="en-US" altLang="zh-CN" sz="2000" dirty="0" smtClean="0"/>
              <a:t>PIN</a:t>
            </a:r>
            <a:r>
              <a:rPr lang="zh-CN" altLang="en-US" sz="2000" dirty="0" smtClean="0"/>
              <a:t>的长度及一个随机数</a:t>
            </a:r>
            <a:r>
              <a:rPr lang="en-US" altLang="zh-CN" sz="2000" dirty="0" err="1" smtClean="0"/>
              <a:t>IN_RAND</a:t>
            </a:r>
            <a:r>
              <a:rPr lang="zh-CN" altLang="en-US" sz="2000" dirty="0" smtClean="0"/>
              <a:t>，经过计算得到。这样</a:t>
            </a:r>
            <a:r>
              <a:rPr lang="en-US" altLang="zh-CN" sz="2000" dirty="0" smtClean="0"/>
              <a:t>Verifier</a:t>
            </a:r>
            <a:r>
              <a:rPr lang="zh-CN" altLang="en-US" sz="2000" dirty="0" smtClean="0"/>
              <a:t>与</a:t>
            </a:r>
            <a:r>
              <a:rPr lang="en-US" altLang="zh-CN" sz="2000" dirty="0" smtClean="0"/>
              <a:t>Claimant</a:t>
            </a:r>
            <a:r>
              <a:rPr lang="zh-CN" altLang="en-US" sz="2000" dirty="0" smtClean="0"/>
              <a:t>双方都拥有一个相同的密钥：初初始密钥</a:t>
            </a:r>
            <a:r>
              <a:rPr lang="en-US" altLang="zh-CN" sz="2000" dirty="0" smtClean="0"/>
              <a:t>KINIT</a:t>
            </a:r>
            <a:r>
              <a:rPr lang="zh-CN" altLang="en-US" sz="2000" dirty="0" smtClean="0"/>
              <a:t>。这样，</a:t>
            </a:r>
            <a:r>
              <a:rPr lang="en-US" altLang="zh-CN" sz="2000" dirty="0" smtClean="0"/>
              <a:t>Verifier</a:t>
            </a:r>
            <a:r>
              <a:rPr lang="zh-CN" altLang="en-US" sz="2000" dirty="0" smtClean="0"/>
              <a:t>与</a:t>
            </a:r>
            <a:r>
              <a:rPr lang="en-US" altLang="zh-CN" sz="2000" dirty="0" smtClean="0"/>
              <a:t>Claimant</a:t>
            </a:r>
            <a:r>
              <a:rPr lang="zh-CN" altLang="en-US" sz="2000" dirty="0" smtClean="0"/>
              <a:t>可以使用</a:t>
            </a:r>
            <a:r>
              <a:rPr lang="en-US" altLang="zh-CN" sz="2000" dirty="0" smtClean="0"/>
              <a:t>KINIT</a:t>
            </a:r>
            <a:r>
              <a:rPr lang="zh-CN" altLang="en-US" sz="2000" dirty="0" smtClean="0"/>
              <a:t>进行连接，对传递的参数进行加密，以保证这些参数不被其它人侦听。</a:t>
            </a:r>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42</a:t>
            </a:fld>
            <a:endParaRPr lang="en-US"/>
          </a:p>
        </p:txBody>
      </p:sp>
    </p:spTree>
    <p:extLst>
      <p:ext uri="{BB962C8B-B14F-4D97-AF65-F5344CB8AC3E}">
        <p14:creationId xmlns:p14="http://schemas.microsoft.com/office/powerpoint/2010/main" val="1615011762"/>
      </p:ext>
    </p:extLst>
  </p:cSld>
  <p:clrMapOvr>
    <a:masterClrMapping/>
  </p:clrMapOvr>
  <p:transition spd="med">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5.1.2 </a:t>
            </a:r>
            <a:r>
              <a:rPr lang="zh-CN" altLang="en-US" dirty="0" smtClean="0"/>
              <a:t>蓝牙技术</a:t>
            </a:r>
            <a:endParaRPr lang="zh-CN" altLang="en-US" dirty="0"/>
          </a:p>
        </p:txBody>
      </p:sp>
      <p:sp>
        <p:nvSpPr>
          <p:cNvPr id="3" name="内容占位符 2"/>
          <p:cNvSpPr>
            <a:spLocks noGrp="1"/>
          </p:cNvSpPr>
          <p:nvPr>
            <p:ph idx="1"/>
          </p:nvPr>
        </p:nvSpPr>
        <p:spPr/>
        <p:txBody>
          <a:bodyPr/>
          <a:lstStyle/>
          <a:p>
            <a:r>
              <a:rPr lang="en-US" altLang="zh-CN" sz="2400" dirty="0" smtClean="0"/>
              <a:t>2</a:t>
            </a:r>
            <a:r>
              <a:rPr lang="zh-CN" altLang="en-US" sz="2400" dirty="0" smtClean="0"/>
              <a:t>）产生设备密钥</a:t>
            </a:r>
          </a:p>
          <a:p>
            <a:pPr lvl="1"/>
            <a:r>
              <a:rPr lang="zh-CN" altLang="en-US" sz="2000" dirty="0" smtClean="0"/>
              <a:t>每个蓝牙设备在第一次开机操作完成初始化的参数设置后，设备将产生一个设备密钥（</a:t>
            </a:r>
            <a:r>
              <a:rPr lang="en-US" altLang="zh-CN" sz="2000" dirty="0" smtClean="0"/>
              <a:t>unit key</a:t>
            </a:r>
            <a:r>
              <a:rPr lang="zh-CN" altLang="en-US" sz="2000" dirty="0" smtClean="0"/>
              <a:t>）表示为</a:t>
            </a:r>
            <a:r>
              <a:rPr lang="en-US" altLang="zh-CN" sz="2000" dirty="0" smtClean="0"/>
              <a:t>KA</a:t>
            </a:r>
            <a:r>
              <a:rPr lang="zh-CN" altLang="en-US" sz="2000" dirty="0" smtClean="0"/>
              <a:t>。</a:t>
            </a:r>
            <a:r>
              <a:rPr lang="en-US" altLang="zh-CN" sz="2000" dirty="0" smtClean="0"/>
              <a:t>KA</a:t>
            </a:r>
            <a:r>
              <a:rPr lang="zh-CN" altLang="en-US" sz="2000" dirty="0" smtClean="0"/>
              <a:t>保存在设备的内存中，</a:t>
            </a:r>
            <a:r>
              <a:rPr lang="en-US" altLang="zh-CN" sz="2000" dirty="0" smtClean="0"/>
              <a:t>KA</a:t>
            </a:r>
            <a:r>
              <a:rPr lang="zh-CN" altLang="en-US" sz="2000" dirty="0" smtClean="0"/>
              <a:t>的产生是由</a:t>
            </a:r>
            <a:r>
              <a:rPr lang="en-US" altLang="zh-CN" sz="2000" dirty="0" smtClean="0"/>
              <a:t>128</a:t>
            </a:r>
            <a:r>
              <a:rPr lang="zh-CN" altLang="en-US" sz="2000" dirty="0" smtClean="0"/>
              <a:t>位的随机数</a:t>
            </a:r>
            <a:r>
              <a:rPr lang="en-US" altLang="zh-CN" sz="2000" dirty="0" smtClean="0"/>
              <a:t>RAND</a:t>
            </a:r>
            <a:r>
              <a:rPr lang="zh-CN" altLang="en-US" sz="2000" dirty="0" smtClean="0"/>
              <a:t>与</a:t>
            </a:r>
            <a:r>
              <a:rPr lang="en-US" altLang="zh-CN" sz="2000" dirty="0" smtClean="0"/>
              <a:t>48</a:t>
            </a:r>
            <a:r>
              <a:rPr lang="zh-CN" altLang="en-US" sz="2000" dirty="0" smtClean="0"/>
              <a:t>位的</a:t>
            </a:r>
            <a:r>
              <a:rPr lang="en-US" altLang="zh-CN" sz="2000" dirty="0" err="1" smtClean="0"/>
              <a:t>BD_ADDR</a:t>
            </a:r>
            <a:r>
              <a:rPr lang="zh-CN" altLang="en-US" sz="2000" dirty="0" smtClean="0"/>
              <a:t>经过</a:t>
            </a:r>
            <a:r>
              <a:rPr lang="en-US" altLang="zh-CN" sz="2000" dirty="0" err="1" smtClean="0"/>
              <a:t>E21</a:t>
            </a:r>
            <a:r>
              <a:rPr lang="zh-CN" altLang="en-US" sz="2000" dirty="0" smtClean="0"/>
              <a:t>算法计算而来的。一旦设备产生出</a:t>
            </a:r>
            <a:r>
              <a:rPr lang="en-US" altLang="zh-CN" sz="2000" dirty="0" smtClean="0"/>
              <a:t>KA</a:t>
            </a:r>
            <a:r>
              <a:rPr lang="zh-CN" altLang="en-US" sz="2000" dirty="0" smtClean="0"/>
              <a:t>后，便一直保持不变，因为有多个</a:t>
            </a:r>
            <a:r>
              <a:rPr lang="en-US" altLang="zh-CN" sz="2000" dirty="0" smtClean="0"/>
              <a:t>Claimant</a:t>
            </a:r>
            <a:r>
              <a:rPr lang="zh-CN" altLang="en-US" sz="2000" dirty="0" smtClean="0"/>
              <a:t>共享同一个</a:t>
            </a:r>
            <a:r>
              <a:rPr lang="en-US" altLang="zh-CN" sz="2000" dirty="0" smtClean="0"/>
              <a:t>Verifier</a:t>
            </a:r>
            <a:r>
              <a:rPr lang="zh-CN" altLang="en-US" sz="2000" dirty="0" smtClean="0"/>
              <a:t>，若是</a:t>
            </a:r>
            <a:r>
              <a:rPr lang="en-US" altLang="zh-CN" sz="2000" dirty="0" smtClean="0"/>
              <a:t>Verifier</a:t>
            </a:r>
            <a:r>
              <a:rPr lang="zh-CN" altLang="en-US" sz="2000" dirty="0" smtClean="0"/>
              <a:t>内的</a:t>
            </a:r>
            <a:r>
              <a:rPr lang="en-US" altLang="zh-CN" sz="2000" dirty="0" smtClean="0"/>
              <a:t>KA</a:t>
            </a:r>
            <a:r>
              <a:rPr lang="zh-CN" altLang="en-US" sz="2000" dirty="0" smtClean="0"/>
              <a:t>改变，则以前所有与其相连接过的</a:t>
            </a:r>
            <a:r>
              <a:rPr lang="en-US" altLang="zh-CN" sz="2000" dirty="0" smtClean="0"/>
              <a:t>Claimant</a:t>
            </a:r>
            <a:r>
              <a:rPr lang="zh-CN" altLang="en-US" sz="2000" dirty="0" smtClean="0"/>
              <a:t>都必须重新进行初始化的程序以得到新的链路密钥。</a:t>
            </a:r>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43</a:t>
            </a:fld>
            <a:endParaRPr lang="en-US"/>
          </a:p>
        </p:txBody>
      </p:sp>
    </p:spTree>
    <p:extLst>
      <p:ext uri="{BB962C8B-B14F-4D97-AF65-F5344CB8AC3E}">
        <p14:creationId xmlns:p14="http://schemas.microsoft.com/office/powerpoint/2010/main" val="3644742897"/>
      </p:ext>
    </p:extLst>
  </p:cSld>
  <p:clrMapOvr>
    <a:masterClrMapping/>
  </p:clrMapOvr>
  <p:transition spd="med">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5.1.2 </a:t>
            </a:r>
            <a:r>
              <a:rPr lang="zh-CN" altLang="en-US" dirty="0" smtClean="0"/>
              <a:t>蓝牙技术</a:t>
            </a:r>
            <a:endParaRPr lang="zh-CN" altLang="en-US" dirty="0"/>
          </a:p>
        </p:txBody>
      </p:sp>
      <p:sp>
        <p:nvSpPr>
          <p:cNvPr id="3" name="内容占位符 2"/>
          <p:cNvSpPr>
            <a:spLocks noGrp="1"/>
          </p:cNvSpPr>
          <p:nvPr>
            <p:ph idx="1"/>
          </p:nvPr>
        </p:nvSpPr>
        <p:spPr/>
        <p:txBody>
          <a:bodyPr/>
          <a:lstStyle/>
          <a:p>
            <a:r>
              <a:rPr lang="en-US" altLang="zh-CN" dirty="0"/>
              <a:t>3</a:t>
            </a:r>
            <a:r>
              <a:rPr lang="zh-CN" altLang="zh-CN" dirty="0"/>
              <a:t>）产生链路密钥</a:t>
            </a:r>
          </a:p>
          <a:p>
            <a:pPr lvl="1"/>
            <a:r>
              <a:rPr lang="zh-CN" altLang="zh-CN" dirty="0"/>
              <a:t>链路密钥由设备密钥和初始化密钥产生</a:t>
            </a:r>
            <a:r>
              <a:rPr lang="zh-CN" altLang="zh-CN" dirty="0" smtClean="0"/>
              <a:t>。</a:t>
            </a:r>
            <a:endParaRPr lang="en-US" altLang="zh-CN" dirty="0" smtClean="0"/>
          </a:p>
          <a:p>
            <a:pPr lvl="1"/>
            <a:r>
              <a:rPr lang="en-US" altLang="zh-CN" dirty="0" smtClean="0"/>
              <a:t>Verifier</a:t>
            </a:r>
            <a:r>
              <a:rPr lang="zh-CN" altLang="zh-CN" dirty="0"/>
              <a:t>与</a:t>
            </a:r>
            <a:r>
              <a:rPr lang="en-US" altLang="zh-CN" dirty="0"/>
              <a:t>Claimant</a:t>
            </a:r>
            <a:r>
              <a:rPr lang="zh-CN" altLang="zh-CN" dirty="0"/>
              <a:t>间以设备内的链路密钥作为验证和比较的根据，双方必须拥有相同的链路密钥，</a:t>
            </a:r>
            <a:r>
              <a:rPr lang="en-US" altLang="zh-CN" dirty="0"/>
              <a:t>Claimant</a:t>
            </a:r>
            <a:r>
              <a:rPr lang="zh-CN" altLang="zh-CN" dirty="0"/>
              <a:t>才能通过</a:t>
            </a:r>
            <a:r>
              <a:rPr lang="en-US" altLang="zh-CN" dirty="0"/>
              <a:t>Verifier</a:t>
            </a:r>
            <a:r>
              <a:rPr lang="zh-CN" altLang="zh-CN" dirty="0"/>
              <a:t>的验证</a:t>
            </a:r>
            <a:r>
              <a:rPr lang="zh-CN" altLang="zh-CN" dirty="0" smtClean="0"/>
              <a:t>，</a:t>
            </a:r>
            <a:endParaRPr lang="en-US" altLang="zh-CN" dirty="0" smtClean="0"/>
          </a:p>
          <a:p>
            <a:pPr lvl="1"/>
            <a:r>
              <a:rPr lang="zh-CN" altLang="zh-CN" dirty="0" smtClean="0"/>
              <a:t>每当</a:t>
            </a:r>
            <a:r>
              <a:rPr lang="en-US" altLang="zh-CN" dirty="0"/>
              <a:t>Verifier</a:t>
            </a:r>
            <a:r>
              <a:rPr lang="zh-CN" altLang="zh-CN" dirty="0"/>
              <a:t>与</a:t>
            </a:r>
            <a:r>
              <a:rPr lang="en-US" altLang="zh-CN" dirty="0" err="1"/>
              <a:t>Clalmant</a:t>
            </a:r>
            <a:r>
              <a:rPr lang="zh-CN" altLang="zh-CN" dirty="0"/>
              <a:t>间进行验证时，链路密钥作为加密过程中产生加密密钥的输入参数，链路密钥的功能和</a:t>
            </a:r>
            <a:r>
              <a:rPr lang="en-US" altLang="zh-CN" dirty="0"/>
              <a:t>KINIT</a:t>
            </a:r>
            <a:r>
              <a:rPr lang="zh-CN" altLang="zh-CN" dirty="0"/>
              <a:t>的功能相同，只是</a:t>
            </a:r>
            <a:r>
              <a:rPr lang="en-US" altLang="zh-CN" dirty="0"/>
              <a:t>KINIT</a:t>
            </a:r>
            <a:r>
              <a:rPr lang="zh-CN" altLang="zh-CN" dirty="0"/>
              <a:t>是初始化时临时性密钥，存储在设备的内存中，当链路密钥产生时，设备就将</a:t>
            </a:r>
            <a:r>
              <a:rPr lang="en-US" altLang="zh-CN" dirty="0"/>
              <a:t>KINIT</a:t>
            </a:r>
            <a:r>
              <a:rPr lang="zh-CN" altLang="zh-CN" dirty="0"/>
              <a:t>丢弃。</a:t>
            </a:r>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44</a:t>
            </a:fld>
            <a:endParaRPr lang="en-US"/>
          </a:p>
        </p:txBody>
      </p:sp>
    </p:spTree>
    <p:extLst>
      <p:ext uri="{BB962C8B-B14F-4D97-AF65-F5344CB8AC3E}">
        <p14:creationId xmlns:p14="http://schemas.microsoft.com/office/powerpoint/2010/main" val="1989948544"/>
      </p:ext>
    </p:extLst>
  </p:cSld>
  <p:clrMapOvr>
    <a:masterClrMapping/>
  </p:clrMapOvr>
  <p:transition spd="med">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5.1.2 </a:t>
            </a:r>
            <a:r>
              <a:rPr lang="zh-CN" altLang="en-US" dirty="0" smtClean="0"/>
              <a:t>蓝牙技术</a:t>
            </a:r>
            <a:endParaRPr lang="zh-CN" altLang="en-US" dirty="0"/>
          </a:p>
        </p:txBody>
      </p:sp>
      <p:sp>
        <p:nvSpPr>
          <p:cNvPr id="3" name="内容占位符 2"/>
          <p:cNvSpPr>
            <a:spLocks noGrp="1"/>
          </p:cNvSpPr>
          <p:nvPr>
            <p:ph idx="1"/>
          </p:nvPr>
        </p:nvSpPr>
        <p:spPr>
          <a:xfrm>
            <a:off x="381000" y="1412875"/>
            <a:ext cx="8763000" cy="4987925"/>
          </a:xfrm>
        </p:spPr>
        <p:txBody>
          <a:bodyPr/>
          <a:lstStyle/>
          <a:p>
            <a:r>
              <a:rPr lang="en-US" altLang="zh-CN" sz="2400" dirty="0"/>
              <a:t>4</a:t>
            </a:r>
            <a:r>
              <a:rPr lang="zh-CN" altLang="zh-CN" sz="2400" dirty="0"/>
              <a:t>）验证</a:t>
            </a:r>
          </a:p>
          <a:p>
            <a:pPr lvl="1"/>
            <a:r>
              <a:rPr lang="zh-CN" altLang="zh-CN" sz="2000" dirty="0"/>
              <a:t>在</a:t>
            </a:r>
            <a:r>
              <a:rPr lang="en-US" altLang="zh-CN" sz="2000" dirty="0"/>
              <a:t>Verifier</a:t>
            </a:r>
            <a:r>
              <a:rPr lang="zh-CN" altLang="zh-CN" sz="2000" dirty="0"/>
              <a:t>和</a:t>
            </a:r>
            <a:r>
              <a:rPr lang="en-US" altLang="zh-CN" sz="2000" dirty="0"/>
              <a:t>Claimant</a:t>
            </a:r>
            <a:r>
              <a:rPr lang="zh-CN" altLang="zh-CN" sz="2000" dirty="0"/>
              <a:t>都拥有一个相同的链路密钥</a:t>
            </a:r>
            <a:r>
              <a:rPr lang="en-US" altLang="zh-CN" sz="2000" dirty="0" err="1"/>
              <a:t>KAB</a:t>
            </a:r>
            <a:r>
              <a:rPr lang="zh-CN" altLang="zh-CN" sz="2000" dirty="0"/>
              <a:t>后，</a:t>
            </a:r>
            <a:r>
              <a:rPr lang="en-US" altLang="zh-CN" sz="2000" dirty="0"/>
              <a:t>Verifier</a:t>
            </a:r>
            <a:r>
              <a:rPr lang="zh-CN" altLang="zh-CN" sz="2000" dirty="0"/>
              <a:t>利用链路密钥</a:t>
            </a:r>
            <a:r>
              <a:rPr lang="en-US" altLang="zh-CN" sz="2000" dirty="0" err="1"/>
              <a:t>KAB</a:t>
            </a:r>
            <a:r>
              <a:rPr lang="zh-CN" altLang="zh-CN" sz="2000" dirty="0"/>
              <a:t>验证</a:t>
            </a:r>
            <a:r>
              <a:rPr lang="en-US" altLang="zh-CN" sz="2000" dirty="0"/>
              <a:t>Claimant</a:t>
            </a:r>
            <a:r>
              <a:rPr lang="zh-CN" altLang="zh-CN" sz="2000" dirty="0"/>
              <a:t>是否能够与其相连，如果双方根据</a:t>
            </a:r>
            <a:r>
              <a:rPr lang="en-US" altLang="zh-CN" sz="2000" dirty="0" err="1"/>
              <a:t>KAB</a:t>
            </a:r>
            <a:r>
              <a:rPr lang="zh-CN" altLang="zh-CN" sz="2000" dirty="0"/>
              <a:t>生成的验证码相同，则</a:t>
            </a:r>
            <a:r>
              <a:rPr lang="en-US" altLang="zh-CN" sz="2000" dirty="0"/>
              <a:t>Verifier</a:t>
            </a:r>
            <a:r>
              <a:rPr lang="zh-CN" altLang="zh-CN" sz="2000" dirty="0"/>
              <a:t>接受</a:t>
            </a:r>
            <a:r>
              <a:rPr lang="en-US" altLang="zh-CN" sz="2000" dirty="0"/>
              <a:t>Claimant</a:t>
            </a:r>
            <a:r>
              <a:rPr lang="zh-CN" altLang="zh-CN" sz="2000" dirty="0"/>
              <a:t>的连接请求，否则</a:t>
            </a:r>
            <a:r>
              <a:rPr lang="en-US" altLang="zh-CN" sz="2000" dirty="0"/>
              <a:t>Verifier</a:t>
            </a:r>
            <a:r>
              <a:rPr lang="zh-CN" altLang="zh-CN" sz="2000" dirty="0"/>
              <a:t>拒绝</a:t>
            </a:r>
            <a:r>
              <a:rPr lang="en-US" altLang="zh-CN" sz="2000" dirty="0"/>
              <a:t>Claimant</a:t>
            </a:r>
            <a:r>
              <a:rPr lang="zh-CN" altLang="zh-CN" sz="2000" dirty="0"/>
              <a:t>的连接请求。</a:t>
            </a:r>
          </a:p>
          <a:p>
            <a:pPr lvl="1"/>
            <a:r>
              <a:rPr lang="zh-CN" altLang="zh-CN" sz="2000" dirty="0"/>
              <a:t>为了防止非法的入侵者不断地尝试以不同的</a:t>
            </a:r>
            <a:r>
              <a:rPr lang="en-US" altLang="zh-CN" sz="2000" dirty="0"/>
              <a:t>PIN</a:t>
            </a:r>
            <a:r>
              <a:rPr lang="zh-CN" altLang="zh-CN" sz="2000" dirty="0"/>
              <a:t>码连接</a:t>
            </a:r>
            <a:r>
              <a:rPr lang="en-US" altLang="zh-CN" sz="2000" dirty="0"/>
              <a:t>Verifier</a:t>
            </a:r>
            <a:r>
              <a:rPr lang="zh-CN" altLang="zh-CN" sz="2000" dirty="0"/>
              <a:t>，当某次</a:t>
            </a:r>
            <a:r>
              <a:rPr lang="en-US" altLang="zh-CN" sz="2000" dirty="0"/>
              <a:t>Claimant</a:t>
            </a:r>
            <a:r>
              <a:rPr lang="zh-CN" altLang="zh-CN" sz="2000" dirty="0"/>
              <a:t>请求验证而被</a:t>
            </a:r>
            <a:r>
              <a:rPr lang="en-US" altLang="zh-CN" sz="2000" dirty="0"/>
              <a:t>Verifier</a:t>
            </a:r>
            <a:r>
              <a:rPr lang="zh-CN" altLang="zh-CN" sz="2000" dirty="0"/>
              <a:t>拒绝时，</a:t>
            </a:r>
            <a:r>
              <a:rPr lang="en-US" altLang="zh-CN" sz="2000" dirty="0"/>
              <a:t>Claimant</a:t>
            </a:r>
            <a:r>
              <a:rPr lang="zh-CN" altLang="zh-CN" sz="2000" dirty="0"/>
              <a:t>必须等待一定的时间间隔才能再次请求</a:t>
            </a:r>
            <a:r>
              <a:rPr lang="en-US" altLang="zh-CN" sz="2000" dirty="0"/>
              <a:t>Verifier</a:t>
            </a:r>
            <a:r>
              <a:rPr lang="zh-CN" altLang="zh-CN" sz="2000" dirty="0"/>
              <a:t>的验证，</a:t>
            </a:r>
            <a:r>
              <a:rPr lang="en-US" altLang="zh-CN" sz="2000" dirty="0"/>
              <a:t>Verifier</a:t>
            </a:r>
            <a:r>
              <a:rPr lang="zh-CN" altLang="zh-CN" sz="2000" dirty="0"/>
              <a:t>将记录验证失败的</a:t>
            </a:r>
            <a:r>
              <a:rPr lang="en-US" altLang="zh-CN" sz="2000" dirty="0"/>
              <a:t>Claimant</a:t>
            </a:r>
            <a:r>
              <a:rPr lang="zh-CN" altLang="zh-CN" sz="2000" dirty="0"/>
              <a:t>的</a:t>
            </a:r>
            <a:r>
              <a:rPr lang="en-US" altLang="zh-CN" sz="2000" dirty="0" err="1"/>
              <a:t>BD_ADDR</a:t>
            </a:r>
            <a:r>
              <a:rPr lang="zh-CN" altLang="zh-CN" sz="2000" dirty="0"/>
              <a:t>，当同一个验证失败的</a:t>
            </a:r>
            <a:r>
              <a:rPr lang="en-US" altLang="zh-CN" sz="2000" dirty="0"/>
              <a:t>Claimant</a:t>
            </a:r>
            <a:r>
              <a:rPr lang="zh-CN" altLang="zh-CN" sz="2000" dirty="0"/>
              <a:t>一直不断地重复验证，则每次验证间的等待时间将以指数的速率一直增加</a:t>
            </a:r>
            <a:r>
              <a:rPr lang="zh-CN" altLang="zh-CN" sz="2000" dirty="0" smtClean="0"/>
              <a:t>。</a:t>
            </a:r>
            <a:endParaRPr lang="en-US" altLang="zh-CN" sz="2000" dirty="0" smtClean="0"/>
          </a:p>
          <a:p>
            <a:pPr lvl="1"/>
            <a:r>
              <a:rPr lang="zh-CN" altLang="zh-CN" sz="2000" dirty="0" smtClean="0"/>
              <a:t>在</a:t>
            </a:r>
            <a:r>
              <a:rPr lang="en-US" altLang="zh-CN" sz="2000" dirty="0"/>
              <a:t>Verifier</a:t>
            </a:r>
            <a:r>
              <a:rPr lang="zh-CN" altLang="zh-CN" sz="2000" dirty="0"/>
              <a:t>内记录了每一个</a:t>
            </a:r>
            <a:r>
              <a:rPr lang="en-US" altLang="zh-CN" sz="2000" dirty="0"/>
              <a:t>Claimant</a:t>
            </a:r>
            <a:r>
              <a:rPr lang="zh-CN" altLang="zh-CN" sz="2000" dirty="0"/>
              <a:t>的验证时间间隔表，这样控制</a:t>
            </a:r>
            <a:r>
              <a:rPr lang="en-US" altLang="zh-CN" sz="2000" dirty="0"/>
              <a:t>Claimant</a:t>
            </a:r>
            <a:r>
              <a:rPr lang="zh-CN" altLang="zh-CN" sz="2000" dirty="0"/>
              <a:t>的验证时间间隔，将更有效地防止不当或非法的入侵者。</a:t>
            </a:r>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45</a:t>
            </a:fld>
            <a:endParaRPr lang="en-US"/>
          </a:p>
        </p:txBody>
      </p:sp>
    </p:spTree>
    <p:extLst>
      <p:ext uri="{BB962C8B-B14F-4D97-AF65-F5344CB8AC3E}">
        <p14:creationId xmlns:p14="http://schemas.microsoft.com/office/powerpoint/2010/main" val="1973083040"/>
      </p:ext>
    </p:extLst>
  </p:cSld>
  <p:clrMapOvr>
    <a:masterClrMapping/>
  </p:clrMapOvr>
  <p:transition spd="med">
    <p:diamon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你是否实施过蓝牙设备配对：</a:t>
            </a:r>
            <a:endParaRPr lang="zh-CN" altLang="en-US" sz="2600" b="1" dirty="0">
              <a:solidFill>
                <a:srgbClr val="FF0000"/>
              </a:solidFill>
              <a:effectLst>
                <a:outerShdw blurRad="38100" dist="38100" dir="2700000" algn="tl">
                  <a:srgbClr val="000000">
                    <a:alpha val="43137"/>
                  </a:srgbClr>
                </a:outerShdw>
              </a:effectLst>
              <a:latin typeface="Microsoft Yahei"/>
              <a:ea typeface="Microsoft Yahei"/>
              <a:sym typeface="Microsoft Yahei"/>
            </a:endParaRPr>
          </a:p>
        </p:txBody>
      </p:sp>
      <p:sp>
        <p:nvSpPr>
          <p:cNvPr id="6" name="TextBox 5"/>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曾经配置过</a:t>
            </a:r>
            <a:endParaRPr lang="zh-CN" altLang="en-US" sz="2600" dirty="0">
              <a:solidFill>
                <a:srgbClr val="000000"/>
              </a:solidFill>
              <a:latin typeface="Microsoft Yahei"/>
              <a:ea typeface="Microsoft Yahei"/>
              <a:sym typeface="Microsoft Yahei"/>
            </a:endParaRPr>
          </a:p>
        </p:txBody>
      </p:sp>
      <p:sp>
        <p:nvSpPr>
          <p:cNvPr id="7" name="TextBox 6"/>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从没有配置过，但很想配置</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配置过且特别熟练</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没有配置过，也不想配置</a:t>
            </a:r>
            <a:endParaRPr lang="zh-CN" altLang="en-US" sz="2600" dirty="0">
              <a:solidFill>
                <a:srgbClr val="000000"/>
              </a:solidFill>
              <a:latin typeface="Microsoft Yahei"/>
              <a:ea typeface="Microsoft Yahei"/>
              <a:sym typeface="Microsoft Yahei"/>
            </a:endParaRPr>
          </a:p>
        </p:txBody>
      </p:sp>
      <p:sp>
        <p:nvSpPr>
          <p:cNvPr id="10" name="椭圆 9"/>
          <p:cNvSpPr>
            <a:spLocks noChangeAspect="1"/>
          </p:cNvSpPr>
          <p:nvPr>
            <p:custDataLst>
              <p:tags r:id="rId7"/>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椭圆 10"/>
          <p:cNvSpPr>
            <a:spLocks noChangeAspect="1"/>
          </p:cNvSpPr>
          <p:nvPr>
            <p:custDataLst>
              <p:tags r:id="rId8"/>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椭圆 11"/>
          <p:cNvSpPr>
            <a:spLocks noChangeAspect="1"/>
          </p:cNvSpPr>
          <p:nvPr>
            <p:custDataLst>
              <p:tags r:id="rId9"/>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椭圆 12"/>
          <p:cNvSpPr>
            <a:spLocks noChangeAspect="1"/>
          </p:cNvSpPr>
          <p:nvPr>
            <p:custDataLst>
              <p:tags r:id="rId10"/>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圆角矩形 13"/>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sp>
        <p:nvSpPr>
          <p:cNvPr id="2" name="灯片编号占位符 1"/>
          <p:cNvSpPr>
            <a:spLocks noGrp="1"/>
          </p:cNvSpPr>
          <p:nvPr>
            <p:ph type="sldNum" sz="quarter" idx="10"/>
          </p:nvPr>
        </p:nvSpPr>
        <p:spPr/>
        <p:txBody>
          <a:bodyPr/>
          <a:lstStyle/>
          <a:p>
            <a:pPr>
              <a:defRPr/>
            </a:pPr>
            <a:r>
              <a:rPr lang="zh-CN" altLang="en-US" smtClean="0"/>
              <a:t>桂小林 </a:t>
            </a:r>
            <a:fld id="{D0D7A412-4843-452D-ABA3-40FC61166C50}" type="slidenum">
              <a:rPr lang="en-US" smtClean="0"/>
              <a:pPr>
                <a:defRPr/>
              </a:pPr>
              <a:t>46</a:t>
            </a:fld>
            <a:endParaRPr lang="en-US"/>
          </a:p>
        </p:txBody>
      </p:sp>
      <p:grpSp>
        <p:nvGrpSpPr>
          <p:cNvPr id="19" name="组合 18"/>
          <p:cNvGrpSpPr/>
          <p:nvPr>
            <p:custDataLst>
              <p:tags r:id="rId12"/>
            </p:custDataLst>
          </p:nvPr>
        </p:nvGrpSpPr>
        <p:grpSpPr>
          <a:xfrm>
            <a:off x="0" y="0"/>
            <a:ext cx="9144000" cy="635000"/>
            <a:chOff x="0" y="0"/>
            <a:chExt cx="9144000" cy="635000"/>
          </a:xfrm>
        </p:grpSpPr>
        <p:sp>
          <p:nvSpPr>
            <p:cNvPr id="15"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6"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投票</a:t>
              </a:r>
              <a:endParaRPr lang="zh-CN" altLang="en-US" sz="2600">
                <a:solidFill>
                  <a:srgbClr val="000000"/>
                </a:solidFill>
                <a:latin typeface="Microsoft Yahei"/>
                <a:ea typeface="Microsoft Yahei"/>
                <a:sym typeface="Microsoft Yahei"/>
              </a:endParaRPr>
            </a:p>
          </p:txBody>
        </p:sp>
        <p:sp>
          <p:nvSpPr>
            <p:cNvPr id="18" name="TipText"/>
            <p:cNvSpPr txBox="1"/>
            <p:nvPr>
              <p:custDataLst>
                <p:tags r:id="rId17"/>
              </p:custDataLst>
            </p:nvPr>
          </p:nvSpPr>
          <p:spPr>
            <a:xfrm>
              <a:off x="1195705" y="109220"/>
              <a:ext cx="2286000" cy="508000"/>
            </a:xfrm>
            <a:prstGeom prst="rect">
              <a:avLst/>
            </a:prstGeom>
            <a:noFill/>
          </p:spPr>
          <p:txBody>
            <a:bodyPr vert="horz" wrap="none" rtlCol="0" anchor="ctr" anchorCtr="0">
              <a:noAutofit/>
            </a:bodyPr>
            <a:lstStyle/>
            <a:p>
              <a:r>
                <a:rPr lang="zh-CN" altLang="en-US" sz="2000" smtClean="0">
                  <a:solidFill>
                    <a:srgbClr val="808080"/>
                  </a:solidFill>
                  <a:latin typeface="Microsoft Yahei"/>
                  <a:ea typeface="Microsoft Yahei"/>
                  <a:sym typeface="Microsoft Yahei"/>
                </a:rPr>
                <a:t>最多可选</a:t>
              </a:r>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项</a:t>
              </a:r>
              <a:endParaRPr lang="zh-CN" altLang="en-US" sz="2000">
                <a:solidFill>
                  <a:srgbClr val="808080"/>
                </a:solidFill>
                <a:latin typeface="Microsoft Yahei"/>
                <a:ea typeface="Microsoft Yahei"/>
                <a:sym typeface="Microsoft Yahei"/>
              </a:endParaRPr>
            </a:p>
          </p:txBody>
        </p:sp>
      </p:grpSp>
      <p:pic>
        <p:nvPicPr>
          <p:cNvPr id="4" name="图片 3"/>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4255598119"/>
      </p:ext>
    </p:extLst>
  </p:cSld>
  <p:clrMapOvr>
    <a:masterClrMapping/>
  </p:clrMapOvr>
  <p:transition spd="med">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CN" dirty="0" smtClean="0"/>
              <a:t>5.1 </a:t>
            </a:r>
            <a:r>
              <a:rPr lang="zh-CN" altLang="en-US" dirty="0" smtClean="0"/>
              <a:t>近距离无线通信技术：学生实训</a:t>
            </a:r>
          </a:p>
        </p:txBody>
      </p:sp>
      <p:sp>
        <p:nvSpPr>
          <p:cNvPr id="7171" name="Rectangle 3"/>
          <p:cNvSpPr>
            <a:spLocks noGrp="1" noChangeArrowheads="1"/>
          </p:cNvSpPr>
          <p:nvPr>
            <p:ph type="body" idx="1"/>
          </p:nvPr>
        </p:nvSpPr>
        <p:spPr/>
        <p:txBody>
          <a:bodyPr/>
          <a:lstStyle/>
          <a:p>
            <a:r>
              <a:rPr lang="zh-CN" altLang="en-US" dirty="0" smtClean="0"/>
              <a:t>自己配置一次</a:t>
            </a:r>
            <a:r>
              <a:rPr lang="zh-CN" altLang="en-US" dirty="0"/>
              <a:t>蓝牙</a:t>
            </a:r>
            <a:endParaRPr lang="en-US" altLang="zh-CN" dirty="0" smtClean="0"/>
          </a:p>
          <a:p>
            <a:r>
              <a:rPr lang="zh-CN" altLang="en-US" dirty="0" smtClean="0"/>
              <a:t>采用如下方式</a:t>
            </a:r>
            <a:endParaRPr lang="en-US" altLang="zh-CN" dirty="0" smtClean="0"/>
          </a:p>
          <a:p>
            <a:pPr lvl="1"/>
            <a:r>
              <a:rPr lang="zh-CN" altLang="en-US" dirty="0" smtClean="0"/>
              <a:t>选邻座的同学</a:t>
            </a:r>
            <a:endParaRPr lang="en-US" altLang="zh-CN" dirty="0" smtClean="0"/>
          </a:p>
          <a:p>
            <a:pPr marL="457200" lvl="1" indent="0">
              <a:buNone/>
            </a:pPr>
            <a:endParaRPr lang="zh-CN" altLang="en-US" dirty="0" smtClean="0"/>
          </a:p>
        </p:txBody>
      </p:sp>
      <p:sp>
        <p:nvSpPr>
          <p:cNvPr id="2" name="灯片编号占位符 1"/>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47</a:t>
            </a:fld>
            <a:endParaRPr lang="en-US"/>
          </a:p>
        </p:txBody>
      </p:sp>
    </p:spTree>
    <p:extLst>
      <p:ext uri="{BB962C8B-B14F-4D97-AF65-F5344CB8AC3E}">
        <p14:creationId xmlns:p14="http://schemas.microsoft.com/office/powerpoint/2010/main" val="934626714"/>
      </p:ext>
    </p:extLst>
  </p:cSld>
  <p:clrMapOvr>
    <a:masterClrMapping/>
  </p:clrMapOvr>
  <p:transition spd="med">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下面哪些是通过蓝牙配对完成通信的：</a:t>
            </a:r>
            <a:endParaRPr lang="zh-CN" altLang="en-US" sz="2600" b="1" dirty="0">
              <a:solidFill>
                <a:srgbClr val="FF0000"/>
              </a:solidFill>
              <a:effectLst>
                <a:outerShdw blurRad="38100" dist="38100" dir="2700000" algn="tl">
                  <a:srgbClr val="000000">
                    <a:alpha val="43137"/>
                  </a:srgbClr>
                </a:outerShdw>
              </a:effectLst>
              <a:latin typeface="Microsoft Yahei"/>
              <a:ea typeface="Microsoft Yahei"/>
              <a:sym typeface="Microsoft Yahei"/>
            </a:endParaRPr>
          </a:p>
        </p:txBody>
      </p:sp>
      <p:sp>
        <p:nvSpPr>
          <p:cNvPr id="6" name="TextBox 5"/>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手机上网</a:t>
            </a:r>
            <a:endParaRPr lang="zh-CN" altLang="en-US" sz="2600" dirty="0">
              <a:solidFill>
                <a:srgbClr val="000000"/>
              </a:solidFill>
              <a:latin typeface="Microsoft Yahei"/>
              <a:ea typeface="Microsoft Yahei"/>
              <a:sym typeface="Microsoft Yahei"/>
            </a:endParaRPr>
          </a:p>
        </p:txBody>
      </p:sp>
      <p:sp>
        <p:nvSpPr>
          <p:cNvPr id="7" name="TextBox 6"/>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车载电话</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无线耳机</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郁闷呀，不知道</a:t>
            </a:r>
            <a:endParaRPr lang="zh-CN" altLang="en-US" sz="2600" dirty="0">
              <a:solidFill>
                <a:srgbClr val="000000"/>
              </a:solidFill>
              <a:latin typeface="Microsoft Yahei"/>
              <a:ea typeface="Microsoft Yahei"/>
              <a:sym typeface="Microsoft Yahei"/>
            </a:endParaRPr>
          </a:p>
        </p:txBody>
      </p:sp>
      <p:sp>
        <p:nvSpPr>
          <p:cNvPr id="10" name="矩形 9"/>
          <p:cNvSpPr>
            <a:spLocks noChangeAspect="1"/>
          </p:cNvSpPr>
          <p:nvPr>
            <p:custDataLst>
              <p:tags r:id="rId7"/>
            </p:custDataLst>
          </p:nvPr>
        </p:nvSpPr>
        <p:spPr bwMode="auto">
          <a:xfrm>
            <a:off x="1114425" y="285035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矩形 10"/>
          <p:cNvSpPr>
            <a:spLocks noChangeAspect="1"/>
          </p:cNvSpPr>
          <p:nvPr>
            <p:custDataLst>
              <p:tags r:id="rId8"/>
            </p:custDataLst>
          </p:nvPr>
        </p:nvSpPr>
        <p:spPr bwMode="auto">
          <a:xfrm>
            <a:off x="1114425" y="370760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矩形 11"/>
          <p:cNvSpPr>
            <a:spLocks noChangeAspect="1"/>
          </p:cNvSpPr>
          <p:nvPr>
            <p:custDataLst>
              <p:tags r:id="rId9"/>
            </p:custDataLst>
          </p:nvPr>
        </p:nvSpPr>
        <p:spPr bwMode="auto">
          <a:xfrm>
            <a:off x="1114425" y="456485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矩形 12"/>
          <p:cNvSpPr>
            <a:spLocks noChangeAspect="1"/>
          </p:cNvSpPr>
          <p:nvPr>
            <p:custDataLst>
              <p:tags r:id="rId10"/>
            </p:custDataLst>
          </p:nvPr>
        </p:nvSpPr>
        <p:spPr bwMode="auto">
          <a:xfrm>
            <a:off x="1114425" y="542210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圆角矩形 13"/>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sp>
        <p:nvSpPr>
          <p:cNvPr id="24" name="灯片编号占位符 23"/>
          <p:cNvSpPr>
            <a:spLocks noGrp="1"/>
          </p:cNvSpPr>
          <p:nvPr>
            <p:ph type="sldNum" sz="quarter" idx="10"/>
          </p:nvPr>
        </p:nvSpPr>
        <p:spPr/>
        <p:txBody>
          <a:bodyPr/>
          <a:lstStyle/>
          <a:p>
            <a:pPr>
              <a:defRPr/>
            </a:pPr>
            <a:r>
              <a:rPr lang="zh-CN" altLang="en-US" smtClean="0"/>
              <a:t>桂小林 </a:t>
            </a:r>
            <a:fld id="{D0D7A412-4843-452D-ABA3-40FC61166C50}" type="slidenum">
              <a:rPr lang="en-US" smtClean="0"/>
              <a:pPr>
                <a:defRPr/>
              </a:pPr>
              <a:t>48</a:t>
            </a:fld>
            <a:endParaRPr lang="en-US"/>
          </a:p>
        </p:txBody>
      </p:sp>
      <p:grpSp>
        <p:nvGrpSpPr>
          <p:cNvPr id="23" name="组合 22"/>
          <p:cNvGrpSpPr/>
          <p:nvPr>
            <p:custDataLst>
              <p:tags r:id="rId12"/>
            </p:custDataLst>
          </p:nvPr>
        </p:nvGrpSpPr>
        <p:grpSpPr>
          <a:xfrm>
            <a:off x="0" y="0"/>
            <a:ext cx="9144000" cy="635000"/>
            <a:chOff x="0" y="0"/>
            <a:chExt cx="9144000" cy="635000"/>
          </a:xfrm>
        </p:grpSpPr>
        <p:sp>
          <p:nvSpPr>
            <p:cNvPr id="20"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1"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2"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多选题</a:t>
              </a:r>
              <a:endParaRPr lang="zh-CN" altLang="en-US" sz="2600">
                <a:solidFill>
                  <a:srgbClr val="000000"/>
                </a:solidFill>
                <a:latin typeface="Microsoft Yahei"/>
                <a:ea typeface="Microsoft Yahei"/>
                <a:sym typeface="Microsoft Yahei"/>
              </a:endParaRPr>
            </a:p>
          </p:txBody>
        </p:sp>
        <p:sp>
          <p:nvSpPr>
            <p:cNvPr id="3" name="TipText"/>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4" name="图片 3"/>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2520283180"/>
      </p:ext>
    </p:extLst>
  </p:cSld>
  <p:clrMapOvr>
    <a:masterClrMapping/>
  </p:clrMapOvr>
  <p:transition spd="med">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FFED8AAD-DEF3-4B7B-9FB8-2A542DAC9C92}" type="slidenum">
              <a:rPr lang="en-US"/>
              <a:pPr>
                <a:defRPr/>
              </a:pPr>
              <a:t>49</a:t>
            </a:fld>
            <a:endParaRPr lang="en-US"/>
          </a:p>
        </p:txBody>
      </p:sp>
      <p:sp>
        <p:nvSpPr>
          <p:cNvPr id="28675" name="Rectangle 2"/>
          <p:cNvSpPr>
            <a:spLocks noGrp="1" noChangeArrowheads="1"/>
          </p:cNvSpPr>
          <p:nvPr>
            <p:ph type="title"/>
          </p:nvPr>
        </p:nvSpPr>
        <p:spPr/>
        <p:txBody>
          <a:bodyPr/>
          <a:lstStyle/>
          <a:p>
            <a:r>
              <a:rPr lang="en-US" altLang="zh-CN" smtClean="0"/>
              <a:t>5.1.3  ZigBee</a:t>
            </a:r>
            <a:r>
              <a:rPr lang="zh-CN" altLang="en-US" smtClean="0"/>
              <a:t>技术</a:t>
            </a:r>
          </a:p>
        </p:txBody>
      </p:sp>
      <p:sp>
        <p:nvSpPr>
          <p:cNvPr id="28676" name="Rectangle 3"/>
          <p:cNvSpPr>
            <a:spLocks noGrp="1" noChangeArrowheads="1"/>
          </p:cNvSpPr>
          <p:nvPr>
            <p:ph type="body" idx="1"/>
          </p:nvPr>
        </p:nvSpPr>
        <p:spPr/>
        <p:txBody>
          <a:bodyPr/>
          <a:lstStyle/>
          <a:p>
            <a:pPr>
              <a:lnSpc>
                <a:spcPct val="100000"/>
              </a:lnSpc>
            </a:pPr>
            <a:r>
              <a:rPr lang="en-US" altLang="zh-CN" sz="2400" smtClean="0"/>
              <a:t>ZigBee</a:t>
            </a:r>
            <a:r>
              <a:rPr lang="zh-CN" altLang="en-US" sz="2400" smtClean="0"/>
              <a:t>技术是新兴的可以实现短距离内双向无线通信的技术，以其复杂程度低、能耗低、成本低取胜于其余的短距离无线通信技术。</a:t>
            </a:r>
          </a:p>
          <a:p>
            <a:pPr>
              <a:lnSpc>
                <a:spcPct val="100000"/>
              </a:lnSpc>
            </a:pPr>
            <a:r>
              <a:rPr lang="zh-CN" altLang="en-US" sz="2400" smtClean="0"/>
              <a:t>它因模拟蜜蜂的通信方式而得名，过去又称“</a:t>
            </a:r>
            <a:r>
              <a:rPr lang="en-US" altLang="zh-CN" sz="2400" smtClean="0"/>
              <a:t>HomeRFLite”</a:t>
            </a:r>
            <a:r>
              <a:rPr lang="zh-CN" altLang="en-US" sz="2400" smtClean="0"/>
              <a:t>、“</a:t>
            </a:r>
            <a:r>
              <a:rPr lang="en-US" altLang="zh-CN" sz="2400" smtClean="0"/>
              <a:t>RF-Easylink”</a:t>
            </a:r>
            <a:r>
              <a:rPr lang="zh-CN" altLang="en-US" sz="2400" smtClean="0"/>
              <a:t>或“</a:t>
            </a:r>
            <a:r>
              <a:rPr lang="en-US" altLang="zh-CN" sz="2400" smtClean="0"/>
              <a:t>FireFly”</a:t>
            </a:r>
            <a:r>
              <a:rPr lang="zh-CN" altLang="en-US" sz="2400" smtClean="0"/>
              <a:t>，目前统一称为</a:t>
            </a:r>
            <a:r>
              <a:rPr lang="en-US" altLang="zh-CN" sz="2400" smtClean="0"/>
              <a:t>Zigbee</a:t>
            </a:r>
            <a:r>
              <a:rPr lang="zh-CN" altLang="en-US" sz="2400" smtClean="0"/>
              <a:t>，是一种介于无线标记技术和蓝牙之间的技术提案，主要应用于短距离内，传输速度要求不高的电子通信设备之间的数据传输和典型的有周期性、间歇性反应时间的数据传输。</a:t>
            </a:r>
          </a:p>
          <a:p>
            <a:pPr>
              <a:lnSpc>
                <a:spcPct val="100000"/>
              </a:lnSpc>
            </a:pPr>
            <a:r>
              <a:rPr lang="en-US" altLang="zh-CN" sz="2400" smtClean="0"/>
              <a:t>ZigBee</a:t>
            </a:r>
            <a:r>
              <a:rPr lang="zh-CN" altLang="en-US" sz="2400" smtClean="0"/>
              <a:t>技术主要被作为短距离无线传感器网络的通信标准，广泛应用于家庭居住控制、商业建筑自动化和工厂车间管理等领域。</a:t>
            </a:r>
          </a:p>
        </p:txBody>
      </p:sp>
    </p:spTree>
  </p:cSld>
  <p:clrMapOvr>
    <a:masterClrMapping/>
  </p:clrMapOvr>
  <p:transition spd="med">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8263243D-0759-4D37-A516-E4961C50EA56}" type="slidenum">
              <a:rPr lang="en-US"/>
              <a:pPr>
                <a:defRPr/>
              </a:pPr>
              <a:t>5</a:t>
            </a:fld>
            <a:endParaRPr lang="en-US"/>
          </a:p>
        </p:txBody>
      </p:sp>
      <p:sp>
        <p:nvSpPr>
          <p:cNvPr id="5123" name="Rectangle 2"/>
          <p:cNvSpPr>
            <a:spLocks noGrp="1" noChangeArrowheads="1"/>
          </p:cNvSpPr>
          <p:nvPr>
            <p:ph type="title"/>
          </p:nvPr>
        </p:nvSpPr>
        <p:spPr/>
        <p:txBody>
          <a:bodyPr/>
          <a:lstStyle/>
          <a:p>
            <a:r>
              <a:rPr lang="en-US" altLang="zh-CN" sz="3600" smtClean="0"/>
              <a:t>5.1.1  Wi-Fi</a:t>
            </a:r>
            <a:r>
              <a:rPr lang="zh-CN" altLang="en-US" sz="3600" smtClean="0"/>
              <a:t>技术</a:t>
            </a:r>
          </a:p>
        </p:txBody>
      </p:sp>
      <p:sp>
        <p:nvSpPr>
          <p:cNvPr id="5124" name="Rectangle 3"/>
          <p:cNvSpPr>
            <a:spLocks noGrp="1" noChangeArrowheads="1"/>
          </p:cNvSpPr>
          <p:nvPr>
            <p:ph type="body" idx="1"/>
          </p:nvPr>
        </p:nvSpPr>
        <p:spPr>
          <a:xfrm>
            <a:off x="381000" y="1412875"/>
            <a:ext cx="8294688" cy="4987925"/>
          </a:xfrm>
        </p:spPr>
        <p:txBody>
          <a:bodyPr/>
          <a:lstStyle/>
          <a:p>
            <a:r>
              <a:rPr lang="en-US" altLang="zh-CN" sz="3200" smtClean="0"/>
              <a:t>5.1.1  Wi-Fi</a:t>
            </a:r>
            <a:r>
              <a:rPr lang="zh-CN" altLang="en-US" sz="3200" smtClean="0"/>
              <a:t>技术</a:t>
            </a:r>
          </a:p>
          <a:p>
            <a:pPr lvl="1"/>
            <a:r>
              <a:rPr lang="en-US" altLang="zh-CN" sz="2500" smtClean="0"/>
              <a:t>Wi-Fi </a:t>
            </a:r>
            <a:r>
              <a:rPr lang="zh-CN" altLang="en-US" sz="2500" smtClean="0"/>
              <a:t>（</a:t>
            </a:r>
            <a:r>
              <a:rPr lang="en-US" altLang="zh-CN" sz="2500" smtClean="0"/>
              <a:t>wireless fidelity</a:t>
            </a:r>
            <a:r>
              <a:rPr lang="zh-CN" altLang="en-US" sz="2500" smtClean="0"/>
              <a:t>，无线保真）技术，是一种将</a:t>
            </a:r>
            <a:r>
              <a:rPr lang="en-US" altLang="zh-CN" sz="2500" smtClean="0"/>
              <a:t>PC</a:t>
            </a:r>
            <a:r>
              <a:rPr lang="zh-CN" altLang="en-US" sz="2500" smtClean="0"/>
              <a:t>机、笔记本、移动手持设备（如</a:t>
            </a:r>
            <a:r>
              <a:rPr lang="en-US" altLang="zh-CN" sz="2500" smtClean="0"/>
              <a:t>PDA</a:t>
            </a:r>
            <a:r>
              <a:rPr lang="zh-CN" altLang="en-US" sz="2500" smtClean="0"/>
              <a:t>、手机）等终端以无线方式互相连接的短距离无线电通信技术。</a:t>
            </a:r>
          </a:p>
          <a:p>
            <a:pPr lvl="1"/>
            <a:r>
              <a:rPr lang="zh-CN" altLang="en-US" sz="2500" smtClean="0"/>
              <a:t>由</a:t>
            </a:r>
            <a:r>
              <a:rPr lang="en-US" altLang="zh-CN" sz="2500" smtClean="0"/>
              <a:t>Wi-Fi </a:t>
            </a:r>
            <a:r>
              <a:rPr lang="zh-CN" altLang="en-US" sz="2500" smtClean="0"/>
              <a:t>联盟于</a:t>
            </a:r>
            <a:r>
              <a:rPr lang="en-US" altLang="zh-CN" sz="2500" smtClean="0"/>
              <a:t>1999</a:t>
            </a:r>
            <a:r>
              <a:rPr lang="zh-CN" altLang="en-US" sz="2500" smtClean="0"/>
              <a:t>发布，</a:t>
            </a:r>
            <a:r>
              <a:rPr lang="en-US" altLang="zh-CN" sz="2500" smtClean="0"/>
              <a:t>Wi-Fi</a:t>
            </a:r>
            <a:r>
              <a:rPr lang="zh-CN" altLang="en-US" sz="2500" smtClean="0"/>
              <a:t>联盟最初为无线以太网相容联盟（</a:t>
            </a:r>
            <a:r>
              <a:rPr lang="en-US" altLang="zh-CN" sz="2500" smtClean="0"/>
              <a:t>Wireless Ethernet Compatibility Alliance</a:t>
            </a:r>
            <a:r>
              <a:rPr lang="zh-CN" altLang="en-US" sz="2500" smtClean="0"/>
              <a:t>，</a:t>
            </a:r>
            <a:r>
              <a:rPr lang="en-US" altLang="zh-CN" sz="2500" smtClean="0"/>
              <a:t>WECA</a:t>
            </a:r>
            <a:r>
              <a:rPr lang="zh-CN" altLang="en-US" sz="2500" smtClean="0"/>
              <a:t>），因此，</a:t>
            </a:r>
            <a:r>
              <a:rPr lang="en-US" altLang="zh-CN" sz="2500" smtClean="0"/>
              <a:t>Wi-Fi</a:t>
            </a:r>
            <a:r>
              <a:rPr lang="zh-CN" altLang="en-US" sz="2500" smtClean="0"/>
              <a:t>技术又称无线相容性认证技术。</a:t>
            </a:r>
          </a:p>
          <a:p>
            <a:endParaRPr lang="zh-CN" altLang="en-US" smtClean="0"/>
          </a:p>
        </p:txBody>
      </p:sp>
    </p:spTree>
  </p:cSld>
  <p:clrMapOvr>
    <a:masterClrMapping/>
  </p:clrMapOvr>
  <p:transition spd="med">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BE7D4385-2453-4507-8E7E-B899E8860ADB}" type="slidenum">
              <a:rPr lang="en-US"/>
              <a:pPr>
                <a:defRPr/>
              </a:pPr>
              <a:t>50</a:t>
            </a:fld>
            <a:endParaRPr lang="en-US"/>
          </a:p>
        </p:txBody>
      </p:sp>
      <p:sp>
        <p:nvSpPr>
          <p:cNvPr id="29699" name="Rectangle 2"/>
          <p:cNvSpPr>
            <a:spLocks noGrp="1" noChangeArrowheads="1"/>
          </p:cNvSpPr>
          <p:nvPr>
            <p:ph type="title"/>
          </p:nvPr>
        </p:nvSpPr>
        <p:spPr/>
        <p:txBody>
          <a:bodyPr/>
          <a:lstStyle/>
          <a:p>
            <a:r>
              <a:rPr lang="zh-CN" altLang="en-US" smtClean="0"/>
              <a:t>Zigbee处理器</a:t>
            </a:r>
          </a:p>
        </p:txBody>
      </p:sp>
      <p:sp>
        <p:nvSpPr>
          <p:cNvPr id="2" name="内容占位符 1"/>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331470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111" y="2348880"/>
            <a:ext cx="722947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zh-CN" smtClean="0"/>
              <a:t>CC2530</a:t>
            </a:r>
          </a:p>
        </p:txBody>
      </p:sp>
      <p:sp>
        <p:nvSpPr>
          <p:cNvPr id="2" name="内容占位符 1"/>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524875"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zh-CN" altLang="en-US" smtClean="0"/>
          </a:p>
        </p:txBody>
      </p:sp>
      <p:sp>
        <p:nvSpPr>
          <p:cNvPr id="32771" name="Rectangle 3"/>
          <p:cNvSpPr>
            <a:spLocks noGrp="1" noChangeArrowheads="1"/>
          </p:cNvSpPr>
          <p:nvPr>
            <p:ph type="body" idx="1"/>
          </p:nvPr>
        </p:nvSpPr>
        <p:spPr/>
        <p:txBody>
          <a:bodyPr/>
          <a:lstStyle/>
          <a:p>
            <a:endParaRPr lang="zh-CN" altLang="en-US" smtClean="0"/>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96975"/>
            <a:ext cx="8280400"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CN" smtClean="0"/>
              <a:t>ZigBee</a:t>
            </a:r>
            <a:r>
              <a:rPr lang="zh-CN" altLang="en-US" smtClean="0"/>
              <a:t>协议标准</a:t>
            </a:r>
          </a:p>
        </p:txBody>
      </p:sp>
      <p:sp>
        <p:nvSpPr>
          <p:cNvPr id="34819" name="Rectangle 3"/>
          <p:cNvSpPr>
            <a:spLocks noGrp="1" noChangeArrowheads="1"/>
          </p:cNvSpPr>
          <p:nvPr>
            <p:ph type="body" idx="1"/>
          </p:nvPr>
        </p:nvSpPr>
        <p:spPr/>
        <p:txBody>
          <a:bodyPr/>
          <a:lstStyle/>
          <a:p>
            <a:r>
              <a:rPr lang="en-US" altLang="zh-CN" smtClean="0"/>
              <a:t>ZigBee</a:t>
            </a:r>
            <a:r>
              <a:rPr lang="zh-CN" altLang="en-US" smtClean="0"/>
              <a:t>针对低速率无线个人局域网，基于</a:t>
            </a:r>
            <a:r>
              <a:rPr lang="en-US" altLang="zh-CN" smtClean="0"/>
              <a:t>IEEE 802.15.4</a:t>
            </a:r>
            <a:r>
              <a:rPr lang="zh-CN" altLang="en-US" smtClean="0"/>
              <a:t>介质访问控制层和物理层标准。</a:t>
            </a:r>
          </a:p>
          <a:p>
            <a:r>
              <a:rPr lang="en-US" altLang="zh-CN" smtClean="0"/>
              <a:t>ZigBee</a:t>
            </a:r>
            <a:r>
              <a:rPr lang="zh-CN" altLang="en-US" smtClean="0"/>
              <a:t>的协议框架主要由</a:t>
            </a:r>
            <a:r>
              <a:rPr lang="en-US" altLang="zh-CN" smtClean="0"/>
              <a:t>IEEE 802.15.4</a:t>
            </a:r>
            <a:r>
              <a:rPr lang="zh-CN" altLang="en-US" smtClean="0"/>
              <a:t>小组和</a:t>
            </a:r>
            <a:r>
              <a:rPr lang="en-US" altLang="zh-CN" smtClean="0"/>
              <a:t>ZigBee</a:t>
            </a:r>
            <a:r>
              <a:rPr lang="zh-CN" altLang="en-US" smtClean="0"/>
              <a:t>联盟两个组织负责标准规范的制定，</a:t>
            </a:r>
            <a:r>
              <a:rPr lang="en-US" altLang="zh-CN" smtClean="0"/>
              <a:t>ZigBee </a:t>
            </a:r>
            <a:r>
              <a:rPr lang="zh-CN" altLang="en-US" smtClean="0"/>
              <a:t>建立在</a:t>
            </a:r>
            <a:r>
              <a:rPr lang="en-US" altLang="zh-CN" smtClean="0"/>
              <a:t>802.15.4 </a:t>
            </a:r>
            <a:r>
              <a:rPr lang="zh-CN" altLang="en-US" smtClean="0"/>
              <a:t>标准之上，它确定了可在不同制造商之间共享的应用纲要。</a:t>
            </a:r>
          </a:p>
          <a:p>
            <a:r>
              <a:rPr lang="en-US" altLang="zh-CN" smtClean="0"/>
              <a:t>IEEE 802.15.4</a:t>
            </a:r>
            <a:r>
              <a:rPr lang="zh-CN" altLang="en-US" smtClean="0"/>
              <a:t>只定义了物理层（</a:t>
            </a:r>
            <a:r>
              <a:rPr lang="en-US" altLang="zh-CN" smtClean="0"/>
              <a:t>PHY</a:t>
            </a:r>
            <a:r>
              <a:rPr lang="zh-CN" altLang="en-US" smtClean="0"/>
              <a:t>）和数据链路层。</a:t>
            </a:r>
          </a:p>
        </p:txBody>
      </p:sp>
    </p:spTree>
  </p:cSld>
  <p:clrMapOvr>
    <a:masterClrMapping/>
  </p:clrMapOvr>
  <p:transition spd="med">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zh-CN" smtClean="0"/>
              <a:t>ZigBee</a:t>
            </a:r>
            <a:r>
              <a:rPr lang="zh-CN" altLang="en-US" smtClean="0"/>
              <a:t>协议标准</a:t>
            </a:r>
          </a:p>
        </p:txBody>
      </p:sp>
      <p:sp>
        <p:nvSpPr>
          <p:cNvPr id="35843" name="Rectangle 3"/>
          <p:cNvSpPr>
            <a:spLocks noGrp="1" noChangeArrowheads="1"/>
          </p:cNvSpPr>
          <p:nvPr>
            <p:ph type="body" idx="1"/>
          </p:nvPr>
        </p:nvSpPr>
        <p:spPr/>
        <p:txBody>
          <a:bodyPr/>
          <a:lstStyle/>
          <a:p>
            <a:endParaRPr lang="zh-CN" altLang="en-US" smtClean="0"/>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12875"/>
            <a:ext cx="890905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zh-CN" smtClean="0"/>
              <a:t>ZigBee</a:t>
            </a:r>
            <a:r>
              <a:rPr lang="zh-CN" altLang="en-US" smtClean="0"/>
              <a:t>传输距离</a:t>
            </a:r>
          </a:p>
        </p:txBody>
      </p:sp>
      <p:sp>
        <p:nvSpPr>
          <p:cNvPr id="36867" name="Rectangle 3"/>
          <p:cNvSpPr>
            <a:spLocks noGrp="1" noChangeArrowheads="1"/>
          </p:cNvSpPr>
          <p:nvPr>
            <p:ph type="body" idx="1"/>
          </p:nvPr>
        </p:nvSpPr>
        <p:spPr/>
        <p:txBody>
          <a:bodyPr/>
          <a:lstStyle/>
          <a:p>
            <a:r>
              <a:rPr lang="en-US" altLang="zh-CN" sz="2400" smtClean="0"/>
              <a:t>ZigBee </a:t>
            </a:r>
            <a:r>
              <a:rPr lang="zh-CN" altLang="en-US" sz="2400" smtClean="0"/>
              <a:t>兼容的产品工作在</a:t>
            </a:r>
            <a:r>
              <a:rPr lang="en-US" altLang="zh-CN" sz="2400" smtClean="0"/>
              <a:t>IEEE 802.15.4</a:t>
            </a:r>
            <a:r>
              <a:rPr lang="zh-CN" altLang="en-US" sz="2400" smtClean="0"/>
              <a:t>的物理层上，可工作在</a:t>
            </a:r>
            <a:r>
              <a:rPr lang="en-US" altLang="zh-CN" sz="2400" smtClean="0"/>
              <a:t>2.4GHz</a:t>
            </a:r>
            <a:r>
              <a:rPr lang="zh-CN" altLang="en-US" sz="2400" smtClean="0"/>
              <a:t>（全球通用标准）、</a:t>
            </a:r>
            <a:r>
              <a:rPr lang="en-US" altLang="zh-CN" sz="2400" smtClean="0"/>
              <a:t>868MHz</a:t>
            </a:r>
            <a:r>
              <a:rPr lang="zh-CN" altLang="en-US" sz="2400" smtClean="0"/>
              <a:t>（欧洲标准）和</a:t>
            </a:r>
            <a:r>
              <a:rPr lang="en-US" altLang="zh-CN" sz="2400" smtClean="0"/>
              <a:t>915MHz</a:t>
            </a:r>
            <a:r>
              <a:rPr lang="zh-CN" altLang="en-US" sz="2400" smtClean="0"/>
              <a:t>（美国标准）三个频段上，</a:t>
            </a:r>
          </a:p>
          <a:p>
            <a:r>
              <a:rPr lang="zh-CN" altLang="en-US" sz="2400" smtClean="0"/>
              <a:t>并且在这三个频段上分别具有</a:t>
            </a:r>
            <a:r>
              <a:rPr lang="en-US" altLang="zh-CN" sz="2400" smtClean="0"/>
              <a:t>250kbps</a:t>
            </a:r>
            <a:r>
              <a:rPr lang="zh-CN" altLang="en-US" sz="2400" smtClean="0"/>
              <a:t>（</a:t>
            </a:r>
            <a:r>
              <a:rPr lang="en-US" altLang="zh-CN" sz="2400" smtClean="0"/>
              <a:t>16</a:t>
            </a:r>
            <a:r>
              <a:rPr lang="zh-CN" altLang="en-US" sz="2400" smtClean="0"/>
              <a:t>个信道）、</a:t>
            </a:r>
            <a:r>
              <a:rPr lang="en-US" altLang="zh-CN" sz="2400" smtClean="0"/>
              <a:t>20kbps</a:t>
            </a:r>
            <a:r>
              <a:rPr lang="zh-CN" altLang="en-US" sz="2400" smtClean="0"/>
              <a:t>（</a:t>
            </a:r>
            <a:r>
              <a:rPr lang="en-US" altLang="zh-CN" sz="2400" smtClean="0"/>
              <a:t>1 </a:t>
            </a:r>
            <a:r>
              <a:rPr lang="zh-CN" altLang="en-US" sz="2400" smtClean="0"/>
              <a:t>个信道）和</a:t>
            </a:r>
            <a:r>
              <a:rPr lang="en-US" altLang="zh-CN" sz="2400" smtClean="0"/>
              <a:t>40kbps</a:t>
            </a:r>
            <a:r>
              <a:rPr lang="zh-CN" altLang="en-US" sz="2400" smtClean="0"/>
              <a:t>（</a:t>
            </a:r>
            <a:r>
              <a:rPr lang="en-US" altLang="zh-CN" sz="2400" smtClean="0"/>
              <a:t>10 </a:t>
            </a:r>
            <a:r>
              <a:rPr lang="zh-CN" altLang="en-US" sz="2400" smtClean="0"/>
              <a:t>个信道）的最高数据传输速率。</a:t>
            </a:r>
          </a:p>
          <a:p>
            <a:r>
              <a:rPr lang="zh-CN" altLang="en-US" sz="2400" smtClean="0"/>
              <a:t>在使用</a:t>
            </a:r>
            <a:r>
              <a:rPr lang="en-US" altLang="zh-CN" sz="2400" smtClean="0"/>
              <a:t>2.4GHz</a:t>
            </a:r>
            <a:r>
              <a:rPr lang="zh-CN" altLang="en-US" sz="2400" smtClean="0"/>
              <a:t>频段时，</a:t>
            </a:r>
            <a:r>
              <a:rPr lang="en-US" altLang="zh-CN" sz="2400" smtClean="0"/>
              <a:t>ZigBee</a:t>
            </a:r>
            <a:r>
              <a:rPr lang="zh-CN" altLang="en-US" sz="2400" smtClean="0"/>
              <a:t>技术室内传输距离为</a:t>
            </a:r>
            <a:r>
              <a:rPr lang="en-US" altLang="zh-CN" sz="2400" smtClean="0"/>
              <a:t>10</a:t>
            </a:r>
            <a:r>
              <a:rPr lang="zh-CN" altLang="en-US" sz="2400" smtClean="0"/>
              <a:t>米，室外传输距离则能达到</a:t>
            </a:r>
            <a:r>
              <a:rPr lang="en-US" altLang="zh-CN" sz="2400" smtClean="0"/>
              <a:t>200</a:t>
            </a:r>
            <a:r>
              <a:rPr lang="zh-CN" altLang="en-US" sz="2400" smtClean="0"/>
              <a:t>米；使用其它频段时，室内传输距离为</a:t>
            </a:r>
            <a:r>
              <a:rPr lang="en-US" altLang="zh-CN" sz="2400" smtClean="0"/>
              <a:t>30</a:t>
            </a:r>
            <a:r>
              <a:rPr lang="zh-CN" altLang="en-US" sz="2400" smtClean="0"/>
              <a:t>米，室外传输距离则能达到</a:t>
            </a:r>
            <a:r>
              <a:rPr lang="en-US" altLang="zh-CN" sz="2400" smtClean="0"/>
              <a:t>1000</a:t>
            </a:r>
            <a:r>
              <a:rPr lang="zh-CN" altLang="en-US" sz="2400" smtClean="0"/>
              <a:t>米。实际传输中，其传输距离根据发射功率确定，可变化调整。</a:t>
            </a:r>
          </a:p>
        </p:txBody>
      </p:sp>
    </p:spTree>
  </p:cSld>
  <p:clrMapOvr>
    <a:masterClrMapping/>
  </p:clrMapOvr>
  <p:transition spd="med">
    <p:diamon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zh-CN" smtClean="0"/>
              <a:t>ZigBee</a:t>
            </a:r>
            <a:r>
              <a:rPr lang="zh-CN" altLang="en-US" smtClean="0"/>
              <a:t>组网技术</a:t>
            </a:r>
          </a:p>
        </p:txBody>
      </p:sp>
      <p:sp>
        <p:nvSpPr>
          <p:cNvPr id="37891" name="Rectangle 3"/>
          <p:cNvSpPr>
            <a:spLocks noGrp="1" noChangeArrowheads="1"/>
          </p:cNvSpPr>
          <p:nvPr>
            <p:ph type="body" idx="1"/>
          </p:nvPr>
        </p:nvSpPr>
        <p:spPr/>
        <p:txBody>
          <a:bodyPr/>
          <a:lstStyle/>
          <a:p>
            <a:pPr>
              <a:lnSpc>
                <a:spcPct val="100000"/>
              </a:lnSpc>
            </a:pPr>
            <a:r>
              <a:rPr lang="en-US" altLang="zh-CN" sz="2400" smtClean="0"/>
              <a:t>ZigBee</a:t>
            </a:r>
            <a:r>
              <a:rPr lang="zh-CN" altLang="en-US" sz="2400" smtClean="0"/>
              <a:t>可以采用</a:t>
            </a:r>
            <a:r>
              <a:rPr lang="zh-CN" altLang="en-US" sz="2400" smtClean="0">
                <a:solidFill>
                  <a:schemeClr val="accent2"/>
                </a:solidFill>
              </a:rPr>
              <a:t>星形、树状、网状拓扑</a:t>
            </a:r>
            <a:r>
              <a:rPr lang="zh-CN" altLang="en-US" sz="2400" smtClean="0"/>
              <a:t>，也允许三者之间的组合 </a:t>
            </a:r>
          </a:p>
          <a:p>
            <a:pPr>
              <a:lnSpc>
                <a:spcPct val="100000"/>
              </a:lnSpc>
            </a:pPr>
            <a:r>
              <a:rPr lang="zh-CN" altLang="en-US" sz="2400" smtClean="0"/>
              <a:t>在</a:t>
            </a:r>
            <a:r>
              <a:rPr lang="en-US" altLang="zh-CN" sz="2400" smtClean="0"/>
              <a:t>ZigBee </a:t>
            </a:r>
            <a:r>
              <a:rPr lang="zh-CN" altLang="en-US" sz="2400" smtClean="0"/>
              <a:t>技术的应用中，具有</a:t>
            </a:r>
            <a:r>
              <a:rPr lang="en-US" altLang="zh-CN" sz="2400" smtClean="0"/>
              <a:t>ZigBee </a:t>
            </a:r>
            <a:r>
              <a:rPr lang="zh-CN" altLang="en-US" sz="2400" smtClean="0"/>
              <a:t>协调点功能、且未加入任一网络的节点可以发起建立一个新的</a:t>
            </a:r>
            <a:r>
              <a:rPr lang="en-US" altLang="zh-CN" sz="2400" smtClean="0"/>
              <a:t>ZigBee </a:t>
            </a:r>
            <a:r>
              <a:rPr lang="zh-CN" altLang="en-US" sz="2400" smtClean="0"/>
              <a:t>网络，该节点就是该网络的</a:t>
            </a:r>
            <a:r>
              <a:rPr lang="en-US" altLang="zh-CN" sz="2400" smtClean="0"/>
              <a:t>ZigBee </a:t>
            </a:r>
            <a:r>
              <a:rPr lang="zh-CN" altLang="en-US" sz="2400" smtClean="0"/>
              <a:t>协调点 （</a:t>
            </a:r>
            <a:r>
              <a:rPr lang="en-US" altLang="zh-CN" sz="2400" smtClean="0"/>
              <a:t>Sink</a:t>
            </a:r>
            <a:r>
              <a:rPr lang="zh-CN" altLang="en-US" sz="2400" smtClean="0"/>
              <a:t>节点）</a:t>
            </a:r>
          </a:p>
          <a:p>
            <a:pPr>
              <a:lnSpc>
                <a:spcPct val="100000"/>
              </a:lnSpc>
            </a:pPr>
            <a:r>
              <a:rPr lang="zh-CN" altLang="en-US" sz="2400" smtClean="0"/>
              <a:t>当一个未加入网络的节点要加入当前网络时，向网络中的节点发送关联请求，收到关联请求的节点如果有能力接受其他节点为其子节点，就为该节点分配一个网络中唯一的</a:t>
            </a:r>
            <a:r>
              <a:rPr lang="en-US" altLang="zh-CN" sz="2400" smtClean="0"/>
              <a:t>16 bit </a:t>
            </a:r>
            <a:r>
              <a:rPr lang="zh-CN" altLang="en-US" sz="2400" smtClean="0"/>
              <a:t>网络地址， 并发出关联应答，收到关联应答后，此节点成功加入网络，并可接受其他节点的关联。节点加入网络后，将自己的</a:t>
            </a:r>
            <a:r>
              <a:rPr lang="en-US" altLang="zh-CN" sz="2400" smtClean="0"/>
              <a:t>PAN ID </a:t>
            </a:r>
            <a:r>
              <a:rPr lang="zh-CN" altLang="en-US" sz="2400" smtClean="0"/>
              <a:t>标识设为与</a:t>
            </a:r>
            <a:r>
              <a:rPr lang="en-US" altLang="zh-CN" sz="2400" smtClean="0"/>
              <a:t>ZigBee </a:t>
            </a:r>
            <a:r>
              <a:rPr lang="zh-CN" altLang="en-US" sz="2400" smtClean="0"/>
              <a:t>协调点相同的标识。 </a:t>
            </a:r>
          </a:p>
        </p:txBody>
      </p:sp>
    </p:spTree>
  </p:cSld>
  <p:clrMapOvr>
    <a:masterClrMapping/>
  </p:clrMapOvr>
  <p:transition spd="med">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zh-CN" smtClean="0"/>
              <a:t>ZigBee</a:t>
            </a:r>
            <a:r>
              <a:rPr lang="zh-CN" altLang="en-US" smtClean="0"/>
              <a:t>组网技术</a:t>
            </a:r>
          </a:p>
        </p:txBody>
      </p:sp>
      <p:sp>
        <p:nvSpPr>
          <p:cNvPr id="38915" name="Rectangle 3"/>
          <p:cNvSpPr>
            <a:spLocks noGrp="1" noChangeArrowheads="1"/>
          </p:cNvSpPr>
          <p:nvPr>
            <p:ph type="body" idx="1"/>
          </p:nvPr>
        </p:nvSpPr>
        <p:spPr/>
        <p:txBody>
          <a:bodyPr/>
          <a:lstStyle/>
          <a:p>
            <a:endParaRPr lang="zh-CN" altLang="en-US" smtClean="0"/>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82804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ZIgBee</a:t>
            </a:r>
            <a:r>
              <a:rPr lang="zh-CN" altLang="en-US" dirty="0"/>
              <a:t>接入</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58</a:t>
            </a:fld>
            <a:endParaRPr lang="en-US"/>
          </a:p>
        </p:txBody>
      </p:sp>
      <p:pic>
        <p:nvPicPr>
          <p:cNvPr id="1026" name="Picture 2" descr="https://gimg2.baidu.com/image_search/src=http%3A%2F%2Fimg.xjishu.com%2Fimg%2Fzl%2F2017%2F10%2F231120189708.gif&amp;refer=http%3A%2F%2Fimg.xjishu.com&amp;app=2002&amp;size=f9999,10000&amp;q=a80&amp;n=0&amp;g=0n&amp;fmt=jpeg?sec=1623509973&amp;t=3e8ff0a211ca29db93d1ba947313f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16" y="1196752"/>
            <a:ext cx="8856984" cy="550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951095"/>
      </p:ext>
    </p:extLst>
  </p:cSld>
  <p:clrMapOvr>
    <a:masterClrMapping/>
  </p:clrMapOvr>
  <p:transition spd="med">
    <p:diamon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桂小林 </a:t>
            </a:r>
            <a:fld id="{8556A34B-853B-4CA4-BD85-5FFA55DB3231}" type="slidenum">
              <a:rPr lang="en-US" smtClean="0"/>
              <a:pPr>
                <a:defRPr/>
              </a:pPr>
              <a:t>59</a:t>
            </a:fld>
            <a:endParaRPr lang="en-US"/>
          </a:p>
        </p:txBody>
      </p:sp>
      <p:pic>
        <p:nvPicPr>
          <p:cNvPr id="3074" name="Picture 2" descr="https://gimg2.baidu.com/image_search/src=http%3A%2F%2Fwww.ck365.cn%2Fdata%2Fupload%2F201707%2F12%2F11-06-56-64-0.jpg&amp;refer=http%3A%2F%2Fwww.ck365.cn&amp;app=2002&amp;size=f9999,10000&amp;q=a80&amp;n=0&amp;g=0n&amp;fmt=jpeg?sec=1623509973&amp;t=7a3ad759af0fa8bd7251d8e3a99a2a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200800" cy="53950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647700"/>
            <a:ext cx="805815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375322"/>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CN" sz="3600" smtClean="0"/>
              <a:t>5.1.1  Wi-Fi</a:t>
            </a:r>
            <a:r>
              <a:rPr lang="zh-CN" altLang="en-US" sz="3600" smtClean="0"/>
              <a:t>技术</a:t>
            </a:r>
          </a:p>
        </p:txBody>
      </p:sp>
      <p:sp>
        <p:nvSpPr>
          <p:cNvPr id="6147" name="Rectangle 3"/>
          <p:cNvSpPr>
            <a:spLocks noGrp="1" noChangeArrowheads="1"/>
          </p:cNvSpPr>
          <p:nvPr>
            <p:ph type="body" idx="1"/>
          </p:nvPr>
        </p:nvSpPr>
        <p:spPr>
          <a:xfrm>
            <a:off x="381000" y="1412875"/>
            <a:ext cx="8763000" cy="4987925"/>
          </a:xfrm>
        </p:spPr>
        <p:txBody>
          <a:bodyPr/>
          <a:lstStyle/>
          <a:p>
            <a:pPr>
              <a:lnSpc>
                <a:spcPct val="100000"/>
              </a:lnSpc>
            </a:pPr>
            <a:r>
              <a:rPr lang="en-US" altLang="zh-CN" sz="2400" smtClean="0"/>
              <a:t>Wi-Fi</a:t>
            </a:r>
            <a:r>
              <a:rPr lang="zh-CN" altLang="en-US" sz="2400" smtClean="0"/>
              <a:t>联盟主要针对移动设备，规范了基于</a:t>
            </a:r>
            <a:r>
              <a:rPr lang="en-US" altLang="zh-CN" sz="2400" smtClean="0"/>
              <a:t>IEEE 802.11</a:t>
            </a:r>
            <a:r>
              <a:rPr lang="zh-CN" altLang="en-US" sz="2400" smtClean="0"/>
              <a:t>协议的数据连接技术，用以支持包括本地无线局域网（</a:t>
            </a:r>
            <a:r>
              <a:rPr lang="en-US" altLang="zh-CN" sz="2400" smtClean="0"/>
              <a:t>Wireless Local Area Networks</a:t>
            </a:r>
            <a:r>
              <a:rPr lang="zh-CN" altLang="en-US" sz="2400" smtClean="0"/>
              <a:t>，</a:t>
            </a:r>
            <a:r>
              <a:rPr lang="en-US" altLang="zh-CN" sz="2400" smtClean="0"/>
              <a:t>WLAN</a:t>
            </a:r>
            <a:r>
              <a:rPr lang="zh-CN" altLang="en-US" sz="2400" smtClean="0"/>
              <a:t>）、个人局域网（</a:t>
            </a:r>
            <a:r>
              <a:rPr lang="en-US" altLang="zh-CN" sz="2400" smtClean="0"/>
              <a:t>Personal Area Networks</a:t>
            </a:r>
            <a:r>
              <a:rPr lang="zh-CN" altLang="en-US" sz="2400" smtClean="0"/>
              <a:t>，</a:t>
            </a:r>
            <a:r>
              <a:rPr lang="en-US" altLang="zh-CN" sz="2400" smtClean="0"/>
              <a:t>PAN</a:t>
            </a:r>
            <a:r>
              <a:rPr lang="zh-CN" altLang="en-US" sz="2400" smtClean="0"/>
              <a:t>）在内的网络。</a:t>
            </a:r>
          </a:p>
          <a:p>
            <a:pPr>
              <a:lnSpc>
                <a:spcPct val="100000"/>
              </a:lnSpc>
            </a:pPr>
            <a:r>
              <a:rPr lang="en-US" altLang="zh-CN" sz="2400" smtClean="0"/>
              <a:t>1. Wi-Fi</a:t>
            </a:r>
            <a:r>
              <a:rPr lang="zh-CN" altLang="en-US" sz="2400" smtClean="0"/>
              <a:t>常用的协议标准</a:t>
            </a:r>
          </a:p>
          <a:p>
            <a:pPr lvl="1">
              <a:lnSpc>
                <a:spcPct val="110000"/>
              </a:lnSpc>
            </a:pPr>
            <a:r>
              <a:rPr lang="en-US" altLang="zh-CN" sz="2000" smtClean="0"/>
              <a:t>1</a:t>
            </a:r>
            <a:r>
              <a:rPr lang="zh-CN" altLang="en-US" sz="2000" smtClean="0"/>
              <a:t>）工作于</a:t>
            </a:r>
            <a:r>
              <a:rPr lang="en-US" altLang="zh-CN" sz="2000" smtClean="0"/>
              <a:t>2.4GHz</a:t>
            </a:r>
            <a:r>
              <a:rPr lang="zh-CN" altLang="en-US" sz="2000" smtClean="0"/>
              <a:t>频段、数据传输率最高可达</a:t>
            </a:r>
            <a:r>
              <a:rPr lang="en-US" altLang="zh-CN" sz="2000" smtClean="0"/>
              <a:t>11Mbps</a:t>
            </a:r>
            <a:r>
              <a:rPr lang="zh-CN" altLang="en-US" sz="2000" smtClean="0"/>
              <a:t>的</a:t>
            </a:r>
            <a:r>
              <a:rPr lang="en-US" altLang="zh-CN" sz="2000" smtClean="0"/>
              <a:t>IEEE 802.11b</a:t>
            </a:r>
            <a:r>
              <a:rPr lang="zh-CN" altLang="en-US" sz="2000" smtClean="0"/>
              <a:t>标准；</a:t>
            </a:r>
          </a:p>
          <a:p>
            <a:pPr lvl="1">
              <a:lnSpc>
                <a:spcPct val="110000"/>
              </a:lnSpc>
            </a:pPr>
            <a:r>
              <a:rPr lang="en-US" altLang="zh-CN" sz="2000" smtClean="0"/>
              <a:t>2</a:t>
            </a:r>
            <a:r>
              <a:rPr lang="zh-CN" altLang="en-US" sz="2000" smtClean="0"/>
              <a:t>）工作于</a:t>
            </a:r>
            <a:r>
              <a:rPr lang="en-US" altLang="zh-CN" sz="2000" smtClean="0"/>
              <a:t>5GHz</a:t>
            </a:r>
            <a:r>
              <a:rPr lang="zh-CN" altLang="en-US" sz="2000" smtClean="0"/>
              <a:t>频段、数据传输率最高可达</a:t>
            </a:r>
            <a:r>
              <a:rPr lang="en-US" altLang="zh-CN" sz="2000" smtClean="0"/>
              <a:t>54Mbps</a:t>
            </a:r>
            <a:r>
              <a:rPr lang="zh-CN" altLang="en-US" sz="2000" smtClean="0"/>
              <a:t>的</a:t>
            </a:r>
            <a:r>
              <a:rPr lang="en-US" altLang="zh-CN" sz="2000" smtClean="0"/>
              <a:t>IEEE 802.11a</a:t>
            </a:r>
            <a:r>
              <a:rPr lang="zh-CN" altLang="en-US" sz="2000" smtClean="0"/>
              <a:t>标准；</a:t>
            </a:r>
          </a:p>
          <a:p>
            <a:pPr lvl="1">
              <a:lnSpc>
                <a:spcPct val="110000"/>
              </a:lnSpc>
            </a:pPr>
            <a:r>
              <a:rPr lang="en-US" altLang="zh-CN" sz="2000" smtClean="0"/>
              <a:t>3</a:t>
            </a:r>
            <a:r>
              <a:rPr lang="zh-CN" altLang="en-US" sz="2000" smtClean="0"/>
              <a:t>）工作于</a:t>
            </a:r>
            <a:r>
              <a:rPr lang="en-US" altLang="zh-CN" sz="2000" smtClean="0"/>
              <a:t>2.4GHz</a:t>
            </a:r>
            <a:r>
              <a:rPr lang="zh-CN" altLang="en-US" sz="2000" smtClean="0"/>
              <a:t>频段、数据传输率最高可达</a:t>
            </a:r>
            <a:r>
              <a:rPr lang="en-US" altLang="zh-CN" sz="2000" smtClean="0"/>
              <a:t>54Mbps</a:t>
            </a:r>
            <a:r>
              <a:rPr lang="zh-CN" altLang="en-US" sz="2000" smtClean="0"/>
              <a:t>的</a:t>
            </a:r>
            <a:r>
              <a:rPr lang="en-US" altLang="zh-CN" sz="2000" smtClean="0"/>
              <a:t>IEEE 802.11g</a:t>
            </a:r>
            <a:r>
              <a:rPr lang="zh-CN" altLang="en-US" sz="2000" smtClean="0"/>
              <a:t>标准；</a:t>
            </a:r>
          </a:p>
          <a:p>
            <a:pPr lvl="1">
              <a:lnSpc>
                <a:spcPct val="110000"/>
              </a:lnSpc>
            </a:pPr>
            <a:r>
              <a:rPr lang="en-US" altLang="zh-CN" sz="2000" smtClean="0"/>
              <a:t>4</a:t>
            </a:r>
            <a:r>
              <a:rPr lang="zh-CN" altLang="en-US" sz="2000" smtClean="0"/>
              <a:t>）工作于</a:t>
            </a:r>
            <a:r>
              <a:rPr lang="en-US" altLang="zh-CN" sz="2000" smtClean="0"/>
              <a:t>2.4GHz/5GHz</a:t>
            </a:r>
            <a:r>
              <a:rPr lang="zh-CN" altLang="en-US" sz="2000" smtClean="0"/>
              <a:t>频段、数据传输率最高可达</a:t>
            </a:r>
            <a:r>
              <a:rPr lang="en-US" altLang="zh-CN" sz="2000" smtClean="0"/>
              <a:t>300Mbps</a:t>
            </a:r>
            <a:r>
              <a:rPr lang="zh-CN" altLang="en-US" sz="2000" smtClean="0"/>
              <a:t>的</a:t>
            </a:r>
            <a:r>
              <a:rPr lang="en-US" altLang="zh-CN" sz="2000" smtClean="0"/>
              <a:t>IEEE 802.11n</a:t>
            </a:r>
            <a:r>
              <a:rPr lang="zh-CN" altLang="en-US" sz="2000" smtClean="0"/>
              <a:t>标准。</a:t>
            </a:r>
          </a:p>
        </p:txBody>
      </p:sp>
    </p:spTree>
  </p:cSld>
  <p:clrMapOvr>
    <a:masterClrMapping/>
  </p:clrMapOvr>
  <p:transition spd="med">
    <p:diamon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你是否实施过</a:t>
            </a:r>
            <a:r>
              <a:rPr lang="en-US" altLang="zh-CN" sz="2600" b="1" dirty="0" err="1" smtClean="0">
                <a:solidFill>
                  <a:srgbClr val="FF0000"/>
                </a:solidFill>
                <a:effectLst>
                  <a:outerShdw blurRad="38100" dist="38100" dir="2700000" algn="tl">
                    <a:srgbClr val="000000">
                      <a:alpha val="43137"/>
                    </a:srgbClr>
                  </a:outerShdw>
                </a:effectLst>
                <a:latin typeface="Microsoft Yahei"/>
                <a:ea typeface="Microsoft Yahei"/>
                <a:sym typeface="Microsoft Yahei"/>
              </a:rPr>
              <a:t>Zigbee</a:t>
            </a:r>
            <a:r>
              <a:rPr lang="zh-CN" altLang="en-US" sz="26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联网：</a:t>
            </a:r>
            <a:endParaRPr lang="zh-CN" altLang="en-US" sz="2600" b="1" dirty="0">
              <a:solidFill>
                <a:srgbClr val="FF0000"/>
              </a:solidFill>
              <a:effectLst>
                <a:outerShdw blurRad="38100" dist="38100" dir="2700000" algn="tl">
                  <a:srgbClr val="000000">
                    <a:alpha val="43137"/>
                  </a:srgbClr>
                </a:outerShdw>
              </a:effectLst>
              <a:latin typeface="Microsoft Yahei"/>
              <a:ea typeface="Microsoft Yahei"/>
              <a:sym typeface="Microsoft Yahei"/>
            </a:endParaRPr>
          </a:p>
        </p:txBody>
      </p:sp>
      <p:sp>
        <p:nvSpPr>
          <p:cNvPr id="6" name="TextBox 5"/>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曾经配置过</a:t>
            </a:r>
            <a:endParaRPr lang="zh-CN" altLang="en-US" sz="2600" dirty="0">
              <a:solidFill>
                <a:srgbClr val="000000"/>
              </a:solidFill>
              <a:latin typeface="Microsoft Yahei"/>
              <a:ea typeface="Microsoft Yahei"/>
              <a:sym typeface="Microsoft Yahei"/>
            </a:endParaRPr>
          </a:p>
        </p:txBody>
      </p:sp>
      <p:sp>
        <p:nvSpPr>
          <p:cNvPr id="7" name="TextBox 6"/>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从没有配置过，但很想配置</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配置过且特别熟练</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没有配置过，也不想配置</a:t>
            </a:r>
            <a:endParaRPr lang="zh-CN" altLang="en-US" sz="2600" dirty="0">
              <a:solidFill>
                <a:srgbClr val="000000"/>
              </a:solidFill>
              <a:latin typeface="Microsoft Yahei"/>
              <a:ea typeface="Microsoft Yahei"/>
              <a:sym typeface="Microsoft Yahei"/>
            </a:endParaRPr>
          </a:p>
        </p:txBody>
      </p:sp>
      <p:sp>
        <p:nvSpPr>
          <p:cNvPr id="10" name="椭圆 9"/>
          <p:cNvSpPr>
            <a:spLocks noChangeAspect="1"/>
          </p:cNvSpPr>
          <p:nvPr>
            <p:custDataLst>
              <p:tags r:id="rId7"/>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椭圆 10"/>
          <p:cNvSpPr>
            <a:spLocks noChangeAspect="1"/>
          </p:cNvSpPr>
          <p:nvPr>
            <p:custDataLst>
              <p:tags r:id="rId8"/>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椭圆 11"/>
          <p:cNvSpPr>
            <a:spLocks noChangeAspect="1"/>
          </p:cNvSpPr>
          <p:nvPr>
            <p:custDataLst>
              <p:tags r:id="rId9"/>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椭圆 12"/>
          <p:cNvSpPr>
            <a:spLocks noChangeAspect="1"/>
          </p:cNvSpPr>
          <p:nvPr>
            <p:custDataLst>
              <p:tags r:id="rId10"/>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圆角矩形 13"/>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sp>
        <p:nvSpPr>
          <p:cNvPr id="2" name="灯片编号占位符 1"/>
          <p:cNvSpPr>
            <a:spLocks noGrp="1"/>
          </p:cNvSpPr>
          <p:nvPr>
            <p:ph type="sldNum" sz="quarter" idx="10"/>
          </p:nvPr>
        </p:nvSpPr>
        <p:spPr/>
        <p:txBody>
          <a:bodyPr/>
          <a:lstStyle/>
          <a:p>
            <a:pPr>
              <a:defRPr/>
            </a:pPr>
            <a:r>
              <a:rPr lang="zh-CN" altLang="en-US" smtClean="0"/>
              <a:t>桂小林 </a:t>
            </a:r>
            <a:fld id="{D0D7A412-4843-452D-ABA3-40FC61166C50}" type="slidenum">
              <a:rPr lang="en-US" smtClean="0"/>
              <a:pPr>
                <a:defRPr/>
              </a:pPr>
              <a:t>60</a:t>
            </a:fld>
            <a:endParaRPr lang="en-US"/>
          </a:p>
        </p:txBody>
      </p:sp>
      <p:grpSp>
        <p:nvGrpSpPr>
          <p:cNvPr id="19" name="组合 18"/>
          <p:cNvGrpSpPr/>
          <p:nvPr>
            <p:custDataLst>
              <p:tags r:id="rId12"/>
            </p:custDataLst>
          </p:nvPr>
        </p:nvGrpSpPr>
        <p:grpSpPr>
          <a:xfrm>
            <a:off x="0" y="0"/>
            <a:ext cx="9144000" cy="635000"/>
            <a:chOff x="0" y="0"/>
            <a:chExt cx="9144000" cy="635000"/>
          </a:xfrm>
        </p:grpSpPr>
        <p:sp>
          <p:nvSpPr>
            <p:cNvPr id="15"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6"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投票</a:t>
              </a:r>
              <a:endParaRPr lang="zh-CN" altLang="en-US" sz="2600">
                <a:solidFill>
                  <a:srgbClr val="000000"/>
                </a:solidFill>
                <a:latin typeface="Microsoft Yahei"/>
                <a:ea typeface="Microsoft Yahei"/>
                <a:sym typeface="Microsoft Yahei"/>
              </a:endParaRPr>
            </a:p>
          </p:txBody>
        </p:sp>
        <p:sp>
          <p:nvSpPr>
            <p:cNvPr id="18" name="TipText"/>
            <p:cNvSpPr txBox="1"/>
            <p:nvPr>
              <p:custDataLst>
                <p:tags r:id="rId17"/>
              </p:custDataLst>
            </p:nvPr>
          </p:nvSpPr>
          <p:spPr>
            <a:xfrm>
              <a:off x="1195705" y="109220"/>
              <a:ext cx="2286000" cy="508000"/>
            </a:xfrm>
            <a:prstGeom prst="rect">
              <a:avLst/>
            </a:prstGeom>
            <a:noFill/>
          </p:spPr>
          <p:txBody>
            <a:bodyPr vert="horz" wrap="none" rtlCol="0" anchor="ctr" anchorCtr="0">
              <a:noAutofit/>
            </a:bodyPr>
            <a:lstStyle/>
            <a:p>
              <a:r>
                <a:rPr lang="zh-CN" altLang="en-US" sz="2000" smtClean="0">
                  <a:solidFill>
                    <a:srgbClr val="808080"/>
                  </a:solidFill>
                  <a:latin typeface="Microsoft Yahei"/>
                  <a:ea typeface="Microsoft Yahei"/>
                  <a:sym typeface="Microsoft Yahei"/>
                </a:rPr>
                <a:t>最多可选</a:t>
              </a:r>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项</a:t>
              </a:r>
              <a:endParaRPr lang="zh-CN" altLang="en-US" sz="2000">
                <a:solidFill>
                  <a:srgbClr val="808080"/>
                </a:solidFill>
                <a:latin typeface="Microsoft Yahei"/>
                <a:ea typeface="Microsoft Yahei"/>
                <a:sym typeface="Microsoft Yahei"/>
              </a:endParaRPr>
            </a:p>
          </p:txBody>
        </p:sp>
      </p:grpSp>
      <p:pic>
        <p:nvPicPr>
          <p:cNvPr id="4" name="图片 3"/>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3328032927"/>
      </p:ext>
    </p:extLst>
  </p:cSld>
  <p:clrMapOvr>
    <a:masterClrMapping/>
  </p:clrMapOvr>
  <p:transition spd="med">
    <p:diamon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下面哪些是通过</a:t>
            </a:r>
            <a:r>
              <a:rPr lang="en-US" altLang="zh-CN" sz="2600" b="1" dirty="0" err="1" smtClean="0">
                <a:solidFill>
                  <a:srgbClr val="FF0000"/>
                </a:solidFill>
                <a:effectLst>
                  <a:outerShdw blurRad="38100" dist="38100" dir="2700000" algn="tl">
                    <a:srgbClr val="000000">
                      <a:alpha val="43137"/>
                    </a:srgbClr>
                  </a:outerShdw>
                </a:effectLst>
                <a:latin typeface="Microsoft Yahei"/>
                <a:ea typeface="Microsoft Yahei"/>
                <a:sym typeface="Microsoft Yahei"/>
              </a:rPr>
              <a:t>Zibee</a:t>
            </a:r>
            <a:r>
              <a:rPr lang="zh-CN" altLang="en-US" sz="2600" b="1" dirty="0" smtClean="0">
                <a:solidFill>
                  <a:srgbClr val="FF0000"/>
                </a:solidFill>
                <a:effectLst>
                  <a:outerShdw blurRad="38100" dist="38100" dir="2700000" algn="tl">
                    <a:srgbClr val="000000">
                      <a:alpha val="43137"/>
                    </a:srgbClr>
                  </a:outerShdw>
                </a:effectLst>
                <a:latin typeface="Microsoft Yahei"/>
                <a:ea typeface="Microsoft Yahei"/>
                <a:sym typeface="Microsoft Yahei"/>
              </a:rPr>
              <a:t>完成通信的：</a:t>
            </a:r>
            <a:endParaRPr lang="zh-CN" altLang="en-US" sz="2600" b="1" dirty="0">
              <a:solidFill>
                <a:srgbClr val="FF0000"/>
              </a:solidFill>
              <a:effectLst>
                <a:outerShdw blurRad="38100" dist="38100" dir="2700000" algn="tl">
                  <a:srgbClr val="000000">
                    <a:alpha val="43137"/>
                  </a:srgbClr>
                </a:outerShdw>
              </a:effectLst>
              <a:latin typeface="Microsoft Yahei"/>
              <a:ea typeface="Microsoft Yahei"/>
              <a:sym typeface="Microsoft Yahei"/>
            </a:endParaRPr>
          </a:p>
        </p:txBody>
      </p:sp>
      <p:sp>
        <p:nvSpPr>
          <p:cNvPr id="6" name="TextBox 5"/>
          <p:cNvSpPr txBox="1"/>
          <p:nvPr>
            <p:custDataLst>
              <p:tags r:id="rId3"/>
            </p:custDataLst>
          </p:nvPr>
        </p:nvSpPr>
        <p:spPr>
          <a:xfrm>
            <a:off x="1828800" y="27860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手机上网</a:t>
            </a:r>
            <a:endParaRPr lang="zh-CN" altLang="en-US" sz="2600" dirty="0">
              <a:solidFill>
                <a:srgbClr val="000000"/>
              </a:solidFill>
              <a:latin typeface="Microsoft Yahei"/>
              <a:ea typeface="Microsoft Yahei"/>
              <a:sym typeface="Microsoft Yahei"/>
            </a:endParaRPr>
          </a:p>
        </p:txBody>
      </p:sp>
      <p:sp>
        <p:nvSpPr>
          <p:cNvPr id="7" name="TextBox 6"/>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车载电话</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5"/>
            </p:custDataLst>
          </p:nvPr>
        </p:nvSpPr>
        <p:spPr>
          <a:xfrm>
            <a:off x="1828800" y="450056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大规模森林监控，防火防盗</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家用电器构成的网络</a:t>
            </a:r>
            <a:endParaRPr lang="zh-CN" altLang="en-US" sz="2600" dirty="0">
              <a:solidFill>
                <a:srgbClr val="000000"/>
              </a:solidFill>
              <a:latin typeface="Microsoft Yahei"/>
              <a:ea typeface="Microsoft Yahei"/>
              <a:sym typeface="Microsoft Yahei"/>
            </a:endParaRPr>
          </a:p>
        </p:txBody>
      </p:sp>
      <p:sp>
        <p:nvSpPr>
          <p:cNvPr id="10" name="矩形 9"/>
          <p:cNvSpPr>
            <a:spLocks noChangeAspect="1"/>
          </p:cNvSpPr>
          <p:nvPr>
            <p:custDataLst>
              <p:tags r:id="rId7"/>
            </p:custDataLst>
          </p:nvPr>
        </p:nvSpPr>
        <p:spPr bwMode="auto">
          <a:xfrm>
            <a:off x="1114425" y="285035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矩形 10"/>
          <p:cNvSpPr>
            <a:spLocks noChangeAspect="1"/>
          </p:cNvSpPr>
          <p:nvPr>
            <p:custDataLst>
              <p:tags r:id="rId8"/>
            </p:custDataLst>
          </p:nvPr>
        </p:nvSpPr>
        <p:spPr bwMode="auto">
          <a:xfrm>
            <a:off x="1114425" y="3707606"/>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矩形 11"/>
          <p:cNvSpPr>
            <a:spLocks noChangeAspect="1"/>
          </p:cNvSpPr>
          <p:nvPr>
            <p:custDataLst>
              <p:tags r:id="rId9"/>
            </p:custDataLst>
          </p:nvPr>
        </p:nvSpPr>
        <p:spPr bwMode="auto">
          <a:xfrm>
            <a:off x="1114425" y="456485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矩形 12"/>
          <p:cNvSpPr>
            <a:spLocks noChangeAspect="1"/>
          </p:cNvSpPr>
          <p:nvPr>
            <p:custDataLst>
              <p:tags r:id="rId10"/>
            </p:custDataLst>
          </p:nvPr>
        </p:nvSpPr>
        <p:spPr bwMode="auto">
          <a:xfrm>
            <a:off x="1114425" y="5422106"/>
            <a:ext cx="514350" cy="514350"/>
          </a:xfrm>
          <a:prstGeom prst="rect">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圆角矩形 13"/>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sp>
        <p:nvSpPr>
          <p:cNvPr id="24" name="灯片编号占位符 23"/>
          <p:cNvSpPr>
            <a:spLocks noGrp="1"/>
          </p:cNvSpPr>
          <p:nvPr>
            <p:ph type="sldNum" sz="quarter" idx="10"/>
          </p:nvPr>
        </p:nvSpPr>
        <p:spPr/>
        <p:txBody>
          <a:bodyPr/>
          <a:lstStyle/>
          <a:p>
            <a:pPr>
              <a:defRPr/>
            </a:pPr>
            <a:r>
              <a:rPr lang="zh-CN" altLang="en-US" smtClean="0"/>
              <a:t>桂小林 </a:t>
            </a:r>
            <a:fld id="{D0D7A412-4843-452D-ABA3-40FC61166C50}" type="slidenum">
              <a:rPr lang="en-US" smtClean="0"/>
              <a:pPr>
                <a:defRPr/>
              </a:pPr>
              <a:t>61</a:t>
            </a:fld>
            <a:endParaRPr lang="en-US"/>
          </a:p>
        </p:txBody>
      </p:sp>
      <p:grpSp>
        <p:nvGrpSpPr>
          <p:cNvPr id="23" name="组合 22"/>
          <p:cNvGrpSpPr/>
          <p:nvPr>
            <p:custDataLst>
              <p:tags r:id="rId12"/>
            </p:custDataLst>
          </p:nvPr>
        </p:nvGrpSpPr>
        <p:grpSpPr>
          <a:xfrm>
            <a:off x="0" y="0"/>
            <a:ext cx="9144000" cy="635000"/>
            <a:chOff x="0" y="0"/>
            <a:chExt cx="9144000" cy="635000"/>
          </a:xfrm>
        </p:grpSpPr>
        <p:sp>
          <p:nvSpPr>
            <p:cNvPr id="20"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1"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2"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多选题</a:t>
              </a:r>
              <a:endParaRPr lang="zh-CN" altLang="en-US" sz="2600">
                <a:solidFill>
                  <a:srgbClr val="000000"/>
                </a:solidFill>
                <a:latin typeface="Microsoft Yahei"/>
                <a:ea typeface="Microsoft Yahei"/>
                <a:sym typeface="Microsoft Yahei"/>
              </a:endParaRPr>
            </a:p>
          </p:txBody>
        </p:sp>
        <p:sp>
          <p:nvSpPr>
            <p:cNvPr id="3" name="TipText"/>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4" name="图片 3"/>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4067319120"/>
      </p:ext>
    </p:extLst>
  </p:cSld>
  <p:clrMapOvr>
    <a:masterClrMapping/>
  </p:clrMapOvr>
  <p:transition spd="med">
    <p:diamon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4EEB3702-FC70-4832-B55A-20E35B3A6F9B}" type="slidenum">
              <a:rPr lang="en-US"/>
              <a:pPr>
                <a:defRPr/>
              </a:pPr>
              <a:t>62</a:t>
            </a:fld>
            <a:endParaRPr lang="en-US"/>
          </a:p>
        </p:txBody>
      </p:sp>
      <p:sp>
        <p:nvSpPr>
          <p:cNvPr id="39939" name="Rectangle 2"/>
          <p:cNvSpPr>
            <a:spLocks noGrp="1" noChangeArrowheads="1"/>
          </p:cNvSpPr>
          <p:nvPr>
            <p:ph type="title"/>
          </p:nvPr>
        </p:nvSpPr>
        <p:spPr/>
        <p:txBody>
          <a:bodyPr/>
          <a:lstStyle/>
          <a:p>
            <a:r>
              <a:rPr lang="zh-CN" altLang="en-US" smtClean="0"/>
              <a:t>学生讨论，互动环节</a:t>
            </a:r>
          </a:p>
        </p:txBody>
      </p:sp>
      <p:sp>
        <p:nvSpPr>
          <p:cNvPr id="39940" name="Rectangle 3"/>
          <p:cNvSpPr>
            <a:spLocks noGrp="1" noChangeArrowheads="1"/>
          </p:cNvSpPr>
          <p:nvPr>
            <p:ph type="body" idx="1"/>
          </p:nvPr>
        </p:nvSpPr>
        <p:spPr>
          <a:xfrm>
            <a:off x="395288" y="1412875"/>
            <a:ext cx="8458200" cy="4987925"/>
          </a:xfrm>
        </p:spPr>
        <p:txBody>
          <a:bodyPr/>
          <a:lstStyle/>
          <a:p>
            <a:r>
              <a:rPr lang="zh-CN" altLang="en-US" smtClean="0"/>
              <a:t>说出几个</a:t>
            </a:r>
            <a:r>
              <a:rPr lang="en-US" altLang="zh-CN" smtClean="0"/>
              <a:t>Zigbee</a:t>
            </a:r>
            <a:r>
              <a:rPr lang="zh-CN" altLang="en-US" smtClean="0"/>
              <a:t>的应用</a:t>
            </a:r>
          </a:p>
          <a:p>
            <a:pPr lvl="1"/>
            <a:r>
              <a:rPr lang="zh-CN" altLang="en-US" smtClean="0"/>
              <a:t>1）</a:t>
            </a:r>
          </a:p>
          <a:p>
            <a:pPr lvl="1"/>
            <a:r>
              <a:rPr lang="zh-CN" altLang="en-US" smtClean="0"/>
              <a:t>2）</a:t>
            </a:r>
          </a:p>
        </p:txBody>
      </p:sp>
    </p:spTree>
  </p:cSld>
  <p:clrMapOvr>
    <a:masterClrMapping/>
  </p:clrMapOvr>
  <p:transition spd="med">
    <p:diamon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1298859F-7BF9-4D58-92A2-2B2181D97B50}" type="slidenum">
              <a:rPr lang="en-US"/>
              <a:pPr>
                <a:defRPr/>
              </a:pPr>
              <a:t>63</a:t>
            </a:fld>
            <a:endParaRPr lang="en-US"/>
          </a:p>
        </p:txBody>
      </p:sp>
      <p:sp>
        <p:nvSpPr>
          <p:cNvPr id="46083" name="Rectangle 2"/>
          <p:cNvSpPr>
            <a:spLocks noGrp="1" noChangeArrowheads="1"/>
          </p:cNvSpPr>
          <p:nvPr>
            <p:ph type="title"/>
          </p:nvPr>
        </p:nvSpPr>
        <p:spPr/>
        <p:txBody>
          <a:bodyPr/>
          <a:lstStyle/>
          <a:p>
            <a:r>
              <a:rPr lang="en-US" altLang="zh-CN" smtClean="0"/>
              <a:t>5.2 </a:t>
            </a:r>
            <a:r>
              <a:rPr lang="zh-CN" altLang="en-US" smtClean="0"/>
              <a:t>远距离无线通信技术</a:t>
            </a:r>
          </a:p>
        </p:txBody>
      </p:sp>
      <p:sp>
        <p:nvSpPr>
          <p:cNvPr id="46084" name="Rectangle 3"/>
          <p:cNvSpPr>
            <a:spLocks noGrp="1" noChangeArrowheads="1"/>
          </p:cNvSpPr>
          <p:nvPr>
            <p:ph type="body" idx="1"/>
          </p:nvPr>
        </p:nvSpPr>
        <p:spPr/>
        <p:txBody>
          <a:bodyPr/>
          <a:lstStyle/>
          <a:p>
            <a:r>
              <a:rPr lang="zh-CN" altLang="en-US" sz="3200" smtClean="0"/>
              <a:t>远距离无线通信技术常被用在偏远山区、岛屿等有线通信设施（例如光缆等）因地域，条件、费用等因素可能无法铺设的区域，以及船、人等需要数据通信却又在实施移动的物体。与</a:t>
            </a:r>
            <a:r>
              <a:rPr lang="en-US" altLang="zh-CN" sz="3200" smtClean="0"/>
              <a:t>Internet</a:t>
            </a:r>
            <a:r>
              <a:rPr lang="zh-CN" altLang="en-US" sz="3200" smtClean="0"/>
              <a:t>技术相结合，成为网络骨干通信技术的补充。</a:t>
            </a:r>
          </a:p>
          <a:p>
            <a:r>
              <a:rPr lang="zh-CN" altLang="en-US" sz="3200" smtClean="0"/>
              <a:t>常规远距离无线通信技术有卫星通信技术、微波通信技术、移动通信技术。</a:t>
            </a:r>
          </a:p>
        </p:txBody>
      </p:sp>
    </p:spTree>
  </p:cSld>
  <p:clrMapOvr>
    <a:masterClrMapping/>
  </p:clrMapOvr>
  <p:transition spd="med">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CN" sz="3600" smtClean="0"/>
              <a:t>5.2.1 </a:t>
            </a:r>
            <a:r>
              <a:rPr lang="zh-CN" altLang="en-US" sz="3600" smtClean="0"/>
              <a:t>卫星通信技术</a:t>
            </a:r>
          </a:p>
        </p:txBody>
      </p:sp>
      <p:sp>
        <p:nvSpPr>
          <p:cNvPr id="47107" name="Rectangle 3"/>
          <p:cNvSpPr>
            <a:spLocks noGrp="1" noChangeArrowheads="1"/>
          </p:cNvSpPr>
          <p:nvPr>
            <p:ph type="body" idx="1"/>
          </p:nvPr>
        </p:nvSpPr>
        <p:spPr/>
        <p:txBody>
          <a:bodyPr/>
          <a:lstStyle/>
          <a:p>
            <a:r>
              <a:rPr lang="zh-CN" altLang="en-US" sz="2600" smtClean="0"/>
              <a:t>卫星通信是指利用人造地球卫星作为中继站转发无线电信号，在两个或多个地面站之间进行的通信过程或方式。卫星通信属于宇宙无线电通信的一种形式，工作在微波频段。</a:t>
            </a:r>
          </a:p>
          <a:p>
            <a:r>
              <a:rPr lang="zh-CN" altLang="en-US" sz="2600" smtClean="0"/>
              <a:t>卫星通信是在地面微波中继通信和空间技术的基础上发展起来的。微波中继通信是一种“视距”通信，即只有在“看得见”的范围内才能通信。而通信卫星的作用相当于离地面很高的微波中继站。</a:t>
            </a:r>
          </a:p>
          <a:p>
            <a:r>
              <a:rPr lang="zh-CN" altLang="en-US" sz="2600" smtClean="0"/>
              <a:t>由于作为中继的卫星离地面很高，因此经过一次中继转接之后即可进行长距离的通信。</a:t>
            </a:r>
          </a:p>
          <a:p>
            <a:endParaRPr lang="zh-CN" altLang="en-US" sz="2400" smtClean="0"/>
          </a:p>
        </p:txBody>
      </p:sp>
    </p:spTree>
  </p:cSld>
  <p:clrMapOvr>
    <a:masterClrMapping/>
  </p:clrMapOvr>
  <p:transition spd="med">
    <p:diamon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zh-CN" dirty="0"/>
              <a:t>1. </a:t>
            </a:r>
            <a:r>
              <a:rPr lang="zh-CN" altLang="en-US" dirty="0"/>
              <a:t>卫星通信技术</a:t>
            </a:r>
            <a:r>
              <a:rPr lang="zh-CN" altLang="en-US" dirty="0" smtClean="0"/>
              <a:t>原理</a:t>
            </a:r>
          </a:p>
        </p:txBody>
      </p:sp>
      <p:sp>
        <p:nvSpPr>
          <p:cNvPr id="50179" name="Rectangle 3"/>
          <p:cNvSpPr>
            <a:spLocks noGrp="1" noChangeArrowheads="1"/>
          </p:cNvSpPr>
          <p:nvPr>
            <p:ph type="body" idx="1"/>
          </p:nvPr>
        </p:nvSpPr>
        <p:spPr/>
        <p:txBody>
          <a:bodyPr/>
          <a:lstStyle/>
          <a:p>
            <a:r>
              <a:rPr lang="zh-CN" altLang="en-US" dirty="0" smtClean="0"/>
              <a:t>图</a:t>
            </a:r>
            <a:r>
              <a:rPr lang="en-US" altLang="zh-CN" dirty="0" smtClean="0"/>
              <a:t>5-7</a:t>
            </a:r>
            <a:r>
              <a:rPr lang="zh-CN" altLang="en-US" dirty="0" smtClean="0"/>
              <a:t>是一种简单的卫星通信系统示意图，它是由一颗通信卫星和多个地面通信站组成的。地面通信站通过卫星接收或发送数据，实现数据的传递。</a:t>
            </a:r>
          </a:p>
          <a:p>
            <a:endParaRPr lang="zh-CN" altLang="en-US" dirty="0" smtClean="0"/>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716338"/>
            <a:ext cx="255905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98"/>
          <p:cNvSpPr>
            <a:spLocks noGrp="1" noChangeArrowheads="1"/>
          </p:cNvSpPr>
          <p:nvPr>
            <p:ph type="title"/>
          </p:nvPr>
        </p:nvSpPr>
        <p:spPr/>
        <p:txBody>
          <a:bodyPr/>
          <a:lstStyle/>
          <a:p>
            <a:endParaRPr lang="zh-CN" altLang="en-US" smtClean="0"/>
          </a:p>
        </p:txBody>
      </p:sp>
      <p:sp>
        <p:nvSpPr>
          <p:cNvPr id="51203" name="Rectangle 3"/>
          <p:cNvSpPr>
            <a:spLocks noGrp="1" noChangeArrowheads="1"/>
          </p:cNvSpPr>
          <p:nvPr>
            <p:ph type="body" sz="half" idx="1"/>
          </p:nvPr>
        </p:nvSpPr>
        <p:spPr/>
        <p:txBody>
          <a:bodyPr/>
          <a:lstStyle/>
          <a:p>
            <a:r>
              <a:rPr lang="en-US" altLang="zh-CN" sz="2400" smtClean="0"/>
              <a:t>2. </a:t>
            </a:r>
            <a:r>
              <a:rPr lang="zh-CN" altLang="en-US" sz="2400" smtClean="0"/>
              <a:t>卫星通信系统选择的主要工作频段 </a:t>
            </a:r>
          </a:p>
          <a:p>
            <a:pPr lvl="1"/>
            <a:r>
              <a:rPr lang="en-US" altLang="zh-CN" sz="2000" smtClean="0"/>
              <a:t>C</a:t>
            </a:r>
            <a:r>
              <a:rPr lang="zh-CN" altLang="en-US" sz="2000" smtClean="0"/>
              <a:t>频段被最早用于商业卫星，其中，较低的频率范围用于下行流量（从卫星发出），较高的频率用于上行流量（发向卫星）。</a:t>
            </a:r>
          </a:p>
        </p:txBody>
      </p:sp>
      <p:graphicFrame>
        <p:nvGraphicFramePr>
          <p:cNvPr id="277706" name="Group 202"/>
          <p:cNvGraphicFramePr>
            <a:graphicFrameLocks noGrp="1"/>
          </p:cNvGraphicFramePr>
          <p:nvPr>
            <p:ph sz="half" idx="2"/>
          </p:nvPr>
        </p:nvGraphicFramePr>
        <p:xfrm>
          <a:off x="250825" y="4437063"/>
          <a:ext cx="8588375" cy="2011680"/>
        </p:xfrm>
        <a:graphic>
          <a:graphicData uri="http://schemas.openxmlformats.org/drawingml/2006/table">
            <a:tbl>
              <a:tblPr/>
              <a:tblGrid>
                <a:gridCol w="1717675">
                  <a:extLst>
                    <a:ext uri="{9D8B030D-6E8A-4147-A177-3AD203B41FA5}">
                      <a16:colId xmlns:a16="http://schemas.microsoft.com/office/drawing/2014/main" val="20000"/>
                    </a:ext>
                  </a:extLst>
                </a:gridCol>
                <a:gridCol w="1716088">
                  <a:extLst>
                    <a:ext uri="{9D8B030D-6E8A-4147-A177-3AD203B41FA5}">
                      <a16:colId xmlns:a16="http://schemas.microsoft.com/office/drawing/2014/main" val="20001"/>
                    </a:ext>
                  </a:extLst>
                </a:gridCol>
                <a:gridCol w="1720850">
                  <a:extLst>
                    <a:ext uri="{9D8B030D-6E8A-4147-A177-3AD203B41FA5}">
                      <a16:colId xmlns:a16="http://schemas.microsoft.com/office/drawing/2014/main" val="20002"/>
                    </a:ext>
                  </a:extLst>
                </a:gridCol>
                <a:gridCol w="1716087">
                  <a:extLst>
                    <a:ext uri="{9D8B030D-6E8A-4147-A177-3AD203B41FA5}">
                      <a16:colId xmlns:a16="http://schemas.microsoft.com/office/drawing/2014/main" val="20003"/>
                    </a:ext>
                  </a:extLst>
                </a:gridCol>
                <a:gridCol w="1717675">
                  <a:extLst>
                    <a:ext uri="{9D8B030D-6E8A-4147-A177-3AD203B41FA5}">
                      <a16:colId xmlns:a16="http://schemas.microsoft.com/office/drawing/2014/main" val="20004"/>
                    </a:ext>
                  </a:extLst>
                </a:gridCol>
              </a:tblGrid>
              <a:tr h="327025">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rPr>
                        <a:t>频段</a:t>
                      </a:r>
                      <a:endParaRPr kumimoji="0" lang="zh-CN" altLang="en-US"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rPr>
                        <a:t>下行链路</a:t>
                      </a:r>
                      <a:endParaRPr kumimoji="0" lang="zh-CN" altLang="en-US"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rPr>
                        <a:t>上行链路</a:t>
                      </a:r>
                      <a:endParaRPr kumimoji="0" lang="zh-CN" altLang="en-US"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rPr>
                        <a:t>带宽</a:t>
                      </a:r>
                      <a:endParaRPr kumimoji="0" lang="zh-CN" altLang="en-US"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rPr>
                        <a:t>问题</a:t>
                      </a:r>
                      <a:endParaRPr kumimoji="0" lang="zh-CN" altLang="en-US"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7025">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L</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1.5 GHz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1.6 GHz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15 MHz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rPr>
                        <a:t>低带宽、拥挤</a:t>
                      </a:r>
                      <a:endParaRPr kumimoji="0" lang="zh-CN" altLang="en-US"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8613">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S</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1.9 GHz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2.2 GHz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70 MHz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rPr>
                        <a:t>低带宽、拥挤</a:t>
                      </a:r>
                      <a:endParaRPr kumimoji="0" lang="zh-CN" altLang="en-US"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025">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C</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4.0 GHz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6.0 GHz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500 MHz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rPr>
                        <a:t>地面干扰</a:t>
                      </a:r>
                      <a:endParaRPr kumimoji="0" lang="zh-CN" altLang="en-US"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7025">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K</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u</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11 GHz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14 GHz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500 MHz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rPr>
                        <a:t>雨水</a:t>
                      </a:r>
                      <a:endParaRPr kumimoji="0" lang="zh-CN" altLang="en-US"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7025">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K</a:t>
                      </a:r>
                      <a:r>
                        <a:rPr kumimoji="0" lang="en-US" altLang="zh-CN" sz="1600" b="0" i="0" u="none" strike="noStrike" cap="none" normalizeH="0" baseline="-30000" smtClean="0">
                          <a:ln>
                            <a:noFill/>
                          </a:ln>
                          <a:solidFill>
                            <a:schemeClr val="tx1"/>
                          </a:solidFill>
                          <a:effectLst/>
                          <a:latin typeface="Calibri" pitchFamily="34" charset="0"/>
                          <a:ea typeface="宋体" charset="-122"/>
                          <a:cs typeface="Times New Roman" pitchFamily="18" charset="0"/>
                        </a:rPr>
                        <a:t>a</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20 GHz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30 GHz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Calibri" pitchFamily="34" charset="0"/>
                          <a:ea typeface="宋体" charset="-122"/>
                          <a:cs typeface="Times New Roman" pitchFamily="18" charset="0"/>
                        </a:rPr>
                        <a:t>3500 MHz</a:t>
                      </a:r>
                      <a:endParaRPr kumimoji="0" lang="en-US" altLang="zh-CN"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lnSpc>
                          <a:spcPct val="110000"/>
                        </a:lnSpc>
                        <a:spcBef>
                          <a:spcPct val="20000"/>
                        </a:spcBef>
                        <a:defRPr sz="24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defRPr sz="2000" b="1">
                          <a:solidFill>
                            <a:srgbClr val="000099"/>
                          </a:solidFill>
                          <a:latin typeface="Arial Black" pitchFamily="34" charset="0"/>
                          <a:ea typeface="楷体_GB2312" pitchFamily="49" charset="-122"/>
                        </a:defRPr>
                      </a:lvl2pPr>
                      <a:lvl3pPr marL="1143000" indent="-228600" eaLnBrk="0" hangingPunct="0">
                        <a:spcBef>
                          <a:spcPct val="20000"/>
                        </a:spcBef>
                        <a:defRPr sz="2000" b="1">
                          <a:solidFill>
                            <a:srgbClr val="FF3300"/>
                          </a:solidFill>
                          <a:latin typeface="Arial Black" pitchFamily="34" charset="0"/>
                          <a:ea typeface="幼圆" pitchFamily="49" charset="-122"/>
                        </a:defRPr>
                      </a:lvl3pPr>
                      <a:lvl4pPr marL="1600200" indent="-228600" eaLnBrk="0" hangingPunct="0">
                        <a:spcBef>
                          <a:spcPct val="20000"/>
                        </a:spcBef>
                        <a:defRPr>
                          <a:solidFill>
                            <a:schemeClr val="tx1"/>
                          </a:solidFill>
                          <a:latin typeface="Arial Black" pitchFamily="34" charset="0"/>
                          <a:ea typeface="宋体" charset="-122"/>
                        </a:defRPr>
                      </a:lvl4pPr>
                      <a:lvl5pPr marL="2057400" indent="-228600" eaLnBrk="0" hangingPunct="0">
                        <a:spcBef>
                          <a:spcPct val="20000"/>
                        </a:spcBef>
                        <a:defRPr>
                          <a:solidFill>
                            <a:schemeClr val="tx1"/>
                          </a:solidFill>
                          <a:latin typeface="Arial Black" pitchFamily="34" charset="0"/>
                          <a:ea typeface="宋体" charset="-122"/>
                        </a:defRPr>
                      </a:lvl5pPr>
                      <a:lvl6pPr marL="2514600" indent="-228600" eaLnBrk="0" fontAlgn="base" hangingPunct="0">
                        <a:spcBef>
                          <a:spcPct val="20000"/>
                        </a:spcBef>
                        <a:spcAft>
                          <a:spcPct val="0"/>
                        </a:spcAft>
                        <a:defRPr>
                          <a:solidFill>
                            <a:schemeClr val="tx1"/>
                          </a:solidFill>
                          <a:latin typeface="Arial Black" pitchFamily="34" charset="0"/>
                          <a:ea typeface="宋体" charset="-122"/>
                        </a:defRPr>
                      </a:lvl6pPr>
                      <a:lvl7pPr marL="2971800" indent="-228600" eaLnBrk="0" fontAlgn="base" hangingPunct="0">
                        <a:spcBef>
                          <a:spcPct val="20000"/>
                        </a:spcBef>
                        <a:spcAft>
                          <a:spcPct val="0"/>
                        </a:spcAft>
                        <a:defRPr>
                          <a:solidFill>
                            <a:schemeClr val="tx1"/>
                          </a:solidFill>
                          <a:latin typeface="Arial Black" pitchFamily="34" charset="0"/>
                          <a:ea typeface="宋体" charset="-122"/>
                        </a:defRPr>
                      </a:lvl7pPr>
                      <a:lvl8pPr marL="3429000" indent="-228600" eaLnBrk="0" fontAlgn="base" hangingPunct="0">
                        <a:spcBef>
                          <a:spcPct val="20000"/>
                        </a:spcBef>
                        <a:spcAft>
                          <a:spcPct val="0"/>
                        </a:spcAft>
                        <a:defRPr>
                          <a:solidFill>
                            <a:schemeClr val="tx1"/>
                          </a:solidFill>
                          <a:latin typeface="Arial Black" pitchFamily="34" charset="0"/>
                          <a:ea typeface="宋体" charset="-122"/>
                        </a:defRPr>
                      </a:lvl8pPr>
                      <a:lvl9pPr marL="3886200" indent="-228600" eaLnBrk="0" fontAlgn="base" hangingPunct="0">
                        <a:spcBef>
                          <a:spcPct val="20000"/>
                        </a:spcBef>
                        <a:spcAft>
                          <a:spcPct val="0"/>
                        </a:spcAft>
                        <a:defRPr>
                          <a:solidFill>
                            <a:schemeClr val="tx1"/>
                          </a:solidFill>
                          <a:latin typeface="Arial Black" pitchFamily="34" charset="0"/>
                          <a:ea typeface="宋体"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Calibri" pitchFamily="34" charset="0"/>
                          <a:ea typeface="宋体" charset="-122"/>
                          <a:cs typeface="Times New Roman" pitchFamily="18" charset="0"/>
                        </a:rPr>
                        <a:t>雨水、设备成本</a:t>
                      </a:r>
                      <a:endParaRPr kumimoji="0" lang="zh-CN" altLang="en-US" sz="3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med">
    <p:diamon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zh-CN" altLang="en-US" smtClean="0"/>
          </a:p>
        </p:txBody>
      </p:sp>
      <p:sp>
        <p:nvSpPr>
          <p:cNvPr id="52227" name="Rectangle 3"/>
          <p:cNvSpPr>
            <a:spLocks noGrp="1" noChangeArrowheads="1"/>
          </p:cNvSpPr>
          <p:nvPr>
            <p:ph type="body" idx="1"/>
          </p:nvPr>
        </p:nvSpPr>
        <p:spPr/>
        <p:txBody>
          <a:bodyPr/>
          <a:lstStyle/>
          <a:p>
            <a:r>
              <a:rPr lang="en-US" altLang="zh-CN" smtClean="0"/>
              <a:t>3. </a:t>
            </a:r>
            <a:r>
              <a:rPr lang="zh-CN" altLang="en-US" smtClean="0"/>
              <a:t>通信卫星的种类 </a:t>
            </a:r>
          </a:p>
          <a:p>
            <a:pPr lvl="1"/>
            <a:r>
              <a:rPr lang="zh-CN" altLang="en-US" smtClean="0"/>
              <a:t>①低轨道卫星，指的是距离在</a:t>
            </a:r>
            <a:r>
              <a:rPr lang="en-US" altLang="zh-CN" smtClean="0"/>
              <a:t>5000km</a:t>
            </a:r>
            <a:r>
              <a:rPr lang="zh-CN" altLang="en-US" smtClean="0"/>
              <a:t>以内的卫星；</a:t>
            </a:r>
          </a:p>
          <a:p>
            <a:pPr lvl="1"/>
            <a:r>
              <a:rPr lang="zh-CN" altLang="en-US" smtClean="0"/>
              <a:t>②中间轨道卫星，指的是距离在</a:t>
            </a:r>
            <a:r>
              <a:rPr lang="en-US" altLang="zh-CN" smtClean="0"/>
              <a:t>5000km</a:t>
            </a:r>
            <a:r>
              <a:rPr lang="zh-CN" altLang="en-US" smtClean="0"/>
              <a:t>和</a:t>
            </a:r>
            <a:r>
              <a:rPr lang="en-US" altLang="zh-CN" smtClean="0"/>
              <a:t>20000km</a:t>
            </a:r>
            <a:r>
              <a:rPr lang="zh-CN" altLang="en-US" smtClean="0"/>
              <a:t>之间的卫星；</a:t>
            </a:r>
          </a:p>
          <a:p>
            <a:pPr lvl="1"/>
            <a:r>
              <a:rPr lang="zh-CN" altLang="en-US" smtClean="0"/>
              <a:t>③高轨道卫星，指的是距离在</a:t>
            </a:r>
            <a:r>
              <a:rPr lang="en-US" altLang="zh-CN" smtClean="0"/>
              <a:t>20000km</a:t>
            </a:r>
            <a:r>
              <a:rPr lang="zh-CN" altLang="en-US" smtClean="0"/>
              <a:t>以上的卫星。</a:t>
            </a:r>
          </a:p>
          <a:p>
            <a:pPr lvl="1"/>
            <a:endParaRPr lang="zh-CN" altLang="en-US" smtClean="0"/>
          </a:p>
          <a:p>
            <a:pPr lvl="1"/>
            <a:r>
              <a:rPr lang="zh-CN" altLang="en-US" smtClean="0"/>
              <a:t>同步卫星距地面高达</a:t>
            </a:r>
            <a:r>
              <a:rPr lang="en-US" altLang="zh-CN" smtClean="0"/>
              <a:t>35800km</a:t>
            </a:r>
            <a:r>
              <a:rPr lang="zh-CN" altLang="en-US" smtClean="0"/>
              <a:t>，一颗卫星的覆盖区（从卫星上能“看到”的地球区域）可达地球总面积的</a:t>
            </a:r>
            <a:r>
              <a:rPr lang="en-US" altLang="zh-CN" smtClean="0"/>
              <a:t>40%</a:t>
            </a:r>
            <a:r>
              <a:rPr lang="zh-CN" altLang="en-US" smtClean="0"/>
              <a:t>左右，地面最大跨距可达</a:t>
            </a:r>
            <a:r>
              <a:rPr lang="en-US" altLang="zh-CN" smtClean="0"/>
              <a:t>18000km</a:t>
            </a:r>
            <a:r>
              <a:rPr lang="zh-CN" altLang="en-US" smtClean="0"/>
              <a:t>。 </a:t>
            </a:r>
          </a:p>
          <a:p>
            <a:pPr lvl="1"/>
            <a:endParaRPr lang="zh-CN" altLang="en-US" smtClean="0"/>
          </a:p>
        </p:txBody>
      </p:sp>
    </p:spTree>
  </p:cSld>
  <p:clrMapOvr>
    <a:masterClrMapping/>
  </p:clrMapOvr>
  <p:transition spd="med">
    <p:diamon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zh-CN" altLang="en-US" smtClean="0"/>
              <a:t>通信卫星种类</a:t>
            </a:r>
          </a:p>
        </p:txBody>
      </p:sp>
      <p:sp>
        <p:nvSpPr>
          <p:cNvPr id="53251" name="Rectangle 3"/>
          <p:cNvSpPr>
            <a:spLocks noGrp="1" noChangeArrowheads="1"/>
          </p:cNvSpPr>
          <p:nvPr>
            <p:ph type="body" idx="1"/>
          </p:nvPr>
        </p:nvSpPr>
        <p:spPr/>
        <p:txBody>
          <a:bodyPr/>
          <a:lstStyle/>
          <a:p>
            <a:pPr fontAlgn="t">
              <a:lnSpc>
                <a:spcPct val="100000"/>
              </a:lnSpc>
            </a:pPr>
            <a:r>
              <a:rPr lang="zh-CN" altLang="en-US" sz="2400" smtClean="0"/>
              <a:t>静止地球轨道（</a:t>
            </a:r>
            <a:r>
              <a:rPr lang="en-US" altLang="zh-CN" sz="2400" smtClean="0"/>
              <a:t>GEO</a:t>
            </a:r>
            <a:r>
              <a:rPr lang="zh-CN" altLang="en-US" sz="2400" smtClean="0"/>
              <a:t>）卫星</a:t>
            </a:r>
          </a:p>
          <a:p>
            <a:pPr lvl="1">
              <a:lnSpc>
                <a:spcPct val="110000"/>
              </a:lnSpc>
            </a:pPr>
            <a:r>
              <a:rPr lang="zh-CN" altLang="en-US" sz="2000" smtClean="0"/>
              <a:t>全球覆盖的固定卫星通信业务静止地球轨道</a:t>
            </a:r>
            <a:r>
              <a:rPr lang="en-US" altLang="zh-CN" sz="2000" smtClean="0"/>
              <a:t>(GEO</a:t>
            </a:r>
            <a:r>
              <a:rPr lang="zh-CN" altLang="en-US" sz="2000" smtClean="0"/>
              <a:t>）卫星，轨道高度大约为</a:t>
            </a:r>
            <a:r>
              <a:rPr lang="en-US" altLang="zh-CN" sz="2000" smtClean="0"/>
              <a:t>36 000km</a:t>
            </a:r>
            <a:r>
              <a:rPr lang="zh-CN" altLang="en-US" sz="2000" smtClean="0"/>
              <a:t>，成圆形轨道，只要三颗相隔</a:t>
            </a:r>
            <a:r>
              <a:rPr lang="en-US" altLang="zh-CN" sz="2000" smtClean="0"/>
              <a:t>120°</a:t>
            </a:r>
            <a:r>
              <a:rPr lang="zh-CN" altLang="en-US" sz="2000" smtClean="0"/>
              <a:t>的均匀分布卫星，就可以覆盖全球。国际卫星通信组织的</a:t>
            </a:r>
            <a:r>
              <a:rPr lang="en-US" altLang="zh-CN" sz="2000" smtClean="0"/>
              <a:t>Intelsat I-IX</a:t>
            </a:r>
            <a:r>
              <a:rPr lang="zh-CN" altLang="en-US" sz="2000" smtClean="0"/>
              <a:t>代卫星。是全球覆盖的最好例子，已发展到第九代。</a:t>
            </a:r>
          </a:p>
          <a:p>
            <a:pPr lvl="1">
              <a:lnSpc>
                <a:spcPct val="110000"/>
              </a:lnSpc>
            </a:pPr>
            <a:r>
              <a:rPr lang="zh-CN" altLang="en-US" sz="2000" smtClean="0"/>
              <a:t>三颗相距</a:t>
            </a:r>
            <a:r>
              <a:rPr lang="en-US" altLang="zh-CN" sz="2000" smtClean="0"/>
              <a:t>120</a:t>
            </a:r>
            <a:r>
              <a:rPr lang="zh-CN" altLang="en-US" sz="2000" smtClean="0"/>
              <a:t>度的卫星就能覆盖整个赤道圆周。故卫星通信易于实现越洋和洲际通信。最适合卫星通信的频率是</a:t>
            </a:r>
            <a:r>
              <a:rPr lang="en-US" altLang="zh-CN" sz="2000" smtClean="0"/>
              <a:t>1</a:t>
            </a:r>
            <a:r>
              <a:rPr lang="zh-CN" altLang="en-US" sz="2000" smtClean="0"/>
              <a:t>一</a:t>
            </a:r>
            <a:r>
              <a:rPr lang="en-US" altLang="zh-CN" sz="2000" smtClean="0"/>
              <a:t>10GHz</a:t>
            </a:r>
            <a:r>
              <a:rPr lang="zh-CN" altLang="en-US" sz="2000" smtClean="0"/>
              <a:t>频段，即微波频段、为了满足越来越多的需求，已开始研究应用新的频段，如</a:t>
            </a:r>
            <a:r>
              <a:rPr lang="en-US" altLang="zh-CN" sz="2000" smtClean="0"/>
              <a:t>12GHz,14GHz,20GHz</a:t>
            </a:r>
            <a:r>
              <a:rPr lang="zh-CN" altLang="en-US" sz="2000" smtClean="0"/>
              <a:t>及</a:t>
            </a:r>
            <a:r>
              <a:rPr lang="en-US" altLang="zh-CN" sz="2000" smtClean="0"/>
              <a:t>30GHz</a:t>
            </a:r>
            <a:r>
              <a:rPr lang="zh-CN" altLang="en-US" sz="2000" smtClean="0"/>
              <a:t>。</a:t>
            </a:r>
          </a:p>
          <a:p>
            <a:pPr lvl="1">
              <a:lnSpc>
                <a:spcPct val="110000"/>
              </a:lnSpc>
            </a:pPr>
            <a:r>
              <a:rPr lang="zh-CN" altLang="en-US" sz="2000" smtClean="0"/>
              <a:t>卫星在空中起中继站的作用，即把地球站发上来的电磁波放大后再反送回另一地球站。地球站则是卫星系统形成的链路。由于静止卫星在赤道上空</a:t>
            </a:r>
            <a:r>
              <a:rPr lang="en-US" altLang="zh-CN" sz="2000" smtClean="0"/>
              <a:t>36000</a:t>
            </a:r>
            <a:r>
              <a:rPr lang="zh-CN" altLang="en-US" sz="2000" smtClean="0"/>
              <a:t>千米，它绕地球一周时间恰好与地球自转一周（</a:t>
            </a:r>
            <a:r>
              <a:rPr lang="en-US" altLang="zh-CN" sz="2000" smtClean="0"/>
              <a:t>23</a:t>
            </a:r>
            <a:r>
              <a:rPr lang="zh-CN" altLang="en-US" sz="2000" smtClean="0"/>
              <a:t>小时</a:t>
            </a:r>
            <a:r>
              <a:rPr lang="en-US" altLang="zh-CN" sz="2000" smtClean="0"/>
              <a:t>56</a:t>
            </a:r>
            <a:r>
              <a:rPr lang="zh-CN" altLang="en-US" sz="2000" smtClean="0"/>
              <a:t>分</a:t>
            </a:r>
            <a:r>
              <a:rPr lang="en-US" altLang="zh-CN" sz="2000" smtClean="0"/>
              <a:t>4</a:t>
            </a:r>
            <a:r>
              <a:rPr lang="zh-CN" altLang="en-US" sz="2000" smtClean="0"/>
              <a:t>秒）一致，从地面看上去如同静止不动一样。</a:t>
            </a:r>
          </a:p>
        </p:txBody>
      </p:sp>
    </p:spTree>
  </p:cSld>
  <p:clrMapOvr>
    <a:masterClrMapping/>
  </p:clrMapOvr>
  <p:transition spd="med">
    <p:diamon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CN" altLang="en-US" smtClean="0"/>
              <a:t>通信卫星种类</a:t>
            </a:r>
          </a:p>
        </p:txBody>
      </p:sp>
      <p:sp>
        <p:nvSpPr>
          <p:cNvPr id="54275" name="Rectangle 3"/>
          <p:cNvSpPr>
            <a:spLocks noGrp="1" noChangeArrowheads="1"/>
          </p:cNvSpPr>
          <p:nvPr>
            <p:ph type="body" idx="1"/>
          </p:nvPr>
        </p:nvSpPr>
        <p:spPr/>
        <p:txBody>
          <a:bodyPr/>
          <a:lstStyle/>
          <a:p>
            <a:pPr>
              <a:lnSpc>
                <a:spcPct val="100000"/>
              </a:lnSpc>
            </a:pPr>
            <a:r>
              <a:rPr lang="zh-CN" altLang="en-US" sz="2400" smtClean="0"/>
              <a:t>移动卫星通信</a:t>
            </a:r>
          </a:p>
          <a:p>
            <a:pPr lvl="1">
              <a:lnSpc>
                <a:spcPct val="110000"/>
              </a:lnSpc>
            </a:pPr>
            <a:r>
              <a:rPr lang="zh-CN" altLang="en-US" sz="2000" smtClean="0"/>
              <a:t>全球覆盖的移动卫星：通信海事卫星通信系统</a:t>
            </a:r>
            <a:r>
              <a:rPr lang="en-US" altLang="zh-CN" sz="2000" smtClean="0"/>
              <a:t>Inmarsat</a:t>
            </a:r>
            <a:r>
              <a:rPr lang="zh-CN" altLang="en-US" sz="2000" smtClean="0"/>
              <a:t>是全球覆盖的移动卫星通信，工作的为第三代海事通信卫星，它们分布在大西洋东区和西区、印度洋区和太平洋区。</a:t>
            </a:r>
          </a:p>
          <a:p>
            <a:pPr lvl="1">
              <a:lnSpc>
                <a:spcPct val="110000"/>
              </a:lnSpc>
            </a:pPr>
            <a:r>
              <a:rPr lang="zh-CN" altLang="en-US" sz="2000" smtClean="0"/>
              <a:t>全球覆盖的低轨道移动通信卫星有：“铱星”</a:t>
            </a:r>
            <a:r>
              <a:rPr lang="en-US" altLang="zh-CN" sz="2000" smtClean="0"/>
              <a:t>(Iridium</a:t>
            </a:r>
            <a:r>
              <a:rPr lang="zh-CN" altLang="en-US" sz="2000" smtClean="0"/>
              <a:t>）和全球星</a:t>
            </a:r>
            <a:r>
              <a:rPr lang="en-US" altLang="zh-CN" sz="2000" smtClean="0"/>
              <a:t>(Globalstar</a:t>
            </a:r>
            <a:r>
              <a:rPr lang="zh-CN" altLang="en-US" sz="2000" smtClean="0"/>
              <a:t>），“铱星”系统有</a:t>
            </a:r>
            <a:r>
              <a:rPr lang="en-US" altLang="zh-CN" sz="2000" smtClean="0"/>
              <a:t>66</a:t>
            </a:r>
            <a:r>
              <a:rPr lang="zh-CN" altLang="en-US" sz="2000" smtClean="0"/>
              <a:t>颗星，分成</a:t>
            </a:r>
            <a:r>
              <a:rPr lang="en-US" altLang="zh-CN" sz="2000" smtClean="0"/>
              <a:t>6</a:t>
            </a:r>
            <a:r>
              <a:rPr lang="zh-CN" altLang="en-US" sz="2000" smtClean="0"/>
              <a:t>个轨道，每个轨道有</a:t>
            </a:r>
            <a:r>
              <a:rPr lang="en-US" altLang="zh-CN" sz="2000" smtClean="0"/>
              <a:t>11</a:t>
            </a:r>
            <a:r>
              <a:rPr lang="zh-CN" altLang="en-US" sz="2000" smtClean="0"/>
              <a:t>颗卫星，轨道高度为</a:t>
            </a:r>
            <a:r>
              <a:rPr lang="en-US" altLang="zh-CN" sz="2000" smtClean="0"/>
              <a:t>765km</a:t>
            </a:r>
            <a:r>
              <a:rPr lang="zh-CN" altLang="en-US" sz="2000" smtClean="0"/>
              <a:t>，卫星之间、卫星与网关和系统控制中心之间的链路采用</a:t>
            </a:r>
            <a:r>
              <a:rPr lang="en-US" altLang="zh-CN" sz="2000" smtClean="0"/>
              <a:t>ka</a:t>
            </a:r>
            <a:r>
              <a:rPr lang="zh-CN" altLang="en-US" sz="2000" smtClean="0"/>
              <a:t>波段，卫星与用户间链路采用</a:t>
            </a:r>
            <a:r>
              <a:rPr lang="en-US" altLang="zh-CN" sz="2000" smtClean="0"/>
              <a:t>L</a:t>
            </a:r>
            <a:r>
              <a:rPr lang="zh-CN" altLang="en-US" sz="2000" smtClean="0"/>
              <a:t>波段。</a:t>
            </a:r>
          </a:p>
          <a:p>
            <a:pPr lvl="1">
              <a:lnSpc>
                <a:spcPct val="110000"/>
              </a:lnSpc>
            </a:pPr>
            <a:r>
              <a:rPr lang="en-US" altLang="zh-CN" sz="2000" smtClean="0"/>
              <a:t>2005</a:t>
            </a:r>
            <a:r>
              <a:rPr lang="zh-CN" altLang="en-US" sz="2000" smtClean="0"/>
              <a:t>年</a:t>
            </a:r>
            <a:r>
              <a:rPr lang="en-US" altLang="zh-CN" sz="2000" smtClean="0"/>
              <a:t>6</a:t>
            </a:r>
            <a:r>
              <a:rPr lang="zh-CN" altLang="en-US" sz="2000" smtClean="0"/>
              <a:t>月底铱星用户达</a:t>
            </a:r>
            <a:r>
              <a:rPr lang="en-US" altLang="zh-CN" sz="2000" smtClean="0"/>
              <a:t>12</a:t>
            </a:r>
            <a:r>
              <a:rPr lang="zh-CN" altLang="en-US" sz="2000" smtClean="0"/>
              <a:t>．</a:t>
            </a:r>
            <a:r>
              <a:rPr lang="en-US" altLang="zh-CN" sz="2000" smtClean="0"/>
              <a:t>7</a:t>
            </a:r>
            <a:r>
              <a:rPr lang="zh-CN" altLang="en-US" sz="2000" smtClean="0"/>
              <a:t>万户，在卡特里娜飓风灾害时”铱星”业务流量增加</a:t>
            </a:r>
            <a:r>
              <a:rPr lang="en-US" altLang="zh-CN" sz="2000" smtClean="0"/>
              <a:t>30</a:t>
            </a:r>
            <a:r>
              <a:rPr lang="zh-CN" altLang="en-US" sz="2000" smtClean="0"/>
              <a:t>倍，卫星电话通信量增加</a:t>
            </a:r>
            <a:r>
              <a:rPr lang="en-US" altLang="zh-CN" sz="2000" smtClean="0"/>
              <a:t>5</a:t>
            </a:r>
            <a:r>
              <a:rPr lang="zh-CN" altLang="en-US" sz="2000" smtClean="0"/>
              <a:t>倍。</a:t>
            </a:r>
          </a:p>
          <a:p>
            <a:pPr lvl="1">
              <a:lnSpc>
                <a:spcPct val="110000"/>
              </a:lnSpc>
            </a:pPr>
            <a:r>
              <a:rPr lang="zh-CN" altLang="en-US" sz="2000" smtClean="0"/>
              <a:t>全球星（</a:t>
            </a:r>
            <a:r>
              <a:rPr lang="en-US" altLang="zh-CN" sz="2000" smtClean="0"/>
              <a:t>Globalstar</a:t>
            </a:r>
            <a:r>
              <a:rPr lang="zh-CN" altLang="en-US" sz="2000" smtClean="0"/>
              <a:t>）有</a:t>
            </a:r>
            <a:r>
              <a:rPr lang="en-US" altLang="zh-CN" sz="2000" smtClean="0"/>
              <a:t>48</a:t>
            </a:r>
            <a:r>
              <a:rPr lang="zh-CN" altLang="en-US" sz="2000" smtClean="0"/>
              <a:t>颗卫星组成，分布在</a:t>
            </a:r>
            <a:r>
              <a:rPr lang="en-US" altLang="zh-CN" sz="2000" smtClean="0"/>
              <a:t>8</a:t>
            </a:r>
            <a:r>
              <a:rPr lang="zh-CN" altLang="en-US" sz="2000" smtClean="0"/>
              <a:t>个圆形倾斜轨道平面内，轨道高度为</a:t>
            </a:r>
            <a:r>
              <a:rPr lang="en-US" altLang="zh-CN" sz="2000" smtClean="0"/>
              <a:t>1 389km</a:t>
            </a:r>
            <a:r>
              <a:rPr lang="zh-CN" altLang="en-US" sz="2000" smtClean="0"/>
              <a:t>，倾角为</a:t>
            </a:r>
            <a:r>
              <a:rPr lang="en-US" altLang="zh-CN" sz="2000" smtClean="0"/>
              <a:t>52</a:t>
            </a:r>
            <a:r>
              <a:rPr lang="zh-CN" altLang="en-US" sz="2000" smtClean="0"/>
              <a:t>度。用户数逐年稳定增长，成本下降。</a:t>
            </a:r>
          </a:p>
        </p:txBody>
      </p:sp>
    </p:spTree>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CN" smtClean="0"/>
              <a:t>Wi-Fi</a:t>
            </a:r>
            <a:r>
              <a:rPr lang="zh-CN" altLang="en-US" smtClean="0"/>
              <a:t>常用协议标准</a:t>
            </a:r>
          </a:p>
        </p:txBody>
      </p:sp>
      <p:sp>
        <p:nvSpPr>
          <p:cNvPr id="7171" name="Rectangle 3"/>
          <p:cNvSpPr>
            <a:spLocks noGrp="1" noChangeArrowheads="1"/>
          </p:cNvSpPr>
          <p:nvPr>
            <p:ph type="body" idx="1"/>
          </p:nvPr>
        </p:nvSpPr>
        <p:spPr/>
        <p:txBody>
          <a:bodyPr/>
          <a:lstStyle/>
          <a:p>
            <a:endParaRPr lang="zh-CN" altLang="en-US" smtClean="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1863"/>
            <a:ext cx="9144000" cy="592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zh-CN" altLang="en-US" smtClean="0"/>
              <a:t>卫星通信原理</a:t>
            </a:r>
          </a:p>
        </p:txBody>
      </p:sp>
      <p:sp>
        <p:nvSpPr>
          <p:cNvPr id="56323" name="Rectangle 3"/>
          <p:cNvSpPr>
            <a:spLocks noGrp="1" noChangeArrowheads="1"/>
          </p:cNvSpPr>
          <p:nvPr>
            <p:ph type="body" idx="1"/>
          </p:nvPr>
        </p:nvSpPr>
        <p:spPr/>
        <p:txBody>
          <a:bodyPr/>
          <a:lstStyle/>
          <a:p>
            <a:endParaRPr lang="zh-CN" altLang="en-US" smtClean="0"/>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25538"/>
            <a:ext cx="76327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C8993324-DFDF-4371-AE37-BDFB50A2969B}" type="slidenum">
              <a:rPr lang="en-US"/>
              <a:pPr>
                <a:defRPr/>
              </a:pPr>
              <a:t>71</a:t>
            </a:fld>
            <a:endParaRPr lang="en-US"/>
          </a:p>
        </p:txBody>
      </p:sp>
      <p:sp>
        <p:nvSpPr>
          <p:cNvPr id="57347" name="Rectangle 2"/>
          <p:cNvSpPr>
            <a:spLocks noGrp="1" noChangeArrowheads="1"/>
          </p:cNvSpPr>
          <p:nvPr>
            <p:ph type="title"/>
          </p:nvPr>
        </p:nvSpPr>
        <p:spPr/>
        <p:txBody>
          <a:bodyPr/>
          <a:lstStyle/>
          <a:p>
            <a:r>
              <a:rPr lang="en-US" altLang="zh-CN" smtClean="0"/>
              <a:t>5.2.2 </a:t>
            </a:r>
            <a:r>
              <a:rPr lang="zh-CN" altLang="en-US" smtClean="0"/>
              <a:t>移动通信技术</a:t>
            </a:r>
          </a:p>
        </p:txBody>
      </p:sp>
      <p:sp>
        <p:nvSpPr>
          <p:cNvPr id="57348" name="Rectangle 3"/>
          <p:cNvSpPr>
            <a:spLocks noGrp="1" noChangeArrowheads="1"/>
          </p:cNvSpPr>
          <p:nvPr>
            <p:ph type="body" idx="1"/>
          </p:nvPr>
        </p:nvSpPr>
        <p:spPr/>
        <p:txBody>
          <a:bodyPr/>
          <a:lstStyle/>
          <a:p>
            <a:r>
              <a:rPr lang="zh-CN" altLang="en-US" smtClean="0"/>
              <a:t>移动通信是指通信双方或至少一方是在运动中实现信息传输的过程或方式。例如移动体（车辆、船舶、飞机、人）与固定点之间、或移动体之间的通信等等。</a:t>
            </a:r>
          </a:p>
          <a:p>
            <a:r>
              <a:rPr lang="zh-CN" altLang="en-US" smtClean="0"/>
              <a:t>移动通信可以应用在任何条件之下，特别是在有线通信不可及的情况下（如无法架线、埋电缆等）更能显示出其优越性。</a:t>
            </a:r>
          </a:p>
        </p:txBody>
      </p:sp>
    </p:spTree>
  </p:cSld>
  <p:clrMapOvr>
    <a:masterClrMapping/>
  </p:clrMapOvr>
  <p:transition spd="med">
    <p:diamon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zh-CN" smtClean="0"/>
              <a:t>1. </a:t>
            </a:r>
            <a:r>
              <a:rPr lang="zh-CN" altLang="en-US" smtClean="0"/>
              <a:t>移动通信分类</a:t>
            </a:r>
          </a:p>
        </p:txBody>
      </p:sp>
      <p:sp>
        <p:nvSpPr>
          <p:cNvPr id="58371" name="Rectangle 3"/>
          <p:cNvSpPr>
            <a:spLocks noGrp="1" noChangeArrowheads="1"/>
          </p:cNvSpPr>
          <p:nvPr>
            <p:ph type="body" idx="1"/>
          </p:nvPr>
        </p:nvSpPr>
        <p:spPr/>
        <p:txBody>
          <a:bodyPr/>
          <a:lstStyle/>
          <a:p>
            <a:r>
              <a:rPr lang="zh-CN" altLang="en-US" sz="2400" smtClean="0"/>
              <a:t>随着移动通信应用范围的不断扩大，移动通信系统的类型越来越多，其分类方法也多种多样。</a:t>
            </a:r>
          </a:p>
          <a:p>
            <a:pPr>
              <a:buFontTx/>
              <a:buNone/>
            </a:pPr>
            <a:r>
              <a:rPr lang="en-US" altLang="zh-CN" sz="2400" smtClean="0"/>
              <a:t>1</a:t>
            </a:r>
            <a:r>
              <a:rPr lang="zh-CN" altLang="en-US" sz="2400" smtClean="0"/>
              <a:t>）按设备的使用环境分类</a:t>
            </a:r>
          </a:p>
          <a:p>
            <a:pPr lvl="1"/>
            <a:r>
              <a:rPr lang="zh-CN" altLang="en-US" sz="2000" smtClean="0"/>
              <a:t>按这种方式分类主要有陆地移动通信、海上移动通信和航空移动通信三种类型。作为特殊使用环境，还有地下隧道矿井、水下潜艇和太空航天等移动通信。</a:t>
            </a:r>
          </a:p>
          <a:p>
            <a:pPr>
              <a:buFontTx/>
              <a:buNone/>
            </a:pPr>
            <a:r>
              <a:rPr lang="en-US" altLang="zh-CN" sz="2400" smtClean="0"/>
              <a:t>2</a:t>
            </a:r>
            <a:r>
              <a:rPr lang="zh-CN" altLang="en-US" sz="2400" smtClean="0"/>
              <a:t>）按服务对象分类</a:t>
            </a:r>
          </a:p>
          <a:p>
            <a:pPr lvl="1"/>
            <a:r>
              <a:rPr lang="zh-CN" altLang="en-US" sz="2000" smtClean="0"/>
              <a:t> 按这种方式分类可分为公用移动通信和专用移动通信两种类型。</a:t>
            </a:r>
          </a:p>
          <a:p>
            <a:pPr lvl="1"/>
            <a:r>
              <a:rPr lang="zh-CN" altLang="en-US" sz="2000" smtClean="0"/>
              <a:t>在公用移动通信中，目前我国有中国移动、中国联通经营的移动电话业务。称为公用网。</a:t>
            </a:r>
          </a:p>
          <a:p>
            <a:pPr lvl="1"/>
            <a:r>
              <a:rPr lang="zh-CN" altLang="en-US" sz="2000" smtClean="0"/>
              <a:t>专用移动通信是为保证某些特殊部门的通信所建立的通信系统，例如公安、消防、急救、防汛、交通管理、机场调度等。</a:t>
            </a:r>
          </a:p>
        </p:txBody>
      </p:sp>
    </p:spTree>
  </p:cSld>
  <p:clrMapOvr>
    <a:masterClrMapping/>
  </p:clrMapOvr>
  <p:transition spd="med">
    <p:diamon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zh-CN" altLang="en-US" smtClean="0"/>
          </a:p>
        </p:txBody>
      </p:sp>
      <p:sp>
        <p:nvSpPr>
          <p:cNvPr id="59395" name="Rectangle 3"/>
          <p:cNvSpPr>
            <a:spLocks noGrp="1" noChangeArrowheads="1"/>
          </p:cNvSpPr>
          <p:nvPr>
            <p:ph type="body" idx="1"/>
          </p:nvPr>
        </p:nvSpPr>
        <p:spPr/>
        <p:txBody>
          <a:bodyPr/>
          <a:lstStyle/>
          <a:p>
            <a:pPr>
              <a:lnSpc>
                <a:spcPct val="90000"/>
              </a:lnSpc>
            </a:pPr>
            <a:r>
              <a:rPr lang="en-US" altLang="zh-CN" sz="2400" smtClean="0"/>
              <a:t>3</a:t>
            </a:r>
            <a:r>
              <a:rPr lang="zh-CN" altLang="en-US" sz="2400" smtClean="0"/>
              <a:t>）按系统组成结构分类</a:t>
            </a:r>
          </a:p>
          <a:p>
            <a:pPr lvl="1">
              <a:lnSpc>
                <a:spcPct val="100000"/>
              </a:lnSpc>
            </a:pPr>
            <a:r>
              <a:rPr lang="zh-CN" altLang="en-US" sz="2000" smtClean="0"/>
              <a:t>（</a:t>
            </a:r>
            <a:r>
              <a:rPr lang="en-US" altLang="zh-CN" sz="2000" smtClean="0"/>
              <a:t>1</a:t>
            </a:r>
            <a:r>
              <a:rPr lang="zh-CN" altLang="en-US" sz="2000" smtClean="0"/>
              <a:t>）蜂窝状移动电话系统。蜂窝状移动电话是移动通信的主体，它是具有全球性的用户容量的最大移动电话网。</a:t>
            </a:r>
          </a:p>
          <a:p>
            <a:pPr lvl="1">
              <a:lnSpc>
                <a:spcPct val="100000"/>
              </a:lnSpc>
            </a:pPr>
            <a:r>
              <a:rPr lang="zh-CN" altLang="en-US" sz="2000" smtClean="0"/>
              <a:t>（</a:t>
            </a:r>
            <a:r>
              <a:rPr lang="en-US" altLang="zh-CN" sz="2000" smtClean="0"/>
              <a:t>2</a:t>
            </a:r>
            <a:r>
              <a:rPr lang="zh-CN" altLang="en-US" sz="2000" smtClean="0"/>
              <a:t>）集群调度移动电话。它可将各个部门所需的调度业务进行统一规划建设，集中管理，每个部门都可建立自己的调度中心台。</a:t>
            </a:r>
          </a:p>
          <a:p>
            <a:pPr lvl="1">
              <a:lnSpc>
                <a:spcPct val="100000"/>
              </a:lnSpc>
            </a:pPr>
            <a:r>
              <a:rPr lang="zh-CN" altLang="en-US" sz="2000" smtClean="0"/>
              <a:t>（</a:t>
            </a:r>
            <a:r>
              <a:rPr lang="en-US" altLang="zh-CN" sz="2000" smtClean="0"/>
              <a:t>3</a:t>
            </a:r>
            <a:r>
              <a:rPr lang="zh-CN" altLang="en-US" sz="2000" smtClean="0"/>
              <a:t>）无中心个人无线电话系统。它没有中心控制设备，这是与蜂窝网和集群网的主要区别。适用于个人业务和小企业的单区组网分散小系统。</a:t>
            </a:r>
          </a:p>
          <a:p>
            <a:pPr lvl="1">
              <a:lnSpc>
                <a:spcPct val="100000"/>
              </a:lnSpc>
            </a:pPr>
            <a:r>
              <a:rPr lang="zh-CN" altLang="en-US" sz="2000" smtClean="0"/>
              <a:t>（</a:t>
            </a:r>
            <a:r>
              <a:rPr lang="en-US" altLang="zh-CN" sz="2000" smtClean="0"/>
              <a:t>4</a:t>
            </a:r>
            <a:r>
              <a:rPr lang="zh-CN" altLang="en-US" sz="2000" smtClean="0"/>
              <a:t>）公用无绳电话系统。公用无绳电话是公共场所使用的无绳电话系统，例如商场、机场、火车站等。通过无绳电话的手机可以呼入市话网，也可以实现双向呼叫。它的特点是不适用于乘车使用，只适用于步行。</a:t>
            </a:r>
          </a:p>
          <a:p>
            <a:pPr lvl="1">
              <a:lnSpc>
                <a:spcPct val="100000"/>
              </a:lnSpc>
            </a:pPr>
            <a:r>
              <a:rPr lang="zh-CN" altLang="en-US" sz="2000" smtClean="0"/>
              <a:t>（</a:t>
            </a:r>
            <a:r>
              <a:rPr lang="en-US" altLang="zh-CN" sz="2000" smtClean="0"/>
              <a:t>5</a:t>
            </a:r>
            <a:r>
              <a:rPr lang="zh-CN" altLang="en-US" sz="2000" smtClean="0"/>
              <a:t>）移动卫星通信系统。</a:t>
            </a:r>
            <a:r>
              <a:rPr lang="en-US" altLang="zh-CN" sz="2000" smtClean="0"/>
              <a:t>21</a:t>
            </a:r>
            <a:r>
              <a:rPr lang="zh-CN" altLang="en-US" sz="2000" smtClean="0"/>
              <a:t>世纪通信的最大特点是卫星通信终端手持化，个人通信实现全球化。 </a:t>
            </a:r>
          </a:p>
        </p:txBody>
      </p:sp>
    </p:spTree>
  </p:cSld>
  <p:clrMapOvr>
    <a:masterClrMapping/>
  </p:clrMapOvr>
  <p:transition spd="med">
    <p:diamon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zh-CN" altLang="en-US" smtClean="0"/>
          </a:p>
        </p:txBody>
      </p:sp>
      <p:sp>
        <p:nvSpPr>
          <p:cNvPr id="60419" name="Rectangle 3"/>
          <p:cNvSpPr>
            <a:spLocks noGrp="1" noChangeArrowheads="1"/>
          </p:cNvSpPr>
          <p:nvPr>
            <p:ph type="body" idx="1"/>
          </p:nvPr>
        </p:nvSpPr>
        <p:spPr/>
        <p:txBody>
          <a:bodyPr/>
          <a:lstStyle/>
          <a:p>
            <a:endParaRPr lang="zh-CN" altLang="en-US" smtClean="0"/>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3975"/>
            <a:ext cx="7920038"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zh-CN" altLang="en-US" smtClean="0"/>
              <a:t>移动通信的发展阶段</a:t>
            </a:r>
          </a:p>
        </p:txBody>
      </p:sp>
      <p:sp>
        <p:nvSpPr>
          <p:cNvPr id="62467" name="Rectangle 3"/>
          <p:cNvSpPr>
            <a:spLocks noGrp="1" noChangeArrowheads="1"/>
          </p:cNvSpPr>
          <p:nvPr>
            <p:ph type="body" idx="1"/>
          </p:nvPr>
        </p:nvSpPr>
        <p:spPr/>
        <p:txBody>
          <a:bodyPr/>
          <a:lstStyle/>
          <a:p>
            <a:r>
              <a:rPr lang="en-US" altLang="zh-CN" sz="2400" smtClean="0"/>
              <a:t>1</a:t>
            </a:r>
            <a:r>
              <a:rPr lang="zh-CN" altLang="en-US" sz="2400" smtClean="0"/>
              <a:t>）第一代（</a:t>
            </a:r>
            <a:r>
              <a:rPr lang="en-US" altLang="zh-CN" sz="2400" smtClean="0"/>
              <a:t>1G</a:t>
            </a:r>
            <a:r>
              <a:rPr lang="zh-CN" altLang="en-US" sz="2400" smtClean="0"/>
              <a:t>：</a:t>
            </a:r>
            <a:r>
              <a:rPr lang="en-US" altLang="zh-CN" sz="2400" smtClean="0"/>
              <a:t>1Generation</a:t>
            </a:r>
            <a:r>
              <a:rPr lang="zh-CN" altLang="en-US" sz="2400" smtClean="0"/>
              <a:t>）</a:t>
            </a:r>
            <a:r>
              <a:rPr lang="en-US" altLang="zh-CN" sz="2400" smtClean="0"/>
              <a:t>——</a:t>
            </a:r>
            <a:r>
              <a:rPr lang="zh-CN" altLang="en-US" sz="2400" smtClean="0"/>
              <a:t>模拟移动通信系统 </a:t>
            </a:r>
          </a:p>
          <a:p>
            <a:pPr lvl="1"/>
            <a:r>
              <a:rPr lang="zh-CN" altLang="en-US" sz="2000" smtClean="0"/>
              <a:t>从</a:t>
            </a:r>
            <a:r>
              <a:rPr lang="en-US" altLang="zh-CN" sz="2000" smtClean="0"/>
              <a:t>1946</a:t>
            </a:r>
            <a:r>
              <a:rPr lang="zh-CN" altLang="en-US" sz="2000" smtClean="0"/>
              <a:t>年美国使用</a:t>
            </a:r>
            <a:r>
              <a:rPr lang="en-US" altLang="zh-CN" sz="2000" smtClean="0"/>
              <a:t>150MHz</a:t>
            </a:r>
            <a:r>
              <a:rPr lang="zh-CN" altLang="en-US" sz="2000" smtClean="0"/>
              <a:t>单个汽车无线电话开始到</a:t>
            </a:r>
            <a:r>
              <a:rPr lang="en-US" altLang="zh-CN" sz="2000" smtClean="0"/>
              <a:t>20</a:t>
            </a:r>
            <a:r>
              <a:rPr lang="zh-CN" altLang="en-US" sz="2000" smtClean="0"/>
              <a:t>世纪</a:t>
            </a:r>
            <a:r>
              <a:rPr lang="en-US" altLang="zh-CN" sz="2000" smtClean="0"/>
              <a:t>90</a:t>
            </a:r>
            <a:r>
              <a:rPr lang="zh-CN" altLang="en-US" sz="2000" smtClean="0"/>
              <a:t>年代初，是移动通信发展的第一阶段。因为调制前信号都是模拟的，也称模拟移动通信系统。 </a:t>
            </a:r>
          </a:p>
          <a:p>
            <a:r>
              <a:rPr lang="en-US" altLang="zh-CN" sz="2400" smtClean="0"/>
              <a:t>2</a:t>
            </a:r>
            <a:r>
              <a:rPr lang="zh-CN" altLang="en-US" sz="2400" smtClean="0"/>
              <a:t>）第二代（</a:t>
            </a:r>
            <a:r>
              <a:rPr lang="en-US" altLang="zh-CN" sz="2400" smtClean="0"/>
              <a:t>2G</a:t>
            </a:r>
            <a:r>
              <a:rPr lang="zh-CN" altLang="en-US" sz="2400" smtClean="0"/>
              <a:t>）</a:t>
            </a:r>
            <a:r>
              <a:rPr lang="en-US" altLang="zh-CN" sz="2400" smtClean="0"/>
              <a:t>——</a:t>
            </a:r>
            <a:r>
              <a:rPr lang="zh-CN" altLang="en-US" sz="2400" smtClean="0"/>
              <a:t>数字移动通信系统</a:t>
            </a:r>
          </a:p>
          <a:p>
            <a:pPr lvl="1"/>
            <a:r>
              <a:rPr lang="zh-CN" altLang="en-US" sz="2000" smtClean="0"/>
              <a:t>这时候移动通信系统的主要特征是采用了数字技术。</a:t>
            </a:r>
          </a:p>
          <a:p>
            <a:pPr lvl="1"/>
            <a:r>
              <a:rPr lang="en-US" altLang="zh-CN" sz="2000" smtClean="0"/>
              <a:t>GSM</a:t>
            </a:r>
            <a:r>
              <a:rPr lang="zh-CN" altLang="en-US" sz="2000" smtClean="0"/>
              <a:t>是由欧洲电信标准组织</a:t>
            </a:r>
            <a:r>
              <a:rPr lang="en-US" altLang="zh-CN" sz="2000" smtClean="0"/>
              <a:t>ETSI</a:t>
            </a:r>
            <a:r>
              <a:rPr lang="zh-CN" altLang="en-US" sz="2000" smtClean="0"/>
              <a:t>制订的一个数字移动通信标准。</a:t>
            </a:r>
            <a:r>
              <a:rPr lang="en-US" altLang="zh-CN" sz="2000" smtClean="0"/>
              <a:t>GSM</a:t>
            </a:r>
            <a:r>
              <a:rPr lang="zh-CN" altLang="en-US" sz="2000" smtClean="0"/>
              <a:t>是全球移动通信系统</a:t>
            </a:r>
            <a:r>
              <a:rPr lang="en-US" altLang="zh-CN" sz="2000" smtClean="0"/>
              <a:t>(Global System of Mobile communication) </a:t>
            </a:r>
            <a:r>
              <a:rPr lang="zh-CN" altLang="en-US" sz="2000" smtClean="0"/>
              <a:t>的简称。</a:t>
            </a:r>
          </a:p>
          <a:p>
            <a:pPr lvl="1"/>
            <a:r>
              <a:rPr lang="en-US" altLang="zh-CN" sz="2000" smtClean="0"/>
              <a:t>GSM</a:t>
            </a:r>
            <a:r>
              <a:rPr lang="zh-CN" altLang="en-US" sz="2000" smtClean="0"/>
              <a:t>采用时分多址技术</a:t>
            </a:r>
            <a:r>
              <a:rPr lang="en-US" altLang="zh-CN" sz="2000" smtClean="0"/>
              <a:t>. </a:t>
            </a:r>
            <a:r>
              <a:rPr lang="zh-CN" altLang="en-US" sz="2000" smtClean="0"/>
              <a:t>自</a:t>
            </a:r>
            <a:r>
              <a:rPr lang="en-US" altLang="zh-CN" sz="2000" smtClean="0"/>
              <a:t>90</a:t>
            </a:r>
            <a:r>
              <a:rPr lang="zh-CN" altLang="en-US" sz="2000" smtClean="0"/>
              <a:t>年代中期投入商用以来，被全球超过</a:t>
            </a:r>
            <a:r>
              <a:rPr lang="en-US" altLang="zh-CN" sz="2000" smtClean="0"/>
              <a:t>100</a:t>
            </a:r>
            <a:r>
              <a:rPr lang="zh-CN" altLang="en-US" sz="2000" smtClean="0"/>
              <a:t>个国家采用。</a:t>
            </a:r>
          </a:p>
          <a:p>
            <a:pPr lvl="1"/>
            <a:endParaRPr lang="zh-CN" altLang="en-US" sz="2000" smtClean="0"/>
          </a:p>
        </p:txBody>
      </p:sp>
    </p:spTree>
  </p:cSld>
  <p:clrMapOvr>
    <a:masterClrMapping/>
  </p:clrMapOvr>
  <p:transition spd="med">
    <p:diamon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zh-CN" altLang="en-US" smtClean="0"/>
          </a:p>
        </p:txBody>
      </p:sp>
      <p:sp>
        <p:nvSpPr>
          <p:cNvPr id="63491" name="Rectangle 3"/>
          <p:cNvSpPr>
            <a:spLocks noGrp="1" noChangeArrowheads="1"/>
          </p:cNvSpPr>
          <p:nvPr>
            <p:ph type="body" idx="1"/>
          </p:nvPr>
        </p:nvSpPr>
        <p:spPr/>
        <p:txBody>
          <a:bodyPr/>
          <a:lstStyle/>
          <a:p>
            <a:r>
              <a:rPr lang="en-US" altLang="zh-CN" smtClean="0"/>
              <a:t>2</a:t>
            </a:r>
            <a:r>
              <a:rPr lang="zh-CN" altLang="en-US" smtClean="0"/>
              <a:t>）第二代（</a:t>
            </a:r>
            <a:r>
              <a:rPr lang="en-US" altLang="zh-CN" smtClean="0"/>
              <a:t>2G</a:t>
            </a:r>
            <a:r>
              <a:rPr lang="zh-CN" altLang="en-US" smtClean="0"/>
              <a:t>）</a:t>
            </a:r>
            <a:r>
              <a:rPr lang="en-US" altLang="zh-CN" smtClean="0"/>
              <a:t>——</a:t>
            </a:r>
            <a:r>
              <a:rPr lang="zh-CN" altLang="en-US" smtClean="0"/>
              <a:t>数字移动通信系统</a:t>
            </a:r>
          </a:p>
          <a:p>
            <a:pPr lvl="1"/>
            <a:r>
              <a:rPr lang="en-US" altLang="zh-CN" sz="1800" smtClean="0"/>
              <a:t>CDMA (Code Division Multiple Access) </a:t>
            </a:r>
            <a:r>
              <a:rPr lang="zh-CN" altLang="en-US" sz="1800" smtClean="0"/>
              <a:t>又称码分多址，是在无线通讯上使用的技术，</a:t>
            </a:r>
            <a:r>
              <a:rPr lang="en-US" altLang="zh-CN" sz="1800" smtClean="0"/>
              <a:t>CDMA</a:t>
            </a:r>
            <a:r>
              <a:rPr lang="zh-CN" altLang="en-US" sz="1800" smtClean="0"/>
              <a:t>允许所有使用者同时使用全部频带</a:t>
            </a:r>
            <a:r>
              <a:rPr lang="en-US" altLang="zh-CN" sz="1800" smtClean="0"/>
              <a:t>(1.2288Mhz)</a:t>
            </a:r>
            <a:r>
              <a:rPr lang="zh-CN" altLang="en-US" sz="1800" smtClean="0"/>
              <a:t>，且把其他使用者发出讯号视为杂讯，完全不必考虑到讯号碰撞 </a:t>
            </a:r>
            <a:r>
              <a:rPr lang="en-US" altLang="zh-CN" sz="1800" smtClean="0"/>
              <a:t>(collision) </a:t>
            </a:r>
            <a:r>
              <a:rPr lang="zh-CN" altLang="en-US" sz="1800" smtClean="0"/>
              <a:t>问题。</a:t>
            </a:r>
          </a:p>
          <a:p>
            <a:pPr lvl="1"/>
            <a:r>
              <a:rPr lang="en-US" altLang="zh-CN" sz="1800" smtClean="0"/>
              <a:t>CDMA</a:t>
            </a:r>
            <a:r>
              <a:rPr lang="zh-CN" altLang="en-US" sz="1800" smtClean="0"/>
              <a:t>中所提供语音编码技术，通话品质比目前</a:t>
            </a:r>
            <a:r>
              <a:rPr lang="en-US" altLang="zh-CN" sz="1800" smtClean="0"/>
              <a:t>GSM</a:t>
            </a:r>
            <a:r>
              <a:rPr lang="zh-CN" altLang="en-US" sz="1800" smtClean="0"/>
              <a:t>好，且可把用户对话时周围环境噪音降低，使通话更清晰。 </a:t>
            </a:r>
          </a:p>
          <a:p>
            <a:pPr lvl="1"/>
            <a:r>
              <a:rPr lang="en-US" altLang="zh-CN" sz="1800" smtClean="0"/>
              <a:t>GPRS</a:t>
            </a:r>
            <a:r>
              <a:rPr lang="zh-CN" altLang="en-US" sz="1800" smtClean="0"/>
              <a:t>是通用分组无线服务技术（</a:t>
            </a:r>
            <a:r>
              <a:rPr lang="en-US" altLang="zh-CN" sz="1800" smtClean="0"/>
              <a:t>General Packet Radio Service)</a:t>
            </a:r>
            <a:r>
              <a:rPr lang="zh-CN" altLang="en-US" sz="1800" smtClean="0"/>
              <a:t>的简称，是</a:t>
            </a:r>
            <a:r>
              <a:rPr lang="en-US" altLang="zh-CN" sz="1800" smtClean="0"/>
              <a:t>GSM</a:t>
            </a:r>
            <a:r>
              <a:rPr lang="zh-CN" altLang="en-US" sz="1800" smtClean="0"/>
              <a:t>移动电话用户可用的一种移动数据业务。</a:t>
            </a:r>
            <a:r>
              <a:rPr lang="en-US" altLang="zh-CN" sz="1800" smtClean="0"/>
              <a:t>GPRS</a:t>
            </a:r>
            <a:r>
              <a:rPr lang="zh-CN" altLang="en-US" sz="1800" smtClean="0"/>
              <a:t>可说是</a:t>
            </a:r>
            <a:r>
              <a:rPr lang="en-US" altLang="zh-CN" sz="1800" smtClean="0"/>
              <a:t>GSM</a:t>
            </a:r>
            <a:r>
              <a:rPr lang="zh-CN" altLang="en-US" sz="1800" smtClean="0"/>
              <a:t>的延续。</a:t>
            </a:r>
          </a:p>
          <a:p>
            <a:pPr lvl="1"/>
            <a:r>
              <a:rPr lang="en-US" altLang="zh-CN" sz="1800" smtClean="0"/>
              <a:t>GPRS</a:t>
            </a:r>
            <a:r>
              <a:rPr lang="zh-CN" altLang="en-US" sz="1800" smtClean="0"/>
              <a:t>经常被描述成“</a:t>
            </a:r>
            <a:r>
              <a:rPr lang="en-US" altLang="zh-CN" sz="1800" smtClean="0"/>
              <a:t>2.5G”</a:t>
            </a:r>
            <a:r>
              <a:rPr lang="zh-CN" altLang="en-US" sz="1800" smtClean="0"/>
              <a:t>，位于第二代（</a:t>
            </a:r>
            <a:r>
              <a:rPr lang="en-US" altLang="zh-CN" sz="1800" smtClean="0"/>
              <a:t>2G</a:t>
            </a:r>
            <a:r>
              <a:rPr lang="zh-CN" altLang="en-US" sz="1800" smtClean="0"/>
              <a:t>）和第三代（</a:t>
            </a:r>
            <a:r>
              <a:rPr lang="en-US" altLang="zh-CN" sz="1800" smtClean="0"/>
              <a:t>3G</a:t>
            </a:r>
            <a:r>
              <a:rPr lang="zh-CN" altLang="en-US" sz="1800" smtClean="0"/>
              <a:t>）移动通讯技术之间。</a:t>
            </a:r>
          </a:p>
        </p:txBody>
      </p:sp>
    </p:spTree>
  </p:cSld>
  <p:clrMapOvr>
    <a:masterClrMapping/>
  </p:clrMapOvr>
  <p:transition spd="med">
    <p:diamon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zh-CN" altLang="en-US" smtClean="0"/>
          </a:p>
        </p:txBody>
      </p:sp>
      <p:sp>
        <p:nvSpPr>
          <p:cNvPr id="64515" name="Rectangle 3"/>
          <p:cNvSpPr>
            <a:spLocks noGrp="1" noChangeArrowheads="1"/>
          </p:cNvSpPr>
          <p:nvPr>
            <p:ph type="body" idx="1"/>
          </p:nvPr>
        </p:nvSpPr>
        <p:spPr/>
        <p:txBody>
          <a:bodyPr/>
          <a:lstStyle/>
          <a:p>
            <a:r>
              <a:rPr lang="en-US" altLang="zh-CN" sz="2400" smtClean="0"/>
              <a:t>3</a:t>
            </a:r>
            <a:r>
              <a:rPr lang="zh-CN" altLang="en-US" sz="2400" smtClean="0"/>
              <a:t>）第三代（</a:t>
            </a:r>
            <a:r>
              <a:rPr lang="en-US" altLang="zh-CN" sz="2400" smtClean="0"/>
              <a:t>3G</a:t>
            </a:r>
            <a:r>
              <a:rPr lang="zh-CN" altLang="en-US" sz="2400" smtClean="0"/>
              <a:t>）</a:t>
            </a:r>
          </a:p>
          <a:p>
            <a:pPr lvl="1"/>
            <a:r>
              <a:rPr lang="zh-CN" altLang="en-US" sz="2000" smtClean="0"/>
              <a:t>第三代移动通信系统以全球通用、系统综合作为基本出发点，以图建立一个全球范围的移动通信综合业务数字网，提供与固定电话网业务兼容、质量相当的多种话音和非话音业务。</a:t>
            </a:r>
          </a:p>
          <a:p>
            <a:pPr lvl="1"/>
            <a:r>
              <a:rPr lang="zh-CN" altLang="en-US" sz="2000" smtClean="0"/>
              <a:t>目前国内正在大力建设和发展的</a:t>
            </a:r>
            <a:r>
              <a:rPr lang="en-US" altLang="zh-CN" sz="2000" smtClean="0"/>
              <a:t>3G </a:t>
            </a:r>
            <a:r>
              <a:rPr lang="zh-CN" altLang="en-US" sz="2000" smtClean="0"/>
              <a:t>网络，</a:t>
            </a:r>
          </a:p>
          <a:p>
            <a:pPr lvl="1"/>
            <a:r>
              <a:rPr lang="en-US" altLang="zh-CN" sz="2000" smtClean="0"/>
              <a:t>CDMA2000</a:t>
            </a:r>
            <a:r>
              <a:rPr lang="zh-CN" altLang="en-US" sz="2000" smtClean="0"/>
              <a:t>、</a:t>
            </a:r>
            <a:r>
              <a:rPr lang="en-US" altLang="zh-CN" sz="2000" smtClean="0"/>
              <a:t>WCDMA</a:t>
            </a:r>
            <a:r>
              <a:rPr lang="zh-CN" altLang="en-US" sz="2000" smtClean="0"/>
              <a:t>、</a:t>
            </a:r>
            <a:r>
              <a:rPr lang="en-US" altLang="zh-CN" sz="2000" smtClean="0"/>
              <a:t>TD-SCDMA </a:t>
            </a:r>
            <a:r>
              <a:rPr lang="zh-CN" altLang="en-US" sz="2000" smtClean="0"/>
              <a:t>三种技术分别为中国电信、中国联通和中国移动所采用，其技术标准也各具优势。</a:t>
            </a:r>
          </a:p>
          <a:p>
            <a:pPr lvl="1"/>
            <a:r>
              <a:rPr lang="zh-CN" altLang="en-US" sz="2000" smtClean="0"/>
              <a:t>由欧洲提出的</a:t>
            </a:r>
            <a:r>
              <a:rPr lang="en-US" altLang="zh-CN" sz="2000" smtClean="0"/>
              <a:t>WCDMA </a:t>
            </a:r>
            <a:r>
              <a:rPr lang="zh-CN" altLang="en-US" sz="2000" smtClean="0"/>
              <a:t>也被称为</a:t>
            </a:r>
            <a:r>
              <a:rPr lang="en-US" altLang="zh-CN" sz="2000" smtClean="0"/>
              <a:t>CDMA Direct Spread</a:t>
            </a:r>
            <a:r>
              <a:rPr lang="zh-CN" altLang="en-US" sz="2000" smtClean="0"/>
              <a:t>，意为宽频分码多重存取，国内目前由中国联通公司运营。 </a:t>
            </a:r>
          </a:p>
          <a:p>
            <a:pPr lvl="1"/>
            <a:r>
              <a:rPr lang="en-US" altLang="zh-CN" sz="2000" smtClean="0"/>
              <a:t>WCDMA </a:t>
            </a:r>
            <a:r>
              <a:rPr lang="zh-CN" altLang="en-US" sz="2000" smtClean="0"/>
              <a:t>支持高速数据传输（慢速移动时</a:t>
            </a:r>
            <a:r>
              <a:rPr lang="en-US" altLang="zh-CN" sz="2000" smtClean="0"/>
              <a:t>384Kbps</a:t>
            </a:r>
            <a:r>
              <a:rPr lang="zh-CN" altLang="en-US" sz="2000" smtClean="0"/>
              <a:t>，室内走动时</a:t>
            </a:r>
            <a:r>
              <a:rPr lang="en-US" altLang="zh-CN" sz="2000" smtClean="0"/>
              <a:t>2Mbps</a:t>
            </a:r>
            <a:r>
              <a:rPr lang="zh-CN" altLang="en-US" sz="2000" smtClean="0"/>
              <a:t>）</a:t>
            </a:r>
          </a:p>
          <a:p>
            <a:pPr lvl="1"/>
            <a:endParaRPr lang="zh-CN" altLang="en-US" sz="2000" smtClean="0"/>
          </a:p>
        </p:txBody>
      </p:sp>
    </p:spTree>
  </p:cSld>
  <p:clrMapOvr>
    <a:masterClrMapping/>
  </p:clrMapOvr>
  <p:transition spd="med">
    <p:diamon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zh-CN" altLang="en-US" smtClean="0"/>
          </a:p>
        </p:txBody>
      </p:sp>
      <p:sp>
        <p:nvSpPr>
          <p:cNvPr id="65539" name="Rectangle 3"/>
          <p:cNvSpPr>
            <a:spLocks noGrp="1" noChangeArrowheads="1"/>
          </p:cNvSpPr>
          <p:nvPr>
            <p:ph type="body" idx="1"/>
          </p:nvPr>
        </p:nvSpPr>
        <p:spPr/>
        <p:txBody>
          <a:bodyPr/>
          <a:lstStyle/>
          <a:p>
            <a:r>
              <a:rPr lang="en-US" altLang="zh-CN" smtClean="0"/>
              <a:t>3</a:t>
            </a:r>
            <a:r>
              <a:rPr lang="zh-CN" altLang="en-US" smtClean="0"/>
              <a:t>）第三代（</a:t>
            </a:r>
            <a:r>
              <a:rPr lang="en-US" altLang="zh-CN" smtClean="0"/>
              <a:t>3G</a:t>
            </a:r>
            <a:r>
              <a:rPr lang="zh-CN" altLang="en-US" smtClean="0"/>
              <a:t>）</a:t>
            </a:r>
          </a:p>
          <a:p>
            <a:pPr lvl="1"/>
            <a:r>
              <a:rPr lang="en-US" altLang="zh-CN" sz="2000" smtClean="0"/>
              <a:t>CDMA2000 </a:t>
            </a:r>
            <a:r>
              <a:rPr lang="zh-CN" altLang="en-US" sz="2000" smtClean="0"/>
              <a:t>由美国高通公司提出，国内现由中国电信公司运营。该技术采用多载波方式，载波带宽为</a:t>
            </a:r>
            <a:r>
              <a:rPr lang="en-US" altLang="zh-CN" sz="2000" smtClean="0"/>
              <a:t>1.25MHz</a:t>
            </a:r>
            <a:r>
              <a:rPr lang="zh-CN" altLang="en-US" sz="2000" smtClean="0"/>
              <a:t>，分为两个阶段：第一阶段提供</a:t>
            </a:r>
            <a:r>
              <a:rPr lang="en-US" altLang="zh-CN" sz="2000" smtClean="0"/>
              <a:t>144Kbps </a:t>
            </a:r>
            <a:r>
              <a:rPr lang="zh-CN" altLang="en-US" sz="2000" smtClean="0"/>
              <a:t>的数据传送率，第二阶段则加速到</a:t>
            </a:r>
            <a:r>
              <a:rPr lang="en-US" altLang="zh-CN" sz="2000" smtClean="0"/>
              <a:t>2Mbps</a:t>
            </a:r>
            <a:r>
              <a:rPr lang="zh-CN" altLang="en-US" sz="2000" smtClean="0"/>
              <a:t>。</a:t>
            </a:r>
            <a:r>
              <a:rPr lang="en-US" altLang="zh-CN" sz="2000" smtClean="0"/>
              <a:t>CDMA2000 </a:t>
            </a:r>
            <a:r>
              <a:rPr lang="zh-CN" altLang="en-US" sz="2000" smtClean="0"/>
              <a:t>和</a:t>
            </a:r>
            <a:r>
              <a:rPr lang="en-US" altLang="zh-CN" sz="2000" smtClean="0"/>
              <a:t>WCDMA </a:t>
            </a:r>
            <a:r>
              <a:rPr lang="zh-CN" altLang="en-US" sz="2000" smtClean="0"/>
              <a:t>在原理上没有本质的区别，都起源于</a:t>
            </a:r>
            <a:r>
              <a:rPr lang="en-US" altLang="zh-CN" sz="2000" smtClean="0"/>
              <a:t>CDMA</a:t>
            </a:r>
            <a:r>
              <a:rPr lang="zh-CN" altLang="en-US" sz="2000" smtClean="0"/>
              <a:t>（</a:t>
            </a:r>
            <a:r>
              <a:rPr lang="en-US" altLang="zh-CN" sz="2000" smtClean="0"/>
              <a:t>IS-95</a:t>
            </a:r>
            <a:r>
              <a:rPr lang="zh-CN" altLang="en-US" sz="2000" smtClean="0"/>
              <a:t>）系统技术</a:t>
            </a:r>
          </a:p>
          <a:p>
            <a:pPr lvl="1"/>
            <a:r>
              <a:rPr lang="en-US" altLang="zh-CN" sz="2000" smtClean="0"/>
              <a:t>TD-SCDMA</a:t>
            </a:r>
            <a:r>
              <a:rPr lang="zh-CN" altLang="en-US" sz="2000" smtClean="0"/>
              <a:t>由中国原邮电部电信科学技术研究院（大唐电信）于</a:t>
            </a:r>
            <a:r>
              <a:rPr lang="en-US" altLang="zh-CN" sz="2000" smtClean="0"/>
              <a:t>1999 </a:t>
            </a:r>
            <a:r>
              <a:rPr lang="zh-CN" altLang="en-US" sz="2000" smtClean="0"/>
              <a:t>年</a:t>
            </a:r>
            <a:r>
              <a:rPr lang="en-US" altLang="zh-CN" sz="2000" smtClean="0"/>
              <a:t>6 </a:t>
            </a:r>
            <a:r>
              <a:rPr lang="zh-CN" altLang="en-US" sz="2000" smtClean="0"/>
              <a:t>月</a:t>
            </a:r>
            <a:r>
              <a:rPr lang="en-US" altLang="zh-CN" sz="2000" smtClean="0"/>
              <a:t>29 </a:t>
            </a:r>
            <a:r>
              <a:rPr lang="zh-CN" altLang="en-US" sz="2000" smtClean="0"/>
              <a:t>日向</a:t>
            </a:r>
            <a:r>
              <a:rPr lang="en-US" altLang="zh-CN" sz="2000" smtClean="0"/>
              <a:t>ITU </a:t>
            </a:r>
            <a:r>
              <a:rPr lang="zh-CN" altLang="en-US" sz="2000" smtClean="0"/>
              <a:t>提出，融入了智能无线、同步</a:t>
            </a:r>
            <a:r>
              <a:rPr lang="en-US" altLang="zh-CN" sz="2000" smtClean="0"/>
              <a:t>CDMA </a:t>
            </a:r>
            <a:r>
              <a:rPr lang="zh-CN" altLang="en-US" sz="2000" smtClean="0"/>
              <a:t>和软件无线电等当今领先技术。 仅需单一的</a:t>
            </a:r>
            <a:r>
              <a:rPr lang="en-US" altLang="zh-CN" sz="2000" smtClean="0"/>
              <a:t>1.6M </a:t>
            </a:r>
            <a:r>
              <a:rPr lang="zh-CN" altLang="en-US" sz="2000" smtClean="0"/>
              <a:t>频带就可提供速率达</a:t>
            </a:r>
            <a:r>
              <a:rPr lang="en-US" altLang="zh-CN" sz="2000" smtClean="0"/>
              <a:t>2Mbps </a:t>
            </a:r>
            <a:r>
              <a:rPr lang="zh-CN" altLang="en-US" sz="2000" smtClean="0"/>
              <a:t>的</a:t>
            </a:r>
            <a:r>
              <a:rPr lang="en-US" altLang="zh-CN" sz="2000" smtClean="0"/>
              <a:t>3G </a:t>
            </a:r>
            <a:r>
              <a:rPr lang="zh-CN" altLang="en-US" sz="2000" smtClean="0"/>
              <a:t>业务需求。</a:t>
            </a:r>
          </a:p>
          <a:p>
            <a:pPr lvl="1"/>
            <a:endParaRPr lang="zh-CN" altLang="en-US" sz="2000" smtClean="0"/>
          </a:p>
        </p:txBody>
      </p:sp>
    </p:spTree>
  </p:cSld>
  <p:clrMapOvr>
    <a:masterClrMapping/>
  </p:clrMapOvr>
  <p:transition spd="med">
    <p:diamon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zh-CN" altLang="en-US" smtClean="0"/>
          </a:p>
        </p:txBody>
      </p:sp>
      <p:sp>
        <p:nvSpPr>
          <p:cNvPr id="66563" name="Rectangle 3"/>
          <p:cNvSpPr>
            <a:spLocks noGrp="1" noChangeArrowheads="1"/>
          </p:cNvSpPr>
          <p:nvPr>
            <p:ph type="body" idx="1"/>
          </p:nvPr>
        </p:nvSpPr>
        <p:spPr/>
        <p:txBody>
          <a:bodyPr/>
          <a:lstStyle/>
          <a:p>
            <a:r>
              <a:rPr lang="en-US" altLang="zh-CN" smtClean="0"/>
              <a:t>4</a:t>
            </a:r>
            <a:r>
              <a:rPr lang="zh-CN" altLang="en-US" smtClean="0"/>
              <a:t>）第四代（</a:t>
            </a:r>
            <a:r>
              <a:rPr lang="en-US" altLang="zh-CN" smtClean="0"/>
              <a:t>4G</a:t>
            </a:r>
            <a:r>
              <a:rPr lang="zh-CN" altLang="en-US" smtClean="0"/>
              <a:t>）</a:t>
            </a:r>
          </a:p>
          <a:p>
            <a:pPr lvl="1"/>
            <a:r>
              <a:rPr lang="en-US" altLang="zh-CN" sz="2000" smtClean="0"/>
              <a:t>4G</a:t>
            </a:r>
            <a:r>
              <a:rPr lang="zh-CN" altLang="en-US" sz="2000" smtClean="0"/>
              <a:t>是第四代移动通信及其技术的简称，是集</a:t>
            </a:r>
            <a:r>
              <a:rPr lang="en-US" altLang="zh-CN" sz="2000" smtClean="0"/>
              <a:t>3G</a:t>
            </a:r>
            <a:r>
              <a:rPr lang="zh-CN" altLang="en-US" sz="2000" smtClean="0"/>
              <a:t>与</a:t>
            </a:r>
            <a:r>
              <a:rPr lang="en-US" altLang="zh-CN" sz="2000" smtClean="0"/>
              <a:t>WLAN</a:t>
            </a:r>
            <a:r>
              <a:rPr lang="zh-CN" altLang="en-US" sz="2000" smtClean="0"/>
              <a:t>于一体并能够传输高质量视频图像以及图像传输质量与高清晰度电视不相上下的技术产品。</a:t>
            </a:r>
          </a:p>
          <a:p>
            <a:pPr lvl="1"/>
            <a:r>
              <a:rPr lang="en-US" altLang="zh-CN" sz="2000" smtClean="0"/>
              <a:t>4G</a:t>
            </a:r>
            <a:r>
              <a:rPr lang="zh-CN" altLang="en-US" sz="2000" smtClean="0"/>
              <a:t>系统能够以</a:t>
            </a:r>
            <a:r>
              <a:rPr lang="en-US" altLang="zh-CN" sz="2000" smtClean="0"/>
              <a:t>100Mbps</a:t>
            </a:r>
            <a:r>
              <a:rPr lang="zh-CN" altLang="en-US" sz="2000" smtClean="0"/>
              <a:t>的速度下载，比拨号上网快</a:t>
            </a:r>
            <a:r>
              <a:rPr lang="en-US" altLang="zh-CN" sz="2000" smtClean="0"/>
              <a:t>2000</a:t>
            </a:r>
            <a:r>
              <a:rPr lang="zh-CN" altLang="en-US" sz="2000" smtClean="0"/>
              <a:t>倍，上传的速度也能达到</a:t>
            </a:r>
            <a:r>
              <a:rPr lang="en-US" altLang="zh-CN" sz="2000" smtClean="0"/>
              <a:t>20Mbps</a:t>
            </a:r>
            <a:r>
              <a:rPr lang="zh-CN" altLang="en-US" sz="2000" smtClean="0"/>
              <a:t>，并能够满足几乎所有用户对于无线服务的要求。 </a:t>
            </a:r>
          </a:p>
          <a:p>
            <a:pPr lvl="1"/>
            <a:r>
              <a:rPr lang="zh-CN" altLang="en-US" sz="2000" smtClean="0"/>
              <a:t>国际电信联盟</a:t>
            </a:r>
            <a:r>
              <a:rPr lang="en-US" altLang="zh-CN" sz="2000" smtClean="0"/>
              <a:t>(ITU)</a:t>
            </a:r>
            <a:r>
              <a:rPr lang="zh-CN" altLang="en-US" sz="2000" smtClean="0"/>
              <a:t>已经将</a:t>
            </a:r>
            <a:r>
              <a:rPr lang="en-US" altLang="zh-CN" sz="2000" smtClean="0"/>
              <a:t>WiMax</a:t>
            </a:r>
            <a:r>
              <a:rPr lang="zh-CN" altLang="en-US" sz="2000" smtClean="0"/>
              <a:t>、</a:t>
            </a:r>
            <a:r>
              <a:rPr lang="en-US" altLang="zh-CN" sz="2000" smtClean="0"/>
              <a:t>HSPA+</a:t>
            </a:r>
            <a:r>
              <a:rPr lang="zh-CN" altLang="en-US" sz="2000" smtClean="0"/>
              <a:t>、</a:t>
            </a:r>
            <a:r>
              <a:rPr lang="en-US" altLang="zh-CN" sz="2000" smtClean="0"/>
              <a:t>LTE</a:t>
            </a:r>
            <a:r>
              <a:rPr lang="zh-CN" altLang="en-US" sz="2000" smtClean="0"/>
              <a:t>正式纳入到</a:t>
            </a:r>
            <a:r>
              <a:rPr lang="en-US" altLang="zh-CN" sz="2000" smtClean="0"/>
              <a:t>4G</a:t>
            </a:r>
            <a:r>
              <a:rPr lang="zh-CN" altLang="en-US" sz="2000" smtClean="0"/>
              <a:t>标准里，加上之前就已经确定的</a:t>
            </a:r>
            <a:r>
              <a:rPr lang="en-US" altLang="zh-CN" sz="2000" smtClean="0"/>
              <a:t>LTE-Advanced </a:t>
            </a:r>
            <a:r>
              <a:rPr lang="zh-CN" altLang="en-US" sz="2000" smtClean="0"/>
              <a:t>和</a:t>
            </a:r>
            <a:r>
              <a:rPr lang="en-US" altLang="zh-CN" sz="2000" smtClean="0"/>
              <a:t>Wireless MAN-Advanced</a:t>
            </a:r>
            <a:r>
              <a:rPr lang="zh-CN" altLang="en-US" sz="2000" smtClean="0"/>
              <a:t>这两种标准，目前</a:t>
            </a:r>
            <a:r>
              <a:rPr lang="en-US" altLang="zh-CN" sz="2000" smtClean="0"/>
              <a:t>4G</a:t>
            </a:r>
            <a:r>
              <a:rPr lang="zh-CN" altLang="en-US" sz="2000" smtClean="0"/>
              <a:t>标准已经达到了</a:t>
            </a:r>
            <a:r>
              <a:rPr lang="en-US" altLang="zh-CN" sz="2000" smtClean="0"/>
              <a:t>5</a:t>
            </a:r>
            <a:r>
              <a:rPr lang="zh-CN" altLang="en-US" sz="2000" smtClean="0"/>
              <a:t>种。</a:t>
            </a:r>
          </a:p>
        </p:txBody>
      </p:sp>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zh-CN" altLang="en-US" smtClean="0"/>
          </a:p>
        </p:txBody>
      </p:sp>
      <p:sp>
        <p:nvSpPr>
          <p:cNvPr id="8195" name="Rectangle 3"/>
          <p:cNvSpPr>
            <a:spLocks noGrp="1" noChangeArrowheads="1"/>
          </p:cNvSpPr>
          <p:nvPr>
            <p:ph type="body" idx="1"/>
          </p:nvPr>
        </p:nvSpPr>
        <p:spPr/>
        <p:txBody>
          <a:bodyPr/>
          <a:lstStyle/>
          <a:p>
            <a:endParaRPr lang="zh-CN" altLang="en-US"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863"/>
            <a:ext cx="9144000" cy="643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zh-CN" dirty="0" err="1" smtClean="0"/>
              <a:t>4G</a:t>
            </a:r>
            <a:r>
              <a:rPr lang="en-US" altLang="zh-CN" dirty="0" smtClean="0"/>
              <a:t>-LTE</a:t>
            </a:r>
            <a:endParaRPr lang="zh-CN" altLang="en-US" dirty="0" smtClean="0"/>
          </a:p>
        </p:txBody>
      </p:sp>
      <p:sp>
        <p:nvSpPr>
          <p:cNvPr id="67587" name="Rectangle 3"/>
          <p:cNvSpPr>
            <a:spLocks noGrp="1" noChangeArrowheads="1"/>
          </p:cNvSpPr>
          <p:nvPr>
            <p:ph type="body" idx="1"/>
          </p:nvPr>
        </p:nvSpPr>
        <p:spPr/>
        <p:txBody>
          <a:bodyPr/>
          <a:lstStyle/>
          <a:p>
            <a:endParaRPr lang="zh-CN" altLang="en-US"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1685925"/>
            <a:ext cx="587692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zh-CN" altLang="en-US" smtClean="0"/>
              <a:t>学生调研</a:t>
            </a:r>
          </a:p>
        </p:txBody>
      </p:sp>
      <p:sp>
        <p:nvSpPr>
          <p:cNvPr id="68611" name="Rectangle 3"/>
          <p:cNvSpPr>
            <a:spLocks noGrp="1" noChangeArrowheads="1"/>
          </p:cNvSpPr>
          <p:nvPr>
            <p:ph type="body" idx="1"/>
          </p:nvPr>
        </p:nvSpPr>
        <p:spPr/>
        <p:txBody>
          <a:bodyPr/>
          <a:lstStyle/>
          <a:p>
            <a:r>
              <a:rPr lang="zh-CN" altLang="en-US" smtClean="0"/>
              <a:t>第</a:t>
            </a:r>
            <a:r>
              <a:rPr lang="en-US" altLang="zh-CN" smtClean="0"/>
              <a:t>5</a:t>
            </a:r>
            <a:r>
              <a:rPr lang="zh-CN" altLang="en-US" smtClean="0"/>
              <a:t>代移动通信</a:t>
            </a:r>
          </a:p>
          <a:p>
            <a:endParaRPr lang="zh-CN" altLang="en-US" smtClean="0"/>
          </a:p>
        </p:txBody>
      </p:sp>
      <p:pic>
        <p:nvPicPr>
          <p:cNvPr id="68612" name="Picture 4" descr="u=3405411991,4221596535&amp;fm=23&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9241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zh-CN" dirty="0" smtClean="0"/>
              <a:t>4G</a:t>
            </a:r>
            <a:r>
              <a:rPr lang="zh-CN" altLang="en-US" dirty="0" smtClean="0"/>
              <a:t>应用</a:t>
            </a:r>
          </a:p>
        </p:txBody>
      </p:sp>
      <p:sp>
        <p:nvSpPr>
          <p:cNvPr id="69635" name="Rectangle 3"/>
          <p:cNvSpPr>
            <a:spLocks noGrp="1" noChangeArrowheads="1"/>
          </p:cNvSpPr>
          <p:nvPr>
            <p:ph type="body" idx="1"/>
          </p:nvPr>
        </p:nvSpPr>
        <p:spPr/>
        <p:txBody>
          <a:bodyPr/>
          <a:lstStyle/>
          <a:p>
            <a:r>
              <a:rPr lang="zh-CN" altLang="en-US" dirty="0" smtClean="0"/>
              <a:t>列举</a:t>
            </a:r>
            <a:r>
              <a:rPr lang="zh-CN" altLang="en-US" dirty="0" smtClean="0"/>
              <a:t>若干</a:t>
            </a:r>
            <a:r>
              <a:rPr lang="en-US" altLang="zh-CN" dirty="0" smtClean="0"/>
              <a:t>4G </a:t>
            </a:r>
            <a:r>
              <a:rPr lang="en-US" altLang="zh-CN" dirty="0" smtClean="0"/>
              <a:t>+ </a:t>
            </a:r>
            <a:r>
              <a:rPr lang="zh-CN" altLang="en-US" dirty="0" smtClean="0"/>
              <a:t>空间定位 的</a:t>
            </a:r>
            <a:r>
              <a:rPr lang="zh-CN" altLang="en-US" dirty="0" smtClean="0"/>
              <a:t>应用</a:t>
            </a:r>
          </a:p>
          <a:p>
            <a:pPr lvl="1"/>
            <a:r>
              <a:rPr lang="zh-CN" altLang="en-US" dirty="0" smtClean="0"/>
              <a:t>长途汽车监控</a:t>
            </a:r>
          </a:p>
          <a:p>
            <a:pPr lvl="1"/>
            <a:r>
              <a:rPr lang="zh-CN" altLang="en-US" dirty="0" smtClean="0"/>
              <a:t>泥头车监控</a:t>
            </a:r>
          </a:p>
          <a:p>
            <a:pPr lvl="1"/>
            <a:r>
              <a:rPr lang="en-US" altLang="zh-CN" dirty="0" smtClean="0"/>
              <a:t>BUS</a:t>
            </a:r>
            <a:r>
              <a:rPr lang="zh-CN" altLang="en-US" dirty="0" smtClean="0"/>
              <a:t>调度</a:t>
            </a:r>
          </a:p>
          <a:p>
            <a:pPr lvl="1"/>
            <a:r>
              <a:rPr lang="en-US" altLang="zh-CN" dirty="0" smtClean="0"/>
              <a:t>Taxi</a:t>
            </a:r>
            <a:r>
              <a:rPr lang="zh-CN" altLang="en-US" dirty="0" smtClean="0"/>
              <a:t>调度</a:t>
            </a:r>
          </a:p>
          <a:p>
            <a:pPr lvl="1"/>
            <a:r>
              <a:rPr lang="zh-CN" altLang="en-US" dirty="0" smtClean="0"/>
              <a:t>人员管理</a:t>
            </a:r>
          </a:p>
          <a:p>
            <a:pPr lvl="1"/>
            <a:r>
              <a:rPr lang="zh-CN" altLang="en-US" dirty="0" smtClean="0"/>
              <a:t>。。。</a:t>
            </a:r>
          </a:p>
        </p:txBody>
      </p:sp>
    </p:spTree>
  </p:cSld>
  <p:clrMapOvr>
    <a:masterClrMapping/>
  </p:clrMapOvr>
  <p:transition spd="med">
    <p:diamon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zh-CN" altLang="en-US" dirty="0" smtClean="0"/>
              <a:t>校车监控</a:t>
            </a:r>
            <a:endParaRPr lang="en-US" altLang="zh-CN" dirty="0" smtClean="0"/>
          </a:p>
        </p:txBody>
      </p:sp>
      <p:sp>
        <p:nvSpPr>
          <p:cNvPr id="70659" name="Rectangle 3"/>
          <p:cNvSpPr>
            <a:spLocks noGrp="1" noChangeArrowheads="1"/>
          </p:cNvSpPr>
          <p:nvPr>
            <p:ph type="body" idx="1"/>
          </p:nvPr>
        </p:nvSpPr>
        <p:spPr/>
        <p:txBody>
          <a:bodyPr/>
          <a:lstStyle/>
          <a:p>
            <a:endParaRPr lang="zh-CN" altLang="en-US" smtClean="0"/>
          </a:p>
        </p:txBody>
      </p:sp>
      <p:pic>
        <p:nvPicPr>
          <p:cNvPr id="7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54138"/>
            <a:ext cx="76327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1" name="Text Box 5"/>
          <p:cNvSpPr txBox="1">
            <a:spLocks noChangeArrowheads="1"/>
          </p:cNvSpPr>
          <p:nvPr/>
        </p:nvSpPr>
        <p:spPr bwMode="auto">
          <a:xfrm>
            <a:off x="3995738" y="5876925"/>
            <a:ext cx="140335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CN" altLang="en-US"/>
              <a:t>校车监控</a:t>
            </a:r>
          </a:p>
        </p:txBody>
      </p:sp>
      <p:sp>
        <p:nvSpPr>
          <p:cNvPr id="321542" name="Text Box 6"/>
          <p:cNvSpPr txBox="1">
            <a:spLocks noChangeArrowheads="1"/>
          </p:cNvSpPr>
          <p:nvPr/>
        </p:nvSpPr>
        <p:spPr bwMode="auto">
          <a:xfrm>
            <a:off x="4067175" y="3225800"/>
            <a:ext cx="1130300" cy="11874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zh-CN" dirty="0" err="1"/>
              <a:t>3G</a:t>
            </a:r>
            <a:endParaRPr lang="en-US" altLang="zh-CN" dirty="0"/>
          </a:p>
          <a:p>
            <a:pPr>
              <a:defRPr/>
            </a:pPr>
            <a:endParaRPr lang="en-US" altLang="zh-CN" dirty="0"/>
          </a:p>
          <a:p>
            <a:pPr>
              <a:defRPr/>
            </a:pPr>
            <a:r>
              <a:rPr lang="en-US" altLang="zh-CN" dirty="0"/>
              <a:t>Internet</a:t>
            </a:r>
          </a:p>
        </p:txBody>
      </p:sp>
    </p:spTree>
  </p:cSld>
  <p:clrMapOvr>
    <a:masterClrMapping/>
  </p:clrMapOvr>
  <p:transition spd="med">
    <p:diamon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zh-CN" altLang="en-US" smtClean="0"/>
              <a:t>公交调度系统</a:t>
            </a:r>
          </a:p>
        </p:txBody>
      </p:sp>
      <p:pic>
        <p:nvPicPr>
          <p:cNvPr id="323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268413"/>
            <a:ext cx="65532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589" name="Text Box 5"/>
          <p:cNvSpPr txBox="1">
            <a:spLocks noChangeArrowheads="1"/>
          </p:cNvSpPr>
          <p:nvPr/>
        </p:nvSpPr>
        <p:spPr bwMode="auto">
          <a:xfrm>
            <a:off x="4427538" y="4581525"/>
            <a:ext cx="1166812"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zh-CN"/>
              <a:t>3G</a:t>
            </a:r>
            <a:r>
              <a:rPr lang="zh-CN" altLang="en-US"/>
              <a:t>网络</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3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zh-CN" altLang="en-US" smtClean="0"/>
              <a:t>拉土车监控</a:t>
            </a:r>
          </a:p>
        </p:txBody>
      </p:sp>
      <p:sp>
        <p:nvSpPr>
          <p:cNvPr id="74755" name="Rectangle 3"/>
          <p:cNvSpPr>
            <a:spLocks noGrp="1" noChangeArrowheads="1"/>
          </p:cNvSpPr>
          <p:nvPr>
            <p:ph type="body" idx="1"/>
          </p:nvPr>
        </p:nvSpPr>
        <p:spPr/>
        <p:txBody>
          <a:bodyPr/>
          <a:lstStyle/>
          <a:p>
            <a:endParaRPr lang="zh-CN" altLang="en-US" smtClean="0"/>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8137525"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zh-CN" altLang="en-US" smtClean="0"/>
              <a:t>作业	</a:t>
            </a:r>
          </a:p>
        </p:txBody>
      </p:sp>
      <p:sp>
        <p:nvSpPr>
          <p:cNvPr id="75779" name="Rectangle 3"/>
          <p:cNvSpPr>
            <a:spLocks noGrp="1" noChangeArrowheads="1"/>
          </p:cNvSpPr>
          <p:nvPr>
            <p:ph type="body" idx="1"/>
          </p:nvPr>
        </p:nvSpPr>
        <p:spPr/>
        <p:txBody>
          <a:bodyPr/>
          <a:lstStyle/>
          <a:p>
            <a:r>
              <a:rPr lang="zh-CN" altLang="en-US" dirty="0" smtClean="0"/>
              <a:t>针对现实中的问题，设计一种基于无线网络的监控方案。</a:t>
            </a:r>
          </a:p>
          <a:p>
            <a:pPr lvl="1"/>
            <a:r>
              <a:rPr lang="zh-CN" altLang="en-US" dirty="0" smtClean="0"/>
              <a:t>每人</a:t>
            </a:r>
            <a:r>
              <a:rPr lang="en-US" altLang="zh-CN" dirty="0" smtClean="0"/>
              <a:t>5</a:t>
            </a:r>
            <a:r>
              <a:rPr lang="zh-CN" altLang="en-US" dirty="0" smtClean="0"/>
              <a:t>张</a:t>
            </a:r>
            <a:r>
              <a:rPr lang="en-US" altLang="zh-CN" dirty="0" err="1" smtClean="0"/>
              <a:t>PPT</a:t>
            </a:r>
            <a:r>
              <a:rPr lang="zh-CN" altLang="en-US" dirty="0" smtClean="0"/>
              <a:t>。</a:t>
            </a:r>
          </a:p>
          <a:p>
            <a:pPr lvl="1"/>
            <a:r>
              <a:rPr lang="zh-CN" altLang="en-US" dirty="0" smtClean="0"/>
              <a:t>一个</a:t>
            </a:r>
            <a:r>
              <a:rPr lang="en-US" altLang="zh-CN" dirty="0" smtClean="0"/>
              <a:t>Word</a:t>
            </a:r>
            <a:r>
              <a:rPr lang="zh-CN" altLang="en-US" dirty="0" smtClean="0"/>
              <a:t>文档（</a:t>
            </a:r>
            <a:r>
              <a:rPr lang="en-US" altLang="zh-CN" dirty="0" smtClean="0"/>
              <a:t>1000</a:t>
            </a:r>
            <a:r>
              <a:rPr lang="zh-CN" altLang="en-US" dirty="0" smtClean="0"/>
              <a:t>字）</a:t>
            </a:r>
          </a:p>
          <a:p>
            <a:pPr lvl="1"/>
            <a:r>
              <a:rPr lang="zh-CN" altLang="en-US" dirty="0" smtClean="0"/>
              <a:t>占</a:t>
            </a:r>
            <a:r>
              <a:rPr lang="en-US" altLang="zh-CN" dirty="0" smtClean="0"/>
              <a:t>50%</a:t>
            </a:r>
          </a:p>
          <a:p>
            <a:pPr lvl="1"/>
            <a:r>
              <a:rPr lang="en-US" altLang="zh-CN" dirty="0" smtClean="0">
                <a:hlinkClick r:id="rId2"/>
              </a:rPr>
              <a:t>5</a:t>
            </a:r>
            <a:r>
              <a:rPr lang="zh-CN" altLang="en-US" dirty="0" smtClean="0">
                <a:hlinkClick r:id="rId2"/>
              </a:rPr>
              <a:t>月</a:t>
            </a:r>
            <a:r>
              <a:rPr lang="en-US" altLang="zh-CN" dirty="0" smtClean="0">
                <a:hlinkClick r:id="rId2"/>
              </a:rPr>
              <a:t>30</a:t>
            </a:r>
            <a:r>
              <a:rPr lang="zh-CN" altLang="en-US" dirty="0" smtClean="0">
                <a:hlinkClick r:id="rId2"/>
              </a:rPr>
              <a:t>日晚上</a:t>
            </a:r>
            <a:r>
              <a:rPr lang="en-US" altLang="zh-CN" dirty="0" smtClean="0">
                <a:hlinkClick r:id="rId2"/>
              </a:rPr>
              <a:t>12</a:t>
            </a:r>
            <a:r>
              <a:rPr lang="zh-CN" altLang="en-US" dirty="0" smtClean="0">
                <a:hlinkClick r:id="rId2"/>
              </a:rPr>
              <a:t>点前发送</a:t>
            </a:r>
            <a:r>
              <a:rPr lang="zh-CN" altLang="en-US" dirty="0" smtClean="0">
                <a:hlinkClick r:id="rId2"/>
              </a:rPr>
              <a:t>到 </a:t>
            </a:r>
            <a:r>
              <a:rPr lang="en-US" altLang="zh-CN" dirty="0" smtClean="0">
                <a:effectLst>
                  <a:outerShdw blurRad="38100" dist="38100" dir="2700000" algn="tl">
                    <a:srgbClr val="000000">
                      <a:alpha val="43137"/>
                    </a:srgbClr>
                  </a:outerShdw>
                </a:effectLst>
                <a:hlinkClick r:id="rId2"/>
              </a:rPr>
              <a:t>XXX</a:t>
            </a:r>
            <a:r>
              <a:rPr lang="en-US" altLang="zh-CN" dirty="0" smtClean="0">
                <a:hlinkClick r:id="rId2"/>
              </a:rPr>
              <a:t>@mail.xjtu.edu.cn</a:t>
            </a:r>
            <a:endParaRPr lang="en-US" altLang="zh-CN" dirty="0" smtClean="0"/>
          </a:p>
          <a:p>
            <a:pPr lvl="1"/>
            <a:r>
              <a:rPr lang="zh-CN" altLang="en-US" dirty="0" smtClean="0"/>
              <a:t>过期不候。</a:t>
            </a:r>
          </a:p>
        </p:txBody>
      </p:sp>
    </p:spTree>
  </p:cSld>
  <p:clrMapOvr>
    <a:masterClrMapping/>
  </p:clrMapOvr>
  <p:transition spd="med">
    <p:diamon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p>
            <a:pPr>
              <a:defRPr/>
            </a:pPr>
            <a:r>
              <a:rPr lang="zh-CN" altLang="en-US"/>
              <a:t>桂小林 </a:t>
            </a:r>
            <a:fld id="{9135FF7D-C48B-4013-B8F2-BB1292DD309F}" type="slidenum">
              <a:rPr lang="en-US"/>
              <a:pPr>
                <a:defRPr/>
              </a:pPr>
              <a:t>87</a:t>
            </a:fld>
            <a:endParaRPr lang="en-US"/>
          </a:p>
        </p:txBody>
      </p:sp>
      <p:sp>
        <p:nvSpPr>
          <p:cNvPr id="76803" name="Rectangle 2"/>
          <p:cNvSpPr>
            <a:spLocks noGrp="1" noChangeArrowheads="1"/>
          </p:cNvSpPr>
          <p:nvPr>
            <p:ph type="title"/>
          </p:nvPr>
        </p:nvSpPr>
        <p:spPr/>
        <p:txBody>
          <a:bodyPr/>
          <a:lstStyle/>
          <a:p>
            <a:r>
              <a:rPr lang="en-US" altLang="zh-CN" smtClean="0"/>
              <a:t>5.2.3 </a:t>
            </a:r>
            <a:r>
              <a:rPr lang="zh-CN" altLang="en-US" smtClean="0"/>
              <a:t>微波通信技术</a:t>
            </a:r>
          </a:p>
        </p:txBody>
      </p:sp>
      <p:sp>
        <p:nvSpPr>
          <p:cNvPr id="76804" name="Rectangle 3"/>
          <p:cNvSpPr>
            <a:spLocks noGrp="1" noChangeArrowheads="1"/>
          </p:cNvSpPr>
          <p:nvPr>
            <p:ph type="body" sz="half" idx="1"/>
          </p:nvPr>
        </p:nvSpPr>
        <p:spPr>
          <a:xfrm>
            <a:off x="396875" y="1196975"/>
            <a:ext cx="8397875" cy="4987925"/>
          </a:xfrm>
        </p:spPr>
        <p:txBody>
          <a:bodyPr/>
          <a:lstStyle/>
          <a:p>
            <a:r>
              <a:rPr lang="zh-CN" altLang="en-US" sz="2000" smtClean="0"/>
              <a:t>微波（</a:t>
            </a:r>
            <a:r>
              <a:rPr lang="en-US" altLang="zh-CN" sz="2000" smtClean="0"/>
              <a:t>microwave</a:t>
            </a:r>
            <a:r>
              <a:rPr lang="zh-CN" altLang="en-US" sz="2000" smtClean="0"/>
              <a:t>）是指频率为</a:t>
            </a:r>
            <a:r>
              <a:rPr lang="en-US" altLang="zh-CN" sz="2000" smtClean="0"/>
              <a:t>300MHz~300GHz</a:t>
            </a:r>
            <a:r>
              <a:rPr lang="zh-CN" altLang="en-US" sz="2000" smtClean="0"/>
              <a:t>的电磁波，是无线电波中一个有限频带的简称，即波长在</a:t>
            </a:r>
            <a:r>
              <a:rPr lang="en-US" altLang="zh-CN" sz="2000" smtClean="0"/>
              <a:t>1m</a:t>
            </a:r>
            <a:r>
              <a:rPr lang="zh-CN" altLang="en-US" sz="2000" smtClean="0"/>
              <a:t>（不含</a:t>
            </a:r>
            <a:r>
              <a:rPr lang="en-US" altLang="zh-CN" sz="2000" smtClean="0"/>
              <a:t>1m</a:t>
            </a:r>
            <a:r>
              <a:rPr lang="zh-CN" altLang="en-US" sz="2000" smtClean="0"/>
              <a:t>）到</a:t>
            </a:r>
            <a:r>
              <a:rPr lang="en-US" altLang="zh-CN" sz="2000" smtClean="0"/>
              <a:t>1mm</a:t>
            </a:r>
            <a:r>
              <a:rPr lang="zh-CN" altLang="en-US" sz="2000" smtClean="0"/>
              <a:t>之间的电磁波，是分米波、厘米波、毫米波和亚毫米波的统称，其频谱示意图如图</a:t>
            </a:r>
            <a:r>
              <a:rPr lang="en-US" altLang="zh-CN" sz="2000" smtClean="0"/>
              <a:t>5-13</a:t>
            </a:r>
            <a:r>
              <a:rPr lang="zh-CN" altLang="en-US" sz="2000" smtClean="0"/>
              <a:t>所示。无线电波。</a:t>
            </a:r>
          </a:p>
          <a:p>
            <a:r>
              <a:rPr lang="zh-CN" altLang="en-US" sz="2000" smtClean="0"/>
              <a:t>微波频率比一般的无线电波频率高，通常也称为“超高频电磁波”。</a:t>
            </a:r>
          </a:p>
          <a:p>
            <a:r>
              <a:rPr lang="zh-CN" altLang="en-US" sz="2000" smtClean="0"/>
              <a:t>微波作为一种电磁波也具有波粒二象性。</a:t>
            </a:r>
          </a:p>
          <a:p>
            <a:r>
              <a:rPr lang="zh-CN" altLang="en-US" sz="2000" smtClean="0"/>
              <a:t>微波的基本性质通常呈现为穿透、反射、吸收三个特性。对于玻璃、塑料和瓷器，微波几乎是穿越而不被吸收。对于水和食物等就会吸收微波而使自身发热。而对金属类东西，则会反射微波。</a:t>
            </a:r>
          </a:p>
        </p:txBody>
      </p:sp>
      <p:pic>
        <p:nvPicPr>
          <p:cNvPr id="76805"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60475" y="4581525"/>
            <a:ext cx="6407150" cy="1914525"/>
          </a:xfrm>
          <a:noFill/>
        </p:spPr>
      </p:pic>
    </p:spTree>
  </p:cSld>
  <p:clrMapOvr>
    <a:masterClrMapping/>
  </p:clrMapOvr>
  <p:transition spd="med">
    <p:diamon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p>
            <a:pPr>
              <a:defRPr/>
            </a:pPr>
            <a:r>
              <a:rPr lang="zh-CN" altLang="en-US"/>
              <a:t>桂小林 </a:t>
            </a:r>
            <a:fld id="{819E4F36-DC78-4A0A-80B5-5813B60414B6}" type="slidenum">
              <a:rPr lang="en-US"/>
              <a:pPr>
                <a:defRPr/>
              </a:pPr>
              <a:t>88</a:t>
            </a:fld>
            <a:endParaRPr lang="en-US"/>
          </a:p>
        </p:txBody>
      </p:sp>
      <p:sp>
        <p:nvSpPr>
          <p:cNvPr id="77827" name="Rectangle 2"/>
          <p:cNvSpPr>
            <a:spLocks noGrp="1" noChangeArrowheads="1"/>
          </p:cNvSpPr>
          <p:nvPr>
            <p:ph type="body" sz="half" idx="1"/>
          </p:nvPr>
        </p:nvSpPr>
        <p:spPr>
          <a:xfrm>
            <a:off x="381000" y="1412875"/>
            <a:ext cx="4149725" cy="4987925"/>
          </a:xfrm>
        </p:spPr>
        <p:txBody>
          <a:bodyPr/>
          <a:lstStyle/>
          <a:p>
            <a:endParaRPr lang="zh-CN" altLang="en-US" sz="2400" smtClean="0"/>
          </a:p>
        </p:txBody>
      </p:sp>
      <p:sp>
        <p:nvSpPr>
          <p:cNvPr id="77828" name="Rectangle 3"/>
          <p:cNvSpPr>
            <a:spLocks noGrp="1" noChangeArrowheads="1"/>
          </p:cNvSpPr>
          <p:nvPr>
            <p:ph type="title"/>
          </p:nvPr>
        </p:nvSpPr>
        <p:spPr/>
        <p:txBody>
          <a:bodyPr/>
          <a:lstStyle/>
          <a:p>
            <a:r>
              <a:rPr lang="en-US" altLang="zh-CN" smtClean="0"/>
              <a:t>1. </a:t>
            </a:r>
            <a:r>
              <a:rPr lang="zh-CN" altLang="en-US" smtClean="0"/>
              <a:t>微波类型</a:t>
            </a:r>
          </a:p>
        </p:txBody>
      </p:sp>
      <p:graphicFrame>
        <p:nvGraphicFramePr>
          <p:cNvPr id="229380" name="Group 4"/>
          <p:cNvGraphicFramePr>
            <a:graphicFrameLocks noGrp="1"/>
          </p:cNvGraphicFramePr>
          <p:nvPr>
            <p:ph sz="half" idx="2"/>
          </p:nvPr>
        </p:nvGraphicFramePr>
        <p:xfrm>
          <a:off x="684213" y="1557338"/>
          <a:ext cx="5922962" cy="2808288"/>
        </p:xfrm>
        <a:graphic>
          <a:graphicData uri="http://schemas.openxmlformats.org/drawingml/2006/table">
            <a:tbl>
              <a:tblPr/>
              <a:tblGrid>
                <a:gridCol w="1698625">
                  <a:extLst>
                    <a:ext uri="{9D8B030D-6E8A-4147-A177-3AD203B41FA5}">
                      <a16:colId xmlns:a16="http://schemas.microsoft.com/office/drawing/2014/main" val="20000"/>
                    </a:ext>
                  </a:extLst>
                </a:gridCol>
                <a:gridCol w="1217612">
                  <a:extLst>
                    <a:ext uri="{9D8B030D-6E8A-4147-A177-3AD203B41FA5}">
                      <a16:colId xmlns:a16="http://schemas.microsoft.com/office/drawing/2014/main" val="20001"/>
                    </a:ext>
                  </a:extLst>
                </a:gridCol>
                <a:gridCol w="1268413">
                  <a:extLst>
                    <a:ext uri="{9D8B030D-6E8A-4147-A177-3AD203B41FA5}">
                      <a16:colId xmlns:a16="http://schemas.microsoft.com/office/drawing/2014/main" val="20002"/>
                    </a:ext>
                  </a:extLst>
                </a:gridCol>
                <a:gridCol w="1738312">
                  <a:extLst>
                    <a:ext uri="{9D8B030D-6E8A-4147-A177-3AD203B41FA5}">
                      <a16:colId xmlns:a16="http://schemas.microsoft.com/office/drawing/2014/main" val="20003"/>
                    </a:ext>
                  </a:extLst>
                </a:gridCol>
              </a:tblGrid>
              <a:tr h="561975">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sz="1800" b="1" i="0" u="none" strike="noStrike" cap="none" normalizeH="0" baseline="0" dirty="0" smtClean="0">
                          <a:ln>
                            <a:noFill/>
                          </a:ln>
                          <a:solidFill>
                            <a:srgbClr val="FFFFFF"/>
                          </a:solidFill>
                          <a:effectLst/>
                          <a:latin typeface="Calibri" pitchFamily="34" charset="0"/>
                          <a:ea typeface="宋体" pitchFamily="2" charset="-122"/>
                        </a:rPr>
                        <a:t>表</a:t>
                      </a:r>
                      <a:r>
                        <a:rPr kumimoji="0" lang="zh-CN" altLang="zh-CN" sz="1800" b="1" i="0" u="none" strike="noStrike" cap="none" normalizeH="0" baseline="0" dirty="0" smtClean="0">
                          <a:ln>
                            <a:noFill/>
                          </a:ln>
                          <a:solidFill>
                            <a:srgbClr val="FFFFFF"/>
                          </a:solidFill>
                          <a:effectLst/>
                          <a:latin typeface="Calibri" pitchFamily="34" charset="0"/>
                          <a:ea typeface="宋体" pitchFamily="2" charset="-122"/>
                        </a:rPr>
                        <a:t>5-3 </a:t>
                      </a:r>
                      <a:r>
                        <a:rPr kumimoji="0" lang="zh-CN" sz="1800" b="1" i="0" u="none" strike="noStrike" cap="none" normalizeH="0" baseline="0" dirty="0" smtClean="0">
                          <a:ln>
                            <a:noFill/>
                          </a:ln>
                          <a:solidFill>
                            <a:srgbClr val="FFFFFF"/>
                          </a:solidFill>
                          <a:effectLst/>
                          <a:latin typeface="Calibri" pitchFamily="34" charset="0"/>
                          <a:ea typeface="宋体" pitchFamily="2" charset="-122"/>
                        </a:rPr>
                        <a:t>微波类型</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endParaRPr kumimoji="0" lang="zh-CN" altLang="zh-CN" sz="1800" b="1" i="0" u="none" strike="noStrike" cap="none" normalizeH="0" baseline="0" smtClean="0">
                        <a:ln>
                          <a:noFill/>
                        </a:ln>
                        <a:solidFill>
                          <a:srgbClr val="FFFFFF"/>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endParaRPr kumimoji="0" lang="zh-CN" altLang="zh-CN" sz="1800" b="1" i="0" u="none" strike="noStrike" cap="none" normalizeH="0" baseline="0" smtClean="0">
                        <a:ln>
                          <a:noFill/>
                        </a:ln>
                        <a:solidFill>
                          <a:srgbClr val="FFFFFF"/>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endParaRPr kumimoji="0" lang="zh-CN" altLang="zh-CN" sz="1800" b="1" i="0" u="none" strike="noStrike" cap="none" normalizeH="0" baseline="0" smtClean="0">
                        <a:ln>
                          <a:noFill/>
                        </a:ln>
                        <a:solidFill>
                          <a:srgbClr val="FFFFFF"/>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561975">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sz="1800" b="0" i="0" u="none" strike="noStrike" cap="none" normalizeH="0" baseline="0" smtClean="0">
                          <a:ln>
                            <a:noFill/>
                          </a:ln>
                          <a:effectLst/>
                          <a:latin typeface="Calibri" pitchFamily="34" charset="0"/>
                          <a:ea typeface="宋体" pitchFamily="2" charset="-122"/>
                        </a:rPr>
                        <a:t>波段</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sz="1800" b="0" i="0" u="none" strike="noStrike" cap="none" normalizeH="0" baseline="0" smtClean="0">
                          <a:ln>
                            <a:noFill/>
                          </a:ln>
                          <a:effectLst/>
                          <a:latin typeface="Calibri" pitchFamily="34" charset="0"/>
                          <a:ea typeface="宋体" pitchFamily="2" charset="-122"/>
                        </a:rPr>
                        <a:t>波长</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sz="1800" b="0" i="0" u="none" strike="noStrike" cap="none" normalizeH="0" baseline="0" smtClean="0">
                          <a:ln>
                            <a:noFill/>
                          </a:ln>
                          <a:effectLst/>
                          <a:latin typeface="Calibri" pitchFamily="34" charset="0"/>
                          <a:ea typeface="宋体" pitchFamily="2" charset="-122"/>
                        </a:rPr>
                        <a:t>频率</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sz="1800" b="0" i="0" u="none" strike="noStrike" cap="none" normalizeH="0" baseline="0" smtClean="0">
                          <a:ln>
                            <a:noFill/>
                          </a:ln>
                          <a:effectLst/>
                          <a:latin typeface="Calibri" pitchFamily="34" charset="0"/>
                          <a:ea typeface="宋体" pitchFamily="2" charset="-122"/>
                        </a:rPr>
                        <a:t>频段名称</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60388">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sz="1800" b="0" i="0" u="none" strike="noStrike" cap="none" normalizeH="0" baseline="0" smtClean="0">
                          <a:ln>
                            <a:noFill/>
                          </a:ln>
                          <a:effectLst/>
                          <a:latin typeface="Calibri" pitchFamily="34" charset="0"/>
                          <a:ea typeface="宋体" pitchFamily="2" charset="-122"/>
                        </a:rPr>
                        <a:t>分米波</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altLang="zh-CN" sz="1800" b="0" i="0" u="none" strike="noStrike" cap="none" normalizeH="0" baseline="0" dirty="0" smtClean="0">
                          <a:ln>
                            <a:noFill/>
                          </a:ln>
                          <a:effectLst/>
                          <a:latin typeface="Calibri" pitchFamily="34" charset="0"/>
                          <a:ea typeface="宋体" pitchFamily="2" charset="-122"/>
                        </a:rPr>
                        <a:t>1m~10cm</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altLang="zh-CN" sz="1800" b="0" i="0" u="none" strike="noStrike" cap="none" normalizeH="0" baseline="0" smtClean="0">
                          <a:ln>
                            <a:noFill/>
                          </a:ln>
                          <a:effectLst/>
                          <a:latin typeface="Calibri" pitchFamily="34" charset="0"/>
                          <a:ea typeface="宋体" pitchFamily="2" charset="-122"/>
                        </a:rPr>
                        <a:t>0.3~3GHz</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sz="1800" b="0" i="0" u="none" strike="noStrike" cap="none" normalizeH="0" baseline="0" smtClean="0">
                          <a:ln>
                            <a:noFill/>
                          </a:ln>
                          <a:effectLst/>
                          <a:latin typeface="Calibri" pitchFamily="34" charset="0"/>
                          <a:ea typeface="宋体" pitchFamily="2" charset="-122"/>
                        </a:rPr>
                        <a:t>特高频（</a:t>
                      </a:r>
                      <a:r>
                        <a:rPr kumimoji="0" lang="zh-CN" altLang="zh-CN" sz="1800" b="0" i="0" u="none" strike="noStrike" cap="none" normalizeH="0" baseline="0" smtClean="0">
                          <a:ln>
                            <a:noFill/>
                          </a:ln>
                          <a:effectLst/>
                          <a:latin typeface="Calibri" pitchFamily="34" charset="0"/>
                          <a:ea typeface="宋体" pitchFamily="2" charset="-122"/>
                        </a:rPr>
                        <a:t>UHF</a:t>
                      </a:r>
                      <a:r>
                        <a:rPr kumimoji="0" lang="zh-CN" sz="1800" b="0" i="0" u="none" strike="noStrike" cap="none" normalizeH="0" baseline="0" smtClean="0">
                          <a:ln>
                            <a:noFill/>
                          </a:ln>
                          <a:effectLst/>
                          <a:latin typeface="Calibri" pitchFamily="34" charset="0"/>
                          <a:ea typeface="宋体" pitchFamily="2" charset="-122"/>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61975">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sz="1800" b="0" i="0" u="none" strike="noStrike" cap="none" normalizeH="0" baseline="0" smtClean="0">
                          <a:ln>
                            <a:noFill/>
                          </a:ln>
                          <a:effectLst/>
                          <a:latin typeface="Calibri" pitchFamily="34" charset="0"/>
                          <a:ea typeface="宋体" pitchFamily="2" charset="-122"/>
                        </a:rPr>
                        <a:t>厘米波</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altLang="zh-CN" sz="1800" b="0" i="0" u="none" strike="noStrike" cap="none" normalizeH="0" baseline="0" smtClean="0">
                          <a:ln>
                            <a:noFill/>
                          </a:ln>
                          <a:effectLst/>
                          <a:latin typeface="Calibri" pitchFamily="34" charset="0"/>
                          <a:ea typeface="宋体" pitchFamily="2" charset="-122"/>
                        </a:rPr>
                        <a:t>10cm~1cm</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altLang="zh-CN" sz="1800" b="0" i="0" u="none" strike="noStrike" cap="none" normalizeH="0" baseline="0" smtClean="0">
                          <a:ln>
                            <a:noFill/>
                          </a:ln>
                          <a:effectLst/>
                          <a:latin typeface="Calibri" pitchFamily="34" charset="0"/>
                          <a:ea typeface="宋体" pitchFamily="2" charset="-122"/>
                        </a:rPr>
                        <a:t>3~30GHz</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sz="1800" b="0" i="0" u="none" strike="noStrike" cap="none" normalizeH="0" baseline="0" smtClean="0">
                          <a:ln>
                            <a:noFill/>
                          </a:ln>
                          <a:effectLst/>
                          <a:latin typeface="Calibri" pitchFamily="34" charset="0"/>
                          <a:ea typeface="宋体" pitchFamily="2" charset="-122"/>
                        </a:rPr>
                        <a:t>超高频（</a:t>
                      </a:r>
                      <a:r>
                        <a:rPr kumimoji="0" lang="zh-CN" altLang="zh-CN" sz="1800" b="0" i="0" u="none" strike="noStrike" cap="none" normalizeH="0" baseline="0" smtClean="0">
                          <a:ln>
                            <a:noFill/>
                          </a:ln>
                          <a:effectLst/>
                          <a:latin typeface="Calibri" pitchFamily="34" charset="0"/>
                          <a:ea typeface="宋体" pitchFamily="2" charset="-122"/>
                        </a:rPr>
                        <a:t>SHF</a:t>
                      </a:r>
                      <a:r>
                        <a:rPr kumimoji="0" lang="zh-CN" sz="1800" b="0" i="0" u="none" strike="noStrike" cap="none" normalizeH="0" baseline="0" smtClean="0">
                          <a:ln>
                            <a:noFill/>
                          </a:ln>
                          <a:effectLst/>
                          <a:latin typeface="Calibri" pitchFamily="34" charset="0"/>
                          <a:ea typeface="宋体" pitchFamily="2" charset="-122"/>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61975">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sz="1800" b="0" i="0" u="none" strike="noStrike" cap="none" normalizeH="0" baseline="0" smtClean="0">
                          <a:ln>
                            <a:noFill/>
                          </a:ln>
                          <a:effectLst/>
                          <a:latin typeface="Calibri" pitchFamily="34" charset="0"/>
                          <a:ea typeface="宋体" pitchFamily="2" charset="-122"/>
                        </a:rPr>
                        <a:t>毫米波</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altLang="zh-CN" sz="1800" b="0" i="0" u="none" strike="noStrike" cap="none" normalizeH="0" baseline="0" smtClean="0">
                          <a:ln>
                            <a:noFill/>
                          </a:ln>
                          <a:effectLst/>
                          <a:latin typeface="Calibri" pitchFamily="34" charset="0"/>
                          <a:ea typeface="宋体" pitchFamily="2" charset="-122"/>
                        </a:rPr>
                        <a:t>1cm~1mm</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altLang="zh-CN" sz="1800" b="0" i="0" u="none" strike="noStrike" cap="none" normalizeH="0" baseline="0" smtClean="0">
                          <a:ln>
                            <a:noFill/>
                          </a:ln>
                          <a:effectLst/>
                          <a:latin typeface="Calibri" pitchFamily="34" charset="0"/>
                          <a:ea typeface="宋体" pitchFamily="2" charset="-122"/>
                        </a:rPr>
                        <a:t>30~300GHz</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zh-CN" sz="1800" b="0" i="0" u="none" strike="noStrike" cap="none" normalizeH="0" baseline="0" dirty="0" smtClean="0">
                          <a:ln>
                            <a:noFill/>
                          </a:ln>
                          <a:effectLst/>
                          <a:latin typeface="Calibri" pitchFamily="34" charset="0"/>
                          <a:ea typeface="宋体" pitchFamily="2" charset="-122"/>
                        </a:rPr>
                        <a:t>极高频（</a:t>
                      </a:r>
                      <a:r>
                        <a:rPr kumimoji="0" lang="zh-CN" altLang="zh-CN" sz="1800" b="0" i="0" u="none" strike="noStrike" cap="none" normalizeH="0" baseline="0" dirty="0" smtClean="0">
                          <a:ln>
                            <a:noFill/>
                          </a:ln>
                          <a:effectLst/>
                          <a:latin typeface="Calibri" pitchFamily="34" charset="0"/>
                          <a:ea typeface="宋体" pitchFamily="2" charset="-122"/>
                        </a:rPr>
                        <a:t>EHF</a:t>
                      </a:r>
                      <a:r>
                        <a:rPr kumimoji="0" lang="zh-CN" sz="1800" b="0" i="0" u="none" strike="noStrike" cap="none" normalizeH="0" baseline="0" dirty="0" smtClean="0">
                          <a:ln>
                            <a:noFill/>
                          </a:ln>
                          <a:effectLst/>
                          <a:latin typeface="Calibri" pitchFamily="34" charset="0"/>
                          <a:ea typeface="宋体" pitchFamily="2" charset="-122"/>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Tree>
  </p:cSld>
  <p:clrMapOvr>
    <a:masterClrMapping/>
  </p:clrMapOvr>
  <p:transition spd="med">
    <p:diamon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p>
            <a:pPr>
              <a:defRPr/>
            </a:pPr>
            <a:r>
              <a:rPr lang="zh-CN" altLang="en-US"/>
              <a:t>桂小林 </a:t>
            </a:r>
            <a:fld id="{9D9100E2-1108-419F-A15D-BD89AE376650}" type="slidenum">
              <a:rPr lang="en-US"/>
              <a:pPr>
                <a:defRPr/>
              </a:pPr>
              <a:t>89</a:t>
            </a:fld>
            <a:endParaRPr lang="en-US"/>
          </a:p>
        </p:txBody>
      </p:sp>
      <p:sp>
        <p:nvSpPr>
          <p:cNvPr id="78851" name="Rectangle 2"/>
          <p:cNvSpPr>
            <a:spLocks noGrp="1" noChangeArrowheads="1"/>
          </p:cNvSpPr>
          <p:nvPr>
            <p:ph type="body" sz="half" idx="1"/>
          </p:nvPr>
        </p:nvSpPr>
        <p:spPr>
          <a:xfrm>
            <a:off x="395288" y="1412875"/>
            <a:ext cx="4149725" cy="4987925"/>
          </a:xfrm>
        </p:spPr>
        <p:txBody>
          <a:bodyPr/>
          <a:lstStyle/>
          <a:p>
            <a:endParaRPr lang="zh-CN" altLang="en-US" sz="2400" smtClean="0"/>
          </a:p>
        </p:txBody>
      </p:sp>
      <p:sp>
        <p:nvSpPr>
          <p:cNvPr id="78852" name="Rectangle 3"/>
          <p:cNvSpPr>
            <a:spLocks noGrp="1" noChangeArrowheads="1"/>
          </p:cNvSpPr>
          <p:nvPr>
            <p:ph type="title"/>
          </p:nvPr>
        </p:nvSpPr>
        <p:spPr/>
        <p:txBody>
          <a:bodyPr/>
          <a:lstStyle/>
          <a:p>
            <a:r>
              <a:rPr lang="en-US" altLang="zh-CN" smtClean="0"/>
              <a:t>2.</a:t>
            </a:r>
            <a:r>
              <a:rPr lang="zh-CN" altLang="en-US" smtClean="0"/>
              <a:t>微波通信方式</a:t>
            </a:r>
          </a:p>
        </p:txBody>
      </p:sp>
      <p:pic>
        <p:nvPicPr>
          <p:cNvPr id="78853"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1341438"/>
            <a:ext cx="4151312" cy="1657350"/>
          </a:xfrm>
          <a:noFill/>
        </p:spPr>
      </p:pic>
      <p:pic>
        <p:nvPicPr>
          <p:cNvPr id="788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284538"/>
            <a:ext cx="6503987"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BB515E07-12BF-4C75-A6F2-1DE181E48F03}" type="slidenum">
              <a:rPr lang="en-US"/>
              <a:pPr>
                <a:defRPr/>
              </a:pPr>
              <a:t>9</a:t>
            </a:fld>
            <a:endParaRPr lang="en-US"/>
          </a:p>
        </p:txBody>
      </p:sp>
      <p:sp>
        <p:nvSpPr>
          <p:cNvPr id="9219" name="Rectangle 2"/>
          <p:cNvSpPr>
            <a:spLocks noGrp="1" noChangeArrowheads="1"/>
          </p:cNvSpPr>
          <p:nvPr>
            <p:ph type="title"/>
          </p:nvPr>
        </p:nvSpPr>
        <p:spPr/>
        <p:txBody>
          <a:bodyPr/>
          <a:lstStyle/>
          <a:p>
            <a:r>
              <a:rPr lang="en-US" altLang="zh-CN" sz="3600" smtClean="0"/>
              <a:t>5.1.1  Wi-Fi</a:t>
            </a:r>
            <a:r>
              <a:rPr lang="zh-CN" altLang="en-US" sz="3600" smtClean="0"/>
              <a:t>技术</a:t>
            </a:r>
          </a:p>
        </p:txBody>
      </p:sp>
      <p:sp>
        <p:nvSpPr>
          <p:cNvPr id="9220" name="Rectangle 3"/>
          <p:cNvSpPr>
            <a:spLocks noGrp="1" noChangeArrowheads="1"/>
          </p:cNvSpPr>
          <p:nvPr>
            <p:ph type="body" idx="1"/>
          </p:nvPr>
        </p:nvSpPr>
        <p:spPr/>
        <p:txBody>
          <a:bodyPr/>
          <a:lstStyle/>
          <a:p>
            <a:pPr>
              <a:lnSpc>
                <a:spcPct val="100000"/>
              </a:lnSpc>
            </a:pPr>
            <a:r>
              <a:rPr lang="en-US" altLang="zh-CN" sz="2400" smtClean="0"/>
              <a:t>2.  Wi-Fi</a:t>
            </a:r>
            <a:r>
              <a:rPr lang="zh-CN" altLang="en-US" sz="2400" smtClean="0"/>
              <a:t>特点</a:t>
            </a:r>
          </a:p>
          <a:p>
            <a:pPr lvl="1">
              <a:lnSpc>
                <a:spcPct val="110000"/>
              </a:lnSpc>
            </a:pPr>
            <a:r>
              <a:rPr lang="zh-CN" altLang="en-US" sz="2000" smtClean="0"/>
              <a:t>①覆盖范围广：开放性区域的通信距离通常可达</a:t>
            </a:r>
            <a:r>
              <a:rPr lang="en-US" altLang="zh-CN" sz="2000" smtClean="0"/>
              <a:t>305 </a:t>
            </a:r>
            <a:r>
              <a:rPr lang="zh-CN" altLang="en-US" sz="2000" smtClean="0"/>
              <a:t>米，封闭性区域的通信距离通常在</a:t>
            </a:r>
            <a:r>
              <a:rPr lang="en-US" altLang="zh-CN" sz="2000" smtClean="0"/>
              <a:t>76 </a:t>
            </a:r>
            <a:r>
              <a:rPr lang="zh-CN" altLang="en-US" sz="2000" smtClean="0"/>
              <a:t>米到</a:t>
            </a:r>
            <a:r>
              <a:rPr lang="en-US" altLang="zh-CN" sz="2000" smtClean="0"/>
              <a:t>122 </a:t>
            </a:r>
            <a:r>
              <a:rPr lang="zh-CN" altLang="en-US" sz="2000" smtClean="0"/>
              <a:t>米之间。特别是基于智能天线技术的</a:t>
            </a:r>
            <a:r>
              <a:rPr lang="en-US" altLang="zh-CN" sz="2000" smtClean="0"/>
              <a:t>802.11n</a:t>
            </a:r>
            <a:r>
              <a:rPr lang="zh-CN" altLang="en-US" sz="2000" smtClean="0"/>
              <a:t>标准，可将覆盖范围扩大到几平方公里。</a:t>
            </a:r>
          </a:p>
          <a:p>
            <a:pPr lvl="1">
              <a:lnSpc>
                <a:spcPct val="110000"/>
              </a:lnSpc>
            </a:pPr>
            <a:r>
              <a:rPr lang="zh-CN" altLang="en-US" sz="2000" smtClean="0"/>
              <a:t>②传输速度快：基于不同的</a:t>
            </a:r>
            <a:r>
              <a:rPr lang="en-US" altLang="zh-CN" sz="2000" smtClean="0"/>
              <a:t>802.11</a:t>
            </a:r>
            <a:r>
              <a:rPr lang="zh-CN" altLang="en-US" sz="2000" smtClean="0"/>
              <a:t>标准，传输速度可从</a:t>
            </a:r>
            <a:r>
              <a:rPr lang="en-US" altLang="zh-CN" sz="2000" smtClean="0"/>
              <a:t>11Mbps</a:t>
            </a:r>
            <a:r>
              <a:rPr lang="zh-CN" altLang="en-US" sz="2000" smtClean="0"/>
              <a:t>到</a:t>
            </a:r>
            <a:r>
              <a:rPr lang="en-US" altLang="zh-CN" sz="2000" smtClean="0"/>
              <a:t>450Mbps</a:t>
            </a:r>
            <a:r>
              <a:rPr lang="zh-CN" altLang="en-US" sz="2000" smtClean="0"/>
              <a:t>。</a:t>
            </a:r>
          </a:p>
          <a:p>
            <a:pPr lvl="1">
              <a:lnSpc>
                <a:spcPct val="110000"/>
              </a:lnSpc>
            </a:pPr>
            <a:r>
              <a:rPr lang="zh-CN" altLang="en-US" sz="2000" smtClean="0"/>
              <a:t>③建网成本低，使用便捷：通过在机场、车站、咖啡店、图书馆等人员较密集的地方设置“热点”（</a:t>
            </a:r>
            <a:r>
              <a:rPr lang="en-US" altLang="zh-CN" sz="2000" smtClean="0"/>
              <a:t>HotSpot</a:t>
            </a:r>
            <a:r>
              <a:rPr lang="zh-CN" altLang="en-US" sz="2000" smtClean="0"/>
              <a:t>），即无线接入点 </a:t>
            </a:r>
            <a:r>
              <a:rPr lang="en-US" altLang="zh-CN" sz="2000" smtClean="0"/>
              <a:t>(Access Point</a:t>
            </a:r>
            <a:r>
              <a:rPr lang="zh-CN" altLang="en-US" sz="2000" smtClean="0"/>
              <a:t>，</a:t>
            </a:r>
            <a:r>
              <a:rPr lang="en-US" altLang="zh-CN" sz="2000" smtClean="0"/>
              <a:t>AP)</a:t>
            </a:r>
            <a:r>
              <a:rPr lang="zh-CN" altLang="en-US" sz="2000" smtClean="0"/>
              <a:t>，任意具备无线接入网卡的设备均可利用</a:t>
            </a:r>
            <a:r>
              <a:rPr lang="en-US" altLang="zh-CN" sz="2000" smtClean="0"/>
              <a:t>Wi-Fi</a:t>
            </a:r>
            <a:r>
              <a:rPr lang="zh-CN" altLang="en-US" sz="2000" smtClean="0"/>
              <a:t>技术实现网络访问。</a:t>
            </a:r>
          </a:p>
          <a:p>
            <a:pPr lvl="1">
              <a:lnSpc>
                <a:spcPct val="110000"/>
              </a:lnSpc>
            </a:pPr>
            <a:r>
              <a:rPr lang="zh-CN" altLang="en-US" sz="2000" smtClean="0"/>
              <a:t>④更健康更安全：</a:t>
            </a:r>
            <a:r>
              <a:rPr lang="en-US" altLang="zh-CN" sz="2000" smtClean="0"/>
              <a:t>Wi-Fi</a:t>
            </a:r>
            <a:r>
              <a:rPr lang="zh-CN" altLang="en-US" sz="2000" smtClean="0"/>
              <a:t>技术采用</a:t>
            </a:r>
            <a:r>
              <a:rPr lang="en-US" altLang="zh-CN" sz="2000" smtClean="0"/>
              <a:t>IEEE802.11</a:t>
            </a:r>
            <a:r>
              <a:rPr lang="zh-CN" altLang="en-US" sz="2000" smtClean="0"/>
              <a:t>标准，实际发射功率约为</a:t>
            </a:r>
            <a:r>
              <a:rPr lang="en-US" altLang="zh-CN" sz="2000" smtClean="0"/>
              <a:t>60~70</a:t>
            </a:r>
            <a:r>
              <a:rPr lang="zh-CN" altLang="en-US" sz="2000" smtClean="0"/>
              <a:t>毫瓦，与在</a:t>
            </a:r>
            <a:r>
              <a:rPr lang="en-US" altLang="zh-CN" sz="2000" smtClean="0"/>
              <a:t>200</a:t>
            </a:r>
            <a:r>
              <a:rPr lang="zh-CN" altLang="en-US" sz="2000" smtClean="0"/>
              <a:t>毫瓦至</a:t>
            </a:r>
            <a:r>
              <a:rPr lang="en-US" altLang="zh-CN" sz="2000" smtClean="0"/>
              <a:t>1</a:t>
            </a:r>
            <a:r>
              <a:rPr lang="zh-CN" altLang="en-US" sz="2000" smtClean="0"/>
              <a:t>瓦间的手机发射功率相比，更加安全。</a:t>
            </a:r>
          </a:p>
          <a:p>
            <a:pPr lvl="1">
              <a:lnSpc>
                <a:spcPct val="110000"/>
              </a:lnSpc>
            </a:pPr>
            <a:endParaRPr lang="zh-CN" altLang="en-US" sz="2000" smtClean="0"/>
          </a:p>
        </p:txBody>
      </p:sp>
    </p:spTree>
  </p:cSld>
  <p:clrMapOvr>
    <a:masterClrMapping/>
  </p:clrMapOvr>
  <p:transition spd="med">
    <p:diamon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zh-CN" altLang="en-US" smtClean="0"/>
              <a:t>列举几种微波通信的应用</a:t>
            </a:r>
          </a:p>
        </p:txBody>
      </p:sp>
      <p:sp>
        <p:nvSpPr>
          <p:cNvPr id="81923" name="Rectangle 3"/>
          <p:cNvSpPr>
            <a:spLocks noGrp="1" noChangeArrowheads="1"/>
          </p:cNvSpPr>
          <p:nvPr>
            <p:ph type="body" idx="1"/>
          </p:nvPr>
        </p:nvSpPr>
        <p:spPr/>
        <p:txBody>
          <a:bodyPr/>
          <a:lstStyle/>
          <a:p>
            <a:r>
              <a:rPr lang="zh-CN" altLang="en-US" smtClean="0"/>
              <a:t>互动环节</a:t>
            </a:r>
          </a:p>
        </p:txBody>
      </p:sp>
    </p:spTree>
  </p:cSld>
  <p:clrMapOvr>
    <a:masterClrMapping/>
  </p:clrMapOvr>
  <p:transition spd="med">
    <p:diamon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6443663" y="6400800"/>
            <a:ext cx="2700337" cy="457200"/>
          </a:xfrm>
          <a:prstGeom prst="rect">
            <a:avLst/>
          </a:prstGeom>
          <a:noFill/>
          <a:ln>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ea typeface="宋体" pitchFamily="2" charset="-122"/>
              </a:rPr>
              <a:t>桂小林 </a:t>
            </a:r>
            <a:fld id="{A1B10FA3-4B66-4E81-B186-796B1F069C7F}" type="slidenum">
              <a:rPr lang="en-US" sz="1400" b="1">
                <a:solidFill>
                  <a:srgbClr val="FF3300"/>
                </a:solidFill>
                <a:effectLst>
                  <a:outerShdw blurRad="38100" dist="38100" dir="2700000" algn="tl">
                    <a:srgbClr val="C0C0C0"/>
                  </a:outerShdw>
                </a:effectLst>
                <a:ea typeface="宋体" pitchFamily="2" charset="-122"/>
              </a:rPr>
              <a:pPr algn="r">
                <a:defRPr/>
              </a:pPr>
              <a:t>91</a:t>
            </a:fld>
            <a:endParaRPr lang="en-US" sz="1400" b="1">
              <a:solidFill>
                <a:srgbClr val="FF3300"/>
              </a:solidFill>
              <a:effectLst>
                <a:outerShdw blurRad="38100" dist="38100" dir="2700000" algn="tl">
                  <a:srgbClr val="C0C0C0"/>
                </a:outerShdw>
              </a:effectLst>
              <a:ea typeface="宋体" pitchFamily="2" charset="-122"/>
            </a:endParaRPr>
          </a:p>
        </p:txBody>
      </p:sp>
      <p:sp>
        <p:nvSpPr>
          <p:cNvPr id="82947" name="Rectangle 2"/>
          <p:cNvSpPr>
            <a:spLocks noGrp="1" noChangeArrowheads="1"/>
          </p:cNvSpPr>
          <p:nvPr>
            <p:ph type="title" idx="4294967295"/>
          </p:nvPr>
        </p:nvSpPr>
        <p:spPr/>
        <p:txBody>
          <a:bodyPr/>
          <a:lstStyle/>
          <a:p>
            <a:r>
              <a:rPr lang="en-US" altLang="zh-CN" smtClean="0"/>
              <a:t>5.3 </a:t>
            </a:r>
            <a:r>
              <a:rPr lang="zh-CN" altLang="en-US" smtClean="0"/>
              <a:t>有线通信技术</a:t>
            </a:r>
          </a:p>
        </p:txBody>
      </p:sp>
      <p:sp>
        <p:nvSpPr>
          <p:cNvPr id="82948" name="Rectangle 3"/>
          <p:cNvSpPr>
            <a:spLocks noGrp="1" noChangeArrowheads="1"/>
          </p:cNvSpPr>
          <p:nvPr>
            <p:ph type="body" idx="4294967295"/>
          </p:nvPr>
        </p:nvSpPr>
        <p:spPr>
          <a:xfrm>
            <a:off x="395288" y="1412875"/>
            <a:ext cx="8458200" cy="4987925"/>
          </a:xfrm>
        </p:spPr>
        <p:txBody>
          <a:bodyPr/>
          <a:lstStyle/>
          <a:p>
            <a:r>
              <a:rPr lang="zh-CN" altLang="en-US" smtClean="0"/>
              <a:t> 有线通信技术是局域网、城域网、广域网的常用组网技术。在面向物联网的应用中，常被用在局域网组网以及与</a:t>
            </a:r>
            <a:r>
              <a:rPr lang="en-US" altLang="zh-CN" smtClean="0"/>
              <a:t>Internet</a:t>
            </a:r>
            <a:r>
              <a:rPr lang="zh-CN" altLang="en-US" smtClean="0"/>
              <a:t>网络的互联。</a:t>
            </a:r>
          </a:p>
          <a:p>
            <a:r>
              <a:rPr lang="zh-CN" altLang="en-US" smtClean="0"/>
              <a:t>典型的有以太网（双绞线）和光通信技术。</a:t>
            </a:r>
          </a:p>
        </p:txBody>
      </p:sp>
    </p:spTree>
  </p:cSld>
  <p:clrMapOvr>
    <a:masterClrMapping/>
  </p:clrMapOvr>
  <p:transition spd="med">
    <p:diamon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D3031E1A-A6BD-48F5-932B-12E218C042D9}" type="slidenum">
              <a:rPr lang="en-US"/>
              <a:pPr>
                <a:defRPr/>
              </a:pPr>
              <a:t>92</a:t>
            </a:fld>
            <a:endParaRPr lang="en-US"/>
          </a:p>
        </p:txBody>
      </p:sp>
      <p:sp>
        <p:nvSpPr>
          <p:cNvPr id="83971" name="Rectangle 2"/>
          <p:cNvSpPr>
            <a:spLocks noGrp="1" noChangeArrowheads="1"/>
          </p:cNvSpPr>
          <p:nvPr>
            <p:ph type="title"/>
          </p:nvPr>
        </p:nvSpPr>
        <p:spPr/>
        <p:txBody>
          <a:bodyPr/>
          <a:lstStyle/>
          <a:p>
            <a:r>
              <a:rPr lang="en-US" altLang="zh-CN" smtClean="0"/>
              <a:t>5.3.1 </a:t>
            </a:r>
            <a:r>
              <a:rPr lang="zh-CN" altLang="en-US" smtClean="0"/>
              <a:t>双绞线</a:t>
            </a:r>
          </a:p>
        </p:txBody>
      </p:sp>
      <p:sp>
        <p:nvSpPr>
          <p:cNvPr id="83972" name="Rectangle 3"/>
          <p:cNvSpPr>
            <a:spLocks noGrp="1" noChangeArrowheads="1"/>
          </p:cNvSpPr>
          <p:nvPr>
            <p:ph type="body" idx="1"/>
          </p:nvPr>
        </p:nvSpPr>
        <p:spPr/>
        <p:txBody>
          <a:bodyPr/>
          <a:lstStyle/>
          <a:p>
            <a:r>
              <a:rPr lang="zh-CN" altLang="en-US" smtClean="0"/>
              <a:t>双绞线常见的有</a:t>
            </a:r>
            <a:r>
              <a:rPr lang="en-US" altLang="zh-CN" smtClean="0"/>
              <a:t>3</a:t>
            </a:r>
            <a:r>
              <a:rPr lang="zh-CN" altLang="en-US" smtClean="0"/>
              <a:t>类线，</a:t>
            </a:r>
            <a:r>
              <a:rPr lang="en-US" altLang="zh-CN" smtClean="0"/>
              <a:t>5</a:t>
            </a:r>
            <a:r>
              <a:rPr lang="zh-CN" altLang="en-US" smtClean="0"/>
              <a:t>类线和超</a:t>
            </a:r>
            <a:r>
              <a:rPr lang="en-US" altLang="zh-CN" smtClean="0"/>
              <a:t>5</a:t>
            </a:r>
            <a:r>
              <a:rPr lang="zh-CN" altLang="en-US" smtClean="0"/>
              <a:t>类线，以及最新的</a:t>
            </a:r>
            <a:r>
              <a:rPr lang="en-US" altLang="zh-CN" smtClean="0"/>
              <a:t>6</a:t>
            </a:r>
            <a:r>
              <a:rPr lang="zh-CN" altLang="en-US" smtClean="0"/>
              <a:t>类线，</a:t>
            </a:r>
          </a:p>
          <a:p>
            <a:endParaRPr lang="zh-CN" altLang="en-US" smtClean="0"/>
          </a:p>
        </p:txBody>
      </p:sp>
      <p:pic>
        <p:nvPicPr>
          <p:cNvPr id="839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708275"/>
            <a:ext cx="3529012"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8BFA4E57-9C30-42CF-A3D2-C2395E3C6E08}" type="slidenum">
              <a:rPr lang="en-US"/>
              <a:pPr>
                <a:defRPr/>
              </a:pPr>
              <a:t>93</a:t>
            </a:fld>
            <a:endParaRPr lang="en-US"/>
          </a:p>
        </p:txBody>
      </p:sp>
      <p:sp>
        <p:nvSpPr>
          <p:cNvPr id="84995" name="Rectangle 2"/>
          <p:cNvSpPr>
            <a:spLocks noGrp="1" noChangeArrowheads="1"/>
          </p:cNvSpPr>
          <p:nvPr>
            <p:ph type="title"/>
          </p:nvPr>
        </p:nvSpPr>
        <p:spPr/>
        <p:txBody>
          <a:bodyPr/>
          <a:lstStyle/>
          <a:p>
            <a:r>
              <a:rPr lang="en-US" altLang="zh-CN" smtClean="0"/>
              <a:t>5.3.2 </a:t>
            </a:r>
            <a:r>
              <a:rPr lang="zh-CN" altLang="en-US" smtClean="0"/>
              <a:t>光纤</a:t>
            </a:r>
          </a:p>
        </p:txBody>
      </p:sp>
      <p:sp>
        <p:nvSpPr>
          <p:cNvPr id="84996" name="Rectangle 3"/>
          <p:cNvSpPr>
            <a:spLocks noGrp="1" noChangeArrowheads="1"/>
          </p:cNvSpPr>
          <p:nvPr>
            <p:ph type="body" idx="1"/>
          </p:nvPr>
        </p:nvSpPr>
        <p:spPr/>
        <p:txBody>
          <a:bodyPr/>
          <a:lstStyle/>
          <a:p>
            <a:pPr>
              <a:lnSpc>
                <a:spcPct val="90000"/>
              </a:lnSpc>
            </a:pPr>
            <a:r>
              <a:rPr lang="zh-CN" altLang="en-US" sz="2400" smtClean="0"/>
              <a:t>光纤（</a:t>
            </a:r>
            <a:r>
              <a:rPr lang="en-US" altLang="zh-CN" sz="2400" smtClean="0"/>
              <a:t>optical fiber</a:t>
            </a:r>
            <a:r>
              <a:rPr lang="zh-CN" altLang="en-US" sz="2400" smtClean="0"/>
              <a:t>）是光导纤维的简写，是一种利用光在玻璃或塑料制成的纤维中的全反射原理而达成的光传导工具。微细的光纤封装在塑料护套中，使得它能够弯曲而不至于断裂。</a:t>
            </a:r>
          </a:p>
          <a:p>
            <a:pPr>
              <a:lnSpc>
                <a:spcPct val="90000"/>
              </a:lnSpc>
            </a:pPr>
            <a:r>
              <a:rPr lang="zh-CN" altLang="en-US" sz="2400" smtClean="0"/>
              <a:t>光纤示意图如图</a:t>
            </a:r>
            <a:r>
              <a:rPr lang="en-US" altLang="zh-CN" sz="2400" smtClean="0"/>
              <a:t>5-16</a:t>
            </a:r>
            <a:r>
              <a:rPr lang="zh-CN" altLang="en-US" sz="2400" smtClean="0"/>
              <a:t>所示。</a:t>
            </a:r>
          </a:p>
          <a:p>
            <a:pPr>
              <a:lnSpc>
                <a:spcPct val="90000"/>
              </a:lnSpc>
            </a:pPr>
            <a:r>
              <a:rPr lang="zh-CN" altLang="en-US" sz="2400" smtClean="0"/>
              <a:t>在多模光纤中，芯的直径是</a:t>
            </a:r>
            <a:r>
              <a:rPr lang="en-US" altLang="zh-CN" sz="2400" smtClean="0"/>
              <a:t>15μm~50μm</a:t>
            </a:r>
            <a:r>
              <a:rPr lang="zh-CN" altLang="en-US" sz="2400" smtClean="0"/>
              <a:t>，大致与人的头发的粗细相当，一般光纤跳纤用橙色表示，也有的用灰色表示，接头和保护套用米色或者黑色；传输距离较短。</a:t>
            </a:r>
          </a:p>
          <a:p>
            <a:pPr>
              <a:lnSpc>
                <a:spcPct val="90000"/>
              </a:lnSpc>
            </a:pPr>
            <a:r>
              <a:rPr lang="zh-CN" altLang="en-US" sz="2400" smtClean="0"/>
              <a:t>而单模光纤芯的直径为</a:t>
            </a:r>
            <a:r>
              <a:rPr lang="en-US" altLang="zh-CN" sz="2400" smtClean="0"/>
              <a:t>8μm~10μm</a:t>
            </a:r>
            <a:r>
              <a:rPr lang="zh-CN" altLang="en-US" sz="2400" smtClean="0"/>
              <a:t>，一般光纤跳纤用黄色表示，接头和保护套为蓝色；传输距离较长。</a:t>
            </a:r>
          </a:p>
        </p:txBody>
      </p:sp>
    </p:spTree>
  </p:cSld>
  <p:clrMapOvr>
    <a:masterClrMapping/>
  </p:clrMapOvr>
  <p:transition spd="med">
    <p:diamon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5625"/>
            <a:ext cx="4897438"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sldNum" sz="quarter" idx="10"/>
          </p:nvPr>
        </p:nvSpPr>
        <p:spPr/>
        <p:txBody>
          <a:bodyPr/>
          <a:lstStyle/>
          <a:p>
            <a:pPr>
              <a:defRPr/>
            </a:pPr>
            <a:r>
              <a:rPr lang="zh-CN" altLang="en-US"/>
              <a:t>桂小林 </a:t>
            </a:r>
            <a:fld id="{B1C923AA-D7B8-40C9-A2CC-9BE03ECD49A0}" type="slidenum">
              <a:rPr lang="en-US"/>
              <a:pPr>
                <a:defRPr/>
              </a:pPr>
              <a:t>94</a:t>
            </a:fld>
            <a:endParaRPr lang="en-US"/>
          </a:p>
        </p:txBody>
      </p:sp>
      <p:sp>
        <p:nvSpPr>
          <p:cNvPr id="86020" name="Rectangle 2"/>
          <p:cNvSpPr>
            <a:spLocks noGrp="1" noChangeArrowheads="1"/>
          </p:cNvSpPr>
          <p:nvPr>
            <p:ph type="title"/>
          </p:nvPr>
        </p:nvSpPr>
        <p:spPr/>
        <p:txBody>
          <a:bodyPr/>
          <a:lstStyle/>
          <a:p>
            <a:r>
              <a:rPr lang="zh-CN" altLang="en-US" smtClean="0"/>
              <a:t>学生讨论</a:t>
            </a:r>
          </a:p>
        </p:txBody>
      </p:sp>
      <p:sp>
        <p:nvSpPr>
          <p:cNvPr id="86021" name="Rectangle 3"/>
          <p:cNvSpPr>
            <a:spLocks noGrp="1" noChangeArrowheads="1"/>
          </p:cNvSpPr>
          <p:nvPr>
            <p:ph type="body" idx="1"/>
          </p:nvPr>
        </p:nvSpPr>
        <p:spPr>
          <a:xfrm>
            <a:off x="395288" y="1412875"/>
            <a:ext cx="8458200" cy="2087563"/>
          </a:xfrm>
        </p:spPr>
        <p:txBody>
          <a:bodyPr/>
          <a:lstStyle/>
          <a:p>
            <a:r>
              <a:rPr lang="zh-CN" altLang="en-US" smtClean="0"/>
              <a:t>光纤通信的特点</a:t>
            </a:r>
          </a:p>
          <a:p>
            <a:endParaRPr lang="zh-CN" altLang="en-US" smtClean="0"/>
          </a:p>
          <a:p>
            <a:r>
              <a:rPr lang="zh-CN" altLang="en-US" smtClean="0"/>
              <a:t>光纤连接器</a:t>
            </a:r>
          </a:p>
          <a:p>
            <a:endParaRPr lang="zh-CN" altLang="en-US" smtClean="0"/>
          </a:p>
          <a:p>
            <a:endParaRPr lang="zh-CN" altLang="en-US" smtClean="0"/>
          </a:p>
        </p:txBody>
      </p:sp>
      <p:pic>
        <p:nvPicPr>
          <p:cNvPr id="860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404813"/>
            <a:ext cx="4103687"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4292600"/>
            <a:ext cx="417671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zh-CN" altLang="en-US" smtClean="0"/>
              <a:t>光纤通信的特点</a:t>
            </a:r>
          </a:p>
        </p:txBody>
      </p:sp>
      <p:sp>
        <p:nvSpPr>
          <p:cNvPr id="87043" name="Rectangle 3"/>
          <p:cNvSpPr>
            <a:spLocks noGrp="1" noChangeArrowheads="1"/>
          </p:cNvSpPr>
          <p:nvPr>
            <p:ph type="body" idx="1"/>
          </p:nvPr>
        </p:nvSpPr>
        <p:spPr/>
        <p:txBody>
          <a:bodyPr/>
          <a:lstStyle/>
          <a:p>
            <a:r>
              <a:rPr lang="en-US" altLang="zh-CN" sz="2400" smtClean="0"/>
              <a:t>1</a:t>
            </a:r>
            <a:r>
              <a:rPr lang="zh-CN" altLang="en-US" sz="2400" smtClean="0"/>
              <a:t>）频带宽</a:t>
            </a:r>
          </a:p>
          <a:p>
            <a:pPr lvl="1"/>
            <a:r>
              <a:rPr lang="zh-CN" altLang="en-US" sz="2000" smtClean="0"/>
              <a:t>频带的宽窄代表传输容量的大小。载波的频率越高，可以传输信号的频带宽度就越大。在</a:t>
            </a:r>
            <a:r>
              <a:rPr lang="en-US" altLang="zh-CN" sz="2000" smtClean="0"/>
              <a:t>VHF</a:t>
            </a:r>
            <a:r>
              <a:rPr lang="zh-CN" altLang="en-US" sz="2000" smtClean="0"/>
              <a:t>频段，载波频率为</a:t>
            </a:r>
            <a:r>
              <a:rPr lang="en-US" altLang="zh-CN" sz="2000" smtClean="0"/>
              <a:t>48</a:t>
            </a:r>
            <a:r>
              <a:rPr lang="zh-CN" altLang="en-US" sz="2000" smtClean="0"/>
              <a:t>．</a:t>
            </a:r>
            <a:r>
              <a:rPr lang="en-US" altLang="zh-CN" sz="2000" smtClean="0"/>
              <a:t>5MHz</a:t>
            </a:r>
            <a:r>
              <a:rPr lang="zh-CN" altLang="en-US" sz="2000" smtClean="0"/>
              <a:t>～</a:t>
            </a:r>
            <a:r>
              <a:rPr lang="en-US" altLang="zh-CN" sz="2000" smtClean="0"/>
              <a:t>300Mhz</a:t>
            </a:r>
            <a:r>
              <a:rPr lang="zh-CN" altLang="en-US" sz="2000" smtClean="0"/>
              <a:t>。带宽约</a:t>
            </a:r>
            <a:r>
              <a:rPr lang="en-US" altLang="zh-CN" sz="2000" smtClean="0"/>
              <a:t>250MHz</a:t>
            </a:r>
            <a:r>
              <a:rPr lang="zh-CN" altLang="en-US" sz="2000" smtClean="0"/>
              <a:t>，只能传输</a:t>
            </a:r>
            <a:r>
              <a:rPr lang="en-US" altLang="zh-CN" sz="2000" smtClean="0"/>
              <a:t>27</a:t>
            </a:r>
            <a:r>
              <a:rPr lang="zh-CN" altLang="en-US" sz="2000" smtClean="0"/>
              <a:t>套电视和几十套调频广播。</a:t>
            </a:r>
          </a:p>
          <a:p>
            <a:pPr lvl="1"/>
            <a:r>
              <a:rPr lang="zh-CN" altLang="en-US" sz="2000" smtClean="0"/>
              <a:t>可见光的频率达</a:t>
            </a:r>
            <a:r>
              <a:rPr lang="en-US" altLang="zh-CN" sz="2000" smtClean="0"/>
              <a:t>100000GHz</a:t>
            </a:r>
            <a:r>
              <a:rPr lang="zh-CN" altLang="en-US" sz="2000" smtClean="0"/>
              <a:t>，比</a:t>
            </a:r>
            <a:r>
              <a:rPr lang="en-US" altLang="zh-CN" sz="2000" smtClean="0"/>
              <a:t>VHF</a:t>
            </a:r>
            <a:r>
              <a:rPr lang="zh-CN" altLang="en-US" sz="2000" smtClean="0"/>
              <a:t>频段高出一百多万倍。尽管由于光纤对不同频率的光有不同的损耗，使频带宽度受到影响，但在最低损耗区的频带宽度也可达</a:t>
            </a:r>
            <a:r>
              <a:rPr lang="en-US" altLang="zh-CN" sz="2000" smtClean="0"/>
              <a:t>30000GHz</a:t>
            </a:r>
            <a:r>
              <a:rPr lang="zh-CN" altLang="en-US" sz="2000" smtClean="0"/>
              <a:t>。</a:t>
            </a:r>
          </a:p>
          <a:p>
            <a:pPr lvl="1"/>
            <a:r>
              <a:rPr lang="zh-CN" altLang="en-US" sz="2000" smtClean="0"/>
              <a:t>目前单个光源的带宽只占了其中很小的一部分</a:t>
            </a:r>
            <a:r>
              <a:rPr lang="en-US" altLang="zh-CN" sz="2000" smtClean="0"/>
              <a:t>(</a:t>
            </a:r>
            <a:r>
              <a:rPr lang="zh-CN" altLang="en-US" sz="2000" smtClean="0"/>
              <a:t>多模光纤的频带约几百兆赫，好的单模光纤可达</a:t>
            </a:r>
            <a:r>
              <a:rPr lang="en-US" altLang="zh-CN" sz="2000" smtClean="0"/>
              <a:t>10GHz</a:t>
            </a:r>
            <a:r>
              <a:rPr lang="zh-CN" altLang="en-US" sz="2000" smtClean="0"/>
              <a:t>以上</a:t>
            </a:r>
            <a:r>
              <a:rPr lang="en-US" altLang="zh-CN" sz="2000" smtClean="0"/>
              <a:t>)</a:t>
            </a:r>
            <a:r>
              <a:rPr lang="zh-CN" altLang="en-US" sz="2000" smtClean="0"/>
              <a:t>，采用先进的相干光通信可以在</a:t>
            </a:r>
            <a:r>
              <a:rPr lang="en-US" altLang="zh-CN" sz="2000" smtClean="0"/>
              <a:t>30000GHz</a:t>
            </a:r>
            <a:r>
              <a:rPr lang="zh-CN" altLang="en-US" sz="2000" smtClean="0"/>
              <a:t>范围内安排</a:t>
            </a:r>
            <a:r>
              <a:rPr lang="en-US" altLang="zh-CN" sz="2000" smtClean="0"/>
              <a:t>2000</a:t>
            </a:r>
            <a:r>
              <a:rPr lang="zh-CN" altLang="en-US" sz="2000" smtClean="0"/>
              <a:t>个光载波，进行波分复用，可以容纳上百万个频道。</a:t>
            </a:r>
          </a:p>
        </p:txBody>
      </p:sp>
    </p:spTree>
  </p:cSld>
  <p:clrMapOvr>
    <a:masterClrMapping/>
  </p:clrMapOvr>
  <p:transition spd="med">
    <p:diamon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zh-CN" altLang="en-US" smtClean="0"/>
              <a:t>光纤通信的特点</a:t>
            </a:r>
          </a:p>
        </p:txBody>
      </p:sp>
      <p:sp>
        <p:nvSpPr>
          <p:cNvPr id="88067" name="Rectangle 3"/>
          <p:cNvSpPr>
            <a:spLocks noGrp="1" noChangeArrowheads="1"/>
          </p:cNvSpPr>
          <p:nvPr>
            <p:ph type="body" idx="1"/>
          </p:nvPr>
        </p:nvSpPr>
        <p:spPr/>
        <p:txBody>
          <a:bodyPr/>
          <a:lstStyle/>
          <a:p>
            <a:r>
              <a:rPr lang="en-US" altLang="zh-CN" smtClean="0"/>
              <a:t>2</a:t>
            </a:r>
            <a:r>
              <a:rPr lang="zh-CN" altLang="en-US" smtClean="0"/>
              <a:t>）损耗低</a:t>
            </a:r>
          </a:p>
          <a:p>
            <a:pPr lvl="1"/>
            <a:r>
              <a:rPr lang="zh-CN" altLang="en-US" smtClean="0"/>
              <a:t>在同轴电缆组成的系统中，最好的电缆在传输</a:t>
            </a:r>
            <a:r>
              <a:rPr lang="en-US" altLang="zh-CN" smtClean="0"/>
              <a:t>800MHz</a:t>
            </a:r>
            <a:r>
              <a:rPr lang="zh-CN" altLang="en-US" smtClean="0"/>
              <a:t>信号时，每公里的损耗都在</a:t>
            </a:r>
            <a:r>
              <a:rPr lang="en-US" altLang="zh-CN" smtClean="0"/>
              <a:t>40dB</a:t>
            </a:r>
            <a:r>
              <a:rPr lang="zh-CN" altLang="en-US" smtClean="0"/>
              <a:t>以上。相比之下，光导纤维的损耗则要小得多，传输</a:t>
            </a:r>
            <a:r>
              <a:rPr lang="en-US" altLang="zh-CN" smtClean="0"/>
              <a:t>1.31um</a:t>
            </a:r>
            <a:r>
              <a:rPr lang="zh-CN" altLang="en-US" smtClean="0"/>
              <a:t>的光，每公里损耗在</a:t>
            </a:r>
            <a:r>
              <a:rPr lang="en-US" altLang="zh-CN" smtClean="0"/>
              <a:t>0</a:t>
            </a:r>
            <a:r>
              <a:rPr lang="zh-CN" altLang="en-US" smtClean="0"/>
              <a:t>．</a:t>
            </a:r>
            <a:r>
              <a:rPr lang="en-US" altLang="zh-CN" smtClean="0"/>
              <a:t>35dB</a:t>
            </a:r>
            <a:r>
              <a:rPr lang="zh-CN" altLang="en-US" smtClean="0"/>
              <a:t>以下；若传输</a:t>
            </a:r>
            <a:r>
              <a:rPr lang="en-US" altLang="zh-CN" smtClean="0"/>
              <a:t>1.55um</a:t>
            </a:r>
            <a:r>
              <a:rPr lang="zh-CN" altLang="en-US" smtClean="0"/>
              <a:t>的光，每公里损耗更小，可达</a:t>
            </a:r>
            <a:r>
              <a:rPr lang="en-US" altLang="zh-CN" smtClean="0"/>
              <a:t>0</a:t>
            </a:r>
            <a:r>
              <a:rPr lang="zh-CN" altLang="en-US" smtClean="0"/>
              <a:t>．</a:t>
            </a:r>
            <a:r>
              <a:rPr lang="en-US" altLang="zh-CN" smtClean="0"/>
              <a:t>2dB</a:t>
            </a:r>
            <a:r>
              <a:rPr lang="zh-CN" altLang="en-US" smtClean="0"/>
              <a:t>以下。</a:t>
            </a:r>
          </a:p>
          <a:p>
            <a:pPr lvl="1"/>
            <a:r>
              <a:rPr lang="zh-CN" altLang="en-US" smtClean="0"/>
              <a:t>这就比同轴电缆的功率损耗要小一亿倍，使其能传输的距离要远得多。</a:t>
            </a:r>
          </a:p>
        </p:txBody>
      </p:sp>
    </p:spTree>
  </p:cSld>
  <p:clrMapOvr>
    <a:masterClrMapping/>
  </p:clrMapOvr>
  <p:transition spd="med">
    <p:diamon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zh-CN" altLang="en-US" smtClean="0"/>
              <a:t>光纤通信的特点</a:t>
            </a:r>
          </a:p>
        </p:txBody>
      </p:sp>
      <p:sp>
        <p:nvSpPr>
          <p:cNvPr id="89091" name="Rectangle 3"/>
          <p:cNvSpPr>
            <a:spLocks noGrp="1" noChangeArrowheads="1"/>
          </p:cNvSpPr>
          <p:nvPr>
            <p:ph type="body" idx="1"/>
          </p:nvPr>
        </p:nvSpPr>
        <p:spPr/>
        <p:txBody>
          <a:bodyPr/>
          <a:lstStyle/>
          <a:p>
            <a:r>
              <a:rPr lang="en-US" altLang="zh-CN" sz="2400" smtClean="0"/>
              <a:t>3</a:t>
            </a:r>
            <a:r>
              <a:rPr lang="zh-CN" altLang="en-US" sz="2400" smtClean="0"/>
              <a:t>）重量轻</a:t>
            </a:r>
          </a:p>
          <a:p>
            <a:pPr lvl="1"/>
            <a:r>
              <a:rPr lang="zh-CN" altLang="en-US" sz="2000" smtClean="0"/>
              <a:t>因为光纤非常细，单模光纤芯线直径一般为</a:t>
            </a:r>
            <a:r>
              <a:rPr lang="en-US" altLang="zh-CN" sz="2000" smtClean="0"/>
              <a:t>4um</a:t>
            </a:r>
            <a:r>
              <a:rPr lang="zh-CN" altLang="en-US" sz="2000" smtClean="0"/>
              <a:t>～</a:t>
            </a:r>
            <a:r>
              <a:rPr lang="en-US" altLang="zh-CN" sz="2000" smtClean="0"/>
              <a:t>10um</a:t>
            </a:r>
            <a:r>
              <a:rPr lang="zh-CN" altLang="en-US" sz="2000" smtClean="0"/>
              <a:t>，外径也只有</a:t>
            </a:r>
            <a:r>
              <a:rPr lang="en-US" altLang="zh-CN" sz="2000" smtClean="0"/>
              <a:t>125um</a:t>
            </a:r>
            <a:r>
              <a:rPr lang="zh-CN" altLang="en-US" sz="2000" smtClean="0"/>
              <a:t>，加上防水层、加强筋、护套等，用</a:t>
            </a:r>
            <a:r>
              <a:rPr lang="en-US" altLang="zh-CN" sz="2000" smtClean="0"/>
              <a:t>4</a:t>
            </a:r>
            <a:r>
              <a:rPr lang="zh-CN" altLang="en-US" sz="2000" smtClean="0"/>
              <a:t>～</a:t>
            </a:r>
            <a:r>
              <a:rPr lang="en-US" altLang="zh-CN" sz="2000" smtClean="0"/>
              <a:t>48</a:t>
            </a:r>
            <a:r>
              <a:rPr lang="zh-CN" altLang="en-US" sz="2000" smtClean="0"/>
              <a:t>根光纤组成的光缆直径还不到</a:t>
            </a:r>
            <a:r>
              <a:rPr lang="en-US" altLang="zh-CN" sz="2000" smtClean="0"/>
              <a:t>13mm</a:t>
            </a:r>
            <a:r>
              <a:rPr lang="zh-CN" altLang="en-US" sz="2000" smtClean="0"/>
              <a:t>，比标准同轴电缆的直径</a:t>
            </a:r>
            <a:r>
              <a:rPr lang="en-US" altLang="zh-CN" sz="2000" smtClean="0"/>
              <a:t>47mm</a:t>
            </a:r>
            <a:r>
              <a:rPr lang="zh-CN" altLang="en-US" sz="2000" smtClean="0"/>
              <a:t>要小得多，加上光纤是玻璃纤维，比重小，使它具有直径小、重量轻的特点，安装十分方便。</a:t>
            </a:r>
          </a:p>
          <a:p>
            <a:r>
              <a:rPr lang="en-US" altLang="zh-CN" sz="2400" smtClean="0"/>
              <a:t>4</a:t>
            </a:r>
            <a:r>
              <a:rPr lang="zh-CN" altLang="en-US" sz="2400" smtClean="0"/>
              <a:t>）抗干扰能力强</a:t>
            </a:r>
          </a:p>
          <a:p>
            <a:pPr lvl="1"/>
            <a:r>
              <a:rPr lang="zh-CN" altLang="en-US" sz="2000" smtClean="0"/>
              <a:t>因为光纤的基本成分是石英，只传光，不导电，不受电磁场的作用，在其中传输的光信号不受电磁场的影响，故光纤传输对电磁干扰、工业干扰有很强的抵御能力。也正因为如此，在光纤中传输的信号不易被窃听，因而利于保密。</a:t>
            </a:r>
          </a:p>
        </p:txBody>
      </p:sp>
    </p:spTree>
  </p:cSld>
  <p:clrMapOvr>
    <a:masterClrMapping/>
  </p:clrMapOvr>
  <p:transition spd="med">
    <p:diamon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zh-CN" altLang="en-US" smtClean="0"/>
              <a:t>光纤通信的特点</a:t>
            </a:r>
          </a:p>
        </p:txBody>
      </p:sp>
      <p:sp>
        <p:nvSpPr>
          <p:cNvPr id="90115" name="Rectangle 3"/>
          <p:cNvSpPr>
            <a:spLocks noGrp="1" noChangeArrowheads="1"/>
          </p:cNvSpPr>
          <p:nvPr>
            <p:ph type="body" idx="1"/>
          </p:nvPr>
        </p:nvSpPr>
        <p:spPr/>
        <p:txBody>
          <a:bodyPr/>
          <a:lstStyle/>
          <a:p>
            <a:pPr>
              <a:lnSpc>
                <a:spcPct val="100000"/>
              </a:lnSpc>
            </a:pPr>
            <a:r>
              <a:rPr lang="en-US" altLang="zh-CN" sz="2400" smtClean="0"/>
              <a:t>5</a:t>
            </a:r>
            <a:r>
              <a:rPr lang="zh-CN" altLang="en-US" sz="2400" smtClean="0"/>
              <a:t>）保真度高</a:t>
            </a:r>
          </a:p>
          <a:p>
            <a:pPr lvl="1">
              <a:lnSpc>
                <a:spcPct val="110000"/>
              </a:lnSpc>
            </a:pPr>
            <a:r>
              <a:rPr lang="zh-CN" altLang="en-US" sz="2000" smtClean="0"/>
              <a:t>因为光纤传输一般不需要中继放大，不会因为放大引人新的非线性失真。</a:t>
            </a:r>
          </a:p>
          <a:p>
            <a:pPr>
              <a:lnSpc>
                <a:spcPct val="100000"/>
              </a:lnSpc>
            </a:pPr>
            <a:r>
              <a:rPr lang="en-US" altLang="zh-CN" sz="2400" smtClean="0"/>
              <a:t>6</a:t>
            </a:r>
            <a:r>
              <a:rPr lang="zh-CN" altLang="en-US" sz="2400" smtClean="0"/>
              <a:t>）工作性能可靠</a:t>
            </a:r>
          </a:p>
          <a:p>
            <a:pPr lvl="1">
              <a:lnSpc>
                <a:spcPct val="110000"/>
              </a:lnSpc>
            </a:pPr>
            <a:r>
              <a:rPr lang="zh-CN" altLang="en-US" sz="2000" smtClean="0"/>
              <a:t>光纤设备的寿命都很长，无故障工作时间达</a:t>
            </a:r>
            <a:r>
              <a:rPr lang="en-US" altLang="zh-CN" sz="2000" smtClean="0"/>
              <a:t>50</a:t>
            </a:r>
            <a:r>
              <a:rPr lang="zh-CN" altLang="en-US" sz="2000" smtClean="0"/>
              <a:t>万～</a:t>
            </a:r>
            <a:r>
              <a:rPr lang="en-US" altLang="zh-CN" sz="2000" smtClean="0"/>
              <a:t>75</a:t>
            </a:r>
            <a:r>
              <a:rPr lang="zh-CN" altLang="en-US" sz="2000" smtClean="0"/>
              <a:t>万小时，其中寿命最短的是光发射机中的激光器，最低寿命也在</a:t>
            </a:r>
            <a:r>
              <a:rPr lang="en-US" altLang="zh-CN" sz="2000" smtClean="0"/>
              <a:t>10</a:t>
            </a:r>
            <a:r>
              <a:rPr lang="zh-CN" altLang="en-US" sz="2000" smtClean="0"/>
              <a:t>万小时以上。</a:t>
            </a:r>
          </a:p>
          <a:p>
            <a:pPr>
              <a:lnSpc>
                <a:spcPct val="100000"/>
              </a:lnSpc>
            </a:pPr>
            <a:r>
              <a:rPr lang="en-US" altLang="zh-CN" sz="2400" smtClean="0"/>
              <a:t>7</a:t>
            </a:r>
            <a:r>
              <a:rPr lang="zh-CN" altLang="en-US" sz="2400" smtClean="0"/>
              <a:t>）成本不断下降</a:t>
            </a:r>
          </a:p>
          <a:p>
            <a:pPr lvl="1">
              <a:lnSpc>
                <a:spcPct val="110000"/>
              </a:lnSpc>
            </a:pPr>
            <a:r>
              <a:rPr lang="zh-CN" altLang="en-US" sz="2000" smtClean="0"/>
              <a:t>有人提出了新摩尔定律，也叫做光学定律（</a:t>
            </a:r>
            <a:r>
              <a:rPr lang="en-US" altLang="zh-CN" sz="2000" smtClean="0"/>
              <a:t>Optical Law</a:t>
            </a:r>
            <a:r>
              <a:rPr lang="zh-CN" altLang="en-US" sz="2000" smtClean="0"/>
              <a:t>）。该定律指出，光纤传输信息的带宽，每</a:t>
            </a:r>
            <a:r>
              <a:rPr lang="en-US" altLang="zh-CN" sz="2000" smtClean="0"/>
              <a:t>6</a:t>
            </a:r>
            <a:r>
              <a:rPr lang="zh-CN" altLang="en-US" sz="2000" smtClean="0"/>
              <a:t>个月增加</a:t>
            </a:r>
            <a:r>
              <a:rPr lang="en-US" altLang="zh-CN" sz="2000" smtClean="0"/>
              <a:t>1</a:t>
            </a:r>
            <a:r>
              <a:rPr lang="zh-CN" altLang="en-US" sz="2000" smtClean="0"/>
              <a:t>倍，而价格降低</a:t>
            </a:r>
            <a:r>
              <a:rPr lang="en-US" altLang="zh-CN" sz="2000" smtClean="0"/>
              <a:t>1</a:t>
            </a:r>
            <a:r>
              <a:rPr lang="zh-CN" altLang="en-US" sz="2000" smtClean="0"/>
              <a:t>倍。 </a:t>
            </a:r>
          </a:p>
        </p:txBody>
      </p:sp>
    </p:spTree>
  </p:cSld>
  <p:clrMapOvr>
    <a:masterClrMapping/>
  </p:clrMapOvr>
  <p:transition spd="med">
    <p:diamon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p>
            <a:pPr>
              <a:defRPr/>
            </a:pPr>
            <a:r>
              <a:rPr lang="zh-CN" altLang="en-US"/>
              <a:t>桂小林 </a:t>
            </a:r>
            <a:fld id="{DF30E363-BB55-4413-92F4-569D3C0153C3}" type="slidenum">
              <a:rPr lang="en-US"/>
              <a:pPr>
                <a:defRPr/>
              </a:pPr>
              <a:t>99</a:t>
            </a:fld>
            <a:endParaRPr lang="en-US"/>
          </a:p>
        </p:txBody>
      </p:sp>
      <p:sp>
        <p:nvSpPr>
          <p:cNvPr id="91139" name="Rectangle 2"/>
          <p:cNvSpPr>
            <a:spLocks noGrp="1" noChangeArrowheads="1"/>
          </p:cNvSpPr>
          <p:nvPr>
            <p:ph type="title"/>
          </p:nvPr>
        </p:nvSpPr>
        <p:spPr/>
        <p:txBody>
          <a:bodyPr/>
          <a:lstStyle/>
          <a:p>
            <a:r>
              <a:rPr lang="zh-CN" altLang="en-US" smtClean="0"/>
              <a:t>光纤的结构</a:t>
            </a:r>
          </a:p>
        </p:txBody>
      </p:sp>
      <p:sp>
        <p:nvSpPr>
          <p:cNvPr id="91140" name="Rectangle 3"/>
          <p:cNvSpPr>
            <a:spLocks noGrp="1" noChangeArrowheads="1"/>
          </p:cNvSpPr>
          <p:nvPr>
            <p:ph type="body" idx="1"/>
          </p:nvPr>
        </p:nvSpPr>
        <p:spPr/>
        <p:txBody>
          <a:bodyPr/>
          <a:lstStyle/>
          <a:p>
            <a:endParaRPr lang="zh-CN" altLang="en-US" smtClean="0"/>
          </a:p>
        </p:txBody>
      </p:sp>
      <p:pic>
        <p:nvPicPr>
          <p:cNvPr id="91141" name="Picture 4" descr="光纤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84313"/>
            <a:ext cx="604837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18.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19.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2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26.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2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28.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2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0.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3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4.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35.xml><?xml version="1.0" encoding="utf-8"?>
<p:tagLst xmlns:a="http://schemas.openxmlformats.org/drawingml/2006/main" xmlns:r="http://schemas.openxmlformats.org/officeDocument/2006/relationships" xmlns:p="http://schemas.openxmlformats.org/presentationml/2006/main">
  <p:tag name="ANONYMOUSPOLLING" val="False"/>
  <p:tag name="RAINPROBLEMTYPE" val="MultipleChoiceMA"/>
  <p:tag name="RAINPROBLEM" val="MultipleChoiceMA"/>
  <p:tag name="PROBLEMSCORE_HALF" val="0.0"/>
  <p:tag name="PROBLEMSCORE" val="1.0"/>
</p:tagLst>
</file>

<file path=ppt/tags/tag36.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9.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1.xml><?xml version="1.0" encoding="utf-8"?>
<p:tagLst xmlns:a="http://schemas.openxmlformats.org/drawingml/2006/main" xmlns:r="http://schemas.openxmlformats.org/officeDocument/2006/relationships" xmlns:p="http://schemas.openxmlformats.org/presentationml/2006/main">
  <p:tag name="RAINPROBLEM" val="ProblemBullet"/>
  <p:tag name="RAINBULLET" val="Wrong"/>
  <p:tag name="RAINPROBLEMTYPE" val="MultipleChoiceMA"/>
</p:tagLst>
</file>

<file path=ppt/tags/tag42.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4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44.xml><?xml version="1.0" encoding="utf-8"?>
<p:tagLst xmlns:a="http://schemas.openxmlformats.org/drawingml/2006/main" xmlns:r="http://schemas.openxmlformats.org/officeDocument/2006/relationships" xmlns:p="http://schemas.openxmlformats.org/presentationml/2006/main">
  <p:tag name="RAINPROBLEM" val="ProblemBullet"/>
  <p:tag name="RAINBULLET" val="Wrong"/>
  <p:tag name="RAINPROBLEMTYPE" val="MultipleChoiceMA"/>
</p:tagLst>
</file>

<file path=ppt/tags/tag45.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4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7.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4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2.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53.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5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5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6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62.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6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4.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6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8.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69.xml><?xml version="1.0" encoding="utf-8"?>
<p:tagLst xmlns:a="http://schemas.openxmlformats.org/drawingml/2006/main" xmlns:r="http://schemas.openxmlformats.org/officeDocument/2006/relationships" xmlns:p="http://schemas.openxmlformats.org/presentationml/2006/main">
  <p:tag name="ANONYMOUSPOLLING" val="False"/>
  <p:tag name="RAINPROBLEMTYPE" val="MultipleChoiceMA"/>
  <p:tag name="RAINPROBLEM" val="MultipleChoiceMA"/>
  <p:tag name="PROBLEMSCORE_HALF" val="0.0"/>
  <p:tag name="PROBLEMSCORE" val="1.0"/>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70.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7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Wrong"/>
</p:tagLst>
</file>

<file path=ppt/tags/tag76.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Wrong"/>
</p:tagLst>
</file>

<file path=ppt/tags/tag7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7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MA"/>
  <p:tag name="RAINBULLET" val="Correct"/>
</p:tagLst>
</file>

<file path=ppt/tags/tag79.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MA"/>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8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1.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MA"/>
</p:tagLst>
</file>

<file path=ppt/tags/tag8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8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TotalTime>
  <Pages>0</Pages>
  <Words>7473</Words>
  <Characters>0</Characters>
  <Application>Microsoft Office PowerPoint</Application>
  <DocSecurity>0</DocSecurity>
  <PresentationFormat>全屏显示(4:3)</PresentationFormat>
  <Lines>0</Lines>
  <Paragraphs>526</Paragraphs>
  <Slides>107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107</vt:i4>
      </vt:variant>
    </vt:vector>
  </HeadingPairs>
  <TitlesOfParts>
    <vt:vector size="119" baseType="lpstr">
      <vt:lpstr>Microsoft Yahei</vt:lpstr>
      <vt:lpstr>黑体</vt:lpstr>
      <vt:lpstr>楷体</vt:lpstr>
      <vt:lpstr>楷体_GB2312</vt:lpstr>
      <vt:lpstr>隶书</vt:lpstr>
      <vt:lpstr>宋体</vt:lpstr>
      <vt:lpstr>幼圆</vt:lpstr>
      <vt:lpstr>Arial Black</vt:lpstr>
      <vt:lpstr>Calibri</vt:lpstr>
      <vt:lpstr>Times New Roman</vt:lpstr>
      <vt:lpstr>Wingdings</vt:lpstr>
      <vt:lpstr>默认设计模板</vt:lpstr>
      <vt:lpstr>PowerPoint 演示文稿</vt:lpstr>
      <vt:lpstr>物联网通信技术</vt:lpstr>
      <vt:lpstr>物联网通信技术</vt:lpstr>
      <vt:lpstr>物联网通信技术</vt:lpstr>
      <vt:lpstr>5.1.1  Wi-Fi技术</vt:lpstr>
      <vt:lpstr>5.1.1  Wi-Fi技术</vt:lpstr>
      <vt:lpstr>Wi-Fi常用协议标准</vt:lpstr>
      <vt:lpstr>PowerPoint 演示文稿</vt:lpstr>
      <vt:lpstr>5.1.1  Wi-Fi技术</vt:lpstr>
      <vt:lpstr>5.1.1  Wi-Fi技术</vt:lpstr>
      <vt:lpstr>PowerPoint 演示文稿</vt:lpstr>
      <vt:lpstr>5.1.1  Wi-Fi技术</vt:lpstr>
      <vt:lpstr>IEEE 802.11n</vt:lpstr>
      <vt:lpstr>PowerPoint 演示文稿</vt:lpstr>
      <vt:lpstr>PowerPoint 演示文稿</vt:lpstr>
      <vt:lpstr>Wi-Fi安全技术 </vt:lpstr>
      <vt:lpstr>PowerPoint 演示文稿</vt:lpstr>
      <vt:lpstr>WPA</vt:lpstr>
      <vt:lpstr>PowerPoint 演示文稿</vt:lpstr>
      <vt:lpstr>PowerPoint 演示文稿</vt:lpstr>
      <vt:lpstr>PowerPoint 演示文稿</vt:lpstr>
      <vt:lpstr>5.1 近距离无线通信技术</vt:lpstr>
      <vt:lpstr>5.1 近距离无线通信技术</vt:lpstr>
      <vt:lpstr>5.1 近距离无线通信技术</vt:lpstr>
      <vt:lpstr>5.1 近距离无线通信技术</vt:lpstr>
      <vt:lpstr>5.1 近距离无线通信技术</vt:lpstr>
      <vt:lpstr>PowerPoint 演示文稿</vt:lpstr>
      <vt:lpstr>5.1 近距离无线通信技术：学生实训</vt:lpstr>
      <vt:lpstr>5.1 近距离无线通信技术</vt:lpstr>
      <vt:lpstr>5.1 近距离无线通信技术</vt:lpstr>
      <vt:lpstr>5.1 近距离无线通信技术</vt:lpstr>
      <vt:lpstr>5.1.2 蓝牙技术</vt:lpstr>
      <vt:lpstr>5.1.2 蓝牙技术</vt:lpstr>
      <vt:lpstr>PowerPoint 演示文稿</vt:lpstr>
      <vt:lpstr>5.1.2 蓝牙技术</vt:lpstr>
      <vt:lpstr>5.1.2 蓝牙技术</vt:lpstr>
      <vt:lpstr>5.1.2 蓝牙技术</vt:lpstr>
      <vt:lpstr>5.1.2 蓝牙技术</vt:lpstr>
      <vt:lpstr>PowerPoint 演示文稿</vt:lpstr>
      <vt:lpstr>5.1.2 蓝牙技术</vt:lpstr>
      <vt:lpstr>5.1.2 蓝牙技术</vt:lpstr>
      <vt:lpstr>5.1.2 蓝牙技术</vt:lpstr>
      <vt:lpstr>5.1.2 蓝牙技术</vt:lpstr>
      <vt:lpstr>5.1.2 蓝牙技术</vt:lpstr>
      <vt:lpstr>5.1.2 蓝牙技术</vt:lpstr>
      <vt:lpstr>PowerPoint 演示文稿</vt:lpstr>
      <vt:lpstr>5.1 近距离无线通信技术：学生实训</vt:lpstr>
      <vt:lpstr>PowerPoint 演示文稿</vt:lpstr>
      <vt:lpstr>5.1.3  ZigBee技术</vt:lpstr>
      <vt:lpstr>Zigbee处理器</vt:lpstr>
      <vt:lpstr>CC2530</vt:lpstr>
      <vt:lpstr>PowerPoint 演示文稿</vt:lpstr>
      <vt:lpstr>ZigBee协议标准</vt:lpstr>
      <vt:lpstr>ZigBee协议标准</vt:lpstr>
      <vt:lpstr>ZigBee传输距离</vt:lpstr>
      <vt:lpstr>ZigBee组网技术</vt:lpstr>
      <vt:lpstr>ZigBee组网技术</vt:lpstr>
      <vt:lpstr>ZIgBee接入</vt:lpstr>
      <vt:lpstr>PowerPoint 演示文稿</vt:lpstr>
      <vt:lpstr>PowerPoint 演示文稿</vt:lpstr>
      <vt:lpstr>PowerPoint 演示文稿</vt:lpstr>
      <vt:lpstr>学生讨论，互动环节</vt:lpstr>
      <vt:lpstr>5.2 远距离无线通信技术</vt:lpstr>
      <vt:lpstr>5.2.1 卫星通信技术</vt:lpstr>
      <vt:lpstr>1. 卫星通信技术原理</vt:lpstr>
      <vt:lpstr>PowerPoint 演示文稿</vt:lpstr>
      <vt:lpstr>PowerPoint 演示文稿</vt:lpstr>
      <vt:lpstr>通信卫星种类</vt:lpstr>
      <vt:lpstr>通信卫星种类</vt:lpstr>
      <vt:lpstr>卫星通信原理</vt:lpstr>
      <vt:lpstr>5.2.2 移动通信技术</vt:lpstr>
      <vt:lpstr>1. 移动通信分类</vt:lpstr>
      <vt:lpstr>PowerPoint 演示文稿</vt:lpstr>
      <vt:lpstr>PowerPoint 演示文稿</vt:lpstr>
      <vt:lpstr>移动通信的发展阶段</vt:lpstr>
      <vt:lpstr>PowerPoint 演示文稿</vt:lpstr>
      <vt:lpstr>PowerPoint 演示文稿</vt:lpstr>
      <vt:lpstr>PowerPoint 演示文稿</vt:lpstr>
      <vt:lpstr>PowerPoint 演示文稿</vt:lpstr>
      <vt:lpstr>4G-LTE</vt:lpstr>
      <vt:lpstr>学生调研</vt:lpstr>
      <vt:lpstr>4G应用</vt:lpstr>
      <vt:lpstr>校车监控</vt:lpstr>
      <vt:lpstr>公交调度系统</vt:lpstr>
      <vt:lpstr>拉土车监控</vt:lpstr>
      <vt:lpstr>作业 </vt:lpstr>
      <vt:lpstr>5.2.3 微波通信技术</vt:lpstr>
      <vt:lpstr>1. 微波类型</vt:lpstr>
      <vt:lpstr>2.微波通信方式</vt:lpstr>
      <vt:lpstr>列举几种微波通信的应用</vt:lpstr>
      <vt:lpstr>5.3 有线通信技术</vt:lpstr>
      <vt:lpstr>5.3.1 双绞线</vt:lpstr>
      <vt:lpstr>5.3.2 光纤</vt:lpstr>
      <vt:lpstr>学生讨论</vt:lpstr>
      <vt:lpstr>光纤通信的特点</vt:lpstr>
      <vt:lpstr>光纤通信的特点</vt:lpstr>
      <vt:lpstr>光纤通信的特点</vt:lpstr>
      <vt:lpstr>光纤通信的特点</vt:lpstr>
      <vt:lpstr>光纤的结构</vt:lpstr>
      <vt:lpstr>PowerPoint 演示文稿</vt:lpstr>
      <vt:lpstr>光纤局域网</vt:lpstr>
      <vt:lpstr>5.3.3 以太网</vt:lpstr>
      <vt:lpstr>PowerPoint 演示文稿</vt:lpstr>
      <vt:lpstr>PowerPoint 演示文稿</vt:lpstr>
      <vt:lpstr>PowerPoint 演示文稿</vt:lpstr>
      <vt:lpstr>学生讨论</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622</cp:revision>
  <dcterms:created xsi:type="dcterms:W3CDTF">2004-05-18T02:59:53Z</dcterms:created>
  <dcterms:modified xsi:type="dcterms:W3CDTF">2024-09-29T08:16:47Z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