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257" r:id="rId3"/>
    <p:sldId id="259" r:id="rId4"/>
    <p:sldId id="364" r:id="rId5"/>
    <p:sldId id="262" r:id="rId6"/>
    <p:sldId id="353" r:id="rId7"/>
    <p:sldId id="460" r:id="rId8"/>
    <p:sldId id="459" r:id="rId9"/>
    <p:sldId id="352" r:id="rId10"/>
    <p:sldId id="347" r:id="rId11"/>
    <p:sldId id="461" r:id="rId12"/>
    <p:sldId id="366" r:id="rId13"/>
    <p:sldId id="354" r:id="rId14"/>
    <p:sldId id="361" r:id="rId15"/>
    <p:sldId id="462" r:id="rId16"/>
    <p:sldId id="359" r:id="rId17"/>
    <p:sldId id="374" r:id="rId18"/>
    <p:sldId id="463" r:id="rId19"/>
    <p:sldId id="464" r:id="rId20"/>
    <p:sldId id="465" r:id="rId21"/>
    <p:sldId id="466" r:id="rId22"/>
    <p:sldId id="468" r:id="rId23"/>
    <p:sldId id="469" r:id="rId24"/>
    <p:sldId id="470" r:id="rId25"/>
    <p:sldId id="467" r:id="rId26"/>
    <p:sldId id="471" r:id="rId27"/>
    <p:sldId id="472" r:id="rId28"/>
    <p:sldId id="473" r:id="rId29"/>
    <p:sldId id="474" r:id="rId30"/>
    <p:sldId id="480" r:id="rId31"/>
    <p:sldId id="475" r:id="rId32"/>
    <p:sldId id="479" r:id="rId33"/>
    <p:sldId id="478" r:id="rId34"/>
    <p:sldId id="477" r:id="rId35"/>
    <p:sldId id="481" r:id="rId36"/>
    <p:sldId id="482" r:id="rId37"/>
    <p:sldId id="476" r:id="rId38"/>
    <p:sldId id="483" r:id="rId39"/>
    <p:sldId id="369" r:id="rId40"/>
    <p:sldId id="485" r:id="rId41"/>
    <p:sldId id="486" r:id="rId42"/>
    <p:sldId id="487" r:id="rId43"/>
    <p:sldId id="488" r:id="rId44"/>
    <p:sldId id="484" r:id="rId45"/>
    <p:sldId id="490" r:id="rId46"/>
    <p:sldId id="491" r:id="rId47"/>
    <p:sldId id="489" r:id="rId48"/>
    <p:sldId id="375" r:id="rId49"/>
    <p:sldId id="492" r:id="rId50"/>
    <p:sldId id="494" r:id="rId51"/>
    <p:sldId id="493" r:id="rId52"/>
    <p:sldId id="376" r:id="rId53"/>
    <p:sldId id="377" r:id="rId54"/>
    <p:sldId id="381" r:id="rId55"/>
    <p:sldId id="495" r:id="rId56"/>
    <p:sldId id="378" r:id="rId57"/>
    <p:sldId id="379" r:id="rId58"/>
    <p:sldId id="387" r:id="rId59"/>
    <p:sldId id="382" r:id="rId60"/>
    <p:sldId id="384" r:id="rId61"/>
    <p:sldId id="380" r:id="rId62"/>
    <p:sldId id="498" r:id="rId63"/>
    <p:sldId id="499" r:id="rId64"/>
    <p:sldId id="500" r:id="rId65"/>
    <p:sldId id="391" r:id="rId66"/>
    <p:sldId id="501" r:id="rId67"/>
    <p:sldId id="502" r:id="rId68"/>
    <p:sldId id="503" r:id="rId69"/>
    <p:sldId id="496" r:id="rId70"/>
    <p:sldId id="504" r:id="rId71"/>
    <p:sldId id="506" r:id="rId72"/>
    <p:sldId id="507" r:id="rId73"/>
    <p:sldId id="505" r:id="rId74"/>
    <p:sldId id="508" r:id="rId75"/>
    <p:sldId id="513" r:id="rId76"/>
    <p:sldId id="514" r:id="rId77"/>
    <p:sldId id="263" r:id="rId7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A936"/>
    <a:srgbClr val="FCD7A1"/>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7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CAC29-8A0E-4BA0-AC59-B2DBAF93F1B2}" type="datetimeFigureOut">
              <a:rPr lang="zh-CN" altLang="en-US" smtClean="0"/>
              <a:t>2026/1/29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F5C01A-A1A1-464E-A57D-901F572DE18F}" type="slidenum">
              <a:rPr lang="zh-CN" altLang="en-US" smtClean="0"/>
              <a:t>‹#›</a:t>
            </a:fld>
            <a:endParaRPr lang="zh-CN" altLang="en-US"/>
          </a:p>
        </p:txBody>
      </p:sp>
    </p:spTree>
    <p:extLst>
      <p:ext uri="{BB962C8B-B14F-4D97-AF65-F5344CB8AC3E}">
        <p14:creationId xmlns:p14="http://schemas.microsoft.com/office/powerpoint/2010/main" val="3869503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15</a:t>
            </a:fld>
            <a:endParaRPr lang="zh-CN" altLang="en-US"/>
          </a:p>
        </p:txBody>
      </p:sp>
    </p:spTree>
    <p:extLst>
      <p:ext uri="{BB962C8B-B14F-4D97-AF65-F5344CB8AC3E}">
        <p14:creationId xmlns:p14="http://schemas.microsoft.com/office/powerpoint/2010/main" val="2975492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16</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17</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18</a:t>
            </a:fld>
            <a:endParaRPr lang="zh-CN" altLang="en-US"/>
          </a:p>
        </p:txBody>
      </p:sp>
    </p:spTree>
    <p:extLst>
      <p:ext uri="{BB962C8B-B14F-4D97-AF65-F5344CB8AC3E}">
        <p14:creationId xmlns:p14="http://schemas.microsoft.com/office/powerpoint/2010/main" val="996949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19</a:t>
            </a:fld>
            <a:endParaRPr lang="zh-CN" altLang="en-US"/>
          </a:p>
        </p:txBody>
      </p:sp>
    </p:spTree>
    <p:extLst>
      <p:ext uri="{BB962C8B-B14F-4D97-AF65-F5344CB8AC3E}">
        <p14:creationId xmlns:p14="http://schemas.microsoft.com/office/powerpoint/2010/main" val="778082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20</a:t>
            </a:fld>
            <a:endParaRPr lang="zh-CN" altLang="en-US"/>
          </a:p>
        </p:txBody>
      </p:sp>
    </p:spTree>
    <p:extLst>
      <p:ext uri="{BB962C8B-B14F-4D97-AF65-F5344CB8AC3E}">
        <p14:creationId xmlns:p14="http://schemas.microsoft.com/office/powerpoint/2010/main" val="244529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21</a:t>
            </a:fld>
            <a:endParaRPr lang="zh-CN" altLang="en-US"/>
          </a:p>
        </p:txBody>
      </p:sp>
    </p:spTree>
    <p:extLst>
      <p:ext uri="{BB962C8B-B14F-4D97-AF65-F5344CB8AC3E}">
        <p14:creationId xmlns:p14="http://schemas.microsoft.com/office/powerpoint/2010/main" val="343644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22</a:t>
            </a:fld>
            <a:endParaRPr lang="zh-CN" altLang="en-US"/>
          </a:p>
        </p:txBody>
      </p:sp>
    </p:spTree>
    <p:extLst>
      <p:ext uri="{BB962C8B-B14F-4D97-AF65-F5344CB8AC3E}">
        <p14:creationId xmlns:p14="http://schemas.microsoft.com/office/powerpoint/2010/main" val="2588787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23</a:t>
            </a:fld>
            <a:endParaRPr lang="zh-CN" altLang="en-US"/>
          </a:p>
        </p:txBody>
      </p:sp>
    </p:spTree>
    <p:extLst>
      <p:ext uri="{BB962C8B-B14F-4D97-AF65-F5344CB8AC3E}">
        <p14:creationId xmlns:p14="http://schemas.microsoft.com/office/powerpoint/2010/main" val="797450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24</a:t>
            </a:fld>
            <a:endParaRPr lang="zh-CN" altLang="en-US"/>
          </a:p>
        </p:txBody>
      </p:sp>
    </p:spTree>
    <p:extLst>
      <p:ext uri="{BB962C8B-B14F-4D97-AF65-F5344CB8AC3E}">
        <p14:creationId xmlns:p14="http://schemas.microsoft.com/office/powerpoint/2010/main" val="1381809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25</a:t>
            </a:fld>
            <a:endParaRPr lang="zh-CN" altLang="en-US"/>
          </a:p>
        </p:txBody>
      </p:sp>
    </p:spTree>
    <p:extLst>
      <p:ext uri="{BB962C8B-B14F-4D97-AF65-F5344CB8AC3E}">
        <p14:creationId xmlns:p14="http://schemas.microsoft.com/office/powerpoint/2010/main" val="1263012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26</a:t>
            </a:fld>
            <a:endParaRPr lang="zh-CN" altLang="en-US"/>
          </a:p>
        </p:txBody>
      </p:sp>
    </p:spTree>
    <p:extLst>
      <p:ext uri="{BB962C8B-B14F-4D97-AF65-F5344CB8AC3E}">
        <p14:creationId xmlns:p14="http://schemas.microsoft.com/office/powerpoint/2010/main" val="3286784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27</a:t>
            </a:fld>
            <a:endParaRPr lang="zh-CN" altLang="en-US"/>
          </a:p>
        </p:txBody>
      </p:sp>
    </p:spTree>
    <p:extLst>
      <p:ext uri="{BB962C8B-B14F-4D97-AF65-F5344CB8AC3E}">
        <p14:creationId xmlns:p14="http://schemas.microsoft.com/office/powerpoint/2010/main" val="4226463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28</a:t>
            </a:fld>
            <a:endParaRPr lang="zh-CN" altLang="en-US"/>
          </a:p>
        </p:txBody>
      </p:sp>
    </p:spTree>
    <p:extLst>
      <p:ext uri="{BB962C8B-B14F-4D97-AF65-F5344CB8AC3E}">
        <p14:creationId xmlns:p14="http://schemas.microsoft.com/office/powerpoint/2010/main" val="2297280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29</a:t>
            </a:fld>
            <a:endParaRPr lang="zh-CN" altLang="en-US"/>
          </a:p>
        </p:txBody>
      </p:sp>
    </p:spTree>
    <p:extLst>
      <p:ext uri="{BB962C8B-B14F-4D97-AF65-F5344CB8AC3E}">
        <p14:creationId xmlns:p14="http://schemas.microsoft.com/office/powerpoint/2010/main" val="1257402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30</a:t>
            </a:fld>
            <a:endParaRPr lang="zh-CN" altLang="en-US"/>
          </a:p>
        </p:txBody>
      </p:sp>
    </p:spTree>
    <p:extLst>
      <p:ext uri="{BB962C8B-B14F-4D97-AF65-F5344CB8AC3E}">
        <p14:creationId xmlns:p14="http://schemas.microsoft.com/office/powerpoint/2010/main" val="1757235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31</a:t>
            </a:fld>
            <a:endParaRPr lang="zh-CN" altLang="en-US"/>
          </a:p>
        </p:txBody>
      </p:sp>
    </p:spTree>
    <p:extLst>
      <p:ext uri="{BB962C8B-B14F-4D97-AF65-F5344CB8AC3E}">
        <p14:creationId xmlns:p14="http://schemas.microsoft.com/office/powerpoint/2010/main" val="4234802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a:t>
            </a:fld>
            <a:endParaRPr lang="zh-CN" altLang="en-US"/>
          </a:p>
        </p:txBody>
      </p:sp>
    </p:spTree>
    <p:extLst>
      <p:ext uri="{BB962C8B-B14F-4D97-AF65-F5344CB8AC3E}">
        <p14:creationId xmlns:p14="http://schemas.microsoft.com/office/powerpoint/2010/main" val="1991916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32</a:t>
            </a:fld>
            <a:endParaRPr lang="zh-CN" altLang="en-US"/>
          </a:p>
        </p:txBody>
      </p:sp>
    </p:spTree>
    <p:extLst>
      <p:ext uri="{BB962C8B-B14F-4D97-AF65-F5344CB8AC3E}">
        <p14:creationId xmlns:p14="http://schemas.microsoft.com/office/powerpoint/2010/main" val="1168493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33</a:t>
            </a:fld>
            <a:endParaRPr lang="zh-CN" altLang="en-US"/>
          </a:p>
        </p:txBody>
      </p:sp>
    </p:spTree>
    <p:extLst>
      <p:ext uri="{BB962C8B-B14F-4D97-AF65-F5344CB8AC3E}">
        <p14:creationId xmlns:p14="http://schemas.microsoft.com/office/powerpoint/2010/main" val="4010427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34</a:t>
            </a:fld>
            <a:endParaRPr lang="zh-CN" altLang="en-US"/>
          </a:p>
        </p:txBody>
      </p:sp>
    </p:spTree>
    <p:extLst>
      <p:ext uri="{BB962C8B-B14F-4D97-AF65-F5344CB8AC3E}">
        <p14:creationId xmlns:p14="http://schemas.microsoft.com/office/powerpoint/2010/main" val="430361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35</a:t>
            </a:fld>
            <a:endParaRPr lang="zh-CN" altLang="en-US"/>
          </a:p>
        </p:txBody>
      </p:sp>
    </p:spTree>
    <p:extLst>
      <p:ext uri="{BB962C8B-B14F-4D97-AF65-F5344CB8AC3E}">
        <p14:creationId xmlns:p14="http://schemas.microsoft.com/office/powerpoint/2010/main" val="2665410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36</a:t>
            </a:fld>
            <a:endParaRPr lang="zh-CN" altLang="en-US"/>
          </a:p>
        </p:txBody>
      </p:sp>
    </p:spTree>
    <p:extLst>
      <p:ext uri="{BB962C8B-B14F-4D97-AF65-F5344CB8AC3E}">
        <p14:creationId xmlns:p14="http://schemas.microsoft.com/office/powerpoint/2010/main" val="2883277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37</a:t>
            </a:fld>
            <a:endParaRPr lang="zh-CN" altLang="en-US"/>
          </a:p>
        </p:txBody>
      </p:sp>
    </p:spTree>
    <p:extLst>
      <p:ext uri="{BB962C8B-B14F-4D97-AF65-F5344CB8AC3E}">
        <p14:creationId xmlns:p14="http://schemas.microsoft.com/office/powerpoint/2010/main" val="256137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38</a:t>
            </a:fld>
            <a:endParaRPr lang="zh-CN" altLang="en-US"/>
          </a:p>
        </p:txBody>
      </p:sp>
    </p:spTree>
    <p:extLst>
      <p:ext uri="{BB962C8B-B14F-4D97-AF65-F5344CB8AC3E}">
        <p14:creationId xmlns:p14="http://schemas.microsoft.com/office/powerpoint/2010/main" val="4271003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39</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40</a:t>
            </a:fld>
            <a:endParaRPr lang="zh-CN" altLang="en-US"/>
          </a:p>
        </p:txBody>
      </p:sp>
    </p:spTree>
    <p:extLst>
      <p:ext uri="{BB962C8B-B14F-4D97-AF65-F5344CB8AC3E}">
        <p14:creationId xmlns:p14="http://schemas.microsoft.com/office/powerpoint/2010/main" val="3534488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41</a:t>
            </a:fld>
            <a:endParaRPr lang="zh-CN" altLang="en-US"/>
          </a:p>
        </p:txBody>
      </p:sp>
    </p:spTree>
    <p:extLst>
      <p:ext uri="{BB962C8B-B14F-4D97-AF65-F5344CB8AC3E}">
        <p14:creationId xmlns:p14="http://schemas.microsoft.com/office/powerpoint/2010/main" val="1121835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42</a:t>
            </a:fld>
            <a:endParaRPr lang="zh-CN" altLang="en-US"/>
          </a:p>
        </p:txBody>
      </p:sp>
    </p:spTree>
    <p:extLst>
      <p:ext uri="{BB962C8B-B14F-4D97-AF65-F5344CB8AC3E}">
        <p14:creationId xmlns:p14="http://schemas.microsoft.com/office/powerpoint/2010/main" val="1275847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43</a:t>
            </a:fld>
            <a:endParaRPr lang="zh-CN" altLang="en-US"/>
          </a:p>
        </p:txBody>
      </p:sp>
    </p:spTree>
    <p:extLst>
      <p:ext uri="{BB962C8B-B14F-4D97-AF65-F5344CB8AC3E}">
        <p14:creationId xmlns:p14="http://schemas.microsoft.com/office/powerpoint/2010/main" val="3644923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44</a:t>
            </a:fld>
            <a:endParaRPr lang="zh-CN" altLang="en-US"/>
          </a:p>
        </p:txBody>
      </p:sp>
    </p:spTree>
    <p:extLst>
      <p:ext uri="{BB962C8B-B14F-4D97-AF65-F5344CB8AC3E}">
        <p14:creationId xmlns:p14="http://schemas.microsoft.com/office/powerpoint/2010/main" val="36985264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45</a:t>
            </a:fld>
            <a:endParaRPr lang="zh-CN" altLang="en-US"/>
          </a:p>
        </p:txBody>
      </p:sp>
    </p:spTree>
    <p:extLst>
      <p:ext uri="{BB962C8B-B14F-4D97-AF65-F5344CB8AC3E}">
        <p14:creationId xmlns:p14="http://schemas.microsoft.com/office/powerpoint/2010/main" val="20301884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46</a:t>
            </a:fld>
            <a:endParaRPr lang="zh-CN" altLang="en-US"/>
          </a:p>
        </p:txBody>
      </p:sp>
    </p:spTree>
    <p:extLst>
      <p:ext uri="{BB962C8B-B14F-4D97-AF65-F5344CB8AC3E}">
        <p14:creationId xmlns:p14="http://schemas.microsoft.com/office/powerpoint/2010/main" val="2658399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47</a:t>
            </a:fld>
            <a:endParaRPr lang="zh-CN" altLang="en-US"/>
          </a:p>
        </p:txBody>
      </p:sp>
    </p:spTree>
    <p:extLst>
      <p:ext uri="{BB962C8B-B14F-4D97-AF65-F5344CB8AC3E}">
        <p14:creationId xmlns:p14="http://schemas.microsoft.com/office/powerpoint/2010/main" val="33789396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48</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49</a:t>
            </a:fld>
            <a:endParaRPr lang="zh-CN" altLang="en-US"/>
          </a:p>
        </p:txBody>
      </p:sp>
    </p:spTree>
    <p:extLst>
      <p:ext uri="{BB962C8B-B14F-4D97-AF65-F5344CB8AC3E}">
        <p14:creationId xmlns:p14="http://schemas.microsoft.com/office/powerpoint/2010/main" val="1212557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50</a:t>
            </a:fld>
            <a:endParaRPr lang="zh-CN" altLang="en-US"/>
          </a:p>
        </p:txBody>
      </p:sp>
    </p:spTree>
    <p:extLst>
      <p:ext uri="{BB962C8B-B14F-4D97-AF65-F5344CB8AC3E}">
        <p14:creationId xmlns:p14="http://schemas.microsoft.com/office/powerpoint/2010/main" val="2315068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51</a:t>
            </a:fld>
            <a:endParaRPr lang="zh-CN" altLang="en-US"/>
          </a:p>
        </p:txBody>
      </p:sp>
    </p:spTree>
    <p:extLst>
      <p:ext uri="{BB962C8B-B14F-4D97-AF65-F5344CB8AC3E}">
        <p14:creationId xmlns:p14="http://schemas.microsoft.com/office/powerpoint/2010/main" val="398162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a:t>
            </a:fld>
            <a:endParaRPr lang="zh-CN" altLang="en-US"/>
          </a:p>
        </p:txBody>
      </p:sp>
    </p:spTree>
    <p:extLst>
      <p:ext uri="{BB962C8B-B14F-4D97-AF65-F5344CB8AC3E}">
        <p14:creationId xmlns:p14="http://schemas.microsoft.com/office/powerpoint/2010/main" val="3270436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52</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53</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54</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55</a:t>
            </a:fld>
            <a:endParaRPr lang="zh-CN" altLang="en-US"/>
          </a:p>
        </p:txBody>
      </p:sp>
    </p:spTree>
    <p:extLst>
      <p:ext uri="{BB962C8B-B14F-4D97-AF65-F5344CB8AC3E}">
        <p14:creationId xmlns:p14="http://schemas.microsoft.com/office/powerpoint/2010/main" val="5614633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56</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57</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58</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59</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60</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8</a:t>
            </a:fld>
            <a:endParaRPr lang="zh-CN" altLang="en-US"/>
          </a:p>
        </p:txBody>
      </p:sp>
    </p:spTree>
    <p:extLst>
      <p:ext uri="{BB962C8B-B14F-4D97-AF65-F5344CB8AC3E}">
        <p14:creationId xmlns:p14="http://schemas.microsoft.com/office/powerpoint/2010/main" val="16253309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62</a:t>
            </a:fld>
            <a:endParaRPr lang="zh-CN" altLang="en-US"/>
          </a:p>
        </p:txBody>
      </p:sp>
    </p:spTree>
    <p:extLst>
      <p:ext uri="{BB962C8B-B14F-4D97-AF65-F5344CB8AC3E}">
        <p14:creationId xmlns:p14="http://schemas.microsoft.com/office/powerpoint/2010/main" val="1622244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63</a:t>
            </a:fld>
            <a:endParaRPr lang="zh-CN" altLang="en-US"/>
          </a:p>
        </p:txBody>
      </p:sp>
    </p:spTree>
    <p:extLst>
      <p:ext uri="{BB962C8B-B14F-4D97-AF65-F5344CB8AC3E}">
        <p14:creationId xmlns:p14="http://schemas.microsoft.com/office/powerpoint/2010/main" val="16910113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64</a:t>
            </a:fld>
            <a:endParaRPr lang="zh-CN" altLang="en-US"/>
          </a:p>
        </p:txBody>
      </p:sp>
    </p:spTree>
    <p:extLst>
      <p:ext uri="{BB962C8B-B14F-4D97-AF65-F5344CB8AC3E}">
        <p14:creationId xmlns:p14="http://schemas.microsoft.com/office/powerpoint/2010/main" val="33435426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65</a:t>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66</a:t>
            </a:fld>
            <a:endParaRPr lang="zh-CN" altLang="en-US"/>
          </a:p>
        </p:txBody>
      </p:sp>
    </p:spTree>
    <p:extLst>
      <p:ext uri="{BB962C8B-B14F-4D97-AF65-F5344CB8AC3E}">
        <p14:creationId xmlns:p14="http://schemas.microsoft.com/office/powerpoint/2010/main" val="25625519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67</a:t>
            </a:fld>
            <a:endParaRPr lang="zh-CN" altLang="en-US"/>
          </a:p>
        </p:txBody>
      </p:sp>
    </p:spTree>
    <p:extLst>
      <p:ext uri="{BB962C8B-B14F-4D97-AF65-F5344CB8AC3E}">
        <p14:creationId xmlns:p14="http://schemas.microsoft.com/office/powerpoint/2010/main" val="18658142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68</a:t>
            </a:fld>
            <a:endParaRPr lang="zh-CN" altLang="en-US"/>
          </a:p>
        </p:txBody>
      </p:sp>
    </p:spTree>
    <p:extLst>
      <p:ext uri="{BB962C8B-B14F-4D97-AF65-F5344CB8AC3E}">
        <p14:creationId xmlns:p14="http://schemas.microsoft.com/office/powerpoint/2010/main" val="15782346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69</a:t>
            </a:fld>
            <a:endParaRPr lang="zh-CN" altLang="en-US"/>
          </a:p>
        </p:txBody>
      </p:sp>
    </p:spTree>
    <p:extLst>
      <p:ext uri="{BB962C8B-B14F-4D97-AF65-F5344CB8AC3E}">
        <p14:creationId xmlns:p14="http://schemas.microsoft.com/office/powerpoint/2010/main" val="30951339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70</a:t>
            </a:fld>
            <a:endParaRPr lang="zh-CN" altLang="en-US"/>
          </a:p>
        </p:txBody>
      </p:sp>
    </p:spTree>
    <p:extLst>
      <p:ext uri="{BB962C8B-B14F-4D97-AF65-F5344CB8AC3E}">
        <p14:creationId xmlns:p14="http://schemas.microsoft.com/office/powerpoint/2010/main" val="17120574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71</a:t>
            </a:fld>
            <a:endParaRPr lang="zh-CN" altLang="en-US"/>
          </a:p>
        </p:txBody>
      </p:sp>
    </p:spTree>
    <p:extLst>
      <p:ext uri="{BB962C8B-B14F-4D97-AF65-F5344CB8AC3E}">
        <p14:creationId xmlns:p14="http://schemas.microsoft.com/office/powerpoint/2010/main" val="3052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9</a:t>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72</a:t>
            </a:fld>
            <a:endParaRPr lang="zh-CN" altLang="en-US"/>
          </a:p>
        </p:txBody>
      </p:sp>
    </p:spTree>
    <p:extLst>
      <p:ext uri="{BB962C8B-B14F-4D97-AF65-F5344CB8AC3E}">
        <p14:creationId xmlns:p14="http://schemas.microsoft.com/office/powerpoint/2010/main" val="36368735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73</a:t>
            </a:fld>
            <a:endParaRPr lang="zh-CN" altLang="en-US"/>
          </a:p>
        </p:txBody>
      </p:sp>
    </p:spTree>
    <p:extLst>
      <p:ext uri="{BB962C8B-B14F-4D97-AF65-F5344CB8AC3E}">
        <p14:creationId xmlns:p14="http://schemas.microsoft.com/office/powerpoint/2010/main" val="37106809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74</a:t>
            </a:fld>
            <a:endParaRPr lang="zh-CN" altLang="en-US"/>
          </a:p>
        </p:txBody>
      </p:sp>
    </p:spTree>
    <p:extLst>
      <p:ext uri="{BB962C8B-B14F-4D97-AF65-F5344CB8AC3E}">
        <p14:creationId xmlns:p14="http://schemas.microsoft.com/office/powerpoint/2010/main" val="10133290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75</a:t>
            </a:fld>
            <a:endParaRPr lang="zh-CN" altLang="en-US"/>
          </a:p>
        </p:txBody>
      </p:sp>
    </p:spTree>
    <p:extLst>
      <p:ext uri="{BB962C8B-B14F-4D97-AF65-F5344CB8AC3E}">
        <p14:creationId xmlns:p14="http://schemas.microsoft.com/office/powerpoint/2010/main" val="33310511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76</a:t>
            </a:fld>
            <a:endParaRPr lang="zh-CN" altLang="en-US"/>
          </a:p>
        </p:txBody>
      </p:sp>
    </p:spTree>
    <p:extLst>
      <p:ext uri="{BB962C8B-B14F-4D97-AF65-F5344CB8AC3E}">
        <p14:creationId xmlns:p14="http://schemas.microsoft.com/office/powerpoint/2010/main" val="3604368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11</a:t>
            </a:fld>
            <a:endParaRPr lang="zh-CN" altLang="en-US"/>
          </a:p>
        </p:txBody>
      </p:sp>
    </p:spTree>
    <p:extLst>
      <p:ext uri="{BB962C8B-B14F-4D97-AF65-F5344CB8AC3E}">
        <p14:creationId xmlns:p14="http://schemas.microsoft.com/office/powerpoint/2010/main" val="2408869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8F31E4-84E2-04FC-4CF9-292EEC81C01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C4CEB21-5E9E-7B69-BD27-8D3CF062F4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387187F-0470-D15C-EE9F-73C6B3241AF6}"/>
              </a:ext>
            </a:extLst>
          </p:cNvPr>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5" name="页脚占位符 4">
            <a:extLst>
              <a:ext uri="{FF2B5EF4-FFF2-40B4-BE49-F238E27FC236}">
                <a16:creationId xmlns:a16="http://schemas.microsoft.com/office/drawing/2014/main" id="{2911E0D4-4213-B6B2-7B2B-C45C90B3BE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881CF5-B71F-E078-2692-FB73C9C506A5}"/>
              </a:ext>
            </a:extLst>
          </p:cNvPr>
          <p:cNvSpPr>
            <a:spLocks noGrp="1"/>
          </p:cNvSpPr>
          <p:nvPr>
            <p:ph type="sldNum" sz="quarter" idx="12"/>
          </p:nvPr>
        </p:nvSpPr>
        <p:spPr/>
        <p:txBody>
          <a:bodyPr/>
          <a:lstStyle/>
          <a:p>
            <a:fld id="{E2C223AA-A7FB-46DA-8361-F66FCC11274F}" type="slidenum">
              <a:rPr lang="zh-CN" altLang="en-US" smtClean="0"/>
              <a:t>‹#›</a:t>
            </a:fld>
            <a:endParaRPr lang="zh-CN" altLang="en-US"/>
          </a:p>
        </p:txBody>
      </p:sp>
    </p:spTree>
    <p:extLst>
      <p:ext uri="{BB962C8B-B14F-4D97-AF65-F5344CB8AC3E}">
        <p14:creationId xmlns:p14="http://schemas.microsoft.com/office/powerpoint/2010/main" val="4013812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438059-C811-C3F5-98F0-810594A2D9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66143A-43CD-8C16-D9FC-F2921347624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DE04E02-21F2-9B34-89CE-333F12B1F776}"/>
              </a:ext>
            </a:extLst>
          </p:cNvPr>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5" name="页脚占位符 4">
            <a:extLst>
              <a:ext uri="{FF2B5EF4-FFF2-40B4-BE49-F238E27FC236}">
                <a16:creationId xmlns:a16="http://schemas.microsoft.com/office/drawing/2014/main" id="{D1C193AE-AC5F-9045-AA11-CD81AEA526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539CA37-4F05-9F3F-B644-FDA4100DCED2}"/>
              </a:ext>
            </a:extLst>
          </p:cNvPr>
          <p:cNvSpPr>
            <a:spLocks noGrp="1"/>
          </p:cNvSpPr>
          <p:nvPr>
            <p:ph type="sldNum" sz="quarter" idx="12"/>
          </p:nvPr>
        </p:nvSpPr>
        <p:spPr/>
        <p:txBody>
          <a:bodyPr/>
          <a:lstStyle/>
          <a:p>
            <a:fld id="{E2C223AA-A7FB-46DA-8361-F66FCC11274F}" type="slidenum">
              <a:rPr lang="zh-CN" altLang="en-US" smtClean="0"/>
              <a:t>‹#›</a:t>
            </a:fld>
            <a:endParaRPr lang="zh-CN" altLang="en-US"/>
          </a:p>
        </p:txBody>
      </p:sp>
    </p:spTree>
    <p:extLst>
      <p:ext uri="{BB962C8B-B14F-4D97-AF65-F5344CB8AC3E}">
        <p14:creationId xmlns:p14="http://schemas.microsoft.com/office/powerpoint/2010/main" val="3634763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BD7FCB1-31EF-72B1-5926-21C12898095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10EA5B9-804D-821A-F229-18139D95A1C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D01CDF-CE12-7B79-A3CC-322F4CE3059C}"/>
              </a:ext>
            </a:extLst>
          </p:cNvPr>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5" name="页脚占位符 4">
            <a:extLst>
              <a:ext uri="{FF2B5EF4-FFF2-40B4-BE49-F238E27FC236}">
                <a16:creationId xmlns:a16="http://schemas.microsoft.com/office/drawing/2014/main" id="{44550F8A-12A0-37CC-5CD4-001C2629318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925C883-7E30-A37A-4C11-EE129CEE3CFE}"/>
              </a:ext>
            </a:extLst>
          </p:cNvPr>
          <p:cNvSpPr>
            <a:spLocks noGrp="1"/>
          </p:cNvSpPr>
          <p:nvPr>
            <p:ph type="sldNum" sz="quarter" idx="12"/>
          </p:nvPr>
        </p:nvSpPr>
        <p:spPr/>
        <p:txBody>
          <a:bodyPr/>
          <a:lstStyle/>
          <a:p>
            <a:fld id="{E2C223AA-A7FB-46DA-8361-F66FCC11274F}" type="slidenum">
              <a:rPr lang="zh-CN" altLang="en-US" smtClean="0"/>
              <a:t>‹#›</a:t>
            </a:fld>
            <a:endParaRPr lang="zh-CN" altLang="en-US"/>
          </a:p>
        </p:txBody>
      </p:sp>
    </p:spTree>
    <p:extLst>
      <p:ext uri="{BB962C8B-B14F-4D97-AF65-F5344CB8AC3E}">
        <p14:creationId xmlns:p14="http://schemas.microsoft.com/office/powerpoint/2010/main" val="3491666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D4AE47F-48DD-A828-65DE-822D9203B945}"/>
              </a:ext>
            </a:extLst>
          </p:cNvPr>
          <p:cNvPicPr>
            <a:picLocks noChangeAspect="1"/>
          </p:cNvPicPr>
          <p:nvPr userDrawn="1"/>
        </p:nvPicPr>
        <p:blipFill>
          <a:blip r:embed="rId2">
            <a:extLst>
              <a:ext uri="{28A0092B-C50C-407E-A947-70E740481C1C}">
                <a14:useLocalDpi xmlns:a14="http://schemas.microsoft.com/office/drawing/2010/main" val="0"/>
              </a:ext>
            </a:extLst>
          </a:blip>
          <a:srcRect t="1" b="1"/>
          <a:stretch/>
        </p:blipFill>
        <p:spPr>
          <a:xfrm>
            <a:off x="0" y="-2"/>
            <a:ext cx="12192658" cy="923925"/>
          </a:xfrm>
          <a:prstGeom prst="rect">
            <a:avLst/>
          </a:prstGeom>
        </p:spPr>
      </p:pic>
      <p:sp>
        <p:nvSpPr>
          <p:cNvPr id="2" name="椭圆 1">
            <a:extLst>
              <a:ext uri="{FF2B5EF4-FFF2-40B4-BE49-F238E27FC236}">
                <a16:creationId xmlns:a16="http://schemas.microsoft.com/office/drawing/2014/main" id="{55D89F93-453F-6442-04ED-B1312D85C050}"/>
              </a:ext>
            </a:extLst>
          </p:cNvPr>
          <p:cNvSpPr/>
          <p:nvPr userDrawn="1"/>
        </p:nvSpPr>
        <p:spPr>
          <a:xfrm>
            <a:off x="11452411" y="215432"/>
            <a:ext cx="493059" cy="493059"/>
          </a:xfrm>
          <a:prstGeom prst="ellipse">
            <a:avLst/>
          </a:prstGeom>
          <a:solidFill>
            <a:schemeClr val="bg1"/>
          </a:solidFill>
          <a:ln w="38100">
            <a:solidFill>
              <a:srgbClr val="FCD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80EA0520-74ED-C5EC-9B55-8CC82F67A2B1}"/>
              </a:ext>
            </a:extLst>
          </p:cNvPr>
          <p:cNvSpPr txBox="1"/>
          <p:nvPr userDrawn="1"/>
        </p:nvSpPr>
        <p:spPr>
          <a:xfrm>
            <a:off x="11434482" y="280140"/>
            <a:ext cx="528918" cy="369332"/>
          </a:xfrm>
          <a:prstGeom prst="rect">
            <a:avLst/>
          </a:prstGeom>
          <a:noFill/>
        </p:spPr>
        <p:txBody>
          <a:bodyPr wrap="square" rtlCol="0">
            <a:spAutoFit/>
          </a:bodyPr>
          <a:lstStyle/>
          <a:p>
            <a:pPr algn="ctr"/>
            <a:fld id="{91F37B78-A422-4D8F-B453-19ACB88C6007}" type="slidenum">
              <a:rPr lang="zh-CN" altLang="en-US" b="1" smtClean="0"/>
              <a:pPr algn="ctr"/>
              <a:t>‹#›</a:t>
            </a:fld>
            <a:endParaRPr lang="zh-CN" altLang="en-US" b="1" dirty="0"/>
          </a:p>
        </p:txBody>
      </p:sp>
    </p:spTree>
    <p:extLst>
      <p:ext uri="{BB962C8B-B14F-4D97-AF65-F5344CB8AC3E}">
        <p14:creationId xmlns:p14="http://schemas.microsoft.com/office/powerpoint/2010/main" val="152975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434641-3162-51DE-4FA7-7CE7BB969ED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37E14A-A789-01B3-589E-1F9EB8A5DF7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6AEDBF-8FB8-FA9C-0422-38B889346FA2}"/>
              </a:ext>
            </a:extLst>
          </p:cNvPr>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5" name="页脚占位符 4">
            <a:extLst>
              <a:ext uri="{FF2B5EF4-FFF2-40B4-BE49-F238E27FC236}">
                <a16:creationId xmlns:a16="http://schemas.microsoft.com/office/drawing/2014/main" id="{5A93BB75-7B09-0EB1-BBD0-8EE1CA5A19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360416-41E3-82DA-4D00-15B6C8958405}"/>
              </a:ext>
            </a:extLst>
          </p:cNvPr>
          <p:cNvSpPr>
            <a:spLocks noGrp="1"/>
          </p:cNvSpPr>
          <p:nvPr>
            <p:ph type="sldNum" sz="quarter" idx="12"/>
          </p:nvPr>
        </p:nvSpPr>
        <p:spPr/>
        <p:txBody>
          <a:bodyPr/>
          <a:lstStyle/>
          <a:p>
            <a:fld id="{E2C223AA-A7FB-46DA-8361-F66FCC11274F}" type="slidenum">
              <a:rPr lang="zh-CN" altLang="en-US" smtClean="0"/>
              <a:t>‹#›</a:t>
            </a:fld>
            <a:endParaRPr lang="zh-CN" altLang="en-US"/>
          </a:p>
        </p:txBody>
      </p:sp>
    </p:spTree>
    <p:extLst>
      <p:ext uri="{BB962C8B-B14F-4D97-AF65-F5344CB8AC3E}">
        <p14:creationId xmlns:p14="http://schemas.microsoft.com/office/powerpoint/2010/main" val="258871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7B80E1-94E8-0C26-14B9-878146ED1EF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E0966D4-8B83-AAF9-C1D2-C224D6E639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3066D7C-C8EC-054C-CF15-9819ED54619A}"/>
              </a:ext>
            </a:extLst>
          </p:cNvPr>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5" name="页脚占位符 4">
            <a:extLst>
              <a:ext uri="{FF2B5EF4-FFF2-40B4-BE49-F238E27FC236}">
                <a16:creationId xmlns:a16="http://schemas.microsoft.com/office/drawing/2014/main" id="{FE84DC78-90E6-8F0B-0E9E-C0E0A87E27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3FFCE57-C47B-C625-B67C-025564CFA238}"/>
              </a:ext>
            </a:extLst>
          </p:cNvPr>
          <p:cNvSpPr>
            <a:spLocks noGrp="1"/>
          </p:cNvSpPr>
          <p:nvPr>
            <p:ph type="sldNum" sz="quarter" idx="12"/>
          </p:nvPr>
        </p:nvSpPr>
        <p:spPr/>
        <p:txBody>
          <a:bodyPr/>
          <a:lstStyle/>
          <a:p>
            <a:fld id="{E2C223AA-A7FB-46DA-8361-F66FCC11274F}" type="slidenum">
              <a:rPr lang="zh-CN" altLang="en-US" smtClean="0"/>
              <a:t>‹#›</a:t>
            </a:fld>
            <a:endParaRPr lang="zh-CN" altLang="en-US"/>
          </a:p>
        </p:txBody>
      </p:sp>
    </p:spTree>
    <p:extLst>
      <p:ext uri="{BB962C8B-B14F-4D97-AF65-F5344CB8AC3E}">
        <p14:creationId xmlns:p14="http://schemas.microsoft.com/office/powerpoint/2010/main" val="35415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B330F-DDF5-CF41-CB4E-D5A9346E984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63F15F-3923-6514-0ED9-12C1C602FA9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242FD76-1C1D-18BB-0995-EDC11722ED0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8BCE987-A8A1-E5C3-005C-D446CBBAC277}"/>
              </a:ext>
            </a:extLst>
          </p:cNvPr>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6" name="页脚占位符 5">
            <a:extLst>
              <a:ext uri="{FF2B5EF4-FFF2-40B4-BE49-F238E27FC236}">
                <a16:creationId xmlns:a16="http://schemas.microsoft.com/office/drawing/2014/main" id="{8706195A-8B3B-0B4A-7DB3-4F185B3396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811E330-C2E0-1424-FADC-9EA8C71268E8}"/>
              </a:ext>
            </a:extLst>
          </p:cNvPr>
          <p:cNvSpPr>
            <a:spLocks noGrp="1"/>
          </p:cNvSpPr>
          <p:nvPr>
            <p:ph type="sldNum" sz="quarter" idx="12"/>
          </p:nvPr>
        </p:nvSpPr>
        <p:spPr/>
        <p:txBody>
          <a:bodyPr/>
          <a:lstStyle/>
          <a:p>
            <a:fld id="{E2C223AA-A7FB-46DA-8361-F66FCC11274F}" type="slidenum">
              <a:rPr lang="zh-CN" altLang="en-US" smtClean="0"/>
              <a:t>‹#›</a:t>
            </a:fld>
            <a:endParaRPr lang="zh-CN" altLang="en-US"/>
          </a:p>
        </p:txBody>
      </p:sp>
    </p:spTree>
    <p:extLst>
      <p:ext uri="{BB962C8B-B14F-4D97-AF65-F5344CB8AC3E}">
        <p14:creationId xmlns:p14="http://schemas.microsoft.com/office/powerpoint/2010/main" val="2814496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096C51-13A0-51A9-49C0-2A3F77D3479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B97437D-9A56-FAEF-3928-1397CBEA68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66AC56-4C0E-4422-F501-1FBF8D394C9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229AEFC-B095-824D-A317-64D032D763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17A0758-511F-3E83-DC63-36391117DC7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CB46BD1-4808-0799-E842-BDB94954AE52}"/>
              </a:ext>
            </a:extLst>
          </p:cNvPr>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8" name="页脚占位符 7">
            <a:extLst>
              <a:ext uri="{FF2B5EF4-FFF2-40B4-BE49-F238E27FC236}">
                <a16:creationId xmlns:a16="http://schemas.microsoft.com/office/drawing/2014/main" id="{4BE09849-8321-E1C5-7417-11A5C570B2F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4C4D0DD-6132-3F58-EA9D-5A5C8AA110B7}"/>
              </a:ext>
            </a:extLst>
          </p:cNvPr>
          <p:cNvSpPr>
            <a:spLocks noGrp="1"/>
          </p:cNvSpPr>
          <p:nvPr>
            <p:ph type="sldNum" sz="quarter" idx="12"/>
          </p:nvPr>
        </p:nvSpPr>
        <p:spPr/>
        <p:txBody>
          <a:bodyPr/>
          <a:lstStyle/>
          <a:p>
            <a:fld id="{E2C223AA-A7FB-46DA-8361-F66FCC11274F}" type="slidenum">
              <a:rPr lang="zh-CN" altLang="en-US" smtClean="0"/>
              <a:t>‹#›</a:t>
            </a:fld>
            <a:endParaRPr lang="zh-CN" altLang="en-US"/>
          </a:p>
        </p:txBody>
      </p:sp>
    </p:spTree>
    <p:extLst>
      <p:ext uri="{BB962C8B-B14F-4D97-AF65-F5344CB8AC3E}">
        <p14:creationId xmlns:p14="http://schemas.microsoft.com/office/powerpoint/2010/main" val="1474485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0B409F-D297-724C-0FC5-2BDCD48AD53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3E74CE-AA96-F4DC-5E1F-679BDCC97AAE}"/>
              </a:ext>
            </a:extLst>
          </p:cNvPr>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4" name="页脚占位符 3">
            <a:extLst>
              <a:ext uri="{FF2B5EF4-FFF2-40B4-BE49-F238E27FC236}">
                <a16:creationId xmlns:a16="http://schemas.microsoft.com/office/drawing/2014/main" id="{3BF93730-6EC2-E8CA-A0F8-F1E489A9557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CFDCE56-9E0C-C485-3265-04A7D25F6CB3}"/>
              </a:ext>
            </a:extLst>
          </p:cNvPr>
          <p:cNvSpPr>
            <a:spLocks noGrp="1"/>
          </p:cNvSpPr>
          <p:nvPr>
            <p:ph type="sldNum" sz="quarter" idx="12"/>
          </p:nvPr>
        </p:nvSpPr>
        <p:spPr/>
        <p:txBody>
          <a:bodyPr/>
          <a:lstStyle/>
          <a:p>
            <a:fld id="{E2C223AA-A7FB-46DA-8361-F66FCC11274F}" type="slidenum">
              <a:rPr lang="zh-CN" altLang="en-US" smtClean="0"/>
              <a:t>‹#›</a:t>
            </a:fld>
            <a:endParaRPr lang="zh-CN" altLang="en-US"/>
          </a:p>
        </p:txBody>
      </p:sp>
    </p:spTree>
    <p:extLst>
      <p:ext uri="{BB962C8B-B14F-4D97-AF65-F5344CB8AC3E}">
        <p14:creationId xmlns:p14="http://schemas.microsoft.com/office/powerpoint/2010/main" val="4097685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B817550-DF6C-4393-9A81-171B0A610C11}"/>
              </a:ext>
            </a:extLst>
          </p:cNvPr>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3" name="页脚占位符 2">
            <a:extLst>
              <a:ext uri="{FF2B5EF4-FFF2-40B4-BE49-F238E27FC236}">
                <a16:creationId xmlns:a16="http://schemas.microsoft.com/office/drawing/2014/main" id="{7EBEBA8D-6E54-EB7B-41CA-2EC56EA5B1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900C84-F471-181F-6D8A-E96BCA31121D}"/>
              </a:ext>
            </a:extLst>
          </p:cNvPr>
          <p:cNvSpPr>
            <a:spLocks noGrp="1"/>
          </p:cNvSpPr>
          <p:nvPr>
            <p:ph type="sldNum" sz="quarter" idx="12"/>
          </p:nvPr>
        </p:nvSpPr>
        <p:spPr/>
        <p:txBody>
          <a:bodyPr/>
          <a:lstStyle/>
          <a:p>
            <a:fld id="{E2C223AA-A7FB-46DA-8361-F66FCC11274F}" type="slidenum">
              <a:rPr lang="zh-CN" altLang="en-US" smtClean="0"/>
              <a:t>‹#›</a:t>
            </a:fld>
            <a:endParaRPr lang="zh-CN" altLang="en-US"/>
          </a:p>
        </p:txBody>
      </p:sp>
    </p:spTree>
    <p:extLst>
      <p:ext uri="{BB962C8B-B14F-4D97-AF65-F5344CB8AC3E}">
        <p14:creationId xmlns:p14="http://schemas.microsoft.com/office/powerpoint/2010/main" val="1148717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17655E-3D41-3707-69A7-74DDA430663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381628-4C05-2022-A376-C6DE69FDEA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D50EDA-629D-B633-8076-35EE854805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18D7A83-C0D4-1282-0692-04C4F020CB70}"/>
              </a:ext>
            </a:extLst>
          </p:cNvPr>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6" name="页脚占位符 5">
            <a:extLst>
              <a:ext uri="{FF2B5EF4-FFF2-40B4-BE49-F238E27FC236}">
                <a16:creationId xmlns:a16="http://schemas.microsoft.com/office/drawing/2014/main" id="{95B7C651-2D29-0545-F004-40916A2E6E6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63FF48-6B14-256D-0D89-47217D0307CF}"/>
              </a:ext>
            </a:extLst>
          </p:cNvPr>
          <p:cNvSpPr>
            <a:spLocks noGrp="1"/>
          </p:cNvSpPr>
          <p:nvPr>
            <p:ph type="sldNum" sz="quarter" idx="12"/>
          </p:nvPr>
        </p:nvSpPr>
        <p:spPr/>
        <p:txBody>
          <a:bodyPr/>
          <a:lstStyle/>
          <a:p>
            <a:fld id="{E2C223AA-A7FB-46DA-8361-F66FCC11274F}" type="slidenum">
              <a:rPr lang="zh-CN" altLang="en-US" smtClean="0"/>
              <a:t>‹#›</a:t>
            </a:fld>
            <a:endParaRPr lang="zh-CN" altLang="en-US"/>
          </a:p>
        </p:txBody>
      </p:sp>
    </p:spTree>
    <p:extLst>
      <p:ext uri="{BB962C8B-B14F-4D97-AF65-F5344CB8AC3E}">
        <p14:creationId xmlns:p14="http://schemas.microsoft.com/office/powerpoint/2010/main" val="115861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17C2EC-4968-4341-AC34-C38E3D9749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9ADAFA-6D02-18C5-265A-92CA321E0B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90A61DE-0BE4-B90B-BCE4-3FFBC4BB5B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11CCFB7-F63F-830E-E75D-21431711286E}"/>
              </a:ext>
            </a:extLst>
          </p:cNvPr>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6" name="页脚占位符 5">
            <a:extLst>
              <a:ext uri="{FF2B5EF4-FFF2-40B4-BE49-F238E27FC236}">
                <a16:creationId xmlns:a16="http://schemas.microsoft.com/office/drawing/2014/main" id="{388EF62E-3582-0FE8-766D-5719FCF6A98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591E45-85C9-6532-EE6C-20A6F60E5BDE}"/>
              </a:ext>
            </a:extLst>
          </p:cNvPr>
          <p:cNvSpPr>
            <a:spLocks noGrp="1"/>
          </p:cNvSpPr>
          <p:nvPr>
            <p:ph type="sldNum" sz="quarter" idx="12"/>
          </p:nvPr>
        </p:nvSpPr>
        <p:spPr/>
        <p:txBody>
          <a:bodyPr/>
          <a:lstStyle/>
          <a:p>
            <a:fld id="{E2C223AA-A7FB-46DA-8361-F66FCC11274F}" type="slidenum">
              <a:rPr lang="zh-CN" altLang="en-US" smtClean="0"/>
              <a:t>‹#›</a:t>
            </a:fld>
            <a:endParaRPr lang="zh-CN" altLang="en-US"/>
          </a:p>
        </p:txBody>
      </p:sp>
    </p:spTree>
    <p:extLst>
      <p:ext uri="{BB962C8B-B14F-4D97-AF65-F5344CB8AC3E}">
        <p14:creationId xmlns:p14="http://schemas.microsoft.com/office/powerpoint/2010/main" val="4203826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7EF6D9D-0CE8-9935-371B-8CE613877E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84F85D0-6F87-BEFA-70DF-07D3697C92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2DA26-D74F-9358-558B-C1C080C54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8C93A9-4999-42E9-B2C9-40AE5C64C0FF}" type="datetimeFigureOut">
              <a:rPr lang="zh-CN" altLang="en-US" smtClean="0"/>
              <a:t>2026/1/29</a:t>
            </a:fld>
            <a:endParaRPr lang="zh-CN" altLang="en-US"/>
          </a:p>
        </p:txBody>
      </p:sp>
      <p:sp>
        <p:nvSpPr>
          <p:cNvPr id="5" name="页脚占位符 4">
            <a:extLst>
              <a:ext uri="{FF2B5EF4-FFF2-40B4-BE49-F238E27FC236}">
                <a16:creationId xmlns:a16="http://schemas.microsoft.com/office/drawing/2014/main" id="{41885194-2592-3E9C-F0F5-F0BAC87F87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A6BCDC6-5F3D-3385-6A02-97ECC0AF7C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C223AA-A7FB-46DA-8361-F66FCC11274F}" type="slidenum">
              <a:rPr lang="zh-CN" altLang="en-US" smtClean="0"/>
              <a:t>‹#›</a:t>
            </a:fld>
            <a:endParaRPr lang="zh-CN" altLang="en-US"/>
          </a:p>
        </p:txBody>
      </p:sp>
    </p:spTree>
    <p:extLst>
      <p:ext uri="{BB962C8B-B14F-4D97-AF65-F5344CB8AC3E}">
        <p14:creationId xmlns:p14="http://schemas.microsoft.com/office/powerpoint/2010/main" val="1216766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43.jpg"/><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DCDF611-EFB0-EA87-D118-B7A1F25A163E}"/>
              </a:ext>
            </a:extLst>
          </p:cNvPr>
          <p:cNvPicPr>
            <a:picLocks noChangeAspect="1"/>
          </p:cNvPicPr>
          <p:nvPr/>
        </p:nvPicPr>
        <p:blipFill>
          <a:blip r:embed="rId2"/>
          <a:stretch>
            <a:fillRect/>
          </a:stretch>
        </p:blipFill>
        <p:spPr>
          <a:xfrm>
            <a:off x="0" y="0"/>
            <a:ext cx="12192000" cy="6858000"/>
          </a:xfrm>
          <a:prstGeom prst="rect">
            <a:avLst/>
          </a:prstGeom>
        </p:spPr>
      </p:pic>
      <p:sp>
        <p:nvSpPr>
          <p:cNvPr id="25" name="矩形 24">
            <a:extLst>
              <a:ext uri="{FF2B5EF4-FFF2-40B4-BE49-F238E27FC236}">
                <a16:creationId xmlns:a16="http://schemas.microsoft.com/office/drawing/2014/main" id="{6B83E504-ACD5-723D-A081-1688056F6A96}"/>
              </a:ext>
            </a:extLst>
          </p:cNvPr>
          <p:cNvSpPr/>
          <p:nvPr/>
        </p:nvSpPr>
        <p:spPr>
          <a:xfrm>
            <a:off x="1171575" y="331323"/>
            <a:ext cx="108585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B3B295A1-1CF5-6AB3-61C9-C644F7460000}"/>
              </a:ext>
            </a:extLst>
          </p:cNvPr>
          <p:cNvSpPr/>
          <p:nvPr/>
        </p:nvSpPr>
        <p:spPr>
          <a:xfrm>
            <a:off x="2285999" y="331323"/>
            <a:ext cx="2719389" cy="369332"/>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69B7A651-8E74-C9C2-E038-087C94E408E2}"/>
              </a:ext>
            </a:extLst>
          </p:cNvPr>
          <p:cNvSpPr txBox="1"/>
          <p:nvPr/>
        </p:nvSpPr>
        <p:spPr>
          <a:xfrm>
            <a:off x="1171575" y="331323"/>
            <a:ext cx="3888581" cy="369332"/>
          </a:xfrm>
          <a:prstGeom prst="rect">
            <a:avLst/>
          </a:prstGeom>
          <a:noFill/>
        </p:spPr>
        <p:txBody>
          <a:bodyPr wrap="square">
            <a:spAutoFit/>
          </a:bodyPr>
          <a:lstStyle/>
          <a:p>
            <a:r>
              <a:rPr lang="zh-CN" altLang="en-US" sz="1800" b="1" i="0" u="none" strike="noStrike" dirty="0">
                <a:solidFill>
                  <a:srgbClr val="FFFFFF"/>
                </a:solidFill>
                <a:latin typeface="微软雅黑" panose="020B0503020204020204" pitchFamily="34" charset="-122"/>
                <a:ea typeface="微软雅黑" panose="020B0503020204020204" pitchFamily="34" charset="-122"/>
              </a:rPr>
              <a:t>名师名校   </a:t>
            </a:r>
            <a:r>
              <a:rPr lang="zh-CN" altLang="en-US" sz="1800" b="0" i="0" u="none" strike="noStrike" dirty="0">
                <a:solidFill>
                  <a:srgbClr val="000000"/>
                </a:solidFill>
                <a:latin typeface="微软雅黑" panose="020B0503020204020204" pitchFamily="34" charset="-122"/>
                <a:ea typeface="微软雅黑" panose="020B0503020204020204" pitchFamily="34" charset="-122"/>
              </a:rPr>
              <a:t>新形态通识教育系列教材</a:t>
            </a:r>
            <a:endParaRPr lang="zh-CN" altLang="en-US" dirty="0">
              <a:latin typeface="微软雅黑" panose="020B0503020204020204" pitchFamily="34" charset="-122"/>
              <a:ea typeface="微软雅黑" panose="020B0503020204020204" pitchFamily="34" charset="-122"/>
            </a:endParaRPr>
          </a:p>
        </p:txBody>
      </p:sp>
      <p:grpSp>
        <p:nvGrpSpPr>
          <p:cNvPr id="20" name="组合 19">
            <a:extLst>
              <a:ext uri="{FF2B5EF4-FFF2-40B4-BE49-F238E27FC236}">
                <a16:creationId xmlns:a16="http://schemas.microsoft.com/office/drawing/2014/main" id="{AA782886-E601-C3F1-DF17-33E5BCD07D60}"/>
              </a:ext>
            </a:extLst>
          </p:cNvPr>
          <p:cNvGrpSpPr/>
          <p:nvPr/>
        </p:nvGrpSpPr>
        <p:grpSpPr>
          <a:xfrm>
            <a:off x="2322944" y="1727417"/>
            <a:ext cx="7546110" cy="3403166"/>
            <a:chOff x="2225963" y="1464398"/>
            <a:chExt cx="7546110" cy="3403166"/>
          </a:xfrm>
        </p:grpSpPr>
        <p:sp>
          <p:nvSpPr>
            <p:cNvPr id="7" name="矩形 6">
              <a:extLst>
                <a:ext uri="{FF2B5EF4-FFF2-40B4-BE49-F238E27FC236}">
                  <a16:creationId xmlns:a16="http://schemas.microsoft.com/office/drawing/2014/main" id="{604DE214-9577-ADBC-E8AA-701CEC828EC7}"/>
                </a:ext>
              </a:extLst>
            </p:cNvPr>
            <p:cNvSpPr/>
            <p:nvPr/>
          </p:nvSpPr>
          <p:spPr>
            <a:xfrm>
              <a:off x="2225964" y="1464398"/>
              <a:ext cx="7546109" cy="3403166"/>
            </a:xfrm>
            <a:prstGeom prst="rect">
              <a:avLst/>
            </a:prstGeom>
            <a:solidFill>
              <a:schemeClr val="tx1"/>
            </a:solidFill>
            <a:ln w="76200" cmpd="thickThin">
              <a:solidFill>
                <a:srgbClr val="FCD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7DDE2C06-1E8C-26CA-8398-45B5E1F092C8}"/>
                </a:ext>
              </a:extLst>
            </p:cNvPr>
            <p:cNvSpPr txBox="1"/>
            <p:nvPr/>
          </p:nvSpPr>
          <p:spPr>
            <a:xfrm>
              <a:off x="2225963" y="1704170"/>
              <a:ext cx="7546109" cy="1508105"/>
            </a:xfrm>
            <a:prstGeom prst="rect">
              <a:avLst/>
            </a:prstGeom>
            <a:noFill/>
          </p:spPr>
          <p:txBody>
            <a:bodyPr wrap="square">
              <a:spAutoFit/>
            </a:bodyPr>
            <a:lstStyle/>
            <a:p>
              <a:pPr algn="ctr"/>
              <a:r>
                <a:rPr lang="zh-CN" altLang="en-US" sz="9200" b="0" i="0" u="none" strike="noStrike" spc="-300" dirty="0">
                  <a:solidFill>
                    <a:srgbClr val="FFFFFF"/>
                  </a:solidFill>
                  <a:latin typeface="方正大标宋_GBK" panose="03000509000000000000" pitchFamily="65" charset="-122"/>
                  <a:ea typeface="方正大标宋_GBK" panose="03000509000000000000" pitchFamily="65" charset="-122"/>
                </a:rPr>
                <a:t>大 学 计 算 机</a:t>
              </a:r>
              <a:endParaRPr lang="zh-CN" altLang="en-US" sz="9200" spc="-300" dirty="0">
                <a:latin typeface="方正大标宋_GBK" panose="03000509000000000000" pitchFamily="65" charset="-122"/>
                <a:ea typeface="方正大标宋_GBK" panose="03000509000000000000" pitchFamily="65" charset="-122"/>
              </a:endParaRPr>
            </a:p>
          </p:txBody>
        </p:sp>
        <p:sp>
          <p:nvSpPr>
            <p:cNvPr id="13" name="文本框 12">
              <a:extLst>
                <a:ext uri="{FF2B5EF4-FFF2-40B4-BE49-F238E27FC236}">
                  <a16:creationId xmlns:a16="http://schemas.microsoft.com/office/drawing/2014/main" id="{1719B65B-32EC-B9F5-A01A-B683B9173901}"/>
                </a:ext>
              </a:extLst>
            </p:cNvPr>
            <p:cNvSpPr txBox="1"/>
            <p:nvPr/>
          </p:nvSpPr>
          <p:spPr>
            <a:xfrm>
              <a:off x="2327564" y="3298143"/>
              <a:ext cx="7269018" cy="707886"/>
            </a:xfrm>
            <a:prstGeom prst="rect">
              <a:avLst/>
            </a:prstGeom>
            <a:noFill/>
          </p:spPr>
          <p:txBody>
            <a:bodyPr wrap="square">
              <a:spAutoFit/>
            </a:bodyPr>
            <a:lstStyle/>
            <a:p>
              <a:pPr algn="ctr"/>
              <a:r>
                <a:rPr lang="zh-CN" altLang="en-US" sz="4000" b="0" i="0" u="none" strike="noStrike" spc="600" baseline="0" dirty="0">
                  <a:solidFill>
                    <a:srgbClr val="FCD7A1"/>
                  </a:solidFill>
                  <a:latin typeface="微软雅黑" panose="020B0503020204020204" pitchFamily="34" charset="-122"/>
                  <a:ea typeface="微软雅黑" panose="020B0503020204020204" pitchFamily="34" charset="-122"/>
                </a:rPr>
                <a:t>计算思维与新一代信息技术</a:t>
              </a:r>
              <a:endParaRPr lang="zh-CN" altLang="en-US" sz="4000" spc="600" dirty="0">
                <a:solidFill>
                  <a:srgbClr val="FCD7A1"/>
                </a:solidFill>
                <a:latin typeface="微软雅黑" panose="020B0503020204020204" pitchFamily="34" charset="-122"/>
                <a:ea typeface="微软雅黑" panose="020B0503020204020204" pitchFamily="34" charset="-122"/>
              </a:endParaRPr>
            </a:p>
          </p:txBody>
        </p:sp>
        <p:cxnSp>
          <p:nvCxnSpPr>
            <p:cNvPr id="15" name="直接连接符 14">
              <a:extLst>
                <a:ext uri="{FF2B5EF4-FFF2-40B4-BE49-F238E27FC236}">
                  <a16:creationId xmlns:a16="http://schemas.microsoft.com/office/drawing/2014/main" id="{A253BEEF-FD8D-40C8-7DFB-0421E89D5BE7}"/>
                </a:ext>
              </a:extLst>
            </p:cNvPr>
            <p:cNvCxnSpPr/>
            <p:nvPr/>
          </p:nvCxnSpPr>
          <p:spPr>
            <a:xfrm>
              <a:off x="2327564" y="4137891"/>
              <a:ext cx="7269018" cy="0"/>
            </a:xfrm>
            <a:prstGeom prst="line">
              <a:avLst/>
            </a:prstGeom>
            <a:ln>
              <a:solidFill>
                <a:srgbClr val="FCD7A1"/>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7C377BEE-24CC-F217-221B-EC9CD51C40EC}"/>
                </a:ext>
              </a:extLst>
            </p:cNvPr>
            <p:cNvSpPr txBox="1"/>
            <p:nvPr/>
          </p:nvSpPr>
          <p:spPr>
            <a:xfrm>
              <a:off x="2419927" y="4269789"/>
              <a:ext cx="2022764" cy="400110"/>
            </a:xfrm>
            <a:prstGeom prst="rect">
              <a:avLst/>
            </a:prstGeom>
            <a:noFill/>
          </p:spPr>
          <p:txBody>
            <a:bodyPr wrap="square">
              <a:spAutoFit/>
            </a:bodyPr>
            <a:lstStyle/>
            <a:p>
              <a:r>
                <a:rPr lang="zh-CN" altLang="en-US" sz="2000" b="1" i="0" u="none" strike="noStrike" baseline="0" dirty="0">
                  <a:solidFill>
                    <a:srgbClr val="FCD7A1"/>
                  </a:solidFill>
                  <a:latin typeface="微软雅黑" panose="020B0503020204020204" pitchFamily="34" charset="-122"/>
                  <a:ea typeface="微软雅黑" panose="020B0503020204020204" pitchFamily="34" charset="-122"/>
                </a:rPr>
                <a:t>附微课 双色版</a:t>
              </a:r>
              <a:endParaRPr lang="zh-CN" altLang="en-US" sz="2000" b="1" dirty="0">
                <a:solidFill>
                  <a:srgbClr val="FCD7A1"/>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721D2D3D-1E63-8245-4E76-7515CA201DD1}"/>
                </a:ext>
              </a:extLst>
            </p:cNvPr>
            <p:cNvSpPr txBox="1"/>
            <p:nvPr/>
          </p:nvSpPr>
          <p:spPr>
            <a:xfrm>
              <a:off x="7740073" y="4300567"/>
              <a:ext cx="1856509" cy="369332"/>
            </a:xfrm>
            <a:prstGeom prst="rect">
              <a:avLst/>
            </a:prstGeom>
            <a:noFill/>
          </p:spPr>
          <p:txBody>
            <a:bodyPr wrap="square">
              <a:spAutoFit/>
            </a:bodyPr>
            <a:lstStyle/>
            <a:p>
              <a:r>
                <a:rPr lang="zh-CN" altLang="en-US" sz="1800" b="0" i="0" u="none" strike="noStrike" dirty="0">
                  <a:solidFill>
                    <a:srgbClr val="FFFFFF"/>
                  </a:solidFill>
                  <a:latin typeface="方正大标宋_GBK" panose="03000509000000000000" pitchFamily="65" charset="-122"/>
                  <a:ea typeface="方正大标宋_GBK" panose="03000509000000000000" pitchFamily="65" charset="-122"/>
                </a:rPr>
                <a:t>主编 ◎ 桂小林</a:t>
              </a:r>
              <a:endParaRPr lang="zh-CN" altLang="en-US" dirty="0">
                <a:latin typeface="方正大标宋_GBK" panose="03000509000000000000" pitchFamily="65" charset="-122"/>
                <a:ea typeface="方正大标宋_GBK" panose="03000509000000000000" pitchFamily="65" charset="-122"/>
              </a:endParaRPr>
            </a:p>
          </p:txBody>
        </p:sp>
      </p:grpSp>
      <p:pic>
        <p:nvPicPr>
          <p:cNvPr id="22" name="图片 21">
            <a:extLst>
              <a:ext uri="{FF2B5EF4-FFF2-40B4-BE49-F238E27FC236}">
                <a16:creationId xmlns:a16="http://schemas.microsoft.com/office/drawing/2014/main" id="{A712863F-E745-A331-708E-6942C3F35D40}"/>
              </a:ext>
            </a:extLst>
          </p:cNvPr>
          <p:cNvPicPr>
            <a:picLocks noChangeAspect="1"/>
          </p:cNvPicPr>
          <p:nvPr/>
        </p:nvPicPr>
        <p:blipFill>
          <a:blip r:embed="rId3">
            <a:clrChange>
              <a:clrFrom>
                <a:srgbClr val="04131C"/>
              </a:clrFrom>
              <a:clrTo>
                <a:srgbClr val="04131C">
                  <a:alpha val="0"/>
                </a:srgbClr>
              </a:clrTo>
            </a:clrChange>
          </a:blip>
          <a:stretch>
            <a:fillRect/>
          </a:stretch>
        </p:blipFill>
        <p:spPr>
          <a:xfrm>
            <a:off x="337823" y="284189"/>
            <a:ext cx="709927" cy="695439"/>
          </a:xfrm>
          <a:prstGeom prst="rect">
            <a:avLst/>
          </a:prstGeom>
        </p:spPr>
      </p:pic>
      <p:pic>
        <p:nvPicPr>
          <p:cNvPr id="28" name="图片 27">
            <a:extLst>
              <a:ext uri="{FF2B5EF4-FFF2-40B4-BE49-F238E27FC236}">
                <a16:creationId xmlns:a16="http://schemas.microsoft.com/office/drawing/2014/main" id="{1482FE46-1C36-1653-F3C6-04F7CC8133FE}"/>
              </a:ext>
            </a:extLst>
          </p:cNvPr>
          <p:cNvPicPr>
            <a:picLocks noChangeAspect="1"/>
          </p:cNvPicPr>
          <p:nvPr/>
        </p:nvPicPr>
        <p:blipFill>
          <a:blip r:embed="rId4">
            <a:clrChange>
              <a:clrFrom>
                <a:srgbClr val="04131C"/>
              </a:clrFrom>
              <a:clrTo>
                <a:srgbClr val="04131C">
                  <a:alpha val="0"/>
                </a:srgbClr>
              </a:clrTo>
            </a:clrChange>
          </a:blip>
          <a:stretch>
            <a:fillRect/>
          </a:stretch>
        </p:blipFill>
        <p:spPr>
          <a:xfrm>
            <a:off x="3365308" y="5958526"/>
            <a:ext cx="5400000" cy="652238"/>
          </a:xfrm>
          <a:prstGeom prst="rect">
            <a:avLst/>
          </a:prstGeom>
        </p:spPr>
      </p:pic>
    </p:spTree>
    <p:extLst>
      <p:ext uri="{BB962C8B-B14F-4D97-AF65-F5344CB8AC3E}">
        <p14:creationId xmlns:p14="http://schemas.microsoft.com/office/powerpoint/2010/main" val="3791160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3147015"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什么是数据库？</a:t>
            </a:r>
          </a:p>
        </p:txBody>
      </p:sp>
      <p:sp>
        <p:nvSpPr>
          <p:cNvPr id="5" name="文本框 4"/>
          <p:cNvSpPr txBox="1"/>
          <p:nvPr/>
        </p:nvSpPr>
        <p:spPr>
          <a:xfrm>
            <a:off x="755650" y="1155700"/>
            <a:ext cx="10595610" cy="3455241"/>
          </a:xfrm>
          <a:prstGeom prst="rect">
            <a:avLst/>
          </a:prstGeom>
          <a:noFill/>
        </p:spPr>
        <p:txBody>
          <a:bodyPr wrap="square" rtlCol="0">
            <a:spAutoFit/>
          </a:bodyPr>
          <a:lstStyle/>
          <a:p>
            <a:pPr marL="342900" indent="-342900" algn="l" fontAlgn="auto">
              <a:lnSpc>
                <a:spcPct val="132000"/>
              </a:lnSpc>
              <a:spcBef>
                <a:spcPts val="600"/>
              </a:spcBef>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行式数据库是以行相关存储架构进行数据存储的数据库。行式数据库把一行中的数据值串在一起存储起来，然后再存储下一行的数据，以此类推。对于表所示的数据，采用行数据库时，其存储方式为：</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1,Smith, F, 3400; 2, Jones, M, 3500; 3, Johnson, F, 3600</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342900" indent="-342900" algn="l" fontAlgn="auto">
              <a:lnSpc>
                <a:spcPct val="132000"/>
              </a:lnSpc>
              <a:spcBef>
                <a:spcPts val="600"/>
              </a:spcBef>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列式数据库是以列相关存储架构进行数据存储的数据库。列式存储以流的方式在列中存储所有的数据，即把一列中的数据值串在一起存储起来，然后再存储下一列的数据，以此类推。</a:t>
            </a:r>
          </a:p>
          <a:p>
            <a:pPr marL="342900" indent="-342900" algn="l" fontAlgn="auto">
              <a:lnSpc>
                <a:spcPct val="132000"/>
              </a:lnSpc>
              <a:spcBef>
                <a:spcPts val="600"/>
              </a:spcBef>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针对表中的数据，采用列式数据库时，其存储方式为：</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
            </a:r>
            <a:b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b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 2, 3 ; Smith, Jones, Johnson; F, M, F; 3400, 3500, 3600</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p:txBody>
      </p:sp>
      <p:pic>
        <p:nvPicPr>
          <p:cNvPr id="15" name="Picture 2">
            <a:extLst>
              <a:ext uri="{FF2B5EF4-FFF2-40B4-BE49-F238E27FC236}">
                <a16:creationId xmlns:a16="http://schemas.microsoft.com/office/drawing/2014/main" id="{ED7B7452-DD53-596A-FB0C-B001C7F14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736" y="4777145"/>
            <a:ext cx="4770340" cy="1682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箭头: 右 1">
            <a:extLst>
              <a:ext uri="{FF2B5EF4-FFF2-40B4-BE49-F238E27FC236}">
                <a16:creationId xmlns:a16="http://schemas.microsoft.com/office/drawing/2014/main" id="{A2BB5EF6-F2A4-F8F2-D072-B142C4A15C26}"/>
              </a:ext>
            </a:extLst>
          </p:cNvPr>
          <p:cNvSpPr/>
          <p:nvPr/>
        </p:nvSpPr>
        <p:spPr>
          <a:xfrm>
            <a:off x="1138754" y="5960853"/>
            <a:ext cx="4770340" cy="4992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211596" y="139773"/>
            <a:ext cx="4416594" cy="584775"/>
          </a:xfrm>
          <a:prstGeom prst="rect">
            <a:avLst/>
          </a:prstGeom>
        </p:spPr>
        <p:txBody>
          <a:bodyPr wrap="none">
            <a:spAutoFit/>
          </a:bodyPr>
          <a:lstStyle/>
          <a:p>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数据库有哪些关系运算</a:t>
            </a:r>
          </a:p>
        </p:txBody>
      </p:sp>
      <p:sp>
        <p:nvSpPr>
          <p:cNvPr id="14" name="平行四边形 13">
            <a:extLst>
              <a:ext uri="{FF2B5EF4-FFF2-40B4-BE49-F238E27FC236}">
                <a16:creationId xmlns:a16="http://schemas.microsoft.com/office/drawing/2014/main" id="{FC426A53-671F-F8AF-830F-F1A61F7FCD1D}"/>
              </a:ext>
            </a:extLst>
          </p:cNvPr>
          <p:cNvSpPr/>
          <p:nvPr/>
        </p:nvSpPr>
        <p:spPr>
          <a:xfrm>
            <a:off x="6538124" y="2014672"/>
            <a:ext cx="2286000" cy="1730651"/>
          </a:xfrm>
          <a:prstGeom prst="parallelogram">
            <a:avLst>
              <a:gd name="adj" fmla="val 63835"/>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平行四边形 14">
            <a:extLst>
              <a:ext uri="{FF2B5EF4-FFF2-40B4-BE49-F238E27FC236}">
                <a16:creationId xmlns:a16="http://schemas.microsoft.com/office/drawing/2014/main" id="{38C27DBD-3CCF-C21D-915E-5A7D695A7D6D}"/>
              </a:ext>
            </a:extLst>
          </p:cNvPr>
          <p:cNvSpPr/>
          <p:nvPr/>
        </p:nvSpPr>
        <p:spPr>
          <a:xfrm>
            <a:off x="7203966" y="2969585"/>
            <a:ext cx="2286000" cy="1730651"/>
          </a:xfrm>
          <a:prstGeom prst="parallelogram">
            <a:avLst>
              <a:gd name="adj" fmla="val 63835"/>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平行四边形 15">
            <a:extLst>
              <a:ext uri="{FF2B5EF4-FFF2-40B4-BE49-F238E27FC236}">
                <a16:creationId xmlns:a16="http://schemas.microsoft.com/office/drawing/2014/main" id="{C55E0E8D-917C-725B-AA01-54527F3615A8}"/>
              </a:ext>
            </a:extLst>
          </p:cNvPr>
          <p:cNvSpPr/>
          <p:nvPr/>
        </p:nvSpPr>
        <p:spPr>
          <a:xfrm>
            <a:off x="9079938" y="2104260"/>
            <a:ext cx="2286000" cy="1730651"/>
          </a:xfrm>
          <a:prstGeom prst="parallelogram">
            <a:avLst>
              <a:gd name="adj" fmla="val 63835"/>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平行四边形 16">
            <a:extLst>
              <a:ext uri="{FF2B5EF4-FFF2-40B4-BE49-F238E27FC236}">
                <a16:creationId xmlns:a16="http://schemas.microsoft.com/office/drawing/2014/main" id="{6E2D1D1F-4B05-81B3-5AC6-08A72CFB9E3D}"/>
              </a:ext>
            </a:extLst>
          </p:cNvPr>
          <p:cNvSpPr/>
          <p:nvPr/>
        </p:nvSpPr>
        <p:spPr>
          <a:xfrm>
            <a:off x="7936938" y="3969927"/>
            <a:ext cx="2286000" cy="1730651"/>
          </a:xfrm>
          <a:prstGeom prst="parallelogram">
            <a:avLst>
              <a:gd name="adj" fmla="val 6383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a:extLst>
              <a:ext uri="{FF2B5EF4-FFF2-40B4-BE49-F238E27FC236}">
                <a16:creationId xmlns:a16="http://schemas.microsoft.com/office/drawing/2014/main" id="{41689415-F77C-0C50-80C4-8406090C0DF8}"/>
              </a:ext>
            </a:extLst>
          </p:cNvPr>
          <p:cNvSpPr txBox="1"/>
          <p:nvPr/>
        </p:nvSpPr>
        <p:spPr>
          <a:xfrm>
            <a:off x="1426482" y="2050956"/>
            <a:ext cx="4978637" cy="3511218"/>
          </a:xfrm>
          <a:prstGeom prst="rect">
            <a:avLst/>
          </a:prstGeom>
          <a:noFill/>
        </p:spPr>
        <p:txBody>
          <a:bodyPr wrap="square">
            <a:spAutoFit/>
          </a:bodyPr>
          <a:lstStyle/>
          <a:p>
            <a:pPr>
              <a:lnSpc>
                <a:spcPct val="132000"/>
              </a:lnSpc>
              <a:spcBef>
                <a:spcPts val="600"/>
              </a:spcBef>
              <a:spcAft>
                <a:spcPts val="600"/>
              </a:spcAft>
            </a:pPr>
            <a:r>
              <a:rPr lang="zh-CN" altLang="en-US" sz="2000" dirty="0">
                <a:latin typeface="微软雅黑" panose="020B0503020204020204" pitchFamily="34" charset="-122"/>
                <a:ea typeface="微软雅黑" panose="020B0503020204020204" pitchFamily="34" charset="-122"/>
              </a:rPr>
              <a:t>一类是传统的集合运算（并、差、交等）</a:t>
            </a:r>
            <a:endParaRPr lang="en-US" altLang="zh-CN" sz="2000" dirty="0">
              <a:latin typeface="微软雅黑" panose="020B0503020204020204" pitchFamily="34" charset="-122"/>
              <a:ea typeface="微软雅黑" panose="020B0503020204020204" pitchFamily="34" charset="-122"/>
            </a:endParaRPr>
          </a:p>
          <a:p>
            <a:pPr>
              <a:lnSpc>
                <a:spcPct val="132000"/>
              </a:lnSpc>
              <a:spcBef>
                <a:spcPts val="600"/>
              </a:spcBef>
              <a:spcAft>
                <a:spcPts val="600"/>
              </a:spcAft>
            </a:pPr>
            <a:endParaRPr lang="zh-CN" altLang="en-US" sz="2000" dirty="0">
              <a:latin typeface="微软雅黑" panose="020B0503020204020204" pitchFamily="34" charset="-122"/>
              <a:ea typeface="微软雅黑" panose="020B0503020204020204" pitchFamily="34" charset="-122"/>
            </a:endParaRPr>
          </a:p>
          <a:p>
            <a:pPr>
              <a:lnSpc>
                <a:spcPct val="132000"/>
              </a:lnSpc>
              <a:spcBef>
                <a:spcPts val="600"/>
              </a:spcBef>
              <a:spcAft>
                <a:spcPts val="600"/>
              </a:spcAft>
            </a:pPr>
            <a:r>
              <a:rPr lang="zh-CN" altLang="en-US" sz="2000" dirty="0">
                <a:latin typeface="微软雅黑" panose="020B0503020204020204" pitchFamily="34" charset="-122"/>
                <a:ea typeface="微软雅黑" panose="020B0503020204020204" pitchFamily="34" charset="-122"/>
              </a:rPr>
              <a:t>另一类是专门的关系运算（选择、投影、连接等）</a:t>
            </a:r>
            <a:endParaRPr lang="en-US" altLang="zh-CN" sz="2000" dirty="0">
              <a:latin typeface="微软雅黑" panose="020B0503020204020204" pitchFamily="34" charset="-122"/>
              <a:ea typeface="微软雅黑" panose="020B0503020204020204" pitchFamily="34" charset="-122"/>
            </a:endParaRPr>
          </a:p>
          <a:p>
            <a:pPr>
              <a:lnSpc>
                <a:spcPct val="132000"/>
              </a:lnSpc>
              <a:spcBef>
                <a:spcPts val="600"/>
              </a:spcBef>
              <a:spcAft>
                <a:spcPts val="600"/>
              </a:spcAft>
            </a:pPr>
            <a:endParaRPr lang="zh-CN" altLang="en-US" sz="2000" dirty="0">
              <a:latin typeface="微软雅黑" panose="020B0503020204020204" pitchFamily="34" charset="-122"/>
              <a:ea typeface="微软雅黑" panose="020B0503020204020204" pitchFamily="34" charset="-122"/>
            </a:endParaRPr>
          </a:p>
          <a:p>
            <a:pPr>
              <a:lnSpc>
                <a:spcPct val="132000"/>
              </a:lnSpc>
              <a:spcBef>
                <a:spcPts val="600"/>
              </a:spcBef>
              <a:spcAft>
                <a:spcPts val="600"/>
              </a:spcAft>
            </a:pPr>
            <a:r>
              <a:rPr lang="zh-CN" altLang="en-US" sz="2000" dirty="0">
                <a:latin typeface="微软雅黑" panose="020B0503020204020204" pitchFamily="34" charset="-122"/>
                <a:ea typeface="微软雅黑" panose="020B0503020204020204" pitchFamily="34" charset="-122"/>
              </a:rPr>
              <a:t>再一类是查询运算，通常是几个运算的组合，要经过若干步骤才能完成。</a:t>
            </a:r>
          </a:p>
        </p:txBody>
      </p:sp>
      <p:sp>
        <p:nvSpPr>
          <p:cNvPr id="21" name="椭圆 20">
            <a:extLst>
              <a:ext uri="{FF2B5EF4-FFF2-40B4-BE49-F238E27FC236}">
                <a16:creationId xmlns:a16="http://schemas.microsoft.com/office/drawing/2014/main" id="{FC068816-4685-0916-05D0-60C18FABE6F4}"/>
              </a:ext>
            </a:extLst>
          </p:cNvPr>
          <p:cNvSpPr/>
          <p:nvPr/>
        </p:nvSpPr>
        <p:spPr>
          <a:xfrm>
            <a:off x="763673" y="2144810"/>
            <a:ext cx="540000" cy="540000"/>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22" name="椭圆 21">
            <a:extLst>
              <a:ext uri="{FF2B5EF4-FFF2-40B4-BE49-F238E27FC236}">
                <a16:creationId xmlns:a16="http://schemas.microsoft.com/office/drawing/2014/main" id="{E13F341D-A91A-6E5C-E669-5CFFAA570519}"/>
              </a:ext>
            </a:extLst>
          </p:cNvPr>
          <p:cNvSpPr/>
          <p:nvPr/>
        </p:nvSpPr>
        <p:spPr>
          <a:xfrm>
            <a:off x="763673" y="3406609"/>
            <a:ext cx="540000" cy="540000"/>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0" name="椭圆 9">
            <a:extLst>
              <a:ext uri="{FF2B5EF4-FFF2-40B4-BE49-F238E27FC236}">
                <a16:creationId xmlns:a16="http://schemas.microsoft.com/office/drawing/2014/main" id="{5B82FF5B-C12F-8DEF-739A-C59D8ACCDE5E}"/>
              </a:ext>
            </a:extLst>
          </p:cNvPr>
          <p:cNvSpPr/>
          <p:nvPr/>
        </p:nvSpPr>
        <p:spPr>
          <a:xfrm>
            <a:off x="763673" y="4875802"/>
            <a:ext cx="540000" cy="540000"/>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1" name="文本框 10">
            <a:extLst>
              <a:ext uri="{FF2B5EF4-FFF2-40B4-BE49-F238E27FC236}">
                <a16:creationId xmlns:a16="http://schemas.microsoft.com/office/drawing/2014/main" id="{B6EABFAE-92C7-3794-A5BD-3B815F10465B}"/>
              </a:ext>
            </a:extLst>
          </p:cNvPr>
          <p:cNvSpPr txBox="1"/>
          <p:nvPr/>
        </p:nvSpPr>
        <p:spPr>
          <a:xfrm>
            <a:off x="826515" y="1193241"/>
            <a:ext cx="4978637" cy="458074"/>
          </a:xfrm>
          <a:prstGeom prst="rect">
            <a:avLst/>
          </a:prstGeom>
          <a:noFill/>
        </p:spPr>
        <p:txBody>
          <a:bodyPr wrap="square">
            <a:spAutoFit/>
          </a:bodyPr>
          <a:lstStyle/>
          <a:p>
            <a:pPr>
              <a:lnSpc>
                <a:spcPct val="132000"/>
              </a:lnSpc>
              <a:spcBef>
                <a:spcPts val="600"/>
              </a:spcBef>
              <a:spcAft>
                <a:spcPts val="600"/>
              </a:spcAft>
            </a:pPr>
            <a:r>
              <a:rPr lang="zh-CN" altLang="en-US" sz="2000" dirty="0">
                <a:latin typeface="微软雅黑" panose="020B0503020204020204" pitchFamily="34" charset="-122"/>
                <a:ea typeface="微软雅黑" panose="020B0503020204020204" pitchFamily="34" charset="-122"/>
              </a:rPr>
              <a:t>数据库的关系运算有三类：</a:t>
            </a:r>
          </a:p>
        </p:txBody>
      </p:sp>
    </p:spTree>
    <p:extLst>
      <p:ext uri="{BB962C8B-B14F-4D97-AF65-F5344CB8AC3E}">
        <p14:creationId xmlns:p14="http://schemas.microsoft.com/office/powerpoint/2010/main" val="888103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4839786"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如何对数据库进行操作？</a:t>
            </a:r>
          </a:p>
        </p:txBody>
      </p:sp>
      <p:sp>
        <p:nvSpPr>
          <p:cNvPr id="18" name="文本框 17">
            <a:extLst>
              <a:ext uri="{FF2B5EF4-FFF2-40B4-BE49-F238E27FC236}">
                <a16:creationId xmlns:a16="http://schemas.microsoft.com/office/drawing/2014/main" id="{A853E335-854B-A226-B353-7A5B9E0773C7}"/>
              </a:ext>
            </a:extLst>
          </p:cNvPr>
          <p:cNvSpPr txBox="1"/>
          <p:nvPr/>
        </p:nvSpPr>
        <p:spPr>
          <a:xfrm>
            <a:off x="826515" y="1072474"/>
            <a:ext cx="10663869" cy="864339"/>
          </a:xfrm>
          <a:prstGeom prst="rect">
            <a:avLst/>
          </a:prstGeom>
          <a:noFill/>
        </p:spPr>
        <p:txBody>
          <a:bodyPr wrap="square">
            <a:spAutoFit/>
          </a:bodyPr>
          <a:lstStyle/>
          <a:p>
            <a:pPr>
              <a:lnSpc>
                <a:spcPct val="132000"/>
              </a:lnSpc>
              <a:spcBef>
                <a:spcPts val="600"/>
              </a:spcBef>
              <a:spcAft>
                <a:spcPts val="600"/>
              </a:spcAft>
            </a:pPr>
            <a:r>
              <a:rPr lang="zh-CN" altLang="en-US" sz="2000" dirty="0">
                <a:latin typeface="微软雅黑" panose="020B0503020204020204" pitchFamily="34" charset="-122"/>
                <a:ea typeface="微软雅黑" panose="020B0503020204020204" pitchFamily="34" charset="-122"/>
              </a:rPr>
              <a:t>虽然关系型数据库有很多，但是大多数都遵循结构化查询语言</a:t>
            </a:r>
            <a:r>
              <a:rPr lang="en-US" altLang="zh-CN" sz="2000" dirty="0">
                <a:latin typeface="微软雅黑" panose="020B0503020204020204" pitchFamily="34" charset="-122"/>
                <a:ea typeface="微软雅黑" panose="020B0503020204020204" pitchFamily="34" charset="-122"/>
              </a:rPr>
              <a:t>SQL</a:t>
            </a:r>
            <a:r>
              <a:rPr lang="zh-CN" altLang="en-US" sz="2000" dirty="0">
                <a:latin typeface="微软雅黑" panose="020B0503020204020204" pitchFamily="34" charset="-122"/>
                <a:ea typeface="微软雅黑" panose="020B0503020204020204" pitchFamily="34" charset="-122"/>
              </a:rPr>
              <a:t>标准。在标准</a:t>
            </a:r>
            <a:r>
              <a:rPr lang="en-US" altLang="zh-CN" sz="2000" dirty="0">
                <a:latin typeface="微软雅黑" panose="020B0503020204020204" pitchFamily="34" charset="-122"/>
                <a:ea typeface="微软雅黑" panose="020B0503020204020204" pitchFamily="34" charset="-122"/>
              </a:rPr>
              <a:t>SQL</a:t>
            </a:r>
            <a:r>
              <a:rPr lang="zh-CN" altLang="en-US" sz="2000" dirty="0">
                <a:latin typeface="微软雅黑" panose="020B0503020204020204" pitchFamily="34" charset="-122"/>
                <a:ea typeface="微软雅黑" panose="020B0503020204020204" pitchFamily="34" charset="-122"/>
              </a:rPr>
              <a:t>语言中，常见的操作有查询、新增、更新、删除、求和、排序等。</a:t>
            </a:r>
          </a:p>
        </p:txBody>
      </p:sp>
      <p:pic>
        <p:nvPicPr>
          <p:cNvPr id="20" name="Picture 3">
            <a:extLst>
              <a:ext uri="{FF2B5EF4-FFF2-40B4-BE49-F238E27FC236}">
                <a16:creationId xmlns:a16="http://schemas.microsoft.com/office/drawing/2014/main" id="{721820B1-ECD5-3183-4F39-24778E943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515" y="2027790"/>
            <a:ext cx="10401300"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矩形 21">
            <a:extLst>
              <a:ext uri="{FF2B5EF4-FFF2-40B4-BE49-F238E27FC236}">
                <a16:creationId xmlns:a16="http://schemas.microsoft.com/office/drawing/2014/main" id="{D4B95844-9D7A-D4D1-9300-A150C5AEF853}"/>
              </a:ext>
            </a:extLst>
          </p:cNvPr>
          <p:cNvSpPr/>
          <p:nvPr/>
        </p:nvSpPr>
        <p:spPr>
          <a:xfrm>
            <a:off x="867674" y="5938292"/>
            <a:ext cx="10190480" cy="627632"/>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a:extLst>
              <a:ext uri="{FF2B5EF4-FFF2-40B4-BE49-F238E27FC236}">
                <a16:creationId xmlns:a16="http://schemas.microsoft.com/office/drawing/2014/main" id="{4C7F1E1E-A446-FEB5-A1AC-139CE393B4F2}"/>
              </a:ext>
            </a:extLst>
          </p:cNvPr>
          <p:cNvSpPr txBox="1"/>
          <p:nvPr/>
        </p:nvSpPr>
        <p:spPr>
          <a:xfrm>
            <a:off x="1037219" y="6054497"/>
            <a:ext cx="10190480" cy="421013"/>
          </a:xfrm>
          <a:prstGeom prst="rect">
            <a:avLst/>
          </a:prstGeom>
          <a:noFill/>
        </p:spPr>
        <p:txBody>
          <a:bodyPr wrap="square" rtlCol="0">
            <a:spAutoFit/>
          </a:bodyPr>
          <a:lstStyle/>
          <a:p>
            <a:pPr algn="l" fontAlgn="auto">
              <a:lnSpc>
                <a:spcPct val="132000"/>
              </a:lnSpc>
            </a:pP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总体来说，数据库的</a:t>
            </a:r>
            <a:r>
              <a:rPr lang="en-US" altLang="zh-CN" b="1" dirty="0">
                <a:latin typeface="Segoe UI" panose="020B0502040204020203" pitchFamily="34" charset="0"/>
                <a:ea typeface="微软雅黑" panose="020B0503020204020204" pitchFamily="34" charset="-122"/>
                <a:cs typeface="+mn-ea"/>
                <a:sym typeface="Segoe UI" panose="020B0502040204020203" pitchFamily="34" charset="0"/>
              </a:rPr>
              <a:t>SELECT</a:t>
            </a: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b="1" dirty="0">
                <a:latin typeface="Segoe UI" panose="020B0502040204020203" pitchFamily="34" charset="0"/>
                <a:ea typeface="微软雅黑" panose="020B0503020204020204" pitchFamily="34" charset="-122"/>
                <a:cs typeface="+mn-ea"/>
                <a:sym typeface="Segoe UI" panose="020B0502040204020203" pitchFamily="34" charset="0"/>
              </a:rPr>
              <a:t>INSERT</a:t>
            </a: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b="1" dirty="0">
                <a:latin typeface="Segoe UI" panose="020B0502040204020203" pitchFamily="34" charset="0"/>
                <a:ea typeface="微软雅黑" panose="020B0503020204020204" pitchFamily="34" charset="-122"/>
                <a:cs typeface="+mn-ea"/>
                <a:sym typeface="Segoe UI" panose="020B0502040204020203" pitchFamily="34" charset="0"/>
              </a:rPr>
              <a:t>UPDATE</a:t>
            </a: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b="1" dirty="0">
                <a:latin typeface="Segoe UI" panose="020B0502040204020203" pitchFamily="34" charset="0"/>
                <a:ea typeface="微软雅黑" panose="020B0503020204020204" pitchFamily="34" charset="-122"/>
                <a:cs typeface="+mn-ea"/>
                <a:sym typeface="Segoe UI" panose="020B0502040204020203" pitchFamily="34" charset="0"/>
              </a:rPr>
              <a:t>DELETE</a:t>
            </a: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对应了我们常用的增删改查四种操作。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4416594"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什么是分布式数据库？</a:t>
            </a:r>
          </a:p>
        </p:txBody>
      </p:sp>
      <p:sp>
        <p:nvSpPr>
          <p:cNvPr id="26" name="文本框 25"/>
          <p:cNvSpPr txBox="1"/>
          <p:nvPr/>
        </p:nvSpPr>
        <p:spPr>
          <a:xfrm>
            <a:off x="1026290" y="1188079"/>
            <a:ext cx="10308820" cy="1984646"/>
          </a:xfrm>
          <a:prstGeom prst="rect">
            <a:avLst/>
          </a:prstGeom>
          <a:noFill/>
        </p:spPr>
        <p:txBody>
          <a:bodyPr wrap="square">
            <a:spAutoFit/>
          </a:bodyPr>
          <a:lstStyle/>
          <a:p>
            <a:pPr marL="342900" indent="-342900">
              <a:lnSpc>
                <a:spcPct val="132000"/>
              </a:lnSpc>
              <a:spcBef>
                <a:spcPts val="600"/>
              </a:spcBef>
              <a:spcAft>
                <a:spcPts val="600"/>
              </a:spcAft>
              <a:buClr>
                <a:schemeClr val="accent6"/>
              </a:buClr>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所谓的分布式数据库技术，就是数据库技术与分布式技术的一种结合。</a:t>
            </a:r>
          </a:p>
          <a:p>
            <a:pPr marL="342900" indent="-342900">
              <a:lnSpc>
                <a:spcPct val="132000"/>
              </a:lnSpc>
              <a:spcBef>
                <a:spcPts val="600"/>
              </a:spcBef>
              <a:spcAft>
                <a:spcPts val="600"/>
              </a:spcAft>
              <a:buClr>
                <a:schemeClr val="accent6"/>
              </a:buClr>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具体指的是把那些在地理意义上分散的、逻辑上又是属于同一个系统的各个数据库节点的数据结合起来的一种数据库技术。</a:t>
            </a:r>
          </a:p>
          <a:p>
            <a:pPr marL="342900" indent="-342900">
              <a:lnSpc>
                <a:spcPct val="132000"/>
              </a:lnSpc>
              <a:spcBef>
                <a:spcPts val="600"/>
              </a:spcBef>
              <a:spcAft>
                <a:spcPts val="600"/>
              </a:spcAft>
              <a:buClr>
                <a:schemeClr val="accent6"/>
              </a:buClr>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这种系统并不注重集中控制，而是注重每个数据库节点的独立性和自治性。</a:t>
            </a:r>
          </a:p>
        </p:txBody>
      </p:sp>
      <p:sp>
        <p:nvSpPr>
          <p:cNvPr id="12" name="矩形 11">
            <a:extLst>
              <a:ext uri="{FF2B5EF4-FFF2-40B4-BE49-F238E27FC236}">
                <a16:creationId xmlns:a16="http://schemas.microsoft.com/office/drawing/2014/main" id="{0171A376-ED45-CCA3-2984-B42CA087DFCD}"/>
              </a:ext>
            </a:extLst>
          </p:cNvPr>
          <p:cNvSpPr/>
          <p:nvPr/>
        </p:nvSpPr>
        <p:spPr>
          <a:xfrm>
            <a:off x="1437018" y="3545434"/>
            <a:ext cx="3931921" cy="2777727"/>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文本框 12">
            <a:extLst>
              <a:ext uri="{FF2B5EF4-FFF2-40B4-BE49-F238E27FC236}">
                <a16:creationId xmlns:a16="http://schemas.microsoft.com/office/drawing/2014/main" id="{F8F53823-097C-693C-D2B9-F097FB8AA650}"/>
              </a:ext>
            </a:extLst>
          </p:cNvPr>
          <p:cNvSpPr txBox="1"/>
          <p:nvPr/>
        </p:nvSpPr>
        <p:spPr>
          <a:xfrm>
            <a:off x="1606564" y="3661639"/>
            <a:ext cx="3612418" cy="2488823"/>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数据独立性是让数据进行转移时使程序正确性不受影响。分布式数据库里的数据一般会通过拷贝引入冗余，目标是为了保证分布节点故障时数据检索的正确率。</a:t>
            </a:r>
          </a:p>
        </p:txBody>
      </p:sp>
      <p:pic>
        <p:nvPicPr>
          <p:cNvPr id="14" name="Picture 2">
            <a:extLst>
              <a:ext uri="{FF2B5EF4-FFF2-40B4-BE49-F238E27FC236}">
                <a16:creationId xmlns:a16="http://schemas.microsoft.com/office/drawing/2014/main" id="{05B1C1F2-65C5-7866-32FB-DB8461CF7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127" y="3396337"/>
            <a:ext cx="3762375"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1454244"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云存储</a:t>
            </a:r>
          </a:p>
        </p:txBody>
      </p:sp>
      <p:sp>
        <p:nvSpPr>
          <p:cNvPr id="3" name="矩形 2"/>
          <p:cNvSpPr/>
          <p:nvPr/>
        </p:nvSpPr>
        <p:spPr>
          <a:xfrm>
            <a:off x="658495" y="1784985"/>
            <a:ext cx="2925028" cy="4515063"/>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椭圆 6"/>
          <p:cNvSpPr/>
          <p:nvPr/>
        </p:nvSpPr>
        <p:spPr>
          <a:xfrm>
            <a:off x="1543731" y="1468116"/>
            <a:ext cx="660400" cy="6604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矩形 7"/>
          <p:cNvSpPr/>
          <p:nvPr/>
        </p:nvSpPr>
        <p:spPr>
          <a:xfrm>
            <a:off x="3916959" y="1803400"/>
            <a:ext cx="1893600" cy="4501728"/>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9" name="椭圆 8"/>
          <p:cNvSpPr/>
          <p:nvPr/>
        </p:nvSpPr>
        <p:spPr>
          <a:xfrm>
            <a:off x="4444477" y="1473201"/>
            <a:ext cx="660400" cy="6604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0" name="矩形 9"/>
          <p:cNvSpPr/>
          <p:nvPr/>
        </p:nvSpPr>
        <p:spPr>
          <a:xfrm>
            <a:off x="6149340" y="1793240"/>
            <a:ext cx="2430780" cy="4501728"/>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椭圆 11"/>
          <p:cNvSpPr/>
          <p:nvPr/>
        </p:nvSpPr>
        <p:spPr>
          <a:xfrm>
            <a:off x="7034679" y="1463031"/>
            <a:ext cx="660400" cy="6604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矩形 13"/>
          <p:cNvSpPr/>
          <p:nvPr/>
        </p:nvSpPr>
        <p:spPr>
          <a:xfrm>
            <a:off x="8895080" y="1798320"/>
            <a:ext cx="2430780" cy="4501728"/>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椭圆 14"/>
          <p:cNvSpPr/>
          <p:nvPr/>
        </p:nvSpPr>
        <p:spPr>
          <a:xfrm>
            <a:off x="9780153" y="1468116"/>
            <a:ext cx="660400" cy="6604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文本框 12"/>
          <p:cNvSpPr txBox="1"/>
          <p:nvPr/>
        </p:nvSpPr>
        <p:spPr>
          <a:xfrm>
            <a:off x="837489" y="2222906"/>
            <a:ext cx="2609238" cy="4077142"/>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云存储是在云计算概念上延伸和发展出来的一个新的概念，是指通过集群应用、网格技术或分布式文件系统等功能，将网络中大量各种不同类型的存储设备通过应用软件集合起来协同工作，共同对外提供数据存储和业务访问功能的一个系统。</a:t>
            </a:r>
          </a:p>
        </p:txBody>
      </p:sp>
      <p:sp>
        <p:nvSpPr>
          <p:cNvPr id="16" name="文本框 15"/>
          <p:cNvSpPr txBox="1"/>
          <p:nvPr/>
        </p:nvSpPr>
        <p:spPr>
          <a:xfrm>
            <a:off x="4096053" y="2186076"/>
            <a:ext cx="1536994" cy="1093441"/>
          </a:xfrm>
          <a:prstGeom prst="rect">
            <a:avLst/>
          </a:prstGeom>
          <a:noFill/>
        </p:spPr>
        <p:txBody>
          <a:bodyPr wrap="square" rtlCol="0">
            <a:spAutoFit/>
          </a:bodyPr>
          <a:lstStyle/>
          <a:p>
            <a:pPr algn="just" fontAlgn="auto">
              <a:lnSpc>
                <a:spcPct val="132000"/>
              </a:lnSpc>
            </a:pPr>
            <a:r>
              <a:rPr lang="zh-CN" altLang="en-US" sz="1700" dirty="0">
                <a:latin typeface="Segoe UI" panose="020B0502040204020203" pitchFamily="34" charset="0"/>
                <a:ea typeface="微软雅黑" panose="020B0503020204020204" pitchFamily="34" charset="-122"/>
                <a:cs typeface="+mn-ea"/>
                <a:sym typeface="Segoe UI" panose="020B0502040204020203" pitchFamily="34" charset="0"/>
              </a:rPr>
              <a:t>云存储的发展推动了</a:t>
            </a:r>
            <a:r>
              <a:rPr lang="en-US" altLang="zh-CN" sz="1700" dirty="0">
                <a:latin typeface="Segoe UI" panose="020B0502040204020203" pitchFamily="34" charset="0"/>
                <a:ea typeface="微软雅黑" panose="020B0503020204020204" pitchFamily="34" charset="-122"/>
                <a:cs typeface="+mn-ea"/>
                <a:sym typeface="Segoe UI" panose="020B0502040204020203" pitchFamily="34" charset="0"/>
              </a:rPr>
              <a:t>NOSQL</a:t>
            </a:r>
            <a:r>
              <a:rPr lang="zh-CN" altLang="en-US" sz="1700" dirty="0">
                <a:latin typeface="Segoe UI" panose="020B0502040204020203" pitchFamily="34" charset="0"/>
                <a:ea typeface="微软雅黑" panose="020B0503020204020204" pitchFamily="34" charset="-122"/>
                <a:cs typeface="+mn-ea"/>
                <a:sym typeface="Segoe UI" panose="020B0502040204020203" pitchFamily="34" charset="0"/>
              </a:rPr>
              <a:t>发展。</a:t>
            </a:r>
          </a:p>
        </p:txBody>
      </p:sp>
      <p:sp>
        <p:nvSpPr>
          <p:cNvPr id="17" name="文本框 16"/>
          <p:cNvSpPr txBox="1"/>
          <p:nvPr/>
        </p:nvSpPr>
        <p:spPr>
          <a:xfrm>
            <a:off x="6327775" y="2223135"/>
            <a:ext cx="2097405" cy="2659702"/>
          </a:xfrm>
          <a:prstGeom prst="rect">
            <a:avLst/>
          </a:prstGeom>
          <a:noFill/>
        </p:spPr>
        <p:txBody>
          <a:bodyPr wrap="square" rtlCol="0">
            <a:spAutoFit/>
          </a:bodyPr>
          <a:lstStyle/>
          <a:p>
            <a:pPr algn="just"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传统的关系数据库具有较好的性能，高稳定型，久经历史考验，而且使用简单，功能强大，同时也积累了大量的成功案例，为互联网的发展做出了卓越的贡献。</a:t>
            </a:r>
          </a:p>
        </p:txBody>
      </p:sp>
      <p:sp>
        <p:nvSpPr>
          <p:cNvPr id="18" name="文本框 17"/>
          <p:cNvSpPr txBox="1"/>
          <p:nvPr/>
        </p:nvSpPr>
        <p:spPr>
          <a:xfrm>
            <a:off x="9074150" y="2223135"/>
            <a:ext cx="2159635" cy="3165547"/>
          </a:xfrm>
          <a:prstGeom prst="rect">
            <a:avLst/>
          </a:prstGeom>
          <a:noFill/>
        </p:spPr>
        <p:txBody>
          <a:bodyPr wrap="square" rtlCol="0">
            <a:spAutoFit/>
          </a:bodyPr>
          <a:lstStyle/>
          <a:p>
            <a:pPr algn="just" fontAlgn="auto">
              <a:lnSpc>
                <a:spcPct val="132000"/>
              </a:lnSpc>
            </a:pPr>
            <a:r>
              <a:rPr lang="zh-CN" altLang="en-US" sz="1700" dirty="0">
                <a:latin typeface="Segoe UI" panose="020B0502040204020203" pitchFamily="34" charset="0"/>
                <a:ea typeface="微软雅黑" panose="020B0503020204020204" pitchFamily="34" charset="-122"/>
                <a:cs typeface="+mn-ea"/>
                <a:sym typeface="Segoe UI" panose="020B0502040204020203" pitchFamily="34" charset="0"/>
              </a:rPr>
              <a:t>但是，随着</a:t>
            </a:r>
            <a:r>
              <a:rPr lang="en-US" altLang="zh-CN" sz="1700" dirty="0">
                <a:latin typeface="Segoe UI" panose="020B0502040204020203" pitchFamily="34" charset="0"/>
                <a:ea typeface="微软雅黑" panose="020B0503020204020204" pitchFamily="34" charset="-122"/>
                <a:cs typeface="+mn-ea"/>
                <a:sym typeface="Segoe UI" panose="020B0502040204020203" pitchFamily="34" charset="0"/>
              </a:rPr>
              <a:t>Web</a:t>
            </a:r>
            <a:r>
              <a:rPr lang="zh-CN" altLang="en-US" sz="1700" dirty="0">
                <a:latin typeface="Segoe UI" panose="020B0502040204020203" pitchFamily="34" charset="0"/>
                <a:ea typeface="微软雅黑" panose="020B0503020204020204" pitchFamily="34" charset="-122"/>
                <a:cs typeface="+mn-ea"/>
                <a:sym typeface="Segoe UI" panose="020B0502040204020203" pitchFamily="34" charset="0"/>
              </a:rPr>
              <a:t>应用的快速发展，数据库访问量大幅上升，存取越发频繁，几乎大部分使用</a:t>
            </a:r>
            <a:r>
              <a:rPr lang="en-US" altLang="zh-CN" sz="1700" dirty="0">
                <a:latin typeface="Segoe UI" panose="020B0502040204020203" pitchFamily="34" charset="0"/>
                <a:ea typeface="微软雅黑" panose="020B0503020204020204" pitchFamily="34" charset="-122"/>
                <a:cs typeface="+mn-ea"/>
                <a:sym typeface="Segoe UI" panose="020B0502040204020203" pitchFamily="34" charset="0"/>
              </a:rPr>
              <a:t>SQL</a:t>
            </a:r>
            <a:r>
              <a:rPr lang="zh-CN" altLang="en-US" sz="1700" dirty="0">
                <a:latin typeface="Segoe UI" panose="020B0502040204020203" pitchFamily="34" charset="0"/>
                <a:ea typeface="微软雅黑" panose="020B0503020204020204" pitchFamily="34" charset="-122"/>
                <a:cs typeface="+mn-ea"/>
                <a:sym typeface="Segoe UI" panose="020B0502040204020203" pitchFamily="34" charset="0"/>
              </a:rPr>
              <a:t>架构的网站在数据库上都开始出现了性能问题，需要复杂的技术来对</a:t>
            </a:r>
            <a:r>
              <a:rPr lang="en-US" altLang="zh-CN" sz="1700" dirty="0">
                <a:latin typeface="Segoe UI" panose="020B0502040204020203" pitchFamily="34" charset="0"/>
                <a:ea typeface="微软雅黑" panose="020B0503020204020204" pitchFamily="34" charset="-122"/>
                <a:cs typeface="+mn-ea"/>
                <a:sym typeface="Segoe UI" panose="020B0502040204020203" pitchFamily="34" charset="0"/>
              </a:rPr>
              <a:t>SQL</a:t>
            </a:r>
            <a:r>
              <a:rPr lang="zh-CN" altLang="en-US" sz="1700" dirty="0">
                <a:latin typeface="Segoe UI" panose="020B0502040204020203" pitchFamily="34" charset="0"/>
                <a:ea typeface="微软雅黑" panose="020B0503020204020204" pitchFamily="34" charset="-122"/>
                <a:cs typeface="+mn-ea"/>
                <a:sym typeface="Segoe UI" panose="020B0502040204020203" pitchFamily="34" charset="0"/>
              </a:rPr>
              <a:t>扩展。</a:t>
            </a:r>
          </a:p>
        </p:txBody>
      </p:sp>
      <p:cxnSp>
        <p:nvCxnSpPr>
          <p:cNvPr id="4" name="直接连接符 3">
            <a:extLst>
              <a:ext uri="{FF2B5EF4-FFF2-40B4-BE49-F238E27FC236}">
                <a16:creationId xmlns:a16="http://schemas.microsoft.com/office/drawing/2014/main" id="{61FA5F43-AC2C-8DF2-F149-994782AF49DF}"/>
              </a:ext>
            </a:extLst>
          </p:cNvPr>
          <p:cNvCxnSpPr>
            <a:cxnSpLocks/>
          </p:cNvCxnSpPr>
          <p:nvPr/>
        </p:nvCxnSpPr>
        <p:spPr>
          <a:xfrm>
            <a:off x="4278702" y="3554083"/>
            <a:ext cx="1130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DB171472-20C0-850F-8987-1383DC10874E}"/>
              </a:ext>
            </a:extLst>
          </p:cNvPr>
          <p:cNvCxnSpPr>
            <a:cxnSpLocks/>
          </p:cNvCxnSpPr>
          <p:nvPr/>
        </p:nvCxnSpPr>
        <p:spPr>
          <a:xfrm>
            <a:off x="4278702" y="3758241"/>
            <a:ext cx="1130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8272CA76-7355-7626-B9C4-22B482795063}"/>
              </a:ext>
            </a:extLst>
          </p:cNvPr>
          <p:cNvCxnSpPr>
            <a:cxnSpLocks/>
          </p:cNvCxnSpPr>
          <p:nvPr/>
        </p:nvCxnSpPr>
        <p:spPr>
          <a:xfrm>
            <a:off x="4278702" y="3962399"/>
            <a:ext cx="1130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92255318-CF36-6C9C-FE05-69FE19AD4CCA}"/>
              </a:ext>
            </a:extLst>
          </p:cNvPr>
          <p:cNvCxnSpPr>
            <a:cxnSpLocks/>
          </p:cNvCxnSpPr>
          <p:nvPr/>
        </p:nvCxnSpPr>
        <p:spPr>
          <a:xfrm>
            <a:off x="4278702" y="4166558"/>
            <a:ext cx="1130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28DEF169-DC24-7EE4-DF85-7745E020BBB7}"/>
              </a:ext>
            </a:extLst>
          </p:cNvPr>
          <p:cNvCxnSpPr>
            <a:cxnSpLocks/>
          </p:cNvCxnSpPr>
          <p:nvPr/>
        </p:nvCxnSpPr>
        <p:spPr>
          <a:xfrm>
            <a:off x="4268115" y="4399472"/>
            <a:ext cx="1130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C57CEF07-C17A-B591-748D-E46C6A61E15B}"/>
              </a:ext>
            </a:extLst>
          </p:cNvPr>
          <p:cNvCxnSpPr>
            <a:cxnSpLocks/>
          </p:cNvCxnSpPr>
          <p:nvPr/>
        </p:nvCxnSpPr>
        <p:spPr>
          <a:xfrm>
            <a:off x="4268115" y="4603630"/>
            <a:ext cx="1130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CE925C37-BC9C-2203-D24D-1F828AE6F945}"/>
              </a:ext>
            </a:extLst>
          </p:cNvPr>
          <p:cNvCxnSpPr>
            <a:cxnSpLocks/>
          </p:cNvCxnSpPr>
          <p:nvPr/>
        </p:nvCxnSpPr>
        <p:spPr>
          <a:xfrm>
            <a:off x="4268115" y="4807788"/>
            <a:ext cx="1130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56EF78DE-48E5-744A-D925-031208F0D407}"/>
              </a:ext>
            </a:extLst>
          </p:cNvPr>
          <p:cNvCxnSpPr>
            <a:cxnSpLocks/>
          </p:cNvCxnSpPr>
          <p:nvPr/>
        </p:nvCxnSpPr>
        <p:spPr>
          <a:xfrm>
            <a:off x="4268115" y="5011947"/>
            <a:ext cx="1130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6059294E-70E8-53D1-319F-E5095B9BCB09}"/>
              </a:ext>
            </a:extLst>
          </p:cNvPr>
          <p:cNvCxnSpPr>
            <a:cxnSpLocks/>
          </p:cNvCxnSpPr>
          <p:nvPr/>
        </p:nvCxnSpPr>
        <p:spPr>
          <a:xfrm>
            <a:off x="4266154" y="5227608"/>
            <a:ext cx="1130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313F03EF-C0EE-C9C8-6EAA-63F6DC67ADAE}"/>
              </a:ext>
            </a:extLst>
          </p:cNvPr>
          <p:cNvCxnSpPr>
            <a:cxnSpLocks/>
          </p:cNvCxnSpPr>
          <p:nvPr/>
        </p:nvCxnSpPr>
        <p:spPr>
          <a:xfrm>
            <a:off x="4266154" y="5431766"/>
            <a:ext cx="1130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C7FDC30D-021E-351E-74B4-A6FF06463B42}"/>
              </a:ext>
            </a:extLst>
          </p:cNvPr>
          <p:cNvCxnSpPr>
            <a:cxnSpLocks/>
          </p:cNvCxnSpPr>
          <p:nvPr/>
        </p:nvCxnSpPr>
        <p:spPr>
          <a:xfrm>
            <a:off x="4266154" y="5635924"/>
            <a:ext cx="1130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19D8F316-9DF4-38E9-9F3A-6A412B86BC47}"/>
              </a:ext>
            </a:extLst>
          </p:cNvPr>
          <p:cNvCxnSpPr>
            <a:cxnSpLocks/>
          </p:cNvCxnSpPr>
          <p:nvPr/>
        </p:nvCxnSpPr>
        <p:spPr>
          <a:xfrm>
            <a:off x="4266154" y="5840083"/>
            <a:ext cx="113006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3" name="组合 52">
            <a:extLst>
              <a:ext uri="{FF2B5EF4-FFF2-40B4-BE49-F238E27FC236}">
                <a16:creationId xmlns:a16="http://schemas.microsoft.com/office/drawing/2014/main" id="{FE0E5002-20D7-CD6A-E968-2AD161132BCC}"/>
              </a:ext>
            </a:extLst>
          </p:cNvPr>
          <p:cNvGrpSpPr/>
          <p:nvPr/>
        </p:nvGrpSpPr>
        <p:grpSpPr>
          <a:xfrm>
            <a:off x="6565019" y="5201728"/>
            <a:ext cx="1647328" cy="612475"/>
            <a:chOff x="6565019" y="5201728"/>
            <a:chExt cx="1130060" cy="612475"/>
          </a:xfrm>
        </p:grpSpPr>
        <p:cxnSp>
          <p:nvCxnSpPr>
            <p:cNvPr id="49" name="直接连接符 48">
              <a:extLst>
                <a:ext uri="{FF2B5EF4-FFF2-40B4-BE49-F238E27FC236}">
                  <a16:creationId xmlns:a16="http://schemas.microsoft.com/office/drawing/2014/main" id="{E6368D3A-0CD8-4EA7-AC1F-EEBEFB044301}"/>
                </a:ext>
              </a:extLst>
            </p:cNvPr>
            <p:cNvCxnSpPr>
              <a:cxnSpLocks/>
            </p:cNvCxnSpPr>
            <p:nvPr/>
          </p:nvCxnSpPr>
          <p:spPr>
            <a:xfrm>
              <a:off x="6565019" y="5201728"/>
              <a:ext cx="1130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4F56F8F4-8718-C0E0-3693-571020DE1C18}"/>
                </a:ext>
              </a:extLst>
            </p:cNvPr>
            <p:cNvCxnSpPr>
              <a:cxnSpLocks/>
            </p:cNvCxnSpPr>
            <p:nvPr/>
          </p:nvCxnSpPr>
          <p:spPr>
            <a:xfrm>
              <a:off x="6565019" y="5405886"/>
              <a:ext cx="1130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8F33F733-0843-D759-2CDE-8C0DA798AF37}"/>
                </a:ext>
              </a:extLst>
            </p:cNvPr>
            <p:cNvCxnSpPr>
              <a:cxnSpLocks/>
            </p:cNvCxnSpPr>
            <p:nvPr/>
          </p:nvCxnSpPr>
          <p:spPr>
            <a:xfrm>
              <a:off x="6565019" y="5610044"/>
              <a:ext cx="11300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35B2F996-BCF3-3F37-6EF0-F105E36F7B3A}"/>
                </a:ext>
              </a:extLst>
            </p:cNvPr>
            <p:cNvCxnSpPr>
              <a:cxnSpLocks/>
            </p:cNvCxnSpPr>
            <p:nvPr/>
          </p:nvCxnSpPr>
          <p:spPr>
            <a:xfrm>
              <a:off x="6565019" y="5814203"/>
              <a:ext cx="1130060"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1454244"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云存储</a:t>
            </a:r>
          </a:p>
        </p:txBody>
      </p:sp>
      <p:sp>
        <p:nvSpPr>
          <p:cNvPr id="32" name="椭圆 31">
            <a:extLst>
              <a:ext uri="{FF2B5EF4-FFF2-40B4-BE49-F238E27FC236}">
                <a16:creationId xmlns:a16="http://schemas.microsoft.com/office/drawing/2014/main" id="{6453BC96-EE2C-5335-393F-9773D07CAE2C}"/>
              </a:ext>
            </a:extLst>
          </p:cNvPr>
          <p:cNvSpPr/>
          <p:nvPr/>
        </p:nvSpPr>
        <p:spPr>
          <a:xfrm>
            <a:off x="1195998" y="1660114"/>
            <a:ext cx="1540778" cy="1540778"/>
          </a:xfrm>
          <a:prstGeom prst="ellipse">
            <a:avLst/>
          </a:prstGeom>
          <a:blipFill>
            <a:blip r:embed="rId3">
              <a:extLst>
                <a:ext uri="{BEBA8EAE-BF5A-486C-A8C5-ECC9F3942E4B}">
                  <a14:imgProps xmlns:a14="http://schemas.microsoft.com/office/drawing/2010/main">
                    <a14:imgLayer r:embed="rId4">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33" name="椭圆 32">
            <a:extLst>
              <a:ext uri="{FF2B5EF4-FFF2-40B4-BE49-F238E27FC236}">
                <a16:creationId xmlns:a16="http://schemas.microsoft.com/office/drawing/2014/main" id="{D867BC2C-871D-09AE-F6EE-38558585A610}"/>
              </a:ext>
            </a:extLst>
          </p:cNvPr>
          <p:cNvSpPr/>
          <p:nvPr/>
        </p:nvSpPr>
        <p:spPr>
          <a:xfrm>
            <a:off x="1202348" y="1665388"/>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椭圆 33">
            <a:extLst>
              <a:ext uri="{FF2B5EF4-FFF2-40B4-BE49-F238E27FC236}">
                <a16:creationId xmlns:a16="http://schemas.microsoft.com/office/drawing/2014/main" id="{7683497A-F6AE-A6B9-544E-3B6B08A1C723}"/>
              </a:ext>
            </a:extLst>
          </p:cNvPr>
          <p:cNvSpPr/>
          <p:nvPr/>
        </p:nvSpPr>
        <p:spPr>
          <a:xfrm>
            <a:off x="2301297" y="1513468"/>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5" name="椭圆 10">
            <a:extLst>
              <a:ext uri="{FF2B5EF4-FFF2-40B4-BE49-F238E27FC236}">
                <a16:creationId xmlns:a16="http://schemas.microsoft.com/office/drawing/2014/main" id="{9CC731E7-F653-7112-FCAC-3B6AB7AE5F87}"/>
              </a:ext>
            </a:extLst>
          </p:cNvPr>
          <p:cNvSpPr/>
          <p:nvPr/>
        </p:nvSpPr>
        <p:spPr>
          <a:xfrm>
            <a:off x="2432241" y="1673363"/>
            <a:ext cx="398513" cy="340610"/>
          </a:xfrm>
          <a:custGeom>
            <a:avLst/>
            <a:gdLst>
              <a:gd name="T0" fmla="*/ 14836 w 15142"/>
              <a:gd name="T1" fmla="*/ 4282 h 12941"/>
              <a:gd name="T2" fmla="*/ 12685 w 15142"/>
              <a:gd name="T3" fmla="*/ 661 h 12941"/>
              <a:gd name="T4" fmla="*/ 11524 w 15142"/>
              <a:gd name="T5" fmla="*/ 0 h 12941"/>
              <a:gd name="T6" fmla="*/ 3617 w 15142"/>
              <a:gd name="T7" fmla="*/ 0 h 12941"/>
              <a:gd name="T8" fmla="*/ 2457 w 15142"/>
              <a:gd name="T9" fmla="*/ 661 h 12941"/>
              <a:gd name="T10" fmla="*/ 306 w 15142"/>
              <a:gd name="T11" fmla="*/ 4283 h 12941"/>
              <a:gd name="T12" fmla="*/ 484 w 15142"/>
              <a:gd name="T13" fmla="*/ 5899 h 12941"/>
              <a:gd name="T14" fmla="*/ 6588 w 15142"/>
              <a:gd name="T15" fmla="*/ 12376 h 12941"/>
              <a:gd name="T16" fmla="*/ 8553 w 15142"/>
              <a:gd name="T17" fmla="*/ 12376 h 12941"/>
              <a:gd name="T18" fmla="*/ 14658 w 15142"/>
              <a:gd name="T19" fmla="*/ 5899 h 12941"/>
              <a:gd name="T20" fmla="*/ 14836 w 15142"/>
              <a:gd name="T21" fmla="*/ 4282 h 12941"/>
              <a:gd name="T22" fmla="*/ 11680 w 15142"/>
              <a:gd name="T23" fmla="*/ 5840 h 12941"/>
              <a:gd name="T24" fmla="*/ 8600 w 15142"/>
              <a:gd name="T25" fmla="*/ 9107 h 12941"/>
              <a:gd name="T26" fmla="*/ 6540 w 15142"/>
              <a:gd name="T27" fmla="*/ 9107 h 12941"/>
              <a:gd name="T28" fmla="*/ 3461 w 15142"/>
              <a:gd name="T29" fmla="*/ 5840 h 12941"/>
              <a:gd name="T30" fmla="*/ 3466 w 15142"/>
              <a:gd name="T31" fmla="*/ 5353 h 12941"/>
              <a:gd name="T32" fmla="*/ 3952 w 15142"/>
              <a:gd name="T33" fmla="*/ 5378 h 12941"/>
              <a:gd name="T34" fmla="*/ 7032 w 15142"/>
              <a:gd name="T35" fmla="*/ 8644 h 12941"/>
              <a:gd name="T36" fmla="*/ 8109 w 15142"/>
              <a:gd name="T37" fmla="*/ 8644 h 12941"/>
              <a:gd name="T38" fmla="*/ 11188 w 15142"/>
              <a:gd name="T39" fmla="*/ 5378 h 12941"/>
              <a:gd name="T40" fmla="*/ 11665 w 15142"/>
              <a:gd name="T41" fmla="*/ 5364 h 12941"/>
              <a:gd name="T42" fmla="*/ 11679 w 15142"/>
              <a:gd name="T43" fmla="*/ 5841 h 12941"/>
              <a:gd name="T44" fmla="*/ 11680 w 15142"/>
              <a:gd name="T45" fmla="*/ 5840 h 1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42" h="12941">
                <a:moveTo>
                  <a:pt x="14836" y="4282"/>
                </a:moveTo>
                <a:lnTo>
                  <a:pt x="12685" y="661"/>
                </a:lnTo>
                <a:cubicBezTo>
                  <a:pt x="12440" y="252"/>
                  <a:pt x="12000" y="1"/>
                  <a:pt x="11524" y="0"/>
                </a:cubicBezTo>
                <a:lnTo>
                  <a:pt x="3617" y="0"/>
                </a:lnTo>
                <a:cubicBezTo>
                  <a:pt x="3141" y="1"/>
                  <a:pt x="2701" y="252"/>
                  <a:pt x="2457" y="661"/>
                </a:cubicBezTo>
                <a:lnTo>
                  <a:pt x="306" y="4283"/>
                </a:lnTo>
                <a:cubicBezTo>
                  <a:pt x="0" y="4802"/>
                  <a:pt x="72" y="5460"/>
                  <a:pt x="484" y="5899"/>
                </a:cubicBezTo>
                <a:lnTo>
                  <a:pt x="6588" y="12376"/>
                </a:lnTo>
                <a:cubicBezTo>
                  <a:pt x="7121" y="12941"/>
                  <a:pt x="8020" y="12941"/>
                  <a:pt x="8553" y="12376"/>
                </a:cubicBezTo>
                <a:lnTo>
                  <a:pt x="14658" y="5899"/>
                </a:lnTo>
                <a:cubicBezTo>
                  <a:pt x="15070" y="5460"/>
                  <a:pt x="15142" y="4801"/>
                  <a:pt x="14836" y="4282"/>
                </a:cubicBezTo>
                <a:close/>
                <a:moveTo>
                  <a:pt x="11680" y="5840"/>
                </a:moveTo>
                <a:lnTo>
                  <a:pt x="8600" y="9107"/>
                </a:lnTo>
                <a:cubicBezTo>
                  <a:pt x="8041" y="9700"/>
                  <a:pt x="7099" y="9700"/>
                  <a:pt x="6540" y="9107"/>
                </a:cubicBezTo>
                <a:lnTo>
                  <a:pt x="3461" y="5840"/>
                </a:lnTo>
                <a:cubicBezTo>
                  <a:pt x="3324" y="5706"/>
                  <a:pt x="3326" y="5484"/>
                  <a:pt x="3466" y="5353"/>
                </a:cubicBezTo>
                <a:cubicBezTo>
                  <a:pt x="3606" y="5221"/>
                  <a:pt x="3827" y="5233"/>
                  <a:pt x="3952" y="5378"/>
                </a:cubicBezTo>
                <a:lnTo>
                  <a:pt x="7032" y="8644"/>
                </a:lnTo>
                <a:cubicBezTo>
                  <a:pt x="7324" y="8954"/>
                  <a:pt x="7817" y="8954"/>
                  <a:pt x="8109" y="8644"/>
                </a:cubicBezTo>
                <a:lnTo>
                  <a:pt x="11188" y="5378"/>
                </a:lnTo>
                <a:cubicBezTo>
                  <a:pt x="11316" y="5242"/>
                  <a:pt x="11529" y="5236"/>
                  <a:pt x="11665" y="5364"/>
                </a:cubicBezTo>
                <a:cubicBezTo>
                  <a:pt x="11801" y="5492"/>
                  <a:pt x="11807" y="5705"/>
                  <a:pt x="11679" y="5841"/>
                </a:cubicBezTo>
                <a:lnTo>
                  <a:pt x="11680" y="58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6" name="文本框 35">
            <a:extLst>
              <a:ext uri="{FF2B5EF4-FFF2-40B4-BE49-F238E27FC236}">
                <a16:creationId xmlns:a16="http://schemas.microsoft.com/office/drawing/2014/main" id="{16F96816-EC5F-C86D-F751-1383253DE6C2}"/>
              </a:ext>
            </a:extLst>
          </p:cNvPr>
          <p:cNvSpPr txBox="1"/>
          <p:nvPr/>
        </p:nvSpPr>
        <p:spPr>
          <a:xfrm>
            <a:off x="785004" y="3425380"/>
            <a:ext cx="2881222" cy="2488823"/>
          </a:xfrm>
          <a:prstGeom prst="rect">
            <a:avLst/>
          </a:prstGeom>
          <a:noFill/>
        </p:spPr>
        <p:txBody>
          <a:bodyPr wrap="square" rtlCol="0">
            <a:spAutoFit/>
          </a:bodyPr>
          <a:lstStyle/>
          <a:p>
            <a:pPr algn="just"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新一代数据库产品应该具备分布式的、非关系型的、可以线性扩展以及开源等四个特点。因此，云存储成为是一种新的数据存储方式。</a:t>
            </a:r>
          </a:p>
        </p:txBody>
      </p:sp>
      <p:sp>
        <p:nvSpPr>
          <p:cNvPr id="48" name="椭圆 47">
            <a:extLst>
              <a:ext uri="{FF2B5EF4-FFF2-40B4-BE49-F238E27FC236}">
                <a16:creationId xmlns:a16="http://schemas.microsoft.com/office/drawing/2014/main" id="{8C9B3746-13E8-3D68-76DD-9A74579A804E}"/>
              </a:ext>
            </a:extLst>
          </p:cNvPr>
          <p:cNvSpPr/>
          <p:nvPr/>
        </p:nvSpPr>
        <p:spPr>
          <a:xfrm>
            <a:off x="5100303" y="1650962"/>
            <a:ext cx="1547991" cy="1547991"/>
          </a:xfrm>
          <a:prstGeom prst="ellipse">
            <a:avLst/>
          </a:prstGeom>
          <a:blipFill>
            <a:blip r:embed="rId6">
              <a:extLst>
                <a:ext uri="{BEBA8EAE-BF5A-486C-A8C5-ECC9F3942E4B}">
                  <a14:imgProps xmlns:a14="http://schemas.microsoft.com/office/drawing/2010/main">
                    <a14:imgLayer r:embed="rId7">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4" name="椭圆 53">
            <a:extLst>
              <a:ext uri="{FF2B5EF4-FFF2-40B4-BE49-F238E27FC236}">
                <a16:creationId xmlns:a16="http://schemas.microsoft.com/office/drawing/2014/main" id="{4E157DC8-CE53-0452-94DE-C8D9B23607A2}"/>
              </a:ext>
            </a:extLst>
          </p:cNvPr>
          <p:cNvSpPr/>
          <p:nvPr/>
        </p:nvSpPr>
        <p:spPr>
          <a:xfrm>
            <a:off x="5094816" y="1658175"/>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椭圆 54">
            <a:extLst>
              <a:ext uri="{FF2B5EF4-FFF2-40B4-BE49-F238E27FC236}">
                <a16:creationId xmlns:a16="http://schemas.microsoft.com/office/drawing/2014/main" id="{9CF5F60D-7279-5FBC-185C-38A6F2BFE9EC}"/>
              </a:ext>
            </a:extLst>
          </p:cNvPr>
          <p:cNvSpPr/>
          <p:nvPr/>
        </p:nvSpPr>
        <p:spPr>
          <a:xfrm>
            <a:off x="6187271" y="1506255"/>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a:extLst>
              <a:ext uri="{FF2B5EF4-FFF2-40B4-BE49-F238E27FC236}">
                <a16:creationId xmlns:a16="http://schemas.microsoft.com/office/drawing/2014/main" id="{5D749D3E-964A-40DD-5BBD-D15755A8EB8B}"/>
              </a:ext>
            </a:extLst>
          </p:cNvPr>
          <p:cNvSpPr txBox="1"/>
          <p:nvPr/>
        </p:nvSpPr>
        <p:spPr>
          <a:xfrm>
            <a:off x="4745089" y="3425380"/>
            <a:ext cx="2708133" cy="2334678"/>
          </a:xfrm>
          <a:prstGeom prst="rect">
            <a:avLst/>
          </a:prstGeom>
          <a:noFill/>
        </p:spPr>
        <p:txBody>
          <a:bodyPr wrap="square" rtlCol="0">
            <a:spAutoFit/>
          </a:bodyPr>
          <a:lstStyle/>
          <a:p>
            <a:pPr algn="just"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云存储技术并非特指某项技术，而是一大类技术的统称；云存储不是一种产品，而是一种服务。服务的背后，是多个硬件设备并捆绑着相应的软件，用于创建一个存储池。</a:t>
            </a:r>
          </a:p>
        </p:txBody>
      </p:sp>
      <p:sp>
        <p:nvSpPr>
          <p:cNvPr id="57" name="椭圆 56">
            <a:extLst>
              <a:ext uri="{FF2B5EF4-FFF2-40B4-BE49-F238E27FC236}">
                <a16:creationId xmlns:a16="http://schemas.microsoft.com/office/drawing/2014/main" id="{5C168052-8F48-0D00-9AA5-825690F622C5}"/>
              </a:ext>
            </a:extLst>
          </p:cNvPr>
          <p:cNvSpPr/>
          <p:nvPr/>
        </p:nvSpPr>
        <p:spPr>
          <a:xfrm>
            <a:off x="8887757" y="1643749"/>
            <a:ext cx="1547991" cy="1547991"/>
          </a:xfrm>
          <a:prstGeom prst="ellipse">
            <a:avLst/>
          </a:prstGeom>
          <a:blipFill>
            <a:blip r:embed="rId8">
              <a:extLst>
                <a:ext uri="{BEBA8EAE-BF5A-486C-A8C5-ECC9F3942E4B}">
                  <a14:imgProps xmlns:a14="http://schemas.microsoft.com/office/drawing/2010/main">
                    <a14:imgLayer r:embed="rId9">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8" name="椭圆 57">
            <a:extLst>
              <a:ext uri="{FF2B5EF4-FFF2-40B4-BE49-F238E27FC236}">
                <a16:creationId xmlns:a16="http://schemas.microsoft.com/office/drawing/2014/main" id="{A9D19461-7986-717E-9804-0EE1318CE24E}"/>
              </a:ext>
            </a:extLst>
          </p:cNvPr>
          <p:cNvSpPr/>
          <p:nvPr/>
        </p:nvSpPr>
        <p:spPr>
          <a:xfrm>
            <a:off x="8875057" y="1650962"/>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椭圆 58">
            <a:extLst>
              <a:ext uri="{FF2B5EF4-FFF2-40B4-BE49-F238E27FC236}">
                <a16:creationId xmlns:a16="http://schemas.microsoft.com/office/drawing/2014/main" id="{4DCB4E0A-408F-AED6-C978-DEDC3A2E3B76}"/>
              </a:ext>
            </a:extLst>
          </p:cNvPr>
          <p:cNvSpPr/>
          <p:nvPr/>
        </p:nvSpPr>
        <p:spPr>
          <a:xfrm>
            <a:off x="9974725" y="1499042"/>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文本框 59">
            <a:extLst>
              <a:ext uri="{FF2B5EF4-FFF2-40B4-BE49-F238E27FC236}">
                <a16:creationId xmlns:a16="http://schemas.microsoft.com/office/drawing/2014/main" id="{073B0985-B759-14FD-30F3-1490DA26CB22}"/>
              </a:ext>
            </a:extLst>
          </p:cNvPr>
          <p:cNvSpPr txBox="1"/>
          <p:nvPr/>
        </p:nvSpPr>
        <p:spPr>
          <a:xfrm>
            <a:off x="8281358" y="3398710"/>
            <a:ext cx="2811457" cy="1684628"/>
          </a:xfrm>
          <a:prstGeom prst="rect">
            <a:avLst/>
          </a:prstGeom>
          <a:noFill/>
        </p:spPr>
        <p:txBody>
          <a:bodyPr wrap="square" rtlCol="0">
            <a:spAutoFit/>
          </a:bodyPr>
          <a:lstStyle/>
          <a:p>
            <a:pPr algn="just" fontAlgn="auto">
              <a:lnSpc>
                <a:spcPct val="132000"/>
              </a:lnSpc>
            </a:pP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Apache </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基金会的</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Hadoop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（包括</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HDFS </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和</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HBase</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）是一种典型的云存储结构，此外还有谷歌的</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GFS</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及</a:t>
            </a:r>
            <a:r>
              <a:rPr lang="en-US" altLang="zh-CN" sz="1600" dirty="0" err="1">
                <a:latin typeface="Segoe UI" panose="020B0502040204020203" pitchFamily="34" charset="0"/>
                <a:ea typeface="微软雅黑" panose="020B0503020204020204" pitchFamily="34" charset="-122"/>
                <a:cs typeface="+mn-ea"/>
                <a:sym typeface="Segoe UI" panose="020B0502040204020203" pitchFamily="34" charset="0"/>
              </a:rPr>
              <a:t>BigTable</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Mongo DB</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Redis</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等等。</a:t>
            </a:r>
          </a:p>
        </p:txBody>
      </p:sp>
      <p:sp>
        <p:nvSpPr>
          <p:cNvPr id="61" name="arrow-pointing-left-circular-button_20407">
            <a:extLst>
              <a:ext uri="{FF2B5EF4-FFF2-40B4-BE49-F238E27FC236}">
                <a16:creationId xmlns:a16="http://schemas.microsoft.com/office/drawing/2014/main" id="{EF23CD0C-5C60-7981-28BC-83B35091F811}"/>
              </a:ext>
            </a:extLst>
          </p:cNvPr>
          <p:cNvSpPr>
            <a:spLocks noChangeAspect="1"/>
          </p:cNvSpPr>
          <p:nvPr/>
        </p:nvSpPr>
        <p:spPr bwMode="auto">
          <a:xfrm>
            <a:off x="6357195" y="1652041"/>
            <a:ext cx="317379" cy="354719"/>
          </a:xfrm>
          <a:custGeom>
            <a:avLst/>
            <a:gdLst>
              <a:gd name="connsiteX0" fmla="*/ 270066 w 541458"/>
              <a:gd name="connsiteY0" fmla="*/ 45979 h 605161"/>
              <a:gd name="connsiteX1" fmla="*/ 357669 w 541458"/>
              <a:gd name="connsiteY1" fmla="*/ 101865 h 605161"/>
              <a:gd name="connsiteX2" fmla="*/ 471122 w 541458"/>
              <a:gd name="connsiteY2" fmla="*/ 195009 h 605161"/>
              <a:gd name="connsiteX3" fmla="*/ 492664 w 541458"/>
              <a:gd name="connsiteY3" fmla="*/ 227967 h 605161"/>
              <a:gd name="connsiteX4" fmla="*/ 285863 w 541458"/>
              <a:gd name="connsiteY4" fmla="*/ 551819 h 605161"/>
              <a:gd name="connsiteX5" fmla="*/ 255705 w 541458"/>
              <a:gd name="connsiteY5" fmla="*/ 551819 h 605161"/>
              <a:gd name="connsiteX6" fmla="*/ 48904 w 541458"/>
              <a:gd name="connsiteY6" fmla="*/ 227967 h 605161"/>
              <a:gd name="connsiteX7" fmla="*/ 70446 w 541458"/>
              <a:gd name="connsiteY7" fmla="*/ 195009 h 605161"/>
              <a:gd name="connsiteX8" fmla="*/ 182463 w 541458"/>
              <a:gd name="connsiteY8" fmla="*/ 101865 h 605161"/>
              <a:gd name="connsiteX9" fmla="*/ 270066 w 541458"/>
              <a:gd name="connsiteY9" fmla="*/ 45979 h 605161"/>
              <a:gd name="connsiteX10" fmla="*/ 270065 w 541458"/>
              <a:gd name="connsiteY10" fmla="*/ 22931 h 605161"/>
              <a:gd name="connsiteX11" fmla="*/ 163806 w 541458"/>
              <a:gd name="connsiteY11" fmla="*/ 88858 h 605161"/>
              <a:gd name="connsiteX12" fmla="*/ 48931 w 541458"/>
              <a:gd name="connsiteY12" fmla="*/ 177715 h 605161"/>
              <a:gd name="connsiteX13" fmla="*/ 24520 w 541458"/>
              <a:gd name="connsiteY13" fmla="*/ 210678 h 605161"/>
              <a:gd name="connsiteX14" fmla="*/ 255706 w 541458"/>
              <a:gd name="connsiteY14" fmla="*/ 577573 h 605161"/>
              <a:gd name="connsiteX15" fmla="*/ 284425 w 541458"/>
              <a:gd name="connsiteY15" fmla="*/ 577573 h 605161"/>
              <a:gd name="connsiteX16" fmla="*/ 517047 w 541458"/>
              <a:gd name="connsiteY16" fmla="*/ 210678 h 605161"/>
              <a:gd name="connsiteX17" fmla="*/ 492636 w 541458"/>
              <a:gd name="connsiteY17" fmla="*/ 177715 h 605161"/>
              <a:gd name="connsiteX18" fmla="*/ 376325 w 541458"/>
              <a:gd name="connsiteY18" fmla="*/ 88858 h 605161"/>
              <a:gd name="connsiteX19" fmla="*/ 270065 w 541458"/>
              <a:gd name="connsiteY19" fmla="*/ 22931 h 605161"/>
              <a:gd name="connsiteX20" fmla="*/ 270065 w 541458"/>
              <a:gd name="connsiteY20" fmla="*/ 0 h 605161"/>
              <a:gd name="connsiteX21" fmla="*/ 514175 w 541458"/>
              <a:gd name="connsiteY21" fmla="*/ 157650 h 605161"/>
              <a:gd name="connsiteX22" fmla="*/ 541458 w 541458"/>
              <a:gd name="connsiteY22" fmla="*/ 190613 h 605161"/>
              <a:gd name="connsiteX23" fmla="*/ 282989 w 541458"/>
              <a:gd name="connsiteY23" fmla="*/ 601937 h 605161"/>
              <a:gd name="connsiteX24" fmla="*/ 257142 w 541458"/>
              <a:gd name="connsiteY24" fmla="*/ 601937 h 605161"/>
              <a:gd name="connsiteX25" fmla="*/ 109 w 541458"/>
              <a:gd name="connsiteY25" fmla="*/ 190613 h 605161"/>
              <a:gd name="connsiteX26" fmla="*/ 27392 w 541458"/>
              <a:gd name="connsiteY26" fmla="*/ 157650 h 605161"/>
              <a:gd name="connsiteX27" fmla="*/ 270065 w 541458"/>
              <a:gd name="connsiteY27" fmla="*/ 0 h 60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458" h="605161">
                <a:moveTo>
                  <a:pt x="270066" y="45979"/>
                </a:moveTo>
                <a:cubicBezTo>
                  <a:pt x="318894" y="45979"/>
                  <a:pt x="333255" y="66041"/>
                  <a:pt x="357669" y="101865"/>
                </a:cubicBezTo>
                <a:cubicBezTo>
                  <a:pt x="380647" y="134824"/>
                  <a:pt x="409369" y="176380"/>
                  <a:pt x="471122" y="195009"/>
                </a:cubicBezTo>
                <a:cubicBezTo>
                  <a:pt x="485483" y="199308"/>
                  <a:pt x="494100" y="213637"/>
                  <a:pt x="492664" y="227967"/>
                </a:cubicBezTo>
                <a:cubicBezTo>
                  <a:pt x="468250" y="427151"/>
                  <a:pt x="344744" y="518861"/>
                  <a:pt x="285863" y="551819"/>
                </a:cubicBezTo>
                <a:cubicBezTo>
                  <a:pt x="275810" y="556118"/>
                  <a:pt x="264322" y="556118"/>
                  <a:pt x="255705" y="551819"/>
                </a:cubicBezTo>
                <a:cubicBezTo>
                  <a:pt x="196824" y="518861"/>
                  <a:pt x="71882" y="427151"/>
                  <a:pt x="48904" y="227967"/>
                </a:cubicBezTo>
                <a:cubicBezTo>
                  <a:pt x="46032" y="213637"/>
                  <a:pt x="56085" y="199308"/>
                  <a:pt x="70446" y="195009"/>
                </a:cubicBezTo>
                <a:cubicBezTo>
                  <a:pt x="130763" y="176380"/>
                  <a:pt x="160921" y="134824"/>
                  <a:pt x="182463" y="101865"/>
                </a:cubicBezTo>
                <a:cubicBezTo>
                  <a:pt x="208313" y="66041"/>
                  <a:pt x="221238" y="45979"/>
                  <a:pt x="270066" y="45979"/>
                </a:cubicBezTo>
                <a:close/>
                <a:moveTo>
                  <a:pt x="270065" y="22931"/>
                </a:moveTo>
                <a:cubicBezTo>
                  <a:pt x="209756" y="22931"/>
                  <a:pt x="189653" y="51595"/>
                  <a:pt x="163806" y="88858"/>
                </a:cubicBezTo>
                <a:cubicBezTo>
                  <a:pt x="140831" y="123254"/>
                  <a:pt x="112112" y="163383"/>
                  <a:pt x="48931" y="177715"/>
                </a:cubicBezTo>
                <a:cubicBezTo>
                  <a:pt x="33136" y="180581"/>
                  <a:pt x="23084" y="194913"/>
                  <a:pt x="24520" y="210678"/>
                </a:cubicBezTo>
                <a:cubicBezTo>
                  <a:pt x="43187" y="448586"/>
                  <a:pt x="198269" y="547476"/>
                  <a:pt x="255706" y="577573"/>
                </a:cubicBezTo>
                <a:cubicBezTo>
                  <a:pt x="265758" y="581872"/>
                  <a:pt x="275809" y="581872"/>
                  <a:pt x="284425" y="577573"/>
                </a:cubicBezTo>
                <a:cubicBezTo>
                  <a:pt x="343298" y="547476"/>
                  <a:pt x="496944" y="448586"/>
                  <a:pt x="517047" y="210678"/>
                </a:cubicBezTo>
                <a:cubicBezTo>
                  <a:pt x="518483" y="194913"/>
                  <a:pt x="508431" y="180581"/>
                  <a:pt x="492636" y="177715"/>
                </a:cubicBezTo>
                <a:cubicBezTo>
                  <a:pt x="428019" y="163383"/>
                  <a:pt x="400736" y="123254"/>
                  <a:pt x="376325" y="88858"/>
                </a:cubicBezTo>
                <a:cubicBezTo>
                  <a:pt x="350478" y="51595"/>
                  <a:pt x="330375" y="22931"/>
                  <a:pt x="270065" y="22931"/>
                </a:cubicBezTo>
                <a:close/>
                <a:moveTo>
                  <a:pt x="270065" y="0"/>
                </a:moveTo>
                <a:cubicBezTo>
                  <a:pt x="410788" y="0"/>
                  <a:pt x="374889" y="141885"/>
                  <a:pt x="514175" y="157650"/>
                </a:cubicBezTo>
                <a:cubicBezTo>
                  <a:pt x="529971" y="160517"/>
                  <a:pt x="541458" y="173415"/>
                  <a:pt x="541458" y="190613"/>
                </a:cubicBezTo>
                <a:cubicBezTo>
                  <a:pt x="527099" y="470084"/>
                  <a:pt x="336119" y="577573"/>
                  <a:pt x="282989" y="601937"/>
                </a:cubicBezTo>
                <a:cubicBezTo>
                  <a:pt x="275809" y="606236"/>
                  <a:pt x="265758" y="606236"/>
                  <a:pt x="257142" y="601937"/>
                </a:cubicBezTo>
                <a:cubicBezTo>
                  <a:pt x="205448" y="577573"/>
                  <a:pt x="13032" y="470084"/>
                  <a:pt x="109" y="190613"/>
                </a:cubicBezTo>
                <a:cubicBezTo>
                  <a:pt x="-1327" y="173415"/>
                  <a:pt x="11596" y="160517"/>
                  <a:pt x="27392" y="157650"/>
                </a:cubicBezTo>
                <a:cubicBezTo>
                  <a:pt x="165242" y="141885"/>
                  <a:pt x="129343" y="0"/>
                  <a:pt x="270065"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arrow-pointing-left-circular-button_20407">
            <a:extLst>
              <a:ext uri="{FF2B5EF4-FFF2-40B4-BE49-F238E27FC236}">
                <a16:creationId xmlns:a16="http://schemas.microsoft.com/office/drawing/2014/main" id="{7581AEC9-BBE9-6E2B-0B26-3CA4B59E0965}"/>
              </a:ext>
            </a:extLst>
          </p:cNvPr>
          <p:cNvSpPr>
            <a:spLocks noChangeAspect="1"/>
          </p:cNvSpPr>
          <p:nvPr/>
        </p:nvSpPr>
        <p:spPr bwMode="auto">
          <a:xfrm>
            <a:off x="10142524" y="1634180"/>
            <a:ext cx="332204" cy="365367"/>
          </a:xfrm>
          <a:custGeom>
            <a:avLst/>
            <a:gdLst>
              <a:gd name="connsiteX0" fmla="*/ 458312 w 547887"/>
              <a:gd name="connsiteY0" fmla="*/ 414273 h 602581"/>
              <a:gd name="connsiteX1" fmla="*/ 543041 w 547887"/>
              <a:gd name="connsiteY1" fmla="*/ 498842 h 602581"/>
              <a:gd name="connsiteX2" fmla="*/ 547349 w 547887"/>
              <a:gd name="connsiteY2" fmla="*/ 514609 h 602581"/>
              <a:gd name="connsiteX3" fmla="*/ 534424 w 547887"/>
              <a:gd name="connsiteY3" fmla="*/ 526076 h 602581"/>
              <a:gd name="connsiteX4" fmla="*/ 481289 w 547887"/>
              <a:gd name="connsiteY4" fmla="*/ 536109 h 602581"/>
              <a:gd name="connsiteX5" fmla="*/ 471236 w 547887"/>
              <a:gd name="connsiteY5" fmla="*/ 589144 h 602581"/>
              <a:gd name="connsiteX6" fmla="*/ 459748 w 547887"/>
              <a:gd name="connsiteY6" fmla="*/ 602044 h 602581"/>
              <a:gd name="connsiteX7" fmla="*/ 443951 w 547887"/>
              <a:gd name="connsiteY7" fmla="*/ 597744 h 602581"/>
              <a:gd name="connsiteX8" fmla="*/ 333372 w 547887"/>
              <a:gd name="connsiteY8" fmla="*/ 487375 h 602581"/>
              <a:gd name="connsiteX9" fmla="*/ 341989 w 547887"/>
              <a:gd name="connsiteY9" fmla="*/ 480208 h 602581"/>
              <a:gd name="connsiteX10" fmla="*/ 347733 w 547887"/>
              <a:gd name="connsiteY10" fmla="*/ 477341 h 602581"/>
              <a:gd name="connsiteX11" fmla="*/ 396560 w 547887"/>
              <a:gd name="connsiteY11" fmla="*/ 484508 h 602581"/>
              <a:gd name="connsiteX12" fmla="*/ 433898 w 547887"/>
              <a:gd name="connsiteY12" fmla="*/ 475908 h 602581"/>
              <a:gd name="connsiteX13" fmla="*/ 454003 w 547887"/>
              <a:gd name="connsiteY13" fmla="*/ 442941 h 602581"/>
              <a:gd name="connsiteX14" fmla="*/ 88068 w 547887"/>
              <a:gd name="connsiteY14" fmla="*/ 414273 h 602581"/>
              <a:gd name="connsiteX15" fmla="*/ 92373 w 547887"/>
              <a:gd name="connsiteY15" fmla="*/ 442941 h 602581"/>
              <a:gd name="connsiteX16" fmla="*/ 112462 w 547887"/>
              <a:gd name="connsiteY16" fmla="*/ 475908 h 602581"/>
              <a:gd name="connsiteX17" fmla="*/ 149770 w 547887"/>
              <a:gd name="connsiteY17" fmla="*/ 484508 h 602581"/>
              <a:gd name="connsiteX18" fmla="*/ 198558 w 547887"/>
              <a:gd name="connsiteY18" fmla="*/ 477341 h 602581"/>
              <a:gd name="connsiteX19" fmla="*/ 205732 w 547887"/>
              <a:gd name="connsiteY19" fmla="*/ 480208 h 602581"/>
              <a:gd name="connsiteX20" fmla="*/ 212907 w 547887"/>
              <a:gd name="connsiteY20" fmla="*/ 487375 h 602581"/>
              <a:gd name="connsiteX21" fmla="*/ 103853 w 547887"/>
              <a:gd name="connsiteY21" fmla="*/ 597744 h 602581"/>
              <a:gd name="connsiteX22" fmla="*/ 86633 w 547887"/>
              <a:gd name="connsiteY22" fmla="*/ 602044 h 602581"/>
              <a:gd name="connsiteX23" fmla="*/ 76589 w 547887"/>
              <a:gd name="connsiteY23" fmla="*/ 589144 h 602581"/>
              <a:gd name="connsiteX24" fmla="*/ 66545 w 547887"/>
              <a:gd name="connsiteY24" fmla="*/ 536109 h 602581"/>
              <a:gd name="connsiteX25" fmla="*/ 12017 w 547887"/>
              <a:gd name="connsiteY25" fmla="*/ 526076 h 602581"/>
              <a:gd name="connsiteX26" fmla="*/ 538 w 547887"/>
              <a:gd name="connsiteY26" fmla="*/ 514609 h 602581"/>
              <a:gd name="connsiteX27" fmla="*/ 4843 w 547887"/>
              <a:gd name="connsiteY27" fmla="*/ 498842 h 602581"/>
              <a:gd name="connsiteX28" fmla="*/ 273945 w 547887"/>
              <a:gd name="connsiteY28" fmla="*/ 94487 h 602581"/>
              <a:gd name="connsiteX29" fmla="*/ 428321 w 547887"/>
              <a:gd name="connsiteY29" fmla="*/ 249322 h 602581"/>
              <a:gd name="connsiteX30" fmla="*/ 273945 w 547887"/>
              <a:gd name="connsiteY30" fmla="*/ 404157 h 602581"/>
              <a:gd name="connsiteX31" fmla="*/ 119569 w 547887"/>
              <a:gd name="connsiteY31" fmla="*/ 249322 h 602581"/>
              <a:gd name="connsiteX32" fmla="*/ 273945 w 547887"/>
              <a:gd name="connsiteY32" fmla="*/ 94487 h 602581"/>
              <a:gd name="connsiteX33" fmla="*/ 273254 w 547887"/>
              <a:gd name="connsiteY33" fmla="*/ 68790 h 602581"/>
              <a:gd name="connsiteX34" fmla="*/ 92381 w 547887"/>
              <a:gd name="connsiteY34" fmla="*/ 249364 h 602581"/>
              <a:gd name="connsiteX35" fmla="*/ 273254 w 547887"/>
              <a:gd name="connsiteY35" fmla="*/ 431371 h 602581"/>
              <a:gd name="connsiteX36" fmla="*/ 454127 w 547887"/>
              <a:gd name="connsiteY36" fmla="*/ 249364 h 602581"/>
              <a:gd name="connsiteX37" fmla="*/ 273254 w 547887"/>
              <a:gd name="connsiteY37" fmla="*/ 68790 h 602581"/>
              <a:gd name="connsiteX38" fmla="*/ 273254 w 547887"/>
              <a:gd name="connsiteY38" fmla="*/ 0 h 602581"/>
              <a:gd name="connsiteX39" fmla="*/ 293351 w 547887"/>
              <a:gd name="connsiteY39" fmla="*/ 8599 h 602581"/>
              <a:gd name="connsiteX40" fmla="*/ 327803 w 547887"/>
              <a:gd name="connsiteY40" fmla="*/ 42994 h 602581"/>
              <a:gd name="connsiteX41" fmla="*/ 353642 w 547887"/>
              <a:gd name="connsiteY41" fmla="*/ 51592 h 602581"/>
              <a:gd name="connsiteX42" fmla="*/ 399578 w 547887"/>
              <a:gd name="connsiteY42" fmla="*/ 42994 h 602581"/>
              <a:gd name="connsiteX43" fmla="*/ 422546 w 547887"/>
              <a:gd name="connsiteY43" fmla="*/ 48726 h 602581"/>
              <a:gd name="connsiteX44" fmla="*/ 434030 w 547887"/>
              <a:gd name="connsiteY44" fmla="*/ 68790 h 602581"/>
              <a:gd name="connsiteX45" fmla="*/ 441207 w 547887"/>
              <a:gd name="connsiteY45" fmla="*/ 114650 h 602581"/>
              <a:gd name="connsiteX46" fmla="*/ 456998 w 547887"/>
              <a:gd name="connsiteY46" fmla="*/ 137580 h 602581"/>
              <a:gd name="connsiteX47" fmla="*/ 500063 w 547887"/>
              <a:gd name="connsiteY47" fmla="*/ 157644 h 602581"/>
              <a:gd name="connsiteX48" fmla="*/ 514418 w 547887"/>
              <a:gd name="connsiteY48" fmla="*/ 174841 h 602581"/>
              <a:gd name="connsiteX49" fmla="*/ 512983 w 547887"/>
              <a:gd name="connsiteY49" fmla="*/ 197771 h 602581"/>
              <a:gd name="connsiteX50" fmla="*/ 491450 w 547887"/>
              <a:gd name="connsiteY50" fmla="*/ 240765 h 602581"/>
              <a:gd name="connsiteX51" fmla="*/ 491450 w 547887"/>
              <a:gd name="connsiteY51" fmla="*/ 267994 h 602581"/>
              <a:gd name="connsiteX52" fmla="*/ 512983 w 547887"/>
              <a:gd name="connsiteY52" fmla="*/ 309555 h 602581"/>
              <a:gd name="connsiteX53" fmla="*/ 514418 w 547887"/>
              <a:gd name="connsiteY53" fmla="*/ 332485 h 602581"/>
              <a:gd name="connsiteX54" fmla="*/ 500063 w 547887"/>
              <a:gd name="connsiteY54" fmla="*/ 349683 h 602581"/>
              <a:gd name="connsiteX55" fmla="*/ 456998 w 547887"/>
              <a:gd name="connsiteY55" fmla="*/ 371180 h 602581"/>
              <a:gd name="connsiteX56" fmla="*/ 441207 w 547887"/>
              <a:gd name="connsiteY56" fmla="*/ 392676 h 602581"/>
              <a:gd name="connsiteX57" fmla="*/ 434030 w 547887"/>
              <a:gd name="connsiteY57" fmla="*/ 439970 h 602581"/>
              <a:gd name="connsiteX58" fmla="*/ 422546 w 547887"/>
              <a:gd name="connsiteY58" fmla="*/ 460034 h 602581"/>
              <a:gd name="connsiteX59" fmla="*/ 399578 w 547887"/>
              <a:gd name="connsiteY59" fmla="*/ 464333 h 602581"/>
              <a:gd name="connsiteX60" fmla="*/ 352207 w 547887"/>
              <a:gd name="connsiteY60" fmla="*/ 457168 h 602581"/>
              <a:gd name="connsiteX61" fmla="*/ 327803 w 547887"/>
              <a:gd name="connsiteY61" fmla="*/ 465766 h 602581"/>
              <a:gd name="connsiteX62" fmla="*/ 293351 w 547887"/>
              <a:gd name="connsiteY62" fmla="*/ 500161 h 602581"/>
              <a:gd name="connsiteX63" fmla="*/ 273254 w 547887"/>
              <a:gd name="connsiteY63" fmla="*/ 508760 h 602581"/>
              <a:gd name="connsiteX64" fmla="*/ 253157 w 547887"/>
              <a:gd name="connsiteY64" fmla="*/ 500161 h 602581"/>
              <a:gd name="connsiteX65" fmla="*/ 220141 w 547887"/>
              <a:gd name="connsiteY65" fmla="*/ 465766 h 602581"/>
              <a:gd name="connsiteX66" fmla="*/ 194301 w 547887"/>
              <a:gd name="connsiteY66" fmla="*/ 457168 h 602581"/>
              <a:gd name="connsiteX67" fmla="*/ 146930 w 547887"/>
              <a:gd name="connsiteY67" fmla="*/ 464333 h 602581"/>
              <a:gd name="connsiteX68" fmla="*/ 125397 w 547887"/>
              <a:gd name="connsiteY68" fmla="*/ 460034 h 602581"/>
              <a:gd name="connsiteX69" fmla="*/ 112478 w 547887"/>
              <a:gd name="connsiteY69" fmla="*/ 439970 h 602581"/>
              <a:gd name="connsiteX70" fmla="*/ 105301 w 547887"/>
              <a:gd name="connsiteY70" fmla="*/ 392676 h 602581"/>
              <a:gd name="connsiteX71" fmla="*/ 89510 w 547887"/>
              <a:gd name="connsiteY71" fmla="*/ 371180 h 602581"/>
              <a:gd name="connsiteX72" fmla="*/ 47881 w 547887"/>
              <a:gd name="connsiteY72" fmla="*/ 349683 h 602581"/>
              <a:gd name="connsiteX73" fmla="*/ 32090 w 547887"/>
              <a:gd name="connsiteY73" fmla="*/ 332485 h 602581"/>
              <a:gd name="connsiteX74" fmla="*/ 33525 w 547887"/>
              <a:gd name="connsiteY74" fmla="*/ 309555 h 602581"/>
              <a:gd name="connsiteX75" fmla="*/ 56493 w 547887"/>
              <a:gd name="connsiteY75" fmla="*/ 267994 h 602581"/>
              <a:gd name="connsiteX76" fmla="*/ 56493 w 547887"/>
              <a:gd name="connsiteY76" fmla="*/ 240765 h 602581"/>
              <a:gd name="connsiteX77" fmla="*/ 33525 w 547887"/>
              <a:gd name="connsiteY77" fmla="*/ 197771 h 602581"/>
              <a:gd name="connsiteX78" fmla="*/ 32090 w 547887"/>
              <a:gd name="connsiteY78" fmla="*/ 176274 h 602581"/>
              <a:gd name="connsiteX79" fmla="*/ 47881 w 547887"/>
              <a:gd name="connsiteY79" fmla="*/ 157644 h 602581"/>
              <a:gd name="connsiteX80" fmla="*/ 89510 w 547887"/>
              <a:gd name="connsiteY80" fmla="*/ 137580 h 602581"/>
              <a:gd name="connsiteX81" fmla="*/ 105301 w 547887"/>
              <a:gd name="connsiteY81" fmla="*/ 114650 h 602581"/>
              <a:gd name="connsiteX82" fmla="*/ 112478 w 547887"/>
              <a:gd name="connsiteY82" fmla="*/ 68790 h 602581"/>
              <a:gd name="connsiteX83" fmla="*/ 125397 w 547887"/>
              <a:gd name="connsiteY83" fmla="*/ 48726 h 602581"/>
              <a:gd name="connsiteX84" fmla="*/ 146930 w 547887"/>
              <a:gd name="connsiteY84" fmla="*/ 42994 h 602581"/>
              <a:gd name="connsiteX85" fmla="*/ 194301 w 547887"/>
              <a:gd name="connsiteY85" fmla="*/ 51592 h 602581"/>
              <a:gd name="connsiteX86" fmla="*/ 220141 w 547887"/>
              <a:gd name="connsiteY86" fmla="*/ 42994 h 602581"/>
              <a:gd name="connsiteX87" fmla="*/ 253157 w 547887"/>
              <a:gd name="connsiteY87" fmla="*/ 8599 h 602581"/>
              <a:gd name="connsiteX88" fmla="*/ 273254 w 547887"/>
              <a:gd name="connsiteY88" fmla="*/ 0 h 60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47887" h="602581">
                <a:moveTo>
                  <a:pt x="458312" y="414273"/>
                </a:moveTo>
                <a:lnTo>
                  <a:pt x="543041" y="498842"/>
                </a:lnTo>
                <a:cubicBezTo>
                  <a:pt x="547349" y="503142"/>
                  <a:pt x="548785" y="508875"/>
                  <a:pt x="547349" y="514609"/>
                </a:cubicBezTo>
                <a:cubicBezTo>
                  <a:pt x="544477" y="520342"/>
                  <a:pt x="540168" y="524642"/>
                  <a:pt x="534424" y="526076"/>
                </a:cubicBezTo>
                <a:lnTo>
                  <a:pt x="481289" y="536109"/>
                </a:lnTo>
                <a:lnTo>
                  <a:pt x="471236" y="589144"/>
                </a:lnTo>
                <a:cubicBezTo>
                  <a:pt x="469800" y="594877"/>
                  <a:pt x="465492" y="600611"/>
                  <a:pt x="459748" y="602044"/>
                </a:cubicBezTo>
                <a:cubicBezTo>
                  <a:pt x="454003" y="603477"/>
                  <a:pt x="448259" y="602044"/>
                  <a:pt x="443951" y="597744"/>
                </a:cubicBezTo>
                <a:lnTo>
                  <a:pt x="333372" y="487375"/>
                </a:lnTo>
                <a:lnTo>
                  <a:pt x="341989" y="480208"/>
                </a:lnTo>
                <a:cubicBezTo>
                  <a:pt x="343425" y="477341"/>
                  <a:pt x="344861" y="477341"/>
                  <a:pt x="347733" y="477341"/>
                </a:cubicBezTo>
                <a:lnTo>
                  <a:pt x="396560" y="484508"/>
                </a:lnTo>
                <a:cubicBezTo>
                  <a:pt x="409485" y="487375"/>
                  <a:pt x="423845" y="484508"/>
                  <a:pt x="433898" y="475908"/>
                </a:cubicBezTo>
                <a:cubicBezTo>
                  <a:pt x="445387" y="468741"/>
                  <a:pt x="452567" y="455841"/>
                  <a:pt x="454003" y="442941"/>
                </a:cubicBezTo>
                <a:close/>
                <a:moveTo>
                  <a:pt x="88068" y="414273"/>
                </a:moveTo>
                <a:lnTo>
                  <a:pt x="92373" y="442941"/>
                </a:lnTo>
                <a:cubicBezTo>
                  <a:pt x="95243" y="455841"/>
                  <a:pt x="102418" y="468741"/>
                  <a:pt x="112462" y="475908"/>
                </a:cubicBezTo>
                <a:cubicBezTo>
                  <a:pt x="123942" y="484508"/>
                  <a:pt x="136856" y="487375"/>
                  <a:pt x="149770" y="484508"/>
                </a:cubicBezTo>
                <a:lnTo>
                  <a:pt x="198558" y="477341"/>
                </a:lnTo>
                <a:cubicBezTo>
                  <a:pt x="201428" y="477341"/>
                  <a:pt x="204297" y="477341"/>
                  <a:pt x="205732" y="480208"/>
                </a:cubicBezTo>
                <a:lnTo>
                  <a:pt x="212907" y="487375"/>
                </a:lnTo>
                <a:lnTo>
                  <a:pt x="103853" y="597744"/>
                </a:lnTo>
                <a:cubicBezTo>
                  <a:pt x="99548" y="602044"/>
                  <a:pt x="92373" y="603477"/>
                  <a:pt x="86633" y="602044"/>
                </a:cubicBezTo>
                <a:cubicBezTo>
                  <a:pt x="82329" y="600611"/>
                  <a:pt x="78024" y="594877"/>
                  <a:pt x="76589" y="589144"/>
                </a:cubicBezTo>
                <a:lnTo>
                  <a:pt x="66545" y="536109"/>
                </a:lnTo>
                <a:lnTo>
                  <a:pt x="12017" y="526076"/>
                </a:lnTo>
                <a:cubicBezTo>
                  <a:pt x="6278" y="524642"/>
                  <a:pt x="1973" y="520342"/>
                  <a:pt x="538" y="514609"/>
                </a:cubicBezTo>
                <a:cubicBezTo>
                  <a:pt x="-897" y="508875"/>
                  <a:pt x="538" y="503142"/>
                  <a:pt x="4843" y="498842"/>
                </a:cubicBezTo>
                <a:close/>
                <a:moveTo>
                  <a:pt x="273945" y="94487"/>
                </a:moveTo>
                <a:cubicBezTo>
                  <a:pt x="359205" y="94487"/>
                  <a:pt x="428321" y="163809"/>
                  <a:pt x="428321" y="249322"/>
                </a:cubicBezTo>
                <a:cubicBezTo>
                  <a:pt x="428321" y="334835"/>
                  <a:pt x="359205" y="404157"/>
                  <a:pt x="273945" y="404157"/>
                </a:cubicBezTo>
                <a:cubicBezTo>
                  <a:pt x="188685" y="404157"/>
                  <a:pt x="119569" y="334835"/>
                  <a:pt x="119569" y="249322"/>
                </a:cubicBezTo>
                <a:cubicBezTo>
                  <a:pt x="119569" y="163809"/>
                  <a:pt x="188685" y="94487"/>
                  <a:pt x="273945" y="94487"/>
                </a:cubicBezTo>
                <a:close/>
                <a:moveTo>
                  <a:pt x="273254" y="68790"/>
                </a:moveTo>
                <a:cubicBezTo>
                  <a:pt x="174205" y="68790"/>
                  <a:pt x="92381" y="150478"/>
                  <a:pt x="92381" y="249364"/>
                </a:cubicBezTo>
                <a:cubicBezTo>
                  <a:pt x="92381" y="349683"/>
                  <a:pt x="174205" y="429938"/>
                  <a:pt x="273254" y="431371"/>
                </a:cubicBezTo>
                <a:cubicBezTo>
                  <a:pt x="373739" y="429938"/>
                  <a:pt x="454127" y="349683"/>
                  <a:pt x="454127" y="249364"/>
                </a:cubicBezTo>
                <a:cubicBezTo>
                  <a:pt x="454127" y="150478"/>
                  <a:pt x="373739" y="68790"/>
                  <a:pt x="273254" y="68790"/>
                </a:cubicBezTo>
                <a:close/>
                <a:moveTo>
                  <a:pt x="273254" y="0"/>
                </a:moveTo>
                <a:cubicBezTo>
                  <a:pt x="281867" y="0"/>
                  <a:pt x="289045" y="2866"/>
                  <a:pt x="293351" y="8599"/>
                </a:cubicBezTo>
                <a:lnTo>
                  <a:pt x="327803" y="42994"/>
                </a:lnTo>
                <a:cubicBezTo>
                  <a:pt x="333545" y="48726"/>
                  <a:pt x="343593" y="53025"/>
                  <a:pt x="353642" y="51592"/>
                </a:cubicBezTo>
                <a:lnTo>
                  <a:pt x="399578" y="42994"/>
                </a:lnTo>
                <a:cubicBezTo>
                  <a:pt x="408191" y="41560"/>
                  <a:pt x="415369" y="44427"/>
                  <a:pt x="422546" y="48726"/>
                </a:cubicBezTo>
                <a:cubicBezTo>
                  <a:pt x="428288" y="53025"/>
                  <a:pt x="432595" y="60191"/>
                  <a:pt x="434030" y="68790"/>
                </a:cubicBezTo>
                <a:lnTo>
                  <a:pt x="441207" y="114650"/>
                </a:lnTo>
                <a:cubicBezTo>
                  <a:pt x="442643" y="124682"/>
                  <a:pt x="448385" y="133281"/>
                  <a:pt x="456998" y="137580"/>
                </a:cubicBezTo>
                <a:lnTo>
                  <a:pt x="500063" y="157644"/>
                </a:lnTo>
                <a:cubicBezTo>
                  <a:pt x="507241" y="161943"/>
                  <a:pt x="512983" y="167676"/>
                  <a:pt x="514418" y="174841"/>
                </a:cubicBezTo>
                <a:cubicBezTo>
                  <a:pt x="517289" y="183440"/>
                  <a:pt x="517289" y="192039"/>
                  <a:pt x="512983" y="197771"/>
                </a:cubicBezTo>
                <a:lnTo>
                  <a:pt x="491450" y="240765"/>
                </a:lnTo>
                <a:cubicBezTo>
                  <a:pt x="487143" y="249364"/>
                  <a:pt x="487143" y="259396"/>
                  <a:pt x="491450" y="267994"/>
                </a:cubicBezTo>
                <a:lnTo>
                  <a:pt x="512983" y="309555"/>
                </a:lnTo>
                <a:cubicBezTo>
                  <a:pt x="515853" y="316721"/>
                  <a:pt x="517289" y="325320"/>
                  <a:pt x="514418" y="332485"/>
                </a:cubicBezTo>
                <a:cubicBezTo>
                  <a:pt x="512983" y="339651"/>
                  <a:pt x="507241" y="346816"/>
                  <a:pt x="500063" y="349683"/>
                </a:cubicBezTo>
                <a:lnTo>
                  <a:pt x="456998" y="371180"/>
                </a:lnTo>
                <a:cubicBezTo>
                  <a:pt x="448385" y="375479"/>
                  <a:pt x="442643" y="384078"/>
                  <a:pt x="441207" y="392676"/>
                </a:cubicBezTo>
                <a:lnTo>
                  <a:pt x="434030" y="439970"/>
                </a:lnTo>
                <a:cubicBezTo>
                  <a:pt x="432595" y="448569"/>
                  <a:pt x="428288" y="455735"/>
                  <a:pt x="422546" y="460034"/>
                </a:cubicBezTo>
                <a:cubicBezTo>
                  <a:pt x="415369" y="464333"/>
                  <a:pt x="408191" y="465766"/>
                  <a:pt x="399578" y="464333"/>
                </a:cubicBezTo>
                <a:lnTo>
                  <a:pt x="352207" y="457168"/>
                </a:lnTo>
                <a:cubicBezTo>
                  <a:pt x="343593" y="455735"/>
                  <a:pt x="333545" y="458601"/>
                  <a:pt x="327803" y="465766"/>
                </a:cubicBezTo>
                <a:lnTo>
                  <a:pt x="293351" y="500161"/>
                </a:lnTo>
                <a:cubicBezTo>
                  <a:pt x="289045" y="504461"/>
                  <a:pt x="281867" y="507327"/>
                  <a:pt x="273254" y="508760"/>
                </a:cubicBezTo>
                <a:cubicBezTo>
                  <a:pt x="266077" y="507327"/>
                  <a:pt x="258899" y="504461"/>
                  <a:pt x="253157" y="500161"/>
                </a:cubicBezTo>
                <a:lnTo>
                  <a:pt x="220141" y="465766"/>
                </a:lnTo>
                <a:cubicBezTo>
                  <a:pt x="212963" y="458601"/>
                  <a:pt x="202915" y="455735"/>
                  <a:pt x="194301" y="457168"/>
                </a:cubicBezTo>
                <a:lnTo>
                  <a:pt x="146930" y="464333"/>
                </a:lnTo>
                <a:cubicBezTo>
                  <a:pt x="139753" y="465766"/>
                  <a:pt x="131139" y="464333"/>
                  <a:pt x="125397" y="460034"/>
                </a:cubicBezTo>
                <a:cubicBezTo>
                  <a:pt x="118220" y="455735"/>
                  <a:pt x="113913" y="448569"/>
                  <a:pt x="112478" y="439970"/>
                </a:cubicBezTo>
                <a:lnTo>
                  <a:pt x="105301" y="392676"/>
                </a:lnTo>
                <a:cubicBezTo>
                  <a:pt x="103865" y="384078"/>
                  <a:pt x="98123" y="375479"/>
                  <a:pt x="89510" y="371180"/>
                </a:cubicBezTo>
                <a:lnTo>
                  <a:pt x="47881" y="349683"/>
                </a:lnTo>
                <a:cubicBezTo>
                  <a:pt x="40703" y="346816"/>
                  <a:pt x="34961" y="339651"/>
                  <a:pt x="32090" y="332485"/>
                </a:cubicBezTo>
                <a:cubicBezTo>
                  <a:pt x="29219" y="325320"/>
                  <a:pt x="30655" y="316721"/>
                  <a:pt x="33525" y="309555"/>
                </a:cubicBezTo>
                <a:lnTo>
                  <a:pt x="56493" y="267994"/>
                </a:lnTo>
                <a:cubicBezTo>
                  <a:pt x="60800" y="259396"/>
                  <a:pt x="60800" y="249364"/>
                  <a:pt x="56493" y="240765"/>
                </a:cubicBezTo>
                <a:lnTo>
                  <a:pt x="33525" y="197771"/>
                </a:lnTo>
                <a:cubicBezTo>
                  <a:pt x="30655" y="192039"/>
                  <a:pt x="29219" y="183440"/>
                  <a:pt x="32090" y="176274"/>
                </a:cubicBezTo>
                <a:cubicBezTo>
                  <a:pt x="34961" y="167676"/>
                  <a:pt x="40703" y="161943"/>
                  <a:pt x="47881" y="157644"/>
                </a:cubicBezTo>
                <a:lnTo>
                  <a:pt x="89510" y="137580"/>
                </a:lnTo>
                <a:cubicBezTo>
                  <a:pt x="98123" y="133281"/>
                  <a:pt x="103865" y="124682"/>
                  <a:pt x="105301" y="114650"/>
                </a:cubicBezTo>
                <a:lnTo>
                  <a:pt x="112478" y="68790"/>
                </a:lnTo>
                <a:cubicBezTo>
                  <a:pt x="113913" y="60191"/>
                  <a:pt x="118220" y="53025"/>
                  <a:pt x="125397" y="48726"/>
                </a:cubicBezTo>
                <a:cubicBezTo>
                  <a:pt x="131139" y="44427"/>
                  <a:pt x="139753" y="41560"/>
                  <a:pt x="146930" y="42994"/>
                </a:cubicBezTo>
                <a:lnTo>
                  <a:pt x="194301" y="51592"/>
                </a:lnTo>
                <a:cubicBezTo>
                  <a:pt x="202915" y="53025"/>
                  <a:pt x="212963" y="48726"/>
                  <a:pt x="220141" y="42994"/>
                </a:cubicBezTo>
                <a:lnTo>
                  <a:pt x="253157" y="8599"/>
                </a:lnTo>
                <a:cubicBezTo>
                  <a:pt x="258899" y="2866"/>
                  <a:pt x="266077" y="0"/>
                  <a:pt x="273254"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Tree>
    <p:extLst>
      <p:ext uri="{BB962C8B-B14F-4D97-AF65-F5344CB8AC3E}">
        <p14:creationId xmlns:p14="http://schemas.microsoft.com/office/powerpoint/2010/main" val="1836913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1726755"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Hadoop</a:t>
            </a:r>
            <a:endPar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2" name="文本框 11">
            <a:extLst>
              <a:ext uri="{FF2B5EF4-FFF2-40B4-BE49-F238E27FC236}">
                <a16:creationId xmlns:a16="http://schemas.microsoft.com/office/drawing/2014/main" id="{6AEF18D8-D943-2017-44F7-F35FBF3FE1F1}"/>
              </a:ext>
            </a:extLst>
          </p:cNvPr>
          <p:cNvSpPr txBox="1"/>
          <p:nvPr/>
        </p:nvSpPr>
        <p:spPr>
          <a:xfrm>
            <a:off x="1026290" y="1188079"/>
            <a:ext cx="10308820" cy="1424493"/>
          </a:xfrm>
          <a:prstGeom prst="rect">
            <a:avLst/>
          </a:prstGeom>
          <a:noFill/>
        </p:spPr>
        <p:txBody>
          <a:bodyPr wrap="square">
            <a:spAutoFit/>
          </a:bodyPr>
          <a:lstStyle/>
          <a:p>
            <a:pPr marL="342900" indent="-342900">
              <a:lnSpc>
                <a:spcPct val="132000"/>
              </a:lnSpc>
              <a:spcBef>
                <a:spcPts val="600"/>
              </a:spcBef>
              <a:spcAft>
                <a:spcPts val="600"/>
              </a:spcAft>
              <a:buClr>
                <a:schemeClr val="accent6"/>
              </a:buClr>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Hadoop</a:t>
            </a:r>
            <a:r>
              <a:rPr lang="zh-CN" altLang="en-US" sz="2000" dirty="0">
                <a:latin typeface="微软雅黑" panose="020B0503020204020204" pitchFamily="34" charset="-122"/>
                <a:ea typeface="微软雅黑" panose="020B0503020204020204" pitchFamily="34" charset="-122"/>
              </a:rPr>
              <a:t>的核心是分布式文件系统</a:t>
            </a:r>
            <a:r>
              <a:rPr lang="en-US" altLang="zh-CN" sz="2000" dirty="0">
                <a:latin typeface="微软雅黑" panose="020B0503020204020204" pitchFamily="34" charset="-122"/>
                <a:ea typeface="微软雅黑" panose="020B0503020204020204" pitchFamily="34" charset="-122"/>
              </a:rPr>
              <a:t>HDFS</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Hadoop Distributed File System</a:t>
            </a:r>
            <a:r>
              <a:rPr lang="zh-CN" altLang="en-US" sz="2000" dirty="0">
                <a:latin typeface="微软雅黑" panose="020B0503020204020204" pitchFamily="34" charset="-122"/>
                <a:ea typeface="微软雅黑" panose="020B0503020204020204" pitchFamily="34" charset="-122"/>
              </a:rPr>
              <a:t>）和</a:t>
            </a:r>
            <a:r>
              <a:rPr lang="en-US" altLang="zh-CN" sz="2000" dirty="0">
                <a:latin typeface="微软雅黑" panose="020B0503020204020204" pitchFamily="34" charset="-122"/>
                <a:ea typeface="微软雅黑" panose="020B0503020204020204" pitchFamily="34" charset="-122"/>
              </a:rPr>
              <a:t>MapReduce</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HDFS</a:t>
            </a:r>
            <a:r>
              <a:rPr lang="zh-CN" altLang="en-US" sz="2000" dirty="0">
                <a:latin typeface="微软雅黑" panose="020B0503020204020204" pitchFamily="34" charset="-122"/>
                <a:ea typeface="微软雅黑" panose="020B0503020204020204" pitchFamily="34" charset="-122"/>
              </a:rPr>
              <a:t>支持大数据存储，</a:t>
            </a:r>
            <a:r>
              <a:rPr lang="en-US" altLang="zh-CN" sz="2000" dirty="0">
                <a:latin typeface="微软雅黑" panose="020B0503020204020204" pitchFamily="34" charset="-122"/>
                <a:ea typeface="微软雅黑" panose="020B0503020204020204" pitchFamily="34" charset="-122"/>
              </a:rPr>
              <a:t>MapReduce</a:t>
            </a:r>
            <a:r>
              <a:rPr lang="zh-CN" altLang="en-US" sz="2000" dirty="0">
                <a:latin typeface="微软雅黑" panose="020B0503020204020204" pitchFamily="34" charset="-122"/>
                <a:ea typeface="微软雅黑" panose="020B0503020204020204" pitchFamily="34" charset="-122"/>
              </a:rPr>
              <a:t>支持大数据计算。</a:t>
            </a:r>
          </a:p>
          <a:p>
            <a:pPr marL="342900" indent="-342900">
              <a:lnSpc>
                <a:spcPct val="132000"/>
              </a:lnSpc>
              <a:spcBef>
                <a:spcPts val="600"/>
              </a:spcBef>
              <a:spcAft>
                <a:spcPts val="600"/>
              </a:spcAft>
              <a:buClr>
                <a:schemeClr val="accent6"/>
              </a:buClr>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图</a:t>
            </a:r>
            <a:r>
              <a:rPr lang="en-US" altLang="zh-CN" sz="2000" dirty="0">
                <a:latin typeface="微软雅黑" panose="020B0503020204020204" pitchFamily="34" charset="-122"/>
                <a:ea typeface="微软雅黑" panose="020B0503020204020204" pitchFamily="34" charset="-122"/>
              </a:rPr>
              <a:t>6-1</a:t>
            </a:r>
            <a:r>
              <a:rPr lang="zh-CN" altLang="en-US" sz="2000" dirty="0">
                <a:latin typeface="微软雅黑" panose="020B0503020204020204" pitchFamily="34" charset="-122"/>
                <a:ea typeface="微软雅黑" panose="020B0503020204020204" pitchFamily="34" charset="-122"/>
              </a:rPr>
              <a:t>和图</a:t>
            </a:r>
            <a:r>
              <a:rPr lang="en-US" altLang="zh-CN" sz="2000" dirty="0">
                <a:latin typeface="微软雅黑" panose="020B0503020204020204" pitchFamily="34" charset="-122"/>
                <a:ea typeface="微软雅黑" panose="020B0503020204020204" pitchFamily="34" charset="-122"/>
              </a:rPr>
              <a:t>6-2</a:t>
            </a:r>
            <a:r>
              <a:rPr lang="zh-CN" altLang="en-US" sz="2000" dirty="0">
                <a:latin typeface="微软雅黑" panose="020B0503020204020204" pitchFamily="34" charset="-122"/>
                <a:ea typeface="微软雅黑" panose="020B0503020204020204" pitchFamily="34" charset="-122"/>
              </a:rPr>
              <a:t>给出</a:t>
            </a:r>
            <a:r>
              <a:rPr lang="en-US" altLang="zh-CN" sz="2000" dirty="0">
                <a:latin typeface="微软雅黑" panose="020B0503020204020204" pitchFamily="34" charset="-122"/>
                <a:ea typeface="微软雅黑" panose="020B0503020204020204" pitchFamily="34" charset="-122"/>
              </a:rPr>
              <a:t>Haddop1</a:t>
            </a:r>
            <a:r>
              <a:rPr lang="zh-CN" altLang="en-US" sz="2000" dirty="0">
                <a:latin typeface="微软雅黑" panose="020B0503020204020204" pitchFamily="34" charset="-122"/>
                <a:ea typeface="微软雅黑" panose="020B0503020204020204" pitchFamily="34" charset="-122"/>
              </a:rPr>
              <a:t>和</a:t>
            </a:r>
            <a:r>
              <a:rPr lang="en-US" altLang="zh-CN" sz="2000" dirty="0">
                <a:latin typeface="微软雅黑" panose="020B0503020204020204" pitchFamily="34" charset="-122"/>
                <a:ea typeface="微软雅黑" panose="020B0503020204020204" pitchFamily="34" charset="-122"/>
              </a:rPr>
              <a:t>Hadoop2</a:t>
            </a:r>
            <a:r>
              <a:rPr lang="zh-CN" altLang="en-US" sz="2000" dirty="0">
                <a:latin typeface="微软雅黑" panose="020B0503020204020204" pitchFamily="34" charset="-122"/>
                <a:ea typeface="微软雅黑" panose="020B0503020204020204" pitchFamily="34" charset="-122"/>
              </a:rPr>
              <a:t>的体系架构。</a:t>
            </a:r>
          </a:p>
        </p:txBody>
      </p:sp>
      <p:pic>
        <p:nvPicPr>
          <p:cNvPr id="13" name="图片 12">
            <a:extLst>
              <a:ext uri="{FF2B5EF4-FFF2-40B4-BE49-F238E27FC236}">
                <a16:creationId xmlns:a16="http://schemas.microsoft.com/office/drawing/2014/main" id="{7B6DB9A8-D66E-A7FD-457C-EEBAB8A69A6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21660" y="2861641"/>
            <a:ext cx="5213645" cy="3365524"/>
          </a:xfrm>
          <a:prstGeom prst="rect">
            <a:avLst/>
          </a:prstGeom>
        </p:spPr>
      </p:pic>
      <p:pic>
        <p:nvPicPr>
          <p:cNvPr id="14" name="图片 13">
            <a:extLst>
              <a:ext uri="{FF2B5EF4-FFF2-40B4-BE49-F238E27FC236}">
                <a16:creationId xmlns:a16="http://schemas.microsoft.com/office/drawing/2014/main" id="{B2269DAF-61BE-585D-AAD6-FDEA2E79306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93456" y="2861641"/>
            <a:ext cx="4266218" cy="33655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3345211"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HDFS</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的体系结构</a:t>
            </a:r>
          </a:p>
        </p:txBody>
      </p:sp>
      <p:cxnSp>
        <p:nvCxnSpPr>
          <p:cNvPr id="28" name="直接连接符 27"/>
          <p:cNvCxnSpPr>
            <a:cxnSpLocks/>
          </p:cNvCxnSpPr>
          <p:nvPr/>
        </p:nvCxnSpPr>
        <p:spPr>
          <a:xfrm>
            <a:off x="6459220" y="3355675"/>
            <a:ext cx="0" cy="2544793"/>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755650" y="3082929"/>
            <a:ext cx="5427165" cy="3202864"/>
          </a:xfrm>
          <a:prstGeom prst="rect">
            <a:avLst/>
          </a:prstGeom>
          <a:noFill/>
        </p:spPr>
        <p:txBody>
          <a:bodyPr wrap="square" rtlCol="0">
            <a:spAutoFit/>
          </a:bodyPr>
          <a:lstStyle/>
          <a:p>
            <a:pPr marL="342900" indent="-342900" algn="l" fontAlgn="auto">
              <a:lnSpc>
                <a:spcPct val="132000"/>
              </a:lnSpc>
              <a:spcBef>
                <a:spcPts val="600"/>
              </a:spcBef>
              <a:spcAft>
                <a:spcPts val="600"/>
              </a:spcAft>
              <a:buClr>
                <a:srgbClr val="33A936"/>
              </a:buClr>
              <a:buFont typeface="Wingdings" panose="05000000000000000000" pitchFamily="2" charset="2"/>
              <a:buChar char="Ø"/>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HDFS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将存储文件分为一个或多个数据块，然后复制这些数据块到一组数据节点上。</a:t>
            </a:r>
          </a:p>
          <a:p>
            <a:pPr marL="342900" indent="-342900" algn="l" fontAlgn="auto">
              <a:lnSpc>
                <a:spcPct val="132000"/>
              </a:lnSpc>
              <a:spcBef>
                <a:spcPts val="600"/>
              </a:spcBef>
              <a:spcAft>
                <a:spcPts val="600"/>
              </a:spcAft>
              <a:buClr>
                <a:srgbClr val="33A93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名称节点执行文件系统的命名空间操作，负责管理数据块到具体数据节点的映射。</a:t>
            </a:r>
          </a:p>
          <a:p>
            <a:pPr marL="342900" indent="-342900" algn="l" fontAlgn="auto">
              <a:lnSpc>
                <a:spcPct val="132000"/>
              </a:lnSpc>
              <a:spcBef>
                <a:spcPts val="600"/>
              </a:spcBef>
              <a:spcAft>
                <a:spcPts val="600"/>
              </a:spcAft>
              <a:buClr>
                <a:srgbClr val="33A93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数据节点负责处理文件系统客户端的读写请求，并在名称节点的统一调度下创建、删除和复制数据块。</a:t>
            </a:r>
          </a:p>
        </p:txBody>
      </p:sp>
      <p:sp>
        <p:nvSpPr>
          <p:cNvPr id="5" name="文本框 4"/>
          <p:cNvSpPr txBox="1"/>
          <p:nvPr/>
        </p:nvSpPr>
        <p:spPr>
          <a:xfrm>
            <a:off x="755650" y="1155700"/>
            <a:ext cx="10595610" cy="1676293"/>
          </a:xfrm>
          <a:prstGeom prst="rect">
            <a:avLst/>
          </a:prstGeom>
          <a:noFill/>
        </p:spPr>
        <p:txBody>
          <a:bodyPr wrap="square" rtlCol="0">
            <a:spAutoFit/>
          </a:bodyPr>
          <a:lstStyle/>
          <a:p>
            <a:pPr indent="457200" algn="l" fontAlgn="auto">
              <a:lnSpc>
                <a:spcPct val="132000"/>
              </a:lnSpc>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HDFS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采用主从式架构，由一个名称节点（</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NameNode</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）和一些数据节点（</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DataNode</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）组成。其中，名称节点作为中心服务器控制所有文件操作，是所有</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HDFS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元数据的管理者，负责管理文件系统的命名空间（</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namespace</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）和客户端访问文件。数据节点则提供存储块，负责本节点的存储管理。</a:t>
            </a:r>
          </a:p>
        </p:txBody>
      </p:sp>
      <p:pic>
        <p:nvPicPr>
          <p:cNvPr id="17" name="图片 16" descr="新建 Microsoft Visio 绘图">
            <a:extLst>
              <a:ext uri="{FF2B5EF4-FFF2-40B4-BE49-F238E27FC236}">
                <a16:creationId xmlns:a16="http://schemas.microsoft.com/office/drawing/2014/main" id="{4930646A-141B-D679-7630-5A7A791E3C9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65023" y="3169810"/>
            <a:ext cx="4212672" cy="311598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3419526"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Hadoop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文件读取</a:t>
            </a:r>
          </a:p>
        </p:txBody>
      </p:sp>
      <p:sp>
        <p:nvSpPr>
          <p:cNvPr id="15" name="文本框 14">
            <a:extLst>
              <a:ext uri="{FF2B5EF4-FFF2-40B4-BE49-F238E27FC236}">
                <a16:creationId xmlns:a16="http://schemas.microsoft.com/office/drawing/2014/main" id="{C942818C-D98C-E501-A70B-193D88825FC0}"/>
              </a:ext>
            </a:extLst>
          </p:cNvPr>
          <p:cNvSpPr txBox="1"/>
          <p:nvPr/>
        </p:nvSpPr>
        <p:spPr>
          <a:xfrm>
            <a:off x="888522" y="1254987"/>
            <a:ext cx="10294942" cy="2037353"/>
          </a:xfrm>
          <a:prstGeom prst="rect">
            <a:avLst/>
          </a:prstGeom>
          <a:noFill/>
        </p:spPr>
        <p:txBody>
          <a:bodyPr wrap="square" rtlCol="0">
            <a:spAutoFit/>
          </a:bodyPr>
          <a:lstStyle/>
          <a:p>
            <a:pPr marL="457200" indent="-457200" algn="just" fontAlgn="auto">
              <a:lnSpc>
                <a:spcPct val="132000"/>
              </a:lnSpc>
              <a:spcBef>
                <a:spcPts val="600"/>
              </a:spcBef>
              <a:buClr>
                <a:srgbClr val="33A936"/>
              </a:buClr>
              <a:buFont typeface="+mj-ea"/>
              <a:buAutoNum type="circleNumDbPlain"/>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打开文件：</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HDFS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客户端调用</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FileSyste</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对象的</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open()</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方法，打开要读取的文件。</a:t>
            </a:r>
          </a:p>
          <a:p>
            <a:pPr marL="457200" indent="-457200" algn="just" fontAlgn="auto">
              <a:lnSpc>
                <a:spcPct val="132000"/>
              </a:lnSpc>
              <a:spcBef>
                <a:spcPts val="600"/>
              </a:spcBef>
              <a:buClr>
                <a:srgbClr val="33A936"/>
              </a:buClr>
              <a:buFont typeface="+mj-ea"/>
              <a:buAutoNum type="circleNumDbPlain"/>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获得数据块位置：通过远程过程调用（</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RPC</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）访问名称节点（</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namenode</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），以获取文件的位置。对于每一个块，</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namenode</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返回该副本的数据节点的地址。</a:t>
            </a:r>
          </a:p>
          <a:p>
            <a:pPr marL="457200" indent="-457200" algn="just" fontAlgn="auto">
              <a:lnSpc>
                <a:spcPct val="132000"/>
              </a:lnSpc>
              <a:spcBef>
                <a:spcPts val="600"/>
              </a:spcBef>
              <a:buClr>
                <a:srgbClr val="33A936"/>
              </a:buClr>
              <a:buFont typeface="+mj-ea"/>
              <a:buAutoNum type="circleNumDbPlain"/>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读数据块：分布式文件系统</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DFS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返回一个</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FSDataInputStream</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FSDataInputStream</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封装</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DFSInputStream</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对象，管理数据节点和名称节点的</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I/O</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p>
        </p:txBody>
      </p:sp>
      <p:pic>
        <p:nvPicPr>
          <p:cNvPr id="16" name="Picture 3">
            <a:extLst>
              <a:ext uri="{FF2B5EF4-FFF2-40B4-BE49-F238E27FC236}">
                <a16:creationId xmlns:a16="http://schemas.microsoft.com/office/drawing/2014/main" id="{A7F72312-98EC-DFB0-F9FB-9ABB9A2EC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4839418" cy="287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文本框 16">
            <a:extLst>
              <a:ext uri="{FF2B5EF4-FFF2-40B4-BE49-F238E27FC236}">
                <a16:creationId xmlns:a16="http://schemas.microsoft.com/office/drawing/2014/main" id="{9828C985-A031-ACB4-4448-E97D2B562BEB}"/>
              </a:ext>
            </a:extLst>
          </p:cNvPr>
          <p:cNvSpPr txBox="1"/>
          <p:nvPr/>
        </p:nvSpPr>
        <p:spPr>
          <a:xfrm>
            <a:off x="888522" y="3299666"/>
            <a:ext cx="4839418" cy="3139070"/>
          </a:xfrm>
          <a:prstGeom prst="rect">
            <a:avLst/>
          </a:prstGeom>
          <a:noFill/>
        </p:spPr>
        <p:txBody>
          <a:bodyPr wrap="square" rtlCol="0">
            <a:spAutoFit/>
          </a:bodyPr>
          <a:lstStyle/>
          <a:p>
            <a:pPr marL="457200" indent="-457200" algn="just" fontAlgn="auto">
              <a:lnSpc>
                <a:spcPct val="132000"/>
              </a:lnSpc>
              <a:spcBef>
                <a:spcPts val="600"/>
              </a:spcBef>
              <a:buClr>
                <a:srgbClr val="33A936"/>
              </a:buClr>
              <a:buFont typeface="+mj-ea"/>
              <a:buAutoNum type="circleNumDbPlain" startAt="4"/>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读数据块</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 </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DFSInputStream</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连接距离最近的文件中第一个块所在的数据节点，并反复调用</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read()</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方法将数据从数据节点传输到客户端。</a:t>
            </a:r>
            <a:endParaRPr lang="en-US" altLang="zh-CN" dirty="0">
              <a:latin typeface="Segoe UI" panose="020B0502040204020203" pitchFamily="34" charset="0"/>
              <a:ea typeface="微软雅黑" panose="020B0503020204020204" pitchFamily="34" charset="-122"/>
              <a:cs typeface="+mn-ea"/>
              <a:sym typeface="Segoe UI" panose="020B0502040204020203" pitchFamily="34" charset="0"/>
            </a:endParaRPr>
          </a:p>
          <a:p>
            <a:pPr marL="457200" indent="-457200" algn="just" fontAlgn="auto">
              <a:lnSpc>
                <a:spcPct val="132000"/>
              </a:lnSpc>
              <a:spcBef>
                <a:spcPts val="600"/>
              </a:spcBef>
              <a:buClr>
                <a:srgbClr val="33A936"/>
              </a:buClr>
              <a:buFont typeface="+mj-ea"/>
              <a:buAutoNum type="circleNumDbPlain" startAt="4"/>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读数据块</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DFSInputStream</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关闭与前一个数据节点的连接，然后寻找下一个块的最佳数据节点。</a:t>
            </a:r>
          </a:p>
          <a:p>
            <a:pPr marL="457200" indent="-457200" algn="just" fontAlgn="auto">
              <a:lnSpc>
                <a:spcPct val="132000"/>
              </a:lnSpc>
              <a:spcBef>
                <a:spcPts val="600"/>
              </a:spcBef>
              <a:buClr>
                <a:srgbClr val="33A936"/>
              </a:buClr>
              <a:buFont typeface="+mj-ea"/>
              <a:buAutoNum type="circleNumDbPlain" startAt="4"/>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关闭文件</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调用</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close()</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方法进行读取关闭。</a:t>
            </a:r>
          </a:p>
        </p:txBody>
      </p:sp>
    </p:spTree>
    <p:extLst>
      <p:ext uri="{BB962C8B-B14F-4D97-AF65-F5344CB8AC3E}">
        <p14:creationId xmlns:p14="http://schemas.microsoft.com/office/powerpoint/2010/main" val="2552274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4265911"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Hadoop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数据副本策略</a:t>
            </a:r>
          </a:p>
        </p:txBody>
      </p:sp>
      <p:sp>
        <p:nvSpPr>
          <p:cNvPr id="3" name="文本框 2">
            <a:extLst>
              <a:ext uri="{FF2B5EF4-FFF2-40B4-BE49-F238E27FC236}">
                <a16:creationId xmlns:a16="http://schemas.microsoft.com/office/drawing/2014/main" id="{FB22A55F-7D2E-D47A-9C0D-A46F921C33E6}"/>
              </a:ext>
            </a:extLst>
          </p:cNvPr>
          <p:cNvSpPr txBox="1"/>
          <p:nvPr/>
        </p:nvSpPr>
        <p:spPr>
          <a:xfrm>
            <a:off x="793632" y="1289711"/>
            <a:ext cx="5236232" cy="4635564"/>
          </a:xfrm>
          <a:prstGeom prst="rect">
            <a:avLst/>
          </a:prstGeom>
          <a:noFill/>
        </p:spPr>
        <p:txBody>
          <a:bodyPr wrap="square" rtlCol="0">
            <a:spAutoFit/>
          </a:bodyPr>
          <a:lstStyle/>
          <a:p>
            <a:pPr algn="just" fontAlgn="auto">
              <a:lnSpc>
                <a:spcPct val="132000"/>
              </a:lnSpc>
              <a:spcBef>
                <a:spcPts val="1200"/>
              </a:spcBef>
              <a:spcAft>
                <a:spcPts val="600"/>
              </a:spcAft>
              <a:buClr>
                <a:srgbClr val="33A936"/>
              </a:buClr>
            </a:pP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HDFS</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的默认副本系数为</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a:t>
            </a:r>
          </a:p>
          <a:p>
            <a:pPr marL="285750" indent="-285750" algn="just" fontAlgn="auto">
              <a:lnSpc>
                <a:spcPct val="132000"/>
              </a:lnSpc>
              <a:spcBef>
                <a:spcPts val="1200"/>
              </a:spcBef>
              <a:spcAft>
                <a:spcPts val="600"/>
              </a:spcAft>
              <a:buClr>
                <a:srgbClr val="33A936"/>
              </a:buClr>
              <a:buFont typeface="Wingdings" panose="05000000000000000000" pitchFamily="2" charset="2"/>
              <a:buChar char="Ø"/>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首先，副本</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优先存放在客户端节点上，如果客户端没有运行在集群内，就选择任意机架的随机节点；</a:t>
            </a:r>
          </a:p>
          <a:p>
            <a:pPr marL="285750" indent="-285750" algn="just" fontAlgn="auto">
              <a:lnSpc>
                <a:spcPct val="132000"/>
              </a:lnSpc>
              <a:spcBef>
                <a:spcPts val="1200"/>
              </a:spcBef>
              <a:spcAft>
                <a:spcPts val="600"/>
              </a:spcAft>
              <a:buClr>
                <a:srgbClr val="33A936"/>
              </a:buClr>
              <a:buFont typeface="Wingdings" panose="05000000000000000000" pitchFamily="2" charset="2"/>
              <a:buChar char="Ø"/>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副本</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2</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存放到另外一个机架的随机节点上；</a:t>
            </a:r>
          </a:p>
          <a:p>
            <a:pPr marL="285750" indent="-285750" algn="just" fontAlgn="auto">
              <a:lnSpc>
                <a:spcPct val="132000"/>
              </a:lnSpc>
              <a:spcBef>
                <a:spcPts val="1200"/>
              </a:spcBef>
              <a:spcAft>
                <a:spcPts val="600"/>
              </a:spcAft>
              <a:buClr>
                <a:srgbClr val="33A936"/>
              </a:buClr>
              <a:buFont typeface="Wingdings" panose="05000000000000000000" pitchFamily="2" charset="2"/>
              <a:buChar char="Ø"/>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副本</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和副本</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2</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存放在同一机架，但是不能在同一节点上。</a:t>
            </a:r>
          </a:p>
        </p:txBody>
      </p:sp>
      <p:pic>
        <p:nvPicPr>
          <p:cNvPr id="4" name="Picture 2">
            <a:extLst>
              <a:ext uri="{FF2B5EF4-FFF2-40B4-BE49-F238E27FC236}">
                <a16:creationId xmlns:a16="http://schemas.microsoft.com/office/drawing/2014/main" id="{0F69ABFB-FC8C-4DAF-FFCB-018B3EC05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702" y="2052662"/>
            <a:ext cx="4575163" cy="370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4703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B5915511-6971-74AE-5182-B2505AFFC5D2}"/>
              </a:ext>
            </a:extLst>
          </p:cNvPr>
          <p:cNvPicPr>
            <a:picLocks noChangeAspect="1"/>
          </p:cNvPicPr>
          <p:nvPr/>
        </p:nvPicPr>
        <p:blipFill>
          <a:blip r:embed="rId2">
            <a:extLst>
              <a:ext uri="{28A0092B-C50C-407E-A947-70E740481C1C}">
                <a14:useLocalDpi xmlns:a14="http://schemas.microsoft.com/office/drawing/2010/main" val="0"/>
              </a:ext>
            </a:extLst>
          </a:blip>
          <a:srcRect t="1" b="1"/>
          <a:stretch/>
        </p:blipFill>
        <p:spPr>
          <a:xfrm>
            <a:off x="-2" y="2409883"/>
            <a:ext cx="12192000" cy="2447868"/>
          </a:xfrm>
          <a:prstGeom prst="rect">
            <a:avLst/>
          </a:prstGeom>
        </p:spPr>
      </p:pic>
      <p:sp>
        <p:nvSpPr>
          <p:cNvPr id="13" name="椭圆 12">
            <a:extLst>
              <a:ext uri="{FF2B5EF4-FFF2-40B4-BE49-F238E27FC236}">
                <a16:creationId xmlns:a16="http://schemas.microsoft.com/office/drawing/2014/main" id="{DD4E0AC3-F5C3-00D1-46DC-65F3C32C66FF}"/>
              </a:ext>
            </a:extLst>
          </p:cNvPr>
          <p:cNvSpPr/>
          <p:nvPr/>
        </p:nvSpPr>
        <p:spPr>
          <a:xfrm>
            <a:off x="7050953" y="1391767"/>
            <a:ext cx="4393565" cy="4393565"/>
          </a:xfrm>
          <a:prstGeom prst="ellipse">
            <a:avLst/>
          </a:prstGeom>
          <a:blipFill dpi="0" rotWithShape="1">
            <a:blip r:embed="rId3"/>
            <a:srcRect/>
            <a:tile tx="-603250" ty="0" sx="87000" sy="94000" flip="none" algn="ctr"/>
          </a:blipFill>
          <a:ln w="76200">
            <a:solidFill>
              <a:srgbClr val="FCD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矩形 25">
            <a:extLst>
              <a:ext uri="{FF2B5EF4-FFF2-40B4-BE49-F238E27FC236}">
                <a16:creationId xmlns:a16="http://schemas.microsoft.com/office/drawing/2014/main" id="{5E188269-7542-7C50-8FBE-7DD938469B78}"/>
              </a:ext>
            </a:extLst>
          </p:cNvPr>
          <p:cNvSpPr/>
          <p:nvPr/>
        </p:nvSpPr>
        <p:spPr>
          <a:xfrm>
            <a:off x="1002101" y="2584867"/>
            <a:ext cx="2162810" cy="1198880"/>
          </a:xfrm>
          <a:prstGeom prst="rect">
            <a:avLst/>
          </a:prstGeom>
        </p:spPr>
        <p:txBody>
          <a:bodyPr wrap="none">
            <a:spAutoFit/>
          </a:bodyPr>
          <a:lstStyle/>
          <a:p>
            <a:r>
              <a:rPr lang="zh-CN" altLang="en-US" sz="4400" spc="100" dirty="0">
                <a:solidFill>
                  <a:schemeClr val="bg1"/>
                </a:solidFill>
                <a:latin typeface="Segoe UI" panose="020B0502040204020203" pitchFamily="34" charset="0"/>
                <a:ea typeface="微软雅黑" panose="020B0503020204020204" pitchFamily="34" charset="-122"/>
                <a:sym typeface="Segoe UI" panose="020B0502040204020203" pitchFamily="34" charset="0"/>
              </a:rPr>
              <a:t>第</a:t>
            </a:r>
            <a:r>
              <a:rPr lang="en-US" altLang="zh-CN" sz="4400" spc="100" dirty="0">
                <a:solidFill>
                  <a:schemeClr val="bg1"/>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7200" spc="100" dirty="0">
                <a:solidFill>
                  <a:schemeClr val="bg1"/>
                </a:solidFill>
                <a:latin typeface="Segoe UI" panose="020B0502040204020203" pitchFamily="34" charset="0"/>
                <a:ea typeface="微软雅黑" panose="020B0503020204020204" pitchFamily="34" charset="-122"/>
                <a:sym typeface="Segoe UI" panose="020B0502040204020203" pitchFamily="34" charset="0"/>
              </a:rPr>
              <a:t>6</a:t>
            </a:r>
            <a:r>
              <a:rPr lang="en-US" altLang="zh-CN" sz="4400" spc="100" dirty="0">
                <a:solidFill>
                  <a:schemeClr val="bg1"/>
                </a:solidFill>
                <a:latin typeface="Segoe UI" panose="020B0502040204020203" pitchFamily="34" charset="0"/>
                <a:ea typeface="微软雅黑" panose="020B0503020204020204" pitchFamily="34" charset="-122"/>
                <a:sym typeface="Segoe UI" panose="020B0502040204020203" pitchFamily="34" charset="0"/>
              </a:rPr>
              <a:t> </a:t>
            </a:r>
            <a:r>
              <a:rPr lang="zh-CN" altLang="en-US" sz="4400" spc="100" dirty="0">
                <a:solidFill>
                  <a:schemeClr val="bg1"/>
                </a:solidFill>
                <a:latin typeface="Segoe UI" panose="020B0502040204020203" pitchFamily="34" charset="0"/>
                <a:ea typeface="微软雅黑" panose="020B0503020204020204" pitchFamily="34" charset="-122"/>
                <a:sym typeface="Segoe UI" panose="020B0502040204020203" pitchFamily="34" charset="0"/>
              </a:rPr>
              <a:t>章</a:t>
            </a:r>
          </a:p>
        </p:txBody>
      </p:sp>
      <p:sp>
        <p:nvSpPr>
          <p:cNvPr id="27" name="矩形 26">
            <a:extLst>
              <a:ext uri="{FF2B5EF4-FFF2-40B4-BE49-F238E27FC236}">
                <a16:creationId xmlns:a16="http://schemas.microsoft.com/office/drawing/2014/main" id="{EC94FB3E-CC0F-03B3-CC9A-7C06A39A24EE}"/>
              </a:ext>
            </a:extLst>
          </p:cNvPr>
          <p:cNvSpPr/>
          <p:nvPr/>
        </p:nvSpPr>
        <p:spPr>
          <a:xfrm>
            <a:off x="962096" y="3782933"/>
            <a:ext cx="4373880" cy="583565"/>
          </a:xfrm>
          <a:prstGeom prst="rect">
            <a:avLst/>
          </a:prstGeom>
        </p:spPr>
        <p:txBody>
          <a:bodyPr wrap="none">
            <a:spAutoFit/>
          </a:bodyPr>
          <a:lstStyle/>
          <a:p>
            <a:pPr algn="l"/>
            <a:r>
              <a:rPr lang="zh-CN" altLang="en-US" sz="3200" spc="100" dirty="0">
                <a:solidFill>
                  <a:schemeClr val="bg1"/>
                </a:solidFill>
                <a:latin typeface="Segoe UI" panose="020B0502040204020203" pitchFamily="34" charset="0"/>
                <a:ea typeface="微软雅黑" panose="020B0503020204020204" pitchFamily="34" charset="-122"/>
                <a:sym typeface="Segoe UI" panose="020B0502040204020203" pitchFamily="34" charset="0"/>
              </a:rPr>
              <a:t>大数据分析与人工智能</a:t>
            </a:r>
            <a:endParaRPr sz="3200" spc="100" dirty="0">
              <a:solidFill>
                <a:schemeClr val="bg1"/>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31" name="文本框 30">
            <a:extLst>
              <a:ext uri="{FF2B5EF4-FFF2-40B4-BE49-F238E27FC236}">
                <a16:creationId xmlns:a16="http://schemas.microsoft.com/office/drawing/2014/main" id="{D980CFD6-7CE3-218C-9C82-E971044F9B4C}"/>
              </a:ext>
            </a:extLst>
          </p:cNvPr>
          <p:cNvSpPr txBox="1"/>
          <p:nvPr/>
        </p:nvSpPr>
        <p:spPr>
          <a:xfrm>
            <a:off x="962096" y="5165238"/>
            <a:ext cx="6096000" cy="369332"/>
          </a:xfrm>
          <a:prstGeom prst="rect">
            <a:avLst/>
          </a:prstGeom>
          <a:noFill/>
        </p:spPr>
        <p:txBody>
          <a:bodyPr wrap="square">
            <a:spAutoFit/>
          </a:bodyPr>
          <a:lstStyle/>
          <a:p>
            <a:r>
              <a:rPr lang="zh-CN" altLang="en-US" sz="1800" spc="100" dirty="0">
                <a:latin typeface="Segoe UI" panose="020B0502040204020203" pitchFamily="34" charset="0"/>
                <a:ea typeface="微软雅黑" panose="020B0503020204020204" pitchFamily="34" charset="-122"/>
                <a:sym typeface="Segoe UI" panose="020B0502040204020203" pitchFamily="34" charset="0"/>
              </a:rPr>
              <a:t>西安交通大学   桂小林 教授</a:t>
            </a:r>
          </a:p>
        </p:txBody>
      </p:sp>
      <p:sp>
        <p:nvSpPr>
          <p:cNvPr id="32" name="矩形 31">
            <a:extLst>
              <a:ext uri="{FF2B5EF4-FFF2-40B4-BE49-F238E27FC236}">
                <a16:creationId xmlns:a16="http://schemas.microsoft.com/office/drawing/2014/main" id="{2B473153-8BF4-BF62-751C-A6E4578C2191}"/>
              </a:ext>
            </a:extLst>
          </p:cNvPr>
          <p:cNvSpPr/>
          <p:nvPr/>
        </p:nvSpPr>
        <p:spPr>
          <a:xfrm>
            <a:off x="98385" y="99200"/>
            <a:ext cx="2646878" cy="707886"/>
          </a:xfrm>
          <a:prstGeom prst="rect">
            <a:avLst/>
          </a:prstGeom>
        </p:spPr>
        <p:txBody>
          <a:bodyPr wrap="none">
            <a:spAutoFit/>
          </a:bodyPr>
          <a:lstStyle/>
          <a:p>
            <a:r>
              <a:rPr lang="zh-CN" altLang="en-US" sz="2400" b="1" dirty="0">
                <a:solidFill>
                  <a:srgbClr val="33A936"/>
                </a:solidFill>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大学计算机</a:t>
            </a:r>
          </a:p>
          <a:p>
            <a:r>
              <a:rPr lang="zh-CN" altLang="en-US" sz="16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计算思维与新一代信息技术</a:t>
            </a:r>
          </a:p>
        </p:txBody>
      </p:sp>
    </p:spTree>
    <p:extLst>
      <p:ext uri="{BB962C8B-B14F-4D97-AF65-F5344CB8AC3E}">
        <p14:creationId xmlns:p14="http://schemas.microsoft.com/office/powerpoint/2010/main" val="3875720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4265911"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Hadoop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数据去重技术</a:t>
            </a:r>
          </a:p>
        </p:txBody>
      </p:sp>
      <p:sp>
        <p:nvSpPr>
          <p:cNvPr id="3" name="文本占位符 2">
            <a:extLst>
              <a:ext uri="{FF2B5EF4-FFF2-40B4-BE49-F238E27FC236}">
                <a16:creationId xmlns:a16="http://schemas.microsoft.com/office/drawing/2014/main" id="{72521233-671F-C7DE-69BB-D6B0FD95C268}"/>
              </a:ext>
            </a:extLst>
          </p:cNvPr>
          <p:cNvSpPr txBox="1">
            <a:spLocks/>
          </p:cNvSpPr>
          <p:nvPr/>
        </p:nvSpPr>
        <p:spPr>
          <a:xfrm>
            <a:off x="711283" y="1548080"/>
            <a:ext cx="10373660" cy="41626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2000"/>
              </a:lnSpc>
              <a:buClr>
                <a:schemeClr val="accent6"/>
              </a:buClr>
              <a:buFont typeface="Wingdings" panose="05000000000000000000" pitchFamily="2" charset="2"/>
              <a:buChar char="Ø"/>
            </a:pPr>
            <a:r>
              <a:rPr lang="zh-CN" altLang="zh-CN" sz="2000" dirty="0">
                <a:latin typeface="Segoe UI" panose="020B0502040204020203" pitchFamily="34" charset="0"/>
                <a:ea typeface="微软雅黑" panose="020B0503020204020204" pitchFamily="34" charset="-122"/>
                <a:cs typeface="+mn-ea"/>
              </a:rPr>
              <a:t>数据去重技术是云存储中的一种消除冗余数据的技术，可以节约大量存储空间，优化数据存储效率。</a:t>
            </a:r>
            <a:endParaRPr lang="en-US" altLang="zh-CN" sz="2000" dirty="0">
              <a:latin typeface="Segoe UI" panose="020B0502040204020203" pitchFamily="34" charset="0"/>
              <a:ea typeface="微软雅黑" panose="020B0503020204020204" pitchFamily="34" charset="-122"/>
              <a:cs typeface="+mn-ea"/>
            </a:endParaRPr>
          </a:p>
          <a:p>
            <a:pPr>
              <a:lnSpc>
                <a:spcPct val="132000"/>
              </a:lnSpc>
              <a:buClr>
                <a:schemeClr val="accent6"/>
              </a:buClr>
              <a:buFont typeface="Wingdings" panose="05000000000000000000" pitchFamily="2" charset="2"/>
              <a:buChar char="Ø"/>
            </a:pPr>
            <a:r>
              <a:rPr lang="zh-CN" altLang="zh-CN" sz="2000" dirty="0">
                <a:latin typeface="Segoe UI" panose="020B0502040204020203" pitchFamily="34" charset="0"/>
                <a:ea typeface="微软雅黑" panose="020B0503020204020204" pitchFamily="34" charset="-122"/>
                <a:cs typeface="+mn-ea"/>
              </a:rPr>
              <a:t>目前的消除冗余数据的主要技术有数据压缩和冗余数据删除技术。</a:t>
            </a:r>
          </a:p>
          <a:p>
            <a:pPr>
              <a:lnSpc>
                <a:spcPct val="132000"/>
              </a:lnSpc>
              <a:buClr>
                <a:schemeClr val="accent6"/>
              </a:buClr>
              <a:buFont typeface="Wingdings" panose="05000000000000000000" pitchFamily="2" charset="2"/>
              <a:buChar char="Ø"/>
            </a:pPr>
            <a:r>
              <a:rPr lang="zh-CN" altLang="zh-CN" sz="2000" dirty="0">
                <a:latin typeface="Segoe UI" panose="020B0502040204020203" pitchFamily="34" charset="0"/>
                <a:ea typeface="微软雅黑" panose="020B0503020204020204" pitchFamily="34" charset="-122"/>
                <a:cs typeface="+mn-ea"/>
              </a:rPr>
              <a:t>传统的数据压缩技术就是对原始信息进行重新编码，力求用最少的字节数来表示原始数据。</a:t>
            </a:r>
          </a:p>
          <a:p>
            <a:pPr>
              <a:lnSpc>
                <a:spcPct val="132000"/>
              </a:lnSpc>
              <a:buClr>
                <a:schemeClr val="accent6"/>
              </a:buClr>
              <a:buFont typeface="Wingdings" panose="05000000000000000000" pitchFamily="2" charset="2"/>
              <a:buChar char="Ø"/>
            </a:pPr>
            <a:r>
              <a:rPr lang="zh-CN" altLang="zh-CN" sz="2000" dirty="0">
                <a:latin typeface="Segoe UI" panose="020B0502040204020203" pitchFamily="34" charset="0"/>
                <a:ea typeface="微软雅黑" panose="020B0503020204020204" pitchFamily="34" charset="-122"/>
                <a:cs typeface="+mn-ea"/>
              </a:rPr>
              <a:t>冗余数据删除技术通过删除系统中冗余的文件或数据块，使得全局系统中只保存少量的文件或数据块备份，从而达到节省存储资源的目的。</a:t>
            </a:r>
            <a:endParaRPr lang="en-US" altLang="zh-CN" sz="2000" dirty="0">
              <a:latin typeface="Segoe UI" panose="020B0502040204020203" pitchFamily="34" charset="0"/>
              <a:ea typeface="微软雅黑" panose="020B0503020204020204" pitchFamily="34" charset="-122"/>
              <a:cs typeface="+mn-ea"/>
            </a:endParaRPr>
          </a:p>
          <a:p>
            <a:pPr>
              <a:lnSpc>
                <a:spcPct val="132000"/>
              </a:lnSpc>
              <a:buClr>
                <a:schemeClr val="accent6"/>
              </a:buClr>
              <a:buFont typeface="Wingdings" panose="05000000000000000000" pitchFamily="2" charset="2"/>
              <a:buChar char="Ø"/>
            </a:pPr>
            <a:r>
              <a:rPr lang="zh-CN" altLang="zh-CN" sz="2000" dirty="0">
                <a:latin typeface="Segoe UI" panose="020B0502040204020203" pitchFamily="34" charset="0"/>
                <a:ea typeface="微软雅黑" panose="020B0503020204020204" pitchFamily="34" charset="-122"/>
                <a:cs typeface="+mn-ea"/>
              </a:rPr>
              <a:t>随着数据量的增长，去重后数据所占的存储空间大幅降低。</a:t>
            </a:r>
            <a:endParaRPr lang="en-US" altLang="zh-CN" sz="2000" dirty="0">
              <a:latin typeface="Segoe UI" panose="020B0502040204020203" pitchFamily="34" charset="0"/>
              <a:ea typeface="微软雅黑" panose="020B0503020204020204" pitchFamily="34" charset="-122"/>
              <a:cs typeface="+mn-ea"/>
            </a:endParaRPr>
          </a:p>
          <a:p>
            <a:pPr>
              <a:lnSpc>
                <a:spcPct val="132000"/>
              </a:lnSpc>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rPr>
              <a:t>现有分析表明，采用</a:t>
            </a:r>
            <a:r>
              <a:rPr lang="zh-CN" altLang="zh-CN" sz="2000" dirty="0">
                <a:latin typeface="Segoe UI" panose="020B0502040204020203" pitchFamily="34" charset="0"/>
                <a:ea typeface="微软雅黑" panose="020B0503020204020204" pitchFamily="34" charset="-122"/>
                <a:cs typeface="+mn-ea"/>
              </a:rPr>
              <a:t>冗余数据删除技术</a:t>
            </a:r>
            <a:r>
              <a:rPr lang="zh-CN" altLang="en-US" sz="2000" dirty="0">
                <a:latin typeface="Segoe UI" panose="020B0502040204020203" pitchFamily="34" charset="0"/>
                <a:ea typeface="微软雅黑" panose="020B0503020204020204" pitchFamily="34" charset="-122"/>
                <a:cs typeface="+mn-ea"/>
              </a:rPr>
              <a:t>后，云存储的存储空间可以节省</a:t>
            </a:r>
            <a:r>
              <a:rPr lang="en-US" altLang="zh-CN" sz="2000" dirty="0">
                <a:latin typeface="Segoe UI" panose="020B0502040204020203" pitchFamily="34" charset="0"/>
                <a:ea typeface="微软雅黑" panose="020B0503020204020204" pitchFamily="34" charset="-122"/>
                <a:cs typeface="+mn-ea"/>
              </a:rPr>
              <a:t>80%</a:t>
            </a:r>
            <a:r>
              <a:rPr lang="zh-CN" altLang="en-US" sz="2000" dirty="0">
                <a:latin typeface="Segoe UI" panose="020B0502040204020203" pitchFamily="34" charset="0"/>
                <a:ea typeface="微软雅黑" panose="020B0503020204020204" pitchFamily="34" charset="-122"/>
                <a:cs typeface="+mn-ea"/>
              </a:rPr>
              <a:t>左右。</a:t>
            </a:r>
            <a:endParaRPr lang="zh-CN" altLang="zh-CN" sz="2000" dirty="0">
              <a:latin typeface="Segoe UI" panose="020B0502040204020203" pitchFamily="34" charset="0"/>
              <a:ea typeface="微软雅黑" panose="020B0503020204020204" pitchFamily="34" charset="-122"/>
              <a:cs typeface="+mn-ea"/>
            </a:endParaRPr>
          </a:p>
          <a:p>
            <a:endParaRPr lang="zh-CN" altLang="en-US" sz="2000" dirty="0"/>
          </a:p>
        </p:txBody>
      </p:sp>
    </p:spTree>
    <p:extLst>
      <p:ext uri="{BB962C8B-B14F-4D97-AF65-F5344CB8AC3E}">
        <p14:creationId xmlns:p14="http://schemas.microsoft.com/office/powerpoint/2010/main" val="3062087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4139082"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MapReduce</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总体架构</a:t>
            </a:r>
          </a:p>
        </p:txBody>
      </p:sp>
      <p:sp>
        <p:nvSpPr>
          <p:cNvPr id="12" name="椭圆 11">
            <a:extLst>
              <a:ext uri="{FF2B5EF4-FFF2-40B4-BE49-F238E27FC236}">
                <a16:creationId xmlns:a16="http://schemas.microsoft.com/office/drawing/2014/main" id="{902DDD2E-3A13-8594-A5C6-17AF92F57548}"/>
              </a:ext>
            </a:extLst>
          </p:cNvPr>
          <p:cNvSpPr/>
          <p:nvPr/>
        </p:nvSpPr>
        <p:spPr>
          <a:xfrm>
            <a:off x="701287" y="2755572"/>
            <a:ext cx="1346855" cy="1346855"/>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椭圆 12">
            <a:extLst>
              <a:ext uri="{FF2B5EF4-FFF2-40B4-BE49-F238E27FC236}">
                <a16:creationId xmlns:a16="http://schemas.microsoft.com/office/drawing/2014/main" id="{C09E6F6E-FE1D-CE23-CA95-C930C2F29EC3}"/>
              </a:ext>
            </a:extLst>
          </p:cNvPr>
          <p:cNvSpPr/>
          <p:nvPr/>
        </p:nvSpPr>
        <p:spPr>
          <a:xfrm>
            <a:off x="2809401" y="1688121"/>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14" name="直接连接符 13">
            <a:extLst>
              <a:ext uri="{FF2B5EF4-FFF2-40B4-BE49-F238E27FC236}">
                <a16:creationId xmlns:a16="http://schemas.microsoft.com/office/drawing/2014/main" id="{0D9D4422-CF02-E209-5B92-369A098589BE}"/>
              </a:ext>
            </a:extLst>
          </p:cNvPr>
          <p:cNvCxnSpPr>
            <a:cxnSpLocks/>
          </p:cNvCxnSpPr>
          <p:nvPr/>
        </p:nvCxnSpPr>
        <p:spPr>
          <a:xfrm>
            <a:off x="2370994" y="1929595"/>
            <a:ext cx="0" cy="35071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7D0AF54E-DF8E-4569-CE08-6D6E03FCEF75}"/>
              </a:ext>
            </a:extLst>
          </p:cNvPr>
          <p:cNvCxnSpPr/>
          <p:nvPr/>
        </p:nvCxnSpPr>
        <p:spPr>
          <a:xfrm>
            <a:off x="2368641" y="1925182"/>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16" name="直接连接符 15">
            <a:extLst>
              <a:ext uri="{FF2B5EF4-FFF2-40B4-BE49-F238E27FC236}">
                <a16:creationId xmlns:a16="http://schemas.microsoft.com/office/drawing/2014/main" id="{3CA09C1F-7866-87F8-0EF9-6A4DC23CB57A}"/>
              </a:ext>
            </a:extLst>
          </p:cNvPr>
          <p:cNvCxnSpPr/>
          <p:nvPr/>
        </p:nvCxnSpPr>
        <p:spPr>
          <a:xfrm>
            <a:off x="2369089" y="2988775"/>
            <a:ext cx="368935"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17" name="直接连接符 16">
            <a:extLst>
              <a:ext uri="{FF2B5EF4-FFF2-40B4-BE49-F238E27FC236}">
                <a16:creationId xmlns:a16="http://schemas.microsoft.com/office/drawing/2014/main" id="{87058816-44E0-A015-15C6-A5240460FFF6}"/>
              </a:ext>
            </a:extLst>
          </p:cNvPr>
          <p:cNvCxnSpPr/>
          <p:nvPr/>
        </p:nvCxnSpPr>
        <p:spPr>
          <a:xfrm>
            <a:off x="2368874" y="4180558"/>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8" name="椭圆 17">
            <a:extLst>
              <a:ext uri="{FF2B5EF4-FFF2-40B4-BE49-F238E27FC236}">
                <a16:creationId xmlns:a16="http://schemas.microsoft.com/office/drawing/2014/main" id="{71DC4252-B683-CD9F-EA77-3E4327F7A36E}"/>
              </a:ext>
            </a:extLst>
          </p:cNvPr>
          <p:cNvSpPr/>
          <p:nvPr/>
        </p:nvSpPr>
        <p:spPr>
          <a:xfrm>
            <a:off x="2809401" y="2723377"/>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9" name="椭圆 18">
            <a:extLst>
              <a:ext uri="{FF2B5EF4-FFF2-40B4-BE49-F238E27FC236}">
                <a16:creationId xmlns:a16="http://schemas.microsoft.com/office/drawing/2014/main" id="{C27EB098-181B-2A9E-9C71-BBD66F05C643}"/>
              </a:ext>
            </a:extLst>
          </p:cNvPr>
          <p:cNvSpPr/>
          <p:nvPr/>
        </p:nvSpPr>
        <p:spPr>
          <a:xfrm>
            <a:off x="2809401" y="3937353"/>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arrow-pointing-left-circular-button_20407">
            <a:extLst>
              <a:ext uri="{FF2B5EF4-FFF2-40B4-BE49-F238E27FC236}">
                <a16:creationId xmlns:a16="http://schemas.microsoft.com/office/drawing/2014/main" id="{2BD1BB75-0892-4314-4A4B-2196E305F1DB}"/>
              </a:ext>
            </a:extLst>
          </p:cNvPr>
          <p:cNvSpPr>
            <a:spLocks noChangeAspect="1"/>
          </p:cNvSpPr>
          <p:nvPr/>
        </p:nvSpPr>
        <p:spPr bwMode="auto">
          <a:xfrm>
            <a:off x="1012433" y="3046384"/>
            <a:ext cx="728890" cy="727961"/>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a:extLst>
              <a:ext uri="{FF2B5EF4-FFF2-40B4-BE49-F238E27FC236}">
                <a16:creationId xmlns:a16="http://schemas.microsoft.com/office/drawing/2014/main" id="{61B7AAB7-A3CD-1A35-4620-4C1F6768B6C7}"/>
              </a:ext>
            </a:extLst>
          </p:cNvPr>
          <p:cNvSpPr txBox="1"/>
          <p:nvPr/>
        </p:nvSpPr>
        <p:spPr>
          <a:xfrm>
            <a:off x="3327938" y="1518750"/>
            <a:ext cx="7851621" cy="863763"/>
          </a:xfrm>
          <a:prstGeom prst="rect">
            <a:avLst/>
          </a:prstGeom>
          <a:noFill/>
        </p:spPr>
        <p:txBody>
          <a:bodyPr wrap="square" rtlCol="0">
            <a:spAutoFit/>
          </a:bodyPr>
          <a:lstStyle/>
          <a:p>
            <a:pPr algn="l" fontAlgn="auto">
              <a:lnSpc>
                <a:spcPct val="132000"/>
              </a:lnSpc>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MapReduce</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是一种面向大数据处理的并行编程模型，用于大规模数据集（大于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1TB</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）的并行运算。</a:t>
            </a:r>
          </a:p>
        </p:txBody>
      </p:sp>
      <p:cxnSp>
        <p:nvCxnSpPr>
          <p:cNvPr id="22" name="直接连接符 21">
            <a:extLst>
              <a:ext uri="{FF2B5EF4-FFF2-40B4-BE49-F238E27FC236}">
                <a16:creationId xmlns:a16="http://schemas.microsoft.com/office/drawing/2014/main" id="{072B269F-E114-A70D-A816-273FD32DA6ED}"/>
              </a:ext>
            </a:extLst>
          </p:cNvPr>
          <p:cNvCxnSpPr/>
          <p:nvPr/>
        </p:nvCxnSpPr>
        <p:spPr>
          <a:xfrm>
            <a:off x="2408879" y="5436767"/>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23" name="椭圆 22">
            <a:extLst>
              <a:ext uri="{FF2B5EF4-FFF2-40B4-BE49-F238E27FC236}">
                <a16:creationId xmlns:a16="http://schemas.microsoft.com/office/drawing/2014/main" id="{C80DF9C1-57C7-6EE2-528A-BE6DE6ABE7FA}"/>
              </a:ext>
            </a:extLst>
          </p:cNvPr>
          <p:cNvSpPr/>
          <p:nvPr/>
        </p:nvSpPr>
        <p:spPr>
          <a:xfrm>
            <a:off x="2809401" y="5211342"/>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a:extLst>
              <a:ext uri="{FF2B5EF4-FFF2-40B4-BE49-F238E27FC236}">
                <a16:creationId xmlns:a16="http://schemas.microsoft.com/office/drawing/2014/main" id="{3E4C0EE2-DEA4-D23B-6D24-066BFE3ADC30}"/>
              </a:ext>
            </a:extLst>
          </p:cNvPr>
          <p:cNvSpPr txBox="1"/>
          <p:nvPr/>
        </p:nvSpPr>
        <p:spPr>
          <a:xfrm>
            <a:off x="3327938" y="2546815"/>
            <a:ext cx="7851619" cy="863763"/>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主要包括</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"Map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（映射）</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和</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"Reduce</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（归约）</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两个概念，分别完成映射操作和规约操作。</a:t>
            </a:r>
          </a:p>
        </p:txBody>
      </p:sp>
      <p:sp>
        <p:nvSpPr>
          <p:cNvPr id="25" name="文本框 24">
            <a:extLst>
              <a:ext uri="{FF2B5EF4-FFF2-40B4-BE49-F238E27FC236}">
                <a16:creationId xmlns:a16="http://schemas.microsoft.com/office/drawing/2014/main" id="{82FF2C41-8751-5971-A291-FCDBBF6F8ADD}"/>
              </a:ext>
            </a:extLst>
          </p:cNvPr>
          <p:cNvSpPr txBox="1"/>
          <p:nvPr/>
        </p:nvSpPr>
        <p:spPr>
          <a:xfrm>
            <a:off x="3327939" y="3529029"/>
            <a:ext cx="7851616" cy="1270028"/>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映射操作按照需求，操作独立元素组里面的每个元素，这个操作是独立的；然后新建一个元素组保存刚生成的中间结果。因为元素组之间是独立的，所以映射操作基本上是高度并行的。</a:t>
            </a:r>
          </a:p>
        </p:txBody>
      </p:sp>
      <p:sp>
        <p:nvSpPr>
          <p:cNvPr id="26" name="文本框 25">
            <a:extLst>
              <a:ext uri="{FF2B5EF4-FFF2-40B4-BE49-F238E27FC236}">
                <a16:creationId xmlns:a16="http://schemas.microsoft.com/office/drawing/2014/main" id="{599B1A32-E92E-7BAD-D761-210D177971BF}"/>
              </a:ext>
            </a:extLst>
          </p:cNvPr>
          <p:cNvSpPr txBox="1"/>
          <p:nvPr/>
        </p:nvSpPr>
        <p:spPr>
          <a:xfrm>
            <a:off x="3327939" y="4809190"/>
            <a:ext cx="7851615" cy="1270028"/>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规约操作对一个元素组的元素进行合适的归并。虽然有可能规约操作不如映射操作并行度那么高，但是当规约操作相对简单时，大规模的运行仍然可能相对独立，所以规约操作同样具有并行的可能。</a:t>
            </a:r>
          </a:p>
        </p:txBody>
      </p:sp>
    </p:spTree>
    <p:extLst>
      <p:ext uri="{BB962C8B-B14F-4D97-AF65-F5344CB8AC3E}">
        <p14:creationId xmlns:p14="http://schemas.microsoft.com/office/powerpoint/2010/main" val="4164814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4549451"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MapReduce</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算法流程</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-1</a:t>
            </a:r>
            <a:endPar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2" name="文本框 11">
            <a:extLst>
              <a:ext uri="{FF2B5EF4-FFF2-40B4-BE49-F238E27FC236}">
                <a16:creationId xmlns:a16="http://schemas.microsoft.com/office/drawing/2014/main" id="{0EC0BCB4-F6BC-E97F-C4DB-44725A6F5596}"/>
              </a:ext>
            </a:extLst>
          </p:cNvPr>
          <p:cNvSpPr txBox="1"/>
          <p:nvPr/>
        </p:nvSpPr>
        <p:spPr>
          <a:xfrm>
            <a:off x="835025" y="2107903"/>
            <a:ext cx="2848454" cy="1034579"/>
          </a:xfrm>
          <a:prstGeom prst="rect">
            <a:avLst/>
          </a:prstGeom>
          <a:noFill/>
        </p:spPr>
        <p:txBody>
          <a:bodyPr wrap="square" rtlCol="0">
            <a:spAutoFit/>
          </a:bodyPr>
          <a:lstStyle/>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用户程序调用</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MapReduce</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引擎将输入文件分成</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M</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块，如</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块，每块大概</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16MB</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到</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64MB</a:t>
            </a:r>
            <a:endPar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矩形 12">
            <a:extLst>
              <a:ext uri="{FF2B5EF4-FFF2-40B4-BE49-F238E27FC236}">
                <a16:creationId xmlns:a16="http://schemas.microsoft.com/office/drawing/2014/main" id="{89C59DDF-8AD1-455E-274E-E157F00216D8}"/>
              </a:ext>
            </a:extLst>
          </p:cNvPr>
          <p:cNvSpPr/>
          <p:nvPr/>
        </p:nvSpPr>
        <p:spPr>
          <a:xfrm>
            <a:off x="713104" y="1657053"/>
            <a:ext cx="3141515" cy="1771947"/>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椭圆 13">
            <a:extLst>
              <a:ext uri="{FF2B5EF4-FFF2-40B4-BE49-F238E27FC236}">
                <a16:creationId xmlns:a16="http://schemas.microsoft.com/office/drawing/2014/main" id="{D3CAF9CF-B462-A0BE-2308-5A3636DC9A75}"/>
              </a:ext>
            </a:extLst>
          </p:cNvPr>
          <p:cNvSpPr/>
          <p:nvPr/>
        </p:nvSpPr>
        <p:spPr>
          <a:xfrm>
            <a:off x="1598341" y="1340184"/>
            <a:ext cx="660400" cy="6604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Segoe UI" panose="020B0502040204020203" pitchFamily="34" charset="0"/>
                <a:ea typeface="微软雅黑" panose="020B0503020204020204" pitchFamily="34" charset="-122"/>
                <a:cs typeface="+mn-ea"/>
                <a:sym typeface="Segoe UI" panose="020B0502040204020203" pitchFamily="34" charset="0"/>
              </a:rPr>
              <a:t>1</a:t>
            </a:r>
            <a:endParaRPr lang="zh-CN" altLang="en-US" sz="28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矩形 14">
            <a:extLst>
              <a:ext uri="{FF2B5EF4-FFF2-40B4-BE49-F238E27FC236}">
                <a16:creationId xmlns:a16="http://schemas.microsoft.com/office/drawing/2014/main" id="{E4034718-1742-4424-2C92-E70246E2B154}"/>
              </a:ext>
            </a:extLst>
          </p:cNvPr>
          <p:cNvSpPr/>
          <p:nvPr/>
        </p:nvSpPr>
        <p:spPr>
          <a:xfrm>
            <a:off x="4029121" y="1675468"/>
            <a:ext cx="2886405" cy="1753532"/>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椭圆 15">
            <a:extLst>
              <a:ext uri="{FF2B5EF4-FFF2-40B4-BE49-F238E27FC236}">
                <a16:creationId xmlns:a16="http://schemas.microsoft.com/office/drawing/2014/main" id="{8B6E2E5D-9B18-956D-0B70-E4B97E7769BE}"/>
              </a:ext>
            </a:extLst>
          </p:cNvPr>
          <p:cNvSpPr/>
          <p:nvPr/>
        </p:nvSpPr>
        <p:spPr>
          <a:xfrm>
            <a:off x="5370351" y="1345269"/>
            <a:ext cx="660400" cy="6604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Segoe UI" panose="020B0502040204020203" pitchFamily="34" charset="0"/>
                <a:ea typeface="微软雅黑" panose="020B0503020204020204" pitchFamily="34" charset="-122"/>
                <a:cs typeface="+mn-ea"/>
                <a:sym typeface="Segoe UI" panose="020B0502040204020203" pitchFamily="34" charset="0"/>
              </a:rPr>
              <a:t>2</a:t>
            </a:r>
            <a:endParaRPr lang="zh-CN" altLang="en-US" sz="28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矩形 16">
            <a:extLst>
              <a:ext uri="{FF2B5EF4-FFF2-40B4-BE49-F238E27FC236}">
                <a16:creationId xmlns:a16="http://schemas.microsoft.com/office/drawing/2014/main" id="{1AEF12C8-097C-9562-C179-B399AA106704}"/>
              </a:ext>
            </a:extLst>
          </p:cNvPr>
          <p:cNvSpPr/>
          <p:nvPr/>
        </p:nvSpPr>
        <p:spPr>
          <a:xfrm>
            <a:off x="7078855" y="1665307"/>
            <a:ext cx="1970247" cy="4877061"/>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椭圆 17">
            <a:extLst>
              <a:ext uri="{FF2B5EF4-FFF2-40B4-BE49-F238E27FC236}">
                <a16:creationId xmlns:a16="http://schemas.microsoft.com/office/drawing/2014/main" id="{CCA68696-9AA5-609B-209D-C0AB93974148}"/>
              </a:ext>
            </a:extLst>
          </p:cNvPr>
          <p:cNvSpPr/>
          <p:nvPr/>
        </p:nvSpPr>
        <p:spPr>
          <a:xfrm>
            <a:off x="7546482" y="1335099"/>
            <a:ext cx="660400" cy="6604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Segoe UI" panose="020B0502040204020203" pitchFamily="34" charset="0"/>
                <a:ea typeface="微软雅黑" panose="020B0503020204020204" pitchFamily="34" charset="-122"/>
                <a:cs typeface="+mn-ea"/>
                <a:sym typeface="Segoe UI" panose="020B0502040204020203" pitchFamily="34" charset="0"/>
              </a:rPr>
              <a:t>3</a:t>
            </a:r>
            <a:endParaRPr lang="zh-CN" altLang="en-US" sz="28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9" name="矩形 18">
            <a:extLst>
              <a:ext uri="{FF2B5EF4-FFF2-40B4-BE49-F238E27FC236}">
                <a16:creationId xmlns:a16="http://schemas.microsoft.com/office/drawing/2014/main" id="{C32BBB48-B18F-9BEA-505E-3CE58A3B8BB0}"/>
              </a:ext>
            </a:extLst>
          </p:cNvPr>
          <p:cNvSpPr/>
          <p:nvPr/>
        </p:nvSpPr>
        <p:spPr>
          <a:xfrm>
            <a:off x="9221068" y="1670387"/>
            <a:ext cx="1970247" cy="4877061"/>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椭圆 19">
            <a:extLst>
              <a:ext uri="{FF2B5EF4-FFF2-40B4-BE49-F238E27FC236}">
                <a16:creationId xmlns:a16="http://schemas.microsoft.com/office/drawing/2014/main" id="{8C33B879-5B13-6EDE-6CE7-8984DC45B2D3}"/>
              </a:ext>
            </a:extLst>
          </p:cNvPr>
          <p:cNvSpPr/>
          <p:nvPr/>
        </p:nvSpPr>
        <p:spPr>
          <a:xfrm>
            <a:off x="9834763" y="1340184"/>
            <a:ext cx="660400" cy="6604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Segoe UI" panose="020B0502040204020203" pitchFamily="34" charset="0"/>
                <a:ea typeface="微软雅黑" panose="020B0503020204020204" pitchFamily="34" charset="-122"/>
                <a:cs typeface="+mn-ea"/>
                <a:sym typeface="Segoe UI" panose="020B0502040204020203" pitchFamily="34" charset="0"/>
              </a:rPr>
              <a:t>4</a:t>
            </a:r>
            <a:endParaRPr lang="zh-CN" altLang="en-US" sz="28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a:extLst>
              <a:ext uri="{FF2B5EF4-FFF2-40B4-BE49-F238E27FC236}">
                <a16:creationId xmlns:a16="http://schemas.microsoft.com/office/drawing/2014/main" id="{3F473FF9-3A9E-EAE1-A36C-8494513CE08A}"/>
              </a:ext>
            </a:extLst>
          </p:cNvPr>
          <p:cNvSpPr txBox="1"/>
          <p:nvPr/>
        </p:nvSpPr>
        <p:spPr>
          <a:xfrm>
            <a:off x="4333749" y="2151718"/>
            <a:ext cx="2429377" cy="1034579"/>
          </a:xfrm>
          <a:prstGeom prst="rect">
            <a:avLst/>
          </a:prstGeom>
          <a:noFill/>
        </p:spPr>
        <p:txBody>
          <a:bodyPr wrap="square" rtlCol="0">
            <a:spAutoFit/>
          </a:bodyPr>
          <a:lstStyle/>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主节点分派任务：如，将</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M</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个映射任务和</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R</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个规约任务分配给空闲的从节点。</a:t>
            </a:r>
          </a:p>
        </p:txBody>
      </p:sp>
      <p:sp>
        <p:nvSpPr>
          <p:cNvPr id="22" name="文本框 21">
            <a:extLst>
              <a:ext uri="{FF2B5EF4-FFF2-40B4-BE49-F238E27FC236}">
                <a16:creationId xmlns:a16="http://schemas.microsoft.com/office/drawing/2014/main" id="{D282BDB7-1E0C-A1E0-AB85-D9A41EAA6DD9}"/>
              </a:ext>
            </a:extLst>
          </p:cNvPr>
          <p:cNvSpPr txBox="1"/>
          <p:nvPr/>
        </p:nvSpPr>
        <p:spPr>
          <a:xfrm>
            <a:off x="7194423" y="2107903"/>
            <a:ext cx="1745100" cy="3634778"/>
          </a:xfrm>
          <a:prstGeom prst="rect">
            <a:avLst/>
          </a:prstGeom>
          <a:noFill/>
        </p:spPr>
        <p:txBody>
          <a:bodyPr wrap="square" rtlCol="0">
            <a:spAutoFit/>
          </a:bodyPr>
          <a:lstStyle/>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分配了映射任务的从属节点读取并处理相关的输入分片，解析出中间结果</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&lt;</a:t>
            </a:r>
            <a:r>
              <a:rPr lang="en-US" altLang="zh-CN" sz="1600" dirty="0" err="1">
                <a:latin typeface="Segoe UI" panose="020B0502040204020203" pitchFamily="34" charset="0"/>
                <a:ea typeface="微软雅黑" panose="020B0503020204020204" pitchFamily="34" charset="-122"/>
                <a:cs typeface="+mn-ea"/>
                <a:sym typeface="Segoe UI" panose="020B0502040204020203" pitchFamily="34" charset="0"/>
              </a:rPr>
              <a:t>key,value</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&gt;</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，传递给用户自定义的映射函数；映射函数生成的中间结果暂存在内存中。</a:t>
            </a:r>
          </a:p>
        </p:txBody>
      </p:sp>
      <p:sp>
        <p:nvSpPr>
          <p:cNvPr id="23" name="文本框 22">
            <a:extLst>
              <a:ext uri="{FF2B5EF4-FFF2-40B4-BE49-F238E27FC236}">
                <a16:creationId xmlns:a16="http://schemas.microsoft.com/office/drawing/2014/main" id="{B1848C14-1466-2798-4365-CFED71080DD3}"/>
              </a:ext>
            </a:extLst>
          </p:cNvPr>
          <p:cNvSpPr txBox="1"/>
          <p:nvPr/>
        </p:nvSpPr>
        <p:spPr>
          <a:xfrm>
            <a:off x="9428672" y="2107903"/>
            <a:ext cx="1664898" cy="3634778"/>
          </a:xfrm>
          <a:prstGeom prst="rect">
            <a:avLst/>
          </a:prstGeom>
          <a:noFill/>
        </p:spPr>
        <p:txBody>
          <a:bodyPr wrap="square" rtlCol="0">
            <a:spAutoFit/>
          </a:bodyPr>
          <a:lstStyle/>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中间结果周期地写入本地磁盘，具体通过分区函数</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partition</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划分为</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R</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个区块，并将中间结果在本地磁盘的位置发送到主节点，然后统一由主节点传送给执行规约操作的从节点。</a:t>
            </a:r>
          </a:p>
        </p:txBody>
      </p:sp>
      <p:pic>
        <p:nvPicPr>
          <p:cNvPr id="43" name="图片 42">
            <a:extLst>
              <a:ext uri="{FF2B5EF4-FFF2-40B4-BE49-F238E27FC236}">
                <a16:creationId xmlns:a16="http://schemas.microsoft.com/office/drawing/2014/main" id="{38D5F379-566A-6B54-EA38-B2433A47E57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95851" y="3536319"/>
            <a:ext cx="6144896" cy="3006049"/>
          </a:xfrm>
          <a:prstGeom prst="rect">
            <a:avLst/>
          </a:prstGeom>
          <a:noFill/>
          <a:ln>
            <a:noFill/>
          </a:ln>
        </p:spPr>
      </p:pic>
    </p:spTree>
    <p:extLst>
      <p:ext uri="{BB962C8B-B14F-4D97-AF65-F5344CB8AC3E}">
        <p14:creationId xmlns:p14="http://schemas.microsoft.com/office/powerpoint/2010/main" val="3438865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4549451"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MapReduce</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算法流程</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-2</a:t>
            </a:r>
            <a:endPar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2" name="文本框 11">
            <a:extLst>
              <a:ext uri="{FF2B5EF4-FFF2-40B4-BE49-F238E27FC236}">
                <a16:creationId xmlns:a16="http://schemas.microsoft.com/office/drawing/2014/main" id="{FDF43665-6B71-25E1-389B-1603E218246C}"/>
              </a:ext>
            </a:extLst>
          </p:cNvPr>
          <p:cNvSpPr txBox="1"/>
          <p:nvPr/>
        </p:nvSpPr>
        <p:spPr>
          <a:xfrm>
            <a:off x="537713" y="1150020"/>
            <a:ext cx="10969760" cy="1152751"/>
          </a:xfrm>
          <a:prstGeom prst="rect">
            <a:avLst/>
          </a:prstGeom>
          <a:noFill/>
        </p:spPr>
        <p:txBody>
          <a:bodyPr wrap="square" rtlCol="0">
            <a:spAutoFit/>
          </a:bodyPr>
          <a:lstStyle/>
          <a:p>
            <a:pPr marL="457200" indent="-457200" fontAlgn="auto">
              <a:lnSpc>
                <a:spcPct val="132000"/>
              </a:lnSpc>
              <a:spcBef>
                <a:spcPts val="1200"/>
              </a:spcBef>
              <a:buClr>
                <a:srgbClr val="33A936"/>
              </a:buClr>
              <a:buFont typeface="+mj-ea"/>
              <a:buAutoNum type="circleNumDbPlain" startAt="5"/>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当主节点通知执行规约任务的从节点中间结果</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&lt;</a:t>
            </a:r>
            <a:r>
              <a:rPr lang="en-US" altLang="zh-CN" dirty="0" err="1">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key,value</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&gt;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的位置信息时，该从节点通过远程调用读取缓冲到映射任务节点本地磁盘上的中间数据。从节点读取所有的中间数据然后按照中间</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key</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进行排序，使得</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key</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相同的</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value</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集中在一起。如果中间结果集合过大，可能需要使用外排序。</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p:txBody>
      </p:sp>
      <p:pic>
        <p:nvPicPr>
          <p:cNvPr id="13" name="图片 12">
            <a:extLst>
              <a:ext uri="{FF2B5EF4-FFF2-40B4-BE49-F238E27FC236}">
                <a16:creationId xmlns:a16="http://schemas.microsoft.com/office/drawing/2014/main" id="{E212B35D-C01A-7DAB-B2D7-2CAB1647C89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11088" y="2498840"/>
            <a:ext cx="5974443" cy="3729789"/>
          </a:xfrm>
          <a:prstGeom prst="rect">
            <a:avLst/>
          </a:prstGeom>
          <a:noFill/>
          <a:ln>
            <a:noFill/>
          </a:ln>
        </p:spPr>
      </p:pic>
      <p:sp>
        <p:nvSpPr>
          <p:cNvPr id="14" name="文本框 13">
            <a:extLst>
              <a:ext uri="{FF2B5EF4-FFF2-40B4-BE49-F238E27FC236}">
                <a16:creationId xmlns:a16="http://schemas.microsoft.com/office/drawing/2014/main" id="{801528CC-7A31-D6A7-9888-A0FE6BD664D2}"/>
              </a:ext>
            </a:extLst>
          </p:cNvPr>
          <p:cNvSpPr txBox="1"/>
          <p:nvPr/>
        </p:nvSpPr>
        <p:spPr>
          <a:xfrm>
            <a:off x="537713" y="2498840"/>
            <a:ext cx="4513681" cy="3500317"/>
          </a:xfrm>
          <a:prstGeom prst="rect">
            <a:avLst/>
          </a:prstGeom>
          <a:noFill/>
        </p:spPr>
        <p:txBody>
          <a:bodyPr wrap="square" rtlCol="0">
            <a:spAutoFit/>
          </a:bodyPr>
          <a:lstStyle/>
          <a:p>
            <a:pPr marL="457200" indent="-457200" fontAlgn="auto">
              <a:lnSpc>
                <a:spcPct val="132000"/>
              </a:lnSpc>
              <a:spcBef>
                <a:spcPts val="1200"/>
              </a:spcBef>
              <a:buClr>
                <a:srgbClr val="33A936"/>
              </a:buClr>
              <a:buFont typeface="+mj-ea"/>
              <a:buAutoNum type="circleNumDbPlain" startAt="6"/>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执行规约任务的从节点根据中间</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key</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来遍历所有排序后的中间结果</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&lt;</a:t>
            </a:r>
            <a:r>
              <a:rPr lang="en-US" altLang="zh-CN" dirty="0" err="1">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key,value</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&gt;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，并把</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key</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和相关的中间结果集合传递给用户自定义的规约函数，由规约函数将本区块输出到一个最终输出文件，该文件存储到</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HDFS</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中。</a:t>
            </a:r>
          </a:p>
          <a:p>
            <a:pPr marL="457200" indent="-457200" fontAlgn="auto">
              <a:lnSpc>
                <a:spcPct val="132000"/>
              </a:lnSpc>
              <a:spcBef>
                <a:spcPts val="1200"/>
              </a:spcBef>
              <a:buClr>
                <a:srgbClr val="33A936"/>
              </a:buClr>
              <a:buFont typeface="+mj-ea"/>
              <a:buAutoNum type="circleNumDbPlain" startAt="6"/>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当所有的映射和规约任务完成时，主节点通知用户程序，返回用户程序的调用点，</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MapReduce</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操作执行完毕。</a:t>
            </a:r>
          </a:p>
        </p:txBody>
      </p:sp>
    </p:spTree>
    <p:extLst>
      <p:ext uri="{BB962C8B-B14F-4D97-AF65-F5344CB8AC3E}">
        <p14:creationId xmlns:p14="http://schemas.microsoft.com/office/powerpoint/2010/main" val="1622032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4689104"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6.3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大数据分析和可视化</a:t>
            </a:r>
          </a:p>
        </p:txBody>
      </p:sp>
      <p:sp>
        <p:nvSpPr>
          <p:cNvPr id="3" name="椭圆 2">
            <a:extLst>
              <a:ext uri="{FF2B5EF4-FFF2-40B4-BE49-F238E27FC236}">
                <a16:creationId xmlns:a16="http://schemas.microsoft.com/office/drawing/2014/main" id="{4EC2E160-CA74-F07F-7C46-4508EA249224}"/>
              </a:ext>
            </a:extLst>
          </p:cNvPr>
          <p:cNvSpPr/>
          <p:nvPr/>
        </p:nvSpPr>
        <p:spPr>
          <a:xfrm>
            <a:off x="9160274" y="3041896"/>
            <a:ext cx="713227" cy="7387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 name="椭圆 3">
            <a:extLst>
              <a:ext uri="{FF2B5EF4-FFF2-40B4-BE49-F238E27FC236}">
                <a16:creationId xmlns:a16="http://schemas.microsoft.com/office/drawing/2014/main" id="{8431F536-16D8-202E-9976-7B5DDDD75997}"/>
              </a:ext>
            </a:extLst>
          </p:cNvPr>
          <p:cNvSpPr/>
          <p:nvPr/>
        </p:nvSpPr>
        <p:spPr>
          <a:xfrm>
            <a:off x="8150215" y="4244450"/>
            <a:ext cx="713227" cy="738769"/>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椭圆 4">
            <a:extLst>
              <a:ext uri="{FF2B5EF4-FFF2-40B4-BE49-F238E27FC236}">
                <a16:creationId xmlns:a16="http://schemas.microsoft.com/office/drawing/2014/main" id="{77EC45FE-F9DD-0D95-038A-EC6C8E9F5505}"/>
              </a:ext>
            </a:extLst>
          </p:cNvPr>
          <p:cNvSpPr/>
          <p:nvPr/>
        </p:nvSpPr>
        <p:spPr>
          <a:xfrm>
            <a:off x="6675029" y="3278569"/>
            <a:ext cx="1433253" cy="14332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6" name="椭圆 5">
            <a:extLst>
              <a:ext uri="{FF2B5EF4-FFF2-40B4-BE49-F238E27FC236}">
                <a16:creationId xmlns:a16="http://schemas.microsoft.com/office/drawing/2014/main" id="{3BF675B5-F588-5C25-FF78-AF2C9B1C5AB9}"/>
              </a:ext>
            </a:extLst>
          </p:cNvPr>
          <p:cNvSpPr/>
          <p:nvPr/>
        </p:nvSpPr>
        <p:spPr>
          <a:xfrm>
            <a:off x="8274265" y="3278568"/>
            <a:ext cx="1433253" cy="14332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7" name="椭圆 6">
            <a:extLst>
              <a:ext uri="{FF2B5EF4-FFF2-40B4-BE49-F238E27FC236}">
                <a16:creationId xmlns:a16="http://schemas.microsoft.com/office/drawing/2014/main" id="{DEFC0352-1351-9544-925D-7D6696675420}"/>
              </a:ext>
            </a:extLst>
          </p:cNvPr>
          <p:cNvSpPr/>
          <p:nvPr/>
        </p:nvSpPr>
        <p:spPr>
          <a:xfrm>
            <a:off x="9873501" y="3278568"/>
            <a:ext cx="1433253" cy="14332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8" name="椭圆 7">
            <a:extLst>
              <a:ext uri="{FF2B5EF4-FFF2-40B4-BE49-F238E27FC236}">
                <a16:creationId xmlns:a16="http://schemas.microsoft.com/office/drawing/2014/main" id="{A39B13B0-2708-AA80-F582-43EDAC7CC28C}"/>
              </a:ext>
            </a:extLst>
          </p:cNvPr>
          <p:cNvSpPr/>
          <p:nvPr/>
        </p:nvSpPr>
        <p:spPr>
          <a:xfrm>
            <a:off x="9050732" y="4613834"/>
            <a:ext cx="1433253" cy="1433253"/>
          </a:xfrm>
          <a:prstGeom prst="ellipse">
            <a:avLst/>
          </a:prstGeom>
          <a:blipFill>
            <a:blip r:embed="rId4">
              <a:extLst>
                <a:ext uri="{BEBA8EAE-BF5A-486C-A8C5-ECC9F3942E4B}">
                  <a14:imgProps xmlns:a14="http://schemas.microsoft.com/office/drawing/2010/main">
                    <a14:imgLayer r:embed="rId5">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9" name="椭圆 8">
            <a:extLst>
              <a:ext uri="{FF2B5EF4-FFF2-40B4-BE49-F238E27FC236}">
                <a16:creationId xmlns:a16="http://schemas.microsoft.com/office/drawing/2014/main" id="{BDAF823A-DE6F-049D-9849-2BF5F979F215}"/>
              </a:ext>
            </a:extLst>
          </p:cNvPr>
          <p:cNvSpPr/>
          <p:nvPr/>
        </p:nvSpPr>
        <p:spPr>
          <a:xfrm>
            <a:off x="7483072" y="1880040"/>
            <a:ext cx="1433253" cy="1433253"/>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0" name="文本框 9">
            <a:extLst>
              <a:ext uri="{FF2B5EF4-FFF2-40B4-BE49-F238E27FC236}">
                <a16:creationId xmlns:a16="http://schemas.microsoft.com/office/drawing/2014/main" id="{8D151ECC-04C4-8502-9E1F-D61E81E7CABF}"/>
              </a:ext>
            </a:extLst>
          </p:cNvPr>
          <p:cNvSpPr txBox="1"/>
          <p:nvPr/>
        </p:nvSpPr>
        <p:spPr>
          <a:xfrm>
            <a:off x="537877" y="1217834"/>
            <a:ext cx="5971170" cy="5564087"/>
          </a:xfrm>
          <a:prstGeom prst="rect">
            <a:avLst/>
          </a:prstGeom>
          <a:noFill/>
        </p:spPr>
        <p:txBody>
          <a:bodyPr wrap="square" rtlCol="0">
            <a:spAutoFit/>
          </a:bodyPr>
          <a:lstStyle/>
          <a:p>
            <a:pPr marL="342900" indent="-342900" fontAlgn="auto">
              <a:lnSpc>
                <a:spcPct val="132000"/>
              </a:lnSpc>
              <a:spcBef>
                <a:spcPts val="600"/>
              </a:spcBef>
              <a:buClr>
                <a:srgbClr val="33A936"/>
              </a:buClr>
              <a:buFont typeface="Wingdings" panose="05000000000000000000" charset="0"/>
              <a:buChar char="l"/>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数据获取有很多种手段。主要包括物联网感知、网络爬虫和问卷调查等方式。</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endParaRPr>
          </a:p>
          <a:p>
            <a:pPr marL="342900" indent="-342900" fontAlgn="auto">
              <a:lnSpc>
                <a:spcPct val="132000"/>
              </a:lnSpc>
              <a:spcBef>
                <a:spcPts val="600"/>
              </a:spcBef>
              <a:buClr>
                <a:srgbClr val="33A936"/>
              </a:buClr>
              <a:buFont typeface="Wingdings" panose="05000000000000000000" charset="0"/>
              <a:buChar char="l"/>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其中：通过物联网传感器获取的数据种类繁多、结构复杂、冗余性大，通常需要进行清洗和转换，然后进行分析加工，最后进行可视化展示。</a:t>
            </a:r>
          </a:p>
          <a:p>
            <a:pPr marL="342900" indent="-342900" fontAlgn="auto">
              <a:lnSpc>
                <a:spcPct val="132000"/>
              </a:lnSpc>
              <a:spcBef>
                <a:spcPts val="600"/>
              </a:spcBef>
              <a:buClr>
                <a:srgbClr val="33A936"/>
              </a:buClr>
              <a:buFont typeface="Wingdings" panose="05000000000000000000" charset="0"/>
              <a:buChar char="l"/>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通过网络爬虫获取的数据，由于预先制定了明确的获取目标，因此数据的种类相对单一，但数据量相比传感器而言更大、冗余性更强，因此也需要进行数据清洗、转换。</a:t>
            </a:r>
          </a:p>
          <a:p>
            <a:pPr marL="342900" indent="-342900" fontAlgn="auto">
              <a:lnSpc>
                <a:spcPct val="132000"/>
              </a:lnSpc>
              <a:spcBef>
                <a:spcPts val="600"/>
              </a:spcBef>
              <a:buClr>
                <a:srgbClr val="33A936"/>
              </a:buClr>
              <a:buFont typeface="Wingdings" panose="05000000000000000000" charset="0"/>
              <a:buChar char="l"/>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通过问卷调查获取的数据，数据获取目标明确，数据种类可控，数据冗余小，但问卷信息的真实性受多方面影响，因此，需要通过统计、回归等分析手段取其精华。</a:t>
            </a:r>
          </a:p>
        </p:txBody>
      </p:sp>
    </p:spTree>
    <p:extLst>
      <p:ext uri="{BB962C8B-B14F-4D97-AF65-F5344CB8AC3E}">
        <p14:creationId xmlns:p14="http://schemas.microsoft.com/office/powerpoint/2010/main" val="2758544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3332964"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6.3.1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数据预处理</a:t>
            </a:r>
          </a:p>
        </p:txBody>
      </p:sp>
      <p:sp>
        <p:nvSpPr>
          <p:cNvPr id="3" name="文本框 2">
            <a:extLst>
              <a:ext uri="{FF2B5EF4-FFF2-40B4-BE49-F238E27FC236}">
                <a16:creationId xmlns:a16="http://schemas.microsoft.com/office/drawing/2014/main" id="{B4EC582F-B0C5-FB77-B2A4-03D6866EB0FE}"/>
              </a:ext>
            </a:extLst>
          </p:cNvPr>
          <p:cNvSpPr txBox="1"/>
          <p:nvPr/>
        </p:nvSpPr>
        <p:spPr>
          <a:xfrm>
            <a:off x="755650" y="1155700"/>
            <a:ext cx="10595610" cy="863763"/>
          </a:xfrm>
          <a:prstGeom prst="rect">
            <a:avLst/>
          </a:prstGeom>
          <a:noFill/>
        </p:spPr>
        <p:txBody>
          <a:bodyPr wrap="square" rtlCol="0">
            <a:spAutoFit/>
          </a:bodyPr>
          <a:lstStyle/>
          <a:p>
            <a:pPr indent="457200"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不管是通过什么方式获取数据，在进行存储和分析之前，一般都需要进行预处理，取其精华，去其糟粕，目标是为减少存储空间、提高存储与服务效率。</a:t>
            </a:r>
          </a:p>
        </p:txBody>
      </p:sp>
      <p:sp>
        <p:nvSpPr>
          <p:cNvPr id="4" name="椭圆 3">
            <a:extLst>
              <a:ext uri="{FF2B5EF4-FFF2-40B4-BE49-F238E27FC236}">
                <a16:creationId xmlns:a16="http://schemas.microsoft.com/office/drawing/2014/main" id="{26D6CA9F-DE64-DEBE-65D6-88438A7E4562}"/>
              </a:ext>
            </a:extLst>
          </p:cNvPr>
          <p:cNvSpPr/>
          <p:nvPr/>
        </p:nvSpPr>
        <p:spPr>
          <a:xfrm>
            <a:off x="535834" y="3423538"/>
            <a:ext cx="1346855" cy="1346855"/>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椭圆 4">
            <a:extLst>
              <a:ext uri="{FF2B5EF4-FFF2-40B4-BE49-F238E27FC236}">
                <a16:creationId xmlns:a16="http://schemas.microsoft.com/office/drawing/2014/main" id="{1E1E7781-1D40-3873-47D2-F8BCEE816EE8}"/>
              </a:ext>
            </a:extLst>
          </p:cNvPr>
          <p:cNvSpPr/>
          <p:nvPr/>
        </p:nvSpPr>
        <p:spPr>
          <a:xfrm>
            <a:off x="2643948" y="2356087"/>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6" name="直接连接符 5">
            <a:extLst>
              <a:ext uri="{FF2B5EF4-FFF2-40B4-BE49-F238E27FC236}">
                <a16:creationId xmlns:a16="http://schemas.microsoft.com/office/drawing/2014/main" id="{5A44C6D5-7858-FE98-1CA2-3417B6352427}"/>
              </a:ext>
            </a:extLst>
          </p:cNvPr>
          <p:cNvCxnSpPr>
            <a:cxnSpLocks/>
          </p:cNvCxnSpPr>
          <p:nvPr/>
        </p:nvCxnSpPr>
        <p:spPr>
          <a:xfrm>
            <a:off x="2205541" y="2597561"/>
            <a:ext cx="0" cy="30710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6CE8B260-9D75-24DE-9174-37E8CC22C6C4}"/>
              </a:ext>
            </a:extLst>
          </p:cNvPr>
          <p:cNvCxnSpPr/>
          <p:nvPr/>
        </p:nvCxnSpPr>
        <p:spPr>
          <a:xfrm>
            <a:off x="2203188" y="2593148"/>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8" name="直接连接符 7">
            <a:extLst>
              <a:ext uri="{FF2B5EF4-FFF2-40B4-BE49-F238E27FC236}">
                <a16:creationId xmlns:a16="http://schemas.microsoft.com/office/drawing/2014/main" id="{5C691926-5457-60FB-5E3B-3A66AEBDDB2D}"/>
              </a:ext>
            </a:extLst>
          </p:cNvPr>
          <p:cNvCxnSpPr/>
          <p:nvPr/>
        </p:nvCxnSpPr>
        <p:spPr>
          <a:xfrm>
            <a:off x="2203636" y="3414471"/>
            <a:ext cx="368935"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9" name="直接连接符 8">
            <a:extLst>
              <a:ext uri="{FF2B5EF4-FFF2-40B4-BE49-F238E27FC236}">
                <a16:creationId xmlns:a16="http://schemas.microsoft.com/office/drawing/2014/main" id="{6321F3A2-2912-F022-32EA-FFB27A77A65C}"/>
              </a:ext>
            </a:extLst>
          </p:cNvPr>
          <p:cNvCxnSpPr/>
          <p:nvPr/>
        </p:nvCxnSpPr>
        <p:spPr>
          <a:xfrm>
            <a:off x="2203421" y="4141928"/>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0" name="椭圆 9">
            <a:extLst>
              <a:ext uri="{FF2B5EF4-FFF2-40B4-BE49-F238E27FC236}">
                <a16:creationId xmlns:a16="http://schemas.microsoft.com/office/drawing/2014/main" id="{E898448F-9B99-C1B1-8404-DFA6105FDE2F}"/>
              </a:ext>
            </a:extLst>
          </p:cNvPr>
          <p:cNvSpPr/>
          <p:nvPr/>
        </p:nvSpPr>
        <p:spPr>
          <a:xfrm>
            <a:off x="2643948" y="3149073"/>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椭圆 11">
            <a:extLst>
              <a:ext uri="{FF2B5EF4-FFF2-40B4-BE49-F238E27FC236}">
                <a16:creationId xmlns:a16="http://schemas.microsoft.com/office/drawing/2014/main" id="{0559E5EA-770C-8D83-C6FD-7C2EE1B8B2B7}"/>
              </a:ext>
            </a:extLst>
          </p:cNvPr>
          <p:cNvSpPr/>
          <p:nvPr/>
        </p:nvSpPr>
        <p:spPr>
          <a:xfrm>
            <a:off x="2643948" y="3898723"/>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a:extLst>
              <a:ext uri="{FF2B5EF4-FFF2-40B4-BE49-F238E27FC236}">
                <a16:creationId xmlns:a16="http://schemas.microsoft.com/office/drawing/2014/main" id="{4AB8EC82-1F04-0C81-1804-01CDAFE6DD81}"/>
              </a:ext>
            </a:extLst>
          </p:cNvPr>
          <p:cNvSpPr>
            <a:spLocks noChangeAspect="1"/>
          </p:cNvSpPr>
          <p:nvPr/>
        </p:nvSpPr>
        <p:spPr bwMode="auto">
          <a:xfrm>
            <a:off x="846980" y="3714350"/>
            <a:ext cx="728890" cy="727961"/>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a:extLst>
              <a:ext uri="{FF2B5EF4-FFF2-40B4-BE49-F238E27FC236}">
                <a16:creationId xmlns:a16="http://schemas.microsoft.com/office/drawing/2014/main" id="{3F9FF258-9124-F2F4-A849-63924CBE8739}"/>
              </a:ext>
            </a:extLst>
          </p:cNvPr>
          <p:cNvSpPr txBox="1"/>
          <p:nvPr/>
        </p:nvSpPr>
        <p:spPr>
          <a:xfrm>
            <a:off x="3162486" y="2155425"/>
            <a:ext cx="8188774" cy="863763"/>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数据预处理方法有很多，主要包括数据清洗、数据集成、数据转换和数据归约等。</a:t>
            </a:r>
          </a:p>
        </p:txBody>
      </p:sp>
      <p:cxnSp>
        <p:nvCxnSpPr>
          <p:cNvPr id="15" name="直接连接符 14">
            <a:extLst>
              <a:ext uri="{FF2B5EF4-FFF2-40B4-BE49-F238E27FC236}">
                <a16:creationId xmlns:a16="http://schemas.microsoft.com/office/drawing/2014/main" id="{3BD26B98-B6CA-95A5-31A6-806AFB615ADF}"/>
              </a:ext>
            </a:extLst>
          </p:cNvPr>
          <p:cNvCxnSpPr/>
          <p:nvPr/>
        </p:nvCxnSpPr>
        <p:spPr>
          <a:xfrm>
            <a:off x="2243426" y="4881301"/>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6" name="椭圆 15">
            <a:extLst>
              <a:ext uri="{FF2B5EF4-FFF2-40B4-BE49-F238E27FC236}">
                <a16:creationId xmlns:a16="http://schemas.microsoft.com/office/drawing/2014/main" id="{C4479FD8-D57B-AF58-22D0-6E6B4E4A6C9A}"/>
              </a:ext>
            </a:extLst>
          </p:cNvPr>
          <p:cNvSpPr/>
          <p:nvPr/>
        </p:nvSpPr>
        <p:spPr>
          <a:xfrm>
            <a:off x="2643948" y="4655876"/>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a:extLst>
              <a:ext uri="{FF2B5EF4-FFF2-40B4-BE49-F238E27FC236}">
                <a16:creationId xmlns:a16="http://schemas.microsoft.com/office/drawing/2014/main" id="{679EC044-06AA-C315-64E8-5F529B8B2FAB}"/>
              </a:ext>
            </a:extLst>
          </p:cNvPr>
          <p:cNvSpPr txBox="1"/>
          <p:nvPr/>
        </p:nvSpPr>
        <p:spPr>
          <a:xfrm>
            <a:off x="3162485" y="2952337"/>
            <a:ext cx="8060479" cy="863763"/>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数据清洗是删去数据中重复的记录，消除数据中的噪声数据，纠正不完整和不一致数据的过程。</a:t>
            </a:r>
          </a:p>
        </p:txBody>
      </p:sp>
      <p:sp>
        <p:nvSpPr>
          <p:cNvPr id="18" name="文本框 17">
            <a:extLst>
              <a:ext uri="{FF2B5EF4-FFF2-40B4-BE49-F238E27FC236}">
                <a16:creationId xmlns:a16="http://schemas.microsoft.com/office/drawing/2014/main" id="{F5CA7A87-91FA-D6F5-BBE8-2B4C1957B176}"/>
              </a:ext>
            </a:extLst>
          </p:cNvPr>
          <p:cNvSpPr txBox="1"/>
          <p:nvPr/>
        </p:nvSpPr>
        <p:spPr>
          <a:xfrm>
            <a:off x="3162485" y="3917316"/>
            <a:ext cx="8250256" cy="457498"/>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数据集成指将来自多个数据源的数据合并到一起构成一个完整的数据集。</a:t>
            </a:r>
          </a:p>
        </p:txBody>
      </p:sp>
      <p:sp>
        <p:nvSpPr>
          <p:cNvPr id="19" name="文本框 18">
            <a:extLst>
              <a:ext uri="{FF2B5EF4-FFF2-40B4-BE49-F238E27FC236}">
                <a16:creationId xmlns:a16="http://schemas.microsoft.com/office/drawing/2014/main" id="{ED429293-F311-CFA2-ECAB-C6F774469031}"/>
              </a:ext>
            </a:extLst>
          </p:cNvPr>
          <p:cNvSpPr txBox="1"/>
          <p:nvPr/>
        </p:nvSpPr>
        <p:spPr>
          <a:xfrm>
            <a:off x="3198872" y="4474730"/>
            <a:ext cx="8152385" cy="863763"/>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数据转换是指将一种格式的数据转换为另一种格式的数据。数据转换主要是对数据进行规格化（</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normalization</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）操作。</a:t>
            </a:r>
          </a:p>
        </p:txBody>
      </p:sp>
      <p:cxnSp>
        <p:nvCxnSpPr>
          <p:cNvPr id="20" name="直接连接符 19">
            <a:extLst>
              <a:ext uri="{FF2B5EF4-FFF2-40B4-BE49-F238E27FC236}">
                <a16:creationId xmlns:a16="http://schemas.microsoft.com/office/drawing/2014/main" id="{7DC4F7C0-3BB0-E288-7397-DC3C71678128}"/>
              </a:ext>
            </a:extLst>
          </p:cNvPr>
          <p:cNvCxnSpPr/>
          <p:nvPr/>
        </p:nvCxnSpPr>
        <p:spPr>
          <a:xfrm>
            <a:off x="2243426" y="5668611"/>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21" name="椭圆 20">
            <a:extLst>
              <a:ext uri="{FF2B5EF4-FFF2-40B4-BE49-F238E27FC236}">
                <a16:creationId xmlns:a16="http://schemas.microsoft.com/office/drawing/2014/main" id="{A31C1371-EAE4-8ED7-993F-4D0FE7476787}"/>
              </a:ext>
            </a:extLst>
          </p:cNvPr>
          <p:cNvSpPr/>
          <p:nvPr/>
        </p:nvSpPr>
        <p:spPr>
          <a:xfrm>
            <a:off x="2643948" y="5443186"/>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a:extLst>
              <a:ext uri="{FF2B5EF4-FFF2-40B4-BE49-F238E27FC236}">
                <a16:creationId xmlns:a16="http://schemas.microsoft.com/office/drawing/2014/main" id="{6BB2A790-26F4-0F00-75CD-C22FEC37E88B}"/>
              </a:ext>
            </a:extLst>
          </p:cNvPr>
          <p:cNvSpPr txBox="1"/>
          <p:nvPr/>
        </p:nvSpPr>
        <p:spPr>
          <a:xfrm>
            <a:off x="3234015" y="5376551"/>
            <a:ext cx="8117242" cy="1270028"/>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数据规约是指在尽可能保持数据原貌的前提下，最大限度地精简数据量（完成该任务的必要前提是理解挖掘任务和熟悉数据本身内容）。数据归约也称为数据消减。</a:t>
            </a:r>
          </a:p>
        </p:txBody>
      </p:sp>
    </p:spTree>
    <p:extLst>
      <p:ext uri="{BB962C8B-B14F-4D97-AF65-F5344CB8AC3E}">
        <p14:creationId xmlns:p14="http://schemas.microsoft.com/office/powerpoint/2010/main" val="591843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5202065"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6.3.2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大数据分析</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关联分析</a:t>
            </a:r>
          </a:p>
        </p:txBody>
      </p:sp>
      <p:sp>
        <p:nvSpPr>
          <p:cNvPr id="3" name="文本框 2">
            <a:extLst>
              <a:ext uri="{FF2B5EF4-FFF2-40B4-BE49-F238E27FC236}">
                <a16:creationId xmlns:a16="http://schemas.microsoft.com/office/drawing/2014/main" id="{181BE145-D5BD-3B72-4289-E6F3CBB1D987}"/>
              </a:ext>
            </a:extLst>
          </p:cNvPr>
          <p:cNvSpPr txBox="1"/>
          <p:nvPr/>
        </p:nvSpPr>
        <p:spPr>
          <a:xfrm>
            <a:off x="1426210" y="1534160"/>
            <a:ext cx="4855845" cy="4422236"/>
          </a:xfrm>
          <a:prstGeom prst="rect">
            <a:avLst/>
          </a:prstGeom>
          <a:noFill/>
        </p:spPr>
        <p:txBody>
          <a:bodyPr wrap="square">
            <a:spAutoFit/>
          </a:bodyPr>
          <a:lstStyle/>
          <a:p>
            <a:pPr>
              <a:lnSpc>
                <a:spcPct val="132000"/>
              </a:lnSpc>
              <a:spcBef>
                <a:spcPts val="1200"/>
              </a:spcBef>
            </a:pPr>
            <a:r>
              <a:rPr lang="zh-CN" altLang="en-US" sz="2000" dirty="0">
                <a:latin typeface="微软雅黑" panose="020B0503020204020204" pitchFamily="34" charset="-122"/>
                <a:ea typeface="微软雅黑" panose="020B0503020204020204" pitchFamily="34" charset="-122"/>
              </a:rPr>
              <a:t>数据分析的常用手段大体可以分为三种：关联分析、分类分析以及聚类分析。</a:t>
            </a:r>
          </a:p>
          <a:p>
            <a:pPr>
              <a:lnSpc>
                <a:spcPct val="132000"/>
              </a:lnSpc>
              <a:spcBef>
                <a:spcPts val="1200"/>
              </a:spcBef>
            </a:pPr>
            <a:r>
              <a:rPr lang="zh-CN" altLang="en-US" sz="2000" dirty="0">
                <a:latin typeface="微软雅黑" panose="020B0503020204020204" pitchFamily="34" charset="-122"/>
                <a:ea typeface="微软雅黑" panose="020B0503020204020204" pitchFamily="34" charset="-122"/>
              </a:rPr>
              <a:t>首先，通过一个有趣的“尿布与啤酒”的故事来了解关联分析。</a:t>
            </a:r>
          </a:p>
          <a:p>
            <a:pPr>
              <a:lnSpc>
                <a:spcPct val="132000"/>
              </a:lnSpc>
              <a:spcBef>
                <a:spcPts val="1200"/>
              </a:spcBef>
            </a:pPr>
            <a:r>
              <a:rPr lang="zh-CN" altLang="en-US" sz="2000" dirty="0">
                <a:latin typeface="微软雅黑" panose="020B0503020204020204" pitchFamily="34" charset="-122"/>
                <a:ea typeface="微软雅黑" panose="020B0503020204020204" pitchFamily="34" charset="-122"/>
              </a:rPr>
              <a:t>沃尔玛通过对数据仓库里各门店的原始交易数据分析发现：跟尿布一起购买最多的商品竟是啤酒！因为，在美国，一些年轻的父亲下班后经常要到超市去买婴儿尿布，而他们中有</a:t>
            </a:r>
            <a:r>
              <a:rPr lang="en-US" altLang="zh-CN" sz="2000" dirty="0">
                <a:latin typeface="微软雅黑" panose="020B0503020204020204" pitchFamily="34" charset="-122"/>
                <a:ea typeface="微软雅黑" panose="020B0503020204020204" pitchFamily="34" charset="-122"/>
              </a:rPr>
              <a:t>30%</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40%</a:t>
            </a:r>
            <a:r>
              <a:rPr lang="zh-CN" altLang="en-US" sz="2000" dirty="0">
                <a:latin typeface="微软雅黑" panose="020B0503020204020204" pitchFamily="34" charset="-122"/>
                <a:ea typeface="微软雅黑" panose="020B0503020204020204" pitchFamily="34" charset="-122"/>
              </a:rPr>
              <a:t>的人同时也为自己买一些啤酒。</a:t>
            </a:r>
          </a:p>
        </p:txBody>
      </p:sp>
      <p:sp>
        <p:nvSpPr>
          <p:cNvPr id="4" name="椭圆 3">
            <a:extLst>
              <a:ext uri="{FF2B5EF4-FFF2-40B4-BE49-F238E27FC236}">
                <a16:creationId xmlns:a16="http://schemas.microsoft.com/office/drawing/2014/main" id="{565F38DF-B8FB-E947-8EFF-31496620FD1C}"/>
              </a:ext>
            </a:extLst>
          </p:cNvPr>
          <p:cNvSpPr/>
          <p:nvPr/>
        </p:nvSpPr>
        <p:spPr>
          <a:xfrm>
            <a:off x="763673" y="1627885"/>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 name="椭圆 4">
            <a:extLst>
              <a:ext uri="{FF2B5EF4-FFF2-40B4-BE49-F238E27FC236}">
                <a16:creationId xmlns:a16="http://schemas.microsoft.com/office/drawing/2014/main" id="{23BD8B32-7086-290B-59FB-F89E1B985DFA}"/>
              </a:ext>
            </a:extLst>
          </p:cNvPr>
          <p:cNvSpPr/>
          <p:nvPr/>
        </p:nvSpPr>
        <p:spPr>
          <a:xfrm>
            <a:off x="763673" y="2673400"/>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6" name="平行四边形 5">
            <a:extLst>
              <a:ext uri="{FF2B5EF4-FFF2-40B4-BE49-F238E27FC236}">
                <a16:creationId xmlns:a16="http://schemas.microsoft.com/office/drawing/2014/main" id="{9E6223E5-67A4-924A-A823-AA8EF58F66D3}"/>
              </a:ext>
            </a:extLst>
          </p:cNvPr>
          <p:cNvSpPr/>
          <p:nvPr/>
        </p:nvSpPr>
        <p:spPr>
          <a:xfrm>
            <a:off x="6538124" y="2039437"/>
            <a:ext cx="2286000" cy="1730651"/>
          </a:xfrm>
          <a:prstGeom prst="parallelogram">
            <a:avLst>
              <a:gd name="adj" fmla="val 63835"/>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平行四边形 6">
            <a:extLst>
              <a:ext uri="{FF2B5EF4-FFF2-40B4-BE49-F238E27FC236}">
                <a16:creationId xmlns:a16="http://schemas.microsoft.com/office/drawing/2014/main" id="{565BE3DC-2340-2683-40BC-D75508BAFF5C}"/>
              </a:ext>
            </a:extLst>
          </p:cNvPr>
          <p:cNvSpPr/>
          <p:nvPr/>
        </p:nvSpPr>
        <p:spPr>
          <a:xfrm>
            <a:off x="7203966" y="2994350"/>
            <a:ext cx="2286000" cy="1730651"/>
          </a:xfrm>
          <a:prstGeom prst="parallelogram">
            <a:avLst>
              <a:gd name="adj" fmla="val 63835"/>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平行四边形 7">
            <a:extLst>
              <a:ext uri="{FF2B5EF4-FFF2-40B4-BE49-F238E27FC236}">
                <a16:creationId xmlns:a16="http://schemas.microsoft.com/office/drawing/2014/main" id="{434F0401-0777-A4DB-14D3-4B5EC8F436F6}"/>
              </a:ext>
            </a:extLst>
          </p:cNvPr>
          <p:cNvSpPr/>
          <p:nvPr/>
        </p:nvSpPr>
        <p:spPr>
          <a:xfrm>
            <a:off x="9079938" y="2129025"/>
            <a:ext cx="2286000" cy="1730651"/>
          </a:xfrm>
          <a:prstGeom prst="parallelogram">
            <a:avLst>
              <a:gd name="adj" fmla="val 6383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9" name="平行四边形 8">
            <a:extLst>
              <a:ext uri="{FF2B5EF4-FFF2-40B4-BE49-F238E27FC236}">
                <a16:creationId xmlns:a16="http://schemas.microsoft.com/office/drawing/2014/main" id="{E09B3EFB-EFF7-4A56-93C2-01144E4F3FE4}"/>
              </a:ext>
            </a:extLst>
          </p:cNvPr>
          <p:cNvSpPr/>
          <p:nvPr/>
        </p:nvSpPr>
        <p:spPr>
          <a:xfrm>
            <a:off x="7936938" y="3994692"/>
            <a:ext cx="2286000" cy="1730651"/>
          </a:xfrm>
          <a:prstGeom prst="parallelogram">
            <a:avLst>
              <a:gd name="adj" fmla="val 63835"/>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椭圆 11">
            <a:extLst>
              <a:ext uri="{FF2B5EF4-FFF2-40B4-BE49-F238E27FC236}">
                <a16:creationId xmlns:a16="http://schemas.microsoft.com/office/drawing/2014/main" id="{33652F63-E43C-CFBC-5786-BE5E34754005}"/>
              </a:ext>
            </a:extLst>
          </p:cNvPr>
          <p:cNvSpPr/>
          <p:nvPr/>
        </p:nvSpPr>
        <p:spPr>
          <a:xfrm>
            <a:off x="758176" y="3644601"/>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3836766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4139082"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大数据分析</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关联分析</a:t>
            </a:r>
          </a:p>
        </p:txBody>
      </p:sp>
      <p:sp>
        <p:nvSpPr>
          <p:cNvPr id="3" name="椭圆 2">
            <a:extLst>
              <a:ext uri="{FF2B5EF4-FFF2-40B4-BE49-F238E27FC236}">
                <a16:creationId xmlns:a16="http://schemas.microsoft.com/office/drawing/2014/main" id="{63EB07CD-BD38-8D7E-2ED0-703EB4BA8104}"/>
              </a:ext>
            </a:extLst>
          </p:cNvPr>
          <p:cNvSpPr/>
          <p:nvPr/>
        </p:nvSpPr>
        <p:spPr>
          <a:xfrm>
            <a:off x="1195998" y="1660114"/>
            <a:ext cx="1540778" cy="1540778"/>
          </a:xfrm>
          <a:prstGeom prst="ellipse">
            <a:avLst/>
          </a:prstGeom>
          <a:blipFill>
            <a:blip r:embed="rId3">
              <a:extLst>
                <a:ext uri="{BEBA8EAE-BF5A-486C-A8C5-ECC9F3942E4B}">
                  <a14:imgProps xmlns:a14="http://schemas.microsoft.com/office/drawing/2010/main">
                    <a14:imgLayer r:embed="rId4">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4" name="椭圆 3">
            <a:extLst>
              <a:ext uri="{FF2B5EF4-FFF2-40B4-BE49-F238E27FC236}">
                <a16:creationId xmlns:a16="http://schemas.microsoft.com/office/drawing/2014/main" id="{BE25EB94-99D6-B44F-0D5F-7A47684C7F50}"/>
              </a:ext>
            </a:extLst>
          </p:cNvPr>
          <p:cNvSpPr/>
          <p:nvPr/>
        </p:nvSpPr>
        <p:spPr>
          <a:xfrm>
            <a:off x="1202348" y="1665388"/>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椭圆 4">
            <a:extLst>
              <a:ext uri="{FF2B5EF4-FFF2-40B4-BE49-F238E27FC236}">
                <a16:creationId xmlns:a16="http://schemas.microsoft.com/office/drawing/2014/main" id="{F1293D77-BD70-67CB-6BB8-7C6991312321}"/>
              </a:ext>
            </a:extLst>
          </p:cNvPr>
          <p:cNvSpPr/>
          <p:nvPr/>
        </p:nvSpPr>
        <p:spPr>
          <a:xfrm>
            <a:off x="2301297" y="1513468"/>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椭圆 10">
            <a:extLst>
              <a:ext uri="{FF2B5EF4-FFF2-40B4-BE49-F238E27FC236}">
                <a16:creationId xmlns:a16="http://schemas.microsoft.com/office/drawing/2014/main" id="{5798D026-2D77-E11F-BA12-FF1A3A3783CB}"/>
              </a:ext>
            </a:extLst>
          </p:cNvPr>
          <p:cNvSpPr/>
          <p:nvPr/>
        </p:nvSpPr>
        <p:spPr>
          <a:xfrm>
            <a:off x="2432241" y="1673363"/>
            <a:ext cx="398513" cy="340610"/>
          </a:xfrm>
          <a:custGeom>
            <a:avLst/>
            <a:gdLst>
              <a:gd name="T0" fmla="*/ 14836 w 15142"/>
              <a:gd name="T1" fmla="*/ 4282 h 12941"/>
              <a:gd name="T2" fmla="*/ 12685 w 15142"/>
              <a:gd name="T3" fmla="*/ 661 h 12941"/>
              <a:gd name="T4" fmla="*/ 11524 w 15142"/>
              <a:gd name="T5" fmla="*/ 0 h 12941"/>
              <a:gd name="T6" fmla="*/ 3617 w 15142"/>
              <a:gd name="T7" fmla="*/ 0 h 12941"/>
              <a:gd name="T8" fmla="*/ 2457 w 15142"/>
              <a:gd name="T9" fmla="*/ 661 h 12941"/>
              <a:gd name="T10" fmla="*/ 306 w 15142"/>
              <a:gd name="T11" fmla="*/ 4283 h 12941"/>
              <a:gd name="T12" fmla="*/ 484 w 15142"/>
              <a:gd name="T13" fmla="*/ 5899 h 12941"/>
              <a:gd name="T14" fmla="*/ 6588 w 15142"/>
              <a:gd name="T15" fmla="*/ 12376 h 12941"/>
              <a:gd name="T16" fmla="*/ 8553 w 15142"/>
              <a:gd name="T17" fmla="*/ 12376 h 12941"/>
              <a:gd name="T18" fmla="*/ 14658 w 15142"/>
              <a:gd name="T19" fmla="*/ 5899 h 12941"/>
              <a:gd name="T20" fmla="*/ 14836 w 15142"/>
              <a:gd name="T21" fmla="*/ 4282 h 12941"/>
              <a:gd name="T22" fmla="*/ 11680 w 15142"/>
              <a:gd name="T23" fmla="*/ 5840 h 12941"/>
              <a:gd name="T24" fmla="*/ 8600 w 15142"/>
              <a:gd name="T25" fmla="*/ 9107 h 12941"/>
              <a:gd name="T26" fmla="*/ 6540 w 15142"/>
              <a:gd name="T27" fmla="*/ 9107 h 12941"/>
              <a:gd name="T28" fmla="*/ 3461 w 15142"/>
              <a:gd name="T29" fmla="*/ 5840 h 12941"/>
              <a:gd name="T30" fmla="*/ 3466 w 15142"/>
              <a:gd name="T31" fmla="*/ 5353 h 12941"/>
              <a:gd name="T32" fmla="*/ 3952 w 15142"/>
              <a:gd name="T33" fmla="*/ 5378 h 12941"/>
              <a:gd name="T34" fmla="*/ 7032 w 15142"/>
              <a:gd name="T35" fmla="*/ 8644 h 12941"/>
              <a:gd name="T36" fmla="*/ 8109 w 15142"/>
              <a:gd name="T37" fmla="*/ 8644 h 12941"/>
              <a:gd name="T38" fmla="*/ 11188 w 15142"/>
              <a:gd name="T39" fmla="*/ 5378 h 12941"/>
              <a:gd name="T40" fmla="*/ 11665 w 15142"/>
              <a:gd name="T41" fmla="*/ 5364 h 12941"/>
              <a:gd name="T42" fmla="*/ 11679 w 15142"/>
              <a:gd name="T43" fmla="*/ 5841 h 12941"/>
              <a:gd name="T44" fmla="*/ 11680 w 15142"/>
              <a:gd name="T45" fmla="*/ 5840 h 1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42" h="12941">
                <a:moveTo>
                  <a:pt x="14836" y="4282"/>
                </a:moveTo>
                <a:lnTo>
                  <a:pt x="12685" y="661"/>
                </a:lnTo>
                <a:cubicBezTo>
                  <a:pt x="12440" y="252"/>
                  <a:pt x="12000" y="1"/>
                  <a:pt x="11524" y="0"/>
                </a:cubicBezTo>
                <a:lnTo>
                  <a:pt x="3617" y="0"/>
                </a:lnTo>
                <a:cubicBezTo>
                  <a:pt x="3141" y="1"/>
                  <a:pt x="2701" y="252"/>
                  <a:pt x="2457" y="661"/>
                </a:cubicBezTo>
                <a:lnTo>
                  <a:pt x="306" y="4283"/>
                </a:lnTo>
                <a:cubicBezTo>
                  <a:pt x="0" y="4802"/>
                  <a:pt x="72" y="5460"/>
                  <a:pt x="484" y="5899"/>
                </a:cubicBezTo>
                <a:lnTo>
                  <a:pt x="6588" y="12376"/>
                </a:lnTo>
                <a:cubicBezTo>
                  <a:pt x="7121" y="12941"/>
                  <a:pt x="8020" y="12941"/>
                  <a:pt x="8553" y="12376"/>
                </a:cubicBezTo>
                <a:lnTo>
                  <a:pt x="14658" y="5899"/>
                </a:lnTo>
                <a:cubicBezTo>
                  <a:pt x="15070" y="5460"/>
                  <a:pt x="15142" y="4801"/>
                  <a:pt x="14836" y="4282"/>
                </a:cubicBezTo>
                <a:close/>
                <a:moveTo>
                  <a:pt x="11680" y="5840"/>
                </a:moveTo>
                <a:lnTo>
                  <a:pt x="8600" y="9107"/>
                </a:lnTo>
                <a:cubicBezTo>
                  <a:pt x="8041" y="9700"/>
                  <a:pt x="7099" y="9700"/>
                  <a:pt x="6540" y="9107"/>
                </a:cubicBezTo>
                <a:lnTo>
                  <a:pt x="3461" y="5840"/>
                </a:lnTo>
                <a:cubicBezTo>
                  <a:pt x="3324" y="5706"/>
                  <a:pt x="3326" y="5484"/>
                  <a:pt x="3466" y="5353"/>
                </a:cubicBezTo>
                <a:cubicBezTo>
                  <a:pt x="3606" y="5221"/>
                  <a:pt x="3827" y="5233"/>
                  <a:pt x="3952" y="5378"/>
                </a:cubicBezTo>
                <a:lnTo>
                  <a:pt x="7032" y="8644"/>
                </a:lnTo>
                <a:cubicBezTo>
                  <a:pt x="7324" y="8954"/>
                  <a:pt x="7817" y="8954"/>
                  <a:pt x="8109" y="8644"/>
                </a:cubicBezTo>
                <a:lnTo>
                  <a:pt x="11188" y="5378"/>
                </a:lnTo>
                <a:cubicBezTo>
                  <a:pt x="11316" y="5242"/>
                  <a:pt x="11529" y="5236"/>
                  <a:pt x="11665" y="5364"/>
                </a:cubicBezTo>
                <a:cubicBezTo>
                  <a:pt x="11801" y="5492"/>
                  <a:pt x="11807" y="5705"/>
                  <a:pt x="11679" y="5841"/>
                </a:cubicBezTo>
                <a:lnTo>
                  <a:pt x="11680" y="58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文本框 6">
            <a:extLst>
              <a:ext uri="{FF2B5EF4-FFF2-40B4-BE49-F238E27FC236}">
                <a16:creationId xmlns:a16="http://schemas.microsoft.com/office/drawing/2014/main" id="{C2973AE4-C79B-A700-B19F-F6DD6D584FC3}"/>
              </a:ext>
            </a:extLst>
          </p:cNvPr>
          <p:cNvSpPr txBox="1"/>
          <p:nvPr/>
        </p:nvSpPr>
        <p:spPr>
          <a:xfrm>
            <a:off x="785004" y="3425380"/>
            <a:ext cx="2881222" cy="2488823"/>
          </a:xfrm>
          <a:prstGeom prst="rect">
            <a:avLst/>
          </a:prstGeom>
          <a:noFill/>
        </p:spPr>
        <p:txBody>
          <a:bodyPr wrap="square" rtlCol="0">
            <a:spAutoFit/>
          </a:bodyPr>
          <a:lstStyle/>
          <a:p>
            <a:pPr algn="just"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如果经过数据分析挖掘，发现尿布、啤酒两件商品满足关联规则所要求两个条件，则可以利用这个关联规则进行商品推荐。其中，</a:t>
            </a:r>
          </a:p>
        </p:txBody>
      </p:sp>
      <p:sp>
        <p:nvSpPr>
          <p:cNvPr id="8" name="椭圆 7">
            <a:extLst>
              <a:ext uri="{FF2B5EF4-FFF2-40B4-BE49-F238E27FC236}">
                <a16:creationId xmlns:a16="http://schemas.microsoft.com/office/drawing/2014/main" id="{13F8800B-60FE-1940-F620-ED3E0C0371DE}"/>
              </a:ext>
            </a:extLst>
          </p:cNvPr>
          <p:cNvSpPr/>
          <p:nvPr/>
        </p:nvSpPr>
        <p:spPr>
          <a:xfrm>
            <a:off x="5100303" y="1650962"/>
            <a:ext cx="1547991" cy="1547991"/>
          </a:xfrm>
          <a:prstGeom prst="ellipse">
            <a:avLst/>
          </a:prstGeom>
          <a:blipFill>
            <a:blip r:embed="rId6">
              <a:extLst>
                <a:ext uri="{BEBA8EAE-BF5A-486C-A8C5-ECC9F3942E4B}">
                  <a14:imgProps xmlns:a14="http://schemas.microsoft.com/office/drawing/2010/main">
                    <a14:imgLayer r:embed="rId7">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9" name="椭圆 8">
            <a:extLst>
              <a:ext uri="{FF2B5EF4-FFF2-40B4-BE49-F238E27FC236}">
                <a16:creationId xmlns:a16="http://schemas.microsoft.com/office/drawing/2014/main" id="{D26EE693-EF55-D309-D4BA-8A1CDD45746E}"/>
              </a:ext>
            </a:extLst>
          </p:cNvPr>
          <p:cNvSpPr/>
          <p:nvPr/>
        </p:nvSpPr>
        <p:spPr>
          <a:xfrm>
            <a:off x="5094816" y="1658175"/>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0" name="椭圆 9">
            <a:extLst>
              <a:ext uri="{FF2B5EF4-FFF2-40B4-BE49-F238E27FC236}">
                <a16:creationId xmlns:a16="http://schemas.microsoft.com/office/drawing/2014/main" id="{58059AAD-3EFB-B873-844D-F2DEE91503B0}"/>
              </a:ext>
            </a:extLst>
          </p:cNvPr>
          <p:cNvSpPr/>
          <p:nvPr/>
        </p:nvSpPr>
        <p:spPr>
          <a:xfrm>
            <a:off x="6187271" y="1506255"/>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a:extLst>
              <a:ext uri="{FF2B5EF4-FFF2-40B4-BE49-F238E27FC236}">
                <a16:creationId xmlns:a16="http://schemas.microsoft.com/office/drawing/2014/main" id="{5890CAC1-98FD-451D-E95D-E14E00B39B3E}"/>
              </a:ext>
            </a:extLst>
          </p:cNvPr>
          <p:cNvSpPr txBox="1"/>
          <p:nvPr/>
        </p:nvSpPr>
        <p:spPr>
          <a:xfrm>
            <a:off x="4443359" y="3425380"/>
            <a:ext cx="3009863" cy="1676293"/>
          </a:xfrm>
          <a:prstGeom prst="rect">
            <a:avLst/>
          </a:prstGeom>
          <a:noFill/>
        </p:spPr>
        <p:txBody>
          <a:bodyPr wrap="square" rtlCol="0">
            <a:spAutoFit/>
          </a:bodyPr>
          <a:lstStyle/>
          <a:p>
            <a:pPr algn="just"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即，今后若有某消费者出现购买尿布的行为，超市可推荐该消费者同时购买啤酒。</a:t>
            </a:r>
          </a:p>
        </p:txBody>
      </p:sp>
      <p:sp>
        <p:nvSpPr>
          <p:cNvPr id="13" name="椭圆 12">
            <a:extLst>
              <a:ext uri="{FF2B5EF4-FFF2-40B4-BE49-F238E27FC236}">
                <a16:creationId xmlns:a16="http://schemas.microsoft.com/office/drawing/2014/main" id="{5602EFCF-E1B2-6FAA-EBC0-AA235EF9FB69}"/>
              </a:ext>
            </a:extLst>
          </p:cNvPr>
          <p:cNvSpPr/>
          <p:nvPr/>
        </p:nvSpPr>
        <p:spPr>
          <a:xfrm>
            <a:off x="8887757" y="1643749"/>
            <a:ext cx="1547991" cy="1547991"/>
          </a:xfrm>
          <a:prstGeom prst="ellipse">
            <a:avLst/>
          </a:prstGeom>
          <a:blipFill>
            <a:blip r:embed="rId8">
              <a:extLst>
                <a:ext uri="{BEBA8EAE-BF5A-486C-A8C5-ECC9F3942E4B}">
                  <a14:imgProps xmlns:a14="http://schemas.microsoft.com/office/drawing/2010/main">
                    <a14:imgLayer r:embed="rId9">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4" name="椭圆 13">
            <a:extLst>
              <a:ext uri="{FF2B5EF4-FFF2-40B4-BE49-F238E27FC236}">
                <a16:creationId xmlns:a16="http://schemas.microsoft.com/office/drawing/2014/main" id="{AC622247-B76B-CEB2-890C-BA220351BC3C}"/>
              </a:ext>
            </a:extLst>
          </p:cNvPr>
          <p:cNvSpPr/>
          <p:nvPr/>
        </p:nvSpPr>
        <p:spPr>
          <a:xfrm>
            <a:off x="8875057" y="1650962"/>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椭圆 14">
            <a:extLst>
              <a:ext uri="{FF2B5EF4-FFF2-40B4-BE49-F238E27FC236}">
                <a16:creationId xmlns:a16="http://schemas.microsoft.com/office/drawing/2014/main" id="{60E857BE-B6CF-BF9B-D784-6173B7DE4088}"/>
              </a:ext>
            </a:extLst>
          </p:cNvPr>
          <p:cNvSpPr/>
          <p:nvPr/>
        </p:nvSpPr>
        <p:spPr>
          <a:xfrm>
            <a:off x="9974725" y="1499042"/>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文本框 15">
            <a:extLst>
              <a:ext uri="{FF2B5EF4-FFF2-40B4-BE49-F238E27FC236}">
                <a16:creationId xmlns:a16="http://schemas.microsoft.com/office/drawing/2014/main" id="{9F053A74-3CF5-99FC-CBA5-EB76316CB7D6}"/>
              </a:ext>
            </a:extLst>
          </p:cNvPr>
          <p:cNvSpPr txBox="1"/>
          <p:nvPr/>
        </p:nvSpPr>
        <p:spPr>
          <a:xfrm>
            <a:off x="8082952" y="3398710"/>
            <a:ext cx="3009864" cy="2895088"/>
          </a:xfrm>
          <a:prstGeom prst="rect">
            <a:avLst/>
          </a:prstGeom>
          <a:noFill/>
        </p:spPr>
        <p:txBody>
          <a:bodyPr wrap="square" rtlCol="0">
            <a:spAutoFit/>
          </a:bodyPr>
          <a:lstStyle/>
          <a:p>
            <a:pPr algn="just"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这个商品推荐的行为就是根据 </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尿布，啤酒</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 </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关联规则来确定的，因为该超市就过去的交易纪录而言，支持了“大部分购买尿布的交易，会同时购买啤酒”的消费行为。</a:t>
            </a:r>
          </a:p>
        </p:txBody>
      </p:sp>
      <p:sp>
        <p:nvSpPr>
          <p:cNvPr id="17" name="arrow-pointing-left-circular-button_20407">
            <a:extLst>
              <a:ext uri="{FF2B5EF4-FFF2-40B4-BE49-F238E27FC236}">
                <a16:creationId xmlns:a16="http://schemas.microsoft.com/office/drawing/2014/main" id="{BB4558DB-6DA2-7864-6AFB-083E04922961}"/>
              </a:ext>
            </a:extLst>
          </p:cNvPr>
          <p:cNvSpPr>
            <a:spLocks noChangeAspect="1"/>
          </p:cNvSpPr>
          <p:nvPr/>
        </p:nvSpPr>
        <p:spPr bwMode="auto">
          <a:xfrm>
            <a:off x="6357195" y="1652041"/>
            <a:ext cx="317379" cy="354719"/>
          </a:xfrm>
          <a:custGeom>
            <a:avLst/>
            <a:gdLst>
              <a:gd name="connsiteX0" fmla="*/ 270066 w 541458"/>
              <a:gd name="connsiteY0" fmla="*/ 45979 h 605161"/>
              <a:gd name="connsiteX1" fmla="*/ 357669 w 541458"/>
              <a:gd name="connsiteY1" fmla="*/ 101865 h 605161"/>
              <a:gd name="connsiteX2" fmla="*/ 471122 w 541458"/>
              <a:gd name="connsiteY2" fmla="*/ 195009 h 605161"/>
              <a:gd name="connsiteX3" fmla="*/ 492664 w 541458"/>
              <a:gd name="connsiteY3" fmla="*/ 227967 h 605161"/>
              <a:gd name="connsiteX4" fmla="*/ 285863 w 541458"/>
              <a:gd name="connsiteY4" fmla="*/ 551819 h 605161"/>
              <a:gd name="connsiteX5" fmla="*/ 255705 w 541458"/>
              <a:gd name="connsiteY5" fmla="*/ 551819 h 605161"/>
              <a:gd name="connsiteX6" fmla="*/ 48904 w 541458"/>
              <a:gd name="connsiteY6" fmla="*/ 227967 h 605161"/>
              <a:gd name="connsiteX7" fmla="*/ 70446 w 541458"/>
              <a:gd name="connsiteY7" fmla="*/ 195009 h 605161"/>
              <a:gd name="connsiteX8" fmla="*/ 182463 w 541458"/>
              <a:gd name="connsiteY8" fmla="*/ 101865 h 605161"/>
              <a:gd name="connsiteX9" fmla="*/ 270066 w 541458"/>
              <a:gd name="connsiteY9" fmla="*/ 45979 h 605161"/>
              <a:gd name="connsiteX10" fmla="*/ 270065 w 541458"/>
              <a:gd name="connsiteY10" fmla="*/ 22931 h 605161"/>
              <a:gd name="connsiteX11" fmla="*/ 163806 w 541458"/>
              <a:gd name="connsiteY11" fmla="*/ 88858 h 605161"/>
              <a:gd name="connsiteX12" fmla="*/ 48931 w 541458"/>
              <a:gd name="connsiteY12" fmla="*/ 177715 h 605161"/>
              <a:gd name="connsiteX13" fmla="*/ 24520 w 541458"/>
              <a:gd name="connsiteY13" fmla="*/ 210678 h 605161"/>
              <a:gd name="connsiteX14" fmla="*/ 255706 w 541458"/>
              <a:gd name="connsiteY14" fmla="*/ 577573 h 605161"/>
              <a:gd name="connsiteX15" fmla="*/ 284425 w 541458"/>
              <a:gd name="connsiteY15" fmla="*/ 577573 h 605161"/>
              <a:gd name="connsiteX16" fmla="*/ 517047 w 541458"/>
              <a:gd name="connsiteY16" fmla="*/ 210678 h 605161"/>
              <a:gd name="connsiteX17" fmla="*/ 492636 w 541458"/>
              <a:gd name="connsiteY17" fmla="*/ 177715 h 605161"/>
              <a:gd name="connsiteX18" fmla="*/ 376325 w 541458"/>
              <a:gd name="connsiteY18" fmla="*/ 88858 h 605161"/>
              <a:gd name="connsiteX19" fmla="*/ 270065 w 541458"/>
              <a:gd name="connsiteY19" fmla="*/ 22931 h 605161"/>
              <a:gd name="connsiteX20" fmla="*/ 270065 w 541458"/>
              <a:gd name="connsiteY20" fmla="*/ 0 h 605161"/>
              <a:gd name="connsiteX21" fmla="*/ 514175 w 541458"/>
              <a:gd name="connsiteY21" fmla="*/ 157650 h 605161"/>
              <a:gd name="connsiteX22" fmla="*/ 541458 w 541458"/>
              <a:gd name="connsiteY22" fmla="*/ 190613 h 605161"/>
              <a:gd name="connsiteX23" fmla="*/ 282989 w 541458"/>
              <a:gd name="connsiteY23" fmla="*/ 601937 h 605161"/>
              <a:gd name="connsiteX24" fmla="*/ 257142 w 541458"/>
              <a:gd name="connsiteY24" fmla="*/ 601937 h 605161"/>
              <a:gd name="connsiteX25" fmla="*/ 109 w 541458"/>
              <a:gd name="connsiteY25" fmla="*/ 190613 h 605161"/>
              <a:gd name="connsiteX26" fmla="*/ 27392 w 541458"/>
              <a:gd name="connsiteY26" fmla="*/ 157650 h 605161"/>
              <a:gd name="connsiteX27" fmla="*/ 270065 w 541458"/>
              <a:gd name="connsiteY27" fmla="*/ 0 h 60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458" h="605161">
                <a:moveTo>
                  <a:pt x="270066" y="45979"/>
                </a:moveTo>
                <a:cubicBezTo>
                  <a:pt x="318894" y="45979"/>
                  <a:pt x="333255" y="66041"/>
                  <a:pt x="357669" y="101865"/>
                </a:cubicBezTo>
                <a:cubicBezTo>
                  <a:pt x="380647" y="134824"/>
                  <a:pt x="409369" y="176380"/>
                  <a:pt x="471122" y="195009"/>
                </a:cubicBezTo>
                <a:cubicBezTo>
                  <a:pt x="485483" y="199308"/>
                  <a:pt x="494100" y="213637"/>
                  <a:pt x="492664" y="227967"/>
                </a:cubicBezTo>
                <a:cubicBezTo>
                  <a:pt x="468250" y="427151"/>
                  <a:pt x="344744" y="518861"/>
                  <a:pt x="285863" y="551819"/>
                </a:cubicBezTo>
                <a:cubicBezTo>
                  <a:pt x="275810" y="556118"/>
                  <a:pt x="264322" y="556118"/>
                  <a:pt x="255705" y="551819"/>
                </a:cubicBezTo>
                <a:cubicBezTo>
                  <a:pt x="196824" y="518861"/>
                  <a:pt x="71882" y="427151"/>
                  <a:pt x="48904" y="227967"/>
                </a:cubicBezTo>
                <a:cubicBezTo>
                  <a:pt x="46032" y="213637"/>
                  <a:pt x="56085" y="199308"/>
                  <a:pt x="70446" y="195009"/>
                </a:cubicBezTo>
                <a:cubicBezTo>
                  <a:pt x="130763" y="176380"/>
                  <a:pt x="160921" y="134824"/>
                  <a:pt x="182463" y="101865"/>
                </a:cubicBezTo>
                <a:cubicBezTo>
                  <a:pt x="208313" y="66041"/>
                  <a:pt x="221238" y="45979"/>
                  <a:pt x="270066" y="45979"/>
                </a:cubicBezTo>
                <a:close/>
                <a:moveTo>
                  <a:pt x="270065" y="22931"/>
                </a:moveTo>
                <a:cubicBezTo>
                  <a:pt x="209756" y="22931"/>
                  <a:pt x="189653" y="51595"/>
                  <a:pt x="163806" y="88858"/>
                </a:cubicBezTo>
                <a:cubicBezTo>
                  <a:pt x="140831" y="123254"/>
                  <a:pt x="112112" y="163383"/>
                  <a:pt x="48931" y="177715"/>
                </a:cubicBezTo>
                <a:cubicBezTo>
                  <a:pt x="33136" y="180581"/>
                  <a:pt x="23084" y="194913"/>
                  <a:pt x="24520" y="210678"/>
                </a:cubicBezTo>
                <a:cubicBezTo>
                  <a:pt x="43187" y="448586"/>
                  <a:pt x="198269" y="547476"/>
                  <a:pt x="255706" y="577573"/>
                </a:cubicBezTo>
                <a:cubicBezTo>
                  <a:pt x="265758" y="581872"/>
                  <a:pt x="275809" y="581872"/>
                  <a:pt x="284425" y="577573"/>
                </a:cubicBezTo>
                <a:cubicBezTo>
                  <a:pt x="343298" y="547476"/>
                  <a:pt x="496944" y="448586"/>
                  <a:pt x="517047" y="210678"/>
                </a:cubicBezTo>
                <a:cubicBezTo>
                  <a:pt x="518483" y="194913"/>
                  <a:pt x="508431" y="180581"/>
                  <a:pt x="492636" y="177715"/>
                </a:cubicBezTo>
                <a:cubicBezTo>
                  <a:pt x="428019" y="163383"/>
                  <a:pt x="400736" y="123254"/>
                  <a:pt x="376325" y="88858"/>
                </a:cubicBezTo>
                <a:cubicBezTo>
                  <a:pt x="350478" y="51595"/>
                  <a:pt x="330375" y="22931"/>
                  <a:pt x="270065" y="22931"/>
                </a:cubicBezTo>
                <a:close/>
                <a:moveTo>
                  <a:pt x="270065" y="0"/>
                </a:moveTo>
                <a:cubicBezTo>
                  <a:pt x="410788" y="0"/>
                  <a:pt x="374889" y="141885"/>
                  <a:pt x="514175" y="157650"/>
                </a:cubicBezTo>
                <a:cubicBezTo>
                  <a:pt x="529971" y="160517"/>
                  <a:pt x="541458" y="173415"/>
                  <a:pt x="541458" y="190613"/>
                </a:cubicBezTo>
                <a:cubicBezTo>
                  <a:pt x="527099" y="470084"/>
                  <a:pt x="336119" y="577573"/>
                  <a:pt x="282989" y="601937"/>
                </a:cubicBezTo>
                <a:cubicBezTo>
                  <a:pt x="275809" y="606236"/>
                  <a:pt x="265758" y="606236"/>
                  <a:pt x="257142" y="601937"/>
                </a:cubicBezTo>
                <a:cubicBezTo>
                  <a:pt x="205448" y="577573"/>
                  <a:pt x="13032" y="470084"/>
                  <a:pt x="109" y="190613"/>
                </a:cubicBezTo>
                <a:cubicBezTo>
                  <a:pt x="-1327" y="173415"/>
                  <a:pt x="11596" y="160517"/>
                  <a:pt x="27392" y="157650"/>
                </a:cubicBezTo>
                <a:cubicBezTo>
                  <a:pt x="165242" y="141885"/>
                  <a:pt x="129343" y="0"/>
                  <a:pt x="270065"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arrow-pointing-left-circular-button_20407">
            <a:extLst>
              <a:ext uri="{FF2B5EF4-FFF2-40B4-BE49-F238E27FC236}">
                <a16:creationId xmlns:a16="http://schemas.microsoft.com/office/drawing/2014/main" id="{616CC7D6-D19A-A011-C79A-FB3F215BC245}"/>
              </a:ext>
            </a:extLst>
          </p:cNvPr>
          <p:cNvSpPr>
            <a:spLocks noChangeAspect="1"/>
          </p:cNvSpPr>
          <p:nvPr/>
        </p:nvSpPr>
        <p:spPr bwMode="auto">
          <a:xfrm>
            <a:off x="10142524" y="1634180"/>
            <a:ext cx="332204" cy="365367"/>
          </a:xfrm>
          <a:custGeom>
            <a:avLst/>
            <a:gdLst>
              <a:gd name="connsiteX0" fmla="*/ 458312 w 547887"/>
              <a:gd name="connsiteY0" fmla="*/ 414273 h 602581"/>
              <a:gd name="connsiteX1" fmla="*/ 543041 w 547887"/>
              <a:gd name="connsiteY1" fmla="*/ 498842 h 602581"/>
              <a:gd name="connsiteX2" fmla="*/ 547349 w 547887"/>
              <a:gd name="connsiteY2" fmla="*/ 514609 h 602581"/>
              <a:gd name="connsiteX3" fmla="*/ 534424 w 547887"/>
              <a:gd name="connsiteY3" fmla="*/ 526076 h 602581"/>
              <a:gd name="connsiteX4" fmla="*/ 481289 w 547887"/>
              <a:gd name="connsiteY4" fmla="*/ 536109 h 602581"/>
              <a:gd name="connsiteX5" fmla="*/ 471236 w 547887"/>
              <a:gd name="connsiteY5" fmla="*/ 589144 h 602581"/>
              <a:gd name="connsiteX6" fmla="*/ 459748 w 547887"/>
              <a:gd name="connsiteY6" fmla="*/ 602044 h 602581"/>
              <a:gd name="connsiteX7" fmla="*/ 443951 w 547887"/>
              <a:gd name="connsiteY7" fmla="*/ 597744 h 602581"/>
              <a:gd name="connsiteX8" fmla="*/ 333372 w 547887"/>
              <a:gd name="connsiteY8" fmla="*/ 487375 h 602581"/>
              <a:gd name="connsiteX9" fmla="*/ 341989 w 547887"/>
              <a:gd name="connsiteY9" fmla="*/ 480208 h 602581"/>
              <a:gd name="connsiteX10" fmla="*/ 347733 w 547887"/>
              <a:gd name="connsiteY10" fmla="*/ 477341 h 602581"/>
              <a:gd name="connsiteX11" fmla="*/ 396560 w 547887"/>
              <a:gd name="connsiteY11" fmla="*/ 484508 h 602581"/>
              <a:gd name="connsiteX12" fmla="*/ 433898 w 547887"/>
              <a:gd name="connsiteY12" fmla="*/ 475908 h 602581"/>
              <a:gd name="connsiteX13" fmla="*/ 454003 w 547887"/>
              <a:gd name="connsiteY13" fmla="*/ 442941 h 602581"/>
              <a:gd name="connsiteX14" fmla="*/ 88068 w 547887"/>
              <a:gd name="connsiteY14" fmla="*/ 414273 h 602581"/>
              <a:gd name="connsiteX15" fmla="*/ 92373 w 547887"/>
              <a:gd name="connsiteY15" fmla="*/ 442941 h 602581"/>
              <a:gd name="connsiteX16" fmla="*/ 112462 w 547887"/>
              <a:gd name="connsiteY16" fmla="*/ 475908 h 602581"/>
              <a:gd name="connsiteX17" fmla="*/ 149770 w 547887"/>
              <a:gd name="connsiteY17" fmla="*/ 484508 h 602581"/>
              <a:gd name="connsiteX18" fmla="*/ 198558 w 547887"/>
              <a:gd name="connsiteY18" fmla="*/ 477341 h 602581"/>
              <a:gd name="connsiteX19" fmla="*/ 205732 w 547887"/>
              <a:gd name="connsiteY19" fmla="*/ 480208 h 602581"/>
              <a:gd name="connsiteX20" fmla="*/ 212907 w 547887"/>
              <a:gd name="connsiteY20" fmla="*/ 487375 h 602581"/>
              <a:gd name="connsiteX21" fmla="*/ 103853 w 547887"/>
              <a:gd name="connsiteY21" fmla="*/ 597744 h 602581"/>
              <a:gd name="connsiteX22" fmla="*/ 86633 w 547887"/>
              <a:gd name="connsiteY22" fmla="*/ 602044 h 602581"/>
              <a:gd name="connsiteX23" fmla="*/ 76589 w 547887"/>
              <a:gd name="connsiteY23" fmla="*/ 589144 h 602581"/>
              <a:gd name="connsiteX24" fmla="*/ 66545 w 547887"/>
              <a:gd name="connsiteY24" fmla="*/ 536109 h 602581"/>
              <a:gd name="connsiteX25" fmla="*/ 12017 w 547887"/>
              <a:gd name="connsiteY25" fmla="*/ 526076 h 602581"/>
              <a:gd name="connsiteX26" fmla="*/ 538 w 547887"/>
              <a:gd name="connsiteY26" fmla="*/ 514609 h 602581"/>
              <a:gd name="connsiteX27" fmla="*/ 4843 w 547887"/>
              <a:gd name="connsiteY27" fmla="*/ 498842 h 602581"/>
              <a:gd name="connsiteX28" fmla="*/ 273945 w 547887"/>
              <a:gd name="connsiteY28" fmla="*/ 94487 h 602581"/>
              <a:gd name="connsiteX29" fmla="*/ 428321 w 547887"/>
              <a:gd name="connsiteY29" fmla="*/ 249322 h 602581"/>
              <a:gd name="connsiteX30" fmla="*/ 273945 w 547887"/>
              <a:gd name="connsiteY30" fmla="*/ 404157 h 602581"/>
              <a:gd name="connsiteX31" fmla="*/ 119569 w 547887"/>
              <a:gd name="connsiteY31" fmla="*/ 249322 h 602581"/>
              <a:gd name="connsiteX32" fmla="*/ 273945 w 547887"/>
              <a:gd name="connsiteY32" fmla="*/ 94487 h 602581"/>
              <a:gd name="connsiteX33" fmla="*/ 273254 w 547887"/>
              <a:gd name="connsiteY33" fmla="*/ 68790 h 602581"/>
              <a:gd name="connsiteX34" fmla="*/ 92381 w 547887"/>
              <a:gd name="connsiteY34" fmla="*/ 249364 h 602581"/>
              <a:gd name="connsiteX35" fmla="*/ 273254 w 547887"/>
              <a:gd name="connsiteY35" fmla="*/ 431371 h 602581"/>
              <a:gd name="connsiteX36" fmla="*/ 454127 w 547887"/>
              <a:gd name="connsiteY36" fmla="*/ 249364 h 602581"/>
              <a:gd name="connsiteX37" fmla="*/ 273254 w 547887"/>
              <a:gd name="connsiteY37" fmla="*/ 68790 h 602581"/>
              <a:gd name="connsiteX38" fmla="*/ 273254 w 547887"/>
              <a:gd name="connsiteY38" fmla="*/ 0 h 602581"/>
              <a:gd name="connsiteX39" fmla="*/ 293351 w 547887"/>
              <a:gd name="connsiteY39" fmla="*/ 8599 h 602581"/>
              <a:gd name="connsiteX40" fmla="*/ 327803 w 547887"/>
              <a:gd name="connsiteY40" fmla="*/ 42994 h 602581"/>
              <a:gd name="connsiteX41" fmla="*/ 353642 w 547887"/>
              <a:gd name="connsiteY41" fmla="*/ 51592 h 602581"/>
              <a:gd name="connsiteX42" fmla="*/ 399578 w 547887"/>
              <a:gd name="connsiteY42" fmla="*/ 42994 h 602581"/>
              <a:gd name="connsiteX43" fmla="*/ 422546 w 547887"/>
              <a:gd name="connsiteY43" fmla="*/ 48726 h 602581"/>
              <a:gd name="connsiteX44" fmla="*/ 434030 w 547887"/>
              <a:gd name="connsiteY44" fmla="*/ 68790 h 602581"/>
              <a:gd name="connsiteX45" fmla="*/ 441207 w 547887"/>
              <a:gd name="connsiteY45" fmla="*/ 114650 h 602581"/>
              <a:gd name="connsiteX46" fmla="*/ 456998 w 547887"/>
              <a:gd name="connsiteY46" fmla="*/ 137580 h 602581"/>
              <a:gd name="connsiteX47" fmla="*/ 500063 w 547887"/>
              <a:gd name="connsiteY47" fmla="*/ 157644 h 602581"/>
              <a:gd name="connsiteX48" fmla="*/ 514418 w 547887"/>
              <a:gd name="connsiteY48" fmla="*/ 174841 h 602581"/>
              <a:gd name="connsiteX49" fmla="*/ 512983 w 547887"/>
              <a:gd name="connsiteY49" fmla="*/ 197771 h 602581"/>
              <a:gd name="connsiteX50" fmla="*/ 491450 w 547887"/>
              <a:gd name="connsiteY50" fmla="*/ 240765 h 602581"/>
              <a:gd name="connsiteX51" fmla="*/ 491450 w 547887"/>
              <a:gd name="connsiteY51" fmla="*/ 267994 h 602581"/>
              <a:gd name="connsiteX52" fmla="*/ 512983 w 547887"/>
              <a:gd name="connsiteY52" fmla="*/ 309555 h 602581"/>
              <a:gd name="connsiteX53" fmla="*/ 514418 w 547887"/>
              <a:gd name="connsiteY53" fmla="*/ 332485 h 602581"/>
              <a:gd name="connsiteX54" fmla="*/ 500063 w 547887"/>
              <a:gd name="connsiteY54" fmla="*/ 349683 h 602581"/>
              <a:gd name="connsiteX55" fmla="*/ 456998 w 547887"/>
              <a:gd name="connsiteY55" fmla="*/ 371180 h 602581"/>
              <a:gd name="connsiteX56" fmla="*/ 441207 w 547887"/>
              <a:gd name="connsiteY56" fmla="*/ 392676 h 602581"/>
              <a:gd name="connsiteX57" fmla="*/ 434030 w 547887"/>
              <a:gd name="connsiteY57" fmla="*/ 439970 h 602581"/>
              <a:gd name="connsiteX58" fmla="*/ 422546 w 547887"/>
              <a:gd name="connsiteY58" fmla="*/ 460034 h 602581"/>
              <a:gd name="connsiteX59" fmla="*/ 399578 w 547887"/>
              <a:gd name="connsiteY59" fmla="*/ 464333 h 602581"/>
              <a:gd name="connsiteX60" fmla="*/ 352207 w 547887"/>
              <a:gd name="connsiteY60" fmla="*/ 457168 h 602581"/>
              <a:gd name="connsiteX61" fmla="*/ 327803 w 547887"/>
              <a:gd name="connsiteY61" fmla="*/ 465766 h 602581"/>
              <a:gd name="connsiteX62" fmla="*/ 293351 w 547887"/>
              <a:gd name="connsiteY62" fmla="*/ 500161 h 602581"/>
              <a:gd name="connsiteX63" fmla="*/ 273254 w 547887"/>
              <a:gd name="connsiteY63" fmla="*/ 508760 h 602581"/>
              <a:gd name="connsiteX64" fmla="*/ 253157 w 547887"/>
              <a:gd name="connsiteY64" fmla="*/ 500161 h 602581"/>
              <a:gd name="connsiteX65" fmla="*/ 220141 w 547887"/>
              <a:gd name="connsiteY65" fmla="*/ 465766 h 602581"/>
              <a:gd name="connsiteX66" fmla="*/ 194301 w 547887"/>
              <a:gd name="connsiteY66" fmla="*/ 457168 h 602581"/>
              <a:gd name="connsiteX67" fmla="*/ 146930 w 547887"/>
              <a:gd name="connsiteY67" fmla="*/ 464333 h 602581"/>
              <a:gd name="connsiteX68" fmla="*/ 125397 w 547887"/>
              <a:gd name="connsiteY68" fmla="*/ 460034 h 602581"/>
              <a:gd name="connsiteX69" fmla="*/ 112478 w 547887"/>
              <a:gd name="connsiteY69" fmla="*/ 439970 h 602581"/>
              <a:gd name="connsiteX70" fmla="*/ 105301 w 547887"/>
              <a:gd name="connsiteY70" fmla="*/ 392676 h 602581"/>
              <a:gd name="connsiteX71" fmla="*/ 89510 w 547887"/>
              <a:gd name="connsiteY71" fmla="*/ 371180 h 602581"/>
              <a:gd name="connsiteX72" fmla="*/ 47881 w 547887"/>
              <a:gd name="connsiteY72" fmla="*/ 349683 h 602581"/>
              <a:gd name="connsiteX73" fmla="*/ 32090 w 547887"/>
              <a:gd name="connsiteY73" fmla="*/ 332485 h 602581"/>
              <a:gd name="connsiteX74" fmla="*/ 33525 w 547887"/>
              <a:gd name="connsiteY74" fmla="*/ 309555 h 602581"/>
              <a:gd name="connsiteX75" fmla="*/ 56493 w 547887"/>
              <a:gd name="connsiteY75" fmla="*/ 267994 h 602581"/>
              <a:gd name="connsiteX76" fmla="*/ 56493 w 547887"/>
              <a:gd name="connsiteY76" fmla="*/ 240765 h 602581"/>
              <a:gd name="connsiteX77" fmla="*/ 33525 w 547887"/>
              <a:gd name="connsiteY77" fmla="*/ 197771 h 602581"/>
              <a:gd name="connsiteX78" fmla="*/ 32090 w 547887"/>
              <a:gd name="connsiteY78" fmla="*/ 176274 h 602581"/>
              <a:gd name="connsiteX79" fmla="*/ 47881 w 547887"/>
              <a:gd name="connsiteY79" fmla="*/ 157644 h 602581"/>
              <a:gd name="connsiteX80" fmla="*/ 89510 w 547887"/>
              <a:gd name="connsiteY80" fmla="*/ 137580 h 602581"/>
              <a:gd name="connsiteX81" fmla="*/ 105301 w 547887"/>
              <a:gd name="connsiteY81" fmla="*/ 114650 h 602581"/>
              <a:gd name="connsiteX82" fmla="*/ 112478 w 547887"/>
              <a:gd name="connsiteY82" fmla="*/ 68790 h 602581"/>
              <a:gd name="connsiteX83" fmla="*/ 125397 w 547887"/>
              <a:gd name="connsiteY83" fmla="*/ 48726 h 602581"/>
              <a:gd name="connsiteX84" fmla="*/ 146930 w 547887"/>
              <a:gd name="connsiteY84" fmla="*/ 42994 h 602581"/>
              <a:gd name="connsiteX85" fmla="*/ 194301 w 547887"/>
              <a:gd name="connsiteY85" fmla="*/ 51592 h 602581"/>
              <a:gd name="connsiteX86" fmla="*/ 220141 w 547887"/>
              <a:gd name="connsiteY86" fmla="*/ 42994 h 602581"/>
              <a:gd name="connsiteX87" fmla="*/ 253157 w 547887"/>
              <a:gd name="connsiteY87" fmla="*/ 8599 h 602581"/>
              <a:gd name="connsiteX88" fmla="*/ 273254 w 547887"/>
              <a:gd name="connsiteY88" fmla="*/ 0 h 60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47887" h="602581">
                <a:moveTo>
                  <a:pt x="458312" y="414273"/>
                </a:moveTo>
                <a:lnTo>
                  <a:pt x="543041" y="498842"/>
                </a:lnTo>
                <a:cubicBezTo>
                  <a:pt x="547349" y="503142"/>
                  <a:pt x="548785" y="508875"/>
                  <a:pt x="547349" y="514609"/>
                </a:cubicBezTo>
                <a:cubicBezTo>
                  <a:pt x="544477" y="520342"/>
                  <a:pt x="540168" y="524642"/>
                  <a:pt x="534424" y="526076"/>
                </a:cubicBezTo>
                <a:lnTo>
                  <a:pt x="481289" y="536109"/>
                </a:lnTo>
                <a:lnTo>
                  <a:pt x="471236" y="589144"/>
                </a:lnTo>
                <a:cubicBezTo>
                  <a:pt x="469800" y="594877"/>
                  <a:pt x="465492" y="600611"/>
                  <a:pt x="459748" y="602044"/>
                </a:cubicBezTo>
                <a:cubicBezTo>
                  <a:pt x="454003" y="603477"/>
                  <a:pt x="448259" y="602044"/>
                  <a:pt x="443951" y="597744"/>
                </a:cubicBezTo>
                <a:lnTo>
                  <a:pt x="333372" y="487375"/>
                </a:lnTo>
                <a:lnTo>
                  <a:pt x="341989" y="480208"/>
                </a:lnTo>
                <a:cubicBezTo>
                  <a:pt x="343425" y="477341"/>
                  <a:pt x="344861" y="477341"/>
                  <a:pt x="347733" y="477341"/>
                </a:cubicBezTo>
                <a:lnTo>
                  <a:pt x="396560" y="484508"/>
                </a:lnTo>
                <a:cubicBezTo>
                  <a:pt x="409485" y="487375"/>
                  <a:pt x="423845" y="484508"/>
                  <a:pt x="433898" y="475908"/>
                </a:cubicBezTo>
                <a:cubicBezTo>
                  <a:pt x="445387" y="468741"/>
                  <a:pt x="452567" y="455841"/>
                  <a:pt x="454003" y="442941"/>
                </a:cubicBezTo>
                <a:close/>
                <a:moveTo>
                  <a:pt x="88068" y="414273"/>
                </a:moveTo>
                <a:lnTo>
                  <a:pt x="92373" y="442941"/>
                </a:lnTo>
                <a:cubicBezTo>
                  <a:pt x="95243" y="455841"/>
                  <a:pt x="102418" y="468741"/>
                  <a:pt x="112462" y="475908"/>
                </a:cubicBezTo>
                <a:cubicBezTo>
                  <a:pt x="123942" y="484508"/>
                  <a:pt x="136856" y="487375"/>
                  <a:pt x="149770" y="484508"/>
                </a:cubicBezTo>
                <a:lnTo>
                  <a:pt x="198558" y="477341"/>
                </a:lnTo>
                <a:cubicBezTo>
                  <a:pt x="201428" y="477341"/>
                  <a:pt x="204297" y="477341"/>
                  <a:pt x="205732" y="480208"/>
                </a:cubicBezTo>
                <a:lnTo>
                  <a:pt x="212907" y="487375"/>
                </a:lnTo>
                <a:lnTo>
                  <a:pt x="103853" y="597744"/>
                </a:lnTo>
                <a:cubicBezTo>
                  <a:pt x="99548" y="602044"/>
                  <a:pt x="92373" y="603477"/>
                  <a:pt x="86633" y="602044"/>
                </a:cubicBezTo>
                <a:cubicBezTo>
                  <a:pt x="82329" y="600611"/>
                  <a:pt x="78024" y="594877"/>
                  <a:pt x="76589" y="589144"/>
                </a:cubicBezTo>
                <a:lnTo>
                  <a:pt x="66545" y="536109"/>
                </a:lnTo>
                <a:lnTo>
                  <a:pt x="12017" y="526076"/>
                </a:lnTo>
                <a:cubicBezTo>
                  <a:pt x="6278" y="524642"/>
                  <a:pt x="1973" y="520342"/>
                  <a:pt x="538" y="514609"/>
                </a:cubicBezTo>
                <a:cubicBezTo>
                  <a:pt x="-897" y="508875"/>
                  <a:pt x="538" y="503142"/>
                  <a:pt x="4843" y="498842"/>
                </a:cubicBezTo>
                <a:close/>
                <a:moveTo>
                  <a:pt x="273945" y="94487"/>
                </a:moveTo>
                <a:cubicBezTo>
                  <a:pt x="359205" y="94487"/>
                  <a:pt x="428321" y="163809"/>
                  <a:pt x="428321" y="249322"/>
                </a:cubicBezTo>
                <a:cubicBezTo>
                  <a:pt x="428321" y="334835"/>
                  <a:pt x="359205" y="404157"/>
                  <a:pt x="273945" y="404157"/>
                </a:cubicBezTo>
                <a:cubicBezTo>
                  <a:pt x="188685" y="404157"/>
                  <a:pt x="119569" y="334835"/>
                  <a:pt x="119569" y="249322"/>
                </a:cubicBezTo>
                <a:cubicBezTo>
                  <a:pt x="119569" y="163809"/>
                  <a:pt x="188685" y="94487"/>
                  <a:pt x="273945" y="94487"/>
                </a:cubicBezTo>
                <a:close/>
                <a:moveTo>
                  <a:pt x="273254" y="68790"/>
                </a:moveTo>
                <a:cubicBezTo>
                  <a:pt x="174205" y="68790"/>
                  <a:pt x="92381" y="150478"/>
                  <a:pt x="92381" y="249364"/>
                </a:cubicBezTo>
                <a:cubicBezTo>
                  <a:pt x="92381" y="349683"/>
                  <a:pt x="174205" y="429938"/>
                  <a:pt x="273254" y="431371"/>
                </a:cubicBezTo>
                <a:cubicBezTo>
                  <a:pt x="373739" y="429938"/>
                  <a:pt x="454127" y="349683"/>
                  <a:pt x="454127" y="249364"/>
                </a:cubicBezTo>
                <a:cubicBezTo>
                  <a:pt x="454127" y="150478"/>
                  <a:pt x="373739" y="68790"/>
                  <a:pt x="273254" y="68790"/>
                </a:cubicBezTo>
                <a:close/>
                <a:moveTo>
                  <a:pt x="273254" y="0"/>
                </a:moveTo>
                <a:cubicBezTo>
                  <a:pt x="281867" y="0"/>
                  <a:pt x="289045" y="2866"/>
                  <a:pt x="293351" y="8599"/>
                </a:cubicBezTo>
                <a:lnTo>
                  <a:pt x="327803" y="42994"/>
                </a:lnTo>
                <a:cubicBezTo>
                  <a:pt x="333545" y="48726"/>
                  <a:pt x="343593" y="53025"/>
                  <a:pt x="353642" y="51592"/>
                </a:cubicBezTo>
                <a:lnTo>
                  <a:pt x="399578" y="42994"/>
                </a:lnTo>
                <a:cubicBezTo>
                  <a:pt x="408191" y="41560"/>
                  <a:pt x="415369" y="44427"/>
                  <a:pt x="422546" y="48726"/>
                </a:cubicBezTo>
                <a:cubicBezTo>
                  <a:pt x="428288" y="53025"/>
                  <a:pt x="432595" y="60191"/>
                  <a:pt x="434030" y="68790"/>
                </a:cubicBezTo>
                <a:lnTo>
                  <a:pt x="441207" y="114650"/>
                </a:lnTo>
                <a:cubicBezTo>
                  <a:pt x="442643" y="124682"/>
                  <a:pt x="448385" y="133281"/>
                  <a:pt x="456998" y="137580"/>
                </a:cubicBezTo>
                <a:lnTo>
                  <a:pt x="500063" y="157644"/>
                </a:lnTo>
                <a:cubicBezTo>
                  <a:pt x="507241" y="161943"/>
                  <a:pt x="512983" y="167676"/>
                  <a:pt x="514418" y="174841"/>
                </a:cubicBezTo>
                <a:cubicBezTo>
                  <a:pt x="517289" y="183440"/>
                  <a:pt x="517289" y="192039"/>
                  <a:pt x="512983" y="197771"/>
                </a:cubicBezTo>
                <a:lnTo>
                  <a:pt x="491450" y="240765"/>
                </a:lnTo>
                <a:cubicBezTo>
                  <a:pt x="487143" y="249364"/>
                  <a:pt x="487143" y="259396"/>
                  <a:pt x="491450" y="267994"/>
                </a:cubicBezTo>
                <a:lnTo>
                  <a:pt x="512983" y="309555"/>
                </a:lnTo>
                <a:cubicBezTo>
                  <a:pt x="515853" y="316721"/>
                  <a:pt x="517289" y="325320"/>
                  <a:pt x="514418" y="332485"/>
                </a:cubicBezTo>
                <a:cubicBezTo>
                  <a:pt x="512983" y="339651"/>
                  <a:pt x="507241" y="346816"/>
                  <a:pt x="500063" y="349683"/>
                </a:cubicBezTo>
                <a:lnTo>
                  <a:pt x="456998" y="371180"/>
                </a:lnTo>
                <a:cubicBezTo>
                  <a:pt x="448385" y="375479"/>
                  <a:pt x="442643" y="384078"/>
                  <a:pt x="441207" y="392676"/>
                </a:cubicBezTo>
                <a:lnTo>
                  <a:pt x="434030" y="439970"/>
                </a:lnTo>
                <a:cubicBezTo>
                  <a:pt x="432595" y="448569"/>
                  <a:pt x="428288" y="455735"/>
                  <a:pt x="422546" y="460034"/>
                </a:cubicBezTo>
                <a:cubicBezTo>
                  <a:pt x="415369" y="464333"/>
                  <a:pt x="408191" y="465766"/>
                  <a:pt x="399578" y="464333"/>
                </a:cubicBezTo>
                <a:lnTo>
                  <a:pt x="352207" y="457168"/>
                </a:lnTo>
                <a:cubicBezTo>
                  <a:pt x="343593" y="455735"/>
                  <a:pt x="333545" y="458601"/>
                  <a:pt x="327803" y="465766"/>
                </a:cubicBezTo>
                <a:lnTo>
                  <a:pt x="293351" y="500161"/>
                </a:lnTo>
                <a:cubicBezTo>
                  <a:pt x="289045" y="504461"/>
                  <a:pt x="281867" y="507327"/>
                  <a:pt x="273254" y="508760"/>
                </a:cubicBezTo>
                <a:cubicBezTo>
                  <a:pt x="266077" y="507327"/>
                  <a:pt x="258899" y="504461"/>
                  <a:pt x="253157" y="500161"/>
                </a:cubicBezTo>
                <a:lnTo>
                  <a:pt x="220141" y="465766"/>
                </a:lnTo>
                <a:cubicBezTo>
                  <a:pt x="212963" y="458601"/>
                  <a:pt x="202915" y="455735"/>
                  <a:pt x="194301" y="457168"/>
                </a:cubicBezTo>
                <a:lnTo>
                  <a:pt x="146930" y="464333"/>
                </a:lnTo>
                <a:cubicBezTo>
                  <a:pt x="139753" y="465766"/>
                  <a:pt x="131139" y="464333"/>
                  <a:pt x="125397" y="460034"/>
                </a:cubicBezTo>
                <a:cubicBezTo>
                  <a:pt x="118220" y="455735"/>
                  <a:pt x="113913" y="448569"/>
                  <a:pt x="112478" y="439970"/>
                </a:cubicBezTo>
                <a:lnTo>
                  <a:pt x="105301" y="392676"/>
                </a:lnTo>
                <a:cubicBezTo>
                  <a:pt x="103865" y="384078"/>
                  <a:pt x="98123" y="375479"/>
                  <a:pt x="89510" y="371180"/>
                </a:cubicBezTo>
                <a:lnTo>
                  <a:pt x="47881" y="349683"/>
                </a:lnTo>
                <a:cubicBezTo>
                  <a:pt x="40703" y="346816"/>
                  <a:pt x="34961" y="339651"/>
                  <a:pt x="32090" y="332485"/>
                </a:cubicBezTo>
                <a:cubicBezTo>
                  <a:pt x="29219" y="325320"/>
                  <a:pt x="30655" y="316721"/>
                  <a:pt x="33525" y="309555"/>
                </a:cubicBezTo>
                <a:lnTo>
                  <a:pt x="56493" y="267994"/>
                </a:lnTo>
                <a:cubicBezTo>
                  <a:pt x="60800" y="259396"/>
                  <a:pt x="60800" y="249364"/>
                  <a:pt x="56493" y="240765"/>
                </a:cubicBezTo>
                <a:lnTo>
                  <a:pt x="33525" y="197771"/>
                </a:lnTo>
                <a:cubicBezTo>
                  <a:pt x="30655" y="192039"/>
                  <a:pt x="29219" y="183440"/>
                  <a:pt x="32090" y="176274"/>
                </a:cubicBezTo>
                <a:cubicBezTo>
                  <a:pt x="34961" y="167676"/>
                  <a:pt x="40703" y="161943"/>
                  <a:pt x="47881" y="157644"/>
                </a:cubicBezTo>
                <a:lnTo>
                  <a:pt x="89510" y="137580"/>
                </a:lnTo>
                <a:cubicBezTo>
                  <a:pt x="98123" y="133281"/>
                  <a:pt x="103865" y="124682"/>
                  <a:pt x="105301" y="114650"/>
                </a:cubicBezTo>
                <a:lnTo>
                  <a:pt x="112478" y="68790"/>
                </a:lnTo>
                <a:cubicBezTo>
                  <a:pt x="113913" y="60191"/>
                  <a:pt x="118220" y="53025"/>
                  <a:pt x="125397" y="48726"/>
                </a:cubicBezTo>
                <a:cubicBezTo>
                  <a:pt x="131139" y="44427"/>
                  <a:pt x="139753" y="41560"/>
                  <a:pt x="146930" y="42994"/>
                </a:cubicBezTo>
                <a:lnTo>
                  <a:pt x="194301" y="51592"/>
                </a:lnTo>
                <a:cubicBezTo>
                  <a:pt x="202915" y="53025"/>
                  <a:pt x="212963" y="48726"/>
                  <a:pt x="220141" y="42994"/>
                </a:cubicBezTo>
                <a:lnTo>
                  <a:pt x="253157" y="8599"/>
                </a:lnTo>
                <a:cubicBezTo>
                  <a:pt x="258899" y="2866"/>
                  <a:pt x="266077" y="0"/>
                  <a:pt x="273254"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Tree>
    <p:extLst>
      <p:ext uri="{BB962C8B-B14F-4D97-AF65-F5344CB8AC3E}">
        <p14:creationId xmlns:p14="http://schemas.microsoft.com/office/powerpoint/2010/main" val="1865340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4139082"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大数据分析</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聚类分析</a:t>
            </a:r>
          </a:p>
        </p:txBody>
      </p:sp>
      <p:sp>
        <p:nvSpPr>
          <p:cNvPr id="3" name="文本框 2">
            <a:extLst>
              <a:ext uri="{FF2B5EF4-FFF2-40B4-BE49-F238E27FC236}">
                <a16:creationId xmlns:a16="http://schemas.microsoft.com/office/drawing/2014/main" id="{D63B6F25-3485-941A-D74C-805774B1CC0A}"/>
              </a:ext>
            </a:extLst>
          </p:cNvPr>
          <p:cNvSpPr txBox="1"/>
          <p:nvPr/>
        </p:nvSpPr>
        <p:spPr>
          <a:xfrm>
            <a:off x="1426210" y="1534160"/>
            <a:ext cx="4855845" cy="4576125"/>
          </a:xfrm>
          <a:prstGeom prst="rect">
            <a:avLst/>
          </a:prstGeom>
          <a:noFill/>
        </p:spPr>
        <p:txBody>
          <a:bodyPr wrap="square">
            <a:spAutoFit/>
          </a:bodyPr>
          <a:lstStyle/>
          <a:p>
            <a:pPr>
              <a:lnSpc>
                <a:spcPct val="132000"/>
              </a:lnSpc>
              <a:spcBef>
                <a:spcPts val="1200"/>
              </a:spcBef>
            </a:pPr>
            <a:r>
              <a:rPr lang="zh-CN" altLang="en-US" sz="2000" dirty="0">
                <a:latin typeface="微软雅黑" panose="020B0503020204020204" pitchFamily="34" charset="-122"/>
                <a:ea typeface="微软雅黑" panose="020B0503020204020204" pitchFamily="34" charset="-122"/>
              </a:rPr>
              <a:t>俗话说：“物以类聚，人以群分”。所谓类，通俗地说就是指相似元素的集合。聚类分析又称集群分析，它是研究（样品或指标）分类问题的一种统计分析方法。</a:t>
            </a:r>
          </a:p>
          <a:p>
            <a:pPr>
              <a:lnSpc>
                <a:spcPct val="132000"/>
              </a:lnSpc>
              <a:spcBef>
                <a:spcPts val="1200"/>
              </a:spcBef>
            </a:pPr>
            <a:r>
              <a:rPr lang="zh-CN" altLang="en-US" sz="2000" dirty="0">
                <a:latin typeface="微软雅黑" panose="020B0503020204020204" pitchFamily="34" charset="-122"/>
                <a:ea typeface="微软雅黑" panose="020B0503020204020204" pitchFamily="34" charset="-122"/>
              </a:rPr>
              <a:t>聚类是将物理或抽象对象的集合分成由类似的对象组成的多个类的过程。</a:t>
            </a:r>
          </a:p>
          <a:p>
            <a:pPr>
              <a:lnSpc>
                <a:spcPct val="132000"/>
              </a:lnSpc>
              <a:spcBef>
                <a:spcPts val="1200"/>
              </a:spcBef>
            </a:pPr>
            <a:r>
              <a:rPr lang="zh-CN" altLang="en-US" sz="2000" dirty="0">
                <a:latin typeface="微软雅黑" panose="020B0503020204020204" pitchFamily="34" charset="-122"/>
                <a:ea typeface="微软雅黑" panose="020B0503020204020204" pitchFamily="34" charset="-122"/>
              </a:rPr>
              <a:t>由聚类所生成的簇是一组数据对象的集合，这些对象与同一个簇中的对象彼此相似，与其他簇中的对象相异。</a:t>
            </a:r>
          </a:p>
          <a:p>
            <a:pPr>
              <a:lnSpc>
                <a:spcPct val="132000"/>
              </a:lnSpc>
              <a:spcBef>
                <a:spcPts val="1200"/>
              </a:spcBef>
            </a:pPr>
            <a:endParaRPr lang="zh-CN" altLang="en-US" sz="2000" dirty="0">
              <a:latin typeface="微软雅黑" panose="020B0503020204020204" pitchFamily="34" charset="-122"/>
              <a:ea typeface="微软雅黑" panose="020B0503020204020204" pitchFamily="34" charset="-122"/>
            </a:endParaRPr>
          </a:p>
        </p:txBody>
      </p:sp>
      <p:sp>
        <p:nvSpPr>
          <p:cNvPr id="4" name="椭圆 3">
            <a:extLst>
              <a:ext uri="{FF2B5EF4-FFF2-40B4-BE49-F238E27FC236}">
                <a16:creationId xmlns:a16="http://schemas.microsoft.com/office/drawing/2014/main" id="{030022D8-748F-DAB2-6560-4B404871B59C}"/>
              </a:ext>
            </a:extLst>
          </p:cNvPr>
          <p:cNvSpPr/>
          <p:nvPr/>
        </p:nvSpPr>
        <p:spPr>
          <a:xfrm>
            <a:off x="763673" y="1627885"/>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 name="椭圆 4">
            <a:extLst>
              <a:ext uri="{FF2B5EF4-FFF2-40B4-BE49-F238E27FC236}">
                <a16:creationId xmlns:a16="http://schemas.microsoft.com/office/drawing/2014/main" id="{44E70584-503C-0BA7-572E-129C185323A1}"/>
              </a:ext>
            </a:extLst>
          </p:cNvPr>
          <p:cNvSpPr/>
          <p:nvPr/>
        </p:nvSpPr>
        <p:spPr>
          <a:xfrm>
            <a:off x="763673" y="3449773"/>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6" name="平行四边形 5">
            <a:extLst>
              <a:ext uri="{FF2B5EF4-FFF2-40B4-BE49-F238E27FC236}">
                <a16:creationId xmlns:a16="http://schemas.microsoft.com/office/drawing/2014/main" id="{FC6CB0CC-7D1C-0BD6-E584-71C184EE55EE}"/>
              </a:ext>
            </a:extLst>
          </p:cNvPr>
          <p:cNvSpPr/>
          <p:nvPr/>
        </p:nvSpPr>
        <p:spPr>
          <a:xfrm>
            <a:off x="6538124" y="2039437"/>
            <a:ext cx="2286000" cy="1730651"/>
          </a:xfrm>
          <a:prstGeom prst="parallelogram">
            <a:avLst>
              <a:gd name="adj" fmla="val 63835"/>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平行四边形 6">
            <a:extLst>
              <a:ext uri="{FF2B5EF4-FFF2-40B4-BE49-F238E27FC236}">
                <a16:creationId xmlns:a16="http://schemas.microsoft.com/office/drawing/2014/main" id="{6DDD6A4E-9137-7EEC-CC18-37CBC88587DB}"/>
              </a:ext>
            </a:extLst>
          </p:cNvPr>
          <p:cNvSpPr/>
          <p:nvPr/>
        </p:nvSpPr>
        <p:spPr>
          <a:xfrm>
            <a:off x="7203966" y="2994350"/>
            <a:ext cx="2286000" cy="1730651"/>
          </a:xfrm>
          <a:prstGeom prst="parallelogram">
            <a:avLst>
              <a:gd name="adj" fmla="val 63835"/>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平行四边形 7">
            <a:extLst>
              <a:ext uri="{FF2B5EF4-FFF2-40B4-BE49-F238E27FC236}">
                <a16:creationId xmlns:a16="http://schemas.microsoft.com/office/drawing/2014/main" id="{E2A7E2D4-4CF5-7425-FE63-3825253FD6CE}"/>
              </a:ext>
            </a:extLst>
          </p:cNvPr>
          <p:cNvSpPr/>
          <p:nvPr/>
        </p:nvSpPr>
        <p:spPr>
          <a:xfrm>
            <a:off x="9079938" y="2129025"/>
            <a:ext cx="2286000" cy="1730651"/>
          </a:xfrm>
          <a:prstGeom prst="parallelogram">
            <a:avLst>
              <a:gd name="adj" fmla="val 6383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9" name="平行四边形 8">
            <a:extLst>
              <a:ext uri="{FF2B5EF4-FFF2-40B4-BE49-F238E27FC236}">
                <a16:creationId xmlns:a16="http://schemas.microsoft.com/office/drawing/2014/main" id="{7473DE26-6814-24A3-0306-B778FB650CA6}"/>
              </a:ext>
            </a:extLst>
          </p:cNvPr>
          <p:cNvSpPr/>
          <p:nvPr/>
        </p:nvSpPr>
        <p:spPr>
          <a:xfrm>
            <a:off x="7936938" y="3994692"/>
            <a:ext cx="2286000" cy="1730651"/>
          </a:xfrm>
          <a:prstGeom prst="parallelogram">
            <a:avLst>
              <a:gd name="adj" fmla="val 63835"/>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0" name="椭圆 9">
            <a:extLst>
              <a:ext uri="{FF2B5EF4-FFF2-40B4-BE49-F238E27FC236}">
                <a16:creationId xmlns:a16="http://schemas.microsoft.com/office/drawing/2014/main" id="{A94670A1-B9F7-77D4-7E64-7262FF77AF96}"/>
              </a:ext>
            </a:extLst>
          </p:cNvPr>
          <p:cNvSpPr/>
          <p:nvPr/>
        </p:nvSpPr>
        <p:spPr>
          <a:xfrm>
            <a:off x="758176" y="4420974"/>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1852978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4139082"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大数据分析</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聚类分析</a:t>
            </a:r>
          </a:p>
        </p:txBody>
      </p:sp>
      <p:sp>
        <p:nvSpPr>
          <p:cNvPr id="3" name="文本框 2">
            <a:extLst>
              <a:ext uri="{FF2B5EF4-FFF2-40B4-BE49-F238E27FC236}">
                <a16:creationId xmlns:a16="http://schemas.microsoft.com/office/drawing/2014/main" id="{2DF35474-5A9B-A222-1121-2B11187DE123}"/>
              </a:ext>
            </a:extLst>
          </p:cNvPr>
          <p:cNvSpPr txBox="1"/>
          <p:nvPr/>
        </p:nvSpPr>
        <p:spPr>
          <a:xfrm>
            <a:off x="646981" y="1155700"/>
            <a:ext cx="10704279" cy="457498"/>
          </a:xfrm>
          <a:prstGeom prst="rect">
            <a:avLst/>
          </a:prstGeom>
          <a:noFill/>
        </p:spPr>
        <p:txBody>
          <a:bodyPr wrap="square" rtlCol="0">
            <a:spAutoFit/>
          </a:bodyPr>
          <a:lstStyle/>
          <a:p>
            <a:pPr indent="457200"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传统的聚类分析计算方法主要有如下几种。</a:t>
            </a:r>
          </a:p>
        </p:txBody>
      </p:sp>
      <p:sp>
        <p:nvSpPr>
          <p:cNvPr id="4" name="椭圆 3">
            <a:extLst>
              <a:ext uri="{FF2B5EF4-FFF2-40B4-BE49-F238E27FC236}">
                <a16:creationId xmlns:a16="http://schemas.microsoft.com/office/drawing/2014/main" id="{C70E6257-B75B-7180-C47C-AC60FF7DC345}"/>
              </a:ext>
            </a:extLst>
          </p:cNvPr>
          <p:cNvSpPr/>
          <p:nvPr/>
        </p:nvSpPr>
        <p:spPr>
          <a:xfrm>
            <a:off x="2852870" y="2014681"/>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5" name="直接连接符 4">
            <a:extLst>
              <a:ext uri="{FF2B5EF4-FFF2-40B4-BE49-F238E27FC236}">
                <a16:creationId xmlns:a16="http://schemas.microsoft.com/office/drawing/2014/main" id="{1549842F-8CEE-33D0-5AC7-954807F8621C}"/>
              </a:ext>
            </a:extLst>
          </p:cNvPr>
          <p:cNvCxnSpPr/>
          <p:nvPr/>
        </p:nvCxnSpPr>
        <p:spPr>
          <a:xfrm>
            <a:off x="2381287" y="2231412"/>
            <a:ext cx="0" cy="265497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4F182274-59C8-7B6D-7AB8-C449C6E92FBA}"/>
              </a:ext>
            </a:extLst>
          </p:cNvPr>
          <p:cNvCxnSpPr/>
          <p:nvPr/>
        </p:nvCxnSpPr>
        <p:spPr>
          <a:xfrm>
            <a:off x="2373234" y="2230605"/>
            <a:ext cx="288000" cy="3392"/>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7" name="直接连接符 6">
            <a:extLst>
              <a:ext uri="{FF2B5EF4-FFF2-40B4-BE49-F238E27FC236}">
                <a16:creationId xmlns:a16="http://schemas.microsoft.com/office/drawing/2014/main" id="{96F0FAD5-4FA7-FD5C-50AE-A60FFE908D99}"/>
              </a:ext>
            </a:extLst>
          </p:cNvPr>
          <p:cNvCxnSpPr/>
          <p:nvPr/>
        </p:nvCxnSpPr>
        <p:spPr>
          <a:xfrm>
            <a:off x="2381937" y="3578225"/>
            <a:ext cx="332105"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8" name="直接连接符 7">
            <a:extLst>
              <a:ext uri="{FF2B5EF4-FFF2-40B4-BE49-F238E27FC236}">
                <a16:creationId xmlns:a16="http://schemas.microsoft.com/office/drawing/2014/main" id="{4C34FF06-B48D-D90F-ACB3-D77481575E73}"/>
              </a:ext>
            </a:extLst>
          </p:cNvPr>
          <p:cNvCxnSpPr/>
          <p:nvPr/>
        </p:nvCxnSpPr>
        <p:spPr>
          <a:xfrm>
            <a:off x="2379182" y="4882679"/>
            <a:ext cx="288000" cy="3392"/>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9" name="椭圆 8">
            <a:extLst>
              <a:ext uri="{FF2B5EF4-FFF2-40B4-BE49-F238E27FC236}">
                <a16:creationId xmlns:a16="http://schemas.microsoft.com/office/drawing/2014/main" id="{0BE09541-021D-0E47-4526-EB74CF77E1F6}"/>
              </a:ext>
            </a:extLst>
          </p:cNvPr>
          <p:cNvSpPr/>
          <p:nvPr/>
        </p:nvSpPr>
        <p:spPr>
          <a:xfrm>
            <a:off x="2830292" y="3318244"/>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0" name="椭圆 9">
            <a:extLst>
              <a:ext uri="{FF2B5EF4-FFF2-40B4-BE49-F238E27FC236}">
                <a16:creationId xmlns:a16="http://schemas.microsoft.com/office/drawing/2014/main" id="{9690DD00-72A1-C1D2-E6F4-3F5C9015C5F5}"/>
              </a:ext>
            </a:extLst>
          </p:cNvPr>
          <p:cNvSpPr/>
          <p:nvPr/>
        </p:nvSpPr>
        <p:spPr>
          <a:xfrm>
            <a:off x="2864159" y="4610518"/>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文本框 11">
            <a:extLst>
              <a:ext uri="{FF2B5EF4-FFF2-40B4-BE49-F238E27FC236}">
                <a16:creationId xmlns:a16="http://schemas.microsoft.com/office/drawing/2014/main" id="{0B429483-EECC-1DED-9FFA-9A0B2EB57202}"/>
              </a:ext>
            </a:extLst>
          </p:cNvPr>
          <p:cNvSpPr txBox="1"/>
          <p:nvPr/>
        </p:nvSpPr>
        <p:spPr>
          <a:xfrm>
            <a:off x="3606852" y="1895789"/>
            <a:ext cx="6977758" cy="1152239"/>
          </a:xfrm>
          <a:prstGeom prst="rect">
            <a:avLst/>
          </a:prstGeom>
          <a:noFill/>
        </p:spPr>
        <p:txBody>
          <a:bodyPr wrap="square" rtlCol="0">
            <a:spAutoFit/>
          </a:bodyPr>
          <a:lstStyle/>
          <a:p>
            <a:pPr algn="l" fontAlgn="auto">
              <a:lnSpc>
                <a:spcPct val="132000"/>
              </a:lnSpc>
            </a:pPr>
            <a:r>
              <a:rPr lang="en-US" altLang="zh-CN" b="1" dirty="0">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）划分方法</a:t>
            </a:r>
            <a:r>
              <a:rPr lang="en-US" altLang="zh-CN" b="1" dirty="0">
                <a:latin typeface="Segoe UI" panose="020B0502040204020203" pitchFamily="34" charset="0"/>
                <a:ea typeface="微软雅黑" panose="020B0503020204020204" pitchFamily="34" charset="-122"/>
                <a:cs typeface="+mn-ea"/>
                <a:sym typeface="Segoe UI" panose="020B0502040204020203" pitchFamily="34" charset="0"/>
              </a:rPr>
              <a:t>(Partitioning Methods)</a:t>
            </a:r>
          </a:p>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给定一个有</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N</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个元组或者纪录的数据集，划分法将构造</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个分组，每一个分组就代表一个聚类，</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K&lt;N</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。代表性方法包括</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K-MEANS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算法。</a:t>
            </a:r>
          </a:p>
        </p:txBody>
      </p:sp>
      <p:sp>
        <p:nvSpPr>
          <p:cNvPr id="13" name="文本框 12">
            <a:extLst>
              <a:ext uri="{FF2B5EF4-FFF2-40B4-BE49-F238E27FC236}">
                <a16:creationId xmlns:a16="http://schemas.microsoft.com/office/drawing/2014/main" id="{82E18C87-6DAA-8365-ED10-FEFA4967970E}"/>
              </a:ext>
            </a:extLst>
          </p:cNvPr>
          <p:cNvSpPr txBox="1"/>
          <p:nvPr/>
        </p:nvSpPr>
        <p:spPr>
          <a:xfrm>
            <a:off x="3606852" y="3239770"/>
            <a:ext cx="7537741" cy="1152239"/>
          </a:xfrm>
          <a:prstGeom prst="rect">
            <a:avLst/>
          </a:prstGeom>
          <a:noFill/>
        </p:spPr>
        <p:txBody>
          <a:bodyPr wrap="square" rtlCol="0">
            <a:spAutoFit/>
          </a:bodyPr>
          <a:lstStyle/>
          <a:p>
            <a:pPr algn="l" fontAlgn="auto">
              <a:lnSpc>
                <a:spcPct val="132000"/>
              </a:lnSpc>
            </a:pPr>
            <a:r>
              <a:rPr lang="en-US" altLang="zh-CN" b="1" dirty="0">
                <a:latin typeface="Segoe UI" panose="020B0502040204020203" pitchFamily="34" charset="0"/>
                <a:ea typeface="微软雅黑" panose="020B0503020204020204" pitchFamily="34" charset="-122"/>
                <a:cs typeface="+mn-ea"/>
                <a:sym typeface="Segoe UI" panose="020B0502040204020203" pitchFamily="34" charset="0"/>
              </a:rPr>
              <a:t>2</a:t>
            </a: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）基于密度的方法</a:t>
            </a:r>
            <a:r>
              <a:rPr lang="en-US" altLang="zh-CN" b="1" dirty="0">
                <a:latin typeface="Segoe UI" panose="020B0502040204020203" pitchFamily="34" charset="0"/>
                <a:ea typeface="微软雅黑" panose="020B0503020204020204" pitchFamily="34" charset="-122"/>
                <a:cs typeface="+mn-ea"/>
                <a:sym typeface="Segoe UI" panose="020B0502040204020203" pitchFamily="34" charset="0"/>
              </a:rPr>
              <a:t>(Density-based Methods)</a:t>
            </a:r>
          </a:p>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该方法的指导思想是：只要一个区域中的点的密度大过某个阈值，就把它加到与之相近的聚类中去。使用这个思想的算法有</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DBSCAN</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算法等。</a:t>
            </a:r>
          </a:p>
        </p:txBody>
      </p:sp>
      <p:sp>
        <p:nvSpPr>
          <p:cNvPr id="14" name="文本框 13">
            <a:extLst>
              <a:ext uri="{FF2B5EF4-FFF2-40B4-BE49-F238E27FC236}">
                <a16:creationId xmlns:a16="http://schemas.microsoft.com/office/drawing/2014/main" id="{536E7761-0C57-2CA3-3701-10F272CBC376}"/>
              </a:ext>
            </a:extLst>
          </p:cNvPr>
          <p:cNvSpPr txBox="1"/>
          <p:nvPr/>
        </p:nvSpPr>
        <p:spPr>
          <a:xfrm>
            <a:off x="3606851" y="4531995"/>
            <a:ext cx="7590235" cy="1152239"/>
          </a:xfrm>
          <a:prstGeom prst="rect">
            <a:avLst/>
          </a:prstGeom>
          <a:noFill/>
        </p:spPr>
        <p:txBody>
          <a:bodyPr wrap="square" rtlCol="0">
            <a:spAutoFit/>
          </a:bodyPr>
          <a:lstStyle/>
          <a:p>
            <a:pPr algn="l" fontAlgn="auto">
              <a:lnSpc>
                <a:spcPct val="132000"/>
              </a:lnSpc>
            </a:pPr>
            <a:r>
              <a:rPr lang="en-US" altLang="zh-CN" b="1"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）基于模型的方法</a:t>
            </a:r>
            <a:r>
              <a:rPr lang="en-US" altLang="zh-CN" b="1" dirty="0">
                <a:latin typeface="Segoe UI" panose="020B0502040204020203" pitchFamily="34" charset="0"/>
                <a:ea typeface="微软雅黑" panose="020B0503020204020204" pitchFamily="34" charset="-122"/>
                <a:cs typeface="+mn-ea"/>
                <a:sym typeface="Segoe UI" panose="020B0502040204020203" pitchFamily="34" charset="0"/>
              </a:rPr>
              <a:t>(Model-based Methods)</a:t>
            </a:r>
          </a:p>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该方法给每一个聚类假定一个模型，然后去寻找能够很好地满足这个模型的数据集。</a:t>
            </a:r>
          </a:p>
        </p:txBody>
      </p:sp>
      <p:sp>
        <p:nvSpPr>
          <p:cNvPr id="16" name="椭圆 15">
            <a:extLst>
              <a:ext uri="{FF2B5EF4-FFF2-40B4-BE49-F238E27FC236}">
                <a16:creationId xmlns:a16="http://schemas.microsoft.com/office/drawing/2014/main" id="{25C7F82F-B8EE-4281-430A-5FC50D39D129}"/>
              </a:ext>
            </a:extLst>
          </p:cNvPr>
          <p:cNvSpPr/>
          <p:nvPr/>
        </p:nvSpPr>
        <p:spPr>
          <a:xfrm>
            <a:off x="1047406" y="3145029"/>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Tree>
    <p:extLst>
      <p:ext uri="{BB962C8B-B14F-4D97-AF65-F5344CB8AC3E}">
        <p14:creationId xmlns:p14="http://schemas.microsoft.com/office/powerpoint/2010/main" val="2735284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211596" y="139773"/>
            <a:ext cx="2957861" cy="584775"/>
          </a:xfrm>
          <a:prstGeom prst="rect">
            <a:avLst/>
          </a:prstGeom>
        </p:spPr>
        <p:txBody>
          <a:bodyPr wrap="none">
            <a:spAutoFit/>
          </a:bodyPr>
          <a:lstStyle/>
          <a:p>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第</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章学习目标</a:t>
            </a:r>
          </a:p>
        </p:txBody>
      </p:sp>
      <p:sp>
        <p:nvSpPr>
          <p:cNvPr id="70" name="椭圆 69"/>
          <p:cNvSpPr/>
          <p:nvPr/>
        </p:nvSpPr>
        <p:spPr>
          <a:xfrm>
            <a:off x="762047" y="1180922"/>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1</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31" name="文本框 30">
            <a:extLst>
              <a:ext uri="{FF2B5EF4-FFF2-40B4-BE49-F238E27FC236}">
                <a16:creationId xmlns:a16="http://schemas.microsoft.com/office/drawing/2014/main" id="{C9973ECA-F1EC-70DD-6EAA-9AD531C3FBCF}"/>
              </a:ext>
            </a:extLst>
          </p:cNvPr>
          <p:cNvSpPr txBox="1"/>
          <p:nvPr/>
        </p:nvSpPr>
        <p:spPr>
          <a:xfrm>
            <a:off x="1512817" y="1044507"/>
            <a:ext cx="10098330" cy="5603970"/>
          </a:xfrm>
          <a:prstGeom prst="rect">
            <a:avLst/>
          </a:prstGeom>
          <a:noFill/>
        </p:spPr>
        <p:txBody>
          <a:bodyPr wrap="square">
            <a:spAutoFit/>
          </a:bodyPr>
          <a:lstStyle/>
          <a:p>
            <a:pPr>
              <a:lnSpc>
                <a:spcPct val="190000"/>
              </a:lnSpc>
            </a:pPr>
            <a:r>
              <a:rPr lang="zh-CN" altLang="en-US" sz="2400" dirty="0">
                <a:latin typeface="微软雅黑" panose="020B0503020204020204" pitchFamily="34" charset="-122"/>
                <a:ea typeface="微软雅黑" panose="020B0503020204020204" pitchFamily="34" charset="-122"/>
              </a:rPr>
              <a:t>理解的大数据的概念和物联网的大数据特征。</a:t>
            </a:r>
          </a:p>
          <a:p>
            <a:pPr>
              <a:lnSpc>
                <a:spcPct val="190000"/>
              </a:lnSpc>
            </a:pPr>
            <a:r>
              <a:rPr lang="zh-CN" altLang="en-US" sz="2400" dirty="0">
                <a:latin typeface="微软雅黑" panose="020B0503020204020204" pitchFamily="34" charset="-122"/>
                <a:ea typeface="微软雅黑" panose="020B0503020204020204" pitchFamily="34" charset="-122"/>
              </a:rPr>
              <a:t>理解关系数据库的特点和行、列存储方法。</a:t>
            </a:r>
          </a:p>
          <a:p>
            <a:pPr>
              <a:lnSpc>
                <a:spcPct val="190000"/>
              </a:lnSpc>
            </a:pPr>
            <a:r>
              <a:rPr lang="zh-CN" altLang="en-US" sz="2400" dirty="0">
                <a:latin typeface="微软雅黑" panose="020B0503020204020204" pitchFamily="34" charset="-122"/>
                <a:ea typeface="微软雅黑" panose="020B0503020204020204" pitchFamily="34" charset="-122"/>
              </a:rPr>
              <a:t>理解大数据的预处理即分析方法，能够对给定的数据集合进行分类和聚类。</a:t>
            </a:r>
          </a:p>
          <a:p>
            <a:pPr>
              <a:lnSpc>
                <a:spcPct val="190000"/>
              </a:lnSpc>
            </a:pPr>
            <a:r>
              <a:rPr lang="zh-CN" altLang="en-US" sz="2400" dirty="0">
                <a:latin typeface="微软雅黑" panose="020B0503020204020204" pitchFamily="34" charset="-122"/>
                <a:ea typeface="微软雅黑" panose="020B0503020204020204" pitchFamily="34" charset="-122"/>
              </a:rPr>
              <a:t>能够使用问卷网站设计调查问卷并进行可视化分析。</a:t>
            </a:r>
          </a:p>
          <a:p>
            <a:pPr>
              <a:lnSpc>
                <a:spcPct val="190000"/>
              </a:lnSpc>
            </a:pPr>
            <a:r>
              <a:rPr lang="zh-CN" altLang="en-US" sz="2400" dirty="0">
                <a:latin typeface="微软雅黑" panose="020B0503020204020204" pitchFamily="34" charset="-122"/>
                <a:ea typeface="微软雅黑" panose="020B0503020204020204" pitchFamily="34" charset="-122"/>
              </a:rPr>
              <a:t>能够使用电子表格进行数据的可视化分析。</a:t>
            </a:r>
          </a:p>
          <a:p>
            <a:pPr>
              <a:lnSpc>
                <a:spcPct val="190000"/>
              </a:lnSpc>
            </a:pPr>
            <a:r>
              <a:rPr lang="zh-CN" altLang="en-US" sz="2400" dirty="0">
                <a:latin typeface="微软雅黑" panose="020B0503020204020204" pitchFamily="34" charset="-122"/>
                <a:ea typeface="微软雅黑" panose="020B0503020204020204" pitchFamily="34" charset="-122"/>
              </a:rPr>
              <a:t>能够利用</a:t>
            </a:r>
            <a:r>
              <a:rPr lang="en-US" altLang="zh-CN" sz="2400" dirty="0">
                <a:latin typeface="微软雅黑" panose="020B0503020204020204" pitchFamily="34" charset="-122"/>
                <a:ea typeface="微软雅黑" panose="020B0503020204020204" pitchFamily="34" charset="-122"/>
              </a:rPr>
              <a:t>Python</a:t>
            </a:r>
            <a:r>
              <a:rPr lang="zh-CN" altLang="en-US" sz="2400" dirty="0">
                <a:latin typeface="微软雅黑" panose="020B0503020204020204" pitchFamily="34" charset="-122"/>
                <a:ea typeface="微软雅黑" panose="020B0503020204020204" pitchFamily="34" charset="-122"/>
              </a:rPr>
              <a:t>程序设计函数图形和一维条形码。</a:t>
            </a:r>
          </a:p>
          <a:p>
            <a:pPr>
              <a:lnSpc>
                <a:spcPct val="190000"/>
              </a:lnSpc>
            </a:pPr>
            <a:r>
              <a:rPr lang="zh-CN" altLang="en-US" sz="2400" dirty="0">
                <a:latin typeface="微软雅黑" panose="020B0503020204020204" pitchFamily="34" charset="-122"/>
                <a:ea typeface="微软雅黑" panose="020B0503020204020204" pitchFamily="34" charset="-122"/>
              </a:rPr>
              <a:t>能够利用</a:t>
            </a:r>
            <a:r>
              <a:rPr lang="en-US" altLang="zh-CN" sz="2400" dirty="0">
                <a:latin typeface="微软雅黑" panose="020B0503020204020204" pitchFamily="34" charset="-122"/>
                <a:ea typeface="微软雅黑" panose="020B0503020204020204" pitchFamily="34" charset="-122"/>
              </a:rPr>
              <a:t>RSA</a:t>
            </a:r>
            <a:r>
              <a:rPr lang="zh-CN" altLang="en-US" sz="2400" dirty="0">
                <a:latin typeface="微软雅黑" panose="020B0503020204020204" pitchFamily="34" charset="-122"/>
                <a:ea typeface="微软雅黑" panose="020B0503020204020204" pitchFamily="34" charset="-122"/>
              </a:rPr>
              <a:t>设计加密和解密算法。</a:t>
            </a:r>
          </a:p>
          <a:p>
            <a:pPr>
              <a:lnSpc>
                <a:spcPct val="190000"/>
              </a:lnSpc>
            </a:pPr>
            <a:r>
              <a:rPr lang="zh-CN" altLang="en-US" sz="2400" dirty="0">
                <a:latin typeface="微软雅黑" panose="020B0503020204020204" pitchFamily="34" charset="-122"/>
                <a:ea typeface="微软雅黑" panose="020B0503020204020204" pitchFamily="34" charset="-122"/>
              </a:rPr>
              <a:t>理解人工智能的概念和基本应用。</a:t>
            </a:r>
          </a:p>
        </p:txBody>
      </p:sp>
      <p:sp>
        <p:nvSpPr>
          <p:cNvPr id="32" name="椭圆 31">
            <a:extLst>
              <a:ext uri="{FF2B5EF4-FFF2-40B4-BE49-F238E27FC236}">
                <a16:creationId xmlns:a16="http://schemas.microsoft.com/office/drawing/2014/main" id="{7830C4B5-33B5-DBA7-9E0B-62049F8C91E0}"/>
              </a:ext>
            </a:extLst>
          </p:cNvPr>
          <p:cNvSpPr/>
          <p:nvPr/>
        </p:nvSpPr>
        <p:spPr>
          <a:xfrm>
            <a:off x="762047" y="1891273"/>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2</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33" name="椭圆 32">
            <a:extLst>
              <a:ext uri="{FF2B5EF4-FFF2-40B4-BE49-F238E27FC236}">
                <a16:creationId xmlns:a16="http://schemas.microsoft.com/office/drawing/2014/main" id="{40324E4E-F44F-58A0-49FF-8A03C594F4BE}"/>
              </a:ext>
            </a:extLst>
          </p:cNvPr>
          <p:cNvSpPr/>
          <p:nvPr/>
        </p:nvSpPr>
        <p:spPr>
          <a:xfrm>
            <a:off x="762047" y="2618876"/>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3</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34" name="椭圆 33">
            <a:extLst>
              <a:ext uri="{FF2B5EF4-FFF2-40B4-BE49-F238E27FC236}">
                <a16:creationId xmlns:a16="http://schemas.microsoft.com/office/drawing/2014/main" id="{C992B23E-927A-D34D-157A-02250A054A6B}"/>
              </a:ext>
            </a:extLst>
          </p:cNvPr>
          <p:cNvSpPr/>
          <p:nvPr/>
        </p:nvSpPr>
        <p:spPr>
          <a:xfrm>
            <a:off x="762047" y="3303349"/>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4</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35" name="椭圆 34">
            <a:extLst>
              <a:ext uri="{FF2B5EF4-FFF2-40B4-BE49-F238E27FC236}">
                <a16:creationId xmlns:a16="http://schemas.microsoft.com/office/drawing/2014/main" id="{53BAA62E-37A3-2BFF-0541-8FFC40EB8CC6}"/>
              </a:ext>
            </a:extLst>
          </p:cNvPr>
          <p:cNvSpPr/>
          <p:nvPr/>
        </p:nvSpPr>
        <p:spPr>
          <a:xfrm>
            <a:off x="762047" y="3987822"/>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5</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36" name="椭圆 35">
            <a:extLst>
              <a:ext uri="{FF2B5EF4-FFF2-40B4-BE49-F238E27FC236}">
                <a16:creationId xmlns:a16="http://schemas.microsoft.com/office/drawing/2014/main" id="{6DD4DAF5-64EE-936B-7C60-572B2BB2748E}"/>
              </a:ext>
            </a:extLst>
          </p:cNvPr>
          <p:cNvSpPr/>
          <p:nvPr/>
        </p:nvSpPr>
        <p:spPr>
          <a:xfrm>
            <a:off x="762047" y="4698173"/>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6</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0" name="椭圆 9">
            <a:extLst>
              <a:ext uri="{FF2B5EF4-FFF2-40B4-BE49-F238E27FC236}">
                <a16:creationId xmlns:a16="http://schemas.microsoft.com/office/drawing/2014/main" id="{3EB053F8-956D-42FF-4B89-A3C1B863B168}"/>
              </a:ext>
            </a:extLst>
          </p:cNvPr>
          <p:cNvSpPr/>
          <p:nvPr/>
        </p:nvSpPr>
        <p:spPr>
          <a:xfrm>
            <a:off x="762047" y="5398126"/>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7</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1" name="椭圆 10">
            <a:extLst>
              <a:ext uri="{FF2B5EF4-FFF2-40B4-BE49-F238E27FC236}">
                <a16:creationId xmlns:a16="http://schemas.microsoft.com/office/drawing/2014/main" id="{B94CD590-C081-C7F8-FF28-D313E5EF9B9A}"/>
              </a:ext>
            </a:extLst>
          </p:cNvPr>
          <p:cNvSpPr/>
          <p:nvPr/>
        </p:nvSpPr>
        <p:spPr>
          <a:xfrm>
            <a:off x="762047" y="6108477"/>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8</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2723823"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最大树聚类法</a:t>
            </a:r>
          </a:p>
        </p:txBody>
      </p:sp>
      <p:sp>
        <p:nvSpPr>
          <p:cNvPr id="3" name="文本框 2">
            <a:extLst>
              <a:ext uri="{FF2B5EF4-FFF2-40B4-BE49-F238E27FC236}">
                <a16:creationId xmlns:a16="http://schemas.microsoft.com/office/drawing/2014/main" id="{1D39B433-5A7B-00A8-AC2D-8C27AA853B5A}"/>
              </a:ext>
            </a:extLst>
          </p:cNvPr>
          <p:cNvSpPr txBox="1"/>
          <p:nvPr/>
        </p:nvSpPr>
        <p:spPr>
          <a:xfrm>
            <a:off x="646981" y="1155700"/>
            <a:ext cx="10704279" cy="863763"/>
          </a:xfrm>
          <a:prstGeom prst="rect">
            <a:avLst/>
          </a:prstGeom>
          <a:noFill/>
        </p:spPr>
        <p:txBody>
          <a:bodyPr wrap="square" rtlCol="0">
            <a:spAutoFit/>
          </a:bodyPr>
          <a:lstStyle/>
          <a:p>
            <a:pPr indent="457200"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最大树聚类法是模糊聚类方法的一种，首先需要规格化，然后通过标准步骤建立相似系数构成的相似矩阵。该方法的具体步骤如下：</a:t>
            </a:r>
          </a:p>
        </p:txBody>
      </p:sp>
      <p:sp>
        <p:nvSpPr>
          <p:cNvPr id="20" name="文本框 19">
            <a:extLst>
              <a:ext uri="{FF2B5EF4-FFF2-40B4-BE49-F238E27FC236}">
                <a16:creationId xmlns:a16="http://schemas.microsoft.com/office/drawing/2014/main" id="{25F4E593-D779-4924-F0B3-46BD27FC1C31}"/>
              </a:ext>
            </a:extLst>
          </p:cNvPr>
          <p:cNvSpPr txBox="1"/>
          <p:nvPr/>
        </p:nvSpPr>
        <p:spPr>
          <a:xfrm>
            <a:off x="741872" y="2239437"/>
            <a:ext cx="10403456" cy="3609706"/>
          </a:xfrm>
          <a:prstGeom prst="rect">
            <a:avLst/>
          </a:prstGeom>
          <a:noFill/>
        </p:spPr>
        <p:txBody>
          <a:bodyPr wrap="square">
            <a:spAutoFit/>
          </a:bodyPr>
          <a:lstStyle/>
          <a:p>
            <a:pPr marL="342900" indent="-342900">
              <a:lnSpc>
                <a:spcPct val="132000"/>
              </a:lnSpc>
              <a:spcBef>
                <a:spcPts val="1200"/>
              </a:spcBef>
              <a:buClr>
                <a:schemeClr val="accent6"/>
              </a:buClr>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数据规格化并建立相似矩阵。设</a:t>
            </a:r>
            <a:r>
              <a:rPr lang="en-US" altLang="zh-CN" sz="2000" dirty="0">
                <a:latin typeface="微软雅黑" panose="020B0503020204020204" pitchFamily="34" charset="-122"/>
                <a:ea typeface="微软雅黑" panose="020B0503020204020204" pitchFamily="34" charset="-122"/>
              </a:rPr>
              <a:t>n</a:t>
            </a:r>
            <a:r>
              <a:rPr lang="zh-CN" altLang="en-US" sz="2000" dirty="0">
                <a:latin typeface="微软雅黑" panose="020B0503020204020204" pitchFamily="34" charset="-122"/>
                <a:ea typeface="微软雅黑" panose="020B0503020204020204" pitchFamily="34" charset="-122"/>
              </a:rPr>
              <a:t>样本，每个样本</a:t>
            </a:r>
            <a:r>
              <a:rPr lang="en-US" altLang="zh-CN" sz="2000" dirty="0">
                <a:latin typeface="微软雅黑" panose="020B0503020204020204" pitchFamily="34" charset="-122"/>
                <a:ea typeface="微软雅黑" panose="020B0503020204020204" pitchFamily="34" charset="-122"/>
              </a:rPr>
              <a:t>m</a:t>
            </a:r>
            <a:r>
              <a:rPr lang="zh-CN" altLang="en-US" sz="2000" dirty="0">
                <a:latin typeface="微软雅黑" panose="020B0503020204020204" pitchFamily="34" charset="-122"/>
                <a:ea typeface="微软雅黑" panose="020B0503020204020204" pitchFamily="34" charset="-122"/>
              </a:rPr>
              <a:t>个指标。对每个样本选取海明距离或欧氏距离计算相似系数，建立包含</a:t>
            </a:r>
            <a:r>
              <a:rPr lang="en-US" altLang="zh-CN" sz="2000" dirty="0">
                <a:latin typeface="微软雅黑" panose="020B0503020204020204" pitchFamily="34" charset="-122"/>
                <a:ea typeface="微软雅黑" panose="020B0503020204020204" pitchFamily="34" charset="-122"/>
              </a:rPr>
              <a:t>n</a:t>
            </a:r>
            <a:r>
              <a:rPr lang="zh-CN" altLang="en-US" sz="2000" dirty="0">
                <a:latin typeface="微软雅黑" panose="020B0503020204020204" pitchFamily="34" charset="-122"/>
                <a:ea typeface="微软雅黑" panose="020B0503020204020204" pitchFamily="34" charset="-122"/>
              </a:rPr>
              <a:t>行</a:t>
            </a:r>
            <a:r>
              <a:rPr lang="en-US" altLang="zh-CN" sz="2000" dirty="0">
                <a:latin typeface="微软雅黑" panose="020B0503020204020204" pitchFamily="34" charset="-122"/>
                <a:ea typeface="微软雅黑" panose="020B0503020204020204" pitchFamily="34" charset="-122"/>
              </a:rPr>
              <a:t>n</a:t>
            </a:r>
            <a:r>
              <a:rPr lang="zh-CN" altLang="en-US" sz="2000" dirty="0">
                <a:latin typeface="微软雅黑" panose="020B0503020204020204" pitchFamily="34" charset="-122"/>
                <a:ea typeface="微软雅黑" panose="020B0503020204020204" pitchFamily="34" charset="-122"/>
              </a:rPr>
              <a:t>列的相似关系矩阵</a:t>
            </a:r>
            <a:r>
              <a:rPr lang="en-US" altLang="zh-CN" sz="2000" dirty="0">
                <a:latin typeface="微软雅黑" panose="020B0503020204020204" pitchFamily="34" charset="-122"/>
                <a:ea typeface="微软雅黑" panose="020B0503020204020204" pitchFamily="34" charset="-122"/>
              </a:rPr>
              <a:t>R</a:t>
            </a:r>
            <a:r>
              <a:rPr lang="zh-CN" altLang="en-US" sz="2000" dirty="0">
                <a:latin typeface="微软雅黑" panose="020B0503020204020204" pitchFamily="34" charset="-122"/>
                <a:ea typeface="微软雅黑" panose="020B0503020204020204" pitchFamily="34" charset="-122"/>
              </a:rPr>
              <a:t>。</a:t>
            </a:r>
          </a:p>
          <a:p>
            <a:pPr marL="342900" indent="-342900">
              <a:lnSpc>
                <a:spcPct val="132000"/>
              </a:lnSpc>
              <a:spcBef>
                <a:spcPts val="1200"/>
              </a:spcBef>
              <a:buClr>
                <a:schemeClr val="accent6"/>
              </a:buClr>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利用关系矩阵构建最大树。每个样本看作一个图顶点，</a:t>
            </a:r>
            <a:r>
              <a:rPr lang="en-US" altLang="zh-CN" sz="2000" dirty="0">
                <a:latin typeface="微软雅黑" panose="020B0503020204020204" pitchFamily="34" charset="-122"/>
                <a:ea typeface="微软雅黑" panose="020B0503020204020204" pitchFamily="34" charset="-122"/>
              </a:rPr>
              <a:t>R</a:t>
            </a:r>
            <a:r>
              <a:rPr lang="zh-CN" altLang="en-US" sz="2000" dirty="0">
                <a:latin typeface="微软雅黑" panose="020B0503020204020204" pitchFamily="34" charset="-122"/>
                <a:ea typeface="微软雅黑" panose="020B0503020204020204" pitchFamily="34" charset="-122"/>
              </a:rPr>
              <a:t>中的元素</a:t>
            </a:r>
            <a:r>
              <a:rPr lang="en-US" altLang="zh-CN" sz="2000" dirty="0" err="1">
                <a:latin typeface="微软雅黑" panose="020B0503020204020204" pitchFamily="34" charset="-122"/>
                <a:ea typeface="微软雅黑" panose="020B0503020204020204" pitchFamily="34" charset="-122"/>
              </a:rPr>
              <a:t>rij</a:t>
            </a:r>
            <a:r>
              <a:rPr lang="zh-CN" altLang="en-US" sz="2000" dirty="0">
                <a:latin typeface="微软雅黑" panose="020B0503020204020204" pitchFamily="34" charset="-122"/>
                <a:ea typeface="微软雅黑" panose="020B0503020204020204" pitchFamily="34" charset="-122"/>
              </a:rPr>
              <a:t>可以连一条边，但是否进行连接这条边，遵循下述规则：先画出样本集中的某一个样本</a:t>
            </a:r>
            <a:r>
              <a:rPr lang="en-US" altLang="zh-CN" sz="2000" dirty="0" err="1">
                <a:latin typeface="微软雅黑" panose="020B0503020204020204" pitchFamily="34" charset="-122"/>
                <a:ea typeface="微软雅黑" panose="020B0503020204020204" pitchFamily="34" charset="-122"/>
              </a:rPr>
              <a:t>i</a:t>
            </a:r>
            <a:r>
              <a:rPr lang="zh-CN" altLang="en-US" sz="2000" dirty="0">
                <a:latin typeface="微软雅黑" panose="020B0503020204020204" pitchFamily="34" charset="-122"/>
                <a:ea typeface="微软雅黑" panose="020B0503020204020204" pitchFamily="34" charset="-122"/>
              </a:rPr>
              <a:t>的顶点，然后按相似系数</a:t>
            </a:r>
            <a:r>
              <a:rPr lang="en-US" altLang="zh-CN" sz="2000" dirty="0" err="1">
                <a:latin typeface="微软雅黑" panose="020B0503020204020204" pitchFamily="34" charset="-122"/>
                <a:ea typeface="微软雅黑" panose="020B0503020204020204" pitchFamily="34" charset="-122"/>
              </a:rPr>
              <a:t>rij</a:t>
            </a:r>
            <a:r>
              <a:rPr lang="zh-CN" altLang="en-US" sz="2000" dirty="0">
                <a:latin typeface="微软雅黑" panose="020B0503020204020204" pitchFamily="34" charset="-122"/>
                <a:ea typeface="微软雅黑" panose="020B0503020204020204" pitchFamily="34" charset="-122"/>
              </a:rPr>
              <a:t>从大到小的顺序依次将样本</a:t>
            </a:r>
            <a:r>
              <a:rPr lang="en-US" altLang="zh-CN" sz="2000" dirty="0" err="1">
                <a:latin typeface="微软雅黑" panose="020B0503020204020204" pitchFamily="34" charset="-122"/>
                <a:ea typeface="微软雅黑" panose="020B0503020204020204" pitchFamily="34" charset="-122"/>
              </a:rPr>
              <a:t>i</a:t>
            </a:r>
            <a:r>
              <a:rPr lang="zh-CN" altLang="en-US" sz="2000" dirty="0">
                <a:latin typeface="微软雅黑" panose="020B0503020204020204" pitchFamily="34" charset="-122"/>
                <a:ea typeface="微软雅黑" panose="020B0503020204020204" pitchFamily="34" charset="-122"/>
              </a:rPr>
              <a:t>和样本</a:t>
            </a:r>
            <a:r>
              <a:rPr lang="en-US" altLang="zh-CN" sz="2000" dirty="0">
                <a:latin typeface="微软雅黑" panose="020B0503020204020204" pitchFamily="34" charset="-122"/>
                <a:ea typeface="微软雅黑" panose="020B0503020204020204" pitchFamily="34" charset="-122"/>
              </a:rPr>
              <a:t>j</a:t>
            </a:r>
            <a:r>
              <a:rPr lang="zh-CN" altLang="en-US" sz="2000" dirty="0">
                <a:latin typeface="微软雅黑" panose="020B0503020204020204" pitchFamily="34" charset="-122"/>
                <a:ea typeface="微软雅黑" panose="020B0503020204020204" pitchFamily="34" charset="-122"/>
              </a:rPr>
              <a:t>的顶点连成边，如果连接过程出现了回路，则删除该边；以此类推，直到所有顶点连通为止。这样就得到了一棵最大树（最大树不是唯一的，但不影响分类的結果）。</a:t>
            </a:r>
          </a:p>
          <a:p>
            <a:pPr marL="342900" indent="-342900">
              <a:lnSpc>
                <a:spcPct val="132000"/>
              </a:lnSpc>
              <a:spcBef>
                <a:spcPts val="1200"/>
              </a:spcBef>
              <a:buClr>
                <a:schemeClr val="accent6"/>
              </a:buClr>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利用</a:t>
            </a:r>
            <a:r>
              <a:rPr lang="en-US" altLang="zh-CN" sz="2000" dirty="0">
                <a:latin typeface="微软雅黑" panose="020B0503020204020204" pitchFamily="34" charset="-122"/>
                <a:ea typeface="微软雅黑" panose="020B0503020204020204" pitchFamily="34" charset="-122"/>
              </a:rPr>
              <a:t>λ-</a:t>
            </a:r>
            <a:r>
              <a:rPr lang="zh-CN" altLang="en-US" sz="2000" dirty="0">
                <a:latin typeface="微软雅黑" panose="020B0503020204020204" pitchFamily="34" charset="-122"/>
                <a:ea typeface="微软雅黑" panose="020B0503020204020204" pitchFamily="34" charset="-122"/>
              </a:rPr>
              <a:t>截集进行分类。选取</a:t>
            </a:r>
            <a:r>
              <a:rPr lang="en-US" altLang="zh-CN" sz="2000" dirty="0">
                <a:latin typeface="微软雅黑" panose="020B0503020204020204" pitchFamily="34" charset="-122"/>
                <a:ea typeface="微软雅黑" panose="020B0503020204020204" pitchFamily="34" charset="-122"/>
              </a:rPr>
              <a:t>λ</a:t>
            </a:r>
            <a:r>
              <a:rPr lang="zh-CN" altLang="en-US" sz="2000" dirty="0">
                <a:latin typeface="微软雅黑" panose="020B0503020204020204" pitchFamily="34" charset="-122"/>
                <a:ea typeface="微软雅黑" panose="020B0503020204020204" pitchFamily="34" charset="-122"/>
              </a:rPr>
              <a:t>值，去掉权重低于</a:t>
            </a:r>
            <a:r>
              <a:rPr lang="en-US" altLang="zh-CN" sz="2000" dirty="0">
                <a:latin typeface="微软雅黑" panose="020B0503020204020204" pitchFamily="34" charset="-122"/>
                <a:ea typeface="微软雅黑" panose="020B0503020204020204" pitchFamily="34" charset="-122"/>
              </a:rPr>
              <a:t>λ</a:t>
            </a:r>
            <a:r>
              <a:rPr lang="zh-CN" altLang="en-US" sz="2000" dirty="0">
                <a:latin typeface="微软雅黑" panose="020B0503020204020204" pitchFamily="34" charset="-122"/>
                <a:ea typeface="微软雅黑" panose="020B0503020204020204" pitchFamily="34" charset="-122"/>
              </a:rPr>
              <a:t>的连线，互相连通的样本就归为一类。</a:t>
            </a:r>
          </a:p>
        </p:txBody>
      </p:sp>
    </p:spTree>
    <p:extLst>
      <p:ext uri="{BB962C8B-B14F-4D97-AF65-F5344CB8AC3E}">
        <p14:creationId xmlns:p14="http://schemas.microsoft.com/office/powerpoint/2010/main" val="990265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2723823"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最大树聚类法</a:t>
            </a:r>
          </a:p>
        </p:txBody>
      </p:sp>
      <p:sp>
        <p:nvSpPr>
          <p:cNvPr id="3" name="文本框 2">
            <a:extLst>
              <a:ext uri="{FF2B5EF4-FFF2-40B4-BE49-F238E27FC236}">
                <a16:creationId xmlns:a16="http://schemas.microsoft.com/office/drawing/2014/main" id="{1D39B433-5A7B-00A8-AC2D-8C27AA853B5A}"/>
              </a:ext>
            </a:extLst>
          </p:cNvPr>
          <p:cNvSpPr txBox="1"/>
          <p:nvPr/>
        </p:nvSpPr>
        <p:spPr>
          <a:xfrm>
            <a:off x="646981" y="1155700"/>
            <a:ext cx="10704279" cy="457498"/>
          </a:xfrm>
          <a:prstGeom prst="rect">
            <a:avLst/>
          </a:prstGeom>
          <a:noFill/>
        </p:spPr>
        <p:txBody>
          <a:bodyPr wrap="square" rtlCol="0">
            <a:spAutoFit/>
          </a:bodyPr>
          <a:lstStyle/>
          <a:p>
            <a:pPr indent="457200" algn="l" fontAlgn="auto">
              <a:lnSpc>
                <a:spcPct val="132000"/>
              </a:lnSpc>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例如</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已知</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个样本，每个样本有</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6</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个指标。如表</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6-3</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所示。请请利用最大树方法进行聚类。</a:t>
            </a:r>
          </a:p>
        </p:txBody>
      </p:sp>
      <p:pic>
        <p:nvPicPr>
          <p:cNvPr id="21" name="Picture 3">
            <a:extLst>
              <a:ext uri="{FF2B5EF4-FFF2-40B4-BE49-F238E27FC236}">
                <a16:creationId xmlns:a16="http://schemas.microsoft.com/office/drawing/2014/main" id="{CBA0F610-6083-EABD-97B1-D07DAC8C10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813" t="81751" r="36525"/>
          <a:stretch/>
        </p:blipFill>
        <p:spPr bwMode="auto">
          <a:xfrm>
            <a:off x="4775882" y="5625204"/>
            <a:ext cx="2640235" cy="91260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文本框 21">
            <a:extLst>
              <a:ext uri="{FF2B5EF4-FFF2-40B4-BE49-F238E27FC236}">
                <a16:creationId xmlns:a16="http://schemas.microsoft.com/office/drawing/2014/main" id="{3943E7FF-EF47-A9DE-F43E-38980EB61B66}"/>
              </a:ext>
            </a:extLst>
          </p:cNvPr>
          <p:cNvSpPr txBox="1"/>
          <p:nvPr/>
        </p:nvSpPr>
        <p:spPr>
          <a:xfrm>
            <a:off x="1137583" y="4665389"/>
            <a:ext cx="10213677" cy="861390"/>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问题分析：首先利用海明距离，来度量</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n</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个样本中任意两个样本</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i</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和</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j</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之间的相似度</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S</a:t>
            </a:r>
            <a:r>
              <a:rPr lang="en-US" altLang="zh-CN" sz="2000" baseline="-25000" dirty="0" err="1">
                <a:latin typeface="Segoe UI" panose="020B0502040204020203" pitchFamily="34" charset="0"/>
                <a:ea typeface="微软雅黑" panose="020B0503020204020204" pitchFamily="34" charset="-122"/>
                <a:cs typeface="+mn-ea"/>
                <a:sym typeface="Segoe UI" panose="020B0502040204020203" pitchFamily="34" charset="0"/>
              </a:rPr>
              <a:t>ij</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，其中</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X</a:t>
            </a:r>
            <a:r>
              <a:rPr lang="en-US" altLang="zh-CN" sz="2000" baseline="-25000" dirty="0" err="1">
                <a:latin typeface="Segoe UI" panose="020B0502040204020203" pitchFamily="34" charset="0"/>
                <a:ea typeface="微软雅黑" panose="020B0503020204020204" pitchFamily="34" charset="-122"/>
                <a:cs typeface="+mn-ea"/>
                <a:sym typeface="Segoe UI" panose="020B0502040204020203" pitchFamily="34" charset="0"/>
              </a:rPr>
              <a:t>ik</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是第</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i</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个样本的第</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个指标，</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Y</a:t>
            </a:r>
            <a:r>
              <a:rPr lang="en-US" altLang="zh-CN" sz="2000" baseline="-25000" dirty="0" err="1">
                <a:latin typeface="Segoe UI" panose="020B0502040204020203" pitchFamily="34" charset="0"/>
                <a:ea typeface="微软雅黑" panose="020B0503020204020204" pitchFamily="34" charset="-122"/>
                <a:cs typeface="+mn-ea"/>
                <a:sym typeface="Segoe UI" panose="020B0502040204020203" pitchFamily="34" charset="0"/>
              </a:rPr>
              <a:t>ik</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是第</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j</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个样本的第</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个指标。具体计算公式如下：</a:t>
            </a:r>
          </a:p>
        </p:txBody>
      </p:sp>
      <p:pic>
        <p:nvPicPr>
          <p:cNvPr id="25" name="Picture 3">
            <a:extLst>
              <a:ext uri="{FF2B5EF4-FFF2-40B4-BE49-F238E27FC236}">
                <a16:creationId xmlns:a16="http://schemas.microsoft.com/office/drawing/2014/main" id="{2B86157E-47E2-494B-DC25-B67F62ED37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35" t="15545" r="19535" b="41653"/>
          <a:stretch/>
        </p:blipFill>
        <p:spPr bwMode="auto">
          <a:xfrm>
            <a:off x="2152288" y="1817896"/>
            <a:ext cx="7388527" cy="26082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189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2723823"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最大树聚类法</a:t>
            </a:r>
          </a:p>
        </p:txBody>
      </p:sp>
      <p:sp>
        <p:nvSpPr>
          <p:cNvPr id="3" name="文本框 2">
            <a:extLst>
              <a:ext uri="{FF2B5EF4-FFF2-40B4-BE49-F238E27FC236}">
                <a16:creationId xmlns:a16="http://schemas.microsoft.com/office/drawing/2014/main" id="{1D39B433-5A7B-00A8-AC2D-8C27AA853B5A}"/>
              </a:ext>
            </a:extLst>
          </p:cNvPr>
          <p:cNvSpPr txBox="1"/>
          <p:nvPr/>
        </p:nvSpPr>
        <p:spPr>
          <a:xfrm>
            <a:off x="646981" y="1155700"/>
            <a:ext cx="10704279" cy="457498"/>
          </a:xfrm>
          <a:prstGeom prst="rect">
            <a:avLst/>
          </a:prstGeom>
          <a:noFill/>
        </p:spPr>
        <p:txBody>
          <a:bodyPr wrap="square" rtlCol="0">
            <a:spAutoFit/>
          </a:bodyPr>
          <a:lstStyle/>
          <a:p>
            <a:pPr indent="457200" algn="l" fontAlgn="auto">
              <a:lnSpc>
                <a:spcPct val="132000"/>
              </a:lnSpc>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个样本间的相似度计算结果如下：</a:t>
            </a:r>
          </a:p>
        </p:txBody>
      </p:sp>
      <p:pic>
        <p:nvPicPr>
          <p:cNvPr id="7" name="Picture 2">
            <a:extLst>
              <a:ext uri="{FF2B5EF4-FFF2-40B4-BE49-F238E27FC236}">
                <a16:creationId xmlns:a16="http://schemas.microsoft.com/office/drawing/2014/main" id="{15A9C35D-1546-2374-1E7F-A6EBC64958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63" t="6177" r="43335" b="59293"/>
          <a:stretch/>
        </p:blipFill>
        <p:spPr bwMode="auto">
          <a:xfrm>
            <a:off x="5270740" y="1256484"/>
            <a:ext cx="2743200" cy="1418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557F5852-3AE8-ED72-4C82-41D4ED90E0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696"/>
          <a:stretch/>
        </p:blipFill>
        <p:spPr bwMode="auto">
          <a:xfrm>
            <a:off x="3661527" y="5790072"/>
            <a:ext cx="2894548" cy="636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A4B40C74-C466-54A3-9E70-3D3301B96B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19" t="69702" r="44397" b="18355"/>
          <a:stretch/>
        </p:blipFill>
        <p:spPr bwMode="auto">
          <a:xfrm>
            <a:off x="3810646" y="4603035"/>
            <a:ext cx="4570706"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本框 9">
            <a:extLst>
              <a:ext uri="{FF2B5EF4-FFF2-40B4-BE49-F238E27FC236}">
                <a16:creationId xmlns:a16="http://schemas.microsoft.com/office/drawing/2014/main" id="{211C7A4A-1FA7-B1B8-223C-0532D9BD4684}"/>
              </a:ext>
            </a:extLst>
          </p:cNvPr>
          <p:cNvSpPr txBox="1"/>
          <p:nvPr/>
        </p:nvSpPr>
        <p:spPr>
          <a:xfrm>
            <a:off x="948132" y="2815129"/>
            <a:ext cx="10248955" cy="1676293"/>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然后，对海明距离进行归一化处理（即将数据统一映射到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[0,1]</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区间上），归一化处理方法有多种，主要包括“均值方差法”、“极值”处理法等。其中，最容易理解的、使用最多的是“极值”处理法，在“极值”处理法中，又包括“标准型”、“极大型”、“极小型”等不同类型。具体思路是：针对所有相似度指标，求出其中的最大值域最小值，如，设</a:t>
            </a:r>
          </a:p>
        </p:txBody>
      </p:sp>
      <p:pic>
        <p:nvPicPr>
          <p:cNvPr id="12" name="Picture 2">
            <a:extLst>
              <a:ext uri="{FF2B5EF4-FFF2-40B4-BE49-F238E27FC236}">
                <a16:creationId xmlns:a16="http://schemas.microsoft.com/office/drawing/2014/main" id="{2DB8284C-CE54-A7F5-B1B2-FA053FA635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851" t="83358" r="38141"/>
          <a:stretch/>
        </p:blipFill>
        <p:spPr bwMode="auto">
          <a:xfrm>
            <a:off x="6462622" y="5213927"/>
            <a:ext cx="2698631" cy="64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文本框 12">
            <a:extLst>
              <a:ext uri="{FF2B5EF4-FFF2-40B4-BE49-F238E27FC236}">
                <a16:creationId xmlns:a16="http://schemas.microsoft.com/office/drawing/2014/main" id="{AF392F95-7FDB-EEF6-4286-8023D7578999}"/>
              </a:ext>
            </a:extLst>
          </p:cNvPr>
          <p:cNvSpPr txBox="1"/>
          <p:nvPr/>
        </p:nvSpPr>
        <p:spPr>
          <a:xfrm>
            <a:off x="948132" y="5251897"/>
            <a:ext cx="5426790" cy="457498"/>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为归一化后的指标值，则标准型归一化方法为：</a:t>
            </a:r>
          </a:p>
        </p:txBody>
      </p:sp>
      <p:sp>
        <p:nvSpPr>
          <p:cNvPr id="14" name="文本框 13">
            <a:extLst>
              <a:ext uri="{FF2B5EF4-FFF2-40B4-BE49-F238E27FC236}">
                <a16:creationId xmlns:a16="http://schemas.microsoft.com/office/drawing/2014/main" id="{CFC54002-5FAA-3473-5D65-C71BE3844F4C}"/>
              </a:ext>
            </a:extLst>
          </p:cNvPr>
          <p:cNvSpPr txBox="1"/>
          <p:nvPr/>
        </p:nvSpPr>
        <p:spPr>
          <a:xfrm>
            <a:off x="948132" y="5879772"/>
            <a:ext cx="2562819" cy="457498"/>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极小型归一化方法为：</a:t>
            </a:r>
          </a:p>
        </p:txBody>
      </p:sp>
    </p:spTree>
    <p:extLst>
      <p:ext uri="{BB962C8B-B14F-4D97-AF65-F5344CB8AC3E}">
        <p14:creationId xmlns:p14="http://schemas.microsoft.com/office/powerpoint/2010/main" val="3197063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2723823"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最大树聚类法</a:t>
            </a:r>
          </a:p>
        </p:txBody>
      </p:sp>
      <p:pic>
        <p:nvPicPr>
          <p:cNvPr id="5" name="Picture 2">
            <a:extLst>
              <a:ext uri="{FF2B5EF4-FFF2-40B4-BE49-F238E27FC236}">
                <a16:creationId xmlns:a16="http://schemas.microsoft.com/office/drawing/2014/main" id="{8D545928-5C6F-815D-D658-46D6F5FDBC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182" t="13683" r="29446" b="59712"/>
          <a:stretch/>
        </p:blipFill>
        <p:spPr bwMode="auto">
          <a:xfrm>
            <a:off x="7151299" y="1204098"/>
            <a:ext cx="3950898" cy="1947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本框 5">
            <a:extLst>
              <a:ext uri="{FF2B5EF4-FFF2-40B4-BE49-F238E27FC236}">
                <a16:creationId xmlns:a16="http://schemas.microsoft.com/office/drawing/2014/main" id="{605C2472-BAEB-13AF-2137-1ADA41DFFEAA}"/>
              </a:ext>
            </a:extLst>
          </p:cNvPr>
          <p:cNvSpPr txBox="1"/>
          <p:nvPr/>
        </p:nvSpPr>
        <p:spPr>
          <a:xfrm>
            <a:off x="743858" y="1204098"/>
            <a:ext cx="6228272" cy="1270028"/>
          </a:xfrm>
          <a:prstGeom prst="rect">
            <a:avLst/>
          </a:prstGeom>
          <a:noFill/>
        </p:spPr>
        <p:txBody>
          <a:bodyPr wrap="square" rtlCol="0">
            <a:spAutoFit/>
          </a:bodyPr>
          <a:lstStyle/>
          <a:p>
            <a:pPr indent="457200"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这里采用标准型“极值”方法进行归一化，即用每个值除以它们中的最大值。将归一化后的计算结果构造为一个模糊相似矩阵，如右则所示。</a:t>
            </a:r>
          </a:p>
        </p:txBody>
      </p:sp>
      <p:grpSp>
        <p:nvGrpSpPr>
          <p:cNvPr id="2" name="组合 1">
            <a:extLst>
              <a:ext uri="{FF2B5EF4-FFF2-40B4-BE49-F238E27FC236}">
                <a16:creationId xmlns:a16="http://schemas.microsoft.com/office/drawing/2014/main" id="{A3E53B46-8022-180D-1D22-6F08A52923C5}"/>
              </a:ext>
            </a:extLst>
          </p:cNvPr>
          <p:cNvGrpSpPr/>
          <p:nvPr/>
        </p:nvGrpSpPr>
        <p:grpSpPr>
          <a:xfrm>
            <a:off x="743858" y="3152960"/>
            <a:ext cx="10704279" cy="1270028"/>
            <a:chOff x="743858" y="3429000"/>
            <a:chExt cx="10704279" cy="1270028"/>
          </a:xfrm>
        </p:grpSpPr>
        <p:sp>
          <p:nvSpPr>
            <p:cNvPr id="7" name="文本框 6">
              <a:extLst>
                <a:ext uri="{FF2B5EF4-FFF2-40B4-BE49-F238E27FC236}">
                  <a16:creationId xmlns:a16="http://schemas.microsoft.com/office/drawing/2014/main" id="{556A8EF0-D85A-883A-67FD-67BE176AD915}"/>
                </a:ext>
              </a:extLst>
            </p:cNvPr>
            <p:cNvSpPr txBox="1"/>
            <p:nvPr/>
          </p:nvSpPr>
          <p:spPr>
            <a:xfrm>
              <a:off x="743858" y="3429000"/>
              <a:ext cx="10704279" cy="1270028"/>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其次，用最大树法把矩阵中的一个样本进行分类。即，按照模糊相似矩阵</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R</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中的</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rij</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值由大到小的顺序依次把这些元素用直线连接起来，并标上</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rij</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的数值，如图</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6-10a</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所示。当最</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  </a:t>
              </a:r>
            </a:p>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时，得到聚类图（如图</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6-10b</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所示），即</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X</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分成三大类：</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{X1</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X3}</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{X4</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X5}</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{X2}</a:t>
              </a:r>
              <a:endPar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8" name="Picture 2">
              <a:extLst>
                <a:ext uri="{FF2B5EF4-FFF2-40B4-BE49-F238E27FC236}">
                  <a16:creationId xmlns:a16="http://schemas.microsoft.com/office/drawing/2014/main" id="{FBBC779D-25E6-80BF-1E9B-A2172AFC8C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1" t="53917" r="82206" b="41997"/>
            <a:stretch/>
          </p:blipFill>
          <p:spPr bwMode="auto">
            <a:xfrm>
              <a:off x="9884771" y="3983245"/>
              <a:ext cx="1431985" cy="230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 name="Picture 2">
            <a:extLst>
              <a:ext uri="{FF2B5EF4-FFF2-40B4-BE49-F238E27FC236}">
                <a16:creationId xmlns:a16="http://schemas.microsoft.com/office/drawing/2014/main" id="{C6525982-7828-B074-20A4-B70628AC4B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55" t="64665" r="9821"/>
          <a:stretch/>
        </p:blipFill>
        <p:spPr bwMode="auto">
          <a:xfrm>
            <a:off x="2403891" y="4605246"/>
            <a:ext cx="7384211" cy="199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149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2723823"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最大树聚类法</a:t>
            </a:r>
          </a:p>
        </p:txBody>
      </p:sp>
      <p:sp>
        <p:nvSpPr>
          <p:cNvPr id="3" name="文本框 2">
            <a:extLst>
              <a:ext uri="{FF2B5EF4-FFF2-40B4-BE49-F238E27FC236}">
                <a16:creationId xmlns:a16="http://schemas.microsoft.com/office/drawing/2014/main" id="{1D39B433-5A7B-00A8-AC2D-8C27AA853B5A}"/>
              </a:ext>
            </a:extLst>
          </p:cNvPr>
          <p:cNvSpPr txBox="1"/>
          <p:nvPr/>
        </p:nvSpPr>
        <p:spPr>
          <a:xfrm>
            <a:off x="646981" y="1155700"/>
            <a:ext cx="10704279" cy="530530"/>
          </a:xfrm>
          <a:prstGeom prst="rect">
            <a:avLst/>
          </a:prstGeom>
          <a:noFill/>
        </p:spPr>
        <p:txBody>
          <a:bodyPr wrap="square" rtlCol="0">
            <a:spAutoFit/>
          </a:bodyPr>
          <a:lstStyle/>
          <a:p>
            <a:pPr indent="457200" algn="l" fontAlgn="auto">
              <a:lnSpc>
                <a:spcPct val="132000"/>
              </a:lnSpc>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最大树聚类算法很容易使用</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Python</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程序代码进行实现，如下所示。</a:t>
            </a:r>
          </a:p>
        </p:txBody>
      </p:sp>
      <p:pic>
        <p:nvPicPr>
          <p:cNvPr id="20" name="Picture 2">
            <a:extLst>
              <a:ext uri="{FF2B5EF4-FFF2-40B4-BE49-F238E27FC236}">
                <a16:creationId xmlns:a16="http://schemas.microsoft.com/office/drawing/2014/main" id="{A9AED924-1D68-CF06-BB52-E0A398587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078" y="2044461"/>
            <a:ext cx="6848296" cy="42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a:extLst>
              <a:ext uri="{FF2B5EF4-FFF2-40B4-BE49-F238E27FC236}">
                <a16:creationId xmlns:a16="http://schemas.microsoft.com/office/drawing/2014/main" id="{7BB4F935-015C-33BB-5F9A-7E4C65738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327" y="4080294"/>
            <a:ext cx="2811346" cy="2217767"/>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contourClr>
              <a:srgbClr val="C0C0C0"/>
            </a:contourClr>
          </a:sp3d>
        </p:spPr>
      </p:pic>
      <p:sp>
        <p:nvSpPr>
          <p:cNvPr id="2" name="空心弧 1">
            <a:extLst>
              <a:ext uri="{FF2B5EF4-FFF2-40B4-BE49-F238E27FC236}">
                <a16:creationId xmlns:a16="http://schemas.microsoft.com/office/drawing/2014/main" id="{BE157EBC-BFF9-770E-CF79-63C29D95CBD4}"/>
              </a:ext>
            </a:extLst>
          </p:cNvPr>
          <p:cNvSpPr/>
          <p:nvPr/>
        </p:nvSpPr>
        <p:spPr>
          <a:xfrm>
            <a:off x="7781629" y="5702300"/>
            <a:ext cx="508958" cy="224286"/>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空心弧 21">
            <a:extLst>
              <a:ext uri="{FF2B5EF4-FFF2-40B4-BE49-F238E27FC236}">
                <a16:creationId xmlns:a16="http://schemas.microsoft.com/office/drawing/2014/main" id="{C5B7AC6E-0195-B8E6-9390-BBA333E0DA3E}"/>
              </a:ext>
            </a:extLst>
          </p:cNvPr>
          <p:cNvSpPr/>
          <p:nvPr/>
        </p:nvSpPr>
        <p:spPr>
          <a:xfrm>
            <a:off x="7781629" y="5888037"/>
            <a:ext cx="508958" cy="224286"/>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959120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5448928"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6.3.3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调查问卷的设计与分析</a:t>
            </a:r>
          </a:p>
        </p:txBody>
      </p:sp>
      <p:sp>
        <p:nvSpPr>
          <p:cNvPr id="3" name="文本框 2">
            <a:extLst>
              <a:ext uri="{FF2B5EF4-FFF2-40B4-BE49-F238E27FC236}">
                <a16:creationId xmlns:a16="http://schemas.microsoft.com/office/drawing/2014/main" id="{1D39B433-5A7B-00A8-AC2D-8C27AA853B5A}"/>
              </a:ext>
            </a:extLst>
          </p:cNvPr>
          <p:cNvSpPr txBox="1"/>
          <p:nvPr/>
        </p:nvSpPr>
        <p:spPr>
          <a:xfrm>
            <a:off x="646981" y="1155700"/>
            <a:ext cx="10704279" cy="457498"/>
          </a:xfrm>
          <a:prstGeom prst="rect">
            <a:avLst/>
          </a:prstGeom>
          <a:noFill/>
        </p:spPr>
        <p:txBody>
          <a:bodyPr wrap="square" rtlCol="0">
            <a:spAutoFit/>
          </a:bodyPr>
          <a:lstStyle/>
          <a:p>
            <a:pPr indent="457200"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问卷调查是我们日常生活中一种非常重要的数据获取手段。</a:t>
            </a:r>
          </a:p>
        </p:txBody>
      </p:sp>
      <p:sp>
        <p:nvSpPr>
          <p:cNvPr id="20" name="矩形 19">
            <a:extLst>
              <a:ext uri="{FF2B5EF4-FFF2-40B4-BE49-F238E27FC236}">
                <a16:creationId xmlns:a16="http://schemas.microsoft.com/office/drawing/2014/main" id="{B8BD1324-4B5C-56F6-BECD-D10C324524B2}"/>
              </a:ext>
            </a:extLst>
          </p:cNvPr>
          <p:cNvSpPr/>
          <p:nvPr/>
        </p:nvSpPr>
        <p:spPr>
          <a:xfrm>
            <a:off x="666115" y="1871958"/>
            <a:ext cx="2430780" cy="445135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矩形 20">
            <a:extLst>
              <a:ext uri="{FF2B5EF4-FFF2-40B4-BE49-F238E27FC236}">
                <a16:creationId xmlns:a16="http://schemas.microsoft.com/office/drawing/2014/main" id="{BCFAAA32-B643-3828-4278-B503E659BC05}"/>
              </a:ext>
            </a:extLst>
          </p:cNvPr>
          <p:cNvSpPr/>
          <p:nvPr/>
        </p:nvSpPr>
        <p:spPr>
          <a:xfrm>
            <a:off x="3411220" y="1890373"/>
            <a:ext cx="2430780" cy="444881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矩形 21">
            <a:extLst>
              <a:ext uri="{FF2B5EF4-FFF2-40B4-BE49-F238E27FC236}">
                <a16:creationId xmlns:a16="http://schemas.microsoft.com/office/drawing/2014/main" id="{C6B68FCC-E72C-1EFE-A855-2BA81FDD2747}"/>
              </a:ext>
            </a:extLst>
          </p:cNvPr>
          <p:cNvSpPr/>
          <p:nvPr/>
        </p:nvSpPr>
        <p:spPr>
          <a:xfrm>
            <a:off x="6156960" y="1880213"/>
            <a:ext cx="2430780" cy="444881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矩形 22">
            <a:extLst>
              <a:ext uri="{FF2B5EF4-FFF2-40B4-BE49-F238E27FC236}">
                <a16:creationId xmlns:a16="http://schemas.microsoft.com/office/drawing/2014/main" id="{7C5268FC-B3E2-77DC-9CE7-57A32D5455BF}"/>
              </a:ext>
            </a:extLst>
          </p:cNvPr>
          <p:cNvSpPr/>
          <p:nvPr/>
        </p:nvSpPr>
        <p:spPr>
          <a:xfrm>
            <a:off x="8902700" y="1885293"/>
            <a:ext cx="2430780" cy="443865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a:extLst>
              <a:ext uri="{FF2B5EF4-FFF2-40B4-BE49-F238E27FC236}">
                <a16:creationId xmlns:a16="http://schemas.microsoft.com/office/drawing/2014/main" id="{7382D646-00FF-9D15-255F-EF4A2EC5FA85}"/>
              </a:ext>
            </a:extLst>
          </p:cNvPr>
          <p:cNvSpPr txBox="1"/>
          <p:nvPr/>
        </p:nvSpPr>
        <p:spPr>
          <a:xfrm>
            <a:off x="835584" y="2062229"/>
            <a:ext cx="2072692" cy="3711529"/>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在问卷调查之前，首先要掌握调查问卷的设计方法。调查问卷又称调查表或询问表，是以问题的形式系统地记载调查内容的一种印件。问卷可以是表格式、卡片式或簿记式等。</a:t>
            </a:r>
          </a:p>
        </p:txBody>
      </p:sp>
      <p:sp>
        <p:nvSpPr>
          <p:cNvPr id="25" name="文本框 24">
            <a:extLst>
              <a:ext uri="{FF2B5EF4-FFF2-40B4-BE49-F238E27FC236}">
                <a16:creationId xmlns:a16="http://schemas.microsoft.com/office/drawing/2014/main" id="{54749C37-4F30-E101-601F-B6269CAEEF35}"/>
              </a:ext>
            </a:extLst>
          </p:cNvPr>
          <p:cNvSpPr txBox="1"/>
          <p:nvPr/>
        </p:nvSpPr>
        <p:spPr>
          <a:xfrm>
            <a:off x="3572071" y="2101114"/>
            <a:ext cx="2072692" cy="2614690"/>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设计问卷，是问卷调查的关键。完美的问卷必须具备两个功能，即能将问题传达给被问的人和使被问者乐于回答。</a:t>
            </a:r>
          </a:p>
        </p:txBody>
      </p:sp>
      <p:sp>
        <p:nvSpPr>
          <p:cNvPr id="26" name="文本框 25">
            <a:extLst>
              <a:ext uri="{FF2B5EF4-FFF2-40B4-BE49-F238E27FC236}">
                <a16:creationId xmlns:a16="http://schemas.microsoft.com/office/drawing/2014/main" id="{6964B1D7-FA7E-B39E-0F29-0C96B0096287}"/>
              </a:ext>
            </a:extLst>
          </p:cNvPr>
          <p:cNvSpPr txBox="1"/>
          <p:nvPr/>
        </p:nvSpPr>
        <p:spPr>
          <a:xfrm>
            <a:off x="6298142" y="2105613"/>
            <a:ext cx="2072692" cy="1883464"/>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随着信息技术的快速发展，传统的纸质问卷方式日益遭到淘汰，代之而起的电子问卷方式。</a:t>
            </a:r>
          </a:p>
        </p:txBody>
      </p:sp>
      <p:sp>
        <p:nvSpPr>
          <p:cNvPr id="27" name="文本框 26">
            <a:extLst>
              <a:ext uri="{FF2B5EF4-FFF2-40B4-BE49-F238E27FC236}">
                <a16:creationId xmlns:a16="http://schemas.microsoft.com/office/drawing/2014/main" id="{B10665A4-39EF-D8C2-2E38-A483C8EC1EDA}"/>
              </a:ext>
            </a:extLst>
          </p:cNvPr>
          <p:cNvSpPr txBox="1"/>
          <p:nvPr/>
        </p:nvSpPr>
        <p:spPr>
          <a:xfrm>
            <a:off x="9067802" y="2101114"/>
            <a:ext cx="2072692" cy="2249077"/>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电子问卷方式通过问卷网站开展问卷调查，问卷设计有模板，问卷发布多方式，问卷答题可随时。</a:t>
            </a:r>
          </a:p>
        </p:txBody>
      </p:sp>
      <p:cxnSp>
        <p:nvCxnSpPr>
          <p:cNvPr id="31" name="直接连接符 30">
            <a:extLst>
              <a:ext uri="{FF2B5EF4-FFF2-40B4-BE49-F238E27FC236}">
                <a16:creationId xmlns:a16="http://schemas.microsoft.com/office/drawing/2014/main" id="{EA81FA11-7353-F0ED-8229-198BCFFF5297}"/>
              </a:ext>
            </a:extLst>
          </p:cNvPr>
          <p:cNvCxnSpPr/>
          <p:nvPr/>
        </p:nvCxnSpPr>
        <p:spPr>
          <a:xfrm>
            <a:off x="9375140" y="4547213"/>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3A8C37F9-F059-5B0C-D3C3-F847AD3CA3AC}"/>
              </a:ext>
            </a:extLst>
          </p:cNvPr>
          <p:cNvCxnSpPr/>
          <p:nvPr/>
        </p:nvCxnSpPr>
        <p:spPr>
          <a:xfrm>
            <a:off x="9375140" y="4747873"/>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69DA3B4A-FB13-7C78-720A-49F2FDEE3DE7}"/>
              </a:ext>
            </a:extLst>
          </p:cNvPr>
          <p:cNvCxnSpPr/>
          <p:nvPr/>
        </p:nvCxnSpPr>
        <p:spPr>
          <a:xfrm>
            <a:off x="9375140" y="4948533"/>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DD1C2F52-75F9-A3FB-3E27-A4D08B0244B0}"/>
              </a:ext>
            </a:extLst>
          </p:cNvPr>
          <p:cNvCxnSpPr/>
          <p:nvPr/>
        </p:nvCxnSpPr>
        <p:spPr>
          <a:xfrm>
            <a:off x="9375140" y="5149193"/>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6A87B0F5-31A0-CCB7-F625-6ECDDE844061}"/>
              </a:ext>
            </a:extLst>
          </p:cNvPr>
          <p:cNvCxnSpPr/>
          <p:nvPr/>
        </p:nvCxnSpPr>
        <p:spPr>
          <a:xfrm>
            <a:off x="9375140" y="5349853"/>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66643190-723D-9136-51D0-4417D29FEFAD}"/>
              </a:ext>
            </a:extLst>
          </p:cNvPr>
          <p:cNvCxnSpPr/>
          <p:nvPr/>
        </p:nvCxnSpPr>
        <p:spPr>
          <a:xfrm>
            <a:off x="9375140" y="5550513"/>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A3844207-A51F-063D-C4C3-558123159B02}"/>
              </a:ext>
            </a:extLst>
          </p:cNvPr>
          <p:cNvCxnSpPr/>
          <p:nvPr/>
        </p:nvCxnSpPr>
        <p:spPr>
          <a:xfrm>
            <a:off x="9375140" y="5751173"/>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60950E8C-ABC5-8102-219E-5428622B556C}"/>
              </a:ext>
            </a:extLst>
          </p:cNvPr>
          <p:cNvCxnSpPr/>
          <p:nvPr/>
        </p:nvCxnSpPr>
        <p:spPr>
          <a:xfrm>
            <a:off x="6685280" y="4547213"/>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0C0367AD-8418-399A-6BA6-C0CA18F188CE}"/>
              </a:ext>
            </a:extLst>
          </p:cNvPr>
          <p:cNvCxnSpPr/>
          <p:nvPr/>
        </p:nvCxnSpPr>
        <p:spPr>
          <a:xfrm>
            <a:off x="6685280" y="4747873"/>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9EAF1992-415C-0368-3E60-4E76022CE63E}"/>
              </a:ext>
            </a:extLst>
          </p:cNvPr>
          <p:cNvCxnSpPr/>
          <p:nvPr/>
        </p:nvCxnSpPr>
        <p:spPr>
          <a:xfrm>
            <a:off x="6685280" y="4948533"/>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F47A2197-E434-9188-E804-C1E6C1001E23}"/>
              </a:ext>
            </a:extLst>
          </p:cNvPr>
          <p:cNvCxnSpPr/>
          <p:nvPr/>
        </p:nvCxnSpPr>
        <p:spPr>
          <a:xfrm>
            <a:off x="6685280" y="5149193"/>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153E71E9-C341-BE62-E2E9-771CED9B71C7}"/>
              </a:ext>
            </a:extLst>
          </p:cNvPr>
          <p:cNvCxnSpPr/>
          <p:nvPr/>
        </p:nvCxnSpPr>
        <p:spPr>
          <a:xfrm>
            <a:off x="6685280" y="5349853"/>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218C0CCC-563E-9AEF-2414-6375148D18D0}"/>
              </a:ext>
            </a:extLst>
          </p:cNvPr>
          <p:cNvCxnSpPr/>
          <p:nvPr/>
        </p:nvCxnSpPr>
        <p:spPr>
          <a:xfrm>
            <a:off x="6685280" y="5550513"/>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958C0B02-72B0-61C0-6C88-AB146D078319}"/>
              </a:ext>
            </a:extLst>
          </p:cNvPr>
          <p:cNvCxnSpPr/>
          <p:nvPr/>
        </p:nvCxnSpPr>
        <p:spPr>
          <a:xfrm>
            <a:off x="6685280" y="5751173"/>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062AE761-4609-5502-FCE8-CD77BF7C5D0A}"/>
              </a:ext>
            </a:extLst>
          </p:cNvPr>
          <p:cNvCxnSpPr/>
          <p:nvPr/>
        </p:nvCxnSpPr>
        <p:spPr>
          <a:xfrm>
            <a:off x="3821311" y="4857764"/>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A739CA35-222F-9126-517A-AC34FA9BDE61}"/>
              </a:ext>
            </a:extLst>
          </p:cNvPr>
          <p:cNvCxnSpPr/>
          <p:nvPr/>
        </p:nvCxnSpPr>
        <p:spPr>
          <a:xfrm>
            <a:off x="3821311" y="5058424"/>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61672C36-4488-D860-0D1A-31332D9C1689}"/>
              </a:ext>
            </a:extLst>
          </p:cNvPr>
          <p:cNvCxnSpPr/>
          <p:nvPr/>
        </p:nvCxnSpPr>
        <p:spPr>
          <a:xfrm>
            <a:off x="3821311" y="5259084"/>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3126B79F-052E-023A-3AC1-A18551A21F88}"/>
              </a:ext>
            </a:extLst>
          </p:cNvPr>
          <p:cNvCxnSpPr/>
          <p:nvPr/>
        </p:nvCxnSpPr>
        <p:spPr>
          <a:xfrm>
            <a:off x="3821311" y="5459744"/>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6A946C7B-3044-1C7E-A5FC-05F76ED5E642}"/>
              </a:ext>
            </a:extLst>
          </p:cNvPr>
          <p:cNvCxnSpPr/>
          <p:nvPr/>
        </p:nvCxnSpPr>
        <p:spPr>
          <a:xfrm>
            <a:off x="3821311" y="5660404"/>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DF67ADF1-1675-5BC5-407F-06F3C2CCD59E}"/>
              </a:ext>
            </a:extLst>
          </p:cNvPr>
          <p:cNvCxnSpPr/>
          <p:nvPr/>
        </p:nvCxnSpPr>
        <p:spPr>
          <a:xfrm>
            <a:off x="3821311" y="5861064"/>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4B8551D2-AA64-2D9E-78CD-213D1DD4EA5B}"/>
              </a:ext>
            </a:extLst>
          </p:cNvPr>
          <p:cNvCxnSpPr/>
          <p:nvPr/>
        </p:nvCxnSpPr>
        <p:spPr>
          <a:xfrm>
            <a:off x="3821311" y="6061724"/>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E71808A3-8E6E-EAEA-076A-5D57B49C1066}"/>
              </a:ext>
            </a:extLst>
          </p:cNvPr>
          <p:cNvCxnSpPr/>
          <p:nvPr/>
        </p:nvCxnSpPr>
        <p:spPr>
          <a:xfrm>
            <a:off x="6685280" y="5975459"/>
            <a:ext cx="148653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779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4416594"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调查问卷的设计与分析</a:t>
            </a:r>
          </a:p>
        </p:txBody>
      </p:sp>
      <p:sp>
        <p:nvSpPr>
          <p:cNvPr id="3" name="文本框 2">
            <a:extLst>
              <a:ext uri="{FF2B5EF4-FFF2-40B4-BE49-F238E27FC236}">
                <a16:creationId xmlns:a16="http://schemas.microsoft.com/office/drawing/2014/main" id="{1D39B433-5A7B-00A8-AC2D-8C27AA853B5A}"/>
              </a:ext>
            </a:extLst>
          </p:cNvPr>
          <p:cNvSpPr txBox="1"/>
          <p:nvPr/>
        </p:nvSpPr>
        <p:spPr>
          <a:xfrm>
            <a:off x="1112808" y="1155700"/>
            <a:ext cx="10238452" cy="1993046"/>
          </a:xfrm>
          <a:prstGeom prst="rect">
            <a:avLst/>
          </a:prstGeom>
          <a:noFill/>
        </p:spPr>
        <p:txBody>
          <a:bodyPr wrap="square" rtlCol="0">
            <a:spAutoFit/>
          </a:bodyPr>
          <a:lstStyle/>
          <a:p>
            <a:pPr algn="l" fontAlgn="auto">
              <a:lnSpc>
                <a:spcPct val="132000"/>
              </a:lnSpc>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常见的问卷网站包括：</a:t>
            </a:r>
            <a:endPar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endParaRPr>
          </a:p>
          <a:p>
            <a:pPr marL="342900" indent="-342900" algn="l" fontAlgn="auto">
              <a:lnSpc>
                <a:spcPct val="132000"/>
              </a:lnSpc>
              <a:buClr>
                <a:schemeClr val="accent6"/>
              </a:buClr>
              <a:buFont typeface="Wingdings" panose="05000000000000000000" pitchFamily="2" charset="2"/>
              <a:buChar char="Ø"/>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问卷网（</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https://www.wenjuan.com/</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a:t>
            </a:r>
          </a:p>
          <a:p>
            <a:pPr marL="342900" indent="-342900" algn="l" fontAlgn="auto">
              <a:lnSpc>
                <a:spcPct val="132000"/>
              </a:lnSpc>
              <a:buClr>
                <a:schemeClr val="accent6"/>
              </a:buClr>
              <a:buFont typeface="Wingdings" panose="05000000000000000000" pitchFamily="2" charset="2"/>
              <a:buChar char="Ø"/>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问卷星（</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https://www.wjx.cn/</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a:t>
            </a:r>
          </a:p>
          <a:p>
            <a:pPr marL="342900" indent="-342900" algn="l" fontAlgn="auto">
              <a:lnSpc>
                <a:spcPct val="132000"/>
              </a:lnSpc>
              <a:buClr>
                <a:schemeClr val="accent6"/>
              </a:buClr>
              <a:buFont typeface="Wingdings" panose="05000000000000000000" pitchFamily="2" charset="2"/>
              <a:buChar char="Ø"/>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腾讯问卷（</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https://wj.qq.com/</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）等。</a:t>
            </a:r>
          </a:p>
        </p:txBody>
      </p:sp>
      <p:pic>
        <p:nvPicPr>
          <p:cNvPr id="20" name="Picture 2">
            <a:extLst>
              <a:ext uri="{FF2B5EF4-FFF2-40B4-BE49-F238E27FC236}">
                <a16:creationId xmlns:a16="http://schemas.microsoft.com/office/drawing/2014/main" id="{D5FEDA36-4065-76B0-AAD3-971CD12F9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808" y="3709255"/>
            <a:ext cx="5201728" cy="1955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a:extLst>
              <a:ext uri="{FF2B5EF4-FFF2-40B4-BE49-F238E27FC236}">
                <a16:creationId xmlns:a16="http://schemas.microsoft.com/office/drawing/2014/main" id="{9309B9F0-FF13-5F5C-9AC9-6E96EE94F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1425" y="3709255"/>
            <a:ext cx="3430012" cy="1955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906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3570208"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问卷分析与可视化</a:t>
            </a:r>
          </a:p>
        </p:txBody>
      </p:sp>
      <p:sp>
        <p:nvSpPr>
          <p:cNvPr id="3" name="文本框 2">
            <a:extLst>
              <a:ext uri="{FF2B5EF4-FFF2-40B4-BE49-F238E27FC236}">
                <a16:creationId xmlns:a16="http://schemas.microsoft.com/office/drawing/2014/main" id="{1746C8FD-996C-1203-816D-8E2438098E0E}"/>
              </a:ext>
            </a:extLst>
          </p:cNvPr>
          <p:cNvSpPr txBox="1"/>
          <p:nvPr/>
        </p:nvSpPr>
        <p:spPr>
          <a:xfrm>
            <a:off x="481041" y="1155700"/>
            <a:ext cx="10870219" cy="2565767"/>
          </a:xfrm>
          <a:prstGeom prst="rect">
            <a:avLst/>
          </a:prstGeom>
          <a:noFill/>
        </p:spPr>
        <p:txBody>
          <a:bodyPr wrap="square" rtlCol="0">
            <a:spAutoFit/>
          </a:bodyPr>
          <a:lstStyle/>
          <a:p>
            <a:pPr marL="342900" indent="-342900" algn="l" fontAlgn="auto">
              <a:lnSpc>
                <a:spcPct val="132000"/>
              </a:lnSpc>
              <a:spcBef>
                <a:spcPts val="600"/>
              </a:spcBef>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问卷投放之后，大部分网站可以随时对已经提交的问卷进行分析，包括统计图表分析，交叉分析等。由于设计目标类似，所以，不同的问卷网站的数据分析和可视化功能基本相同，只是细节上稍有差异。</a:t>
            </a:r>
          </a:p>
          <a:p>
            <a:pPr marL="342900" indent="-342900" algn="l" fontAlgn="auto">
              <a:lnSpc>
                <a:spcPct val="132000"/>
              </a:lnSpc>
              <a:spcBef>
                <a:spcPts val="600"/>
              </a:spcBef>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下面以“大学计算机课程改革情况调查”作为实例进行分析。该调查参与问卷的教师</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500</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多人，可以通过表格、饼状图、圆环图、柱状图、条形图来对数据分析进行可视化，如左图所示。在生成前，还可以根据自己的爱好进行配色，如图右所示。</a:t>
            </a:r>
          </a:p>
        </p:txBody>
      </p:sp>
      <p:pic>
        <p:nvPicPr>
          <p:cNvPr id="4" name="图片 3">
            <a:extLst>
              <a:ext uri="{FF2B5EF4-FFF2-40B4-BE49-F238E27FC236}">
                <a16:creationId xmlns:a16="http://schemas.microsoft.com/office/drawing/2014/main" id="{E5992C96-FFBA-DCA7-DAF0-C07256B88D1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1041" y="3854927"/>
            <a:ext cx="5160056" cy="2732314"/>
          </a:xfrm>
          <a:prstGeom prst="rect">
            <a:avLst/>
          </a:prstGeom>
          <a:noFill/>
          <a:ln>
            <a:noFill/>
          </a:ln>
        </p:spPr>
      </p:pic>
      <p:pic>
        <p:nvPicPr>
          <p:cNvPr id="5" name="图片 4">
            <a:extLst>
              <a:ext uri="{FF2B5EF4-FFF2-40B4-BE49-F238E27FC236}">
                <a16:creationId xmlns:a16="http://schemas.microsoft.com/office/drawing/2014/main" id="{0B52A32B-872A-4D51-3DC5-E1092FD2BBC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36494" y="3854927"/>
            <a:ext cx="5554164" cy="2730545"/>
          </a:xfrm>
          <a:prstGeom prst="rect">
            <a:avLst/>
          </a:prstGeom>
          <a:noFill/>
          <a:ln>
            <a:noFill/>
          </a:ln>
        </p:spPr>
      </p:pic>
    </p:spTree>
    <p:extLst>
      <p:ext uri="{BB962C8B-B14F-4D97-AF65-F5344CB8AC3E}">
        <p14:creationId xmlns:p14="http://schemas.microsoft.com/office/powerpoint/2010/main" val="1507835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7692106"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6.3.4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基于</a:t>
            </a:r>
            <a:r>
              <a:rPr lang="en-US" altLang="zh-CN" sz="3200" spc="100" dirty="0" err="1">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Echarts</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平台的数据分析可视化</a:t>
            </a:r>
          </a:p>
        </p:txBody>
      </p:sp>
      <p:sp>
        <p:nvSpPr>
          <p:cNvPr id="20" name="矩形 19">
            <a:extLst>
              <a:ext uri="{FF2B5EF4-FFF2-40B4-BE49-F238E27FC236}">
                <a16:creationId xmlns:a16="http://schemas.microsoft.com/office/drawing/2014/main" id="{B8BD1324-4B5C-56F6-BECD-D10C324524B2}"/>
              </a:ext>
            </a:extLst>
          </p:cNvPr>
          <p:cNvSpPr/>
          <p:nvPr/>
        </p:nvSpPr>
        <p:spPr>
          <a:xfrm>
            <a:off x="666115" y="1578660"/>
            <a:ext cx="2430780" cy="445135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矩形 20">
            <a:extLst>
              <a:ext uri="{FF2B5EF4-FFF2-40B4-BE49-F238E27FC236}">
                <a16:creationId xmlns:a16="http://schemas.microsoft.com/office/drawing/2014/main" id="{BCFAAA32-B643-3828-4278-B503E659BC05}"/>
              </a:ext>
            </a:extLst>
          </p:cNvPr>
          <p:cNvSpPr/>
          <p:nvPr/>
        </p:nvSpPr>
        <p:spPr>
          <a:xfrm>
            <a:off x="3411220" y="1597075"/>
            <a:ext cx="2430780" cy="444881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矩形 21">
            <a:extLst>
              <a:ext uri="{FF2B5EF4-FFF2-40B4-BE49-F238E27FC236}">
                <a16:creationId xmlns:a16="http://schemas.microsoft.com/office/drawing/2014/main" id="{C6B68FCC-E72C-1EFE-A855-2BA81FDD2747}"/>
              </a:ext>
            </a:extLst>
          </p:cNvPr>
          <p:cNvSpPr/>
          <p:nvPr/>
        </p:nvSpPr>
        <p:spPr>
          <a:xfrm>
            <a:off x="6156960" y="1586915"/>
            <a:ext cx="2430780" cy="444881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矩形 22">
            <a:extLst>
              <a:ext uri="{FF2B5EF4-FFF2-40B4-BE49-F238E27FC236}">
                <a16:creationId xmlns:a16="http://schemas.microsoft.com/office/drawing/2014/main" id="{7C5268FC-B3E2-77DC-9CE7-57A32D5455BF}"/>
              </a:ext>
            </a:extLst>
          </p:cNvPr>
          <p:cNvSpPr/>
          <p:nvPr/>
        </p:nvSpPr>
        <p:spPr>
          <a:xfrm>
            <a:off x="8902700" y="1591995"/>
            <a:ext cx="2430780" cy="443865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a:extLst>
              <a:ext uri="{FF2B5EF4-FFF2-40B4-BE49-F238E27FC236}">
                <a16:creationId xmlns:a16="http://schemas.microsoft.com/office/drawing/2014/main" id="{7382D646-00FF-9D15-255F-EF4A2EC5FA85}"/>
              </a:ext>
            </a:extLst>
          </p:cNvPr>
          <p:cNvSpPr txBox="1"/>
          <p:nvPr/>
        </p:nvSpPr>
        <p:spPr>
          <a:xfrm>
            <a:off x="835584" y="1768931"/>
            <a:ext cx="2072692" cy="2980303"/>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大数据数据可视化是指对大型数据集合中的数据，通过利用数据分析和开发工具，以图形、图像形式进行表示，以此发现其中未知信息的处理过程。</a:t>
            </a:r>
          </a:p>
        </p:txBody>
      </p:sp>
      <p:sp>
        <p:nvSpPr>
          <p:cNvPr id="25" name="文本框 24">
            <a:extLst>
              <a:ext uri="{FF2B5EF4-FFF2-40B4-BE49-F238E27FC236}">
                <a16:creationId xmlns:a16="http://schemas.microsoft.com/office/drawing/2014/main" id="{54749C37-4F30-E101-601F-B6269CAEEF35}"/>
              </a:ext>
            </a:extLst>
          </p:cNvPr>
          <p:cNvSpPr txBox="1"/>
          <p:nvPr/>
        </p:nvSpPr>
        <p:spPr>
          <a:xfrm>
            <a:off x="3572071" y="1807816"/>
            <a:ext cx="2072692" cy="3711529"/>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数据可视化有许多方法，这些方法根据其可视化的原理不同可以划分为：</a:t>
            </a:r>
          </a:p>
          <a:p>
            <a:pPr marL="285750" indent="-285750" algn="just" fontAlgn="auto">
              <a:lnSpc>
                <a:spcPct val="132000"/>
              </a:lnSpc>
              <a:buClr>
                <a:schemeClr val="accent6"/>
              </a:buClr>
              <a:buFont typeface="Wingdings" panose="05000000000000000000" pitchFamily="2" charset="2"/>
              <a:buChar char="l"/>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基于几何的技术、</a:t>
            </a:r>
          </a:p>
          <a:p>
            <a:pPr marL="285750" indent="-285750" algn="just" fontAlgn="auto">
              <a:lnSpc>
                <a:spcPct val="132000"/>
              </a:lnSpc>
              <a:buClr>
                <a:schemeClr val="accent6"/>
              </a:buClr>
              <a:buFont typeface="Wingdings" panose="05000000000000000000" pitchFamily="2" charset="2"/>
              <a:buChar char="l"/>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面向像素的技术、</a:t>
            </a:r>
          </a:p>
          <a:p>
            <a:pPr marL="285750" indent="-285750" algn="just" fontAlgn="auto">
              <a:lnSpc>
                <a:spcPct val="132000"/>
              </a:lnSpc>
              <a:buClr>
                <a:schemeClr val="accent6"/>
              </a:buClr>
              <a:buFont typeface="Wingdings" panose="05000000000000000000" pitchFamily="2" charset="2"/>
              <a:buChar char="l"/>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基于图标的技术、</a:t>
            </a:r>
          </a:p>
          <a:p>
            <a:pPr marL="285750" indent="-285750" algn="just" fontAlgn="auto">
              <a:lnSpc>
                <a:spcPct val="132000"/>
              </a:lnSpc>
              <a:buClr>
                <a:schemeClr val="accent6"/>
              </a:buClr>
              <a:buFont typeface="Wingdings" panose="05000000000000000000" pitchFamily="2" charset="2"/>
              <a:buChar char="l"/>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基于层次的技术</a:t>
            </a:r>
          </a:p>
          <a:p>
            <a:pPr marL="285750" indent="-285750" algn="just" fontAlgn="auto">
              <a:lnSpc>
                <a:spcPct val="132000"/>
              </a:lnSpc>
              <a:buClr>
                <a:schemeClr val="accent6"/>
              </a:buClr>
              <a:buFont typeface="Wingdings" panose="05000000000000000000" pitchFamily="2" charset="2"/>
              <a:buChar char="l"/>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基于图像的技术等等。</a:t>
            </a:r>
          </a:p>
        </p:txBody>
      </p:sp>
      <p:sp>
        <p:nvSpPr>
          <p:cNvPr id="26" name="文本框 25">
            <a:extLst>
              <a:ext uri="{FF2B5EF4-FFF2-40B4-BE49-F238E27FC236}">
                <a16:creationId xmlns:a16="http://schemas.microsoft.com/office/drawing/2014/main" id="{6964B1D7-FA7E-B39E-0F29-0C96B0096287}"/>
              </a:ext>
            </a:extLst>
          </p:cNvPr>
          <p:cNvSpPr txBox="1"/>
          <p:nvPr/>
        </p:nvSpPr>
        <p:spPr>
          <a:xfrm>
            <a:off x="6298142" y="1812315"/>
            <a:ext cx="2072692" cy="1883464"/>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大数据分析可视化是目前的研究热点，很多企业开发了相关产品为广大用户使用。</a:t>
            </a:r>
          </a:p>
        </p:txBody>
      </p:sp>
      <p:sp>
        <p:nvSpPr>
          <p:cNvPr id="27" name="文本框 26">
            <a:extLst>
              <a:ext uri="{FF2B5EF4-FFF2-40B4-BE49-F238E27FC236}">
                <a16:creationId xmlns:a16="http://schemas.microsoft.com/office/drawing/2014/main" id="{B10665A4-39EF-D8C2-2E38-A483C8EC1EDA}"/>
              </a:ext>
            </a:extLst>
          </p:cNvPr>
          <p:cNvSpPr txBox="1"/>
          <p:nvPr/>
        </p:nvSpPr>
        <p:spPr>
          <a:xfrm>
            <a:off x="9067802" y="1807816"/>
            <a:ext cx="2072692" cy="2249077"/>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从使用模式上来分，包括基于</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Web</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的数据可视化平台（如网站）和基于客户端的数据可视化工具（如软件）。</a:t>
            </a:r>
          </a:p>
        </p:txBody>
      </p:sp>
      <p:cxnSp>
        <p:nvCxnSpPr>
          <p:cNvPr id="31" name="直接连接符 30">
            <a:extLst>
              <a:ext uri="{FF2B5EF4-FFF2-40B4-BE49-F238E27FC236}">
                <a16:creationId xmlns:a16="http://schemas.microsoft.com/office/drawing/2014/main" id="{EA81FA11-7353-F0ED-8229-198BCFFF5297}"/>
              </a:ext>
            </a:extLst>
          </p:cNvPr>
          <p:cNvCxnSpPr/>
          <p:nvPr/>
        </p:nvCxnSpPr>
        <p:spPr>
          <a:xfrm>
            <a:off x="9375140" y="425391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3A8C37F9-F059-5B0C-D3C3-F847AD3CA3AC}"/>
              </a:ext>
            </a:extLst>
          </p:cNvPr>
          <p:cNvCxnSpPr/>
          <p:nvPr/>
        </p:nvCxnSpPr>
        <p:spPr>
          <a:xfrm>
            <a:off x="9375140" y="445457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69DA3B4A-FB13-7C78-720A-49F2FDEE3DE7}"/>
              </a:ext>
            </a:extLst>
          </p:cNvPr>
          <p:cNvCxnSpPr/>
          <p:nvPr/>
        </p:nvCxnSpPr>
        <p:spPr>
          <a:xfrm>
            <a:off x="9375140" y="465523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DD1C2F52-75F9-A3FB-3E27-A4D08B0244B0}"/>
              </a:ext>
            </a:extLst>
          </p:cNvPr>
          <p:cNvCxnSpPr/>
          <p:nvPr/>
        </p:nvCxnSpPr>
        <p:spPr>
          <a:xfrm>
            <a:off x="9375140" y="485589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6A87B0F5-31A0-CCB7-F625-6ECDDE844061}"/>
              </a:ext>
            </a:extLst>
          </p:cNvPr>
          <p:cNvCxnSpPr/>
          <p:nvPr/>
        </p:nvCxnSpPr>
        <p:spPr>
          <a:xfrm>
            <a:off x="9375140" y="505655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66643190-723D-9136-51D0-4417D29FEFAD}"/>
              </a:ext>
            </a:extLst>
          </p:cNvPr>
          <p:cNvCxnSpPr/>
          <p:nvPr/>
        </p:nvCxnSpPr>
        <p:spPr>
          <a:xfrm>
            <a:off x="9375140" y="525721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A3844207-A51F-063D-C4C3-558123159B02}"/>
              </a:ext>
            </a:extLst>
          </p:cNvPr>
          <p:cNvCxnSpPr/>
          <p:nvPr/>
        </p:nvCxnSpPr>
        <p:spPr>
          <a:xfrm>
            <a:off x="9375140" y="545787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60950E8C-ABC5-8102-219E-5428622B556C}"/>
              </a:ext>
            </a:extLst>
          </p:cNvPr>
          <p:cNvCxnSpPr/>
          <p:nvPr/>
        </p:nvCxnSpPr>
        <p:spPr>
          <a:xfrm>
            <a:off x="6685280" y="425391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0C0367AD-8418-399A-6BA6-C0CA18F188CE}"/>
              </a:ext>
            </a:extLst>
          </p:cNvPr>
          <p:cNvCxnSpPr/>
          <p:nvPr/>
        </p:nvCxnSpPr>
        <p:spPr>
          <a:xfrm>
            <a:off x="6685280" y="445457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9EAF1992-415C-0368-3E60-4E76022CE63E}"/>
              </a:ext>
            </a:extLst>
          </p:cNvPr>
          <p:cNvCxnSpPr/>
          <p:nvPr/>
        </p:nvCxnSpPr>
        <p:spPr>
          <a:xfrm>
            <a:off x="6685280" y="465523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F47A2197-E434-9188-E804-C1E6C1001E23}"/>
              </a:ext>
            </a:extLst>
          </p:cNvPr>
          <p:cNvCxnSpPr/>
          <p:nvPr/>
        </p:nvCxnSpPr>
        <p:spPr>
          <a:xfrm>
            <a:off x="6685280" y="485589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153E71E9-C341-BE62-E2E9-771CED9B71C7}"/>
              </a:ext>
            </a:extLst>
          </p:cNvPr>
          <p:cNvCxnSpPr/>
          <p:nvPr/>
        </p:nvCxnSpPr>
        <p:spPr>
          <a:xfrm>
            <a:off x="6685280" y="505655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218C0CCC-563E-9AEF-2414-6375148D18D0}"/>
              </a:ext>
            </a:extLst>
          </p:cNvPr>
          <p:cNvCxnSpPr/>
          <p:nvPr/>
        </p:nvCxnSpPr>
        <p:spPr>
          <a:xfrm>
            <a:off x="6685280" y="525721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958C0B02-72B0-61C0-6C88-AB146D078319}"/>
              </a:ext>
            </a:extLst>
          </p:cNvPr>
          <p:cNvCxnSpPr/>
          <p:nvPr/>
        </p:nvCxnSpPr>
        <p:spPr>
          <a:xfrm>
            <a:off x="6685280" y="545787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E71808A3-8E6E-EAEA-076A-5D57B49C1066}"/>
              </a:ext>
            </a:extLst>
          </p:cNvPr>
          <p:cNvCxnSpPr/>
          <p:nvPr/>
        </p:nvCxnSpPr>
        <p:spPr>
          <a:xfrm>
            <a:off x="6685280" y="5682161"/>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C773EBD2-442B-CF9F-7AFB-E61EAECD1C45}"/>
              </a:ext>
            </a:extLst>
          </p:cNvPr>
          <p:cNvCxnSpPr/>
          <p:nvPr/>
        </p:nvCxnSpPr>
        <p:spPr>
          <a:xfrm>
            <a:off x="9375140" y="5682161"/>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D4F2BE10-906E-7F46-5679-BA02F4CD7A26}"/>
              </a:ext>
            </a:extLst>
          </p:cNvPr>
          <p:cNvCxnSpPr/>
          <p:nvPr/>
        </p:nvCxnSpPr>
        <p:spPr>
          <a:xfrm>
            <a:off x="1099532" y="4947911"/>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6528B1A8-D534-942A-76B2-A9FD0E88A4A5}"/>
              </a:ext>
            </a:extLst>
          </p:cNvPr>
          <p:cNvCxnSpPr/>
          <p:nvPr/>
        </p:nvCxnSpPr>
        <p:spPr>
          <a:xfrm>
            <a:off x="1099532" y="5148571"/>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49E2ABC8-DE82-C994-53BF-320E1EA140A8}"/>
              </a:ext>
            </a:extLst>
          </p:cNvPr>
          <p:cNvCxnSpPr/>
          <p:nvPr/>
        </p:nvCxnSpPr>
        <p:spPr>
          <a:xfrm>
            <a:off x="1099532" y="5349231"/>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2DA69850-9910-9D8E-C628-28A176D21B6A}"/>
              </a:ext>
            </a:extLst>
          </p:cNvPr>
          <p:cNvCxnSpPr/>
          <p:nvPr/>
        </p:nvCxnSpPr>
        <p:spPr>
          <a:xfrm>
            <a:off x="1099532" y="5549891"/>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D5C23F30-6FBD-5191-3022-0AABF1A058AA}"/>
              </a:ext>
            </a:extLst>
          </p:cNvPr>
          <p:cNvCxnSpPr/>
          <p:nvPr/>
        </p:nvCxnSpPr>
        <p:spPr>
          <a:xfrm>
            <a:off x="1099532" y="5774177"/>
            <a:ext cx="148653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627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3147015"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数据可视化工具</a:t>
            </a:r>
          </a:p>
        </p:txBody>
      </p:sp>
      <p:sp>
        <p:nvSpPr>
          <p:cNvPr id="10" name="椭圆 9">
            <a:extLst>
              <a:ext uri="{FF2B5EF4-FFF2-40B4-BE49-F238E27FC236}">
                <a16:creationId xmlns:a16="http://schemas.microsoft.com/office/drawing/2014/main" id="{D7F7CE2E-6F80-8062-CD66-82D511E628D8}"/>
              </a:ext>
            </a:extLst>
          </p:cNvPr>
          <p:cNvSpPr/>
          <p:nvPr/>
        </p:nvSpPr>
        <p:spPr>
          <a:xfrm>
            <a:off x="1195998" y="1554739"/>
            <a:ext cx="1540778" cy="1540778"/>
          </a:xfrm>
          <a:prstGeom prst="ellipse">
            <a:avLst/>
          </a:prstGeom>
          <a:blipFill>
            <a:blip r:embed="rId3">
              <a:extLst>
                <a:ext uri="{BEBA8EAE-BF5A-486C-A8C5-ECC9F3942E4B}">
                  <a14:imgProps xmlns:a14="http://schemas.microsoft.com/office/drawing/2010/main">
                    <a14:imgLayer r:embed="rId4">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2" name="椭圆 11">
            <a:extLst>
              <a:ext uri="{FF2B5EF4-FFF2-40B4-BE49-F238E27FC236}">
                <a16:creationId xmlns:a16="http://schemas.microsoft.com/office/drawing/2014/main" id="{31A476A5-E038-30FC-55AB-275E6A2C2DE3}"/>
              </a:ext>
            </a:extLst>
          </p:cNvPr>
          <p:cNvSpPr/>
          <p:nvPr/>
        </p:nvSpPr>
        <p:spPr>
          <a:xfrm>
            <a:off x="1202348" y="1560013"/>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椭圆 12">
            <a:extLst>
              <a:ext uri="{FF2B5EF4-FFF2-40B4-BE49-F238E27FC236}">
                <a16:creationId xmlns:a16="http://schemas.microsoft.com/office/drawing/2014/main" id="{31043E12-B167-8AF3-148D-21DD26F88EA4}"/>
              </a:ext>
            </a:extLst>
          </p:cNvPr>
          <p:cNvSpPr/>
          <p:nvPr/>
        </p:nvSpPr>
        <p:spPr>
          <a:xfrm>
            <a:off x="2301297" y="1408093"/>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椭圆 10">
            <a:extLst>
              <a:ext uri="{FF2B5EF4-FFF2-40B4-BE49-F238E27FC236}">
                <a16:creationId xmlns:a16="http://schemas.microsoft.com/office/drawing/2014/main" id="{529D9E29-38AB-2449-DAB4-06E8E8463F6C}"/>
              </a:ext>
            </a:extLst>
          </p:cNvPr>
          <p:cNvSpPr/>
          <p:nvPr/>
        </p:nvSpPr>
        <p:spPr>
          <a:xfrm>
            <a:off x="2432241" y="1567988"/>
            <a:ext cx="398513" cy="340610"/>
          </a:xfrm>
          <a:custGeom>
            <a:avLst/>
            <a:gdLst>
              <a:gd name="T0" fmla="*/ 14836 w 15142"/>
              <a:gd name="T1" fmla="*/ 4282 h 12941"/>
              <a:gd name="T2" fmla="*/ 12685 w 15142"/>
              <a:gd name="T3" fmla="*/ 661 h 12941"/>
              <a:gd name="T4" fmla="*/ 11524 w 15142"/>
              <a:gd name="T5" fmla="*/ 0 h 12941"/>
              <a:gd name="T6" fmla="*/ 3617 w 15142"/>
              <a:gd name="T7" fmla="*/ 0 h 12941"/>
              <a:gd name="T8" fmla="*/ 2457 w 15142"/>
              <a:gd name="T9" fmla="*/ 661 h 12941"/>
              <a:gd name="T10" fmla="*/ 306 w 15142"/>
              <a:gd name="T11" fmla="*/ 4283 h 12941"/>
              <a:gd name="T12" fmla="*/ 484 w 15142"/>
              <a:gd name="T13" fmla="*/ 5899 h 12941"/>
              <a:gd name="T14" fmla="*/ 6588 w 15142"/>
              <a:gd name="T15" fmla="*/ 12376 h 12941"/>
              <a:gd name="T16" fmla="*/ 8553 w 15142"/>
              <a:gd name="T17" fmla="*/ 12376 h 12941"/>
              <a:gd name="T18" fmla="*/ 14658 w 15142"/>
              <a:gd name="T19" fmla="*/ 5899 h 12941"/>
              <a:gd name="T20" fmla="*/ 14836 w 15142"/>
              <a:gd name="T21" fmla="*/ 4282 h 12941"/>
              <a:gd name="T22" fmla="*/ 11680 w 15142"/>
              <a:gd name="T23" fmla="*/ 5840 h 12941"/>
              <a:gd name="T24" fmla="*/ 8600 w 15142"/>
              <a:gd name="T25" fmla="*/ 9107 h 12941"/>
              <a:gd name="T26" fmla="*/ 6540 w 15142"/>
              <a:gd name="T27" fmla="*/ 9107 h 12941"/>
              <a:gd name="T28" fmla="*/ 3461 w 15142"/>
              <a:gd name="T29" fmla="*/ 5840 h 12941"/>
              <a:gd name="T30" fmla="*/ 3466 w 15142"/>
              <a:gd name="T31" fmla="*/ 5353 h 12941"/>
              <a:gd name="T32" fmla="*/ 3952 w 15142"/>
              <a:gd name="T33" fmla="*/ 5378 h 12941"/>
              <a:gd name="T34" fmla="*/ 7032 w 15142"/>
              <a:gd name="T35" fmla="*/ 8644 h 12941"/>
              <a:gd name="T36" fmla="*/ 8109 w 15142"/>
              <a:gd name="T37" fmla="*/ 8644 h 12941"/>
              <a:gd name="T38" fmla="*/ 11188 w 15142"/>
              <a:gd name="T39" fmla="*/ 5378 h 12941"/>
              <a:gd name="T40" fmla="*/ 11665 w 15142"/>
              <a:gd name="T41" fmla="*/ 5364 h 12941"/>
              <a:gd name="T42" fmla="*/ 11679 w 15142"/>
              <a:gd name="T43" fmla="*/ 5841 h 12941"/>
              <a:gd name="T44" fmla="*/ 11680 w 15142"/>
              <a:gd name="T45" fmla="*/ 5840 h 1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42" h="12941">
                <a:moveTo>
                  <a:pt x="14836" y="4282"/>
                </a:moveTo>
                <a:lnTo>
                  <a:pt x="12685" y="661"/>
                </a:lnTo>
                <a:cubicBezTo>
                  <a:pt x="12440" y="252"/>
                  <a:pt x="12000" y="1"/>
                  <a:pt x="11524" y="0"/>
                </a:cubicBezTo>
                <a:lnTo>
                  <a:pt x="3617" y="0"/>
                </a:lnTo>
                <a:cubicBezTo>
                  <a:pt x="3141" y="1"/>
                  <a:pt x="2701" y="252"/>
                  <a:pt x="2457" y="661"/>
                </a:cubicBezTo>
                <a:lnTo>
                  <a:pt x="306" y="4283"/>
                </a:lnTo>
                <a:cubicBezTo>
                  <a:pt x="0" y="4802"/>
                  <a:pt x="72" y="5460"/>
                  <a:pt x="484" y="5899"/>
                </a:cubicBezTo>
                <a:lnTo>
                  <a:pt x="6588" y="12376"/>
                </a:lnTo>
                <a:cubicBezTo>
                  <a:pt x="7121" y="12941"/>
                  <a:pt x="8020" y="12941"/>
                  <a:pt x="8553" y="12376"/>
                </a:cubicBezTo>
                <a:lnTo>
                  <a:pt x="14658" y="5899"/>
                </a:lnTo>
                <a:cubicBezTo>
                  <a:pt x="15070" y="5460"/>
                  <a:pt x="15142" y="4801"/>
                  <a:pt x="14836" y="4282"/>
                </a:cubicBezTo>
                <a:close/>
                <a:moveTo>
                  <a:pt x="11680" y="5840"/>
                </a:moveTo>
                <a:lnTo>
                  <a:pt x="8600" y="9107"/>
                </a:lnTo>
                <a:cubicBezTo>
                  <a:pt x="8041" y="9700"/>
                  <a:pt x="7099" y="9700"/>
                  <a:pt x="6540" y="9107"/>
                </a:cubicBezTo>
                <a:lnTo>
                  <a:pt x="3461" y="5840"/>
                </a:lnTo>
                <a:cubicBezTo>
                  <a:pt x="3324" y="5706"/>
                  <a:pt x="3326" y="5484"/>
                  <a:pt x="3466" y="5353"/>
                </a:cubicBezTo>
                <a:cubicBezTo>
                  <a:pt x="3606" y="5221"/>
                  <a:pt x="3827" y="5233"/>
                  <a:pt x="3952" y="5378"/>
                </a:cubicBezTo>
                <a:lnTo>
                  <a:pt x="7032" y="8644"/>
                </a:lnTo>
                <a:cubicBezTo>
                  <a:pt x="7324" y="8954"/>
                  <a:pt x="7817" y="8954"/>
                  <a:pt x="8109" y="8644"/>
                </a:cubicBezTo>
                <a:lnTo>
                  <a:pt x="11188" y="5378"/>
                </a:lnTo>
                <a:cubicBezTo>
                  <a:pt x="11316" y="5242"/>
                  <a:pt x="11529" y="5236"/>
                  <a:pt x="11665" y="5364"/>
                </a:cubicBezTo>
                <a:cubicBezTo>
                  <a:pt x="11801" y="5492"/>
                  <a:pt x="11807" y="5705"/>
                  <a:pt x="11679" y="5841"/>
                </a:cubicBezTo>
                <a:lnTo>
                  <a:pt x="11680" y="58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文本框 20">
            <a:extLst>
              <a:ext uri="{FF2B5EF4-FFF2-40B4-BE49-F238E27FC236}">
                <a16:creationId xmlns:a16="http://schemas.microsoft.com/office/drawing/2014/main" id="{04174ADD-BCF9-C399-79A6-DB40C8AC962F}"/>
              </a:ext>
            </a:extLst>
          </p:cNvPr>
          <p:cNvSpPr txBox="1"/>
          <p:nvPr/>
        </p:nvSpPr>
        <p:spPr>
          <a:xfrm>
            <a:off x="778510" y="3318100"/>
            <a:ext cx="2741067" cy="2692532"/>
          </a:xfrm>
          <a:prstGeom prst="rect">
            <a:avLst/>
          </a:prstGeom>
          <a:noFill/>
        </p:spPr>
        <p:txBody>
          <a:bodyPr wrap="square" rtlCol="0">
            <a:spAutoFit/>
          </a:bodyPr>
          <a:lstStyle/>
          <a:p>
            <a:pPr algn="ctr" fontAlgn="auto">
              <a:lnSpc>
                <a:spcPct val="132000"/>
              </a:lnSpc>
            </a:pPr>
            <a:r>
              <a:rPr lang="en-US" altLang="zh-CN" sz="1600" b="1" dirty="0">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sz="1600" b="1"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b="1" dirty="0">
                <a:latin typeface="Segoe UI" panose="020B0502040204020203" pitchFamily="34" charset="0"/>
                <a:ea typeface="微软雅黑" panose="020B0503020204020204" pitchFamily="34" charset="-122"/>
                <a:cs typeface="+mn-ea"/>
                <a:sym typeface="Segoe UI" panose="020B0502040204020203" pitchFamily="34" charset="0"/>
              </a:rPr>
              <a:t>Tableau</a:t>
            </a:r>
            <a:r>
              <a:rPr lang="zh-CN" altLang="en-US" sz="1600" b="1" dirty="0">
                <a:latin typeface="Segoe UI" panose="020B0502040204020203" pitchFamily="34" charset="0"/>
                <a:ea typeface="微软雅黑" panose="020B0503020204020204" pitchFamily="34" charset="-122"/>
                <a:cs typeface="+mn-ea"/>
                <a:sym typeface="Segoe UI" panose="020B0502040204020203" pitchFamily="34" charset="0"/>
              </a:rPr>
              <a:t>工</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具（</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https://www.tableau.com/</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p>
          <a:p>
            <a:pPr fontAlgn="auto">
              <a:lnSpc>
                <a:spcPct val="132000"/>
              </a:lnSpc>
            </a:pP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Tableau</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编程简单而且容易上手，用户可以先将大量数据拖放到数字“画布”上，转眼间就能创建好各种图表。很多用户使用 </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Tableau Public</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在博客与网站中分享数据。</a:t>
            </a:r>
          </a:p>
        </p:txBody>
      </p:sp>
      <p:sp>
        <p:nvSpPr>
          <p:cNvPr id="22" name="椭圆 21">
            <a:extLst>
              <a:ext uri="{FF2B5EF4-FFF2-40B4-BE49-F238E27FC236}">
                <a16:creationId xmlns:a16="http://schemas.microsoft.com/office/drawing/2014/main" id="{14EB8689-B685-2997-DF76-A64E495C8BF8}"/>
              </a:ext>
            </a:extLst>
          </p:cNvPr>
          <p:cNvSpPr/>
          <p:nvPr/>
        </p:nvSpPr>
        <p:spPr>
          <a:xfrm>
            <a:off x="5100303" y="1545587"/>
            <a:ext cx="1547991" cy="1547991"/>
          </a:xfrm>
          <a:prstGeom prst="ellipse">
            <a:avLst/>
          </a:prstGeom>
          <a:blipFill>
            <a:blip r:embed="rId6">
              <a:extLst>
                <a:ext uri="{BEBA8EAE-BF5A-486C-A8C5-ECC9F3942E4B}">
                  <a14:imgProps xmlns:a14="http://schemas.microsoft.com/office/drawing/2010/main">
                    <a14:imgLayer r:embed="rId7">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23" name="椭圆 22">
            <a:extLst>
              <a:ext uri="{FF2B5EF4-FFF2-40B4-BE49-F238E27FC236}">
                <a16:creationId xmlns:a16="http://schemas.microsoft.com/office/drawing/2014/main" id="{9F15A9FF-BA35-A84C-30DC-96E7F47C593E}"/>
              </a:ext>
            </a:extLst>
          </p:cNvPr>
          <p:cNvSpPr/>
          <p:nvPr/>
        </p:nvSpPr>
        <p:spPr>
          <a:xfrm>
            <a:off x="5094816" y="1552800"/>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椭圆 23">
            <a:extLst>
              <a:ext uri="{FF2B5EF4-FFF2-40B4-BE49-F238E27FC236}">
                <a16:creationId xmlns:a16="http://schemas.microsoft.com/office/drawing/2014/main" id="{E3C8BFEA-EB8C-11AD-5253-C143372DA4ED}"/>
              </a:ext>
            </a:extLst>
          </p:cNvPr>
          <p:cNvSpPr/>
          <p:nvPr/>
        </p:nvSpPr>
        <p:spPr>
          <a:xfrm>
            <a:off x="6187271" y="1400880"/>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5" name="文本框 24">
            <a:extLst>
              <a:ext uri="{FF2B5EF4-FFF2-40B4-BE49-F238E27FC236}">
                <a16:creationId xmlns:a16="http://schemas.microsoft.com/office/drawing/2014/main" id="{66113CFD-940F-EDD0-69D2-1C87CF876592}"/>
              </a:ext>
            </a:extLst>
          </p:cNvPr>
          <p:cNvSpPr txBox="1"/>
          <p:nvPr/>
        </p:nvSpPr>
        <p:spPr>
          <a:xfrm>
            <a:off x="4083170" y="3320005"/>
            <a:ext cx="3275162" cy="3017557"/>
          </a:xfrm>
          <a:prstGeom prst="rect">
            <a:avLst/>
          </a:prstGeom>
          <a:noFill/>
        </p:spPr>
        <p:txBody>
          <a:bodyPr wrap="square" rtlCol="0">
            <a:spAutoFit/>
          </a:bodyPr>
          <a:lstStyle/>
          <a:p>
            <a:pPr algn="ctr" fontAlgn="auto">
              <a:lnSpc>
                <a:spcPct val="132000"/>
              </a:lnSpc>
            </a:pPr>
            <a:r>
              <a:rPr lang="en-US" altLang="zh-CN" sz="1600" b="1" dirty="0">
                <a:latin typeface="Segoe UI" panose="020B0502040204020203" pitchFamily="34" charset="0"/>
                <a:ea typeface="微软雅黑" panose="020B0503020204020204" pitchFamily="34" charset="-122"/>
                <a:cs typeface="+mn-ea"/>
                <a:sym typeface="Segoe UI" panose="020B0502040204020203" pitchFamily="34" charset="0"/>
              </a:rPr>
              <a:t>2</a:t>
            </a:r>
            <a:r>
              <a:rPr lang="zh-CN" altLang="en-US" sz="1600" b="1"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b="1" dirty="0" err="1">
                <a:latin typeface="Segoe UI" panose="020B0502040204020203" pitchFamily="34" charset="0"/>
                <a:ea typeface="微软雅黑" panose="020B0503020204020204" pitchFamily="34" charset="-122"/>
                <a:cs typeface="+mn-ea"/>
                <a:sym typeface="Segoe UI" panose="020B0502040204020203" pitchFamily="34" charset="0"/>
              </a:rPr>
              <a:t>Echarts</a:t>
            </a:r>
            <a:r>
              <a:rPr lang="zh-CN" altLang="en-US" sz="1600" b="1" dirty="0">
                <a:latin typeface="Segoe UI" panose="020B0502040204020203" pitchFamily="34" charset="0"/>
                <a:ea typeface="微软雅黑" panose="020B0503020204020204" pitchFamily="34" charset="-122"/>
                <a:cs typeface="+mn-ea"/>
                <a:sym typeface="Segoe UI" panose="020B0502040204020203" pitchFamily="34" charset="0"/>
              </a:rPr>
              <a:t>平台</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https://echarts.apache.org/zh/index.html</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 </a:t>
            </a:r>
          </a:p>
          <a:p>
            <a:pPr fontAlgn="auto">
              <a:lnSpc>
                <a:spcPct val="132000"/>
              </a:lnSpc>
            </a:pPr>
            <a:r>
              <a:rPr lang="en-US" altLang="zh-CN" sz="1600" dirty="0" err="1">
                <a:latin typeface="Segoe UI" panose="020B0502040204020203" pitchFamily="34" charset="0"/>
                <a:ea typeface="微软雅黑" panose="020B0503020204020204" pitchFamily="34" charset="-122"/>
                <a:cs typeface="+mn-ea"/>
                <a:sym typeface="Segoe UI" panose="020B0502040204020203" pitchFamily="34" charset="0"/>
              </a:rPr>
              <a:t>Echarts</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可用于散点图、折线图、柱状图等这些常用的图表制作，可自由选择用户需要的图表和组件，还专为移动端打造交互体验。</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Apache </a:t>
            </a:r>
            <a:r>
              <a:rPr lang="en-US" altLang="zh-CN" sz="1600" dirty="0" err="1">
                <a:latin typeface="Segoe UI" panose="020B0502040204020203" pitchFamily="34" charset="0"/>
                <a:ea typeface="微软雅黑" panose="020B0503020204020204" pitchFamily="34" charset="-122"/>
                <a:cs typeface="+mn-ea"/>
                <a:sym typeface="Segoe UI" panose="020B0502040204020203" pitchFamily="34" charset="0"/>
              </a:rPr>
              <a:t>Echarts</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是一个基于 </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JavaScript</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的开源平台。</a:t>
            </a:r>
          </a:p>
        </p:txBody>
      </p:sp>
      <p:sp>
        <p:nvSpPr>
          <p:cNvPr id="26" name="椭圆 25">
            <a:extLst>
              <a:ext uri="{FF2B5EF4-FFF2-40B4-BE49-F238E27FC236}">
                <a16:creationId xmlns:a16="http://schemas.microsoft.com/office/drawing/2014/main" id="{0FDF49D9-DA9D-6BBF-F180-5F60D567D05E}"/>
              </a:ext>
            </a:extLst>
          </p:cNvPr>
          <p:cNvSpPr/>
          <p:nvPr/>
        </p:nvSpPr>
        <p:spPr>
          <a:xfrm>
            <a:off x="8887757" y="1538374"/>
            <a:ext cx="1547991" cy="1547991"/>
          </a:xfrm>
          <a:prstGeom prst="ellipse">
            <a:avLst/>
          </a:prstGeom>
          <a:blipFill>
            <a:blip r:embed="rId8">
              <a:extLst>
                <a:ext uri="{BEBA8EAE-BF5A-486C-A8C5-ECC9F3942E4B}">
                  <a14:imgProps xmlns:a14="http://schemas.microsoft.com/office/drawing/2010/main">
                    <a14:imgLayer r:embed="rId9">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27" name="椭圆 26">
            <a:extLst>
              <a:ext uri="{FF2B5EF4-FFF2-40B4-BE49-F238E27FC236}">
                <a16:creationId xmlns:a16="http://schemas.microsoft.com/office/drawing/2014/main" id="{72855E2F-7E13-C99F-7E7E-37538C8102C9}"/>
              </a:ext>
            </a:extLst>
          </p:cNvPr>
          <p:cNvSpPr/>
          <p:nvPr/>
        </p:nvSpPr>
        <p:spPr>
          <a:xfrm>
            <a:off x="8875057" y="1545587"/>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椭圆 27">
            <a:extLst>
              <a:ext uri="{FF2B5EF4-FFF2-40B4-BE49-F238E27FC236}">
                <a16:creationId xmlns:a16="http://schemas.microsoft.com/office/drawing/2014/main" id="{76431099-7BA5-E5E0-2080-9D3784B4D181}"/>
              </a:ext>
            </a:extLst>
          </p:cNvPr>
          <p:cNvSpPr/>
          <p:nvPr/>
        </p:nvSpPr>
        <p:spPr>
          <a:xfrm>
            <a:off x="9974725" y="1393667"/>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a:extLst>
              <a:ext uri="{FF2B5EF4-FFF2-40B4-BE49-F238E27FC236}">
                <a16:creationId xmlns:a16="http://schemas.microsoft.com/office/drawing/2014/main" id="{98F9609A-0FC0-2073-0435-2BA007C15C66}"/>
              </a:ext>
            </a:extLst>
          </p:cNvPr>
          <p:cNvSpPr txBox="1"/>
          <p:nvPr/>
        </p:nvSpPr>
        <p:spPr>
          <a:xfrm>
            <a:off x="8108831" y="3293335"/>
            <a:ext cx="2983984" cy="2692532"/>
          </a:xfrm>
          <a:prstGeom prst="rect">
            <a:avLst/>
          </a:prstGeom>
          <a:noFill/>
        </p:spPr>
        <p:txBody>
          <a:bodyPr wrap="square" rtlCol="0">
            <a:spAutoFit/>
          </a:bodyPr>
          <a:lstStyle/>
          <a:p>
            <a:pPr algn="ctr" fontAlgn="auto">
              <a:lnSpc>
                <a:spcPct val="132000"/>
              </a:lnSpc>
            </a:pPr>
            <a:r>
              <a:rPr lang="en-US" altLang="zh-CN" sz="1600" b="1"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sz="1600" b="1"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b="1" dirty="0" err="1">
                <a:latin typeface="Segoe UI" panose="020B0502040204020203" pitchFamily="34" charset="0"/>
                <a:ea typeface="微软雅黑" panose="020B0503020204020204" pitchFamily="34" charset="-122"/>
                <a:cs typeface="+mn-ea"/>
                <a:sym typeface="Segoe UI" panose="020B0502040204020203" pitchFamily="34" charset="0"/>
              </a:rPr>
              <a:t>Highcharts</a:t>
            </a:r>
            <a:r>
              <a:rPr lang="zh-CN" altLang="en-US" sz="1600" b="1" dirty="0">
                <a:latin typeface="Segoe UI" panose="020B0502040204020203" pitchFamily="34" charset="0"/>
                <a:ea typeface="微软雅黑" panose="020B0503020204020204" pitchFamily="34" charset="-122"/>
                <a:cs typeface="+mn-ea"/>
                <a:sym typeface="Segoe UI" panose="020B0502040204020203" pitchFamily="34" charset="0"/>
              </a:rPr>
              <a:t>软件</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https://www.highcharts.com/</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 </a:t>
            </a:r>
          </a:p>
          <a:p>
            <a:pPr fontAlgn="auto">
              <a:lnSpc>
                <a:spcPct val="132000"/>
              </a:lnSpc>
            </a:pPr>
            <a:r>
              <a:rPr lang="en-US" altLang="zh-CN" sz="1600" dirty="0" err="1">
                <a:latin typeface="Segoe UI" panose="020B0502040204020203" pitchFamily="34" charset="0"/>
                <a:ea typeface="微软雅黑" panose="020B0503020204020204" pitchFamily="34" charset="-122"/>
                <a:cs typeface="+mn-ea"/>
                <a:sym typeface="Segoe UI" panose="020B0502040204020203" pitchFamily="34" charset="0"/>
              </a:rPr>
              <a:t>Highcharts</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图表类型丰富，可制作实时更新的曲线图，基于</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HTML5</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技术，不需要安装任何插件，也不需要配置</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PHP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Java</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等运行环境，只需要两个</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JS</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文件即可使用。</a:t>
            </a:r>
          </a:p>
        </p:txBody>
      </p:sp>
      <p:sp>
        <p:nvSpPr>
          <p:cNvPr id="30" name="arrow-pointing-left-circular-button_20407">
            <a:extLst>
              <a:ext uri="{FF2B5EF4-FFF2-40B4-BE49-F238E27FC236}">
                <a16:creationId xmlns:a16="http://schemas.microsoft.com/office/drawing/2014/main" id="{5CF05BB1-35AB-CE78-8378-178E531411EB}"/>
              </a:ext>
            </a:extLst>
          </p:cNvPr>
          <p:cNvSpPr>
            <a:spLocks noChangeAspect="1"/>
          </p:cNvSpPr>
          <p:nvPr/>
        </p:nvSpPr>
        <p:spPr bwMode="auto">
          <a:xfrm>
            <a:off x="6357195" y="1546666"/>
            <a:ext cx="317379" cy="354719"/>
          </a:xfrm>
          <a:custGeom>
            <a:avLst/>
            <a:gdLst>
              <a:gd name="connsiteX0" fmla="*/ 270066 w 541458"/>
              <a:gd name="connsiteY0" fmla="*/ 45979 h 605161"/>
              <a:gd name="connsiteX1" fmla="*/ 357669 w 541458"/>
              <a:gd name="connsiteY1" fmla="*/ 101865 h 605161"/>
              <a:gd name="connsiteX2" fmla="*/ 471122 w 541458"/>
              <a:gd name="connsiteY2" fmla="*/ 195009 h 605161"/>
              <a:gd name="connsiteX3" fmla="*/ 492664 w 541458"/>
              <a:gd name="connsiteY3" fmla="*/ 227967 h 605161"/>
              <a:gd name="connsiteX4" fmla="*/ 285863 w 541458"/>
              <a:gd name="connsiteY4" fmla="*/ 551819 h 605161"/>
              <a:gd name="connsiteX5" fmla="*/ 255705 w 541458"/>
              <a:gd name="connsiteY5" fmla="*/ 551819 h 605161"/>
              <a:gd name="connsiteX6" fmla="*/ 48904 w 541458"/>
              <a:gd name="connsiteY6" fmla="*/ 227967 h 605161"/>
              <a:gd name="connsiteX7" fmla="*/ 70446 w 541458"/>
              <a:gd name="connsiteY7" fmla="*/ 195009 h 605161"/>
              <a:gd name="connsiteX8" fmla="*/ 182463 w 541458"/>
              <a:gd name="connsiteY8" fmla="*/ 101865 h 605161"/>
              <a:gd name="connsiteX9" fmla="*/ 270066 w 541458"/>
              <a:gd name="connsiteY9" fmla="*/ 45979 h 605161"/>
              <a:gd name="connsiteX10" fmla="*/ 270065 w 541458"/>
              <a:gd name="connsiteY10" fmla="*/ 22931 h 605161"/>
              <a:gd name="connsiteX11" fmla="*/ 163806 w 541458"/>
              <a:gd name="connsiteY11" fmla="*/ 88858 h 605161"/>
              <a:gd name="connsiteX12" fmla="*/ 48931 w 541458"/>
              <a:gd name="connsiteY12" fmla="*/ 177715 h 605161"/>
              <a:gd name="connsiteX13" fmla="*/ 24520 w 541458"/>
              <a:gd name="connsiteY13" fmla="*/ 210678 h 605161"/>
              <a:gd name="connsiteX14" fmla="*/ 255706 w 541458"/>
              <a:gd name="connsiteY14" fmla="*/ 577573 h 605161"/>
              <a:gd name="connsiteX15" fmla="*/ 284425 w 541458"/>
              <a:gd name="connsiteY15" fmla="*/ 577573 h 605161"/>
              <a:gd name="connsiteX16" fmla="*/ 517047 w 541458"/>
              <a:gd name="connsiteY16" fmla="*/ 210678 h 605161"/>
              <a:gd name="connsiteX17" fmla="*/ 492636 w 541458"/>
              <a:gd name="connsiteY17" fmla="*/ 177715 h 605161"/>
              <a:gd name="connsiteX18" fmla="*/ 376325 w 541458"/>
              <a:gd name="connsiteY18" fmla="*/ 88858 h 605161"/>
              <a:gd name="connsiteX19" fmla="*/ 270065 w 541458"/>
              <a:gd name="connsiteY19" fmla="*/ 22931 h 605161"/>
              <a:gd name="connsiteX20" fmla="*/ 270065 w 541458"/>
              <a:gd name="connsiteY20" fmla="*/ 0 h 605161"/>
              <a:gd name="connsiteX21" fmla="*/ 514175 w 541458"/>
              <a:gd name="connsiteY21" fmla="*/ 157650 h 605161"/>
              <a:gd name="connsiteX22" fmla="*/ 541458 w 541458"/>
              <a:gd name="connsiteY22" fmla="*/ 190613 h 605161"/>
              <a:gd name="connsiteX23" fmla="*/ 282989 w 541458"/>
              <a:gd name="connsiteY23" fmla="*/ 601937 h 605161"/>
              <a:gd name="connsiteX24" fmla="*/ 257142 w 541458"/>
              <a:gd name="connsiteY24" fmla="*/ 601937 h 605161"/>
              <a:gd name="connsiteX25" fmla="*/ 109 w 541458"/>
              <a:gd name="connsiteY25" fmla="*/ 190613 h 605161"/>
              <a:gd name="connsiteX26" fmla="*/ 27392 w 541458"/>
              <a:gd name="connsiteY26" fmla="*/ 157650 h 605161"/>
              <a:gd name="connsiteX27" fmla="*/ 270065 w 541458"/>
              <a:gd name="connsiteY27" fmla="*/ 0 h 60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458" h="605161">
                <a:moveTo>
                  <a:pt x="270066" y="45979"/>
                </a:moveTo>
                <a:cubicBezTo>
                  <a:pt x="318894" y="45979"/>
                  <a:pt x="333255" y="66041"/>
                  <a:pt x="357669" y="101865"/>
                </a:cubicBezTo>
                <a:cubicBezTo>
                  <a:pt x="380647" y="134824"/>
                  <a:pt x="409369" y="176380"/>
                  <a:pt x="471122" y="195009"/>
                </a:cubicBezTo>
                <a:cubicBezTo>
                  <a:pt x="485483" y="199308"/>
                  <a:pt x="494100" y="213637"/>
                  <a:pt x="492664" y="227967"/>
                </a:cubicBezTo>
                <a:cubicBezTo>
                  <a:pt x="468250" y="427151"/>
                  <a:pt x="344744" y="518861"/>
                  <a:pt x="285863" y="551819"/>
                </a:cubicBezTo>
                <a:cubicBezTo>
                  <a:pt x="275810" y="556118"/>
                  <a:pt x="264322" y="556118"/>
                  <a:pt x="255705" y="551819"/>
                </a:cubicBezTo>
                <a:cubicBezTo>
                  <a:pt x="196824" y="518861"/>
                  <a:pt x="71882" y="427151"/>
                  <a:pt x="48904" y="227967"/>
                </a:cubicBezTo>
                <a:cubicBezTo>
                  <a:pt x="46032" y="213637"/>
                  <a:pt x="56085" y="199308"/>
                  <a:pt x="70446" y="195009"/>
                </a:cubicBezTo>
                <a:cubicBezTo>
                  <a:pt x="130763" y="176380"/>
                  <a:pt x="160921" y="134824"/>
                  <a:pt x="182463" y="101865"/>
                </a:cubicBezTo>
                <a:cubicBezTo>
                  <a:pt x="208313" y="66041"/>
                  <a:pt x="221238" y="45979"/>
                  <a:pt x="270066" y="45979"/>
                </a:cubicBezTo>
                <a:close/>
                <a:moveTo>
                  <a:pt x="270065" y="22931"/>
                </a:moveTo>
                <a:cubicBezTo>
                  <a:pt x="209756" y="22931"/>
                  <a:pt x="189653" y="51595"/>
                  <a:pt x="163806" y="88858"/>
                </a:cubicBezTo>
                <a:cubicBezTo>
                  <a:pt x="140831" y="123254"/>
                  <a:pt x="112112" y="163383"/>
                  <a:pt x="48931" y="177715"/>
                </a:cubicBezTo>
                <a:cubicBezTo>
                  <a:pt x="33136" y="180581"/>
                  <a:pt x="23084" y="194913"/>
                  <a:pt x="24520" y="210678"/>
                </a:cubicBezTo>
                <a:cubicBezTo>
                  <a:pt x="43187" y="448586"/>
                  <a:pt x="198269" y="547476"/>
                  <a:pt x="255706" y="577573"/>
                </a:cubicBezTo>
                <a:cubicBezTo>
                  <a:pt x="265758" y="581872"/>
                  <a:pt x="275809" y="581872"/>
                  <a:pt x="284425" y="577573"/>
                </a:cubicBezTo>
                <a:cubicBezTo>
                  <a:pt x="343298" y="547476"/>
                  <a:pt x="496944" y="448586"/>
                  <a:pt x="517047" y="210678"/>
                </a:cubicBezTo>
                <a:cubicBezTo>
                  <a:pt x="518483" y="194913"/>
                  <a:pt x="508431" y="180581"/>
                  <a:pt x="492636" y="177715"/>
                </a:cubicBezTo>
                <a:cubicBezTo>
                  <a:pt x="428019" y="163383"/>
                  <a:pt x="400736" y="123254"/>
                  <a:pt x="376325" y="88858"/>
                </a:cubicBezTo>
                <a:cubicBezTo>
                  <a:pt x="350478" y="51595"/>
                  <a:pt x="330375" y="22931"/>
                  <a:pt x="270065" y="22931"/>
                </a:cubicBezTo>
                <a:close/>
                <a:moveTo>
                  <a:pt x="270065" y="0"/>
                </a:moveTo>
                <a:cubicBezTo>
                  <a:pt x="410788" y="0"/>
                  <a:pt x="374889" y="141885"/>
                  <a:pt x="514175" y="157650"/>
                </a:cubicBezTo>
                <a:cubicBezTo>
                  <a:pt x="529971" y="160517"/>
                  <a:pt x="541458" y="173415"/>
                  <a:pt x="541458" y="190613"/>
                </a:cubicBezTo>
                <a:cubicBezTo>
                  <a:pt x="527099" y="470084"/>
                  <a:pt x="336119" y="577573"/>
                  <a:pt x="282989" y="601937"/>
                </a:cubicBezTo>
                <a:cubicBezTo>
                  <a:pt x="275809" y="606236"/>
                  <a:pt x="265758" y="606236"/>
                  <a:pt x="257142" y="601937"/>
                </a:cubicBezTo>
                <a:cubicBezTo>
                  <a:pt x="205448" y="577573"/>
                  <a:pt x="13032" y="470084"/>
                  <a:pt x="109" y="190613"/>
                </a:cubicBezTo>
                <a:cubicBezTo>
                  <a:pt x="-1327" y="173415"/>
                  <a:pt x="11596" y="160517"/>
                  <a:pt x="27392" y="157650"/>
                </a:cubicBezTo>
                <a:cubicBezTo>
                  <a:pt x="165242" y="141885"/>
                  <a:pt x="129343" y="0"/>
                  <a:pt x="270065"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1" name="arrow-pointing-left-circular-button_20407">
            <a:extLst>
              <a:ext uri="{FF2B5EF4-FFF2-40B4-BE49-F238E27FC236}">
                <a16:creationId xmlns:a16="http://schemas.microsoft.com/office/drawing/2014/main" id="{C5A016BC-F628-A30D-6931-9146AEAE80C6}"/>
              </a:ext>
            </a:extLst>
          </p:cNvPr>
          <p:cNvSpPr>
            <a:spLocks noChangeAspect="1"/>
          </p:cNvSpPr>
          <p:nvPr/>
        </p:nvSpPr>
        <p:spPr bwMode="auto">
          <a:xfrm>
            <a:off x="10142524" y="1528805"/>
            <a:ext cx="332204" cy="365367"/>
          </a:xfrm>
          <a:custGeom>
            <a:avLst/>
            <a:gdLst>
              <a:gd name="connsiteX0" fmla="*/ 458312 w 547887"/>
              <a:gd name="connsiteY0" fmla="*/ 414273 h 602581"/>
              <a:gd name="connsiteX1" fmla="*/ 543041 w 547887"/>
              <a:gd name="connsiteY1" fmla="*/ 498842 h 602581"/>
              <a:gd name="connsiteX2" fmla="*/ 547349 w 547887"/>
              <a:gd name="connsiteY2" fmla="*/ 514609 h 602581"/>
              <a:gd name="connsiteX3" fmla="*/ 534424 w 547887"/>
              <a:gd name="connsiteY3" fmla="*/ 526076 h 602581"/>
              <a:gd name="connsiteX4" fmla="*/ 481289 w 547887"/>
              <a:gd name="connsiteY4" fmla="*/ 536109 h 602581"/>
              <a:gd name="connsiteX5" fmla="*/ 471236 w 547887"/>
              <a:gd name="connsiteY5" fmla="*/ 589144 h 602581"/>
              <a:gd name="connsiteX6" fmla="*/ 459748 w 547887"/>
              <a:gd name="connsiteY6" fmla="*/ 602044 h 602581"/>
              <a:gd name="connsiteX7" fmla="*/ 443951 w 547887"/>
              <a:gd name="connsiteY7" fmla="*/ 597744 h 602581"/>
              <a:gd name="connsiteX8" fmla="*/ 333372 w 547887"/>
              <a:gd name="connsiteY8" fmla="*/ 487375 h 602581"/>
              <a:gd name="connsiteX9" fmla="*/ 341989 w 547887"/>
              <a:gd name="connsiteY9" fmla="*/ 480208 h 602581"/>
              <a:gd name="connsiteX10" fmla="*/ 347733 w 547887"/>
              <a:gd name="connsiteY10" fmla="*/ 477341 h 602581"/>
              <a:gd name="connsiteX11" fmla="*/ 396560 w 547887"/>
              <a:gd name="connsiteY11" fmla="*/ 484508 h 602581"/>
              <a:gd name="connsiteX12" fmla="*/ 433898 w 547887"/>
              <a:gd name="connsiteY12" fmla="*/ 475908 h 602581"/>
              <a:gd name="connsiteX13" fmla="*/ 454003 w 547887"/>
              <a:gd name="connsiteY13" fmla="*/ 442941 h 602581"/>
              <a:gd name="connsiteX14" fmla="*/ 88068 w 547887"/>
              <a:gd name="connsiteY14" fmla="*/ 414273 h 602581"/>
              <a:gd name="connsiteX15" fmla="*/ 92373 w 547887"/>
              <a:gd name="connsiteY15" fmla="*/ 442941 h 602581"/>
              <a:gd name="connsiteX16" fmla="*/ 112462 w 547887"/>
              <a:gd name="connsiteY16" fmla="*/ 475908 h 602581"/>
              <a:gd name="connsiteX17" fmla="*/ 149770 w 547887"/>
              <a:gd name="connsiteY17" fmla="*/ 484508 h 602581"/>
              <a:gd name="connsiteX18" fmla="*/ 198558 w 547887"/>
              <a:gd name="connsiteY18" fmla="*/ 477341 h 602581"/>
              <a:gd name="connsiteX19" fmla="*/ 205732 w 547887"/>
              <a:gd name="connsiteY19" fmla="*/ 480208 h 602581"/>
              <a:gd name="connsiteX20" fmla="*/ 212907 w 547887"/>
              <a:gd name="connsiteY20" fmla="*/ 487375 h 602581"/>
              <a:gd name="connsiteX21" fmla="*/ 103853 w 547887"/>
              <a:gd name="connsiteY21" fmla="*/ 597744 h 602581"/>
              <a:gd name="connsiteX22" fmla="*/ 86633 w 547887"/>
              <a:gd name="connsiteY22" fmla="*/ 602044 h 602581"/>
              <a:gd name="connsiteX23" fmla="*/ 76589 w 547887"/>
              <a:gd name="connsiteY23" fmla="*/ 589144 h 602581"/>
              <a:gd name="connsiteX24" fmla="*/ 66545 w 547887"/>
              <a:gd name="connsiteY24" fmla="*/ 536109 h 602581"/>
              <a:gd name="connsiteX25" fmla="*/ 12017 w 547887"/>
              <a:gd name="connsiteY25" fmla="*/ 526076 h 602581"/>
              <a:gd name="connsiteX26" fmla="*/ 538 w 547887"/>
              <a:gd name="connsiteY26" fmla="*/ 514609 h 602581"/>
              <a:gd name="connsiteX27" fmla="*/ 4843 w 547887"/>
              <a:gd name="connsiteY27" fmla="*/ 498842 h 602581"/>
              <a:gd name="connsiteX28" fmla="*/ 273945 w 547887"/>
              <a:gd name="connsiteY28" fmla="*/ 94487 h 602581"/>
              <a:gd name="connsiteX29" fmla="*/ 428321 w 547887"/>
              <a:gd name="connsiteY29" fmla="*/ 249322 h 602581"/>
              <a:gd name="connsiteX30" fmla="*/ 273945 w 547887"/>
              <a:gd name="connsiteY30" fmla="*/ 404157 h 602581"/>
              <a:gd name="connsiteX31" fmla="*/ 119569 w 547887"/>
              <a:gd name="connsiteY31" fmla="*/ 249322 h 602581"/>
              <a:gd name="connsiteX32" fmla="*/ 273945 w 547887"/>
              <a:gd name="connsiteY32" fmla="*/ 94487 h 602581"/>
              <a:gd name="connsiteX33" fmla="*/ 273254 w 547887"/>
              <a:gd name="connsiteY33" fmla="*/ 68790 h 602581"/>
              <a:gd name="connsiteX34" fmla="*/ 92381 w 547887"/>
              <a:gd name="connsiteY34" fmla="*/ 249364 h 602581"/>
              <a:gd name="connsiteX35" fmla="*/ 273254 w 547887"/>
              <a:gd name="connsiteY35" fmla="*/ 431371 h 602581"/>
              <a:gd name="connsiteX36" fmla="*/ 454127 w 547887"/>
              <a:gd name="connsiteY36" fmla="*/ 249364 h 602581"/>
              <a:gd name="connsiteX37" fmla="*/ 273254 w 547887"/>
              <a:gd name="connsiteY37" fmla="*/ 68790 h 602581"/>
              <a:gd name="connsiteX38" fmla="*/ 273254 w 547887"/>
              <a:gd name="connsiteY38" fmla="*/ 0 h 602581"/>
              <a:gd name="connsiteX39" fmla="*/ 293351 w 547887"/>
              <a:gd name="connsiteY39" fmla="*/ 8599 h 602581"/>
              <a:gd name="connsiteX40" fmla="*/ 327803 w 547887"/>
              <a:gd name="connsiteY40" fmla="*/ 42994 h 602581"/>
              <a:gd name="connsiteX41" fmla="*/ 353642 w 547887"/>
              <a:gd name="connsiteY41" fmla="*/ 51592 h 602581"/>
              <a:gd name="connsiteX42" fmla="*/ 399578 w 547887"/>
              <a:gd name="connsiteY42" fmla="*/ 42994 h 602581"/>
              <a:gd name="connsiteX43" fmla="*/ 422546 w 547887"/>
              <a:gd name="connsiteY43" fmla="*/ 48726 h 602581"/>
              <a:gd name="connsiteX44" fmla="*/ 434030 w 547887"/>
              <a:gd name="connsiteY44" fmla="*/ 68790 h 602581"/>
              <a:gd name="connsiteX45" fmla="*/ 441207 w 547887"/>
              <a:gd name="connsiteY45" fmla="*/ 114650 h 602581"/>
              <a:gd name="connsiteX46" fmla="*/ 456998 w 547887"/>
              <a:gd name="connsiteY46" fmla="*/ 137580 h 602581"/>
              <a:gd name="connsiteX47" fmla="*/ 500063 w 547887"/>
              <a:gd name="connsiteY47" fmla="*/ 157644 h 602581"/>
              <a:gd name="connsiteX48" fmla="*/ 514418 w 547887"/>
              <a:gd name="connsiteY48" fmla="*/ 174841 h 602581"/>
              <a:gd name="connsiteX49" fmla="*/ 512983 w 547887"/>
              <a:gd name="connsiteY49" fmla="*/ 197771 h 602581"/>
              <a:gd name="connsiteX50" fmla="*/ 491450 w 547887"/>
              <a:gd name="connsiteY50" fmla="*/ 240765 h 602581"/>
              <a:gd name="connsiteX51" fmla="*/ 491450 w 547887"/>
              <a:gd name="connsiteY51" fmla="*/ 267994 h 602581"/>
              <a:gd name="connsiteX52" fmla="*/ 512983 w 547887"/>
              <a:gd name="connsiteY52" fmla="*/ 309555 h 602581"/>
              <a:gd name="connsiteX53" fmla="*/ 514418 w 547887"/>
              <a:gd name="connsiteY53" fmla="*/ 332485 h 602581"/>
              <a:gd name="connsiteX54" fmla="*/ 500063 w 547887"/>
              <a:gd name="connsiteY54" fmla="*/ 349683 h 602581"/>
              <a:gd name="connsiteX55" fmla="*/ 456998 w 547887"/>
              <a:gd name="connsiteY55" fmla="*/ 371180 h 602581"/>
              <a:gd name="connsiteX56" fmla="*/ 441207 w 547887"/>
              <a:gd name="connsiteY56" fmla="*/ 392676 h 602581"/>
              <a:gd name="connsiteX57" fmla="*/ 434030 w 547887"/>
              <a:gd name="connsiteY57" fmla="*/ 439970 h 602581"/>
              <a:gd name="connsiteX58" fmla="*/ 422546 w 547887"/>
              <a:gd name="connsiteY58" fmla="*/ 460034 h 602581"/>
              <a:gd name="connsiteX59" fmla="*/ 399578 w 547887"/>
              <a:gd name="connsiteY59" fmla="*/ 464333 h 602581"/>
              <a:gd name="connsiteX60" fmla="*/ 352207 w 547887"/>
              <a:gd name="connsiteY60" fmla="*/ 457168 h 602581"/>
              <a:gd name="connsiteX61" fmla="*/ 327803 w 547887"/>
              <a:gd name="connsiteY61" fmla="*/ 465766 h 602581"/>
              <a:gd name="connsiteX62" fmla="*/ 293351 w 547887"/>
              <a:gd name="connsiteY62" fmla="*/ 500161 h 602581"/>
              <a:gd name="connsiteX63" fmla="*/ 273254 w 547887"/>
              <a:gd name="connsiteY63" fmla="*/ 508760 h 602581"/>
              <a:gd name="connsiteX64" fmla="*/ 253157 w 547887"/>
              <a:gd name="connsiteY64" fmla="*/ 500161 h 602581"/>
              <a:gd name="connsiteX65" fmla="*/ 220141 w 547887"/>
              <a:gd name="connsiteY65" fmla="*/ 465766 h 602581"/>
              <a:gd name="connsiteX66" fmla="*/ 194301 w 547887"/>
              <a:gd name="connsiteY66" fmla="*/ 457168 h 602581"/>
              <a:gd name="connsiteX67" fmla="*/ 146930 w 547887"/>
              <a:gd name="connsiteY67" fmla="*/ 464333 h 602581"/>
              <a:gd name="connsiteX68" fmla="*/ 125397 w 547887"/>
              <a:gd name="connsiteY68" fmla="*/ 460034 h 602581"/>
              <a:gd name="connsiteX69" fmla="*/ 112478 w 547887"/>
              <a:gd name="connsiteY69" fmla="*/ 439970 h 602581"/>
              <a:gd name="connsiteX70" fmla="*/ 105301 w 547887"/>
              <a:gd name="connsiteY70" fmla="*/ 392676 h 602581"/>
              <a:gd name="connsiteX71" fmla="*/ 89510 w 547887"/>
              <a:gd name="connsiteY71" fmla="*/ 371180 h 602581"/>
              <a:gd name="connsiteX72" fmla="*/ 47881 w 547887"/>
              <a:gd name="connsiteY72" fmla="*/ 349683 h 602581"/>
              <a:gd name="connsiteX73" fmla="*/ 32090 w 547887"/>
              <a:gd name="connsiteY73" fmla="*/ 332485 h 602581"/>
              <a:gd name="connsiteX74" fmla="*/ 33525 w 547887"/>
              <a:gd name="connsiteY74" fmla="*/ 309555 h 602581"/>
              <a:gd name="connsiteX75" fmla="*/ 56493 w 547887"/>
              <a:gd name="connsiteY75" fmla="*/ 267994 h 602581"/>
              <a:gd name="connsiteX76" fmla="*/ 56493 w 547887"/>
              <a:gd name="connsiteY76" fmla="*/ 240765 h 602581"/>
              <a:gd name="connsiteX77" fmla="*/ 33525 w 547887"/>
              <a:gd name="connsiteY77" fmla="*/ 197771 h 602581"/>
              <a:gd name="connsiteX78" fmla="*/ 32090 w 547887"/>
              <a:gd name="connsiteY78" fmla="*/ 176274 h 602581"/>
              <a:gd name="connsiteX79" fmla="*/ 47881 w 547887"/>
              <a:gd name="connsiteY79" fmla="*/ 157644 h 602581"/>
              <a:gd name="connsiteX80" fmla="*/ 89510 w 547887"/>
              <a:gd name="connsiteY80" fmla="*/ 137580 h 602581"/>
              <a:gd name="connsiteX81" fmla="*/ 105301 w 547887"/>
              <a:gd name="connsiteY81" fmla="*/ 114650 h 602581"/>
              <a:gd name="connsiteX82" fmla="*/ 112478 w 547887"/>
              <a:gd name="connsiteY82" fmla="*/ 68790 h 602581"/>
              <a:gd name="connsiteX83" fmla="*/ 125397 w 547887"/>
              <a:gd name="connsiteY83" fmla="*/ 48726 h 602581"/>
              <a:gd name="connsiteX84" fmla="*/ 146930 w 547887"/>
              <a:gd name="connsiteY84" fmla="*/ 42994 h 602581"/>
              <a:gd name="connsiteX85" fmla="*/ 194301 w 547887"/>
              <a:gd name="connsiteY85" fmla="*/ 51592 h 602581"/>
              <a:gd name="connsiteX86" fmla="*/ 220141 w 547887"/>
              <a:gd name="connsiteY86" fmla="*/ 42994 h 602581"/>
              <a:gd name="connsiteX87" fmla="*/ 253157 w 547887"/>
              <a:gd name="connsiteY87" fmla="*/ 8599 h 602581"/>
              <a:gd name="connsiteX88" fmla="*/ 273254 w 547887"/>
              <a:gd name="connsiteY88" fmla="*/ 0 h 60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47887" h="602581">
                <a:moveTo>
                  <a:pt x="458312" y="414273"/>
                </a:moveTo>
                <a:lnTo>
                  <a:pt x="543041" y="498842"/>
                </a:lnTo>
                <a:cubicBezTo>
                  <a:pt x="547349" y="503142"/>
                  <a:pt x="548785" y="508875"/>
                  <a:pt x="547349" y="514609"/>
                </a:cubicBezTo>
                <a:cubicBezTo>
                  <a:pt x="544477" y="520342"/>
                  <a:pt x="540168" y="524642"/>
                  <a:pt x="534424" y="526076"/>
                </a:cubicBezTo>
                <a:lnTo>
                  <a:pt x="481289" y="536109"/>
                </a:lnTo>
                <a:lnTo>
                  <a:pt x="471236" y="589144"/>
                </a:lnTo>
                <a:cubicBezTo>
                  <a:pt x="469800" y="594877"/>
                  <a:pt x="465492" y="600611"/>
                  <a:pt x="459748" y="602044"/>
                </a:cubicBezTo>
                <a:cubicBezTo>
                  <a:pt x="454003" y="603477"/>
                  <a:pt x="448259" y="602044"/>
                  <a:pt x="443951" y="597744"/>
                </a:cubicBezTo>
                <a:lnTo>
                  <a:pt x="333372" y="487375"/>
                </a:lnTo>
                <a:lnTo>
                  <a:pt x="341989" y="480208"/>
                </a:lnTo>
                <a:cubicBezTo>
                  <a:pt x="343425" y="477341"/>
                  <a:pt x="344861" y="477341"/>
                  <a:pt x="347733" y="477341"/>
                </a:cubicBezTo>
                <a:lnTo>
                  <a:pt x="396560" y="484508"/>
                </a:lnTo>
                <a:cubicBezTo>
                  <a:pt x="409485" y="487375"/>
                  <a:pt x="423845" y="484508"/>
                  <a:pt x="433898" y="475908"/>
                </a:cubicBezTo>
                <a:cubicBezTo>
                  <a:pt x="445387" y="468741"/>
                  <a:pt x="452567" y="455841"/>
                  <a:pt x="454003" y="442941"/>
                </a:cubicBezTo>
                <a:close/>
                <a:moveTo>
                  <a:pt x="88068" y="414273"/>
                </a:moveTo>
                <a:lnTo>
                  <a:pt x="92373" y="442941"/>
                </a:lnTo>
                <a:cubicBezTo>
                  <a:pt x="95243" y="455841"/>
                  <a:pt x="102418" y="468741"/>
                  <a:pt x="112462" y="475908"/>
                </a:cubicBezTo>
                <a:cubicBezTo>
                  <a:pt x="123942" y="484508"/>
                  <a:pt x="136856" y="487375"/>
                  <a:pt x="149770" y="484508"/>
                </a:cubicBezTo>
                <a:lnTo>
                  <a:pt x="198558" y="477341"/>
                </a:lnTo>
                <a:cubicBezTo>
                  <a:pt x="201428" y="477341"/>
                  <a:pt x="204297" y="477341"/>
                  <a:pt x="205732" y="480208"/>
                </a:cubicBezTo>
                <a:lnTo>
                  <a:pt x="212907" y="487375"/>
                </a:lnTo>
                <a:lnTo>
                  <a:pt x="103853" y="597744"/>
                </a:lnTo>
                <a:cubicBezTo>
                  <a:pt x="99548" y="602044"/>
                  <a:pt x="92373" y="603477"/>
                  <a:pt x="86633" y="602044"/>
                </a:cubicBezTo>
                <a:cubicBezTo>
                  <a:pt x="82329" y="600611"/>
                  <a:pt x="78024" y="594877"/>
                  <a:pt x="76589" y="589144"/>
                </a:cubicBezTo>
                <a:lnTo>
                  <a:pt x="66545" y="536109"/>
                </a:lnTo>
                <a:lnTo>
                  <a:pt x="12017" y="526076"/>
                </a:lnTo>
                <a:cubicBezTo>
                  <a:pt x="6278" y="524642"/>
                  <a:pt x="1973" y="520342"/>
                  <a:pt x="538" y="514609"/>
                </a:cubicBezTo>
                <a:cubicBezTo>
                  <a:pt x="-897" y="508875"/>
                  <a:pt x="538" y="503142"/>
                  <a:pt x="4843" y="498842"/>
                </a:cubicBezTo>
                <a:close/>
                <a:moveTo>
                  <a:pt x="273945" y="94487"/>
                </a:moveTo>
                <a:cubicBezTo>
                  <a:pt x="359205" y="94487"/>
                  <a:pt x="428321" y="163809"/>
                  <a:pt x="428321" y="249322"/>
                </a:cubicBezTo>
                <a:cubicBezTo>
                  <a:pt x="428321" y="334835"/>
                  <a:pt x="359205" y="404157"/>
                  <a:pt x="273945" y="404157"/>
                </a:cubicBezTo>
                <a:cubicBezTo>
                  <a:pt x="188685" y="404157"/>
                  <a:pt x="119569" y="334835"/>
                  <a:pt x="119569" y="249322"/>
                </a:cubicBezTo>
                <a:cubicBezTo>
                  <a:pt x="119569" y="163809"/>
                  <a:pt x="188685" y="94487"/>
                  <a:pt x="273945" y="94487"/>
                </a:cubicBezTo>
                <a:close/>
                <a:moveTo>
                  <a:pt x="273254" y="68790"/>
                </a:moveTo>
                <a:cubicBezTo>
                  <a:pt x="174205" y="68790"/>
                  <a:pt x="92381" y="150478"/>
                  <a:pt x="92381" y="249364"/>
                </a:cubicBezTo>
                <a:cubicBezTo>
                  <a:pt x="92381" y="349683"/>
                  <a:pt x="174205" y="429938"/>
                  <a:pt x="273254" y="431371"/>
                </a:cubicBezTo>
                <a:cubicBezTo>
                  <a:pt x="373739" y="429938"/>
                  <a:pt x="454127" y="349683"/>
                  <a:pt x="454127" y="249364"/>
                </a:cubicBezTo>
                <a:cubicBezTo>
                  <a:pt x="454127" y="150478"/>
                  <a:pt x="373739" y="68790"/>
                  <a:pt x="273254" y="68790"/>
                </a:cubicBezTo>
                <a:close/>
                <a:moveTo>
                  <a:pt x="273254" y="0"/>
                </a:moveTo>
                <a:cubicBezTo>
                  <a:pt x="281867" y="0"/>
                  <a:pt x="289045" y="2866"/>
                  <a:pt x="293351" y="8599"/>
                </a:cubicBezTo>
                <a:lnTo>
                  <a:pt x="327803" y="42994"/>
                </a:lnTo>
                <a:cubicBezTo>
                  <a:pt x="333545" y="48726"/>
                  <a:pt x="343593" y="53025"/>
                  <a:pt x="353642" y="51592"/>
                </a:cubicBezTo>
                <a:lnTo>
                  <a:pt x="399578" y="42994"/>
                </a:lnTo>
                <a:cubicBezTo>
                  <a:pt x="408191" y="41560"/>
                  <a:pt x="415369" y="44427"/>
                  <a:pt x="422546" y="48726"/>
                </a:cubicBezTo>
                <a:cubicBezTo>
                  <a:pt x="428288" y="53025"/>
                  <a:pt x="432595" y="60191"/>
                  <a:pt x="434030" y="68790"/>
                </a:cubicBezTo>
                <a:lnTo>
                  <a:pt x="441207" y="114650"/>
                </a:lnTo>
                <a:cubicBezTo>
                  <a:pt x="442643" y="124682"/>
                  <a:pt x="448385" y="133281"/>
                  <a:pt x="456998" y="137580"/>
                </a:cubicBezTo>
                <a:lnTo>
                  <a:pt x="500063" y="157644"/>
                </a:lnTo>
                <a:cubicBezTo>
                  <a:pt x="507241" y="161943"/>
                  <a:pt x="512983" y="167676"/>
                  <a:pt x="514418" y="174841"/>
                </a:cubicBezTo>
                <a:cubicBezTo>
                  <a:pt x="517289" y="183440"/>
                  <a:pt x="517289" y="192039"/>
                  <a:pt x="512983" y="197771"/>
                </a:cubicBezTo>
                <a:lnTo>
                  <a:pt x="491450" y="240765"/>
                </a:lnTo>
                <a:cubicBezTo>
                  <a:pt x="487143" y="249364"/>
                  <a:pt x="487143" y="259396"/>
                  <a:pt x="491450" y="267994"/>
                </a:cubicBezTo>
                <a:lnTo>
                  <a:pt x="512983" y="309555"/>
                </a:lnTo>
                <a:cubicBezTo>
                  <a:pt x="515853" y="316721"/>
                  <a:pt x="517289" y="325320"/>
                  <a:pt x="514418" y="332485"/>
                </a:cubicBezTo>
                <a:cubicBezTo>
                  <a:pt x="512983" y="339651"/>
                  <a:pt x="507241" y="346816"/>
                  <a:pt x="500063" y="349683"/>
                </a:cubicBezTo>
                <a:lnTo>
                  <a:pt x="456998" y="371180"/>
                </a:lnTo>
                <a:cubicBezTo>
                  <a:pt x="448385" y="375479"/>
                  <a:pt x="442643" y="384078"/>
                  <a:pt x="441207" y="392676"/>
                </a:cubicBezTo>
                <a:lnTo>
                  <a:pt x="434030" y="439970"/>
                </a:lnTo>
                <a:cubicBezTo>
                  <a:pt x="432595" y="448569"/>
                  <a:pt x="428288" y="455735"/>
                  <a:pt x="422546" y="460034"/>
                </a:cubicBezTo>
                <a:cubicBezTo>
                  <a:pt x="415369" y="464333"/>
                  <a:pt x="408191" y="465766"/>
                  <a:pt x="399578" y="464333"/>
                </a:cubicBezTo>
                <a:lnTo>
                  <a:pt x="352207" y="457168"/>
                </a:lnTo>
                <a:cubicBezTo>
                  <a:pt x="343593" y="455735"/>
                  <a:pt x="333545" y="458601"/>
                  <a:pt x="327803" y="465766"/>
                </a:cubicBezTo>
                <a:lnTo>
                  <a:pt x="293351" y="500161"/>
                </a:lnTo>
                <a:cubicBezTo>
                  <a:pt x="289045" y="504461"/>
                  <a:pt x="281867" y="507327"/>
                  <a:pt x="273254" y="508760"/>
                </a:cubicBezTo>
                <a:cubicBezTo>
                  <a:pt x="266077" y="507327"/>
                  <a:pt x="258899" y="504461"/>
                  <a:pt x="253157" y="500161"/>
                </a:cubicBezTo>
                <a:lnTo>
                  <a:pt x="220141" y="465766"/>
                </a:lnTo>
                <a:cubicBezTo>
                  <a:pt x="212963" y="458601"/>
                  <a:pt x="202915" y="455735"/>
                  <a:pt x="194301" y="457168"/>
                </a:cubicBezTo>
                <a:lnTo>
                  <a:pt x="146930" y="464333"/>
                </a:lnTo>
                <a:cubicBezTo>
                  <a:pt x="139753" y="465766"/>
                  <a:pt x="131139" y="464333"/>
                  <a:pt x="125397" y="460034"/>
                </a:cubicBezTo>
                <a:cubicBezTo>
                  <a:pt x="118220" y="455735"/>
                  <a:pt x="113913" y="448569"/>
                  <a:pt x="112478" y="439970"/>
                </a:cubicBezTo>
                <a:lnTo>
                  <a:pt x="105301" y="392676"/>
                </a:lnTo>
                <a:cubicBezTo>
                  <a:pt x="103865" y="384078"/>
                  <a:pt x="98123" y="375479"/>
                  <a:pt x="89510" y="371180"/>
                </a:cubicBezTo>
                <a:lnTo>
                  <a:pt x="47881" y="349683"/>
                </a:lnTo>
                <a:cubicBezTo>
                  <a:pt x="40703" y="346816"/>
                  <a:pt x="34961" y="339651"/>
                  <a:pt x="32090" y="332485"/>
                </a:cubicBezTo>
                <a:cubicBezTo>
                  <a:pt x="29219" y="325320"/>
                  <a:pt x="30655" y="316721"/>
                  <a:pt x="33525" y="309555"/>
                </a:cubicBezTo>
                <a:lnTo>
                  <a:pt x="56493" y="267994"/>
                </a:lnTo>
                <a:cubicBezTo>
                  <a:pt x="60800" y="259396"/>
                  <a:pt x="60800" y="249364"/>
                  <a:pt x="56493" y="240765"/>
                </a:cubicBezTo>
                <a:lnTo>
                  <a:pt x="33525" y="197771"/>
                </a:lnTo>
                <a:cubicBezTo>
                  <a:pt x="30655" y="192039"/>
                  <a:pt x="29219" y="183440"/>
                  <a:pt x="32090" y="176274"/>
                </a:cubicBezTo>
                <a:cubicBezTo>
                  <a:pt x="34961" y="167676"/>
                  <a:pt x="40703" y="161943"/>
                  <a:pt x="47881" y="157644"/>
                </a:cubicBezTo>
                <a:lnTo>
                  <a:pt x="89510" y="137580"/>
                </a:lnTo>
                <a:cubicBezTo>
                  <a:pt x="98123" y="133281"/>
                  <a:pt x="103865" y="124682"/>
                  <a:pt x="105301" y="114650"/>
                </a:cubicBezTo>
                <a:lnTo>
                  <a:pt x="112478" y="68790"/>
                </a:lnTo>
                <a:cubicBezTo>
                  <a:pt x="113913" y="60191"/>
                  <a:pt x="118220" y="53025"/>
                  <a:pt x="125397" y="48726"/>
                </a:cubicBezTo>
                <a:cubicBezTo>
                  <a:pt x="131139" y="44427"/>
                  <a:pt x="139753" y="41560"/>
                  <a:pt x="146930" y="42994"/>
                </a:cubicBezTo>
                <a:lnTo>
                  <a:pt x="194301" y="51592"/>
                </a:lnTo>
                <a:cubicBezTo>
                  <a:pt x="202915" y="53025"/>
                  <a:pt x="212963" y="48726"/>
                  <a:pt x="220141" y="42994"/>
                </a:cubicBezTo>
                <a:lnTo>
                  <a:pt x="253157" y="8599"/>
                </a:lnTo>
                <a:cubicBezTo>
                  <a:pt x="258899" y="2866"/>
                  <a:pt x="266077" y="0"/>
                  <a:pt x="273254"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4140877"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6.1</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大数据的基本概念</a:t>
            </a:r>
          </a:p>
        </p:txBody>
      </p:sp>
      <p:sp>
        <p:nvSpPr>
          <p:cNvPr id="4" name="椭圆 3"/>
          <p:cNvSpPr/>
          <p:nvPr/>
        </p:nvSpPr>
        <p:spPr>
          <a:xfrm>
            <a:off x="1195998" y="1660114"/>
            <a:ext cx="1540778" cy="1540778"/>
          </a:xfrm>
          <a:prstGeom prst="ellipse">
            <a:avLst/>
          </a:prstGeom>
          <a:blipFill>
            <a:blip r:embed="rId3">
              <a:extLst>
                <a:ext uri="{BEBA8EAE-BF5A-486C-A8C5-ECC9F3942E4B}">
                  <a14:imgProps xmlns:a14="http://schemas.microsoft.com/office/drawing/2010/main">
                    <a14:imgLayer r:embed="rId4">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8" name="椭圆 7"/>
          <p:cNvSpPr/>
          <p:nvPr/>
        </p:nvSpPr>
        <p:spPr>
          <a:xfrm>
            <a:off x="1202348" y="1665388"/>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0" name="椭圆 9"/>
          <p:cNvSpPr/>
          <p:nvPr/>
        </p:nvSpPr>
        <p:spPr>
          <a:xfrm>
            <a:off x="2301297" y="1513468"/>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 name="椭圆 10"/>
          <p:cNvSpPr/>
          <p:nvPr/>
        </p:nvSpPr>
        <p:spPr>
          <a:xfrm>
            <a:off x="2432241" y="1673363"/>
            <a:ext cx="398513" cy="340610"/>
          </a:xfrm>
          <a:custGeom>
            <a:avLst/>
            <a:gdLst>
              <a:gd name="T0" fmla="*/ 14836 w 15142"/>
              <a:gd name="T1" fmla="*/ 4282 h 12941"/>
              <a:gd name="T2" fmla="*/ 12685 w 15142"/>
              <a:gd name="T3" fmla="*/ 661 h 12941"/>
              <a:gd name="T4" fmla="*/ 11524 w 15142"/>
              <a:gd name="T5" fmla="*/ 0 h 12941"/>
              <a:gd name="T6" fmla="*/ 3617 w 15142"/>
              <a:gd name="T7" fmla="*/ 0 h 12941"/>
              <a:gd name="T8" fmla="*/ 2457 w 15142"/>
              <a:gd name="T9" fmla="*/ 661 h 12941"/>
              <a:gd name="T10" fmla="*/ 306 w 15142"/>
              <a:gd name="T11" fmla="*/ 4283 h 12941"/>
              <a:gd name="T12" fmla="*/ 484 w 15142"/>
              <a:gd name="T13" fmla="*/ 5899 h 12941"/>
              <a:gd name="T14" fmla="*/ 6588 w 15142"/>
              <a:gd name="T15" fmla="*/ 12376 h 12941"/>
              <a:gd name="T16" fmla="*/ 8553 w 15142"/>
              <a:gd name="T17" fmla="*/ 12376 h 12941"/>
              <a:gd name="T18" fmla="*/ 14658 w 15142"/>
              <a:gd name="T19" fmla="*/ 5899 h 12941"/>
              <a:gd name="T20" fmla="*/ 14836 w 15142"/>
              <a:gd name="T21" fmla="*/ 4282 h 12941"/>
              <a:gd name="T22" fmla="*/ 11680 w 15142"/>
              <a:gd name="T23" fmla="*/ 5840 h 12941"/>
              <a:gd name="T24" fmla="*/ 8600 w 15142"/>
              <a:gd name="T25" fmla="*/ 9107 h 12941"/>
              <a:gd name="T26" fmla="*/ 6540 w 15142"/>
              <a:gd name="T27" fmla="*/ 9107 h 12941"/>
              <a:gd name="T28" fmla="*/ 3461 w 15142"/>
              <a:gd name="T29" fmla="*/ 5840 h 12941"/>
              <a:gd name="T30" fmla="*/ 3466 w 15142"/>
              <a:gd name="T31" fmla="*/ 5353 h 12941"/>
              <a:gd name="T32" fmla="*/ 3952 w 15142"/>
              <a:gd name="T33" fmla="*/ 5378 h 12941"/>
              <a:gd name="T34" fmla="*/ 7032 w 15142"/>
              <a:gd name="T35" fmla="*/ 8644 h 12941"/>
              <a:gd name="T36" fmla="*/ 8109 w 15142"/>
              <a:gd name="T37" fmla="*/ 8644 h 12941"/>
              <a:gd name="T38" fmla="*/ 11188 w 15142"/>
              <a:gd name="T39" fmla="*/ 5378 h 12941"/>
              <a:gd name="T40" fmla="*/ 11665 w 15142"/>
              <a:gd name="T41" fmla="*/ 5364 h 12941"/>
              <a:gd name="T42" fmla="*/ 11679 w 15142"/>
              <a:gd name="T43" fmla="*/ 5841 h 12941"/>
              <a:gd name="T44" fmla="*/ 11680 w 15142"/>
              <a:gd name="T45" fmla="*/ 5840 h 1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42" h="12941">
                <a:moveTo>
                  <a:pt x="14836" y="4282"/>
                </a:moveTo>
                <a:lnTo>
                  <a:pt x="12685" y="661"/>
                </a:lnTo>
                <a:cubicBezTo>
                  <a:pt x="12440" y="252"/>
                  <a:pt x="12000" y="1"/>
                  <a:pt x="11524" y="0"/>
                </a:cubicBezTo>
                <a:lnTo>
                  <a:pt x="3617" y="0"/>
                </a:lnTo>
                <a:cubicBezTo>
                  <a:pt x="3141" y="1"/>
                  <a:pt x="2701" y="252"/>
                  <a:pt x="2457" y="661"/>
                </a:cubicBezTo>
                <a:lnTo>
                  <a:pt x="306" y="4283"/>
                </a:lnTo>
                <a:cubicBezTo>
                  <a:pt x="0" y="4802"/>
                  <a:pt x="72" y="5460"/>
                  <a:pt x="484" y="5899"/>
                </a:cubicBezTo>
                <a:lnTo>
                  <a:pt x="6588" y="12376"/>
                </a:lnTo>
                <a:cubicBezTo>
                  <a:pt x="7121" y="12941"/>
                  <a:pt x="8020" y="12941"/>
                  <a:pt x="8553" y="12376"/>
                </a:cubicBezTo>
                <a:lnTo>
                  <a:pt x="14658" y="5899"/>
                </a:lnTo>
                <a:cubicBezTo>
                  <a:pt x="15070" y="5460"/>
                  <a:pt x="15142" y="4801"/>
                  <a:pt x="14836" y="4282"/>
                </a:cubicBezTo>
                <a:close/>
                <a:moveTo>
                  <a:pt x="11680" y="5840"/>
                </a:moveTo>
                <a:lnTo>
                  <a:pt x="8600" y="9107"/>
                </a:lnTo>
                <a:cubicBezTo>
                  <a:pt x="8041" y="9700"/>
                  <a:pt x="7099" y="9700"/>
                  <a:pt x="6540" y="9107"/>
                </a:cubicBezTo>
                <a:lnTo>
                  <a:pt x="3461" y="5840"/>
                </a:lnTo>
                <a:cubicBezTo>
                  <a:pt x="3324" y="5706"/>
                  <a:pt x="3326" y="5484"/>
                  <a:pt x="3466" y="5353"/>
                </a:cubicBezTo>
                <a:cubicBezTo>
                  <a:pt x="3606" y="5221"/>
                  <a:pt x="3827" y="5233"/>
                  <a:pt x="3952" y="5378"/>
                </a:cubicBezTo>
                <a:lnTo>
                  <a:pt x="7032" y="8644"/>
                </a:lnTo>
                <a:cubicBezTo>
                  <a:pt x="7324" y="8954"/>
                  <a:pt x="7817" y="8954"/>
                  <a:pt x="8109" y="8644"/>
                </a:cubicBezTo>
                <a:lnTo>
                  <a:pt x="11188" y="5378"/>
                </a:lnTo>
                <a:cubicBezTo>
                  <a:pt x="11316" y="5242"/>
                  <a:pt x="11529" y="5236"/>
                  <a:pt x="11665" y="5364"/>
                </a:cubicBezTo>
                <a:cubicBezTo>
                  <a:pt x="11801" y="5492"/>
                  <a:pt x="11807" y="5705"/>
                  <a:pt x="11679" y="5841"/>
                </a:cubicBezTo>
                <a:lnTo>
                  <a:pt x="11680" y="58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文本框 12"/>
          <p:cNvSpPr txBox="1"/>
          <p:nvPr/>
        </p:nvSpPr>
        <p:spPr>
          <a:xfrm>
            <a:off x="785004" y="3425380"/>
            <a:ext cx="2603088" cy="1684628"/>
          </a:xfrm>
          <a:prstGeom prst="rect">
            <a:avLst/>
          </a:prstGeom>
          <a:noFill/>
        </p:spPr>
        <p:txBody>
          <a:bodyPr wrap="square" rtlCol="0">
            <a:spAutoFit/>
          </a:bodyPr>
          <a:lstStyle/>
          <a:p>
            <a:pPr algn="just"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什么是大数据，至今还没有一个被业界广泛认同的明确定义，对“大数据”概念认识可谓“仁者见仁，智者见智”。</a:t>
            </a:r>
          </a:p>
        </p:txBody>
      </p:sp>
      <p:sp>
        <p:nvSpPr>
          <p:cNvPr id="15" name="椭圆 14"/>
          <p:cNvSpPr/>
          <p:nvPr/>
        </p:nvSpPr>
        <p:spPr>
          <a:xfrm>
            <a:off x="5100303" y="1650962"/>
            <a:ext cx="1547991" cy="1547991"/>
          </a:xfrm>
          <a:prstGeom prst="ellipse">
            <a:avLst/>
          </a:prstGeom>
          <a:blipFill>
            <a:blip r:embed="rId6">
              <a:extLst>
                <a:ext uri="{BEBA8EAE-BF5A-486C-A8C5-ECC9F3942E4B}">
                  <a14:imgProps xmlns:a14="http://schemas.microsoft.com/office/drawing/2010/main">
                    <a14:imgLayer r:embed="rId7">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6" name="椭圆 15"/>
          <p:cNvSpPr/>
          <p:nvPr/>
        </p:nvSpPr>
        <p:spPr>
          <a:xfrm>
            <a:off x="5094816" y="1658175"/>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椭圆 16"/>
          <p:cNvSpPr/>
          <p:nvPr/>
        </p:nvSpPr>
        <p:spPr>
          <a:xfrm>
            <a:off x="6187271" y="1506255"/>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9" name="文本框 18"/>
          <p:cNvSpPr txBox="1"/>
          <p:nvPr/>
        </p:nvSpPr>
        <p:spPr>
          <a:xfrm>
            <a:off x="4572561" y="3425380"/>
            <a:ext cx="2830710" cy="2659702"/>
          </a:xfrm>
          <a:prstGeom prst="rect">
            <a:avLst/>
          </a:prstGeom>
          <a:noFill/>
        </p:spPr>
        <p:txBody>
          <a:bodyPr wrap="square" rtlCol="0">
            <a:spAutoFit/>
          </a:bodyPr>
          <a:lstStyle/>
          <a:p>
            <a:pPr algn="just"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根据麦肯锡全球研究所的定义，大数据（</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big data</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）是一种规模大到在获取、存储、管理、分析方面大大超出了传统数据库软件工具能力范围的数据集合，具有海量的数据规模、快速的数据流转、多样的数据类型和价值密度低四大特征。</a:t>
            </a:r>
          </a:p>
        </p:txBody>
      </p:sp>
      <p:sp>
        <p:nvSpPr>
          <p:cNvPr id="21" name="椭圆 20"/>
          <p:cNvSpPr/>
          <p:nvPr/>
        </p:nvSpPr>
        <p:spPr>
          <a:xfrm>
            <a:off x="8887757" y="1643749"/>
            <a:ext cx="1547991" cy="1547991"/>
          </a:xfrm>
          <a:prstGeom prst="ellipse">
            <a:avLst/>
          </a:prstGeom>
          <a:blipFill>
            <a:blip r:embed="rId8">
              <a:extLst>
                <a:ext uri="{BEBA8EAE-BF5A-486C-A8C5-ECC9F3942E4B}">
                  <a14:imgProps xmlns:a14="http://schemas.microsoft.com/office/drawing/2010/main">
                    <a14:imgLayer r:embed="rId9">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6" name="椭圆 5"/>
          <p:cNvSpPr/>
          <p:nvPr/>
        </p:nvSpPr>
        <p:spPr>
          <a:xfrm>
            <a:off x="8875057" y="1650962"/>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椭圆 22"/>
          <p:cNvSpPr/>
          <p:nvPr/>
        </p:nvSpPr>
        <p:spPr>
          <a:xfrm>
            <a:off x="9974725" y="1499042"/>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5" name="文本框 24"/>
          <p:cNvSpPr txBox="1"/>
          <p:nvPr/>
        </p:nvSpPr>
        <p:spPr>
          <a:xfrm>
            <a:off x="8587740" y="3398710"/>
            <a:ext cx="2505075" cy="2009653"/>
          </a:xfrm>
          <a:prstGeom prst="rect">
            <a:avLst/>
          </a:prstGeom>
          <a:noFill/>
        </p:spPr>
        <p:txBody>
          <a:bodyPr wrap="square" rtlCol="0">
            <a:spAutoFit/>
          </a:bodyPr>
          <a:lstStyle/>
          <a:p>
            <a:pPr algn="just"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根据</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Gartner</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给出的定义，大数据是需要新处理模式才能具有更强的决策力、洞察发现力和流程优化能力来适应海量、高增长率和多样化的信息资产。</a:t>
            </a:r>
          </a:p>
        </p:txBody>
      </p:sp>
      <p:sp>
        <p:nvSpPr>
          <p:cNvPr id="27" name="arrow-pointing-left-circular-button_20407"/>
          <p:cNvSpPr>
            <a:spLocks noChangeAspect="1"/>
          </p:cNvSpPr>
          <p:nvPr/>
        </p:nvSpPr>
        <p:spPr bwMode="auto">
          <a:xfrm>
            <a:off x="6357195" y="1652041"/>
            <a:ext cx="317379" cy="354719"/>
          </a:xfrm>
          <a:custGeom>
            <a:avLst/>
            <a:gdLst>
              <a:gd name="connsiteX0" fmla="*/ 270066 w 541458"/>
              <a:gd name="connsiteY0" fmla="*/ 45979 h 605161"/>
              <a:gd name="connsiteX1" fmla="*/ 357669 w 541458"/>
              <a:gd name="connsiteY1" fmla="*/ 101865 h 605161"/>
              <a:gd name="connsiteX2" fmla="*/ 471122 w 541458"/>
              <a:gd name="connsiteY2" fmla="*/ 195009 h 605161"/>
              <a:gd name="connsiteX3" fmla="*/ 492664 w 541458"/>
              <a:gd name="connsiteY3" fmla="*/ 227967 h 605161"/>
              <a:gd name="connsiteX4" fmla="*/ 285863 w 541458"/>
              <a:gd name="connsiteY4" fmla="*/ 551819 h 605161"/>
              <a:gd name="connsiteX5" fmla="*/ 255705 w 541458"/>
              <a:gd name="connsiteY5" fmla="*/ 551819 h 605161"/>
              <a:gd name="connsiteX6" fmla="*/ 48904 w 541458"/>
              <a:gd name="connsiteY6" fmla="*/ 227967 h 605161"/>
              <a:gd name="connsiteX7" fmla="*/ 70446 w 541458"/>
              <a:gd name="connsiteY7" fmla="*/ 195009 h 605161"/>
              <a:gd name="connsiteX8" fmla="*/ 182463 w 541458"/>
              <a:gd name="connsiteY8" fmla="*/ 101865 h 605161"/>
              <a:gd name="connsiteX9" fmla="*/ 270066 w 541458"/>
              <a:gd name="connsiteY9" fmla="*/ 45979 h 605161"/>
              <a:gd name="connsiteX10" fmla="*/ 270065 w 541458"/>
              <a:gd name="connsiteY10" fmla="*/ 22931 h 605161"/>
              <a:gd name="connsiteX11" fmla="*/ 163806 w 541458"/>
              <a:gd name="connsiteY11" fmla="*/ 88858 h 605161"/>
              <a:gd name="connsiteX12" fmla="*/ 48931 w 541458"/>
              <a:gd name="connsiteY12" fmla="*/ 177715 h 605161"/>
              <a:gd name="connsiteX13" fmla="*/ 24520 w 541458"/>
              <a:gd name="connsiteY13" fmla="*/ 210678 h 605161"/>
              <a:gd name="connsiteX14" fmla="*/ 255706 w 541458"/>
              <a:gd name="connsiteY14" fmla="*/ 577573 h 605161"/>
              <a:gd name="connsiteX15" fmla="*/ 284425 w 541458"/>
              <a:gd name="connsiteY15" fmla="*/ 577573 h 605161"/>
              <a:gd name="connsiteX16" fmla="*/ 517047 w 541458"/>
              <a:gd name="connsiteY16" fmla="*/ 210678 h 605161"/>
              <a:gd name="connsiteX17" fmla="*/ 492636 w 541458"/>
              <a:gd name="connsiteY17" fmla="*/ 177715 h 605161"/>
              <a:gd name="connsiteX18" fmla="*/ 376325 w 541458"/>
              <a:gd name="connsiteY18" fmla="*/ 88858 h 605161"/>
              <a:gd name="connsiteX19" fmla="*/ 270065 w 541458"/>
              <a:gd name="connsiteY19" fmla="*/ 22931 h 605161"/>
              <a:gd name="connsiteX20" fmla="*/ 270065 w 541458"/>
              <a:gd name="connsiteY20" fmla="*/ 0 h 605161"/>
              <a:gd name="connsiteX21" fmla="*/ 514175 w 541458"/>
              <a:gd name="connsiteY21" fmla="*/ 157650 h 605161"/>
              <a:gd name="connsiteX22" fmla="*/ 541458 w 541458"/>
              <a:gd name="connsiteY22" fmla="*/ 190613 h 605161"/>
              <a:gd name="connsiteX23" fmla="*/ 282989 w 541458"/>
              <a:gd name="connsiteY23" fmla="*/ 601937 h 605161"/>
              <a:gd name="connsiteX24" fmla="*/ 257142 w 541458"/>
              <a:gd name="connsiteY24" fmla="*/ 601937 h 605161"/>
              <a:gd name="connsiteX25" fmla="*/ 109 w 541458"/>
              <a:gd name="connsiteY25" fmla="*/ 190613 h 605161"/>
              <a:gd name="connsiteX26" fmla="*/ 27392 w 541458"/>
              <a:gd name="connsiteY26" fmla="*/ 157650 h 605161"/>
              <a:gd name="connsiteX27" fmla="*/ 270065 w 541458"/>
              <a:gd name="connsiteY27" fmla="*/ 0 h 60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458" h="605161">
                <a:moveTo>
                  <a:pt x="270066" y="45979"/>
                </a:moveTo>
                <a:cubicBezTo>
                  <a:pt x="318894" y="45979"/>
                  <a:pt x="333255" y="66041"/>
                  <a:pt x="357669" y="101865"/>
                </a:cubicBezTo>
                <a:cubicBezTo>
                  <a:pt x="380647" y="134824"/>
                  <a:pt x="409369" y="176380"/>
                  <a:pt x="471122" y="195009"/>
                </a:cubicBezTo>
                <a:cubicBezTo>
                  <a:pt x="485483" y="199308"/>
                  <a:pt x="494100" y="213637"/>
                  <a:pt x="492664" y="227967"/>
                </a:cubicBezTo>
                <a:cubicBezTo>
                  <a:pt x="468250" y="427151"/>
                  <a:pt x="344744" y="518861"/>
                  <a:pt x="285863" y="551819"/>
                </a:cubicBezTo>
                <a:cubicBezTo>
                  <a:pt x="275810" y="556118"/>
                  <a:pt x="264322" y="556118"/>
                  <a:pt x="255705" y="551819"/>
                </a:cubicBezTo>
                <a:cubicBezTo>
                  <a:pt x="196824" y="518861"/>
                  <a:pt x="71882" y="427151"/>
                  <a:pt x="48904" y="227967"/>
                </a:cubicBezTo>
                <a:cubicBezTo>
                  <a:pt x="46032" y="213637"/>
                  <a:pt x="56085" y="199308"/>
                  <a:pt x="70446" y="195009"/>
                </a:cubicBezTo>
                <a:cubicBezTo>
                  <a:pt x="130763" y="176380"/>
                  <a:pt x="160921" y="134824"/>
                  <a:pt x="182463" y="101865"/>
                </a:cubicBezTo>
                <a:cubicBezTo>
                  <a:pt x="208313" y="66041"/>
                  <a:pt x="221238" y="45979"/>
                  <a:pt x="270066" y="45979"/>
                </a:cubicBezTo>
                <a:close/>
                <a:moveTo>
                  <a:pt x="270065" y="22931"/>
                </a:moveTo>
                <a:cubicBezTo>
                  <a:pt x="209756" y="22931"/>
                  <a:pt x="189653" y="51595"/>
                  <a:pt x="163806" y="88858"/>
                </a:cubicBezTo>
                <a:cubicBezTo>
                  <a:pt x="140831" y="123254"/>
                  <a:pt x="112112" y="163383"/>
                  <a:pt x="48931" y="177715"/>
                </a:cubicBezTo>
                <a:cubicBezTo>
                  <a:pt x="33136" y="180581"/>
                  <a:pt x="23084" y="194913"/>
                  <a:pt x="24520" y="210678"/>
                </a:cubicBezTo>
                <a:cubicBezTo>
                  <a:pt x="43187" y="448586"/>
                  <a:pt x="198269" y="547476"/>
                  <a:pt x="255706" y="577573"/>
                </a:cubicBezTo>
                <a:cubicBezTo>
                  <a:pt x="265758" y="581872"/>
                  <a:pt x="275809" y="581872"/>
                  <a:pt x="284425" y="577573"/>
                </a:cubicBezTo>
                <a:cubicBezTo>
                  <a:pt x="343298" y="547476"/>
                  <a:pt x="496944" y="448586"/>
                  <a:pt x="517047" y="210678"/>
                </a:cubicBezTo>
                <a:cubicBezTo>
                  <a:pt x="518483" y="194913"/>
                  <a:pt x="508431" y="180581"/>
                  <a:pt x="492636" y="177715"/>
                </a:cubicBezTo>
                <a:cubicBezTo>
                  <a:pt x="428019" y="163383"/>
                  <a:pt x="400736" y="123254"/>
                  <a:pt x="376325" y="88858"/>
                </a:cubicBezTo>
                <a:cubicBezTo>
                  <a:pt x="350478" y="51595"/>
                  <a:pt x="330375" y="22931"/>
                  <a:pt x="270065" y="22931"/>
                </a:cubicBezTo>
                <a:close/>
                <a:moveTo>
                  <a:pt x="270065" y="0"/>
                </a:moveTo>
                <a:cubicBezTo>
                  <a:pt x="410788" y="0"/>
                  <a:pt x="374889" y="141885"/>
                  <a:pt x="514175" y="157650"/>
                </a:cubicBezTo>
                <a:cubicBezTo>
                  <a:pt x="529971" y="160517"/>
                  <a:pt x="541458" y="173415"/>
                  <a:pt x="541458" y="190613"/>
                </a:cubicBezTo>
                <a:cubicBezTo>
                  <a:pt x="527099" y="470084"/>
                  <a:pt x="336119" y="577573"/>
                  <a:pt x="282989" y="601937"/>
                </a:cubicBezTo>
                <a:cubicBezTo>
                  <a:pt x="275809" y="606236"/>
                  <a:pt x="265758" y="606236"/>
                  <a:pt x="257142" y="601937"/>
                </a:cubicBezTo>
                <a:cubicBezTo>
                  <a:pt x="205448" y="577573"/>
                  <a:pt x="13032" y="470084"/>
                  <a:pt x="109" y="190613"/>
                </a:cubicBezTo>
                <a:cubicBezTo>
                  <a:pt x="-1327" y="173415"/>
                  <a:pt x="11596" y="160517"/>
                  <a:pt x="27392" y="157650"/>
                </a:cubicBezTo>
                <a:cubicBezTo>
                  <a:pt x="165242" y="141885"/>
                  <a:pt x="129343" y="0"/>
                  <a:pt x="270065"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arrow-pointing-left-circular-button_20407"/>
          <p:cNvSpPr>
            <a:spLocks noChangeAspect="1"/>
          </p:cNvSpPr>
          <p:nvPr/>
        </p:nvSpPr>
        <p:spPr bwMode="auto">
          <a:xfrm>
            <a:off x="10142524" y="1634180"/>
            <a:ext cx="332204" cy="365367"/>
          </a:xfrm>
          <a:custGeom>
            <a:avLst/>
            <a:gdLst>
              <a:gd name="connsiteX0" fmla="*/ 458312 w 547887"/>
              <a:gd name="connsiteY0" fmla="*/ 414273 h 602581"/>
              <a:gd name="connsiteX1" fmla="*/ 543041 w 547887"/>
              <a:gd name="connsiteY1" fmla="*/ 498842 h 602581"/>
              <a:gd name="connsiteX2" fmla="*/ 547349 w 547887"/>
              <a:gd name="connsiteY2" fmla="*/ 514609 h 602581"/>
              <a:gd name="connsiteX3" fmla="*/ 534424 w 547887"/>
              <a:gd name="connsiteY3" fmla="*/ 526076 h 602581"/>
              <a:gd name="connsiteX4" fmla="*/ 481289 w 547887"/>
              <a:gd name="connsiteY4" fmla="*/ 536109 h 602581"/>
              <a:gd name="connsiteX5" fmla="*/ 471236 w 547887"/>
              <a:gd name="connsiteY5" fmla="*/ 589144 h 602581"/>
              <a:gd name="connsiteX6" fmla="*/ 459748 w 547887"/>
              <a:gd name="connsiteY6" fmla="*/ 602044 h 602581"/>
              <a:gd name="connsiteX7" fmla="*/ 443951 w 547887"/>
              <a:gd name="connsiteY7" fmla="*/ 597744 h 602581"/>
              <a:gd name="connsiteX8" fmla="*/ 333372 w 547887"/>
              <a:gd name="connsiteY8" fmla="*/ 487375 h 602581"/>
              <a:gd name="connsiteX9" fmla="*/ 341989 w 547887"/>
              <a:gd name="connsiteY9" fmla="*/ 480208 h 602581"/>
              <a:gd name="connsiteX10" fmla="*/ 347733 w 547887"/>
              <a:gd name="connsiteY10" fmla="*/ 477341 h 602581"/>
              <a:gd name="connsiteX11" fmla="*/ 396560 w 547887"/>
              <a:gd name="connsiteY11" fmla="*/ 484508 h 602581"/>
              <a:gd name="connsiteX12" fmla="*/ 433898 w 547887"/>
              <a:gd name="connsiteY12" fmla="*/ 475908 h 602581"/>
              <a:gd name="connsiteX13" fmla="*/ 454003 w 547887"/>
              <a:gd name="connsiteY13" fmla="*/ 442941 h 602581"/>
              <a:gd name="connsiteX14" fmla="*/ 88068 w 547887"/>
              <a:gd name="connsiteY14" fmla="*/ 414273 h 602581"/>
              <a:gd name="connsiteX15" fmla="*/ 92373 w 547887"/>
              <a:gd name="connsiteY15" fmla="*/ 442941 h 602581"/>
              <a:gd name="connsiteX16" fmla="*/ 112462 w 547887"/>
              <a:gd name="connsiteY16" fmla="*/ 475908 h 602581"/>
              <a:gd name="connsiteX17" fmla="*/ 149770 w 547887"/>
              <a:gd name="connsiteY17" fmla="*/ 484508 h 602581"/>
              <a:gd name="connsiteX18" fmla="*/ 198558 w 547887"/>
              <a:gd name="connsiteY18" fmla="*/ 477341 h 602581"/>
              <a:gd name="connsiteX19" fmla="*/ 205732 w 547887"/>
              <a:gd name="connsiteY19" fmla="*/ 480208 h 602581"/>
              <a:gd name="connsiteX20" fmla="*/ 212907 w 547887"/>
              <a:gd name="connsiteY20" fmla="*/ 487375 h 602581"/>
              <a:gd name="connsiteX21" fmla="*/ 103853 w 547887"/>
              <a:gd name="connsiteY21" fmla="*/ 597744 h 602581"/>
              <a:gd name="connsiteX22" fmla="*/ 86633 w 547887"/>
              <a:gd name="connsiteY22" fmla="*/ 602044 h 602581"/>
              <a:gd name="connsiteX23" fmla="*/ 76589 w 547887"/>
              <a:gd name="connsiteY23" fmla="*/ 589144 h 602581"/>
              <a:gd name="connsiteX24" fmla="*/ 66545 w 547887"/>
              <a:gd name="connsiteY24" fmla="*/ 536109 h 602581"/>
              <a:gd name="connsiteX25" fmla="*/ 12017 w 547887"/>
              <a:gd name="connsiteY25" fmla="*/ 526076 h 602581"/>
              <a:gd name="connsiteX26" fmla="*/ 538 w 547887"/>
              <a:gd name="connsiteY26" fmla="*/ 514609 h 602581"/>
              <a:gd name="connsiteX27" fmla="*/ 4843 w 547887"/>
              <a:gd name="connsiteY27" fmla="*/ 498842 h 602581"/>
              <a:gd name="connsiteX28" fmla="*/ 273945 w 547887"/>
              <a:gd name="connsiteY28" fmla="*/ 94487 h 602581"/>
              <a:gd name="connsiteX29" fmla="*/ 428321 w 547887"/>
              <a:gd name="connsiteY29" fmla="*/ 249322 h 602581"/>
              <a:gd name="connsiteX30" fmla="*/ 273945 w 547887"/>
              <a:gd name="connsiteY30" fmla="*/ 404157 h 602581"/>
              <a:gd name="connsiteX31" fmla="*/ 119569 w 547887"/>
              <a:gd name="connsiteY31" fmla="*/ 249322 h 602581"/>
              <a:gd name="connsiteX32" fmla="*/ 273945 w 547887"/>
              <a:gd name="connsiteY32" fmla="*/ 94487 h 602581"/>
              <a:gd name="connsiteX33" fmla="*/ 273254 w 547887"/>
              <a:gd name="connsiteY33" fmla="*/ 68790 h 602581"/>
              <a:gd name="connsiteX34" fmla="*/ 92381 w 547887"/>
              <a:gd name="connsiteY34" fmla="*/ 249364 h 602581"/>
              <a:gd name="connsiteX35" fmla="*/ 273254 w 547887"/>
              <a:gd name="connsiteY35" fmla="*/ 431371 h 602581"/>
              <a:gd name="connsiteX36" fmla="*/ 454127 w 547887"/>
              <a:gd name="connsiteY36" fmla="*/ 249364 h 602581"/>
              <a:gd name="connsiteX37" fmla="*/ 273254 w 547887"/>
              <a:gd name="connsiteY37" fmla="*/ 68790 h 602581"/>
              <a:gd name="connsiteX38" fmla="*/ 273254 w 547887"/>
              <a:gd name="connsiteY38" fmla="*/ 0 h 602581"/>
              <a:gd name="connsiteX39" fmla="*/ 293351 w 547887"/>
              <a:gd name="connsiteY39" fmla="*/ 8599 h 602581"/>
              <a:gd name="connsiteX40" fmla="*/ 327803 w 547887"/>
              <a:gd name="connsiteY40" fmla="*/ 42994 h 602581"/>
              <a:gd name="connsiteX41" fmla="*/ 353642 w 547887"/>
              <a:gd name="connsiteY41" fmla="*/ 51592 h 602581"/>
              <a:gd name="connsiteX42" fmla="*/ 399578 w 547887"/>
              <a:gd name="connsiteY42" fmla="*/ 42994 h 602581"/>
              <a:gd name="connsiteX43" fmla="*/ 422546 w 547887"/>
              <a:gd name="connsiteY43" fmla="*/ 48726 h 602581"/>
              <a:gd name="connsiteX44" fmla="*/ 434030 w 547887"/>
              <a:gd name="connsiteY44" fmla="*/ 68790 h 602581"/>
              <a:gd name="connsiteX45" fmla="*/ 441207 w 547887"/>
              <a:gd name="connsiteY45" fmla="*/ 114650 h 602581"/>
              <a:gd name="connsiteX46" fmla="*/ 456998 w 547887"/>
              <a:gd name="connsiteY46" fmla="*/ 137580 h 602581"/>
              <a:gd name="connsiteX47" fmla="*/ 500063 w 547887"/>
              <a:gd name="connsiteY47" fmla="*/ 157644 h 602581"/>
              <a:gd name="connsiteX48" fmla="*/ 514418 w 547887"/>
              <a:gd name="connsiteY48" fmla="*/ 174841 h 602581"/>
              <a:gd name="connsiteX49" fmla="*/ 512983 w 547887"/>
              <a:gd name="connsiteY49" fmla="*/ 197771 h 602581"/>
              <a:gd name="connsiteX50" fmla="*/ 491450 w 547887"/>
              <a:gd name="connsiteY50" fmla="*/ 240765 h 602581"/>
              <a:gd name="connsiteX51" fmla="*/ 491450 w 547887"/>
              <a:gd name="connsiteY51" fmla="*/ 267994 h 602581"/>
              <a:gd name="connsiteX52" fmla="*/ 512983 w 547887"/>
              <a:gd name="connsiteY52" fmla="*/ 309555 h 602581"/>
              <a:gd name="connsiteX53" fmla="*/ 514418 w 547887"/>
              <a:gd name="connsiteY53" fmla="*/ 332485 h 602581"/>
              <a:gd name="connsiteX54" fmla="*/ 500063 w 547887"/>
              <a:gd name="connsiteY54" fmla="*/ 349683 h 602581"/>
              <a:gd name="connsiteX55" fmla="*/ 456998 w 547887"/>
              <a:gd name="connsiteY55" fmla="*/ 371180 h 602581"/>
              <a:gd name="connsiteX56" fmla="*/ 441207 w 547887"/>
              <a:gd name="connsiteY56" fmla="*/ 392676 h 602581"/>
              <a:gd name="connsiteX57" fmla="*/ 434030 w 547887"/>
              <a:gd name="connsiteY57" fmla="*/ 439970 h 602581"/>
              <a:gd name="connsiteX58" fmla="*/ 422546 w 547887"/>
              <a:gd name="connsiteY58" fmla="*/ 460034 h 602581"/>
              <a:gd name="connsiteX59" fmla="*/ 399578 w 547887"/>
              <a:gd name="connsiteY59" fmla="*/ 464333 h 602581"/>
              <a:gd name="connsiteX60" fmla="*/ 352207 w 547887"/>
              <a:gd name="connsiteY60" fmla="*/ 457168 h 602581"/>
              <a:gd name="connsiteX61" fmla="*/ 327803 w 547887"/>
              <a:gd name="connsiteY61" fmla="*/ 465766 h 602581"/>
              <a:gd name="connsiteX62" fmla="*/ 293351 w 547887"/>
              <a:gd name="connsiteY62" fmla="*/ 500161 h 602581"/>
              <a:gd name="connsiteX63" fmla="*/ 273254 w 547887"/>
              <a:gd name="connsiteY63" fmla="*/ 508760 h 602581"/>
              <a:gd name="connsiteX64" fmla="*/ 253157 w 547887"/>
              <a:gd name="connsiteY64" fmla="*/ 500161 h 602581"/>
              <a:gd name="connsiteX65" fmla="*/ 220141 w 547887"/>
              <a:gd name="connsiteY65" fmla="*/ 465766 h 602581"/>
              <a:gd name="connsiteX66" fmla="*/ 194301 w 547887"/>
              <a:gd name="connsiteY66" fmla="*/ 457168 h 602581"/>
              <a:gd name="connsiteX67" fmla="*/ 146930 w 547887"/>
              <a:gd name="connsiteY67" fmla="*/ 464333 h 602581"/>
              <a:gd name="connsiteX68" fmla="*/ 125397 w 547887"/>
              <a:gd name="connsiteY68" fmla="*/ 460034 h 602581"/>
              <a:gd name="connsiteX69" fmla="*/ 112478 w 547887"/>
              <a:gd name="connsiteY69" fmla="*/ 439970 h 602581"/>
              <a:gd name="connsiteX70" fmla="*/ 105301 w 547887"/>
              <a:gd name="connsiteY70" fmla="*/ 392676 h 602581"/>
              <a:gd name="connsiteX71" fmla="*/ 89510 w 547887"/>
              <a:gd name="connsiteY71" fmla="*/ 371180 h 602581"/>
              <a:gd name="connsiteX72" fmla="*/ 47881 w 547887"/>
              <a:gd name="connsiteY72" fmla="*/ 349683 h 602581"/>
              <a:gd name="connsiteX73" fmla="*/ 32090 w 547887"/>
              <a:gd name="connsiteY73" fmla="*/ 332485 h 602581"/>
              <a:gd name="connsiteX74" fmla="*/ 33525 w 547887"/>
              <a:gd name="connsiteY74" fmla="*/ 309555 h 602581"/>
              <a:gd name="connsiteX75" fmla="*/ 56493 w 547887"/>
              <a:gd name="connsiteY75" fmla="*/ 267994 h 602581"/>
              <a:gd name="connsiteX76" fmla="*/ 56493 w 547887"/>
              <a:gd name="connsiteY76" fmla="*/ 240765 h 602581"/>
              <a:gd name="connsiteX77" fmla="*/ 33525 w 547887"/>
              <a:gd name="connsiteY77" fmla="*/ 197771 h 602581"/>
              <a:gd name="connsiteX78" fmla="*/ 32090 w 547887"/>
              <a:gd name="connsiteY78" fmla="*/ 176274 h 602581"/>
              <a:gd name="connsiteX79" fmla="*/ 47881 w 547887"/>
              <a:gd name="connsiteY79" fmla="*/ 157644 h 602581"/>
              <a:gd name="connsiteX80" fmla="*/ 89510 w 547887"/>
              <a:gd name="connsiteY80" fmla="*/ 137580 h 602581"/>
              <a:gd name="connsiteX81" fmla="*/ 105301 w 547887"/>
              <a:gd name="connsiteY81" fmla="*/ 114650 h 602581"/>
              <a:gd name="connsiteX82" fmla="*/ 112478 w 547887"/>
              <a:gd name="connsiteY82" fmla="*/ 68790 h 602581"/>
              <a:gd name="connsiteX83" fmla="*/ 125397 w 547887"/>
              <a:gd name="connsiteY83" fmla="*/ 48726 h 602581"/>
              <a:gd name="connsiteX84" fmla="*/ 146930 w 547887"/>
              <a:gd name="connsiteY84" fmla="*/ 42994 h 602581"/>
              <a:gd name="connsiteX85" fmla="*/ 194301 w 547887"/>
              <a:gd name="connsiteY85" fmla="*/ 51592 h 602581"/>
              <a:gd name="connsiteX86" fmla="*/ 220141 w 547887"/>
              <a:gd name="connsiteY86" fmla="*/ 42994 h 602581"/>
              <a:gd name="connsiteX87" fmla="*/ 253157 w 547887"/>
              <a:gd name="connsiteY87" fmla="*/ 8599 h 602581"/>
              <a:gd name="connsiteX88" fmla="*/ 273254 w 547887"/>
              <a:gd name="connsiteY88" fmla="*/ 0 h 60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47887" h="602581">
                <a:moveTo>
                  <a:pt x="458312" y="414273"/>
                </a:moveTo>
                <a:lnTo>
                  <a:pt x="543041" y="498842"/>
                </a:lnTo>
                <a:cubicBezTo>
                  <a:pt x="547349" y="503142"/>
                  <a:pt x="548785" y="508875"/>
                  <a:pt x="547349" y="514609"/>
                </a:cubicBezTo>
                <a:cubicBezTo>
                  <a:pt x="544477" y="520342"/>
                  <a:pt x="540168" y="524642"/>
                  <a:pt x="534424" y="526076"/>
                </a:cubicBezTo>
                <a:lnTo>
                  <a:pt x="481289" y="536109"/>
                </a:lnTo>
                <a:lnTo>
                  <a:pt x="471236" y="589144"/>
                </a:lnTo>
                <a:cubicBezTo>
                  <a:pt x="469800" y="594877"/>
                  <a:pt x="465492" y="600611"/>
                  <a:pt x="459748" y="602044"/>
                </a:cubicBezTo>
                <a:cubicBezTo>
                  <a:pt x="454003" y="603477"/>
                  <a:pt x="448259" y="602044"/>
                  <a:pt x="443951" y="597744"/>
                </a:cubicBezTo>
                <a:lnTo>
                  <a:pt x="333372" y="487375"/>
                </a:lnTo>
                <a:lnTo>
                  <a:pt x="341989" y="480208"/>
                </a:lnTo>
                <a:cubicBezTo>
                  <a:pt x="343425" y="477341"/>
                  <a:pt x="344861" y="477341"/>
                  <a:pt x="347733" y="477341"/>
                </a:cubicBezTo>
                <a:lnTo>
                  <a:pt x="396560" y="484508"/>
                </a:lnTo>
                <a:cubicBezTo>
                  <a:pt x="409485" y="487375"/>
                  <a:pt x="423845" y="484508"/>
                  <a:pt x="433898" y="475908"/>
                </a:cubicBezTo>
                <a:cubicBezTo>
                  <a:pt x="445387" y="468741"/>
                  <a:pt x="452567" y="455841"/>
                  <a:pt x="454003" y="442941"/>
                </a:cubicBezTo>
                <a:close/>
                <a:moveTo>
                  <a:pt x="88068" y="414273"/>
                </a:moveTo>
                <a:lnTo>
                  <a:pt x="92373" y="442941"/>
                </a:lnTo>
                <a:cubicBezTo>
                  <a:pt x="95243" y="455841"/>
                  <a:pt x="102418" y="468741"/>
                  <a:pt x="112462" y="475908"/>
                </a:cubicBezTo>
                <a:cubicBezTo>
                  <a:pt x="123942" y="484508"/>
                  <a:pt x="136856" y="487375"/>
                  <a:pt x="149770" y="484508"/>
                </a:cubicBezTo>
                <a:lnTo>
                  <a:pt x="198558" y="477341"/>
                </a:lnTo>
                <a:cubicBezTo>
                  <a:pt x="201428" y="477341"/>
                  <a:pt x="204297" y="477341"/>
                  <a:pt x="205732" y="480208"/>
                </a:cubicBezTo>
                <a:lnTo>
                  <a:pt x="212907" y="487375"/>
                </a:lnTo>
                <a:lnTo>
                  <a:pt x="103853" y="597744"/>
                </a:lnTo>
                <a:cubicBezTo>
                  <a:pt x="99548" y="602044"/>
                  <a:pt x="92373" y="603477"/>
                  <a:pt x="86633" y="602044"/>
                </a:cubicBezTo>
                <a:cubicBezTo>
                  <a:pt x="82329" y="600611"/>
                  <a:pt x="78024" y="594877"/>
                  <a:pt x="76589" y="589144"/>
                </a:cubicBezTo>
                <a:lnTo>
                  <a:pt x="66545" y="536109"/>
                </a:lnTo>
                <a:lnTo>
                  <a:pt x="12017" y="526076"/>
                </a:lnTo>
                <a:cubicBezTo>
                  <a:pt x="6278" y="524642"/>
                  <a:pt x="1973" y="520342"/>
                  <a:pt x="538" y="514609"/>
                </a:cubicBezTo>
                <a:cubicBezTo>
                  <a:pt x="-897" y="508875"/>
                  <a:pt x="538" y="503142"/>
                  <a:pt x="4843" y="498842"/>
                </a:cubicBezTo>
                <a:close/>
                <a:moveTo>
                  <a:pt x="273945" y="94487"/>
                </a:moveTo>
                <a:cubicBezTo>
                  <a:pt x="359205" y="94487"/>
                  <a:pt x="428321" y="163809"/>
                  <a:pt x="428321" y="249322"/>
                </a:cubicBezTo>
                <a:cubicBezTo>
                  <a:pt x="428321" y="334835"/>
                  <a:pt x="359205" y="404157"/>
                  <a:pt x="273945" y="404157"/>
                </a:cubicBezTo>
                <a:cubicBezTo>
                  <a:pt x="188685" y="404157"/>
                  <a:pt x="119569" y="334835"/>
                  <a:pt x="119569" y="249322"/>
                </a:cubicBezTo>
                <a:cubicBezTo>
                  <a:pt x="119569" y="163809"/>
                  <a:pt x="188685" y="94487"/>
                  <a:pt x="273945" y="94487"/>
                </a:cubicBezTo>
                <a:close/>
                <a:moveTo>
                  <a:pt x="273254" y="68790"/>
                </a:moveTo>
                <a:cubicBezTo>
                  <a:pt x="174205" y="68790"/>
                  <a:pt x="92381" y="150478"/>
                  <a:pt x="92381" y="249364"/>
                </a:cubicBezTo>
                <a:cubicBezTo>
                  <a:pt x="92381" y="349683"/>
                  <a:pt x="174205" y="429938"/>
                  <a:pt x="273254" y="431371"/>
                </a:cubicBezTo>
                <a:cubicBezTo>
                  <a:pt x="373739" y="429938"/>
                  <a:pt x="454127" y="349683"/>
                  <a:pt x="454127" y="249364"/>
                </a:cubicBezTo>
                <a:cubicBezTo>
                  <a:pt x="454127" y="150478"/>
                  <a:pt x="373739" y="68790"/>
                  <a:pt x="273254" y="68790"/>
                </a:cubicBezTo>
                <a:close/>
                <a:moveTo>
                  <a:pt x="273254" y="0"/>
                </a:moveTo>
                <a:cubicBezTo>
                  <a:pt x="281867" y="0"/>
                  <a:pt x="289045" y="2866"/>
                  <a:pt x="293351" y="8599"/>
                </a:cubicBezTo>
                <a:lnTo>
                  <a:pt x="327803" y="42994"/>
                </a:lnTo>
                <a:cubicBezTo>
                  <a:pt x="333545" y="48726"/>
                  <a:pt x="343593" y="53025"/>
                  <a:pt x="353642" y="51592"/>
                </a:cubicBezTo>
                <a:lnTo>
                  <a:pt x="399578" y="42994"/>
                </a:lnTo>
                <a:cubicBezTo>
                  <a:pt x="408191" y="41560"/>
                  <a:pt x="415369" y="44427"/>
                  <a:pt x="422546" y="48726"/>
                </a:cubicBezTo>
                <a:cubicBezTo>
                  <a:pt x="428288" y="53025"/>
                  <a:pt x="432595" y="60191"/>
                  <a:pt x="434030" y="68790"/>
                </a:cubicBezTo>
                <a:lnTo>
                  <a:pt x="441207" y="114650"/>
                </a:lnTo>
                <a:cubicBezTo>
                  <a:pt x="442643" y="124682"/>
                  <a:pt x="448385" y="133281"/>
                  <a:pt x="456998" y="137580"/>
                </a:cubicBezTo>
                <a:lnTo>
                  <a:pt x="500063" y="157644"/>
                </a:lnTo>
                <a:cubicBezTo>
                  <a:pt x="507241" y="161943"/>
                  <a:pt x="512983" y="167676"/>
                  <a:pt x="514418" y="174841"/>
                </a:cubicBezTo>
                <a:cubicBezTo>
                  <a:pt x="517289" y="183440"/>
                  <a:pt x="517289" y="192039"/>
                  <a:pt x="512983" y="197771"/>
                </a:cubicBezTo>
                <a:lnTo>
                  <a:pt x="491450" y="240765"/>
                </a:lnTo>
                <a:cubicBezTo>
                  <a:pt x="487143" y="249364"/>
                  <a:pt x="487143" y="259396"/>
                  <a:pt x="491450" y="267994"/>
                </a:cubicBezTo>
                <a:lnTo>
                  <a:pt x="512983" y="309555"/>
                </a:lnTo>
                <a:cubicBezTo>
                  <a:pt x="515853" y="316721"/>
                  <a:pt x="517289" y="325320"/>
                  <a:pt x="514418" y="332485"/>
                </a:cubicBezTo>
                <a:cubicBezTo>
                  <a:pt x="512983" y="339651"/>
                  <a:pt x="507241" y="346816"/>
                  <a:pt x="500063" y="349683"/>
                </a:cubicBezTo>
                <a:lnTo>
                  <a:pt x="456998" y="371180"/>
                </a:lnTo>
                <a:cubicBezTo>
                  <a:pt x="448385" y="375479"/>
                  <a:pt x="442643" y="384078"/>
                  <a:pt x="441207" y="392676"/>
                </a:cubicBezTo>
                <a:lnTo>
                  <a:pt x="434030" y="439970"/>
                </a:lnTo>
                <a:cubicBezTo>
                  <a:pt x="432595" y="448569"/>
                  <a:pt x="428288" y="455735"/>
                  <a:pt x="422546" y="460034"/>
                </a:cubicBezTo>
                <a:cubicBezTo>
                  <a:pt x="415369" y="464333"/>
                  <a:pt x="408191" y="465766"/>
                  <a:pt x="399578" y="464333"/>
                </a:cubicBezTo>
                <a:lnTo>
                  <a:pt x="352207" y="457168"/>
                </a:lnTo>
                <a:cubicBezTo>
                  <a:pt x="343593" y="455735"/>
                  <a:pt x="333545" y="458601"/>
                  <a:pt x="327803" y="465766"/>
                </a:cubicBezTo>
                <a:lnTo>
                  <a:pt x="293351" y="500161"/>
                </a:lnTo>
                <a:cubicBezTo>
                  <a:pt x="289045" y="504461"/>
                  <a:pt x="281867" y="507327"/>
                  <a:pt x="273254" y="508760"/>
                </a:cubicBezTo>
                <a:cubicBezTo>
                  <a:pt x="266077" y="507327"/>
                  <a:pt x="258899" y="504461"/>
                  <a:pt x="253157" y="500161"/>
                </a:cubicBezTo>
                <a:lnTo>
                  <a:pt x="220141" y="465766"/>
                </a:lnTo>
                <a:cubicBezTo>
                  <a:pt x="212963" y="458601"/>
                  <a:pt x="202915" y="455735"/>
                  <a:pt x="194301" y="457168"/>
                </a:cubicBezTo>
                <a:lnTo>
                  <a:pt x="146930" y="464333"/>
                </a:lnTo>
                <a:cubicBezTo>
                  <a:pt x="139753" y="465766"/>
                  <a:pt x="131139" y="464333"/>
                  <a:pt x="125397" y="460034"/>
                </a:cubicBezTo>
                <a:cubicBezTo>
                  <a:pt x="118220" y="455735"/>
                  <a:pt x="113913" y="448569"/>
                  <a:pt x="112478" y="439970"/>
                </a:cubicBezTo>
                <a:lnTo>
                  <a:pt x="105301" y="392676"/>
                </a:lnTo>
                <a:cubicBezTo>
                  <a:pt x="103865" y="384078"/>
                  <a:pt x="98123" y="375479"/>
                  <a:pt x="89510" y="371180"/>
                </a:cubicBezTo>
                <a:lnTo>
                  <a:pt x="47881" y="349683"/>
                </a:lnTo>
                <a:cubicBezTo>
                  <a:pt x="40703" y="346816"/>
                  <a:pt x="34961" y="339651"/>
                  <a:pt x="32090" y="332485"/>
                </a:cubicBezTo>
                <a:cubicBezTo>
                  <a:pt x="29219" y="325320"/>
                  <a:pt x="30655" y="316721"/>
                  <a:pt x="33525" y="309555"/>
                </a:cubicBezTo>
                <a:lnTo>
                  <a:pt x="56493" y="267994"/>
                </a:lnTo>
                <a:cubicBezTo>
                  <a:pt x="60800" y="259396"/>
                  <a:pt x="60800" y="249364"/>
                  <a:pt x="56493" y="240765"/>
                </a:cubicBezTo>
                <a:lnTo>
                  <a:pt x="33525" y="197771"/>
                </a:lnTo>
                <a:cubicBezTo>
                  <a:pt x="30655" y="192039"/>
                  <a:pt x="29219" y="183440"/>
                  <a:pt x="32090" y="176274"/>
                </a:cubicBezTo>
                <a:cubicBezTo>
                  <a:pt x="34961" y="167676"/>
                  <a:pt x="40703" y="161943"/>
                  <a:pt x="47881" y="157644"/>
                </a:cubicBezTo>
                <a:lnTo>
                  <a:pt x="89510" y="137580"/>
                </a:lnTo>
                <a:cubicBezTo>
                  <a:pt x="98123" y="133281"/>
                  <a:pt x="103865" y="124682"/>
                  <a:pt x="105301" y="114650"/>
                </a:cubicBezTo>
                <a:lnTo>
                  <a:pt x="112478" y="68790"/>
                </a:lnTo>
                <a:cubicBezTo>
                  <a:pt x="113913" y="60191"/>
                  <a:pt x="118220" y="53025"/>
                  <a:pt x="125397" y="48726"/>
                </a:cubicBezTo>
                <a:cubicBezTo>
                  <a:pt x="131139" y="44427"/>
                  <a:pt x="139753" y="41560"/>
                  <a:pt x="146930" y="42994"/>
                </a:cubicBezTo>
                <a:lnTo>
                  <a:pt x="194301" y="51592"/>
                </a:lnTo>
                <a:cubicBezTo>
                  <a:pt x="202915" y="53025"/>
                  <a:pt x="212963" y="48726"/>
                  <a:pt x="220141" y="42994"/>
                </a:cubicBezTo>
                <a:lnTo>
                  <a:pt x="253157" y="8599"/>
                </a:lnTo>
                <a:cubicBezTo>
                  <a:pt x="258899" y="2866"/>
                  <a:pt x="266077" y="0"/>
                  <a:pt x="273254"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3147015"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Apache </a:t>
            </a:r>
            <a:r>
              <a:rPr lang="en-US" altLang="zh-CN" sz="3200" spc="100" dirty="0" err="1">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Echarts</a:t>
            </a:r>
            <a:endPar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3" name="文本框 2">
            <a:extLst>
              <a:ext uri="{FF2B5EF4-FFF2-40B4-BE49-F238E27FC236}">
                <a16:creationId xmlns:a16="http://schemas.microsoft.com/office/drawing/2014/main" id="{DE98E585-3BB7-BEB9-E6BD-2E0FB4B4F64E}"/>
              </a:ext>
            </a:extLst>
          </p:cNvPr>
          <p:cNvSpPr txBox="1"/>
          <p:nvPr/>
        </p:nvSpPr>
        <p:spPr>
          <a:xfrm>
            <a:off x="879894" y="1155700"/>
            <a:ext cx="10471366" cy="1270028"/>
          </a:xfrm>
          <a:prstGeom prst="rect">
            <a:avLst/>
          </a:prstGeom>
          <a:noFill/>
        </p:spPr>
        <p:txBody>
          <a:bodyPr wrap="square" rtlCol="0">
            <a:spAutoFit/>
          </a:bodyPr>
          <a:lstStyle/>
          <a:p>
            <a:pPr algn="l" fontAlgn="auto">
              <a:lnSpc>
                <a:spcPct val="132000"/>
              </a:lnSpc>
              <a:spcBef>
                <a:spcPts val="600"/>
              </a:spcBef>
              <a:buClr>
                <a:schemeClr val="accent6"/>
              </a:buClr>
            </a:pPr>
            <a:r>
              <a:rPr lang="fr-FR" altLang="zh-CN" sz="2000" dirty="0">
                <a:latin typeface="Segoe UI" panose="020B0502040204020203" pitchFamily="34" charset="0"/>
                <a:ea typeface="微软雅黑" panose="020B0503020204020204" pitchFamily="34" charset="-122"/>
                <a:cs typeface="+mn-ea"/>
                <a:sym typeface="Segoe UI" panose="020B0502040204020203" pitchFamily="34" charset="0"/>
              </a:rPr>
              <a:t>Apache Echarts</a:t>
            </a:r>
            <a:r>
              <a:rPr lang="zh-CN" altLang="fr-FR" sz="2000" dirty="0">
                <a:latin typeface="Segoe UI" panose="020B0502040204020203" pitchFamily="34" charset="0"/>
                <a:ea typeface="微软雅黑" panose="020B0503020204020204" pitchFamily="34" charset="-122"/>
                <a:cs typeface="+mn-ea"/>
                <a:sym typeface="Segoe UI" panose="020B0502040204020203" pitchFamily="34" charset="0"/>
              </a:rPr>
              <a:t>是一个基于</a:t>
            </a:r>
            <a:r>
              <a:rPr lang="fr-FR" altLang="zh-CN" sz="2000" dirty="0">
                <a:latin typeface="Segoe UI" panose="020B0502040204020203" pitchFamily="34" charset="0"/>
                <a:ea typeface="微软雅黑" panose="020B0503020204020204" pitchFamily="34" charset="-122"/>
                <a:cs typeface="+mn-ea"/>
                <a:sym typeface="Segoe UI" panose="020B0502040204020203" pitchFamily="34" charset="0"/>
              </a:rPr>
              <a:t>JavaScript</a:t>
            </a:r>
            <a:r>
              <a:rPr lang="zh-CN" altLang="fr-FR" sz="2000" dirty="0">
                <a:latin typeface="Segoe UI" panose="020B0502040204020203" pitchFamily="34" charset="0"/>
                <a:ea typeface="微软雅黑" panose="020B0503020204020204" pitchFamily="34" charset="-122"/>
                <a:cs typeface="+mn-ea"/>
                <a:sym typeface="Segoe UI" panose="020B0502040204020203" pitchFamily="34" charset="0"/>
              </a:rPr>
              <a:t>的开源可视化平台及图表库，使用方便。读者可以通过点击</a:t>
            </a:r>
            <a:r>
              <a:rPr lang="fr-FR" altLang="zh-CN" sz="2000" dirty="0">
                <a:latin typeface="Segoe UI" panose="020B0502040204020203" pitchFamily="34" charset="0"/>
                <a:ea typeface="微软雅黑" panose="020B0503020204020204" pitchFamily="34" charset="-122"/>
                <a:cs typeface="+mn-ea"/>
                <a:sym typeface="Segoe UI" panose="020B0502040204020203" pitchFamily="34" charset="0"/>
              </a:rPr>
              <a:t>https://echarts.apache.org/zh/index.html</a:t>
            </a:r>
            <a:r>
              <a:rPr lang="zh-CN" altLang="fr-FR" sz="2000" dirty="0">
                <a:latin typeface="Segoe UI" panose="020B0502040204020203" pitchFamily="34" charset="0"/>
                <a:ea typeface="微软雅黑" panose="020B0503020204020204" pitchFamily="34" charset="-122"/>
                <a:cs typeface="+mn-ea"/>
                <a:sym typeface="Segoe UI" panose="020B0502040204020203" pitchFamily="34" charset="0"/>
              </a:rPr>
              <a:t>进入网站，在网站上可以通过点击下拉菜单的“文档”获得各种教程，进行手把手的学习。</a:t>
            </a:r>
          </a:p>
        </p:txBody>
      </p:sp>
      <p:sp>
        <p:nvSpPr>
          <p:cNvPr id="4" name="文本框 3">
            <a:extLst>
              <a:ext uri="{FF2B5EF4-FFF2-40B4-BE49-F238E27FC236}">
                <a16:creationId xmlns:a16="http://schemas.microsoft.com/office/drawing/2014/main" id="{5B4ECAB1-23DB-75FE-976A-DB2D99C17BB0}"/>
              </a:ext>
            </a:extLst>
          </p:cNvPr>
          <p:cNvSpPr txBox="1"/>
          <p:nvPr/>
        </p:nvSpPr>
        <p:spPr>
          <a:xfrm>
            <a:off x="879894" y="2612831"/>
            <a:ext cx="4692770" cy="3788473"/>
          </a:xfrm>
          <a:prstGeom prst="rect">
            <a:avLst/>
          </a:prstGeom>
          <a:noFill/>
        </p:spPr>
        <p:txBody>
          <a:bodyPr wrap="square" rtlCol="0">
            <a:spAutoFit/>
          </a:bodyPr>
          <a:lstStyle/>
          <a:p>
            <a:pPr marL="342900" indent="-342900" algn="l" fontAlgn="auto">
              <a:lnSpc>
                <a:spcPct val="132000"/>
              </a:lnSpc>
              <a:spcBef>
                <a:spcPts val="600"/>
              </a:spcBef>
              <a:buClr>
                <a:schemeClr val="accent6"/>
              </a:buClr>
              <a:buFont typeface="Wingdings" panose="05000000000000000000" pitchFamily="2" charset="2"/>
              <a:buChar char="Ø"/>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首先，通过其中的</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分钟上手</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Echarts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，可以学会下载、在线绘制样表，如图所示。</a:t>
            </a:r>
            <a:endParaRPr lang="en-US" altLang="zh-CN" dirty="0">
              <a:latin typeface="Segoe UI" panose="020B0502040204020203" pitchFamily="34" charset="0"/>
              <a:ea typeface="微软雅黑" panose="020B0503020204020204" pitchFamily="34" charset="-122"/>
              <a:cs typeface="+mn-ea"/>
              <a:sym typeface="Segoe UI" panose="020B0502040204020203" pitchFamily="34" charset="0"/>
            </a:endParaRPr>
          </a:p>
          <a:p>
            <a:pPr marL="342900" indent="-342900" algn="l" fontAlgn="auto">
              <a:lnSpc>
                <a:spcPct val="132000"/>
              </a:lnSpc>
              <a:spcBef>
                <a:spcPts val="600"/>
              </a:spcBef>
              <a:buClr>
                <a:schemeClr val="accent6"/>
              </a:buClr>
              <a:buFont typeface="Wingdings" panose="05000000000000000000" pitchFamily="2" charset="2"/>
              <a:buChar char="Ø"/>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然后，了解</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Echarts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的可视化图形种类。读者通过“示例”可以发现</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Echarts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的丰富绘图功能。例如，折线图、柱状图、饼图、散点图、地理坐标</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地图、</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线图、雷达图、盒须图、热力图、关系图、路径图、树图、矩形树图、旭日图、平行坐标系、桑基图、漏斗图、仪表盘、象形柱图、主题河流图、日历坐标系等。如图所示。</a:t>
            </a:r>
          </a:p>
        </p:txBody>
      </p:sp>
      <p:pic>
        <p:nvPicPr>
          <p:cNvPr id="5" name="图片 4">
            <a:extLst>
              <a:ext uri="{FF2B5EF4-FFF2-40B4-BE49-F238E27FC236}">
                <a16:creationId xmlns:a16="http://schemas.microsoft.com/office/drawing/2014/main" id="{F500B8D9-E905-E27D-6E1E-DBDF983EB0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3642" y="2550741"/>
            <a:ext cx="5906073" cy="2891301"/>
          </a:xfrm>
          <a:prstGeom prst="rect">
            <a:avLst/>
          </a:prstGeom>
          <a:noFill/>
          <a:ln>
            <a:noFill/>
          </a:ln>
        </p:spPr>
      </p:pic>
      <p:pic>
        <p:nvPicPr>
          <p:cNvPr id="6" name="图片 5">
            <a:extLst>
              <a:ext uri="{FF2B5EF4-FFF2-40B4-BE49-F238E27FC236}">
                <a16:creationId xmlns:a16="http://schemas.microsoft.com/office/drawing/2014/main" id="{ED75E361-3292-A2CD-624A-BF21271C3A3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3642" y="3489279"/>
            <a:ext cx="5988718" cy="2912025"/>
          </a:xfrm>
          <a:prstGeom prst="rect">
            <a:avLst/>
          </a:prstGeom>
          <a:noFill/>
          <a:ln>
            <a:noFill/>
          </a:ln>
        </p:spPr>
      </p:pic>
    </p:spTree>
    <p:extLst>
      <p:ext uri="{BB962C8B-B14F-4D97-AF65-F5344CB8AC3E}">
        <p14:creationId xmlns:p14="http://schemas.microsoft.com/office/powerpoint/2010/main" val="289372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circle(in)">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6040051"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6.4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基于</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Python</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库的数据可视化</a:t>
            </a:r>
          </a:p>
        </p:txBody>
      </p:sp>
      <p:sp>
        <p:nvSpPr>
          <p:cNvPr id="3" name="文本框 2">
            <a:extLst>
              <a:ext uri="{FF2B5EF4-FFF2-40B4-BE49-F238E27FC236}">
                <a16:creationId xmlns:a16="http://schemas.microsoft.com/office/drawing/2014/main" id="{DEA9B781-8C8C-F5BF-8A92-C03D188B5AFA}"/>
              </a:ext>
            </a:extLst>
          </p:cNvPr>
          <p:cNvSpPr txBox="1"/>
          <p:nvPr/>
        </p:nvSpPr>
        <p:spPr>
          <a:xfrm>
            <a:off x="1426210" y="1982732"/>
            <a:ext cx="4855845" cy="3504934"/>
          </a:xfrm>
          <a:prstGeom prst="rect">
            <a:avLst/>
          </a:prstGeom>
          <a:noFill/>
        </p:spPr>
        <p:txBody>
          <a:bodyPr wrap="square">
            <a:spAutoFit/>
          </a:bodyPr>
          <a:lstStyle/>
          <a:p>
            <a:pPr>
              <a:lnSpc>
                <a:spcPct val="150000"/>
              </a:lnSpc>
              <a:spcBef>
                <a:spcPts val="600"/>
              </a:spcBef>
              <a:spcAft>
                <a:spcPts val="600"/>
              </a:spcAft>
            </a:pPr>
            <a:r>
              <a:rPr lang="zh-CN" altLang="en-US" sz="2400" dirty="0">
                <a:latin typeface="微软雅黑" panose="020B0503020204020204" pitchFamily="34" charset="-122"/>
                <a:ea typeface="微软雅黑" panose="020B0503020204020204" pitchFamily="34" charset="-122"/>
              </a:rPr>
              <a:t>数据分析中，有多种工具可以进行可视化。除了前面介绍的</a:t>
            </a:r>
            <a:r>
              <a:rPr lang="en-US" altLang="zh-CN" sz="2400" dirty="0">
                <a:latin typeface="微软雅黑" panose="020B0503020204020204" pitchFamily="34" charset="-122"/>
                <a:ea typeface="微软雅黑" panose="020B0503020204020204" pitchFamily="34" charset="-122"/>
              </a:rPr>
              <a:t>Excel</a:t>
            </a:r>
            <a:r>
              <a:rPr lang="zh-CN" altLang="en-US" sz="2400" dirty="0">
                <a:latin typeface="微软雅黑" panose="020B0503020204020204" pitchFamily="34" charset="-122"/>
                <a:ea typeface="微软雅黑" panose="020B0503020204020204" pitchFamily="34" charset="-122"/>
              </a:rPr>
              <a:t>、</a:t>
            </a:r>
            <a:r>
              <a:rPr lang="en-US" altLang="zh-CN" sz="2400" dirty="0" err="1">
                <a:latin typeface="微软雅黑" panose="020B0503020204020204" pitchFamily="34" charset="-122"/>
                <a:ea typeface="微软雅黑" panose="020B0503020204020204" pitchFamily="34" charset="-122"/>
              </a:rPr>
              <a:t>Echarts</a:t>
            </a:r>
            <a:r>
              <a:rPr lang="zh-CN" altLang="en-US" sz="2400" dirty="0">
                <a:latin typeface="微软雅黑" panose="020B0503020204020204" pitchFamily="34" charset="-122"/>
                <a:ea typeface="微软雅黑" panose="020B0503020204020204" pitchFamily="34" charset="-122"/>
              </a:rPr>
              <a:t>之外，还可使用</a:t>
            </a:r>
            <a:r>
              <a:rPr lang="en-US" altLang="zh-CN" sz="2400" dirty="0">
                <a:latin typeface="微软雅黑" panose="020B0503020204020204" pitchFamily="34" charset="-122"/>
                <a:ea typeface="微软雅黑" panose="020B0503020204020204" pitchFamily="34" charset="-122"/>
              </a:rPr>
              <a:t>Python</a:t>
            </a:r>
            <a:r>
              <a:rPr lang="zh-CN" altLang="en-US" sz="2400" dirty="0">
                <a:latin typeface="微软雅黑" panose="020B0503020204020204" pitchFamily="34" charset="-122"/>
                <a:ea typeface="微软雅黑" panose="020B0503020204020204" pitchFamily="34" charset="-122"/>
              </a:rPr>
              <a:t>语言、</a:t>
            </a:r>
            <a:r>
              <a:rPr lang="en-US" altLang="zh-CN" sz="2400" dirty="0">
                <a:latin typeface="微软雅黑" panose="020B0503020204020204" pitchFamily="34" charset="-122"/>
                <a:ea typeface="微软雅黑" panose="020B0503020204020204" pitchFamily="34" charset="-122"/>
              </a:rPr>
              <a:t>R</a:t>
            </a:r>
            <a:r>
              <a:rPr lang="zh-CN" altLang="en-US" sz="2400" dirty="0">
                <a:latin typeface="微软雅黑" panose="020B0503020204020204" pitchFamily="34" charset="-122"/>
                <a:ea typeface="微软雅黑" panose="020B0503020204020204" pitchFamily="34" charset="-122"/>
              </a:rPr>
              <a:t>语言或</a:t>
            </a:r>
            <a:r>
              <a:rPr lang="en-US" altLang="zh-CN" sz="2400" dirty="0" err="1">
                <a:latin typeface="微软雅黑" panose="020B0503020204020204" pitchFamily="34" charset="-122"/>
                <a:ea typeface="微软雅黑" panose="020B0503020204020204" pitchFamily="34" charset="-122"/>
              </a:rPr>
              <a:t>Matlab</a:t>
            </a:r>
            <a:r>
              <a:rPr lang="zh-CN" altLang="en-US" sz="2400" dirty="0">
                <a:latin typeface="微软雅黑" panose="020B0503020204020204" pitchFamily="34" charset="-122"/>
                <a:ea typeface="微软雅黑" panose="020B0503020204020204" pitchFamily="34" charset="-122"/>
              </a:rPr>
              <a:t>来实现数据可视化。</a:t>
            </a:r>
          </a:p>
          <a:p>
            <a:pPr>
              <a:lnSpc>
                <a:spcPct val="150000"/>
              </a:lnSpc>
              <a:spcBef>
                <a:spcPts val="600"/>
              </a:spcBef>
              <a:spcAft>
                <a:spcPts val="600"/>
              </a:spcAft>
            </a:pPr>
            <a:r>
              <a:rPr lang="zh-CN" altLang="en-US" sz="2400" dirty="0">
                <a:latin typeface="微软雅黑" panose="020B0503020204020204" pitchFamily="34" charset="-122"/>
                <a:ea typeface="微软雅黑" panose="020B0503020204020204" pitchFamily="34" charset="-122"/>
              </a:rPr>
              <a:t>下面以</a:t>
            </a:r>
            <a:r>
              <a:rPr lang="en-US" altLang="zh-CN" sz="2400" dirty="0">
                <a:latin typeface="微软雅黑" panose="020B0503020204020204" pitchFamily="34" charset="-122"/>
                <a:ea typeface="微软雅黑" panose="020B0503020204020204" pitchFamily="34" charset="-122"/>
              </a:rPr>
              <a:t>Python</a:t>
            </a:r>
            <a:r>
              <a:rPr lang="zh-CN" altLang="en-US" sz="2400" dirty="0">
                <a:latin typeface="微软雅黑" panose="020B0503020204020204" pitchFamily="34" charset="-122"/>
                <a:ea typeface="微软雅黑" panose="020B0503020204020204" pitchFamily="34" charset="-122"/>
              </a:rPr>
              <a:t>语言为例进行介绍。</a:t>
            </a:r>
          </a:p>
        </p:txBody>
      </p:sp>
      <p:sp>
        <p:nvSpPr>
          <p:cNvPr id="4" name="椭圆 3">
            <a:extLst>
              <a:ext uri="{FF2B5EF4-FFF2-40B4-BE49-F238E27FC236}">
                <a16:creationId xmlns:a16="http://schemas.microsoft.com/office/drawing/2014/main" id="{14FC9EEB-1911-3787-BCA3-643A43D5E039}"/>
              </a:ext>
            </a:extLst>
          </p:cNvPr>
          <p:cNvSpPr/>
          <p:nvPr/>
        </p:nvSpPr>
        <p:spPr>
          <a:xfrm>
            <a:off x="763673" y="2076457"/>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 name="椭圆 4">
            <a:extLst>
              <a:ext uri="{FF2B5EF4-FFF2-40B4-BE49-F238E27FC236}">
                <a16:creationId xmlns:a16="http://schemas.microsoft.com/office/drawing/2014/main" id="{2BE4D850-373B-0D18-89A3-2427A4005269}"/>
              </a:ext>
            </a:extLst>
          </p:cNvPr>
          <p:cNvSpPr/>
          <p:nvPr/>
        </p:nvSpPr>
        <p:spPr>
          <a:xfrm>
            <a:off x="763673" y="5019772"/>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6" name="平行四边形 5">
            <a:extLst>
              <a:ext uri="{FF2B5EF4-FFF2-40B4-BE49-F238E27FC236}">
                <a16:creationId xmlns:a16="http://schemas.microsoft.com/office/drawing/2014/main" id="{B654F650-7C24-14DD-6FED-B654F9C4AE53}"/>
              </a:ext>
            </a:extLst>
          </p:cNvPr>
          <p:cNvSpPr/>
          <p:nvPr/>
        </p:nvSpPr>
        <p:spPr>
          <a:xfrm>
            <a:off x="6538124" y="2039437"/>
            <a:ext cx="2286000" cy="1730651"/>
          </a:xfrm>
          <a:prstGeom prst="parallelogram">
            <a:avLst>
              <a:gd name="adj" fmla="val 63835"/>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平行四边形 6">
            <a:extLst>
              <a:ext uri="{FF2B5EF4-FFF2-40B4-BE49-F238E27FC236}">
                <a16:creationId xmlns:a16="http://schemas.microsoft.com/office/drawing/2014/main" id="{BB0A2C46-71DE-515F-5F5E-423C3866362F}"/>
              </a:ext>
            </a:extLst>
          </p:cNvPr>
          <p:cNvSpPr/>
          <p:nvPr/>
        </p:nvSpPr>
        <p:spPr>
          <a:xfrm>
            <a:off x="7203966" y="2994350"/>
            <a:ext cx="2286000" cy="1730651"/>
          </a:xfrm>
          <a:prstGeom prst="parallelogram">
            <a:avLst>
              <a:gd name="adj" fmla="val 63835"/>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平行四边形 7">
            <a:extLst>
              <a:ext uri="{FF2B5EF4-FFF2-40B4-BE49-F238E27FC236}">
                <a16:creationId xmlns:a16="http://schemas.microsoft.com/office/drawing/2014/main" id="{8DA5A0F5-DC52-7FA4-E8F2-46F759493AB2}"/>
              </a:ext>
            </a:extLst>
          </p:cNvPr>
          <p:cNvSpPr/>
          <p:nvPr/>
        </p:nvSpPr>
        <p:spPr>
          <a:xfrm>
            <a:off x="9079938" y="2129025"/>
            <a:ext cx="2286000" cy="1730651"/>
          </a:xfrm>
          <a:prstGeom prst="parallelogram">
            <a:avLst>
              <a:gd name="adj" fmla="val 6383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9" name="平行四边形 8">
            <a:extLst>
              <a:ext uri="{FF2B5EF4-FFF2-40B4-BE49-F238E27FC236}">
                <a16:creationId xmlns:a16="http://schemas.microsoft.com/office/drawing/2014/main" id="{F964E468-334A-1B47-3002-5252C17795C4}"/>
              </a:ext>
            </a:extLst>
          </p:cNvPr>
          <p:cNvSpPr/>
          <p:nvPr/>
        </p:nvSpPr>
        <p:spPr>
          <a:xfrm>
            <a:off x="7936938" y="3994692"/>
            <a:ext cx="2286000" cy="1730651"/>
          </a:xfrm>
          <a:prstGeom prst="parallelogram">
            <a:avLst>
              <a:gd name="adj" fmla="val 63835"/>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Tree>
    <p:extLst>
      <p:ext uri="{BB962C8B-B14F-4D97-AF65-F5344CB8AC3E}">
        <p14:creationId xmlns:p14="http://schemas.microsoft.com/office/powerpoint/2010/main" val="2557773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6082691"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6.4.1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基于</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turtle</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库的数据可视化</a:t>
            </a:r>
          </a:p>
        </p:txBody>
      </p:sp>
      <p:sp>
        <p:nvSpPr>
          <p:cNvPr id="3" name="文本框 2">
            <a:extLst>
              <a:ext uri="{FF2B5EF4-FFF2-40B4-BE49-F238E27FC236}">
                <a16:creationId xmlns:a16="http://schemas.microsoft.com/office/drawing/2014/main" id="{56F6302D-0B5B-68ED-D568-6BE1145CC635}"/>
              </a:ext>
            </a:extLst>
          </p:cNvPr>
          <p:cNvSpPr txBox="1"/>
          <p:nvPr/>
        </p:nvSpPr>
        <p:spPr>
          <a:xfrm>
            <a:off x="481041" y="1129821"/>
            <a:ext cx="10870219" cy="1753237"/>
          </a:xfrm>
          <a:prstGeom prst="rect">
            <a:avLst/>
          </a:prstGeom>
          <a:noFill/>
        </p:spPr>
        <p:txBody>
          <a:bodyPr wrap="square" rtlCol="0">
            <a:spAutoFit/>
          </a:bodyPr>
          <a:lstStyle/>
          <a:p>
            <a:pPr marL="342900" indent="-342900" algn="l" fontAlgn="auto">
              <a:lnSpc>
                <a:spcPct val="132000"/>
              </a:lnSpc>
              <a:spcBef>
                <a:spcPts val="600"/>
              </a:spcBef>
              <a:buClr>
                <a:schemeClr val="accent6"/>
              </a:buClr>
              <a:buFont typeface="Wingdings" panose="05000000000000000000" pitchFamily="2" charset="2"/>
              <a:buChar char="Ø"/>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turtle</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库是</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python</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的标准库之一，属于入门级的图形绘制函数库。其绘制原理为：有一只海龟在窗体正中心，在画布上游走，走过的轨迹形成了绘制的图形，海龟由程序控制，可以自由改变颜色、方向宽度等。</a:t>
            </a:r>
          </a:p>
          <a:p>
            <a:pPr marL="342900" indent="-342900" algn="l" fontAlgn="auto">
              <a:lnSpc>
                <a:spcPct val="132000"/>
              </a:lnSpc>
              <a:spcBef>
                <a:spcPts val="600"/>
              </a:spcBef>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使用</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turtle</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库进行绘图时，需要使用下列函数（即方法）。</a:t>
            </a:r>
          </a:p>
        </p:txBody>
      </p:sp>
      <p:pic>
        <p:nvPicPr>
          <p:cNvPr id="4" name="Picture 4">
            <a:extLst>
              <a:ext uri="{FF2B5EF4-FFF2-40B4-BE49-F238E27FC236}">
                <a16:creationId xmlns:a16="http://schemas.microsoft.com/office/drawing/2014/main" id="{4D97E60F-7024-D9DC-7A56-EE9711CA7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79" y="3105509"/>
            <a:ext cx="6905106" cy="3053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2432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6082691"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6.4.1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基于</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turtle</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库的数据可视化</a:t>
            </a:r>
          </a:p>
        </p:txBody>
      </p:sp>
      <p:pic>
        <p:nvPicPr>
          <p:cNvPr id="3" name="Picture 5">
            <a:extLst>
              <a:ext uri="{FF2B5EF4-FFF2-40B4-BE49-F238E27FC236}">
                <a16:creationId xmlns:a16="http://schemas.microsoft.com/office/drawing/2014/main" id="{2B7749E9-F9B0-3609-D362-AADE06F75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19" y="1266027"/>
            <a:ext cx="10193762" cy="3918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8436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5050357"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基于</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turtle</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库的分形图绘制</a:t>
            </a:r>
          </a:p>
        </p:txBody>
      </p:sp>
      <p:sp>
        <p:nvSpPr>
          <p:cNvPr id="10" name="椭圆 9">
            <a:extLst>
              <a:ext uri="{FF2B5EF4-FFF2-40B4-BE49-F238E27FC236}">
                <a16:creationId xmlns:a16="http://schemas.microsoft.com/office/drawing/2014/main" id="{AAF0C27E-7300-AD0E-4DCC-66F3C334E69A}"/>
              </a:ext>
            </a:extLst>
          </p:cNvPr>
          <p:cNvSpPr/>
          <p:nvPr/>
        </p:nvSpPr>
        <p:spPr>
          <a:xfrm>
            <a:off x="906765" y="3022990"/>
            <a:ext cx="1346855" cy="1346855"/>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椭圆 11">
            <a:extLst>
              <a:ext uri="{FF2B5EF4-FFF2-40B4-BE49-F238E27FC236}">
                <a16:creationId xmlns:a16="http://schemas.microsoft.com/office/drawing/2014/main" id="{7C0F31CD-D2BE-2632-4989-C9FE5A343F5B}"/>
              </a:ext>
            </a:extLst>
          </p:cNvPr>
          <p:cNvSpPr/>
          <p:nvPr/>
        </p:nvSpPr>
        <p:spPr>
          <a:xfrm>
            <a:off x="3014879" y="1955539"/>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13" name="直接连接符 12">
            <a:extLst>
              <a:ext uri="{FF2B5EF4-FFF2-40B4-BE49-F238E27FC236}">
                <a16:creationId xmlns:a16="http://schemas.microsoft.com/office/drawing/2014/main" id="{3F539211-AC26-B7C7-0F8B-F6090BC91B4D}"/>
              </a:ext>
            </a:extLst>
          </p:cNvPr>
          <p:cNvCxnSpPr/>
          <p:nvPr/>
        </p:nvCxnSpPr>
        <p:spPr>
          <a:xfrm>
            <a:off x="2576472" y="2197013"/>
            <a:ext cx="0" cy="316293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2F6D1DD9-57B8-A21F-C51A-7CF385561FC6}"/>
              </a:ext>
            </a:extLst>
          </p:cNvPr>
          <p:cNvCxnSpPr/>
          <p:nvPr/>
        </p:nvCxnSpPr>
        <p:spPr>
          <a:xfrm>
            <a:off x="2574119" y="2192600"/>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21" name="直接连接符 20">
            <a:extLst>
              <a:ext uri="{FF2B5EF4-FFF2-40B4-BE49-F238E27FC236}">
                <a16:creationId xmlns:a16="http://schemas.microsoft.com/office/drawing/2014/main" id="{C49119E2-267D-9E7F-D158-E54A6D08A7F3}"/>
              </a:ext>
            </a:extLst>
          </p:cNvPr>
          <p:cNvCxnSpPr/>
          <p:nvPr/>
        </p:nvCxnSpPr>
        <p:spPr>
          <a:xfrm>
            <a:off x="2574567" y="3272703"/>
            <a:ext cx="368935"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22" name="直接连接符 21">
            <a:extLst>
              <a:ext uri="{FF2B5EF4-FFF2-40B4-BE49-F238E27FC236}">
                <a16:creationId xmlns:a16="http://schemas.microsoft.com/office/drawing/2014/main" id="{8D3431D1-6562-500D-1E33-77396EFC463B}"/>
              </a:ext>
            </a:extLst>
          </p:cNvPr>
          <p:cNvCxnSpPr/>
          <p:nvPr/>
        </p:nvCxnSpPr>
        <p:spPr>
          <a:xfrm>
            <a:off x="2574352" y="4302070"/>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23" name="椭圆 22">
            <a:extLst>
              <a:ext uri="{FF2B5EF4-FFF2-40B4-BE49-F238E27FC236}">
                <a16:creationId xmlns:a16="http://schemas.microsoft.com/office/drawing/2014/main" id="{EAA8DF38-FEF7-D12B-5BB2-127614007474}"/>
              </a:ext>
            </a:extLst>
          </p:cNvPr>
          <p:cNvSpPr/>
          <p:nvPr/>
        </p:nvSpPr>
        <p:spPr>
          <a:xfrm>
            <a:off x="3014879" y="3007305"/>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椭圆 23">
            <a:extLst>
              <a:ext uri="{FF2B5EF4-FFF2-40B4-BE49-F238E27FC236}">
                <a16:creationId xmlns:a16="http://schemas.microsoft.com/office/drawing/2014/main" id="{B5B188C5-936B-9DF3-A0CC-9E90819AE968}"/>
              </a:ext>
            </a:extLst>
          </p:cNvPr>
          <p:cNvSpPr/>
          <p:nvPr/>
        </p:nvSpPr>
        <p:spPr>
          <a:xfrm>
            <a:off x="3014879" y="4058865"/>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5" name="arrow-pointing-left-circular-button_20407">
            <a:extLst>
              <a:ext uri="{FF2B5EF4-FFF2-40B4-BE49-F238E27FC236}">
                <a16:creationId xmlns:a16="http://schemas.microsoft.com/office/drawing/2014/main" id="{EAAF4FCD-3602-3B8D-05FD-654A4C90A588}"/>
              </a:ext>
            </a:extLst>
          </p:cNvPr>
          <p:cNvSpPr>
            <a:spLocks noChangeAspect="1"/>
          </p:cNvSpPr>
          <p:nvPr/>
        </p:nvSpPr>
        <p:spPr bwMode="auto">
          <a:xfrm>
            <a:off x="1217911" y="3313802"/>
            <a:ext cx="728890" cy="727961"/>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6" name="文本框 25">
            <a:extLst>
              <a:ext uri="{FF2B5EF4-FFF2-40B4-BE49-F238E27FC236}">
                <a16:creationId xmlns:a16="http://schemas.microsoft.com/office/drawing/2014/main" id="{71979D21-722C-A138-26A3-14169638CBAE}"/>
              </a:ext>
            </a:extLst>
          </p:cNvPr>
          <p:cNvSpPr txBox="1"/>
          <p:nvPr/>
        </p:nvSpPr>
        <p:spPr>
          <a:xfrm>
            <a:off x="3611051" y="1763500"/>
            <a:ext cx="7439384" cy="863763"/>
          </a:xfrm>
          <a:prstGeom prst="rect">
            <a:avLst/>
          </a:prstGeom>
          <a:noFill/>
        </p:spPr>
        <p:txBody>
          <a:bodyPr wrap="square" rtlCol="0">
            <a:spAutoFit/>
          </a:bodyPr>
          <a:lstStyle/>
          <a:p>
            <a:pPr algn="l" fontAlgn="auto">
              <a:lnSpc>
                <a:spcPct val="132000"/>
              </a:lnSpc>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1973</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年，曼德布罗特（</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B.B.Mandelbrot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）首次提出了分维和分形几何的设想。分形的原意具有不规则、支离破碎等意义。</a:t>
            </a:r>
          </a:p>
        </p:txBody>
      </p:sp>
      <p:cxnSp>
        <p:nvCxnSpPr>
          <p:cNvPr id="27" name="直接连接符 26">
            <a:extLst>
              <a:ext uri="{FF2B5EF4-FFF2-40B4-BE49-F238E27FC236}">
                <a16:creationId xmlns:a16="http://schemas.microsoft.com/office/drawing/2014/main" id="{1ED02D23-80B8-01B6-3479-5F13C6F28938}"/>
              </a:ext>
            </a:extLst>
          </p:cNvPr>
          <p:cNvCxnSpPr/>
          <p:nvPr/>
        </p:nvCxnSpPr>
        <p:spPr>
          <a:xfrm>
            <a:off x="2614357" y="5360615"/>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28" name="椭圆 27">
            <a:extLst>
              <a:ext uri="{FF2B5EF4-FFF2-40B4-BE49-F238E27FC236}">
                <a16:creationId xmlns:a16="http://schemas.microsoft.com/office/drawing/2014/main" id="{613796D5-8402-7040-4B63-B41B30FAD82E}"/>
              </a:ext>
            </a:extLst>
          </p:cNvPr>
          <p:cNvSpPr/>
          <p:nvPr/>
        </p:nvSpPr>
        <p:spPr>
          <a:xfrm>
            <a:off x="3014879" y="5135190"/>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a:extLst>
              <a:ext uri="{FF2B5EF4-FFF2-40B4-BE49-F238E27FC236}">
                <a16:creationId xmlns:a16="http://schemas.microsoft.com/office/drawing/2014/main" id="{E2513710-7E56-18F6-A11F-90371E24AF00}"/>
              </a:ext>
            </a:extLst>
          </p:cNvPr>
          <p:cNvSpPr txBox="1"/>
          <p:nvPr/>
        </p:nvSpPr>
        <p:spPr>
          <a:xfrm>
            <a:off x="3611050" y="3017599"/>
            <a:ext cx="7439383" cy="457498"/>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分形几何学是一门以非规则几何形态为研究对象的几何学。</a:t>
            </a:r>
          </a:p>
        </p:txBody>
      </p:sp>
      <p:sp>
        <p:nvSpPr>
          <p:cNvPr id="30" name="文本框 29">
            <a:extLst>
              <a:ext uri="{FF2B5EF4-FFF2-40B4-BE49-F238E27FC236}">
                <a16:creationId xmlns:a16="http://schemas.microsoft.com/office/drawing/2014/main" id="{00514DDB-D930-21DF-AA40-ED618F50F507}"/>
              </a:ext>
            </a:extLst>
          </p:cNvPr>
          <p:cNvSpPr txBox="1"/>
          <p:nvPr/>
        </p:nvSpPr>
        <p:spPr>
          <a:xfrm>
            <a:off x="3611050" y="3870430"/>
            <a:ext cx="7439375" cy="863763"/>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由于不规则现象在自然界是普遍存在的，因此分形几何又称为描述大自然的几何学。</a:t>
            </a:r>
          </a:p>
        </p:txBody>
      </p:sp>
      <p:sp>
        <p:nvSpPr>
          <p:cNvPr id="31" name="文本框 30">
            <a:extLst>
              <a:ext uri="{FF2B5EF4-FFF2-40B4-BE49-F238E27FC236}">
                <a16:creationId xmlns:a16="http://schemas.microsoft.com/office/drawing/2014/main" id="{7B249710-037D-4E51-F416-3067069378F2}"/>
              </a:ext>
            </a:extLst>
          </p:cNvPr>
          <p:cNvSpPr txBox="1"/>
          <p:nvPr/>
        </p:nvSpPr>
        <p:spPr>
          <a:xfrm>
            <a:off x="3611050" y="4961579"/>
            <a:ext cx="7439371" cy="863763"/>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分形几何可以模拟自然界存在的、以及科学研究中出现的那些看似无规律的各种现象。</a:t>
            </a:r>
          </a:p>
        </p:txBody>
      </p:sp>
    </p:spTree>
    <p:extLst>
      <p:ext uri="{BB962C8B-B14F-4D97-AF65-F5344CB8AC3E}">
        <p14:creationId xmlns:p14="http://schemas.microsoft.com/office/powerpoint/2010/main" val="981685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5050357"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基于</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turtle</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库的分形图绘制</a:t>
            </a:r>
          </a:p>
        </p:txBody>
      </p:sp>
      <p:sp>
        <p:nvSpPr>
          <p:cNvPr id="3" name="文本框 2">
            <a:extLst>
              <a:ext uri="{FF2B5EF4-FFF2-40B4-BE49-F238E27FC236}">
                <a16:creationId xmlns:a16="http://schemas.microsoft.com/office/drawing/2014/main" id="{8BA55FD6-B53B-2BBB-FCA8-436A1DDD6E7F}"/>
              </a:ext>
            </a:extLst>
          </p:cNvPr>
          <p:cNvSpPr txBox="1"/>
          <p:nvPr/>
        </p:nvSpPr>
        <p:spPr>
          <a:xfrm>
            <a:off x="871266" y="1180846"/>
            <a:ext cx="10118785" cy="2642711"/>
          </a:xfrm>
          <a:prstGeom prst="rect">
            <a:avLst/>
          </a:prstGeom>
          <a:noFill/>
        </p:spPr>
        <p:txBody>
          <a:bodyPr wrap="square" rtlCol="0">
            <a:spAutoFit/>
          </a:bodyPr>
          <a:lstStyle/>
          <a:p>
            <a:pPr marL="342900" indent="-342900">
              <a:lnSpc>
                <a:spcPct val="132000"/>
              </a:lnSpc>
              <a:spcBef>
                <a:spcPts val="600"/>
              </a:spcBef>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例如，从整体上看，一个国家海岸线和山川形状，从远距离观察，其形状是极不规则的，但从近距离观察，其局部形状又和整体形态相似，它们从整体到局部，都是自相似的。</a:t>
            </a:r>
          </a:p>
          <a:p>
            <a:pPr marL="342900" indent="-342900">
              <a:lnSpc>
                <a:spcPct val="132000"/>
              </a:lnSpc>
              <a:spcBef>
                <a:spcPts val="600"/>
              </a:spcBef>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在过去的几十年里，分形几何在物理学、材料科学、地质勘探、乃至股价的预测等方面都得到了广泛的应用。</a:t>
            </a:r>
          </a:p>
          <a:p>
            <a:pPr marL="342900" indent="-342900">
              <a:lnSpc>
                <a:spcPct val="132000"/>
              </a:lnSpc>
              <a:spcBef>
                <a:spcPts val="600"/>
              </a:spcBef>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我们在互联网上，可以搜索到各种美丽的分形图案。</a:t>
            </a:r>
          </a:p>
        </p:txBody>
      </p:sp>
      <p:pic>
        <p:nvPicPr>
          <p:cNvPr id="4" name="图片 3">
            <a:extLst>
              <a:ext uri="{FF2B5EF4-FFF2-40B4-BE49-F238E27FC236}">
                <a16:creationId xmlns:a16="http://schemas.microsoft.com/office/drawing/2014/main" id="{9B775F7E-45D5-1EA2-BC53-8AA2F117019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30086" y="4327324"/>
            <a:ext cx="4865914" cy="1349830"/>
          </a:xfrm>
          <a:prstGeom prst="rect">
            <a:avLst/>
          </a:prstGeom>
          <a:noFill/>
          <a:ln>
            <a:noFill/>
          </a:ln>
        </p:spPr>
      </p:pic>
      <p:pic>
        <p:nvPicPr>
          <p:cNvPr id="5" name="图片 4">
            <a:extLst>
              <a:ext uri="{FF2B5EF4-FFF2-40B4-BE49-F238E27FC236}">
                <a16:creationId xmlns:a16="http://schemas.microsoft.com/office/drawing/2014/main" id="{C8E9A11A-7F9D-B1F5-21BC-6C07D4668C9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342273" y="4327324"/>
            <a:ext cx="1356360" cy="1437005"/>
          </a:xfrm>
          <a:prstGeom prst="rect">
            <a:avLst/>
          </a:prstGeom>
        </p:spPr>
      </p:pic>
      <p:pic>
        <p:nvPicPr>
          <p:cNvPr id="6" name="图片 5">
            <a:extLst>
              <a:ext uri="{FF2B5EF4-FFF2-40B4-BE49-F238E27FC236}">
                <a16:creationId xmlns:a16="http://schemas.microsoft.com/office/drawing/2014/main" id="{81F0EE20-9478-D291-29DF-EC3DF0972CF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472716" y="4327324"/>
            <a:ext cx="2255520" cy="1424305"/>
          </a:xfrm>
          <a:prstGeom prst="rect">
            <a:avLst/>
          </a:prstGeom>
        </p:spPr>
      </p:pic>
    </p:spTree>
    <p:extLst>
      <p:ext uri="{BB962C8B-B14F-4D97-AF65-F5344CB8AC3E}">
        <p14:creationId xmlns:p14="http://schemas.microsoft.com/office/powerpoint/2010/main" val="1699960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3147015"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两分形树的绘制</a:t>
            </a:r>
          </a:p>
        </p:txBody>
      </p:sp>
      <p:sp>
        <p:nvSpPr>
          <p:cNvPr id="3" name="文本框 2">
            <a:extLst>
              <a:ext uri="{FF2B5EF4-FFF2-40B4-BE49-F238E27FC236}">
                <a16:creationId xmlns:a16="http://schemas.microsoft.com/office/drawing/2014/main" id="{8BA55FD6-B53B-2BBB-FCA8-436A1DDD6E7F}"/>
              </a:ext>
            </a:extLst>
          </p:cNvPr>
          <p:cNvSpPr txBox="1"/>
          <p:nvPr/>
        </p:nvSpPr>
        <p:spPr>
          <a:xfrm>
            <a:off x="474451" y="1310242"/>
            <a:ext cx="10472470" cy="1094980"/>
          </a:xfrm>
          <a:prstGeom prst="rect">
            <a:avLst/>
          </a:prstGeom>
          <a:noFill/>
        </p:spPr>
        <p:txBody>
          <a:bodyPr wrap="square" rtlCol="0">
            <a:spAutoFit/>
          </a:bodyPr>
          <a:lstStyle/>
          <a:p>
            <a:pPr marL="342900" indent="-342900">
              <a:lnSpc>
                <a:spcPct val="132000"/>
              </a:lnSpc>
              <a:spcBef>
                <a:spcPts val="600"/>
              </a:spcBef>
              <a:buClr>
                <a:schemeClr val="accent6"/>
              </a:buClr>
              <a:buFont typeface="Wingdings" panose="05000000000000000000" pitchFamily="2" charset="2"/>
              <a:buChar char="Ø"/>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分形树是一种典型的分形图形，一般包括两分形树、三形树和四分形树等。</a:t>
            </a:r>
          </a:p>
          <a:p>
            <a:pPr marL="342900" indent="-342900">
              <a:lnSpc>
                <a:spcPct val="132000"/>
              </a:lnSpc>
              <a:spcBef>
                <a:spcPts val="600"/>
              </a:spcBef>
              <a:buClr>
                <a:schemeClr val="accent6"/>
              </a:buClr>
              <a:buFont typeface="Wingdings" panose="05000000000000000000" pitchFamily="2" charset="2"/>
              <a:buChar char="Ø"/>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下面给出一种两分形树的</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Python</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代码实现。</a:t>
            </a:r>
          </a:p>
        </p:txBody>
      </p:sp>
      <p:pic>
        <p:nvPicPr>
          <p:cNvPr id="7" name="Picture 2">
            <a:extLst>
              <a:ext uri="{FF2B5EF4-FFF2-40B4-BE49-F238E27FC236}">
                <a16:creationId xmlns:a16="http://schemas.microsoft.com/office/drawing/2014/main" id="{8C89CB74-71E0-48F1-30CB-56C55CED1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825" y="2883262"/>
            <a:ext cx="4052418" cy="2861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a:extLst>
              <a:ext uri="{FF2B5EF4-FFF2-40B4-BE49-F238E27FC236}">
                <a16:creationId xmlns:a16="http://schemas.microsoft.com/office/drawing/2014/main" id="{013C0ED5-B9D8-EF51-83E9-FB061F8EED56}"/>
              </a:ext>
            </a:extLst>
          </p:cNvPr>
          <p:cNvSpPr/>
          <p:nvPr/>
        </p:nvSpPr>
        <p:spPr>
          <a:xfrm>
            <a:off x="4883341" y="2883980"/>
            <a:ext cx="4476320" cy="286232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altLang="zh-CN" dirty="0"/>
              <a:t>#</a:t>
            </a:r>
            <a:r>
              <a:rPr lang="zh-CN" altLang="zh-CN" dirty="0"/>
              <a:t>主程序</a:t>
            </a:r>
          </a:p>
          <a:p>
            <a:r>
              <a:rPr lang="en-US" altLang="zh-CN" dirty="0" err="1"/>
              <a:t>def</a:t>
            </a:r>
            <a:r>
              <a:rPr lang="en-US" altLang="zh-CN" dirty="0"/>
              <a:t> main():</a:t>
            </a:r>
            <a:endParaRPr lang="zh-CN" altLang="zh-CN" dirty="0"/>
          </a:p>
          <a:p>
            <a:r>
              <a:rPr lang="en-US" altLang="zh-CN" dirty="0"/>
              <a:t>     </a:t>
            </a:r>
            <a:r>
              <a:rPr lang="en-US" altLang="zh-CN" dirty="0" err="1"/>
              <a:t>turtle.left</a:t>
            </a:r>
            <a:r>
              <a:rPr lang="en-US" altLang="zh-CN" dirty="0"/>
              <a:t>(90)</a:t>
            </a:r>
            <a:endParaRPr lang="zh-CN" altLang="zh-CN" dirty="0"/>
          </a:p>
          <a:p>
            <a:r>
              <a:rPr lang="en-US" altLang="zh-CN" dirty="0"/>
              <a:t>     </a:t>
            </a:r>
            <a:r>
              <a:rPr lang="en-US" altLang="zh-CN" dirty="0" err="1"/>
              <a:t>turtle.up</a:t>
            </a:r>
            <a:r>
              <a:rPr lang="en-US" altLang="zh-CN" dirty="0"/>
              <a:t>()</a:t>
            </a:r>
            <a:endParaRPr lang="zh-CN" altLang="zh-CN" dirty="0"/>
          </a:p>
          <a:p>
            <a:r>
              <a:rPr lang="en-US" altLang="zh-CN" dirty="0"/>
              <a:t>     </a:t>
            </a:r>
            <a:r>
              <a:rPr lang="en-US" altLang="zh-CN" dirty="0" err="1"/>
              <a:t>turtle.backward</a:t>
            </a:r>
            <a:r>
              <a:rPr lang="en-US" altLang="zh-CN" dirty="0"/>
              <a:t>(200)</a:t>
            </a:r>
            <a:endParaRPr lang="zh-CN" altLang="zh-CN" dirty="0"/>
          </a:p>
          <a:p>
            <a:r>
              <a:rPr lang="en-US" altLang="zh-CN" dirty="0"/>
              <a:t>     </a:t>
            </a:r>
            <a:r>
              <a:rPr lang="en-US" altLang="zh-CN" dirty="0" err="1"/>
              <a:t>turtle.down</a:t>
            </a:r>
            <a:r>
              <a:rPr lang="en-US" altLang="zh-CN" dirty="0"/>
              <a:t>()</a:t>
            </a:r>
            <a:endParaRPr lang="zh-CN" altLang="zh-CN" dirty="0"/>
          </a:p>
          <a:p>
            <a:r>
              <a:rPr lang="en-US" altLang="zh-CN" dirty="0"/>
              <a:t>     </a:t>
            </a:r>
            <a:r>
              <a:rPr lang="en-US" altLang="zh-CN" dirty="0" err="1"/>
              <a:t>turtle.pensize</a:t>
            </a:r>
            <a:r>
              <a:rPr lang="en-US" altLang="zh-CN" dirty="0"/>
              <a:t>(10)</a:t>
            </a:r>
            <a:endParaRPr lang="zh-CN" altLang="zh-CN" dirty="0"/>
          </a:p>
          <a:p>
            <a:r>
              <a:rPr lang="en-US" altLang="zh-CN" dirty="0"/>
              <a:t>     </a:t>
            </a:r>
            <a:r>
              <a:rPr lang="en-US" altLang="zh-CN" dirty="0" err="1"/>
              <a:t>turtle.speed</a:t>
            </a:r>
            <a:r>
              <a:rPr lang="en-US" altLang="zh-CN" dirty="0"/>
              <a:t>(0)  #</a:t>
            </a:r>
            <a:r>
              <a:rPr lang="zh-CN" altLang="zh-CN" dirty="0"/>
              <a:t>绘制速度设置最快</a:t>
            </a:r>
          </a:p>
          <a:p>
            <a:r>
              <a:rPr lang="en-US" altLang="zh-CN" dirty="0"/>
              <a:t>     </a:t>
            </a:r>
            <a:r>
              <a:rPr lang="en-US" altLang="zh-CN" dirty="0" err="1"/>
              <a:t>draw_brach</a:t>
            </a:r>
            <a:r>
              <a:rPr lang="en-US" altLang="zh-CN" dirty="0"/>
              <a:t>(100)</a:t>
            </a:r>
            <a:endParaRPr lang="zh-CN" altLang="zh-CN" dirty="0"/>
          </a:p>
          <a:p>
            <a:r>
              <a:rPr lang="en-US" altLang="zh-CN" dirty="0"/>
              <a:t>main()</a:t>
            </a:r>
            <a:endParaRPr lang="zh-CN" altLang="en-US" dirty="0"/>
          </a:p>
        </p:txBody>
      </p:sp>
      <p:pic>
        <p:nvPicPr>
          <p:cNvPr id="9" name="图片 8">
            <a:extLst>
              <a:ext uri="{FF2B5EF4-FFF2-40B4-BE49-F238E27FC236}">
                <a16:creationId xmlns:a16="http://schemas.microsoft.com/office/drawing/2014/main" id="{6B6CF5D8-2E3C-F429-8491-FCEE12B0791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3066" y="2929568"/>
            <a:ext cx="1824218" cy="28152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3765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6171882"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6.4.2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基于</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matplotlib</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库的可视化</a:t>
            </a:r>
          </a:p>
        </p:txBody>
      </p:sp>
      <p:sp>
        <p:nvSpPr>
          <p:cNvPr id="15" name="椭圆 14"/>
          <p:cNvSpPr/>
          <p:nvPr/>
        </p:nvSpPr>
        <p:spPr>
          <a:xfrm>
            <a:off x="803908" y="2064598"/>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16" name="椭圆 15"/>
          <p:cNvSpPr/>
          <p:nvPr/>
        </p:nvSpPr>
        <p:spPr>
          <a:xfrm>
            <a:off x="6230698" y="2064598"/>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336" y="2037760"/>
            <a:ext cx="914275" cy="914275"/>
          </a:xfrm>
          <a:prstGeom prst="rect">
            <a:avLst/>
          </a:prstGeom>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789" y="2231085"/>
            <a:ext cx="720950" cy="720950"/>
          </a:xfrm>
          <a:prstGeom prst="rect">
            <a:avLst/>
          </a:prstGeom>
        </p:spPr>
      </p:pic>
      <p:sp>
        <p:nvSpPr>
          <p:cNvPr id="19" name="文本占位符 1"/>
          <p:cNvSpPr>
            <a:spLocks noGrp="1"/>
          </p:cNvSpPr>
          <p:nvPr/>
        </p:nvSpPr>
        <p:spPr>
          <a:xfrm>
            <a:off x="2059305" y="2110105"/>
            <a:ext cx="3544570" cy="26733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2000"/>
              </a:lnSpc>
              <a:buClr>
                <a:srgbClr val="33A936"/>
              </a:buClr>
              <a:buNone/>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使用</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turtle</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图形库进行图形绘制，可以通过设置绘制速度，给用户以动态绘制的感觉。但需要快速获得图像效果时，使用</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matplotlib</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图形库是一种更好的选择。</a:t>
            </a:r>
          </a:p>
        </p:txBody>
      </p:sp>
      <p:sp>
        <p:nvSpPr>
          <p:cNvPr id="20" name="文本占位符 1"/>
          <p:cNvSpPr>
            <a:spLocks noGrp="1"/>
          </p:cNvSpPr>
          <p:nvPr/>
        </p:nvSpPr>
        <p:spPr>
          <a:xfrm>
            <a:off x="7620000" y="2064385"/>
            <a:ext cx="3544570" cy="22720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2000"/>
              </a:lnSpc>
              <a:buClr>
                <a:srgbClr val="33A936"/>
              </a:buClr>
              <a:buNone/>
            </a:pP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matplotlib</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图形库的设计借鉴了商业化程序语言</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MATLAB</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的功能，因此名称中还有</a:t>
            </a:r>
            <a:r>
              <a:rPr lang="en-US" altLang="zh-CN" sz="2400" dirty="0" err="1">
                <a:latin typeface="微软雅黑" panose="020B0503020204020204" pitchFamily="34" charset="-122"/>
                <a:ea typeface="微软雅黑" panose="020B0503020204020204" pitchFamily="34" charset="-122"/>
                <a:cs typeface="微软雅黑" panose="020B0503020204020204" pitchFamily="34" charset="-122"/>
              </a:rPr>
              <a:t>matlab</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的前三个字符。</a:t>
            </a:r>
          </a:p>
        </p:txBody>
      </p:sp>
    </p:spTree>
    <p:extLst>
      <p:ext uri="{BB962C8B-B14F-4D97-AF65-F5344CB8AC3E}">
        <p14:creationId xmlns:p14="http://schemas.microsoft.com/office/powerpoint/2010/main" val="1889510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171882"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6.4.2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基于</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matplotlib</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库的可视化</a:t>
            </a:r>
          </a:p>
        </p:txBody>
      </p:sp>
      <p:sp>
        <p:nvSpPr>
          <p:cNvPr id="17" name="文本框 16"/>
          <p:cNvSpPr txBox="1"/>
          <p:nvPr/>
        </p:nvSpPr>
        <p:spPr>
          <a:xfrm>
            <a:off x="2314575" y="1473623"/>
            <a:ext cx="7269372" cy="530530"/>
          </a:xfrm>
          <a:prstGeom prst="rect">
            <a:avLst/>
          </a:prstGeom>
          <a:noFill/>
        </p:spPr>
        <p:txBody>
          <a:bodyPr wrap="square" rtlCol="0">
            <a:spAutoFit/>
          </a:bodyPr>
          <a:lstStyle/>
          <a:p>
            <a:pPr algn="l" fontAlgn="auto">
              <a:lnSpc>
                <a:spcPct val="132000"/>
              </a:lnSpc>
            </a:pPr>
            <a:r>
              <a:rPr lang="en-US" altLang="zh-CN" sz="2400" b="1" dirty="0">
                <a:latin typeface="Segoe UI" panose="020B0502040204020203" pitchFamily="34" charset="0"/>
                <a:ea typeface="微软雅黑" panose="020B0503020204020204" pitchFamily="34" charset="-122"/>
                <a:cs typeface="+mn-ea"/>
                <a:sym typeface="Segoe UI" panose="020B0502040204020203" pitchFamily="34" charset="0"/>
              </a:rPr>
              <a:t>matplotlib</a:t>
            </a: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的安装和</a:t>
            </a:r>
            <a:r>
              <a:rPr lang="en-US" altLang="zh-CN" sz="2400" b="1" dirty="0" err="1">
                <a:latin typeface="Segoe UI" panose="020B0502040204020203" pitchFamily="34" charset="0"/>
                <a:ea typeface="微软雅黑" panose="020B0503020204020204" pitchFamily="34" charset="-122"/>
                <a:cs typeface="+mn-ea"/>
                <a:sym typeface="Segoe UI" panose="020B0502040204020203" pitchFamily="34" charset="0"/>
              </a:rPr>
              <a:t>pyplot</a:t>
            </a: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库模块的引用</a:t>
            </a:r>
          </a:p>
        </p:txBody>
      </p:sp>
      <p:sp>
        <p:nvSpPr>
          <p:cNvPr id="19" name="椭圆 18"/>
          <p:cNvSpPr/>
          <p:nvPr/>
        </p:nvSpPr>
        <p:spPr>
          <a:xfrm>
            <a:off x="1021478" y="1286511"/>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1</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23" name="文本框 22"/>
          <p:cNvSpPr txBox="1"/>
          <p:nvPr/>
        </p:nvSpPr>
        <p:spPr>
          <a:xfrm>
            <a:off x="1021715" y="2454063"/>
            <a:ext cx="9979025" cy="3938450"/>
          </a:xfrm>
          <a:prstGeom prst="rect">
            <a:avLst/>
          </a:prstGeom>
          <a:noFill/>
        </p:spPr>
        <p:txBody>
          <a:bodyPr wrap="square" rtlCol="0">
            <a:spAutoFit/>
          </a:bodyPr>
          <a:lstStyle/>
          <a:p>
            <a:pPr marL="342900" indent="-342900" algn="just" fontAlgn="auto">
              <a:lnSpc>
                <a:spcPct val="132000"/>
              </a:lnSpc>
              <a:spcBef>
                <a:spcPts val="600"/>
              </a:spcBef>
              <a:buClr>
                <a:srgbClr val="33A936"/>
              </a:buClr>
              <a:buFont typeface="Wingdings" panose="05000000000000000000" charset="0"/>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首先，需要在程序中使用</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import matplotlib</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语句，调用该库模块。运行是如果没有报错，就说明成功引用了该模块了；如果报错的话，则需要在</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cmd</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命令行中输入：</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pip install matplotlib</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，安装</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matplotlib</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库。</a:t>
            </a:r>
          </a:p>
          <a:p>
            <a:pPr marL="342900" indent="-342900" algn="just" fontAlgn="auto">
              <a:lnSpc>
                <a:spcPct val="132000"/>
              </a:lnSpc>
              <a:spcBef>
                <a:spcPts val="600"/>
              </a:spcBef>
              <a:buClr>
                <a:srgbClr val="33A936"/>
              </a:buClr>
              <a:buFont typeface="Wingdings" panose="05000000000000000000" charset="0"/>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跟引用</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turtle</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函数库相同，在使用</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matplotlib.pyplot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绘图模块时，程序需要显式声明对该模块的引用。例如：</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import </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matplotlib.pyplot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 as </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plt</a:t>
            </a:r>
            <a:endPar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endParaRPr>
          </a:p>
          <a:p>
            <a:pPr marL="342900" indent="-342900" algn="just" fontAlgn="auto">
              <a:lnSpc>
                <a:spcPct val="132000"/>
              </a:lnSpc>
              <a:spcBef>
                <a:spcPts val="600"/>
              </a:spcBef>
              <a:buClr>
                <a:srgbClr val="33A936"/>
              </a:buClr>
              <a:buFont typeface="Wingdings" panose="05000000000000000000" charset="0"/>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该声明有两个作用，一个是声明调用</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matplotlib</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函数库中的</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pyplot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模块，另一个是将这个函数库模块</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matplotlib.pyplot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取一个别名</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plt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，简化编程时引用函数的复杂性。</a:t>
            </a:r>
          </a:p>
          <a:p>
            <a:pPr marL="342900" indent="-342900" algn="just" fontAlgn="auto">
              <a:lnSpc>
                <a:spcPct val="132000"/>
              </a:lnSpc>
              <a:spcBef>
                <a:spcPts val="600"/>
              </a:spcBef>
              <a:buClr>
                <a:srgbClr val="33A936"/>
              </a:buClr>
              <a:buFont typeface="Wingdings" panose="05000000000000000000" charset="0"/>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也就是说，可以用“</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plt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函数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代替“</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matplotlib.pyplot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函数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，减少编程时的字符输入工作量。</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171882"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6.4.2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基于</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matplotlib</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库的可视化</a:t>
            </a:r>
          </a:p>
        </p:txBody>
      </p:sp>
      <p:sp>
        <p:nvSpPr>
          <p:cNvPr id="17" name="文本框 16"/>
          <p:cNvSpPr txBox="1"/>
          <p:nvPr/>
        </p:nvSpPr>
        <p:spPr>
          <a:xfrm>
            <a:off x="2314575" y="1473623"/>
            <a:ext cx="7269372" cy="530530"/>
          </a:xfrm>
          <a:prstGeom prst="rect">
            <a:avLst/>
          </a:prstGeom>
          <a:noFill/>
        </p:spPr>
        <p:txBody>
          <a:bodyPr wrap="square" rtlCol="0">
            <a:spAutoFit/>
          </a:bodyPr>
          <a:lstStyle/>
          <a:p>
            <a:pPr algn="l" fontAlgn="auto">
              <a:lnSpc>
                <a:spcPct val="132000"/>
              </a:lnSpc>
            </a:pPr>
            <a:r>
              <a:rPr lang="en-US" altLang="zh-CN" sz="2400" b="1" dirty="0" err="1">
                <a:latin typeface="Segoe UI" panose="020B0502040204020203" pitchFamily="34" charset="0"/>
                <a:ea typeface="微软雅黑" panose="020B0503020204020204" pitchFamily="34" charset="-122"/>
                <a:cs typeface="+mn-ea"/>
                <a:sym typeface="Segoe UI" panose="020B0502040204020203" pitchFamily="34" charset="0"/>
              </a:rPr>
              <a:t>matplotlib.pyplot</a:t>
            </a: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模块的主要函数</a:t>
            </a:r>
          </a:p>
        </p:txBody>
      </p:sp>
      <p:sp>
        <p:nvSpPr>
          <p:cNvPr id="19" name="椭圆 18"/>
          <p:cNvSpPr/>
          <p:nvPr/>
        </p:nvSpPr>
        <p:spPr>
          <a:xfrm>
            <a:off x="1021478" y="1286511"/>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2</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pic>
        <p:nvPicPr>
          <p:cNvPr id="6" name="Picture 2">
            <a:extLst>
              <a:ext uri="{FF2B5EF4-FFF2-40B4-BE49-F238E27FC236}">
                <a16:creationId xmlns:a16="http://schemas.microsoft.com/office/drawing/2014/main" id="{5A826C6C-8379-B82E-8F50-73CC8958C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478" y="2432875"/>
            <a:ext cx="5148287" cy="1358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2CB86416-2A9C-97BD-2AC8-1F2F935EE7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949" y="3977003"/>
            <a:ext cx="4687828" cy="2461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BDCBE546-6A51-D694-E031-A4F0DFEA45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9113" y="3977003"/>
            <a:ext cx="4976986" cy="1992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a:extLst>
              <a:ext uri="{FF2B5EF4-FFF2-40B4-BE49-F238E27FC236}">
                <a16:creationId xmlns:a16="http://schemas.microsoft.com/office/drawing/2014/main" id="{36E30A8A-20A7-5B5B-B72F-08A3864128D7}"/>
              </a:ext>
            </a:extLst>
          </p:cNvPr>
          <p:cNvSpPr/>
          <p:nvPr/>
        </p:nvSpPr>
        <p:spPr>
          <a:xfrm>
            <a:off x="6383478" y="6219645"/>
            <a:ext cx="5081028" cy="60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69488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211596" y="139773"/>
            <a:ext cx="4839786" cy="584775"/>
          </a:xfrm>
          <a:prstGeom prst="rect">
            <a:avLst/>
          </a:prstGeom>
        </p:spPr>
        <p:txBody>
          <a:bodyPr wrap="none">
            <a:spAutoFit/>
          </a:bodyPr>
          <a:lstStyle/>
          <a:p>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物联网数据有哪些特征？</a:t>
            </a:r>
          </a:p>
        </p:txBody>
      </p:sp>
      <p:sp>
        <p:nvSpPr>
          <p:cNvPr id="20" name="文本框 19">
            <a:extLst>
              <a:ext uri="{FF2B5EF4-FFF2-40B4-BE49-F238E27FC236}">
                <a16:creationId xmlns:a16="http://schemas.microsoft.com/office/drawing/2014/main" id="{41689415-F77C-0C50-80C4-8406090C0DF8}"/>
              </a:ext>
            </a:extLst>
          </p:cNvPr>
          <p:cNvSpPr txBox="1"/>
          <p:nvPr/>
        </p:nvSpPr>
        <p:spPr>
          <a:xfrm>
            <a:off x="1426482" y="1740406"/>
            <a:ext cx="5198605" cy="4097660"/>
          </a:xfrm>
          <a:prstGeom prst="rect">
            <a:avLst/>
          </a:prstGeom>
          <a:noFill/>
        </p:spPr>
        <p:txBody>
          <a:bodyPr wrap="square">
            <a:spAutoFit/>
          </a:bodyPr>
          <a:lstStyle/>
          <a:p>
            <a:pPr>
              <a:lnSpc>
                <a:spcPct val="132000"/>
              </a:lnSpc>
              <a:spcBef>
                <a:spcPts val="600"/>
              </a:spcBef>
              <a:spcAft>
                <a:spcPts val="600"/>
              </a:spcAft>
            </a:pPr>
            <a:r>
              <a:rPr lang="zh-CN" altLang="en-US" sz="2400" dirty="0">
                <a:latin typeface="微软雅黑" panose="020B0503020204020204" pitchFamily="34" charset="-122"/>
                <a:ea typeface="微软雅黑" panose="020B0503020204020204" pitchFamily="34" charset="-122"/>
              </a:rPr>
              <a:t>根据</a:t>
            </a:r>
            <a:r>
              <a:rPr lang="en-US" altLang="zh-CN" sz="2400" dirty="0">
                <a:latin typeface="微软雅黑" panose="020B0503020204020204" pitchFamily="34" charset="-122"/>
                <a:ea typeface="微软雅黑" panose="020B0503020204020204" pitchFamily="34" charset="-122"/>
              </a:rPr>
              <a:t>IBM</a:t>
            </a:r>
            <a:r>
              <a:rPr lang="zh-CN" altLang="en-US" sz="2400" dirty="0">
                <a:latin typeface="微软雅黑" panose="020B0503020204020204" pitchFamily="34" charset="-122"/>
                <a:ea typeface="微软雅黑" panose="020B0503020204020204" pitchFamily="34" charset="-122"/>
              </a:rPr>
              <a:t>公司的观点，大数据是指涉及的资料规模巨大，无法通过主流软件和工具，在合理时间内完成处理、并帮助企业经营决策提供支持的资讯。</a:t>
            </a:r>
          </a:p>
          <a:p>
            <a:pPr>
              <a:lnSpc>
                <a:spcPct val="132000"/>
              </a:lnSpc>
              <a:spcBef>
                <a:spcPts val="600"/>
              </a:spcBef>
              <a:spcAft>
                <a:spcPts val="600"/>
              </a:spcAft>
            </a:pPr>
            <a:r>
              <a:rPr lang="zh-CN" altLang="en-US" sz="2400" dirty="0">
                <a:latin typeface="微软雅黑" panose="020B0503020204020204" pitchFamily="34" charset="-122"/>
                <a:ea typeface="微软雅黑" panose="020B0503020204020204" pitchFamily="34" charset="-122"/>
              </a:rPr>
              <a:t>并认为大数据正在呈现出</a:t>
            </a:r>
            <a:r>
              <a:rPr lang="en-US" altLang="zh-CN" sz="2400" dirty="0">
                <a:latin typeface="微软雅黑" panose="020B0503020204020204" pitchFamily="34" charset="-122"/>
                <a:ea typeface="微软雅黑" panose="020B0503020204020204" pitchFamily="34" charset="-122"/>
              </a:rPr>
              <a:t>5V</a:t>
            </a:r>
            <a:r>
              <a:rPr lang="zh-CN" altLang="en-US" sz="2400" dirty="0">
                <a:latin typeface="微软雅黑" panose="020B0503020204020204" pitchFamily="34" charset="-122"/>
                <a:ea typeface="微软雅黑" panose="020B0503020204020204" pitchFamily="34" charset="-122"/>
              </a:rPr>
              <a:t>特征，即</a:t>
            </a:r>
            <a:r>
              <a:rPr lang="en-US" altLang="zh-CN" sz="2400" dirty="0">
                <a:latin typeface="微软雅黑" panose="020B0503020204020204" pitchFamily="34" charset="-122"/>
                <a:ea typeface="微软雅黑" panose="020B0503020204020204" pitchFamily="34" charset="-122"/>
              </a:rPr>
              <a:t>Volume</a:t>
            </a:r>
            <a:r>
              <a:rPr lang="zh-CN" altLang="en-US" sz="2400" dirty="0">
                <a:latin typeface="微软雅黑" panose="020B0503020204020204" pitchFamily="34" charset="-122"/>
                <a:ea typeface="微软雅黑" panose="020B0503020204020204" pitchFamily="34" charset="-122"/>
              </a:rPr>
              <a:t>（海量）、</a:t>
            </a:r>
            <a:r>
              <a:rPr lang="en-US" altLang="zh-CN" sz="2400" dirty="0">
                <a:latin typeface="微软雅黑" panose="020B0503020204020204" pitchFamily="34" charset="-122"/>
                <a:ea typeface="微软雅黑" panose="020B0503020204020204" pitchFamily="34" charset="-122"/>
              </a:rPr>
              <a:t>Velocity</a:t>
            </a:r>
            <a:r>
              <a:rPr lang="zh-CN" altLang="en-US" sz="2400" dirty="0">
                <a:latin typeface="微软雅黑" panose="020B0503020204020204" pitchFamily="34" charset="-122"/>
                <a:ea typeface="微软雅黑" panose="020B0503020204020204" pitchFamily="34" charset="-122"/>
              </a:rPr>
              <a:t>（高速）、</a:t>
            </a:r>
            <a:r>
              <a:rPr lang="en-US" altLang="zh-CN" sz="2400" dirty="0">
                <a:latin typeface="微软雅黑" panose="020B0503020204020204" pitchFamily="34" charset="-122"/>
                <a:ea typeface="微软雅黑" panose="020B0503020204020204" pitchFamily="34" charset="-122"/>
              </a:rPr>
              <a:t>Variety</a:t>
            </a:r>
            <a:r>
              <a:rPr lang="zh-CN" altLang="en-US" sz="2400" dirty="0">
                <a:latin typeface="微软雅黑" panose="020B0503020204020204" pitchFamily="34" charset="-122"/>
                <a:ea typeface="微软雅黑" panose="020B0503020204020204" pitchFamily="34" charset="-122"/>
              </a:rPr>
              <a:t>（多样）、</a:t>
            </a:r>
            <a:r>
              <a:rPr lang="en-US" altLang="zh-CN" sz="2400" dirty="0">
                <a:latin typeface="微软雅黑" panose="020B0503020204020204" pitchFamily="34" charset="-122"/>
                <a:ea typeface="微软雅黑" panose="020B0503020204020204" pitchFamily="34" charset="-122"/>
              </a:rPr>
              <a:t>Value</a:t>
            </a:r>
            <a:r>
              <a:rPr lang="zh-CN" altLang="en-US" sz="2400" dirty="0">
                <a:latin typeface="微软雅黑" panose="020B0503020204020204" pitchFamily="34" charset="-122"/>
                <a:ea typeface="微软雅黑" panose="020B0503020204020204" pitchFamily="34" charset="-122"/>
              </a:rPr>
              <a:t>（低价值密度）、</a:t>
            </a:r>
            <a:r>
              <a:rPr lang="en-US" altLang="zh-CN" sz="2400" dirty="0">
                <a:latin typeface="微软雅黑" panose="020B0503020204020204" pitchFamily="34" charset="-122"/>
                <a:ea typeface="微软雅黑" panose="020B0503020204020204" pitchFamily="34" charset="-122"/>
              </a:rPr>
              <a:t>Veracity</a:t>
            </a:r>
            <a:r>
              <a:rPr lang="zh-CN" altLang="en-US" sz="2400" dirty="0">
                <a:latin typeface="微软雅黑" panose="020B0503020204020204" pitchFamily="34" charset="-122"/>
                <a:ea typeface="微软雅黑" panose="020B0503020204020204" pitchFamily="34" charset="-122"/>
              </a:rPr>
              <a:t>（真实性）。</a:t>
            </a:r>
          </a:p>
        </p:txBody>
      </p:sp>
      <p:sp>
        <p:nvSpPr>
          <p:cNvPr id="21" name="椭圆 20">
            <a:extLst>
              <a:ext uri="{FF2B5EF4-FFF2-40B4-BE49-F238E27FC236}">
                <a16:creationId xmlns:a16="http://schemas.microsoft.com/office/drawing/2014/main" id="{FC068816-4685-0916-05D0-60C18FABE6F4}"/>
              </a:ext>
            </a:extLst>
          </p:cNvPr>
          <p:cNvSpPr/>
          <p:nvPr/>
        </p:nvSpPr>
        <p:spPr>
          <a:xfrm>
            <a:off x="763673" y="1834260"/>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22" name="椭圆 21">
            <a:extLst>
              <a:ext uri="{FF2B5EF4-FFF2-40B4-BE49-F238E27FC236}">
                <a16:creationId xmlns:a16="http://schemas.microsoft.com/office/drawing/2014/main" id="{E13F341D-A91A-6E5C-E669-5CFFAA570519}"/>
              </a:ext>
            </a:extLst>
          </p:cNvPr>
          <p:cNvSpPr/>
          <p:nvPr/>
        </p:nvSpPr>
        <p:spPr>
          <a:xfrm>
            <a:off x="763673" y="4096717"/>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pic>
        <p:nvPicPr>
          <p:cNvPr id="10" name="Picture 2">
            <a:extLst>
              <a:ext uri="{FF2B5EF4-FFF2-40B4-BE49-F238E27FC236}">
                <a16:creationId xmlns:a16="http://schemas.microsoft.com/office/drawing/2014/main" id="{96CED185-2079-3029-02C3-1BBCB9D8D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546" y="1906440"/>
            <a:ext cx="3744004" cy="3683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30507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4416594"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绘制正态函数的分布图</a:t>
            </a:r>
          </a:p>
        </p:txBody>
      </p:sp>
      <p:sp>
        <p:nvSpPr>
          <p:cNvPr id="5" name="文本占位符 2">
            <a:extLst>
              <a:ext uri="{FF2B5EF4-FFF2-40B4-BE49-F238E27FC236}">
                <a16:creationId xmlns:a16="http://schemas.microsoft.com/office/drawing/2014/main" id="{339EE333-513B-36EE-FC7A-F441784923B1}"/>
              </a:ext>
            </a:extLst>
          </p:cNvPr>
          <p:cNvSpPr txBox="1">
            <a:spLocks/>
          </p:cNvSpPr>
          <p:nvPr/>
        </p:nvSpPr>
        <p:spPr>
          <a:xfrm>
            <a:off x="1266495" y="3783324"/>
            <a:ext cx="972355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3A936"/>
              </a:buClr>
              <a:buFont typeface="Wingdings" panose="05000000000000000000" pitchFamily="2" charset="2"/>
              <a:buChar char="Ø"/>
            </a:pPr>
            <a:r>
              <a:rPr lang="en-US" altLang="zh-CN" sz="2400" dirty="0">
                <a:latin typeface="Segoe UI" panose="020B0502040204020203" pitchFamily="34" charset="0"/>
                <a:ea typeface="微软雅黑" panose="020B0503020204020204" pitchFamily="34" charset="-122"/>
                <a:cs typeface="+mn-ea"/>
              </a:rPr>
              <a:t>Python</a:t>
            </a:r>
            <a:r>
              <a:rPr lang="zh-CN" altLang="zh-CN" sz="2400" dirty="0">
                <a:latin typeface="Segoe UI" panose="020B0502040204020203" pitchFamily="34" charset="0"/>
                <a:ea typeface="微软雅黑" panose="020B0503020204020204" pitchFamily="34" charset="-122"/>
                <a:cs typeface="+mn-ea"/>
              </a:rPr>
              <a:t>绘制正态分布的代码如下：</a:t>
            </a:r>
          </a:p>
          <a:p>
            <a:endParaRPr lang="zh-CN" altLang="en-US" dirty="0"/>
          </a:p>
        </p:txBody>
      </p:sp>
      <p:pic>
        <p:nvPicPr>
          <p:cNvPr id="6" name="Picture 2">
            <a:extLst>
              <a:ext uri="{FF2B5EF4-FFF2-40B4-BE49-F238E27FC236}">
                <a16:creationId xmlns:a16="http://schemas.microsoft.com/office/drawing/2014/main" id="{8C764E6D-36BE-258A-7CCA-DF1E332B6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256" y="1141665"/>
            <a:ext cx="9292236" cy="2487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9773AABD-F784-B14E-BD4C-528225FB9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256" y="4395180"/>
            <a:ext cx="5860426" cy="173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4D72267E-A790-996C-0490-254614871D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8257" y="6178610"/>
            <a:ext cx="5860426" cy="420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a:extLst>
              <a:ext uri="{FF2B5EF4-FFF2-40B4-BE49-F238E27FC236}">
                <a16:creationId xmlns:a16="http://schemas.microsoft.com/office/drawing/2014/main" id="{45ED2F44-C5B1-BD84-EFB8-38FAE5D633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714" y="4393562"/>
            <a:ext cx="3322338" cy="2205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5580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4416594"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绘制正态函数的分布图</a:t>
            </a:r>
          </a:p>
        </p:txBody>
      </p:sp>
      <p:pic>
        <p:nvPicPr>
          <p:cNvPr id="9" name="Picture 2">
            <a:extLst>
              <a:ext uri="{FF2B5EF4-FFF2-40B4-BE49-F238E27FC236}">
                <a16:creationId xmlns:a16="http://schemas.microsoft.com/office/drawing/2014/main" id="{C38509E2-9CB8-23B0-E9B9-8F5ABB6FA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42" y="1662289"/>
            <a:ext cx="5263700" cy="4162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图片 9">
            <a:extLst>
              <a:ext uri="{FF2B5EF4-FFF2-40B4-BE49-F238E27FC236}">
                <a16:creationId xmlns:a16="http://schemas.microsoft.com/office/drawing/2014/main" id="{6DCC57F6-6BC4-0515-4C90-543BF7E640B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01110" y="1662289"/>
            <a:ext cx="5150684" cy="4162540"/>
          </a:xfrm>
          <a:prstGeom prst="rect">
            <a:avLst/>
          </a:prstGeom>
          <a:noFill/>
          <a:ln>
            <a:noFill/>
          </a:ln>
        </p:spPr>
      </p:pic>
    </p:spTree>
    <p:extLst>
      <p:ext uri="{BB962C8B-B14F-4D97-AF65-F5344CB8AC3E}">
        <p14:creationId xmlns:p14="http://schemas.microsoft.com/office/powerpoint/2010/main" val="237250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4689104"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6.5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数据安全与隐私保护</a:t>
            </a:r>
          </a:p>
        </p:txBody>
      </p:sp>
      <p:cxnSp>
        <p:nvCxnSpPr>
          <p:cNvPr id="28" name="直接连接符 27"/>
          <p:cNvCxnSpPr>
            <a:cxnSpLocks/>
          </p:cNvCxnSpPr>
          <p:nvPr/>
        </p:nvCxnSpPr>
        <p:spPr>
          <a:xfrm>
            <a:off x="5855603" y="2389517"/>
            <a:ext cx="0" cy="2622430"/>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23" name="图片 22"/>
          <p:cNvPicPr>
            <a:picLocks noChangeAspect="1"/>
          </p:cNvPicPr>
          <p:nvPr/>
        </p:nvPicPr>
        <p:blipFill>
          <a:blip r:embed="rId3"/>
          <a:stretch>
            <a:fillRect/>
          </a:stretch>
        </p:blipFill>
        <p:spPr>
          <a:xfrm>
            <a:off x="6828393" y="2518391"/>
            <a:ext cx="3711595" cy="2371591"/>
          </a:xfrm>
          <a:prstGeom prst="rect">
            <a:avLst/>
          </a:prstGeom>
        </p:spPr>
      </p:pic>
      <p:sp>
        <p:nvSpPr>
          <p:cNvPr id="24" name="矩形 23"/>
          <p:cNvSpPr/>
          <p:nvPr/>
        </p:nvSpPr>
        <p:spPr>
          <a:xfrm>
            <a:off x="6828393" y="2512526"/>
            <a:ext cx="3711595" cy="2377457"/>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5" name="任意多边形 14"/>
          <p:cNvSpPr/>
          <p:nvPr/>
        </p:nvSpPr>
        <p:spPr>
          <a:xfrm>
            <a:off x="6855178" y="2559548"/>
            <a:ext cx="1947555" cy="1796209"/>
          </a:xfrm>
          <a:custGeom>
            <a:avLst/>
            <a:gdLst>
              <a:gd name="connsiteX0" fmla="*/ 0 w 3552094"/>
              <a:gd name="connsiteY0" fmla="*/ 0 h 3276059"/>
              <a:gd name="connsiteX1" fmla="*/ 3240548 w 3552094"/>
              <a:gd name="connsiteY1" fmla="*/ 0 h 3276059"/>
              <a:gd name="connsiteX2" fmla="*/ 3291131 w 3552094"/>
              <a:gd name="connsiteY2" fmla="*/ 83263 h 3276059"/>
              <a:gd name="connsiteX3" fmla="*/ 3552094 w 3552094"/>
              <a:gd name="connsiteY3" fmla="*/ 1113884 h 3276059"/>
              <a:gd name="connsiteX4" fmla="*/ 1389919 w 3552094"/>
              <a:gd name="connsiteY4" fmla="*/ 3276059 h 3276059"/>
              <a:gd name="connsiteX5" fmla="*/ 14575 w 3552094"/>
              <a:gd name="connsiteY5" fmla="*/ 2782323 h 3276059"/>
              <a:gd name="connsiteX6" fmla="*/ 0 w 3552094"/>
              <a:gd name="connsiteY6" fmla="*/ 2769077 h 327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94" h="3276059">
                <a:moveTo>
                  <a:pt x="0" y="0"/>
                </a:moveTo>
                <a:lnTo>
                  <a:pt x="3240548" y="0"/>
                </a:lnTo>
                <a:lnTo>
                  <a:pt x="3291131" y="83263"/>
                </a:lnTo>
                <a:cubicBezTo>
                  <a:pt x="3457559" y="389629"/>
                  <a:pt x="3552094" y="740717"/>
                  <a:pt x="3552094" y="1113884"/>
                </a:cubicBezTo>
                <a:cubicBezTo>
                  <a:pt x="3552094" y="2308020"/>
                  <a:pt x="2584055" y="3276059"/>
                  <a:pt x="1389919" y="3276059"/>
                </a:cubicBezTo>
                <a:cubicBezTo>
                  <a:pt x="867485" y="3276059"/>
                  <a:pt x="388327" y="3090770"/>
                  <a:pt x="14575" y="2782323"/>
                </a:cubicBezTo>
                <a:lnTo>
                  <a:pt x="0" y="2769077"/>
                </a:lnTo>
                <a:close/>
              </a:path>
            </a:pathLst>
          </a:cu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29" name="文本框 28"/>
          <p:cNvSpPr txBox="1"/>
          <p:nvPr/>
        </p:nvSpPr>
        <p:spPr>
          <a:xfrm>
            <a:off x="7205690" y="2892419"/>
            <a:ext cx="1210588" cy="707886"/>
          </a:xfrm>
          <a:prstGeom prst="rect">
            <a:avLst/>
          </a:prstGeom>
          <a:noFill/>
        </p:spPr>
        <p:txBody>
          <a:bodyPr wrap="none" rtlCol="0">
            <a:spAutoFit/>
          </a:bodyPr>
          <a:lstStyle/>
          <a:p>
            <a:r>
              <a:rPr lang="en-US" altLang="zh-CN" sz="24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rPr>
              <a:t>MO </a:t>
            </a:r>
          </a:p>
          <a:p>
            <a:r>
              <a:rPr lang="en-US" altLang="zh-CN" sz="16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rPr>
              <a:t>Application</a:t>
            </a:r>
            <a:endParaRPr lang="en-US" altLang="zh-CN" sz="10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30" name="矩形 29"/>
          <p:cNvSpPr/>
          <p:nvPr/>
        </p:nvSpPr>
        <p:spPr>
          <a:xfrm>
            <a:off x="7205690" y="3646901"/>
            <a:ext cx="819391" cy="307777"/>
          </a:xfrm>
          <a:prstGeom prst="rect">
            <a:avLst/>
          </a:prstGeom>
        </p:spPr>
        <p:txBody>
          <a:bodyPr wrap="none">
            <a:spAutoFit/>
          </a:bodyPr>
          <a:lstStyle/>
          <a:p>
            <a:r>
              <a:rPr lang="en-US" altLang="zh-CN" sz="14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rPr>
              <a:t>Ver 1.20</a:t>
            </a:r>
            <a:endParaRPr lang="en-US" altLang="zh-CN" sz="9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endParaRPr>
          </a:p>
        </p:txBody>
      </p:sp>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7568" y="1740760"/>
            <a:ext cx="5892635" cy="3928423"/>
          </a:xfrm>
          <a:prstGeom prst="rect">
            <a:avLst/>
          </a:prstGeom>
        </p:spPr>
      </p:pic>
      <p:sp>
        <p:nvSpPr>
          <p:cNvPr id="38" name="文本框 37"/>
          <p:cNvSpPr txBox="1"/>
          <p:nvPr/>
        </p:nvSpPr>
        <p:spPr>
          <a:xfrm>
            <a:off x="1096613" y="2217376"/>
            <a:ext cx="4254500" cy="2480551"/>
          </a:xfrm>
          <a:prstGeom prst="rect">
            <a:avLst/>
          </a:prstGeom>
          <a:noFill/>
        </p:spPr>
        <p:txBody>
          <a:bodyPr wrap="square" rtlCol="0">
            <a:spAutoFit/>
          </a:bodyPr>
          <a:lstStyle/>
          <a:p>
            <a:pPr algn="l" fontAlgn="auto">
              <a:lnSpc>
                <a:spcPct val="132000"/>
              </a:lnSpc>
              <a:spcBef>
                <a:spcPts val="1200"/>
              </a:spcBef>
              <a:spcAft>
                <a:spcPts val="600"/>
              </a:spcAft>
              <a:buClr>
                <a:srgbClr val="33A936"/>
              </a:buClr>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本节介绍数据安全的基本概念，论述置换加密、对称密钥加密算法</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DES</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和非对称密钥加密算法</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RSA</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的基本原理，讨论数据隐私保护的基本方法。</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4054315"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6.5.1</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数据安全的概念</a:t>
            </a:r>
          </a:p>
        </p:txBody>
      </p:sp>
      <p:sp>
        <p:nvSpPr>
          <p:cNvPr id="6" name="椭圆 5"/>
          <p:cNvSpPr/>
          <p:nvPr/>
        </p:nvSpPr>
        <p:spPr>
          <a:xfrm>
            <a:off x="1185983" y="2857970"/>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椭圆 10"/>
          <p:cNvSpPr/>
          <p:nvPr/>
        </p:nvSpPr>
        <p:spPr>
          <a:xfrm>
            <a:off x="1163405" y="4102849"/>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文本框 17"/>
          <p:cNvSpPr txBox="1"/>
          <p:nvPr/>
        </p:nvSpPr>
        <p:spPr>
          <a:xfrm>
            <a:off x="1717080" y="2799089"/>
            <a:ext cx="3519154" cy="1152239"/>
          </a:xfrm>
          <a:prstGeom prst="rect">
            <a:avLst/>
          </a:prstGeom>
          <a:noFill/>
        </p:spPr>
        <p:txBody>
          <a:bodyPr wrap="square" rtlCol="0">
            <a:spAutoFit/>
          </a:bodyPr>
          <a:lstStyle/>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已知明文消息</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m</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，发送方通过数学函数</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E</a:t>
            </a:r>
            <a:r>
              <a:rPr lang="en-US" altLang="zh-CN" baseline="-25000"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得密文</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C</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，即</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C=E</a:t>
            </a:r>
            <a:r>
              <a:rPr lang="en-US" altLang="zh-CN" baseline="-25000" dirty="0">
                <a:latin typeface="Segoe UI" panose="020B0502040204020203" pitchFamily="34" charset="0"/>
                <a:ea typeface="微软雅黑" panose="020B0503020204020204" pitchFamily="34" charset="-122"/>
                <a:cs typeface="+mn-ea"/>
                <a:sym typeface="Segoe UI" panose="020B0502040204020203" pitchFamily="34" charset="0"/>
              </a:rPr>
              <a:t>k </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(m)</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，这个过程称为加密；</a:t>
            </a:r>
          </a:p>
        </p:txBody>
      </p:sp>
      <p:sp>
        <p:nvSpPr>
          <p:cNvPr id="20" name="文本框 19"/>
          <p:cNvSpPr txBox="1"/>
          <p:nvPr/>
        </p:nvSpPr>
        <p:spPr>
          <a:xfrm>
            <a:off x="1717079" y="4049140"/>
            <a:ext cx="3519155" cy="1517851"/>
          </a:xfrm>
          <a:prstGeom prst="rect">
            <a:avLst/>
          </a:prstGeom>
          <a:noFill/>
        </p:spPr>
        <p:txBody>
          <a:bodyPr wrap="square" rtlCol="0">
            <a:spAutoFit/>
          </a:bodyPr>
          <a:lstStyle/>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加密后的密文</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C</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通过公开信道（不安全信道）传输，接收方通过解密变化</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D</a:t>
            </a:r>
            <a:r>
              <a:rPr lang="en-US" altLang="zh-CN" baseline="-25000"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得到明文</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m</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，即</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m=D</a:t>
            </a:r>
            <a:r>
              <a:rPr lang="en-US" altLang="zh-CN" baseline="-25000" dirty="0">
                <a:latin typeface="Segoe UI" panose="020B0502040204020203" pitchFamily="34" charset="0"/>
                <a:ea typeface="微软雅黑" panose="020B0503020204020204" pitchFamily="34" charset="-122"/>
                <a:cs typeface="+mn-ea"/>
                <a:sym typeface="Segoe UI" panose="020B0502040204020203" pitchFamily="34" charset="0"/>
              </a:rPr>
              <a:t>k</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 (C)</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p>
        </p:txBody>
      </p:sp>
      <p:sp>
        <p:nvSpPr>
          <p:cNvPr id="29" name="文本框 28"/>
          <p:cNvSpPr txBox="1"/>
          <p:nvPr/>
        </p:nvSpPr>
        <p:spPr>
          <a:xfrm>
            <a:off x="1163405" y="1153314"/>
            <a:ext cx="10033682" cy="1424493"/>
          </a:xfrm>
          <a:prstGeom prst="rect">
            <a:avLst/>
          </a:prstGeom>
          <a:noFill/>
        </p:spPr>
        <p:txBody>
          <a:bodyPr wrap="square" rtlCol="0">
            <a:spAutoFit/>
          </a:bodyPr>
          <a:lstStyle/>
          <a:p>
            <a:pPr fontAlgn="auto">
              <a:lnSpc>
                <a:spcPct val="132000"/>
              </a:lnSpc>
              <a:spcBef>
                <a:spcPts val="600"/>
              </a:spcBef>
              <a:spcAft>
                <a:spcPts val="600"/>
              </a:spcAft>
            </a:pPr>
            <a:r>
              <a:rPr lang="zh-CN" altLang="en-US" sz="2000" dirty="0">
                <a:latin typeface="微软雅黑" panose="020B0503020204020204" pitchFamily="34" charset="-122"/>
                <a:ea typeface="微软雅黑" panose="020B0503020204020204" pitchFamily="34" charset="-122"/>
                <a:cs typeface="+mn-ea"/>
                <a:sym typeface="Segoe UI" panose="020B0502040204020203" pitchFamily="34" charset="0"/>
              </a:rPr>
              <a:t>图  给出了一种传统的保密通信机制的数据加密模型。</a:t>
            </a:r>
          </a:p>
          <a:p>
            <a:pPr fontAlgn="auto">
              <a:lnSpc>
                <a:spcPct val="132000"/>
              </a:lnSpc>
              <a:spcBef>
                <a:spcPts val="600"/>
              </a:spcBef>
              <a:spcAft>
                <a:spcPts val="600"/>
              </a:spcAft>
            </a:pPr>
            <a:r>
              <a:rPr lang="zh-CN" altLang="en-US" sz="2000" dirty="0">
                <a:latin typeface="微软雅黑" panose="020B0503020204020204" pitchFamily="34" charset="-122"/>
                <a:ea typeface="微软雅黑" panose="020B0503020204020204" pitchFamily="34" charset="-122"/>
                <a:cs typeface="+mn-ea"/>
                <a:sym typeface="Segoe UI" panose="020B0502040204020203" pitchFamily="34" charset="0"/>
              </a:rPr>
              <a:t>该模型包括一个用于加解密的密钥</a:t>
            </a:r>
            <a:r>
              <a:rPr lang="en-US" altLang="zh-CN" sz="2000" dirty="0">
                <a:latin typeface="微软雅黑" panose="020B0503020204020204" pitchFamily="34" charset="-122"/>
                <a:ea typeface="微软雅黑" panose="020B0503020204020204" pitchFamily="34" charset="-122"/>
                <a:cs typeface="+mn-ea"/>
                <a:sym typeface="Segoe UI" panose="020B0502040204020203" pitchFamily="34" charset="0"/>
              </a:rPr>
              <a:t>k</a:t>
            </a:r>
            <a:r>
              <a:rPr lang="zh-CN" altLang="en-US" sz="2000" dirty="0">
                <a:latin typeface="微软雅黑" panose="020B0503020204020204" pitchFamily="34" charset="-122"/>
                <a:ea typeface="微软雅黑" panose="020B0503020204020204" pitchFamily="34" charset="-122"/>
                <a:cs typeface="+mn-ea"/>
                <a:sym typeface="Segoe UI" panose="020B0502040204020203" pitchFamily="34" charset="0"/>
              </a:rPr>
              <a:t>，一个用于加密变换的数学函数</a:t>
            </a:r>
            <a:r>
              <a:rPr lang="en-US" altLang="zh-CN" sz="2000" dirty="0">
                <a:latin typeface="微软雅黑" panose="020B0503020204020204" pitchFamily="34" charset="-122"/>
                <a:ea typeface="微软雅黑" panose="020B0503020204020204" pitchFamily="34" charset="-122"/>
                <a:cs typeface="+mn-ea"/>
                <a:sym typeface="Segoe UI" panose="020B0502040204020203" pitchFamily="34" charset="0"/>
              </a:rPr>
              <a:t>E</a:t>
            </a:r>
            <a:r>
              <a:rPr lang="en-US" altLang="zh-CN" sz="2000" baseline="-25000" dirty="0">
                <a:latin typeface="微软雅黑" panose="020B0503020204020204" pitchFamily="34" charset="-122"/>
                <a:ea typeface="微软雅黑" panose="020B0503020204020204" pitchFamily="34" charset="-122"/>
                <a:cs typeface="+mn-ea"/>
                <a:sym typeface="Segoe UI" panose="020B0502040204020203" pitchFamily="34" charset="0"/>
              </a:rPr>
              <a:t>k</a:t>
            </a:r>
            <a:r>
              <a:rPr lang="zh-CN" altLang="en-US" sz="2000" dirty="0">
                <a:latin typeface="微软雅黑" panose="020B0503020204020204" pitchFamily="34" charset="-122"/>
                <a:ea typeface="微软雅黑" panose="020B0503020204020204" pitchFamily="34" charset="-122"/>
                <a:cs typeface="+mn-ea"/>
                <a:sym typeface="Segoe UI" panose="020B0502040204020203" pitchFamily="34" charset="0"/>
              </a:rPr>
              <a:t>，一个用于解密变换的数学函数</a:t>
            </a:r>
            <a:r>
              <a:rPr lang="en-US" altLang="zh-CN" sz="2000" dirty="0">
                <a:latin typeface="微软雅黑" panose="020B0503020204020204" pitchFamily="34" charset="-122"/>
                <a:ea typeface="微软雅黑" panose="020B0503020204020204" pitchFamily="34" charset="-122"/>
                <a:cs typeface="+mn-ea"/>
                <a:sym typeface="Segoe UI" panose="020B0502040204020203" pitchFamily="34" charset="0"/>
              </a:rPr>
              <a:t>D</a:t>
            </a:r>
            <a:r>
              <a:rPr lang="en-US" altLang="zh-CN" sz="2000" baseline="-25000" dirty="0">
                <a:latin typeface="微软雅黑" panose="020B0503020204020204" pitchFamily="34" charset="-122"/>
                <a:ea typeface="微软雅黑" panose="020B0503020204020204" pitchFamily="34" charset="-122"/>
                <a:cs typeface="+mn-ea"/>
                <a:sym typeface="Segoe UI" panose="020B0502040204020203" pitchFamily="34" charset="0"/>
              </a:rPr>
              <a:t>k</a:t>
            </a:r>
            <a:r>
              <a:rPr lang="zh-CN" altLang="en-US" sz="2000" dirty="0">
                <a:latin typeface="微软雅黑" panose="020B0503020204020204" pitchFamily="34" charset="-122"/>
                <a:ea typeface="微软雅黑" panose="020B0503020204020204" pitchFamily="34" charset="-122"/>
                <a:cs typeface="+mn-ea"/>
                <a:sym typeface="Segoe UI" panose="020B0502040204020203" pitchFamily="34" charset="0"/>
              </a:rPr>
              <a:t>。</a:t>
            </a:r>
          </a:p>
        </p:txBody>
      </p:sp>
      <p:sp>
        <p:nvSpPr>
          <p:cNvPr id="14" name="椭圆 13">
            <a:extLst>
              <a:ext uri="{FF2B5EF4-FFF2-40B4-BE49-F238E27FC236}">
                <a16:creationId xmlns:a16="http://schemas.microsoft.com/office/drawing/2014/main" id="{65F06AEB-9C4B-6B13-0A24-DDF8E5163556}"/>
              </a:ext>
            </a:extLst>
          </p:cNvPr>
          <p:cNvSpPr/>
          <p:nvPr/>
        </p:nvSpPr>
        <p:spPr>
          <a:xfrm>
            <a:off x="1185983" y="5696532"/>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文本框 14">
            <a:extLst>
              <a:ext uri="{FF2B5EF4-FFF2-40B4-BE49-F238E27FC236}">
                <a16:creationId xmlns:a16="http://schemas.microsoft.com/office/drawing/2014/main" id="{8F1BDB6E-96F6-3971-B247-8BAEE98A31B1}"/>
              </a:ext>
            </a:extLst>
          </p:cNvPr>
          <p:cNvSpPr txBox="1"/>
          <p:nvPr/>
        </p:nvSpPr>
        <p:spPr>
          <a:xfrm>
            <a:off x="1739657" y="5703205"/>
            <a:ext cx="9480007" cy="421013"/>
          </a:xfrm>
          <a:prstGeom prst="rect">
            <a:avLst/>
          </a:prstGeom>
          <a:noFill/>
        </p:spPr>
        <p:txBody>
          <a:bodyPr wrap="square" rtlCol="0">
            <a:spAutoFit/>
          </a:bodyPr>
          <a:lstStyle/>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为了防止密钥</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泄露，需要通过其他秘密信道对密钥</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进行传输。</a:t>
            </a:r>
          </a:p>
        </p:txBody>
      </p:sp>
      <p:pic>
        <p:nvPicPr>
          <p:cNvPr id="16" name="图片 15">
            <a:extLst>
              <a:ext uri="{FF2B5EF4-FFF2-40B4-BE49-F238E27FC236}">
                <a16:creationId xmlns:a16="http://schemas.microsoft.com/office/drawing/2014/main" id="{B0BFF353-2C50-ED7F-EABA-3D5FDF1DB12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764" y="2799089"/>
            <a:ext cx="5679803" cy="264914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2723823"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置换加密算法</a:t>
            </a:r>
          </a:p>
        </p:txBody>
      </p:sp>
      <p:sp>
        <p:nvSpPr>
          <p:cNvPr id="26" name="文本框 25"/>
          <p:cNvSpPr txBox="1"/>
          <p:nvPr/>
        </p:nvSpPr>
        <p:spPr>
          <a:xfrm>
            <a:off x="1426210" y="1534160"/>
            <a:ext cx="4855845" cy="4268348"/>
          </a:xfrm>
          <a:prstGeom prst="rect">
            <a:avLst/>
          </a:prstGeom>
          <a:noFill/>
        </p:spPr>
        <p:txBody>
          <a:bodyPr wrap="square">
            <a:spAutoFit/>
          </a:bodyPr>
          <a:lstStyle/>
          <a:p>
            <a:pPr>
              <a:lnSpc>
                <a:spcPct val="132000"/>
              </a:lnSpc>
              <a:spcBef>
                <a:spcPts val="600"/>
              </a:spcBef>
              <a:spcAft>
                <a:spcPts val="600"/>
              </a:spcAft>
            </a:pPr>
            <a:r>
              <a:rPr lang="zh-CN" altLang="en-US" sz="2000" dirty="0">
                <a:latin typeface="微软雅黑" panose="020B0503020204020204" pitchFamily="34" charset="-122"/>
                <a:ea typeface="微软雅黑" panose="020B0503020204020204" pitchFamily="34" charset="-122"/>
              </a:rPr>
              <a:t>置换密码（</a:t>
            </a:r>
            <a:r>
              <a:rPr lang="en-US" altLang="zh-CN" sz="2000" dirty="0">
                <a:latin typeface="微软雅黑" panose="020B0503020204020204" pitchFamily="34" charset="-122"/>
                <a:ea typeface="微软雅黑" panose="020B0503020204020204" pitchFamily="34" charset="-122"/>
              </a:rPr>
              <a:t>transposition ciphers</a:t>
            </a:r>
            <a:r>
              <a:rPr lang="zh-CN" altLang="en-US" sz="2000" dirty="0">
                <a:latin typeface="微软雅黑" panose="020B0503020204020204" pitchFamily="34" charset="-122"/>
                <a:ea typeface="微软雅黑" panose="020B0503020204020204" pitchFamily="34" charset="-122"/>
              </a:rPr>
              <a:t>）又称换位密码，是根据一定的规则重新排列明文，以便打破明文的结构特性。置换密码的特点是保持明文的所有字符不变，只是利用置换打乱了明文字符的位置和次序。也就是说，改变了明文的结构，不改变明文的内容。</a:t>
            </a:r>
          </a:p>
          <a:p>
            <a:pPr>
              <a:lnSpc>
                <a:spcPct val="132000"/>
              </a:lnSpc>
              <a:spcBef>
                <a:spcPts val="600"/>
              </a:spcBef>
              <a:spcAft>
                <a:spcPts val="600"/>
              </a:spcAft>
            </a:pPr>
            <a:r>
              <a:rPr lang="zh-CN" altLang="en-US" sz="2000" dirty="0">
                <a:latin typeface="微软雅黑" panose="020B0503020204020204" pitchFamily="34" charset="-122"/>
                <a:ea typeface="微软雅黑" panose="020B0503020204020204" pitchFamily="34" charset="-122"/>
              </a:rPr>
              <a:t>置换密码有点像拼图游戏。在拼图游戏中，所有的图块都在这里，但排列的位置不正确。</a:t>
            </a:r>
          </a:p>
        </p:txBody>
      </p:sp>
      <p:sp>
        <p:nvSpPr>
          <p:cNvPr id="29" name="椭圆 28"/>
          <p:cNvSpPr/>
          <p:nvPr/>
        </p:nvSpPr>
        <p:spPr>
          <a:xfrm>
            <a:off x="763673" y="1627885"/>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30" name="椭圆 29"/>
          <p:cNvSpPr/>
          <p:nvPr/>
        </p:nvSpPr>
        <p:spPr>
          <a:xfrm>
            <a:off x="763673" y="4717849"/>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31" name="平行四边形 30"/>
          <p:cNvSpPr/>
          <p:nvPr/>
        </p:nvSpPr>
        <p:spPr>
          <a:xfrm>
            <a:off x="6538124" y="2039437"/>
            <a:ext cx="2286000" cy="1730651"/>
          </a:xfrm>
          <a:prstGeom prst="parallelogram">
            <a:avLst>
              <a:gd name="adj" fmla="val 63835"/>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2" name="平行四边形 31"/>
          <p:cNvSpPr/>
          <p:nvPr/>
        </p:nvSpPr>
        <p:spPr>
          <a:xfrm>
            <a:off x="7203966" y="2994350"/>
            <a:ext cx="2286000" cy="1730651"/>
          </a:xfrm>
          <a:prstGeom prst="parallelogram">
            <a:avLst>
              <a:gd name="adj" fmla="val 63835"/>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3" name="平行四边形 32"/>
          <p:cNvSpPr/>
          <p:nvPr/>
        </p:nvSpPr>
        <p:spPr>
          <a:xfrm>
            <a:off x="9079938" y="2129025"/>
            <a:ext cx="2286000" cy="1730651"/>
          </a:xfrm>
          <a:prstGeom prst="parallelogram">
            <a:avLst>
              <a:gd name="adj" fmla="val 6383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4" name="平行四边形 33"/>
          <p:cNvSpPr/>
          <p:nvPr/>
        </p:nvSpPr>
        <p:spPr>
          <a:xfrm>
            <a:off x="7936938" y="3994692"/>
            <a:ext cx="2286000" cy="1730651"/>
          </a:xfrm>
          <a:prstGeom prst="parallelogram">
            <a:avLst>
              <a:gd name="adj" fmla="val 63835"/>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2723823"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置换加密算法</a:t>
            </a:r>
          </a:p>
        </p:txBody>
      </p:sp>
      <p:sp>
        <p:nvSpPr>
          <p:cNvPr id="10" name="椭圆 9">
            <a:extLst>
              <a:ext uri="{FF2B5EF4-FFF2-40B4-BE49-F238E27FC236}">
                <a16:creationId xmlns:a16="http://schemas.microsoft.com/office/drawing/2014/main" id="{CFB26DE1-FC12-A7B0-FF21-0EA1DDC7EB28}"/>
              </a:ext>
            </a:extLst>
          </p:cNvPr>
          <p:cNvSpPr/>
          <p:nvPr/>
        </p:nvSpPr>
        <p:spPr>
          <a:xfrm>
            <a:off x="1644569" y="1416719"/>
            <a:ext cx="1540778" cy="1540778"/>
          </a:xfrm>
          <a:prstGeom prst="ellipse">
            <a:avLst/>
          </a:prstGeom>
          <a:blipFill>
            <a:blip r:embed="rId3">
              <a:extLst>
                <a:ext uri="{BEBA8EAE-BF5A-486C-A8C5-ECC9F3942E4B}">
                  <a14:imgProps xmlns:a14="http://schemas.microsoft.com/office/drawing/2010/main">
                    <a14:imgLayer r:embed="rId4">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1" name="椭圆 10">
            <a:extLst>
              <a:ext uri="{FF2B5EF4-FFF2-40B4-BE49-F238E27FC236}">
                <a16:creationId xmlns:a16="http://schemas.microsoft.com/office/drawing/2014/main" id="{A6C0884F-7310-FA62-9CF4-37E7C748BC13}"/>
              </a:ext>
            </a:extLst>
          </p:cNvPr>
          <p:cNvSpPr/>
          <p:nvPr/>
        </p:nvSpPr>
        <p:spPr>
          <a:xfrm>
            <a:off x="1650919" y="1421993"/>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椭圆 11">
            <a:extLst>
              <a:ext uri="{FF2B5EF4-FFF2-40B4-BE49-F238E27FC236}">
                <a16:creationId xmlns:a16="http://schemas.microsoft.com/office/drawing/2014/main" id="{2117EB38-EAB6-E19A-5EA7-71462FCA965B}"/>
              </a:ext>
            </a:extLst>
          </p:cNvPr>
          <p:cNvSpPr/>
          <p:nvPr/>
        </p:nvSpPr>
        <p:spPr>
          <a:xfrm>
            <a:off x="2749868" y="1270073"/>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椭圆 10">
            <a:extLst>
              <a:ext uri="{FF2B5EF4-FFF2-40B4-BE49-F238E27FC236}">
                <a16:creationId xmlns:a16="http://schemas.microsoft.com/office/drawing/2014/main" id="{A76BA21C-81D7-9E41-D705-F6EAF7FC7494}"/>
              </a:ext>
            </a:extLst>
          </p:cNvPr>
          <p:cNvSpPr/>
          <p:nvPr/>
        </p:nvSpPr>
        <p:spPr>
          <a:xfrm>
            <a:off x="2880812" y="1429968"/>
            <a:ext cx="398513" cy="340610"/>
          </a:xfrm>
          <a:custGeom>
            <a:avLst/>
            <a:gdLst>
              <a:gd name="T0" fmla="*/ 14836 w 15142"/>
              <a:gd name="T1" fmla="*/ 4282 h 12941"/>
              <a:gd name="T2" fmla="*/ 12685 w 15142"/>
              <a:gd name="T3" fmla="*/ 661 h 12941"/>
              <a:gd name="T4" fmla="*/ 11524 w 15142"/>
              <a:gd name="T5" fmla="*/ 0 h 12941"/>
              <a:gd name="T6" fmla="*/ 3617 w 15142"/>
              <a:gd name="T7" fmla="*/ 0 h 12941"/>
              <a:gd name="T8" fmla="*/ 2457 w 15142"/>
              <a:gd name="T9" fmla="*/ 661 h 12941"/>
              <a:gd name="T10" fmla="*/ 306 w 15142"/>
              <a:gd name="T11" fmla="*/ 4283 h 12941"/>
              <a:gd name="T12" fmla="*/ 484 w 15142"/>
              <a:gd name="T13" fmla="*/ 5899 h 12941"/>
              <a:gd name="T14" fmla="*/ 6588 w 15142"/>
              <a:gd name="T15" fmla="*/ 12376 h 12941"/>
              <a:gd name="T16" fmla="*/ 8553 w 15142"/>
              <a:gd name="T17" fmla="*/ 12376 h 12941"/>
              <a:gd name="T18" fmla="*/ 14658 w 15142"/>
              <a:gd name="T19" fmla="*/ 5899 h 12941"/>
              <a:gd name="T20" fmla="*/ 14836 w 15142"/>
              <a:gd name="T21" fmla="*/ 4282 h 12941"/>
              <a:gd name="T22" fmla="*/ 11680 w 15142"/>
              <a:gd name="T23" fmla="*/ 5840 h 12941"/>
              <a:gd name="T24" fmla="*/ 8600 w 15142"/>
              <a:gd name="T25" fmla="*/ 9107 h 12941"/>
              <a:gd name="T26" fmla="*/ 6540 w 15142"/>
              <a:gd name="T27" fmla="*/ 9107 h 12941"/>
              <a:gd name="T28" fmla="*/ 3461 w 15142"/>
              <a:gd name="T29" fmla="*/ 5840 h 12941"/>
              <a:gd name="T30" fmla="*/ 3466 w 15142"/>
              <a:gd name="T31" fmla="*/ 5353 h 12941"/>
              <a:gd name="T32" fmla="*/ 3952 w 15142"/>
              <a:gd name="T33" fmla="*/ 5378 h 12941"/>
              <a:gd name="T34" fmla="*/ 7032 w 15142"/>
              <a:gd name="T35" fmla="*/ 8644 h 12941"/>
              <a:gd name="T36" fmla="*/ 8109 w 15142"/>
              <a:gd name="T37" fmla="*/ 8644 h 12941"/>
              <a:gd name="T38" fmla="*/ 11188 w 15142"/>
              <a:gd name="T39" fmla="*/ 5378 h 12941"/>
              <a:gd name="T40" fmla="*/ 11665 w 15142"/>
              <a:gd name="T41" fmla="*/ 5364 h 12941"/>
              <a:gd name="T42" fmla="*/ 11679 w 15142"/>
              <a:gd name="T43" fmla="*/ 5841 h 12941"/>
              <a:gd name="T44" fmla="*/ 11680 w 15142"/>
              <a:gd name="T45" fmla="*/ 5840 h 1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42" h="12941">
                <a:moveTo>
                  <a:pt x="14836" y="4282"/>
                </a:moveTo>
                <a:lnTo>
                  <a:pt x="12685" y="661"/>
                </a:lnTo>
                <a:cubicBezTo>
                  <a:pt x="12440" y="252"/>
                  <a:pt x="12000" y="1"/>
                  <a:pt x="11524" y="0"/>
                </a:cubicBezTo>
                <a:lnTo>
                  <a:pt x="3617" y="0"/>
                </a:lnTo>
                <a:cubicBezTo>
                  <a:pt x="3141" y="1"/>
                  <a:pt x="2701" y="252"/>
                  <a:pt x="2457" y="661"/>
                </a:cubicBezTo>
                <a:lnTo>
                  <a:pt x="306" y="4283"/>
                </a:lnTo>
                <a:cubicBezTo>
                  <a:pt x="0" y="4802"/>
                  <a:pt x="72" y="5460"/>
                  <a:pt x="484" y="5899"/>
                </a:cubicBezTo>
                <a:lnTo>
                  <a:pt x="6588" y="12376"/>
                </a:lnTo>
                <a:cubicBezTo>
                  <a:pt x="7121" y="12941"/>
                  <a:pt x="8020" y="12941"/>
                  <a:pt x="8553" y="12376"/>
                </a:cubicBezTo>
                <a:lnTo>
                  <a:pt x="14658" y="5899"/>
                </a:lnTo>
                <a:cubicBezTo>
                  <a:pt x="15070" y="5460"/>
                  <a:pt x="15142" y="4801"/>
                  <a:pt x="14836" y="4282"/>
                </a:cubicBezTo>
                <a:close/>
                <a:moveTo>
                  <a:pt x="11680" y="5840"/>
                </a:moveTo>
                <a:lnTo>
                  <a:pt x="8600" y="9107"/>
                </a:lnTo>
                <a:cubicBezTo>
                  <a:pt x="8041" y="9700"/>
                  <a:pt x="7099" y="9700"/>
                  <a:pt x="6540" y="9107"/>
                </a:cubicBezTo>
                <a:lnTo>
                  <a:pt x="3461" y="5840"/>
                </a:lnTo>
                <a:cubicBezTo>
                  <a:pt x="3324" y="5706"/>
                  <a:pt x="3326" y="5484"/>
                  <a:pt x="3466" y="5353"/>
                </a:cubicBezTo>
                <a:cubicBezTo>
                  <a:pt x="3606" y="5221"/>
                  <a:pt x="3827" y="5233"/>
                  <a:pt x="3952" y="5378"/>
                </a:cubicBezTo>
                <a:lnTo>
                  <a:pt x="7032" y="8644"/>
                </a:lnTo>
                <a:cubicBezTo>
                  <a:pt x="7324" y="8954"/>
                  <a:pt x="7817" y="8954"/>
                  <a:pt x="8109" y="8644"/>
                </a:cubicBezTo>
                <a:lnTo>
                  <a:pt x="11188" y="5378"/>
                </a:lnTo>
                <a:cubicBezTo>
                  <a:pt x="11316" y="5242"/>
                  <a:pt x="11529" y="5236"/>
                  <a:pt x="11665" y="5364"/>
                </a:cubicBezTo>
                <a:cubicBezTo>
                  <a:pt x="11801" y="5492"/>
                  <a:pt x="11807" y="5705"/>
                  <a:pt x="11679" y="5841"/>
                </a:cubicBezTo>
                <a:lnTo>
                  <a:pt x="11680" y="58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a:extLst>
              <a:ext uri="{FF2B5EF4-FFF2-40B4-BE49-F238E27FC236}">
                <a16:creationId xmlns:a16="http://schemas.microsoft.com/office/drawing/2014/main" id="{07A4D13F-5080-AFEC-86DC-ABDA1BE2ECD4}"/>
              </a:ext>
            </a:extLst>
          </p:cNvPr>
          <p:cNvSpPr txBox="1"/>
          <p:nvPr/>
        </p:nvSpPr>
        <p:spPr>
          <a:xfrm>
            <a:off x="787137" y="3180080"/>
            <a:ext cx="3465722" cy="3017557"/>
          </a:xfrm>
          <a:prstGeom prst="rect">
            <a:avLst/>
          </a:prstGeom>
          <a:noFill/>
        </p:spPr>
        <p:txBody>
          <a:bodyPr wrap="square" rtlCol="0">
            <a:spAutoFit/>
          </a:bodyPr>
          <a:lstStyle/>
          <a:p>
            <a:pP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最早出现的移位变换密码是凯撒密码，其原理是每一个字母都用其前面的第三个字母代替，如果到了最后那个字母，则又从头开始算。字母可以被在它前面的第</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n</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个字母所代替，在凯撒的密码中</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n</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就是</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。如：</a:t>
            </a:r>
          </a:p>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明文：</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meet me after the toga party</a:t>
            </a:r>
          </a:p>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密文：</a:t>
            </a:r>
            <a:r>
              <a:rPr lang="en-US" altLang="zh-CN" sz="1600" dirty="0" err="1">
                <a:latin typeface="Segoe UI" panose="020B0502040204020203" pitchFamily="34" charset="0"/>
                <a:ea typeface="微软雅黑" panose="020B0503020204020204" pitchFamily="34" charset="-122"/>
                <a:cs typeface="+mn-ea"/>
                <a:sym typeface="Segoe UI" panose="020B0502040204020203" pitchFamily="34" charset="0"/>
              </a:rPr>
              <a:t>phhw</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 </a:t>
            </a:r>
            <a:r>
              <a:rPr lang="en-US" altLang="zh-CN" sz="1600" dirty="0" err="1">
                <a:latin typeface="Segoe UI" panose="020B0502040204020203" pitchFamily="34" charset="0"/>
                <a:ea typeface="微软雅黑" panose="020B0503020204020204" pitchFamily="34" charset="-122"/>
                <a:cs typeface="+mn-ea"/>
                <a:sym typeface="Segoe UI" panose="020B0502040204020203" pitchFamily="34" charset="0"/>
              </a:rPr>
              <a:t>ph</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 </a:t>
            </a:r>
            <a:r>
              <a:rPr lang="en-US" altLang="zh-CN" sz="1600" dirty="0" err="1">
                <a:latin typeface="Segoe UI" panose="020B0502040204020203" pitchFamily="34" charset="0"/>
                <a:ea typeface="微软雅黑" panose="020B0503020204020204" pitchFamily="34" charset="-122"/>
                <a:cs typeface="+mn-ea"/>
                <a:sym typeface="Segoe UI" panose="020B0502040204020203" pitchFamily="34" charset="0"/>
              </a:rPr>
              <a:t>diwhu</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 </a:t>
            </a:r>
            <a:r>
              <a:rPr lang="en-US" altLang="zh-CN" sz="1600" dirty="0" err="1">
                <a:latin typeface="Segoe UI" panose="020B0502040204020203" pitchFamily="34" charset="0"/>
                <a:ea typeface="微软雅黑" panose="020B0503020204020204" pitchFamily="34" charset="-122"/>
                <a:cs typeface="+mn-ea"/>
                <a:sym typeface="Segoe UI" panose="020B0502040204020203" pitchFamily="34" charset="0"/>
              </a:rPr>
              <a:t>wkh</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 </a:t>
            </a:r>
            <a:r>
              <a:rPr lang="en-US" altLang="zh-CN" sz="1600" dirty="0" err="1">
                <a:latin typeface="Segoe UI" panose="020B0502040204020203" pitchFamily="34" charset="0"/>
                <a:ea typeface="微软雅黑" panose="020B0503020204020204" pitchFamily="34" charset="-122"/>
                <a:cs typeface="+mn-ea"/>
                <a:sym typeface="Segoe UI" panose="020B0502040204020203" pitchFamily="34" charset="0"/>
              </a:rPr>
              <a:t>wrjd</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 </a:t>
            </a:r>
            <a:r>
              <a:rPr lang="en-US" altLang="zh-CN" sz="1600" dirty="0" err="1">
                <a:latin typeface="Segoe UI" panose="020B0502040204020203" pitchFamily="34" charset="0"/>
                <a:ea typeface="微软雅黑" panose="020B0503020204020204" pitchFamily="34" charset="-122"/>
                <a:cs typeface="+mn-ea"/>
                <a:sym typeface="Segoe UI" panose="020B0502040204020203" pitchFamily="34" charset="0"/>
              </a:rPr>
              <a:t>sduwb</a:t>
            </a:r>
            <a:endPar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椭圆 14">
            <a:extLst>
              <a:ext uri="{FF2B5EF4-FFF2-40B4-BE49-F238E27FC236}">
                <a16:creationId xmlns:a16="http://schemas.microsoft.com/office/drawing/2014/main" id="{9BEA1483-340E-FAEB-E67F-FC6E7819BA3F}"/>
              </a:ext>
            </a:extLst>
          </p:cNvPr>
          <p:cNvSpPr/>
          <p:nvPr/>
        </p:nvSpPr>
        <p:spPr>
          <a:xfrm>
            <a:off x="5307336" y="1407567"/>
            <a:ext cx="1547991" cy="1547991"/>
          </a:xfrm>
          <a:prstGeom prst="ellipse">
            <a:avLst/>
          </a:prstGeom>
          <a:blipFill>
            <a:blip r:embed="rId6">
              <a:extLst>
                <a:ext uri="{BEBA8EAE-BF5A-486C-A8C5-ECC9F3942E4B}">
                  <a14:imgProps xmlns:a14="http://schemas.microsoft.com/office/drawing/2010/main">
                    <a14:imgLayer r:embed="rId7">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6" name="椭圆 15">
            <a:extLst>
              <a:ext uri="{FF2B5EF4-FFF2-40B4-BE49-F238E27FC236}">
                <a16:creationId xmlns:a16="http://schemas.microsoft.com/office/drawing/2014/main" id="{53A54AC2-73F5-E7E2-C33F-AA73436FC919}"/>
              </a:ext>
            </a:extLst>
          </p:cNvPr>
          <p:cNvSpPr/>
          <p:nvPr/>
        </p:nvSpPr>
        <p:spPr>
          <a:xfrm>
            <a:off x="5301849" y="1414780"/>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椭圆 16">
            <a:extLst>
              <a:ext uri="{FF2B5EF4-FFF2-40B4-BE49-F238E27FC236}">
                <a16:creationId xmlns:a16="http://schemas.microsoft.com/office/drawing/2014/main" id="{243C24B4-DFD0-3DB7-1A95-4DD767AF5A36}"/>
              </a:ext>
            </a:extLst>
          </p:cNvPr>
          <p:cNvSpPr/>
          <p:nvPr/>
        </p:nvSpPr>
        <p:spPr>
          <a:xfrm>
            <a:off x="6394304" y="1262860"/>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文本框 17">
            <a:extLst>
              <a:ext uri="{FF2B5EF4-FFF2-40B4-BE49-F238E27FC236}">
                <a16:creationId xmlns:a16="http://schemas.microsoft.com/office/drawing/2014/main" id="{2A8ABE06-C593-453B-F349-AFBC200D82C1}"/>
              </a:ext>
            </a:extLst>
          </p:cNvPr>
          <p:cNvSpPr txBox="1"/>
          <p:nvPr/>
        </p:nvSpPr>
        <p:spPr>
          <a:xfrm>
            <a:off x="4666890" y="3181985"/>
            <a:ext cx="2863969" cy="1359603"/>
          </a:xfrm>
          <a:prstGeom prst="rect">
            <a:avLst/>
          </a:prstGeom>
          <a:noFill/>
        </p:spPr>
        <p:txBody>
          <a:bodyPr wrap="square" rtlCol="0">
            <a:spAutoFit/>
          </a:bodyPr>
          <a:lstStyle/>
          <a:p>
            <a:pP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如果已知某给定密文是</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Caesar</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密码，穷举攻击是很容易实现的，因为只要简单地测试所有</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25</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种可能的密钥即可。</a:t>
            </a:r>
          </a:p>
        </p:txBody>
      </p:sp>
      <p:sp>
        <p:nvSpPr>
          <p:cNvPr id="19" name="椭圆 18">
            <a:extLst>
              <a:ext uri="{FF2B5EF4-FFF2-40B4-BE49-F238E27FC236}">
                <a16:creationId xmlns:a16="http://schemas.microsoft.com/office/drawing/2014/main" id="{E7B19E36-3F5A-BF8E-7BC4-A0B6C18A039B}"/>
              </a:ext>
            </a:extLst>
          </p:cNvPr>
          <p:cNvSpPr/>
          <p:nvPr/>
        </p:nvSpPr>
        <p:spPr>
          <a:xfrm>
            <a:off x="8896384" y="1400354"/>
            <a:ext cx="1547991" cy="1547991"/>
          </a:xfrm>
          <a:prstGeom prst="ellipse">
            <a:avLst/>
          </a:prstGeom>
          <a:blipFill>
            <a:blip r:embed="rId8">
              <a:extLst>
                <a:ext uri="{BEBA8EAE-BF5A-486C-A8C5-ECC9F3942E4B}">
                  <a14:imgProps xmlns:a14="http://schemas.microsoft.com/office/drawing/2010/main">
                    <a14:imgLayer r:embed="rId9">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20" name="椭圆 19">
            <a:extLst>
              <a:ext uri="{FF2B5EF4-FFF2-40B4-BE49-F238E27FC236}">
                <a16:creationId xmlns:a16="http://schemas.microsoft.com/office/drawing/2014/main" id="{ED3B1D65-214C-B861-2C26-3720B6E90052}"/>
              </a:ext>
            </a:extLst>
          </p:cNvPr>
          <p:cNvSpPr/>
          <p:nvPr/>
        </p:nvSpPr>
        <p:spPr>
          <a:xfrm>
            <a:off x="8883684" y="1407567"/>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椭圆 20">
            <a:extLst>
              <a:ext uri="{FF2B5EF4-FFF2-40B4-BE49-F238E27FC236}">
                <a16:creationId xmlns:a16="http://schemas.microsoft.com/office/drawing/2014/main" id="{A121552D-74C7-FB17-FDF4-A7E38E16201B}"/>
              </a:ext>
            </a:extLst>
          </p:cNvPr>
          <p:cNvSpPr/>
          <p:nvPr/>
        </p:nvSpPr>
        <p:spPr>
          <a:xfrm>
            <a:off x="9983352" y="1255647"/>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文本框 21">
            <a:extLst>
              <a:ext uri="{FF2B5EF4-FFF2-40B4-BE49-F238E27FC236}">
                <a16:creationId xmlns:a16="http://schemas.microsoft.com/office/drawing/2014/main" id="{CB7B95EF-A1AE-6FF9-2D6C-7169C6C16EBD}"/>
              </a:ext>
            </a:extLst>
          </p:cNvPr>
          <p:cNvSpPr txBox="1"/>
          <p:nvPr/>
        </p:nvSpPr>
        <p:spPr>
          <a:xfrm>
            <a:off x="8031192" y="3155315"/>
            <a:ext cx="3070250" cy="1359603"/>
          </a:xfrm>
          <a:prstGeom prst="rect">
            <a:avLst/>
          </a:prstGeom>
          <a:noFill/>
        </p:spPr>
        <p:txBody>
          <a:bodyPr wrap="square" rtlCol="0">
            <a:spAutoFit/>
          </a:bodyPr>
          <a:lstStyle/>
          <a:p>
            <a:pP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凯撒密码可以形式化成如下定义：假设</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m</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是原文，</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c</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是密文。则加密函数为</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c=</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m + 3</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mod 26</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，解密函数为</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m=</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c - 3</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mod 26</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p>
        </p:txBody>
      </p:sp>
      <p:sp>
        <p:nvSpPr>
          <p:cNvPr id="23" name="arrow-pointing-left-circular-button_20407">
            <a:extLst>
              <a:ext uri="{FF2B5EF4-FFF2-40B4-BE49-F238E27FC236}">
                <a16:creationId xmlns:a16="http://schemas.microsoft.com/office/drawing/2014/main" id="{81C68D07-91C3-74C1-B569-3D6D1319F3E8}"/>
              </a:ext>
            </a:extLst>
          </p:cNvPr>
          <p:cNvSpPr>
            <a:spLocks noChangeAspect="1"/>
          </p:cNvSpPr>
          <p:nvPr/>
        </p:nvSpPr>
        <p:spPr bwMode="auto">
          <a:xfrm>
            <a:off x="6564228" y="1408646"/>
            <a:ext cx="317379" cy="354719"/>
          </a:xfrm>
          <a:custGeom>
            <a:avLst/>
            <a:gdLst>
              <a:gd name="connsiteX0" fmla="*/ 270066 w 541458"/>
              <a:gd name="connsiteY0" fmla="*/ 45979 h 605161"/>
              <a:gd name="connsiteX1" fmla="*/ 357669 w 541458"/>
              <a:gd name="connsiteY1" fmla="*/ 101865 h 605161"/>
              <a:gd name="connsiteX2" fmla="*/ 471122 w 541458"/>
              <a:gd name="connsiteY2" fmla="*/ 195009 h 605161"/>
              <a:gd name="connsiteX3" fmla="*/ 492664 w 541458"/>
              <a:gd name="connsiteY3" fmla="*/ 227967 h 605161"/>
              <a:gd name="connsiteX4" fmla="*/ 285863 w 541458"/>
              <a:gd name="connsiteY4" fmla="*/ 551819 h 605161"/>
              <a:gd name="connsiteX5" fmla="*/ 255705 w 541458"/>
              <a:gd name="connsiteY5" fmla="*/ 551819 h 605161"/>
              <a:gd name="connsiteX6" fmla="*/ 48904 w 541458"/>
              <a:gd name="connsiteY6" fmla="*/ 227967 h 605161"/>
              <a:gd name="connsiteX7" fmla="*/ 70446 w 541458"/>
              <a:gd name="connsiteY7" fmla="*/ 195009 h 605161"/>
              <a:gd name="connsiteX8" fmla="*/ 182463 w 541458"/>
              <a:gd name="connsiteY8" fmla="*/ 101865 h 605161"/>
              <a:gd name="connsiteX9" fmla="*/ 270066 w 541458"/>
              <a:gd name="connsiteY9" fmla="*/ 45979 h 605161"/>
              <a:gd name="connsiteX10" fmla="*/ 270065 w 541458"/>
              <a:gd name="connsiteY10" fmla="*/ 22931 h 605161"/>
              <a:gd name="connsiteX11" fmla="*/ 163806 w 541458"/>
              <a:gd name="connsiteY11" fmla="*/ 88858 h 605161"/>
              <a:gd name="connsiteX12" fmla="*/ 48931 w 541458"/>
              <a:gd name="connsiteY12" fmla="*/ 177715 h 605161"/>
              <a:gd name="connsiteX13" fmla="*/ 24520 w 541458"/>
              <a:gd name="connsiteY13" fmla="*/ 210678 h 605161"/>
              <a:gd name="connsiteX14" fmla="*/ 255706 w 541458"/>
              <a:gd name="connsiteY14" fmla="*/ 577573 h 605161"/>
              <a:gd name="connsiteX15" fmla="*/ 284425 w 541458"/>
              <a:gd name="connsiteY15" fmla="*/ 577573 h 605161"/>
              <a:gd name="connsiteX16" fmla="*/ 517047 w 541458"/>
              <a:gd name="connsiteY16" fmla="*/ 210678 h 605161"/>
              <a:gd name="connsiteX17" fmla="*/ 492636 w 541458"/>
              <a:gd name="connsiteY17" fmla="*/ 177715 h 605161"/>
              <a:gd name="connsiteX18" fmla="*/ 376325 w 541458"/>
              <a:gd name="connsiteY18" fmla="*/ 88858 h 605161"/>
              <a:gd name="connsiteX19" fmla="*/ 270065 w 541458"/>
              <a:gd name="connsiteY19" fmla="*/ 22931 h 605161"/>
              <a:gd name="connsiteX20" fmla="*/ 270065 w 541458"/>
              <a:gd name="connsiteY20" fmla="*/ 0 h 605161"/>
              <a:gd name="connsiteX21" fmla="*/ 514175 w 541458"/>
              <a:gd name="connsiteY21" fmla="*/ 157650 h 605161"/>
              <a:gd name="connsiteX22" fmla="*/ 541458 w 541458"/>
              <a:gd name="connsiteY22" fmla="*/ 190613 h 605161"/>
              <a:gd name="connsiteX23" fmla="*/ 282989 w 541458"/>
              <a:gd name="connsiteY23" fmla="*/ 601937 h 605161"/>
              <a:gd name="connsiteX24" fmla="*/ 257142 w 541458"/>
              <a:gd name="connsiteY24" fmla="*/ 601937 h 605161"/>
              <a:gd name="connsiteX25" fmla="*/ 109 w 541458"/>
              <a:gd name="connsiteY25" fmla="*/ 190613 h 605161"/>
              <a:gd name="connsiteX26" fmla="*/ 27392 w 541458"/>
              <a:gd name="connsiteY26" fmla="*/ 157650 h 605161"/>
              <a:gd name="connsiteX27" fmla="*/ 270065 w 541458"/>
              <a:gd name="connsiteY27" fmla="*/ 0 h 60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458" h="605161">
                <a:moveTo>
                  <a:pt x="270066" y="45979"/>
                </a:moveTo>
                <a:cubicBezTo>
                  <a:pt x="318894" y="45979"/>
                  <a:pt x="333255" y="66041"/>
                  <a:pt x="357669" y="101865"/>
                </a:cubicBezTo>
                <a:cubicBezTo>
                  <a:pt x="380647" y="134824"/>
                  <a:pt x="409369" y="176380"/>
                  <a:pt x="471122" y="195009"/>
                </a:cubicBezTo>
                <a:cubicBezTo>
                  <a:pt x="485483" y="199308"/>
                  <a:pt x="494100" y="213637"/>
                  <a:pt x="492664" y="227967"/>
                </a:cubicBezTo>
                <a:cubicBezTo>
                  <a:pt x="468250" y="427151"/>
                  <a:pt x="344744" y="518861"/>
                  <a:pt x="285863" y="551819"/>
                </a:cubicBezTo>
                <a:cubicBezTo>
                  <a:pt x="275810" y="556118"/>
                  <a:pt x="264322" y="556118"/>
                  <a:pt x="255705" y="551819"/>
                </a:cubicBezTo>
                <a:cubicBezTo>
                  <a:pt x="196824" y="518861"/>
                  <a:pt x="71882" y="427151"/>
                  <a:pt x="48904" y="227967"/>
                </a:cubicBezTo>
                <a:cubicBezTo>
                  <a:pt x="46032" y="213637"/>
                  <a:pt x="56085" y="199308"/>
                  <a:pt x="70446" y="195009"/>
                </a:cubicBezTo>
                <a:cubicBezTo>
                  <a:pt x="130763" y="176380"/>
                  <a:pt x="160921" y="134824"/>
                  <a:pt x="182463" y="101865"/>
                </a:cubicBezTo>
                <a:cubicBezTo>
                  <a:pt x="208313" y="66041"/>
                  <a:pt x="221238" y="45979"/>
                  <a:pt x="270066" y="45979"/>
                </a:cubicBezTo>
                <a:close/>
                <a:moveTo>
                  <a:pt x="270065" y="22931"/>
                </a:moveTo>
                <a:cubicBezTo>
                  <a:pt x="209756" y="22931"/>
                  <a:pt x="189653" y="51595"/>
                  <a:pt x="163806" y="88858"/>
                </a:cubicBezTo>
                <a:cubicBezTo>
                  <a:pt x="140831" y="123254"/>
                  <a:pt x="112112" y="163383"/>
                  <a:pt x="48931" y="177715"/>
                </a:cubicBezTo>
                <a:cubicBezTo>
                  <a:pt x="33136" y="180581"/>
                  <a:pt x="23084" y="194913"/>
                  <a:pt x="24520" y="210678"/>
                </a:cubicBezTo>
                <a:cubicBezTo>
                  <a:pt x="43187" y="448586"/>
                  <a:pt x="198269" y="547476"/>
                  <a:pt x="255706" y="577573"/>
                </a:cubicBezTo>
                <a:cubicBezTo>
                  <a:pt x="265758" y="581872"/>
                  <a:pt x="275809" y="581872"/>
                  <a:pt x="284425" y="577573"/>
                </a:cubicBezTo>
                <a:cubicBezTo>
                  <a:pt x="343298" y="547476"/>
                  <a:pt x="496944" y="448586"/>
                  <a:pt x="517047" y="210678"/>
                </a:cubicBezTo>
                <a:cubicBezTo>
                  <a:pt x="518483" y="194913"/>
                  <a:pt x="508431" y="180581"/>
                  <a:pt x="492636" y="177715"/>
                </a:cubicBezTo>
                <a:cubicBezTo>
                  <a:pt x="428019" y="163383"/>
                  <a:pt x="400736" y="123254"/>
                  <a:pt x="376325" y="88858"/>
                </a:cubicBezTo>
                <a:cubicBezTo>
                  <a:pt x="350478" y="51595"/>
                  <a:pt x="330375" y="22931"/>
                  <a:pt x="270065" y="22931"/>
                </a:cubicBezTo>
                <a:close/>
                <a:moveTo>
                  <a:pt x="270065" y="0"/>
                </a:moveTo>
                <a:cubicBezTo>
                  <a:pt x="410788" y="0"/>
                  <a:pt x="374889" y="141885"/>
                  <a:pt x="514175" y="157650"/>
                </a:cubicBezTo>
                <a:cubicBezTo>
                  <a:pt x="529971" y="160517"/>
                  <a:pt x="541458" y="173415"/>
                  <a:pt x="541458" y="190613"/>
                </a:cubicBezTo>
                <a:cubicBezTo>
                  <a:pt x="527099" y="470084"/>
                  <a:pt x="336119" y="577573"/>
                  <a:pt x="282989" y="601937"/>
                </a:cubicBezTo>
                <a:cubicBezTo>
                  <a:pt x="275809" y="606236"/>
                  <a:pt x="265758" y="606236"/>
                  <a:pt x="257142" y="601937"/>
                </a:cubicBezTo>
                <a:cubicBezTo>
                  <a:pt x="205448" y="577573"/>
                  <a:pt x="13032" y="470084"/>
                  <a:pt x="109" y="190613"/>
                </a:cubicBezTo>
                <a:cubicBezTo>
                  <a:pt x="-1327" y="173415"/>
                  <a:pt x="11596" y="160517"/>
                  <a:pt x="27392" y="157650"/>
                </a:cubicBezTo>
                <a:cubicBezTo>
                  <a:pt x="165242" y="141885"/>
                  <a:pt x="129343" y="0"/>
                  <a:pt x="270065"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arrow-pointing-left-circular-button_20407">
            <a:extLst>
              <a:ext uri="{FF2B5EF4-FFF2-40B4-BE49-F238E27FC236}">
                <a16:creationId xmlns:a16="http://schemas.microsoft.com/office/drawing/2014/main" id="{D319E8C7-F639-6F82-4413-811A41F928EE}"/>
              </a:ext>
            </a:extLst>
          </p:cNvPr>
          <p:cNvSpPr>
            <a:spLocks noChangeAspect="1"/>
          </p:cNvSpPr>
          <p:nvPr/>
        </p:nvSpPr>
        <p:spPr bwMode="auto">
          <a:xfrm>
            <a:off x="10151151" y="1390785"/>
            <a:ext cx="332204" cy="365367"/>
          </a:xfrm>
          <a:custGeom>
            <a:avLst/>
            <a:gdLst>
              <a:gd name="connsiteX0" fmla="*/ 458312 w 547887"/>
              <a:gd name="connsiteY0" fmla="*/ 414273 h 602581"/>
              <a:gd name="connsiteX1" fmla="*/ 543041 w 547887"/>
              <a:gd name="connsiteY1" fmla="*/ 498842 h 602581"/>
              <a:gd name="connsiteX2" fmla="*/ 547349 w 547887"/>
              <a:gd name="connsiteY2" fmla="*/ 514609 h 602581"/>
              <a:gd name="connsiteX3" fmla="*/ 534424 w 547887"/>
              <a:gd name="connsiteY3" fmla="*/ 526076 h 602581"/>
              <a:gd name="connsiteX4" fmla="*/ 481289 w 547887"/>
              <a:gd name="connsiteY4" fmla="*/ 536109 h 602581"/>
              <a:gd name="connsiteX5" fmla="*/ 471236 w 547887"/>
              <a:gd name="connsiteY5" fmla="*/ 589144 h 602581"/>
              <a:gd name="connsiteX6" fmla="*/ 459748 w 547887"/>
              <a:gd name="connsiteY6" fmla="*/ 602044 h 602581"/>
              <a:gd name="connsiteX7" fmla="*/ 443951 w 547887"/>
              <a:gd name="connsiteY7" fmla="*/ 597744 h 602581"/>
              <a:gd name="connsiteX8" fmla="*/ 333372 w 547887"/>
              <a:gd name="connsiteY8" fmla="*/ 487375 h 602581"/>
              <a:gd name="connsiteX9" fmla="*/ 341989 w 547887"/>
              <a:gd name="connsiteY9" fmla="*/ 480208 h 602581"/>
              <a:gd name="connsiteX10" fmla="*/ 347733 w 547887"/>
              <a:gd name="connsiteY10" fmla="*/ 477341 h 602581"/>
              <a:gd name="connsiteX11" fmla="*/ 396560 w 547887"/>
              <a:gd name="connsiteY11" fmla="*/ 484508 h 602581"/>
              <a:gd name="connsiteX12" fmla="*/ 433898 w 547887"/>
              <a:gd name="connsiteY12" fmla="*/ 475908 h 602581"/>
              <a:gd name="connsiteX13" fmla="*/ 454003 w 547887"/>
              <a:gd name="connsiteY13" fmla="*/ 442941 h 602581"/>
              <a:gd name="connsiteX14" fmla="*/ 88068 w 547887"/>
              <a:gd name="connsiteY14" fmla="*/ 414273 h 602581"/>
              <a:gd name="connsiteX15" fmla="*/ 92373 w 547887"/>
              <a:gd name="connsiteY15" fmla="*/ 442941 h 602581"/>
              <a:gd name="connsiteX16" fmla="*/ 112462 w 547887"/>
              <a:gd name="connsiteY16" fmla="*/ 475908 h 602581"/>
              <a:gd name="connsiteX17" fmla="*/ 149770 w 547887"/>
              <a:gd name="connsiteY17" fmla="*/ 484508 h 602581"/>
              <a:gd name="connsiteX18" fmla="*/ 198558 w 547887"/>
              <a:gd name="connsiteY18" fmla="*/ 477341 h 602581"/>
              <a:gd name="connsiteX19" fmla="*/ 205732 w 547887"/>
              <a:gd name="connsiteY19" fmla="*/ 480208 h 602581"/>
              <a:gd name="connsiteX20" fmla="*/ 212907 w 547887"/>
              <a:gd name="connsiteY20" fmla="*/ 487375 h 602581"/>
              <a:gd name="connsiteX21" fmla="*/ 103853 w 547887"/>
              <a:gd name="connsiteY21" fmla="*/ 597744 h 602581"/>
              <a:gd name="connsiteX22" fmla="*/ 86633 w 547887"/>
              <a:gd name="connsiteY22" fmla="*/ 602044 h 602581"/>
              <a:gd name="connsiteX23" fmla="*/ 76589 w 547887"/>
              <a:gd name="connsiteY23" fmla="*/ 589144 h 602581"/>
              <a:gd name="connsiteX24" fmla="*/ 66545 w 547887"/>
              <a:gd name="connsiteY24" fmla="*/ 536109 h 602581"/>
              <a:gd name="connsiteX25" fmla="*/ 12017 w 547887"/>
              <a:gd name="connsiteY25" fmla="*/ 526076 h 602581"/>
              <a:gd name="connsiteX26" fmla="*/ 538 w 547887"/>
              <a:gd name="connsiteY26" fmla="*/ 514609 h 602581"/>
              <a:gd name="connsiteX27" fmla="*/ 4843 w 547887"/>
              <a:gd name="connsiteY27" fmla="*/ 498842 h 602581"/>
              <a:gd name="connsiteX28" fmla="*/ 273945 w 547887"/>
              <a:gd name="connsiteY28" fmla="*/ 94487 h 602581"/>
              <a:gd name="connsiteX29" fmla="*/ 428321 w 547887"/>
              <a:gd name="connsiteY29" fmla="*/ 249322 h 602581"/>
              <a:gd name="connsiteX30" fmla="*/ 273945 w 547887"/>
              <a:gd name="connsiteY30" fmla="*/ 404157 h 602581"/>
              <a:gd name="connsiteX31" fmla="*/ 119569 w 547887"/>
              <a:gd name="connsiteY31" fmla="*/ 249322 h 602581"/>
              <a:gd name="connsiteX32" fmla="*/ 273945 w 547887"/>
              <a:gd name="connsiteY32" fmla="*/ 94487 h 602581"/>
              <a:gd name="connsiteX33" fmla="*/ 273254 w 547887"/>
              <a:gd name="connsiteY33" fmla="*/ 68790 h 602581"/>
              <a:gd name="connsiteX34" fmla="*/ 92381 w 547887"/>
              <a:gd name="connsiteY34" fmla="*/ 249364 h 602581"/>
              <a:gd name="connsiteX35" fmla="*/ 273254 w 547887"/>
              <a:gd name="connsiteY35" fmla="*/ 431371 h 602581"/>
              <a:gd name="connsiteX36" fmla="*/ 454127 w 547887"/>
              <a:gd name="connsiteY36" fmla="*/ 249364 h 602581"/>
              <a:gd name="connsiteX37" fmla="*/ 273254 w 547887"/>
              <a:gd name="connsiteY37" fmla="*/ 68790 h 602581"/>
              <a:gd name="connsiteX38" fmla="*/ 273254 w 547887"/>
              <a:gd name="connsiteY38" fmla="*/ 0 h 602581"/>
              <a:gd name="connsiteX39" fmla="*/ 293351 w 547887"/>
              <a:gd name="connsiteY39" fmla="*/ 8599 h 602581"/>
              <a:gd name="connsiteX40" fmla="*/ 327803 w 547887"/>
              <a:gd name="connsiteY40" fmla="*/ 42994 h 602581"/>
              <a:gd name="connsiteX41" fmla="*/ 353642 w 547887"/>
              <a:gd name="connsiteY41" fmla="*/ 51592 h 602581"/>
              <a:gd name="connsiteX42" fmla="*/ 399578 w 547887"/>
              <a:gd name="connsiteY42" fmla="*/ 42994 h 602581"/>
              <a:gd name="connsiteX43" fmla="*/ 422546 w 547887"/>
              <a:gd name="connsiteY43" fmla="*/ 48726 h 602581"/>
              <a:gd name="connsiteX44" fmla="*/ 434030 w 547887"/>
              <a:gd name="connsiteY44" fmla="*/ 68790 h 602581"/>
              <a:gd name="connsiteX45" fmla="*/ 441207 w 547887"/>
              <a:gd name="connsiteY45" fmla="*/ 114650 h 602581"/>
              <a:gd name="connsiteX46" fmla="*/ 456998 w 547887"/>
              <a:gd name="connsiteY46" fmla="*/ 137580 h 602581"/>
              <a:gd name="connsiteX47" fmla="*/ 500063 w 547887"/>
              <a:gd name="connsiteY47" fmla="*/ 157644 h 602581"/>
              <a:gd name="connsiteX48" fmla="*/ 514418 w 547887"/>
              <a:gd name="connsiteY48" fmla="*/ 174841 h 602581"/>
              <a:gd name="connsiteX49" fmla="*/ 512983 w 547887"/>
              <a:gd name="connsiteY49" fmla="*/ 197771 h 602581"/>
              <a:gd name="connsiteX50" fmla="*/ 491450 w 547887"/>
              <a:gd name="connsiteY50" fmla="*/ 240765 h 602581"/>
              <a:gd name="connsiteX51" fmla="*/ 491450 w 547887"/>
              <a:gd name="connsiteY51" fmla="*/ 267994 h 602581"/>
              <a:gd name="connsiteX52" fmla="*/ 512983 w 547887"/>
              <a:gd name="connsiteY52" fmla="*/ 309555 h 602581"/>
              <a:gd name="connsiteX53" fmla="*/ 514418 w 547887"/>
              <a:gd name="connsiteY53" fmla="*/ 332485 h 602581"/>
              <a:gd name="connsiteX54" fmla="*/ 500063 w 547887"/>
              <a:gd name="connsiteY54" fmla="*/ 349683 h 602581"/>
              <a:gd name="connsiteX55" fmla="*/ 456998 w 547887"/>
              <a:gd name="connsiteY55" fmla="*/ 371180 h 602581"/>
              <a:gd name="connsiteX56" fmla="*/ 441207 w 547887"/>
              <a:gd name="connsiteY56" fmla="*/ 392676 h 602581"/>
              <a:gd name="connsiteX57" fmla="*/ 434030 w 547887"/>
              <a:gd name="connsiteY57" fmla="*/ 439970 h 602581"/>
              <a:gd name="connsiteX58" fmla="*/ 422546 w 547887"/>
              <a:gd name="connsiteY58" fmla="*/ 460034 h 602581"/>
              <a:gd name="connsiteX59" fmla="*/ 399578 w 547887"/>
              <a:gd name="connsiteY59" fmla="*/ 464333 h 602581"/>
              <a:gd name="connsiteX60" fmla="*/ 352207 w 547887"/>
              <a:gd name="connsiteY60" fmla="*/ 457168 h 602581"/>
              <a:gd name="connsiteX61" fmla="*/ 327803 w 547887"/>
              <a:gd name="connsiteY61" fmla="*/ 465766 h 602581"/>
              <a:gd name="connsiteX62" fmla="*/ 293351 w 547887"/>
              <a:gd name="connsiteY62" fmla="*/ 500161 h 602581"/>
              <a:gd name="connsiteX63" fmla="*/ 273254 w 547887"/>
              <a:gd name="connsiteY63" fmla="*/ 508760 h 602581"/>
              <a:gd name="connsiteX64" fmla="*/ 253157 w 547887"/>
              <a:gd name="connsiteY64" fmla="*/ 500161 h 602581"/>
              <a:gd name="connsiteX65" fmla="*/ 220141 w 547887"/>
              <a:gd name="connsiteY65" fmla="*/ 465766 h 602581"/>
              <a:gd name="connsiteX66" fmla="*/ 194301 w 547887"/>
              <a:gd name="connsiteY66" fmla="*/ 457168 h 602581"/>
              <a:gd name="connsiteX67" fmla="*/ 146930 w 547887"/>
              <a:gd name="connsiteY67" fmla="*/ 464333 h 602581"/>
              <a:gd name="connsiteX68" fmla="*/ 125397 w 547887"/>
              <a:gd name="connsiteY68" fmla="*/ 460034 h 602581"/>
              <a:gd name="connsiteX69" fmla="*/ 112478 w 547887"/>
              <a:gd name="connsiteY69" fmla="*/ 439970 h 602581"/>
              <a:gd name="connsiteX70" fmla="*/ 105301 w 547887"/>
              <a:gd name="connsiteY70" fmla="*/ 392676 h 602581"/>
              <a:gd name="connsiteX71" fmla="*/ 89510 w 547887"/>
              <a:gd name="connsiteY71" fmla="*/ 371180 h 602581"/>
              <a:gd name="connsiteX72" fmla="*/ 47881 w 547887"/>
              <a:gd name="connsiteY72" fmla="*/ 349683 h 602581"/>
              <a:gd name="connsiteX73" fmla="*/ 32090 w 547887"/>
              <a:gd name="connsiteY73" fmla="*/ 332485 h 602581"/>
              <a:gd name="connsiteX74" fmla="*/ 33525 w 547887"/>
              <a:gd name="connsiteY74" fmla="*/ 309555 h 602581"/>
              <a:gd name="connsiteX75" fmla="*/ 56493 w 547887"/>
              <a:gd name="connsiteY75" fmla="*/ 267994 h 602581"/>
              <a:gd name="connsiteX76" fmla="*/ 56493 w 547887"/>
              <a:gd name="connsiteY76" fmla="*/ 240765 h 602581"/>
              <a:gd name="connsiteX77" fmla="*/ 33525 w 547887"/>
              <a:gd name="connsiteY77" fmla="*/ 197771 h 602581"/>
              <a:gd name="connsiteX78" fmla="*/ 32090 w 547887"/>
              <a:gd name="connsiteY78" fmla="*/ 176274 h 602581"/>
              <a:gd name="connsiteX79" fmla="*/ 47881 w 547887"/>
              <a:gd name="connsiteY79" fmla="*/ 157644 h 602581"/>
              <a:gd name="connsiteX80" fmla="*/ 89510 w 547887"/>
              <a:gd name="connsiteY80" fmla="*/ 137580 h 602581"/>
              <a:gd name="connsiteX81" fmla="*/ 105301 w 547887"/>
              <a:gd name="connsiteY81" fmla="*/ 114650 h 602581"/>
              <a:gd name="connsiteX82" fmla="*/ 112478 w 547887"/>
              <a:gd name="connsiteY82" fmla="*/ 68790 h 602581"/>
              <a:gd name="connsiteX83" fmla="*/ 125397 w 547887"/>
              <a:gd name="connsiteY83" fmla="*/ 48726 h 602581"/>
              <a:gd name="connsiteX84" fmla="*/ 146930 w 547887"/>
              <a:gd name="connsiteY84" fmla="*/ 42994 h 602581"/>
              <a:gd name="connsiteX85" fmla="*/ 194301 w 547887"/>
              <a:gd name="connsiteY85" fmla="*/ 51592 h 602581"/>
              <a:gd name="connsiteX86" fmla="*/ 220141 w 547887"/>
              <a:gd name="connsiteY86" fmla="*/ 42994 h 602581"/>
              <a:gd name="connsiteX87" fmla="*/ 253157 w 547887"/>
              <a:gd name="connsiteY87" fmla="*/ 8599 h 602581"/>
              <a:gd name="connsiteX88" fmla="*/ 273254 w 547887"/>
              <a:gd name="connsiteY88" fmla="*/ 0 h 60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47887" h="602581">
                <a:moveTo>
                  <a:pt x="458312" y="414273"/>
                </a:moveTo>
                <a:lnTo>
                  <a:pt x="543041" y="498842"/>
                </a:lnTo>
                <a:cubicBezTo>
                  <a:pt x="547349" y="503142"/>
                  <a:pt x="548785" y="508875"/>
                  <a:pt x="547349" y="514609"/>
                </a:cubicBezTo>
                <a:cubicBezTo>
                  <a:pt x="544477" y="520342"/>
                  <a:pt x="540168" y="524642"/>
                  <a:pt x="534424" y="526076"/>
                </a:cubicBezTo>
                <a:lnTo>
                  <a:pt x="481289" y="536109"/>
                </a:lnTo>
                <a:lnTo>
                  <a:pt x="471236" y="589144"/>
                </a:lnTo>
                <a:cubicBezTo>
                  <a:pt x="469800" y="594877"/>
                  <a:pt x="465492" y="600611"/>
                  <a:pt x="459748" y="602044"/>
                </a:cubicBezTo>
                <a:cubicBezTo>
                  <a:pt x="454003" y="603477"/>
                  <a:pt x="448259" y="602044"/>
                  <a:pt x="443951" y="597744"/>
                </a:cubicBezTo>
                <a:lnTo>
                  <a:pt x="333372" y="487375"/>
                </a:lnTo>
                <a:lnTo>
                  <a:pt x="341989" y="480208"/>
                </a:lnTo>
                <a:cubicBezTo>
                  <a:pt x="343425" y="477341"/>
                  <a:pt x="344861" y="477341"/>
                  <a:pt x="347733" y="477341"/>
                </a:cubicBezTo>
                <a:lnTo>
                  <a:pt x="396560" y="484508"/>
                </a:lnTo>
                <a:cubicBezTo>
                  <a:pt x="409485" y="487375"/>
                  <a:pt x="423845" y="484508"/>
                  <a:pt x="433898" y="475908"/>
                </a:cubicBezTo>
                <a:cubicBezTo>
                  <a:pt x="445387" y="468741"/>
                  <a:pt x="452567" y="455841"/>
                  <a:pt x="454003" y="442941"/>
                </a:cubicBezTo>
                <a:close/>
                <a:moveTo>
                  <a:pt x="88068" y="414273"/>
                </a:moveTo>
                <a:lnTo>
                  <a:pt x="92373" y="442941"/>
                </a:lnTo>
                <a:cubicBezTo>
                  <a:pt x="95243" y="455841"/>
                  <a:pt x="102418" y="468741"/>
                  <a:pt x="112462" y="475908"/>
                </a:cubicBezTo>
                <a:cubicBezTo>
                  <a:pt x="123942" y="484508"/>
                  <a:pt x="136856" y="487375"/>
                  <a:pt x="149770" y="484508"/>
                </a:cubicBezTo>
                <a:lnTo>
                  <a:pt x="198558" y="477341"/>
                </a:lnTo>
                <a:cubicBezTo>
                  <a:pt x="201428" y="477341"/>
                  <a:pt x="204297" y="477341"/>
                  <a:pt x="205732" y="480208"/>
                </a:cubicBezTo>
                <a:lnTo>
                  <a:pt x="212907" y="487375"/>
                </a:lnTo>
                <a:lnTo>
                  <a:pt x="103853" y="597744"/>
                </a:lnTo>
                <a:cubicBezTo>
                  <a:pt x="99548" y="602044"/>
                  <a:pt x="92373" y="603477"/>
                  <a:pt x="86633" y="602044"/>
                </a:cubicBezTo>
                <a:cubicBezTo>
                  <a:pt x="82329" y="600611"/>
                  <a:pt x="78024" y="594877"/>
                  <a:pt x="76589" y="589144"/>
                </a:cubicBezTo>
                <a:lnTo>
                  <a:pt x="66545" y="536109"/>
                </a:lnTo>
                <a:lnTo>
                  <a:pt x="12017" y="526076"/>
                </a:lnTo>
                <a:cubicBezTo>
                  <a:pt x="6278" y="524642"/>
                  <a:pt x="1973" y="520342"/>
                  <a:pt x="538" y="514609"/>
                </a:cubicBezTo>
                <a:cubicBezTo>
                  <a:pt x="-897" y="508875"/>
                  <a:pt x="538" y="503142"/>
                  <a:pt x="4843" y="498842"/>
                </a:cubicBezTo>
                <a:close/>
                <a:moveTo>
                  <a:pt x="273945" y="94487"/>
                </a:moveTo>
                <a:cubicBezTo>
                  <a:pt x="359205" y="94487"/>
                  <a:pt x="428321" y="163809"/>
                  <a:pt x="428321" y="249322"/>
                </a:cubicBezTo>
                <a:cubicBezTo>
                  <a:pt x="428321" y="334835"/>
                  <a:pt x="359205" y="404157"/>
                  <a:pt x="273945" y="404157"/>
                </a:cubicBezTo>
                <a:cubicBezTo>
                  <a:pt x="188685" y="404157"/>
                  <a:pt x="119569" y="334835"/>
                  <a:pt x="119569" y="249322"/>
                </a:cubicBezTo>
                <a:cubicBezTo>
                  <a:pt x="119569" y="163809"/>
                  <a:pt x="188685" y="94487"/>
                  <a:pt x="273945" y="94487"/>
                </a:cubicBezTo>
                <a:close/>
                <a:moveTo>
                  <a:pt x="273254" y="68790"/>
                </a:moveTo>
                <a:cubicBezTo>
                  <a:pt x="174205" y="68790"/>
                  <a:pt x="92381" y="150478"/>
                  <a:pt x="92381" y="249364"/>
                </a:cubicBezTo>
                <a:cubicBezTo>
                  <a:pt x="92381" y="349683"/>
                  <a:pt x="174205" y="429938"/>
                  <a:pt x="273254" y="431371"/>
                </a:cubicBezTo>
                <a:cubicBezTo>
                  <a:pt x="373739" y="429938"/>
                  <a:pt x="454127" y="349683"/>
                  <a:pt x="454127" y="249364"/>
                </a:cubicBezTo>
                <a:cubicBezTo>
                  <a:pt x="454127" y="150478"/>
                  <a:pt x="373739" y="68790"/>
                  <a:pt x="273254" y="68790"/>
                </a:cubicBezTo>
                <a:close/>
                <a:moveTo>
                  <a:pt x="273254" y="0"/>
                </a:moveTo>
                <a:cubicBezTo>
                  <a:pt x="281867" y="0"/>
                  <a:pt x="289045" y="2866"/>
                  <a:pt x="293351" y="8599"/>
                </a:cubicBezTo>
                <a:lnTo>
                  <a:pt x="327803" y="42994"/>
                </a:lnTo>
                <a:cubicBezTo>
                  <a:pt x="333545" y="48726"/>
                  <a:pt x="343593" y="53025"/>
                  <a:pt x="353642" y="51592"/>
                </a:cubicBezTo>
                <a:lnTo>
                  <a:pt x="399578" y="42994"/>
                </a:lnTo>
                <a:cubicBezTo>
                  <a:pt x="408191" y="41560"/>
                  <a:pt x="415369" y="44427"/>
                  <a:pt x="422546" y="48726"/>
                </a:cubicBezTo>
                <a:cubicBezTo>
                  <a:pt x="428288" y="53025"/>
                  <a:pt x="432595" y="60191"/>
                  <a:pt x="434030" y="68790"/>
                </a:cubicBezTo>
                <a:lnTo>
                  <a:pt x="441207" y="114650"/>
                </a:lnTo>
                <a:cubicBezTo>
                  <a:pt x="442643" y="124682"/>
                  <a:pt x="448385" y="133281"/>
                  <a:pt x="456998" y="137580"/>
                </a:cubicBezTo>
                <a:lnTo>
                  <a:pt x="500063" y="157644"/>
                </a:lnTo>
                <a:cubicBezTo>
                  <a:pt x="507241" y="161943"/>
                  <a:pt x="512983" y="167676"/>
                  <a:pt x="514418" y="174841"/>
                </a:cubicBezTo>
                <a:cubicBezTo>
                  <a:pt x="517289" y="183440"/>
                  <a:pt x="517289" y="192039"/>
                  <a:pt x="512983" y="197771"/>
                </a:cubicBezTo>
                <a:lnTo>
                  <a:pt x="491450" y="240765"/>
                </a:lnTo>
                <a:cubicBezTo>
                  <a:pt x="487143" y="249364"/>
                  <a:pt x="487143" y="259396"/>
                  <a:pt x="491450" y="267994"/>
                </a:cubicBezTo>
                <a:lnTo>
                  <a:pt x="512983" y="309555"/>
                </a:lnTo>
                <a:cubicBezTo>
                  <a:pt x="515853" y="316721"/>
                  <a:pt x="517289" y="325320"/>
                  <a:pt x="514418" y="332485"/>
                </a:cubicBezTo>
                <a:cubicBezTo>
                  <a:pt x="512983" y="339651"/>
                  <a:pt x="507241" y="346816"/>
                  <a:pt x="500063" y="349683"/>
                </a:cubicBezTo>
                <a:lnTo>
                  <a:pt x="456998" y="371180"/>
                </a:lnTo>
                <a:cubicBezTo>
                  <a:pt x="448385" y="375479"/>
                  <a:pt x="442643" y="384078"/>
                  <a:pt x="441207" y="392676"/>
                </a:cubicBezTo>
                <a:lnTo>
                  <a:pt x="434030" y="439970"/>
                </a:lnTo>
                <a:cubicBezTo>
                  <a:pt x="432595" y="448569"/>
                  <a:pt x="428288" y="455735"/>
                  <a:pt x="422546" y="460034"/>
                </a:cubicBezTo>
                <a:cubicBezTo>
                  <a:pt x="415369" y="464333"/>
                  <a:pt x="408191" y="465766"/>
                  <a:pt x="399578" y="464333"/>
                </a:cubicBezTo>
                <a:lnTo>
                  <a:pt x="352207" y="457168"/>
                </a:lnTo>
                <a:cubicBezTo>
                  <a:pt x="343593" y="455735"/>
                  <a:pt x="333545" y="458601"/>
                  <a:pt x="327803" y="465766"/>
                </a:cubicBezTo>
                <a:lnTo>
                  <a:pt x="293351" y="500161"/>
                </a:lnTo>
                <a:cubicBezTo>
                  <a:pt x="289045" y="504461"/>
                  <a:pt x="281867" y="507327"/>
                  <a:pt x="273254" y="508760"/>
                </a:cubicBezTo>
                <a:cubicBezTo>
                  <a:pt x="266077" y="507327"/>
                  <a:pt x="258899" y="504461"/>
                  <a:pt x="253157" y="500161"/>
                </a:cubicBezTo>
                <a:lnTo>
                  <a:pt x="220141" y="465766"/>
                </a:lnTo>
                <a:cubicBezTo>
                  <a:pt x="212963" y="458601"/>
                  <a:pt x="202915" y="455735"/>
                  <a:pt x="194301" y="457168"/>
                </a:cubicBezTo>
                <a:lnTo>
                  <a:pt x="146930" y="464333"/>
                </a:lnTo>
                <a:cubicBezTo>
                  <a:pt x="139753" y="465766"/>
                  <a:pt x="131139" y="464333"/>
                  <a:pt x="125397" y="460034"/>
                </a:cubicBezTo>
                <a:cubicBezTo>
                  <a:pt x="118220" y="455735"/>
                  <a:pt x="113913" y="448569"/>
                  <a:pt x="112478" y="439970"/>
                </a:cubicBezTo>
                <a:lnTo>
                  <a:pt x="105301" y="392676"/>
                </a:lnTo>
                <a:cubicBezTo>
                  <a:pt x="103865" y="384078"/>
                  <a:pt x="98123" y="375479"/>
                  <a:pt x="89510" y="371180"/>
                </a:cubicBezTo>
                <a:lnTo>
                  <a:pt x="47881" y="349683"/>
                </a:lnTo>
                <a:cubicBezTo>
                  <a:pt x="40703" y="346816"/>
                  <a:pt x="34961" y="339651"/>
                  <a:pt x="32090" y="332485"/>
                </a:cubicBezTo>
                <a:cubicBezTo>
                  <a:pt x="29219" y="325320"/>
                  <a:pt x="30655" y="316721"/>
                  <a:pt x="33525" y="309555"/>
                </a:cubicBezTo>
                <a:lnTo>
                  <a:pt x="56493" y="267994"/>
                </a:lnTo>
                <a:cubicBezTo>
                  <a:pt x="60800" y="259396"/>
                  <a:pt x="60800" y="249364"/>
                  <a:pt x="56493" y="240765"/>
                </a:cubicBezTo>
                <a:lnTo>
                  <a:pt x="33525" y="197771"/>
                </a:lnTo>
                <a:cubicBezTo>
                  <a:pt x="30655" y="192039"/>
                  <a:pt x="29219" y="183440"/>
                  <a:pt x="32090" y="176274"/>
                </a:cubicBezTo>
                <a:cubicBezTo>
                  <a:pt x="34961" y="167676"/>
                  <a:pt x="40703" y="161943"/>
                  <a:pt x="47881" y="157644"/>
                </a:cubicBezTo>
                <a:lnTo>
                  <a:pt x="89510" y="137580"/>
                </a:lnTo>
                <a:cubicBezTo>
                  <a:pt x="98123" y="133281"/>
                  <a:pt x="103865" y="124682"/>
                  <a:pt x="105301" y="114650"/>
                </a:cubicBezTo>
                <a:lnTo>
                  <a:pt x="112478" y="68790"/>
                </a:lnTo>
                <a:cubicBezTo>
                  <a:pt x="113913" y="60191"/>
                  <a:pt x="118220" y="53025"/>
                  <a:pt x="125397" y="48726"/>
                </a:cubicBezTo>
                <a:cubicBezTo>
                  <a:pt x="131139" y="44427"/>
                  <a:pt x="139753" y="41560"/>
                  <a:pt x="146930" y="42994"/>
                </a:cubicBezTo>
                <a:lnTo>
                  <a:pt x="194301" y="51592"/>
                </a:lnTo>
                <a:cubicBezTo>
                  <a:pt x="202915" y="53025"/>
                  <a:pt x="212963" y="48726"/>
                  <a:pt x="220141" y="42994"/>
                </a:cubicBezTo>
                <a:lnTo>
                  <a:pt x="253157" y="8599"/>
                </a:lnTo>
                <a:cubicBezTo>
                  <a:pt x="258899" y="2866"/>
                  <a:pt x="266077" y="0"/>
                  <a:pt x="273254"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Tree>
    <p:extLst>
      <p:ext uri="{BB962C8B-B14F-4D97-AF65-F5344CB8AC3E}">
        <p14:creationId xmlns:p14="http://schemas.microsoft.com/office/powerpoint/2010/main" val="926297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147015"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列置换加密方法</a:t>
            </a:r>
          </a:p>
        </p:txBody>
      </p:sp>
      <p:sp>
        <p:nvSpPr>
          <p:cNvPr id="6" name="文本框 5"/>
          <p:cNvSpPr txBox="1"/>
          <p:nvPr/>
        </p:nvSpPr>
        <p:spPr>
          <a:xfrm>
            <a:off x="1017918" y="1468119"/>
            <a:ext cx="10308565" cy="2083134"/>
          </a:xfrm>
          <a:prstGeom prst="rect">
            <a:avLst/>
          </a:prstGeom>
          <a:noFill/>
        </p:spPr>
        <p:txBody>
          <a:bodyPr wrap="square">
            <a:spAutoFit/>
          </a:bodyPr>
          <a:lstStyle/>
          <a:p>
            <a:pPr fontAlgn="auto">
              <a:lnSpc>
                <a:spcPct val="132000"/>
              </a:lnSpc>
              <a:spcBef>
                <a:spcPts val="1200"/>
              </a:spcBef>
              <a:spcAft>
                <a:spcPts val="600"/>
              </a:spcAft>
            </a:pPr>
            <a:r>
              <a:rPr lang="zh-CN" altLang="en-US" sz="2000" dirty="0">
                <a:latin typeface="微软雅黑" panose="020B0503020204020204" pitchFamily="34" charset="-122"/>
                <a:ea typeface="微软雅黑" panose="020B0503020204020204" pitchFamily="34" charset="-122"/>
              </a:rPr>
              <a:t>列置换加密法中，明文按行填写在一个矩形中，而密文则是以预定的顺序按列读取生成的。例如，如果矩形是</a:t>
            </a: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列</a:t>
            </a:r>
            <a:r>
              <a:rPr lang="en-US" altLang="zh-CN" sz="2000" dirty="0">
                <a:latin typeface="微软雅黑" panose="020B0503020204020204" pitchFamily="34" charset="-122"/>
                <a:ea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rPr>
              <a:t>行，那么短语“</a:t>
            </a:r>
            <a:r>
              <a:rPr lang="en-US" altLang="zh-CN" sz="2000" dirty="0">
                <a:latin typeface="微软雅黑" panose="020B0503020204020204" pitchFamily="34" charset="-122"/>
                <a:ea typeface="微软雅黑" panose="020B0503020204020204" pitchFamily="34" charset="-122"/>
              </a:rPr>
              <a:t>encryption algorithms”</a:t>
            </a:r>
            <a:r>
              <a:rPr lang="zh-CN" altLang="en-US" sz="2000" dirty="0">
                <a:latin typeface="微软雅黑" panose="020B0503020204020204" pitchFamily="34" charset="-122"/>
                <a:ea typeface="微软雅黑" panose="020B0503020204020204" pitchFamily="34" charset="-122"/>
              </a:rPr>
              <a:t>可以如下写入图所示矩形中。按一定的顺序读取列以生成密文。对于这个示例，如果读取顺序是</a:t>
            </a: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1. 2. 3</a:t>
            </a:r>
            <a:r>
              <a:rPr lang="zh-CN" altLang="en-US" sz="2000" dirty="0">
                <a:latin typeface="微软雅黑" panose="020B0503020204020204" pitchFamily="34" charset="-122"/>
                <a:ea typeface="微软雅黑" panose="020B0503020204020204" pitchFamily="34" charset="-122"/>
              </a:rPr>
              <a:t>，那么密文就是：“</a:t>
            </a:r>
            <a:r>
              <a:rPr lang="en-US" altLang="zh-CN" sz="2000" dirty="0" err="1">
                <a:latin typeface="微软雅黑" panose="020B0503020204020204" pitchFamily="34" charset="-122"/>
                <a:ea typeface="微软雅黑" panose="020B0503020204020204" pitchFamily="34" charset="-122"/>
              </a:rPr>
              <a:t>rilis</a:t>
            </a:r>
            <a:r>
              <a:rPr lang="en-US" altLang="zh-CN" sz="2000" dirty="0">
                <a:latin typeface="微软雅黑" panose="020B0503020204020204" pitchFamily="34" charset="-122"/>
                <a:ea typeface="微软雅黑" panose="020B0503020204020204" pitchFamily="34" charset="-122"/>
              </a:rPr>
              <a:t> </a:t>
            </a:r>
            <a:r>
              <a:rPr lang="en-US" altLang="zh-CN" sz="2000" dirty="0" err="1">
                <a:latin typeface="微软雅黑" panose="020B0503020204020204" pitchFamily="34" charset="-122"/>
                <a:ea typeface="微软雅黑" panose="020B0503020204020204" pitchFamily="34" charset="-122"/>
              </a:rPr>
              <a:t>eyoge</a:t>
            </a:r>
            <a:r>
              <a:rPr lang="en-US" altLang="zh-CN" sz="2000" dirty="0">
                <a:latin typeface="微软雅黑" panose="020B0503020204020204" pitchFamily="34" charset="-122"/>
                <a:ea typeface="微软雅黑" panose="020B0503020204020204" pitchFamily="34" charset="-122"/>
              </a:rPr>
              <a:t> </a:t>
            </a:r>
            <a:r>
              <a:rPr lang="en-US" altLang="zh-CN" sz="2000" dirty="0" err="1">
                <a:latin typeface="微软雅黑" panose="020B0503020204020204" pitchFamily="34" charset="-122"/>
                <a:ea typeface="微软雅黑" panose="020B0503020204020204" pitchFamily="34" charset="-122"/>
              </a:rPr>
              <a:t>npnoh</a:t>
            </a:r>
            <a:r>
              <a:rPr lang="en-US" altLang="zh-CN" sz="2000" dirty="0">
                <a:latin typeface="微软雅黑" panose="020B0503020204020204" pitchFamily="34" charset="-122"/>
                <a:ea typeface="微软雅黑" panose="020B0503020204020204" pitchFamily="34" charset="-122"/>
              </a:rPr>
              <a:t> </a:t>
            </a:r>
            <a:r>
              <a:rPr lang="en-US" altLang="zh-CN" sz="2000" dirty="0" err="1">
                <a:latin typeface="微软雅黑" panose="020B0503020204020204" pitchFamily="34" charset="-122"/>
                <a:ea typeface="微软雅黑" panose="020B0503020204020204" pitchFamily="34" charset="-122"/>
              </a:rPr>
              <a:t>ctarm</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。这种加密法要求填满矩形，因此，如果明文的字母不够，可以添加“</a:t>
            </a:r>
            <a:r>
              <a:rPr lang="en-US" altLang="zh-CN" sz="2000" dirty="0">
                <a:latin typeface="微软雅黑" panose="020B0503020204020204" pitchFamily="34" charset="-122"/>
                <a:ea typeface="微软雅黑" panose="020B0503020204020204" pitchFamily="34" charset="-122"/>
              </a:rPr>
              <a:t>x”</a:t>
            </a:r>
            <a:r>
              <a:rPr lang="zh-CN" altLang="en-US" sz="2000" dirty="0">
                <a:latin typeface="微软雅黑" panose="020B0503020204020204" pitchFamily="34" charset="-122"/>
                <a:ea typeface="微软雅黑" panose="020B0503020204020204" pitchFamily="34" charset="-122"/>
              </a:rPr>
              <a:t>或“</a:t>
            </a:r>
            <a:r>
              <a:rPr lang="en-US" altLang="zh-CN" sz="2000" dirty="0">
                <a:latin typeface="微软雅黑" panose="020B0503020204020204" pitchFamily="34" charset="-122"/>
                <a:ea typeface="微软雅黑" panose="020B0503020204020204" pitchFamily="34" charset="-122"/>
              </a:rPr>
              <a:t>q”</a:t>
            </a:r>
            <a:r>
              <a:rPr lang="zh-CN" altLang="en-US" sz="2000" dirty="0">
                <a:latin typeface="微软雅黑" panose="020B0503020204020204" pitchFamily="34" charset="-122"/>
                <a:ea typeface="微软雅黑" panose="020B0503020204020204" pitchFamily="34" charset="-122"/>
              </a:rPr>
              <a:t>或空字符。</a:t>
            </a:r>
          </a:p>
        </p:txBody>
      </p:sp>
      <p:pic>
        <p:nvPicPr>
          <p:cNvPr id="8" name="图片 7">
            <a:extLst>
              <a:ext uri="{FF2B5EF4-FFF2-40B4-BE49-F238E27FC236}">
                <a16:creationId xmlns:a16="http://schemas.microsoft.com/office/drawing/2014/main" id="{FF704F3F-CEAB-22C6-13A4-2B30BE02BF6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10741" y="3760903"/>
            <a:ext cx="5770517" cy="260723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147015"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列置换加密方法</a:t>
            </a:r>
          </a:p>
        </p:txBody>
      </p:sp>
      <p:sp>
        <p:nvSpPr>
          <p:cNvPr id="29" name="文本框 28"/>
          <p:cNvSpPr txBox="1"/>
          <p:nvPr/>
        </p:nvSpPr>
        <p:spPr>
          <a:xfrm>
            <a:off x="855812" y="1288942"/>
            <a:ext cx="10402738" cy="1676869"/>
          </a:xfrm>
          <a:prstGeom prst="rect">
            <a:avLst/>
          </a:prstGeom>
          <a:noFill/>
        </p:spPr>
        <p:txBody>
          <a:bodyPr wrap="square" rtlCol="0">
            <a:spAutoFit/>
          </a:bodyPr>
          <a:lstStyle/>
          <a:p>
            <a:pPr marL="342900" indent="-342900" fontAlgn="auto">
              <a:lnSpc>
                <a:spcPct val="132000"/>
              </a:lnSpc>
              <a:spcBef>
                <a:spcPts val="600"/>
              </a:spcBef>
              <a:spcAft>
                <a:spcPts val="600"/>
              </a:spcAft>
              <a:buClr>
                <a:srgbClr val="33A936"/>
              </a:buClr>
              <a:buFont typeface="Wingdings" panose="05000000000000000000" charset="0"/>
              <a:buChar char="Ø"/>
            </a:pPr>
            <a:r>
              <a:rPr lang="zh-CN" altLang="en-US" sz="2000" dirty="0">
                <a:latin typeface="微软雅黑" panose="020B0503020204020204" pitchFamily="34" charset="-122"/>
                <a:ea typeface="微软雅黑" panose="020B0503020204020204" pitchFamily="34" charset="-122"/>
                <a:cs typeface="+mn-ea"/>
                <a:sym typeface="Segoe UI" panose="020B0502040204020203" pitchFamily="34" charset="0"/>
              </a:rPr>
              <a:t>这种加密法的密钥是列数和列的顺序。如果列数很多，记起来可能会比较闲难，因此可以将它表示成一个关键词，方便记忆。该关键词的长度等于列数，而其字母顺序决定了读取列的顺序，例如，我们可以用“</a:t>
            </a:r>
            <a:r>
              <a:rPr lang="en-US" sz="2000" dirty="0">
                <a:latin typeface="微软雅黑" panose="020B0503020204020204" pitchFamily="34" charset="-122"/>
                <a:ea typeface="微软雅黑" panose="020B0503020204020204" pitchFamily="34" charset="-122"/>
                <a:cs typeface="+mn-ea"/>
                <a:sym typeface="Segoe UI" panose="020B0502040204020203" pitchFamily="34" charset="0"/>
              </a:rPr>
              <a:t>computer”</a:t>
            </a:r>
            <a:r>
              <a:rPr lang="zh-CN" altLang="en-US" sz="2000" dirty="0">
                <a:latin typeface="微软雅黑" panose="020B0503020204020204" pitchFamily="34" charset="-122"/>
                <a:ea typeface="微软雅黑" panose="020B0503020204020204" pitchFamily="34" charset="-122"/>
                <a:cs typeface="+mn-ea"/>
                <a:sym typeface="Segoe UI" panose="020B0502040204020203" pitchFamily="34" charset="0"/>
              </a:rPr>
              <a:t>作为一个</a:t>
            </a:r>
            <a:r>
              <a:rPr lang="en-US" altLang="zh-CN" sz="2000" dirty="0">
                <a:latin typeface="微软雅黑" panose="020B0503020204020204" pitchFamily="34" charset="-122"/>
                <a:ea typeface="微软雅黑" panose="020B0503020204020204" pitchFamily="34" charset="-122"/>
                <a:cs typeface="+mn-ea"/>
                <a:sym typeface="Segoe UI" panose="020B0502040204020203" pitchFamily="34" charset="0"/>
              </a:rPr>
              <a:t>8</a:t>
            </a:r>
            <a:r>
              <a:rPr lang="zh-CN" altLang="en-US" sz="2000" dirty="0">
                <a:latin typeface="微软雅黑" panose="020B0503020204020204" pitchFamily="34" charset="-122"/>
                <a:ea typeface="微软雅黑" panose="020B0503020204020204" pitchFamily="34" charset="-122"/>
                <a:cs typeface="+mn-ea"/>
                <a:sym typeface="Segoe UI" panose="020B0502040204020203" pitchFamily="34" charset="0"/>
              </a:rPr>
              <a:t>位的密钥使用，对“</a:t>
            </a:r>
            <a:r>
              <a:rPr lang="en-US" sz="2000" dirty="0">
                <a:latin typeface="微软雅黑" panose="020B0503020204020204" pitchFamily="34" charset="-122"/>
                <a:ea typeface="微软雅黑" panose="020B0503020204020204" pitchFamily="34" charset="-122"/>
                <a:cs typeface="+mn-ea"/>
                <a:sym typeface="Segoe UI" panose="020B0502040204020203" pitchFamily="34" charset="0"/>
              </a:rPr>
              <a:t>there are many countries in the world”</a:t>
            </a:r>
            <a:r>
              <a:rPr lang="zh-CN" altLang="en-US" sz="2000" dirty="0">
                <a:latin typeface="微软雅黑" panose="020B0503020204020204" pitchFamily="34" charset="-122"/>
                <a:ea typeface="微软雅黑" panose="020B0503020204020204" pitchFamily="34" charset="-122"/>
                <a:cs typeface="+mn-ea"/>
                <a:sym typeface="Segoe UI" panose="020B0502040204020203" pitchFamily="34" charset="0"/>
              </a:rPr>
              <a:t>进行列置换加密。</a:t>
            </a:r>
          </a:p>
        </p:txBody>
      </p:sp>
      <p:pic>
        <p:nvPicPr>
          <p:cNvPr id="5" name="Picture 3">
            <a:extLst>
              <a:ext uri="{FF2B5EF4-FFF2-40B4-BE49-F238E27FC236}">
                <a16:creationId xmlns:a16="http://schemas.microsoft.com/office/drawing/2014/main" id="{5D20F8A1-6B92-C39F-EEA5-E5D5C5F06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512" y="3232566"/>
            <a:ext cx="4754492" cy="2529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本框 5">
            <a:extLst>
              <a:ext uri="{FF2B5EF4-FFF2-40B4-BE49-F238E27FC236}">
                <a16:creationId xmlns:a16="http://schemas.microsoft.com/office/drawing/2014/main" id="{C7C44255-EEBD-A403-1101-2B7D4EEA2819}"/>
              </a:ext>
            </a:extLst>
          </p:cNvPr>
          <p:cNvSpPr txBox="1"/>
          <p:nvPr/>
        </p:nvSpPr>
        <p:spPr>
          <a:xfrm>
            <a:off x="855812" y="3070009"/>
            <a:ext cx="5157331" cy="3049553"/>
          </a:xfrm>
          <a:prstGeom prst="rect">
            <a:avLst/>
          </a:prstGeom>
          <a:noFill/>
        </p:spPr>
        <p:txBody>
          <a:bodyPr wrap="square" rtlCol="0">
            <a:spAutoFit/>
          </a:bodyPr>
          <a:lstStyle/>
          <a:p>
            <a:pPr marL="342900" indent="-342900" fontAlgn="auto">
              <a:lnSpc>
                <a:spcPct val="132000"/>
              </a:lnSpc>
              <a:spcBef>
                <a:spcPts val="600"/>
              </a:spcBef>
              <a:spcAft>
                <a:spcPts val="600"/>
              </a:spcAft>
              <a:buClr>
                <a:srgbClr val="33A936"/>
              </a:buClr>
              <a:buFont typeface="Wingdings" panose="05000000000000000000" charset="0"/>
              <a:buChar char="Ø"/>
            </a:pPr>
            <a:r>
              <a:rPr lang="zh-CN" altLang="en-US" sz="2000" dirty="0">
                <a:latin typeface="微软雅黑" panose="020B0503020204020204" pitchFamily="34" charset="-122"/>
                <a:ea typeface="微软雅黑" panose="020B0503020204020204" pitchFamily="34" charset="-122"/>
                <a:cs typeface="+mn-ea"/>
                <a:sym typeface="Segoe UI" panose="020B0502040204020203" pitchFamily="34" charset="0"/>
              </a:rPr>
              <a:t>首先，将该字符串的每个字符从左到右（去除空格）放在一个</a:t>
            </a:r>
            <a:r>
              <a:rPr lang="en-US" altLang="zh-CN" sz="2000" dirty="0">
                <a:latin typeface="微软雅黑" panose="020B0503020204020204" pitchFamily="34" charset="-122"/>
                <a:ea typeface="微软雅黑" panose="020B0503020204020204" pitchFamily="34" charset="-122"/>
                <a:cs typeface="+mn-ea"/>
                <a:sym typeface="Segoe UI" panose="020B0502040204020203" pitchFamily="34" charset="0"/>
              </a:rPr>
              <a:t>4</a:t>
            </a:r>
            <a:r>
              <a:rPr lang="zh-CN" altLang="en-US" sz="2000" dirty="0">
                <a:latin typeface="微软雅黑" panose="020B0503020204020204" pitchFamily="34" charset="-122"/>
                <a:ea typeface="微软雅黑" panose="020B0503020204020204" pitchFamily="34" charset="-122"/>
                <a:cs typeface="+mn-ea"/>
                <a:sym typeface="Segoe UI" panose="020B0502040204020203" pitchFamily="34" charset="0"/>
              </a:rPr>
              <a:t>行</a:t>
            </a:r>
            <a:r>
              <a:rPr lang="en-US" altLang="zh-CN" sz="2000" dirty="0">
                <a:latin typeface="微软雅黑" panose="020B0503020204020204" pitchFamily="34" charset="-122"/>
                <a:ea typeface="微软雅黑" panose="020B0503020204020204" pitchFamily="34" charset="-122"/>
                <a:cs typeface="+mn-ea"/>
                <a:sym typeface="Segoe UI" panose="020B0502040204020203" pitchFamily="34" charset="0"/>
              </a:rPr>
              <a:t>8</a:t>
            </a:r>
            <a:r>
              <a:rPr lang="zh-CN" altLang="en-US" sz="2000" dirty="0">
                <a:latin typeface="微软雅黑" panose="020B0503020204020204" pitchFamily="34" charset="-122"/>
                <a:ea typeface="微软雅黑" panose="020B0503020204020204" pitchFamily="34" charset="-122"/>
                <a:cs typeface="+mn-ea"/>
                <a:sym typeface="Segoe UI" panose="020B0502040204020203" pitchFamily="34" charset="0"/>
              </a:rPr>
              <a:t>类的表中（不足是用”</a:t>
            </a:r>
            <a:r>
              <a:rPr lang="en-US" sz="2000" dirty="0">
                <a:latin typeface="微软雅黑" panose="020B0503020204020204" pitchFamily="34" charset="-122"/>
                <a:ea typeface="微软雅黑" panose="020B0503020204020204" pitchFamily="34" charset="-122"/>
                <a:cs typeface="+mn-ea"/>
                <a:sym typeface="Segoe UI" panose="020B0502040204020203" pitchFamily="34" charset="0"/>
              </a:rPr>
              <a:t>x”</a:t>
            </a:r>
            <a:r>
              <a:rPr lang="zh-CN" altLang="en-US" sz="2000" dirty="0">
                <a:latin typeface="微软雅黑" panose="020B0503020204020204" pitchFamily="34" charset="-122"/>
                <a:ea typeface="微软雅黑" panose="020B0503020204020204" pitchFamily="34" charset="-122"/>
                <a:cs typeface="+mn-ea"/>
                <a:sym typeface="Segoe UI" panose="020B0502040204020203" pitchFamily="34" charset="0"/>
              </a:rPr>
              <a:t>填充），然后按照</a:t>
            </a:r>
            <a:r>
              <a:rPr lang="en-US" sz="2000" dirty="0">
                <a:latin typeface="微软雅黑" panose="020B0503020204020204" pitchFamily="34" charset="-122"/>
                <a:ea typeface="微软雅黑" panose="020B0503020204020204" pitchFamily="34" charset="-122"/>
                <a:cs typeface="+mn-ea"/>
                <a:sym typeface="Segoe UI" panose="020B0502040204020203" pitchFamily="34" charset="0"/>
              </a:rPr>
              <a:t>computer</a:t>
            </a:r>
            <a:r>
              <a:rPr lang="zh-CN" altLang="en-US" sz="2000" dirty="0">
                <a:latin typeface="微软雅黑" panose="020B0503020204020204" pitchFamily="34" charset="-122"/>
                <a:ea typeface="微软雅黑" panose="020B0503020204020204" pitchFamily="34" charset="-122"/>
                <a:cs typeface="+mn-ea"/>
                <a:sym typeface="Segoe UI" panose="020B0502040204020203" pitchFamily="34" charset="0"/>
              </a:rPr>
              <a:t>的字母顺序（</a:t>
            </a:r>
            <a:r>
              <a:rPr lang="en-US" altLang="zh-CN" sz="2000" dirty="0">
                <a:latin typeface="微软雅黑" panose="020B0503020204020204" pitchFamily="34" charset="-122"/>
                <a:ea typeface="微软雅黑" panose="020B0503020204020204" pitchFamily="34" charset="-122"/>
                <a:cs typeface="+mn-ea"/>
                <a:sym typeface="Segoe UI" panose="020B0502040204020203" pitchFamily="34" charset="0"/>
              </a:rPr>
              <a:t>1-4-3-5-8-7-2-6</a:t>
            </a:r>
            <a:r>
              <a:rPr lang="zh-CN" altLang="en-US" sz="2000" dirty="0">
                <a:latin typeface="微软雅黑" panose="020B0503020204020204" pitchFamily="34" charset="-122"/>
                <a:ea typeface="微软雅黑" panose="020B0503020204020204" pitchFamily="34" charset="-122"/>
                <a:cs typeface="+mn-ea"/>
                <a:sym typeface="Segoe UI" panose="020B0502040204020203" pitchFamily="34" charset="0"/>
              </a:rPr>
              <a:t>）按列依次读出即可</a:t>
            </a:r>
            <a:r>
              <a:rPr lang="en-US" altLang="zh-CN" sz="2000" dirty="0">
                <a:latin typeface="微软雅黑" panose="020B0503020204020204" pitchFamily="34" charset="-122"/>
                <a:ea typeface="微软雅黑" panose="020B0503020204020204" pitchFamily="34" charset="-122"/>
                <a:cs typeface="+mn-ea"/>
                <a:sym typeface="Segoe UI" panose="020B0502040204020203" pitchFamily="34" charset="0"/>
              </a:rPr>
              <a:t>.</a:t>
            </a:r>
          </a:p>
          <a:p>
            <a:pPr marL="342900" indent="-342900" fontAlgn="auto">
              <a:lnSpc>
                <a:spcPct val="132000"/>
              </a:lnSpc>
              <a:spcBef>
                <a:spcPts val="600"/>
              </a:spcBef>
              <a:spcAft>
                <a:spcPts val="600"/>
              </a:spcAft>
              <a:buClr>
                <a:srgbClr val="33A936"/>
              </a:buClr>
              <a:buFont typeface="Wingdings" panose="05000000000000000000" charset="0"/>
              <a:buChar char="Ø"/>
            </a:pPr>
            <a:r>
              <a:rPr lang="zh-CN" altLang="en-US" sz="2000" dirty="0">
                <a:latin typeface="微软雅黑" panose="020B0503020204020204" pitchFamily="34" charset="-122"/>
                <a:ea typeface="微软雅黑" panose="020B0503020204020204" pitchFamily="34" charset="-122"/>
                <a:cs typeface="+mn-ea"/>
                <a:sym typeface="Segoe UI" panose="020B0502040204020203" pitchFamily="34" charset="0"/>
              </a:rPr>
              <a:t>其加密结果为：</a:t>
            </a:r>
            <a:r>
              <a:rPr lang="en-US" sz="2000" dirty="0" err="1">
                <a:latin typeface="微软雅黑" panose="020B0503020204020204" pitchFamily="34" charset="-122"/>
                <a:ea typeface="微软雅黑" panose="020B0503020204020204" pitchFamily="34" charset="-122"/>
                <a:cs typeface="+mn-ea"/>
                <a:sym typeface="Segoe UI" panose="020B0502040204020203" pitchFamily="34" charset="0"/>
              </a:rPr>
              <a:t>tmth</a:t>
            </a:r>
            <a:r>
              <a:rPr lang="en-US" sz="2000" dirty="0">
                <a:latin typeface="微软雅黑" panose="020B0503020204020204" pitchFamily="34" charset="-122"/>
                <a:ea typeface="微软雅黑" panose="020B0503020204020204" pitchFamily="34" charset="-122"/>
                <a:cs typeface="+mn-ea"/>
                <a:sym typeface="Segoe UI" panose="020B0502040204020203" pitchFamily="34" charset="0"/>
              </a:rPr>
              <a:t> </a:t>
            </a:r>
            <a:r>
              <a:rPr lang="en-US" sz="2000" dirty="0" err="1">
                <a:latin typeface="微软雅黑" panose="020B0503020204020204" pitchFamily="34" charset="-122"/>
                <a:ea typeface="微软雅黑" panose="020B0503020204020204" pitchFamily="34" charset="-122"/>
                <a:cs typeface="+mn-ea"/>
                <a:sym typeface="Segoe UI" panose="020B0502040204020203" pitchFamily="34" charset="0"/>
              </a:rPr>
              <a:t>rund</a:t>
            </a:r>
            <a:r>
              <a:rPr lang="en-US" sz="2000" dirty="0">
                <a:latin typeface="微软雅黑" panose="020B0503020204020204" pitchFamily="34" charset="-122"/>
                <a:ea typeface="微软雅黑" panose="020B0503020204020204" pitchFamily="34" charset="-122"/>
                <a:cs typeface="+mn-ea"/>
                <a:sym typeface="Segoe UI" panose="020B0502040204020203" pitchFamily="34" charset="0"/>
              </a:rPr>
              <a:t> </a:t>
            </a:r>
            <a:r>
              <a:rPr lang="en-US" sz="2000" dirty="0" err="1">
                <a:latin typeface="微软雅黑" panose="020B0503020204020204" pitchFamily="34" charset="-122"/>
                <a:ea typeface="微软雅黑" panose="020B0503020204020204" pitchFamily="34" charset="-122"/>
                <a:cs typeface="+mn-ea"/>
                <a:sym typeface="Segoe UI" panose="020B0502040204020203" pitchFamily="34" charset="0"/>
              </a:rPr>
              <a:t>eniw</a:t>
            </a:r>
            <a:r>
              <a:rPr lang="en-US" sz="2000" dirty="0">
                <a:latin typeface="微软雅黑" panose="020B0503020204020204" pitchFamily="34" charset="-122"/>
                <a:ea typeface="微软雅黑" panose="020B0503020204020204" pitchFamily="34" charset="-122"/>
                <a:cs typeface="+mn-ea"/>
                <a:sym typeface="Segoe UI" panose="020B0502040204020203" pitchFamily="34" charset="0"/>
              </a:rPr>
              <a:t> hare </a:t>
            </a:r>
            <a:r>
              <a:rPr lang="en-US" sz="2000" dirty="0" err="1">
                <a:latin typeface="微软雅黑" panose="020B0503020204020204" pitchFamily="34" charset="-122"/>
                <a:ea typeface="微软雅黑" panose="020B0503020204020204" pitchFamily="34" charset="-122"/>
                <a:cs typeface="+mn-ea"/>
                <a:sym typeface="Segoe UI" panose="020B0502040204020203" pitchFamily="34" charset="0"/>
              </a:rPr>
              <a:t>ryeo</a:t>
            </a:r>
            <a:r>
              <a:rPr lang="en-US" sz="2000" dirty="0">
                <a:latin typeface="微软雅黑" panose="020B0503020204020204" pitchFamily="34" charset="-122"/>
                <a:ea typeface="微软雅黑" panose="020B0503020204020204" pitchFamily="34" charset="-122"/>
                <a:cs typeface="+mn-ea"/>
                <a:sym typeface="Segoe UI" panose="020B0502040204020203" pitchFamily="34" charset="0"/>
              </a:rPr>
              <a:t> </a:t>
            </a:r>
            <a:r>
              <a:rPr lang="en-US" sz="2000" dirty="0" err="1">
                <a:latin typeface="微软雅黑" panose="020B0503020204020204" pitchFamily="34" charset="-122"/>
                <a:ea typeface="微软雅黑" panose="020B0503020204020204" pitchFamily="34" charset="-122"/>
                <a:cs typeface="+mn-ea"/>
                <a:sym typeface="Segoe UI" panose="020B0502040204020203" pitchFamily="34" charset="0"/>
              </a:rPr>
              <a:t>entx</a:t>
            </a:r>
            <a:r>
              <a:rPr lang="en-US" sz="2000" dirty="0">
                <a:latin typeface="微软雅黑" panose="020B0503020204020204" pitchFamily="34" charset="-122"/>
                <a:ea typeface="微软雅黑" panose="020B0503020204020204" pitchFamily="34" charset="-122"/>
                <a:cs typeface="+mn-ea"/>
                <a:sym typeface="Segoe UI" panose="020B0502040204020203" pitchFamily="34" charset="0"/>
              </a:rPr>
              <a:t> </a:t>
            </a:r>
            <a:r>
              <a:rPr lang="en-US" sz="2000" dirty="0" err="1">
                <a:latin typeface="微软雅黑" panose="020B0503020204020204" pitchFamily="34" charset="-122"/>
                <a:ea typeface="微软雅黑" panose="020B0503020204020204" pitchFamily="34" charset="-122"/>
                <a:cs typeface="+mn-ea"/>
                <a:sym typeface="Segoe UI" panose="020B0502040204020203" pitchFamily="34" charset="0"/>
              </a:rPr>
              <a:t>aoil</a:t>
            </a:r>
            <a:r>
              <a:rPr lang="en-US" sz="2000" dirty="0">
                <a:latin typeface="微软雅黑" panose="020B0503020204020204" pitchFamily="34" charset="-122"/>
                <a:ea typeface="微软雅黑" panose="020B0503020204020204" pitchFamily="34" charset="-122"/>
                <a:cs typeface="+mn-ea"/>
                <a:sym typeface="Segoe UI" panose="020B0502040204020203" pitchFamily="34" charset="0"/>
              </a:rPr>
              <a: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913251"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非对称加密算法</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RSA</a:t>
            </a:r>
            <a:endPar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椭圆 3"/>
          <p:cNvSpPr/>
          <p:nvPr/>
        </p:nvSpPr>
        <p:spPr>
          <a:xfrm>
            <a:off x="1195998" y="1416719"/>
            <a:ext cx="1540778" cy="1540778"/>
          </a:xfrm>
          <a:prstGeom prst="ellipse">
            <a:avLst/>
          </a:prstGeom>
          <a:blipFill>
            <a:blip r:embed="rId3">
              <a:extLst>
                <a:ext uri="{BEBA8EAE-BF5A-486C-A8C5-ECC9F3942E4B}">
                  <a14:imgProps xmlns:a14="http://schemas.microsoft.com/office/drawing/2010/main">
                    <a14:imgLayer r:embed="rId4">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8" name="椭圆 7"/>
          <p:cNvSpPr/>
          <p:nvPr/>
        </p:nvSpPr>
        <p:spPr>
          <a:xfrm>
            <a:off x="1202348" y="1421993"/>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0" name="椭圆 9"/>
          <p:cNvSpPr/>
          <p:nvPr/>
        </p:nvSpPr>
        <p:spPr>
          <a:xfrm>
            <a:off x="2301297" y="1270073"/>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椭圆 10"/>
          <p:cNvSpPr/>
          <p:nvPr/>
        </p:nvSpPr>
        <p:spPr>
          <a:xfrm>
            <a:off x="2432241" y="1429968"/>
            <a:ext cx="398513" cy="340610"/>
          </a:xfrm>
          <a:custGeom>
            <a:avLst/>
            <a:gdLst>
              <a:gd name="T0" fmla="*/ 14836 w 15142"/>
              <a:gd name="T1" fmla="*/ 4282 h 12941"/>
              <a:gd name="T2" fmla="*/ 12685 w 15142"/>
              <a:gd name="T3" fmla="*/ 661 h 12941"/>
              <a:gd name="T4" fmla="*/ 11524 w 15142"/>
              <a:gd name="T5" fmla="*/ 0 h 12941"/>
              <a:gd name="T6" fmla="*/ 3617 w 15142"/>
              <a:gd name="T7" fmla="*/ 0 h 12941"/>
              <a:gd name="T8" fmla="*/ 2457 w 15142"/>
              <a:gd name="T9" fmla="*/ 661 h 12941"/>
              <a:gd name="T10" fmla="*/ 306 w 15142"/>
              <a:gd name="T11" fmla="*/ 4283 h 12941"/>
              <a:gd name="T12" fmla="*/ 484 w 15142"/>
              <a:gd name="T13" fmla="*/ 5899 h 12941"/>
              <a:gd name="T14" fmla="*/ 6588 w 15142"/>
              <a:gd name="T15" fmla="*/ 12376 h 12941"/>
              <a:gd name="T16" fmla="*/ 8553 w 15142"/>
              <a:gd name="T17" fmla="*/ 12376 h 12941"/>
              <a:gd name="T18" fmla="*/ 14658 w 15142"/>
              <a:gd name="T19" fmla="*/ 5899 h 12941"/>
              <a:gd name="T20" fmla="*/ 14836 w 15142"/>
              <a:gd name="T21" fmla="*/ 4282 h 12941"/>
              <a:gd name="T22" fmla="*/ 11680 w 15142"/>
              <a:gd name="T23" fmla="*/ 5840 h 12941"/>
              <a:gd name="T24" fmla="*/ 8600 w 15142"/>
              <a:gd name="T25" fmla="*/ 9107 h 12941"/>
              <a:gd name="T26" fmla="*/ 6540 w 15142"/>
              <a:gd name="T27" fmla="*/ 9107 h 12941"/>
              <a:gd name="T28" fmla="*/ 3461 w 15142"/>
              <a:gd name="T29" fmla="*/ 5840 h 12941"/>
              <a:gd name="T30" fmla="*/ 3466 w 15142"/>
              <a:gd name="T31" fmla="*/ 5353 h 12941"/>
              <a:gd name="T32" fmla="*/ 3952 w 15142"/>
              <a:gd name="T33" fmla="*/ 5378 h 12941"/>
              <a:gd name="T34" fmla="*/ 7032 w 15142"/>
              <a:gd name="T35" fmla="*/ 8644 h 12941"/>
              <a:gd name="T36" fmla="*/ 8109 w 15142"/>
              <a:gd name="T37" fmla="*/ 8644 h 12941"/>
              <a:gd name="T38" fmla="*/ 11188 w 15142"/>
              <a:gd name="T39" fmla="*/ 5378 h 12941"/>
              <a:gd name="T40" fmla="*/ 11665 w 15142"/>
              <a:gd name="T41" fmla="*/ 5364 h 12941"/>
              <a:gd name="T42" fmla="*/ 11679 w 15142"/>
              <a:gd name="T43" fmla="*/ 5841 h 12941"/>
              <a:gd name="T44" fmla="*/ 11680 w 15142"/>
              <a:gd name="T45" fmla="*/ 5840 h 1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42" h="12941">
                <a:moveTo>
                  <a:pt x="14836" y="4282"/>
                </a:moveTo>
                <a:lnTo>
                  <a:pt x="12685" y="661"/>
                </a:lnTo>
                <a:cubicBezTo>
                  <a:pt x="12440" y="252"/>
                  <a:pt x="12000" y="1"/>
                  <a:pt x="11524" y="0"/>
                </a:cubicBezTo>
                <a:lnTo>
                  <a:pt x="3617" y="0"/>
                </a:lnTo>
                <a:cubicBezTo>
                  <a:pt x="3141" y="1"/>
                  <a:pt x="2701" y="252"/>
                  <a:pt x="2457" y="661"/>
                </a:cubicBezTo>
                <a:lnTo>
                  <a:pt x="306" y="4283"/>
                </a:lnTo>
                <a:cubicBezTo>
                  <a:pt x="0" y="4802"/>
                  <a:pt x="72" y="5460"/>
                  <a:pt x="484" y="5899"/>
                </a:cubicBezTo>
                <a:lnTo>
                  <a:pt x="6588" y="12376"/>
                </a:lnTo>
                <a:cubicBezTo>
                  <a:pt x="7121" y="12941"/>
                  <a:pt x="8020" y="12941"/>
                  <a:pt x="8553" y="12376"/>
                </a:cubicBezTo>
                <a:lnTo>
                  <a:pt x="14658" y="5899"/>
                </a:lnTo>
                <a:cubicBezTo>
                  <a:pt x="15070" y="5460"/>
                  <a:pt x="15142" y="4801"/>
                  <a:pt x="14836" y="4282"/>
                </a:cubicBezTo>
                <a:close/>
                <a:moveTo>
                  <a:pt x="11680" y="5840"/>
                </a:moveTo>
                <a:lnTo>
                  <a:pt x="8600" y="9107"/>
                </a:lnTo>
                <a:cubicBezTo>
                  <a:pt x="8041" y="9700"/>
                  <a:pt x="7099" y="9700"/>
                  <a:pt x="6540" y="9107"/>
                </a:cubicBezTo>
                <a:lnTo>
                  <a:pt x="3461" y="5840"/>
                </a:lnTo>
                <a:cubicBezTo>
                  <a:pt x="3324" y="5706"/>
                  <a:pt x="3326" y="5484"/>
                  <a:pt x="3466" y="5353"/>
                </a:cubicBezTo>
                <a:cubicBezTo>
                  <a:pt x="3606" y="5221"/>
                  <a:pt x="3827" y="5233"/>
                  <a:pt x="3952" y="5378"/>
                </a:cubicBezTo>
                <a:lnTo>
                  <a:pt x="7032" y="8644"/>
                </a:lnTo>
                <a:cubicBezTo>
                  <a:pt x="7324" y="8954"/>
                  <a:pt x="7817" y="8954"/>
                  <a:pt x="8109" y="8644"/>
                </a:cubicBezTo>
                <a:lnTo>
                  <a:pt x="11188" y="5378"/>
                </a:lnTo>
                <a:cubicBezTo>
                  <a:pt x="11316" y="5242"/>
                  <a:pt x="11529" y="5236"/>
                  <a:pt x="11665" y="5364"/>
                </a:cubicBezTo>
                <a:cubicBezTo>
                  <a:pt x="11801" y="5492"/>
                  <a:pt x="11807" y="5705"/>
                  <a:pt x="11679" y="5841"/>
                </a:cubicBezTo>
                <a:lnTo>
                  <a:pt x="11680" y="58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文本框 12"/>
          <p:cNvSpPr txBox="1"/>
          <p:nvPr/>
        </p:nvSpPr>
        <p:spPr>
          <a:xfrm>
            <a:off x="778510" y="3180080"/>
            <a:ext cx="2456815" cy="2334678"/>
          </a:xfrm>
          <a:prstGeom prst="rect">
            <a:avLst/>
          </a:prstGeom>
          <a:noFill/>
        </p:spPr>
        <p:txBody>
          <a:bodyPr wrap="square" rtlCol="0">
            <a:spAutoFit/>
          </a:bodyPr>
          <a:lstStyle/>
          <a:p>
            <a:pPr fontAlgn="auto">
              <a:lnSpc>
                <a:spcPct val="132000"/>
              </a:lnSpc>
            </a:pP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1976</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年，两位美国计算机学家 </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Whitfield Diffie </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和 </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Martin Hellman</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，提出了一种崭新构思，可以在不传递密钥的情况下，完成解密。这被称为 </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Diffie-Hellman</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密钥交换算法。</a:t>
            </a:r>
          </a:p>
        </p:txBody>
      </p:sp>
      <p:sp>
        <p:nvSpPr>
          <p:cNvPr id="15" name="椭圆 14"/>
          <p:cNvSpPr/>
          <p:nvPr/>
        </p:nvSpPr>
        <p:spPr>
          <a:xfrm>
            <a:off x="5100303" y="1407567"/>
            <a:ext cx="1547991" cy="1547991"/>
          </a:xfrm>
          <a:prstGeom prst="ellipse">
            <a:avLst/>
          </a:prstGeom>
          <a:blipFill>
            <a:blip r:embed="rId6">
              <a:extLst>
                <a:ext uri="{BEBA8EAE-BF5A-486C-A8C5-ECC9F3942E4B}">
                  <a14:imgProps xmlns:a14="http://schemas.microsoft.com/office/drawing/2010/main">
                    <a14:imgLayer r:embed="rId7">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6" name="椭圆 15"/>
          <p:cNvSpPr/>
          <p:nvPr/>
        </p:nvSpPr>
        <p:spPr>
          <a:xfrm>
            <a:off x="5094816" y="1414780"/>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椭圆 16"/>
          <p:cNvSpPr/>
          <p:nvPr/>
        </p:nvSpPr>
        <p:spPr>
          <a:xfrm>
            <a:off x="6187271" y="1262860"/>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9" name="文本框 18"/>
          <p:cNvSpPr txBox="1"/>
          <p:nvPr/>
        </p:nvSpPr>
        <p:spPr>
          <a:xfrm>
            <a:off x="4399471" y="3181985"/>
            <a:ext cx="2897721" cy="2984728"/>
          </a:xfrm>
          <a:prstGeom prst="rect">
            <a:avLst/>
          </a:prstGeom>
          <a:noFill/>
        </p:spPr>
        <p:txBody>
          <a:bodyPr wrap="square" rtlCol="0">
            <a:spAutoFit/>
          </a:bodyPr>
          <a:lstStyle/>
          <a:p>
            <a:pP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假如甲要和乙通讯，甲使用公钥 </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A </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加密，将密文传递给乙，乙使用私钥 </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B </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解密得到明文。其中公钥在网络上传递，私钥只有乙自己拥有，不在网络上传递，这样即使知道了公钥 </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A </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也无法解密。反过来也一样。只要私钥不泄漏，通信就是安全的，这就是非对称加密算法。</a:t>
            </a:r>
          </a:p>
        </p:txBody>
      </p:sp>
      <p:sp>
        <p:nvSpPr>
          <p:cNvPr id="21" name="椭圆 20"/>
          <p:cNvSpPr/>
          <p:nvPr/>
        </p:nvSpPr>
        <p:spPr>
          <a:xfrm>
            <a:off x="8887757" y="1400354"/>
            <a:ext cx="1547991" cy="1547991"/>
          </a:xfrm>
          <a:prstGeom prst="ellipse">
            <a:avLst/>
          </a:prstGeom>
          <a:blipFill>
            <a:blip r:embed="rId8">
              <a:extLst>
                <a:ext uri="{BEBA8EAE-BF5A-486C-A8C5-ECC9F3942E4B}">
                  <a14:imgProps xmlns:a14="http://schemas.microsoft.com/office/drawing/2010/main">
                    <a14:imgLayer r:embed="rId9">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6" name="椭圆 5"/>
          <p:cNvSpPr/>
          <p:nvPr/>
        </p:nvSpPr>
        <p:spPr>
          <a:xfrm>
            <a:off x="8875057" y="1407567"/>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椭圆 22"/>
          <p:cNvSpPr/>
          <p:nvPr/>
        </p:nvSpPr>
        <p:spPr>
          <a:xfrm>
            <a:off x="9974725" y="1255647"/>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5" name="文本框 24"/>
          <p:cNvSpPr txBox="1"/>
          <p:nvPr/>
        </p:nvSpPr>
        <p:spPr>
          <a:xfrm>
            <a:off x="8195093" y="3155315"/>
            <a:ext cx="2897721" cy="2659702"/>
          </a:xfrm>
          <a:prstGeom prst="rect">
            <a:avLst/>
          </a:prstGeom>
          <a:noFill/>
        </p:spPr>
        <p:txBody>
          <a:bodyPr wrap="square" rtlCol="0">
            <a:spAutoFit/>
          </a:bodyPr>
          <a:lstStyle/>
          <a:p>
            <a:pPr fontAlgn="auto">
              <a:lnSpc>
                <a:spcPct val="132000"/>
              </a:lnSpc>
            </a:pP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1977</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年，三位数学家 </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Rivest</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Shamir </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和 </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Adleman</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大素数分解难题设计了一种算法，可以实现非对称加密。该算法用他们三个人的名字命名，叫做 </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RSA </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算法。直到现在，</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RSA </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算法仍是最广泛使用的非对称加密算法。</a:t>
            </a:r>
          </a:p>
        </p:txBody>
      </p:sp>
      <p:sp>
        <p:nvSpPr>
          <p:cNvPr id="27" name="arrow-pointing-left-circular-button_20407"/>
          <p:cNvSpPr>
            <a:spLocks noChangeAspect="1"/>
          </p:cNvSpPr>
          <p:nvPr/>
        </p:nvSpPr>
        <p:spPr bwMode="auto">
          <a:xfrm>
            <a:off x="6357195" y="1408646"/>
            <a:ext cx="317379" cy="354719"/>
          </a:xfrm>
          <a:custGeom>
            <a:avLst/>
            <a:gdLst>
              <a:gd name="connsiteX0" fmla="*/ 270066 w 541458"/>
              <a:gd name="connsiteY0" fmla="*/ 45979 h 605161"/>
              <a:gd name="connsiteX1" fmla="*/ 357669 w 541458"/>
              <a:gd name="connsiteY1" fmla="*/ 101865 h 605161"/>
              <a:gd name="connsiteX2" fmla="*/ 471122 w 541458"/>
              <a:gd name="connsiteY2" fmla="*/ 195009 h 605161"/>
              <a:gd name="connsiteX3" fmla="*/ 492664 w 541458"/>
              <a:gd name="connsiteY3" fmla="*/ 227967 h 605161"/>
              <a:gd name="connsiteX4" fmla="*/ 285863 w 541458"/>
              <a:gd name="connsiteY4" fmla="*/ 551819 h 605161"/>
              <a:gd name="connsiteX5" fmla="*/ 255705 w 541458"/>
              <a:gd name="connsiteY5" fmla="*/ 551819 h 605161"/>
              <a:gd name="connsiteX6" fmla="*/ 48904 w 541458"/>
              <a:gd name="connsiteY6" fmla="*/ 227967 h 605161"/>
              <a:gd name="connsiteX7" fmla="*/ 70446 w 541458"/>
              <a:gd name="connsiteY7" fmla="*/ 195009 h 605161"/>
              <a:gd name="connsiteX8" fmla="*/ 182463 w 541458"/>
              <a:gd name="connsiteY8" fmla="*/ 101865 h 605161"/>
              <a:gd name="connsiteX9" fmla="*/ 270066 w 541458"/>
              <a:gd name="connsiteY9" fmla="*/ 45979 h 605161"/>
              <a:gd name="connsiteX10" fmla="*/ 270065 w 541458"/>
              <a:gd name="connsiteY10" fmla="*/ 22931 h 605161"/>
              <a:gd name="connsiteX11" fmla="*/ 163806 w 541458"/>
              <a:gd name="connsiteY11" fmla="*/ 88858 h 605161"/>
              <a:gd name="connsiteX12" fmla="*/ 48931 w 541458"/>
              <a:gd name="connsiteY12" fmla="*/ 177715 h 605161"/>
              <a:gd name="connsiteX13" fmla="*/ 24520 w 541458"/>
              <a:gd name="connsiteY13" fmla="*/ 210678 h 605161"/>
              <a:gd name="connsiteX14" fmla="*/ 255706 w 541458"/>
              <a:gd name="connsiteY14" fmla="*/ 577573 h 605161"/>
              <a:gd name="connsiteX15" fmla="*/ 284425 w 541458"/>
              <a:gd name="connsiteY15" fmla="*/ 577573 h 605161"/>
              <a:gd name="connsiteX16" fmla="*/ 517047 w 541458"/>
              <a:gd name="connsiteY16" fmla="*/ 210678 h 605161"/>
              <a:gd name="connsiteX17" fmla="*/ 492636 w 541458"/>
              <a:gd name="connsiteY17" fmla="*/ 177715 h 605161"/>
              <a:gd name="connsiteX18" fmla="*/ 376325 w 541458"/>
              <a:gd name="connsiteY18" fmla="*/ 88858 h 605161"/>
              <a:gd name="connsiteX19" fmla="*/ 270065 w 541458"/>
              <a:gd name="connsiteY19" fmla="*/ 22931 h 605161"/>
              <a:gd name="connsiteX20" fmla="*/ 270065 w 541458"/>
              <a:gd name="connsiteY20" fmla="*/ 0 h 605161"/>
              <a:gd name="connsiteX21" fmla="*/ 514175 w 541458"/>
              <a:gd name="connsiteY21" fmla="*/ 157650 h 605161"/>
              <a:gd name="connsiteX22" fmla="*/ 541458 w 541458"/>
              <a:gd name="connsiteY22" fmla="*/ 190613 h 605161"/>
              <a:gd name="connsiteX23" fmla="*/ 282989 w 541458"/>
              <a:gd name="connsiteY23" fmla="*/ 601937 h 605161"/>
              <a:gd name="connsiteX24" fmla="*/ 257142 w 541458"/>
              <a:gd name="connsiteY24" fmla="*/ 601937 h 605161"/>
              <a:gd name="connsiteX25" fmla="*/ 109 w 541458"/>
              <a:gd name="connsiteY25" fmla="*/ 190613 h 605161"/>
              <a:gd name="connsiteX26" fmla="*/ 27392 w 541458"/>
              <a:gd name="connsiteY26" fmla="*/ 157650 h 605161"/>
              <a:gd name="connsiteX27" fmla="*/ 270065 w 541458"/>
              <a:gd name="connsiteY27" fmla="*/ 0 h 60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458" h="605161">
                <a:moveTo>
                  <a:pt x="270066" y="45979"/>
                </a:moveTo>
                <a:cubicBezTo>
                  <a:pt x="318894" y="45979"/>
                  <a:pt x="333255" y="66041"/>
                  <a:pt x="357669" y="101865"/>
                </a:cubicBezTo>
                <a:cubicBezTo>
                  <a:pt x="380647" y="134824"/>
                  <a:pt x="409369" y="176380"/>
                  <a:pt x="471122" y="195009"/>
                </a:cubicBezTo>
                <a:cubicBezTo>
                  <a:pt x="485483" y="199308"/>
                  <a:pt x="494100" y="213637"/>
                  <a:pt x="492664" y="227967"/>
                </a:cubicBezTo>
                <a:cubicBezTo>
                  <a:pt x="468250" y="427151"/>
                  <a:pt x="344744" y="518861"/>
                  <a:pt x="285863" y="551819"/>
                </a:cubicBezTo>
                <a:cubicBezTo>
                  <a:pt x="275810" y="556118"/>
                  <a:pt x="264322" y="556118"/>
                  <a:pt x="255705" y="551819"/>
                </a:cubicBezTo>
                <a:cubicBezTo>
                  <a:pt x="196824" y="518861"/>
                  <a:pt x="71882" y="427151"/>
                  <a:pt x="48904" y="227967"/>
                </a:cubicBezTo>
                <a:cubicBezTo>
                  <a:pt x="46032" y="213637"/>
                  <a:pt x="56085" y="199308"/>
                  <a:pt x="70446" y="195009"/>
                </a:cubicBezTo>
                <a:cubicBezTo>
                  <a:pt x="130763" y="176380"/>
                  <a:pt x="160921" y="134824"/>
                  <a:pt x="182463" y="101865"/>
                </a:cubicBezTo>
                <a:cubicBezTo>
                  <a:pt x="208313" y="66041"/>
                  <a:pt x="221238" y="45979"/>
                  <a:pt x="270066" y="45979"/>
                </a:cubicBezTo>
                <a:close/>
                <a:moveTo>
                  <a:pt x="270065" y="22931"/>
                </a:moveTo>
                <a:cubicBezTo>
                  <a:pt x="209756" y="22931"/>
                  <a:pt x="189653" y="51595"/>
                  <a:pt x="163806" y="88858"/>
                </a:cubicBezTo>
                <a:cubicBezTo>
                  <a:pt x="140831" y="123254"/>
                  <a:pt x="112112" y="163383"/>
                  <a:pt x="48931" y="177715"/>
                </a:cubicBezTo>
                <a:cubicBezTo>
                  <a:pt x="33136" y="180581"/>
                  <a:pt x="23084" y="194913"/>
                  <a:pt x="24520" y="210678"/>
                </a:cubicBezTo>
                <a:cubicBezTo>
                  <a:pt x="43187" y="448586"/>
                  <a:pt x="198269" y="547476"/>
                  <a:pt x="255706" y="577573"/>
                </a:cubicBezTo>
                <a:cubicBezTo>
                  <a:pt x="265758" y="581872"/>
                  <a:pt x="275809" y="581872"/>
                  <a:pt x="284425" y="577573"/>
                </a:cubicBezTo>
                <a:cubicBezTo>
                  <a:pt x="343298" y="547476"/>
                  <a:pt x="496944" y="448586"/>
                  <a:pt x="517047" y="210678"/>
                </a:cubicBezTo>
                <a:cubicBezTo>
                  <a:pt x="518483" y="194913"/>
                  <a:pt x="508431" y="180581"/>
                  <a:pt x="492636" y="177715"/>
                </a:cubicBezTo>
                <a:cubicBezTo>
                  <a:pt x="428019" y="163383"/>
                  <a:pt x="400736" y="123254"/>
                  <a:pt x="376325" y="88858"/>
                </a:cubicBezTo>
                <a:cubicBezTo>
                  <a:pt x="350478" y="51595"/>
                  <a:pt x="330375" y="22931"/>
                  <a:pt x="270065" y="22931"/>
                </a:cubicBezTo>
                <a:close/>
                <a:moveTo>
                  <a:pt x="270065" y="0"/>
                </a:moveTo>
                <a:cubicBezTo>
                  <a:pt x="410788" y="0"/>
                  <a:pt x="374889" y="141885"/>
                  <a:pt x="514175" y="157650"/>
                </a:cubicBezTo>
                <a:cubicBezTo>
                  <a:pt x="529971" y="160517"/>
                  <a:pt x="541458" y="173415"/>
                  <a:pt x="541458" y="190613"/>
                </a:cubicBezTo>
                <a:cubicBezTo>
                  <a:pt x="527099" y="470084"/>
                  <a:pt x="336119" y="577573"/>
                  <a:pt x="282989" y="601937"/>
                </a:cubicBezTo>
                <a:cubicBezTo>
                  <a:pt x="275809" y="606236"/>
                  <a:pt x="265758" y="606236"/>
                  <a:pt x="257142" y="601937"/>
                </a:cubicBezTo>
                <a:cubicBezTo>
                  <a:pt x="205448" y="577573"/>
                  <a:pt x="13032" y="470084"/>
                  <a:pt x="109" y="190613"/>
                </a:cubicBezTo>
                <a:cubicBezTo>
                  <a:pt x="-1327" y="173415"/>
                  <a:pt x="11596" y="160517"/>
                  <a:pt x="27392" y="157650"/>
                </a:cubicBezTo>
                <a:cubicBezTo>
                  <a:pt x="165242" y="141885"/>
                  <a:pt x="129343" y="0"/>
                  <a:pt x="270065"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arrow-pointing-left-circular-button_20407"/>
          <p:cNvSpPr>
            <a:spLocks noChangeAspect="1"/>
          </p:cNvSpPr>
          <p:nvPr/>
        </p:nvSpPr>
        <p:spPr bwMode="auto">
          <a:xfrm>
            <a:off x="10142524" y="1390785"/>
            <a:ext cx="332204" cy="365367"/>
          </a:xfrm>
          <a:custGeom>
            <a:avLst/>
            <a:gdLst>
              <a:gd name="connsiteX0" fmla="*/ 458312 w 547887"/>
              <a:gd name="connsiteY0" fmla="*/ 414273 h 602581"/>
              <a:gd name="connsiteX1" fmla="*/ 543041 w 547887"/>
              <a:gd name="connsiteY1" fmla="*/ 498842 h 602581"/>
              <a:gd name="connsiteX2" fmla="*/ 547349 w 547887"/>
              <a:gd name="connsiteY2" fmla="*/ 514609 h 602581"/>
              <a:gd name="connsiteX3" fmla="*/ 534424 w 547887"/>
              <a:gd name="connsiteY3" fmla="*/ 526076 h 602581"/>
              <a:gd name="connsiteX4" fmla="*/ 481289 w 547887"/>
              <a:gd name="connsiteY4" fmla="*/ 536109 h 602581"/>
              <a:gd name="connsiteX5" fmla="*/ 471236 w 547887"/>
              <a:gd name="connsiteY5" fmla="*/ 589144 h 602581"/>
              <a:gd name="connsiteX6" fmla="*/ 459748 w 547887"/>
              <a:gd name="connsiteY6" fmla="*/ 602044 h 602581"/>
              <a:gd name="connsiteX7" fmla="*/ 443951 w 547887"/>
              <a:gd name="connsiteY7" fmla="*/ 597744 h 602581"/>
              <a:gd name="connsiteX8" fmla="*/ 333372 w 547887"/>
              <a:gd name="connsiteY8" fmla="*/ 487375 h 602581"/>
              <a:gd name="connsiteX9" fmla="*/ 341989 w 547887"/>
              <a:gd name="connsiteY9" fmla="*/ 480208 h 602581"/>
              <a:gd name="connsiteX10" fmla="*/ 347733 w 547887"/>
              <a:gd name="connsiteY10" fmla="*/ 477341 h 602581"/>
              <a:gd name="connsiteX11" fmla="*/ 396560 w 547887"/>
              <a:gd name="connsiteY11" fmla="*/ 484508 h 602581"/>
              <a:gd name="connsiteX12" fmla="*/ 433898 w 547887"/>
              <a:gd name="connsiteY12" fmla="*/ 475908 h 602581"/>
              <a:gd name="connsiteX13" fmla="*/ 454003 w 547887"/>
              <a:gd name="connsiteY13" fmla="*/ 442941 h 602581"/>
              <a:gd name="connsiteX14" fmla="*/ 88068 w 547887"/>
              <a:gd name="connsiteY14" fmla="*/ 414273 h 602581"/>
              <a:gd name="connsiteX15" fmla="*/ 92373 w 547887"/>
              <a:gd name="connsiteY15" fmla="*/ 442941 h 602581"/>
              <a:gd name="connsiteX16" fmla="*/ 112462 w 547887"/>
              <a:gd name="connsiteY16" fmla="*/ 475908 h 602581"/>
              <a:gd name="connsiteX17" fmla="*/ 149770 w 547887"/>
              <a:gd name="connsiteY17" fmla="*/ 484508 h 602581"/>
              <a:gd name="connsiteX18" fmla="*/ 198558 w 547887"/>
              <a:gd name="connsiteY18" fmla="*/ 477341 h 602581"/>
              <a:gd name="connsiteX19" fmla="*/ 205732 w 547887"/>
              <a:gd name="connsiteY19" fmla="*/ 480208 h 602581"/>
              <a:gd name="connsiteX20" fmla="*/ 212907 w 547887"/>
              <a:gd name="connsiteY20" fmla="*/ 487375 h 602581"/>
              <a:gd name="connsiteX21" fmla="*/ 103853 w 547887"/>
              <a:gd name="connsiteY21" fmla="*/ 597744 h 602581"/>
              <a:gd name="connsiteX22" fmla="*/ 86633 w 547887"/>
              <a:gd name="connsiteY22" fmla="*/ 602044 h 602581"/>
              <a:gd name="connsiteX23" fmla="*/ 76589 w 547887"/>
              <a:gd name="connsiteY23" fmla="*/ 589144 h 602581"/>
              <a:gd name="connsiteX24" fmla="*/ 66545 w 547887"/>
              <a:gd name="connsiteY24" fmla="*/ 536109 h 602581"/>
              <a:gd name="connsiteX25" fmla="*/ 12017 w 547887"/>
              <a:gd name="connsiteY25" fmla="*/ 526076 h 602581"/>
              <a:gd name="connsiteX26" fmla="*/ 538 w 547887"/>
              <a:gd name="connsiteY26" fmla="*/ 514609 h 602581"/>
              <a:gd name="connsiteX27" fmla="*/ 4843 w 547887"/>
              <a:gd name="connsiteY27" fmla="*/ 498842 h 602581"/>
              <a:gd name="connsiteX28" fmla="*/ 273945 w 547887"/>
              <a:gd name="connsiteY28" fmla="*/ 94487 h 602581"/>
              <a:gd name="connsiteX29" fmla="*/ 428321 w 547887"/>
              <a:gd name="connsiteY29" fmla="*/ 249322 h 602581"/>
              <a:gd name="connsiteX30" fmla="*/ 273945 w 547887"/>
              <a:gd name="connsiteY30" fmla="*/ 404157 h 602581"/>
              <a:gd name="connsiteX31" fmla="*/ 119569 w 547887"/>
              <a:gd name="connsiteY31" fmla="*/ 249322 h 602581"/>
              <a:gd name="connsiteX32" fmla="*/ 273945 w 547887"/>
              <a:gd name="connsiteY32" fmla="*/ 94487 h 602581"/>
              <a:gd name="connsiteX33" fmla="*/ 273254 w 547887"/>
              <a:gd name="connsiteY33" fmla="*/ 68790 h 602581"/>
              <a:gd name="connsiteX34" fmla="*/ 92381 w 547887"/>
              <a:gd name="connsiteY34" fmla="*/ 249364 h 602581"/>
              <a:gd name="connsiteX35" fmla="*/ 273254 w 547887"/>
              <a:gd name="connsiteY35" fmla="*/ 431371 h 602581"/>
              <a:gd name="connsiteX36" fmla="*/ 454127 w 547887"/>
              <a:gd name="connsiteY36" fmla="*/ 249364 h 602581"/>
              <a:gd name="connsiteX37" fmla="*/ 273254 w 547887"/>
              <a:gd name="connsiteY37" fmla="*/ 68790 h 602581"/>
              <a:gd name="connsiteX38" fmla="*/ 273254 w 547887"/>
              <a:gd name="connsiteY38" fmla="*/ 0 h 602581"/>
              <a:gd name="connsiteX39" fmla="*/ 293351 w 547887"/>
              <a:gd name="connsiteY39" fmla="*/ 8599 h 602581"/>
              <a:gd name="connsiteX40" fmla="*/ 327803 w 547887"/>
              <a:gd name="connsiteY40" fmla="*/ 42994 h 602581"/>
              <a:gd name="connsiteX41" fmla="*/ 353642 w 547887"/>
              <a:gd name="connsiteY41" fmla="*/ 51592 h 602581"/>
              <a:gd name="connsiteX42" fmla="*/ 399578 w 547887"/>
              <a:gd name="connsiteY42" fmla="*/ 42994 h 602581"/>
              <a:gd name="connsiteX43" fmla="*/ 422546 w 547887"/>
              <a:gd name="connsiteY43" fmla="*/ 48726 h 602581"/>
              <a:gd name="connsiteX44" fmla="*/ 434030 w 547887"/>
              <a:gd name="connsiteY44" fmla="*/ 68790 h 602581"/>
              <a:gd name="connsiteX45" fmla="*/ 441207 w 547887"/>
              <a:gd name="connsiteY45" fmla="*/ 114650 h 602581"/>
              <a:gd name="connsiteX46" fmla="*/ 456998 w 547887"/>
              <a:gd name="connsiteY46" fmla="*/ 137580 h 602581"/>
              <a:gd name="connsiteX47" fmla="*/ 500063 w 547887"/>
              <a:gd name="connsiteY47" fmla="*/ 157644 h 602581"/>
              <a:gd name="connsiteX48" fmla="*/ 514418 w 547887"/>
              <a:gd name="connsiteY48" fmla="*/ 174841 h 602581"/>
              <a:gd name="connsiteX49" fmla="*/ 512983 w 547887"/>
              <a:gd name="connsiteY49" fmla="*/ 197771 h 602581"/>
              <a:gd name="connsiteX50" fmla="*/ 491450 w 547887"/>
              <a:gd name="connsiteY50" fmla="*/ 240765 h 602581"/>
              <a:gd name="connsiteX51" fmla="*/ 491450 w 547887"/>
              <a:gd name="connsiteY51" fmla="*/ 267994 h 602581"/>
              <a:gd name="connsiteX52" fmla="*/ 512983 w 547887"/>
              <a:gd name="connsiteY52" fmla="*/ 309555 h 602581"/>
              <a:gd name="connsiteX53" fmla="*/ 514418 w 547887"/>
              <a:gd name="connsiteY53" fmla="*/ 332485 h 602581"/>
              <a:gd name="connsiteX54" fmla="*/ 500063 w 547887"/>
              <a:gd name="connsiteY54" fmla="*/ 349683 h 602581"/>
              <a:gd name="connsiteX55" fmla="*/ 456998 w 547887"/>
              <a:gd name="connsiteY55" fmla="*/ 371180 h 602581"/>
              <a:gd name="connsiteX56" fmla="*/ 441207 w 547887"/>
              <a:gd name="connsiteY56" fmla="*/ 392676 h 602581"/>
              <a:gd name="connsiteX57" fmla="*/ 434030 w 547887"/>
              <a:gd name="connsiteY57" fmla="*/ 439970 h 602581"/>
              <a:gd name="connsiteX58" fmla="*/ 422546 w 547887"/>
              <a:gd name="connsiteY58" fmla="*/ 460034 h 602581"/>
              <a:gd name="connsiteX59" fmla="*/ 399578 w 547887"/>
              <a:gd name="connsiteY59" fmla="*/ 464333 h 602581"/>
              <a:gd name="connsiteX60" fmla="*/ 352207 w 547887"/>
              <a:gd name="connsiteY60" fmla="*/ 457168 h 602581"/>
              <a:gd name="connsiteX61" fmla="*/ 327803 w 547887"/>
              <a:gd name="connsiteY61" fmla="*/ 465766 h 602581"/>
              <a:gd name="connsiteX62" fmla="*/ 293351 w 547887"/>
              <a:gd name="connsiteY62" fmla="*/ 500161 h 602581"/>
              <a:gd name="connsiteX63" fmla="*/ 273254 w 547887"/>
              <a:gd name="connsiteY63" fmla="*/ 508760 h 602581"/>
              <a:gd name="connsiteX64" fmla="*/ 253157 w 547887"/>
              <a:gd name="connsiteY64" fmla="*/ 500161 h 602581"/>
              <a:gd name="connsiteX65" fmla="*/ 220141 w 547887"/>
              <a:gd name="connsiteY65" fmla="*/ 465766 h 602581"/>
              <a:gd name="connsiteX66" fmla="*/ 194301 w 547887"/>
              <a:gd name="connsiteY66" fmla="*/ 457168 h 602581"/>
              <a:gd name="connsiteX67" fmla="*/ 146930 w 547887"/>
              <a:gd name="connsiteY67" fmla="*/ 464333 h 602581"/>
              <a:gd name="connsiteX68" fmla="*/ 125397 w 547887"/>
              <a:gd name="connsiteY68" fmla="*/ 460034 h 602581"/>
              <a:gd name="connsiteX69" fmla="*/ 112478 w 547887"/>
              <a:gd name="connsiteY69" fmla="*/ 439970 h 602581"/>
              <a:gd name="connsiteX70" fmla="*/ 105301 w 547887"/>
              <a:gd name="connsiteY70" fmla="*/ 392676 h 602581"/>
              <a:gd name="connsiteX71" fmla="*/ 89510 w 547887"/>
              <a:gd name="connsiteY71" fmla="*/ 371180 h 602581"/>
              <a:gd name="connsiteX72" fmla="*/ 47881 w 547887"/>
              <a:gd name="connsiteY72" fmla="*/ 349683 h 602581"/>
              <a:gd name="connsiteX73" fmla="*/ 32090 w 547887"/>
              <a:gd name="connsiteY73" fmla="*/ 332485 h 602581"/>
              <a:gd name="connsiteX74" fmla="*/ 33525 w 547887"/>
              <a:gd name="connsiteY74" fmla="*/ 309555 h 602581"/>
              <a:gd name="connsiteX75" fmla="*/ 56493 w 547887"/>
              <a:gd name="connsiteY75" fmla="*/ 267994 h 602581"/>
              <a:gd name="connsiteX76" fmla="*/ 56493 w 547887"/>
              <a:gd name="connsiteY76" fmla="*/ 240765 h 602581"/>
              <a:gd name="connsiteX77" fmla="*/ 33525 w 547887"/>
              <a:gd name="connsiteY77" fmla="*/ 197771 h 602581"/>
              <a:gd name="connsiteX78" fmla="*/ 32090 w 547887"/>
              <a:gd name="connsiteY78" fmla="*/ 176274 h 602581"/>
              <a:gd name="connsiteX79" fmla="*/ 47881 w 547887"/>
              <a:gd name="connsiteY79" fmla="*/ 157644 h 602581"/>
              <a:gd name="connsiteX80" fmla="*/ 89510 w 547887"/>
              <a:gd name="connsiteY80" fmla="*/ 137580 h 602581"/>
              <a:gd name="connsiteX81" fmla="*/ 105301 w 547887"/>
              <a:gd name="connsiteY81" fmla="*/ 114650 h 602581"/>
              <a:gd name="connsiteX82" fmla="*/ 112478 w 547887"/>
              <a:gd name="connsiteY82" fmla="*/ 68790 h 602581"/>
              <a:gd name="connsiteX83" fmla="*/ 125397 w 547887"/>
              <a:gd name="connsiteY83" fmla="*/ 48726 h 602581"/>
              <a:gd name="connsiteX84" fmla="*/ 146930 w 547887"/>
              <a:gd name="connsiteY84" fmla="*/ 42994 h 602581"/>
              <a:gd name="connsiteX85" fmla="*/ 194301 w 547887"/>
              <a:gd name="connsiteY85" fmla="*/ 51592 h 602581"/>
              <a:gd name="connsiteX86" fmla="*/ 220141 w 547887"/>
              <a:gd name="connsiteY86" fmla="*/ 42994 h 602581"/>
              <a:gd name="connsiteX87" fmla="*/ 253157 w 547887"/>
              <a:gd name="connsiteY87" fmla="*/ 8599 h 602581"/>
              <a:gd name="connsiteX88" fmla="*/ 273254 w 547887"/>
              <a:gd name="connsiteY88" fmla="*/ 0 h 60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47887" h="602581">
                <a:moveTo>
                  <a:pt x="458312" y="414273"/>
                </a:moveTo>
                <a:lnTo>
                  <a:pt x="543041" y="498842"/>
                </a:lnTo>
                <a:cubicBezTo>
                  <a:pt x="547349" y="503142"/>
                  <a:pt x="548785" y="508875"/>
                  <a:pt x="547349" y="514609"/>
                </a:cubicBezTo>
                <a:cubicBezTo>
                  <a:pt x="544477" y="520342"/>
                  <a:pt x="540168" y="524642"/>
                  <a:pt x="534424" y="526076"/>
                </a:cubicBezTo>
                <a:lnTo>
                  <a:pt x="481289" y="536109"/>
                </a:lnTo>
                <a:lnTo>
                  <a:pt x="471236" y="589144"/>
                </a:lnTo>
                <a:cubicBezTo>
                  <a:pt x="469800" y="594877"/>
                  <a:pt x="465492" y="600611"/>
                  <a:pt x="459748" y="602044"/>
                </a:cubicBezTo>
                <a:cubicBezTo>
                  <a:pt x="454003" y="603477"/>
                  <a:pt x="448259" y="602044"/>
                  <a:pt x="443951" y="597744"/>
                </a:cubicBezTo>
                <a:lnTo>
                  <a:pt x="333372" y="487375"/>
                </a:lnTo>
                <a:lnTo>
                  <a:pt x="341989" y="480208"/>
                </a:lnTo>
                <a:cubicBezTo>
                  <a:pt x="343425" y="477341"/>
                  <a:pt x="344861" y="477341"/>
                  <a:pt x="347733" y="477341"/>
                </a:cubicBezTo>
                <a:lnTo>
                  <a:pt x="396560" y="484508"/>
                </a:lnTo>
                <a:cubicBezTo>
                  <a:pt x="409485" y="487375"/>
                  <a:pt x="423845" y="484508"/>
                  <a:pt x="433898" y="475908"/>
                </a:cubicBezTo>
                <a:cubicBezTo>
                  <a:pt x="445387" y="468741"/>
                  <a:pt x="452567" y="455841"/>
                  <a:pt x="454003" y="442941"/>
                </a:cubicBezTo>
                <a:close/>
                <a:moveTo>
                  <a:pt x="88068" y="414273"/>
                </a:moveTo>
                <a:lnTo>
                  <a:pt x="92373" y="442941"/>
                </a:lnTo>
                <a:cubicBezTo>
                  <a:pt x="95243" y="455841"/>
                  <a:pt x="102418" y="468741"/>
                  <a:pt x="112462" y="475908"/>
                </a:cubicBezTo>
                <a:cubicBezTo>
                  <a:pt x="123942" y="484508"/>
                  <a:pt x="136856" y="487375"/>
                  <a:pt x="149770" y="484508"/>
                </a:cubicBezTo>
                <a:lnTo>
                  <a:pt x="198558" y="477341"/>
                </a:lnTo>
                <a:cubicBezTo>
                  <a:pt x="201428" y="477341"/>
                  <a:pt x="204297" y="477341"/>
                  <a:pt x="205732" y="480208"/>
                </a:cubicBezTo>
                <a:lnTo>
                  <a:pt x="212907" y="487375"/>
                </a:lnTo>
                <a:lnTo>
                  <a:pt x="103853" y="597744"/>
                </a:lnTo>
                <a:cubicBezTo>
                  <a:pt x="99548" y="602044"/>
                  <a:pt x="92373" y="603477"/>
                  <a:pt x="86633" y="602044"/>
                </a:cubicBezTo>
                <a:cubicBezTo>
                  <a:pt x="82329" y="600611"/>
                  <a:pt x="78024" y="594877"/>
                  <a:pt x="76589" y="589144"/>
                </a:cubicBezTo>
                <a:lnTo>
                  <a:pt x="66545" y="536109"/>
                </a:lnTo>
                <a:lnTo>
                  <a:pt x="12017" y="526076"/>
                </a:lnTo>
                <a:cubicBezTo>
                  <a:pt x="6278" y="524642"/>
                  <a:pt x="1973" y="520342"/>
                  <a:pt x="538" y="514609"/>
                </a:cubicBezTo>
                <a:cubicBezTo>
                  <a:pt x="-897" y="508875"/>
                  <a:pt x="538" y="503142"/>
                  <a:pt x="4843" y="498842"/>
                </a:cubicBezTo>
                <a:close/>
                <a:moveTo>
                  <a:pt x="273945" y="94487"/>
                </a:moveTo>
                <a:cubicBezTo>
                  <a:pt x="359205" y="94487"/>
                  <a:pt x="428321" y="163809"/>
                  <a:pt x="428321" y="249322"/>
                </a:cubicBezTo>
                <a:cubicBezTo>
                  <a:pt x="428321" y="334835"/>
                  <a:pt x="359205" y="404157"/>
                  <a:pt x="273945" y="404157"/>
                </a:cubicBezTo>
                <a:cubicBezTo>
                  <a:pt x="188685" y="404157"/>
                  <a:pt x="119569" y="334835"/>
                  <a:pt x="119569" y="249322"/>
                </a:cubicBezTo>
                <a:cubicBezTo>
                  <a:pt x="119569" y="163809"/>
                  <a:pt x="188685" y="94487"/>
                  <a:pt x="273945" y="94487"/>
                </a:cubicBezTo>
                <a:close/>
                <a:moveTo>
                  <a:pt x="273254" y="68790"/>
                </a:moveTo>
                <a:cubicBezTo>
                  <a:pt x="174205" y="68790"/>
                  <a:pt x="92381" y="150478"/>
                  <a:pt x="92381" y="249364"/>
                </a:cubicBezTo>
                <a:cubicBezTo>
                  <a:pt x="92381" y="349683"/>
                  <a:pt x="174205" y="429938"/>
                  <a:pt x="273254" y="431371"/>
                </a:cubicBezTo>
                <a:cubicBezTo>
                  <a:pt x="373739" y="429938"/>
                  <a:pt x="454127" y="349683"/>
                  <a:pt x="454127" y="249364"/>
                </a:cubicBezTo>
                <a:cubicBezTo>
                  <a:pt x="454127" y="150478"/>
                  <a:pt x="373739" y="68790"/>
                  <a:pt x="273254" y="68790"/>
                </a:cubicBezTo>
                <a:close/>
                <a:moveTo>
                  <a:pt x="273254" y="0"/>
                </a:moveTo>
                <a:cubicBezTo>
                  <a:pt x="281867" y="0"/>
                  <a:pt x="289045" y="2866"/>
                  <a:pt x="293351" y="8599"/>
                </a:cubicBezTo>
                <a:lnTo>
                  <a:pt x="327803" y="42994"/>
                </a:lnTo>
                <a:cubicBezTo>
                  <a:pt x="333545" y="48726"/>
                  <a:pt x="343593" y="53025"/>
                  <a:pt x="353642" y="51592"/>
                </a:cubicBezTo>
                <a:lnTo>
                  <a:pt x="399578" y="42994"/>
                </a:lnTo>
                <a:cubicBezTo>
                  <a:pt x="408191" y="41560"/>
                  <a:pt x="415369" y="44427"/>
                  <a:pt x="422546" y="48726"/>
                </a:cubicBezTo>
                <a:cubicBezTo>
                  <a:pt x="428288" y="53025"/>
                  <a:pt x="432595" y="60191"/>
                  <a:pt x="434030" y="68790"/>
                </a:cubicBezTo>
                <a:lnTo>
                  <a:pt x="441207" y="114650"/>
                </a:lnTo>
                <a:cubicBezTo>
                  <a:pt x="442643" y="124682"/>
                  <a:pt x="448385" y="133281"/>
                  <a:pt x="456998" y="137580"/>
                </a:cubicBezTo>
                <a:lnTo>
                  <a:pt x="500063" y="157644"/>
                </a:lnTo>
                <a:cubicBezTo>
                  <a:pt x="507241" y="161943"/>
                  <a:pt x="512983" y="167676"/>
                  <a:pt x="514418" y="174841"/>
                </a:cubicBezTo>
                <a:cubicBezTo>
                  <a:pt x="517289" y="183440"/>
                  <a:pt x="517289" y="192039"/>
                  <a:pt x="512983" y="197771"/>
                </a:cubicBezTo>
                <a:lnTo>
                  <a:pt x="491450" y="240765"/>
                </a:lnTo>
                <a:cubicBezTo>
                  <a:pt x="487143" y="249364"/>
                  <a:pt x="487143" y="259396"/>
                  <a:pt x="491450" y="267994"/>
                </a:cubicBezTo>
                <a:lnTo>
                  <a:pt x="512983" y="309555"/>
                </a:lnTo>
                <a:cubicBezTo>
                  <a:pt x="515853" y="316721"/>
                  <a:pt x="517289" y="325320"/>
                  <a:pt x="514418" y="332485"/>
                </a:cubicBezTo>
                <a:cubicBezTo>
                  <a:pt x="512983" y="339651"/>
                  <a:pt x="507241" y="346816"/>
                  <a:pt x="500063" y="349683"/>
                </a:cubicBezTo>
                <a:lnTo>
                  <a:pt x="456998" y="371180"/>
                </a:lnTo>
                <a:cubicBezTo>
                  <a:pt x="448385" y="375479"/>
                  <a:pt x="442643" y="384078"/>
                  <a:pt x="441207" y="392676"/>
                </a:cubicBezTo>
                <a:lnTo>
                  <a:pt x="434030" y="439970"/>
                </a:lnTo>
                <a:cubicBezTo>
                  <a:pt x="432595" y="448569"/>
                  <a:pt x="428288" y="455735"/>
                  <a:pt x="422546" y="460034"/>
                </a:cubicBezTo>
                <a:cubicBezTo>
                  <a:pt x="415369" y="464333"/>
                  <a:pt x="408191" y="465766"/>
                  <a:pt x="399578" y="464333"/>
                </a:cubicBezTo>
                <a:lnTo>
                  <a:pt x="352207" y="457168"/>
                </a:lnTo>
                <a:cubicBezTo>
                  <a:pt x="343593" y="455735"/>
                  <a:pt x="333545" y="458601"/>
                  <a:pt x="327803" y="465766"/>
                </a:cubicBezTo>
                <a:lnTo>
                  <a:pt x="293351" y="500161"/>
                </a:lnTo>
                <a:cubicBezTo>
                  <a:pt x="289045" y="504461"/>
                  <a:pt x="281867" y="507327"/>
                  <a:pt x="273254" y="508760"/>
                </a:cubicBezTo>
                <a:cubicBezTo>
                  <a:pt x="266077" y="507327"/>
                  <a:pt x="258899" y="504461"/>
                  <a:pt x="253157" y="500161"/>
                </a:cubicBezTo>
                <a:lnTo>
                  <a:pt x="220141" y="465766"/>
                </a:lnTo>
                <a:cubicBezTo>
                  <a:pt x="212963" y="458601"/>
                  <a:pt x="202915" y="455735"/>
                  <a:pt x="194301" y="457168"/>
                </a:cubicBezTo>
                <a:lnTo>
                  <a:pt x="146930" y="464333"/>
                </a:lnTo>
                <a:cubicBezTo>
                  <a:pt x="139753" y="465766"/>
                  <a:pt x="131139" y="464333"/>
                  <a:pt x="125397" y="460034"/>
                </a:cubicBezTo>
                <a:cubicBezTo>
                  <a:pt x="118220" y="455735"/>
                  <a:pt x="113913" y="448569"/>
                  <a:pt x="112478" y="439970"/>
                </a:cubicBezTo>
                <a:lnTo>
                  <a:pt x="105301" y="392676"/>
                </a:lnTo>
                <a:cubicBezTo>
                  <a:pt x="103865" y="384078"/>
                  <a:pt x="98123" y="375479"/>
                  <a:pt x="89510" y="371180"/>
                </a:cubicBezTo>
                <a:lnTo>
                  <a:pt x="47881" y="349683"/>
                </a:lnTo>
                <a:cubicBezTo>
                  <a:pt x="40703" y="346816"/>
                  <a:pt x="34961" y="339651"/>
                  <a:pt x="32090" y="332485"/>
                </a:cubicBezTo>
                <a:cubicBezTo>
                  <a:pt x="29219" y="325320"/>
                  <a:pt x="30655" y="316721"/>
                  <a:pt x="33525" y="309555"/>
                </a:cubicBezTo>
                <a:lnTo>
                  <a:pt x="56493" y="267994"/>
                </a:lnTo>
                <a:cubicBezTo>
                  <a:pt x="60800" y="259396"/>
                  <a:pt x="60800" y="249364"/>
                  <a:pt x="56493" y="240765"/>
                </a:cubicBezTo>
                <a:lnTo>
                  <a:pt x="33525" y="197771"/>
                </a:lnTo>
                <a:cubicBezTo>
                  <a:pt x="30655" y="192039"/>
                  <a:pt x="29219" y="183440"/>
                  <a:pt x="32090" y="176274"/>
                </a:cubicBezTo>
                <a:cubicBezTo>
                  <a:pt x="34961" y="167676"/>
                  <a:pt x="40703" y="161943"/>
                  <a:pt x="47881" y="157644"/>
                </a:cubicBezTo>
                <a:lnTo>
                  <a:pt x="89510" y="137580"/>
                </a:lnTo>
                <a:cubicBezTo>
                  <a:pt x="98123" y="133281"/>
                  <a:pt x="103865" y="124682"/>
                  <a:pt x="105301" y="114650"/>
                </a:cubicBezTo>
                <a:lnTo>
                  <a:pt x="112478" y="68790"/>
                </a:lnTo>
                <a:cubicBezTo>
                  <a:pt x="113913" y="60191"/>
                  <a:pt x="118220" y="53025"/>
                  <a:pt x="125397" y="48726"/>
                </a:cubicBezTo>
                <a:cubicBezTo>
                  <a:pt x="131139" y="44427"/>
                  <a:pt x="139753" y="41560"/>
                  <a:pt x="146930" y="42994"/>
                </a:cubicBezTo>
                <a:lnTo>
                  <a:pt x="194301" y="51592"/>
                </a:lnTo>
                <a:cubicBezTo>
                  <a:pt x="202915" y="53025"/>
                  <a:pt x="212963" y="48726"/>
                  <a:pt x="220141" y="42994"/>
                </a:cubicBezTo>
                <a:lnTo>
                  <a:pt x="253157" y="8599"/>
                </a:lnTo>
                <a:cubicBezTo>
                  <a:pt x="258899" y="2866"/>
                  <a:pt x="266077" y="0"/>
                  <a:pt x="273254"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913251"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非对称加密算法</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RSA</a:t>
            </a:r>
            <a:endPar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2" name="文本框 1"/>
          <p:cNvSpPr txBox="1"/>
          <p:nvPr/>
        </p:nvSpPr>
        <p:spPr>
          <a:xfrm>
            <a:off x="1030341" y="1276241"/>
            <a:ext cx="5155351" cy="530530"/>
          </a:xfrm>
          <a:prstGeom prst="rect">
            <a:avLst/>
          </a:prstGeom>
          <a:noFill/>
        </p:spPr>
        <p:txBody>
          <a:bodyPr wrap="square" rtlCol="0">
            <a:spAutoFit/>
          </a:bodyPr>
          <a:lstStyle/>
          <a:p>
            <a:pPr marL="457200" indent="-457200" algn="l" fontAlgn="auto">
              <a:lnSpc>
                <a:spcPct val="132000"/>
              </a:lnSpc>
              <a:buFont typeface="+mj-ea"/>
              <a:buAutoNum type="circleNumDbPlain"/>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生成密钥对，即公钥和私钥</a:t>
            </a:r>
          </a:p>
        </p:txBody>
      </p:sp>
      <p:sp>
        <p:nvSpPr>
          <p:cNvPr id="38" name="文本框 37"/>
          <p:cNvSpPr txBox="1"/>
          <p:nvPr/>
        </p:nvSpPr>
        <p:spPr>
          <a:xfrm>
            <a:off x="1401277" y="1998759"/>
            <a:ext cx="10123614" cy="2082558"/>
          </a:xfrm>
          <a:prstGeom prst="rect">
            <a:avLst/>
          </a:prstGeom>
          <a:noFill/>
        </p:spPr>
        <p:txBody>
          <a:bodyPr wrap="square" rtlCol="0">
            <a:spAutoFit/>
          </a:bodyPr>
          <a:lstStyle/>
          <a:p>
            <a:pPr marL="342900" indent="-342900" algn="just" fontAlgn="auto">
              <a:lnSpc>
                <a:spcPct val="132000"/>
              </a:lnSpc>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随意选择两个大的质数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和</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q</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不等于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q</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，计算</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N=p*q</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342900" indent="-342900" algn="just" fontAlgn="auto">
              <a:lnSpc>
                <a:spcPct val="132000"/>
              </a:lnSpc>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根据欧拉函数，不大于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N</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且与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N</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互质的整数个数为</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(p-1)*(q-1)</a:t>
            </a:r>
          </a:p>
          <a:p>
            <a:pPr marL="342900" indent="-342900" algn="just" fontAlgn="auto">
              <a:lnSpc>
                <a:spcPct val="132000"/>
              </a:lnSpc>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选择一个整数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e</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，作为公钥，其与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(p-1)*(q-1)</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互质，并且</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e</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小于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(p-1)*(q-1)</a:t>
            </a:r>
          </a:p>
          <a:p>
            <a:pPr marL="342900" indent="-342900" algn="just" fontAlgn="auto">
              <a:lnSpc>
                <a:spcPct val="132000"/>
              </a:lnSpc>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用以下这个公式计算密钥</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d</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d×e</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 ≡ 1 (mod (p-1)(q-1))</a:t>
            </a:r>
          </a:p>
          <a:p>
            <a:pPr marL="342900" indent="-342900" algn="just" fontAlgn="auto">
              <a:lnSpc>
                <a:spcPct val="132000"/>
              </a:lnSpc>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将</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和</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q</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的记录销毁。</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e</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是公钥，</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d</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是私钥。</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d</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是秘密的，而</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e</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是公众知道的。</a:t>
            </a:r>
          </a:p>
        </p:txBody>
      </p:sp>
      <p:sp>
        <p:nvSpPr>
          <p:cNvPr id="23" name="矩形 22">
            <a:extLst>
              <a:ext uri="{FF2B5EF4-FFF2-40B4-BE49-F238E27FC236}">
                <a16:creationId xmlns:a16="http://schemas.microsoft.com/office/drawing/2014/main" id="{A8533A70-0576-D35C-FBA0-2F3B64CCDEF1}"/>
              </a:ext>
            </a:extLst>
          </p:cNvPr>
          <p:cNvSpPr/>
          <p:nvPr/>
        </p:nvSpPr>
        <p:spPr>
          <a:xfrm>
            <a:off x="1798888" y="4272486"/>
            <a:ext cx="6649642" cy="46166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altLang="zh-CN" sz="2400" dirty="0">
                <a:latin typeface="Franklin Gothic Heavy" panose="020B0903020102020204" pitchFamily="34" charset="0"/>
                <a:ea typeface="黑体" panose="02010609060101010101" pitchFamily="49" charset="-122"/>
              </a:rPr>
              <a:t>≡</a:t>
            </a:r>
            <a:r>
              <a:rPr lang="zh-CN" altLang="en-US" sz="2400" dirty="0">
                <a:latin typeface="Franklin Gothic Heavy" panose="020B0903020102020204" pitchFamily="34" charset="0"/>
                <a:ea typeface="黑体" panose="02010609060101010101" pitchFamily="49" charset="-122"/>
              </a:rPr>
              <a:t>的意思是，</a:t>
            </a:r>
            <a:r>
              <a:rPr lang="en-US" altLang="zh-CN" sz="2400" dirty="0">
                <a:latin typeface="Franklin Gothic Heavy" panose="020B0903020102020204" pitchFamily="34" charset="0"/>
                <a:ea typeface="黑体" panose="02010609060101010101" pitchFamily="49" charset="-122"/>
              </a:rPr>
              <a:t>(</a:t>
            </a:r>
            <a:r>
              <a:rPr lang="en-US" altLang="zh-CN" sz="2400" dirty="0" err="1">
                <a:latin typeface="Franklin Gothic Heavy" panose="020B0903020102020204" pitchFamily="34" charset="0"/>
                <a:ea typeface="黑体" panose="02010609060101010101" pitchFamily="49" charset="-122"/>
              </a:rPr>
              <a:t>d×e</a:t>
            </a:r>
            <a:r>
              <a:rPr lang="en-US" altLang="zh-CN" sz="2400" dirty="0">
                <a:latin typeface="Franklin Gothic Heavy" panose="020B0903020102020204" pitchFamily="34" charset="0"/>
                <a:ea typeface="黑体" panose="02010609060101010101" pitchFamily="49" charset="-122"/>
              </a:rPr>
              <a:t>) mod ((p-1)*(q-1))</a:t>
            </a:r>
            <a:r>
              <a:rPr lang="zh-CN" altLang="en-US" sz="2400" dirty="0">
                <a:latin typeface="Franklin Gothic Heavy" panose="020B0903020102020204" pitchFamily="34" charset="0"/>
                <a:ea typeface="黑体" panose="02010609060101010101" pitchFamily="49" charset="-122"/>
              </a:rPr>
              <a:t>余</a:t>
            </a:r>
            <a:r>
              <a:rPr lang="en-US" altLang="zh-CN" sz="2400" dirty="0">
                <a:latin typeface="Franklin Gothic Heavy" panose="020B0903020102020204" pitchFamily="34" charset="0"/>
                <a:ea typeface="黑体" panose="02010609060101010101" pitchFamily="49" charset="-122"/>
              </a:rPr>
              <a:t>1</a:t>
            </a:r>
            <a:endParaRPr lang="zh-CN" altLang="en-US" sz="2400" dirty="0">
              <a:latin typeface="Franklin Gothic Heavy" panose="020B0903020102020204" pitchFamily="34" charset="0"/>
              <a:ea typeface="黑体" panose="02010609060101010101" pitchFamily="49" charset="-122"/>
            </a:endParaRPr>
          </a:p>
        </p:txBody>
      </p:sp>
      <p:pic>
        <p:nvPicPr>
          <p:cNvPr id="26" name="Picture 2">
            <a:extLst>
              <a:ext uri="{FF2B5EF4-FFF2-40B4-BE49-F238E27FC236}">
                <a16:creationId xmlns:a16="http://schemas.microsoft.com/office/drawing/2014/main" id="{DA1265E1-0E09-CCFA-9061-836453E7E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607" y="5122433"/>
            <a:ext cx="3648075" cy="733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3147015"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物联网数据特征</a:t>
            </a:r>
          </a:p>
        </p:txBody>
      </p:sp>
      <p:sp>
        <p:nvSpPr>
          <p:cNvPr id="15" name="椭圆 14"/>
          <p:cNvSpPr/>
          <p:nvPr/>
        </p:nvSpPr>
        <p:spPr>
          <a:xfrm>
            <a:off x="803908" y="1536278"/>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16" name="椭圆 15"/>
          <p:cNvSpPr/>
          <p:nvPr/>
        </p:nvSpPr>
        <p:spPr>
          <a:xfrm>
            <a:off x="6230698" y="1536278"/>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336" y="1509440"/>
            <a:ext cx="914275" cy="914275"/>
          </a:xfrm>
          <a:prstGeom prst="rect">
            <a:avLst/>
          </a:prstGeom>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789" y="1702765"/>
            <a:ext cx="720950" cy="720950"/>
          </a:xfrm>
          <a:prstGeom prst="rect">
            <a:avLst/>
          </a:prstGeom>
        </p:spPr>
      </p:pic>
      <p:sp>
        <p:nvSpPr>
          <p:cNvPr id="19" name="文本占位符 1"/>
          <p:cNvSpPr>
            <a:spLocks noGrp="1"/>
          </p:cNvSpPr>
          <p:nvPr/>
        </p:nvSpPr>
        <p:spPr>
          <a:xfrm>
            <a:off x="1958196" y="1581785"/>
            <a:ext cx="3916393" cy="39712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2000"/>
              </a:lnSpc>
              <a:buNone/>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）物联网数据的多样性（</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Variety</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a:t>
            </a:r>
          </a:p>
          <a:p>
            <a:pPr fontAlgn="auto">
              <a:lnSpc>
                <a:spcPct val="132000"/>
              </a:lnSpc>
              <a:buClr>
                <a:schemeClr val="accent6"/>
              </a:buClr>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物联网涉及的应用范围广泛，从智慧城市、智慧交通、智慧物流、商品溯源，到智能家居、智慧医疗、安防监控等，无一不是物联网应用范畴。</a:t>
            </a:r>
          </a:p>
          <a:p>
            <a:pPr fontAlgn="auto">
              <a:lnSpc>
                <a:spcPct val="132000"/>
              </a:lnSpc>
              <a:buClr>
                <a:schemeClr val="accent6"/>
              </a:buClr>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在不同领域、不同行业，需要面对不同类型、不同格式的应用数据，因此物联网中数据多样性更为突出。</a:t>
            </a:r>
          </a:p>
        </p:txBody>
      </p:sp>
      <p:sp>
        <p:nvSpPr>
          <p:cNvPr id="20" name="文本占位符 1"/>
          <p:cNvSpPr>
            <a:spLocks noGrp="1"/>
          </p:cNvSpPr>
          <p:nvPr/>
        </p:nvSpPr>
        <p:spPr>
          <a:xfrm>
            <a:off x="7427343" y="1536065"/>
            <a:ext cx="3960749" cy="3683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2000"/>
              </a:lnSpc>
              <a:buNone/>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）物联网数据的海量性（</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Volume</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  </a:t>
            </a:r>
          </a:p>
          <a:p>
            <a:pPr fontAlgn="auto">
              <a:lnSpc>
                <a:spcPct val="132000"/>
              </a:lnSpc>
              <a:buClr>
                <a:schemeClr val="accent6"/>
              </a:buClr>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一方面，物联网上部署了数量庞大的感知设备，这些设备的持续感知以前所未有的速度产生数据，导致数据规模急剧膨胀，形成海量数据。</a:t>
            </a:r>
          </a:p>
          <a:p>
            <a:pPr fontAlgn="auto">
              <a:lnSpc>
                <a:spcPct val="132000"/>
              </a:lnSpc>
              <a:buClr>
                <a:schemeClr val="accent6"/>
              </a:buClr>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首先，物联网除了包括计算机、手机、服务器之外，物品、设备、传感网等都是物联网的组成节点，其数量规模远大于互联网；其次，物联网节点分布广、大部分在全时工作，数据流源源不断，数据生成频率远高于互联网。</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913251"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非对称加密算法</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RSA</a:t>
            </a:r>
            <a:endPar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8" name="文本框 17"/>
          <p:cNvSpPr txBox="1"/>
          <p:nvPr/>
        </p:nvSpPr>
        <p:spPr>
          <a:xfrm>
            <a:off x="1021715" y="1172845"/>
            <a:ext cx="10322560" cy="2544223"/>
          </a:xfrm>
          <a:prstGeom prst="rect">
            <a:avLst/>
          </a:prstGeom>
          <a:noFill/>
        </p:spPr>
        <p:txBody>
          <a:bodyPr wrap="square" rtlCol="0">
            <a:spAutoFit/>
          </a:bodyPr>
          <a:lstStyle/>
          <a:p>
            <a:pPr algn="just"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例如，在使用</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RSA</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的公钥体制中，已截获发给某用户的密文为</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c=10</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，该用户的公钥</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e=5</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n=35</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，那么密钥</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d</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等于多少？</a:t>
            </a:r>
          </a:p>
          <a:p>
            <a:pPr marL="342900" indent="-342900" algn="just" fontAlgn="auto">
              <a:lnSpc>
                <a:spcPct val="132000"/>
              </a:lnSpc>
              <a:spcBef>
                <a:spcPts val="1200"/>
              </a:spcBef>
              <a:buClr>
                <a:schemeClr val="accent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已知</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N =35</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，则只有一种可能，即</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p*q=5*7=35</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(p-1)*(q-1)=4*6=24</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342900" indent="-342900" algn="just" fontAlgn="auto">
              <a:lnSpc>
                <a:spcPct val="132000"/>
              </a:lnSpc>
              <a:spcBef>
                <a:spcPts val="1200"/>
              </a:spcBef>
              <a:buClr>
                <a:schemeClr val="accent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根据公式</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d×e</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 ≡ 1 (mod (p-1)(q-1))</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，又</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e=5</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，所以</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5*d≡ 1 (mod 24)</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，即 </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5*d mod 24 = 1</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endPar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endParaRPr>
          </a:p>
          <a:p>
            <a:pPr marL="342900" indent="-342900" algn="just" fontAlgn="auto">
              <a:lnSpc>
                <a:spcPct val="132000"/>
              </a:lnSpc>
              <a:spcBef>
                <a:spcPts val="1200"/>
              </a:spcBef>
              <a:buClr>
                <a:schemeClr val="accent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由此推测</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5*5=25</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。即</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25</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除以</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24</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刚好余</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。所以</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d=5</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p:txBody>
      </p:sp>
      <p:sp>
        <p:nvSpPr>
          <p:cNvPr id="22" name="文本框 21">
            <a:extLst>
              <a:ext uri="{FF2B5EF4-FFF2-40B4-BE49-F238E27FC236}">
                <a16:creationId xmlns:a16="http://schemas.microsoft.com/office/drawing/2014/main" id="{8C509858-330A-D8CA-3EC7-6BB928A96B5E}"/>
              </a:ext>
            </a:extLst>
          </p:cNvPr>
          <p:cNvSpPr txBox="1"/>
          <p:nvPr/>
        </p:nvSpPr>
        <p:spPr>
          <a:xfrm>
            <a:off x="1021715" y="3965580"/>
            <a:ext cx="9890700" cy="1018036"/>
          </a:xfrm>
          <a:prstGeom prst="rect">
            <a:avLst/>
          </a:prstGeom>
          <a:noFill/>
        </p:spPr>
        <p:txBody>
          <a:bodyPr wrap="square" rtlCol="0">
            <a:spAutoFit/>
          </a:bodyPr>
          <a:lstStyle/>
          <a:p>
            <a:pPr marL="457200" indent="-457200" algn="l" fontAlgn="auto">
              <a:lnSpc>
                <a:spcPct val="132000"/>
              </a:lnSpc>
              <a:buFont typeface="+mj-ea"/>
              <a:buAutoNum type="circleNumDbPlain" startAt="2"/>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数据加密：密文</a:t>
            </a:r>
            <a:r>
              <a:rPr lang="en-US" altLang="zh-CN" sz="2400" b="1" dirty="0">
                <a:latin typeface="Segoe UI" panose="020B0502040204020203" pitchFamily="34" charset="0"/>
                <a:ea typeface="微软雅黑" panose="020B0503020204020204" pitchFamily="34" charset="-122"/>
                <a:cs typeface="+mn-ea"/>
                <a:sym typeface="Segoe UI" panose="020B0502040204020203" pitchFamily="34" charset="0"/>
              </a:rPr>
              <a:t>c = </a:t>
            </a: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明文的</a:t>
            </a:r>
            <a:r>
              <a:rPr lang="en-US" altLang="zh-CN" sz="2400" b="1" dirty="0">
                <a:latin typeface="Segoe UI" panose="020B0502040204020203" pitchFamily="34" charset="0"/>
                <a:ea typeface="微软雅黑" panose="020B0503020204020204" pitchFamily="34" charset="-122"/>
                <a:cs typeface="+mn-ea"/>
                <a:sym typeface="Segoe UI" panose="020B0502040204020203" pitchFamily="34" charset="0"/>
              </a:rPr>
              <a:t>e</a:t>
            </a: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次方，即</a:t>
            </a:r>
            <a:r>
              <a:rPr lang="en-US" altLang="zh-CN" sz="2400" b="1" dirty="0">
                <a:latin typeface="Segoe UI" panose="020B0502040204020203" pitchFamily="34" charset="0"/>
                <a:ea typeface="微软雅黑" panose="020B0503020204020204" pitchFamily="34" charset="-122"/>
                <a:cs typeface="+mn-ea"/>
                <a:sym typeface="Segoe UI" panose="020B0502040204020203" pitchFamily="34" charset="0"/>
              </a:rPr>
              <a:t>c=</a:t>
            </a:r>
            <a:r>
              <a:rPr lang="en-US" altLang="zh-CN" sz="2400" b="1" dirty="0" err="1">
                <a:latin typeface="Segoe UI" panose="020B0502040204020203" pitchFamily="34" charset="0"/>
                <a:ea typeface="微软雅黑" panose="020B0503020204020204" pitchFamily="34" charset="-122"/>
                <a:cs typeface="+mn-ea"/>
                <a:sym typeface="Segoe UI" panose="020B0502040204020203" pitchFamily="34" charset="0"/>
              </a:rPr>
              <a:t>m^e</a:t>
            </a:r>
            <a:r>
              <a:rPr lang="en-US" altLang="zh-CN" sz="2400" b="1" dirty="0">
                <a:latin typeface="Segoe UI" panose="020B0502040204020203" pitchFamily="34" charset="0"/>
                <a:ea typeface="微软雅黑" panose="020B0503020204020204" pitchFamily="34" charset="-122"/>
                <a:cs typeface="+mn-ea"/>
                <a:sym typeface="Segoe UI" panose="020B0502040204020203" pitchFamily="34" charset="0"/>
              </a:rPr>
              <a:t> mod N</a:t>
            </a: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a:t>
            </a:r>
          </a:p>
          <a:p>
            <a:pPr marL="457200" indent="-457200" algn="l" fontAlgn="auto">
              <a:lnSpc>
                <a:spcPct val="132000"/>
              </a:lnSpc>
              <a:buFont typeface="+mj-ea"/>
              <a:buAutoNum type="circleNumDbPlain" startAt="2"/>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数据解密：密文</a:t>
            </a:r>
            <a:r>
              <a:rPr lang="en-US" altLang="zh-CN" sz="2400" b="1" dirty="0">
                <a:latin typeface="Segoe UI" panose="020B0502040204020203" pitchFamily="34" charset="0"/>
                <a:ea typeface="微软雅黑" panose="020B0503020204020204" pitchFamily="34" charset="-122"/>
                <a:cs typeface="+mn-ea"/>
                <a:sym typeface="Segoe UI" panose="020B0502040204020203" pitchFamily="34" charset="0"/>
              </a:rPr>
              <a:t>m= </a:t>
            </a: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明文的</a:t>
            </a:r>
            <a:r>
              <a:rPr lang="en-US" altLang="zh-CN" sz="2400" b="1" dirty="0">
                <a:latin typeface="Segoe UI" panose="020B0502040204020203" pitchFamily="34" charset="0"/>
                <a:ea typeface="微软雅黑" panose="020B0503020204020204" pitchFamily="34" charset="-122"/>
                <a:cs typeface="+mn-ea"/>
                <a:sym typeface="Segoe UI" panose="020B0502040204020203" pitchFamily="34" charset="0"/>
              </a:rPr>
              <a:t>d</a:t>
            </a: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次方，即</a:t>
            </a:r>
            <a:r>
              <a:rPr lang="en-US" altLang="zh-CN" sz="2400" b="1" dirty="0">
                <a:latin typeface="Segoe UI" panose="020B0502040204020203" pitchFamily="34" charset="0"/>
                <a:ea typeface="微软雅黑" panose="020B0503020204020204" pitchFamily="34" charset="-122"/>
                <a:cs typeface="+mn-ea"/>
                <a:sym typeface="Segoe UI" panose="020B0502040204020203" pitchFamily="34" charset="0"/>
              </a:rPr>
              <a:t>m=</a:t>
            </a:r>
            <a:r>
              <a:rPr lang="en-US" altLang="zh-CN" sz="2400" b="1" dirty="0" err="1">
                <a:latin typeface="Segoe UI" panose="020B0502040204020203" pitchFamily="34" charset="0"/>
                <a:ea typeface="微软雅黑" panose="020B0503020204020204" pitchFamily="34" charset="-122"/>
                <a:cs typeface="+mn-ea"/>
                <a:sym typeface="Segoe UI" panose="020B0502040204020203" pitchFamily="34" charset="0"/>
              </a:rPr>
              <a:t>c^e</a:t>
            </a:r>
            <a:r>
              <a:rPr lang="en-US" altLang="zh-CN" sz="2400" b="1" dirty="0">
                <a:latin typeface="Segoe UI" panose="020B0502040204020203" pitchFamily="34" charset="0"/>
                <a:ea typeface="微软雅黑" panose="020B0503020204020204" pitchFamily="34" charset="-122"/>
                <a:cs typeface="+mn-ea"/>
                <a:sym typeface="Segoe UI" panose="020B0502040204020203" pitchFamily="34" charset="0"/>
              </a:rPr>
              <a:t> mod N</a:t>
            </a: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477234"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对称加密算法</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DES</a:t>
            </a:r>
            <a:endPar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6" name="椭圆 5"/>
          <p:cNvSpPr/>
          <p:nvPr/>
        </p:nvSpPr>
        <p:spPr>
          <a:xfrm>
            <a:off x="1322962" y="1492076"/>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椭圆 10"/>
          <p:cNvSpPr/>
          <p:nvPr/>
        </p:nvSpPr>
        <p:spPr>
          <a:xfrm>
            <a:off x="1322962" y="2415909"/>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椭圆 11"/>
          <p:cNvSpPr/>
          <p:nvPr/>
        </p:nvSpPr>
        <p:spPr>
          <a:xfrm>
            <a:off x="1322962" y="3386238"/>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文本框 17"/>
          <p:cNvSpPr txBox="1"/>
          <p:nvPr/>
        </p:nvSpPr>
        <p:spPr>
          <a:xfrm>
            <a:off x="2065631" y="1474682"/>
            <a:ext cx="9164622" cy="786626"/>
          </a:xfrm>
          <a:prstGeom prst="rect">
            <a:avLst/>
          </a:prstGeom>
          <a:noFill/>
        </p:spPr>
        <p:txBody>
          <a:bodyPr wrap="square" rtlCol="0">
            <a:spAutoFit/>
          </a:bodyPr>
          <a:lstStyle/>
          <a:p>
            <a:pPr algn="l" fontAlgn="auto">
              <a:lnSpc>
                <a:spcPct val="132000"/>
              </a:lnSpc>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DES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是</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Data Encryption Standard</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的缩写，即数据加密标准。是美国国家安全标准局于</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1977</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年公布的由</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IBM</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公司研制的加密算法。</a:t>
            </a:r>
          </a:p>
        </p:txBody>
      </p:sp>
      <p:sp>
        <p:nvSpPr>
          <p:cNvPr id="20" name="文本框 19"/>
          <p:cNvSpPr txBox="1"/>
          <p:nvPr/>
        </p:nvSpPr>
        <p:spPr>
          <a:xfrm>
            <a:off x="2065655" y="2381885"/>
            <a:ext cx="8698865" cy="786626"/>
          </a:xfrm>
          <a:prstGeom prst="rect">
            <a:avLst/>
          </a:prstGeom>
          <a:noFill/>
        </p:spPr>
        <p:txBody>
          <a:bodyPr wrap="square" rtlCol="0">
            <a:spAutoFit/>
          </a:bodyPr>
          <a:lstStyle/>
          <a:p>
            <a:pPr algn="l" fontAlgn="auto">
              <a:lnSpc>
                <a:spcPct val="132000"/>
              </a:lnSpc>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DES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是一种对称加密算法，其加密密钥和解密密钥相同。密钥的传递务必保证安全可靠而不泄露。</a:t>
            </a:r>
          </a:p>
        </p:txBody>
      </p:sp>
      <p:sp>
        <p:nvSpPr>
          <p:cNvPr id="22" name="文本框 21"/>
          <p:cNvSpPr txBox="1"/>
          <p:nvPr/>
        </p:nvSpPr>
        <p:spPr>
          <a:xfrm>
            <a:off x="2065655" y="3357245"/>
            <a:ext cx="8698865" cy="1152239"/>
          </a:xfrm>
          <a:prstGeom prst="rect">
            <a:avLst/>
          </a:prstGeom>
          <a:noFill/>
        </p:spPr>
        <p:txBody>
          <a:bodyPr wrap="square" rtlCol="0">
            <a:spAutoFit/>
          </a:bodyPr>
          <a:lstStyle/>
          <a:p>
            <a:pPr algn="l" fontAlgn="auto">
              <a:lnSpc>
                <a:spcPct val="132000"/>
              </a:lnSpc>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DES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采用分组加密方法，待处理的消息被分为定长的数据分组。以待加密的明文为例，将明文按</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8</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个字节为一个分组，而</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8</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个二进制位为一个字节，即每个明文分组为</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64</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位二进制数据，每组单独加密处理。</a:t>
            </a:r>
          </a:p>
        </p:txBody>
      </p:sp>
      <p:sp>
        <p:nvSpPr>
          <p:cNvPr id="2" name="椭圆 1"/>
          <p:cNvSpPr/>
          <p:nvPr/>
        </p:nvSpPr>
        <p:spPr>
          <a:xfrm>
            <a:off x="1322962" y="4686006"/>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椭圆 4"/>
          <p:cNvSpPr/>
          <p:nvPr/>
        </p:nvSpPr>
        <p:spPr>
          <a:xfrm>
            <a:off x="1322962" y="5613205"/>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文本框 6"/>
          <p:cNvSpPr txBox="1"/>
          <p:nvPr/>
        </p:nvSpPr>
        <p:spPr>
          <a:xfrm>
            <a:off x="2065655" y="4613932"/>
            <a:ext cx="8644890" cy="786626"/>
          </a:xfrm>
          <a:prstGeom prst="rect">
            <a:avLst/>
          </a:prstGeom>
          <a:noFill/>
        </p:spPr>
        <p:txBody>
          <a:bodyPr wrap="square" rtlCol="0">
            <a:spAutoFit/>
          </a:bodyPr>
          <a:lstStyle/>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在</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DES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加密算法中，明文和密文均为</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64</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位，有效密钥长度为</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56</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位。也就是说</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DES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加密和解密算法输入</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64</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位的明文或密文消息和</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56</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位的密钥，输出</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64</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位的密文或明文消息。</a:t>
            </a:r>
          </a:p>
        </p:txBody>
      </p:sp>
      <p:sp>
        <p:nvSpPr>
          <p:cNvPr id="8" name="文本框 7"/>
          <p:cNvSpPr txBox="1"/>
          <p:nvPr/>
        </p:nvSpPr>
        <p:spPr>
          <a:xfrm>
            <a:off x="2065630" y="5584277"/>
            <a:ext cx="8435323" cy="421013"/>
          </a:xfrm>
          <a:prstGeom prst="rect">
            <a:avLst/>
          </a:prstGeom>
          <a:noFill/>
        </p:spPr>
        <p:txBody>
          <a:bodyPr wrap="none" rtlCol="0">
            <a:spAutoFit/>
          </a:bodyPr>
          <a:lstStyle/>
          <a:p>
            <a:pPr algn="l" fontAlgn="auto">
              <a:lnSpc>
                <a:spcPct val="132000"/>
              </a:lnSpc>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DES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的加密和解密算法相同，只是解密子密钥与加密子密钥的使用顺序刚好相反。</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2630848"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DES</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算法框架</a:t>
            </a:r>
          </a:p>
        </p:txBody>
      </p:sp>
      <p:grpSp>
        <p:nvGrpSpPr>
          <p:cNvPr id="4" name="组合 3">
            <a:extLst>
              <a:ext uri="{FF2B5EF4-FFF2-40B4-BE49-F238E27FC236}">
                <a16:creationId xmlns:a16="http://schemas.microsoft.com/office/drawing/2014/main" id="{6B0E5B67-875F-0E6C-CA1B-0ECBC6C21CD1}"/>
              </a:ext>
            </a:extLst>
          </p:cNvPr>
          <p:cNvGrpSpPr/>
          <p:nvPr/>
        </p:nvGrpSpPr>
        <p:grpSpPr>
          <a:xfrm>
            <a:off x="1207747" y="1475115"/>
            <a:ext cx="10653573" cy="5382885"/>
            <a:chOff x="325756" y="866767"/>
            <a:chExt cx="11857591" cy="5991234"/>
          </a:xfrm>
        </p:grpSpPr>
        <p:pic>
          <p:nvPicPr>
            <p:cNvPr id="16" name="Picture 2">
              <a:extLst>
                <a:ext uri="{FF2B5EF4-FFF2-40B4-BE49-F238E27FC236}">
                  <a16:creationId xmlns:a16="http://schemas.microsoft.com/office/drawing/2014/main" id="{1D42B95E-14B8-40F6-1C6A-1190CB96F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853" y="3348207"/>
              <a:ext cx="480060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灯片编号占位符 3">
              <a:extLst>
                <a:ext uri="{FF2B5EF4-FFF2-40B4-BE49-F238E27FC236}">
                  <a16:creationId xmlns:a16="http://schemas.microsoft.com/office/drawing/2014/main" id="{15997EA1-1D92-1B82-A2AA-23360D46425E}"/>
                </a:ext>
              </a:extLst>
            </p:cNvPr>
            <p:cNvSpPr txBox="1">
              <a:spLocks/>
            </p:cNvSpPr>
            <p:nvPr/>
          </p:nvSpPr>
          <p:spPr>
            <a:xfrm>
              <a:off x="9338547" y="6492876"/>
              <a:ext cx="28448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570978-A316-4A29-BB5A-B7A669244902}" type="slidenum">
                <a:rPr lang="zh-CN" altLang="en-US" smtClean="0"/>
                <a:pPr/>
                <a:t>62</a:t>
              </a:fld>
              <a:endParaRPr lang="zh-CN" altLang="en-US"/>
            </a:p>
          </p:txBody>
        </p:sp>
        <p:pic>
          <p:nvPicPr>
            <p:cNvPr id="19" name="Picture 4">
              <a:extLst>
                <a:ext uri="{FF2B5EF4-FFF2-40B4-BE49-F238E27FC236}">
                  <a16:creationId xmlns:a16="http://schemas.microsoft.com/office/drawing/2014/main" id="{4AB0C6D5-9AF7-348E-1635-B08C1DC48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56" y="1137081"/>
              <a:ext cx="83185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矩形 20">
              <a:extLst>
                <a:ext uri="{FF2B5EF4-FFF2-40B4-BE49-F238E27FC236}">
                  <a16:creationId xmlns:a16="http://schemas.microsoft.com/office/drawing/2014/main" id="{13FD0339-64AA-B51D-08EF-AF95B41BC563}"/>
                </a:ext>
              </a:extLst>
            </p:cNvPr>
            <p:cNvSpPr/>
            <p:nvPr/>
          </p:nvSpPr>
          <p:spPr>
            <a:xfrm>
              <a:off x="431371" y="3796298"/>
              <a:ext cx="4282140" cy="186574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2000"/>
                </a:lnSpc>
              </a:pPr>
              <a:r>
                <a:rPr lang="en-US" altLang="zh-CN" sz="2000" dirty="0">
                  <a:solidFill>
                    <a:schemeClr val="tx1"/>
                  </a:solidFill>
                  <a:latin typeface="Segoe UI" panose="020B0502040204020203" pitchFamily="34" charset="0"/>
                  <a:ea typeface="微软雅黑" panose="020B0503020204020204" pitchFamily="34" charset="-122"/>
                  <a:cs typeface="+mn-ea"/>
                </a:rPr>
                <a:t>DES </a:t>
              </a:r>
              <a:r>
                <a:rPr lang="zh-CN" altLang="en-US" sz="2000" dirty="0">
                  <a:solidFill>
                    <a:schemeClr val="tx1"/>
                  </a:solidFill>
                  <a:latin typeface="Segoe UI" panose="020B0502040204020203" pitchFamily="34" charset="0"/>
                  <a:ea typeface="微软雅黑" panose="020B0503020204020204" pitchFamily="34" charset="-122"/>
                  <a:cs typeface="+mn-ea"/>
                </a:rPr>
                <a:t>使用一个 </a:t>
              </a:r>
              <a:r>
                <a:rPr lang="en-US" altLang="zh-CN" sz="2000" dirty="0">
                  <a:solidFill>
                    <a:schemeClr val="tx1"/>
                  </a:solidFill>
                  <a:latin typeface="Segoe UI" panose="020B0502040204020203" pitchFamily="34" charset="0"/>
                  <a:ea typeface="微软雅黑" panose="020B0503020204020204" pitchFamily="34" charset="-122"/>
                  <a:cs typeface="+mn-ea"/>
                </a:rPr>
                <a:t>56 </a:t>
              </a:r>
              <a:r>
                <a:rPr lang="zh-CN" altLang="en-US" sz="2000" dirty="0">
                  <a:solidFill>
                    <a:schemeClr val="tx1"/>
                  </a:solidFill>
                  <a:latin typeface="Segoe UI" panose="020B0502040204020203" pitchFamily="34" charset="0"/>
                  <a:ea typeface="微软雅黑" panose="020B0503020204020204" pitchFamily="34" charset="-122"/>
                  <a:cs typeface="+mn-ea"/>
                </a:rPr>
                <a:t>位的密钥（实际</a:t>
              </a:r>
              <a:r>
                <a:rPr lang="en-US" altLang="zh-CN" sz="2000" dirty="0">
                  <a:solidFill>
                    <a:schemeClr val="tx1"/>
                  </a:solidFill>
                  <a:latin typeface="Segoe UI" panose="020B0502040204020203" pitchFamily="34" charset="0"/>
                  <a:ea typeface="微软雅黑" panose="020B0503020204020204" pitchFamily="34" charset="-122"/>
                  <a:cs typeface="+mn-ea"/>
                </a:rPr>
                <a:t>64</a:t>
              </a:r>
              <a:r>
                <a:rPr lang="zh-CN" altLang="en-US" sz="2000" dirty="0">
                  <a:solidFill>
                    <a:schemeClr val="tx1"/>
                  </a:solidFill>
                  <a:latin typeface="Segoe UI" panose="020B0502040204020203" pitchFamily="34" charset="0"/>
                  <a:ea typeface="微软雅黑" panose="020B0503020204020204" pitchFamily="34" charset="-122"/>
                  <a:cs typeface="+mn-ea"/>
                </a:rPr>
                <a:t>位，附加</a:t>
              </a:r>
              <a:r>
                <a:rPr lang="en-US" altLang="zh-CN" sz="2000" dirty="0">
                  <a:solidFill>
                    <a:schemeClr val="tx1"/>
                  </a:solidFill>
                  <a:latin typeface="Segoe UI" panose="020B0502040204020203" pitchFamily="34" charset="0"/>
                  <a:ea typeface="微软雅黑" panose="020B0503020204020204" pitchFamily="34" charset="-122"/>
                  <a:cs typeface="+mn-ea"/>
                </a:rPr>
                <a:t>8 </a:t>
              </a:r>
              <a:r>
                <a:rPr lang="zh-CN" altLang="en-US" sz="2000" dirty="0">
                  <a:solidFill>
                    <a:schemeClr val="tx1"/>
                  </a:solidFill>
                  <a:latin typeface="Segoe UI" panose="020B0502040204020203" pitchFamily="34" charset="0"/>
                  <a:ea typeface="微软雅黑" panose="020B0503020204020204" pitchFamily="34" charset="-122"/>
                  <a:cs typeface="+mn-ea"/>
                </a:rPr>
                <a:t>位奇偶校验位），对</a:t>
              </a:r>
              <a:r>
                <a:rPr lang="en-US" altLang="zh-CN" sz="2000" dirty="0">
                  <a:solidFill>
                    <a:schemeClr val="tx1"/>
                  </a:solidFill>
                  <a:latin typeface="Segoe UI" panose="020B0502040204020203" pitchFamily="34" charset="0"/>
                  <a:ea typeface="微软雅黑" panose="020B0503020204020204" pitchFamily="34" charset="-122"/>
                  <a:cs typeface="+mn-ea"/>
                </a:rPr>
                <a:t>64 </a:t>
              </a:r>
              <a:r>
                <a:rPr lang="zh-CN" altLang="en-US" sz="2000" dirty="0">
                  <a:solidFill>
                    <a:schemeClr val="tx1"/>
                  </a:solidFill>
                  <a:latin typeface="Segoe UI" panose="020B0502040204020203" pitchFamily="34" charset="0"/>
                  <a:ea typeface="微软雅黑" panose="020B0503020204020204" pitchFamily="34" charset="-122"/>
                  <a:cs typeface="+mn-ea"/>
                </a:rPr>
                <a:t>位明文进行加密产生</a:t>
              </a:r>
              <a:r>
                <a:rPr lang="en-US" altLang="zh-CN" sz="2000" dirty="0">
                  <a:solidFill>
                    <a:schemeClr val="tx1"/>
                  </a:solidFill>
                  <a:latin typeface="Segoe UI" panose="020B0502040204020203" pitchFamily="34" charset="0"/>
                  <a:ea typeface="微软雅黑" panose="020B0503020204020204" pitchFamily="34" charset="-122"/>
                  <a:cs typeface="+mn-ea"/>
                </a:rPr>
                <a:t>64</a:t>
              </a:r>
              <a:r>
                <a:rPr lang="zh-CN" altLang="en-US" sz="2000" dirty="0">
                  <a:solidFill>
                    <a:schemeClr val="tx1"/>
                  </a:solidFill>
                  <a:latin typeface="Segoe UI" panose="020B0502040204020203" pitchFamily="34" charset="0"/>
                  <a:ea typeface="微软雅黑" panose="020B0503020204020204" pitchFamily="34" charset="-122"/>
                  <a:cs typeface="+mn-ea"/>
                </a:rPr>
                <a:t>密文的方法。</a:t>
              </a:r>
            </a:p>
          </p:txBody>
        </p:sp>
        <p:sp>
          <p:nvSpPr>
            <p:cNvPr id="23" name="圆角矩形 5">
              <a:extLst>
                <a:ext uri="{FF2B5EF4-FFF2-40B4-BE49-F238E27FC236}">
                  <a16:creationId xmlns:a16="http://schemas.microsoft.com/office/drawing/2014/main" id="{7D886599-74D0-B828-5C4A-54ACB2171443}"/>
                </a:ext>
              </a:extLst>
            </p:cNvPr>
            <p:cNvSpPr/>
            <p:nvPr/>
          </p:nvSpPr>
          <p:spPr>
            <a:xfrm>
              <a:off x="7190523" y="866767"/>
              <a:ext cx="1824203" cy="2481440"/>
            </a:xfrm>
            <a:prstGeom prst="roundRect">
              <a:avLst/>
            </a:prstGeom>
            <a:noFill/>
            <a:ln>
              <a:solidFill>
                <a:srgbClr val="7030A0"/>
              </a:solidFill>
              <a:prstDash val="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右弧形箭头 6">
              <a:extLst>
                <a:ext uri="{FF2B5EF4-FFF2-40B4-BE49-F238E27FC236}">
                  <a16:creationId xmlns:a16="http://schemas.microsoft.com/office/drawing/2014/main" id="{B0987725-72AD-62DA-CA07-568E67C49439}"/>
                </a:ext>
              </a:extLst>
            </p:cNvPr>
            <p:cNvSpPr/>
            <p:nvPr/>
          </p:nvSpPr>
          <p:spPr>
            <a:xfrm>
              <a:off x="9264352" y="1916832"/>
              <a:ext cx="1824203" cy="266429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矩形 24">
              <a:extLst>
                <a:ext uri="{FF2B5EF4-FFF2-40B4-BE49-F238E27FC236}">
                  <a16:creationId xmlns:a16="http://schemas.microsoft.com/office/drawing/2014/main" id="{974CB7C7-A0B5-1D06-1554-5BFA4FAAA724}"/>
                </a:ext>
              </a:extLst>
            </p:cNvPr>
            <p:cNvSpPr/>
            <p:nvPr/>
          </p:nvSpPr>
          <p:spPr>
            <a:xfrm>
              <a:off x="5091473" y="1671192"/>
              <a:ext cx="1422184" cy="830997"/>
            </a:xfrm>
            <a:prstGeom prst="rect">
              <a:avLst/>
            </a:prstGeom>
            <a:noFill/>
          </p:spPr>
          <p:txBody>
            <a:bodyPr wrap="none" lIns="91440" tIns="45720" rIns="91440" bIns="45720">
              <a:spAutoFit/>
            </a:bodyPr>
            <a:lstStyle/>
            <a:p>
              <a:pPr algn="ctr"/>
              <a:r>
                <a:rPr lang="zh-CN" altLang="en-US" sz="4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分组</a:t>
              </a:r>
            </a:p>
          </p:txBody>
        </p:sp>
      </p:grpSp>
    </p:spTree>
    <p:extLst>
      <p:ext uri="{BB962C8B-B14F-4D97-AF65-F5344CB8AC3E}">
        <p14:creationId xmlns:p14="http://schemas.microsoft.com/office/powerpoint/2010/main" val="93416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2630848"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DES</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算法框架</a:t>
            </a:r>
          </a:p>
        </p:txBody>
      </p:sp>
      <p:pic>
        <p:nvPicPr>
          <p:cNvPr id="11" name="Picture 3">
            <a:extLst>
              <a:ext uri="{FF2B5EF4-FFF2-40B4-BE49-F238E27FC236}">
                <a16:creationId xmlns:a16="http://schemas.microsoft.com/office/drawing/2014/main" id="{080C326F-EC3E-0D8F-39CD-E349011BC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81" y="1449770"/>
            <a:ext cx="7425267"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文本框 11">
            <a:extLst>
              <a:ext uri="{FF2B5EF4-FFF2-40B4-BE49-F238E27FC236}">
                <a16:creationId xmlns:a16="http://schemas.microsoft.com/office/drawing/2014/main" id="{4FF0C8C9-E726-5786-4CFD-7E1BB3DB2A27}"/>
              </a:ext>
            </a:extLst>
          </p:cNvPr>
          <p:cNvSpPr txBox="1"/>
          <p:nvPr/>
        </p:nvSpPr>
        <p:spPr>
          <a:xfrm>
            <a:off x="7952648" y="1449770"/>
            <a:ext cx="3226280" cy="4520148"/>
          </a:xfrm>
          <a:prstGeom prst="rect">
            <a:avLst/>
          </a:prstGeom>
          <a:noFill/>
        </p:spPr>
        <p:txBody>
          <a:bodyPr wrap="square" rtlCol="0">
            <a:spAutoFit/>
          </a:bodyPr>
          <a:lstStyle/>
          <a:p>
            <a:pPr marL="342900" indent="-342900" algn="just" fontAlgn="auto">
              <a:lnSpc>
                <a:spcPct val="132000"/>
              </a:lnSpc>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首先是一个初始置换</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，用于重排明文分组的</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64bit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342900" indent="-342900" algn="just" fontAlgn="auto">
              <a:lnSpc>
                <a:spcPct val="132000"/>
              </a:lnSpc>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然后是具有相同功能的</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16</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轮变换，每轮都有置换和代换运算，第</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16</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轮变换的输出分为左右两半，并被交换次序。</a:t>
            </a:r>
          </a:p>
          <a:p>
            <a:pPr marL="342900" indent="-342900" algn="just" fontAlgn="auto">
              <a:lnSpc>
                <a:spcPct val="132000"/>
              </a:lnSpc>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最后在经过一个初始置换</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的逆置换从而得到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64bit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密文。</a:t>
            </a:r>
          </a:p>
        </p:txBody>
      </p:sp>
    </p:spTree>
    <p:extLst>
      <p:ext uri="{BB962C8B-B14F-4D97-AF65-F5344CB8AC3E}">
        <p14:creationId xmlns:p14="http://schemas.microsoft.com/office/powerpoint/2010/main" val="2990149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054041"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DES</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的密钥生成</a:t>
            </a:r>
          </a:p>
        </p:txBody>
      </p:sp>
      <p:sp>
        <p:nvSpPr>
          <p:cNvPr id="12" name="文本框 11">
            <a:extLst>
              <a:ext uri="{FF2B5EF4-FFF2-40B4-BE49-F238E27FC236}">
                <a16:creationId xmlns:a16="http://schemas.microsoft.com/office/drawing/2014/main" id="{4FF0C8C9-E726-5786-4CFD-7E1BB3DB2A27}"/>
              </a:ext>
            </a:extLst>
          </p:cNvPr>
          <p:cNvSpPr txBox="1"/>
          <p:nvPr/>
        </p:nvSpPr>
        <p:spPr>
          <a:xfrm>
            <a:off x="775471" y="1268615"/>
            <a:ext cx="3856914" cy="5037213"/>
          </a:xfrm>
          <a:prstGeom prst="rect">
            <a:avLst/>
          </a:prstGeom>
          <a:noFill/>
        </p:spPr>
        <p:txBody>
          <a:bodyPr wrap="square" rtlCol="0">
            <a:spAutoFit/>
          </a:bodyPr>
          <a:lstStyle/>
          <a:p>
            <a:pPr marL="342900" indent="-342900" algn="just" fontAlgn="auto">
              <a:lnSpc>
                <a:spcPct val="132000"/>
              </a:lnSpc>
              <a:spcBef>
                <a:spcPts val="600"/>
              </a:spcBef>
              <a:spcAft>
                <a:spcPts val="600"/>
              </a:spcAft>
              <a:buClr>
                <a:schemeClr val="accent6"/>
              </a:buClr>
              <a:buFont typeface="Wingdings" panose="05000000000000000000" pitchFamily="2" charset="2"/>
              <a:buChar char="Ø"/>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DES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加密过程中需要</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16</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个</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48</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位的子密钥</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k1,k2,…,k16</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342900" indent="-342900" algn="just" fontAlgn="auto">
              <a:lnSpc>
                <a:spcPct val="132000"/>
              </a:lnSpc>
              <a:spcBef>
                <a:spcPts val="600"/>
              </a:spcBef>
              <a:spcAft>
                <a:spcPts val="600"/>
              </a:spcAft>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子密钥由用户提供</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64</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位密钥</a:t>
            </a:r>
            <a:r>
              <a:rPr lang="zh-CN" altLang="en-US" sz="2000" dirty="0">
                <a:solidFill>
                  <a:srgbClr val="C00000"/>
                </a:solidFill>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solidFill>
                  <a:srgbClr val="C00000"/>
                </a:solidFill>
                <a:latin typeface="Segoe UI" panose="020B0502040204020203" pitchFamily="34" charset="0"/>
                <a:ea typeface="微软雅黑" panose="020B0503020204020204" pitchFamily="34" charset="-122"/>
                <a:cs typeface="+mn-ea"/>
                <a:sym typeface="Segoe UI" panose="020B0502040204020203" pitchFamily="34" charset="0"/>
              </a:rPr>
              <a:t>56</a:t>
            </a:r>
            <a:r>
              <a:rPr lang="zh-CN" altLang="en-US" sz="2000" dirty="0">
                <a:solidFill>
                  <a:srgbClr val="C00000"/>
                </a:solidFill>
                <a:latin typeface="Segoe UI" panose="020B0502040204020203" pitchFamily="34" charset="0"/>
                <a:ea typeface="微软雅黑" panose="020B0503020204020204" pitchFamily="34" charset="-122"/>
                <a:cs typeface="+mn-ea"/>
                <a:sym typeface="Segoe UI" panose="020B0502040204020203" pitchFamily="34" charset="0"/>
              </a:rPr>
              <a:t>位有效），</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经</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16</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轮迭代运算依次生成。</a:t>
            </a:r>
          </a:p>
          <a:p>
            <a:pPr marL="342900" indent="-342900" algn="just" fontAlgn="auto">
              <a:lnSpc>
                <a:spcPct val="132000"/>
              </a:lnSpc>
              <a:spcBef>
                <a:spcPts val="600"/>
              </a:spcBef>
              <a:spcAft>
                <a:spcPts val="600"/>
              </a:spcAft>
              <a:buClr>
                <a:schemeClr val="accent6"/>
              </a:buClr>
              <a:buFont typeface="Wingdings" panose="05000000000000000000" pitchFamily="2" charset="2"/>
              <a:buChar char="Ø"/>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DES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子密钥生成算法如图所示，</a:t>
            </a:r>
          </a:p>
          <a:p>
            <a:pPr marL="342900" indent="-342900" algn="just" fontAlgn="auto">
              <a:lnSpc>
                <a:spcPct val="132000"/>
              </a:lnSpc>
              <a:spcBef>
                <a:spcPts val="600"/>
              </a:spcBef>
              <a:spcAft>
                <a:spcPts val="600"/>
              </a:spcAft>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主要可分为三个阶段。</a:t>
            </a:r>
          </a:p>
          <a:p>
            <a:pPr marL="800100" lvl="1" indent="-342900" algn="just">
              <a:lnSpc>
                <a:spcPct val="132000"/>
              </a:lnSpc>
              <a:spcBef>
                <a:spcPts val="600"/>
              </a:spcBef>
              <a:spcAft>
                <a:spcPts val="600"/>
              </a:spcAft>
              <a:buClr>
                <a:schemeClr val="accent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置换选择</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PC1</a:t>
            </a:r>
          </a:p>
          <a:p>
            <a:pPr marL="800100" lvl="1" indent="-342900" algn="just">
              <a:lnSpc>
                <a:spcPct val="132000"/>
              </a:lnSpc>
              <a:spcBef>
                <a:spcPts val="600"/>
              </a:spcBef>
              <a:spcAft>
                <a:spcPts val="600"/>
              </a:spcAft>
              <a:buClr>
                <a:schemeClr val="accent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分块、左移</a:t>
            </a:r>
          </a:p>
          <a:p>
            <a:pPr marL="800100" lvl="1" indent="-342900" algn="just">
              <a:lnSpc>
                <a:spcPct val="132000"/>
              </a:lnSpc>
              <a:spcBef>
                <a:spcPts val="600"/>
              </a:spcBef>
              <a:spcAft>
                <a:spcPts val="600"/>
              </a:spcAft>
              <a:buClr>
                <a:schemeClr val="accent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合并、置换</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PC2</a:t>
            </a:r>
            <a:endPar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5" name="图片 4">
            <a:extLst>
              <a:ext uri="{FF2B5EF4-FFF2-40B4-BE49-F238E27FC236}">
                <a16:creationId xmlns:a16="http://schemas.microsoft.com/office/drawing/2014/main" id="{774D0CD6-EFDE-0E9F-2FE8-49F54C933AD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2497" y="1268615"/>
            <a:ext cx="6384032" cy="5256584"/>
          </a:xfrm>
          <a:prstGeom prst="rect">
            <a:avLst/>
          </a:prstGeom>
          <a:noFill/>
          <a:ln>
            <a:noFill/>
          </a:ln>
        </p:spPr>
      </p:pic>
    </p:spTree>
    <p:extLst>
      <p:ext uri="{BB962C8B-B14F-4D97-AF65-F5344CB8AC3E}">
        <p14:creationId xmlns:p14="http://schemas.microsoft.com/office/powerpoint/2010/main" val="3068144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4265911"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6.6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人工智能及其应用</a:t>
            </a:r>
          </a:p>
        </p:txBody>
      </p:sp>
      <p:sp>
        <p:nvSpPr>
          <p:cNvPr id="51" name="椭圆 50"/>
          <p:cNvSpPr/>
          <p:nvPr/>
        </p:nvSpPr>
        <p:spPr>
          <a:xfrm>
            <a:off x="9160274" y="3041896"/>
            <a:ext cx="713227" cy="7387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2" name="椭圆 51"/>
          <p:cNvSpPr/>
          <p:nvPr/>
        </p:nvSpPr>
        <p:spPr>
          <a:xfrm>
            <a:off x="8150215" y="4244450"/>
            <a:ext cx="713227" cy="738769"/>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3" name="椭圆 52"/>
          <p:cNvSpPr/>
          <p:nvPr/>
        </p:nvSpPr>
        <p:spPr>
          <a:xfrm>
            <a:off x="6675029" y="3278569"/>
            <a:ext cx="1433253" cy="14332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4" name="椭圆 53"/>
          <p:cNvSpPr/>
          <p:nvPr/>
        </p:nvSpPr>
        <p:spPr>
          <a:xfrm>
            <a:off x="8274265" y="3278568"/>
            <a:ext cx="1433253" cy="14332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5" name="椭圆 54"/>
          <p:cNvSpPr/>
          <p:nvPr/>
        </p:nvSpPr>
        <p:spPr>
          <a:xfrm>
            <a:off x="9873501" y="3278568"/>
            <a:ext cx="1433253" cy="14332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6" name="椭圆 55"/>
          <p:cNvSpPr/>
          <p:nvPr/>
        </p:nvSpPr>
        <p:spPr>
          <a:xfrm>
            <a:off x="9050732" y="4613834"/>
            <a:ext cx="1433253" cy="1433253"/>
          </a:xfrm>
          <a:prstGeom prst="ellipse">
            <a:avLst/>
          </a:prstGeom>
          <a:blipFill>
            <a:blip r:embed="rId4">
              <a:extLst>
                <a:ext uri="{BEBA8EAE-BF5A-486C-A8C5-ECC9F3942E4B}">
                  <a14:imgProps xmlns:a14="http://schemas.microsoft.com/office/drawing/2010/main">
                    <a14:imgLayer r:embed="rId5">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9" name="椭圆 58"/>
          <p:cNvSpPr/>
          <p:nvPr/>
        </p:nvSpPr>
        <p:spPr>
          <a:xfrm>
            <a:off x="7483072" y="1880040"/>
            <a:ext cx="1433253" cy="1433253"/>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66" name="文本框 65"/>
          <p:cNvSpPr txBox="1"/>
          <p:nvPr/>
        </p:nvSpPr>
        <p:spPr>
          <a:xfrm>
            <a:off x="1284877" y="1565026"/>
            <a:ext cx="4492192" cy="4431278"/>
          </a:xfrm>
          <a:prstGeom prst="rect">
            <a:avLst/>
          </a:prstGeom>
          <a:noFill/>
        </p:spPr>
        <p:txBody>
          <a:bodyPr wrap="square" rtlCol="0">
            <a:spAutoFit/>
          </a:bodyPr>
          <a:lstStyle/>
          <a:p>
            <a:pPr fontAlgn="auto">
              <a:lnSpc>
                <a:spcPct val="132000"/>
              </a:lnSpc>
              <a:spcBef>
                <a:spcPts val="600"/>
              </a:spcBef>
              <a:spcAft>
                <a:spcPts val="600"/>
              </a:spcAft>
              <a:buClr>
                <a:srgbClr val="33A936"/>
              </a:buClr>
            </a:pP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1956</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年夏季，以麦卡赛、明斯基、罗切斯特和申农等为首的一批有远见卓识的年轻科学家在一起聚会，共同研究和探讨用机器模拟智能的一系列有关问题，并首次提出了“人工智能（</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artificial intelligence</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AI</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Segoe UI" panose="020B0502040204020203" pitchFamily="34" charset="0"/>
              </a:rPr>
              <a:t>）”这一术语，它标志着“人工智能”这门新兴学科的正式诞生。</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4265911"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6.6.1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人工智能的定义</a:t>
            </a:r>
          </a:p>
        </p:txBody>
      </p:sp>
      <p:sp>
        <p:nvSpPr>
          <p:cNvPr id="11" name="矩形 10">
            <a:extLst>
              <a:ext uri="{FF2B5EF4-FFF2-40B4-BE49-F238E27FC236}">
                <a16:creationId xmlns:a16="http://schemas.microsoft.com/office/drawing/2014/main" id="{29BB6F30-BE2B-3BC2-53A9-7936B38071CA}"/>
              </a:ext>
            </a:extLst>
          </p:cNvPr>
          <p:cNvSpPr/>
          <p:nvPr/>
        </p:nvSpPr>
        <p:spPr>
          <a:xfrm>
            <a:off x="666115" y="1578659"/>
            <a:ext cx="2430780" cy="4999567"/>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矩形 11">
            <a:extLst>
              <a:ext uri="{FF2B5EF4-FFF2-40B4-BE49-F238E27FC236}">
                <a16:creationId xmlns:a16="http://schemas.microsoft.com/office/drawing/2014/main" id="{BB3BBDC6-3219-E0F4-8705-0A95AB4C921F}"/>
              </a:ext>
            </a:extLst>
          </p:cNvPr>
          <p:cNvSpPr/>
          <p:nvPr/>
        </p:nvSpPr>
        <p:spPr>
          <a:xfrm>
            <a:off x="3411220" y="1597075"/>
            <a:ext cx="2430780" cy="4996714"/>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矩形 12">
            <a:extLst>
              <a:ext uri="{FF2B5EF4-FFF2-40B4-BE49-F238E27FC236}">
                <a16:creationId xmlns:a16="http://schemas.microsoft.com/office/drawing/2014/main" id="{AECBD28D-B282-6290-4369-598BBAF18809}"/>
              </a:ext>
            </a:extLst>
          </p:cNvPr>
          <p:cNvSpPr/>
          <p:nvPr/>
        </p:nvSpPr>
        <p:spPr>
          <a:xfrm>
            <a:off x="6156960" y="1586915"/>
            <a:ext cx="2430780" cy="4996714"/>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矩形 13">
            <a:extLst>
              <a:ext uri="{FF2B5EF4-FFF2-40B4-BE49-F238E27FC236}">
                <a16:creationId xmlns:a16="http://schemas.microsoft.com/office/drawing/2014/main" id="{EA9EDC38-6AB1-9574-8E48-7E5C92A486BD}"/>
              </a:ext>
            </a:extLst>
          </p:cNvPr>
          <p:cNvSpPr/>
          <p:nvPr/>
        </p:nvSpPr>
        <p:spPr>
          <a:xfrm>
            <a:off x="8902700" y="1591994"/>
            <a:ext cx="2430780" cy="4985303"/>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文本框 14">
            <a:extLst>
              <a:ext uri="{FF2B5EF4-FFF2-40B4-BE49-F238E27FC236}">
                <a16:creationId xmlns:a16="http://schemas.microsoft.com/office/drawing/2014/main" id="{180F5A51-78B5-19AE-C60A-A33E35B95A56}"/>
              </a:ext>
            </a:extLst>
          </p:cNvPr>
          <p:cNvSpPr txBox="1"/>
          <p:nvPr/>
        </p:nvSpPr>
        <p:spPr>
          <a:xfrm>
            <a:off x="835584" y="1708549"/>
            <a:ext cx="2072692" cy="4808368"/>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对人工智能的理解因人而异。一些人认为人工智能是通过非生物系统实现的任何智能形式的同义词；他们坚持认为，智能行为的实现方式与人类智能实现的机制是否相同是无关紧要的。而另一些人则认为，人工智能系统必须能够模仿人类智能。</a:t>
            </a:r>
          </a:p>
        </p:txBody>
      </p:sp>
      <p:sp>
        <p:nvSpPr>
          <p:cNvPr id="16" name="文本框 15">
            <a:extLst>
              <a:ext uri="{FF2B5EF4-FFF2-40B4-BE49-F238E27FC236}">
                <a16:creationId xmlns:a16="http://schemas.microsoft.com/office/drawing/2014/main" id="{8FF8AD9A-157D-9B6A-B5FC-72C8A62E3C7E}"/>
              </a:ext>
            </a:extLst>
          </p:cNvPr>
          <p:cNvSpPr txBox="1"/>
          <p:nvPr/>
        </p:nvSpPr>
        <p:spPr>
          <a:xfrm>
            <a:off x="3572071" y="1747434"/>
            <a:ext cx="2072692" cy="1517851"/>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即便是以模仿人类智能为目标的人工智能，请定义也千差万别。</a:t>
            </a:r>
          </a:p>
        </p:txBody>
      </p:sp>
      <p:sp>
        <p:nvSpPr>
          <p:cNvPr id="17" name="文本框 16">
            <a:extLst>
              <a:ext uri="{FF2B5EF4-FFF2-40B4-BE49-F238E27FC236}">
                <a16:creationId xmlns:a16="http://schemas.microsoft.com/office/drawing/2014/main" id="{00E54AA9-2890-244A-A305-4C7B0E3E4907}"/>
              </a:ext>
            </a:extLst>
          </p:cNvPr>
          <p:cNvSpPr txBox="1"/>
          <p:nvPr/>
        </p:nvSpPr>
        <p:spPr>
          <a:xfrm>
            <a:off x="6298142" y="1751933"/>
            <a:ext cx="2072692" cy="3711529"/>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有人认为，人工智能是研究理解和模拟人类智能、智能行为及其规律的一门学科。其主要任务是建立智能信息处理理论，进而设计可以展现某些近似于人类智能行为的计算系统。</a:t>
            </a:r>
          </a:p>
        </p:txBody>
      </p:sp>
      <p:sp>
        <p:nvSpPr>
          <p:cNvPr id="18" name="文本框 17">
            <a:extLst>
              <a:ext uri="{FF2B5EF4-FFF2-40B4-BE49-F238E27FC236}">
                <a16:creationId xmlns:a16="http://schemas.microsoft.com/office/drawing/2014/main" id="{94ABA760-E488-C74F-8837-79F9BA65C307}"/>
              </a:ext>
            </a:extLst>
          </p:cNvPr>
          <p:cNvSpPr txBox="1"/>
          <p:nvPr/>
        </p:nvSpPr>
        <p:spPr>
          <a:xfrm>
            <a:off x="9067802" y="1747434"/>
            <a:ext cx="2072692" cy="2614690"/>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有人认为，人工智能是研究、开发用于模拟、延伸和扩展人的智能的理论、方法、技术及应用系统的一门新的技术科学。</a:t>
            </a:r>
          </a:p>
        </p:txBody>
      </p:sp>
      <p:cxnSp>
        <p:nvCxnSpPr>
          <p:cNvPr id="35" name="直接连接符 34">
            <a:extLst>
              <a:ext uri="{FF2B5EF4-FFF2-40B4-BE49-F238E27FC236}">
                <a16:creationId xmlns:a16="http://schemas.microsoft.com/office/drawing/2014/main" id="{BB2A96BA-C225-5EA0-2F4F-4446E9B39D0B}"/>
              </a:ext>
            </a:extLst>
          </p:cNvPr>
          <p:cNvCxnSpPr/>
          <p:nvPr/>
        </p:nvCxnSpPr>
        <p:spPr>
          <a:xfrm>
            <a:off x="3865149" y="3535858"/>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278002C6-A105-3166-1A5C-E67DF5D364DB}"/>
              </a:ext>
            </a:extLst>
          </p:cNvPr>
          <p:cNvCxnSpPr/>
          <p:nvPr/>
        </p:nvCxnSpPr>
        <p:spPr>
          <a:xfrm>
            <a:off x="3865149" y="3736518"/>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D579147F-C56F-A616-EBD9-2015DCC6C0FA}"/>
              </a:ext>
            </a:extLst>
          </p:cNvPr>
          <p:cNvCxnSpPr/>
          <p:nvPr/>
        </p:nvCxnSpPr>
        <p:spPr>
          <a:xfrm>
            <a:off x="3865149" y="3937178"/>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1E697174-F63E-AE08-0970-41E97B585695}"/>
              </a:ext>
            </a:extLst>
          </p:cNvPr>
          <p:cNvCxnSpPr/>
          <p:nvPr/>
        </p:nvCxnSpPr>
        <p:spPr>
          <a:xfrm>
            <a:off x="3865149" y="4137838"/>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A6B627DE-AE39-2A9D-314C-E1428B1BE19A}"/>
              </a:ext>
            </a:extLst>
          </p:cNvPr>
          <p:cNvCxnSpPr/>
          <p:nvPr/>
        </p:nvCxnSpPr>
        <p:spPr>
          <a:xfrm>
            <a:off x="3865149" y="4362124"/>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F642D674-7910-7B76-C67D-137C228F461D}"/>
              </a:ext>
            </a:extLst>
          </p:cNvPr>
          <p:cNvCxnSpPr/>
          <p:nvPr/>
        </p:nvCxnSpPr>
        <p:spPr>
          <a:xfrm>
            <a:off x="3865149" y="4559562"/>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9BF0312B-0702-4499-1F88-D9DAF291861E}"/>
              </a:ext>
            </a:extLst>
          </p:cNvPr>
          <p:cNvCxnSpPr/>
          <p:nvPr/>
        </p:nvCxnSpPr>
        <p:spPr>
          <a:xfrm>
            <a:off x="3865149" y="4760222"/>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D8D05FDD-5F8E-A7A2-8981-00DB6479D4AB}"/>
              </a:ext>
            </a:extLst>
          </p:cNvPr>
          <p:cNvCxnSpPr/>
          <p:nvPr/>
        </p:nvCxnSpPr>
        <p:spPr>
          <a:xfrm>
            <a:off x="3865149" y="4960882"/>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A646E212-6C00-29FF-6378-D6122FE041C1}"/>
              </a:ext>
            </a:extLst>
          </p:cNvPr>
          <p:cNvCxnSpPr/>
          <p:nvPr/>
        </p:nvCxnSpPr>
        <p:spPr>
          <a:xfrm>
            <a:off x="3865149" y="5161542"/>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7A1EC575-D9EE-8165-2023-DB816199DC2A}"/>
              </a:ext>
            </a:extLst>
          </p:cNvPr>
          <p:cNvCxnSpPr/>
          <p:nvPr/>
        </p:nvCxnSpPr>
        <p:spPr>
          <a:xfrm>
            <a:off x="3865149" y="5385828"/>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E1309352-ACA4-0EAA-0282-7ACC4F3C2AAD}"/>
              </a:ext>
            </a:extLst>
          </p:cNvPr>
          <p:cNvCxnSpPr/>
          <p:nvPr/>
        </p:nvCxnSpPr>
        <p:spPr>
          <a:xfrm>
            <a:off x="3865148" y="560148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0195646F-CF18-DA31-4E18-AA2BA11524C1}"/>
              </a:ext>
            </a:extLst>
          </p:cNvPr>
          <p:cNvCxnSpPr/>
          <p:nvPr/>
        </p:nvCxnSpPr>
        <p:spPr>
          <a:xfrm>
            <a:off x="3865148" y="582577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6C66830E-2195-17AD-EEAF-DA756B7F9AB8}"/>
              </a:ext>
            </a:extLst>
          </p:cNvPr>
          <p:cNvCxnSpPr/>
          <p:nvPr/>
        </p:nvCxnSpPr>
        <p:spPr>
          <a:xfrm>
            <a:off x="3865150" y="6028158"/>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A0FDE9A5-B5F5-FE08-E599-5463215BA741}"/>
              </a:ext>
            </a:extLst>
          </p:cNvPr>
          <p:cNvCxnSpPr/>
          <p:nvPr/>
        </p:nvCxnSpPr>
        <p:spPr>
          <a:xfrm>
            <a:off x="3865149" y="624381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FBEE5591-2133-F164-6133-9B7C78823F00}"/>
              </a:ext>
            </a:extLst>
          </p:cNvPr>
          <p:cNvCxnSpPr/>
          <p:nvPr/>
        </p:nvCxnSpPr>
        <p:spPr>
          <a:xfrm>
            <a:off x="3865149" y="6468105"/>
            <a:ext cx="148653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0924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025735"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6.6.2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人工智能的研究范畴</a:t>
            </a:r>
          </a:p>
        </p:txBody>
      </p:sp>
      <p:sp>
        <p:nvSpPr>
          <p:cNvPr id="12" name="文本框 11">
            <a:extLst>
              <a:ext uri="{FF2B5EF4-FFF2-40B4-BE49-F238E27FC236}">
                <a16:creationId xmlns:a16="http://schemas.microsoft.com/office/drawing/2014/main" id="{4FF0C8C9-E726-5786-4CFD-7E1BB3DB2A27}"/>
              </a:ext>
            </a:extLst>
          </p:cNvPr>
          <p:cNvSpPr txBox="1"/>
          <p:nvPr/>
        </p:nvSpPr>
        <p:spPr>
          <a:xfrm>
            <a:off x="775471" y="1268615"/>
            <a:ext cx="10292220" cy="1423916"/>
          </a:xfrm>
          <a:prstGeom prst="rect">
            <a:avLst/>
          </a:prstGeom>
          <a:noFill/>
        </p:spPr>
        <p:txBody>
          <a:bodyPr wrap="square" rtlCol="0">
            <a:spAutoFit/>
          </a:bodyPr>
          <a:lstStyle/>
          <a:p>
            <a:pPr marL="342900" indent="-342900" algn="just" fontAlgn="auto">
              <a:lnSpc>
                <a:spcPct val="132000"/>
              </a:lnSpc>
              <a:spcBef>
                <a:spcPts val="600"/>
              </a:spcBef>
              <a:spcAft>
                <a:spcPts val="600"/>
              </a:spcAft>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人工智能的研究范畴非常广泛，包括了自然语言处理、机器学习、神经网络、智能搜索、模式识别、深度学习、强化学习、计算机视觉、智能推荐、神经计算等。</a:t>
            </a:r>
          </a:p>
          <a:p>
            <a:pPr marL="342900" indent="-342900" algn="just" fontAlgn="auto">
              <a:lnSpc>
                <a:spcPct val="132000"/>
              </a:lnSpc>
              <a:spcBef>
                <a:spcPts val="600"/>
              </a:spcBef>
              <a:spcAft>
                <a:spcPts val="600"/>
              </a:spcAft>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下面简单介绍一下人工智能的几个研究范畴。</a:t>
            </a:r>
          </a:p>
        </p:txBody>
      </p:sp>
      <p:sp>
        <p:nvSpPr>
          <p:cNvPr id="6" name="文本框 5">
            <a:extLst>
              <a:ext uri="{FF2B5EF4-FFF2-40B4-BE49-F238E27FC236}">
                <a16:creationId xmlns:a16="http://schemas.microsoft.com/office/drawing/2014/main" id="{1676D614-9801-40DA-4420-44CDA45015A4}"/>
              </a:ext>
            </a:extLst>
          </p:cNvPr>
          <p:cNvSpPr txBox="1"/>
          <p:nvPr/>
        </p:nvSpPr>
        <p:spPr>
          <a:xfrm>
            <a:off x="970280" y="4145719"/>
            <a:ext cx="4251960" cy="1676293"/>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简单地说，自然语言处理就是用计算机来处理、理解以及运用人类语言。由于语言是人类区分于其他动物的根本标志。</a:t>
            </a:r>
          </a:p>
        </p:txBody>
      </p:sp>
      <p:sp>
        <p:nvSpPr>
          <p:cNvPr id="7" name="文本框 6">
            <a:extLst>
              <a:ext uri="{FF2B5EF4-FFF2-40B4-BE49-F238E27FC236}">
                <a16:creationId xmlns:a16="http://schemas.microsoft.com/office/drawing/2014/main" id="{C0700D2C-7B8E-814B-08A2-C298D18CC397}"/>
              </a:ext>
            </a:extLst>
          </p:cNvPr>
          <p:cNvSpPr txBox="1"/>
          <p:nvPr/>
        </p:nvSpPr>
        <p:spPr>
          <a:xfrm>
            <a:off x="2263140" y="3165279"/>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自然语言处理</a:t>
            </a:r>
          </a:p>
        </p:txBody>
      </p:sp>
      <p:sp>
        <p:nvSpPr>
          <p:cNvPr id="8" name="椭圆 7">
            <a:extLst>
              <a:ext uri="{FF2B5EF4-FFF2-40B4-BE49-F238E27FC236}">
                <a16:creationId xmlns:a16="http://schemas.microsoft.com/office/drawing/2014/main" id="{4F4E0D69-7A1D-9B64-AB55-19D242FD575C}"/>
              </a:ext>
            </a:extLst>
          </p:cNvPr>
          <p:cNvSpPr/>
          <p:nvPr/>
        </p:nvSpPr>
        <p:spPr>
          <a:xfrm>
            <a:off x="970043" y="2978167"/>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1</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cxnSp>
        <p:nvCxnSpPr>
          <p:cNvPr id="9" name="直接连接符 8">
            <a:extLst>
              <a:ext uri="{FF2B5EF4-FFF2-40B4-BE49-F238E27FC236}">
                <a16:creationId xmlns:a16="http://schemas.microsoft.com/office/drawing/2014/main" id="{DE7FD43B-6B25-EE78-916E-942D2101BAD5}"/>
              </a:ext>
            </a:extLst>
          </p:cNvPr>
          <p:cNvCxnSpPr>
            <a:cxnSpLocks/>
          </p:cNvCxnSpPr>
          <p:nvPr/>
        </p:nvCxnSpPr>
        <p:spPr>
          <a:xfrm>
            <a:off x="5673358" y="4077113"/>
            <a:ext cx="0" cy="2039015"/>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05E507EB-9AC6-BB0F-5D54-3501C7DEC202}"/>
              </a:ext>
            </a:extLst>
          </p:cNvPr>
          <p:cNvSpPr txBox="1"/>
          <p:nvPr/>
        </p:nvSpPr>
        <p:spPr>
          <a:xfrm>
            <a:off x="6195060" y="4171754"/>
            <a:ext cx="4629785" cy="2082558"/>
          </a:xfrm>
          <a:prstGeom prst="rect">
            <a:avLst/>
          </a:prstGeom>
          <a:noFill/>
        </p:spPr>
        <p:txBody>
          <a:bodyPr wrap="square" rtlCol="0">
            <a:spAutoFit/>
          </a:bodyPr>
          <a:lstStyle/>
          <a:p>
            <a:pPr algn="l" fontAlgn="auto">
              <a:lnSpc>
                <a:spcPct val="132000"/>
              </a:lnSpc>
              <a:buClr>
                <a:srgbClr val="33A936"/>
              </a:buClr>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简单点说，机器学习就是对计算机的一部分数据进行学习，然后对另一部分数据进行预测或者判断，换句话说，就是让机器去分析数据找规律，并通过找到的规律对新的数据进行处理。</a:t>
            </a:r>
          </a:p>
        </p:txBody>
      </p:sp>
      <p:sp>
        <p:nvSpPr>
          <p:cNvPr id="11" name="文本框 10">
            <a:extLst>
              <a:ext uri="{FF2B5EF4-FFF2-40B4-BE49-F238E27FC236}">
                <a16:creationId xmlns:a16="http://schemas.microsoft.com/office/drawing/2014/main" id="{C19BB6F3-0F16-8571-CB27-D14AA7122A66}"/>
              </a:ext>
            </a:extLst>
          </p:cNvPr>
          <p:cNvSpPr txBox="1"/>
          <p:nvPr/>
        </p:nvSpPr>
        <p:spPr>
          <a:xfrm>
            <a:off x="7487920" y="3191314"/>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机器学习</a:t>
            </a:r>
          </a:p>
        </p:txBody>
      </p:sp>
      <p:sp>
        <p:nvSpPr>
          <p:cNvPr id="13" name="椭圆 12">
            <a:extLst>
              <a:ext uri="{FF2B5EF4-FFF2-40B4-BE49-F238E27FC236}">
                <a16:creationId xmlns:a16="http://schemas.microsoft.com/office/drawing/2014/main" id="{FF255F73-D881-75CD-A4C2-D7C6E572BAE4}"/>
              </a:ext>
            </a:extLst>
          </p:cNvPr>
          <p:cNvSpPr/>
          <p:nvPr/>
        </p:nvSpPr>
        <p:spPr>
          <a:xfrm>
            <a:off x="6194823" y="3004202"/>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2</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Tree>
    <p:extLst>
      <p:ext uri="{BB962C8B-B14F-4D97-AF65-F5344CB8AC3E}">
        <p14:creationId xmlns:p14="http://schemas.microsoft.com/office/powerpoint/2010/main" val="16989146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025735"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6.6.2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人工智能的研究范畴</a:t>
            </a:r>
          </a:p>
        </p:txBody>
      </p:sp>
      <p:sp>
        <p:nvSpPr>
          <p:cNvPr id="6" name="文本框 5">
            <a:extLst>
              <a:ext uri="{FF2B5EF4-FFF2-40B4-BE49-F238E27FC236}">
                <a16:creationId xmlns:a16="http://schemas.microsoft.com/office/drawing/2014/main" id="{1676D614-9801-40DA-4420-44CDA45015A4}"/>
              </a:ext>
            </a:extLst>
          </p:cNvPr>
          <p:cNvSpPr txBox="1"/>
          <p:nvPr/>
        </p:nvSpPr>
        <p:spPr>
          <a:xfrm>
            <a:off x="970279" y="2515327"/>
            <a:ext cx="4815116" cy="4113883"/>
          </a:xfrm>
          <a:prstGeom prst="rect">
            <a:avLst/>
          </a:prstGeom>
          <a:noFill/>
        </p:spPr>
        <p:txBody>
          <a:bodyPr wrap="square" rtlCol="0">
            <a:spAutoFit/>
          </a:bodyPr>
          <a:lstStyle/>
          <a:p>
            <a:pPr marL="342900" indent="-342900" algn="l" fontAlgn="auto">
              <a:lnSpc>
                <a:spcPct val="132000"/>
              </a:lnSpc>
              <a:buClr>
                <a:schemeClr val="accent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我们在理解深度学习之前，先了解另外两个概念，一个是刚刚提到的机器学习，另一个就是神经网络。神经网络简单点说就是有许多的神经元组成的系统，这就是模拟人类的神经网络。</a:t>
            </a:r>
          </a:p>
          <a:p>
            <a:pPr marL="342900" indent="-342900" algn="l" fontAlgn="auto">
              <a:lnSpc>
                <a:spcPct val="132000"/>
              </a:lnSpc>
              <a:buClr>
                <a:schemeClr val="accent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那么，什么是深度学习呢？深度学习简单点说就是一种为了让层数较多的多层神经网络可以训练，能够运行起来、并演化出来一系列的新的结构和新的方法的过程。</a:t>
            </a:r>
          </a:p>
        </p:txBody>
      </p:sp>
      <p:sp>
        <p:nvSpPr>
          <p:cNvPr id="7" name="文本框 6">
            <a:extLst>
              <a:ext uri="{FF2B5EF4-FFF2-40B4-BE49-F238E27FC236}">
                <a16:creationId xmlns:a16="http://schemas.microsoft.com/office/drawing/2014/main" id="{C0700D2C-7B8E-814B-08A2-C298D18CC397}"/>
              </a:ext>
            </a:extLst>
          </p:cNvPr>
          <p:cNvSpPr txBox="1"/>
          <p:nvPr/>
        </p:nvSpPr>
        <p:spPr>
          <a:xfrm>
            <a:off x="2263140" y="1534887"/>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深度学习</a:t>
            </a:r>
          </a:p>
        </p:txBody>
      </p:sp>
      <p:sp>
        <p:nvSpPr>
          <p:cNvPr id="8" name="椭圆 7">
            <a:extLst>
              <a:ext uri="{FF2B5EF4-FFF2-40B4-BE49-F238E27FC236}">
                <a16:creationId xmlns:a16="http://schemas.microsoft.com/office/drawing/2014/main" id="{4F4E0D69-7A1D-9B64-AB55-19D242FD575C}"/>
              </a:ext>
            </a:extLst>
          </p:cNvPr>
          <p:cNvSpPr/>
          <p:nvPr/>
        </p:nvSpPr>
        <p:spPr>
          <a:xfrm>
            <a:off x="970043" y="1347775"/>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3</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cxnSp>
        <p:nvCxnSpPr>
          <p:cNvPr id="9" name="直接连接符 8">
            <a:extLst>
              <a:ext uri="{FF2B5EF4-FFF2-40B4-BE49-F238E27FC236}">
                <a16:creationId xmlns:a16="http://schemas.microsoft.com/office/drawing/2014/main" id="{DE7FD43B-6B25-EE78-916E-942D2101BAD5}"/>
              </a:ext>
            </a:extLst>
          </p:cNvPr>
          <p:cNvCxnSpPr>
            <a:cxnSpLocks/>
          </p:cNvCxnSpPr>
          <p:nvPr/>
        </p:nvCxnSpPr>
        <p:spPr>
          <a:xfrm>
            <a:off x="6147812" y="2691442"/>
            <a:ext cx="0" cy="3657600"/>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05E507EB-9AC6-BB0F-5D54-3501C7DEC202}"/>
              </a:ext>
            </a:extLst>
          </p:cNvPr>
          <p:cNvSpPr txBox="1"/>
          <p:nvPr/>
        </p:nvSpPr>
        <p:spPr>
          <a:xfrm>
            <a:off x="6928304" y="2541362"/>
            <a:ext cx="3794330" cy="2895088"/>
          </a:xfrm>
          <a:prstGeom prst="rect">
            <a:avLst/>
          </a:prstGeom>
          <a:noFill/>
        </p:spPr>
        <p:txBody>
          <a:bodyPr wrap="square" rtlCol="0">
            <a:spAutoFit/>
          </a:bodyPr>
          <a:lstStyle/>
          <a:p>
            <a:pPr algn="l" fontAlgn="auto">
              <a:lnSpc>
                <a:spcPct val="132000"/>
              </a:lnSpc>
              <a:buClr>
                <a:srgbClr val="33A936"/>
              </a:buClr>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联邦学习又称联邦机器学习，也称为联合学习、联盟学习。联邦学习是一个机器学习的框架，能有效帮助多个机构在满足用户隐私保护、数据安全和政府法规的要求下，进行数据使用和机器学习建模</a:t>
            </a:r>
          </a:p>
        </p:txBody>
      </p:sp>
      <p:sp>
        <p:nvSpPr>
          <p:cNvPr id="11" name="文本框 10">
            <a:extLst>
              <a:ext uri="{FF2B5EF4-FFF2-40B4-BE49-F238E27FC236}">
                <a16:creationId xmlns:a16="http://schemas.microsoft.com/office/drawing/2014/main" id="{C19BB6F3-0F16-8571-CB27-D14AA7122A66}"/>
              </a:ext>
            </a:extLst>
          </p:cNvPr>
          <p:cNvSpPr txBox="1"/>
          <p:nvPr/>
        </p:nvSpPr>
        <p:spPr>
          <a:xfrm>
            <a:off x="8221163" y="1560922"/>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联邦学习</a:t>
            </a:r>
          </a:p>
        </p:txBody>
      </p:sp>
      <p:sp>
        <p:nvSpPr>
          <p:cNvPr id="13" name="椭圆 12">
            <a:extLst>
              <a:ext uri="{FF2B5EF4-FFF2-40B4-BE49-F238E27FC236}">
                <a16:creationId xmlns:a16="http://schemas.microsoft.com/office/drawing/2014/main" id="{FF255F73-D881-75CD-A4C2-D7C6E572BAE4}"/>
              </a:ext>
            </a:extLst>
          </p:cNvPr>
          <p:cNvSpPr/>
          <p:nvPr/>
        </p:nvSpPr>
        <p:spPr>
          <a:xfrm>
            <a:off x="6928066" y="1373810"/>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4</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Tree>
    <p:extLst>
      <p:ext uri="{BB962C8B-B14F-4D97-AF65-F5344CB8AC3E}">
        <p14:creationId xmlns:p14="http://schemas.microsoft.com/office/powerpoint/2010/main" val="3005561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025735"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6.6.3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人工智能的典型应用</a:t>
            </a:r>
          </a:p>
        </p:txBody>
      </p:sp>
      <p:sp>
        <p:nvSpPr>
          <p:cNvPr id="2" name="文本框 1"/>
          <p:cNvSpPr txBox="1"/>
          <p:nvPr/>
        </p:nvSpPr>
        <p:spPr>
          <a:xfrm>
            <a:off x="2400837" y="2960955"/>
            <a:ext cx="3862490"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机器翻译</a:t>
            </a:r>
          </a:p>
        </p:txBody>
      </p:sp>
      <p:sp>
        <p:nvSpPr>
          <p:cNvPr id="4" name="椭圆 3"/>
          <p:cNvSpPr/>
          <p:nvPr/>
        </p:nvSpPr>
        <p:spPr>
          <a:xfrm>
            <a:off x="1107740" y="2773843"/>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1</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22" name="文本框 21">
            <a:extLst>
              <a:ext uri="{FF2B5EF4-FFF2-40B4-BE49-F238E27FC236}">
                <a16:creationId xmlns:a16="http://schemas.microsoft.com/office/drawing/2014/main" id="{4BBA7EF1-6344-49D9-9BCC-1AB151C614F4}"/>
              </a:ext>
            </a:extLst>
          </p:cNvPr>
          <p:cNvSpPr txBox="1"/>
          <p:nvPr/>
        </p:nvSpPr>
        <p:spPr>
          <a:xfrm>
            <a:off x="775471" y="1268615"/>
            <a:ext cx="10292220" cy="1270028"/>
          </a:xfrm>
          <a:prstGeom prst="rect">
            <a:avLst/>
          </a:prstGeom>
          <a:noFill/>
        </p:spPr>
        <p:txBody>
          <a:bodyPr wrap="square" rtlCol="0">
            <a:spAutoFit/>
          </a:bodyPr>
          <a:lstStyle/>
          <a:p>
            <a:pPr algn="just" fontAlgn="auto">
              <a:lnSpc>
                <a:spcPct val="132000"/>
              </a:lnSpc>
              <a:spcBef>
                <a:spcPts val="600"/>
              </a:spcBef>
              <a:spcAft>
                <a:spcPts val="600"/>
              </a:spcAft>
              <a:buClr>
                <a:schemeClr val="accent6"/>
              </a:buClr>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人工智能的应用领域非常宽广。从车牌识别、人员识别、场景认知、自动阅卷、智能问答、机器翻译、人机对战、无人驾驶、物运机器狗、工业机器人到智能家电，无不都是人工智能的应用。在每种应用背后，都包含有前面提到的一种到多种人工智能技术。</a:t>
            </a:r>
          </a:p>
        </p:txBody>
      </p:sp>
      <p:pic>
        <p:nvPicPr>
          <p:cNvPr id="23" name="图片 22">
            <a:extLst>
              <a:ext uri="{FF2B5EF4-FFF2-40B4-BE49-F238E27FC236}">
                <a16:creationId xmlns:a16="http://schemas.microsoft.com/office/drawing/2014/main" id="{4F4087AC-4BC8-B02B-ECE7-6BB1367E2AD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a:xfrm>
            <a:off x="2485236" y="3726976"/>
            <a:ext cx="7961353" cy="2800213"/>
          </a:xfrm>
          <a:prstGeom prst="rect">
            <a:avLst/>
          </a:prstGeom>
          <a:noFill/>
          <a:ln>
            <a:noFill/>
          </a:ln>
        </p:spPr>
      </p:pic>
    </p:spTree>
    <p:extLst>
      <p:ext uri="{BB962C8B-B14F-4D97-AF65-F5344CB8AC3E}">
        <p14:creationId xmlns:p14="http://schemas.microsoft.com/office/powerpoint/2010/main" val="2958004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3147015"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物联网数据特征</a:t>
            </a:r>
          </a:p>
        </p:txBody>
      </p:sp>
      <p:sp>
        <p:nvSpPr>
          <p:cNvPr id="9" name="椭圆 8">
            <a:extLst>
              <a:ext uri="{FF2B5EF4-FFF2-40B4-BE49-F238E27FC236}">
                <a16:creationId xmlns:a16="http://schemas.microsoft.com/office/drawing/2014/main" id="{CA66B83F-7EE5-E541-D0EC-073D0E8ECB75}"/>
              </a:ext>
            </a:extLst>
          </p:cNvPr>
          <p:cNvSpPr/>
          <p:nvPr/>
        </p:nvSpPr>
        <p:spPr>
          <a:xfrm>
            <a:off x="1195998" y="1518795"/>
            <a:ext cx="1540778" cy="1540778"/>
          </a:xfrm>
          <a:prstGeom prst="ellipse">
            <a:avLst/>
          </a:prstGeom>
          <a:blipFill>
            <a:blip r:embed="rId3">
              <a:extLst>
                <a:ext uri="{BEBA8EAE-BF5A-486C-A8C5-ECC9F3942E4B}">
                  <a14:imgProps xmlns:a14="http://schemas.microsoft.com/office/drawing/2010/main">
                    <a14:imgLayer r:embed="rId4">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0" name="椭圆 9">
            <a:extLst>
              <a:ext uri="{FF2B5EF4-FFF2-40B4-BE49-F238E27FC236}">
                <a16:creationId xmlns:a16="http://schemas.microsoft.com/office/drawing/2014/main" id="{9217733D-38FB-7510-83F4-8F6D28F26ABC}"/>
              </a:ext>
            </a:extLst>
          </p:cNvPr>
          <p:cNvSpPr/>
          <p:nvPr/>
        </p:nvSpPr>
        <p:spPr>
          <a:xfrm>
            <a:off x="1202348" y="1524069"/>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椭圆 11">
            <a:extLst>
              <a:ext uri="{FF2B5EF4-FFF2-40B4-BE49-F238E27FC236}">
                <a16:creationId xmlns:a16="http://schemas.microsoft.com/office/drawing/2014/main" id="{9DFC30AF-A578-D94F-2D1A-EA2B74C8F4E5}"/>
              </a:ext>
            </a:extLst>
          </p:cNvPr>
          <p:cNvSpPr/>
          <p:nvPr/>
        </p:nvSpPr>
        <p:spPr>
          <a:xfrm>
            <a:off x="2301297" y="1372149"/>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椭圆 10">
            <a:extLst>
              <a:ext uri="{FF2B5EF4-FFF2-40B4-BE49-F238E27FC236}">
                <a16:creationId xmlns:a16="http://schemas.microsoft.com/office/drawing/2014/main" id="{E682E01A-DDA2-5B58-D702-BECEF03FF1F2}"/>
              </a:ext>
            </a:extLst>
          </p:cNvPr>
          <p:cNvSpPr/>
          <p:nvPr/>
        </p:nvSpPr>
        <p:spPr>
          <a:xfrm>
            <a:off x="2432241" y="1532044"/>
            <a:ext cx="398513" cy="340610"/>
          </a:xfrm>
          <a:custGeom>
            <a:avLst/>
            <a:gdLst>
              <a:gd name="T0" fmla="*/ 14836 w 15142"/>
              <a:gd name="T1" fmla="*/ 4282 h 12941"/>
              <a:gd name="T2" fmla="*/ 12685 w 15142"/>
              <a:gd name="T3" fmla="*/ 661 h 12941"/>
              <a:gd name="T4" fmla="*/ 11524 w 15142"/>
              <a:gd name="T5" fmla="*/ 0 h 12941"/>
              <a:gd name="T6" fmla="*/ 3617 w 15142"/>
              <a:gd name="T7" fmla="*/ 0 h 12941"/>
              <a:gd name="T8" fmla="*/ 2457 w 15142"/>
              <a:gd name="T9" fmla="*/ 661 h 12941"/>
              <a:gd name="T10" fmla="*/ 306 w 15142"/>
              <a:gd name="T11" fmla="*/ 4283 h 12941"/>
              <a:gd name="T12" fmla="*/ 484 w 15142"/>
              <a:gd name="T13" fmla="*/ 5899 h 12941"/>
              <a:gd name="T14" fmla="*/ 6588 w 15142"/>
              <a:gd name="T15" fmla="*/ 12376 h 12941"/>
              <a:gd name="T16" fmla="*/ 8553 w 15142"/>
              <a:gd name="T17" fmla="*/ 12376 h 12941"/>
              <a:gd name="T18" fmla="*/ 14658 w 15142"/>
              <a:gd name="T19" fmla="*/ 5899 h 12941"/>
              <a:gd name="T20" fmla="*/ 14836 w 15142"/>
              <a:gd name="T21" fmla="*/ 4282 h 12941"/>
              <a:gd name="T22" fmla="*/ 11680 w 15142"/>
              <a:gd name="T23" fmla="*/ 5840 h 12941"/>
              <a:gd name="T24" fmla="*/ 8600 w 15142"/>
              <a:gd name="T25" fmla="*/ 9107 h 12941"/>
              <a:gd name="T26" fmla="*/ 6540 w 15142"/>
              <a:gd name="T27" fmla="*/ 9107 h 12941"/>
              <a:gd name="T28" fmla="*/ 3461 w 15142"/>
              <a:gd name="T29" fmla="*/ 5840 h 12941"/>
              <a:gd name="T30" fmla="*/ 3466 w 15142"/>
              <a:gd name="T31" fmla="*/ 5353 h 12941"/>
              <a:gd name="T32" fmla="*/ 3952 w 15142"/>
              <a:gd name="T33" fmla="*/ 5378 h 12941"/>
              <a:gd name="T34" fmla="*/ 7032 w 15142"/>
              <a:gd name="T35" fmla="*/ 8644 h 12941"/>
              <a:gd name="T36" fmla="*/ 8109 w 15142"/>
              <a:gd name="T37" fmla="*/ 8644 h 12941"/>
              <a:gd name="T38" fmla="*/ 11188 w 15142"/>
              <a:gd name="T39" fmla="*/ 5378 h 12941"/>
              <a:gd name="T40" fmla="*/ 11665 w 15142"/>
              <a:gd name="T41" fmla="*/ 5364 h 12941"/>
              <a:gd name="T42" fmla="*/ 11679 w 15142"/>
              <a:gd name="T43" fmla="*/ 5841 h 12941"/>
              <a:gd name="T44" fmla="*/ 11680 w 15142"/>
              <a:gd name="T45" fmla="*/ 5840 h 1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42" h="12941">
                <a:moveTo>
                  <a:pt x="14836" y="4282"/>
                </a:moveTo>
                <a:lnTo>
                  <a:pt x="12685" y="661"/>
                </a:lnTo>
                <a:cubicBezTo>
                  <a:pt x="12440" y="252"/>
                  <a:pt x="12000" y="1"/>
                  <a:pt x="11524" y="0"/>
                </a:cubicBezTo>
                <a:lnTo>
                  <a:pt x="3617" y="0"/>
                </a:lnTo>
                <a:cubicBezTo>
                  <a:pt x="3141" y="1"/>
                  <a:pt x="2701" y="252"/>
                  <a:pt x="2457" y="661"/>
                </a:cubicBezTo>
                <a:lnTo>
                  <a:pt x="306" y="4283"/>
                </a:lnTo>
                <a:cubicBezTo>
                  <a:pt x="0" y="4802"/>
                  <a:pt x="72" y="5460"/>
                  <a:pt x="484" y="5899"/>
                </a:cubicBezTo>
                <a:lnTo>
                  <a:pt x="6588" y="12376"/>
                </a:lnTo>
                <a:cubicBezTo>
                  <a:pt x="7121" y="12941"/>
                  <a:pt x="8020" y="12941"/>
                  <a:pt x="8553" y="12376"/>
                </a:cubicBezTo>
                <a:lnTo>
                  <a:pt x="14658" y="5899"/>
                </a:lnTo>
                <a:cubicBezTo>
                  <a:pt x="15070" y="5460"/>
                  <a:pt x="15142" y="4801"/>
                  <a:pt x="14836" y="4282"/>
                </a:cubicBezTo>
                <a:close/>
                <a:moveTo>
                  <a:pt x="11680" y="5840"/>
                </a:moveTo>
                <a:lnTo>
                  <a:pt x="8600" y="9107"/>
                </a:lnTo>
                <a:cubicBezTo>
                  <a:pt x="8041" y="9700"/>
                  <a:pt x="7099" y="9700"/>
                  <a:pt x="6540" y="9107"/>
                </a:cubicBezTo>
                <a:lnTo>
                  <a:pt x="3461" y="5840"/>
                </a:lnTo>
                <a:cubicBezTo>
                  <a:pt x="3324" y="5706"/>
                  <a:pt x="3326" y="5484"/>
                  <a:pt x="3466" y="5353"/>
                </a:cubicBezTo>
                <a:cubicBezTo>
                  <a:pt x="3606" y="5221"/>
                  <a:pt x="3827" y="5233"/>
                  <a:pt x="3952" y="5378"/>
                </a:cubicBezTo>
                <a:lnTo>
                  <a:pt x="7032" y="8644"/>
                </a:lnTo>
                <a:cubicBezTo>
                  <a:pt x="7324" y="8954"/>
                  <a:pt x="7817" y="8954"/>
                  <a:pt x="8109" y="8644"/>
                </a:cubicBezTo>
                <a:lnTo>
                  <a:pt x="11188" y="5378"/>
                </a:lnTo>
                <a:cubicBezTo>
                  <a:pt x="11316" y="5242"/>
                  <a:pt x="11529" y="5236"/>
                  <a:pt x="11665" y="5364"/>
                </a:cubicBezTo>
                <a:cubicBezTo>
                  <a:pt x="11801" y="5492"/>
                  <a:pt x="11807" y="5705"/>
                  <a:pt x="11679" y="5841"/>
                </a:cubicBezTo>
                <a:lnTo>
                  <a:pt x="11680" y="58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a:extLst>
              <a:ext uri="{FF2B5EF4-FFF2-40B4-BE49-F238E27FC236}">
                <a16:creationId xmlns:a16="http://schemas.microsoft.com/office/drawing/2014/main" id="{4CCD6393-3B4D-1EFB-7F0F-DCFC05E3B629}"/>
              </a:ext>
            </a:extLst>
          </p:cNvPr>
          <p:cNvSpPr txBox="1"/>
          <p:nvPr/>
        </p:nvSpPr>
        <p:spPr>
          <a:xfrm>
            <a:off x="785004" y="3284061"/>
            <a:ext cx="2881222" cy="3309752"/>
          </a:xfrm>
          <a:prstGeom prst="rect">
            <a:avLst/>
          </a:prstGeom>
          <a:noFill/>
        </p:spPr>
        <p:txBody>
          <a:bodyPr wrap="square" rtlCol="0">
            <a:spAutoFit/>
          </a:bodyPr>
          <a:lstStyle/>
          <a:p>
            <a:pPr algn="just" fontAlgn="auto">
              <a:lnSpc>
                <a:spcPct val="132000"/>
              </a:lnSpc>
            </a:pPr>
            <a:r>
              <a:rPr lang="zh-CN" altLang="en-US" sz="1600" b="1"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b="1"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sz="1600" b="1" dirty="0">
                <a:latin typeface="Segoe UI" panose="020B0502040204020203" pitchFamily="34" charset="0"/>
                <a:ea typeface="微软雅黑" panose="020B0503020204020204" pitchFamily="34" charset="-122"/>
                <a:cs typeface="+mn-ea"/>
                <a:sym typeface="Segoe UI" panose="020B0502040204020203" pitchFamily="34" charset="0"/>
              </a:rPr>
              <a:t>）物联网数据的真实性（</a:t>
            </a:r>
            <a:r>
              <a:rPr lang="en-US" altLang="zh-CN" sz="1600" b="1" dirty="0">
                <a:latin typeface="Segoe UI" panose="020B0502040204020203" pitchFamily="34" charset="0"/>
                <a:ea typeface="微软雅黑" panose="020B0503020204020204" pitchFamily="34" charset="-122"/>
                <a:cs typeface="+mn-ea"/>
                <a:sym typeface="Segoe UI" panose="020B0502040204020203" pitchFamily="34" charset="0"/>
              </a:rPr>
              <a:t>velocity</a:t>
            </a:r>
            <a:r>
              <a:rPr lang="zh-CN" altLang="en-US" sz="1600" b="1" dirty="0">
                <a:latin typeface="Segoe UI" panose="020B0502040204020203" pitchFamily="34" charset="0"/>
                <a:ea typeface="微软雅黑" panose="020B0503020204020204" pitchFamily="34" charset="-122"/>
                <a:cs typeface="+mn-ea"/>
                <a:sym typeface="Segoe UI" panose="020B0502040204020203" pitchFamily="34" charset="0"/>
              </a:rPr>
              <a:t>）</a:t>
            </a:r>
          </a:p>
          <a:p>
            <a:pPr algn="just"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物联网由于感知的是真实物理世界各种信息，这些信息如果没有受到人工干扰和系统故障影响，所获取的信息是真实和可信的。特别是基于视频监控的物联网数据，通常用来作为法律判断的依据，更是对真实世界的现实反映。 </a:t>
            </a:r>
          </a:p>
        </p:txBody>
      </p:sp>
      <p:sp>
        <p:nvSpPr>
          <p:cNvPr id="21" name="椭圆 20">
            <a:extLst>
              <a:ext uri="{FF2B5EF4-FFF2-40B4-BE49-F238E27FC236}">
                <a16:creationId xmlns:a16="http://schemas.microsoft.com/office/drawing/2014/main" id="{E3582902-595C-858E-99CC-E4A5D473D87E}"/>
              </a:ext>
            </a:extLst>
          </p:cNvPr>
          <p:cNvSpPr/>
          <p:nvPr/>
        </p:nvSpPr>
        <p:spPr>
          <a:xfrm>
            <a:off x="5100303" y="1509643"/>
            <a:ext cx="1547991" cy="1547991"/>
          </a:xfrm>
          <a:prstGeom prst="ellipse">
            <a:avLst/>
          </a:prstGeom>
          <a:blipFill>
            <a:blip r:embed="rId6">
              <a:extLst>
                <a:ext uri="{BEBA8EAE-BF5A-486C-A8C5-ECC9F3942E4B}">
                  <a14:imgProps xmlns:a14="http://schemas.microsoft.com/office/drawing/2010/main">
                    <a14:imgLayer r:embed="rId7">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22" name="椭圆 21">
            <a:extLst>
              <a:ext uri="{FF2B5EF4-FFF2-40B4-BE49-F238E27FC236}">
                <a16:creationId xmlns:a16="http://schemas.microsoft.com/office/drawing/2014/main" id="{E4886C74-15C3-BF37-9AD6-8899C2B9A176}"/>
              </a:ext>
            </a:extLst>
          </p:cNvPr>
          <p:cNvSpPr/>
          <p:nvPr/>
        </p:nvSpPr>
        <p:spPr>
          <a:xfrm>
            <a:off x="5094816" y="1516856"/>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椭圆 22">
            <a:extLst>
              <a:ext uri="{FF2B5EF4-FFF2-40B4-BE49-F238E27FC236}">
                <a16:creationId xmlns:a16="http://schemas.microsoft.com/office/drawing/2014/main" id="{658E21EE-C610-0E98-1C62-2132A8894D0B}"/>
              </a:ext>
            </a:extLst>
          </p:cNvPr>
          <p:cNvSpPr/>
          <p:nvPr/>
        </p:nvSpPr>
        <p:spPr>
          <a:xfrm>
            <a:off x="6187271" y="1364936"/>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4" name="文本框 23">
            <a:extLst>
              <a:ext uri="{FF2B5EF4-FFF2-40B4-BE49-F238E27FC236}">
                <a16:creationId xmlns:a16="http://schemas.microsoft.com/office/drawing/2014/main" id="{62E12B98-655C-2ED4-A68A-8D38051CCD1B}"/>
              </a:ext>
            </a:extLst>
          </p:cNvPr>
          <p:cNvSpPr txBox="1"/>
          <p:nvPr/>
        </p:nvSpPr>
        <p:spPr>
          <a:xfrm>
            <a:off x="4745089" y="3284061"/>
            <a:ext cx="2708133" cy="2009653"/>
          </a:xfrm>
          <a:prstGeom prst="rect">
            <a:avLst/>
          </a:prstGeom>
          <a:noFill/>
        </p:spPr>
        <p:txBody>
          <a:bodyPr wrap="square" rtlCol="0">
            <a:spAutoFit/>
          </a:bodyPr>
          <a:lstStyle/>
          <a:p>
            <a:pPr algn="just" fontAlgn="auto">
              <a:lnSpc>
                <a:spcPct val="132000"/>
              </a:lnSpc>
            </a:pPr>
            <a:r>
              <a:rPr lang="zh-CN" altLang="en-US" sz="1600" b="1"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b="1" dirty="0">
                <a:latin typeface="Segoe UI" panose="020B0502040204020203" pitchFamily="34" charset="0"/>
                <a:ea typeface="微软雅黑" panose="020B0503020204020204" pitchFamily="34" charset="-122"/>
                <a:cs typeface="+mn-ea"/>
                <a:sym typeface="Segoe UI" panose="020B0502040204020203" pitchFamily="34" charset="0"/>
              </a:rPr>
              <a:t>4</a:t>
            </a:r>
            <a:r>
              <a:rPr lang="zh-CN" altLang="en-US" sz="1600" b="1" dirty="0">
                <a:latin typeface="Segoe UI" panose="020B0502040204020203" pitchFamily="34" charset="0"/>
                <a:ea typeface="微软雅黑" panose="020B0503020204020204" pitchFamily="34" charset="-122"/>
                <a:cs typeface="+mn-ea"/>
                <a:sym typeface="Segoe UI" panose="020B0502040204020203" pitchFamily="34" charset="0"/>
              </a:rPr>
              <a:t>）物联网数据的高速性（</a:t>
            </a:r>
            <a:r>
              <a:rPr lang="en-US" altLang="zh-CN" sz="1600" b="1" dirty="0">
                <a:latin typeface="Segoe UI" panose="020B0502040204020203" pitchFamily="34" charset="0"/>
                <a:ea typeface="微软雅黑" panose="020B0503020204020204" pitchFamily="34" charset="-122"/>
                <a:cs typeface="+mn-ea"/>
                <a:sym typeface="Segoe UI" panose="020B0502040204020203" pitchFamily="34" charset="0"/>
              </a:rPr>
              <a:t>Velocity</a:t>
            </a:r>
            <a:r>
              <a:rPr lang="zh-CN" altLang="en-US" sz="1600" b="1" dirty="0">
                <a:latin typeface="Segoe UI" panose="020B0502040204020203" pitchFamily="34" charset="0"/>
                <a:ea typeface="微软雅黑" panose="020B0503020204020204" pitchFamily="34" charset="-122"/>
                <a:cs typeface="+mn-ea"/>
                <a:sym typeface="Segoe UI" panose="020B0502040204020203" pitchFamily="34" charset="0"/>
              </a:rPr>
              <a:t>）</a:t>
            </a:r>
          </a:p>
          <a:p>
            <a:pPr algn="just"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由于物联网数据的海量性，必然要求骨干网能够汇聚更多的数据，从各种类型的数据中快速获取高价值的信息。</a:t>
            </a:r>
          </a:p>
        </p:txBody>
      </p:sp>
      <p:sp>
        <p:nvSpPr>
          <p:cNvPr id="25" name="椭圆 24">
            <a:extLst>
              <a:ext uri="{FF2B5EF4-FFF2-40B4-BE49-F238E27FC236}">
                <a16:creationId xmlns:a16="http://schemas.microsoft.com/office/drawing/2014/main" id="{89E30A93-5797-706B-D8A6-B419F73B26B9}"/>
              </a:ext>
            </a:extLst>
          </p:cNvPr>
          <p:cNvSpPr/>
          <p:nvPr/>
        </p:nvSpPr>
        <p:spPr>
          <a:xfrm>
            <a:off x="8887757" y="1502430"/>
            <a:ext cx="1547991" cy="1547991"/>
          </a:xfrm>
          <a:prstGeom prst="ellipse">
            <a:avLst/>
          </a:prstGeom>
          <a:blipFill>
            <a:blip r:embed="rId8">
              <a:extLst>
                <a:ext uri="{BEBA8EAE-BF5A-486C-A8C5-ECC9F3942E4B}">
                  <a14:imgProps xmlns:a14="http://schemas.microsoft.com/office/drawing/2010/main">
                    <a14:imgLayer r:embed="rId9">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26" name="椭圆 25">
            <a:extLst>
              <a:ext uri="{FF2B5EF4-FFF2-40B4-BE49-F238E27FC236}">
                <a16:creationId xmlns:a16="http://schemas.microsoft.com/office/drawing/2014/main" id="{E7E7A8BF-E857-8E45-23D2-3EAB8835E499}"/>
              </a:ext>
            </a:extLst>
          </p:cNvPr>
          <p:cNvSpPr/>
          <p:nvPr/>
        </p:nvSpPr>
        <p:spPr>
          <a:xfrm>
            <a:off x="8875057" y="1509643"/>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椭圆 26">
            <a:extLst>
              <a:ext uri="{FF2B5EF4-FFF2-40B4-BE49-F238E27FC236}">
                <a16:creationId xmlns:a16="http://schemas.microsoft.com/office/drawing/2014/main" id="{E548DD26-59BD-045E-9791-01805F6AD4EB}"/>
              </a:ext>
            </a:extLst>
          </p:cNvPr>
          <p:cNvSpPr/>
          <p:nvPr/>
        </p:nvSpPr>
        <p:spPr>
          <a:xfrm>
            <a:off x="9974725" y="1357723"/>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8" name="文本框 27">
            <a:extLst>
              <a:ext uri="{FF2B5EF4-FFF2-40B4-BE49-F238E27FC236}">
                <a16:creationId xmlns:a16="http://schemas.microsoft.com/office/drawing/2014/main" id="{F12F2979-6E13-CFF7-CAF4-2B84DCA52D24}"/>
              </a:ext>
            </a:extLst>
          </p:cNvPr>
          <p:cNvSpPr txBox="1"/>
          <p:nvPr/>
        </p:nvSpPr>
        <p:spPr>
          <a:xfrm>
            <a:off x="8281358" y="3257391"/>
            <a:ext cx="2811457" cy="2659702"/>
          </a:xfrm>
          <a:prstGeom prst="rect">
            <a:avLst/>
          </a:prstGeom>
          <a:noFill/>
        </p:spPr>
        <p:txBody>
          <a:bodyPr wrap="square" rtlCol="0">
            <a:spAutoFit/>
          </a:bodyPr>
          <a:lstStyle/>
          <a:p>
            <a:pPr algn="just" fontAlgn="auto">
              <a:lnSpc>
                <a:spcPct val="132000"/>
              </a:lnSpc>
            </a:pPr>
            <a:r>
              <a:rPr lang="zh-CN" altLang="en-US" sz="1600" b="1"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b="1" dirty="0">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sz="1600" b="1" dirty="0">
                <a:latin typeface="Segoe UI" panose="020B0502040204020203" pitchFamily="34" charset="0"/>
                <a:ea typeface="微软雅黑" panose="020B0503020204020204" pitchFamily="34" charset="-122"/>
                <a:cs typeface="+mn-ea"/>
                <a:sym typeface="Segoe UI" panose="020B0502040204020203" pitchFamily="34" charset="0"/>
              </a:rPr>
              <a:t>）物联网数据的低价值密度性（</a:t>
            </a:r>
            <a:r>
              <a:rPr lang="en-US" altLang="zh-CN" sz="1600" b="1" dirty="0">
                <a:latin typeface="Segoe UI" panose="020B0502040204020203" pitchFamily="34" charset="0"/>
                <a:ea typeface="微软雅黑" panose="020B0503020204020204" pitchFamily="34" charset="-122"/>
                <a:cs typeface="+mn-ea"/>
                <a:sym typeface="Segoe UI" panose="020B0502040204020203" pitchFamily="34" charset="0"/>
              </a:rPr>
              <a:t>Value</a:t>
            </a:r>
            <a:r>
              <a:rPr lang="zh-CN" altLang="en-US" sz="1600" b="1" dirty="0">
                <a:latin typeface="Segoe UI" panose="020B0502040204020203" pitchFamily="34" charset="0"/>
                <a:ea typeface="微软雅黑" panose="020B0503020204020204" pitchFamily="34" charset="-122"/>
                <a:cs typeface="+mn-ea"/>
                <a:sym typeface="Segoe UI" panose="020B0502040204020203" pitchFamily="34" charset="0"/>
              </a:rPr>
              <a:t>）</a:t>
            </a:r>
          </a:p>
          <a:p>
            <a:pPr algn="just"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物联网应用中存在采样频率过高以及不同的感知设备对同一个物体同时感知等情况，这类情况导致了大量的冗余数据，所以相对来说数据的价值密度较低，</a:t>
            </a:r>
          </a:p>
        </p:txBody>
      </p:sp>
      <p:sp>
        <p:nvSpPr>
          <p:cNvPr id="29" name="arrow-pointing-left-circular-button_20407">
            <a:extLst>
              <a:ext uri="{FF2B5EF4-FFF2-40B4-BE49-F238E27FC236}">
                <a16:creationId xmlns:a16="http://schemas.microsoft.com/office/drawing/2014/main" id="{6CE945E4-81B8-A2D0-13FD-A32C11B5B8FF}"/>
              </a:ext>
            </a:extLst>
          </p:cNvPr>
          <p:cNvSpPr>
            <a:spLocks noChangeAspect="1"/>
          </p:cNvSpPr>
          <p:nvPr/>
        </p:nvSpPr>
        <p:spPr bwMode="auto">
          <a:xfrm>
            <a:off x="6357195" y="1510722"/>
            <a:ext cx="317379" cy="354719"/>
          </a:xfrm>
          <a:custGeom>
            <a:avLst/>
            <a:gdLst>
              <a:gd name="connsiteX0" fmla="*/ 270066 w 541458"/>
              <a:gd name="connsiteY0" fmla="*/ 45979 h 605161"/>
              <a:gd name="connsiteX1" fmla="*/ 357669 w 541458"/>
              <a:gd name="connsiteY1" fmla="*/ 101865 h 605161"/>
              <a:gd name="connsiteX2" fmla="*/ 471122 w 541458"/>
              <a:gd name="connsiteY2" fmla="*/ 195009 h 605161"/>
              <a:gd name="connsiteX3" fmla="*/ 492664 w 541458"/>
              <a:gd name="connsiteY3" fmla="*/ 227967 h 605161"/>
              <a:gd name="connsiteX4" fmla="*/ 285863 w 541458"/>
              <a:gd name="connsiteY4" fmla="*/ 551819 h 605161"/>
              <a:gd name="connsiteX5" fmla="*/ 255705 w 541458"/>
              <a:gd name="connsiteY5" fmla="*/ 551819 h 605161"/>
              <a:gd name="connsiteX6" fmla="*/ 48904 w 541458"/>
              <a:gd name="connsiteY6" fmla="*/ 227967 h 605161"/>
              <a:gd name="connsiteX7" fmla="*/ 70446 w 541458"/>
              <a:gd name="connsiteY7" fmla="*/ 195009 h 605161"/>
              <a:gd name="connsiteX8" fmla="*/ 182463 w 541458"/>
              <a:gd name="connsiteY8" fmla="*/ 101865 h 605161"/>
              <a:gd name="connsiteX9" fmla="*/ 270066 w 541458"/>
              <a:gd name="connsiteY9" fmla="*/ 45979 h 605161"/>
              <a:gd name="connsiteX10" fmla="*/ 270065 w 541458"/>
              <a:gd name="connsiteY10" fmla="*/ 22931 h 605161"/>
              <a:gd name="connsiteX11" fmla="*/ 163806 w 541458"/>
              <a:gd name="connsiteY11" fmla="*/ 88858 h 605161"/>
              <a:gd name="connsiteX12" fmla="*/ 48931 w 541458"/>
              <a:gd name="connsiteY12" fmla="*/ 177715 h 605161"/>
              <a:gd name="connsiteX13" fmla="*/ 24520 w 541458"/>
              <a:gd name="connsiteY13" fmla="*/ 210678 h 605161"/>
              <a:gd name="connsiteX14" fmla="*/ 255706 w 541458"/>
              <a:gd name="connsiteY14" fmla="*/ 577573 h 605161"/>
              <a:gd name="connsiteX15" fmla="*/ 284425 w 541458"/>
              <a:gd name="connsiteY15" fmla="*/ 577573 h 605161"/>
              <a:gd name="connsiteX16" fmla="*/ 517047 w 541458"/>
              <a:gd name="connsiteY16" fmla="*/ 210678 h 605161"/>
              <a:gd name="connsiteX17" fmla="*/ 492636 w 541458"/>
              <a:gd name="connsiteY17" fmla="*/ 177715 h 605161"/>
              <a:gd name="connsiteX18" fmla="*/ 376325 w 541458"/>
              <a:gd name="connsiteY18" fmla="*/ 88858 h 605161"/>
              <a:gd name="connsiteX19" fmla="*/ 270065 w 541458"/>
              <a:gd name="connsiteY19" fmla="*/ 22931 h 605161"/>
              <a:gd name="connsiteX20" fmla="*/ 270065 w 541458"/>
              <a:gd name="connsiteY20" fmla="*/ 0 h 605161"/>
              <a:gd name="connsiteX21" fmla="*/ 514175 w 541458"/>
              <a:gd name="connsiteY21" fmla="*/ 157650 h 605161"/>
              <a:gd name="connsiteX22" fmla="*/ 541458 w 541458"/>
              <a:gd name="connsiteY22" fmla="*/ 190613 h 605161"/>
              <a:gd name="connsiteX23" fmla="*/ 282989 w 541458"/>
              <a:gd name="connsiteY23" fmla="*/ 601937 h 605161"/>
              <a:gd name="connsiteX24" fmla="*/ 257142 w 541458"/>
              <a:gd name="connsiteY24" fmla="*/ 601937 h 605161"/>
              <a:gd name="connsiteX25" fmla="*/ 109 w 541458"/>
              <a:gd name="connsiteY25" fmla="*/ 190613 h 605161"/>
              <a:gd name="connsiteX26" fmla="*/ 27392 w 541458"/>
              <a:gd name="connsiteY26" fmla="*/ 157650 h 605161"/>
              <a:gd name="connsiteX27" fmla="*/ 270065 w 541458"/>
              <a:gd name="connsiteY27" fmla="*/ 0 h 60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458" h="605161">
                <a:moveTo>
                  <a:pt x="270066" y="45979"/>
                </a:moveTo>
                <a:cubicBezTo>
                  <a:pt x="318894" y="45979"/>
                  <a:pt x="333255" y="66041"/>
                  <a:pt x="357669" y="101865"/>
                </a:cubicBezTo>
                <a:cubicBezTo>
                  <a:pt x="380647" y="134824"/>
                  <a:pt x="409369" y="176380"/>
                  <a:pt x="471122" y="195009"/>
                </a:cubicBezTo>
                <a:cubicBezTo>
                  <a:pt x="485483" y="199308"/>
                  <a:pt x="494100" y="213637"/>
                  <a:pt x="492664" y="227967"/>
                </a:cubicBezTo>
                <a:cubicBezTo>
                  <a:pt x="468250" y="427151"/>
                  <a:pt x="344744" y="518861"/>
                  <a:pt x="285863" y="551819"/>
                </a:cubicBezTo>
                <a:cubicBezTo>
                  <a:pt x="275810" y="556118"/>
                  <a:pt x="264322" y="556118"/>
                  <a:pt x="255705" y="551819"/>
                </a:cubicBezTo>
                <a:cubicBezTo>
                  <a:pt x="196824" y="518861"/>
                  <a:pt x="71882" y="427151"/>
                  <a:pt x="48904" y="227967"/>
                </a:cubicBezTo>
                <a:cubicBezTo>
                  <a:pt x="46032" y="213637"/>
                  <a:pt x="56085" y="199308"/>
                  <a:pt x="70446" y="195009"/>
                </a:cubicBezTo>
                <a:cubicBezTo>
                  <a:pt x="130763" y="176380"/>
                  <a:pt x="160921" y="134824"/>
                  <a:pt x="182463" y="101865"/>
                </a:cubicBezTo>
                <a:cubicBezTo>
                  <a:pt x="208313" y="66041"/>
                  <a:pt x="221238" y="45979"/>
                  <a:pt x="270066" y="45979"/>
                </a:cubicBezTo>
                <a:close/>
                <a:moveTo>
                  <a:pt x="270065" y="22931"/>
                </a:moveTo>
                <a:cubicBezTo>
                  <a:pt x="209756" y="22931"/>
                  <a:pt x="189653" y="51595"/>
                  <a:pt x="163806" y="88858"/>
                </a:cubicBezTo>
                <a:cubicBezTo>
                  <a:pt x="140831" y="123254"/>
                  <a:pt x="112112" y="163383"/>
                  <a:pt x="48931" y="177715"/>
                </a:cubicBezTo>
                <a:cubicBezTo>
                  <a:pt x="33136" y="180581"/>
                  <a:pt x="23084" y="194913"/>
                  <a:pt x="24520" y="210678"/>
                </a:cubicBezTo>
                <a:cubicBezTo>
                  <a:pt x="43187" y="448586"/>
                  <a:pt x="198269" y="547476"/>
                  <a:pt x="255706" y="577573"/>
                </a:cubicBezTo>
                <a:cubicBezTo>
                  <a:pt x="265758" y="581872"/>
                  <a:pt x="275809" y="581872"/>
                  <a:pt x="284425" y="577573"/>
                </a:cubicBezTo>
                <a:cubicBezTo>
                  <a:pt x="343298" y="547476"/>
                  <a:pt x="496944" y="448586"/>
                  <a:pt x="517047" y="210678"/>
                </a:cubicBezTo>
                <a:cubicBezTo>
                  <a:pt x="518483" y="194913"/>
                  <a:pt x="508431" y="180581"/>
                  <a:pt x="492636" y="177715"/>
                </a:cubicBezTo>
                <a:cubicBezTo>
                  <a:pt x="428019" y="163383"/>
                  <a:pt x="400736" y="123254"/>
                  <a:pt x="376325" y="88858"/>
                </a:cubicBezTo>
                <a:cubicBezTo>
                  <a:pt x="350478" y="51595"/>
                  <a:pt x="330375" y="22931"/>
                  <a:pt x="270065" y="22931"/>
                </a:cubicBezTo>
                <a:close/>
                <a:moveTo>
                  <a:pt x="270065" y="0"/>
                </a:moveTo>
                <a:cubicBezTo>
                  <a:pt x="410788" y="0"/>
                  <a:pt x="374889" y="141885"/>
                  <a:pt x="514175" y="157650"/>
                </a:cubicBezTo>
                <a:cubicBezTo>
                  <a:pt x="529971" y="160517"/>
                  <a:pt x="541458" y="173415"/>
                  <a:pt x="541458" y="190613"/>
                </a:cubicBezTo>
                <a:cubicBezTo>
                  <a:pt x="527099" y="470084"/>
                  <a:pt x="336119" y="577573"/>
                  <a:pt x="282989" y="601937"/>
                </a:cubicBezTo>
                <a:cubicBezTo>
                  <a:pt x="275809" y="606236"/>
                  <a:pt x="265758" y="606236"/>
                  <a:pt x="257142" y="601937"/>
                </a:cubicBezTo>
                <a:cubicBezTo>
                  <a:pt x="205448" y="577573"/>
                  <a:pt x="13032" y="470084"/>
                  <a:pt x="109" y="190613"/>
                </a:cubicBezTo>
                <a:cubicBezTo>
                  <a:pt x="-1327" y="173415"/>
                  <a:pt x="11596" y="160517"/>
                  <a:pt x="27392" y="157650"/>
                </a:cubicBezTo>
                <a:cubicBezTo>
                  <a:pt x="165242" y="141885"/>
                  <a:pt x="129343" y="0"/>
                  <a:pt x="270065"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0" name="arrow-pointing-left-circular-button_20407">
            <a:extLst>
              <a:ext uri="{FF2B5EF4-FFF2-40B4-BE49-F238E27FC236}">
                <a16:creationId xmlns:a16="http://schemas.microsoft.com/office/drawing/2014/main" id="{73FAD5E3-DC07-499C-5951-F15CB4966519}"/>
              </a:ext>
            </a:extLst>
          </p:cNvPr>
          <p:cNvSpPr>
            <a:spLocks noChangeAspect="1"/>
          </p:cNvSpPr>
          <p:nvPr/>
        </p:nvSpPr>
        <p:spPr bwMode="auto">
          <a:xfrm>
            <a:off x="10142524" y="1492861"/>
            <a:ext cx="332204" cy="365367"/>
          </a:xfrm>
          <a:custGeom>
            <a:avLst/>
            <a:gdLst>
              <a:gd name="connsiteX0" fmla="*/ 458312 w 547887"/>
              <a:gd name="connsiteY0" fmla="*/ 414273 h 602581"/>
              <a:gd name="connsiteX1" fmla="*/ 543041 w 547887"/>
              <a:gd name="connsiteY1" fmla="*/ 498842 h 602581"/>
              <a:gd name="connsiteX2" fmla="*/ 547349 w 547887"/>
              <a:gd name="connsiteY2" fmla="*/ 514609 h 602581"/>
              <a:gd name="connsiteX3" fmla="*/ 534424 w 547887"/>
              <a:gd name="connsiteY3" fmla="*/ 526076 h 602581"/>
              <a:gd name="connsiteX4" fmla="*/ 481289 w 547887"/>
              <a:gd name="connsiteY4" fmla="*/ 536109 h 602581"/>
              <a:gd name="connsiteX5" fmla="*/ 471236 w 547887"/>
              <a:gd name="connsiteY5" fmla="*/ 589144 h 602581"/>
              <a:gd name="connsiteX6" fmla="*/ 459748 w 547887"/>
              <a:gd name="connsiteY6" fmla="*/ 602044 h 602581"/>
              <a:gd name="connsiteX7" fmla="*/ 443951 w 547887"/>
              <a:gd name="connsiteY7" fmla="*/ 597744 h 602581"/>
              <a:gd name="connsiteX8" fmla="*/ 333372 w 547887"/>
              <a:gd name="connsiteY8" fmla="*/ 487375 h 602581"/>
              <a:gd name="connsiteX9" fmla="*/ 341989 w 547887"/>
              <a:gd name="connsiteY9" fmla="*/ 480208 h 602581"/>
              <a:gd name="connsiteX10" fmla="*/ 347733 w 547887"/>
              <a:gd name="connsiteY10" fmla="*/ 477341 h 602581"/>
              <a:gd name="connsiteX11" fmla="*/ 396560 w 547887"/>
              <a:gd name="connsiteY11" fmla="*/ 484508 h 602581"/>
              <a:gd name="connsiteX12" fmla="*/ 433898 w 547887"/>
              <a:gd name="connsiteY12" fmla="*/ 475908 h 602581"/>
              <a:gd name="connsiteX13" fmla="*/ 454003 w 547887"/>
              <a:gd name="connsiteY13" fmla="*/ 442941 h 602581"/>
              <a:gd name="connsiteX14" fmla="*/ 88068 w 547887"/>
              <a:gd name="connsiteY14" fmla="*/ 414273 h 602581"/>
              <a:gd name="connsiteX15" fmla="*/ 92373 w 547887"/>
              <a:gd name="connsiteY15" fmla="*/ 442941 h 602581"/>
              <a:gd name="connsiteX16" fmla="*/ 112462 w 547887"/>
              <a:gd name="connsiteY16" fmla="*/ 475908 h 602581"/>
              <a:gd name="connsiteX17" fmla="*/ 149770 w 547887"/>
              <a:gd name="connsiteY17" fmla="*/ 484508 h 602581"/>
              <a:gd name="connsiteX18" fmla="*/ 198558 w 547887"/>
              <a:gd name="connsiteY18" fmla="*/ 477341 h 602581"/>
              <a:gd name="connsiteX19" fmla="*/ 205732 w 547887"/>
              <a:gd name="connsiteY19" fmla="*/ 480208 h 602581"/>
              <a:gd name="connsiteX20" fmla="*/ 212907 w 547887"/>
              <a:gd name="connsiteY20" fmla="*/ 487375 h 602581"/>
              <a:gd name="connsiteX21" fmla="*/ 103853 w 547887"/>
              <a:gd name="connsiteY21" fmla="*/ 597744 h 602581"/>
              <a:gd name="connsiteX22" fmla="*/ 86633 w 547887"/>
              <a:gd name="connsiteY22" fmla="*/ 602044 h 602581"/>
              <a:gd name="connsiteX23" fmla="*/ 76589 w 547887"/>
              <a:gd name="connsiteY23" fmla="*/ 589144 h 602581"/>
              <a:gd name="connsiteX24" fmla="*/ 66545 w 547887"/>
              <a:gd name="connsiteY24" fmla="*/ 536109 h 602581"/>
              <a:gd name="connsiteX25" fmla="*/ 12017 w 547887"/>
              <a:gd name="connsiteY25" fmla="*/ 526076 h 602581"/>
              <a:gd name="connsiteX26" fmla="*/ 538 w 547887"/>
              <a:gd name="connsiteY26" fmla="*/ 514609 h 602581"/>
              <a:gd name="connsiteX27" fmla="*/ 4843 w 547887"/>
              <a:gd name="connsiteY27" fmla="*/ 498842 h 602581"/>
              <a:gd name="connsiteX28" fmla="*/ 273945 w 547887"/>
              <a:gd name="connsiteY28" fmla="*/ 94487 h 602581"/>
              <a:gd name="connsiteX29" fmla="*/ 428321 w 547887"/>
              <a:gd name="connsiteY29" fmla="*/ 249322 h 602581"/>
              <a:gd name="connsiteX30" fmla="*/ 273945 w 547887"/>
              <a:gd name="connsiteY30" fmla="*/ 404157 h 602581"/>
              <a:gd name="connsiteX31" fmla="*/ 119569 w 547887"/>
              <a:gd name="connsiteY31" fmla="*/ 249322 h 602581"/>
              <a:gd name="connsiteX32" fmla="*/ 273945 w 547887"/>
              <a:gd name="connsiteY32" fmla="*/ 94487 h 602581"/>
              <a:gd name="connsiteX33" fmla="*/ 273254 w 547887"/>
              <a:gd name="connsiteY33" fmla="*/ 68790 h 602581"/>
              <a:gd name="connsiteX34" fmla="*/ 92381 w 547887"/>
              <a:gd name="connsiteY34" fmla="*/ 249364 h 602581"/>
              <a:gd name="connsiteX35" fmla="*/ 273254 w 547887"/>
              <a:gd name="connsiteY35" fmla="*/ 431371 h 602581"/>
              <a:gd name="connsiteX36" fmla="*/ 454127 w 547887"/>
              <a:gd name="connsiteY36" fmla="*/ 249364 h 602581"/>
              <a:gd name="connsiteX37" fmla="*/ 273254 w 547887"/>
              <a:gd name="connsiteY37" fmla="*/ 68790 h 602581"/>
              <a:gd name="connsiteX38" fmla="*/ 273254 w 547887"/>
              <a:gd name="connsiteY38" fmla="*/ 0 h 602581"/>
              <a:gd name="connsiteX39" fmla="*/ 293351 w 547887"/>
              <a:gd name="connsiteY39" fmla="*/ 8599 h 602581"/>
              <a:gd name="connsiteX40" fmla="*/ 327803 w 547887"/>
              <a:gd name="connsiteY40" fmla="*/ 42994 h 602581"/>
              <a:gd name="connsiteX41" fmla="*/ 353642 w 547887"/>
              <a:gd name="connsiteY41" fmla="*/ 51592 h 602581"/>
              <a:gd name="connsiteX42" fmla="*/ 399578 w 547887"/>
              <a:gd name="connsiteY42" fmla="*/ 42994 h 602581"/>
              <a:gd name="connsiteX43" fmla="*/ 422546 w 547887"/>
              <a:gd name="connsiteY43" fmla="*/ 48726 h 602581"/>
              <a:gd name="connsiteX44" fmla="*/ 434030 w 547887"/>
              <a:gd name="connsiteY44" fmla="*/ 68790 h 602581"/>
              <a:gd name="connsiteX45" fmla="*/ 441207 w 547887"/>
              <a:gd name="connsiteY45" fmla="*/ 114650 h 602581"/>
              <a:gd name="connsiteX46" fmla="*/ 456998 w 547887"/>
              <a:gd name="connsiteY46" fmla="*/ 137580 h 602581"/>
              <a:gd name="connsiteX47" fmla="*/ 500063 w 547887"/>
              <a:gd name="connsiteY47" fmla="*/ 157644 h 602581"/>
              <a:gd name="connsiteX48" fmla="*/ 514418 w 547887"/>
              <a:gd name="connsiteY48" fmla="*/ 174841 h 602581"/>
              <a:gd name="connsiteX49" fmla="*/ 512983 w 547887"/>
              <a:gd name="connsiteY49" fmla="*/ 197771 h 602581"/>
              <a:gd name="connsiteX50" fmla="*/ 491450 w 547887"/>
              <a:gd name="connsiteY50" fmla="*/ 240765 h 602581"/>
              <a:gd name="connsiteX51" fmla="*/ 491450 w 547887"/>
              <a:gd name="connsiteY51" fmla="*/ 267994 h 602581"/>
              <a:gd name="connsiteX52" fmla="*/ 512983 w 547887"/>
              <a:gd name="connsiteY52" fmla="*/ 309555 h 602581"/>
              <a:gd name="connsiteX53" fmla="*/ 514418 w 547887"/>
              <a:gd name="connsiteY53" fmla="*/ 332485 h 602581"/>
              <a:gd name="connsiteX54" fmla="*/ 500063 w 547887"/>
              <a:gd name="connsiteY54" fmla="*/ 349683 h 602581"/>
              <a:gd name="connsiteX55" fmla="*/ 456998 w 547887"/>
              <a:gd name="connsiteY55" fmla="*/ 371180 h 602581"/>
              <a:gd name="connsiteX56" fmla="*/ 441207 w 547887"/>
              <a:gd name="connsiteY56" fmla="*/ 392676 h 602581"/>
              <a:gd name="connsiteX57" fmla="*/ 434030 w 547887"/>
              <a:gd name="connsiteY57" fmla="*/ 439970 h 602581"/>
              <a:gd name="connsiteX58" fmla="*/ 422546 w 547887"/>
              <a:gd name="connsiteY58" fmla="*/ 460034 h 602581"/>
              <a:gd name="connsiteX59" fmla="*/ 399578 w 547887"/>
              <a:gd name="connsiteY59" fmla="*/ 464333 h 602581"/>
              <a:gd name="connsiteX60" fmla="*/ 352207 w 547887"/>
              <a:gd name="connsiteY60" fmla="*/ 457168 h 602581"/>
              <a:gd name="connsiteX61" fmla="*/ 327803 w 547887"/>
              <a:gd name="connsiteY61" fmla="*/ 465766 h 602581"/>
              <a:gd name="connsiteX62" fmla="*/ 293351 w 547887"/>
              <a:gd name="connsiteY62" fmla="*/ 500161 h 602581"/>
              <a:gd name="connsiteX63" fmla="*/ 273254 w 547887"/>
              <a:gd name="connsiteY63" fmla="*/ 508760 h 602581"/>
              <a:gd name="connsiteX64" fmla="*/ 253157 w 547887"/>
              <a:gd name="connsiteY64" fmla="*/ 500161 h 602581"/>
              <a:gd name="connsiteX65" fmla="*/ 220141 w 547887"/>
              <a:gd name="connsiteY65" fmla="*/ 465766 h 602581"/>
              <a:gd name="connsiteX66" fmla="*/ 194301 w 547887"/>
              <a:gd name="connsiteY66" fmla="*/ 457168 h 602581"/>
              <a:gd name="connsiteX67" fmla="*/ 146930 w 547887"/>
              <a:gd name="connsiteY67" fmla="*/ 464333 h 602581"/>
              <a:gd name="connsiteX68" fmla="*/ 125397 w 547887"/>
              <a:gd name="connsiteY68" fmla="*/ 460034 h 602581"/>
              <a:gd name="connsiteX69" fmla="*/ 112478 w 547887"/>
              <a:gd name="connsiteY69" fmla="*/ 439970 h 602581"/>
              <a:gd name="connsiteX70" fmla="*/ 105301 w 547887"/>
              <a:gd name="connsiteY70" fmla="*/ 392676 h 602581"/>
              <a:gd name="connsiteX71" fmla="*/ 89510 w 547887"/>
              <a:gd name="connsiteY71" fmla="*/ 371180 h 602581"/>
              <a:gd name="connsiteX72" fmla="*/ 47881 w 547887"/>
              <a:gd name="connsiteY72" fmla="*/ 349683 h 602581"/>
              <a:gd name="connsiteX73" fmla="*/ 32090 w 547887"/>
              <a:gd name="connsiteY73" fmla="*/ 332485 h 602581"/>
              <a:gd name="connsiteX74" fmla="*/ 33525 w 547887"/>
              <a:gd name="connsiteY74" fmla="*/ 309555 h 602581"/>
              <a:gd name="connsiteX75" fmla="*/ 56493 w 547887"/>
              <a:gd name="connsiteY75" fmla="*/ 267994 h 602581"/>
              <a:gd name="connsiteX76" fmla="*/ 56493 w 547887"/>
              <a:gd name="connsiteY76" fmla="*/ 240765 h 602581"/>
              <a:gd name="connsiteX77" fmla="*/ 33525 w 547887"/>
              <a:gd name="connsiteY77" fmla="*/ 197771 h 602581"/>
              <a:gd name="connsiteX78" fmla="*/ 32090 w 547887"/>
              <a:gd name="connsiteY78" fmla="*/ 176274 h 602581"/>
              <a:gd name="connsiteX79" fmla="*/ 47881 w 547887"/>
              <a:gd name="connsiteY79" fmla="*/ 157644 h 602581"/>
              <a:gd name="connsiteX80" fmla="*/ 89510 w 547887"/>
              <a:gd name="connsiteY80" fmla="*/ 137580 h 602581"/>
              <a:gd name="connsiteX81" fmla="*/ 105301 w 547887"/>
              <a:gd name="connsiteY81" fmla="*/ 114650 h 602581"/>
              <a:gd name="connsiteX82" fmla="*/ 112478 w 547887"/>
              <a:gd name="connsiteY82" fmla="*/ 68790 h 602581"/>
              <a:gd name="connsiteX83" fmla="*/ 125397 w 547887"/>
              <a:gd name="connsiteY83" fmla="*/ 48726 h 602581"/>
              <a:gd name="connsiteX84" fmla="*/ 146930 w 547887"/>
              <a:gd name="connsiteY84" fmla="*/ 42994 h 602581"/>
              <a:gd name="connsiteX85" fmla="*/ 194301 w 547887"/>
              <a:gd name="connsiteY85" fmla="*/ 51592 h 602581"/>
              <a:gd name="connsiteX86" fmla="*/ 220141 w 547887"/>
              <a:gd name="connsiteY86" fmla="*/ 42994 h 602581"/>
              <a:gd name="connsiteX87" fmla="*/ 253157 w 547887"/>
              <a:gd name="connsiteY87" fmla="*/ 8599 h 602581"/>
              <a:gd name="connsiteX88" fmla="*/ 273254 w 547887"/>
              <a:gd name="connsiteY88" fmla="*/ 0 h 60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47887" h="602581">
                <a:moveTo>
                  <a:pt x="458312" y="414273"/>
                </a:moveTo>
                <a:lnTo>
                  <a:pt x="543041" y="498842"/>
                </a:lnTo>
                <a:cubicBezTo>
                  <a:pt x="547349" y="503142"/>
                  <a:pt x="548785" y="508875"/>
                  <a:pt x="547349" y="514609"/>
                </a:cubicBezTo>
                <a:cubicBezTo>
                  <a:pt x="544477" y="520342"/>
                  <a:pt x="540168" y="524642"/>
                  <a:pt x="534424" y="526076"/>
                </a:cubicBezTo>
                <a:lnTo>
                  <a:pt x="481289" y="536109"/>
                </a:lnTo>
                <a:lnTo>
                  <a:pt x="471236" y="589144"/>
                </a:lnTo>
                <a:cubicBezTo>
                  <a:pt x="469800" y="594877"/>
                  <a:pt x="465492" y="600611"/>
                  <a:pt x="459748" y="602044"/>
                </a:cubicBezTo>
                <a:cubicBezTo>
                  <a:pt x="454003" y="603477"/>
                  <a:pt x="448259" y="602044"/>
                  <a:pt x="443951" y="597744"/>
                </a:cubicBezTo>
                <a:lnTo>
                  <a:pt x="333372" y="487375"/>
                </a:lnTo>
                <a:lnTo>
                  <a:pt x="341989" y="480208"/>
                </a:lnTo>
                <a:cubicBezTo>
                  <a:pt x="343425" y="477341"/>
                  <a:pt x="344861" y="477341"/>
                  <a:pt x="347733" y="477341"/>
                </a:cubicBezTo>
                <a:lnTo>
                  <a:pt x="396560" y="484508"/>
                </a:lnTo>
                <a:cubicBezTo>
                  <a:pt x="409485" y="487375"/>
                  <a:pt x="423845" y="484508"/>
                  <a:pt x="433898" y="475908"/>
                </a:cubicBezTo>
                <a:cubicBezTo>
                  <a:pt x="445387" y="468741"/>
                  <a:pt x="452567" y="455841"/>
                  <a:pt x="454003" y="442941"/>
                </a:cubicBezTo>
                <a:close/>
                <a:moveTo>
                  <a:pt x="88068" y="414273"/>
                </a:moveTo>
                <a:lnTo>
                  <a:pt x="92373" y="442941"/>
                </a:lnTo>
                <a:cubicBezTo>
                  <a:pt x="95243" y="455841"/>
                  <a:pt x="102418" y="468741"/>
                  <a:pt x="112462" y="475908"/>
                </a:cubicBezTo>
                <a:cubicBezTo>
                  <a:pt x="123942" y="484508"/>
                  <a:pt x="136856" y="487375"/>
                  <a:pt x="149770" y="484508"/>
                </a:cubicBezTo>
                <a:lnTo>
                  <a:pt x="198558" y="477341"/>
                </a:lnTo>
                <a:cubicBezTo>
                  <a:pt x="201428" y="477341"/>
                  <a:pt x="204297" y="477341"/>
                  <a:pt x="205732" y="480208"/>
                </a:cubicBezTo>
                <a:lnTo>
                  <a:pt x="212907" y="487375"/>
                </a:lnTo>
                <a:lnTo>
                  <a:pt x="103853" y="597744"/>
                </a:lnTo>
                <a:cubicBezTo>
                  <a:pt x="99548" y="602044"/>
                  <a:pt x="92373" y="603477"/>
                  <a:pt x="86633" y="602044"/>
                </a:cubicBezTo>
                <a:cubicBezTo>
                  <a:pt x="82329" y="600611"/>
                  <a:pt x="78024" y="594877"/>
                  <a:pt x="76589" y="589144"/>
                </a:cubicBezTo>
                <a:lnTo>
                  <a:pt x="66545" y="536109"/>
                </a:lnTo>
                <a:lnTo>
                  <a:pt x="12017" y="526076"/>
                </a:lnTo>
                <a:cubicBezTo>
                  <a:pt x="6278" y="524642"/>
                  <a:pt x="1973" y="520342"/>
                  <a:pt x="538" y="514609"/>
                </a:cubicBezTo>
                <a:cubicBezTo>
                  <a:pt x="-897" y="508875"/>
                  <a:pt x="538" y="503142"/>
                  <a:pt x="4843" y="498842"/>
                </a:cubicBezTo>
                <a:close/>
                <a:moveTo>
                  <a:pt x="273945" y="94487"/>
                </a:moveTo>
                <a:cubicBezTo>
                  <a:pt x="359205" y="94487"/>
                  <a:pt x="428321" y="163809"/>
                  <a:pt x="428321" y="249322"/>
                </a:cubicBezTo>
                <a:cubicBezTo>
                  <a:pt x="428321" y="334835"/>
                  <a:pt x="359205" y="404157"/>
                  <a:pt x="273945" y="404157"/>
                </a:cubicBezTo>
                <a:cubicBezTo>
                  <a:pt x="188685" y="404157"/>
                  <a:pt x="119569" y="334835"/>
                  <a:pt x="119569" y="249322"/>
                </a:cubicBezTo>
                <a:cubicBezTo>
                  <a:pt x="119569" y="163809"/>
                  <a:pt x="188685" y="94487"/>
                  <a:pt x="273945" y="94487"/>
                </a:cubicBezTo>
                <a:close/>
                <a:moveTo>
                  <a:pt x="273254" y="68790"/>
                </a:moveTo>
                <a:cubicBezTo>
                  <a:pt x="174205" y="68790"/>
                  <a:pt x="92381" y="150478"/>
                  <a:pt x="92381" y="249364"/>
                </a:cubicBezTo>
                <a:cubicBezTo>
                  <a:pt x="92381" y="349683"/>
                  <a:pt x="174205" y="429938"/>
                  <a:pt x="273254" y="431371"/>
                </a:cubicBezTo>
                <a:cubicBezTo>
                  <a:pt x="373739" y="429938"/>
                  <a:pt x="454127" y="349683"/>
                  <a:pt x="454127" y="249364"/>
                </a:cubicBezTo>
                <a:cubicBezTo>
                  <a:pt x="454127" y="150478"/>
                  <a:pt x="373739" y="68790"/>
                  <a:pt x="273254" y="68790"/>
                </a:cubicBezTo>
                <a:close/>
                <a:moveTo>
                  <a:pt x="273254" y="0"/>
                </a:moveTo>
                <a:cubicBezTo>
                  <a:pt x="281867" y="0"/>
                  <a:pt x="289045" y="2866"/>
                  <a:pt x="293351" y="8599"/>
                </a:cubicBezTo>
                <a:lnTo>
                  <a:pt x="327803" y="42994"/>
                </a:lnTo>
                <a:cubicBezTo>
                  <a:pt x="333545" y="48726"/>
                  <a:pt x="343593" y="53025"/>
                  <a:pt x="353642" y="51592"/>
                </a:cubicBezTo>
                <a:lnTo>
                  <a:pt x="399578" y="42994"/>
                </a:lnTo>
                <a:cubicBezTo>
                  <a:pt x="408191" y="41560"/>
                  <a:pt x="415369" y="44427"/>
                  <a:pt x="422546" y="48726"/>
                </a:cubicBezTo>
                <a:cubicBezTo>
                  <a:pt x="428288" y="53025"/>
                  <a:pt x="432595" y="60191"/>
                  <a:pt x="434030" y="68790"/>
                </a:cubicBezTo>
                <a:lnTo>
                  <a:pt x="441207" y="114650"/>
                </a:lnTo>
                <a:cubicBezTo>
                  <a:pt x="442643" y="124682"/>
                  <a:pt x="448385" y="133281"/>
                  <a:pt x="456998" y="137580"/>
                </a:cubicBezTo>
                <a:lnTo>
                  <a:pt x="500063" y="157644"/>
                </a:lnTo>
                <a:cubicBezTo>
                  <a:pt x="507241" y="161943"/>
                  <a:pt x="512983" y="167676"/>
                  <a:pt x="514418" y="174841"/>
                </a:cubicBezTo>
                <a:cubicBezTo>
                  <a:pt x="517289" y="183440"/>
                  <a:pt x="517289" y="192039"/>
                  <a:pt x="512983" y="197771"/>
                </a:cubicBezTo>
                <a:lnTo>
                  <a:pt x="491450" y="240765"/>
                </a:lnTo>
                <a:cubicBezTo>
                  <a:pt x="487143" y="249364"/>
                  <a:pt x="487143" y="259396"/>
                  <a:pt x="491450" y="267994"/>
                </a:cubicBezTo>
                <a:lnTo>
                  <a:pt x="512983" y="309555"/>
                </a:lnTo>
                <a:cubicBezTo>
                  <a:pt x="515853" y="316721"/>
                  <a:pt x="517289" y="325320"/>
                  <a:pt x="514418" y="332485"/>
                </a:cubicBezTo>
                <a:cubicBezTo>
                  <a:pt x="512983" y="339651"/>
                  <a:pt x="507241" y="346816"/>
                  <a:pt x="500063" y="349683"/>
                </a:cubicBezTo>
                <a:lnTo>
                  <a:pt x="456998" y="371180"/>
                </a:lnTo>
                <a:cubicBezTo>
                  <a:pt x="448385" y="375479"/>
                  <a:pt x="442643" y="384078"/>
                  <a:pt x="441207" y="392676"/>
                </a:cubicBezTo>
                <a:lnTo>
                  <a:pt x="434030" y="439970"/>
                </a:lnTo>
                <a:cubicBezTo>
                  <a:pt x="432595" y="448569"/>
                  <a:pt x="428288" y="455735"/>
                  <a:pt x="422546" y="460034"/>
                </a:cubicBezTo>
                <a:cubicBezTo>
                  <a:pt x="415369" y="464333"/>
                  <a:pt x="408191" y="465766"/>
                  <a:pt x="399578" y="464333"/>
                </a:cubicBezTo>
                <a:lnTo>
                  <a:pt x="352207" y="457168"/>
                </a:lnTo>
                <a:cubicBezTo>
                  <a:pt x="343593" y="455735"/>
                  <a:pt x="333545" y="458601"/>
                  <a:pt x="327803" y="465766"/>
                </a:cubicBezTo>
                <a:lnTo>
                  <a:pt x="293351" y="500161"/>
                </a:lnTo>
                <a:cubicBezTo>
                  <a:pt x="289045" y="504461"/>
                  <a:pt x="281867" y="507327"/>
                  <a:pt x="273254" y="508760"/>
                </a:cubicBezTo>
                <a:cubicBezTo>
                  <a:pt x="266077" y="507327"/>
                  <a:pt x="258899" y="504461"/>
                  <a:pt x="253157" y="500161"/>
                </a:cubicBezTo>
                <a:lnTo>
                  <a:pt x="220141" y="465766"/>
                </a:lnTo>
                <a:cubicBezTo>
                  <a:pt x="212963" y="458601"/>
                  <a:pt x="202915" y="455735"/>
                  <a:pt x="194301" y="457168"/>
                </a:cubicBezTo>
                <a:lnTo>
                  <a:pt x="146930" y="464333"/>
                </a:lnTo>
                <a:cubicBezTo>
                  <a:pt x="139753" y="465766"/>
                  <a:pt x="131139" y="464333"/>
                  <a:pt x="125397" y="460034"/>
                </a:cubicBezTo>
                <a:cubicBezTo>
                  <a:pt x="118220" y="455735"/>
                  <a:pt x="113913" y="448569"/>
                  <a:pt x="112478" y="439970"/>
                </a:cubicBezTo>
                <a:lnTo>
                  <a:pt x="105301" y="392676"/>
                </a:lnTo>
                <a:cubicBezTo>
                  <a:pt x="103865" y="384078"/>
                  <a:pt x="98123" y="375479"/>
                  <a:pt x="89510" y="371180"/>
                </a:cubicBezTo>
                <a:lnTo>
                  <a:pt x="47881" y="349683"/>
                </a:lnTo>
                <a:cubicBezTo>
                  <a:pt x="40703" y="346816"/>
                  <a:pt x="34961" y="339651"/>
                  <a:pt x="32090" y="332485"/>
                </a:cubicBezTo>
                <a:cubicBezTo>
                  <a:pt x="29219" y="325320"/>
                  <a:pt x="30655" y="316721"/>
                  <a:pt x="33525" y="309555"/>
                </a:cubicBezTo>
                <a:lnTo>
                  <a:pt x="56493" y="267994"/>
                </a:lnTo>
                <a:cubicBezTo>
                  <a:pt x="60800" y="259396"/>
                  <a:pt x="60800" y="249364"/>
                  <a:pt x="56493" y="240765"/>
                </a:cubicBezTo>
                <a:lnTo>
                  <a:pt x="33525" y="197771"/>
                </a:lnTo>
                <a:cubicBezTo>
                  <a:pt x="30655" y="192039"/>
                  <a:pt x="29219" y="183440"/>
                  <a:pt x="32090" y="176274"/>
                </a:cubicBezTo>
                <a:cubicBezTo>
                  <a:pt x="34961" y="167676"/>
                  <a:pt x="40703" y="161943"/>
                  <a:pt x="47881" y="157644"/>
                </a:cubicBezTo>
                <a:lnTo>
                  <a:pt x="89510" y="137580"/>
                </a:lnTo>
                <a:cubicBezTo>
                  <a:pt x="98123" y="133281"/>
                  <a:pt x="103865" y="124682"/>
                  <a:pt x="105301" y="114650"/>
                </a:cubicBezTo>
                <a:lnTo>
                  <a:pt x="112478" y="68790"/>
                </a:lnTo>
                <a:cubicBezTo>
                  <a:pt x="113913" y="60191"/>
                  <a:pt x="118220" y="53025"/>
                  <a:pt x="125397" y="48726"/>
                </a:cubicBezTo>
                <a:cubicBezTo>
                  <a:pt x="131139" y="44427"/>
                  <a:pt x="139753" y="41560"/>
                  <a:pt x="146930" y="42994"/>
                </a:cubicBezTo>
                <a:lnTo>
                  <a:pt x="194301" y="51592"/>
                </a:lnTo>
                <a:cubicBezTo>
                  <a:pt x="202915" y="53025"/>
                  <a:pt x="212963" y="48726"/>
                  <a:pt x="220141" y="42994"/>
                </a:cubicBezTo>
                <a:lnTo>
                  <a:pt x="253157" y="8599"/>
                </a:lnTo>
                <a:cubicBezTo>
                  <a:pt x="258899" y="2866"/>
                  <a:pt x="266077" y="0"/>
                  <a:pt x="273254"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Tree>
    <p:extLst>
      <p:ext uri="{BB962C8B-B14F-4D97-AF65-F5344CB8AC3E}">
        <p14:creationId xmlns:p14="http://schemas.microsoft.com/office/powerpoint/2010/main" val="19621779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025735"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6.6.3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人工智能的典型应用</a:t>
            </a:r>
          </a:p>
        </p:txBody>
      </p:sp>
      <p:sp>
        <p:nvSpPr>
          <p:cNvPr id="2" name="文本框 1"/>
          <p:cNvSpPr txBox="1"/>
          <p:nvPr/>
        </p:nvSpPr>
        <p:spPr>
          <a:xfrm>
            <a:off x="2530230" y="1658371"/>
            <a:ext cx="3862490"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人机对战</a:t>
            </a:r>
          </a:p>
        </p:txBody>
      </p:sp>
      <p:sp>
        <p:nvSpPr>
          <p:cNvPr id="4" name="椭圆 3"/>
          <p:cNvSpPr/>
          <p:nvPr/>
        </p:nvSpPr>
        <p:spPr>
          <a:xfrm>
            <a:off x="1237133" y="1471259"/>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2</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cxnSp>
        <p:nvCxnSpPr>
          <p:cNvPr id="47" name="直接连接符 46">
            <a:extLst>
              <a:ext uri="{FF2B5EF4-FFF2-40B4-BE49-F238E27FC236}">
                <a16:creationId xmlns:a16="http://schemas.microsoft.com/office/drawing/2014/main" id="{BFCDFA03-F1BF-E535-C761-F73075A6FA5E}"/>
              </a:ext>
            </a:extLst>
          </p:cNvPr>
          <p:cNvCxnSpPr>
            <a:cxnSpLocks/>
          </p:cNvCxnSpPr>
          <p:nvPr/>
        </p:nvCxnSpPr>
        <p:spPr>
          <a:xfrm>
            <a:off x="6600825" y="2769079"/>
            <a:ext cx="0" cy="3645691"/>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48" name="组合 47">
            <a:extLst>
              <a:ext uri="{FF2B5EF4-FFF2-40B4-BE49-F238E27FC236}">
                <a16:creationId xmlns:a16="http://schemas.microsoft.com/office/drawing/2014/main" id="{3EF3978C-948F-DBC9-DEE7-5863C2AE3149}"/>
              </a:ext>
            </a:extLst>
          </p:cNvPr>
          <p:cNvGrpSpPr/>
          <p:nvPr/>
        </p:nvGrpSpPr>
        <p:grpSpPr>
          <a:xfrm>
            <a:off x="6392720" y="2649469"/>
            <a:ext cx="5468324" cy="3645691"/>
            <a:chOff x="9036" y="3378"/>
            <a:chExt cx="9280" cy="6186"/>
          </a:xfrm>
        </p:grpSpPr>
        <p:pic>
          <p:nvPicPr>
            <p:cNvPr id="49" name="图片 48">
              <a:extLst>
                <a:ext uri="{FF2B5EF4-FFF2-40B4-BE49-F238E27FC236}">
                  <a16:creationId xmlns:a16="http://schemas.microsoft.com/office/drawing/2014/main" id="{5AE24D71-D775-DA33-E268-89C14F9FE2A7}"/>
                </a:ext>
              </a:extLst>
            </p:cNvPr>
            <p:cNvPicPr>
              <a:picLocks noChangeAspect="1"/>
            </p:cNvPicPr>
            <p:nvPr/>
          </p:nvPicPr>
          <p:blipFill>
            <a:blip r:embed="rId4"/>
            <a:stretch>
              <a:fillRect/>
            </a:stretch>
          </p:blipFill>
          <p:spPr>
            <a:xfrm>
              <a:off x="10753" y="4603"/>
              <a:ext cx="5845" cy="3735"/>
            </a:xfrm>
            <a:prstGeom prst="rect">
              <a:avLst/>
            </a:prstGeom>
          </p:spPr>
        </p:pic>
        <p:sp>
          <p:nvSpPr>
            <p:cNvPr id="50" name="矩形 49">
              <a:extLst>
                <a:ext uri="{FF2B5EF4-FFF2-40B4-BE49-F238E27FC236}">
                  <a16:creationId xmlns:a16="http://schemas.microsoft.com/office/drawing/2014/main" id="{E9BF1AAB-E3F9-4E9D-E163-3E5972BB1A4B}"/>
                </a:ext>
              </a:extLst>
            </p:cNvPr>
            <p:cNvSpPr/>
            <p:nvPr/>
          </p:nvSpPr>
          <p:spPr>
            <a:xfrm>
              <a:off x="10753" y="4594"/>
              <a:ext cx="5845" cy="3744"/>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1" name="任意多边形 14">
              <a:extLst>
                <a:ext uri="{FF2B5EF4-FFF2-40B4-BE49-F238E27FC236}">
                  <a16:creationId xmlns:a16="http://schemas.microsoft.com/office/drawing/2014/main" id="{5A0E9F75-931E-E630-E219-D060EFD5CE02}"/>
                </a:ext>
              </a:extLst>
            </p:cNvPr>
            <p:cNvSpPr/>
            <p:nvPr/>
          </p:nvSpPr>
          <p:spPr>
            <a:xfrm>
              <a:off x="10796" y="4668"/>
              <a:ext cx="3067" cy="2829"/>
            </a:xfrm>
            <a:custGeom>
              <a:avLst/>
              <a:gdLst>
                <a:gd name="connsiteX0" fmla="*/ 0 w 3552094"/>
                <a:gd name="connsiteY0" fmla="*/ 0 h 3276059"/>
                <a:gd name="connsiteX1" fmla="*/ 3240548 w 3552094"/>
                <a:gd name="connsiteY1" fmla="*/ 0 h 3276059"/>
                <a:gd name="connsiteX2" fmla="*/ 3291131 w 3552094"/>
                <a:gd name="connsiteY2" fmla="*/ 83263 h 3276059"/>
                <a:gd name="connsiteX3" fmla="*/ 3552094 w 3552094"/>
                <a:gd name="connsiteY3" fmla="*/ 1113884 h 3276059"/>
                <a:gd name="connsiteX4" fmla="*/ 1389919 w 3552094"/>
                <a:gd name="connsiteY4" fmla="*/ 3276059 h 3276059"/>
                <a:gd name="connsiteX5" fmla="*/ 14575 w 3552094"/>
                <a:gd name="connsiteY5" fmla="*/ 2782323 h 3276059"/>
                <a:gd name="connsiteX6" fmla="*/ 0 w 3552094"/>
                <a:gd name="connsiteY6" fmla="*/ 2769077 h 327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94" h="3276059">
                  <a:moveTo>
                    <a:pt x="0" y="0"/>
                  </a:moveTo>
                  <a:lnTo>
                    <a:pt x="3240548" y="0"/>
                  </a:lnTo>
                  <a:lnTo>
                    <a:pt x="3291131" y="83263"/>
                  </a:lnTo>
                  <a:cubicBezTo>
                    <a:pt x="3457559" y="389629"/>
                    <a:pt x="3552094" y="740717"/>
                    <a:pt x="3552094" y="1113884"/>
                  </a:cubicBezTo>
                  <a:cubicBezTo>
                    <a:pt x="3552094" y="2308020"/>
                    <a:pt x="2584055" y="3276059"/>
                    <a:pt x="1389919" y="3276059"/>
                  </a:cubicBezTo>
                  <a:cubicBezTo>
                    <a:pt x="867485" y="3276059"/>
                    <a:pt x="388327" y="3090770"/>
                    <a:pt x="14575" y="2782323"/>
                  </a:cubicBezTo>
                  <a:lnTo>
                    <a:pt x="0" y="2769077"/>
                  </a:lnTo>
                  <a:close/>
                </a:path>
              </a:pathLst>
            </a:cu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52" name="文本框 51">
              <a:extLst>
                <a:ext uri="{FF2B5EF4-FFF2-40B4-BE49-F238E27FC236}">
                  <a16:creationId xmlns:a16="http://schemas.microsoft.com/office/drawing/2014/main" id="{D88E64E9-D772-CDC6-7563-515AF8FC1764}"/>
                </a:ext>
              </a:extLst>
            </p:cNvPr>
            <p:cNvSpPr txBox="1"/>
            <p:nvPr/>
          </p:nvSpPr>
          <p:spPr>
            <a:xfrm>
              <a:off x="11348" y="5192"/>
              <a:ext cx="1906" cy="1420"/>
            </a:xfrm>
            <a:prstGeom prst="rect">
              <a:avLst/>
            </a:prstGeom>
            <a:noFill/>
          </p:spPr>
          <p:txBody>
            <a:bodyPr wrap="square" rtlCol="0">
              <a:spAutoFit/>
            </a:bodyPr>
            <a:lstStyle/>
            <a:p>
              <a:r>
                <a:rPr lang="en-US" altLang="zh-CN" sz="24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rPr>
                <a:t>MO </a:t>
              </a:r>
            </a:p>
            <a:p>
              <a:r>
                <a:rPr lang="en-US" altLang="zh-CN" sz="16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rPr>
                <a:t>Application</a:t>
              </a:r>
              <a:endParaRPr lang="en-US" altLang="zh-CN" sz="10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3" name="矩形 52">
              <a:extLst>
                <a:ext uri="{FF2B5EF4-FFF2-40B4-BE49-F238E27FC236}">
                  <a16:creationId xmlns:a16="http://schemas.microsoft.com/office/drawing/2014/main" id="{4494D6A0-24C3-6602-4A9F-7ECFBD2871FF}"/>
                </a:ext>
              </a:extLst>
            </p:cNvPr>
            <p:cNvSpPr/>
            <p:nvPr/>
          </p:nvSpPr>
          <p:spPr>
            <a:xfrm>
              <a:off x="11348" y="6380"/>
              <a:ext cx="1290" cy="616"/>
            </a:xfrm>
            <a:prstGeom prst="rect">
              <a:avLst/>
            </a:prstGeom>
          </p:spPr>
          <p:txBody>
            <a:bodyPr wrap="square">
              <a:spAutoFit/>
            </a:bodyPr>
            <a:lstStyle/>
            <a:p>
              <a:r>
                <a:rPr lang="en-US" altLang="zh-CN" sz="14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rPr>
                <a:t>Ver 1.20</a:t>
              </a:r>
              <a:endParaRPr lang="en-US" altLang="zh-CN" sz="9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endParaRPr>
            </a:p>
          </p:txBody>
        </p:sp>
        <p:pic>
          <p:nvPicPr>
            <p:cNvPr id="54" name="图片 53">
              <a:extLst>
                <a:ext uri="{FF2B5EF4-FFF2-40B4-BE49-F238E27FC236}">
                  <a16:creationId xmlns:a16="http://schemas.microsoft.com/office/drawing/2014/main" id="{22CC48AE-752A-2A26-C841-0B37396CAA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6" y="3378"/>
              <a:ext cx="9280" cy="6186"/>
            </a:xfrm>
            <a:prstGeom prst="rect">
              <a:avLst/>
            </a:prstGeom>
          </p:spPr>
        </p:pic>
      </p:grpSp>
      <p:sp>
        <p:nvSpPr>
          <p:cNvPr id="55" name="文本框 54">
            <a:extLst>
              <a:ext uri="{FF2B5EF4-FFF2-40B4-BE49-F238E27FC236}">
                <a16:creationId xmlns:a16="http://schemas.microsoft.com/office/drawing/2014/main" id="{5CDA5230-BD68-5568-6835-1A62F3A03E91}"/>
              </a:ext>
            </a:extLst>
          </p:cNvPr>
          <p:cNvSpPr txBox="1"/>
          <p:nvPr/>
        </p:nvSpPr>
        <p:spPr>
          <a:xfrm>
            <a:off x="1237210" y="2649469"/>
            <a:ext cx="4959350" cy="3865417"/>
          </a:xfrm>
          <a:prstGeom prst="rect">
            <a:avLst/>
          </a:prstGeom>
          <a:noFill/>
        </p:spPr>
        <p:txBody>
          <a:bodyPr wrap="square" rtlCol="0">
            <a:spAutoFit/>
          </a:bodyPr>
          <a:lstStyle/>
          <a:p>
            <a:pPr marL="285750" indent="-285750" algn="just" fontAlgn="auto">
              <a:lnSpc>
                <a:spcPct val="132000"/>
              </a:lnSpc>
              <a:spcBef>
                <a:spcPts val="600"/>
              </a:spcBef>
              <a:buClr>
                <a:srgbClr val="33A936"/>
              </a:buClr>
              <a:buFont typeface="Wingdings" panose="05000000000000000000" charset="0"/>
              <a:buChar char="Ø"/>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1997</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年</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月，</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IBM</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公司的“深蓝”电脑击败了人类的世界国际象棋冠军卡斯帕洛夫（</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KASPAROV</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），标志着人工智能技术开启了新的应用浪潮。</a:t>
            </a:r>
          </a:p>
          <a:p>
            <a:pPr marL="285750" indent="-285750" algn="just" fontAlgn="auto">
              <a:lnSpc>
                <a:spcPct val="132000"/>
              </a:lnSpc>
              <a:spcBef>
                <a:spcPts val="600"/>
              </a:spcBef>
              <a:buClr>
                <a:srgbClr val="33A936"/>
              </a:buClr>
              <a:buFont typeface="Wingdings" panose="05000000000000000000" charset="0"/>
              <a:buChar char="Ø"/>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2016</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年</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月，阿尔法狗（</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AlphaGo</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）机器与围棋世界冠军、职业九段棋手李世石进行围棋人机大战，以</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4</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比</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的总比分获胜。</a:t>
            </a:r>
          </a:p>
          <a:p>
            <a:pPr marL="285750" indent="-285750" algn="just" fontAlgn="auto">
              <a:lnSpc>
                <a:spcPct val="132000"/>
              </a:lnSpc>
              <a:spcBef>
                <a:spcPts val="600"/>
              </a:spcBef>
              <a:buClr>
                <a:srgbClr val="33A936"/>
              </a:buClr>
              <a:buFont typeface="Wingdings" panose="05000000000000000000" charset="0"/>
              <a:buChar char="Ø"/>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2017</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年</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月，在中国乌镇围棋峰会上，它与排名世界第一的世界围棋冠军柯洁对战，以</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比</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0</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的总比分获胜。</a:t>
            </a:r>
          </a:p>
        </p:txBody>
      </p:sp>
    </p:spTree>
    <p:extLst>
      <p:ext uri="{BB962C8B-B14F-4D97-AF65-F5344CB8AC3E}">
        <p14:creationId xmlns:p14="http://schemas.microsoft.com/office/powerpoint/2010/main" val="7189771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025735"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6.6.3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人工智能的典型应用</a:t>
            </a:r>
          </a:p>
        </p:txBody>
      </p:sp>
      <p:sp>
        <p:nvSpPr>
          <p:cNvPr id="2" name="文本框 1"/>
          <p:cNvSpPr txBox="1"/>
          <p:nvPr/>
        </p:nvSpPr>
        <p:spPr>
          <a:xfrm>
            <a:off x="2530230" y="1658371"/>
            <a:ext cx="3862490"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机器人</a:t>
            </a:r>
          </a:p>
        </p:txBody>
      </p:sp>
      <p:sp>
        <p:nvSpPr>
          <p:cNvPr id="4" name="椭圆 3"/>
          <p:cNvSpPr/>
          <p:nvPr/>
        </p:nvSpPr>
        <p:spPr>
          <a:xfrm>
            <a:off x="1237133" y="1471259"/>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3</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55" name="文本框 54">
            <a:extLst>
              <a:ext uri="{FF2B5EF4-FFF2-40B4-BE49-F238E27FC236}">
                <a16:creationId xmlns:a16="http://schemas.microsoft.com/office/drawing/2014/main" id="{5CDA5230-BD68-5568-6835-1A62F3A03E91}"/>
              </a:ext>
            </a:extLst>
          </p:cNvPr>
          <p:cNvSpPr txBox="1"/>
          <p:nvPr/>
        </p:nvSpPr>
        <p:spPr>
          <a:xfrm>
            <a:off x="1237209" y="2649469"/>
            <a:ext cx="9580315" cy="3805401"/>
          </a:xfrm>
          <a:prstGeom prst="rect">
            <a:avLst/>
          </a:prstGeom>
          <a:noFill/>
        </p:spPr>
        <p:txBody>
          <a:bodyPr wrap="square" rtlCol="0">
            <a:spAutoFit/>
          </a:bodyPr>
          <a:lstStyle/>
          <a:p>
            <a:pPr marL="285750" indent="-285750" algn="just" fontAlgn="auto">
              <a:lnSpc>
                <a:spcPct val="132000"/>
              </a:lnSpc>
              <a:spcBef>
                <a:spcPts val="600"/>
              </a:spcBef>
              <a:buClr>
                <a:srgbClr val="33A936"/>
              </a:buClr>
              <a:buFont typeface="Wingdings" panose="05000000000000000000" charset="0"/>
              <a:buChar char="Ø"/>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相信大家也看过不少机器人的电影，如，</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终结者</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变形金刚</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我，机器人</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机械公敌</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等。</a:t>
            </a:r>
          </a:p>
          <a:p>
            <a:pPr marL="285750" indent="-285750" algn="just" fontAlgn="auto">
              <a:lnSpc>
                <a:spcPct val="132000"/>
              </a:lnSpc>
              <a:spcBef>
                <a:spcPts val="600"/>
              </a:spcBef>
              <a:buClr>
                <a:srgbClr val="33A936"/>
              </a:buClr>
              <a:buFont typeface="Wingdings" panose="05000000000000000000" charset="0"/>
              <a:buChar char="Ø"/>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这些机器人都是有鼻子、眼睛、手、脚，类似于人类的一种机器。</a:t>
            </a:r>
          </a:p>
          <a:p>
            <a:pPr marL="285750" indent="-285750" algn="just" fontAlgn="auto">
              <a:lnSpc>
                <a:spcPct val="132000"/>
              </a:lnSpc>
              <a:spcBef>
                <a:spcPts val="600"/>
              </a:spcBef>
              <a:buClr>
                <a:srgbClr val="33A936"/>
              </a:buClr>
              <a:buFont typeface="Wingdings" panose="05000000000000000000" charset="0"/>
              <a:buChar char="Ø"/>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事实上，仿人形机器人只是机器人的一种。</a:t>
            </a:r>
          </a:p>
          <a:p>
            <a:pPr marL="285750" indent="-285750" algn="just" fontAlgn="auto">
              <a:lnSpc>
                <a:spcPct val="132000"/>
              </a:lnSpc>
              <a:spcBef>
                <a:spcPts val="600"/>
              </a:spcBef>
              <a:buClr>
                <a:srgbClr val="33A936"/>
              </a:buClr>
              <a:buFont typeface="Wingdings" panose="05000000000000000000" charset="0"/>
              <a:buChar char="Ø"/>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“机器人”是一个广义的词语，机器人是自动执行工作的机器装置。</a:t>
            </a:r>
          </a:p>
          <a:p>
            <a:pPr marL="285750" indent="-285750" algn="just" fontAlgn="auto">
              <a:lnSpc>
                <a:spcPct val="132000"/>
              </a:lnSpc>
              <a:spcBef>
                <a:spcPts val="600"/>
              </a:spcBef>
              <a:buClr>
                <a:srgbClr val="33A936"/>
              </a:buClr>
              <a:buFont typeface="Wingdings" panose="05000000000000000000" charset="0"/>
              <a:buChar char="Ø"/>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它既可以接受人类指挥，又可以运行预先编排的程序，也可以根据以人工智能技术制定的原则纲领行动。</a:t>
            </a:r>
          </a:p>
          <a:p>
            <a:pPr marL="285750" indent="-285750" algn="just" fontAlgn="auto">
              <a:lnSpc>
                <a:spcPct val="132000"/>
              </a:lnSpc>
              <a:spcBef>
                <a:spcPts val="600"/>
              </a:spcBef>
              <a:buClr>
                <a:srgbClr val="33A936"/>
              </a:buClr>
              <a:buFont typeface="Wingdings" panose="05000000000000000000" charset="0"/>
              <a:buChar char="Ø"/>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它的任务是协助或取代人类工作的工作，例如生产业、建筑业，或是危险的工作。</a:t>
            </a:r>
          </a:p>
          <a:p>
            <a:pPr marL="285750" indent="-285750" algn="just" fontAlgn="auto">
              <a:lnSpc>
                <a:spcPct val="132000"/>
              </a:lnSpc>
              <a:spcBef>
                <a:spcPts val="600"/>
              </a:spcBef>
              <a:buClr>
                <a:srgbClr val="33A936"/>
              </a:buClr>
              <a:buFont typeface="Wingdings" panose="05000000000000000000" charset="0"/>
              <a:buChar char="Ø"/>
            </a:pPr>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Tree>
    <p:extLst>
      <p:ext uri="{BB962C8B-B14F-4D97-AF65-F5344CB8AC3E}">
        <p14:creationId xmlns:p14="http://schemas.microsoft.com/office/powerpoint/2010/main" val="5158193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025735"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6.6.3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人工智能的典型应用</a:t>
            </a:r>
          </a:p>
        </p:txBody>
      </p:sp>
      <p:pic>
        <p:nvPicPr>
          <p:cNvPr id="6" name="图片 5">
            <a:extLst>
              <a:ext uri="{FF2B5EF4-FFF2-40B4-BE49-F238E27FC236}">
                <a16:creationId xmlns:a16="http://schemas.microsoft.com/office/drawing/2014/main" id="{48E52AE5-72C7-16CF-2A62-DC0ECFCACCB3}"/>
              </a:ext>
            </a:extLst>
          </p:cNvPr>
          <p:cNvPicPr/>
          <p:nvPr/>
        </p:nvPicPr>
        <p:blipFill>
          <a:blip r:embed="rId3">
            <a:extLst>
              <a:ext uri="{28A0092B-C50C-407E-A947-70E740481C1C}">
                <a14:useLocalDpi xmlns:a14="http://schemas.microsoft.com/office/drawing/2010/main" val="0"/>
              </a:ext>
            </a:extLst>
          </a:blip>
          <a:stretch>
            <a:fillRect/>
          </a:stretch>
        </p:blipFill>
        <p:spPr>
          <a:xfrm>
            <a:off x="1063228" y="1088839"/>
            <a:ext cx="9762923" cy="5495742"/>
          </a:xfrm>
          <a:prstGeom prst="rect">
            <a:avLst/>
          </a:prstGeom>
        </p:spPr>
      </p:pic>
    </p:spTree>
    <p:extLst>
      <p:ext uri="{BB962C8B-B14F-4D97-AF65-F5344CB8AC3E}">
        <p14:creationId xmlns:p14="http://schemas.microsoft.com/office/powerpoint/2010/main" val="24752226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025735"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6.6.3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人工智能的典型应用</a:t>
            </a:r>
          </a:p>
        </p:txBody>
      </p:sp>
      <p:sp>
        <p:nvSpPr>
          <p:cNvPr id="2" name="文本框 1"/>
          <p:cNvSpPr txBox="1"/>
          <p:nvPr/>
        </p:nvSpPr>
        <p:spPr>
          <a:xfrm>
            <a:off x="2314575" y="1347825"/>
            <a:ext cx="3862490"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智能车辆</a:t>
            </a:r>
          </a:p>
        </p:txBody>
      </p:sp>
      <p:sp>
        <p:nvSpPr>
          <p:cNvPr id="4" name="椭圆 3"/>
          <p:cNvSpPr/>
          <p:nvPr/>
        </p:nvSpPr>
        <p:spPr>
          <a:xfrm>
            <a:off x="1021478" y="1160713"/>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4</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cxnSp>
        <p:nvCxnSpPr>
          <p:cNvPr id="23" name="直接连接符 22">
            <a:extLst>
              <a:ext uri="{FF2B5EF4-FFF2-40B4-BE49-F238E27FC236}">
                <a16:creationId xmlns:a16="http://schemas.microsoft.com/office/drawing/2014/main" id="{C1B13BB9-B33C-F94B-0BE9-045141D6DFB7}"/>
              </a:ext>
            </a:extLst>
          </p:cNvPr>
          <p:cNvCxnSpPr>
            <a:cxnSpLocks/>
          </p:cNvCxnSpPr>
          <p:nvPr/>
        </p:nvCxnSpPr>
        <p:spPr>
          <a:xfrm>
            <a:off x="6600825" y="2415397"/>
            <a:ext cx="0" cy="3645691"/>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id="{5E98D348-4EA5-32C3-969F-C58CCE0A0754}"/>
              </a:ext>
            </a:extLst>
          </p:cNvPr>
          <p:cNvGrpSpPr/>
          <p:nvPr/>
        </p:nvGrpSpPr>
        <p:grpSpPr>
          <a:xfrm>
            <a:off x="6392720" y="2295787"/>
            <a:ext cx="5468324" cy="3645691"/>
            <a:chOff x="9036" y="3378"/>
            <a:chExt cx="9280" cy="6186"/>
          </a:xfrm>
        </p:grpSpPr>
        <p:pic>
          <p:nvPicPr>
            <p:cNvPr id="27" name="图片 26">
              <a:extLst>
                <a:ext uri="{FF2B5EF4-FFF2-40B4-BE49-F238E27FC236}">
                  <a16:creationId xmlns:a16="http://schemas.microsoft.com/office/drawing/2014/main" id="{8D821F62-BEC3-4298-CCEF-D778E7909FEA}"/>
                </a:ext>
              </a:extLst>
            </p:cNvPr>
            <p:cNvPicPr>
              <a:picLocks noChangeAspect="1"/>
            </p:cNvPicPr>
            <p:nvPr/>
          </p:nvPicPr>
          <p:blipFill>
            <a:blip r:embed="rId4"/>
            <a:stretch>
              <a:fillRect/>
            </a:stretch>
          </p:blipFill>
          <p:spPr>
            <a:xfrm>
              <a:off x="10753" y="4603"/>
              <a:ext cx="5845" cy="3735"/>
            </a:xfrm>
            <a:prstGeom prst="rect">
              <a:avLst/>
            </a:prstGeom>
          </p:spPr>
        </p:pic>
        <p:sp>
          <p:nvSpPr>
            <p:cNvPr id="28" name="矩形 27">
              <a:extLst>
                <a:ext uri="{FF2B5EF4-FFF2-40B4-BE49-F238E27FC236}">
                  <a16:creationId xmlns:a16="http://schemas.microsoft.com/office/drawing/2014/main" id="{70C0169B-F475-0979-F5CA-8873CBADEE3D}"/>
                </a:ext>
              </a:extLst>
            </p:cNvPr>
            <p:cNvSpPr/>
            <p:nvPr/>
          </p:nvSpPr>
          <p:spPr>
            <a:xfrm>
              <a:off x="10753" y="4594"/>
              <a:ext cx="5845" cy="3744"/>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任意多边形 14">
              <a:extLst>
                <a:ext uri="{FF2B5EF4-FFF2-40B4-BE49-F238E27FC236}">
                  <a16:creationId xmlns:a16="http://schemas.microsoft.com/office/drawing/2014/main" id="{058B9E7F-7643-207C-343D-DEF9B9A14CC7}"/>
                </a:ext>
              </a:extLst>
            </p:cNvPr>
            <p:cNvSpPr/>
            <p:nvPr/>
          </p:nvSpPr>
          <p:spPr>
            <a:xfrm>
              <a:off x="10796" y="4668"/>
              <a:ext cx="3067" cy="2829"/>
            </a:xfrm>
            <a:custGeom>
              <a:avLst/>
              <a:gdLst>
                <a:gd name="connsiteX0" fmla="*/ 0 w 3552094"/>
                <a:gd name="connsiteY0" fmla="*/ 0 h 3276059"/>
                <a:gd name="connsiteX1" fmla="*/ 3240548 w 3552094"/>
                <a:gd name="connsiteY1" fmla="*/ 0 h 3276059"/>
                <a:gd name="connsiteX2" fmla="*/ 3291131 w 3552094"/>
                <a:gd name="connsiteY2" fmla="*/ 83263 h 3276059"/>
                <a:gd name="connsiteX3" fmla="*/ 3552094 w 3552094"/>
                <a:gd name="connsiteY3" fmla="*/ 1113884 h 3276059"/>
                <a:gd name="connsiteX4" fmla="*/ 1389919 w 3552094"/>
                <a:gd name="connsiteY4" fmla="*/ 3276059 h 3276059"/>
                <a:gd name="connsiteX5" fmla="*/ 14575 w 3552094"/>
                <a:gd name="connsiteY5" fmla="*/ 2782323 h 3276059"/>
                <a:gd name="connsiteX6" fmla="*/ 0 w 3552094"/>
                <a:gd name="connsiteY6" fmla="*/ 2769077 h 327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94" h="3276059">
                  <a:moveTo>
                    <a:pt x="0" y="0"/>
                  </a:moveTo>
                  <a:lnTo>
                    <a:pt x="3240548" y="0"/>
                  </a:lnTo>
                  <a:lnTo>
                    <a:pt x="3291131" y="83263"/>
                  </a:lnTo>
                  <a:cubicBezTo>
                    <a:pt x="3457559" y="389629"/>
                    <a:pt x="3552094" y="740717"/>
                    <a:pt x="3552094" y="1113884"/>
                  </a:cubicBezTo>
                  <a:cubicBezTo>
                    <a:pt x="3552094" y="2308020"/>
                    <a:pt x="2584055" y="3276059"/>
                    <a:pt x="1389919" y="3276059"/>
                  </a:cubicBezTo>
                  <a:cubicBezTo>
                    <a:pt x="867485" y="3276059"/>
                    <a:pt x="388327" y="3090770"/>
                    <a:pt x="14575" y="2782323"/>
                  </a:cubicBezTo>
                  <a:lnTo>
                    <a:pt x="0" y="2769077"/>
                  </a:lnTo>
                  <a:close/>
                </a:path>
              </a:pathLst>
            </a:cu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30" name="文本框 29">
              <a:extLst>
                <a:ext uri="{FF2B5EF4-FFF2-40B4-BE49-F238E27FC236}">
                  <a16:creationId xmlns:a16="http://schemas.microsoft.com/office/drawing/2014/main" id="{69BBC085-1C92-D7CE-5919-3FAB7B27D7C2}"/>
                </a:ext>
              </a:extLst>
            </p:cNvPr>
            <p:cNvSpPr txBox="1"/>
            <p:nvPr/>
          </p:nvSpPr>
          <p:spPr>
            <a:xfrm>
              <a:off x="11348" y="5192"/>
              <a:ext cx="1906" cy="1420"/>
            </a:xfrm>
            <a:prstGeom prst="rect">
              <a:avLst/>
            </a:prstGeom>
            <a:noFill/>
          </p:spPr>
          <p:txBody>
            <a:bodyPr wrap="square" rtlCol="0">
              <a:spAutoFit/>
            </a:bodyPr>
            <a:lstStyle/>
            <a:p>
              <a:r>
                <a:rPr lang="en-US" altLang="zh-CN" sz="24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rPr>
                <a:t>MO </a:t>
              </a:r>
            </a:p>
            <a:p>
              <a:r>
                <a:rPr lang="en-US" altLang="zh-CN" sz="16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rPr>
                <a:t>Application</a:t>
              </a:r>
              <a:endParaRPr lang="en-US" altLang="zh-CN" sz="10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31" name="矩形 30">
              <a:extLst>
                <a:ext uri="{FF2B5EF4-FFF2-40B4-BE49-F238E27FC236}">
                  <a16:creationId xmlns:a16="http://schemas.microsoft.com/office/drawing/2014/main" id="{0698F504-8DBA-3EF7-6E48-75C48D908351}"/>
                </a:ext>
              </a:extLst>
            </p:cNvPr>
            <p:cNvSpPr/>
            <p:nvPr/>
          </p:nvSpPr>
          <p:spPr>
            <a:xfrm>
              <a:off x="11348" y="6380"/>
              <a:ext cx="1290" cy="616"/>
            </a:xfrm>
            <a:prstGeom prst="rect">
              <a:avLst/>
            </a:prstGeom>
          </p:spPr>
          <p:txBody>
            <a:bodyPr wrap="square">
              <a:spAutoFit/>
            </a:bodyPr>
            <a:lstStyle/>
            <a:p>
              <a:r>
                <a:rPr lang="en-US" altLang="zh-CN" sz="14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rPr>
                <a:t>Ver 1.20</a:t>
              </a:r>
              <a:endParaRPr lang="en-US" altLang="zh-CN" sz="9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endParaRPr>
            </a:p>
          </p:txBody>
        </p:sp>
        <p:pic>
          <p:nvPicPr>
            <p:cNvPr id="32" name="图片 31">
              <a:extLst>
                <a:ext uri="{FF2B5EF4-FFF2-40B4-BE49-F238E27FC236}">
                  <a16:creationId xmlns:a16="http://schemas.microsoft.com/office/drawing/2014/main" id="{EB512126-281E-D0A1-3ECC-C7F7053402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6" y="3378"/>
              <a:ext cx="9280" cy="6186"/>
            </a:xfrm>
            <a:prstGeom prst="rect">
              <a:avLst/>
            </a:prstGeom>
          </p:spPr>
        </p:pic>
      </p:grpSp>
      <p:sp>
        <p:nvSpPr>
          <p:cNvPr id="33" name="文本框 32">
            <a:extLst>
              <a:ext uri="{FF2B5EF4-FFF2-40B4-BE49-F238E27FC236}">
                <a16:creationId xmlns:a16="http://schemas.microsoft.com/office/drawing/2014/main" id="{D78A9FE5-B3B3-6969-8E37-7C3468A9AF11}"/>
              </a:ext>
            </a:extLst>
          </p:cNvPr>
          <p:cNvSpPr txBox="1"/>
          <p:nvPr/>
        </p:nvSpPr>
        <p:spPr>
          <a:xfrm>
            <a:off x="836763" y="2295787"/>
            <a:ext cx="5359797" cy="4231030"/>
          </a:xfrm>
          <a:prstGeom prst="rect">
            <a:avLst/>
          </a:prstGeom>
          <a:noFill/>
        </p:spPr>
        <p:txBody>
          <a:bodyPr wrap="square" rtlCol="0">
            <a:spAutoFit/>
          </a:bodyPr>
          <a:lstStyle/>
          <a:p>
            <a:pPr marL="285750" indent="-285750" algn="just" fontAlgn="auto">
              <a:lnSpc>
                <a:spcPct val="132000"/>
              </a:lnSpc>
              <a:spcBef>
                <a:spcPts val="600"/>
              </a:spcBef>
              <a:buClr>
                <a:srgbClr val="33A936"/>
              </a:buClr>
              <a:buFont typeface="Wingdings" panose="05000000000000000000" charset="0"/>
              <a:buChar char="Ø"/>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智能车辆是一个集环境感知、规划决策、多等级辅助驾驶等功能于一体的综合系统，它集中运用了计算机、现代传感、信息融合、通信、人工智能及自动控制等技术，是典型的高新技术综合体。</a:t>
            </a:r>
          </a:p>
          <a:p>
            <a:pPr marL="285750" indent="-285750" algn="just" fontAlgn="auto">
              <a:lnSpc>
                <a:spcPct val="132000"/>
              </a:lnSpc>
              <a:spcBef>
                <a:spcPts val="600"/>
              </a:spcBef>
              <a:buClr>
                <a:srgbClr val="33A936"/>
              </a:buClr>
              <a:buFont typeface="Wingdings" panose="05000000000000000000" charset="0"/>
              <a:buChar char="Ø"/>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智能车辆根据智能等级的不同，可以划分为</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L0</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L1</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L2</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L3</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L4</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L5</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共六个级别，其中，</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L0</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为最低级别，</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L5</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是最高级别。</a:t>
            </a:r>
          </a:p>
          <a:p>
            <a:pPr marL="285750" indent="-285750" algn="just" fontAlgn="auto">
              <a:lnSpc>
                <a:spcPct val="132000"/>
              </a:lnSpc>
              <a:spcBef>
                <a:spcPts val="600"/>
              </a:spcBef>
              <a:buClr>
                <a:srgbClr val="33A936"/>
              </a:buClr>
              <a:buFont typeface="Wingdings" panose="05000000000000000000" charset="0"/>
              <a:buChar char="Ø"/>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L5</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定义为完全自动驾驶，自动驾驶系统能在所有道路环境下执行完整的动态驾驶任务和动态驾驶任务支援，无需人类驾驶者的介入，即完全无人驾驶状态。</a:t>
            </a:r>
          </a:p>
        </p:txBody>
      </p:sp>
    </p:spTree>
    <p:extLst>
      <p:ext uri="{BB962C8B-B14F-4D97-AF65-F5344CB8AC3E}">
        <p14:creationId xmlns:p14="http://schemas.microsoft.com/office/powerpoint/2010/main" val="2573246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2573140"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6.7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本章小结</a:t>
            </a:r>
          </a:p>
        </p:txBody>
      </p:sp>
      <p:sp>
        <p:nvSpPr>
          <p:cNvPr id="22" name="文本框 21">
            <a:extLst>
              <a:ext uri="{FF2B5EF4-FFF2-40B4-BE49-F238E27FC236}">
                <a16:creationId xmlns:a16="http://schemas.microsoft.com/office/drawing/2014/main" id="{CE377386-B855-6470-C64D-CD472AD89E1D}"/>
              </a:ext>
            </a:extLst>
          </p:cNvPr>
          <p:cNvSpPr txBox="1"/>
          <p:nvPr/>
        </p:nvSpPr>
        <p:spPr>
          <a:xfrm>
            <a:off x="1021715" y="1243977"/>
            <a:ext cx="10209877" cy="2895088"/>
          </a:xfrm>
          <a:prstGeom prst="rect">
            <a:avLst/>
          </a:prstGeom>
          <a:noFill/>
        </p:spPr>
        <p:txBody>
          <a:bodyPr wrap="square" rtlCol="0">
            <a:spAutoFit/>
          </a:bodyPr>
          <a:lstStyle/>
          <a:p>
            <a:pPr algn="just"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本章首先给出了大数据的基本概念，探讨了物联网数据的</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5V</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特征，然后讲述了大数据的存储的两种方法，即关系数据库存储和云存储；讲解了大数据分析和可视化中的数据预处理方法、典型数据分析方法，并以问卷调查、电子表格为例，讲述了基于工具的数据分析可视化方法，以</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Echarts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平台为例，讲解了基于平台的数据分析可视化方法；并从实用性出发，介绍了几种典型函数的</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Python</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数据可视化编程方法。其次，探讨了数据安全的基本概念、置换加密算法、对称加密算法、非对称加密算法和几种典型的隐私保护技术。最后，介绍了人工智能的基本概念及其应用。</a:t>
            </a:r>
          </a:p>
        </p:txBody>
      </p:sp>
    </p:spTree>
    <p:extLst>
      <p:ext uri="{BB962C8B-B14F-4D97-AF65-F5344CB8AC3E}">
        <p14:creationId xmlns:p14="http://schemas.microsoft.com/office/powerpoint/2010/main" val="21094035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1877437"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学习推荐</a:t>
            </a:r>
          </a:p>
        </p:txBody>
      </p:sp>
      <p:sp>
        <p:nvSpPr>
          <p:cNvPr id="18" name="文本框 17"/>
          <p:cNvSpPr txBox="1"/>
          <p:nvPr/>
        </p:nvSpPr>
        <p:spPr>
          <a:xfrm>
            <a:off x="1164566" y="1474682"/>
            <a:ext cx="10065687" cy="2399311"/>
          </a:xfrm>
          <a:prstGeom prst="rect">
            <a:avLst/>
          </a:prstGeom>
          <a:noFill/>
        </p:spPr>
        <p:txBody>
          <a:bodyPr wrap="square" rtlCol="0">
            <a:spAutoFit/>
          </a:bodyPr>
          <a:lstStyle/>
          <a:p>
            <a:pPr algn="l" fontAlgn="auto">
              <a:lnSpc>
                <a:spcPct val="132000"/>
              </a:lnSpc>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第</a:t>
            </a:r>
            <a:r>
              <a:rPr lang="en-US" altLang="zh-CN" sz="4400" dirty="0">
                <a:latin typeface="Segoe UI" panose="020B0502040204020203" pitchFamily="34" charset="0"/>
                <a:ea typeface="微软雅黑" panose="020B0503020204020204" pitchFamily="34" charset="-122"/>
                <a:cs typeface="+mn-ea"/>
                <a:sym typeface="Segoe UI" panose="020B0502040204020203" pitchFamily="34" charset="0"/>
              </a:rPr>
              <a:t>6</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章</a:t>
            </a:r>
          </a:p>
          <a:p>
            <a:pPr algn="l" fontAlgn="auto">
              <a:lnSpc>
                <a:spcPct val="132000"/>
              </a:lnSpc>
              <a:buClr>
                <a:schemeClr val="accent6"/>
              </a:buClr>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除了</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EXCEL</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外，还可以使用</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SPSS</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SAS</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来实现数据可视化。</a:t>
            </a:r>
          </a:p>
          <a:p>
            <a:pPr marL="457200" indent="-457200" algn="l" fontAlgn="auto">
              <a:lnSpc>
                <a:spcPct val="132000"/>
              </a:lnSpc>
              <a:buClr>
                <a:schemeClr val="accent6"/>
              </a:buClr>
              <a:buFont typeface="+mj-ea"/>
              <a:buAutoNum type="circleNumDbPlain"/>
            </a:pP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SPSS</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https://spss.en.softonic.com/</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  </a:t>
            </a:r>
          </a:p>
          <a:p>
            <a:pPr marL="457200" indent="-457200" algn="l" fontAlgn="auto">
              <a:lnSpc>
                <a:spcPct val="132000"/>
              </a:lnSpc>
              <a:buClr>
                <a:schemeClr val="accent6"/>
              </a:buClr>
              <a:buFont typeface="+mj-ea"/>
              <a:buAutoNum type="circleNumDbPlain"/>
            </a:pP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SAS</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https://www.sas.com/zh_cn/home.html</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 </a:t>
            </a:r>
          </a:p>
        </p:txBody>
      </p:sp>
    </p:spTree>
    <p:extLst>
      <p:ext uri="{BB962C8B-B14F-4D97-AF65-F5344CB8AC3E}">
        <p14:creationId xmlns:p14="http://schemas.microsoft.com/office/powerpoint/2010/main" val="39568339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1877437"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学习推荐</a:t>
            </a:r>
          </a:p>
        </p:txBody>
      </p:sp>
      <p:sp>
        <p:nvSpPr>
          <p:cNvPr id="18" name="文本框 17"/>
          <p:cNvSpPr txBox="1"/>
          <p:nvPr/>
        </p:nvSpPr>
        <p:spPr>
          <a:xfrm>
            <a:off x="1164566" y="1474682"/>
            <a:ext cx="10065687" cy="5005281"/>
          </a:xfrm>
          <a:prstGeom prst="rect">
            <a:avLst/>
          </a:prstGeom>
          <a:noFill/>
        </p:spPr>
        <p:txBody>
          <a:bodyPr wrap="square" rtlCol="0">
            <a:spAutoFit/>
          </a:bodyPr>
          <a:lstStyle/>
          <a:p>
            <a:pPr algn="l" fontAlgn="auto">
              <a:lnSpc>
                <a:spcPct val="132000"/>
              </a:lnSpc>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第</a:t>
            </a:r>
            <a:r>
              <a:rPr lang="en-US" altLang="zh-CN" sz="4400" dirty="0">
                <a:latin typeface="Segoe UI" panose="020B0502040204020203" pitchFamily="34" charset="0"/>
                <a:ea typeface="微软雅黑" panose="020B0503020204020204" pitchFamily="34" charset="-122"/>
                <a:cs typeface="+mn-ea"/>
                <a:sym typeface="Segoe UI" panose="020B0502040204020203" pitchFamily="34" charset="0"/>
              </a:rPr>
              <a:t>6</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章</a:t>
            </a:r>
          </a:p>
          <a:p>
            <a:pPr algn="l" fontAlgn="auto">
              <a:lnSpc>
                <a:spcPct val="132000"/>
              </a:lnSpc>
              <a:buClr>
                <a:schemeClr val="accent6"/>
              </a:buClr>
            </a:pPr>
            <a:r>
              <a:rPr lang="zh-CN" altLang="en-US" sz="2000" b="1" dirty="0">
                <a:latin typeface="Segoe UI" panose="020B0502040204020203" pitchFamily="34" charset="0"/>
                <a:ea typeface="微软雅黑" panose="020B0503020204020204" pitchFamily="34" charset="-122"/>
                <a:cs typeface="+mn-ea"/>
                <a:sym typeface="Segoe UI" panose="020B0502040204020203" pitchFamily="34" charset="0"/>
              </a:rPr>
              <a:t>基于</a:t>
            </a:r>
            <a:r>
              <a:rPr lang="en-US" altLang="zh-CN" sz="2000" b="1" dirty="0" err="1">
                <a:latin typeface="Segoe UI" panose="020B0502040204020203" pitchFamily="34" charset="0"/>
                <a:ea typeface="微软雅黑" panose="020B0503020204020204" pitchFamily="34" charset="-122"/>
                <a:cs typeface="+mn-ea"/>
                <a:sym typeface="Segoe UI" panose="020B0502040204020203" pitchFamily="34" charset="0"/>
              </a:rPr>
              <a:t>ECharts</a:t>
            </a:r>
            <a:r>
              <a:rPr lang="zh-CN" altLang="en-US" sz="2000" b="1" dirty="0">
                <a:latin typeface="Segoe UI" panose="020B0502040204020203" pitchFamily="34" charset="0"/>
                <a:ea typeface="微软雅黑" panose="020B0503020204020204" pitchFamily="34" charset="-122"/>
                <a:cs typeface="+mn-ea"/>
                <a:sym typeface="Segoe UI" panose="020B0502040204020203" pitchFamily="34" charset="0"/>
              </a:rPr>
              <a:t>平台的可视化实践</a:t>
            </a:r>
          </a:p>
          <a:p>
            <a:pPr algn="l" fontAlgn="auto">
              <a:lnSpc>
                <a:spcPct val="132000"/>
              </a:lnSpc>
              <a:buClr>
                <a:schemeClr val="accent6"/>
              </a:buClr>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实例</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a:t>
            </a:r>
          </a:p>
          <a:p>
            <a:pPr algn="l" fontAlgn="auto">
              <a:lnSpc>
                <a:spcPct val="132000"/>
              </a:lnSpc>
              <a:buClr>
                <a:schemeClr val="accent6"/>
              </a:buClr>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https://echarts.apache.org/examples/zh/editor.html?c=heatmap-bmap </a:t>
            </a:r>
          </a:p>
          <a:p>
            <a:pPr algn="l" fontAlgn="auto">
              <a:lnSpc>
                <a:spcPct val="132000"/>
              </a:lnSpc>
              <a:buClr>
                <a:schemeClr val="accent6"/>
              </a:buClr>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该链接是一个地图上的交通流量热力图。</a:t>
            </a:r>
          </a:p>
          <a:p>
            <a:pPr algn="l" fontAlgn="auto">
              <a:lnSpc>
                <a:spcPct val="132000"/>
              </a:lnSpc>
              <a:buClr>
                <a:schemeClr val="accent6"/>
              </a:buClr>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实例</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2】</a:t>
            </a:r>
          </a:p>
          <a:p>
            <a:pPr algn="l" fontAlgn="auto">
              <a:lnSpc>
                <a:spcPct val="132000"/>
              </a:lnSpc>
              <a:buClr>
                <a:schemeClr val="accent6"/>
              </a:buClr>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https://echarts.apache.org/examples/zh/editor.html?c=line-stack </a:t>
            </a:r>
          </a:p>
          <a:p>
            <a:pPr algn="l" fontAlgn="auto">
              <a:lnSpc>
                <a:spcPct val="132000"/>
              </a:lnSpc>
              <a:buClr>
                <a:schemeClr val="accent6"/>
              </a:buClr>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该链接是一个折线图堆叠的例子。</a:t>
            </a:r>
            <a:endPar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endParaRPr>
          </a:p>
          <a:p>
            <a:pPr algn="l" fontAlgn="auto">
              <a:lnSpc>
                <a:spcPct val="132000"/>
              </a:lnSpc>
              <a:buClr>
                <a:schemeClr val="accent6"/>
              </a:buClr>
            </a:pPr>
            <a:r>
              <a:rPr lang="zh-CN" altLang="en-US" sz="2000" b="1" dirty="0">
                <a:latin typeface="Segoe UI" panose="020B0502040204020203" pitchFamily="34" charset="0"/>
                <a:ea typeface="微软雅黑" panose="020B0503020204020204" pitchFamily="34" charset="-122"/>
                <a:cs typeface="+mn-ea"/>
                <a:sym typeface="Segoe UI" panose="020B0502040204020203" pitchFamily="34" charset="0"/>
              </a:rPr>
              <a:t>源于产业实践的开源深度学习平台</a:t>
            </a:r>
          </a:p>
          <a:p>
            <a:pPr algn="l" fontAlgn="auto">
              <a:lnSpc>
                <a:spcPct val="132000"/>
              </a:lnSpc>
              <a:buClr>
                <a:schemeClr val="accent6"/>
              </a:buClr>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飞桨</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p>
          <a:p>
            <a:pPr algn="l" fontAlgn="auto">
              <a:lnSpc>
                <a:spcPct val="132000"/>
              </a:lnSpc>
              <a:buClr>
                <a:schemeClr val="accent6"/>
              </a:buClr>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https://www.paddlepaddle.org.cn/</a:t>
            </a:r>
          </a:p>
        </p:txBody>
      </p:sp>
    </p:spTree>
    <p:extLst>
      <p:ext uri="{BB962C8B-B14F-4D97-AF65-F5344CB8AC3E}">
        <p14:creationId xmlns:p14="http://schemas.microsoft.com/office/powerpoint/2010/main" val="21316934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DCDF611-EFB0-EA87-D118-B7A1F25A163E}"/>
              </a:ext>
            </a:extLst>
          </p:cNvPr>
          <p:cNvPicPr>
            <a:picLocks noChangeAspect="1"/>
          </p:cNvPicPr>
          <p:nvPr/>
        </p:nvPicPr>
        <p:blipFill>
          <a:blip r:embed="rId2"/>
          <a:stretch>
            <a:fillRect/>
          </a:stretch>
        </p:blipFill>
        <p:spPr>
          <a:xfrm>
            <a:off x="0" y="0"/>
            <a:ext cx="12192000" cy="6858000"/>
          </a:xfrm>
          <a:prstGeom prst="rect">
            <a:avLst/>
          </a:prstGeom>
        </p:spPr>
      </p:pic>
      <p:sp>
        <p:nvSpPr>
          <p:cNvPr id="25" name="矩形 24">
            <a:extLst>
              <a:ext uri="{FF2B5EF4-FFF2-40B4-BE49-F238E27FC236}">
                <a16:creationId xmlns:a16="http://schemas.microsoft.com/office/drawing/2014/main" id="{6B83E504-ACD5-723D-A081-1688056F6A96}"/>
              </a:ext>
            </a:extLst>
          </p:cNvPr>
          <p:cNvSpPr/>
          <p:nvPr/>
        </p:nvSpPr>
        <p:spPr>
          <a:xfrm>
            <a:off x="1171575" y="331323"/>
            <a:ext cx="108585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B3B295A1-1CF5-6AB3-61C9-C644F7460000}"/>
              </a:ext>
            </a:extLst>
          </p:cNvPr>
          <p:cNvSpPr/>
          <p:nvPr/>
        </p:nvSpPr>
        <p:spPr>
          <a:xfrm>
            <a:off x="2285999" y="331323"/>
            <a:ext cx="2719389" cy="369332"/>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69B7A651-8E74-C9C2-E038-087C94E408E2}"/>
              </a:ext>
            </a:extLst>
          </p:cNvPr>
          <p:cNvSpPr txBox="1"/>
          <p:nvPr/>
        </p:nvSpPr>
        <p:spPr>
          <a:xfrm>
            <a:off x="1171575" y="331323"/>
            <a:ext cx="3888581" cy="369332"/>
          </a:xfrm>
          <a:prstGeom prst="rect">
            <a:avLst/>
          </a:prstGeom>
          <a:noFill/>
        </p:spPr>
        <p:txBody>
          <a:bodyPr wrap="square">
            <a:spAutoFit/>
          </a:bodyPr>
          <a:lstStyle/>
          <a:p>
            <a:r>
              <a:rPr lang="zh-CN" altLang="en-US" sz="1800" b="1" i="0" u="none" strike="noStrike" dirty="0">
                <a:solidFill>
                  <a:srgbClr val="FFFFFF"/>
                </a:solidFill>
                <a:latin typeface="微软雅黑" panose="020B0503020204020204" pitchFamily="34" charset="-122"/>
                <a:ea typeface="微软雅黑" panose="020B0503020204020204" pitchFamily="34" charset="-122"/>
              </a:rPr>
              <a:t>名师名校   </a:t>
            </a:r>
            <a:r>
              <a:rPr lang="zh-CN" altLang="en-US" sz="1800" b="0" i="0" u="none" strike="noStrike" dirty="0">
                <a:solidFill>
                  <a:srgbClr val="000000"/>
                </a:solidFill>
                <a:latin typeface="微软雅黑" panose="020B0503020204020204" pitchFamily="34" charset="-122"/>
                <a:ea typeface="微软雅黑" panose="020B0503020204020204" pitchFamily="34" charset="-122"/>
              </a:rPr>
              <a:t>新形态通识教育系列教材</a:t>
            </a:r>
            <a:endParaRPr lang="zh-CN" altLang="en-US" dirty="0">
              <a:latin typeface="微软雅黑" panose="020B0503020204020204" pitchFamily="34" charset="-122"/>
              <a:ea typeface="微软雅黑" panose="020B0503020204020204" pitchFamily="34" charset="-122"/>
            </a:endParaRPr>
          </a:p>
        </p:txBody>
      </p:sp>
      <p:grpSp>
        <p:nvGrpSpPr>
          <p:cNvPr id="20" name="组合 19">
            <a:extLst>
              <a:ext uri="{FF2B5EF4-FFF2-40B4-BE49-F238E27FC236}">
                <a16:creationId xmlns:a16="http://schemas.microsoft.com/office/drawing/2014/main" id="{AA782886-E601-C3F1-DF17-33E5BCD07D60}"/>
              </a:ext>
            </a:extLst>
          </p:cNvPr>
          <p:cNvGrpSpPr/>
          <p:nvPr/>
        </p:nvGrpSpPr>
        <p:grpSpPr>
          <a:xfrm>
            <a:off x="2322945" y="2387132"/>
            <a:ext cx="7546110" cy="1884916"/>
            <a:chOff x="2225963" y="1464398"/>
            <a:chExt cx="7546110" cy="3403166"/>
          </a:xfrm>
        </p:grpSpPr>
        <p:sp>
          <p:nvSpPr>
            <p:cNvPr id="7" name="矩形 6">
              <a:extLst>
                <a:ext uri="{FF2B5EF4-FFF2-40B4-BE49-F238E27FC236}">
                  <a16:creationId xmlns:a16="http://schemas.microsoft.com/office/drawing/2014/main" id="{604DE214-9577-ADBC-E8AA-701CEC828EC7}"/>
                </a:ext>
              </a:extLst>
            </p:cNvPr>
            <p:cNvSpPr/>
            <p:nvPr/>
          </p:nvSpPr>
          <p:spPr>
            <a:xfrm>
              <a:off x="2225964" y="1464398"/>
              <a:ext cx="7546109" cy="3403166"/>
            </a:xfrm>
            <a:prstGeom prst="rect">
              <a:avLst/>
            </a:prstGeom>
            <a:solidFill>
              <a:schemeClr val="tx1"/>
            </a:solidFill>
            <a:ln w="76200" cmpd="thickThin">
              <a:solidFill>
                <a:srgbClr val="FCD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7DDE2C06-1E8C-26CA-8398-45B5E1F092C8}"/>
                </a:ext>
              </a:extLst>
            </p:cNvPr>
            <p:cNvSpPr txBox="1"/>
            <p:nvPr/>
          </p:nvSpPr>
          <p:spPr>
            <a:xfrm>
              <a:off x="2225963" y="1704170"/>
              <a:ext cx="7546109" cy="2722844"/>
            </a:xfrm>
            <a:prstGeom prst="rect">
              <a:avLst/>
            </a:prstGeom>
            <a:noFill/>
          </p:spPr>
          <p:txBody>
            <a:bodyPr wrap="square">
              <a:spAutoFit/>
            </a:bodyPr>
            <a:lstStyle/>
            <a:p>
              <a:pPr algn="ctr"/>
              <a:r>
                <a:rPr lang="zh-CN" altLang="en-US" sz="9200" spc="-300" dirty="0">
                  <a:solidFill>
                    <a:srgbClr val="FFFFFF"/>
                  </a:solidFill>
                  <a:latin typeface="方正大标宋_GBK" panose="03000509000000000000" pitchFamily="65" charset="-122"/>
                  <a:ea typeface="方正大标宋_GBK" panose="03000509000000000000" pitchFamily="65" charset="-122"/>
                </a:rPr>
                <a:t>谢  谢  观  看</a:t>
              </a:r>
              <a:endParaRPr lang="zh-CN" altLang="en-US" sz="9200" spc="-300" dirty="0">
                <a:latin typeface="方正大标宋_GBK" panose="03000509000000000000" pitchFamily="65" charset="-122"/>
                <a:ea typeface="方正大标宋_GBK" panose="03000509000000000000" pitchFamily="65" charset="-122"/>
              </a:endParaRPr>
            </a:p>
          </p:txBody>
        </p:sp>
      </p:grpSp>
      <p:pic>
        <p:nvPicPr>
          <p:cNvPr id="22" name="图片 21">
            <a:extLst>
              <a:ext uri="{FF2B5EF4-FFF2-40B4-BE49-F238E27FC236}">
                <a16:creationId xmlns:a16="http://schemas.microsoft.com/office/drawing/2014/main" id="{A712863F-E745-A331-708E-6942C3F35D40}"/>
              </a:ext>
            </a:extLst>
          </p:cNvPr>
          <p:cNvPicPr>
            <a:picLocks noChangeAspect="1"/>
          </p:cNvPicPr>
          <p:nvPr/>
        </p:nvPicPr>
        <p:blipFill>
          <a:blip r:embed="rId3">
            <a:clrChange>
              <a:clrFrom>
                <a:srgbClr val="04131C"/>
              </a:clrFrom>
              <a:clrTo>
                <a:srgbClr val="04131C">
                  <a:alpha val="0"/>
                </a:srgbClr>
              </a:clrTo>
            </a:clrChange>
          </a:blip>
          <a:stretch>
            <a:fillRect/>
          </a:stretch>
        </p:blipFill>
        <p:spPr>
          <a:xfrm>
            <a:off x="337823" y="284189"/>
            <a:ext cx="709927" cy="695439"/>
          </a:xfrm>
          <a:prstGeom prst="rect">
            <a:avLst/>
          </a:prstGeom>
        </p:spPr>
      </p:pic>
      <p:pic>
        <p:nvPicPr>
          <p:cNvPr id="28" name="图片 27">
            <a:extLst>
              <a:ext uri="{FF2B5EF4-FFF2-40B4-BE49-F238E27FC236}">
                <a16:creationId xmlns:a16="http://schemas.microsoft.com/office/drawing/2014/main" id="{1482FE46-1C36-1653-F3C6-04F7CC8133FE}"/>
              </a:ext>
            </a:extLst>
          </p:cNvPr>
          <p:cNvPicPr>
            <a:picLocks noChangeAspect="1"/>
          </p:cNvPicPr>
          <p:nvPr/>
        </p:nvPicPr>
        <p:blipFill>
          <a:blip r:embed="rId4">
            <a:clrChange>
              <a:clrFrom>
                <a:srgbClr val="04131C"/>
              </a:clrFrom>
              <a:clrTo>
                <a:srgbClr val="04131C">
                  <a:alpha val="0"/>
                </a:srgbClr>
              </a:clrTo>
            </a:clrChange>
          </a:blip>
          <a:stretch>
            <a:fillRect/>
          </a:stretch>
        </p:blipFill>
        <p:spPr>
          <a:xfrm>
            <a:off x="3365308" y="5958526"/>
            <a:ext cx="5400000" cy="652238"/>
          </a:xfrm>
          <a:prstGeom prst="rect">
            <a:avLst/>
          </a:prstGeom>
        </p:spPr>
      </p:pic>
    </p:spTree>
    <p:extLst>
      <p:ext uri="{BB962C8B-B14F-4D97-AF65-F5344CB8AC3E}">
        <p14:creationId xmlns:p14="http://schemas.microsoft.com/office/powerpoint/2010/main" val="2003019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211596" y="139773"/>
            <a:ext cx="4140877" cy="584775"/>
          </a:xfrm>
          <a:prstGeom prst="rect">
            <a:avLst/>
          </a:prstGeom>
        </p:spPr>
        <p:txBody>
          <a:bodyPr wrap="none">
            <a:spAutoFit/>
          </a:bodyPr>
          <a:lstStyle/>
          <a:p>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6.2</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大数据的存储方法</a:t>
            </a:r>
          </a:p>
        </p:txBody>
      </p:sp>
      <p:sp>
        <p:nvSpPr>
          <p:cNvPr id="14" name="平行四边形 13">
            <a:extLst>
              <a:ext uri="{FF2B5EF4-FFF2-40B4-BE49-F238E27FC236}">
                <a16:creationId xmlns:a16="http://schemas.microsoft.com/office/drawing/2014/main" id="{FC426A53-671F-F8AF-830F-F1A61F7FCD1D}"/>
              </a:ext>
            </a:extLst>
          </p:cNvPr>
          <p:cNvSpPr/>
          <p:nvPr/>
        </p:nvSpPr>
        <p:spPr>
          <a:xfrm>
            <a:off x="6538124" y="2014672"/>
            <a:ext cx="2286000" cy="1730651"/>
          </a:xfrm>
          <a:prstGeom prst="parallelogram">
            <a:avLst>
              <a:gd name="adj" fmla="val 63835"/>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平行四边形 14">
            <a:extLst>
              <a:ext uri="{FF2B5EF4-FFF2-40B4-BE49-F238E27FC236}">
                <a16:creationId xmlns:a16="http://schemas.microsoft.com/office/drawing/2014/main" id="{38C27DBD-3CCF-C21D-915E-5A7D695A7D6D}"/>
              </a:ext>
            </a:extLst>
          </p:cNvPr>
          <p:cNvSpPr/>
          <p:nvPr/>
        </p:nvSpPr>
        <p:spPr>
          <a:xfrm>
            <a:off x="7203966" y="2969585"/>
            <a:ext cx="2286000" cy="1730651"/>
          </a:xfrm>
          <a:prstGeom prst="parallelogram">
            <a:avLst>
              <a:gd name="adj" fmla="val 63835"/>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平行四边形 15">
            <a:extLst>
              <a:ext uri="{FF2B5EF4-FFF2-40B4-BE49-F238E27FC236}">
                <a16:creationId xmlns:a16="http://schemas.microsoft.com/office/drawing/2014/main" id="{C55E0E8D-917C-725B-AA01-54527F3615A8}"/>
              </a:ext>
            </a:extLst>
          </p:cNvPr>
          <p:cNvSpPr/>
          <p:nvPr/>
        </p:nvSpPr>
        <p:spPr>
          <a:xfrm>
            <a:off x="9079938" y="2104260"/>
            <a:ext cx="2286000" cy="1730651"/>
          </a:xfrm>
          <a:prstGeom prst="parallelogram">
            <a:avLst>
              <a:gd name="adj" fmla="val 63835"/>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平行四边形 16">
            <a:extLst>
              <a:ext uri="{FF2B5EF4-FFF2-40B4-BE49-F238E27FC236}">
                <a16:creationId xmlns:a16="http://schemas.microsoft.com/office/drawing/2014/main" id="{6E2D1D1F-4B05-81B3-5AC6-08A72CFB9E3D}"/>
              </a:ext>
            </a:extLst>
          </p:cNvPr>
          <p:cNvSpPr/>
          <p:nvPr/>
        </p:nvSpPr>
        <p:spPr>
          <a:xfrm>
            <a:off x="7936938" y="3969927"/>
            <a:ext cx="2286000" cy="1730651"/>
          </a:xfrm>
          <a:prstGeom prst="parallelogram">
            <a:avLst>
              <a:gd name="adj" fmla="val 6383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a:extLst>
              <a:ext uri="{FF2B5EF4-FFF2-40B4-BE49-F238E27FC236}">
                <a16:creationId xmlns:a16="http://schemas.microsoft.com/office/drawing/2014/main" id="{41689415-F77C-0C50-80C4-8406090C0DF8}"/>
              </a:ext>
            </a:extLst>
          </p:cNvPr>
          <p:cNvSpPr txBox="1"/>
          <p:nvPr/>
        </p:nvSpPr>
        <p:spPr>
          <a:xfrm>
            <a:off x="1426482" y="1740406"/>
            <a:ext cx="4978637" cy="4015971"/>
          </a:xfrm>
          <a:prstGeom prst="rect">
            <a:avLst/>
          </a:prstGeom>
          <a:noFill/>
        </p:spPr>
        <p:txBody>
          <a:bodyPr wrap="square">
            <a:spAutoFit/>
          </a:bodyPr>
          <a:lstStyle/>
          <a:p>
            <a:pPr>
              <a:lnSpc>
                <a:spcPct val="132000"/>
              </a:lnSpc>
              <a:spcBef>
                <a:spcPts val="600"/>
              </a:spcBef>
              <a:spcAft>
                <a:spcPts val="600"/>
              </a:spcAft>
            </a:pPr>
            <a:r>
              <a:rPr lang="zh-CN" altLang="en-US" sz="2000" dirty="0">
                <a:latin typeface="微软雅黑" panose="020B0503020204020204" pitchFamily="34" charset="-122"/>
                <a:ea typeface="微软雅黑" panose="020B0503020204020204" pitchFamily="34" charset="-122"/>
              </a:rPr>
              <a:t>由于物联网感知的数据种类较多，有文本、图片、语音、视频等，而不同的类型数据如果采用相同的存储方法，将会导致数据存储效率和检索性能快速下降。</a:t>
            </a:r>
          </a:p>
          <a:p>
            <a:pPr>
              <a:lnSpc>
                <a:spcPct val="132000"/>
              </a:lnSpc>
              <a:spcBef>
                <a:spcPts val="600"/>
              </a:spcBef>
              <a:spcAft>
                <a:spcPts val="600"/>
              </a:spcAft>
            </a:pPr>
            <a:r>
              <a:rPr lang="zh-CN" altLang="en-US" sz="2000" dirty="0">
                <a:latin typeface="微软雅黑" panose="020B0503020204020204" pitchFamily="34" charset="-122"/>
                <a:ea typeface="微软雅黑" panose="020B0503020204020204" pitchFamily="34" charset="-122"/>
              </a:rPr>
              <a:t>因此，需要采用差异化的数据存储技术，即关系数据库技术和云存储技术等。</a:t>
            </a:r>
          </a:p>
          <a:p>
            <a:pPr>
              <a:lnSpc>
                <a:spcPct val="132000"/>
              </a:lnSpc>
              <a:spcBef>
                <a:spcPts val="600"/>
              </a:spcBef>
              <a:spcAft>
                <a:spcPts val="600"/>
              </a:spcAft>
            </a:pPr>
            <a:r>
              <a:rPr lang="zh-CN" altLang="en-US" sz="2000" dirty="0">
                <a:latin typeface="微软雅黑" panose="020B0503020204020204" pitchFamily="34" charset="-122"/>
                <a:ea typeface="微软雅黑" panose="020B0503020204020204" pitchFamily="34" charset="-122"/>
              </a:rPr>
              <a:t>例如，对于文本类数据，采用关系数据库存储效率更高；对于图片特别是视频信息，可能使用云存储架构更加高效。</a:t>
            </a:r>
          </a:p>
        </p:txBody>
      </p:sp>
      <p:sp>
        <p:nvSpPr>
          <p:cNvPr id="21" name="椭圆 20">
            <a:extLst>
              <a:ext uri="{FF2B5EF4-FFF2-40B4-BE49-F238E27FC236}">
                <a16:creationId xmlns:a16="http://schemas.microsoft.com/office/drawing/2014/main" id="{FC068816-4685-0916-05D0-60C18FABE6F4}"/>
              </a:ext>
            </a:extLst>
          </p:cNvPr>
          <p:cNvSpPr/>
          <p:nvPr/>
        </p:nvSpPr>
        <p:spPr>
          <a:xfrm>
            <a:off x="763673" y="1834260"/>
            <a:ext cx="540000" cy="540000"/>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22" name="椭圆 21">
            <a:extLst>
              <a:ext uri="{FF2B5EF4-FFF2-40B4-BE49-F238E27FC236}">
                <a16:creationId xmlns:a16="http://schemas.microsoft.com/office/drawing/2014/main" id="{E13F341D-A91A-6E5C-E669-5CFFAA570519}"/>
              </a:ext>
            </a:extLst>
          </p:cNvPr>
          <p:cNvSpPr/>
          <p:nvPr/>
        </p:nvSpPr>
        <p:spPr>
          <a:xfrm>
            <a:off x="763673" y="3656773"/>
            <a:ext cx="540000" cy="540000"/>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0" name="椭圆 9">
            <a:extLst>
              <a:ext uri="{FF2B5EF4-FFF2-40B4-BE49-F238E27FC236}">
                <a16:creationId xmlns:a16="http://schemas.microsoft.com/office/drawing/2014/main" id="{5B82FF5B-C12F-8DEF-739A-C59D8ACCDE5E}"/>
              </a:ext>
            </a:extLst>
          </p:cNvPr>
          <p:cNvSpPr/>
          <p:nvPr/>
        </p:nvSpPr>
        <p:spPr>
          <a:xfrm>
            <a:off x="763673" y="4565252"/>
            <a:ext cx="540000" cy="540000"/>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933687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11596" y="139773"/>
            <a:ext cx="3147015"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什么是数据库？</a:t>
            </a:r>
          </a:p>
        </p:txBody>
      </p:sp>
      <p:sp>
        <p:nvSpPr>
          <p:cNvPr id="5" name="椭圆 4"/>
          <p:cNvSpPr/>
          <p:nvPr/>
        </p:nvSpPr>
        <p:spPr>
          <a:xfrm>
            <a:off x="715988" y="2382223"/>
            <a:ext cx="1346855" cy="1346855"/>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椭圆 5"/>
          <p:cNvSpPr/>
          <p:nvPr/>
        </p:nvSpPr>
        <p:spPr>
          <a:xfrm>
            <a:off x="2824102" y="1554941"/>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7" name="直接连接符 6"/>
          <p:cNvCxnSpPr>
            <a:cxnSpLocks/>
          </p:cNvCxnSpPr>
          <p:nvPr/>
        </p:nvCxnSpPr>
        <p:spPr>
          <a:xfrm>
            <a:off x="2385695" y="1796415"/>
            <a:ext cx="0" cy="25357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383342" y="1792002"/>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9" name="直接连接符 8"/>
          <p:cNvCxnSpPr/>
          <p:nvPr/>
        </p:nvCxnSpPr>
        <p:spPr>
          <a:xfrm>
            <a:off x="2383790" y="3452469"/>
            <a:ext cx="368935"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10" name="直接连接符 9"/>
          <p:cNvCxnSpPr/>
          <p:nvPr/>
        </p:nvCxnSpPr>
        <p:spPr>
          <a:xfrm>
            <a:off x="2383575" y="4328956"/>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2" name="椭圆 1"/>
          <p:cNvSpPr/>
          <p:nvPr/>
        </p:nvSpPr>
        <p:spPr>
          <a:xfrm>
            <a:off x="2824102" y="3187071"/>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椭圆 11"/>
          <p:cNvSpPr/>
          <p:nvPr/>
        </p:nvSpPr>
        <p:spPr>
          <a:xfrm>
            <a:off x="2824102" y="4085751"/>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arrow-pointing-left-circular-button_20407"/>
          <p:cNvSpPr>
            <a:spLocks noChangeAspect="1"/>
          </p:cNvSpPr>
          <p:nvPr/>
        </p:nvSpPr>
        <p:spPr bwMode="auto">
          <a:xfrm>
            <a:off x="1027134" y="2673035"/>
            <a:ext cx="728890" cy="727961"/>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文本框 13"/>
          <p:cNvSpPr txBox="1"/>
          <p:nvPr/>
        </p:nvSpPr>
        <p:spPr>
          <a:xfrm>
            <a:off x="3454355" y="1551774"/>
            <a:ext cx="7570470" cy="2950488"/>
          </a:xfrm>
          <a:prstGeom prst="rect">
            <a:avLst/>
          </a:prstGeom>
          <a:noFill/>
        </p:spPr>
        <p:txBody>
          <a:bodyPr wrap="square" rtlCol="0">
            <a:spAutoFit/>
          </a:bodyPr>
          <a:lstStyle/>
          <a:p>
            <a:pPr algn="l" fontAlgn="auto">
              <a:lnSpc>
                <a:spcPct val="132000"/>
              </a:lnSpc>
              <a:spcBef>
                <a:spcPts val="1800"/>
              </a:spcBef>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所谓数据库</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DataBase</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DB)</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，是以一定的组织方式将相关的数据组织在一起，长期存放在计算机内，可为多个用户共享，与应用程序彼此独立，统一管理的数据集合。</a:t>
            </a:r>
          </a:p>
          <a:p>
            <a:pPr algn="l" fontAlgn="auto">
              <a:lnSpc>
                <a:spcPct val="132000"/>
              </a:lnSpc>
              <a:spcBef>
                <a:spcPts val="1800"/>
              </a:spcBef>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数据库类似于我们日常生产中使用的表格，以行、列的二维表的形式呈现数据，但存储时却是以一维字符串的方式存储。</a:t>
            </a:r>
          </a:p>
          <a:p>
            <a:pPr algn="l" fontAlgn="auto">
              <a:lnSpc>
                <a:spcPct val="132000"/>
              </a:lnSpc>
              <a:spcBef>
                <a:spcPts val="1800"/>
              </a:spcBef>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根据存储方式的不同，可以分为行数据库和列数据库两种。</a:t>
            </a:r>
          </a:p>
        </p:txBody>
      </p:sp>
      <p:pic>
        <p:nvPicPr>
          <p:cNvPr id="19" name="Picture 2">
            <a:extLst>
              <a:ext uri="{FF2B5EF4-FFF2-40B4-BE49-F238E27FC236}">
                <a16:creationId xmlns:a16="http://schemas.microsoft.com/office/drawing/2014/main" id="{8D4DFBE0-0F16-E2EE-58E3-86D3F5A38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905" y="4712463"/>
            <a:ext cx="5174189" cy="182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theme/theme1.xml><?xml version="1.0" encoding="utf-8"?>
<a:theme xmlns:a="http://schemas.openxmlformats.org/drawingml/2006/main" name="Office 主题​​">
  <a:themeElements>
    <a:clrScheme name="自定义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33A936"/>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1597</TotalTime>
  <Words>8256</Words>
  <Application>Microsoft Office PowerPoint</Application>
  <PresentationFormat>宽屏</PresentationFormat>
  <Paragraphs>478</Paragraphs>
  <Slides>77</Slides>
  <Notes>74</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77</vt:i4>
      </vt:variant>
    </vt:vector>
  </HeadingPairs>
  <TitlesOfParts>
    <vt:vector size="87" baseType="lpstr">
      <vt:lpstr>等线</vt:lpstr>
      <vt:lpstr>等线 Light</vt:lpstr>
      <vt:lpstr>方正大标宋_GBK</vt:lpstr>
      <vt:lpstr>黑体</vt:lpstr>
      <vt:lpstr>微软雅黑</vt:lpstr>
      <vt:lpstr>Arial</vt:lpstr>
      <vt:lpstr>Franklin Gothic Heavy</vt:lpstr>
      <vt:lpstr>Segoe UI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 xy</dc:creator>
  <cp:lastModifiedBy>XJTU-GUIXL</cp:lastModifiedBy>
  <cp:revision>140</cp:revision>
  <dcterms:created xsi:type="dcterms:W3CDTF">2022-05-17T08:00:41Z</dcterms:created>
  <dcterms:modified xsi:type="dcterms:W3CDTF">2026-01-29T08:41:09Z</dcterms:modified>
</cp:coreProperties>
</file>