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324" r:id="rId4"/>
    <p:sldId id="444" r:id="rId5"/>
    <p:sldId id="445" r:id="rId6"/>
    <p:sldId id="446" r:id="rId7"/>
    <p:sldId id="349" r:id="rId8"/>
    <p:sldId id="325" r:id="rId9"/>
    <p:sldId id="328" r:id="rId10"/>
    <p:sldId id="333" r:id="rId11"/>
    <p:sldId id="443" r:id="rId12"/>
    <p:sldId id="331" r:id="rId13"/>
    <p:sldId id="448" r:id="rId14"/>
    <p:sldId id="449" r:id="rId15"/>
    <p:sldId id="450" r:id="rId16"/>
    <p:sldId id="335" r:id="rId17"/>
    <p:sldId id="447" r:id="rId18"/>
    <p:sldId id="452" r:id="rId19"/>
    <p:sldId id="334" r:id="rId20"/>
    <p:sldId id="323" r:id="rId21"/>
    <p:sldId id="340" r:id="rId22"/>
    <p:sldId id="453" r:id="rId23"/>
    <p:sldId id="455" r:id="rId24"/>
    <p:sldId id="454" r:id="rId25"/>
    <p:sldId id="332" r:id="rId26"/>
    <p:sldId id="458" r:id="rId27"/>
    <p:sldId id="457" r:id="rId28"/>
    <p:sldId id="459" r:id="rId29"/>
    <p:sldId id="456" r:id="rId30"/>
    <p:sldId id="460" r:id="rId31"/>
    <p:sldId id="462" r:id="rId32"/>
    <p:sldId id="451" r:id="rId33"/>
    <p:sldId id="463" r:id="rId34"/>
    <p:sldId id="461" r:id="rId35"/>
    <p:sldId id="341" r:id="rId36"/>
    <p:sldId id="342" r:id="rId37"/>
    <p:sldId id="465" r:id="rId38"/>
    <p:sldId id="466" r:id="rId39"/>
    <p:sldId id="343" r:id="rId40"/>
    <p:sldId id="467" r:id="rId41"/>
    <p:sldId id="348" r:id="rId42"/>
    <p:sldId id="344" r:id="rId43"/>
    <p:sldId id="346" r:id="rId44"/>
    <p:sldId id="345" r:id="rId45"/>
    <p:sldId id="464" r:id="rId46"/>
    <p:sldId id="468" r:id="rId47"/>
    <p:sldId id="469" r:id="rId48"/>
    <p:sldId id="356" r:id="rId49"/>
    <p:sldId id="351" r:id="rId50"/>
    <p:sldId id="470" r:id="rId51"/>
    <p:sldId id="471" r:id="rId52"/>
    <p:sldId id="472" r:id="rId53"/>
    <p:sldId id="263"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936"/>
    <a:srgbClr val="FCD7A1"/>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AC29-8A0E-4BA0-AC59-B2DBAF93F1B2}"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C01A-A1A1-464E-A57D-901F572DE18F}" type="slidenum">
              <a:rPr lang="zh-CN" altLang="en-US" smtClean="0"/>
              <a:t>‹#›</a:t>
            </a:fld>
            <a:endParaRPr lang="zh-CN" altLang="en-US"/>
          </a:p>
        </p:txBody>
      </p:sp>
    </p:spTree>
    <p:extLst>
      <p:ext uri="{BB962C8B-B14F-4D97-AF65-F5344CB8AC3E}">
        <p14:creationId xmlns:p14="http://schemas.microsoft.com/office/powerpoint/2010/main" val="386950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13</a:t>
            </a:fld>
            <a:endParaRPr lang="zh-CN" altLang="en-US"/>
          </a:p>
        </p:txBody>
      </p:sp>
    </p:spTree>
    <p:extLst>
      <p:ext uri="{BB962C8B-B14F-4D97-AF65-F5344CB8AC3E}">
        <p14:creationId xmlns:p14="http://schemas.microsoft.com/office/powerpoint/2010/main" val="202541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14</a:t>
            </a:fld>
            <a:endParaRPr lang="zh-CN" altLang="en-US"/>
          </a:p>
        </p:txBody>
      </p:sp>
    </p:spTree>
    <p:extLst>
      <p:ext uri="{BB962C8B-B14F-4D97-AF65-F5344CB8AC3E}">
        <p14:creationId xmlns:p14="http://schemas.microsoft.com/office/powerpoint/2010/main" val="339146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15</a:t>
            </a:fld>
            <a:endParaRPr lang="zh-CN" altLang="en-US"/>
          </a:p>
        </p:txBody>
      </p:sp>
    </p:spTree>
    <p:extLst>
      <p:ext uri="{BB962C8B-B14F-4D97-AF65-F5344CB8AC3E}">
        <p14:creationId xmlns:p14="http://schemas.microsoft.com/office/powerpoint/2010/main" val="137091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17</a:t>
            </a:fld>
            <a:endParaRPr lang="zh-CN" altLang="en-US"/>
          </a:p>
        </p:txBody>
      </p:sp>
    </p:spTree>
    <p:extLst>
      <p:ext uri="{BB962C8B-B14F-4D97-AF65-F5344CB8AC3E}">
        <p14:creationId xmlns:p14="http://schemas.microsoft.com/office/powerpoint/2010/main" val="83999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18</a:t>
            </a:fld>
            <a:endParaRPr lang="zh-CN" altLang="en-US"/>
          </a:p>
        </p:txBody>
      </p:sp>
    </p:spTree>
    <p:extLst>
      <p:ext uri="{BB962C8B-B14F-4D97-AF65-F5344CB8AC3E}">
        <p14:creationId xmlns:p14="http://schemas.microsoft.com/office/powerpoint/2010/main" val="114177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a:t>
            </a:fld>
            <a:endParaRPr lang="zh-CN" altLang="en-US"/>
          </a:p>
        </p:txBody>
      </p:sp>
    </p:spTree>
    <p:extLst>
      <p:ext uri="{BB962C8B-B14F-4D97-AF65-F5344CB8AC3E}">
        <p14:creationId xmlns:p14="http://schemas.microsoft.com/office/powerpoint/2010/main" val="385504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22</a:t>
            </a:fld>
            <a:endParaRPr lang="zh-CN" altLang="en-US"/>
          </a:p>
        </p:txBody>
      </p:sp>
    </p:spTree>
    <p:extLst>
      <p:ext uri="{BB962C8B-B14F-4D97-AF65-F5344CB8AC3E}">
        <p14:creationId xmlns:p14="http://schemas.microsoft.com/office/powerpoint/2010/main" val="3045921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23</a:t>
            </a:fld>
            <a:endParaRPr lang="zh-CN" altLang="en-US"/>
          </a:p>
        </p:txBody>
      </p:sp>
    </p:spTree>
    <p:extLst>
      <p:ext uri="{BB962C8B-B14F-4D97-AF65-F5344CB8AC3E}">
        <p14:creationId xmlns:p14="http://schemas.microsoft.com/office/powerpoint/2010/main" val="392905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24</a:t>
            </a:fld>
            <a:endParaRPr lang="zh-CN" altLang="en-US"/>
          </a:p>
        </p:txBody>
      </p:sp>
    </p:spTree>
    <p:extLst>
      <p:ext uri="{BB962C8B-B14F-4D97-AF65-F5344CB8AC3E}">
        <p14:creationId xmlns:p14="http://schemas.microsoft.com/office/powerpoint/2010/main" val="366098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26</a:t>
            </a:fld>
            <a:endParaRPr lang="zh-CN" altLang="en-US"/>
          </a:p>
        </p:txBody>
      </p:sp>
    </p:spTree>
    <p:extLst>
      <p:ext uri="{BB962C8B-B14F-4D97-AF65-F5344CB8AC3E}">
        <p14:creationId xmlns:p14="http://schemas.microsoft.com/office/powerpoint/2010/main" val="1364553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27</a:t>
            </a:fld>
            <a:endParaRPr lang="zh-CN" altLang="en-US"/>
          </a:p>
        </p:txBody>
      </p:sp>
    </p:spTree>
    <p:extLst>
      <p:ext uri="{BB962C8B-B14F-4D97-AF65-F5344CB8AC3E}">
        <p14:creationId xmlns:p14="http://schemas.microsoft.com/office/powerpoint/2010/main" val="1968088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28</a:t>
            </a:fld>
            <a:endParaRPr lang="zh-CN" altLang="en-US"/>
          </a:p>
        </p:txBody>
      </p:sp>
    </p:spTree>
    <p:extLst>
      <p:ext uri="{BB962C8B-B14F-4D97-AF65-F5344CB8AC3E}">
        <p14:creationId xmlns:p14="http://schemas.microsoft.com/office/powerpoint/2010/main" val="706424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29</a:t>
            </a:fld>
            <a:endParaRPr lang="zh-CN" altLang="en-US"/>
          </a:p>
        </p:txBody>
      </p:sp>
    </p:spTree>
    <p:extLst>
      <p:ext uri="{BB962C8B-B14F-4D97-AF65-F5344CB8AC3E}">
        <p14:creationId xmlns:p14="http://schemas.microsoft.com/office/powerpoint/2010/main" val="2867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30</a:t>
            </a:fld>
            <a:endParaRPr lang="zh-CN" altLang="en-US"/>
          </a:p>
        </p:txBody>
      </p:sp>
    </p:spTree>
    <p:extLst>
      <p:ext uri="{BB962C8B-B14F-4D97-AF65-F5344CB8AC3E}">
        <p14:creationId xmlns:p14="http://schemas.microsoft.com/office/powerpoint/2010/main" val="1106616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31</a:t>
            </a:fld>
            <a:endParaRPr lang="zh-CN" altLang="en-US"/>
          </a:p>
        </p:txBody>
      </p:sp>
    </p:spTree>
    <p:extLst>
      <p:ext uri="{BB962C8B-B14F-4D97-AF65-F5344CB8AC3E}">
        <p14:creationId xmlns:p14="http://schemas.microsoft.com/office/powerpoint/2010/main" val="198448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a:t>
            </a:fld>
            <a:endParaRPr lang="zh-CN" altLang="en-US"/>
          </a:p>
        </p:txBody>
      </p:sp>
    </p:spTree>
    <p:extLst>
      <p:ext uri="{BB962C8B-B14F-4D97-AF65-F5344CB8AC3E}">
        <p14:creationId xmlns:p14="http://schemas.microsoft.com/office/powerpoint/2010/main" val="58191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32</a:t>
            </a:fld>
            <a:endParaRPr lang="zh-CN" altLang="en-US"/>
          </a:p>
        </p:txBody>
      </p:sp>
    </p:spTree>
    <p:extLst>
      <p:ext uri="{BB962C8B-B14F-4D97-AF65-F5344CB8AC3E}">
        <p14:creationId xmlns:p14="http://schemas.microsoft.com/office/powerpoint/2010/main" val="1864262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33</a:t>
            </a:fld>
            <a:endParaRPr lang="zh-CN" altLang="en-US"/>
          </a:p>
        </p:txBody>
      </p:sp>
    </p:spTree>
    <p:extLst>
      <p:ext uri="{BB962C8B-B14F-4D97-AF65-F5344CB8AC3E}">
        <p14:creationId xmlns:p14="http://schemas.microsoft.com/office/powerpoint/2010/main" val="15652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34</a:t>
            </a:fld>
            <a:endParaRPr lang="zh-CN" altLang="en-US"/>
          </a:p>
        </p:txBody>
      </p:sp>
    </p:spTree>
    <p:extLst>
      <p:ext uri="{BB962C8B-B14F-4D97-AF65-F5344CB8AC3E}">
        <p14:creationId xmlns:p14="http://schemas.microsoft.com/office/powerpoint/2010/main" val="1813528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37</a:t>
            </a:fld>
            <a:endParaRPr lang="zh-CN" altLang="en-US"/>
          </a:p>
        </p:txBody>
      </p:sp>
    </p:spTree>
    <p:extLst>
      <p:ext uri="{BB962C8B-B14F-4D97-AF65-F5344CB8AC3E}">
        <p14:creationId xmlns:p14="http://schemas.microsoft.com/office/powerpoint/2010/main" val="278991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38</a:t>
            </a:fld>
            <a:endParaRPr lang="zh-CN" altLang="en-US"/>
          </a:p>
        </p:txBody>
      </p:sp>
    </p:spTree>
    <p:extLst>
      <p:ext uri="{BB962C8B-B14F-4D97-AF65-F5344CB8AC3E}">
        <p14:creationId xmlns:p14="http://schemas.microsoft.com/office/powerpoint/2010/main" val="2931611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40</a:t>
            </a:fld>
            <a:endParaRPr lang="zh-CN" altLang="en-US"/>
          </a:p>
        </p:txBody>
      </p:sp>
    </p:spTree>
    <p:extLst>
      <p:ext uri="{BB962C8B-B14F-4D97-AF65-F5344CB8AC3E}">
        <p14:creationId xmlns:p14="http://schemas.microsoft.com/office/powerpoint/2010/main" val="559856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a:t>
            </a:fld>
            <a:endParaRPr lang="zh-CN" altLang="en-US"/>
          </a:p>
        </p:txBody>
      </p:sp>
    </p:spTree>
    <p:extLst>
      <p:ext uri="{BB962C8B-B14F-4D97-AF65-F5344CB8AC3E}">
        <p14:creationId xmlns:p14="http://schemas.microsoft.com/office/powerpoint/2010/main" val="1702150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45</a:t>
            </a:fld>
            <a:endParaRPr lang="zh-CN" altLang="en-US"/>
          </a:p>
        </p:txBody>
      </p:sp>
    </p:spTree>
    <p:extLst>
      <p:ext uri="{BB962C8B-B14F-4D97-AF65-F5344CB8AC3E}">
        <p14:creationId xmlns:p14="http://schemas.microsoft.com/office/powerpoint/2010/main" val="345249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46</a:t>
            </a:fld>
            <a:endParaRPr lang="zh-CN" altLang="en-US"/>
          </a:p>
        </p:txBody>
      </p:sp>
    </p:spTree>
    <p:extLst>
      <p:ext uri="{BB962C8B-B14F-4D97-AF65-F5344CB8AC3E}">
        <p14:creationId xmlns:p14="http://schemas.microsoft.com/office/powerpoint/2010/main" val="3838547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47</a:t>
            </a:fld>
            <a:endParaRPr lang="zh-CN" altLang="en-US"/>
          </a:p>
        </p:txBody>
      </p:sp>
    </p:spTree>
    <p:extLst>
      <p:ext uri="{BB962C8B-B14F-4D97-AF65-F5344CB8AC3E}">
        <p14:creationId xmlns:p14="http://schemas.microsoft.com/office/powerpoint/2010/main" val="3884393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50</a:t>
            </a:fld>
            <a:endParaRPr lang="zh-CN" altLang="en-US"/>
          </a:p>
        </p:txBody>
      </p:sp>
    </p:spTree>
    <p:extLst>
      <p:ext uri="{BB962C8B-B14F-4D97-AF65-F5344CB8AC3E}">
        <p14:creationId xmlns:p14="http://schemas.microsoft.com/office/powerpoint/2010/main" val="3849804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51</a:t>
            </a:fld>
            <a:endParaRPr lang="zh-CN" altLang="en-US"/>
          </a:p>
        </p:txBody>
      </p:sp>
    </p:spTree>
    <p:extLst>
      <p:ext uri="{BB962C8B-B14F-4D97-AF65-F5344CB8AC3E}">
        <p14:creationId xmlns:p14="http://schemas.microsoft.com/office/powerpoint/2010/main" val="267952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52</a:t>
            </a:fld>
            <a:endParaRPr lang="zh-CN" altLang="en-US"/>
          </a:p>
        </p:txBody>
      </p:sp>
    </p:spTree>
    <p:extLst>
      <p:ext uri="{BB962C8B-B14F-4D97-AF65-F5344CB8AC3E}">
        <p14:creationId xmlns:p14="http://schemas.microsoft.com/office/powerpoint/2010/main" val="317746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11</a:t>
            </a:fld>
            <a:endParaRPr lang="zh-CN" altLang="en-US"/>
          </a:p>
        </p:txBody>
      </p:sp>
    </p:spTree>
    <p:extLst>
      <p:ext uri="{BB962C8B-B14F-4D97-AF65-F5344CB8AC3E}">
        <p14:creationId xmlns:p14="http://schemas.microsoft.com/office/powerpoint/2010/main" val="179619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F31E4-84E2-04FC-4CF9-292EEC81C01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C4CEB21-5E9E-7B69-BD27-8D3CF062F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387187F-0470-D15C-EE9F-73C6B3241AF6}"/>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2911E0D4-4213-B6B2-7B2B-C45C90B3BE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881CF5-B71F-E078-2692-FB73C9C506A5}"/>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401381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38059-C811-C3F5-98F0-810594A2D9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66143A-43CD-8C16-D9FC-F2921347624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E04E02-21F2-9B34-89CE-333F12B1F776}"/>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D1C193AE-AC5F-9045-AA11-CD81AEA52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39CA37-4F05-9F3F-B644-FDA4100DCED2}"/>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363476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BD7FCB1-31EF-72B1-5926-21C12898095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10EA5B9-804D-821A-F229-18139D95A1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D01CDF-CE12-7B79-A3CC-322F4CE3059C}"/>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44550F8A-12A0-37CC-5CD4-001C262931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25C883-7E30-A37A-4C11-EE129CEE3CFE}"/>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349166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D4AE47F-48DD-A828-65DE-822D9203B945}"/>
              </a:ext>
            </a:extLst>
          </p:cNvPr>
          <p:cNvPicPr>
            <a:picLocks noChangeAspect="1"/>
          </p:cNvPicPr>
          <p:nvPr userDrawn="1"/>
        </p:nvPicPr>
        <p:blipFill>
          <a:blip r:embed="rId2">
            <a:extLst>
              <a:ext uri="{28A0092B-C50C-407E-A947-70E740481C1C}">
                <a14:useLocalDpi xmlns:a14="http://schemas.microsoft.com/office/drawing/2010/main" val="0"/>
              </a:ext>
            </a:extLst>
          </a:blip>
          <a:srcRect t="1" b="1"/>
          <a:stretch/>
        </p:blipFill>
        <p:spPr>
          <a:xfrm>
            <a:off x="0" y="-2"/>
            <a:ext cx="12192658" cy="923925"/>
          </a:xfrm>
          <a:prstGeom prst="rect">
            <a:avLst/>
          </a:prstGeom>
        </p:spPr>
      </p:pic>
      <p:sp>
        <p:nvSpPr>
          <p:cNvPr id="2" name="椭圆 1">
            <a:extLst>
              <a:ext uri="{FF2B5EF4-FFF2-40B4-BE49-F238E27FC236}">
                <a16:creationId xmlns:a16="http://schemas.microsoft.com/office/drawing/2014/main" id="{55D89F93-453F-6442-04ED-B1312D85C050}"/>
              </a:ext>
            </a:extLst>
          </p:cNvPr>
          <p:cNvSpPr/>
          <p:nvPr userDrawn="1"/>
        </p:nvSpPr>
        <p:spPr>
          <a:xfrm>
            <a:off x="11452411" y="215432"/>
            <a:ext cx="493059" cy="493059"/>
          </a:xfrm>
          <a:prstGeom prst="ellipse">
            <a:avLst/>
          </a:prstGeom>
          <a:solidFill>
            <a:schemeClr val="bg1"/>
          </a:solidFill>
          <a:ln w="381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80EA0520-74ED-C5EC-9B55-8CC82F67A2B1}"/>
              </a:ext>
            </a:extLst>
          </p:cNvPr>
          <p:cNvSpPr txBox="1"/>
          <p:nvPr userDrawn="1"/>
        </p:nvSpPr>
        <p:spPr>
          <a:xfrm>
            <a:off x="11434482" y="280140"/>
            <a:ext cx="528918" cy="369332"/>
          </a:xfrm>
          <a:prstGeom prst="rect">
            <a:avLst/>
          </a:prstGeom>
          <a:noFill/>
        </p:spPr>
        <p:txBody>
          <a:bodyPr wrap="square" rtlCol="0">
            <a:spAutoFit/>
          </a:bodyPr>
          <a:lstStyle/>
          <a:p>
            <a:pPr algn="ctr"/>
            <a:fld id="{91F37B78-A422-4D8F-B453-19ACB88C6007}" type="slidenum">
              <a:rPr lang="zh-CN" altLang="en-US" b="1" smtClean="0"/>
              <a:pPr algn="ctr"/>
              <a:t>‹#›</a:t>
            </a:fld>
            <a:endParaRPr lang="zh-CN" altLang="en-US" b="1" dirty="0"/>
          </a:p>
        </p:txBody>
      </p:sp>
    </p:spTree>
    <p:extLst>
      <p:ext uri="{BB962C8B-B14F-4D97-AF65-F5344CB8AC3E}">
        <p14:creationId xmlns:p14="http://schemas.microsoft.com/office/powerpoint/2010/main" val="152975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34641-3162-51DE-4FA7-7CE7BB969E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37E14A-A789-01B3-589E-1F9EB8A5DF7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6AEDBF-8FB8-FA9C-0422-38B889346FA2}"/>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5A93BB75-7B09-0EB1-BBD0-8EE1CA5A19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360416-41E3-82DA-4D00-15B6C8958405}"/>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258871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7B80E1-94E8-0C26-14B9-878146ED1EF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E0966D4-8B83-AAF9-C1D2-C224D6E63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3066D7C-C8EC-054C-CF15-9819ED54619A}"/>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FE84DC78-90E6-8F0B-0E9E-C0E0A87E27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FFCE57-C47B-C625-B67C-025564CFA238}"/>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35415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B330F-DDF5-CF41-CB4E-D5A9346E98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D63F15F-3923-6514-0ED9-12C1C602FA9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242FD76-1C1D-18BB-0995-EDC11722ED0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8BCE987-A8A1-E5C3-005C-D446CBBAC277}"/>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8706195A-8B3B-0B4A-7DB3-4F185B3396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811E330-C2E0-1424-FADC-9EA8C71268E8}"/>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281449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096C51-13A0-51A9-49C0-2A3F77D3479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B97437D-9A56-FAEF-3928-1397CBEA6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C66AC56-4C0E-4422-F501-1FBF8D394C9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229AEFC-B095-824D-A317-64D032D76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17A0758-511F-3E83-DC63-36391117DC7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B46BD1-4808-0799-E842-BDB94954AE52}"/>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8" name="页脚占位符 7">
            <a:extLst>
              <a:ext uri="{FF2B5EF4-FFF2-40B4-BE49-F238E27FC236}">
                <a16:creationId xmlns:a16="http://schemas.microsoft.com/office/drawing/2014/main" id="{4BE09849-8321-E1C5-7417-11A5C570B2F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C4D0DD-6132-3F58-EA9D-5A5C8AA110B7}"/>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14744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B409F-D297-724C-0FC5-2BDCD48AD5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3E74CE-AA96-F4DC-5E1F-679BDCC97AAE}"/>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4" name="页脚占位符 3">
            <a:extLst>
              <a:ext uri="{FF2B5EF4-FFF2-40B4-BE49-F238E27FC236}">
                <a16:creationId xmlns:a16="http://schemas.microsoft.com/office/drawing/2014/main" id="{3BF93730-6EC2-E8CA-A0F8-F1E489A9557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CFDCE56-9E0C-C485-3265-04A7D25F6CB3}"/>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409768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B817550-DF6C-4393-9A81-171B0A610C11}"/>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3" name="页脚占位符 2">
            <a:extLst>
              <a:ext uri="{FF2B5EF4-FFF2-40B4-BE49-F238E27FC236}">
                <a16:creationId xmlns:a16="http://schemas.microsoft.com/office/drawing/2014/main" id="{7EBEBA8D-6E54-EB7B-41CA-2EC56EA5B1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900C84-F471-181F-6D8A-E96BCA31121D}"/>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114871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17655E-3D41-3707-69A7-74DDA43066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381628-4C05-2022-A376-C6DE69FDE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0D50EDA-629D-B633-8076-35EE85480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18D7A83-C0D4-1282-0692-04C4F020CB70}"/>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95B7C651-2D29-0545-F004-40916A2E6E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63FF48-6B14-256D-0D89-47217D0307CF}"/>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115861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2EC-4968-4341-AC34-C38E3D9749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9ADAFA-6D02-18C5-265A-92CA321E0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90A61DE-0BE4-B90B-BCE4-3FFBC4BB5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11CCFB7-F63F-830E-E75D-21431711286E}"/>
              </a:ext>
            </a:extLst>
          </p:cNvPr>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388EF62E-3582-0FE8-766D-5719FCF6A9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591E45-85C9-6532-EE6C-20A6F60E5BDE}"/>
              </a:ext>
            </a:extLst>
          </p:cNvPr>
          <p:cNvSpPr>
            <a:spLocks noGrp="1"/>
          </p:cNvSpPr>
          <p:nvPr>
            <p:ph type="sldNum" sz="quarter" idx="12"/>
          </p:nvPr>
        </p:nvSpPr>
        <p:spPr/>
        <p:txBody>
          <a:body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420382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7EF6D9D-0CE8-9935-371B-8CE613877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4F85D0-6F87-BEFA-70DF-07D3697C9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82DA26-D74F-9358-558B-C1C080C54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93A9-4999-42E9-B2C9-40AE5C64C0FF}"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41885194-2592-3E9C-F0F5-F0BAC87F8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6BCDC6-5F3D-3385-6A02-97ECC0AF7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223AA-A7FB-46DA-8361-F66FCC11274F}" type="slidenum">
              <a:rPr lang="zh-CN" altLang="en-US" smtClean="0"/>
              <a:t>‹#›</a:t>
            </a:fld>
            <a:endParaRPr lang="zh-CN" altLang="en-US"/>
          </a:p>
        </p:txBody>
      </p:sp>
    </p:spTree>
    <p:extLst>
      <p:ext uri="{BB962C8B-B14F-4D97-AF65-F5344CB8AC3E}">
        <p14:creationId xmlns:p14="http://schemas.microsoft.com/office/powerpoint/2010/main" val="121676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www.xjtu.edu.cn/" TargetMode="Externa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47.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52.jpeg"/><Relationship Id="rId4" Type="http://schemas.microsoft.com/office/2007/relationships/hdphoto" Target="../media/hdphoto1.wdp"/><Relationship Id="rId9"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cn.online-qrcode-generator.com/"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hyperlink" Target="http://qrcode.cnaidc.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DCDF611-EFB0-EA87-D118-B7A1F25A163E}"/>
              </a:ext>
            </a:extLst>
          </p:cNvPr>
          <p:cNvPicPr>
            <a:picLocks noChangeAspect="1"/>
          </p:cNvPicPr>
          <p:nvPr/>
        </p:nvPicPr>
        <p:blipFill>
          <a:blip r:embed="rId2"/>
          <a:stretch>
            <a:fillRect/>
          </a:stretch>
        </p:blipFill>
        <p:spPr>
          <a:xfrm>
            <a:off x="0" y="0"/>
            <a:ext cx="12192000" cy="6858000"/>
          </a:xfrm>
          <a:prstGeom prst="rect">
            <a:avLst/>
          </a:prstGeom>
        </p:spPr>
      </p:pic>
      <p:sp>
        <p:nvSpPr>
          <p:cNvPr id="25" name="矩形 24">
            <a:extLst>
              <a:ext uri="{FF2B5EF4-FFF2-40B4-BE49-F238E27FC236}">
                <a16:creationId xmlns:a16="http://schemas.microsoft.com/office/drawing/2014/main" id="{6B83E504-ACD5-723D-A081-1688056F6A96}"/>
              </a:ext>
            </a:extLst>
          </p:cNvPr>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B3B295A1-1CF5-6AB3-61C9-C644F7460000}"/>
              </a:ext>
            </a:extLst>
          </p:cNvPr>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69B7A651-8E74-C9C2-E038-087C94E408E2}"/>
              </a:ext>
            </a:extLst>
          </p:cNvPr>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AA782886-E601-C3F1-DF17-33E5BCD07D60}"/>
              </a:ext>
            </a:extLst>
          </p:cNvPr>
          <p:cNvGrpSpPr/>
          <p:nvPr/>
        </p:nvGrpSpPr>
        <p:grpSpPr>
          <a:xfrm>
            <a:off x="2322944" y="1727417"/>
            <a:ext cx="7546110" cy="3403166"/>
            <a:chOff x="2225963" y="1464398"/>
            <a:chExt cx="7546110" cy="3403166"/>
          </a:xfrm>
        </p:grpSpPr>
        <p:sp>
          <p:nvSpPr>
            <p:cNvPr id="7" name="矩形 6">
              <a:extLst>
                <a:ext uri="{FF2B5EF4-FFF2-40B4-BE49-F238E27FC236}">
                  <a16:creationId xmlns:a16="http://schemas.microsoft.com/office/drawing/2014/main" id="{604DE214-9577-ADBC-E8AA-701CEC828EC7}"/>
                </a:ext>
              </a:extLst>
            </p:cNvPr>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DDE2C06-1E8C-26CA-8398-45B5E1F092C8}"/>
                </a:ext>
              </a:extLst>
            </p:cNvPr>
            <p:cNvSpPr txBox="1"/>
            <p:nvPr/>
          </p:nvSpPr>
          <p:spPr>
            <a:xfrm>
              <a:off x="2225963" y="1704170"/>
              <a:ext cx="7546109" cy="1508105"/>
            </a:xfrm>
            <a:prstGeom prst="rect">
              <a:avLst/>
            </a:prstGeom>
            <a:noFill/>
          </p:spPr>
          <p:txBody>
            <a:bodyPr wrap="square">
              <a:spAutoFit/>
            </a:bodyPr>
            <a:lstStyle/>
            <a:p>
              <a:pPr algn="ctr"/>
              <a:r>
                <a:rPr lang="zh-CN" altLang="en-US" sz="9200" b="0" i="0" u="none" strike="noStrike" spc="-300" dirty="0">
                  <a:solidFill>
                    <a:srgbClr val="FFFFFF"/>
                  </a:solidFill>
                  <a:latin typeface="方正大标宋_GBK" panose="03000509000000000000" pitchFamily="65" charset="-122"/>
                  <a:ea typeface="方正大标宋_GBK" panose="03000509000000000000" pitchFamily="65" charset="-122"/>
                </a:rPr>
                <a:t>大 学 计 算 机</a:t>
              </a:r>
              <a:endParaRPr lang="zh-CN" altLang="en-US" sz="9200" spc="-300" dirty="0">
                <a:latin typeface="方正大标宋_GBK" panose="03000509000000000000" pitchFamily="65" charset="-122"/>
                <a:ea typeface="方正大标宋_GBK" panose="03000509000000000000" pitchFamily="65" charset="-122"/>
              </a:endParaRPr>
            </a:p>
          </p:txBody>
        </p:sp>
        <p:sp>
          <p:nvSpPr>
            <p:cNvPr id="13" name="文本框 12">
              <a:extLst>
                <a:ext uri="{FF2B5EF4-FFF2-40B4-BE49-F238E27FC236}">
                  <a16:creationId xmlns:a16="http://schemas.microsoft.com/office/drawing/2014/main" id="{1719B65B-32EC-B9F5-A01A-B683B9173901}"/>
                </a:ext>
              </a:extLst>
            </p:cNvPr>
            <p:cNvSpPr txBox="1"/>
            <p:nvPr/>
          </p:nvSpPr>
          <p:spPr>
            <a:xfrm>
              <a:off x="2327564" y="3298143"/>
              <a:ext cx="7269018" cy="707886"/>
            </a:xfrm>
            <a:prstGeom prst="rect">
              <a:avLst/>
            </a:prstGeom>
            <a:noFill/>
          </p:spPr>
          <p:txBody>
            <a:bodyPr wrap="square">
              <a:spAutoFit/>
            </a:bodyPr>
            <a:lstStyle/>
            <a:p>
              <a:pPr algn="ctr"/>
              <a:r>
                <a:rPr lang="zh-CN" altLang="en-US" sz="4000" b="0" i="0" u="none" strike="noStrike" spc="600" baseline="0" dirty="0">
                  <a:solidFill>
                    <a:srgbClr val="FCD7A1"/>
                  </a:solidFill>
                  <a:latin typeface="微软雅黑" panose="020B0503020204020204" pitchFamily="34" charset="-122"/>
                  <a:ea typeface="微软雅黑" panose="020B0503020204020204" pitchFamily="34" charset="-122"/>
                </a:rPr>
                <a:t>计算思维与新一代信息技术</a:t>
              </a:r>
              <a:endParaRPr lang="zh-CN" altLang="en-US" sz="4000" spc="600" dirty="0">
                <a:solidFill>
                  <a:srgbClr val="FCD7A1"/>
                </a:solidFill>
                <a:latin typeface="微软雅黑" panose="020B0503020204020204" pitchFamily="34" charset="-122"/>
                <a:ea typeface="微软雅黑" panose="020B0503020204020204" pitchFamily="34" charset="-122"/>
              </a:endParaRPr>
            </a:p>
          </p:txBody>
        </p:sp>
        <p:cxnSp>
          <p:nvCxnSpPr>
            <p:cNvPr id="15" name="直接连接符 14">
              <a:extLst>
                <a:ext uri="{FF2B5EF4-FFF2-40B4-BE49-F238E27FC236}">
                  <a16:creationId xmlns:a16="http://schemas.microsoft.com/office/drawing/2014/main" id="{A253BEEF-FD8D-40C8-7DFB-0421E89D5BE7}"/>
                </a:ext>
              </a:extLst>
            </p:cNvPr>
            <p:cNvCxnSpPr/>
            <p:nvPr/>
          </p:nvCxnSpPr>
          <p:spPr>
            <a:xfrm>
              <a:off x="2327564" y="4137891"/>
              <a:ext cx="7269018" cy="0"/>
            </a:xfrm>
            <a:prstGeom prst="line">
              <a:avLst/>
            </a:prstGeom>
            <a:ln>
              <a:solidFill>
                <a:srgbClr val="FCD7A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7C377BEE-24CC-F217-221B-EC9CD51C40EC}"/>
                </a:ext>
              </a:extLst>
            </p:cNvPr>
            <p:cNvSpPr txBox="1"/>
            <p:nvPr/>
          </p:nvSpPr>
          <p:spPr>
            <a:xfrm>
              <a:off x="2419927" y="4269789"/>
              <a:ext cx="2022764" cy="400110"/>
            </a:xfrm>
            <a:prstGeom prst="rect">
              <a:avLst/>
            </a:prstGeom>
            <a:noFill/>
          </p:spPr>
          <p:txBody>
            <a:bodyPr wrap="square">
              <a:spAutoFit/>
            </a:bodyPr>
            <a:lstStyle/>
            <a:p>
              <a:r>
                <a:rPr lang="zh-CN" altLang="en-US" sz="2000" b="1" i="0" u="none" strike="noStrike" baseline="0" dirty="0">
                  <a:solidFill>
                    <a:srgbClr val="FCD7A1"/>
                  </a:solidFill>
                  <a:latin typeface="微软雅黑" panose="020B0503020204020204" pitchFamily="34" charset="-122"/>
                  <a:ea typeface="微软雅黑" panose="020B0503020204020204" pitchFamily="34" charset="-122"/>
                </a:rPr>
                <a:t>附微课 双色版</a:t>
              </a:r>
              <a:endParaRPr lang="zh-CN" altLang="en-US" sz="2000" b="1" dirty="0">
                <a:solidFill>
                  <a:srgbClr val="FCD7A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721D2D3D-1E63-8245-4E76-7515CA201DD1}"/>
                </a:ext>
              </a:extLst>
            </p:cNvPr>
            <p:cNvSpPr txBox="1"/>
            <p:nvPr/>
          </p:nvSpPr>
          <p:spPr>
            <a:xfrm>
              <a:off x="7740073" y="4300567"/>
              <a:ext cx="1856509" cy="369332"/>
            </a:xfrm>
            <a:prstGeom prst="rect">
              <a:avLst/>
            </a:prstGeom>
            <a:noFill/>
          </p:spPr>
          <p:txBody>
            <a:bodyPr wrap="square">
              <a:spAutoFit/>
            </a:bodyPr>
            <a:lstStyle/>
            <a:p>
              <a:r>
                <a:rPr lang="zh-CN" altLang="en-US" sz="1800" b="0" i="0" u="none" strike="noStrike" dirty="0">
                  <a:solidFill>
                    <a:srgbClr val="FFFFFF"/>
                  </a:solidFill>
                  <a:latin typeface="方正大标宋_GBK" panose="03000509000000000000" pitchFamily="65" charset="-122"/>
                  <a:ea typeface="方正大标宋_GBK" panose="03000509000000000000" pitchFamily="65" charset="-122"/>
                </a:rPr>
                <a:t>主编 ◎ 桂小林</a:t>
              </a:r>
              <a:endParaRPr lang="zh-CN" altLang="en-US" dirty="0">
                <a:latin typeface="方正大标宋_GBK" panose="03000509000000000000" pitchFamily="65" charset="-122"/>
                <a:ea typeface="方正大标宋_GBK" panose="03000509000000000000" pitchFamily="65" charset="-122"/>
              </a:endParaRPr>
            </a:p>
          </p:txBody>
        </p:sp>
      </p:grpSp>
      <p:pic>
        <p:nvPicPr>
          <p:cNvPr id="22" name="图片 21">
            <a:extLst>
              <a:ext uri="{FF2B5EF4-FFF2-40B4-BE49-F238E27FC236}">
                <a16:creationId xmlns:a16="http://schemas.microsoft.com/office/drawing/2014/main" id="{A712863F-E745-A331-708E-6942C3F35D40}"/>
              </a:ext>
            </a:extLst>
          </p:cNvPr>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a:extLst>
              <a:ext uri="{FF2B5EF4-FFF2-40B4-BE49-F238E27FC236}">
                <a16:creationId xmlns:a16="http://schemas.microsoft.com/office/drawing/2014/main" id="{1482FE46-1C36-1653-F3C6-04F7CC8133FE}"/>
              </a:ext>
            </a:extLst>
          </p:cNvPr>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extLst>
      <p:ext uri="{BB962C8B-B14F-4D97-AF65-F5344CB8AC3E}">
        <p14:creationId xmlns:p14="http://schemas.microsoft.com/office/powerpoint/2010/main" val="379116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75615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5.2.2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传感器的分类</a:t>
            </a:r>
          </a:p>
        </p:txBody>
      </p:sp>
      <p:sp>
        <p:nvSpPr>
          <p:cNvPr id="8" name="椭圆 7"/>
          <p:cNvSpPr/>
          <p:nvPr/>
        </p:nvSpPr>
        <p:spPr>
          <a:xfrm>
            <a:off x="803908" y="2200510"/>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2200510"/>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789" y="2366997"/>
            <a:ext cx="720950" cy="720950"/>
          </a:xfrm>
          <a:prstGeom prst="rect">
            <a:avLst/>
          </a:prstGeom>
        </p:spPr>
      </p:pic>
      <p:sp>
        <p:nvSpPr>
          <p:cNvPr id="4" name="文本占位符 1"/>
          <p:cNvSpPr>
            <a:spLocks noGrp="1"/>
          </p:cNvSpPr>
          <p:nvPr/>
        </p:nvSpPr>
        <p:spPr>
          <a:xfrm>
            <a:off x="2059305" y="2246017"/>
            <a:ext cx="3544570" cy="2843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按照测试对象分类</a:t>
            </a:r>
          </a:p>
          <a:p>
            <a:pPr marL="0" indent="0" fontAlgn="auto">
              <a:lnSpc>
                <a:spcPct val="132000"/>
              </a:lnSpc>
              <a:buNone/>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根据被测对象划分，常见的有温度传感器、湿度传感器、压力传感器、位移传感器、加速度传感器。</a:t>
            </a:r>
          </a:p>
        </p:txBody>
      </p:sp>
      <p:sp>
        <p:nvSpPr>
          <p:cNvPr id="5" name="文本占位符 1"/>
          <p:cNvSpPr>
            <a:spLocks noGrp="1"/>
          </p:cNvSpPr>
          <p:nvPr/>
        </p:nvSpPr>
        <p:spPr>
          <a:xfrm>
            <a:off x="7620000" y="2200298"/>
            <a:ext cx="3544570" cy="2682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按照工作原理分类</a:t>
            </a:r>
          </a:p>
          <a:p>
            <a:pPr marL="0" indent="0" fontAlgn="auto">
              <a:lnSpc>
                <a:spcPct val="132000"/>
              </a:lnSpc>
              <a:buNone/>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传感器按照工作原理可以分为电学式、磁学式、谐振式、化学式等传感器。</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14" y="2341540"/>
            <a:ext cx="720950" cy="720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5448928" cy="584775"/>
          </a:xfrm>
          <a:prstGeom prst="rect">
            <a:avLst/>
          </a:prstGeom>
        </p:spPr>
        <p:txBody>
          <a:bodyPr wrap="none">
            <a:spAutoFit/>
          </a:bodyPr>
          <a:lstStyle/>
          <a:p>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5.2.3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典型传感器的工作原理</a:t>
            </a:r>
          </a:p>
        </p:txBody>
      </p:sp>
      <p:sp>
        <p:nvSpPr>
          <p:cNvPr id="14" name="平行四边形 13">
            <a:extLst>
              <a:ext uri="{FF2B5EF4-FFF2-40B4-BE49-F238E27FC236}">
                <a16:creationId xmlns:a16="http://schemas.microsoft.com/office/drawing/2014/main" id="{FC426A53-671F-F8AF-830F-F1A61F7FCD1D}"/>
              </a:ext>
            </a:extLst>
          </p:cNvPr>
          <p:cNvSpPr/>
          <p:nvPr/>
        </p:nvSpPr>
        <p:spPr>
          <a:xfrm>
            <a:off x="6538124" y="2014672"/>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平行四边形 14">
            <a:extLst>
              <a:ext uri="{FF2B5EF4-FFF2-40B4-BE49-F238E27FC236}">
                <a16:creationId xmlns:a16="http://schemas.microsoft.com/office/drawing/2014/main" id="{38C27DBD-3CCF-C21D-915E-5A7D695A7D6D}"/>
              </a:ext>
            </a:extLst>
          </p:cNvPr>
          <p:cNvSpPr/>
          <p:nvPr/>
        </p:nvSpPr>
        <p:spPr>
          <a:xfrm>
            <a:off x="7203966" y="2969585"/>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平行四边形 15">
            <a:extLst>
              <a:ext uri="{FF2B5EF4-FFF2-40B4-BE49-F238E27FC236}">
                <a16:creationId xmlns:a16="http://schemas.microsoft.com/office/drawing/2014/main" id="{C55E0E8D-917C-725B-AA01-54527F3615A8}"/>
              </a:ext>
            </a:extLst>
          </p:cNvPr>
          <p:cNvSpPr/>
          <p:nvPr/>
        </p:nvSpPr>
        <p:spPr>
          <a:xfrm>
            <a:off x="9079938" y="2104260"/>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平行四边形 16">
            <a:extLst>
              <a:ext uri="{FF2B5EF4-FFF2-40B4-BE49-F238E27FC236}">
                <a16:creationId xmlns:a16="http://schemas.microsoft.com/office/drawing/2014/main" id="{6E2D1D1F-4B05-81B3-5AC6-08A72CFB9E3D}"/>
              </a:ext>
            </a:extLst>
          </p:cNvPr>
          <p:cNvSpPr/>
          <p:nvPr/>
        </p:nvSpPr>
        <p:spPr>
          <a:xfrm>
            <a:off x="7936938" y="3969927"/>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a:extLst>
              <a:ext uri="{FF2B5EF4-FFF2-40B4-BE49-F238E27FC236}">
                <a16:creationId xmlns:a16="http://schemas.microsoft.com/office/drawing/2014/main" id="{41689415-F77C-0C50-80C4-8406090C0DF8}"/>
              </a:ext>
            </a:extLst>
          </p:cNvPr>
          <p:cNvSpPr txBox="1"/>
          <p:nvPr/>
        </p:nvSpPr>
        <p:spPr>
          <a:xfrm>
            <a:off x="1426482" y="1455734"/>
            <a:ext cx="4978637" cy="4674613"/>
          </a:xfrm>
          <a:prstGeom prst="rect">
            <a:avLst/>
          </a:prstGeom>
          <a:noFill/>
        </p:spPr>
        <p:txBody>
          <a:bodyPr wrap="square">
            <a:spAutoFit/>
          </a:bodyPr>
          <a:lstStyle/>
          <a:p>
            <a:pPr>
              <a:lnSpc>
                <a:spcPct val="132000"/>
              </a:lnSpc>
              <a:spcBef>
                <a:spcPts val="1200"/>
              </a:spcBef>
            </a:pPr>
            <a:r>
              <a:rPr lang="zh-CN" altLang="en-US" sz="2000" dirty="0">
                <a:latin typeface="微软雅黑" panose="020B0503020204020204" pitchFamily="34" charset="-122"/>
                <a:ea typeface="微软雅黑" panose="020B0503020204020204" pitchFamily="34" charset="-122"/>
              </a:rPr>
              <a:t>温度传感器是一种能够将温度变化转换为电信号的装置。它是利用某些材料或元件的性能随温度变化的特性进行测温。如将温度变化转换为电阻、电势、磁导率及热膨胀的变化等，然后再通过测量电路来达到检测温度的目的。温度传感器广泛应用于工农业生产、家用电器、医疗仪器、火灾报警以及海洋气象等诸多领域。</a:t>
            </a:r>
          </a:p>
          <a:p>
            <a:pPr>
              <a:lnSpc>
                <a:spcPct val="132000"/>
              </a:lnSpc>
              <a:spcBef>
                <a:spcPts val="1200"/>
              </a:spcBef>
            </a:pPr>
            <a:r>
              <a:rPr lang="zh-CN" altLang="en-US" sz="2000" dirty="0">
                <a:latin typeface="微软雅黑" panose="020B0503020204020204" pitchFamily="34" charset="-122"/>
                <a:ea typeface="微软雅黑" panose="020B0503020204020204" pitchFamily="34" charset="-122"/>
              </a:rPr>
              <a:t>温度传感器按测量方式可分为接触式和非接触式两大类；按照传感器材料及电子元件特性可分为热电阻和热电偶两类。</a:t>
            </a:r>
          </a:p>
        </p:txBody>
      </p:sp>
      <p:sp>
        <p:nvSpPr>
          <p:cNvPr id="21" name="椭圆 20">
            <a:extLst>
              <a:ext uri="{FF2B5EF4-FFF2-40B4-BE49-F238E27FC236}">
                <a16:creationId xmlns:a16="http://schemas.microsoft.com/office/drawing/2014/main" id="{FC068816-4685-0916-05D0-60C18FABE6F4}"/>
              </a:ext>
            </a:extLst>
          </p:cNvPr>
          <p:cNvSpPr/>
          <p:nvPr/>
        </p:nvSpPr>
        <p:spPr>
          <a:xfrm>
            <a:off x="763673" y="1635857"/>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a:extLst>
              <a:ext uri="{FF2B5EF4-FFF2-40B4-BE49-F238E27FC236}">
                <a16:creationId xmlns:a16="http://schemas.microsoft.com/office/drawing/2014/main" id="{E13F341D-A91A-6E5C-E669-5CFFAA570519}"/>
              </a:ext>
            </a:extLst>
          </p:cNvPr>
          <p:cNvSpPr/>
          <p:nvPr/>
        </p:nvSpPr>
        <p:spPr>
          <a:xfrm>
            <a:off x="763673" y="4933473"/>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48968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416594"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温度传感器的工作原理</a:t>
            </a:r>
          </a:p>
        </p:txBody>
      </p:sp>
      <p:sp>
        <p:nvSpPr>
          <p:cNvPr id="6" name="文本框 5"/>
          <p:cNvSpPr txBox="1"/>
          <p:nvPr/>
        </p:nvSpPr>
        <p:spPr>
          <a:xfrm>
            <a:off x="1778635" y="1158775"/>
            <a:ext cx="9297035" cy="2720232"/>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热电偶是工程上应用最广泛的温度传感器，它构造简单，使用方便，具有较高的准确度、稳定性及复现性，温度测量范围宽，在温度测量中占有重要的地位。</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热电偶是根据热电效应原理进行工作的：将两种不同材料的导体或半导体连成闭合回路，两个接点分别置于温度为</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T0</a:t>
            </a:r>
            <a:r>
              <a:rPr lang="zh-CN" altLang="en-US" sz="2000" dirty="0">
                <a:latin typeface="微软雅黑" panose="020B0503020204020204" pitchFamily="34" charset="-122"/>
                <a:ea typeface="微软雅黑" panose="020B0503020204020204" pitchFamily="34" charset="-122"/>
              </a:rPr>
              <a:t>的热源中，该回路内会产生热电势，热电势的大小反映两个接点的温度差。保持</a:t>
            </a:r>
            <a:r>
              <a:rPr lang="en-US" altLang="zh-CN" sz="2000" dirty="0">
                <a:latin typeface="微软雅黑" panose="020B0503020204020204" pitchFamily="34" charset="-122"/>
                <a:ea typeface="微软雅黑" panose="020B0503020204020204" pitchFamily="34" charset="-122"/>
              </a:rPr>
              <a:t>T0</a:t>
            </a:r>
            <a:r>
              <a:rPr lang="zh-CN" altLang="en-US" sz="2000" dirty="0">
                <a:latin typeface="微软雅黑" panose="020B0503020204020204" pitchFamily="34" charset="-122"/>
                <a:ea typeface="微软雅黑" panose="020B0503020204020204" pitchFamily="34" charset="-122"/>
              </a:rPr>
              <a:t>不变，热电势随着温度</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变化而变化。所以测得热电势的值，即可知道温度</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的大小。如图所示。</a:t>
            </a:r>
          </a:p>
        </p:txBody>
      </p:sp>
      <p:sp>
        <p:nvSpPr>
          <p:cNvPr id="21" name="椭圆 20"/>
          <p:cNvSpPr/>
          <p:nvPr/>
        </p:nvSpPr>
        <p:spPr>
          <a:xfrm>
            <a:off x="1116098" y="125250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1116098" y="278666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9" name="图片 8">
            <a:extLst>
              <a:ext uri="{FF2B5EF4-FFF2-40B4-BE49-F238E27FC236}">
                <a16:creationId xmlns:a16="http://schemas.microsoft.com/office/drawing/2014/main" id="{4B3A9D2C-2904-0D46-B04C-39E765AD61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33912" y="4055763"/>
            <a:ext cx="7382618" cy="2662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4701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热电偶进行测温</a:t>
            </a:r>
          </a:p>
        </p:txBody>
      </p:sp>
      <p:sp>
        <p:nvSpPr>
          <p:cNvPr id="6" name="文本框 5"/>
          <p:cNvSpPr txBox="1"/>
          <p:nvPr/>
        </p:nvSpPr>
        <p:spPr>
          <a:xfrm>
            <a:off x="1062487" y="1184648"/>
            <a:ext cx="10067026" cy="5268622"/>
          </a:xfrm>
          <a:prstGeom prst="rect">
            <a:avLst/>
          </a:prstGeom>
          <a:noFill/>
        </p:spPr>
        <p:txBody>
          <a:bodyPr wrap="square">
            <a:spAutoFit/>
          </a:bodyPr>
          <a:lstStyle/>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理论上讲，任何两种不同材料的导体都可以组成热电偶，但为了准确、可靠地测量温度，对组成热电偶的材料必须经过严格的选择。</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目前在国际上被公认比较好的热电材料只有几种。国际电工委员会（</a:t>
            </a:r>
            <a:r>
              <a:rPr lang="en-US" altLang="zh-CN" sz="2000" dirty="0">
                <a:latin typeface="微软雅黑" panose="020B0503020204020204" pitchFamily="34" charset="-122"/>
                <a:ea typeface="微软雅黑" panose="020B0503020204020204" pitchFamily="34" charset="-122"/>
              </a:rPr>
              <a:t>IEC</a:t>
            </a:r>
            <a:r>
              <a:rPr lang="zh-CN" altLang="en-US" sz="2000" dirty="0">
                <a:latin typeface="微软雅黑" panose="020B0503020204020204" pitchFamily="34" charset="-122"/>
                <a:ea typeface="微软雅黑" panose="020B0503020204020204" pitchFamily="34" charset="-122"/>
              </a:rPr>
              <a:t>）向世界各国推荐了</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种标准化热电偶。</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使用热电偶进行测温，其原理非常简单。</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只需要将热电偶测测得的热电势，转换为温度即可。</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但是，由于每种热电偶的温度与热电势的关系并不是线性的，也不能用一个简单的公式来表示。</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因此，每种热电偶都会提供一个标准的“温度与热电势的关系表”，通过对这个关系表的查找，并采用插值技术，就很容易计算出热电偶检测值所对应的温度值。</a:t>
            </a:r>
          </a:p>
        </p:txBody>
      </p:sp>
    </p:spTree>
    <p:extLst>
      <p:ext uri="{BB962C8B-B14F-4D97-AF65-F5344CB8AC3E}">
        <p14:creationId xmlns:p14="http://schemas.microsoft.com/office/powerpoint/2010/main" val="116226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4701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热电偶进行测温</a:t>
            </a:r>
          </a:p>
        </p:txBody>
      </p:sp>
      <p:sp>
        <p:nvSpPr>
          <p:cNvPr id="6" name="文本框 5"/>
          <p:cNvSpPr txBox="1"/>
          <p:nvPr/>
        </p:nvSpPr>
        <p:spPr>
          <a:xfrm>
            <a:off x="1785103" y="1279537"/>
            <a:ext cx="9284331" cy="2313967"/>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例如，已知</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铂铑</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铂铑热电偶的“温度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摄氏度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与热电势的对应关系表”如表</a:t>
            </a:r>
            <a:r>
              <a:rPr lang="en-US" altLang="zh-CN" sz="2000" dirty="0">
                <a:latin typeface="微软雅黑" panose="020B0503020204020204" pitchFamily="34" charset="-122"/>
                <a:ea typeface="微软雅黑" panose="020B0503020204020204" pitchFamily="34" charset="-122"/>
              </a:rPr>
              <a:t>5-2</a:t>
            </a:r>
            <a:r>
              <a:rPr lang="zh-CN" altLang="en-US" sz="2000" dirty="0">
                <a:latin typeface="微软雅黑" panose="020B0503020204020204" pitchFamily="34" charset="-122"/>
                <a:ea typeface="微软雅黑" panose="020B0503020204020204" pitchFamily="34" charset="-122"/>
              </a:rPr>
              <a:t>所示。当测得热电势为</a:t>
            </a:r>
            <a:r>
              <a:rPr lang="en-US" altLang="zh-CN" sz="2000" dirty="0">
                <a:latin typeface="微软雅黑" panose="020B0503020204020204" pitchFamily="34" charset="-122"/>
                <a:ea typeface="微软雅黑" panose="020B0503020204020204" pitchFamily="34" charset="-122"/>
              </a:rPr>
              <a:t>1.71mV</a:t>
            </a:r>
            <a:r>
              <a:rPr lang="zh-CN" altLang="en-US" sz="2000" dirty="0">
                <a:latin typeface="微软雅黑" panose="020B0503020204020204" pitchFamily="34" charset="-122"/>
                <a:ea typeface="微软雅黑" panose="020B0503020204020204" pitchFamily="34" charset="-122"/>
              </a:rPr>
              <a:t>时，通过对下表的查找，可以发现，温度介于</a:t>
            </a:r>
            <a:r>
              <a:rPr lang="en-US" altLang="zh-CN" sz="2000" dirty="0">
                <a:latin typeface="微软雅黑" panose="020B0503020204020204" pitchFamily="34" charset="-122"/>
                <a:ea typeface="微软雅黑" panose="020B0503020204020204" pitchFamily="34" charset="-122"/>
              </a:rPr>
              <a:t>230-240</a:t>
            </a:r>
            <a:r>
              <a:rPr lang="zh-CN" altLang="en-US" sz="2000" dirty="0">
                <a:latin typeface="微软雅黑" panose="020B0503020204020204" pitchFamily="34" charset="-122"/>
                <a:ea typeface="微软雅黑" panose="020B0503020204020204" pitchFamily="34" charset="-122"/>
              </a:rPr>
              <a:t>摄氏度之间。通过简单的插值计算，可得实际温度为：</a:t>
            </a:r>
          </a:p>
          <a:p>
            <a:pPr fontAlgn="auto">
              <a:lnSpc>
                <a:spcPct val="132000"/>
              </a:lnSpc>
              <a:spcBef>
                <a:spcPts val="1200"/>
              </a:spcBef>
              <a:spcAft>
                <a:spcPts val="600"/>
              </a:spcAft>
            </a:pPr>
            <a:r>
              <a:rPr lang="en-US" altLang="zh-CN" sz="2000" dirty="0">
                <a:latin typeface="微软雅黑" panose="020B0503020204020204" pitchFamily="34" charset="-122"/>
                <a:ea typeface="微软雅黑" panose="020B0503020204020204" pitchFamily="34" charset="-122"/>
              </a:rPr>
              <a:t>230℃+ 10℃*(1.71 - 1.698)/(1.785 - 1.698) = 230℃+ 10℃*(0.012/0.087)= 230℃+ 1.379 ℃ = 231.379℃</a:t>
            </a:r>
            <a:r>
              <a:rPr lang="zh-CN" altLang="en-US" sz="2000" dirty="0">
                <a:latin typeface="微软雅黑" panose="020B0503020204020204" pitchFamily="34" charset="-122"/>
                <a:ea typeface="微软雅黑" panose="020B0503020204020204" pitchFamily="34" charset="-122"/>
              </a:rPr>
              <a:t>。</a:t>
            </a:r>
          </a:p>
        </p:txBody>
      </p:sp>
      <p:sp>
        <p:nvSpPr>
          <p:cNvPr id="21" name="椭圆 20"/>
          <p:cNvSpPr/>
          <p:nvPr/>
        </p:nvSpPr>
        <p:spPr>
          <a:xfrm>
            <a:off x="1122566" y="137326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1122566" y="290742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grpSp>
        <p:nvGrpSpPr>
          <p:cNvPr id="2" name="组合 1">
            <a:extLst>
              <a:ext uri="{FF2B5EF4-FFF2-40B4-BE49-F238E27FC236}">
                <a16:creationId xmlns:a16="http://schemas.microsoft.com/office/drawing/2014/main" id="{4052F361-48E7-5562-79B1-5A1C84BA2308}"/>
              </a:ext>
            </a:extLst>
          </p:cNvPr>
          <p:cNvGrpSpPr/>
          <p:nvPr/>
        </p:nvGrpSpPr>
        <p:grpSpPr>
          <a:xfrm>
            <a:off x="3541781" y="3429000"/>
            <a:ext cx="7301624" cy="3169754"/>
            <a:chOff x="2135674" y="2967335"/>
            <a:chExt cx="8751631" cy="3799226"/>
          </a:xfrm>
        </p:grpSpPr>
        <p:pic>
          <p:nvPicPr>
            <p:cNvPr id="9" name="Picture 2">
              <a:extLst>
                <a:ext uri="{FF2B5EF4-FFF2-40B4-BE49-F238E27FC236}">
                  <a16:creationId xmlns:a16="http://schemas.microsoft.com/office/drawing/2014/main" id="{AFC62FE9-9A15-711D-A19E-E5078F715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674" y="3513221"/>
              <a:ext cx="8751631" cy="325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圆角矩形 3">
              <a:extLst>
                <a:ext uri="{FF2B5EF4-FFF2-40B4-BE49-F238E27FC236}">
                  <a16:creationId xmlns:a16="http://schemas.microsoft.com/office/drawing/2014/main" id="{F69C7684-728E-A58D-07CB-D8C2F7E44B43}"/>
                </a:ext>
              </a:extLst>
            </p:cNvPr>
            <p:cNvSpPr/>
            <p:nvPr/>
          </p:nvSpPr>
          <p:spPr>
            <a:xfrm>
              <a:off x="5366083" y="4596062"/>
              <a:ext cx="697833" cy="317634"/>
            </a:xfrm>
            <a:prstGeom prst="roundRect">
              <a:avLst/>
            </a:prstGeom>
            <a:noFill/>
            <a:effectLst>
              <a:glow rad="101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F72F7AD-3540-7721-7F61-46E38F86F423}"/>
                </a:ext>
              </a:extLst>
            </p:cNvPr>
            <p:cNvSpPr/>
            <p:nvPr/>
          </p:nvSpPr>
          <p:spPr>
            <a:xfrm>
              <a:off x="5618144" y="2967335"/>
              <a:ext cx="95571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230</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度</a:t>
              </a:r>
            </a:p>
          </p:txBody>
        </p:sp>
        <p:cxnSp>
          <p:nvCxnSpPr>
            <p:cNvPr id="13" name="直接箭头连接符 12">
              <a:extLst>
                <a:ext uri="{FF2B5EF4-FFF2-40B4-BE49-F238E27FC236}">
                  <a16:creationId xmlns:a16="http://schemas.microsoft.com/office/drawing/2014/main" id="{7820FBF4-75E5-D38A-75A9-C61CADEE960D}"/>
                </a:ext>
              </a:extLst>
            </p:cNvPr>
            <p:cNvCxnSpPr>
              <a:stCxn id="12" idx="2"/>
            </p:cNvCxnSpPr>
            <p:nvPr/>
          </p:nvCxnSpPr>
          <p:spPr>
            <a:xfrm flipH="1">
              <a:off x="5958038" y="3429000"/>
              <a:ext cx="137962" cy="1167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 name="箭头: 右 2">
            <a:extLst>
              <a:ext uri="{FF2B5EF4-FFF2-40B4-BE49-F238E27FC236}">
                <a16:creationId xmlns:a16="http://schemas.microsoft.com/office/drawing/2014/main" id="{CB46171A-A0DE-3347-A4CE-58EF1FB57BD7}"/>
              </a:ext>
            </a:extLst>
          </p:cNvPr>
          <p:cNvSpPr/>
          <p:nvPr/>
        </p:nvSpPr>
        <p:spPr>
          <a:xfrm>
            <a:off x="1457864" y="6080766"/>
            <a:ext cx="1759789" cy="517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301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4701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手机中的传感器</a:t>
            </a:r>
          </a:p>
        </p:txBody>
      </p:sp>
      <p:sp>
        <p:nvSpPr>
          <p:cNvPr id="8" name="椭圆 7"/>
          <p:cNvSpPr/>
          <p:nvPr/>
        </p:nvSpPr>
        <p:spPr>
          <a:xfrm>
            <a:off x="1212282" y="279698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1212282" y="4378764"/>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282" y="277015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204" y="4545251"/>
            <a:ext cx="720950" cy="720950"/>
          </a:xfrm>
          <a:prstGeom prst="rect">
            <a:avLst/>
          </a:prstGeom>
        </p:spPr>
      </p:pic>
      <p:sp>
        <p:nvSpPr>
          <p:cNvPr id="4" name="文本占位符 1"/>
          <p:cNvSpPr>
            <a:spLocks noGrp="1"/>
          </p:cNvSpPr>
          <p:nvPr/>
        </p:nvSpPr>
        <p:spPr>
          <a:xfrm>
            <a:off x="2467678" y="2842495"/>
            <a:ext cx="4903091" cy="1365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2000"/>
              </a:lnSpc>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那么，手机机中有哪些传感器呢？</a:t>
            </a:r>
          </a:p>
          <a:p>
            <a:pPr fontAlgn="auto">
              <a:lnSpc>
                <a:spcPct val="132000"/>
              </a:lnSpc>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它们有什么作用呢？</a:t>
            </a:r>
          </a:p>
        </p:txBody>
      </p:sp>
      <p:sp>
        <p:nvSpPr>
          <p:cNvPr id="5" name="文本占位符 1"/>
          <p:cNvSpPr>
            <a:spLocks noGrp="1"/>
          </p:cNvSpPr>
          <p:nvPr/>
        </p:nvSpPr>
        <p:spPr>
          <a:xfrm>
            <a:off x="2467678" y="4376163"/>
            <a:ext cx="4501294" cy="17800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2000"/>
              </a:lnSpc>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正是这些传感器，让手机具备良好的人机交互性。</a:t>
            </a:r>
          </a:p>
          <a:p>
            <a:pPr fontAlgn="auto">
              <a:lnSpc>
                <a:spcPct val="132000"/>
              </a:lnSpc>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学生们可以自学学习。</a:t>
            </a:r>
          </a:p>
        </p:txBody>
      </p:sp>
      <p:sp>
        <p:nvSpPr>
          <p:cNvPr id="9" name="文本框 8">
            <a:extLst>
              <a:ext uri="{FF2B5EF4-FFF2-40B4-BE49-F238E27FC236}">
                <a16:creationId xmlns:a16="http://schemas.microsoft.com/office/drawing/2014/main" id="{716CE17F-B94A-6F7F-0F43-66A7A76DC008}"/>
              </a:ext>
            </a:extLst>
          </p:cNvPr>
          <p:cNvSpPr txBox="1"/>
          <p:nvPr/>
        </p:nvSpPr>
        <p:spPr>
          <a:xfrm>
            <a:off x="1062487" y="1184648"/>
            <a:ext cx="10067026" cy="1095172"/>
          </a:xfrm>
          <a:prstGeom prst="rect">
            <a:avLst/>
          </a:prstGeom>
          <a:noFill/>
        </p:spPr>
        <p:txBody>
          <a:bodyPr wrap="square">
            <a:spAutoFit/>
          </a:bodyPr>
          <a:lstStyle/>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随着智能手机硬件配置不断提高，内置的传感器种类越来越多，如图所示。</a:t>
            </a:r>
          </a:p>
          <a:p>
            <a:pPr marL="342900" indent="-342900" fontAlgn="auto">
              <a:lnSpc>
                <a:spcPct val="132000"/>
              </a:lnSpc>
              <a:spcBef>
                <a:spcPts val="1200"/>
              </a:spcBef>
              <a:spcAft>
                <a:spcPts val="600"/>
              </a:spcAft>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这些传感器不仅提高了手机的智能，还让手机的功能越来越强大。</a:t>
            </a:r>
          </a:p>
        </p:txBody>
      </p:sp>
      <p:pic>
        <p:nvPicPr>
          <p:cNvPr id="10" name="Picture 2">
            <a:extLst>
              <a:ext uri="{FF2B5EF4-FFF2-40B4-BE49-F238E27FC236}">
                <a16:creationId xmlns:a16="http://schemas.microsoft.com/office/drawing/2014/main" id="{CADC119D-0BB6-4A41-5D32-7DBBBBF23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3877" y="2563390"/>
            <a:ext cx="4208016" cy="376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14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842719"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物联网标识技术</a:t>
            </a:r>
          </a:p>
        </p:txBody>
      </p:sp>
      <p:sp>
        <p:nvSpPr>
          <p:cNvPr id="2" name="椭圆 1"/>
          <p:cNvSpPr/>
          <p:nvPr/>
        </p:nvSpPr>
        <p:spPr>
          <a:xfrm>
            <a:off x="1220763" y="2009338"/>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0" name="椭圆 9"/>
          <p:cNvSpPr/>
          <p:nvPr/>
        </p:nvSpPr>
        <p:spPr>
          <a:xfrm>
            <a:off x="1227113" y="201461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 name="椭圆 2"/>
          <p:cNvSpPr/>
          <p:nvPr/>
        </p:nvSpPr>
        <p:spPr>
          <a:xfrm>
            <a:off x="2326062" y="186269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椭圆 10"/>
          <p:cNvSpPr/>
          <p:nvPr/>
        </p:nvSpPr>
        <p:spPr>
          <a:xfrm>
            <a:off x="2457006" y="2022587"/>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文本框 15"/>
          <p:cNvSpPr txBox="1"/>
          <p:nvPr/>
        </p:nvSpPr>
        <p:spPr>
          <a:xfrm>
            <a:off x="960755" y="3881786"/>
            <a:ext cx="2317283" cy="1152239"/>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随着商品经济的快速发展，物品标识与管理逐渐形成一门科学。</a:t>
            </a:r>
          </a:p>
        </p:txBody>
      </p:sp>
      <p:sp>
        <p:nvSpPr>
          <p:cNvPr id="17" name="椭圆 16"/>
          <p:cNvSpPr/>
          <p:nvPr/>
        </p:nvSpPr>
        <p:spPr>
          <a:xfrm>
            <a:off x="5125068" y="2000186"/>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8" name="椭圆 17"/>
          <p:cNvSpPr/>
          <p:nvPr/>
        </p:nvSpPr>
        <p:spPr>
          <a:xfrm>
            <a:off x="5119581" y="2007399"/>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椭圆 18"/>
          <p:cNvSpPr/>
          <p:nvPr/>
        </p:nvSpPr>
        <p:spPr>
          <a:xfrm>
            <a:off x="6212036" y="1855479"/>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4597879" y="3881786"/>
            <a:ext cx="2544793" cy="1152239"/>
          </a:xfrm>
          <a:prstGeom prst="rect">
            <a:avLst/>
          </a:prstGeom>
          <a:noFill/>
        </p:spPr>
        <p:txBody>
          <a:bodyPr wrap="square" rtlCol="0">
            <a:spAutoFit/>
          </a:bodyPr>
          <a:lstStyle/>
          <a:p>
            <a:pPr>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在物联网系统中，如何标识物体的身份是一项重要工作。</a:t>
            </a:r>
          </a:p>
        </p:txBody>
      </p:sp>
      <p:sp>
        <p:nvSpPr>
          <p:cNvPr id="21" name="椭圆 20"/>
          <p:cNvSpPr/>
          <p:nvPr/>
        </p:nvSpPr>
        <p:spPr>
          <a:xfrm>
            <a:off x="8912522" y="1992973"/>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8899822" y="2000186"/>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99490" y="1848266"/>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324491" y="3881786"/>
            <a:ext cx="2760452" cy="1517851"/>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本节重点阐述物联网的标识技术，主要包括一维条形码技术、二维条形码技术和</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技术等。</a:t>
            </a:r>
          </a:p>
        </p:txBody>
      </p:sp>
      <p:sp>
        <p:nvSpPr>
          <p:cNvPr id="24" name="arrow-pointing-left-circular-button_20407"/>
          <p:cNvSpPr>
            <a:spLocks noChangeAspect="1"/>
          </p:cNvSpPr>
          <p:nvPr/>
        </p:nvSpPr>
        <p:spPr bwMode="auto">
          <a:xfrm>
            <a:off x="6381960" y="2001265"/>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67289" y="1983404"/>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3329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5.3.1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a:t>
            </a:r>
          </a:p>
        </p:txBody>
      </p:sp>
      <p:sp>
        <p:nvSpPr>
          <p:cNvPr id="5" name="文本框 4"/>
          <p:cNvSpPr txBox="1"/>
          <p:nvPr/>
        </p:nvSpPr>
        <p:spPr>
          <a:xfrm>
            <a:off x="927100" y="1155700"/>
            <a:ext cx="10424160" cy="1270028"/>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一维条形码都是按照预先规定的条形码编码规则和有关技术标准，由条和空组合而成的。一个完整的一维条形码的组成结构如图所示，从左到右依次是左侧空白区、起始符、数字字符、校验符、终止符和右侧空白区。</a:t>
            </a:r>
          </a:p>
        </p:txBody>
      </p:sp>
      <p:pic>
        <p:nvPicPr>
          <p:cNvPr id="10" name="图片 9">
            <a:extLst>
              <a:ext uri="{FF2B5EF4-FFF2-40B4-BE49-F238E27FC236}">
                <a16:creationId xmlns:a16="http://schemas.microsoft.com/office/drawing/2014/main" id="{6F362205-4591-59BD-27CD-1E3F12A7D9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1812209" y="2742508"/>
            <a:ext cx="7383549" cy="3379529"/>
          </a:xfrm>
          <a:prstGeom prst="rect">
            <a:avLst/>
          </a:prstGeom>
          <a:noFill/>
          <a:ln>
            <a:noFill/>
          </a:ln>
        </p:spPr>
      </p:pic>
    </p:spTree>
    <p:extLst>
      <p:ext uri="{BB962C8B-B14F-4D97-AF65-F5344CB8AC3E}">
        <p14:creationId xmlns:p14="http://schemas.microsoft.com/office/powerpoint/2010/main" val="174259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300630"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a:t>
            </a:r>
          </a:p>
        </p:txBody>
      </p:sp>
      <p:sp>
        <p:nvSpPr>
          <p:cNvPr id="3" name="文本框 2"/>
          <p:cNvSpPr txBox="1"/>
          <p:nvPr/>
        </p:nvSpPr>
        <p:spPr>
          <a:xfrm>
            <a:off x="1271271" y="4032479"/>
            <a:ext cx="5672994" cy="863763"/>
          </a:xfrm>
          <a:prstGeom prst="rect">
            <a:avLst/>
          </a:prstGeom>
          <a:noFill/>
        </p:spPr>
        <p:txBody>
          <a:bodyPr wrap="square" rtlCol="0">
            <a:spAutoFit/>
          </a:bodyPr>
          <a:lstStyle/>
          <a:p>
            <a:pPr marL="342900" indent="-342900" algn="l" fontAlgn="auto">
              <a:lnSpc>
                <a:spcPct val="132000"/>
              </a:lnSpc>
              <a:spcBef>
                <a:spcPts val="1200"/>
              </a:spcBef>
              <a:buClr>
                <a:srgbClr val="33A936"/>
              </a:buClr>
              <a:buFont typeface="Wingdings" panose="05000000000000000000" charset="0"/>
              <a:buChar char="Ø"/>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商品码的编码内容为一组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位的阿拉伯数字，用来标识某种商品。</a:t>
            </a:r>
          </a:p>
        </p:txBody>
      </p:sp>
      <p:sp>
        <p:nvSpPr>
          <p:cNvPr id="9" name="文本框 8"/>
          <p:cNvSpPr txBox="1"/>
          <p:nvPr/>
        </p:nvSpPr>
        <p:spPr>
          <a:xfrm>
            <a:off x="2573020" y="3071724"/>
            <a:ext cx="4371244" cy="530530"/>
          </a:xfrm>
          <a:prstGeom prst="rect">
            <a:avLst/>
          </a:prstGeom>
          <a:noFill/>
        </p:spPr>
        <p:txBody>
          <a:bodyPr wrap="square" rtlCol="0">
            <a:spAutoFit/>
          </a:bodyPr>
          <a:lstStyle/>
          <a:p>
            <a:pPr algn="l" fontAlgn="auto">
              <a:lnSpc>
                <a:spcPct val="132000"/>
              </a:lnSpc>
            </a:pPr>
            <a:r>
              <a:rPr lang="en-US" altLang="zh-CN" sz="2400" b="1"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商品码的编码规则</a:t>
            </a:r>
          </a:p>
        </p:txBody>
      </p:sp>
      <p:sp>
        <p:nvSpPr>
          <p:cNvPr id="4" name="椭圆 3"/>
          <p:cNvSpPr/>
          <p:nvPr/>
        </p:nvSpPr>
        <p:spPr>
          <a:xfrm>
            <a:off x="1271033" y="2884612"/>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927100" y="1155700"/>
            <a:ext cx="10424160" cy="1270028"/>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目前，常用的一维条形码主要有</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UPC</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ISBN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ISSN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和</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39</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码等，不同的码制有各自的应用领域，下面主要介绍一维商品码</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的编码技术，其它条码读者可以通过网络进行学习。一维商品码</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又称为欧洲商品条形码</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(European Article Number)</a:t>
            </a:r>
          </a:p>
        </p:txBody>
      </p:sp>
      <p:grpSp>
        <p:nvGrpSpPr>
          <p:cNvPr id="2" name="组合 1">
            <a:extLst>
              <a:ext uri="{FF2B5EF4-FFF2-40B4-BE49-F238E27FC236}">
                <a16:creationId xmlns:a16="http://schemas.microsoft.com/office/drawing/2014/main" id="{002EBEB3-FEAE-0CEC-2C0F-0E3A09EB48FC}"/>
              </a:ext>
            </a:extLst>
          </p:cNvPr>
          <p:cNvGrpSpPr/>
          <p:nvPr/>
        </p:nvGrpSpPr>
        <p:grpSpPr>
          <a:xfrm>
            <a:off x="1425575" y="5529809"/>
            <a:ext cx="5268523" cy="376555"/>
            <a:chOff x="1425575" y="5848985"/>
            <a:chExt cx="5846445" cy="376555"/>
          </a:xfrm>
        </p:grpSpPr>
        <p:cxnSp>
          <p:nvCxnSpPr>
            <p:cNvPr id="16" name="直接连接符 15"/>
            <p:cNvCxnSpPr/>
            <p:nvPr/>
          </p:nvCxnSpPr>
          <p:spPr>
            <a:xfrm>
              <a:off x="1425575" y="5848985"/>
              <a:ext cx="5796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75105" y="6225540"/>
              <a:ext cx="579691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图片 9">
            <a:extLst>
              <a:ext uri="{FF2B5EF4-FFF2-40B4-BE49-F238E27FC236}">
                <a16:creationId xmlns:a16="http://schemas.microsoft.com/office/drawing/2014/main" id="{E4301DEE-66FE-8838-3E45-8C4F53AABBB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362" y="3159866"/>
            <a:ext cx="4141335" cy="2608988"/>
          </a:xfrm>
          <a:prstGeom prst="rect">
            <a:avLst/>
          </a:prstGeom>
          <a:noFill/>
          <a:ln>
            <a:noFill/>
          </a:ln>
        </p:spPr>
      </p:pic>
    </p:spTree>
    <p:extLst>
      <p:ext uri="{BB962C8B-B14F-4D97-AF65-F5344CB8AC3E}">
        <p14:creationId xmlns:p14="http://schemas.microsoft.com/office/powerpoint/2010/main" val="61629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 name="矩形 4"/>
          <p:cNvSpPr/>
          <p:nvPr/>
        </p:nvSpPr>
        <p:spPr>
          <a:xfrm>
            <a:off x="666115" y="1621790"/>
            <a:ext cx="2430780" cy="44513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11220" y="1640205"/>
            <a:ext cx="2430780" cy="441896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6156960" y="1630045"/>
            <a:ext cx="2430780" cy="210436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902700" y="1635125"/>
            <a:ext cx="2430780" cy="209928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35584" y="1812061"/>
            <a:ext cx="2072692" cy="2980303"/>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国家代码由国际商品条形码总会授权。我国的国家代码为</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690-691</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，凡由我国核发的号码，均须冠以</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690-691</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的字头，以区别于其他国家；</a:t>
            </a:r>
          </a:p>
        </p:txBody>
      </p:sp>
      <p:sp>
        <p:nvSpPr>
          <p:cNvPr id="20" name="文本框 19"/>
          <p:cNvSpPr txBox="1"/>
          <p:nvPr/>
        </p:nvSpPr>
        <p:spPr>
          <a:xfrm>
            <a:off x="3572071" y="1850946"/>
            <a:ext cx="2072692" cy="1883464"/>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厂商代码由中国物品编码中心核发给申请厂商，占四个码，代表申请厂商的号码；</a:t>
            </a:r>
          </a:p>
        </p:txBody>
      </p:sp>
      <p:sp>
        <p:nvSpPr>
          <p:cNvPr id="22" name="文本框 21"/>
          <p:cNvSpPr txBox="1"/>
          <p:nvPr/>
        </p:nvSpPr>
        <p:spPr>
          <a:xfrm>
            <a:off x="6297930" y="1855470"/>
            <a:ext cx="2145030" cy="1517851"/>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产品代码占五个码，系代表单项产品的号码，由厂商自由编写</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a:t>
            </a:r>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9067802" y="1850946"/>
            <a:ext cx="2072692" cy="1517851"/>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校验码占一个码，用于防止条形码扫瞄器误读的自我检查。</a:t>
            </a:r>
          </a:p>
        </p:txBody>
      </p:sp>
      <p:cxnSp>
        <p:nvCxnSpPr>
          <p:cNvPr id="57" name="直接连接符 56"/>
          <p:cNvCxnSpPr>
            <a:cxnSpLocks/>
          </p:cNvCxnSpPr>
          <p:nvPr/>
        </p:nvCxnSpPr>
        <p:spPr>
          <a:xfrm>
            <a:off x="1108075" y="538289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a:cxnSpLocks/>
          </p:cNvCxnSpPr>
          <p:nvPr/>
        </p:nvCxnSpPr>
        <p:spPr>
          <a:xfrm>
            <a:off x="1108075" y="5571172"/>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a:cxnSpLocks/>
          </p:cNvCxnSpPr>
          <p:nvPr/>
        </p:nvCxnSpPr>
        <p:spPr>
          <a:xfrm>
            <a:off x="1108075" y="575945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53815" y="512889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853815" y="530796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53815" y="548703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853815" y="566610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3815" y="584517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D5A5F25E-2670-DC2C-612B-56D6FFE93C97}"/>
              </a:ext>
            </a:extLst>
          </p:cNvPr>
          <p:cNvCxnSpPr>
            <a:cxnSpLocks/>
          </p:cNvCxnSpPr>
          <p:nvPr/>
        </p:nvCxnSpPr>
        <p:spPr>
          <a:xfrm>
            <a:off x="1108075" y="500634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8961010-163E-154A-FF1A-0B3D6A4FE8CC}"/>
              </a:ext>
            </a:extLst>
          </p:cNvPr>
          <p:cNvCxnSpPr>
            <a:cxnSpLocks/>
          </p:cNvCxnSpPr>
          <p:nvPr/>
        </p:nvCxnSpPr>
        <p:spPr>
          <a:xfrm>
            <a:off x="1108075" y="5194618"/>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7BA27DD-ABA1-7591-F039-568CF5503F54}"/>
              </a:ext>
            </a:extLst>
          </p:cNvPr>
          <p:cNvCxnSpPr/>
          <p:nvPr/>
        </p:nvCxnSpPr>
        <p:spPr>
          <a:xfrm>
            <a:off x="3834987" y="4205868"/>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04E6AF10-D564-E7EB-4D5A-BD93089B4ED2}"/>
              </a:ext>
            </a:extLst>
          </p:cNvPr>
          <p:cNvCxnSpPr/>
          <p:nvPr/>
        </p:nvCxnSpPr>
        <p:spPr>
          <a:xfrm>
            <a:off x="3834987" y="4384938"/>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68F3933-388B-8E21-537D-4E0BF195D9C1}"/>
              </a:ext>
            </a:extLst>
          </p:cNvPr>
          <p:cNvCxnSpPr/>
          <p:nvPr/>
        </p:nvCxnSpPr>
        <p:spPr>
          <a:xfrm>
            <a:off x="3834987" y="4564008"/>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F96E0244-F8C5-6B26-8985-29C19D7973B8}"/>
              </a:ext>
            </a:extLst>
          </p:cNvPr>
          <p:cNvCxnSpPr/>
          <p:nvPr/>
        </p:nvCxnSpPr>
        <p:spPr>
          <a:xfrm>
            <a:off x="3834987" y="4743078"/>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127165B-52B9-CD0D-6659-D3A1935C4DA7}"/>
              </a:ext>
            </a:extLst>
          </p:cNvPr>
          <p:cNvCxnSpPr/>
          <p:nvPr/>
        </p:nvCxnSpPr>
        <p:spPr>
          <a:xfrm>
            <a:off x="3834987" y="4922148"/>
            <a:ext cx="15468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4" name="图片 43">
            <a:extLst>
              <a:ext uri="{FF2B5EF4-FFF2-40B4-BE49-F238E27FC236}">
                <a16:creationId xmlns:a16="http://schemas.microsoft.com/office/drawing/2014/main" id="{25DE481D-98E7-D570-9623-EB9E9F1A2E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113" y="3938760"/>
            <a:ext cx="3463254" cy="21818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B5915511-6971-74AE-5182-B2505AFFC5D2}"/>
              </a:ext>
            </a:extLst>
          </p:cNvPr>
          <p:cNvPicPr>
            <a:picLocks noChangeAspect="1"/>
          </p:cNvPicPr>
          <p:nvPr/>
        </p:nvPicPr>
        <p:blipFill>
          <a:blip r:embed="rId2">
            <a:extLst>
              <a:ext uri="{28A0092B-C50C-407E-A947-70E740481C1C}">
                <a14:useLocalDpi xmlns:a14="http://schemas.microsoft.com/office/drawing/2010/main" val="0"/>
              </a:ext>
            </a:extLst>
          </a:blip>
          <a:srcRect t="1" b="1"/>
          <a:stretch/>
        </p:blipFill>
        <p:spPr>
          <a:xfrm>
            <a:off x="-2" y="2409883"/>
            <a:ext cx="12192000" cy="2447868"/>
          </a:xfrm>
          <a:prstGeom prst="rect">
            <a:avLst/>
          </a:prstGeom>
        </p:spPr>
      </p:pic>
      <p:sp>
        <p:nvSpPr>
          <p:cNvPr id="13" name="椭圆 12">
            <a:extLst>
              <a:ext uri="{FF2B5EF4-FFF2-40B4-BE49-F238E27FC236}">
                <a16:creationId xmlns:a16="http://schemas.microsoft.com/office/drawing/2014/main" id="{DD4E0AC3-F5C3-00D1-46DC-65F3C32C66FF}"/>
              </a:ext>
            </a:extLst>
          </p:cNvPr>
          <p:cNvSpPr/>
          <p:nvPr/>
        </p:nvSpPr>
        <p:spPr>
          <a:xfrm>
            <a:off x="7050953" y="1391767"/>
            <a:ext cx="4393565" cy="4393565"/>
          </a:xfrm>
          <a:prstGeom prst="ellipse">
            <a:avLst/>
          </a:prstGeom>
          <a:blipFill dpi="0" rotWithShape="1">
            <a:blip r:embed="rId3"/>
            <a:srcRect/>
            <a:tile tx="-603250" ty="0" sx="87000" sy="94000" flip="none" algn="ctr"/>
          </a:blipFill>
          <a:ln w="762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a:extLst>
              <a:ext uri="{FF2B5EF4-FFF2-40B4-BE49-F238E27FC236}">
                <a16:creationId xmlns:a16="http://schemas.microsoft.com/office/drawing/2014/main" id="{5E188269-7542-7C50-8FBE-7DD938469B78}"/>
              </a:ext>
            </a:extLst>
          </p:cNvPr>
          <p:cNvSpPr/>
          <p:nvPr/>
        </p:nvSpPr>
        <p:spPr>
          <a:xfrm>
            <a:off x="1002101" y="2584867"/>
            <a:ext cx="2162810" cy="1198880"/>
          </a:xfrm>
          <a:prstGeom prst="rect">
            <a:avLst/>
          </a:prstGeom>
        </p:spPr>
        <p:txBody>
          <a:bodyPr wrap="none">
            <a:spAutoFit/>
          </a:bodyPr>
          <a:lstStyle/>
          <a:p>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第</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en-US" altLang="zh-CN" sz="7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5</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章</a:t>
            </a:r>
          </a:p>
        </p:txBody>
      </p:sp>
      <p:sp>
        <p:nvSpPr>
          <p:cNvPr id="27" name="矩形 26">
            <a:extLst>
              <a:ext uri="{FF2B5EF4-FFF2-40B4-BE49-F238E27FC236}">
                <a16:creationId xmlns:a16="http://schemas.microsoft.com/office/drawing/2014/main" id="{EC94FB3E-CC0F-03B3-CC9A-7C06A39A24EE}"/>
              </a:ext>
            </a:extLst>
          </p:cNvPr>
          <p:cNvSpPr/>
          <p:nvPr/>
        </p:nvSpPr>
        <p:spPr>
          <a:xfrm>
            <a:off x="962096" y="3782933"/>
            <a:ext cx="3993401" cy="584775"/>
          </a:xfrm>
          <a:prstGeom prst="rect">
            <a:avLst/>
          </a:prstGeom>
        </p:spPr>
        <p:txBody>
          <a:bodyPr wrap="none">
            <a:spAutoFit/>
          </a:bodyPr>
          <a:lstStyle/>
          <a:p>
            <a:pPr algn="l"/>
            <a:r>
              <a:rPr lang="zh-CN" altLang="en-US" sz="3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物联网技术及其应用</a:t>
            </a:r>
            <a:endParaRPr sz="3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a:extLst>
              <a:ext uri="{FF2B5EF4-FFF2-40B4-BE49-F238E27FC236}">
                <a16:creationId xmlns:a16="http://schemas.microsoft.com/office/drawing/2014/main" id="{D980CFD6-7CE3-218C-9C82-E971044F9B4C}"/>
              </a:ext>
            </a:extLst>
          </p:cNvPr>
          <p:cNvSpPr txBox="1"/>
          <p:nvPr/>
        </p:nvSpPr>
        <p:spPr>
          <a:xfrm>
            <a:off x="962096" y="5165238"/>
            <a:ext cx="6096000" cy="369332"/>
          </a:xfrm>
          <a:prstGeom prst="rect">
            <a:avLst/>
          </a:prstGeom>
          <a:noFill/>
        </p:spPr>
        <p:txBody>
          <a:bodyPr wrap="square">
            <a:spAutoFit/>
          </a:bodyPr>
          <a:lstStyle/>
          <a:p>
            <a:r>
              <a:rPr lang="zh-CN" altLang="en-US" sz="1800" spc="100" dirty="0">
                <a:latin typeface="Segoe UI" panose="020B0502040204020203" pitchFamily="34" charset="0"/>
                <a:ea typeface="微软雅黑" panose="020B0503020204020204" pitchFamily="34" charset="-122"/>
                <a:sym typeface="Segoe UI" panose="020B0502040204020203" pitchFamily="34" charset="0"/>
              </a:rPr>
              <a:t>西安交通大学   桂小林 教授</a:t>
            </a:r>
          </a:p>
        </p:txBody>
      </p:sp>
      <p:sp>
        <p:nvSpPr>
          <p:cNvPr id="32" name="矩形 31">
            <a:extLst>
              <a:ext uri="{FF2B5EF4-FFF2-40B4-BE49-F238E27FC236}">
                <a16:creationId xmlns:a16="http://schemas.microsoft.com/office/drawing/2014/main" id="{2B473153-8BF4-BF62-751C-A6E4578C2191}"/>
              </a:ext>
            </a:extLst>
          </p:cNvPr>
          <p:cNvSpPr/>
          <p:nvPr/>
        </p:nvSpPr>
        <p:spPr>
          <a:xfrm>
            <a:off x="98385" y="99200"/>
            <a:ext cx="2646878" cy="707886"/>
          </a:xfrm>
          <a:prstGeom prst="rect">
            <a:avLst/>
          </a:prstGeom>
        </p:spPr>
        <p:txBody>
          <a:bodyPr wrap="none">
            <a:spAutoFit/>
          </a:bodyPr>
          <a:lstStyle/>
          <a:p>
            <a:r>
              <a:rPr lang="zh-CN" altLang="en-US" sz="2400" b="1" dirty="0">
                <a:solidFill>
                  <a:srgbClr val="33A936"/>
                </a:solidFill>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大学计算机</a:t>
            </a:r>
          </a:p>
          <a:p>
            <a:r>
              <a:rPr lang="zh-CN" altLang="en-US" sz="16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计算思维与新一代信息技术</a:t>
            </a:r>
          </a:p>
        </p:txBody>
      </p:sp>
    </p:spTree>
    <p:extLst>
      <p:ext uri="{BB962C8B-B14F-4D97-AF65-F5344CB8AC3E}">
        <p14:creationId xmlns:p14="http://schemas.microsoft.com/office/powerpoint/2010/main" val="387572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921385" y="1095089"/>
            <a:ext cx="7032170" cy="530530"/>
          </a:xfrm>
          <a:prstGeom prst="rect">
            <a:avLst/>
          </a:prstGeom>
          <a:noFill/>
        </p:spPr>
        <p:txBody>
          <a:bodyPr wrap="square" rtlCol="0">
            <a:spAutoFit/>
          </a:bodyPr>
          <a:lstStyle/>
          <a:p>
            <a:pPr algn="l" fontAlgn="auto">
              <a:lnSpc>
                <a:spcPct val="132000"/>
              </a:lnSpc>
            </a:pPr>
            <a:r>
              <a:rPr lang="en-US" sz="2400" b="1" dirty="0">
                <a:latin typeface="Segoe UI" panose="020B0502040204020203" pitchFamily="34" charset="0"/>
                <a:ea typeface="微软雅黑" panose="020B0503020204020204" pitchFamily="34" charset="-122"/>
                <a:cs typeface="+mn-ea"/>
                <a:sym typeface="Segoe UI" panose="020B0502040204020203" pitchFamily="34" charset="0"/>
              </a:rPr>
              <a:t>2</a:t>
            </a:r>
            <a:r>
              <a:rPr sz="2400" b="1"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400" b="1"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商品码的编码方法</a:t>
            </a:r>
            <a:endParaRPr sz="24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955040" y="1731359"/>
            <a:ext cx="10337321" cy="1270604"/>
          </a:xfrm>
          <a:prstGeom prst="rect">
            <a:avLst/>
          </a:prstGeom>
          <a:noFill/>
        </p:spPr>
        <p:txBody>
          <a:bodyPr wrap="square">
            <a:spAutoFit/>
          </a:bodyPr>
          <a:lstStyle/>
          <a:p>
            <a:pPr indent="457200" fontAlgn="auto">
              <a:lnSpc>
                <a:spcPct val="132000"/>
              </a:lnSpc>
              <a:spcBef>
                <a:spcPts val="1200"/>
              </a:spcBef>
              <a:spcAft>
                <a:spcPts val="600"/>
              </a:spcAft>
            </a:pP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采取模块单元组合法进行字符编码。包括</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至</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共</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个数字。每个数字包括“条”、“空”组合而成的</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个模块单元，其中，“条”对应二进制</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，“空”对应二进制</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。因此，</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的每个数字实际上对应一个</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位二进制序列。</a:t>
            </a:r>
          </a:p>
        </p:txBody>
      </p:sp>
      <p:sp>
        <p:nvSpPr>
          <p:cNvPr id="38" name="文本框 37"/>
          <p:cNvSpPr txBox="1"/>
          <p:nvPr/>
        </p:nvSpPr>
        <p:spPr>
          <a:xfrm>
            <a:off x="955040" y="3147320"/>
            <a:ext cx="10337321" cy="863763"/>
          </a:xfrm>
          <a:prstGeom prst="rect">
            <a:avLst/>
          </a:prstGeom>
          <a:noFill/>
        </p:spPr>
        <p:txBody>
          <a:bodyPr wrap="square" rtlCol="0">
            <a:spAutoFit/>
          </a:bodyPr>
          <a:lstStyle/>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例如，在字符集</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中，数字“</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的条空组合为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1</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、一个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，即“</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SSBSSBB”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，对应二进制</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0010011</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p>
        </p:txBody>
      </p:sp>
      <p:pic>
        <p:nvPicPr>
          <p:cNvPr id="8" name="Picture 2">
            <a:extLst>
              <a:ext uri="{FF2B5EF4-FFF2-40B4-BE49-F238E27FC236}">
                <a16:creationId xmlns:a16="http://schemas.microsoft.com/office/drawing/2014/main" id="{484E8E24-4932-18A9-6412-EFD3076C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23" y="4150277"/>
            <a:ext cx="4007131" cy="256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895BBC3D-AABF-D74F-F1ED-3215E61C3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265" y="4133959"/>
            <a:ext cx="4433712" cy="258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燕尾形 5">
            <a:extLst>
              <a:ext uri="{FF2B5EF4-FFF2-40B4-BE49-F238E27FC236}">
                <a16:creationId xmlns:a16="http://schemas.microsoft.com/office/drawing/2014/main" id="{1CDC1A9A-F13C-1E0C-C3EA-DD202CDEFF08}"/>
              </a:ext>
            </a:extLst>
          </p:cNvPr>
          <p:cNvSpPr/>
          <p:nvPr/>
        </p:nvSpPr>
        <p:spPr>
          <a:xfrm>
            <a:off x="5552442" y="5084020"/>
            <a:ext cx="660534" cy="7026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1181818" y="1423118"/>
            <a:ext cx="10169441" cy="1018036"/>
          </a:xfrm>
          <a:prstGeom prst="rect">
            <a:avLst/>
          </a:prstGeom>
          <a:noFill/>
        </p:spPr>
        <p:txBody>
          <a:bodyPr wrap="square" rtlCol="0">
            <a:spAutoFit/>
          </a:bodyPr>
          <a:lstStyle/>
          <a:p>
            <a:pPr algn="l" fontAlgn="auto">
              <a:lnSpc>
                <a:spcPct val="132000"/>
              </a:lnSpc>
              <a:spcBef>
                <a:spcPts val="600"/>
              </a:spcBef>
              <a:buClr>
                <a:srgbClr val="33A936"/>
              </a:buClr>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根据</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标准规定，每个数字的条空组合有三套字符集可选，即</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A</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B </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和</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C</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a:t>
            </a:r>
          </a:p>
        </p:txBody>
      </p:sp>
      <p:cxnSp>
        <p:nvCxnSpPr>
          <p:cNvPr id="15" name="直接连接符 14">
            <a:extLst>
              <a:ext uri="{FF2B5EF4-FFF2-40B4-BE49-F238E27FC236}">
                <a16:creationId xmlns:a16="http://schemas.microsoft.com/office/drawing/2014/main" id="{3CFEB4FE-903B-A9FC-3B39-CD4C1BD84143}"/>
              </a:ext>
            </a:extLst>
          </p:cNvPr>
          <p:cNvCxnSpPr/>
          <p:nvPr/>
        </p:nvCxnSpPr>
        <p:spPr>
          <a:xfrm>
            <a:off x="5855603" y="2817862"/>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749A961A-BDDD-CCE7-4C69-28DF4DE44BD8}"/>
              </a:ext>
            </a:extLst>
          </p:cNvPr>
          <p:cNvPicPr>
            <a:picLocks noChangeAspect="1"/>
          </p:cNvPicPr>
          <p:nvPr/>
        </p:nvPicPr>
        <p:blipFill>
          <a:blip r:embed="rId3"/>
          <a:stretch>
            <a:fillRect/>
          </a:stretch>
        </p:blipFill>
        <p:spPr>
          <a:xfrm>
            <a:off x="6828393" y="3158229"/>
            <a:ext cx="3711595" cy="2371591"/>
          </a:xfrm>
          <a:prstGeom prst="rect">
            <a:avLst/>
          </a:prstGeom>
        </p:spPr>
      </p:pic>
      <p:sp>
        <p:nvSpPr>
          <p:cNvPr id="17" name="矩形 16">
            <a:extLst>
              <a:ext uri="{FF2B5EF4-FFF2-40B4-BE49-F238E27FC236}">
                <a16:creationId xmlns:a16="http://schemas.microsoft.com/office/drawing/2014/main" id="{1E75780C-2A31-8443-1B6F-085123156ABC}"/>
              </a:ext>
            </a:extLst>
          </p:cNvPr>
          <p:cNvSpPr/>
          <p:nvPr/>
        </p:nvSpPr>
        <p:spPr>
          <a:xfrm>
            <a:off x="6828393" y="3152364"/>
            <a:ext cx="3711595" cy="2377457"/>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任意多边形 14">
            <a:extLst>
              <a:ext uri="{FF2B5EF4-FFF2-40B4-BE49-F238E27FC236}">
                <a16:creationId xmlns:a16="http://schemas.microsoft.com/office/drawing/2014/main" id="{32A51923-73AB-C0EF-F885-6CA3B642A505}"/>
              </a:ext>
            </a:extLst>
          </p:cNvPr>
          <p:cNvSpPr/>
          <p:nvPr/>
        </p:nvSpPr>
        <p:spPr>
          <a:xfrm>
            <a:off x="6855178" y="3199386"/>
            <a:ext cx="1947555" cy="179620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19" name="文本框 18">
            <a:extLst>
              <a:ext uri="{FF2B5EF4-FFF2-40B4-BE49-F238E27FC236}">
                <a16:creationId xmlns:a16="http://schemas.microsoft.com/office/drawing/2014/main" id="{3797D31E-457A-CEAC-2FCC-80EC1FD4B89C}"/>
              </a:ext>
            </a:extLst>
          </p:cNvPr>
          <p:cNvSpPr txBox="1"/>
          <p:nvPr/>
        </p:nvSpPr>
        <p:spPr>
          <a:xfrm>
            <a:off x="7205690" y="3532257"/>
            <a:ext cx="1210588" cy="707886"/>
          </a:xfrm>
          <a:prstGeom prst="rect">
            <a:avLst/>
          </a:prstGeom>
          <a:noFill/>
        </p:spPr>
        <p:txBody>
          <a:bodyPr wrap="non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0" name="矩形 19">
            <a:extLst>
              <a:ext uri="{FF2B5EF4-FFF2-40B4-BE49-F238E27FC236}">
                <a16:creationId xmlns:a16="http://schemas.microsoft.com/office/drawing/2014/main" id="{93E78F59-B30B-1E06-A6EC-BA86055BA984}"/>
              </a:ext>
            </a:extLst>
          </p:cNvPr>
          <p:cNvSpPr/>
          <p:nvPr/>
        </p:nvSpPr>
        <p:spPr>
          <a:xfrm>
            <a:off x="7205690" y="4286739"/>
            <a:ext cx="819391" cy="307777"/>
          </a:xfrm>
          <a:prstGeom prst="rect">
            <a:avLst/>
          </a:prstGeom>
        </p:spPr>
        <p:txBody>
          <a:bodyPr wrap="non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21" name="图片 20">
            <a:extLst>
              <a:ext uri="{FF2B5EF4-FFF2-40B4-BE49-F238E27FC236}">
                <a16:creationId xmlns:a16="http://schemas.microsoft.com/office/drawing/2014/main" id="{B35B7611-09EF-AAFC-A1C9-04B5CF24D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568" y="2380598"/>
            <a:ext cx="5892635" cy="3928423"/>
          </a:xfrm>
          <a:prstGeom prst="rect">
            <a:avLst/>
          </a:prstGeom>
        </p:spPr>
      </p:pic>
      <p:sp>
        <p:nvSpPr>
          <p:cNvPr id="22" name="文本框 21">
            <a:extLst>
              <a:ext uri="{FF2B5EF4-FFF2-40B4-BE49-F238E27FC236}">
                <a16:creationId xmlns:a16="http://schemas.microsoft.com/office/drawing/2014/main" id="{ABEA7FAD-4E7D-7A16-1B8B-6D764D760007}"/>
              </a:ext>
            </a:extLst>
          </p:cNvPr>
          <p:cNvSpPr txBox="1"/>
          <p:nvPr/>
        </p:nvSpPr>
        <p:spPr>
          <a:xfrm>
            <a:off x="1196013" y="2807212"/>
            <a:ext cx="4173196" cy="2895088"/>
          </a:xfrm>
          <a:prstGeom prst="rect">
            <a:avLst/>
          </a:prstGeom>
          <a:noFill/>
        </p:spPr>
        <p:txBody>
          <a:bodyPr wrap="square" rtlCol="0">
            <a:spAutoFit/>
          </a:bodyPr>
          <a:lstStyle/>
          <a:p>
            <a:pPr algn="l" fontAlgn="auto">
              <a:lnSpc>
                <a:spcPct val="132000"/>
              </a:lnSpc>
              <a:spcBef>
                <a:spcPts val="1200"/>
              </a:spcBef>
              <a:spcAft>
                <a:spcPts val="600"/>
              </a:spcAft>
              <a:buClr>
                <a:srgbClr val="33A936"/>
              </a:buClr>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编码规则为：前缀码为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01234</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时，每个数字的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个模块采用的字符集依次为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AAAAAA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AABABB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AABBAB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AABBBA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ABAABB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；当前缀码为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56789</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时，每个字符使用的字符集依次为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ABBAAB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ABBBAA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ABABAB</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ABABBA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ABBABA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755650" y="1078066"/>
            <a:ext cx="10595610" cy="1018036"/>
          </a:xfrm>
          <a:prstGeom prst="rect">
            <a:avLst/>
          </a:prstGeom>
          <a:noFill/>
        </p:spPr>
        <p:txBody>
          <a:bodyPr wrap="square" rtlCol="0">
            <a:spAutoFit/>
          </a:bodyPr>
          <a:lstStyle/>
          <a:p>
            <a:pPr algn="l" fontAlgn="auto">
              <a:lnSpc>
                <a:spcPct val="132000"/>
              </a:lnSpc>
              <a:spcBef>
                <a:spcPts val="600"/>
              </a:spcBef>
              <a:buClr>
                <a:srgbClr val="33A936"/>
              </a:buClr>
            </a:pP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商品码由</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8</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个部分组成，包括左右两侧的空白区域、起始符及终止符、两侧数据符、分隔符和校验符。具体编码方法如下：</a:t>
            </a:r>
          </a:p>
        </p:txBody>
      </p:sp>
      <p:sp>
        <p:nvSpPr>
          <p:cNvPr id="15" name="矩形 14">
            <a:extLst>
              <a:ext uri="{FF2B5EF4-FFF2-40B4-BE49-F238E27FC236}">
                <a16:creationId xmlns:a16="http://schemas.microsoft.com/office/drawing/2014/main" id="{DC496481-F8AA-4124-E99B-8F0DA37711AC}"/>
              </a:ext>
            </a:extLst>
          </p:cNvPr>
          <p:cNvSpPr/>
          <p:nvPr/>
        </p:nvSpPr>
        <p:spPr>
          <a:xfrm>
            <a:off x="658494" y="2548449"/>
            <a:ext cx="2609139" cy="204943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椭圆 15">
            <a:extLst>
              <a:ext uri="{FF2B5EF4-FFF2-40B4-BE49-F238E27FC236}">
                <a16:creationId xmlns:a16="http://schemas.microsoft.com/office/drawing/2014/main" id="{60E92869-7495-3416-4677-7EE74D5A71E0}"/>
              </a:ext>
            </a:extLst>
          </p:cNvPr>
          <p:cNvSpPr/>
          <p:nvPr/>
        </p:nvSpPr>
        <p:spPr>
          <a:xfrm>
            <a:off x="1543731" y="2231579"/>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1</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矩形 16">
            <a:extLst>
              <a:ext uri="{FF2B5EF4-FFF2-40B4-BE49-F238E27FC236}">
                <a16:creationId xmlns:a16="http://schemas.microsoft.com/office/drawing/2014/main" id="{CAABA839-EDC1-BB0D-5D57-BC60D9EE9520}"/>
              </a:ext>
            </a:extLst>
          </p:cNvPr>
          <p:cNvSpPr/>
          <p:nvPr/>
        </p:nvSpPr>
        <p:spPr>
          <a:xfrm>
            <a:off x="3515742" y="2566864"/>
            <a:ext cx="2430780" cy="203102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椭圆 17">
            <a:extLst>
              <a:ext uri="{FF2B5EF4-FFF2-40B4-BE49-F238E27FC236}">
                <a16:creationId xmlns:a16="http://schemas.microsoft.com/office/drawing/2014/main" id="{006F4F40-1B49-1507-3F7D-74D6C9828791}"/>
              </a:ext>
            </a:extLst>
          </p:cNvPr>
          <p:cNvSpPr/>
          <p:nvPr/>
        </p:nvSpPr>
        <p:spPr>
          <a:xfrm>
            <a:off x="4401347" y="2236664"/>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2</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矩形 18">
            <a:extLst>
              <a:ext uri="{FF2B5EF4-FFF2-40B4-BE49-F238E27FC236}">
                <a16:creationId xmlns:a16="http://schemas.microsoft.com/office/drawing/2014/main" id="{7500FE12-3610-3741-35C4-55E834EFD5CD}"/>
              </a:ext>
            </a:extLst>
          </p:cNvPr>
          <p:cNvSpPr/>
          <p:nvPr/>
        </p:nvSpPr>
        <p:spPr>
          <a:xfrm>
            <a:off x="6149340" y="2573952"/>
            <a:ext cx="2430780" cy="3844236"/>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椭圆 19">
            <a:extLst>
              <a:ext uri="{FF2B5EF4-FFF2-40B4-BE49-F238E27FC236}">
                <a16:creationId xmlns:a16="http://schemas.microsoft.com/office/drawing/2014/main" id="{667C7BE8-D788-2863-527D-6F396E85BD40}"/>
              </a:ext>
            </a:extLst>
          </p:cNvPr>
          <p:cNvSpPr/>
          <p:nvPr/>
        </p:nvSpPr>
        <p:spPr>
          <a:xfrm>
            <a:off x="7034679" y="2243743"/>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3</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矩形 20">
            <a:extLst>
              <a:ext uri="{FF2B5EF4-FFF2-40B4-BE49-F238E27FC236}">
                <a16:creationId xmlns:a16="http://schemas.microsoft.com/office/drawing/2014/main" id="{3E701EF5-2AF4-FDBB-207F-EFF294C259B4}"/>
              </a:ext>
            </a:extLst>
          </p:cNvPr>
          <p:cNvSpPr/>
          <p:nvPr/>
        </p:nvSpPr>
        <p:spPr>
          <a:xfrm>
            <a:off x="8782937" y="2579032"/>
            <a:ext cx="2430780" cy="3839156"/>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椭圆 21">
            <a:extLst>
              <a:ext uri="{FF2B5EF4-FFF2-40B4-BE49-F238E27FC236}">
                <a16:creationId xmlns:a16="http://schemas.microsoft.com/office/drawing/2014/main" id="{89258D2A-3DC3-F188-348F-F401DD674DBB}"/>
              </a:ext>
            </a:extLst>
          </p:cNvPr>
          <p:cNvSpPr/>
          <p:nvPr/>
        </p:nvSpPr>
        <p:spPr>
          <a:xfrm>
            <a:off x="9668010" y="2248828"/>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4</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a:extLst>
              <a:ext uri="{FF2B5EF4-FFF2-40B4-BE49-F238E27FC236}">
                <a16:creationId xmlns:a16="http://schemas.microsoft.com/office/drawing/2014/main" id="{DB2E7933-A058-7AAA-A814-8DB2EAC5E0D9}"/>
              </a:ext>
            </a:extLst>
          </p:cNvPr>
          <p:cNvSpPr txBox="1"/>
          <p:nvPr/>
        </p:nvSpPr>
        <p:spPr>
          <a:xfrm>
            <a:off x="837489" y="2986369"/>
            <a:ext cx="2386382" cy="1517851"/>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左侧空白区域：位置在条形码图形的最左边，一般包括</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9</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个及以上“空”单元；</a:t>
            </a:r>
          </a:p>
        </p:txBody>
      </p:sp>
      <p:sp>
        <p:nvSpPr>
          <p:cNvPr id="27" name="文本框 26">
            <a:extLst>
              <a:ext uri="{FF2B5EF4-FFF2-40B4-BE49-F238E27FC236}">
                <a16:creationId xmlns:a16="http://schemas.microsoft.com/office/drawing/2014/main" id="{D90D98A6-B3B3-06FE-34DE-E07AB4A1F75C}"/>
              </a:ext>
            </a:extLst>
          </p:cNvPr>
          <p:cNvSpPr txBox="1"/>
          <p:nvPr/>
        </p:nvSpPr>
        <p:spPr>
          <a:xfrm>
            <a:off x="3694736" y="2949539"/>
            <a:ext cx="2072692" cy="1034579"/>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起始符：由“条”、“空”、“条”三个模块单元组成；</a:t>
            </a:r>
          </a:p>
        </p:txBody>
      </p:sp>
      <p:sp>
        <p:nvSpPr>
          <p:cNvPr id="32" name="文本框 31">
            <a:extLst>
              <a:ext uri="{FF2B5EF4-FFF2-40B4-BE49-F238E27FC236}">
                <a16:creationId xmlns:a16="http://schemas.microsoft.com/office/drawing/2014/main" id="{7F567C1B-EA57-0F39-976C-870BD02BECEE}"/>
              </a:ext>
            </a:extLst>
          </p:cNvPr>
          <p:cNvSpPr txBox="1"/>
          <p:nvPr/>
        </p:nvSpPr>
        <p:spPr>
          <a:xfrm>
            <a:off x="6327699" y="3003618"/>
            <a:ext cx="2072692" cy="1883464"/>
          </a:xfrm>
          <a:prstGeom prst="rect">
            <a:avLst/>
          </a:prstGeom>
          <a:noFill/>
        </p:spPr>
        <p:txBody>
          <a:bodyPr wrap="square" rtlCol="0">
            <a:spAutoFit/>
          </a:bodyPr>
          <a:lstStyle/>
          <a:p>
            <a:pPr algn="just" fontAlgn="auto">
              <a:lnSpc>
                <a:spcPct val="132000"/>
              </a:lnSpc>
            </a:pP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左侧数据符：包含</a:t>
            </a:r>
            <a:r>
              <a:rPr lang="en-US" altLang="zh-CN" sz="1800" dirty="0">
                <a:latin typeface="Segoe UI" panose="020B0502040204020203" pitchFamily="34" charset="0"/>
                <a:ea typeface="微软雅黑" panose="020B0503020204020204" pitchFamily="34" charset="-122"/>
                <a:cs typeface="+mn-ea"/>
                <a:sym typeface="Segoe UI" panose="020B0502040204020203" pitchFamily="34" charset="0"/>
              </a:rPr>
              <a:t>6</a:t>
            </a: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个数字字符的编码，每个字符包含</a:t>
            </a:r>
            <a:r>
              <a:rPr lang="en-US" altLang="zh-CN" sz="1800"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个模块单元，共有</a:t>
            </a:r>
            <a:r>
              <a:rPr lang="en-US" altLang="zh-CN" sz="1800" dirty="0">
                <a:latin typeface="Segoe UI" panose="020B0502040204020203" pitchFamily="34" charset="0"/>
                <a:ea typeface="微软雅黑" panose="020B0503020204020204" pitchFamily="34" charset="-122"/>
                <a:cs typeface="+mn-ea"/>
                <a:sym typeface="Segoe UI" panose="020B0502040204020203" pitchFamily="34" charset="0"/>
              </a:rPr>
              <a:t>42</a:t>
            </a: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个模块单元。</a:t>
            </a:r>
          </a:p>
        </p:txBody>
      </p:sp>
      <p:sp>
        <p:nvSpPr>
          <p:cNvPr id="33" name="文本框 32">
            <a:extLst>
              <a:ext uri="{FF2B5EF4-FFF2-40B4-BE49-F238E27FC236}">
                <a16:creationId xmlns:a16="http://schemas.microsoft.com/office/drawing/2014/main" id="{83BEF66D-5741-302C-8507-AD285AD5BB13}"/>
              </a:ext>
            </a:extLst>
          </p:cNvPr>
          <p:cNvSpPr txBox="1"/>
          <p:nvPr/>
        </p:nvSpPr>
        <p:spPr>
          <a:xfrm>
            <a:off x="8962007" y="3003847"/>
            <a:ext cx="2159635" cy="2334678"/>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中间分隔符：由“空”、“条”、“空”、“条”、“空”五个模块单元组成；</a:t>
            </a:r>
          </a:p>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边，包括最少</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个“空”单元。</a:t>
            </a:r>
          </a:p>
        </p:txBody>
      </p:sp>
      <p:pic>
        <p:nvPicPr>
          <p:cNvPr id="34" name="图片 33">
            <a:extLst>
              <a:ext uri="{FF2B5EF4-FFF2-40B4-BE49-F238E27FC236}">
                <a16:creationId xmlns:a16="http://schemas.microsoft.com/office/drawing/2014/main" id="{792EFE4D-6028-83B2-C1B5-898687CC4B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46386" y="4705479"/>
            <a:ext cx="3597347" cy="1712709"/>
          </a:xfrm>
          <a:prstGeom prst="rect">
            <a:avLst/>
          </a:prstGeom>
          <a:noFill/>
          <a:ln>
            <a:solidFill>
              <a:srgbClr val="33A936"/>
            </a:solidFill>
          </a:ln>
          <a:effectLst>
            <a:outerShdw blurRad="50800" dist="38100" algn="l" rotWithShape="0">
              <a:prstClr val="black">
                <a:alpha val="40000"/>
              </a:prstClr>
            </a:outerShdw>
          </a:effectLst>
        </p:spPr>
      </p:pic>
      <p:cxnSp>
        <p:nvCxnSpPr>
          <p:cNvPr id="3" name="直接连接符 2">
            <a:extLst>
              <a:ext uri="{FF2B5EF4-FFF2-40B4-BE49-F238E27FC236}">
                <a16:creationId xmlns:a16="http://schemas.microsoft.com/office/drawing/2014/main" id="{9C4B0D67-EC8C-E242-F110-FECF7C669A27}"/>
              </a:ext>
            </a:extLst>
          </p:cNvPr>
          <p:cNvCxnSpPr/>
          <p:nvPr/>
        </p:nvCxnSpPr>
        <p:spPr>
          <a:xfrm>
            <a:off x="6538823" y="5374271"/>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8B0520A-BB34-1E70-937B-11D3093202CB}"/>
              </a:ext>
            </a:extLst>
          </p:cNvPr>
          <p:cNvCxnSpPr/>
          <p:nvPr/>
        </p:nvCxnSpPr>
        <p:spPr>
          <a:xfrm>
            <a:off x="6547450" y="5554199"/>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6380485B-6072-6B82-9AF9-B34FF12A1E0F}"/>
              </a:ext>
            </a:extLst>
          </p:cNvPr>
          <p:cNvCxnSpPr/>
          <p:nvPr/>
        </p:nvCxnSpPr>
        <p:spPr>
          <a:xfrm>
            <a:off x="6538823" y="5761233"/>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96387B7-6F70-35DC-2A30-3F35CEA22291}"/>
              </a:ext>
            </a:extLst>
          </p:cNvPr>
          <p:cNvCxnSpPr/>
          <p:nvPr/>
        </p:nvCxnSpPr>
        <p:spPr>
          <a:xfrm>
            <a:off x="6547450" y="5994146"/>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97F5A50-649D-16F4-9AC1-511404BEDDBF}"/>
              </a:ext>
            </a:extLst>
          </p:cNvPr>
          <p:cNvCxnSpPr/>
          <p:nvPr/>
        </p:nvCxnSpPr>
        <p:spPr>
          <a:xfrm>
            <a:off x="6547450" y="6183927"/>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EF8692B9-6608-6659-BAEE-80836DD6337B}"/>
              </a:ext>
            </a:extLst>
          </p:cNvPr>
          <p:cNvCxnSpPr/>
          <p:nvPr/>
        </p:nvCxnSpPr>
        <p:spPr>
          <a:xfrm>
            <a:off x="9247518" y="5959640"/>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39243CC9-5C06-5E99-96EB-2ACF15A4EF8E}"/>
              </a:ext>
            </a:extLst>
          </p:cNvPr>
          <p:cNvCxnSpPr/>
          <p:nvPr/>
        </p:nvCxnSpPr>
        <p:spPr>
          <a:xfrm>
            <a:off x="9247518" y="6149421"/>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BB81B60-EE2C-8499-246A-DBDEB9D60249}"/>
              </a:ext>
            </a:extLst>
          </p:cNvPr>
          <p:cNvCxnSpPr/>
          <p:nvPr/>
        </p:nvCxnSpPr>
        <p:spPr>
          <a:xfrm>
            <a:off x="9247518" y="5761233"/>
            <a:ext cx="15009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箭头: 右 5">
            <a:extLst>
              <a:ext uri="{FF2B5EF4-FFF2-40B4-BE49-F238E27FC236}">
                <a16:creationId xmlns:a16="http://schemas.microsoft.com/office/drawing/2014/main" id="{F3BFEA60-4688-3DD3-ECBF-389B77442B58}"/>
              </a:ext>
            </a:extLst>
          </p:cNvPr>
          <p:cNvSpPr/>
          <p:nvPr/>
        </p:nvSpPr>
        <p:spPr>
          <a:xfrm>
            <a:off x="681485" y="6001561"/>
            <a:ext cx="1349195" cy="390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a:extLst>
              <a:ext uri="{FF2B5EF4-FFF2-40B4-BE49-F238E27FC236}">
                <a16:creationId xmlns:a16="http://schemas.microsoft.com/office/drawing/2014/main" id="{A75666F4-02C5-D533-04B5-8730EFCC5EBC}"/>
              </a:ext>
            </a:extLst>
          </p:cNvPr>
          <p:cNvCxnSpPr/>
          <p:nvPr/>
        </p:nvCxnSpPr>
        <p:spPr>
          <a:xfrm>
            <a:off x="6538823" y="5132731"/>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809C2857-E4AA-8317-CDF4-9ACD87867936}"/>
              </a:ext>
            </a:extLst>
          </p:cNvPr>
          <p:cNvCxnSpPr/>
          <p:nvPr/>
        </p:nvCxnSpPr>
        <p:spPr>
          <a:xfrm>
            <a:off x="9247518" y="5552987"/>
            <a:ext cx="15009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4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15" name="矩形 14">
            <a:extLst>
              <a:ext uri="{FF2B5EF4-FFF2-40B4-BE49-F238E27FC236}">
                <a16:creationId xmlns:a16="http://schemas.microsoft.com/office/drawing/2014/main" id="{DC496481-F8AA-4124-E99B-8F0DA37711AC}"/>
              </a:ext>
            </a:extLst>
          </p:cNvPr>
          <p:cNvSpPr/>
          <p:nvPr/>
        </p:nvSpPr>
        <p:spPr>
          <a:xfrm>
            <a:off x="658494" y="1703061"/>
            <a:ext cx="2609139" cy="4188781"/>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椭圆 15">
            <a:extLst>
              <a:ext uri="{FF2B5EF4-FFF2-40B4-BE49-F238E27FC236}">
                <a16:creationId xmlns:a16="http://schemas.microsoft.com/office/drawing/2014/main" id="{60E92869-7495-3416-4677-7EE74D5A71E0}"/>
              </a:ext>
            </a:extLst>
          </p:cNvPr>
          <p:cNvSpPr/>
          <p:nvPr/>
        </p:nvSpPr>
        <p:spPr>
          <a:xfrm>
            <a:off x="1543731" y="138619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5</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矩形 16">
            <a:extLst>
              <a:ext uri="{FF2B5EF4-FFF2-40B4-BE49-F238E27FC236}">
                <a16:creationId xmlns:a16="http://schemas.microsoft.com/office/drawing/2014/main" id="{CAABA839-EDC1-BB0D-5D57-BC60D9EE9520}"/>
              </a:ext>
            </a:extLst>
          </p:cNvPr>
          <p:cNvSpPr/>
          <p:nvPr/>
        </p:nvSpPr>
        <p:spPr>
          <a:xfrm>
            <a:off x="3515742" y="1721475"/>
            <a:ext cx="2430780" cy="2320219"/>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椭圆 17">
            <a:extLst>
              <a:ext uri="{FF2B5EF4-FFF2-40B4-BE49-F238E27FC236}">
                <a16:creationId xmlns:a16="http://schemas.microsoft.com/office/drawing/2014/main" id="{006F4F40-1B49-1507-3F7D-74D6C9828791}"/>
              </a:ext>
            </a:extLst>
          </p:cNvPr>
          <p:cNvSpPr/>
          <p:nvPr/>
        </p:nvSpPr>
        <p:spPr>
          <a:xfrm>
            <a:off x="4401347" y="139127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6</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矩形 18">
            <a:extLst>
              <a:ext uri="{FF2B5EF4-FFF2-40B4-BE49-F238E27FC236}">
                <a16:creationId xmlns:a16="http://schemas.microsoft.com/office/drawing/2014/main" id="{7500FE12-3610-3741-35C4-55E834EFD5CD}"/>
              </a:ext>
            </a:extLst>
          </p:cNvPr>
          <p:cNvSpPr/>
          <p:nvPr/>
        </p:nvSpPr>
        <p:spPr>
          <a:xfrm>
            <a:off x="6149340" y="1728564"/>
            <a:ext cx="2430780" cy="231087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椭圆 19">
            <a:extLst>
              <a:ext uri="{FF2B5EF4-FFF2-40B4-BE49-F238E27FC236}">
                <a16:creationId xmlns:a16="http://schemas.microsoft.com/office/drawing/2014/main" id="{667C7BE8-D788-2863-527D-6F396E85BD40}"/>
              </a:ext>
            </a:extLst>
          </p:cNvPr>
          <p:cNvSpPr/>
          <p:nvPr/>
        </p:nvSpPr>
        <p:spPr>
          <a:xfrm>
            <a:off x="7034679" y="1398355"/>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7</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矩形 20">
            <a:extLst>
              <a:ext uri="{FF2B5EF4-FFF2-40B4-BE49-F238E27FC236}">
                <a16:creationId xmlns:a16="http://schemas.microsoft.com/office/drawing/2014/main" id="{3E701EF5-2AF4-FDBB-207F-EFF294C259B4}"/>
              </a:ext>
            </a:extLst>
          </p:cNvPr>
          <p:cNvSpPr/>
          <p:nvPr/>
        </p:nvSpPr>
        <p:spPr>
          <a:xfrm>
            <a:off x="8782937" y="1733644"/>
            <a:ext cx="2430780" cy="4082036"/>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椭圆 21">
            <a:extLst>
              <a:ext uri="{FF2B5EF4-FFF2-40B4-BE49-F238E27FC236}">
                <a16:creationId xmlns:a16="http://schemas.microsoft.com/office/drawing/2014/main" id="{89258D2A-3DC3-F188-348F-F401DD674DBB}"/>
              </a:ext>
            </a:extLst>
          </p:cNvPr>
          <p:cNvSpPr/>
          <p:nvPr/>
        </p:nvSpPr>
        <p:spPr>
          <a:xfrm>
            <a:off x="9668010" y="1403440"/>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8</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a:extLst>
              <a:ext uri="{FF2B5EF4-FFF2-40B4-BE49-F238E27FC236}">
                <a16:creationId xmlns:a16="http://schemas.microsoft.com/office/drawing/2014/main" id="{DB2E7933-A058-7AAA-A814-8DB2EAC5E0D9}"/>
              </a:ext>
            </a:extLst>
          </p:cNvPr>
          <p:cNvSpPr txBox="1"/>
          <p:nvPr/>
        </p:nvSpPr>
        <p:spPr>
          <a:xfrm>
            <a:off x="788560" y="2104151"/>
            <a:ext cx="2386382" cy="3711529"/>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右侧数据符：包含</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个数字字符的编码，每个字符包含</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个模块单元，共有</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个模块单元。</a:t>
            </a:r>
            <a:endParaRPr lang="en-US" altLang="zh-CN" dirty="0">
              <a:latin typeface="Segoe UI" panose="020B0502040204020203" pitchFamily="34" charset="0"/>
              <a:ea typeface="微软雅黑" panose="020B0503020204020204" pitchFamily="34" charset="-122"/>
              <a:cs typeface="+mn-ea"/>
              <a:sym typeface="Segoe UI" panose="020B0502040204020203" pitchFamily="34" charset="0"/>
            </a:endParaRPr>
          </a:p>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右侧数字字符的编码规则为：不管前缀码为多少，每个字符的</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个模块编码均使用字符集</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C</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27" name="文本框 26">
            <a:extLst>
              <a:ext uri="{FF2B5EF4-FFF2-40B4-BE49-F238E27FC236}">
                <a16:creationId xmlns:a16="http://schemas.microsoft.com/office/drawing/2014/main" id="{D90D98A6-B3B3-06FE-34DE-E07AB4A1F75C}"/>
              </a:ext>
            </a:extLst>
          </p:cNvPr>
          <p:cNvSpPr txBox="1"/>
          <p:nvPr/>
        </p:nvSpPr>
        <p:spPr>
          <a:xfrm>
            <a:off x="3694736" y="2104151"/>
            <a:ext cx="2072692" cy="1684628"/>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校验符：通过对左侧和右侧数据符计算得到，占用</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1</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个数符，采用字符集</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C</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进行编码。</a:t>
            </a:r>
          </a:p>
        </p:txBody>
      </p:sp>
      <p:sp>
        <p:nvSpPr>
          <p:cNvPr id="32" name="文本框 31">
            <a:extLst>
              <a:ext uri="{FF2B5EF4-FFF2-40B4-BE49-F238E27FC236}">
                <a16:creationId xmlns:a16="http://schemas.microsoft.com/office/drawing/2014/main" id="{7F567C1B-EA57-0F39-976C-870BD02BECEE}"/>
              </a:ext>
            </a:extLst>
          </p:cNvPr>
          <p:cNvSpPr txBox="1"/>
          <p:nvPr/>
        </p:nvSpPr>
        <p:spPr>
          <a:xfrm>
            <a:off x="6327699" y="2158230"/>
            <a:ext cx="2072692" cy="1883464"/>
          </a:xfrm>
          <a:prstGeom prst="rect">
            <a:avLst/>
          </a:prstGeom>
          <a:noFill/>
        </p:spPr>
        <p:txBody>
          <a:bodyPr wrap="square" rtlCol="0">
            <a:spAutoFit/>
          </a:bodyPr>
          <a:lstStyle/>
          <a:p>
            <a:pPr algn="just" fontAlgn="auto">
              <a:lnSpc>
                <a:spcPct val="132000"/>
              </a:lnSpc>
            </a:pP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终止符：由“条”、“空”、“条”三个模块单元组成，表示条形码符号的结束；</a:t>
            </a:r>
          </a:p>
        </p:txBody>
      </p:sp>
      <p:sp>
        <p:nvSpPr>
          <p:cNvPr id="33" name="文本框 32">
            <a:extLst>
              <a:ext uri="{FF2B5EF4-FFF2-40B4-BE49-F238E27FC236}">
                <a16:creationId xmlns:a16="http://schemas.microsoft.com/office/drawing/2014/main" id="{83BEF66D-5741-302C-8507-AD285AD5BB13}"/>
              </a:ext>
            </a:extLst>
          </p:cNvPr>
          <p:cNvSpPr txBox="1"/>
          <p:nvPr/>
        </p:nvSpPr>
        <p:spPr>
          <a:xfrm>
            <a:off x="8962007" y="2158459"/>
            <a:ext cx="2159635" cy="709553"/>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右侧空白区域：在条形码图形的最右</a:t>
            </a:r>
          </a:p>
        </p:txBody>
      </p:sp>
      <p:pic>
        <p:nvPicPr>
          <p:cNvPr id="28" name="图片 27">
            <a:extLst>
              <a:ext uri="{FF2B5EF4-FFF2-40B4-BE49-F238E27FC236}">
                <a16:creationId xmlns:a16="http://schemas.microsoft.com/office/drawing/2014/main" id="{0087C127-AACD-C17B-2951-D514FFD038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07218" y="4171455"/>
            <a:ext cx="5073920" cy="1720387"/>
          </a:xfrm>
          <a:prstGeom prst="rect">
            <a:avLst/>
          </a:prstGeom>
          <a:noFill/>
          <a:ln>
            <a:noFill/>
          </a:ln>
        </p:spPr>
      </p:pic>
      <p:cxnSp>
        <p:nvCxnSpPr>
          <p:cNvPr id="29" name="直接连接符 28">
            <a:extLst>
              <a:ext uri="{FF2B5EF4-FFF2-40B4-BE49-F238E27FC236}">
                <a16:creationId xmlns:a16="http://schemas.microsoft.com/office/drawing/2014/main" id="{D4ABF7EC-5839-27EC-87BB-8A10F9B8F10A}"/>
              </a:ext>
            </a:extLst>
          </p:cNvPr>
          <p:cNvCxnSpPr>
            <a:cxnSpLocks/>
          </p:cNvCxnSpPr>
          <p:nvPr/>
        </p:nvCxnSpPr>
        <p:spPr>
          <a:xfrm>
            <a:off x="9204386" y="3361799"/>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1FA92B2-C11F-8D1F-8209-99F1D1034801}"/>
              </a:ext>
            </a:extLst>
          </p:cNvPr>
          <p:cNvCxnSpPr>
            <a:cxnSpLocks/>
          </p:cNvCxnSpPr>
          <p:nvPr/>
        </p:nvCxnSpPr>
        <p:spPr>
          <a:xfrm>
            <a:off x="9204386" y="3541727"/>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1071F02-F8AE-E201-2648-B4F89D2A71AF}"/>
              </a:ext>
            </a:extLst>
          </p:cNvPr>
          <p:cNvCxnSpPr>
            <a:cxnSpLocks/>
          </p:cNvCxnSpPr>
          <p:nvPr/>
        </p:nvCxnSpPr>
        <p:spPr>
          <a:xfrm>
            <a:off x="9204386" y="3748761"/>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CB8BA33-121E-30E3-A50E-CFC11EECBD95}"/>
              </a:ext>
            </a:extLst>
          </p:cNvPr>
          <p:cNvCxnSpPr>
            <a:cxnSpLocks/>
          </p:cNvCxnSpPr>
          <p:nvPr/>
        </p:nvCxnSpPr>
        <p:spPr>
          <a:xfrm>
            <a:off x="9204386" y="3981674"/>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254C473-0F03-2F66-AE91-25DB0ADBE7F4}"/>
              </a:ext>
            </a:extLst>
          </p:cNvPr>
          <p:cNvCxnSpPr>
            <a:cxnSpLocks/>
          </p:cNvCxnSpPr>
          <p:nvPr/>
        </p:nvCxnSpPr>
        <p:spPr>
          <a:xfrm>
            <a:off x="9204386" y="4171455"/>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D1807A86-06DB-1241-E152-8AD9056AF761}"/>
              </a:ext>
            </a:extLst>
          </p:cNvPr>
          <p:cNvCxnSpPr>
            <a:cxnSpLocks/>
          </p:cNvCxnSpPr>
          <p:nvPr/>
        </p:nvCxnSpPr>
        <p:spPr>
          <a:xfrm>
            <a:off x="9204386" y="3120259"/>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EB93F97A-AD05-F65B-CD6A-DB9652959821}"/>
              </a:ext>
            </a:extLst>
          </p:cNvPr>
          <p:cNvCxnSpPr>
            <a:cxnSpLocks/>
          </p:cNvCxnSpPr>
          <p:nvPr/>
        </p:nvCxnSpPr>
        <p:spPr>
          <a:xfrm>
            <a:off x="9204386" y="4638509"/>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1A151545-255D-E0A7-F3A7-FC2CD94375E7}"/>
              </a:ext>
            </a:extLst>
          </p:cNvPr>
          <p:cNvCxnSpPr>
            <a:cxnSpLocks/>
          </p:cNvCxnSpPr>
          <p:nvPr/>
        </p:nvCxnSpPr>
        <p:spPr>
          <a:xfrm>
            <a:off x="9204386" y="4818437"/>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592780CB-3E23-BA9C-8419-980F706D396A}"/>
              </a:ext>
            </a:extLst>
          </p:cNvPr>
          <p:cNvCxnSpPr>
            <a:cxnSpLocks/>
          </p:cNvCxnSpPr>
          <p:nvPr/>
        </p:nvCxnSpPr>
        <p:spPr>
          <a:xfrm>
            <a:off x="9204386" y="5025471"/>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9E086AA-451D-3709-95E1-073A70F57697}"/>
              </a:ext>
            </a:extLst>
          </p:cNvPr>
          <p:cNvCxnSpPr>
            <a:cxnSpLocks/>
          </p:cNvCxnSpPr>
          <p:nvPr/>
        </p:nvCxnSpPr>
        <p:spPr>
          <a:xfrm>
            <a:off x="9204386" y="5258384"/>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4DF74431-B94A-340E-2F2D-9AC4CECEC8E0}"/>
              </a:ext>
            </a:extLst>
          </p:cNvPr>
          <p:cNvCxnSpPr>
            <a:cxnSpLocks/>
          </p:cNvCxnSpPr>
          <p:nvPr/>
        </p:nvCxnSpPr>
        <p:spPr>
          <a:xfrm>
            <a:off x="9204386" y="5448165"/>
            <a:ext cx="15009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39E8D89E-AF12-594D-1351-75ABF620B35E}"/>
              </a:ext>
            </a:extLst>
          </p:cNvPr>
          <p:cNvCxnSpPr>
            <a:cxnSpLocks/>
          </p:cNvCxnSpPr>
          <p:nvPr/>
        </p:nvCxnSpPr>
        <p:spPr>
          <a:xfrm>
            <a:off x="9204386" y="4396969"/>
            <a:ext cx="15009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96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755650" y="1155700"/>
            <a:ext cx="10595610" cy="1346972"/>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例如</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已知某</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条形码为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0903244981003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，请给出该条形码的完整二进制序列。</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问题分析：该条形码的第</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1</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，就是前缀码；第</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2-7</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903244”</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，就是六位左则数据符；第</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8-12</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98100”</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，是五位右侧数据符；第</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，就是是校验符。</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15" name="Picture 2">
            <a:extLst>
              <a:ext uri="{FF2B5EF4-FFF2-40B4-BE49-F238E27FC236}">
                <a16:creationId xmlns:a16="http://schemas.microsoft.com/office/drawing/2014/main" id="{AC1881AB-4BAA-FBAB-1F97-7A3506023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04" y="2747963"/>
            <a:ext cx="10223356" cy="13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文本框 15">
            <a:extLst>
              <a:ext uri="{FF2B5EF4-FFF2-40B4-BE49-F238E27FC236}">
                <a16:creationId xmlns:a16="http://schemas.microsoft.com/office/drawing/2014/main" id="{F16AA191-5F6B-D51F-FCAE-442EF44AD2C7}"/>
              </a:ext>
            </a:extLst>
          </p:cNvPr>
          <p:cNvSpPr txBox="1"/>
          <p:nvPr/>
        </p:nvSpPr>
        <p:spPr>
          <a:xfrm>
            <a:off x="755650" y="4276682"/>
            <a:ext cx="10595610" cy="1753237"/>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同理，我们可以获得</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码</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6966090118201</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的二进制编码为：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000000000,101,0001011, 0000101, 0000101, 0100111, 0001011,0001101, 01010, 1100110, 1100110, 1001000, 1101100, 1110010, 1100110, 101, 000000000</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请读者自行验证。</a:t>
            </a:r>
          </a:p>
        </p:txBody>
      </p:sp>
    </p:spTree>
    <p:extLst>
      <p:ext uri="{BB962C8B-B14F-4D97-AF65-F5344CB8AC3E}">
        <p14:creationId xmlns:p14="http://schemas.microsoft.com/office/powerpoint/2010/main" val="68760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11710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EAN-13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编码的</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Python</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程序</a:t>
            </a:r>
          </a:p>
        </p:txBody>
      </p:sp>
      <p:sp>
        <p:nvSpPr>
          <p:cNvPr id="6" name="文本框 5"/>
          <p:cNvSpPr txBox="1"/>
          <p:nvPr/>
        </p:nvSpPr>
        <p:spPr>
          <a:xfrm>
            <a:off x="1104181" y="1132891"/>
            <a:ext cx="9765102" cy="1830758"/>
          </a:xfrm>
          <a:prstGeom prst="rect">
            <a:avLst/>
          </a:prstGeom>
          <a:noFill/>
        </p:spPr>
        <p:txBody>
          <a:bodyPr wrap="square">
            <a:spAutoFit/>
          </a:bodyPr>
          <a:lstStyle/>
          <a:p>
            <a:pPr marL="342900" indent="-342900" fontAlgn="auto">
              <a:lnSpc>
                <a:spcPct val="132000"/>
              </a:lnSpc>
              <a:spcBef>
                <a:spcPts val="1200"/>
              </a:spcBef>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为了实现</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条形码编码程序，首先，需要为</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的编码规则设置一个数据结构，这里用列表类型</a:t>
            </a:r>
            <a:r>
              <a:rPr lang="en-US" altLang="zh-CN" sz="2000" dirty="0">
                <a:latin typeface="微软雅黑" panose="020B0503020204020204" pitchFamily="34" charset="-122"/>
                <a:ea typeface="微软雅黑" panose="020B0503020204020204" pitchFamily="34" charset="-122"/>
              </a:rPr>
              <a:t>rule</a:t>
            </a:r>
            <a:r>
              <a:rPr lang="zh-CN" altLang="en-US" sz="2000" dirty="0">
                <a:latin typeface="微软雅黑" panose="020B0503020204020204" pitchFamily="34" charset="-122"/>
                <a:ea typeface="微软雅黑" panose="020B0503020204020204" pitchFamily="34" charset="-122"/>
              </a:rPr>
              <a:t>表示；然后，为三个字符集</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设置一个数据结构，这里用列表类型</a:t>
            </a:r>
            <a:r>
              <a:rPr lang="en-US" altLang="zh-CN" sz="2000" dirty="0">
                <a:latin typeface="微软雅黑" panose="020B0503020204020204" pitchFamily="34" charset="-122"/>
                <a:ea typeface="微软雅黑" panose="020B0503020204020204" pitchFamily="34" charset="-122"/>
              </a:rPr>
              <a:t>charset</a:t>
            </a:r>
            <a:r>
              <a:rPr lang="zh-CN" altLang="en-US" sz="2000" dirty="0">
                <a:latin typeface="微软雅黑" panose="020B0503020204020204" pitchFamily="34" charset="-122"/>
                <a:ea typeface="微软雅黑" panose="020B0503020204020204" pitchFamily="34" charset="-122"/>
              </a:rPr>
              <a:t>表示。</a:t>
            </a:r>
          </a:p>
          <a:p>
            <a:pPr marL="342900" indent="-342900" fontAlgn="auto">
              <a:lnSpc>
                <a:spcPct val="132000"/>
              </a:lnSpc>
              <a:spcBef>
                <a:spcPts val="1200"/>
              </a:spcBef>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具体如下：</a:t>
            </a:r>
          </a:p>
        </p:txBody>
      </p:sp>
      <p:pic>
        <p:nvPicPr>
          <p:cNvPr id="9" name="Picture 4">
            <a:extLst>
              <a:ext uri="{FF2B5EF4-FFF2-40B4-BE49-F238E27FC236}">
                <a16:creationId xmlns:a16="http://schemas.microsoft.com/office/drawing/2014/main" id="{A45E1A61-DDF8-FA16-D492-28763AB63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49" y="3036157"/>
            <a:ext cx="8314169" cy="345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11710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EAN-13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编码的</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Python</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程序</a:t>
            </a:r>
          </a:p>
        </p:txBody>
      </p:sp>
      <p:sp>
        <p:nvSpPr>
          <p:cNvPr id="6" name="文本框 5"/>
          <p:cNvSpPr txBox="1"/>
          <p:nvPr/>
        </p:nvSpPr>
        <p:spPr>
          <a:xfrm>
            <a:off x="7625751" y="1210529"/>
            <a:ext cx="3319494" cy="1424493"/>
          </a:xfrm>
          <a:prstGeom prst="rect">
            <a:avLst/>
          </a:prstGeom>
          <a:noFill/>
        </p:spPr>
        <p:txBody>
          <a:bodyPr wrap="square">
            <a:spAutoFit/>
          </a:bodyPr>
          <a:lstStyle/>
          <a:p>
            <a:pPr marL="342900" indent="-342900" fontAlgn="auto">
              <a:lnSpc>
                <a:spcPct val="132000"/>
              </a:lnSpc>
              <a:spcBef>
                <a:spcPts val="1200"/>
              </a:spcBef>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最后，设计一个</a:t>
            </a:r>
            <a:r>
              <a:rPr lang="en-US" altLang="zh-CN" sz="2000" dirty="0">
                <a:latin typeface="微软雅黑" panose="020B0503020204020204" pitchFamily="34" charset="-122"/>
                <a:ea typeface="微软雅黑" panose="020B0503020204020204" pitchFamily="34" charset="-122"/>
              </a:rPr>
              <a:t>EAN</a:t>
            </a:r>
            <a:r>
              <a:rPr lang="zh-CN" altLang="en-US" sz="2000" dirty="0">
                <a:latin typeface="微软雅黑" panose="020B0503020204020204" pitchFamily="34" charset="-122"/>
                <a:ea typeface="微软雅黑" panose="020B0503020204020204" pitchFamily="34" charset="-122"/>
              </a:rPr>
              <a:t>编码函数</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a:t>
            </a:r>
          </a:p>
          <a:p>
            <a:pPr marL="342900" indent="-342900" fontAlgn="auto">
              <a:lnSpc>
                <a:spcPct val="132000"/>
              </a:lnSpc>
              <a:spcBef>
                <a:spcPts val="1200"/>
              </a:spcBef>
              <a:buClr>
                <a:schemeClr val="accent6"/>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具体</a:t>
            </a:r>
            <a:r>
              <a:rPr lang="en-US" altLang="zh-CN" sz="2000" dirty="0">
                <a:latin typeface="微软雅黑" panose="020B0503020204020204" pitchFamily="34" charset="-122"/>
                <a:ea typeface="微软雅黑" panose="020B0503020204020204" pitchFamily="34" charset="-122"/>
              </a:rPr>
              <a:t>Python</a:t>
            </a:r>
            <a:r>
              <a:rPr lang="zh-CN" altLang="en-US" sz="2000" dirty="0">
                <a:latin typeface="微软雅黑" panose="020B0503020204020204" pitchFamily="34" charset="-122"/>
                <a:ea typeface="微软雅黑" panose="020B0503020204020204" pitchFamily="34" charset="-122"/>
              </a:rPr>
              <a:t>程序如下。</a:t>
            </a:r>
          </a:p>
        </p:txBody>
      </p:sp>
      <p:pic>
        <p:nvPicPr>
          <p:cNvPr id="5" name="Picture 2">
            <a:extLst>
              <a:ext uri="{FF2B5EF4-FFF2-40B4-BE49-F238E27FC236}">
                <a16:creationId xmlns:a16="http://schemas.microsoft.com/office/drawing/2014/main" id="{AF6B8C2C-4094-7851-7EE3-F7AF57C2C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0" y="1276709"/>
            <a:ext cx="7137366" cy="494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C0B4EBE2-D105-FEA6-12DB-7DDE9FF4F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210" y="3894352"/>
            <a:ext cx="5932035" cy="133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a:extLst>
              <a:ext uri="{FF2B5EF4-FFF2-40B4-BE49-F238E27FC236}">
                <a16:creationId xmlns:a16="http://schemas.microsoft.com/office/drawing/2014/main" id="{B8648396-BF29-111D-180B-1133612E65E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3210" y="5343265"/>
            <a:ext cx="5932035" cy="1258230"/>
          </a:xfrm>
          <a:prstGeom prst="rect">
            <a:avLst/>
          </a:prstGeom>
          <a:noFill/>
          <a:ln>
            <a:noFill/>
          </a:ln>
        </p:spPr>
      </p:pic>
      <p:cxnSp>
        <p:nvCxnSpPr>
          <p:cNvPr id="3" name="直接连接符 2">
            <a:extLst>
              <a:ext uri="{FF2B5EF4-FFF2-40B4-BE49-F238E27FC236}">
                <a16:creationId xmlns:a16="http://schemas.microsoft.com/office/drawing/2014/main" id="{7A91819A-C845-41FF-BB88-A46CAEAC3776}"/>
              </a:ext>
            </a:extLst>
          </p:cNvPr>
          <p:cNvCxnSpPr/>
          <p:nvPr/>
        </p:nvCxnSpPr>
        <p:spPr>
          <a:xfrm>
            <a:off x="4908430" y="3769743"/>
            <a:ext cx="6036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ABF30CCE-7DAA-1C33-BC34-EE9C6B7BF747}"/>
              </a:ext>
            </a:extLst>
          </p:cNvPr>
          <p:cNvCxnSpPr/>
          <p:nvPr/>
        </p:nvCxnSpPr>
        <p:spPr>
          <a:xfrm>
            <a:off x="4908430" y="3769743"/>
            <a:ext cx="0" cy="2915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52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035738"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EAN-13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校验码的计算方法</a:t>
            </a:r>
          </a:p>
        </p:txBody>
      </p:sp>
      <p:sp>
        <p:nvSpPr>
          <p:cNvPr id="6" name="文本框 5"/>
          <p:cNvSpPr txBox="1"/>
          <p:nvPr/>
        </p:nvSpPr>
        <p:spPr>
          <a:xfrm>
            <a:off x="841512" y="1095911"/>
            <a:ext cx="10260686" cy="542251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在</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中，有</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位校验码用来验证编码的可靠性。该校验码的计算方法如下：</a:t>
            </a: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设置校验码所在位置为序号</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，按从右至左的顺序分配位置序号</a:t>
            </a:r>
            <a:r>
              <a:rPr lang="en-US" altLang="zh-CN" sz="2000" dirty="0">
                <a:latin typeface="微软雅黑" panose="020B0503020204020204" pitchFamily="34" charset="-122"/>
                <a:ea typeface="微软雅黑" panose="020B0503020204020204" pitchFamily="34" charset="-122"/>
              </a:rPr>
              <a:t>2~13;</a:t>
            </a:r>
            <a:r>
              <a:rPr lang="zh-CN" altLang="en-US" sz="2000" dirty="0">
                <a:latin typeface="微软雅黑" panose="020B0503020204020204" pitchFamily="34" charset="-122"/>
                <a:ea typeface="微软雅黑" panose="020B0503020204020204" pitchFamily="34" charset="-122"/>
              </a:rPr>
              <a:t>按照位序号将条形码符号中的任一个数字码表示为</a:t>
            </a:r>
            <a:r>
              <a:rPr lang="en-US" altLang="zh-CN" sz="2000" dirty="0">
                <a:latin typeface="微软雅黑" panose="020B0503020204020204" pitchFamily="34" charset="-122"/>
                <a:ea typeface="微软雅黑" panose="020B0503020204020204" pitchFamily="34" charset="-122"/>
              </a:rPr>
              <a:t>X</a:t>
            </a:r>
            <a:r>
              <a:rPr lang="en-US" altLang="zh-CN" sz="2000" baseline="-25000" dirty="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，其中</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为位置序号</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从位置序号</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开始，计算全部序号为偶数的数字之和，结果乘以</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，得到乘积</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从位置序号</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开始，计算全部序号为奇数的数字之和，得到乘积</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对</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求和，得到</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，即</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3</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1</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2</a:t>
            </a:r>
            <a:r>
              <a:rPr lang="en-US" altLang="zh-CN" sz="2000" dirty="0">
                <a:latin typeface="微软雅黑" panose="020B0503020204020204" pitchFamily="34" charset="-122"/>
                <a:ea typeface="微软雅黑" panose="020B0503020204020204" pitchFamily="34" charset="-122"/>
              </a:rPr>
              <a:t>;</a:t>
            </a: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将</a:t>
            </a:r>
            <a:r>
              <a:rPr lang="en-US" altLang="zh-CN" sz="2000" dirty="0">
                <a:latin typeface="微软雅黑" panose="020B0503020204020204" pitchFamily="34" charset="-122"/>
                <a:ea typeface="微软雅黑" panose="020B0503020204020204" pitchFamily="34" charset="-122"/>
              </a:rPr>
              <a:t>N</a:t>
            </a:r>
            <a:r>
              <a:rPr lang="en-US" altLang="zh-CN" sz="2000" baseline="-25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除以</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，求得余数</a:t>
            </a:r>
            <a:r>
              <a:rPr lang="en-US" altLang="zh-CN" sz="2000" dirty="0">
                <a:latin typeface="微软雅黑" panose="020B0503020204020204" pitchFamily="34" charset="-122"/>
                <a:ea typeface="微软雅黑" panose="020B0503020204020204" pitchFamily="34" charset="-122"/>
              </a:rPr>
              <a:t>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457200" indent="-457200" fontAlgn="auto">
              <a:lnSpc>
                <a:spcPct val="132000"/>
              </a:lnSpc>
              <a:spcBef>
                <a:spcPts val="1200"/>
              </a:spcBef>
              <a:buClr>
                <a:schemeClr val="accent6"/>
              </a:buClr>
              <a:buFont typeface="+mj-ea"/>
              <a:buAutoNum type="circleNumDbPlain"/>
            </a:pPr>
            <a:r>
              <a:rPr lang="zh-CN" altLang="en-US" sz="2000" dirty="0">
                <a:latin typeface="微软雅黑" panose="020B0503020204020204" pitchFamily="34" charset="-122"/>
                <a:ea typeface="微软雅黑" panose="020B0503020204020204" pitchFamily="34" charset="-122"/>
              </a:rPr>
              <a:t>计算</a:t>
            </a:r>
            <a:r>
              <a:rPr lang="en-US" altLang="zh-CN" sz="2000" dirty="0">
                <a:latin typeface="微软雅黑" panose="020B0503020204020204" pitchFamily="34" charset="-122"/>
                <a:ea typeface="微软雅黑" panose="020B0503020204020204" pitchFamily="34" charset="-122"/>
              </a:rPr>
              <a:t>10-M</a:t>
            </a:r>
            <a:r>
              <a:rPr lang="zh-CN" altLang="en-US" sz="2000" dirty="0">
                <a:latin typeface="微软雅黑" panose="020B0503020204020204" pitchFamily="34" charset="-122"/>
                <a:ea typeface="微软雅黑" panose="020B0503020204020204" pitchFamily="34" charset="-122"/>
              </a:rPr>
              <a:t>的差，并将差值进行模</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运算，其结果即为校验码的值。</a:t>
            </a:r>
          </a:p>
        </p:txBody>
      </p:sp>
      <p:pic>
        <p:nvPicPr>
          <p:cNvPr id="8" name="Picture 3">
            <a:extLst>
              <a:ext uri="{FF2B5EF4-FFF2-40B4-BE49-F238E27FC236}">
                <a16:creationId xmlns:a16="http://schemas.microsoft.com/office/drawing/2014/main" id="{EBBC8267-84BC-2528-4FF6-42B92F3CF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699" b="48907"/>
          <a:stretch/>
        </p:blipFill>
        <p:spPr bwMode="auto">
          <a:xfrm>
            <a:off x="841512" y="3299602"/>
            <a:ext cx="10181176" cy="4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FFC5A52B-86B4-9279-9295-F0D6D029A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945" b="28661"/>
          <a:stretch/>
        </p:blipFill>
        <p:spPr bwMode="auto">
          <a:xfrm>
            <a:off x="841512" y="4333805"/>
            <a:ext cx="10181176" cy="4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9DAD1A1D-4151-D446-B3DC-B704F0FB5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921" y="4922344"/>
            <a:ext cx="4877920" cy="1072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66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005412" y="1225309"/>
            <a:ext cx="10260686" cy="1424493"/>
          </a:xfrm>
          <a:prstGeom prst="rect">
            <a:avLst/>
          </a:prstGeom>
          <a:noFill/>
        </p:spPr>
        <p:txBody>
          <a:bodyPr wrap="square">
            <a:spAutoFit/>
          </a:bodyPr>
          <a:lstStyle/>
          <a:p>
            <a:pPr marL="342900" indent="-342900" fontAlgn="auto">
              <a:lnSpc>
                <a:spcPct val="132000"/>
              </a:lnSpc>
              <a:spcBef>
                <a:spcPts val="600"/>
              </a:spcBef>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显然，基于</a:t>
            </a:r>
            <a:r>
              <a:rPr lang="en-US" altLang="zh-CN" sz="2000" dirty="0">
                <a:latin typeface="微软雅黑" panose="020B0503020204020204" pitchFamily="34" charset="-122"/>
                <a:ea typeface="微软雅黑" panose="020B0503020204020204" pitchFamily="34" charset="-122"/>
              </a:rPr>
              <a:t>EAN-13</a:t>
            </a:r>
            <a:r>
              <a:rPr lang="zh-CN" altLang="en-US" sz="2000" dirty="0">
                <a:latin typeface="微软雅黑" panose="020B0503020204020204" pitchFamily="34" charset="-122"/>
                <a:ea typeface="微软雅黑" panose="020B0503020204020204" pitchFamily="34" charset="-122"/>
              </a:rPr>
              <a:t>编码规则实现条形码生成，程序程序较为复杂。</a:t>
            </a:r>
          </a:p>
          <a:p>
            <a:pPr marL="342900" indent="-342900" fontAlgn="auto">
              <a:lnSpc>
                <a:spcPct val="132000"/>
              </a:lnSpc>
              <a:spcBef>
                <a:spcPts val="600"/>
              </a:spcBef>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实际上，为了简化编程，也可以直接引用</a:t>
            </a:r>
            <a:r>
              <a:rPr lang="en-US" altLang="zh-CN" sz="2000" dirty="0">
                <a:latin typeface="微软雅黑" panose="020B0503020204020204" pitchFamily="34" charset="-122"/>
                <a:ea typeface="微软雅黑" panose="020B0503020204020204" pitchFamily="34" charset="-122"/>
              </a:rPr>
              <a:t>Python</a:t>
            </a:r>
            <a:r>
              <a:rPr lang="zh-CN" altLang="en-US" sz="2000" dirty="0">
                <a:latin typeface="微软雅黑" panose="020B0503020204020204" pitchFamily="34" charset="-122"/>
                <a:ea typeface="微软雅黑" panose="020B0503020204020204" pitchFamily="34" charset="-122"/>
              </a:rPr>
              <a:t>中</a:t>
            </a:r>
            <a:r>
              <a:rPr lang="en-US" altLang="zh-CN" sz="2000" dirty="0" err="1">
                <a:latin typeface="微软雅黑" panose="020B0503020204020204" pitchFamily="34" charset="-122"/>
                <a:ea typeface="微软雅黑" panose="020B0503020204020204" pitchFamily="34" charset="-122"/>
              </a:rPr>
              <a:t>pyStrich</a:t>
            </a:r>
            <a:r>
              <a:rPr lang="zh-CN" altLang="en-US" sz="2000" dirty="0">
                <a:latin typeface="微软雅黑" panose="020B0503020204020204" pitchFamily="34" charset="-122"/>
                <a:ea typeface="微软雅黑" panose="020B0503020204020204" pitchFamily="34" charset="-122"/>
              </a:rPr>
              <a:t>库来实现条形码的生成。</a:t>
            </a:r>
          </a:p>
          <a:p>
            <a:pPr marL="342900" indent="-342900" fontAlgn="auto">
              <a:lnSpc>
                <a:spcPct val="132000"/>
              </a:lnSpc>
              <a:spcBef>
                <a:spcPts val="600"/>
              </a:spcBef>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具体方法如下：</a:t>
            </a:r>
          </a:p>
        </p:txBody>
      </p:sp>
      <p:sp>
        <p:nvSpPr>
          <p:cNvPr id="7" name="椭圆 6">
            <a:extLst>
              <a:ext uri="{FF2B5EF4-FFF2-40B4-BE49-F238E27FC236}">
                <a16:creationId xmlns:a16="http://schemas.microsoft.com/office/drawing/2014/main" id="{D8EF3E42-595E-9AE4-B101-DEA488D124F5}"/>
              </a:ext>
            </a:extLst>
          </p:cNvPr>
          <p:cNvSpPr/>
          <p:nvPr/>
        </p:nvSpPr>
        <p:spPr>
          <a:xfrm>
            <a:off x="1492365" y="3790936"/>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a:extLst>
              <a:ext uri="{FF2B5EF4-FFF2-40B4-BE49-F238E27FC236}">
                <a16:creationId xmlns:a16="http://schemas.microsoft.com/office/drawing/2014/main" id="{07671E93-8221-A3F5-A7B1-B1E89AF797B2}"/>
              </a:ext>
            </a:extLst>
          </p:cNvPr>
          <p:cNvSpPr/>
          <p:nvPr/>
        </p:nvSpPr>
        <p:spPr>
          <a:xfrm>
            <a:off x="3600479" y="2722117"/>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2" name="直接连接符 11">
            <a:extLst>
              <a:ext uri="{FF2B5EF4-FFF2-40B4-BE49-F238E27FC236}">
                <a16:creationId xmlns:a16="http://schemas.microsoft.com/office/drawing/2014/main" id="{995BAEEF-7E1D-C3B4-268D-D2D3BA1FFFC7}"/>
              </a:ext>
            </a:extLst>
          </p:cNvPr>
          <p:cNvCxnSpPr>
            <a:cxnSpLocks/>
          </p:cNvCxnSpPr>
          <p:nvPr/>
        </p:nvCxnSpPr>
        <p:spPr>
          <a:xfrm>
            <a:off x="3162072" y="2959178"/>
            <a:ext cx="0" cy="27659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9E2BD97-DBB1-3FAB-36E5-1D859A6048A9}"/>
              </a:ext>
            </a:extLst>
          </p:cNvPr>
          <p:cNvCxnSpPr/>
          <p:nvPr/>
        </p:nvCxnSpPr>
        <p:spPr>
          <a:xfrm>
            <a:off x="3159719" y="2959178"/>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a:extLst>
              <a:ext uri="{FF2B5EF4-FFF2-40B4-BE49-F238E27FC236}">
                <a16:creationId xmlns:a16="http://schemas.microsoft.com/office/drawing/2014/main" id="{BD15420E-050F-8069-6E77-8A3333C40D63}"/>
              </a:ext>
            </a:extLst>
          </p:cNvPr>
          <p:cNvCxnSpPr/>
          <p:nvPr/>
        </p:nvCxnSpPr>
        <p:spPr>
          <a:xfrm>
            <a:off x="3160167" y="3662121"/>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5" name="直接连接符 14">
            <a:extLst>
              <a:ext uri="{FF2B5EF4-FFF2-40B4-BE49-F238E27FC236}">
                <a16:creationId xmlns:a16="http://schemas.microsoft.com/office/drawing/2014/main" id="{47F8F699-F2F7-0E8A-9D87-F69FEC27B800}"/>
              </a:ext>
            </a:extLst>
          </p:cNvPr>
          <p:cNvCxnSpPr/>
          <p:nvPr/>
        </p:nvCxnSpPr>
        <p:spPr>
          <a:xfrm>
            <a:off x="3159952" y="4348830"/>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a:extLst>
              <a:ext uri="{FF2B5EF4-FFF2-40B4-BE49-F238E27FC236}">
                <a16:creationId xmlns:a16="http://schemas.microsoft.com/office/drawing/2014/main" id="{EB33A017-20C7-F9B3-9A84-3600995973C0}"/>
              </a:ext>
            </a:extLst>
          </p:cNvPr>
          <p:cNvSpPr/>
          <p:nvPr/>
        </p:nvSpPr>
        <p:spPr>
          <a:xfrm>
            <a:off x="3600479" y="3396723"/>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a:extLst>
              <a:ext uri="{FF2B5EF4-FFF2-40B4-BE49-F238E27FC236}">
                <a16:creationId xmlns:a16="http://schemas.microsoft.com/office/drawing/2014/main" id="{457685B5-0765-79B2-0C02-B59A81B72B8D}"/>
              </a:ext>
            </a:extLst>
          </p:cNvPr>
          <p:cNvSpPr/>
          <p:nvPr/>
        </p:nvSpPr>
        <p:spPr>
          <a:xfrm>
            <a:off x="3600479" y="4105625"/>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arrow-pointing-left-circular-button_20407">
            <a:extLst>
              <a:ext uri="{FF2B5EF4-FFF2-40B4-BE49-F238E27FC236}">
                <a16:creationId xmlns:a16="http://schemas.microsoft.com/office/drawing/2014/main" id="{048A7175-2D64-225A-5248-C0DB3E4BE196}"/>
              </a:ext>
            </a:extLst>
          </p:cNvPr>
          <p:cNvSpPr>
            <a:spLocks noChangeAspect="1"/>
          </p:cNvSpPr>
          <p:nvPr/>
        </p:nvSpPr>
        <p:spPr bwMode="auto">
          <a:xfrm>
            <a:off x="1803511" y="4081748"/>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a:extLst>
              <a:ext uri="{FF2B5EF4-FFF2-40B4-BE49-F238E27FC236}">
                <a16:creationId xmlns:a16="http://schemas.microsoft.com/office/drawing/2014/main" id="{B0CFF6FB-824C-C483-34C0-2BD6C38E7EC8}"/>
              </a:ext>
            </a:extLst>
          </p:cNvPr>
          <p:cNvSpPr txBox="1"/>
          <p:nvPr/>
        </p:nvSpPr>
        <p:spPr>
          <a:xfrm>
            <a:off x="4119017" y="2660061"/>
            <a:ext cx="7570470" cy="3313664"/>
          </a:xfrm>
          <a:prstGeom prst="rect">
            <a:avLst/>
          </a:prstGeom>
          <a:noFill/>
        </p:spPr>
        <p:txBody>
          <a:bodyPr wrap="square" rtlCol="0">
            <a:spAutoFit/>
          </a:bodyPr>
          <a:lstStyle/>
          <a:p>
            <a:pPr algn="l" fontAlgn="auto">
              <a:lnSpc>
                <a:spcPct val="132000"/>
              </a:lnSpc>
              <a:spcBef>
                <a:spcPts val="24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安装</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pyStrich</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库（</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pip install </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pyStrich</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p>
          <a:p>
            <a:pPr algn="l" fontAlgn="auto">
              <a:lnSpc>
                <a:spcPct val="132000"/>
              </a:lnSpc>
              <a:spcBef>
                <a:spcPts val="24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引用</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pyStrich</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库中</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EAN13</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编码器；</a:t>
            </a:r>
          </a:p>
          <a:p>
            <a:pPr algn="l" fontAlgn="auto">
              <a:lnSpc>
                <a:spcPct val="132000"/>
              </a:lnSpc>
              <a:spcBef>
                <a:spcPts val="24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输入条码；</a:t>
            </a:r>
          </a:p>
          <a:p>
            <a:pPr algn="l" fontAlgn="auto">
              <a:lnSpc>
                <a:spcPct val="132000"/>
              </a:lnSpc>
              <a:spcBef>
                <a:spcPts val="24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调用</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EAN13Encoder()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函数；</a:t>
            </a:r>
          </a:p>
          <a:p>
            <a:pPr algn="l" fontAlgn="auto">
              <a:lnSpc>
                <a:spcPct val="132000"/>
              </a:lnSpc>
              <a:spcBef>
                <a:spcPts val="24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生成条形码图形。</a:t>
            </a:r>
          </a:p>
        </p:txBody>
      </p:sp>
      <p:cxnSp>
        <p:nvCxnSpPr>
          <p:cNvPr id="20" name="直接连接符 19">
            <a:extLst>
              <a:ext uri="{FF2B5EF4-FFF2-40B4-BE49-F238E27FC236}">
                <a16:creationId xmlns:a16="http://schemas.microsoft.com/office/drawing/2014/main" id="{724BC2CB-3D08-45A1-3719-466AE9BB4C57}"/>
              </a:ext>
            </a:extLst>
          </p:cNvPr>
          <p:cNvCxnSpPr/>
          <p:nvPr/>
        </p:nvCxnSpPr>
        <p:spPr>
          <a:xfrm>
            <a:off x="3199957" y="5014069"/>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1" name="椭圆 20">
            <a:extLst>
              <a:ext uri="{FF2B5EF4-FFF2-40B4-BE49-F238E27FC236}">
                <a16:creationId xmlns:a16="http://schemas.microsoft.com/office/drawing/2014/main" id="{AF6E16BB-A61C-D36F-8DEF-EB8898C97DEE}"/>
              </a:ext>
            </a:extLst>
          </p:cNvPr>
          <p:cNvSpPr/>
          <p:nvPr/>
        </p:nvSpPr>
        <p:spPr>
          <a:xfrm>
            <a:off x="3600479" y="4788644"/>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25" name="直接连接符 24">
            <a:extLst>
              <a:ext uri="{FF2B5EF4-FFF2-40B4-BE49-F238E27FC236}">
                <a16:creationId xmlns:a16="http://schemas.microsoft.com/office/drawing/2014/main" id="{4A565BEE-B7F8-D696-E9FD-FBE8C4556723}"/>
              </a:ext>
            </a:extLst>
          </p:cNvPr>
          <p:cNvCxnSpPr/>
          <p:nvPr/>
        </p:nvCxnSpPr>
        <p:spPr>
          <a:xfrm>
            <a:off x="3199957" y="572514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6" name="椭圆 25">
            <a:extLst>
              <a:ext uri="{FF2B5EF4-FFF2-40B4-BE49-F238E27FC236}">
                <a16:creationId xmlns:a16="http://schemas.microsoft.com/office/drawing/2014/main" id="{15E17BCA-28AD-588F-8C4F-6B9FED4CD619}"/>
              </a:ext>
            </a:extLst>
          </p:cNvPr>
          <p:cNvSpPr/>
          <p:nvPr/>
        </p:nvSpPr>
        <p:spPr>
          <a:xfrm>
            <a:off x="3600479" y="549972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7" name="文本框 26">
            <a:extLst>
              <a:ext uri="{FF2B5EF4-FFF2-40B4-BE49-F238E27FC236}">
                <a16:creationId xmlns:a16="http://schemas.microsoft.com/office/drawing/2014/main" id="{BC698B72-3CB7-0CED-E915-EA3E1F753E0F}"/>
              </a:ext>
            </a:extLst>
          </p:cNvPr>
          <p:cNvSpPr txBox="1"/>
          <p:nvPr/>
        </p:nvSpPr>
        <p:spPr>
          <a:xfrm>
            <a:off x="1152061" y="6140154"/>
            <a:ext cx="10260686" cy="458074"/>
          </a:xfrm>
          <a:prstGeom prst="rect">
            <a:avLst/>
          </a:prstGeom>
          <a:noFill/>
        </p:spPr>
        <p:txBody>
          <a:bodyPr wrap="square">
            <a:spAutoFit/>
          </a:bodyPr>
          <a:lstStyle/>
          <a:p>
            <a:pPr marL="342900" indent="-342900" fontAlgn="auto">
              <a:lnSpc>
                <a:spcPct val="132000"/>
              </a:lnSpc>
              <a:spcBef>
                <a:spcPts val="600"/>
              </a:spcBef>
              <a:buClr>
                <a:schemeClr val="accent6"/>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具体程序如下所示。</a:t>
            </a:r>
          </a:p>
        </p:txBody>
      </p:sp>
    </p:spTree>
    <p:extLst>
      <p:ext uri="{BB962C8B-B14F-4D97-AF65-F5344CB8AC3E}">
        <p14:creationId xmlns:p14="http://schemas.microsoft.com/office/powerpoint/2010/main" val="1636456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4236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一维条形码实例：</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EAN</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15" name="Picture 2">
            <a:extLst>
              <a:ext uri="{FF2B5EF4-FFF2-40B4-BE49-F238E27FC236}">
                <a16:creationId xmlns:a16="http://schemas.microsoft.com/office/drawing/2014/main" id="{6E930794-240E-78A7-346A-E0B7E3684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30" y="1516211"/>
            <a:ext cx="9755411" cy="4540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406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68910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5.1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物联网的概念与体系</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468120"/>
            <a:ext cx="9456420" cy="1249573"/>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什么是物联网？</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物联网，作为新技术，定义千差万别。</a:t>
            </a:r>
          </a:p>
        </p:txBody>
      </p:sp>
      <p:sp>
        <p:nvSpPr>
          <p:cNvPr id="21" name="椭圆 20"/>
          <p:cNvSpPr/>
          <p:nvPr/>
        </p:nvSpPr>
        <p:spPr>
          <a:xfrm>
            <a:off x="870988" y="147558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20769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4" name="矩形 23">
            <a:extLst>
              <a:ext uri="{FF2B5EF4-FFF2-40B4-BE49-F238E27FC236}">
                <a16:creationId xmlns:a16="http://schemas.microsoft.com/office/drawing/2014/main" id="{03ECE678-AF96-9C47-30B7-6DF324A56FFE}"/>
              </a:ext>
            </a:extLst>
          </p:cNvPr>
          <p:cNvSpPr/>
          <p:nvPr/>
        </p:nvSpPr>
        <p:spPr>
          <a:xfrm>
            <a:off x="870988" y="3191792"/>
            <a:ext cx="9981041" cy="2053068"/>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a:extLst>
              <a:ext uri="{FF2B5EF4-FFF2-40B4-BE49-F238E27FC236}">
                <a16:creationId xmlns:a16="http://schemas.microsoft.com/office/drawing/2014/main" id="{BC9D05EC-F1DD-D488-1B7B-23D7CDE69791}"/>
              </a:ext>
            </a:extLst>
          </p:cNvPr>
          <p:cNvSpPr txBox="1"/>
          <p:nvPr/>
        </p:nvSpPr>
        <p:spPr>
          <a:xfrm>
            <a:off x="1121434" y="3382063"/>
            <a:ext cx="9342408" cy="1676293"/>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一个普遍可接受的定义为：物联网是通过使用</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、传感器、红外感应器、全球定位系统、激光扫描器等信息采集设备，按约定的协议，把任何物品与互联网连接起来，进行信息交换和通信，以实现智能化识别、定位、跟踪、监控和管理的一种网络（或系统）。</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332964"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5.3.5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二维条形码</a:t>
            </a:r>
          </a:p>
        </p:txBody>
      </p:sp>
      <p:sp>
        <p:nvSpPr>
          <p:cNvPr id="5" name="文本框 4"/>
          <p:cNvSpPr txBox="1"/>
          <p:nvPr/>
        </p:nvSpPr>
        <p:spPr>
          <a:xfrm>
            <a:off x="755650" y="1155700"/>
            <a:ext cx="10595610" cy="863763"/>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二维码，即</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码，共有</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40</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个尺寸，包括</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21×21</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点阵、</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25×25</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点阵，最高是</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177×177</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点阵。一个标准的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二维码的结构如图所示。</a:t>
            </a:r>
          </a:p>
        </p:txBody>
      </p:sp>
      <p:pic>
        <p:nvPicPr>
          <p:cNvPr id="15" name="图片 14" descr="图片2">
            <a:extLst>
              <a:ext uri="{FF2B5EF4-FFF2-40B4-BE49-F238E27FC236}">
                <a16:creationId xmlns:a16="http://schemas.microsoft.com/office/drawing/2014/main" id="{391CD889-C6CB-821B-18A3-BAE1D2878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497" y="2356832"/>
            <a:ext cx="4878334" cy="4057775"/>
          </a:xfrm>
          <a:prstGeom prst="rect">
            <a:avLst/>
          </a:prstGeom>
          <a:noFill/>
          <a:ln>
            <a:noFill/>
          </a:ln>
        </p:spPr>
      </p:pic>
      <p:sp>
        <p:nvSpPr>
          <p:cNvPr id="16" name="文本框 15">
            <a:extLst>
              <a:ext uri="{FF2B5EF4-FFF2-40B4-BE49-F238E27FC236}">
                <a16:creationId xmlns:a16="http://schemas.microsoft.com/office/drawing/2014/main" id="{71981154-E6C3-879D-31B4-63D1345BE4FC}"/>
              </a:ext>
            </a:extLst>
          </p:cNvPr>
          <p:cNvSpPr txBox="1"/>
          <p:nvPr/>
        </p:nvSpPr>
        <p:spPr>
          <a:xfrm>
            <a:off x="6173038" y="2356832"/>
            <a:ext cx="5261401" cy="4096442"/>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位置探测图形：用于标记二维码的矩形大小，个数为</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，同时确认二维码的方向。</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位置探测图形分隔符：留白是为了更好地识别图形。</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定位图形：扫描的标准线，以免扫描歪斜。</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校正图形：</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25×25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点阵以上二维码才需要。校正图形的数量和位置由点阵规格确定。</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格式信息：存放二维码纠错级别，如</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L M Q H</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四个级别。</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版本信息：用来标识</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QR </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码的</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40 </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种规格</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数据码和纠错码：存放数据和纠错信息，其中，纠错信息用于修正二维码损坏带来的错误。</a:t>
            </a:r>
          </a:p>
        </p:txBody>
      </p:sp>
    </p:spTree>
    <p:extLst>
      <p:ext uri="{BB962C8B-B14F-4D97-AF65-F5344CB8AC3E}">
        <p14:creationId xmlns:p14="http://schemas.microsoft.com/office/powerpoint/2010/main" val="394390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570208"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二维码的数据编码</a:t>
            </a:r>
          </a:p>
        </p:txBody>
      </p:sp>
      <p:sp>
        <p:nvSpPr>
          <p:cNvPr id="5" name="文本框 4"/>
          <p:cNvSpPr txBox="1"/>
          <p:nvPr/>
        </p:nvSpPr>
        <p:spPr>
          <a:xfrm>
            <a:off x="755650" y="1155700"/>
            <a:ext cx="10595610" cy="863763"/>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在二维码中，数据编码就是将数据字符转换为位流，每</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8</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位一个码字，整体构成一个数据的码字序列。</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码的数据编码过程主要包括以下几个步骤：</a:t>
            </a:r>
          </a:p>
        </p:txBody>
      </p:sp>
      <p:sp>
        <p:nvSpPr>
          <p:cNvPr id="6" name="椭圆 5">
            <a:extLst>
              <a:ext uri="{FF2B5EF4-FFF2-40B4-BE49-F238E27FC236}">
                <a16:creationId xmlns:a16="http://schemas.microsoft.com/office/drawing/2014/main" id="{6527CFE7-5492-87C2-590D-B3E19580DC0D}"/>
              </a:ext>
            </a:extLst>
          </p:cNvPr>
          <p:cNvSpPr/>
          <p:nvPr/>
        </p:nvSpPr>
        <p:spPr>
          <a:xfrm>
            <a:off x="1220763" y="2492418"/>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a:extLst>
              <a:ext uri="{FF2B5EF4-FFF2-40B4-BE49-F238E27FC236}">
                <a16:creationId xmlns:a16="http://schemas.microsoft.com/office/drawing/2014/main" id="{A014BD71-C401-17A8-5F26-F075C72F53F8}"/>
              </a:ext>
            </a:extLst>
          </p:cNvPr>
          <p:cNvSpPr/>
          <p:nvPr/>
        </p:nvSpPr>
        <p:spPr>
          <a:xfrm>
            <a:off x="1227113" y="249769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椭圆 7">
            <a:extLst>
              <a:ext uri="{FF2B5EF4-FFF2-40B4-BE49-F238E27FC236}">
                <a16:creationId xmlns:a16="http://schemas.microsoft.com/office/drawing/2014/main" id="{D69E4479-5E57-44FF-7E67-609C695F653E}"/>
              </a:ext>
            </a:extLst>
          </p:cNvPr>
          <p:cNvSpPr/>
          <p:nvPr/>
        </p:nvSpPr>
        <p:spPr>
          <a:xfrm>
            <a:off x="2326062" y="234577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椭圆 10">
            <a:extLst>
              <a:ext uri="{FF2B5EF4-FFF2-40B4-BE49-F238E27FC236}">
                <a16:creationId xmlns:a16="http://schemas.microsoft.com/office/drawing/2014/main" id="{706A58DA-CA88-2E97-22C9-1000A6A2D57D}"/>
              </a:ext>
            </a:extLst>
          </p:cNvPr>
          <p:cNvSpPr/>
          <p:nvPr/>
        </p:nvSpPr>
        <p:spPr>
          <a:xfrm>
            <a:off x="2457006" y="2505667"/>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文本框 9">
            <a:extLst>
              <a:ext uri="{FF2B5EF4-FFF2-40B4-BE49-F238E27FC236}">
                <a16:creationId xmlns:a16="http://schemas.microsoft.com/office/drawing/2014/main" id="{A0925D8B-9684-E6E1-5BA4-BD3CD0046A5D}"/>
              </a:ext>
            </a:extLst>
          </p:cNvPr>
          <p:cNvSpPr txBox="1"/>
          <p:nvPr/>
        </p:nvSpPr>
        <p:spPr>
          <a:xfrm>
            <a:off x="803275" y="4131954"/>
            <a:ext cx="2971800" cy="2249077"/>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数据分析：在这个阶段需要明确进行编码的字符类型，按照规定将数据转换成符号字符，定义编码的纠错级别，当纠错级别定义越高则写入数据量就越小。</a:t>
            </a:r>
          </a:p>
        </p:txBody>
      </p:sp>
      <p:sp>
        <p:nvSpPr>
          <p:cNvPr id="12" name="椭圆 11">
            <a:extLst>
              <a:ext uri="{FF2B5EF4-FFF2-40B4-BE49-F238E27FC236}">
                <a16:creationId xmlns:a16="http://schemas.microsoft.com/office/drawing/2014/main" id="{E87D3E3B-3499-8593-9A28-E46FFA806CEF}"/>
              </a:ext>
            </a:extLst>
          </p:cNvPr>
          <p:cNvSpPr/>
          <p:nvPr/>
        </p:nvSpPr>
        <p:spPr>
          <a:xfrm>
            <a:off x="5125068" y="2483266"/>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3" name="椭圆 12">
            <a:extLst>
              <a:ext uri="{FF2B5EF4-FFF2-40B4-BE49-F238E27FC236}">
                <a16:creationId xmlns:a16="http://schemas.microsoft.com/office/drawing/2014/main" id="{7C03FAC5-91D9-99FE-0CD2-1EBD18D15B2D}"/>
              </a:ext>
            </a:extLst>
          </p:cNvPr>
          <p:cNvSpPr/>
          <p:nvPr/>
        </p:nvSpPr>
        <p:spPr>
          <a:xfrm>
            <a:off x="5119581" y="2490479"/>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椭圆 13">
            <a:extLst>
              <a:ext uri="{FF2B5EF4-FFF2-40B4-BE49-F238E27FC236}">
                <a16:creationId xmlns:a16="http://schemas.microsoft.com/office/drawing/2014/main" id="{511E62FC-8859-84B4-BBD5-7D5EC6941539}"/>
              </a:ext>
            </a:extLst>
          </p:cNvPr>
          <p:cNvSpPr/>
          <p:nvPr/>
        </p:nvSpPr>
        <p:spPr>
          <a:xfrm>
            <a:off x="6212036" y="2338559"/>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文本框 16">
            <a:extLst>
              <a:ext uri="{FF2B5EF4-FFF2-40B4-BE49-F238E27FC236}">
                <a16:creationId xmlns:a16="http://schemas.microsoft.com/office/drawing/2014/main" id="{409FC1A8-6433-74E4-6BBA-FF98952913A4}"/>
              </a:ext>
            </a:extLst>
          </p:cNvPr>
          <p:cNvSpPr txBox="1"/>
          <p:nvPr/>
        </p:nvSpPr>
        <p:spPr>
          <a:xfrm>
            <a:off x="4515928" y="4131954"/>
            <a:ext cx="2971800" cy="1883464"/>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数据编码：将符号的字符位流，每八位表示一个字，得到一个码字序列。这个码子序列就完整的表示了二维码中写入数据的内容。</a:t>
            </a:r>
          </a:p>
        </p:txBody>
      </p:sp>
      <p:sp>
        <p:nvSpPr>
          <p:cNvPr id="18" name="椭圆 17">
            <a:extLst>
              <a:ext uri="{FF2B5EF4-FFF2-40B4-BE49-F238E27FC236}">
                <a16:creationId xmlns:a16="http://schemas.microsoft.com/office/drawing/2014/main" id="{23BF8F30-36F0-6A8E-C3FF-42E2343CCA2B}"/>
              </a:ext>
            </a:extLst>
          </p:cNvPr>
          <p:cNvSpPr/>
          <p:nvPr/>
        </p:nvSpPr>
        <p:spPr>
          <a:xfrm>
            <a:off x="8912522" y="2476053"/>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9" name="椭圆 18">
            <a:extLst>
              <a:ext uri="{FF2B5EF4-FFF2-40B4-BE49-F238E27FC236}">
                <a16:creationId xmlns:a16="http://schemas.microsoft.com/office/drawing/2014/main" id="{030AC720-CFC6-3527-07F1-7BFAA1055D06}"/>
              </a:ext>
            </a:extLst>
          </p:cNvPr>
          <p:cNvSpPr/>
          <p:nvPr/>
        </p:nvSpPr>
        <p:spPr>
          <a:xfrm>
            <a:off x="8899822" y="2483266"/>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椭圆 19">
            <a:extLst>
              <a:ext uri="{FF2B5EF4-FFF2-40B4-BE49-F238E27FC236}">
                <a16:creationId xmlns:a16="http://schemas.microsoft.com/office/drawing/2014/main" id="{0E41C052-7680-B979-7D7A-D9F11EAFE287}"/>
              </a:ext>
            </a:extLst>
          </p:cNvPr>
          <p:cNvSpPr/>
          <p:nvPr/>
        </p:nvSpPr>
        <p:spPr>
          <a:xfrm>
            <a:off x="9999490" y="2331346"/>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文本框 20">
            <a:extLst>
              <a:ext uri="{FF2B5EF4-FFF2-40B4-BE49-F238E27FC236}">
                <a16:creationId xmlns:a16="http://schemas.microsoft.com/office/drawing/2014/main" id="{3D8FFCC4-0EDA-1BB7-1482-F9EB3382F3A5}"/>
              </a:ext>
            </a:extLst>
          </p:cNvPr>
          <p:cNvSpPr txBox="1"/>
          <p:nvPr/>
        </p:nvSpPr>
        <p:spPr>
          <a:xfrm>
            <a:off x="8181340" y="4131954"/>
            <a:ext cx="2971800" cy="2249077"/>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纠错编码：将码字序列进行分块处理，根据定义的纠错级别和分块之后的码字序列计算纠错码字，将其添加到数据码字序列的尾部形成新的数据序列。</a:t>
            </a:r>
          </a:p>
        </p:txBody>
      </p:sp>
      <p:sp>
        <p:nvSpPr>
          <p:cNvPr id="22" name="arrow-pointing-left-circular-button_20407">
            <a:extLst>
              <a:ext uri="{FF2B5EF4-FFF2-40B4-BE49-F238E27FC236}">
                <a16:creationId xmlns:a16="http://schemas.microsoft.com/office/drawing/2014/main" id="{6E4A7B9F-D339-BFCC-7A5F-997773CF7A9C}"/>
              </a:ext>
            </a:extLst>
          </p:cNvPr>
          <p:cNvSpPr>
            <a:spLocks noChangeAspect="1"/>
          </p:cNvSpPr>
          <p:nvPr/>
        </p:nvSpPr>
        <p:spPr bwMode="auto">
          <a:xfrm>
            <a:off x="6381960" y="2484345"/>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arrow-pointing-left-circular-button_20407">
            <a:extLst>
              <a:ext uri="{FF2B5EF4-FFF2-40B4-BE49-F238E27FC236}">
                <a16:creationId xmlns:a16="http://schemas.microsoft.com/office/drawing/2014/main" id="{655126CF-A1BD-E57E-E912-83A34CD0FCBD}"/>
              </a:ext>
            </a:extLst>
          </p:cNvPr>
          <p:cNvSpPr>
            <a:spLocks noChangeAspect="1"/>
          </p:cNvSpPr>
          <p:nvPr/>
        </p:nvSpPr>
        <p:spPr bwMode="auto">
          <a:xfrm>
            <a:off x="10167289" y="2466484"/>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extLst>
      <p:ext uri="{BB962C8B-B14F-4D97-AF65-F5344CB8AC3E}">
        <p14:creationId xmlns:p14="http://schemas.microsoft.com/office/powerpoint/2010/main" val="176370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570208"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二维码的数据编码</a:t>
            </a:r>
          </a:p>
        </p:txBody>
      </p:sp>
      <p:sp>
        <p:nvSpPr>
          <p:cNvPr id="2" name="椭圆 1"/>
          <p:cNvSpPr/>
          <p:nvPr/>
        </p:nvSpPr>
        <p:spPr>
          <a:xfrm>
            <a:off x="1220763" y="1474504"/>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0" name="椭圆 9"/>
          <p:cNvSpPr/>
          <p:nvPr/>
        </p:nvSpPr>
        <p:spPr>
          <a:xfrm>
            <a:off x="1227113" y="147977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 name="椭圆 2"/>
          <p:cNvSpPr/>
          <p:nvPr/>
        </p:nvSpPr>
        <p:spPr>
          <a:xfrm>
            <a:off x="2326062" y="132785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椭圆 10"/>
          <p:cNvSpPr/>
          <p:nvPr/>
        </p:nvSpPr>
        <p:spPr>
          <a:xfrm>
            <a:off x="2457006" y="1487753"/>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文本框 15"/>
          <p:cNvSpPr txBox="1"/>
          <p:nvPr/>
        </p:nvSpPr>
        <p:spPr>
          <a:xfrm>
            <a:off x="803275" y="3114040"/>
            <a:ext cx="2609287" cy="1517851"/>
          </a:xfrm>
          <a:prstGeom prst="rect">
            <a:avLst/>
          </a:prstGeom>
          <a:noFill/>
        </p:spPr>
        <p:txBody>
          <a:bodyPr wrap="square" rtlCol="0">
            <a:spAutoFit/>
          </a:bodyPr>
          <a:lstStyle/>
          <a:p>
            <a:pPr fontAlgn="auto">
              <a:lnSpc>
                <a:spcPct val="132000"/>
              </a:lnSpc>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构造矩阵：</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将得到的分隔符、定位图形、校正图形和新的数据序列放进矩阵图形之中。</a:t>
            </a:r>
          </a:p>
        </p:txBody>
      </p:sp>
      <p:sp>
        <p:nvSpPr>
          <p:cNvPr id="17" name="椭圆 16"/>
          <p:cNvSpPr/>
          <p:nvPr/>
        </p:nvSpPr>
        <p:spPr>
          <a:xfrm>
            <a:off x="5125068" y="1465352"/>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8" name="椭圆 17"/>
          <p:cNvSpPr/>
          <p:nvPr/>
        </p:nvSpPr>
        <p:spPr>
          <a:xfrm>
            <a:off x="5119581" y="1472565"/>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椭圆 18"/>
          <p:cNvSpPr/>
          <p:nvPr/>
        </p:nvSpPr>
        <p:spPr>
          <a:xfrm>
            <a:off x="6212036" y="1320645"/>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4278702" y="3114040"/>
            <a:ext cx="3036498" cy="1517851"/>
          </a:xfrm>
          <a:prstGeom prst="rect">
            <a:avLst/>
          </a:prstGeom>
          <a:noFill/>
        </p:spPr>
        <p:txBody>
          <a:bodyPr wrap="square" rtlCol="0">
            <a:spAutoFit/>
          </a:bodyPr>
          <a:lstStyle/>
          <a:p>
            <a:pPr fontAlgn="auto">
              <a:lnSpc>
                <a:spcPct val="132000"/>
              </a:lnSpc>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掩摸：</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将掩模图形平均分配到符号编码区域，使得二维码图形中的黑色和白色能够以最优的比例分布。</a:t>
            </a:r>
          </a:p>
        </p:txBody>
      </p:sp>
      <p:sp>
        <p:nvSpPr>
          <p:cNvPr id="21" name="椭圆 20"/>
          <p:cNvSpPr/>
          <p:nvPr/>
        </p:nvSpPr>
        <p:spPr>
          <a:xfrm>
            <a:off x="8912522" y="1458139"/>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8899822" y="146535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99490" y="131343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181340" y="3114040"/>
            <a:ext cx="2971800" cy="1517851"/>
          </a:xfrm>
          <a:prstGeom prst="rect">
            <a:avLst/>
          </a:prstGeom>
          <a:noFill/>
        </p:spPr>
        <p:txBody>
          <a:bodyPr wrap="square" rtlCol="0">
            <a:spAutoFit/>
          </a:bodyPr>
          <a:lstStyle/>
          <a:p>
            <a:pPr fontAlgn="auto">
              <a:lnSpc>
                <a:spcPct val="132000"/>
              </a:lnSpc>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格式和版本信息：</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将编码过程中的编码格式和生成的版本等信息填入矩阵图形的规定区域中。</a:t>
            </a:r>
          </a:p>
        </p:txBody>
      </p:sp>
      <p:sp>
        <p:nvSpPr>
          <p:cNvPr id="24" name="arrow-pointing-left-circular-button_20407"/>
          <p:cNvSpPr>
            <a:spLocks noChangeAspect="1"/>
          </p:cNvSpPr>
          <p:nvPr/>
        </p:nvSpPr>
        <p:spPr bwMode="auto">
          <a:xfrm>
            <a:off x="6381960" y="1466431"/>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67289" y="1448570"/>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4" name="直接连接符 3"/>
          <p:cNvCxnSpPr/>
          <p:nvPr/>
        </p:nvCxnSpPr>
        <p:spPr>
          <a:xfrm>
            <a:off x="984250" y="5173560"/>
            <a:ext cx="10006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07745" y="5316285"/>
            <a:ext cx="9982835" cy="1152239"/>
          </a:xfrm>
          <a:prstGeom prst="rect">
            <a:avLst/>
          </a:prstGeom>
          <a:noFill/>
        </p:spPr>
        <p:txBody>
          <a:bodyPr wrap="square" rtlCol="0">
            <a:spAutoFit/>
          </a:bodyPr>
          <a:lstStyle/>
          <a:p>
            <a:pPr fontAlgn="auto">
              <a:lnSpc>
                <a:spcPct val="132000"/>
              </a:lnSpc>
            </a:pP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码</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L M Q H</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容错级别对应</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7% 15% 25% 30%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的容错度。即，如果选择</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H</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容错，则</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的图案被遮挡，也可以正确扫描。所以，许多二维码中央都可以加上个性化信息（如学校</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LOGO</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）后而不影响正确扫描的原因。</a:t>
            </a:r>
          </a:p>
        </p:txBody>
      </p:sp>
    </p:spTree>
    <p:extLst>
      <p:ext uri="{BB962C8B-B14F-4D97-AF65-F5344CB8AC3E}">
        <p14:creationId xmlns:p14="http://schemas.microsoft.com/office/powerpoint/2010/main" val="3984430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570208"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二维码的数据编码</a:t>
            </a:r>
          </a:p>
        </p:txBody>
      </p:sp>
      <p:sp>
        <p:nvSpPr>
          <p:cNvPr id="26" name="文本框 25">
            <a:extLst>
              <a:ext uri="{FF2B5EF4-FFF2-40B4-BE49-F238E27FC236}">
                <a16:creationId xmlns:a16="http://schemas.microsoft.com/office/drawing/2014/main" id="{51CC1164-DAA6-48A3-5C15-665012AD2F4B}"/>
              </a:ext>
            </a:extLst>
          </p:cNvPr>
          <p:cNvSpPr txBox="1"/>
          <p:nvPr/>
        </p:nvSpPr>
        <p:spPr>
          <a:xfrm>
            <a:off x="755650" y="1155700"/>
            <a:ext cx="10595610" cy="2719655"/>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二维码的编程规则非常复杂，初学者不必自己按照规则编程实现一个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二维码。实际上，</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Python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语言提供了强大的二维码函数库，用户可以通过引用其中的库函数，完成二维码的编码实现。</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在介绍</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的编码方法时，已经使用了</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pystrich</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库中的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EAN</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模块。</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在二维码生成时，同样也可以调用这个库的中的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二维码模块。</a:t>
            </a:r>
          </a:p>
          <a:p>
            <a:pPr marL="342900" indent="-342900" algn="l" fontAlgn="auto">
              <a:lnSpc>
                <a:spcPct val="132000"/>
              </a:lnSpc>
              <a:spcBef>
                <a:spcPts val="6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具体程序如下：</a:t>
            </a:r>
          </a:p>
        </p:txBody>
      </p:sp>
      <p:pic>
        <p:nvPicPr>
          <p:cNvPr id="27" name="Picture 2">
            <a:extLst>
              <a:ext uri="{FF2B5EF4-FFF2-40B4-BE49-F238E27FC236}">
                <a16:creationId xmlns:a16="http://schemas.microsoft.com/office/drawing/2014/main" id="{FBFB02BC-2DE8-9D01-C4C0-92BEB00CC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750" y="4267682"/>
            <a:ext cx="7669832" cy="2253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3">
            <a:extLst>
              <a:ext uri="{FF2B5EF4-FFF2-40B4-BE49-F238E27FC236}">
                <a16:creationId xmlns:a16="http://schemas.microsoft.com/office/drawing/2014/main" id="{7B332AB7-0091-39E8-9DA2-B9AAAD430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585" y="4126883"/>
            <a:ext cx="2507306" cy="248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矩形 29">
            <a:extLst>
              <a:ext uri="{FF2B5EF4-FFF2-40B4-BE49-F238E27FC236}">
                <a16:creationId xmlns:a16="http://schemas.microsoft.com/office/drawing/2014/main" id="{EF69D0FB-3725-017F-DF02-5FA3B6FDABE7}"/>
              </a:ext>
            </a:extLst>
          </p:cNvPr>
          <p:cNvSpPr/>
          <p:nvPr/>
        </p:nvSpPr>
        <p:spPr>
          <a:xfrm>
            <a:off x="8374947" y="3322747"/>
            <a:ext cx="3061403"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000" b="1" u="sng" dirty="0">
                <a:hlinkClick r:id="rId5"/>
              </a:rPr>
              <a:t>输入：</a:t>
            </a:r>
            <a:endParaRPr lang="en-US" altLang="zh-CN" sz="2000" b="1" u="sng" dirty="0">
              <a:hlinkClick r:id="" action="ppaction://noaction"/>
            </a:endParaRPr>
          </a:p>
          <a:p>
            <a:r>
              <a:rPr lang="en-US" altLang="zh-CN" sz="2000" b="1" u="sng" dirty="0">
                <a:hlinkClick r:id="" action="ppaction://noaction"/>
              </a:rPr>
              <a:t>http</a:t>
            </a:r>
            <a:r>
              <a:rPr lang="en-US" altLang="zh-CN" sz="2000" b="1" u="sng" dirty="0">
                <a:hlinkClick r:id="rId5"/>
              </a:rPr>
              <a:t>://</a:t>
            </a:r>
            <a:r>
              <a:rPr lang="en-US" altLang="zh-CN" sz="2000" b="1" u="sng" dirty="0" err="1">
                <a:hlinkClick r:id="rId5"/>
              </a:rPr>
              <a:t>www.xjtu.edu.cn</a:t>
            </a:r>
            <a:endParaRPr lang="zh-CN" altLang="en-US" sz="2000" b="1" dirty="0"/>
          </a:p>
        </p:txBody>
      </p:sp>
    </p:spTree>
    <p:extLst>
      <p:ext uri="{BB962C8B-B14F-4D97-AF65-F5344CB8AC3E}">
        <p14:creationId xmlns:p14="http://schemas.microsoft.com/office/powerpoint/2010/main" val="219477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650632"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5.3.6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射频标识技术</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RFID</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15" name="平行四边形 14">
            <a:extLst>
              <a:ext uri="{FF2B5EF4-FFF2-40B4-BE49-F238E27FC236}">
                <a16:creationId xmlns:a16="http://schemas.microsoft.com/office/drawing/2014/main" id="{1A716F2D-E755-940C-85D4-3529FFDC270A}"/>
              </a:ext>
            </a:extLst>
          </p:cNvPr>
          <p:cNvSpPr/>
          <p:nvPr/>
        </p:nvSpPr>
        <p:spPr>
          <a:xfrm>
            <a:off x="6538124" y="2014672"/>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平行四边形 15">
            <a:extLst>
              <a:ext uri="{FF2B5EF4-FFF2-40B4-BE49-F238E27FC236}">
                <a16:creationId xmlns:a16="http://schemas.microsoft.com/office/drawing/2014/main" id="{766F0C5E-3F3E-6D3E-A159-F9AB065E9271}"/>
              </a:ext>
            </a:extLst>
          </p:cNvPr>
          <p:cNvSpPr/>
          <p:nvPr/>
        </p:nvSpPr>
        <p:spPr>
          <a:xfrm>
            <a:off x="7203966" y="2969585"/>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平行四边形 16">
            <a:extLst>
              <a:ext uri="{FF2B5EF4-FFF2-40B4-BE49-F238E27FC236}">
                <a16:creationId xmlns:a16="http://schemas.microsoft.com/office/drawing/2014/main" id="{6515230D-196E-F642-9AD1-55B8E89A088E}"/>
              </a:ext>
            </a:extLst>
          </p:cNvPr>
          <p:cNvSpPr/>
          <p:nvPr/>
        </p:nvSpPr>
        <p:spPr>
          <a:xfrm>
            <a:off x="9079938" y="2104260"/>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平行四边形 17">
            <a:extLst>
              <a:ext uri="{FF2B5EF4-FFF2-40B4-BE49-F238E27FC236}">
                <a16:creationId xmlns:a16="http://schemas.microsoft.com/office/drawing/2014/main" id="{F7D7F69F-40FE-CAEE-41C7-6D25D09299BE}"/>
              </a:ext>
            </a:extLst>
          </p:cNvPr>
          <p:cNvSpPr/>
          <p:nvPr/>
        </p:nvSpPr>
        <p:spPr>
          <a:xfrm>
            <a:off x="7936938" y="3969927"/>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a:extLst>
              <a:ext uri="{FF2B5EF4-FFF2-40B4-BE49-F238E27FC236}">
                <a16:creationId xmlns:a16="http://schemas.microsoft.com/office/drawing/2014/main" id="{C1462BC2-EAA3-8F47-F494-1799CAF52F96}"/>
              </a:ext>
            </a:extLst>
          </p:cNvPr>
          <p:cNvSpPr txBox="1"/>
          <p:nvPr/>
        </p:nvSpPr>
        <p:spPr>
          <a:xfrm>
            <a:off x="1426482" y="1455734"/>
            <a:ext cx="4978637" cy="4828501"/>
          </a:xfrm>
          <a:prstGeom prst="rect">
            <a:avLst/>
          </a:prstGeom>
          <a:noFill/>
        </p:spPr>
        <p:txBody>
          <a:bodyPr wrap="square">
            <a:spAutoFit/>
          </a:bodyPr>
          <a:lstStyle/>
          <a:p>
            <a:pPr>
              <a:lnSpc>
                <a:spcPct val="132000"/>
              </a:lnSpc>
              <a:spcBef>
                <a:spcPts val="1200"/>
              </a:spcBef>
            </a:pPr>
            <a:r>
              <a:rPr lang="en-US" altLang="zh-CN" sz="2000" dirty="0">
                <a:latin typeface="微软雅黑" panose="020B0503020204020204" pitchFamily="34" charset="-122"/>
                <a:ea typeface="微软雅黑" panose="020B0503020204020204" pitchFamily="34" charset="-122"/>
              </a:rPr>
              <a:t>1948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Harry Stockman</a:t>
            </a:r>
            <a:r>
              <a:rPr lang="zh-CN" altLang="en-US" sz="2000" dirty="0">
                <a:latin typeface="微软雅黑" panose="020B0503020204020204" pitchFamily="34" charset="-122"/>
                <a:ea typeface="微软雅黑" panose="020B0503020204020204" pitchFamily="34" charset="-122"/>
              </a:rPr>
              <a:t>发表了题为“利用反射功率进行通信”一文，奠定了</a:t>
            </a:r>
            <a:r>
              <a:rPr lang="en-US" altLang="zh-CN" sz="2000" dirty="0">
                <a:latin typeface="微软雅黑" panose="020B0503020204020204" pitchFamily="34" charset="-122"/>
                <a:ea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rPr>
              <a:t>系统的理论基础。</a:t>
            </a:r>
          </a:p>
          <a:p>
            <a:pPr>
              <a:lnSpc>
                <a:spcPct val="132000"/>
              </a:lnSpc>
              <a:spcBef>
                <a:spcPts val="1200"/>
              </a:spcBef>
            </a:pPr>
            <a:r>
              <a:rPr lang="en-US" altLang="zh-CN" sz="2000" dirty="0">
                <a:latin typeface="微软雅黑" panose="020B0503020204020204" pitchFamily="34" charset="-122"/>
                <a:ea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rPr>
              <a:t>是一种非接触式全自动识别技术，通过射频信号自动识别目标对象并获取相关数据，无须人工干预，可以工作于各种恶劣环境。</a:t>
            </a:r>
          </a:p>
          <a:p>
            <a:pPr>
              <a:lnSpc>
                <a:spcPct val="132000"/>
              </a:lnSpc>
              <a:spcBef>
                <a:spcPts val="1200"/>
              </a:spcBef>
            </a:pPr>
            <a:r>
              <a:rPr lang="en-US" altLang="zh-CN" sz="2000" dirty="0">
                <a:latin typeface="微软雅黑" panose="020B0503020204020204" pitchFamily="34" charset="-122"/>
                <a:ea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rPr>
              <a:t>技术的特点是利用电磁信号和空间耦合（电感或电磁耦合）的传输特性实现对象信息的无接触传递，从而实现对静止或移动物体的非接触自动识别。</a:t>
            </a:r>
          </a:p>
        </p:txBody>
      </p:sp>
      <p:sp>
        <p:nvSpPr>
          <p:cNvPr id="20" name="椭圆 19">
            <a:extLst>
              <a:ext uri="{FF2B5EF4-FFF2-40B4-BE49-F238E27FC236}">
                <a16:creationId xmlns:a16="http://schemas.microsoft.com/office/drawing/2014/main" id="{3A12F151-0890-0115-36CB-B730360160FB}"/>
              </a:ext>
            </a:extLst>
          </p:cNvPr>
          <p:cNvSpPr/>
          <p:nvPr/>
        </p:nvSpPr>
        <p:spPr>
          <a:xfrm>
            <a:off x="763673" y="1635857"/>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1" name="椭圆 20">
            <a:extLst>
              <a:ext uri="{FF2B5EF4-FFF2-40B4-BE49-F238E27FC236}">
                <a16:creationId xmlns:a16="http://schemas.microsoft.com/office/drawing/2014/main" id="{00B620A9-B72A-9458-D651-4ABF2C07C025}"/>
              </a:ext>
            </a:extLst>
          </p:cNvPr>
          <p:cNvSpPr/>
          <p:nvPr/>
        </p:nvSpPr>
        <p:spPr>
          <a:xfrm>
            <a:off x="763673" y="4933473"/>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a:extLst>
              <a:ext uri="{FF2B5EF4-FFF2-40B4-BE49-F238E27FC236}">
                <a16:creationId xmlns:a16="http://schemas.microsoft.com/office/drawing/2014/main" id="{785373BA-8E3B-635D-20E5-82F2CFEF2AE4}"/>
              </a:ext>
            </a:extLst>
          </p:cNvPr>
          <p:cNvSpPr/>
          <p:nvPr/>
        </p:nvSpPr>
        <p:spPr>
          <a:xfrm>
            <a:off x="763673" y="2969585"/>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31486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771913"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什么是</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RFID</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p>
        </p:txBody>
      </p:sp>
      <p:sp>
        <p:nvSpPr>
          <p:cNvPr id="8" name="椭圆 7"/>
          <p:cNvSpPr/>
          <p:nvPr/>
        </p:nvSpPr>
        <p:spPr>
          <a:xfrm>
            <a:off x="803908" y="1277486"/>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277486"/>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789" y="1443973"/>
            <a:ext cx="720950" cy="720950"/>
          </a:xfrm>
          <a:prstGeom prst="rect">
            <a:avLst/>
          </a:prstGeom>
        </p:spPr>
      </p:pic>
      <p:sp>
        <p:nvSpPr>
          <p:cNvPr id="4" name="文本占位符 1"/>
          <p:cNvSpPr>
            <a:spLocks noGrp="1"/>
          </p:cNvSpPr>
          <p:nvPr/>
        </p:nvSpPr>
        <p:spPr>
          <a:xfrm>
            <a:off x="2059305" y="1322993"/>
            <a:ext cx="3651382" cy="3063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技术利用电磁信号和空间耦合（电感或电磁耦合</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的传输特性实现对象信息的无接触传递，从而实现对静止或移动的物体或人员的非接触自动识别。</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是</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Radio Frequency Identification</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的缩写。</a:t>
            </a:r>
          </a:p>
        </p:txBody>
      </p:sp>
      <p:sp>
        <p:nvSpPr>
          <p:cNvPr id="5" name="文本占位符 1"/>
          <p:cNvSpPr>
            <a:spLocks noGrp="1"/>
          </p:cNvSpPr>
          <p:nvPr/>
        </p:nvSpPr>
        <p:spPr>
          <a:xfrm>
            <a:off x="7620000" y="1277274"/>
            <a:ext cx="2564344" cy="2295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通常，一个</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RFID</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系统由电子标签</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(tag)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、读写器</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(reader)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和数据管理系统组成，其组成结构如图所示。</a:t>
            </a:r>
          </a:p>
        </p:txBody>
      </p:sp>
      <p:pic>
        <p:nvPicPr>
          <p:cNvPr id="9" name="图片 8" descr="新建 Microsoft Visio 绘图">
            <a:extLst>
              <a:ext uri="{FF2B5EF4-FFF2-40B4-BE49-F238E27FC236}">
                <a16:creationId xmlns:a16="http://schemas.microsoft.com/office/drawing/2014/main" id="{DA77D472-2A75-7CD1-1152-16D281DD8EA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72652" y="4386962"/>
            <a:ext cx="7076069" cy="2295879"/>
          </a:xfrm>
          <a:prstGeom prst="rect">
            <a:avLst/>
          </a:prstGeom>
          <a:noFill/>
          <a:ln>
            <a:noFill/>
          </a:ln>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16" y="1443973"/>
            <a:ext cx="720950" cy="7209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771913"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什么是</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RFID</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p>
        </p:txBody>
      </p:sp>
      <p:sp>
        <p:nvSpPr>
          <p:cNvPr id="17" name="文本框 16"/>
          <p:cNvSpPr txBox="1"/>
          <p:nvPr/>
        </p:nvSpPr>
        <p:spPr>
          <a:xfrm>
            <a:off x="2220595" y="1453399"/>
            <a:ext cx="2522855" cy="530530"/>
          </a:xfrm>
          <a:prstGeom prst="rect">
            <a:avLst/>
          </a:prstGeom>
          <a:noFill/>
        </p:spPr>
        <p:txBody>
          <a:bodyPr wrap="square" rtlCol="0">
            <a:spAutoFit/>
          </a:bodyPr>
          <a:lstStyle/>
          <a:p>
            <a:pPr algn="ctr" fontAlgn="auto">
              <a:lnSpc>
                <a:spcPct val="132000"/>
              </a:lnSpc>
            </a:pPr>
            <a:r>
              <a:rPr lang="en-US" altLang="zh-CN" sz="2400" b="1"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电子标签</a:t>
            </a:r>
          </a:p>
        </p:txBody>
      </p:sp>
      <p:sp>
        <p:nvSpPr>
          <p:cNvPr id="19" name="椭圆 18"/>
          <p:cNvSpPr/>
          <p:nvPr/>
        </p:nvSpPr>
        <p:spPr>
          <a:xfrm>
            <a:off x="1021478" y="1266287"/>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43939" y="2405790"/>
            <a:ext cx="9782211" cy="2159502"/>
          </a:xfrm>
          <a:prstGeom prst="rect">
            <a:avLst/>
          </a:prstGeom>
          <a:noFill/>
        </p:spPr>
        <p:txBody>
          <a:bodyPr wrap="square" rtlCol="0">
            <a:spAutoFit/>
          </a:bodyPr>
          <a:lstStyle/>
          <a:p>
            <a:pPr algn="just" fontAlgn="auto">
              <a:lnSpc>
                <a:spcPct val="132000"/>
              </a:lnSpc>
              <a:spcAft>
                <a:spcPts val="600"/>
              </a:spcAft>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射频标签由耦合元件及芯片组成，每个标签都具有全球唯一的电子编码，将它附着在物体目标对象可上实现对物体的唯一标识。标签内编写的程序可根据应用需求的不同进行实时读取和改写。通常，标签的芯片体积很小，厚度一般不超过</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0.35mm</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，可以印制在塑料、纸张、玻璃等外包装上，也可以直接嵌入商品内。</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a:p>
            <a:pPr marL="342900" indent="-342900" algn="just" fontAlgn="auto">
              <a:lnSpc>
                <a:spcPct val="132000"/>
              </a:lnSpc>
              <a:spcAft>
                <a:spcPts val="600"/>
              </a:spcAft>
              <a:buClr>
                <a:schemeClr val="accent6"/>
              </a:buClr>
              <a:buFont typeface="Wingdings" panose="05000000000000000000" pitchFamily="2" charset="2"/>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典型的电子标签包括：身份证、公交卡、门禁卡等，如图所示。</a:t>
            </a:r>
          </a:p>
        </p:txBody>
      </p:sp>
      <p:pic>
        <p:nvPicPr>
          <p:cNvPr id="18" name="Picture 3">
            <a:extLst>
              <a:ext uri="{FF2B5EF4-FFF2-40B4-BE49-F238E27FC236}">
                <a16:creationId xmlns:a16="http://schemas.microsoft.com/office/drawing/2014/main" id="{CC75C04B-B3B6-01F2-1D21-E94960AC1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0" y="4767539"/>
            <a:ext cx="2356556" cy="14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600E5608-6014-30B4-ADF6-6AF8B6C2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1101" y="4767539"/>
            <a:ext cx="2264994" cy="14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D0741B6A-68AD-8588-B1EB-7D1EDA0FDD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983" y="4775645"/>
            <a:ext cx="1955408" cy="154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a:extLst>
              <a:ext uri="{FF2B5EF4-FFF2-40B4-BE49-F238E27FC236}">
                <a16:creationId xmlns:a16="http://schemas.microsoft.com/office/drawing/2014/main" id="{A0EE55A3-263F-58EF-48BB-F00BAFFEA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116" y="4767539"/>
            <a:ext cx="2395979" cy="152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771913"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什么是</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RFID</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p>
        </p:txBody>
      </p:sp>
      <p:sp>
        <p:nvSpPr>
          <p:cNvPr id="17" name="文本框 16"/>
          <p:cNvSpPr txBox="1"/>
          <p:nvPr/>
        </p:nvSpPr>
        <p:spPr>
          <a:xfrm>
            <a:off x="2220595" y="1453399"/>
            <a:ext cx="2522855" cy="530530"/>
          </a:xfrm>
          <a:prstGeom prst="rect">
            <a:avLst/>
          </a:prstGeom>
          <a:noFill/>
        </p:spPr>
        <p:txBody>
          <a:bodyPr wrap="square" rtlCol="0">
            <a:spAutoFit/>
          </a:bodyPr>
          <a:lstStyle/>
          <a:p>
            <a:pPr algn="ctr" fontAlgn="auto">
              <a:lnSpc>
                <a:spcPct val="132000"/>
              </a:lnSpc>
            </a:pPr>
            <a:r>
              <a:rPr lang="en-US" altLang="zh-CN" sz="2400" b="1"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读写器</a:t>
            </a:r>
          </a:p>
        </p:txBody>
      </p:sp>
      <p:sp>
        <p:nvSpPr>
          <p:cNvPr id="19" name="椭圆 18"/>
          <p:cNvSpPr/>
          <p:nvPr/>
        </p:nvSpPr>
        <p:spPr>
          <a:xfrm>
            <a:off x="1021478" y="1266287"/>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43940" y="2405790"/>
            <a:ext cx="7168408" cy="3861506"/>
          </a:xfrm>
          <a:prstGeom prst="rect">
            <a:avLst/>
          </a:prstGeom>
          <a:noFill/>
        </p:spPr>
        <p:txBody>
          <a:bodyPr wrap="square" rtlCol="0">
            <a:spAutoFit/>
          </a:bodyPr>
          <a:lstStyle/>
          <a:p>
            <a:pPr marL="342900" indent="-342900" algn="just" fontAlgn="auto">
              <a:lnSpc>
                <a:spcPct val="132000"/>
              </a:lnSpc>
              <a:spcAft>
                <a:spcPts val="600"/>
              </a:spcAft>
              <a:buClr>
                <a:schemeClr val="accent6"/>
              </a:buClr>
              <a:buFont typeface="Wingdings" panose="05000000000000000000" pitchFamily="2" charset="2"/>
              <a:buChar char="p"/>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又称阅读器，是利用射频技术读写电子标签信息的设备，通常由天线、射频借口和逻辑控制单元三部分组成。读写器是标签和后台系统的接口，其接受范围受多种因素影响，如电波频率、标签的尺寸和形状、读写器功率、金属干扰等。</a:t>
            </a:r>
          </a:p>
          <a:p>
            <a:pPr marL="342900" indent="-342900" algn="just" fontAlgn="auto">
              <a:lnSpc>
                <a:spcPct val="132000"/>
              </a:lnSpc>
              <a:spcAft>
                <a:spcPts val="600"/>
              </a:spcAft>
              <a:buClr>
                <a:schemeClr val="accent6"/>
              </a:buClr>
              <a:buFont typeface="Wingdings" panose="05000000000000000000" pitchFamily="2" charset="2"/>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读写器利用天线在周围形成电磁场，发射特定的询问信号，当电子标签感应到这个信号后，就会给出应答信号，应答信号中含有电子标签携带的数据信息。</a:t>
            </a:r>
          </a:p>
          <a:p>
            <a:pPr marL="342900" indent="-342900" algn="just" fontAlgn="auto">
              <a:lnSpc>
                <a:spcPct val="132000"/>
              </a:lnSpc>
              <a:spcAft>
                <a:spcPts val="600"/>
              </a:spcAft>
              <a:buClr>
                <a:schemeClr val="accent6"/>
              </a:buClr>
              <a:buFont typeface="Wingdings" panose="05000000000000000000" pitchFamily="2" charset="2"/>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典型的读写器有固定式读写器、手持式读写器。如图所示。</a:t>
            </a:r>
          </a:p>
        </p:txBody>
      </p:sp>
      <p:pic>
        <p:nvPicPr>
          <p:cNvPr id="10" name="图片 9">
            <a:extLst>
              <a:ext uri="{FF2B5EF4-FFF2-40B4-BE49-F238E27FC236}">
                <a16:creationId xmlns:a16="http://schemas.microsoft.com/office/drawing/2014/main" id="{7FB57429-BBAB-DA2A-C33D-9794F823534A}"/>
              </a:ext>
            </a:extLst>
          </p:cNvPr>
          <p:cNvPicPr/>
          <p:nvPr/>
        </p:nvPicPr>
        <p:blipFill rotWithShape="1">
          <a:blip r:embed="rId4" cstate="print">
            <a:extLst>
              <a:ext uri="{28A0092B-C50C-407E-A947-70E740481C1C}">
                <a14:useLocalDpi xmlns:a14="http://schemas.microsoft.com/office/drawing/2010/main" val="0"/>
              </a:ext>
            </a:extLst>
          </a:blip>
          <a:srcRect r="47888"/>
          <a:stretch/>
        </p:blipFill>
        <p:spPr bwMode="auto">
          <a:xfrm>
            <a:off x="8715947" y="2334693"/>
            <a:ext cx="2328744" cy="1912652"/>
          </a:xfrm>
          <a:prstGeom prst="rect">
            <a:avLst/>
          </a:prstGeom>
          <a:noFill/>
          <a:ln>
            <a:noFill/>
          </a:ln>
        </p:spPr>
      </p:pic>
      <p:pic>
        <p:nvPicPr>
          <p:cNvPr id="12" name="图片 11">
            <a:extLst>
              <a:ext uri="{FF2B5EF4-FFF2-40B4-BE49-F238E27FC236}">
                <a16:creationId xmlns:a16="http://schemas.microsoft.com/office/drawing/2014/main" id="{261472D8-1117-BB13-BB20-67D94E32125D}"/>
              </a:ext>
            </a:extLst>
          </p:cNvPr>
          <p:cNvPicPr/>
          <p:nvPr/>
        </p:nvPicPr>
        <p:blipFill rotWithShape="1">
          <a:blip r:embed="rId4" cstate="print">
            <a:extLst>
              <a:ext uri="{28A0092B-C50C-407E-A947-70E740481C1C}">
                <a14:useLocalDpi xmlns:a14="http://schemas.microsoft.com/office/drawing/2010/main" val="0"/>
              </a:ext>
            </a:extLst>
          </a:blip>
          <a:srcRect l="61285"/>
          <a:stretch/>
        </p:blipFill>
        <p:spPr bwMode="auto">
          <a:xfrm>
            <a:off x="9091562" y="4523307"/>
            <a:ext cx="1577515" cy="1743989"/>
          </a:xfrm>
          <a:prstGeom prst="rect">
            <a:avLst/>
          </a:prstGeom>
          <a:noFill/>
          <a:ln>
            <a:noFill/>
          </a:ln>
        </p:spPr>
      </p:pic>
    </p:spTree>
    <p:extLst>
      <p:ext uri="{BB962C8B-B14F-4D97-AF65-F5344CB8AC3E}">
        <p14:creationId xmlns:p14="http://schemas.microsoft.com/office/powerpoint/2010/main" val="406428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771913"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什么是</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RFID</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p>
        </p:txBody>
      </p:sp>
      <p:sp>
        <p:nvSpPr>
          <p:cNvPr id="17" name="文本框 16"/>
          <p:cNvSpPr txBox="1"/>
          <p:nvPr/>
        </p:nvSpPr>
        <p:spPr>
          <a:xfrm>
            <a:off x="2220595" y="1453399"/>
            <a:ext cx="2522855" cy="530530"/>
          </a:xfrm>
          <a:prstGeom prst="rect">
            <a:avLst/>
          </a:prstGeom>
          <a:noFill/>
        </p:spPr>
        <p:txBody>
          <a:bodyPr wrap="square" rtlCol="0">
            <a:spAutoFit/>
          </a:bodyPr>
          <a:lstStyle/>
          <a:p>
            <a:pPr algn="ctr" fontAlgn="auto">
              <a:lnSpc>
                <a:spcPct val="132000"/>
              </a:lnSpc>
            </a:pPr>
            <a:r>
              <a:rPr lang="en-US" altLang="zh-CN" sz="2400" b="1"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的识读协议</a:t>
            </a:r>
          </a:p>
        </p:txBody>
      </p:sp>
      <p:sp>
        <p:nvSpPr>
          <p:cNvPr id="19" name="椭圆 18"/>
          <p:cNvSpPr/>
          <p:nvPr/>
        </p:nvSpPr>
        <p:spPr>
          <a:xfrm>
            <a:off x="1021478" y="1266287"/>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3</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8" name="矩形 7">
            <a:extLst>
              <a:ext uri="{FF2B5EF4-FFF2-40B4-BE49-F238E27FC236}">
                <a16:creationId xmlns:a16="http://schemas.microsoft.com/office/drawing/2014/main" id="{D26820E3-7900-7C28-61EA-8A8606658D04}"/>
              </a:ext>
            </a:extLst>
          </p:cNvPr>
          <p:cNvSpPr/>
          <p:nvPr/>
        </p:nvSpPr>
        <p:spPr>
          <a:xfrm>
            <a:off x="658495" y="2531203"/>
            <a:ext cx="2430780" cy="291244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矩形 8">
            <a:extLst>
              <a:ext uri="{FF2B5EF4-FFF2-40B4-BE49-F238E27FC236}">
                <a16:creationId xmlns:a16="http://schemas.microsoft.com/office/drawing/2014/main" id="{5B2BBC98-E626-F299-7344-17A2ED096D5C}"/>
              </a:ext>
            </a:extLst>
          </p:cNvPr>
          <p:cNvSpPr/>
          <p:nvPr/>
        </p:nvSpPr>
        <p:spPr>
          <a:xfrm>
            <a:off x="3403600" y="2549618"/>
            <a:ext cx="2430780" cy="291244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矩形 12">
            <a:extLst>
              <a:ext uri="{FF2B5EF4-FFF2-40B4-BE49-F238E27FC236}">
                <a16:creationId xmlns:a16="http://schemas.microsoft.com/office/drawing/2014/main" id="{9DEC6786-DD6D-EFFB-A426-A1E9BD883C6B}"/>
              </a:ext>
            </a:extLst>
          </p:cNvPr>
          <p:cNvSpPr/>
          <p:nvPr/>
        </p:nvSpPr>
        <p:spPr>
          <a:xfrm>
            <a:off x="6149340" y="2539458"/>
            <a:ext cx="2430780" cy="291244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a:extLst>
              <a:ext uri="{FF2B5EF4-FFF2-40B4-BE49-F238E27FC236}">
                <a16:creationId xmlns:a16="http://schemas.microsoft.com/office/drawing/2014/main" id="{95F10239-339F-0793-2FCC-170DD5B2406E}"/>
              </a:ext>
            </a:extLst>
          </p:cNvPr>
          <p:cNvSpPr/>
          <p:nvPr/>
        </p:nvSpPr>
        <p:spPr>
          <a:xfrm>
            <a:off x="8895080" y="2544538"/>
            <a:ext cx="2430780" cy="291244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a:extLst>
              <a:ext uri="{FF2B5EF4-FFF2-40B4-BE49-F238E27FC236}">
                <a16:creationId xmlns:a16="http://schemas.microsoft.com/office/drawing/2014/main" id="{E31E10C0-0954-B819-3BA6-56FEF761D011}"/>
              </a:ext>
            </a:extLst>
          </p:cNvPr>
          <p:cNvSpPr txBox="1"/>
          <p:nvPr/>
        </p:nvSpPr>
        <p:spPr>
          <a:xfrm>
            <a:off x="837489" y="2762090"/>
            <a:ext cx="2072692" cy="1517851"/>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随着物联网的广泛应用，</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识读时的安全问题日益突出。</a:t>
            </a:r>
          </a:p>
        </p:txBody>
      </p:sp>
      <p:sp>
        <p:nvSpPr>
          <p:cNvPr id="16" name="文本框 15">
            <a:extLst>
              <a:ext uri="{FF2B5EF4-FFF2-40B4-BE49-F238E27FC236}">
                <a16:creationId xmlns:a16="http://schemas.microsoft.com/office/drawing/2014/main" id="{376DC207-5473-00E6-C686-F583DDE821FC}"/>
              </a:ext>
            </a:extLst>
          </p:cNvPr>
          <p:cNvSpPr txBox="1"/>
          <p:nvPr/>
        </p:nvSpPr>
        <p:spPr>
          <a:xfrm>
            <a:off x="3582594" y="2725260"/>
            <a:ext cx="2072692" cy="1684628"/>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为了阻止非授权的</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读写器访问非授权的电子标签，提出了多种基于</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安全认证的识读协议。</a:t>
            </a:r>
          </a:p>
        </p:txBody>
      </p:sp>
      <p:sp>
        <p:nvSpPr>
          <p:cNvPr id="18" name="文本框 17">
            <a:extLst>
              <a:ext uri="{FF2B5EF4-FFF2-40B4-BE49-F238E27FC236}">
                <a16:creationId xmlns:a16="http://schemas.microsoft.com/office/drawing/2014/main" id="{7C69028B-548E-359D-AF60-FD3C4D36B9F7}"/>
              </a:ext>
            </a:extLst>
          </p:cNvPr>
          <p:cNvSpPr txBox="1"/>
          <p:nvPr/>
        </p:nvSpPr>
        <p:spPr>
          <a:xfrm>
            <a:off x="6327699" y="2762090"/>
            <a:ext cx="2072692" cy="2614690"/>
          </a:xfrm>
          <a:prstGeom prst="rect">
            <a:avLst/>
          </a:prstGeom>
          <a:noFill/>
        </p:spPr>
        <p:txBody>
          <a:bodyPr wrap="square" rtlCol="0">
            <a:spAutoFit/>
          </a:bodyPr>
          <a:lstStyle/>
          <a:p>
            <a:pPr algn="just" fontAlgn="auto">
              <a:lnSpc>
                <a:spcPct val="132000"/>
              </a:lnSpc>
            </a:pP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在这种</a:t>
            </a:r>
            <a:r>
              <a:rPr lang="en-US" altLang="zh-CN" sz="18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的识读的认证过程中，属于同一应用的所有标签和读写器共享同一加密钥，所以三次握手的认证协议具有安全隐患。</a:t>
            </a:r>
          </a:p>
        </p:txBody>
      </p:sp>
      <p:sp>
        <p:nvSpPr>
          <p:cNvPr id="20" name="文本框 19">
            <a:extLst>
              <a:ext uri="{FF2B5EF4-FFF2-40B4-BE49-F238E27FC236}">
                <a16:creationId xmlns:a16="http://schemas.microsoft.com/office/drawing/2014/main" id="{A2434779-1EA7-3F16-9709-9C6C62A73F9C}"/>
              </a:ext>
            </a:extLst>
          </p:cNvPr>
          <p:cNvSpPr txBox="1"/>
          <p:nvPr/>
        </p:nvSpPr>
        <p:spPr>
          <a:xfrm>
            <a:off x="9074150" y="2762319"/>
            <a:ext cx="2159635" cy="1034579"/>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为了提高</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认证的安全性，设计了大量的</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安全认证协议。</a:t>
            </a:r>
          </a:p>
        </p:txBody>
      </p:sp>
      <p:sp>
        <p:nvSpPr>
          <p:cNvPr id="21" name="文本框 20">
            <a:extLst>
              <a:ext uri="{FF2B5EF4-FFF2-40B4-BE49-F238E27FC236}">
                <a16:creationId xmlns:a16="http://schemas.microsoft.com/office/drawing/2014/main" id="{5D9B2915-E2DA-458B-0E4D-986053BF7096}"/>
              </a:ext>
            </a:extLst>
          </p:cNvPr>
          <p:cNvSpPr txBox="1"/>
          <p:nvPr/>
        </p:nvSpPr>
        <p:spPr>
          <a:xfrm>
            <a:off x="837489" y="5767484"/>
            <a:ext cx="6998037" cy="421013"/>
          </a:xfrm>
          <a:prstGeom prst="rect">
            <a:avLst/>
          </a:prstGeom>
          <a:noFill/>
        </p:spPr>
        <p:txBody>
          <a:bodyPr wrap="square" rtlCol="0">
            <a:spAutoFit/>
          </a:bodyPr>
          <a:lstStyle/>
          <a:p>
            <a:pPr algn="just" fontAlgn="auto">
              <a:lnSpc>
                <a:spcPct val="132000"/>
              </a:lnSpc>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下面介绍其中一种</a:t>
            </a:r>
            <a:r>
              <a:rPr lang="en-US" altLang="zh-CN" b="1"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安全认证协议。</a:t>
            </a:r>
          </a:p>
        </p:txBody>
      </p:sp>
    </p:spTree>
    <p:extLst>
      <p:ext uri="{BB962C8B-B14F-4D97-AF65-F5344CB8AC3E}">
        <p14:creationId xmlns:p14="http://schemas.microsoft.com/office/powerpoint/2010/main" val="511339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044423"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Hash-Lock</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协议</a:t>
            </a:r>
          </a:p>
        </p:txBody>
      </p:sp>
      <p:sp>
        <p:nvSpPr>
          <p:cNvPr id="4" name="椭圆 3"/>
          <p:cNvSpPr/>
          <p:nvPr/>
        </p:nvSpPr>
        <p:spPr>
          <a:xfrm>
            <a:off x="1195998" y="1416719"/>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421993"/>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270073"/>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0"/>
          <p:cNvSpPr/>
          <p:nvPr/>
        </p:nvSpPr>
        <p:spPr>
          <a:xfrm>
            <a:off x="2432241" y="1429968"/>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180080"/>
            <a:ext cx="2631440" cy="1034579"/>
          </a:xfrm>
          <a:prstGeom prst="rect">
            <a:avLst/>
          </a:prstGeom>
          <a:noFill/>
        </p:spPr>
        <p:txBody>
          <a:bodyPr wrap="square" rtlCol="0">
            <a:spAutoFit/>
          </a:bodyPr>
          <a:lstStyle/>
          <a:p>
            <a:pPr algn="ctr" fontAlgn="auto">
              <a:lnSpc>
                <a:spcPct val="132000"/>
              </a:lnSpc>
            </a:pP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Hash Lock</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协议是一种经典的隐私增强的</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识读协议。</a:t>
            </a:r>
          </a:p>
        </p:txBody>
      </p:sp>
      <p:sp>
        <p:nvSpPr>
          <p:cNvPr id="15" name="椭圆 14"/>
          <p:cNvSpPr/>
          <p:nvPr/>
        </p:nvSpPr>
        <p:spPr>
          <a:xfrm>
            <a:off x="5100303" y="1407567"/>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414780"/>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262860"/>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3833005" y="3181985"/>
            <a:ext cx="4025659" cy="1034579"/>
          </a:xfrm>
          <a:prstGeom prst="rect">
            <a:avLst/>
          </a:prstGeom>
          <a:noFill/>
        </p:spPr>
        <p:txBody>
          <a:bodyPr wrap="square" rtlCol="0">
            <a:spAutoFit/>
          </a:bodyPr>
          <a:lstStyle/>
          <a:p>
            <a:pPr algn="ct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该协议不直接使用真正的节点 </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，取而代之的是一种短暂性节点，即使用临时节点 </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，这样做可以很好保护真实的节点</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21" name="椭圆 20"/>
          <p:cNvSpPr/>
          <p:nvPr/>
        </p:nvSpPr>
        <p:spPr>
          <a:xfrm>
            <a:off x="8887757" y="1400354"/>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407567"/>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255647"/>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281719" y="3155315"/>
            <a:ext cx="2777345" cy="2984728"/>
          </a:xfrm>
          <a:prstGeom prst="rect">
            <a:avLst/>
          </a:prstGeom>
          <a:noFill/>
        </p:spPr>
        <p:txBody>
          <a:bodyPr wrap="square" rtlCol="0">
            <a:spAutoFit/>
          </a:bodyPr>
          <a:lstStyle/>
          <a:p>
            <a:pPr algn="ct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该协议在</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系统中存储了两个标签</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16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 </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与真实标签</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sz="16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与真实</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一一对应，是通过</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Hash</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函数计算标签的密钥</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key</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而来，即</a:t>
            </a:r>
            <a:r>
              <a:rPr lang="en-US" altLang="zh-CN" sz="16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=hash(key)</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，后台应用系统中的数据库对应存储了标签的三个参数：</a:t>
            </a:r>
            <a:r>
              <a:rPr lang="en-US" altLang="zh-CN" sz="16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、真实</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和</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key</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27" name="arrow-pointing-left-circular-button_20407"/>
          <p:cNvSpPr>
            <a:spLocks noChangeAspect="1"/>
          </p:cNvSpPr>
          <p:nvPr/>
        </p:nvSpPr>
        <p:spPr bwMode="auto">
          <a:xfrm>
            <a:off x="6357195" y="1408646"/>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390785"/>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18" name="图片 17">
            <a:extLst>
              <a:ext uri="{FF2B5EF4-FFF2-40B4-BE49-F238E27FC236}">
                <a16:creationId xmlns:a16="http://schemas.microsoft.com/office/drawing/2014/main" id="{D3B1EE22-9BBD-BF72-29D2-4697DD2A27D2}"/>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733807" y="4290559"/>
            <a:ext cx="5155018" cy="2305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570208"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物联网的主要特征</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121434" y="1304220"/>
            <a:ext cx="9868511" cy="1993751"/>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尽管对物联网概念还有其他一些不同的描述，但内涵基本相同。经过近十年的快速发展，物联网展现出了与互联网、无线传感网不同的特征。物联网主要特征包括：全面感知、可靠传递、智能处理和广泛应用四个方面。如图所示。</a:t>
            </a:r>
          </a:p>
        </p:txBody>
      </p:sp>
      <p:pic>
        <p:nvPicPr>
          <p:cNvPr id="24" name="图片 23">
            <a:extLst>
              <a:ext uri="{FF2B5EF4-FFF2-40B4-BE49-F238E27FC236}">
                <a16:creationId xmlns:a16="http://schemas.microsoft.com/office/drawing/2014/main" id="{64A076AC-786D-C6F0-E3DC-0999B2E2DE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1092817" y="3560030"/>
            <a:ext cx="9897128" cy="2775502"/>
          </a:xfrm>
          <a:prstGeom prst="rect">
            <a:avLst/>
          </a:prstGeom>
          <a:noFill/>
          <a:ln>
            <a:noFill/>
          </a:ln>
        </p:spPr>
      </p:pic>
    </p:spTree>
    <p:extLst>
      <p:ext uri="{BB962C8B-B14F-4D97-AF65-F5344CB8AC3E}">
        <p14:creationId xmlns:p14="http://schemas.microsoft.com/office/powerpoint/2010/main" val="794664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044423"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Hash-Lock</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协议</a:t>
            </a:r>
          </a:p>
        </p:txBody>
      </p:sp>
      <p:sp>
        <p:nvSpPr>
          <p:cNvPr id="20" name="文本框 19">
            <a:extLst>
              <a:ext uri="{FF2B5EF4-FFF2-40B4-BE49-F238E27FC236}">
                <a16:creationId xmlns:a16="http://schemas.microsoft.com/office/drawing/2014/main" id="{857E19D1-171D-FF0F-B8AB-AD5D6C95AF40}"/>
              </a:ext>
            </a:extLst>
          </p:cNvPr>
          <p:cNvSpPr txBox="1"/>
          <p:nvPr/>
        </p:nvSpPr>
        <p:spPr>
          <a:xfrm>
            <a:off x="992181" y="1267104"/>
            <a:ext cx="10420565" cy="5058757"/>
          </a:xfrm>
          <a:prstGeom prst="rect">
            <a:avLst/>
          </a:prstGeom>
          <a:noFill/>
        </p:spPr>
        <p:txBody>
          <a:bodyPr wrap="square" rtlCol="0">
            <a:spAutoFit/>
          </a:bodyPr>
          <a:lstStyle/>
          <a:p>
            <a:pPr algn="just" fontAlgn="auto">
              <a:lnSpc>
                <a:spcPct val="132000"/>
              </a:lnSpc>
              <a:spcAft>
                <a:spcPts val="600"/>
              </a:spcAft>
              <a:buClr>
                <a:schemeClr val="accent6"/>
              </a:buClr>
            </a:pP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Hash-Lock</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协议的执行过程如下：</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读写器向标签发送</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Query</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认证请求；</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标签将内部的</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发送给读写器</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Reader</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读写器将收到的</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转发给后台数据库；</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后台数据库管理系统查询其数据库中是否有与</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匹配的项，如果找到，则将该</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对应的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(key, 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发送给读写器。否则，返回给读写器认证失败信息；其中，</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为待认证标签的标识，</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=Hash(key)</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读写器将接收到的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(key, 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中的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key</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发送给标签；</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标签验证内部的</a:t>
            </a:r>
            <a:r>
              <a:rPr lang="en-US" altLang="zh-CN" sz="2000" dirty="0" err="1">
                <a:latin typeface="Segoe UI" panose="020B0502040204020203" pitchFamily="34" charset="0"/>
                <a:ea typeface="微软雅黑" panose="020B0503020204020204" pitchFamily="34" charset="-122"/>
                <a:cs typeface="+mn-ea"/>
                <a:sym typeface="Segoe UI" panose="020B0502040204020203" pitchFamily="34" charset="0"/>
              </a:rPr>
              <a:t>metaID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是否等于</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Hash(key) </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，如果等于，则将其</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发送给读写器；</a:t>
            </a:r>
          </a:p>
          <a:p>
            <a:pPr marL="457200" indent="-457200" algn="just" fontAlgn="auto">
              <a:lnSpc>
                <a:spcPct val="132000"/>
              </a:lnSpc>
              <a:spcAft>
                <a:spcPts val="600"/>
              </a:spcAft>
              <a:buClr>
                <a:schemeClr val="accent6"/>
              </a:buClr>
              <a:buFont typeface="+mj-ea"/>
              <a:buAutoNum type="circleNumDbPlain"/>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读写器比较从标签接收到的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是否与后台数据库发送过来的</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ID</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一致，如一致，则认证通过；否则，认证失败。</a:t>
            </a:r>
          </a:p>
        </p:txBody>
      </p:sp>
      <p:pic>
        <p:nvPicPr>
          <p:cNvPr id="22" name="图片 21">
            <a:extLst>
              <a:ext uri="{FF2B5EF4-FFF2-40B4-BE49-F238E27FC236}">
                <a16:creationId xmlns:a16="http://schemas.microsoft.com/office/drawing/2014/main" id="{BB2F7A08-33DB-4DC3-40BD-648602112D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49209" y="1198093"/>
            <a:ext cx="4674443" cy="1975222"/>
          </a:xfrm>
          <a:prstGeom prst="rect">
            <a:avLst/>
          </a:prstGeom>
          <a:noFill/>
          <a:ln>
            <a:noFill/>
          </a:ln>
        </p:spPr>
      </p:pic>
    </p:spTree>
    <p:extLst>
      <p:ext uri="{BB962C8B-B14F-4D97-AF65-F5344CB8AC3E}">
        <p14:creationId xmlns:p14="http://schemas.microsoft.com/office/powerpoint/2010/main" val="2273697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41952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5.4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空间定位技术</a:t>
            </a:r>
          </a:p>
        </p:txBody>
      </p:sp>
      <p:sp>
        <p:nvSpPr>
          <p:cNvPr id="5" name="矩形 4"/>
          <p:cNvSpPr/>
          <p:nvPr/>
        </p:nvSpPr>
        <p:spPr>
          <a:xfrm>
            <a:off x="658495" y="2263776"/>
            <a:ext cx="2430780" cy="299363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03600" y="2282191"/>
            <a:ext cx="2430780" cy="299363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 name="矩形 2"/>
          <p:cNvSpPr/>
          <p:nvPr/>
        </p:nvSpPr>
        <p:spPr>
          <a:xfrm>
            <a:off x="6149340" y="2272031"/>
            <a:ext cx="2430780" cy="299363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895080" y="2277111"/>
            <a:ext cx="2430780" cy="299363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837489" y="2701696"/>
            <a:ext cx="2072692" cy="1883464"/>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随着物联网应用研究的不断深入，快速准确地为用户提供空间位置信息的需求变得日益迫切。</a:t>
            </a:r>
          </a:p>
        </p:txBody>
      </p:sp>
      <p:sp>
        <p:nvSpPr>
          <p:cNvPr id="10" name="文本框 9"/>
          <p:cNvSpPr txBox="1"/>
          <p:nvPr/>
        </p:nvSpPr>
        <p:spPr>
          <a:xfrm>
            <a:off x="3582594" y="2664866"/>
            <a:ext cx="2072692" cy="1684628"/>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利用</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以及各类传感器节点的定位、感知功能，人们可以获取物理世界中各种各样的信息。</a:t>
            </a:r>
          </a:p>
        </p:txBody>
      </p:sp>
      <p:sp>
        <p:nvSpPr>
          <p:cNvPr id="13" name="文本框 12"/>
          <p:cNvSpPr txBox="1"/>
          <p:nvPr/>
        </p:nvSpPr>
        <p:spPr>
          <a:xfrm>
            <a:off x="6327699" y="2701696"/>
            <a:ext cx="2072692" cy="2249077"/>
          </a:xfrm>
          <a:prstGeom prst="rect">
            <a:avLst/>
          </a:prstGeom>
          <a:noFill/>
        </p:spPr>
        <p:txBody>
          <a:bodyPr wrap="square" rtlCol="0">
            <a:spAutoFit/>
          </a:bodyPr>
          <a:lstStyle/>
          <a:p>
            <a:pPr algn="just" fontAlgn="auto">
              <a:lnSpc>
                <a:spcPct val="132000"/>
              </a:lnSpc>
            </a:pPr>
            <a:r>
              <a:rPr lang="zh-CN" altLang="en-US" sz="1800" dirty="0">
                <a:latin typeface="Segoe UI" panose="020B0502040204020203" pitchFamily="34" charset="0"/>
                <a:ea typeface="微软雅黑" panose="020B0503020204020204" pitchFamily="34" charset="-122"/>
                <a:cs typeface="+mn-ea"/>
                <a:sym typeface="Segoe UI" panose="020B0502040204020203" pitchFamily="34" charset="0"/>
              </a:rPr>
              <a:t>通常情况下，这些信息都需要与传感器的位置信息联系起来综合分析，最终为用户提供个性化的信息服务。</a:t>
            </a:r>
          </a:p>
        </p:txBody>
      </p:sp>
      <p:sp>
        <p:nvSpPr>
          <p:cNvPr id="16" name="文本框 15"/>
          <p:cNvSpPr txBox="1"/>
          <p:nvPr/>
        </p:nvSpPr>
        <p:spPr>
          <a:xfrm>
            <a:off x="9074150" y="2701925"/>
            <a:ext cx="2159635" cy="1684628"/>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因此，能够快速、准确地提供位置信息的定位技术是物联网应用所要解决的关键问题之一。</a:t>
            </a:r>
          </a:p>
        </p:txBody>
      </p:sp>
      <p:sp>
        <p:nvSpPr>
          <p:cNvPr id="17" name="椭圆 16">
            <a:extLst>
              <a:ext uri="{FF2B5EF4-FFF2-40B4-BE49-F238E27FC236}">
                <a16:creationId xmlns:a16="http://schemas.microsoft.com/office/drawing/2014/main" id="{DC1C86DB-10CD-185C-F143-C639825A7ABB}"/>
              </a:ext>
            </a:extLst>
          </p:cNvPr>
          <p:cNvSpPr/>
          <p:nvPr/>
        </p:nvSpPr>
        <p:spPr>
          <a:xfrm>
            <a:off x="1543731" y="194690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椭圆 17">
            <a:extLst>
              <a:ext uri="{FF2B5EF4-FFF2-40B4-BE49-F238E27FC236}">
                <a16:creationId xmlns:a16="http://schemas.microsoft.com/office/drawing/2014/main" id="{3D9ADD1B-B965-F1BD-84D1-864F8E8E0D15}"/>
              </a:ext>
            </a:extLst>
          </p:cNvPr>
          <p:cNvSpPr/>
          <p:nvPr/>
        </p:nvSpPr>
        <p:spPr>
          <a:xfrm>
            <a:off x="4289205" y="195199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椭圆 18">
            <a:extLst>
              <a:ext uri="{FF2B5EF4-FFF2-40B4-BE49-F238E27FC236}">
                <a16:creationId xmlns:a16="http://schemas.microsoft.com/office/drawing/2014/main" id="{54DE288B-719B-1178-574F-D673E716C069}"/>
              </a:ext>
            </a:extLst>
          </p:cNvPr>
          <p:cNvSpPr/>
          <p:nvPr/>
        </p:nvSpPr>
        <p:spPr>
          <a:xfrm>
            <a:off x="7034679" y="194182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椭圆 19">
            <a:extLst>
              <a:ext uri="{FF2B5EF4-FFF2-40B4-BE49-F238E27FC236}">
                <a16:creationId xmlns:a16="http://schemas.microsoft.com/office/drawing/2014/main" id="{411485D0-B4B7-7617-2E23-A88233B4DAF7}"/>
              </a:ext>
            </a:extLst>
          </p:cNvPr>
          <p:cNvSpPr/>
          <p:nvPr/>
        </p:nvSpPr>
        <p:spPr>
          <a:xfrm>
            <a:off x="9780153" y="194690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75615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5.4.1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卫星定位技术</a:t>
            </a:r>
          </a:p>
        </p:txBody>
      </p:sp>
      <p:sp>
        <p:nvSpPr>
          <p:cNvPr id="38" name="文本框 37"/>
          <p:cNvSpPr txBox="1"/>
          <p:nvPr/>
        </p:nvSpPr>
        <p:spPr>
          <a:xfrm>
            <a:off x="2321103" y="1763842"/>
            <a:ext cx="3034448" cy="863763"/>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卫星定位系统是利用卫星来测量物体位置的系统。</a:t>
            </a:r>
          </a:p>
        </p:txBody>
      </p:sp>
      <p:sp>
        <p:nvSpPr>
          <p:cNvPr id="4" name="椭圆 3"/>
          <p:cNvSpPr/>
          <p:nvPr/>
        </p:nvSpPr>
        <p:spPr>
          <a:xfrm>
            <a:off x="1077993" y="171915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 name="文本框 1"/>
          <p:cNvSpPr txBox="1"/>
          <p:nvPr/>
        </p:nvSpPr>
        <p:spPr>
          <a:xfrm>
            <a:off x="7366958" y="1719158"/>
            <a:ext cx="3579387" cy="3707618"/>
          </a:xfrm>
          <a:prstGeom prst="rect">
            <a:avLst/>
          </a:prstGeom>
          <a:noFill/>
        </p:spPr>
        <p:txBody>
          <a:bodyPr wrap="square" rtlCol="0">
            <a:spAutoFit/>
          </a:bodyPr>
          <a:lstStyle/>
          <a:p>
            <a:pPr algn="l" fontAlgn="auto">
              <a:lnSpc>
                <a:spcPct val="132000"/>
              </a:lnSpc>
              <a:buClr>
                <a:srgbClr val="33A936"/>
              </a:buClr>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目前已投入运行的主要包括：美国的全球定位系统（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GPS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）、俄罗斯的格洛纳斯系统（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GLONASS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）、中国的北斗导航系统（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BDS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）和欧洲的伽利略系统（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GALILEO</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）。此外，还有日本的准天顶卫星系统（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QZSS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）和印度区域导航卫星系统（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IRNSS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）等。</a:t>
            </a:r>
          </a:p>
        </p:txBody>
      </p:sp>
      <p:sp>
        <p:nvSpPr>
          <p:cNvPr id="5" name="椭圆 4"/>
          <p:cNvSpPr/>
          <p:nvPr/>
        </p:nvSpPr>
        <p:spPr>
          <a:xfrm>
            <a:off x="6117353" y="164486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7" name="Picture 4">
            <a:extLst>
              <a:ext uri="{FF2B5EF4-FFF2-40B4-BE49-F238E27FC236}">
                <a16:creationId xmlns:a16="http://schemas.microsoft.com/office/drawing/2014/main" id="{EA94F0F7-7491-E0D5-5EDE-6801A0D9B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56" y="3248233"/>
            <a:ext cx="6174364" cy="217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610936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北斗卫星导航系统</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课程思政</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5" name="椭圆 4"/>
          <p:cNvSpPr/>
          <p:nvPr/>
        </p:nvSpPr>
        <p:spPr>
          <a:xfrm>
            <a:off x="508961" y="334837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2617075" y="1330659"/>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a:cxnSpLocks/>
          </p:cNvCxnSpPr>
          <p:nvPr/>
        </p:nvCxnSpPr>
        <p:spPr>
          <a:xfrm>
            <a:off x="2178668" y="1567720"/>
            <a:ext cx="0" cy="4647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76315" y="1567720"/>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2176763" y="2400058"/>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2176548" y="4932813"/>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椭圆 1"/>
          <p:cNvSpPr/>
          <p:nvPr/>
        </p:nvSpPr>
        <p:spPr>
          <a:xfrm>
            <a:off x="2617075" y="2134660"/>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2617075" y="4689608"/>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820107" y="363918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文本框 13"/>
          <p:cNvSpPr txBox="1"/>
          <p:nvPr/>
        </p:nvSpPr>
        <p:spPr>
          <a:xfrm>
            <a:off x="3330074" y="1173709"/>
            <a:ext cx="8039539" cy="5481757"/>
          </a:xfrm>
          <a:prstGeom prst="rect">
            <a:avLst/>
          </a:prstGeom>
          <a:noFill/>
        </p:spPr>
        <p:txBody>
          <a:bodyPr wrap="square" rtlCol="0">
            <a:spAutoFit/>
          </a:bodyPr>
          <a:lstStyle/>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中国北斗卫星导航系统（</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BDS</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）是中国自行研制的全球卫星导航系统，也是继</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GPS</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GLONASS</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之后的第三个成熟的卫星导航系统。</a:t>
            </a:r>
          </a:p>
          <a:p>
            <a:pPr algn="l" fontAlgn="auto">
              <a:lnSpc>
                <a:spcPct val="132000"/>
              </a:lnSpc>
              <a:spcBef>
                <a:spcPts val="600"/>
              </a:spcBef>
            </a:pP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2020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年</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7</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月</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31</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日上午，北斗三号全球卫星导航系统正式开通。</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BDS</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系统的运行对于保护国家安全等都具有重要意义。</a:t>
            </a:r>
          </a:p>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北斗卫星导航系统由空间段、地面段和用户段三部分组成，可在全球范围内全天候、全天时为各类用户提供高精度、高可靠定位、导航、授时服务，并且具备短报文通信能力，已经初步具备区域导航、定位和授时能力，定位精度为分米、厘米级别，测速精度</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0.2</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米</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秒，授时精度</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纳秒。</a:t>
            </a:r>
            <a:endParaRPr lang="en-US" altLang="zh-CN" dirty="0">
              <a:latin typeface="Segoe UI" panose="020B0502040204020203" pitchFamily="34" charset="0"/>
              <a:ea typeface="微软雅黑" panose="020B0503020204020204" pitchFamily="34" charset="-122"/>
              <a:cs typeface="+mn-ea"/>
              <a:sym typeface="Segoe UI" panose="020B0502040204020203" pitchFamily="34" charset="0"/>
            </a:endParaRPr>
          </a:p>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北斗卫星定位系统由</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颗卫星组成，包括</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颗静止轨道卫星、</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27</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颗中地球轨道卫星、</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颗倾斜同步轨道卫星。</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颗静止轨道卫星定点位置为东经</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58.75°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80°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110.5°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140°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160°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，中地球轨道卫星运行在</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个轨道面上，轨道面之间为相隔</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120°</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均匀分布。</a:t>
            </a:r>
          </a:p>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由于北斗卫星分布在离地面</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万多千米的高空上，以固定的周期环绕地球运行，使得在任意时刻，在地面上的任意一点都可以同时观测到</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4</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颗以上的卫星。</a:t>
            </a:r>
          </a:p>
        </p:txBody>
      </p:sp>
      <p:cxnSp>
        <p:nvCxnSpPr>
          <p:cNvPr id="19" name="直接连接符 18">
            <a:extLst>
              <a:ext uri="{FF2B5EF4-FFF2-40B4-BE49-F238E27FC236}">
                <a16:creationId xmlns:a16="http://schemas.microsoft.com/office/drawing/2014/main" id="{CF7AB738-755B-7A62-BDAE-386F8EFC13DE}"/>
              </a:ext>
            </a:extLst>
          </p:cNvPr>
          <p:cNvCxnSpPr/>
          <p:nvPr/>
        </p:nvCxnSpPr>
        <p:spPr>
          <a:xfrm>
            <a:off x="2181989" y="353874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0" name="椭圆 19">
            <a:extLst>
              <a:ext uri="{FF2B5EF4-FFF2-40B4-BE49-F238E27FC236}">
                <a16:creationId xmlns:a16="http://schemas.microsoft.com/office/drawing/2014/main" id="{352A7444-05B1-C926-8FDD-055E01545CBD}"/>
              </a:ext>
            </a:extLst>
          </p:cNvPr>
          <p:cNvSpPr/>
          <p:nvPr/>
        </p:nvSpPr>
        <p:spPr>
          <a:xfrm>
            <a:off x="2622301" y="327334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21" name="直接连接符 20">
            <a:extLst>
              <a:ext uri="{FF2B5EF4-FFF2-40B4-BE49-F238E27FC236}">
                <a16:creationId xmlns:a16="http://schemas.microsoft.com/office/drawing/2014/main" id="{F1334EC1-18DE-97BA-B379-26F2739A5ECC}"/>
              </a:ext>
            </a:extLst>
          </p:cNvPr>
          <p:cNvCxnSpPr/>
          <p:nvPr/>
        </p:nvCxnSpPr>
        <p:spPr>
          <a:xfrm>
            <a:off x="2176548" y="6215161"/>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2" name="椭圆 21">
            <a:extLst>
              <a:ext uri="{FF2B5EF4-FFF2-40B4-BE49-F238E27FC236}">
                <a16:creationId xmlns:a16="http://schemas.microsoft.com/office/drawing/2014/main" id="{CD48E078-7379-F8E9-3838-47009D2D42EC}"/>
              </a:ext>
            </a:extLst>
          </p:cNvPr>
          <p:cNvSpPr/>
          <p:nvPr/>
        </p:nvSpPr>
        <p:spPr>
          <a:xfrm>
            <a:off x="2617075" y="5971956"/>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610936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北斗卫星导航系统</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课程思政</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493776" y="1217115"/>
            <a:ext cx="5047487" cy="2529860"/>
          </a:xfrm>
          <a:prstGeom prst="rect">
            <a:avLst/>
          </a:prstGeom>
          <a:noFill/>
        </p:spPr>
        <p:txBody>
          <a:bodyPr wrap="square" rtlCol="0">
            <a:spAutoFit/>
          </a:bodyPr>
          <a:lstStyle/>
          <a:p>
            <a:pPr algn="l" fontAlgn="auto">
              <a:lnSpc>
                <a:spcPct val="132000"/>
              </a:lnSpc>
              <a:spcBef>
                <a:spcPts val="1200"/>
              </a:spcBef>
              <a:spcAft>
                <a:spcPts val="600"/>
              </a:spcAft>
              <a:buClr>
                <a:srgbClr val="33A936"/>
              </a:buClr>
            </a:pPr>
            <a:r>
              <a:rPr lang="zh-CN" altLang="en-US" sz="2400" dirty="0" smtClean="0">
                <a:latin typeface="Segoe UI" panose="020B0502040204020203" pitchFamily="34" charset="0"/>
                <a:ea typeface="微软雅黑" panose="020B0503020204020204" pitchFamily="34" charset="-122"/>
                <a:cs typeface="+mn-ea"/>
                <a:sym typeface="Segoe UI" panose="020B0502040204020203" pitchFamily="34" charset="0"/>
              </a:rPr>
              <a:t>北斗</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卫星分布在离地面</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万多千米的高空上，以固定的周期环绕地球运行，使得在任意时刻，在地面上的任意一点都可以同时观测到</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4</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颗以上的卫星。</a:t>
            </a:r>
          </a:p>
        </p:txBody>
      </p:sp>
      <p:sp>
        <p:nvSpPr>
          <p:cNvPr id="2" name="箭头: 右 1">
            <a:extLst>
              <a:ext uri="{FF2B5EF4-FFF2-40B4-BE49-F238E27FC236}">
                <a16:creationId xmlns:a16="http://schemas.microsoft.com/office/drawing/2014/main" id="{7244FFD4-4124-AD8A-25CC-B4139B5CD8A5}"/>
              </a:ext>
            </a:extLst>
          </p:cNvPr>
          <p:cNvSpPr/>
          <p:nvPr/>
        </p:nvSpPr>
        <p:spPr>
          <a:xfrm>
            <a:off x="1892175" y="4822511"/>
            <a:ext cx="28467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6320961" y="1026223"/>
            <a:ext cx="5229225" cy="56102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75615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5.4.3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蜂窝定位技术</a:t>
            </a:r>
          </a:p>
        </p:txBody>
      </p:sp>
      <p:sp>
        <p:nvSpPr>
          <p:cNvPr id="38" name="文本框 37"/>
          <p:cNvSpPr txBox="1"/>
          <p:nvPr/>
        </p:nvSpPr>
        <p:spPr>
          <a:xfrm>
            <a:off x="896822" y="1119312"/>
            <a:ext cx="10251237" cy="1270028"/>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蜂窝定位就是一种基于基站的定位技术。其利用运营商的移动通信网络，通过手机与多个固定位置的收发信机之间传播信号的特征参数来计算出目标手机的几何位置。同时，结合地理信息系统（</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GIS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），进一步为移动用户提供位置查询等服务。</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椭圆 3"/>
          <p:cNvSpPr/>
          <p:nvPr/>
        </p:nvSpPr>
        <p:spPr>
          <a:xfrm>
            <a:off x="3866910" y="2753190"/>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a:cxnSpLocks/>
          </p:cNvCxnSpPr>
          <p:nvPr/>
        </p:nvCxnSpPr>
        <p:spPr>
          <a:xfrm>
            <a:off x="3428503" y="2994664"/>
            <a:ext cx="0" cy="2977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26150" y="2990251"/>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3426598" y="3997056"/>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3426383" y="4894969"/>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3866910" y="3731658"/>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3866910" y="4651764"/>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4497396" y="2719387"/>
            <a:ext cx="4939665" cy="457498"/>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蜂窝小区</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COO</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定位</a:t>
            </a:r>
          </a:p>
        </p:txBody>
      </p:sp>
      <p:sp>
        <p:nvSpPr>
          <p:cNvPr id="3" name="文本框 2"/>
          <p:cNvSpPr txBox="1"/>
          <p:nvPr/>
        </p:nvSpPr>
        <p:spPr>
          <a:xfrm>
            <a:off x="4497396" y="3690991"/>
            <a:ext cx="4861560" cy="457498"/>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基于电波传播时间</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TOA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的定位</a:t>
            </a:r>
          </a:p>
        </p:txBody>
      </p:sp>
      <p:sp>
        <p:nvSpPr>
          <p:cNvPr id="5" name="文本框 4"/>
          <p:cNvSpPr txBox="1"/>
          <p:nvPr/>
        </p:nvSpPr>
        <p:spPr>
          <a:xfrm>
            <a:off x="4497163" y="4657183"/>
            <a:ext cx="4861560" cy="457498"/>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基于电波到达时差</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TDOA</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定位</a:t>
            </a:r>
          </a:p>
        </p:txBody>
      </p:sp>
      <p:sp>
        <p:nvSpPr>
          <p:cNvPr id="18" name="文本框 17">
            <a:extLst>
              <a:ext uri="{FF2B5EF4-FFF2-40B4-BE49-F238E27FC236}">
                <a16:creationId xmlns:a16="http://schemas.microsoft.com/office/drawing/2014/main" id="{53A6AB48-14B1-2595-CD9C-E22629282917}"/>
              </a:ext>
            </a:extLst>
          </p:cNvPr>
          <p:cNvSpPr txBox="1"/>
          <p:nvPr/>
        </p:nvSpPr>
        <p:spPr>
          <a:xfrm>
            <a:off x="1165413" y="4062657"/>
            <a:ext cx="1975306" cy="863763"/>
          </a:xfrm>
          <a:prstGeom prst="rect">
            <a:avLst/>
          </a:prstGeom>
          <a:noFill/>
        </p:spPr>
        <p:txBody>
          <a:bodyPr wrap="square" rtlCol="0">
            <a:spAutoFit/>
          </a:bodyPr>
          <a:lstStyle/>
          <a:p>
            <a:pPr algn="ctr"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主要蜂窝定位技术包括：</a:t>
            </a:r>
          </a:p>
        </p:txBody>
      </p:sp>
      <p:cxnSp>
        <p:nvCxnSpPr>
          <p:cNvPr id="20" name="直接连接符 19">
            <a:extLst>
              <a:ext uri="{FF2B5EF4-FFF2-40B4-BE49-F238E27FC236}">
                <a16:creationId xmlns:a16="http://schemas.microsoft.com/office/drawing/2014/main" id="{244A142A-2C9F-F935-32AC-49E771F8F98C}"/>
              </a:ext>
            </a:extLst>
          </p:cNvPr>
          <p:cNvCxnSpPr>
            <a:cxnSpLocks/>
          </p:cNvCxnSpPr>
          <p:nvPr/>
        </p:nvCxnSpPr>
        <p:spPr>
          <a:xfrm>
            <a:off x="3426150" y="5972567"/>
            <a:ext cx="247421"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2" name="椭圆 21">
            <a:extLst>
              <a:ext uri="{FF2B5EF4-FFF2-40B4-BE49-F238E27FC236}">
                <a16:creationId xmlns:a16="http://schemas.microsoft.com/office/drawing/2014/main" id="{2A558A6C-B849-4F02-AAA7-094B4A7663D4}"/>
              </a:ext>
            </a:extLst>
          </p:cNvPr>
          <p:cNvSpPr/>
          <p:nvPr/>
        </p:nvSpPr>
        <p:spPr>
          <a:xfrm>
            <a:off x="3826098" y="572618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a:extLst>
              <a:ext uri="{FF2B5EF4-FFF2-40B4-BE49-F238E27FC236}">
                <a16:creationId xmlns:a16="http://schemas.microsoft.com/office/drawing/2014/main" id="{26DC3D18-D671-67E8-6E27-EC7E7BA5429A}"/>
              </a:ext>
            </a:extLst>
          </p:cNvPr>
          <p:cNvSpPr txBox="1"/>
          <p:nvPr/>
        </p:nvSpPr>
        <p:spPr>
          <a:xfrm>
            <a:off x="4497163" y="5726187"/>
            <a:ext cx="4861560" cy="457498"/>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网络辅助</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GPS</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定位</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A-GPS</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extLst>
      <p:ext uri="{BB962C8B-B14F-4D97-AF65-F5344CB8AC3E}">
        <p14:creationId xmlns:p14="http://schemas.microsoft.com/office/powerpoint/2010/main" val="1376392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265911"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5.5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物联网的典型应用</a:t>
            </a:r>
          </a:p>
        </p:txBody>
      </p:sp>
      <p:sp>
        <p:nvSpPr>
          <p:cNvPr id="17" name="文本框 16">
            <a:extLst>
              <a:ext uri="{FF2B5EF4-FFF2-40B4-BE49-F238E27FC236}">
                <a16:creationId xmlns:a16="http://schemas.microsoft.com/office/drawing/2014/main" id="{8FF1C51A-55A9-DB9B-2B9B-33CD06D91D13}"/>
              </a:ext>
            </a:extLst>
          </p:cNvPr>
          <p:cNvSpPr txBox="1"/>
          <p:nvPr/>
        </p:nvSpPr>
        <p:spPr>
          <a:xfrm>
            <a:off x="970381" y="1309093"/>
            <a:ext cx="10251237" cy="530530"/>
          </a:xfrm>
          <a:prstGeom prst="rect">
            <a:avLst/>
          </a:prstGeom>
          <a:noFill/>
        </p:spPr>
        <p:txBody>
          <a:bodyPr wrap="square" rtlCol="0">
            <a:spAutoFit/>
          </a:bodyPr>
          <a:lstStyle/>
          <a:p>
            <a:pPr algn="just"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二维码支付、</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 </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刷卡乘车、电子不停车收费、手机导航与计步</a:t>
            </a:r>
            <a:endPar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a:extLst>
              <a:ext uri="{FF2B5EF4-FFF2-40B4-BE49-F238E27FC236}">
                <a16:creationId xmlns:a16="http://schemas.microsoft.com/office/drawing/2014/main" id="{A342A785-4E2D-D50A-1D93-8BAA978DFA9C}"/>
              </a:ext>
            </a:extLst>
          </p:cNvPr>
          <p:cNvSpPr txBox="1"/>
          <p:nvPr/>
        </p:nvSpPr>
        <p:spPr>
          <a:xfrm>
            <a:off x="1000593" y="2283447"/>
            <a:ext cx="3562781" cy="3455241"/>
          </a:xfrm>
          <a:prstGeom prst="rect">
            <a:avLst/>
          </a:prstGeom>
          <a:noFill/>
        </p:spPr>
        <p:txBody>
          <a:bodyPr wrap="square" rtlCol="0">
            <a:spAutoFit/>
          </a:bodyPr>
          <a:lstStyle/>
          <a:p>
            <a:pPr marL="342900" indent="-342900" algn="l" fontAlgn="auto">
              <a:lnSpc>
                <a:spcPct val="132000"/>
              </a:lnSpc>
              <a:spcBef>
                <a:spcPts val="12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扫码支付都是从二维码开始的。通过扫描二维码，我们可以看到付款页面商家的名称，所以二维码在这里承担的角色是信息的载体。</a:t>
            </a:r>
          </a:p>
          <a:p>
            <a:pPr marL="342900" indent="-342900" algn="l" fontAlgn="auto">
              <a:lnSpc>
                <a:spcPct val="132000"/>
              </a:lnSpc>
              <a:spcBef>
                <a:spcPts val="1200"/>
              </a:spcBef>
              <a:buClr>
                <a:srgbClr val="33A936"/>
              </a:buClr>
              <a:buFont typeface="Wingdings" panose="05000000000000000000" pitchFamily="2" charset="2"/>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图中给出了主动式扫码支付的流程。</a:t>
            </a:r>
          </a:p>
        </p:txBody>
      </p:sp>
      <p:pic>
        <p:nvPicPr>
          <p:cNvPr id="27" name="Picture 2">
            <a:extLst>
              <a:ext uri="{FF2B5EF4-FFF2-40B4-BE49-F238E27FC236}">
                <a16:creationId xmlns:a16="http://schemas.microsoft.com/office/drawing/2014/main" id="{DCC8B16E-3648-B2FD-B968-3F600AD12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374" y="2372767"/>
            <a:ext cx="68008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790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47015"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主动式扫码支付</a:t>
            </a:r>
          </a:p>
        </p:txBody>
      </p:sp>
      <p:sp>
        <p:nvSpPr>
          <p:cNvPr id="18" name="文本框 17">
            <a:extLst>
              <a:ext uri="{FF2B5EF4-FFF2-40B4-BE49-F238E27FC236}">
                <a16:creationId xmlns:a16="http://schemas.microsoft.com/office/drawing/2014/main" id="{5DA43F85-AAEA-DC93-9DFB-424C984829B5}"/>
              </a:ext>
            </a:extLst>
          </p:cNvPr>
          <p:cNvSpPr txBox="1"/>
          <p:nvPr/>
        </p:nvSpPr>
        <p:spPr>
          <a:xfrm>
            <a:off x="750426" y="1118881"/>
            <a:ext cx="10394901" cy="2402966"/>
          </a:xfrm>
          <a:prstGeom prst="rect">
            <a:avLst/>
          </a:prstGeom>
          <a:noFill/>
        </p:spPr>
        <p:txBody>
          <a:bodyPr wrap="square" rtlCol="0">
            <a:spAutoFit/>
          </a:bodyPr>
          <a:lstStyle/>
          <a:p>
            <a:pPr marL="342900" indent="-342900" algn="l" fontAlgn="auto">
              <a:lnSpc>
                <a:spcPct val="132000"/>
              </a:lnSpc>
              <a:spcBef>
                <a:spcPts val="1200"/>
              </a:spcBef>
              <a:buClr>
                <a:srgbClr val="33A936"/>
              </a:buClr>
              <a:buFont typeface="Wingdings" panose="05000000000000000000" pitchFamily="2" charset="2"/>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这种主动式扫码支付的模式中，商家需要事先按支付宝或微信支付协议生成支付二维码（即图中的步骤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1</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和步骤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），用户再用支付宝或微信钱包客户端的“扫一扫”功能完成对商家二维码的扫描（即图中的步骤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p>
          <a:p>
            <a:pPr marL="342900" indent="-342900" algn="l" fontAlgn="auto">
              <a:lnSpc>
                <a:spcPct val="132000"/>
              </a:lnSpc>
              <a:spcBef>
                <a:spcPts val="1200"/>
              </a:spcBef>
              <a:buClr>
                <a:srgbClr val="33A936"/>
              </a:buClr>
              <a:buFont typeface="Wingdings" panose="05000000000000000000" pitchFamily="2" charset="2"/>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为了方便用户使用，商家的二维码信息通常是显示在商户</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POS</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终端或者打印在纸上进行张贴。用户</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APP</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识别商家二维码，将二维码中的商家信息（如网络链接）和支付价格（用户自行输入）发送到支付机构（即微信和支付宝平台）（即图中的步骤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4</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19" name="文本框 18">
            <a:extLst>
              <a:ext uri="{FF2B5EF4-FFF2-40B4-BE49-F238E27FC236}">
                <a16:creationId xmlns:a16="http://schemas.microsoft.com/office/drawing/2014/main" id="{25327061-F7CA-68E0-91EA-433031A29029}"/>
              </a:ext>
            </a:extLst>
          </p:cNvPr>
          <p:cNvSpPr txBox="1"/>
          <p:nvPr/>
        </p:nvSpPr>
        <p:spPr>
          <a:xfrm>
            <a:off x="750427" y="3637795"/>
            <a:ext cx="5345573" cy="2556854"/>
          </a:xfrm>
          <a:prstGeom prst="rect">
            <a:avLst/>
          </a:prstGeom>
          <a:noFill/>
        </p:spPr>
        <p:txBody>
          <a:bodyPr wrap="square" rtlCol="0">
            <a:spAutoFit/>
          </a:bodyPr>
          <a:lstStyle/>
          <a:p>
            <a:pPr marL="342900" indent="-342900" algn="l" fontAlgn="auto">
              <a:lnSpc>
                <a:spcPct val="132000"/>
              </a:lnSpc>
              <a:spcBef>
                <a:spcPts val="1200"/>
              </a:spcBef>
              <a:buClr>
                <a:srgbClr val="33A936"/>
              </a:buClr>
              <a:buFont typeface="Wingdings" panose="05000000000000000000" pitchFamily="2" charset="2"/>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商家对支付进行验证，然后向支付系统发起支付请求（即图中的步骤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p>
          <a:p>
            <a:pPr marL="342900" indent="-342900" algn="l" fontAlgn="auto">
              <a:lnSpc>
                <a:spcPct val="132000"/>
              </a:lnSpc>
              <a:spcBef>
                <a:spcPts val="1200"/>
              </a:spcBef>
              <a:buClr>
                <a:srgbClr val="33A936"/>
              </a:buClr>
              <a:buFont typeface="Wingdings" panose="05000000000000000000" pitchFamily="2" charset="2"/>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支付系统完成支付结算后，将支付结果通知用户和商家，告知支付结果（即图中的步骤</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5</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6</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a:t>
            </a:r>
          </a:p>
          <a:p>
            <a:pPr marL="342900" indent="-342900" algn="l" fontAlgn="auto">
              <a:lnSpc>
                <a:spcPct val="132000"/>
              </a:lnSpc>
              <a:spcBef>
                <a:spcPts val="1200"/>
              </a:spcBef>
              <a:buClr>
                <a:srgbClr val="33A936"/>
              </a:buClr>
              <a:buFont typeface="Wingdings" panose="05000000000000000000" pitchFamily="2" charset="2"/>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该模式适用于餐馆、酒店、停车场、医院挂号等没有专人值守的应用场景。</a:t>
            </a:r>
          </a:p>
        </p:txBody>
      </p:sp>
      <p:pic>
        <p:nvPicPr>
          <p:cNvPr id="20" name="Picture 3">
            <a:extLst>
              <a:ext uri="{FF2B5EF4-FFF2-40B4-BE49-F238E27FC236}">
                <a16:creationId xmlns:a16="http://schemas.microsoft.com/office/drawing/2014/main" id="{7D64A68E-9317-5D49-1ADD-A9987CBC3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759" y="3760634"/>
            <a:ext cx="4873568" cy="231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70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909771"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5.5.2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刷卡乘车</a:t>
            </a:r>
          </a:p>
        </p:txBody>
      </p:sp>
      <p:sp>
        <p:nvSpPr>
          <p:cNvPr id="4" name="椭圆 3"/>
          <p:cNvSpPr/>
          <p:nvPr/>
        </p:nvSpPr>
        <p:spPr>
          <a:xfrm>
            <a:off x="1195998" y="1804704"/>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80997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65805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0"/>
          <p:cNvSpPr/>
          <p:nvPr/>
        </p:nvSpPr>
        <p:spPr>
          <a:xfrm>
            <a:off x="2432241" y="1817953"/>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568065"/>
            <a:ext cx="2631440" cy="1034579"/>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第二代身份证内藏的非接触式</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IC</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芯片是具有高科技含量的</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芯片。</a:t>
            </a:r>
          </a:p>
        </p:txBody>
      </p:sp>
      <p:sp>
        <p:nvSpPr>
          <p:cNvPr id="15" name="椭圆 14"/>
          <p:cNvSpPr/>
          <p:nvPr/>
        </p:nvSpPr>
        <p:spPr>
          <a:xfrm>
            <a:off x="5100303" y="1795552"/>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802765"/>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650845"/>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857232" y="3558271"/>
            <a:ext cx="2034132" cy="1034579"/>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该芯片可以存储个人的基本信息，可近距离读取卡内资料。</a:t>
            </a:r>
          </a:p>
        </p:txBody>
      </p:sp>
      <p:sp>
        <p:nvSpPr>
          <p:cNvPr id="21" name="椭圆 20"/>
          <p:cNvSpPr/>
          <p:nvPr/>
        </p:nvSpPr>
        <p:spPr>
          <a:xfrm>
            <a:off x="8887757" y="1788339"/>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79555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64363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7793773" y="3534797"/>
            <a:ext cx="1867979" cy="2009653"/>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使用身份证能够刷卡进站乘车，主要得益于二代身份证也使用了</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RFID</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卡技术，防伪程度高，破解困难。</a:t>
            </a:r>
          </a:p>
        </p:txBody>
      </p:sp>
      <p:sp>
        <p:nvSpPr>
          <p:cNvPr id="27" name="arrow-pointing-left-circular-button_20407"/>
          <p:cNvSpPr>
            <a:spLocks noChangeAspect="1"/>
          </p:cNvSpPr>
          <p:nvPr/>
        </p:nvSpPr>
        <p:spPr bwMode="auto">
          <a:xfrm>
            <a:off x="6357195" y="1796631"/>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778770"/>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20" name="图片 19" descr="https://gimg2.baidu.com/image_search/src=http%3A%2F%2Fi1.sinaimg.cn%2Fdy%2Fc%2F2011-10-25%2F1319494462_crQtTr.jpg&amp;refer=http%3A%2F%2Fi1.sinaimg.cn&amp;app=2002&amp;size=f9999,10000&amp;q=a80&amp;n=0&amp;g=0n&amp;fmt=jpeg?sec=1619007343&amp;t=d146da4be4d29208c681e75b39b1a8f7">
            <a:extLst>
              <a:ext uri="{FF2B5EF4-FFF2-40B4-BE49-F238E27FC236}">
                <a16:creationId xmlns:a16="http://schemas.microsoft.com/office/drawing/2014/main" id="{D816DF1A-7AE6-2BAD-0DBB-63726C5B430C}"/>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9701135" y="3641250"/>
            <a:ext cx="1867979" cy="1903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179349"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5.5.3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电子不停车收费</a:t>
            </a:r>
          </a:p>
        </p:txBody>
      </p:sp>
      <p:sp>
        <p:nvSpPr>
          <p:cNvPr id="6" name="文本框 5"/>
          <p:cNvSpPr txBox="1"/>
          <p:nvPr/>
        </p:nvSpPr>
        <p:spPr>
          <a:xfrm>
            <a:off x="1533526" y="1468120"/>
            <a:ext cx="4021885" cy="3609706"/>
          </a:xfrm>
          <a:prstGeom prst="rect">
            <a:avLst/>
          </a:prstGeom>
          <a:noFill/>
        </p:spPr>
        <p:txBody>
          <a:bodyPr wrap="square">
            <a:spAutoFit/>
          </a:bodyPr>
          <a:lstStyle/>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高速公路收费站都有一个电子不停车收费系统（</a:t>
            </a:r>
            <a:r>
              <a:rPr lang="en-US" altLang="zh-CN" sz="2000" dirty="0">
                <a:latin typeface="微软雅黑" panose="020B0503020204020204" pitchFamily="34" charset="-122"/>
                <a:ea typeface="微软雅黑" panose="020B0503020204020204" pitchFamily="34" charset="-122"/>
              </a:rPr>
              <a:t>Electronic Toll Collection</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ETC</a:t>
            </a:r>
            <a:r>
              <a:rPr lang="zh-CN" altLang="en-US" sz="2000" dirty="0">
                <a:latin typeface="微软雅黑" panose="020B0503020204020204" pitchFamily="34" charset="-122"/>
                <a:ea typeface="微软雅黑" panose="020B0503020204020204" pitchFamily="34" charset="-122"/>
              </a:rPr>
              <a:t>），且无专人值守。车辆只要减速行驶，不用停车即可完成车辆信息的身份认证和自动计费，减少了大量的人工成本。</a:t>
            </a:r>
          </a:p>
          <a:p>
            <a:pPr fontAlgn="auto">
              <a:lnSpc>
                <a:spcPct val="132000"/>
              </a:lnSpc>
              <a:spcBef>
                <a:spcPts val="1200"/>
              </a:spcBef>
            </a:pPr>
            <a:endParaRPr lang="zh-CN" altLang="en-US" sz="2000" dirty="0">
              <a:latin typeface="微软雅黑" panose="020B0503020204020204" pitchFamily="34" charset="-122"/>
              <a:ea typeface="微软雅黑" panose="020B0503020204020204" pitchFamily="34" charset="-122"/>
            </a:endParaRPr>
          </a:p>
          <a:p>
            <a:pPr fontAlgn="auto">
              <a:lnSpc>
                <a:spcPct val="132000"/>
              </a:lnSpc>
              <a:spcBef>
                <a:spcPts val="1200"/>
              </a:spcBef>
            </a:pPr>
            <a:r>
              <a:rPr lang="en-US" altLang="zh-CN" sz="2000" dirty="0">
                <a:latin typeface="微软雅黑" panose="020B0503020204020204" pitchFamily="34" charset="-122"/>
                <a:ea typeface="微软雅黑" panose="020B0503020204020204" pitchFamily="34" charset="-122"/>
              </a:rPr>
              <a:t>ETC</a:t>
            </a:r>
            <a:r>
              <a:rPr lang="zh-CN" altLang="en-US" sz="2000" dirty="0">
                <a:latin typeface="微软雅黑" panose="020B0503020204020204" pitchFamily="34" charset="-122"/>
                <a:ea typeface="微软雅黑" panose="020B0503020204020204" pitchFamily="34" charset="-122"/>
              </a:rPr>
              <a:t>的核心是</a:t>
            </a:r>
            <a:r>
              <a:rPr lang="en-US" altLang="zh-CN" sz="2000" dirty="0">
                <a:latin typeface="微软雅黑" panose="020B0503020204020204" pitchFamily="34" charset="-122"/>
                <a:ea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rPr>
              <a:t>。</a:t>
            </a:r>
          </a:p>
        </p:txBody>
      </p:sp>
      <p:sp>
        <p:nvSpPr>
          <p:cNvPr id="21" name="椭圆 20"/>
          <p:cNvSpPr/>
          <p:nvPr/>
        </p:nvSpPr>
        <p:spPr>
          <a:xfrm>
            <a:off x="870988" y="15618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456612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9" name="图片 8">
            <a:extLst>
              <a:ext uri="{FF2B5EF4-FFF2-40B4-BE49-F238E27FC236}">
                <a16:creationId xmlns:a16="http://schemas.microsoft.com/office/drawing/2014/main" id="{4E7F1066-6491-F67C-99C8-6D31AAB415CC}"/>
              </a:ext>
            </a:extLst>
          </p:cNvPr>
          <p:cNvPicPr/>
          <p:nvPr/>
        </p:nvPicPr>
        <p:blipFill>
          <a:blip r:embed="rId4">
            <a:extLst>
              <a:ext uri="{28A0092B-C50C-407E-A947-70E740481C1C}">
                <a14:useLocalDpi xmlns:a14="http://schemas.microsoft.com/office/drawing/2010/main" val="0"/>
              </a:ext>
            </a:extLst>
          </a:blip>
          <a:srcRect/>
          <a:stretch>
            <a:fillRect/>
          </a:stretch>
        </p:blipFill>
        <p:spPr>
          <a:xfrm>
            <a:off x="5845834" y="1561845"/>
            <a:ext cx="4978118" cy="3098695"/>
          </a:xfrm>
          <a:prstGeom prst="rect">
            <a:avLst/>
          </a:prstGeom>
          <a:noFill/>
          <a:ln>
            <a:noFill/>
          </a:ln>
        </p:spPr>
      </p:pic>
      <p:cxnSp>
        <p:nvCxnSpPr>
          <p:cNvPr id="5" name="直接连接符 4">
            <a:extLst>
              <a:ext uri="{FF2B5EF4-FFF2-40B4-BE49-F238E27FC236}">
                <a16:creationId xmlns:a16="http://schemas.microsoft.com/office/drawing/2014/main" id="{0BEFA15E-868D-A2FE-5F88-D025B831D9EE}"/>
              </a:ext>
            </a:extLst>
          </p:cNvPr>
          <p:cNvCxnSpPr/>
          <p:nvPr/>
        </p:nvCxnSpPr>
        <p:spPr>
          <a:xfrm>
            <a:off x="1140988" y="5667555"/>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98D42D6-A8CD-6FEA-E179-DF41FACD15A4}"/>
              </a:ext>
            </a:extLst>
          </p:cNvPr>
          <p:cNvCxnSpPr/>
          <p:nvPr/>
        </p:nvCxnSpPr>
        <p:spPr>
          <a:xfrm>
            <a:off x="1140988" y="5960853"/>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E3BB018-AB42-5FDC-1987-1B52471604A8}"/>
              </a:ext>
            </a:extLst>
          </p:cNvPr>
          <p:cNvCxnSpPr/>
          <p:nvPr/>
        </p:nvCxnSpPr>
        <p:spPr>
          <a:xfrm>
            <a:off x="1140988" y="6280030"/>
            <a:ext cx="978005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025735"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5.1.2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物联网的起源与发展</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161744" y="1126461"/>
            <a:ext cx="9868511" cy="531236"/>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物联网推动工业</a:t>
            </a:r>
            <a:r>
              <a:rPr lang="en-US" altLang="zh-CN" sz="2400" dirty="0">
                <a:latin typeface="微软雅黑" panose="020B0503020204020204" pitchFamily="34" charset="-122"/>
                <a:ea typeface="微软雅黑" panose="020B0503020204020204" pitchFamily="34" charset="-122"/>
              </a:rPr>
              <a:t>4.0</a:t>
            </a:r>
          </a:p>
        </p:txBody>
      </p:sp>
      <p:pic>
        <p:nvPicPr>
          <p:cNvPr id="22" name="图片 21">
            <a:extLst>
              <a:ext uri="{FF2B5EF4-FFF2-40B4-BE49-F238E27FC236}">
                <a16:creationId xmlns:a16="http://schemas.microsoft.com/office/drawing/2014/main" id="{F79AD8B2-EF89-E6EB-0228-BCA5925F2EC4}"/>
              </a:ext>
            </a:extLst>
          </p:cNvPr>
          <p:cNvPicPr/>
          <p:nvPr/>
        </p:nvPicPr>
        <p:blipFill>
          <a:blip r:embed="rId3">
            <a:extLst>
              <a:ext uri="{28A0092B-C50C-407E-A947-70E740481C1C}">
                <a14:useLocalDpi xmlns:a14="http://schemas.microsoft.com/office/drawing/2010/main" val="0"/>
              </a:ext>
            </a:extLst>
          </a:blip>
          <a:srcRect/>
          <a:stretch>
            <a:fillRect/>
          </a:stretch>
        </p:blipFill>
        <p:spPr>
          <a:xfrm>
            <a:off x="1084107" y="1817339"/>
            <a:ext cx="7863673" cy="4642097"/>
          </a:xfrm>
          <a:prstGeom prst="rect">
            <a:avLst/>
          </a:prstGeom>
          <a:noFill/>
          <a:ln>
            <a:noFill/>
          </a:ln>
        </p:spPr>
      </p:pic>
    </p:spTree>
    <p:extLst>
      <p:ext uri="{BB962C8B-B14F-4D97-AF65-F5344CB8AC3E}">
        <p14:creationId xmlns:p14="http://schemas.microsoft.com/office/powerpoint/2010/main" val="743323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573140"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5.6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本章小结</a:t>
            </a:r>
          </a:p>
        </p:txBody>
      </p:sp>
      <p:sp>
        <p:nvSpPr>
          <p:cNvPr id="6" name="文本框 5"/>
          <p:cNvSpPr txBox="1"/>
          <p:nvPr/>
        </p:nvSpPr>
        <p:spPr>
          <a:xfrm>
            <a:off x="1043796" y="1468120"/>
            <a:ext cx="9758778" cy="2083134"/>
          </a:xfrm>
          <a:prstGeom prst="rect">
            <a:avLst/>
          </a:prstGeom>
          <a:noFill/>
        </p:spPr>
        <p:txBody>
          <a:bodyPr wrap="square">
            <a:spAutoFit/>
          </a:bodyPr>
          <a:lstStyle/>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本章介绍了物联网的概念与特征、物联网的起源与发展和物联网体系结构，从物联网感知维度讲解了传感检测模型、传感器的主要类型和典型传感器的工作原理，从物联网标识技术维度讲解了一维条形码和二维条形码的原理和识读方法，</a:t>
            </a:r>
            <a:r>
              <a:rPr lang="en-US" altLang="zh-CN" sz="2000" dirty="0">
                <a:latin typeface="微软雅黑" panose="020B0503020204020204" pitchFamily="34" charset="-122"/>
                <a:ea typeface="微软雅黑" panose="020B0503020204020204" pitchFamily="34" charset="-122"/>
              </a:rPr>
              <a:t>RFID</a:t>
            </a:r>
            <a:r>
              <a:rPr lang="zh-CN" altLang="en-US" sz="2000" dirty="0">
                <a:latin typeface="微软雅黑" panose="020B0503020204020204" pitchFamily="34" charset="-122"/>
                <a:ea typeface="微软雅黑" panose="020B0503020204020204" pitchFamily="34" charset="-122"/>
              </a:rPr>
              <a:t>的工作原理和识读方法；从空间定位的维度，讲解了卫星定位技术、蜂窝定位技术和</a:t>
            </a:r>
            <a:r>
              <a:rPr lang="en-US" altLang="zh-CN" sz="2000" dirty="0" err="1">
                <a:latin typeface="微软雅黑" panose="020B0503020204020204" pitchFamily="34" charset="-122"/>
                <a:ea typeface="微软雅黑" panose="020B0503020204020204" pitchFamily="34" charset="-122"/>
              </a:rPr>
              <a:t>WiFi</a:t>
            </a:r>
            <a:r>
              <a:rPr lang="zh-CN" altLang="en-US" sz="2000" dirty="0">
                <a:latin typeface="微软雅黑" panose="020B0503020204020204" pitchFamily="34" charset="-122"/>
                <a:ea typeface="微软雅黑" panose="020B0503020204020204" pitchFamily="34" charset="-122"/>
              </a:rPr>
              <a:t>定位技术，最后介绍了物联网的几种典型应用。</a:t>
            </a:r>
          </a:p>
        </p:txBody>
      </p:sp>
      <p:grpSp>
        <p:nvGrpSpPr>
          <p:cNvPr id="2" name="组合 1">
            <a:extLst>
              <a:ext uri="{FF2B5EF4-FFF2-40B4-BE49-F238E27FC236}">
                <a16:creationId xmlns:a16="http://schemas.microsoft.com/office/drawing/2014/main" id="{EFB2985B-F1CD-12CA-8DFF-35C28BD3273C}"/>
              </a:ext>
            </a:extLst>
          </p:cNvPr>
          <p:cNvGrpSpPr/>
          <p:nvPr/>
        </p:nvGrpSpPr>
        <p:grpSpPr>
          <a:xfrm>
            <a:off x="1132361" y="4132053"/>
            <a:ext cx="9670213" cy="1544128"/>
            <a:chOff x="1123735" y="4735902"/>
            <a:chExt cx="9797307" cy="1544128"/>
          </a:xfrm>
        </p:grpSpPr>
        <p:cxnSp>
          <p:nvCxnSpPr>
            <p:cNvPr id="5" name="直接连接符 4">
              <a:extLst>
                <a:ext uri="{FF2B5EF4-FFF2-40B4-BE49-F238E27FC236}">
                  <a16:creationId xmlns:a16="http://schemas.microsoft.com/office/drawing/2014/main" id="{0BEFA15E-868D-A2FE-5F88-D025B831D9EE}"/>
                </a:ext>
              </a:extLst>
            </p:cNvPr>
            <p:cNvCxnSpPr/>
            <p:nvPr/>
          </p:nvCxnSpPr>
          <p:spPr>
            <a:xfrm>
              <a:off x="1140988" y="5667555"/>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98D42D6-A8CD-6FEA-E179-DF41FACD15A4}"/>
                </a:ext>
              </a:extLst>
            </p:cNvPr>
            <p:cNvCxnSpPr/>
            <p:nvPr/>
          </p:nvCxnSpPr>
          <p:spPr>
            <a:xfrm>
              <a:off x="1140988" y="5960853"/>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E3BB018-AB42-5FDC-1987-1B52471604A8}"/>
                </a:ext>
              </a:extLst>
            </p:cNvPr>
            <p:cNvCxnSpPr/>
            <p:nvPr/>
          </p:nvCxnSpPr>
          <p:spPr>
            <a:xfrm>
              <a:off x="1140988" y="6280030"/>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510E0CFC-BAB8-4768-1A62-2C91496E7E1A}"/>
                </a:ext>
              </a:extLst>
            </p:cNvPr>
            <p:cNvCxnSpPr/>
            <p:nvPr/>
          </p:nvCxnSpPr>
          <p:spPr>
            <a:xfrm>
              <a:off x="1123735" y="4735902"/>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A445120-2356-8FE1-7D53-255A36AF3F71}"/>
                </a:ext>
              </a:extLst>
            </p:cNvPr>
            <p:cNvCxnSpPr/>
            <p:nvPr/>
          </p:nvCxnSpPr>
          <p:spPr>
            <a:xfrm>
              <a:off x="1123735" y="5029200"/>
              <a:ext cx="9780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5C02796-9586-1D92-28D2-54DB2CB70D72}"/>
                </a:ext>
              </a:extLst>
            </p:cNvPr>
            <p:cNvCxnSpPr/>
            <p:nvPr/>
          </p:nvCxnSpPr>
          <p:spPr>
            <a:xfrm>
              <a:off x="1123735" y="5348377"/>
              <a:ext cx="9780054"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593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77437"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学习推荐</a:t>
            </a:r>
          </a:p>
        </p:txBody>
      </p:sp>
      <p:sp>
        <p:nvSpPr>
          <p:cNvPr id="6" name="文本框 5"/>
          <p:cNvSpPr txBox="1"/>
          <p:nvPr/>
        </p:nvSpPr>
        <p:spPr>
          <a:xfrm>
            <a:off x="1069674" y="1355977"/>
            <a:ext cx="10239555" cy="4622932"/>
          </a:xfrm>
          <a:prstGeom prst="rect">
            <a:avLst/>
          </a:prstGeom>
          <a:noFill/>
        </p:spPr>
        <p:txBody>
          <a:bodyPr wrap="square">
            <a:spAutoFit/>
          </a:bodyPr>
          <a:lstStyle/>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第</a:t>
            </a:r>
            <a:r>
              <a:rPr lang="en-US" altLang="zh-CN" sz="28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章</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事实上，最近几年，中国制造取得了辉煌成就。</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）中国研发了空中造楼机，挑战超高层建筑，世界第一。</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扩展阅读：</a:t>
            </a:r>
            <a:r>
              <a:rPr lang="en-US" altLang="zh-CN" sz="2000" dirty="0">
                <a:latin typeface="微软雅黑" panose="020B0503020204020204" pitchFamily="34" charset="-122"/>
                <a:ea typeface="微软雅黑" panose="020B0503020204020204" pitchFamily="34" charset="-122"/>
              </a:rPr>
              <a:t>http://dy.163.com/v2/article/detail/DU6NGEB205441FCV.html</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）中国研发了全球最牛的穿隧道架桥机，让世界震撼。</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扩展阅读：</a:t>
            </a:r>
            <a:r>
              <a:rPr lang="en-US" altLang="zh-CN" sz="2000" dirty="0">
                <a:latin typeface="微软雅黑" panose="020B0503020204020204" pitchFamily="34" charset="-122"/>
                <a:ea typeface="微软雅黑" panose="020B0503020204020204" pitchFamily="34" charset="-122"/>
              </a:rPr>
              <a:t>https://www.alu.cn/aluNews/NewsDisplay_1039224.html </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）中国研发了“挖隧道神器”：隧道掘进机。</a:t>
            </a:r>
          </a:p>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扩展阅读：</a:t>
            </a:r>
            <a:r>
              <a:rPr lang="en-US" altLang="zh-CN" sz="2000" dirty="0">
                <a:latin typeface="微软雅黑" panose="020B0503020204020204" pitchFamily="34" charset="-122"/>
                <a:ea typeface="微软雅黑" panose="020B0503020204020204" pitchFamily="34" charset="-122"/>
              </a:rPr>
              <a:t>http://www.sohu.com/a/190319099_99974129</a:t>
            </a:r>
          </a:p>
        </p:txBody>
      </p:sp>
    </p:spTree>
    <p:extLst>
      <p:ext uri="{BB962C8B-B14F-4D97-AF65-F5344CB8AC3E}">
        <p14:creationId xmlns:p14="http://schemas.microsoft.com/office/powerpoint/2010/main" val="2506162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77437"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学习推荐</a:t>
            </a:r>
          </a:p>
        </p:txBody>
      </p:sp>
      <p:sp>
        <p:nvSpPr>
          <p:cNvPr id="6" name="文本框 5"/>
          <p:cNvSpPr txBox="1"/>
          <p:nvPr/>
        </p:nvSpPr>
        <p:spPr>
          <a:xfrm>
            <a:off x="1069674" y="1355977"/>
            <a:ext cx="10265435" cy="3827586"/>
          </a:xfrm>
          <a:prstGeom prst="rect">
            <a:avLst/>
          </a:prstGeom>
          <a:noFill/>
        </p:spPr>
        <p:txBody>
          <a:bodyPr wrap="square">
            <a:spAutoFit/>
          </a:bodyPr>
          <a:lstStyle/>
          <a:p>
            <a:pPr fontAlgn="auto">
              <a:lnSpc>
                <a:spcPct val="132000"/>
              </a:lnSpc>
              <a:spcBef>
                <a:spcPts val="1200"/>
              </a:spcBef>
            </a:pPr>
            <a:r>
              <a:rPr lang="zh-CN" altLang="en-US" sz="2000" dirty="0">
                <a:latin typeface="微软雅黑" panose="020B0503020204020204" pitchFamily="34" charset="-122"/>
                <a:ea typeface="微软雅黑" panose="020B0503020204020204" pitchFamily="34" charset="-122"/>
              </a:rPr>
              <a:t>第</a:t>
            </a:r>
            <a:r>
              <a:rPr lang="en-US" altLang="zh-CN" sz="28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章</a:t>
            </a:r>
          </a:p>
          <a:p>
            <a:pPr marL="342900" indent="-342900" fontAlgn="auto">
              <a:lnSpc>
                <a:spcPct val="132000"/>
              </a:lnSpc>
              <a:spcBef>
                <a:spcPts val="1200"/>
              </a:spcBef>
              <a:buClr>
                <a:srgbClr val="33A936"/>
              </a:buClr>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基于网络平台进行二维码生成</a:t>
            </a:r>
          </a:p>
          <a:p>
            <a:pPr marL="342900" indent="-342900" fontAlgn="auto">
              <a:lnSpc>
                <a:spcPct val="132000"/>
              </a:lnSpc>
              <a:spcBef>
                <a:spcPts val="1200"/>
              </a:spcBef>
              <a:buClr>
                <a:srgbClr val="33A936"/>
              </a:buClr>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互联网上有大量二维码生成工具，读者如果需要，可以使用在线工具生成所需要的二维码信息。</a:t>
            </a:r>
          </a:p>
          <a:p>
            <a:pPr marL="342900" indent="-342900" fontAlgn="auto">
              <a:lnSpc>
                <a:spcPct val="132000"/>
              </a:lnSpc>
              <a:spcBef>
                <a:spcPts val="1200"/>
              </a:spcBef>
              <a:buClr>
                <a:schemeClr val="accent6"/>
              </a:buClr>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例如：</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32000"/>
              </a:lnSpc>
              <a:spcBef>
                <a:spcPts val="1200"/>
              </a:spcBef>
              <a:buClr>
                <a:schemeClr val="accent6"/>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hlinkClick r:id="rId3"/>
              </a:rPr>
              <a:t>https://cn.online-qrcode-generator.com/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32000"/>
              </a:lnSpc>
              <a:spcBef>
                <a:spcPts val="1200"/>
              </a:spcBef>
              <a:buClr>
                <a:schemeClr val="accent6"/>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hlinkClick r:id="rId4"/>
              </a:rPr>
              <a:t>http://qrcode.cnaidc.com/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768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DCDF611-EFB0-EA87-D118-B7A1F25A163E}"/>
              </a:ext>
            </a:extLst>
          </p:cNvPr>
          <p:cNvPicPr>
            <a:picLocks noChangeAspect="1"/>
          </p:cNvPicPr>
          <p:nvPr/>
        </p:nvPicPr>
        <p:blipFill>
          <a:blip r:embed="rId2"/>
          <a:stretch>
            <a:fillRect/>
          </a:stretch>
        </p:blipFill>
        <p:spPr>
          <a:xfrm>
            <a:off x="0" y="0"/>
            <a:ext cx="12192000" cy="6858000"/>
          </a:xfrm>
          <a:prstGeom prst="rect">
            <a:avLst/>
          </a:prstGeom>
        </p:spPr>
      </p:pic>
      <p:sp>
        <p:nvSpPr>
          <p:cNvPr id="25" name="矩形 24">
            <a:extLst>
              <a:ext uri="{FF2B5EF4-FFF2-40B4-BE49-F238E27FC236}">
                <a16:creationId xmlns:a16="http://schemas.microsoft.com/office/drawing/2014/main" id="{6B83E504-ACD5-723D-A081-1688056F6A96}"/>
              </a:ext>
            </a:extLst>
          </p:cNvPr>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B3B295A1-1CF5-6AB3-61C9-C644F7460000}"/>
              </a:ext>
            </a:extLst>
          </p:cNvPr>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69B7A651-8E74-C9C2-E038-087C94E408E2}"/>
              </a:ext>
            </a:extLst>
          </p:cNvPr>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AA782886-E601-C3F1-DF17-33E5BCD07D60}"/>
              </a:ext>
            </a:extLst>
          </p:cNvPr>
          <p:cNvGrpSpPr/>
          <p:nvPr/>
        </p:nvGrpSpPr>
        <p:grpSpPr>
          <a:xfrm>
            <a:off x="2322945" y="2387132"/>
            <a:ext cx="7546110" cy="1884916"/>
            <a:chOff x="2225963" y="1464398"/>
            <a:chExt cx="7546110" cy="3403166"/>
          </a:xfrm>
        </p:grpSpPr>
        <p:sp>
          <p:nvSpPr>
            <p:cNvPr id="7" name="矩形 6">
              <a:extLst>
                <a:ext uri="{FF2B5EF4-FFF2-40B4-BE49-F238E27FC236}">
                  <a16:creationId xmlns:a16="http://schemas.microsoft.com/office/drawing/2014/main" id="{604DE214-9577-ADBC-E8AA-701CEC828EC7}"/>
                </a:ext>
              </a:extLst>
            </p:cNvPr>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DDE2C06-1E8C-26CA-8398-45B5E1F092C8}"/>
                </a:ext>
              </a:extLst>
            </p:cNvPr>
            <p:cNvSpPr txBox="1"/>
            <p:nvPr/>
          </p:nvSpPr>
          <p:spPr>
            <a:xfrm>
              <a:off x="2225963" y="1704170"/>
              <a:ext cx="7546109" cy="2722844"/>
            </a:xfrm>
            <a:prstGeom prst="rect">
              <a:avLst/>
            </a:prstGeom>
            <a:noFill/>
          </p:spPr>
          <p:txBody>
            <a:bodyPr wrap="square">
              <a:spAutoFit/>
            </a:bodyPr>
            <a:lstStyle/>
            <a:p>
              <a:pPr algn="ctr"/>
              <a:r>
                <a:rPr lang="zh-CN" altLang="en-US" sz="9200" spc="-300" dirty="0">
                  <a:solidFill>
                    <a:srgbClr val="FFFFFF"/>
                  </a:solidFill>
                  <a:latin typeface="方正大标宋_GBK" panose="03000509000000000000" pitchFamily="65" charset="-122"/>
                  <a:ea typeface="方正大标宋_GBK" panose="03000509000000000000" pitchFamily="65" charset="-122"/>
                </a:rPr>
                <a:t>谢  谢  观  看</a:t>
              </a:r>
              <a:endParaRPr lang="zh-CN" altLang="en-US" sz="9200" spc="-300" dirty="0">
                <a:latin typeface="方正大标宋_GBK" panose="03000509000000000000" pitchFamily="65" charset="-122"/>
                <a:ea typeface="方正大标宋_GBK" panose="03000509000000000000" pitchFamily="65" charset="-122"/>
              </a:endParaRPr>
            </a:p>
          </p:txBody>
        </p:sp>
      </p:grpSp>
      <p:pic>
        <p:nvPicPr>
          <p:cNvPr id="22" name="图片 21">
            <a:extLst>
              <a:ext uri="{FF2B5EF4-FFF2-40B4-BE49-F238E27FC236}">
                <a16:creationId xmlns:a16="http://schemas.microsoft.com/office/drawing/2014/main" id="{A712863F-E745-A331-708E-6942C3F35D40}"/>
              </a:ext>
            </a:extLst>
          </p:cNvPr>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a:extLst>
              <a:ext uri="{FF2B5EF4-FFF2-40B4-BE49-F238E27FC236}">
                <a16:creationId xmlns:a16="http://schemas.microsoft.com/office/drawing/2014/main" id="{1482FE46-1C36-1653-F3C6-04F7CC8133FE}"/>
              </a:ext>
            </a:extLst>
          </p:cNvPr>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extLst>
      <p:ext uri="{BB962C8B-B14F-4D97-AF65-F5344CB8AC3E}">
        <p14:creationId xmlns:p14="http://schemas.microsoft.com/office/powerpoint/2010/main" val="200301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7045518"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物联网与中国制造</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2025【</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课程思政</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4" name="椭圆 3"/>
          <p:cNvSpPr/>
          <p:nvPr/>
        </p:nvSpPr>
        <p:spPr>
          <a:xfrm>
            <a:off x="1195998" y="1765470"/>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770744"/>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618824"/>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a:off x="2432241" y="1778719"/>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528831"/>
            <a:ext cx="2672056" cy="2334678"/>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中国制造</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，是中国政府实施制造强国战略的第一个十年行动纲领。</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2015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年</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月，李克强总理在</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政府工作报告</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中首次提出“中国制造</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的宏大计划，并审议通过了</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中国制造</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a:t>
            </a:r>
          </a:p>
        </p:txBody>
      </p:sp>
      <p:sp>
        <p:nvSpPr>
          <p:cNvPr id="15" name="椭圆 14"/>
          <p:cNvSpPr/>
          <p:nvPr/>
        </p:nvSpPr>
        <p:spPr>
          <a:xfrm>
            <a:off x="5100303" y="1756318"/>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763531"/>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611611"/>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157932" y="3530736"/>
            <a:ext cx="3493698" cy="2659702"/>
          </a:xfrm>
          <a:prstGeom prst="rect">
            <a:avLst/>
          </a:prstGeom>
          <a:noFill/>
        </p:spPr>
        <p:txBody>
          <a:bodyPr wrap="square" rtlCol="0">
            <a:spAutoFit/>
          </a:bodyPr>
          <a:lstStyle/>
          <a:p>
            <a:pPr>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围绕实现制造强国的战略目标，</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中国制造</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提出，坚持“创新驱动、质量为先、绿色发展、结构优化、人才为本”的基本方针，坚持“市场主导、政府引导，立足当前、着眼长远，整体推进、重点突破，自主发展、开放合作”的基本原则，通过“三步走”实现制造强国的战略目标。</a:t>
            </a:r>
          </a:p>
        </p:txBody>
      </p:sp>
      <p:sp>
        <p:nvSpPr>
          <p:cNvPr id="2" name="椭圆 1"/>
          <p:cNvSpPr/>
          <p:nvPr/>
        </p:nvSpPr>
        <p:spPr>
          <a:xfrm>
            <a:off x="8887757" y="1749105"/>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 name="椭圆 4"/>
          <p:cNvSpPr/>
          <p:nvPr/>
        </p:nvSpPr>
        <p:spPr>
          <a:xfrm>
            <a:off x="8875057" y="175631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60439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162290" y="3504066"/>
            <a:ext cx="2827655" cy="2659702"/>
          </a:xfrm>
          <a:prstGeom prst="rect">
            <a:avLst/>
          </a:prstGeom>
          <a:noFill/>
        </p:spPr>
        <p:txBody>
          <a:bodyPr wrap="square" rtlCol="0">
            <a:spAutoFit/>
          </a:bodyPr>
          <a:lstStyle/>
          <a:p>
            <a:pPr marL="285750" indent="-285750">
              <a:lnSpc>
                <a:spcPct val="132000"/>
              </a:lnSpc>
              <a:buClr>
                <a:schemeClr val="accent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第一步：到</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2025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年迈入制造强国行列；</a:t>
            </a:r>
            <a:endPar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endParaRPr>
          </a:p>
          <a:p>
            <a:pPr marL="285750" indent="-285750">
              <a:lnSpc>
                <a:spcPct val="132000"/>
              </a:lnSpc>
              <a:buClr>
                <a:schemeClr val="accent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第二步：到</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2035</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年中国制造业整体达到世界制造强国阵营中等水平；</a:t>
            </a:r>
            <a:endPar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endParaRPr>
          </a:p>
          <a:p>
            <a:pPr marL="285750" indent="-285750">
              <a:lnSpc>
                <a:spcPct val="132000"/>
              </a:lnSpc>
              <a:buClr>
                <a:schemeClr val="accent6"/>
              </a:buClr>
              <a:buFont typeface="Wingdings" panose="05000000000000000000" pitchFamily="2" charset="2"/>
              <a:buChar char="Ø"/>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第三步：到新中国成立一百年时，综合实力进入世界制造强国前列。</a:t>
            </a:r>
          </a:p>
        </p:txBody>
      </p:sp>
      <p:sp>
        <p:nvSpPr>
          <p:cNvPr id="27" name="arrow-pointing-left-circular-button_20407"/>
          <p:cNvSpPr>
            <a:spLocks noChangeAspect="1"/>
          </p:cNvSpPr>
          <p:nvPr/>
        </p:nvSpPr>
        <p:spPr bwMode="auto">
          <a:xfrm>
            <a:off x="6357195" y="1757397"/>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739536"/>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右箭头 8"/>
          <p:cNvSpPr/>
          <p:nvPr/>
        </p:nvSpPr>
        <p:spPr>
          <a:xfrm>
            <a:off x="3359785" y="2474731"/>
            <a:ext cx="1039495" cy="232410"/>
          </a:xfrm>
          <a:prstGeom prst="rightArrow">
            <a:avLst/>
          </a:prstGeom>
          <a:solidFill>
            <a:srgbClr val="33A936"/>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7416165" y="2474731"/>
            <a:ext cx="1039495" cy="232410"/>
          </a:xfrm>
          <a:prstGeom prst="rightArrow">
            <a:avLst/>
          </a:prstGeom>
          <a:solidFill>
            <a:srgbClr val="33A936"/>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941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77437"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思政要素</a:t>
            </a:r>
          </a:p>
        </p:txBody>
      </p:sp>
      <p:sp>
        <p:nvSpPr>
          <p:cNvPr id="51" name="椭圆 50"/>
          <p:cNvSpPr/>
          <p:nvPr/>
        </p:nvSpPr>
        <p:spPr>
          <a:xfrm>
            <a:off x="9160274" y="3041896"/>
            <a:ext cx="713227" cy="738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椭圆 51"/>
          <p:cNvSpPr/>
          <p:nvPr/>
        </p:nvSpPr>
        <p:spPr>
          <a:xfrm>
            <a:off x="8150215" y="4244450"/>
            <a:ext cx="713227" cy="73876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675029" y="3278569"/>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4" name="椭圆 53"/>
          <p:cNvSpPr/>
          <p:nvPr/>
        </p:nvSpPr>
        <p:spPr>
          <a:xfrm>
            <a:off x="8274265"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5" name="椭圆 54"/>
          <p:cNvSpPr/>
          <p:nvPr/>
        </p:nvSpPr>
        <p:spPr>
          <a:xfrm>
            <a:off x="9873501"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6" name="椭圆 55"/>
          <p:cNvSpPr/>
          <p:nvPr/>
        </p:nvSpPr>
        <p:spPr>
          <a:xfrm>
            <a:off x="9050732" y="4613834"/>
            <a:ext cx="1433253" cy="1433253"/>
          </a:xfrm>
          <a:prstGeom prst="ellipse">
            <a:avLst/>
          </a:prstGeom>
          <a: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9" name="椭圆 58"/>
          <p:cNvSpPr/>
          <p:nvPr/>
        </p:nvSpPr>
        <p:spPr>
          <a:xfrm>
            <a:off x="7483072" y="1880040"/>
            <a:ext cx="1433253" cy="143325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6" name="文本框 65"/>
          <p:cNvSpPr txBox="1"/>
          <p:nvPr/>
        </p:nvSpPr>
        <p:spPr>
          <a:xfrm>
            <a:off x="885246" y="1511132"/>
            <a:ext cx="5284972" cy="4730013"/>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l"/>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事实上，最近几年，中国制造取得了辉煌成就。</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endParaRPr>
          </a:p>
          <a:p>
            <a:pPr marL="914400" lvl="1" indent="-457200">
              <a:lnSpc>
                <a:spcPct val="132000"/>
              </a:lnSpc>
              <a:spcBef>
                <a:spcPts val="600"/>
              </a:spcBef>
              <a:spcAft>
                <a:spcPts val="600"/>
              </a:spcAft>
              <a:buClr>
                <a:srgbClr val="33A936"/>
              </a:buClr>
              <a:buFont typeface="+mj-ea"/>
              <a:buAutoNum type="circleNumDbPlain"/>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中国研发了空中造楼机，挑战超高层建筑，世界第一。</a:t>
            </a:r>
          </a:p>
          <a:p>
            <a:pPr marL="914400" lvl="1" indent="-457200">
              <a:lnSpc>
                <a:spcPct val="132000"/>
              </a:lnSpc>
              <a:spcBef>
                <a:spcPts val="600"/>
              </a:spcBef>
              <a:spcAft>
                <a:spcPts val="600"/>
              </a:spcAft>
              <a:buClr>
                <a:srgbClr val="33A936"/>
              </a:buClr>
              <a:buFont typeface="+mj-ea"/>
              <a:buAutoNum type="circleNumDbPlain"/>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中国研发了全球最牛的穿隧道架桥机，让世界震撼。</a:t>
            </a:r>
          </a:p>
          <a:p>
            <a:pPr marL="914400" lvl="1" indent="-457200">
              <a:lnSpc>
                <a:spcPct val="132000"/>
              </a:lnSpc>
              <a:spcBef>
                <a:spcPts val="600"/>
              </a:spcBef>
              <a:spcAft>
                <a:spcPts val="600"/>
              </a:spcAft>
              <a:buClr>
                <a:srgbClr val="33A936"/>
              </a:buClr>
              <a:buFont typeface="+mj-ea"/>
              <a:buAutoNum type="circleNumDbPlain"/>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中国研发了“挖隧道神器”：隧道掘进机。</a:t>
            </a:r>
          </a:p>
          <a:p>
            <a:pPr marL="342900" indent="-342900" fontAlgn="auto">
              <a:lnSpc>
                <a:spcPct val="132000"/>
              </a:lnSpc>
              <a:spcBef>
                <a:spcPts val="600"/>
              </a:spcBef>
              <a:spcAft>
                <a:spcPts val="600"/>
              </a:spcAft>
              <a:buClr>
                <a:srgbClr val="33A936"/>
              </a:buClr>
              <a:buFont typeface="Wingdings" panose="05000000000000000000" charset="0"/>
              <a:buChar char="l"/>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显然，随着物联网的发展，中国智能制造技术不断被激发，呈现出蓬勃生机。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3842719"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5.2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物联网感知技术</a:t>
            </a:r>
            <a:endPar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 name="椭圆 1"/>
          <p:cNvSpPr/>
          <p:nvPr/>
        </p:nvSpPr>
        <p:spPr>
          <a:xfrm>
            <a:off x="1114133" y="299259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椭圆 3"/>
          <p:cNvSpPr/>
          <p:nvPr/>
        </p:nvSpPr>
        <p:spPr>
          <a:xfrm>
            <a:off x="3222247" y="192514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a:cxnSpLocks/>
          </p:cNvCxnSpPr>
          <p:nvPr/>
        </p:nvCxnSpPr>
        <p:spPr>
          <a:xfrm>
            <a:off x="2783840" y="2166620"/>
            <a:ext cx="0" cy="30168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81487" y="216220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2781935" y="366331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2781720" y="5183440"/>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3222247" y="339791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3222247" y="4940235"/>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arrow-pointing-left-circular-button_20407"/>
          <p:cNvSpPr>
            <a:spLocks noChangeAspect="1"/>
          </p:cNvSpPr>
          <p:nvPr/>
        </p:nvSpPr>
        <p:spPr bwMode="auto">
          <a:xfrm>
            <a:off x="1425279" y="328340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3823335" y="1755775"/>
            <a:ext cx="6894830" cy="3993850"/>
          </a:xfrm>
          <a:prstGeom prst="rect">
            <a:avLst/>
          </a:prstGeom>
          <a:noFill/>
        </p:spPr>
        <p:txBody>
          <a:bodyPr wrap="square" rtlCol="0">
            <a:spAutoFit/>
          </a:bodyPr>
          <a:lstStyle/>
          <a:p>
            <a:pPr algn="l" fontAlgn="auto">
              <a:lnSpc>
                <a:spcPct val="132000"/>
              </a:lnSpc>
              <a:spcBef>
                <a:spcPts val="18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传感与检测是实现物联网系统的基础。传感技术是把各种物理量转变成可识别的信号量的过程，检测是指对物理量进行识别和处理的过程。</a:t>
            </a:r>
          </a:p>
          <a:p>
            <a:pPr algn="l" fontAlgn="auto">
              <a:lnSpc>
                <a:spcPct val="132000"/>
              </a:lnSpc>
              <a:spcBef>
                <a:spcPts val="18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例如，我们用湿敏电容把湿度信号转变成电容信号，这就是传感；</a:t>
            </a:r>
          </a:p>
          <a:p>
            <a:pPr algn="l" fontAlgn="auto">
              <a:lnSpc>
                <a:spcPct val="132000"/>
              </a:lnSpc>
              <a:spcBef>
                <a:spcPts val="18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我们对传感器得来的信号进行处理的过程就是检测。</a:t>
            </a:r>
          </a:p>
          <a:p>
            <a:pPr algn="l" fontAlgn="auto">
              <a:lnSpc>
                <a:spcPct val="132000"/>
              </a:lnSpc>
              <a:spcBef>
                <a:spcPts val="18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本节重点介绍传感器的功能特性、分类、技术原理以及典型应用。</a:t>
            </a:r>
          </a:p>
        </p:txBody>
      </p:sp>
      <p:cxnSp>
        <p:nvCxnSpPr>
          <p:cNvPr id="17" name="直接连接符 16">
            <a:extLst>
              <a:ext uri="{FF2B5EF4-FFF2-40B4-BE49-F238E27FC236}">
                <a16:creationId xmlns:a16="http://schemas.microsoft.com/office/drawing/2014/main" id="{C91B835E-90E3-61D4-894E-3A0CE9382F56}"/>
              </a:ext>
            </a:extLst>
          </p:cNvPr>
          <p:cNvCxnSpPr/>
          <p:nvPr/>
        </p:nvCxnSpPr>
        <p:spPr>
          <a:xfrm>
            <a:off x="2790346" y="4459574"/>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8" name="椭圆 17">
            <a:extLst>
              <a:ext uri="{FF2B5EF4-FFF2-40B4-BE49-F238E27FC236}">
                <a16:creationId xmlns:a16="http://schemas.microsoft.com/office/drawing/2014/main" id="{35B97533-3EF4-949E-F745-35DC209DE124}"/>
              </a:ext>
            </a:extLst>
          </p:cNvPr>
          <p:cNvSpPr/>
          <p:nvPr/>
        </p:nvSpPr>
        <p:spPr>
          <a:xfrm>
            <a:off x="3222247" y="4216369"/>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756156" cy="58477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5.2.1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传感检测模型</a:t>
            </a:r>
          </a:p>
        </p:txBody>
      </p:sp>
      <p:sp>
        <p:nvSpPr>
          <p:cNvPr id="5" name="文本框 4"/>
          <p:cNvSpPr txBox="1"/>
          <p:nvPr/>
        </p:nvSpPr>
        <p:spPr>
          <a:xfrm>
            <a:off x="927100" y="1293950"/>
            <a:ext cx="10424160" cy="1018036"/>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p"/>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传感器的传感检测模型的功能结构如图</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5-3</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所示。它包括传感器部件和信号处理部件两大部分。</a:t>
            </a:r>
          </a:p>
        </p:txBody>
      </p:sp>
      <p:pic>
        <p:nvPicPr>
          <p:cNvPr id="10" name="Picture 2">
            <a:extLst>
              <a:ext uri="{FF2B5EF4-FFF2-40B4-BE49-F238E27FC236}">
                <a16:creationId xmlns:a16="http://schemas.microsoft.com/office/drawing/2014/main" id="{ADD28EC4-FC4E-B629-B974-24EEF136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22" y="2881389"/>
            <a:ext cx="10372238" cy="314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33A936"/>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5200</Words>
  <Application>Microsoft Office PowerPoint</Application>
  <PresentationFormat>宽屏</PresentationFormat>
  <Paragraphs>321</Paragraphs>
  <Slides>53</Slides>
  <Notes>50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53</vt:i4>
      </vt:variant>
    </vt:vector>
  </HeadingPairs>
  <TitlesOfParts>
    <vt:vector size="61" baseType="lpstr">
      <vt:lpstr>等线</vt:lpstr>
      <vt:lpstr>等线 Light</vt:lpstr>
      <vt:lpstr>方正大标宋_GBK</vt:lpstr>
      <vt:lpstr>微软雅黑</vt:lpstr>
      <vt:lpstr>Arial</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 xy</dc:creator>
  <cp:lastModifiedBy>XJTU-GUIXL</cp:lastModifiedBy>
  <cp:revision>110</cp:revision>
  <dcterms:created xsi:type="dcterms:W3CDTF">2022-05-17T08:00:41Z</dcterms:created>
  <dcterms:modified xsi:type="dcterms:W3CDTF">2026-01-29T08:39:25Z</dcterms:modified>
</cp:coreProperties>
</file>