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8"/>
  </p:notesMasterIdLst>
  <p:sldIdLst>
    <p:sldId id="294" r:id="rId2"/>
    <p:sldId id="295" r:id="rId3"/>
    <p:sldId id="296" r:id="rId4"/>
    <p:sldId id="444" r:id="rId5"/>
    <p:sldId id="445" r:id="rId6"/>
    <p:sldId id="298" r:id="rId7"/>
    <p:sldId id="297" r:id="rId8"/>
    <p:sldId id="447" r:id="rId9"/>
    <p:sldId id="448" r:id="rId10"/>
    <p:sldId id="449" r:id="rId11"/>
    <p:sldId id="446" r:id="rId12"/>
    <p:sldId id="451" r:id="rId13"/>
    <p:sldId id="453" r:id="rId14"/>
    <p:sldId id="452" r:id="rId15"/>
    <p:sldId id="454" r:id="rId16"/>
    <p:sldId id="455" r:id="rId17"/>
    <p:sldId id="456" r:id="rId18"/>
    <p:sldId id="459" r:id="rId19"/>
    <p:sldId id="458" r:id="rId20"/>
    <p:sldId id="460" r:id="rId21"/>
    <p:sldId id="461" r:id="rId22"/>
    <p:sldId id="462" r:id="rId23"/>
    <p:sldId id="463" r:id="rId24"/>
    <p:sldId id="464" r:id="rId25"/>
    <p:sldId id="465" r:id="rId26"/>
    <p:sldId id="466" r:id="rId27"/>
    <p:sldId id="467" r:id="rId28"/>
    <p:sldId id="468" r:id="rId29"/>
    <p:sldId id="469" r:id="rId30"/>
    <p:sldId id="470" r:id="rId31"/>
    <p:sldId id="471" r:id="rId32"/>
    <p:sldId id="473" r:id="rId33"/>
    <p:sldId id="474" r:id="rId34"/>
    <p:sldId id="475" r:id="rId35"/>
    <p:sldId id="476" r:id="rId36"/>
    <p:sldId id="472" r:id="rId37"/>
    <p:sldId id="477" r:id="rId38"/>
    <p:sldId id="478" r:id="rId39"/>
    <p:sldId id="479" r:id="rId40"/>
    <p:sldId id="482" r:id="rId41"/>
    <p:sldId id="483" r:id="rId42"/>
    <p:sldId id="520" r:id="rId43"/>
    <p:sldId id="521" r:id="rId44"/>
    <p:sldId id="481" r:id="rId45"/>
    <p:sldId id="480" r:id="rId46"/>
    <p:sldId id="485" r:id="rId47"/>
    <p:sldId id="484" r:id="rId48"/>
    <p:sldId id="486" r:id="rId49"/>
    <p:sldId id="488" r:id="rId50"/>
    <p:sldId id="487" r:id="rId51"/>
    <p:sldId id="491" r:id="rId52"/>
    <p:sldId id="450" r:id="rId53"/>
    <p:sldId id="493" r:id="rId54"/>
    <p:sldId id="495" r:id="rId55"/>
    <p:sldId id="494" r:id="rId56"/>
    <p:sldId id="496" r:id="rId57"/>
    <p:sldId id="498" r:id="rId58"/>
    <p:sldId id="497" r:id="rId59"/>
    <p:sldId id="499" r:id="rId60"/>
    <p:sldId id="299" r:id="rId61"/>
    <p:sldId id="492" r:id="rId62"/>
    <p:sldId id="501" r:id="rId63"/>
    <p:sldId id="502" r:id="rId64"/>
    <p:sldId id="503" r:id="rId65"/>
    <p:sldId id="504" r:id="rId66"/>
    <p:sldId id="505" r:id="rId67"/>
    <p:sldId id="506" r:id="rId68"/>
    <p:sldId id="507" r:id="rId69"/>
    <p:sldId id="508" r:id="rId70"/>
    <p:sldId id="509" r:id="rId71"/>
    <p:sldId id="510" r:id="rId72"/>
    <p:sldId id="500" r:id="rId73"/>
    <p:sldId id="512" r:id="rId74"/>
    <p:sldId id="513" r:id="rId75"/>
    <p:sldId id="515" r:id="rId76"/>
    <p:sldId id="516" r:id="rId77"/>
    <p:sldId id="514" r:id="rId78"/>
    <p:sldId id="316" r:id="rId79"/>
    <p:sldId id="517" r:id="rId80"/>
    <p:sldId id="317" r:id="rId81"/>
    <p:sldId id="320" r:id="rId82"/>
    <p:sldId id="519" r:id="rId83"/>
    <p:sldId id="518" r:id="rId84"/>
    <p:sldId id="321" r:id="rId85"/>
    <p:sldId id="322" r:id="rId86"/>
    <p:sldId id="443" r:id="rId87"/>
  </p:sldIdLst>
  <p:sldSz cx="12192000" cy="6858000"/>
  <p:notesSz cx="6858000" cy="9144000"/>
  <p:custDataLst>
    <p:tags r:id="rId8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A936"/>
    <a:srgbClr val="FCD7A1"/>
    <a:srgbClr val="FBE5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7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0CAC29-8A0E-4BA0-AC59-B2DBAF93F1B2}" type="datetimeFigureOut">
              <a:rPr lang="zh-CN" altLang="en-US" smtClean="0"/>
              <a:t>2026/1/29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F5C01A-A1A1-464E-A57D-901F572DE18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15</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18</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19</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20</a:t>
            </a:fld>
            <a:endParaRPr lang="zh-CN" altLang="en-US"/>
          </a:p>
        </p:txBody>
      </p:sp>
    </p:spTree>
    <p:extLst>
      <p:ext uri="{BB962C8B-B14F-4D97-AF65-F5344CB8AC3E}">
        <p14:creationId xmlns:p14="http://schemas.microsoft.com/office/powerpoint/2010/main" val="1601417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21</a:t>
            </a:fld>
            <a:endParaRPr lang="zh-CN" altLang="en-US"/>
          </a:p>
        </p:txBody>
      </p:sp>
    </p:spTree>
    <p:extLst>
      <p:ext uri="{BB962C8B-B14F-4D97-AF65-F5344CB8AC3E}">
        <p14:creationId xmlns:p14="http://schemas.microsoft.com/office/powerpoint/2010/main" val="2684525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22</a:t>
            </a:fld>
            <a:endParaRPr lang="zh-CN" altLang="en-US"/>
          </a:p>
        </p:txBody>
      </p:sp>
    </p:spTree>
    <p:extLst>
      <p:ext uri="{BB962C8B-B14F-4D97-AF65-F5344CB8AC3E}">
        <p14:creationId xmlns:p14="http://schemas.microsoft.com/office/powerpoint/2010/main" val="1886733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23</a:t>
            </a:fld>
            <a:endParaRPr lang="zh-CN" altLang="en-US"/>
          </a:p>
        </p:txBody>
      </p:sp>
    </p:spTree>
    <p:extLst>
      <p:ext uri="{BB962C8B-B14F-4D97-AF65-F5344CB8AC3E}">
        <p14:creationId xmlns:p14="http://schemas.microsoft.com/office/powerpoint/2010/main" val="777889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24</a:t>
            </a:fld>
            <a:endParaRPr lang="zh-CN" altLang="en-US"/>
          </a:p>
        </p:txBody>
      </p:sp>
    </p:spTree>
    <p:extLst>
      <p:ext uri="{BB962C8B-B14F-4D97-AF65-F5344CB8AC3E}">
        <p14:creationId xmlns:p14="http://schemas.microsoft.com/office/powerpoint/2010/main" val="3368972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25</a:t>
            </a:fld>
            <a:endParaRPr lang="zh-CN" altLang="en-US"/>
          </a:p>
        </p:txBody>
      </p:sp>
    </p:spTree>
    <p:extLst>
      <p:ext uri="{BB962C8B-B14F-4D97-AF65-F5344CB8AC3E}">
        <p14:creationId xmlns:p14="http://schemas.microsoft.com/office/powerpoint/2010/main" val="3223449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26</a:t>
            </a:fld>
            <a:endParaRPr lang="zh-CN" altLang="en-US"/>
          </a:p>
        </p:txBody>
      </p:sp>
    </p:spTree>
    <p:extLst>
      <p:ext uri="{BB962C8B-B14F-4D97-AF65-F5344CB8AC3E}">
        <p14:creationId xmlns:p14="http://schemas.microsoft.com/office/powerpoint/2010/main" val="4231245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27</a:t>
            </a:fld>
            <a:endParaRPr lang="zh-CN" altLang="en-US"/>
          </a:p>
        </p:txBody>
      </p:sp>
    </p:spTree>
    <p:extLst>
      <p:ext uri="{BB962C8B-B14F-4D97-AF65-F5344CB8AC3E}">
        <p14:creationId xmlns:p14="http://schemas.microsoft.com/office/powerpoint/2010/main" val="994335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28</a:t>
            </a:fld>
            <a:endParaRPr lang="zh-CN" altLang="en-US"/>
          </a:p>
        </p:txBody>
      </p:sp>
    </p:spTree>
    <p:extLst>
      <p:ext uri="{BB962C8B-B14F-4D97-AF65-F5344CB8AC3E}">
        <p14:creationId xmlns:p14="http://schemas.microsoft.com/office/powerpoint/2010/main" val="2053374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29</a:t>
            </a:fld>
            <a:endParaRPr lang="zh-CN" altLang="en-US"/>
          </a:p>
        </p:txBody>
      </p:sp>
    </p:spTree>
    <p:extLst>
      <p:ext uri="{BB962C8B-B14F-4D97-AF65-F5344CB8AC3E}">
        <p14:creationId xmlns:p14="http://schemas.microsoft.com/office/powerpoint/2010/main" val="964314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30</a:t>
            </a:fld>
            <a:endParaRPr lang="zh-CN" altLang="en-US"/>
          </a:p>
        </p:txBody>
      </p:sp>
    </p:spTree>
    <p:extLst>
      <p:ext uri="{BB962C8B-B14F-4D97-AF65-F5344CB8AC3E}">
        <p14:creationId xmlns:p14="http://schemas.microsoft.com/office/powerpoint/2010/main" val="444929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31</a:t>
            </a:fld>
            <a:endParaRPr lang="zh-CN" altLang="en-US"/>
          </a:p>
        </p:txBody>
      </p:sp>
    </p:spTree>
    <p:extLst>
      <p:ext uri="{BB962C8B-B14F-4D97-AF65-F5344CB8AC3E}">
        <p14:creationId xmlns:p14="http://schemas.microsoft.com/office/powerpoint/2010/main" val="12148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32</a:t>
            </a:fld>
            <a:endParaRPr lang="zh-CN" altLang="en-US"/>
          </a:p>
        </p:txBody>
      </p:sp>
    </p:spTree>
    <p:extLst>
      <p:ext uri="{BB962C8B-B14F-4D97-AF65-F5344CB8AC3E}">
        <p14:creationId xmlns:p14="http://schemas.microsoft.com/office/powerpoint/2010/main" val="1582295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33</a:t>
            </a:fld>
            <a:endParaRPr lang="zh-CN" altLang="en-US"/>
          </a:p>
        </p:txBody>
      </p:sp>
    </p:spTree>
    <p:extLst>
      <p:ext uri="{BB962C8B-B14F-4D97-AF65-F5344CB8AC3E}">
        <p14:creationId xmlns:p14="http://schemas.microsoft.com/office/powerpoint/2010/main" val="876487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34</a:t>
            </a:fld>
            <a:endParaRPr lang="zh-CN" altLang="en-US"/>
          </a:p>
        </p:txBody>
      </p:sp>
    </p:spTree>
    <p:extLst>
      <p:ext uri="{BB962C8B-B14F-4D97-AF65-F5344CB8AC3E}">
        <p14:creationId xmlns:p14="http://schemas.microsoft.com/office/powerpoint/2010/main" val="4242839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35</a:t>
            </a:fld>
            <a:endParaRPr lang="zh-CN" altLang="en-US"/>
          </a:p>
        </p:txBody>
      </p:sp>
    </p:spTree>
    <p:extLst>
      <p:ext uri="{BB962C8B-B14F-4D97-AF65-F5344CB8AC3E}">
        <p14:creationId xmlns:p14="http://schemas.microsoft.com/office/powerpoint/2010/main" val="3340749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36</a:t>
            </a:fld>
            <a:endParaRPr lang="zh-CN" altLang="en-US"/>
          </a:p>
        </p:txBody>
      </p:sp>
    </p:spTree>
    <p:extLst>
      <p:ext uri="{BB962C8B-B14F-4D97-AF65-F5344CB8AC3E}">
        <p14:creationId xmlns:p14="http://schemas.microsoft.com/office/powerpoint/2010/main" val="3989886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37</a:t>
            </a:fld>
            <a:endParaRPr lang="zh-CN" altLang="en-US"/>
          </a:p>
        </p:txBody>
      </p:sp>
    </p:spTree>
    <p:extLst>
      <p:ext uri="{BB962C8B-B14F-4D97-AF65-F5344CB8AC3E}">
        <p14:creationId xmlns:p14="http://schemas.microsoft.com/office/powerpoint/2010/main" val="142730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38</a:t>
            </a:fld>
            <a:endParaRPr lang="zh-CN" altLang="en-US"/>
          </a:p>
        </p:txBody>
      </p:sp>
    </p:spTree>
    <p:extLst>
      <p:ext uri="{BB962C8B-B14F-4D97-AF65-F5344CB8AC3E}">
        <p14:creationId xmlns:p14="http://schemas.microsoft.com/office/powerpoint/2010/main" val="59703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39</a:t>
            </a:fld>
            <a:endParaRPr lang="zh-CN" altLang="en-US"/>
          </a:p>
        </p:txBody>
      </p:sp>
    </p:spTree>
    <p:extLst>
      <p:ext uri="{BB962C8B-B14F-4D97-AF65-F5344CB8AC3E}">
        <p14:creationId xmlns:p14="http://schemas.microsoft.com/office/powerpoint/2010/main" val="3808610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40</a:t>
            </a:fld>
            <a:endParaRPr lang="zh-CN" altLang="en-US"/>
          </a:p>
        </p:txBody>
      </p:sp>
    </p:spTree>
    <p:extLst>
      <p:ext uri="{BB962C8B-B14F-4D97-AF65-F5344CB8AC3E}">
        <p14:creationId xmlns:p14="http://schemas.microsoft.com/office/powerpoint/2010/main" val="8785827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41</a:t>
            </a:fld>
            <a:endParaRPr lang="zh-CN" altLang="en-US"/>
          </a:p>
        </p:txBody>
      </p:sp>
    </p:spTree>
    <p:extLst>
      <p:ext uri="{BB962C8B-B14F-4D97-AF65-F5344CB8AC3E}">
        <p14:creationId xmlns:p14="http://schemas.microsoft.com/office/powerpoint/2010/main" val="8653896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42</a:t>
            </a:fld>
            <a:endParaRPr lang="zh-CN" altLang="en-US"/>
          </a:p>
        </p:txBody>
      </p:sp>
    </p:spTree>
    <p:extLst>
      <p:ext uri="{BB962C8B-B14F-4D97-AF65-F5344CB8AC3E}">
        <p14:creationId xmlns:p14="http://schemas.microsoft.com/office/powerpoint/2010/main" val="1695620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43</a:t>
            </a:fld>
            <a:endParaRPr lang="zh-CN" altLang="en-US"/>
          </a:p>
        </p:txBody>
      </p:sp>
    </p:spTree>
    <p:extLst>
      <p:ext uri="{BB962C8B-B14F-4D97-AF65-F5344CB8AC3E}">
        <p14:creationId xmlns:p14="http://schemas.microsoft.com/office/powerpoint/2010/main" val="4272406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8</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44</a:t>
            </a:fld>
            <a:endParaRPr lang="zh-CN" altLang="en-US"/>
          </a:p>
        </p:txBody>
      </p:sp>
    </p:spTree>
    <p:extLst>
      <p:ext uri="{BB962C8B-B14F-4D97-AF65-F5344CB8AC3E}">
        <p14:creationId xmlns:p14="http://schemas.microsoft.com/office/powerpoint/2010/main" val="200121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45</a:t>
            </a:fld>
            <a:endParaRPr lang="zh-CN" altLang="en-US"/>
          </a:p>
        </p:txBody>
      </p:sp>
    </p:spTree>
    <p:extLst>
      <p:ext uri="{BB962C8B-B14F-4D97-AF65-F5344CB8AC3E}">
        <p14:creationId xmlns:p14="http://schemas.microsoft.com/office/powerpoint/2010/main" val="3068305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46</a:t>
            </a:fld>
            <a:endParaRPr lang="zh-CN" altLang="en-US"/>
          </a:p>
        </p:txBody>
      </p:sp>
    </p:spTree>
    <p:extLst>
      <p:ext uri="{BB962C8B-B14F-4D97-AF65-F5344CB8AC3E}">
        <p14:creationId xmlns:p14="http://schemas.microsoft.com/office/powerpoint/2010/main" val="2397462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47</a:t>
            </a:fld>
            <a:endParaRPr lang="zh-CN" altLang="en-US"/>
          </a:p>
        </p:txBody>
      </p:sp>
    </p:spTree>
    <p:extLst>
      <p:ext uri="{BB962C8B-B14F-4D97-AF65-F5344CB8AC3E}">
        <p14:creationId xmlns:p14="http://schemas.microsoft.com/office/powerpoint/2010/main" val="41447256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48</a:t>
            </a:fld>
            <a:endParaRPr lang="zh-CN" altLang="en-US"/>
          </a:p>
        </p:txBody>
      </p:sp>
    </p:spTree>
    <p:extLst>
      <p:ext uri="{BB962C8B-B14F-4D97-AF65-F5344CB8AC3E}">
        <p14:creationId xmlns:p14="http://schemas.microsoft.com/office/powerpoint/2010/main" val="3466802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49</a:t>
            </a:fld>
            <a:endParaRPr lang="zh-CN" altLang="en-US"/>
          </a:p>
        </p:txBody>
      </p:sp>
    </p:spTree>
    <p:extLst>
      <p:ext uri="{BB962C8B-B14F-4D97-AF65-F5344CB8AC3E}">
        <p14:creationId xmlns:p14="http://schemas.microsoft.com/office/powerpoint/2010/main" val="17226385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50</a:t>
            </a:fld>
            <a:endParaRPr lang="zh-CN" altLang="en-US"/>
          </a:p>
        </p:txBody>
      </p:sp>
    </p:spTree>
    <p:extLst>
      <p:ext uri="{BB962C8B-B14F-4D97-AF65-F5344CB8AC3E}">
        <p14:creationId xmlns:p14="http://schemas.microsoft.com/office/powerpoint/2010/main" val="40012567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51</a:t>
            </a:fld>
            <a:endParaRPr lang="zh-CN" altLang="en-US"/>
          </a:p>
        </p:txBody>
      </p:sp>
    </p:spTree>
    <p:extLst>
      <p:ext uri="{BB962C8B-B14F-4D97-AF65-F5344CB8AC3E}">
        <p14:creationId xmlns:p14="http://schemas.microsoft.com/office/powerpoint/2010/main" val="1227079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52</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53</a:t>
            </a:fld>
            <a:endParaRPr lang="zh-CN" altLang="en-US"/>
          </a:p>
        </p:txBody>
      </p:sp>
    </p:spTree>
    <p:extLst>
      <p:ext uri="{BB962C8B-B14F-4D97-AF65-F5344CB8AC3E}">
        <p14:creationId xmlns:p14="http://schemas.microsoft.com/office/powerpoint/2010/main" val="3033951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9</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54</a:t>
            </a:fld>
            <a:endParaRPr lang="zh-CN" altLang="en-US"/>
          </a:p>
        </p:txBody>
      </p:sp>
    </p:spTree>
    <p:extLst>
      <p:ext uri="{BB962C8B-B14F-4D97-AF65-F5344CB8AC3E}">
        <p14:creationId xmlns:p14="http://schemas.microsoft.com/office/powerpoint/2010/main" val="29583194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55</a:t>
            </a:fld>
            <a:endParaRPr lang="zh-CN" altLang="en-US"/>
          </a:p>
        </p:txBody>
      </p:sp>
    </p:spTree>
    <p:extLst>
      <p:ext uri="{BB962C8B-B14F-4D97-AF65-F5344CB8AC3E}">
        <p14:creationId xmlns:p14="http://schemas.microsoft.com/office/powerpoint/2010/main" val="38607381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56</a:t>
            </a:fld>
            <a:endParaRPr lang="zh-CN" altLang="en-US"/>
          </a:p>
        </p:txBody>
      </p:sp>
    </p:spTree>
    <p:extLst>
      <p:ext uri="{BB962C8B-B14F-4D97-AF65-F5344CB8AC3E}">
        <p14:creationId xmlns:p14="http://schemas.microsoft.com/office/powerpoint/2010/main" val="19291604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57</a:t>
            </a:fld>
            <a:endParaRPr lang="zh-CN" altLang="en-US"/>
          </a:p>
        </p:txBody>
      </p:sp>
    </p:spTree>
    <p:extLst>
      <p:ext uri="{BB962C8B-B14F-4D97-AF65-F5344CB8AC3E}">
        <p14:creationId xmlns:p14="http://schemas.microsoft.com/office/powerpoint/2010/main" val="22646548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58</a:t>
            </a:fld>
            <a:endParaRPr lang="zh-CN" altLang="en-US"/>
          </a:p>
        </p:txBody>
      </p:sp>
    </p:spTree>
    <p:extLst>
      <p:ext uri="{BB962C8B-B14F-4D97-AF65-F5344CB8AC3E}">
        <p14:creationId xmlns:p14="http://schemas.microsoft.com/office/powerpoint/2010/main" val="21426784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59</a:t>
            </a:fld>
            <a:endParaRPr lang="zh-CN" altLang="en-US"/>
          </a:p>
        </p:txBody>
      </p:sp>
    </p:spTree>
    <p:extLst>
      <p:ext uri="{BB962C8B-B14F-4D97-AF65-F5344CB8AC3E}">
        <p14:creationId xmlns:p14="http://schemas.microsoft.com/office/powerpoint/2010/main" val="17503482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60</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61</a:t>
            </a:fld>
            <a:endParaRPr lang="zh-CN" altLang="en-US"/>
          </a:p>
        </p:txBody>
      </p:sp>
    </p:spTree>
    <p:extLst>
      <p:ext uri="{BB962C8B-B14F-4D97-AF65-F5344CB8AC3E}">
        <p14:creationId xmlns:p14="http://schemas.microsoft.com/office/powerpoint/2010/main" val="1542341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62</a:t>
            </a:fld>
            <a:endParaRPr lang="zh-CN" altLang="en-US"/>
          </a:p>
        </p:txBody>
      </p:sp>
    </p:spTree>
    <p:extLst>
      <p:ext uri="{BB962C8B-B14F-4D97-AF65-F5344CB8AC3E}">
        <p14:creationId xmlns:p14="http://schemas.microsoft.com/office/powerpoint/2010/main" val="31388678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63</a:t>
            </a:fld>
            <a:endParaRPr lang="zh-CN" altLang="en-US"/>
          </a:p>
        </p:txBody>
      </p:sp>
    </p:spTree>
    <p:extLst>
      <p:ext uri="{BB962C8B-B14F-4D97-AF65-F5344CB8AC3E}">
        <p14:creationId xmlns:p14="http://schemas.microsoft.com/office/powerpoint/2010/main" val="3236688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10</a:t>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64</a:t>
            </a:fld>
            <a:endParaRPr lang="zh-CN" altLang="en-US"/>
          </a:p>
        </p:txBody>
      </p:sp>
    </p:spTree>
    <p:extLst>
      <p:ext uri="{BB962C8B-B14F-4D97-AF65-F5344CB8AC3E}">
        <p14:creationId xmlns:p14="http://schemas.microsoft.com/office/powerpoint/2010/main" val="33963189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65</a:t>
            </a:fld>
            <a:endParaRPr lang="zh-CN" altLang="en-US"/>
          </a:p>
        </p:txBody>
      </p:sp>
    </p:spTree>
    <p:extLst>
      <p:ext uri="{BB962C8B-B14F-4D97-AF65-F5344CB8AC3E}">
        <p14:creationId xmlns:p14="http://schemas.microsoft.com/office/powerpoint/2010/main" val="10674108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66</a:t>
            </a:fld>
            <a:endParaRPr lang="zh-CN" altLang="en-US"/>
          </a:p>
        </p:txBody>
      </p:sp>
    </p:spTree>
    <p:extLst>
      <p:ext uri="{BB962C8B-B14F-4D97-AF65-F5344CB8AC3E}">
        <p14:creationId xmlns:p14="http://schemas.microsoft.com/office/powerpoint/2010/main" val="13462967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67</a:t>
            </a:fld>
            <a:endParaRPr lang="zh-CN" altLang="en-US"/>
          </a:p>
        </p:txBody>
      </p:sp>
    </p:spTree>
    <p:extLst>
      <p:ext uri="{BB962C8B-B14F-4D97-AF65-F5344CB8AC3E}">
        <p14:creationId xmlns:p14="http://schemas.microsoft.com/office/powerpoint/2010/main" val="31246606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68</a:t>
            </a:fld>
            <a:endParaRPr lang="zh-CN" altLang="en-US"/>
          </a:p>
        </p:txBody>
      </p:sp>
    </p:spTree>
    <p:extLst>
      <p:ext uri="{BB962C8B-B14F-4D97-AF65-F5344CB8AC3E}">
        <p14:creationId xmlns:p14="http://schemas.microsoft.com/office/powerpoint/2010/main" val="42143161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69</a:t>
            </a:fld>
            <a:endParaRPr lang="zh-CN" altLang="en-US"/>
          </a:p>
        </p:txBody>
      </p:sp>
    </p:spTree>
    <p:extLst>
      <p:ext uri="{BB962C8B-B14F-4D97-AF65-F5344CB8AC3E}">
        <p14:creationId xmlns:p14="http://schemas.microsoft.com/office/powerpoint/2010/main" val="2918326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70</a:t>
            </a:fld>
            <a:endParaRPr lang="zh-CN" altLang="en-US"/>
          </a:p>
        </p:txBody>
      </p:sp>
    </p:spTree>
    <p:extLst>
      <p:ext uri="{BB962C8B-B14F-4D97-AF65-F5344CB8AC3E}">
        <p14:creationId xmlns:p14="http://schemas.microsoft.com/office/powerpoint/2010/main" val="30534725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71</a:t>
            </a:fld>
            <a:endParaRPr lang="zh-CN" altLang="en-US"/>
          </a:p>
        </p:txBody>
      </p:sp>
    </p:spTree>
    <p:extLst>
      <p:ext uri="{BB962C8B-B14F-4D97-AF65-F5344CB8AC3E}">
        <p14:creationId xmlns:p14="http://schemas.microsoft.com/office/powerpoint/2010/main" val="11339178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72</a:t>
            </a:fld>
            <a:endParaRPr lang="zh-CN" altLang="en-US"/>
          </a:p>
        </p:txBody>
      </p:sp>
    </p:spTree>
    <p:extLst>
      <p:ext uri="{BB962C8B-B14F-4D97-AF65-F5344CB8AC3E}">
        <p14:creationId xmlns:p14="http://schemas.microsoft.com/office/powerpoint/2010/main" val="24891792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73</a:t>
            </a:fld>
            <a:endParaRPr lang="zh-CN" altLang="en-US"/>
          </a:p>
        </p:txBody>
      </p:sp>
    </p:spTree>
    <p:extLst>
      <p:ext uri="{BB962C8B-B14F-4D97-AF65-F5344CB8AC3E}">
        <p14:creationId xmlns:p14="http://schemas.microsoft.com/office/powerpoint/2010/main" val="3970038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11</a:t>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74</a:t>
            </a:fld>
            <a:endParaRPr lang="zh-CN" altLang="en-US"/>
          </a:p>
        </p:txBody>
      </p:sp>
    </p:spTree>
    <p:extLst>
      <p:ext uri="{BB962C8B-B14F-4D97-AF65-F5344CB8AC3E}">
        <p14:creationId xmlns:p14="http://schemas.microsoft.com/office/powerpoint/2010/main" val="6376986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75</a:t>
            </a:fld>
            <a:endParaRPr lang="zh-CN" altLang="en-US"/>
          </a:p>
        </p:txBody>
      </p:sp>
    </p:spTree>
    <p:extLst>
      <p:ext uri="{BB962C8B-B14F-4D97-AF65-F5344CB8AC3E}">
        <p14:creationId xmlns:p14="http://schemas.microsoft.com/office/powerpoint/2010/main" val="21152774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76</a:t>
            </a:fld>
            <a:endParaRPr lang="zh-CN" altLang="en-US"/>
          </a:p>
        </p:txBody>
      </p:sp>
    </p:spTree>
    <p:extLst>
      <p:ext uri="{BB962C8B-B14F-4D97-AF65-F5344CB8AC3E}">
        <p14:creationId xmlns:p14="http://schemas.microsoft.com/office/powerpoint/2010/main" val="22812071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77</a:t>
            </a:fld>
            <a:endParaRPr lang="zh-CN" altLang="en-US"/>
          </a:p>
        </p:txBody>
      </p:sp>
    </p:spTree>
    <p:extLst>
      <p:ext uri="{BB962C8B-B14F-4D97-AF65-F5344CB8AC3E}">
        <p14:creationId xmlns:p14="http://schemas.microsoft.com/office/powerpoint/2010/main" val="20743426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78</a:t>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79</a:t>
            </a:fld>
            <a:endParaRPr lang="zh-CN" altLang="en-US"/>
          </a:p>
        </p:txBody>
      </p:sp>
    </p:spTree>
    <p:extLst>
      <p:ext uri="{BB962C8B-B14F-4D97-AF65-F5344CB8AC3E}">
        <p14:creationId xmlns:p14="http://schemas.microsoft.com/office/powerpoint/2010/main" val="39627802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80</a:t>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81</a:t>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82</a:t>
            </a:fld>
            <a:endParaRPr lang="zh-CN" altLang="en-US"/>
          </a:p>
        </p:txBody>
      </p:sp>
    </p:spTree>
    <p:extLst>
      <p:ext uri="{BB962C8B-B14F-4D97-AF65-F5344CB8AC3E}">
        <p14:creationId xmlns:p14="http://schemas.microsoft.com/office/powerpoint/2010/main" val="10944693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83</a:t>
            </a:fld>
            <a:endParaRPr lang="zh-CN" altLang="en-US"/>
          </a:p>
        </p:txBody>
      </p:sp>
    </p:spTree>
    <p:extLst>
      <p:ext uri="{BB962C8B-B14F-4D97-AF65-F5344CB8AC3E}">
        <p14:creationId xmlns:p14="http://schemas.microsoft.com/office/powerpoint/2010/main" val="5381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12</a:t>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84</a:t>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85</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A3E2725-FE45-4A31-A6E7-57EC05A2CA9C}" type="slidenum">
              <a:rPr lang="zh-CN" altLang="en-US" smtClean="0"/>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C223AA-A7FB-46DA-8361-F66FCC11274F}"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C223AA-A7FB-46DA-8361-F66FCC11274F}"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C223AA-A7FB-46DA-8361-F66FCC11274F}"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rcRect t="1" b="1"/>
          <a:stretch>
            <a:fillRect/>
          </a:stretch>
        </p:blipFill>
        <p:spPr>
          <a:xfrm>
            <a:off x="0" y="-2"/>
            <a:ext cx="12192658" cy="923925"/>
          </a:xfrm>
          <a:prstGeom prst="rect">
            <a:avLst/>
          </a:prstGeom>
        </p:spPr>
      </p:pic>
      <p:sp>
        <p:nvSpPr>
          <p:cNvPr id="2" name="椭圆 1"/>
          <p:cNvSpPr/>
          <p:nvPr userDrawn="1"/>
        </p:nvSpPr>
        <p:spPr>
          <a:xfrm>
            <a:off x="11452411" y="215432"/>
            <a:ext cx="493059" cy="493059"/>
          </a:xfrm>
          <a:prstGeom prst="ellipse">
            <a:avLst/>
          </a:prstGeom>
          <a:solidFill>
            <a:schemeClr val="bg1"/>
          </a:solidFill>
          <a:ln w="38100">
            <a:solidFill>
              <a:srgbClr val="FCD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userDrawn="1"/>
        </p:nvSpPr>
        <p:spPr>
          <a:xfrm>
            <a:off x="11434482" y="280140"/>
            <a:ext cx="528918" cy="369332"/>
          </a:xfrm>
          <a:prstGeom prst="rect">
            <a:avLst/>
          </a:prstGeom>
          <a:noFill/>
        </p:spPr>
        <p:txBody>
          <a:bodyPr wrap="square" rtlCol="0">
            <a:spAutoFit/>
          </a:bodyPr>
          <a:lstStyle/>
          <a:p>
            <a:pPr algn="ctr"/>
            <a:fld id="{91F37B78-A422-4D8F-B453-19ACB88C6007}" type="slidenum">
              <a:rPr lang="zh-CN" altLang="en-US" b="1" smtClean="0"/>
              <a:t>‹#›</a:t>
            </a:fld>
            <a:endParaRPr lang="zh-CN" altLang="en-US" b="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C223AA-A7FB-46DA-8361-F66FCC11274F}"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C223AA-A7FB-46DA-8361-F66FCC11274F}"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C223AA-A7FB-46DA-8361-F66FCC11274F}"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2C223AA-A7FB-46DA-8361-F66FCC11274F}"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2C223AA-A7FB-46DA-8361-F66FCC11274F}"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2C223AA-A7FB-46DA-8361-F66FCC11274F}"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C223AA-A7FB-46DA-8361-F66FCC11274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C8C93A9-4999-42E9-B2C9-40AE5C64C0FF}" type="datetimeFigureOut">
              <a:rPr lang="zh-CN" altLang="en-US" smtClean="0"/>
              <a:t>2026/1/29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C223AA-A7FB-46DA-8361-F66FCC11274F}"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8C93A9-4999-42E9-B2C9-40AE5C64C0FF}" type="datetimeFigureOut">
              <a:rPr lang="zh-CN" altLang="en-US" smtClean="0"/>
              <a:t>2026/1/29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C223AA-A7FB-46DA-8361-F66FCC11274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microsoft.com/office/2007/relationships/hdphoto" Target="../media/hdphoto2.wdp"/><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6.png"/><Relationship Id="rId10" Type="http://schemas.openxmlformats.org/officeDocument/2006/relationships/image" Target="../media/image34.png"/><Relationship Id="rId4" Type="http://schemas.microsoft.com/office/2007/relationships/hdphoto" Target="../media/hdphoto1.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microsoft.com/office/2007/relationships/hdphoto" Target="../media/hdphoto2.wdp"/><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microsoft.com/office/2007/relationships/hdphoto" Target="../media/hdphoto2.wdp"/><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6.png"/><Relationship Id="rId10" Type="http://schemas.openxmlformats.org/officeDocument/2006/relationships/image" Target="../media/image40.emf"/><Relationship Id="rId4" Type="http://schemas.microsoft.com/office/2007/relationships/hdphoto" Target="../media/hdphoto1.wdp"/><Relationship Id="rId9" Type="http://schemas.microsoft.com/office/2007/relationships/hdphoto" Target="../media/hdphoto3.wdp"/></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microsoft.com/office/2007/relationships/hdphoto" Target="../media/hdphoto2.wdp"/><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6.png"/><Relationship Id="rId10" Type="http://schemas.openxmlformats.org/officeDocument/2006/relationships/image" Target="../media/image42.png"/><Relationship Id="rId4" Type="http://schemas.microsoft.com/office/2007/relationships/hdphoto" Target="../media/hdphoto1.wdp"/><Relationship Id="rId9" Type="http://schemas.microsoft.com/office/2007/relationships/hdphoto" Target="../media/hdphoto3.wdp"/></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0.xml"/><Relationship Id="rId1" Type="http://schemas.openxmlformats.org/officeDocument/2006/relationships/slideLayout" Target="../slideLayouts/slideLayout12.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1.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0" y="0"/>
            <a:ext cx="12192000" cy="6858000"/>
          </a:xfrm>
          <a:prstGeom prst="rect">
            <a:avLst/>
          </a:prstGeom>
        </p:spPr>
      </p:pic>
      <p:sp>
        <p:nvSpPr>
          <p:cNvPr id="25" name="矩形 24"/>
          <p:cNvSpPr/>
          <p:nvPr/>
        </p:nvSpPr>
        <p:spPr>
          <a:xfrm>
            <a:off x="1171575" y="331323"/>
            <a:ext cx="108585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6" name="矩形 25"/>
          <p:cNvSpPr/>
          <p:nvPr/>
        </p:nvSpPr>
        <p:spPr>
          <a:xfrm>
            <a:off x="2285999" y="331323"/>
            <a:ext cx="2719389" cy="369332"/>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4" name="文本框 23"/>
          <p:cNvSpPr txBox="1"/>
          <p:nvPr/>
        </p:nvSpPr>
        <p:spPr>
          <a:xfrm>
            <a:off x="1171575" y="331323"/>
            <a:ext cx="3888581" cy="369332"/>
          </a:xfrm>
          <a:prstGeom prst="rect">
            <a:avLst/>
          </a:prstGeom>
          <a:noFill/>
        </p:spPr>
        <p:txBody>
          <a:bodyPr wrap="square">
            <a:spAutoFit/>
          </a:bodyPr>
          <a:lstStyle/>
          <a:p>
            <a:r>
              <a:rPr lang="zh-CN" altLang="en-US" sz="1800" b="1" i="0" u="none" strike="noStrike" dirty="0">
                <a:solidFill>
                  <a:srgbClr val="FFFFFF"/>
                </a:solidFill>
                <a:latin typeface="微软雅黑" panose="020B0503020204020204" pitchFamily="34" charset="-122"/>
                <a:ea typeface="微软雅黑" panose="020B0503020204020204" pitchFamily="34" charset="-122"/>
              </a:rPr>
              <a:t>名师名校   </a:t>
            </a:r>
            <a:r>
              <a:rPr lang="zh-CN" altLang="en-US" sz="1800" b="0" i="0" u="none" strike="noStrike" dirty="0">
                <a:solidFill>
                  <a:srgbClr val="000000"/>
                </a:solidFill>
                <a:latin typeface="微软雅黑" panose="020B0503020204020204" pitchFamily="34" charset="-122"/>
                <a:ea typeface="微软雅黑" panose="020B0503020204020204" pitchFamily="34" charset="-122"/>
              </a:rPr>
              <a:t>新形态通识教育系列教材</a:t>
            </a:r>
            <a:endParaRPr lang="zh-CN" altLang="en-US" dirty="0">
              <a:latin typeface="微软雅黑" panose="020B0503020204020204" pitchFamily="34" charset="-122"/>
              <a:ea typeface="微软雅黑" panose="020B0503020204020204" pitchFamily="34" charset="-122"/>
            </a:endParaRPr>
          </a:p>
        </p:txBody>
      </p:sp>
      <p:grpSp>
        <p:nvGrpSpPr>
          <p:cNvPr id="20" name="组合 19"/>
          <p:cNvGrpSpPr/>
          <p:nvPr/>
        </p:nvGrpSpPr>
        <p:grpSpPr>
          <a:xfrm>
            <a:off x="2322944" y="1727417"/>
            <a:ext cx="7546110" cy="3403166"/>
            <a:chOff x="2225963" y="1464398"/>
            <a:chExt cx="7546110" cy="3403166"/>
          </a:xfrm>
        </p:grpSpPr>
        <p:sp>
          <p:nvSpPr>
            <p:cNvPr id="7" name="矩形 6"/>
            <p:cNvSpPr/>
            <p:nvPr/>
          </p:nvSpPr>
          <p:spPr>
            <a:xfrm>
              <a:off x="2225964" y="1464398"/>
              <a:ext cx="7546109" cy="3403166"/>
            </a:xfrm>
            <a:prstGeom prst="rect">
              <a:avLst/>
            </a:prstGeom>
            <a:solidFill>
              <a:schemeClr val="tx1"/>
            </a:solidFill>
            <a:ln w="76200" cmpd="thickThin">
              <a:solidFill>
                <a:srgbClr val="FCD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225963" y="1704170"/>
              <a:ext cx="7546109" cy="1322070"/>
            </a:xfrm>
            <a:prstGeom prst="rect">
              <a:avLst/>
            </a:prstGeom>
            <a:noFill/>
          </p:spPr>
          <p:txBody>
            <a:bodyPr wrap="square">
              <a:spAutoFit/>
            </a:bodyPr>
            <a:lstStyle/>
            <a:p>
              <a:pPr algn="ctr"/>
              <a:r>
                <a:rPr lang="zh-CN" altLang="en-US" sz="8000" b="0" i="0" u="none" strike="noStrike" spc="-300" dirty="0">
                  <a:solidFill>
                    <a:srgbClr val="FFFFFF"/>
                  </a:solidFill>
                  <a:latin typeface="方正大标宋_GBK" panose="03000509000000000000" pitchFamily="65" charset="-122"/>
                  <a:ea typeface="方正大标宋_GBK" panose="03000509000000000000" pitchFamily="65" charset="-122"/>
                </a:rPr>
                <a:t>大 学 计 算 机</a:t>
              </a:r>
              <a:endParaRPr lang="zh-CN" altLang="en-US" sz="8000" spc="-300" dirty="0">
                <a:latin typeface="方正大标宋_GBK" panose="03000509000000000000" pitchFamily="65" charset="-122"/>
                <a:ea typeface="方正大标宋_GBK" panose="03000509000000000000" pitchFamily="65" charset="-122"/>
              </a:endParaRPr>
            </a:p>
          </p:txBody>
        </p:sp>
        <p:sp>
          <p:nvSpPr>
            <p:cNvPr id="13" name="文本框 12"/>
            <p:cNvSpPr txBox="1"/>
            <p:nvPr/>
          </p:nvSpPr>
          <p:spPr>
            <a:xfrm>
              <a:off x="2327564" y="3298143"/>
              <a:ext cx="7269018" cy="707886"/>
            </a:xfrm>
            <a:prstGeom prst="rect">
              <a:avLst/>
            </a:prstGeom>
            <a:noFill/>
          </p:spPr>
          <p:txBody>
            <a:bodyPr wrap="square">
              <a:spAutoFit/>
            </a:bodyPr>
            <a:lstStyle/>
            <a:p>
              <a:pPr algn="ctr"/>
              <a:r>
                <a:rPr lang="zh-CN" altLang="en-US" sz="4000" b="0" i="0" u="none" strike="noStrike" spc="600" baseline="0" dirty="0">
                  <a:solidFill>
                    <a:srgbClr val="FCD7A1"/>
                  </a:solidFill>
                  <a:latin typeface="微软雅黑" panose="020B0503020204020204" pitchFamily="34" charset="-122"/>
                  <a:ea typeface="微软雅黑" panose="020B0503020204020204" pitchFamily="34" charset="-122"/>
                </a:rPr>
                <a:t>计算思维与新一代信息技术</a:t>
              </a:r>
              <a:endParaRPr lang="zh-CN" altLang="en-US" sz="4000" spc="600" dirty="0">
                <a:solidFill>
                  <a:srgbClr val="FCD7A1"/>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2327564" y="4137891"/>
              <a:ext cx="7269018" cy="0"/>
            </a:xfrm>
            <a:prstGeom prst="line">
              <a:avLst/>
            </a:prstGeom>
            <a:ln>
              <a:solidFill>
                <a:srgbClr val="FCD7A1"/>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2419927" y="4269789"/>
              <a:ext cx="2022764" cy="400110"/>
            </a:xfrm>
            <a:prstGeom prst="rect">
              <a:avLst/>
            </a:prstGeom>
            <a:noFill/>
          </p:spPr>
          <p:txBody>
            <a:bodyPr wrap="square">
              <a:spAutoFit/>
            </a:bodyPr>
            <a:lstStyle/>
            <a:p>
              <a:r>
                <a:rPr lang="zh-CN" altLang="en-US" sz="2000" b="1" i="0" u="none" strike="noStrike" baseline="0" dirty="0">
                  <a:solidFill>
                    <a:srgbClr val="FCD7A1"/>
                  </a:solidFill>
                  <a:latin typeface="微软雅黑" panose="020B0503020204020204" pitchFamily="34" charset="-122"/>
                  <a:ea typeface="微软雅黑" panose="020B0503020204020204" pitchFamily="34" charset="-122"/>
                </a:rPr>
                <a:t>附微课 双色版</a:t>
              </a:r>
              <a:endParaRPr lang="zh-CN" altLang="en-US" sz="2000" b="1" dirty="0">
                <a:solidFill>
                  <a:srgbClr val="FCD7A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7740073" y="4300567"/>
              <a:ext cx="1856509" cy="369332"/>
            </a:xfrm>
            <a:prstGeom prst="rect">
              <a:avLst/>
            </a:prstGeom>
            <a:noFill/>
          </p:spPr>
          <p:txBody>
            <a:bodyPr wrap="square">
              <a:spAutoFit/>
            </a:bodyPr>
            <a:lstStyle/>
            <a:p>
              <a:r>
                <a:rPr lang="zh-CN" altLang="en-US" sz="1800" b="0" i="0" u="none" strike="noStrike" dirty="0">
                  <a:solidFill>
                    <a:srgbClr val="FFFFFF"/>
                  </a:solidFill>
                  <a:latin typeface="方正大标宋_GBK" panose="03000509000000000000" pitchFamily="65" charset="-122"/>
                  <a:ea typeface="方正大标宋_GBK" panose="03000509000000000000" pitchFamily="65" charset="-122"/>
                </a:rPr>
                <a:t>主编 ◎ 桂小林</a:t>
              </a:r>
              <a:endParaRPr lang="zh-CN" altLang="en-US" dirty="0">
                <a:latin typeface="方正大标宋_GBK" panose="03000509000000000000" pitchFamily="65" charset="-122"/>
                <a:ea typeface="方正大标宋_GBK" panose="03000509000000000000" pitchFamily="65" charset="-122"/>
              </a:endParaRPr>
            </a:p>
          </p:txBody>
        </p:sp>
      </p:grpSp>
      <p:pic>
        <p:nvPicPr>
          <p:cNvPr id="22" name="图片 21"/>
          <p:cNvPicPr>
            <a:picLocks noChangeAspect="1"/>
          </p:cNvPicPr>
          <p:nvPr/>
        </p:nvPicPr>
        <p:blipFill>
          <a:blip r:embed="rId3">
            <a:clrChange>
              <a:clrFrom>
                <a:srgbClr val="04131C"/>
              </a:clrFrom>
              <a:clrTo>
                <a:srgbClr val="04131C">
                  <a:alpha val="0"/>
                </a:srgbClr>
              </a:clrTo>
            </a:clrChange>
          </a:blip>
          <a:stretch>
            <a:fillRect/>
          </a:stretch>
        </p:blipFill>
        <p:spPr>
          <a:xfrm>
            <a:off x="337823" y="284189"/>
            <a:ext cx="709927" cy="695439"/>
          </a:xfrm>
          <a:prstGeom prst="rect">
            <a:avLst/>
          </a:prstGeom>
        </p:spPr>
      </p:pic>
      <p:pic>
        <p:nvPicPr>
          <p:cNvPr id="28" name="图片 27"/>
          <p:cNvPicPr>
            <a:picLocks noChangeAspect="1"/>
          </p:cNvPicPr>
          <p:nvPr/>
        </p:nvPicPr>
        <p:blipFill>
          <a:blip r:embed="rId4">
            <a:clrChange>
              <a:clrFrom>
                <a:srgbClr val="04131C"/>
              </a:clrFrom>
              <a:clrTo>
                <a:srgbClr val="04131C">
                  <a:alpha val="0"/>
                </a:srgbClr>
              </a:clrTo>
            </a:clrChange>
          </a:blip>
          <a:stretch>
            <a:fillRect/>
          </a:stretch>
        </p:blipFill>
        <p:spPr>
          <a:xfrm>
            <a:off x="3365308" y="5958526"/>
            <a:ext cx="5400000" cy="6522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814060" cy="583565"/>
          </a:xfrm>
          <a:prstGeom prst="rect">
            <a:avLst/>
          </a:prstGeom>
        </p:spPr>
        <p:txBody>
          <a:bodyPr wrap="none">
            <a:spAutoFit/>
          </a:bodyPr>
          <a:lstStyle/>
          <a:p>
            <a:pPr algn="l"/>
            <a:r>
              <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4.1.1 计算机网络的概念和分类</a:t>
            </a:r>
          </a:p>
        </p:txBody>
      </p:sp>
      <p:sp>
        <p:nvSpPr>
          <p:cNvPr id="51" name="文本框 50"/>
          <p:cNvSpPr txBox="1"/>
          <p:nvPr/>
        </p:nvSpPr>
        <p:spPr>
          <a:xfrm>
            <a:off x="513080" y="1103630"/>
            <a:ext cx="5931535" cy="578485"/>
          </a:xfrm>
          <a:prstGeom prst="rect">
            <a:avLst/>
          </a:prstGeom>
          <a:noFill/>
        </p:spPr>
        <p:txBody>
          <a:bodyPr wrap="square" rtlCol="0">
            <a:spAutoFit/>
          </a:bodyPr>
          <a:lstStyle/>
          <a:p>
            <a:pPr algn="l" fontAlgn="auto">
              <a:lnSpc>
                <a:spcPct val="132000"/>
              </a:lnSpc>
            </a:pPr>
            <a:r>
              <a:rPr sz="2400" b="1" dirty="0">
                <a:latin typeface="Segoe UI" panose="020B0502040204020203" pitchFamily="34" charset="0"/>
                <a:ea typeface="微软雅黑" panose="020B0503020204020204" pitchFamily="34" charset="-122"/>
                <a:cs typeface="+mn-ea"/>
                <a:sym typeface="Segoe UI" panose="020B0502040204020203" pitchFamily="34" charset="0"/>
              </a:rPr>
              <a:t>（2） 如何对计算机网络进行分类？</a:t>
            </a:r>
          </a:p>
        </p:txBody>
      </p:sp>
      <p:sp>
        <p:nvSpPr>
          <p:cNvPr id="4" name="文本框 3"/>
          <p:cNvSpPr txBox="1"/>
          <p:nvPr/>
        </p:nvSpPr>
        <p:spPr>
          <a:xfrm>
            <a:off x="1381760" y="1768475"/>
            <a:ext cx="9180830" cy="497205"/>
          </a:xfrm>
          <a:prstGeom prst="rect">
            <a:avLst/>
          </a:prstGeom>
          <a:noFill/>
        </p:spPr>
        <p:txBody>
          <a:bodyPr wrap="square">
            <a:spAutoFit/>
          </a:bodyPr>
          <a:lstStyle/>
          <a:p>
            <a:pPr fontAlgn="auto">
              <a:lnSpc>
                <a:spcPct val="132000"/>
              </a:lnSpc>
              <a:spcBef>
                <a:spcPts val="1200"/>
              </a:spcBef>
              <a:spcAft>
                <a:spcPts val="600"/>
              </a:spcAft>
            </a:pPr>
            <a:r>
              <a:rPr lang="zh-CN" sz="2000" dirty="0">
                <a:latin typeface="微软雅黑" panose="020B0503020204020204" pitchFamily="34" charset="-122"/>
                <a:ea typeface="微软雅黑" panose="020B0503020204020204" pitchFamily="34" charset="-122"/>
                <a:cs typeface="微软雅黑" panose="020B0503020204020204" pitchFamily="34" charset="-122"/>
              </a:rPr>
              <a:t>根据不同的用户视角或应用方式，计算机网络可以划分出不同的类型。</a:t>
            </a:r>
          </a:p>
        </p:txBody>
      </p:sp>
      <p:sp>
        <p:nvSpPr>
          <p:cNvPr id="5" name="椭圆 4"/>
          <p:cNvSpPr/>
          <p:nvPr/>
        </p:nvSpPr>
        <p:spPr>
          <a:xfrm>
            <a:off x="803908" y="2419563"/>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12" name="椭圆 11"/>
          <p:cNvSpPr/>
          <p:nvPr/>
        </p:nvSpPr>
        <p:spPr>
          <a:xfrm>
            <a:off x="6230698" y="2419563"/>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336" y="2392725"/>
            <a:ext cx="914275" cy="914275"/>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6789" y="2586050"/>
            <a:ext cx="720950" cy="720950"/>
          </a:xfrm>
          <a:prstGeom prst="rect">
            <a:avLst/>
          </a:prstGeom>
        </p:spPr>
      </p:pic>
      <p:sp>
        <p:nvSpPr>
          <p:cNvPr id="9" name="文本占位符 1"/>
          <p:cNvSpPr>
            <a:spLocks noGrp="1"/>
          </p:cNvSpPr>
          <p:nvPr/>
        </p:nvSpPr>
        <p:spPr>
          <a:xfrm>
            <a:off x="1929130" y="2473325"/>
            <a:ext cx="3865245" cy="23806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32000"/>
              </a:lnSpc>
              <a:buNone/>
            </a:pPr>
            <a:r>
              <a:rPr sz="1900" b="1" dirty="0">
                <a:latin typeface="微软雅黑" panose="020B0503020204020204" pitchFamily="34" charset="-122"/>
                <a:ea typeface="微软雅黑" panose="020B0503020204020204" pitchFamily="34" charset="-122"/>
                <a:cs typeface="微软雅黑" panose="020B0503020204020204" pitchFamily="34" charset="-122"/>
              </a:rPr>
              <a:t>（1）按照网络共享服务方式划分</a:t>
            </a:r>
          </a:p>
          <a:p>
            <a:pPr marL="0" indent="0" fontAlgn="auto">
              <a:lnSpc>
                <a:spcPct val="132000"/>
              </a:lnSpc>
              <a:buNone/>
            </a:pPr>
            <a:r>
              <a:rPr sz="1600" dirty="0">
                <a:latin typeface="微软雅黑" panose="020B0503020204020204" pitchFamily="34" charset="-122"/>
                <a:ea typeface="微软雅黑" panose="020B0503020204020204" pitchFamily="34" charset="-122"/>
                <a:cs typeface="微软雅黑" panose="020B0503020204020204" pitchFamily="34" charset="-122"/>
              </a:rPr>
              <a:t>从网络服务的管理角度，网络可以划分为客户/服务器（Client/Servicer，C/S）网络、对等（Peer to Peer，P2P）网络、浏览器/服务器（Browser/Server，B/S）网络和混合网络（Hybrid Network）。</a:t>
            </a:r>
          </a:p>
        </p:txBody>
      </p:sp>
      <p:sp>
        <p:nvSpPr>
          <p:cNvPr id="10" name="文本占位符 1"/>
          <p:cNvSpPr>
            <a:spLocks noGrp="1"/>
          </p:cNvSpPr>
          <p:nvPr/>
        </p:nvSpPr>
        <p:spPr>
          <a:xfrm>
            <a:off x="7294245" y="2419350"/>
            <a:ext cx="4119880" cy="39065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32000"/>
              </a:lnSpc>
              <a:buNone/>
            </a:pPr>
            <a:r>
              <a:rPr sz="2000" b="1" dirty="0">
                <a:latin typeface="微软雅黑" panose="020B0503020204020204" pitchFamily="34" charset="-122"/>
                <a:ea typeface="微软雅黑" panose="020B0503020204020204" pitchFamily="34" charset="-122"/>
                <a:cs typeface="微软雅黑" panose="020B0503020204020204" pitchFamily="34" charset="-122"/>
                <a:sym typeface="+mn-ea"/>
              </a:rPr>
              <a:t>（2）按照网络节点分布范围划分</a:t>
            </a:r>
          </a:p>
          <a:p>
            <a:pPr lvl="1" fontAlgn="auto">
              <a:lnSpc>
                <a:spcPct val="132000"/>
              </a:lnSpc>
              <a:spcBef>
                <a:spcPts val="400"/>
              </a:spcBef>
              <a:buClr>
                <a:srgbClr val="33A936"/>
              </a:buClr>
              <a:buFont typeface="Wingdings" panose="05000000000000000000" charset="0"/>
              <a:buChar char="p"/>
            </a:pPr>
            <a:r>
              <a:rPr sz="1600" dirty="0">
                <a:latin typeface="微软雅黑" panose="020B0503020204020204" pitchFamily="34" charset="-122"/>
                <a:ea typeface="微软雅黑" panose="020B0503020204020204" pitchFamily="34" charset="-122"/>
                <a:cs typeface="微软雅黑" panose="020B0503020204020204" pitchFamily="34" charset="-122"/>
                <a:sym typeface="+mn-ea"/>
              </a:rPr>
              <a:t>按照网络节点分布的地理范围，可以将网络分为局域网、城域网和广域网。</a:t>
            </a:r>
          </a:p>
          <a:p>
            <a:pPr lvl="1" fontAlgn="auto">
              <a:lnSpc>
                <a:spcPct val="132000"/>
              </a:lnSpc>
              <a:spcBef>
                <a:spcPts val="400"/>
              </a:spcBef>
              <a:buClr>
                <a:srgbClr val="33A936"/>
              </a:buClr>
              <a:buFont typeface="Wingdings" panose="05000000000000000000" charset="0"/>
              <a:buChar char="p"/>
            </a:pPr>
            <a:r>
              <a:rPr sz="1600" dirty="0">
                <a:latin typeface="微软雅黑" panose="020B0503020204020204" pitchFamily="34" charset="-122"/>
                <a:ea typeface="微软雅黑" panose="020B0503020204020204" pitchFamily="34" charset="-122"/>
                <a:cs typeface="微软雅黑" panose="020B0503020204020204" pitchFamily="34" charset="-122"/>
                <a:sym typeface="+mn-ea"/>
              </a:rPr>
              <a:t>局域网（Local Area Network，LAN）通常不超过10km；</a:t>
            </a:r>
          </a:p>
          <a:p>
            <a:pPr lvl="1" fontAlgn="auto">
              <a:lnSpc>
                <a:spcPct val="132000"/>
              </a:lnSpc>
              <a:spcBef>
                <a:spcPts val="400"/>
              </a:spcBef>
              <a:buClr>
                <a:srgbClr val="33A936"/>
              </a:buClr>
              <a:buFont typeface="Wingdings" panose="05000000000000000000" charset="0"/>
              <a:buChar char="p"/>
            </a:pPr>
            <a:r>
              <a:rPr sz="1600" dirty="0">
                <a:latin typeface="微软雅黑" panose="020B0503020204020204" pitchFamily="34" charset="-122"/>
                <a:ea typeface="微软雅黑" panose="020B0503020204020204" pitchFamily="34" charset="-122"/>
                <a:cs typeface="微软雅黑" panose="020B0503020204020204" pitchFamily="34" charset="-122"/>
                <a:sym typeface="+mn-ea"/>
              </a:rPr>
              <a:t>城域网（Metropolitan Area Network，MAN）覆盖范围大约在10～100 km。</a:t>
            </a:r>
          </a:p>
          <a:p>
            <a:pPr lvl="1" fontAlgn="auto">
              <a:lnSpc>
                <a:spcPct val="132000"/>
              </a:lnSpc>
              <a:spcBef>
                <a:spcPts val="400"/>
              </a:spcBef>
              <a:buClr>
                <a:srgbClr val="33A936"/>
              </a:buClr>
              <a:buFont typeface="Wingdings" panose="05000000000000000000" charset="0"/>
              <a:buChar char="p"/>
            </a:pPr>
            <a:r>
              <a:rPr sz="1600" dirty="0">
                <a:latin typeface="微软雅黑" panose="020B0503020204020204" pitchFamily="34" charset="-122"/>
                <a:ea typeface="微软雅黑" panose="020B0503020204020204" pitchFamily="34" charset="-122"/>
                <a:cs typeface="微软雅黑" panose="020B0503020204020204" pitchFamily="34" charset="-122"/>
                <a:sym typeface="+mn-ea"/>
              </a:rPr>
              <a:t>广域网（Wide Area Network，WAN）覆盖1000km以上的范围。</a:t>
            </a:r>
          </a:p>
          <a:p>
            <a:pPr lvl="1" fontAlgn="auto">
              <a:lnSpc>
                <a:spcPct val="132000"/>
              </a:lnSpc>
              <a:spcBef>
                <a:spcPts val="400"/>
              </a:spcBef>
              <a:buClr>
                <a:srgbClr val="33A936"/>
              </a:buClr>
              <a:buFont typeface="Wingdings" panose="05000000000000000000" charset="0"/>
              <a:buChar char="p"/>
            </a:pPr>
            <a:r>
              <a:rPr sz="1600" dirty="0">
                <a:latin typeface="微软雅黑" panose="020B0503020204020204" pitchFamily="34" charset="-122"/>
                <a:ea typeface="微软雅黑" panose="020B0503020204020204" pitchFamily="34" charset="-122"/>
                <a:cs typeface="微软雅黑" panose="020B0503020204020204" pitchFamily="34" charset="-122"/>
                <a:sym typeface="+mn-ea"/>
              </a:rPr>
              <a:t>广域网也称为互联网（Internet），通常是由多个局域网或城域网组成。</a:t>
            </a:r>
          </a:p>
        </p:txBody>
      </p:sp>
      <p:pic>
        <p:nvPicPr>
          <p:cNvPr id="11" name="图片 10"/>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1660" y="4922520"/>
            <a:ext cx="4173855" cy="1657350"/>
          </a:xfrm>
          <a:prstGeom prst="rect">
            <a:avLst/>
          </a:prstGeom>
          <a:noFill/>
          <a:ln>
            <a:noFill/>
          </a:ln>
        </p:spPr>
      </p:pic>
      <p:cxnSp>
        <p:nvCxnSpPr>
          <p:cNvPr id="15" name="直接箭头连接符 14"/>
          <p:cNvCxnSpPr/>
          <p:nvPr/>
        </p:nvCxnSpPr>
        <p:spPr>
          <a:xfrm flipH="1">
            <a:off x="6357620" y="6006465"/>
            <a:ext cx="1074420" cy="0"/>
          </a:xfrm>
          <a:prstGeom prst="straightConnector1">
            <a:avLst/>
          </a:prstGeom>
          <a:ln w="57150">
            <a:solidFill>
              <a:srgbClr val="33A93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233160" cy="583565"/>
          </a:xfrm>
          <a:prstGeom prst="rect">
            <a:avLst/>
          </a:prstGeom>
        </p:spPr>
        <p:txBody>
          <a:bodyPr wrap="none">
            <a:spAutoFit/>
          </a:bodyPr>
          <a:lstStyle/>
          <a:p>
            <a:pPr algn="l"/>
            <a:r>
              <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4.1.2</a:t>
            </a:r>
            <a:r>
              <a:rPr 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 </a:t>
            </a:r>
            <a:r>
              <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计算机网络的分层体系结构</a:t>
            </a:r>
          </a:p>
        </p:txBody>
      </p:sp>
      <p:sp>
        <p:nvSpPr>
          <p:cNvPr id="52" name="文本框 51"/>
          <p:cNvSpPr txBox="1"/>
          <p:nvPr/>
        </p:nvSpPr>
        <p:spPr>
          <a:xfrm>
            <a:off x="1222375" y="1084580"/>
            <a:ext cx="10335895" cy="902970"/>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为什么要对计算机网络进行分层？</a:t>
            </a:r>
          </a:p>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在计算机网络中，采用分层结构有以下好处：</a:t>
            </a:r>
          </a:p>
        </p:txBody>
      </p:sp>
      <p:sp>
        <p:nvSpPr>
          <p:cNvPr id="53" name="椭圆 52"/>
          <p:cNvSpPr/>
          <p:nvPr/>
        </p:nvSpPr>
        <p:spPr>
          <a:xfrm>
            <a:off x="966178" y="3456147"/>
            <a:ext cx="1346855" cy="1346855"/>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椭圆 53"/>
          <p:cNvSpPr/>
          <p:nvPr/>
        </p:nvSpPr>
        <p:spPr>
          <a:xfrm>
            <a:off x="2983487" y="2198831"/>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1</a:t>
            </a:r>
          </a:p>
        </p:txBody>
      </p:sp>
      <p:cxnSp>
        <p:nvCxnSpPr>
          <p:cNvPr id="55" name="直接连接符 54"/>
          <p:cNvCxnSpPr/>
          <p:nvPr/>
        </p:nvCxnSpPr>
        <p:spPr>
          <a:xfrm>
            <a:off x="2503805" y="2440305"/>
            <a:ext cx="0" cy="33769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2501452" y="2434622"/>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57" name="直接连接符 56"/>
          <p:cNvCxnSpPr/>
          <p:nvPr/>
        </p:nvCxnSpPr>
        <p:spPr>
          <a:xfrm>
            <a:off x="2501900" y="3306477"/>
            <a:ext cx="368935"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58" name="直接连接符 57"/>
          <p:cNvCxnSpPr/>
          <p:nvPr/>
        </p:nvCxnSpPr>
        <p:spPr>
          <a:xfrm>
            <a:off x="2501685" y="4142137"/>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59" name="椭圆 58"/>
          <p:cNvSpPr/>
          <p:nvPr/>
        </p:nvSpPr>
        <p:spPr>
          <a:xfrm>
            <a:off x="2983487" y="3070892"/>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2</a:t>
            </a:r>
          </a:p>
        </p:txBody>
      </p:sp>
      <p:sp>
        <p:nvSpPr>
          <p:cNvPr id="60" name="椭圆 59"/>
          <p:cNvSpPr/>
          <p:nvPr/>
        </p:nvSpPr>
        <p:spPr>
          <a:xfrm>
            <a:off x="2983487" y="3906552"/>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3</a:t>
            </a:r>
          </a:p>
        </p:txBody>
      </p:sp>
      <p:sp>
        <p:nvSpPr>
          <p:cNvPr id="61" name="arrow-pointing-left-circular-button_20407"/>
          <p:cNvSpPr>
            <a:spLocks noChangeAspect="1"/>
          </p:cNvSpPr>
          <p:nvPr/>
        </p:nvSpPr>
        <p:spPr bwMode="auto">
          <a:xfrm>
            <a:off x="1277324" y="3746959"/>
            <a:ext cx="728890" cy="727961"/>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2" name="文本框 61"/>
          <p:cNvSpPr txBox="1"/>
          <p:nvPr/>
        </p:nvSpPr>
        <p:spPr>
          <a:xfrm>
            <a:off x="3622675" y="2171065"/>
            <a:ext cx="7258050" cy="456565"/>
          </a:xfrm>
          <a:prstGeom prst="rect">
            <a:avLst/>
          </a:prstGeom>
          <a:noFill/>
        </p:spPr>
        <p:txBody>
          <a:bodyPr wrap="square" rtlCol="0">
            <a:spAutoFit/>
          </a:bodyPr>
          <a:lstStyle/>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将复杂系统通过分层简化，方便对系统逐层分析，再整体解决；</a:t>
            </a:r>
          </a:p>
        </p:txBody>
      </p:sp>
      <p:sp>
        <p:nvSpPr>
          <p:cNvPr id="63" name="文本框 62"/>
          <p:cNvSpPr txBox="1"/>
          <p:nvPr/>
        </p:nvSpPr>
        <p:spPr>
          <a:xfrm>
            <a:off x="3613785" y="3026410"/>
            <a:ext cx="7344410" cy="456565"/>
          </a:xfrm>
          <a:prstGeom prst="rect">
            <a:avLst/>
          </a:prstGeom>
          <a:noFill/>
        </p:spPr>
        <p:txBody>
          <a:bodyPr wrap="square" rtlCol="0">
            <a:spAutoFit/>
          </a:bodyPr>
          <a:lstStyle/>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按层制定标准，标准更加简单明确，修订更加容易。 </a:t>
            </a:r>
          </a:p>
        </p:txBody>
      </p:sp>
      <p:sp>
        <p:nvSpPr>
          <p:cNvPr id="64" name="文本框 63"/>
          <p:cNvSpPr txBox="1"/>
          <p:nvPr/>
        </p:nvSpPr>
        <p:spPr>
          <a:xfrm>
            <a:off x="3613785" y="3733165"/>
            <a:ext cx="7344410" cy="822325"/>
          </a:xfrm>
          <a:prstGeom prst="rect">
            <a:avLst/>
          </a:prstGeom>
          <a:noFill/>
        </p:spPr>
        <p:txBody>
          <a:bodyPr wrap="square" rtlCol="0">
            <a:spAutoFit/>
          </a:bodyPr>
          <a:lstStyle/>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研发人员只需按照标准专心设计和开发自己关心的层次功能，不用关心其他设计开发人员的功能层次，易于模块化实现和开发；</a:t>
            </a:r>
            <a:endPar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endParaRPr>
          </a:p>
        </p:txBody>
      </p:sp>
      <p:cxnSp>
        <p:nvCxnSpPr>
          <p:cNvPr id="65" name="直接连接符 64"/>
          <p:cNvCxnSpPr/>
          <p:nvPr/>
        </p:nvCxnSpPr>
        <p:spPr>
          <a:xfrm>
            <a:off x="2543175" y="4989227"/>
            <a:ext cx="368935"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66" name="直接连接符 65"/>
          <p:cNvCxnSpPr/>
          <p:nvPr/>
        </p:nvCxnSpPr>
        <p:spPr>
          <a:xfrm>
            <a:off x="2542960" y="5824887"/>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67" name="椭圆 66"/>
          <p:cNvSpPr/>
          <p:nvPr/>
        </p:nvSpPr>
        <p:spPr>
          <a:xfrm>
            <a:off x="2983487" y="4753642"/>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4</a:t>
            </a:r>
          </a:p>
        </p:txBody>
      </p:sp>
      <p:sp>
        <p:nvSpPr>
          <p:cNvPr id="68" name="椭圆 67"/>
          <p:cNvSpPr/>
          <p:nvPr/>
        </p:nvSpPr>
        <p:spPr>
          <a:xfrm>
            <a:off x="2983487" y="5589302"/>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5</a:t>
            </a:r>
          </a:p>
        </p:txBody>
      </p:sp>
      <p:sp>
        <p:nvSpPr>
          <p:cNvPr id="69" name="文本框 68"/>
          <p:cNvSpPr txBox="1"/>
          <p:nvPr/>
        </p:nvSpPr>
        <p:spPr>
          <a:xfrm>
            <a:off x="3613785" y="4587875"/>
            <a:ext cx="7344410" cy="822325"/>
          </a:xfrm>
          <a:prstGeom prst="rect">
            <a:avLst/>
          </a:prstGeom>
          <a:noFill/>
        </p:spPr>
        <p:txBody>
          <a:bodyPr wrap="square" rtlCol="0">
            <a:spAutoFit/>
          </a:bodyPr>
          <a:lstStyle/>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分层之后，网络结构层次更加清晰，可扩展性增强。例如，当对某一层次扩充功能时，不会影响到其他层次，网络更加健壮。</a:t>
            </a:r>
            <a:endPar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0" name="文本框 69"/>
          <p:cNvSpPr txBox="1"/>
          <p:nvPr/>
        </p:nvSpPr>
        <p:spPr>
          <a:xfrm>
            <a:off x="3613785" y="5438140"/>
            <a:ext cx="7344410" cy="822325"/>
          </a:xfrm>
          <a:prstGeom prst="rect">
            <a:avLst/>
          </a:prstGeom>
          <a:noFill/>
        </p:spPr>
        <p:txBody>
          <a:bodyPr wrap="square" rtlCol="0">
            <a:spAutoFit/>
          </a:bodyPr>
          <a:lstStyle/>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分层之后，系统更加容易修改和维护。例如，当某一层次的功能改动时，不会影响到其他层次，网络更加稳定。</a:t>
            </a:r>
            <a:endPar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7431405" cy="583565"/>
          </a:xfrm>
          <a:prstGeom prst="rect">
            <a:avLst/>
          </a:prstGeom>
        </p:spPr>
        <p:txBody>
          <a:bodyPr wrap="none">
            <a:spAutoFit/>
          </a:bodyPr>
          <a:lstStyle/>
          <a:p>
            <a:pPr algn="l"/>
            <a:r>
              <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标准化的计算机网络可以分为哪几层？ </a:t>
            </a:r>
          </a:p>
        </p:txBody>
      </p:sp>
      <p:sp>
        <p:nvSpPr>
          <p:cNvPr id="38" name="文本框 37"/>
          <p:cNvSpPr txBox="1"/>
          <p:nvPr/>
        </p:nvSpPr>
        <p:spPr>
          <a:xfrm>
            <a:off x="742950" y="1156970"/>
            <a:ext cx="10789285" cy="902970"/>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国际标准化组织（ISO）提出了开放系统互连参考模型（OSI Reference Model），简称OSI/RM或OSI参考模型。该框架将网络结构分为七层，如图所示。</a:t>
            </a:r>
          </a:p>
        </p:txBody>
      </p:sp>
      <p:sp>
        <p:nvSpPr>
          <p:cNvPr id="2" name="文本框 1"/>
          <p:cNvSpPr txBox="1"/>
          <p:nvPr/>
        </p:nvSpPr>
        <p:spPr>
          <a:xfrm>
            <a:off x="741045" y="2188210"/>
            <a:ext cx="6159500" cy="4207510"/>
          </a:xfrm>
          <a:prstGeom prst="rect">
            <a:avLst/>
          </a:prstGeom>
          <a:noFill/>
        </p:spPr>
        <p:txBody>
          <a:bodyPr wrap="square" rtlCol="0">
            <a:spAutoFit/>
          </a:bodyPr>
          <a:lstStyle/>
          <a:p>
            <a:pPr marL="342900" indent="-342900" algn="l" fontAlgn="auto">
              <a:lnSpc>
                <a:spcPct val="132000"/>
              </a:lnSpc>
              <a:spcBef>
                <a:spcPts val="600"/>
              </a:spcBef>
              <a:buClr>
                <a:srgbClr val="33A936"/>
              </a:buClr>
              <a:buFont typeface="Wingdings" panose="05000000000000000000" charset="0"/>
              <a:buChar char="p"/>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应用层：提供网络服务与最终用户的接口；</a:t>
            </a:r>
          </a:p>
          <a:p>
            <a:pPr marL="342900" indent="-342900" algn="l" fontAlgn="auto">
              <a:lnSpc>
                <a:spcPct val="132000"/>
              </a:lnSpc>
              <a:spcBef>
                <a:spcPts val="600"/>
              </a:spcBef>
              <a:buClr>
                <a:srgbClr val="33A936"/>
              </a:buClr>
              <a:buFont typeface="Wingdings" panose="05000000000000000000" charset="0"/>
              <a:buChar char="p"/>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表示层：提供数据表示、加密和压缩；</a:t>
            </a:r>
          </a:p>
          <a:p>
            <a:pPr marL="342900" indent="-342900" algn="l" fontAlgn="auto">
              <a:lnSpc>
                <a:spcPct val="132000"/>
              </a:lnSpc>
              <a:spcBef>
                <a:spcPts val="600"/>
              </a:spcBef>
              <a:buClr>
                <a:srgbClr val="33A936"/>
              </a:buClr>
              <a:buFont typeface="Wingdings" panose="05000000000000000000" charset="0"/>
              <a:buChar char="p"/>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会话层：建立、管理和终止会话；</a:t>
            </a:r>
          </a:p>
          <a:p>
            <a:pPr marL="342900" indent="-342900" algn="l" fontAlgn="auto">
              <a:lnSpc>
                <a:spcPct val="132000"/>
              </a:lnSpc>
              <a:spcBef>
                <a:spcPts val="600"/>
              </a:spcBef>
              <a:buClr>
                <a:srgbClr val="33A936"/>
              </a:buClr>
              <a:buFont typeface="Wingdings" panose="05000000000000000000" charset="0"/>
              <a:buChar char="p"/>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传输层：定义传输数据的协议端口号以及流控和差错校验；</a:t>
            </a:r>
          </a:p>
          <a:p>
            <a:pPr marL="342900" indent="-342900" algn="l" fontAlgn="auto">
              <a:lnSpc>
                <a:spcPct val="132000"/>
              </a:lnSpc>
              <a:spcBef>
                <a:spcPts val="600"/>
              </a:spcBef>
              <a:buClr>
                <a:srgbClr val="33A936"/>
              </a:buClr>
              <a:buFont typeface="Wingdings" panose="05000000000000000000" charset="0"/>
              <a:buChar char="p"/>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网络层：进行逻辑地址寻址并实现不同网络之间的路径选择；</a:t>
            </a:r>
          </a:p>
          <a:p>
            <a:pPr marL="342900" indent="-342900" algn="l" fontAlgn="auto">
              <a:lnSpc>
                <a:spcPct val="132000"/>
              </a:lnSpc>
              <a:spcBef>
                <a:spcPts val="600"/>
              </a:spcBef>
              <a:buClr>
                <a:srgbClr val="33A936"/>
              </a:buClr>
              <a:buFont typeface="Wingdings" panose="05000000000000000000" charset="0"/>
              <a:buChar char="p"/>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数据链路层：建立逻辑连接、进行硬件地址寻址、差错校验等</a:t>
            </a:r>
          </a:p>
          <a:p>
            <a:pPr marL="342900" indent="-342900" algn="l" fontAlgn="auto">
              <a:lnSpc>
                <a:spcPct val="132000"/>
              </a:lnSpc>
              <a:spcBef>
                <a:spcPts val="600"/>
              </a:spcBef>
              <a:buClr>
                <a:srgbClr val="33A936"/>
              </a:buClr>
              <a:buFont typeface="Wingdings" panose="05000000000000000000" charset="0"/>
              <a:buChar char="p"/>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物理层：建立、维护、断开物理连接。</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520" y="2242185"/>
            <a:ext cx="4142105" cy="4099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7431405" cy="583565"/>
          </a:xfrm>
          <a:prstGeom prst="rect">
            <a:avLst/>
          </a:prstGeom>
        </p:spPr>
        <p:txBody>
          <a:bodyPr wrap="none">
            <a:spAutoFit/>
          </a:bodyPr>
          <a:lstStyle/>
          <a:p>
            <a:pPr algn="l"/>
            <a:r>
              <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标准化的计算机网络可以分为哪几层？ </a:t>
            </a:r>
          </a:p>
        </p:txBody>
      </p:sp>
      <p:sp>
        <p:nvSpPr>
          <p:cNvPr id="38" name="文本框 37"/>
          <p:cNvSpPr txBox="1"/>
          <p:nvPr/>
        </p:nvSpPr>
        <p:spPr>
          <a:xfrm>
            <a:off x="742950" y="1156970"/>
            <a:ext cx="10789285" cy="902970"/>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随着技术的发展，OSI参考模型中的“会话层”和“表示层”在实际应用中很少涉及，因此被合并到“应用层”中，所以，目前流行的计算机网络是五层互联网参考模型，如图（b）所示。</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7182" y="2163743"/>
            <a:ext cx="9718156" cy="451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394960" cy="583565"/>
          </a:xfrm>
          <a:prstGeom prst="rect">
            <a:avLst/>
          </a:prstGeom>
        </p:spPr>
        <p:txBody>
          <a:bodyPr wrap="none">
            <a:spAutoFit/>
          </a:bodyPr>
          <a:lstStyle/>
          <a:p>
            <a:pPr algn="l"/>
            <a:r>
              <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4.1.3 计算机网络的数据封装</a:t>
            </a:r>
          </a:p>
        </p:txBody>
      </p:sp>
      <p:sp>
        <p:nvSpPr>
          <p:cNvPr id="38" name="文本框 37"/>
          <p:cNvSpPr txBox="1"/>
          <p:nvPr/>
        </p:nvSpPr>
        <p:spPr>
          <a:xfrm>
            <a:off x="743585" y="1128395"/>
            <a:ext cx="10343515" cy="902970"/>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计算机网络是如何进行数据发送的？</a:t>
            </a:r>
          </a:p>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在五层的互联网模型中，数据发送是一个典型的应用数据封装过程。</a:t>
            </a:r>
          </a:p>
        </p:txBody>
      </p:sp>
      <p:sp>
        <p:nvSpPr>
          <p:cNvPr id="5" name="矩形 4"/>
          <p:cNvSpPr/>
          <p:nvPr/>
        </p:nvSpPr>
        <p:spPr>
          <a:xfrm>
            <a:off x="743585" y="2241550"/>
            <a:ext cx="5033645" cy="80264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矩形 7"/>
          <p:cNvSpPr/>
          <p:nvPr/>
        </p:nvSpPr>
        <p:spPr>
          <a:xfrm>
            <a:off x="738505" y="3222625"/>
            <a:ext cx="5038725" cy="768985"/>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矩形 10"/>
          <p:cNvSpPr/>
          <p:nvPr/>
        </p:nvSpPr>
        <p:spPr>
          <a:xfrm>
            <a:off x="739140" y="4167505"/>
            <a:ext cx="5038725" cy="1063625"/>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矩形 13"/>
          <p:cNvSpPr/>
          <p:nvPr/>
        </p:nvSpPr>
        <p:spPr>
          <a:xfrm>
            <a:off x="738505" y="5410835"/>
            <a:ext cx="5038725" cy="107188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文本框 17"/>
          <p:cNvSpPr txBox="1"/>
          <p:nvPr/>
        </p:nvSpPr>
        <p:spPr>
          <a:xfrm>
            <a:off x="903605" y="2258695"/>
            <a:ext cx="4621530" cy="739775"/>
          </a:xfrm>
          <a:prstGeom prst="rect">
            <a:avLst/>
          </a:prstGeom>
          <a:noFill/>
        </p:spPr>
        <p:txBody>
          <a:bodyPr wrap="square" rtlCol="0">
            <a:spAutoFit/>
          </a:bodyPr>
          <a:lstStyle/>
          <a:p>
            <a:pPr algn="just"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首先，用户数据通过应用层协议，封装上应用层首部，构成应用数据；</a:t>
            </a:r>
          </a:p>
        </p:txBody>
      </p:sp>
      <p:sp>
        <p:nvSpPr>
          <p:cNvPr id="20" name="文本框 19"/>
          <p:cNvSpPr txBox="1"/>
          <p:nvPr/>
        </p:nvSpPr>
        <p:spPr>
          <a:xfrm>
            <a:off x="894080" y="3225800"/>
            <a:ext cx="4631690" cy="739775"/>
          </a:xfrm>
          <a:prstGeom prst="rect">
            <a:avLst/>
          </a:prstGeom>
          <a:noFill/>
        </p:spPr>
        <p:txBody>
          <a:bodyPr wrap="square" rtlCol="0">
            <a:spAutoFit/>
          </a:bodyPr>
          <a:lstStyle/>
          <a:p>
            <a:pPr algn="just"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其次，应用数据作为整体，在传输层封装上TCP头部，就是报文；</a:t>
            </a:r>
          </a:p>
        </p:txBody>
      </p:sp>
      <p:sp>
        <p:nvSpPr>
          <p:cNvPr id="22" name="文本框 21"/>
          <p:cNvSpPr txBox="1"/>
          <p:nvPr/>
        </p:nvSpPr>
        <p:spPr>
          <a:xfrm>
            <a:off x="893445" y="4184015"/>
            <a:ext cx="4712335" cy="1064260"/>
          </a:xfrm>
          <a:prstGeom prst="rect">
            <a:avLst/>
          </a:prstGeom>
          <a:noFill/>
        </p:spPr>
        <p:txBody>
          <a:bodyPr wrap="square" rtlCol="0">
            <a:spAutoFit/>
          </a:bodyPr>
          <a:lstStyle/>
          <a:p>
            <a:pPr algn="just"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然后，报文传输到网络层封装上IP首部，就是数据包；封装后的IP数据包作为整体传输到数据链路层，数据链路层将其封装上MAC头部，就是数据帧。</a:t>
            </a:r>
          </a:p>
        </p:txBody>
      </p:sp>
      <p:sp>
        <p:nvSpPr>
          <p:cNvPr id="24" name="文本框 23"/>
          <p:cNvSpPr txBox="1"/>
          <p:nvPr/>
        </p:nvSpPr>
        <p:spPr>
          <a:xfrm>
            <a:off x="894080" y="5419090"/>
            <a:ext cx="4712970" cy="1064260"/>
          </a:xfrm>
          <a:prstGeom prst="rect">
            <a:avLst/>
          </a:prstGeom>
          <a:noFill/>
        </p:spPr>
        <p:txBody>
          <a:bodyPr wrap="square" rtlCol="0">
            <a:spAutoFit/>
          </a:bodyPr>
          <a:lstStyle/>
          <a:p>
            <a:pPr algn="l"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最后，数据帧传输到以太网卡（注意：以太网卡包含了数据链路层的功能和物理层的功能）后，通过硬件加入以太网首部，然后再在物理线路上传输。</a:t>
            </a:r>
          </a:p>
        </p:txBody>
      </p:sp>
      <p:pic>
        <p:nvPicPr>
          <p:cNvPr id="52" name="图片 51"/>
          <p:cNvPicPr/>
          <p:nvPr/>
        </p:nvPicPr>
        <p:blipFill>
          <a:blip r:embed="rId3">
            <a:extLst>
              <a:ext uri="{28A0092B-C50C-407E-A947-70E740481C1C}">
                <a14:useLocalDpi xmlns:a14="http://schemas.microsoft.com/office/drawing/2010/main" val="0"/>
              </a:ext>
            </a:extLst>
          </a:blip>
          <a:srcRect/>
          <a:stretch>
            <a:fillRect/>
          </a:stretch>
        </p:blipFill>
        <p:spPr bwMode="auto">
          <a:xfrm>
            <a:off x="6105058" y="2658510"/>
            <a:ext cx="5348436" cy="35902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394960" cy="583565"/>
          </a:xfrm>
          <a:prstGeom prst="rect">
            <a:avLst/>
          </a:prstGeom>
        </p:spPr>
        <p:txBody>
          <a:bodyPr wrap="none">
            <a:spAutoFit/>
          </a:bodyPr>
          <a:lstStyle/>
          <a:p>
            <a:pPr algn="l"/>
            <a:r>
              <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4.1.3 计算机网络的数据封装</a:t>
            </a:r>
          </a:p>
        </p:txBody>
      </p:sp>
      <p:sp>
        <p:nvSpPr>
          <p:cNvPr id="38" name="文本框 37"/>
          <p:cNvSpPr txBox="1"/>
          <p:nvPr/>
        </p:nvSpPr>
        <p:spPr>
          <a:xfrm>
            <a:off x="743585" y="1029335"/>
            <a:ext cx="10343515" cy="456565"/>
          </a:xfrm>
          <a:prstGeom prst="rect">
            <a:avLst/>
          </a:prstGeom>
          <a:noFill/>
        </p:spPr>
        <p:txBody>
          <a:bodyPr wrap="square" rtlCol="0">
            <a:spAutoFit/>
          </a:bodyPr>
          <a:lstStyle/>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计算机网络是如何进行数据接收的？</a:t>
            </a:r>
          </a:p>
        </p:txBody>
      </p:sp>
      <p:sp>
        <p:nvSpPr>
          <p:cNvPr id="2" name="文本框 1"/>
          <p:cNvSpPr txBox="1"/>
          <p:nvPr/>
        </p:nvSpPr>
        <p:spPr>
          <a:xfrm>
            <a:off x="743585" y="1526540"/>
            <a:ext cx="10635615" cy="822325"/>
          </a:xfrm>
          <a:prstGeom prst="rect">
            <a:avLst/>
          </a:prstGeom>
          <a:noFill/>
        </p:spPr>
        <p:txBody>
          <a:bodyPr wrap="square" rtlCol="0">
            <a:spAutoFit/>
          </a:bodyPr>
          <a:lstStyle/>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与发送方的发送数据过程相反，接收方接收数据的过程就是从以太网卡开始逐层依次解包的过程，如图所示。</a:t>
            </a:r>
          </a:p>
        </p:txBody>
      </p:sp>
      <p:sp>
        <p:nvSpPr>
          <p:cNvPr id="4" name="文本框 3"/>
          <p:cNvSpPr txBox="1"/>
          <p:nvPr/>
        </p:nvSpPr>
        <p:spPr>
          <a:xfrm>
            <a:off x="743585" y="2323465"/>
            <a:ext cx="5471795" cy="4452620"/>
          </a:xfrm>
          <a:prstGeom prst="rect">
            <a:avLst/>
          </a:prstGeom>
          <a:noFill/>
        </p:spPr>
        <p:txBody>
          <a:bodyPr wrap="square" rtlCol="0">
            <a:spAutoFit/>
          </a:bodyPr>
          <a:lstStyle/>
          <a:p>
            <a:pPr marL="342900" indent="-342900" algn="l" fontAlgn="auto">
              <a:lnSpc>
                <a:spcPct val="132000"/>
              </a:lnSpc>
              <a:spcBef>
                <a:spcPts val="600"/>
              </a:spcBef>
              <a:buClr>
                <a:srgbClr val="33A936"/>
              </a:buClr>
              <a:buFont typeface="+mj-ea"/>
              <a:buAutoNum type="circleNumDbPlain"/>
            </a:pPr>
            <a:r>
              <a:rPr lang="zh-CN" altLang="en-US" sz="1400" dirty="0">
                <a:latin typeface="Segoe UI" panose="020B0502040204020203" pitchFamily="34" charset="0"/>
                <a:ea typeface="微软雅黑" panose="020B0503020204020204" pitchFamily="34" charset="-122"/>
                <a:cs typeface="+mn-ea"/>
                <a:sym typeface="Segoe UI" panose="020B0502040204020203" pitchFamily="34" charset="0"/>
              </a:rPr>
              <a:t>在物理层，网络节点通过网卡上的硬件单元，读取数据帧，并发往数据链路层。</a:t>
            </a:r>
          </a:p>
          <a:p>
            <a:pPr marL="342900" indent="-342900" algn="l" fontAlgn="auto">
              <a:lnSpc>
                <a:spcPct val="132000"/>
              </a:lnSpc>
              <a:spcBef>
                <a:spcPts val="600"/>
              </a:spcBef>
              <a:buClr>
                <a:srgbClr val="33A936"/>
              </a:buClr>
              <a:buFont typeface="+mj-ea"/>
              <a:buAutoNum type="circleNumDbPlain"/>
            </a:pPr>
            <a:r>
              <a:rPr lang="zh-CN" altLang="en-US" sz="1400" dirty="0">
                <a:latin typeface="Segoe UI" panose="020B0502040204020203" pitchFamily="34" charset="0"/>
                <a:ea typeface="微软雅黑" panose="020B0503020204020204" pitchFamily="34" charset="-122"/>
                <a:cs typeface="+mn-ea"/>
                <a:sym typeface="Segoe UI" panose="020B0502040204020203" pitchFamily="34" charset="0"/>
              </a:rPr>
              <a:t>在数据链路层，去除数据帧中物理地址、帧头、帧尾、和校验码后形成数据包，发送到网络层。</a:t>
            </a:r>
          </a:p>
          <a:p>
            <a:pPr marL="342900" indent="-342900" algn="l" fontAlgn="auto">
              <a:lnSpc>
                <a:spcPct val="132000"/>
              </a:lnSpc>
              <a:spcBef>
                <a:spcPts val="600"/>
              </a:spcBef>
              <a:buClr>
                <a:srgbClr val="33A936"/>
              </a:buClr>
              <a:buFont typeface="+mj-ea"/>
              <a:buAutoNum type="circleNumDbPlain"/>
            </a:pPr>
            <a:r>
              <a:rPr lang="zh-CN" altLang="en-US" sz="1400" dirty="0">
                <a:latin typeface="Segoe UI" panose="020B0502040204020203" pitchFamily="34" charset="0"/>
                <a:ea typeface="微软雅黑" panose="020B0503020204020204" pitchFamily="34" charset="-122"/>
                <a:cs typeface="+mn-ea"/>
                <a:sym typeface="Segoe UI" panose="020B0502040204020203" pitchFamily="34" charset="0"/>
              </a:rPr>
              <a:t>在网络层，比对数据包头部的IP地址与本机IP地址，如果一致，则将数据包的IP头去除，形成一个数据报文，发往传输层，否则，该数据包被抛弃。</a:t>
            </a:r>
          </a:p>
          <a:p>
            <a:pPr marL="342900" indent="-342900" algn="l" fontAlgn="auto">
              <a:lnSpc>
                <a:spcPct val="132000"/>
              </a:lnSpc>
              <a:spcBef>
                <a:spcPts val="600"/>
              </a:spcBef>
              <a:buClr>
                <a:srgbClr val="33A936"/>
              </a:buClr>
              <a:buFont typeface="+mj-ea"/>
              <a:buAutoNum type="circleNumDbPlain"/>
            </a:pPr>
            <a:r>
              <a:rPr lang="zh-CN" altLang="en-US" sz="1400" dirty="0">
                <a:latin typeface="Segoe UI" panose="020B0502040204020203" pitchFamily="34" charset="0"/>
                <a:ea typeface="微软雅黑" panose="020B0503020204020204" pitchFamily="34" charset="-122"/>
                <a:cs typeface="+mn-ea"/>
                <a:sym typeface="Segoe UI" panose="020B0502040204020203" pitchFamily="34" charset="0"/>
              </a:rPr>
              <a:t>传输层提取数据报文中的控制信息（如报文系列号等），去除头部信息并进行缓存，然后根据报文系列号将数据段组装成完整的应用数据，并发送到应用层。</a:t>
            </a:r>
          </a:p>
          <a:p>
            <a:pPr marL="342900" indent="-342900" algn="l" fontAlgn="auto">
              <a:lnSpc>
                <a:spcPct val="132000"/>
              </a:lnSpc>
              <a:spcBef>
                <a:spcPts val="600"/>
              </a:spcBef>
              <a:buClr>
                <a:srgbClr val="33A936"/>
              </a:buClr>
              <a:buFont typeface="+mj-ea"/>
              <a:buAutoNum type="circleNumDbPlain"/>
            </a:pPr>
            <a:r>
              <a:rPr lang="zh-CN" altLang="en-US" sz="1400" dirty="0">
                <a:latin typeface="Segoe UI" panose="020B0502040204020203" pitchFamily="34" charset="0"/>
                <a:ea typeface="微软雅黑" panose="020B0503020204020204" pitchFamily="34" charset="-122"/>
                <a:cs typeface="+mn-ea"/>
                <a:sym typeface="Segoe UI" panose="020B0502040204020203" pitchFamily="34" charset="0"/>
              </a:rPr>
              <a:t>在应用层，应用数据根据需要进行数据格式转换、解压、解密等处理，去除一些控制信息（如数据大小、校验码等）后，转换为用户数据。</a:t>
            </a:r>
          </a:p>
          <a:p>
            <a:pPr marL="342900" indent="-342900" algn="l" fontAlgn="auto">
              <a:lnSpc>
                <a:spcPct val="132000"/>
              </a:lnSpc>
              <a:spcBef>
                <a:spcPts val="600"/>
              </a:spcBef>
              <a:buClr>
                <a:srgbClr val="33A936"/>
              </a:buClr>
              <a:buFont typeface="+mj-ea"/>
              <a:buAutoNum type="circleNumDbPlain"/>
            </a:pPr>
            <a:r>
              <a:rPr lang="zh-CN" altLang="en-US" sz="1400" dirty="0">
                <a:latin typeface="Segoe UI" panose="020B0502040204020203" pitchFamily="34" charset="0"/>
                <a:ea typeface="微软雅黑" panose="020B0503020204020204" pitchFamily="34" charset="-122"/>
                <a:cs typeface="+mn-ea"/>
                <a:sym typeface="Segoe UI" panose="020B0502040204020203" pitchFamily="34" charset="0"/>
              </a:rPr>
              <a:t>至此，数据接收过程完毕。</a:t>
            </a:r>
          </a:p>
        </p:txBody>
      </p:sp>
      <p:pic>
        <p:nvPicPr>
          <p:cNvPr id="5" name="图片 4"/>
          <p:cNvPicPr/>
          <p:nvPr/>
        </p:nvPicPr>
        <p:blipFill>
          <a:blip r:embed="rId3">
            <a:extLst>
              <a:ext uri="{28A0092B-C50C-407E-A947-70E740481C1C}">
                <a14:useLocalDpi xmlns:a14="http://schemas.microsoft.com/office/drawing/2010/main" val="0"/>
              </a:ext>
            </a:extLst>
          </a:blip>
          <a:srcRect/>
          <a:stretch>
            <a:fillRect/>
          </a:stretch>
        </p:blipFill>
        <p:spPr bwMode="auto">
          <a:xfrm>
            <a:off x="6309995" y="3250565"/>
            <a:ext cx="5069205" cy="329819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024245" cy="583565"/>
          </a:xfrm>
          <a:prstGeom prst="rect">
            <a:avLst/>
          </a:prstGeom>
        </p:spPr>
        <p:txBody>
          <a:bodyPr wrap="none">
            <a:spAutoFit/>
          </a:bodyPr>
          <a:lstStyle/>
          <a:p>
            <a:pPr algn="l"/>
            <a:r>
              <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第4.2节  计算机网络的核心协议</a:t>
            </a:r>
          </a:p>
        </p:txBody>
      </p:sp>
      <p:sp>
        <p:nvSpPr>
          <p:cNvPr id="14" name="平行四边形 13"/>
          <p:cNvSpPr/>
          <p:nvPr/>
        </p:nvSpPr>
        <p:spPr>
          <a:xfrm>
            <a:off x="6538124" y="2039437"/>
            <a:ext cx="2286000" cy="1730651"/>
          </a:xfrm>
          <a:prstGeom prst="parallelogram">
            <a:avLst>
              <a:gd name="adj" fmla="val 63835"/>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平行四边形 14"/>
          <p:cNvSpPr/>
          <p:nvPr/>
        </p:nvSpPr>
        <p:spPr>
          <a:xfrm>
            <a:off x="7203966" y="2994350"/>
            <a:ext cx="2286000" cy="1730651"/>
          </a:xfrm>
          <a:prstGeom prst="parallelogram">
            <a:avLst>
              <a:gd name="adj" fmla="val 63835"/>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平行四边形 15"/>
          <p:cNvSpPr/>
          <p:nvPr/>
        </p:nvSpPr>
        <p:spPr>
          <a:xfrm>
            <a:off x="9079938" y="2129025"/>
            <a:ext cx="2286000" cy="1730651"/>
          </a:xfrm>
          <a:prstGeom prst="parallelogram">
            <a:avLst>
              <a:gd name="adj" fmla="val 63835"/>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平行四边形 16"/>
          <p:cNvSpPr/>
          <p:nvPr/>
        </p:nvSpPr>
        <p:spPr>
          <a:xfrm>
            <a:off x="7936938" y="3994692"/>
            <a:ext cx="2286000" cy="1730651"/>
          </a:xfrm>
          <a:prstGeom prst="parallelogram">
            <a:avLst>
              <a:gd name="adj" fmla="val 6383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p:cNvSpPr txBox="1"/>
          <p:nvPr/>
        </p:nvSpPr>
        <p:spPr>
          <a:xfrm>
            <a:off x="1426482" y="2235706"/>
            <a:ext cx="4978637" cy="3246120"/>
          </a:xfrm>
          <a:prstGeom prst="rect">
            <a:avLst/>
          </a:prstGeom>
          <a:noFill/>
        </p:spPr>
        <p:txBody>
          <a:bodyPr wrap="square">
            <a:spAutoFit/>
          </a:bodyPr>
          <a:lstStyle/>
          <a:p>
            <a:pPr fontAlgn="auto">
              <a:lnSpc>
                <a:spcPct val="132000"/>
              </a:lnSpc>
              <a:spcBef>
                <a:spcPts val="1200"/>
              </a:spcBef>
              <a:spcAft>
                <a:spcPts val="600"/>
              </a:spcAft>
            </a:pPr>
            <a:r>
              <a:rPr lang="zh-CN" altLang="en-US" sz="2400" dirty="0">
                <a:latin typeface="微软雅黑" panose="020B0503020204020204" pitchFamily="34" charset="-122"/>
                <a:ea typeface="微软雅黑" panose="020B0503020204020204" pitchFamily="34" charset="-122"/>
              </a:rPr>
              <a:t>本节讲述计算机网络的身份标识协议、数据传输协议、链路争用协议和资源共享协议。</a:t>
            </a:r>
          </a:p>
          <a:p>
            <a:pPr fontAlgn="auto">
              <a:lnSpc>
                <a:spcPct val="132000"/>
              </a:lnSpc>
              <a:spcBef>
                <a:spcPts val="1200"/>
              </a:spcBef>
              <a:spcAft>
                <a:spcPts val="600"/>
              </a:spcAft>
            </a:pPr>
            <a:r>
              <a:rPr lang="zh-CN" altLang="en-US" sz="2400" dirty="0">
                <a:latin typeface="微软雅黑" panose="020B0503020204020204" pitchFamily="34" charset="-122"/>
                <a:ea typeface="微软雅黑" panose="020B0503020204020204" pitchFamily="34" charset="-122"/>
              </a:rPr>
              <a:t>通过本节学习，学生能够理解计算机网络的基本协议和技术，使用计算机网络进行资源搜索、邮箱设置。</a:t>
            </a:r>
          </a:p>
        </p:txBody>
      </p:sp>
      <p:sp>
        <p:nvSpPr>
          <p:cNvPr id="21" name="椭圆 20"/>
          <p:cNvSpPr/>
          <p:nvPr/>
        </p:nvSpPr>
        <p:spPr>
          <a:xfrm>
            <a:off x="763673" y="2329560"/>
            <a:ext cx="540000" cy="540000"/>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22" name="椭圆 21"/>
          <p:cNvSpPr/>
          <p:nvPr/>
        </p:nvSpPr>
        <p:spPr>
          <a:xfrm>
            <a:off x="763673" y="4548885"/>
            <a:ext cx="540000" cy="540000"/>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631180" cy="583565"/>
          </a:xfrm>
          <a:prstGeom prst="rect">
            <a:avLst/>
          </a:prstGeom>
        </p:spPr>
        <p:txBody>
          <a:bodyPr wrap="none">
            <a:spAutoFit/>
          </a:bodyPr>
          <a:lstStyle/>
          <a:p>
            <a:pPr algn="l"/>
            <a:r>
              <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计算机网络协议主要有哪些？</a:t>
            </a:r>
          </a:p>
        </p:txBody>
      </p:sp>
      <p:sp>
        <p:nvSpPr>
          <p:cNvPr id="38" name="文本框 37"/>
          <p:cNvSpPr txBox="1"/>
          <p:nvPr/>
        </p:nvSpPr>
        <p:spPr>
          <a:xfrm>
            <a:off x="691515" y="1175385"/>
            <a:ext cx="10463530" cy="1553210"/>
          </a:xfrm>
          <a:prstGeom prst="rect">
            <a:avLst/>
          </a:prstGeom>
          <a:noFill/>
        </p:spPr>
        <p:txBody>
          <a:bodyPr wrap="square" rtlCol="0">
            <a:spAutoFit/>
          </a:bodyPr>
          <a:lstStyle/>
          <a:p>
            <a:pPr indent="457200" algn="l" fontAlgn="auto">
              <a:lnSpc>
                <a:spcPct val="132000"/>
              </a:lnSpc>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计算机网络作为一种“信息高速公路”，面临着“公路”管理同样的难题。在公路管理中，人、车、路如何协同工作，长期面临挑战。为了解决上述挑战，不仅需要通过技术来解决，更要通过法律、法规来疏导和预防。</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51" y="3180416"/>
            <a:ext cx="11729289" cy="3093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631180" cy="583565"/>
          </a:xfrm>
          <a:prstGeom prst="rect">
            <a:avLst/>
          </a:prstGeom>
        </p:spPr>
        <p:txBody>
          <a:bodyPr wrap="none">
            <a:spAutoFit/>
          </a:bodyPr>
          <a:lstStyle/>
          <a:p>
            <a:pPr algn="l"/>
            <a:r>
              <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计算机网络协议主要有哪些？</a:t>
            </a:r>
          </a:p>
        </p:txBody>
      </p:sp>
      <p:sp>
        <p:nvSpPr>
          <p:cNvPr id="38" name="文本框 37"/>
          <p:cNvSpPr txBox="1"/>
          <p:nvPr/>
        </p:nvSpPr>
        <p:spPr>
          <a:xfrm>
            <a:off x="666115" y="1222638"/>
            <a:ext cx="10463530" cy="1065530"/>
          </a:xfrm>
          <a:prstGeom prst="rect">
            <a:avLst/>
          </a:prstGeom>
          <a:noFill/>
        </p:spPr>
        <p:txBody>
          <a:bodyPr wrap="square" rtlCol="0">
            <a:spAutoFit/>
          </a:bodyPr>
          <a:lstStyle/>
          <a:p>
            <a:pPr indent="457200" algn="l" fontAlgn="auto">
              <a:lnSpc>
                <a:spcPct val="132000"/>
              </a:lnSpc>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在计算机网络中也是如此，必须通过各种规范或协议（类似于法律法规）来保证网络安全、稳定、高效运行。这些协议包括：</a:t>
            </a:r>
          </a:p>
        </p:txBody>
      </p:sp>
      <p:sp>
        <p:nvSpPr>
          <p:cNvPr id="4" name="矩形 3">
            <a:extLst>
              <a:ext uri="{FF2B5EF4-FFF2-40B4-BE49-F238E27FC236}">
                <a16:creationId xmlns:a16="http://schemas.microsoft.com/office/drawing/2014/main" id="{E3A3BA2D-B04A-11E3-E459-177D29B2B522}"/>
              </a:ext>
            </a:extLst>
          </p:cNvPr>
          <p:cNvSpPr/>
          <p:nvPr/>
        </p:nvSpPr>
        <p:spPr>
          <a:xfrm>
            <a:off x="666115" y="2682842"/>
            <a:ext cx="2430780" cy="2460816"/>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a:extLst>
              <a:ext uri="{FF2B5EF4-FFF2-40B4-BE49-F238E27FC236}">
                <a16:creationId xmlns:a16="http://schemas.microsoft.com/office/drawing/2014/main" id="{86891675-4CC8-6F07-E169-BA3592BCB8D5}"/>
              </a:ext>
            </a:extLst>
          </p:cNvPr>
          <p:cNvSpPr/>
          <p:nvPr/>
        </p:nvSpPr>
        <p:spPr>
          <a:xfrm>
            <a:off x="3411220" y="2701257"/>
            <a:ext cx="2430780" cy="2459412"/>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 name="矩形 5">
            <a:extLst>
              <a:ext uri="{FF2B5EF4-FFF2-40B4-BE49-F238E27FC236}">
                <a16:creationId xmlns:a16="http://schemas.microsoft.com/office/drawing/2014/main" id="{CC14DA96-7008-B93F-8CCB-D4097E8CDBE3}"/>
              </a:ext>
            </a:extLst>
          </p:cNvPr>
          <p:cNvSpPr/>
          <p:nvPr/>
        </p:nvSpPr>
        <p:spPr>
          <a:xfrm>
            <a:off x="6156960" y="2691097"/>
            <a:ext cx="2430780" cy="2459412"/>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矩形 6">
            <a:extLst>
              <a:ext uri="{FF2B5EF4-FFF2-40B4-BE49-F238E27FC236}">
                <a16:creationId xmlns:a16="http://schemas.microsoft.com/office/drawing/2014/main" id="{08355194-75B0-2C25-72D2-8EDE9737190C}"/>
              </a:ext>
            </a:extLst>
          </p:cNvPr>
          <p:cNvSpPr/>
          <p:nvPr/>
        </p:nvSpPr>
        <p:spPr>
          <a:xfrm>
            <a:off x="8902700" y="2696177"/>
            <a:ext cx="2430780" cy="2453795"/>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文本框 7">
            <a:extLst>
              <a:ext uri="{FF2B5EF4-FFF2-40B4-BE49-F238E27FC236}">
                <a16:creationId xmlns:a16="http://schemas.microsoft.com/office/drawing/2014/main" id="{25EF1D54-4CD6-99AD-9D11-635EA98E4DAD}"/>
              </a:ext>
            </a:extLst>
          </p:cNvPr>
          <p:cNvSpPr txBox="1"/>
          <p:nvPr/>
        </p:nvSpPr>
        <p:spPr>
          <a:xfrm>
            <a:off x="835584" y="2873113"/>
            <a:ext cx="2072692" cy="1883464"/>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网络节点身份标识协议：用来标识网络节点身份，如</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MAC</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IPv4</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IPV6</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RFID</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等</a:t>
            </a:r>
          </a:p>
        </p:txBody>
      </p:sp>
      <p:sp>
        <p:nvSpPr>
          <p:cNvPr id="9" name="文本框 8">
            <a:extLst>
              <a:ext uri="{FF2B5EF4-FFF2-40B4-BE49-F238E27FC236}">
                <a16:creationId xmlns:a16="http://schemas.microsoft.com/office/drawing/2014/main" id="{2B0AAC51-3A0F-D288-9936-B569FAA4AD91}"/>
              </a:ext>
            </a:extLst>
          </p:cNvPr>
          <p:cNvSpPr txBox="1"/>
          <p:nvPr/>
        </p:nvSpPr>
        <p:spPr>
          <a:xfrm>
            <a:off x="3572071" y="2911998"/>
            <a:ext cx="2072692" cy="1883464"/>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网络数据可靠传输协议：保证网络节点数据正确到达目标节点，如</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HDLC</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UDP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等</a:t>
            </a:r>
          </a:p>
        </p:txBody>
      </p:sp>
      <p:sp>
        <p:nvSpPr>
          <p:cNvPr id="10" name="文本框 9">
            <a:extLst>
              <a:ext uri="{FF2B5EF4-FFF2-40B4-BE49-F238E27FC236}">
                <a16:creationId xmlns:a16="http://schemas.microsoft.com/office/drawing/2014/main" id="{A8B4F995-889A-140C-30B1-380458CA7D69}"/>
              </a:ext>
            </a:extLst>
          </p:cNvPr>
          <p:cNvSpPr txBox="1"/>
          <p:nvPr/>
        </p:nvSpPr>
        <p:spPr>
          <a:xfrm>
            <a:off x="6298142" y="2916497"/>
            <a:ext cx="2072692" cy="1883464"/>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网络链路竞争协议：保证每个网络节点均有机会使用网络链路传输信息，如</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CSMA</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Token</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等</a:t>
            </a:r>
          </a:p>
        </p:txBody>
      </p:sp>
      <p:sp>
        <p:nvSpPr>
          <p:cNvPr id="11" name="文本框 10">
            <a:extLst>
              <a:ext uri="{FF2B5EF4-FFF2-40B4-BE49-F238E27FC236}">
                <a16:creationId xmlns:a16="http://schemas.microsoft.com/office/drawing/2014/main" id="{02ED3D7A-6C8C-A215-5F27-FD0DADEAE94E}"/>
              </a:ext>
            </a:extLst>
          </p:cNvPr>
          <p:cNvSpPr txBox="1"/>
          <p:nvPr/>
        </p:nvSpPr>
        <p:spPr>
          <a:xfrm>
            <a:off x="9067802" y="2911998"/>
            <a:ext cx="2072692" cy="1883464"/>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网络资源共享协议：保证不同组织和个人的信息可以共享、共用，如</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HTTP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FTP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SMTP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等。</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295313"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第</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4.2.1</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节 网络节点身份标识协议</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平行四边形 3">
            <a:extLst>
              <a:ext uri="{FF2B5EF4-FFF2-40B4-BE49-F238E27FC236}">
                <a16:creationId xmlns:a16="http://schemas.microsoft.com/office/drawing/2014/main" id="{D332D71C-C3AE-DF64-39DF-CB8A13FA23D0}"/>
              </a:ext>
            </a:extLst>
          </p:cNvPr>
          <p:cNvSpPr/>
          <p:nvPr/>
        </p:nvSpPr>
        <p:spPr>
          <a:xfrm>
            <a:off x="6538124" y="2039437"/>
            <a:ext cx="2286000" cy="1730651"/>
          </a:xfrm>
          <a:prstGeom prst="parallelogram">
            <a:avLst>
              <a:gd name="adj" fmla="val 63835"/>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平行四边形 4">
            <a:extLst>
              <a:ext uri="{FF2B5EF4-FFF2-40B4-BE49-F238E27FC236}">
                <a16:creationId xmlns:a16="http://schemas.microsoft.com/office/drawing/2014/main" id="{75535CB2-D764-8F9D-846C-612EA6F8CD86}"/>
              </a:ext>
            </a:extLst>
          </p:cNvPr>
          <p:cNvSpPr/>
          <p:nvPr/>
        </p:nvSpPr>
        <p:spPr>
          <a:xfrm>
            <a:off x="7203966" y="2994350"/>
            <a:ext cx="2286000" cy="1730651"/>
          </a:xfrm>
          <a:prstGeom prst="parallelogram">
            <a:avLst>
              <a:gd name="adj" fmla="val 63835"/>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 name="平行四边形 5">
            <a:extLst>
              <a:ext uri="{FF2B5EF4-FFF2-40B4-BE49-F238E27FC236}">
                <a16:creationId xmlns:a16="http://schemas.microsoft.com/office/drawing/2014/main" id="{424376FE-CE61-748B-9DB6-582A614B2B7D}"/>
              </a:ext>
            </a:extLst>
          </p:cNvPr>
          <p:cNvSpPr/>
          <p:nvPr/>
        </p:nvSpPr>
        <p:spPr>
          <a:xfrm>
            <a:off x="9079938" y="2129025"/>
            <a:ext cx="2286000" cy="1730651"/>
          </a:xfrm>
          <a:prstGeom prst="parallelogram">
            <a:avLst>
              <a:gd name="adj" fmla="val 63835"/>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平行四边形 6">
            <a:extLst>
              <a:ext uri="{FF2B5EF4-FFF2-40B4-BE49-F238E27FC236}">
                <a16:creationId xmlns:a16="http://schemas.microsoft.com/office/drawing/2014/main" id="{3FA0A9A3-AB10-E8BF-E251-B662433B3CAE}"/>
              </a:ext>
            </a:extLst>
          </p:cNvPr>
          <p:cNvSpPr/>
          <p:nvPr/>
        </p:nvSpPr>
        <p:spPr>
          <a:xfrm>
            <a:off x="7936938" y="3994692"/>
            <a:ext cx="2286000" cy="1730651"/>
          </a:xfrm>
          <a:prstGeom prst="parallelogram">
            <a:avLst>
              <a:gd name="adj" fmla="val 6383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文本框 7">
            <a:extLst>
              <a:ext uri="{FF2B5EF4-FFF2-40B4-BE49-F238E27FC236}">
                <a16:creationId xmlns:a16="http://schemas.microsoft.com/office/drawing/2014/main" id="{B6B60C5E-9097-5BA9-0F42-A85D961E6DA2}"/>
              </a:ext>
            </a:extLst>
          </p:cNvPr>
          <p:cNvSpPr txBox="1"/>
          <p:nvPr/>
        </p:nvSpPr>
        <p:spPr>
          <a:xfrm>
            <a:off x="1426482" y="1907907"/>
            <a:ext cx="4978637" cy="4174604"/>
          </a:xfrm>
          <a:prstGeom prst="rect">
            <a:avLst/>
          </a:prstGeom>
          <a:noFill/>
        </p:spPr>
        <p:txBody>
          <a:bodyPr wrap="square">
            <a:spAutoFit/>
          </a:bodyPr>
          <a:lstStyle/>
          <a:p>
            <a:pPr fontAlgn="auto">
              <a:lnSpc>
                <a:spcPct val="132000"/>
              </a:lnSpc>
              <a:spcBef>
                <a:spcPts val="1200"/>
              </a:spcBef>
              <a:spcAft>
                <a:spcPts val="600"/>
              </a:spcAft>
            </a:pPr>
            <a:r>
              <a:rPr lang="zh-CN" altLang="en-US" sz="2400" dirty="0">
                <a:latin typeface="微软雅黑" panose="020B0503020204020204" pitchFamily="34" charset="-122"/>
                <a:ea typeface="微软雅黑" panose="020B0503020204020204" pitchFamily="34" charset="-122"/>
              </a:rPr>
              <a:t>计算机网络的发展是从局域网发展到互联网。</a:t>
            </a:r>
          </a:p>
          <a:p>
            <a:pPr fontAlgn="auto">
              <a:lnSpc>
                <a:spcPct val="132000"/>
              </a:lnSpc>
              <a:spcBef>
                <a:spcPts val="1200"/>
              </a:spcBef>
              <a:spcAft>
                <a:spcPts val="600"/>
              </a:spcAft>
            </a:pPr>
            <a:r>
              <a:rPr lang="zh-CN" altLang="en-US" sz="2400" dirty="0">
                <a:latin typeface="微软雅黑" panose="020B0503020204020204" pitchFamily="34" charset="-122"/>
                <a:ea typeface="微软雅黑" panose="020B0503020204020204" pitchFamily="34" charset="-122"/>
              </a:rPr>
              <a:t>为了唯一标识网络中的每个节点，局域网使用了网络硬件地址（即</a:t>
            </a:r>
            <a:r>
              <a:rPr lang="en-US" altLang="zh-CN" sz="2400" dirty="0">
                <a:latin typeface="微软雅黑" panose="020B0503020204020204" pitchFamily="34" charset="-122"/>
                <a:ea typeface="微软雅黑" panose="020B0503020204020204" pitchFamily="34" charset="-122"/>
              </a:rPr>
              <a:t>MAC</a:t>
            </a:r>
            <a:r>
              <a:rPr lang="zh-CN" altLang="en-US" sz="2400" dirty="0">
                <a:latin typeface="微软雅黑" panose="020B0503020204020204" pitchFamily="34" charset="-122"/>
                <a:ea typeface="微软雅黑" panose="020B0503020204020204" pitchFamily="34" charset="-122"/>
              </a:rPr>
              <a:t>地址）来标识网络节点，而由多个局域网互联而成的广域网网络，则使用了逻辑地址（</a:t>
            </a:r>
            <a:r>
              <a:rPr lang="en-US" altLang="zh-CN" sz="2400" dirty="0">
                <a:latin typeface="微软雅黑" panose="020B0503020204020204" pitchFamily="34" charset="-122"/>
                <a:ea typeface="微软雅黑" panose="020B0503020204020204" pitchFamily="34" charset="-122"/>
              </a:rPr>
              <a:t>IP</a:t>
            </a:r>
            <a:r>
              <a:rPr lang="zh-CN" altLang="en-US" sz="2400" dirty="0">
                <a:latin typeface="微软雅黑" panose="020B0503020204020204" pitchFamily="34" charset="-122"/>
                <a:ea typeface="微软雅黑" panose="020B0503020204020204" pitchFamily="34" charset="-122"/>
              </a:rPr>
              <a:t>地址）来标识网络节点。</a:t>
            </a:r>
          </a:p>
        </p:txBody>
      </p:sp>
      <p:sp>
        <p:nvSpPr>
          <p:cNvPr id="9" name="椭圆 8">
            <a:extLst>
              <a:ext uri="{FF2B5EF4-FFF2-40B4-BE49-F238E27FC236}">
                <a16:creationId xmlns:a16="http://schemas.microsoft.com/office/drawing/2014/main" id="{03B93DF2-3162-6EAB-E33E-347415CEF410}"/>
              </a:ext>
            </a:extLst>
          </p:cNvPr>
          <p:cNvSpPr/>
          <p:nvPr/>
        </p:nvSpPr>
        <p:spPr>
          <a:xfrm>
            <a:off x="763673" y="2001761"/>
            <a:ext cx="540000" cy="540000"/>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0" name="椭圆 9">
            <a:extLst>
              <a:ext uri="{FF2B5EF4-FFF2-40B4-BE49-F238E27FC236}">
                <a16:creationId xmlns:a16="http://schemas.microsoft.com/office/drawing/2014/main" id="{C1D8DC32-E345-285F-48AB-AC039BDF09CB}"/>
              </a:ext>
            </a:extLst>
          </p:cNvPr>
          <p:cNvSpPr/>
          <p:nvPr/>
        </p:nvSpPr>
        <p:spPr>
          <a:xfrm>
            <a:off x="763673" y="4203833"/>
            <a:ext cx="540000" cy="540000"/>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2">
            <a:extLst>
              <a:ext uri="{28A0092B-C50C-407E-A947-70E740481C1C}">
                <a14:useLocalDpi xmlns:a14="http://schemas.microsoft.com/office/drawing/2010/main" val="0"/>
              </a:ext>
            </a:extLst>
          </a:blip>
          <a:srcRect t="1" b="1"/>
          <a:stretch>
            <a:fillRect/>
          </a:stretch>
        </p:blipFill>
        <p:spPr>
          <a:xfrm>
            <a:off x="-2" y="2409883"/>
            <a:ext cx="12192000" cy="2447868"/>
          </a:xfrm>
          <a:prstGeom prst="rect">
            <a:avLst/>
          </a:prstGeom>
        </p:spPr>
      </p:pic>
      <p:sp>
        <p:nvSpPr>
          <p:cNvPr id="13" name="椭圆 12"/>
          <p:cNvSpPr/>
          <p:nvPr/>
        </p:nvSpPr>
        <p:spPr>
          <a:xfrm>
            <a:off x="7050953" y="1391767"/>
            <a:ext cx="4393565" cy="4393565"/>
          </a:xfrm>
          <a:prstGeom prst="ellipse">
            <a:avLst/>
          </a:prstGeom>
          <a:blipFill dpi="0" rotWithShape="1">
            <a:blip r:embed="rId3"/>
            <a:srcRect/>
            <a:tile tx="-603250" ty="0" sx="87000" sy="94000" flip="none" algn="ctr"/>
          </a:blipFill>
          <a:ln w="76200">
            <a:solidFill>
              <a:srgbClr val="FCD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矩形 25"/>
          <p:cNvSpPr/>
          <p:nvPr/>
        </p:nvSpPr>
        <p:spPr>
          <a:xfrm>
            <a:off x="1002101" y="2584867"/>
            <a:ext cx="2162810" cy="1198880"/>
          </a:xfrm>
          <a:prstGeom prst="rect">
            <a:avLst/>
          </a:prstGeom>
        </p:spPr>
        <p:txBody>
          <a:bodyPr wrap="none">
            <a:spAutoFit/>
          </a:bodyPr>
          <a:lstStyle/>
          <a:p>
            <a:r>
              <a:rPr lang="zh-CN" altLang="en-US" sz="4400" spc="100" dirty="0">
                <a:solidFill>
                  <a:schemeClr val="bg1"/>
                </a:solidFill>
                <a:latin typeface="Segoe UI" panose="020B0502040204020203" pitchFamily="34" charset="0"/>
                <a:ea typeface="微软雅黑" panose="020B0503020204020204" pitchFamily="34" charset="-122"/>
                <a:sym typeface="Segoe UI" panose="020B0502040204020203" pitchFamily="34" charset="0"/>
              </a:rPr>
              <a:t>第</a:t>
            </a:r>
            <a:r>
              <a:rPr lang="en-US" altLang="zh-CN" sz="4400" spc="100" dirty="0">
                <a:solidFill>
                  <a:schemeClr val="bg1"/>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7200" spc="100" dirty="0">
                <a:solidFill>
                  <a:schemeClr val="bg1"/>
                </a:solidFill>
                <a:latin typeface="Segoe UI" panose="020B0502040204020203" pitchFamily="34" charset="0"/>
                <a:ea typeface="微软雅黑" panose="020B0503020204020204" pitchFamily="34" charset="-122"/>
                <a:sym typeface="Segoe UI" panose="020B0502040204020203" pitchFamily="34" charset="0"/>
              </a:rPr>
              <a:t>4</a:t>
            </a:r>
            <a:r>
              <a:rPr lang="en-US" altLang="zh-CN" sz="4400" spc="100" dirty="0">
                <a:solidFill>
                  <a:schemeClr val="bg1"/>
                </a:solidFill>
                <a:latin typeface="Segoe UI" panose="020B0502040204020203" pitchFamily="34" charset="0"/>
                <a:ea typeface="微软雅黑" panose="020B0503020204020204" pitchFamily="34" charset="-122"/>
                <a:sym typeface="Segoe UI" panose="020B0502040204020203" pitchFamily="34" charset="0"/>
              </a:rPr>
              <a:t> </a:t>
            </a:r>
            <a:r>
              <a:rPr lang="zh-CN" altLang="en-US" sz="4400" spc="100" dirty="0">
                <a:solidFill>
                  <a:schemeClr val="bg1"/>
                </a:solidFill>
                <a:latin typeface="Segoe UI" panose="020B0502040204020203" pitchFamily="34" charset="0"/>
                <a:ea typeface="微软雅黑" panose="020B0503020204020204" pitchFamily="34" charset="-122"/>
                <a:sym typeface="Segoe UI" panose="020B0502040204020203" pitchFamily="34" charset="0"/>
              </a:rPr>
              <a:t>章</a:t>
            </a:r>
          </a:p>
        </p:txBody>
      </p:sp>
      <p:sp>
        <p:nvSpPr>
          <p:cNvPr id="27" name="矩形 26"/>
          <p:cNvSpPr/>
          <p:nvPr/>
        </p:nvSpPr>
        <p:spPr>
          <a:xfrm>
            <a:off x="962096" y="3782933"/>
            <a:ext cx="4373880" cy="583565"/>
          </a:xfrm>
          <a:prstGeom prst="rect">
            <a:avLst/>
          </a:prstGeom>
        </p:spPr>
        <p:txBody>
          <a:bodyPr wrap="none">
            <a:spAutoFit/>
          </a:bodyPr>
          <a:lstStyle/>
          <a:p>
            <a:pPr algn="l"/>
            <a:r>
              <a:rPr sz="3200" spc="100" dirty="0">
                <a:solidFill>
                  <a:schemeClr val="bg1"/>
                </a:solidFill>
                <a:latin typeface="Segoe UI" panose="020B0502040204020203" pitchFamily="34" charset="0"/>
                <a:ea typeface="微软雅黑" panose="020B0503020204020204" pitchFamily="34" charset="-122"/>
                <a:sym typeface="Segoe UI" panose="020B0502040204020203" pitchFamily="34" charset="0"/>
              </a:rPr>
              <a:t>计算机网络与网络安全</a:t>
            </a:r>
          </a:p>
        </p:txBody>
      </p:sp>
      <p:sp>
        <p:nvSpPr>
          <p:cNvPr id="31" name="文本框 30"/>
          <p:cNvSpPr txBox="1"/>
          <p:nvPr/>
        </p:nvSpPr>
        <p:spPr>
          <a:xfrm>
            <a:off x="962096" y="5165238"/>
            <a:ext cx="6096000" cy="369332"/>
          </a:xfrm>
          <a:prstGeom prst="rect">
            <a:avLst/>
          </a:prstGeom>
          <a:noFill/>
        </p:spPr>
        <p:txBody>
          <a:bodyPr wrap="square">
            <a:spAutoFit/>
          </a:bodyPr>
          <a:lstStyle/>
          <a:p>
            <a:r>
              <a:rPr lang="zh-CN" altLang="en-US" sz="1800" spc="100" dirty="0">
                <a:latin typeface="Segoe UI" panose="020B0502040204020203" pitchFamily="34" charset="0"/>
                <a:ea typeface="微软雅黑" panose="020B0503020204020204" pitchFamily="34" charset="-122"/>
                <a:sym typeface="Segoe UI" panose="020B0502040204020203" pitchFamily="34" charset="0"/>
              </a:rPr>
              <a:t>西安交通大学   桂小林 教授</a:t>
            </a:r>
          </a:p>
        </p:txBody>
      </p:sp>
      <p:sp>
        <p:nvSpPr>
          <p:cNvPr id="32" name="矩形 31"/>
          <p:cNvSpPr/>
          <p:nvPr/>
        </p:nvSpPr>
        <p:spPr>
          <a:xfrm>
            <a:off x="98385" y="99200"/>
            <a:ext cx="2646878" cy="707886"/>
          </a:xfrm>
          <a:prstGeom prst="rect">
            <a:avLst/>
          </a:prstGeom>
        </p:spPr>
        <p:txBody>
          <a:bodyPr wrap="none">
            <a:spAutoFit/>
          </a:bodyPr>
          <a:lstStyle/>
          <a:p>
            <a:r>
              <a:rPr lang="zh-CN" altLang="en-US" sz="2400" b="1" dirty="0">
                <a:solidFill>
                  <a:srgbClr val="33A936"/>
                </a:solidFill>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大学计算机</a:t>
            </a:r>
          </a:p>
          <a:p>
            <a:r>
              <a:rPr lang="zh-CN" altLang="en-US" sz="16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计算思维与新一代信息技术</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644972"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什么是</a:t>
            </a:r>
            <a:r>
              <a:rPr 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MAC</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地址？</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椭圆 3">
            <a:extLst>
              <a:ext uri="{FF2B5EF4-FFF2-40B4-BE49-F238E27FC236}">
                <a16:creationId xmlns:a16="http://schemas.microsoft.com/office/drawing/2014/main" id="{90997D69-F729-5201-4B29-5B1021605EE6}"/>
              </a:ext>
            </a:extLst>
          </p:cNvPr>
          <p:cNvSpPr/>
          <p:nvPr/>
        </p:nvSpPr>
        <p:spPr>
          <a:xfrm>
            <a:off x="803908" y="1524849"/>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5" name="椭圆 4">
            <a:extLst>
              <a:ext uri="{FF2B5EF4-FFF2-40B4-BE49-F238E27FC236}">
                <a16:creationId xmlns:a16="http://schemas.microsoft.com/office/drawing/2014/main" id="{3CB881B6-FDB6-5199-8F65-87B3FF573CE7}"/>
              </a:ext>
            </a:extLst>
          </p:cNvPr>
          <p:cNvSpPr/>
          <p:nvPr/>
        </p:nvSpPr>
        <p:spPr>
          <a:xfrm>
            <a:off x="6230698" y="1524849"/>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pic>
        <p:nvPicPr>
          <p:cNvPr id="6" name="图片 5">
            <a:extLst>
              <a:ext uri="{FF2B5EF4-FFF2-40B4-BE49-F238E27FC236}">
                <a16:creationId xmlns:a16="http://schemas.microsoft.com/office/drawing/2014/main" id="{C2D94312-752A-28B4-2338-5C3ACE3F9C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336" y="1498011"/>
            <a:ext cx="914275" cy="914275"/>
          </a:xfrm>
          <a:prstGeom prst="rect">
            <a:avLst/>
          </a:prstGeom>
        </p:spPr>
      </p:pic>
      <p:pic>
        <p:nvPicPr>
          <p:cNvPr id="7" name="图片 6">
            <a:extLst>
              <a:ext uri="{FF2B5EF4-FFF2-40B4-BE49-F238E27FC236}">
                <a16:creationId xmlns:a16="http://schemas.microsoft.com/office/drawing/2014/main" id="{44E9AB7F-EAE0-1ACA-8196-D00F157A0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6789" y="1691336"/>
            <a:ext cx="720950" cy="720950"/>
          </a:xfrm>
          <a:prstGeom prst="rect">
            <a:avLst/>
          </a:prstGeom>
        </p:spPr>
      </p:pic>
      <p:sp>
        <p:nvSpPr>
          <p:cNvPr id="8" name="文本占位符 1">
            <a:extLst>
              <a:ext uri="{FF2B5EF4-FFF2-40B4-BE49-F238E27FC236}">
                <a16:creationId xmlns:a16="http://schemas.microsoft.com/office/drawing/2014/main" id="{21073A9D-7F4C-9690-3322-9E1760F3613B}"/>
              </a:ext>
            </a:extLst>
          </p:cNvPr>
          <p:cNvSpPr>
            <a:spLocks noGrp="1"/>
          </p:cNvSpPr>
          <p:nvPr/>
        </p:nvSpPr>
        <p:spPr>
          <a:xfrm>
            <a:off x="2059305" y="1570356"/>
            <a:ext cx="3544570" cy="4073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32000"/>
              </a:lnSpc>
              <a:buNone/>
            </a:pPr>
            <a:r>
              <a:rPr lang="zh-CN" altLang="en-US" sz="1900" dirty="0">
                <a:latin typeface="微软雅黑" panose="020B0503020204020204" pitchFamily="34" charset="-122"/>
                <a:ea typeface="微软雅黑" panose="020B0503020204020204" pitchFamily="34" charset="-122"/>
                <a:cs typeface="微软雅黑" panose="020B0503020204020204" pitchFamily="34" charset="-122"/>
              </a:rPr>
              <a:t>局域网是计算机网络发展的第一个阶段。为了解决局域网中网络节点的身份标识问题，</a:t>
            </a:r>
            <a:r>
              <a:rPr lang="en-US" sz="1900" dirty="0">
                <a:latin typeface="微软雅黑" panose="020B0503020204020204" pitchFamily="34" charset="-122"/>
                <a:ea typeface="微软雅黑" panose="020B0503020204020204" pitchFamily="34" charset="-122"/>
                <a:cs typeface="微软雅黑" panose="020B0503020204020204" pitchFamily="34" charset="-122"/>
              </a:rPr>
              <a:t>IEEE</a:t>
            </a:r>
            <a:r>
              <a:rPr lang="zh-CN" altLang="en-US" sz="1900" dirty="0">
                <a:latin typeface="微软雅黑" panose="020B0503020204020204" pitchFamily="34" charset="-122"/>
                <a:ea typeface="微软雅黑" panose="020B0503020204020204" pitchFamily="34" charset="-122"/>
                <a:cs typeface="微软雅黑" panose="020B0503020204020204" pitchFamily="34" charset="-122"/>
              </a:rPr>
              <a:t>标准规定，网络中每台设备都要有唯一的网络硬件标识，这个标识就是</a:t>
            </a:r>
            <a:r>
              <a:rPr lang="en-US" sz="1900" dirty="0">
                <a:latin typeface="微软雅黑" panose="020B0503020204020204" pitchFamily="34" charset="-122"/>
                <a:ea typeface="微软雅黑" panose="020B0503020204020204" pitchFamily="34" charset="-122"/>
                <a:cs typeface="微软雅黑" panose="020B0503020204020204" pitchFamily="34" charset="-122"/>
              </a:rPr>
              <a:t>MAC</a:t>
            </a:r>
            <a:r>
              <a:rPr lang="zh-CN" altLang="en-US" sz="1900" dirty="0">
                <a:latin typeface="微软雅黑" panose="020B0503020204020204" pitchFamily="34" charset="-122"/>
                <a:ea typeface="微软雅黑" panose="020B0503020204020204" pitchFamily="34" charset="-122"/>
                <a:cs typeface="微软雅黑" panose="020B0503020204020204" pitchFamily="34" charset="-122"/>
              </a:rPr>
              <a:t>地址。</a:t>
            </a:r>
          </a:p>
        </p:txBody>
      </p:sp>
      <p:sp>
        <p:nvSpPr>
          <p:cNvPr id="9" name="文本占位符 1">
            <a:extLst>
              <a:ext uri="{FF2B5EF4-FFF2-40B4-BE49-F238E27FC236}">
                <a16:creationId xmlns:a16="http://schemas.microsoft.com/office/drawing/2014/main" id="{224C1679-5F26-5ADB-E170-40A7CFFE478D}"/>
              </a:ext>
            </a:extLst>
          </p:cNvPr>
          <p:cNvSpPr>
            <a:spLocks noGrp="1"/>
          </p:cNvSpPr>
          <p:nvPr/>
        </p:nvSpPr>
        <p:spPr>
          <a:xfrm>
            <a:off x="7620000" y="1524636"/>
            <a:ext cx="3544570" cy="46001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32000"/>
              </a:lnSpc>
              <a:buNone/>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MAC</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地址即媒体存取控制地址（</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Media Access Control Address</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），也称为局域网地址（</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LAN Address</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）、或以太网地址（</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Ethernet Address</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），或网卡地址、或物理地址（</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Physical Address</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），它是用来确认网络节点的身份（或位置），由网络设备制造商生产时写在硬件内部（一般是网卡内部）。</a:t>
            </a:r>
          </a:p>
        </p:txBody>
      </p:sp>
    </p:spTree>
    <p:extLst>
      <p:ext uri="{BB962C8B-B14F-4D97-AF65-F5344CB8AC3E}">
        <p14:creationId xmlns:p14="http://schemas.microsoft.com/office/powerpoint/2010/main" val="2370696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644972"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什么是</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MAC</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地址？</a:t>
            </a:r>
          </a:p>
        </p:txBody>
      </p:sp>
      <p:sp>
        <p:nvSpPr>
          <p:cNvPr id="4" name="矩形 3">
            <a:extLst>
              <a:ext uri="{FF2B5EF4-FFF2-40B4-BE49-F238E27FC236}">
                <a16:creationId xmlns:a16="http://schemas.microsoft.com/office/drawing/2014/main" id="{80E8061A-59A7-1DA1-0621-6141DCC778E5}"/>
              </a:ext>
            </a:extLst>
          </p:cNvPr>
          <p:cNvSpPr/>
          <p:nvPr/>
        </p:nvSpPr>
        <p:spPr>
          <a:xfrm>
            <a:off x="669114" y="1862366"/>
            <a:ext cx="2430984" cy="3705277"/>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椭圆 4">
            <a:extLst>
              <a:ext uri="{FF2B5EF4-FFF2-40B4-BE49-F238E27FC236}">
                <a16:creationId xmlns:a16="http://schemas.microsoft.com/office/drawing/2014/main" id="{1CE1DF9B-55EB-C166-5694-A9B76E75B4E1}"/>
              </a:ext>
            </a:extLst>
          </p:cNvPr>
          <p:cNvSpPr/>
          <p:nvPr/>
        </p:nvSpPr>
        <p:spPr>
          <a:xfrm>
            <a:off x="1554406" y="1545814"/>
            <a:ext cx="660400" cy="6604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 name="矩形 5">
            <a:extLst>
              <a:ext uri="{FF2B5EF4-FFF2-40B4-BE49-F238E27FC236}">
                <a16:creationId xmlns:a16="http://schemas.microsoft.com/office/drawing/2014/main" id="{640C3033-08D2-A5E1-DED0-64C9968CD00D}"/>
              </a:ext>
            </a:extLst>
          </p:cNvPr>
          <p:cNvSpPr/>
          <p:nvPr/>
        </p:nvSpPr>
        <p:spPr>
          <a:xfrm>
            <a:off x="3414588" y="1881099"/>
            <a:ext cx="2430984" cy="3705277"/>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椭圆 6">
            <a:extLst>
              <a:ext uri="{FF2B5EF4-FFF2-40B4-BE49-F238E27FC236}">
                <a16:creationId xmlns:a16="http://schemas.microsoft.com/office/drawing/2014/main" id="{0641BDC1-2720-DB43-F6D8-143B85C2D622}"/>
              </a:ext>
            </a:extLst>
          </p:cNvPr>
          <p:cNvSpPr/>
          <p:nvPr/>
        </p:nvSpPr>
        <p:spPr>
          <a:xfrm>
            <a:off x="4299880" y="1550899"/>
            <a:ext cx="660400" cy="6604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矩形 7">
            <a:extLst>
              <a:ext uri="{FF2B5EF4-FFF2-40B4-BE49-F238E27FC236}">
                <a16:creationId xmlns:a16="http://schemas.microsoft.com/office/drawing/2014/main" id="{A3AD3423-89E4-FCEE-CA60-A39D78D538F5}"/>
              </a:ext>
            </a:extLst>
          </p:cNvPr>
          <p:cNvSpPr/>
          <p:nvPr/>
        </p:nvSpPr>
        <p:spPr>
          <a:xfrm>
            <a:off x="6160062" y="1870929"/>
            <a:ext cx="2430984" cy="3705277"/>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9" name="椭圆 8">
            <a:extLst>
              <a:ext uri="{FF2B5EF4-FFF2-40B4-BE49-F238E27FC236}">
                <a16:creationId xmlns:a16="http://schemas.microsoft.com/office/drawing/2014/main" id="{7CC70D07-BEB3-5CAA-2945-D2A8E5BABE12}"/>
              </a:ext>
            </a:extLst>
          </p:cNvPr>
          <p:cNvSpPr/>
          <p:nvPr/>
        </p:nvSpPr>
        <p:spPr>
          <a:xfrm>
            <a:off x="7045354" y="1540729"/>
            <a:ext cx="660400" cy="6604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0" name="矩形 9">
            <a:extLst>
              <a:ext uri="{FF2B5EF4-FFF2-40B4-BE49-F238E27FC236}">
                <a16:creationId xmlns:a16="http://schemas.microsoft.com/office/drawing/2014/main" id="{C52D6B91-F4B6-FEEC-27D9-74B811BFAD17}"/>
              </a:ext>
            </a:extLst>
          </p:cNvPr>
          <p:cNvSpPr/>
          <p:nvPr/>
        </p:nvSpPr>
        <p:spPr>
          <a:xfrm>
            <a:off x="8905536" y="1876014"/>
            <a:ext cx="2430984" cy="3705277"/>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椭圆 10">
            <a:extLst>
              <a:ext uri="{FF2B5EF4-FFF2-40B4-BE49-F238E27FC236}">
                <a16:creationId xmlns:a16="http://schemas.microsoft.com/office/drawing/2014/main" id="{E1E556AF-251B-D79E-F9A5-7368224EA7CB}"/>
              </a:ext>
            </a:extLst>
          </p:cNvPr>
          <p:cNvSpPr/>
          <p:nvPr/>
        </p:nvSpPr>
        <p:spPr>
          <a:xfrm>
            <a:off x="9790828" y="1545814"/>
            <a:ext cx="660400" cy="6604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0" name="文本框 19">
            <a:extLst>
              <a:ext uri="{FF2B5EF4-FFF2-40B4-BE49-F238E27FC236}">
                <a16:creationId xmlns:a16="http://schemas.microsoft.com/office/drawing/2014/main" id="{29903802-34F6-D44F-C425-4A5655B40711}"/>
              </a:ext>
            </a:extLst>
          </p:cNvPr>
          <p:cNvSpPr txBox="1"/>
          <p:nvPr/>
        </p:nvSpPr>
        <p:spPr>
          <a:xfrm>
            <a:off x="855480" y="2402300"/>
            <a:ext cx="2072692" cy="2980303"/>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每个</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MAC</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地址由</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48</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位（</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6</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个字节）组成。书写时通常在每个字节之间用“：”或“</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隔开，如</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08-00-20-0A-8C-6D</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就是一个</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MAC</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地址。</a:t>
            </a:r>
          </a:p>
        </p:txBody>
      </p:sp>
      <p:sp>
        <p:nvSpPr>
          <p:cNvPr id="21" name="文本框 20">
            <a:extLst>
              <a:ext uri="{FF2B5EF4-FFF2-40B4-BE49-F238E27FC236}">
                <a16:creationId xmlns:a16="http://schemas.microsoft.com/office/drawing/2014/main" id="{922F7A67-E938-47F5-B68E-60598528235C}"/>
              </a:ext>
            </a:extLst>
          </p:cNvPr>
          <p:cNvSpPr txBox="1"/>
          <p:nvPr/>
        </p:nvSpPr>
        <p:spPr>
          <a:xfrm>
            <a:off x="3593734" y="2402300"/>
            <a:ext cx="2072692" cy="2980303"/>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其中，前</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个字节是网络硬件制造商的编号，由</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IEEE</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分配，后</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字节由制造商自行分配，代表该制造商所生产的某个网络产品</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如网卡</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的系列号。</a:t>
            </a:r>
          </a:p>
        </p:txBody>
      </p:sp>
      <p:sp>
        <p:nvSpPr>
          <p:cNvPr id="22" name="文本框 21">
            <a:extLst>
              <a:ext uri="{FF2B5EF4-FFF2-40B4-BE49-F238E27FC236}">
                <a16:creationId xmlns:a16="http://schemas.microsoft.com/office/drawing/2014/main" id="{C0B8AE3C-DC5B-6411-E38A-722CEBEEC256}"/>
              </a:ext>
            </a:extLst>
          </p:cNvPr>
          <p:cNvSpPr txBox="1"/>
          <p:nvPr/>
        </p:nvSpPr>
        <p:spPr>
          <a:xfrm>
            <a:off x="6290078" y="2402300"/>
            <a:ext cx="2072692" cy="1883464"/>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由于</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MAC</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地址固化在网卡里，理论上讲，除非盗来硬件即网卡，否则一般是不能冒名顶替的。</a:t>
            </a:r>
          </a:p>
        </p:txBody>
      </p:sp>
      <p:sp>
        <p:nvSpPr>
          <p:cNvPr id="23" name="文本框 22">
            <a:extLst>
              <a:ext uri="{FF2B5EF4-FFF2-40B4-BE49-F238E27FC236}">
                <a16:creationId xmlns:a16="http://schemas.microsoft.com/office/drawing/2014/main" id="{FEB33E3A-46AB-C927-9150-E23A7708930C}"/>
              </a:ext>
            </a:extLst>
          </p:cNvPr>
          <p:cNvSpPr txBox="1"/>
          <p:nvPr/>
        </p:nvSpPr>
        <p:spPr>
          <a:xfrm>
            <a:off x="9084682" y="2430021"/>
            <a:ext cx="2072692" cy="1883464"/>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基于</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MAC </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地址的这种特点，因此局域网采用了用</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MAC</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地址来标识具体用户。</a:t>
            </a:r>
          </a:p>
        </p:txBody>
      </p:sp>
    </p:spTree>
    <p:extLst>
      <p:ext uri="{BB962C8B-B14F-4D97-AF65-F5344CB8AC3E}">
        <p14:creationId xmlns:p14="http://schemas.microsoft.com/office/powerpoint/2010/main" val="103451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184129"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如何查看网络节点的</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MAC</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地址？</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文本框 3">
            <a:extLst>
              <a:ext uri="{FF2B5EF4-FFF2-40B4-BE49-F238E27FC236}">
                <a16:creationId xmlns:a16="http://schemas.microsoft.com/office/drawing/2014/main" id="{01982C22-9F51-1F56-FDB8-C146267FA6AB}"/>
              </a:ext>
            </a:extLst>
          </p:cNvPr>
          <p:cNvSpPr txBox="1"/>
          <p:nvPr/>
        </p:nvSpPr>
        <p:spPr>
          <a:xfrm>
            <a:off x="819509" y="1119126"/>
            <a:ext cx="10310136" cy="1270028"/>
          </a:xfrm>
          <a:prstGeom prst="rect">
            <a:avLst/>
          </a:prstGeom>
          <a:noFill/>
        </p:spPr>
        <p:txBody>
          <a:bodyPr wrap="square" rtlCol="0">
            <a:spAutoFit/>
          </a:bodyPr>
          <a:lstStyle/>
          <a:p>
            <a:pPr marL="342900" indent="-342900" algn="l" fontAlgn="auto">
              <a:lnSpc>
                <a:spcPct val="132000"/>
              </a:lnSpc>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可以通过</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windows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操作系统查看网络节点的</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MAC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地址。具体流程如下：</a:t>
            </a:r>
            <a:r>
              <a:rPr lang="zh-CN" altLang="en-US" sz="2000" dirty="0">
                <a:solidFill>
                  <a:srgbClr val="FF0000"/>
                </a:solidFill>
                <a:latin typeface="Segoe UI" panose="020B0502040204020203" pitchFamily="34" charset="0"/>
                <a:ea typeface="微软雅黑" panose="020B0503020204020204" pitchFamily="34" charset="-122"/>
                <a:cs typeface="+mn-ea"/>
                <a:sym typeface="Segoe UI" panose="020B0502040204020203" pitchFamily="34" charset="0"/>
              </a:rPr>
              <a:t>控制面板</a:t>
            </a:r>
            <a:r>
              <a:rPr lang="en-US" altLang="zh-CN" sz="2000" dirty="0">
                <a:solidFill>
                  <a:srgbClr val="FF0000"/>
                </a:solidFill>
                <a:latin typeface="Segoe UI" panose="020B0502040204020203" pitchFamily="34" charset="0"/>
                <a:ea typeface="微软雅黑" panose="020B0503020204020204" pitchFamily="34" charset="-122"/>
                <a:cs typeface="+mn-ea"/>
                <a:sym typeface="Segoe UI" panose="020B0502040204020203" pitchFamily="34" charset="0"/>
              </a:rPr>
              <a:t>--&gt;</a:t>
            </a:r>
            <a:r>
              <a:rPr lang="zh-CN" altLang="en-US" sz="2000" dirty="0">
                <a:solidFill>
                  <a:srgbClr val="FF0000"/>
                </a:solidFill>
                <a:latin typeface="Segoe UI" panose="020B0502040204020203" pitchFamily="34" charset="0"/>
                <a:ea typeface="微软雅黑" panose="020B0503020204020204" pitchFamily="34" charset="-122"/>
                <a:cs typeface="+mn-ea"/>
                <a:sym typeface="Segoe UI" panose="020B0502040204020203" pitchFamily="34" charset="0"/>
              </a:rPr>
              <a:t>网络和共享中心</a:t>
            </a:r>
            <a:r>
              <a:rPr lang="en-US" altLang="zh-CN" sz="2000" dirty="0">
                <a:solidFill>
                  <a:srgbClr val="FF0000"/>
                </a:solidFill>
                <a:latin typeface="Segoe UI" panose="020B0502040204020203" pitchFamily="34" charset="0"/>
                <a:ea typeface="微软雅黑" panose="020B0503020204020204" pitchFamily="34" charset="-122"/>
                <a:cs typeface="+mn-ea"/>
                <a:sym typeface="Segoe UI" panose="020B0502040204020203" pitchFamily="34" charset="0"/>
              </a:rPr>
              <a:t>--&gt;</a:t>
            </a:r>
            <a:r>
              <a:rPr lang="zh-CN" altLang="en-US" sz="2000" dirty="0">
                <a:solidFill>
                  <a:srgbClr val="FF0000"/>
                </a:solidFill>
                <a:latin typeface="Segoe UI" panose="020B0502040204020203" pitchFamily="34" charset="0"/>
                <a:ea typeface="微软雅黑" panose="020B0503020204020204" pitchFamily="34" charset="-122"/>
                <a:cs typeface="+mn-ea"/>
                <a:sym typeface="Segoe UI" panose="020B0502040204020203" pitchFamily="34" charset="0"/>
              </a:rPr>
              <a:t>本地连接</a:t>
            </a:r>
            <a:r>
              <a:rPr lang="en-US" altLang="zh-CN" sz="2000" dirty="0">
                <a:solidFill>
                  <a:srgbClr val="FF0000"/>
                </a:solidFill>
                <a:latin typeface="Segoe UI" panose="020B0502040204020203" pitchFamily="34" charset="0"/>
                <a:ea typeface="微软雅黑" panose="020B0503020204020204" pitchFamily="34" charset="-122"/>
                <a:cs typeface="+mn-ea"/>
                <a:sym typeface="Segoe UI" panose="020B0502040204020203" pitchFamily="34" charset="0"/>
              </a:rPr>
              <a:t>--&gt;</a:t>
            </a:r>
            <a:r>
              <a:rPr lang="zh-CN" altLang="en-US" sz="2000" dirty="0">
                <a:solidFill>
                  <a:srgbClr val="FF0000"/>
                </a:solidFill>
                <a:latin typeface="Segoe UI" panose="020B0502040204020203" pitchFamily="34" charset="0"/>
                <a:ea typeface="微软雅黑" panose="020B0503020204020204" pitchFamily="34" charset="-122"/>
                <a:cs typeface="+mn-ea"/>
                <a:sym typeface="Segoe UI" panose="020B0502040204020203" pitchFamily="34" charset="0"/>
              </a:rPr>
              <a:t>详细信息</a:t>
            </a:r>
            <a:r>
              <a:rPr lang="en-US" altLang="zh-CN" sz="2000" dirty="0">
                <a:solidFill>
                  <a:srgbClr val="FF0000"/>
                </a:solidFill>
                <a:latin typeface="Segoe UI" panose="020B0502040204020203" pitchFamily="34" charset="0"/>
                <a:ea typeface="微软雅黑" panose="020B0503020204020204" pitchFamily="34" charset="-122"/>
                <a:cs typeface="+mn-ea"/>
                <a:sym typeface="Segoe UI" panose="020B0502040204020203" pitchFamily="34" charset="0"/>
              </a:rPr>
              <a:t>--&gt;</a:t>
            </a:r>
            <a:r>
              <a:rPr lang="zh-CN" altLang="en-US" sz="2000" dirty="0">
                <a:solidFill>
                  <a:srgbClr val="FF0000"/>
                </a:solidFill>
                <a:latin typeface="Segoe UI" panose="020B0502040204020203" pitchFamily="34" charset="0"/>
                <a:ea typeface="微软雅黑" panose="020B0503020204020204" pitchFamily="34" charset="-122"/>
                <a:cs typeface="+mn-ea"/>
                <a:sym typeface="Segoe UI" panose="020B0502040204020203" pitchFamily="34" charset="0"/>
              </a:rPr>
              <a:t>物理地址</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。这里的物理地址就是</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MAC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地址。</a:t>
            </a:r>
            <a:endPar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endParaRPr>
          </a:p>
          <a:p>
            <a:pPr marL="342900" indent="-342900" algn="l" fontAlgn="auto">
              <a:lnSpc>
                <a:spcPct val="132000"/>
              </a:lnSpc>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操作过程的主要截图如图所示。</a:t>
            </a:r>
          </a:p>
        </p:txBody>
      </p:sp>
      <p:pic>
        <p:nvPicPr>
          <p:cNvPr id="5" name="图片 4">
            <a:extLst>
              <a:ext uri="{FF2B5EF4-FFF2-40B4-BE49-F238E27FC236}">
                <a16:creationId xmlns:a16="http://schemas.microsoft.com/office/drawing/2014/main" id="{5A32DC22-BBEF-A339-43DC-8CB52D96264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5266" y="2666349"/>
            <a:ext cx="4133832" cy="3604996"/>
          </a:xfrm>
          <a:prstGeom prst="rect">
            <a:avLst/>
          </a:prstGeom>
          <a:noFill/>
          <a:ln>
            <a:noFill/>
          </a:ln>
        </p:spPr>
      </p:pic>
      <p:pic>
        <p:nvPicPr>
          <p:cNvPr id="6" name="图片 5">
            <a:extLst>
              <a:ext uri="{FF2B5EF4-FFF2-40B4-BE49-F238E27FC236}">
                <a16:creationId xmlns:a16="http://schemas.microsoft.com/office/drawing/2014/main" id="{89327166-79EA-D4DF-10A9-5455313587D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2904" y="2666349"/>
            <a:ext cx="2773949" cy="3604996"/>
          </a:xfrm>
          <a:prstGeom prst="rect">
            <a:avLst/>
          </a:prstGeom>
          <a:noFill/>
          <a:ln>
            <a:noFill/>
          </a:ln>
        </p:spPr>
      </p:pic>
    </p:spTree>
    <p:extLst>
      <p:ext uri="{BB962C8B-B14F-4D97-AF65-F5344CB8AC3E}">
        <p14:creationId xmlns:p14="http://schemas.microsoft.com/office/powerpoint/2010/main" val="308177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087705"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什么是</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IP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地址？</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7" name="矩形 6">
            <a:extLst>
              <a:ext uri="{FF2B5EF4-FFF2-40B4-BE49-F238E27FC236}">
                <a16:creationId xmlns:a16="http://schemas.microsoft.com/office/drawing/2014/main" id="{4479705B-B491-C005-A19E-26A7462D1C94}"/>
              </a:ext>
            </a:extLst>
          </p:cNvPr>
          <p:cNvSpPr/>
          <p:nvPr/>
        </p:nvSpPr>
        <p:spPr>
          <a:xfrm>
            <a:off x="669114" y="1862366"/>
            <a:ext cx="2430984" cy="3989948"/>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椭圆 7">
            <a:extLst>
              <a:ext uri="{FF2B5EF4-FFF2-40B4-BE49-F238E27FC236}">
                <a16:creationId xmlns:a16="http://schemas.microsoft.com/office/drawing/2014/main" id="{BCAAB6B7-9501-2341-676A-2DE7F7012FEC}"/>
              </a:ext>
            </a:extLst>
          </p:cNvPr>
          <p:cNvSpPr/>
          <p:nvPr/>
        </p:nvSpPr>
        <p:spPr>
          <a:xfrm>
            <a:off x="1554406" y="1545814"/>
            <a:ext cx="660400" cy="6604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9" name="矩形 8">
            <a:extLst>
              <a:ext uri="{FF2B5EF4-FFF2-40B4-BE49-F238E27FC236}">
                <a16:creationId xmlns:a16="http://schemas.microsoft.com/office/drawing/2014/main" id="{74EA73ED-FD93-9597-FABC-47BBD648A525}"/>
              </a:ext>
            </a:extLst>
          </p:cNvPr>
          <p:cNvSpPr/>
          <p:nvPr/>
        </p:nvSpPr>
        <p:spPr>
          <a:xfrm>
            <a:off x="3414588" y="1881099"/>
            <a:ext cx="2430984" cy="3989948"/>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0" name="椭圆 9">
            <a:extLst>
              <a:ext uri="{FF2B5EF4-FFF2-40B4-BE49-F238E27FC236}">
                <a16:creationId xmlns:a16="http://schemas.microsoft.com/office/drawing/2014/main" id="{09B86824-3304-CDE8-F134-E0CFF25405F1}"/>
              </a:ext>
            </a:extLst>
          </p:cNvPr>
          <p:cNvSpPr/>
          <p:nvPr/>
        </p:nvSpPr>
        <p:spPr>
          <a:xfrm>
            <a:off x="4299880" y="1550899"/>
            <a:ext cx="660400" cy="6604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矩形 10">
            <a:extLst>
              <a:ext uri="{FF2B5EF4-FFF2-40B4-BE49-F238E27FC236}">
                <a16:creationId xmlns:a16="http://schemas.microsoft.com/office/drawing/2014/main" id="{B9E6336E-0D54-B098-E81C-871F00AD2EAB}"/>
              </a:ext>
            </a:extLst>
          </p:cNvPr>
          <p:cNvSpPr/>
          <p:nvPr/>
        </p:nvSpPr>
        <p:spPr>
          <a:xfrm>
            <a:off x="6160062" y="1870929"/>
            <a:ext cx="2430984" cy="3989948"/>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椭圆 11">
            <a:extLst>
              <a:ext uri="{FF2B5EF4-FFF2-40B4-BE49-F238E27FC236}">
                <a16:creationId xmlns:a16="http://schemas.microsoft.com/office/drawing/2014/main" id="{1F0BE9F7-0CF9-50F1-B40D-C47A57038ADB}"/>
              </a:ext>
            </a:extLst>
          </p:cNvPr>
          <p:cNvSpPr/>
          <p:nvPr/>
        </p:nvSpPr>
        <p:spPr>
          <a:xfrm>
            <a:off x="7045354" y="1540729"/>
            <a:ext cx="660400" cy="6604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矩形 12">
            <a:extLst>
              <a:ext uri="{FF2B5EF4-FFF2-40B4-BE49-F238E27FC236}">
                <a16:creationId xmlns:a16="http://schemas.microsoft.com/office/drawing/2014/main" id="{F4BA00CE-870B-8DE5-1B2B-85E5EC14F983}"/>
              </a:ext>
            </a:extLst>
          </p:cNvPr>
          <p:cNvSpPr/>
          <p:nvPr/>
        </p:nvSpPr>
        <p:spPr>
          <a:xfrm>
            <a:off x="8905536" y="1876014"/>
            <a:ext cx="2430984" cy="3989948"/>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椭圆 13">
            <a:extLst>
              <a:ext uri="{FF2B5EF4-FFF2-40B4-BE49-F238E27FC236}">
                <a16:creationId xmlns:a16="http://schemas.microsoft.com/office/drawing/2014/main" id="{A43EA74A-334A-D6E9-2AFB-E5439A8738E9}"/>
              </a:ext>
            </a:extLst>
          </p:cNvPr>
          <p:cNvSpPr/>
          <p:nvPr/>
        </p:nvSpPr>
        <p:spPr>
          <a:xfrm>
            <a:off x="9790828" y="1545814"/>
            <a:ext cx="660400" cy="6604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文本框 14">
            <a:extLst>
              <a:ext uri="{FF2B5EF4-FFF2-40B4-BE49-F238E27FC236}">
                <a16:creationId xmlns:a16="http://schemas.microsoft.com/office/drawing/2014/main" id="{D378C2E4-C516-36AD-6B97-6055F824E620}"/>
              </a:ext>
            </a:extLst>
          </p:cNvPr>
          <p:cNvSpPr txBox="1"/>
          <p:nvPr/>
        </p:nvSpPr>
        <p:spPr>
          <a:xfrm>
            <a:off x="855480" y="2402300"/>
            <a:ext cx="2072692" cy="1152239"/>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不同的局域网络连成一体，出现了互联网。</a:t>
            </a:r>
          </a:p>
        </p:txBody>
      </p:sp>
      <p:sp>
        <p:nvSpPr>
          <p:cNvPr id="16" name="文本框 15">
            <a:extLst>
              <a:ext uri="{FF2B5EF4-FFF2-40B4-BE49-F238E27FC236}">
                <a16:creationId xmlns:a16="http://schemas.microsoft.com/office/drawing/2014/main" id="{BFA5E43C-336C-BB65-30E4-932CB1373EB9}"/>
              </a:ext>
            </a:extLst>
          </p:cNvPr>
          <p:cNvSpPr txBox="1"/>
          <p:nvPr/>
        </p:nvSpPr>
        <p:spPr>
          <a:xfrm>
            <a:off x="3593734" y="2402300"/>
            <a:ext cx="2072692" cy="3345916"/>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为了屏蔽每个局域网络的差异性，做到不同物理网络的互连和互通，就需要提出一种新的统一编址方法，为互连网上每一个子网、每一个主机分配一个全网唯一的地址。</a:t>
            </a:r>
          </a:p>
        </p:txBody>
      </p:sp>
      <p:sp>
        <p:nvSpPr>
          <p:cNvPr id="17" name="文本框 16">
            <a:extLst>
              <a:ext uri="{FF2B5EF4-FFF2-40B4-BE49-F238E27FC236}">
                <a16:creationId xmlns:a16="http://schemas.microsoft.com/office/drawing/2014/main" id="{2F349AFC-55D7-F470-1D62-FF0E3DB5D9AB}"/>
              </a:ext>
            </a:extLst>
          </p:cNvPr>
          <p:cNvSpPr txBox="1"/>
          <p:nvPr/>
        </p:nvSpPr>
        <p:spPr>
          <a:xfrm>
            <a:off x="6290078" y="2402300"/>
            <a:ext cx="2072692" cy="1152239"/>
          </a:xfrm>
          <a:prstGeom prst="rect">
            <a:avLst/>
          </a:prstGeom>
          <a:noFill/>
        </p:spPr>
        <p:txBody>
          <a:bodyPr wrap="square" rtlCol="0">
            <a:spAutoFit/>
          </a:bodyPr>
          <a:lstStyle/>
          <a:p>
            <a:pPr algn="just" fontAlgn="auto">
              <a:lnSpc>
                <a:spcPct val="132000"/>
              </a:lnSpc>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地址（</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Internet Protocol Address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）就是为此而制定的。</a:t>
            </a:r>
          </a:p>
        </p:txBody>
      </p:sp>
      <p:sp>
        <p:nvSpPr>
          <p:cNvPr id="18" name="文本框 17">
            <a:extLst>
              <a:ext uri="{FF2B5EF4-FFF2-40B4-BE49-F238E27FC236}">
                <a16:creationId xmlns:a16="http://schemas.microsoft.com/office/drawing/2014/main" id="{A248D501-2D78-C250-9FD1-871A949A1270}"/>
              </a:ext>
            </a:extLst>
          </p:cNvPr>
          <p:cNvSpPr txBox="1"/>
          <p:nvPr/>
        </p:nvSpPr>
        <p:spPr>
          <a:xfrm>
            <a:off x="9084682" y="2430021"/>
            <a:ext cx="2072692" cy="2614690"/>
          </a:xfrm>
          <a:prstGeom prst="rect">
            <a:avLst/>
          </a:prstGeom>
          <a:noFill/>
        </p:spPr>
        <p:txBody>
          <a:bodyPr wrap="square" rtlCol="0">
            <a:spAutoFit/>
          </a:bodyPr>
          <a:lstStyle/>
          <a:p>
            <a:pPr algn="just" fontAlgn="auto">
              <a:lnSpc>
                <a:spcPct val="132000"/>
              </a:lnSpc>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地址就像是我们的通信住址一样，如果你要写信给一个人，你就要知道他（她）的通信地址，这样邮递员才能把信送到。</a:t>
            </a:r>
          </a:p>
        </p:txBody>
      </p:sp>
      <p:cxnSp>
        <p:nvCxnSpPr>
          <p:cNvPr id="19" name="直接连接符 18">
            <a:extLst>
              <a:ext uri="{FF2B5EF4-FFF2-40B4-BE49-F238E27FC236}">
                <a16:creationId xmlns:a16="http://schemas.microsoft.com/office/drawing/2014/main" id="{15514B89-EFA0-8130-95F2-36DB6D331C23}"/>
              </a:ext>
            </a:extLst>
          </p:cNvPr>
          <p:cNvCxnSpPr>
            <a:cxnSpLocks/>
          </p:cNvCxnSpPr>
          <p:nvPr/>
        </p:nvCxnSpPr>
        <p:spPr>
          <a:xfrm>
            <a:off x="1216327" y="3795623"/>
            <a:ext cx="1518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A31837C7-9577-7C33-0DD8-E4CE87BDCA7E}"/>
              </a:ext>
            </a:extLst>
          </p:cNvPr>
          <p:cNvCxnSpPr>
            <a:cxnSpLocks/>
          </p:cNvCxnSpPr>
          <p:nvPr/>
        </p:nvCxnSpPr>
        <p:spPr>
          <a:xfrm>
            <a:off x="1216327" y="3989500"/>
            <a:ext cx="1518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677C2659-3D28-419E-EE2B-32B5FDDD88C2}"/>
              </a:ext>
            </a:extLst>
          </p:cNvPr>
          <p:cNvCxnSpPr>
            <a:cxnSpLocks/>
          </p:cNvCxnSpPr>
          <p:nvPr/>
        </p:nvCxnSpPr>
        <p:spPr>
          <a:xfrm>
            <a:off x="1216327" y="4183377"/>
            <a:ext cx="1518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CB4165A5-66CF-4303-1BDB-3B0C19D22AA8}"/>
              </a:ext>
            </a:extLst>
          </p:cNvPr>
          <p:cNvCxnSpPr>
            <a:cxnSpLocks/>
          </p:cNvCxnSpPr>
          <p:nvPr/>
        </p:nvCxnSpPr>
        <p:spPr>
          <a:xfrm>
            <a:off x="1216327" y="4377254"/>
            <a:ext cx="1518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EAB4D22B-CC6C-F1AE-C362-E2F3AAC33A59}"/>
              </a:ext>
            </a:extLst>
          </p:cNvPr>
          <p:cNvCxnSpPr>
            <a:cxnSpLocks/>
          </p:cNvCxnSpPr>
          <p:nvPr/>
        </p:nvCxnSpPr>
        <p:spPr>
          <a:xfrm>
            <a:off x="1216327" y="4571131"/>
            <a:ext cx="1518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C95B622E-9477-61E9-2568-65C21CF3D780}"/>
              </a:ext>
            </a:extLst>
          </p:cNvPr>
          <p:cNvCxnSpPr>
            <a:cxnSpLocks/>
          </p:cNvCxnSpPr>
          <p:nvPr/>
        </p:nvCxnSpPr>
        <p:spPr>
          <a:xfrm>
            <a:off x="1216327" y="4765008"/>
            <a:ext cx="1518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303378F9-69D9-EE64-D8BB-51194374BBCD}"/>
              </a:ext>
            </a:extLst>
          </p:cNvPr>
          <p:cNvCxnSpPr>
            <a:cxnSpLocks/>
          </p:cNvCxnSpPr>
          <p:nvPr/>
        </p:nvCxnSpPr>
        <p:spPr>
          <a:xfrm>
            <a:off x="1216327" y="4958885"/>
            <a:ext cx="1518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49E84EE7-551B-9884-BDB6-F67B92AA6181}"/>
              </a:ext>
            </a:extLst>
          </p:cNvPr>
          <p:cNvCxnSpPr>
            <a:cxnSpLocks/>
          </p:cNvCxnSpPr>
          <p:nvPr/>
        </p:nvCxnSpPr>
        <p:spPr>
          <a:xfrm>
            <a:off x="1216327" y="5152762"/>
            <a:ext cx="1518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9E37E9F0-44A4-0BEE-4AC1-3D41DEE7DC2C}"/>
              </a:ext>
            </a:extLst>
          </p:cNvPr>
          <p:cNvCxnSpPr>
            <a:cxnSpLocks/>
          </p:cNvCxnSpPr>
          <p:nvPr/>
        </p:nvCxnSpPr>
        <p:spPr>
          <a:xfrm>
            <a:off x="1216327" y="5346636"/>
            <a:ext cx="1518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F74F86D9-DC4A-DB44-0740-AB8451BCDDF0}"/>
              </a:ext>
            </a:extLst>
          </p:cNvPr>
          <p:cNvCxnSpPr>
            <a:cxnSpLocks/>
          </p:cNvCxnSpPr>
          <p:nvPr/>
        </p:nvCxnSpPr>
        <p:spPr>
          <a:xfrm>
            <a:off x="6590583" y="3812876"/>
            <a:ext cx="1518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15C9B729-083C-15E9-5018-E730DA68A9AA}"/>
              </a:ext>
            </a:extLst>
          </p:cNvPr>
          <p:cNvCxnSpPr>
            <a:cxnSpLocks/>
          </p:cNvCxnSpPr>
          <p:nvPr/>
        </p:nvCxnSpPr>
        <p:spPr>
          <a:xfrm>
            <a:off x="6590583" y="4006753"/>
            <a:ext cx="1518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91C9D1E9-01B7-BAE7-1214-7F9C026970B9}"/>
              </a:ext>
            </a:extLst>
          </p:cNvPr>
          <p:cNvCxnSpPr>
            <a:cxnSpLocks/>
          </p:cNvCxnSpPr>
          <p:nvPr/>
        </p:nvCxnSpPr>
        <p:spPr>
          <a:xfrm>
            <a:off x="6590583" y="4200630"/>
            <a:ext cx="1518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14B34183-9604-771F-2E81-F2B50A70FA02}"/>
              </a:ext>
            </a:extLst>
          </p:cNvPr>
          <p:cNvCxnSpPr>
            <a:cxnSpLocks/>
          </p:cNvCxnSpPr>
          <p:nvPr/>
        </p:nvCxnSpPr>
        <p:spPr>
          <a:xfrm>
            <a:off x="6590583" y="4394507"/>
            <a:ext cx="1518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652DC04D-A802-A68E-BB44-7E86E98E73BE}"/>
              </a:ext>
            </a:extLst>
          </p:cNvPr>
          <p:cNvCxnSpPr>
            <a:cxnSpLocks/>
          </p:cNvCxnSpPr>
          <p:nvPr/>
        </p:nvCxnSpPr>
        <p:spPr>
          <a:xfrm>
            <a:off x="6590583" y="4588384"/>
            <a:ext cx="1518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88C13F59-5D8D-DF50-5926-B92F5BF5E9A5}"/>
              </a:ext>
            </a:extLst>
          </p:cNvPr>
          <p:cNvCxnSpPr>
            <a:cxnSpLocks/>
          </p:cNvCxnSpPr>
          <p:nvPr/>
        </p:nvCxnSpPr>
        <p:spPr>
          <a:xfrm>
            <a:off x="6590583" y="4782261"/>
            <a:ext cx="1518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3947077D-B83F-9930-69A2-F255F70ADAF5}"/>
              </a:ext>
            </a:extLst>
          </p:cNvPr>
          <p:cNvCxnSpPr>
            <a:cxnSpLocks/>
          </p:cNvCxnSpPr>
          <p:nvPr/>
        </p:nvCxnSpPr>
        <p:spPr>
          <a:xfrm>
            <a:off x="6590583" y="4976138"/>
            <a:ext cx="1518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806BF992-0228-42D9-2BF1-41C9D3C5A694}"/>
              </a:ext>
            </a:extLst>
          </p:cNvPr>
          <p:cNvCxnSpPr>
            <a:cxnSpLocks/>
          </p:cNvCxnSpPr>
          <p:nvPr/>
        </p:nvCxnSpPr>
        <p:spPr>
          <a:xfrm>
            <a:off x="6590583" y="5170015"/>
            <a:ext cx="1518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F8900A3C-D603-5A56-BE54-40CA957CF3F3}"/>
              </a:ext>
            </a:extLst>
          </p:cNvPr>
          <p:cNvCxnSpPr>
            <a:cxnSpLocks/>
          </p:cNvCxnSpPr>
          <p:nvPr/>
        </p:nvCxnSpPr>
        <p:spPr>
          <a:xfrm>
            <a:off x="6590583" y="5363889"/>
            <a:ext cx="151824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09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087705"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什么是</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IP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地址？</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 name="平行四边形 4">
            <a:extLst>
              <a:ext uri="{FF2B5EF4-FFF2-40B4-BE49-F238E27FC236}">
                <a16:creationId xmlns:a16="http://schemas.microsoft.com/office/drawing/2014/main" id="{07CF951E-78E1-FF7B-3133-FD8787CAF902}"/>
              </a:ext>
            </a:extLst>
          </p:cNvPr>
          <p:cNvSpPr/>
          <p:nvPr/>
        </p:nvSpPr>
        <p:spPr>
          <a:xfrm>
            <a:off x="6538124" y="2039437"/>
            <a:ext cx="2286000" cy="1730651"/>
          </a:xfrm>
          <a:prstGeom prst="parallelogram">
            <a:avLst>
              <a:gd name="adj" fmla="val 63835"/>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 name="平行四边形 5">
            <a:extLst>
              <a:ext uri="{FF2B5EF4-FFF2-40B4-BE49-F238E27FC236}">
                <a16:creationId xmlns:a16="http://schemas.microsoft.com/office/drawing/2014/main" id="{95E08B66-FE43-2E8B-C35E-CDB1F0B0376D}"/>
              </a:ext>
            </a:extLst>
          </p:cNvPr>
          <p:cNvSpPr/>
          <p:nvPr/>
        </p:nvSpPr>
        <p:spPr>
          <a:xfrm>
            <a:off x="7203966" y="2994350"/>
            <a:ext cx="2286000" cy="1730651"/>
          </a:xfrm>
          <a:prstGeom prst="parallelogram">
            <a:avLst>
              <a:gd name="adj" fmla="val 63835"/>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平行四边形 6">
            <a:extLst>
              <a:ext uri="{FF2B5EF4-FFF2-40B4-BE49-F238E27FC236}">
                <a16:creationId xmlns:a16="http://schemas.microsoft.com/office/drawing/2014/main" id="{2E7D5B6D-19AE-63EE-F02A-0399AE840E99}"/>
              </a:ext>
            </a:extLst>
          </p:cNvPr>
          <p:cNvSpPr/>
          <p:nvPr/>
        </p:nvSpPr>
        <p:spPr>
          <a:xfrm>
            <a:off x="9079938" y="2129025"/>
            <a:ext cx="2286000" cy="1730651"/>
          </a:xfrm>
          <a:prstGeom prst="parallelogram">
            <a:avLst>
              <a:gd name="adj" fmla="val 63835"/>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平行四边形 7">
            <a:extLst>
              <a:ext uri="{FF2B5EF4-FFF2-40B4-BE49-F238E27FC236}">
                <a16:creationId xmlns:a16="http://schemas.microsoft.com/office/drawing/2014/main" id="{1ADDBDC5-F2F6-9B81-D701-05A07A997443}"/>
              </a:ext>
            </a:extLst>
          </p:cNvPr>
          <p:cNvSpPr/>
          <p:nvPr/>
        </p:nvSpPr>
        <p:spPr>
          <a:xfrm>
            <a:off x="7936938" y="3994692"/>
            <a:ext cx="2286000" cy="1730651"/>
          </a:xfrm>
          <a:prstGeom prst="parallelogram">
            <a:avLst>
              <a:gd name="adj" fmla="val 6383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9" name="文本框 8">
            <a:extLst>
              <a:ext uri="{FF2B5EF4-FFF2-40B4-BE49-F238E27FC236}">
                <a16:creationId xmlns:a16="http://schemas.microsoft.com/office/drawing/2014/main" id="{3CE381CC-4B03-03A2-2FAF-941C187D8A72}"/>
              </a:ext>
            </a:extLst>
          </p:cNvPr>
          <p:cNvSpPr txBox="1"/>
          <p:nvPr/>
        </p:nvSpPr>
        <p:spPr>
          <a:xfrm>
            <a:off x="1426482" y="1765171"/>
            <a:ext cx="5111642" cy="3853940"/>
          </a:xfrm>
          <a:prstGeom prst="rect">
            <a:avLst/>
          </a:prstGeom>
          <a:noFill/>
        </p:spPr>
        <p:txBody>
          <a:bodyPr wrap="square">
            <a:spAutoFit/>
          </a:bodyPr>
          <a:lstStyle/>
          <a:p>
            <a:pPr fontAlgn="auto">
              <a:lnSpc>
                <a:spcPct val="132000"/>
              </a:lnSpc>
              <a:spcBef>
                <a:spcPts val="1200"/>
              </a:spcBef>
              <a:spcAft>
                <a:spcPts val="600"/>
              </a:spcAft>
            </a:pPr>
            <a:r>
              <a:rPr lang="en-US" altLang="zh-CN" sz="2200" dirty="0">
                <a:latin typeface="微软雅黑" panose="020B0503020204020204" pitchFamily="34" charset="-122"/>
                <a:ea typeface="微软雅黑" panose="020B0503020204020204" pitchFamily="34" charset="-122"/>
              </a:rPr>
              <a:t>IP</a:t>
            </a:r>
            <a:r>
              <a:rPr lang="zh-CN" altLang="en-US" sz="2200" dirty="0">
                <a:latin typeface="微软雅黑" panose="020B0503020204020204" pitchFamily="34" charset="-122"/>
                <a:ea typeface="微软雅黑" panose="020B0503020204020204" pitchFamily="34" charset="-122"/>
              </a:rPr>
              <a:t>地址是一个</a:t>
            </a:r>
            <a:r>
              <a:rPr lang="en-US" altLang="zh-CN" sz="2200" dirty="0">
                <a:latin typeface="微软雅黑" panose="020B0503020204020204" pitchFamily="34" charset="-122"/>
                <a:ea typeface="微软雅黑" panose="020B0503020204020204" pitchFamily="34" charset="-122"/>
              </a:rPr>
              <a:t>32</a:t>
            </a:r>
            <a:r>
              <a:rPr lang="zh-CN" altLang="en-US" sz="2200" dirty="0">
                <a:latin typeface="微软雅黑" panose="020B0503020204020204" pitchFamily="34" charset="-122"/>
                <a:ea typeface="微软雅黑" panose="020B0503020204020204" pitchFamily="34" charset="-122"/>
              </a:rPr>
              <a:t>位的二进制数，通常被分割为</a:t>
            </a:r>
            <a:r>
              <a:rPr lang="en-US" altLang="zh-CN" sz="2200" dirty="0">
                <a:latin typeface="微软雅黑" panose="020B0503020204020204" pitchFamily="34" charset="-122"/>
                <a:ea typeface="微软雅黑" panose="020B0503020204020204" pitchFamily="34" charset="-122"/>
              </a:rPr>
              <a:t>4</a:t>
            </a:r>
            <a:r>
              <a:rPr lang="zh-CN" altLang="en-US" sz="2200" dirty="0">
                <a:latin typeface="微软雅黑" panose="020B0503020204020204" pitchFamily="34" charset="-122"/>
                <a:ea typeface="微软雅黑" panose="020B0503020204020204" pitchFamily="34" charset="-122"/>
              </a:rPr>
              <a:t>字节，书写时用“点分十进制”表示成（</a:t>
            </a:r>
            <a:r>
              <a:rPr lang="en-US" altLang="zh-CN" sz="2200" dirty="0" err="1">
                <a:latin typeface="微软雅黑" panose="020B0503020204020204" pitchFamily="34" charset="-122"/>
                <a:ea typeface="微软雅黑" panose="020B0503020204020204" pitchFamily="34" charset="-122"/>
              </a:rPr>
              <a:t>a.b.c.d</a:t>
            </a:r>
            <a:r>
              <a:rPr lang="zh-CN" altLang="en-US" sz="2200" dirty="0">
                <a:latin typeface="微软雅黑" panose="020B0503020204020204" pitchFamily="34" charset="-122"/>
                <a:ea typeface="微软雅黑" panose="020B0503020204020204" pitchFamily="34" charset="-122"/>
              </a:rPr>
              <a:t>）的形式，其中，</a:t>
            </a:r>
            <a:r>
              <a:rPr lang="en-US" altLang="zh-CN" sz="2200" dirty="0">
                <a:latin typeface="微软雅黑" panose="020B0503020204020204" pitchFamily="34" charset="-122"/>
                <a:ea typeface="微软雅黑" panose="020B0503020204020204" pitchFamily="34" charset="-122"/>
              </a:rPr>
              <a:t>a</a:t>
            </a:r>
            <a:r>
              <a:rPr lang="zh-CN" altLang="en-US" sz="2200" dirty="0">
                <a:latin typeface="微软雅黑" panose="020B0503020204020204" pitchFamily="34" charset="-122"/>
                <a:ea typeface="微软雅黑" panose="020B0503020204020204" pitchFamily="34" charset="-122"/>
              </a:rPr>
              <a:t>、</a:t>
            </a:r>
            <a:r>
              <a:rPr lang="en-US" altLang="zh-CN" sz="2200" dirty="0">
                <a:latin typeface="微软雅黑" panose="020B0503020204020204" pitchFamily="34" charset="-122"/>
                <a:ea typeface="微软雅黑" panose="020B0503020204020204" pitchFamily="34" charset="-122"/>
              </a:rPr>
              <a:t>b</a:t>
            </a:r>
            <a:r>
              <a:rPr lang="zh-CN" altLang="en-US" sz="2200" dirty="0">
                <a:latin typeface="微软雅黑" panose="020B0503020204020204" pitchFamily="34" charset="-122"/>
                <a:ea typeface="微软雅黑" panose="020B0503020204020204" pitchFamily="34" charset="-122"/>
              </a:rPr>
              <a:t>、</a:t>
            </a:r>
            <a:r>
              <a:rPr lang="en-US" altLang="zh-CN" sz="2200" dirty="0">
                <a:latin typeface="微软雅黑" panose="020B0503020204020204" pitchFamily="34" charset="-122"/>
                <a:ea typeface="微软雅黑" panose="020B0503020204020204" pitchFamily="34" charset="-122"/>
              </a:rPr>
              <a:t>c</a:t>
            </a:r>
            <a:r>
              <a:rPr lang="zh-CN" altLang="en-US" sz="2200" dirty="0">
                <a:latin typeface="微软雅黑" panose="020B0503020204020204" pitchFamily="34" charset="-122"/>
                <a:ea typeface="微软雅黑" panose="020B0503020204020204" pitchFamily="34" charset="-122"/>
              </a:rPr>
              <a:t>、</a:t>
            </a:r>
            <a:r>
              <a:rPr lang="en-US" altLang="zh-CN" sz="2200" dirty="0">
                <a:latin typeface="微软雅黑" panose="020B0503020204020204" pitchFamily="34" charset="-122"/>
                <a:ea typeface="微软雅黑" panose="020B0503020204020204" pitchFamily="34" charset="-122"/>
              </a:rPr>
              <a:t>d</a:t>
            </a:r>
            <a:r>
              <a:rPr lang="zh-CN" altLang="en-US" sz="2200" dirty="0">
                <a:latin typeface="微软雅黑" panose="020B0503020204020204" pitchFamily="34" charset="-122"/>
                <a:ea typeface="微软雅黑" panose="020B0503020204020204" pitchFamily="34" charset="-122"/>
              </a:rPr>
              <a:t>都是</a:t>
            </a:r>
            <a:r>
              <a:rPr lang="en-US" altLang="zh-CN" sz="2200" dirty="0">
                <a:latin typeface="微软雅黑" panose="020B0503020204020204" pitchFamily="34" charset="-122"/>
                <a:ea typeface="微软雅黑" panose="020B0503020204020204" pitchFamily="34" charset="-122"/>
              </a:rPr>
              <a:t>0~255</a:t>
            </a:r>
            <a:r>
              <a:rPr lang="zh-CN" altLang="en-US" sz="2200" dirty="0">
                <a:latin typeface="微软雅黑" panose="020B0503020204020204" pitchFamily="34" charset="-122"/>
                <a:ea typeface="微软雅黑" panose="020B0503020204020204" pitchFamily="34" charset="-122"/>
              </a:rPr>
              <a:t>之间的十进制整数。</a:t>
            </a:r>
          </a:p>
          <a:p>
            <a:pPr fontAlgn="auto">
              <a:lnSpc>
                <a:spcPct val="132000"/>
              </a:lnSpc>
              <a:spcBef>
                <a:spcPts val="1200"/>
              </a:spcBef>
              <a:spcAft>
                <a:spcPts val="600"/>
              </a:spcAft>
            </a:pPr>
            <a:r>
              <a:rPr lang="zh-CN" altLang="en-US" sz="2200" dirty="0">
                <a:latin typeface="微软雅黑" panose="020B0503020204020204" pitchFamily="34" charset="-122"/>
                <a:ea typeface="微软雅黑" panose="020B0503020204020204" pitchFamily="34" charset="-122"/>
              </a:rPr>
              <a:t>例如，点分十进制</a:t>
            </a:r>
            <a:r>
              <a:rPr lang="en-US" altLang="zh-CN" sz="2200" dirty="0">
                <a:latin typeface="微软雅黑" panose="020B0503020204020204" pitchFamily="34" charset="-122"/>
                <a:ea typeface="微软雅黑" panose="020B0503020204020204" pitchFamily="34" charset="-122"/>
              </a:rPr>
              <a:t>IP</a:t>
            </a:r>
            <a:r>
              <a:rPr lang="zh-CN" altLang="en-US" sz="2200" dirty="0">
                <a:latin typeface="微软雅黑" panose="020B0503020204020204" pitchFamily="34" charset="-122"/>
                <a:ea typeface="微软雅黑" panose="020B0503020204020204" pitchFamily="34" charset="-122"/>
              </a:rPr>
              <a:t>地址（</a:t>
            </a:r>
            <a:r>
              <a:rPr lang="en-US" altLang="zh-CN" sz="2200" dirty="0">
                <a:latin typeface="微软雅黑" panose="020B0503020204020204" pitchFamily="34" charset="-122"/>
                <a:ea typeface="微软雅黑" panose="020B0503020204020204" pitchFamily="34" charset="-122"/>
              </a:rPr>
              <a:t>128.0.0.9</a:t>
            </a:r>
            <a:r>
              <a:rPr lang="zh-CN" altLang="en-US" sz="2200" dirty="0">
                <a:latin typeface="微软雅黑" panose="020B0503020204020204" pitchFamily="34" charset="-122"/>
                <a:ea typeface="微软雅黑" panose="020B0503020204020204" pitchFamily="34" charset="-122"/>
              </a:rPr>
              <a:t>），实际上是</a:t>
            </a:r>
            <a:r>
              <a:rPr lang="en-US" altLang="zh-CN" sz="2200" dirty="0">
                <a:latin typeface="微软雅黑" panose="020B0503020204020204" pitchFamily="34" charset="-122"/>
                <a:ea typeface="微软雅黑" panose="020B0503020204020204" pitchFamily="34" charset="-122"/>
              </a:rPr>
              <a:t>32</a:t>
            </a:r>
            <a:r>
              <a:rPr lang="zh-CN" altLang="en-US" sz="2200" dirty="0">
                <a:latin typeface="微软雅黑" panose="020B0503020204020204" pitchFamily="34" charset="-122"/>
                <a:ea typeface="微软雅黑" panose="020B0503020204020204" pitchFamily="34" charset="-122"/>
              </a:rPr>
              <a:t>位二进制数（</a:t>
            </a:r>
            <a:r>
              <a:rPr lang="en-US" altLang="zh-CN" sz="2200" dirty="0">
                <a:latin typeface="微软雅黑" panose="020B0503020204020204" pitchFamily="34" charset="-122"/>
                <a:ea typeface="微软雅黑" panose="020B0503020204020204" pitchFamily="34" charset="-122"/>
              </a:rPr>
              <a:t>10000000.00000000.00000000.00001001</a:t>
            </a:r>
            <a:r>
              <a:rPr lang="zh-CN" altLang="en-US" sz="2200" dirty="0">
                <a:latin typeface="微软雅黑" panose="020B0503020204020204" pitchFamily="34" charset="-122"/>
                <a:ea typeface="微软雅黑" panose="020B0503020204020204" pitchFamily="34" charset="-122"/>
              </a:rPr>
              <a:t>）。</a:t>
            </a:r>
          </a:p>
        </p:txBody>
      </p:sp>
      <p:sp>
        <p:nvSpPr>
          <p:cNvPr id="10" name="椭圆 9">
            <a:extLst>
              <a:ext uri="{FF2B5EF4-FFF2-40B4-BE49-F238E27FC236}">
                <a16:creationId xmlns:a16="http://schemas.microsoft.com/office/drawing/2014/main" id="{69EF5F65-20B4-866D-27C6-1EDA918F3DAD}"/>
              </a:ext>
            </a:extLst>
          </p:cNvPr>
          <p:cNvSpPr/>
          <p:nvPr/>
        </p:nvSpPr>
        <p:spPr>
          <a:xfrm>
            <a:off x="763673" y="1859025"/>
            <a:ext cx="540000" cy="540000"/>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1" name="椭圆 10">
            <a:extLst>
              <a:ext uri="{FF2B5EF4-FFF2-40B4-BE49-F238E27FC236}">
                <a16:creationId xmlns:a16="http://schemas.microsoft.com/office/drawing/2014/main" id="{597F123A-9E96-6173-84B1-D7FDC2510ECC}"/>
              </a:ext>
            </a:extLst>
          </p:cNvPr>
          <p:cNvSpPr/>
          <p:nvPr/>
        </p:nvSpPr>
        <p:spPr>
          <a:xfrm>
            <a:off x="763673" y="4078350"/>
            <a:ext cx="540000" cy="540000"/>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1298329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934090"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IP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地址的如何分类？</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文本框 3">
            <a:extLst>
              <a:ext uri="{FF2B5EF4-FFF2-40B4-BE49-F238E27FC236}">
                <a16:creationId xmlns:a16="http://schemas.microsoft.com/office/drawing/2014/main" id="{5E21D450-41FE-7424-337F-4CB5A3E23FCE}"/>
              </a:ext>
            </a:extLst>
          </p:cNvPr>
          <p:cNvSpPr txBox="1"/>
          <p:nvPr/>
        </p:nvSpPr>
        <p:spPr>
          <a:xfrm>
            <a:off x="666115" y="1222638"/>
            <a:ext cx="10463530" cy="1993046"/>
          </a:xfrm>
          <a:prstGeom prst="rect">
            <a:avLst/>
          </a:prstGeom>
          <a:noFill/>
        </p:spPr>
        <p:txBody>
          <a:bodyPr wrap="square" rtlCol="0">
            <a:spAutoFit/>
          </a:bodyPr>
          <a:lstStyle/>
          <a:p>
            <a:pPr indent="457200" algn="l" fontAlgn="auto">
              <a:lnSpc>
                <a:spcPct val="132000"/>
              </a:lnSpc>
            </a:pP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地址可以分为</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A</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B</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C</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D</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和</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E</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共</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类。用二进制代码表示时，</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A</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类地址最高位为</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0</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B</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类地址最高</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2</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位为</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10</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C</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类地址最高</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位为</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110</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D</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类地址的最高</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4</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位等于</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1110</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E</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类地址的最高</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位等于</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11110</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。由于</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D</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类地址分配给多播，</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E</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类地址保留，所以实际可分配的</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地址只有</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A</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类、</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B</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类或</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C</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类。如图所示。</a:t>
            </a:r>
          </a:p>
        </p:txBody>
      </p:sp>
      <p:pic>
        <p:nvPicPr>
          <p:cNvPr id="5" name="Picture 2">
            <a:extLst>
              <a:ext uri="{FF2B5EF4-FFF2-40B4-BE49-F238E27FC236}">
                <a16:creationId xmlns:a16="http://schemas.microsoft.com/office/drawing/2014/main" id="{BD948DD8-BE41-11E2-58B6-999054360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778" y="3324163"/>
            <a:ext cx="8949134" cy="3083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8034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087705"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什么是</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IP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地址？</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pic>
        <p:nvPicPr>
          <p:cNvPr id="4" name="Picture 2">
            <a:extLst>
              <a:ext uri="{FF2B5EF4-FFF2-40B4-BE49-F238E27FC236}">
                <a16:creationId xmlns:a16="http://schemas.microsoft.com/office/drawing/2014/main" id="{5A5E12DF-9710-AB39-FA2B-B204F1D22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174" y="1160079"/>
            <a:ext cx="8841894" cy="3046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椭圆 4">
            <a:extLst>
              <a:ext uri="{FF2B5EF4-FFF2-40B4-BE49-F238E27FC236}">
                <a16:creationId xmlns:a16="http://schemas.microsoft.com/office/drawing/2014/main" id="{EA308E25-99DC-64A6-EF0E-49C86F7F9C4E}"/>
              </a:ext>
            </a:extLst>
          </p:cNvPr>
          <p:cNvSpPr/>
          <p:nvPr/>
        </p:nvSpPr>
        <p:spPr>
          <a:xfrm>
            <a:off x="1707595" y="4687585"/>
            <a:ext cx="477726" cy="477726"/>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 name="椭圆 5">
            <a:extLst>
              <a:ext uri="{FF2B5EF4-FFF2-40B4-BE49-F238E27FC236}">
                <a16:creationId xmlns:a16="http://schemas.microsoft.com/office/drawing/2014/main" id="{EF744F06-CA5D-A822-833F-598D3C7CFA30}"/>
              </a:ext>
            </a:extLst>
          </p:cNvPr>
          <p:cNvSpPr/>
          <p:nvPr/>
        </p:nvSpPr>
        <p:spPr>
          <a:xfrm>
            <a:off x="5212448" y="4601529"/>
            <a:ext cx="477726" cy="47752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椭圆 6">
            <a:extLst>
              <a:ext uri="{FF2B5EF4-FFF2-40B4-BE49-F238E27FC236}">
                <a16:creationId xmlns:a16="http://schemas.microsoft.com/office/drawing/2014/main" id="{252AE7DA-03DC-7B1B-25ED-D402EFF2BD5E}"/>
              </a:ext>
            </a:extLst>
          </p:cNvPr>
          <p:cNvSpPr/>
          <p:nvPr/>
        </p:nvSpPr>
        <p:spPr>
          <a:xfrm>
            <a:off x="8412848" y="4548043"/>
            <a:ext cx="477726" cy="47752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文本框 7">
            <a:extLst>
              <a:ext uri="{FF2B5EF4-FFF2-40B4-BE49-F238E27FC236}">
                <a16:creationId xmlns:a16="http://schemas.microsoft.com/office/drawing/2014/main" id="{CCB26903-2003-8947-1CEC-BCB02D48EB3E}"/>
              </a:ext>
            </a:extLst>
          </p:cNvPr>
          <p:cNvSpPr txBox="1"/>
          <p:nvPr/>
        </p:nvSpPr>
        <p:spPr>
          <a:xfrm>
            <a:off x="2226133" y="4519484"/>
            <a:ext cx="2378362" cy="1883464"/>
          </a:xfrm>
          <a:prstGeom prst="rect">
            <a:avLst/>
          </a:prstGeom>
          <a:noFill/>
        </p:spPr>
        <p:txBody>
          <a:bodyPr wrap="square" rtlCol="0">
            <a:spAutoFit/>
          </a:bodyPr>
          <a:lstStyle/>
          <a:p>
            <a:pPr algn="l" fontAlgn="auto">
              <a:lnSpc>
                <a:spcPct val="132000"/>
              </a:lnSpc>
            </a:pPr>
            <a:r>
              <a:rPr lang="en-US" altLang="zh-CN" b="1" dirty="0">
                <a:latin typeface="Segoe UI" panose="020B0502040204020203" pitchFamily="34" charset="0"/>
                <a:ea typeface="微软雅黑" panose="020B0503020204020204" pitchFamily="34" charset="-122"/>
                <a:cs typeface="+mn-ea"/>
                <a:sym typeface="Segoe UI" panose="020B0502040204020203" pitchFamily="34" charset="0"/>
              </a:rPr>
              <a:t>A</a:t>
            </a:r>
            <a:r>
              <a:rPr lang="zh-CN" altLang="en-US" b="1" dirty="0">
                <a:latin typeface="Segoe UI" panose="020B0502040204020203" pitchFamily="34" charset="0"/>
                <a:ea typeface="微软雅黑" panose="020B0503020204020204" pitchFamily="34" charset="-122"/>
                <a:cs typeface="+mn-ea"/>
                <a:sym typeface="Segoe UI" panose="020B0502040204020203" pitchFamily="34" charset="0"/>
              </a:rPr>
              <a:t>类</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网络一般用于网络规模非常大的地区网。每一个</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类网络允许有最多</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2^24≈1677</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万台主机。</a:t>
            </a:r>
          </a:p>
        </p:txBody>
      </p:sp>
      <p:sp>
        <p:nvSpPr>
          <p:cNvPr id="9" name="文本框 8">
            <a:extLst>
              <a:ext uri="{FF2B5EF4-FFF2-40B4-BE49-F238E27FC236}">
                <a16:creationId xmlns:a16="http://schemas.microsoft.com/office/drawing/2014/main" id="{1ADF0365-28B1-1E81-A2EA-1F7D8E2B58D1}"/>
              </a:ext>
            </a:extLst>
          </p:cNvPr>
          <p:cNvSpPr txBox="1"/>
          <p:nvPr/>
        </p:nvSpPr>
        <p:spPr>
          <a:xfrm>
            <a:off x="5730986" y="4517677"/>
            <a:ext cx="2073909" cy="1883464"/>
          </a:xfrm>
          <a:prstGeom prst="rect">
            <a:avLst/>
          </a:prstGeom>
          <a:noFill/>
        </p:spPr>
        <p:txBody>
          <a:bodyPr wrap="square" rtlCol="0">
            <a:spAutoFit/>
          </a:bodyPr>
          <a:lstStyle/>
          <a:p>
            <a:pPr algn="l" fontAlgn="auto">
              <a:lnSpc>
                <a:spcPct val="132000"/>
              </a:lnSpc>
            </a:pPr>
            <a:r>
              <a:rPr lang="en-US" altLang="zh-CN" b="1" dirty="0">
                <a:latin typeface="Segoe UI" panose="020B0502040204020203" pitchFamily="34" charset="0"/>
                <a:ea typeface="微软雅黑" panose="020B0503020204020204" pitchFamily="34" charset="-122"/>
                <a:cs typeface="+mn-ea"/>
                <a:sym typeface="Segoe UI" panose="020B0502040204020203" pitchFamily="34" charset="0"/>
              </a:rPr>
              <a:t>B</a:t>
            </a:r>
            <a:r>
              <a:rPr lang="zh-CN" altLang="en-US" b="1" dirty="0">
                <a:latin typeface="Segoe UI" panose="020B0502040204020203" pitchFamily="34" charset="0"/>
                <a:ea typeface="微软雅黑" panose="020B0503020204020204" pitchFamily="34" charset="-122"/>
                <a:cs typeface="+mn-ea"/>
                <a:sym typeface="Segoe UI" panose="020B0502040204020203" pitchFamily="34" charset="0"/>
              </a:rPr>
              <a:t>类</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网络一般用于较大规模的单位和公司。每一个</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B</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类网络可以有</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65634</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台主机。</a:t>
            </a:r>
          </a:p>
        </p:txBody>
      </p:sp>
      <p:sp>
        <p:nvSpPr>
          <p:cNvPr id="10" name="文本框 9">
            <a:extLst>
              <a:ext uri="{FF2B5EF4-FFF2-40B4-BE49-F238E27FC236}">
                <a16:creationId xmlns:a16="http://schemas.microsoft.com/office/drawing/2014/main" id="{F5AF3C75-1CD5-7C0F-A01C-6029C9BB4CAD}"/>
              </a:ext>
            </a:extLst>
          </p:cNvPr>
          <p:cNvSpPr txBox="1"/>
          <p:nvPr/>
        </p:nvSpPr>
        <p:spPr>
          <a:xfrm>
            <a:off x="8931386" y="4441331"/>
            <a:ext cx="1890493" cy="1883464"/>
          </a:xfrm>
          <a:prstGeom prst="rect">
            <a:avLst/>
          </a:prstGeom>
          <a:noFill/>
        </p:spPr>
        <p:txBody>
          <a:bodyPr wrap="square" rtlCol="0">
            <a:spAutoFit/>
          </a:bodyPr>
          <a:lstStyle/>
          <a:p>
            <a:pPr algn="l" fontAlgn="auto">
              <a:lnSpc>
                <a:spcPct val="132000"/>
              </a:lnSpc>
            </a:pPr>
            <a:r>
              <a:rPr lang="en-US" altLang="zh-CN" b="1" dirty="0">
                <a:latin typeface="Segoe UI" panose="020B0502040204020203" pitchFamily="34" charset="0"/>
                <a:ea typeface="微软雅黑" panose="020B0503020204020204" pitchFamily="34" charset="-122"/>
                <a:cs typeface="+mn-ea"/>
                <a:sym typeface="Segoe UI" panose="020B0502040204020203" pitchFamily="34" charset="0"/>
              </a:rPr>
              <a:t>C</a:t>
            </a:r>
            <a:r>
              <a:rPr lang="zh-CN" altLang="en-US" b="1" dirty="0">
                <a:latin typeface="Segoe UI" panose="020B0502040204020203" pitchFamily="34" charset="0"/>
                <a:ea typeface="微软雅黑" panose="020B0503020204020204" pitchFamily="34" charset="-122"/>
                <a:cs typeface="+mn-ea"/>
                <a:sym typeface="Segoe UI" panose="020B0502040204020203" pitchFamily="34" charset="0"/>
              </a:rPr>
              <a:t>类</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网络一般用于较小的单位和公司。每一个</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C</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类网络中最多可有</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254</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台主机。</a:t>
            </a:r>
          </a:p>
        </p:txBody>
      </p:sp>
    </p:spTree>
    <p:extLst>
      <p:ext uri="{BB962C8B-B14F-4D97-AF65-F5344CB8AC3E}">
        <p14:creationId xmlns:p14="http://schemas.microsoft.com/office/powerpoint/2010/main" val="1693428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934090"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IP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地址的如何分类？</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文本框 3">
            <a:extLst>
              <a:ext uri="{FF2B5EF4-FFF2-40B4-BE49-F238E27FC236}">
                <a16:creationId xmlns:a16="http://schemas.microsoft.com/office/drawing/2014/main" id="{B8D13468-F221-082D-5302-E2B8D083A829}"/>
              </a:ext>
            </a:extLst>
          </p:cNvPr>
          <p:cNvSpPr txBox="1"/>
          <p:nvPr/>
        </p:nvSpPr>
        <p:spPr>
          <a:xfrm>
            <a:off x="666115" y="1222638"/>
            <a:ext cx="10463530" cy="2480551"/>
          </a:xfrm>
          <a:prstGeom prst="rect">
            <a:avLst/>
          </a:prstGeom>
          <a:noFill/>
        </p:spPr>
        <p:txBody>
          <a:bodyPr wrap="square" rtlCol="0">
            <a:spAutoFit/>
          </a:bodyPr>
          <a:lstStyle/>
          <a:p>
            <a:pPr indent="457200" algn="l" fontAlgn="auto">
              <a:lnSpc>
                <a:spcPct val="132000"/>
              </a:lnSpc>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此外，国际</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NIC</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组织对</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地址还有如下规定：</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32</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位全“</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表示网络的广播地址，</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32</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位全“</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0”</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表示网络本身；高</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8</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位为</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1000000</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表示回送地址（</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loopback address</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），用于网络软件测试以及本地机进程间通信。无论什么程序，一旦使用回送地址发送数据，协议软件立即将其回送，不进行任何网络传输。最常用的回送地址是</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127.0.0.1</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a:t>
            </a:r>
          </a:p>
        </p:txBody>
      </p:sp>
      <p:pic>
        <p:nvPicPr>
          <p:cNvPr id="5" name="Picture 2">
            <a:extLst>
              <a:ext uri="{FF2B5EF4-FFF2-40B4-BE49-F238E27FC236}">
                <a16:creationId xmlns:a16="http://schemas.microsoft.com/office/drawing/2014/main" id="{D5AE59A3-2DEA-0D56-1295-9521BD6F0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89" y="3890869"/>
            <a:ext cx="10227191" cy="2480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7448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701625"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IP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地址和</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MAC</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地址有何异同？</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 name="文本框 4">
            <a:extLst>
              <a:ext uri="{FF2B5EF4-FFF2-40B4-BE49-F238E27FC236}">
                <a16:creationId xmlns:a16="http://schemas.microsoft.com/office/drawing/2014/main" id="{24E5378E-9AB6-8F65-5DB8-0147127792BB}"/>
              </a:ext>
            </a:extLst>
          </p:cNvPr>
          <p:cNvSpPr txBox="1"/>
          <p:nvPr/>
        </p:nvSpPr>
        <p:spPr>
          <a:xfrm>
            <a:off x="1342112" y="3181711"/>
            <a:ext cx="846826" cy="2895088"/>
          </a:xfrm>
          <a:prstGeom prst="rect">
            <a:avLst/>
          </a:prstGeom>
          <a:noFill/>
        </p:spPr>
        <p:txBody>
          <a:bodyPr wrap="square" rtlCol="0">
            <a:spAutoFit/>
          </a:bodyPr>
          <a:lstStyle/>
          <a:p>
            <a:pPr algn="l" fontAlgn="auto">
              <a:lnSpc>
                <a:spcPct val="132000"/>
              </a:lnSpc>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地址和</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MAC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地址主要不同点是：</a:t>
            </a:r>
          </a:p>
        </p:txBody>
      </p:sp>
      <p:sp>
        <p:nvSpPr>
          <p:cNvPr id="7" name="椭圆 6">
            <a:extLst>
              <a:ext uri="{FF2B5EF4-FFF2-40B4-BE49-F238E27FC236}">
                <a16:creationId xmlns:a16="http://schemas.microsoft.com/office/drawing/2014/main" id="{6A99BE6C-EB86-8270-EF08-3C6E86328F3E}"/>
              </a:ext>
            </a:extLst>
          </p:cNvPr>
          <p:cNvSpPr/>
          <p:nvPr/>
        </p:nvSpPr>
        <p:spPr>
          <a:xfrm>
            <a:off x="3408138" y="3075325"/>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8" name="椭圆 7">
            <a:extLst>
              <a:ext uri="{FF2B5EF4-FFF2-40B4-BE49-F238E27FC236}">
                <a16:creationId xmlns:a16="http://schemas.microsoft.com/office/drawing/2014/main" id="{F3777B6D-4F3D-9164-FB15-1E84FA919FE3}"/>
              </a:ext>
            </a:extLst>
          </p:cNvPr>
          <p:cNvSpPr/>
          <p:nvPr/>
        </p:nvSpPr>
        <p:spPr>
          <a:xfrm>
            <a:off x="3408138" y="4398117"/>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9" name="文本框 8">
            <a:extLst>
              <a:ext uri="{FF2B5EF4-FFF2-40B4-BE49-F238E27FC236}">
                <a16:creationId xmlns:a16="http://schemas.microsoft.com/office/drawing/2014/main" id="{4E25886D-D7EA-9ABF-CA79-1B9DE0CDFE86}"/>
              </a:ext>
            </a:extLst>
          </p:cNvPr>
          <p:cNvSpPr txBox="1"/>
          <p:nvPr/>
        </p:nvSpPr>
        <p:spPr>
          <a:xfrm>
            <a:off x="4154102" y="2851033"/>
            <a:ext cx="6523260" cy="3357329"/>
          </a:xfrm>
          <a:prstGeom prst="rect">
            <a:avLst/>
          </a:prstGeom>
          <a:noFill/>
        </p:spPr>
        <p:txBody>
          <a:bodyPr wrap="square">
            <a:spAutoFit/>
          </a:bodyPr>
          <a:lstStyle/>
          <a:p>
            <a:pPr fontAlgn="auto">
              <a:lnSpc>
                <a:spcPct val="132000"/>
              </a:lnSpc>
              <a:spcBef>
                <a:spcPts val="1200"/>
              </a:spcBef>
              <a:spcAft>
                <a:spcPts val="600"/>
              </a:spcAft>
            </a:pPr>
            <a:r>
              <a:rPr lang="en-US" altLang="zh-CN" sz="2000" dirty="0">
                <a:latin typeface="微软雅黑" panose="020B0503020204020204" pitchFamily="34" charset="-122"/>
                <a:ea typeface="微软雅黑" panose="020B0503020204020204" pitchFamily="34" charset="-122"/>
              </a:rPr>
              <a:t>IP</a:t>
            </a:r>
            <a:r>
              <a:rPr lang="zh-CN" altLang="en-US" sz="2000" dirty="0">
                <a:latin typeface="微软雅黑" panose="020B0503020204020204" pitchFamily="34" charset="-122"/>
                <a:ea typeface="微软雅黑" panose="020B0503020204020204" pitchFamily="34" charset="-122"/>
              </a:rPr>
              <a:t>地址是基于网络拓扑设计的，在一台网络设备或计算机上，修改</a:t>
            </a:r>
            <a:r>
              <a:rPr lang="en-US" altLang="zh-CN" sz="2000" dirty="0">
                <a:latin typeface="微软雅黑" panose="020B0503020204020204" pitchFamily="34" charset="-122"/>
                <a:ea typeface="微软雅黑" panose="020B0503020204020204" pitchFamily="34" charset="-122"/>
              </a:rPr>
              <a:t>IP</a:t>
            </a:r>
            <a:r>
              <a:rPr lang="zh-CN" altLang="en-US" sz="2000" dirty="0">
                <a:latin typeface="微软雅黑" panose="020B0503020204020204" pitchFamily="34" charset="-122"/>
                <a:ea typeface="微软雅黑" panose="020B0503020204020204" pitchFamily="34" charset="-122"/>
              </a:rPr>
              <a:t>地址是非常容易。而</a:t>
            </a:r>
            <a:r>
              <a:rPr lang="en-US" altLang="zh-CN" sz="2000" dirty="0">
                <a:latin typeface="微软雅黑" panose="020B0503020204020204" pitchFamily="34" charset="-122"/>
                <a:ea typeface="微软雅黑" panose="020B0503020204020204" pitchFamily="34" charset="-122"/>
              </a:rPr>
              <a:t>MAC</a:t>
            </a:r>
            <a:r>
              <a:rPr lang="zh-CN" altLang="en-US" sz="2000" dirty="0">
                <a:latin typeface="微软雅黑" panose="020B0503020204020204" pitchFamily="34" charset="-122"/>
                <a:ea typeface="微软雅黑" panose="020B0503020204020204" pitchFamily="34" charset="-122"/>
              </a:rPr>
              <a:t>则是网卡生产厂商烧录好的，一般不能改动。</a:t>
            </a:r>
          </a:p>
          <a:p>
            <a:pPr fontAlgn="auto">
              <a:lnSpc>
                <a:spcPct val="132000"/>
              </a:lnSpc>
              <a:spcBef>
                <a:spcPts val="1200"/>
              </a:spcBef>
              <a:spcAft>
                <a:spcPts val="600"/>
              </a:spcAft>
            </a:pPr>
            <a:r>
              <a:rPr lang="en-US" altLang="zh-CN" sz="2000" dirty="0">
                <a:latin typeface="微软雅黑" panose="020B0503020204020204" pitchFamily="34" charset="-122"/>
                <a:ea typeface="微软雅黑" panose="020B0503020204020204" pitchFamily="34" charset="-122"/>
              </a:rPr>
              <a:t>IP</a:t>
            </a:r>
            <a:r>
              <a:rPr lang="zh-CN" altLang="en-US" sz="2000" dirty="0">
                <a:latin typeface="微软雅黑" panose="020B0503020204020204" pitchFamily="34" charset="-122"/>
                <a:ea typeface="微软雅黑" panose="020B0503020204020204" pitchFamily="34" charset="-122"/>
              </a:rPr>
              <a:t>地址和</a:t>
            </a:r>
            <a:r>
              <a:rPr lang="en-US" altLang="zh-CN" sz="2000" dirty="0">
                <a:latin typeface="微软雅黑" panose="020B0503020204020204" pitchFamily="34" charset="-122"/>
                <a:ea typeface="微软雅黑" panose="020B0503020204020204" pitchFamily="34" charset="-122"/>
              </a:rPr>
              <a:t>MAC</a:t>
            </a:r>
            <a:r>
              <a:rPr lang="zh-CN" altLang="en-US" sz="2000" dirty="0">
                <a:latin typeface="微软雅黑" panose="020B0503020204020204" pitchFamily="34" charset="-122"/>
                <a:ea typeface="微软雅黑" panose="020B0503020204020204" pitchFamily="34" charset="-122"/>
              </a:rPr>
              <a:t>地址的长度不同，</a:t>
            </a:r>
            <a:r>
              <a:rPr lang="en-US" altLang="zh-CN" sz="2000" dirty="0">
                <a:latin typeface="微软雅黑" panose="020B0503020204020204" pitchFamily="34" charset="-122"/>
                <a:ea typeface="微软雅黑" panose="020B0503020204020204" pitchFamily="34" charset="-122"/>
              </a:rPr>
              <a:t>IP</a:t>
            </a:r>
            <a:r>
              <a:rPr lang="zh-CN" altLang="en-US" sz="2000" dirty="0">
                <a:latin typeface="微软雅黑" panose="020B0503020204020204" pitchFamily="34" charset="-122"/>
                <a:ea typeface="微软雅黑" panose="020B0503020204020204" pitchFamily="34" charset="-122"/>
              </a:rPr>
              <a:t>地址为</a:t>
            </a:r>
            <a:r>
              <a:rPr lang="en-US" altLang="zh-CN" sz="2000" dirty="0">
                <a:latin typeface="微软雅黑" panose="020B0503020204020204" pitchFamily="34" charset="-122"/>
                <a:ea typeface="微软雅黑" panose="020B0503020204020204" pitchFamily="34" charset="-122"/>
              </a:rPr>
              <a:t>32</a:t>
            </a:r>
            <a:r>
              <a:rPr lang="zh-CN" altLang="en-US" sz="2000" dirty="0">
                <a:latin typeface="微软雅黑" panose="020B0503020204020204" pitchFamily="34" charset="-122"/>
                <a:ea typeface="微软雅黑" panose="020B0503020204020204" pitchFamily="34" charset="-122"/>
              </a:rPr>
              <a:t>位，</a:t>
            </a:r>
            <a:r>
              <a:rPr lang="en-US" altLang="zh-CN" sz="2000" dirty="0">
                <a:latin typeface="微软雅黑" panose="020B0503020204020204" pitchFamily="34" charset="-122"/>
                <a:ea typeface="微软雅黑" panose="020B0503020204020204" pitchFamily="34" charset="-122"/>
              </a:rPr>
              <a:t>MAC</a:t>
            </a:r>
            <a:r>
              <a:rPr lang="zh-CN" altLang="en-US" sz="2000" dirty="0">
                <a:latin typeface="微软雅黑" panose="020B0503020204020204" pitchFamily="34" charset="-122"/>
                <a:ea typeface="微软雅黑" panose="020B0503020204020204" pitchFamily="34" charset="-122"/>
              </a:rPr>
              <a:t>地址为</a:t>
            </a:r>
            <a:r>
              <a:rPr lang="en-US" altLang="zh-CN" sz="2000" dirty="0">
                <a:latin typeface="微软雅黑" panose="020B0503020204020204" pitchFamily="34" charset="-122"/>
                <a:ea typeface="微软雅黑" panose="020B0503020204020204" pitchFamily="34" charset="-122"/>
              </a:rPr>
              <a:t>48</a:t>
            </a:r>
            <a:r>
              <a:rPr lang="zh-CN" altLang="en-US" sz="2000" dirty="0">
                <a:latin typeface="微软雅黑" panose="020B0503020204020204" pitchFamily="34" charset="-122"/>
                <a:ea typeface="微软雅黑" panose="020B0503020204020204" pitchFamily="34" charset="-122"/>
              </a:rPr>
              <a:t>位。</a:t>
            </a:r>
          </a:p>
          <a:p>
            <a:pPr fontAlgn="auto">
              <a:lnSpc>
                <a:spcPct val="132000"/>
              </a:lnSpc>
              <a:spcBef>
                <a:spcPts val="1200"/>
              </a:spcBef>
              <a:spcAft>
                <a:spcPts val="600"/>
              </a:spcAft>
            </a:pPr>
            <a:r>
              <a:rPr lang="en-US" altLang="zh-CN" sz="2000" dirty="0">
                <a:latin typeface="微软雅黑" panose="020B0503020204020204" pitchFamily="34" charset="-122"/>
                <a:ea typeface="微软雅黑" panose="020B0503020204020204" pitchFamily="34" charset="-122"/>
              </a:rPr>
              <a:t>IP</a:t>
            </a:r>
            <a:r>
              <a:rPr lang="zh-CN" altLang="en-US" sz="2000" dirty="0">
                <a:latin typeface="微软雅黑" panose="020B0503020204020204" pitchFamily="34" charset="-122"/>
                <a:ea typeface="微软雅黑" panose="020B0503020204020204" pitchFamily="34" charset="-122"/>
              </a:rPr>
              <a:t>地址应用于</a:t>
            </a:r>
            <a:r>
              <a:rPr lang="en-US" altLang="zh-CN" sz="2000" dirty="0">
                <a:latin typeface="微软雅黑" panose="020B0503020204020204" pitchFamily="34" charset="-122"/>
                <a:ea typeface="微软雅黑" panose="020B0503020204020204" pitchFamily="34" charset="-122"/>
              </a:rPr>
              <a:t>OSI/RM</a:t>
            </a:r>
            <a:r>
              <a:rPr lang="zh-CN" altLang="en-US" sz="2000" dirty="0">
                <a:latin typeface="微软雅黑" panose="020B0503020204020204" pitchFamily="34" charset="-122"/>
                <a:ea typeface="微软雅黑" panose="020B0503020204020204" pitchFamily="34" charset="-122"/>
              </a:rPr>
              <a:t>第三层，即网络层；而</a:t>
            </a:r>
            <a:r>
              <a:rPr lang="en-US" altLang="zh-CN" sz="2000" dirty="0">
                <a:latin typeface="微软雅黑" panose="020B0503020204020204" pitchFamily="34" charset="-122"/>
                <a:ea typeface="微软雅黑" panose="020B0503020204020204" pitchFamily="34" charset="-122"/>
              </a:rPr>
              <a:t>MAC</a:t>
            </a:r>
            <a:r>
              <a:rPr lang="zh-CN" altLang="en-US" sz="2000" dirty="0">
                <a:latin typeface="微软雅黑" panose="020B0503020204020204" pitchFamily="34" charset="-122"/>
                <a:ea typeface="微软雅黑" panose="020B0503020204020204" pitchFamily="34" charset="-122"/>
              </a:rPr>
              <a:t>地址应用在</a:t>
            </a:r>
            <a:r>
              <a:rPr lang="en-US" altLang="zh-CN" sz="2000" dirty="0">
                <a:latin typeface="微软雅黑" panose="020B0503020204020204" pitchFamily="34" charset="-122"/>
                <a:ea typeface="微软雅黑" panose="020B0503020204020204" pitchFamily="34" charset="-122"/>
              </a:rPr>
              <a:t>OSI/RM</a:t>
            </a:r>
            <a:r>
              <a:rPr lang="zh-CN" altLang="en-US" sz="2000" dirty="0">
                <a:latin typeface="微软雅黑" panose="020B0503020204020204" pitchFamily="34" charset="-122"/>
                <a:ea typeface="微软雅黑" panose="020B0503020204020204" pitchFamily="34" charset="-122"/>
              </a:rPr>
              <a:t>第二层，即数据链路层。</a:t>
            </a:r>
          </a:p>
        </p:txBody>
      </p:sp>
      <p:sp>
        <p:nvSpPr>
          <p:cNvPr id="10" name="文本框 9">
            <a:extLst>
              <a:ext uri="{FF2B5EF4-FFF2-40B4-BE49-F238E27FC236}">
                <a16:creationId xmlns:a16="http://schemas.microsoft.com/office/drawing/2014/main" id="{CAC5FABD-573B-7B18-6C35-796A2FC89AB5}"/>
              </a:ext>
            </a:extLst>
          </p:cNvPr>
          <p:cNvSpPr txBox="1"/>
          <p:nvPr/>
        </p:nvSpPr>
        <p:spPr>
          <a:xfrm>
            <a:off x="990599" y="1138351"/>
            <a:ext cx="10100829" cy="1505540"/>
          </a:xfrm>
          <a:prstGeom prst="rect">
            <a:avLst/>
          </a:prstGeom>
          <a:noFill/>
        </p:spPr>
        <p:txBody>
          <a:bodyPr wrap="square" rtlCol="0">
            <a:spAutoFit/>
          </a:bodyPr>
          <a:lstStyle/>
          <a:p>
            <a:pPr algn="l" fontAlgn="auto">
              <a:lnSpc>
                <a:spcPct val="132000"/>
              </a:lnSpc>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由于</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地址只是逻辑上的标识，不受硬件限制，容易修改（如某些网络节点用户可能基于各种原因使用他人</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地址登陆网络），从而出现</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地址盗用问题。</a:t>
            </a:r>
          </a:p>
        </p:txBody>
      </p:sp>
      <p:sp>
        <p:nvSpPr>
          <p:cNvPr id="11" name="椭圆 10">
            <a:extLst>
              <a:ext uri="{FF2B5EF4-FFF2-40B4-BE49-F238E27FC236}">
                <a16:creationId xmlns:a16="http://schemas.microsoft.com/office/drawing/2014/main" id="{C5094FEB-C94F-D88D-03C4-5DA46227E5A8}"/>
              </a:ext>
            </a:extLst>
          </p:cNvPr>
          <p:cNvSpPr/>
          <p:nvPr/>
        </p:nvSpPr>
        <p:spPr>
          <a:xfrm>
            <a:off x="3408138" y="5536799"/>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2" name="左大括号 11">
            <a:extLst>
              <a:ext uri="{FF2B5EF4-FFF2-40B4-BE49-F238E27FC236}">
                <a16:creationId xmlns:a16="http://schemas.microsoft.com/office/drawing/2014/main" id="{C6E45A38-46DC-31AD-8B3D-661EAA90F476}"/>
              </a:ext>
            </a:extLst>
          </p:cNvPr>
          <p:cNvSpPr/>
          <p:nvPr/>
        </p:nvSpPr>
        <p:spPr>
          <a:xfrm>
            <a:off x="2579299" y="3165895"/>
            <a:ext cx="396846" cy="2838091"/>
          </a:xfrm>
          <a:prstGeom prst="leftBrace">
            <a:avLst/>
          </a:pr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2407921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295313"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第</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4.2.2</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节 网络节点数据传输协议</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矩形 3">
            <a:extLst>
              <a:ext uri="{FF2B5EF4-FFF2-40B4-BE49-F238E27FC236}">
                <a16:creationId xmlns:a16="http://schemas.microsoft.com/office/drawing/2014/main" id="{98D7E87B-4B37-150A-6559-459DDAA3AEB2}"/>
              </a:ext>
            </a:extLst>
          </p:cNvPr>
          <p:cNvSpPr/>
          <p:nvPr/>
        </p:nvSpPr>
        <p:spPr>
          <a:xfrm>
            <a:off x="666115" y="1621790"/>
            <a:ext cx="2430780" cy="445135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a:extLst>
              <a:ext uri="{FF2B5EF4-FFF2-40B4-BE49-F238E27FC236}">
                <a16:creationId xmlns:a16="http://schemas.microsoft.com/office/drawing/2014/main" id="{2445FFD2-52C5-EF94-81DB-189BC9900983}"/>
              </a:ext>
            </a:extLst>
          </p:cNvPr>
          <p:cNvSpPr/>
          <p:nvPr/>
        </p:nvSpPr>
        <p:spPr>
          <a:xfrm>
            <a:off x="3411220" y="1640205"/>
            <a:ext cx="2430780" cy="444881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 name="矩形 5">
            <a:extLst>
              <a:ext uri="{FF2B5EF4-FFF2-40B4-BE49-F238E27FC236}">
                <a16:creationId xmlns:a16="http://schemas.microsoft.com/office/drawing/2014/main" id="{A9B4E2D8-F084-45A8-66C3-264AC3D36CF1}"/>
              </a:ext>
            </a:extLst>
          </p:cNvPr>
          <p:cNvSpPr/>
          <p:nvPr/>
        </p:nvSpPr>
        <p:spPr>
          <a:xfrm>
            <a:off x="6156960" y="1630045"/>
            <a:ext cx="2430780" cy="444881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矩形 6">
            <a:extLst>
              <a:ext uri="{FF2B5EF4-FFF2-40B4-BE49-F238E27FC236}">
                <a16:creationId xmlns:a16="http://schemas.microsoft.com/office/drawing/2014/main" id="{DD91F2D3-D445-DA9B-0158-411C9E7CBDA2}"/>
              </a:ext>
            </a:extLst>
          </p:cNvPr>
          <p:cNvSpPr/>
          <p:nvPr/>
        </p:nvSpPr>
        <p:spPr>
          <a:xfrm>
            <a:off x="8902700" y="1635125"/>
            <a:ext cx="2673604" cy="443865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文本框 7">
            <a:extLst>
              <a:ext uri="{FF2B5EF4-FFF2-40B4-BE49-F238E27FC236}">
                <a16:creationId xmlns:a16="http://schemas.microsoft.com/office/drawing/2014/main" id="{3E0E2BA8-B6E0-598D-D92F-B55FC238A7E2}"/>
              </a:ext>
            </a:extLst>
          </p:cNvPr>
          <p:cNvSpPr txBox="1"/>
          <p:nvPr/>
        </p:nvSpPr>
        <p:spPr>
          <a:xfrm>
            <a:off x="835584" y="1812061"/>
            <a:ext cx="2072692" cy="1152239"/>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实现数据安全、可靠和高效传输是互联网的核心目标。</a:t>
            </a:r>
          </a:p>
        </p:txBody>
      </p:sp>
      <p:sp>
        <p:nvSpPr>
          <p:cNvPr id="9" name="文本框 8">
            <a:extLst>
              <a:ext uri="{FF2B5EF4-FFF2-40B4-BE49-F238E27FC236}">
                <a16:creationId xmlns:a16="http://schemas.microsoft.com/office/drawing/2014/main" id="{3E099F64-437D-16CE-D126-934F9E46D31D}"/>
              </a:ext>
            </a:extLst>
          </p:cNvPr>
          <p:cNvSpPr txBox="1"/>
          <p:nvPr/>
        </p:nvSpPr>
        <p:spPr>
          <a:xfrm>
            <a:off x="3572071" y="1850946"/>
            <a:ext cx="2072692" cy="1517851"/>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在局域网内部，主要通过数据链路层协议来保障数据可靠传输；</a:t>
            </a:r>
          </a:p>
        </p:txBody>
      </p:sp>
      <p:sp>
        <p:nvSpPr>
          <p:cNvPr id="10" name="文本框 9">
            <a:extLst>
              <a:ext uri="{FF2B5EF4-FFF2-40B4-BE49-F238E27FC236}">
                <a16:creationId xmlns:a16="http://schemas.microsoft.com/office/drawing/2014/main" id="{CB76FE99-3499-D07A-D269-9D88AD1A3C9B}"/>
              </a:ext>
            </a:extLst>
          </p:cNvPr>
          <p:cNvSpPr txBox="1"/>
          <p:nvPr/>
        </p:nvSpPr>
        <p:spPr>
          <a:xfrm>
            <a:off x="6298142" y="1855445"/>
            <a:ext cx="2072692" cy="1883464"/>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在广域网之中，主要通过传输层协议来进一步提高数据传输的可靠性，防止链路拥堵。</a:t>
            </a:r>
          </a:p>
        </p:txBody>
      </p:sp>
      <p:sp>
        <p:nvSpPr>
          <p:cNvPr id="11" name="文本框 10">
            <a:extLst>
              <a:ext uri="{FF2B5EF4-FFF2-40B4-BE49-F238E27FC236}">
                <a16:creationId xmlns:a16="http://schemas.microsoft.com/office/drawing/2014/main" id="{34DA7694-42C7-5AD5-6C72-622EF8036B82}"/>
              </a:ext>
            </a:extLst>
          </p:cNvPr>
          <p:cNvSpPr txBox="1"/>
          <p:nvPr/>
        </p:nvSpPr>
        <p:spPr>
          <a:xfrm>
            <a:off x="9007419" y="1850946"/>
            <a:ext cx="2568885" cy="3150350"/>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下面重点介绍其中的两种典型数据传输协议：</a:t>
            </a:r>
            <a:endParaRPr lang="en-US" altLang="zh-CN" dirty="0">
              <a:latin typeface="Segoe UI" panose="020B0502040204020203" pitchFamily="34" charset="0"/>
              <a:ea typeface="微软雅黑" panose="020B0503020204020204" pitchFamily="34" charset="-122"/>
              <a:cs typeface="+mn-ea"/>
              <a:sym typeface="Segoe UI" panose="020B0502040204020203" pitchFamily="34" charset="0"/>
            </a:endParaRPr>
          </a:p>
          <a:p>
            <a:pPr marL="285750" indent="-285750" algn="just" fontAlgn="auto">
              <a:lnSpc>
                <a:spcPct val="120000"/>
              </a:lnSpc>
              <a:buClr>
                <a:schemeClr val="accent6"/>
              </a:buClr>
              <a:buFont typeface="Wingdings" panose="05000000000000000000" pitchFamily="2" charset="2"/>
              <a:buChar char="Ø"/>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HDLC</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协议：高级数据链路控制（</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High-1evel Data Control</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）协议</a:t>
            </a:r>
          </a:p>
          <a:p>
            <a:pPr marL="285750" indent="-285750" algn="just" fontAlgn="auto">
              <a:lnSpc>
                <a:spcPct val="120000"/>
              </a:lnSpc>
              <a:buClr>
                <a:schemeClr val="accent6"/>
              </a:buClr>
              <a:buFont typeface="Wingdings" panose="05000000000000000000" pitchFamily="2" charset="2"/>
              <a:buChar char="Ø"/>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协议：传输控制协议（</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Transmission Control Protocol</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p>
        </p:txBody>
      </p:sp>
      <p:cxnSp>
        <p:nvCxnSpPr>
          <p:cNvPr id="22" name="直接连接符 21">
            <a:extLst>
              <a:ext uri="{FF2B5EF4-FFF2-40B4-BE49-F238E27FC236}">
                <a16:creationId xmlns:a16="http://schemas.microsoft.com/office/drawing/2014/main" id="{1B20963C-19EB-69B5-4880-B9529560EB19}"/>
              </a:ext>
            </a:extLst>
          </p:cNvPr>
          <p:cNvCxnSpPr/>
          <p:nvPr/>
        </p:nvCxnSpPr>
        <p:spPr>
          <a:xfrm>
            <a:off x="6736715" y="389572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EE08A424-AA78-43B0-8F32-CFD2E0A74E1F}"/>
              </a:ext>
            </a:extLst>
          </p:cNvPr>
          <p:cNvCxnSpPr/>
          <p:nvPr/>
        </p:nvCxnSpPr>
        <p:spPr>
          <a:xfrm>
            <a:off x="6736715" y="409638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9B22FA9C-8227-C48B-B609-2D0C3F8CDFB9}"/>
              </a:ext>
            </a:extLst>
          </p:cNvPr>
          <p:cNvCxnSpPr/>
          <p:nvPr/>
        </p:nvCxnSpPr>
        <p:spPr>
          <a:xfrm>
            <a:off x="6736715" y="429704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514829D3-A5F5-279E-F43F-40482FBFDE30}"/>
              </a:ext>
            </a:extLst>
          </p:cNvPr>
          <p:cNvCxnSpPr/>
          <p:nvPr/>
        </p:nvCxnSpPr>
        <p:spPr>
          <a:xfrm>
            <a:off x="6736715" y="449770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59F456DD-ED07-B218-93B5-38E7F4E63B88}"/>
              </a:ext>
            </a:extLst>
          </p:cNvPr>
          <p:cNvCxnSpPr/>
          <p:nvPr/>
        </p:nvCxnSpPr>
        <p:spPr>
          <a:xfrm>
            <a:off x="6736715" y="469836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902C8E4B-460E-C6E0-03CB-544F912132BB}"/>
              </a:ext>
            </a:extLst>
          </p:cNvPr>
          <p:cNvCxnSpPr/>
          <p:nvPr/>
        </p:nvCxnSpPr>
        <p:spPr>
          <a:xfrm>
            <a:off x="6736715" y="489902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39FEE8FA-450D-1547-A672-EA56C2F53096}"/>
              </a:ext>
            </a:extLst>
          </p:cNvPr>
          <p:cNvCxnSpPr/>
          <p:nvPr/>
        </p:nvCxnSpPr>
        <p:spPr>
          <a:xfrm>
            <a:off x="6736715" y="509968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AF7E12FA-E744-E6DE-5616-63B1593D78B3}"/>
              </a:ext>
            </a:extLst>
          </p:cNvPr>
          <p:cNvCxnSpPr/>
          <p:nvPr/>
        </p:nvCxnSpPr>
        <p:spPr>
          <a:xfrm>
            <a:off x="6736715" y="530034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5771EC1D-FED0-455A-E80D-3C5B6E36C717}"/>
              </a:ext>
            </a:extLst>
          </p:cNvPr>
          <p:cNvCxnSpPr/>
          <p:nvPr/>
        </p:nvCxnSpPr>
        <p:spPr>
          <a:xfrm>
            <a:off x="6736715" y="550100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F24AABF2-6B3A-9D62-7E35-84F94AA8D60C}"/>
              </a:ext>
            </a:extLst>
          </p:cNvPr>
          <p:cNvCxnSpPr/>
          <p:nvPr/>
        </p:nvCxnSpPr>
        <p:spPr>
          <a:xfrm>
            <a:off x="6736715" y="570166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3D8F23A3-323B-15BB-6A5F-B50316C03CC1}"/>
              </a:ext>
            </a:extLst>
          </p:cNvPr>
          <p:cNvCxnSpPr/>
          <p:nvPr/>
        </p:nvCxnSpPr>
        <p:spPr>
          <a:xfrm>
            <a:off x="1138555" y="389572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ECD23AB6-CDEF-0AAD-08DF-76A0965FFB80}"/>
              </a:ext>
            </a:extLst>
          </p:cNvPr>
          <p:cNvCxnSpPr/>
          <p:nvPr/>
        </p:nvCxnSpPr>
        <p:spPr>
          <a:xfrm>
            <a:off x="1138555" y="409638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161D4362-B2E1-721B-4AE0-624543FF8F12}"/>
              </a:ext>
            </a:extLst>
          </p:cNvPr>
          <p:cNvCxnSpPr/>
          <p:nvPr/>
        </p:nvCxnSpPr>
        <p:spPr>
          <a:xfrm>
            <a:off x="1138555" y="429704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43FF6C64-E95A-B0D7-B678-1F3EA717CF93}"/>
              </a:ext>
            </a:extLst>
          </p:cNvPr>
          <p:cNvCxnSpPr/>
          <p:nvPr/>
        </p:nvCxnSpPr>
        <p:spPr>
          <a:xfrm>
            <a:off x="1138555" y="449770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636F6A1A-151A-BCC4-F184-A70F5A213FEB}"/>
              </a:ext>
            </a:extLst>
          </p:cNvPr>
          <p:cNvCxnSpPr/>
          <p:nvPr/>
        </p:nvCxnSpPr>
        <p:spPr>
          <a:xfrm>
            <a:off x="1138555" y="469836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1959FEB7-FE4A-3DD0-2FBB-2D23CD12B1DE}"/>
              </a:ext>
            </a:extLst>
          </p:cNvPr>
          <p:cNvCxnSpPr/>
          <p:nvPr/>
        </p:nvCxnSpPr>
        <p:spPr>
          <a:xfrm>
            <a:off x="1138555" y="489902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763BBA78-45C3-F5B5-5C0D-09A7BBCA91BE}"/>
              </a:ext>
            </a:extLst>
          </p:cNvPr>
          <p:cNvCxnSpPr/>
          <p:nvPr/>
        </p:nvCxnSpPr>
        <p:spPr>
          <a:xfrm>
            <a:off x="1138555" y="509968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A7E925F8-1C0C-BC9F-1C3F-997E714DD7D4}"/>
              </a:ext>
            </a:extLst>
          </p:cNvPr>
          <p:cNvCxnSpPr/>
          <p:nvPr/>
        </p:nvCxnSpPr>
        <p:spPr>
          <a:xfrm>
            <a:off x="1138555" y="530034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AE8B4A0F-2CE1-79B4-D6E6-61EAE7FC575E}"/>
              </a:ext>
            </a:extLst>
          </p:cNvPr>
          <p:cNvCxnSpPr/>
          <p:nvPr/>
        </p:nvCxnSpPr>
        <p:spPr>
          <a:xfrm>
            <a:off x="1138555" y="550100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3A4B49BB-CB5D-FF4D-6690-812D964D1D62}"/>
              </a:ext>
            </a:extLst>
          </p:cNvPr>
          <p:cNvCxnSpPr/>
          <p:nvPr/>
        </p:nvCxnSpPr>
        <p:spPr>
          <a:xfrm>
            <a:off x="1138555" y="570166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63E34918-F0DB-22C5-6144-4C231F9F4ECA}"/>
              </a:ext>
            </a:extLst>
          </p:cNvPr>
          <p:cNvCxnSpPr/>
          <p:nvPr/>
        </p:nvCxnSpPr>
        <p:spPr>
          <a:xfrm>
            <a:off x="3883660" y="389572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409F81A3-0C71-85B7-7FD2-0468EFF70930}"/>
              </a:ext>
            </a:extLst>
          </p:cNvPr>
          <p:cNvCxnSpPr/>
          <p:nvPr/>
        </p:nvCxnSpPr>
        <p:spPr>
          <a:xfrm>
            <a:off x="3883660" y="409638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82D56932-FB32-5665-0E75-722A388E03C4}"/>
              </a:ext>
            </a:extLst>
          </p:cNvPr>
          <p:cNvCxnSpPr/>
          <p:nvPr/>
        </p:nvCxnSpPr>
        <p:spPr>
          <a:xfrm>
            <a:off x="3883660" y="429704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F0854AAD-ED4C-1D4B-5E49-7B457E98738D}"/>
              </a:ext>
            </a:extLst>
          </p:cNvPr>
          <p:cNvCxnSpPr/>
          <p:nvPr/>
        </p:nvCxnSpPr>
        <p:spPr>
          <a:xfrm>
            <a:off x="3883660" y="449770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BF33E1B8-C5E1-CAC5-6CD8-7490C394E050}"/>
              </a:ext>
            </a:extLst>
          </p:cNvPr>
          <p:cNvCxnSpPr/>
          <p:nvPr/>
        </p:nvCxnSpPr>
        <p:spPr>
          <a:xfrm>
            <a:off x="3883660" y="469836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9BCD1F16-AC30-B6CC-4B9C-E77887174C29}"/>
              </a:ext>
            </a:extLst>
          </p:cNvPr>
          <p:cNvCxnSpPr/>
          <p:nvPr/>
        </p:nvCxnSpPr>
        <p:spPr>
          <a:xfrm>
            <a:off x="3883660" y="489902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6C004F1B-5B3D-2F92-A7E6-B097C1B0448A}"/>
              </a:ext>
            </a:extLst>
          </p:cNvPr>
          <p:cNvCxnSpPr/>
          <p:nvPr/>
        </p:nvCxnSpPr>
        <p:spPr>
          <a:xfrm>
            <a:off x="3883660" y="509968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42B29B3D-4551-BFAA-5BD6-6EFA892BC951}"/>
              </a:ext>
            </a:extLst>
          </p:cNvPr>
          <p:cNvCxnSpPr/>
          <p:nvPr/>
        </p:nvCxnSpPr>
        <p:spPr>
          <a:xfrm>
            <a:off x="3883660" y="530034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6110B29E-5AFB-230E-5E15-CA6D5580F93A}"/>
              </a:ext>
            </a:extLst>
          </p:cNvPr>
          <p:cNvCxnSpPr/>
          <p:nvPr/>
        </p:nvCxnSpPr>
        <p:spPr>
          <a:xfrm>
            <a:off x="3883660" y="550100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913D0E07-3355-F3C9-01A4-EE440129346E}"/>
              </a:ext>
            </a:extLst>
          </p:cNvPr>
          <p:cNvCxnSpPr/>
          <p:nvPr/>
        </p:nvCxnSpPr>
        <p:spPr>
          <a:xfrm>
            <a:off x="3883660" y="5701665"/>
            <a:ext cx="148653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823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211596" y="139773"/>
            <a:ext cx="2929255" cy="583565"/>
          </a:xfrm>
          <a:prstGeom prst="rect">
            <a:avLst/>
          </a:prstGeom>
        </p:spPr>
        <p:txBody>
          <a:bodyPr wrap="none">
            <a:spAutoFit/>
          </a:bodyPr>
          <a:lstStyle/>
          <a:p>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第</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章学习目标</a:t>
            </a:r>
          </a:p>
        </p:txBody>
      </p:sp>
      <p:sp>
        <p:nvSpPr>
          <p:cNvPr id="70" name="椭圆 69"/>
          <p:cNvSpPr/>
          <p:nvPr/>
        </p:nvSpPr>
        <p:spPr>
          <a:xfrm>
            <a:off x="1318974" y="1590664"/>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1</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31" name="文本框 30"/>
          <p:cNvSpPr txBox="1"/>
          <p:nvPr/>
        </p:nvSpPr>
        <p:spPr>
          <a:xfrm>
            <a:off x="2052320" y="1524635"/>
            <a:ext cx="8599805" cy="4307840"/>
          </a:xfrm>
          <a:prstGeom prst="rect">
            <a:avLst/>
          </a:prstGeom>
          <a:noFill/>
        </p:spPr>
        <p:txBody>
          <a:bodyPr wrap="square">
            <a:spAutoFit/>
          </a:bodyPr>
          <a:lstStyle/>
          <a:p>
            <a:pPr fontAlgn="auto">
              <a:lnSpc>
                <a:spcPct val="132000"/>
              </a:lnSpc>
              <a:spcBef>
                <a:spcPts val="1800"/>
              </a:spcBef>
              <a:spcAft>
                <a:spcPts val="600"/>
              </a:spcAft>
            </a:pPr>
            <a:r>
              <a:rPr lang="zh-CN" altLang="en-US" sz="2200" dirty="0">
                <a:latin typeface="微软雅黑" panose="020B0503020204020204" pitchFamily="34" charset="-122"/>
                <a:ea typeface="微软雅黑" panose="020B0503020204020204" pitchFamily="34" charset="-122"/>
              </a:rPr>
              <a:t>理解计算机网络的概念及其分层体系。</a:t>
            </a:r>
          </a:p>
          <a:p>
            <a:pPr fontAlgn="auto">
              <a:lnSpc>
                <a:spcPct val="132000"/>
              </a:lnSpc>
              <a:spcBef>
                <a:spcPts val="1800"/>
              </a:spcBef>
              <a:spcAft>
                <a:spcPts val="600"/>
              </a:spcAft>
            </a:pPr>
            <a:r>
              <a:rPr lang="zh-CN" altLang="en-US" sz="2200" dirty="0">
                <a:latin typeface="微软雅黑" panose="020B0503020204020204" pitchFamily="34" charset="-122"/>
                <a:ea typeface="微软雅黑" panose="020B0503020204020204" pitchFamily="34" charset="-122"/>
              </a:rPr>
              <a:t>理解计算机网络在数据发送中的封装过程。</a:t>
            </a:r>
          </a:p>
          <a:p>
            <a:pPr fontAlgn="auto">
              <a:lnSpc>
                <a:spcPct val="132000"/>
              </a:lnSpc>
              <a:spcBef>
                <a:spcPts val="1800"/>
              </a:spcBef>
              <a:spcAft>
                <a:spcPts val="600"/>
              </a:spcAft>
            </a:pPr>
            <a:r>
              <a:rPr lang="zh-CN" altLang="en-US" sz="2200" dirty="0">
                <a:latin typeface="微软雅黑" panose="020B0503020204020204" pitchFamily="34" charset="-122"/>
                <a:ea typeface="微软雅黑" panose="020B0503020204020204" pitchFamily="34" charset="-122"/>
              </a:rPr>
              <a:t>理解计算机网络的节点身份标识协议和数据传输协议。</a:t>
            </a:r>
          </a:p>
          <a:p>
            <a:pPr fontAlgn="auto">
              <a:lnSpc>
                <a:spcPct val="132000"/>
              </a:lnSpc>
              <a:spcBef>
                <a:spcPts val="1800"/>
              </a:spcBef>
              <a:spcAft>
                <a:spcPts val="600"/>
              </a:spcAft>
            </a:pPr>
            <a:r>
              <a:rPr lang="zh-CN" altLang="en-US" sz="2200" dirty="0">
                <a:latin typeface="微软雅黑" panose="020B0503020204020204" pitchFamily="34" charset="-122"/>
                <a:ea typeface="微软雅黑" panose="020B0503020204020204" pitchFamily="34" charset="-122"/>
              </a:rPr>
              <a:t>理解计算机网络中的传输链路争用协议和资源共享协议。</a:t>
            </a:r>
          </a:p>
          <a:p>
            <a:pPr fontAlgn="auto">
              <a:lnSpc>
                <a:spcPct val="132000"/>
              </a:lnSpc>
              <a:spcBef>
                <a:spcPts val="1800"/>
              </a:spcBef>
              <a:spcAft>
                <a:spcPts val="600"/>
              </a:spcAft>
            </a:pPr>
            <a:r>
              <a:rPr lang="zh-CN" altLang="en-US" sz="2200" dirty="0">
                <a:latin typeface="微软雅黑" panose="020B0503020204020204" pitchFamily="34" charset="-122"/>
                <a:ea typeface="微软雅黑" panose="020B0503020204020204" pitchFamily="34" charset="-122"/>
              </a:rPr>
              <a:t>能够使用交换机和路由器搭建和配置计算机网络。</a:t>
            </a:r>
          </a:p>
          <a:p>
            <a:pPr fontAlgn="auto">
              <a:lnSpc>
                <a:spcPct val="132000"/>
              </a:lnSpc>
              <a:spcBef>
                <a:spcPts val="1800"/>
              </a:spcBef>
              <a:spcAft>
                <a:spcPts val="600"/>
              </a:spcAft>
            </a:pPr>
            <a:r>
              <a:rPr lang="zh-CN" altLang="en-US" sz="2200" dirty="0">
                <a:latin typeface="微软雅黑" panose="020B0503020204020204" pitchFamily="34" charset="-122"/>
                <a:ea typeface="微软雅黑" panose="020B0503020204020204" pitchFamily="34" charset="-122"/>
              </a:rPr>
              <a:t>理解计算机网络安全的概念，并能够在网络系统中实施身份认证。</a:t>
            </a:r>
          </a:p>
        </p:txBody>
      </p:sp>
      <p:sp>
        <p:nvSpPr>
          <p:cNvPr id="32" name="椭圆 31"/>
          <p:cNvSpPr/>
          <p:nvPr/>
        </p:nvSpPr>
        <p:spPr>
          <a:xfrm>
            <a:off x="1318974" y="2295514"/>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2</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33" name="椭圆 32"/>
          <p:cNvSpPr/>
          <p:nvPr/>
        </p:nvSpPr>
        <p:spPr>
          <a:xfrm>
            <a:off x="1318974" y="3028939"/>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3</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34" name="椭圆 33"/>
          <p:cNvSpPr/>
          <p:nvPr/>
        </p:nvSpPr>
        <p:spPr>
          <a:xfrm>
            <a:off x="1318974" y="3757284"/>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4</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35" name="椭圆 34"/>
          <p:cNvSpPr/>
          <p:nvPr/>
        </p:nvSpPr>
        <p:spPr>
          <a:xfrm>
            <a:off x="1318974" y="4535159"/>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5</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2" name="椭圆 1"/>
          <p:cNvSpPr/>
          <p:nvPr/>
        </p:nvSpPr>
        <p:spPr>
          <a:xfrm>
            <a:off x="1320244" y="5309224"/>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6</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4996496"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1</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）什么是</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HDLC</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协议？ </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 name="文本框 4">
            <a:extLst>
              <a:ext uri="{FF2B5EF4-FFF2-40B4-BE49-F238E27FC236}">
                <a16:creationId xmlns:a16="http://schemas.microsoft.com/office/drawing/2014/main" id="{E35C3BB3-95E4-5A86-AFD8-DFA04B9221B2}"/>
              </a:ext>
            </a:extLst>
          </p:cNvPr>
          <p:cNvSpPr txBox="1"/>
          <p:nvPr/>
        </p:nvSpPr>
        <p:spPr>
          <a:xfrm>
            <a:off x="913801" y="1677131"/>
            <a:ext cx="10364397" cy="4070794"/>
          </a:xfrm>
          <a:prstGeom prst="rect">
            <a:avLst/>
          </a:prstGeom>
          <a:noFill/>
        </p:spPr>
        <p:txBody>
          <a:bodyPr wrap="square" rtlCol="0">
            <a:spAutoFit/>
          </a:bodyPr>
          <a:lstStyle/>
          <a:p>
            <a:pPr marL="285750" indent="-285750" algn="just" fontAlgn="auto">
              <a:lnSpc>
                <a:spcPct val="132000"/>
              </a:lnSpc>
              <a:spcBef>
                <a:spcPts val="600"/>
              </a:spcBef>
              <a:spcAft>
                <a:spcPts val="600"/>
              </a:spcAft>
              <a:buClr>
                <a:srgbClr val="33A936"/>
              </a:buClr>
              <a:buFont typeface="Wingdings" panose="05000000000000000000" charset="0"/>
              <a:buChar char="Ø"/>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1974</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年，</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IBM</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公司推出面向比特的链路控制协议（</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SDLC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285750" indent="-285750" algn="just" fontAlgn="auto">
              <a:lnSpc>
                <a:spcPct val="132000"/>
              </a:lnSpc>
              <a:spcBef>
                <a:spcPts val="600"/>
              </a:spcBef>
              <a:spcAft>
                <a:spcPts val="600"/>
              </a:spcAft>
              <a:buClr>
                <a:srgbClr val="33A936"/>
              </a:buClr>
              <a:buFont typeface="Wingdings" panose="05000000000000000000" charset="0"/>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后来</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ISO</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把</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SDLC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修改后称为高级数据链路控制（</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HDLC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285750" indent="-285750" algn="just" fontAlgn="auto">
              <a:lnSpc>
                <a:spcPct val="132000"/>
              </a:lnSpc>
              <a:spcBef>
                <a:spcPts val="600"/>
              </a:spcBef>
              <a:spcAft>
                <a:spcPts val="600"/>
              </a:spcAft>
              <a:buClr>
                <a:srgbClr val="33A936"/>
              </a:buClr>
              <a:buFont typeface="Wingdings" panose="05000000000000000000" charset="0"/>
              <a:buChar char="Ø"/>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HDLC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是面向比特的数据链路控制协议的典型代表，该协议不依赖于任何一种字符编码集。</a:t>
            </a:r>
          </a:p>
          <a:p>
            <a:pPr marL="285750" indent="-285750" algn="just" fontAlgn="auto">
              <a:lnSpc>
                <a:spcPct val="132000"/>
              </a:lnSpc>
              <a:spcBef>
                <a:spcPts val="600"/>
              </a:spcBef>
              <a:spcAft>
                <a:spcPts val="600"/>
              </a:spcAft>
              <a:buClr>
                <a:srgbClr val="33A936"/>
              </a:buClr>
              <a:buFont typeface="Wingdings" panose="05000000000000000000" charset="0"/>
              <a:buChar char="Ø"/>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HDLC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协议支持两种类型的传输模式：同步传输模式和异步传输模式。</a:t>
            </a:r>
            <a:endPar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endParaRPr>
          </a:p>
          <a:p>
            <a:pPr marL="800100" lvl="1" indent="-342900" algn="just">
              <a:lnSpc>
                <a:spcPct val="132000"/>
              </a:lnSpc>
              <a:spcBef>
                <a:spcPts val="600"/>
              </a:spcBef>
              <a:spcAft>
                <a:spcPts val="600"/>
              </a:spcAft>
              <a:buClr>
                <a:srgbClr val="33A93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异步传输模式是以字节为单位来传输数据，并且需要采用额外的起始位和停止位来标记每个字节的开始和结束。</a:t>
            </a:r>
          </a:p>
          <a:p>
            <a:pPr marL="800100" lvl="1" indent="-342900" algn="just">
              <a:lnSpc>
                <a:spcPct val="132000"/>
              </a:lnSpc>
              <a:spcBef>
                <a:spcPts val="600"/>
              </a:spcBef>
              <a:spcAft>
                <a:spcPts val="600"/>
              </a:spcAft>
              <a:buClr>
                <a:srgbClr val="33A93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同步传输模式是以同定的时钟节拍来发送数据信号的。在计算机网络中，使用的是同步传输模式。</a:t>
            </a:r>
          </a:p>
        </p:txBody>
      </p:sp>
    </p:spTree>
    <p:extLst>
      <p:ext uri="{BB962C8B-B14F-4D97-AF65-F5344CB8AC3E}">
        <p14:creationId xmlns:p14="http://schemas.microsoft.com/office/powerpoint/2010/main" val="859465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141040"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2</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HDLC</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协议的结构是什么？</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文本框 3">
            <a:extLst>
              <a:ext uri="{FF2B5EF4-FFF2-40B4-BE49-F238E27FC236}">
                <a16:creationId xmlns:a16="http://schemas.microsoft.com/office/drawing/2014/main" id="{C1544989-B33A-B291-FCC5-42FD50B0CC61}"/>
              </a:ext>
            </a:extLst>
          </p:cNvPr>
          <p:cNvSpPr txBox="1"/>
          <p:nvPr/>
        </p:nvSpPr>
        <p:spPr>
          <a:xfrm>
            <a:off x="990599" y="1138351"/>
            <a:ext cx="10100829" cy="1505540"/>
          </a:xfrm>
          <a:prstGeom prst="rect">
            <a:avLst/>
          </a:prstGeom>
          <a:noFill/>
        </p:spPr>
        <p:txBody>
          <a:bodyPr wrap="square" rtlCol="0">
            <a:spAutoFit/>
          </a:bodyPr>
          <a:lstStyle/>
          <a:p>
            <a:pPr algn="l" fontAlgn="auto">
              <a:lnSpc>
                <a:spcPct val="132000"/>
              </a:lnSpc>
            </a:pP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HDLC</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的帧结构最多由六个字段组成，包括：标志字段（</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Flag</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）、地址字段（</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Address</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）、控制字段（</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Control</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）、信息字段（</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Information</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）、帧校验序列字段（</a:t>
            </a: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FCS</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）构成。如图所示。</a:t>
            </a:r>
          </a:p>
        </p:txBody>
      </p:sp>
      <p:cxnSp>
        <p:nvCxnSpPr>
          <p:cNvPr id="5" name="直接连接符 4">
            <a:extLst>
              <a:ext uri="{FF2B5EF4-FFF2-40B4-BE49-F238E27FC236}">
                <a16:creationId xmlns:a16="http://schemas.microsoft.com/office/drawing/2014/main" id="{5AF6CA25-E9D1-3B42-1DE3-9789BC7DEF65}"/>
              </a:ext>
            </a:extLst>
          </p:cNvPr>
          <p:cNvCxnSpPr>
            <a:cxnSpLocks/>
          </p:cNvCxnSpPr>
          <p:nvPr/>
        </p:nvCxnSpPr>
        <p:spPr>
          <a:xfrm>
            <a:off x="5667820" y="4086764"/>
            <a:ext cx="0" cy="2046617"/>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E8A9ADD7-B8AE-D1D1-9F94-087A4C9658D9}"/>
              </a:ext>
            </a:extLst>
          </p:cNvPr>
          <p:cNvSpPr txBox="1"/>
          <p:nvPr/>
        </p:nvSpPr>
        <p:spPr>
          <a:xfrm>
            <a:off x="990600" y="3881548"/>
            <a:ext cx="4363080" cy="2488823"/>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在实际应用中，由于传输信息也可能出现与标志字段</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F</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相同的的二进制数序列。为了将二者区分开来，</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HDLC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协议引入了“零比特插入”技术来解决这个问题，保证标志字段的唯一性和数据发送的透明性。</a:t>
            </a:r>
          </a:p>
        </p:txBody>
      </p:sp>
      <p:sp>
        <p:nvSpPr>
          <p:cNvPr id="7" name="文本框 6">
            <a:extLst>
              <a:ext uri="{FF2B5EF4-FFF2-40B4-BE49-F238E27FC236}">
                <a16:creationId xmlns:a16="http://schemas.microsoft.com/office/drawing/2014/main" id="{BB001BCD-DBF5-F371-02D4-BF557B9339F7}"/>
              </a:ext>
            </a:extLst>
          </p:cNvPr>
          <p:cNvSpPr txBox="1"/>
          <p:nvPr/>
        </p:nvSpPr>
        <p:spPr>
          <a:xfrm>
            <a:off x="2292350" y="2929683"/>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标志字段</a:t>
            </a:r>
            <a:r>
              <a:rPr lang="en-US" altLang="zh-CN" sz="2400" b="1" dirty="0">
                <a:latin typeface="Segoe UI" panose="020B0502040204020203" pitchFamily="34" charset="0"/>
                <a:ea typeface="微软雅黑" panose="020B0503020204020204" pitchFamily="34" charset="-122"/>
                <a:cs typeface="+mn-ea"/>
                <a:sym typeface="Segoe UI" panose="020B0502040204020203" pitchFamily="34" charset="0"/>
              </a:rPr>
              <a:t>F</a:t>
            </a:r>
            <a:endPar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椭圆 7">
            <a:extLst>
              <a:ext uri="{FF2B5EF4-FFF2-40B4-BE49-F238E27FC236}">
                <a16:creationId xmlns:a16="http://schemas.microsoft.com/office/drawing/2014/main" id="{310C4E28-FC51-DB68-E607-9BF5AB6E4D45}"/>
              </a:ext>
            </a:extLst>
          </p:cNvPr>
          <p:cNvSpPr/>
          <p:nvPr/>
        </p:nvSpPr>
        <p:spPr>
          <a:xfrm>
            <a:off x="990363" y="2742571"/>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1</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14" name="矩形 13">
            <a:extLst>
              <a:ext uri="{FF2B5EF4-FFF2-40B4-BE49-F238E27FC236}">
                <a16:creationId xmlns:a16="http://schemas.microsoft.com/office/drawing/2014/main" id="{C146D47C-C0AB-1BE2-4A52-7BF8693961CA}"/>
              </a:ext>
            </a:extLst>
          </p:cNvPr>
          <p:cNvSpPr/>
          <p:nvPr/>
        </p:nvSpPr>
        <p:spPr>
          <a:xfrm>
            <a:off x="6185145" y="3962699"/>
            <a:ext cx="5203048"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altLang="zh-CN" sz="2000" dirty="0" err="1">
                <a:solidFill>
                  <a:schemeClr val="bg1"/>
                </a:solidFill>
                <a:latin typeface="Segoe UI" panose="020B0502040204020203" pitchFamily="34" charset="0"/>
                <a:ea typeface="微软雅黑" panose="020B0503020204020204" pitchFamily="34" charset="-122"/>
                <a:cs typeface="+mn-ea"/>
              </a:rPr>
              <a:t>HDLC</a:t>
            </a:r>
            <a:r>
              <a:rPr lang="zh-CN" altLang="zh-CN" sz="2000" dirty="0">
                <a:solidFill>
                  <a:schemeClr val="bg1"/>
                </a:solidFill>
                <a:latin typeface="Segoe UI" panose="020B0502040204020203" pitchFamily="34" charset="0"/>
                <a:ea typeface="微软雅黑" panose="020B0503020204020204" pitchFamily="34" charset="-122"/>
                <a:cs typeface="+mn-ea"/>
              </a:rPr>
              <a:t>标志字段</a:t>
            </a:r>
            <a:r>
              <a:rPr lang="en-US" altLang="zh-CN" sz="2000" dirty="0">
                <a:solidFill>
                  <a:schemeClr val="bg1"/>
                </a:solidFill>
                <a:latin typeface="Segoe UI" panose="020B0502040204020203" pitchFamily="34" charset="0"/>
                <a:ea typeface="微软雅黑" panose="020B0503020204020204" pitchFamily="34" charset="-122"/>
                <a:cs typeface="+mn-ea"/>
              </a:rPr>
              <a:t>F</a:t>
            </a:r>
            <a:r>
              <a:rPr lang="zh-CN" altLang="zh-CN" sz="2000" dirty="0">
                <a:solidFill>
                  <a:schemeClr val="bg1"/>
                </a:solidFill>
                <a:latin typeface="Segoe UI" panose="020B0502040204020203" pitchFamily="34" charset="0"/>
                <a:ea typeface="微软雅黑" panose="020B0503020204020204" pitchFamily="34" charset="-122"/>
                <a:cs typeface="+mn-ea"/>
              </a:rPr>
              <a:t>的位模式是</a:t>
            </a:r>
            <a:r>
              <a:rPr lang="en-US" altLang="zh-CN" sz="2000" dirty="0">
                <a:solidFill>
                  <a:schemeClr val="bg1"/>
                </a:solidFill>
                <a:latin typeface="Segoe UI" panose="020B0502040204020203" pitchFamily="34" charset="0"/>
                <a:ea typeface="微软雅黑" panose="020B0503020204020204" pitchFamily="34" charset="-122"/>
                <a:cs typeface="+mn-ea"/>
              </a:rPr>
              <a:t>01111110</a:t>
            </a:r>
            <a:r>
              <a:rPr lang="zh-CN" altLang="zh-CN" sz="2000" dirty="0">
                <a:solidFill>
                  <a:schemeClr val="bg1"/>
                </a:solidFill>
                <a:latin typeface="Segoe UI" panose="020B0502040204020203" pitchFamily="34" charset="0"/>
                <a:ea typeface="微软雅黑" panose="020B0503020204020204" pitchFamily="34" charset="-122"/>
                <a:cs typeface="+mn-ea"/>
              </a:rPr>
              <a:t>。</a:t>
            </a:r>
          </a:p>
        </p:txBody>
      </p:sp>
      <p:pic>
        <p:nvPicPr>
          <p:cNvPr id="15" name="Picture 2">
            <a:extLst>
              <a:ext uri="{FF2B5EF4-FFF2-40B4-BE49-F238E27FC236}">
                <a16:creationId xmlns:a16="http://schemas.microsoft.com/office/drawing/2014/main" id="{F5559E83-D64E-A450-BEA2-67C94B0CF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520576"/>
            <a:ext cx="5292192" cy="1982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矩形: 圆角 17">
            <a:extLst>
              <a:ext uri="{FF2B5EF4-FFF2-40B4-BE49-F238E27FC236}">
                <a16:creationId xmlns:a16="http://schemas.microsoft.com/office/drawing/2014/main" id="{04940CC0-1A55-8C46-9E3A-FD77BFFA07F7}"/>
              </a:ext>
            </a:extLst>
          </p:cNvPr>
          <p:cNvSpPr/>
          <p:nvPr/>
        </p:nvSpPr>
        <p:spPr>
          <a:xfrm>
            <a:off x="6361262" y="4555080"/>
            <a:ext cx="850421" cy="51725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94293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FC3CAC47-9C25-D526-269E-BA2714671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107" y="3170710"/>
            <a:ext cx="6601708" cy="2472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211596" y="139773"/>
            <a:ext cx="6141040"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2</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HDLC</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协议的结构是什么？</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 name="直接连接符 4">
            <a:extLst>
              <a:ext uri="{FF2B5EF4-FFF2-40B4-BE49-F238E27FC236}">
                <a16:creationId xmlns:a16="http://schemas.microsoft.com/office/drawing/2014/main" id="{5AF6CA25-E9D1-3B42-1DE3-9789BC7DEF65}"/>
              </a:ext>
            </a:extLst>
          </p:cNvPr>
          <p:cNvCxnSpPr>
            <a:cxnSpLocks/>
          </p:cNvCxnSpPr>
          <p:nvPr/>
        </p:nvCxnSpPr>
        <p:spPr>
          <a:xfrm>
            <a:off x="5012213" y="3160501"/>
            <a:ext cx="0" cy="2800352"/>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E8A9ADD7-B8AE-D1D1-9F94-087A4C9658D9}"/>
              </a:ext>
            </a:extLst>
          </p:cNvPr>
          <p:cNvSpPr txBox="1"/>
          <p:nvPr/>
        </p:nvSpPr>
        <p:spPr>
          <a:xfrm>
            <a:off x="990600" y="2993028"/>
            <a:ext cx="3808719" cy="2895088"/>
          </a:xfrm>
          <a:prstGeom prst="rect">
            <a:avLst/>
          </a:prstGeom>
          <a:noFill/>
        </p:spPr>
        <p:txBody>
          <a:bodyPr wrap="square" rtlCol="0">
            <a:spAutoFit/>
          </a:bodyPr>
          <a:lstStyle/>
          <a:p>
            <a:pPr algn="just"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该字段指定接收者的地址。地址字段默认为</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个字节（最多可寻址</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254</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台主机），也可扩展到多个字节。当地址字段</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为全“</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是，就是广播方式，全“</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0”</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时则是无效地址。在以太网络中，</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HDLC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的地址字段长度为</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6</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个字节。</a:t>
            </a:r>
          </a:p>
        </p:txBody>
      </p:sp>
      <p:sp>
        <p:nvSpPr>
          <p:cNvPr id="7" name="文本框 6">
            <a:extLst>
              <a:ext uri="{FF2B5EF4-FFF2-40B4-BE49-F238E27FC236}">
                <a16:creationId xmlns:a16="http://schemas.microsoft.com/office/drawing/2014/main" id="{BB001BCD-DBF5-F371-02D4-BF557B9339F7}"/>
              </a:ext>
            </a:extLst>
          </p:cNvPr>
          <p:cNvSpPr txBox="1"/>
          <p:nvPr/>
        </p:nvSpPr>
        <p:spPr>
          <a:xfrm>
            <a:off x="2292350" y="2041163"/>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地址字段</a:t>
            </a:r>
            <a:r>
              <a:rPr lang="en-US" altLang="zh-CN" sz="2400" b="1" dirty="0">
                <a:latin typeface="Segoe UI" panose="020B0502040204020203" pitchFamily="34" charset="0"/>
                <a:ea typeface="微软雅黑" panose="020B0503020204020204" pitchFamily="34" charset="-122"/>
                <a:cs typeface="+mn-ea"/>
                <a:sym typeface="Segoe UI" panose="020B0502040204020203" pitchFamily="34" charset="0"/>
              </a:rPr>
              <a:t>A</a:t>
            </a:r>
            <a:endPar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椭圆 7">
            <a:extLst>
              <a:ext uri="{FF2B5EF4-FFF2-40B4-BE49-F238E27FC236}">
                <a16:creationId xmlns:a16="http://schemas.microsoft.com/office/drawing/2014/main" id="{310C4E28-FC51-DB68-E607-9BF5AB6E4D45}"/>
              </a:ext>
            </a:extLst>
          </p:cNvPr>
          <p:cNvSpPr/>
          <p:nvPr/>
        </p:nvSpPr>
        <p:spPr>
          <a:xfrm>
            <a:off x="990363" y="1854051"/>
            <a:ext cx="953133" cy="95313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2</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18" name="矩形: 圆角 17">
            <a:extLst>
              <a:ext uri="{FF2B5EF4-FFF2-40B4-BE49-F238E27FC236}">
                <a16:creationId xmlns:a16="http://schemas.microsoft.com/office/drawing/2014/main" id="{04940CC0-1A55-8C46-9E3A-FD77BFFA07F7}"/>
              </a:ext>
            </a:extLst>
          </p:cNvPr>
          <p:cNvSpPr/>
          <p:nvPr/>
        </p:nvSpPr>
        <p:spPr>
          <a:xfrm>
            <a:off x="6611426" y="3273722"/>
            <a:ext cx="850421" cy="51725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8382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FC3CAC47-9C25-D526-269E-BA2714671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107" y="2696258"/>
            <a:ext cx="6601708" cy="2472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211596" y="139773"/>
            <a:ext cx="6141040"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2</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HDLC</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协议的结构是什么？</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 name="直接连接符 4">
            <a:extLst>
              <a:ext uri="{FF2B5EF4-FFF2-40B4-BE49-F238E27FC236}">
                <a16:creationId xmlns:a16="http://schemas.microsoft.com/office/drawing/2014/main" id="{5AF6CA25-E9D1-3B42-1DE3-9789BC7DEF65}"/>
              </a:ext>
            </a:extLst>
          </p:cNvPr>
          <p:cNvCxnSpPr>
            <a:cxnSpLocks/>
          </p:cNvCxnSpPr>
          <p:nvPr/>
        </p:nvCxnSpPr>
        <p:spPr>
          <a:xfrm>
            <a:off x="5012213" y="2686049"/>
            <a:ext cx="0" cy="2800352"/>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E8A9ADD7-B8AE-D1D1-9F94-087A4C9658D9}"/>
              </a:ext>
            </a:extLst>
          </p:cNvPr>
          <p:cNvSpPr txBox="1"/>
          <p:nvPr/>
        </p:nvSpPr>
        <p:spPr>
          <a:xfrm>
            <a:off x="990600" y="2518576"/>
            <a:ext cx="3808719" cy="3707618"/>
          </a:xfrm>
          <a:prstGeom prst="rect">
            <a:avLst/>
          </a:prstGeom>
          <a:noFill/>
        </p:spPr>
        <p:txBody>
          <a:bodyPr wrap="square" rtlCol="0">
            <a:spAutoFit/>
          </a:bodyPr>
          <a:lstStyle/>
          <a:p>
            <a:pPr marL="342900" indent="-342900" algn="just" fontAlgn="auto">
              <a:lnSpc>
                <a:spcPct val="132000"/>
              </a:lnSpc>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该字段用于指示帧的类型、指定各种命令及响应方式，以便对链路进行监控，长度默认为</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个字节，可以扩展到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2</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字节。</a:t>
            </a:r>
          </a:p>
          <a:p>
            <a:pPr marL="342900" indent="-342900" algn="just" fontAlgn="auto">
              <a:lnSpc>
                <a:spcPct val="132000"/>
              </a:lnSpc>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根据控制字段</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最高两个比特的取值，可以将</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HDLC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帧指定为信息帧、监督帧和无编号帧三种类型。</a:t>
            </a:r>
          </a:p>
        </p:txBody>
      </p:sp>
      <p:sp>
        <p:nvSpPr>
          <p:cNvPr id="7" name="文本框 6">
            <a:extLst>
              <a:ext uri="{FF2B5EF4-FFF2-40B4-BE49-F238E27FC236}">
                <a16:creationId xmlns:a16="http://schemas.microsoft.com/office/drawing/2014/main" id="{BB001BCD-DBF5-F371-02D4-BF557B9339F7}"/>
              </a:ext>
            </a:extLst>
          </p:cNvPr>
          <p:cNvSpPr txBox="1"/>
          <p:nvPr/>
        </p:nvSpPr>
        <p:spPr>
          <a:xfrm>
            <a:off x="2292350" y="1566711"/>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控制字段</a:t>
            </a:r>
            <a:r>
              <a:rPr lang="en-US" altLang="zh-CN" sz="2400" b="1" dirty="0">
                <a:latin typeface="Segoe UI" panose="020B0502040204020203" pitchFamily="34" charset="0"/>
                <a:ea typeface="微软雅黑" panose="020B0503020204020204" pitchFamily="34" charset="-122"/>
                <a:cs typeface="+mn-ea"/>
                <a:sym typeface="Segoe UI" panose="020B0502040204020203" pitchFamily="34" charset="0"/>
              </a:rPr>
              <a:t>C</a:t>
            </a:r>
            <a:endPar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椭圆 7">
            <a:extLst>
              <a:ext uri="{FF2B5EF4-FFF2-40B4-BE49-F238E27FC236}">
                <a16:creationId xmlns:a16="http://schemas.microsoft.com/office/drawing/2014/main" id="{310C4E28-FC51-DB68-E607-9BF5AB6E4D45}"/>
              </a:ext>
            </a:extLst>
          </p:cNvPr>
          <p:cNvSpPr/>
          <p:nvPr/>
        </p:nvSpPr>
        <p:spPr>
          <a:xfrm>
            <a:off x="990363" y="1379599"/>
            <a:ext cx="953133" cy="95313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3</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18" name="矩形: 圆角 17">
            <a:extLst>
              <a:ext uri="{FF2B5EF4-FFF2-40B4-BE49-F238E27FC236}">
                <a16:creationId xmlns:a16="http://schemas.microsoft.com/office/drawing/2014/main" id="{04940CC0-1A55-8C46-9E3A-FD77BFFA07F7}"/>
              </a:ext>
            </a:extLst>
          </p:cNvPr>
          <p:cNvSpPr/>
          <p:nvPr/>
        </p:nvSpPr>
        <p:spPr>
          <a:xfrm>
            <a:off x="7456811" y="2799270"/>
            <a:ext cx="850421" cy="51725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70135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FC3CAC47-9C25-D526-269E-BA2714671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107" y="2696258"/>
            <a:ext cx="6601708" cy="2472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211596" y="139773"/>
            <a:ext cx="6141040"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2</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HDLC</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协议的结构是什么？</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 name="直接连接符 4">
            <a:extLst>
              <a:ext uri="{FF2B5EF4-FFF2-40B4-BE49-F238E27FC236}">
                <a16:creationId xmlns:a16="http://schemas.microsoft.com/office/drawing/2014/main" id="{5AF6CA25-E9D1-3B42-1DE3-9789BC7DEF65}"/>
              </a:ext>
            </a:extLst>
          </p:cNvPr>
          <p:cNvCxnSpPr>
            <a:cxnSpLocks/>
          </p:cNvCxnSpPr>
          <p:nvPr/>
        </p:nvCxnSpPr>
        <p:spPr>
          <a:xfrm>
            <a:off x="5012213" y="2686049"/>
            <a:ext cx="0" cy="2800352"/>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E8A9ADD7-B8AE-D1D1-9F94-087A4C9658D9}"/>
              </a:ext>
            </a:extLst>
          </p:cNvPr>
          <p:cNvSpPr txBox="1"/>
          <p:nvPr/>
        </p:nvSpPr>
        <p:spPr>
          <a:xfrm>
            <a:off x="990600" y="2518576"/>
            <a:ext cx="3808719" cy="2895088"/>
          </a:xfrm>
          <a:prstGeom prst="rect">
            <a:avLst/>
          </a:prstGeom>
          <a:noFill/>
        </p:spPr>
        <p:txBody>
          <a:bodyPr wrap="square" rtlCol="0">
            <a:spAutoFit/>
          </a:bodyPr>
          <a:lstStyle/>
          <a:p>
            <a:pPr algn="just" fontAlgn="auto">
              <a:lnSpc>
                <a:spcPct val="132000"/>
              </a:lnSpc>
              <a:buClr>
                <a:schemeClr val="accent6"/>
              </a:buClr>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该字段承载来自网络层的数据包（如</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数据包）。它的长度由帧校验字段</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FCS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或通讯节点的缓存容量来决定。使用较多的上限是</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1000-2000</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比特，下限是</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0</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帧时）。在以太网中，信息字段</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的长度为</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46</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字节</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~1500</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字节之间。</a:t>
            </a:r>
          </a:p>
        </p:txBody>
      </p:sp>
      <p:sp>
        <p:nvSpPr>
          <p:cNvPr id="7" name="文本框 6">
            <a:extLst>
              <a:ext uri="{FF2B5EF4-FFF2-40B4-BE49-F238E27FC236}">
                <a16:creationId xmlns:a16="http://schemas.microsoft.com/office/drawing/2014/main" id="{BB001BCD-DBF5-F371-02D4-BF557B9339F7}"/>
              </a:ext>
            </a:extLst>
          </p:cNvPr>
          <p:cNvSpPr txBox="1"/>
          <p:nvPr/>
        </p:nvSpPr>
        <p:spPr>
          <a:xfrm>
            <a:off x="2292350" y="1566711"/>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信息字段</a:t>
            </a:r>
            <a:r>
              <a:rPr lang="en-US" altLang="zh-CN" sz="2400" b="1" dirty="0">
                <a:latin typeface="Segoe UI" panose="020B0502040204020203" pitchFamily="34" charset="0"/>
                <a:ea typeface="微软雅黑" panose="020B0503020204020204" pitchFamily="34" charset="-122"/>
                <a:cs typeface="+mn-ea"/>
                <a:sym typeface="Segoe UI" panose="020B0502040204020203" pitchFamily="34" charset="0"/>
              </a:rPr>
              <a:t>I</a:t>
            </a:r>
            <a:endPar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椭圆 7">
            <a:extLst>
              <a:ext uri="{FF2B5EF4-FFF2-40B4-BE49-F238E27FC236}">
                <a16:creationId xmlns:a16="http://schemas.microsoft.com/office/drawing/2014/main" id="{310C4E28-FC51-DB68-E607-9BF5AB6E4D45}"/>
              </a:ext>
            </a:extLst>
          </p:cNvPr>
          <p:cNvSpPr/>
          <p:nvPr/>
        </p:nvSpPr>
        <p:spPr>
          <a:xfrm>
            <a:off x="990363" y="1379599"/>
            <a:ext cx="953133" cy="95313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4</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18" name="矩形: 圆角 17">
            <a:extLst>
              <a:ext uri="{FF2B5EF4-FFF2-40B4-BE49-F238E27FC236}">
                <a16:creationId xmlns:a16="http://schemas.microsoft.com/office/drawing/2014/main" id="{04940CC0-1A55-8C46-9E3A-FD77BFFA07F7}"/>
              </a:ext>
            </a:extLst>
          </p:cNvPr>
          <p:cNvSpPr/>
          <p:nvPr/>
        </p:nvSpPr>
        <p:spPr>
          <a:xfrm>
            <a:off x="8319456" y="2799270"/>
            <a:ext cx="850421" cy="51725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7667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FC3CAC47-9C25-D526-269E-BA2714671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107" y="2696258"/>
            <a:ext cx="6601708" cy="2472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211596" y="139773"/>
            <a:ext cx="6141040"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2</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HDLC</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协议的结构是什么？</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 name="直接连接符 4">
            <a:extLst>
              <a:ext uri="{FF2B5EF4-FFF2-40B4-BE49-F238E27FC236}">
                <a16:creationId xmlns:a16="http://schemas.microsoft.com/office/drawing/2014/main" id="{5AF6CA25-E9D1-3B42-1DE3-9789BC7DEF65}"/>
              </a:ext>
            </a:extLst>
          </p:cNvPr>
          <p:cNvCxnSpPr>
            <a:cxnSpLocks/>
          </p:cNvCxnSpPr>
          <p:nvPr/>
        </p:nvCxnSpPr>
        <p:spPr>
          <a:xfrm>
            <a:off x="5012213" y="2686049"/>
            <a:ext cx="0" cy="2800352"/>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E8A9ADD7-B8AE-D1D1-9F94-087A4C9658D9}"/>
              </a:ext>
            </a:extLst>
          </p:cNvPr>
          <p:cNvSpPr txBox="1"/>
          <p:nvPr/>
        </p:nvSpPr>
        <p:spPr>
          <a:xfrm>
            <a:off x="990600" y="2518576"/>
            <a:ext cx="3808719" cy="3707618"/>
          </a:xfrm>
          <a:prstGeom prst="rect">
            <a:avLst/>
          </a:prstGeom>
          <a:noFill/>
        </p:spPr>
        <p:txBody>
          <a:bodyPr wrap="square" rtlCol="0">
            <a:spAutoFit/>
          </a:bodyPr>
          <a:lstStyle/>
          <a:p>
            <a:pPr marL="342900" indent="-342900" algn="just" fontAlgn="auto">
              <a:lnSpc>
                <a:spcPct val="132000"/>
              </a:lnSpc>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该字段用于对两个标志字段</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F</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之间的内容进行错误检测。</a:t>
            </a:r>
          </a:p>
          <a:p>
            <a:pPr marL="342900" indent="-342900" algn="just" fontAlgn="auto">
              <a:lnSpc>
                <a:spcPct val="132000"/>
              </a:lnSpc>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默认为</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2</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字节，在以太网中可以扩展到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4</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字节。错误检测使用的是循环冗余码（</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CRC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）技术。</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CRC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又称为多项式码，是局域网和广域网的数据链路通信中用得最多、也是最有效的一种差错控制编码。</a:t>
            </a:r>
          </a:p>
        </p:txBody>
      </p:sp>
      <p:sp>
        <p:nvSpPr>
          <p:cNvPr id="7" name="文本框 6">
            <a:extLst>
              <a:ext uri="{FF2B5EF4-FFF2-40B4-BE49-F238E27FC236}">
                <a16:creationId xmlns:a16="http://schemas.microsoft.com/office/drawing/2014/main" id="{BB001BCD-DBF5-F371-02D4-BF557B9339F7}"/>
              </a:ext>
            </a:extLst>
          </p:cNvPr>
          <p:cNvSpPr txBox="1"/>
          <p:nvPr/>
        </p:nvSpPr>
        <p:spPr>
          <a:xfrm>
            <a:off x="2292350" y="1566711"/>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帧校验字段</a:t>
            </a:r>
            <a:r>
              <a:rPr lang="en-US" altLang="zh-CN" sz="2400" b="1" dirty="0">
                <a:latin typeface="Segoe UI" panose="020B0502040204020203" pitchFamily="34" charset="0"/>
                <a:ea typeface="微软雅黑" panose="020B0503020204020204" pitchFamily="34" charset="-122"/>
                <a:cs typeface="+mn-ea"/>
                <a:sym typeface="Segoe UI" panose="020B0502040204020203" pitchFamily="34" charset="0"/>
              </a:rPr>
              <a:t>FCS</a:t>
            </a:r>
            <a:endPar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椭圆 7">
            <a:extLst>
              <a:ext uri="{FF2B5EF4-FFF2-40B4-BE49-F238E27FC236}">
                <a16:creationId xmlns:a16="http://schemas.microsoft.com/office/drawing/2014/main" id="{310C4E28-FC51-DB68-E607-9BF5AB6E4D45}"/>
              </a:ext>
            </a:extLst>
          </p:cNvPr>
          <p:cNvSpPr/>
          <p:nvPr/>
        </p:nvSpPr>
        <p:spPr>
          <a:xfrm>
            <a:off x="990363" y="1379599"/>
            <a:ext cx="953133" cy="95313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5</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18" name="矩形: 圆角 17">
            <a:extLst>
              <a:ext uri="{FF2B5EF4-FFF2-40B4-BE49-F238E27FC236}">
                <a16:creationId xmlns:a16="http://schemas.microsoft.com/office/drawing/2014/main" id="{04940CC0-1A55-8C46-9E3A-FD77BFFA07F7}"/>
              </a:ext>
            </a:extLst>
          </p:cNvPr>
          <p:cNvSpPr/>
          <p:nvPr/>
        </p:nvSpPr>
        <p:spPr>
          <a:xfrm>
            <a:off x="9259732" y="2799270"/>
            <a:ext cx="1143725" cy="51725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52146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920210"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）什么是零比特插入技术？</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矩形 3">
            <a:extLst>
              <a:ext uri="{FF2B5EF4-FFF2-40B4-BE49-F238E27FC236}">
                <a16:creationId xmlns:a16="http://schemas.microsoft.com/office/drawing/2014/main" id="{346A4C9D-56AA-BF0F-B7AE-C6DD98E19E86}"/>
              </a:ext>
            </a:extLst>
          </p:cNvPr>
          <p:cNvSpPr/>
          <p:nvPr/>
        </p:nvSpPr>
        <p:spPr>
          <a:xfrm>
            <a:off x="666115" y="1621790"/>
            <a:ext cx="2430780" cy="445135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a:extLst>
              <a:ext uri="{FF2B5EF4-FFF2-40B4-BE49-F238E27FC236}">
                <a16:creationId xmlns:a16="http://schemas.microsoft.com/office/drawing/2014/main" id="{4669885E-A039-A137-4C64-61D672A7BF7F}"/>
              </a:ext>
            </a:extLst>
          </p:cNvPr>
          <p:cNvSpPr/>
          <p:nvPr/>
        </p:nvSpPr>
        <p:spPr>
          <a:xfrm>
            <a:off x="3411220" y="1640205"/>
            <a:ext cx="2430780" cy="444881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 name="矩形 5">
            <a:extLst>
              <a:ext uri="{FF2B5EF4-FFF2-40B4-BE49-F238E27FC236}">
                <a16:creationId xmlns:a16="http://schemas.microsoft.com/office/drawing/2014/main" id="{9C7F0F1A-07A6-407F-135D-4961BC3EE77C}"/>
              </a:ext>
            </a:extLst>
          </p:cNvPr>
          <p:cNvSpPr/>
          <p:nvPr/>
        </p:nvSpPr>
        <p:spPr>
          <a:xfrm>
            <a:off x="6156960" y="1630045"/>
            <a:ext cx="2430780" cy="444881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矩形 6">
            <a:extLst>
              <a:ext uri="{FF2B5EF4-FFF2-40B4-BE49-F238E27FC236}">
                <a16:creationId xmlns:a16="http://schemas.microsoft.com/office/drawing/2014/main" id="{03F42BC7-13B4-6F8E-4BF1-2D0D2A74A0B5}"/>
              </a:ext>
            </a:extLst>
          </p:cNvPr>
          <p:cNvSpPr/>
          <p:nvPr/>
        </p:nvSpPr>
        <p:spPr>
          <a:xfrm>
            <a:off x="8902700" y="1635125"/>
            <a:ext cx="2430780" cy="443865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文本框 7">
            <a:extLst>
              <a:ext uri="{FF2B5EF4-FFF2-40B4-BE49-F238E27FC236}">
                <a16:creationId xmlns:a16="http://schemas.microsoft.com/office/drawing/2014/main" id="{F8AB7FD9-FA8C-4BB4-A62A-8B0B251E7A8D}"/>
              </a:ext>
            </a:extLst>
          </p:cNvPr>
          <p:cNvSpPr txBox="1"/>
          <p:nvPr/>
        </p:nvSpPr>
        <p:spPr>
          <a:xfrm>
            <a:off x="835584" y="1812061"/>
            <a:ext cx="2072692" cy="2614690"/>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所谓“零比特插入”就是：发送端监视除标志字段</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F</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以外的所有字段，当发现有连续</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个“</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出现时，便在其后添插一个“</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0”</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p>
        </p:txBody>
      </p:sp>
      <p:sp>
        <p:nvSpPr>
          <p:cNvPr id="9" name="文本框 8">
            <a:extLst>
              <a:ext uri="{FF2B5EF4-FFF2-40B4-BE49-F238E27FC236}">
                <a16:creationId xmlns:a16="http://schemas.microsoft.com/office/drawing/2014/main" id="{BF294486-0B6E-6F99-20B0-146569B0A5B8}"/>
              </a:ext>
            </a:extLst>
          </p:cNvPr>
          <p:cNvSpPr txBox="1"/>
          <p:nvPr/>
        </p:nvSpPr>
        <p:spPr>
          <a:xfrm>
            <a:off x="3572071" y="1850946"/>
            <a:ext cx="2072692" cy="3711529"/>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在接收端，同样监视除标志字段以外的所有字段。当连续发现</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个连续的“</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后，则自动删除其后一个比特“</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0”</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，以恢复原来的比特流，这就是“零比特删除”技术。</a:t>
            </a:r>
          </a:p>
        </p:txBody>
      </p:sp>
      <p:sp>
        <p:nvSpPr>
          <p:cNvPr id="10" name="文本框 9">
            <a:extLst>
              <a:ext uri="{FF2B5EF4-FFF2-40B4-BE49-F238E27FC236}">
                <a16:creationId xmlns:a16="http://schemas.microsoft.com/office/drawing/2014/main" id="{229EFB18-9412-FA8E-8B38-4FAC849B8F8B}"/>
              </a:ext>
            </a:extLst>
          </p:cNvPr>
          <p:cNvSpPr txBox="1"/>
          <p:nvPr/>
        </p:nvSpPr>
        <p:spPr>
          <a:xfrm>
            <a:off x="6298142" y="1855445"/>
            <a:ext cx="2072692" cy="1517851"/>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例如</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 </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发送</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24</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位二级制</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011011111111111111110010</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p>
        </p:txBody>
      </p:sp>
      <p:sp>
        <p:nvSpPr>
          <p:cNvPr id="11" name="文本框 10">
            <a:extLst>
              <a:ext uri="{FF2B5EF4-FFF2-40B4-BE49-F238E27FC236}">
                <a16:creationId xmlns:a16="http://schemas.microsoft.com/office/drawing/2014/main" id="{574886C2-A573-5DDF-3997-003421CA9762}"/>
              </a:ext>
            </a:extLst>
          </p:cNvPr>
          <p:cNvSpPr txBox="1"/>
          <p:nvPr/>
        </p:nvSpPr>
        <p:spPr>
          <a:xfrm>
            <a:off x="9067802" y="1850946"/>
            <a:ext cx="2072692" cy="1517851"/>
          </a:xfrm>
          <a:prstGeom prst="rect">
            <a:avLst/>
          </a:prstGeom>
          <a:noFill/>
        </p:spPr>
        <p:txBody>
          <a:bodyPr wrap="square" rtlCol="0">
            <a:spAutoFit/>
          </a:bodyPr>
          <a:lstStyle/>
          <a:p>
            <a:pPr algn="just" fontAlgn="auto">
              <a:lnSpc>
                <a:spcPct val="132000"/>
              </a:lnSpc>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24</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位数据就变为</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27</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位二级制</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011011111011111011111010010</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p>
        </p:txBody>
      </p:sp>
      <p:cxnSp>
        <p:nvCxnSpPr>
          <p:cNvPr id="12" name="直接连接符 11">
            <a:extLst>
              <a:ext uri="{FF2B5EF4-FFF2-40B4-BE49-F238E27FC236}">
                <a16:creationId xmlns:a16="http://schemas.microsoft.com/office/drawing/2014/main" id="{8752005C-2DCD-F63B-5A8E-A377D4F162FA}"/>
              </a:ext>
            </a:extLst>
          </p:cNvPr>
          <p:cNvCxnSpPr/>
          <p:nvPr/>
        </p:nvCxnSpPr>
        <p:spPr>
          <a:xfrm>
            <a:off x="9434830" y="389572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E6549E4-E25D-0256-0820-363A82F77E67}"/>
              </a:ext>
            </a:extLst>
          </p:cNvPr>
          <p:cNvCxnSpPr/>
          <p:nvPr/>
        </p:nvCxnSpPr>
        <p:spPr>
          <a:xfrm>
            <a:off x="9434830" y="409638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77CAEFC9-92B7-CFA1-E71F-2FE6B467B0D3}"/>
              </a:ext>
            </a:extLst>
          </p:cNvPr>
          <p:cNvCxnSpPr/>
          <p:nvPr/>
        </p:nvCxnSpPr>
        <p:spPr>
          <a:xfrm>
            <a:off x="9434830" y="429704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CF1DE355-BCF1-A413-2B13-CD007E56720B}"/>
              </a:ext>
            </a:extLst>
          </p:cNvPr>
          <p:cNvCxnSpPr/>
          <p:nvPr/>
        </p:nvCxnSpPr>
        <p:spPr>
          <a:xfrm>
            <a:off x="9434830" y="449770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60DDDF8B-971C-6E84-A01A-A83071373764}"/>
              </a:ext>
            </a:extLst>
          </p:cNvPr>
          <p:cNvCxnSpPr/>
          <p:nvPr/>
        </p:nvCxnSpPr>
        <p:spPr>
          <a:xfrm>
            <a:off x="9434830" y="469836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E76E2B9C-699D-6755-760C-1F3B496A9089}"/>
              </a:ext>
            </a:extLst>
          </p:cNvPr>
          <p:cNvCxnSpPr/>
          <p:nvPr/>
        </p:nvCxnSpPr>
        <p:spPr>
          <a:xfrm>
            <a:off x="9434830" y="489902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E9ACC946-9B4B-173F-95F4-061202A1FBBD}"/>
              </a:ext>
            </a:extLst>
          </p:cNvPr>
          <p:cNvCxnSpPr/>
          <p:nvPr/>
        </p:nvCxnSpPr>
        <p:spPr>
          <a:xfrm>
            <a:off x="9434830" y="509968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CBD967F1-C07A-D08A-3259-5F9A896E4BC2}"/>
              </a:ext>
            </a:extLst>
          </p:cNvPr>
          <p:cNvCxnSpPr/>
          <p:nvPr/>
        </p:nvCxnSpPr>
        <p:spPr>
          <a:xfrm>
            <a:off x="9434830" y="530034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6FAE792A-5633-1B4C-757E-17D5A04D3A8F}"/>
              </a:ext>
            </a:extLst>
          </p:cNvPr>
          <p:cNvCxnSpPr/>
          <p:nvPr/>
        </p:nvCxnSpPr>
        <p:spPr>
          <a:xfrm>
            <a:off x="9434830" y="550100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DD524710-8DA1-9764-6CD9-C072D92415E7}"/>
              </a:ext>
            </a:extLst>
          </p:cNvPr>
          <p:cNvCxnSpPr/>
          <p:nvPr/>
        </p:nvCxnSpPr>
        <p:spPr>
          <a:xfrm>
            <a:off x="9434830" y="570166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FA3E108A-F881-D4C7-7DD3-35C3BF7A4E86}"/>
              </a:ext>
            </a:extLst>
          </p:cNvPr>
          <p:cNvCxnSpPr/>
          <p:nvPr/>
        </p:nvCxnSpPr>
        <p:spPr>
          <a:xfrm>
            <a:off x="6736715" y="389572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416D8D63-D573-B88A-9B47-5D4E5E35062B}"/>
              </a:ext>
            </a:extLst>
          </p:cNvPr>
          <p:cNvCxnSpPr/>
          <p:nvPr/>
        </p:nvCxnSpPr>
        <p:spPr>
          <a:xfrm>
            <a:off x="6736715" y="409638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EAB3AB52-402B-3D1E-2DB0-18DE50B7CB77}"/>
              </a:ext>
            </a:extLst>
          </p:cNvPr>
          <p:cNvCxnSpPr/>
          <p:nvPr/>
        </p:nvCxnSpPr>
        <p:spPr>
          <a:xfrm>
            <a:off x="6736715" y="429704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FDFE88AA-DBF2-5A48-BD90-53C5DE915E8C}"/>
              </a:ext>
            </a:extLst>
          </p:cNvPr>
          <p:cNvCxnSpPr/>
          <p:nvPr/>
        </p:nvCxnSpPr>
        <p:spPr>
          <a:xfrm>
            <a:off x="6736715" y="449770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325F1326-13ED-2EA2-803A-445C160F8D40}"/>
              </a:ext>
            </a:extLst>
          </p:cNvPr>
          <p:cNvCxnSpPr/>
          <p:nvPr/>
        </p:nvCxnSpPr>
        <p:spPr>
          <a:xfrm>
            <a:off x="6736715" y="469836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C0F0763F-1136-627D-A2FE-8AB6B43632CC}"/>
              </a:ext>
            </a:extLst>
          </p:cNvPr>
          <p:cNvCxnSpPr/>
          <p:nvPr/>
        </p:nvCxnSpPr>
        <p:spPr>
          <a:xfrm>
            <a:off x="6736715" y="489902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E8DC9549-11C1-1232-151B-2E3A77B9198C}"/>
              </a:ext>
            </a:extLst>
          </p:cNvPr>
          <p:cNvCxnSpPr/>
          <p:nvPr/>
        </p:nvCxnSpPr>
        <p:spPr>
          <a:xfrm>
            <a:off x="6736715" y="509968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764A32F6-707A-9B59-9E2C-91E762CA85DC}"/>
              </a:ext>
            </a:extLst>
          </p:cNvPr>
          <p:cNvCxnSpPr/>
          <p:nvPr/>
        </p:nvCxnSpPr>
        <p:spPr>
          <a:xfrm>
            <a:off x="6736715" y="530034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C5C11586-BEC4-E07A-362C-9A19A5088498}"/>
              </a:ext>
            </a:extLst>
          </p:cNvPr>
          <p:cNvCxnSpPr/>
          <p:nvPr/>
        </p:nvCxnSpPr>
        <p:spPr>
          <a:xfrm>
            <a:off x="6736715" y="550100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076DB013-A06D-355F-E43E-7C92079C82DE}"/>
              </a:ext>
            </a:extLst>
          </p:cNvPr>
          <p:cNvCxnSpPr/>
          <p:nvPr/>
        </p:nvCxnSpPr>
        <p:spPr>
          <a:xfrm>
            <a:off x="6736715" y="570166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EA703F94-0375-9212-CEDD-7AD550D0E02C}"/>
              </a:ext>
            </a:extLst>
          </p:cNvPr>
          <p:cNvCxnSpPr/>
          <p:nvPr/>
        </p:nvCxnSpPr>
        <p:spPr>
          <a:xfrm>
            <a:off x="1138555" y="469836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FDF3B2C3-6AB5-C928-19CD-FCA970ED01B2}"/>
              </a:ext>
            </a:extLst>
          </p:cNvPr>
          <p:cNvCxnSpPr/>
          <p:nvPr/>
        </p:nvCxnSpPr>
        <p:spPr>
          <a:xfrm>
            <a:off x="1138555" y="489902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3EE93565-0645-8483-0F54-7166ED46D78D}"/>
              </a:ext>
            </a:extLst>
          </p:cNvPr>
          <p:cNvCxnSpPr/>
          <p:nvPr/>
        </p:nvCxnSpPr>
        <p:spPr>
          <a:xfrm>
            <a:off x="1138555" y="509968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211B5BAB-0BDB-26E0-80EA-D847EF3FBE32}"/>
              </a:ext>
            </a:extLst>
          </p:cNvPr>
          <p:cNvCxnSpPr/>
          <p:nvPr/>
        </p:nvCxnSpPr>
        <p:spPr>
          <a:xfrm>
            <a:off x="1138555" y="530034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B04DB25A-EFAA-CC5E-19AB-BF75CA6DA4ED}"/>
              </a:ext>
            </a:extLst>
          </p:cNvPr>
          <p:cNvCxnSpPr/>
          <p:nvPr/>
        </p:nvCxnSpPr>
        <p:spPr>
          <a:xfrm>
            <a:off x="1138555" y="5501005"/>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25F5A69E-B6D6-931B-19C9-B2FD0ADD06F4}"/>
              </a:ext>
            </a:extLst>
          </p:cNvPr>
          <p:cNvCxnSpPr/>
          <p:nvPr/>
        </p:nvCxnSpPr>
        <p:spPr>
          <a:xfrm>
            <a:off x="1138555" y="5701665"/>
            <a:ext cx="148653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728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920210" cy="584775"/>
          </a:xfrm>
          <a:prstGeom prst="rect">
            <a:avLst/>
          </a:prstGeom>
        </p:spPr>
        <p:txBody>
          <a:bodyPr wrap="none">
            <a:spAutoFit/>
          </a:bodyPr>
          <a:lstStyle/>
          <a:p>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）什么是零比特插入技术？</a:t>
            </a:r>
            <a:endPar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pic>
        <p:nvPicPr>
          <p:cNvPr id="4" name="Picture 2">
            <a:extLst>
              <a:ext uri="{FF2B5EF4-FFF2-40B4-BE49-F238E27FC236}">
                <a16:creationId xmlns:a16="http://schemas.microsoft.com/office/drawing/2014/main" id="{326EC6C5-E801-AACA-5D34-521B79FAD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6919" y="1579407"/>
            <a:ext cx="7070038" cy="2527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a:extLst>
              <a:ext uri="{FF2B5EF4-FFF2-40B4-BE49-F238E27FC236}">
                <a16:creationId xmlns:a16="http://schemas.microsoft.com/office/drawing/2014/main" id="{8A75EB94-B4F9-B0A7-766C-3C9C0EC789C4}"/>
              </a:ext>
            </a:extLst>
          </p:cNvPr>
          <p:cNvSpPr/>
          <p:nvPr/>
        </p:nvSpPr>
        <p:spPr>
          <a:xfrm>
            <a:off x="1002545" y="4636698"/>
            <a:ext cx="9961628" cy="1677982"/>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 name="文本框 5">
            <a:extLst>
              <a:ext uri="{FF2B5EF4-FFF2-40B4-BE49-F238E27FC236}">
                <a16:creationId xmlns:a16="http://schemas.microsoft.com/office/drawing/2014/main" id="{19C41642-50BC-FB4A-476D-E7E61E9C44FB}"/>
              </a:ext>
            </a:extLst>
          </p:cNvPr>
          <p:cNvSpPr txBox="1"/>
          <p:nvPr/>
        </p:nvSpPr>
        <p:spPr>
          <a:xfrm>
            <a:off x="1225302" y="4716763"/>
            <a:ext cx="9516114" cy="1517851"/>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例如</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 </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如果要发送</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24</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位二级制</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011011111111111111110010</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。则，首先发送标志字符</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011111100</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（下页图中红色），然后检测数据，当出现</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个连续的</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后加</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个</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0</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，如此重复，总共需要加入</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个</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0</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。这样，</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24</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位数据就变为</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27</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位二级制</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011011111011111011111010010</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。发送数据后，在数据末尾再加一个标志字段</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F=01111110</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（图中红色）</a:t>
            </a:r>
          </a:p>
        </p:txBody>
      </p:sp>
    </p:spTree>
    <p:extLst>
      <p:ext uri="{BB962C8B-B14F-4D97-AF65-F5344CB8AC3E}">
        <p14:creationId xmlns:p14="http://schemas.microsoft.com/office/powerpoint/2010/main" val="4040515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060168"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5</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）什么是</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TCP/IP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协议？</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椭圆 3">
            <a:extLst>
              <a:ext uri="{FF2B5EF4-FFF2-40B4-BE49-F238E27FC236}">
                <a16:creationId xmlns:a16="http://schemas.microsoft.com/office/drawing/2014/main" id="{EC822719-574B-D927-9323-8C98B27B4B5F}"/>
              </a:ext>
            </a:extLst>
          </p:cNvPr>
          <p:cNvSpPr/>
          <p:nvPr/>
        </p:nvSpPr>
        <p:spPr>
          <a:xfrm>
            <a:off x="966178" y="3042081"/>
            <a:ext cx="1346855" cy="1346855"/>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椭圆 4">
            <a:extLst>
              <a:ext uri="{FF2B5EF4-FFF2-40B4-BE49-F238E27FC236}">
                <a16:creationId xmlns:a16="http://schemas.microsoft.com/office/drawing/2014/main" id="{D76FE3D3-56C6-4900-79F9-2174D3FD2735}"/>
              </a:ext>
            </a:extLst>
          </p:cNvPr>
          <p:cNvSpPr/>
          <p:nvPr/>
        </p:nvSpPr>
        <p:spPr>
          <a:xfrm>
            <a:off x="2983487" y="1784765"/>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cxnSp>
        <p:nvCxnSpPr>
          <p:cNvPr id="6" name="直接连接符 5">
            <a:extLst>
              <a:ext uri="{FF2B5EF4-FFF2-40B4-BE49-F238E27FC236}">
                <a16:creationId xmlns:a16="http://schemas.microsoft.com/office/drawing/2014/main" id="{FA1AEB4F-9BD5-B293-C65F-E112922A8571}"/>
              </a:ext>
            </a:extLst>
          </p:cNvPr>
          <p:cNvCxnSpPr>
            <a:cxnSpLocks/>
          </p:cNvCxnSpPr>
          <p:nvPr/>
        </p:nvCxnSpPr>
        <p:spPr>
          <a:xfrm>
            <a:off x="2503805" y="2026239"/>
            <a:ext cx="0" cy="320342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E615891C-FD11-5786-67E2-ABD8FFC0FA80}"/>
              </a:ext>
            </a:extLst>
          </p:cNvPr>
          <p:cNvCxnSpPr/>
          <p:nvPr/>
        </p:nvCxnSpPr>
        <p:spPr>
          <a:xfrm>
            <a:off x="2501452" y="2020556"/>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8" name="直接连接符 7">
            <a:extLst>
              <a:ext uri="{FF2B5EF4-FFF2-40B4-BE49-F238E27FC236}">
                <a16:creationId xmlns:a16="http://schemas.microsoft.com/office/drawing/2014/main" id="{0C771CB5-3EAE-2EF2-2E5A-495A863BA873}"/>
              </a:ext>
            </a:extLst>
          </p:cNvPr>
          <p:cNvCxnSpPr/>
          <p:nvPr/>
        </p:nvCxnSpPr>
        <p:spPr>
          <a:xfrm>
            <a:off x="2501900" y="3030431"/>
            <a:ext cx="368935"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0" name="椭圆 9">
            <a:extLst>
              <a:ext uri="{FF2B5EF4-FFF2-40B4-BE49-F238E27FC236}">
                <a16:creationId xmlns:a16="http://schemas.microsoft.com/office/drawing/2014/main" id="{7F425F95-57CF-AE22-4723-17C0B06DD6A1}"/>
              </a:ext>
            </a:extLst>
          </p:cNvPr>
          <p:cNvSpPr/>
          <p:nvPr/>
        </p:nvSpPr>
        <p:spPr>
          <a:xfrm>
            <a:off x="2983487" y="2794846"/>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arrow-pointing-left-circular-button_20407">
            <a:extLst>
              <a:ext uri="{FF2B5EF4-FFF2-40B4-BE49-F238E27FC236}">
                <a16:creationId xmlns:a16="http://schemas.microsoft.com/office/drawing/2014/main" id="{09751AF0-FD97-9B11-2DF3-98629ECECB6E}"/>
              </a:ext>
            </a:extLst>
          </p:cNvPr>
          <p:cNvSpPr>
            <a:spLocks noChangeAspect="1"/>
          </p:cNvSpPr>
          <p:nvPr/>
        </p:nvSpPr>
        <p:spPr bwMode="auto">
          <a:xfrm>
            <a:off x="1277324" y="3332893"/>
            <a:ext cx="728890" cy="727961"/>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文本框 12">
            <a:extLst>
              <a:ext uri="{FF2B5EF4-FFF2-40B4-BE49-F238E27FC236}">
                <a16:creationId xmlns:a16="http://schemas.microsoft.com/office/drawing/2014/main" id="{00224929-4824-A399-EAD2-2CC3F5ED3F3E}"/>
              </a:ext>
            </a:extLst>
          </p:cNvPr>
          <p:cNvSpPr txBox="1"/>
          <p:nvPr/>
        </p:nvSpPr>
        <p:spPr>
          <a:xfrm>
            <a:off x="3622675" y="1756999"/>
            <a:ext cx="7258050" cy="3672800"/>
          </a:xfrm>
          <a:prstGeom prst="rect">
            <a:avLst/>
          </a:prstGeom>
          <a:noFill/>
        </p:spPr>
        <p:txBody>
          <a:bodyPr wrap="square" rtlCol="0">
            <a:spAutoFit/>
          </a:bodyPr>
          <a:lstStyle/>
          <a:p>
            <a:pPr algn="l" fontAlgn="auto">
              <a:lnSpc>
                <a:spcPct val="132000"/>
              </a:lnSpc>
              <a:spcBef>
                <a:spcPts val="1800"/>
              </a:spcBef>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是一种面向连接的、可靠的、基于字节流的传输层通信协议，旨在适应多网络应用。</a:t>
            </a:r>
          </a:p>
          <a:p>
            <a:pPr algn="l" fontAlgn="auto">
              <a:lnSpc>
                <a:spcPct val="132000"/>
              </a:lnSpc>
              <a:spcBef>
                <a:spcPts val="1800"/>
              </a:spcBef>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为了使</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协议能够独立于特定的网络，</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对报文长度有一个限定，即</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传送的数据报长度要小于</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64K</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字节。这样，对长报文需要进行分段处理后才能进行传输。</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协议不支持多播，即</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只能解决两个进程间的通信问题。</a:t>
            </a:r>
          </a:p>
          <a:p>
            <a:pPr algn="l" fontAlgn="auto">
              <a:lnSpc>
                <a:spcPct val="132000"/>
              </a:lnSpc>
              <a:spcBef>
                <a:spcPts val="1800"/>
              </a:spcBef>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主要包含三方面的内容：</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编址方案、分组封装格式及分组转发规则。</a:t>
            </a:r>
          </a:p>
          <a:p>
            <a:pPr algn="l" fontAlgn="auto">
              <a:lnSpc>
                <a:spcPct val="132000"/>
              </a:lnSpc>
              <a:spcBef>
                <a:spcPts val="1800"/>
              </a:spcBef>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其中</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编址方案前面已经介绍，下面介绍分组封装格式及分组转发规则。</a:t>
            </a:r>
          </a:p>
        </p:txBody>
      </p:sp>
      <p:cxnSp>
        <p:nvCxnSpPr>
          <p:cNvPr id="16" name="直接连接符 15">
            <a:extLst>
              <a:ext uri="{FF2B5EF4-FFF2-40B4-BE49-F238E27FC236}">
                <a16:creationId xmlns:a16="http://schemas.microsoft.com/office/drawing/2014/main" id="{D3F7D352-28CD-A37F-41BC-E02BDED1C95E}"/>
              </a:ext>
            </a:extLst>
          </p:cNvPr>
          <p:cNvCxnSpPr/>
          <p:nvPr/>
        </p:nvCxnSpPr>
        <p:spPr>
          <a:xfrm>
            <a:off x="2543175" y="4618292"/>
            <a:ext cx="368935"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17" name="直接连接符 16">
            <a:extLst>
              <a:ext uri="{FF2B5EF4-FFF2-40B4-BE49-F238E27FC236}">
                <a16:creationId xmlns:a16="http://schemas.microsoft.com/office/drawing/2014/main" id="{3E088327-5DD9-9FED-D133-A720106D12ED}"/>
              </a:ext>
            </a:extLst>
          </p:cNvPr>
          <p:cNvCxnSpPr/>
          <p:nvPr/>
        </p:nvCxnSpPr>
        <p:spPr>
          <a:xfrm>
            <a:off x="2542960" y="5229662"/>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8" name="椭圆 17">
            <a:extLst>
              <a:ext uri="{FF2B5EF4-FFF2-40B4-BE49-F238E27FC236}">
                <a16:creationId xmlns:a16="http://schemas.microsoft.com/office/drawing/2014/main" id="{A9F74A33-9D4B-CA90-3C77-52AD62821C75}"/>
              </a:ext>
            </a:extLst>
          </p:cNvPr>
          <p:cNvSpPr/>
          <p:nvPr/>
        </p:nvSpPr>
        <p:spPr>
          <a:xfrm>
            <a:off x="2983487" y="4382707"/>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9" name="椭圆 18">
            <a:extLst>
              <a:ext uri="{FF2B5EF4-FFF2-40B4-BE49-F238E27FC236}">
                <a16:creationId xmlns:a16="http://schemas.microsoft.com/office/drawing/2014/main" id="{A4234324-69E6-1348-F714-DE1FCC4958E6}"/>
              </a:ext>
            </a:extLst>
          </p:cNvPr>
          <p:cNvSpPr/>
          <p:nvPr/>
        </p:nvSpPr>
        <p:spPr>
          <a:xfrm>
            <a:off x="2983487" y="4994077"/>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Tree>
    <p:extLst>
      <p:ext uri="{BB962C8B-B14F-4D97-AF65-F5344CB8AC3E}">
        <p14:creationId xmlns:p14="http://schemas.microsoft.com/office/powerpoint/2010/main" val="2353031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340967"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TCP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的报文包括哪些字段？</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文本框 3">
            <a:extLst>
              <a:ext uri="{FF2B5EF4-FFF2-40B4-BE49-F238E27FC236}">
                <a16:creationId xmlns:a16="http://schemas.microsoft.com/office/drawing/2014/main" id="{A1A8ED17-A4D2-1C6F-C0A1-AD6895387A3E}"/>
              </a:ext>
            </a:extLst>
          </p:cNvPr>
          <p:cNvSpPr txBox="1"/>
          <p:nvPr/>
        </p:nvSpPr>
        <p:spPr>
          <a:xfrm>
            <a:off x="990599" y="1138351"/>
            <a:ext cx="10100829" cy="457498"/>
          </a:xfrm>
          <a:prstGeom prst="rect">
            <a:avLst/>
          </a:prstGeom>
          <a:noFill/>
        </p:spPr>
        <p:txBody>
          <a:bodyPr wrap="square" rtlCol="0">
            <a:spAutoFit/>
          </a:bodyPr>
          <a:lstStyle/>
          <a:p>
            <a:pPr algn="l" fontAlgn="auto">
              <a:lnSpc>
                <a:spcPct val="132000"/>
              </a:lnSpc>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报头固定部分的长度为</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20</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个字节，其具体格式如图所示。各字段功能说明如下：</a:t>
            </a:r>
          </a:p>
        </p:txBody>
      </p:sp>
      <p:sp>
        <p:nvSpPr>
          <p:cNvPr id="5" name="椭圆 4">
            <a:extLst>
              <a:ext uri="{FF2B5EF4-FFF2-40B4-BE49-F238E27FC236}">
                <a16:creationId xmlns:a16="http://schemas.microsoft.com/office/drawing/2014/main" id="{194B1BC5-40AC-5219-C998-35FAFC60DF09}"/>
              </a:ext>
            </a:extLst>
          </p:cNvPr>
          <p:cNvSpPr/>
          <p:nvPr/>
        </p:nvSpPr>
        <p:spPr>
          <a:xfrm>
            <a:off x="1195998" y="1946631"/>
            <a:ext cx="1540778" cy="1540778"/>
          </a:xfrm>
          <a:prstGeom prst="ellipse">
            <a:avLst/>
          </a:prstGeom>
          <a:blipFill>
            <a:blip r:embed="rId3">
              <a:extLst>
                <a:ext uri="{BEBA8EAE-BF5A-486C-A8C5-ECC9F3942E4B}">
                  <a14:imgProps xmlns:a14="http://schemas.microsoft.com/office/drawing/2010/main">
                    <a14:imgLayer r:embed="rId4">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6" name="椭圆 5">
            <a:extLst>
              <a:ext uri="{FF2B5EF4-FFF2-40B4-BE49-F238E27FC236}">
                <a16:creationId xmlns:a16="http://schemas.microsoft.com/office/drawing/2014/main" id="{077B3F28-A2FE-0AD0-2F6D-6D2F286B821D}"/>
              </a:ext>
            </a:extLst>
          </p:cNvPr>
          <p:cNvSpPr/>
          <p:nvPr/>
        </p:nvSpPr>
        <p:spPr>
          <a:xfrm>
            <a:off x="1202348" y="1951905"/>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椭圆 6">
            <a:extLst>
              <a:ext uri="{FF2B5EF4-FFF2-40B4-BE49-F238E27FC236}">
                <a16:creationId xmlns:a16="http://schemas.microsoft.com/office/drawing/2014/main" id="{313B20FA-31C4-0405-1930-15065C62C927}"/>
              </a:ext>
            </a:extLst>
          </p:cNvPr>
          <p:cNvSpPr/>
          <p:nvPr/>
        </p:nvSpPr>
        <p:spPr>
          <a:xfrm>
            <a:off x="2301297" y="1799985"/>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椭圆 10">
            <a:extLst>
              <a:ext uri="{FF2B5EF4-FFF2-40B4-BE49-F238E27FC236}">
                <a16:creationId xmlns:a16="http://schemas.microsoft.com/office/drawing/2014/main" id="{D201B539-26A9-AC8A-AC1E-BCA79F26B7D4}"/>
              </a:ext>
            </a:extLst>
          </p:cNvPr>
          <p:cNvSpPr/>
          <p:nvPr/>
        </p:nvSpPr>
        <p:spPr>
          <a:xfrm>
            <a:off x="2432241" y="1959880"/>
            <a:ext cx="398513" cy="340610"/>
          </a:xfrm>
          <a:custGeom>
            <a:avLst/>
            <a:gdLst>
              <a:gd name="T0" fmla="*/ 14836 w 15142"/>
              <a:gd name="T1" fmla="*/ 4282 h 12941"/>
              <a:gd name="T2" fmla="*/ 12685 w 15142"/>
              <a:gd name="T3" fmla="*/ 661 h 12941"/>
              <a:gd name="T4" fmla="*/ 11524 w 15142"/>
              <a:gd name="T5" fmla="*/ 0 h 12941"/>
              <a:gd name="T6" fmla="*/ 3617 w 15142"/>
              <a:gd name="T7" fmla="*/ 0 h 12941"/>
              <a:gd name="T8" fmla="*/ 2457 w 15142"/>
              <a:gd name="T9" fmla="*/ 661 h 12941"/>
              <a:gd name="T10" fmla="*/ 306 w 15142"/>
              <a:gd name="T11" fmla="*/ 4283 h 12941"/>
              <a:gd name="T12" fmla="*/ 484 w 15142"/>
              <a:gd name="T13" fmla="*/ 5899 h 12941"/>
              <a:gd name="T14" fmla="*/ 6588 w 15142"/>
              <a:gd name="T15" fmla="*/ 12376 h 12941"/>
              <a:gd name="T16" fmla="*/ 8553 w 15142"/>
              <a:gd name="T17" fmla="*/ 12376 h 12941"/>
              <a:gd name="T18" fmla="*/ 14658 w 15142"/>
              <a:gd name="T19" fmla="*/ 5899 h 12941"/>
              <a:gd name="T20" fmla="*/ 14836 w 15142"/>
              <a:gd name="T21" fmla="*/ 4282 h 12941"/>
              <a:gd name="T22" fmla="*/ 11680 w 15142"/>
              <a:gd name="T23" fmla="*/ 5840 h 12941"/>
              <a:gd name="T24" fmla="*/ 8600 w 15142"/>
              <a:gd name="T25" fmla="*/ 9107 h 12941"/>
              <a:gd name="T26" fmla="*/ 6540 w 15142"/>
              <a:gd name="T27" fmla="*/ 9107 h 12941"/>
              <a:gd name="T28" fmla="*/ 3461 w 15142"/>
              <a:gd name="T29" fmla="*/ 5840 h 12941"/>
              <a:gd name="T30" fmla="*/ 3466 w 15142"/>
              <a:gd name="T31" fmla="*/ 5353 h 12941"/>
              <a:gd name="T32" fmla="*/ 3952 w 15142"/>
              <a:gd name="T33" fmla="*/ 5378 h 12941"/>
              <a:gd name="T34" fmla="*/ 7032 w 15142"/>
              <a:gd name="T35" fmla="*/ 8644 h 12941"/>
              <a:gd name="T36" fmla="*/ 8109 w 15142"/>
              <a:gd name="T37" fmla="*/ 8644 h 12941"/>
              <a:gd name="T38" fmla="*/ 11188 w 15142"/>
              <a:gd name="T39" fmla="*/ 5378 h 12941"/>
              <a:gd name="T40" fmla="*/ 11665 w 15142"/>
              <a:gd name="T41" fmla="*/ 5364 h 12941"/>
              <a:gd name="T42" fmla="*/ 11679 w 15142"/>
              <a:gd name="T43" fmla="*/ 5841 h 12941"/>
              <a:gd name="T44" fmla="*/ 11680 w 15142"/>
              <a:gd name="T45" fmla="*/ 5840 h 1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42" h="12941">
                <a:moveTo>
                  <a:pt x="14836" y="4282"/>
                </a:moveTo>
                <a:lnTo>
                  <a:pt x="12685" y="661"/>
                </a:lnTo>
                <a:cubicBezTo>
                  <a:pt x="12440" y="252"/>
                  <a:pt x="12000" y="1"/>
                  <a:pt x="11524" y="0"/>
                </a:cubicBezTo>
                <a:lnTo>
                  <a:pt x="3617" y="0"/>
                </a:lnTo>
                <a:cubicBezTo>
                  <a:pt x="3141" y="1"/>
                  <a:pt x="2701" y="252"/>
                  <a:pt x="2457" y="661"/>
                </a:cubicBezTo>
                <a:lnTo>
                  <a:pt x="306" y="4283"/>
                </a:lnTo>
                <a:cubicBezTo>
                  <a:pt x="0" y="4802"/>
                  <a:pt x="72" y="5460"/>
                  <a:pt x="484" y="5899"/>
                </a:cubicBezTo>
                <a:lnTo>
                  <a:pt x="6588" y="12376"/>
                </a:lnTo>
                <a:cubicBezTo>
                  <a:pt x="7121" y="12941"/>
                  <a:pt x="8020" y="12941"/>
                  <a:pt x="8553" y="12376"/>
                </a:cubicBezTo>
                <a:lnTo>
                  <a:pt x="14658" y="5899"/>
                </a:lnTo>
                <a:cubicBezTo>
                  <a:pt x="15070" y="5460"/>
                  <a:pt x="15142" y="4801"/>
                  <a:pt x="14836" y="4282"/>
                </a:cubicBezTo>
                <a:close/>
                <a:moveTo>
                  <a:pt x="11680" y="5840"/>
                </a:moveTo>
                <a:lnTo>
                  <a:pt x="8600" y="9107"/>
                </a:lnTo>
                <a:cubicBezTo>
                  <a:pt x="8041" y="9700"/>
                  <a:pt x="7099" y="9700"/>
                  <a:pt x="6540" y="9107"/>
                </a:cubicBezTo>
                <a:lnTo>
                  <a:pt x="3461" y="5840"/>
                </a:lnTo>
                <a:cubicBezTo>
                  <a:pt x="3324" y="5706"/>
                  <a:pt x="3326" y="5484"/>
                  <a:pt x="3466" y="5353"/>
                </a:cubicBezTo>
                <a:cubicBezTo>
                  <a:pt x="3606" y="5221"/>
                  <a:pt x="3827" y="5233"/>
                  <a:pt x="3952" y="5378"/>
                </a:cubicBezTo>
                <a:lnTo>
                  <a:pt x="7032" y="8644"/>
                </a:lnTo>
                <a:cubicBezTo>
                  <a:pt x="7324" y="8954"/>
                  <a:pt x="7817" y="8954"/>
                  <a:pt x="8109" y="8644"/>
                </a:cubicBezTo>
                <a:lnTo>
                  <a:pt x="11188" y="5378"/>
                </a:lnTo>
                <a:cubicBezTo>
                  <a:pt x="11316" y="5242"/>
                  <a:pt x="11529" y="5236"/>
                  <a:pt x="11665" y="5364"/>
                </a:cubicBezTo>
                <a:cubicBezTo>
                  <a:pt x="11801" y="5492"/>
                  <a:pt x="11807" y="5705"/>
                  <a:pt x="11679" y="5841"/>
                </a:cubicBezTo>
                <a:lnTo>
                  <a:pt x="11680" y="58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9" name="文本框 8">
            <a:extLst>
              <a:ext uri="{FF2B5EF4-FFF2-40B4-BE49-F238E27FC236}">
                <a16:creationId xmlns:a16="http://schemas.microsoft.com/office/drawing/2014/main" id="{7329761E-6029-4708-D095-B381AD2FEE31}"/>
              </a:ext>
            </a:extLst>
          </p:cNvPr>
          <p:cNvSpPr txBox="1"/>
          <p:nvPr/>
        </p:nvSpPr>
        <p:spPr>
          <a:xfrm>
            <a:off x="778510" y="3709992"/>
            <a:ext cx="2973981" cy="1034579"/>
          </a:xfrm>
          <a:prstGeom prst="rect">
            <a:avLst/>
          </a:prstGeom>
          <a:noFill/>
        </p:spPr>
        <p:txBody>
          <a:bodyPr wrap="square" rtlCol="0">
            <a:spAutoFit/>
          </a:bodyPr>
          <a:lstStyle/>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源端口和目的端口字段：各占</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16</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位，分别标识连接两端的应用进程。</a:t>
            </a:r>
          </a:p>
        </p:txBody>
      </p:sp>
      <p:sp>
        <p:nvSpPr>
          <p:cNvPr id="10" name="椭圆 9">
            <a:extLst>
              <a:ext uri="{FF2B5EF4-FFF2-40B4-BE49-F238E27FC236}">
                <a16:creationId xmlns:a16="http://schemas.microsoft.com/office/drawing/2014/main" id="{096F7BA7-9E9B-37EB-918F-41D68A9EA360}"/>
              </a:ext>
            </a:extLst>
          </p:cNvPr>
          <p:cNvSpPr/>
          <p:nvPr/>
        </p:nvSpPr>
        <p:spPr>
          <a:xfrm>
            <a:off x="5100303" y="1937479"/>
            <a:ext cx="1547991" cy="1547991"/>
          </a:xfrm>
          <a:prstGeom prst="ellipse">
            <a:avLst/>
          </a:prstGeom>
          <a:blipFill>
            <a:blip r:embed="rId6">
              <a:extLst>
                <a:ext uri="{BEBA8EAE-BF5A-486C-A8C5-ECC9F3942E4B}">
                  <a14:imgProps xmlns:a14="http://schemas.microsoft.com/office/drawing/2010/main">
                    <a14:imgLayer r:embed="rId7">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1" name="椭圆 10">
            <a:extLst>
              <a:ext uri="{FF2B5EF4-FFF2-40B4-BE49-F238E27FC236}">
                <a16:creationId xmlns:a16="http://schemas.microsoft.com/office/drawing/2014/main" id="{BDE1DF59-1311-64D0-8227-B81449B07EC7}"/>
              </a:ext>
            </a:extLst>
          </p:cNvPr>
          <p:cNvSpPr/>
          <p:nvPr/>
        </p:nvSpPr>
        <p:spPr>
          <a:xfrm>
            <a:off x="5094816" y="1944692"/>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椭圆 11">
            <a:extLst>
              <a:ext uri="{FF2B5EF4-FFF2-40B4-BE49-F238E27FC236}">
                <a16:creationId xmlns:a16="http://schemas.microsoft.com/office/drawing/2014/main" id="{D770A9B0-15A0-F0AB-888D-F3E3CC4143F8}"/>
              </a:ext>
            </a:extLst>
          </p:cNvPr>
          <p:cNvSpPr/>
          <p:nvPr/>
        </p:nvSpPr>
        <p:spPr>
          <a:xfrm>
            <a:off x="6187271" y="1792772"/>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文本框 12">
            <a:extLst>
              <a:ext uri="{FF2B5EF4-FFF2-40B4-BE49-F238E27FC236}">
                <a16:creationId xmlns:a16="http://schemas.microsoft.com/office/drawing/2014/main" id="{6F834771-E188-EE70-9FC1-13B2C6A69963}"/>
              </a:ext>
            </a:extLst>
          </p:cNvPr>
          <p:cNvSpPr txBox="1"/>
          <p:nvPr/>
        </p:nvSpPr>
        <p:spPr>
          <a:xfrm>
            <a:off x="4011283" y="3711897"/>
            <a:ext cx="4019909" cy="709553"/>
          </a:xfrm>
          <a:prstGeom prst="rect">
            <a:avLst/>
          </a:prstGeom>
          <a:noFill/>
        </p:spPr>
        <p:txBody>
          <a:bodyPr wrap="square" rtlCol="0">
            <a:spAutoFit/>
          </a:bodyPr>
          <a:lstStyle/>
          <a:p>
            <a:pPr algn="ctr">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序号字段：占</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32</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位。</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的序号不是对每个</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报文的编号，而是对每个字节的编号。</a:t>
            </a:r>
          </a:p>
        </p:txBody>
      </p:sp>
      <p:sp>
        <p:nvSpPr>
          <p:cNvPr id="14" name="椭圆 13">
            <a:extLst>
              <a:ext uri="{FF2B5EF4-FFF2-40B4-BE49-F238E27FC236}">
                <a16:creationId xmlns:a16="http://schemas.microsoft.com/office/drawing/2014/main" id="{7C46DF3B-D984-F9D6-B8A9-D979AC91591F}"/>
              </a:ext>
            </a:extLst>
          </p:cNvPr>
          <p:cNvSpPr/>
          <p:nvPr/>
        </p:nvSpPr>
        <p:spPr>
          <a:xfrm>
            <a:off x="8887757" y="1930266"/>
            <a:ext cx="1547991" cy="1547991"/>
          </a:xfrm>
          <a:prstGeom prst="ellipse">
            <a:avLst/>
          </a:prstGeom>
          <a:blipFill>
            <a:blip r:embed="rId8">
              <a:extLst>
                <a:ext uri="{BEBA8EAE-BF5A-486C-A8C5-ECC9F3942E4B}">
                  <a14:imgProps xmlns:a14="http://schemas.microsoft.com/office/drawing/2010/main">
                    <a14:imgLayer r:embed="rId9">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5" name="椭圆 14">
            <a:extLst>
              <a:ext uri="{FF2B5EF4-FFF2-40B4-BE49-F238E27FC236}">
                <a16:creationId xmlns:a16="http://schemas.microsoft.com/office/drawing/2014/main" id="{8AF937D3-4109-3EF6-711B-343683853123}"/>
              </a:ext>
            </a:extLst>
          </p:cNvPr>
          <p:cNvSpPr/>
          <p:nvPr/>
        </p:nvSpPr>
        <p:spPr>
          <a:xfrm>
            <a:off x="8875057" y="1937479"/>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椭圆 15">
            <a:extLst>
              <a:ext uri="{FF2B5EF4-FFF2-40B4-BE49-F238E27FC236}">
                <a16:creationId xmlns:a16="http://schemas.microsoft.com/office/drawing/2014/main" id="{6DA78025-4420-7D0D-0133-D7E8DC0DB8B4}"/>
              </a:ext>
            </a:extLst>
          </p:cNvPr>
          <p:cNvSpPr/>
          <p:nvPr/>
        </p:nvSpPr>
        <p:spPr>
          <a:xfrm>
            <a:off x="9974725" y="1785559"/>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文本框 16">
            <a:extLst>
              <a:ext uri="{FF2B5EF4-FFF2-40B4-BE49-F238E27FC236}">
                <a16:creationId xmlns:a16="http://schemas.microsoft.com/office/drawing/2014/main" id="{60E31DFC-C819-51A8-A874-499216A0873D}"/>
              </a:ext>
            </a:extLst>
          </p:cNvPr>
          <p:cNvSpPr txBox="1"/>
          <p:nvPr/>
        </p:nvSpPr>
        <p:spPr>
          <a:xfrm>
            <a:off x="8350370" y="3685227"/>
            <a:ext cx="3063120" cy="2659702"/>
          </a:xfrm>
          <a:prstGeom prst="rect">
            <a:avLst/>
          </a:prstGeom>
          <a:noFill/>
        </p:spPr>
        <p:txBody>
          <a:bodyPr wrap="square" rtlCol="0">
            <a:spAutoFit/>
          </a:bodyPr>
          <a:lstStyle/>
          <a:p>
            <a:pPr algn="just">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确认序号字段：占</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32</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位，采用附载应答方式，指出下一个期望接收的字节序号，也就是告诉对方，这个序号以前的字节都已经正确收到。例如，确认序号为</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1024</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表示，序号为</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1023</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及其之前的字节都已经收到，期望收到的下一个字节的序号为</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1024</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p>
        </p:txBody>
      </p:sp>
      <p:sp>
        <p:nvSpPr>
          <p:cNvPr id="18" name="arrow-pointing-left-circular-button_20407">
            <a:extLst>
              <a:ext uri="{FF2B5EF4-FFF2-40B4-BE49-F238E27FC236}">
                <a16:creationId xmlns:a16="http://schemas.microsoft.com/office/drawing/2014/main" id="{2C11AE9D-3757-32EA-1D38-11B47473B7CD}"/>
              </a:ext>
            </a:extLst>
          </p:cNvPr>
          <p:cNvSpPr>
            <a:spLocks noChangeAspect="1"/>
          </p:cNvSpPr>
          <p:nvPr/>
        </p:nvSpPr>
        <p:spPr bwMode="auto">
          <a:xfrm>
            <a:off x="6357195" y="1938558"/>
            <a:ext cx="317379" cy="354719"/>
          </a:xfrm>
          <a:custGeom>
            <a:avLst/>
            <a:gdLst>
              <a:gd name="connsiteX0" fmla="*/ 270066 w 541458"/>
              <a:gd name="connsiteY0" fmla="*/ 45979 h 605161"/>
              <a:gd name="connsiteX1" fmla="*/ 357669 w 541458"/>
              <a:gd name="connsiteY1" fmla="*/ 101865 h 605161"/>
              <a:gd name="connsiteX2" fmla="*/ 471122 w 541458"/>
              <a:gd name="connsiteY2" fmla="*/ 195009 h 605161"/>
              <a:gd name="connsiteX3" fmla="*/ 492664 w 541458"/>
              <a:gd name="connsiteY3" fmla="*/ 227967 h 605161"/>
              <a:gd name="connsiteX4" fmla="*/ 285863 w 541458"/>
              <a:gd name="connsiteY4" fmla="*/ 551819 h 605161"/>
              <a:gd name="connsiteX5" fmla="*/ 255705 w 541458"/>
              <a:gd name="connsiteY5" fmla="*/ 551819 h 605161"/>
              <a:gd name="connsiteX6" fmla="*/ 48904 w 541458"/>
              <a:gd name="connsiteY6" fmla="*/ 227967 h 605161"/>
              <a:gd name="connsiteX7" fmla="*/ 70446 w 541458"/>
              <a:gd name="connsiteY7" fmla="*/ 195009 h 605161"/>
              <a:gd name="connsiteX8" fmla="*/ 182463 w 541458"/>
              <a:gd name="connsiteY8" fmla="*/ 101865 h 605161"/>
              <a:gd name="connsiteX9" fmla="*/ 270066 w 541458"/>
              <a:gd name="connsiteY9" fmla="*/ 45979 h 605161"/>
              <a:gd name="connsiteX10" fmla="*/ 270065 w 541458"/>
              <a:gd name="connsiteY10" fmla="*/ 22931 h 605161"/>
              <a:gd name="connsiteX11" fmla="*/ 163806 w 541458"/>
              <a:gd name="connsiteY11" fmla="*/ 88858 h 605161"/>
              <a:gd name="connsiteX12" fmla="*/ 48931 w 541458"/>
              <a:gd name="connsiteY12" fmla="*/ 177715 h 605161"/>
              <a:gd name="connsiteX13" fmla="*/ 24520 w 541458"/>
              <a:gd name="connsiteY13" fmla="*/ 210678 h 605161"/>
              <a:gd name="connsiteX14" fmla="*/ 255706 w 541458"/>
              <a:gd name="connsiteY14" fmla="*/ 577573 h 605161"/>
              <a:gd name="connsiteX15" fmla="*/ 284425 w 541458"/>
              <a:gd name="connsiteY15" fmla="*/ 577573 h 605161"/>
              <a:gd name="connsiteX16" fmla="*/ 517047 w 541458"/>
              <a:gd name="connsiteY16" fmla="*/ 210678 h 605161"/>
              <a:gd name="connsiteX17" fmla="*/ 492636 w 541458"/>
              <a:gd name="connsiteY17" fmla="*/ 177715 h 605161"/>
              <a:gd name="connsiteX18" fmla="*/ 376325 w 541458"/>
              <a:gd name="connsiteY18" fmla="*/ 88858 h 605161"/>
              <a:gd name="connsiteX19" fmla="*/ 270065 w 541458"/>
              <a:gd name="connsiteY19" fmla="*/ 22931 h 605161"/>
              <a:gd name="connsiteX20" fmla="*/ 270065 w 541458"/>
              <a:gd name="connsiteY20" fmla="*/ 0 h 605161"/>
              <a:gd name="connsiteX21" fmla="*/ 514175 w 541458"/>
              <a:gd name="connsiteY21" fmla="*/ 157650 h 605161"/>
              <a:gd name="connsiteX22" fmla="*/ 541458 w 541458"/>
              <a:gd name="connsiteY22" fmla="*/ 190613 h 605161"/>
              <a:gd name="connsiteX23" fmla="*/ 282989 w 541458"/>
              <a:gd name="connsiteY23" fmla="*/ 601937 h 605161"/>
              <a:gd name="connsiteX24" fmla="*/ 257142 w 541458"/>
              <a:gd name="connsiteY24" fmla="*/ 601937 h 605161"/>
              <a:gd name="connsiteX25" fmla="*/ 109 w 541458"/>
              <a:gd name="connsiteY25" fmla="*/ 190613 h 605161"/>
              <a:gd name="connsiteX26" fmla="*/ 27392 w 541458"/>
              <a:gd name="connsiteY26" fmla="*/ 157650 h 605161"/>
              <a:gd name="connsiteX27" fmla="*/ 270065 w 541458"/>
              <a:gd name="connsiteY27" fmla="*/ 0 h 60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458" h="605161">
                <a:moveTo>
                  <a:pt x="270066" y="45979"/>
                </a:moveTo>
                <a:cubicBezTo>
                  <a:pt x="318894" y="45979"/>
                  <a:pt x="333255" y="66041"/>
                  <a:pt x="357669" y="101865"/>
                </a:cubicBezTo>
                <a:cubicBezTo>
                  <a:pt x="380647" y="134824"/>
                  <a:pt x="409369" y="176380"/>
                  <a:pt x="471122" y="195009"/>
                </a:cubicBezTo>
                <a:cubicBezTo>
                  <a:pt x="485483" y="199308"/>
                  <a:pt x="494100" y="213637"/>
                  <a:pt x="492664" y="227967"/>
                </a:cubicBezTo>
                <a:cubicBezTo>
                  <a:pt x="468250" y="427151"/>
                  <a:pt x="344744" y="518861"/>
                  <a:pt x="285863" y="551819"/>
                </a:cubicBezTo>
                <a:cubicBezTo>
                  <a:pt x="275810" y="556118"/>
                  <a:pt x="264322" y="556118"/>
                  <a:pt x="255705" y="551819"/>
                </a:cubicBezTo>
                <a:cubicBezTo>
                  <a:pt x="196824" y="518861"/>
                  <a:pt x="71882" y="427151"/>
                  <a:pt x="48904" y="227967"/>
                </a:cubicBezTo>
                <a:cubicBezTo>
                  <a:pt x="46032" y="213637"/>
                  <a:pt x="56085" y="199308"/>
                  <a:pt x="70446" y="195009"/>
                </a:cubicBezTo>
                <a:cubicBezTo>
                  <a:pt x="130763" y="176380"/>
                  <a:pt x="160921" y="134824"/>
                  <a:pt x="182463" y="101865"/>
                </a:cubicBezTo>
                <a:cubicBezTo>
                  <a:pt x="208313" y="66041"/>
                  <a:pt x="221238" y="45979"/>
                  <a:pt x="270066" y="45979"/>
                </a:cubicBezTo>
                <a:close/>
                <a:moveTo>
                  <a:pt x="270065" y="22931"/>
                </a:moveTo>
                <a:cubicBezTo>
                  <a:pt x="209756" y="22931"/>
                  <a:pt x="189653" y="51595"/>
                  <a:pt x="163806" y="88858"/>
                </a:cubicBezTo>
                <a:cubicBezTo>
                  <a:pt x="140831" y="123254"/>
                  <a:pt x="112112" y="163383"/>
                  <a:pt x="48931" y="177715"/>
                </a:cubicBezTo>
                <a:cubicBezTo>
                  <a:pt x="33136" y="180581"/>
                  <a:pt x="23084" y="194913"/>
                  <a:pt x="24520" y="210678"/>
                </a:cubicBezTo>
                <a:cubicBezTo>
                  <a:pt x="43187" y="448586"/>
                  <a:pt x="198269" y="547476"/>
                  <a:pt x="255706" y="577573"/>
                </a:cubicBezTo>
                <a:cubicBezTo>
                  <a:pt x="265758" y="581872"/>
                  <a:pt x="275809" y="581872"/>
                  <a:pt x="284425" y="577573"/>
                </a:cubicBezTo>
                <a:cubicBezTo>
                  <a:pt x="343298" y="547476"/>
                  <a:pt x="496944" y="448586"/>
                  <a:pt x="517047" y="210678"/>
                </a:cubicBezTo>
                <a:cubicBezTo>
                  <a:pt x="518483" y="194913"/>
                  <a:pt x="508431" y="180581"/>
                  <a:pt x="492636" y="177715"/>
                </a:cubicBezTo>
                <a:cubicBezTo>
                  <a:pt x="428019" y="163383"/>
                  <a:pt x="400736" y="123254"/>
                  <a:pt x="376325" y="88858"/>
                </a:cubicBezTo>
                <a:cubicBezTo>
                  <a:pt x="350478" y="51595"/>
                  <a:pt x="330375" y="22931"/>
                  <a:pt x="270065" y="22931"/>
                </a:cubicBezTo>
                <a:close/>
                <a:moveTo>
                  <a:pt x="270065" y="0"/>
                </a:moveTo>
                <a:cubicBezTo>
                  <a:pt x="410788" y="0"/>
                  <a:pt x="374889" y="141885"/>
                  <a:pt x="514175" y="157650"/>
                </a:cubicBezTo>
                <a:cubicBezTo>
                  <a:pt x="529971" y="160517"/>
                  <a:pt x="541458" y="173415"/>
                  <a:pt x="541458" y="190613"/>
                </a:cubicBezTo>
                <a:cubicBezTo>
                  <a:pt x="527099" y="470084"/>
                  <a:pt x="336119" y="577573"/>
                  <a:pt x="282989" y="601937"/>
                </a:cubicBezTo>
                <a:cubicBezTo>
                  <a:pt x="275809" y="606236"/>
                  <a:pt x="265758" y="606236"/>
                  <a:pt x="257142" y="601937"/>
                </a:cubicBezTo>
                <a:cubicBezTo>
                  <a:pt x="205448" y="577573"/>
                  <a:pt x="13032" y="470084"/>
                  <a:pt x="109" y="190613"/>
                </a:cubicBezTo>
                <a:cubicBezTo>
                  <a:pt x="-1327" y="173415"/>
                  <a:pt x="11596" y="160517"/>
                  <a:pt x="27392" y="157650"/>
                </a:cubicBezTo>
                <a:cubicBezTo>
                  <a:pt x="165242" y="141885"/>
                  <a:pt x="129343" y="0"/>
                  <a:pt x="270065"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9" name="arrow-pointing-left-circular-button_20407">
            <a:extLst>
              <a:ext uri="{FF2B5EF4-FFF2-40B4-BE49-F238E27FC236}">
                <a16:creationId xmlns:a16="http://schemas.microsoft.com/office/drawing/2014/main" id="{39EE5A93-BA41-69AE-F74C-86D378AD8303}"/>
              </a:ext>
            </a:extLst>
          </p:cNvPr>
          <p:cNvSpPr>
            <a:spLocks noChangeAspect="1"/>
          </p:cNvSpPr>
          <p:nvPr/>
        </p:nvSpPr>
        <p:spPr bwMode="auto">
          <a:xfrm>
            <a:off x="10142524" y="1920697"/>
            <a:ext cx="332204" cy="365367"/>
          </a:xfrm>
          <a:custGeom>
            <a:avLst/>
            <a:gdLst>
              <a:gd name="connsiteX0" fmla="*/ 458312 w 547887"/>
              <a:gd name="connsiteY0" fmla="*/ 414273 h 602581"/>
              <a:gd name="connsiteX1" fmla="*/ 543041 w 547887"/>
              <a:gd name="connsiteY1" fmla="*/ 498842 h 602581"/>
              <a:gd name="connsiteX2" fmla="*/ 547349 w 547887"/>
              <a:gd name="connsiteY2" fmla="*/ 514609 h 602581"/>
              <a:gd name="connsiteX3" fmla="*/ 534424 w 547887"/>
              <a:gd name="connsiteY3" fmla="*/ 526076 h 602581"/>
              <a:gd name="connsiteX4" fmla="*/ 481289 w 547887"/>
              <a:gd name="connsiteY4" fmla="*/ 536109 h 602581"/>
              <a:gd name="connsiteX5" fmla="*/ 471236 w 547887"/>
              <a:gd name="connsiteY5" fmla="*/ 589144 h 602581"/>
              <a:gd name="connsiteX6" fmla="*/ 459748 w 547887"/>
              <a:gd name="connsiteY6" fmla="*/ 602044 h 602581"/>
              <a:gd name="connsiteX7" fmla="*/ 443951 w 547887"/>
              <a:gd name="connsiteY7" fmla="*/ 597744 h 602581"/>
              <a:gd name="connsiteX8" fmla="*/ 333372 w 547887"/>
              <a:gd name="connsiteY8" fmla="*/ 487375 h 602581"/>
              <a:gd name="connsiteX9" fmla="*/ 341989 w 547887"/>
              <a:gd name="connsiteY9" fmla="*/ 480208 h 602581"/>
              <a:gd name="connsiteX10" fmla="*/ 347733 w 547887"/>
              <a:gd name="connsiteY10" fmla="*/ 477341 h 602581"/>
              <a:gd name="connsiteX11" fmla="*/ 396560 w 547887"/>
              <a:gd name="connsiteY11" fmla="*/ 484508 h 602581"/>
              <a:gd name="connsiteX12" fmla="*/ 433898 w 547887"/>
              <a:gd name="connsiteY12" fmla="*/ 475908 h 602581"/>
              <a:gd name="connsiteX13" fmla="*/ 454003 w 547887"/>
              <a:gd name="connsiteY13" fmla="*/ 442941 h 602581"/>
              <a:gd name="connsiteX14" fmla="*/ 88068 w 547887"/>
              <a:gd name="connsiteY14" fmla="*/ 414273 h 602581"/>
              <a:gd name="connsiteX15" fmla="*/ 92373 w 547887"/>
              <a:gd name="connsiteY15" fmla="*/ 442941 h 602581"/>
              <a:gd name="connsiteX16" fmla="*/ 112462 w 547887"/>
              <a:gd name="connsiteY16" fmla="*/ 475908 h 602581"/>
              <a:gd name="connsiteX17" fmla="*/ 149770 w 547887"/>
              <a:gd name="connsiteY17" fmla="*/ 484508 h 602581"/>
              <a:gd name="connsiteX18" fmla="*/ 198558 w 547887"/>
              <a:gd name="connsiteY18" fmla="*/ 477341 h 602581"/>
              <a:gd name="connsiteX19" fmla="*/ 205732 w 547887"/>
              <a:gd name="connsiteY19" fmla="*/ 480208 h 602581"/>
              <a:gd name="connsiteX20" fmla="*/ 212907 w 547887"/>
              <a:gd name="connsiteY20" fmla="*/ 487375 h 602581"/>
              <a:gd name="connsiteX21" fmla="*/ 103853 w 547887"/>
              <a:gd name="connsiteY21" fmla="*/ 597744 h 602581"/>
              <a:gd name="connsiteX22" fmla="*/ 86633 w 547887"/>
              <a:gd name="connsiteY22" fmla="*/ 602044 h 602581"/>
              <a:gd name="connsiteX23" fmla="*/ 76589 w 547887"/>
              <a:gd name="connsiteY23" fmla="*/ 589144 h 602581"/>
              <a:gd name="connsiteX24" fmla="*/ 66545 w 547887"/>
              <a:gd name="connsiteY24" fmla="*/ 536109 h 602581"/>
              <a:gd name="connsiteX25" fmla="*/ 12017 w 547887"/>
              <a:gd name="connsiteY25" fmla="*/ 526076 h 602581"/>
              <a:gd name="connsiteX26" fmla="*/ 538 w 547887"/>
              <a:gd name="connsiteY26" fmla="*/ 514609 h 602581"/>
              <a:gd name="connsiteX27" fmla="*/ 4843 w 547887"/>
              <a:gd name="connsiteY27" fmla="*/ 498842 h 602581"/>
              <a:gd name="connsiteX28" fmla="*/ 273945 w 547887"/>
              <a:gd name="connsiteY28" fmla="*/ 94487 h 602581"/>
              <a:gd name="connsiteX29" fmla="*/ 428321 w 547887"/>
              <a:gd name="connsiteY29" fmla="*/ 249322 h 602581"/>
              <a:gd name="connsiteX30" fmla="*/ 273945 w 547887"/>
              <a:gd name="connsiteY30" fmla="*/ 404157 h 602581"/>
              <a:gd name="connsiteX31" fmla="*/ 119569 w 547887"/>
              <a:gd name="connsiteY31" fmla="*/ 249322 h 602581"/>
              <a:gd name="connsiteX32" fmla="*/ 273945 w 547887"/>
              <a:gd name="connsiteY32" fmla="*/ 94487 h 602581"/>
              <a:gd name="connsiteX33" fmla="*/ 273254 w 547887"/>
              <a:gd name="connsiteY33" fmla="*/ 68790 h 602581"/>
              <a:gd name="connsiteX34" fmla="*/ 92381 w 547887"/>
              <a:gd name="connsiteY34" fmla="*/ 249364 h 602581"/>
              <a:gd name="connsiteX35" fmla="*/ 273254 w 547887"/>
              <a:gd name="connsiteY35" fmla="*/ 431371 h 602581"/>
              <a:gd name="connsiteX36" fmla="*/ 454127 w 547887"/>
              <a:gd name="connsiteY36" fmla="*/ 249364 h 602581"/>
              <a:gd name="connsiteX37" fmla="*/ 273254 w 547887"/>
              <a:gd name="connsiteY37" fmla="*/ 68790 h 602581"/>
              <a:gd name="connsiteX38" fmla="*/ 273254 w 547887"/>
              <a:gd name="connsiteY38" fmla="*/ 0 h 602581"/>
              <a:gd name="connsiteX39" fmla="*/ 293351 w 547887"/>
              <a:gd name="connsiteY39" fmla="*/ 8599 h 602581"/>
              <a:gd name="connsiteX40" fmla="*/ 327803 w 547887"/>
              <a:gd name="connsiteY40" fmla="*/ 42994 h 602581"/>
              <a:gd name="connsiteX41" fmla="*/ 353642 w 547887"/>
              <a:gd name="connsiteY41" fmla="*/ 51592 h 602581"/>
              <a:gd name="connsiteX42" fmla="*/ 399578 w 547887"/>
              <a:gd name="connsiteY42" fmla="*/ 42994 h 602581"/>
              <a:gd name="connsiteX43" fmla="*/ 422546 w 547887"/>
              <a:gd name="connsiteY43" fmla="*/ 48726 h 602581"/>
              <a:gd name="connsiteX44" fmla="*/ 434030 w 547887"/>
              <a:gd name="connsiteY44" fmla="*/ 68790 h 602581"/>
              <a:gd name="connsiteX45" fmla="*/ 441207 w 547887"/>
              <a:gd name="connsiteY45" fmla="*/ 114650 h 602581"/>
              <a:gd name="connsiteX46" fmla="*/ 456998 w 547887"/>
              <a:gd name="connsiteY46" fmla="*/ 137580 h 602581"/>
              <a:gd name="connsiteX47" fmla="*/ 500063 w 547887"/>
              <a:gd name="connsiteY47" fmla="*/ 157644 h 602581"/>
              <a:gd name="connsiteX48" fmla="*/ 514418 w 547887"/>
              <a:gd name="connsiteY48" fmla="*/ 174841 h 602581"/>
              <a:gd name="connsiteX49" fmla="*/ 512983 w 547887"/>
              <a:gd name="connsiteY49" fmla="*/ 197771 h 602581"/>
              <a:gd name="connsiteX50" fmla="*/ 491450 w 547887"/>
              <a:gd name="connsiteY50" fmla="*/ 240765 h 602581"/>
              <a:gd name="connsiteX51" fmla="*/ 491450 w 547887"/>
              <a:gd name="connsiteY51" fmla="*/ 267994 h 602581"/>
              <a:gd name="connsiteX52" fmla="*/ 512983 w 547887"/>
              <a:gd name="connsiteY52" fmla="*/ 309555 h 602581"/>
              <a:gd name="connsiteX53" fmla="*/ 514418 w 547887"/>
              <a:gd name="connsiteY53" fmla="*/ 332485 h 602581"/>
              <a:gd name="connsiteX54" fmla="*/ 500063 w 547887"/>
              <a:gd name="connsiteY54" fmla="*/ 349683 h 602581"/>
              <a:gd name="connsiteX55" fmla="*/ 456998 w 547887"/>
              <a:gd name="connsiteY55" fmla="*/ 371180 h 602581"/>
              <a:gd name="connsiteX56" fmla="*/ 441207 w 547887"/>
              <a:gd name="connsiteY56" fmla="*/ 392676 h 602581"/>
              <a:gd name="connsiteX57" fmla="*/ 434030 w 547887"/>
              <a:gd name="connsiteY57" fmla="*/ 439970 h 602581"/>
              <a:gd name="connsiteX58" fmla="*/ 422546 w 547887"/>
              <a:gd name="connsiteY58" fmla="*/ 460034 h 602581"/>
              <a:gd name="connsiteX59" fmla="*/ 399578 w 547887"/>
              <a:gd name="connsiteY59" fmla="*/ 464333 h 602581"/>
              <a:gd name="connsiteX60" fmla="*/ 352207 w 547887"/>
              <a:gd name="connsiteY60" fmla="*/ 457168 h 602581"/>
              <a:gd name="connsiteX61" fmla="*/ 327803 w 547887"/>
              <a:gd name="connsiteY61" fmla="*/ 465766 h 602581"/>
              <a:gd name="connsiteX62" fmla="*/ 293351 w 547887"/>
              <a:gd name="connsiteY62" fmla="*/ 500161 h 602581"/>
              <a:gd name="connsiteX63" fmla="*/ 273254 w 547887"/>
              <a:gd name="connsiteY63" fmla="*/ 508760 h 602581"/>
              <a:gd name="connsiteX64" fmla="*/ 253157 w 547887"/>
              <a:gd name="connsiteY64" fmla="*/ 500161 h 602581"/>
              <a:gd name="connsiteX65" fmla="*/ 220141 w 547887"/>
              <a:gd name="connsiteY65" fmla="*/ 465766 h 602581"/>
              <a:gd name="connsiteX66" fmla="*/ 194301 w 547887"/>
              <a:gd name="connsiteY66" fmla="*/ 457168 h 602581"/>
              <a:gd name="connsiteX67" fmla="*/ 146930 w 547887"/>
              <a:gd name="connsiteY67" fmla="*/ 464333 h 602581"/>
              <a:gd name="connsiteX68" fmla="*/ 125397 w 547887"/>
              <a:gd name="connsiteY68" fmla="*/ 460034 h 602581"/>
              <a:gd name="connsiteX69" fmla="*/ 112478 w 547887"/>
              <a:gd name="connsiteY69" fmla="*/ 439970 h 602581"/>
              <a:gd name="connsiteX70" fmla="*/ 105301 w 547887"/>
              <a:gd name="connsiteY70" fmla="*/ 392676 h 602581"/>
              <a:gd name="connsiteX71" fmla="*/ 89510 w 547887"/>
              <a:gd name="connsiteY71" fmla="*/ 371180 h 602581"/>
              <a:gd name="connsiteX72" fmla="*/ 47881 w 547887"/>
              <a:gd name="connsiteY72" fmla="*/ 349683 h 602581"/>
              <a:gd name="connsiteX73" fmla="*/ 32090 w 547887"/>
              <a:gd name="connsiteY73" fmla="*/ 332485 h 602581"/>
              <a:gd name="connsiteX74" fmla="*/ 33525 w 547887"/>
              <a:gd name="connsiteY74" fmla="*/ 309555 h 602581"/>
              <a:gd name="connsiteX75" fmla="*/ 56493 w 547887"/>
              <a:gd name="connsiteY75" fmla="*/ 267994 h 602581"/>
              <a:gd name="connsiteX76" fmla="*/ 56493 w 547887"/>
              <a:gd name="connsiteY76" fmla="*/ 240765 h 602581"/>
              <a:gd name="connsiteX77" fmla="*/ 33525 w 547887"/>
              <a:gd name="connsiteY77" fmla="*/ 197771 h 602581"/>
              <a:gd name="connsiteX78" fmla="*/ 32090 w 547887"/>
              <a:gd name="connsiteY78" fmla="*/ 176274 h 602581"/>
              <a:gd name="connsiteX79" fmla="*/ 47881 w 547887"/>
              <a:gd name="connsiteY79" fmla="*/ 157644 h 602581"/>
              <a:gd name="connsiteX80" fmla="*/ 89510 w 547887"/>
              <a:gd name="connsiteY80" fmla="*/ 137580 h 602581"/>
              <a:gd name="connsiteX81" fmla="*/ 105301 w 547887"/>
              <a:gd name="connsiteY81" fmla="*/ 114650 h 602581"/>
              <a:gd name="connsiteX82" fmla="*/ 112478 w 547887"/>
              <a:gd name="connsiteY82" fmla="*/ 68790 h 602581"/>
              <a:gd name="connsiteX83" fmla="*/ 125397 w 547887"/>
              <a:gd name="connsiteY83" fmla="*/ 48726 h 602581"/>
              <a:gd name="connsiteX84" fmla="*/ 146930 w 547887"/>
              <a:gd name="connsiteY84" fmla="*/ 42994 h 602581"/>
              <a:gd name="connsiteX85" fmla="*/ 194301 w 547887"/>
              <a:gd name="connsiteY85" fmla="*/ 51592 h 602581"/>
              <a:gd name="connsiteX86" fmla="*/ 220141 w 547887"/>
              <a:gd name="connsiteY86" fmla="*/ 42994 h 602581"/>
              <a:gd name="connsiteX87" fmla="*/ 253157 w 547887"/>
              <a:gd name="connsiteY87" fmla="*/ 8599 h 602581"/>
              <a:gd name="connsiteX88" fmla="*/ 273254 w 547887"/>
              <a:gd name="connsiteY88" fmla="*/ 0 h 60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47887" h="602581">
                <a:moveTo>
                  <a:pt x="458312" y="414273"/>
                </a:moveTo>
                <a:lnTo>
                  <a:pt x="543041" y="498842"/>
                </a:lnTo>
                <a:cubicBezTo>
                  <a:pt x="547349" y="503142"/>
                  <a:pt x="548785" y="508875"/>
                  <a:pt x="547349" y="514609"/>
                </a:cubicBezTo>
                <a:cubicBezTo>
                  <a:pt x="544477" y="520342"/>
                  <a:pt x="540168" y="524642"/>
                  <a:pt x="534424" y="526076"/>
                </a:cubicBezTo>
                <a:lnTo>
                  <a:pt x="481289" y="536109"/>
                </a:lnTo>
                <a:lnTo>
                  <a:pt x="471236" y="589144"/>
                </a:lnTo>
                <a:cubicBezTo>
                  <a:pt x="469800" y="594877"/>
                  <a:pt x="465492" y="600611"/>
                  <a:pt x="459748" y="602044"/>
                </a:cubicBezTo>
                <a:cubicBezTo>
                  <a:pt x="454003" y="603477"/>
                  <a:pt x="448259" y="602044"/>
                  <a:pt x="443951" y="597744"/>
                </a:cubicBezTo>
                <a:lnTo>
                  <a:pt x="333372" y="487375"/>
                </a:lnTo>
                <a:lnTo>
                  <a:pt x="341989" y="480208"/>
                </a:lnTo>
                <a:cubicBezTo>
                  <a:pt x="343425" y="477341"/>
                  <a:pt x="344861" y="477341"/>
                  <a:pt x="347733" y="477341"/>
                </a:cubicBezTo>
                <a:lnTo>
                  <a:pt x="396560" y="484508"/>
                </a:lnTo>
                <a:cubicBezTo>
                  <a:pt x="409485" y="487375"/>
                  <a:pt x="423845" y="484508"/>
                  <a:pt x="433898" y="475908"/>
                </a:cubicBezTo>
                <a:cubicBezTo>
                  <a:pt x="445387" y="468741"/>
                  <a:pt x="452567" y="455841"/>
                  <a:pt x="454003" y="442941"/>
                </a:cubicBezTo>
                <a:close/>
                <a:moveTo>
                  <a:pt x="88068" y="414273"/>
                </a:moveTo>
                <a:lnTo>
                  <a:pt x="92373" y="442941"/>
                </a:lnTo>
                <a:cubicBezTo>
                  <a:pt x="95243" y="455841"/>
                  <a:pt x="102418" y="468741"/>
                  <a:pt x="112462" y="475908"/>
                </a:cubicBezTo>
                <a:cubicBezTo>
                  <a:pt x="123942" y="484508"/>
                  <a:pt x="136856" y="487375"/>
                  <a:pt x="149770" y="484508"/>
                </a:cubicBezTo>
                <a:lnTo>
                  <a:pt x="198558" y="477341"/>
                </a:lnTo>
                <a:cubicBezTo>
                  <a:pt x="201428" y="477341"/>
                  <a:pt x="204297" y="477341"/>
                  <a:pt x="205732" y="480208"/>
                </a:cubicBezTo>
                <a:lnTo>
                  <a:pt x="212907" y="487375"/>
                </a:lnTo>
                <a:lnTo>
                  <a:pt x="103853" y="597744"/>
                </a:lnTo>
                <a:cubicBezTo>
                  <a:pt x="99548" y="602044"/>
                  <a:pt x="92373" y="603477"/>
                  <a:pt x="86633" y="602044"/>
                </a:cubicBezTo>
                <a:cubicBezTo>
                  <a:pt x="82329" y="600611"/>
                  <a:pt x="78024" y="594877"/>
                  <a:pt x="76589" y="589144"/>
                </a:cubicBezTo>
                <a:lnTo>
                  <a:pt x="66545" y="536109"/>
                </a:lnTo>
                <a:lnTo>
                  <a:pt x="12017" y="526076"/>
                </a:lnTo>
                <a:cubicBezTo>
                  <a:pt x="6278" y="524642"/>
                  <a:pt x="1973" y="520342"/>
                  <a:pt x="538" y="514609"/>
                </a:cubicBezTo>
                <a:cubicBezTo>
                  <a:pt x="-897" y="508875"/>
                  <a:pt x="538" y="503142"/>
                  <a:pt x="4843" y="498842"/>
                </a:cubicBezTo>
                <a:close/>
                <a:moveTo>
                  <a:pt x="273945" y="94487"/>
                </a:moveTo>
                <a:cubicBezTo>
                  <a:pt x="359205" y="94487"/>
                  <a:pt x="428321" y="163809"/>
                  <a:pt x="428321" y="249322"/>
                </a:cubicBezTo>
                <a:cubicBezTo>
                  <a:pt x="428321" y="334835"/>
                  <a:pt x="359205" y="404157"/>
                  <a:pt x="273945" y="404157"/>
                </a:cubicBezTo>
                <a:cubicBezTo>
                  <a:pt x="188685" y="404157"/>
                  <a:pt x="119569" y="334835"/>
                  <a:pt x="119569" y="249322"/>
                </a:cubicBezTo>
                <a:cubicBezTo>
                  <a:pt x="119569" y="163809"/>
                  <a:pt x="188685" y="94487"/>
                  <a:pt x="273945" y="94487"/>
                </a:cubicBezTo>
                <a:close/>
                <a:moveTo>
                  <a:pt x="273254" y="68790"/>
                </a:moveTo>
                <a:cubicBezTo>
                  <a:pt x="174205" y="68790"/>
                  <a:pt x="92381" y="150478"/>
                  <a:pt x="92381" y="249364"/>
                </a:cubicBezTo>
                <a:cubicBezTo>
                  <a:pt x="92381" y="349683"/>
                  <a:pt x="174205" y="429938"/>
                  <a:pt x="273254" y="431371"/>
                </a:cubicBezTo>
                <a:cubicBezTo>
                  <a:pt x="373739" y="429938"/>
                  <a:pt x="454127" y="349683"/>
                  <a:pt x="454127" y="249364"/>
                </a:cubicBezTo>
                <a:cubicBezTo>
                  <a:pt x="454127" y="150478"/>
                  <a:pt x="373739" y="68790"/>
                  <a:pt x="273254" y="68790"/>
                </a:cubicBezTo>
                <a:close/>
                <a:moveTo>
                  <a:pt x="273254" y="0"/>
                </a:moveTo>
                <a:cubicBezTo>
                  <a:pt x="281867" y="0"/>
                  <a:pt x="289045" y="2866"/>
                  <a:pt x="293351" y="8599"/>
                </a:cubicBezTo>
                <a:lnTo>
                  <a:pt x="327803" y="42994"/>
                </a:lnTo>
                <a:cubicBezTo>
                  <a:pt x="333545" y="48726"/>
                  <a:pt x="343593" y="53025"/>
                  <a:pt x="353642" y="51592"/>
                </a:cubicBezTo>
                <a:lnTo>
                  <a:pt x="399578" y="42994"/>
                </a:lnTo>
                <a:cubicBezTo>
                  <a:pt x="408191" y="41560"/>
                  <a:pt x="415369" y="44427"/>
                  <a:pt x="422546" y="48726"/>
                </a:cubicBezTo>
                <a:cubicBezTo>
                  <a:pt x="428288" y="53025"/>
                  <a:pt x="432595" y="60191"/>
                  <a:pt x="434030" y="68790"/>
                </a:cubicBezTo>
                <a:lnTo>
                  <a:pt x="441207" y="114650"/>
                </a:lnTo>
                <a:cubicBezTo>
                  <a:pt x="442643" y="124682"/>
                  <a:pt x="448385" y="133281"/>
                  <a:pt x="456998" y="137580"/>
                </a:cubicBezTo>
                <a:lnTo>
                  <a:pt x="500063" y="157644"/>
                </a:lnTo>
                <a:cubicBezTo>
                  <a:pt x="507241" y="161943"/>
                  <a:pt x="512983" y="167676"/>
                  <a:pt x="514418" y="174841"/>
                </a:cubicBezTo>
                <a:cubicBezTo>
                  <a:pt x="517289" y="183440"/>
                  <a:pt x="517289" y="192039"/>
                  <a:pt x="512983" y="197771"/>
                </a:cubicBezTo>
                <a:lnTo>
                  <a:pt x="491450" y="240765"/>
                </a:lnTo>
                <a:cubicBezTo>
                  <a:pt x="487143" y="249364"/>
                  <a:pt x="487143" y="259396"/>
                  <a:pt x="491450" y="267994"/>
                </a:cubicBezTo>
                <a:lnTo>
                  <a:pt x="512983" y="309555"/>
                </a:lnTo>
                <a:cubicBezTo>
                  <a:pt x="515853" y="316721"/>
                  <a:pt x="517289" y="325320"/>
                  <a:pt x="514418" y="332485"/>
                </a:cubicBezTo>
                <a:cubicBezTo>
                  <a:pt x="512983" y="339651"/>
                  <a:pt x="507241" y="346816"/>
                  <a:pt x="500063" y="349683"/>
                </a:cubicBezTo>
                <a:lnTo>
                  <a:pt x="456998" y="371180"/>
                </a:lnTo>
                <a:cubicBezTo>
                  <a:pt x="448385" y="375479"/>
                  <a:pt x="442643" y="384078"/>
                  <a:pt x="441207" y="392676"/>
                </a:cubicBezTo>
                <a:lnTo>
                  <a:pt x="434030" y="439970"/>
                </a:lnTo>
                <a:cubicBezTo>
                  <a:pt x="432595" y="448569"/>
                  <a:pt x="428288" y="455735"/>
                  <a:pt x="422546" y="460034"/>
                </a:cubicBezTo>
                <a:cubicBezTo>
                  <a:pt x="415369" y="464333"/>
                  <a:pt x="408191" y="465766"/>
                  <a:pt x="399578" y="464333"/>
                </a:cubicBezTo>
                <a:lnTo>
                  <a:pt x="352207" y="457168"/>
                </a:lnTo>
                <a:cubicBezTo>
                  <a:pt x="343593" y="455735"/>
                  <a:pt x="333545" y="458601"/>
                  <a:pt x="327803" y="465766"/>
                </a:cubicBezTo>
                <a:lnTo>
                  <a:pt x="293351" y="500161"/>
                </a:lnTo>
                <a:cubicBezTo>
                  <a:pt x="289045" y="504461"/>
                  <a:pt x="281867" y="507327"/>
                  <a:pt x="273254" y="508760"/>
                </a:cubicBezTo>
                <a:cubicBezTo>
                  <a:pt x="266077" y="507327"/>
                  <a:pt x="258899" y="504461"/>
                  <a:pt x="253157" y="500161"/>
                </a:cubicBezTo>
                <a:lnTo>
                  <a:pt x="220141" y="465766"/>
                </a:lnTo>
                <a:cubicBezTo>
                  <a:pt x="212963" y="458601"/>
                  <a:pt x="202915" y="455735"/>
                  <a:pt x="194301" y="457168"/>
                </a:cubicBezTo>
                <a:lnTo>
                  <a:pt x="146930" y="464333"/>
                </a:lnTo>
                <a:cubicBezTo>
                  <a:pt x="139753" y="465766"/>
                  <a:pt x="131139" y="464333"/>
                  <a:pt x="125397" y="460034"/>
                </a:cubicBezTo>
                <a:cubicBezTo>
                  <a:pt x="118220" y="455735"/>
                  <a:pt x="113913" y="448569"/>
                  <a:pt x="112478" y="439970"/>
                </a:cubicBezTo>
                <a:lnTo>
                  <a:pt x="105301" y="392676"/>
                </a:lnTo>
                <a:cubicBezTo>
                  <a:pt x="103865" y="384078"/>
                  <a:pt x="98123" y="375479"/>
                  <a:pt x="89510" y="371180"/>
                </a:cubicBezTo>
                <a:lnTo>
                  <a:pt x="47881" y="349683"/>
                </a:lnTo>
                <a:cubicBezTo>
                  <a:pt x="40703" y="346816"/>
                  <a:pt x="34961" y="339651"/>
                  <a:pt x="32090" y="332485"/>
                </a:cubicBezTo>
                <a:cubicBezTo>
                  <a:pt x="29219" y="325320"/>
                  <a:pt x="30655" y="316721"/>
                  <a:pt x="33525" y="309555"/>
                </a:cubicBezTo>
                <a:lnTo>
                  <a:pt x="56493" y="267994"/>
                </a:lnTo>
                <a:cubicBezTo>
                  <a:pt x="60800" y="259396"/>
                  <a:pt x="60800" y="249364"/>
                  <a:pt x="56493" y="240765"/>
                </a:cubicBezTo>
                <a:lnTo>
                  <a:pt x="33525" y="197771"/>
                </a:lnTo>
                <a:cubicBezTo>
                  <a:pt x="30655" y="192039"/>
                  <a:pt x="29219" y="183440"/>
                  <a:pt x="32090" y="176274"/>
                </a:cubicBezTo>
                <a:cubicBezTo>
                  <a:pt x="34961" y="167676"/>
                  <a:pt x="40703" y="161943"/>
                  <a:pt x="47881" y="157644"/>
                </a:cubicBezTo>
                <a:lnTo>
                  <a:pt x="89510" y="137580"/>
                </a:lnTo>
                <a:cubicBezTo>
                  <a:pt x="98123" y="133281"/>
                  <a:pt x="103865" y="124682"/>
                  <a:pt x="105301" y="114650"/>
                </a:cubicBezTo>
                <a:lnTo>
                  <a:pt x="112478" y="68790"/>
                </a:lnTo>
                <a:cubicBezTo>
                  <a:pt x="113913" y="60191"/>
                  <a:pt x="118220" y="53025"/>
                  <a:pt x="125397" y="48726"/>
                </a:cubicBezTo>
                <a:cubicBezTo>
                  <a:pt x="131139" y="44427"/>
                  <a:pt x="139753" y="41560"/>
                  <a:pt x="146930" y="42994"/>
                </a:cubicBezTo>
                <a:lnTo>
                  <a:pt x="194301" y="51592"/>
                </a:lnTo>
                <a:cubicBezTo>
                  <a:pt x="202915" y="53025"/>
                  <a:pt x="212963" y="48726"/>
                  <a:pt x="220141" y="42994"/>
                </a:cubicBezTo>
                <a:lnTo>
                  <a:pt x="253157" y="8599"/>
                </a:lnTo>
                <a:cubicBezTo>
                  <a:pt x="258899" y="2866"/>
                  <a:pt x="266077" y="0"/>
                  <a:pt x="273254"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pic>
        <p:nvPicPr>
          <p:cNvPr id="22" name="Picture 2">
            <a:extLst>
              <a:ext uri="{FF2B5EF4-FFF2-40B4-BE49-F238E27FC236}">
                <a16:creationId xmlns:a16="http://schemas.microsoft.com/office/drawing/2014/main" id="{DF8CE903-E0BC-7148-FE08-84F8B78D854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13009" y="4647877"/>
            <a:ext cx="3856007" cy="18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直接连接符 22">
            <a:extLst>
              <a:ext uri="{FF2B5EF4-FFF2-40B4-BE49-F238E27FC236}">
                <a16:creationId xmlns:a16="http://schemas.microsoft.com/office/drawing/2014/main" id="{F02B8F21-B0DC-C283-8497-9CACDBBE1EAB}"/>
              </a:ext>
            </a:extLst>
          </p:cNvPr>
          <p:cNvCxnSpPr>
            <a:cxnSpLocks/>
          </p:cNvCxnSpPr>
          <p:nvPr/>
        </p:nvCxnSpPr>
        <p:spPr>
          <a:xfrm>
            <a:off x="1052423" y="5015078"/>
            <a:ext cx="24153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942C269E-B3A8-815C-349C-1B6EEBDCDD6B}"/>
              </a:ext>
            </a:extLst>
          </p:cNvPr>
          <p:cNvCxnSpPr>
            <a:cxnSpLocks/>
          </p:cNvCxnSpPr>
          <p:nvPr/>
        </p:nvCxnSpPr>
        <p:spPr>
          <a:xfrm>
            <a:off x="1052423" y="5247991"/>
            <a:ext cx="24153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86194184-7AC2-F78B-C424-BB88CBBC1B00}"/>
              </a:ext>
            </a:extLst>
          </p:cNvPr>
          <p:cNvCxnSpPr>
            <a:cxnSpLocks/>
          </p:cNvCxnSpPr>
          <p:nvPr/>
        </p:nvCxnSpPr>
        <p:spPr>
          <a:xfrm>
            <a:off x="1052423" y="5506649"/>
            <a:ext cx="24153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47ACEE88-2F93-B933-4CF2-E02B633AB5D8}"/>
              </a:ext>
            </a:extLst>
          </p:cNvPr>
          <p:cNvCxnSpPr>
            <a:cxnSpLocks/>
          </p:cNvCxnSpPr>
          <p:nvPr/>
        </p:nvCxnSpPr>
        <p:spPr>
          <a:xfrm>
            <a:off x="1052423" y="5774068"/>
            <a:ext cx="24153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4BD26B4C-9997-DAA6-B466-EC7FAD4F89E3}"/>
              </a:ext>
            </a:extLst>
          </p:cNvPr>
          <p:cNvCxnSpPr>
            <a:cxnSpLocks/>
          </p:cNvCxnSpPr>
          <p:nvPr/>
        </p:nvCxnSpPr>
        <p:spPr>
          <a:xfrm>
            <a:off x="1052423" y="6015608"/>
            <a:ext cx="24153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181038DF-69FD-6973-6BA7-8C1BB8BC1774}"/>
              </a:ext>
            </a:extLst>
          </p:cNvPr>
          <p:cNvCxnSpPr>
            <a:cxnSpLocks/>
          </p:cNvCxnSpPr>
          <p:nvPr/>
        </p:nvCxnSpPr>
        <p:spPr>
          <a:xfrm>
            <a:off x="1052423" y="6313420"/>
            <a:ext cx="241539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622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rcRect t="1" b="1"/>
          <a:stretch>
            <a:fillRect/>
          </a:stretch>
        </p:blipFill>
        <p:spPr>
          <a:xfrm>
            <a:off x="-2" y="0"/>
            <a:ext cx="12192000" cy="6858000"/>
          </a:xfrm>
          <a:prstGeom prst="rect">
            <a:avLst/>
          </a:prstGeom>
        </p:spPr>
      </p:pic>
      <p:sp>
        <p:nvSpPr>
          <p:cNvPr id="6" name="矩形: 圆角 5"/>
          <p:cNvSpPr/>
          <p:nvPr/>
        </p:nvSpPr>
        <p:spPr>
          <a:xfrm>
            <a:off x="1166810" y="1838324"/>
            <a:ext cx="9858375" cy="4457701"/>
          </a:xfrm>
          <a:prstGeom prst="roundRect">
            <a:avLst/>
          </a:prstGeom>
          <a:solidFill>
            <a:schemeClr val="bg1"/>
          </a:solidFill>
          <a:ln w="76200">
            <a:solidFill>
              <a:srgbClr val="FCD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383504" y="2134818"/>
            <a:ext cx="9424985" cy="3784600"/>
          </a:xfrm>
          <a:prstGeom prst="rect">
            <a:avLst/>
          </a:prstGeom>
          <a:noFill/>
        </p:spPr>
        <p:txBody>
          <a:bodyPr wrap="square">
            <a:spAutoFit/>
          </a:bodyPr>
          <a:lstStyle/>
          <a:p>
            <a:pPr marL="342900" indent="-342900">
              <a:lnSpc>
                <a:spcPct val="200000"/>
              </a:lnSpc>
              <a:buClr>
                <a:srgbClr val="33A936"/>
              </a:buClr>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rPr>
              <a:t>正所谓“秀才不出门，能知天下事”。</a:t>
            </a:r>
          </a:p>
          <a:p>
            <a:pPr marL="342900" indent="-342900">
              <a:lnSpc>
                <a:spcPct val="200000"/>
              </a:lnSpc>
              <a:buClr>
                <a:srgbClr val="33A936"/>
              </a:buClr>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rPr>
              <a:t>这在如今的信息化时代，已经不是什么秘密。</a:t>
            </a:r>
          </a:p>
          <a:p>
            <a:pPr marL="342900" indent="-342900">
              <a:lnSpc>
                <a:spcPct val="200000"/>
              </a:lnSpc>
              <a:buClr>
                <a:srgbClr val="33A936"/>
              </a:buClr>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rPr>
              <a:t>如今，不管购物、旅行、居家，人们的生活已经离不开计算机网络。</a:t>
            </a:r>
          </a:p>
          <a:p>
            <a:pPr marL="342900" indent="-342900">
              <a:lnSpc>
                <a:spcPct val="200000"/>
              </a:lnSpc>
              <a:buClr>
                <a:srgbClr val="33A936"/>
              </a:buClr>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rPr>
              <a:t>计算机网络已经成为人们生活、工作中不可或缺的组成部分。</a:t>
            </a:r>
          </a:p>
          <a:p>
            <a:pPr marL="342900" indent="-342900">
              <a:lnSpc>
                <a:spcPct val="200000"/>
              </a:lnSpc>
              <a:buClr>
                <a:srgbClr val="33A936"/>
              </a:buClr>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rPr>
              <a:t>本章讲解计算机网络的一些基本概念、原理和使用方法。</a:t>
            </a:r>
          </a:p>
        </p:txBody>
      </p:sp>
      <p:sp>
        <p:nvSpPr>
          <p:cNvPr id="10" name="矩形 9"/>
          <p:cNvSpPr/>
          <p:nvPr/>
        </p:nvSpPr>
        <p:spPr>
          <a:xfrm>
            <a:off x="5258266" y="684161"/>
            <a:ext cx="1675459" cy="76944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400" b="1" spc="100" dirty="0">
                <a:solidFill>
                  <a:schemeClr val="bg1"/>
                </a:solidFill>
                <a:effectLst>
                  <a:outerShdw blurRad="50800" dist="38100" dir="2700000" algn="tl" rotWithShape="0">
                    <a:prstClr val="black">
                      <a:alpha val="40000"/>
                    </a:prstClr>
                  </a:outerShdw>
                </a:effectLst>
                <a:latin typeface="Segoe UI" panose="020B0502040204020203" pitchFamily="34" charset="0"/>
                <a:ea typeface="微软雅黑" panose="020B0503020204020204" pitchFamily="34" charset="-122"/>
                <a:sym typeface="Segoe UI" panose="020B0502040204020203" pitchFamily="34" charset="0"/>
              </a:rPr>
              <a:t>前  言</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340967"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TCP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的报文包括哪些字段？</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pic>
        <p:nvPicPr>
          <p:cNvPr id="19" name="Picture 2">
            <a:extLst>
              <a:ext uri="{FF2B5EF4-FFF2-40B4-BE49-F238E27FC236}">
                <a16:creationId xmlns:a16="http://schemas.microsoft.com/office/drawing/2014/main" id="{68D07814-6F65-2EB1-30CA-968EA6FC1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727" y="1509721"/>
            <a:ext cx="5402366" cy="2542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文本框 19">
            <a:extLst>
              <a:ext uri="{FF2B5EF4-FFF2-40B4-BE49-F238E27FC236}">
                <a16:creationId xmlns:a16="http://schemas.microsoft.com/office/drawing/2014/main" id="{2F18DF63-AF73-7C8B-3135-52988091AD88}"/>
              </a:ext>
            </a:extLst>
          </p:cNvPr>
          <p:cNvSpPr txBox="1"/>
          <p:nvPr/>
        </p:nvSpPr>
        <p:spPr>
          <a:xfrm>
            <a:off x="1331592" y="1351103"/>
            <a:ext cx="4258325" cy="4892943"/>
          </a:xfrm>
          <a:prstGeom prst="rect">
            <a:avLst/>
          </a:prstGeom>
          <a:noFill/>
        </p:spPr>
        <p:txBody>
          <a:bodyPr wrap="square">
            <a:spAutoFit/>
          </a:bodyPr>
          <a:lstStyle/>
          <a:p>
            <a:pPr fontAlgn="auto">
              <a:lnSpc>
                <a:spcPct val="132000"/>
              </a:lnSpc>
              <a:spcBef>
                <a:spcPts val="1200"/>
              </a:spcBef>
              <a:spcAft>
                <a:spcPts val="600"/>
              </a:spcAft>
            </a:pPr>
            <a:r>
              <a:rPr lang="zh-CN" altLang="en-US" sz="2400" dirty="0">
                <a:latin typeface="微软雅黑" panose="020B0503020204020204" pitchFamily="34" charset="-122"/>
                <a:ea typeface="微软雅黑" panose="020B0503020204020204" pitchFamily="34" charset="-122"/>
              </a:rPr>
              <a:t>数据偏移字段：占</a:t>
            </a:r>
            <a:r>
              <a:rPr lang="en-US" altLang="zh-CN" sz="2400" dirty="0">
                <a:latin typeface="微软雅黑" panose="020B0503020204020204" pitchFamily="34" charset="-122"/>
                <a:ea typeface="微软雅黑" panose="020B0503020204020204" pitchFamily="34" charset="-122"/>
              </a:rPr>
              <a:t>4</a:t>
            </a:r>
            <a:r>
              <a:rPr lang="zh-CN" altLang="en-US" sz="2400" dirty="0">
                <a:latin typeface="微软雅黑" panose="020B0503020204020204" pitchFamily="34" charset="-122"/>
                <a:ea typeface="微软雅黑" panose="020B0503020204020204" pitchFamily="34" charset="-122"/>
              </a:rPr>
              <a:t>位，单位为</a:t>
            </a:r>
            <a:r>
              <a:rPr lang="en-US" altLang="zh-CN" sz="2400" dirty="0">
                <a:latin typeface="微软雅黑" panose="020B0503020204020204" pitchFamily="34" charset="-122"/>
                <a:ea typeface="微软雅黑" panose="020B0503020204020204" pitchFamily="34" charset="-122"/>
              </a:rPr>
              <a:t>32</a:t>
            </a:r>
            <a:r>
              <a:rPr lang="zh-CN" altLang="en-US" sz="2400" dirty="0">
                <a:latin typeface="微软雅黑" panose="020B0503020204020204" pitchFamily="34" charset="-122"/>
                <a:ea typeface="微软雅黑" panose="020B0503020204020204" pitchFamily="34" charset="-122"/>
              </a:rPr>
              <a:t>位（</a:t>
            </a:r>
            <a:r>
              <a:rPr lang="en-US" altLang="zh-CN" sz="2400" dirty="0">
                <a:latin typeface="微软雅黑" panose="020B0503020204020204" pitchFamily="34" charset="-122"/>
                <a:ea typeface="微软雅黑" panose="020B0503020204020204" pitchFamily="34" charset="-122"/>
              </a:rPr>
              <a:t>4</a:t>
            </a:r>
            <a:r>
              <a:rPr lang="zh-CN" altLang="en-US" sz="2400" dirty="0">
                <a:latin typeface="微软雅黑" panose="020B0503020204020204" pitchFamily="34" charset="-122"/>
                <a:ea typeface="微软雅黑" panose="020B0503020204020204" pitchFamily="34" charset="-122"/>
              </a:rPr>
              <a:t>个字节），用以指明报文头部的总长度。</a:t>
            </a:r>
          </a:p>
          <a:p>
            <a:pPr fontAlgn="auto">
              <a:lnSpc>
                <a:spcPct val="132000"/>
              </a:lnSpc>
              <a:spcBef>
                <a:spcPts val="1200"/>
              </a:spcBef>
              <a:spcAft>
                <a:spcPts val="600"/>
              </a:spcAft>
            </a:pPr>
            <a:r>
              <a:rPr lang="zh-CN" altLang="en-US" sz="2400" dirty="0">
                <a:latin typeface="微软雅黑" panose="020B0503020204020204" pitchFamily="34" charset="-122"/>
                <a:ea typeface="微软雅黑" panose="020B0503020204020204" pitchFamily="34" charset="-122"/>
              </a:rPr>
              <a:t>标志位字段：由</a:t>
            </a:r>
            <a:r>
              <a:rPr lang="en-US" altLang="zh-CN" sz="2400" dirty="0">
                <a:latin typeface="微软雅黑" panose="020B0503020204020204" pitchFamily="34" charset="-122"/>
                <a:ea typeface="微软雅黑" panose="020B0503020204020204" pitchFamily="34" charset="-122"/>
              </a:rPr>
              <a:t>6</a:t>
            </a:r>
            <a:r>
              <a:rPr lang="zh-CN" altLang="en-US" sz="2400" dirty="0">
                <a:latin typeface="微软雅黑" panose="020B0503020204020204" pitchFamily="34" charset="-122"/>
                <a:ea typeface="微软雅黑" panose="020B0503020204020204" pitchFamily="34" charset="-122"/>
              </a:rPr>
              <a:t>位组成，包括</a:t>
            </a:r>
            <a:r>
              <a:rPr lang="en-US" altLang="zh-CN" sz="2400" dirty="0">
                <a:latin typeface="微软雅黑" panose="020B0503020204020204" pitchFamily="34" charset="-122"/>
                <a:ea typeface="微软雅黑" panose="020B0503020204020204" pitchFamily="34" charset="-122"/>
              </a:rPr>
              <a:t>URG</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ACK</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PSH</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RST</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SYN</a:t>
            </a:r>
            <a:r>
              <a:rPr lang="zh-CN" altLang="en-US" sz="2400" dirty="0">
                <a:latin typeface="微软雅黑" panose="020B0503020204020204" pitchFamily="34" charset="-122"/>
                <a:ea typeface="微软雅黑" panose="020B0503020204020204" pitchFamily="34" charset="-122"/>
              </a:rPr>
              <a:t>和</a:t>
            </a:r>
            <a:r>
              <a:rPr lang="en-US" altLang="zh-CN" sz="2400" dirty="0">
                <a:latin typeface="微软雅黑" panose="020B0503020204020204" pitchFamily="34" charset="-122"/>
                <a:ea typeface="微软雅黑" panose="020B0503020204020204" pitchFamily="34" charset="-122"/>
              </a:rPr>
              <a:t>FIN</a:t>
            </a:r>
            <a:r>
              <a:rPr lang="zh-CN" altLang="en-US" sz="2400" dirty="0">
                <a:latin typeface="微软雅黑" panose="020B0503020204020204" pitchFamily="34" charset="-122"/>
                <a:ea typeface="微软雅黑" panose="020B0503020204020204" pitchFamily="34" charset="-122"/>
              </a:rPr>
              <a:t>位，用于说明</a:t>
            </a:r>
            <a:r>
              <a:rPr lang="en-US" altLang="zh-CN" sz="2400" dirty="0">
                <a:latin typeface="微软雅黑" panose="020B0503020204020204" pitchFamily="34" charset="-122"/>
                <a:ea typeface="微软雅黑" panose="020B0503020204020204" pitchFamily="34" charset="-122"/>
              </a:rPr>
              <a:t>TCP</a:t>
            </a:r>
            <a:r>
              <a:rPr lang="zh-CN" altLang="en-US" sz="2400" dirty="0">
                <a:latin typeface="微软雅黑" panose="020B0503020204020204" pitchFamily="34" charset="-122"/>
                <a:ea typeface="微软雅黑" panose="020B0503020204020204" pitchFamily="34" charset="-122"/>
              </a:rPr>
              <a:t>段的目的与内容。</a:t>
            </a:r>
          </a:p>
          <a:p>
            <a:pPr fontAlgn="auto">
              <a:lnSpc>
                <a:spcPct val="132000"/>
              </a:lnSpc>
              <a:spcBef>
                <a:spcPts val="1200"/>
              </a:spcBef>
              <a:spcAft>
                <a:spcPts val="600"/>
              </a:spcAft>
            </a:pPr>
            <a:r>
              <a:rPr lang="zh-CN" altLang="en-US" sz="2400" dirty="0">
                <a:latin typeface="微软雅黑" panose="020B0503020204020204" pitchFamily="34" charset="-122"/>
                <a:ea typeface="微软雅黑" panose="020B0503020204020204" pitchFamily="34" charset="-122"/>
              </a:rPr>
              <a:t>窗口字段：用于控制对方所能发送的数据量，单位为字节。</a:t>
            </a:r>
          </a:p>
        </p:txBody>
      </p:sp>
      <p:sp>
        <p:nvSpPr>
          <p:cNvPr id="21" name="椭圆 20">
            <a:extLst>
              <a:ext uri="{FF2B5EF4-FFF2-40B4-BE49-F238E27FC236}">
                <a16:creationId xmlns:a16="http://schemas.microsoft.com/office/drawing/2014/main" id="{26D2A9CD-8671-34A5-5EBE-9C43483D2BA6}"/>
              </a:ext>
            </a:extLst>
          </p:cNvPr>
          <p:cNvSpPr/>
          <p:nvPr/>
        </p:nvSpPr>
        <p:spPr>
          <a:xfrm>
            <a:off x="668782" y="1444957"/>
            <a:ext cx="540000" cy="540000"/>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22" name="椭圆 21">
            <a:extLst>
              <a:ext uri="{FF2B5EF4-FFF2-40B4-BE49-F238E27FC236}">
                <a16:creationId xmlns:a16="http://schemas.microsoft.com/office/drawing/2014/main" id="{EE3A30C8-008C-E333-FB4C-ADDDB2DB122E}"/>
              </a:ext>
            </a:extLst>
          </p:cNvPr>
          <p:cNvSpPr/>
          <p:nvPr/>
        </p:nvSpPr>
        <p:spPr>
          <a:xfrm>
            <a:off x="668782" y="3241590"/>
            <a:ext cx="540000" cy="540000"/>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23" name="椭圆 22">
            <a:extLst>
              <a:ext uri="{FF2B5EF4-FFF2-40B4-BE49-F238E27FC236}">
                <a16:creationId xmlns:a16="http://schemas.microsoft.com/office/drawing/2014/main" id="{B96537BA-23FF-9622-8F60-DE5B574B9B79}"/>
              </a:ext>
            </a:extLst>
          </p:cNvPr>
          <p:cNvSpPr/>
          <p:nvPr/>
        </p:nvSpPr>
        <p:spPr>
          <a:xfrm>
            <a:off x="668782" y="4837477"/>
            <a:ext cx="540000" cy="540000"/>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grpSp>
        <p:nvGrpSpPr>
          <p:cNvPr id="2" name="组合 1">
            <a:extLst>
              <a:ext uri="{FF2B5EF4-FFF2-40B4-BE49-F238E27FC236}">
                <a16:creationId xmlns:a16="http://schemas.microsoft.com/office/drawing/2014/main" id="{5DFC77A1-7EC3-A29D-1615-EBDE6BABDE39}"/>
              </a:ext>
            </a:extLst>
          </p:cNvPr>
          <p:cNvGrpSpPr/>
          <p:nvPr/>
        </p:nvGrpSpPr>
        <p:grpSpPr>
          <a:xfrm>
            <a:off x="5983861" y="4428485"/>
            <a:ext cx="5019093" cy="1758176"/>
            <a:chOff x="6096000" y="4488867"/>
            <a:chExt cx="2415396" cy="1758176"/>
          </a:xfrm>
        </p:grpSpPr>
        <p:cxnSp>
          <p:nvCxnSpPr>
            <p:cNvPr id="24" name="直接连接符 23">
              <a:extLst>
                <a:ext uri="{FF2B5EF4-FFF2-40B4-BE49-F238E27FC236}">
                  <a16:creationId xmlns:a16="http://schemas.microsoft.com/office/drawing/2014/main" id="{D5B5AEA7-0847-6890-D71E-F732E02C24A9}"/>
                </a:ext>
              </a:extLst>
            </p:cNvPr>
            <p:cNvCxnSpPr>
              <a:cxnSpLocks/>
            </p:cNvCxnSpPr>
            <p:nvPr/>
          </p:nvCxnSpPr>
          <p:spPr>
            <a:xfrm>
              <a:off x="6096000" y="4488867"/>
              <a:ext cx="24153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1A79DB2D-0E58-56A6-8EED-E63920C5963F}"/>
                </a:ext>
              </a:extLst>
            </p:cNvPr>
            <p:cNvCxnSpPr>
              <a:cxnSpLocks/>
            </p:cNvCxnSpPr>
            <p:nvPr/>
          </p:nvCxnSpPr>
          <p:spPr>
            <a:xfrm>
              <a:off x="6096000" y="4721780"/>
              <a:ext cx="24153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766FB389-DC89-5142-7C3C-360855116D9B}"/>
                </a:ext>
              </a:extLst>
            </p:cNvPr>
            <p:cNvCxnSpPr>
              <a:cxnSpLocks/>
            </p:cNvCxnSpPr>
            <p:nvPr/>
          </p:nvCxnSpPr>
          <p:spPr>
            <a:xfrm>
              <a:off x="6096000" y="4980438"/>
              <a:ext cx="24153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36463BE7-8C3B-A17C-5634-F462F54E7A98}"/>
                </a:ext>
              </a:extLst>
            </p:cNvPr>
            <p:cNvCxnSpPr>
              <a:cxnSpLocks/>
            </p:cNvCxnSpPr>
            <p:nvPr/>
          </p:nvCxnSpPr>
          <p:spPr>
            <a:xfrm>
              <a:off x="6096000" y="5247857"/>
              <a:ext cx="24153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3157B803-CE77-C5A4-D388-FF70F2DBC85A}"/>
                </a:ext>
              </a:extLst>
            </p:cNvPr>
            <p:cNvCxnSpPr>
              <a:cxnSpLocks/>
            </p:cNvCxnSpPr>
            <p:nvPr/>
          </p:nvCxnSpPr>
          <p:spPr>
            <a:xfrm>
              <a:off x="6096000" y="5488053"/>
              <a:ext cx="24153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BF840630-ED69-1720-9C62-8667F4174359}"/>
                </a:ext>
              </a:extLst>
            </p:cNvPr>
            <p:cNvCxnSpPr>
              <a:cxnSpLocks/>
            </p:cNvCxnSpPr>
            <p:nvPr/>
          </p:nvCxnSpPr>
          <p:spPr>
            <a:xfrm>
              <a:off x="6096000" y="5720966"/>
              <a:ext cx="24153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5E525E86-BE1D-1542-FDFB-6E409379183F}"/>
                </a:ext>
              </a:extLst>
            </p:cNvPr>
            <p:cNvCxnSpPr>
              <a:cxnSpLocks/>
            </p:cNvCxnSpPr>
            <p:nvPr/>
          </p:nvCxnSpPr>
          <p:spPr>
            <a:xfrm>
              <a:off x="6096000" y="5979624"/>
              <a:ext cx="24153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7E85E7E0-1785-969C-1F05-148E45FD261E}"/>
                </a:ext>
              </a:extLst>
            </p:cNvPr>
            <p:cNvCxnSpPr>
              <a:cxnSpLocks/>
            </p:cNvCxnSpPr>
            <p:nvPr/>
          </p:nvCxnSpPr>
          <p:spPr>
            <a:xfrm>
              <a:off x="6096000" y="6247043"/>
              <a:ext cx="2415396"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4095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340967"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TCP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的报文包括哪些字段？</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20" name="文本框 19">
            <a:extLst>
              <a:ext uri="{FF2B5EF4-FFF2-40B4-BE49-F238E27FC236}">
                <a16:creationId xmlns:a16="http://schemas.microsoft.com/office/drawing/2014/main" id="{2F18DF63-AF73-7C8B-3135-52988091AD88}"/>
              </a:ext>
            </a:extLst>
          </p:cNvPr>
          <p:cNvSpPr txBox="1"/>
          <p:nvPr/>
        </p:nvSpPr>
        <p:spPr>
          <a:xfrm>
            <a:off x="1331592" y="1351103"/>
            <a:ext cx="4137555" cy="3199594"/>
          </a:xfrm>
          <a:prstGeom prst="rect">
            <a:avLst/>
          </a:prstGeom>
          <a:noFill/>
        </p:spPr>
        <p:txBody>
          <a:bodyPr wrap="square">
            <a:spAutoFit/>
          </a:bodyPr>
          <a:lstStyle/>
          <a:p>
            <a:pPr fontAlgn="auto">
              <a:lnSpc>
                <a:spcPct val="132000"/>
              </a:lnSpc>
              <a:spcBef>
                <a:spcPts val="1200"/>
              </a:spcBef>
              <a:spcAft>
                <a:spcPts val="600"/>
              </a:spcAft>
            </a:pPr>
            <a:r>
              <a:rPr lang="zh-CN" altLang="en-US" sz="2400" dirty="0">
                <a:latin typeface="微软雅黑" panose="020B0503020204020204" pitchFamily="34" charset="-122"/>
                <a:ea typeface="微软雅黑" panose="020B0503020204020204" pitchFamily="34" charset="-122"/>
              </a:rPr>
              <a:t>校验和字段：用于对</a:t>
            </a:r>
            <a:r>
              <a:rPr lang="en-US" altLang="zh-CN" sz="2400" dirty="0">
                <a:latin typeface="微软雅黑" panose="020B0503020204020204" pitchFamily="34" charset="-122"/>
                <a:ea typeface="微软雅黑" panose="020B0503020204020204" pitchFamily="34" charset="-122"/>
              </a:rPr>
              <a:t>TCP</a:t>
            </a:r>
            <a:r>
              <a:rPr lang="zh-CN" altLang="en-US" sz="2400" dirty="0">
                <a:latin typeface="微软雅黑" panose="020B0503020204020204" pitchFamily="34" charset="-122"/>
                <a:ea typeface="微软雅黑" panose="020B0503020204020204" pitchFamily="34" charset="-122"/>
              </a:rPr>
              <a:t>报文的首部和数据部分进行校验。</a:t>
            </a:r>
          </a:p>
          <a:p>
            <a:pPr fontAlgn="auto">
              <a:lnSpc>
                <a:spcPct val="132000"/>
              </a:lnSpc>
              <a:spcBef>
                <a:spcPts val="1200"/>
              </a:spcBef>
              <a:spcAft>
                <a:spcPts val="600"/>
              </a:spcAft>
            </a:pPr>
            <a:r>
              <a:rPr lang="zh-CN" altLang="en-US" sz="2400" dirty="0">
                <a:latin typeface="微软雅黑" panose="020B0503020204020204" pitchFamily="34" charset="-122"/>
                <a:ea typeface="微软雅黑" panose="020B0503020204020204" pitchFamily="34" charset="-122"/>
              </a:rPr>
              <a:t>紧急指针字段：用于指出窗口中紧急数据的位置，这些紧急数据应优先于其他数据进行传送。</a:t>
            </a:r>
          </a:p>
        </p:txBody>
      </p:sp>
      <p:sp>
        <p:nvSpPr>
          <p:cNvPr id="21" name="椭圆 20">
            <a:extLst>
              <a:ext uri="{FF2B5EF4-FFF2-40B4-BE49-F238E27FC236}">
                <a16:creationId xmlns:a16="http://schemas.microsoft.com/office/drawing/2014/main" id="{26D2A9CD-8671-34A5-5EBE-9C43483D2BA6}"/>
              </a:ext>
            </a:extLst>
          </p:cNvPr>
          <p:cNvSpPr/>
          <p:nvPr/>
        </p:nvSpPr>
        <p:spPr>
          <a:xfrm>
            <a:off x="668782" y="1444957"/>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22" name="椭圆 21">
            <a:extLst>
              <a:ext uri="{FF2B5EF4-FFF2-40B4-BE49-F238E27FC236}">
                <a16:creationId xmlns:a16="http://schemas.microsoft.com/office/drawing/2014/main" id="{EE3A30C8-008C-E333-FB4C-ADDDB2DB122E}"/>
              </a:ext>
            </a:extLst>
          </p:cNvPr>
          <p:cNvSpPr/>
          <p:nvPr/>
        </p:nvSpPr>
        <p:spPr>
          <a:xfrm>
            <a:off x="668782" y="2715384"/>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pic>
        <p:nvPicPr>
          <p:cNvPr id="17" name="Picture 2">
            <a:extLst>
              <a:ext uri="{FF2B5EF4-FFF2-40B4-BE49-F238E27FC236}">
                <a16:creationId xmlns:a16="http://schemas.microsoft.com/office/drawing/2014/main" id="{B995F6A0-040D-B458-E7DB-90CB7CDC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2727" y="1486069"/>
            <a:ext cx="5646595" cy="306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矩形 17">
            <a:extLst>
              <a:ext uri="{FF2B5EF4-FFF2-40B4-BE49-F238E27FC236}">
                <a16:creationId xmlns:a16="http://schemas.microsoft.com/office/drawing/2014/main" id="{9F0EDA86-1C8C-FE70-F745-E0CE24E546C5}"/>
              </a:ext>
            </a:extLst>
          </p:cNvPr>
          <p:cNvSpPr/>
          <p:nvPr/>
        </p:nvSpPr>
        <p:spPr>
          <a:xfrm>
            <a:off x="810883" y="4964497"/>
            <a:ext cx="10481094" cy="1289652"/>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32" name="文本框 31">
            <a:extLst>
              <a:ext uri="{FF2B5EF4-FFF2-40B4-BE49-F238E27FC236}">
                <a16:creationId xmlns:a16="http://schemas.microsoft.com/office/drawing/2014/main" id="{CA0111D0-9548-3B0C-B674-0B484C563AF5}"/>
              </a:ext>
            </a:extLst>
          </p:cNvPr>
          <p:cNvSpPr txBox="1"/>
          <p:nvPr/>
        </p:nvSpPr>
        <p:spPr>
          <a:xfrm>
            <a:off x="1042212" y="5044562"/>
            <a:ext cx="10012348" cy="1017651"/>
          </a:xfrm>
          <a:prstGeom prst="rect">
            <a:avLst/>
          </a:prstGeom>
          <a:noFill/>
        </p:spPr>
        <p:txBody>
          <a:bodyPr wrap="square" rtlCol="0">
            <a:spAutoFit/>
          </a:bodyPr>
          <a:lstStyle/>
          <a:p>
            <a:pPr marL="342900" indent="-342900" algn="just" fontAlgn="auto">
              <a:lnSpc>
                <a:spcPct val="132000"/>
              </a:lnSpc>
              <a:spcBef>
                <a:spcPts val="600"/>
              </a:spcBef>
              <a:spcAft>
                <a:spcPts val="600"/>
              </a:spcAft>
              <a:buClr>
                <a:schemeClr val="accent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任选项字段：最大报文长度（</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MSS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）的选项，它只能在连接建立时使用。</a:t>
            </a:r>
          </a:p>
          <a:p>
            <a:pPr marL="342900" indent="-342900" algn="just" fontAlgn="auto">
              <a:lnSpc>
                <a:spcPct val="132000"/>
              </a:lnSpc>
              <a:spcBef>
                <a:spcPts val="600"/>
              </a:spcBef>
              <a:spcAft>
                <a:spcPts val="600"/>
              </a:spcAft>
              <a:buClr>
                <a:schemeClr val="accent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填充字段：用于保证任选项长度为</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32</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位的整数倍。</a:t>
            </a:r>
          </a:p>
        </p:txBody>
      </p:sp>
    </p:spTree>
    <p:extLst>
      <p:ext uri="{BB962C8B-B14F-4D97-AF65-F5344CB8AC3E}">
        <p14:creationId xmlns:p14="http://schemas.microsoft.com/office/powerpoint/2010/main" val="37903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340967"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TCP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的报文包括哪些字段？</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文本框 3">
            <a:extLst>
              <a:ext uri="{FF2B5EF4-FFF2-40B4-BE49-F238E27FC236}">
                <a16:creationId xmlns:a16="http://schemas.microsoft.com/office/drawing/2014/main" id="{13D5DE72-0BB5-75F4-1CC7-032B141C5E07}"/>
              </a:ext>
            </a:extLst>
          </p:cNvPr>
          <p:cNvSpPr txBox="1"/>
          <p:nvPr/>
        </p:nvSpPr>
        <p:spPr>
          <a:xfrm>
            <a:off x="1155940" y="1256215"/>
            <a:ext cx="9816858" cy="1907702"/>
          </a:xfrm>
          <a:prstGeom prst="rect">
            <a:avLst/>
          </a:prstGeom>
          <a:noFill/>
        </p:spPr>
        <p:txBody>
          <a:bodyPr wrap="square">
            <a:spAutoFit/>
          </a:bodyPr>
          <a:lstStyle/>
          <a:p>
            <a:pPr marL="342900" indent="-342900" fontAlgn="auto">
              <a:lnSpc>
                <a:spcPct val="132000"/>
              </a:lnSpc>
              <a:spcBef>
                <a:spcPts val="1200"/>
              </a:spcBef>
              <a:spcAft>
                <a:spcPts val="600"/>
              </a:spcAft>
              <a:buClr>
                <a:srgbClr val="C00000"/>
              </a:buClr>
              <a:buFont typeface="Wingdings" panose="05000000000000000000" pitchFamily="2" charset="2"/>
              <a:buChar char="p"/>
            </a:pPr>
            <a:r>
              <a:rPr lang="zh-CN" altLang="en-US" sz="2000" b="1" dirty="0">
                <a:solidFill>
                  <a:srgbClr val="C00000"/>
                </a:solidFill>
                <a:latin typeface="微软雅黑" panose="020B0503020204020204" pitchFamily="34" charset="-122"/>
                <a:ea typeface="微软雅黑" panose="020B0503020204020204" pitchFamily="34" charset="-122"/>
              </a:rPr>
              <a:t>标志字段</a:t>
            </a:r>
            <a:r>
              <a:rPr lang="zh-CN" altLang="en-US" sz="2000" dirty="0">
                <a:latin typeface="微软雅黑" panose="020B0503020204020204" pitchFamily="34" charset="-122"/>
                <a:ea typeface="微软雅黑" panose="020B0503020204020204" pitchFamily="34" charset="-122"/>
              </a:rPr>
              <a:t>：占</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位，</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位保留，另两位中，</a:t>
            </a:r>
            <a:r>
              <a:rPr lang="en-US" altLang="zh-CN" sz="2000" dirty="0">
                <a:latin typeface="微软雅黑" panose="020B0503020204020204" pitchFamily="34" charset="-122"/>
                <a:ea typeface="微软雅黑" panose="020B0503020204020204" pitchFamily="34" charset="-122"/>
              </a:rPr>
              <a:t>DF</a:t>
            </a:r>
            <a:r>
              <a:rPr lang="zh-CN" altLang="en-US" sz="2000" dirty="0">
                <a:latin typeface="微软雅黑" panose="020B0503020204020204" pitchFamily="34" charset="-122"/>
                <a:ea typeface="微软雅黑" panose="020B0503020204020204" pitchFamily="34" charset="-122"/>
              </a:rPr>
              <a:t>位用于指明</a:t>
            </a:r>
            <a:r>
              <a:rPr lang="en-US" altLang="zh-CN" sz="2000" dirty="0">
                <a:latin typeface="微软雅黑" panose="020B0503020204020204" pitchFamily="34" charset="-122"/>
                <a:ea typeface="微软雅黑" panose="020B0503020204020204" pitchFamily="34" charset="-122"/>
              </a:rPr>
              <a:t>IP</a:t>
            </a:r>
            <a:r>
              <a:rPr lang="zh-CN" altLang="en-US" sz="2000" dirty="0">
                <a:latin typeface="微软雅黑" panose="020B0503020204020204" pitchFamily="34" charset="-122"/>
                <a:ea typeface="微软雅黑" panose="020B0503020204020204" pitchFamily="34" charset="-122"/>
              </a:rPr>
              <a:t>分组是否允许分段，</a:t>
            </a:r>
            <a:r>
              <a:rPr lang="en-US" altLang="zh-CN" sz="2000" dirty="0">
                <a:latin typeface="微软雅黑" panose="020B0503020204020204" pitchFamily="34" charset="-122"/>
                <a:ea typeface="微软雅黑" panose="020B0503020204020204" pitchFamily="34" charset="-122"/>
              </a:rPr>
              <a:t>MF</a:t>
            </a:r>
            <a:r>
              <a:rPr lang="zh-CN" altLang="en-US" sz="2000" dirty="0">
                <a:latin typeface="微软雅黑" panose="020B0503020204020204" pitchFamily="34" charset="-122"/>
                <a:ea typeface="微软雅黑" panose="020B0503020204020204" pitchFamily="34" charset="-122"/>
              </a:rPr>
              <a:t>位用于表明是否有后续分段。</a:t>
            </a:r>
          </a:p>
          <a:p>
            <a:pPr marL="342900" indent="-342900" fontAlgn="auto">
              <a:lnSpc>
                <a:spcPct val="132000"/>
              </a:lnSpc>
              <a:spcBef>
                <a:spcPts val="1200"/>
              </a:spcBef>
              <a:spcAft>
                <a:spcPts val="600"/>
              </a:spcAft>
              <a:buClr>
                <a:srgbClr val="C00000"/>
              </a:buClr>
              <a:buFont typeface="Wingdings" panose="05000000000000000000" pitchFamily="2" charset="2"/>
              <a:buChar char="p"/>
            </a:pPr>
            <a:r>
              <a:rPr lang="zh-CN" altLang="en-US" sz="2000" b="1" dirty="0">
                <a:solidFill>
                  <a:srgbClr val="C00000"/>
                </a:solidFill>
                <a:latin typeface="微软雅黑" panose="020B0503020204020204" pitchFamily="34" charset="-122"/>
                <a:ea typeface="微软雅黑" panose="020B0503020204020204" pitchFamily="34" charset="-122"/>
              </a:rPr>
              <a:t>偏移量字段</a:t>
            </a:r>
            <a:r>
              <a:rPr lang="zh-CN" altLang="en-US" sz="2000" dirty="0">
                <a:latin typeface="微软雅黑" panose="020B0503020204020204" pitchFamily="34" charset="-122"/>
                <a:ea typeface="微软雅黑" panose="020B0503020204020204" pitchFamily="34" charset="-122"/>
              </a:rPr>
              <a:t>：占</a:t>
            </a:r>
            <a:r>
              <a:rPr lang="en-US" altLang="zh-CN" sz="2000" dirty="0">
                <a:latin typeface="微软雅黑" panose="020B0503020204020204" pitchFamily="34" charset="-122"/>
                <a:ea typeface="微软雅黑" panose="020B0503020204020204" pitchFamily="34" charset="-122"/>
              </a:rPr>
              <a:t>13</a:t>
            </a:r>
            <a:r>
              <a:rPr lang="zh-CN" altLang="en-US" sz="2000" dirty="0">
                <a:latin typeface="微软雅黑" panose="020B0503020204020204" pitchFamily="34" charset="-122"/>
                <a:ea typeface="微软雅黑" panose="020B0503020204020204" pitchFamily="34" charset="-122"/>
              </a:rPr>
              <a:t>位，以</a:t>
            </a:r>
            <a:r>
              <a:rPr lang="en-US" altLang="zh-CN" sz="2000" dirty="0">
                <a:latin typeface="微软雅黑" panose="020B0503020204020204" pitchFamily="34" charset="-122"/>
                <a:ea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rPr>
              <a:t>字节为</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单位，用于指明当前报文片在原始</a:t>
            </a:r>
            <a:r>
              <a:rPr lang="en-US" altLang="zh-CN" sz="2000" dirty="0">
                <a:latin typeface="微软雅黑" panose="020B0503020204020204" pitchFamily="34" charset="-122"/>
                <a:ea typeface="微软雅黑" panose="020B0503020204020204" pitchFamily="34" charset="-122"/>
              </a:rPr>
              <a:t>IP</a:t>
            </a:r>
            <a:r>
              <a:rPr lang="zh-CN" altLang="en-US" sz="2000" dirty="0">
                <a:latin typeface="微软雅黑" panose="020B0503020204020204" pitchFamily="34" charset="-122"/>
                <a:ea typeface="微软雅黑" panose="020B0503020204020204" pitchFamily="34" charset="-122"/>
              </a:rPr>
              <a:t>分组中的位置，这是分段重组所必须的。</a:t>
            </a:r>
          </a:p>
        </p:txBody>
      </p:sp>
      <p:pic>
        <p:nvPicPr>
          <p:cNvPr id="7" name="Picture 2">
            <a:extLst>
              <a:ext uri="{FF2B5EF4-FFF2-40B4-BE49-F238E27FC236}">
                <a16:creationId xmlns:a16="http://schemas.microsoft.com/office/drawing/2014/main" id="{7B4FDD74-3D53-86CE-2116-236BEE89F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382" y="3394762"/>
            <a:ext cx="8286863" cy="3126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75018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340967"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6</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TCP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的报文包括哪些字段？</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文本框 3">
            <a:extLst>
              <a:ext uri="{FF2B5EF4-FFF2-40B4-BE49-F238E27FC236}">
                <a16:creationId xmlns:a16="http://schemas.microsoft.com/office/drawing/2014/main" id="{694A6223-F2E9-747C-70A3-160AC5DADB34}"/>
              </a:ext>
            </a:extLst>
          </p:cNvPr>
          <p:cNvSpPr txBox="1"/>
          <p:nvPr/>
        </p:nvSpPr>
        <p:spPr>
          <a:xfrm>
            <a:off x="879898" y="1221709"/>
            <a:ext cx="10455214" cy="2037866"/>
          </a:xfrm>
          <a:prstGeom prst="rect">
            <a:avLst/>
          </a:prstGeom>
          <a:noFill/>
        </p:spPr>
        <p:txBody>
          <a:bodyPr wrap="square">
            <a:spAutoFit/>
          </a:bodyPr>
          <a:lstStyle/>
          <a:p>
            <a:pPr marL="342900" indent="-342900" fontAlgn="auto">
              <a:lnSpc>
                <a:spcPct val="132000"/>
              </a:lnSpc>
              <a:spcBef>
                <a:spcPts val="600"/>
              </a:spcBef>
              <a:buClr>
                <a:srgbClr val="C00000"/>
              </a:buClr>
              <a:buFont typeface="Wingdings" panose="05000000000000000000" pitchFamily="2" charset="2"/>
              <a:buChar char="p"/>
            </a:pPr>
            <a:r>
              <a:rPr lang="zh-CN" altLang="en-US" b="1" dirty="0">
                <a:solidFill>
                  <a:srgbClr val="C00000"/>
                </a:solidFill>
                <a:latin typeface="微软雅黑" panose="020B0503020204020204" pitchFamily="34" charset="-122"/>
                <a:ea typeface="微软雅黑" panose="020B0503020204020204" pitchFamily="34" charset="-122"/>
              </a:rPr>
              <a:t>生存时间字段</a:t>
            </a:r>
            <a:r>
              <a:rPr lang="zh-CN" altLang="en-US" dirty="0">
                <a:latin typeface="微软雅黑" panose="020B0503020204020204" pitchFamily="34" charset="-122"/>
                <a:ea typeface="微软雅黑" panose="020B0503020204020204" pitchFamily="34" charset="-122"/>
              </a:rPr>
              <a:t>：占</a:t>
            </a:r>
            <a:r>
              <a:rPr lang="en-US" altLang="zh-CN" dirty="0">
                <a:latin typeface="微软雅黑" panose="020B0503020204020204" pitchFamily="34" charset="-122"/>
                <a:ea typeface="微软雅黑" panose="020B0503020204020204" pitchFamily="34" charset="-122"/>
              </a:rPr>
              <a:t>8</a:t>
            </a:r>
            <a:r>
              <a:rPr lang="zh-CN" altLang="en-US" dirty="0">
                <a:latin typeface="微软雅黑" panose="020B0503020204020204" pitchFamily="34" charset="-122"/>
                <a:ea typeface="微软雅黑" panose="020B0503020204020204" pitchFamily="34" charset="-122"/>
              </a:rPr>
              <a:t>比特，指明</a:t>
            </a:r>
            <a:r>
              <a:rPr lang="en-US" altLang="zh-CN" dirty="0">
                <a:latin typeface="微软雅黑" panose="020B0503020204020204" pitchFamily="34" charset="-122"/>
                <a:ea typeface="微软雅黑" panose="020B0503020204020204" pitchFamily="34" charset="-122"/>
              </a:rPr>
              <a:t>IP</a:t>
            </a:r>
            <a:r>
              <a:rPr lang="zh-CN" altLang="en-US" dirty="0">
                <a:latin typeface="微软雅黑" panose="020B0503020204020204" pitchFamily="34" charset="-122"/>
                <a:ea typeface="微软雅黑" panose="020B0503020204020204" pitchFamily="34" charset="-122"/>
              </a:rPr>
              <a:t>分组在网络中可以传输的最长“距离”，每经过一个路由器时该字段减</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，当减到</a:t>
            </a:r>
            <a:r>
              <a:rPr lang="en-US" altLang="zh-CN" dirty="0">
                <a:latin typeface="微软雅黑" panose="020B0503020204020204" pitchFamily="34" charset="-122"/>
                <a:ea typeface="微软雅黑" panose="020B0503020204020204" pitchFamily="34" charset="-122"/>
              </a:rPr>
              <a:t>0</a:t>
            </a:r>
            <a:r>
              <a:rPr lang="zh-CN" altLang="en-US" dirty="0">
                <a:latin typeface="微软雅黑" panose="020B0503020204020204" pitchFamily="34" charset="-122"/>
                <a:ea typeface="微软雅黑" panose="020B0503020204020204" pitchFamily="34" charset="-122"/>
              </a:rPr>
              <a:t>时该</a:t>
            </a:r>
            <a:r>
              <a:rPr lang="en-US" altLang="zh-CN" dirty="0">
                <a:latin typeface="微软雅黑" panose="020B0503020204020204" pitchFamily="34" charset="-122"/>
                <a:ea typeface="微软雅黑" panose="020B0503020204020204" pitchFamily="34" charset="-122"/>
              </a:rPr>
              <a:t>IP</a:t>
            </a:r>
            <a:r>
              <a:rPr lang="zh-CN" altLang="en-US" dirty="0">
                <a:latin typeface="微软雅黑" panose="020B0503020204020204" pitchFamily="34" charset="-122"/>
                <a:ea typeface="微软雅黑" panose="020B0503020204020204" pitchFamily="34" charset="-122"/>
              </a:rPr>
              <a:t>分组将被丢弃。这个字段保证</a:t>
            </a:r>
            <a:r>
              <a:rPr lang="en-US" altLang="zh-CN" dirty="0">
                <a:latin typeface="微软雅黑" panose="020B0503020204020204" pitchFamily="34" charset="-122"/>
                <a:ea typeface="微软雅黑" panose="020B0503020204020204" pitchFamily="34" charset="-122"/>
              </a:rPr>
              <a:t>IP</a:t>
            </a:r>
            <a:r>
              <a:rPr lang="zh-CN" altLang="en-US" dirty="0">
                <a:latin typeface="微软雅黑" panose="020B0503020204020204" pitchFamily="34" charset="-122"/>
                <a:ea typeface="微软雅黑" panose="020B0503020204020204" pitchFamily="34" charset="-122"/>
              </a:rPr>
              <a:t>分组不会在网络中无休止地传输。</a:t>
            </a:r>
          </a:p>
          <a:p>
            <a:pPr marL="342900" indent="-342900" fontAlgn="auto">
              <a:lnSpc>
                <a:spcPct val="132000"/>
              </a:lnSpc>
              <a:spcBef>
                <a:spcPts val="600"/>
              </a:spcBef>
              <a:buClr>
                <a:srgbClr val="C00000"/>
              </a:buClr>
              <a:buFont typeface="Wingdings" panose="05000000000000000000" pitchFamily="2" charset="2"/>
              <a:buChar char="p"/>
            </a:pPr>
            <a:r>
              <a:rPr lang="zh-CN" altLang="en-US" b="1" dirty="0">
                <a:solidFill>
                  <a:srgbClr val="C00000"/>
                </a:solidFill>
                <a:latin typeface="微软雅黑" panose="020B0503020204020204" pitchFamily="34" charset="-122"/>
                <a:ea typeface="微软雅黑" panose="020B0503020204020204" pitchFamily="34" charset="-122"/>
              </a:rPr>
              <a:t>协议类型字段</a:t>
            </a:r>
            <a:r>
              <a:rPr lang="zh-CN" altLang="en-US" dirty="0">
                <a:latin typeface="微软雅黑" panose="020B0503020204020204" pitchFamily="34" charset="-122"/>
                <a:ea typeface="微软雅黑" panose="020B0503020204020204" pitchFamily="34" charset="-122"/>
              </a:rPr>
              <a:t>：占</a:t>
            </a:r>
            <a:r>
              <a:rPr lang="en-US" altLang="zh-CN" dirty="0">
                <a:latin typeface="微软雅黑" panose="020B0503020204020204" pitchFamily="34" charset="-122"/>
                <a:ea typeface="微软雅黑" panose="020B0503020204020204" pitchFamily="34" charset="-122"/>
              </a:rPr>
              <a:t>8</a:t>
            </a:r>
            <a:r>
              <a:rPr lang="zh-CN" altLang="en-US" dirty="0">
                <a:latin typeface="微软雅黑" panose="020B0503020204020204" pitchFamily="34" charset="-122"/>
                <a:ea typeface="微软雅黑" panose="020B0503020204020204" pitchFamily="34" charset="-122"/>
              </a:rPr>
              <a:t>比特，</a:t>
            </a:r>
            <a:r>
              <a:rPr lang="en-US" altLang="zh-CN" dirty="0">
                <a:latin typeface="微软雅黑" panose="020B0503020204020204" pitchFamily="34" charset="-122"/>
                <a:ea typeface="微软雅黑" panose="020B0503020204020204" pitchFamily="34" charset="-122"/>
              </a:rPr>
              <a:t>TCP</a:t>
            </a:r>
            <a:r>
              <a:rPr lang="zh-CN" altLang="en-US" dirty="0">
                <a:latin typeface="微软雅黑" panose="020B0503020204020204" pitchFamily="34" charset="-122"/>
                <a:ea typeface="微软雅黑" panose="020B0503020204020204" pitchFamily="34" charset="-122"/>
              </a:rPr>
              <a:t>的值为</a:t>
            </a:r>
            <a:r>
              <a:rPr lang="en-US" altLang="zh-CN" dirty="0">
                <a:latin typeface="微软雅黑" panose="020B0503020204020204" pitchFamily="34" charset="-122"/>
                <a:ea typeface="微软雅黑" panose="020B0503020204020204" pitchFamily="34" charset="-122"/>
              </a:rPr>
              <a:t>6</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UDP</a:t>
            </a:r>
            <a:r>
              <a:rPr lang="zh-CN" altLang="en-US" dirty="0">
                <a:latin typeface="微软雅黑" panose="020B0503020204020204" pitchFamily="34" charset="-122"/>
                <a:ea typeface="微软雅黑" panose="020B0503020204020204" pitchFamily="34" charset="-122"/>
              </a:rPr>
              <a:t>的值为</a:t>
            </a:r>
            <a:r>
              <a:rPr lang="en-US" altLang="zh-CN" dirty="0">
                <a:latin typeface="微软雅黑" panose="020B0503020204020204" pitchFamily="34" charset="-122"/>
                <a:ea typeface="微软雅黑" panose="020B0503020204020204" pitchFamily="34" charset="-122"/>
              </a:rPr>
              <a:t>17</a:t>
            </a:r>
            <a:r>
              <a:rPr lang="zh-CN" altLang="en-US" dirty="0">
                <a:latin typeface="微软雅黑" panose="020B0503020204020204" pitchFamily="34" charset="-122"/>
                <a:ea typeface="微软雅黑" panose="020B0503020204020204" pitchFamily="34" charset="-122"/>
              </a:rPr>
              <a:t>。</a:t>
            </a:r>
          </a:p>
          <a:p>
            <a:pPr marL="342900" indent="-342900" fontAlgn="auto">
              <a:lnSpc>
                <a:spcPct val="132000"/>
              </a:lnSpc>
              <a:spcBef>
                <a:spcPts val="600"/>
              </a:spcBef>
              <a:buClr>
                <a:srgbClr val="C00000"/>
              </a:buClr>
              <a:buFont typeface="Wingdings" panose="05000000000000000000" pitchFamily="2" charset="2"/>
              <a:buChar char="p"/>
            </a:pPr>
            <a:r>
              <a:rPr lang="zh-CN" altLang="en-US" b="1" dirty="0">
                <a:solidFill>
                  <a:srgbClr val="C00000"/>
                </a:solidFill>
                <a:latin typeface="微软雅黑" panose="020B0503020204020204" pitchFamily="34" charset="-122"/>
                <a:ea typeface="微软雅黑" panose="020B0503020204020204" pitchFamily="34" charset="-122"/>
              </a:rPr>
              <a:t>分组头校验和字段</a:t>
            </a:r>
            <a:r>
              <a:rPr lang="zh-CN" altLang="en-US" dirty="0">
                <a:latin typeface="微软雅黑" panose="020B0503020204020204" pitchFamily="34" charset="-122"/>
                <a:ea typeface="微软雅黑" panose="020B0503020204020204" pitchFamily="34" charset="-122"/>
              </a:rPr>
              <a:t>：占</a:t>
            </a:r>
            <a:r>
              <a:rPr lang="en-US" altLang="zh-CN" dirty="0">
                <a:latin typeface="微软雅黑" panose="020B0503020204020204" pitchFamily="34" charset="-122"/>
                <a:ea typeface="微软雅黑" panose="020B0503020204020204" pitchFamily="34" charset="-122"/>
              </a:rPr>
              <a:t>16</a:t>
            </a:r>
            <a:r>
              <a:rPr lang="zh-CN" altLang="en-US" dirty="0">
                <a:latin typeface="微软雅黑" panose="020B0503020204020204" pitchFamily="34" charset="-122"/>
                <a:ea typeface="微软雅黑" panose="020B0503020204020204" pitchFamily="34" charset="-122"/>
              </a:rPr>
              <a:t>比特，用于保证</a:t>
            </a:r>
            <a:r>
              <a:rPr lang="en-US" altLang="zh-CN" dirty="0">
                <a:latin typeface="微软雅黑" panose="020B0503020204020204" pitchFamily="34" charset="-122"/>
                <a:ea typeface="微软雅黑" panose="020B0503020204020204" pitchFamily="34" charset="-122"/>
              </a:rPr>
              <a:t>IP</a:t>
            </a:r>
            <a:r>
              <a:rPr lang="zh-CN" altLang="en-US" dirty="0">
                <a:latin typeface="微软雅黑" panose="020B0503020204020204" pitchFamily="34" charset="-122"/>
                <a:ea typeface="微软雅黑" panose="020B0503020204020204" pitchFamily="34" charset="-122"/>
              </a:rPr>
              <a:t>分组头的完整性。其思想为：校验和初值为</a:t>
            </a:r>
            <a:r>
              <a:rPr lang="en-US" altLang="zh-CN" dirty="0">
                <a:latin typeface="微软雅黑" panose="020B0503020204020204" pitchFamily="34" charset="-122"/>
                <a:ea typeface="微软雅黑" panose="020B0503020204020204" pitchFamily="34" charset="-122"/>
              </a:rPr>
              <a:t>0</a:t>
            </a:r>
            <a:r>
              <a:rPr lang="zh-CN" altLang="en-US" dirty="0">
                <a:latin typeface="微软雅黑" panose="020B0503020204020204" pitchFamily="34" charset="-122"/>
                <a:ea typeface="微软雅黑" panose="020B0503020204020204" pitchFamily="34" charset="-122"/>
              </a:rPr>
              <a:t>，对</a:t>
            </a:r>
            <a:r>
              <a:rPr lang="en-US" altLang="zh-CN" dirty="0">
                <a:latin typeface="微软雅黑" panose="020B0503020204020204" pitchFamily="34" charset="-122"/>
                <a:ea typeface="微软雅黑" panose="020B0503020204020204" pitchFamily="34" charset="-122"/>
              </a:rPr>
              <a:t>IP</a:t>
            </a:r>
            <a:r>
              <a:rPr lang="zh-CN" altLang="en-US" dirty="0">
                <a:latin typeface="微软雅黑" panose="020B0503020204020204" pitchFamily="34" charset="-122"/>
                <a:ea typeface="微软雅黑" panose="020B0503020204020204" pitchFamily="34" charset="-122"/>
              </a:rPr>
              <a:t>分组头以每</a:t>
            </a:r>
            <a:r>
              <a:rPr lang="en-US" altLang="zh-CN" dirty="0">
                <a:latin typeface="微软雅黑" panose="020B0503020204020204" pitchFamily="34" charset="-122"/>
                <a:ea typeface="微软雅黑" panose="020B0503020204020204" pitchFamily="34" charset="-122"/>
              </a:rPr>
              <a:t>16</a:t>
            </a:r>
            <a:r>
              <a:rPr lang="zh-CN" altLang="en-US" dirty="0">
                <a:latin typeface="微软雅黑" panose="020B0503020204020204" pitchFamily="34" charset="-122"/>
                <a:ea typeface="微软雅黑" panose="020B0503020204020204" pitchFamily="34" charset="-122"/>
              </a:rPr>
              <a:t>位为单位进行求异或和，并将结果求反，得到新的校验和。</a:t>
            </a:r>
          </a:p>
        </p:txBody>
      </p:sp>
      <p:sp>
        <p:nvSpPr>
          <p:cNvPr id="5" name="文本框 4">
            <a:extLst>
              <a:ext uri="{FF2B5EF4-FFF2-40B4-BE49-F238E27FC236}">
                <a16:creationId xmlns:a16="http://schemas.microsoft.com/office/drawing/2014/main" id="{4A334351-9E05-64D7-7DD7-B39C17D5E280}"/>
              </a:ext>
            </a:extLst>
          </p:cNvPr>
          <p:cNvSpPr txBox="1"/>
          <p:nvPr/>
        </p:nvSpPr>
        <p:spPr>
          <a:xfrm>
            <a:off x="879898" y="3533590"/>
            <a:ext cx="5095335" cy="2403478"/>
          </a:xfrm>
          <a:prstGeom prst="rect">
            <a:avLst/>
          </a:prstGeom>
          <a:noFill/>
        </p:spPr>
        <p:txBody>
          <a:bodyPr wrap="square">
            <a:spAutoFit/>
          </a:bodyPr>
          <a:lstStyle/>
          <a:p>
            <a:pPr marL="342900" indent="-342900" fontAlgn="auto">
              <a:lnSpc>
                <a:spcPct val="132000"/>
              </a:lnSpc>
              <a:spcBef>
                <a:spcPts val="600"/>
              </a:spcBef>
              <a:buClr>
                <a:srgbClr val="C00000"/>
              </a:buClr>
              <a:buFont typeface="Wingdings" panose="05000000000000000000" pitchFamily="2" charset="2"/>
              <a:buChar char="p"/>
            </a:pPr>
            <a:r>
              <a:rPr lang="zh-CN" altLang="en-US" b="1" dirty="0">
                <a:solidFill>
                  <a:srgbClr val="C00000"/>
                </a:solidFill>
                <a:latin typeface="微软雅黑" panose="020B0503020204020204" pitchFamily="34" charset="-122"/>
                <a:ea typeface="微软雅黑" panose="020B0503020204020204" pitchFamily="34" charset="-122"/>
              </a:rPr>
              <a:t>源</a:t>
            </a:r>
            <a:r>
              <a:rPr lang="en-US" altLang="zh-CN" b="1" dirty="0">
                <a:solidFill>
                  <a:srgbClr val="C00000"/>
                </a:solidFill>
                <a:latin typeface="微软雅黑" panose="020B0503020204020204" pitchFamily="34" charset="-122"/>
                <a:ea typeface="微软雅黑" panose="020B0503020204020204" pitchFamily="34" charset="-122"/>
              </a:rPr>
              <a:t>IP</a:t>
            </a:r>
            <a:r>
              <a:rPr lang="zh-CN" altLang="en-US" b="1" dirty="0">
                <a:solidFill>
                  <a:srgbClr val="C00000"/>
                </a:solidFill>
                <a:latin typeface="微软雅黑" panose="020B0503020204020204" pitchFamily="34" charset="-122"/>
                <a:ea typeface="微软雅黑" panose="020B0503020204020204" pitchFamily="34" charset="-122"/>
              </a:rPr>
              <a:t>地址字段：</a:t>
            </a:r>
            <a:r>
              <a:rPr lang="zh-CN" altLang="en-US" dirty="0">
                <a:latin typeface="微软雅黑" panose="020B0503020204020204" pitchFamily="34" charset="-122"/>
                <a:ea typeface="微软雅黑" panose="020B0503020204020204" pitchFamily="34" charset="-122"/>
              </a:rPr>
              <a:t>占</a:t>
            </a:r>
            <a:r>
              <a:rPr lang="en-US" altLang="zh-CN" dirty="0">
                <a:latin typeface="微软雅黑" panose="020B0503020204020204" pitchFamily="34" charset="-122"/>
                <a:ea typeface="微软雅黑" panose="020B0503020204020204" pitchFamily="34" charset="-122"/>
              </a:rPr>
              <a:t>32</a:t>
            </a:r>
            <a:r>
              <a:rPr lang="zh-CN" altLang="en-US" dirty="0">
                <a:latin typeface="微软雅黑" panose="020B0503020204020204" pitchFamily="34" charset="-122"/>
                <a:ea typeface="微软雅黑" panose="020B0503020204020204" pitchFamily="34" charset="-122"/>
              </a:rPr>
              <a:t>比特，用于指明发送</a:t>
            </a:r>
            <a:r>
              <a:rPr lang="en-US" altLang="zh-CN" dirty="0">
                <a:latin typeface="微软雅黑" panose="020B0503020204020204" pitchFamily="34" charset="-122"/>
                <a:ea typeface="微软雅黑" panose="020B0503020204020204" pitchFamily="34" charset="-122"/>
              </a:rPr>
              <a:t>IP</a:t>
            </a:r>
            <a:r>
              <a:rPr lang="zh-CN" altLang="en-US" dirty="0">
                <a:latin typeface="微软雅黑" panose="020B0503020204020204" pitchFamily="34" charset="-122"/>
                <a:ea typeface="微软雅黑" panose="020B0503020204020204" pitchFamily="34" charset="-122"/>
              </a:rPr>
              <a:t>分组的源主机的</a:t>
            </a:r>
            <a:r>
              <a:rPr lang="en-US" altLang="zh-CN" dirty="0">
                <a:latin typeface="微软雅黑" panose="020B0503020204020204" pitchFamily="34" charset="-122"/>
                <a:ea typeface="微软雅黑" panose="020B0503020204020204" pitchFamily="34" charset="-122"/>
              </a:rPr>
              <a:t>IP</a:t>
            </a:r>
            <a:r>
              <a:rPr lang="zh-CN" altLang="en-US" dirty="0">
                <a:latin typeface="微软雅黑" panose="020B0503020204020204" pitchFamily="34" charset="-122"/>
                <a:ea typeface="微软雅黑" panose="020B0503020204020204" pitchFamily="34" charset="-122"/>
              </a:rPr>
              <a:t>地址。</a:t>
            </a:r>
          </a:p>
          <a:p>
            <a:pPr marL="342900" indent="-342900" fontAlgn="auto">
              <a:lnSpc>
                <a:spcPct val="132000"/>
              </a:lnSpc>
              <a:spcBef>
                <a:spcPts val="600"/>
              </a:spcBef>
              <a:buClr>
                <a:srgbClr val="C00000"/>
              </a:buClr>
              <a:buFont typeface="Wingdings" panose="05000000000000000000" pitchFamily="2" charset="2"/>
              <a:buChar char="p"/>
            </a:pPr>
            <a:r>
              <a:rPr lang="zh-CN" altLang="en-US" b="1" dirty="0">
                <a:solidFill>
                  <a:srgbClr val="C00000"/>
                </a:solidFill>
                <a:latin typeface="微软雅黑" panose="020B0503020204020204" pitchFamily="34" charset="-122"/>
                <a:ea typeface="微软雅黑" panose="020B0503020204020204" pitchFamily="34" charset="-122"/>
              </a:rPr>
              <a:t>目的</a:t>
            </a:r>
            <a:r>
              <a:rPr lang="en-US" altLang="zh-CN" b="1" dirty="0">
                <a:solidFill>
                  <a:srgbClr val="C00000"/>
                </a:solidFill>
                <a:latin typeface="微软雅黑" panose="020B0503020204020204" pitchFamily="34" charset="-122"/>
                <a:ea typeface="微软雅黑" panose="020B0503020204020204" pitchFamily="34" charset="-122"/>
              </a:rPr>
              <a:t>IP</a:t>
            </a:r>
            <a:r>
              <a:rPr lang="zh-CN" altLang="en-US" b="1" dirty="0">
                <a:solidFill>
                  <a:srgbClr val="C00000"/>
                </a:solidFill>
                <a:latin typeface="微软雅黑" panose="020B0503020204020204" pitchFamily="34" charset="-122"/>
                <a:ea typeface="微软雅黑" panose="020B0503020204020204" pitchFamily="34" charset="-122"/>
              </a:rPr>
              <a:t>地址字段：</a:t>
            </a:r>
            <a:r>
              <a:rPr lang="zh-CN" altLang="en-US" dirty="0">
                <a:latin typeface="微软雅黑" panose="020B0503020204020204" pitchFamily="34" charset="-122"/>
                <a:ea typeface="微软雅黑" panose="020B0503020204020204" pitchFamily="34" charset="-122"/>
              </a:rPr>
              <a:t>占</a:t>
            </a:r>
            <a:r>
              <a:rPr lang="en-US" altLang="zh-CN" dirty="0">
                <a:latin typeface="微软雅黑" panose="020B0503020204020204" pitchFamily="34" charset="-122"/>
                <a:ea typeface="微软雅黑" panose="020B0503020204020204" pitchFamily="34" charset="-122"/>
              </a:rPr>
              <a:t>32</a:t>
            </a:r>
            <a:r>
              <a:rPr lang="zh-CN" altLang="en-US" dirty="0">
                <a:latin typeface="微软雅黑" panose="020B0503020204020204" pitchFamily="34" charset="-122"/>
                <a:ea typeface="微软雅黑" panose="020B0503020204020204" pitchFamily="34" charset="-122"/>
              </a:rPr>
              <a:t>比特，用于指明接收</a:t>
            </a:r>
            <a:r>
              <a:rPr lang="en-US" altLang="zh-CN" dirty="0">
                <a:latin typeface="微软雅黑" panose="020B0503020204020204" pitchFamily="34" charset="-122"/>
                <a:ea typeface="微软雅黑" panose="020B0503020204020204" pitchFamily="34" charset="-122"/>
              </a:rPr>
              <a:t>IP</a:t>
            </a:r>
            <a:r>
              <a:rPr lang="zh-CN" altLang="en-US" dirty="0">
                <a:latin typeface="微软雅黑" panose="020B0503020204020204" pitchFamily="34" charset="-122"/>
                <a:ea typeface="微软雅黑" panose="020B0503020204020204" pitchFamily="34" charset="-122"/>
              </a:rPr>
              <a:t>分组的目标主机的</a:t>
            </a:r>
            <a:r>
              <a:rPr lang="en-US" altLang="zh-CN" dirty="0">
                <a:latin typeface="微软雅黑" panose="020B0503020204020204" pitchFamily="34" charset="-122"/>
                <a:ea typeface="微软雅黑" panose="020B0503020204020204" pitchFamily="34" charset="-122"/>
              </a:rPr>
              <a:t>IP</a:t>
            </a:r>
            <a:r>
              <a:rPr lang="zh-CN" altLang="en-US" dirty="0">
                <a:latin typeface="微软雅黑" panose="020B0503020204020204" pitchFamily="34" charset="-122"/>
                <a:ea typeface="微软雅黑" panose="020B0503020204020204" pitchFamily="34" charset="-122"/>
              </a:rPr>
              <a:t>地址。</a:t>
            </a:r>
          </a:p>
          <a:p>
            <a:pPr marL="342900" indent="-342900" fontAlgn="auto">
              <a:lnSpc>
                <a:spcPct val="132000"/>
              </a:lnSpc>
              <a:spcBef>
                <a:spcPts val="600"/>
              </a:spcBef>
              <a:buClr>
                <a:srgbClr val="C00000"/>
              </a:buClr>
              <a:buFont typeface="Wingdings" panose="05000000000000000000" pitchFamily="2" charset="2"/>
              <a:buChar char="p"/>
            </a:pPr>
            <a:r>
              <a:rPr lang="zh-CN" altLang="en-US" b="1" dirty="0">
                <a:solidFill>
                  <a:srgbClr val="C00000"/>
                </a:solidFill>
                <a:latin typeface="微软雅黑" panose="020B0503020204020204" pitchFamily="34" charset="-122"/>
                <a:ea typeface="微软雅黑" panose="020B0503020204020204" pitchFamily="34" charset="-122"/>
              </a:rPr>
              <a:t>选项字段：</a:t>
            </a:r>
            <a:r>
              <a:rPr lang="zh-CN" altLang="en-US" dirty="0">
                <a:latin typeface="微软雅黑" panose="020B0503020204020204" pitchFamily="34" charset="-122"/>
                <a:ea typeface="微软雅黑" panose="020B0503020204020204" pitchFamily="34" charset="-122"/>
              </a:rPr>
              <a:t>长度可变，该字段主要用于以后对</a:t>
            </a:r>
            <a:r>
              <a:rPr lang="en-US" altLang="zh-CN" dirty="0">
                <a:latin typeface="微软雅黑" panose="020B0503020204020204" pitchFamily="34" charset="-122"/>
                <a:ea typeface="微软雅黑" panose="020B0503020204020204" pitchFamily="34" charset="-122"/>
              </a:rPr>
              <a:t>IP</a:t>
            </a:r>
            <a:r>
              <a:rPr lang="zh-CN" altLang="en-US" dirty="0">
                <a:latin typeface="微软雅黑" panose="020B0503020204020204" pitchFamily="34" charset="-122"/>
                <a:ea typeface="微软雅黑" panose="020B0503020204020204" pitchFamily="34" charset="-122"/>
              </a:rPr>
              <a:t>协议的扩展。</a:t>
            </a:r>
          </a:p>
        </p:txBody>
      </p:sp>
      <p:pic>
        <p:nvPicPr>
          <p:cNvPr id="6" name="Picture 2">
            <a:extLst>
              <a:ext uri="{FF2B5EF4-FFF2-40B4-BE49-F238E27FC236}">
                <a16:creationId xmlns:a16="http://schemas.microsoft.com/office/drawing/2014/main" id="{EB67A95A-08F2-6F26-5048-7165C7DDF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5747" y="3609313"/>
            <a:ext cx="5387221" cy="2032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71238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917774"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7</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TCP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协议是如何工作的？</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文本框 3">
            <a:extLst>
              <a:ext uri="{FF2B5EF4-FFF2-40B4-BE49-F238E27FC236}">
                <a16:creationId xmlns:a16="http://schemas.microsoft.com/office/drawing/2014/main" id="{5F2D76A9-BE25-1532-C276-63F7CDC4D699}"/>
              </a:ext>
            </a:extLst>
          </p:cNvPr>
          <p:cNvSpPr txBox="1"/>
          <p:nvPr/>
        </p:nvSpPr>
        <p:spPr>
          <a:xfrm>
            <a:off x="1199072" y="1138351"/>
            <a:ext cx="9892356" cy="863763"/>
          </a:xfrm>
          <a:prstGeom prst="rect">
            <a:avLst/>
          </a:prstGeom>
          <a:noFill/>
        </p:spPr>
        <p:txBody>
          <a:bodyPr wrap="square" rtlCol="0">
            <a:spAutoFit/>
          </a:bodyPr>
          <a:lstStyle/>
          <a:p>
            <a:pPr algn="l" fontAlgn="auto">
              <a:lnSpc>
                <a:spcPct val="132000"/>
              </a:lnSpc>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在发送报文之前，必须首先通过三次握手建立连接。传输结束后，可以释放连接。</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的连接管理过程包括建立连接和释放连接。</a:t>
            </a:r>
          </a:p>
        </p:txBody>
      </p:sp>
      <p:sp>
        <p:nvSpPr>
          <p:cNvPr id="5" name="椭圆 4">
            <a:extLst>
              <a:ext uri="{FF2B5EF4-FFF2-40B4-BE49-F238E27FC236}">
                <a16:creationId xmlns:a16="http://schemas.microsoft.com/office/drawing/2014/main" id="{E8076941-1A3D-4A03-C272-4587956182FC}"/>
              </a:ext>
            </a:extLst>
          </p:cNvPr>
          <p:cNvSpPr/>
          <p:nvPr/>
        </p:nvSpPr>
        <p:spPr>
          <a:xfrm>
            <a:off x="803908" y="2404742"/>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6" name="椭圆 5">
            <a:extLst>
              <a:ext uri="{FF2B5EF4-FFF2-40B4-BE49-F238E27FC236}">
                <a16:creationId xmlns:a16="http://schemas.microsoft.com/office/drawing/2014/main" id="{05CA6D47-1ED1-6AB1-55FE-14F48EDB68FC}"/>
              </a:ext>
            </a:extLst>
          </p:cNvPr>
          <p:cNvSpPr/>
          <p:nvPr/>
        </p:nvSpPr>
        <p:spPr>
          <a:xfrm>
            <a:off x="6230698" y="2404742"/>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pic>
        <p:nvPicPr>
          <p:cNvPr id="7" name="图片 6">
            <a:extLst>
              <a:ext uri="{FF2B5EF4-FFF2-40B4-BE49-F238E27FC236}">
                <a16:creationId xmlns:a16="http://schemas.microsoft.com/office/drawing/2014/main" id="{67107C9A-DB10-D24D-8567-D59222F13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336" y="2377904"/>
            <a:ext cx="914275" cy="914275"/>
          </a:xfrm>
          <a:prstGeom prst="rect">
            <a:avLst/>
          </a:prstGeom>
        </p:spPr>
      </p:pic>
      <p:pic>
        <p:nvPicPr>
          <p:cNvPr id="8" name="图片 7">
            <a:extLst>
              <a:ext uri="{FF2B5EF4-FFF2-40B4-BE49-F238E27FC236}">
                <a16:creationId xmlns:a16="http://schemas.microsoft.com/office/drawing/2014/main" id="{93DCE2E2-490A-C8BA-FDE6-212812028A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6789" y="2571229"/>
            <a:ext cx="720950" cy="720950"/>
          </a:xfrm>
          <a:prstGeom prst="rect">
            <a:avLst/>
          </a:prstGeom>
        </p:spPr>
      </p:pic>
      <p:sp>
        <p:nvSpPr>
          <p:cNvPr id="9" name="文本占位符 1">
            <a:extLst>
              <a:ext uri="{FF2B5EF4-FFF2-40B4-BE49-F238E27FC236}">
                <a16:creationId xmlns:a16="http://schemas.microsoft.com/office/drawing/2014/main" id="{6B532150-9492-4BF6-8545-C752C19E9058}"/>
              </a:ext>
            </a:extLst>
          </p:cNvPr>
          <p:cNvSpPr>
            <a:spLocks noGrp="1"/>
          </p:cNvSpPr>
          <p:nvPr/>
        </p:nvSpPr>
        <p:spPr>
          <a:xfrm>
            <a:off x="2059305" y="2450249"/>
            <a:ext cx="3544570" cy="4073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32000"/>
              </a:lnSpc>
              <a:buNone/>
            </a:pPr>
            <a:r>
              <a:rPr lang="zh-CN" altLang="en-US" sz="19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900" b="1"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9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900" b="1" dirty="0">
                <a:latin typeface="微软雅黑" panose="020B0503020204020204" pitchFamily="34" charset="-122"/>
                <a:ea typeface="微软雅黑" panose="020B0503020204020204" pitchFamily="34" charset="-122"/>
                <a:cs typeface="微软雅黑" panose="020B0503020204020204" pitchFamily="34" charset="-122"/>
              </a:rPr>
              <a:t>TCP</a:t>
            </a:r>
            <a:r>
              <a:rPr lang="zh-CN" altLang="en-US" sz="1900" b="1" dirty="0">
                <a:latin typeface="微软雅黑" panose="020B0503020204020204" pitchFamily="34" charset="-122"/>
                <a:ea typeface="微软雅黑" panose="020B0503020204020204" pitchFamily="34" charset="-122"/>
                <a:cs typeface="微软雅黑" panose="020B0503020204020204" pitchFamily="34" charset="-122"/>
              </a:rPr>
              <a:t>连接的建立</a:t>
            </a:r>
            <a:endParaRPr lang="zh-CN" altLang="en-US" sz="1900" dirty="0">
              <a:latin typeface="微软雅黑" panose="020B0503020204020204" pitchFamily="34" charset="-122"/>
              <a:ea typeface="微软雅黑" panose="020B0503020204020204" pitchFamily="34" charset="-122"/>
              <a:cs typeface="微软雅黑" panose="020B0503020204020204" pitchFamily="34" charset="-122"/>
            </a:endParaRPr>
          </a:p>
          <a:p>
            <a:pPr marL="0" indent="0" fontAlgn="auto">
              <a:lnSpc>
                <a:spcPct val="132000"/>
              </a:lnSpc>
              <a:buNone/>
            </a:pPr>
            <a:r>
              <a:rPr lang="zh-CN" altLang="en-US" sz="1900" dirty="0">
                <a:latin typeface="微软雅黑" panose="020B0503020204020204" pitchFamily="34" charset="-122"/>
                <a:ea typeface="微软雅黑" panose="020B0503020204020204" pitchFamily="34" charset="-122"/>
                <a:cs typeface="微软雅黑" panose="020B0503020204020204" pitchFamily="34" charset="-122"/>
              </a:rPr>
              <a:t>在</a:t>
            </a:r>
            <a:r>
              <a:rPr lang="en-US" altLang="zh-CN" sz="1900" dirty="0">
                <a:latin typeface="微软雅黑" panose="020B0503020204020204" pitchFamily="34" charset="-122"/>
                <a:ea typeface="微软雅黑" panose="020B0503020204020204" pitchFamily="34" charset="-122"/>
                <a:cs typeface="微软雅黑" panose="020B0503020204020204" pitchFamily="34" charset="-122"/>
              </a:rPr>
              <a:t>TCP</a:t>
            </a:r>
            <a:r>
              <a:rPr lang="zh-CN" altLang="en-US" sz="1900" dirty="0">
                <a:latin typeface="微软雅黑" panose="020B0503020204020204" pitchFamily="34" charset="-122"/>
                <a:ea typeface="微软雅黑" panose="020B0503020204020204" pitchFamily="34" charset="-122"/>
                <a:cs typeface="微软雅黑" panose="020B0503020204020204" pitchFamily="34" charset="-122"/>
              </a:rPr>
              <a:t>协议中，为了提高连接的可靠性，在连接的建立阶段采用三次握手协议；在连接的释放阶段采用对称释放方式，即连接的每端只能释放以自己为起点的那个方向的连接。</a:t>
            </a:r>
          </a:p>
        </p:txBody>
      </p:sp>
      <p:sp>
        <p:nvSpPr>
          <p:cNvPr id="10" name="文本占位符 1">
            <a:extLst>
              <a:ext uri="{FF2B5EF4-FFF2-40B4-BE49-F238E27FC236}">
                <a16:creationId xmlns:a16="http://schemas.microsoft.com/office/drawing/2014/main" id="{12518451-636E-57F1-E42C-96BD1C2E3A4C}"/>
              </a:ext>
            </a:extLst>
          </p:cNvPr>
          <p:cNvSpPr>
            <a:spLocks noGrp="1"/>
          </p:cNvSpPr>
          <p:nvPr/>
        </p:nvSpPr>
        <p:spPr>
          <a:xfrm>
            <a:off x="7620000" y="2404529"/>
            <a:ext cx="3544570" cy="9588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32000"/>
              </a:lnSpc>
              <a:buNone/>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TCP</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连接的释放</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fontAlgn="auto">
              <a:lnSpc>
                <a:spcPct val="132000"/>
              </a:lnSpc>
              <a:buNone/>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TCP</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连接是全双工的，可以看做是两个不同方向的独立数据流的传输；因此，</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TCP</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采用对称的连接释放方式，即对每个方向的连接单独释放。如果一个应用程序通知</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TCP</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数据已经发送完毕，</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TCP</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将单独关闭这个方向的连接。</a:t>
            </a:r>
          </a:p>
        </p:txBody>
      </p:sp>
    </p:spTree>
    <p:extLst>
      <p:ext uri="{BB962C8B-B14F-4D97-AF65-F5344CB8AC3E}">
        <p14:creationId xmlns:p14="http://schemas.microsoft.com/office/powerpoint/2010/main" val="813583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7485511"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8</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）如何通过三次握手建立</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TCP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连接？</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文本框 3">
            <a:extLst>
              <a:ext uri="{FF2B5EF4-FFF2-40B4-BE49-F238E27FC236}">
                <a16:creationId xmlns:a16="http://schemas.microsoft.com/office/drawing/2014/main" id="{3713C772-07D3-CA27-AB6F-36180B680D8E}"/>
              </a:ext>
            </a:extLst>
          </p:cNvPr>
          <p:cNvSpPr txBox="1"/>
          <p:nvPr/>
        </p:nvSpPr>
        <p:spPr>
          <a:xfrm>
            <a:off x="1426482" y="1765171"/>
            <a:ext cx="3209493" cy="4516108"/>
          </a:xfrm>
          <a:prstGeom prst="rect">
            <a:avLst/>
          </a:prstGeom>
          <a:noFill/>
        </p:spPr>
        <p:txBody>
          <a:bodyPr wrap="square">
            <a:spAutoFit/>
          </a:bodyPr>
          <a:lstStyle/>
          <a:p>
            <a:pPr algn="just" fontAlgn="auto">
              <a:lnSpc>
                <a:spcPct val="132000"/>
              </a:lnSpc>
              <a:spcBef>
                <a:spcPts val="1200"/>
              </a:spcBef>
              <a:spcAft>
                <a:spcPts val="600"/>
              </a:spcAft>
            </a:pPr>
            <a:r>
              <a:rPr lang="zh-CN" altLang="en-US" sz="1600" b="1" dirty="0">
                <a:latin typeface="微软雅黑" panose="020B0503020204020204" pitchFamily="34" charset="-122"/>
                <a:ea typeface="微软雅黑" panose="020B0503020204020204" pitchFamily="34" charset="-122"/>
              </a:rPr>
              <a:t>第一次握手：</a:t>
            </a:r>
            <a:r>
              <a:rPr lang="zh-CN" altLang="en-US" sz="1600" dirty="0">
                <a:latin typeface="微软雅黑" panose="020B0503020204020204" pitchFamily="34" charset="-122"/>
                <a:ea typeface="微软雅黑" panose="020B0503020204020204" pitchFamily="34" charset="-122"/>
              </a:rPr>
              <a:t>客户端发送</a:t>
            </a:r>
            <a:r>
              <a:rPr lang="en-US" altLang="zh-CN" sz="1600" dirty="0">
                <a:latin typeface="微软雅黑" panose="020B0503020204020204" pitchFamily="34" charset="-122"/>
                <a:ea typeface="微软雅黑" panose="020B0503020204020204" pitchFamily="34" charset="-122"/>
              </a:rPr>
              <a:t>SYN</a:t>
            </a:r>
            <a:r>
              <a:rPr lang="zh-CN" altLang="en-US" sz="1600" dirty="0">
                <a:latin typeface="微软雅黑" panose="020B0503020204020204" pitchFamily="34" charset="-122"/>
                <a:ea typeface="微软雅黑" panose="020B0503020204020204" pitchFamily="34" charset="-122"/>
              </a:rPr>
              <a:t>包（</a:t>
            </a:r>
            <a:r>
              <a:rPr lang="en-US" altLang="zh-CN" sz="1600" dirty="0">
                <a:latin typeface="微软雅黑" panose="020B0503020204020204" pitchFamily="34" charset="-122"/>
                <a:ea typeface="微软雅黑" panose="020B0503020204020204" pitchFamily="34" charset="-122"/>
              </a:rPr>
              <a:t>SYN=1</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seq=x</a:t>
            </a:r>
            <a:r>
              <a:rPr lang="zh-CN" altLang="en-US" sz="1600" dirty="0">
                <a:latin typeface="微软雅黑" panose="020B0503020204020204" pitchFamily="34" charset="-122"/>
                <a:ea typeface="微软雅黑" panose="020B0503020204020204" pitchFamily="34" charset="-122"/>
              </a:rPr>
              <a:t>）到服务器端，此时客户端进入同步发送（</a:t>
            </a:r>
            <a:r>
              <a:rPr lang="en-US" altLang="zh-CN" sz="1600" dirty="0">
                <a:latin typeface="微软雅黑" panose="020B0503020204020204" pitchFamily="34" charset="-122"/>
                <a:ea typeface="微软雅黑" panose="020B0503020204020204" pitchFamily="34" charset="-122"/>
              </a:rPr>
              <a:t>SYN_SENT</a:t>
            </a:r>
            <a:r>
              <a:rPr lang="zh-CN" altLang="en-US" sz="1600" dirty="0">
                <a:latin typeface="微软雅黑" panose="020B0503020204020204" pitchFamily="34" charset="-122"/>
                <a:ea typeface="微软雅黑" panose="020B0503020204020204" pitchFamily="34" charset="-122"/>
              </a:rPr>
              <a:t>）状态，等待服务器端确认。这里</a:t>
            </a:r>
            <a:r>
              <a:rPr lang="en-US" altLang="zh-CN" sz="1600" dirty="0">
                <a:latin typeface="微软雅黑" panose="020B0503020204020204" pitchFamily="34" charset="-122"/>
                <a:ea typeface="微软雅黑" panose="020B0503020204020204" pitchFamily="34" charset="-122"/>
              </a:rPr>
              <a:t>x</a:t>
            </a:r>
            <a:r>
              <a:rPr lang="zh-CN" altLang="en-US" sz="1600" dirty="0">
                <a:latin typeface="微软雅黑" panose="020B0503020204020204" pitchFamily="34" charset="-122"/>
                <a:ea typeface="微软雅黑" panose="020B0503020204020204" pitchFamily="34" charset="-122"/>
              </a:rPr>
              <a:t>为一个随机数。</a:t>
            </a:r>
            <a:endParaRPr lang="en-US" altLang="zh-CN" sz="1600" dirty="0">
              <a:latin typeface="微软雅黑" panose="020B0503020204020204" pitchFamily="34" charset="-122"/>
              <a:ea typeface="微软雅黑" panose="020B0503020204020204" pitchFamily="34" charset="-122"/>
            </a:endParaRPr>
          </a:p>
          <a:p>
            <a:pPr algn="just" fontAlgn="auto">
              <a:lnSpc>
                <a:spcPct val="132000"/>
              </a:lnSpc>
              <a:spcBef>
                <a:spcPts val="1200"/>
              </a:spcBef>
              <a:spcAft>
                <a:spcPts val="600"/>
              </a:spcAft>
            </a:pPr>
            <a:r>
              <a:rPr lang="zh-CN" altLang="en-US" sz="1600" b="1" dirty="0">
                <a:latin typeface="微软雅黑" panose="020B0503020204020204" pitchFamily="34" charset="-122"/>
                <a:ea typeface="微软雅黑" panose="020B0503020204020204" pitchFamily="34" charset="-122"/>
              </a:rPr>
              <a:t>第二次握手：</a:t>
            </a:r>
            <a:r>
              <a:rPr lang="zh-CN" altLang="en-US" sz="1600" dirty="0">
                <a:latin typeface="微软雅黑" panose="020B0503020204020204" pitchFamily="34" charset="-122"/>
                <a:ea typeface="微软雅黑" panose="020B0503020204020204" pitchFamily="34" charset="-122"/>
              </a:rPr>
              <a:t>服务器端接收到</a:t>
            </a:r>
            <a:r>
              <a:rPr lang="en-US" altLang="zh-CN" sz="1600" dirty="0">
                <a:latin typeface="微软雅黑" panose="020B0503020204020204" pitchFamily="34" charset="-122"/>
                <a:ea typeface="微软雅黑" panose="020B0503020204020204" pitchFamily="34" charset="-122"/>
              </a:rPr>
              <a:t>SYN</a:t>
            </a:r>
            <a:r>
              <a:rPr lang="zh-CN" altLang="en-US" sz="1600" dirty="0">
                <a:latin typeface="微软雅黑" panose="020B0503020204020204" pitchFamily="34" charset="-122"/>
                <a:ea typeface="微软雅黑" panose="020B0503020204020204" pitchFamily="34" charset="-122"/>
              </a:rPr>
              <a:t>包后，结束监听（</a:t>
            </a:r>
            <a:r>
              <a:rPr lang="en-US" altLang="zh-CN" sz="1600" dirty="0">
                <a:latin typeface="微软雅黑" panose="020B0503020204020204" pitchFamily="34" charset="-122"/>
                <a:ea typeface="微软雅黑" panose="020B0503020204020204" pitchFamily="34" charset="-122"/>
              </a:rPr>
              <a:t>LISTEN</a:t>
            </a:r>
            <a:r>
              <a:rPr lang="zh-CN" altLang="en-US" sz="1600" dirty="0">
                <a:latin typeface="微软雅黑" panose="020B0503020204020204" pitchFamily="34" charset="-122"/>
                <a:ea typeface="微软雅黑" panose="020B0503020204020204" pitchFamily="34" charset="-122"/>
              </a:rPr>
              <a:t>）阶段，并返回一个</a:t>
            </a:r>
            <a:r>
              <a:rPr lang="en-US" altLang="zh-CN" sz="1600" dirty="0">
                <a:latin typeface="微软雅黑" panose="020B0503020204020204" pitchFamily="34" charset="-122"/>
                <a:ea typeface="微软雅黑" panose="020B0503020204020204" pitchFamily="34" charset="-122"/>
              </a:rPr>
              <a:t>SYN</a:t>
            </a:r>
            <a:r>
              <a:rPr lang="zh-CN" altLang="en-US" sz="1600" dirty="0">
                <a:latin typeface="微软雅黑" panose="020B0503020204020204" pitchFamily="34" charset="-122"/>
                <a:ea typeface="微软雅黑" panose="020B0503020204020204" pitchFamily="34" charset="-122"/>
              </a:rPr>
              <a:t>包（</a:t>
            </a:r>
            <a:r>
              <a:rPr lang="en-US" altLang="zh-CN" sz="1600" dirty="0">
                <a:latin typeface="微软雅黑" panose="020B0503020204020204" pitchFamily="34" charset="-122"/>
                <a:ea typeface="微软雅黑" panose="020B0503020204020204" pitchFamily="34" charset="-122"/>
              </a:rPr>
              <a:t>SYN=1</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ACK=1</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seq=y</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ack=x+1</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y</a:t>
            </a:r>
            <a:r>
              <a:rPr lang="zh-CN" altLang="en-US" sz="1600" dirty="0">
                <a:latin typeface="微软雅黑" panose="020B0503020204020204" pitchFamily="34" charset="-122"/>
                <a:ea typeface="微软雅黑" panose="020B0503020204020204" pitchFamily="34" charset="-122"/>
              </a:rPr>
              <a:t>为随机数），此时服务器端进入同步接收（</a:t>
            </a:r>
            <a:r>
              <a:rPr lang="en-US" altLang="zh-CN" sz="1600" dirty="0">
                <a:latin typeface="微软雅黑" panose="020B0503020204020204" pitchFamily="34" charset="-122"/>
                <a:ea typeface="微软雅黑" panose="020B0503020204020204" pitchFamily="34" charset="-122"/>
              </a:rPr>
              <a:t>SYN_RCVD</a:t>
            </a:r>
            <a:r>
              <a:rPr lang="zh-CN" altLang="en-US" sz="1600" dirty="0">
                <a:latin typeface="微软雅黑" panose="020B0503020204020204" pitchFamily="34" charset="-122"/>
                <a:ea typeface="微软雅黑" panose="020B0503020204020204" pitchFamily="34" charset="-122"/>
              </a:rPr>
              <a:t>）阶段，等待客户端确认。</a:t>
            </a:r>
          </a:p>
        </p:txBody>
      </p:sp>
      <p:sp>
        <p:nvSpPr>
          <p:cNvPr id="5" name="椭圆 4">
            <a:extLst>
              <a:ext uri="{FF2B5EF4-FFF2-40B4-BE49-F238E27FC236}">
                <a16:creationId xmlns:a16="http://schemas.microsoft.com/office/drawing/2014/main" id="{DF59D388-E443-6C68-98B1-378178188486}"/>
              </a:ext>
            </a:extLst>
          </p:cNvPr>
          <p:cNvSpPr/>
          <p:nvPr/>
        </p:nvSpPr>
        <p:spPr>
          <a:xfrm>
            <a:off x="763673" y="1859025"/>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6" name="椭圆 5">
            <a:extLst>
              <a:ext uri="{FF2B5EF4-FFF2-40B4-BE49-F238E27FC236}">
                <a16:creationId xmlns:a16="http://schemas.microsoft.com/office/drawing/2014/main" id="{CC8D85DB-59BE-441F-00FB-640EE41D3B04}"/>
              </a:ext>
            </a:extLst>
          </p:cNvPr>
          <p:cNvSpPr/>
          <p:nvPr/>
        </p:nvSpPr>
        <p:spPr>
          <a:xfrm>
            <a:off x="763673" y="3724672"/>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pic>
        <p:nvPicPr>
          <p:cNvPr id="8" name="Picture 2">
            <a:extLst>
              <a:ext uri="{FF2B5EF4-FFF2-40B4-BE49-F238E27FC236}">
                <a16:creationId xmlns:a16="http://schemas.microsoft.com/office/drawing/2014/main" id="{23F43333-A115-E0BA-4339-5A8523405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080" y="1912281"/>
            <a:ext cx="6776205" cy="386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a:extLst>
              <a:ext uri="{FF2B5EF4-FFF2-40B4-BE49-F238E27FC236}">
                <a16:creationId xmlns:a16="http://schemas.microsoft.com/office/drawing/2014/main" id="{29A58688-0240-2E86-431E-94F60A3BAFE6}"/>
              </a:ext>
            </a:extLst>
          </p:cNvPr>
          <p:cNvSpPr/>
          <p:nvPr/>
        </p:nvSpPr>
        <p:spPr>
          <a:xfrm>
            <a:off x="7464216" y="2607755"/>
            <a:ext cx="1338828" cy="369332"/>
          </a:xfrm>
          <a:prstGeom prst="rect">
            <a:avLst/>
          </a:prstGeom>
        </p:spPr>
        <p:txBody>
          <a:bodyPr wrap="none">
            <a:spAutoFit/>
          </a:bodyPr>
          <a:lstStyle/>
          <a:p>
            <a:r>
              <a:rPr lang="zh-CN" altLang="zh-CN" b="1" dirty="0">
                <a:effectLst>
                  <a:outerShdw blurRad="38100" dist="38100" dir="2700000" algn="tl">
                    <a:srgbClr val="000000">
                      <a:alpha val="43137"/>
                    </a:srgbClr>
                  </a:outerShdw>
                </a:effectLst>
              </a:rPr>
              <a:t>第一次握手</a:t>
            </a:r>
            <a:endParaRPr lang="zh-CN" altLang="en-US" b="1" dirty="0">
              <a:effectLst>
                <a:outerShdw blurRad="38100" dist="38100" dir="2700000" algn="tl">
                  <a:srgbClr val="000000">
                    <a:alpha val="43137"/>
                  </a:srgbClr>
                </a:outerShdw>
              </a:effectLst>
            </a:endParaRPr>
          </a:p>
        </p:txBody>
      </p:sp>
      <p:sp>
        <p:nvSpPr>
          <p:cNvPr id="10" name="矩形 9">
            <a:extLst>
              <a:ext uri="{FF2B5EF4-FFF2-40B4-BE49-F238E27FC236}">
                <a16:creationId xmlns:a16="http://schemas.microsoft.com/office/drawing/2014/main" id="{1E9C08FB-7007-C2C5-DC74-38FEC2EB0F44}"/>
              </a:ext>
            </a:extLst>
          </p:cNvPr>
          <p:cNvSpPr/>
          <p:nvPr/>
        </p:nvSpPr>
        <p:spPr>
          <a:xfrm>
            <a:off x="7464216" y="3658833"/>
            <a:ext cx="1346844" cy="369332"/>
          </a:xfrm>
          <a:prstGeom prst="rect">
            <a:avLst/>
          </a:prstGeom>
        </p:spPr>
        <p:txBody>
          <a:bodyPr wrap="none">
            <a:spAutoFit/>
          </a:bodyPr>
          <a:lstStyle/>
          <a:p>
            <a:r>
              <a:rPr lang="zh-CN" altLang="zh-CN" b="1" dirty="0">
                <a:effectLst>
                  <a:outerShdw blurRad="38100" dist="38100" dir="2700000" algn="tl">
                    <a:srgbClr val="000000">
                      <a:alpha val="43137"/>
                    </a:srgbClr>
                  </a:outerShdw>
                </a:effectLst>
              </a:rPr>
              <a:t>第</a:t>
            </a:r>
            <a:r>
              <a:rPr lang="zh-CN" altLang="en-US" b="1" dirty="0">
                <a:effectLst>
                  <a:outerShdw blurRad="38100" dist="38100" dir="2700000" algn="tl">
                    <a:srgbClr val="000000">
                      <a:alpha val="43137"/>
                    </a:srgbClr>
                  </a:outerShdw>
                </a:effectLst>
              </a:rPr>
              <a:t>二</a:t>
            </a:r>
            <a:r>
              <a:rPr lang="zh-CN" altLang="zh-CN" b="1" dirty="0">
                <a:effectLst>
                  <a:outerShdw blurRad="38100" dist="38100" dir="2700000" algn="tl">
                    <a:srgbClr val="000000">
                      <a:alpha val="43137"/>
                    </a:srgbClr>
                  </a:outerShdw>
                </a:effectLst>
              </a:rPr>
              <a:t>次握手</a:t>
            </a:r>
            <a:endParaRPr lang="zh-CN"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6982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7485511"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8</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）如何通过三次握手建立</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TCP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连接？</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文本框 3">
            <a:extLst>
              <a:ext uri="{FF2B5EF4-FFF2-40B4-BE49-F238E27FC236}">
                <a16:creationId xmlns:a16="http://schemas.microsoft.com/office/drawing/2014/main" id="{3713C772-07D3-CA27-AB6F-36180B680D8E}"/>
              </a:ext>
            </a:extLst>
          </p:cNvPr>
          <p:cNvSpPr txBox="1"/>
          <p:nvPr/>
        </p:nvSpPr>
        <p:spPr>
          <a:xfrm>
            <a:off x="1426482" y="1765171"/>
            <a:ext cx="3209493" cy="4191084"/>
          </a:xfrm>
          <a:prstGeom prst="rect">
            <a:avLst/>
          </a:prstGeom>
          <a:noFill/>
        </p:spPr>
        <p:txBody>
          <a:bodyPr wrap="square">
            <a:spAutoFit/>
          </a:bodyPr>
          <a:lstStyle/>
          <a:p>
            <a:pPr algn="just" fontAlgn="auto">
              <a:lnSpc>
                <a:spcPct val="132000"/>
              </a:lnSpc>
              <a:spcBef>
                <a:spcPts val="1200"/>
              </a:spcBef>
              <a:spcAft>
                <a:spcPts val="600"/>
              </a:spcAft>
            </a:pPr>
            <a:r>
              <a:rPr lang="zh-CN" altLang="en-US" sz="1600" b="1" dirty="0">
                <a:latin typeface="微软雅黑" panose="020B0503020204020204" pitchFamily="34" charset="-122"/>
                <a:ea typeface="微软雅黑" panose="020B0503020204020204" pitchFamily="34" charset="-122"/>
              </a:rPr>
              <a:t>第三次握手：</a:t>
            </a:r>
            <a:r>
              <a:rPr lang="zh-CN" altLang="en-US" sz="1600" dirty="0">
                <a:latin typeface="微软雅黑" panose="020B0503020204020204" pitchFamily="34" charset="-122"/>
                <a:ea typeface="微软雅黑" panose="020B0503020204020204" pitchFamily="34" charset="-122"/>
              </a:rPr>
              <a:t>客户端接收到来自服务器端的</a:t>
            </a:r>
            <a:r>
              <a:rPr lang="en-US" altLang="zh-CN" sz="1600" dirty="0">
                <a:latin typeface="微软雅黑" panose="020B0503020204020204" pitchFamily="34" charset="-122"/>
                <a:ea typeface="微软雅黑" panose="020B0503020204020204" pitchFamily="34" charset="-122"/>
              </a:rPr>
              <a:t>SYN</a:t>
            </a:r>
            <a:r>
              <a:rPr lang="zh-CN" altLang="en-US" sz="1600" dirty="0">
                <a:latin typeface="微软雅黑" panose="020B0503020204020204" pitchFamily="34" charset="-122"/>
                <a:ea typeface="微软雅黑" panose="020B0503020204020204" pitchFamily="34" charset="-122"/>
              </a:rPr>
              <a:t>包后，说明数据传输正常，结束</a:t>
            </a:r>
            <a:r>
              <a:rPr lang="en-US" altLang="zh-CN" sz="1600" dirty="0">
                <a:latin typeface="微软雅黑" panose="020B0503020204020204" pitchFamily="34" charset="-122"/>
                <a:ea typeface="微软雅黑" panose="020B0503020204020204" pitchFamily="34" charset="-122"/>
              </a:rPr>
              <a:t>SYN_SENT</a:t>
            </a:r>
            <a:r>
              <a:rPr lang="zh-CN" altLang="en-US" sz="1600" dirty="0">
                <a:latin typeface="微软雅黑" panose="020B0503020204020204" pitchFamily="34" charset="-122"/>
                <a:ea typeface="微软雅黑" panose="020B0503020204020204" pitchFamily="34" charset="-122"/>
              </a:rPr>
              <a:t>阶段，并向服务器端返回一个</a:t>
            </a:r>
            <a:r>
              <a:rPr lang="en-US" altLang="zh-CN" sz="1600" dirty="0">
                <a:latin typeface="微软雅黑" panose="020B0503020204020204" pitchFamily="34" charset="-122"/>
                <a:ea typeface="微软雅黑" panose="020B0503020204020204" pitchFamily="34" charset="-122"/>
              </a:rPr>
              <a:t>SYN</a:t>
            </a:r>
            <a:r>
              <a:rPr lang="zh-CN" altLang="en-US" sz="1600" dirty="0">
                <a:latin typeface="微软雅黑" panose="020B0503020204020204" pitchFamily="34" charset="-122"/>
                <a:ea typeface="微软雅黑" panose="020B0503020204020204" pitchFamily="34" charset="-122"/>
              </a:rPr>
              <a:t>包（</a:t>
            </a:r>
            <a:r>
              <a:rPr lang="en-US" altLang="zh-CN" sz="1600" dirty="0">
                <a:latin typeface="微软雅黑" panose="020B0503020204020204" pitchFamily="34" charset="-122"/>
                <a:ea typeface="微软雅黑" panose="020B0503020204020204" pitchFamily="34" charset="-122"/>
              </a:rPr>
              <a:t>ACK=1</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seq=x+1</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ack=y+1</a:t>
            </a:r>
            <a:r>
              <a:rPr lang="zh-CN" altLang="en-US" sz="1600" dirty="0">
                <a:latin typeface="微软雅黑" panose="020B0503020204020204" pitchFamily="34" charset="-122"/>
                <a:ea typeface="微软雅黑" panose="020B0503020204020204" pitchFamily="34" charset="-122"/>
              </a:rPr>
              <a:t>）。</a:t>
            </a:r>
          </a:p>
          <a:p>
            <a:pPr algn="just" fontAlgn="auto">
              <a:lnSpc>
                <a:spcPct val="132000"/>
              </a:lnSpc>
              <a:spcBef>
                <a:spcPts val="1200"/>
              </a:spcBef>
              <a:spcAft>
                <a:spcPts val="600"/>
              </a:spcAft>
            </a:pPr>
            <a:r>
              <a:rPr lang="zh-CN" altLang="en-US" sz="1600" dirty="0">
                <a:latin typeface="微软雅黑" panose="020B0503020204020204" pitchFamily="34" charset="-122"/>
                <a:ea typeface="微软雅黑" panose="020B0503020204020204" pitchFamily="34" charset="-122"/>
              </a:rPr>
              <a:t>客户端进入链路建立（</a:t>
            </a:r>
            <a:r>
              <a:rPr lang="en-US" altLang="zh-CN" sz="1600" dirty="0">
                <a:latin typeface="微软雅黑" panose="020B0503020204020204" pitchFamily="34" charset="-122"/>
                <a:ea typeface="微软雅黑" panose="020B0503020204020204" pitchFamily="34" charset="-122"/>
              </a:rPr>
              <a:t>ESTABLISHED</a:t>
            </a:r>
            <a:r>
              <a:rPr lang="zh-CN" altLang="en-US" sz="1600" dirty="0">
                <a:latin typeface="微软雅黑" panose="020B0503020204020204" pitchFamily="34" charset="-122"/>
                <a:ea typeface="微软雅黑" panose="020B0503020204020204" pitchFamily="34" charset="-122"/>
              </a:rPr>
              <a:t>）阶段。服务器端接收到来自客户端的确认之后，说明数据传输正常，结束</a:t>
            </a:r>
            <a:r>
              <a:rPr lang="en-US" altLang="zh-CN" sz="1600" dirty="0">
                <a:latin typeface="微软雅黑" panose="020B0503020204020204" pitchFamily="34" charset="-122"/>
                <a:ea typeface="微软雅黑" panose="020B0503020204020204" pitchFamily="34" charset="-122"/>
              </a:rPr>
              <a:t>SYN_RCVD</a:t>
            </a:r>
            <a:r>
              <a:rPr lang="zh-CN" altLang="en-US" sz="1600" dirty="0">
                <a:latin typeface="微软雅黑" panose="020B0503020204020204" pitchFamily="34" charset="-122"/>
                <a:ea typeface="微软雅黑" panose="020B0503020204020204" pitchFamily="34" charset="-122"/>
              </a:rPr>
              <a:t>阶段，服务器也进入链路建立阶段。</a:t>
            </a:r>
          </a:p>
        </p:txBody>
      </p:sp>
      <p:sp>
        <p:nvSpPr>
          <p:cNvPr id="5" name="椭圆 4">
            <a:extLst>
              <a:ext uri="{FF2B5EF4-FFF2-40B4-BE49-F238E27FC236}">
                <a16:creationId xmlns:a16="http://schemas.microsoft.com/office/drawing/2014/main" id="{DF59D388-E443-6C68-98B1-378178188486}"/>
              </a:ext>
            </a:extLst>
          </p:cNvPr>
          <p:cNvSpPr/>
          <p:nvPr/>
        </p:nvSpPr>
        <p:spPr>
          <a:xfrm>
            <a:off x="763673" y="1859025"/>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6" name="椭圆 5">
            <a:extLst>
              <a:ext uri="{FF2B5EF4-FFF2-40B4-BE49-F238E27FC236}">
                <a16:creationId xmlns:a16="http://schemas.microsoft.com/office/drawing/2014/main" id="{CC8D85DB-59BE-441F-00FB-640EE41D3B04}"/>
              </a:ext>
            </a:extLst>
          </p:cNvPr>
          <p:cNvSpPr/>
          <p:nvPr/>
        </p:nvSpPr>
        <p:spPr>
          <a:xfrm>
            <a:off x="763673" y="3724672"/>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pic>
        <p:nvPicPr>
          <p:cNvPr id="11" name="Picture 2">
            <a:extLst>
              <a:ext uri="{FF2B5EF4-FFF2-40B4-BE49-F238E27FC236}">
                <a16:creationId xmlns:a16="http://schemas.microsoft.com/office/drawing/2014/main" id="{BE6A8AAE-0282-0B79-B07A-E8EB48E24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077" y="1793453"/>
            <a:ext cx="6776205" cy="386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a:extLst>
              <a:ext uri="{FF2B5EF4-FFF2-40B4-BE49-F238E27FC236}">
                <a16:creationId xmlns:a16="http://schemas.microsoft.com/office/drawing/2014/main" id="{1E08998E-F6EA-3795-6369-18E7E36A7E55}"/>
              </a:ext>
            </a:extLst>
          </p:cNvPr>
          <p:cNvSpPr/>
          <p:nvPr/>
        </p:nvSpPr>
        <p:spPr>
          <a:xfrm>
            <a:off x="7464213" y="2488927"/>
            <a:ext cx="1338828" cy="369332"/>
          </a:xfrm>
          <a:prstGeom prst="rect">
            <a:avLst/>
          </a:prstGeom>
        </p:spPr>
        <p:txBody>
          <a:bodyPr wrap="none">
            <a:spAutoFit/>
          </a:bodyPr>
          <a:lstStyle/>
          <a:p>
            <a:r>
              <a:rPr lang="zh-CN" altLang="zh-CN" b="1" dirty="0">
                <a:effectLst>
                  <a:outerShdw blurRad="38100" dist="38100" dir="2700000" algn="tl">
                    <a:srgbClr val="000000">
                      <a:alpha val="43137"/>
                    </a:srgbClr>
                  </a:outerShdw>
                </a:effectLst>
              </a:rPr>
              <a:t>第一次握手</a:t>
            </a:r>
            <a:endParaRPr lang="zh-CN" altLang="en-US" b="1" dirty="0">
              <a:effectLst>
                <a:outerShdw blurRad="38100" dist="38100" dir="2700000" algn="tl">
                  <a:srgbClr val="000000">
                    <a:alpha val="43137"/>
                  </a:srgbClr>
                </a:outerShdw>
              </a:effectLst>
            </a:endParaRPr>
          </a:p>
        </p:txBody>
      </p:sp>
      <p:sp>
        <p:nvSpPr>
          <p:cNvPr id="13" name="矩形 12">
            <a:extLst>
              <a:ext uri="{FF2B5EF4-FFF2-40B4-BE49-F238E27FC236}">
                <a16:creationId xmlns:a16="http://schemas.microsoft.com/office/drawing/2014/main" id="{FD940ED0-B703-B29D-84CF-CEE28546A93F}"/>
              </a:ext>
            </a:extLst>
          </p:cNvPr>
          <p:cNvSpPr/>
          <p:nvPr/>
        </p:nvSpPr>
        <p:spPr>
          <a:xfrm>
            <a:off x="7464213" y="3465192"/>
            <a:ext cx="1346844" cy="369332"/>
          </a:xfrm>
          <a:prstGeom prst="rect">
            <a:avLst/>
          </a:prstGeom>
        </p:spPr>
        <p:txBody>
          <a:bodyPr wrap="none">
            <a:spAutoFit/>
          </a:bodyPr>
          <a:lstStyle/>
          <a:p>
            <a:r>
              <a:rPr lang="zh-CN" altLang="zh-CN" b="1" dirty="0">
                <a:effectLst>
                  <a:outerShdw blurRad="38100" dist="38100" dir="2700000" algn="tl">
                    <a:srgbClr val="000000">
                      <a:alpha val="43137"/>
                    </a:srgbClr>
                  </a:outerShdw>
                </a:effectLst>
              </a:rPr>
              <a:t>第</a:t>
            </a:r>
            <a:r>
              <a:rPr lang="zh-CN" altLang="en-US" b="1" dirty="0">
                <a:effectLst>
                  <a:outerShdw blurRad="38100" dist="38100" dir="2700000" algn="tl">
                    <a:srgbClr val="000000">
                      <a:alpha val="43137"/>
                    </a:srgbClr>
                  </a:outerShdw>
                </a:effectLst>
              </a:rPr>
              <a:t>二</a:t>
            </a:r>
            <a:r>
              <a:rPr lang="zh-CN" altLang="zh-CN" b="1" dirty="0">
                <a:effectLst>
                  <a:outerShdw blurRad="38100" dist="38100" dir="2700000" algn="tl">
                    <a:srgbClr val="000000">
                      <a:alpha val="43137"/>
                    </a:srgbClr>
                  </a:outerShdw>
                </a:effectLst>
              </a:rPr>
              <a:t>次握手</a:t>
            </a:r>
            <a:endParaRPr lang="zh-CN" altLang="en-US" b="1" dirty="0">
              <a:effectLst>
                <a:outerShdw blurRad="38100" dist="38100" dir="2700000" algn="tl">
                  <a:srgbClr val="000000">
                    <a:alpha val="43137"/>
                  </a:srgbClr>
                </a:outerShdw>
              </a:effectLst>
            </a:endParaRPr>
          </a:p>
        </p:txBody>
      </p:sp>
      <p:sp>
        <p:nvSpPr>
          <p:cNvPr id="14" name="矩形 13">
            <a:extLst>
              <a:ext uri="{FF2B5EF4-FFF2-40B4-BE49-F238E27FC236}">
                <a16:creationId xmlns:a16="http://schemas.microsoft.com/office/drawing/2014/main" id="{0040D1B4-CB5A-D58D-FB32-F60B9E54DAE0}"/>
              </a:ext>
            </a:extLst>
          </p:cNvPr>
          <p:cNvSpPr/>
          <p:nvPr/>
        </p:nvSpPr>
        <p:spPr>
          <a:xfrm>
            <a:off x="7464213" y="4678357"/>
            <a:ext cx="1346844" cy="369332"/>
          </a:xfrm>
          <a:prstGeom prst="rect">
            <a:avLst/>
          </a:prstGeom>
        </p:spPr>
        <p:txBody>
          <a:bodyPr wrap="none">
            <a:spAutoFit/>
          </a:bodyPr>
          <a:lstStyle/>
          <a:p>
            <a:r>
              <a:rPr lang="zh-CN" altLang="zh-CN" b="1" dirty="0">
                <a:solidFill>
                  <a:srgbClr val="FF0000"/>
                </a:solidFill>
                <a:effectLst>
                  <a:outerShdw blurRad="38100" dist="38100" dir="2700000" algn="tl">
                    <a:srgbClr val="000000">
                      <a:alpha val="43137"/>
                    </a:srgbClr>
                  </a:outerShdw>
                </a:effectLst>
              </a:rPr>
              <a:t>第</a:t>
            </a:r>
            <a:r>
              <a:rPr lang="zh-CN" altLang="en-US" b="1" dirty="0">
                <a:solidFill>
                  <a:srgbClr val="FF0000"/>
                </a:solidFill>
                <a:effectLst>
                  <a:outerShdw blurRad="38100" dist="38100" dir="2700000" algn="tl">
                    <a:srgbClr val="000000">
                      <a:alpha val="43137"/>
                    </a:srgbClr>
                  </a:outerShdw>
                </a:effectLst>
              </a:rPr>
              <a:t>三</a:t>
            </a:r>
            <a:r>
              <a:rPr lang="zh-CN" altLang="zh-CN" b="1" dirty="0">
                <a:solidFill>
                  <a:srgbClr val="FF0000"/>
                </a:solidFill>
                <a:effectLst>
                  <a:outerShdw blurRad="38100" dist="38100" dir="2700000" algn="tl">
                    <a:srgbClr val="000000">
                      <a:alpha val="43137"/>
                    </a:srgbClr>
                  </a:outerShdw>
                </a:effectLst>
              </a:rPr>
              <a:t>次握手</a:t>
            </a:r>
            <a:endParaRPr lang="zh-CN" alt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6034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10996087"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9</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TCP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为什么需要进行流量控制？如何进行流量控制？</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椭圆 3">
            <a:extLst>
              <a:ext uri="{FF2B5EF4-FFF2-40B4-BE49-F238E27FC236}">
                <a16:creationId xmlns:a16="http://schemas.microsoft.com/office/drawing/2014/main" id="{98E0C8B2-A969-EB41-78FF-B7F254112DC0}"/>
              </a:ext>
            </a:extLst>
          </p:cNvPr>
          <p:cNvSpPr/>
          <p:nvPr/>
        </p:nvSpPr>
        <p:spPr>
          <a:xfrm>
            <a:off x="794728" y="3140552"/>
            <a:ext cx="1346855" cy="1346855"/>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椭圆 4">
            <a:extLst>
              <a:ext uri="{FF2B5EF4-FFF2-40B4-BE49-F238E27FC236}">
                <a16:creationId xmlns:a16="http://schemas.microsoft.com/office/drawing/2014/main" id="{EA5D6484-40FC-9895-BEAA-8146EC4ABA9C}"/>
              </a:ext>
            </a:extLst>
          </p:cNvPr>
          <p:cNvSpPr/>
          <p:nvPr/>
        </p:nvSpPr>
        <p:spPr>
          <a:xfrm>
            <a:off x="2902842" y="1528271"/>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cxnSp>
        <p:nvCxnSpPr>
          <p:cNvPr id="6" name="直接连接符 5">
            <a:extLst>
              <a:ext uri="{FF2B5EF4-FFF2-40B4-BE49-F238E27FC236}">
                <a16:creationId xmlns:a16="http://schemas.microsoft.com/office/drawing/2014/main" id="{BE4C340E-32B1-09F6-2945-B1DEF3337EB3}"/>
              </a:ext>
            </a:extLst>
          </p:cNvPr>
          <p:cNvCxnSpPr/>
          <p:nvPr/>
        </p:nvCxnSpPr>
        <p:spPr>
          <a:xfrm>
            <a:off x="2462082" y="1765332"/>
            <a:ext cx="0" cy="41249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B5D7F4E8-9274-7DCF-C707-CE1B4439FB73}"/>
              </a:ext>
            </a:extLst>
          </p:cNvPr>
          <p:cNvCxnSpPr/>
          <p:nvPr/>
        </p:nvCxnSpPr>
        <p:spPr>
          <a:xfrm>
            <a:off x="2462082" y="1765332"/>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8" name="直接连接符 7">
            <a:extLst>
              <a:ext uri="{FF2B5EF4-FFF2-40B4-BE49-F238E27FC236}">
                <a16:creationId xmlns:a16="http://schemas.microsoft.com/office/drawing/2014/main" id="{15240B30-2B83-42F8-14C3-64EB69D113D9}"/>
              </a:ext>
            </a:extLst>
          </p:cNvPr>
          <p:cNvCxnSpPr/>
          <p:nvPr/>
        </p:nvCxnSpPr>
        <p:spPr>
          <a:xfrm>
            <a:off x="2462530" y="2442392"/>
            <a:ext cx="368935"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9" name="直接连接符 8">
            <a:extLst>
              <a:ext uri="{FF2B5EF4-FFF2-40B4-BE49-F238E27FC236}">
                <a16:creationId xmlns:a16="http://schemas.microsoft.com/office/drawing/2014/main" id="{F121B932-0C42-39B1-AB05-2EC9520E1578}"/>
              </a:ext>
            </a:extLst>
          </p:cNvPr>
          <p:cNvCxnSpPr/>
          <p:nvPr/>
        </p:nvCxnSpPr>
        <p:spPr>
          <a:xfrm>
            <a:off x="2462315" y="3431023"/>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0" name="椭圆 9">
            <a:extLst>
              <a:ext uri="{FF2B5EF4-FFF2-40B4-BE49-F238E27FC236}">
                <a16:creationId xmlns:a16="http://schemas.microsoft.com/office/drawing/2014/main" id="{30C05060-BCF6-FC3F-9B54-6225488F53AC}"/>
              </a:ext>
            </a:extLst>
          </p:cNvPr>
          <p:cNvSpPr/>
          <p:nvPr/>
        </p:nvSpPr>
        <p:spPr>
          <a:xfrm>
            <a:off x="2902842" y="2176994"/>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椭圆 10">
            <a:extLst>
              <a:ext uri="{FF2B5EF4-FFF2-40B4-BE49-F238E27FC236}">
                <a16:creationId xmlns:a16="http://schemas.microsoft.com/office/drawing/2014/main" id="{23A0667C-0774-83FF-F87A-16600FC05F3C}"/>
              </a:ext>
            </a:extLst>
          </p:cNvPr>
          <p:cNvSpPr/>
          <p:nvPr/>
        </p:nvSpPr>
        <p:spPr>
          <a:xfrm>
            <a:off x="2902842" y="3187818"/>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arrow-pointing-left-circular-button_20407">
            <a:extLst>
              <a:ext uri="{FF2B5EF4-FFF2-40B4-BE49-F238E27FC236}">
                <a16:creationId xmlns:a16="http://schemas.microsoft.com/office/drawing/2014/main" id="{C9999040-9F7E-28C1-BE55-B696C6D1E77A}"/>
              </a:ext>
            </a:extLst>
          </p:cNvPr>
          <p:cNvSpPr>
            <a:spLocks noChangeAspect="1"/>
          </p:cNvSpPr>
          <p:nvPr/>
        </p:nvSpPr>
        <p:spPr bwMode="auto">
          <a:xfrm>
            <a:off x="1105874" y="3431364"/>
            <a:ext cx="728890" cy="727961"/>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文本框 12">
            <a:extLst>
              <a:ext uri="{FF2B5EF4-FFF2-40B4-BE49-F238E27FC236}">
                <a16:creationId xmlns:a16="http://schemas.microsoft.com/office/drawing/2014/main" id="{1D4D7DE4-7E04-EE6B-6DCD-61D1A3980BBD}"/>
              </a:ext>
            </a:extLst>
          </p:cNvPr>
          <p:cNvSpPr txBox="1"/>
          <p:nvPr/>
        </p:nvSpPr>
        <p:spPr>
          <a:xfrm>
            <a:off x="3611160" y="1474841"/>
            <a:ext cx="7114540" cy="4846583"/>
          </a:xfrm>
          <a:prstGeom prst="rect">
            <a:avLst/>
          </a:prstGeom>
          <a:noFill/>
        </p:spPr>
        <p:txBody>
          <a:bodyPr wrap="square" rtlCol="0">
            <a:spAutoFit/>
          </a:bodyPr>
          <a:lstStyle/>
          <a:p>
            <a:pPr algn="l" fontAlgn="auto">
              <a:lnSpc>
                <a:spcPct val="132000"/>
              </a:lnSpc>
              <a:spcBef>
                <a:spcPts val="600"/>
              </a:spcBef>
              <a:spcAft>
                <a:spcPts val="600"/>
              </a:spcAft>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的流量控制主要用于解决收发双方处理能力不匹配问题。</a:t>
            </a:r>
          </a:p>
          <a:p>
            <a:pPr algn="l" fontAlgn="auto">
              <a:lnSpc>
                <a:spcPct val="132000"/>
              </a:lnSpc>
              <a:spcBef>
                <a:spcPts val="600"/>
              </a:spcBef>
              <a:spcAft>
                <a:spcPts val="600"/>
              </a:spcAft>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简单的说就是解决低处理能力（例如慢速、小缓存等）的接收方无法处理过快到达的报文的问题。</a:t>
            </a:r>
          </a:p>
          <a:p>
            <a:pPr algn="l" fontAlgn="auto">
              <a:lnSpc>
                <a:spcPct val="132000"/>
              </a:lnSpc>
              <a:spcBef>
                <a:spcPts val="600"/>
              </a:spcBef>
              <a:spcAft>
                <a:spcPts val="600"/>
              </a:spcAft>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最简单的流量控制解决策略是接收方通知发送方自己的处理能力，然后发送方按照接收方的处理能力来发送。由于接收方的处理能力是在动态变化的，因此这种交互过程也是个动态的过程。</a:t>
            </a:r>
          </a:p>
          <a:p>
            <a:pPr algn="l" fontAlgn="auto">
              <a:lnSpc>
                <a:spcPct val="132000"/>
              </a:lnSpc>
              <a:spcBef>
                <a:spcPts val="600"/>
              </a:spcBef>
              <a:spcAft>
                <a:spcPts val="600"/>
              </a:spcAft>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在</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协议中采用动态缓存分配和可变大小的滑动窗口协议来实现流量控制。</a:t>
            </a:r>
          </a:p>
          <a:p>
            <a:pPr algn="l" fontAlgn="auto">
              <a:lnSpc>
                <a:spcPct val="132000"/>
              </a:lnSpc>
              <a:spcBef>
                <a:spcPts val="600"/>
              </a:spcBef>
              <a:spcAft>
                <a:spcPts val="600"/>
              </a:spcAft>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在</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报文中的“</a:t>
            </a:r>
            <a:r>
              <a:rPr lang="zh-CN" altLang="en-US" dirty="0">
                <a:solidFill>
                  <a:srgbClr val="C00000"/>
                </a:solidFill>
                <a:latin typeface="Segoe UI" panose="020B0502040204020203" pitchFamily="34" charset="0"/>
                <a:ea typeface="微软雅黑" panose="020B0503020204020204" pitchFamily="34" charset="-122"/>
                <a:cs typeface="+mn-ea"/>
                <a:sym typeface="Segoe UI" panose="020B0502040204020203" pitchFamily="34" charset="0"/>
              </a:rPr>
              <a:t>窗口</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”字段就是用于双方交换接收窗口的尺寸。</a:t>
            </a:r>
          </a:p>
          <a:p>
            <a:pPr algn="l" fontAlgn="auto">
              <a:lnSpc>
                <a:spcPct val="132000"/>
              </a:lnSpc>
              <a:spcBef>
                <a:spcPts val="600"/>
              </a:spcBef>
              <a:spcAft>
                <a:spcPts val="600"/>
              </a:spcAft>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该窗口尺寸说明了接收方的接收能力（以字节为单位的缓冲区大小），发送方允许连续发送未应答的字节数量不能超过该窗口尺寸。</a:t>
            </a:r>
          </a:p>
        </p:txBody>
      </p:sp>
      <p:cxnSp>
        <p:nvCxnSpPr>
          <p:cNvPr id="14" name="直接连接符 13">
            <a:extLst>
              <a:ext uri="{FF2B5EF4-FFF2-40B4-BE49-F238E27FC236}">
                <a16:creationId xmlns:a16="http://schemas.microsoft.com/office/drawing/2014/main" id="{521EEC49-8068-8186-BDD6-1B1B1E48AC13}"/>
              </a:ext>
            </a:extLst>
          </p:cNvPr>
          <p:cNvCxnSpPr/>
          <p:nvPr/>
        </p:nvCxnSpPr>
        <p:spPr>
          <a:xfrm>
            <a:off x="2502320" y="4458573"/>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5" name="椭圆 14">
            <a:extLst>
              <a:ext uri="{FF2B5EF4-FFF2-40B4-BE49-F238E27FC236}">
                <a16:creationId xmlns:a16="http://schemas.microsoft.com/office/drawing/2014/main" id="{DE043949-E991-6777-AE99-08CFA33B3D2E}"/>
              </a:ext>
            </a:extLst>
          </p:cNvPr>
          <p:cNvSpPr/>
          <p:nvPr/>
        </p:nvSpPr>
        <p:spPr>
          <a:xfrm>
            <a:off x="2902842" y="4233148"/>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cxnSp>
        <p:nvCxnSpPr>
          <p:cNvPr id="19" name="直接连接符 18">
            <a:extLst>
              <a:ext uri="{FF2B5EF4-FFF2-40B4-BE49-F238E27FC236}">
                <a16:creationId xmlns:a16="http://schemas.microsoft.com/office/drawing/2014/main" id="{5DE6DD6F-6996-3C7E-ECF0-9549EB9EAD1C}"/>
              </a:ext>
            </a:extLst>
          </p:cNvPr>
          <p:cNvCxnSpPr/>
          <p:nvPr/>
        </p:nvCxnSpPr>
        <p:spPr>
          <a:xfrm>
            <a:off x="2462082" y="5251808"/>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20" name="椭圆 19">
            <a:extLst>
              <a:ext uri="{FF2B5EF4-FFF2-40B4-BE49-F238E27FC236}">
                <a16:creationId xmlns:a16="http://schemas.microsoft.com/office/drawing/2014/main" id="{C650854A-FC62-DE3C-3126-F84732AC7CAE}"/>
              </a:ext>
            </a:extLst>
          </p:cNvPr>
          <p:cNvSpPr/>
          <p:nvPr/>
        </p:nvSpPr>
        <p:spPr>
          <a:xfrm>
            <a:off x="2902609" y="5008603"/>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cxnSp>
        <p:nvCxnSpPr>
          <p:cNvPr id="21" name="直接连接符 20">
            <a:extLst>
              <a:ext uri="{FF2B5EF4-FFF2-40B4-BE49-F238E27FC236}">
                <a16:creationId xmlns:a16="http://schemas.microsoft.com/office/drawing/2014/main" id="{E57CD7F0-40A0-1146-E237-1B6A99E8A06F}"/>
              </a:ext>
            </a:extLst>
          </p:cNvPr>
          <p:cNvCxnSpPr/>
          <p:nvPr/>
        </p:nvCxnSpPr>
        <p:spPr>
          <a:xfrm>
            <a:off x="2502087" y="5917052"/>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22" name="椭圆 21">
            <a:extLst>
              <a:ext uri="{FF2B5EF4-FFF2-40B4-BE49-F238E27FC236}">
                <a16:creationId xmlns:a16="http://schemas.microsoft.com/office/drawing/2014/main" id="{5A5A7AB1-0BCF-FFA1-B34A-703FEE41FA0C}"/>
              </a:ext>
            </a:extLst>
          </p:cNvPr>
          <p:cNvSpPr/>
          <p:nvPr/>
        </p:nvSpPr>
        <p:spPr>
          <a:xfrm>
            <a:off x="2902609" y="5691627"/>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Tree>
    <p:extLst>
      <p:ext uri="{BB962C8B-B14F-4D97-AF65-F5344CB8AC3E}">
        <p14:creationId xmlns:p14="http://schemas.microsoft.com/office/powerpoint/2010/main" val="26494366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11230126"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10</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TCP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为什么需要进行拥塞控制？如何进行拥塞控制？</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平行四边形 3">
            <a:extLst>
              <a:ext uri="{FF2B5EF4-FFF2-40B4-BE49-F238E27FC236}">
                <a16:creationId xmlns:a16="http://schemas.microsoft.com/office/drawing/2014/main" id="{CA09C358-7B0E-2332-3196-B28C4E9C4DBB}"/>
              </a:ext>
            </a:extLst>
          </p:cNvPr>
          <p:cNvSpPr/>
          <p:nvPr/>
        </p:nvSpPr>
        <p:spPr>
          <a:xfrm>
            <a:off x="6538124" y="2039437"/>
            <a:ext cx="2286000" cy="1730651"/>
          </a:xfrm>
          <a:prstGeom prst="parallelogram">
            <a:avLst>
              <a:gd name="adj" fmla="val 63835"/>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平行四边形 4">
            <a:extLst>
              <a:ext uri="{FF2B5EF4-FFF2-40B4-BE49-F238E27FC236}">
                <a16:creationId xmlns:a16="http://schemas.microsoft.com/office/drawing/2014/main" id="{F9FD5115-32DC-328A-7994-DC81EB5789CC}"/>
              </a:ext>
            </a:extLst>
          </p:cNvPr>
          <p:cNvSpPr/>
          <p:nvPr/>
        </p:nvSpPr>
        <p:spPr>
          <a:xfrm>
            <a:off x="7203966" y="2994350"/>
            <a:ext cx="2286000" cy="1730651"/>
          </a:xfrm>
          <a:prstGeom prst="parallelogram">
            <a:avLst>
              <a:gd name="adj" fmla="val 63835"/>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 name="平行四边形 5">
            <a:extLst>
              <a:ext uri="{FF2B5EF4-FFF2-40B4-BE49-F238E27FC236}">
                <a16:creationId xmlns:a16="http://schemas.microsoft.com/office/drawing/2014/main" id="{A0B890AE-1A9C-B594-3EF1-0A7D82D80115}"/>
              </a:ext>
            </a:extLst>
          </p:cNvPr>
          <p:cNvSpPr/>
          <p:nvPr/>
        </p:nvSpPr>
        <p:spPr>
          <a:xfrm>
            <a:off x="9079938" y="2129025"/>
            <a:ext cx="2286000" cy="1730651"/>
          </a:xfrm>
          <a:prstGeom prst="parallelogram">
            <a:avLst>
              <a:gd name="adj" fmla="val 63835"/>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平行四边形 6">
            <a:extLst>
              <a:ext uri="{FF2B5EF4-FFF2-40B4-BE49-F238E27FC236}">
                <a16:creationId xmlns:a16="http://schemas.microsoft.com/office/drawing/2014/main" id="{9109BD96-9770-4A01-0821-FF008B77B48C}"/>
              </a:ext>
            </a:extLst>
          </p:cNvPr>
          <p:cNvSpPr/>
          <p:nvPr/>
        </p:nvSpPr>
        <p:spPr>
          <a:xfrm>
            <a:off x="7936938" y="3994692"/>
            <a:ext cx="2286000" cy="1730651"/>
          </a:xfrm>
          <a:prstGeom prst="parallelogram">
            <a:avLst>
              <a:gd name="adj" fmla="val 6383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文本框 7">
            <a:extLst>
              <a:ext uri="{FF2B5EF4-FFF2-40B4-BE49-F238E27FC236}">
                <a16:creationId xmlns:a16="http://schemas.microsoft.com/office/drawing/2014/main" id="{FF7324F7-C50B-9F7A-5E32-9BD9328A7C22}"/>
              </a:ext>
            </a:extLst>
          </p:cNvPr>
          <p:cNvSpPr txBox="1"/>
          <p:nvPr/>
        </p:nvSpPr>
        <p:spPr>
          <a:xfrm>
            <a:off x="1426482" y="1765171"/>
            <a:ext cx="4978637" cy="3939027"/>
          </a:xfrm>
          <a:prstGeom prst="rect">
            <a:avLst/>
          </a:prstGeom>
          <a:noFill/>
        </p:spPr>
        <p:txBody>
          <a:bodyPr wrap="square">
            <a:spAutoFit/>
          </a:bodyPr>
          <a:lstStyle/>
          <a:p>
            <a:pPr fontAlgn="auto">
              <a:lnSpc>
                <a:spcPct val="132000"/>
              </a:lnSpc>
              <a:spcBef>
                <a:spcPts val="1200"/>
              </a:spcBef>
              <a:spcAft>
                <a:spcPts val="600"/>
              </a:spcAft>
            </a:pPr>
            <a:r>
              <a:rPr lang="zh-CN" altLang="en-US" sz="2000" dirty="0">
                <a:latin typeface="微软雅黑" panose="020B0503020204020204" pitchFamily="34" charset="-122"/>
                <a:ea typeface="微软雅黑" panose="020B0503020204020204" pitchFamily="34" charset="-122"/>
              </a:rPr>
              <a:t>由于通信子网中传输的分组过多，导致网络传输性能明显下降的现象被称为拥塞。</a:t>
            </a:r>
          </a:p>
          <a:p>
            <a:pPr fontAlgn="auto">
              <a:lnSpc>
                <a:spcPct val="132000"/>
              </a:lnSpc>
              <a:spcBef>
                <a:spcPts val="1200"/>
              </a:spcBef>
              <a:spcAft>
                <a:spcPts val="600"/>
              </a:spcAft>
            </a:pPr>
            <a:r>
              <a:rPr lang="zh-CN" altLang="en-US" sz="2000" dirty="0">
                <a:latin typeface="微软雅黑" panose="020B0503020204020204" pitchFamily="34" charset="-122"/>
                <a:ea typeface="微软雅黑" panose="020B0503020204020204" pitchFamily="34" charset="-122"/>
              </a:rPr>
              <a:t>当网络节点输入到网络中的分组数量未超过网络能够承受的最大能力时，所有分组都能正常传送。但是，当网络节点输入网络中的分组数继续增大时，由于网络资源的限制，中间结点会丢掉一些分组；如果网络传送的分组数继续增大，性能会变得更差，甚至还会导致死锁。</a:t>
            </a:r>
          </a:p>
        </p:txBody>
      </p:sp>
      <p:sp>
        <p:nvSpPr>
          <p:cNvPr id="9" name="椭圆 8">
            <a:extLst>
              <a:ext uri="{FF2B5EF4-FFF2-40B4-BE49-F238E27FC236}">
                <a16:creationId xmlns:a16="http://schemas.microsoft.com/office/drawing/2014/main" id="{CB159148-2ADA-3097-27BA-D86D30FDB0D3}"/>
              </a:ext>
            </a:extLst>
          </p:cNvPr>
          <p:cNvSpPr/>
          <p:nvPr/>
        </p:nvSpPr>
        <p:spPr>
          <a:xfrm>
            <a:off x="763673" y="1859025"/>
            <a:ext cx="540000" cy="540000"/>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0" name="椭圆 9">
            <a:extLst>
              <a:ext uri="{FF2B5EF4-FFF2-40B4-BE49-F238E27FC236}">
                <a16:creationId xmlns:a16="http://schemas.microsoft.com/office/drawing/2014/main" id="{49D0F327-4355-9E8C-9408-4594F28CB571}"/>
              </a:ext>
            </a:extLst>
          </p:cNvPr>
          <p:cNvSpPr/>
          <p:nvPr/>
        </p:nvSpPr>
        <p:spPr>
          <a:xfrm>
            <a:off x="763673" y="4078350"/>
            <a:ext cx="540000" cy="540000"/>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2691344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11230126"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10</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TCP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为什么需要进行拥塞控制？如何进行拥塞控制？</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1" name="椭圆 10">
            <a:extLst>
              <a:ext uri="{FF2B5EF4-FFF2-40B4-BE49-F238E27FC236}">
                <a16:creationId xmlns:a16="http://schemas.microsoft.com/office/drawing/2014/main" id="{0893B76A-4D71-0961-FE3A-92C4FA1F9520}"/>
              </a:ext>
            </a:extLst>
          </p:cNvPr>
          <p:cNvSpPr/>
          <p:nvPr/>
        </p:nvSpPr>
        <p:spPr>
          <a:xfrm>
            <a:off x="1195998" y="1894867"/>
            <a:ext cx="1540778" cy="1540778"/>
          </a:xfrm>
          <a:prstGeom prst="ellipse">
            <a:avLst/>
          </a:prstGeom>
          <a:blipFill>
            <a:blip r:embed="rId3">
              <a:extLst>
                <a:ext uri="{BEBA8EAE-BF5A-486C-A8C5-ECC9F3942E4B}">
                  <a14:imgProps xmlns:a14="http://schemas.microsoft.com/office/drawing/2010/main">
                    <a14:imgLayer r:embed="rId4">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2" name="椭圆 11">
            <a:extLst>
              <a:ext uri="{FF2B5EF4-FFF2-40B4-BE49-F238E27FC236}">
                <a16:creationId xmlns:a16="http://schemas.microsoft.com/office/drawing/2014/main" id="{43E40B28-D04F-3AFD-7B36-AAE6E1CB0F6A}"/>
              </a:ext>
            </a:extLst>
          </p:cNvPr>
          <p:cNvSpPr/>
          <p:nvPr/>
        </p:nvSpPr>
        <p:spPr>
          <a:xfrm>
            <a:off x="1202348" y="1900141"/>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椭圆 12">
            <a:extLst>
              <a:ext uri="{FF2B5EF4-FFF2-40B4-BE49-F238E27FC236}">
                <a16:creationId xmlns:a16="http://schemas.microsoft.com/office/drawing/2014/main" id="{53E152D8-7461-DD52-E468-73B6C20DF9A7}"/>
              </a:ext>
            </a:extLst>
          </p:cNvPr>
          <p:cNvSpPr/>
          <p:nvPr/>
        </p:nvSpPr>
        <p:spPr>
          <a:xfrm>
            <a:off x="2301297" y="1748221"/>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椭圆 10">
            <a:extLst>
              <a:ext uri="{FF2B5EF4-FFF2-40B4-BE49-F238E27FC236}">
                <a16:creationId xmlns:a16="http://schemas.microsoft.com/office/drawing/2014/main" id="{0C631DAB-76B0-F644-28C1-10E99679D45B}"/>
              </a:ext>
            </a:extLst>
          </p:cNvPr>
          <p:cNvSpPr/>
          <p:nvPr/>
        </p:nvSpPr>
        <p:spPr>
          <a:xfrm>
            <a:off x="2432241" y="1908116"/>
            <a:ext cx="398513" cy="340610"/>
          </a:xfrm>
          <a:custGeom>
            <a:avLst/>
            <a:gdLst>
              <a:gd name="T0" fmla="*/ 14836 w 15142"/>
              <a:gd name="T1" fmla="*/ 4282 h 12941"/>
              <a:gd name="T2" fmla="*/ 12685 w 15142"/>
              <a:gd name="T3" fmla="*/ 661 h 12941"/>
              <a:gd name="T4" fmla="*/ 11524 w 15142"/>
              <a:gd name="T5" fmla="*/ 0 h 12941"/>
              <a:gd name="T6" fmla="*/ 3617 w 15142"/>
              <a:gd name="T7" fmla="*/ 0 h 12941"/>
              <a:gd name="T8" fmla="*/ 2457 w 15142"/>
              <a:gd name="T9" fmla="*/ 661 h 12941"/>
              <a:gd name="T10" fmla="*/ 306 w 15142"/>
              <a:gd name="T11" fmla="*/ 4283 h 12941"/>
              <a:gd name="T12" fmla="*/ 484 w 15142"/>
              <a:gd name="T13" fmla="*/ 5899 h 12941"/>
              <a:gd name="T14" fmla="*/ 6588 w 15142"/>
              <a:gd name="T15" fmla="*/ 12376 h 12941"/>
              <a:gd name="T16" fmla="*/ 8553 w 15142"/>
              <a:gd name="T17" fmla="*/ 12376 h 12941"/>
              <a:gd name="T18" fmla="*/ 14658 w 15142"/>
              <a:gd name="T19" fmla="*/ 5899 h 12941"/>
              <a:gd name="T20" fmla="*/ 14836 w 15142"/>
              <a:gd name="T21" fmla="*/ 4282 h 12941"/>
              <a:gd name="T22" fmla="*/ 11680 w 15142"/>
              <a:gd name="T23" fmla="*/ 5840 h 12941"/>
              <a:gd name="T24" fmla="*/ 8600 w 15142"/>
              <a:gd name="T25" fmla="*/ 9107 h 12941"/>
              <a:gd name="T26" fmla="*/ 6540 w 15142"/>
              <a:gd name="T27" fmla="*/ 9107 h 12941"/>
              <a:gd name="T28" fmla="*/ 3461 w 15142"/>
              <a:gd name="T29" fmla="*/ 5840 h 12941"/>
              <a:gd name="T30" fmla="*/ 3466 w 15142"/>
              <a:gd name="T31" fmla="*/ 5353 h 12941"/>
              <a:gd name="T32" fmla="*/ 3952 w 15142"/>
              <a:gd name="T33" fmla="*/ 5378 h 12941"/>
              <a:gd name="T34" fmla="*/ 7032 w 15142"/>
              <a:gd name="T35" fmla="*/ 8644 h 12941"/>
              <a:gd name="T36" fmla="*/ 8109 w 15142"/>
              <a:gd name="T37" fmla="*/ 8644 h 12941"/>
              <a:gd name="T38" fmla="*/ 11188 w 15142"/>
              <a:gd name="T39" fmla="*/ 5378 h 12941"/>
              <a:gd name="T40" fmla="*/ 11665 w 15142"/>
              <a:gd name="T41" fmla="*/ 5364 h 12941"/>
              <a:gd name="T42" fmla="*/ 11679 w 15142"/>
              <a:gd name="T43" fmla="*/ 5841 h 12941"/>
              <a:gd name="T44" fmla="*/ 11680 w 15142"/>
              <a:gd name="T45" fmla="*/ 5840 h 1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42" h="12941">
                <a:moveTo>
                  <a:pt x="14836" y="4282"/>
                </a:moveTo>
                <a:lnTo>
                  <a:pt x="12685" y="661"/>
                </a:lnTo>
                <a:cubicBezTo>
                  <a:pt x="12440" y="252"/>
                  <a:pt x="12000" y="1"/>
                  <a:pt x="11524" y="0"/>
                </a:cubicBezTo>
                <a:lnTo>
                  <a:pt x="3617" y="0"/>
                </a:lnTo>
                <a:cubicBezTo>
                  <a:pt x="3141" y="1"/>
                  <a:pt x="2701" y="252"/>
                  <a:pt x="2457" y="661"/>
                </a:cubicBezTo>
                <a:lnTo>
                  <a:pt x="306" y="4283"/>
                </a:lnTo>
                <a:cubicBezTo>
                  <a:pt x="0" y="4802"/>
                  <a:pt x="72" y="5460"/>
                  <a:pt x="484" y="5899"/>
                </a:cubicBezTo>
                <a:lnTo>
                  <a:pt x="6588" y="12376"/>
                </a:lnTo>
                <a:cubicBezTo>
                  <a:pt x="7121" y="12941"/>
                  <a:pt x="8020" y="12941"/>
                  <a:pt x="8553" y="12376"/>
                </a:cubicBezTo>
                <a:lnTo>
                  <a:pt x="14658" y="5899"/>
                </a:lnTo>
                <a:cubicBezTo>
                  <a:pt x="15070" y="5460"/>
                  <a:pt x="15142" y="4801"/>
                  <a:pt x="14836" y="4282"/>
                </a:cubicBezTo>
                <a:close/>
                <a:moveTo>
                  <a:pt x="11680" y="5840"/>
                </a:moveTo>
                <a:lnTo>
                  <a:pt x="8600" y="9107"/>
                </a:lnTo>
                <a:cubicBezTo>
                  <a:pt x="8041" y="9700"/>
                  <a:pt x="7099" y="9700"/>
                  <a:pt x="6540" y="9107"/>
                </a:cubicBezTo>
                <a:lnTo>
                  <a:pt x="3461" y="5840"/>
                </a:lnTo>
                <a:cubicBezTo>
                  <a:pt x="3324" y="5706"/>
                  <a:pt x="3326" y="5484"/>
                  <a:pt x="3466" y="5353"/>
                </a:cubicBezTo>
                <a:cubicBezTo>
                  <a:pt x="3606" y="5221"/>
                  <a:pt x="3827" y="5233"/>
                  <a:pt x="3952" y="5378"/>
                </a:cubicBezTo>
                <a:lnTo>
                  <a:pt x="7032" y="8644"/>
                </a:lnTo>
                <a:cubicBezTo>
                  <a:pt x="7324" y="8954"/>
                  <a:pt x="7817" y="8954"/>
                  <a:pt x="8109" y="8644"/>
                </a:cubicBezTo>
                <a:lnTo>
                  <a:pt x="11188" y="5378"/>
                </a:lnTo>
                <a:cubicBezTo>
                  <a:pt x="11316" y="5242"/>
                  <a:pt x="11529" y="5236"/>
                  <a:pt x="11665" y="5364"/>
                </a:cubicBezTo>
                <a:cubicBezTo>
                  <a:pt x="11801" y="5492"/>
                  <a:pt x="11807" y="5705"/>
                  <a:pt x="11679" y="5841"/>
                </a:cubicBezTo>
                <a:lnTo>
                  <a:pt x="11680" y="58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文本框 14">
            <a:extLst>
              <a:ext uri="{FF2B5EF4-FFF2-40B4-BE49-F238E27FC236}">
                <a16:creationId xmlns:a16="http://schemas.microsoft.com/office/drawing/2014/main" id="{7A90EE0D-1390-F614-D634-E9D43D0D511C}"/>
              </a:ext>
            </a:extLst>
          </p:cNvPr>
          <p:cNvSpPr txBox="1"/>
          <p:nvPr/>
        </p:nvSpPr>
        <p:spPr>
          <a:xfrm>
            <a:off x="778510" y="3658228"/>
            <a:ext cx="2456815" cy="2334678"/>
          </a:xfrm>
          <a:prstGeom prst="rect">
            <a:avLst/>
          </a:prstGeom>
          <a:noFill/>
        </p:spPr>
        <p:txBody>
          <a:bodyPr wrap="square" rtlCol="0">
            <a:spAutoFit/>
          </a:bodyPr>
          <a:lstStyle/>
          <a:p>
            <a:pP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为了最大限度地利用网络资源，网络工作在轻度拥塞状态是一种理想状态，但这也增加了滑向拥塞崩溃的可能性，因此，需要设计拥塞控制机制来加以约束和限制。</a:t>
            </a:r>
          </a:p>
        </p:txBody>
      </p:sp>
      <p:sp>
        <p:nvSpPr>
          <p:cNvPr id="16" name="椭圆 15">
            <a:extLst>
              <a:ext uri="{FF2B5EF4-FFF2-40B4-BE49-F238E27FC236}">
                <a16:creationId xmlns:a16="http://schemas.microsoft.com/office/drawing/2014/main" id="{923E1A67-AB2F-CBC0-63B2-3E3E25101EBE}"/>
              </a:ext>
            </a:extLst>
          </p:cNvPr>
          <p:cNvSpPr/>
          <p:nvPr/>
        </p:nvSpPr>
        <p:spPr>
          <a:xfrm>
            <a:off x="5100303" y="1885715"/>
            <a:ext cx="1547991" cy="1547991"/>
          </a:xfrm>
          <a:prstGeom prst="ellipse">
            <a:avLst/>
          </a:prstGeom>
          <a:blipFill>
            <a:blip r:embed="rId6">
              <a:extLst>
                <a:ext uri="{BEBA8EAE-BF5A-486C-A8C5-ECC9F3942E4B}">
                  <a14:imgProps xmlns:a14="http://schemas.microsoft.com/office/drawing/2010/main">
                    <a14:imgLayer r:embed="rId7">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7" name="椭圆 16">
            <a:extLst>
              <a:ext uri="{FF2B5EF4-FFF2-40B4-BE49-F238E27FC236}">
                <a16:creationId xmlns:a16="http://schemas.microsoft.com/office/drawing/2014/main" id="{BCC35A92-33DF-9620-F1BB-DD8CD5F4A02F}"/>
              </a:ext>
            </a:extLst>
          </p:cNvPr>
          <p:cNvSpPr/>
          <p:nvPr/>
        </p:nvSpPr>
        <p:spPr>
          <a:xfrm>
            <a:off x="5094816" y="1892928"/>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椭圆 17">
            <a:extLst>
              <a:ext uri="{FF2B5EF4-FFF2-40B4-BE49-F238E27FC236}">
                <a16:creationId xmlns:a16="http://schemas.microsoft.com/office/drawing/2014/main" id="{25CE32DB-2DC8-9C0F-6FC2-1745A8E00743}"/>
              </a:ext>
            </a:extLst>
          </p:cNvPr>
          <p:cNvSpPr/>
          <p:nvPr/>
        </p:nvSpPr>
        <p:spPr>
          <a:xfrm>
            <a:off x="6187271" y="1741008"/>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9" name="文本框 18">
            <a:extLst>
              <a:ext uri="{FF2B5EF4-FFF2-40B4-BE49-F238E27FC236}">
                <a16:creationId xmlns:a16="http://schemas.microsoft.com/office/drawing/2014/main" id="{F317329D-B374-706D-78FA-577FDBAC50DF}"/>
              </a:ext>
            </a:extLst>
          </p:cNvPr>
          <p:cNvSpPr txBox="1"/>
          <p:nvPr/>
        </p:nvSpPr>
        <p:spPr>
          <a:xfrm>
            <a:off x="4751070" y="3660133"/>
            <a:ext cx="2425700" cy="1034579"/>
          </a:xfrm>
          <a:prstGeom prst="rect">
            <a:avLst/>
          </a:prstGeom>
          <a:noFill/>
        </p:spPr>
        <p:txBody>
          <a:bodyPr wrap="square" rtlCol="0">
            <a:spAutoFit/>
          </a:bodyPr>
          <a:lstStyle/>
          <a:p>
            <a:pP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最初的</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协议只有基于滑动窗口的流量控制机制而没有拥塞控制机制；</a:t>
            </a:r>
          </a:p>
        </p:txBody>
      </p:sp>
      <p:sp>
        <p:nvSpPr>
          <p:cNvPr id="20" name="椭圆 19">
            <a:extLst>
              <a:ext uri="{FF2B5EF4-FFF2-40B4-BE49-F238E27FC236}">
                <a16:creationId xmlns:a16="http://schemas.microsoft.com/office/drawing/2014/main" id="{4D5C11E5-B06E-5427-6A26-74774709E00C}"/>
              </a:ext>
            </a:extLst>
          </p:cNvPr>
          <p:cNvSpPr/>
          <p:nvPr/>
        </p:nvSpPr>
        <p:spPr>
          <a:xfrm>
            <a:off x="8887757" y="1878502"/>
            <a:ext cx="1547991" cy="1547991"/>
          </a:xfrm>
          <a:prstGeom prst="ellipse">
            <a:avLst/>
          </a:prstGeom>
          <a:blipFill>
            <a:blip r:embed="rId8">
              <a:extLst>
                <a:ext uri="{BEBA8EAE-BF5A-486C-A8C5-ECC9F3942E4B}">
                  <a14:imgProps xmlns:a14="http://schemas.microsoft.com/office/drawing/2010/main">
                    <a14:imgLayer r:embed="rId9">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21" name="椭圆 20">
            <a:extLst>
              <a:ext uri="{FF2B5EF4-FFF2-40B4-BE49-F238E27FC236}">
                <a16:creationId xmlns:a16="http://schemas.microsoft.com/office/drawing/2014/main" id="{98391DC2-2BDF-F48F-137E-BC30D885BA11}"/>
              </a:ext>
            </a:extLst>
          </p:cNvPr>
          <p:cNvSpPr/>
          <p:nvPr/>
        </p:nvSpPr>
        <p:spPr>
          <a:xfrm>
            <a:off x="8875057" y="1885715"/>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椭圆 21">
            <a:extLst>
              <a:ext uri="{FF2B5EF4-FFF2-40B4-BE49-F238E27FC236}">
                <a16:creationId xmlns:a16="http://schemas.microsoft.com/office/drawing/2014/main" id="{8F4981BA-684E-3DF5-8AEF-34840E7EF2C6}"/>
              </a:ext>
            </a:extLst>
          </p:cNvPr>
          <p:cNvSpPr/>
          <p:nvPr/>
        </p:nvSpPr>
        <p:spPr>
          <a:xfrm>
            <a:off x="9974725" y="1733795"/>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3" name="文本框 22">
            <a:extLst>
              <a:ext uri="{FF2B5EF4-FFF2-40B4-BE49-F238E27FC236}">
                <a16:creationId xmlns:a16="http://schemas.microsoft.com/office/drawing/2014/main" id="{EC86794B-3654-46A5-A476-8CB6D193492E}"/>
              </a:ext>
            </a:extLst>
          </p:cNvPr>
          <p:cNvSpPr txBox="1"/>
          <p:nvPr/>
        </p:nvSpPr>
        <p:spPr>
          <a:xfrm>
            <a:off x="8162290" y="3633463"/>
            <a:ext cx="2827655" cy="1684628"/>
          </a:xfrm>
          <a:prstGeom prst="rect">
            <a:avLst/>
          </a:prstGeom>
          <a:noFill/>
        </p:spPr>
        <p:txBody>
          <a:bodyPr wrap="square" rtlCol="0">
            <a:spAutoFit/>
          </a:bodyPr>
          <a:lstStyle/>
          <a:p>
            <a:pPr fontAlgn="auto">
              <a:lnSpc>
                <a:spcPct val="132000"/>
              </a:lnSpc>
            </a:pP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1986</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年初，</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Van Jacobson</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提出了“慢启动”算法，后来这个算法与拥塞避免算法、快速重传和快速恢复算法共同用于解决</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中的拥塞控制问题。</a:t>
            </a:r>
          </a:p>
        </p:txBody>
      </p:sp>
      <p:sp>
        <p:nvSpPr>
          <p:cNvPr id="24" name="arrow-pointing-left-circular-button_20407">
            <a:extLst>
              <a:ext uri="{FF2B5EF4-FFF2-40B4-BE49-F238E27FC236}">
                <a16:creationId xmlns:a16="http://schemas.microsoft.com/office/drawing/2014/main" id="{C76414BE-630A-C3DF-3783-C1680884B117}"/>
              </a:ext>
            </a:extLst>
          </p:cNvPr>
          <p:cNvSpPr>
            <a:spLocks noChangeAspect="1"/>
          </p:cNvSpPr>
          <p:nvPr/>
        </p:nvSpPr>
        <p:spPr bwMode="auto">
          <a:xfrm>
            <a:off x="6357195" y="1886794"/>
            <a:ext cx="317379" cy="354719"/>
          </a:xfrm>
          <a:custGeom>
            <a:avLst/>
            <a:gdLst>
              <a:gd name="connsiteX0" fmla="*/ 270066 w 541458"/>
              <a:gd name="connsiteY0" fmla="*/ 45979 h 605161"/>
              <a:gd name="connsiteX1" fmla="*/ 357669 w 541458"/>
              <a:gd name="connsiteY1" fmla="*/ 101865 h 605161"/>
              <a:gd name="connsiteX2" fmla="*/ 471122 w 541458"/>
              <a:gd name="connsiteY2" fmla="*/ 195009 h 605161"/>
              <a:gd name="connsiteX3" fmla="*/ 492664 w 541458"/>
              <a:gd name="connsiteY3" fmla="*/ 227967 h 605161"/>
              <a:gd name="connsiteX4" fmla="*/ 285863 w 541458"/>
              <a:gd name="connsiteY4" fmla="*/ 551819 h 605161"/>
              <a:gd name="connsiteX5" fmla="*/ 255705 w 541458"/>
              <a:gd name="connsiteY5" fmla="*/ 551819 h 605161"/>
              <a:gd name="connsiteX6" fmla="*/ 48904 w 541458"/>
              <a:gd name="connsiteY6" fmla="*/ 227967 h 605161"/>
              <a:gd name="connsiteX7" fmla="*/ 70446 w 541458"/>
              <a:gd name="connsiteY7" fmla="*/ 195009 h 605161"/>
              <a:gd name="connsiteX8" fmla="*/ 182463 w 541458"/>
              <a:gd name="connsiteY8" fmla="*/ 101865 h 605161"/>
              <a:gd name="connsiteX9" fmla="*/ 270066 w 541458"/>
              <a:gd name="connsiteY9" fmla="*/ 45979 h 605161"/>
              <a:gd name="connsiteX10" fmla="*/ 270065 w 541458"/>
              <a:gd name="connsiteY10" fmla="*/ 22931 h 605161"/>
              <a:gd name="connsiteX11" fmla="*/ 163806 w 541458"/>
              <a:gd name="connsiteY11" fmla="*/ 88858 h 605161"/>
              <a:gd name="connsiteX12" fmla="*/ 48931 w 541458"/>
              <a:gd name="connsiteY12" fmla="*/ 177715 h 605161"/>
              <a:gd name="connsiteX13" fmla="*/ 24520 w 541458"/>
              <a:gd name="connsiteY13" fmla="*/ 210678 h 605161"/>
              <a:gd name="connsiteX14" fmla="*/ 255706 w 541458"/>
              <a:gd name="connsiteY14" fmla="*/ 577573 h 605161"/>
              <a:gd name="connsiteX15" fmla="*/ 284425 w 541458"/>
              <a:gd name="connsiteY15" fmla="*/ 577573 h 605161"/>
              <a:gd name="connsiteX16" fmla="*/ 517047 w 541458"/>
              <a:gd name="connsiteY16" fmla="*/ 210678 h 605161"/>
              <a:gd name="connsiteX17" fmla="*/ 492636 w 541458"/>
              <a:gd name="connsiteY17" fmla="*/ 177715 h 605161"/>
              <a:gd name="connsiteX18" fmla="*/ 376325 w 541458"/>
              <a:gd name="connsiteY18" fmla="*/ 88858 h 605161"/>
              <a:gd name="connsiteX19" fmla="*/ 270065 w 541458"/>
              <a:gd name="connsiteY19" fmla="*/ 22931 h 605161"/>
              <a:gd name="connsiteX20" fmla="*/ 270065 w 541458"/>
              <a:gd name="connsiteY20" fmla="*/ 0 h 605161"/>
              <a:gd name="connsiteX21" fmla="*/ 514175 w 541458"/>
              <a:gd name="connsiteY21" fmla="*/ 157650 h 605161"/>
              <a:gd name="connsiteX22" fmla="*/ 541458 w 541458"/>
              <a:gd name="connsiteY22" fmla="*/ 190613 h 605161"/>
              <a:gd name="connsiteX23" fmla="*/ 282989 w 541458"/>
              <a:gd name="connsiteY23" fmla="*/ 601937 h 605161"/>
              <a:gd name="connsiteX24" fmla="*/ 257142 w 541458"/>
              <a:gd name="connsiteY24" fmla="*/ 601937 h 605161"/>
              <a:gd name="connsiteX25" fmla="*/ 109 w 541458"/>
              <a:gd name="connsiteY25" fmla="*/ 190613 h 605161"/>
              <a:gd name="connsiteX26" fmla="*/ 27392 w 541458"/>
              <a:gd name="connsiteY26" fmla="*/ 157650 h 605161"/>
              <a:gd name="connsiteX27" fmla="*/ 270065 w 541458"/>
              <a:gd name="connsiteY27" fmla="*/ 0 h 60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458" h="605161">
                <a:moveTo>
                  <a:pt x="270066" y="45979"/>
                </a:moveTo>
                <a:cubicBezTo>
                  <a:pt x="318894" y="45979"/>
                  <a:pt x="333255" y="66041"/>
                  <a:pt x="357669" y="101865"/>
                </a:cubicBezTo>
                <a:cubicBezTo>
                  <a:pt x="380647" y="134824"/>
                  <a:pt x="409369" y="176380"/>
                  <a:pt x="471122" y="195009"/>
                </a:cubicBezTo>
                <a:cubicBezTo>
                  <a:pt x="485483" y="199308"/>
                  <a:pt x="494100" y="213637"/>
                  <a:pt x="492664" y="227967"/>
                </a:cubicBezTo>
                <a:cubicBezTo>
                  <a:pt x="468250" y="427151"/>
                  <a:pt x="344744" y="518861"/>
                  <a:pt x="285863" y="551819"/>
                </a:cubicBezTo>
                <a:cubicBezTo>
                  <a:pt x="275810" y="556118"/>
                  <a:pt x="264322" y="556118"/>
                  <a:pt x="255705" y="551819"/>
                </a:cubicBezTo>
                <a:cubicBezTo>
                  <a:pt x="196824" y="518861"/>
                  <a:pt x="71882" y="427151"/>
                  <a:pt x="48904" y="227967"/>
                </a:cubicBezTo>
                <a:cubicBezTo>
                  <a:pt x="46032" y="213637"/>
                  <a:pt x="56085" y="199308"/>
                  <a:pt x="70446" y="195009"/>
                </a:cubicBezTo>
                <a:cubicBezTo>
                  <a:pt x="130763" y="176380"/>
                  <a:pt x="160921" y="134824"/>
                  <a:pt x="182463" y="101865"/>
                </a:cubicBezTo>
                <a:cubicBezTo>
                  <a:pt x="208313" y="66041"/>
                  <a:pt x="221238" y="45979"/>
                  <a:pt x="270066" y="45979"/>
                </a:cubicBezTo>
                <a:close/>
                <a:moveTo>
                  <a:pt x="270065" y="22931"/>
                </a:moveTo>
                <a:cubicBezTo>
                  <a:pt x="209756" y="22931"/>
                  <a:pt x="189653" y="51595"/>
                  <a:pt x="163806" y="88858"/>
                </a:cubicBezTo>
                <a:cubicBezTo>
                  <a:pt x="140831" y="123254"/>
                  <a:pt x="112112" y="163383"/>
                  <a:pt x="48931" y="177715"/>
                </a:cubicBezTo>
                <a:cubicBezTo>
                  <a:pt x="33136" y="180581"/>
                  <a:pt x="23084" y="194913"/>
                  <a:pt x="24520" y="210678"/>
                </a:cubicBezTo>
                <a:cubicBezTo>
                  <a:pt x="43187" y="448586"/>
                  <a:pt x="198269" y="547476"/>
                  <a:pt x="255706" y="577573"/>
                </a:cubicBezTo>
                <a:cubicBezTo>
                  <a:pt x="265758" y="581872"/>
                  <a:pt x="275809" y="581872"/>
                  <a:pt x="284425" y="577573"/>
                </a:cubicBezTo>
                <a:cubicBezTo>
                  <a:pt x="343298" y="547476"/>
                  <a:pt x="496944" y="448586"/>
                  <a:pt x="517047" y="210678"/>
                </a:cubicBezTo>
                <a:cubicBezTo>
                  <a:pt x="518483" y="194913"/>
                  <a:pt x="508431" y="180581"/>
                  <a:pt x="492636" y="177715"/>
                </a:cubicBezTo>
                <a:cubicBezTo>
                  <a:pt x="428019" y="163383"/>
                  <a:pt x="400736" y="123254"/>
                  <a:pt x="376325" y="88858"/>
                </a:cubicBezTo>
                <a:cubicBezTo>
                  <a:pt x="350478" y="51595"/>
                  <a:pt x="330375" y="22931"/>
                  <a:pt x="270065" y="22931"/>
                </a:cubicBezTo>
                <a:close/>
                <a:moveTo>
                  <a:pt x="270065" y="0"/>
                </a:moveTo>
                <a:cubicBezTo>
                  <a:pt x="410788" y="0"/>
                  <a:pt x="374889" y="141885"/>
                  <a:pt x="514175" y="157650"/>
                </a:cubicBezTo>
                <a:cubicBezTo>
                  <a:pt x="529971" y="160517"/>
                  <a:pt x="541458" y="173415"/>
                  <a:pt x="541458" y="190613"/>
                </a:cubicBezTo>
                <a:cubicBezTo>
                  <a:pt x="527099" y="470084"/>
                  <a:pt x="336119" y="577573"/>
                  <a:pt x="282989" y="601937"/>
                </a:cubicBezTo>
                <a:cubicBezTo>
                  <a:pt x="275809" y="606236"/>
                  <a:pt x="265758" y="606236"/>
                  <a:pt x="257142" y="601937"/>
                </a:cubicBezTo>
                <a:cubicBezTo>
                  <a:pt x="205448" y="577573"/>
                  <a:pt x="13032" y="470084"/>
                  <a:pt x="109" y="190613"/>
                </a:cubicBezTo>
                <a:cubicBezTo>
                  <a:pt x="-1327" y="173415"/>
                  <a:pt x="11596" y="160517"/>
                  <a:pt x="27392" y="157650"/>
                </a:cubicBezTo>
                <a:cubicBezTo>
                  <a:pt x="165242" y="141885"/>
                  <a:pt x="129343" y="0"/>
                  <a:pt x="270065"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5" name="arrow-pointing-left-circular-button_20407">
            <a:extLst>
              <a:ext uri="{FF2B5EF4-FFF2-40B4-BE49-F238E27FC236}">
                <a16:creationId xmlns:a16="http://schemas.microsoft.com/office/drawing/2014/main" id="{270A0E1F-2EAA-DB36-2C31-C2C688CEC629}"/>
              </a:ext>
            </a:extLst>
          </p:cNvPr>
          <p:cNvSpPr>
            <a:spLocks noChangeAspect="1"/>
          </p:cNvSpPr>
          <p:nvPr/>
        </p:nvSpPr>
        <p:spPr bwMode="auto">
          <a:xfrm>
            <a:off x="10142524" y="1868933"/>
            <a:ext cx="332204" cy="365367"/>
          </a:xfrm>
          <a:custGeom>
            <a:avLst/>
            <a:gdLst>
              <a:gd name="connsiteX0" fmla="*/ 458312 w 547887"/>
              <a:gd name="connsiteY0" fmla="*/ 414273 h 602581"/>
              <a:gd name="connsiteX1" fmla="*/ 543041 w 547887"/>
              <a:gd name="connsiteY1" fmla="*/ 498842 h 602581"/>
              <a:gd name="connsiteX2" fmla="*/ 547349 w 547887"/>
              <a:gd name="connsiteY2" fmla="*/ 514609 h 602581"/>
              <a:gd name="connsiteX3" fmla="*/ 534424 w 547887"/>
              <a:gd name="connsiteY3" fmla="*/ 526076 h 602581"/>
              <a:gd name="connsiteX4" fmla="*/ 481289 w 547887"/>
              <a:gd name="connsiteY4" fmla="*/ 536109 h 602581"/>
              <a:gd name="connsiteX5" fmla="*/ 471236 w 547887"/>
              <a:gd name="connsiteY5" fmla="*/ 589144 h 602581"/>
              <a:gd name="connsiteX6" fmla="*/ 459748 w 547887"/>
              <a:gd name="connsiteY6" fmla="*/ 602044 h 602581"/>
              <a:gd name="connsiteX7" fmla="*/ 443951 w 547887"/>
              <a:gd name="connsiteY7" fmla="*/ 597744 h 602581"/>
              <a:gd name="connsiteX8" fmla="*/ 333372 w 547887"/>
              <a:gd name="connsiteY8" fmla="*/ 487375 h 602581"/>
              <a:gd name="connsiteX9" fmla="*/ 341989 w 547887"/>
              <a:gd name="connsiteY9" fmla="*/ 480208 h 602581"/>
              <a:gd name="connsiteX10" fmla="*/ 347733 w 547887"/>
              <a:gd name="connsiteY10" fmla="*/ 477341 h 602581"/>
              <a:gd name="connsiteX11" fmla="*/ 396560 w 547887"/>
              <a:gd name="connsiteY11" fmla="*/ 484508 h 602581"/>
              <a:gd name="connsiteX12" fmla="*/ 433898 w 547887"/>
              <a:gd name="connsiteY12" fmla="*/ 475908 h 602581"/>
              <a:gd name="connsiteX13" fmla="*/ 454003 w 547887"/>
              <a:gd name="connsiteY13" fmla="*/ 442941 h 602581"/>
              <a:gd name="connsiteX14" fmla="*/ 88068 w 547887"/>
              <a:gd name="connsiteY14" fmla="*/ 414273 h 602581"/>
              <a:gd name="connsiteX15" fmla="*/ 92373 w 547887"/>
              <a:gd name="connsiteY15" fmla="*/ 442941 h 602581"/>
              <a:gd name="connsiteX16" fmla="*/ 112462 w 547887"/>
              <a:gd name="connsiteY16" fmla="*/ 475908 h 602581"/>
              <a:gd name="connsiteX17" fmla="*/ 149770 w 547887"/>
              <a:gd name="connsiteY17" fmla="*/ 484508 h 602581"/>
              <a:gd name="connsiteX18" fmla="*/ 198558 w 547887"/>
              <a:gd name="connsiteY18" fmla="*/ 477341 h 602581"/>
              <a:gd name="connsiteX19" fmla="*/ 205732 w 547887"/>
              <a:gd name="connsiteY19" fmla="*/ 480208 h 602581"/>
              <a:gd name="connsiteX20" fmla="*/ 212907 w 547887"/>
              <a:gd name="connsiteY20" fmla="*/ 487375 h 602581"/>
              <a:gd name="connsiteX21" fmla="*/ 103853 w 547887"/>
              <a:gd name="connsiteY21" fmla="*/ 597744 h 602581"/>
              <a:gd name="connsiteX22" fmla="*/ 86633 w 547887"/>
              <a:gd name="connsiteY22" fmla="*/ 602044 h 602581"/>
              <a:gd name="connsiteX23" fmla="*/ 76589 w 547887"/>
              <a:gd name="connsiteY23" fmla="*/ 589144 h 602581"/>
              <a:gd name="connsiteX24" fmla="*/ 66545 w 547887"/>
              <a:gd name="connsiteY24" fmla="*/ 536109 h 602581"/>
              <a:gd name="connsiteX25" fmla="*/ 12017 w 547887"/>
              <a:gd name="connsiteY25" fmla="*/ 526076 h 602581"/>
              <a:gd name="connsiteX26" fmla="*/ 538 w 547887"/>
              <a:gd name="connsiteY26" fmla="*/ 514609 h 602581"/>
              <a:gd name="connsiteX27" fmla="*/ 4843 w 547887"/>
              <a:gd name="connsiteY27" fmla="*/ 498842 h 602581"/>
              <a:gd name="connsiteX28" fmla="*/ 273945 w 547887"/>
              <a:gd name="connsiteY28" fmla="*/ 94487 h 602581"/>
              <a:gd name="connsiteX29" fmla="*/ 428321 w 547887"/>
              <a:gd name="connsiteY29" fmla="*/ 249322 h 602581"/>
              <a:gd name="connsiteX30" fmla="*/ 273945 w 547887"/>
              <a:gd name="connsiteY30" fmla="*/ 404157 h 602581"/>
              <a:gd name="connsiteX31" fmla="*/ 119569 w 547887"/>
              <a:gd name="connsiteY31" fmla="*/ 249322 h 602581"/>
              <a:gd name="connsiteX32" fmla="*/ 273945 w 547887"/>
              <a:gd name="connsiteY32" fmla="*/ 94487 h 602581"/>
              <a:gd name="connsiteX33" fmla="*/ 273254 w 547887"/>
              <a:gd name="connsiteY33" fmla="*/ 68790 h 602581"/>
              <a:gd name="connsiteX34" fmla="*/ 92381 w 547887"/>
              <a:gd name="connsiteY34" fmla="*/ 249364 h 602581"/>
              <a:gd name="connsiteX35" fmla="*/ 273254 w 547887"/>
              <a:gd name="connsiteY35" fmla="*/ 431371 h 602581"/>
              <a:gd name="connsiteX36" fmla="*/ 454127 w 547887"/>
              <a:gd name="connsiteY36" fmla="*/ 249364 h 602581"/>
              <a:gd name="connsiteX37" fmla="*/ 273254 w 547887"/>
              <a:gd name="connsiteY37" fmla="*/ 68790 h 602581"/>
              <a:gd name="connsiteX38" fmla="*/ 273254 w 547887"/>
              <a:gd name="connsiteY38" fmla="*/ 0 h 602581"/>
              <a:gd name="connsiteX39" fmla="*/ 293351 w 547887"/>
              <a:gd name="connsiteY39" fmla="*/ 8599 h 602581"/>
              <a:gd name="connsiteX40" fmla="*/ 327803 w 547887"/>
              <a:gd name="connsiteY40" fmla="*/ 42994 h 602581"/>
              <a:gd name="connsiteX41" fmla="*/ 353642 w 547887"/>
              <a:gd name="connsiteY41" fmla="*/ 51592 h 602581"/>
              <a:gd name="connsiteX42" fmla="*/ 399578 w 547887"/>
              <a:gd name="connsiteY42" fmla="*/ 42994 h 602581"/>
              <a:gd name="connsiteX43" fmla="*/ 422546 w 547887"/>
              <a:gd name="connsiteY43" fmla="*/ 48726 h 602581"/>
              <a:gd name="connsiteX44" fmla="*/ 434030 w 547887"/>
              <a:gd name="connsiteY44" fmla="*/ 68790 h 602581"/>
              <a:gd name="connsiteX45" fmla="*/ 441207 w 547887"/>
              <a:gd name="connsiteY45" fmla="*/ 114650 h 602581"/>
              <a:gd name="connsiteX46" fmla="*/ 456998 w 547887"/>
              <a:gd name="connsiteY46" fmla="*/ 137580 h 602581"/>
              <a:gd name="connsiteX47" fmla="*/ 500063 w 547887"/>
              <a:gd name="connsiteY47" fmla="*/ 157644 h 602581"/>
              <a:gd name="connsiteX48" fmla="*/ 514418 w 547887"/>
              <a:gd name="connsiteY48" fmla="*/ 174841 h 602581"/>
              <a:gd name="connsiteX49" fmla="*/ 512983 w 547887"/>
              <a:gd name="connsiteY49" fmla="*/ 197771 h 602581"/>
              <a:gd name="connsiteX50" fmla="*/ 491450 w 547887"/>
              <a:gd name="connsiteY50" fmla="*/ 240765 h 602581"/>
              <a:gd name="connsiteX51" fmla="*/ 491450 w 547887"/>
              <a:gd name="connsiteY51" fmla="*/ 267994 h 602581"/>
              <a:gd name="connsiteX52" fmla="*/ 512983 w 547887"/>
              <a:gd name="connsiteY52" fmla="*/ 309555 h 602581"/>
              <a:gd name="connsiteX53" fmla="*/ 514418 w 547887"/>
              <a:gd name="connsiteY53" fmla="*/ 332485 h 602581"/>
              <a:gd name="connsiteX54" fmla="*/ 500063 w 547887"/>
              <a:gd name="connsiteY54" fmla="*/ 349683 h 602581"/>
              <a:gd name="connsiteX55" fmla="*/ 456998 w 547887"/>
              <a:gd name="connsiteY55" fmla="*/ 371180 h 602581"/>
              <a:gd name="connsiteX56" fmla="*/ 441207 w 547887"/>
              <a:gd name="connsiteY56" fmla="*/ 392676 h 602581"/>
              <a:gd name="connsiteX57" fmla="*/ 434030 w 547887"/>
              <a:gd name="connsiteY57" fmla="*/ 439970 h 602581"/>
              <a:gd name="connsiteX58" fmla="*/ 422546 w 547887"/>
              <a:gd name="connsiteY58" fmla="*/ 460034 h 602581"/>
              <a:gd name="connsiteX59" fmla="*/ 399578 w 547887"/>
              <a:gd name="connsiteY59" fmla="*/ 464333 h 602581"/>
              <a:gd name="connsiteX60" fmla="*/ 352207 w 547887"/>
              <a:gd name="connsiteY60" fmla="*/ 457168 h 602581"/>
              <a:gd name="connsiteX61" fmla="*/ 327803 w 547887"/>
              <a:gd name="connsiteY61" fmla="*/ 465766 h 602581"/>
              <a:gd name="connsiteX62" fmla="*/ 293351 w 547887"/>
              <a:gd name="connsiteY62" fmla="*/ 500161 h 602581"/>
              <a:gd name="connsiteX63" fmla="*/ 273254 w 547887"/>
              <a:gd name="connsiteY63" fmla="*/ 508760 h 602581"/>
              <a:gd name="connsiteX64" fmla="*/ 253157 w 547887"/>
              <a:gd name="connsiteY64" fmla="*/ 500161 h 602581"/>
              <a:gd name="connsiteX65" fmla="*/ 220141 w 547887"/>
              <a:gd name="connsiteY65" fmla="*/ 465766 h 602581"/>
              <a:gd name="connsiteX66" fmla="*/ 194301 w 547887"/>
              <a:gd name="connsiteY66" fmla="*/ 457168 h 602581"/>
              <a:gd name="connsiteX67" fmla="*/ 146930 w 547887"/>
              <a:gd name="connsiteY67" fmla="*/ 464333 h 602581"/>
              <a:gd name="connsiteX68" fmla="*/ 125397 w 547887"/>
              <a:gd name="connsiteY68" fmla="*/ 460034 h 602581"/>
              <a:gd name="connsiteX69" fmla="*/ 112478 w 547887"/>
              <a:gd name="connsiteY69" fmla="*/ 439970 h 602581"/>
              <a:gd name="connsiteX70" fmla="*/ 105301 w 547887"/>
              <a:gd name="connsiteY70" fmla="*/ 392676 h 602581"/>
              <a:gd name="connsiteX71" fmla="*/ 89510 w 547887"/>
              <a:gd name="connsiteY71" fmla="*/ 371180 h 602581"/>
              <a:gd name="connsiteX72" fmla="*/ 47881 w 547887"/>
              <a:gd name="connsiteY72" fmla="*/ 349683 h 602581"/>
              <a:gd name="connsiteX73" fmla="*/ 32090 w 547887"/>
              <a:gd name="connsiteY73" fmla="*/ 332485 h 602581"/>
              <a:gd name="connsiteX74" fmla="*/ 33525 w 547887"/>
              <a:gd name="connsiteY74" fmla="*/ 309555 h 602581"/>
              <a:gd name="connsiteX75" fmla="*/ 56493 w 547887"/>
              <a:gd name="connsiteY75" fmla="*/ 267994 h 602581"/>
              <a:gd name="connsiteX76" fmla="*/ 56493 w 547887"/>
              <a:gd name="connsiteY76" fmla="*/ 240765 h 602581"/>
              <a:gd name="connsiteX77" fmla="*/ 33525 w 547887"/>
              <a:gd name="connsiteY77" fmla="*/ 197771 h 602581"/>
              <a:gd name="connsiteX78" fmla="*/ 32090 w 547887"/>
              <a:gd name="connsiteY78" fmla="*/ 176274 h 602581"/>
              <a:gd name="connsiteX79" fmla="*/ 47881 w 547887"/>
              <a:gd name="connsiteY79" fmla="*/ 157644 h 602581"/>
              <a:gd name="connsiteX80" fmla="*/ 89510 w 547887"/>
              <a:gd name="connsiteY80" fmla="*/ 137580 h 602581"/>
              <a:gd name="connsiteX81" fmla="*/ 105301 w 547887"/>
              <a:gd name="connsiteY81" fmla="*/ 114650 h 602581"/>
              <a:gd name="connsiteX82" fmla="*/ 112478 w 547887"/>
              <a:gd name="connsiteY82" fmla="*/ 68790 h 602581"/>
              <a:gd name="connsiteX83" fmla="*/ 125397 w 547887"/>
              <a:gd name="connsiteY83" fmla="*/ 48726 h 602581"/>
              <a:gd name="connsiteX84" fmla="*/ 146930 w 547887"/>
              <a:gd name="connsiteY84" fmla="*/ 42994 h 602581"/>
              <a:gd name="connsiteX85" fmla="*/ 194301 w 547887"/>
              <a:gd name="connsiteY85" fmla="*/ 51592 h 602581"/>
              <a:gd name="connsiteX86" fmla="*/ 220141 w 547887"/>
              <a:gd name="connsiteY86" fmla="*/ 42994 h 602581"/>
              <a:gd name="connsiteX87" fmla="*/ 253157 w 547887"/>
              <a:gd name="connsiteY87" fmla="*/ 8599 h 602581"/>
              <a:gd name="connsiteX88" fmla="*/ 273254 w 547887"/>
              <a:gd name="connsiteY88" fmla="*/ 0 h 60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47887" h="602581">
                <a:moveTo>
                  <a:pt x="458312" y="414273"/>
                </a:moveTo>
                <a:lnTo>
                  <a:pt x="543041" y="498842"/>
                </a:lnTo>
                <a:cubicBezTo>
                  <a:pt x="547349" y="503142"/>
                  <a:pt x="548785" y="508875"/>
                  <a:pt x="547349" y="514609"/>
                </a:cubicBezTo>
                <a:cubicBezTo>
                  <a:pt x="544477" y="520342"/>
                  <a:pt x="540168" y="524642"/>
                  <a:pt x="534424" y="526076"/>
                </a:cubicBezTo>
                <a:lnTo>
                  <a:pt x="481289" y="536109"/>
                </a:lnTo>
                <a:lnTo>
                  <a:pt x="471236" y="589144"/>
                </a:lnTo>
                <a:cubicBezTo>
                  <a:pt x="469800" y="594877"/>
                  <a:pt x="465492" y="600611"/>
                  <a:pt x="459748" y="602044"/>
                </a:cubicBezTo>
                <a:cubicBezTo>
                  <a:pt x="454003" y="603477"/>
                  <a:pt x="448259" y="602044"/>
                  <a:pt x="443951" y="597744"/>
                </a:cubicBezTo>
                <a:lnTo>
                  <a:pt x="333372" y="487375"/>
                </a:lnTo>
                <a:lnTo>
                  <a:pt x="341989" y="480208"/>
                </a:lnTo>
                <a:cubicBezTo>
                  <a:pt x="343425" y="477341"/>
                  <a:pt x="344861" y="477341"/>
                  <a:pt x="347733" y="477341"/>
                </a:cubicBezTo>
                <a:lnTo>
                  <a:pt x="396560" y="484508"/>
                </a:lnTo>
                <a:cubicBezTo>
                  <a:pt x="409485" y="487375"/>
                  <a:pt x="423845" y="484508"/>
                  <a:pt x="433898" y="475908"/>
                </a:cubicBezTo>
                <a:cubicBezTo>
                  <a:pt x="445387" y="468741"/>
                  <a:pt x="452567" y="455841"/>
                  <a:pt x="454003" y="442941"/>
                </a:cubicBezTo>
                <a:close/>
                <a:moveTo>
                  <a:pt x="88068" y="414273"/>
                </a:moveTo>
                <a:lnTo>
                  <a:pt x="92373" y="442941"/>
                </a:lnTo>
                <a:cubicBezTo>
                  <a:pt x="95243" y="455841"/>
                  <a:pt x="102418" y="468741"/>
                  <a:pt x="112462" y="475908"/>
                </a:cubicBezTo>
                <a:cubicBezTo>
                  <a:pt x="123942" y="484508"/>
                  <a:pt x="136856" y="487375"/>
                  <a:pt x="149770" y="484508"/>
                </a:cubicBezTo>
                <a:lnTo>
                  <a:pt x="198558" y="477341"/>
                </a:lnTo>
                <a:cubicBezTo>
                  <a:pt x="201428" y="477341"/>
                  <a:pt x="204297" y="477341"/>
                  <a:pt x="205732" y="480208"/>
                </a:cubicBezTo>
                <a:lnTo>
                  <a:pt x="212907" y="487375"/>
                </a:lnTo>
                <a:lnTo>
                  <a:pt x="103853" y="597744"/>
                </a:lnTo>
                <a:cubicBezTo>
                  <a:pt x="99548" y="602044"/>
                  <a:pt x="92373" y="603477"/>
                  <a:pt x="86633" y="602044"/>
                </a:cubicBezTo>
                <a:cubicBezTo>
                  <a:pt x="82329" y="600611"/>
                  <a:pt x="78024" y="594877"/>
                  <a:pt x="76589" y="589144"/>
                </a:cubicBezTo>
                <a:lnTo>
                  <a:pt x="66545" y="536109"/>
                </a:lnTo>
                <a:lnTo>
                  <a:pt x="12017" y="526076"/>
                </a:lnTo>
                <a:cubicBezTo>
                  <a:pt x="6278" y="524642"/>
                  <a:pt x="1973" y="520342"/>
                  <a:pt x="538" y="514609"/>
                </a:cubicBezTo>
                <a:cubicBezTo>
                  <a:pt x="-897" y="508875"/>
                  <a:pt x="538" y="503142"/>
                  <a:pt x="4843" y="498842"/>
                </a:cubicBezTo>
                <a:close/>
                <a:moveTo>
                  <a:pt x="273945" y="94487"/>
                </a:moveTo>
                <a:cubicBezTo>
                  <a:pt x="359205" y="94487"/>
                  <a:pt x="428321" y="163809"/>
                  <a:pt x="428321" y="249322"/>
                </a:cubicBezTo>
                <a:cubicBezTo>
                  <a:pt x="428321" y="334835"/>
                  <a:pt x="359205" y="404157"/>
                  <a:pt x="273945" y="404157"/>
                </a:cubicBezTo>
                <a:cubicBezTo>
                  <a:pt x="188685" y="404157"/>
                  <a:pt x="119569" y="334835"/>
                  <a:pt x="119569" y="249322"/>
                </a:cubicBezTo>
                <a:cubicBezTo>
                  <a:pt x="119569" y="163809"/>
                  <a:pt x="188685" y="94487"/>
                  <a:pt x="273945" y="94487"/>
                </a:cubicBezTo>
                <a:close/>
                <a:moveTo>
                  <a:pt x="273254" y="68790"/>
                </a:moveTo>
                <a:cubicBezTo>
                  <a:pt x="174205" y="68790"/>
                  <a:pt x="92381" y="150478"/>
                  <a:pt x="92381" y="249364"/>
                </a:cubicBezTo>
                <a:cubicBezTo>
                  <a:pt x="92381" y="349683"/>
                  <a:pt x="174205" y="429938"/>
                  <a:pt x="273254" y="431371"/>
                </a:cubicBezTo>
                <a:cubicBezTo>
                  <a:pt x="373739" y="429938"/>
                  <a:pt x="454127" y="349683"/>
                  <a:pt x="454127" y="249364"/>
                </a:cubicBezTo>
                <a:cubicBezTo>
                  <a:pt x="454127" y="150478"/>
                  <a:pt x="373739" y="68790"/>
                  <a:pt x="273254" y="68790"/>
                </a:cubicBezTo>
                <a:close/>
                <a:moveTo>
                  <a:pt x="273254" y="0"/>
                </a:moveTo>
                <a:cubicBezTo>
                  <a:pt x="281867" y="0"/>
                  <a:pt x="289045" y="2866"/>
                  <a:pt x="293351" y="8599"/>
                </a:cubicBezTo>
                <a:lnTo>
                  <a:pt x="327803" y="42994"/>
                </a:lnTo>
                <a:cubicBezTo>
                  <a:pt x="333545" y="48726"/>
                  <a:pt x="343593" y="53025"/>
                  <a:pt x="353642" y="51592"/>
                </a:cubicBezTo>
                <a:lnTo>
                  <a:pt x="399578" y="42994"/>
                </a:lnTo>
                <a:cubicBezTo>
                  <a:pt x="408191" y="41560"/>
                  <a:pt x="415369" y="44427"/>
                  <a:pt x="422546" y="48726"/>
                </a:cubicBezTo>
                <a:cubicBezTo>
                  <a:pt x="428288" y="53025"/>
                  <a:pt x="432595" y="60191"/>
                  <a:pt x="434030" y="68790"/>
                </a:cubicBezTo>
                <a:lnTo>
                  <a:pt x="441207" y="114650"/>
                </a:lnTo>
                <a:cubicBezTo>
                  <a:pt x="442643" y="124682"/>
                  <a:pt x="448385" y="133281"/>
                  <a:pt x="456998" y="137580"/>
                </a:cubicBezTo>
                <a:lnTo>
                  <a:pt x="500063" y="157644"/>
                </a:lnTo>
                <a:cubicBezTo>
                  <a:pt x="507241" y="161943"/>
                  <a:pt x="512983" y="167676"/>
                  <a:pt x="514418" y="174841"/>
                </a:cubicBezTo>
                <a:cubicBezTo>
                  <a:pt x="517289" y="183440"/>
                  <a:pt x="517289" y="192039"/>
                  <a:pt x="512983" y="197771"/>
                </a:cubicBezTo>
                <a:lnTo>
                  <a:pt x="491450" y="240765"/>
                </a:lnTo>
                <a:cubicBezTo>
                  <a:pt x="487143" y="249364"/>
                  <a:pt x="487143" y="259396"/>
                  <a:pt x="491450" y="267994"/>
                </a:cubicBezTo>
                <a:lnTo>
                  <a:pt x="512983" y="309555"/>
                </a:lnTo>
                <a:cubicBezTo>
                  <a:pt x="515853" y="316721"/>
                  <a:pt x="517289" y="325320"/>
                  <a:pt x="514418" y="332485"/>
                </a:cubicBezTo>
                <a:cubicBezTo>
                  <a:pt x="512983" y="339651"/>
                  <a:pt x="507241" y="346816"/>
                  <a:pt x="500063" y="349683"/>
                </a:cubicBezTo>
                <a:lnTo>
                  <a:pt x="456998" y="371180"/>
                </a:lnTo>
                <a:cubicBezTo>
                  <a:pt x="448385" y="375479"/>
                  <a:pt x="442643" y="384078"/>
                  <a:pt x="441207" y="392676"/>
                </a:cubicBezTo>
                <a:lnTo>
                  <a:pt x="434030" y="439970"/>
                </a:lnTo>
                <a:cubicBezTo>
                  <a:pt x="432595" y="448569"/>
                  <a:pt x="428288" y="455735"/>
                  <a:pt x="422546" y="460034"/>
                </a:cubicBezTo>
                <a:cubicBezTo>
                  <a:pt x="415369" y="464333"/>
                  <a:pt x="408191" y="465766"/>
                  <a:pt x="399578" y="464333"/>
                </a:cubicBezTo>
                <a:lnTo>
                  <a:pt x="352207" y="457168"/>
                </a:lnTo>
                <a:cubicBezTo>
                  <a:pt x="343593" y="455735"/>
                  <a:pt x="333545" y="458601"/>
                  <a:pt x="327803" y="465766"/>
                </a:cubicBezTo>
                <a:lnTo>
                  <a:pt x="293351" y="500161"/>
                </a:lnTo>
                <a:cubicBezTo>
                  <a:pt x="289045" y="504461"/>
                  <a:pt x="281867" y="507327"/>
                  <a:pt x="273254" y="508760"/>
                </a:cubicBezTo>
                <a:cubicBezTo>
                  <a:pt x="266077" y="507327"/>
                  <a:pt x="258899" y="504461"/>
                  <a:pt x="253157" y="500161"/>
                </a:cubicBezTo>
                <a:lnTo>
                  <a:pt x="220141" y="465766"/>
                </a:lnTo>
                <a:cubicBezTo>
                  <a:pt x="212963" y="458601"/>
                  <a:pt x="202915" y="455735"/>
                  <a:pt x="194301" y="457168"/>
                </a:cubicBezTo>
                <a:lnTo>
                  <a:pt x="146930" y="464333"/>
                </a:lnTo>
                <a:cubicBezTo>
                  <a:pt x="139753" y="465766"/>
                  <a:pt x="131139" y="464333"/>
                  <a:pt x="125397" y="460034"/>
                </a:cubicBezTo>
                <a:cubicBezTo>
                  <a:pt x="118220" y="455735"/>
                  <a:pt x="113913" y="448569"/>
                  <a:pt x="112478" y="439970"/>
                </a:cubicBezTo>
                <a:lnTo>
                  <a:pt x="105301" y="392676"/>
                </a:lnTo>
                <a:cubicBezTo>
                  <a:pt x="103865" y="384078"/>
                  <a:pt x="98123" y="375479"/>
                  <a:pt x="89510" y="371180"/>
                </a:cubicBezTo>
                <a:lnTo>
                  <a:pt x="47881" y="349683"/>
                </a:lnTo>
                <a:cubicBezTo>
                  <a:pt x="40703" y="346816"/>
                  <a:pt x="34961" y="339651"/>
                  <a:pt x="32090" y="332485"/>
                </a:cubicBezTo>
                <a:cubicBezTo>
                  <a:pt x="29219" y="325320"/>
                  <a:pt x="30655" y="316721"/>
                  <a:pt x="33525" y="309555"/>
                </a:cubicBezTo>
                <a:lnTo>
                  <a:pt x="56493" y="267994"/>
                </a:lnTo>
                <a:cubicBezTo>
                  <a:pt x="60800" y="259396"/>
                  <a:pt x="60800" y="249364"/>
                  <a:pt x="56493" y="240765"/>
                </a:cubicBezTo>
                <a:lnTo>
                  <a:pt x="33525" y="197771"/>
                </a:lnTo>
                <a:cubicBezTo>
                  <a:pt x="30655" y="192039"/>
                  <a:pt x="29219" y="183440"/>
                  <a:pt x="32090" y="176274"/>
                </a:cubicBezTo>
                <a:cubicBezTo>
                  <a:pt x="34961" y="167676"/>
                  <a:pt x="40703" y="161943"/>
                  <a:pt x="47881" y="157644"/>
                </a:cubicBezTo>
                <a:lnTo>
                  <a:pt x="89510" y="137580"/>
                </a:lnTo>
                <a:cubicBezTo>
                  <a:pt x="98123" y="133281"/>
                  <a:pt x="103865" y="124682"/>
                  <a:pt x="105301" y="114650"/>
                </a:cubicBezTo>
                <a:lnTo>
                  <a:pt x="112478" y="68790"/>
                </a:lnTo>
                <a:cubicBezTo>
                  <a:pt x="113913" y="60191"/>
                  <a:pt x="118220" y="53025"/>
                  <a:pt x="125397" y="48726"/>
                </a:cubicBezTo>
                <a:cubicBezTo>
                  <a:pt x="131139" y="44427"/>
                  <a:pt x="139753" y="41560"/>
                  <a:pt x="146930" y="42994"/>
                </a:cubicBezTo>
                <a:lnTo>
                  <a:pt x="194301" y="51592"/>
                </a:lnTo>
                <a:cubicBezTo>
                  <a:pt x="202915" y="53025"/>
                  <a:pt x="212963" y="48726"/>
                  <a:pt x="220141" y="42994"/>
                </a:cubicBezTo>
                <a:lnTo>
                  <a:pt x="253157" y="8599"/>
                </a:lnTo>
                <a:cubicBezTo>
                  <a:pt x="258899" y="2866"/>
                  <a:pt x="266077" y="0"/>
                  <a:pt x="273254"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6" name="右箭头 8">
            <a:extLst>
              <a:ext uri="{FF2B5EF4-FFF2-40B4-BE49-F238E27FC236}">
                <a16:creationId xmlns:a16="http://schemas.microsoft.com/office/drawing/2014/main" id="{7068429F-B91E-3310-09A7-AE0EA22E8D9F}"/>
              </a:ext>
            </a:extLst>
          </p:cNvPr>
          <p:cNvSpPr/>
          <p:nvPr/>
        </p:nvSpPr>
        <p:spPr>
          <a:xfrm>
            <a:off x="3359785" y="2604128"/>
            <a:ext cx="1039495" cy="232410"/>
          </a:xfrm>
          <a:prstGeom prst="rightArrow">
            <a:avLst/>
          </a:prstGeom>
          <a:solidFill>
            <a:srgbClr val="33A936"/>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右箭头 11">
            <a:extLst>
              <a:ext uri="{FF2B5EF4-FFF2-40B4-BE49-F238E27FC236}">
                <a16:creationId xmlns:a16="http://schemas.microsoft.com/office/drawing/2014/main" id="{76E2E1C8-E46C-91CA-0CB6-D6D418AE85D7}"/>
              </a:ext>
            </a:extLst>
          </p:cNvPr>
          <p:cNvSpPr/>
          <p:nvPr/>
        </p:nvSpPr>
        <p:spPr>
          <a:xfrm>
            <a:off x="7416165" y="2604128"/>
            <a:ext cx="1039495" cy="232410"/>
          </a:xfrm>
          <a:prstGeom prst="rightArrow">
            <a:avLst/>
          </a:prstGeom>
          <a:solidFill>
            <a:srgbClr val="33A936"/>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06380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rcRect t="1" b="1"/>
          <a:stretch>
            <a:fillRect/>
          </a:stretch>
        </p:blipFill>
        <p:spPr>
          <a:xfrm>
            <a:off x="-2" y="0"/>
            <a:ext cx="12192000" cy="6858000"/>
          </a:xfrm>
          <a:prstGeom prst="rect">
            <a:avLst/>
          </a:prstGeom>
        </p:spPr>
      </p:pic>
      <p:sp>
        <p:nvSpPr>
          <p:cNvPr id="6" name="矩形: 圆角 5"/>
          <p:cNvSpPr/>
          <p:nvPr/>
        </p:nvSpPr>
        <p:spPr>
          <a:xfrm>
            <a:off x="1166810" y="1838324"/>
            <a:ext cx="9858375" cy="4457701"/>
          </a:xfrm>
          <a:prstGeom prst="roundRect">
            <a:avLst/>
          </a:prstGeom>
          <a:solidFill>
            <a:schemeClr val="bg1"/>
          </a:solidFill>
          <a:ln w="76200">
            <a:solidFill>
              <a:srgbClr val="FCD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258266" y="684161"/>
            <a:ext cx="1675459" cy="76944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400" b="1" spc="100" dirty="0">
                <a:solidFill>
                  <a:schemeClr val="bg1"/>
                </a:solidFill>
                <a:effectLst>
                  <a:outerShdw blurRad="50800" dist="38100" dir="2700000" algn="tl" rotWithShape="0">
                    <a:prstClr val="black">
                      <a:alpha val="40000"/>
                    </a:prstClr>
                  </a:outerShdw>
                </a:effectLst>
                <a:latin typeface="Segoe UI" panose="020B0502040204020203" pitchFamily="34" charset="0"/>
                <a:ea typeface="微软雅黑" panose="020B0503020204020204" pitchFamily="34" charset="-122"/>
                <a:sym typeface="Segoe UI" panose="020B0502040204020203" pitchFamily="34" charset="0"/>
              </a:rPr>
              <a:t>目  录</a:t>
            </a:r>
          </a:p>
        </p:txBody>
      </p:sp>
      <p:sp>
        <p:nvSpPr>
          <p:cNvPr id="7" name="椭圆 6"/>
          <p:cNvSpPr/>
          <p:nvPr/>
        </p:nvSpPr>
        <p:spPr>
          <a:xfrm>
            <a:off x="2308270" y="2136720"/>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1</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8" name="文本框 7"/>
          <p:cNvSpPr txBox="1"/>
          <p:nvPr/>
        </p:nvSpPr>
        <p:spPr>
          <a:xfrm>
            <a:off x="3036106" y="1682758"/>
            <a:ext cx="8841569" cy="4320542"/>
          </a:xfrm>
          <a:prstGeom prst="rect">
            <a:avLst/>
          </a:prstGeom>
          <a:noFill/>
        </p:spPr>
        <p:txBody>
          <a:bodyPr wrap="square">
            <a:spAutoFit/>
          </a:bodyPr>
          <a:lstStyle/>
          <a:p>
            <a:pPr>
              <a:lnSpc>
                <a:spcPct val="300000"/>
              </a:lnSpc>
            </a:pPr>
            <a:r>
              <a:rPr sz="2400" b="1" dirty="0">
                <a:latin typeface="微软雅黑" panose="020B0503020204020204" pitchFamily="34" charset="-122"/>
                <a:ea typeface="微软雅黑" panose="020B0503020204020204" pitchFamily="34" charset="-122"/>
              </a:rPr>
              <a:t>第4.1节  计算机网络的概念和体系结构</a:t>
            </a:r>
          </a:p>
          <a:p>
            <a:pPr>
              <a:lnSpc>
                <a:spcPct val="300000"/>
              </a:lnSpc>
            </a:pPr>
            <a:r>
              <a:rPr sz="2400" b="1" dirty="0">
                <a:solidFill>
                  <a:schemeClr val="tx1"/>
                </a:solidFill>
                <a:latin typeface="微软雅黑" panose="020B0503020204020204" pitchFamily="34" charset="-122"/>
                <a:ea typeface="微软雅黑" panose="020B0503020204020204" pitchFamily="34" charset="-122"/>
              </a:rPr>
              <a:t> 第4.2节  计算机网络的核心协议 </a:t>
            </a:r>
          </a:p>
          <a:p>
            <a:pPr>
              <a:lnSpc>
                <a:spcPct val="300000"/>
              </a:lnSpc>
            </a:pPr>
            <a:r>
              <a:rPr sz="2400" b="1" dirty="0">
                <a:solidFill>
                  <a:schemeClr val="tx1"/>
                </a:solidFill>
                <a:latin typeface="微软雅黑" panose="020B0503020204020204" pitchFamily="34" charset="-122"/>
                <a:ea typeface="微软雅黑" panose="020B0503020204020204" pitchFamily="34" charset="-122"/>
              </a:rPr>
              <a:t>第4.3节  </a:t>
            </a:r>
            <a:r>
              <a:rPr sz="2400" b="1" dirty="0" err="1">
                <a:solidFill>
                  <a:schemeClr val="tx1"/>
                </a:solidFill>
                <a:latin typeface="微软雅黑" panose="020B0503020204020204" pitchFamily="34" charset="-122"/>
                <a:ea typeface="微软雅黑" panose="020B0503020204020204" pitchFamily="34" charset="-122"/>
              </a:rPr>
              <a:t>计算机网络设备及配置管理</a:t>
            </a:r>
            <a:r>
              <a:rPr sz="2400" b="1" dirty="0">
                <a:solidFill>
                  <a:schemeClr val="tx1"/>
                </a:solidFill>
                <a:latin typeface="微软雅黑" panose="020B0503020204020204" pitchFamily="34" charset="-122"/>
                <a:ea typeface="微软雅黑" panose="020B0503020204020204" pitchFamily="34" charset="-122"/>
              </a:rPr>
              <a:t> </a:t>
            </a:r>
            <a:endParaRPr lang="en-US" sz="2400" b="1" dirty="0">
              <a:solidFill>
                <a:schemeClr val="tx1"/>
              </a:solidFill>
              <a:latin typeface="微软雅黑" panose="020B0503020204020204" pitchFamily="34" charset="-122"/>
              <a:ea typeface="微软雅黑" panose="020B0503020204020204" pitchFamily="34" charset="-122"/>
            </a:endParaRPr>
          </a:p>
          <a:p>
            <a:pPr>
              <a:lnSpc>
                <a:spcPct val="300000"/>
              </a:lnSpc>
            </a:pPr>
            <a:r>
              <a:rPr lang="zh-CN" altLang="en-US" sz="2400" b="1" dirty="0">
                <a:latin typeface="微软雅黑" panose="020B0503020204020204" pitchFamily="34" charset="-122"/>
                <a:ea typeface="微软雅黑" panose="020B0503020204020204" pitchFamily="34" charset="-122"/>
              </a:rPr>
              <a:t>第</a:t>
            </a:r>
            <a:r>
              <a:rPr lang="en-US" altLang="zh-CN" sz="2400" b="1" dirty="0">
                <a:solidFill>
                  <a:schemeClr val="tx1"/>
                </a:solidFill>
                <a:latin typeface="微软雅黑" panose="020B0503020204020204" pitchFamily="34" charset="-122"/>
                <a:ea typeface="微软雅黑" panose="020B0503020204020204" pitchFamily="34" charset="-122"/>
              </a:rPr>
              <a:t>4.4</a:t>
            </a:r>
            <a:r>
              <a:rPr lang="zh-CN" altLang="en-US" sz="2400" b="1" dirty="0">
                <a:solidFill>
                  <a:schemeClr val="tx1"/>
                </a:solidFill>
                <a:latin typeface="微软雅黑" panose="020B0503020204020204" pitchFamily="34" charset="-122"/>
                <a:ea typeface="微软雅黑" panose="020B0503020204020204" pitchFamily="34" charset="-122"/>
              </a:rPr>
              <a:t>节 </a:t>
            </a:r>
            <a:r>
              <a:rPr lang="en-US" altLang="zh-CN" sz="2400" b="1" dirty="0">
                <a:solidFill>
                  <a:schemeClr val="tx1"/>
                </a:solidFill>
                <a:latin typeface="微软雅黑" panose="020B0503020204020204" pitchFamily="34" charset="-122"/>
                <a:ea typeface="微软雅黑" panose="020B0503020204020204" pitchFamily="34" charset="-122"/>
              </a:rPr>
              <a:t> </a:t>
            </a:r>
            <a:r>
              <a:rPr lang="zh-CN" altLang="en-US" sz="2400" b="1" dirty="0">
                <a:solidFill>
                  <a:schemeClr val="tx1"/>
                </a:solidFill>
                <a:latin typeface="微软雅黑" panose="020B0503020204020204" pitchFamily="34" charset="-122"/>
                <a:ea typeface="微软雅黑" panose="020B0503020204020204" pitchFamily="34" charset="-122"/>
              </a:rPr>
              <a:t>计算机网络安全</a:t>
            </a:r>
          </a:p>
        </p:txBody>
      </p:sp>
      <p:sp>
        <p:nvSpPr>
          <p:cNvPr id="11" name="椭圆 10"/>
          <p:cNvSpPr/>
          <p:nvPr/>
        </p:nvSpPr>
        <p:spPr>
          <a:xfrm>
            <a:off x="2320453" y="3239955"/>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2</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2" name="椭圆 11"/>
          <p:cNvSpPr/>
          <p:nvPr/>
        </p:nvSpPr>
        <p:spPr>
          <a:xfrm>
            <a:off x="2320453" y="4343190"/>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3</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9" name="椭圆 8">
            <a:extLst>
              <a:ext uri="{FF2B5EF4-FFF2-40B4-BE49-F238E27FC236}">
                <a16:creationId xmlns:a16="http://schemas.microsoft.com/office/drawing/2014/main" id="{F6C14641-80AD-8FC3-7F80-AE539B503452}"/>
              </a:ext>
            </a:extLst>
          </p:cNvPr>
          <p:cNvSpPr/>
          <p:nvPr/>
        </p:nvSpPr>
        <p:spPr>
          <a:xfrm>
            <a:off x="2308270" y="5446425"/>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rPr>
              <a:t>4</a:t>
            </a: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8699818"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11</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）什么是</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IP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分组？</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IP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分组包括哪些字段？</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8" name="文本框 7">
            <a:extLst>
              <a:ext uri="{FF2B5EF4-FFF2-40B4-BE49-F238E27FC236}">
                <a16:creationId xmlns:a16="http://schemas.microsoft.com/office/drawing/2014/main" id="{CC656577-31F9-4698-769F-0FF25AEBAD63}"/>
              </a:ext>
            </a:extLst>
          </p:cNvPr>
          <p:cNvSpPr txBox="1"/>
          <p:nvPr/>
        </p:nvSpPr>
        <p:spPr>
          <a:xfrm>
            <a:off x="1624888" y="1376985"/>
            <a:ext cx="9347910" cy="2138534"/>
          </a:xfrm>
          <a:prstGeom prst="rect">
            <a:avLst/>
          </a:prstGeom>
          <a:noFill/>
        </p:spPr>
        <p:txBody>
          <a:bodyPr wrap="square">
            <a:spAutoFit/>
          </a:bodyPr>
          <a:lstStyle/>
          <a:p>
            <a:pPr fontAlgn="auto">
              <a:lnSpc>
                <a:spcPct val="132000"/>
              </a:lnSpc>
              <a:spcBef>
                <a:spcPts val="1200"/>
              </a:spcBef>
              <a:spcAft>
                <a:spcPts val="600"/>
              </a:spcAft>
            </a:pPr>
            <a:r>
              <a:rPr lang="en-US" altLang="zh-CN" sz="2000" dirty="0">
                <a:latin typeface="微软雅黑" panose="020B0503020204020204" pitchFamily="34" charset="-122"/>
                <a:ea typeface="微软雅黑" panose="020B0503020204020204" pitchFamily="34" charset="-122"/>
              </a:rPr>
              <a:t>IP</a:t>
            </a:r>
            <a:r>
              <a:rPr lang="zh-CN" altLang="en-US" sz="2000" dirty="0">
                <a:latin typeface="微软雅黑" panose="020B0503020204020204" pitchFamily="34" charset="-122"/>
                <a:ea typeface="微软雅黑" panose="020B0503020204020204" pitchFamily="34" charset="-122"/>
              </a:rPr>
              <a:t>协议是</a:t>
            </a:r>
            <a:r>
              <a:rPr lang="en-US" altLang="zh-CN" sz="2000" dirty="0">
                <a:latin typeface="微软雅黑" panose="020B0503020204020204" pitchFamily="34" charset="-122"/>
                <a:ea typeface="微软雅黑" panose="020B0503020204020204" pitchFamily="34" charset="-122"/>
              </a:rPr>
              <a:t>TCP/IP</a:t>
            </a:r>
            <a:r>
              <a:rPr lang="zh-CN" altLang="en-US" sz="2000" dirty="0">
                <a:latin typeface="微软雅黑" panose="020B0503020204020204" pitchFamily="34" charset="-122"/>
                <a:ea typeface="微软雅黑" panose="020B0503020204020204" pitchFamily="34" charset="-122"/>
              </a:rPr>
              <a:t>协议的一部分，工作在网络层。</a:t>
            </a:r>
          </a:p>
          <a:p>
            <a:pPr fontAlgn="auto">
              <a:lnSpc>
                <a:spcPct val="132000"/>
              </a:lnSpc>
              <a:spcBef>
                <a:spcPts val="1200"/>
              </a:spcBef>
              <a:spcAft>
                <a:spcPts val="600"/>
              </a:spcAft>
            </a:pPr>
            <a:r>
              <a:rPr lang="en-US" altLang="zh-CN" sz="2000" dirty="0">
                <a:latin typeface="微软雅黑" panose="020B0503020204020204" pitchFamily="34" charset="-122"/>
                <a:ea typeface="微软雅黑" panose="020B0503020204020204" pitchFamily="34" charset="-122"/>
              </a:rPr>
              <a:t>IP</a:t>
            </a:r>
            <a:r>
              <a:rPr lang="zh-CN" altLang="en-US" sz="2000" dirty="0">
                <a:latin typeface="微软雅黑" panose="020B0503020204020204" pitchFamily="34" charset="-122"/>
                <a:ea typeface="微软雅黑" panose="020B0503020204020204" pitchFamily="34" charset="-122"/>
              </a:rPr>
              <a:t>分组由分组头和数据区两部分组成。其中，分组头部分用来存放</a:t>
            </a:r>
            <a:r>
              <a:rPr lang="en-US" altLang="zh-CN" sz="2000" dirty="0">
                <a:latin typeface="微软雅黑" panose="020B0503020204020204" pitchFamily="34" charset="-122"/>
                <a:ea typeface="微软雅黑" panose="020B0503020204020204" pitchFamily="34" charset="-122"/>
              </a:rPr>
              <a:t>IP</a:t>
            </a:r>
            <a:r>
              <a:rPr lang="zh-CN" altLang="en-US" sz="2000" dirty="0">
                <a:latin typeface="微软雅黑" panose="020B0503020204020204" pitchFamily="34" charset="-122"/>
                <a:ea typeface="微软雅黑" panose="020B0503020204020204" pitchFamily="34" charset="-122"/>
              </a:rPr>
              <a:t>协议的具体控制信息，而数据区则包含了上层协议（如</a:t>
            </a:r>
            <a:r>
              <a:rPr lang="en-US" altLang="zh-CN" sz="2000" dirty="0">
                <a:latin typeface="微软雅黑" panose="020B0503020204020204" pitchFamily="34" charset="-122"/>
                <a:ea typeface="微软雅黑" panose="020B0503020204020204" pitchFamily="34" charset="-122"/>
              </a:rPr>
              <a:t>TCP</a:t>
            </a:r>
            <a:r>
              <a:rPr lang="zh-CN" altLang="en-US" sz="2000" dirty="0">
                <a:latin typeface="微软雅黑" panose="020B0503020204020204" pitchFamily="34" charset="-122"/>
                <a:ea typeface="微软雅黑" panose="020B0503020204020204" pitchFamily="34" charset="-122"/>
              </a:rPr>
              <a:t>）提交给</a:t>
            </a:r>
            <a:r>
              <a:rPr lang="en-US" altLang="zh-CN" sz="2000" dirty="0">
                <a:latin typeface="微软雅黑" panose="020B0503020204020204" pitchFamily="34" charset="-122"/>
                <a:ea typeface="微软雅黑" panose="020B0503020204020204" pitchFamily="34" charset="-122"/>
              </a:rPr>
              <a:t>IP</a:t>
            </a:r>
            <a:r>
              <a:rPr lang="zh-CN" altLang="en-US" sz="2000" dirty="0">
                <a:latin typeface="微软雅黑" panose="020B0503020204020204" pitchFamily="34" charset="-122"/>
                <a:ea typeface="微软雅黑" panose="020B0503020204020204" pitchFamily="34" charset="-122"/>
              </a:rPr>
              <a:t>协议传送的数据。</a:t>
            </a:r>
          </a:p>
          <a:p>
            <a:pPr fontAlgn="auto">
              <a:lnSpc>
                <a:spcPct val="132000"/>
              </a:lnSpc>
              <a:spcBef>
                <a:spcPts val="1200"/>
              </a:spcBef>
              <a:spcAft>
                <a:spcPts val="600"/>
              </a:spcAft>
            </a:pPr>
            <a:r>
              <a:rPr lang="zh-CN" altLang="en-US" sz="2000" dirty="0">
                <a:latin typeface="微软雅黑" panose="020B0503020204020204" pitchFamily="34" charset="-122"/>
                <a:ea typeface="微软雅黑" panose="020B0503020204020204" pitchFamily="34" charset="-122"/>
              </a:rPr>
              <a:t>整个</a:t>
            </a:r>
            <a:r>
              <a:rPr lang="en-US" altLang="zh-CN" sz="2000" dirty="0">
                <a:latin typeface="微软雅黑" panose="020B0503020204020204" pitchFamily="34" charset="-122"/>
                <a:ea typeface="微软雅黑" panose="020B0503020204020204" pitchFamily="34" charset="-122"/>
              </a:rPr>
              <a:t>IP</a:t>
            </a:r>
            <a:r>
              <a:rPr lang="zh-CN" altLang="en-US" sz="2000" dirty="0">
                <a:latin typeface="微软雅黑" panose="020B0503020204020204" pitchFamily="34" charset="-122"/>
                <a:ea typeface="微软雅黑" panose="020B0503020204020204" pitchFamily="34" charset="-122"/>
              </a:rPr>
              <a:t>分组的长度是</a:t>
            </a: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字节的整数倍。如图所示。</a:t>
            </a:r>
          </a:p>
        </p:txBody>
      </p:sp>
      <p:sp>
        <p:nvSpPr>
          <p:cNvPr id="9" name="椭圆 8">
            <a:extLst>
              <a:ext uri="{FF2B5EF4-FFF2-40B4-BE49-F238E27FC236}">
                <a16:creationId xmlns:a16="http://schemas.microsoft.com/office/drawing/2014/main" id="{8B56EC30-2432-CD3E-A2EA-D26DEDAFC82F}"/>
              </a:ext>
            </a:extLst>
          </p:cNvPr>
          <p:cNvSpPr/>
          <p:nvPr/>
        </p:nvSpPr>
        <p:spPr>
          <a:xfrm>
            <a:off x="962079" y="1470839"/>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0" name="椭圆 9">
            <a:extLst>
              <a:ext uri="{FF2B5EF4-FFF2-40B4-BE49-F238E27FC236}">
                <a16:creationId xmlns:a16="http://schemas.microsoft.com/office/drawing/2014/main" id="{D382547F-E777-32B5-5682-8788D8565956}"/>
              </a:ext>
            </a:extLst>
          </p:cNvPr>
          <p:cNvSpPr/>
          <p:nvPr/>
        </p:nvSpPr>
        <p:spPr>
          <a:xfrm>
            <a:off x="962079" y="2301311"/>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pic>
        <p:nvPicPr>
          <p:cNvPr id="11" name="Picture 2">
            <a:extLst>
              <a:ext uri="{FF2B5EF4-FFF2-40B4-BE49-F238E27FC236}">
                <a16:creationId xmlns:a16="http://schemas.microsoft.com/office/drawing/2014/main" id="{E72D1E22-52BA-572F-27AA-7721C73CD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888" y="3727190"/>
            <a:ext cx="7501859" cy="2830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椭圆 11">
            <a:extLst>
              <a:ext uri="{FF2B5EF4-FFF2-40B4-BE49-F238E27FC236}">
                <a16:creationId xmlns:a16="http://schemas.microsoft.com/office/drawing/2014/main" id="{4EC42862-6327-049E-CA10-ADD3FCDF5B54}"/>
              </a:ext>
            </a:extLst>
          </p:cNvPr>
          <p:cNvSpPr/>
          <p:nvPr/>
        </p:nvSpPr>
        <p:spPr>
          <a:xfrm>
            <a:off x="962079" y="3069062"/>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6833670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8699818"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11</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）什么是</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IP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分组？</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IP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分组包括哪些字段？</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3" name="文本框 12">
            <a:extLst>
              <a:ext uri="{FF2B5EF4-FFF2-40B4-BE49-F238E27FC236}">
                <a16:creationId xmlns:a16="http://schemas.microsoft.com/office/drawing/2014/main" id="{AE49A847-E650-A8F7-B010-76AB26B8AE15}"/>
              </a:ext>
            </a:extLst>
          </p:cNvPr>
          <p:cNvSpPr txBox="1"/>
          <p:nvPr/>
        </p:nvSpPr>
        <p:spPr>
          <a:xfrm>
            <a:off x="805180" y="1176100"/>
            <a:ext cx="9892356" cy="530530"/>
          </a:xfrm>
          <a:prstGeom prst="rect">
            <a:avLst/>
          </a:prstGeom>
          <a:noFill/>
        </p:spPr>
        <p:txBody>
          <a:bodyPr wrap="square" rtlCol="0">
            <a:spAutoFit/>
          </a:bodyPr>
          <a:lstStyle/>
          <a:p>
            <a:pPr algn="l" fontAlgn="auto">
              <a:lnSpc>
                <a:spcPct val="132000"/>
              </a:lnSpc>
            </a:pP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分组的主要字段如下：</a:t>
            </a:r>
          </a:p>
        </p:txBody>
      </p:sp>
      <p:sp>
        <p:nvSpPr>
          <p:cNvPr id="14" name="文本框 13">
            <a:extLst>
              <a:ext uri="{FF2B5EF4-FFF2-40B4-BE49-F238E27FC236}">
                <a16:creationId xmlns:a16="http://schemas.microsoft.com/office/drawing/2014/main" id="{6F7C9188-1FB1-67B6-8C7E-A871ED9E0470}"/>
              </a:ext>
            </a:extLst>
          </p:cNvPr>
          <p:cNvSpPr txBox="1"/>
          <p:nvPr/>
        </p:nvSpPr>
        <p:spPr>
          <a:xfrm>
            <a:off x="795919" y="1820787"/>
            <a:ext cx="5518617" cy="4729436"/>
          </a:xfrm>
          <a:prstGeom prst="rect">
            <a:avLst/>
          </a:prstGeom>
          <a:noFill/>
        </p:spPr>
        <p:txBody>
          <a:bodyPr wrap="square" rtlCol="0">
            <a:spAutoFit/>
          </a:bodyPr>
          <a:lstStyle/>
          <a:p>
            <a:pPr marL="342900" indent="-342900" algn="l" fontAlgn="auto">
              <a:lnSpc>
                <a:spcPct val="132000"/>
              </a:lnSpc>
              <a:spcBef>
                <a:spcPts val="1200"/>
              </a:spcBef>
              <a:buClr>
                <a:srgbClr val="C00000"/>
              </a:buClr>
              <a:buFont typeface="Wingdings" panose="05000000000000000000" pitchFamily="2" charset="2"/>
              <a:buChar char="p"/>
            </a:pPr>
            <a:r>
              <a:rPr lang="zh-CN" altLang="en-US" sz="2000" b="1" dirty="0">
                <a:solidFill>
                  <a:srgbClr val="C00000"/>
                </a:solidFill>
                <a:latin typeface="Segoe UI" panose="020B0502040204020203" pitchFamily="34" charset="0"/>
                <a:ea typeface="微软雅黑" panose="020B0503020204020204" pitchFamily="34" charset="-122"/>
                <a:cs typeface="+mn-ea"/>
                <a:sym typeface="Segoe UI" panose="020B0502040204020203" pitchFamily="34" charset="0"/>
              </a:rPr>
              <a:t>版本字段</a:t>
            </a:r>
            <a:r>
              <a:rPr lang="zh-CN" altLang="en-US" sz="2000" b="1"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占</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4</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位。目前</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Internet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上广泛采用的是版本</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4</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协议，即</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IPv4</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342900" indent="-342900" algn="l" fontAlgn="auto">
              <a:lnSpc>
                <a:spcPct val="132000"/>
              </a:lnSpc>
              <a:spcBef>
                <a:spcPts val="1200"/>
              </a:spcBef>
              <a:buClr>
                <a:srgbClr val="C00000"/>
              </a:buClr>
              <a:buFont typeface="Wingdings" panose="05000000000000000000" pitchFamily="2" charset="2"/>
              <a:buChar char="p"/>
            </a:pPr>
            <a:r>
              <a:rPr lang="zh-CN" altLang="en-US" sz="2000" b="1" dirty="0">
                <a:solidFill>
                  <a:srgbClr val="C00000"/>
                </a:solidFill>
                <a:latin typeface="Segoe UI" panose="020B0502040204020203" pitchFamily="34" charset="0"/>
                <a:ea typeface="微软雅黑" panose="020B0503020204020204" pitchFamily="34" charset="-122"/>
                <a:cs typeface="+mn-ea"/>
                <a:sym typeface="Segoe UI" panose="020B0502040204020203" pitchFamily="34" charset="0"/>
              </a:rPr>
              <a:t>分组头长字段</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：占</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4</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位，指明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分组头的长度，其单位是</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4</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个字节</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(32</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比特</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342900" indent="-342900" algn="l" fontAlgn="auto">
              <a:lnSpc>
                <a:spcPct val="132000"/>
              </a:lnSpc>
              <a:spcBef>
                <a:spcPts val="1200"/>
              </a:spcBef>
              <a:buClr>
                <a:srgbClr val="C00000"/>
              </a:buClr>
              <a:buFont typeface="Wingdings" panose="05000000000000000000" pitchFamily="2" charset="2"/>
              <a:buChar char="p"/>
            </a:pPr>
            <a:r>
              <a:rPr lang="zh-CN" altLang="en-US" sz="2000" b="1" dirty="0">
                <a:solidFill>
                  <a:srgbClr val="C00000"/>
                </a:solidFill>
                <a:latin typeface="Segoe UI" panose="020B0502040204020203" pitchFamily="34" charset="0"/>
                <a:ea typeface="微软雅黑" panose="020B0503020204020204" pitchFamily="34" charset="-122"/>
                <a:cs typeface="+mn-ea"/>
                <a:sym typeface="Segoe UI" panose="020B0502040204020203" pitchFamily="34" charset="0"/>
              </a:rPr>
              <a:t>服务类型字段</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：占</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8</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位，指明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分组的优先级、可靠性、吞吐量、延时等服务质量要求。</a:t>
            </a:r>
          </a:p>
          <a:p>
            <a:pPr marL="342900" indent="-342900" algn="l" fontAlgn="auto">
              <a:lnSpc>
                <a:spcPct val="132000"/>
              </a:lnSpc>
              <a:spcBef>
                <a:spcPts val="1200"/>
              </a:spcBef>
              <a:buClr>
                <a:srgbClr val="C00000"/>
              </a:buClr>
              <a:buFont typeface="Wingdings" panose="05000000000000000000" pitchFamily="2" charset="2"/>
              <a:buChar char="p"/>
            </a:pPr>
            <a:r>
              <a:rPr lang="zh-CN" altLang="en-US" sz="2000" b="1" dirty="0">
                <a:solidFill>
                  <a:srgbClr val="C00000"/>
                </a:solidFill>
                <a:latin typeface="Segoe UI" panose="020B0502040204020203" pitchFamily="34" charset="0"/>
                <a:ea typeface="微软雅黑" panose="020B0503020204020204" pitchFamily="34" charset="-122"/>
                <a:cs typeface="+mn-ea"/>
                <a:sym typeface="Segoe UI" panose="020B0502040204020203" pitchFamily="34" charset="0"/>
              </a:rPr>
              <a:t>总长度字段</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：占</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16</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位，用于指明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分组的总长度，包括分组头和数据区的长度。</a:t>
            </a:r>
          </a:p>
          <a:p>
            <a:pPr marL="342900" indent="-342900" algn="l" fontAlgn="auto">
              <a:lnSpc>
                <a:spcPct val="132000"/>
              </a:lnSpc>
              <a:spcBef>
                <a:spcPts val="1200"/>
              </a:spcBef>
              <a:buClr>
                <a:srgbClr val="C00000"/>
              </a:buClr>
              <a:buFont typeface="Wingdings" panose="05000000000000000000" pitchFamily="2" charset="2"/>
              <a:buChar char="p"/>
            </a:pPr>
            <a:r>
              <a:rPr lang="zh-CN" altLang="en-US" sz="2000" b="1" dirty="0">
                <a:solidFill>
                  <a:srgbClr val="C00000"/>
                </a:solidFill>
                <a:latin typeface="Segoe UI" panose="020B0502040204020203" pitchFamily="34" charset="0"/>
                <a:ea typeface="微软雅黑" panose="020B0503020204020204" pitchFamily="34" charset="-122"/>
                <a:cs typeface="+mn-ea"/>
                <a:sym typeface="Segoe UI" panose="020B0502040204020203" pitchFamily="34" charset="0"/>
              </a:rPr>
              <a:t>标识符字段</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：占</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16</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位，用于唯一标识一个</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分组。</a:t>
            </a:r>
          </a:p>
        </p:txBody>
      </p:sp>
      <p:sp>
        <p:nvSpPr>
          <p:cNvPr id="15" name="椭圆 14">
            <a:extLst>
              <a:ext uri="{FF2B5EF4-FFF2-40B4-BE49-F238E27FC236}">
                <a16:creationId xmlns:a16="http://schemas.microsoft.com/office/drawing/2014/main" id="{E20A594B-A48F-EDA2-7276-B7CFE86EBFA0}"/>
              </a:ext>
            </a:extLst>
          </p:cNvPr>
          <p:cNvSpPr/>
          <p:nvPr/>
        </p:nvSpPr>
        <p:spPr>
          <a:xfrm>
            <a:off x="9160274" y="3041896"/>
            <a:ext cx="713227" cy="7387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椭圆 15">
            <a:extLst>
              <a:ext uri="{FF2B5EF4-FFF2-40B4-BE49-F238E27FC236}">
                <a16:creationId xmlns:a16="http://schemas.microsoft.com/office/drawing/2014/main" id="{308DBB4F-CFFD-CCAE-C317-8F5ACB103624}"/>
              </a:ext>
            </a:extLst>
          </p:cNvPr>
          <p:cNvSpPr/>
          <p:nvPr/>
        </p:nvSpPr>
        <p:spPr>
          <a:xfrm>
            <a:off x="8150215" y="4244450"/>
            <a:ext cx="713227" cy="738769"/>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椭圆 16">
            <a:extLst>
              <a:ext uri="{FF2B5EF4-FFF2-40B4-BE49-F238E27FC236}">
                <a16:creationId xmlns:a16="http://schemas.microsoft.com/office/drawing/2014/main" id="{D2B6F25F-CDEA-52FD-BB78-B464BC89D9C4}"/>
              </a:ext>
            </a:extLst>
          </p:cNvPr>
          <p:cNvSpPr/>
          <p:nvPr/>
        </p:nvSpPr>
        <p:spPr>
          <a:xfrm>
            <a:off x="6675029" y="3278569"/>
            <a:ext cx="1433253" cy="14332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8" name="椭圆 17">
            <a:extLst>
              <a:ext uri="{FF2B5EF4-FFF2-40B4-BE49-F238E27FC236}">
                <a16:creationId xmlns:a16="http://schemas.microsoft.com/office/drawing/2014/main" id="{75540E5F-2C41-5852-1221-A5F818FF0D07}"/>
              </a:ext>
            </a:extLst>
          </p:cNvPr>
          <p:cNvSpPr/>
          <p:nvPr/>
        </p:nvSpPr>
        <p:spPr>
          <a:xfrm>
            <a:off x="8274265" y="3278568"/>
            <a:ext cx="1433253" cy="14332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9" name="椭圆 18">
            <a:extLst>
              <a:ext uri="{FF2B5EF4-FFF2-40B4-BE49-F238E27FC236}">
                <a16:creationId xmlns:a16="http://schemas.microsoft.com/office/drawing/2014/main" id="{C26C3E27-4CDA-3364-B550-B4718E970BE1}"/>
              </a:ext>
            </a:extLst>
          </p:cNvPr>
          <p:cNvSpPr/>
          <p:nvPr/>
        </p:nvSpPr>
        <p:spPr>
          <a:xfrm>
            <a:off x="9873501" y="3278568"/>
            <a:ext cx="1433253" cy="14332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20" name="椭圆 19">
            <a:extLst>
              <a:ext uri="{FF2B5EF4-FFF2-40B4-BE49-F238E27FC236}">
                <a16:creationId xmlns:a16="http://schemas.microsoft.com/office/drawing/2014/main" id="{AEE264F3-8637-4D3B-3CDC-7BD6D1C731BD}"/>
              </a:ext>
            </a:extLst>
          </p:cNvPr>
          <p:cNvSpPr/>
          <p:nvPr/>
        </p:nvSpPr>
        <p:spPr>
          <a:xfrm>
            <a:off x="9050732" y="4613834"/>
            <a:ext cx="1433253" cy="1433253"/>
          </a:xfrm>
          <a:prstGeom prst="ellipse">
            <a:avLst/>
          </a:prstGeom>
          <a:blipFill>
            <a:blip r:embed="rId4">
              <a:extLst>
                <a:ext uri="{BEBA8EAE-BF5A-486C-A8C5-ECC9F3942E4B}">
                  <a14:imgProps xmlns:a14="http://schemas.microsoft.com/office/drawing/2010/main">
                    <a14:imgLayer r:embed="rId5">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21" name="椭圆 20">
            <a:extLst>
              <a:ext uri="{FF2B5EF4-FFF2-40B4-BE49-F238E27FC236}">
                <a16:creationId xmlns:a16="http://schemas.microsoft.com/office/drawing/2014/main" id="{0B5B37BB-2E0E-6366-75CD-989C9E0871F2}"/>
              </a:ext>
            </a:extLst>
          </p:cNvPr>
          <p:cNvSpPr/>
          <p:nvPr/>
        </p:nvSpPr>
        <p:spPr>
          <a:xfrm>
            <a:off x="7483072" y="1880040"/>
            <a:ext cx="1433253" cy="1433253"/>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8161423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498621"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12</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）什么是 </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IP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路由协议？</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文本框 51">
            <a:extLst>
              <a:ext uri="{FF2B5EF4-FFF2-40B4-BE49-F238E27FC236}">
                <a16:creationId xmlns:a16="http://schemas.microsoft.com/office/drawing/2014/main" id="{6871B4F2-AE8B-FB4D-F5B4-744D6B30089D}"/>
              </a:ext>
            </a:extLst>
          </p:cNvPr>
          <p:cNvSpPr txBox="1"/>
          <p:nvPr/>
        </p:nvSpPr>
        <p:spPr>
          <a:xfrm>
            <a:off x="794000" y="1484363"/>
            <a:ext cx="5353939" cy="4592604"/>
          </a:xfrm>
          <a:prstGeom prst="rect">
            <a:avLst/>
          </a:prstGeom>
          <a:noFill/>
        </p:spPr>
        <p:txBody>
          <a:bodyPr wrap="square" rtlCol="0">
            <a:spAutoFit/>
          </a:bodyPr>
          <a:lstStyle/>
          <a:p>
            <a:pPr marL="342900" indent="-342900" algn="l" fontAlgn="auto">
              <a:lnSpc>
                <a:spcPct val="132000"/>
              </a:lnSpc>
              <a:spcBef>
                <a:spcPts val="600"/>
              </a:spcBef>
              <a:buClr>
                <a:srgbClr val="33A936"/>
              </a:buClr>
              <a:buFont typeface="Wingdings" panose="05000000000000000000" pitchFamily="2" charset="2"/>
              <a:buChar char="l"/>
            </a:pP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网络中的路由选择是由路由设备（即路由器）完成的。路由器通过执行一定的路由协议，为</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数据报寻找一条到达目的主机或网络的最佳路由，并转发该数据报，实现路由选择。</a:t>
            </a:r>
          </a:p>
          <a:p>
            <a:pPr marL="342900" indent="-342900" algn="l" fontAlgn="auto">
              <a:lnSpc>
                <a:spcPct val="132000"/>
              </a:lnSpc>
              <a:spcBef>
                <a:spcPts val="600"/>
              </a:spcBef>
              <a:buClr>
                <a:srgbClr val="33A936"/>
              </a:buClr>
              <a:buFont typeface="Wingdings" panose="05000000000000000000" pitchFamily="2" charset="2"/>
              <a:buChar char="l"/>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路由协议（</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Routing Protocol</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）是一种指定数据包转送方式的网上协议。路由器通过路由表来转发接收到的数据。</a:t>
            </a:r>
          </a:p>
          <a:p>
            <a:pPr marL="342900" indent="-342900" algn="l" fontAlgn="auto">
              <a:lnSpc>
                <a:spcPct val="132000"/>
              </a:lnSpc>
              <a:spcBef>
                <a:spcPts val="600"/>
              </a:spcBef>
              <a:buClr>
                <a:srgbClr val="33A936"/>
              </a:buClr>
              <a:buFont typeface="Wingdings" panose="05000000000000000000" pitchFamily="2" charset="2"/>
              <a:buChar char="l"/>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常见的路由协议有</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RIP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IGRP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EIGRP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OSPF</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IS-IS</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BGP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等。</a:t>
            </a:r>
          </a:p>
          <a:p>
            <a:pPr marL="800100" lvl="1" indent="-342900">
              <a:lnSpc>
                <a:spcPct val="132000"/>
              </a:lnSpc>
              <a:spcBef>
                <a:spcPts val="600"/>
              </a:spcBef>
              <a:buClr>
                <a:srgbClr val="33A936"/>
              </a:buClr>
              <a:buFont typeface="Wingdings" panose="05000000000000000000" pitchFamily="2" charset="2"/>
              <a:buChar char="p"/>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其中，</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RIP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IGRP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EIGRP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OSPF</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IS-IS</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是内部网关协议，适用于单个</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ISP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的统一路由协议的运行。</a:t>
            </a:r>
          </a:p>
          <a:p>
            <a:pPr marL="800100" lvl="1" indent="-342900">
              <a:lnSpc>
                <a:spcPct val="132000"/>
              </a:lnSpc>
              <a:spcBef>
                <a:spcPts val="600"/>
              </a:spcBef>
              <a:buClr>
                <a:srgbClr val="33A936"/>
              </a:buClr>
              <a:buFont typeface="Wingdings" panose="05000000000000000000" pitchFamily="2" charset="2"/>
              <a:buChar char="p"/>
            </a:pP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BGP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是自治系统间的路由协议，是一种外部网关协议，多用于不同</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ISP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之间交换路由信息。</a:t>
            </a:r>
          </a:p>
        </p:txBody>
      </p:sp>
      <p:sp>
        <p:nvSpPr>
          <p:cNvPr id="53" name="椭圆 52">
            <a:extLst>
              <a:ext uri="{FF2B5EF4-FFF2-40B4-BE49-F238E27FC236}">
                <a16:creationId xmlns:a16="http://schemas.microsoft.com/office/drawing/2014/main" id="{93D4EFC8-DA2C-0836-AE24-0CC2FB79D7B7}"/>
              </a:ext>
            </a:extLst>
          </p:cNvPr>
          <p:cNvSpPr/>
          <p:nvPr/>
        </p:nvSpPr>
        <p:spPr>
          <a:xfrm>
            <a:off x="9160274" y="3041896"/>
            <a:ext cx="713227" cy="7387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椭圆 53">
            <a:extLst>
              <a:ext uri="{FF2B5EF4-FFF2-40B4-BE49-F238E27FC236}">
                <a16:creationId xmlns:a16="http://schemas.microsoft.com/office/drawing/2014/main" id="{79A702D2-3FA8-E5AD-0768-89A756B10E59}"/>
              </a:ext>
            </a:extLst>
          </p:cNvPr>
          <p:cNvSpPr/>
          <p:nvPr/>
        </p:nvSpPr>
        <p:spPr>
          <a:xfrm>
            <a:off x="8150215" y="4244450"/>
            <a:ext cx="713227" cy="738769"/>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5" name="椭圆 54">
            <a:extLst>
              <a:ext uri="{FF2B5EF4-FFF2-40B4-BE49-F238E27FC236}">
                <a16:creationId xmlns:a16="http://schemas.microsoft.com/office/drawing/2014/main" id="{974429C2-4C72-6F78-B179-0F7665481A27}"/>
              </a:ext>
            </a:extLst>
          </p:cNvPr>
          <p:cNvSpPr/>
          <p:nvPr/>
        </p:nvSpPr>
        <p:spPr>
          <a:xfrm>
            <a:off x="6675029" y="3278569"/>
            <a:ext cx="1433253" cy="14332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6" name="椭圆 55">
            <a:extLst>
              <a:ext uri="{FF2B5EF4-FFF2-40B4-BE49-F238E27FC236}">
                <a16:creationId xmlns:a16="http://schemas.microsoft.com/office/drawing/2014/main" id="{1FFD7FCF-CE2F-F30D-C751-6EE80BBC4494}"/>
              </a:ext>
            </a:extLst>
          </p:cNvPr>
          <p:cNvSpPr/>
          <p:nvPr/>
        </p:nvSpPr>
        <p:spPr>
          <a:xfrm>
            <a:off x="8274265" y="3278568"/>
            <a:ext cx="1433253" cy="14332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7" name="椭圆 56">
            <a:extLst>
              <a:ext uri="{FF2B5EF4-FFF2-40B4-BE49-F238E27FC236}">
                <a16:creationId xmlns:a16="http://schemas.microsoft.com/office/drawing/2014/main" id="{A10DD272-35BE-1D7C-FD4F-72239D91CF72}"/>
              </a:ext>
            </a:extLst>
          </p:cNvPr>
          <p:cNvSpPr/>
          <p:nvPr/>
        </p:nvSpPr>
        <p:spPr>
          <a:xfrm>
            <a:off x="9873501" y="3278568"/>
            <a:ext cx="1433253" cy="14332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8" name="椭圆 57">
            <a:extLst>
              <a:ext uri="{FF2B5EF4-FFF2-40B4-BE49-F238E27FC236}">
                <a16:creationId xmlns:a16="http://schemas.microsoft.com/office/drawing/2014/main" id="{DD35700B-785B-1CC3-CC90-97749A1BFE2E}"/>
              </a:ext>
            </a:extLst>
          </p:cNvPr>
          <p:cNvSpPr/>
          <p:nvPr/>
        </p:nvSpPr>
        <p:spPr>
          <a:xfrm>
            <a:off x="9050732" y="4613834"/>
            <a:ext cx="1433253" cy="1433253"/>
          </a:xfrm>
          <a:prstGeom prst="ellipse">
            <a:avLst/>
          </a:prstGeom>
          <a:blipFill>
            <a:blip r:embed="rId4">
              <a:extLst>
                <a:ext uri="{BEBA8EAE-BF5A-486C-A8C5-ECC9F3942E4B}">
                  <a14:imgProps xmlns:a14="http://schemas.microsoft.com/office/drawing/2010/main">
                    <a14:imgLayer r:embed="rId5">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9" name="椭圆 58">
            <a:extLst>
              <a:ext uri="{FF2B5EF4-FFF2-40B4-BE49-F238E27FC236}">
                <a16:creationId xmlns:a16="http://schemas.microsoft.com/office/drawing/2014/main" id="{53C892AD-6DA9-412E-E9F2-C74AAA93D003}"/>
              </a:ext>
            </a:extLst>
          </p:cNvPr>
          <p:cNvSpPr/>
          <p:nvPr/>
        </p:nvSpPr>
        <p:spPr>
          <a:xfrm>
            <a:off x="7483072" y="1880040"/>
            <a:ext cx="1433253" cy="1433253"/>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498621"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13</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）什么是</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IP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路由算法？ </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椭圆 3">
            <a:extLst>
              <a:ext uri="{FF2B5EF4-FFF2-40B4-BE49-F238E27FC236}">
                <a16:creationId xmlns:a16="http://schemas.microsoft.com/office/drawing/2014/main" id="{8BF06A70-2E66-9DDD-05C3-C868406D4C55}"/>
              </a:ext>
            </a:extLst>
          </p:cNvPr>
          <p:cNvSpPr/>
          <p:nvPr/>
        </p:nvSpPr>
        <p:spPr>
          <a:xfrm>
            <a:off x="794728" y="3140552"/>
            <a:ext cx="1346855" cy="1346855"/>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椭圆 4">
            <a:extLst>
              <a:ext uri="{FF2B5EF4-FFF2-40B4-BE49-F238E27FC236}">
                <a16:creationId xmlns:a16="http://schemas.microsoft.com/office/drawing/2014/main" id="{43078051-E1AB-8E5C-4D1C-C20B588F6E37}"/>
              </a:ext>
            </a:extLst>
          </p:cNvPr>
          <p:cNvSpPr/>
          <p:nvPr/>
        </p:nvSpPr>
        <p:spPr>
          <a:xfrm>
            <a:off x="2902842" y="1985471"/>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cxnSp>
        <p:nvCxnSpPr>
          <p:cNvPr id="6" name="直接连接符 5">
            <a:extLst>
              <a:ext uri="{FF2B5EF4-FFF2-40B4-BE49-F238E27FC236}">
                <a16:creationId xmlns:a16="http://schemas.microsoft.com/office/drawing/2014/main" id="{0DC9F3F1-FED7-8664-20C5-E1E656F31A46}"/>
              </a:ext>
            </a:extLst>
          </p:cNvPr>
          <p:cNvCxnSpPr>
            <a:cxnSpLocks/>
          </p:cNvCxnSpPr>
          <p:nvPr/>
        </p:nvCxnSpPr>
        <p:spPr>
          <a:xfrm>
            <a:off x="2462082" y="2222532"/>
            <a:ext cx="0" cy="332258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77568DFD-1C5A-1966-545C-C638E537D8DA}"/>
              </a:ext>
            </a:extLst>
          </p:cNvPr>
          <p:cNvCxnSpPr/>
          <p:nvPr/>
        </p:nvCxnSpPr>
        <p:spPr>
          <a:xfrm>
            <a:off x="2462082" y="2222532"/>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8" name="直接连接符 7">
            <a:extLst>
              <a:ext uri="{FF2B5EF4-FFF2-40B4-BE49-F238E27FC236}">
                <a16:creationId xmlns:a16="http://schemas.microsoft.com/office/drawing/2014/main" id="{9BDC28F5-4C45-7C00-110A-4AB75653340D}"/>
              </a:ext>
            </a:extLst>
          </p:cNvPr>
          <p:cNvCxnSpPr/>
          <p:nvPr/>
        </p:nvCxnSpPr>
        <p:spPr>
          <a:xfrm>
            <a:off x="2462530" y="3253274"/>
            <a:ext cx="368935"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9" name="直接连接符 8">
            <a:extLst>
              <a:ext uri="{FF2B5EF4-FFF2-40B4-BE49-F238E27FC236}">
                <a16:creationId xmlns:a16="http://schemas.microsoft.com/office/drawing/2014/main" id="{C60767F5-98AB-AB0C-B9DD-BCA3989CEF91}"/>
              </a:ext>
            </a:extLst>
          </p:cNvPr>
          <p:cNvCxnSpPr/>
          <p:nvPr/>
        </p:nvCxnSpPr>
        <p:spPr>
          <a:xfrm>
            <a:off x="2462315" y="4095260"/>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0" name="椭圆 9">
            <a:extLst>
              <a:ext uri="{FF2B5EF4-FFF2-40B4-BE49-F238E27FC236}">
                <a16:creationId xmlns:a16="http://schemas.microsoft.com/office/drawing/2014/main" id="{CC1C6ADB-26EE-6B86-92B0-635E49CDB139}"/>
              </a:ext>
            </a:extLst>
          </p:cNvPr>
          <p:cNvSpPr/>
          <p:nvPr/>
        </p:nvSpPr>
        <p:spPr>
          <a:xfrm>
            <a:off x="2902842" y="2987876"/>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椭圆 10">
            <a:extLst>
              <a:ext uri="{FF2B5EF4-FFF2-40B4-BE49-F238E27FC236}">
                <a16:creationId xmlns:a16="http://schemas.microsoft.com/office/drawing/2014/main" id="{F84376DB-3515-BEDF-4F4F-4F79903B5C4F}"/>
              </a:ext>
            </a:extLst>
          </p:cNvPr>
          <p:cNvSpPr/>
          <p:nvPr/>
        </p:nvSpPr>
        <p:spPr>
          <a:xfrm>
            <a:off x="2902842" y="3852055"/>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arrow-pointing-left-circular-button_20407">
            <a:extLst>
              <a:ext uri="{FF2B5EF4-FFF2-40B4-BE49-F238E27FC236}">
                <a16:creationId xmlns:a16="http://schemas.microsoft.com/office/drawing/2014/main" id="{83EEB723-E27A-7FA4-41FA-374864136542}"/>
              </a:ext>
            </a:extLst>
          </p:cNvPr>
          <p:cNvSpPr>
            <a:spLocks noChangeAspect="1"/>
          </p:cNvSpPr>
          <p:nvPr/>
        </p:nvSpPr>
        <p:spPr bwMode="auto">
          <a:xfrm>
            <a:off x="1105874" y="3431364"/>
            <a:ext cx="728890" cy="727961"/>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文本框 12">
            <a:extLst>
              <a:ext uri="{FF2B5EF4-FFF2-40B4-BE49-F238E27FC236}">
                <a16:creationId xmlns:a16="http://schemas.microsoft.com/office/drawing/2014/main" id="{EED1A950-2719-D027-76EB-F00EBDD2097B}"/>
              </a:ext>
            </a:extLst>
          </p:cNvPr>
          <p:cNvSpPr txBox="1"/>
          <p:nvPr/>
        </p:nvSpPr>
        <p:spPr>
          <a:xfrm>
            <a:off x="3611160" y="1932041"/>
            <a:ext cx="7114540" cy="3961469"/>
          </a:xfrm>
          <a:prstGeom prst="rect">
            <a:avLst/>
          </a:prstGeom>
          <a:noFill/>
        </p:spPr>
        <p:txBody>
          <a:bodyPr wrap="square" rtlCol="0">
            <a:spAutoFit/>
          </a:bodyPr>
          <a:lstStyle/>
          <a:p>
            <a:pPr algn="l" fontAlgn="auto">
              <a:lnSpc>
                <a:spcPct val="132000"/>
              </a:lnSpc>
              <a:spcBef>
                <a:spcPts val="600"/>
              </a:spcBef>
              <a:spcAft>
                <a:spcPts val="600"/>
              </a:spcAft>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路由算法，又名选路算法，其目的是找到一条从源路由器到目的路由器的“好”路径（即具有最低费用的路径）。</a:t>
            </a:r>
          </a:p>
          <a:p>
            <a:pPr algn="l" fontAlgn="auto">
              <a:lnSpc>
                <a:spcPct val="132000"/>
              </a:lnSpc>
              <a:spcBef>
                <a:spcPts val="600"/>
              </a:spcBef>
              <a:spcAft>
                <a:spcPts val="600"/>
              </a:spcAft>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由于路由算法使用多种度量标准（</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metric</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），从而影响到最佳路径的计算。</a:t>
            </a:r>
          </a:p>
          <a:p>
            <a:pPr algn="l" fontAlgn="auto">
              <a:lnSpc>
                <a:spcPct val="132000"/>
              </a:lnSpc>
              <a:spcBef>
                <a:spcPts val="600"/>
              </a:spcBef>
              <a:spcAft>
                <a:spcPts val="600"/>
              </a:spcAft>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所谓最佳路径，主要考虑的参数包括跳跃数（从一个路由器或中间节点到另外的节点的行程）、延时以及分组数据包传输通信时间等。</a:t>
            </a:r>
          </a:p>
          <a:p>
            <a:pPr algn="l" fontAlgn="auto">
              <a:lnSpc>
                <a:spcPct val="132000"/>
              </a:lnSpc>
              <a:spcBef>
                <a:spcPts val="600"/>
              </a:spcBef>
              <a:spcAft>
                <a:spcPts val="600"/>
              </a:spcAft>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经典的最佳路径算法是迪杰斯特拉</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(Dijkstra)</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算法。</a:t>
            </a:r>
          </a:p>
          <a:p>
            <a:pPr algn="l" fontAlgn="auto">
              <a:lnSpc>
                <a:spcPct val="132000"/>
              </a:lnSpc>
              <a:spcBef>
                <a:spcPts val="600"/>
              </a:spcBef>
              <a:spcAft>
                <a:spcPts val="600"/>
              </a:spcAft>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Dijkstra</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算法是由荷兰计算机科学家狄克斯特拉于</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1959</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年提出的，用来解决有权图中节点间的最短路径问题。</a:t>
            </a:r>
          </a:p>
        </p:txBody>
      </p:sp>
      <p:cxnSp>
        <p:nvCxnSpPr>
          <p:cNvPr id="14" name="直接连接符 13">
            <a:extLst>
              <a:ext uri="{FF2B5EF4-FFF2-40B4-BE49-F238E27FC236}">
                <a16:creationId xmlns:a16="http://schemas.microsoft.com/office/drawing/2014/main" id="{862DCBDB-CA3A-80D8-D982-A24106C622BA}"/>
              </a:ext>
            </a:extLst>
          </p:cNvPr>
          <p:cNvCxnSpPr/>
          <p:nvPr/>
        </p:nvCxnSpPr>
        <p:spPr>
          <a:xfrm>
            <a:off x="2502320" y="4786387"/>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5" name="椭圆 14">
            <a:extLst>
              <a:ext uri="{FF2B5EF4-FFF2-40B4-BE49-F238E27FC236}">
                <a16:creationId xmlns:a16="http://schemas.microsoft.com/office/drawing/2014/main" id="{DA33A1B5-B3A5-2E15-6539-8BBCF94B77A9}"/>
              </a:ext>
            </a:extLst>
          </p:cNvPr>
          <p:cNvSpPr/>
          <p:nvPr/>
        </p:nvSpPr>
        <p:spPr>
          <a:xfrm>
            <a:off x="2902842" y="4560962"/>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cxnSp>
        <p:nvCxnSpPr>
          <p:cNvPr id="16" name="直接连接符 15">
            <a:extLst>
              <a:ext uri="{FF2B5EF4-FFF2-40B4-BE49-F238E27FC236}">
                <a16:creationId xmlns:a16="http://schemas.microsoft.com/office/drawing/2014/main" id="{C867E5E7-64EA-9B62-CCB7-D9B368D7DB1A}"/>
              </a:ext>
            </a:extLst>
          </p:cNvPr>
          <p:cNvCxnSpPr/>
          <p:nvPr/>
        </p:nvCxnSpPr>
        <p:spPr>
          <a:xfrm>
            <a:off x="2462082" y="5545118"/>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7" name="椭圆 16">
            <a:extLst>
              <a:ext uri="{FF2B5EF4-FFF2-40B4-BE49-F238E27FC236}">
                <a16:creationId xmlns:a16="http://schemas.microsoft.com/office/drawing/2014/main" id="{787CBEA4-BED2-6E1C-01FE-06EA66672BE6}"/>
              </a:ext>
            </a:extLst>
          </p:cNvPr>
          <p:cNvSpPr/>
          <p:nvPr/>
        </p:nvSpPr>
        <p:spPr>
          <a:xfrm>
            <a:off x="2902609" y="5301913"/>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Tree>
    <p:extLst>
      <p:ext uri="{BB962C8B-B14F-4D97-AF65-F5344CB8AC3E}">
        <p14:creationId xmlns:p14="http://schemas.microsoft.com/office/powerpoint/2010/main" val="25875203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045245"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14</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Dijkstra</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算法的工作原理</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椭圆 3">
            <a:extLst>
              <a:ext uri="{FF2B5EF4-FFF2-40B4-BE49-F238E27FC236}">
                <a16:creationId xmlns:a16="http://schemas.microsoft.com/office/drawing/2014/main" id="{8BF06A70-2E66-9DDD-05C3-C868406D4C55}"/>
              </a:ext>
            </a:extLst>
          </p:cNvPr>
          <p:cNvSpPr/>
          <p:nvPr/>
        </p:nvSpPr>
        <p:spPr>
          <a:xfrm>
            <a:off x="794728" y="3140552"/>
            <a:ext cx="1346855" cy="1346855"/>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椭圆 4">
            <a:extLst>
              <a:ext uri="{FF2B5EF4-FFF2-40B4-BE49-F238E27FC236}">
                <a16:creationId xmlns:a16="http://schemas.microsoft.com/office/drawing/2014/main" id="{43078051-E1AB-8E5C-4D1C-C20B588F6E37}"/>
              </a:ext>
            </a:extLst>
          </p:cNvPr>
          <p:cNvSpPr/>
          <p:nvPr/>
        </p:nvSpPr>
        <p:spPr>
          <a:xfrm>
            <a:off x="2902842" y="1536899"/>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cxnSp>
        <p:nvCxnSpPr>
          <p:cNvPr id="6" name="直接连接符 5">
            <a:extLst>
              <a:ext uri="{FF2B5EF4-FFF2-40B4-BE49-F238E27FC236}">
                <a16:creationId xmlns:a16="http://schemas.microsoft.com/office/drawing/2014/main" id="{0DC9F3F1-FED7-8664-20C5-E1E656F31A46}"/>
              </a:ext>
            </a:extLst>
          </p:cNvPr>
          <p:cNvCxnSpPr>
            <a:cxnSpLocks/>
          </p:cNvCxnSpPr>
          <p:nvPr/>
        </p:nvCxnSpPr>
        <p:spPr>
          <a:xfrm>
            <a:off x="2462082" y="1773960"/>
            <a:ext cx="0" cy="40251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77568DFD-1C5A-1966-545C-C638E537D8DA}"/>
              </a:ext>
            </a:extLst>
          </p:cNvPr>
          <p:cNvCxnSpPr/>
          <p:nvPr/>
        </p:nvCxnSpPr>
        <p:spPr>
          <a:xfrm>
            <a:off x="2462082" y="1773960"/>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8" name="直接连接符 7">
            <a:extLst>
              <a:ext uri="{FF2B5EF4-FFF2-40B4-BE49-F238E27FC236}">
                <a16:creationId xmlns:a16="http://schemas.microsoft.com/office/drawing/2014/main" id="{9BDC28F5-4C45-7C00-110A-4AB75653340D}"/>
              </a:ext>
            </a:extLst>
          </p:cNvPr>
          <p:cNvCxnSpPr/>
          <p:nvPr/>
        </p:nvCxnSpPr>
        <p:spPr>
          <a:xfrm>
            <a:off x="2462530" y="2494152"/>
            <a:ext cx="368935"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9" name="直接连接符 8">
            <a:extLst>
              <a:ext uri="{FF2B5EF4-FFF2-40B4-BE49-F238E27FC236}">
                <a16:creationId xmlns:a16="http://schemas.microsoft.com/office/drawing/2014/main" id="{C60767F5-98AB-AB0C-B9DD-BCA3989CEF91}"/>
              </a:ext>
            </a:extLst>
          </p:cNvPr>
          <p:cNvCxnSpPr/>
          <p:nvPr/>
        </p:nvCxnSpPr>
        <p:spPr>
          <a:xfrm>
            <a:off x="2462315" y="3336138"/>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0" name="椭圆 9">
            <a:extLst>
              <a:ext uri="{FF2B5EF4-FFF2-40B4-BE49-F238E27FC236}">
                <a16:creationId xmlns:a16="http://schemas.microsoft.com/office/drawing/2014/main" id="{CC1C6ADB-26EE-6B86-92B0-635E49CDB139}"/>
              </a:ext>
            </a:extLst>
          </p:cNvPr>
          <p:cNvSpPr/>
          <p:nvPr/>
        </p:nvSpPr>
        <p:spPr>
          <a:xfrm>
            <a:off x="2902842" y="2228754"/>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椭圆 10">
            <a:extLst>
              <a:ext uri="{FF2B5EF4-FFF2-40B4-BE49-F238E27FC236}">
                <a16:creationId xmlns:a16="http://schemas.microsoft.com/office/drawing/2014/main" id="{F84376DB-3515-BEDF-4F4F-4F79903B5C4F}"/>
              </a:ext>
            </a:extLst>
          </p:cNvPr>
          <p:cNvSpPr/>
          <p:nvPr/>
        </p:nvSpPr>
        <p:spPr>
          <a:xfrm>
            <a:off x="2902842" y="3092933"/>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arrow-pointing-left-circular-button_20407">
            <a:extLst>
              <a:ext uri="{FF2B5EF4-FFF2-40B4-BE49-F238E27FC236}">
                <a16:creationId xmlns:a16="http://schemas.microsoft.com/office/drawing/2014/main" id="{83EEB723-E27A-7FA4-41FA-374864136542}"/>
              </a:ext>
            </a:extLst>
          </p:cNvPr>
          <p:cNvSpPr>
            <a:spLocks noChangeAspect="1"/>
          </p:cNvSpPr>
          <p:nvPr/>
        </p:nvSpPr>
        <p:spPr bwMode="auto">
          <a:xfrm>
            <a:off x="1105874" y="3431364"/>
            <a:ext cx="728890" cy="727961"/>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文本框 12">
            <a:extLst>
              <a:ext uri="{FF2B5EF4-FFF2-40B4-BE49-F238E27FC236}">
                <a16:creationId xmlns:a16="http://schemas.microsoft.com/office/drawing/2014/main" id="{EED1A950-2719-D027-76EB-F00EBDD2097B}"/>
              </a:ext>
            </a:extLst>
          </p:cNvPr>
          <p:cNvSpPr txBox="1"/>
          <p:nvPr/>
        </p:nvSpPr>
        <p:spPr>
          <a:xfrm>
            <a:off x="3611160" y="1552477"/>
            <a:ext cx="7114540" cy="4480970"/>
          </a:xfrm>
          <a:prstGeom prst="rect">
            <a:avLst/>
          </a:prstGeom>
          <a:noFill/>
        </p:spPr>
        <p:txBody>
          <a:bodyPr wrap="square" rtlCol="0">
            <a:spAutoFit/>
          </a:bodyPr>
          <a:lstStyle/>
          <a:p>
            <a:pPr algn="l" fontAlgn="auto">
              <a:lnSpc>
                <a:spcPct val="132000"/>
              </a:lnSpc>
              <a:spcBef>
                <a:spcPts val="600"/>
              </a:spcBef>
              <a:spcAft>
                <a:spcPts val="600"/>
              </a:spcAft>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该算法首先收集所有路由器的信息，建立一个网络图。</a:t>
            </a:r>
          </a:p>
          <a:p>
            <a:pPr algn="l" fontAlgn="auto">
              <a:lnSpc>
                <a:spcPct val="132000"/>
              </a:lnSpc>
              <a:spcBef>
                <a:spcPts val="600"/>
              </a:spcBef>
              <a:spcAft>
                <a:spcPts val="600"/>
              </a:spcAft>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图中的每个顶点对应网络中的一个节点，顶点与顶点间的边代表两个网络节点间的路径。</a:t>
            </a:r>
          </a:p>
          <a:p>
            <a:pPr algn="l" fontAlgn="auto">
              <a:lnSpc>
                <a:spcPct val="132000"/>
              </a:lnSpc>
              <a:spcBef>
                <a:spcPts val="600"/>
              </a:spcBef>
              <a:spcAft>
                <a:spcPts val="600"/>
              </a:spcAft>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该算法的目的是计算图中的一个顶点（即起点）到其余各个顶点的最短路径。</a:t>
            </a:r>
          </a:p>
          <a:p>
            <a:pPr algn="l" fontAlgn="auto">
              <a:lnSpc>
                <a:spcPct val="132000"/>
              </a:lnSpc>
              <a:spcBef>
                <a:spcPts val="600"/>
              </a:spcBef>
              <a:spcAft>
                <a:spcPts val="600"/>
              </a:spcAft>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其方法是是从起点开始，采用贪心策略，每次遍历离起点距离最近且未访问过的邻接顶点，直到扩展到终点为止。</a:t>
            </a:r>
          </a:p>
          <a:p>
            <a:pPr algn="l" fontAlgn="auto">
              <a:lnSpc>
                <a:spcPct val="132000"/>
              </a:lnSpc>
              <a:spcBef>
                <a:spcPts val="600"/>
              </a:spcBef>
              <a:spcAft>
                <a:spcPts val="600"/>
              </a:spcAft>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例如，给定一个</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节点的网络图，每个节点代表一个路由器，边上的数据为路由器间的路径长度。计算节点</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到其它</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4</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个节点的最短距离。</a:t>
            </a:r>
          </a:p>
          <a:p>
            <a:pPr algn="l" fontAlgn="auto">
              <a:lnSpc>
                <a:spcPct val="132000"/>
              </a:lnSpc>
              <a:spcBef>
                <a:spcPts val="600"/>
              </a:spcBef>
              <a:spcAft>
                <a:spcPts val="600"/>
              </a:spcAft>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要解决这个问题，首先需要探讨一下</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Dijkstra</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算法的工作过程。</a:t>
            </a:r>
          </a:p>
        </p:txBody>
      </p:sp>
      <p:cxnSp>
        <p:nvCxnSpPr>
          <p:cNvPr id="14" name="直接连接符 13">
            <a:extLst>
              <a:ext uri="{FF2B5EF4-FFF2-40B4-BE49-F238E27FC236}">
                <a16:creationId xmlns:a16="http://schemas.microsoft.com/office/drawing/2014/main" id="{862DCBDB-CA3A-80D8-D982-A24106C622BA}"/>
              </a:ext>
            </a:extLst>
          </p:cNvPr>
          <p:cNvCxnSpPr/>
          <p:nvPr/>
        </p:nvCxnSpPr>
        <p:spPr>
          <a:xfrm>
            <a:off x="2502320" y="4199790"/>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5" name="椭圆 14">
            <a:extLst>
              <a:ext uri="{FF2B5EF4-FFF2-40B4-BE49-F238E27FC236}">
                <a16:creationId xmlns:a16="http://schemas.microsoft.com/office/drawing/2014/main" id="{DA33A1B5-B3A5-2E15-6539-8BBCF94B77A9}"/>
              </a:ext>
            </a:extLst>
          </p:cNvPr>
          <p:cNvSpPr/>
          <p:nvPr/>
        </p:nvSpPr>
        <p:spPr>
          <a:xfrm>
            <a:off x="2902842" y="3974365"/>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cxnSp>
        <p:nvCxnSpPr>
          <p:cNvPr id="16" name="直接连接符 15">
            <a:extLst>
              <a:ext uri="{FF2B5EF4-FFF2-40B4-BE49-F238E27FC236}">
                <a16:creationId xmlns:a16="http://schemas.microsoft.com/office/drawing/2014/main" id="{C867E5E7-64EA-9B62-CCB7-D9B368D7DB1A}"/>
              </a:ext>
            </a:extLst>
          </p:cNvPr>
          <p:cNvCxnSpPr/>
          <p:nvPr/>
        </p:nvCxnSpPr>
        <p:spPr>
          <a:xfrm>
            <a:off x="2462082" y="5062034"/>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7" name="椭圆 16">
            <a:extLst>
              <a:ext uri="{FF2B5EF4-FFF2-40B4-BE49-F238E27FC236}">
                <a16:creationId xmlns:a16="http://schemas.microsoft.com/office/drawing/2014/main" id="{787CBEA4-BED2-6E1C-01FE-06EA66672BE6}"/>
              </a:ext>
            </a:extLst>
          </p:cNvPr>
          <p:cNvSpPr/>
          <p:nvPr/>
        </p:nvSpPr>
        <p:spPr>
          <a:xfrm>
            <a:off x="2902609" y="4818829"/>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cxnSp>
        <p:nvCxnSpPr>
          <p:cNvPr id="18" name="直接连接符 17">
            <a:extLst>
              <a:ext uri="{FF2B5EF4-FFF2-40B4-BE49-F238E27FC236}">
                <a16:creationId xmlns:a16="http://schemas.microsoft.com/office/drawing/2014/main" id="{D4759925-AEDA-2D36-9688-77BBD1A6246B}"/>
              </a:ext>
            </a:extLst>
          </p:cNvPr>
          <p:cNvCxnSpPr/>
          <p:nvPr/>
        </p:nvCxnSpPr>
        <p:spPr>
          <a:xfrm>
            <a:off x="2462082" y="5799132"/>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9" name="椭圆 18">
            <a:extLst>
              <a:ext uri="{FF2B5EF4-FFF2-40B4-BE49-F238E27FC236}">
                <a16:creationId xmlns:a16="http://schemas.microsoft.com/office/drawing/2014/main" id="{A49283B5-D205-200C-8119-2C54182797AF}"/>
              </a:ext>
            </a:extLst>
          </p:cNvPr>
          <p:cNvSpPr/>
          <p:nvPr/>
        </p:nvSpPr>
        <p:spPr>
          <a:xfrm>
            <a:off x="2902609" y="5555927"/>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Tree>
    <p:extLst>
      <p:ext uri="{BB962C8B-B14F-4D97-AF65-F5344CB8AC3E}">
        <p14:creationId xmlns:p14="http://schemas.microsoft.com/office/powerpoint/2010/main" val="38056730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045245"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14</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Dijkstra</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算法的工作原理</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文本框 3">
            <a:extLst>
              <a:ext uri="{FF2B5EF4-FFF2-40B4-BE49-F238E27FC236}">
                <a16:creationId xmlns:a16="http://schemas.microsoft.com/office/drawing/2014/main" id="{987D7DC5-A34D-0C81-B81F-7D967EAA1766}"/>
              </a:ext>
            </a:extLst>
          </p:cNvPr>
          <p:cNvSpPr txBox="1"/>
          <p:nvPr/>
        </p:nvSpPr>
        <p:spPr>
          <a:xfrm>
            <a:off x="1199072" y="1138351"/>
            <a:ext cx="9892356" cy="457498"/>
          </a:xfrm>
          <a:prstGeom prst="rect">
            <a:avLst/>
          </a:prstGeom>
          <a:noFill/>
        </p:spPr>
        <p:txBody>
          <a:bodyPr wrap="square" rtlCol="0">
            <a:spAutoFit/>
          </a:bodyPr>
          <a:lstStyle/>
          <a:p>
            <a:pPr algn="l" fontAlgn="auto">
              <a:lnSpc>
                <a:spcPct val="132000"/>
              </a:lnSpc>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Dijkstra</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算法的工作步骤：</a:t>
            </a:r>
          </a:p>
        </p:txBody>
      </p:sp>
      <p:sp>
        <p:nvSpPr>
          <p:cNvPr id="5" name="椭圆 4">
            <a:extLst>
              <a:ext uri="{FF2B5EF4-FFF2-40B4-BE49-F238E27FC236}">
                <a16:creationId xmlns:a16="http://schemas.microsoft.com/office/drawing/2014/main" id="{AE2670A1-0809-CF6C-3DC9-15A98B892503}"/>
              </a:ext>
            </a:extLst>
          </p:cNvPr>
          <p:cNvSpPr/>
          <p:nvPr/>
        </p:nvSpPr>
        <p:spPr>
          <a:xfrm>
            <a:off x="1322962" y="1906142"/>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1</a:t>
            </a: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 name="椭圆 5">
            <a:extLst>
              <a:ext uri="{FF2B5EF4-FFF2-40B4-BE49-F238E27FC236}">
                <a16:creationId xmlns:a16="http://schemas.microsoft.com/office/drawing/2014/main" id="{E2F03A60-BD5C-A211-6E86-3F3386E99007}"/>
              </a:ext>
            </a:extLst>
          </p:cNvPr>
          <p:cNvSpPr/>
          <p:nvPr/>
        </p:nvSpPr>
        <p:spPr>
          <a:xfrm>
            <a:off x="1322962" y="2829975"/>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2</a:t>
            </a: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椭圆 6">
            <a:extLst>
              <a:ext uri="{FF2B5EF4-FFF2-40B4-BE49-F238E27FC236}">
                <a16:creationId xmlns:a16="http://schemas.microsoft.com/office/drawing/2014/main" id="{7580B214-6CC7-7491-5AAF-F33F9C098447}"/>
              </a:ext>
            </a:extLst>
          </p:cNvPr>
          <p:cNvSpPr/>
          <p:nvPr/>
        </p:nvSpPr>
        <p:spPr>
          <a:xfrm>
            <a:off x="1322962" y="4041839"/>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3</a:t>
            </a: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文本框 7">
            <a:extLst>
              <a:ext uri="{FF2B5EF4-FFF2-40B4-BE49-F238E27FC236}">
                <a16:creationId xmlns:a16="http://schemas.microsoft.com/office/drawing/2014/main" id="{DAD9A2AC-33C8-EF20-A09E-181BEA29DFC6}"/>
              </a:ext>
            </a:extLst>
          </p:cNvPr>
          <p:cNvSpPr txBox="1"/>
          <p:nvPr/>
        </p:nvSpPr>
        <p:spPr>
          <a:xfrm>
            <a:off x="2065631" y="1888748"/>
            <a:ext cx="8916048" cy="786626"/>
          </a:xfrm>
          <a:prstGeom prst="rect">
            <a:avLst/>
          </a:prstGeom>
          <a:noFill/>
        </p:spPr>
        <p:txBody>
          <a:bodyPr wrap="square" rtlCol="0">
            <a:spAutoFit/>
          </a:bodyPr>
          <a:lstStyle/>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步骤</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：定义两个集合</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和</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记录已求出最短路径的顶点及相应的最短路径长度，</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记录还未求出最短路径的顶点以及该顶点到起点</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的距离。</a:t>
            </a:r>
          </a:p>
        </p:txBody>
      </p:sp>
      <p:sp>
        <p:nvSpPr>
          <p:cNvPr id="9" name="文本框 8">
            <a:extLst>
              <a:ext uri="{FF2B5EF4-FFF2-40B4-BE49-F238E27FC236}">
                <a16:creationId xmlns:a16="http://schemas.microsoft.com/office/drawing/2014/main" id="{BAF6E293-97C4-1C91-DFE5-0BD47AE95237}"/>
              </a:ext>
            </a:extLst>
          </p:cNvPr>
          <p:cNvSpPr txBox="1"/>
          <p:nvPr/>
        </p:nvSpPr>
        <p:spPr>
          <a:xfrm>
            <a:off x="2065655" y="2795951"/>
            <a:ext cx="8916024" cy="1152239"/>
          </a:xfrm>
          <a:prstGeom prst="rect">
            <a:avLst/>
          </a:prstGeom>
          <a:noFill/>
        </p:spPr>
        <p:txBody>
          <a:bodyPr wrap="square" rtlCol="0">
            <a:spAutoFit/>
          </a:bodyPr>
          <a:lstStyle/>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步骤</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2</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：初始时，</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只包含起点</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包含除</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外的其他顶点，且</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中顶点的距离为“起点</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到该顶点的距离”（例如，</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中顶点</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v</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的距离为</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err="1">
                <a:latin typeface="Segoe UI" panose="020B0502040204020203" pitchFamily="34" charset="0"/>
                <a:ea typeface="微软雅黑" panose="020B0503020204020204" pitchFamily="34" charset="-122"/>
                <a:cs typeface="+mn-ea"/>
                <a:sym typeface="Segoe UI" panose="020B0502040204020203" pitchFamily="34" charset="0"/>
              </a:rPr>
              <a:t>s,v</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的长度，如果</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和</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v</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不相邻，则</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v</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的距离为∞）。</a:t>
            </a:r>
          </a:p>
        </p:txBody>
      </p:sp>
      <p:sp>
        <p:nvSpPr>
          <p:cNvPr id="10" name="文本框 9">
            <a:extLst>
              <a:ext uri="{FF2B5EF4-FFF2-40B4-BE49-F238E27FC236}">
                <a16:creationId xmlns:a16="http://schemas.microsoft.com/office/drawing/2014/main" id="{E26EAF80-619D-4450-9E8E-F761E61DC216}"/>
              </a:ext>
            </a:extLst>
          </p:cNvPr>
          <p:cNvSpPr txBox="1"/>
          <p:nvPr/>
        </p:nvSpPr>
        <p:spPr>
          <a:xfrm>
            <a:off x="2065655" y="4090482"/>
            <a:ext cx="8916024" cy="421013"/>
          </a:xfrm>
          <a:prstGeom prst="rect">
            <a:avLst/>
          </a:prstGeom>
          <a:noFill/>
        </p:spPr>
        <p:txBody>
          <a:bodyPr wrap="square" rtlCol="0">
            <a:spAutoFit/>
          </a:bodyPr>
          <a:lstStyle/>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步骤</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：从</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中选出</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距离最短的顶点</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k"</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，并将顶点</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k</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加入到</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中；同时，从</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中移除顶点</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k</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p>
        </p:txBody>
      </p:sp>
      <p:sp>
        <p:nvSpPr>
          <p:cNvPr id="11" name="椭圆 10">
            <a:extLst>
              <a:ext uri="{FF2B5EF4-FFF2-40B4-BE49-F238E27FC236}">
                <a16:creationId xmlns:a16="http://schemas.microsoft.com/office/drawing/2014/main" id="{F6B498B1-2AEF-ED21-F4B2-27A2447B496C}"/>
              </a:ext>
            </a:extLst>
          </p:cNvPr>
          <p:cNvSpPr/>
          <p:nvPr/>
        </p:nvSpPr>
        <p:spPr>
          <a:xfrm>
            <a:off x="1322962" y="4849910"/>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4</a:t>
            </a: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2" name="椭圆 11">
            <a:extLst>
              <a:ext uri="{FF2B5EF4-FFF2-40B4-BE49-F238E27FC236}">
                <a16:creationId xmlns:a16="http://schemas.microsoft.com/office/drawing/2014/main" id="{4DFC906C-50C5-B1F2-DE79-58082440CCD5}"/>
              </a:ext>
            </a:extLst>
          </p:cNvPr>
          <p:cNvSpPr/>
          <p:nvPr/>
        </p:nvSpPr>
        <p:spPr>
          <a:xfrm>
            <a:off x="1322962" y="5854743"/>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5</a:t>
            </a: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3" name="文本框 12">
            <a:extLst>
              <a:ext uri="{FF2B5EF4-FFF2-40B4-BE49-F238E27FC236}">
                <a16:creationId xmlns:a16="http://schemas.microsoft.com/office/drawing/2014/main" id="{0FB108E7-B0CB-581C-2F16-D76C5F8196AD}"/>
              </a:ext>
            </a:extLst>
          </p:cNvPr>
          <p:cNvSpPr txBox="1"/>
          <p:nvPr/>
        </p:nvSpPr>
        <p:spPr>
          <a:xfrm>
            <a:off x="2065654" y="4631186"/>
            <a:ext cx="8916023" cy="1152239"/>
          </a:xfrm>
          <a:prstGeom prst="rect">
            <a:avLst/>
          </a:prstGeom>
          <a:noFill/>
        </p:spPr>
        <p:txBody>
          <a:bodyPr wrap="square" rtlCol="0">
            <a:spAutoFit/>
          </a:bodyPr>
          <a:lstStyle/>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步骤</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4</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：更新</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中各个顶点到起点</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的距离。之所以更新</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中顶点的距离，是由于上一步中确定了</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k</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是求出最短路径的顶点，从而可以利用</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k</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来更新其它顶点的距离；例如，</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err="1">
                <a:latin typeface="Segoe UI" panose="020B0502040204020203" pitchFamily="34" charset="0"/>
                <a:ea typeface="微软雅黑" panose="020B0503020204020204" pitchFamily="34" charset="-122"/>
                <a:cs typeface="+mn-ea"/>
                <a:sym typeface="Segoe UI" panose="020B0502040204020203" pitchFamily="34" charset="0"/>
              </a:rPr>
              <a:t>s,v</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的距离可能大于</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err="1">
                <a:latin typeface="Segoe UI" panose="020B0502040204020203" pitchFamily="34" charset="0"/>
                <a:ea typeface="微软雅黑" panose="020B0503020204020204" pitchFamily="34" charset="-122"/>
                <a:cs typeface="+mn-ea"/>
                <a:sym typeface="Segoe UI" panose="020B0502040204020203" pitchFamily="34" charset="0"/>
              </a:rPr>
              <a:t>s,k</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err="1">
                <a:latin typeface="Segoe UI" panose="020B0502040204020203" pitchFamily="34" charset="0"/>
                <a:ea typeface="微软雅黑" panose="020B0503020204020204" pitchFamily="34" charset="-122"/>
                <a:cs typeface="+mn-ea"/>
                <a:sym typeface="Segoe UI" panose="020B0502040204020203" pitchFamily="34" charset="0"/>
              </a:rPr>
              <a:t>k,v</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的距离。</a:t>
            </a:r>
          </a:p>
        </p:txBody>
      </p:sp>
      <p:sp>
        <p:nvSpPr>
          <p:cNvPr id="14" name="文本框 13">
            <a:extLst>
              <a:ext uri="{FF2B5EF4-FFF2-40B4-BE49-F238E27FC236}">
                <a16:creationId xmlns:a16="http://schemas.microsoft.com/office/drawing/2014/main" id="{78EE5634-F5A4-9B89-7BF7-B38E2B23B820}"/>
              </a:ext>
            </a:extLst>
          </p:cNvPr>
          <p:cNvSpPr txBox="1"/>
          <p:nvPr/>
        </p:nvSpPr>
        <p:spPr>
          <a:xfrm>
            <a:off x="2065630" y="5886197"/>
            <a:ext cx="6258445" cy="421013"/>
          </a:xfrm>
          <a:prstGeom prst="rect">
            <a:avLst/>
          </a:prstGeom>
          <a:noFill/>
        </p:spPr>
        <p:txBody>
          <a:bodyPr wrap="none" rtlCol="0">
            <a:spAutoFit/>
          </a:bodyPr>
          <a:lstStyle/>
          <a:p>
            <a:pPr algn="l"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步骤</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：重复步骤</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和</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4</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，直到遍历完所有顶点（即</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为空）。</a:t>
            </a:r>
          </a:p>
        </p:txBody>
      </p:sp>
    </p:spTree>
    <p:extLst>
      <p:ext uri="{BB962C8B-B14F-4D97-AF65-F5344CB8AC3E}">
        <p14:creationId xmlns:p14="http://schemas.microsoft.com/office/powerpoint/2010/main" val="27914600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045245"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14</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Dijkstra</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算法的工作原理</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文本框 3">
            <a:extLst>
              <a:ext uri="{FF2B5EF4-FFF2-40B4-BE49-F238E27FC236}">
                <a16:creationId xmlns:a16="http://schemas.microsoft.com/office/drawing/2014/main" id="{37C9E035-9282-B752-1418-F805D10A768E}"/>
              </a:ext>
            </a:extLst>
          </p:cNvPr>
          <p:cNvSpPr txBox="1"/>
          <p:nvPr/>
        </p:nvSpPr>
        <p:spPr>
          <a:xfrm>
            <a:off x="1015041" y="1346341"/>
            <a:ext cx="10161917" cy="4729436"/>
          </a:xfrm>
          <a:prstGeom prst="rect">
            <a:avLst/>
          </a:prstGeom>
          <a:noFill/>
        </p:spPr>
        <p:txBody>
          <a:bodyPr wrap="square" rtlCol="0">
            <a:spAutoFit/>
          </a:bodyPr>
          <a:lstStyle/>
          <a:p>
            <a:pPr marL="342900" indent="-342900" algn="l" fontAlgn="auto">
              <a:lnSpc>
                <a:spcPct val="132000"/>
              </a:lnSpc>
              <a:spcBef>
                <a:spcPts val="600"/>
              </a:spcBef>
              <a:buClr>
                <a:srgbClr val="33A936"/>
              </a:buClr>
              <a:buFont typeface="Wingdings" panose="05000000000000000000" pitchFamily="2" charset="2"/>
              <a:buChar char="l"/>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初始化</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和</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S={&lt;1,0&gt;}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U={&lt;2,6&gt;, &lt;3,8&gt;, &lt;4,∞&gt;,&lt;5,∞&gt;} </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，并用邻接矩阵表示顶点间的距离，如图所示。</a:t>
            </a:r>
          </a:p>
          <a:p>
            <a:pPr marL="342900" indent="-342900" algn="l" fontAlgn="auto">
              <a:lnSpc>
                <a:spcPct val="132000"/>
              </a:lnSpc>
              <a:spcBef>
                <a:spcPts val="600"/>
              </a:spcBef>
              <a:buClr>
                <a:srgbClr val="33A936"/>
              </a:buClr>
              <a:buFont typeface="Wingdings" panose="05000000000000000000" pitchFamily="2" charset="2"/>
              <a:buChar char="l"/>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中选出“距离最短的顶点</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k”</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k=2</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，并将顶点</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2</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加入到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中；同时，从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中移除顶点</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2</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800100" lvl="1" indent="-342900">
              <a:lnSpc>
                <a:spcPct val="132000"/>
              </a:lnSpc>
              <a:spcBef>
                <a:spcPts val="600"/>
              </a:spcBef>
              <a:buClr>
                <a:srgbClr val="33A936"/>
              </a:buClr>
              <a:buFont typeface="Wingdings" panose="05000000000000000000" pitchFamily="2" charset="2"/>
              <a:buChar char="p"/>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S={&lt;1,0&gt;, &lt;2,6&gt;,}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U={&lt;3,8&gt;, &lt;4,∞&gt;,&lt;5,∞&gt;} </a:t>
            </a:r>
          </a:p>
          <a:p>
            <a:pPr marL="342900" indent="-342900" algn="l" fontAlgn="auto">
              <a:lnSpc>
                <a:spcPct val="132000"/>
              </a:lnSpc>
              <a:spcBef>
                <a:spcPts val="600"/>
              </a:spcBef>
              <a:buClr>
                <a:srgbClr val="33A936"/>
              </a:buClr>
              <a:buFont typeface="Wingdings" panose="05000000000000000000" pitchFamily="2" charset="2"/>
              <a:buChar char="l"/>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更新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中各个顶点到起点</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的距离。</a:t>
            </a:r>
          </a:p>
          <a:p>
            <a:pPr marL="800100" lvl="1" indent="-342900">
              <a:lnSpc>
                <a:spcPct val="132000"/>
              </a:lnSpc>
              <a:spcBef>
                <a:spcPts val="600"/>
              </a:spcBef>
              <a:buClr>
                <a:srgbClr val="33A936"/>
              </a:buClr>
              <a:buFont typeface="Wingdings" panose="05000000000000000000" pitchFamily="2" charset="2"/>
              <a:buChar char="p"/>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U={&lt;3,8&gt;, &lt;4, 6+9=15&gt;, &lt;5,  6+2=8&gt;}</a:t>
            </a:r>
          </a:p>
          <a:p>
            <a:pPr marL="342900" indent="-342900" algn="l" fontAlgn="auto">
              <a:lnSpc>
                <a:spcPct val="132000"/>
              </a:lnSpc>
              <a:spcBef>
                <a:spcPts val="600"/>
              </a:spcBef>
              <a:buClr>
                <a:srgbClr val="33A936"/>
              </a:buClr>
              <a:buFont typeface="Wingdings" panose="05000000000000000000" pitchFamily="2" charset="2"/>
              <a:buChar char="l"/>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中选出“距离最短的顶点</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k”</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k=3</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，并将顶点</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加入到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中；同时，从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中移除顶点</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800100" lvl="1" indent="-342900">
              <a:lnSpc>
                <a:spcPct val="132000"/>
              </a:lnSpc>
              <a:spcBef>
                <a:spcPts val="600"/>
              </a:spcBef>
              <a:buClr>
                <a:srgbClr val="33A936"/>
              </a:buClr>
              <a:buFont typeface="Wingdings" panose="05000000000000000000" pitchFamily="2" charset="2"/>
              <a:buChar char="p"/>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S={&lt;1,0&gt;, &lt;2,6&gt;, {&lt;3,8&gt; }</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 {&lt;4, 15&gt;, &lt;5, 8&gt;}</a:t>
            </a:r>
          </a:p>
          <a:p>
            <a:pPr marL="342900" indent="-342900" algn="l" fontAlgn="auto">
              <a:lnSpc>
                <a:spcPct val="132000"/>
              </a:lnSpc>
              <a:spcBef>
                <a:spcPts val="600"/>
              </a:spcBef>
              <a:buClr>
                <a:srgbClr val="33A936"/>
              </a:buClr>
              <a:buFont typeface="Wingdings" panose="05000000000000000000" pitchFamily="2" charset="2"/>
              <a:buChar char="l"/>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更新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中各个顶点到起点</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的距离。</a:t>
            </a:r>
          </a:p>
          <a:p>
            <a:pPr marL="800100" lvl="1" indent="-342900">
              <a:lnSpc>
                <a:spcPct val="132000"/>
              </a:lnSpc>
              <a:spcBef>
                <a:spcPts val="600"/>
              </a:spcBef>
              <a:buClr>
                <a:srgbClr val="33A936"/>
              </a:buClr>
              <a:buFont typeface="Wingdings" panose="05000000000000000000" pitchFamily="2" charset="2"/>
              <a:buChar char="p"/>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S={&lt;1,0&gt;, &lt;2,6&gt;, {&lt;3,8&gt; }</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 {&lt;4, min(15, 8+9)=15&gt;, &lt;5, min(8, 8+7)=8&gt;}</a:t>
            </a:r>
          </a:p>
        </p:txBody>
      </p:sp>
    </p:spTree>
    <p:extLst>
      <p:ext uri="{BB962C8B-B14F-4D97-AF65-F5344CB8AC3E}">
        <p14:creationId xmlns:p14="http://schemas.microsoft.com/office/powerpoint/2010/main" val="14484097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045245"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14</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 </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Dijkstra</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算法的工作原理</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文本框 3">
            <a:extLst>
              <a:ext uri="{FF2B5EF4-FFF2-40B4-BE49-F238E27FC236}">
                <a16:creationId xmlns:a16="http://schemas.microsoft.com/office/drawing/2014/main" id="{37C9E035-9282-B752-1418-F805D10A768E}"/>
              </a:ext>
            </a:extLst>
          </p:cNvPr>
          <p:cNvSpPr txBox="1"/>
          <p:nvPr/>
        </p:nvSpPr>
        <p:spPr>
          <a:xfrm>
            <a:off x="1015041" y="1346341"/>
            <a:ext cx="10161917" cy="4806380"/>
          </a:xfrm>
          <a:prstGeom prst="rect">
            <a:avLst/>
          </a:prstGeom>
          <a:noFill/>
        </p:spPr>
        <p:txBody>
          <a:bodyPr wrap="square" rtlCol="0">
            <a:spAutoFit/>
          </a:bodyPr>
          <a:lstStyle/>
          <a:p>
            <a:pPr marL="342900" indent="-342900" algn="l" fontAlgn="auto">
              <a:lnSpc>
                <a:spcPct val="132000"/>
              </a:lnSpc>
              <a:spcBef>
                <a:spcPts val="600"/>
              </a:spcBef>
              <a:buClr>
                <a:srgbClr val="33A936"/>
              </a:buClr>
              <a:buFont typeface="Wingdings" panose="05000000000000000000" pitchFamily="2" charset="2"/>
              <a:buChar char="l"/>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更新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中各个顶点到起点</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的距离。</a:t>
            </a:r>
          </a:p>
          <a:p>
            <a:pPr marL="800100" lvl="1" indent="-342900">
              <a:lnSpc>
                <a:spcPct val="132000"/>
              </a:lnSpc>
              <a:spcBef>
                <a:spcPts val="600"/>
              </a:spcBef>
              <a:buClr>
                <a:srgbClr val="33A936"/>
              </a:buClr>
              <a:buFont typeface="Wingdings" panose="05000000000000000000" pitchFamily="2" charset="2"/>
              <a:buChar char="p"/>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S={&lt;1,0&gt;, &lt;2,6&gt;, {&lt;3,8&gt; }</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 {&lt;4, min(15, 8+9)=15&gt;, &lt;5, min(8, 8+7)=8&gt;}</a:t>
            </a:r>
          </a:p>
          <a:p>
            <a:pPr marL="342900" indent="-342900" algn="l" fontAlgn="auto">
              <a:lnSpc>
                <a:spcPct val="132000"/>
              </a:lnSpc>
              <a:spcBef>
                <a:spcPts val="600"/>
              </a:spcBef>
              <a:buClr>
                <a:srgbClr val="33A936"/>
              </a:buClr>
              <a:buFont typeface="Wingdings" panose="05000000000000000000" pitchFamily="2" charset="2"/>
              <a:buChar char="l"/>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续上页：</a:t>
            </a:r>
          </a:p>
          <a:p>
            <a:pPr marL="342900" indent="-342900" algn="l" fontAlgn="auto">
              <a:lnSpc>
                <a:spcPct val="132000"/>
              </a:lnSpc>
              <a:spcBef>
                <a:spcPts val="600"/>
              </a:spcBef>
              <a:buClr>
                <a:srgbClr val="33A936"/>
              </a:buClr>
              <a:buFont typeface="Wingdings" panose="05000000000000000000" pitchFamily="2" charset="2"/>
              <a:buChar char="l"/>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中选出“距离最短的顶点</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k”</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k=5</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，并将顶点</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加入到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中；同时，从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中移除顶点</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5</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800100" lvl="1" indent="-342900">
              <a:lnSpc>
                <a:spcPct val="132000"/>
              </a:lnSpc>
              <a:spcBef>
                <a:spcPts val="600"/>
              </a:spcBef>
              <a:buClr>
                <a:srgbClr val="33A936"/>
              </a:buClr>
              <a:buFont typeface="Wingdings" panose="05000000000000000000" pitchFamily="2" charset="2"/>
              <a:buChar char="p"/>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S={&lt;1,0&gt;, &lt;2,6&gt;, &lt;3,8&gt;,&lt;5,8&gt; }</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 {&lt;4, 15&gt;}</a:t>
            </a:r>
          </a:p>
          <a:p>
            <a:pPr marL="342900" indent="-342900" algn="l" fontAlgn="auto">
              <a:lnSpc>
                <a:spcPct val="132000"/>
              </a:lnSpc>
              <a:spcBef>
                <a:spcPts val="600"/>
              </a:spcBef>
              <a:buClr>
                <a:srgbClr val="33A936"/>
              </a:buClr>
              <a:buFont typeface="Wingdings" panose="05000000000000000000" pitchFamily="2" charset="2"/>
              <a:buChar char="l"/>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更新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中各个顶点到起点</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的距离。</a:t>
            </a:r>
          </a:p>
          <a:p>
            <a:pPr marL="800100" lvl="1" indent="-342900">
              <a:lnSpc>
                <a:spcPct val="132000"/>
              </a:lnSpc>
              <a:spcBef>
                <a:spcPts val="600"/>
              </a:spcBef>
              <a:buClr>
                <a:srgbClr val="33A936"/>
              </a:buClr>
              <a:buFont typeface="Wingdings" panose="05000000000000000000" pitchFamily="2" charset="2"/>
              <a:buChar char="p"/>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 {&lt;4, min(15, 8+9, 8+3)=11&gt;}</a:t>
            </a:r>
          </a:p>
          <a:p>
            <a:pPr marL="342900" indent="-342900" algn="l" fontAlgn="auto">
              <a:lnSpc>
                <a:spcPct val="132000"/>
              </a:lnSpc>
              <a:spcBef>
                <a:spcPts val="600"/>
              </a:spcBef>
              <a:buClr>
                <a:srgbClr val="33A936"/>
              </a:buClr>
              <a:buFont typeface="Wingdings" panose="05000000000000000000" pitchFamily="2" charset="2"/>
              <a:buChar char="l"/>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中选出“距离最短的顶点</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k”</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k=4</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，并将顶点</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2</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加入到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4</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中；同时，从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中移除顶点</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4</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800100" lvl="1" indent="-342900">
              <a:lnSpc>
                <a:spcPct val="132000"/>
              </a:lnSpc>
              <a:spcBef>
                <a:spcPts val="600"/>
              </a:spcBef>
              <a:buClr>
                <a:srgbClr val="33A936"/>
              </a:buClr>
              <a:buFont typeface="Wingdings" panose="05000000000000000000" pitchFamily="2" charset="2"/>
              <a:buChar char="p"/>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S={&lt;1,0&gt;, &lt;2,6&gt;, &lt;3,8&gt;,&lt;5,8&gt; , &lt;4, 11&gt;}, U={ }</a:t>
            </a:r>
          </a:p>
          <a:p>
            <a:pPr marL="342900" indent="-342900" algn="l" fontAlgn="auto">
              <a:lnSpc>
                <a:spcPct val="132000"/>
              </a:lnSpc>
              <a:spcBef>
                <a:spcPts val="600"/>
              </a:spcBef>
              <a:buClr>
                <a:srgbClr val="33A936"/>
              </a:buClr>
              <a:buFont typeface="Wingdings" panose="05000000000000000000" pitchFamily="2" charset="2"/>
              <a:buChar char="l"/>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U</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为空，算法结束。最终结果为：</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1</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号节点到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2,3,4,5</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号节点的最短距离分别为</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6,8,11,8</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p:txBody>
      </p:sp>
    </p:spTree>
    <p:extLst>
      <p:ext uri="{BB962C8B-B14F-4D97-AF65-F5344CB8AC3E}">
        <p14:creationId xmlns:p14="http://schemas.microsoft.com/office/powerpoint/2010/main" val="12759477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498621"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第</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4.2.3</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节 网络链路争用协议</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4" name="文本框 3">
            <a:extLst>
              <a:ext uri="{FF2B5EF4-FFF2-40B4-BE49-F238E27FC236}">
                <a16:creationId xmlns:a16="http://schemas.microsoft.com/office/drawing/2014/main" id="{6A9FCBB5-8C59-093B-52D3-8F38FCBDF5EB}"/>
              </a:ext>
            </a:extLst>
          </p:cNvPr>
          <p:cNvSpPr txBox="1"/>
          <p:nvPr/>
        </p:nvSpPr>
        <p:spPr>
          <a:xfrm>
            <a:off x="764875" y="1113428"/>
            <a:ext cx="10320068" cy="1830181"/>
          </a:xfrm>
          <a:prstGeom prst="rect">
            <a:avLst/>
          </a:prstGeom>
          <a:noFill/>
        </p:spPr>
        <p:txBody>
          <a:bodyPr wrap="square" rtlCol="0">
            <a:spAutoFit/>
          </a:bodyPr>
          <a:lstStyle/>
          <a:p>
            <a:pPr marL="342900" indent="-342900" algn="l" fontAlgn="auto">
              <a:lnSpc>
                <a:spcPct val="132000"/>
              </a:lnSpc>
              <a:spcBef>
                <a:spcPts val="600"/>
              </a:spcBef>
              <a:buClr>
                <a:srgbClr val="33A936"/>
              </a:buClr>
              <a:buFont typeface="Wingdings" panose="05000000000000000000" pitchFamily="2" charset="2"/>
              <a:buChar char="l"/>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局域网大多采用总线结构。</a:t>
            </a:r>
          </a:p>
          <a:p>
            <a:pPr marL="342900" indent="-342900" algn="l" fontAlgn="auto">
              <a:lnSpc>
                <a:spcPct val="132000"/>
              </a:lnSpc>
              <a:spcBef>
                <a:spcPts val="600"/>
              </a:spcBef>
              <a:buClr>
                <a:srgbClr val="33A936"/>
              </a:buClr>
              <a:buFont typeface="Wingdings" panose="05000000000000000000" pitchFamily="2" charset="2"/>
              <a:buChar char="l"/>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当大量网络节点共享同一通信链路或信道时，需要解决的首要问题就是共享信道的分配。</a:t>
            </a:r>
          </a:p>
          <a:p>
            <a:pPr marL="342900" indent="-342900" algn="l" fontAlgn="auto">
              <a:lnSpc>
                <a:spcPct val="132000"/>
              </a:lnSpc>
              <a:spcBef>
                <a:spcPts val="600"/>
              </a:spcBef>
              <a:buClr>
                <a:srgbClr val="33A936"/>
              </a:buClr>
              <a:buFont typeface="Wingdings" panose="05000000000000000000" pitchFamily="2" charset="2"/>
              <a:buChar char="l"/>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多路访问协议（又称介质访问控制协议）是解决共享信道竞争的主要手段，它可以分为有冲突协议和无冲突协议两类。</a:t>
            </a:r>
          </a:p>
        </p:txBody>
      </p:sp>
      <p:sp>
        <p:nvSpPr>
          <p:cNvPr id="5" name="文本框 4">
            <a:extLst>
              <a:ext uri="{FF2B5EF4-FFF2-40B4-BE49-F238E27FC236}">
                <a16:creationId xmlns:a16="http://schemas.microsoft.com/office/drawing/2014/main" id="{3704F58E-9B9E-6B21-4717-CC5AE6DE04D0}"/>
              </a:ext>
            </a:extLst>
          </p:cNvPr>
          <p:cNvSpPr txBox="1"/>
          <p:nvPr/>
        </p:nvSpPr>
        <p:spPr>
          <a:xfrm>
            <a:off x="908050" y="4380865"/>
            <a:ext cx="4379942" cy="1753237"/>
          </a:xfrm>
          <a:prstGeom prst="rect">
            <a:avLst/>
          </a:prstGeom>
          <a:noFill/>
        </p:spPr>
        <p:txBody>
          <a:bodyPr wrap="square" rtlCol="0">
            <a:spAutoFit/>
          </a:bodyPr>
          <a:lstStyle/>
          <a:p>
            <a:pPr marL="342900" indent="-342900" algn="l" fontAlgn="auto">
              <a:lnSpc>
                <a:spcPct val="132000"/>
              </a:lnSpc>
              <a:spcBef>
                <a:spcPts val="600"/>
              </a:spcBef>
              <a:buClr>
                <a:schemeClr val="accent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在采用有冲突协议的局域网中，当多个节点同时发送时会产生冲突。</a:t>
            </a:r>
          </a:p>
          <a:p>
            <a:pPr marL="342900" indent="-342900" algn="l" fontAlgn="auto">
              <a:lnSpc>
                <a:spcPct val="132000"/>
              </a:lnSpc>
              <a:spcBef>
                <a:spcPts val="600"/>
              </a:spcBef>
              <a:buClr>
                <a:schemeClr val="accent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典型的有冲突协议包括</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CSMA/CD</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协议。</a:t>
            </a:r>
          </a:p>
        </p:txBody>
      </p:sp>
      <p:sp>
        <p:nvSpPr>
          <p:cNvPr id="6" name="文本框 5">
            <a:extLst>
              <a:ext uri="{FF2B5EF4-FFF2-40B4-BE49-F238E27FC236}">
                <a16:creationId xmlns:a16="http://schemas.microsoft.com/office/drawing/2014/main" id="{083BA944-B69B-0FC8-7983-C10F09510B53}"/>
              </a:ext>
            </a:extLst>
          </p:cNvPr>
          <p:cNvSpPr txBox="1"/>
          <p:nvPr/>
        </p:nvSpPr>
        <p:spPr>
          <a:xfrm>
            <a:off x="2209800" y="3429000"/>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什么是有冲突协议？</a:t>
            </a:r>
          </a:p>
        </p:txBody>
      </p:sp>
      <p:sp>
        <p:nvSpPr>
          <p:cNvPr id="7" name="椭圆 6">
            <a:extLst>
              <a:ext uri="{FF2B5EF4-FFF2-40B4-BE49-F238E27FC236}">
                <a16:creationId xmlns:a16="http://schemas.microsoft.com/office/drawing/2014/main" id="{49DD7E9A-7125-93FA-44E0-DE050A75BDC3}"/>
              </a:ext>
            </a:extLst>
          </p:cNvPr>
          <p:cNvSpPr/>
          <p:nvPr/>
        </p:nvSpPr>
        <p:spPr>
          <a:xfrm>
            <a:off x="907813" y="3241888"/>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1</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cxnSp>
        <p:nvCxnSpPr>
          <p:cNvPr id="8" name="直接连接符 7">
            <a:extLst>
              <a:ext uri="{FF2B5EF4-FFF2-40B4-BE49-F238E27FC236}">
                <a16:creationId xmlns:a16="http://schemas.microsoft.com/office/drawing/2014/main" id="{F4C2D84E-5629-67C8-017C-3C540AA4BF81}"/>
              </a:ext>
            </a:extLst>
          </p:cNvPr>
          <p:cNvCxnSpPr/>
          <p:nvPr/>
        </p:nvCxnSpPr>
        <p:spPr>
          <a:xfrm>
            <a:off x="5855603" y="3282202"/>
            <a:ext cx="0" cy="3260257"/>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0FC47EF8-6778-6950-DB9E-9B34DE597FBD}"/>
              </a:ext>
            </a:extLst>
          </p:cNvPr>
          <p:cNvPicPr>
            <a:picLocks noChangeAspect="1"/>
          </p:cNvPicPr>
          <p:nvPr/>
        </p:nvPicPr>
        <p:blipFill>
          <a:blip r:embed="rId4"/>
          <a:stretch>
            <a:fillRect/>
          </a:stretch>
        </p:blipFill>
        <p:spPr>
          <a:xfrm>
            <a:off x="6828393" y="3622569"/>
            <a:ext cx="3711595" cy="2371591"/>
          </a:xfrm>
          <a:prstGeom prst="rect">
            <a:avLst/>
          </a:prstGeom>
        </p:spPr>
      </p:pic>
      <p:sp>
        <p:nvSpPr>
          <p:cNvPr id="10" name="矩形 9">
            <a:extLst>
              <a:ext uri="{FF2B5EF4-FFF2-40B4-BE49-F238E27FC236}">
                <a16:creationId xmlns:a16="http://schemas.microsoft.com/office/drawing/2014/main" id="{7651ABEF-39D1-91DC-A89F-EDED83922892}"/>
              </a:ext>
            </a:extLst>
          </p:cNvPr>
          <p:cNvSpPr/>
          <p:nvPr/>
        </p:nvSpPr>
        <p:spPr>
          <a:xfrm>
            <a:off x="6828393" y="3616704"/>
            <a:ext cx="3711595" cy="2377457"/>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任意多边形 14">
            <a:extLst>
              <a:ext uri="{FF2B5EF4-FFF2-40B4-BE49-F238E27FC236}">
                <a16:creationId xmlns:a16="http://schemas.microsoft.com/office/drawing/2014/main" id="{DD970E9A-C1C2-D82F-E768-C9FAEDBB1DC7}"/>
              </a:ext>
            </a:extLst>
          </p:cNvPr>
          <p:cNvSpPr/>
          <p:nvPr/>
        </p:nvSpPr>
        <p:spPr>
          <a:xfrm>
            <a:off x="6855178" y="3663726"/>
            <a:ext cx="1947555" cy="1796209"/>
          </a:xfrm>
          <a:custGeom>
            <a:avLst/>
            <a:gdLst>
              <a:gd name="connsiteX0" fmla="*/ 0 w 3552094"/>
              <a:gd name="connsiteY0" fmla="*/ 0 h 3276059"/>
              <a:gd name="connsiteX1" fmla="*/ 3240548 w 3552094"/>
              <a:gd name="connsiteY1" fmla="*/ 0 h 3276059"/>
              <a:gd name="connsiteX2" fmla="*/ 3291131 w 3552094"/>
              <a:gd name="connsiteY2" fmla="*/ 83263 h 3276059"/>
              <a:gd name="connsiteX3" fmla="*/ 3552094 w 3552094"/>
              <a:gd name="connsiteY3" fmla="*/ 1113884 h 3276059"/>
              <a:gd name="connsiteX4" fmla="*/ 1389919 w 3552094"/>
              <a:gd name="connsiteY4" fmla="*/ 3276059 h 3276059"/>
              <a:gd name="connsiteX5" fmla="*/ 14575 w 3552094"/>
              <a:gd name="connsiteY5" fmla="*/ 2782323 h 3276059"/>
              <a:gd name="connsiteX6" fmla="*/ 0 w 3552094"/>
              <a:gd name="connsiteY6" fmla="*/ 2769077 h 327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94" h="3276059">
                <a:moveTo>
                  <a:pt x="0" y="0"/>
                </a:moveTo>
                <a:lnTo>
                  <a:pt x="3240548" y="0"/>
                </a:lnTo>
                <a:lnTo>
                  <a:pt x="3291131" y="83263"/>
                </a:lnTo>
                <a:cubicBezTo>
                  <a:pt x="3457559" y="389629"/>
                  <a:pt x="3552094" y="740717"/>
                  <a:pt x="3552094" y="1113884"/>
                </a:cubicBezTo>
                <a:cubicBezTo>
                  <a:pt x="3552094" y="2308020"/>
                  <a:pt x="2584055" y="3276059"/>
                  <a:pt x="1389919" y="3276059"/>
                </a:cubicBezTo>
                <a:cubicBezTo>
                  <a:pt x="867485" y="3276059"/>
                  <a:pt x="388327" y="3090770"/>
                  <a:pt x="14575" y="2782323"/>
                </a:cubicBezTo>
                <a:lnTo>
                  <a:pt x="0" y="2769077"/>
                </a:lnTo>
                <a:close/>
              </a:path>
            </a:pathLst>
          </a:cu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2" name="文本框 11">
            <a:extLst>
              <a:ext uri="{FF2B5EF4-FFF2-40B4-BE49-F238E27FC236}">
                <a16:creationId xmlns:a16="http://schemas.microsoft.com/office/drawing/2014/main" id="{02678587-270E-7517-9972-834ACCD21B42}"/>
              </a:ext>
            </a:extLst>
          </p:cNvPr>
          <p:cNvSpPr txBox="1"/>
          <p:nvPr/>
        </p:nvSpPr>
        <p:spPr>
          <a:xfrm>
            <a:off x="7205690" y="3996597"/>
            <a:ext cx="1210588" cy="707886"/>
          </a:xfrm>
          <a:prstGeom prst="rect">
            <a:avLst/>
          </a:prstGeom>
          <a:noFill/>
        </p:spPr>
        <p:txBody>
          <a:bodyPr wrap="none" rtlCol="0">
            <a:spAutoFit/>
          </a:bodyPr>
          <a:lstStyle/>
          <a:p>
            <a:r>
              <a:rPr lang="en-US" altLang="zh-CN" sz="24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rPr>
              <a:t>MO </a:t>
            </a:r>
          </a:p>
          <a:p>
            <a:r>
              <a:rPr lang="en-US" altLang="zh-CN" sz="16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rPr>
              <a:t>Application</a:t>
            </a:r>
            <a:endParaRPr lang="en-US" altLang="zh-CN" sz="10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13" name="矩形 12">
            <a:extLst>
              <a:ext uri="{FF2B5EF4-FFF2-40B4-BE49-F238E27FC236}">
                <a16:creationId xmlns:a16="http://schemas.microsoft.com/office/drawing/2014/main" id="{A92EFBC0-2C8F-FE51-4DEA-ED54527F9F89}"/>
              </a:ext>
            </a:extLst>
          </p:cNvPr>
          <p:cNvSpPr/>
          <p:nvPr/>
        </p:nvSpPr>
        <p:spPr>
          <a:xfrm>
            <a:off x="7205690" y="4751079"/>
            <a:ext cx="819391" cy="307777"/>
          </a:xfrm>
          <a:prstGeom prst="rect">
            <a:avLst/>
          </a:prstGeom>
        </p:spPr>
        <p:txBody>
          <a:bodyPr wrap="none">
            <a:spAutoFit/>
          </a:bodyPr>
          <a:lstStyle/>
          <a:p>
            <a:r>
              <a:rPr lang="en-US" altLang="zh-CN" sz="14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rPr>
              <a:t>Ver 1.20</a:t>
            </a:r>
            <a:endParaRPr lang="en-US" altLang="zh-CN" sz="9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endParaRPr>
          </a:p>
        </p:txBody>
      </p:sp>
      <p:pic>
        <p:nvPicPr>
          <p:cNvPr id="14" name="图片 13">
            <a:extLst>
              <a:ext uri="{FF2B5EF4-FFF2-40B4-BE49-F238E27FC236}">
                <a16:creationId xmlns:a16="http://schemas.microsoft.com/office/drawing/2014/main" id="{037462DB-8E2F-E63D-7F46-7978285BC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7568" y="2844938"/>
            <a:ext cx="5892635" cy="3928423"/>
          </a:xfrm>
          <a:prstGeom prst="rect">
            <a:avLst/>
          </a:prstGeom>
        </p:spPr>
      </p:pic>
    </p:spTree>
    <p:extLst>
      <p:ext uri="{BB962C8B-B14F-4D97-AF65-F5344CB8AC3E}">
        <p14:creationId xmlns:p14="http://schemas.microsoft.com/office/powerpoint/2010/main" val="23364764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498621"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第</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4.2.3</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节 网络链路争用协议</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6" name="文本框 5">
            <a:extLst>
              <a:ext uri="{FF2B5EF4-FFF2-40B4-BE49-F238E27FC236}">
                <a16:creationId xmlns:a16="http://schemas.microsoft.com/office/drawing/2014/main" id="{083BA944-B69B-0FC8-7983-C10F09510B53}"/>
              </a:ext>
            </a:extLst>
          </p:cNvPr>
          <p:cNvSpPr txBox="1"/>
          <p:nvPr/>
        </p:nvSpPr>
        <p:spPr>
          <a:xfrm>
            <a:off x="2209800" y="1582950"/>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什么是无冲突协议？</a:t>
            </a:r>
          </a:p>
        </p:txBody>
      </p:sp>
      <p:sp>
        <p:nvSpPr>
          <p:cNvPr id="7" name="椭圆 6">
            <a:extLst>
              <a:ext uri="{FF2B5EF4-FFF2-40B4-BE49-F238E27FC236}">
                <a16:creationId xmlns:a16="http://schemas.microsoft.com/office/drawing/2014/main" id="{49DD7E9A-7125-93FA-44E0-DE050A75BDC3}"/>
              </a:ext>
            </a:extLst>
          </p:cNvPr>
          <p:cNvSpPr/>
          <p:nvPr/>
        </p:nvSpPr>
        <p:spPr>
          <a:xfrm>
            <a:off x="907813" y="1395838"/>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2</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15" name="矩形 14">
            <a:extLst>
              <a:ext uri="{FF2B5EF4-FFF2-40B4-BE49-F238E27FC236}">
                <a16:creationId xmlns:a16="http://schemas.microsoft.com/office/drawing/2014/main" id="{E1FC0B76-12F3-5699-3141-2D16AEE9CBFD}"/>
              </a:ext>
            </a:extLst>
          </p:cNvPr>
          <p:cNvSpPr/>
          <p:nvPr/>
        </p:nvSpPr>
        <p:spPr>
          <a:xfrm>
            <a:off x="666115" y="2717342"/>
            <a:ext cx="2430780" cy="3395137"/>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6" name="矩形 15">
            <a:extLst>
              <a:ext uri="{FF2B5EF4-FFF2-40B4-BE49-F238E27FC236}">
                <a16:creationId xmlns:a16="http://schemas.microsoft.com/office/drawing/2014/main" id="{BEF131C6-EE67-926D-53CF-8BBB0D55DEA8}"/>
              </a:ext>
            </a:extLst>
          </p:cNvPr>
          <p:cNvSpPr/>
          <p:nvPr/>
        </p:nvSpPr>
        <p:spPr>
          <a:xfrm>
            <a:off x="3411220" y="2735757"/>
            <a:ext cx="2430780" cy="3393199"/>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矩形 16">
            <a:extLst>
              <a:ext uri="{FF2B5EF4-FFF2-40B4-BE49-F238E27FC236}">
                <a16:creationId xmlns:a16="http://schemas.microsoft.com/office/drawing/2014/main" id="{937DCF2F-8484-008F-6D0A-FF49E20C5BE5}"/>
              </a:ext>
            </a:extLst>
          </p:cNvPr>
          <p:cNvSpPr/>
          <p:nvPr/>
        </p:nvSpPr>
        <p:spPr>
          <a:xfrm>
            <a:off x="6156960" y="2725597"/>
            <a:ext cx="2430780" cy="3393199"/>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矩形 17">
            <a:extLst>
              <a:ext uri="{FF2B5EF4-FFF2-40B4-BE49-F238E27FC236}">
                <a16:creationId xmlns:a16="http://schemas.microsoft.com/office/drawing/2014/main" id="{F02416EC-506B-FAF0-CA1A-9280A1AAB484}"/>
              </a:ext>
            </a:extLst>
          </p:cNvPr>
          <p:cNvSpPr/>
          <p:nvPr/>
        </p:nvSpPr>
        <p:spPr>
          <a:xfrm>
            <a:off x="8902700" y="2730677"/>
            <a:ext cx="2430780" cy="338545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9" name="文本框 18">
            <a:extLst>
              <a:ext uri="{FF2B5EF4-FFF2-40B4-BE49-F238E27FC236}">
                <a16:creationId xmlns:a16="http://schemas.microsoft.com/office/drawing/2014/main" id="{7B3F865C-95AC-E792-3819-ACCB6AA14162}"/>
              </a:ext>
            </a:extLst>
          </p:cNvPr>
          <p:cNvSpPr txBox="1"/>
          <p:nvPr/>
        </p:nvSpPr>
        <p:spPr>
          <a:xfrm>
            <a:off x="835584" y="2907613"/>
            <a:ext cx="2072692" cy="2614690"/>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采用无冲突协议的局域网中的每个节点，按照特定仲裁策略来完成发送过程，避免了数据发送过程中冲突的产生。</a:t>
            </a:r>
          </a:p>
        </p:txBody>
      </p:sp>
      <p:sp>
        <p:nvSpPr>
          <p:cNvPr id="20" name="文本框 19">
            <a:extLst>
              <a:ext uri="{FF2B5EF4-FFF2-40B4-BE49-F238E27FC236}">
                <a16:creationId xmlns:a16="http://schemas.microsoft.com/office/drawing/2014/main" id="{49449722-91AD-5984-8CC3-CE8A6AA9F8D2}"/>
              </a:ext>
            </a:extLst>
          </p:cNvPr>
          <p:cNvSpPr txBox="1"/>
          <p:nvPr/>
        </p:nvSpPr>
        <p:spPr>
          <a:xfrm>
            <a:off x="3572071" y="2946498"/>
            <a:ext cx="2072692" cy="2980303"/>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令牌协议是一种典型的无冲突协议，基本思想一个节点要发送数据，必须首先截获令牌（</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token</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，一种特殊的数据帧），这点类似于接力赛跑。</a:t>
            </a:r>
          </a:p>
        </p:txBody>
      </p:sp>
      <p:sp>
        <p:nvSpPr>
          <p:cNvPr id="21" name="文本框 20">
            <a:extLst>
              <a:ext uri="{FF2B5EF4-FFF2-40B4-BE49-F238E27FC236}">
                <a16:creationId xmlns:a16="http://schemas.microsoft.com/office/drawing/2014/main" id="{C77EE698-B280-C318-C31C-07875404C327}"/>
              </a:ext>
            </a:extLst>
          </p:cNvPr>
          <p:cNvSpPr txBox="1"/>
          <p:nvPr/>
        </p:nvSpPr>
        <p:spPr>
          <a:xfrm>
            <a:off x="6298142" y="2950997"/>
            <a:ext cx="2072692" cy="1883464"/>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由于网络中只有一个令牌，因此在任何时刻只可能有一个节点发送数据，从而不会产生冲突。</a:t>
            </a:r>
          </a:p>
        </p:txBody>
      </p:sp>
      <p:sp>
        <p:nvSpPr>
          <p:cNvPr id="22" name="文本框 21">
            <a:extLst>
              <a:ext uri="{FF2B5EF4-FFF2-40B4-BE49-F238E27FC236}">
                <a16:creationId xmlns:a16="http://schemas.microsoft.com/office/drawing/2014/main" id="{5F33C58A-E519-A543-302D-1C278E436097}"/>
              </a:ext>
            </a:extLst>
          </p:cNvPr>
          <p:cNvSpPr txBox="1"/>
          <p:nvPr/>
        </p:nvSpPr>
        <p:spPr>
          <a:xfrm>
            <a:off x="9067802" y="2946498"/>
            <a:ext cx="2072692" cy="1883464"/>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典型的无冲突协议网络包括令牌总线</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(Token Bus)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网和令牌环</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(Token Ring)</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网。</a:t>
            </a:r>
          </a:p>
        </p:txBody>
      </p:sp>
      <p:cxnSp>
        <p:nvCxnSpPr>
          <p:cNvPr id="23" name="直接连接符 22">
            <a:extLst>
              <a:ext uri="{FF2B5EF4-FFF2-40B4-BE49-F238E27FC236}">
                <a16:creationId xmlns:a16="http://schemas.microsoft.com/office/drawing/2014/main" id="{05BC90C9-B3DD-12C0-629E-58D551920ED6}"/>
              </a:ext>
            </a:extLst>
          </p:cNvPr>
          <p:cNvCxnSpPr/>
          <p:nvPr/>
        </p:nvCxnSpPr>
        <p:spPr>
          <a:xfrm>
            <a:off x="9434830" y="4991277"/>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E74F6348-C95A-DB52-D207-8DF563D13B0F}"/>
              </a:ext>
            </a:extLst>
          </p:cNvPr>
          <p:cNvCxnSpPr/>
          <p:nvPr/>
        </p:nvCxnSpPr>
        <p:spPr>
          <a:xfrm>
            <a:off x="9434830" y="5191937"/>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01CDCC0A-8718-F90E-D7FF-538289D45548}"/>
              </a:ext>
            </a:extLst>
          </p:cNvPr>
          <p:cNvCxnSpPr/>
          <p:nvPr/>
        </p:nvCxnSpPr>
        <p:spPr>
          <a:xfrm>
            <a:off x="9434830" y="5392597"/>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AC01CC17-741B-02A5-F709-42815D32D27B}"/>
              </a:ext>
            </a:extLst>
          </p:cNvPr>
          <p:cNvCxnSpPr/>
          <p:nvPr/>
        </p:nvCxnSpPr>
        <p:spPr>
          <a:xfrm>
            <a:off x="9434830" y="5593257"/>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7EF6BB08-98F1-7258-1855-D3A8C577DA36}"/>
              </a:ext>
            </a:extLst>
          </p:cNvPr>
          <p:cNvCxnSpPr/>
          <p:nvPr/>
        </p:nvCxnSpPr>
        <p:spPr>
          <a:xfrm>
            <a:off x="9434830" y="5793917"/>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36BC83F1-EF2F-C11A-C08D-17B8B9ECC22E}"/>
              </a:ext>
            </a:extLst>
          </p:cNvPr>
          <p:cNvCxnSpPr/>
          <p:nvPr/>
        </p:nvCxnSpPr>
        <p:spPr>
          <a:xfrm>
            <a:off x="6736715" y="4991277"/>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7773E901-239F-DBA8-C477-330510CC7E79}"/>
              </a:ext>
            </a:extLst>
          </p:cNvPr>
          <p:cNvCxnSpPr/>
          <p:nvPr/>
        </p:nvCxnSpPr>
        <p:spPr>
          <a:xfrm>
            <a:off x="6736715" y="5191937"/>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0EBDC9A0-7CB2-A29C-06ED-C2DB5AAA1A13}"/>
              </a:ext>
            </a:extLst>
          </p:cNvPr>
          <p:cNvCxnSpPr/>
          <p:nvPr/>
        </p:nvCxnSpPr>
        <p:spPr>
          <a:xfrm>
            <a:off x="6736715" y="5392597"/>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04CA0D8F-C657-CFA5-2449-C37AFC477DB0}"/>
              </a:ext>
            </a:extLst>
          </p:cNvPr>
          <p:cNvCxnSpPr/>
          <p:nvPr/>
        </p:nvCxnSpPr>
        <p:spPr>
          <a:xfrm>
            <a:off x="6736715" y="5593257"/>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9682F6E3-F001-7B2B-E2C5-58D44CC88280}"/>
              </a:ext>
            </a:extLst>
          </p:cNvPr>
          <p:cNvCxnSpPr/>
          <p:nvPr/>
        </p:nvCxnSpPr>
        <p:spPr>
          <a:xfrm>
            <a:off x="6736715" y="5793917"/>
            <a:ext cx="148653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01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211596" y="139773"/>
            <a:ext cx="7281545" cy="583565"/>
          </a:xfrm>
          <a:prstGeom prst="rect">
            <a:avLst/>
          </a:prstGeom>
        </p:spPr>
        <p:txBody>
          <a:bodyPr wrap="none">
            <a:spAutoFit/>
          </a:bodyPr>
          <a:lstStyle/>
          <a:p>
            <a:pPr algn="l"/>
            <a:r>
              <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第4.1节  计算机网络的概念和体系结构</a:t>
            </a:r>
          </a:p>
        </p:txBody>
      </p:sp>
      <p:sp>
        <p:nvSpPr>
          <p:cNvPr id="5" name="平行四边形 4"/>
          <p:cNvSpPr/>
          <p:nvPr/>
        </p:nvSpPr>
        <p:spPr>
          <a:xfrm>
            <a:off x="6538124" y="2039437"/>
            <a:ext cx="2286000" cy="1730651"/>
          </a:xfrm>
          <a:prstGeom prst="parallelogram">
            <a:avLst>
              <a:gd name="adj" fmla="val 63835"/>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 name="平行四边形 5"/>
          <p:cNvSpPr/>
          <p:nvPr/>
        </p:nvSpPr>
        <p:spPr>
          <a:xfrm>
            <a:off x="7203966" y="2994350"/>
            <a:ext cx="2286000" cy="1730651"/>
          </a:xfrm>
          <a:prstGeom prst="parallelogram">
            <a:avLst>
              <a:gd name="adj" fmla="val 63835"/>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平行四边形 6"/>
          <p:cNvSpPr/>
          <p:nvPr/>
        </p:nvSpPr>
        <p:spPr>
          <a:xfrm>
            <a:off x="9079938" y="2129024"/>
            <a:ext cx="2286000" cy="1730651"/>
          </a:xfrm>
          <a:prstGeom prst="parallelogram">
            <a:avLst>
              <a:gd name="adj" fmla="val 63835"/>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平行四边形 16"/>
          <p:cNvSpPr/>
          <p:nvPr/>
        </p:nvSpPr>
        <p:spPr>
          <a:xfrm>
            <a:off x="7936938" y="3994692"/>
            <a:ext cx="2286000" cy="1730651"/>
          </a:xfrm>
          <a:prstGeom prst="parallelogram">
            <a:avLst>
              <a:gd name="adj" fmla="val 6383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文本框 7"/>
          <p:cNvSpPr txBox="1"/>
          <p:nvPr/>
        </p:nvSpPr>
        <p:spPr>
          <a:xfrm>
            <a:off x="1426482" y="1765171"/>
            <a:ext cx="4978637" cy="3733165"/>
          </a:xfrm>
          <a:prstGeom prst="rect">
            <a:avLst/>
          </a:prstGeom>
          <a:noFill/>
        </p:spPr>
        <p:txBody>
          <a:bodyPr wrap="square">
            <a:spAutoFit/>
          </a:bodyPr>
          <a:lstStyle/>
          <a:p>
            <a:pPr fontAlgn="auto">
              <a:lnSpc>
                <a:spcPct val="132000"/>
              </a:lnSpc>
              <a:spcBef>
                <a:spcPts val="1200"/>
              </a:spcBef>
              <a:spcAft>
                <a:spcPts val="600"/>
              </a:spcAft>
            </a:pPr>
            <a:r>
              <a:rPr lang="zh-CN" altLang="en-US" sz="2400" dirty="0">
                <a:latin typeface="微软雅黑" panose="020B0503020204020204" pitchFamily="34" charset="-122"/>
                <a:ea typeface="微软雅黑" panose="020B0503020204020204" pitchFamily="34" charset="-122"/>
              </a:rPr>
              <a:t>本节讲述计算机网络的基本概念和分类、计算机网络体系结构、计算机网络的数据封装过程。</a:t>
            </a:r>
          </a:p>
          <a:p>
            <a:pPr fontAlgn="auto">
              <a:lnSpc>
                <a:spcPct val="132000"/>
              </a:lnSpc>
              <a:spcBef>
                <a:spcPts val="1200"/>
              </a:spcBef>
              <a:spcAft>
                <a:spcPts val="600"/>
              </a:spcAft>
            </a:pPr>
            <a:r>
              <a:rPr lang="zh-CN" altLang="en-US" sz="2400" dirty="0">
                <a:latin typeface="微软雅黑" panose="020B0503020204020204" pitchFamily="34" charset="-122"/>
                <a:ea typeface="微软雅黑" panose="020B0503020204020204" pitchFamily="34" charset="-122"/>
              </a:rPr>
              <a:t>通过本节学习，学生能够理解计算机网络的基本概念、计算机网络的分层体系、计算机网络的数据传输（发送和接收）过程。</a:t>
            </a:r>
          </a:p>
        </p:txBody>
      </p:sp>
      <p:sp>
        <p:nvSpPr>
          <p:cNvPr id="9" name="椭圆 8"/>
          <p:cNvSpPr/>
          <p:nvPr/>
        </p:nvSpPr>
        <p:spPr>
          <a:xfrm>
            <a:off x="763673" y="1859025"/>
            <a:ext cx="540000" cy="540000"/>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0" name="椭圆 9"/>
          <p:cNvSpPr/>
          <p:nvPr/>
        </p:nvSpPr>
        <p:spPr>
          <a:xfrm>
            <a:off x="763673" y="3690365"/>
            <a:ext cx="540000" cy="540000"/>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211596" y="139773"/>
            <a:ext cx="4623382"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什么是</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CSMA/CD</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协议？</a:t>
            </a:r>
          </a:p>
        </p:txBody>
      </p:sp>
      <p:sp>
        <p:nvSpPr>
          <p:cNvPr id="38" name="文本框 37"/>
          <p:cNvSpPr txBox="1"/>
          <p:nvPr/>
        </p:nvSpPr>
        <p:spPr>
          <a:xfrm>
            <a:off x="990599" y="2277036"/>
            <a:ext cx="5187950" cy="457498"/>
          </a:xfrm>
          <a:prstGeom prst="rect">
            <a:avLst/>
          </a:prstGeom>
          <a:noFill/>
        </p:spPr>
        <p:txBody>
          <a:bodyPr wrap="square" rtlCol="0">
            <a:spAutoFit/>
          </a:bodyPr>
          <a:lstStyle/>
          <a:p>
            <a:pPr algn="l" fontAlgn="auto">
              <a:lnSpc>
                <a:spcPct val="132000"/>
              </a:lnSpc>
            </a:pPr>
            <a:r>
              <a:rPr lang="zh-CN" altLang="en-US" sz="2000" b="1" dirty="0">
                <a:latin typeface="Segoe UI" panose="020B0502040204020203" pitchFamily="34" charset="0"/>
                <a:ea typeface="微软雅黑" panose="020B0503020204020204" pitchFamily="34" charset="-122"/>
                <a:cs typeface="+mn-ea"/>
                <a:sym typeface="Segoe UI" panose="020B0502040204020203" pitchFamily="34" charset="0"/>
              </a:rPr>
              <a:t>其工作过程如下：</a:t>
            </a:r>
          </a:p>
        </p:txBody>
      </p:sp>
      <p:sp>
        <p:nvSpPr>
          <p:cNvPr id="11" name="文本框 10">
            <a:extLst>
              <a:ext uri="{FF2B5EF4-FFF2-40B4-BE49-F238E27FC236}">
                <a16:creationId xmlns:a16="http://schemas.microsoft.com/office/drawing/2014/main" id="{01917505-4A2D-2E69-2D8C-A2E8B65F1A51}"/>
              </a:ext>
            </a:extLst>
          </p:cNvPr>
          <p:cNvSpPr txBox="1"/>
          <p:nvPr/>
        </p:nvSpPr>
        <p:spPr>
          <a:xfrm>
            <a:off x="990599" y="1248790"/>
            <a:ext cx="10633071" cy="863763"/>
          </a:xfrm>
          <a:prstGeom prst="rect">
            <a:avLst/>
          </a:prstGeom>
          <a:noFill/>
        </p:spPr>
        <p:txBody>
          <a:bodyPr wrap="square" rtlCol="0">
            <a:spAutoFit/>
          </a:bodyPr>
          <a:lstStyle/>
          <a:p>
            <a:pPr algn="l" fontAlgn="auto">
              <a:lnSpc>
                <a:spcPct val="132000"/>
              </a:lnSpc>
            </a:pP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CSMA/CD</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是一种冲突检测（</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Collision Detection</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CD</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）的载波监听多路访问的方法。</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CSMA/CD</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的工作流程如图所示。</a:t>
            </a:r>
          </a:p>
        </p:txBody>
      </p:sp>
      <p:sp>
        <p:nvSpPr>
          <p:cNvPr id="12" name="文本框 11">
            <a:extLst>
              <a:ext uri="{FF2B5EF4-FFF2-40B4-BE49-F238E27FC236}">
                <a16:creationId xmlns:a16="http://schemas.microsoft.com/office/drawing/2014/main" id="{7FBEA7BD-CCCE-74FE-3871-CBD795A1A69C}"/>
              </a:ext>
            </a:extLst>
          </p:cNvPr>
          <p:cNvSpPr txBox="1"/>
          <p:nvPr/>
        </p:nvSpPr>
        <p:spPr>
          <a:xfrm>
            <a:off x="1719781" y="2899017"/>
            <a:ext cx="4206566" cy="3126497"/>
          </a:xfrm>
          <a:prstGeom prst="rect">
            <a:avLst/>
          </a:prstGeom>
          <a:noFill/>
        </p:spPr>
        <p:txBody>
          <a:bodyPr wrap="square">
            <a:spAutoFit/>
          </a:bodyPr>
          <a:lstStyle/>
          <a:p>
            <a:pPr fontAlgn="auto">
              <a:lnSpc>
                <a:spcPct val="132000"/>
              </a:lnSpc>
              <a:spcBef>
                <a:spcPts val="1200"/>
              </a:spcBef>
              <a:spcAft>
                <a:spcPts val="600"/>
              </a:spcAft>
            </a:pPr>
            <a:r>
              <a:rPr lang="zh-CN" altLang="en-US" sz="2000" dirty="0">
                <a:latin typeface="微软雅黑" panose="020B0503020204020204" pitchFamily="34" charset="-122"/>
                <a:ea typeface="微软雅黑" panose="020B0503020204020204" pitchFamily="34" charset="-122"/>
              </a:rPr>
              <a:t>网络节点发送前，首先监听信道是否有载波，如果信道无载波（即空闲），则开始数据传输；</a:t>
            </a:r>
          </a:p>
          <a:p>
            <a:pPr fontAlgn="auto">
              <a:lnSpc>
                <a:spcPct val="132000"/>
              </a:lnSpc>
              <a:spcBef>
                <a:spcPts val="1200"/>
              </a:spcBef>
              <a:spcAft>
                <a:spcPts val="600"/>
              </a:spcAft>
            </a:pPr>
            <a:r>
              <a:rPr lang="zh-CN" altLang="en-US" sz="2000" dirty="0">
                <a:latin typeface="微软雅黑" panose="020B0503020204020204" pitchFamily="34" charset="-122"/>
                <a:ea typeface="微软雅黑" panose="020B0503020204020204" pitchFamily="34" charset="-122"/>
              </a:rPr>
              <a:t>如果有载波则坚持等待；当帧的最后一个数据位传输完成后，应等待至少</a:t>
            </a:r>
            <a:r>
              <a:rPr lang="en-US" altLang="zh-CN" sz="2000" dirty="0">
                <a:latin typeface="微软雅黑" panose="020B0503020204020204" pitchFamily="34" charset="-122"/>
                <a:ea typeface="微软雅黑" panose="020B0503020204020204" pitchFamily="34" charset="-122"/>
              </a:rPr>
              <a:t>9.6μs</a:t>
            </a:r>
            <a:r>
              <a:rPr lang="zh-CN" altLang="en-US" sz="2000" dirty="0">
                <a:latin typeface="微软雅黑" panose="020B0503020204020204" pitchFamily="34" charset="-122"/>
                <a:ea typeface="微软雅黑" panose="020B0503020204020204" pitchFamily="34" charset="-122"/>
              </a:rPr>
              <a:t>，以提供适当的帧间间隔，随后才能开始下一次的传输。</a:t>
            </a:r>
          </a:p>
        </p:txBody>
      </p:sp>
      <p:sp>
        <p:nvSpPr>
          <p:cNvPr id="13" name="椭圆 12">
            <a:extLst>
              <a:ext uri="{FF2B5EF4-FFF2-40B4-BE49-F238E27FC236}">
                <a16:creationId xmlns:a16="http://schemas.microsoft.com/office/drawing/2014/main" id="{CFB772CB-5BC9-FCA3-FD87-E5ECBF7C0ACC}"/>
              </a:ext>
            </a:extLst>
          </p:cNvPr>
          <p:cNvSpPr/>
          <p:nvPr/>
        </p:nvSpPr>
        <p:spPr>
          <a:xfrm>
            <a:off x="1056971" y="2992871"/>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4" name="椭圆 13">
            <a:extLst>
              <a:ext uri="{FF2B5EF4-FFF2-40B4-BE49-F238E27FC236}">
                <a16:creationId xmlns:a16="http://schemas.microsoft.com/office/drawing/2014/main" id="{CF543AA8-6F63-A337-BCD4-6827C2E0955A}"/>
              </a:ext>
            </a:extLst>
          </p:cNvPr>
          <p:cNvSpPr/>
          <p:nvPr/>
        </p:nvSpPr>
        <p:spPr>
          <a:xfrm>
            <a:off x="1056971" y="4513463"/>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pic>
        <p:nvPicPr>
          <p:cNvPr id="15" name="Picture 2">
            <a:extLst>
              <a:ext uri="{FF2B5EF4-FFF2-40B4-BE49-F238E27FC236}">
                <a16:creationId xmlns:a16="http://schemas.microsoft.com/office/drawing/2014/main" id="{51BD9011-4133-419F-81E6-77C59F4BF1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7218" y="1932931"/>
            <a:ext cx="3730360" cy="456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498621"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第</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4.4.4</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节 网络资源共享协议</a:t>
            </a:r>
          </a:p>
        </p:txBody>
      </p:sp>
      <p:sp>
        <p:nvSpPr>
          <p:cNvPr id="52" name="文本框 51">
            <a:extLst>
              <a:ext uri="{FF2B5EF4-FFF2-40B4-BE49-F238E27FC236}">
                <a16:creationId xmlns:a16="http://schemas.microsoft.com/office/drawing/2014/main" id="{54224CE2-E93C-3AA6-7702-2DBE413881DD}"/>
              </a:ext>
            </a:extLst>
          </p:cNvPr>
          <p:cNvSpPr txBox="1"/>
          <p:nvPr/>
        </p:nvSpPr>
        <p:spPr>
          <a:xfrm>
            <a:off x="1719780" y="1449783"/>
            <a:ext cx="9218513" cy="1501437"/>
          </a:xfrm>
          <a:prstGeom prst="rect">
            <a:avLst/>
          </a:prstGeom>
          <a:noFill/>
        </p:spPr>
        <p:txBody>
          <a:bodyPr wrap="square">
            <a:spAutoFit/>
          </a:bodyPr>
          <a:lstStyle/>
          <a:p>
            <a:pPr fontAlgn="auto">
              <a:lnSpc>
                <a:spcPct val="132000"/>
              </a:lnSpc>
              <a:spcBef>
                <a:spcPts val="1200"/>
              </a:spcBef>
              <a:spcAft>
                <a:spcPts val="600"/>
              </a:spcAft>
            </a:pPr>
            <a:r>
              <a:rPr lang="zh-CN" altLang="en-US" sz="2000" dirty="0">
                <a:latin typeface="微软雅黑" panose="020B0503020204020204" pitchFamily="34" charset="-122"/>
                <a:ea typeface="微软雅黑" panose="020B0503020204020204" pitchFamily="34" charset="-122"/>
              </a:rPr>
              <a:t>计算机网络的主要目标就是实现资源共享。</a:t>
            </a:r>
          </a:p>
          <a:p>
            <a:pPr fontAlgn="auto">
              <a:lnSpc>
                <a:spcPct val="132000"/>
              </a:lnSpc>
              <a:spcBef>
                <a:spcPts val="1200"/>
              </a:spcBef>
              <a:spcAft>
                <a:spcPts val="600"/>
              </a:spcAft>
            </a:pPr>
            <a:r>
              <a:rPr lang="zh-CN" altLang="en-US" sz="2000" dirty="0">
                <a:latin typeface="微软雅黑" panose="020B0503020204020204" pitchFamily="34" charset="-122"/>
                <a:ea typeface="微软雅黑" panose="020B0503020204020204" pitchFamily="34" charset="-122"/>
              </a:rPr>
              <a:t>针对不同的资源共享模式，由于历史原因和技术差异，导致存在多种协议共存的局面。表给出了几种常用的网络资源共享协议的概要信息</a:t>
            </a:r>
          </a:p>
        </p:txBody>
      </p:sp>
      <p:sp>
        <p:nvSpPr>
          <p:cNvPr id="53" name="椭圆 52">
            <a:extLst>
              <a:ext uri="{FF2B5EF4-FFF2-40B4-BE49-F238E27FC236}">
                <a16:creationId xmlns:a16="http://schemas.microsoft.com/office/drawing/2014/main" id="{48D6C4A2-4ABD-C9DC-F508-295812E23E56}"/>
              </a:ext>
            </a:extLst>
          </p:cNvPr>
          <p:cNvSpPr/>
          <p:nvPr/>
        </p:nvSpPr>
        <p:spPr>
          <a:xfrm>
            <a:off x="1056971" y="1396991"/>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4" name="椭圆 53">
            <a:extLst>
              <a:ext uri="{FF2B5EF4-FFF2-40B4-BE49-F238E27FC236}">
                <a16:creationId xmlns:a16="http://schemas.microsoft.com/office/drawing/2014/main" id="{C25C1E70-7069-E6E1-D8D3-963549FA7919}"/>
              </a:ext>
            </a:extLst>
          </p:cNvPr>
          <p:cNvSpPr/>
          <p:nvPr/>
        </p:nvSpPr>
        <p:spPr>
          <a:xfrm>
            <a:off x="1056971" y="2210218"/>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pic>
        <p:nvPicPr>
          <p:cNvPr id="55" name="Picture 2">
            <a:extLst>
              <a:ext uri="{FF2B5EF4-FFF2-40B4-BE49-F238E27FC236}">
                <a16:creationId xmlns:a16="http://schemas.microsoft.com/office/drawing/2014/main" id="{CB31947E-B568-584A-60FF-4597190A6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859" y="3107080"/>
            <a:ext cx="7284273" cy="3435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97888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788846"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1</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）资源搜索引擎与</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Web</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服务模型</a:t>
            </a:r>
          </a:p>
        </p:txBody>
      </p:sp>
      <p:sp>
        <p:nvSpPr>
          <p:cNvPr id="7" name="椭圆 6">
            <a:extLst>
              <a:ext uri="{FF2B5EF4-FFF2-40B4-BE49-F238E27FC236}">
                <a16:creationId xmlns:a16="http://schemas.microsoft.com/office/drawing/2014/main" id="{62CD42A8-C703-1D50-D54F-965E3413D5C1}"/>
              </a:ext>
            </a:extLst>
          </p:cNvPr>
          <p:cNvSpPr/>
          <p:nvPr/>
        </p:nvSpPr>
        <p:spPr>
          <a:xfrm>
            <a:off x="1195998" y="1739596"/>
            <a:ext cx="1540778" cy="1540778"/>
          </a:xfrm>
          <a:prstGeom prst="ellipse">
            <a:avLst/>
          </a:prstGeom>
          <a:blipFill>
            <a:blip r:embed="rId3">
              <a:extLst>
                <a:ext uri="{BEBA8EAE-BF5A-486C-A8C5-ECC9F3942E4B}">
                  <a14:imgProps xmlns:a14="http://schemas.microsoft.com/office/drawing/2010/main">
                    <a14:imgLayer r:embed="rId4">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8" name="椭圆 7">
            <a:extLst>
              <a:ext uri="{FF2B5EF4-FFF2-40B4-BE49-F238E27FC236}">
                <a16:creationId xmlns:a16="http://schemas.microsoft.com/office/drawing/2014/main" id="{6811DFEB-5F49-E485-20A8-C54B988B4DE7}"/>
              </a:ext>
            </a:extLst>
          </p:cNvPr>
          <p:cNvSpPr/>
          <p:nvPr/>
        </p:nvSpPr>
        <p:spPr>
          <a:xfrm>
            <a:off x="1202348" y="1744870"/>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9" name="椭圆 8">
            <a:extLst>
              <a:ext uri="{FF2B5EF4-FFF2-40B4-BE49-F238E27FC236}">
                <a16:creationId xmlns:a16="http://schemas.microsoft.com/office/drawing/2014/main" id="{EE289EE6-16E4-B373-B6F9-43B2AD9243D0}"/>
              </a:ext>
            </a:extLst>
          </p:cNvPr>
          <p:cNvSpPr/>
          <p:nvPr/>
        </p:nvSpPr>
        <p:spPr>
          <a:xfrm>
            <a:off x="2301297" y="1592950"/>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0" name="椭圆 10">
            <a:extLst>
              <a:ext uri="{FF2B5EF4-FFF2-40B4-BE49-F238E27FC236}">
                <a16:creationId xmlns:a16="http://schemas.microsoft.com/office/drawing/2014/main" id="{00F785AF-57CE-04E7-5151-54C828C04C20}"/>
              </a:ext>
            </a:extLst>
          </p:cNvPr>
          <p:cNvSpPr/>
          <p:nvPr/>
        </p:nvSpPr>
        <p:spPr>
          <a:xfrm>
            <a:off x="2432241" y="1752845"/>
            <a:ext cx="398513" cy="340610"/>
          </a:xfrm>
          <a:custGeom>
            <a:avLst/>
            <a:gdLst>
              <a:gd name="T0" fmla="*/ 14836 w 15142"/>
              <a:gd name="T1" fmla="*/ 4282 h 12941"/>
              <a:gd name="T2" fmla="*/ 12685 w 15142"/>
              <a:gd name="T3" fmla="*/ 661 h 12941"/>
              <a:gd name="T4" fmla="*/ 11524 w 15142"/>
              <a:gd name="T5" fmla="*/ 0 h 12941"/>
              <a:gd name="T6" fmla="*/ 3617 w 15142"/>
              <a:gd name="T7" fmla="*/ 0 h 12941"/>
              <a:gd name="T8" fmla="*/ 2457 w 15142"/>
              <a:gd name="T9" fmla="*/ 661 h 12941"/>
              <a:gd name="T10" fmla="*/ 306 w 15142"/>
              <a:gd name="T11" fmla="*/ 4283 h 12941"/>
              <a:gd name="T12" fmla="*/ 484 w 15142"/>
              <a:gd name="T13" fmla="*/ 5899 h 12941"/>
              <a:gd name="T14" fmla="*/ 6588 w 15142"/>
              <a:gd name="T15" fmla="*/ 12376 h 12941"/>
              <a:gd name="T16" fmla="*/ 8553 w 15142"/>
              <a:gd name="T17" fmla="*/ 12376 h 12941"/>
              <a:gd name="T18" fmla="*/ 14658 w 15142"/>
              <a:gd name="T19" fmla="*/ 5899 h 12941"/>
              <a:gd name="T20" fmla="*/ 14836 w 15142"/>
              <a:gd name="T21" fmla="*/ 4282 h 12941"/>
              <a:gd name="T22" fmla="*/ 11680 w 15142"/>
              <a:gd name="T23" fmla="*/ 5840 h 12941"/>
              <a:gd name="T24" fmla="*/ 8600 w 15142"/>
              <a:gd name="T25" fmla="*/ 9107 h 12941"/>
              <a:gd name="T26" fmla="*/ 6540 w 15142"/>
              <a:gd name="T27" fmla="*/ 9107 h 12941"/>
              <a:gd name="T28" fmla="*/ 3461 w 15142"/>
              <a:gd name="T29" fmla="*/ 5840 h 12941"/>
              <a:gd name="T30" fmla="*/ 3466 w 15142"/>
              <a:gd name="T31" fmla="*/ 5353 h 12941"/>
              <a:gd name="T32" fmla="*/ 3952 w 15142"/>
              <a:gd name="T33" fmla="*/ 5378 h 12941"/>
              <a:gd name="T34" fmla="*/ 7032 w 15142"/>
              <a:gd name="T35" fmla="*/ 8644 h 12941"/>
              <a:gd name="T36" fmla="*/ 8109 w 15142"/>
              <a:gd name="T37" fmla="*/ 8644 h 12941"/>
              <a:gd name="T38" fmla="*/ 11188 w 15142"/>
              <a:gd name="T39" fmla="*/ 5378 h 12941"/>
              <a:gd name="T40" fmla="*/ 11665 w 15142"/>
              <a:gd name="T41" fmla="*/ 5364 h 12941"/>
              <a:gd name="T42" fmla="*/ 11679 w 15142"/>
              <a:gd name="T43" fmla="*/ 5841 h 12941"/>
              <a:gd name="T44" fmla="*/ 11680 w 15142"/>
              <a:gd name="T45" fmla="*/ 5840 h 1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42" h="12941">
                <a:moveTo>
                  <a:pt x="14836" y="4282"/>
                </a:moveTo>
                <a:lnTo>
                  <a:pt x="12685" y="661"/>
                </a:lnTo>
                <a:cubicBezTo>
                  <a:pt x="12440" y="252"/>
                  <a:pt x="12000" y="1"/>
                  <a:pt x="11524" y="0"/>
                </a:cubicBezTo>
                <a:lnTo>
                  <a:pt x="3617" y="0"/>
                </a:lnTo>
                <a:cubicBezTo>
                  <a:pt x="3141" y="1"/>
                  <a:pt x="2701" y="252"/>
                  <a:pt x="2457" y="661"/>
                </a:cubicBezTo>
                <a:lnTo>
                  <a:pt x="306" y="4283"/>
                </a:lnTo>
                <a:cubicBezTo>
                  <a:pt x="0" y="4802"/>
                  <a:pt x="72" y="5460"/>
                  <a:pt x="484" y="5899"/>
                </a:cubicBezTo>
                <a:lnTo>
                  <a:pt x="6588" y="12376"/>
                </a:lnTo>
                <a:cubicBezTo>
                  <a:pt x="7121" y="12941"/>
                  <a:pt x="8020" y="12941"/>
                  <a:pt x="8553" y="12376"/>
                </a:cubicBezTo>
                <a:lnTo>
                  <a:pt x="14658" y="5899"/>
                </a:lnTo>
                <a:cubicBezTo>
                  <a:pt x="15070" y="5460"/>
                  <a:pt x="15142" y="4801"/>
                  <a:pt x="14836" y="4282"/>
                </a:cubicBezTo>
                <a:close/>
                <a:moveTo>
                  <a:pt x="11680" y="5840"/>
                </a:moveTo>
                <a:lnTo>
                  <a:pt x="8600" y="9107"/>
                </a:lnTo>
                <a:cubicBezTo>
                  <a:pt x="8041" y="9700"/>
                  <a:pt x="7099" y="9700"/>
                  <a:pt x="6540" y="9107"/>
                </a:cubicBezTo>
                <a:lnTo>
                  <a:pt x="3461" y="5840"/>
                </a:lnTo>
                <a:cubicBezTo>
                  <a:pt x="3324" y="5706"/>
                  <a:pt x="3326" y="5484"/>
                  <a:pt x="3466" y="5353"/>
                </a:cubicBezTo>
                <a:cubicBezTo>
                  <a:pt x="3606" y="5221"/>
                  <a:pt x="3827" y="5233"/>
                  <a:pt x="3952" y="5378"/>
                </a:cubicBezTo>
                <a:lnTo>
                  <a:pt x="7032" y="8644"/>
                </a:lnTo>
                <a:cubicBezTo>
                  <a:pt x="7324" y="8954"/>
                  <a:pt x="7817" y="8954"/>
                  <a:pt x="8109" y="8644"/>
                </a:cubicBezTo>
                <a:lnTo>
                  <a:pt x="11188" y="5378"/>
                </a:lnTo>
                <a:cubicBezTo>
                  <a:pt x="11316" y="5242"/>
                  <a:pt x="11529" y="5236"/>
                  <a:pt x="11665" y="5364"/>
                </a:cubicBezTo>
                <a:cubicBezTo>
                  <a:pt x="11801" y="5492"/>
                  <a:pt x="11807" y="5705"/>
                  <a:pt x="11679" y="5841"/>
                </a:cubicBezTo>
                <a:lnTo>
                  <a:pt x="11680" y="58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1" name="文本框 10">
            <a:extLst>
              <a:ext uri="{FF2B5EF4-FFF2-40B4-BE49-F238E27FC236}">
                <a16:creationId xmlns:a16="http://schemas.microsoft.com/office/drawing/2014/main" id="{A4900B6D-3DD6-F255-80D2-E78351704842}"/>
              </a:ext>
            </a:extLst>
          </p:cNvPr>
          <p:cNvSpPr txBox="1"/>
          <p:nvPr/>
        </p:nvSpPr>
        <p:spPr>
          <a:xfrm>
            <a:off x="891396" y="3504862"/>
            <a:ext cx="2468389" cy="1684628"/>
          </a:xfrm>
          <a:prstGeom prst="rect">
            <a:avLst/>
          </a:prstGeom>
          <a:noFill/>
        </p:spPr>
        <p:txBody>
          <a:bodyPr wrap="square" rtlCol="0">
            <a:spAutoFit/>
          </a:bodyPr>
          <a:lstStyle/>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万维网又称</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Web</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网，是一种基于超文本传输协议</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HTTP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的、全球性的、动态交互的、跨平台的分布式图形信息系统。</a:t>
            </a:r>
          </a:p>
        </p:txBody>
      </p:sp>
      <p:sp>
        <p:nvSpPr>
          <p:cNvPr id="12" name="椭圆 11">
            <a:extLst>
              <a:ext uri="{FF2B5EF4-FFF2-40B4-BE49-F238E27FC236}">
                <a16:creationId xmlns:a16="http://schemas.microsoft.com/office/drawing/2014/main" id="{362668C8-BC78-0207-053F-8088774563BE}"/>
              </a:ext>
            </a:extLst>
          </p:cNvPr>
          <p:cNvSpPr/>
          <p:nvPr/>
        </p:nvSpPr>
        <p:spPr>
          <a:xfrm>
            <a:off x="5100303" y="1730444"/>
            <a:ext cx="1547991" cy="1547991"/>
          </a:xfrm>
          <a:prstGeom prst="ellipse">
            <a:avLst/>
          </a:prstGeom>
          <a:blipFill>
            <a:blip r:embed="rId6">
              <a:extLst>
                <a:ext uri="{BEBA8EAE-BF5A-486C-A8C5-ECC9F3942E4B}">
                  <a14:imgProps xmlns:a14="http://schemas.microsoft.com/office/drawing/2010/main">
                    <a14:imgLayer r:embed="rId7">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3" name="椭圆 12">
            <a:extLst>
              <a:ext uri="{FF2B5EF4-FFF2-40B4-BE49-F238E27FC236}">
                <a16:creationId xmlns:a16="http://schemas.microsoft.com/office/drawing/2014/main" id="{F22AF45C-C79C-BB11-E493-4D2AD0CE7619}"/>
              </a:ext>
            </a:extLst>
          </p:cNvPr>
          <p:cNvSpPr/>
          <p:nvPr/>
        </p:nvSpPr>
        <p:spPr>
          <a:xfrm>
            <a:off x="5094816" y="1737657"/>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4" name="椭圆 13">
            <a:extLst>
              <a:ext uri="{FF2B5EF4-FFF2-40B4-BE49-F238E27FC236}">
                <a16:creationId xmlns:a16="http://schemas.microsoft.com/office/drawing/2014/main" id="{DC7569C5-817F-24EB-9C5C-0022FEE7F964}"/>
              </a:ext>
            </a:extLst>
          </p:cNvPr>
          <p:cNvSpPr/>
          <p:nvPr/>
        </p:nvSpPr>
        <p:spPr>
          <a:xfrm>
            <a:off x="6187271" y="1585737"/>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5" name="文本框 14">
            <a:extLst>
              <a:ext uri="{FF2B5EF4-FFF2-40B4-BE49-F238E27FC236}">
                <a16:creationId xmlns:a16="http://schemas.microsoft.com/office/drawing/2014/main" id="{0418CA0A-147D-A3B5-72CC-CE76752AABCC}"/>
              </a:ext>
            </a:extLst>
          </p:cNvPr>
          <p:cNvSpPr txBox="1"/>
          <p:nvPr/>
        </p:nvSpPr>
        <p:spPr>
          <a:xfrm>
            <a:off x="4497018" y="3504862"/>
            <a:ext cx="2657739" cy="1359603"/>
          </a:xfrm>
          <a:prstGeom prst="rect">
            <a:avLst/>
          </a:prstGeom>
          <a:noFill/>
        </p:spPr>
        <p:txBody>
          <a:bodyPr wrap="square" rtlCol="0">
            <a:spAutoFit/>
          </a:bodyPr>
          <a:lstStyle/>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万维网使用浏览器</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服务器（</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B/S</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）模型，它是对客户</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服务器（</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C/S</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）模型的一种改进，如图所示。</a:t>
            </a:r>
          </a:p>
        </p:txBody>
      </p:sp>
      <p:sp>
        <p:nvSpPr>
          <p:cNvPr id="16" name="椭圆 15">
            <a:extLst>
              <a:ext uri="{FF2B5EF4-FFF2-40B4-BE49-F238E27FC236}">
                <a16:creationId xmlns:a16="http://schemas.microsoft.com/office/drawing/2014/main" id="{FB020A0B-C01A-51FB-C4BB-2E49D2A1C639}"/>
              </a:ext>
            </a:extLst>
          </p:cNvPr>
          <p:cNvSpPr/>
          <p:nvPr/>
        </p:nvSpPr>
        <p:spPr>
          <a:xfrm>
            <a:off x="8887757" y="1723231"/>
            <a:ext cx="1547991" cy="1547991"/>
          </a:xfrm>
          <a:prstGeom prst="ellipse">
            <a:avLst/>
          </a:prstGeom>
          <a:blipFill>
            <a:blip r:embed="rId8">
              <a:extLst>
                <a:ext uri="{BEBA8EAE-BF5A-486C-A8C5-ECC9F3942E4B}">
                  <a14:imgProps xmlns:a14="http://schemas.microsoft.com/office/drawing/2010/main">
                    <a14:imgLayer r:embed="rId9">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17" name="椭圆 16">
            <a:extLst>
              <a:ext uri="{FF2B5EF4-FFF2-40B4-BE49-F238E27FC236}">
                <a16:creationId xmlns:a16="http://schemas.microsoft.com/office/drawing/2014/main" id="{C2F6B21B-7A99-BC6C-7EAE-E049FE93A368}"/>
              </a:ext>
            </a:extLst>
          </p:cNvPr>
          <p:cNvSpPr/>
          <p:nvPr/>
        </p:nvSpPr>
        <p:spPr>
          <a:xfrm>
            <a:off x="8875057" y="1730444"/>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椭圆 17">
            <a:extLst>
              <a:ext uri="{FF2B5EF4-FFF2-40B4-BE49-F238E27FC236}">
                <a16:creationId xmlns:a16="http://schemas.microsoft.com/office/drawing/2014/main" id="{835E5F3C-B451-5DC5-2F36-62DEDC88BB98}"/>
              </a:ext>
            </a:extLst>
          </p:cNvPr>
          <p:cNvSpPr/>
          <p:nvPr/>
        </p:nvSpPr>
        <p:spPr>
          <a:xfrm>
            <a:off x="9974725" y="1578524"/>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9" name="文本框 18">
            <a:extLst>
              <a:ext uri="{FF2B5EF4-FFF2-40B4-BE49-F238E27FC236}">
                <a16:creationId xmlns:a16="http://schemas.microsoft.com/office/drawing/2014/main" id="{1F0FE153-6C0F-E1F0-F264-FBBE98460A95}"/>
              </a:ext>
            </a:extLst>
          </p:cNvPr>
          <p:cNvSpPr txBox="1"/>
          <p:nvPr/>
        </p:nvSpPr>
        <p:spPr>
          <a:xfrm>
            <a:off x="7944928" y="3478192"/>
            <a:ext cx="3355676" cy="1684628"/>
          </a:xfrm>
          <a:prstGeom prst="rect">
            <a:avLst/>
          </a:prstGeom>
          <a:noFill/>
        </p:spPr>
        <p:txBody>
          <a:bodyPr wrap="square" rtlCol="0">
            <a:spAutoFit/>
          </a:bodyPr>
          <a:lstStyle/>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在</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B/S</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模型中，用户通过浏览器访问应用服务器，应用服务器通过“数据库网关”请求数据库服务器的数据服务，然后再由应用服务器把查询结果返回给用户浏览器显示出来。</a:t>
            </a:r>
          </a:p>
        </p:txBody>
      </p:sp>
      <p:sp>
        <p:nvSpPr>
          <p:cNvPr id="20" name="arrow-pointing-left-circular-button_20407">
            <a:extLst>
              <a:ext uri="{FF2B5EF4-FFF2-40B4-BE49-F238E27FC236}">
                <a16:creationId xmlns:a16="http://schemas.microsoft.com/office/drawing/2014/main" id="{BE41D68A-B2BE-266B-BE2F-714DCAF40D32}"/>
              </a:ext>
            </a:extLst>
          </p:cNvPr>
          <p:cNvSpPr>
            <a:spLocks noChangeAspect="1"/>
          </p:cNvSpPr>
          <p:nvPr/>
        </p:nvSpPr>
        <p:spPr bwMode="auto">
          <a:xfrm>
            <a:off x="6357195" y="1731523"/>
            <a:ext cx="317379" cy="354719"/>
          </a:xfrm>
          <a:custGeom>
            <a:avLst/>
            <a:gdLst>
              <a:gd name="connsiteX0" fmla="*/ 270066 w 541458"/>
              <a:gd name="connsiteY0" fmla="*/ 45979 h 605161"/>
              <a:gd name="connsiteX1" fmla="*/ 357669 w 541458"/>
              <a:gd name="connsiteY1" fmla="*/ 101865 h 605161"/>
              <a:gd name="connsiteX2" fmla="*/ 471122 w 541458"/>
              <a:gd name="connsiteY2" fmla="*/ 195009 h 605161"/>
              <a:gd name="connsiteX3" fmla="*/ 492664 w 541458"/>
              <a:gd name="connsiteY3" fmla="*/ 227967 h 605161"/>
              <a:gd name="connsiteX4" fmla="*/ 285863 w 541458"/>
              <a:gd name="connsiteY4" fmla="*/ 551819 h 605161"/>
              <a:gd name="connsiteX5" fmla="*/ 255705 w 541458"/>
              <a:gd name="connsiteY5" fmla="*/ 551819 h 605161"/>
              <a:gd name="connsiteX6" fmla="*/ 48904 w 541458"/>
              <a:gd name="connsiteY6" fmla="*/ 227967 h 605161"/>
              <a:gd name="connsiteX7" fmla="*/ 70446 w 541458"/>
              <a:gd name="connsiteY7" fmla="*/ 195009 h 605161"/>
              <a:gd name="connsiteX8" fmla="*/ 182463 w 541458"/>
              <a:gd name="connsiteY8" fmla="*/ 101865 h 605161"/>
              <a:gd name="connsiteX9" fmla="*/ 270066 w 541458"/>
              <a:gd name="connsiteY9" fmla="*/ 45979 h 605161"/>
              <a:gd name="connsiteX10" fmla="*/ 270065 w 541458"/>
              <a:gd name="connsiteY10" fmla="*/ 22931 h 605161"/>
              <a:gd name="connsiteX11" fmla="*/ 163806 w 541458"/>
              <a:gd name="connsiteY11" fmla="*/ 88858 h 605161"/>
              <a:gd name="connsiteX12" fmla="*/ 48931 w 541458"/>
              <a:gd name="connsiteY12" fmla="*/ 177715 h 605161"/>
              <a:gd name="connsiteX13" fmla="*/ 24520 w 541458"/>
              <a:gd name="connsiteY13" fmla="*/ 210678 h 605161"/>
              <a:gd name="connsiteX14" fmla="*/ 255706 w 541458"/>
              <a:gd name="connsiteY14" fmla="*/ 577573 h 605161"/>
              <a:gd name="connsiteX15" fmla="*/ 284425 w 541458"/>
              <a:gd name="connsiteY15" fmla="*/ 577573 h 605161"/>
              <a:gd name="connsiteX16" fmla="*/ 517047 w 541458"/>
              <a:gd name="connsiteY16" fmla="*/ 210678 h 605161"/>
              <a:gd name="connsiteX17" fmla="*/ 492636 w 541458"/>
              <a:gd name="connsiteY17" fmla="*/ 177715 h 605161"/>
              <a:gd name="connsiteX18" fmla="*/ 376325 w 541458"/>
              <a:gd name="connsiteY18" fmla="*/ 88858 h 605161"/>
              <a:gd name="connsiteX19" fmla="*/ 270065 w 541458"/>
              <a:gd name="connsiteY19" fmla="*/ 22931 h 605161"/>
              <a:gd name="connsiteX20" fmla="*/ 270065 w 541458"/>
              <a:gd name="connsiteY20" fmla="*/ 0 h 605161"/>
              <a:gd name="connsiteX21" fmla="*/ 514175 w 541458"/>
              <a:gd name="connsiteY21" fmla="*/ 157650 h 605161"/>
              <a:gd name="connsiteX22" fmla="*/ 541458 w 541458"/>
              <a:gd name="connsiteY22" fmla="*/ 190613 h 605161"/>
              <a:gd name="connsiteX23" fmla="*/ 282989 w 541458"/>
              <a:gd name="connsiteY23" fmla="*/ 601937 h 605161"/>
              <a:gd name="connsiteX24" fmla="*/ 257142 w 541458"/>
              <a:gd name="connsiteY24" fmla="*/ 601937 h 605161"/>
              <a:gd name="connsiteX25" fmla="*/ 109 w 541458"/>
              <a:gd name="connsiteY25" fmla="*/ 190613 h 605161"/>
              <a:gd name="connsiteX26" fmla="*/ 27392 w 541458"/>
              <a:gd name="connsiteY26" fmla="*/ 157650 h 605161"/>
              <a:gd name="connsiteX27" fmla="*/ 270065 w 541458"/>
              <a:gd name="connsiteY27" fmla="*/ 0 h 60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458" h="605161">
                <a:moveTo>
                  <a:pt x="270066" y="45979"/>
                </a:moveTo>
                <a:cubicBezTo>
                  <a:pt x="318894" y="45979"/>
                  <a:pt x="333255" y="66041"/>
                  <a:pt x="357669" y="101865"/>
                </a:cubicBezTo>
                <a:cubicBezTo>
                  <a:pt x="380647" y="134824"/>
                  <a:pt x="409369" y="176380"/>
                  <a:pt x="471122" y="195009"/>
                </a:cubicBezTo>
                <a:cubicBezTo>
                  <a:pt x="485483" y="199308"/>
                  <a:pt x="494100" y="213637"/>
                  <a:pt x="492664" y="227967"/>
                </a:cubicBezTo>
                <a:cubicBezTo>
                  <a:pt x="468250" y="427151"/>
                  <a:pt x="344744" y="518861"/>
                  <a:pt x="285863" y="551819"/>
                </a:cubicBezTo>
                <a:cubicBezTo>
                  <a:pt x="275810" y="556118"/>
                  <a:pt x="264322" y="556118"/>
                  <a:pt x="255705" y="551819"/>
                </a:cubicBezTo>
                <a:cubicBezTo>
                  <a:pt x="196824" y="518861"/>
                  <a:pt x="71882" y="427151"/>
                  <a:pt x="48904" y="227967"/>
                </a:cubicBezTo>
                <a:cubicBezTo>
                  <a:pt x="46032" y="213637"/>
                  <a:pt x="56085" y="199308"/>
                  <a:pt x="70446" y="195009"/>
                </a:cubicBezTo>
                <a:cubicBezTo>
                  <a:pt x="130763" y="176380"/>
                  <a:pt x="160921" y="134824"/>
                  <a:pt x="182463" y="101865"/>
                </a:cubicBezTo>
                <a:cubicBezTo>
                  <a:pt x="208313" y="66041"/>
                  <a:pt x="221238" y="45979"/>
                  <a:pt x="270066" y="45979"/>
                </a:cubicBezTo>
                <a:close/>
                <a:moveTo>
                  <a:pt x="270065" y="22931"/>
                </a:moveTo>
                <a:cubicBezTo>
                  <a:pt x="209756" y="22931"/>
                  <a:pt x="189653" y="51595"/>
                  <a:pt x="163806" y="88858"/>
                </a:cubicBezTo>
                <a:cubicBezTo>
                  <a:pt x="140831" y="123254"/>
                  <a:pt x="112112" y="163383"/>
                  <a:pt x="48931" y="177715"/>
                </a:cubicBezTo>
                <a:cubicBezTo>
                  <a:pt x="33136" y="180581"/>
                  <a:pt x="23084" y="194913"/>
                  <a:pt x="24520" y="210678"/>
                </a:cubicBezTo>
                <a:cubicBezTo>
                  <a:pt x="43187" y="448586"/>
                  <a:pt x="198269" y="547476"/>
                  <a:pt x="255706" y="577573"/>
                </a:cubicBezTo>
                <a:cubicBezTo>
                  <a:pt x="265758" y="581872"/>
                  <a:pt x="275809" y="581872"/>
                  <a:pt x="284425" y="577573"/>
                </a:cubicBezTo>
                <a:cubicBezTo>
                  <a:pt x="343298" y="547476"/>
                  <a:pt x="496944" y="448586"/>
                  <a:pt x="517047" y="210678"/>
                </a:cubicBezTo>
                <a:cubicBezTo>
                  <a:pt x="518483" y="194913"/>
                  <a:pt x="508431" y="180581"/>
                  <a:pt x="492636" y="177715"/>
                </a:cubicBezTo>
                <a:cubicBezTo>
                  <a:pt x="428019" y="163383"/>
                  <a:pt x="400736" y="123254"/>
                  <a:pt x="376325" y="88858"/>
                </a:cubicBezTo>
                <a:cubicBezTo>
                  <a:pt x="350478" y="51595"/>
                  <a:pt x="330375" y="22931"/>
                  <a:pt x="270065" y="22931"/>
                </a:cubicBezTo>
                <a:close/>
                <a:moveTo>
                  <a:pt x="270065" y="0"/>
                </a:moveTo>
                <a:cubicBezTo>
                  <a:pt x="410788" y="0"/>
                  <a:pt x="374889" y="141885"/>
                  <a:pt x="514175" y="157650"/>
                </a:cubicBezTo>
                <a:cubicBezTo>
                  <a:pt x="529971" y="160517"/>
                  <a:pt x="541458" y="173415"/>
                  <a:pt x="541458" y="190613"/>
                </a:cubicBezTo>
                <a:cubicBezTo>
                  <a:pt x="527099" y="470084"/>
                  <a:pt x="336119" y="577573"/>
                  <a:pt x="282989" y="601937"/>
                </a:cubicBezTo>
                <a:cubicBezTo>
                  <a:pt x="275809" y="606236"/>
                  <a:pt x="265758" y="606236"/>
                  <a:pt x="257142" y="601937"/>
                </a:cubicBezTo>
                <a:cubicBezTo>
                  <a:pt x="205448" y="577573"/>
                  <a:pt x="13032" y="470084"/>
                  <a:pt x="109" y="190613"/>
                </a:cubicBezTo>
                <a:cubicBezTo>
                  <a:pt x="-1327" y="173415"/>
                  <a:pt x="11596" y="160517"/>
                  <a:pt x="27392" y="157650"/>
                </a:cubicBezTo>
                <a:cubicBezTo>
                  <a:pt x="165242" y="141885"/>
                  <a:pt x="129343" y="0"/>
                  <a:pt x="270065"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1" name="arrow-pointing-left-circular-button_20407">
            <a:extLst>
              <a:ext uri="{FF2B5EF4-FFF2-40B4-BE49-F238E27FC236}">
                <a16:creationId xmlns:a16="http://schemas.microsoft.com/office/drawing/2014/main" id="{EC66F307-965C-31B4-8CC7-4CA9AF2E73B9}"/>
              </a:ext>
            </a:extLst>
          </p:cNvPr>
          <p:cNvSpPr>
            <a:spLocks noChangeAspect="1"/>
          </p:cNvSpPr>
          <p:nvPr/>
        </p:nvSpPr>
        <p:spPr bwMode="auto">
          <a:xfrm>
            <a:off x="10142524" y="1713662"/>
            <a:ext cx="332204" cy="365367"/>
          </a:xfrm>
          <a:custGeom>
            <a:avLst/>
            <a:gdLst>
              <a:gd name="connsiteX0" fmla="*/ 458312 w 547887"/>
              <a:gd name="connsiteY0" fmla="*/ 414273 h 602581"/>
              <a:gd name="connsiteX1" fmla="*/ 543041 w 547887"/>
              <a:gd name="connsiteY1" fmla="*/ 498842 h 602581"/>
              <a:gd name="connsiteX2" fmla="*/ 547349 w 547887"/>
              <a:gd name="connsiteY2" fmla="*/ 514609 h 602581"/>
              <a:gd name="connsiteX3" fmla="*/ 534424 w 547887"/>
              <a:gd name="connsiteY3" fmla="*/ 526076 h 602581"/>
              <a:gd name="connsiteX4" fmla="*/ 481289 w 547887"/>
              <a:gd name="connsiteY4" fmla="*/ 536109 h 602581"/>
              <a:gd name="connsiteX5" fmla="*/ 471236 w 547887"/>
              <a:gd name="connsiteY5" fmla="*/ 589144 h 602581"/>
              <a:gd name="connsiteX6" fmla="*/ 459748 w 547887"/>
              <a:gd name="connsiteY6" fmla="*/ 602044 h 602581"/>
              <a:gd name="connsiteX7" fmla="*/ 443951 w 547887"/>
              <a:gd name="connsiteY7" fmla="*/ 597744 h 602581"/>
              <a:gd name="connsiteX8" fmla="*/ 333372 w 547887"/>
              <a:gd name="connsiteY8" fmla="*/ 487375 h 602581"/>
              <a:gd name="connsiteX9" fmla="*/ 341989 w 547887"/>
              <a:gd name="connsiteY9" fmla="*/ 480208 h 602581"/>
              <a:gd name="connsiteX10" fmla="*/ 347733 w 547887"/>
              <a:gd name="connsiteY10" fmla="*/ 477341 h 602581"/>
              <a:gd name="connsiteX11" fmla="*/ 396560 w 547887"/>
              <a:gd name="connsiteY11" fmla="*/ 484508 h 602581"/>
              <a:gd name="connsiteX12" fmla="*/ 433898 w 547887"/>
              <a:gd name="connsiteY12" fmla="*/ 475908 h 602581"/>
              <a:gd name="connsiteX13" fmla="*/ 454003 w 547887"/>
              <a:gd name="connsiteY13" fmla="*/ 442941 h 602581"/>
              <a:gd name="connsiteX14" fmla="*/ 88068 w 547887"/>
              <a:gd name="connsiteY14" fmla="*/ 414273 h 602581"/>
              <a:gd name="connsiteX15" fmla="*/ 92373 w 547887"/>
              <a:gd name="connsiteY15" fmla="*/ 442941 h 602581"/>
              <a:gd name="connsiteX16" fmla="*/ 112462 w 547887"/>
              <a:gd name="connsiteY16" fmla="*/ 475908 h 602581"/>
              <a:gd name="connsiteX17" fmla="*/ 149770 w 547887"/>
              <a:gd name="connsiteY17" fmla="*/ 484508 h 602581"/>
              <a:gd name="connsiteX18" fmla="*/ 198558 w 547887"/>
              <a:gd name="connsiteY18" fmla="*/ 477341 h 602581"/>
              <a:gd name="connsiteX19" fmla="*/ 205732 w 547887"/>
              <a:gd name="connsiteY19" fmla="*/ 480208 h 602581"/>
              <a:gd name="connsiteX20" fmla="*/ 212907 w 547887"/>
              <a:gd name="connsiteY20" fmla="*/ 487375 h 602581"/>
              <a:gd name="connsiteX21" fmla="*/ 103853 w 547887"/>
              <a:gd name="connsiteY21" fmla="*/ 597744 h 602581"/>
              <a:gd name="connsiteX22" fmla="*/ 86633 w 547887"/>
              <a:gd name="connsiteY22" fmla="*/ 602044 h 602581"/>
              <a:gd name="connsiteX23" fmla="*/ 76589 w 547887"/>
              <a:gd name="connsiteY23" fmla="*/ 589144 h 602581"/>
              <a:gd name="connsiteX24" fmla="*/ 66545 w 547887"/>
              <a:gd name="connsiteY24" fmla="*/ 536109 h 602581"/>
              <a:gd name="connsiteX25" fmla="*/ 12017 w 547887"/>
              <a:gd name="connsiteY25" fmla="*/ 526076 h 602581"/>
              <a:gd name="connsiteX26" fmla="*/ 538 w 547887"/>
              <a:gd name="connsiteY26" fmla="*/ 514609 h 602581"/>
              <a:gd name="connsiteX27" fmla="*/ 4843 w 547887"/>
              <a:gd name="connsiteY27" fmla="*/ 498842 h 602581"/>
              <a:gd name="connsiteX28" fmla="*/ 273945 w 547887"/>
              <a:gd name="connsiteY28" fmla="*/ 94487 h 602581"/>
              <a:gd name="connsiteX29" fmla="*/ 428321 w 547887"/>
              <a:gd name="connsiteY29" fmla="*/ 249322 h 602581"/>
              <a:gd name="connsiteX30" fmla="*/ 273945 w 547887"/>
              <a:gd name="connsiteY30" fmla="*/ 404157 h 602581"/>
              <a:gd name="connsiteX31" fmla="*/ 119569 w 547887"/>
              <a:gd name="connsiteY31" fmla="*/ 249322 h 602581"/>
              <a:gd name="connsiteX32" fmla="*/ 273945 w 547887"/>
              <a:gd name="connsiteY32" fmla="*/ 94487 h 602581"/>
              <a:gd name="connsiteX33" fmla="*/ 273254 w 547887"/>
              <a:gd name="connsiteY33" fmla="*/ 68790 h 602581"/>
              <a:gd name="connsiteX34" fmla="*/ 92381 w 547887"/>
              <a:gd name="connsiteY34" fmla="*/ 249364 h 602581"/>
              <a:gd name="connsiteX35" fmla="*/ 273254 w 547887"/>
              <a:gd name="connsiteY35" fmla="*/ 431371 h 602581"/>
              <a:gd name="connsiteX36" fmla="*/ 454127 w 547887"/>
              <a:gd name="connsiteY36" fmla="*/ 249364 h 602581"/>
              <a:gd name="connsiteX37" fmla="*/ 273254 w 547887"/>
              <a:gd name="connsiteY37" fmla="*/ 68790 h 602581"/>
              <a:gd name="connsiteX38" fmla="*/ 273254 w 547887"/>
              <a:gd name="connsiteY38" fmla="*/ 0 h 602581"/>
              <a:gd name="connsiteX39" fmla="*/ 293351 w 547887"/>
              <a:gd name="connsiteY39" fmla="*/ 8599 h 602581"/>
              <a:gd name="connsiteX40" fmla="*/ 327803 w 547887"/>
              <a:gd name="connsiteY40" fmla="*/ 42994 h 602581"/>
              <a:gd name="connsiteX41" fmla="*/ 353642 w 547887"/>
              <a:gd name="connsiteY41" fmla="*/ 51592 h 602581"/>
              <a:gd name="connsiteX42" fmla="*/ 399578 w 547887"/>
              <a:gd name="connsiteY42" fmla="*/ 42994 h 602581"/>
              <a:gd name="connsiteX43" fmla="*/ 422546 w 547887"/>
              <a:gd name="connsiteY43" fmla="*/ 48726 h 602581"/>
              <a:gd name="connsiteX44" fmla="*/ 434030 w 547887"/>
              <a:gd name="connsiteY44" fmla="*/ 68790 h 602581"/>
              <a:gd name="connsiteX45" fmla="*/ 441207 w 547887"/>
              <a:gd name="connsiteY45" fmla="*/ 114650 h 602581"/>
              <a:gd name="connsiteX46" fmla="*/ 456998 w 547887"/>
              <a:gd name="connsiteY46" fmla="*/ 137580 h 602581"/>
              <a:gd name="connsiteX47" fmla="*/ 500063 w 547887"/>
              <a:gd name="connsiteY47" fmla="*/ 157644 h 602581"/>
              <a:gd name="connsiteX48" fmla="*/ 514418 w 547887"/>
              <a:gd name="connsiteY48" fmla="*/ 174841 h 602581"/>
              <a:gd name="connsiteX49" fmla="*/ 512983 w 547887"/>
              <a:gd name="connsiteY49" fmla="*/ 197771 h 602581"/>
              <a:gd name="connsiteX50" fmla="*/ 491450 w 547887"/>
              <a:gd name="connsiteY50" fmla="*/ 240765 h 602581"/>
              <a:gd name="connsiteX51" fmla="*/ 491450 w 547887"/>
              <a:gd name="connsiteY51" fmla="*/ 267994 h 602581"/>
              <a:gd name="connsiteX52" fmla="*/ 512983 w 547887"/>
              <a:gd name="connsiteY52" fmla="*/ 309555 h 602581"/>
              <a:gd name="connsiteX53" fmla="*/ 514418 w 547887"/>
              <a:gd name="connsiteY53" fmla="*/ 332485 h 602581"/>
              <a:gd name="connsiteX54" fmla="*/ 500063 w 547887"/>
              <a:gd name="connsiteY54" fmla="*/ 349683 h 602581"/>
              <a:gd name="connsiteX55" fmla="*/ 456998 w 547887"/>
              <a:gd name="connsiteY55" fmla="*/ 371180 h 602581"/>
              <a:gd name="connsiteX56" fmla="*/ 441207 w 547887"/>
              <a:gd name="connsiteY56" fmla="*/ 392676 h 602581"/>
              <a:gd name="connsiteX57" fmla="*/ 434030 w 547887"/>
              <a:gd name="connsiteY57" fmla="*/ 439970 h 602581"/>
              <a:gd name="connsiteX58" fmla="*/ 422546 w 547887"/>
              <a:gd name="connsiteY58" fmla="*/ 460034 h 602581"/>
              <a:gd name="connsiteX59" fmla="*/ 399578 w 547887"/>
              <a:gd name="connsiteY59" fmla="*/ 464333 h 602581"/>
              <a:gd name="connsiteX60" fmla="*/ 352207 w 547887"/>
              <a:gd name="connsiteY60" fmla="*/ 457168 h 602581"/>
              <a:gd name="connsiteX61" fmla="*/ 327803 w 547887"/>
              <a:gd name="connsiteY61" fmla="*/ 465766 h 602581"/>
              <a:gd name="connsiteX62" fmla="*/ 293351 w 547887"/>
              <a:gd name="connsiteY62" fmla="*/ 500161 h 602581"/>
              <a:gd name="connsiteX63" fmla="*/ 273254 w 547887"/>
              <a:gd name="connsiteY63" fmla="*/ 508760 h 602581"/>
              <a:gd name="connsiteX64" fmla="*/ 253157 w 547887"/>
              <a:gd name="connsiteY64" fmla="*/ 500161 h 602581"/>
              <a:gd name="connsiteX65" fmla="*/ 220141 w 547887"/>
              <a:gd name="connsiteY65" fmla="*/ 465766 h 602581"/>
              <a:gd name="connsiteX66" fmla="*/ 194301 w 547887"/>
              <a:gd name="connsiteY66" fmla="*/ 457168 h 602581"/>
              <a:gd name="connsiteX67" fmla="*/ 146930 w 547887"/>
              <a:gd name="connsiteY67" fmla="*/ 464333 h 602581"/>
              <a:gd name="connsiteX68" fmla="*/ 125397 w 547887"/>
              <a:gd name="connsiteY68" fmla="*/ 460034 h 602581"/>
              <a:gd name="connsiteX69" fmla="*/ 112478 w 547887"/>
              <a:gd name="connsiteY69" fmla="*/ 439970 h 602581"/>
              <a:gd name="connsiteX70" fmla="*/ 105301 w 547887"/>
              <a:gd name="connsiteY70" fmla="*/ 392676 h 602581"/>
              <a:gd name="connsiteX71" fmla="*/ 89510 w 547887"/>
              <a:gd name="connsiteY71" fmla="*/ 371180 h 602581"/>
              <a:gd name="connsiteX72" fmla="*/ 47881 w 547887"/>
              <a:gd name="connsiteY72" fmla="*/ 349683 h 602581"/>
              <a:gd name="connsiteX73" fmla="*/ 32090 w 547887"/>
              <a:gd name="connsiteY73" fmla="*/ 332485 h 602581"/>
              <a:gd name="connsiteX74" fmla="*/ 33525 w 547887"/>
              <a:gd name="connsiteY74" fmla="*/ 309555 h 602581"/>
              <a:gd name="connsiteX75" fmla="*/ 56493 w 547887"/>
              <a:gd name="connsiteY75" fmla="*/ 267994 h 602581"/>
              <a:gd name="connsiteX76" fmla="*/ 56493 w 547887"/>
              <a:gd name="connsiteY76" fmla="*/ 240765 h 602581"/>
              <a:gd name="connsiteX77" fmla="*/ 33525 w 547887"/>
              <a:gd name="connsiteY77" fmla="*/ 197771 h 602581"/>
              <a:gd name="connsiteX78" fmla="*/ 32090 w 547887"/>
              <a:gd name="connsiteY78" fmla="*/ 176274 h 602581"/>
              <a:gd name="connsiteX79" fmla="*/ 47881 w 547887"/>
              <a:gd name="connsiteY79" fmla="*/ 157644 h 602581"/>
              <a:gd name="connsiteX80" fmla="*/ 89510 w 547887"/>
              <a:gd name="connsiteY80" fmla="*/ 137580 h 602581"/>
              <a:gd name="connsiteX81" fmla="*/ 105301 w 547887"/>
              <a:gd name="connsiteY81" fmla="*/ 114650 h 602581"/>
              <a:gd name="connsiteX82" fmla="*/ 112478 w 547887"/>
              <a:gd name="connsiteY82" fmla="*/ 68790 h 602581"/>
              <a:gd name="connsiteX83" fmla="*/ 125397 w 547887"/>
              <a:gd name="connsiteY83" fmla="*/ 48726 h 602581"/>
              <a:gd name="connsiteX84" fmla="*/ 146930 w 547887"/>
              <a:gd name="connsiteY84" fmla="*/ 42994 h 602581"/>
              <a:gd name="connsiteX85" fmla="*/ 194301 w 547887"/>
              <a:gd name="connsiteY85" fmla="*/ 51592 h 602581"/>
              <a:gd name="connsiteX86" fmla="*/ 220141 w 547887"/>
              <a:gd name="connsiteY86" fmla="*/ 42994 h 602581"/>
              <a:gd name="connsiteX87" fmla="*/ 253157 w 547887"/>
              <a:gd name="connsiteY87" fmla="*/ 8599 h 602581"/>
              <a:gd name="connsiteX88" fmla="*/ 273254 w 547887"/>
              <a:gd name="connsiteY88" fmla="*/ 0 h 60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47887" h="602581">
                <a:moveTo>
                  <a:pt x="458312" y="414273"/>
                </a:moveTo>
                <a:lnTo>
                  <a:pt x="543041" y="498842"/>
                </a:lnTo>
                <a:cubicBezTo>
                  <a:pt x="547349" y="503142"/>
                  <a:pt x="548785" y="508875"/>
                  <a:pt x="547349" y="514609"/>
                </a:cubicBezTo>
                <a:cubicBezTo>
                  <a:pt x="544477" y="520342"/>
                  <a:pt x="540168" y="524642"/>
                  <a:pt x="534424" y="526076"/>
                </a:cubicBezTo>
                <a:lnTo>
                  <a:pt x="481289" y="536109"/>
                </a:lnTo>
                <a:lnTo>
                  <a:pt x="471236" y="589144"/>
                </a:lnTo>
                <a:cubicBezTo>
                  <a:pt x="469800" y="594877"/>
                  <a:pt x="465492" y="600611"/>
                  <a:pt x="459748" y="602044"/>
                </a:cubicBezTo>
                <a:cubicBezTo>
                  <a:pt x="454003" y="603477"/>
                  <a:pt x="448259" y="602044"/>
                  <a:pt x="443951" y="597744"/>
                </a:cubicBezTo>
                <a:lnTo>
                  <a:pt x="333372" y="487375"/>
                </a:lnTo>
                <a:lnTo>
                  <a:pt x="341989" y="480208"/>
                </a:lnTo>
                <a:cubicBezTo>
                  <a:pt x="343425" y="477341"/>
                  <a:pt x="344861" y="477341"/>
                  <a:pt x="347733" y="477341"/>
                </a:cubicBezTo>
                <a:lnTo>
                  <a:pt x="396560" y="484508"/>
                </a:lnTo>
                <a:cubicBezTo>
                  <a:pt x="409485" y="487375"/>
                  <a:pt x="423845" y="484508"/>
                  <a:pt x="433898" y="475908"/>
                </a:cubicBezTo>
                <a:cubicBezTo>
                  <a:pt x="445387" y="468741"/>
                  <a:pt x="452567" y="455841"/>
                  <a:pt x="454003" y="442941"/>
                </a:cubicBezTo>
                <a:close/>
                <a:moveTo>
                  <a:pt x="88068" y="414273"/>
                </a:moveTo>
                <a:lnTo>
                  <a:pt x="92373" y="442941"/>
                </a:lnTo>
                <a:cubicBezTo>
                  <a:pt x="95243" y="455841"/>
                  <a:pt x="102418" y="468741"/>
                  <a:pt x="112462" y="475908"/>
                </a:cubicBezTo>
                <a:cubicBezTo>
                  <a:pt x="123942" y="484508"/>
                  <a:pt x="136856" y="487375"/>
                  <a:pt x="149770" y="484508"/>
                </a:cubicBezTo>
                <a:lnTo>
                  <a:pt x="198558" y="477341"/>
                </a:lnTo>
                <a:cubicBezTo>
                  <a:pt x="201428" y="477341"/>
                  <a:pt x="204297" y="477341"/>
                  <a:pt x="205732" y="480208"/>
                </a:cubicBezTo>
                <a:lnTo>
                  <a:pt x="212907" y="487375"/>
                </a:lnTo>
                <a:lnTo>
                  <a:pt x="103853" y="597744"/>
                </a:lnTo>
                <a:cubicBezTo>
                  <a:pt x="99548" y="602044"/>
                  <a:pt x="92373" y="603477"/>
                  <a:pt x="86633" y="602044"/>
                </a:cubicBezTo>
                <a:cubicBezTo>
                  <a:pt x="82329" y="600611"/>
                  <a:pt x="78024" y="594877"/>
                  <a:pt x="76589" y="589144"/>
                </a:cubicBezTo>
                <a:lnTo>
                  <a:pt x="66545" y="536109"/>
                </a:lnTo>
                <a:lnTo>
                  <a:pt x="12017" y="526076"/>
                </a:lnTo>
                <a:cubicBezTo>
                  <a:pt x="6278" y="524642"/>
                  <a:pt x="1973" y="520342"/>
                  <a:pt x="538" y="514609"/>
                </a:cubicBezTo>
                <a:cubicBezTo>
                  <a:pt x="-897" y="508875"/>
                  <a:pt x="538" y="503142"/>
                  <a:pt x="4843" y="498842"/>
                </a:cubicBezTo>
                <a:close/>
                <a:moveTo>
                  <a:pt x="273945" y="94487"/>
                </a:moveTo>
                <a:cubicBezTo>
                  <a:pt x="359205" y="94487"/>
                  <a:pt x="428321" y="163809"/>
                  <a:pt x="428321" y="249322"/>
                </a:cubicBezTo>
                <a:cubicBezTo>
                  <a:pt x="428321" y="334835"/>
                  <a:pt x="359205" y="404157"/>
                  <a:pt x="273945" y="404157"/>
                </a:cubicBezTo>
                <a:cubicBezTo>
                  <a:pt x="188685" y="404157"/>
                  <a:pt x="119569" y="334835"/>
                  <a:pt x="119569" y="249322"/>
                </a:cubicBezTo>
                <a:cubicBezTo>
                  <a:pt x="119569" y="163809"/>
                  <a:pt x="188685" y="94487"/>
                  <a:pt x="273945" y="94487"/>
                </a:cubicBezTo>
                <a:close/>
                <a:moveTo>
                  <a:pt x="273254" y="68790"/>
                </a:moveTo>
                <a:cubicBezTo>
                  <a:pt x="174205" y="68790"/>
                  <a:pt x="92381" y="150478"/>
                  <a:pt x="92381" y="249364"/>
                </a:cubicBezTo>
                <a:cubicBezTo>
                  <a:pt x="92381" y="349683"/>
                  <a:pt x="174205" y="429938"/>
                  <a:pt x="273254" y="431371"/>
                </a:cubicBezTo>
                <a:cubicBezTo>
                  <a:pt x="373739" y="429938"/>
                  <a:pt x="454127" y="349683"/>
                  <a:pt x="454127" y="249364"/>
                </a:cubicBezTo>
                <a:cubicBezTo>
                  <a:pt x="454127" y="150478"/>
                  <a:pt x="373739" y="68790"/>
                  <a:pt x="273254" y="68790"/>
                </a:cubicBezTo>
                <a:close/>
                <a:moveTo>
                  <a:pt x="273254" y="0"/>
                </a:moveTo>
                <a:cubicBezTo>
                  <a:pt x="281867" y="0"/>
                  <a:pt x="289045" y="2866"/>
                  <a:pt x="293351" y="8599"/>
                </a:cubicBezTo>
                <a:lnTo>
                  <a:pt x="327803" y="42994"/>
                </a:lnTo>
                <a:cubicBezTo>
                  <a:pt x="333545" y="48726"/>
                  <a:pt x="343593" y="53025"/>
                  <a:pt x="353642" y="51592"/>
                </a:cubicBezTo>
                <a:lnTo>
                  <a:pt x="399578" y="42994"/>
                </a:lnTo>
                <a:cubicBezTo>
                  <a:pt x="408191" y="41560"/>
                  <a:pt x="415369" y="44427"/>
                  <a:pt x="422546" y="48726"/>
                </a:cubicBezTo>
                <a:cubicBezTo>
                  <a:pt x="428288" y="53025"/>
                  <a:pt x="432595" y="60191"/>
                  <a:pt x="434030" y="68790"/>
                </a:cubicBezTo>
                <a:lnTo>
                  <a:pt x="441207" y="114650"/>
                </a:lnTo>
                <a:cubicBezTo>
                  <a:pt x="442643" y="124682"/>
                  <a:pt x="448385" y="133281"/>
                  <a:pt x="456998" y="137580"/>
                </a:cubicBezTo>
                <a:lnTo>
                  <a:pt x="500063" y="157644"/>
                </a:lnTo>
                <a:cubicBezTo>
                  <a:pt x="507241" y="161943"/>
                  <a:pt x="512983" y="167676"/>
                  <a:pt x="514418" y="174841"/>
                </a:cubicBezTo>
                <a:cubicBezTo>
                  <a:pt x="517289" y="183440"/>
                  <a:pt x="517289" y="192039"/>
                  <a:pt x="512983" y="197771"/>
                </a:cubicBezTo>
                <a:lnTo>
                  <a:pt x="491450" y="240765"/>
                </a:lnTo>
                <a:cubicBezTo>
                  <a:pt x="487143" y="249364"/>
                  <a:pt x="487143" y="259396"/>
                  <a:pt x="491450" y="267994"/>
                </a:cubicBezTo>
                <a:lnTo>
                  <a:pt x="512983" y="309555"/>
                </a:lnTo>
                <a:cubicBezTo>
                  <a:pt x="515853" y="316721"/>
                  <a:pt x="517289" y="325320"/>
                  <a:pt x="514418" y="332485"/>
                </a:cubicBezTo>
                <a:cubicBezTo>
                  <a:pt x="512983" y="339651"/>
                  <a:pt x="507241" y="346816"/>
                  <a:pt x="500063" y="349683"/>
                </a:cubicBezTo>
                <a:lnTo>
                  <a:pt x="456998" y="371180"/>
                </a:lnTo>
                <a:cubicBezTo>
                  <a:pt x="448385" y="375479"/>
                  <a:pt x="442643" y="384078"/>
                  <a:pt x="441207" y="392676"/>
                </a:cubicBezTo>
                <a:lnTo>
                  <a:pt x="434030" y="439970"/>
                </a:lnTo>
                <a:cubicBezTo>
                  <a:pt x="432595" y="448569"/>
                  <a:pt x="428288" y="455735"/>
                  <a:pt x="422546" y="460034"/>
                </a:cubicBezTo>
                <a:cubicBezTo>
                  <a:pt x="415369" y="464333"/>
                  <a:pt x="408191" y="465766"/>
                  <a:pt x="399578" y="464333"/>
                </a:cubicBezTo>
                <a:lnTo>
                  <a:pt x="352207" y="457168"/>
                </a:lnTo>
                <a:cubicBezTo>
                  <a:pt x="343593" y="455735"/>
                  <a:pt x="333545" y="458601"/>
                  <a:pt x="327803" y="465766"/>
                </a:cubicBezTo>
                <a:lnTo>
                  <a:pt x="293351" y="500161"/>
                </a:lnTo>
                <a:cubicBezTo>
                  <a:pt x="289045" y="504461"/>
                  <a:pt x="281867" y="507327"/>
                  <a:pt x="273254" y="508760"/>
                </a:cubicBezTo>
                <a:cubicBezTo>
                  <a:pt x="266077" y="507327"/>
                  <a:pt x="258899" y="504461"/>
                  <a:pt x="253157" y="500161"/>
                </a:cubicBezTo>
                <a:lnTo>
                  <a:pt x="220141" y="465766"/>
                </a:lnTo>
                <a:cubicBezTo>
                  <a:pt x="212963" y="458601"/>
                  <a:pt x="202915" y="455735"/>
                  <a:pt x="194301" y="457168"/>
                </a:cubicBezTo>
                <a:lnTo>
                  <a:pt x="146930" y="464333"/>
                </a:lnTo>
                <a:cubicBezTo>
                  <a:pt x="139753" y="465766"/>
                  <a:pt x="131139" y="464333"/>
                  <a:pt x="125397" y="460034"/>
                </a:cubicBezTo>
                <a:cubicBezTo>
                  <a:pt x="118220" y="455735"/>
                  <a:pt x="113913" y="448569"/>
                  <a:pt x="112478" y="439970"/>
                </a:cubicBezTo>
                <a:lnTo>
                  <a:pt x="105301" y="392676"/>
                </a:lnTo>
                <a:cubicBezTo>
                  <a:pt x="103865" y="384078"/>
                  <a:pt x="98123" y="375479"/>
                  <a:pt x="89510" y="371180"/>
                </a:cubicBezTo>
                <a:lnTo>
                  <a:pt x="47881" y="349683"/>
                </a:lnTo>
                <a:cubicBezTo>
                  <a:pt x="40703" y="346816"/>
                  <a:pt x="34961" y="339651"/>
                  <a:pt x="32090" y="332485"/>
                </a:cubicBezTo>
                <a:cubicBezTo>
                  <a:pt x="29219" y="325320"/>
                  <a:pt x="30655" y="316721"/>
                  <a:pt x="33525" y="309555"/>
                </a:cubicBezTo>
                <a:lnTo>
                  <a:pt x="56493" y="267994"/>
                </a:lnTo>
                <a:cubicBezTo>
                  <a:pt x="60800" y="259396"/>
                  <a:pt x="60800" y="249364"/>
                  <a:pt x="56493" y="240765"/>
                </a:cubicBezTo>
                <a:lnTo>
                  <a:pt x="33525" y="197771"/>
                </a:lnTo>
                <a:cubicBezTo>
                  <a:pt x="30655" y="192039"/>
                  <a:pt x="29219" y="183440"/>
                  <a:pt x="32090" y="176274"/>
                </a:cubicBezTo>
                <a:cubicBezTo>
                  <a:pt x="34961" y="167676"/>
                  <a:pt x="40703" y="161943"/>
                  <a:pt x="47881" y="157644"/>
                </a:cubicBezTo>
                <a:lnTo>
                  <a:pt x="89510" y="137580"/>
                </a:lnTo>
                <a:cubicBezTo>
                  <a:pt x="98123" y="133281"/>
                  <a:pt x="103865" y="124682"/>
                  <a:pt x="105301" y="114650"/>
                </a:cubicBezTo>
                <a:lnTo>
                  <a:pt x="112478" y="68790"/>
                </a:lnTo>
                <a:cubicBezTo>
                  <a:pt x="113913" y="60191"/>
                  <a:pt x="118220" y="53025"/>
                  <a:pt x="125397" y="48726"/>
                </a:cubicBezTo>
                <a:cubicBezTo>
                  <a:pt x="131139" y="44427"/>
                  <a:pt x="139753" y="41560"/>
                  <a:pt x="146930" y="42994"/>
                </a:cubicBezTo>
                <a:lnTo>
                  <a:pt x="194301" y="51592"/>
                </a:lnTo>
                <a:cubicBezTo>
                  <a:pt x="202915" y="53025"/>
                  <a:pt x="212963" y="48726"/>
                  <a:pt x="220141" y="42994"/>
                </a:cubicBezTo>
                <a:lnTo>
                  <a:pt x="253157" y="8599"/>
                </a:lnTo>
                <a:cubicBezTo>
                  <a:pt x="258899" y="2866"/>
                  <a:pt x="266077" y="0"/>
                  <a:pt x="273254"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2" name="右箭头 8">
            <a:extLst>
              <a:ext uri="{FF2B5EF4-FFF2-40B4-BE49-F238E27FC236}">
                <a16:creationId xmlns:a16="http://schemas.microsoft.com/office/drawing/2014/main" id="{DD6454C8-3E3E-9FB8-8AE6-A7F0449B1E47}"/>
              </a:ext>
            </a:extLst>
          </p:cNvPr>
          <p:cNvSpPr/>
          <p:nvPr/>
        </p:nvSpPr>
        <p:spPr>
          <a:xfrm>
            <a:off x="3359785" y="2448857"/>
            <a:ext cx="1039495" cy="232410"/>
          </a:xfrm>
          <a:prstGeom prst="rightArrow">
            <a:avLst/>
          </a:prstGeom>
          <a:solidFill>
            <a:srgbClr val="33A936"/>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右箭头 11">
            <a:extLst>
              <a:ext uri="{FF2B5EF4-FFF2-40B4-BE49-F238E27FC236}">
                <a16:creationId xmlns:a16="http://schemas.microsoft.com/office/drawing/2014/main" id="{188D9E55-7A18-6463-A757-21A6BB7BC154}"/>
              </a:ext>
            </a:extLst>
          </p:cNvPr>
          <p:cNvSpPr/>
          <p:nvPr/>
        </p:nvSpPr>
        <p:spPr>
          <a:xfrm>
            <a:off x="7416165" y="2448857"/>
            <a:ext cx="1039495" cy="232410"/>
          </a:xfrm>
          <a:prstGeom prst="rightArrow">
            <a:avLst/>
          </a:prstGeom>
          <a:solidFill>
            <a:srgbClr val="33A936"/>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73BFEB89-123B-DF4F-06A6-414EC4EEA801}"/>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4458140" y="5233478"/>
            <a:ext cx="6713067" cy="1223726"/>
          </a:xfrm>
          <a:prstGeom prst="rect">
            <a:avLst/>
          </a:prstGeom>
          <a:noFill/>
          <a:ln>
            <a:noFill/>
          </a:ln>
        </p:spPr>
      </p:pic>
    </p:spTree>
    <p:extLst>
      <p:ext uri="{BB962C8B-B14F-4D97-AF65-F5344CB8AC3E}">
        <p14:creationId xmlns:p14="http://schemas.microsoft.com/office/powerpoint/2010/main" val="32840518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942461"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2</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Web</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服务的资源请求过程</a:t>
            </a:r>
          </a:p>
        </p:txBody>
      </p:sp>
      <p:sp>
        <p:nvSpPr>
          <p:cNvPr id="4" name="文本框 3">
            <a:extLst>
              <a:ext uri="{FF2B5EF4-FFF2-40B4-BE49-F238E27FC236}">
                <a16:creationId xmlns:a16="http://schemas.microsoft.com/office/drawing/2014/main" id="{761B1180-1765-BEE4-7195-FBBCE3343DBA}"/>
              </a:ext>
            </a:extLst>
          </p:cNvPr>
          <p:cNvSpPr txBox="1"/>
          <p:nvPr/>
        </p:nvSpPr>
        <p:spPr>
          <a:xfrm>
            <a:off x="1199072" y="1138351"/>
            <a:ext cx="9892356" cy="457498"/>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一次</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Web</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服务的资源请求过程</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de</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具体步骤如下：</a:t>
            </a:r>
          </a:p>
        </p:txBody>
      </p:sp>
      <p:sp>
        <p:nvSpPr>
          <p:cNvPr id="8" name="文本框 7">
            <a:extLst>
              <a:ext uri="{FF2B5EF4-FFF2-40B4-BE49-F238E27FC236}">
                <a16:creationId xmlns:a16="http://schemas.microsoft.com/office/drawing/2014/main" id="{323D3ABC-7DB5-9698-F6B5-C802A334256B}"/>
              </a:ext>
            </a:extLst>
          </p:cNvPr>
          <p:cNvSpPr txBox="1"/>
          <p:nvPr/>
        </p:nvSpPr>
        <p:spPr>
          <a:xfrm>
            <a:off x="1199072" y="1733475"/>
            <a:ext cx="10049773" cy="4404026"/>
          </a:xfrm>
          <a:prstGeom prst="rect">
            <a:avLst/>
          </a:prstGeom>
          <a:noFill/>
        </p:spPr>
        <p:txBody>
          <a:bodyPr wrap="square" rtlCol="0">
            <a:spAutoFit/>
          </a:bodyPr>
          <a:lstStyle/>
          <a:p>
            <a:pPr marL="342900" indent="-342900" algn="l" fontAlgn="auto">
              <a:lnSpc>
                <a:spcPct val="132000"/>
              </a:lnSpc>
              <a:spcAft>
                <a:spcPts val="600"/>
              </a:spcAft>
              <a:buClr>
                <a:schemeClr val="accent6"/>
              </a:buClr>
              <a:buFont typeface="+mj-ea"/>
              <a:buAutoNum type="circleNumDbPlain"/>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在浏览器中输入域名（如</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www.xjtu.edu.cn</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p>
          <a:p>
            <a:pPr marL="342900" indent="-342900" algn="l" fontAlgn="auto">
              <a:lnSpc>
                <a:spcPct val="132000"/>
              </a:lnSpc>
              <a:spcAft>
                <a:spcPts val="600"/>
              </a:spcAft>
              <a:buClr>
                <a:schemeClr val="accent6"/>
              </a:buClr>
              <a:buFont typeface="+mj-ea"/>
              <a:buAutoNum type="circleNumDbPlain"/>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使用</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DNS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Domain Name Service</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）对域名进行解析，得到对应的</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地址；</a:t>
            </a:r>
          </a:p>
          <a:p>
            <a:pPr marL="342900" indent="-342900" algn="l" fontAlgn="auto">
              <a:lnSpc>
                <a:spcPct val="132000"/>
              </a:lnSpc>
              <a:spcAft>
                <a:spcPts val="600"/>
              </a:spcAft>
              <a:buClr>
                <a:schemeClr val="accent6"/>
              </a:buClr>
              <a:buFont typeface="+mj-ea"/>
              <a:buAutoNum type="circleNumDbPlain"/>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根据这个</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，找到对应的</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Web</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应用服务器，发起</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的三次握手。</a:t>
            </a:r>
          </a:p>
          <a:p>
            <a:pPr marL="342900" indent="-342900" algn="l" fontAlgn="auto">
              <a:lnSpc>
                <a:spcPct val="132000"/>
              </a:lnSpc>
              <a:spcAft>
                <a:spcPts val="600"/>
              </a:spcAft>
              <a:buClr>
                <a:schemeClr val="accent6"/>
              </a:buClr>
              <a:buFont typeface="+mj-ea"/>
              <a:buAutoNum type="circleNumDbPlain"/>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建立</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连接后，发起</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HTTP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请求报文，见图中的请求文档；</a:t>
            </a:r>
          </a:p>
          <a:p>
            <a:pPr marL="342900" indent="-342900" algn="l" fontAlgn="auto">
              <a:lnSpc>
                <a:spcPct val="132000"/>
              </a:lnSpc>
              <a:spcAft>
                <a:spcPts val="600"/>
              </a:spcAft>
              <a:buClr>
                <a:schemeClr val="accent6"/>
              </a:buClr>
              <a:buFont typeface="+mj-ea"/>
              <a:buAutoNum type="circleNumDbPlain"/>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服务器响应</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HTTP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请求，浏览器得到</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HTML</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代码的响应文档</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t>
            </a:r>
          </a:p>
          <a:p>
            <a:pPr marL="342900" indent="-342900" algn="l" fontAlgn="auto">
              <a:lnSpc>
                <a:spcPct val="132000"/>
              </a:lnSpc>
              <a:spcAft>
                <a:spcPts val="600"/>
              </a:spcAft>
              <a:buClr>
                <a:schemeClr val="accent6"/>
              </a:buClr>
              <a:buFont typeface="+mj-ea"/>
              <a:buAutoNum type="circleNumDbPlain"/>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浏览器先对返回的</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HTML</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代码进行解析，</a:t>
            </a:r>
          </a:p>
          <a:p>
            <a:pPr marL="800100" lvl="1" indent="-342900">
              <a:lnSpc>
                <a:spcPct val="132000"/>
              </a:lnSpc>
              <a:spcAft>
                <a:spcPts val="600"/>
              </a:spcAft>
              <a:buClr>
                <a:schemeClr val="accent6"/>
              </a:buClr>
              <a:buFont typeface="Wingdings" panose="05000000000000000000" pitchFamily="2" charset="2"/>
              <a:buChar char="p"/>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再请求</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HTML</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代码中的资源，</a:t>
            </a:r>
          </a:p>
          <a:p>
            <a:pPr marL="800100" lvl="1" indent="-342900">
              <a:lnSpc>
                <a:spcPct val="132000"/>
              </a:lnSpc>
              <a:spcAft>
                <a:spcPts val="600"/>
              </a:spcAft>
              <a:buClr>
                <a:schemeClr val="accent6"/>
              </a:buClr>
              <a:buFont typeface="Wingdings" panose="05000000000000000000" pitchFamily="2" charset="2"/>
              <a:buChar char="p"/>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如</a:t>
            </a:r>
            <a:r>
              <a:rPr lang="en-US" altLang="zh-CN" dirty="0" err="1">
                <a:latin typeface="Segoe UI" panose="020B0502040204020203" pitchFamily="34" charset="0"/>
                <a:ea typeface="微软雅黑" panose="020B0503020204020204" pitchFamily="34" charset="-122"/>
                <a:cs typeface="+mn-ea"/>
                <a:sym typeface="Segoe UI" panose="020B0502040204020203" pitchFamily="34" charset="0"/>
              </a:rPr>
              <a:t>js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err="1">
                <a:latin typeface="Segoe UI" panose="020B0502040204020203" pitchFamily="34" charset="0"/>
                <a:ea typeface="微软雅黑" panose="020B0503020204020204" pitchFamily="34" charset="-122"/>
                <a:cs typeface="+mn-ea"/>
                <a:sym typeface="Segoe UI" panose="020B0502040204020203" pitchFamily="34" charset="0"/>
              </a:rPr>
              <a:t>css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、图片等（这些资源是二次加载）；</a:t>
            </a:r>
          </a:p>
          <a:p>
            <a:pPr marL="342900" indent="-342900" algn="l" fontAlgn="auto">
              <a:lnSpc>
                <a:spcPct val="132000"/>
              </a:lnSpc>
              <a:spcAft>
                <a:spcPts val="600"/>
              </a:spcAft>
              <a:buClr>
                <a:schemeClr val="accent6"/>
              </a:buClr>
              <a:buFont typeface="+mj-ea"/>
              <a:buAutoNum type="circleNumDbPlain"/>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浏览器对</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HTML</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代码及资源进行渲染呈现；</a:t>
            </a:r>
          </a:p>
          <a:p>
            <a:pPr marL="342900" indent="-342900" algn="l" fontAlgn="auto">
              <a:lnSpc>
                <a:spcPct val="132000"/>
              </a:lnSpc>
              <a:spcAft>
                <a:spcPts val="600"/>
              </a:spcAft>
              <a:buClr>
                <a:schemeClr val="accent6"/>
              </a:buClr>
              <a:buFont typeface="+mj-ea"/>
              <a:buAutoNum type="circleNumDbPlain"/>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服务器释放</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TCP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连接。</a:t>
            </a:r>
          </a:p>
        </p:txBody>
      </p:sp>
      <p:pic>
        <p:nvPicPr>
          <p:cNvPr id="15" name="Picture 2">
            <a:extLst>
              <a:ext uri="{FF2B5EF4-FFF2-40B4-BE49-F238E27FC236}">
                <a16:creationId xmlns:a16="http://schemas.microsoft.com/office/drawing/2014/main" id="{3EA3F40F-4E41-5D87-7E49-A6418DC74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2279" y="4144611"/>
            <a:ext cx="4627721" cy="1992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01402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4650632"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3</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）电子邮件服务模型</a:t>
            </a:r>
          </a:p>
        </p:txBody>
      </p:sp>
      <p:sp>
        <p:nvSpPr>
          <p:cNvPr id="52" name="椭圆 51">
            <a:extLst>
              <a:ext uri="{FF2B5EF4-FFF2-40B4-BE49-F238E27FC236}">
                <a16:creationId xmlns:a16="http://schemas.microsoft.com/office/drawing/2014/main" id="{A07C6493-7E79-B9EB-3854-71B3658BB1D8}"/>
              </a:ext>
            </a:extLst>
          </p:cNvPr>
          <p:cNvSpPr/>
          <p:nvPr/>
        </p:nvSpPr>
        <p:spPr>
          <a:xfrm>
            <a:off x="1195998" y="1515310"/>
            <a:ext cx="1540778" cy="1540778"/>
          </a:xfrm>
          <a:prstGeom prst="ellipse">
            <a:avLst/>
          </a:prstGeom>
          <a:blipFill>
            <a:blip r:embed="rId3">
              <a:extLst>
                <a:ext uri="{BEBA8EAE-BF5A-486C-A8C5-ECC9F3942E4B}">
                  <a14:imgProps xmlns:a14="http://schemas.microsoft.com/office/drawing/2010/main">
                    <a14:imgLayer r:embed="rId4">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3" name="椭圆 52">
            <a:extLst>
              <a:ext uri="{FF2B5EF4-FFF2-40B4-BE49-F238E27FC236}">
                <a16:creationId xmlns:a16="http://schemas.microsoft.com/office/drawing/2014/main" id="{F05A223B-9B6F-E43B-3476-6BFBB4EC82E2}"/>
              </a:ext>
            </a:extLst>
          </p:cNvPr>
          <p:cNvSpPr/>
          <p:nvPr/>
        </p:nvSpPr>
        <p:spPr>
          <a:xfrm>
            <a:off x="1202348" y="1520584"/>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4" name="椭圆 53">
            <a:extLst>
              <a:ext uri="{FF2B5EF4-FFF2-40B4-BE49-F238E27FC236}">
                <a16:creationId xmlns:a16="http://schemas.microsoft.com/office/drawing/2014/main" id="{0298F3AA-72F9-F4A7-BE1B-F7BE36027A46}"/>
              </a:ext>
            </a:extLst>
          </p:cNvPr>
          <p:cNvSpPr/>
          <p:nvPr/>
        </p:nvSpPr>
        <p:spPr>
          <a:xfrm>
            <a:off x="2301297" y="1368664"/>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5" name="椭圆 10">
            <a:extLst>
              <a:ext uri="{FF2B5EF4-FFF2-40B4-BE49-F238E27FC236}">
                <a16:creationId xmlns:a16="http://schemas.microsoft.com/office/drawing/2014/main" id="{3F5C971E-16BD-97BD-6479-DD0125821273}"/>
              </a:ext>
            </a:extLst>
          </p:cNvPr>
          <p:cNvSpPr/>
          <p:nvPr/>
        </p:nvSpPr>
        <p:spPr>
          <a:xfrm>
            <a:off x="2432241" y="1528559"/>
            <a:ext cx="398513" cy="340610"/>
          </a:xfrm>
          <a:custGeom>
            <a:avLst/>
            <a:gdLst>
              <a:gd name="T0" fmla="*/ 14836 w 15142"/>
              <a:gd name="T1" fmla="*/ 4282 h 12941"/>
              <a:gd name="T2" fmla="*/ 12685 w 15142"/>
              <a:gd name="T3" fmla="*/ 661 h 12941"/>
              <a:gd name="T4" fmla="*/ 11524 w 15142"/>
              <a:gd name="T5" fmla="*/ 0 h 12941"/>
              <a:gd name="T6" fmla="*/ 3617 w 15142"/>
              <a:gd name="T7" fmla="*/ 0 h 12941"/>
              <a:gd name="T8" fmla="*/ 2457 w 15142"/>
              <a:gd name="T9" fmla="*/ 661 h 12941"/>
              <a:gd name="T10" fmla="*/ 306 w 15142"/>
              <a:gd name="T11" fmla="*/ 4283 h 12941"/>
              <a:gd name="T12" fmla="*/ 484 w 15142"/>
              <a:gd name="T13" fmla="*/ 5899 h 12941"/>
              <a:gd name="T14" fmla="*/ 6588 w 15142"/>
              <a:gd name="T15" fmla="*/ 12376 h 12941"/>
              <a:gd name="T16" fmla="*/ 8553 w 15142"/>
              <a:gd name="T17" fmla="*/ 12376 h 12941"/>
              <a:gd name="T18" fmla="*/ 14658 w 15142"/>
              <a:gd name="T19" fmla="*/ 5899 h 12941"/>
              <a:gd name="T20" fmla="*/ 14836 w 15142"/>
              <a:gd name="T21" fmla="*/ 4282 h 12941"/>
              <a:gd name="T22" fmla="*/ 11680 w 15142"/>
              <a:gd name="T23" fmla="*/ 5840 h 12941"/>
              <a:gd name="T24" fmla="*/ 8600 w 15142"/>
              <a:gd name="T25" fmla="*/ 9107 h 12941"/>
              <a:gd name="T26" fmla="*/ 6540 w 15142"/>
              <a:gd name="T27" fmla="*/ 9107 h 12941"/>
              <a:gd name="T28" fmla="*/ 3461 w 15142"/>
              <a:gd name="T29" fmla="*/ 5840 h 12941"/>
              <a:gd name="T30" fmla="*/ 3466 w 15142"/>
              <a:gd name="T31" fmla="*/ 5353 h 12941"/>
              <a:gd name="T32" fmla="*/ 3952 w 15142"/>
              <a:gd name="T33" fmla="*/ 5378 h 12941"/>
              <a:gd name="T34" fmla="*/ 7032 w 15142"/>
              <a:gd name="T35" fmla="*/ 8644 h 12941"/>
              <a:gd name="T36" fmla="*/ 8109 w 15142"/>
              <a:gd name="T37" fmla="*/ 8644 h 12941"/>
              <a:gd name="T38" fmla="*/ 11188 w 15142"/>
              <a:gd name="T39" fmla="*/ 5378 h 12941"/>
              <a:gd name="T40" fmla="*/ 11665 w 15142"/>
              <a:gd name="T41" fmla="*/ 5364 h 12941"/>
              <a:gd name="T42" fmla="*/ 11679 w 15142"/>
              <a:gd name="T43" fmla="*/ 5841 h 12941"/>
              <a:gd name="T44" fmla="*/ 11680 w 15142"/>
              <a:gd name="T45" fmla="*/ 5840 h 1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42" h="12941">
                <a:moveTo>
                  <a:pt x="14836" y="4282"/>
                </a:moveTo>
                <a:lnTo>
                  <a:pt x="12685" y="661"/>
                </a:lnTo>
                <a:cubicBezTo>
                  <a:pt x="12440" y="252"/>
                  <a:pt x="12000" y="1"/>
                  <a:pt x="11524" y="0"/>
                </a:cubicBezTo>
                <a:lnTo>
                  <a:pt x="3617" y="0"/>
                </a:lnTo>
                <a:cubicBezTo>
                  <a:pt x="3141" y="1"/>
                  <a:pt x="2701" y="252"/>
                  <a:pt x="2457" y="661"/>
                </a:cubicBezTo>
                <a:lnTo>
                  <a:pt x="306" y="4283"/>
                </a:lnTo>
                <a:cubicBezTo>
                  <a:pt x="0" y="4802"/>
                  <a:pt x="72" y="5460"/>
                  <a:pt x="484" y="5899"/>
                </a:cubicBezTo>
                <a:lnTo>
                  <a:pt x="6588" y="12376"/>
                </a:lnTo>
                <a:cubicBezTo>
                  <a:pt x="7121" y="12941"/>
                  <a:pt x="8020" y="12941"/>
                  <a:pt x="8553" y="12376"/>
                </a:cubicBezTo>
                <a:lnTo>
                  <a:pt x="14658" y="5899"/>
                </a:lnTo>
                <a:cubicBezTo>
                  <a:pt x="15070" y="5460"/>
                  <a:pt x="15142" y="4801"/>
                  <a:pt x="14836" y="4282"/>
                </a:cubicBezTo>
                <a:close/>
                <a:moveTo>
                  <a:pt x="11680" y="5840"/>
                </a:moveTo>
                <a:lnTo>
                  <a:pt x="8600" y="9107"/>
                </a:lnTo>
                <a:cubicBezTo>
                  <a:pt x="8041" y="9700"/>
                  <a:pt x="7099" y="9700"/>
                  <a:pt x="6540" y="9107"/>
                </a:cubicBezTo>
                <a:lnTo>
                  <a:pt x="3461" y="5840"/>
                </a:lnTo>
                <a:cubicBezTo>
                  <a:pt x="3324" y="5706"/>
                  <a:pt x="3326" y="5484"/>
                  <a:pt x="3466" y="5353"/>
                </a:cubicBezTo>
                <a:cubicBezTo>
                  <a:pt x="3606" y="5221"/>
                  <a:pt x="3827" y="5233"/>
                  <a:pt x="3952" y="5378"/>
                </a:cubicBezTo>
                <a:lnTo>
                  <a:pt x="7032" y="8644"/>
                </a:lnTo>
                <a:cubicBezTo>
                  <a:pt x="7324" y="8954"/>
                  <a:pt x="7817" y="8954"/>
                  <a:pt x="8109" y="8644"/>
                </a:cubicBezTo>
                <a:lnTo>
                  <a:pt x="11188" y="5378"/>
                </a:lnTo>
                <a:cubicBezTo>
                  <a:pt x="11316" y="5242"/>
                  <a:pt x="11529" y="5236"/>
                  <a:pt x="11665" y="5364"/>
                </a:cubicBezTo>
                <a:cubicBezTo>
                  <a:pt x="11801" y="5492"/>
                  <a:pt x="11807" y="5705"/>
                  <a:pt x="11679" y="5841"/>
                </a:cubicBezTo>
                <a:lnTo>
                  <a:pt x="11680" y="58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6" name="文本框 55">
            <a:extLst>
              <a:ext uri="{FF2B5EF4-FFF2-40B4-BE49-F238E27FC236}">
                <a16:creationId xmlns:a16="http://schemas.microsoft.com/office/drawing/2014/main" id="{2F07731C-7DAC-7FC6-16B2-BF8CFA58F7D0}"/>
              </a:ext>
            </a:extLst>
          </p:cNvPr>
          <p:cNvSpPr txBox="1"/>
          <p:nvPr/>
        </p:nvSpPr>
        <p:spPr>
          <a:xfrm>
            <a:off x="891396" y="3202942"/>
            <a:ext cx="2468389" cy="1034579"/>
          </a:xfrm>
          <a:prstGeom prst="rect">
            <a:avLst/>
          </a:prstGeom>
          <a:noFill/>
        </p:spPr>
        <p:txBody>
          <a:bodyPr wrap="square" rtlCol="0">
            <a:spAutoFit/>
          </a:bodyPr>
          <a:lstStyle/>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在电子邮件系统</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(Email)</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中，邮件发送方和接收方作为客户端。</a:t>
            </a:r>
          </a:p>
        </p:txBody>
      </p:sp>
      <p:sp>
        <p:nvSpPr>
          <p:cNvPr id="57" name="椭圆 56">
            <a:extLst>
              <a:ext uri="{FF2B5EF4-FFF2-40B4-BE49-F238E27FC236}">
                <a16:creationId xmlns:a16="http://schemas.microsoft.com/office/drawing/2014/main" id="{FB10AE7A-119A-355D-DB9A-F89197EF06D7}"/>
              </a:ext>
            </a:extLst>
          </p:cNvPr>
          <p:cNvSpPr/>
          <p:nvPr/>
        </p:nvSpPr>
        <p:spPr>
          <a:xfrm>
            <a:off x="5100303" y="1506158"/>
            <a:ext cx="1547991" cy="1547991"/>
          </a:xfrm>
          <a:prstGeom prst="ellipse">
            <a:avLst/>
          </a:prstGeom>
          <a:blipFill>
            <a:blip r:embed="rId6">
              <a:extLst>
                <a:ext uri="{BEBA8EAE-BF5A-486C-A8C5-ECC9F3942E4B}">
                  <a14:imgProps xmlns:a14="http://schemas.microsoft.com/office/drawing/2010/main">
                    <a14:imgLayer r:embed="rId7">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8" name="椭圆 57">
            <a:extLst>
              <a:ext uri="{FF2B5EF4-FFF2-40B4-BE49-F238E27FC236}">
                <a16:creationId xmlns:a16="http://schemas.microsoft.com/office/drawing/2014/main" id="{8FE38990-CF52-2212-D4DF-318227BB9EA3}"/>
              </a:ext>
            </a:extLst>
          </p:cNvPr>
          <p:cNvSpPr/>
          <p:nvPr/>
        </p:nvSpPr>
        <p:spPr>
          <a:xfrm>
            <a:off x="5094816" y="1513371"/>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9" name="椭圆 58">
            <a:extLst>
              <a:ext uri="{FF2B5EF4-FFF2-40B4-BE49-F238E27FC236}">
                <a16:creationId xmlns:a16="http://schemas.microsoft.com/office/drawing/2014/main" id="{11D23EFE-EB59-131D-71E1-7F531D60698D}"/>
              </a:ext>
            </a:extLst>
          </p:cNvPr>
          <p:cNvSpPr/>
          <p:nvPr/>
        </p:nvSpPr>
        <p:spPr>
          <a:xfrm>
            <a:off x="6187271" y="1361451"/>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0" name="文本框 59">
            <a:extLst>
              <a:ext uri="{FF2B5EF4-FFF2-40B4-BE49-F238E27FC236}">
                <a16:creationId xmlns:a16="http://schemas.microsoft.com/office/drawing/2014/main" id="{47CFB99B-6454-BCA6-979E-642780899DB2}"/>
              </a:ext>
            </a:extLst>
          </p:cNvPr>
          <p:cNvSpPr txBox="1"/>
          <p:nvPr/>
        </p:nvSpPr>
        <p:spPr>
          <a:xfrm>
            <a:off x="4497018" y="3202942"/>
            <a:ext cx="2919147" cy="1034579"/>
          </a:xfrm>
          <a:prstGeom prst="rect">
            <a:avLst/>
          </a:prstGeom>
          <a:noFill/>
        </p:spPr>
        <p:txBody>
          <a:bodyPr wrap="square" rtlCol="0">
            <a:spAutoFit/>
          </a:bodyPr>
          <a:lstStyle/>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一般通过邮件代理</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如</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Hotmail</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sz="1600" dirty="0" err="1">
                <a:latin typeface="Segoe UI" panose="020B0502040204020203" pitchFamily="34" charset="0"/>
                <a:ea typeface="微软雅黑" panose="020B0503020204020204" pitchFamily="34" charset="-122"/>
                <a:cs typeface="+mn-ea"/>
                <a:sym typeface="Segoe UI" panose="020B0502040204020203" pitchFamily="34" charset="0"/>
              </a:rPr>
              <a:t>Foxmail</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来进行邮件的编辑、发送和接收。如图所示。</a:t>
            </a:r>
          </a:p>
        </p:txBody>
      </p:sp>
      <p:sp>
        <p:nvSpPr>
          <p:cNvPr id="61" name="椭圆 60">
            <a:extLst>
              <a:ext uri="{FF2B5EF4-FFF2-40B4-BE49-F238E27FC236}">
                <a16:creationId xmlns:a16="http://schemas.microsoft.com/office/drawing/2014/main" id="{EF7B362F-7BE0-77E8-61D6-32372A1E7CB4}"/>
              </a:ext>
            </a:extLst>
          </p:cNvPr>
          <p:cNvSpPr/>
          <p:nvPr/>
        </p:nvSpPr>
        <p:spPr>
          <a:xfrm>
            <a:off x="8887757" y="1498945"/>
            <a:ext cx="1547991" cy="1547991"/>
          </a:xfrm>
          <a:prstGeom prst="ellipse">
            <a:avLst/>
          </a:prstGeom>
          <a:blipFill>
            <a:blip r:embed="rId8">
              <a:extLst>
                <a:ext uri="{BEBA8EAE-BF5A-486C-A8C5-ECC9F3942E4B}">
                  <a14:imgProps xmlns:a14="http://schemas.microsoft.com/office/drawing/2010/main">
                    <a14:imgLayer r:embed="rId9">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62" name="椭圆 61">
            <a:extLst>
              <a:ext uri="{FF2B5EF4-FFF2-40B4-BE49-F238E27FC236}">
                <a16:creationId xmlns:a16="http://schemas.microsoft.com/office/drawing/2014/main" id="{E39D2FF6-3A49-A0D8-0768-E79AEA36B9E7}"/>
              </a:ext>
            </a:extLst>
          </p:cNvPr>
          <p:cNvSpPr/>
          <p:nvPr/>
        </p:nvSpPr>
        <p:spPr>
          <a:xfrm>
            <a:off x="8875057" y="1506158"/>
            <a:ext cx="1540778" cy="154077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3" name="椭圆 62">
            <a:extLst>
              <a:ext uri="{FF2B5EF4-FFF2-40B4-BE49-F238E27FC236}">
                <a16:creationId xmlns:a16="http://schemas.microsoft.com/office/drawing/2014/main" id="{1921CDCF-C00A-7022-8124-D62FF347AC2B}"/>
              </a:ext>
            </a:extLst>
          </p:cNvPr>
          <p:cNvSpPr/>
          <p:nvPr/>
        </p:nvSpPr>
        <p:spPr>
          <a:xfrm>
            <a:off x="9974725" y="1354238"/>
            <a:ext cx="660400" cy="6604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4" name="文本框 63">
            <a:extLst>
              <a:ext uri="{FF2B5EF4-FFF2-40B4-BE49-F238E27FC236}">
                <a16:creationId xmlns:a16="http://schemas.microsoft.com/office/drawing/2014/main" id="{CA15DC86-7291-3B0C-2F77-0A365388FE03}"/>
              </a:ext>
            </a:extLst>
          </p:cNvPr>
          <p:cNvSpPr txBox="1"/>
          <p:nvPr/>
        </p:nvSpPr>
        <p:spPr>
          <a:xfrm>
            <a:off x="8455660" y="3176272"/>
            <a:ext cx="2566127" cy="2334678"/>
          </a:xfrm>
          <a:prstGeom prst="rect">
            <a:avLst/>
          </a:prstGeom>
          <a:noFill/>
        </p:spPr>
        <p:txBody>
          <a:bodyPr wrap="square" rtlCol="0">
            <a:spAutoFit/>
          </a:bodyPr>
          <a:lstStyle/>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发送方用户代理通过</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SMTP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协议将邮件投递到发送端邮件服务器，发送服务器通过因特网投递到接收端邮件服务器，接收方用户代理通过</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POP3</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协议读取邮件信息。</a:t>
            </a:r>
          </a:p>
        </p:txBody>
      </p:sp>
      <p:sp>
        <p:nvSpPr>
          <p:cNvPr id="65" name="arrow-pointing-left-circular-button_20407">
            <a:extLst>
              <a:ext uri="{FF2B5EF4-FFF2-40B4-BE49-F238E27FC236}">
                <a16:creationId xmlns:a16="http://schemas.microsoft.com/office/drawing/2014/main" id="{1D879789-FE9F-201A-FBB2-15FC4E520509}"/>
              </a:ext>
            </a:extLst>
          </p:cNvPr>
          <p:cNvSpPr>
            <a:spLocks noChangeAspect="1"/>
          </p:cNvSpPr>
          <p:nvPr/>
        </p:nvSpPr>
        <p:spPr bwMode="auto">
          <a:xfrm>
            <a:off x="6357195" y="1507237"/>
            <a:ext cx="317379" cy="354719"/>
          </a:xfrm>
          <a:custGeom>
            <a:avLst/>
            <a:gdLst>
              <a:gd name="connsiteX0" fmla="*/ 270066 w 541458"/>
              <a:gd name="connsiteY0" fmla="*/ 45979 h 605161"/>
              <a:gd name="connsiteX1" fmla="*/ 357669 w 541458"/>
              <a:gd name="connsiteY1" fmla="*/ 101865 h 605161"/>
              <a:gd name="connsiteX2" fmla="*/ 471122 w 541458"/>
              <a:gd name="connsiteY2" fmla="*/ 195009 h 605161"/>
              <a:gd name="connsiteX3" fmla="*/ 492664 w 541458"/>
              <a:gd name="connsiteY3" fmla="*/ 227967 h 605161"/>
              <a:gd name="connsiteX4" fmla="*/ 285863 w 541458"/>
              <a:gd name="connsiteY4" fmla="*/ 551819 h 605161"/>
              <a:gd name="connsiteX5" fmla="*/ 255705 w 541458"/>
              <a:gd name="connsiteY5" fmla="*/ 551819 h 605161"/>
              <a:gd name="connsiteX6" fmla="*/ 48904 w 541458"/>
              <a:gd name="connsiteY6" fmla="*/ 227967 h 605161"/>
              <a:gd name="connsiteX7" fmla="*/ 70446 w 541458"/>
              <a:gd name="connsiteY7" fmla="*/ 195009 h 605161"/>
              <a:gd name="connsiteX8" fmla="*/ 182463 w 541458"/>
              <a:gd name="connsiteY8" fmla="*/ 101865 h 605161"/>
              <a:gd name="connsiteX9" fmla="*/ 270066 w 541458"/>
              <a:gd name="connsiteY9" fmla="*/ 45979 h 605161"/>
              <a:gd name="connsiteX10" fmla="*/ 270065 w 541458"/>
              <a:gd name="connsiteY10" fmla="*/ 22931 h 605161"/>
              <a:gd name="connsiteX11" fmla="*/ 163806 w 541458"/>
              <a:gd name="connsiteY11" fmla="*/ 88858 h 605161"/>
              <a:gd name="connsiteX12" fmla="*/ 48931 w 541458"/>
              <a:gd name="connsiteY12" fmla="*/ 177715 h 605161"/>
              <a:gd name="connsiteX13" fmla="*/ 24520 w 541458"/>
              <a:gd name="connsiteY13" fmla="*/ 210678 h 605161"/>
              <a:gd name="connsiteX14" fmla="*/ 255706 w 541458"/>
              <a:gd name="connsiteY14" fmla="*/ 577573 h 605161"/>
              <a:gd name="connsiteX15" fmla="*/ 284425 w 541458"/>
              <a:gd name="connsiteY15" fmla="*/ 577573 h 605161"/>
              <a:gd name="connsiteX16" fmla="*/ 517047 w 541458"/>
              <a:gd name="connsiteY16" fmla="*/ 210678 h 605161"/>
              <a:gd name="connsiteX17" fmla="*/ 492636 w 541458"/>
              <a:gd name="connsiteY17" fmla="*/ 177715 h 605161"/>
              <a:gd name="connsiteX18" fmla="*/ 376325 w 541458"/>
              <a:gd name="connsiteY18" fmla="*/ 88858 h 605161"/>
              <a:gd name="connsiteX19" fmla="*/ 270065 w 541458"/>
              <a:gd name="connsiteY19" fmla="*/ 22931 h 605161"/>
              <a:gd name="connsiteX20" fmla="*/ 270065 w 541458"/>
              <a:gd name="connsiteY20" fmla="*/ 0 h 605161"/>
              <a:gd name="connsiteX21" fmla="*/ 514175 w 541458"/>
              <a:gd name="connsiteY21" fmla="*/ 157650 h 605161"/>
              <a:gd name="connsiteX22" fmla="*/ 541458 w 541458"/>
              <a:gd name="connsiteY22" fmla="*/ 190613 h 605161"/>
              <a:gd name="connsiteX23" fmla="*/ 282989 w 541458"/>
              <a:gd name="connsiteY23" fmla="*/ 601937 h 605161"/>
              <a:gd name="connsiteX24" fmla="*/ 257142 w 541458"/>
              <a:gd name="connsiteY24" fmla="*/ 601937 h 605161"/>
              <a:gd name="connsiteX25" fmla="*/ 109 w 541458"/>
              <a:gd name="connsiteY25" fmla="*/ 190613 h 605161"/>
              <a:gd name="connsiteX26" fmla="*/ 27392 w 541458"/>
              <a:gd name="connsiteY26" fmla="*/ 157650 h 605161"/>
              <a:gd name="connsiteX27" fmla="*/ 270065 w 541458"/>
              <a:gd name="connsiteY27" fmla="*/ 0 h 60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458" h="605161">
                <a:moveTo>
                  <a:pt x="270066" y="45979"/>
                </a:moveTo>
                <a:cubicBezTo>
                  <a:pt x="318894" y="45979"/>
                  <a:pt x="333255" y="66041"/>
                  <a:pt x="357669" y="101865"/>
                </a:cubicBezTo>
                <a:cubicBezTo>
                  <a:pt x="380647" y="134824"/>
                  <a:pt x="409369" y="176380"/>
                  <a:pt x="471122" y="195009"/>
                </a:cubicBezTo>
                <a:cubicBezTo>
                  <a:pt x="485483" y="199308"/>
                  <a:pt x="494100" y="213637"/>
                  <a:pt x="492664" y="227967"/>
                </a:cubicBezTo>
                <a:cubicBezTo>
                  <a:pt x="468250" y="427151"/>
                  <a:pt x="344744" y="518861"/>
                  <a:pt x="285863" y="551819"/>
                </a:cubicBezTo>
                <a:cubicBezTo>
                  <a:pt x="275810" y="556118"/>
                  <a:pt x="264322" y="556118"/>
                  <a:pt x="255705" y="551819"/>
                </a:cubicBezTo>
                <a:cubicBezTo>
                  <a:pt x="196824" y="518861"/>
                  <a:pt x="71882" y="427151"/>
                  <a:pt x="48904" y="227967"/>
                </a:cubicBezTo>
                <a:cubicBezTo>
                  <a:pt x="46032" y="213637"/>
                  <a:pt x="56085" y="199308"/>
                  <a:pt x="70446" y="195009"/>
                </a:cubicBezTo>
                <a:cubicBezTo>
                  <a:pt x="130763" y="176380"/>
                  <a:pt x="160921" y="134824"/>
                  <a:pt x="182463" y="101865"/>
                </a:cubicBezTo>
                <a:cubicBezTo>
                  <a:pt x="208313" y="66041"/>
                  <a:pt x="221238" y="45979"/>
                  <a:pt x="270066" y="45979"/>
                </a:cubicBezTo>
                <a:close/>
                <a:moveTo>
                  <a:pt x="270065" y="22931"/>
                </a:moveTo>
                <a:cubicBezTo>
                  <a:pt x="209756" y="22931"/>
                  <a:pt x="189653" y="51595"/>
                  <a:pt x="163806" y="88858"/>
                </a:cubicBezTo>
                <a:cubicBezTo>
                  <a:pt x="140831" y="123254"/>
                  <a:pt x="112112" y="163383"/>
                  <a:pt x="48931" y="177715"/>
                </a:cubicBezTo>
                <a:cubicBezTo>
                  <a:pt x="33136" y="180581"/>
                  <a:pt x="23084" y="194913"/>
                  <a:pt x="24520" y="210678"/>
                </a:cubicBezTo>
                <a:cubicBezTo>
                  <a:pt x="43187" y="448586"/>
                  <a:pt x="198269" y="547476"/>
                  <a:pt x="255706" y="577573"/>
                </a:cubicBezTo>
                <a:cubicBezTo>
                  <a:pt x="265758" y="581872"/>
                  <a:pt x="275809" y="581872"/>
                  <a:pt x="284425" y="577573"/>
                </a:cubicBezTo>
                <a:cubicBezTo>
                  <a:pt x="343298" y="547476"/>
                  <a:pt x="496944" y="448586"/>
                  <a:pt x="517047" y="210678"/>
                </a:cubicBezTo>
                <a:cubicBezTo>
                  <a:pt x="518483" y="194913"/>
                  <a:pt x="508431" y="180581"/>
                  <a:pt x="492636" y="177715"/>
                </a:cubicBezTo>
                <a:cubicBezTo>
                  <a:pt x="428019" y="163383"/>
                  <a:pt x="400736" y="123254"/>
                  <a:pt x="376325" y="88858"/>
                </a:cubicBezTo>
                <a:cubicBezTo>
                  <a:pt x="350478" y="51595"/>
                  <a:pt x="330375" y="22931"/>
                  <a:pt x="270065" y="22931"/>
                </a:cubicBezTo>
                <a:close/>
                <a:moveTo>
                  <a:pt x="270065" y="0"/>
                </a:moveTo>
                <a:cubicBezTo>
                  <a:pt x="410788" y="0"/>
                  <a:pt x="374889" y="141885"/>
                  <a:pt x="514175" y="157650"/>
                </a:cubicBezTo>
                <a:cubicBezTo>
                  <a:pt x="529971" y="160517"/>
                  <a:pt x="541458" y="173415"/>
                  <a:pt x="541458" y="190613"/>
                </a:cubicBezTo>
                <a:cubicBezTo>
                  <a:pt x="527099" y="470084"/>
                  <a:pt x="336119" y="577573"/>
                  <a:pt x="282989" y="601937"/>
                </a:cubicBezTo>
                <a:cubicBezTo>
                  <a:pt x="275809" y="606236"/>
                  <a:pt x="265758" y="606236"/>
                  <a:pt x="257142" y="601937"/>
                </a:cubicBezTo>
                <a:cubicBezTo>
                  <a:pt x="205448" y="577573"/>
                  <a:pt x="13032" y="470084"/>
                  <a:pt x="109" y="190613"/>
                </a:cubicBezTo>
                <a:cubicBezTo>
                  <a:pt x="-1327" y="173415"/>
                  <a:pt x="11596" y="160517"/>
                  <a:pt x="27392" y="157650"/>
                </a:cubicBezTo>
                <a:cubicBezTo>
                  <a:pt x="165242" y="141885"/>
                  <a:pt x="129343" y="0"/>
                  <a:pt x="270065"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6" name="arrow-pointing-left-circular-button_20407">
            <a:extLst>
              <a:ext uri="{FF2B5EF4-FFF2-40B4-BE49-F238E27FC236}">
                <a16:creationId xmlns:a16="http://schemas.microsoft.com/office/drawing/2014/main" id="{3DE7F2C2-EB3E-4DAE-0FAA-E62CB735862A}"/>
              </a:ext>
            </a:extLst>
          </p:cNvPr>
          <p:cNvSpPr>
            <a:spLocks noChangeAspect="1"/>
          </p:cNvSpPr>
          <p:nvPr/>
        </p:nvSpPr>
        <p:spPr bwMode="auto">
          <a:xfrm>
            <a:off x="10142524" y="1489376"/>
            <a:ext cx="332204" cy="365367"/>
          </a:xfrm>
          <a:custGeom>
            <a:avLst/>
            <a:gdLst>
              <a:gd name="connsiteX0" fmla="*/ 458312 w 547887"/>
              <a:gd name="connsiteY0" fmla="*/ 414273 h 602581"/>
              <a:gd name="connsiteX1" fmla="*/ 543041 w 547887"/>
              <a:gd name="connsiteY1" fmla="*/ 498842 h 602581"/>
              <a:gd name="connsiteX2" fmla="*/ 547349 w 547887"/>
              <a:gd name="connsiteY2" fmla="*/ 514609 h 602581"/>
              <a:gd name="connsiteX3" fmla="*/ 534424 w 547887"/>
              <a:gd name="connsiteY3" fmla="*/ 526076 h 602581"/>
              <a:gd name="connsiteX4" fmla="*/ 481289 w 547887"/>
              <a:gd name="connsiteY4" fmla="*/ 536109 h 602581"/>
              <a:gd name="connsiteX5" fmla="*/ 471236 w 547887"/>
              <a:gd name="connsiteY5" fmla="*/ 589144 h 602581"/>
              <a:gd name="connsiteX6" fmla="*/ 459748 w 547887"/>
              <a:gd name="connsiteY6" fmla="*/ 602044 h 602581"/>
              <a:gd name="connsiteX7" fmla="*/ 443951 w 547887"/>
              <a:gd name="connsiteY7" fmla="*/ 597744 h 602581"/>
              <a:gd name="connsiteX8" fmla="*/ 333372 w 547887"/>
              <a:gd name="connsiteY8" fmla="*/ 487375 h 602581"/>
              <a:gd name="connsiteX9" fmla="*/ 341989 w 547887"/>
              <a:gd name="connsiteY9" fmla="*/ 480208 h 602581"/>
              <a:gd name="connsiteX10" fmla="*/ 347733 w 547887"/>
              <a:gd name="connsiteY10" fmla="*/ 477341 h 602581"/>
              <a:gd name="connsiteX11" fmla="*/ 396560 w 547887"/>
              <a:gd name="connsiteY11" fmla="*/ 484508 h 602581"/>
              <a:gd name="connsiteX12" fmla="*/ 433898 w 547887"/>
              <a:gd name="connsiteY12" fmla="*/ 475908 h 602581"/>
              <a:gd name="connsiteX13" fmla="*/ 454003 w 547887"/>
              <a:gd name="connsiteY13" fmla="*/ 442941 h 602581"/>
              <a:gd name="connsiteX14" fmla="*/ 88068 w 547887"/>
              <a:gd name="connsiteY14" fmla="*/ 414273 h 602581"/>
              <a:gd name="connsiteX15" fmla="*/ 92373 w 547887"/>
              <a:gd name="connsiteY15" fmla="*/ 442941 h 602581"/>
              <a:gd name="connsiteX16" fmla="*/ 112462 w 547887"/>
              <a:gd name="connsiteY16" fmla="*/ 475908 h 602581"/>
              <a:gd name="connsiteX17" fmla="*/ 149770 w 547887"/>
              <a:gd name="connsiteY17" fmla="*/ 484508 h 602581"/>
              <a:gd name="connsiteX18" fmla="*/ 198558 w 547887"/>
              <a:gd name="connsiteY18" fmla="*/ 477341 h 602581"/>
              <a:gd name="connsiteX19" fmla="*/ 205732 w 547887"/>
              <a:gd name="connsiteY19" fmla="*/ 480208 h 602581"/>
              <a:gd name="connsiteX20" fmla="*/ 212907 w 547887"/>
              <a:gd name="connsiteY20" fmla="*/ 487375 h 602581"/>
              <a:gd name="connsiteX21" fmla="*/ 103853 w 547887"/>
              <a:gd name="connsiteY21" fmla="*/ 597744 h 602581"/>
              <a:gd name="connsiteX22" fmla="*/ 86633 w 547887"/>
              <a:gd name="connsiteY22" fmla="*/ 602044 h 602581"/>
              <a:gd name="connsiteX23" fmla="*/ 76589 w 547887"/>
              <a:gd name="connsiteY23" fmla="*/ 589144 h 602581"/>
              <a:gd name="connsiteX24" fmla="*/ 66545 w 547887"/>
              <a:gd name="connsiteY24" fmla="*/ 536109 h 602581"/>
              <a:gd name="connsiteX25" fmla="*/ 12017 w 547887"/>
              <a:gd name="connsiteY25" fmla="*/ 526076 h 602581"/>
              <a:gd name="connsiteX26" fmla="*/ 538 w 547887"/>
              <a:gd name="connsiteY26" fmla="*/ 514609 h 602581"/>
              <a:gd name="connsiteX27" fmla="*/ 4843 w 547887"/>
              <a:gd name="connsiteY27" fmla="*/ 498842 h 602581"/>
              <a:gd name="connsiteX28" fmla="*/ 273945 w 547887"/>
              <a:gd name="connsiteY28" fmla="*/ 94487 h 602581"/>
              <a:gd name="connsiteX29" fmla="*/ 428321 w 547887"/>
              <a:gd name="connsiteY29" fmla="*/ 249322 h 602581"/>
              <a:gd name="connsiteX30" fmla="*/ 273945 w 547887"/>
              <a:gd name="connsiteY30" fmla="*/ 404157 h 602581"/>
              <a:gd name="connsiteX31" fmla="*/ 119569 w 547887"/>
              <a:gd name="connsiteY31" fmla="*/ 249322 h 602581"/>
              <a:gd name="connsiteX32" fmla="*/ 273945 w 547887"/>
              <a:gd name="connsiteY32" fmla="*/ 94487 h 602581"/>
              <a:gd name="connsiteX33" fmla="*/ 273254 w 547887"/>
              <a:gd name="connsiteY33" fmla="*/ 68790 h 602581"/>
              <a:gd name="connsiteX34" fmla="*/ 92381 w 547887"/>
              <a:gd name="connsiteY34" fmla="*/ 249364 h 602581"/>
              <a:gd name="connsiteX35" fmla="*/ 273254 w 547887"/>
              <a:gd name="connsiteY35" fmla="*/ 431371 h 602581"/>
              <a:gd name="connsiteX36" fmla="*/ 454127 w 547887"/>
              <a:gd name="connsiteY36" fmla="*/ 249364 h 602581"/>
              <a:gd name="connsiteX37" fmla="*/ 273254 w 547887"/>
              <a:gd name="connsiteY37" fmla="*/ 68790 h 602581"/>
              <a:gd name="connsiteX38" fmla="*/ 273254 w 547887"/>
              <a:gd name="connsiteY38" fmla="*/ 0 h 602581"/>
              <a:gd name="connsiteX39" fmla="*/ 293351 w 547887"/>
              <a:gd name="connsiteY39" fmla="*/ 8599 h 602581"/>
              <a:gd name="connsiteX40" fmla="*/ 327803 w 547887"/>
              <a:gd name="connsiteY40" fmla="*/ 42994 h 602581"/>
              <a:gd name="connsiteX41" fmla="*/ 353642 w 547887"/>
              <a:gd name="connsiteY41" fmla="*/ 51592 h 602581"/>
              <a:gd name="connsiteX42" fmla="*/ 399578 w 547887"/>
              <a:gd name="connsiteY42" fmla="*/ 42994 h 602581"/>
              <a:gd name="connsiteX43" fmla="*/ 422546 w 547887"/>
              <a:gd name="connsiteY43" fmla="*/ 48726 h 602581"/>
              <a:gd name="connsiteX44" fmla="*/ 434030 w 547887"/>
              <a:gd name="connsiteY44" fmla="*/ 68790 h 602581"/>
              <a:gd name="connsiteX45" fmla="*/ 441207 w 547887"/>
              <a:gd name="connsiteY45" fmla="*/ 114650 h 602581"/>
              <a:gd name="connsiteX46" fmla="*/ 456998 w 547887"/>
              <a:gd name="connsiteY46" fmla="*/ 137580 h 602581"/>
              <a:gd name="connsiteX47" fmla="*/ 500063 w 547887"/>
              <a:gd name="connsiteY47" fmla="*/ 157644 h 602581"/>
              <a:gd name="connsiteX48" fmla="*/ 514418 w 547887"/>
              <a:gd name="connsiteY48" fmla="*/ 174841 h 602581"/>
              <a:gd name="connsiteX49" fmla="*/ 512983 w 547887"/>
              <a:gd name="connsiteY49" fmla="*/ 197771 h 602581"/>
              <a:gd name="connsiteX50" fmla="*/ 491450 w 547887"/>
              <a:gd name="connsiteY50" fmla="*/ 240765 h 602581"/>
              <a:gd name="connsiteX51" fmla="*/ 491450 w 547887"/>
              <a:gd name="connsiteY51" fmla="*/ 267994 h 602581"/>
              <a:gd name="connsiteX52" fmla="*/ 512983 w 547887"/>
              <a:gd name="connsiteY52" fmla="*/ 309555 h 602581"/>
              <a:gd name="connsiteX53" fmla="*/ 514418 w 547887"/>
              <a:gd name="connsiteY53" fmla="*/ 332485 h 602581"/>
              <a:gd name="connsiteX54" fmla="*/ 500063 w 547887"/>
              <a:gd name="connsiteY54" fmla="*/ 349683 h 602581"/>
              <a:gd name="connsiteX55" fmla="*/ 456998 w 547887"/>
              <a:gd name="connsiteY55" fmla="*/ 371180 h 602581"/>
              <a:gd name="connsiteX56" fmla="*/ 441207 w 547887"/>
              <a:gd name="connsiteY56" fmla="*/ 392676 h 602581"/>
              <a:gd name="connsiteX57" fmla="*/ 434030 w 547887"/>
              <a:gd name="connsiteY57" fmla="*/ 439970 h 602581"/>
              <a:gd name="connsiteX58" fmla="*/ 422546 w 547887"/>
              <a:gd name="connsiteY58" fmla="*/ 460034 h 602581"/>
              <a:gd name="connsiteX59" fmla="*/ 399578 w 547887"/>
              <a:gd name="connsiteY59" fmla="*/ 464333 h 602581"/>
              <a:gd name="connsiteX60" fmla="*/ 352207 w 547887"/>
              <a:gd name="connsiteY60" fmla="*/ 457168 h 602581"/>
              <a:gd name="connsiteX61" fmla="*/ 327803 w 547887"/>
              <a:gd name="connsiteY61" fmla="*/ 465766 h 602581"/>
              <a:gd name="connsiteX62" fmla="*/ 293351 w 547887"/>
              <a:gd name="connsiteY62" fmla="*/ 500161 h 602581"/>
              <a:gd name="connsiteX63" fmla="*/ 273254 w 547887"/>
              <a:gd name="connsiteY63" fmla="*/ 508760 h 602581"/>
              <a:gd name="connsiteX64" fmla="*/ 253157 w 547887"/>
              <a:gd name="connsiteY64" fmla="*/ 500161 h 602581"/>
              <a:gd name="connsiteX65" fmla="*/ 220141 w 547887"/>
              <a:gd name="connsiteY65" fmla="*/ 465766 h 602581"/>
              <a:gd name="connsiteX66" fmla="*/ 194301 w 547887"/>
              <a:gd name="connsiteY66" fmla="*/ 457168 h 602581"/>
              <a:gd name="connsiteX67" fmla="*/ 146930 w 547887"/>
              <a:gd name="connsiteY67" fmla="*/ 464333 h 602581"/>
              <a:gd name="connsiteX68" fmla="*/ 125397 w 547887"/>
              <a:gd name="connsiteY68" fmla="*/ 460034 h 602581"/>
              <a:gd name="connsiteX69" fmla="*/ 112478 w 547887"/>
              <a:gd name="connsiteY69" fmla="*/ 439970 h 602581"/>
              <a:gd name="connsiteX70" fmla="*/ 105301 w 547887"/>
              <a:gd name="connsiteY70" fmla="*/ 392676 h 602581"/>
              <a:gd name="connsiteX71" fmla="*/ 89510 w 547887"/>
              <a:gd name="connsiteY71" fmla="*/ 371180 h 602581"/>
              <a:gd name="connsiteX72" fmla="*/ 47881 w 547887"/>
              <a:gd name="connsiteY72" fmla="*/ 349683 h 602581"/>
              <a:gd name="connsiteX73" fmla="*/ 32090 w 547887"/>
              <a:gd name="connsiteY73" fmla="*/ 332485 h 602581"/>
              <a:gd name="connsiteX74" fmla="*/ 33525 w 547887"/>
              <a:gd name="connsiteY74" fmla="*/ 309555 h 602581"/>
              <a:gd name="connsiteX75" fmla="*/ 56493 w 547887"/>
              <a:gd name="connsiteY75" fmla="*/ 267994 h 602581"/>
              <a:gd name="connsiteX76" fmla="*/ 56493 w 547887"/>
              <a:gd name="connsiteY76" fmla="*/ 240765 h 602581"/>
              <a:gd name="connsiteX77" fmla="*/ 33525 w 547887"/>
              <a:gd name="connsiteY77" fmla="*/ 197771 h 602581"/>
              <a:gd name="connsiteX78" fmla="*/ 32090 w 547887"/>
              <a:gd name="connsiteY78" fmla="*/ 176274 h 602581"/>
              <a:gd name="connsiteX79" fmla="*/ 47881 w 547887"/>
              <a:gd name="connsiteY79" fmla="*/ 157644 h 602581"/>
              <a:gd name="connsiteX80" fmla="*/ 89510 w 547887"/>
              <a:gd name="connsiteY80" fmla="*/ 137580 h 602581"/>
              <a:gd name="connsiteX81" fmla="*/ 105301 w 547887"/>
              <a:gd name="connsiteY81" fmla="*/ 114650 h 602581"/>
              <a:gd name="connsiteX82" fmla="*/ 112478 w 547887"/>
              <a:gd name="connsiteY82" fmla="*/ 68790 h 602581"/>
              <a:gd name="connsiteX83" fmla="*/ 125397 w 547887"/>
              <a:gd name="connsiteY83" fmla="*/ 48726 h 602581"/>
              <a:gd name="connsiteX84" fmla="*/ 146930 w 547887"/>
              <a:gd name="connsiteY84" fmla="*/ 42994 h 602581"/>
              <a:gd name="connsiteX85" fmla="*/ 194301 w 547887"/>
              <a:gd name="connsiteY85" fmla="*/ 51592 h 602581"/>
              <a:gd name="connsiteX86" fmla="*/ 220141 w 547887"/>
              <a:gd name="connsiteY86" fmla="*/ 42994 h 602581"/>
              <a:gd name="connsiteX87" fmla="*/ 253157 w 547887"/>
              <a:gd name="connsiteY87" fmla="*/ 8599 h 602581"/>
              <a:gd name="connsiteX88" fmla="*/ 273254 w 547887"/>
              <a:gd name="connsiteY88" fmla="*/ 0 h 60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47887" h="602581">
                <a:moveTo>
                  <a:pt x="458312" y="414273"/>
                </a:moveTo>
                <a:lnTo>
                  <a:pt x="543041" y="498842"/>
                </a:lnTo>
                <a:cubicBezTo>
                  <a:pt x="547349" y="503142"/>
                  <a:pt x="548785" y="508875"/>
                  <a:pt x="547349" y="514609"/>
                </a:cubicBezTo>
                <a:cubicBezTo>
                  <a:pt x="544477" y="520342"/>
                  <a:pt x="540168" y="524642"/>
                  <a:pt x="534424" y="526076"/>
                </a:cubicBezTo>
                <a:lnTo>
                  <a:pt x="481289" y="536109"/>
                </a:lnTo>
                <a:lnTo>
                  <a:pt x="471236" y="589144"/>
                </a:lnTo>
                <a:cubicBezTo>
                  <a:pt x="469800" y="594877"/>
                  <a:pt x="465492" y="600611"/>
                  <a:pt x="459748" y="602044"/>
                </a:cubicBezTo>
                <a:cubicBezTo>
                  <a:pt x="454003" y="603477"/>
                  <a:pt x="448259" y="602044"/>
                  <a:pt x="443951" y="597744"/>
                </a:cubicBezTo>
                <a:lnTo>
                  <a:pt x="333372" y="487375"/>
                </a:lnTo>
                <a:lnTo>
                  <a:pt x="341989" y="480208"/>
                </a:lnTo>
                <a:cubicBezTo>
                  <a:pt x="343425" y="477341"/>
                  <a:pt x="344861" y="477341"/>
                  <a:pt x="347733" y="477341"/>
                </a:cubicBezTo>
                <a:lnTo>
                  <a:pt x="396560" y="484508"/>
                </a:lnTo>
                <a:cubicBezTo>
                  <a:pt x="409485" y="487375"/>
                  <a:pt x="423845" y="484508"/>
                  <a:pt x="433898" y="475908"/>
                </a:cubicBezTo>
                <a:cubicBezTo>
                  <a:pt x="445387" y="468741"/>
                  <a:pt x="452567" y="455841"/>
                  <a:pt x="454003" y="442941"/>
                </a:cubicBezTo>
                <a:close/>
                <a:moveTo>
                  <a:pt x="88068" y="414273"/>
                </a:moveTo>
                <a:lnTo>
                  <a:pt x="92373" y="442941"/>
                </a:lnTo>
                <a:cubicBezTo>
                  <a:pt x="95243" y="455841"/>
                  <a:pt x="102418" y="468741"/>
                  <a:pt x="112462" y="475908"/>
                </a:cubicBezTo>
                <a:cubicBezTo>
                  <a:pt x="123942" y="484508"/>
                  <a:pt x="136856" y="487375"/>
                  <a:pt x="149770" y="484508"/>
                </a:cubicBezTo>
                <a:lnTo>
                  <a:pt x="198558" y="477341"/>
                </a:lnTo>
                <a:cubicBezTo>
                  <a:pt x="201428" y="477341"/>
                  <a:pt x="204297" y="477341"/>
                  <a:pt x="205732" y="480208"/>
                </a:cubicBezTo>
                <a:lnTo>
                  <a:pt x="212907" y="487375"/>
                </a:lnTo>
                <a:lnTo>
                  <a:pt x="103853" y="597744"/>
                </a:lnTo>
                <a:cubicBezTo>
                  <a:pt x="99548" y="602044"/>
                  <a:pt x="92373" y="603477"/>
                  <a:pt x="86633" y="602044"/>
                </a:cubicBezTo>
                <a:cubicBezTo>
                  <a:pt x="82329" y="600611"/>
                  <a:pt x="78024" y="594877"/>
                  <a:pt x="76589" y="589144"/>
                </a:cubicBezTo>
                <a:lnTo>
                  <a:pt x="66545" y="536109"/>
                </a:lnTo>
                <a:lnTo>
                  <a:pt x="12017" y="526076"/>
                </a:lnTo>
                <a:cubicBezTo>
                  <a:pt x="6278" y="524642"/>
                  <a:pt x="1973" y="520342"/>
                  <a:pt x="538" y="514609"/>
                </a:cubicBezTo>
                <a:cubicBezTo>
                  <a:pt x="-897" y="508875"/>
                  <a:pt x="538" y="503142"/>
                  <a:pt x="4843" y="498842"/>
                </a:cubicBezTo>
                <a:close/>
                <a:moveTo>
                  <a:pt x="273945" y="94487"/>
                </a:moveTo>
                <a:cubicBezTo>
                  <a:pt x="359205" y="94487"/>
                  <a:pt x="428321" y="163809"/>
                  <a:pt x="428321" y="249322"/>
                </a:cubicBezTo>
                <a:cubicBezTo>
                  <a:pt x="428321" y="334835"/>
                  <a:pt x="359205" y="404157"/>
                  <a:pt x="273945" y="404157"/>
                </a:cubicBezTo>
                <a:cubicBezTo>
                  <a:pt x="188685" y="404157"/>
                  <a:pt x="119569" y="334835"/>
                  <a:pt x="119569" y="249322"/>
                </a:cubicBezTo>
                <a:cubicBezTo>
                  <a:pt x="119569" y="163809"/>
                  <a:pt x="188685" y="94487"/>
                  <a:pt x="273945" y="94487"/>
                </a:cubicBezTo>
                <a:close/>
                <a:moveTo>
                  <a:pt x="273254" y="68790"/>
                </a:moveTo>
                <a:cubicBezTo>
                  <a:pt x="174205" y="68790"/>
                  <a:pt x="92381" y="150478"/>
                  <a:pt x="92381" y="249364"/>
                </a:cubicBezTo>
                <a:cubicBezTo>
                  <a:pt x="92381" y="349683"/>
                  <a:pt x="174205" y="429938"/>
                  <a:pt x="273254" y="431371"/>
                </a:cubicBezTo>
                <a:cubicBezTo>
                  <a:pt x="373739" y="429938"/>
                  <a:pt x="454127" y="349683"/>
                  <a:pt x="454127" y="249364"/>
                </a:cubicBezTo>
                <a:cubicBezTo>
                  <a:pt x="454127" y="150478"/>
                  <a:pt x="373739" y="68790"/>
                  <a:pt x="273254" y="68790"/>
                </a:cubicBezTo>
                <a:close/>
                <a:moveTo>
                  <a:pt x="273254" y="0"/>
                </a:moveTo>
                <a:cubicBezTo>
                  <a:pt x="281867" y="0"/>
                  <a:pt x="289045" y="2866"/>
                  <a:pt x="293351" y="8599"/>
                </a:cubicBezTo>
                <a:lnTo>
                  <a:pt x="327803" y="42994"/>
                </a:lnTo>
                <a:cubicBezTo>
                  <a:pt x="333545" y="48726"/>
                  <a:pt x="343593" y="53025"/>
                  <a:pt x="353642" y="51592"/>
                </a:cubicBezTo>
                <a:lnTo>
                  <a:pt x="399578" y="42994"/>
                </a:lnTo>
                <a:cubicBezTo>
                  <a:pt x="408191" y="41560"/>
                  <a:pt x="415369" y="44427"/>
                  <a:pt x="422546" y="48726"/>
                </a:cubicBezTo>
                <a:cubicBezTo>
                  <a:pt x="428288" y="53025"/>
                  <a:pt x="432595" y="60191"/>
                  <a:pt x="434030" y="68790"/>
                </a:cubicBezTo>
                <a:lnTo>
                  <a:pt x="441207" y="114650"/>
                </a:lnTo>
                <a:cubicBezTo>
                  <a:pt x="442643" y="124682"/>
                  <a:pt x="448385" y="133281"/>
                  <a:pt x="456998" y="137580"/>
                </a:cubicBezTo>
                <a:lnTo>
                  <a:pt x="500063" y="157644"/>
                </a:lnTo>
                <a:cubicBezTo>
                  <a:pt x="507241" y="161943"/>
                  <a:pt x="512983" y="167676"/>
                  <a:pt x="514418" y="174841"/>
                </a:cubicBezTo>
                <a:cubicBezTo>
                  <a:pt x="517289" y="183440"/>
                  <a:pt x="517289" y="192039"/>
                  <a:pt x="512983" y="197771"/>
                </a:cubicBezTo>
                <a:lnTo>
                  <a:pt x="491450" y="240765"/>
                </a:lnTo>
                <a:cubicBezTo>
                  <a:pt x="487143" y="249364"/>
                  <a:pt x="487143" y="259396"/>
                  <a:pt x="491450" y="267994"/>
                </a:cubicBezTo>
                <a:lnTo>
                  <a:pt x="512983" y="309555"/>
                </a:lnTo>
                <a:cubicBezTo>
                  <a:pt x="515853" y="316721"/>
                  <a:pt x="517289" y="325320"/>
                  <a:pt x="514418" y="332485"/>
                </a:cubicBezTo>
                <a:cubicBezTo>
                  <a:pt x="512983" y="339651"/>
                  <a:pt x="507241" y="346816"/>
                  <a:pt x="500063" y="349683"/>
                </a:cubicBezTo>
                <a:lnTo>
                  <a:pt x="456998" y="371180"/>
                </a:lnTo>
                <a:cubicBezTo>
                  <a:pt x="448385" y="375479"/>
                  <a:pt x="442643" y="384078"/>
                  <a:pt x="441207" y="392676"/>
                </a:cubicBezTo>
                <a:lnTo>
                  <a:pt x="434030" y="439970"/>
                </a:lnTo>
                <a:cubicBezTo>
                  <a:pt x="432595" y="448569"/>
                  <a:pt x="428288" y="455735"/>
                  <a:pt x="422546" y="460034"/>
                </a:cubicBezTo>
                <a:cubicBezTo>
                  <a:pt x="415369" y="464333"/>
                  <a:pt x="408191" y="465766"/>
                  <a:pt x="399578" y="464333"/>
                </a:cubicBezTo>
                <a:lnTo>
                  <a:pt x="352207" y="457168"/>
                </a:lnTo>
                <a:cubicBezTo>
                  <a:pt x="343593" y="455735"/>
                  <a:pt x="333545" y="458601"/>
                  <a:pt x="327803" y="465766"/>
                </a:cubicBezTo>
                <a:lnTo>
                  <a:pt x="293351" y="500161"/>
                </a:lnTo>
                <a:cubicBezTo>
                  <a:pt x="289045" y="504461"/>
                  <a:pt x="281867" y="507327"/>
                  <a:pt x="273254" y="508760"/>
                </a:cubicBezTo>
                <a:cubicBezTo>
                  <a:pt x="266077" y="507327"/>
                  <a:pt x="258899" y="504461"/>
                  <a:pt x="253157" y="500161"/>
                </a:cubicBezTo>
                <a:lnTo>
                  <a:pt x="220141" y="465766"/>
                </a:lnTo>
                <a:cubicBezTo>
                  <a:pt x="212963" y="458601"/>
                  <a:pt x="202915" y="455735"/>
                  <a:pt x="194301" y="457168"/>
                </a:cubicBezTo>
                <a:lnTo>
                  <a:pt x="146930" y="464333"/>
                </a:lnTo>
                <a:cubicBezTo>
                  <a:pt x="139753" y="465766"/>
                  <a:pt x="131139" y="464333"/>
                  <a:pt x="125397" y="460034"/>
                </a:cubicBezTo>
                <a:cubicBezTo>
                  <a:pt x="118220" y="455735"/>
                  <a:pt x="113913" y="448569"/>
                  <a:pt x="112478" y="439970"/>
                </a:cubicBezTo>
                <a:lnTo>
                  <a:pt x="105301" y="392676"/>
                </a:lnTo>
                <a:cubicBezTo>
                  <a:pt x="103865" y="384078"/>
                  <a:pt x="98123" y="375479"/>
                  <a:pt x="89510" y="371180"/>
                </a:cubicBezTo>
                <a:lnTo>
                  <a:pt x="47881" y="349683"/>
                </a:lnTo>
                <a:cubicBezTo>
                  <a:pt x="40703" y="346816"/>
                  <a:pt x="34961" y="339651"/>
                  <a:pt x="32090" y="332485"/>
                </a:cubicBezTo>
                <a:cubicBezTo>
                  <a:pt x="29219" y="325320"/>
                  <a:pt x="30655" y="316721"/>
                  <a:pt x="33525" y="309555"/>
                </a:cubicBezTo>
                <a:lnTo>
                  <a:pt x="56493" y="267994"/>
                </a:lnTo>
                <a:cubicBezTo>
                  <a:pt x="60800" y="259396"/>
                  <a:pt x="60800" y="249364"/>
                  <a:pt x="56493" y="240765"/>
                </a:cubicBezTo>
                <a:lnTo>
                  <a:pt x="33525" y="197771"/>
                </a:lnTo>
                <a:cubicBezTo>
                  <a:pt x="30655" y="192039"/>
                  <a:pt x="29219" y="183440"/>
                  <a:pt x="32090" y="176274"/>
                </a:cubicBezTo>
                <a:cubicBezTo>
                  <a:pt x="34961" y="167676"/>
                  <a:pt x="40703" y="161943"/>
                  <a:pt x="47881" y="157644"/>
                </a:cubicBezTo>
                <a:lnTo>
                  <a:pt x="89510" y="137580"/>
                </a:lnTo>
                <a:cubicBezTo>
                  <a:pt x="98123" y="133281"/>
                  <a:pt x="103865" y="124682"/>
                  <a:pt x="105301" y="114650"/>
                </a:cubicBezTo>
                <a:lnTo>
                  <a:pt x="112478" y="68790"/>
                </a:lnTo>
                <a:cubicBezTo>
                  <a:pt x="113913" y="60191"/>
                  <a:pt x="118220" y="53025"/>
                  <a:pt x="125397" y="48726"/>
                </a:cubicBezTo>
                <a:cubicBezTo>
                  <a:pt x="131139" y="44427"/>
                  <a:pt x="139753" y="41560"/>
                  <a:pt x="146930" y="42994"/>
                </a:cubicBezTo>
                <a:lnTo>
                  <a:pt x="194301" y="51592"/>
                </a:lnTo>
                <a:cubicBezTo>
                  <a:pt x="202915" y="53025"/>
                  <a:pt x="212963" y="48726"/>
                  <a:pt x="220141" y="42994"/>
                </a:cubicBezTo>
                <a:lnTo>
                  <a:pt x="253157" y="8599"/>
                </a:lnTo>
                <a:cubicBezTo>
                  <a:pt x="258899" y="2866"/>
                  <a:pt x="266077" y="0"/>
                  <a:pt x="273254"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7" name="右箭头 8">
            <a:extLst>
              <a:ext uri="{FF2B5EF4-FFF2-40B4-BE49-F238E27FC236}">
                <a16:creationId xmlns:a16="http://schemas.microsoft.com/office/drawing/2014/main" id="{82D5A8EC-B8F4-E7EF-3488-1C06EBC67F40}"/>
              </a:ext>
            </a:extLst>
          </p:cNvPr>
          <p:cNvSpPr/>
          <p:nvPr/>
        </p:nvSpPr>
        <p:spPr>
          <a:xfrm>
            <a:off x="3359785" y="2224571"/>
            <a:ext cx="1039495" cy="232410"/>
          </a:xfrm>
          <a:prstGeom prst="rightArrow">
            <a:avLst/>
          </a:prstGeom>
          <a:solidFill>
            <a:srgbClr val="33A936"/>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右箭头 11">
            <a:extLst>
              <a:ext uri="{FF2B5EF4-FFF2-40B4-BE49-F238E27FC236}">
                <a16:creationId xmlns:a16="http://schemas.microsoft.com/office/drawing/2014/main" id="{36652134-1E1C-9DDB-8E12-AB75986E79FF}"/>
              </a:ext>
            </a:extLst>
          </p:cNvPr>
          <p:cNvSpPr/>
          <p:nvPr/>
        </p:nvSpPr>
        <p:spPr>
          <a:xfrm>
            <a:off x="7416165" y="2224571"/>
            <a:ext cx="1039495" cy="232410"/>
          </a:xfrm>
          <a:prstGeom prst="rightArrow">
            <a:avLst/>
          </a:prstGeom>
          <a:solidFill>
            <a:srgbClr val="33A936"/>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9" name="Picture 2">
            <a:extLst>
              <a:ext uri="{FF2B5EF4-FFF2-40B4-BE49-F238E27FC236}">
                <a16:creationId xmlns:a16="http://schemas.microsoft.com/office/drawing/2014/main" id="{6149C513-E4A2-4C27-A78C-E4266CD4F1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1396" y="4420650"/>
            <a:ext cx="6398489" cy="2136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31508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920210"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）典型的电子邮件服务协议</a:t>
            </a:r>
          </a:p>
        </p:txBody>
      </p:sp>
      <p:sp>
        <p:nvSpPr>
          <p:cNvPr id="4" name="文本框 3">
            <a:extLst>
              <a:ext uri="{FF2B5EF4-FFF2-40B4-BE49-F238E27FC236}">
                <a16:creationId xmlns:a16="http://schemas.microsoft.com/office/drawing/2014/main" id="{CEA360A3-62F0-CE0C-B83B-9B083E6382BF}"/>
              </a:ext>
            </a:extLst>
          </p:cNvPr>
          <p:cNvSpPr txBox="1"/>
          <p:nvPr/>
        </p:nvSpPr>
        <p:spPr>
          <a:xfrm>
            <a:off x="595223" y="1129682"/>
            <a:ext cx="9892356" cy="530530"/>
          </a:xfrm>
          <a:prstGeom prst="rect">
            <a:avLst/>
          </a:prstGeom>
          <a:noFill/>
        </p:spPr>
        <p:txBody>
          <a:bodyPr wrap="square" rtlCol="0">
            <a:spAutoFit/>
          </a:bodyPr>
          <a:lstStyle/>
          <a:p>
            <a:pPr algn="l" fontAlgn="auto">
              <a:lnSpc>
                <a:spcPct val="132000"/>
              </a:lnSpc>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典型的电子邮件服务协议有两种：</a:t>
            </a:r>
          </a:p>
        </p:txBody>
      </p:sp>
      <p:sp>
        <p:nvSpPr>
          <p:cNvPr id="5" name="矩形 4">
            <a:extLst>
              <a:ext uri="{FF2B5EF4-FFF2-40B4-BE49-F238E27FC236}">
                <a16:creationId xmlns:a16="http://schemas.microsoft.com/office/drawing/2014/main" id="{C82BF958-D1F2-51BD-0407-5AEA51B12870}"/>
              </a:ext>
            </a:extLst>
          </p:cNvPr>
          <p:cNvSpPr/>
          <p:nvPr/>
        </p:nvSpPr>
        <p:spPr>
          <a:xfrm>
            <a:off x="666115" y="1837444"/>
            <a:ext cx="2430780" cy="445135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 name="矩形 5">
            <a:extLst>
              <a:ext uri="{FF2B5EF4-FFF2-40B4-BE49-F238E27FC236}">
                <a16:creationId xmlns:a16="http://schemas.microsoft.com/office/drawing/2014/main" id="{66FA5EC5-9D08-78F7-756A-74405B002115}"/>
              </a:ext>
            </a:extLst>
          </p:cNvPr>
          <p:cNvSpPr/>
          <p:nvPr/>
        </p:nvSpPr>
        <p:spPr>
          <a:xfrm>
            <a:off x="3411220" y="1855859"/>
            <a:ext cx="2430780" cy="444881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矩形 6">
            <a:extLst>
              <a:ext uri="{FF2B5EF4-FFF2-40B4-BE49-F238E27FC236}">
                <a16:creationId xmlns:a16="http://schemas.microsoft.com/office/drawing/2014/main" id="{FE5D7305-89E0-1903-3C6B-5E87F2664EFD}"/>
              </a:ext>
            </a:extLst>
          </p:cNvPr>
          <p:cNvSpPr/>
          <p:nvPr/>
        </p:nvSpPr>
        <p:spPr>
          <a:xfrm>
            <a:off x="6156960" y="1845699"/>
            <a:ext cx="2430780" cy="444881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矩形 7">
            <a:extLst>
              <a:ext uri="{FF2B5EF4-FFF2-40B4-BE49-F238E27FC236}">
                <a16:creationId xmlns:a16="http://schemas.microsoft.com/office/drawing/2014/main" id="{12C12EE3-962D-CCBF-4B3E-4999B350BE38}"/>
              </a:ext>
            </a:extLst>
          </p:cNvPr>
          <p:cNvSpPr/>
          <p:nvPr/>
        </p:nvSpPr>
        <p:spPr>
          <a:xfrm>
            <a:off x="8902700" y="1850779"/>
            <a:ext cx="2430780" cy="4438650"/>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9" name="文本框 8">
            <a:extLst>
              <a:ext uri="{FF2B5EF4-FFF2-40B4-BE49-F238E27FC236}">
                <a16:creationId xmlns:a16="http://schemas.microsoft.com/office/drawing/2014/main" id="{5B3E0338-19AA-F632-ECC9-3E5640EF6DBB}"/>
              </a:ext>
            </a:extLst>
          </p:cNvPr>
          <p:cNvSpPr txBox="1"/>
          <p:nvPr/>
        </p:nvSpPr>
        <p:spPr>
          <a:xfrm>
            <a:off x="835584" y="2027715"/>
            <a:ext cx="2072692" cy="2249077"/>
          </a:xfrm>
          <a:prstGeom prst="rect">
            <a:avLst/>
          </a:prstGeom>
          <a:noFill/>
        </p:spPr>
        <p:txBody>
          <a:bodyPr wrap="square" rtlCol="0">
            <a:spAutoFit/>
          </a:bodyPr>
          <a:lstStyle/>
          <a:p>
            <a:pPr algn="just" fontAlgn="auto">
              <a:lnSpc>
                <a:spcPct val="132000"/>
              </a:lnSpc>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SMTP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是简单电子邮件传输协议（</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Simple Mail Transfer Protocol</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）的英文缩写，用于电子邮件的发送。</a:t>
            </a:r>
          </a:p>
        </p:txBody>
      </p:sp>
      <p:sp>
        <p:nvSpPr>
          <p:cNvPr id="10" name="文本框 9">
            <a:extLst>
              <a:ext uri="{FF2B5EF4-FFF2-40B4-BE49-F238E27FC236}">
                <a16:creationId xmlns:a16="http://schemas.microsoft.com/office/drawing/2014/main" id="{EE6BABBD-0B41-0147-F7CC-6E025CFEEDAC}"/>
              </a:ext>
            </a:extLst>
          </p:cNvPr>
          <p:cNvSpPr txBox="1"/>
          <p:nvPr/>
        </p:nvSpPr>
        <p:spPr>
          <a:xfrm>
            <a:off x="3572071" y="2066600"/>
            <a:ext cx="2072692" cy="2980303"/>
          </a:xfrm>
          <a:prstGeom prst="rect">
            <a:avLst/>
          </a:prstGeom>
          <a:noFill/>
        </p:spPr>
        <p:txBody>
          <a:bodyPr wrap="square" rtlCol="0">
            <a:spAutoFit/>
          </a:bodyPr>
          <a:lstStyle/>
          <a:p>
            <a:pPr algn="just" fontAlgn="auto">
              <a:lnSpc>
                <a:spcPct val="132000"/>
              </a:lnSpc>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SMTP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是一种提供可靠且有效的电子邮件传输的协议。</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SMTP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是建立在</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FTP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上的一种邮件服务，主要用于系统之间的邮件信息传递，并提供来信通知。</a:t>
            </a:r>
          </a:p>
        </p:txBody>
      </p:sp>
      <p:sp>
        <p:nvSpPr>
          <p:cNvPr id="11" name="文本框 10">
            <a:extLst>
              <a:ext uri="{FF2B5EF4-FFF2-40B4-BE49-F238E27FC236}">
                <a16:creationId xmlns:a16="http://schemas.microsoft.com/office/drawing/2014/main" id="{244D971F-D83B-E830-0768-7B44A4FCCC85}"/>
              </a:ext>
            </a:extLst>
          </p:cNvPr>
          <p:cNvSpPr txBox="1"/>
          <p:nvPr/>
        </p:nvSpPr>
        <p:spPr>
          <a:xfrm>
            <a:off x="6298142" y="2071099"/>
            <a:ext cx="2072692" cy="1517851"/>
          </a:xfrm>
          <a:prstGeom prst="rect">
            <a:avLst/>
          </a:prstGeom>
          <a:noFill/>
        </p:spPr>
        <p:txBody>
          <a:bodyPr wrap="square" rtlCol="0">
            <a:spAutoFit/>
          </a:bodyPr>
          <a:lstStyle/>
          <a:p>
            <a:pPr algn="just" fontAlgn="auto">
              <a:lnSpc>
                <a:spcPct val="132000"/>
              </a:lnSpc>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POP3</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是邮局协议第</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版的英文缩写，用于电子邮件的接收。</a:t>
            </a:r>
          </a:p>
        </p:txBody>
      </p:sp>
      <p:sp>
        <p:nvSpPr>
          <p:cNvPr id="12" name="文本框 11">
            <a:extLst>
              <a:ext uri="{FF2B5EF4-FFF2-40B4-BE49-F238E27FC236}">
                <a16:creationId xmlns:a16="http://schemas.microsoft.com/office/drawing/2014/main" id="{E47794D8-CFFE-90A4-51DB-D0A85BD7116B}"/>
              </a:ext>
            </a:extLst>
          </p:cNvPr>
          <p:cNvSpPr txBox="1"/>
          <p:nvPr/>
        </p:nvSpPr>
        <p:spPr>
          <a:xfrm>
            <a:off x="9067802" y="2066600"/>
            <a:ext cx="2072692" cy="3345916"/>
          </a:xfrm>
          <a:prstGeom prst="rect">
            <a:avLst/>
          </a:prstGeom>
          <a:noFill/>
        </p:spPr>
        <p:txBody>
          <a:bodyPr wrap="square" rtlCol="0">
            <a:spAutoFit/>
          </a:bodyPr>
          <a:lstStyle/>
          <a:p>
            <a:pPr algn="ctr" fontAlgn="auto">
              <a:lnSpc>
                <a:spcPct val="132000"/>
              </a:lnSpc>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POP3</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是第一个离线的电子邮件协议，允许用户从服务器上接收邮件并将其存储到本地主机，同时根据客户端的操作，删除或保存在邮件服务器上的邮件。</a:t>
            </a:r>
          </a:p>
        </p:txBody>
      </p:sp>
      <p:cxnSp>
        <p:nvCxnSpPr>
          <p:cNvPr id="23" name="直接连接符 22">
            <a:extLst>
              <a:ext uri="{FF2B5EF4-FFF2-40B4-BE49-F238E27FC236}">
                <a16:creationId xmlns:a16="http://schemas.microsoft.com/office/drawing/2014/main" id="{5DD5901E-1D24-AB09-EFB4-FB1542CFBF7B}"/>
              </a:ext>
            </a:extLst>
          </p:cNvPr>
          <p:cNvCxnSpPr/>
          <p:nvPr/>
        </p:nvCxnSpPr>
        <p:spPr>
          <a:xfrm>
            <a:off x="6736715" y="411137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D845639E-DD8D-B2EE-333D-CE228F8936DD}"/>
              </a:ext>
            </a:extLst>
          </p:cNvPr>
          <p:cNvCxnSpPr/>
          <p:nvPr/>
        </p:nvCxnSpPr>
        <p:spPr>
          <a:xfrm>
            <a:off x="6736715" y="431203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94311396-C2AA-1A8C-42F1-91D72F7FF4C5}"/>
              </a:ext>
            </a:extLst>
          </p:cNvPr>
          <p:cNvCxnSpPr/>
          <p:nvPr/>
        </p:nvCxnSpPr>
        <p:spPr>
          <a:xfrm>
            <a:off x="6736715" y="451269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C586905E-E476-EC68-D8C7-6140D5918144}"/>
              </a:ext>
            </a:extLst>
          </p:cNvPr>
          <p:cNvCxnSpPr/>
          <p:nvPr/>
        </p:nvCxnSpPr>
        <p:spPr>
          <a:xfrm>
            <a:off x="6736715" y="471335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E723CD6D-8C3C-579B-2D98-91C47DC5C4F4}"/>
              </a:ext>
            </a:extLst>
          </p:cNvPr>
          <p:cNvCxnSpPr/>
          <p:nvPr/>
        </p:nvCxnSpPr>
        <p:spPr>
          <a:xfrm>
            <a:off x="6736715" y="491401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8309FA7C-97F7-773F-F127-3F6C036F3582}"/>
              </a:ext>
            </a:extLst>
          </p:cNvPr>
          <p:cNvCxnSpPr/>
          <p:nvPr/>
        </p:nvCxnSpPr>
        <p:spPr>
          <a:xfrm>
            <a:off x="6736715" y="511467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142F30BB-2B6F-566E-59E1-CF4CF0940123}"/>
              </a:ext>
            </a:extLst>
          </p:cNvPr>
          <p:cNvCxnSpPr/>
          <p:nvPr/>
        </p:nvCxnSpPr>
        <p:spPr>
          <a:xfrm>
            <a:off x="6736715" y="531533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EB8C79C1-5833-C21A-15F7-8A21E5960302}"/>
              </a:ext>
            </a:extLst>
          </p:cNvPr>
          <p:cNvCxnSpPr/>
          <p:nvPr/>
        </p:nvCxnSpPr>
        <p:spPr>
          <a:xfrm>
            <a:off x="6736715" y="551599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A00DAD9C-B5CD-C38D-7668-0FA3BFF7ED65}"/>
              </a:ext>
            </a:extLst>
          </p:cNvPr>
          <p:cNvCxnSpPr/>
          <p:nvPr/>
        </p:nvCxnSpPr>
        <p:spPr>
          <a:xfrm>
            <a:off x="6736715" y="571665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D62BBE43-E0CF-F5EE-F198-05304391E08D}"/>
              </a:ext>
            </a:extLst>
          </p:cNvPr>
          <p:cNvCxnSpPr/>
          <p:nvPr/>
        </p:nvCxnSpPr>
        <p:spPr>
          <a:xfrm>
            <a:off x="6736715" y="591731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37FBD4C6-9427-1A53-E9FA-20958F094386}"/>
              </a:ext>
            </a:extLst>
          </p:cNvPr>
          <p:cNvCxnSpPr/>
          <p:nvPr/>
        </p:nvCxnSpPr>
        <p:spPr>
          <a:xfrm>
            <a:off x="1138555" y="471335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EFCCA3AF-0217-A8E7-CF39-7CC05BED8F8C}"/>
              </a:ext>
            </a:extLst>
          </p:cNvPr>
          <p:cNvCxnSpPr/>
          <p:nvPr/>
        </p:nvCxnSpPr>
        <p:spPr>
          <a:xfrm>
            <a:off x="1138555" y="491401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DA68F4BD-5CA3-9CE3-1A8C-4D9AAF3324C0}"/>
              </a:ext>
            </a:extLst>
          </p:cNvPr>
          <p:cNvCxnSpPr/>
          <p:nvPr/>
        </p:nvCxnSpPr>
        <p:spPr>
          <a:xfrm>
            <a:off x="1138555" y="511467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8A6D077F-6AD6-314E-F9CD-170549B19921}"/>
              </a:ext>
            </a:extLst>
          </p:cNvPr>
          <p:cNvCxnSpPr/>
          <p:nvPr/>
        </p:nvCxnSpPr>
        <p:spPr>
          <a:xfrm>
            <a:off x="1138555" y="531533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3C061C4D-D6B4-21E6-639C-BB22C9B1EFF2}"/>
              </a:ext>
            </a:extLst>
          </p:cNvPr>
          <p:cNvCxnSpPr/>
          <p:nvPr/>
        </p:nvCxnSpPr>
        <p:spPr>
          <a:xfrm>
            <a:off x="1138555" y="551599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EAF15BCB-507F-6E85-582B-9D46C64B6CA4}"/>
              </a:ext>
            </a:extLst>
          </p:cNvPr>
          <p:cNvCxnSpPr/>
          <p:nvPr/>
        </p:nvCxnSpPr>
        <p:spPr>
          <a:xfrm>
            <a:off x="1138555" y="571665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107D3E38-866B-EAED-DBF8-9723299B303C}"/>
              </a:ext>
            </a:extLst>
          </p:cNvPr>
          <p:cNvCxnSpPr/>
          <p:nvPr/>
        </p:nvCxnSpPr>
        <p:spPr>
          <a:xfrm>
            <a:off x="1138555" y="591731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F111B330-BD20-7839-3CA6-149FFEE6877B}"/>
              </a:ext>
            </a:extLst>
          </p:cNvPr>
          <p:cNvCxnSpPr/>
          <p:nvPr/>
        </p:nvCxnSpPr>
        <p:spPr>
          <a:xfrm>
            <a:off x="3883660" y="531533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52060073-CBD7-78E8-9EC1-CCC8D0E5651C}"/>
              </a:ext>
            </a:extLst>
          </p:cNvPr>
          <p:cNvCxnSpPr/>
          <p:nvPr/>
        </p:nvCxnSpPr>
        <p:spPr>
          <a:xfrm>
            <a:off x="3883660" y="551599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BD7D3413-0C21-5017-E489-AA093DEC7FF3}"/>
              </a:ext>
            </a:extLst>
          </p:cNvPr>
          <p:cNvCxnSpPr/>
          <p:nvPr/>
        </p:nvCxnSpPr>
        <p:spPr>
          <a:xfrm>
            <a:off x="3883660" y="5716659"/>
            <a:ext cx="14865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07E8DE92-8A55-5CE9-8B39-D98B2363D420}"/>
              </a:ext>
            </a:extLst>
          </p:cNvPr>
          <p:cNvCxnSpPr/>
          <p:nvPr/>
        </p:nvCxnSpPr>
        <p:spPr>
          <a:xfrm>
            <a:off x="3883660" y="5917319"/>
            <a:ext cx="148653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092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6930102"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第</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4.3</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节  计算机网络设备及配置管理</a:t>
            </a:r>
          </a:p>
        </p:txBody>
      </p:sp>
      <p:sp>
        <p:nvSpPr>
          <p:cNvPr id="4" name="椭圆 3">
            <a:extLst>
              <a:ext uri="{FF2B5EF4-FFF2-40B4-BE49-F238E27FC236}">
                <a16:creationId xmlns:a16="http://schemas.microsoft.com/office/drawing/2014/main" id="{7D6EC70F-5AA9-F9B5-C6BA-671C5B071C68}"/>
              </a:ext>
            </a:extLst>
          </p:cNvPr>
          <p:cNvSpPr/>
          <p:nvPr/>
        </p:nvSpPr>
        <p:spPr>
          <a:xfrm>
            <a:off x="803908" y="1982048"/>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5" name="椭圆 4">
            <a:extLst>
              <a:ext uri="{FF2B5EF4-FFF2-40B4-BE49-F238E27FC236}">
                <a16:creationId xmlns:a16="http://schemas.microsoft.com/office/drawing/2014/main" id="{8575E6FF-086E-7BE3-0FC7-610F959BAA59}"/>
              </a:ext>
            </a:extLst>
          </p:cNvPr>
          <p:cNvSpPr/>
          <p:nvPr/>
        </p:nvSpPr>
        <p:spPr>
          <a:xfrm>
            <a:off x="6230698" y="1982048"/>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pic>
        <p:nvPicPr>
          <p:cNvPr id="6" name="图片 5">
            <a:extLst>
              <a:ext uri="{FF2B5EF4-FFF2-40B4-BE49-F238E27FC236}">
                <a16:creationId xmlns:a16="http://schemas.microsoft.com/office/drawing/2014/main" id="{DB28736E-C944-247E-8AA7-AE9B8558B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336" y="1955210"/>
            <a:ext cx="914275" cy="914275"/>
          </a:xfrm>
          <a:prstGeom prst="rect">
            <a:avLst/>
          </a:prstGeom>
        </p:spPr>
      </p:pic>
      <p:pic>
        <p:nvPicPr>
          <p:cNvPr id="7" name="图片 6">
            <a:extLst>
              <a:ext uri="{FF2B5EF4-FFF2-40B4-BE49-F238E27FC236}">
                <a16:creationId xmlns:a16="http://schemas.microsoft.com/office/drawing/2014/main" id="{E3E3C4B3-A768-5E3D-2B48-53F011B23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6789" y="2148535"/>
            <a:ext cx="720950" cy="720950"/>
          </a:xfrm>
          <a:prstGeom prst="rect">
            <a:avLst/>
          </a:prstGeom>
        </p:spPr>
      </p:pic>
      <p:sp>
        <p:nvSpPr>
          <p:cNvPr id="8" name="文本占位符 1">
            <a:extLst>
              <a:ext uri="{FF2B5EF4-FFF2-40B4-BE49-F238E27FC236}">
                <a16:creationId xmlns:a16="http://schemas.microsoft.com/office/drawing/2014/main" id="{BBB782DE-E876-9038-8EFD-8422AB5EF5CB}"/>
              </a:ext>
            </a:extLst>
          </p:cNvPr>
          <p:cNvSpPr>
            <a:spLocks noGrp="1"/>
          </p:cNvSpPr>
          <p:nvPr/>
        </p:nvSpPr>
        <p:spPr>
          <a:xfrm>
            <a:off x="2059305" y="2027555"/>
            <a:ext cx="3544570" cy="4073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32000"/>
              </a:lnSpc>
              <a:buNone/>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本章讲解计算机网络的核心互联设备及其配置管理方法，包括网卡、中继器、交换机、路由器和网关等的基本原理。</a:t>
            </a:r>
          </a:p>
        </p:txBody>
      </p:sp>
      <p:sp>
        <p:nvSpPr>
          <p:cNvPr id="9" name="文本占位符 1">
            <a:extLst>
              <a:ext uri="{FF2B5EF4-FFF2-40B4-BE49-F238E27FC236}">
                <a16:creationId xmlns:a16="http://schemas.microsoft.com/office/drawing/2014/main" id="{B9FA1FC8-47E8-E4B0-3582-46EAEE43493B}"/>
              </a:ext>
            </a:extLst>
          </p:cNvPr>
          <p:cNvSpPr>
            <a:spLocks noGrp="1"/>
          </p:cNvSpPr>
          <p:nvPr/>
        </p:nvSpPr>
        <p:spPr>
          <a:xfrm>
            <a:off x="7620000" y="1981835"/>
            <a:ext cx="3544570" cy="9588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32000"/>
              </a:lnSpc>
              <a:buNone/>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通过本章学习，学生能够利用网络设备搭建和配置计算机网络，能够利用网络交换机和路由器进行网络配置、测试和应用。</a:t>
            </a:r>
          </a:p>
        </p:txBody>
      </p:sp>
    </p:spTree>
    <p:extLst>
      <p:ext uri="{BB962C8B-B14F-4D97-AF65-F5344CB8AC3E}">
        <p14:creationId xmlns:p14="http://schemas.microsoft.com/office/powerpoint/2010/main" val="3101658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7228261"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第</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4.3</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节 计算机网络设备及其配置管理</a:t>
            </a:r>
          </a:p>
        </p:txBody>
      </p:sp>
      <p:sp>
        <p:nvSpPr>
          <p:cNvPr id="4" name="文本框 3">
            <a:extLst>
              <a:ext uri="{FF2B5EF4-FFF2-40B4-BE49-F238E27FC236}">
                <a16:creationId xmlns:a16="http://schemas.microsoft.com/office/drawing/2014/main" id="{EB55DBA6-75DE-402D-C21A-3392B80FB6AC}"/>
              </a:ext>
            </a:extLst>
          </p:cNvPr>
          <p:cNvSpPr txBox="1"/>
          <p:nvPr/>
        </p:nvSpPr>
        <p:spPr>
          <a:xfrm>
            <a:off x="1181819" y="1811167"/>
            <a:ext cx="3657600" cy="3707618"/>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不论是局域网、城域网还是广域网，在网络互联时，一般要通过传输介质（网线）、网络接口（</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RJ45</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）和网络设备相连，这些设备可分为网内互联设备和网间互联设备，网内互联设备主要有网卡、中继器、集线器和交换机；网间互联设备主要有网桥、路由器和网关等。</a:t>
            </a:r>
          </a:p>
        </p:txBody>
      </p:sp>
      <p:pic>
        <p:nvPicPr>
          <p:cNvPr id="5" name="Picture 2">
            <a:extLst>
              <a:ext uri="{FF2B5EF4-FFF2-40B4-BE49-F238E27FC236}">
                <a16:creationId xmlns:a16="http://schemas.microsoft.com/office/drawing/2014/main" id="{83422B92-AF2E-530E-A844-78CD529B7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6452" y="1811167"/>
            <a:ext cx="6252749" cy="3446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16454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756156"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4.3.1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网内互联设备</a:t>
            </a:r>
          </a:p>
        </p:txBody>
      </p:sp>
      <p:sp>
        <p:nvSpPr>
          <p:cNvPr id="4" name="文本框 3">
            <a:extLst>
              <a:ext uri="{FF2B5EF4-FFF2-40B4-BE49-F238E27FC236}">
                <a16:creationId xmlns:a16="http://schemas.microsoft.com/office/drawing/2014/main" id="{BF82FF45-CDFA-1302-1DAD-1A27C60A0CC8}"/>
              </a:ext>
            </a:extLst>
          </p:cNvPr>
          <p:cNvSpPr txBox="1"/>
          <p:nvPr/>
        </p:nvSpPr>
        <p:spPr>
          <a:xfrm>
            <a:off x="1061049" y="1241823"/>
            <a:ext cx="8936966" cy="457498"/>
          </a:xfrm>
          <a:prstGeom prst="rect">
            <a:avLst/>
          </a:prstGeom>
          <a:noFill/>
        </p:spPr>
        <p:txBody>
          <a:bodyPr wrap="square" rtlCol="0">
            <a:spAutoFit/>
          </a:bodyPr>
          <a:lstStyle/>
          <a:p>
            <a:pPr algn="l"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包括网卡、中继器与集线器、交换机等。</a:t>
            </a:r>
          </a:p>
        </p:txBody>
      </p:sp>
      <p:sp>
        <p:nvSpPr>
          <p:cNvPr id="6" name="文本框 5">
            <a:extLst>
              <a:ext uri="{FF2B5EF4-FFF2-40B4-BE49-F238E27FC236}">
                <a16:creationId xmlns:a16="http://schemas.microsoft.com/office/drawing/2014/main" id="{AECBEB22-4021-067F-003A-5A1C73077F8C}"/>
              </a:ext>
            </a:extLst>
          </p:cNvPr>
          <p:cNvSpPr txBox="1"/>
          <p:nvPr/>
        </p:nvSpPr>
        <p:spPr>
          <a:xfrm>
            <a:off x="817245" y="3087719"/>
            <a:ext cx="10267698" cy="1152239"/>
          </a:xfrm>
          <a:prstGeom prst="rect">
            <a:avLst/>
          </a:prstGeom>
          <a:noFill/>
        </p:spPr>
        <p:txBody>
          <a:bodyPr wrap="square" rtlCol="0">
            <a:spAutoFit/>
          </a:bodyPr>
          <a:lstStyle/>
          <a:p>
            <a:pPr algn="l" fontAlgn="auto">
              <a:lnSpc>
                <a:spcPct val="132000"/>
              </a:lnSpc>
              <a:spcBef>
                <a:spcPts val="600"/>
              </a:spcBef>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网卡是网络接口卡（</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Network Interface Card</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NIC</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）的简称，又叫做网络适配器。网络传输的数据来源于计算机，并最终通过传输介质传送给另外的计算机，这个时候就需要有一个接口将计算机和传输介质连接起来，网卡起的就是这个作用。</a:t>
            </a:r>
          </a:p>
        </p:txBody>
      </p:sp>
      <p:sp>
        <p:nvSpPr>
          <p:cNvPr id="7" name="文本框 6">
            <a:extLst>
              <a:ext uri="{FF2B5EF4-FFF2-40B4-BE49-F238E27FC236}">
                <a16:creationId xmlns:a16="http://schemas.microsoft.com/office/drawing/2014/main" id="{772D0596-E4F0-5A31-C7AD-D0453D6DE190}"/>
              </a:ext>
            </a:extLst>
          </p:cNvPr>
          <p:cNvSpPr txBox="1"/>
          <p:nvPr/>
        </p:nvSpPr>
        <p:spPr>
          <a:xfrm>
            <a:off x="2118995" y="2135854"/>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网卡</a:t>
            </a:r>
          </a:p>
        </p:txBody>
      </p:sp>
      <p:sp>
        <p:nvSpPr>
          <p:cNvPr id="8" name="椭圆 7">
            <a:extLst>
              <a:ext uri="{FF2B5EF4-FFF2-40B4-BE49-F238E27FC236}">
                <a16:creationId xmlns:a16="http://schemas.microsoft.com/office/drawing/2014/main" id="{FDBF6E70-39CD-921F-08B1-C19AF0BD1C14}"/>
              </a:ext>
            </a:extLst>
          </p:cNvPr>
          <p:cNvSpPr/>
          <p:nvPr/>
        </p:nvSpPr>
        <p:spPr>
          <a:xfrm>
            <a:off x="817008" y="1948742"/>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1</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grpSp>
        <p:nvGrpSpPr>
          <p:cNvPr id="2" name="组合 1">
            <a:extLst>
              <a:ext uri="{FF2B5EF4-FFF2-40B4-BE49-F238E27FC236}">
                <a16:creationId xmlns:a16="http://schemas.microsoft.com/office/drawing/2014/main" id="{AFFD9C9D-EE9D-8EE9-C2A3-643C47442BCD}"/>
              </a:ext>
            </a:extLst>
          </p:cNvPr>
          <p:cNvGrpSpPr/>
          <p:nvPr/>
        </p:nvGrpSpPr>
        <p:grpSpPr>
          <a:xfrm>
            <a:off x="1770141" y="4306897"/>
            <a:ext cx="8541504" cy="2081414"/>
            <a:chOff x="1400527" y="4052436"/>
            <a:chExt cx="10168887" cy="2477978"/>
          </a:xfrm>
        </p:grpSpPr>
        <p:pic>
          <p:nvPicPr>
            <p:cNvPr id="11" name="Picture 2">
              <a:extLst>
                <a:ext uri="{FF2B5EF4-FFF2-40B4-BE49-F238E27FC236}">
                  <a16:creationId xmlns:a16="http://schemas.microsoft.com/office/drawing/2014/main" id="{E8CD19B3-B915-DE30-7A20-56C8DA91B3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7196" y="4224781"/>
              <a:ext cx="2814166" cy="2305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3C2528B1-3C83-DB5B-0FEB-AE23C6D593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5281" y="4421846"/>
              <a:ext cx="2315950" cy="1298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a:extLst>
                <a:ext uri="{FF2B5EF4-FFF2-40B4-BE49-F238E27FC236}">
                  <a16:creationId xmlns:a16="http://schemas.microsoft.com/office/drawing/2014/main" id="{31766985-0D9B-4424-BF52-B2232ADD1A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6916846" y="4589331"/>
              <a:ext cx="1620572" cy="180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a:extLst>
                <a:ext uri="{FF2B5EF4-FFF2-40B4-BE49-F238E27FC236}">
                  <a16:creationId xmlns:a16="http://schemas.microsoft.com/office/drawing/2014/main" id="{66D1AF2C-D0A9-3EAE-C550-8F4A58801476}"/>
                </a:ext>
              </a:extLst>
            </p:cNvPr>
            <p:cNvSpPr/>
            <p:nvPr/>
          </p:nvSpPr>
          <p:spPr>
            <a:xfrm>
              <a:off x="5367454" y="4421846"/>
              <a:ext cx="803425" cy="461665"/>
            </a:xfrm>
            <a:prstGeom prst="rect">
              <a:avLst/>
            </a:prstGeom>
          </p:spPr>
          <p:txBody>
            <a:bodyPr wrap="none">
              <a:spAutoFit/>
            </a:bodyPr>
            <a:lstStyle/>
            <a:p>
              <a:r>
                <a:rPr lang="zh-CN" altLang="zh-CN" sz="2400" b="1" dirty="0">
                  <a:effectLst>
                    <a:outerShdw blurRad="38100" dist="38100" dir="2700000" algn="tl">
                      <a:srgbClr val="000000">
                        <a:alpha val="43137"/>
                      </a:srgbClr>
                    </a:outerShdw>
                  </a:effectLst>
                </a:rPr>
                <a:t>网卡</a:t>
              </a:r>
              <a:endParaRPr lang="zh-CN" altLang="zh-CN" sz="2400" dirty="0">
                <a:effectLst>
                  <a:outerShdw blurRad="38100" dist="38100" dir="2700000" algn="tl">
                    <a:srgbClr val="000000">
                      <a:alpha val="43137"/>
                    </a:srgbClr>
                  </a:outerShdw>
                </a:effectLst>
              </a:endParaRPr>
            </a:p>
          </p:txBody>
        </p:sp>
        <p:sp>
          <p:nvSpPr>
            <p:cNvPr id="15" name="矩形 14">
              <a:extLst>
                <a:ext uri="{FF2B5EF4-FFF2-40B4-BE49-F238E27FC236}">
                  <a16:creationId xmlns:a16="http://schemas.microsoft.com/office/drawing/2014/main" id="{426E492E-DCF4-7D2B-31F7-6841FE504779}"/>
                </a:ext>
              </a:extLst>
            </p:cNvPr>
            <p:cNvSpPr/>
            <p:nvPr/>
          </p:nvSpPr>
          <p:spPr>
            <a:xfrm>
              <a:off x="1400527" y="5495170"/>
              <a:ext cx="1112805" cy="461665"/>
            </a:xfrm>
            <a:prstGeom prst="rect">
              <a:avLst/>
            </a:prstGeom>
          </p:spPr>
          <p:txBody>
            <a:bodyPr wrap="none">
              <a:spAutoFit/>
            </a:bodyPr>
            <a:lstStyle/>
            <a:p>
              <a:r>
                <a:rPr lang="zh-CN" altLang="en-US" sz="2400" b="1" dirty="0">
                  <a:effectLst>
                    <a:outerShdw blurRad="38100" dist="38100" dir="2700000" algn="tl">
                      <a:srgbClr val="000000">
                        <a:alpha val="43137"/>
                      </a:srgbClr>
                    </a:outerShdw>
                  </a:effectLst>
                </a:rPr>
                <a:t>计算机</a:t>
              </a:r>
              <a:endParaRPr lang="zh-CN" altLang="zh-CN" sz="2400" dirty="0">
                <a:effectLst>
                  <a:outerShdw blurRad="38100" dist="38100" dir="2700000" algn="tl">
                    <a:srgbClr val="000000">
                      <a:alpha val="43137"/>
                    </a:srgbClr>
                  </a:outerShdw>
                </a:effectLst>
              </a:endParaRPr>
            </a:p>
          </p:txBody>
        </p:sp>
        <p:sp>
          <p:nvSpPr>
            <p:cNvPr id="16" name="矩形 15">
              <a:extLst>
                <a:ext uri="{FF2B5EF4-FFF2-40B4-BE49-F238E27FC236}">
                  <a16:creationId xmlns:a16="http://schemas.microsoft.com/office/drawing/2014/main" id="{907B08DC-346F-0201-A415-5D10DB46639C}"/>
                </a:ext>
              </a:extLst>
            </p:cNvPr>
            <p:cNvSpPr/>
            <p:nvPr/>
          </p:nvSpPr>
          <p:spPr>
            <a:xfrm>
              <a:off x="7723548" y="5754953"/>
              <a:ext cx="803425" cy="461665"/>
            </a:xfrm>
            <a:prstGeom prst="rect">
              <a:avLst/>
            </a:prstGeom>
          </p:spPr>
          <p:txBody>
            <a:bodyPr wrap="none">
              <a:spAutoFit/>
            </a:bodyPr>
            <a:lstStyle/>
            <a:p>
              <a:r>
                <a:rPr lang="zh-CN" altLang="zh-CN" sz="2400" b="1" dirty="0">
                  <a:effectLst>
                    <a:outerShdw blurRad="38100" dist="38100" dir="2700000" algn="tl">
                      <a:srgbClr val="000000">
                        <a:alpha val="43137"/>
                      </a:srgbClr>
                    </a:outerShdw>
                  </a:effectLst>
                </a:rPr>
                <a:t>网</a:t>
              </a:r>
              <a:r>
                <a:rPr lang="zh-CN" altLang="en-US" sz="2400" b="1" dirty="0">
                  <a:effectLst>
                    <a:outerShdw blurRad="38100" dist="38100" dir="2700000" algn="tl">
                      <a:srgbClr val="000000">
                        <a:alpha val="43137"/>
                      </a:srgbClr>
                    </a:outerShdw>
                  </a:effectLst>
                </a:rPr>
                <a:t>线</a:t>
              </a:r>
              <a:endParaRPr lang="zh-CN" altLang="zh-CN" sz="2400" dirty="0">
                <a:effectLst>
                  <a:outerShdw blurRad="38100" dist="38100" dir="2700000" algn="tl">
                    <a:srgbClr val="000000">
                      <a:alpha val="43137"/>
                    </a:srgbClr>
                  </a:outerShdw>
                </a:effectLst>
              </a:endParaRPr>
            </a:p>
          </p:txBody>
        </p:sp>
        <p:sp>
          <p:nvSpPr>
            <p:cNvPr id="17" name="任意多边形 4">
              <a:extLst>
                <a:ext uri="{FF2B5EF4-FFF2-40B4-BE49-F238E27FC236}">
                  <a16:creationId xmlns:a16="http://schemas.microsoft.com/office/drawing/2014/main" id="{C0CE7519-EB5B-1C4E-5B54-FEBF3AB16AC4}"/>
                </a:ext>
              </a:extLst>
            </p:cNvPr>
            <p:cNvSpPr/>
            <p:nvPr/>
          </p:nvSpPr>
          <p:spPr>
            <a:xfrm>
              <a:off x="5522614" y="5423481"/>
              <a:ext cx="1647731" cy="667299"/>
            </a:xfrm>
            <a:custGeom>
              <a:avLst/>
              <a:gdLst>
                <a:gd name="connsiteX0" fmla="*/ 0 w 1647731"/>
                <a:gd name="connsiteY0" fmla="*/ 0 h 667299"/>
                <a:gd name="connsiteX1" fmla="*/ 389299 w 1647731"/>
                <a:gd name="connsiteY1" fmla="*/ 624689 h 667299"/>
                <a:gd name="connsiteX2" fmla="*/ 1647731 w 1647731"/>
                <a:gd name="connsiteY2" fmla="*/ 561315 h 667299"/>
              </a:gdLst>
              <a:ahLst/>
              <a:cxnLst>
                <a:cxn ang="0">
                  <a:pos x="connsiteX0" y="connsiteY0"/>
                </a:cxn>
                <a:cxn ang="0">
                  <a:pos x="connsiteX1" y="connsiteY1"/>
                </a:cxn>
                <a:cxn ang="0">
                  <a:pos x="connsiteX2" y="connsiteY2"/>
                </a:cxn>
              </a:cxnLst>
              <a:rect l="l" t="t" r="r" b="b"/>
              <a:pathLst>
                <a:path w="1647731" h="667299">
                  <a:moveTo>
                    <a:pt x="0" y="0"/>
                  </a:moveTo>
                  <a:cubicBezTo>
                    <a:pt x="57338" y="265568"/>
                    <a:pt x="114677" y="531137"/>
                    <a:pt x="389299" y="624689"/>
                  </a:cubicBezTo>
                  <a:cubicBezTo>
                    <a:pt x="663921" y="718241"/>
                    <a:pt x="1155826" y="639778"/>
                    <a:pt x="1647731" y="561315"/>
                  </a:cubicBezTo>
                </a:path>
              </a:pathLst>
            </a:custGeom>
            <a:noFill/>
            <a:ln w="76200"/>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左箭头 9">
              <a:extLst>
                <a:ext uri="{FF2B5EF4-FFF2-40B4-BE49-F238E27FC236}">
                  <a16:creationId xmlns:a16="http://schemas.microsoft.com/office/drawing/2014/main" id="{F4DA68B2-DF0C-5BED-8E07-A4551D05CE1F}"/>
                </a:ext>
              </a:extLst>
            </p:cNvPr>
            <p:cNvSpPr/>
            <p:nvPr/>
          </p:nvSpPr>
          <p:spPr>
            <a:xfrm>
              <a:off x="3340729" y="4726673"/>
              <a:ext cx="1240325" cy="4339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云形 18">
              <a:extLst>
                <a:ext uri="{FF2B5EF4-FFF2-40B4-BE49-F238E27FC236}">
                  <a16:creationId xmlns:a16="http://schemas.microsoft.com/office/drawing/2014/main" id="{43D5082B-95A7-5C1C-3EB5-287FA487FC47}"/>
                </a:ext>
              </a:extLst>
            </p:cNvPr>
            <p:cNvSpPr/>
            <p:nvPr/>
          </p:nvSpPr>
          <p:spPr>
            <a:xfrm>
              <a:off x="8382595" y="4052436"/>
              <a:ext cx="3186819" cy="178242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互联网</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extLst>
      <p:ext uri="{BB962C8B-B14F-4D97-AF65-F5344CB8AC3E}">
        <p14:creationId xmlns:p14="http://schemas.microsoft.com/office/powerpoint/2010/main" val="37479418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756156"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4.3.1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网内互联设备</a:t>
            </a:r>
          </a:p>
        </p:txBody>
      </p:sp>
      <p:sp>
        <p:nvSpPr>
          <p:cNvPr id="4" name="文本框 3">
            <a:extLst>
              <a:ext uri="{FF2B5EF4-FFF2-40B4-BE49-F238E27FC236}">
                <a16:creationId xmlns:a16="http://schemas.microsoft.com/office/drawing/2014/main" id="{B7640429-F865-7DE5-8CBE-1DA5E2B000A3}"/>
              </a:ext>
            </a:extLst>
          </p:cNvPr>
          <p:cNvSpPr txBox="1"/>
          <p:nvPr/>
        </p:nvSpPr>
        <p:spPr>
          <a:xfrm>
            <a:off x="817245" y="2535631"/>
            <a:ext cx="10267698" cy="1270028"/>
          </a:xfrm>
          <a:prstGeom prst="rect">
            <a:avLst/>
          </a:prstGeom>
          <a:noFill/>
        </p:spPr>
        <p:txBody>
          <a:bodyPr wrap="square" rtlCol="0">
            <a:spAutoFit/>
          </a:bodyPr>
          <a:lstStyle/>
          <a:p>
            <a:pPr algn="l" fontAlgn="auto">
              <a:lnSpc>
                <a:spcPct val="132000"/>
              </a:lnSpc>
              <a:spcBef>
                <a:spcPts val="600"/>
              </a:spcBef>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数据的传输最重要依靠传输介质，网络中常用的传输介质有双绞线、同轴电缆和光缆</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种。其中，双绞线是经常使用的传输介质，它一般用于星形网络中，同轴电缆一般用于总线型网络，光缆一般用于主干网的连接。</a:t>
            </a:r>
          </a:p>
        </p:txBody>
      </p:sp>
      <p:sp>
        <p:nvSpPr>
          <p:cNvPr id="5" name="文本框 4">
            <a:extLst>
              <a:ext uri="{FF2B5EF4-FFF2-40B4-BE49-F238E27FC236}">
                <a16:creationId xmlns:a16="http://schemas.microsoft.com/office/drawing/2014/main" id="{234B153D-0C93-F23B-2178-26256D9014F2}"/>
              </a:ext>
            </a:extLst>
          </p:cNvPr>
          <p:cNvSpPr txBox="1"/>
          <p:nvPr/>
        </p:nvSpPr>
        <p:spPr>
          <a:xfrm>
            <a:off x="2118995" y="1583766"/>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网络传输介质</a:t>
            </a:r>
          </a:p>
        </p:txBody>
      </p:sp>
      <p:sp>
        <p:nvSpPr>
          <p:cNvPr id="6" name="椭圆 5">
            <a:extLst>
              <a:ext uri="{FF2B5EF4-FFF2-40B4-BE49-F238E27FC236}">
                <a16:creationId xmlns:a16="http://schemas.microsoft.com/office/drawing/2014/main" id="{B09DE1C7-9217-498C-812C-F0F3B867DFD9}"/>
              </a:ext>
            </a:extLst>
          </p:cNvPr>
          <p:cNvSpPr/>
          <p:nvPr/>
        </p:nvSpPr>
        <p:spPr>
          <a:xfrm>
            <a:off x="817008" y="1396654"/>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2</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grpSp>
        <p:nvGrpSpPr>
          <p:cNvPr id="2" name="组合 1">
            <a:extLst>
              <a:ext uri="{FF2B5EF4-FFF2-40B4-BE49-F238E27FC236}">
                <a16:creationId xmlns:a16="http://schemas.microsoft.com/office/drawing/2014/main" id="{A0678C40-C7CE-C360-5DE9-DE2CA2A0A766}"/>
              </a:ext>
            </a:extLst>
          </p:cNvPr>
          <p:cNvGrpSpPr/>
          <p:nvPr/>
        </p:nvGrpSpPr>
        <p:grpSpPr>
          <a:xfrm>
            <a:off x="1317045" y="3991503"/>
            <a:ext cx="8981330" cy="2428973"/>
            <a:chOff x="1456632" y="3390447"/>
            <a:chExt cx="10389404" cy="2809782"/>
          </a:xfrm>
        </p:grpSpPr>
        <p:pic>
          <p:nvPicPr>
            <p:cNvPr id="7" name="Picture 4">
              <a:extLst>
                <a:ext uri="{FF2B5EF4-FFF2-40B4-BE49-F238E27FC236}">
                  <a16:creationId xmlns:a16="http://schemas.microsoft.com/office/drawing/2014/main" id="{2625BB0B-C47A-A1AC-BD63-2621E2CB3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604" y="3916416"/>
              <a:ext cx="4224748" cy="228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a:extLst>
                <a:ext uri="{FF2B5EF4-FFF2-40B4-BE49-F238E27FC236}">
                  <a16:creationId xmlns:a16="http://schemas.microsoft.com/office/drawing/2014/main" id="{D82590FE-3552-C128-C58A-AE519C8C4B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86806" y="3642743"/>
              <a:ext cx="2059230" cy="1901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a:extLst>
                <a:ext uri="{FF2B5EF4-FFF2-40B4-BE49-F238E27FC236}">
                  <a16:creationId xmlns:a16="http://schemas.microsoft.com/office/drawing/2014/main" id="{8FA129DB-8F6F-EA8F-7DB3-6D1E4E597C86}"/>
                </a:ext>
              </a:extLst>
            </p:cNvPr>
            <p:cNvSpPr/>
            <p:nvPr/>
          </p:nvSpPr>
          <p:spPr>
            <a:xfrm>
              <a:off x="5876982" y="3832866"/>
              <a:ext cx="1210588" cy="400110"/>
            </a:xfrm>
            <a:prstGeom prst="rect">
              <a:avLst/>
            </a:prstGeom>
          </p:spPr>
          <p:txBody>
            <a:bodyPr wrap="none">
              <a:spAutoFit/>
            </a:bodyPr>
            <a:lstStyle/>
            <a:p>
              <a:r>
                <a:rPr lang="zh-CN" altLang="en-US" sz="2000" b="1" dirty="0">
                  <a:effectLst>
                    <a:outerShdw blurRad="38100" dist="38100" dir="2700000" algn="tl">
                      <a:srgbClr val="000000">
                        <a:alpha val="43137"/>
                      </a:srgbClr>
                    </a:outerShdw>
                  </a:effectLst>
                </a:rPr>
                <a:t>同轴电缆</a:t>
              </a:r>
            </a:p>
          </p:txBody>
        </p:sp>
        <p:sp>
          <p:nvSpPr>
            <p:cNvPr id="10" name="矩形 9">
              <a:extLst>
                <a:ext uri="{FF2B5EF4-FFF2-40B4-BE49-F238E27FC236}">
                  <a16:creationId xmlns:a16="http://schemas.microsoft.com/office/drawing/2014/main" id="{5617274E-7CA3-346C-FAF2-FBC9B9BCEF4D}"/>
                </a:ext>
              </a:extLst>
            </p:cNvPr>
            <p:cNvSpPr/>
            <p:nvPr/>
          </p:nvSpPr>
          <p:spPr>
            <a:xfrm>
              <a:off x="9883130" y="4017532"/>
              <a:ext cx="697627" cy="400110"/>
            </a:xfrm>
            <a:prstGeom prst="rect">
              <a:avLst/>
            </a:prstGeom>
          </p:spPr>
          <p:txBody>
            <a:bodyPr wrap="none">
              <a:spAutoFit/>
            </a:bodyPr>
            <a:lstStyle/>
            <a:p>
              <a:r>
                <a:rPr lang="zh-CN" altLang="en-US" sz="2000" b="1" dirty="0">
                  <a:effectLst>
                    <a:outerShdw blurRad="38100" dist="38100" dir="2700000" algn="tl">
                      <a:srgbClr val="000000">
                        <a:alpha val="43137"/>
                      </a:srgbClr>
                    </a:outerShdw>
                  </a:effectLst>
                </a:rPr>
                <a:t>光缆</a:t>
              </a:r>
            </a:p>
          </p:txBody>
        </p:sp>
        <p:pic>
          <p:nvPicPr>
            <p:cNvPr id="11" name="Picture 3">
              <a:extLst>
                <a:ext uri="{FF2B5EF4-FFF2-40B4-BE49-F238E27FC236}">
                  <a16:creationId xmlns:a16="http://schemas.microsoft.com/office/drawing/2014/main" id="{46827944-ADFE-6565-884C-1422628DA4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3190" y="3390447"/>
              <a:ext cx="1702208" cy="2054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a:extLst>
                <a:ext uri="{FF2B5EF4-FFF2-40B4-BE49-F238E27FC236}">
                  <a16:creationId xmlns:a16="http://schemas.microsoft.com/office/drawing/2014/main" id="{2FBE17D4-BC6A-DA57-7E20-E21597EC8A18}"/>
                </a:ext>
              </a:extLst>
            </p:cNvPr>
            <p:cNvSpPr/>
            <p:nvPr/>
          </p:nvSpPr>
          <p:spPr>
            <a:xfrm>
              <a:off x="1456632" y="4259432"/>
              <a:ext cx="954107" cy="400110"/>
            </a:xfrm>
            <a:prstGeom prst="rect">
              <a:avLst/>
            </a:prstGeom>
          </p:spPr>
          <p:txBody>
            <a:bodyPr wrap="none">
              <a:spAutoFit/>
            </a:bodyPr>
            <a:lstStyle/>
            <a:p>
              <a:r>
                <a:rPr lang="zh-CN" altLang="en-US" sz="2000" b="1" dirty="0">
                  <a:effectLst>
                    <a:outerShdw blurRad="38100" dist="38100" dir="2700000" algn="tl">
                      <a:srgbClr val="000000">
                        <a:alpha val="43137"/>
                      </a:srgbClr>
                    </a:outerShdw>
                  </a:effectLst>
                </a:rPr>
                <a:t>双绞线</a:t>
              </a:r>
            </a:p>
          </p:txBody>
        </p:sp>
      </p:grpSp>
    </p:spTree>
    <p:extLst>
      <p:ext uri="{BB962C8B-B14F-4D97-AF65-F5344CB8AC3E}">
        <p14:creationId xmlns:p14="http://schemas.microsoft.com/office/powerpoint/2010/main" val="1128257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814060" cy="583565"/>
          </a:xfrm>
          <a:prstGeom prst="rect">
            <a:avLst/>
          </a:prstGeom>
        </p:spPr>
        <p:txBody>
          <a:bodyPr wrap="none">
            <a:spAutoFit/>
          </a:bodyPr>
          <a:lstStyle/>
          <a:p>
            <a:pPr algn="l"/>
            <a:r>
              <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4.1.1 计算机网络的概念和分类</a:t>
            </a:r>
          </a:p>
        </p:txBody>
      </p:sp>
      <p:sp>
        <p:nvSpPr>
          <p:cNvPr id="51" name="文本框 50"/>
          <p:cNvSpPr txBox="1"/>
          <p:nvPr/>
        </p:nvSpPr>
        <p:spPr>
          <a:xfrm>
            <a:off x="513080" y="1268730"/>
            <a:ext cx="3688715" cy="578485"/>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（1）什么是计算机网络？</a:t>
            </a:r>
          </a:p>
        </p:txBody>
      </p:sp>
      <p:cxnSp>
        <p:nvCxnSpPr>
          <p:cNvPr id="52" name="直接连接符 51"/>
          <p:cNvCxnSpPr/>
          <p:nvPr/>
        </p:nvCxnSpPr>
        <p:spPr>
          <a:xfrm>
            <a:off x="5954663" y="2541244"/>
            <a:ext cx="0" cy="3260257"/>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53" name="图片 52"/>
          <p:cNvPicPr>
            <a:picLocks noChangeAspect="1"/>
          </p:cNvPicPr>
          <p:nvPr/>
        </p:nvPicPr>
        <p:blipFill>
          <a:blip r:embed="rId3"/>
          <a:stretch>
            <a:fillRect/>
          </a:stretch>
        </p:blipFill>
        <p:spPr>
          <a:xfrm>
            <a:off x="6927453" y="2881611"/>
            <a:ext cx="3711595" cy="2371591"/>
          </a:xfrm>
          <a:prstGeom prst="rect">
            <a:avLst/>
          </a:prstGeom>
        </p:spPr>
      </p:pic>
      <p:sp>
        <p:nvSpPr>
          <p:cNvPr id="54" name="矩形 53"/>
          <p:cNvSpPr/>
          <p:nvPr/>
        </p:nvSpPr>
        <p:spPr>
          <a:xfrm>
            <a:off x="6927453" y="2875746"/>
            <a:ext cx="3711595" cy="2377457"/>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5" name="任意多边形 14"/>
          <p:cNvSpPr/>
          <p:nvPr/>
        </p:nvSpPr>
        <p:spPr>
          <a:xfrm>
            <a:off x="6954238" y="2922768"/>
            <a:ext cx="1947555" cy="1796209"/>
          </a:xfrm>
          <a:custGeom>
            <a:avLst/>
            <a:gdLst>
              <a:gd name="connsiteX0" fmla="*/ 0 w 3552094"/>
              <a:gd name="connsiteY0" fmla="*/ 0 h 3276059"/>
              <a:gd name="connsiteX1" fmla="*/ 3240548 w 3552094"/>
              <a:gd name="connsiteY1" fmla="*/ 0 h 3276059"/>
              <a:gd name="connsiteX2" fmla="*/ 3291131 w 3552094"/>
              <a:gd name="connsiteY2" fmla="*/ 83263 h 3276059"/>
              <a:gd name="connsiteX3" fmla="*/ 3552094 w 3552094"/>
              <a:gd name="connsiteY3" fmla="*/ 1113884 h 3276059"/>
              <a:gd name="connsiteX4" fmla="*/ 1389919 w 3552094"/>
              <a:gd name="connsiteY4" fmla="*/ 3276059 h 3276059"/>
              <a:gd name="connsiteX5" fmla="*/ 14575 w 3552094"/>
              <a:gd name="connsiteY5" fmla="*/ 2782323 h 3276059"/>
              <a:gd name="connsiteX6" fmla="*/ 0 w 3552094"/>
              <a:gd name="connsiteY6" fmla="*/ 2769077 h 327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94" h="3276059">
                <a:moveTo>
                  <a:pt x="0" y="0"/>
                </a:moveTo>
                <a:lnTo>
                  <a:pt x="3240548" y="0"/>
                </a:lnTo>
                <a:lnTo>
                  <a:pt x="3291131" y="83263"/>
                </a:lnTo>
                <a:cubicBezTo>
                  <a:pt x="3457559" y="389629"/>
                  <a:pt x="3552094" y="740717"/>
                  <a:pt x="3552094" y="1113884"/>
                </a:cubicBezTo>
                <a:cubicBezTo>
                  <a:pt x="3552094" y="2308020"/>
                  <a:pt x="2584055" y="3276059"/>
                  <a:pt x="1389919" y="3276059"/>
                </a:cubicBezTo>
                <a:cubicBezTo>
                  <a:pt x="867485" y="3276059"/>
                  <a:pt x="388327" y="3090770"/>
                  <a:pt x="14575" y="2782323"/>
                </a:cubicBezTo>
                <a:lnTo>
                  <a:pt x="0" y="2769077"/>
                </a:lnTo>
                <a:close/>
              </a:path>
            </a:pathLst>
          </a:cu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56" name="文本框 55"/>
          <p:cNvSpPr txBox="1"/>
          <p:nvPr/>
        </p:nvSpPr>
        <p:spPr>
          <a:xfrm>
            <a:off x="7304750" y="3255639"/>
            <a:ext cx="1210588" cy="707886"/>
          </a:xfrm>
          <a:prstGeom prst="rect">
            <a:avLst/>
          </a:prstGeom>
          <a:noFill/>
        </p:spPr>
        <p:txBody>
          <a:bodyPr wrap="none" rtlCol="0">
            <a:spAutoFit/>
          </a:bodyPr>
          <a:lstStyle/>
          <a:p>
            <a:r>
              <a:rPr lang="en-US" altLang="zh-CN" sz="24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rPr>
              <a:t>MO </a:t>
            </a:r>
          </a:p>
          <a:p>
            <a:r>
              <a:rPr lang="en-US" altLang="zh-CN" sz="16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rPr>
              <a:t>Application</a:t>
            </a:r>
            <a:endParaRPr lang="en-US" altLang="zh-CN" sz="10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7" name="矩形 56"/>
          <p:cNvSpPr/>
          <p:nvPr/>
        </p:nvSpPr>
        <p:spPr>
          <a:xfrm>
            <a:off x="7304750" y="4010121"/>
            <a:ext cx="819391" cy="307777"/>
          </a:xfrm>
          <a:prstGeom prst="rect">
            <a:avLst/>
          </a:prstGeom>
        </p:spPr>
        <p:txBody>
          <a:bodyPr wrap="none">
            <a:spAutoFit/>
          </a:bodyPr>
          <a:lstStyle/>
          <a:p>
            <a:r>
              <a:rPr lang="en-US" altLang="zh-CN" sz="14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rPr>
              <a:t>Ver 1.20</a:t>
            </a:r>
            <a:endParaRPr lang="en-US" altLang="zh-CN" sz="900" dirty="0">
              <a:solidFill>
                <a:schemeClr val="bg1">
                  <a:alpha val="80000"/>
                </a:schemeClr>
              </a:solidFill>
              <a:latin typeface="Segoe UI" panose="020B0502040204020203" pitchFamily="34" charset="0"/>
              <a:ea typeface="微软雅黑" panose="020B0503020204020204" pitchFamily="34" charset="-122"/>
              <a:sym typeface="Segoe UI" panose="020B0502040204020203" pitchFamily="34" charset="0"/>
            </a:endParaRPr>
          </a:p>
        </p:txBody>
      </p:sp>
      <p:pic>
        <p:nvPicPr>
          <p:cNvPr id="58" name="图片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6628" y="2103980"/>
            <a:ext cx="5892635" cy="3928423"/>
          </a:xfrm>
          <a:prstGeom prst="rect">
            <a:avLst/>
          </a:prstGeom>
        </p:spPr>
      </p:pic>
      <p:sp>
        <p:nvSpPr>
          <p:cNvPr id="59" name="文本框 58"/>
          <p:cNvSpPr txBox="1"/>
          <p:nvPr/>
        </p:nvSpPr>
        <p:spPr>
          <a:xfrm>
            <a:off x="946785" y="2103755"/>
            <a:ext cx="4641215" cy="3977005"/>
          </a:xfrm>
          <a:prstGeom prst="rect">
            <a:avLst/>
          </a:prstGeom>
          <a:noFill/>
        </p:spPr>
        <p:txBody>
          <a:bodyPr wrap="square" rtlCol="0">
            <a:spAutoFit/>
          </a:bodyPr>
          <a:lstStyle/>
          <a:p>
            <a:pPr marL="342900" indent="-342900" algn="l" fontAlgn="auto">
              <a:lnSpc>
                <a:spcPct val="132000"/>
              </a:lnSpc>
              <a:spcBef>
                <a:spcPts val="1200"/>
              </a:spcBef>
              <a:spcAft>
                <a:spcPts val="600"/>
              </a:spcAft>
              <a:buClr>
                <a:srgbClr val="33A936"/>
              </a:buClr>
              <a:buFont typeface="Wingdings" panose="05000000000000000000" charset="0"/>
              <a:buChar char="Ø"/>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当不同个体之间进行交流与通信时，交流双方需要选择安全可靠的通信链路和通信地址。</a:t>
            </a:r>
          </a:p>
          <a:p>
            <a:pPr marL="342900" indent="-342900" algn="l" fontAlgn="auto">
              <a:lnSpc>
                <a:spcPct val="132000"/>
              </a:lnSpc>
              <a:spcBef>
                <a:spcPts val="1200"/>
              </a:spcBef>
              <a:spcAft>
                <a:spcPts val="600"/>
              </a:spcAft>
              <a:buClr>
                <a:srgbClr val="33A936"/>
              </a:buClr>
              <a:buFont typeface="Wingdings" panose="05000000000000000000" charset="0"/>
              <a:buChar char="Ø"/>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计算机网络作为一个复杂的、具有综合性技术的系统，为了允许不同系统实体互连和互操作，不同系统的实体在通信时都必须遵从相互均能接受的规则，这些规则的集合称为通信规程或协议(Protocol)。协议需要预先制定（或约定）、相互遵循，否则通信双方无法理解对方信息的含义。</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756156"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4.3.1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网内互联设备</a:t>
            </a:r>
          </a:p>
        </p:txBody>
      </p:sp>
      <p:sp>
        <p:nvSpPr>
          <p:cNvPr id="5" name="文本框 4">
            <a:extLst>
              <a:ext uri="{FF2B5EF4-FFF2-40B4-BE49-F238E27FC236}">
                <a16:creationId xmlns:a16="http://schemas.microsoft.com/office/drawing/2014/main" id="{234B153D-0C93-F23B-2178-26256D9014F2}"/>
              </a:ext>
            </a:extLst>
          </p:cNvPr>
          <p:cNvSpPr txBox="1"/>
          <p:nvPr/>
        </p:nvSpPr>
        <p:spPr>
          <a:xfrm>
            <a:off x="2118995" y="1583766"/>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中继器与集线器</a:t>
            </a:r>
          </a:p>
        </p:txBody>
      </p:sp>
      <p:sp>
        <p:nvSpPr>
          <p:cNvPr id="6" name="椭圆 5">
            <a:extLst>
              <a:ext uri="{FF2B5EF4-FFF2-40B4-BE49-F238E27FC236}">
                <a16:creationId xmlns:a16="http://schemas.microsoft.com/office/drawing/2014/main" id="{B09DE1C7-9217-498C-812C-F0F3B867DFD9}"/>
              </a:ext>
            </a:extLst>
          </p:cNvPr>
          <p:cNvSpPr/>
          <p:nvPr/>
        </p:nvSpPr>
        <p:spPr>
          <a:xfrm>
            <a:off x="817008" y="1396654"/>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3</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16" name="文本框 15">
            <a:extLst>
              <a:ext uri="{FF2B5EF4-FFF2-40B4-BE49-F238E27FC236}">
                <a16:creationId xmlns:a16="http://schemas.microsoft.com/office/drawing/2014/main" id="{026A6145-B88F-76A9-F5AB-D1F3C9A8E0CA}"/>
              </a:ext>
            </a:extLst>
          </p:cNvPr>
          <p:cNvSpPr txBox="1"/>
          <p:nvPr/>
        </p:nvSpPr>
        <p:spPr>
          <a:xfrm>
            <a:off x="817244" y="2535631"/>
            <a:ext cx="10517865" cy="1753237"/>
          </a:xfrm>
          <a:prstGeom prst="rect">
            <a:avLst/>
          </a:prstGeom>
          <a:noFill/>
        </p:spPr>
        <p:txBody>
          <a:bodyPr wrap="square" rtlCol="0">
            <a:spAutoFit/>
          </a:bodyPr>
          <a:lstStyle/>
          <a:p>
            <a:pPr marL="342900" indent="-342900" algn="l" fontAlgn="auto">
              <a:lnSpc>
                <a:spcPct val="132000"/>
              </a:lnSpc>
              <a:spcBef>
                <a:spcPts val="600"/>
              </a:spcBef>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中继器是局域网互连的最简单设备，它工作在</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OSI</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体系结构的物理层，用来连接不同的物理介质，并在各种物理介质中传输数据包。</a:t>
            </a:r>
          </a:p>
          <a:p>
            <a:pPr marL="342900" indent="-342900" algn="l" fontAlgn="auto">
              <a:lnSpc>
                <a:spcPct val="132000"/>
              </a:lnSpc>
              <a:spcBef>
                <a:spcPts val="600"/>
              </a:spcBef>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中继器（简称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HUB</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）是拥有多个端口的集线器。集线器的每个端口都是一个中继器。中继器和集线器的关系如图所示。</a:t>
            </a:r>
          </a:p>
        </p:txBody>
      </p:sp>
      <p:pic>
        <p:nvPicPr>
          <p:cNvPr id="19" name="图片 18">
            <a:extLst>
              <a:ext uri="{FF2B5EF4-FFF2-40B4-BE49-F238E27FC236}">
                <a16:creationId xmlns:a16="http://schemas.microsoft.com/office/drawing/2014/main" id="{A08270FB-0364-B39F-B6A6-D04E33D90FE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18995" y="4474712"/>
            <a:ext cx="7799471" cy="2127736"/>
          </a:xfrm>
          <a:prstGeom prst="rect">
            <a:avLst/>
          </a:prstGeom>
          <a:noFill/>
          <a:ln>
            <a:noFill/>
          </a:ln>
        </p:spPr>
      </p:pic>
    </p:spTree>
    <p:extLst>
      <p:ext uri="{BB962C8B-B14F-4D97-AF65-F5344CB8AC3E}">
        <p14:creationId xmlns:p14="http://schemas.microsoft.com/office/powerpoint/2010/main" val="20707615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756156"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4.3.1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网内互联设备</a:t>
            </a:r>
          </a:p>
        </p:txBody>
      </p:sp>
      <p:sp>
        <p:nvSpPr>
          <p:cNvPr id="5" name="文本框 4">
            <a:extLst>
              <a:ext uri="{FF2B5EF4-FFF2-40B4-BE49-F238E27FC236}">
                <a16:creationId xmlns:a16="http://schemas.microsoft.com/office/drawing/2014/main" id="{234B153D-0C93-F23B-2178-26256D9014F2}"/>
              </a:ext>
            </a:extLst>
          </p:cNvPr>
          <p:cNvSpPr txBox="1"/>
          <p:nvPr/>
        </p:nvSpPr>
        <p:spPr>
          <a:xfrm>
            <a:off x="2118995" y="1506131"/>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交换机</a:t>
            </a:r>
          </a:p>
        </p:txBody>
      </p:sp>
      <p:sp>
        <p:nvSpPr>
          <p:cNvPr id="6" name="椭圆 5">
            <a:extLst>
              <a:ext uri="{FF2B5EF4-FFF2-40B4-BE49-F238E27FC236}">
                <a16:creationId xmlns:a16="http://schemas.microsoft.com/office/drawing/2014/main" id="{B09DE1C7-9217-498C-812C-F0F3B867DFD9}"/>
              </a:ext>
            </a:extLst>
          </p:cNvPr>
          <p:cNvSpPr/>
          <p:nvPr/>
        </p:nvSpPr>
        <p:spPr>
          <a:xfrm>
            <a:off x="817008" y="1319019"/>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4</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16" name="文本框 15">
            <a:extLst>
              <a:ext uri="{FF2B5EF4-FFF2-40B4-BE49-F238E27FC236}">
                <a16:creationId xmlns:a16="http://schemas.microsoft.com/office/drawing/2014/main" id="{026A6145-B88F-76A9-F5AB-D1F3C9A8E0CA}"/>
              </a:ext>
            </a:extLst>
          </p:cNvPr>
          <p:cNvSpPr txBox="1"/>
          <p:nvPr/>
        </p:nvSpPr>
        <p:spPr>
          <a:xfrm>
            <a:off x="817243" y="2457996"/>
            <a:ext cx="10474733" cy="3609130"/>
          </a:xfrm>
          <a:prstGeom prst="rect">
            <a:avLst/>
          </a:prstGeom>
          <a:noFill/>
        </p:spPr>
        <p:txBody>
          <a:bodyPr wrap="square" rtlCol="0">
            <a:spAutoFit/>
          </a:bodyPr>
          <a:lstStyle/>
          <a:p>
            <a:pPr algn="l" fontAlgn="auto">
              <a:lnSpc>
                <a:spcPct val="132000"/>
              </a:lnSpc>
              <a:spcBef>
                <a:spcPts val="600"/>
              </a:spcBef>
              <a:buClr>
                <a:schemeClr val="accent6"/>
              </a:buClr>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交换机（</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Switch</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是一种在通信系统中完成信息交换功能的设备。它可以为接入交换机的任意两个网络节点提供独享的电信号通路，在同一时刻可进行多个端口对之间的数据传输。每一端口都可视为独立的网段，连接在其上的网络设备独自享有全部的带宽，无须同其他设备竞争使用。</a:t>
            </a:r>
            <a:endPar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endParaRPr>
          </a:p>
          <a:p>
            <a:pPr algn="l" fontAlgn="auto">
              <a:lnSpc>
                <a:spcPct val="132000"/>
              </a:lnSpc>
              <a:spcBef>
                <a:spcPts val="600"/>
              </a:spcBef>
              <a:buClr>
                <a:schemeClr val="accent6"/>
              </a:buClr>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交换机根据其在网络中的位置，可分为</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3</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类。</a:t>
            </a:r>
            <a:endPar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endParaRPr>
          </a:p>
          <a:p>
            <a:pPr marL="342900" indent="-342900" algn="l" fontAlgn="auto">
              <a:lnSpc>
                <a:spcPct val="132000"/>
              </a:lnSpc>
              <a:spcBef>
                <a:spcPts val="600"/>
              </a:spcBef>
              <a:buClr>
                <a:schemeClr val="accent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接入层交换机（一层交换机）</a:t>
            </a:r>
          </a:p>
          <a:p>
            <a:pPr marL="342900" indent="-342900" algn="l" fontAlgn="auto">
              <a:lnSpc>
                <a:spcPct val="132000"/>
              </a:lnSpc>
              <a:spcBef>
                <a:spcPts val="600"/>
              </a:spcBef>
              <a:buClr>
                <a:schemeClr val="accent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汇聚层交换机（二层交换机）</a:t>
            </a:r>
          </a:p>
          <a:p>
            <a:pPr marL="342900" indent="-342900" algn="l" fontAlgn="auto">
              <a:lnSpc>
                <a:spcPct val="132000"/>
              </a:lnSpc>
              <a:spcBef>
                <a:spcPts val="600"/>
              </a:spcBef>
              <a:buClr>
                <a:schemeClr val="accent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核心层交换机（三层交换机）</a:t>
            </a:r>
          </a:p>
        </p:txBody>
      </p:sp>
      <p:pic>
        <p:nvPicPr>
          <p:cNvPr id="21" name="图片 20">
            <a:extLst>
              <a:ext uri="{FF2B5EF4-FFF2-40B4-BE49-F238E27FC236}">
                <a16:creationId xmlns:a16="http://schemas.microsoft.com/office/drawing/2014/main" id="{13DB42CD-0EC4-7F49-FFE2-FAF8B893929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3649" y="3925018"/>
            <a:ext cx="3997709" cy="2487164"/>
          </a:xfrm>
          <a:prstGeom prst="rect">
            <a:avLst/>
          </a:prstGeom>
          <a:noFill/>
          <a:ln>
            <a:noFill/>
          </a:ln>
        </p:spPr>
      </p:pic>
    </p:spTree>
    <p:extLst>
      <p:ext uri="{BB962C8B-B14F-4D97-AF65-F5344CB8AC3E}">
        <p14:creationId xmlns:p14="http://schemas.microsoft.com/office/powerpoint/2010/main" val="37564913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570208"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网络交换机的种类</a:t>
            </a:r>
          </a:p>
        </p:txBody>
      </p:sp>
      <p:sp>
        <p:nvSpPr>
          <p:cNvPr id="56" name="文本框 55">
            <a:extLst>
              <a:ext uri="{FF2B5EF4-FFF2-40B4-BE49-F238E27FC236}">
                <a16:creationId xmlns:a16="http://schemas.microsoft.com/office/drawing/2014/main" id="{E1748DBE-DE43-5803-97FB-3FF6E9EAC722}"/>
              </a:ext>
            </a:extLst>
          </p:cNvPr>
          <p:cNvSpPr txBox="1"/>
          <p:nvPr/>
        </p:nvSpPr>
        <p:spPr>
          <a:xfrm>
            <a:off x="1426482" y="1463245"/>
            <a:ext cx="9770605" cy="4576125"/>
          </a:xfrm>
          <a:prstGeom prst="rect">
            <a:avLst/>
          </a:prstGeom>
          <a:noFill/>
        </p:spPr>
        <p:txBody>
          <a:bodyPr wrap="square">
            <a:spAutoFit/>
          </a:bodyPr>
          <a:lstStyle/>
          <a:p>
            <a:pPr fontAlgn="auto">
              <a:lnSpc>
                <a:spcPct val="132000"/>
              </a:lnSpc>
              <a:spcBef>
                <a:spcPts val="1200"/>
              </a:spcBef>
              <a:spcAft>
                <a:spcPts val="600"/>
              </a:spcAft>
            </a:pPr>
            <a:r>
              <a:rPr lang="en-US" altLang="zh-CN" sz="2000" b="1" dirty="0">
                <a:latin typeface="微软雅黑" panose="020B0503020204020204" pitchFamily="34" charset="-122"/>
                <a:ea typeface="微软雅黑" panose="020B0503020204020204" pitchFamily="34" charset="-122"/>
              </a:rPr>
              <a:t>1</a:t>
            </a:r>
            <a:r>
              <a:rPr lang="zh-CN" altLang="en-US" sz="2000" b="1" dirty="0">
                <a:latin typeface="微软雅黑" panose="020B0503020204020204" pitchFamily="34" charset="-122"/>
                <a:ea typeface="微软雅黑" panose="020B0503020204020204" pitchFamily="34" charset="-122"/>
              </a:rPr>
              <a:t>）接入层交换机：</a:t>
            </a:r>
            <a:r>
              <a:rPr lang="zh-CN" altLang="en-US" sz="2000" dirty="0">
                <a:latin typeface="微软雅黑" panose="020B0503020204020204" pitchFamily="34" charset="-122"/>
                <a:ea typeface="微软雅黑" panose="020B0503020204020204" pitchFamily="34" charset="-122"/>
              </a:rPr>
              <a:t>接入层交换机直接面向用户，将用户终端连接到网络。接入层交换机具有低成本和高端口密度特性，一般应用在办公室、小型机房和业务受理较为集中的业务部门、多媒体制作中心、网站管理中心等部门。在传输速度上，接入层交换机大都提供多个具有</a:t>
            </a:r>
            <a:r>
              <a:rPr lang="en-US" altLang="zh-CN" sz="2000" dirty="0">
                <a:latin typeface="微软雅黑" panose="020B0503020204020204" pitchFamily="34" charset="-122"/>
                <a:ea typeface="微软雅黑" panose="020B0503020204020204" pitchFamily="34" charset="-122"/>
              </a:rPr>
              <a:t>10M/100M/1000M</a:t>
            </a:r>
            <a:r>
              <a:rPr lang="zh-CN" altLang="en-US" sz="2000" dirty="0">
                <a:latin typeface="微软雅黑" panose="020B0503020204020204" pitchFamily="34" charset="-122"/>
                <a:ea typeface="微软雅黑" panose="020B0503020204020204" pitchFamily="34" charset="-122"/>
              </a:rPr>
              <a:t>自适应能力的端口。</a:t>
            </a:r>
          </a:p>
          <a:p>
            <a:pPr fontAlgn="auto">
              <a:lnSpc>
                <a:spcPct val="132000"/>
              </a:lnSpc>
              <a:spcBef>
                <a:spcPts val="1200"/>
              </a:spcBef>
              <a:spcAft>
                <a:spcPts val="600"/>
              </a:spcAft>
            </a:pPr>
            <a:r>
              <a:rPr lang="en-US" altLang="zh-CN" sz="2000" b="1" dirty="0">
                <a:latin typeface="微软雅黑" panose="020B0503020204020204" pitchFamily="34" charset="-122"/>
                <a:ea typeface="微软雅黑" panose="020B0503020204020204" pitchFamily="34" charset="-122"/>
              </a:rPr>
              <a:t>2</a:t>
            </a:r>
            <a:r>
              <a:rPr lang="zh-CN" altLang="en-US" sz="2000" b="1" dirty="0">
                <a:latin typeface="微软雅黑" panose="020B0503020204020204" pitchFamily="34" charset="-122"/>
                <a:ea typeface="微软雅黑" panose="020B0503020204020204" pitchFamily="34" charset="-122"/>
              </a:rPr>
              <a:t>）汇聚层交换机：</a:t>
            </a:r>
            <a:r>
              <a:rPr lang="zh-CN" altLang="en-US" sz="2000" dirty="0">
                <a:latin typeface="微软雅黑" panose="020B0503020204020204" pitchFamily="34" charset="-122"/>
                <a:ea typeface="微软雅黑" panose="020B0503020204020204" pitchFamily="34" charset="-122"/>
              </a:rPr>
              <a:t>汇聚层交换机一般用于楼宇之间的多台接入层交换机的汇聚，它必须能够处理来自接入层设备的所有通信量，并提供到核心层的上行链路，因此汇聚层交换机与接入层交换机比较，需要更高的性能，更少的接口和更高的交换速率。</a:t>
            </a:r>
          </a:p>
          <a:p>
            <a:pPr fontAlgn="auto">
              <a:lnSpc>
                <a:spcPct val="132000"/>
              </a:lnSpc>
              <a:spcBef>
                <a:spcPts val="1200"/>
              </a:spcBef>
              <a:spcAft>
                <a:spcPts val="600"/>
              </a:spcAft>
            </a:pPr>
            <a:r>
              <a:rPr lang="en-US" altLang="zh-CN" sz="2000" b="1" dirty="0">
                <a:latin typeface="微软雅黑" panose="020B0503020204020204" pitchFamily="34" charset="-122"/>
                <a:ea typeface="微软雅黑" panose="020B0503020204020204" pitchFamily="34" charset="-122"/>
              </a:rPr>
              <a:t>3</a:t>
            </a:r>
            <a:r>
              <a:rPr lang="zh-CN" altLang="en-US" sz="2000" b="1" dirty="0">
                <a:latin typeface="微软雅黑" panose="020B0503020204020204" pitchFamily="34" charset="-122"/>
                <a:ea typeface="微软雅黑" panose="020B0503020204020204" pitchFamily="34" charset="-122"/>
              </a:rPr>
              <a:t>）核心层交换机：</a:t>
            </a:r>
            <a:r>
              <a:rPr lang="zh-CN" altLang="en-US" sz="2000" dirty="0">
                <a:latin typeface="微软雅黑" panose="020B0503020204020204" pitchFamily="34" charset="-122"/>
                <a:ea typeface="微软雅黑" panose="020B0503020204020204" pitchFamily="34" charset="-122"/>
              </a:rPr>
              <a:t>核心层交换机用来连接多个汇聚层交换机，其主要目的在于通过高速转发通信，提供优化，可靠的骨干传输结构，因此核心层交换机应拥有更高的可靠性，性能和吞吐量。</a:t>
            </a:r>
          </a:p>
        </p:txBody>
      </p:sp>
      <p:sp>
        <p:nvSpPr>
          <p:cNvPr id="57" name="椭圆 56">
            <a:extLst>
              <a:ext uri="{FF2B5EF4-FFF2-40B4-BE49-F238E27FC236}">
                <a16:creationId xmlns:a16="http://schemas.microsoft.com/office/drawing/2014/main" id="{9549F3B0-D01C-BB69-9B09-75F3B3DA2E9C}"/>
              </a:ext>
            </a:extLst>
          </p:cNvPr>
          <p:cNvSpPr/>
          <p:nvPr/>
        </p:nvSpPr>
        <p:spPr>
          <a:xfrm>
            <a:off x="763673" y="1557099"/>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8" name="椭圆 57">
            <a:extLst>
              <a:ext uri="{FF2B5EF4-FFF2-40B4-BE49-F238E27FC236}">
                <a16:creationId xmlns:a16="http://schemas.microsoft.com/office/drawing/2014/main" id="{93D2D3A5-D016-CEFE-712C-32A66FEDAC65}"/>
              </a:ext>
            </a:extLst>
          </p:cNvPr>
          <p:cNvSpPr/>
          <p:nvPr/>
        </p:nvSpPr>
        <p:spPr>
          <a:xfrm>
            <a:off x="763673" y="3422742"/>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60" name="椭圆 59">
            <a:extLst>
              <a:ext uri="{FF2B5EF4-FFF2-40B4-BE49-F238E27FC236}">
                <a16:creationId xmlns:a16="http://schemas.microsoft.com/office/drawing/2014/main" id="{2B563526-9DB8-9346-465B-4B4F77657F7F}"/>
              </a:ext>
            </a:extLst>
          </p:cNvPr>
          <p:cNvSpPr/>
          <p:nvPr/>
        </p:nvSpPr>
        <p:spPr>
          <a:xfrm>
            <a:off x="763673" y="4760902"/>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13035724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4416594"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利用交换机堆叠式组网</a:t>
            </a:r>
          </a:p>
        </p:txBody>
      </p:sp>
      <p:grpSp>
        <p:nvGrpSpPr>
          <p:cNvPr id="2" name="组合 1">
            <a:extLst>
              <a:ext uri="{FF2B5EF4-FFF2-40B4-BE49-F238E27FC236}">
                <a16:creationId xmlns:a16="http://schemas.microsoft.com/office/drawing/2014/main" id="{DE3F684C-99C5-8FC3-295E-50A4257D9232}"/>
              </a:ext>
            </a:extLst>
          </p:cNvPr>
          <p:cNvGrpSpPr/>
          <p:nvPr/>
        </p:nvGrpSpPr>
        <p:grpSpPr>
          <a:xfrm>
            <a:off x="1156660" y="1457864"/>
            <a:ext cx="9340372" cy="4562657"/>
            <a:chOff x="138742" y="1047750"/>
            <a:chExt cx="11610345" cy="5671511"/>
          </a:xfrm>
        </p:grpSpPr>
        <p:pic>
          <p:nvPicPr>
            <p:cNvPr id="4" name="Picture 2">
              <a:extLst>
                <a:ext uri="{FF2B5EF4-FFF2-40B4-BE49-F238E27FC236}">
                  <a16:creationId xmlns:a16="http://schemas.microsoft.com/office/drawing/2014/main" id="{AA1909DC-2C66-6680-EB84-AA4B0E8DE4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5172" y="1047750"/>
              <a:ext cx="4273235" cy="805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38250E81-B830-D939-3630-CEE00DF87D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973" y="2657240"/>
              <a:ext cx="4284186" cy="807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35EF7BF5-FCA1-275F-3309-312A2AB4B8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6242" y="2588217"/>
              <a:ext cx="4284197" cy="8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FEAE9676-9E31-123D-EA86-9F59C940DB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063" y="4330249"/>
              <a:ext cx="3427414" cy="6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93A6289E-F36A-1ECD-42FD-E650C11438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8742" y="5578991"/>
              <a:ext cx="1496462" cy="1096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A8BE62F9-BB6E-31F3-DE27-10BD1580C8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1213" y="5578990"/>
              <a:ext cx="1496462" cy="1096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0A4278FA-4550-5CCF-077A-EF89944B43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1313" y="5593169"/>
              <a:ext cx="1496462" cy="1096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a:extLst>
                <a:ext uri="{FF2B5EF4-FFF2-40B4-BE49-F238E27FC236}">
                  <a16:creationId xmlns:a16="http://schemas.microsoft.com/office/drawing/2014/main" id="{A36028BF-58F1-4E65-98FF-048249CE7C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6770" y="5613965"/>
              <a:ext cx="1343073" cy="1067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1B28D014-9F86-EBC1-529E-197D885CC6D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68240" y="5651374"/>
              <a:ext cx="1343073" cy="1067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a:extLst>
                <a:ext uri="{FF2B5EF4-FFF2-40B4-BE49-F238E27FC236}">
                  <a16:creationId xmlns:a16="http://schemas.microsoft.com/office/drawing/2014/main" id="{9BAE7263-95DA-5801-BC0A-DC0924A86E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06014" y="5607349"/>
              <a:ext cx="1343073" cy="1067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直接连接符 13">
              <a:extLst>
                <a:ext uri="{FF2B5EF4-FFF2-40B4-BE49-F238E27FC236}">
                  <a16:creationId xmlns:a16="http://schemas.microsoft.com/office/drawing/2014/main" id="{07D183C0-F024-B84F-470E-9F15E72298C0}"/>
                </a:ext>
              </a:extLst>
            </p:cNvPr>
            <p:cNvCxnSpPr/>
            <p:nvPr/>
          </p:nvCxnSpPr>
          <p:spPr>
            <a:xfrm>
              <a:off x="8708340" y="4914157"/>
              <a:ext cx="902408" cy="762579"/>
            </a:xfrm>
            <a:prstGeom prst="line">
              <a:avLst/>
            </a:prstGeom>
            <a:effectLst>
              <a:glow rad="101600">
                <a:schemeClr val="accent2">
                  <a:satMod val="175000"/>
                  <a:alpha val="40000"/>
                </a:schemeClr>
              </a:glow>
            </a:effectLst>
          </p:spPr>
          <p:style>
            <a:lnRef idx="3">
              <a:schemeClr val="dk1"/>
            </a:lnRef>
            <a:fillRef idx="0">
              <a:schemeClr val="dk1"/>
            </a:fillRef>
            <a:effectRef idx="2">
              <a:schemeClr val="dk1"/>
            </a:effectRef>
            <a:fontRef idx="minor">
              <a:schemeClr val="tx1"/>
            </a:fontRef>
          </p:style>
        </p:cxnSp>
        <p:cxnSp>
          <p:nvCxnSpPr>
            <p:cNvPr id="15" name="直接连接符 14">
              <a:extLst>
                <a:ext uri="{FF2B5EF4-FFF2-40B4-BE49-F238E27FC236}">
                  <a16:creationId xmlns:a16="http://schemas.microsoft.com/office/drawing/2014/main" id="{69158A74-FC17-123B-4978-B2500EFD1076}"/>
                </a:ext>
              </a:extLst>
            </p:cNvPr>
            <p:cNvCxnSpPr/>
            <p:nvPr/>
          </p:nvCxnSpPr>
          <p:spPr>
            <a:xfrm>
              <a:off x="595802" y="4879779"/>
              <a:ext cx="902408" cy="771595"/>
            </a:xfrm>
            <a:prstGeom prst="line">
              <a:avLst/>
            </a:prstGeom>
            <a:effectLst>
              <a:glow rad="101600">
                <a:schemeClr val="accent2">
                  <a:satMod val="175000"/>
                  <a:alpha val="40000"/>
                </a:schemeClr>
              </a:glow>
            </a:effectLst>
          </p:spPr>
          <p:style>
            <a:lnRef idx="3">
              <a:schemeClr val="dk1"/>
            </a:lnRef>
            <a:fillRef idx="0">
              <a:schemeClr val="dk1"/>
            </a:fillRef>
            <a:effectRef idx="2">
              <a:schemeClr val="dk1"/>
            </a:effectRef>
            <a:fontRef idx="minor">
              <a:schemeClr val="tx1"/>
            </a:fontRef>
          </p:style>
        </p:cxnSp>
        <p:cxnSp>
          <p:nvCxnSpPr>
            <p:cNvPr id="16" name="直接连接符 15">
              <a:extLst>
                <a:ext uri="{FF2B5EF4-FFF2-40B4-BE49-F238E27FC236}">
                  <a16:creationId xmlns:a16="http://schemas.microsoft.com/office/drawing/2014/main" id="{8CA81790-6E7E-E058-D62B-FF0814F3BB67}"/>
                </a:ext>
              </a:extLst>
            </p:cNvPr>
            <p:cNvCxnSpPr/>
            <p:nvPr/>
          </p:nvCxnSpPr>
          <p:spPr>
            <a:xfrm>
              <a:off x="2030572" y="4921279"/>
              <a:ext cx="172016" cy="700674"/>
            </a:xfrm>
            <a:prstGeom prst="line">
              <a:avLst/>
            </a:prstGeom>
            <a:effectLst>
              <a:glow rad="101600">
                <a:schemeClr val="accent2">
                  <a:satMod val="175000"/>
                  <a:alpha val="40000"/>
                </a:schemeClr>
              </a:glow>
            </a:effectLst>
          </p:spPr>
          <p:style>
            <a:lnRef idx="3">
              <a:schemeClr val="dk1"/>
            </a:lnRef>
            <a:fillRef idx="0">
              <a:schemeClr val="dk1"/>
            </a:fillRef>
            <a:effectRef idx="2">
              <a:schemeClr val="dk1"/>
            </a:effectRef>
            <a:fontRef idx="minor">
              <a:schemeClr val="tx1"/>
            </a:fontRef>
          </p:style>
        </p:cxnSp>
        <p:cxnSp>
          <p:nvCxnSpPr>
            <p:cNvPr id="17" name="直接连接符 16">
              <a:extLst>
                <a:ext uri="{FF2B5EF4-FFF2-40B4-BE49-F238E27FC236}">
                  <a16:creationId xmlns:a16="http://schemas.microsoft.com/office/drawing/2014/main" id="{7B51D62B-1366-7372-DBCD-9BCBEA4DAAEE}"/>
                </a:ext>
              </a:extLst>
            </p:cNvPr>
            <p:cNvCxnSpPr/>
            <p:nvPr/>
          </p:nvCxnSpPr>
          <p:spPr>
            <a:xfrm>
              <a:off x="9478978" y="3342544"/>
              <a:ext cx="881825" cy="1419672"/>
            </a:xfrm>
            <a:prstGeom prst="line">
              <a:avLst/>
            </a:prstGeom>
            <a:effectLst>
              <a:glow rad="101600">
                <a:schemeClr val="accent2">
                  <a:satMod val="175000"/>
                  <a:alpha val="40000"/>
                </a:schemeClr>
              </a:glow>
            </a:effectLst>
          </p:spPr>
          <p:style>
            <a:lnRef idx="3">
              <a:schemeClr val="dk1"/>
            </a:lnRef>
            <a:fillRef idx="0">
              <a:schemeClr val="dk1"/>
            </a:fillRef>
            <a:effectRef idx="2">
              <a:schemeClr val="dk1"/>
            </a:effectRef>
            <a:fontRef idx="minor">
              <a:schemeClr val="tx1"/>
            </a:fontRef>
          </p:style>
        </p:cxnSp>
        <p:cxnSp>
          <p:nvCxnSpPr>
            <p:cNvPr id="18" name="直接连接符 17">
              <a:extLst>
                <a:ext uri="{FF2B5EF4-FFF2-40B4-BE49-F238E27FC236}">
                  <a16:creationId xmlns:a16="http://schemas.microsoft.com/office/drawing/2014/main" id="{3CD44361-6104-0ECB-A428-A088FE9F51E6}"/>
                </a:ext>
              </a:extLst>
            </p:cNvPr>
            <p:cNvCxnSpPr/>
            <p:nvPr/>
          </p:nvCxnSpPr>
          <p:spPr>
            <a:xfrm flipH="1">
              <a:off x="4753069" y="1761706"/>
              <a:ext cx="772353" cy="1461328"/>
            </a:xfrm>
            <a:prstGeom prst="line">
              <a:avLst/>
            </a:prstGeom>
            <a:effectLst>
              <a:glow rad="101600">
                <a:schemeClr val="accent2">
                  <a:satMod val="175000"/>
                  <a:alpha val="40000"/>
                </a:schemeClr>
              </a:glow>
            </a:effectLst>
          </p:spPr>
          <p:style>
            <a:lnRef idx="3">
              <a:schemeClr val="dk1"/>
            </a:lnRef>
            <a:fillRef idx="0">
              <a:schemeClr val="dk1"/>
            </a:fillRef>
            <a:effectRef idx="2">
              <a:schemeClr val="dk1"/>
            </a:effectRef>
            <a:fontRef idx="minor">
              <a:schemeClr val="tx1"/>
            </a:fontRef>
          </p:style>
        </p:cxnSp>
        <p:pic>
          <p:nvPicPr>
            <p:cNvPr id="19" name="Picture 2">
              <a:extLst>
                <a:ext uri="{FF2B5EF4-FFF2-40B4-BE49-F238E27FC236}">
                  <a16:creationId xmlns:a16="http://schemas.microsoft.com/office/drawing/2014/main" id="{2346DB41-FC75-BB57-B449-D1E20A29E68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7337" y="4295275"/>
              <a:ext cx="3427414" cy="6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a:extLst>
                <a:ext uri="{FF2B5EF4-FFF2-40B4-BE49-F238E27FC236}">
                  <a16:creationId xmlns:a16="http://schemas.microsoft.com/office/drawing/2014/main" id="{4A78A949-CC3C-1D05-9C05-47767C2338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9575" y="4330248"/>
              <a:ext cx="3427414" cy="6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直接连接符 20">
              <a:extLst>
                <a:ext uri="{FF2B5EF4-FFF2-40B4-BE49-F238E27FC236}">
                  <a16:creationId xmlns:a16="http://schemas.microsoft.com/office/drawing/2014/main" id="{8519471A-5F25-59A9-B9C0-93FB541E9D23}"/>
                </a:ext>
              </a:extLst>
            </p:cNvPr>
            <p:cNvCxnSpPr/>
            <p:nvPr/>
          </p:nvCxnSpPr>
          <p:spPr>
            <a:xfrm flipH="1">
              <a:off x="6814197" y="3342544"/>
              <a:ext cx="555324" cy="1419672"/>
            </a:xfrm>
            <a:prstGeom prst="line">
              <a:avLst/>
            </a:prstGeom>
            <a:effectLst>
              <a:glow rad="101600">
                <a:schemeClr val="accent2">
                  <a:satMod val="175000"/>
                  <a:alpha val="40000"/>
                </a:schemeClr>
              </a:glow>
            </a:effectLst>
          </p:spPr>
          <p:style>
            <a:lnRef idx="3">
              <a:schemeClr val="dk1"/>
            </a:lnRef>
            <a:fillRef idx="0">
              <a:schemeClr val="dk1"/>
            </a:fillRef>
            <a:effectRef idx="2">
              <a:schemeClr val="dk1"/>
            </a:effectRef>
            <a:fontRef idx="minor">
              <a:schemeClr val="tx1"/>
            </a:fontRef>
          </p:style>
        </p:cxnSp>
        <p:pic>
          <p:nvPicPr>
            <p:cNvPr id="22" name="Picture 2">
              <a:extLst>
                <a:ext uri="{FF2B5EF4-FFF2-40B4-BE49-F238E27FC236}">
                  <a16:creationId xmlns:a16="http://schemas.microsoft.com/office/drawing/2014/main" id="{3DF994E6-EEC9-047F-24ED-079CD18CAB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6549" y="5571737"/>
              <a:ext cx="1496462" cy="1096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直接连接符 22">
              <a:extLst>
                <a:ext uri="{FF2B5EF4-FFF2-40B4-BE49-F238E27FC236}">
                  <a16:creationId xmlns:a16="http://schemas.microsoft.com/office/drawing/2014/main" id="{7E9DE960-4D82-1306-471E-EB1CC3F705C5}"/>
                </a:ext>
              </a:extLst>
            </p:cNvPr>
            <p:cNvCxnSpPr>
              <a:stCxn id="20" idx="2"/>
            </p:cNvCxnSpPr>
            <p:nvPr/>
          </p:nvCxnSpPr>
          <p:spPr>
            <a:xfrm>
              <a:off x="5433282" y="4976659"/>
              <a:ext cx="849789" cy="674715"/>
            </a:xfrm>
            <a:prstGeom prst="line">
              <a:avLst/>
            </a:prstGeom>
            <a:effectLst>
              <a:glow rad="101600">
                <a:schemeClr val="accent2">
                  <a:satMod val="175000"/>
                  <a:alpha val="40000"/>
                </a:schemeClr>
              </a:glow>
            </a:effectLst>
          </p:spPr>
          <p:style>
            <a:lnRef idx="3">
              <a:schemeClr val="dk1"/>
            </a:lnRef>
            <a:fillRef idx="0">
              <a:schemeClr val="dk1"/>
            </a:fillRef>
            <a:effectRef idx="2">
              <a:schemeClr val="dk1"/>
            </a:effectRef>
            <a:fontRef idx="minor">
              <a:schemeClr val="tx1"/>
            </a:fontRef>
          </p:style>
        </p:cxnSp>
        <p:cxnSp>
          <p:nvCxnSpPr>
            <p:cNvPr id="24" name="直接连接符 23">
              <a:extLst>
                <a:ext uri="{FF2B5EF4-FFF2-40B4-BE49-F238E27FC236}">
                  <a16:creationId xmlns:a16="http://schemas.microsoft.com/office/drawing/2014/main" id="{9BDFA454-01D7-C94A-8992-E9BA9E234DB2}"/>
                </a:ext>
              </a:extLst>
            </p:cNvPr>
            <p:cNvCxnSpPr/>
            <p:nvPr/>
          </p:nvCxnSpPr>
          <p:spPr>
            <a:xfrm>
              <a:off x="6382659" y="4925324"/>
              <a:ext cx="863074" cy="771595"/>
            </a:xfrm>
            <a:prstGeom prst="line">
              <a:avLst/>
            </a:prstGeom>
            <a:effectLst>
              <a:glow rad="101600">
                <a:schemeClr val="accent2">
                  <a:satMod val="175000"/>
                  <a:alpha val="40000"/>
                </a:schemeClr>
              </a:glow>
            </a:effectLst>
          </p:spPr>
          <p:style>
            <a:lnRef idx="3">
              <a:schemeClr val="dk1"/>
            </a:lnRef>
            <a:fillRef idx="0">
              <a:schemeClr val="dk1"/>
            </a:fillRef>
            <a:effectRef idx="2">
              <a:schemeClr val="dk1"/>
            </a:effectRef>
            <a:fontRef idx="minor">
              <a:schemeClr val="tx1"/>
            </a:fontRef>
          </p:style>
        </p:cxnSp>
        <p:cxnSp>
          <p:nvCxnSpPr>
            <p:cNvPr id="25" name="直接连接符 24">
              <a:extLst>
                <a:ext uri="{FF2B5EF4-FFF2-40B4-BE49-F238E27FC236}">
                  <a16:creationId xmlns:a16="http://schemas.microsoft.com/office/drawing/2014/main" id="{576D9033-9550-89A2-EB9A-8D6131CC41B2}"/>
                </a:ext>
              </a:extLst>
            </p:cNvPr>
            <p:cNvCxnSpPr/>
            <p:nvPr/>
          </p:nvCxnSpPr>
          <p:spPr>
            <a:xfrm>
              <a:off x="6663274" y="1761706"/>
              <a:ext cx="3742740" cy="1379846"/>
            </a:xfrm>
            <a:prstGeom prst="line">
              <a:avLst/>
            </a:prstGeom>
            <a:effectLst>
              <a:glow rad="101600">
                <a:schemeClr val="accent2">
                  <a:satMod val="175000"/>
                  <a:alpha val="40000"/>
                </a:schemeClr>
              </a:glow>
            </a:effectLst>
          </p:spPr>
          <p:style>
            <a:lnRef idx="3">
              <a:schemeClr val="dk1"/>
            </a:lnRef>
            <a:fillRef idx="0">
              <a:schemeClr val="dk1"/>
            </a:fillRef>
            <a:effectRef idx="2">
              <a:schemeClr val="dk1"/>
            </a:effectRef>
            <a:fontRef idx="minor">
              <a:schemeClr val="tx1"/>
            </a:fontRef>
          </p:style>
        </p:cxnSp>
        <p:cxnSp>
          <p:nvCxnSpPr>
            <p:cNvPr id="26" name="直接连接符 25">
              <a:extLst>
                <a:ext uri="{FF2B5EF4-FFF2-40B4-BE49-F238E27FC236}">
                  <a16:creationId xmlns:a16="http://schemas.microsoft.com/office/drawing/2014/main" id="{18C80BB0-932B-2A6A-1DCB-EBE852CA6D3E}"/>
                </a:ext>
              </a:extLst>
            </p:cNvPr>
            <p:cNvCxnSpPr/>
            <p:nvPr/>
          </p:nvCxnSpPr>
          <p:spPr>
            <a:xfrm flipH="1">
              <a:off x="3278719" y="3342544"/>
              <a:ext cx="683516" cy="1419672"/>
            </a:xfrm>
            <a:prstGeom prst="line">
              <a:avLst/>
            </a:prstGeom>
            <a:effectLst>
              <a:glow rad="101600">
                <a:schemeClr val="accent2">
                  <a:satMod val="175000"/>
                  <a:alpha val="40000"/>
                </a:schemeClr>
              </a:glow>
            </a:effectLst>
          </p:spPr>
          <p:style>
            <a:lnRef idx="3">
              <a:schemeClr val="dk1"/>
            </a:lnRef>
            <a:fillRef idx="0">
              <a:schemeClr val="dk1"/>
            </a:fillRef>
            <a:effectRef idx="2">
              <a:schemeClr val="dk1"/>
            </a:effectRef>
            <a:fontRef idx="minor">
              <a:schemeClr val="tx1"/>
            </a:fontRef>
          </p:style>
        </p:cxnSp>
        <p:cxnSp>
          <p:nvCxnSpPr>
            <p:cNvPr id="27" name="直接连接符 26">
              <a:extLst>
                <a:ext uri="{FF2B5EF4-FFF2-40B4-BE49-F238E27FC236}">
                  <a16:creationId xmlns:a16="http://schemas.microsoft.com/office/drawing/2014/main" id="{89D5CAD2-A5B3-C43F-2290-7269612CFEA0}"/>
                </a:ext>
              </a:extLst>
            </p:cNvPr>
            <p:cNvCxnSpPr/>
            <p:nvPr/>
          </p:nvCxnSpPr>
          <p:spPr>
            <a:xfrm flipH="1">
              <a:off x="4551365" y="4879779"/>
              <a:ext cx="201704" cy="780610"/>
            </a:xfrm>
            <a:prstGeom prst="line">
              <a:avLst/>
            </a:prstGeom>
            <a:effectLst>
              <a:glow rad="101600">
                <a:schemeClr val="accent2">
                  <a:satMod val="175000"/>
                  <a:alpha val="40000"/>
                </a:schemeClr>
              </a:glow>
            </a:effectLst>
          </p:spPr>
          <p:style>
            <a:lnRef idx="3">
              <a:schemeClr val="dk1"/>
            </a:lnRef>
            <a:fillRef idx="0">
              <a:schemeClr val="dk1"/>
            </a:fillRef>
            <a:effectRef idx="2">
              <a:schemeClr val="dk1"/>
            </a:effectRef>
            <a:fontRef idx="minor">
              <a:schemeClr val="tx1"/>
            </a:fontRef>
          </p:style>
        </p:cxnSp>
        <p:cxnSp>
          <p:nvCxnSpPr>
            <p:cNvPr id="28" name="直接连接符 27">
              <a:extLst>
                <a:ext uri="{FF2B5EF4-FFF2-40B4-BE49-F238E27FC236}">
                  <a16:creationId xmlns:a16="http://schemas.microsoft.com/office/drawing/2014/main" id="{5A7A5AD4-C493-96CF-B2C1-8B6FFC3E65B7}"/>
                </a:ext>
              </a:extLst>
            </p:cNvPr>
            <p:cNvCxnSpPr/>
            <p:nvPr/>
          </p:nvCxnSpPr>
          <p:spPr>
            <a:xfrm>
              <a:off x="9660763" y="4832836"/>
              <a:ext cx="1013988" cy="789117"/>
            </a:xfrm>
            <a:prstGeom prst="line">
              <a:avLst/>
            </a:prstGeom>
            <a:effectLst>
              <a:glow rad="101600">
                <a:schemeClr val="accent2">
                  <a:satMod val="175000"/>
                  <a:alpha val="40000"/>
                </a:schemeClr>
              </a:glow>
            </a:effectLst>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3542888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756156"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4.3.2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网间互联设备</a:t>
            </a:r>
          </a:p>
        </p:txBody>
      </p:sp>
      <p:sp>
        <p:nvSpPr>
          <p:cNvPr id="4" name="文本框 3">
            <a:extLst>
              <a:ext uri="{FF2B5EF4-FFF2-40B4-BE49-F238E27FC236}">
                <a16:creationId xmlns:a16="http://schemas.microsoft.com/office/drawing/2014/main" id="{D3A4A720-C802-39B0-B603-02E10637D484}"/>
              </a:ext>
            </a:extLst>
          </p:cNvPr>
          <p:cNvSpPr txBox="1"/>
          <p:nvPr/>
        </p:nvSpPr>
        <p:spPr>
          <a:xfrm>
            <a:off x="2118995" y="1506131"/>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网桥</a:t>
            </a:r>
          </a:p>
        </p:txBody>
      </p:sp>
      <p:sp>
        <p:nvSpPr>
          <p:cNvPr id="5" name="椭圆 4">
            <a:extLst>
              <a:ext uri="{FF2B5EF4-FFF2-40B4-BE49-F238E27FC236}">
                <a16:creationId xmlns:a16="http://schemas.microsoft.com/office/drawing/2014/main" id="{CD0BB2D1-026F-D68D-E172-C55A0C51CBA1}"/>
              </a:ext>
            </a:extLst>
          </p:cNvPr>
          <p:cNvSpPr/>
          <p:nvPr/>
        </p:nvSpPr>
        <p:spPr>
          <a:xfrm>
            <a:off x="817008" y="1319019"/>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1</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6" name="文本框 5">
            <a:extLst>
              <a:ext uri="{FF2B5EF4-FFF2-40B4-BE49-F238E27FC236}">
                <a16:creationId xmlns:a16="http://schemas.microsoft.com/office/drawing/2014/main" id="{DAE5E51E-41BA-6F47-B0BC-1D695593376D}"/>
              </a:ext>
            </a:extLst>
          </p:cNvPr>
          <p:cNvSpPr txBox="1"/>
          <p:nvPr/>
        </p:nvSpPr>
        <p:spPr>
          <a:xfrm>
            <a:off x="817244" y="2414866"/>
            <a:ext cx="10422975" cy="4190827"/>
          </a:xfrm>
          <a:prstGeom prst="rect">
            <a:avLst/>
          </a:prstGeom>
          <a:noFill/>
        </p:spPr>
        <p:txBody>
          <a:bodyPr wrap="square" rtlCol="0">
            <a:spAutoFit/>
          </a:bodyPr>
          <a:lstStyle/>
          <a:p>
            <a:pPr marL="342900" indent="-342900" algn="l" fontAlgn="auto">
              <a:lnSpc>
                <a:spcPct val="132000"/>
              </a:lnSpc>
              <a:spcBef>
                <a:spcPts val="600"/>
              </a:spcBef>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网桥是在数据链路层上实现网络互联的设备，它工作在以太网的</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MAC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子层上，是基于数据帧的存储转发设备，用于两个或两个以上具有相同通信协议、传输介质及寻址结构的局域网。网桥具有寻址和路径选择功能，它能对进入网桥数据的源</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目的地址进行检测。若目的地址是本地网工作站的，则删除。若目的地址是另一个网络的，则发送到目的网工作站。这种功能称为筛选</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过滤功能，它隔离掉不需要在网间传输的信息，大大减少网络的负载，改善网络的性能。网桥具有网络管理功能，对扩展网络的状态进行监督，以便更好地调整网络拓扑逻辑结构，有些网桥还可以对转发和丢失的帧进行统计，以便进行系统维护。</a:t>
            </a:r>
            <a:endPar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endParaRPr>
          </a:p>
          <a:p>
            <a:pPr marL="342900" indent="-342900" algn="l" fontAlgn="auto">
              <a:lnSpc>
                <a:spcPct val="132000"/>
              </a:lnSpc>
              <a:spcBef>
                <a:spcPts val="600"/>
              </a:spcBef>
              <a:buClr>
                <a:schemeClr val="accent6"/>
              </a:buClr>
              <a:buFont typeface="Wingdings" panose="05000000000000000000" pitchFamily="2" charset="2"/>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网桥对广播信息不能识别，也不能过滤，于是容易产生</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网络广播给</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B</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网络工作站数据，又被重新广播回</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网络，这种往返广播，使网络上出现大量冗余信息，最终形成广播风暴。</a:t>
            </a:r>
          </a:p>
        </p:txBody>
      </p:sp>
    </p:spTree>
    <p:extLst>
      <p:ext uri="{BB962C8B-B14F-4D97-AF65-F5344CB8AC3E}">
        <p14:creationId xmlns:p14="http://schemas.microsoft.com/office/powerpoint/2010/main" val="7560617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756156"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4.3.2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网间互联设备</a:t>
            </a:r>
          </a:p>
        </p:txBody>
      </p:sp>
      <p:sp>
        <p:nvSpPr>
          <p:cNvPr id="4" name="文本框 3">
            <a:extLst>
              <a:ext uri="{FF2B5EF4-FFF2-40B4-BE49-F238E27FC236}">
                <a16:creationId xmlns:a16="http://schemas.microsoft.com/office/drawing/2014/main" id="{D3A4A720-C802-39B0-B603-02E10637D484}"/>
              </a:ext>
            </a:extLst>
          </p:cNvPr>
          <p:cNvSpPr txBox="1"/>
          <p:nvPr/>
        </p:nvSpPr>
        <p:spPr>
          <a:xfrm>
            <a:off x="2118995" y="1506131"/>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路由器</a:t>
            </a:r>
          </a:p>
        </p:txBody>
      </p:sp>
      <p:sp>
        <p:nvSpPr>
          <p:cNvPr id="5" name="椭圆 4">
            <a:extLst>
              <a:ext uri="{FF2B5EF4-FFF2-40B4-BE49-F238E27FC236}">
                <a16:creationId xmlns:a16="http://schemas.microsoft.com/office/drawing/2014/main" id="{CD0BB2D1-026F-D68D-E172-C55A0C51CBA1}"/>
              </a:ext>
            </a:extLst>
          </p:cNvPr>
          <p:cNvSpPr/>
          <p:nvPr/>
        </p:nvSpPr>
        <p:spPr>
          <a:xfrm>
            <a:off x="817008" y="1319019"/>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2</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11" name="文本框 10">
            <a:extLst>
              <a:ext uri="{FF2B5EF4-FFF2-40B4-BE49-F238E27FC236}">
                <a16:creationId xmlns:a16="http://schemas.microsoft.com/office/drawing/2014/main" id="{258DFA66-1129-43C2-D672-10195C2CE0A3}"/>
              </a:ext>
            </a:extLst>
          </p:cNvPr>
          <p:cNvSpPr txBox="1"/>
          <p:nvPr/>
        </p:nvSpPr>
        <p:spPr>
          <a:xfrm>
            <a:off x="1072551" y="2698195"/>
            <a:ext cx="9719093" cy="1034579"/>
          </a:xfrm>
          <a:prstGeom prst="rect">
            <a:avLst/>
          </a:prstGeom>
          <a:noFill/>
        </p:spPr>
        <p:txBody>
          <a:bodyPr wrap="square" rtlCol="0">
            <a:spAutoFit/>
          </a:bodyPr>
          <a:lstStyle/>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路由和交换之间的主要区别就是交换发生在</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OSI</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参考模型第二层（数据链路层），而路由发生在第三层，即网络层。这一区别决定了路由和交换在传输信息的过程中需使用不同的控制信息，所以两者实现各自功能的方式是不同的。</a:t>
            </a:r>
          </a:p>
        </p:txBody>
      </p:sp>
      <p:sp>
        <p:nvSpPr>
          <p:cNvPr id="24" name="矩形 23">
            <a:extLst>
              <a:ext uri="{FF2B5EF4-FFF2-40B4-BE49-F238E27FC236}">
                <a16:creationId xmlns:a16="http://schemas.microsoft.com/office/drawing/2014/main" id="{9FB06682-B745-43B0-643B-1416DED09EFE}"/>
              </a:ext>
            </a:extLst>
          </p:cNvPr>
          <p:cNvSpPr/>
          <p:nvPr/>
        </p:nvSpPr>
        <p:spPr>
          <a:xfrm>
            <a:off x="817007" y="2605177"/>
            <a:ext cx="10204779" cy="1216326"/>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5" name="文本框 24">
            <a:extLst>
              <a:ext uri="{FF2B5EF4-FFF2-40B4-BE49-F238E27FC236}">
                <a16:creationId xmlns:a16="http://schemas.microsoft.com/office/drawing/2014/main" id="{7592804F-24C2-413C-327A-FB13156947BD}"/>
              </a:ext>
            </a:extLst>
          </p:cNvPr>
          <p:cNvSpPr txBox="1"/>
          <p:nvPr/>
        </p:nvSpPr>
        <p:spPr>
          <a:xfrm>
            <a:off x="1072551" y="4104300"/>
            <a:ext cx="9719093" cy="709553"/>
          </a:xfrm>
          <a:prstGeom prst="rect">
            <a:avLst/>
          </a:prstGeom>
          <a:noFill/>
        </p:spPr>
        <p:txBody>
          <a:bodyPr wrap="square" rtlCol="0">
            <a:spAutoFit/>
          </a:bodyPr>
          <a:lstStyle/>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路由器（</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Router</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）是互联网络的枢纽，是一种用来连接互联网中各局域网、广域网的设备，它会根据信道的情况自动选择和设定路由，以最佳路径，按前后顺序发送信号。</a:t>
            </a:r>
          </a:p>
        </p:txBody>
      </p:sp>
      <p:sp>
        <p:nvSpPr>
          <p:cNvPr id="26" name="矩形 25">
            <a:extLst>
              <a:ext uri="{FF2B5EF4-FFF2-40B4-BE49-F238E27FC236}">
                <a16:creationId xmlns:a16="http://schemas.microsoft.com/office/drawing/2014/main" id="{C975B49E-F43E-BBB0-F658-D47E1CB6E40A}"/>
              </a:ext>
            </a:extLst>
          </p:cNvPr>
          <p:cNvSpPr/>
          <p:nvPr/>
        </p:nvSpPr>
        <p:spPr>
          <a:xfrm>
            <a:off x="817007" y="4011282"/>
            <a:ext cx="10204779" cy="992039"/>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a:extLst>
              <a:ext uri="{FF2B5EF4-FFF2-40B4-BE49-F238E27FC236}">
                <a16:creationId xmlns:a16="http://schemas.microsoft.com/office/drawing/2014/main" id="{B99F3528-3FAA-430A-FF10-AB2AFC9199BB}"/>
              </a:ext>
            </a:extLst>
          </p:cNvPr>
          <p:cNvSpPr txBox="1"/>
          <p:nvPr/>
        </p:nvSpPr>
        <p:spPr>
          <a:xfrm>
            <a:off x="1072551" y="5273901"/>
            <a:ext cx="9719093" cy="709553"/>
          </a:xfrm>
          <a:prstGeom prst="rect">
            <a:avLst/>
          </a:prstGeom>
          <a:noFill/>
        </p:spPr>
        <p:txBody>
          <a:bodyPr wrap="square" rtlCol="0">
            <a:spAutoFit/>
          </a:bodyPr>
          <a:lstStyle/>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目前，路由器已经广泛应用于各行各业，各种不同档次的产品已成为实现各种骨干网内部连接、骨干网间互联和骨干网与互联网互联互通业务的主力军。</a:t>
            </a:r>
          </a:p>
        </p:txBody>
      </p:sp>
      <p:sp>
        <p:nvSpPr>
          <p:cNvPr id="28" name="矩形 27">
            <a:extLst>
              <a:ext uri="{FF2B5EF4-FFF2-40B4-BE49-F238E27FC236}">
                <a16:creationId xmlns:a16="http://schemas.microsoft.com/office/drawing/2014/main" id="{6C3786FA-56CE-62EE-A661-9B2233229891}"/>
              </a:ext>
            </a:extLst>
          </p:cNvPr>
          <p:cNvSpPr/>
          <p:nvPr/>
        </p:nvSpPr>
        <p:spPr>
          <a:xfrm>
            <a:off x="817007" y="5180883"/>
            <a:ext cx="10204779" cy="992039"/>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Tree>
    <p:extLst>
      <p:ext uri="{BB962C8B-B14F-4D97-AF65-F5344CB8AC3E}">
        <p14:creationId xmlns:p14="http://schemas.microsoft.com/office/powerpoint/2010/main" val="21148215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087705"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IP</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路由器的结构</a:t>
            </a:r>
          </a:p>
        </p:txBody>
      </p:sp>
      <p:pic>
        <p:nvPicPr>
          <p:cNvPr id="22" name="图片 21">
            <a:extLst>
              <a:ext uri="{FF2B5EF4-FFF2-40B4-BE49-F238E27FC236}">
                <a16:creationId xmlns:a16="http://schemas.microsoft.com/office/drawing/2014/main" id="{F2A6B09E-6E47-C0A8-5A1C-6E9209A84C7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773342" y="2208497"/>
            <a:ext cx="6245410" cy="3899001"/>
          </a:xfrm>
          <a:prstGeom prst="rect">
            <a:avLst/>
          </a:prstGeom>
        </p:spPr>
      </p:pic>
      <p:sp>
        <p:nvSpPr>
          <p:cNvPr id="24" name="矩形 23">
            <a:extLst>
              <a:ext uri="{FF2B5EF4-FFF2-40B4-BE49-F238E27FC236}">
                <a16:creationId xmlns:a16="http://schemas.microsoft.com/office/drawing/2014/main" id="{31C61D97-4018-AC2D-73BD-DFE619340F44}"/>
              </a:ext>
            </a:extLst>
          </p:cNvPr>
          <p:cNvSpPr/>
          <p:nvPr/>
        </p:nvSpPr>
        <p:spPr>
          <a:xfrm>
            <a:off x="842886" y="1293962"/>
            <a:ext cx="10204779" cy="655608"/>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5" name="文本框 24">
            <a:extLst>
              <a:ext uri="{FF2B5EF4-FFF2-40B4-BE49-F238E27FC236}">
                <a16:creationId xmlns:a16="http://schemas.microsoft.com/office/drawing/2014/main" id="{63FAB2F9-64D5-8B75-2F82-3FDD2F815D73}"/>
              </a:ext>
            </a:extLst>
          </p:cNvPr>
          <p:cNvSpPr txBox="1"/>
          <p:nvPr/>
        </p:nvSpPr>
        <p:spPr>
          <a:xfrm>
            <a:off x="960373" y="1419882"/>
            <a:ext cx="9908909" cy="384529"/>
          </a:xfrm>
          <a:prstGeom prst="rect">
            <a:avLst/>
          </a:prstGeom>
          <a:noFill/>
        </p:spPr>
        <p:txBody>
          <a:bodyPr wrap="square" rtlCol="0">
            <a:spAutoFit/>
          </a:bodyPr>
          <a:lstStyle/>
          <a:p>
            <a:pPr algn="ctr" fontAlgn="auto">
              <a:lnSpc>
                <a:spcPct val="132000"/>
              </a:lnSpc>
            </a:pP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路由器是一种具有多个输人端口和多个输出端口的分组交换设备，其基本任务是实现</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分组的存储转发。</a:t>
            </a:r>
          </a:p>
        </p:txBody>
      </p:sp>
      <p:sp>
        <p:nvSpPr>
          <p:cNvPr id="26" name="矩形 25">
            <a:extLst>
              <a:ext uri="{FF2B5EF4-FFF2-40B4-BE49-F238E27FC236}">
                <a16:creationId xmlns:a16="http://schemas.microsoft.com/office/drawing/2014/main" id="{B92FF41C-2C13-D35E-C6A7-BC009D647C8B}"/>
              </a:ext>
            </a:extLst>
          </p:cNvPr>
          <p:cNvSpPr/>
          <p:nvPr/>
        </p:nvSpPr>
        <p:spPr>
          <a:xfrm>
            <a:off x="842886" y="2208497"/>
            <a:ext cx="3453069" cy="2527648"/>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a:extLst>
              <a:ext uri="{FF2B5EF4-FFF2-40B4-BE49-F238E27FC236}">
                <a16:creationId xmlns:a16="http://schemas.microsoft.com/office/drawing/2014/main" id="{D634F05F-087B-91D7-ED18-154F66EFCC60}"/>
              </a:ext>
            </a:extLst>
          </p:cNvPr>
          <p:cNvSpPr txBox="1"/>
          <p:nvPr/>
        </p:nvSpPr>
        <p:spPr>
          <a:xfrm>
            <a:off x="960373" y="2334418"/>
            <a:ext cx="3257945" cy="2323846"/>
          </a:xfrm>
          <a:prstGeom prst="rect">
            <a:avLst/>
          </a:prstGeom>
          <a:noFill/>
        </p:spPr>
        <p:txBody>
          <a:bodyPr wrap="square" rtlCol="0">
            <a:spAutoFit/>
          </a:bodyPr>
          <a:lstStyle/>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这就是说，</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路由器要从各个输入端口接收</a:t>
            </a:r>
            <a:r>
              <a:rPr lang="en-US" altLang="zh-CN" sz="16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分组，分析每个分组的首部，按照分组的目的地址的网络前缀（即目的网络地址），查找路由表，获得分组的下一节点地址，将分组从某个合适的输出端口转发给下一跳路由器。</a:t>
            </a:r>
          </a:p>
        </p:txBody>
      </p:sp>
      <p:sp>
        <p:nvSpPr>
          <p:cNvPr id="28" name="矩形 27">
            <a:extLst>
              <a:ext uri="{FF2B5EF4-FFF2-40B4-BE49-F238E27FC236}">
                <a16:creationId xmlns:a16="http://schemas.microsoft.com/office/drawing/2014/main" id="{8F36826B-3CE0-6BA1-8CC7-68312B3DFAC7}"/>
              </a:ext>
            </a:extLst>
          </p:cNvPr>
          <p:cNvSpPr/>
          <p:nvPr/>
        </p:nvSpPr>
        <p:spPr>
          <a:xfrm>
            <a:off x="842886" y="4881304"/>
            <a:ext cx="3453069" cy="1226194"/>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9" name="文本框 28">
            <a:extLst>
              <a:ext uri="{FF2B5EF4-FFF2-40B4-BE49-F238E27FC236}">
                <a16:creationId xmlns:a16="http://schemas.microsoft.com/office/drawing/2014/main" id="{25F63359-ED68-7C80-4E73-81E7B08D3AC8}"/>
              </a:ext>
            </a:extLst>
          </p:cNvPr>
          <p:cNvSpPr txBox="1"/>
          <p:nvPr/>
        </p:nvSpPr>
        <p:spPr>
          <a:xfrm>
            <a:off x="960374" y="5007224"/>
            <a:ext cx="3257944" cy="1034579"/>
          </a:xfrm>
          <a:prstGeom prst="rect">
            <a:avLst/>
          </a:prstGeom>
          <a:noFill/>
        </p:spPr>
        <p:txBody>
          <a:bodyPr wrap="square" rtlCol="0">
            <a:spAutoFit/>
          </a:bodyPr>
          <a:lstStyle/>
          <a:p>
            <a:pPr algn="ctr" fontAlgn="auto">
              <a:lnSpc>
                <a:spcPct val="132000"/>
              </a:lnSpc>
            </a:pPr>
            <a:r>
              <a:rPr lang="zh-CN" altLang="en-US" sz="1600" dirty="0">
                <a:latin typeface="Segoe UI" panose="020B0502040204020203" pitchFamily="34" charset="0"/>
                <a:ea typeface="微软雅黑" panose="020B0503020204020204" pitchFamily="34" charset="-122"/>
                <a:cs typeface="+mn-ea"/>
                <a:sym typeface="Segoe UI" panose="020B0502040204020203" pitchFamily="34" charset="0"/>
              </a:rPr>
              <a:t>下一跳路由器也按照同样的方法处理分组，直到该分组到达目的网络。图为一种典型的路由器结构框图。</a:t>
            </a:r>
          </a:p>
        </p:txBody>
      </p:sp>
    </p:spTree>
    <p:extLst>
      <p:ext uri="{BB962C8B-B14F-4D97-AF65-F5344CB8AC3E}">
        <p14:creationId xmlns:p14="http://schemas.microsoft.com/office/powerpoint/2010/main" val="31148242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2300630"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无线路由器</a:t>
            </a:r>
          </a:p>
        </p:txBody>
      </p:sp>
      <p:sp>
        <p:nvSpPr>
          <p:cNvPr id="4" name="矩形 3">
            <a:extLst>
              <a:ext uri="{FF2B5EF4-FFF2-40B4-BE49-F238E27FC236}">
                <a16:creationId xmlns:a16="http://schemas.microsoft.com/office/drawing/2014/main" id="{581F1B0A-5CCE-8152-E105-9176693619D5}"/>
              </a:ext>
            </a:extLst>
          </p:cNvPr>
          <p:cNvSpPr/>
          <p:nvPr/>
        </p:nvSpPr>
        <p:spPr>
          <a:xfrm>
            <a:off x="666115" y="1199095"/>
            <a:ext cx="2059832" cy="5519131"/>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5" name="矩形 4">
            <a:extLst>
              <a:ext uri="{FF2B5EF4-FFF2-40B4-BE49-F238E27FC236}">
                <a16:creationId xmlns:a16="http://schemas.microsoft.com/office/drawing/2014/main" id="{B218FF1C-9D67-F506-F9B0-A392B9008A3E}"/>
              </a:ext>
            </a:extLst>
          </p:cNvPr>
          <p:cNvSpPr/>
          <p:nvPr/>
        </p:nvSpPr>
        <p:spPr>
          <a:xfrm>
            <a:off x="2919519" y="1217510"/>
            <a:ext cx="1738750" cy="5500715"/>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6" name="矩形 5">
            <a:extLst>
              <a:ext uri="{FF2B5EF4-FFF2-40B4-BE49-F238E27FC236}">
                <a16:creationId xmlns:a16="http://schemas.microsoft.com/office/drawing/2014/main" id="{3E2B29EF-D9DD-159D-9F1C-5081961F51C4}"/>
              </a:ext>
            </a:extLst>
          </p:cNvPr>
          <p:cNvSpPr/>
          <p:nvPr/>
        </p:nvSpPr>
        <p:spPr>
          <a:xfrm>
            <a:off x="4819121" y="1212431"/>
            <a:ext cx="1669034" cy="5522138"/>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7" name="矩形 6">
            <a:extLst>
              <a:ext uri="{FF2B5EF4-FFF2-40B4-BE49-F238E27FC236}">
                <a16:creationId xmlns:a16="http://schemas.microsoft.com/office/drawing/2014/main" id="{2A942772-B967-673D-9B3D-5F618F138C94}"/>
              </a:ext>
            </a:extLst>
          </p:cNvPr>
          <p:cNvSpPr/>
          <p:nvPr/>
        </p:nvSpPr>
        <p:spPr>
          <a:xfrm>
            <a:off x="6649007" y="1212431"/>
            <a:ext cx="4684473" cy="3661494"/>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8" name="文本框 7">
            <a:extLst>
              <a:ext uri="{FF2B5EF4-FFF2-40B4-BE49-F238E27FC236}">
                <a16:creationId xmlns:a16="http://schemas.microsoft.com/office/drawing/2014/main" id="{6DB6D8BA-9532-DAF1-17F6-AD3F4C2A5E7E}"/>
              </a:ext>
            </a:extLst>
          </p:cNvPr>
          <p:cNvSpPr txBox="1"/>
          <p:nvPr/>
        </p:nvSpPr>
        <p:spPr>
          <a:xfrm>
            <a:off x="835584" y="1389367"/>
            <a:ext cx="1743714" cy="5173980"/>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无线路由器是一种用来连接有线和无线网络的通讯设备，它可以通过</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Wi-Fi</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技术收发无线信号来与个人数码助理和笔记本等设备通讯。无线网络路由器可以在不设电缆的情况下，方便地建立一个网络。</a:t>
            </a:r>
          </a:p>
        </p:txBody>
      </p:sp>
      <p:sp>
        <p:nvSpPr>
          <p:cNvPr id="9" name="文本框 8">
            <a:extLst>
              <a:ext uri="{FF2B5EF4-FFF2-40B4-BE49-F238E27FC236}">
                <a16:creationId xmlns:a16="http://schemas.microsoft.com/office/drawing/2014/main" id="{9D1F3B20-4F1B-0453-5029-ED9F4E457E3E}"/>
              </a:ext>
            </a:extLst>
          </p:cNvPr>
          <p:cNvSpPr txBox="1"/>
          <p:nvPr/>
        </p:nvSpPr>
        <p:spPr>
          <a:xfrm>
            <a:off x="3080371" y="1428251"/>
            <a:ext cx="1388118" cy="5135096"/>
          </a:xfrm>
          <a:prstGeom prst="rect">
            <a:avLst/>
          </a:prstGeom>
          <a:noFill/>
        </p:spPr>
        <p:txBody>
          <a:bodyPr wrap="square" rtlCol="0">
            <a:spAutoFit/>
          </a:bodyPr>
          <a:lstStyle/>
          <a:p>
            <a:pPr algn="just"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每个无线路由器都可以设置一个业务组标识符 </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(Service Set Identifier</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SSID)</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，移动用户通过</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SSID</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可以搜索到该无线路由器，通过输入登录密码后可进行无线上网。</a:t>
            </a:r>
          </a:p>
        </p:txBody>
      </p:sp>
      <p:sp>
        <p:nvSpPr>
          <p:cNvPr id="10" name="文本框 9">
            <a:extLst>
              <a:ext uri="{FF2B5EF4-FFF2-40B4-BE49-F238E27FC236}">
                <a16:creationId xmlns:a16="http://schemas.microsoft.com/office/drawing/2014/main" id="{996F3FDE-80EC-CB72-C9C2-0939EBC1A2AC}"/>
              </a:ext>
            </a:extLst>
          </p:cNvPr>
          <p:cNvSpPr txBox="1"/>
          <p:nvPr/>
        </p:nvSpPr>
        <p:spPr>
          <a:xfrm>
            <a:off x="4960303" y="1437830"/>
            <a:ext cx="1401328" cy="4923383"/>
          </a:xfrm>
          <a:prstGeom prst="rect">
            <a:avLst/>
          </a:prstGeom>
          <a:noFill/>
        </p:spPr>
        <p:txBody>
          <a:bodyPr wrap="square" rtlCol="0">
            <a:spAutoFit/>
          </a:bodyPr>
          <a:lstStyle/>
          <a:p>
            <a:pPr algn="just" fontAlgn="auto">
              <a:lnSpc>
                <a:spcPct val="132000"/>
              </a:lnSpc>
            </a:pP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SSID</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是一个</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32</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位的数据，其值是区分大小写的。它可以是无线局域网的物理位置标识、人员姓名、公司名称、部门名称、或其他自己偏好标语等。 </a:t>
            </a:r>
          </a:p>
        </p:txBody>
      </p:sp>
      <p:sp>
        <p:nvSpPr>
          <p:cNvPr id="11" name="文本框 10">
            <a:extLst>
              <a:ext uri="{FF2B5EF4-FFF2-40B4-BE49-F238E27FC236}">
                <a16:creationId xmlns:a16="http://schemas.microsoft.com/office/drawing/2014/main" id="{E7F393EC-05B1-04C3-CCE7-3651F63B4561}"/>
              </a:ext>
            </a:extLst>
          </p:cNvPr>
          <p:cNvSpPr txBox="1"/>
          <p:nvPr/>
        </p:nvSpPr>
        <p:spPr>
          <a:xfrm>
            <a:off x="6840747" y="1428252"/>
            <a:ext cx="4299747" cy="3345916"/>
          </a:xfrm>
          <a:prstGeom prst="rect">
            <a:avLst/>
          </a:prstGeom>
          <a:noFill/>
        </p:spPr>
        <p:txBody>
          <a:bodyPr wrap="square" rtlCol="0">
            <a:spAutoFit/>
          </a:bodyPr>
          <a:lstStyle/>
          <a:p>
            <a:pPr algn="ctr" fontAlgn="auto">
              <a:lnSpc>
                <a:spcPct val="132000"/>
              </a:lnSpc>
            </a:pP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相对有线网络，通过无线网发送和接收数据更容易被窃听。因此，</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IEEE802.11</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标准中采用了</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WEP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Wired Equivalent Privacy</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）协议来设置安全机制，进行业务流的加密和节点的认证。由于使用</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WEP</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协议加密数据容易破解，因此，为了进一步提高无线路由器的安全性，</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WPA</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Wi-Fi Protected Access</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）协议得到广泛应用，它包括</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WPA</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WPA2</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和</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WPA3</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三个标准。</a:t>
            </a:r>
          </a:p>
        </p:txBody>
      </p:sp>
      <p:pic>
        <p:nvPicPr>
          <p:cNvPr id="52" name="Picture 2">
            <a:extLst>
              <a:ext uri="{FF2B5EF4-FFF2-40B4-BE49-F238E27FC236}">
                <a16:creationId xmlns:a16="http://schemas.microsoft.com/office/drawing/2014/main" id="{F4A185D0-C45A-A147-C656-203EFD6D2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739" y="5110892"/>
            <a:ext cx="2898476" cy="1477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45231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2300630"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无线路由器</a:t>
            </a:r>
          </a:p>
        </p:txBody>
      </p:sp>
      <p:sp>
        <p:nvSpPr>
          <p:cNvPr id="29" name="矩形 28"/>
          <p:cNvSpPr/>
          <p:nvPr/>
        </p:nvSpPr>
        <p:spPr>
          <a:xfrm>
            <a:off x="358140" y="7469484"/>
            <a:ext cx="11475720" cy="73103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9" name="文本框 8"/>
          <p:cNvSpPr txBox="1"/>
          <p:nvPr/>
        </p:nvSpPr>
        <p:spPr>
          <a:xfrm>
            <a:off x="2407285" y="1661400"/>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网关</a:t>
            </a:r>
          </a:p>
        </p:txBody>
      </p:sp>
      <p:sp>
        <p:nvSpPr>
          <p:cNvPr id="4" name="椭圆 3"/>
          <p:cNvSpPr/>
          <p:nvPr/>
        </p:nvSpPr>
        <p:spPr>
          <a:xfrm>
            <a:off x="1105298" y="1474288"/>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3</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11" name="文本框 10">
            <a:extLst>
              <a:ext uri="{FF2B5EF4-FFF2-40B4-BE49-F238E27FC236}">
                <a16:creationId xmlns:a16="http://schemas.microsoft.com/office/drawing/2014/main" id="{EAA14104-8D26-BDBB-44DA-948BC0073523}"/>
              </a:ext>
            </a:extLst>
          </p:cNvPr>
          <p:cNvSpPr txBox="1"/>
          <p:nvPr/>
        </p:nvSpPr>
        <p:spPr>
          <a:xfrm>
            <a:off x="1105298" y="2900107"/>
            <a:ext cx="10264210" cy="2720232"/>
          </a:xfrm>
          <a:prstGeom prst="rect">
            <a:avLst/>
          </a:prstGeom>
          <a:noFill/>
        </p:spPr>
        <p:txBody>
          <a:bodyPr wrap="square">
            <a:spAutoFit/>
          </a:bodyPr>
          <a:lstStyle/>
          <a:p>
            <a:pPr fontAlgn="auto">
              <a:lnSpc>
                <a:spcPct val="132000"/>
              </a:lnSpc>
              <a:spcBef>
                <a:spcPts val="1200"/>
              </a:spcBef>
              <a:spcAft>
                <a:spcPts val="600"/>
              </a:spcAft>
            </a:pPr>
            <a:r>
              <a:rPr lang="zh-CN" altLang="en-US" sz="2000" dirty="0">
                <a:latin typeface="微软雅黑" panose="020B0503020204020204" pitchFamily="34" charset="-122"/>
                <a:ea typeface="微软雅黑" panose="020B0503020204020204" pitchFamily="34" charset="-122"/>
              </a:rPr>
              <a:t>网关</a:t>
            </a:r>
            <a:r>
              <a:rPr lang="en-US" altLang="zh-CN" sz="2000" dirty="0">
                <a:latin typeface="微软雅黑" panose="020B0503020204020204" pitchFamily="34" charset="-122"/>
                <a:ea typeface="微软雅黑" panose="020B0503020204020204" pitchFamily="34" charset="-122"/>
              </a:rPr>
              <a:t>(Gateway)</a:t>
            </a:r>
            <a:r>
              <a:rPr lang="zh-CN" altLang="en-US" sz="2000" dirty="0">
                <a:latin typeface="微软雅黑" panose="020B0503020204020204" pitchFamily="34" charset="-122"/>
                <a:ea typeface="微软雅黑" panose="020B0503020204020204" pitchFamily="34" charset="-122"/>
              </a:rPr>
              <a:t>是一种充当转换重任的计算机系统或设备，既可以用于广域网互连，也可以用于局域网互联。在使用不同的通信协议、数据格式或语言，甚至体系结构完全不同的两种系统之间，网关是一个翻译器。与网桥只是简单地传达信息不同，网关对收到的信息要重新打包，以适应目的系统的需求。同时，网关也可以提供过滤和安全功能。</a:t>
            </a:r>
          </a:p>
          <a:p>
            <a:pPr fontAlgn="auto">
              <a:lnSpc>
                <a:spcPct val="132000"/>
              </a:lnSpc>
              <a:spcBef>
                <a:spcPts val="1200"/>
              </a:spcBef>
              <a:spcAft>
                <a:spcPts val="600"/>
              </a:spcAft>
            </a:pPr>
            <a:r>
              <a:rPr lang="zh-CN" altLang="en-US" sz="2000" dirty="0">
                <a:latin typeface="微软雅黑" panose="020B0503020204020204" pitchFamily="34" charset="-122"/>
                <a:ea typeface="微软雅黑" panose="020B0503020204020204" pitchFamily="34" charset="-122"/>
              </a:rPr>
              <a:t>网关的主要功能包括：完成互联网络间协议的转化、完成报文的存储转发和流量控制、完成应用层的互通及互联网间网络管理功能和提供虚电路接口及相应的服务。</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842719"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4.4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计算机网络安全</a:t>
            </a:r>
          </a:p>
        </p:txBody>
      </p:sp>
      <p:sp>
        <p:nvSpPr>
          <p:cNvPr id="29" name="矩形 28"/>
          <p:cNvSpPr/>
          <p:nvPr/>
        </p:nvSpPr>
        <p:spPr>
          <a:xfrm>
            <a:off x="358140" y="7469484"/>
            <a:ext cx="11475720" cy="73103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7" name="文本框 6">
            <a:extLst>
              <a:ext uri="{FF2B5EF4-FFF2-40B4-BE49-F238E27FC236}">
                <a16:creationId xmlns:a16="http://schemas.microsoft.com/office/drawing/2014/main" id="{5058A21B-468D-B613-5CB3-E8AA9296D61D}"/>
              </a:ext>
            </a:extLst>
          </p:cNvPr>
          <p:cNvSpPr txBox="1"/>
          <p:nvPr/>
        </p:nvSpPr>
        <p:spPr>
          <a:xfrm>
            <a:off x="1183792" y="2150267"/>
            <a:ext cx="2900739" cy="2968057"/>
          </a:xfrm>
          <a:prstGeom prst="rect">
            <a:avLst/>
          </a:prstGeom>
          <a:noFill/>
        </p:spPr>
        <p:txBody>
          <a:bodyPr wrap="square" rtlCol="0">
            <a:spAutoFit/>
          </a:bodyPr>
          <a:lstStyle/>
          <a:p>
            <a:pPr algn="l" fontAlgn="auto">
              <a:lnSpc>
                <a:spcPct val="132000"/>
              </a:lnSpc>
              <a:spcBef>
                <a:spcPts val="600"/>
              </a:spcBef>
              <a:buClr>
                <a:srgbClr val="33A936"/>
              </a:buClr>
            </a:pPr>
            <a:r>
              <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rPr>
              <a:t>网络安全的根本目的就是防止通过计算机网络传输的信息被非法使用，涉及认证、授权及检测等几个核心概念。</a:t>
            </a:r>
          </a:p>
        </p:txBody>
      </p:sp>
      <p:sp>
        <p:nvSpPr>
          <p:cNvPr id="8" name="椭圆 7">
            <a:extLst>
              <a:ext uri="{FF2B5EF4-FFF2-40B4-BE49-F238E27FC236}">
                <a16:creationId xmlns:a16="http://schemas.microsoft.com/office/drawing/2014/main" id="{7D71B233-3AAB-68D0-5920-C65F4981D627}"/>
              </a:ext>
            </a:extLst>
          </p:cNvPr>
          <p:cNvSpPr/>
          <p:nvPr/>
        </p:nvSpPr>
        <p:spPr>
          <a:xfrm>
            <a:off x="4115791" y="2979504"/>
            <a:ext cx="1346855" cy="1346855"/>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0" name="椭圆 9">
            <a:extLst>
              <a:ext uri="{FF2B5EF4-FFF2-40B4-BE49-F238E27FC236}">
                <a16:creationId xmlns:a16="http://schemas.microsoft.com/office/drawing/2014/main" id="{5ACE0428-2A5D-6D0B-8DEA-9132132944A2}"/>
              </a:ext>
            </a:extLst>
          </p:cNvPr>
          <p:cNvSpPr/>
          <p:nvPr/>
        </p:nvSpPr>
        <p:spPr>
          <a:xfrm>
            <a:off x="6091825" y="1832728"/>
            <a:ext cx="477726" cy="4777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1</a:t>
            </a: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cxnSp>
        <p:nvCxnSpPr>
          <p:cNvPr id="12" name="直接连接符 11">
            <a:extLst>
              <a:ext uri="{FF2B5EF4-FFF2-40B4-BE49-F238E27FC236}">
                <a16:creationId xmlns:a16="http://schemas.microsoft.com/office/drawing/2014/main" id="{2A9D1A1B-527E-25C2-77C9-1455A7C69616}"/>
              </a:ext>
            </a:extLst>
          </p:cNvPr>
          <p:cNvCxnSpPr>
            <a:cxnSpLocks/>
          </p:cNvCxnSpPr>
          <p:nvPr/>
        </p:nvCxnSpPr>
        <p:spPr>
          <a:xfrm>
            <a:off x="5653418" y="2074202"/>
            <a:ext cx="0" cy="36533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5E74ECDB-4043-0916-2AF4-39ED4048E41E}"/>
              </a:ext>
            </a:extLst>
          </p:cNvPr>
          <p:cNvCxnSpPr/>
          <p:nvPr/>
        </p:nvCxnSpPr>
        <p:spPr>
          <a:xfrm>
            <a:off x="5651065" y="2069789"/>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14" name="直接连接符 13">
            <a:extLst>
              <a:ext uri="{FF2B5EF4-FFF2-40B4-BE49-F238E27FC236}">
                <a16:creationId xmlns:a16="http://schemas.microsoft.com/office/drawing/2014/main" id="{EFE5EFBF-B905-8667-ADFA-81E678FB3D9A}"/>
              </a:ext>
            </a:extLst>
          </p:cNvPr>
          <p:cNvCxnSpPr/>
          <p:nvPr/>
        </p:nvCxnSpPr>
        <p:spPr>
          <a:xfrm>
            <a:off x="5651513" y="4021156"/>
            <a:ext cx="368935" cy="0"/>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cxnSp>
        <p:nvCxnSpPr>
          <p:cNvPr id="15" name="直接连接符 14">
            <a:extLst>
              <a:ext uri="{FF2B5EF4-FFF2-40B4-BE49-F238E27FC236}">
                <a16:creationId xmlns:a16="http://schemas.microsoft.com/office/drawing/2014/main" id="{67419BE8-FE19-2D2C-583D-05797914ADFB}"/>
              </a:ext>
            </a:extLst>
          </p:cNvPr>
          <p:cNvCxnSpPr/>
          <p:nvPr/>
        </p:nvCxnSpPr>
        <p:spPr>
          <a:xfrm>
            <a:off x="5651298" y="5732007"/>
            <a:ext cx="288000" cy="3175"/>
          </a:xfrm>
          <a:prstGeom prst="line">
            <a:avLst/>
          </a:prstGeom>
          <a:ln>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16" name="椭圆 15">
            <a:extLst>
              <a:ext uri="{FF2B5EF4-FFF2-40B4-BE49-F238E27FC236}">
                <a16:creationId xmlns:a16="http://schemas.microsoft.com/office/drawing/2014/main" id="{41522D32-44BE-7ECF-0048-11679FF47072}"/>
              </a:ext>
            </a:extLst>
          </p:cNvPr>
          <p:cNvSpPr/>
          <p:nvPr/>
        </p:nvSpPr>
        <p:spPr>
          <a:xfrm>
            <a:off x="6091825" y="3755758"/>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2</a:t>
            </a: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7" name="椭圆 16">
            <a:extLst>
              <a:ext uri="{FF2B5EF4-FFF2-40B4-BE49-F238E27FC236}">
                <a16:creationId xmlns:a16="http://schemas.microsoft.com/office/drawing/2014/main" id="{CD861577-D9D1-0A97-9A20-A615CF74E15B}"/>
              </a:ext>
            </a:extLst>
          </p:cNvPr>
          <p:cNvSpPr/>
          <p:nvPr/>
        </p:nvSpPr>
        <p:spPr>
          <a:xfrm>
            <a:off x="6091825" y="5488802"/>
            <a:ext cx="477726" cy="47752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Segoe UI" panose="020B0502040204020203" pitchFamily="34" charset="0"/>
                <a:ea typeface="微软雅黑" panose="020B0503020204020204" pitchFamily="34" charset="-122"/>
                <a:cs typeface="+mn-ea"/>
                <a:sym typeface="Segoe UI" panose="020B0502040204020203" pitchFamily="34" charset="0"/>
              </a:rPr>
              <a:t>3</a:t>
            </a:r>
            <a:endParaRPr lang="zh-CN" altLang="en-US" sz="2400"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8" name="arrow-pointing-left-circular-button_20407">
            <a:extLst>
              <a:ext uri="{FF2B5EF4-FFF2-40B4-BE49-F238E27FC236}">
                <a16:creationId xmlns:a16="http://schemas.microsoft.com/office/drawing/2014/main" id="{C3963093-D568-C900-13C9-D789371E86BF}"/>
              </a:ext>
            </a:extLst>
          </p:cNvPr>
          <p:cNvSpPr>
            <a:spLocks noChangeAspect="1"/>
          </p:cNvSpPr>
          <p:nvPr/>
        </p:nvSpPr>
        <p:spPr bwMode="auto">
          <a:xfrm>
            <a:off x="4426937" y="3270316"/>
            <a:ext cx="728890" cy="727961"/>
          </a:xfrm>
          <a:custGeom>
            <a:avLst/>
            <a:gdLst>
              <a:gd name="T0" fmla="*/ 2307 w 4612"/>
              <a:gd name="T1" fmla="*/ 4614 h 4614"/>
              <a:gd name="T2" fmla="*/ 0 w 4612"/>
              <a:gd name="T3" fmla="*/ 2307 h 4614"/>
              <a:gd name="T4" fmla="*/ 2307 w 4612"/>
              <a:gd name="T5" fmla="*/ 0 h 4614"/>
              <a:gd name="T6" fmla="*/ 4612 w 4612"/>
              <a:gd name="T7" fmla="*/ 2227 h 4614"/>
              <a:gd name="T8" fmla="*/ 2031 w 4612"/>
              <a:gd name="T9" fmla="*/ 2222 h 4614"/>
              <a:gd name="T10" fmla="*/ 2479 w 4612"/>
              <a:gd name="T11" fmla="*/ 1775 h 4614"/>
              <a:gd name="T12" fmla="*/ 2367 w 4612"/>
              <a:gd name="T13" fmla="*/ 1662 h 4614"/>
              <a:gd name="T14" fmla="*/ 1727 w 4612"/>
              <a:gd name="T15" fmla="*/ 2302 h 4614"/>
              <a:gd name="T16" fmla="*/ 2378 w 4612"/>
              <a:gd name="T17" fmla="*/ 2952 h 4614"/>
              <a:gd name="T18" fmla="*/ 2490 w 4612"/>
              <a:gd name="T19" fmla="*/ 2840 h 4614"/>
              <a:gd name="T20" fmla="*/ 2032 w 4612"/>
              <a:gd name="T21" fmla="*/ 2381 h 4614"/>
              <a:gd name="T22" fmla="*/ 4612 w 4612"/>
              <a:gd name="T23" fmla="*/ 2387 h 4614"/>
              <a:gd name="T24" fmla="*/ 2307 w 4612"/>
              <a:gd name="T25" fmla="*/ 461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2" h="4614">
                <a:moveTo>
                  <a:pt x="2307" y="4614"/>
                </a:moveTo>
                <a:cubicBezTo>
                  <a:pt x="1035" y="4614"/>
                  <a:pt x="0" y="3579"/>
                  <a:pt x="0" y="2307"/>
                </a:cubicBezTo>
                <a:cubicBezTo>
                  <a:pt x="0" y="1035"/>
                  <a:pt x="1035" y="0"/>
                  <a:pt x="2307" y="0"/>
                </a:cubicBezTo>
                <a:cubicBezTo>
                  <a:pt x="3553" y="0"/>
                  <a:pt x="4570" y="992"/>
                  <a:pt x="4612" y="2227"/>
                </a:cubicBezTo>
                <a:lnTo>
                  <a:pt x="2031" y="2222"/>
                </a:lnTo>
                <a:lnTo>
                  <a:pt x="2479" y="1775"/>
                </a:lnTo>
                <a:lnTo>
                  <a:pt x="2367" y="1662"/>
                </a:lnTo>
                <a:lnTo>
                  <a:pt x="1727" y="2302"/>
                </a:lnTo>
                <a:lnTo>
                  <a:pt x="2378" y="2952"/>
                </a:lnTo>
                <a:lnTo>
                  <a:pt x="2490" y="2840"/>
                </a:lnTo>
                <a:lnTo>
                  <a:pt x="2032" y="2381"/>
                </a:lnTo>
                <a:lnTo>
                  <a:pt x="4612" y="2387"/>
                </a:lnTo>
                <a:cubicBezTo>
                  <a:pt x="4570" y="3622"/>
                  <a:pt x="3553" y="4614"/>
                  <a:pt x="2307" y="4614"/>
                </a:cubicBezTo>
                <a:close/>
              </a:path>
            </a:pathLst>
          </a:custGeom>
          <a:solidFill>
            <a:schemeClr val="bg1"/>
          </a:solidFill>
          <a:ln>
            <a:noFill/>
          </a:ln>
        </p:spPr>
        <p:txBody>
          <a:bodyPr/>
          <a:lstStyle/>
          <a:p>
            <a:endParaRPr lang="zh-CN" altLang="en-US" dirty="0">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19" name="文本框 18">
            <a:extLst>
              <a:ext uri="{FF2B5EF4-FFF2-40B4-BE49-F238E27FC236}">
                <a16:creationId xmlns:a16="http://schemas.microsoft.com/office/drawing/2014/main" id="{22E170C1-1A14-F783-F129-3761DE4E725B}"/>
              </a:ext>
            </a:extLst>
          </p:cNvPr>
          <p:cNvSpPr txBox="1"/>
          <p:nvPr/>
        </p:nvSpPr>
        <p:spPr>
          <a:xfrm>
            <a:off x="6610363" y="1664627"/>
            <a:ext cx="4512310" cy="1883464"/>
          </a:xfrm>
          <a:prstGeom prst="rect">
            <a:avLst/>
          </a:prstGeom>
          <a:noFill/>
        </p:spPr>
        <p:txBody>
          <a:bodyPr wrap="square" rtlCol="0">
            <a:spAutoFit/>
          </a:bodyPr>
          <a:lstStyle/>
          <a:p>
            <a:pPr algn="l" fontAlgn="auto">
              <a:lnSpc>
                <a:spcPct val="132000"/>
              </a:lnSpc>
            </a:pPr>
            <a:r>
              <a:rPr lang="zh-CN" altLang="en-US" b="1" dirty="0">
                <a:latin typeface="Segoe UI" panose="020B0502040204020203" pitchFamily="34" charset="0"/>
                <a:ea typeface="微软雅黑" panose="020B0503020204020204" pitchFamily="34" charset="-122"/>
                <a:cs typeface="+mn-ea"/>
                <a:sym typeface="Segoe UI" panose="020B0502040204020203" pitchFamily="34" charset="0"/>
              </a:rPr>
              <a:t>认证（</a:t>
            </a:r>
            <a:r>
              <a:rPr lang="en-US" altLang="zh-CN" b="1" dirty="0">
                <a:latin typeface="Segoe UI" panose="020B0502040204020203" pitchFamily="34" charset="0"/>
                <a:ea typeface="微软雅黑" panose="020B0503020204020204" pitchFamily="34" charset="-122"/>
                <a:cs typeface="+mn-ea"/>
                <a:sym typeface="Segoe UI" panose="020B0502040204020203" pitchFamily="34" charset="0"/>
              </a:rPr>
              <a:t>authentication</a:t>
            </a:r>
            <a:r>
              <a:rPr lang="zh-CN" altLang="en-US" b="1"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：在做任何动作之前必须要有方法来识别动作执行者的真实身份。认证又称为鉴别、确认。身份认证主要是通过标识和鉴别用户的身份，防止攻击者假冒合法用户获取访问权限。</a:t>
            </a:r>
          </a:p>
        </p:txBody>
      </p:sp>
      <p:sp>
        <p:nvSpPr>
          <p:cNvPr id="20" name="文本框 19">
            <a:extLst>
              <a:ext uri="{FF2B5EF4-FFF2-40B4-BE49-F238E27FC236}">
                <a16:creationId xmlns:a16="http://schemas.microsoft.com/office/drawing/2014/main" id="{9722679C-C00B-8976-3396-D7F61E75CC9F}"/>
              </a:ext>
            </a:extLst>
          </p:cNvPr>
          <p:cNvSpPr txBox="1"/>
          <p:nvPr/>
        </p:nvSpPr>
        <p:spPr>
          <a:xfrm>
            <a:off x="6610363" y="3671906"/>
            <a:ext cx="4520565" cy="1517851"/>
          </a:xfrm>
          <a:prstGeom prst="rect">
            <a:avLst/>
          </a:prstGeom>
          <a:noFill/>
        </p:spPr>
        <p:txBody>
          <a:bodyPr wrap="square" rtlCol="0">
            <a:spAutoFit/>
          </a:bodyPr>
          <a:lstStyle/>
          <a:p>
            <a:pPr algn="l" fontAlgn="auto">
              <a:lnSpc>
                <a:spcPct val="132000"/>
              </a:lnSpc>
            </a:pPr>
            <a:r>
              <a:rPr lang="zh-CN" altLang="en-US" b="1" dirty="0">
                <a:latin typeface="Segoe UI" panose="020B0502040204020203" pitchFamily="34" charset="0"/>
                <a:ea typeface="微软雅黑" panose="020B0503020204020204" pitchFamily="34" charset="-122"/>
                <a:cs typeface="+mn-ea"/>
                <a:sym typeface="Segoe UI" panose="020B0502040204020203" pitchFamily="34" charset="0"/>
              </a:rPr>
              <a:t>授权（</a:t>
            </a:r>
            <a:r>
              <a:rPr lang="en-US" altLang="zh-CN" b="1" dirty="0">
                <a:latin typeface="Segoe UI" panose="020B0502040204020203" pitchFamily="34" charset="0"/>
                <a:ea typeface="微软雅黑" panose="020B0503020204020204" pitchFamily="34" charset="-122"/>
                <a:cs typeface="+mn-ea"/>
                <a:sym typeface="Segoe UI" panose="020B0502040204020203" pitchFamily="34" charset="0"/>
              </a:rPr>
              <a:t>authorization</a:t>
            </a:r>
            <a:r>
              <a:rPr lang="zh-CN" altLang="en-US" b="1"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：授权是指当用户身份被确认合法后，赋予该用户进行文件和数据等操作的权限。这种权限包括读、写、执行及从属权等。</a:t>
            </a:r>
          </a:p>
        </p:txBody>
      </p:sp>
      <p:sp>
        <p:nvSpPr>
          <p:cNvPr id="21" name="文本框 20">
            <a:extLst>
              <a:ext uri="{FF2B5EF4-FFF2-40B4-BE49-F238E27FC236}">
                <a16:creationId xmlns:a16="http://schemas.microsoft.com/office/drawing/2014/main" id="{0CA4699F-6728-0879-7905-32DE0F03569F}"/>
              </a:ext>
            </a:extLst>
          </p:cNvPr>
          <p:cNvSpPr txBox="1"/>
          <p:nvPr/>
        </p:nvSpPr>
        <p:spPr>
          <a:xfrm>
            <a:off x="6610363" y="5382090"/>
            <a:ext cx="4511675" cy="786626"/>
          </a:xfrm>
          <a:prstGeom prst="rect">
            <a:avLst/>
          </a:prstGeom>
          <a:noFill/>
        </p:spPr>
        <p:txBody>
          <a:bodyPr wrap="square" rtlCol="0">
            <a:spAutoFit/>
          </a:bodyPr>
          <a:lstStyle/>
          <a:p>
            <a:pPr algn="l" fontAlgn="auto">
              <a:lnSpc>
                <a:spcPct val="132000"/>
              </a:lnSpc>
            </a:pPr>
            <a:r>
              <a:rPr lang="zh-CN" altLang="en-US" b="1" dirty="0">
                <a:latin typeface="Segoe UI" panose="020B0502040204020203" pitchFamily="34" charset="0"/>
                <a:ea typeface="微软雅黑" panose="020B0503020204020204" pitchFamily="34" charset="-122"/>
                <a:cs typeface="+mn-ea"/>
                <a:sym typeface="Segoe UI" panose="020B0502040204020203" pitchFamily="34" charset="0"/>
              </a:rPr>
              <a:t>检测（</a:t>
            </a:r>
            <a:r>
              <a:rPr lang="en-US" altLang="zh-CN" b="1" dirty="0">
                <a:latin typeface="Segoe UI" panose="020B0502040204020203" pitchFamily="34" charset="0"/>
                <a:ea typeface="微软雅黑" panose="020B0503020204020204" pitchFamily="34" charset="-122"/>
                <a:cs typeface="+mn-ea"/>
                <a:sym typeface="Segoe UI" panose="020B0502040204020203" pitchFamily="34" charset="0"/>
              </a:rPr>
              <a:t>detecting</a:t>
            </a:r>
            <a:r>
              <a:rPr lang="zh-CN" altLang="en-US" b="1" dirty="0">
                <a:latin typeface="Segoe UI" panose="020B0502040204020203" pitchFamily="34" charset="0"/>
                <a:ea typeface="微软雅黑" panose="020B0503020204020204" pitchFamily="34" charset="-122"/>
                <a:cs typeface="+mn-ea"/>
                <a:sym typeface="Segoe UI" panose="020B0502040204020203" pitchFamily="34" charset="0"/>
              </a:rPr>
              <a:t>）</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：检测包括对网络系统的检测和对用户行为的审查（</a:t>
            </a:r>
            <a:r>
              <a:rPr lang="en-US" altLang="zh-CN" dirty="0">
                <a:latin typeface="Segoe UI" panose="020B0502040204020203" pitchFamily="34" charset="0"/>
                <a:ea typeface="微软雅黑" panose="020B0503020204020204" pitchFamily="34" charset="-122"/>
                <a:cs typeface="+mn-ea"/>
                <a:sym typeface="Segoe UI" panose="020B0502040204020203" pitchFamily="34" charset="0"/>
              </a:rPr>
              <a:t>auditing</a:t>
            </a:r>
            <a:r>
              <a:rPr lang="zh-CN" altLang="en-US" dirty="0">
                <a:latin typeface="Segoe UI" panose="020B0502040204020203" pitchFamily="34" charset="0"/>
                <a:ea typeface="微软雅黑" panose="020B0503020204020204" pitchFamily="34" charset="-122"/>
                <a:cs typeface="+mn-ea"/>
                <a:sym typeface="Segoe UI" panose="020B0502040204020203" pitchFamily="34" charset="0"/>
              </a:rPr>
              <a:t>）。</a:t>
            </a:r>
          </a:p>
        </p:txBody>
      </p:sp>
    </p:spTree>
    <p:extLst>
      <p:ext uri="{BB962C8B-B14F-4D97-AF65-F5344CB8AC3E}">
        <p14:creationId xmlns:p14="http://schemas.microsoft.com/office/powerpoint/2010/main" val="3089875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814060" cy="583565"/>
          </a:xfrm>
          <a:prstGeom prst="rect">
            <a:avLst/>
          </a:prstGeom>
        </p:spPr>
        <p:txBody>
          <a:bodyPr wrap="none">
            <a:spAutoFit/>
          </a:bodyPr>
          <a:lstStyle/>
          <a:p>
            <a:pPr algn="l"/>
            <a:r>
              <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4.1.1 计算机网络的概念和分类</a:t>
            </a:r>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7235" y="1915160"/>
            <a:ext cx="3821430" cy="3573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9" descr="https://gimg2.baidu.com/image_search/src=http%3A%2F%2Fdingyue.ws.126.net%2FeuY8ZQZIlkRjDx%3DlAV7Yw1w8LH06CpmZCNoJKqyy7vZtr1569818748139.jpg&amp;refer=http%3A%2F%2Fdingyue.ws.126.net&amp;app=2002&amp;size=f9999,10000&amp;q=a80&amp;n=0&amp;g=0n&amp;fmt=jpeg?sec=1635427285&amp;t=bb52a436587ada7da3be8bff2adb0e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150" y="1875155"/>
            <a:ext cx="5706110"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2909771"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4.4.1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身份认证</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29" name="矩形 28"/>
          <p:cNvSpPr/>
          <p:nvPr/>
        </p:nvSpPr>
        <p:spPr>
          <a:xfrm>
            <a:off x="358140" y="7469484"/>
            <a:ext cx="11475720" cy="73103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19" name="文本框 18">
            <a:extLst>
              <a:ext uri="{FF2B5EF4-FFF2-40B4-BE49-F238E27FC236}">
                <a16:creationId xmlns:a16="http://schemas.microsoft.com/office/drawing/2014/main" id="{CABE8F1C-D4E8-E9D2-7F9E-D27C344E1B60}"/>
              </a:ext>
            </a:extLst>
          </p:cNvPr>
          <p:cNvSpPr txBox="1"/>
          <p:nvPr/>
        </p:nvSpPr>
        <p:spPr>
          <a:xfrm>
            <a:off x="812000" y="1290466"/>
            <a:ext cx="10264210" cy="2138534"/>
          </a:xfrm>
          <a:prstGeom prst="rect">
            <a:avLst/>
          </a:prstGeom>
          <a:noFill/>
        </p:spPr>
        <p:txBody>
          <a:bodyPr wrap="square">
            <a:spAutoFit/>
          </a:bodyPr>
          <a:lstStyle/>
          <a:p>
            <a:pPr marL="342900" indent="-342900" fontAlgn="auto">
              <a:lnSpc>
                <a:spcPct val="132000"/>
              </a:lnSpc>
              <a:spcBef>
                <a:spcPts val="1200"/>
              </a:spcBef>
              <a:spcAft>
                <a:spcPts val="600"/>
              </a:spcAft>
              <a:buClr>
                <a:schemeClr val="accent6"/>
              </a:buClr>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身份认证又称“验证”“鉴权”，是指通过一定的手段，完成对用户身份确认的过程。</a:t>
            </a:r>
          </a:p>
          <a:p>
            <a:pPr marL="342900" indent="-342900" fontAlgn="auto">
              <a:lnSpc>
                <a:spcPct val="132000"/>
              </a:lnSpc>
              <a:spcBef>
                <a:spcPts val="1200"/>
              </a:spcBef>
              <a:spcAft>
                <a:spcPts val="600"/>
              </a:spcAft>
              <a:buClr>
                <a:schemeClr val="accent6"/>
              </a:buClr>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身份认证的方法有很多，基本上可分为：基于密钥的、基于行为的和基于生物学特征的身份认证。</a:t>
            </a:r>
          </a:p>
          <a:p>
            <a:pPr marL="342900" indent="-342900" fontAlgn="auto">
              <a:lnSpc>
                <a:spcPct val="132000"/>
              </a:lnSpc>
              <a:spcBef>
                <a:spcPts val="1200"/>
              </a:spcBef>
              <a:spcAft>
                <a:spcPts val="600"/>
              </a:spcAft>
              <a:buClr>
                <a:schemeClr val="accent6"/>
              </a:buClr>
              <a:buFont typeface="Wingdings" panose="05000000000000000000" pitchFamily="2" charset="2"/>
              <a:buChar char="Ø"/>
            </a:pPr>
            <a:r>
              <a:rPr lang="zh-CN" altLang="en-US" sz="2000" dirty="0">
                <a:latin typeface="微软雅黑" panose="020B0503020204020204" pitchFamily="34" charset="-122"/>
                <a:ea typeface="微软雅黑" panose="020B0503020204020204" pitchFamily="34" charset="-122"/>
              </a:rPr>
              <a:t>图给出了几种典型的身份认证方式。</a:t>
            </a:r>
          </a:p>
        </p:txBody>
      </p:sp>
      <p:pic>
        <p:nvPicPr>
          <p:cNvPr id="20" name="Picture 2">
            <a:extLst>
              <a:ext uri="{FF2B5EF4-FFF2-40B4-BE49-F238E27FC236}">
                <a16:creationId xmlns:a16="http://schemas.microsoft.com/office/drawing/2014/main" id="{973CD230-A502-DA70-37A4-1FA3864B4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408" y="3521896"/>
            <a:ext cx="9903801" cy="281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2909771"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4.4.2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访问控制</a:t>
            </a:r>
          </a:p>
        </p:txBody>
      </p:sp>
      <p:sp>
        <p:nvSpPr>
          <p:cNvPr id="29" name="矩形 28"/>
          <p:cNvSpPr/>
          <p:nvPr/>
        </p:nvSpPr>
        <p:spPr>
          <a:xfrm>
            <a:off x="358140" y="7469484"/>
            <a:ext cx="11475720" cy="73103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38" name="文本框 37"/>
          <p:cNvSpPr txBox="1"/>
          <p:nvPr/>
        </p:nvSpPr>
        <p:spPr>
          <a:xfrm>
            <a:off x="923733" y="1243825"/>
            <a:ext cx="10066320" cy="4421660"/>
          </a:xfrm>
          <a:prstGeom prst="rect">
            <a:avLst/>
          </a:prstGeom>
          <a:noFill/>
        </p:spPr>
        <p:txBody>
          <a:bodyPr wrap="square" rtlCol="0">
            <a:spAutoFit/>
          </a:bodyPr>
          <a:lstStyle/>
          <a:p>
            <a:pPr marL="342900" indent="-342900" algn="l" fontAlgn="auto">
              <a:lnSpc>
                <a:spcPct val="132000"/>
              </a:lnSpc>
              <a:spcBef>
                <a:spcPts val="600"/>
              </a:spcBef>
              <a:buClr>
                <a:srgbClr val="33A936"/>
              </a:buClr>
              <a:buFont typeface="Wingdings" panose="05000000000000000000" charset="0"/>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访问控制（</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access control</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）就是在身份认证的基础上，依据授权对提出的资源访问请求加以控制。</a:t>
            </a:r>
          </a:p>
          <a:p>
            <a:pPr marL="342900" indent="-342900" algn="l" fontAlgn="auto">
              <a:lnSpc>
                <a:spcPct val="132000"/>
              </a:lnSpc>
              <a:spcBef>
                <a:spcPts val="600"/>
              </a:spcBef>
              <a:buClr>
                <a:srgbClr val="33A936"/>
              </a:buClr>
              <a:buFont typeface="Wingdings" panose="05000000000000000000" charset="0"/>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访问控制是网络安全防范和保护的主要策略，它可以限制对关键资源的访问，防止非法用户的侵入或合法用户的不慎操作所造成的破坏。</a:t>
            </a:r>
          </a:p>
          <a:p>
            <a:pPr marL="342900" indent="-342900" algn="l" fontAlgn="auto">
              <a:lnSpc>
                <a:spcPct val="132000"/>
              </a:lnSpc>
              <a:spcBef>
                <a:spcPts val="600"/>
              </a:spcBef>
              <a:buClr>
                <a:srgbClr val="33A936"/>
              </a:buClr>
              <a:buFont typeface="Wingdings" panose="05000000000000000000" charset="0"/>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 基于角色的安全访问控制</a:t>
            </a:r>
            <a:endPar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endParaRPr>
          </a:p>
          <a:p>
            <a:pPr marL="800100" lvl="1" indent="-342900">
              <a:lnSpc>
                <a:spcPct val="132000"/>
              </a:lnSpc>
              <a:spcBef>
                <a:spcPts val="600"/>
              </a:spcBef>
              <a:buClr>
                <a:srgbClr val="33A93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基于角色的访问控制</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(RBAC)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的基本思想是将用户划分成与其在组织结构体系相一致的角色，通过将权限授予角色而不是直接授予主体，主体通过角色分派来得到客体操作权限。</a:t>
            </a:r>
          </a:p>
          <a:p>
            <a:pPr marL="800100" lvl="1" indent="-342900">
              <a:lnSpc>
                <a:spcPct val="132000"/>
              </a:lnSpc>
              <a:spcBef>
                <a:spcPts val="600"/>
              </a:spcBef>
              <a:buClr>
                <a:srgbClr val="33A93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由于角色在系统中具有相对于主体的稳定性，并更便于直观地理解，从而大大减少了系统授权管理的复杂性，降低了安全管理员的工作复杂性和工作量。</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2909771"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4.4.2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访问控制</a:t>
            </a:r>
          </a:p>
        </p:txBody>
      </p:sp>
      <p:sp>
        <p:nvSpPr>
          <p:cNvPr id="29" name="矩形 28"/>
          <p:cNvSpPr/>
          <p:nvPr/>
        </p:nvSpPr>
        <p:spPr>
          <a:xfrm>
            <a:off x="358140" y="7469484"/>
            <a:ext cx="11475720" cy="73103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38" name="文本框 37"/>
          <p:cNvSpPr txBox="1"/>
          <p:nvPr/>
        </p:nvSpPr>
        <p:spPr>
          <a:xfrm>
            <a:off x="923733" y="1243825"/>
            <a:ext cx="10066320" cy="1753237"/>
          </a:xfrm>
          <a:prstGeom prst="rect">
            <a:avLst/>
          </a:prstGeom>
          <a:noFill/>
        </p:spPr>
        <p:txBody>
          <a:bodyPr wrap="square" rtlCol="0">
            <a:spAutoFit/>
          </a:bodyPr>
          <a:lstStyle/>
          <a:p>
            <a:pPr marL="342900" indent="-342900" algn="l" fontAlgn="auto">
              <a:lnSpc>
                <a:spcPct val="132000"/>
              </a:lnSpc>
              <a:spcBef>
                <a:spcPts val="600"/>
              </a:spcBef>
              <a:buClr>
                <a:srgbClr val="33A936"/>
              </a:buClr>
              <a:buFont typeface="Wingdings" panose="05000000000000000000" charset="0"/>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图给出了基于</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RBAC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的用户集合、角色集合和资源集合之间的多对多的关系。理论上，一个用户可以通过多个角色，访问不同资源。</a:t>
            </a:r>
          </a:p>
          <a:p>
            <a:pPr marL="342900" indent="-342900" algn="l" fontAlgn="auto">
              <a:lnSpc>
                <a:spcPct val="132000"/>
              </a:lnSpc>
              <a:spcBef>
                <a:spcPts val="600"/>
              </a:spcBef>
              <a:buClr>
                <a:srgbClr val="33A936"/>
              </a:buClr>
              <a:buFont typeface="Wingdings" panose="05000000000000000000" charset="0"/>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但是，在实际应用系统中，通常给一个用户授予一个角色，只允许访问一种资源，这样就可以更好地保证资源的安全性。</a:t>
            </a:r>
          </a:p>
        </p:txBody>
      </p:sp>
      <p:pic>
        <p:nvPicPr>
          <p:cNvPr id="5" name="Picture 2">
            <a:extLst>
              <a:ext uri="{FF2B5EF4-FFF2-40B4-BE49-F238E27FC236}">
                <a16:creationId xmlns:a16="http://schemas.microsoft.com/office/drawing/2014/main" id="{32A1BE3E-3415-D88C-CFEE-BC7EAFB0B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129" y="3076682"/>
            <a:ext cx="6822532" cy="3244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00177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4179349"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4.4.3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入侵检测与防护</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29" name="矩形 28"/>
          <p:cNvSpPr/>
          <p:nvPr/>
        </p:nvSpPr>
        <p:spPr>
          <a:xfrm>
            <a:off x="358140" y="7469484"/>
            <a:ext cx="11475720" cy="73103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38" name="文本框 37"/>
          <p:cNvSpPr txBox="1"/>
          <p:nvPr/>
        </p:nvSpPr>
        <p:spPr>
          <a:xfrm>
            <a:off x="1170927" y="2567940"/>
            <a:ext cx="3996295" cy="1676293"/>
          </a:xfrm>
          <a:prstGeom prst="rect">
            <a:avLst/>
          </a:prstGeom>
          <a:noFill/>
        </p:spPr>
        <p:txBody>
          <a:bodyPr wrap="square" rtlCol="0">
            <a:spAutoFit/>
          </a:bodyPr>
          <a:lstStyle/>
          <a:p>
            <a:pPr algn="l" fontAlgn="auto">
              <a:lnSpc>
                <a:spcPct val="132000"/>
              </a:lnSpc>
              <a:spcBef>
                <a:spcPts val="600"/>
              </a:spcBef>
              <a:buClr>
                <a:srgbClr val="33A936"/>
              </a:buClr>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计算机病毒（</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computer virus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）是一种人为制造的、能够进行自我复制的、具有对计算机资源的破坏作用的一组程序或指令的集合。</a:t>
            </a:r>
          </a:p>
        </p:txBody>
      </p:sp>
      <p:sp>
        <p:nvSpPr>
          <p:cNvPr id="9" name="文本框 8"/>
          <p:cNvSpPr txBox="1"/>
          <p:nvPr/>
        </p:nvSpPr>
        <p:spPr>
          <a:xfrm>
            <a:off x="2472677" y="1616075"/>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病毒检测与防护</a:t>
            </a:r>
          </a:p>
        </p:txBody>
      </p:sp>
      <p:sp>
        <p:nvSpPr>
          <p:cNvPr id="4" name="椭圆 3"/>
          <p:cNvSpPr/>
          <p:nvPr/>
        </p:nvSpPr>
        <p:spPr>
          <a:xfrm>
            <a:off x="1170690" y="1428963"/>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1</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19" name="文本框 18">
            <a:extLst>
              <a:ext uri="{FF2B5EF4-FFF2-40B4-BE49-F238E27FC236}">
                <a16:creationId xmlns:a16="http://schemas.microsoft.com/office/drawing/2014/main" id="{0BDF01A7-961A-D160-7DDD-24EFA64D4C8C}"/>
              </a:ext>
            </a:extLst>
          </p:cNvPr>
          <p:cNvSpPr txBox="1"/>
          <p:nvPr/>
        </p:nvSpPr>
        <p:spPr>
          <a:xfrm>
            <a:off x="6640075" y="2567940"/>
            <a:ext cx="4436242" cy="2488823"/>
          </a:xfrm>
          <a:prstGeom prst="rect">
            <a:avLst/>
          </a:prstGeom>
          <a:noFill/>
        </p:spPr>
        <p:txBody>
          <a:bodyPr wrap="square" rtlCol="0">
            <a:spAutoFit/>
          </a:bodyPr>
          <a:lstStyle/>
          <a:p>
            <a:pPr algn="l" fontAlgn="auto">
              <a:lnSpc>
                <a:spcPct val="132000"/>
              </a:lnSpc>
              <a:spcBef>
                <a:spcPts val="600"/>
              </a:spcBef>
              <a:buClr>
                <a:srgbClr val="33A936"/>
              </a:buClr>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防火墙是一种用来加强网络之间访问控制的特殊网络设备，常常被安装在受保护的内部网络连接到</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Internet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的点上，它对传输的数据包和连接方式按照一定的安全策略对其进行检查，来决定网络之间的通信是否被允许。</a:t>
            </a:r>
          </a:p>
        </p:txBody>
      </p:sp>
      <p:sp>
        <p:nvSpPr>
          <p:cNvPr id="20" name="椭圆 19">
            <a:extLst>
              <a:ext uri="{FF2B5EF4-FFF2-40B4-BE49-F238E27FC236}">
                <a16:creationId xmlns:a16="http://schemas.microsoft.com/office/drawing/2014/main" id="{0B6B803E-2D54-128A-A3F9-2D0644575877}"/>
              </a:ext>
            </a:extLst>
          </p:cNvPr>
          <p:cNvSpPr/>
          <p:nvPr/>
        </p:nvSpPr>
        <p:spPr>
          <a:xfrm>
            <a:off x="6639838" y="1428963"/>
            <a:ext cx="953133" cy="95313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latin typeface="Segoe UI" panose="020B0502040204020203" pitchFamily="34" charset="0"/>
                <a:ea typeface="微软雅黑" panose="020B0503020204020204" pitchFamily="34" charset="-122"/>
                <a:sym typeface="Segoe UI" panose="020B0502040204020203" pitchFamily="34" charset="0"/>
              </a:rPr>
              <a:t>2</a:t>
            </a:r>
            <a:endParaRPr lang="zh-CN" altLang="en-US" sz="5400" dirty="0">
              <a:latin typeface="Segoe UI" panose="020B0502040204020203" pitchFamily="34" charset="0"/>
              <a:ea typeface="微软雅黑" panose="020B0503020204020204" pitchFamily="34" charset="-122"/>
              <a:sym typeface="Segoe UI" panose="020B0502040204020203" pitchFamily="34" charset="0"/>
            </a:endParaRPr>
          </a:p>
        </p:txBody>
      </p:sp>
      <p:sp>
        <p:nvSpPr>
          <p:cNvPr id="21" name="文本框 20">
            <a:extLst>
              <a:ext uri="{FF2B5EF4-FFF2-40B4-BE49-F238E27FC236}">
                <a16:creationId xmlns:a16="http://schemas.microsoft.com/office/drawing/2014/main" id="{8D186253-6997-E10F-56CF-AEA15E1165D5}"/>
              </a:ext>
            </a:extLst>
          </p:cNvPr>
          <p:cNvSpPr txBox="1"/>
          <p:nvPr/>
        </p:nvSpPr>
        <p:spPr>
          <a:xfrm>
            <a:off x="7950451" y="1614703"/>
            <a:ext cx="3688715" cy="530530"/>
          </a:xfrm>
          <a:prstGeom prst="rect">
            <a:avLst/>
          </a:prstGeom>
          <a:noFill/>
        </p:spPr>
        <p:txBody>
          <a:bodyPr wrap="square" rtlCol="0">
            <a:spAutoFit/>
          </a:bodyPr>
          <a:lstStyle/>
          <a:p>
            <a:pPr algn="l" fontAlgn="auto">
              <a:lnSpc>
                <a:spcPct val="132000"/>
              </a:lnSpc>
            </a:pPr>
            <a:r>
              <a:rPr lang="zh-CN" altLang="en-US" sz="2400" b="1" dirty="0">
                <a:latin typeface="Segoe UI" panose="020B0502040204020203" pitchFamily="34" charset="0"/>
                <a:ea typeface="微软雅黑" panose="020B0503020204020204" pitchFamily="34" charset="-122"/>
                <a:cs typeface="+mn-ea"/>
                <a:sym typeface="Segoe UI" panose="020B0502040204020203" pitchFamily="34" charset="0"/>
              </a:rPr>
              <a:t>网络防火墙</a:t>
            </a:r>
          </a:p>
        </p:txBody>
      </p:sp>
      <p:cxnSp>
        <p:nvCxnSpPr>
          <p:cNvPr id="16" name="直接连接符 15">
            <a:extLst>
              <a:ext uri="{FF2B5EF4-FFF2-40B4-BE49-F238E27FC236}">
                <a16:creationId xmlns:a16="http://schemas.microsoft.com/office/drawing/2014/main" id="{7857C99D-DD50-C3A8-9FF8-0206939AAC04}"/>
              </a:ext>
            </a:extLst>
          </p:cNvPr>
          <p:cNvCxnSpPr/>
          <p:nvPr/>
        </p:nvCxnSpPr>
        <p:spPr>
          <a:xfrm>
            <a:off x="5805577" y="2682815"/>
            <a:ext cx="0" cy="2373948"/>
          </a:xfrm>
          <a:prstGeom prst="line">
            <a:avLst/>
          </a:prstGeom>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6015C72C-9B14-8D2B-E1E2-29F8978A2C89}"/>
              </a:ext>
            </a:extLst>
          </p:cNvPr>
          <p:cNvSpPr/>
          <p:nvPr/>
        </p:nvSpPr>
        <p:spPr>
          <a:xfrm>
            <a:off x="993610" y="5607515"/>
            <a:ext cx="10204779" cy="655608"/>
          </a:xfrm>
          <a:prstGeom prst="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27" name="文本框 26">
            <a:extLst>
              <a:ext uri="{FF2B5EF4-FFF2-40B4-BE49-F238E27FC236}">
                <a16:creationId xmlns:a16="http://schemas.microsoft.com/office/drawing/2014/main" id="{56858CE5-860C-DDF4-05AB-3026D7E403DE}"/>
              </a:ext>
            </a:extLst>
          </p:cNvPr>
          <p:cNvSpPr txBox="1"/>
          <p:nvPr/>
        </p:nvSpPr>
        <p:spPr>
          <a:xfrm>
            <a:off x="1111097" y="5733435"/>
            <a:ext cx="9908909" cy="457498"/>
          </a:xfrm>
          <a:prstGeom prst="rect">
            <a:avLst/>
          </a:prstGeom>
          <a:noFill/>
        </p:spPr>
        <p:txBody>
          <a:bodyPr wrap="square" rtlCol="0">
            <a:spAutoFit/>
          </a:bodyPr>
          <a:lstStyle/>
          <a:p>
            <a:pPr algn="ctr" fontAlgn="auto">
              <a:lnSpc>
                <a:spcPct val="132000"/>
              </a:lnSpc>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防火墙通常置于互联网和内部局域网之间。</a:t>
            </a:r>
          </a:p>
        </p:txBody>
      </p:sp>
    </p:spTree>
    <p:extLst>
      <p:ext uri="{BB962C8B-B14F-4D97-AF65-F5344CB8AC3E}">
        <p14:creationId xmlns:p14="http://schemas.microsoft.com/office/powerpoint/2010/main" val="23992737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3756156" cy="584775"/>
          </a:xfrm>
          <a:prstGeom prst="rect">
            <a:avLst/>
          </a:prstGeom>
        </p:spPr>
        <p:txBody>
          <a:bodyPr wrap="none">
            <a:spAutoFit/>
          </a:bodyPr>
          <a:lstStyle/>
          <a:p>
            <a:pPr algn="l"/>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4.4.4 </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网络安全协议</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29" name="矩形 28"/>
          <p:cNvSpPr/>
          <p:nvPr/>
        </p:nvSpPr>
        <p:spPr>
          <a:xfrm>
            <a:off x="358140" y="7023714"/>
            <a:ext cx="11475720" cy="73103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2" name="矩形 1"/>
          <p:cNvSpPr/>
          <p:nvPr/>
        </p:nvSpPr>
        <p:spPr>
          <a:xfrm>
            <a:off x="485140" y="7150714"/>
            <a:ext cx="11475720" cy="73103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44" name="文本框 43">
            <a:extLst>
              <a:ext uri="{FF2B5EF4-FFF2-40B4-BE49-F238E27FC236}">
                <a16:creationId xmlns:a16="http://schemas.microsoft.com/office/drawing/2014/main" id="{2A31DB11-C521-2007-F057-1A9A8DDD06E7}"/>
              </a:ext>
            </a:extLst>
          </p:cNvPr>
          <p:cNvSpPr txBox="1"/>
          <p:nvPr/>
        </p:nvSpPr>
        <p:spPr>
          <a:xfrm>
            <a:off x="923733" y="1243825"/>
            <a:ext cx="5709363" cy="5135701"/>
          </a:xfrm>
          <a:prstGeom prst="rect">
            <a:avLst/>
          </a:prstGeom>
          <a:noFill/>
        </p:spPr>
        <p:txBody>
          <a:bodyPr wrap="square" rtlCol="0">
            <a:spAutoFit/>
          </a:bodyPr>
          <a:lstStyle/>
          <a:p>
            <a:pPr marL="342900" indent="-342900" algn="l" fontAlgn="auto">
              <a:lnSpc>
                <a:spcPct val="132000"/>
              </a:lnSpc>
              <a:spcBef>
                <a:spcPts val="600"/>
              </a:spcBef>
              <a:buClr>
                <a:srgbClr val="33A936"/>
              </a:buClr>
              <a:buFont typeface="Wingdings" panose="05000000000000000000" charset="0"/>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网络协议的弱安全性已经成为当前互联网不可信任的主要原因之一。</a:t>
            </a:r>
          </a:p>
          <a:p>
            <a:pPr marL="342900" indent="-342900" algn="l" fontAlgn="auto">
              <a:lnSpc>
                <a:spcPct val="132000"/>
              </a:lnSpc>
              <a:spcBef>
                <a:spcPts val="600"/>
              </a:spcBef>
              <a:buClr>
                <a:srgbClr val="33A936"/>
              </a:buClr>
              <a:buFont typeface="Wingdings" panose="05000000000000000000" charset="0"/>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为了提高网络的安全效能，国际标准化组织制定了多个网络安全协议。</a:t>
            </a:r>
          </a:p>
          <a:p>
            <a:pPr marL="342900" indent="-342900" algn="l" fontAlgn="auto">
              <a:lnSpc>
                <a:spcPct val="132000"/>
              </a:lnSpc>
              <a:spcBef>
                <a:spcPts val="600"/>
              </a:spcBef>
              <a:buClr>
                <a:srgbClr val="33A936"/>
              </a:buClr>
              <a:buFont typeface="Wingdings" panose="05000000000000000000" charset="0"/>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具体包括</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800100" lvl="1" indent="-342900">
              <a:lnSpc>
                <a:spcPct val="132000"/>
              </a:lnSpc>
              <a:spcBef>
                <a:spcPts val="600"/>
              </a:spcBef>
              <a:buClr>
                <a:srgbClr val="33A93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安全外壳协议（</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SSH</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800100" lvl="1" indent="-342900">
              <a:lnSpc>
                <a:spcPct val="132000"/>
              </a:lnSpc>
              <a:spcBef>
                <a:spcPts val="600"/>
              </a:spcBef>
              <a:buClr>
                <a:srgbClr val="33A93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安全电子交易协议（</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SET</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800100" lvl="1" indent="-342900">
              <a:lnSpc>
                <a:spcPct val="132000"/>
              </a:lnSpc>
              <a:spcBef>
                <a:spcPts val="600"/>
              </a:spcBef>
              <a:buClr>
                <a:srgbClr val="33A93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安全套接层协议（</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SSL</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800100" lvl="1" indent="-342900">
              <a:lnSpc>
                <a:spcPct val="132000"/>
              </a:lnSpc>
              <a:spcBef>
                <a:spcPts val="600"/>
              </a:spcBef>
              <a:buClr>
                <a:srgbClr val="33A93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安全</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IP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协议（</a:t>
            </a:r>
            <a:r>
              <a:rPr lang="en-US" altLang="zh-CN" sz="2000" dirty="0" err="1">
                <a:latin typeface="Segoe UI" panose="020B0502040204020203" pitchFamily="34" charset="0"/>
                <a:ea typeface="微软雅黑" panose="020B0503020204020204" pitchFamily="34" charset="-122"/>
                <a:cs typeface="+mn-ea"/>
                <a:sym typeface="Segoe UI" panose="020B0502040204020203" pitchFamily="34" charset="0"/>
              </a:rPr>
              <a:t>IPSec</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a:t>
            </a:r>
          </a:p>
          <a:p>
            <a:pPr marL="800100" lvl="1" indent="-342900">
              <a:lnSpc>
                <a:spcPct val="132000"/>
              </a:lnSpc>
              <a:spcBef>
                <a:spcPts val="600"/>
              </a:spcBef>
              <a:buClr>
                <a:srgbClr val="33A936"/>
              </a:buClr>
              <a:buFont typeface="Wingdings" panose="05000000000000000000" pitchFamily="2" charset="2"/>
              <a:buChar char="p"/>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安全</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HTTP</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协议（</a:t>
            </a:r>
            <a:r>
              <a:rPr lang="en-US" altLang="zh-CN" sz="2000" dirty="0">
                <a:latin typeface="Segoe UI" panose="020B0502040204020203" pitchFamily="34" charset="0"/>
                <a:ea typeface="微软雅黑" panose="020B0503020204020204" pitchFamily="34" charset="-122"/>
                <a:cs typeface="+mn-ea"/>
                <a:sym typeface="Segoe UI" panose="020B0502040204020203" pitchFamily="34" charset="0"/>
              </a:rPr>
              <a:t>HTTPS</a:t>
            </a: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）等。</a:t>
            </a:r>
          </a:p>
          <a:p>
            <a:pPr marL="342900" indent="-342900" algn="l" fontAlgn="auto">
              <a:lnSpc>
                <a:spcPct val="132000"/>
              </a:lnSpc>
              <a:spcBef>
                <a:spcPts val="600"/>
              </a:spcBef>
              <a:buClr>
                <a:srgbClr val="33A936"/>
              </a:buClr>
              <a:buFont typeface="Wingdings" panose="05000000000000000000" charset="0"/>
              <a:buChar char="Ø"/>
            </a:pPr>
            <a:r>
              <a:rPr lang="zh-CN" altLang="en-US" sz="2000" dirty="0">
                <a:latin typeface="Segoe UI" panose="020B0502040204020203" pitchFamily="34" charset="0"/>
                <a:ea typeface="微软雅黑" panose="020B0503020204020204" pitchFamily="34" charset="-122"/>
                <a:cs typeface="+mn-ea"/>
                <a:sym typeface="Segoe UI" panose="020B0502040204020203" pitchFamily="34" charset="0"/>
              </a:rPr>
              <a:t>具体由学生自学。</a:t>
            </a:r>
          </a:p>
        </p:txBody>
      </p:sp>
      <p:sp>
        <p:nvSpPr>
          <p:cNvPr id="45" name="椭圆 44">
            <a:extLst>
              <a:ext uri="{FF2B5EF4-FFF2-40B4-BE49-F238E27FC236}">
                <a16:creationId xmlns:a16="http://schemas.microsoft.com/office/drawing/2014/main" id="{F346D589-9BED-BA81-0B35-E7BC72433796}"/>
              </a:ext>
            </a:extLst>
          </p:cNvPr>
          <p:cNvSpPr/>
          <p:nvPr/>
        </p:nvSpPr>
        <p:spPr>
          <a:xfrm>
            <a:off x="9160274" y="3041896"/>
            <a:ext cx="713227" cy="7387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6" name="椭圆 45">
            <a:extLst>
              <a:ext uri="{FF2B5EF4-FFF2-40B4-BE49-F238E27FC236}">
                <a16:creationId xmlns:a16="http://schemas.microsoft.com/office/drawing/2014/main" id="{E8459381-C132-8E4B-1225-EA1674017B8D}"/>
              </a:ext>
            </a:extLst>
          </p:cNvPr>
          <p:cNvSpPr/>
          <p:nvPr/>
        </p:nvSpPr>
        <p:spPr>
          <a:xfrm>
            <a:off x="8150215" y="4244450"/>
            <a:ext cx="713227" cy="738769"/>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cs typeface="+mn-ea"/>
              <a:sym typeface="Segoe UI" panose="020B0502040204020203" pitchFamily="34" charset="0"/>
            </a:endParaRPr>
          </a:p>
        </p:txBody>
      </p:sp>
      <p:sp>
        <p:nvSpPr>
          <p:cNvPr id="47" name="椭圆 46">
            <a:extLst>
              <a:ext uri="{FF2B5EF4-FFF2-40B4-BE49-F238E27FC236}">
                <a16:creationId xmlns:a16="http://schemas.microsoft.com/office/drawing/2014/main" id="{3DC7DE8E-A03D-1403-9A03-D7374A5F7194}"/>
              </a:ext>
            </a:extLst>
          </p:cNvPr>
          <p:cNvSpPr/>
          <p:nvPr/>
        </p:nvSpPr>
        <p:spPr>
          <a:xfrm>
            <a:off x="6675029" y="3278569"/>
            <a:ext cx="1433253" cy="14332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48" name="椭圆 47">
            <a:extLst>
              <a:ext uri="{FF2B5EF4-FFF2-40B4-BE49-F238E27FC236}">
                <a16:creationId xmlns:a16="http://schemas.microsoft.com/office/drawing/2014/main" id="{3E2A80F7-232E-6CE4-C6F4-050DF662FC9B}"/>
              </a:ext>
            </a:extLst>
          </p:cNvPr>
          <p:cNvSpPr/>
          <p:nvPr/>
        </p:nvSpPr>
        <p:spPr>
          <a:xfrm>
            <a:off x="8274265" y="3278568"/>
            <a:ext cx="1433253" cy="14332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49" name="椭圆 48">
            <a:extLst>
              <a:ext uri="{FF2B5EF4-FFF2-40B4-BE49-F238E27FC236}">
                <a16:creationId xmlns:a16="http://schemas.microsoft.com/office/drawing/2014/main" id="{423E2898-5346-B74A-3B84-B36F15289580}"/>
              </a:ext>
            </a:extLst>
          </p:cNvPr>
          <p:cNvSpPr/>
          <p:nvPr/>
        </p:nvSpPr>
        <p:spPr>
          <a:xfrm>
            <a:off x="9873501" y="3278568"/>
            <a:ext cx="1433253" cy="14332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0" name="椭圆 49">
            <a:extLst>
              <a:ext uri="{FF2B5EF4-FFF2-40B4-BE49-F238E27FC236}">
                <a16:creationId xmlns:a16="http://schemas.microsoft.com/office/drawing/2014/main" id="{05BE2F07-F1B0-841F-9265-C916BC7C102C}"/>
              </a:ext>
            </a:extLst>
          </p:cNvPr>
          <p:cNvSpPr/>
          <p:nvPr/>
        </p:nvSpPr>
        <p:spPr>
          <a:xfrm>
            <a:off x="9050732" y="4613834"/>
            <a:ext cx="1433253" cy="1433253"/>
          </a:xfrm>
          <a:prstGeom prst="ellipse">
            <a:avLst/>
          </a:prstGeom>
          <a:blipFill>
            <a:blip r:embed="rId4">
              <a:extLst>
                <a:ext uri="{BEBA8EAE-BF5A-486C-A8C5-ECC9F3942E4B}">
                  <a14:imgProps xmlns:a14="http://schemas.microsoft.com/office/drawing/2010/main">
                    <a14:imgLayer r:embed="rId5">
                      <a14:imgEffect>
                        <a14:saturation sat="7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51" name="椭圆 50">
            <a:extLst>
              <a:ext uri="{FF2B5EF4-FFF2-40B4-BE49-F238E27FC236}">
                <a16:creationId xmlns:a16="http://schemas.microsoft.com/office/drawing/2014/main" id="{DECB2D70-EF62-BE80-3FD3-7965A170D953}"/>
              </a:ext>
            </a:extLst>
          </p:cNvPr>
          <p:cNvSpPr/>
          <p:nvPr/>
        </p:nvSpPr>
        <p:spPr>
          <a:xfrm>
            <a:off x="7483072" y="1880040"/>
            <a:ext cx="1433253" cy="1433253"/>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2111475" cy="584775"/>
          </a:xfrm>
          <a:prstGeom prst="rect">
            <a:avLst/>
          </a:prstGeom>
        </p:spPr>
        <p:txBody>
          <a:bodyPr wrap="none">
            <a:spAutoFit/>
          </a:bodyPr>
          <a:lstStyle/>
          <a:p>
            <a:pPr algn="l"/>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第</a:t>
            </a:r>
            <a:r>
              <a:rPr lang="en-US" altLang="zh-CN"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a:t>
            </a:r>
            <a:r>
              <a:rPr lang="zh-CN" altLang="en-US"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章小结</a:t>
            </a:r>
            <a:endPar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29" name="矩形 28"/>
          <p:cNvSpPr/>
          <p:nvPr/>
        </p:nvSpPr>
        <p:spPr>
          <a:xfrm>
            <a:off x="358140" y="7469484"/>
            <a:ext cx="11475720" cy="73103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pitchFamily="34" charset="-122"/>
              <a:sym typeface="Segoe UI" panose="020B0502040204020203" pitchFamily="34" charset="0"/>
            </a:endParaRPr>
          </a:p>
        </p:txBody>
      </p:sp>
      <p:sp>
        <p:nvSpPr>
          <p:cNvPr id="7" name="文本框 6">
            <a:extLst>
              <a:ext uri="{FF2B5EF4-FFF2-40B4-BE49-F238E27FC236}">
                <a16:creationId xmlns:a16="http://schemas.microsoft.com/office/drawing/2014/main" id="{96BE1FC4-3CB7-3DE3-2DFB-CF4612B3758C}"/>
              </a:ext>
            </a:extLst>
          </p:cNvPr>
          <p:cNvSpPr txBox="1"/>
          <p:nvPr/>
        </p:nvSpPr>
        <p:spPr>
          <a:xfrm>
            <a:off x="730969" y="1222399"/>
            <a:ext cx="10457491" cy="2481257"/>
          </a:xfrm>
          <a:prstGeom prst="rect">
            <a:avLst/>
          </a:prstGeom>
          <a:noFill/>
        </p:spPr>
        <p:txBody>
          <a:bodyPr wrap="square">
            <a:spAutoFit/>
          </a:bodyPr>
          <a:lstStyle/>
          <a:p>
            <a:pPr indent="457200" fontAlgn="auto">
              <a:lnSpc>
                <a:spcPct val="132000"/>
              </a:lnSpc>
              <a:spcBef>
                <a:spcPts val="1200"/>
              </a:spcBef>
              <a:spcAft>
                <a:spcPts val="600"/>
              </a:spcAft>
            </a:pPr>
            <a:r>
              <a:rPr lang="zh-CN" altLang="en-US" sz="2400" dirty="0">
                <a:latin typeface="微软雅黑" panose="020B0503020204020204" pitchFamily="34" charset="-122"/>
                <a:ea typeface="微软雅黑" panose="020B0503020204020204" pitchFamily="34" charset="-122"/>
              </a:rPr>
              <a:t>本章讲述了计算机网络的概念和分类、计算机网络体系结构、计算机网络的数据封装过程、计算机网络的身份标识协议、数据传输协议、链路争用协议和资源共享协议，讲解了计算机网络的主要互联设备，包括网卡、中继器、交换机、路由器和网关等，介绍了计算机网络的身份认证、访问控制、入侵检测与防护等安全问题。</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0" y="0"/>
            <a:ext cx="12192000" cy="6858000"/>
          </a:xfrm>
          <a:prstGeom prst="rect">
            <a:avLst/>
          </a:prstGeom>
        </p:spPr>
      </p:pic>
      <p:sp>
        <p:nvSpPr>
          <p:cNvPr id="25" name="矩形 24"/>
          <p:cNvSpPr/>
          <p:nvPr/>
        </p:nvSpPr>
        <p:spPr>
          <a:xfrm>
            <a:off x="1171575" y="331323"/>
            <a:ext cx="108585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6" name="矩形 25"/>
          <p:cNvSpPr/>
          <p:nvPr/>
        </p:nvSpPr>
        <p:spPr>
          <a:xfrm>
            <a:off x="2285999" y="331323"/>
            <a:ext cx="2719389" cy="369332"/>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4" name="文本框 23"/>
          <p:cNvSpPr txBox="1"/>
          <p:nvPr/>
        </p:nvSpPr>
        <p:spPr>
          <a:xfrm>
            <a:off x="1171575" y="331323"/>
            <a:ext cx="3888581" cy="369332"/>
          </a:xfrm>
          <a:prstGeom prst="rect">
            <a:avLst/>
          </a:prstGeom>
          <a:noFill/>
        </p:spPr>
        <p:txBody>
          <a:bodyPr wrap="square">
            <a:spAutoFit/>
          </a:bodyPr>
          <a:lstStyle/>
          <a:p>
            <a:r>
              <a:rPr lang="zh-CN" altLang="en-US" sz="1800" b="1" i="0" u="none" strike="noStrike" dirty="0">
                <a:solidFill>
                  <a:srgbClr val="FFFFFF"/>
                </a:solidFill>
                <a:latin typeface="微软雅黑" panose="020B0503020204020204" pitchFamily="34" charset="-122"/>
                <a:ea typeface="微软雅黑" panose="020B0503020204020204" pitchFamily="34" charset="-122"/>
              </a:rPr>
              <a:t>名师名校   </a:t>
            </a:r>
            <a:r>
              <a:rPr lang="zh-CN" altLang="en-US" sz="1800" b="0" i="0" u="none" strike="noStrike" dirty="0">
                <a:solidFill>
                  <a:srgbClr val="000000"/>
                </a:solidFill>
                <a:latin typeface="微软雅黑" panose="020B0503020204020204" pitchFamily="34" charset="-122"/>
                <a:ea typeface="微软雅黑" panose="020B0503020204020204" pitchFamily="34" charset="-122"/>
              </a:rPr>
              <a:t>新形态通识教育系列教材</a:t>
            </a:r>
            <a:endParaRPr lang="zh-CN" altLang="en-US" dirty="0">
              <a:latin typeface="微软雅黑" panose="020B0503020204020204" pitchFamily="34" charset="-122"/>
              <a:ea typeface="微软雅黑" panose="020B0503020204020204" pitchFamily="34" charset="-122"/>
            </a:endParaRPr>
          </a:p>
        </p:txBody>
      </p:sp>
      <p:grpSp>
        <p:nvGrpSpPr>
          <p:cNvPr id="20" name="组合 19"/>
          <p:cNvGrpSpPr/>
          <p:nvPr/>
        </p:nvGrpSpPr>
        <p:grpSpPr>
          <a:xfrm>
            <a:off x="2322945" y="2387132"/>
            <a:ext cx="7546110" cy="1884916"/>
            <a:chOff x="2225963" y="1464398"/>
            <a:chExt cx="7546110" cy="3403166"/>
          </a:xfrm>
        </p:grpSpPr>
        <p:sp>
          <p:nvSpPr>
            <p:cNvPr id="7" name="矩形 6"/>
            <p:cNvSpPr/>
            <p:nvPr/>
          </p:nvSpPr>
          <p:spPr>
            <a:xfrm>
              <a:off x="2225964" y="1464398"/>
              <a:ext cx="7546109" cy="3403166"/>
            </a:xfrm>
            <a:prstGeom prst="rect">
              <a:avLst/>
            </a:prstGeom>
            <a:solidFill>
              <a:schemeClr val="tx1"/>
            </a:solidFill>
            <a:ln w="76200" cmpd="thickThin">
              <a:solidFill>
                <a:srgbClr val="FCD7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225963" y="1704170"/>
              <a:ext cx="7546109" cy="2386962"/>
            </a:xfrm>
            <a:prstGeom prst="rect">
              <a:avLst/>
            </a:prstGeom>
            <a:noFill/>
          </p:spPr>
          <p:txBody>
            <a:bodyPr wrap="square">
              <a:spAutoFit/>
            </a:bodyPr>
            <a:lstStyle/>
            <a:p>
              <a:pPr algn="ctr"/>
              <a:r>
                <a:rPr lang="zh-CN" altLang="en-US" sz="8000" spc="-300" dirty="0">
                  <a:solidFill>
                    <a:srgbClr val="FFFFFF"/>
                  </a:solidFill>
                  <a:latin typeface="方正大标宋_GBK" panose="03000509000000000000" pitchFamily="65" charset="-122"/>
                  <a:ea typeface="方正大标宋_GBK" panose="03000509000000000000" pitchFamily="65" charset="-122"/>
                </a:rPr>
                <a:t>谢  谢  观  看</a:t>
              </a:r>
              <a:endParaRPr lang="zh-CN" altLang="en-US" sz="8000" spc="-300" dirty="0">
                <a:latin typeface="方正大标宋_GBK" panose="03000509000000000000" pitchFamily="65" charset="-122"/>
                <a:ea typeface="方正大标宋_GBK" panose="03000509000000000000" pitchFamily="65" charset="-122"/>
              </a:endParaRPr>
            </a:p>
          </p:txBody>
        </p:sp>
      </p:grpSp>
      <p:pic>
        <p:nvPicPr>
          <p:cNvPr id="22" name="图片 21"/>
          <p:cNvPicPr>
            <a:picLocks noChangeAspect="1"/>
          </p:cNvPicPr>
          <p:nvPr/>
        </p:nvPicPr>
        <p:blipFill>
          <a:blip r:embed="rId3">
            <a:clrChange>
              <a:clrFrom>
                <a:srgbClr val="04131C"/>
              </a:clrFrom>
              <a:clrTo>
                <a:srgbClr val="04131C">
                  <a:alpha val="0"/>
                </a:srgbClr>
              </a:clrTo>
            </a:clrChange>
          </a:blip>
          <a:stretch>
            <a:fillRect/>
          </a:stretch>
        </p:blipFill>
        <p:spPr>
          <a:xfrm>
            <a:off x="337823" y="284189"/>
            <a:ext cx="709927" cy="695439"/>
          </a:xfrm>
          <a:prstGeom prst="rect">
            <a:avLst/>
          </a:prstGeom>
        </p:spPr>
      </p:pic>
      <p:pic>
        <p:nvPicPr>
          <p:cNvPr id="28" name="图片 27"/>
          <p:cNvPicPr>
            <a:picLocks noChangeAspect="1"/>
          </p:cNvPicPr>
          <p:nvPr/>
        </p:nvPicPr>
        <p:blipFill>
          <a:blip r:embed="rId4">
            <a:clrChange>
              <a:clrFrom>
                <a:srgbClr val="04131C"/>
              </a:clrFrom>
              <a:clrTo>
                <a:srgbClr val="04131C">
                  <a:alpha val="0"/>
                </a:srgbClr>
              </a:clrTo>
            </a:clrChange>
          </a:blip>
          <a:stretch>
            <a:fillRect/>
          </a:stretch>
        </p:blipFill>
        <p:spPr>
          <a:xfrm>
            <a:off x="3365308" y="5958526"/>
            <a:ext cx="5400000" cy="65223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1596" y="139773"/>
            <a:ext cx="5814060" cy="583565"/>
          </a:xfrm>
          <a:prstGeom prst="rect">
            <a:avLst/>
          </a:prstGeom>
        </p:spPr>
        <p:txBody>
          <a:bodyPr wrap="none">
            <a:spAutoFit/>
          </a:bodyPr>
          <a:lstStyle/>
          <a:p>
            <a:pPr algn="l"/>
            <a:r>
              <a:rPr sz="3200" spc="100" dirty="0">
                <a:solidFill>
                  <a:schemeClr val="bg1">
                    <a:alpha val="95000"/>
                  </a:schemeClr>
                </a:solidFill>
                <a:latin typeface="Segoe UI" panose="020B0502040204020203" pitchFamily="34" charset="0"/>
                <a:ea typeface="微软雅黑" panose="020B0503020204020204" pitchFamily="34" charset="-122"/>
                <a:sym typeface="Segoe UI" panose="020B0502040204020203" pitchFamily="34" charset="0"/>
              </a:rPr>
              <a:t>4.1.1 计算机网络的概念和分类</a:t>
            </a:r>
          </a:p>
        </p:txBody>
      </p:sp>
      <p:sp>
        <p:nvSpPr>
          <p:cNvPr id="2" name="文本框 1"/>
          <p:cNvSpPr txBox="1"/>
          <p:nvPr/>
        </p:nvSpPr>
        <p:spPr>
          <a:xfrm>
            <a:off x="1936115" y="1620520"/>
            <a:ext cx="9180830" cy="2757170"/>
          </a:xfrm>
          <a:prstGeom prst="rect">
            <a:avLst/>
          </a:prstGeom>
          <a:noFill/>
        </p:spPr>
        <p:txBody>
          <a:bodyPr wrap="square">
            <a:spAutoFit/>
          </a:bodyPr>
          <a:lstStyle/>
          <a:p>
            <a:pPr fontAlgn="auto">
              <a:lnSpc>
                <a:spcPct val="132000"/>
              </a:lnSpc>
              <a:spcBef>
                <a:spcPts val="1200"/>
              </a:spcBef>
              <a:spcAft>
                <a:spcPts val="600"/>
              </a:spcAft>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复杂指令</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与社会网络类似，</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计算机网络是指将地理位置不同的、具有独立功能的多台计算机及其外部设备，通过通信线路连接起来，实现资源共享和信息传递的计算机系统。</a:t>
            </a:r>
            <a:endParaRPr lang="zh-CN"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32000"/>
              </a:lnSpc>
              <a:spcBef>
                <a:spcPts val="1200"/>
              </a:spcBef>
              <a:spcAft>
                <a:spcPts val="600"/>
              </a:spcAft>
            </a:pP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最简单的计算机网络只有两个计算机和一条通信链路。最庞大的计算机网络就是因特网。它由大量计算机网络互联而成，因此因特网也称为“网络的网络”。</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集计算机（CISC）</a:t>
            </a:r>
          </a:p>
        </p:txBody>
      </p:sp>
      <p:sp>
        <p:nvSpPr>
          <p:cNvPr id="6" name="椭圆 5"/>
          <p:cNvSpPr/>
          <p:nvPr/>
        </p:nvSpPr>
        <p:spPr>
          <a:xfrm>
            <a:off x="1238653" y="1581530"/>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sp>
        <p:nvSpPr>
          <p:cNvPr id="8" name="椭圆 7"/>
          <p:cNvSpPr/>
          <p:nvPr/>
        </p:nvSpPr>
        <p:spPr>
          <a:xfrm>
            <a:off x="1238653" y="2636900"/>
            <a:ext cx="540000" cy="5400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Segoe UI" panose="020B0502040204020203" pitchFamily="34" charset="0"/>
              <a:ea typeface="微软雅黑" panose="020B0503020204020204" pitchFamily="34" charset="-122"/>
              <a:cs typeface="Segoe UI" panose="020B0502040204020203" pitchFamily="34" charset="0"/>
              <a:sym typeface="Segoe UI" panose="020B0502040204020203" pitchFamily="34" charset="0"/>
            </a:endParaRPr>
          </a:p>
        </p:txBody>
      </p:sp>
      <p:pic>
        <p:nvPicPr>
          <p:cNvPr id="7" name="图片 6" descr="https://ns-strategy.cdn.bcebos.com/ns-strategy/upload/fc_big_pic/part-00690-331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1864" y="5042726"/>
            <a:ext cx="2522505" cy="1445459"/>
          </a:xfrm>
          <a:prstGeom prst="rect">
            <a:avLst/>
          </a:prstGeom>
          <a:noFill/>
          <a:ln>
            <a:noFill/>
          </a:ln>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2712" y="4979155"/>
            <a:ext cx="3271838" cy="169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TdlNzkzOGFiYzdlMDE0NGM3MDI4YTU1YWQ1MWY4NDQifQ=="/>
</p:tagLst>
</file>

<file path=ppt/theme/theme1.xml><?xml version="1.0" encoding="utf-8"?>
<a:theme xmlns:a="http://schemas.openxmlformats.org/drawingml/2006/main" name="Office 主题​​">
  <a:themeElements>
    <a:clrScheme name="自定义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33A936"/>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9341</Words>
  <Application>Microsoft Office PowerPoint</Application>
  <PresentationFormat>宽屏</PresentationFormat>
  <Paragraphs>558</Paragraphs>
  <Slides>86</Slides>
  <Notes>81</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86</vt:i4>
      </vt:variant>
    </vt:vector>
  </HeadingPairs>
  <TitlesOfParts>
    <vt:vector size="94" baseType="lpstr">
      <vt:lpstr>等线</vt:lpstr>
      <vt:lpstr>等线 Light</vt:lpstr>
      <vt:lpstr>方正大标宋_GBK</vt:lpstr>
      <vt:lpstr>微软雅黑</vt:lpstr>
      <vt:lpstr>Arial</vt:lpstr>
      <vt:lpstr>Segoe UI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 xy</dc:creator>
  <cp:lastModifiedBy>XJTU-GUIXL</cp:lastModifiedBy>
  <cp:revision>191</cp:revision>
  <dcterms:created xsi:type="dcterms:W3CDTF">2022-05-17T08:00:00Z</dcterms:created>
  <dcterms:modified xsi:type="dcterms:W3CDTF">2026-01-29T08:33:54Z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AE048AB7BFF84FECB78D9B2D05E0174C</vt:lpwstr>
  </property>
  <property fmtid="{D5CDD505-2E9C-101B-9397-08002B2CF9AE}" pid="3" name="KSOProductBuildVer">
    <vt:lpwstr>2052-11.1.0.11744</vt:lpwstr>
  </property>
</Properties>
</file>