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84"/>
  </p:notesMasterIdLst>
  <p:sldIdLst>
    <p:sldId id="294" r:id="rId3"/>
    <p:sldId id="295" r:id="rId4"/>
    <p:sldId id="296" r:id="rId5"/>
    <p:sldId id="373" r:id="rId6"/>
    <p:sldId id="297" r:id="rId7"/>
    <p:sldId id="374" r:id="rId8"/>
    <p:sldId id="451" r:id="rId9"/>
    <p:sldId id="300" r:id="rId10"/>
    <p:sldId id="452" r:id="rId11"/>
    <p:sldId id="453" r:id="rId12"/>
    <p:sldId id="456" r:id="rId13"/>
    <p:sldId id="454" r:id="rId14"/>
    <p:sldId id="455" r:id="rId15"/>
    <p:sldId id="457" r:id="rId16"/>
    <p:sldId id="458" r:id="rId17"/>
    <p:sldId id="459" r:id="rId18"/>
    <p:sldId id="460" r:id="rId19"/>
    <p:sldId id="461" r:id="rId20"/>
    <p:sldId id="462" r:id="rId21"/>
    <p:sldId id="463" r:id="rId22"/>
    <p:sldId id="464" r:id="rId23"/>
    <p:sldId id="465" r:id="rId24"/>
    <p:sldId id="466" r:id="rId25"/>
    <p:sldId id="468" r:id="rId26"/>
    <p:sldId id="470" r:id="rId27"/>
    <p:sldId id="467" r:id="rId28"/>
    <p:sldId id="469" r:id="rId29"/>
    <p:sldId id="471" r:id="rId30"/>
    <p:sldId id="472" r:id="rId31"/>
    <p:sldId id="473" r:id="rId32"/>
    <p:sldId id="474" r:id="rId33"/>
    <p:sldId id="298" r:id="rId34"/>
    <p:sldId id="299" r:id="rId35"/>
    <p:sldId id="476" r:id="rId36"/>
    <p:sldId id="477" r:id="rId37"/>
    <p:sldId id="478" r:id="rId38"/>
    <p:sldId id="479" r:id="rId39"/>
    <p:sldId id="480" r:id="rId40"/>
    <p:sldId id="483" r:id="rId41"/>
    <p:sldId id="481" r:id="rId42"/>
    <p:sldId id="482" r:id="rId43"/>
    <p:sldId id="484" r:id="rId44"/>
    <p:sldId id="485" r:id="rId45"/>
    <p:sldId id="487" r:id="rId46"/>
    <p:sldId id="488" r:id="rId47"/>
    <p:sldId id="489" r:id="rId48"/>
    <p:sldId id="486" r:id="rId49"/>
    <p:sldId id="490" r:id="rId50"/>
    <p:sldId id="491" r:id="rId51"/>
    <p:sldId id="492" r:id="rId52"/>
    <p:sldId id="493" r:id="rId53"/>
    <p:sldId id="494" r:id="rId54"/>
    <p:sldId id="495" r:id="rId55"/>
    <p:sldId id="496" r:id="rId56"/>
    <p:sldId id="497" r:id="rId57"/>
    <p:sldId id="499" r:id="rId58"/>
    <p:sldId id="498" r:id="rId59"/>
    <p:sldId id="500" r:id="rId60"/>
    <p:sldId id="501" r:id="rId61"/>
    <p:sldId id="502" r:id="rId62"/>
    <p:sldId id="503" r:id="rId63"/>
    <p:sldId id="504" r:id="rId64"/>
    <p:sldId id="505" r:id="rId65"/>
    <p:sldId id="507" r:id="rId66"/>
    <p:sldId id="506" r:id="rId67"/>
    <p:sldId id="508" r:id="rId68"/>
    <p:sldId id="509" r:id="rId69"/>
    <p:sldId id="510" r:id="rId70"/>
    <p:sldId id="511" r:id="rId71"/>
    <p:sldId id="513" r:id="rId72"/>
    <p:sldId id="512" r:id="rId73"/>
    <p:sldId id="514" r:id="rId74"/>
    <p:sldId id="515" r:id="rId75"/>
    <p:sldId id="516" r:id="rId76"/>
    <p:sldId id="517" r:id="rId77"/>
    <p:sldId id="520" r:id="rId78"/>
    <p:sldId id="518" r:id="rId79"/>
    <p:sldId id="519" r:id="rId80"/>
    <p:sldId id="521" r:id="rId81"/>
    <p:sldId id="522" r:id="rId82"/>
    <p:sldId id="372" r:id="rId83"/>
  </p:sldIdLst>
  <p:sldSz cx="12192000" cy="6858000"/>
  <p:notesSz cx="6858000" cy="9144000"/>
  <p:custDataLst>
    <p:tags r:id="rId8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D5D"/>
    <a:srgbClr val="33A936"/>
    <a:srgbClr val="FCD7A1"/>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7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CAC29-8A0E-4BA0-AC59-B2DBAF93F1B2}" type="datetimeFigureOut">
              <a:rPr lang="zh-CN" altLang="en-US" smtClean="0"/>
              <a:t>2026/1/29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5C01A-A1A1-464E-A57D-901F572DE18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27</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28</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29</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30</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32</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33</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35</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36</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37</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38</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39</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40</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6</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42</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43</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44</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45</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46</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47</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48</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49</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50</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7</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52</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53</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54</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55</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56</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57</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58</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59</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60</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61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8</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62</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63</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64</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65</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66</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67</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68</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69</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70</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71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9</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72</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73</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74</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75</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76</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77</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78</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79</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80</a:t>
            </a:fld>
            <a:endParaRPr lang="zh-CN" altLang="en-US"/>
          </a:p>
        </p:txBody>
      </p:sp>
    </p:spTree>
    <p:extLst>
      <p:ext uri="{BB962C8B-B14F-4D97-AF65-F5344CB8AC3E}">
        <p14:creationId xmlns:p14="http://schemas.microsoft.com/office/powerpoint/2010/main" val="1731154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rcRect t="1" b="1"/>
          <a:stretch>
            <a:fillRect/>
          </a:stretch>
        </p:blipFill>
        <p:spPr>
          <a:xfrm>
            <a:off x="0" y="-2"/>
            <a:ext cx="12192658" cy="923925"/>
          </a:xfrm>
          <a:prstGeom prst="rect">
            <a:avLst/>
          </a:prstGeom>
        </p:spPr>
      </p:pic>
      <p:sp>
        <p:nvSpPr>
          <p:cNvPr id="2" name="椭圆 1"/>
          <p:cNvSpPr/>
          <p:nvPr userDrawn="1"/>
        </p:nvSpPr>
        <p:spPr>
          <a:xfrm>
            <a:off x="11452411" y="215432"/>
            <a:ext cx="493059" cy="493059"/>
          </a:xfrm>
          <a:prstGeom prst="ellipse">
            <a:avLst/>
          </a:prstGeom>
          <a:solidFill>
            <a:schemeClr val="bg1"/>
          </a:solidFill>
          <a:ln w="38100">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nvSpPr>
        <p:spPr>
          <a:xfrm>
            <a:off x="11434482" y="280140"/>
            <a:ext cx="528918" cy="369332"/>
          </a:xfrm>
          <a:prstGeom prst="rect">
            <a:avLst/>
          </a:prstGeom>
          <a:noFill/>
        </p:spPr>
        <p:txBody>
          <a:bodyPr wrap="square" rtlCol="0">
            <a:spAutoFit/>
          </a:bodyPr>
          <a:lstStyle/>
          <a:p>
            <a:pPr algn="ctr"/>
            <a:fld id="{91F37B78-A422-4D8F-B453-19ACB88C6007}" type="slidenum">
              <a:rPr lang="zh-CN" altLang="en-US" b="1" smtClean="0"/>
              <a:t>‹#›</a:t>
            </a:fld>
            <a:endParaRPr lang="zh-CN" altLang="en-US" b="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rcRect t="1" b="1"/>
          <a:stretch>
            <a:fillRect/>
          </a:stretch>
        </p:blipFill>
        <p:spPr>
          <a:xfrm>
            <a:off x="0" y="-2"/>
            <a:ext cx="12192658" cy="923925"/>
          </a:xfrm>
          <a:prstGeom prst="rect">
            <a:avLst/>
          </a:prstGeom>
        </p:spPr>
      </p:pic>
      <p:sp>
        <p:nvSpPr>
          <p:cNvPr id="2" name="椭圆 1"/>
          <p:cNvSpPr/>
          <p:nvPr userDrawn="1"/>
        </p:nvSpPr>
        <p:spPr>
          <a:xfrm>
            <a:off x="11452411" y="215432"/>
            <a:ext cx="493059" cy="493059"/>
          </a:xfrm>
          <a:prstGeom prst="ellipse">
            <a:avLst/>
          </a:prstGeom>
          <a:solidFill>
            <a:schemeClr val="bg1"/>
          </a:solidFill>
          <a:ln w="38100">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nvSpPr>
        <p:spPr>
          <a:xfrm>
            <a:off x="11434482" y="280140"/>
            <a:ext cx="528918" cy="369332"/>
          </a:xfrm>
          <a:prstGeom prst="rect">
            <a:avLst/>
          </a:prstGeom>
          <a:noFill/>
        </p:spPr>
        <p:txBody>
          <a:bodyPr wrap="square" rtlCol="0">
            <a:spAutoFit/>
          </a:bodyPr>
          <a:lstStyle/>
          <a:p>
            <a:pPr algn="ctr"/>
            <a:fld id="{91F37B78-A422-4D8F-B453-19ACB88C6007}" type="slidenum">
              <a:rPr lang="zh-CN" altLang="en-US" b="1" smtClean="0"/>
              <a:t>‹#›</a:t>
            </a:fld>
            <a:endParaRPr lang="zh-CN" altLang="en-US"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223AA-A7FB-46DA-8361-F66FCC11274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223AA-A7FB-46DA-8361-F66FCC11274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15.png"/><Relationship Id="rId9"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7.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9.png"/><Relationship Id="rId7"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6.png"/><Relationship Id="rId10" Type="http://schemas.openxmlformats.org/officeDocument/2006/relationships/image" Target="../media/image52.png"/><Relationship Id="rId4" Type="http://schemas.microsoft.com/office/2007/relationships/hdphoto" Target="../media/hdphoto1.wdp"/><Relationship Id="rId9" Type="http://schemas.microsoft.com/office/2007/relationships/hdphoto" Target="../media/hdphoto3.wdp"/></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69.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sp>
        <p:nvSpPr>
          <p:cNvPr id="25" name="矩形 24"/>
          <p:cNvSpPr/>
          <p:nvPr/>
        </p:nvSpPr>
        <p:spPr>
          <a:xfrm>
            <a:off x="1171575" y="331323"/>
            <a:ext cx="108585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6" name="矩形 25"/>
          <p:cNvSpPr/>
          <p:nvPr/>
        </p:nvSpPr>
        <p:spPr>
          <a:xfrm>
            <a:off x="2285999" y="331323"/>
            <a:ext cx="2719389" cy="36933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4" name="文本框 23"/>
          <p:cNvSpPr txBox="1"/>
          <p:nvPr/>
        </p:nvSpPr>
        <p:spPr>
          <a:xfrm>
            <a:off x="1171575" y="331323"/>
            <a:ext cx="3888581" cy="369332"/>
          </a:xfrm>
          <a:prstGeom prst="rect">
            <a:avLst/>
          </a:prstGeom>
          <a:noFill/>
        </p:spPr>
        <p:txBody>
          <a:bodyPr wrap="square">
            <a:spAutoFit/>
          </a:bodyPr>
          <a:lstStyle/>
          <a:p>
            <a:r>
              <a:rPr lang="zh-CN" altLang="en-US" sz="1800" b="1" i="0" u="none" strike="noStrike" dirty="0">
                <a:solidFill>
                  <a:srgbClr val="FFFFFF"/>
                </a:solidFill>
                <a:latin typeface="微软雅黑" panose="020B0503020204020204" pitchFamily="34" charset="-122"/>
                <a:ea typeface="微软雅黑" panose="020B0503020204020204" pitchFamily="34" charset="-122"/>
              </a:rPr>
              <a:t>名师名校   </a:t>
            </a:r>
            <a:r>
              <a:rPr lang="zh-CN" altLang="en-US" sz="1800" b="0" i="0" u="none" strike="noStrike" dirty="0">
                <a:solidFill>
                  <a:srgbClr val="000000"/>
                </a:solidFill>
                <a:latin typeface="微软雅黑" panose="020B0503020204020204" pitchFamily="34" charset="-122"/>
                <a:ea typeface="微软雅黑" panose="020B0503020204020204" pitchFamily="34" charset="-122"/>
              </a:rPr>
              <a:t>新形态通识教育系列教材</a:t>
            </a:r>
            <a:endParaRPr lang="zh-CN" altLang="en-US"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322944" y="1727417"/>
            <a:ext cx="7546110" cy="3403166"/>
            <a:chOff x="2225963" y="1464398"/>
            <a:chExt cx="7546110" cy="3403166"/>
          </a:xfrm>
        </p:grpSpPr>
        <p:sp>
          <p:nvSpPr>
            <p:cNvPr id="7" name="矩形 6"/>
            <p:cNvSpPr/>
            <p:nvPr/>
          </p:nvSpPr>
          <p:spPr>
            <a:xfrm>
              <a:off x="2225964" y="1464398"/>
              <a:ext cx="7546109" cy="3403166"/>
            </a:xfrm>
            <a:prstGeom prst="rect">
              <a:avLst/>
            </a:prstGeom>
            <a:solidFill>
              <a:schemeClr val="tx1"/>
            </a:solidFill>
            <a:ln w="76200" cmpd="thickThin">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225963" y="1704170"/>
              <a:ext cx="7546109" cy="1322070"/>
            </a:xfrm>
            <a:prstGeom prst="rect">
              <a:avLst/>
            </a:prstGeom>
            <a:noFill/>
          </p:spPr>
          <p:txBody>
            <a:bodyPr wrap="square">
              <a:spAutoFit/>
            </a:bodyPr>
            <a:lstStyle/>
            <a:p>
              <a:pPr algn="ctr"/>
              <a:r>
                <a:rPr lang="zh-CN" altLang="en-US" sz="8000" b="0" i="0" u="none" strike="noStrike" spc="-300" dirty="0">
                  <a:solidFill>
                    <a:srgbClr val="FFFFFF"/>
                  </a:solidFill>
                  <a:latin typeface="方正大标宋_GBK" panose="03000509000000000000" pitchFamily="65" charset="-122"/>
                  <a:ea typeface="方正大标宋_GBK" panose="03000509000000000000" pitchFamily="65" charset="-122"/>
                </a:rPr>
                <a:t>大 学 计 算 机</a:t>
              </a:r>
              <a:endParaRPr lang="zh-CN" altLang="en-US" sz="8000" spc="-300" dirty="0">
                <a:latin typeface="方正大标宋_GBK" panose="03000509000000000000" pitchFamily="65" charset="-122"/>
                <a:ea typeface="方正大标宋_GBK" panose="03000509000000000000" pitchFamily="65" charset="-122"/>
              </a:endParaRPr>
            </a:p>
          </p:txBody>
        </p:sp>
        <p:sp>
          <p:nvSpPr>
            <p:cNvPr id="13" name="文本框 12"/>
            <p:cNvSpPr txBox="1"/>
            <p:nvPr/>
          </p:nvSpPr>
          <p:spPr>
            <a:xfrm>
              <a:off x="2327564" y="3298143"/>
              <a:ext cx="7269018" cy="707886"/>
            </a:xfrm>
            <a:prstGeom prst="rect">
              <a:avLst/>
            </a:prstGeom>
            <a:noFill/>
          </p:spPr>
          <p:txBody>
            <a:bodyPr wrap="square">
              <a:spAutoFit/>
            </a:bodyPr>
            <a:lstStyle/>
            <a:p>
              <a:pPr algn="ctr"/>
              <a:r>
                <a:rPr lang="zh-CN" altLang="en-US" sz="4000" b="0" i="0" u="none" strike="noStrike" spc="600" baseline="0" dirty="0">
                  <a:solidFill>
                    <a:srgbClr val="FCD7A1"/>
                  </a:solidFill>
                  <a:latin typeface="微软雅黑" panose="020B0503020204020204" pitchFamily="34" charset="-122"/>
                  <a:ea typeface="微软雅黑" panose="020B0503020204020204" pitchFamily="34" charset="-122"/>
                </a:rPr>
                <a:t>计算思维与新一代信息技术</a:t>
              </a:r>
              <a:endParaRPr lang="zh-CN" altLang="en-US" sz="4000" spc="600" dirty="0">
                <a:solidFill>
                  <a:srgbClr val="FCD7A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2327564" y="4137891"/>
              <a:ext cx="7269018" cy="0"/>
            </a:xfrm>
            <a:prstGeom prst="line">
              <a:avLst/>
            </a:prstGeom>
            <a:ln>
              <a:solidFill>
                <a:srgbClr val="FCD7A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419927" y="4269789"/>
              <a:ext cx="2022764" cy="400110"/>
            </a:xfrm>
            <a:prstGeom prst="rect">
              <a:avLst/>
            </a:prstGeom>
            <a:noFill/>
          </p:spPr>
          <p:txBody>
            <a:bodyPr wrap="square">
              <a:spAutoFit/>
            </a:bodyPr>
            <a:lstStyle/>
            <a:p>
              <a:r>
                <a:rPr lang="zh-CN" altLang="en-US" sz="2000" b="1" i="0" u="none" strike="noStrike" baseline="0" dirty="0">
                  <a:solidFill>
                    <a:srgbClr val="FCD7A1"/>
                  </a:solidFill>
                  <a:latin typeface="微软雅黑" panose="020B0503020204020204" pitchFamily="34" charset="-122"/>
                  <a:ea typeface="微软雅黑" panose="020B0503020204020204" pitchFamily="34" charset="-122"/>
                </a:rPr>
                <a:t>附微课 双色版</a:t>
              </a:r>
              <a:endParaRPr lang="zh-CN" altLang="en-US" sz="2000" b="1" dirty="0">
                <a:solidFill>
                  <a:srgbClr val="FCD7A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740073" y="4300567"/>
              <a:ext cx="1856509" cy="369332"/>
            </a:xfrm>
            <a:prstGeom prst="rect">
              <a:avLst/>
            </a:prstGeom>
            <a:noFill/>
          </p:spPr>
          <p:txBody>
            <a:bodyPr wrap="square">
              <a:spAutoFit/>
            </a:bodyPr>
            <a:lstStyle/>
            <a:p>
              <a:r>
                <a:rPr lang="zh-CN" altLang="en-US" sz="1800" b="0" i="0" u="none" strike="noStrike" dirty="0">
                  <a:solidFill>
                    <a:srgbClr val="FFFFFF"/>
                  </a:solidFill>
                  <a:latin typeface="方正大标宋_GBK" panose="03000509000000000000" pitchFamily="65" charset="-122"/>
                  <a:ea typeface="方正大标宋_GBK" panose="03000509000000000000" pitchFamily="65" charset="-122"/>
                </a:rPr>
                <a:t>主编 ◎ 桂小林</a:t>
              </a:r>
              <a:endParaRPr lang="zh-CN" altLang="en-US" dirty="0">
                <a:latin typeface="方正大标宋_GBK" panose="03000509000000000000" pitchFamily="65" charset="-122"/>
                <a:ea typeface="方正大标宋_GBK" panose="03000509000000000000" pitchFamily="65" charset="-122"/>
              </a:endParaRPr>
            </a:p>
          </p:txBody>
        </p:sp>
      </p:grpSp>
      <p:pic>
        <p:nvPicPr>
          <p:cNvPr id="22" name="图片 21"/>
          <p:cNvPicPr>
            <a:picLocks noChangeAspect="1"/>
          </p:cNvPicPr>
          <p:nvPr/>
        </p:nvPicPr>
        <p:blipFill>
          <a:blip r:embed="rId3">
            <a:clrChange>
              <a:clrFrom>
                <a:srgbClr val="04131C"/>
              </a:clrFrom>
              <a:clrTo>
                <a:srgbClr val="04131C">
                  <a:alpha val="0"/>
                </a:srgbClr>
              </a:clrTo>
            </a:clrChange>
          </a:blip>
          <a:stretch>
            <a:fillRect/>
          </a:stretch>
        </p:blipFill>
        <p:spPr>
          <a:xfrm>
            <a:off x="337823" y="284189"/>
            <a:ext cx="709927" cy="695439"/>
          </a:xfrm>
          <a:prstGeom prst="rect">
            <a:avLst/>
          </a:prstGeom>
        </p:spPr>
      </p:pic>
      <p:pic>
        <p:nvPicPr>
          <p:cNvPr id="28" name="图片 27"/>
          <p:cNvPicPr>
            <a:picLocks noChangeAspect="1"/>
          </p:cNvPicPr>
          <p:nvPr/>
        </p:nvPicPr>
        <p:blipFill>
          <a:blip r:embed="rId4">
            <a:clrChange>
              <a:clrFrom>
                <a:srgbClr val="04131C"/>
              </a:clrFrom>
              <a:clrTo>
                <a:srgbClr val="04131C">
                  <a:alpha val="0"/>
                </a:srgbClr>
              </a:clrTo>
            </a:clrChange>
          </a:blip>
          <a:stretch>
            <a:fillRect/>
          </a:stretch>
        </p:blipFill>
        <p:spPr>
          <a:xfrm>
            <a:off x="3365308" y="5958526"/>
            <a:ext cx="5400000" cy="6522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13766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3.1.2 程序与程序语言</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8" name="椭圆 7"/>
          <p:cNvSpPr/>
          <p:nvPr/>
        </p:nvSpPr>
        <p:spPr>
          <a:xfrm>
            <a:off x="803908" y="198204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12" name="椭圆 11"/>
          <p:cNvSpPr/>
          <p:nvPr/>
        </p:nvSpPr>
        <p:spPr>
          <a:xfrm>
            <a:off x="6230698" y="198204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36" y="1955210"/>
            <a:ext cx="914275" cy="914275"/>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789" y="2148535"/>
            <a:ext cx="720950" cy="720950"/>
          </a:xfrm>
          <a:prstGeom prst="rect">
            <a:avLst/>
          </a:prstGeom>
        </p:spPr>
      </p:pic>
      <p:sp>
        <p:nvSpPr>
          <p:cNvPr id="4" name="文本占位符 1"/>
          <p:cNvSpPr>
            <a:spLocks noGrp="1"/>
          </p:cNvSpPr>
          <p:nvPr/>
        </p:nvSpPr>
        <p:spPr>
          <a:xfrm>
            <a:off x="2059305" y="2027555"/>
            <a:ext cx="3544570" cy="4073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sz="1900" b="1" dirty="0">
                <a:latin typeface="微软雅黑" panose="020B0503020204020204" pitchFamily="34" charset="-122"/>
                <a:ea typeface="微软雅黑" panose="020B0503020204020204" pitchFamily="34" charset="-122"/>
                <a:cs typeface="微软雅黑" panose="020B0503020204020204" pitchFamily="34" charset="-122"/>
              </a:rPr>
              <a:t>1）解释类：</a:t>
            </a:r>
          </a:p>
          <a:p>
            <a:pPr marL="0" indent="0" fontAlgn="auto">
              <a:lnSpc>
                <a:spcPct val="132000"/>
              </a:lnSpc>
              <a:buNone/>
            </a:pPr>
            <a:r>
              <a:rPr sz="1900" dirty="0">
                <a:latin typeface="微软雅黑" panose="020B0503020204020204" pitchFamily="34" charset="-122"/>
                <a:ea typeface="微软雅黑" panose="020B0503020204020204" pitchFamily="34" charset="-122"/>
                <a:cs typeface="微软雅黑" panose="020B0503020204020204" pitchFamily="34" charset="-122"/>
              </a:rPr>
              <a:t>执行方式类似于我们日常生活中的“同声翻译”。应用程序的源代码一边由相应语言的解释器“翻译”成目标代码(机器语言)，一边执行，因此效率比较低。但程序调整和修改容易、调试纠错也更加方便。典型的解释类语言有Basic、JAVA、Python等。</a:t>
            </a:r>
          </a:p>
        </p:txBody>
      </p:sp>
      <p:sp>
        <p:nvSpPr>
          <p:cNvPr id="5" name="文本占位符 1"/>
          <p:cNvSpPr>
            <a:spLocks noGrp="1"/>
          </p:cNvSpPr>
          <p:nvPr/>
        </p:nvSpPr>
        <p:spPr>
          <a:xfrm>
            <a:off x="7620000" y="1981835"/>
            <a:ext cx="3544570" cy="958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sz="2000" b="1" dirty="0">
                <a:latin typeface="微软雅黑" panose="020B0503020204020204" pitchFamily="34" charset="-122"/>
                <a:ea typeface="微软雅黑" panose="020B0503020204020204" pitchFamily="34" charset="-122"/>
                <a:cs typeface="微软雅黑" panose="020B0503020204020204" pitchFamily="34" charset="-122"/>
                <a:sym typeface="+mn-ea"/>
              </a:rPr>
              <a:t>2）编译类：</a:t>
            </a:r>
          </a:p>
          <a:p>
            <a:pPr marL="0" indent="0" fontAlgn="auto">
              <a:lnSpc>
                <a:spcPct val="132000"/>
              </a:lnSpc>
              <a:buNone/>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编译是指在应用程序执行之前，就将程序源代码“翻译”成目标代码(机器语言)。其源码保护性好，但调试困难。典型的编译程语言有C、Visual C++、Delphi等。 </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ct val="132000"/>
              </a:lnSpc>
              <a:buNone/>
            </a:pPr>
            <a:endParaRPr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64312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3.2 程序语言与编程环境</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805180" y="2437765"/>
            <a:ext cx="4641215" cy="2040255"/>
          </a:xfrm>
          <a:prstGeom prst="rect">
            <a:avLst/>
          </a:prstGeom>
          <a:noFill/>
        </p:spPr>
        <p:txBody>
          <a:bodyPr wrap="square" rtlCol="0">
            <a:spAutoFit/>
          </a:bodyPr>
          <a:lstStyle/>
          <a:p>
            <a:pPr indent="0" algn="l" fontAlgn="auto">
              <a:lnSpc>
                <a:spcPct val="132000"/>
              </a:lnSpc>
              <a:spcBef>
                <a:spcPts val="1200"/>
              </a:spcBef>
              <a:spcAft>
                <a:spcPts val="600"/>
              </a:spcAft>
              <a:buClr>
                <a:srgbClr val="33A936"/>
              </a:buClr>
              <a:buNone/>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使用计算机解决实际问题，首先需要选择合适的编程语言，然后确定使用何种软件集成开发环境进行程序设计。</a:t>
            </a:r>
          </a:p>
        </p:txBody>
      </p:sp>
      <p:sp>
        <p:nvSpPr>
          <p:cNvPr id="51" name="椭圆 50"/>
          <p:cNvSpPr/>
          <p:nvPr/>
        </p:nvSpPr>
        <p:spPr>
          <a:xfrm>
            <a:off x="9160274" y="3041896"/>
            <a:ext cx="713227" cy="738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2" name="椭圆 51"/>
          <p:cNvSpPr/>
          <p:nvPr/>
        </p:nvSpPr>
        <p:spPr>
          <a:xfrm>
            <a:off x="8150215" y="4244450"/>
            <a:ext cx="713227" cy="73876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675029" y="3278569"/>
            <a:ext cx="1433253" cy="143325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4" name="椭圆 53"/>
          <p:cNvSpPr/>
          <p:nvPr/>
        </p:nvSpPr>
        <p:spPr>
          <a:xfrm>
            <a:off x="8274265" y="3278568"/>
            <a:ext cx="1433253" cy="143325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5" name="椭圆 54"/>
          <p:cNvSpPr/>
          <p:nvPr/>
        </p:nvSpPr>
        <p:spPr>
          <a:xfrm>
            <a:off x="9873501" y="3278568"/>
            <a:ext cx="1433253" cy="143325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6" name="椭圆 55"/>
          <p:cNvSpPr/>
          <p:nvPr/>
        </p:nvSpPr>
        <p:spPr>
          <a:xfrm>
            <a:off x="9050732" y="4613834"/>
            <a:ext cx="1433253" cy="1433253"/>
          </a:xfrm>
          <a:prstGeom prst="ellipse">
            <a:avLst/>
          </a:prstGeom>
          <a:blipFill>
            <a:blip r:embed="rId4">
              <a:extLst>
                <a:ext uri="{BEBA8EAE-BF5A-486C-A8C5-ECC9F3942E4B}">
                  <a14:imgProps xmlns:a14="http://schemas.microsoft.com/office/drawing/2010/main">
                    <a14:imgLayer r:embed="rId5">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9" name="椭圆 58"/>
          <p:cNvSpPr/>
          <p:nvPr/>
        </p:nvSpPr>
        <p:spPr>
          <a:xfrm>
            <a:off x="7483072" y="1880040"/>
            <a:ext cx="1433253" cy="1433253"/>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371856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3.2.1 程序语言选择</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 name="文本占位符 1"/>
          <p:cNvSpPr>
            <a:spLocks noGrp="1"/>
          </p:cNvSpPr>
          <p:nvPr>
            <p:ph type="body" sz="quarter" idx="10"/>
          </p:nvPr>
        </p:nvSpPr>
        <p:spPr>
          <a:xfrm>
            <a:off x="838200" y="1252855"/>
            <a:ext cx="10515600" cy="5219065"/>
          </a:xfrm>
        </p:spPr>
        <p:txBody>
          <a:bodyPr>
            <a:noAutofit/>
          </a:bodyPr>
          <a:lstStyle/>
          <a:p>
            <a:pPr marL="0" indent="0" fontAlgn="auto">
              <a:lnSpc>
                <a:spcPct val="132000"/>
              </a:lnSpc>
              <a:spcBef>
                <a:spcPts val="600"/>
              </a:spcBef>
              <a:spcAft>
                <a:spcPts val="600"/>
              </a:spcAft>
              <a:buNone/>
            </a:pP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不同的编程语言适合解决不同的问题。典型的编程语言有：</a:t>
            </a:r>
          </a:p>
          <a:p>
            <a:pPr marL="285750" lvl="1" indent="-285750" fontAlgn="auto">
              <a:lnSpc>
                <a:spcPct val="132000"/>
              </a:lnSpc>
              <a:spcBef>
                <a:spcPts val="600"/>
              </a:spcBef>
              <a:spcAft>
                <a:spcPts val="600"/>
              </a:spcAft>
              <a:buClr>
                <a:srgbClr val="33A936"/>
              </a:buClr>
              <a:buFont typeface="Wingdings" panose="05000000000000000000" charset="0"/>
              <a:buChar char="Ø"/>
            </a:pP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BASIC</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是一种为初学者使用而开发的程序设计语言</a:t>
            </a:r>
            <a:endParaRPr lang="en-US" altLang="zh-CN" sz="19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285750" fontAlgn="auto">
              <a:lnSpc>
                <a:spcPct val="132000"/>
              </a:lnSpc>
              <a:spcBef>
                <a:spcPts val="600"/>
              </a:spcBef>
              <a:spcAft>
                <a:spcPts val="600"/>
              </a:spcAft>
              <a:buClr>
                <a:srgbClr val="33A936"/>
              </a:buClr>
              <a:buFont typeface="Wingdings" panose="05000000000000000000" charset="0"/>
              <a:buChar char="Ø"/>
            </a:pP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Visual Basic</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VB</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）源于</a:t>
            </a: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BASIC</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，是</a:t>
            </a: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Microsoft</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公司开发的一种基于对象的程序设计语言</a:t>
            </a:r>
            <a:endParaRPr lang="en-US" altLang="zh-CN" sz="19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285750" fontAlgn="auto">
              <a:lnSpc>
                <a:spcPct val="132000"/>
              </a:lnSpc>
              <a:spcBef>
                <a:spcPts val="600"/>
              </a:spcBef>
              <a:spcAft>
                <a:spcPts val="600"/>
              </a:spcAft>
              <a:buClr>
                <a:srgbClr val="33A936"/>
              </a:buClr>
              <a:buFont typeface="Wingdings" panose="05000000000000000000" charset="0"/>
              <a:buChar char="Ø"/>
            </a:pP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语言是一种面向过程的计算机编程语言，它兼顾了高级语言和汇编语言的优点，相较于其他编程语言具有较大优势。</a:t>
            </a:r>
            <a:endParaRPr lang="en-US" altLang="zh-CN" sz="19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285750" fontAlgn="auto">
              <a:lnSpc>
                <a:spcPct val="132000"/>
              </a:lnSpc>
              <a:spcBef>
                <a:spcPts val="600"/>
              </a:spcBef>
              <a:spcAft>
                <a:spcPts val="600"/>
              </a:spcAft>
              <a:buClr>
                <a:srgbClr val="33A936"/>
              </a:buClr>
              <a:buFont typeface="Wingdings" panose="05000000000000000000" charset="0"/>
              <a:buChar char="Ø"/>
            </a:pP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是在</a:t>
            </a: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语言的基础上开发的一种面向对象编程语言，常用于系统软件和应用系统开发，使用非常广泛。</a:t>
            </a:r>
            <a:endParaRPr lang="en-US" altLang="zh-CN" sz="19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285750" fontAlgn="auto">
              <a:lnSpc>
                <a:spcPct val="132000"/>
              </a:lnSpc>
              <a:spcBef>
                <a:spcPts val="600"/>
              </a:spcBef>
              <a:spcAft>
                <a:spcPts val="600"/>
              </a:spcAft>
              <a:buClr>
                <a:srgbClr val="33A936"/>
              </a:buClr>
              <a:buFont typeface="Wingdings" panose="05000000000000000000" charset="0"/>
              <a:buChar char="Ø"/>
            </a:pP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Java</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是一种面向对象的编程语言，吸收了</a:t>
            </a: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优点，摒弃了</a:t>
            </a: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的多继承、指针等概念，因此</a:t>
            </a: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Java</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语言具有功能强大和简单易用两个特征。</a:t>
            </a:r>
            <a:endParaRPr lang="en-US" altLang="zh-CN" sz="19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285750" fontAlgn="auto">
              <a:lnSpc>
                <a:spcPct val="132000"/>
              </a:lnSpc>
              <a:spcBef>
                <a:spcPts val="600"/>
              </a:spcBef>
              <a:spcAft>
                <a:spcPts val="600"/>
              </a:spcAft>
              <a:buClr>
                <a:srgbClr val="33A936"/>
              </a:buClr>
              <a:buFont typeface="Wingdings" panose="05000000000000000000" charset="0"/>
              <a:buChar char="Ø"/>
            </a:pP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Python</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语言是一种解释型的、面向对象的、交互式的高级程序设计语言，也是一种功能强大而完善的通用型语言。</a:t>
            </a:r>
            <a:r>
              <a:rPr lang="en-US" altLang="zh-CN" sz="1900" dirty="0">
                <a:latin typeface="微软雅黑" panose="020B0503020204020204" pitchFamily="34" charset="-122"/>
                <a:ea typeface="微软雅黑" panose="020B0503020204020204" pitchFamily="34" charset="-122"/>
                <a:cs typeface="微软雅黑" panose="020B0503020204020204" pitchFamily="34" charset="-122"/>
              </a:rPr>
              <a:t>Python</a:t>
            </a:r>
            <a:r>
              <a:rPr lang="zh-CN" altLang="en-US" sz="1900" dirty="0">
                <a:latin typeface="微软雅黑" panose="020B0503020204020204" pitchFamily="34" charset="-122"/>
                <a:ea typeface="微软雅黑" panose="020B0503020204020204" pitchFamily="34" charset="-122"/>
                <a:cs typeface="微软雅黑" panose="020B0503020204020204" pitchFamily="34" charset="-122"/>
              </a:rPr>
              <a:t>现在成为不少高校大一新生的入门语言。</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21703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3.2.2 Python编程环境</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5" name="矩形 4"/>
          <p:cNvSpPr/>
          <p:nvPr/>
        </p:nvSpPr>
        <p:spPr>
          <a:xfrm>
            <a:off x="666115" y="1621790"/>
            <a:ext cx="2430780" cy="445135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 name="矩形 7"/>
          <p:cNvSpPr/>
          <p:nvPr/>
        </p:nvSpPr>
        <p:spPr>
          <a:xfrm>
            <a:off x="3411220" y="1640205"/>
            <a:ext cx="2430780" cy="152654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矩形 10"/>
          <p:cNvSpPr/>
          <p:nvPr/>
        </p:nvSpPr>
        <p:spPr>
          <a:xfrm>
            <a:off x="6156960" y="1630045"/>
            <a:ext cx="2430780" cy="153670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矩形 13"/>
          <p:cNvSpPr/>
          <p:nvPr/>
        </p:nvSpPr>
        <p:spPr>
          <a:xfrm>
            <a:off x="8902700" y="1635125"/>
            <a:ext cx="2430780" cy="443865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文本框 17"/>
          <p:cNvSpPr txBox="1"/>
          <p:nvPr/>
        </p:nvSpPr>
        <p:spPr>
          <a:xfrm>
            <a:off x="835584" y="1812061"/>
            <a:ext cx="2072692" cy="2649855"/>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Python语言集成开发环境有多种方式可供选用。包括微软的Visual Studio Code集成开发环境和Python语言原生集成开发环境。</a:t>
            </a:r>
          </a:p>
        </p:txBody>
      </p:sp>
      <p:sp>
        <p:nvSpPr>
          <p:cNvPr id="20" name="文本框 19"/>
          <p:cNvSpPr txBox="1"/>
          <p:nvPr/>
        </p:nvSpPr>
        <p:spPr>
          <a:xfrm>
            <a:off x="3572071" y="1850946"/>
            <a:ext cx="2072692" cy="822325"/>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对于初学者，建议使用原生开发环境。</a:t>
            </a:r>
          </a:p>
        </p:txBody>
      </p:sp>
      <p:sp>
        <p:nvSpPr>
          <p:cNvPr id="22" name="文本框 21"/>
          <p:cNvSpPr txBox="1"/>
          <p:nvPr/>
        </p:nvSpPr>
        <p:spPr>
          <a:xfrm>
            <a:off x="6298142" y="1855445"/>
            <a:ext cx="2072692" cy="822325"/>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Python语言易学易用。</a:t>
            </a:r>
          </a:p>
        </p:txBody>
      </p:sp>
      <p:sp>
        <p:nvSpPr>
          <p:cNvPr id="24" name="文本框 23"/>
          <p:cNvSpPr txBox="1"/>
          <p:nvPr/>
        </p:nvSpPr>
        <p:spPr>
          <a:xfrm>
            <a:off x="9067802" y="1850946"/>
            <a:ext cx="2072692" cy="2649855"/>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初学者可以通过https://www.python.org/downloads/ 网站下载Python语言原生开发环境。该网站的首页如下左图所示。</a:t>
            </a:r>
          </a:p>
        </p:txBody>
      </p:sp>
      <p:pic>
        <p:nvPicPr>
          <p:cNvPr id="52" name="图片 5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1128" y="3467692"/>
            <a:ext cx="5267960" cy="2606040"/>
          </a:xfrm>
          <a:prstGeom prst="rect">
            <a:avLst/>
          </a:prstGeom>
          <a:noFill/>
          <a:ln>
            <a:noFill/>
          </a:ln>
        </p:spPr>
      </p:pic>
      <p:cxnSp>
        <p:nvCxnSpPr>
          <p:cNvPr id="53" name="直接连接符 52"/>
          <p:cNvCxnSpPr/>
          <p:nvPr/>
        </p:nvCxnSpPr>
        <p:spPr>
          <a:xfrm>
            <a:off x="1108075" y="468503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108075" y="486410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108075" y="504317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108075" y="522224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08075" y="540131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108075" y="558038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108075" y="575945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9330690" y="477075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9330690" y="494982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9330690" y="512889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9330690" y="530796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9330690" y="548703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9330690" y="566610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9330690" y="5845175"/>
            <a:ext cx="15468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632460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如何安装和配置Python编程环境?</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cxnSp>
        <p:nvCxnSpPr>
          <p:cNvPr id="36" name="直接连接符 35"/>
          <p:cNvCxnSpPr/>
          <p:nvPr/>
        </p:nvCxnSpPr>
        <p:spPr>
          <a:xfrm>
            <a:off x="6695440" y="1973580"/>
            <a:ext cx="0" cy="3345815"/>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901700" y="1763395"/>
            <a:ext cx="5208270" cy="3646170"/>
          </a:xfrm>
          <a:prstGeom prst="rect">
            <a:avLst/>
          </a:prstGeom>
          <a:noFill/>
        </p:spPr>
        <p:txBody>
          <a:bodyPr wrap="square" rtlCol="0">
            <a:spAutoFit/>
          </a:bodyPr>
          <a:lstStyle/>
          <a:p>
            <a:pPr marL="285750" indent="-285750" algn="just" fontAlgn="auto">
              <a:lnSpc>
                <a:spcPct val="132000"/>
              </a:lnSpc>
              <a:spcBef>
                <a:spcPts val="6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用户根据使用的操作系统类型选择需要下载的版本。以Python 3.8.8为例，下载后的程序名称为python-3.8.8-amd64.exe。</a:t>
            </a:r>
          </a:p>
          <a:p>
            <a:pPr marL="285750" indent="-285750" algn="just" fontAlgn="auto">
              <a:lnSpc>
                <a:spcPct val="132000"/>
              </a:lnSpc>
              <a:spcBef>
                <a:spcPts val="6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点击python-3.8.8-amd64.exe，按照提示进行安装即可。python-3.8.8安装完毕后，就可以在操作系统的菜单中找到“Python 3.8”程序，如右图。</a:t>
            </a:r>
          </a:p>
          <a:p>
            <a:pPr marL="285750" indent="-285750" algn="just" fontAlgn="auto">
              <a:lnSpc>
                <a:spcPct val="132000"/>
              </a:lnSpc>
              <a:spcBef>
                <a:spcPts val="6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Python语言有两种编程方式：</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221" y="1960696"/>
            <a:ext cx="2566307" cy="3358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612965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如何使用Python语言进行编程？</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6" name="文本框 5"/>
          <p:cNvSpPr txBox="1"/>
          <p:nvPr/>
        </p:nvSpPr>
        <p:spPr>
          <a:xfrm>
            <a:off x="1533525" y="1195705"/>
            <a:ext cx="9739630" cy="2351405"/>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1）左图中的“IDLE（Python 3.8 64-bit）”，是集成开发环境（即文件式编程）方式，也支持交互式编程。建议读者使用这种方式。2）左图中的“Python 3.8（64-bit）”，是交互式编程环境（即Shell式编程）方式。</a:t>
            </a:r>
          </a:p>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2）交互式编程可以在命令行窗口中的提示符”&gt;&gt;&gt;”后直接输入程序代码，按下回车键就可以直接运行代码，并获得结果，适合初学者编程训练。如右图。</a:t>
            </a:r>
          </a:p>
        </p:txBody>
      </p:sp>
      <p:sp>
        <p:nvSpPr>
          <p:cNvPr id="21" name="椭圆 20"/>
          <p:cNvSpPr/>
          <p:nvPr/>
        </p:nvSpPr>
        <p:spPr>
          <a:xfrm>
            <a:off x="870988" y="128943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870988" y="243560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595" y="3707130"/>
            <a:ext cx="2334260" cy="295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8392" y="3707028"/>
            <a:ext cx="5786120" cy="1730445"/>
          </a:xfrm>
          <a:prstGeom prst="rect">
            <a:avLst/>
          </a:prstGeom>
          <a:noFill/>
          <a:ln>
            <a:noFill/>
          </a:ln>
        </p:spPr>
      </p:pic>
      <p:sp>
        <p:nvSpPr>
          <p:cNvPr id="4" name="文本框 3"/>
          <p:cNvSpPr txBox="1"/>
          <p:nvPr/>
        </p:nvSpPr>
        <p:spPr>
          <a:xfrm>
            <a:off x="4678045" y="5469890"/>
            <a:ext cx="6595110" cy="1187450"/>
          </a:xfrm>
          <a:prstGeom prst="rect">
            <a:avLst/>
          </a:prstGeom>
          <a:noFill/>
        </p:spPr>
        <p:txBody>
          <a:bodyPr wrap="square">
            <a:spAutoFit/>
          </a:bodyPr>
          <a:lstStyle/>
          <a:p>
            <a:pPr fontAlgn="auto">
              <a:lnSpc>
                <a:spcPct val="132000"/>
              </a:lnSpc>
              <a:spcBef>
                <a:spcPts val="1200"/>
              </a:spcBef>
              <a:spcAft>
                <a:spcPts val="600"/>
              </a:spcAft>
            </a:pPr>
            <a:r>
              <a:rPr lang="zh-CN" altLang="en-US" dirty="0">
                <a:latin typeface="微软雅黑" panose="020B0503020204020204" pitchFamily="34" charset="-122"/>
                <a:ea typeface="微软雅黑" panose="020B0503020204020204" pitchFamily="34" charset="-122"/>
              </a:rPr>
              <a:t>文件式编程：创建一个源文件，将所有代码放在文件中，让解释器逐行读取并执行文件中的代码，直到文件末尾。这是常见的编程方式。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612965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如何使用Python语言进行编程？</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6" name="文本框 5"/>
          <p:cNvSpPr txBox="1"/>
          <p:nvPr/>
        </p:nvSpPr>
        <p:spPr>
          <a:xfrm>
            <a:off x="1533525" y="1195705"/>
            <a:ext cx="9739630" cy="2526665"/>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如果采用文件编程方式，可点击IDLE Shell中的“File-New file”，将会弹出一个新窗口，用户就可以在这个窗口中进行程序设计了。如左图所示，我们在窗口写入四条指令，设计完成后，可以使用“File – Save as”将其存储为一个.py文件。也可直接使用图中的“Run-Run Module”运行这段程序（系统会自动提示将上述程序存储为一个文件）。其运行结果会在上面说的“IDLE Shell”窗口中进行显示，如图（右）所示。</a:t>
            </a:r>
          </a:p>
        </p:txBody>
      </p:sp>
      <p:sp>
        <p:nvSpPr>
          <p:cNvPr id="21" name="椭圆 20"/>
          <p:cNvSpPr/>
          <p:nvPr/>
        </p:nvSpPr>
        <p:spPr>
          <a:xfrm>
            <a:off x="870988" y="128943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2" name="图片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7025" y="3881755"/>
            <a:ext cx="4197350" cy="2314575"/>
          </a:xfrm>
          <a:prstGeom prst="rect">
            <a:avLst/>
          </a:prstGeom>
          <a:noFill/>
          <a:ln>
            <a:noFill/>
          </a:ln>
        </p:spPr>
      </p:pic>
      <p:pic>
        <p:nvPicPr>
          <p:cNvPr id="8" name="图片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7265" y="3881755"/>
            <a:ext cx="4773295" cy="22790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72249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3.3 Python语言程序设计</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875665" y="2437765"/>
            <a:ext cx="2679700" cy="2526665"/>
          </a:xfrm>
          <a:prstGeom prst="rect">
            <a:avLst/>
          </a:prstGeom>
          <a:noFill/>
        </p:spPr>
        <p:txBody>
          <a:bodyPr wrap="square" rtlCol="0">
            <a:spAutoFit/>
          </a:bodyPr>
          <a:lstStyle/>
          <a:p>
            <a:pPr algn="just"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程序是用程序设计语言来描述的。</a:t>
            </a:r>
          </a:p>
          <a:p>
            <a:pPr algn="just"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著名的计算机科学家沃思将程序归结为：程序=数据结构+算法。</a:t>
            </a:r>
          </a:p>
          <a:p>
            <a:pPr algn="just"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其中：</a:t>
            </a:r>
            <a:endPar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椭圆 1"/>
          <p:cNvSpPr/>
          <p:nvPr/>
        </p:nvSpPr>
        <p:spPr>
          <a:xfrm>
            <a:off x="4113873" y="3061812"/>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椭圆 3"/>
          <p:cNvSpPr/>
          <p:nvPr/>
        </p:nvSpPr>
        <p:spPr>
          <a:xfrm>
            <a:off x="6221987" y="1994361"/>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4" name="直接连接符 13"/>
          <p:cNvCxnSpPr/>
          <p:nvPr/>
        </p:nvCxnSpPr>
        <p:spPr>
          <a:xfrm>
            <a:off x="5783580" y="2235835"/>
            <a:ext cx="0" cy="29286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781227" y="223142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p:nvCxnSpPr>
        <p:spPr>
          <a:xfrm>
            <a:off x="5781675" y="3732530"/>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21" name="直接连接符 20"/>
          <p:cNvCxnSpPr/>
          <p:nvPr/>
        </p:nvCxnSpPr>
        <p:spPr>
          <a:xfrm>
            <a:off x="5781460" y="516639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3" name="椭圆 22"/>
          <p:cNvSpPr/>
          <p:nvPr/>
        </p:nvSpPr>
        <p:spPr>
          <a:xfrm>
            <a:off x="6221987" y="3467132"/>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4" name="椭圆 23"/>
          <p:cNvSpPr/>
          <p:nvPr/>
        </p:nvSpPr>
        <p:spPr>
          <a:xfrm>
            <a:off x="6221987" y="492318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arrow-pointing-left-circular-button_20407"/>
          <p:cNvSpPr>
            <a:spLocks noChangeAspect="1"/>
          </p:cNvSpPr>
          <p:nvPr/>
        </p:nvSpPr>
        <p:spPr bwMode="auto">
          <a:xfrm>
            <a:off x="4425019" y="3352624"/>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6" name="文本框 25"/>
          <p:cNvSpPr txBox="1"/>
          <p:nvPr/>
        </p:nvSpPr>
        <p:spPr>
          <a:xfrm>
            <a:off x="6740525" y="1824990"/>
            <a:ext cx="4099560" cy="902970"/>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数据结构是数据的描述（包括数据类型和数据组织形式）；</a:t>
            </a:r>
          </a:p>
        </p:txBody>
      </p:sp>
      <p:sp>
        <p:nvSpPr>
          <p:cNvPr id="5" name="文本框 4"/>
          <p:cNvSpPr txBox="1"/>
          <p:nvPr/>
        </p:nvSpPr>
        <p:spPr>
          <a:xfrm>
            <a:off x="6740525" y="3290570"/>
            <a:ext cx="4137025" cy="902970"/>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算法是对数据操作的描述（包括即操作步骤）。</a:t>
            </a:r>
          </a:p>
        </p:txBody>
      </p:sp>
      <p:sp>
        <p:nvSpPr>
          <p:cNvPr id="30" name="文本框 29"/>
          <p:cNvSpPr txBox="1"/>
          <p:nvPr/>
        </p:nvSpPr>
        <p:spPr>
          <a:xfrm>
            <a:off x="6740525" y="4497070"/>
            <a:ext cx="4137025" cy="130873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数据是程序加工处理的对象，操作则反映的是对数据的处理方法，体现的是程序功能。</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63613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3.3.1 Python程序的构成</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3" name="文本框 22"/>
          <p:cNvSpPr txBox="1"/>
          <p:nvPr/>
        </p:nvSpPr>
        <p:spPr>
          <a:xfrm>
            <a:off x="969645" y="1174750"/>
            <a:ext cx="5012055" cy="5400675"/>
          </a:xfrm>
          <a:prstGeom prst="rect">
            <a:avLst/>
          </a:prstGeom>
          <a:noFill/>
        </p:spPr>
        <p:txBody>
          <a:bodyPr wrap="square" rtlCol="0">
            <a:spAutoFit/>
          </a:bodyPr>
          <a:lstStyle/>
          <a:p>
            <a:pPr indent="0" algn="just" fontAlgn="auto">
              <a:lnSpc>
                <a:spcPct val="132000"/>
              </a:lnSpc>
              <a:spcBef>
                <a:spcPts val="0"/>
              </a:spcBef>
              <a:spcAft>
                <a:spcPts val="600"/>
              </a:spcAft>
              <a:buClr>
                <a:srgbClr val="33A936"/>
              </a:buClr>
              <a:buNone/>
            </a:pPr>
            <a:r>
              <a:rPr lang="zh-CN" altLang="en-US" b="1" dirty="0">
                <a:latin typeface="Segoe UI" panose="020B0502040204020203" pitchFamily="34" charset="0"/>
                <a:ea typeface="微软雅黑" panose="020B0503020204020204" pitchFamily="34" charset="-122"/>
                <a:cs typeface="+mn-ea"/>
                <a:sym typeface="Segoe UI" panose="020B0502040204020203" pitchFamily="34" charset="0"/>
              </a:rPr>
              <a:t>1）注释：有两种模式</a:t>
            </a:r>
          </a:p>
          <a:p>
            <a:pPr marL="342900" indent="-342900" algn="just" fontAlgn="auto">
              <a:lnSpc>
                <a:spcPct val="132000"/>
              </a:lnSpc>
              <a:spcBef>
                <a:spcPts val="0"/>
              </a:spcBef>
              <a:spcAft>
                <a:spcPts val="600"/>
              </a:spcAft>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以“#”开头进行一行内的注释；</a:t>
            </a:r>
          </a:p>
          <a:p>
            <a:pPr marL="342900" indent="-342900" algn="just" fontAlgn="auto">
              <a:lnSpc>
                <a:spcPct val="132000"/>
              </a:lnSpc>
              <a:spcBef>
                <a:spcPts val="0"/>
              </a:spcBef>
              <a:spcAft>
                <a:spcPts val="1200"/>
              </a:spcAft>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成对的3个单引号进行多行注释。</a:t>
            </a:r>
          </a:p>
          <a:p>
            <a:pPr marL="342900" indent="-342900" algn="just" fontAlgn="auto">
              <a:lnSpc>
                <a:spcPct val="132000"/>
              </a:lnSpc>
              <a:spcBef>
                <a:spcPts val="0"/>
              </a:spcBef>
              <a:spcAft>
                <a:spcPts val="600"/>
              </a:spcAft>
              <a:buClr>
                <a:srgbClr val="33A936"/>
              </a:buClr>
              <a:buNone/>
            </a:pPr>
            <a:r>
              <a:rPr lang="zh-CN" altLang="en-US" b="1" dirty="0">
                <a:latin typeface="Segoe UI" panose="020B0502040204020203" pitchFamily="34" charset="0"/>
                <a:ea typeface="微软雅黑" panose="020B0503020204020204" pitchFamily="34" charset="-122"/>
                <a:cs typeface="+mn-ea"/>
                <a:sym typeface="Segoe UI" panose="020B0502040204020203" pitchFamily="34" charset="0"/>
              </a:rPr>
              <a:t>2）库引用声明：可有可无。</a:t>
            </a:r>
          </a:p>
          <a:p>
            <a:pPr marL="342900" indent="-342900" algn="just" fontAlgn="auto">
              <a:lnSpc>
                <a:spcPct val="132000"/>
              </a:lnSpc>
              <a:spcBef>
                <a:spcPts val="0"/>
              </a:spcBef>
              <a:spcAft>
                <a:spcPts val="1200"/>
              </a:spcAft>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根据需要用import引入第三方库函数。</a:t>
            </a:r>
          </a:p>
          <a:p>
            <a:pPr marL="342900" indent="-342900" algn="just" fontAlgn="auto">
              <a:lnSpc>
                <a:spcPct val="132000"/>
              </a:lnSpc>
              <a:spcBef>
                <a:spcPts val="0"/>
              </a:spcBef>
              <a:spcAft>
                <a:spcPts val="600"/>
              </a:spcAft>
              <a:buClr>
                <a:srgbClr val="33A936"/>
              </a:buClr>
              <a:buNone/>
            </a:pPr>
            <a:r>
              <a:rPr lang="zh-CN" altLang="en-US" b="1" dirty="0">
                <a:latin typeface="Segoe UI" panose="020B0502040204020203" pitchFamily="34" charset="0"/>
                <a:ea typeface="微软雅黑" panose="020B0503020204020204" pitchFamily="34" charset="-122"/>
                <a:cs typeface="+mn-ea"/>
                <a:sym typeface="Segoe UI" panose="020B0502040204020203" pitchFamily="34" charset="0"/>
              </a:rPr>
              <a:t>3）函数：根据需要，可有可无。</a:t>
            </a:r>
          </a:p>
          <a:p>
            <a:pPr marL="342900" indent="-342900" algn="just" fontAlgn="auto">
              <a:lnSpc>
                <a:spcPct val="132000"/>
              </a:lnSpc>
              <a:spcBef>
                <a:spcPts val="0"/>
              </a:spcBef>
              <a:spcAft>
                <a:spcPts val="1200"/>
              </a:spcAft>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用“:”将函数名称与函数功能块连接成一体。</a:t>
            </a:r>
          </a:p>
          <a:p>
            <a:pPr marL="342900" indent="-342900" algn="just" fontAlgn="auto">
              <a:lnSpc>
                <a:spcPct val="132000"/>
              </a:lnSpc>
              <a:spcBef>
                <a:spcPts val="0"/>
              </a:spcBef>
              <a:spcAft>
                <a:spcPts val="600"/>
              </a:spcAft>
              <a:buClr>
                <a:srgbClr val="33A936"/>
              </a:buClr>
              <a:buNone/>
            </a:pPr>
            <a:r>
              <a:rPr lang="zh-CN" altLang="en-US" b="1" dirty="0">
                <a:latin typeface="Segoe UI" panose="020B0502040204020203" pitchFamily="34" charset="0"/>
                <a:ea typeface="微软雅黑" panose="020B0503020204020204" pitchFamily="34" charset="-122"/>
                <a:cs typeface="+mn-ea"/>
                <a:sym typeface="Segoe UI" panose="020B0502040204020203" pitchFamily="34" charset="0"/>
              </a:rPr>
              <a:t>4）程序块：包括函数和主程序。</a:t>
            </a:r>
          </a:p>
          <a:p>
            <a:pPr marL="342900" indent="-342900" algn="just" fontAlgn="auto">
              <a:lnSpc>
                <a:spcPct val="132000"/>
              </a:lnSpc>
              <a:spcBef>
                <a:spcPts val="0"/>
              </a:spcBef>
              <a:spcAft>
                <a:spcPts val="600"/>
              </a:spcAft>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Python程序通过缩进区分执行顺序，靠左的语句先执行。</a:t>
            </a:r>
          </a:p>
          <a:p>
            <a:pPr marL="342900" indent="-342900" algn="just" fontAlgn="auto">
              <a:lnSpc>
                <a:spcPct val="132000"/>
              </a:lnSpc>
              <a:spcBef>
                <a:spcPts val="0"/>
              </a:spcBef>
              <a:spcAft>
                <a:spcPts val="600"/>
              </a:spcAft>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主程序通过两种方式体现，如定义main()函数体，或最靠左的语句。</a:t>
            </a:r>
          </a:p>
        </p:txBody>
      </p:sp>
      <p:pic>
        <p:nvPicPr>
          <p:cNvPr id="4" name="图片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5880" y="1528445"/>
            <a:ext cx="5427980" cy="46932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89343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3.3.2 Python数据类型及其表示</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6" name="文本框 5"/>
          <p:cNvSpPr txBox="1"/>
          <p:nvPr/>
        </p:nvSpPr>
        <p:spPr>
          <a:xfrm>
            <a:off x="1533525" y="1468120"/>
            <a:ext cx="9695815" cy="2271395"/>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每种语言都会预先设置一些数据类型，称为内置数据类型，在程序中可以直接使用，Python语言的内置数据类型如图3-8所示。</a:t>
            </a:r>
          </a:p>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包括基本数据类型，如整型、浮点型、复数型、布尔型；以及组合型数据类型，如字符串、列表、元组、字典和集合等。</a:t>
            </a:r>
          </a:p>
        </p:txBody>
      </p:sp>
      <p:sp>
        <p:nvSpPr>
          <p:cNvPr id="21" name="椭圆 20"/>
          <p:cNvSpPr/>
          <p:nvPr/>
        </p:nvSpPr>
        <p:spPr>
          <a:xfrm>
            <a:off x="870988" y="165265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870988" y="288137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565" y="3956685"/>
            <a:ext cx="9342755" cy="212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a:extLst>
              <a:ext uri="{28A0092B-C50C-407E-A947-70E740481C1C}">
                <a14:useLocalDpi xmlns:a14="http://schemas.microsoft.com/office/drawing/2010/main" val="0"/>
              </a:ext>
            </a:extLst>
          </a:blip>
          <a:srcRect t="1" b="1"/>
          <a:stretch>
            <a:fillRect/>
          </a:stretch>
        </p:blipFill>
        <p:spPr>
          <a:xfrm>
            <a:off x="-2" y="2409883"/>
            <a:ext cx="12192000" cy="2447868"/>
          </a:xfrm>
          <a:prstGeom prst="rect">
            <a:avLst/>
          </a:prstGeom>
        </p:spPr>
      </p:pic>
      <p:sp>
        <p:nvSpPr>
          <p:cNvPr id="13" name="椭圆 12"/>
          <p:cNvSpPr/>
          <p:nvPr/>
        </p:nvSpPr>
        <p:spPr>
          <a:xfrm>
            <a:off x="7050953" y="1391767"/>
            <a:ext cx="4393565" cy="4393565"/>
          </a:xfrm>
          <a:prstGeom prst="ellipse">
            <a:avLst/>
          </a:prstGeom>
          <a:blipFill dpi="0" rotWithShape="1">
            <a:blip r:embed="rId3"/>
            <a:srcRect/>
            <a:tile tx="-603250" ty="0" sx="87000" sy="94000" flip="none" algn="ctr"/>
          </a:blipFill>
          <a:ln w="76200">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矩形 25"/>
          <p:cNvSpPr/>
          <p:nvPr/>
        </p:nvSpPr>
        <p:spPr>
          <a:xfrm>
            <a:off x="1002101" y="2584867"/>
            <a:ext cx="2162810" cy="1198880"/>
          </a:xfrm>
          <a:prstGeom prst="rect">
            <a:avLst/>
          </a:prstGeom>
        </p:spPr>
        <p:txBody>
          <a:bodyPr wrap="none">
            <a:spAutoFit/>
          </a:bodyPr>
          <a:lstStyle/>
          <a:p>
            <a:r>
              <a:rPr lang="zh-CN" altLang="en-US" sz="44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第</a:t>
            </a:r>
            <a:r>
              <a:rPr lang="en-US" altLang="zh-CN" sz="44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 </a:t>
            </a:r>
            <a:r>
              <a:rPr lang="en-US" altLang="zh-CN" sz="72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3</a:t>
            </a:r>
            <a:r>
              <a:rPr lang="en-US" altLang="zh-CN" sz="44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 </a:t>
            </a:r>
            <a:r>
              <a:rPr lang="zh-CN" altLang="en-US" sz="44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章</a:t>
            </a:r>
          </a:p>
        </p:txBody>
      </p:sp>
      <p:sp>
        <p:nvSpPr>
          <p:cNvPr id="27" name="矩形 26"/>
          <p:cNvSpPr/>
          <p:nvPr/>
        </p:nvSpPr>
        <p:spPr>
          <a:xfrm>
            <a:off x="962096" y="3782933"/>
            <a:ext cx="3954780" cy="583565"/>
          </a:xfrm>
          <a:prstGeom prst="rect">
            <a:avLst/>
          </a:prstGeom>
        </p:spPr>
        <p:txBody>
          <a:bodyPr wrap="none">
            <a:spAutoFit/>
          </a:bodyPr>
          <a:lstStyle/>
          <a:p>
            <a:pPr algn="l"/>
            <a:r>
              <a:rPr sz="32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程序设计与问题求解</a:t>
            </a:r>
          </a:p>
        </p:txBody>
      </p:sp>
      <p:sp>
        <p:nvSpPr>
          <p:cNvPr id="31" name="文本框 30"/>
          <p:cNvSpPr txBox="1"/>
          <p:nvPr/>
        </p:nvSpPr>
        <p:spPr>
          <a:xfrm>
            <a:off x="962096" y="5165238"/>
            <a:ext cx="6096000" cy="369332"/>
          </a:xfrm>
          <a:prstGeom prst="rect">
            <a:avLst/>
          </a:prstGeom>
          <a:noFill/>
        </p:spPr>
        <p:txBody>
          <a:bodyPr wrap="square">
            <a:spAutoFit/>
          </a:bodyPr>
          <a:lstStyle/>
          <a:p>
            <a:r>
              <a:rPr lang="zh-CN" altLang="en-US" sz="1800" spc="100" dirty="0">
                <a:latin typeface="Segoe UI" panose="020B0502040204020203" pitchFamily="34" charset="0"/>
                <a:ea typeface="微软雅黑" panose="020B0503020204020204" pitchFamily="34" charset="-122"/>
                <a:sym typeface="Segoe UI" panose="020B0502040204020203" pitchFamily="34" charset="0"/>
              </a:rPr>
              <a:t>西安交通大学   桂小林 教授</a:t>
            </a:r>
          </a:p>
        </p:txBody>
      </p:sp>
      <p:sp>
        <p:nvSpPr>
          <p:cNvPr id="32" name="矩形 31"/>
          <p:cNvSpPr/>
          <p:nvPr/>
        </p:nvSpPr>
        <p:spPr>
          <a:xfrm>
            <a:off x="98385" y="99200"/>
            <a:ext cx="2646878" cy="707886"/>
          </a:xfrm>
          <a:prstGeom prst="rect">
            <a:avLst/>
          </a:prstGeom>
        </p:spPr>
        <p:txBody>
          <a:bodyPr wrap="none">
            <a:spAutoFit/>
          </a:bodyPr>
          <a:lstStyle/>
          <a:p>
            <a:r>
              <a:rPr lang="zh-CN" altLang="en-US" sz="2400" b="1" dirty="0">
                <a:solidFill>
                  <a:srgbClr val="33A936"/>
                </a:solidFill>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大学计算机</a:t>
            </a:r>
          </a:p>
          <a:p>
            <a:r>
              <a:rPr lang="zh-CN" altLang="en-US" sz="16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计算思维与新一代信息技术</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03415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Python数据类型转换</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0" name="文本框 19"/>
          <p:cNvSpPr txBox="1"/>
          <p:nvPr/>
        </p:nvSpPr>
        <p:spPr>
          <a:xfrm>
            <a:off x="848360" y="1120775"/>
            <a:ext cx="10332085" cy="578485"/>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Python有多种数据类型，这些类型之间可以进行转换。</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60" y="1902460"/>
            <a:ext cx="10495280" cy="4461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03415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Python数据类型转换</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0" name="文本框 19"/>
          <p:cNvSpPr txBox="1"/>
          <p:nvPr/>
        </p:nvSpPr>
        <p:spPr>
          <a:xfrm>
            <a:off x="848360" y="1120775"/>
            <a:ext cx="10332085" cy="578485"/>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下面是命令行方式下实现数据类型转换的几个例子。</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t="7285"/>
          <a:stretch>
            <a:fillRect/>
          </a:stretch>
        </p:blipFill>
        <p:spPr bwMode="auto">
          <a:xfrm>
            <a:off x="848360" y="1870710"/>
            <a:ext cx="10413365" cy="468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t="3059"/>
          <a:stretch>
            <a:fillRect/>
          </a:stretch>
        </p:blipFill>
        <p:spPr bwMode="auto">
          <a:xfrm>
            <a:off x="1745615" y="3039110"/>
            <a:ext cx="8908415" cy="362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11596" y="139773"/>
            <a:ext cx="547433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3.3.3 Python运算符与表达式</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6" name="文本框 5"/>
          <p:cNvSpPr txBox="1"/>
          <p:nvPr/>
        </p:nvSpPr>
        <p:spPr>
          <a:xfrm>
            <a:off x="1533525" y="1179195"/>
            <a:ext cx="9695815" cy="1945640"/>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Python语言有算术运算符、关系运算符、赋值运算符、逻辑运算符、位运算符、成员运算符和身份运算符。</a:t>
            </a:r>
          </a:p>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根据采用的运算符的不同，表达式可以分为算术表达式、关系表达式、逻辑表达式、赋值表达式等。</a:t>
            </a:r>
          </a:p>
        </p:txBody>
      </p:sp>
      <p:sp>
        <p:nvSpPr>
          <p:cNvPr id="21" name="椭圆 20"/>
          <p:cNvSpPr/>
          <p:nvPr/>
        </p:nvSpPr>
        <p:spPr>
          <a:xfrm>
            <a:off x="870988" y="1363725"/>
            <a:ext cx="540000" cy="540000"/>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870988" y="2394330"/>
            <a:ext cx="540000" cy="540000"/>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89343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3.3.4 Python数据的输入和输出</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0" name="文本框 19"/>
          <p:cNvSpPr txBox="1"/>
          <p:nvPr/>
        </p:nvSpPr>
        <p:spPr>
          <a:xfrm>
            <a:off x="848360" y="1120775"/>
            <a:ext cx="10332085" cy="578485"/>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Python程序可以通过多种方式输入数据或输出数据。</a:t>
            </a:r>
          </a:p>
        </p:txBody>
      </p:sp>
      <p:cxnSp>
        <p:nvCxnSpPr>
          <p:cNvPr id="28" name="直接连接符 27"/>
          <p:cNvCxnSpPr/>
          <p:nvPr/>
        </p:nvCxnSpPr>
        <p:spPr>
          <a:xfrm>
            <a:off x="5377815" y="3286125"/>
            <a:ext cx="0" cy="266573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817245" y="3286125"/>
            <a:ext cx="4222750" cy="2803525"/>
          </a:xfrm>
          <a:prstGeom prst="rect">
            <a:avLst/>
          </a:prstGeom>
          <a:noFill/>
        </p:spPr>
        <p:txBody>
          <a:bodyPr wrap="square" rtlCol="0">
            <a:spAutoFit/>
          </a:bodyPr>
          <a:lstStyle/>
          <a:p>
            <a:pPr algn="l" fontAlgn="auto">
              <a:lnSpc>
                <a:spcPct val="132000"/>
              </a:lnSpc>
              <a:spcBef>
                <a:spcPts val="600"/>
              </a:spcBef>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Python的内置函数input()提供人机交互的数据输入功能。该函数接受一个标准输入数据，返回结果为字符串数据类型。</a:t>
            </a:r>
          </a:p>
          <a:p>
            <a:pPr marL="342900" indent="-342900" algn="l" fontAlgn="auto">
              <a:lnSpc>
                <a:spcPct val="132000"/>
              </a:lnSpc>
              <a:spcBef>
                <a:spcPts val="600"/>
              </a:spcBef>
              <a:buClr>
                <a:srgbClr val="33A936"/>
              </a:buClr>
              <a:buFont typeface="Wingdings" panose="05000000000000000000" charset="0"/>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函数语法：input([prompt])</a:t>
            </a:r>
          </a:p>
          <a:p>
            <a:pPr marL="342900" indent="-342900" algn="l" fontAlgn="auto">
              <a:lnSpc>
                <a:spcPct val="132000"/>
              </a:lnSpc>
              <a:spcBef>
                <a:spcPts val="600"/>
              </a:spcBef>
              <a:buClr>
                <a:srgbClr val="33A936"/>
              </a:buClr>
              <a:buFont typeface="Wingdings" panose="05000000000000000000" charset="0"/>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参数说明：prompt是提示信息，可以为空。提示信息需要写在一对引号之内。</a:t>
            </a:r>
          </a:p>
        </p:txBody>
      </p:sp>
      <p:sp>
        <p:nvSpPr>
          <p:cNvPr id="9" name="文本框 8"/>
          <p:cNvSpPr txBox="1"/>
          <p:nvPr/>
        </p:nvSpPr>
        <p:spPr>
          <a:xfrm>
            <a:off x="2118995" y="2334260"/>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Python数据的输入函数</a:t>
            </a:r>
          </a:p>
        </p:txBody>
      </p:sp>
      <p:sp>
        <p:nvSpPr>
          <p:cNvPr id="4" name="椭圆 3"/>
          <p:cNvSpPr/>
          <p:nvPr/>
        </p:nvSpPr>
        <p:spPr>
          <a:xfrm>
            <a:off x="817008" y="214714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1</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3738" t="11672"/>
          <a:stretch>
            <a:fillRect/>
          </a:stretch>
        </p:blipFill>
        <p:spPr bwMode="auto">
          <a:xfrm>
            <a:off x="5650865" y="4072890"/>
            <a:ext cx="5951220" cy="173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4"/>
          <p:cNvSpPr txBox="1"/>
          <p:nvPr/>
        </p:nvSpPr>
        <p:spPr>
          <a:xfrm>
            <a:off x="5551805" y="3380740"/>
            <a:ext cx="4858385" cy="497205"/>
          </a:xfrm>
          <a:prstGeom prst="rect">
            <a:avLst/>
          </a:prstGeom>
          <a:noFill/>
        </p:spPr>
        <p:txBody>
          <a:bodyPr wrap="square" rtlCol="0">
            <a:spAutoFit/>
          </a:bodyPr>
          <a:lstStyle/>
          <a:p>
            <a:pPr algn="l" fontAlgn="auto">
              <a:lnSpc>
                <a:spcPct val="132000"/>
              </a:lnSpc>
              <a:spcBef>
                <a:spcPts val="600"/>
              </a:spcBef>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下面给出几个</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input</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函数的应用实例。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89343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3.3.4 Python数据的输入和输出</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817245" y="2567940"/>
            <a:ext cx="3409315" cy="3534410"/>
          </a:xfrm>
          <a:prstGeom prst="rect">
            <a:avLst/>
          </a:prstGeom>
          <a:noFill/>
        </p:spPr>
        <p:txBody>
          <a:bodyPr wrap="square" rtlCol="0">
            <a:spAutoFit/>
          </a:bodyPr>
          <a:lstStyle/>
          <a:p>
            <a:pPr marL="342900" indent="-342900" algn="l" fontAlgn="auto">
              <a:lnSpc>
                <a:spcPct val="132000"/>
              </a:lnSpc>
              <a:spcBef>
                <a:spcPts val="600"/>
              </a:spcBef>
              <a:buClr>
                <a:srgbClr val="33A936"/>
              </a:buClr>
              <a:buFont typeface="Wingdings" panose="05000000000000000000" charset="0"/>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Python使用内置函数print()提供人机交互的输出操作。</a:t>
            </a:r>
          </a:p>
          <a:p>
            <a:pPr marL="342900" indent="-342900" algn="l" fontAlgn="auto">
              <a:lnSpc>
                <a:spcPct val="132000"/>
              </a:lnSpc>
              <a:spcBef>
                <a:spcPts val="600"/>
              </a:spcBef>
              <a:buClr>
                <a:srgbClr val="33A936"/>
              </a:buClr>
              <a:buFont typeface="Wingdings" panose="05000000000000000000" charset="0"/>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该函数按照print()括号内指定的格式模板在显示器上输出有关结果，方便程序员观察、查看和调试程序。</a:t>
            </a:r>
          </a:p>
          <a:p>
            <a:pPr marL="342900" indent="-342900" algn="l" fontAlgn="auto">
              <a:lnSpc>
                <a:spcPct val="132000"/>
              </a:lnSpc>
              <a:spcBef>
                <a:spcPts val="600"/>
              </a:spcBef>
              <a:buClr>
                <a:srgbClr val="33A936"/>
              </a:buClr>
              <a:buFont typeface="Wingdings" panose="05000000000000000000" charset="0"/>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使用print函数可以输出字符串、整数、浮点数并进行显示精度的控制。</a:t>
            </a:r>
          </a:p>
        </p:txBody>
      </p:sp>
      <p:sp>
        <p:nvSpPr>
          <p:cNvPr id="9" name="文本框 8"/>
          <p:cNvSpPr txBox="1"/>
          <p:nvPr/>
        </p:nvSpPr>
        <p:spPr>
          <a:xfrm>
            <a:off x="2118995" y="161607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Python数据的输出函数</a:t>
            </a:r>
          </a:p>
        </p:txBody>
      </p:sp>
      <p:sp>
        <p:nvSpPr>
          <p:cNvPr id="4" name="椭圆 3"/>
          <p:cNvSpPr/>
          <p:nvPr/>
        </p:nvSpPr>
        <p:spPr>
          <a:xfrm>
            <a:off x="817008" y="142896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2</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2" name="椭圆 1"/>
          <p:cNvSpPr/>
          <p:nvPr/>
        </p:nvSpPr>
        <p:spPr>
          <a:xfrm>
            <a:off x="4469473" y="3652362"/>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6" name="椭圆 5"/>
          <p:cNvSpPr/>
          <p:nvPr/>
        </p:nvSpPr>
        <p:spPr>
          <a:xfrm>
            <a:off x="6577587" y="2584911"/>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a:off x="6139180" y="2826385"/>
            <a:ext cx="0" cy="20961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136827" y="282197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0" name="直接连接符 9"/>
          <p:cNvCxnSpPr/>
          <p:nvPr/>
        </p:nvCxnSpPr>
        <p:spPr>
          <a:xfrm>
            <a:off x="6137275" y="3902075"/>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6137060" y="493144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2" name="椭圆 11"/>
          <p:cNvSpPr/>
          <p:nvPr/>
        </p:nvSpPr>
        <p:spPr>
          <a:xfrm>
            <a:off x="6577587" y="363667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椭圆 12"/>
          <p:cNvSpPr/>
          <p:nvPr/>
        </p:nvSpPr>
        <p:spPr>
          <a:xfrm>
            <a:off x="6577587" y="468823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arrow-pointing-left-circular-button_20407"/>
          <p:cNvSpPr>
            <a:spLocks noChangeAspect="1"/>
          </p:cNvSpPr>
          <p:nvPr/>
        </p:nvSpPr>
        <p:spPr bwMode="auto">
          <a:xfrm>
            <a:off x="4780619" y="3943174"/>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文本框 14"/>
          <p:cNvSpPr txBox="1"/>
          <p:nvPr/>
        </p:nvSpPr>
        <p:spPr>
          <a:xfrm>
            <a:off x="7096125" y="2416810"/>
            <a:ext cx="4512310" cy="822325"/>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print函数的基本格式为：print([输出项列表][, sep=分隔符][, end=结束符])</a:t>
            </a:r>
          </a:p>
        </p:txBody>
      </p:sp>
      <p:sp>
        <p:nvSpPr>
          <p:cNvPr id="24" name="文本框 23"/>
          <p:cNvSpPr txBox="1"/>
          <p:nvPr/>
        </p:nvSpPr>
        <p:spPr>
          <a:xfrm>
            <a:off x="7096125" y="3470275"/>
            <a:ext cx="4520565" cy="822325"/>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print函数的参数全部可以省略，如果没有参数，则输出一个空行。</a:t>
            </a:r>
          </a:p>
        </p:txBody>
      </p:sp>
      <p:sp>
        <p:nvSpPr>
          <p:cNvPr id="25" name="文本框 24"/>
          <p:cNvSpPr txBox="1"/>
          <p:nvPr/>
        </p:nvSpPr>
        <p:spPr>
          <a:xfrm>
            <a:off x="7096125" y="4697095"/>
            <a:ext cx="4511675" cy="1985010"/>
          </a:xfrm>
          <a:prstGeom prst="rect">
            <a:avLst/>
          </a:prstGeom>
          <a:noFill/>
        </p:spPr>
        <p:txBody>
          <a:bodyPr wrap="square" rtlCol="0">
            <a:spAutoFit/>
          </a:bodyPr>
          <a:lstStyle/>
          <a:p>
            <a:pPr algn="l" fontAlgn="auto">
              <a:lnSpc>
                <a:spcPct val="132000"/>
              </a:lnSpc>
              <a:spcBef>
                <a:spcPts val="600"/>
              </a:spcBef>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print函数中括号内部的各参数说明如下：</a:t>
            </a:r>
          </a:p>
          <a:p>
            <a:pPr marL="285750" indent="-285750" algn="l" fontAlgn="auto">
              <a:lnSpc>
                <a:spcPct val="132000"/>
              </a:lnSpc>
              <a:spcBef>
                <a:spcPts val="600"/>
              </a:spcBef>
              <a:buClr>
                <a:srgbClr val="33A936"/>
              </a:buClr>
              <a:buFont typeface="Wingdings" panose="05000000000000000000" charset="0"/>
              <a:buChar char="p"/>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输出项列表是以逗号分隔的表达式；</a:t>
            </a:r>
          </a:p>
          <a:p>
            <a:pPr marL="285750" indent="-285750" algn="l" fontAlgn="auto">
              <a:lnSpc>
                <a:spcPct val="132000"/>
              </a:lnSpc>
              <a:spcBef>
                <a:spcPts val="600"/>
              </a:spcBef>
              <a:buClr>
                <a:srgbClr val="33A936"/>
              </a:buClr>
              <a:buFont typeface="Wingdings" panose="05000000000000000000" charset="0"/>
              <a:buChar char="p"/>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sep表示各个输出项间的分隔符，如果没有给出则缺省为空格；</a:t>
            </a:r>
          </a:p>
          <a:p>
            <a:pPr marL="285750" indent="-285750" algn="l" fontAlgn="auto">
              <a:lnSpc>
                <a:spcPct val="132000"/>
              </a:lnSpc>
              <a:spcBef>
                <a:spcPts val="600"/>
              </a:spcBef>
              <a:buClr>
                <a:srgbClr val="33A936"/>
              </a:buClr>
              <a:buFont typeface="Wingdings" panose="05000000000000000000" charset="0"/>
              <a:buChar char="p"/>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end表示输出的结束符，默认为换行符。</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89343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3.3.4 Python数据的输入和输出</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1332230" y="1304925"/>
            <a:ext cx="9923145" cy="3111500"/>
          </a:xfrm>
          <a:prstGeom prst="rect">
            <a:avLst/>
          </a:prstGeom>
          <a:noFill/>
        </p:spPr>
        <p:txBody>
          <a:bodyPr wrap="square" rtlCol="0">
            <a:spAutoFit/>
          </a:bodyPr>
          <a:lstStyle/>
          <a:p>
            <a:pPr marL="342900" indent="-342900" algn="l" fontAlgn="auto">
              <a:lnSpc>
                <a:spcPct val="132000"/>
              </a:lnSpc>
              <a:spcBef>
                <a:spcPts val="600"/>
              </a:spcBef>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&gt;&gt;&gt; print("输出字符串！")	# 输出一个字符串，一般用于提示。	</a:t>
            </a:r>
          </a:p>
          <a:p>
            <a:pPr marL="342900" indent="-342900" algn="l" fontAlgn="auto">
              <a:lnSpc>
                <a:spcPct val="132000"/>
              </a:lnSpc>
              <a:spcBef>
                <a:spcPts val="600"/>
              </a:spcBef>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输出字符串！	</a:t>
            </a:r>
          </a:p>
          <a:p>
            <a:pPr marL="342900" indent="-342900" algn="l" fontAlgn="auto">
              <a:lnSpc>
                <a:spcPct val="132000"/>
              </a:lnSpc>
              <a:spcBef>
                <a:spcPts val="600"/>
              </a:spcBef>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&gt;&gt;&gt; pi = 3.1415926		# 变量赋值</a:t>
            </a:r>
          </a:p>
          <a:p>
            <a:pPr marL="342900" indent="-342900" algn="l" fontAlgn="auto">
              <a:lnSpc>
                <a:spcPct val="132000"/>
              </a:lnSpc>
              <a:spcBef>
                <a:spcPts val="600"/>
              </a:spcBef>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&gt;&gt;&gt; print("pi = ", pi)	    </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	</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 输出提示信息“pi=”和变量pi的值</a:t>
            </a:r>
          </a:p>
          <a:p>
            <a:pPr marL="342900" indent="-342900" algn="l" fontAlgn="auto">
              <a:lnSpc>
                <a:spcPct val="132000"/>
              </a:lnSpc>
              <a:spcBef>
                <a:spcPts val="600"/>
              </a:spcBef>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pi =  3.1415926</a:t>
            </a:r>
          </a:p>
          <a:p>
            <a:pPr marL="342900" indent="-342900" algn="l" fontAlgn="auto">
              <a:lnSpc>
                <a:spcPct val="132000"/>
              </a:lnSpc>
              <a:spcBef>
                <a:spcPts val="600"/>
              </a:spcBef>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&gt;&gt;&gt; print(pi*pi*100)	    </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	</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 输出一个表达式的计算结果	</a:t>
            </a:r>
          </a:p>
          <a:p>
            <a:pPr marL="342900" indent="-342900" algn="l" fontAlgn="auto">
              <a:lnSpc>
                <a:spcPct val="132000"/>
              </a:lnSpc>
              <a:spcBef>
                <a:spcPts val="600"/>
              </a:spcBef>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986.9604064374761</a:t>
            </a:r>
          </a:p>
        </p:txBody>
      </p:sp>
      <p:sp>
        <p:nvSpPr>
          <p:cNvPr id="5" name="矩形 4"/>
          <p:cNvSpPr/>
          <p:nvPr/>
        </p:nvSpPr>
        <p:spPr>
          <a:xfrm>
            <a:off x="863600" y="4710430"/>
            <a:ext cx="10190480" cy="140970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文本框 17"/>
          <p:cNvSpPr txBox="1"/>
          <p:nvPr/>
        </p:nvSpPr>
        <p:spPr>
          <a:xfrm>
            <a:off x="1033145" y="4826635"/>
            <a:ext cx="9735820" cy="1187450"/>
          </a:xfrm>
          <a:prstGeom prst="rect">
            <a:avLst/>
          </a:prstGeom>
          <a:noFill/>
        </p:spPr>
        <p:txBody>
          <a:bodyPr wrap="square" rtlCol="0">
            <a:spAutoFit/>
          </a:bodyPr>
          <a:lstStyle/>
          <a:p>
            <a:pPr algn="ct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为了使得输出结果更加美观和规范化，例如，明确保留小数的位数、控制每行输出宽度等，可以使用格式化的print函数控制输出的格式。Python有三种方式控制格式输出：“%”方式、format()方式、f-string方式。</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89343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3.3.5 Python字符串和列表运算</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0" name="文本框 19"/>
          <p:cNvSpPr txBox="1"/>
          <p:nvPr/>
        </p:nvSpPr>
        <p:spPr>
          <a:xfrm>
            <a:off x="848360" y="1120775"/>
            <a:ext cx="10332085" cy="1065530"/>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在Python中，字符串和列表是使用较多的数据类型，下面对它们的主要操作函数进行简要介绍。</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490" y="2245995"/>
            <a:ext cx="9051290" cy="424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89343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3.3.4 Python数据的输入和输出</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817245" y="2567940"/>
            <a:ext cx="3571240" cy="3457575"/>
          </a:xfrm>
          <a:prstGeom prst="rect">
            <a:avLst/>
          </a:prstGeom>
          <a:noFill/>
        </p:spPr>
        <p:txBody>
          <a:bodyPr wrap="square" rtlCol="0">
            <a:spAutoFit/>
          </a:bodyPr>
          <a:lstStyle/>
          <a:p>
            <a:pPr marL="342900" indent="-342900" algn="l" fontAlgn="auto">
              <a:lnSpc>
                <a:spcPct val="132000"/>
              </a:lnSpc>
              <a:spcBef>
                <a:spcPts val="600"/>
              </a:spcBef>
              <a:buClr>
                <a:srgbClr val="33A936"/>
              </a:buClr>
              <a:buFont typeface="Wingdings" panose="05000000000000000000" charset="0"/>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在Python中，列表是使用较多的数据类型，它用方括号“[]”进行列举。</a:t>
            </a:r>
          </a:p>
          <a:p>
            <a:pPr marL="342900" indent="-342900" algn="l" fontAlgn="auto">
              <a:lnSpc>
                <a:spcPct val="132000"/>
              </a:lnSpc>
              <a:spcBef>
                <a:spcPts val="600"/>
              </a:spcBef>
              <a:buClr>
                <a:srgbClr val="33A936"/>
              </a:buClr>
              <a:buFont typeface="Wingdings" panose="05000000000000000000" charset="0"/>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其作用类似于C语言的数组，但与C语言数组元素必须同类不同，Python中的同一个列表中的元素可以不同类型，如字符串、整型、浮点型等，甚至还可以是一个列表型数据。</a:t>
            </a:r>
          </a:p>
        </p:txBody>
      </p:sp>
      <p:sp>
        <p:nvSpPr>
          <p:cNvPr id="9" name="文本框 8"/>
          <p:cNvSpPr txBox="1"/>
          <p:nvPr/>
        </p:nvSpPr>
        <p:spPr>
          <a:xfrm>
            <a:off x="2118995" y="161607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列表运算</a:t>
            </a:r>
          </a:p>
        </p:txBody>
      </p:sp>
      <p:sp>
        <p:nvSpPr>
          <p:cNvPr id="4" name="椭圆 3"/>
          <p:cNvSpPr/>
          <p:nvPr/>
        </p:nvSpPr>
        <p:spPr>
          <a:xfrm>
            <a:off x="817008" y="142896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2</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2" name="椭圆 1"/>
          <p:cNvSpPr/>
          <p:nvPr/>
        </p:nvSpPr>
        <p:spPr>
          <a:xfrm>
            <a:off x="4469473" y="3652362"/>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6" name="椭圆 5"/>
          <p:cNvSpPr/>
          <p:nvPr/>
        </p:nvSpPr>
        <p:spPr>
          <a:xfrm>
            <a:off x="6445507" y="3005916"/>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a:off x="6007100" y="3247390"/>
            <a:ext cx="0" cy="20961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04747" y="3242977"/>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0" name="直接连接符 9"/>
          <p:cNvCxnSpPr/>
          <p:nvPr/>
        </p:nvCxnSpPr>
        <p:spPr>
          <a:xfrm>
            <a:off x="6005195" y="4323080"/>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6004980" y="5352447"/>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2" name="椭圆 11"/>
          <p:cNvSpPr/>
          <p:nvPr/>
        </p:nvSpPr>
        <p:spPr>
          <a:xfrm>
            <a:off x="6445507" y="4057682"/>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椭圆 12"/>
          <p:cNvSpPr/>
          <p:nvPr/>
        </p:nvSpPr>
        <p:spPr>
          <a:xfrm>
            <a:off x="6445507" y="5109242"/>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arrow-pointing-left-circular-button_20407"/>
          <p:cNvSpPr>
            <a:spLocks noChangeAspect="1"/>
          </p:cNvSpPr>
          <p:nvPr/>
        </p:nvSpPr>
        <p:spPr bwMode="auto">
          <a:xfrm>
            <a:off x="4780619" y="3943174"/>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文本框 14"/>
          <p:cNvSpPr txBox="1"/>
          <p:nvPr/>
        </p:nvSpPr>
        <p:spPr>
          <a:xfrm>
            <a:off x="6964045" y="2837815"/>
            <a:ext cx="4512310" cy="1187450"/>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可以直接利用“[]”建立列表。例如，使用lstable=[]建立空列表，使用lstable=[1,2,3]建立包含3个元素的列表。</a:t>
            </a:r>
          </a:p>
        </p:txBody>
      </p:sp>
      <p:sp>
        <p:nvSpPr>
          <p:cNvPr id="24" name="文本框 23"/>
          <p:cNvSpPr txBox="1"/>
          <p:nvPr/>
        </p:nvSpPr>
        <p:spPr>
          <a:xfrm>
            <a:off x="6964045" y="3973830"/>
            <a:ext cx="4520565" cy="822325"/>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为了方便和快捷地建立列表，Python支持使用list()函数建立列表。</a:t>
            </a:r>
          </a:p>
        </p:txBody>
      </p:sp>
      <p:sp>
        <p:nvSpPr>
          <p:cNvPr id="25" name="文本框 24"/>
          <p:cNvSpPr txBox="1"/>
          <p:nvPr/>
        </p:nvSpPr>
        <p:spPr>
          <a:xfrm>
            <a:off x="6964045" y="5002530"/>
            <a:ext cx="4511675" cy="822325"/>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例如，lst=list()生成空列表，使用lst=list(“hello”)生成5个字符的列表等。</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 name="文本框 4"/>
          <p:cNvSpPr txBox="1"/>
          <p:nvPr/>
        </p:nvSpPr>
        <p:spPr>
          <a:xfrm>
            <a:off x="6515735" y="2226945"/>
            <a:ext cx="3688715" cy="497205"/>
          </a:xfrm>
          <a:prstGeom prst="rect">
            <a:avLst/>
          </a:prstGeom>
          <a:noFill/>
        </p:spPr>
        <p:txBody>
          <a:bodyPr wrap="square" rtlCol="0">
            <a:spAutoFit/>
          </a:bodyPr>
          <a:lstStyle/>
          <a:p>
            <a:pPr algn="l" fontAlgn="auto">
              <a:lnSpc>
                <a:spcPct val="132000"/>
              </a:lnSpc>
            </a:pPr>
            <a:r>
              <a:rPr lang="zh-CN" altLang="en-US" sz="2000" b="1" dirty="0">
                <a:latin typeface="Segoe UI" panose="020B0502040204020203" pitchFamily="34" charset="0"/>
                <a:ea typeface="微软雅黑" panose="020B0503020204020204" pitchFamily="34" charset="-122"/>
                <a:cs typeface="+mn-ea"/>
                <a:sym typeface="Segoe UI" panose="020B0502040204020203" pitchFamily="34" charset="0"/>
              </a:rPr>
              <a:t>（1）列表的建立</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89343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3.3.4 Python数据的输入和输出</a:t>
            </a:r>
          </a:p>
        </p:txBody>
      </p:sp>
      <p:sp>
        <p:nvSpPr>
          <p:cNvPr id="29" name="矩形 28"/>
          <p:cNvSpPr/>
          <p:nvPr/>
        </p:nvSpPr>
        <p:spPr>
          <a:xfrm>
            <a:off x="358140" y="702371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 name="矩形 1"/>
          <p:cNvSpPr/>
          <p:nvPr/>
        </p:nvSpPr>
        <p:spPr>
          <a:xfrm>
            <a:off x="485140" y="715071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8" name="椭圆 7"/>
          <p:cNvSpPr/>
          <p:nvPr/>
        </p:nvSpPr>
        <p:spPr>
          <a:xfrm>
            <a:off x="803908" y="153627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12" name="椭圆 11"/>
          <p:cNvSpPr/>
          <p:nvPr/>
        </p:nvSpPr>
        <p:spPr>
          <a:xfrm>
            <a:off x="6230698" y="153627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36" y="1509440"/>
            <a:ext cx="914275" cy="914275"/>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789" y="1702765"/>
            <a:ext cx="720950" cy="720950"/>
          </a:xfrm>
          <a:prstGeom prst="rect">
            <a:avLst/>
          </a:prstGeom>
        </p:spPr>
      </p:pic>
      <p:sp>
        <p:nvSpPr>
          <p:cNvPr id="4" name="文本占位符 1"/>
          <p:cNvSpPr>
            <a:spLocks noGrp="1"/>
          </p:cNvSpPr>
          <p:nvPr/>
        </p:nvSpPr>
        <p:spPr>
          <a:xfrm>
            <a:off x="2059305" y="1581785"/>
            <a:ext cx="3544570" cy="22180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sz="1800" b="1" dirty="0">
                <a:latin typeface="微软雅黑" panose="020B0503020204020204" pitchFamily="34" charset="-122"/>
                <a:ea typeface="微软雅黑" panose="020B0503020204020204" pitchFamily="34" charset="-122"/>
                <a:cs typeface="微软雅黑" panose="020B0503020204020204" pitchFamily="34" charset="-122"/>
              </a:rPr>
              <a:t>（2）列表的访问</a:t>
            </a:r>
          </a:p>
          <a:p>
            <a:pPr marL="0" indent="0" fontAlgn="auto">
              <a:lnSpc>
                <a:spcPct val="132000"/>
              </a:lnSpc>
              <a:buNone/>
            </a:pPr>
            <a:r>
              <a:rPr sz="1800" dirty="0">
                <a:latin typeface="微软雅黑" panose="020B0503020204020204" pitchFamily="34" charset="-122"/>
                <a:ea typeface="微软雅黑" panose="020B0503020204020204" pitchFamily="34" charset="-122"/>
                <a:cs typeface="微软雅黑" panose="020B0503020204020204" pitchFamily="34" charset="-122"/>
              </a:rPr>
              <a:t>Python列表中的元素可以使用整数编号进行访问，从左到右依次为0,1,2，或从右到左依次为-1，-2，-3，依次类推。</a:t>
            </a:r>
          </a:p>
        </p:txBody>
      </p:sp>
      <p:sp>
        <p:nvSpPr>
          <p:cNvPr id="5" name="文本占位符 1"/>
          <p:cNvSpPr>
            <a:spLocks noGrp="1"/>
          </p:cNvSpPr>
          <p:nvPr/>
        </p:nvSpPr>
        <p:spPr>
          <a:xfrm>
            <a:off x="7620000" y="1536065"/>
            <a:ext cx="3544570" cy="36487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sz="1800" b="1" dirty="0">
                <a:latin typeface="微软雅黑" panose="020B0503020204020204" pitchFamily="34" charset="-122"/>
                <a:ea typeface="微软雅黑" panose="020B0503020204020204" pitchFamily="34" charset="-122"/>
                <a:cs typeface="微软雅黑" panose="020B0503020204020204" pitchFamily="34" charset="-122"/>
                <a:sym typeface="+mn-ea"/>
              </a:rPr>
              <a:t>（3）列表的运算函数</a:t>
            </a:r>
          </a:p>
          <a:p>
            <a:pPr marL="0" indent="0" fontAlgn="auto">
              <a:lnSpc>
                <a:spcPct val="132000"/>
              </a:lnSpc>
              <a:buNone/>
            </a:pPr>
            <a:r>
              <a:rPr sz="1800" dirty="0">
                <a:latin typeface="微软雅黑" panose="020B0503020204020204" pitchFamily="34" charset="-122"/>
                <a:ea typeface="微软雅黑" panose="020B0503020204020204" pitchFamily="34" charset="-122"/>
                <a:cs typeface="微软雅黑" panose="020B0503020204020204" pitchFamily="34" charset="-122"/>
                <a:sym typeface="+mn-ea"/>
              </a:rPr>
              <a:t>跟字符串类似，列表也有连接运算“+”、复制运算“*”、测试运算“in”，此外，列表特还有删除操作“del”、统计函数（max、min、sum）和排序函数sorted等。Python的列表操作函数如表3-11 所示</a:t>
            </a:r>
          </a:p>
        </p:txBody>
      </p:sp>
      <p:sp>
        <p:nvSpPr>
          <p:cNvPr id="6" name="文本占位符 1"/>
          <p:cNvSpPr>
            <a:spLocks noGrp="1"/>
          </p:cNvSpPr>
          <p:nvPr/>
        </p:nvSpPr>
        <p:spPr>
          <a:xfrm>
            <a:off x="803910" y="5106670"/>
            <a:ext cx="8816975" cy="1453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spcBef>
                <a:spcPts val="0"/>
              </a:spcBef>
              <a:buNone/>
            </a:pPr>
            <a:r>
              <a:rPr sz="1600" dirty="0">
                <a:latin typeface="微软雅黑" panose="020B0503020204020204" pitchFamily="34" charset="-122"/>
                <a:ea typeface="微软雅黑" panose="020B0503020204020204" pitchFamily="34" charset="-122"/>
                <a:cs typeface="微软雅黑" panose="020B0503020204020204" pitchFamily="34" charset="-122"/>
              </a:rPr>
              <a:t>&gt;&gt;&gt; logic = [0, 1]					# 创建一个列表logic</a:t>
            </a:r>
          </a:p>
          <a:p>
            <a:pPr marL="0" indent="0" fontAlgn="auto">
              <a:lnSpc>
                <a:spcPct val="132000"/>
              </a:lnSpc>
              <a:spcBef>
                <a:spcPts val="0"/>
              </a:spcBef>
              <a:buNone/>
            </a:pPr>
            <a:r>
              <a:rPr sz="1600" dirty="0">
                <a:latin typeface="微软雅黑" panose="020B0503020204020204" pitchFamily="34" charset="-122"/>
                <a:ea typeface="微软雅黑" panose="020B0503020204020204" pitchFamily="34" charset="-122"/>
                <a:cs typeface="微软雅黑" panose="020B0503020204020204" pitchFamily="34" charset="-122"/>
              </a:rPr>
              <a:t>&gt;&gt;&gt; Name=['Gui',"Liu","Ma,Wang", 99, 0xA9, logic]	# 创建一个列表Name</a:t>
            </a:r>
          </a:p>
          <a:p>
            <a:pPr marL="0" indent="0" fontAlgn="auto">
              <a:lnSpc>
                <a:spcPct val="132000"/>
              </a:lnSpc>
              <a:spcBef>
                <a:spcPts val="0"/>
              </a:spcBef>
              <a:buNone/>
            </a:pPr>
            <a:r>
              <a:rPr sz="1600" dirty="0">
                <a:latin typeface="微软雅黑" panose="020B0503020204020204" pitchFamily="34" charset="-122"/>
                <a:ea typeface="微软雅黑" panose="020B0503020204020204" pitchFamily="34" charset="-122"/>
                <a:cs typeface="微软雅黑" panose="020B0503020204020204" pitchFamily="34" charset="-122"/>
              </a:rPr>
              <a:t>&gt;&gt;&gt; print(Name[0], Name[4], Name[5])  	</a:t>
            </a:r>
            <a:r>
              <a:rPr lang="en-US" sz="1600" dirty="0">
                <a:latin typeface="微软雅黑" panose="020B0503020204020204" pitchFamily="34" charset="-122"/>
                <a:ea typeface="微软雅黑" panose="020B0503020204020204" pitchFamily="34" charset="-122"/>
                <a:cs typeface="微软雅黑" panose="020B0503020204020204" pitchFamily="34" charset="-122"/>
              </a:rPr>
              <a:t>	</a:t>
            </a:r>
            <a:r>
              <a:rPr sz="1600" dirty="0">
                <a:latin typeface="微软雅黑" panose="020B0503020204020204" pitchFamily="34" charset="-122"/>
                <a:ea typeface="微软雅黑" panose="020B0503020204020204" pitchFamily="34" charset="-122"/>
                <a:cs typeface="微软雅黑" panose="020B0503020204020204" pitchFamily="34" charset="-122"/>
              </a:rPr>
              <a:t># 输出列表Name的第0,4,5个元素</a:t>
            </a:r>
          </a:p>
          <a:p>
            <a:pPr marL="0" indent="0" fontAlgn="auto">
              <a:lnSpc>
                <a:spcPct val="132000"/>
              </a:lnSpc>
              <a:spcBef>
                <a:spcPts val="0"/>
              </a:spcBef>
              <a:buNone/>
            </a:pPr>
            <a:r>
              <a:rPr sz="1600" dirty="0">
                <a:latin typeface="微软雅黑" panose="020B0503020204020204" pitchFamily="34" charset="-122"/>
                <a:ea typeface="微软雅黑" panose="020B0503020204020204" pitchFamily="34" charset="-122"/>
                <a:cs typeface="微软雅黑" panose="020B0503020204020204" pitchFamily="34" charset="-122"/>
              </a:rPr>
              <a:t>Gui 169 [0, 1]					# 输出三个元素的结果</a:t>
            </a:r>
          </a:p>
        </p:txBody>
      </p:sp>
      <p:cxnSp>
        <p:nvCxnSpPr>
          <p:cNvPr id="7" name="直接连接符 6"/>
          <p:cNvCxnSpPr/>
          <p:nvPr/>
        </p:nvCxnSpPr>
        <p:spPr>
          <a:xfrm>
            <a:off x="1000125" y="4834890"/>
            <a:ext cx="6548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3552190" y="3663950"/>
            <a:ext cx="0" cy="977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89343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3.3.4 Python数据的输入和输出</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830" y="1163320"/>
            <a:ext cx="9068435" cy="276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660" y="4270375"/>
            <a:ext cx="4728845" cy="236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539230" y="5992495"/>
            <a:ext cx="5680710" cy="575310"/>
          </a:xfrm>
          <a:prstGeom prst="rect">
            <a:avLst/>
          </a:prstGeom>
          <a:solidFill>
            <a:srgbClr val="00C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11596" y="139773"/>
            <a:ext cx="2929255" cy="583565"/>
          </a:xfrm>
          <a:prstGeom prst="rect">
            <a:avLst/>
          </a:prstGeom>
        </p:spPr>
        <p:txBody>
          <a:bodyPr wrap="none">
            <a:spAutoFit/>
          </a:bodyPr>
          <a:lstStyle/>
          <a:p>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第</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章学习目标</a:t>
            </a:r>
          </a:p>
        </p:txBody>
      </p:sp>
      <p:sp>
        <p:nvSpPr>
          <p:cNvPr id="70" name="椭圆 69"/>
          <p:cNvSpPr/>
          <p:nvPr/>
        </p:nvSpPr>
        <p:spPr>
          <a:xfrm>
            <a:off x="914479" y="1388734"/>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1</a:t>
            </a: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1" name="文本框 30"/>
          <p:cNvSpPr txBox="1"/>
          <p:nvPr/>
        </p:nvSpPr>
        <p:spPr>
          <a:xfrm>
            <a:off x="1647825" y="1322705"/>
            <a:ext cx="9699625" cy="5061585"/>
          </a:xfrm>
          <a:prstGeom prst="rect">
            <a:avLst/>
          </a:prstGeom>
          <a:noFill/>
        </p:spPr>
        <p:txBody>
          <a:bodyPr wrap="square">
            <a:spAutoFit/>
          </a:bodyPr>
          <a:lstStyle/>
          <a:p>
            <a:pPr fontAlgn="auto">
              <a:lnSpc>
                <a:spcPct val="132000"/>
              </a:lnSpc>
              <a:spcBef>
                <a:spcPts val="1800"/>
              </a:spcBef>
              <a:spcAft>
                <a:spcPts val="600"/>
              </a:spcAft>
            </a:pPr>
            <a:r>
              <a:rPr lang="zh-CN" altLang="en-US" sz="2200" dirty="0">
                <a:latin typeface="微软雅黑" panose="020B0503020204020204" pitchFamily="34" charset="-122"/>
                <a:ea typeface="微软雅黑" panose="020B0503020204020204" pitchFamily="34" charset="-122"/>
              </a:rPr>
              <a:t>理解指令、程序、程序语言的概念及其关系。</a:t>
            </a:r>
          </a:p>
          <a:p>
            <a:pPr fontAlgn="auto">
              <a:lnSpc>
                <a:spcPct val="132000"/>
              </a:lnSpc>
              <a:spcBef>
                <a:spcPts val="1800"/>
              </a:spcBef>
              <a:spcAft>
                <a:spcPts val="600"/>
              </a:spcAft>
            </a:pPr>
            <a:r>
              <a:rPr lang="zh-CN" altLang="en-US" sz="2200" dirty="0">
                <a:latin typeface="微软雅黑" panose="020B0503020204020204" pitchFamily="34" charset="-122"/>
                <a:ea typeface="微软雅黑" panose="020B0503020204020204" pitchFamily="34" charset="-122"/>
              </a:rPr>
              <a:t>理解不同程序语言的优缺点，能够根据需要选择合适的编程语言和编程环境。</a:t>
            </a:r>
          </a:p>
          <a:p>
            <a:pPr fontAlgn="auto">
              <a:lnSpc>
                <a:spcPct val="132000"/>
              </a:lnSpc>
              <a:spcBef>
                <a:spcPts val="1800"/>
              </a:spcBef>
              <a:spcAft>
                <a:spcPts val="600"/>
              </a:spcAft>
            </a:pPr>
            <a:r>
              <a:rPr lang="zh-CN" altLang="en-US" sz="2200" dirty="0">
                <a:latin typeface="微软雅黑" panose="020B0503020204020204" pitchFamily="34" charset="-122"/>
                <a:ea typeface="微软雅黑" panose="020B0503020204020204" pitchFamily="34" charset="-122"/>
              </a:rPr>
              <a:t>掌握</a:t>
            </a:r>
            <a:r>
              <a:rPr lang="en-US" altLang="zh-CN" sz="2200" dirty="0">
                <a:latin typeface="微软雅黑" panose="020B0503020204020204" pitchFamily="34" charset="-122"/>
                <a:ea typeface="微软雅黑" panose="020B0503020204020204" pitchFamily="34" charset="-122"/>
                <a:sym typeface="+mn-ea"/>
              </a:rPr>
              <a:t>Python</a:t>
            </a:r>
            <a:r>
              <a:rPr lang="zh-CN" altLang="en-US" sz="2200" dirty="0">
                <a:latin typeface="微软雅黑" panose="020B0503020204020204" pitchFamily="34" charset="-122"/>
                <a:ea typeface="微软雅黑" panose="020B0503020204020204" pitchFamily="34" charset="-122"/>
                <a:sym typeface="+mn-ea"/>
              </a:rPr>
              <a:t>的基本语法，包括运算符和表达式、字符串和列表的使用。</a:t>
            </a:r>
            <a:endParaRPr lang="zh-CN" altLang="en-US" sz="2200" dirty="0">
              <a:latin typeface="微软雅黑" panose="020B0503020204020204" pitchFamily="34" charset="-122"/>
              <a:ea typeface="微软雅黑" panose="020B0503020204020204" pitchFamily="34" charset="-122"/>
            </a:endParaRPr>
          </a:p>
          <a:p>
            <a:pPr fontAlgn="auto">
              <a:lnSpc>
                <a:spcPct val="132000"/>
              </a:lnSpc>
              <a:spcBef>
                <a:spcPts val="1800"/>
              </a:spcBef>
              <a:spcAft>
                <a:spcPts val="600"/>
              </a:spcAft>
            </a:pPr>
            <a:r>
              <a:rPr lang="zh-CN" altLang="en-US" sz="2200" dirty="0">
                <a:latin typeface="微软雅黑" panose="020B0503020204020204" pitchFamily="34" charset="-122"/>
                <a:ea typeface="微软雅黑" panose="020B0503020204020204" pitchFamily="34" charset="-122"/>
              </a:rPr>
              <a:t>能够使用</a:t>
            </a:r>
            <a:r>
              <a:rPr lang="en-US" altLang="zh-CN" sz="2200" dirty="0">
                <a:latin typeface="微软雅黑" panose="020B0503020204020204" pitchFamily="34" charset="-122"/>
                <a:ea typeface="微软雅黑" panose="020B0503020204020204" pitchFamily="34" charset="-122"/>
              </a:rPr>
              <a:t>Python</a:t>
            </a:r>
            <a:r>
              <a:rPr lang="zh-CN" altLang="en-US" sz="2200" dirty="0">
                <a:latin typeface="微软雅黑" panose="020B0503020204020204" pitchFamily="34" charset="-122"/>
                <a:ea typeface="微软雅黑" panose="020B0503020204020204" pitchFamily="34" charset="-122"/>
              </a:rPr>
              <a:t>语句进行简单的程序设计。</a:t>
            </a:r>
          </a:p>
          <a:p>
            <a:pPr fontAlgn="auto">
              <a:lnSpc>
                <a:spcPct val="132000"/>
              </a:lnSpc>
              <a:spcBef>
                <a:spcPts val="1800"/>
              </a:spcBef>
              <a:spcAft>
                <a:spcPts val="600"/>
              </a:spcAft>
            </a:pPr>
            <a:r>
              <a:rPr lang="zh-CN" altLang="en-US" sz="2200" dirty="0">
                <a:latin typeface="微软雅黑" panose="020B0503020204020204" pitchFamily="34" charset="-122"/>
                <a:ea typeface="微软雅黑" panose="020B0503020204020204" pitchFamily="34" charset="-122"/>
              </a:rPr>
              <a:t>理解流程图的基本结构及其在问题求解中的应用。</a:t>
            </a:r>
          </a:p>
          <a:p>
            <a:pPr fontAlgn="auto">
              <a:lnSpc>
                <a:spcPct val="132000"/>
              </a:lnSpc>
              <a:spcBef>
                <a:spcPts val="1800"/>
              </a:spcBef>
              <a:spcAft>
                <a:spcPts val="600"/>
              </a:spcAft>
            </a:pPr>
            <a:r>
              <a:rPr lang="zh-CN" altLang="en-US" sz="2200" dirty="0">
                <a:latin typeface="微软雅黑" panose="020B0503020204020204" pitchFamily="34" charset="-122"/>
                <a:ea typeface="微软雅黑" panose="020B0503020204020204" pitchFamily="34" charset="-122"/>
              </a:rPr>
              <a:t>能够通过问题抽象、数据结构与算法、程序编码与调试对实际问题进行求解。</a:t>
            </a:r>
          </a:p>
          <a:p>
            <a:pPr fontAlgn="auto">
              <a:lnSpc>
                <a:spcPct val="132000"/>
              </a:lnSpc>
              <a:spcBef>
                <a:spcPts val="1800"/>
              </a:spcBef>
              <a:spcAft>
                <a:spcPts val="600"/>
              </a:spcAft>
            </a:pPr>
            <a:r>
              <a:rPr lang="zh-CN" altLang="en-US" sz="2200" dirty="0">
                <a:latin typeface="微软雅黑" panose="020B0503020204020204" pitchFamily="34" charset="-122"/>
                <a:ea typeface="微软雅黑" panose="020B0503020204020204" pitchFamily="34" charset="-122"/>
              </a:rPr>
              <a:t>掌握</a:t>
            </a:r>
            <a:r>
              <a:rPr lang="en-US" altLang="zh-CN" sz="2200" dirty="0">
                <a:latin typeface="微软雅黑" panose="020B0503020204020204" pitchFamily="34" charset="-122"/>
                <a:ea typeface="微软雅黑" panose="020B0503020204020204" pitchFamily="34" charset="-122"/>
              </a:rPr>
              <a:t>Python</a:t>
            </a:r>
            <a:r>
              <a:rPr lang="zh-CN" altLang="en-US" sz="2200" dirty="0">
                <a:latin typeface="微软雅黑" panose="020B0503020204020204" pitchFamily="34" charset="-122"/>
                <a:ea typeface="微软雅黑" panose="020B0503020204020204" pitchFamily="34" charset="-122"/>
              </a:rPr>
              <a:t>函数和库的使用，能够实现递推、递归、枚举、贪心和排序算法。</a:t>
            </a:r>
          </a:p>
        </p:txBody>
      </p:sp>
      <p:sp>
        <p:nvSpPr>
          <p:cNvPr id="32" name="椭圆 31"/>
          <p:cNvSpPr/>
          <p:nvPr/>
        </p:nvSpPr>
        <p:spPr>
          <a:xfrm>
            <a:off x="914479" y="2093584"/>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2</a:t>
            </a: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3" name="椭圆 32"/>
          <p:cNvSpPr/>
          <p:nvPr/>
        </p:nvSpPr>
        <p:spPr>
          <a:xfrm>
            <a:off x="914479" y="2827009"/>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3</a:t>
            </a: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4" name="椭圆 33"/>
          <p:cNvSpPr/>
          <p:nvPr/>
        </p:nvSpPr>
        <p:spPr>
          <a:xfrm>
            <a:off x="914479" y="3555354"/>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4</a:t>
            </a: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5" name="椭圆 34"/>
          <p:cNvSpPr/>
          <p:nvPr/>
        </p:nvSpPr>
        <p:spPr>
          <a:xfrm>
            <a:off x="914479" y="4316719"/>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5</a:t>
            </a: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 name="椭圆 1"/>
          <p:cNvSpPr/>
          <p:nvPr/>
        </p:nvSpPr>
        <p:spPr>
          <a:xfrm>
            <a:off x="915749" y="5090784"/>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6</a:t>
            </a: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 name="椭圆 2"/>
          <p:cNvSpPr/>
          <p:nvPr/>
        </p:nvSpPr>
        <p:spPr>
          <a:xfrm>
            <a:off x="915749" y="5806429"/>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7</a:t>
            </a: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89343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3.3.4 Python数据的输入和输出</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3" name="文本框 22"/>
          <p:cNvSpPr txBox="1"/>
          <p:nvPr/>
        </p:nvSpPr>
        <p:spPr>
          <a:xfrm>
            <a:off x="921385" y="1293495"/>
            <a:ext cx="3688715" cy="578485"/>
          </a:xfrm>
          <a:prstGeom prst="rect">
            <a:avLst/>
          </a:prstGeom>
          <a:noFill/>
        </p:spPr>
        <p:txBody>
          <a:bodyPr wrap="square" rtlCol="0">
            <a:spAutoFit/>
          </a:bodyPr>
          <a:lstStyle/>
          <a:p>
            <a:pPr algn="l" fontAlgn="auto">
              <a:lnSpc>
                <a:spcPct val="132000"/>
              </a:lnSpc>
            </a:pPr>
            <a:r>
              <a:rPr sz="2400" b="1" dirty="0">
                <a:latin typeface="Segoe UI" panose="020B0502040204020203" pitchFamily="34" charset="0"/>
                <a:ea typeface="微软雅黑" panose="020B0503020204020204" pitchFamily="34" charset="-122"/>
                <a:cs typeface="+mn-ea"/>
                <a:sym typeface="Segoe UI" panose="020B0502040204020203" pitchFamily="34" charset="0"/>
              </a:rPr>
              <a:t>4）列表的方法</a:t>
            </a:r>
          </a:p>
        </p:txBody>
      </p:sp>
      <p:sp>
        <p:nvSpPr>
          <p:cNvPr id="20" name="文本框 19"/>
          <p:cNvSpPr txBox="1"/>
          <p:nvPr/>
        </p:nvSpPr>
        <p:spPr>
          <a:xfrm>
            <a:off x="920750" y="1929765"/>
            <a:ext cx="10462260" cy="1065530"/>
          </a:xfrm>
          <a:prstGeom prst="rect">
            <a:avLst/>
          </a:prstGeom>
          <a:noFill/>
        </p:spPr>
        <p:txBody>
          <a:bodyPr wrap="square">
            <a:spAutoFit/>
          </a:bodyPr>
          <a:lstStyle/>
          <a:p>
            <a:pPr indent="457200"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依据面向对象程序设计理论，列表有自己的行为（也成为方法），这些行为辅助列表完成相应的数据处理操作：</a:t>
            </a:r>
            <a:endParaRPr lang="en-US" altLang="zh-CN" sz="2400"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1066800" y="3050540"/>
            <a:ext cx="10170160" cy="979805"/>
          </a:xfrm>
          <a:prstGeom prst="rect">
            <a:avLst/>
          </a:prstGeom>
          <a:noFill/>
        </p:spPr>
        <p:txBody>
          <a:bodyPr wrap="square" rtlCol="0">
            <a:spAutoFit/>
          </a:bodyPr>
          <a:lstStyle/>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例如追加（append）、删除（remove）和逆排序（reverse）等。</a:t>
            </a:r>
          </a:p>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Python的列表的操作方法如表3-12所示（表中初始list=[2,3,4]; lst1=['a']）。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938" y="4156440"/>
            <a:ext cx="9242108" cy="241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64312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3.4 问题描述与程序结构</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6" name="文本框 5"/>
          <p:cNvSpPr txBox="1"/>
          <p:nvPr/>
        </p:nvSpPr>
        <p:spPr>
          <a:xfrm>
            <a:off x="1533525" y="1468120"/>
            <a:ext cx="9456420" cy="1783715"/>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我们日常的工作实际都在解决各种问题。使用什么方式解决，问题解决的成功概率和效率大有不同。使用计算机解决问题也不例外。</a:t>
            </a:r>
          </a:p>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使用计算机解决问题时：</a:t>
            </a:r>
          </a:p>
        </p:txBody>
      </p:sp>
      <p:sp>
        <p:nvSpPr>
          <p:cNvPr id="21" name="椭圆 20"/>
          <p:cNvSpPr/>
          <p:nvPr/>
        </p:nvSpPr>
        <p:spPr>
          <a:xfrm>
            <a:off x="870988" y="156184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870988" y="270802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4" name="椭圆 3"/>
          <p:cNvSpPr/>
          <p:nvPr/>
        </p:nvSpPr>
        <p:spPr>
          <a:xfrm>
            <a:off x="1195998" y="3827179"/>
            <a:ext cx="1540778" cy="1540778"/>
          </a:xfrm>
          <a:prstGeom prst="ellipse">
            <a:avLst/>
          </a:prstGeom>
          <a:blipFill>
            <a:blip r:embed="rId4">
              <a:extLst>
                <a:ext uri="{BEBA8EAE-BF5A-486C-A8C5-ECC9F3942E4B}">
                  <a14:imgProps xmlns:a14="http://schemas.microsoft.com/office/drawing/2010/main">
                    <a14:imgLayer r:embed="rId5">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8" name="椭圆 7"/>
          <p:cNvSpPr/>
          <p:nvPr/>
        </p:nvSpPr>
        <p:spPr>
          <a:xfrm>
            <a:off x="1202348" y="3832453"/>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椭圆 9"/>
          <p:cNvSpPr/>
          <p:nvPr/>
        </p:nvSpPr>
        <p:spPr>
          <a:xfrm>
            <a:off x="2301297" y="3680533"/>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椭圆 10"/>
          <p:cNvSpPr/>
          <p:nvPr/>
        </p:nvSpPr>
        <p:spPr>
          <a:xfrm>
            <a:off x="2432241" y="3840428"/>
            <a:ext cx="398513" cy="340610"/>
          </a:xfrm>
          <a:custGeom>
            <a:avLst/>
            <a:gdLst>
              <a:gd name="T0" fmla="*/ 14836 w 15142"/>
              <a:gd name="T1" fmla="*/ 4282 h 12941"/>
              <a:gd name="T2" fmla="*/ 12685 w 15142"/>
              <a:gd name="T3" fmla="*/ 661 h 12941"/>
              <a:gd name="T4" fmla="*/ 11524 w 15142"/>
              <a:gd name="T5" fmla="*/ 0 h 12941"/>
              <a:gd name="T6" fmla="*/ 3617 w 15142"/>
              <a:gd name="T7" fmla="*/ 0 h 12941"/>
              <a:gd name="T8" fmla="*/ 2457 w 15142"/>
              <a:gd name="T9" fmla="*/ 661 h 12941"/>
              <a:gd name="T10" fmla="*/ 306 w 15142"/>
              <a:gd name="T11" fmla="*/ 4283 h 12941"/>
              <a:gd name="T12" fmla="*/ 484 w 15142"/>
              <a:gd name="T13" fmla="*/ 5899 h 12941"/>
              <a:gd name="T14" fmla="*/ 6588 w 15142"/>
              <a:gd name="T15" fmla="*/ 12376 h 12941"/>
              <a:gd name="T16" fmla="*/ 8553 w 15142"/>
              <a:gd name="T17" fmla="*/ 12376 h 12941"/>
              <a:gd name="T18" fmla="*/ 14658 w 15142"/>
              <a:gd name="T19" fmla="*/ 5899 h 12941"/>
              <a:gd name="T20" fmla="*/ 14836 w 15142"/>
              <a:gd name="T21" fmla="*/ 4282 h 12941"/>
              <a:gd name="T22" fmla="*/ 11680 w 15142"/>
              <a:gd name="T23" fmla="*/ 5840 h 12941"/>
              <a:gd name="T24" fmla="*/ 8600 w 15142"/>
              <a:gd name="T25" fmla="*/ 9107 h 12941"/>
              <a:gd name="T26" fmla="*/ 6540 w 15142"/>
              <a:gd name="T27" fmla="*/ 9107 h 12941"/>
              <a:gd name="T28" fmla="*/ 3461 w 15142"/>
              <a:gd name="T29" fmla="*/ 5840 h 12941"/>
              <a:gd name="T30" fmla="*/ 3466 w 15142"/>
              <a:gd name="T31" fmla="*/ 5353 h 12941"/>
              <a:gd name="T32" fmla="*/ 3952 w 15142"/>
              <a:gd name="T33" fmla="*/ 5378 h 12941"/>
              <a:gd name="T34" fmla="*/ 7032 w 15142"/>
              <a:gd name="T35" fmla="*/ 8644 h 12941"/>
              <a:gd name="T36" fmla="*/ 8109 w 15142"/>
              <a:gd name="T37" fmla="*/ 8644 h 12941"/>
              <a:gd name="T38" fmla="*/ 11188 w 15142"/>
              <a:gd name="T39" fmla="*/ 5378 h 12941"/>
              <a:gd name="T40" fmla="*/ 11665 w 15142"/>
              <a:gd name="T41" fmla="*/ 5364 h 12941"/>
              <a:gd name="T42" fmla="*/ 11679 w 15142"/>
              <a:gd name="T43" fmla="*/ 5841 h 12941"/>
              <a:gd name="T44" fmla="*/ 11680 w 15142"/>
              <a:gd name="T45" fmla="*/ 5840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42" h="12941">
                <a:moveTo>
                  <a:pt x="14836" y="4282"/>
                </a:moveTo>
                <a:lnTo>
                  <a:pt x="12685" y="661"/>
                </a:lnTo>
                <a:cubicBezTo>
                  <a:pt x="12440" y="252"/>
                  <a:pt x="12000" y="1"/>
                  <a:pt x="11524" y="0"/>
                </a:cubicBezTo>
                <a:lnTo>
                  <a:pt x="3617" y="0"/>
                </a:lnTo>
                <a:cubicBezTo>
                  <a:pt x="3141" y="1"/>
                  <a:pt x="2701" y="252"/>
                  <a:pt x="2457" y="661"/>
                </a:cubicBezTo>
                <a:lnTo>
                  <a:pt x="306" y="4283"/>
                </a:lnTo>
                <a:cubicBezTo>
                  <a:pt x="0" y="4802"/>
                  <a:pt x="72" y="5460"/>
                  <a:pt x="484" y="5899"/>
                </a:cubicBezTo>
                <a:lnTo>
                  <a:pt x="6588" y="12376"/>
                </a:lnTo>
                <a:cubicBezTo>
                  <a:pt x="7121" y="12941"/>
                  <a:pt x="8020" y="12941"/>
                  <a:pt x="8553" y="12376"/>
                </a:cubicBezTo>
                <a:lnTo>
                  <a:pt x="14658" y="5899"/>
                </a:lnTo>
                <a:cubicBezTo>
                  <a:pt x="15070" y="5460"/>
                  <a:pt x="15142" y="4801"/>
                  <a:pt x="14836" y="4282"/>
                </a:cubicBezTo>
                <a:close/>
                <a:moveTo>
                  <a:pt x="11680" y="5840"/>
                </a:moveTo>
                <a:lnTo>
                  <a:pt x="8600" y="9107"/>
                </a:lnTo>
                <a:cubicBezTo>
                  <a:pt x="8041" y="9700"/>
                  <a:pt x="7099" y="9700"/>
                  <a:pt x="6540" y="9107"/>
                </a:cubicBezTo>
                <a:lnTo>
                  <a:pt x="3461" y="5840"/>
                </a:lnTo>
                <a:cubicBezTo>
                  <a:pt x="3324" y="5706"/>
                  <a:pt x="3326" y="5484"/>
                  <a:pt x="3466" y="5353"/>
                </a:cubicBezTo>
                <a:cubicBezTo>
                  <a:pt x="3606" y="5221"/>
                  <a:pt x="3827" y="5233"/>
                  <a:pt x="3952" y="5378"/>
                </a:cubicBezTo>
                <a:lnTo>
                  <a:pt x="7032" y="8644"/>
                </a:lnTo>
                <a:cubicBezTo>
                  <a:pt x="7324" y="8954"/>
                  <a:pt x="7817" y="8954"/>
                  <a:pt x="8109" y="8644"/>
                </a:cubicBezTo>
                <a:lnTo>
                  <a:pt x="11188" y="5378"/>
                </a:lnTo>
                <a:cubicBezTo>
                  <a:pt x="11316" y="5242"/>
                  <a:pt x="11529" y="5236"/>
                  <a:pt x="11665" y="5364"/>
                </a:cubicBezTo>
                <a:cubicBezTo>
                  <a:pt x="11801" y="5492"/>
                  <a:pt x="11807" y="5705"/>
                  <a:pt x="11679" y="5841"/>
                </a:cubicBezTo>
                <a:lnTo>
                  <a:pt x="11680" y="5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文本框 12"/>
          <p:cNvSpPr txBox="1"/>
          <p:nvPr/>
        </p:nvSpPr>
        <p:spPr>
          <a:xfrm>
            <a:off x="778510" y="5590540"/>
            <a:ext cx="2456815" cy="415290"/>
          </a:xfrm>
          <a:prstGeom prst="rect">
            <a:avLst/>
          </a:prstGeom>
          <a:noFill/>
        </p:spPr>
        <p:txBody>
          <a:bodyPr wrap="square" rtlCol="0">
            <a:spAutoFit/>
          </a:bodyPr>
          <a:lstStyle/>
          <a:p>
            <a:pPr algn="ctr"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首先需要对问题进行分析</a:t>
            </a:r>
          </a:p>
        </p:txBody>
      </p:sp>
      <p:sp>
        <p:nvSpPr>
          <p:cNvPr id="15" name="椭圆 14"/>
          <p:cNvSpPr/>
          <p:nvPr/>
        </p:nvSpPr>
        <p:spPr>
          <a:xfrm>
            <a:off x="5100303" y="3818027"/>
            <a:ext cx="1547991" cy="1547991"/>
          </a:xfrm>
          <a:prstGeom prst="ellipse">
            <a:avLst/>
          </a:prstGeom>
          <a:blipFill>
            <a:blip r:embed="rId6">
              <a:extLst>
                <a:ext uri="{BEBA8EAE-BF5A-486C-A8C5-ECC9F3942E4B}">
                  <a14:imgProps xmlns:a14="http://schemas.microsoft.com/office/drawing/2010/main">
                    <a14:imgLayer r:embed="rId7">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6" name="椭圆 15"/>
          <p:cNvSpPr/>
          <p:nvPr/>
        </p:nvSpPr>
        <p:spPr>
          <a:xfrm>
            <a:off x="5094816" y="3825240"/>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椭圆 16"/>
          <p:cNvSpPr/>
          <p:nvPr/>
        </p:nvSpPr>
        <p:spPr>
          <a:xfrm>
            <a:off x="6187271" y="3673320"/>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文本框 18"/>
          <p:cNvSpPr txBox="1"/>
          <p:nvPr/>
        </p:nvSpPr>
        <p:spPr>
          <a:xfrm>
            <a:off x="4751070" y="5592445"/>
            <a:ext cx="2425700" cy="1064260"/>
          </a:xfrm>
          <a:prstGeom prst="rect">
            <a:avLst/>
          </a:prstGeom>
          <a:noFill/>
        </p:spPr>
        <p:txBody>
          <a:bodyPr wrap="square" rtlCol="0">
            <a:spAutoFit/>
          </a:bodyPr>
          <a:lstStyle/>
          <a:p>
            <a:pPr algn="ctr">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然后将问题分解为若干子问题，使用具有逻辑关系的流程图等进行描述</a:t>
            </a:r>
          </a:p>
        </p:txBody>
      </p:sp>
      <p:sp>
        <p:nvSpPr>
          <p:cNvPr id="2" name="椭圆 1"/>
          <p:cNvSpPr/>
          <p:nvPr/>
        </p:nvSpPr>
        <p:spPr>
          <a:xfrm>
            <a:off x="8887757" y="3810814"/>
            <a:ext cx="1547991" cy="1547991"/>
          </a:xfrm>
          <a:prstGeom prst="ellipse">
            <a:avLst/>
          </a:prstGeom>
          <a:blipFill>
            <a:blip r:embed="rId8">
              <a:extLst>
                <a:ext uri="{BEBA8EAE-BF5A-486C-A8C5-ECC9F3942E4B}">
                  <a14:imgProps xmlns:a14="http://schemas.microsoft.com/office/drawing/2010/main">
                    <a14:imgLayer r:embed="rId9">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 name="椭圆 4"/>
          <p:cNvSpPr/>
          <p:nvPr/>
        </p:nvSpPr>
        <p:spPr>
          <a:xfrm>
            <a:off x="8875057" y="3818027"/>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3" name="椭圆 22"/>
          <p:cNvSpPr/>
          <p:nvPr/>
        </p:nvSpPr>
        <p:spPr>
          <a:xfrm>
            <a:off x="9974725" y="3666107"/>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文本框 24"/>
          <p:cNvSpPr txBox="1"/>
          <p:nvPr/>
        </p:nvSpPr>
        <p:spPr>
          <a:xfrm>
            <a:off x="8162290" y="5565775"/>
            <a:ext cx="2827655" cy="1064260"/>
          </a:xfrm>
          <a:prstGeom prst="rect">
            <a:avLst/>
          </a:prstGeom>
          <a:noFill/>
        </p:spPr>
        <p:txBody>
          <a:bodyPr wrap="square" rtlCol="0">
            <a:spAutoFit/>
          </a:bodyPr>
          <a:lstStyle/>
          <a:p>
            <a:pPr algn="ctr">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最后，根据流程图的结构等，采用顺序、分支或循环等程序结构进行编程实现。</a:t>
            </a:r>
          </a:p>
        </p:txBody>
      </p:sp>
      <p:sp>
        <p:nvSpPr>
          <p:cNvPr id="27" name="arrow-pointing-left-circular-button_20407"/>
          <p:cNvSpPr>
            <a:spLocks noChangeAspect="1"/>
          </p:cNvSpPr>
          <p:nvPr/>
        </p:nvSpPr>
        <p:spPr bwMode="auto">
          <a:xfrm>
            <a:off x="6357195" y="3819106"/>
            <a:ext cx="317379" cy="354719"/>
          </a:xfrm>
          <a:custGeom>
            <a:avLst/>
            <a:gdLst>
              <a:gd name="connsiteX0" fmla="*/ 270066 w 541458"/>
              <a:gd name="connsiteY0" fmla="*/ 45979 h 605161"/>
              <a:gd name="connsiteX1" fmla="*/ 357669 w 541458"/>
              <a:gd name="connsiteY1" fmla="*/ 101865 h 605161"/>
              <a:gd name="connsiteX2" fmla="*/ 471122 w 541458"/>
              <a:gd name="connsiteY2" fmla="*/ 195009 h 605161"/>
              <a:gd name="connsiteX3" fmla="*/ 492664 w 541458"/>
              <a:gd name="connsiteY3" fmla="*/ 227967 h 605161"/>
              <a:gd name="connsiteX4" fmla="*/ 285863 w 541458"/>
              <a:gd name="connsiteY4" fmla="*/ 551819 h 605161"/>
              <a:gd name="connsiteX5" fmla="*/ 255705 w 541458"/>
              <a:gd name="connsiteY5" fmla="*/ 551819 h 605161"/>
              <a:gd name="connsiteX6" fmla="*/ 48904 w 541458"/>
              <a:gd name="connsiteY6" fmla="*/ 227967 h 605161"/>
              <a:gd name="connsiteX7" fmla="*/ 70446 w 541458"/>
              <a:gd name="connsiteY7" fmla="*/ 195009 h 605161"/>
              <a:gd name="connsiteX8" fmla="*/ 182463 w 541458"/>
              <a:gd name="connsiteY8" fmla="*/ 101865 h 605161"/>
              <a:gd name="connsiteX9" fmla="*/ 270066 w 541458"/>
              <a:gd name="connsiteY9" fmla="*/ 45979 h 605161"/>
              <a:gd name="connsiteX10" fmla="*/ 270065 w 541458"/>
              <a:gd name="connsiteY10" fmla="*/ 22931 h 605161"/>
              <a:gd name="connsiteX11" fmla="*/ 163806 w 541458"/>
              <a:gd name="connsiteY11" fmla="*/ 88858 h 605161"/>
              <a:gd name="connsiteX12" fmla="*/ 48931 w 541458"/>
              <a:gd name="connsiteY12" fmla="*/ 177715 h 605161"/>
              <a:gd name="connsiteX13" fmla="*/ 24520 w 541458"/>
              <a:gd name="connsiteY13" fmla="*/ 210678 h 605161"/>
              <a:gd name="connsiteX14" fmla="*/ 255706 w 541458"/>
              <a:gd name="connsiteY14" fmla="*/ 577573 h 605161"/>
              <a:gd name="connsiteX15" fmla="*/ 284425 w 541458"/>
              <a:gd name="connsiteY15" fmla="*/ 577573 h 605161"/>
              <a:gd name="connsiteX16" fmla="*/ 517047 w 541458"/>
              <a:gd name="connsiteY16" fmla="*/ 210678 h 605161"/>
              <a:gd name="connsiteX17" fmla="*/ 492636 w 541458"/>
              <a:gd name="connsiteY17" fmla="*/ 177715 h 605161"/>
              <a:gd name="connsiteX18" fmla="*/ 376325 w 541458"/>
              <a:gd name="connsiteY18" fmla="*/ 88858 h 605161"/>
              <a:gd name="connsiteX19" fmla="*/ 270065 w 541458"/>
              <a:gd name="connsiteY19" fmla="*/ 22931 h 605161"/>
              <a:gd name="connsiteX20" fmla="*/ 270065 w 541458"/>
              <a:gd name="connsiteY20" fmla="*/ 0 h 605161"/>
              <a:gd name="connsiteX21" fmla="*/ 514175 w 541458"/>
              <a:gd name="connsiteY21" fmla="*/ 157650 h 605161"/>
              <a:gd name="connsiteX22" fmla="*/ 541458 w 541458"/>
              <a:gd name="connsiteY22" fmla="*/ 190613 h 605161"/>
              <a:gd name="connsiteX23" fmla="*/ 282989 w 541458"/>
              <a:gd name="connsiteY23" fmla="*/ 601937 h 605161"/>
              <a:gd name="connsiteX24" fmla="*/ 257142 w 541458"/>
              <a:gd name="connsiteY24" fmla="*/ 601937 h 605161"/>
              <a:gd name="connsiteX25" fmla="*/ 109 w 541458"/>
              <a:gd name="connsiteY25" fmla="*/ 190613 h 605161"/>
              <a:gd name="connsiteX26" fmla="*/ 27392 w 541458"/>
              <a:gd name="connsiteY26" fmla="*/ 157650 h 605161"/>
              <a:gd name="connsiteX27" fmla="*/ 270065 w 541458"/>
              <a:gd name="connsiteY27" fmla="*/ 0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458" h="605161">
                <a:moveTo>
                  <a:pt x="270066" y="45979"/>
                </a:moveTo>
                <a:cubicBezTo>
                  <a:pt x="318894" y="45979"/>
                  <a:pt x="333255" y="66041"/>
                  <a:pt x="357669" y="101865"/>
                </a:cubicBezTo>
                <a:cubicBezTo>
                  <a:pt x="380647" y="134824"/>
                  <a:pt x="409369" y="176380"/>
                  <a:pt x="471122" y="195009"/>
                </a:cubicBezTo>
                <a:cubicBezTo>
                  <a:pt x="485483" y="199308"/>
                  <a:pt x="494100" y="213637"/>
                  <a:pt x="492664" y="227967"/>
                </a:cubicBezTo>
                <a:cubicBezTo>
                  <a:pt x="468250" y="427151"/>
                  <a:pt x="344744" y="518861"/>
                  <a:pt x="285863" y="551819"/>
                </a:cubicBezTo>
                <a:cubicBezTo>
                  <a:pt x="275810" y="556118"/>
                  <a:pt x="264322" y="556118"/>
                  <a:pt x="255705" y="551819"/>
                </a:cubicBezTo>
                <a:cubicBezTo>
                  <a:pt x="196824" y="518861"/>
                  <a:pt x="71882" y="427151"/>
                  <a:pt x="48904" y="227967"/>
                </a:cubicBezTo>
                <a:cubicBezTo>
                  <a:pt x="46032" y="213637"/>
                  <a:pt x="56085" y="199308"/>
                  <a:pt x="70446" y="195009"/>
                </a:cubicBezTo>
                <a:cubicBezTo>
                  <a:pt x="130763" y="176380"/>
                  <a:pt x="160921" y="134824"/>
                  <a:pt x="182463" y="101865"/>
                </a:cubicBezTo>
                <a:cubicBezTo>
                  <a:pt x="208313" y="66041"/>
                  <a:pt x="221238" y="45979"/>
                  <a:pt x="270066" y="45979"/>
                </a:cubicBezTo>
                <a:close/>
                <a:moveTo>
                  <a:pt x="270065" y="22931"/>
                </a:moveTo>
                <a:cubicBezTo>
                  <a:pt x="209756" y="22931"/>
                  <a:pt x="189653" y="51595"/>
                  <a:pt x="163806" y="88858"/>
                </a:cubicBezTo>
                <a:cubicBezTo>
                  <a:pt x="140831" y="123254"/>
                  <a:pt x="112112" y="163383"/>
                  <a:pt x="48931" y="177715"/>
                </a:cubicBezTo>
                <a:cubicBezTo>
                  <a:pt x="33136" y="180581"/>
                  <a:pt x="23084" y="194913"/>
                  <a:pt x="24520" y="210678"/>
                </a:cubicBezTo>
                <a:cubicBezTo>
                  <a:pt x="43187" y="448586"/>
                  <a:pt x="198269" y="547476"/>
                  <a:pt x="255706" y="577573"/>
                </a:cubicBezTo>
                <a:cubicBezTo>
                  <a:pt x="265758" y="581872"/>
                  <a:pt x="275809" y="581872"/>
                  <a:pt x="284425" y="577573"/>
                </a:cubicBezTo>
                <a:cubicBezTo>
                  <a:pt x="343298" y="547476"/>
                  <a:pt x="496944" y="448586"/>
                  <a:pt x="517047" y="210678"/>
                </a:cubicBezTo>
                <a:cubicBezTo>
                  <a:pt x="518483" y="194913"/>
                  <a:pt x="508431" y="180581"/>
                  <a:pt x="492636" y="177715"/>
                </a:cubicBezTo>
                <a:cubicBezTo>
                  <a:pt x="428019" y="163383"/>
                  <a:pt x="400736" y="123254"/>
                  <a:pt x="376325" y="88858"/>
                </a:cubicBezTo>
                <a:cubicBezTo>
                  <a:pt x="350478" y="51595"/>
                  <a:pt x="330375" y="22931"/>
                  <a:pt x="270065" y="22931"/>
                </a:cubicBezTo>
                <a:close/>
                <a:moveTo>
                  <a:pt x="270065" y="0"/>
                </a:moveTo>
                <a:cubicBezTo>
                  <a:pt x="410788" y="0"/>
                  <a:pt x="374889" y="141885"/>
                  <a:pt x="514175" y="157650"/>
                </a:cubicBezTo>
                <a:cubicBezTo>
                  <a:pt x="529971" y="160517"/>
                  <a:pt x="541458" y="173415"/>
                  <a:pt x="541458" y="190613"/>
                </a:cubicBezTo>
                <a:cubicBezTo>
                  <a:pt x="527099" y="470084"/>
                  <a:pt x="336119" y="577573"/>
                  <a:pt x="282989" y="601937"/>
                </a:cubicBezTo>
                <a:cubicBezTo>
                  <a:pt x="275809" y="606236"/>
                  <a:pt x="265758" y="606236"/>
                  <a:pt x="257142" y="601937"/>
                </a:cubicBezTo>
                <a:cubicBezTo>
                  <a:pt x="205448" y="577573"/>
                  <a:pt x="13032" y="470084"/>
                  <a:pt x="109" y="190613"/>
                </a:cubicBezTo>
                <a:cubicBezTo>
                  <a:pt x="-1327" y="173415"/>
                  <a:pt x="11596" y="160517"/>
                  <a:pt x="27392" y="157650"/>
                </a:cubicBezTo>
                <a:cubicBezTo>
                  <a:pt x="165242" y="141885"/>
                  <a:pt x="129343" y="0"/>
                  <a:pt x="27006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8" name="arrow-pointing-left-circular-button_20407"/>
          <p:cNvSpPr>
            <a:spLocks noChangeAspect="1"/>
          </p:cNvSpPr>
          <p:nvPr/>
        </p:nvSpPr>
        <p:spPr bwMode="auto">
          <a:xfrm>
            <a:off x="10142524" y="3801245"/>
            <a:ext cx="332204" cy="365367"/>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9" name="右箭头 8"/>
          <p:cNvSpPr/>
          <p:nvPr/>
        </p:nvSpPr>
        <p:spPr>
          <a:xfrm>
            <a:off x="3359785" y="4536440"/>
            <a:ext cx="1039495" cy="232410"/>
          </a:xfrm>
          <a:prstGeom prst="rightArrow">
            <a:avLst/>
          </a:prstGeom>
          <a:solidFill>
            <a:srgbClr val="33A936"/>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7416165" y="4536440"/>
            <a:ext cx="1039495" cy="232410"/>
          </a:xfrm>
          <a:prstGeom prst="rightArrow">
            <a:avLst/>
          </a:prstGeom>
          <a:solidFill>
            <a:srgbClr val="33A936"/>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11596" y="139773"/>
            <a:ext cx="275653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3.4.1问题描述</a:t>
            </a:r>
          </a:p>
        </p:txBody>
      </p:sp>
      <p:sp>
        <p:nvSpPr>
          <p:cNvPr id="2" name="椭圆 1"/>
          <p:cNvSpPr/>
          <p:nvPr/>
        </p:nvSpPr>
        <p:spPr>
          <a:xfrm>
            <a:off x="1114133" y="2992597"/>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椭圆 3"/>
          <p:cNvSpPr/>
          <p:nvPr/>
        </p:nvSpPr>
        <p:spPr>
          <a:xfrm>
            <a:off x="3222247" y="1925146"/>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4" name="直接连接符 13"/>
          <p:cNvCxnSpPr/>
          <p:nvPr/>
        </p:nvCxnSpPr>
        <p:spPr>
          <a:xfrm>
            <a:off x="2783840" y="2166620"/>
            <a:ext cx="0" cy="29286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781487" y="2162207"/>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p:nvCxnSpPr>
        <p:spPr>
          <a:xfrm>
            <a:off x="2781935" y="3663315"/>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21" name="直接连接符 20"/>
          <p:cNvCxnSpPr/>
          <p:nvPr/>
        </p:nvCxnSpPr>
        <p:spPr>
          <a:xfrm>
            <a:off x="2781720" y="5097177"/>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3" name="椭圆 22"/>
          <p:cNvSpPr/>
          <p:nvPr/>
        </p:nvSpPr>
        <p:spPr>
          <a:xfrm>
            <a:off x="3222247" y="339791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4" name="椭圆 23"/>
          <p:cNvSpPr/>
          <p:nvPr/>
        </p:nvSpPr>
        <p:spPr>
          <a:xfrm>
            <a:off x="3222247" y="4853972"/>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arrow-pointing-left-circular-button_20407"/>
          <p:cNvSpPr>
            <a:spLocks noChangeAspect="1"/>
          </p:cNvSpPr>
          <p:nvPr/>
        </p:nvSpPr>
        <p:spPr bwMode="auto">
          <a:xfrm>
            <a:off x="1425279" y="3283409"/>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6" name="文本框 25"/>
          <p:cNvSpPr txBox="1"/>
          <p:nvPr/>
        </p:nvSpPr>
        <p:spPr>
          <a:xfrm>
            <a:off x="3823335" y="1755775"/>
            <a:ext cx="6894830" cy="902970"/>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问题是需要人们回答的一般性提问，通常含有若干参数，由问题描述、输入条件以及输出要求等要素组成。</a:t>
            </a:r>
          </a:p>
        </p:txBody>
      </p:sp>
      <p:sp>
        <p:nvSpPr>
          <p:cNvPr id="5" name="文本框 4"/>
          <p:cNvSpPr txBox="1"/>
          <p:nvPr/>
        </p:nvSpPr>
        <p:spPr>
          <a:xfrm>
            <a:off x="3823335" y="2998470"/>
            <a:ext cx="6895465" cy="130873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当我们面对问题时，首先要做的事情就是对问题进行精确描述。问题描述清楚了，就能方便人们选择合适的方法来解决问题。</a:t>
            </a:r>
          </a:p>
        </p:txBody>
      </p:sp>
      <p:sp>
        <p:nvSpPr>
          <p:cNvPr id="30" name="文本框 29"/>
          <p:cNvSpPr txBox="1"/>
          <p:nvPr/>
        </p:nvSpPr>
        <p:spPr>
          <a:xfrm>
            <a:off x="3823335" y="4625975"/>
            <a:ext cx="6896100" cy="902970"/>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常用的问题描述方法有：自然语言描述，流程图描述，实体-关系图（即E-R图）描述等。</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17563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3.4.2程序流程图</a:t>
            </a:r>
          </a:p>
        </p:txBody>
      </p:sp>
      <p:sp>
        <p:nvSpPr>
          <p:cNvPr id="5" name="文本框 4"/>
          <p:cNvSpPr txBox="1"/>
          <p:nvPr/>
        </p:nvSpPr>
        <p:spPr>
          <a:xfrm>
            <a:off x="755650" y="1155700"/>
            <a:ext cx="10595610" cy="1065530"/>
          </a:xfrm>
          <a:prstGeom prst="rect">
            <a:avLst/>
          </a:prstGeom>
          <a:noFill/>
        </p:spPr>
        <p:txBody>
          <a:bodyPr wrap="square" rtlCol="0">
            <a:spAutoFit/>
          </a:bodyPr>
          <a:lstStyle/>
          <a:p>
            <a:pPr indent="0" algn="l" fontAlgn="auto">
              <a:lnSpc>
                <a:spcPct val="132000"/>
              </a:lnSpc>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流程图（FlowChart）是描述我们进行某一项活动所遵循的顺序的一种图示化方法；</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93" y="2454593"/>
            <a:ext cx="1037272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2994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3.4.2</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 </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程序流程图</a:t>
            </a:r>
          </a:p>
        </p:txBody>
      </p:sp>
      <p:cxnSp>
        <p:nvCxnSpPr>
          <p:cNvPr id="28" name="直接连接符 27"/>
          <p:cNvCxnSpPr/>
          <p:nvPr/>
        </p:nvCxnSpPr>
        <p:spPr>
          <a:xfrm>
            <a:off x="5855603" y="2326614"/>
            <a:ext cx="0" cy="3260257"/>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029335" y="1690370"/>
            <a:ext cx="3978275" cy="4220845"/>
          </a:xfrm>
          <a:prstGeom prst="rect">
            <a:avLst/>
          </a:prstGeom>
          <a:noFill/>
        </p:spPr>
        <p:txBody>
          <a:bodyPr wrap="square" rtlCol="0">
            <a:spAutoFit/>
          </a:bodyPr>
          <a:lstStyle/>
          <a:p>
            <a:pPr marL="342900" indent="-342900" algn="l" fontAlgn="auto">
              <a:lnSpc>
                <a:spcPct val="132000"/>
              </a:lnSpc>
              <a:spcBef>
                <a:spcPts val="1200"/>
              </a:spcBef>
              <a:spcAft>
                <a:spcPts val="600"/>
              </a:spcAft>
              <a:buClr>
                <a:srgbClr val="33A936"/>
              </a:buClr>
              <a:buFont typeface="Wingdings" panose="05000000000000000000" charset="0"/>
              <a:buChar char="Ø"/>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照上面给出的流程图符号，右图给出了某公司对其生产的商品进行质量检验的流程图。</a:t>
            </a:r>
          </a:p>
          <a:p>
            <a:pPr marL="342900" indent="-342900" algn="l" fontAlgn="auto">
              <a:lnSpc>
                <a:spcPct val="132000"/>
              </a:lnSpc>
              <a:spcBef>
                <a:spcPts val="1200"/>
              </a:spcBef>
              <a:spcAft>
                <a:spcPts val="600"/>
              </a:spcAft>
              <a:buClr>
                <a:srgbClr val="33A936"/>
              </a:buClr>
              <a:buFont typeface="Wingdings" panose="05000000000000000000" charset="0"/>
              <a:buChar char="Ø"/>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根据流程图，如果商品质量检验合格，则打包入库；如果检验不合格，则退回返修。</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839" y="1256598"/>
            <a:ext cx="4062596" cy="508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1376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3.4.3 程序的控制结构</a:t>
            </a:r>
          </a:p>
        </p:txBody>
      </p:sp>
      <p:sp>
        <p:nvSpPr>
          <p:cNvPr id="3" name="文本框 2"/>
          <p:cNvSpPr txBox="1"/>
          <p:nvPr/>
        </p:nvSpPr>
        <p:spPr>
          <a:xfrm>
            <a:off x="1271270" y="4351655"/>
            <a:ext cx="6204585" cy="1056640"/>
          </a:xfrm>
          <a:prstGeom prst="rect">
            <a:avLst/>
          </a:prstGeom>
          <a:noFill/>
        </p:spPr>
        <p:txBody>
          <a:bodyPr wrap="square" rtlCol="0">
            <a:spAutoFit/>
          </a:bodyPr>
          <a:lstStyle/>
          <a:p>
            <a:pPr marL="342900" indent="-342900" algn="l" fontAlgn="auto">
              <a:lnSpc>
                <a:spcPct val="132000"/>
              </a:lnSpc>
              <a:spcBef>
                <a:spcPts val="1200"/>
              </a:spcBef>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顺序结构顾名思义就是按照事情发生的先后顺序。</a:t>
            </a:r>
          </a:p>
          <a:p>
            <a:pPr marL="342900" indent="-342900" algn="l" fontAlgn="auto">
              <a:lnSpc>
                <a:spcPct val="132000"/>
              </a:lnSpc>
              <a:spcBef>
                <a:spcPts val="1200"/>
              </a:spcBef>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依次进行的程序结构，该结构最为简单。</a:t>
            </a:r>
          </a:p>
        </p:txBody>
      </p:sp>
      <p:sp>
        <p:nvSpPr>
          <p:cNvPr id="9" name="文本框 8"/>
          <p:cNvSpPr txBox="1"/>
          <p:nvPr/>
        </p:nvSpPr>
        <p:spPr>
          <a:xfrm>
            <a:off x="2573020" y="3390900"/>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顺序结构</a:t>
            </a:r>
          </a:p>
        </p:txBody>
      </p:sp>
      <p:sp>
        <p:nvSpPr>
          <p:cNvPr id="4" name="椭圆 3"/>
          <p:cNvSpPr/>
          <p:nvPr/>
        </p:nvSpPr>
        <p:spPr>
          <a:xfrm>
            <a:off x="1271033" y="3203788"/>
            <a:ext cx="953133" cy="953133"/>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1</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5" name="文本框 4"/>
          <p:cNvSpPr txBox="1"/>
          <p:nvPr/>
        </p:nvSpPr>
        <p:spPr>
          <a:xfrm>
            <a:off x="927100" y="1155700"/>
            <a:ext cx="10424160" cy="1714500"/>
          </a:xfrm>
          <a:prstGeom prst="rect">
            <a:avLst/>
          </a:prstGeom>
          <a:noFill/>
        </p:spPr>
        <p:txBody>
          <a:bodyPr wrap="square" rtlCol="0">
            <a:spAutoFit/>
          </a:bodyPr>
          <a:lstStyle/>
          <a:p>
            <a:pPr marL="342900" indent="-342900" algn="l" fontAlgn="auto">
              <a:lnSpc>
                <a:spcPct val="132000"/>
              </a:lnSpc>
              <a:buClr>
                <a:srgbClr val="33A936"/>
              </a:buClr>
              <a:buFont typeface="Wingdings" panose="05000000000000000000" charset="0"/>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在程序设计语言中，通常将程序按照流程图分成三种基本控制结构：顺序结构、选择结构和循环结构。</a:t>
            </a:r>
          </a:p>
          <a:p>
            <a:pPr marL="342900" indent="-342900" algn="l" fontAlgn="auto">
              <a:lnSpc>
                <a:spcPct val="132000"/>
              </a:lnSpc>
              <a:buClr>
                <a:srgbClr val="33A936"/>
              </a:buClr>
              <a:buFont typeface="Wingdings" panose="05000000000000000000" charset="0"/>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将这些基本结构按一定规律进行组合可实现从简单到复杂的各种算法，理论上是可以解决任何复杂的问题。</a:t>
            </a:r>
          </a:p>
        </p:txBody>
      </p:sp>
      <p:graphicFrame>
        <p:nvGraphicFramePr>
          <p:cNvPr id="15" name="对象 14"/>
          <p:cNvGraphicFramePr>
            <a:graphicFrameLocks noChangeAspect="1"/>
          </p:cNvGraphicFramePr>
          <p:nvPr/>
        </p:nvGraphicFramePr>
        <p:xfrm>
          <a:off x="8513445" y="3592195"/>
          <a:ext cx="1385570" cy="2853055"/>
        </p:xfrm>
        <a:graphic>
          <a:graphicData uri="http://schemas.openxmlformats.org/presentationml/2006/ole">
            <mc:AlternateContent xmlns:mc="http://schemas.openxmlformats.org/markup-compatibility/2006">
              <mc:Choice xmlns:v="urn:schemas-microsoft-com:vml" Requires="v">
                <p:oleObj spid="_x0000_s7212" name="Visio" r:id="rId5" imgW="661035" imgH="1355090" progId="Visio.Drawing.11">
                  <p:embed/>
                </p:oleObj>
              </mc:Choice>
              <mc:Fallback>
                <p:oleObj name="Visio" r:id="rId5" imgW="661035" imgH="1355090" progId="Visio.Drawing.11">
                  <p:embed/>
                  <p:pic>
                    <p:nvPicPr>
                      <p:cNvPr id="0" name="Object 1"/>
                      <p:cNvPicPr>
                        <a:picLocks noChangeAspect="1" noChangeArrowheads="1"/>
                      </p:cNvPicPr>
                      <p:nvPr/>
                    </p:nvPicPr>
                    <p:blipFill>
                      <a:blip r:embed="rId6"/>
                      <a:srcRect/>
                      <a:stretch>
                        <a:fillRect/>
                      </a:stretch>
                    </p:blipFill>
                    <p:spPr bwMode="auto">
                      <a:xfrm>
                        <a:off x="8513445" y="3592195"/>
                        <a:ext cx="1385570" cy="2853055"/>
                      </a:xfrm>
                      <a:prstGeom prst="rect">
                        <a:avLst/>
                      </a:prstGeom>
                      <a:noFill/>
                    </p:spPr>
                  </p:pic>
                </p:oleObj>
              </mc:Fallback>
            </mc:AlternateContent>
          </a:graphicData>
        </a:graphic>
      </p:graphicFrame>
      <p:cxnSp>
        <p:nvCxnSpPr>
          <p:cNvPr id="16" name="直接连接符 15"/>
          <p:cNvCxnSpPr/>
          <p:nvPr/>
        </p:nvCxnSpPr>
        <p:spPr>
          <a:xfrm>
            <a:off x="1425575" y="5848985"/>
            <a:ext cx="5796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475105" y="6225540"/>
            <a:ext cx="579691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17563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3.4.2程序流程图</a:t>
            </a:r>
          </a:p>
        </p:txBody>
      </p:sp>
      <p:sp>
        <p:nvSpPr>
          <p:cNvPr id="17" name="文本框 16"/>
          <p:cNvSpPr txBox="1"/>
          <p:nvPr/>
        </p:nvSpPr>
        <p:spPr>
          <a:xfrm>
            <a:off x="2314575" y="1412240"/>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选择结构</a:t>
            </a:r>
          </a:p>
        </p:txBody>
      </p:sp>
      <p:sp>
        <p:nvSpPr>
          <p:cNvPr id="19" name="椭圆 18"/>
          <p:cNvSpPr/>
          <p:nvPr/>
        </p:nvSpPr>
        <p:spPr>
          <a:xfrm>
            <a:off x="1021478" y="122512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2</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23" name="文本框 22"/>
          <p:cNvSpPr txBox="1"/>
          <p:nvPr/>
        </p:nvSpPr>
        <p:spPr>
          <a:xfrm>
            <a:off x="1021715" y="2326640"/>
            <a:ext cx="9979025" cy="1462405"/>
          </a:xfrm>
          <a:prstGeom prst="rect">
            <a:avLst/>
          </a:prstGeom>
          <a:noFill/>
        </p:spPr>
        <p:txBody>
          <a:bodyPr wrap="square" rtlCol="0">
            <a:spAutoFit/>
          </a:bodyPr>
          <a:lstStyle/>
          <a:p>
            <a:pPr marL="342900" indent="-342900" algn="just" fontAlgn="auto">
              <a:lnSpc>
                <a:spcPct val="132000"/>
              </a:lnSpc>
              <a:spcBef>
                <a:spcPts val="6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选择结构也称为分支结构，它根据给定的条件判断选择哪一条分支，从而执行相应的程序块（或称语句块）。</a:t>
            </a:r>
          </a:p>
          <a:p>
            <a:pPr marL="342900" indent="-342900" algn="just" fontAlgn="auto">
              <a:lnSpc>
                <a:spcPct val="132000"/>
              </a:lnSpc>
              <a:spcBef>
                <a:spcPts val="6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选择结构包括单分支结构、双分支结构和多分支结构。 </a:t>
            </a:r>
          </a:p>
        </p:txBody>
      </p:sp>
      <p:grpSp>
        <p:nvGrpSpPr>
          <p:cNvPr id="4" name="组合 3"/>
          <p:cNvGrpSpPr/>
          <p:nvPr/>
        </p:nvGrpSpPr>
        <p:grpSpPr>
          <a:xfrm>
            <a:off x="1670685" y="3693160"/>
            <a:ext cx="8553450" cy="2771775"/>
            <a:chOff x="1609" y="6787"/>
            <a:chExt cx="17184" cy="5569"/>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 y="6787"/>
              <a:ext cx="16485" cy="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9" y="10858"/>
              <a:ext cx="2625" cy="1350"/>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0" y="9998"/>
              <a:ext cx="2746" cy="2313"/>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63" y="8074"/>
              <a:ext cx="4731" cy="428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17563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3.4.2程序流程图</a:t>
            </a:r>
          </a:p>
        </p:txBody>
      </p:sp>
      <p:sp>
        <p:nvSpPr>
          <p:cNvPr id="17" name="文本框 16"/>
          <p:cNvSpPr txBox="1"/>
          <p:nvPr/>
        </p:nvSpPr>
        <p:spPr>
          <a:xfrm>
            <a:off x="2314575" y="196532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循环结构</a:t>
            </a:r>
          </a:p>
        </p:txBody>
      </p:sp>
      <p:sp>
        <p:nvSpPr>
          <p:cNvPr id="19" name="椭圆 18"/>
          <p:cNvSpPr/>
          <p:nvPr/>
        </p:nvSpPr>
        <p:spPr>
          <a:xfrm>
            <a:off x="1021478" y="177821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3</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23" name="文本框 22"/>
          <p:cNvSpPr txBox="1"/>
          <p:nvPr/>
        </p:nvSpPr>
        <p:spPr>
          <a:xfrm>
            <a:off x="1021715" y="2945765"/>
            <a:ext cx="9979025" cy="3218815"/>
          </a:xfrm>
          <a:prstGeom prst="rect">
            <a:avLst/>
          </a:prstGeom>
          <a:noFill/>
        </p:spPr>
        <p:txBody>
          <a:bodyPr wrap="square" rtlCol="0">
            <a:spAutoFit/>
          </a:bodyPr>
          <a:lstStyle/>
          <a:p>
            <a:pPr marL="342900" indent="-342900" algn="just"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循环在现实生活中处处可见，如学校每学期按周排课，每周一个循环；运动会上，运动员绕着运动场一圈接着一圈跑步，直到跑完全程。</a:t>
            </a:r>
          </a:p>
          <a:p>
            <a:pPr marL="342900" indent="-342900" algn="just"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类似这种在一段时间内会重复的事情就是循环。</a:t>
            </a:r>
          </a:p>
          <a:p>
            <a:pPr marL="342900" indent="-342900" algn="just"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同样，让计算机反复执行一些语句，只要几条简单的命令，就可以完成大量同类的计算，这就是循环结构的优势。</a:t>
            </a:r>
          </a:p>
          <a:p>
            <a:pPr marL="342900" indent="-342900" algn="just"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循环结构的基本形式有两种：当型循环和直到型循环。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17563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3.4.2程序流程图</a:t>
            </a:r>
          </a:p>
        </p:txBody>
      </p:sp>
      <p:sp>
        <p:nvSpPr>
          <p:cNvPr id="23" name="文本框 22"/>
          <p:cNvSpPr txBox="1"/>
          <p:nvPr/>
        </p:nvSpPr>
        <p:spPr>
          <a:xfrm>
            <a:off x="921385" y="1293495"/>
            <a:ext cx="3688715" cy="578485"/>
          </a:xfrm>
          <a:prstGeom prst="rect">
            <a:avLst/>
          </a:prstGeom>
          <a:noFill/>
        </p:spPr>
        <p:txBody>
          <a:bodyPr wrap="square" rtlCol="0">
            <a:spAutoFit/>
          </a:bodyPr>
          <a:lstStyle/>
          <a:p>
            <a:pPr algn="l" fontAlgn="auto">
              <a:lnSpc>
                <a:spcPct val="132000"/>
              </a:lnSpc>
            </a:pPr>
            <a:r>
              <a:rPr sz="2400" b="1" dirty="0">
                <a:latin typeface="Segoe UI" panose="020B0502040204020203" pitchFamily="34" charset="0"/>
                <a:ea typeface="微软雅黑" panose="020B0503020204020204" pitchFamily="34" charset="-122"/>
                <a:cs typeface="+mn-ea"/>
                <a:sym typeface="Segoe UI" panose="020B0502040204020203" pitchFamily="34" charset="0"/>
              </a:rPr>
              <a:t>（1）当型循环</a:t>
            </a:r>
          </a:p>
        </p:txBody>
      </p:sp>
      <p:sp>
        <p:nvSpPr>
          <p:cNvPr id="6" name="文本框 5"/>
          <p:cNvSpPr txBox="1"/>
          <p:nvPr/>
        </p:nvSpPr>
        <p:spPr>
          <a:xfrm>
            <a:off x="1778635" y="2090420"/>
            <a:ext cx="6751955" cy="2351405"/>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当型循环是先判断再执行。根据给定的条件，当满足条件时执行循环体，并且在循环终端处流程自动返回到循环入口；如果条件不满足，则退出循环体直接到达流程出口处。</a:t>
            </a:r>
          </a:p>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python语言中的for语句和while语句都可以用来实现“当型循环”。</a:t>
            </a:r>
          </a:p>
        </p:txBody>
      </p:sp>
      <p:sp>
        <p:nvSpPr>
          <p:cNvPr id="21" name="椭圆 20"/>
          <p:cNvSpPr/>
          <p:nvPr/>
        </p:nvSpPr>
        <p:spPr>
          <a:xfrm>
            <a:off x="1116098" y="218414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1116098" y="371830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145" y="1871980"/>
            <a:ext cx="3007360" cy="4502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330" y="4808220"/>
            <a:ext cx="7414260" cy="140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17563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3.4.2程序流程图</a:t>
            </a:r>
          </a:p>
        </p:txBody>
      </p:sp>
      <p:sp>
        <p:nvSpPr>
          <p:cNvPr id="23" name="文本框 22"/>
          <p:cNvSpPr txBox="1"/>
          <p:nvPr/>
        </p:nvSpPr>
        <p:spPr>
          <a:xfrm>
            <a:off x="921385" y="1293495"/>
            <a:ext cx="3688715" cy="578485"/>
          </a:xfrm>
          <a:prstGeom prst="rect">
            <a:avLst/>
          </a:prstGeom>
          <a:noFill/>
        </p:spPr>
        <p:txBody>
          <a:bodyPr wrap="square" rtlCol="0">
            <a:spAutoFit/>
          </a:bodyPr>
          <a:lstStyle/>
          <a:p>
            <a:pPr algn="l" fontAlgn="auto">
              <a:lnSpc>
                <a:spcPct val="132000"/>
              </a:lnSpc>
            </a:pPr>
            <a:r>
              <a:rPr sz="2400" b="1" dirty="0">
                <a:latin typeface="Segoe UI" panose="020B0502040204020203" pitchFamily="34" charset="0"/>
                <a:ea typeface="微软雅黑" panose="020B0503020204020204" pitchFamily="34" charset="-122"/>
                <a:cs typeface="+mn-ea"/>
                <a:sym typeface="Segoe UI" panose="020B0502040204020203" pitchFamily="34" charset="0"/>
              </a:rPr>
              <a:t>（2）直到型循环</a:t>
            </a:r>
          </a:p>
        </p:txBody>
      </p:sp>
      <p:sp>
        <p:nvSpPr>
          <p:cNvPr id="6" name="文本框 5"/>
          <p:cNvSpPr txBox="1"/>
          <p:nvPr/>
        </p:nvSpPr>
        <p:spPr>
          <a:xfrm>
            <a:off x="1778635" y="2090420"/>
            <a:ext cx="6751955" cy="3799840"/>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直到型循环表示从结构入口处直接执行循环体，在循环终端处判断条件，如果条件不满足，返回入口处继续执行循环体，直到条件为真时再退出循环，并到达流程出口处。</a:t>
            </a:r>
          </a:p>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因为该类循环是“直到条件为真时终止”，所以称为直到型循环，其特点是，循环体的语句至少执行一次，如图3-14所示。 </a:t>
            </a:r>
          </a:p>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python语言中的for语句和while语句都不能直接用来实现“直到型循环”。</a:t>
            </a:r>
          </a:p>
        </p:txBody>
      </p:sp>
      <p:sp>
        <p:nvSpPr>
          <p:cNvPr id="21" name="椭圆 20"/>
          <p:cNvSpPr/>
          <p:nvPr/>
        </p:nvSpPr>
        <p:spPr>
          <a:xfrm>
            <a:off x="1116098" y="218414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1116098" y="371830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 name="椭圆 1"/>
          <p:cNvSpPr/>
          <p:nvPr/>
        </p:nvSpPr>
        <p:spPr>
          <a:xfrm>
            <a:off x="1116098" y="507784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0543" y="1358095"/>
            <a:ext cx="277177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296672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3.1 指令与程序</a:t>
            </a:r>
          </a:p>
        </p:txBody>
      </p:sp>
      <p:sp>
        <p:nvSpPr>
          <p:cNvPr id="5" name="矩形 4"/>
          <p:cNvSpPr/>
          <p:nvPr/>
        </p:nvSpPr>
        <p:spPr>
          <a:xfrm>
            <a:off x="666115" y="1621790"/>
            <a:ext cx="2430780" cy="445135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 name="矩形 7"/>
          <p:cNvSpPr/>
          <p:nvPr/>
        </p:nvSpPr>
        <p:spPr>
          <a:xfrm>
            <a:off x="3411220" y="1640205"/>
            <a:ext cx="2430780" cy="444881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矩形 10"/>
          <p:cNvSpPr/>
          <p:nvPr/>
        </p:nvSpPr>
        <p:spPr>
          <a:xfrm>
            <a:off x="6156960" y="1630045"/>
            <a:ext cx="2430780" cy="444881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矩形 13"/>
          <p:cNvSpPr/>
          <p:nvPr/>
        </p:nvSpPr>
        <p:spPr>
          <a:xfrm>
            <a:off x="8902700" y="1635125"/>
            <a:ext cx="2430780" cy="443865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文本框 17"/>
          <p:cNvSpPr txBox="1"/>
          <p:nvPr/>
        </p:nvSpPr>
        <p:spPr>
          <a:xfrm>
            <a:off x="835584" y="1812061"/>
            <a:ext cx="2072692" cy="1918335"/>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计算机作为一种机器，如何理解人的需求，按照人的思想开展工作，是问题求解的关键所在。</a:t>
            </a:r>
          </a:p>
        </p:txBody>
      </p:sp>
      <p:sp>
        <p:nvSpPr>
          <p:cNvPr id="20" name="文本框 19"/>
          <p:cNvSpPr txBox="1"/>
          <p:nvPr/>
        </p:nvSpPr>
        <p:spPr>
          <a:xfrm>
            <a:off x="3572071" y="1850946"/>
            <a:ext cx="2072692" cy="1553210"/>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程序正是为解决上述问题而提出的一种自动化求解思路。</a:t>
            </a:r>
          </a:p>
          <a:p>
            <a:pPr algn="ctr" fontAlgn="auto">
              <a:lnSpc>
                <a:spcPct val="132000"/>
              </a:lnSpc>
            </a:pPr>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2" name="文本框 21"/>
          <p:cNvSpPr txBox="1"/>
          <p:nvPr/>
        </p:nvSpPr>
        <p:spPr>
          <a:xfrm>
            <a:off x="6298142" y="1855445"/>
            <a:ext cx="2072692" cy="822325"/>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程序是由指令构成的。</a:t>
            </a:r>
          </a:p>
        </p:txBody>
      </p:sp>
      <p:sp>
        <p:nvSpPr>
          <p:cNvPr id="24" name="文本框 23"/>
          <p:cNvSpPr txBox="1"/>
          <p:nvPr/>
        </p:nvSpPr>
        <p:spPr>
          <a:xfrm>
            <a:off x="9067802" y="1850946"/>
            <a:ext cx="2072692" cy="1553210"/>
          </a:xfrm>
          <a:prstGeom prst="rect">
            <a:avLst/>
          </a:prstGeom>
          <a:noFill/>
        </p:spPr>
        <p:txBody>
          <a:bodyPr wrap="square" rtlCol="0">
            <a:spAutoFit/>
          </a:bodyPr>
          <a:lstStyle/>
          <a:p>
            <a:pPr algn="ct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通过程序中的一系列指令的运行，可以完成程序员预先设置的功能。</a:t>
            </a:r>
          </a:p>
        </p:txBody>
      </p:sp>
      <p:cxnSp>
        <p:nvCxnSpPr>
          <p:cNvPr id="34" name="直接连接符 33"/>
          <p:cNvCxnSpPr/>
          <p:nvPr/>
        </p:nvCxnSpPr>
        <p:spPr>
          <a:xfrm>
            <a:off x="9434830" y="38957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434830" y="40963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9434830" y="42970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434830" y="44977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434830" y="469836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434830" y="48990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9434830" y="50996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9434830" y="53003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9434830" y="55010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9434830" y="570166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6736715" y="38957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736715" y="40963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736715" y="42970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736715" y="44977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736715" y="469836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736715" y="48990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36715" y="50996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736715" y="53003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736715" y="55010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736715" y="570166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38555" y="38957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38555" y="40963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38555" y="42970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38555" y="44977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38555" y="469836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138555" y="48990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38555" y="50996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138555" y="53003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38555" y="55010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38555" y="570166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883660" y="38957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883660" y="40963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883660" y="42970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883660" y="44977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883660" y="469836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883660" y="48990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883660" y="50996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883660" y="53003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883660" y="55010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883660" y="5701665"/>
            <a:ext cx="148653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64312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3.5 计算思维与问题求解</a:t>
            </a:r>
          </a:p>
        </p:txBody>
      </p:sp>
      <p:sp>
        <p:nvSpPr>
          <p:cNvPr id="8" name="椭圆 7"/>
          <p:cNvSpPr/>
          <p:nvPr/>
        </p:nvSpPr>
        <p:spPr>
          <a:xfrm>
            <a:off x="803908" y="153627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12" name="椭圆 11"/>
          <p:cNvSpPr/>
          <p:nvPr/>
        </p:nvSpPr>
        <p:spPr>
          <a:xfrm>
            <a:off x="6230698" y="153627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36" y="1509440"/>
            <a:ext cx="914275" cy="914275"/>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789" y="1702765"/>
            <a:ext cx="720950" cy="720950"/>
          </a:xfrm>
          <a:prstGeom prst="rect">
            <a:avLst/>
          </a:prstGeom>
        </p:spPr>
      </p:pic>
      <p:sp>
        <p:nvSpPr>
          <p:cNvPr id="4" name="文本占位符 1"/>
          <p:cNvSpPr>
            <a:spLocks noGrp="1"/>
          </p:cNvSpPr>
          <p:nvPr/>
        </p:nvSpPr>
        <p:spPr>
          <a:xfrm>
            <a:off x="2059305" y="1581785"/>
            <a:ext cx="3544570" cy="39712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sz="2400" dirty="0">
                <a:latin typeface="微软雅黑" panose="020B0503020204020204" pitchFamily="34" charset="-122"/>
                <a:ea typeface="微软雅黑" panose="020B0503020204020204" pitchFamily="34" charset="-122"/>
                <a:cs typeface="微软雅黑" panose="020B0503020204020204" pitchFamily="34" charset="-122"/>
              </a:rPr>
              <a:t>面对客观世界中需要求解的问题，在没有计算机之前，人类采用手工及机械方法来解决问题，但有些问题计算过于复杂，短时间内依靠人工难以完成，例如，列举1到10万之间的所有素数。</a:t>
            </a:r>
          </a:p>
        </p:txBody>
      </p:sp>
      <p:sp>
        <p:nvSpPr>
          <p:cNvPr id="5" name="文本占位符 1"/>
          <p:cNvSpPr>
            <a:spLocks noGrp="1"/>
          </p:cNvSpPr>
          <p:nvPr/>
        </p:nvSpPr>
        <p:spPr>
          <a:xfrm>
            <a:off x="7620000" y="1536065"/>
            <a:ext cx="3544570" cy="3683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有了计算机之后，这些问题的求解就变得容易而且快捷。因此，培养学生利用计算机来求解问题，形成计算思维，成为计算机基础教育的一项非常重要的工作。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8803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3.5.1 计算思维</a:t>
            </a:r>
          </a:p>
        </p:txBody>
      </p:sp>
      <p:sp>
        <p:nvSpPr>
          <p:cNvPr id="5" name="矩形 4"/>
          <p:cNvSpPr/>
          <p:nvPr/>
        </p:nvSpPr>
        <p:spPr>
          <a:xfrm>
            <a:off x="666115" y="1621790"/>
            <a:ext cx="2430780" cy="445135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 name="矩形 7"/>
          <p:cNvSpPr/>
          <p:nvPr/>
        </p:nvSpPr>
        <p:spPr>
          <a:xfrm>
            <a:off x="3411220" y="1640205"/>
            <a:ext cx="2430780" cy="441896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6156960" y="1630045"/>
            <a:ext cx="2430780" cy="444881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矩形 13"/>
          <p:cNvSpPr/>
          <p:nvPr/>
        </p:nvSpPr>
        <p:spPr>
          <a:xfrm>
            <a:off x="8902700" y="1635125"/>
            <a:ext cx="2430780" cy="443865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文本框 17"/>
          <p:cNvSpPr txBox="1"/>
          <p:nvPr/>
        </p:nvSpPr>
        <p:spPr>
          <a:xfrm>
            <a:off x="835584" y="1812061"/>
            <a:ext cx="2072692" cy="3380740"/>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狭义上，计算思维（Computational Thinking）就是利用计算机相关技术解决领域应用问题的一种思维方法，其核心思想就是问题抽象、自动化求解和智能优化。</a:t>
            </a:r>
          </a:p>
        </p:txBody>
      </p:sp>
      <p:sp>
        <p:nvSpPr>
          <p:cNvPr id="20" name="文本框 19"/>
          <p:cNvSpPr txBox="1"/>
          <p:nvPr/>
        </p:nvSpPr>
        <p:spPr>
          <a:xfrm>
            <a:off x="3572071" y="1850946"/>
            <a:ext cx="2072692" cy="3014980"/>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广义上讲，计算思维是运用计算机科学的基础概念进行问题求解、系统设计，以及人类行为理解等涵盖计算机科学之广度的一系列思维活动。</a:t>
            </a:r>
          </a:p>
        </p:txBody>
      </p:sp>
      <p:sp>
        <p:nvSpPr>
          <p:cNvPr id="22" name="文本框 21"/>
          <p:cNvSpPr txBox="1"/>
          <p:nvPr/>
        </p:nvSpPr>
        <p:spPr>
          <a:xfrm>
            <a:off x="6297930" y="1855470"/>
            <a:ext cx="2145030" cy="2649855"/>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广义上的计算思维是2006年3月周以真（Jeannette M. Wing）教授在《Communications of the ACM》杂志上给出的。</a:t>
            </a:r>
          </a:p>
        </p:txBody>
      </p:sp>
      <p:sp>
        <p:nvSpPr>
          <p:cNvPr id="24" name="文本框 23"/>
          <p:cNvSpPr txBox="1"/>
          <p:nvPr/>
        </p:nvSpPr>
        <p:spPr>
          <a:xfrm>
            <a:off x="9067802" y="1850946"/>
            <a:ext cx="2072692" cy="3014980"/>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为了便于理解，本教材所说的计算思维，是狭义上的计算思维，是指培养学生利用计算机相关技术解决本专业领域问题的信息素养和应用技能。</a:t>
            </a:r>
          </a:p>
        </p:txBody>
      </p:sp>
      <p:cxnSp>
        <p:nvCxnSpPr>
          <p:cNvPr id="57" name="直接连接符 56"/>
          <p:cNvCxnSpPr/>
          <p:nvPr/>
        </p:nvCxnSpPr>
        <p:spPr>
          <a:xfrm>
            <a:off x="1108075" y="540131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108075" y="558038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108075" y="575945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9330690" y="512889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9330690" y="530796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9330690" y="548703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9330690" y="566610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9330690" y="584517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6598285" y="518541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598285" y="536448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598285" y="554355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598285" y="572262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98285" y="590169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853815" y="512889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853815" y="530796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853815" y="548703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853815" y="566610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853815" y="5845175"/>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598920" y="4808220"/>
            <a:ext cx="15468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598920" y="4987290"/>
            <a:ext cx="15468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8803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3.5.2 问题抽象</a:t>
            </a:r>
          </a:p>
        </p:txBody>
      </p:sp>
      <p:sp>
        <p:nvSpPr>
          <p:cNvPr id="2" name="椭圆 1"/>
          <p:cNvSpPr/>
          <p:nvPr/>
        </p:nvSpPr>
        <p:spPr>
          <a:xfrm>
            <a:off x="1220763" y="1474504"/>
            <a:ext cx="1540778" cy="1540778"/>
          </a:xfrm>
          <a:prstGeom prst="ellipse">
            <a:avLst/>
          </a:prstGeom>
          <a:blipFill>
            <a:blip r:embed="rId3">
              <a:extLst>
                <a:ext uri="{BEBA8EAE-BF5A-486C-A8C5-ECC9F3942E4B}">
                  <a14:imgProps xmlns:a14="http://schemas.microsoft.com/office/drawing/2010/main">
                    <a14:imgLayer r:embed="rId4">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0" name="椭圆 9"/>
          <p:cNvSpPr/>
          <p:nvPr/>
        </p:nvSpPr>
        <p:spPr>
          <a:xfrm>
            <a:off x="1227113" y="1479778"/>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 name="椭圆 2"/>
          <p:cNvSpPr/>
          <p:nvPr/>
        </p:nvSpPr>
        <p:spPr>
          <a:xfrm>
            <a:off x="2326062" y="1327858"/>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椭圆 10"/>
          <p:cNvSpPr/>
          <p:nvPr/>
        </p:nvSpPr>
        <p:spPr>
          <a:xfrm>
            <a:off x="2457006" y="1487753"/>
            <a:ext cx="398513" cy="340610"/>
          </a:xfrm>
          <a:custGeom>
            <a:avLst/>
            <a:gdLst>
              <a:gd name="T0" fmla="*/ 14836 w 15142"/>
              <a:gd name="T1" fmla="*/ 4282 h 12941"/>
              <a:gd name="T2" fmla="*/ 12685 w 15142"/>
              <a:gd name="T3" fmla="*/ 661 h 12941"/>
              <a:gd name="T4" fmla="*/ 11524 w 15142"/>
              <a:gd name="T5" fmla="*/ 0 h 12941"/>
              <a:gd name="T6" fmla="*/ 3617 w 15142"/>
              <a:gd name="T7" fmla="*/ 0 h 12941"/>
              <a:gd name="T8" fmla="*/ 2457 w 15142"/>
              <a:gd name="T9" fmla="*/ 661 h 12941"/>
              <a:gd name="T10" fmla="*/ 306 w 15142"/>
              <a:gd name="T11" fmla="*/ 4283 h 12941"/>
              <a:gd name="T12" fmla="*/ 484 w 15142"/>
              <a:gd name="T13" fmla="*/ 5899 h 12941"/>
              <a:gd name="T14" fmla="*/ 6588 w 15142"/>
              <a:gd name="T15" fmla="*/ 12376 h 12941"/>
              <a:gd name="T16" fmla="*/ 8553 w 15142"/>
              <a:gd name="T17" fmla="*/ 12376 h 12941"/>
              <a:gd name="T18" fmla="*/ 14658 w 15142"/>
              <a:gd name="T19" fmla="*/ 5899 h 12941"/>
              <a:gd name="T20" fmla="*/ 14836 w 15142"/>
              <a:gd name="T21" fmla="*/ 4282 h 12941"/>
              <a:gd name="T22" fmla="*/ 11680 w 15142"/>
              <a:gd name="T23" fmla="*/ 5840 h 12941"/>
              <a:gd name="T24" fmla="*/ 8600 w 15142"/>
              <a:gd name="T25" fmla="*/ 9107 h 12941"/>
              <a:gd name="T26" fmla="*/ 6540 w 15142"/>
              <a:gd name="T27" fmla="*/ 9107 h 12941"/>
              <a:gd name="T28" fmla="*/ 3461 w 15142"/>
              <a:gd name="T29" fmla="*/ 5840 h 12941"/>
              <a:gd name="T30" fmla="*/ 3466 w 15142"/>
              <a:gd name="T31" fmla="*/ 5353 h 12941"/>
              <a:gd name="T32" fmla="*/ 3952 w 15142"/>
              <a:gd name="T33" fmla="*/ 5378 h 12941"/>
              <a:gd name="T34" fmla="*/ 7032 w 15142"/>
              <a:gd name="T35" fmla="*/ 8644 h 12941"/>
              <a:gd name="T36" fmla="*/ 8109 w 15142"/>
              <a:gd name="T37" fmla="*/ 8644 h 12941"/>
              <a:gd name="T38" fmla="*/ 11188 w 15142"/>
              <a:gd name="T39" fmla="*/ 5378 h 12941"/>
              <a:gd name="T40" fmla="*/ 11665 w 15142"/>
              <a:gd name="T41" fmla="*/ 5364 h 12941"/>
              <a:gd name="T42" fmla="*/ 11679 w 15142"/>
              <a:gd name="T43" fmla="*/ 5841 h 12941"/>
              <a:gd name="T44" fmla="*/ 11680 w 15142"/>
              <a:gd name="T45" fmla="*/ 5840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42" h="12941">
                <a:moveTo>
                  <a:pt x="14836" y="4282"/>
                </a:moveTo>
                <a:lnTo>
                  <a:pt x="12685" y="661"/>
                </a:lnTo>
                <a:cubicBezTo>
                  <a:pt x="12440" y="252"/>
                  <a:pt x="12000" y="1"/>
                  <a:pt x="11524" y="0"/>
                </a:cubicBezTo>
                <a:lnTo>
                  <a:pt x="3617" y="0"/>
                </a:lnTo>
                <a:cubicBezTo>
                  <a:pt x="3141" y="1"/>
                  <a:pt x="2701" y="252"/>
                  <a:pt x="2457" y="661"/>
                </a:cubicBezTo>
                <a:lnTo>
                  <a:pt x="306" y="4283"/>
                </a:lnTo>
                <a:cubicBezTo>
                  <a:pt x="0" y="4802"/>
                  <a:pt x="72" y="5460"/>
                  <a:pt x="484" y="5899"/>
                </a:cubicBezTo>
                <a:lnTo>
                  <a:pt x="6588" y="12376"/>
                </a:lnTo>
                <a:cubicBezTo>
                  <a:pt x="7121" y="12941"/>
                  <a:pt x="8020" y="12941"/>
                  <a:pt x="8553" y="12376"/>
                </a:cubicBezTo>
                <a:lnTo>
                  <a:pt x="14658" y="5899"/>
                </a:lnTo>
                <a:cubicBezTo>
                  <a:pt x="15070" y="5460"/>
                  <a:pt x="15142" y="4801"/>
                  <a:pt x="14836" y="4282"/>
                </a:cubicBezTo>
                <a:close/>
                <a:moveTo>
                  <a:pt x="11680" y="5840"/>
                </a:moveTo>
                <a:lnTo>
                  <a:pt x="8600" y="9107"/>
                </a:lnTo>
                <a:cubicBezTo>
                  <a:pt x="8041" y="9700"/>
                  <a:pt x="7099" y="9700"/>
                  <a:pt x="6540" y="9107"/>
                </a:cubicBezTo>
                <a:lnTo>
                  <a:pt x="3461" y="5840"/>
                </a:lnTo>
                <a:cubicBezTo>
                  <a:pt x="3324" y="5706"/>
                  <a:pt x="3326" y="5484"/>
                  <a:pt x="3466" y="5353"/>
                </a:cubicBezTo>
                <a:cubicBezTo>
                  <a:pt x="3606" y="5221"/>
                  <a:pt x="3827" y="5233"/>
                  <a:pt x="3952" y="5378"/>
                </a:cubicBezTo>
                <a:lnTo>
                  <a:pt x="7032" y="8644"/>
                </a:lnTo>
                <a:cubicBezTo>
                  <a:pt x="7324" y="8954"/>
                  <a:pt x="7817" y="8954"/>
                  <a:pt x="8109" y="8644"/>
                </a:cubicBezTo>
                <a:lnTo>
                  <a:pt x="11188" y="5378"/>
                </a:lnTo>
                <a:cubicBezTo>
                  <a:pt x="11316" y="5242"/>
                  <a:pt x="11529" y="5236"/>
                  <a:pt x="11665" y="5364"/>
                </a:cubicBezTo>
                <a:cubicBezTo>
                  <a:pt x="11801" y="5492"/>
                  <a:pt x="11807" y="5705"/>
                  <a:pt x="11679" y="5841"/>
                </a:cubicBezTo>
                <a:lnTo>
                  <a:pt x="11680" y="5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6" name="文本框 15"/>
          <p:cNvSpPr txBox="1"/>
          <p:nvPr/>
        </p:nvSpPr>
        <p:spPr>
          <a:xfrm>
            <a:off x="803275" y="3114040"/>
            <a:ext cx="2456815" cy="1553210"/>
          </a:xfrm>
          <a:prstGeom prst="rect">
            <a:avLst/>
          </a:prstGeom>
          <a:noFill/>
        </p:spPr>
        <p:txBody>
          <a:bodyPr wrap="square" rtlCol="0">
            <a:spAutoFit/>
          </a:bodyPr>
          <a:lstStyle/>
          <a:p>
            <a:pP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抽象是科学研究的重要手段，也是计算机学科里一个非常重要的概念</a:t>
            </a:r>
          </a:p>
        </p:txBody>
      </p:sp>
      <p:sp>
        <p:nvSpPr>
          <p:cNvPr id="17" name="椭圆 16"/>
          <p:cNvSpPr/>
          <p:nvPr/>
        </p:nvSpPr>
        <p:spPr>
          <a:xfrm>
            <a:off x="5125068" y="1465352"/>
            <a:ext cx="1547991" cy="1547991"/>
          </a:xfrm>
          <a:prstGeom prst="ellipse">
            <a:avLst/>
          </a:prstGeom>
          <a:blipFill>
            <a:blip r:embed="rId6">
              <a:extLst>
                <a:ext uri="{BEBA8EAE-BF5A-486C-A8C5-ECC9F3942E4B}">
                  <a14:imgProps xmlns:a14="http://schemas.microsoft.com/office/drawing/2010/main">
                    <a14:imgLayer r:embed="rId7">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8" name="椭圆 17"/>
          <p:cNvSpPr/>
          <p:nvPr/>
        </p:nvSpPr>
        <p:spPr>
          <a:xfrm>
            <a:off x="5119581" y="1472565"/>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椭圆 18"/>
          <p:cNvSpPr/>
          <p:nvPr/>
        </p:nvSpPr>
        <p:spPr>
          <a:xfrm>
            <a:off x="6212036" y="1320645"/>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0" name="文本框 19"/>
          <p:cNvSpPr txBox="1"/>
          <p:nvPr/>
        </p:nvSpPr>
        <p:spPr>
          <a:xfrm>
            <a:off x="4044315" y="3114040"/>
            <a:ext cx="3686175" cy="2649855"/>
          </a:xfrm>
          <a:prstGeom prst="rect">
            <a:avLst/>
          </a:prstGeom>
          <a:noFill/>
        </p:spPr>
        <p:txBody>
          <a:bodyPr wrap="square" rtlCol="0">
            <a:spAutoFit/>
          </a:bodyPr>
          <a:lstStyle/>
          <a:p>
            <a:pP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抽象（Abstraction）是从众多的事物中抽出与问题相关的最本质的属性，而忽略或隐藏与认识问题、求解问题无关的非本质的属性。例如，苹果、香蕉、梨、葡萄、桃子等，它们共同的特性就是水果，得出水果概念的过程就是一个抽象的过程。</a:t>
            </a:r>
          </a:p>
        </p:txBody>
      </p:sp>
      <p:sp>
        <p:nvSpPr>
          <p:cNvPr id="21" name="椭圆 20"/>
          <p:cNvSpPr/>
          <p:nvPr/>
        </p:nvSpPr>
        <p:spPr>
          <a:xfrm>
            <a:off x="8912522" y="1458139"/>
            <a:ext cx="1547991" cy="1547991"/>
          </a:xfrm>
          <a:prstGeom prst="ellipse">
            <a:avLst/>
          </a:prstGeom>
          <a:blipFill>
            <a:blip r:embed="rId8">
              <a:extLst>
                <a:ext uri="{BEBA8EAE-BF5A-486C-A8C5-ECC9F3942E4B}">
                  <a14:imgProps xmlns:a14="http://schemas.microsoft.com/office/drawing/2010/main">
                    <a14:imgLayer r:embed="rId9">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2" name="椭圆 21"/>
          <p:cNvSpPr/>
          <p:nvPr/>
        </p:nvSpPr>
        <p:spPr>
          <a:xfrm>
            <a:off x="8899822" y="1465352"/>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3" name="椭圆 22"/>
          <p:cNvSpPr/>
          <p:nvPr/>
        </p:nvSpPr>
        <p:spPr>
          <a:xfrm>
            <a:off x="9999490" y="1313432"/>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文本框 24"/>
          <p:cNvSpPr txBox="1"/>
          <p:nvPr/>
        </p:nvSpPr>
        <p:spPr>
          <a:xfrm>
            <a:off x="8181340" y="3114040"/>
            <a:ext cx="2971800" cy="2649855"/>
          </a:xfrm>
          <a:prstGeom prst="rect">
            <a:avLst/>
          </a:prstGeom>
          <a:noFill/>
        </p:spPr>
        <p:txBody>
          <a:bodyPr wrap="square" rtlCol="0">
            <a:spAutoFit/>
          </a:bodyPr>
          <a:lstStyle/>
          <a:p>
            <a:pPr>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在科学研究中，抽象的过程大体如下：针对具体问题，通过对各种经验事实的比较、分析，排除无关因素，提取问题的重要特性（如普遍规律与因果关系），为解答问题提供科学原理。</a:t>
            </a:r>
          </a:p>
        </p:txBody>
      </p:sp>
      <p:sp>
        <p:nvSpPr>
          <p:cNvPr id="24" name="arrow-pointing-left-circular-button_20407"/>
          <p:cNvSpPr>
            <a:spLocks noChangeAspect="1"/>
          </p:cNvSpPr>
          <p:nvPr/>
        </p:nvSpPr>
        <p:spPr bwMode="auto">
          <a:xfrm>
            <a:off x="6381960" y="1466431"/>
            <a:ext cx="317379" cy="354719"/>
          </a:xfrm>
          <a:custGeom>
            <a:avLst/>
            <a:gdLst>
              <a:gd name="connsiteX0" fmla="*/ 270066 w 541458"/>
              <a:gd name="connsiteY0" fmla="*/ 45979 h 605161"/>
              <a:gd name="connsiteX1" fmla="*/ 357669 w 541458"/>
              <a:gd name="connsiteY1" fmla="*/ 101865 h 605161"/>
              <a:gd name="connsiteX2" fmla="*/ 471122 w 541458"/>
              <a:gd name="connsiteY2" fmla="*/ 195009 h 605161"/>
              <a:gd name="connsiteX3" fmla="*/ 492664 w 541458"/>
              <a:gd name="connsiteY3" fmla="*/ 227967 h 605161"/>
              <a:gd name="connsiteX4" fmla="*/ 285863 w 541458"/>
              <a:gd name="connsiteY4" fmla="*/ 551819 h 605161"/>
              <a:gd name="connsiteX5" fmla="*/ 255705 w 541458"/>
              <a:gd name="connsiteY5" fmla="*/ 551819 h 605161"/>
              <a:gd name="connsiteX6" fmla="*/ 48904 w 541458"/>
              <a:gd name="connsiteY6" fmla="*/ 227967 h 605161"/>
              <a:gd name="connsiteX7" fmla="*/ 70446 w 541458"/>
              <a:gd name="connsiteY7" fmla="*/ 195009 h 605161"/>
              <a:gd name="connsiteX8" fmla="*/ 182463 w 541458"/>
              <a:gd name="connsiteY8" fmla="*/ 101865 h 605161"/>
              <a:gd name="connsiteX9" fmla="*/ 270066 w 541458"/>
              <a:gd name="connsiteY9" fmla="*/ 45979 h 605161"/>
              <a:gd name="connsiteX10" fmla="*/ 270065 w 541458"/>
              <a:gd name="connsiteY10" fmla="*/ 22931 h 605161"/>
              <a:gd name="connsiteX11" fmla="*/ 163806 w 541458"/>
              <a:gd name="connsiteY11" fmla="*/ 88858 h 605161"/>
              <a:gd name="connsiteX12" fmla="*/ 48931 w 541458"/>
              <a:gd name="connsiteY12" fmla="*/ 177715 h 605161"/>
              <a:gd name="connsiteX13" fmla="*/ 24520 w 541458"/>
              <a:gd name="connsiteY13" fmla="*/ 210678 h 605161"/>
              <a:gd name="connsiteX14" fmla="*/ 255706 w 541458"/>
              <a:gd name="connsiteY14" fmla="*/ 577573 h 605161"/>
              <a:gd name="connsiteX15" fmla="*/ 284425 w 541458"/>
              <a:gd name="connsiteY15" fmla="*/ 577573 h 605161"/>
              <a:gd name="connsiteX16" fmla="*/ 517047 w 541458"/>
              <a:gd name="connsiteY16" fmla="*/ 210678 h 605161"/>
              <a:gd name="connsiteX17" fmla="*/ 492636 w 541458"/>
              <a:gd name="connsiteY17" fmla="*/ 177715 h 605161"/>
              <a:gd name="connsiteX18" fmla="*/ 376325 w 541458"/>
              <a:gd name="connsiteY18" fmla="*/ 88858 h 605161"/>
              <a:gd name="connsiteX19" fmla="*/ 270065 w 541458"/>
              <a:gd name="connsiteY19" fmla="*/ 22931 h 605161"/>
              <a:gd name="connsiteX20" fmla="*/ 270065 w 541458"/>
              <a:gd name="connsiteY20" fmla="*/ 0 h 605161"/>
              <a:gd name="connsiteX21" fmla="*/ 514175 w 541458"/>
              <a:gd name="connsiteY21" fmla="*/ 157650 h 605161"/>
              <a:gd name="connsiteX22" fmla="*/ 541458 w 541458"/>
              <a:gd name="connsiteY22" fmla="*/ 190613 h 605161"/>
              <a:gd name="connsiteX23" fmla="*/ 282989 w 541458"/>
              <a:gd name="connsiteY23" fmla="*/ 601937 h 605161"/>
              <a:gd name="connsiteX24" fmla="*/ 257142 w 541458"/>
              <a:gd name="connsiteY24" fmla="*/ 601937 h 605161"/>
              <a:gd name="connsiteX25" fmla="*/ 109 w 541458"/>
              <a:gd name="connsiteY25" fmla="*/ 190613 h 605161"/>
              <a:gd name="connsiteX26" fmla="*/ 27392 w 541458"/>
              <a:gd name="connsiteY26" fmla="*/ 157650 h 605161"/>
              <a:gd name="connsiteX27" fmla="*/ 270065 w 541458"/>
              <a:gd name="connsiteY27" fmla="*/ 0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458" h="605161">
                <a:moveTo>
                  <a:pt x="270066" y="45979"/>
                </a:moveTo>
                <a:cubicBezTo>
                  <a:pt x="318894" y="45979"/>
                  <a:pt x="333255" y="66041"/>
                  <a:pt x="357669" y="101865"/>
                </a:cubicBezTo>
                <a:cubicBezTo>
                  <a:pt x="380647" y="134824"/>
                  <a:pt x="409369" y="176380"/>
                  <a:pt x="471122" y="195009"/>
                </a:cubicBezTo>
                <a:cubicBezTo>
                  <a:pt x="485483" y="199308"/>
                  <a:pt x="494100" y="213637"/>
                  <a:pt x="492664" y="227967"/>
                </a:cubicBezTo>
                <a:cubicBezTo>
                  <a:pt x="468250" y="427151"/>
                  <a:pt x="344744" y="518861"/>
                  <a:pt x="285863" y="551819"/>
                </a:cubicBezTo>
                <a:cubicBezTo>
                  <a:pt x="275810" y="556118"/>
                  <a:pt x="264322" y="556118"/>
                  <a:pt x="255705" y="551819"/>
                </a:cubicBezTo>
                <a:cubicBezTo>
                  <a:pt x="196824" y="518861"/>
                  <a:pt x="71882" y="427151"/>
                  <a:pt x="48904" y="227967"/>
                </a:cubicBezTo>
                <a:cubicBezTo>
                  <a:pt x="46032" y="213637"/>
                  <a:pt x="56085" y="199308"/>
                  <a:pt x="70446" y="195009"/>
                </a:cubicBezTo>
                <a:cubicBezTo>
                  <a:pt x="130763" y="176380"/>
                  <a:pt x="160921" y="134824"/>
                  <a:pt x="182463" y="101865"/>
                </a:cubicBezTo>
                <a:cubicBezTo>
                  <a:pt x="208313" y="66041"/>
                  <a:pt x="221238" y="45979"/>
                  <a:pt x="270066" y="45979"/>
                </a:cubicBezTo>
                <a:close/>
                <a:moveTo>
                  <a:pt x="270065" y="22931"/>
                </a:moveTo>
                <a:cubicBezTo>
                  <a:pt x="209756" y="22931"/>
                  <a:pt x="189653" y="51595"/>
                  <a:pt x="163806" y="88858"/>
                </a:cubicBezTo>
                <a:cubicBezTo>
                  <a:pt x="140831" y="123254"/>
                  <a:pt x="112112" y="163383"/>
                  <a:pt x="48931" y="177715"/>
                </a:cubicBezTo>
                <a:cubicBezTo>
                  <a:pt x="33136" y="180581"/>
                  <a:pt x="23084" y="194913"/>
                  <a:pt x="24520" y="210678"/>
                </a:cubicBezTo>
                <a:cubicBezTo>
                  <a:pt x="43187" y="448586"/>
                  <a:pt x="198269" y="547476"/>
                  <a:pt x="255706" y="577573"/>
                </a:cubicBezTo>
                <a:cubicBezTo>
                  <a:pt x="265758" y="581872"/>
                  <a:pt x="275809" y="581872"/>
                  <a:pt x="284425" y="577573"/>
                </a:cubicBezTo>
                <a:cubicBezTo>
                  <a:pt x="343298" y="547476"/>
                  <a:pt x="496944" y="448586"/>
                  <a:pt x="517047" y="210678"/>
                </a:cubicBezTo>
                <a:cubicBezTo>
                  <a:pt x="518483" y="194913"/>
                  <a:pt x="508431" y="180581"/>
                  <a:pt x="492636" y="177715"/>
                </a:cubicBezTo>
                <a:cubicBezTo>
                  <a:pt x="428019" y="163383"/>
                  <a:pt x="400736" y="123254"/>
                  <a:pt x="376325" y="88858"/>
                </a:cubicBezTo>
                <a:cubicBezTo>
                  <a:pt x="350478" y="51595"/>
                  <a:pt x="330375" y="22931"/>
                  <a:pt x="270065" y="22931"/>
                </a:cubicBezTo>
                <a:close/>
                <a:moveTo>
                  <a:pt x="270065" y="0"/>
                </a:moveTo>
                <a:cubicBezTo>
                  <a:pt x="410788" y="0"/>
                  <a:pt x="374889" y="141885"/>
                  <a:pt x="514175" y="157650"/>
                </a:cubicBezTo>
                <a:cubicBezTo>
                  <a:pt x="529971" y="160517"/>
                  <a:pt x="541458" y="173415"/>
                  <a:pt x="541458" y="190613"/>
                </a:cubicBezTo>
                <a:cubicBezTo>
                  <a:pt x="527099" y="470084"/>
                  <a:pt x="336119" y="577573"/>
                  <a:pt x="282989" y="601937"/>
                </a:cubicBezTo>
                <a:cubicBezTo>
                  <a:pt x="275809" y="606236"/>
                  <a:pt x="265758" y="606236"/>
                  <a:pt x="257142" y="601937"/>
                </a:cubicBezTo>
                <a:cubicBezTo>
                  <a:pt x="205448" y="577573"/>
                  <a:pt x="13032" y="470084"/>
                  <a:pt x="109" y="190613"/>
                </a:cubicBezTo>
                <a:cubicBezTo>
                  <a:pt x="-1327" y="173415"/>
                  <a:pt x="11596" y="160517"/>
                  <a:pt x="27392" y="157650"/>
                </a:cubicBezTo>
                <a:cubicBezTo>
                  <a:pt x="165242" y="141885"/>
                  <a:pt x="129343" y="0"/>
                  <a:pt x="27006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8" name="arrow-pointing-left-circular-button_20407"/>
          <p:cNvSpPr>
            <a:spLocks noChangeAspect="1"/>
          </p:cNvSpPr>
          <p:nvPr/>
        </p:nvSpPr>
        <p:spPr bwMode="auto">
          <a:xfrm>
            <a:off x="10167289" y="1448570"/>
            <a:ext cx="332204" cy="365367"/>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4" name="直接连接符 3"/>
          <p:cNvCxnSpPr/>
          <p:nvPr/>
        </p:nvCxnSpPr>
        <p:spPr>
          <a:xfrm>
            <a:off x="960755" y="6053455"/>
            <a:ext cx="1000633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984250" y="6166485"/>
            <a:ext cx="9982835" cy="456565"/>
          </a:xfrm>
          <a:prstGeom prst="rect">
            <a:avLst/>
          </a:prstGeom>
          <a:noFill/>
        </p:spPr>
        <p:txBody>
          <a:bodyPr wrap="square" rtlCol="0">
            <a:spAutoFit/>
          </a:bodyPr>
          <a:lstStyle/>
          <a:p>
            <a:pPr algn="ct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综合而言，科学抽象一般包括分离，提纯和简略三个阶段。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7929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哥尼斯堡七桥问题の抽象</a:t>
            </a:r>
          </a:p>
        </p:txBody>
      </p:sp>
      <p:sp>
        <p:nvSpPr>
          <p:cNvPr id="6" name="文本框 5"/>
          <p:cNvSpPr txBox="1"/>
          <p:nvPr/>
        </p:nvSpPr>
        <p:spPr>
          <a:xfrm>
            <a:off x="1533525" y="1080135"/>
            <a:ext cx="9641205" cy="2351405"/>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1736年，29岁数学家欧拉来到普鲁士的古城哥尼斯堡。普瑞格尔河正好从城中流过，河中心有两座小岛，岛和两岸之间建筑有七座古桥。欧拉发现当地居民有一项消遣活动，就是试图每座桥恰好走过一遍并回到原出发点，但从来没人成功过。</a:t>
            </a:r>
          </a:p>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为了解决这个问题，大家首先想到的是枚举。也就是把走七座桥的走法都列出来，一个一个的试验，但七座桥的所有走法共用7！=5040种，逐一试验将是很大的工作量。</a:t>
            </a:r>
          </a:p>
        </p:txBody>
      </p:sp>
      <p:sp>
        <p:nvSpPr>
          <p:cNvPr id="21" name="椭圆 20"/>
          <p:cNvSpPr/>
          <p:nvPr/>
        </p:nvSpPr>
        <p:spPr>
          <a:xfrm>
            <a:off x="870988" y="126466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870988" y="270802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4" name="图片 3"/>
          <p:cNvPicPr/>
          <p:nvPr/>
        </p:nvPicPr>
        <p:blipFill>
          <a:blip r:embed="rId4">
            <a:extLst>
              <a:ext uri="{28A0092B-C50C-407E-A947-70E740481C1C}">
                <a14:useLocalDpi xmlns:a14="http://schemas.microsoft.com/office/drawing/2010/main" val="0"/>
              </a:ext>
            </a:extLst>
          </a:blip>
          <a:srcRect/>
          <a:stretch>
            <a:fillRect/>
          </a:stretch>
        </p:blipFill>
        <p:spPr bwMode="auto">
          <a:xfrm>
            <a:off x="1533525" y="3788410"/>
            <a:ext cx="9485630" cy="25082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7929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哥尼斯堡七桥问题の抽象</a:t>
            </a:r>
          </a:p>
        </p:txBody>
      </p:sp>
      <p:sp>
        <p:nvSpPr>
          <p:cNvPr id="6" name="文本框 5"/>
          <p:cNvSpPr txBox="1"/>
          <p:nvPr/>
        </p:nvSpPr>
        <p:spPr>
          <a:xfrm>
            <a:off x="1533525" y="1278255"/>
            <a:ext cx="9641205" cy="2351405"/>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欧拉把两座岛和河两岸抽象成顶点，每一座桥抽象成连接顶点的一条边，如图右所示。</a:t>
            </a:r>
          </a:p>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假设每座桥都恰好走过一次，那么对于A、B、C、D四个顶点中的每一个顶点，需要从某条边进入，同时从另一条边离开。进入和离开顶点的次数是相同的，即每个顶点有多少条进入的边，就有多少条出去的边，也就是说，每个顶点相连的边是成对出现的，即每个顶点的相连边的数量必须是偶数。</a:t>
            </a:r>
          </a:p>
        </p:txBody>
      </p:sp>
      <p:sp>
        <p:nvSpPr>
          <p:cNvPr id="21" name="椭圆 20"/>
          <p:cNvSpPr/>
          <p:nvPr/>
        </p:nvSpPr>
        <p:spPr>
          <a:xfrm>
            <a:off x="870988" y="126466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870988" y="255943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5" name="图片 4"/>
          <p:cNvPicPr/>
          <p:nvPr/>
        </p:nvPicPr>
        <p:blipFill>
          <a:blip r:embed="rId4">
            <a:extLst>
              <a:ext uri="{28A0092B-C50C-407E-A947-70E740481C1C}">
                <a14:useLocalDpi xmlns:a14="http://schemas.microsoft.com/office/drawing/2010/main" val="0"/>
              </a:ext>
            </a:extLst>
          </a:blip>
          <a:srcRect/>
          <a:stretch>
            <a:fillRect/>
          </a:stretch>
        </p:blipFill>
        <p:spPr bwMode="auto">
          <a:xfrm>
            <a:off x="1638300" y="3779520"/>
            <a:ext cx="9431020" cy="277749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7929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哥尼斯堡七桥问题の抽象</a:t>
            </a:r>
          </a:p>
        </p:txBody>
      </p:sp>
      <p:sp>
        <p:nvSpPr>
          <p:cNvPr id="6" name="文本框 5"/>
          <p:cNvSpPr txBox="1"/>
          <p:nvPr/>
        </p:nvSpPr>
        <p:spPr>
          <a:xfrm>
            <a:off x="1533525" y="1278255"/>
            <a:ext cx="9641205" cy="1945640"/>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而图中A、C、D四个顶点的相连边都是3，顶点B的相连边为5，都为奇数。因此，这个图无法从一个顶点出发，遍历每条边各一次。</a:t>
            </a:r>
          </a:p>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欧拉的证明与其说是数学证明，还不如说是一个问题抽象的数据建模过程。这个问题的求解开创了数学的一个分支：图论。</a:t>
            </a:r>
          </a:p>
        </p:txBody>
      </p:sp>
      <p:sp>
        <p:nvSpPr>
          <p:cNvPr id="21" name="椭圆 20"/>
          <p:cNvSpPr/>
          <p:nvPr/>
        </p:nvSpPr>
        <p:spPr>
          <a:xfrm>
            <a:off x="870988" y="151231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870988" y="255943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2" name="图片 1"/>
          <p:cNvPicPr/>
          <p:nvPr/>
        </p:nvPicPr>
        <p:blipFill>
          <a:blip r:embed="rId4">
            <a:extLst>
              <a:ext uri="{28A0092B-C50C-407E-A947-70E740481C1C}">
                <a14:useLocalDpi xmlns:a14="http://schemas.microsoft.com/office/drawing/2010/main" val="0"/>
              </a:ext>
            </a:extLst>
          </a:blip>
          <a:srcRect/>
          <a:stretch>
            <a:fillRect/>
          </a:stretch>
        </p:blipFill>
        <p:spPr bwMode="auto">
          <a:xfrm>
            <a:off x="2707005" y="3504565"/>
            <a:ext cx="6777990" cy="286194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7929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哥尼斯堡七桥问题の抽象</a:t>
            </a:r>
          </a:p>
        </p:txBody>
      </p:sp>
      <p:sp>
        <p:nvSpPr>
          <p:cNvPr id="6" name="文本框 5"/>
          <p:cNvSpPr txBox="1"/>
          <p:nvPr/>
        </p:nvSpPr>
        <p:spPr>
          <a:xfrm>
            <a:off x="1533525" y="1278255"/>
            <a:ext cx="9641205" cy="1945640"/>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通过上面的分析，我们可以总出利用计算机进行问题抽象、建模和编程求解的过程，如图3-16所示。</a:t>
            </a:r>
          </a:p>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由此可见，问题求解的核心是利用形式化理论对问题进行抽象描述、基于数据结构和数学理论进行建模，理论算法和程序环境进行编程实现。</a:t>
            </a:r>
          </a:p>
        </p:txBody>
      </p:sp>
      <p:sp>
        <p:nvSpPr>
          <p:cNvPr id="21" name="椭圆 20"/>
          <p:cNvSpPr/>
          <p:nvPr/>
        </p:nvSpPr>
        <p:spPr>
          <a:xfrm>
            <a:off x="870988" y="144627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870988" y="255943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205" y="3358515"/>
            <a:ext cx="7273290" cy="3280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9758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3.5.3 数据结构与算法设计</a:t>
            </a:r>
          </a:p>
        </p:txBody>
      </p:sp>
      <p:cxnSp>
        <p:nvCxnSpPr>
          <p:cNvPr id="28" name="直接连接符 27"/>
          <p:cNvCxnSpPr/>
          <p:nvPr/>
        </p:nvCxnSpPr>
        <p:spPr>
          <a:xfrm>
            <a:off x="6459220" y="4128770"/>
            <a:ext cx="0" cy="228346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139190" y="4813300"/>
            <a:ext cx="4794250" cy="130873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数据结构有很多种，一般来说，按照数据的逻辑结构对其进行简单的分类，包括线性结构和非线性结构两类。</a:t>
            </a:r>
          </a:p>
        </p:txBody>
      </p:sp>
      <p:sp>
        <p:nvSpPr>
          <p:cNvPr id="9" name="文本框 8"/>
          <p:cNvSpPr txBox="1"/>
          <p:nvPr/>
        </p:nvSpPr>
        <p:spPr>
          <a:xfrm>
            <a:off x="2440940" y="386143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数据结构的种类</a:t>
            </a:r>
          </a:p>
        </p:txBody>
      </p:sp>
      <p:sp>
        <p:nvSpPr>
          <p:cNvPr id="4" name="椭圆 3"/>
          <p:cNvSpPr/>
          <p:nvPr/>
        </p:nvSpPr>
        <p:spPr>
          <a:xfrm>
            <a:off x="1138953" y="367432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1</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grpSp>
        <p:nvGrpSpPr>
          <p:cNvPr id="7" name="组合 6"/>
          <p:cNvGrpSpPr/>
          <p:nvPr/>
        </p:nvGrpSpPr>
        <p:grpSpPr>
          <a:xfrm>
            <a:off x="6788150" y="3833495"/>
            <a:ext cx="4561205" cy="3040380"/>
            <a:chOff x="9452" y="4093"/>
            <a:chExt cx="9280" cy="6186"/>
          </a:xfrm>
        </p:grpSpPr>
        <p:pic>
          <p:nvPicPr>
            <p:cNvPr id="23" name="图片 22"/>
            <p:cNvPicPr>
              <a:picLocks noChangeAspect="1"/>
            </p:cNvPicPr>
            <p:nvPr/>
          </p:nvPicPr>
          <p:blipFill>
            <a:blip r:embed="rId4"/>
            <a:stretch>
              <a:fillRect/>
            </a:stretch>
          </p:blipFill>
          <p:spPr>
            <a:xfrm>
              <a:off x="11169" y="5318"/>
              <a:ext cx="5845" cy="3735"/>
            </a:xfrm>
            <a:prstGeom prst="rect">
              <a:avLst/>
            </a:prstGeom>
          </p:spPr>
        </p:pic>
        <p:sp>
          <p:nvSpPr>
            <p:cNvPr id="24" name="矩形 23"/>
            <p:cNvSpPr/>
            <p:nvPr/>
          </p:nvSpPr>
          <p:spPr>
            <a:xfrm>
              <a:off x="11169" y="5309"/>
              <a:ext cx="5845" cy="3744"/>
            </a:xfrm>
            <a:prstGeom prst="rect">
              <a:avLst/>
            </a:prstGeom>
            <a:solidFill>
              <a:schemeClr val="tx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任意多边形 14"/>
            <p:cNvSpPr/>
            <p:nvPr/>
          </p:nvSpPr>
          <p:spPr>
            <a:xfrm>
              <a:off x="11212" y="5383"/>
              <a:ext cx="3067" cy="2829"/>
            </a:xfrm>
            <a:custGeom>
              <a:avLst/>
              <a:gdLst>
                <a:gd name="connsiteX0" fmla="*/ 0 w 3552094"/>
                <a:gd name="connsiteY0" fmla="*/ 0 h 3276059"/>
                <a:gd name="connsiteX1" fmla="*/ 3240548 w 3552094"/>
                <a:gd name="connsiteY1" fmla="*/ 0 h 3276059"/>
                <a:gd name="connsiteX2" fmla="*/ 3291131 w 3552094"/>
                <a:gd name="connsiteY2" fmla="*/ 83263 h 3276059"/>
                <a:gd name="connsiteX3" fmla="*/ 3552094 w 3552094"/>
                <a:gd name="connsiteY3" fmla="*/ 1113884 h 3276059"/>
                <a:gd name="connsiteX4" fmla="*/ 1389919 w 3552094"/>
                <a:gd name="connsiteY4" fmla="*/ 3276059 h 3276059"/>
                <a:gd name="connsiteX5" fmla="*/ 14575 w 3552094"/>
                <a:gd name="connsiteY5" fmla="*/ 2782323 h 3276059"/>
                <a:gd name="connsiteX6" fmla="*/ 0 w 3552094"/>
                <a:gd name="connsiteY6" fmla="*/ 2769077 h 327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94" h="3276059">
                  <a:moveTo>
                    <a:pt x="0" y="0"/>
                  </a:moveTo>
                  <a:lnTo>
                    <a:pt x="3240548" y="0"/>
                  </a:lnTo>
                  <a:lnTo>
                    <a:pt x="3291131" y="83263"/>
                  </a:lnTo>
                  <a:cubicBezTo>
                    <a:pt x="3457559" y="389629"/>
                    <a:pt x="3552094" y="740717"/>
                    <a:pt x="3552094" y="1113884"/>
                  </a:cubicBezTo>
                  <a:cubicBezTo>
                    <a:pt x="3552094" y="2308020"/>
                    <a:pt x="2584055" y="3276059"/>
                    <a:pt x="1389919" y="3276059"/>
                  </a:cubicBezTo>
                  <a:cubicBezTo>
                    <a:pt x="867485" y="3276059"/>
                    <a:pt x="388327" y="3090770"/>
                    <a:pt x="14575" y="2782323"/>
                  </a:cubicBezTo>
                  <a:lnTo>
                    <a:pt x="0" y="2769077"/>
                  </a:lnTo>
                  <a:close/>
                </a:path>
              </a:pathLst>
            </a:cu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9" name="文本框 28"/>
            <p:cNvSpPr txBox="1"/>
            <p:nvPr/>
          </p:nvSpPr>
          <p:spPr>
            <a:xfrm>
              <a:off x="11764" y="5907"/>
              <a:ext cx="1906" cy="1939"/>
            </a:xfrm>
            <a:prstGeom prst="rect">
              <a:avLst/>
            </a:prstGeom>
            <a:noFill/>
          </p:spPr>
          <p:txBody>
            <a:bodyPr wrap="square" rtlCol="0">
              <a:spAutoFit/>
            </a:bodyPr>
            <a:lstStyle/>
            <a:p>
              <a:r>
                <a:rPr lang="en-US" altLang="zh-CN" sz="2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MO </a:t>
              </a:r>
            </a:p>
            <a:p>
              <a:r>
                <a:rPr lang="en-US" altLang="zh-CN" sz="16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Application</a:t>
              </a:r>
              <a:endParaRPr lang="en-US" altLang="zh-CN" sz="10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0" name="矩形 29"/>
            <p:cNvSpPr/>
            <p:nvPr/>
          </p:nvSpPr>
          <p:spPr>
            <a:xfrm>
              <a:off x="11764" y="7095"/>
              <a:ext cx="1290" cy="1062"/>
            </a:xfrm>
            <a:prstGeom prst="rect">
              <a:avLst/>
            </a:prstGeom>
          </p:spPr>
          <p:txBody>
            <a:bodyPr wrap="square">
              <a:spAutoFit/>
            </a:bodyPr>
            <a:lstStyle/>
            <a:p>
              <a:r>
                <a:rPr lang="en-US" altLang="zh-CN" sz="1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Ver 1.20</a:t>
              </a:r>
              <a:endParaRPr lang="en-US" altLang="zh-CN" sz="9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2" y="4093"/>
              <a:ext cx="9280" cy="6186"/>
            </a:xfrm>
            <a:prstGeom prst="rect">
              <a:avLst/>
            </a:prstGeom>
          </p:spPr>
        </p:pic>
      </p:grpSp>
      <p:sp>
        <p:nvSpPr>
          <p:cNvPr id="5" name="文本框 4"/>
          <p:cNvSpPr txBox="1"/>
          <p:nvPr/>
        </p:nvSpPr>
        <p:spPr>
          <a:xfrm>
            <a:off x="755650" y="1155700"/>
            <a:ext cx="10595610" cy="2197735"/>
          </a:xfrm>
          <a:prstGeom prst="rect">
            <a:avLst/>
          </a:prstGeom>
          <a:noFill/>
        </p:spPr>
        <p:txBody>
          <a:bodyPr wrap="square" rtlCol="0">
            <a:spAutoFit/>
          </a:bodyPr>
          <a:lstStyle/>
          <a:p>
            <a:pPr marL="342900" indent="-342900" algn="l" fontAlgn="auto">
              <a:lnSpc>
                <a:spcPct val="132000"/>
              </a:lnSpc>
              <a:spcBef>
                <a:spcPts val="600"/>
              </a:spcBef>
              <a:buClr>
                <a:srgbClr val="33A936"/>
              </a:buClr>
              <a:buFont typeface="Wingdings" panose="05000000000000000000" charset="0"/>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在对问题抽象获得了数学模型，明确输入、输出和处理框架后，接下来就是根据问题求解的需要组织、提取原始数据，确定原始数据进入计算机后的存储结构（即数据结构），并在数据结构的基础上研究数据的处理方法和步骤（即算法）。</a:t>
            </a:r>
          </a:p>
          <a:p>
            <a:pPr marL="342900" indent="-342900" algn="l" fontAlgn="auto">
              <a:lnSpc>
                <a:spcPct val="132000"/>
              </a:lnSpc>
              <a:spcBef>
                <a:spcPts val="600"/>
              </a:spcBef>
              <a:buClr>
                <a:srgbClr val="33A936"/>
              </a:buClr>
              <a:buFont typeface="Wingdings" panose="05000000000000000000" charset="0"/>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简而言之，数据结构是相互之间存在一种或多种特定关系的数据元素的集合，即带“结构”的数据元素的集合。“结构”就是指数据元素之间存在的关系，分为逻辑结构和存储结构。</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9758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3.5.3 数据结构与算法设计</a:t>
            </a:r>
          </a:p>
        </p:txBody>
      </p:sp>
      <p:sp>
        <p:nvSpPr>
          <p:cNvPr id="8" name="椭圆 7"/>
          <p:cNvSpPr/>
          <p:nvPr/>
        </p:nvSpPr>
        <p:spPr>
          <a:xfrm>
            <a:off x="803908" y="153627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12" name="椭圆 11"/>
          <p:cNvSpPr/>
          <p:nvPr/>
        </p:nvSpPr>
        <p:spPr>
          <a:xfrm>
            <a:off x="6230698" y="153627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36" y="1509440"/>
            <a:ext cx="914275" cy="914275"/>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789" y="1702765"/>
            <a:ext cx="720950" cy="720950"/>
          </a:xfrm>
          <a:prstGeom prst="rect">
            <a:avLst/>
          </a:prstGeom>
        </p:spPr>
      </p:pic>
      <p:sp>
        <p:nvSpPr>
          <p:cNvPr id="4" name="文本占位符 1"/>
          <p:cNvSpPr>
            <a:spLocks noGrp="1"/>
          </p:cNvSpPr>
          <p:nvPr/>
        </p:nvSpPr>
        <p:spPr>
          <a:xfrm>
            <a:off x="2059305" y="1581785"/>
            <a:ext cx="3544570" cy="39712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sz="2400" b="1" dirty="0">
                <a:latin typeface="微软雅黑" panose="020B0503020204020204" pitchFamily="34" charset="-122"/>
                <a:ea typeface="微软雅黑" panose="020B0503020204020204" pitchFamily="34" charset="-122"/>
                <a:cs typeface="微软雅黑" panose="020B0503020204020204" pitchFamily="34" charset="-122"/>
              </a:rPr>
              <a:t>线性结构：</a:t>
            </a:r>
            <a:r>
              <a:rPr sz="2400" dirty="0">
                <a:latin typeface="微软雅黑" panose="020B0503020204020204" pitchFamily="34" charset="-122"/>
                <a:ea typeface="微软雅黑" panose="020B0503020204020204" pitchFamily="34" charset="-122"/>
                <a:cs typeface="微软雅黑" panose="020B0503020204020204" pitchFamily="34" charset="-122"/>
              </a:rPr>
              <a:t>简单地说，线性结构就是表中各个结点具有线性关系。线性结构有且仅有一个开始结点和一个终端结点，所有结点都最多只有一个直接前趋结点和一个直接后继结点。线性表、栈、队列和串等都属于线性结构。</a:t>
            </a:r>
          </a:p>
        </p:txBody>
      </p:sp>
      <p:sp>
        <p:nvSpPr>
          <p:cNvPr id="5" name="文本占位符 1"/>
          <p:cNvSpPr>
            <a:spLocks noGrp="1"/>
          </p:cNvSpPr>
          <p:nvPr/>
        </p:nvSpPr>
        <p:spPr>
          <a:xfrm>
            <a:off x="7620000" y="1536065"/>
            <a:ext cx="3544570" cy="3683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非线性结构：</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简单地说，非线性结构就是表中各个结点之间具有多个对应关系。非线性结构的一个结点可能有多个直接前驱结点和多个直接后继结点。数组、广义表、树和图等都属于非线性结构。 </a:t>
            </a:r>
          </a:p>
          <a:p>
            <a:pPr marL="0" indent="0" fontAlgn="auto">
              <a:lnSpc>
                <a:spcPct val="132000"/>
              </a:lnSpc>
              <a:buNone/>
            </a:pP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9758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3.5.3 数据结构与算法设计</a:t>
            </a:r>
          </a:p>
        </p:txBody>
      </p:sp>
      <p:sp>
        <p:nvSpPr>
          <p:cNvPr id="17" name="文本框 16"/>
          <p:cNvSpPr txBox="1"/>
          <p:nvPr/>
        </p:nvSpPr>
        <p:spPr>
          <a:xfrm>
            <a:off x="2220595" y="2031365"/>
            <a:ext cx="2522855" cy="578485"/>
          </a:xfrm>
          <a:prstGeom prst="rect">
            <a:avLst/>
          </a:prstGeom>
          <a:noFill/>
        </p:spPr>
        <p:txBody>
          <a:bodyPr wrap="square" rtlCol="0">
            <a:spAutoFit/>
          </a:bodyPr>
          <a:lstStyle/>
          <a:p>
            <a:pPr algn="ctr"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常用的数据结构</a:t>
            </a:r>
          </a:p>
        </p:txBody>
      </p:sp>
      <p:sp>
        <p:nvSpPr>
          <p:cNvPr id="19" name="椭圆 18"/>
          <p:cNvSpPr/>
          <p:nvPr/>
        </p:nvSpPr>
        <p:spPr>
          <a:xfrm>
            <a:off x="1021478" y="184425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2</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1021715" y="3295015"/>
            <a:ext cx="3722370" cy="1553210"/>
          </a:xfrm>
          <a:prstGeom prst="rect">
            <a:avLst/>
          </a:prstGeom>
          <a:noFill/>
        </p:spPr>
        <p:txBody>
          <a:bodyPr wrap="square" rtlCol="0">
            <a:spAutoFit/>
          </a:bodyPr>
          <a:lstStyle/>
          <a:p>
            <a:pPr algn="just" fontAlgn="auto">
              <a:lnSpc>
                <a:spcPct val="132000"/>
              </a:lnSpc>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在计算机程序的发展过程中，常用的数据结构包括如下几种： </a:t>
            </a:r>
          </a:p>
        </p:txBody>
      </p:sp>
      <p:sp>
        <p:nvSpPr>
          <p:cNvPr id="4" name="椭圆 3"/>
          <p:cNvSpPr/>
          <p:nvPr/>
        </p:nvSpPr>
        <p:spPr>
          <a:xfrm>
            <a:off x="5767962" y="1994361"/>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4" name="直接连接符 13"/>
          <p:cNvCxnSpPr/>
          <p:nvPr/>
        </p:nvCxnSpPr>
        <p:spPr>
          <a:xfrm>
            <a:off x="5329555" y="2235835"/>
            <a:ext cx="0" cy="30079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27202" y="223142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p:nvCxnSpPr>
        <p:spPr>
          <a:xfrm>
            <a:off x="5327650" y="3790315"/>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21" name="直接连接符 20"/>
          <p:cNvCxnSpPr/>
          <p:nvPr/>
        </p:nvCxnSpPr>
        <p:spPr>
          <a:xfrm>
            <a:off x="5327435" y="524894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3" name="椭圆 22"/>
          <p:cNvSpPr/>
          <p:nvPr/>
        </p:nvSpPr>
        <p:spPr>
          <a:xfrm>
            <a:off x="5767962" y="352491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4" name="椭圆 23"/>
          <p:cNvSpPr/>
          <p:nvPr/>
        </p:nvSpPr>
        <p:spPr>
          <a:xfrm>
            <a:off x="5767962" y="500573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6" name="文本框 25"/>
          <p:cNvSpPr txBox="1"/>
          <p:nvPr/>
        </p:nvSpPr>
        <p:spPr>
          <a:xfrm>
            <a:off x="6286500" y="1824990"/>
            <a:ext cx="4939665" cy="1553210"/>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数组(array)：数组是一种聚合数据类型，它是将具有相同类型的若干变量有序地组织在一起的集合。在Python语言中，数组的功能主要通过列表数据类型来实现。 </a:t>
            </a:r>
          </a:p>
        </p:txBody>
      </p:sp>
      <p:sp>
        <p:nvSpPr>
          <p:cNvPr id="3" name="文本框 2"/>
          <p:cNvSpPr txBox="1"/>
          <p:nvPr/>
        </p:nvSpPr>
        <p:spPr>
          <a:xfrm>
            <a:off x="6286500" y="3431540"/>
            <a:ext cx="4861560" cy="1187450"/>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 栈( stack)：栈是一种特殊的线性表，它只能在一个表的一个固定端进行数据结点的插入和删除操作。</a:t>
            </a:r>
          </a:p>
        </p:txBody>
      </p:sp>
      <p:sp>
        <p:nvSpPr>
          <p:cNvPr id="5" name="文本框 4"/>
          <p:cNvSpPr txBox="1"/>
          <p:nvPr/>
        </p:nvSpPr>
        <p:spPr>
          <a:xfrm>
            <a:off x="6286500" y="4696460"/>
            <a:ext cx="4861560" cy="1918335"/>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队列(queue)：队列和栈类似，也是一种特殊的线性表。和栈不同的是，队列只允许在表的一端进行插入操作，而在另一端进行删除操作。在Python中，队列可以用列表实现，也可以使用专门的方法Queue来处理。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11596" y="139773"/>
            <a:ext cx="413766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3.1.1 指令与指令系统</a:t>
            </a:r>
          </a:p>
        </p:txBody>
      </p:sp>
      <p:sp>
        <p:nvSpPr>
          <p:cNvPr id="20" name="文本框 19"/>
          <p:cNvSpPr txBox="1"/>
          <p:nvPr/>
        </p:nvSpPr>
        <p:spPr>
          <a:xfrm>
            <a:off x="929640" y="1232535"/>
            <a:ext cx="10332085" cy="1143000"/>
          </a:xfrm>
          <a:prstGeom prst="rect">
            <a:avLst/>
          </a:prstGeom>
          <a:noFill/>
        </p:spPr>
        <p:txBody>
          <a:bodyPr wrap="square">
            <a:spAutoFit/>
          </a:bodyPr>
          <a:lstStyle/>
          <a:p>
            <a:pPr marL="342900" indent="-342900" fontAlgn="auto">
              <a:lnSpc>
                <a:spcPct val="132000"/>
              </a:lnSpc>
              <a:spcBef>
                <a:spcPts val="600"/>
              </a:spcBef>
              <a:spcAft>
                <a:spcPts val="0"/>
              </a:spcAft>
              <a:buClr>
                <a:srgbClr val="33A936"/>
              </a:buClr>
              <a:buFont typeface="Wingdings" panose="05000000000000000000" charset="0"/>
              <a:buChar char="p"/>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指令是指示计算机执行某种操作的命令，它由一串二进制数码组成。</a:t>
            </a:r>
          </a:p>
          <a:p>
            <a:pPr marL="342900" indent="-342900" fontAlgn="auto">
              <a:lnSpc>
                <a:spcPct val="132000"/>
              </a:lnSpc>
              <a:spcBef>
                <a:spcPts val="600"/>
              </a:spcBef>
              <a:spcAft>
                <a:spcPts val="0"/>
              </a:spcAft>
              <a:buClr>
                <a:srgbClr val="33A936"/>
              </a:buClr>
              <a:buFont typeface="Wingdings" panose="05000000000000000000" charset="0"/>
              <a:buChar char="p"/>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一条指令通常包括两个部分：操作码和操作数（也称地址码）。</a:t>
            </a:r>
          </a:p>
        </p:txBody>
      </p:sp>
      <p:grpSp>
        <p:nvGrpSpPr>
          <p:cNvPr id="3" name="组合 2"/>
          <p:cNvGrpSpPr/>
          <p:nvPr/>
        </p:nvGrpSpPr>
        <p:grpSpPr>
          <a:xfrm>
            <a:off x="7072630" y="2817495"/>
            <a:ext cx="4123055" cy="2292985"/>
            <a:chOff x="10569" y="4486"/>
            <a:chExt cx="7603" cy="4228"/>
          </a:xfrm>
        </p:grpSpPr>
        <p:sp>
          <p:nvSpPr>
            <p:cNvPr id="14" name="平行四边形 13"/>
            <p:cNvSpPr/>
            <p:nvPr/>
          </p:nvSpPr>
          <p:spPr>
            <a:xfrm>
              <a:off x="10569" y="4486"/>
              <a:ext cx="3600" cy="2725"/>
            </a:xfrm>
            <a:prstGeom prst="parallelogram">
              <a:avLst>
                <a:gd name="adj" fmla="val 63835"/>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平行四边形 14"/>
            <p:cNvSpPr/>
            <p:nvPr/>
          </p:nvSpPr>
          <p:spPr>
            <a:xfrm>
              <a:off x="11618" y="5990"/>
              <a:ext cx="3600" cy="2725"/>
            </a:xfrm>
            <a:prstGeom prst="parallelogram">
              <a:avLst>
                <a:gd name="adj" fmla="val 63835"/>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6" name="平行四边形 15"/>
            <p:cNvSpPr/>
            <p:nvPr/>
          </p:nvSpPr>
          <p:spPr>
            <a:xfrm>
              <a:off x="14572" y="4627"/>
              <a:ext cx="3600" cy="2725"/>
            </a:xfrm>
            <a:prstGeom prst="parallelogram">
              <a:avLst>
                <a:gd name="adj" fmla="val 63835"/>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grpSp>
      <p:sp>
        <p:nvSpPr>
          <p:cNvPr id="2" name="文本框 1"/>
          <p:cNvSpPr txBox="1"/>
          <p:nvPr/>
        </p:nvSpPr>
        <p:spPr>
          <a:xfrm>
            <a:off x="1599837" y="2656711"/>
            <a:ext cx="4978637" cy="2351405"/>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（1）操作码：指明该指令要完成的操作的类型或性质，如取数、进行加法、输出数据等。</a:t>
            </a:r>
          </a:p>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（2）操作数：指明操作对象的内容或所在的存储单元地址。所以也称地址码。</a:t>
            </a:r>
          </a:p>
        </p:txBody>
      </p:sp>
      <p:sp>
        <p:nvSpPr>
          <p:cNvPr id="21" name="椭圆 20"/>
          <p:cNvSpPr/>
          <p:nvPr/>
        </p:nvSpPr>
        <p:spPr>
          <a:xfrm>
            <a:off x="937028" y="2750565"/>
            <a:ext cx="540000" cy="540000"/>
          </a:xfrm>
          <a:prstGeom prst="ellipse">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2" name="椭圆 21"/>
          <p:cNvSpPr/>
          <p:nvPr/>
        </p:nvSpPr>
        <p:spPr>
          <a:xfrm>
            <a:off x="937028" y="4251705"/>
            <a:ext cx="540000" cy="540000"/>
          </a:xfrm>
          <a:prstGeom prst="ellipse">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4" name="文本框 3"/>
          <p:cNvSpPr txBox="1"/>
          <p:nvPr/>
        </p:nvSpPr>
        <p:spPr>
          <a:xfrm>
            <a:off x="937260" y="5498465"/>
            <a:ext cx="10589895" cy="902970"/>
          </a:xfrm>
          <a:prstGeom prst="rect">
            <a:avLst/>
          </a:prstGeom>
          <a:noFill/>
        </p:spPr>
        <p:txBody>
          <a:bodyPr wrap="square">
            <a:spAutoFit/>
          </a:bodyPr>
          <a:lstStyle/>
          <a:p>
            <a:pPr indent="0" fontAlgn="auto">
              <a:lnSpc>
                <a:spcPct val="132000"/>
              </a:lnSpc>
              <a:spcBef>
                <a:spcPts val="600"/>
              </a:spcBef>
              <a:spcAft>
                <a:spcPts val="0"/>
              </a:spcAft>
              <a:buClr>
                <a:srgbClr val="33A936"/>
              </a:buClr>
              <a:buNone/>
            </a:pPr>
            <a:r>
              <a:rPr sz="2000" dirty="0">
                <a:latin typeface="微软雅黑" panose="020B0503020204020204" pitchFamily="34" charset="-122"/>
                <a:ea typeface="微软雅黑" panose="020B0503020204020204" pitchFamily="34" charset="-122"/>
              </a:rPr>
              <a:t>例如，“ADD AX, 8569H”指令的操作码是ADD，操作数有两个：寄存器AX和常量8569H。其功能是将AX寄存器的值与8569H相加后，又放回AX。</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9758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3.5.3 数据结构与算法设计</a:t>
            </a:r>
          </a:p>
        </p:txBody>
      </p:sp>
      <p:sp>
        <p:nvSpPr>
          <p:cNvPr id="4" name="椭圆 3"/>
          <p:cNvSpPr/>
          <p:nvPr/>
        </p:nvSpPr>
        <p:spPr>
          <a:xfrm>
            <a:off x="1195998" y="1416719"/>
            <a:ext cx="1540778" cy="1540778"/>
          </a:xfrm>
          <a:prstGeom prst="ellipse">
            <a:avLst/>
          </a:prstGeom>
          <a:blipFill>
            <a:blip r:embed="rId3">
              <a:extLst>
                <a:ext uri="{BEBA8EAE-BF5A-486C-A8C5-ECC9F3942E4B}">
                  <a14:imgProps xmlns:a14="http://schemas.microsoft.com/office/drawing/2010/main">
                    <a14:imgLayer r:embed="rId4">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8" name="椭圆 7"/>
          <p:cNvSpPr/>
          <p:nvPr/>
        </p:nvSpPr>
        <p:spPr>
          <a:xfrm>
            <a:off x="1202348" y="1421993"/>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椭圆 9"/>
          <p:cNvSpPr/>
          <p:nvPr/>
        </p:nvSpPr>
        <p:spPr>
          <a:xfrm>
            <a:off x="2301297" y="1270073"/>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椭圆 10"/>
          <p:cNvSpPr/>
          <p:nvPr/>
        </p:nvSpPr>
        <p:spPr>
          <a:xfrm>
            <a:off x="2432241" y="1429968"/>
            <a:ext cx="398513" cy="340610"/>
          </a:xfrm>
          <a:custGeom>
            <a:avLst/>
            <a:gdLst>
              <a:gd name="T0" fmla="*/ 14836 w 15142"/>
              <a:gd name="T1" fmla="*/ 4282 h 12941"/>
              <a:gd name="T2" fmla="*/ 12685 w 15142"/>
              <a:gd name="T3" fmla="*/ 661 h 12941"/>
              <a:gd name="T4" fmla="*/ 11524 w 15142"/>
              <a:gd name="T5" fmla="*/ 0 h 12941"/>
              <a:gd name="T6" fmla="*/ 3617 w 15142"/>
              <a:gd name="T7" fmla="*/ 0 h 12941"/>
              <a:gd name="T8" fmla="*/ 2457 w 15142"/>
              <a:gd name="T9" fmla="*/ 661 h 12941"/>
              <a:gd name="T10" fmla="*/ 306 w 15142"/>
              <a:gd name="T11" fmla="*/ 4283 h 12941"/>
              <a:gd name="T12" fmla="*/ 484 w 15142"/>
              <a:gd name="T13" fmla="*/ 5899 h 12941"/>
              <a:gd name="T14" fmla="*/ 6588 w 15142"/>
              <a:gd name="T15" fmla="*/ 12376 h 12941"/>
              <a:gd name="T16" fmla="*/ 8553 w 15142"/>
              <a:gd name="T17" fmla="*/ 12376 h 12941"/>
              <a:gd name="T18" fmla="*/ 14658 w 15142"/>
              <a:gd name="T19" fmla="*/ 5899 h 12941"/>
              <a:gd name="T20" fmla="*/ 14836 w 15142"/>
              <a:gd name="T21" fmla="*/ 4282 h 12941"/>
              <a:gd name="T22" fmla="*/ 11680 w 15142"/>
              <a:gd name="T23" fmla="*/ 5840 h 12941"/>
              <a:gd name="T24" fmla="*/ 8600 w 15142"/>
              <a:gd name="T25" fmla="*/ 9107 h 12941"/>
              <a:gd name="T26" fmla="*/ 6540 w 15142"/>
              <a:gd name="T27" fmla="*/ 9107 h 12941"/>
              <a:gd name="T28" fmla="*/ 3461 w 15142"/>
              <a:gd name="T29" fmla="*/ 5840 h 12941"/>
              <a:gd name="T30" fmla="*/ 3466 w 15142"/>
              <a:gd name="T31" fmla="*/ 5353 h 12941"/>
              <a:gd name="T32" fmla="*/ 3952 w 15142"/>
              <a:gd name="T33" fmla="*/ 5378 h 12941"/>
              <a:gd name="T34" fmla="*/ 7032 w 15142"/>
              <a:gd name="T35" fmla="*/ 8644 h 12941"/>
              <a:gd name="T36" fmla="*/ 8109 w 15142"/>
              <a:gd name="T37" fmla="*/ 8644 h 12941"/>
              <a:gd name="T38" fmla="*/ 11188 w 15142"/>
              <a:gd name="T39" fmla="*/ 5378 h 12941"/>
              <a:gd name="T40" fmla="*/ 11665 w 15142"/>
              <a:gd name="T41" fmla="*/ 5364 h 12941"/>
              <a:gd name="T42" fmla="*/ 11679 w 15142"/>
              <a:gd name="T43" fmla="*/ 5841 h 12941"/>
              <a:gd name="T44" fmla="*/ 11680 w 15142"/>
              <a:gd name="T45" fmla="*/ 5840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42" h="12941">
                <a:moveTo>
                  <a:pt x="14836" y="4282"/>
                </a:moveTo>
                <a:lnTo>
                  <a:pt x="12685" y="661"/>
                </a:lnTo>
                <a:cubicBezTo>
                  <a:pt x="12440" y="252"/>
                  <a:pt x="12000" y="1"/>
                  <a:pt x="11524" y="0"/>
                </a:cubicBezTo>
                <a:lnTo>
                  <a:pt x="3617" y="0"/>
                </a:lnTo>
                <a:cubicBezTo>
                  <a:pt x="3141" y="1"/>
                  <a:pt x="2701" y="252"/>
                  <a:pt x="2457" y="661"/>
                </a:cubicBezTo>
                <a:lnTo>
                  <a:pt x="306" y="4283"/>
                </a:lnTo>
                <a:cubicBezTo>
                  <a:pt x="0" y="4802"/>
                  <a:pt x="72" y="5460"/>
                  <a:pt x="484" y="5899"/>
                </a:cubicBezTo>
                <a:lnTo>
                  <a:pt x="6588" y="12376"/>
                </a:lnTo>
                <a:cubicBezTo>
                  <a:pt x="7121" y="12941"/>
                  <a:pt x="8020" y="12941"/>
                  <a:pt x="8553" y="12376"/>
                </a:cubicBezTo>
                <a:lnTo>
                  <a:pt x="14658" y="5899"/>
                </a:lnTo>
                <a:cubicBezTo>
                  <a:pt x="15070" y="5460"/>
                  <a:pt x="15142" y="4801"/>
                  <a:pt x="14836" y="4282"/>
                </a:cubicBezTo>
                <a:close/>
                <a:moveTo>
                  <a:pt x="11680" y="5840"/>
                </a:moveTo>
                <a:lnTo>
                  <a:pt x="8600" y="9107"/>
                </a:lnTo>
                <a:cubicBezTo>
                  <a:pt x="8041" y="9700"/>
                  <a:pt x="7099" y="9700"/>
                  <a:pt x="6540" y="9107"/>
                </a:cubicBezTo>
                <a:lnTo>
                  <a:pt x="3461" y="5840"/>
                </a:lnTo>
                <a:cubicBezTo>
                  <a:pt x="3324" y="5706"/>
                  <a:pt x="3326" y="5484"/>
                  <a:pt x="3466" y="5353"/>
                </a:cubicBezTo>
                <a:cubicBezTo>
                  <a:pt x="3606" y="5221"/>
                  <a:pt x="3827" y="5233"/>
                  <a:pt x="3952" y="5378"/>
                </a:cubicBezTo>
                <a:lnTo>
                  <a:pt x="7032" y="8644"/>
                </a:lnTo>
                <a:cubicBezTo>
                  <a:pt x="7324" y="8954"/>
                  <a:pt x="7817" y="8954"/>
                  <a:pt x="8109" y="8644"/>
                </a:cubicBezTo>
                <a:lnTo>
                  <a:pt x="11188" y="5378"/>
                </a:lnTo>
                <a:cubicBezTo>
                  <a:pt x="11316" y="5242"/>
                  <a:pt x="11529" y="5236"/>
                  <a:pt x="11665" y="5364"/>
                </a:cubicBezTo>
                <a:cubicBezTo>
                  <a:pt x="11801" y="5492"/>
                  <a:pt x="11807" y="5705"/>
                  <a:pt x="11679" y="5841"/>
                </a:cubicBezTo>
                <a:lnTo>
                  <a:pt x="11680" y="5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文本框 12"/>
          <p:cNvSpPr txBox="1"/>
          <p:nvPr/>
        </p:nvSpPr>
        <p:spPr>
          <a:xfrm>
            <a:off x="778510" y="3180080"/>
            <a:ext cx="2631440" cy="3011170"/>
          </a:xfrm>
          <a:prstGeom prst="rect">
            <a:avLst/>
          </a:prstGeom>
          <a:noFill/>
        </p:spPr>
        <p:txBody>
          <a:bodyPr wrap="square" rtlCol="0">
            <a:spAutoFit/>
          </a:bodyPr>
          <a:lstStyle/>
          <a:p>
            <a:pPr fontAlgn="auto">
              <a:lnSpc>
                <a:spcPct val="132000"/>
              </a:lnSpc>
            </a:pPr>
            <a:r>
              <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rPr>
              <a:t>链表( linked list)</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：链表是一种数据元素按照链式存储结构进行存储的数据结构，这种存储结构具有在物理上存在非连续的特点。在Python中，没有专门的链表数据结构，但可以通过“列表”等多种方法的组合来实现链表的功能。 </a:t>
            </a:r>
          </a:p>
        </p:txBody>
      </p:sp>
      <p:sp>
        <p:nvSpPr>
          <p:cNvPr id="15" name="椭圆 14"/>
          <p:cNvSpPr/>
          <p:nvPr/>
        </p:nvSpPr>
        <p:spPr>
          <a:xfrm>
            <a:off x="5100303" y="1407567"/>
            <a:ext cx="1547991" cy="1547991"/>
          </a:xfrm>
          <a:prstGeom prst="ellipse">
            <a:avLst/>
          </a:prstGeom>
          <a:blipFill>
            <a:blip r:embed="rId6">
              <a:extLst>
                <a:ext uri="{BEBA8EAE-BF5A-486C-A8C5-ECC9F3942E4B}">
                  <a14:imgProps xmlns:a14="http://schemas.microsoft.com/office/drawing/2010/main">
                    <a14:imgLayer r:embed="rId7">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6" name="椭圆 15"/>
          <p:cNvSpPr/>
          <p:nvPr/>
        </p:nvSpPr>
        <p:spPr>
          <a:xfrm>
            <a:off x="5094816" y="1414780"/>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椭圆 16"/>
          <p:cNvSpPr/>
          <p:nvPr/>
        </p:nvSpPr>
        <p:spPr>
          <a:xfrm>
            <a:off x="6187271" y="1262860"/>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文本框 18"/>
          <p:cNvSpPr txBox="1"/>
          <p:nvPr/>
        </p:nvSpPr>
        <p:spPr>
          <a:xfrm>
            <a:off x="4751070" y="3181985"/>
            <a:ext cx="2425700" cy="3011170"/>
          </a:xfrm>
          <a:prstGeom prst="rect">
            <a:avLst/>
          </a:prstGeom>
          <a:noFill/>
        </p:spPr>
        <p:txBody>
          <a:bodyPr wrap="square" rtlCol="0">
            <a:spAutoFit/>
          </a:bodyPr>
          <a:lstStyle/>
          <a:p>
            <a:pPr>
              <a:lnSpc>
                <a:spcPct val="132000"/>
              </a:lnSpc>
            </a:pPr>
            <a:r>
              <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rPr>
              <a:t>树(tree)：</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树是典型的非线性结构。在树结构中，有且仅有一个根结点，该结点没有前驱结点。在树结构中的其他结点都有且仅有一个前驱结点，若干后继结点。在Python中，树可以通过“列表”等多种方法的组合来实现。</a:t>
            </a:r>
          </a:p>
        </p:txBody>
      </p:sp>
      <p:sp>
        <p:nvSpPr>
          <p:cNvPr id="21" name="椭圆 20"/>
          <p:cNvSpPr/>
          <p:nvPr/>
        </p:nvSpPr>
        <p:spPr>
          <a:xfrm>
            <a:off x="8887757" y="1400354"/>
            <a:ext cx="1547991" cy="1547991"/>
          </a:xfrm>
          <a:prstGeom prst="ellipse">
            <a:avLst/>
          </a:prstGeom>
          <a:blipFill>
            <a:blip r:embed="rId8">
              <a:extLst>
                <a:ext uri="{BEBA8EAE-BF5A-486C-A8C5-ECC9F3942E4B}">
                  <a14:imgProps xmlns:a14="http://schemas.microsoft.com/office/drawing/2010/main">
                    <a14:imgLayer r:embed="rId9">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6" name="椭圆 5"/>
          <p:cNvSpPr/>
          <p:nvPr/>
        </p:nvSpPr>
        <p:spPr>
          <a:xfrm>
            <a:off x="8875057" y="1407567"/>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3" name="椭圆 22"/>
          <p:cNvSpPr/>
          <p:nvPr/>
        </p:nvSpPr>
        <p:spPr>
          <a:xfrm>
            <a:off x="9974725" y="1255647"/>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文本框 24"/>
          <p:cNvSpPr txBox="1"/>
          <p:nvPr/>
        </p:nvSpPr>
        <p:spPr>
          <a:xfrm>
            <a:off x="8298815" y="3155315"/>
            <a:ext cx="2794000" cy="3011170"/>
          </a:xfrm>
          <a:prstGeom prst="rect">
            <a:avLst/>
          </a:prstGeom>
          <a:noFill/>
        </p:spPr>
        <p:txBody>
          <a:bodyPr wrap="square" rtlCol="0">
            <a:spAutoFit/>
          </a:bodyPr>
          <a:lstStyle/>
          <a:p>
            <a:pPr>
              <a:lnSpc>
                <a:spcPct val="132000"/>
              </a:lnSpc>
            </a:pPr>
            <a:r>
              <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rPr>
              <a:t>图(graph)：</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图是一种非线性数据结构。在图结构中，数据结点一般称为顶点，而边是顶点的有序偶对。如果两个顶点之间存在一条边，那么就表示这两个顶点具有相邻关系。在Python中，图可以通过“列表”等多种方法的组合来实现。 </a:t>
            </a:r>
          </a:p>
        </p:txBody>
      </p:sp>
      <p:sp>
        <p:nvSpPr>
          <p:cNvPr id="27" name="arrow-pointing-left-circular-button_20407"/>
          <p:cNvSpPr>
            <a:spLocks noChangeAspect="1"/>
          </p:cNvSpPr>
          <p:nvPr/>
        </p:nvSpPr>
        <p:spPr bwMode="auto">
          <a:xfrm>
            <a:off x="6357195" y="1408646"/>
            <a:ext cx="317379" cy="354719"/>
          </a:xfrm>
          <a:custGeom>
            <a:avLst/>
            <a:gdLst>
              <a:gd name="connsiteX0" fmla="*/ 270066 w 541458"/>
              <a:gd name="connsiteY0" fmla="*/ 45979 h 605161"/>
              <a:gd name="connsiteX1" fmla="*/ 357669 w 541458"/>
              <a:gd name="connsiteY1" fmla="*/ 101865 h 605161"/>
              <a:gd name="connsiteX2" fmla="*/ 471122 w 541458"/>
              <a:gd name="connsiteY2" fmla="*/ 195009 h 605161"/>
              <a:gd name="connsiteX3" fmla="*/ 492664 w 541458"/>
              <a:gd name="connsiteY3" fmla="*/ 227967 h 605161"/>
              <a:gd name="connsiteX4" fmla="*/ 285863 w 541458"/>
              <a:gd name="connsiteY4" fmla="*/ 551819 h 605161"/>
              <a:gd name="connsiteX5" fmla="*/ 255705 w 541458"/>
              <a:gd name="connsiteY5" fmla="*/ 551819 h 605161"/>
              <a:gd name="connsiteX6" fmla="*/ 48904 w 541458"/>
              <a:gd name="connsiteY6" fmla="*/ 227967 h 605161"/>
              <a:gd name="connsiteX7" fmla="*/ 70446 w 541458"/>
              <a:gd name="connsiteY7" fmla="*/ 195009 h 605161"/>
              <a:gd name="connsiteX8" fmla="*/ 182463 w 541458"/>
              <a:gd name="connsiteY8" fmla="*/ 101865 h 605161"/>
              <a:gd name="connsiteX9" fmla="*/ 270066 w 541458"/>
              <a:gd name="connsiteY9" fmla="*/ 45979 h 605161"/>
              <a:gd name="connsiteX10" fmla="*/ 270065 w 541458"/>
              <a:gd name="connsiteY10" fmla="*/ 22931 h 605161"/>
              <a:gd name="connsiteX11" fmla="*/ 163806 w 541458"/>
              <a:gd name="connsiteY11" fmla="*/ 88858 h 605161"/>
              <a:gd name="connsiteX12" fmla="*/ 48931 w 541458"/>
              <a:gd name="connsiteY12" fmla="*/ 177715 h 605161"/>
              <a:gd name="connsiteX13" fmla="*/ 24520 w 541458"/>
              <a:gd name="connsiteY13" fmla="*/ 210678 h 605161"/>
              <a:gd name="connsiteX14" fmla="*/ 255706 w 541458"/>
              <a:gd name="connsiteY14" fmla="*/ 577573 h 605161"/>
              <a:gd name="connsiteX15" fmla="*/ 284425 w 541458"/>
              <a:gd name="connsiteY15" fmla="*/ 577573 h 605161"/>
              <a:gd name="connsiteX16" fmla="*/ 517047 w 541458"/>
              <a:gd name="connsiteY16" fmla="*/ 210678 h 605161"/>
              <a:gd name="connsiteX17" fmla="*/ 492636 w 541458"/>
              <a:gd name="connsiteY17" fmla="*/ 177715 h 605161"/>
              <a:gd name="connsiteX18" fmla="*/ 376325 w 541458"/>
              <a:gd name="connsiteY18" fmla="*/ 88858 h 605161"/>
              <a:gd name="connsiteX19" fmla="*/ 270065 w 541458"/>
              <a:gd name="connsiteY19" fmla="*/ 22931 h 605161"/>
              <a:gd name="connsiteX20" fmla="*/ 270065 w 541458"/>
              <a:gd name="connsiteY20" fmla="*/ 0 h 605161"/>
              <a:gd name="connsiteX21" fmla="*/ 514175 w 541458"/>
              <a:gd name="connsiteY21" fmla="*/ 157650 h 605161"/>
              <a:gd name="connsiteX22" fmla="*/ 541458 w 541458"/>
              <a:gd name="connsiteY22" fmla="*/ 190613 h 605161"/>
              <a:gd name="connsiteX23" fmla="*/ 282989 w 541458"/>
              <a:gd name="connsiteY23" fmla="*/ 601937 h 605161"/>
              <a:gd name="connsiteX24" fmla="*/ 257142 w 541458"/>
              <a:gd name="connsiteY24" fmla="*/ 601937 h 605161"/>
              <a:gd name="connsiteX25" fmla="*/ 109 w 541458"/>
              <a:gd name="connsiteY25" fmla="*/ 190613 h 605161"/>
              <a:gd name="connsiteX26" fmla="*/ 27392 w 541458"/>
              <a:gd name="connsiteY26" fmla="*/ 157650 h 605161"/>
              <a:gd name="connsiteX27" fmla="*/ 270065 w 541458"/>
              <a:gd name="connsiteY27" fmla="*/ 0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458" h="605161">
                <a:moveTo>
                  <a:pt x="270066" y="45979"/>
                </a:moveTo>
                <a:cubicBezTo>
                  <a:pt x="318894" y="45979"/>
                  <a:pt x="333255" y="66041"/>
                  <a:pt x="357669" y="101865"/>
                </a:cubicBezTo>
                <a:cubicBezTo>
                  <a:pt x="380647" y="134824"/>
                  <a:pt x="409369" y="176380"/>
                  <a:pt x="471122" y="195009"/>
                </a:cubicBezTo>
                <a:cubicBezTo>
                  <a:pt x="485483" y="199308"/>
                  <a:pt x="494100" y="213637"/>
                  <a:pt x="492664" y="227967"/>
                </a:cubicBezTo>
                <a:cubicBezTo>
                  <a:pt x="468250" y="427151"/>
                  <a:pt x="344744" y="518861"/>
                  <a:pt x="285863" y="551819"/>
                </a:cubicBezTo>
                <a:cubicBezTo>
                  <a:pt x="275810" y="556118"/>
                  <a:pt x="264322" y="556118"/>
                  <a:pt x="255705" y="551819"/>
                </a:cubicBezTo>
                <a:cubicBezTo>
                  <a:pt x="196824" y="518861"/>
                  <a:pt x="71882" y="427151"/>
                  <a:pt x="48904" y="227967"/>
                </a:cubicBezTo>
                <a:cubicBezTo>
                  <a:pt x="46032" y="213637"/>
                  <a:pt x="56085" y="199308"/>
                  <a:pt x="70446" y="195009"/>
                </a:cubicBezTo>
                <a:cubicBezTo>
                  <a:pt x="130763" y="176380"/>
                  <a:pt x="160921" y="134824"/>
                  <a:pt x="182463" y="101865"/>
                </a:cubicBezTo>
                <a:cubicBezTo>
                  <a:pt x="208313" y="66041"/>
                  <a:pt x="221238" y="45979"/>
                  <a:pt x="270066" y="45979"/>
                </a:cubicBezTo>
                <a:close/>
                <a:moveTo>
                  <a:pt x="270065" y="22931"/>
                </a:moveTo>
                <a:cubicBezTo>
                  <a:pt x="209756" y="22931"/>
                  <a:pt x="189653" y="51595"/>
                  <a:pt x="163806" y="88858"/>
                </a:cubicBezTo>
                <a:cubicBezTo>
                  <a:pt x="140831" y="123254"/>
                  <a:pt x="112112" y="163383"/>
                  <a:pt x="48931" y="177715"/>
                </a:cubicBezTo>
                <a:cubicBezTo>
                  <a:pt x="33136" y="180581"/>
                  <a:pt x="23084" y="194913"/>
                  <a:pt x="24520" y="210678"/>
                </a:cubicBezTo>
                <a:cubicBezTo>
                  <a:pt x="43187" y="448586"/>
                  <a:pt x="198269" y="547476"/>
                  <a:pt x="255706" y="577573"/>
                </a:cubicBezTo>
                <a:cubicBezTo>
                  <a:pt x="265758" y="581872"/>
                  <a:pt x="275809" y="581872"/>
                  <a:pt x="284425" y="577573"/>
                </a:cubicBezTo>
                <a:cubicBezTo>
                  <a:pt x="343298" y="547476"/>
                  <a:pt x="496944" y="448586"/>
                  <a:pt x="517047" y="210678"/>
                </a:cubicBezTo>
                <a:cubicBezTo>
                  <a:pt x="518483" y="194913"/>
                  <a:pt x="508431" y="180581"/>
                  <a:pt x="492636" y="177715"/>
                </a:cubicBezTo>
                <a:cubicBezTo>
                  <a:pt x="428019" y="163383"/>
                  <a:pt x="400736" y="123254"/>
                  <a:pt x="376325" y="88858"/>
                </a:cubicBezTo>
                <a:cubicBezTo>
                  <a:pt x="350478" y="51595"/>
                  <a:pt x="330375" y="22931"/>
                  <a:pt x="270065" y="22931"/>
                </a:cubicBezTo>
                <a:close/>
                <a:moveTo>
                  <a:pt x="270065" y="0"/>
                </a:moveTo>
                <a:cubicBezTo>
                  <a:pt x="410788" y="0"/>
                  <a:pt x="374889" y="141885"/>
                  <a:pt x="514175" y="157650"/>
                </a:cubicBezTo>
                <a:cubicBezTo>
                  <a:pt x="529971" y="160517"/>
                  <a:pt x="541458" y="173415"/>
                  <a:pt x="541458" y="190613"/>
                </a:cubicBezTo>
                <a:cubicBezTo>
                  <a:pt x="527099" y="470084"/>
                  <a:pt x="336119" y="577573"/>
                  <a:pt x="282989" y="601937"/>
                </a:cubicBezTo>
                <a:cubicBezTo>
                  <a:pt x="275809" y="606236"/>
                  <a:pt x="265758" y="606236"/>
                  <a:pt x="257142" y="601937"/>
                </a:cubicBezTo>
                <a:cubicBezTo>
                  <a:pt x="205448" y="577573"/>
                  <a:pt x="13032" y="470084"/>
                  <a:pt x="109" y="190613"/>
                </a:cubicBezTo>
                <a:cubicBezTo>
                  <a:pt x="-1327" y="173415"/>
                  <a:pt x="11596" y="160517"/>
                  <a:pt x="27392" y="157650"/>
                </a:cubicBezTo>
                <a:cubicBezTo>
                  <a:pt x="165242" y="141885"/>
                  <a:pt x="129343" y="0"/>
                  <a:pt x="27006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8" name="arrow-pointing-left-circular-button_20407"/>
          <p:cNvSpPr>
            <a:spLocks noChangeAspect="1"/>
          </p:cNvSpPr>
          <p:nvPr/>
        </p:nvSpPr>
        <p:spPr bwMode="auto">
          <a:xfrm>
            <a:off x="10142524" y="1390785"/>
            <a:ext cx="332204" cy="365367"/>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9758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3.5.3 数据结构与算法设计</a:t>
            </a:r>
          </a:p>
        </p:txBody>
      </p:sp>
      <p:cxnSp>
        <p:nvCxnSpPr>
          <p:cNvPr id="28" name="直接连接符 27"/>
          <p:cNvCxnSpPr/>
          <p:nvPr/>
        </p:nvCxnSpPr>
        <p:spPr>
          <a:xfrm>
            <a:off x="5729605" y="2916555"/>
            <a:ext cx="0" cy="342392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078230" y="2858135"/>
            <a:ext cx="4276725" cy="130873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算法（algorithm）是指解题方案的准确而完整的描述，是一系列解决问题的清晰指令。</a:t>
            </a:r>
          </a:p>
        </p:txBody>
      </p:sp>
      <p:sp>
        <p:nvSpPr>
          <p:cNvPr id="9" name="文本框 8"/>
          <p:cNvSpPr txBox="1"/>
          <p:nvPr/>
        </p:nvSpPr>
        <p:spPr>
          <a:xfrm>
            <a:off x="2379980" y="1906270"/>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算法的基本概念 </a:t>
            </a:r>
          </a:p>
        </p:txBody>
      </p:sp>
      <p:sp>
        <p:nvSpPr>
          <p:cNvPr id="4" name="椭圆 3"/>
          <p:cNvSpPr/>
          <p:nvPr/>
        </p:nvSpPr>
        <p:spPr>
          <a:xfrm>
            <a:off x="1077993" y="171915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3</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2" name="文本框 1"/>
          <p:cNvSpPr txBox="1"/>
          <p:nvPr/>
        </p:nvSpPr>
        <p:spPr>
          <a:xfrm>
            <a:off x="6117590" y="2783840"/>
            <a:ext cx="4794250" cy="3743960"/>
          </a:xfrm>
          <a:prstGeom prst="rect">
            <a:avLst/>
          </a:prstGeom>
          <a:noFill/>
        </p:spPr>
        <p:txBody>
          <a:bodyPr wrap="square" rtlCol="0">
            <a:spAutoFit/>
          </a:bodyPr>
          <a:lstStyle/>
          <a:p>
            <a:pPr marL="342900" indent="-342900" algn="l" fontAlgn="auto">
              <a:lnSpc>
                <a:spcPct val="132000"/>
              </a:lnSpc>
              <a:buClr>
                <a:srgbClr val="33A936"/>
              </a:buClr>
              <a:buFont typeface="Wingdings" panose="05000000000000000000" charset="0"/>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算法的表现形式有自然语言、流程图、伪代码等。</a:t>
            </a:r>
          </a:p>
          <a:p>
            <a:pPr marL="342900" indent="-342900" algn="l" fontAlgn="auto">
              <a:lnSpc>
                <a:spcPct val="132000"/>
              </a:lnSpc>
              <a:buClr>
                <a:srgbClr val="33A936"/>
              </a:buClr>
              <a:buFont typeface="Wingdings" panose="05000000000000000000" charset="0"/>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自然语言就是将算法的各个步骤直接写出来。</a:t>
            </a:r>
          </a:p>
          <a:p>
            <a:pPr marL="342900" indent="-342900" algn="l" fontAlgn="auto">
              <a:lnSpc>
                <a:spcPct val="132000"/>
              </a:lnSpc>
              <a:buClr>
                <a:srgbClr val="33A936"/>
              </a:buClr>
              <a:buFont typeface="Wingdings" panose="05000000000000000000" charset="0"/>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流程图通过特定的图形符号、连接线和文字说明，叙述算法步骤。</a:t>
            </a:r>
          </a:p>
          <a:p>
            <a:pPr marL="342900" indent="-342900" algn="l" fontAlgn="auto">
              <a:lnSpc>
                <a:spcPct val="132000"/>
              </a:lnSpc>
              <a:buClr>
                <a:srgbClr val="33A936"/>
              </a:buClr>
              <a:buFont typeface="Wingdings" panose="05000000000000000000" charset="0"/>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伪代码通过介于编程语言和自然语言的形式（更类似于编程语言），描述算法步骤。</a:t>
            </a:r>
          </a:p>
        </p:txBody>
      </p:sp>
      <p:sp>
        <p:nvSpPr>
          <p:cNvPr id="3" name="文本框 2"/>
          <p:cNvSpPr txBox="1"/>
          <p:nvPr/>
        </p:nvSpPr>
        <p:spPr>
          <a:xfrm>
            <a:off x="7419340" y="183197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算法的表现形式</a:t>
            </a:r>
          </a:p>
        </p:txBody>
      </p:sp>
      <p:sp>
        <p:nvSpPr>
          <p:cNvPr id="5" name="椭圆 4"/>
          <p:cNvSpPr/>
          <p:nvPr/>
        </p:nvSpPr>
        <p:spPr>
          <a:xfrm>
            <a:off x="6117353" y="164486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4</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grpSp>
        <p:nvGrpSpPr>
          <p:cNvPr id="14" name="组合 13"/>
          <p:cNvGrpSpPr/>
          <p:nvPr/>
        </p:nvGrpSpPr>
        <p:grpSpPr>
          <a:xfrm>
            <a:off x="1161415" y="4542155"/>
            <a:ext cx="4193540" cy="1758950"/>
            <a:chOff x="1829" y="7153"/>
            <a:chExt cx="7042" cy="2770"/>
          </a:xfrm>
        </p:grpSpPr>
        <p:cxnSp>
          <p:nvCxnSpPr>
            <p:cNvPr id="6" name="直接连接符 5"/>
            <p:cNvCxnSpPr/>
            <p:nvPr/>
          </p:nvCxnSpPr>
          <p:spPr>
            <a:xfrm>
              <a:off x="1829" y="7153"/>
              <a:ext cx="7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829" y="7707"/>
              <a:ext cx="7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29" y="8261"/>
              <a:ext cx="7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829" y="8815"/>
              <a:ext cx="7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829" y="9369"/>
              <a:ext cx="7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829" y="9923"/>
              <a:ext cx="7043"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1376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3.5.4 程序设计与调试</a:t>
            </a:r>
          </a:p>
        </p:txBody>
      </p:sp>
      <p:cxnSp>
        <p:nvCxnSpPr>
          <p:cNvPr id="28" name="直接连接符 27"/>
          <p:cNvCxnSpPr/>
          <p:nvPr/>
        </p:nvCxnSpPr>
        <p:spPr>
          <a:xfrm>
            <a:off x="5855603" y="2145004"/>
            <a:ext cx="0" cy="3260257"/>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3"/>
          <a:stretch>
            <a:fillRect/>
          </a:stretch>
        </p:blipFill>
        <p:spPr>
          <a:xfrm>
            <a:off x="6828393" y="2485371"/>
            <a:ext cx="3711595" cy="2371591"/>
          </a:xfrm>
          <a:prstGeom prst="rect">
            <a:avLst/>
          </a:prstGeom>
        </p:spPr>
      </p:pic>
      <p:sp>
        <p:nvSpPr>
          <p:cNvPr id="24" name="矩形 23"/>
          <p:cNvSpPr/>
          <p:nvPr/>
        </p:nvSpPr>
        <p:spPr>
          <a:xfrm>
            <a:off x="6828393" y="2479506"/>
            <a:ext cx="3711595" cy="2377457"/>
          </a:xfrm>
          <a:prstGeom prst="rect">
            <a:avLst/>
          </a:prstGeom>
          <a:solidFill>
            <a:schemeClr val="tx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任意多边形 14"/>
          <p:cNvSpPr/>
          <p:nvPr/>
        </p:nvSpPr>
        <p:spPr>
          <a:xfrm>
            <a:off x="6855178" y="2526528"/>
            <a:ext cx="1947555" cy="1796209"/>
          </a:xfrm>
          <a:custGeom>
            <a:avLst/>
            <a:gdLst>
              <a:gd name="connsiteX0" fmla="*/ 0 w 3552094"/>
              <a:gd name="connsiteY0" fmla="*/ 0 h 3276059"/>
              <a:gd name="connsiteX1" fmla="*/ 3240548 w 3552094"/>
              <a:gd name="connsiteY1" fmla="*/ 0 h 3276059"/>
              <a:gd name="connsiteX2" fmla="*/ 3291131 w 3552094"/>
              <a:gd name="connsiteY2" fmla="*/ 83263 h 3276059"/>
              <a:gd name="connsiteX3" fmla="*/ 3552094 w 3552094"/>
              <a:gd name="connsiteY3" fmla="*/ 1113884 h 3276059"/>
              <a:gd name="connsiteX4" fmla="*/ 1389919 w 3552094"/>
              <a:gd name="connsiteY4" fmla="*/ 3276059 h 3276059"/>
              <a:gd name="connsiteX5" fmla="*/ 14575 w 3552094"/>
              <a:gd name="connsiteY5" fmla="*/ 2782323 h 3276059"/>
              <a:gd name="connsiteX6" fmla="*/ 0 w 3552094"/>
              <a:gd name="connsiteY6" fmla="*/ 2769077 h 327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94" h="3276059">
                <a:moveTo>
                  <a:pt x="0" y="0"/>
                </a:moveTo>
                <a:lnTo>
                  <a:pt x="3240548" y="0"/>
                </a:lnTo>
                <a:lnTo>
                  <a:pt x="3291131" y="83263"/>
                </a:lnTo>
                <a:cubicBezTo>
                  <a:pt x="3457559" y="389629"/>
                  <a:pt x="3552094" y="740717"/>
                  <a:pt x="3552094" y="1113884"/>
                </a:cubicBezTo>
                <a:cubicBezTo>
                  <a:pt x="3552094" y="2308020"/>
                  <a:pt x="2584055" y="3276059"/>
                  <a:pt x="1389919" y="3276059"/>
                </a:cubicBezTo>
                <a:cubicBezTo>
                  <a:pt x="867485" y="3276059"/>
                  <a:pt x="388327" y="3090770"/>
                  <a:pt x="14575" y="2782323"/>
                </a:cubicBezTo>
                <a:lnTo>
                  <a:pt x="0" y="2769077"/>
                </a:lnTo>
                <a:close/>
              </a:path>
            </a:pathLst>
          </a:cu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9" name="文本框 28"/>
          <p:cNvSpPr txBox="1"/>
          <p:nvPr/>
        </p:nvSpPr>
        <p:spPr>
          <a:xfrm>
            <a:off x="7205690" y="2859399"/>
            <a:ext cx="1210588" cy="707886"/>
          </a:xfrm>
          <a:prstGeom prst="rect">
            <a:avLst/>
          </a:prstGeom>
          <a:noFill/>
        </p:spPr>
        <p:txBody>
          <a:bodyPr wrap="none" rtlCol="0">
            <a:spAutoFit/>
          </a:bodyPr>
          <a:lstStyle/>
          <a:p>
            <a:r>
              <a:rPr lang="en-US" altLang="zh-CN" sz="2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MO </a:t>
            </a:r>
          </a:p>
          <a:p>
            <a:r>
              <a:rPr lang="en-US" altLang="zh-CN" sz="16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Application</a:t>
            </a:r>
            <a:endParaRPr lang="en-US" altLang="zh-CN" sz="10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0" name="矩形 29"/>
          <p:cNvSpPr/>
          <p:nvPr/>
        </p:nvSpPr>
        <p:spPr>
          <a:xfrm>
            <a:off x="7205690" y="3613881"/>
            <a:ext cx="819391" cy="307777"/>
          </a:xfrm>
          <a:prstGeom prst="rect">
            <a:avLst/>
          </a:prstGeom>
        </p:spPr>
        <p:txBody>
          <a:bodyPr wrap="none">
            <a:spAutoFit/>
          </a:bodyPr>
          <a:lstStyle/>
          <a:p>
            <a:r>
              <a:rPr lang="en-US" altLang="zh-CN" sz="1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Ver 1.20</a:t>
            </a:r>
            <a:endParaRPr lang="en-US" altLang="zh-CN" sz="9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7568" y="1707740"/>
            <a:ext cx="5892635" cy="3928423"/>
          </a:xfrm>
          <a:prstGeom prst="rect">
            <a:avLst/>
          </a:prstGeom>
        </p:spPr>
      </p:pic>
      <p:sp>
        <p:nvSpPr>
          <p:cNvPr id="38" name="文本框 37"/>
          <p:cNvSpPr txBox="1"/>
          <p:nvPr/>
        </p:nvSpPr>
        <p:spPr>
          <a:xfrm>
            <a:off x="1106170" y="1855470"/>
            <a:ext cx="4254500" cy="3975100"/>
          </a:xfrm>
          <a:prstGeom prst="rect">
            <a:avLst/>
          </a:prstGeom>
          <a:noFill/>
        </p:spPr>
        <p:txBody>
          <a:bodyPr wrap="square" rtlCol="0">
            <a:spAutoFit/>
          </a:bodyPr>
          <a:lstStyle/>
          <a:p>
            <a:pPr marL="342900" indent="-342900" algn="l"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如果已经设计出了求解一个问题的算法，并且对将要使用的程序语言十分了解，那么，编写对该问题求解的程序并进行代码调试就不是什么难事了。</a:t>
            </a:r>
          </a:p>
          <a:p>
            <a:pPr marL="342900" indent="-342900" algn="l"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但是，对于不同的程序设计语言环境，由于支持的逻辑结构、功能不同，在代码实现时可能需要调整算法的一些细节内容。</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9758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3.5.5 代码复用：函数和库</a:t>
            </a:r>
          </a:p>
        </p:txBody>
      </p:sp>
      <p:sp>
        <p:nvSpPr>
          <p:cNvPr id="5" name="椭圆 4"/>
          <p:cNvSpPr/>
          <p:nvPr/>
        </p:nvSpPr>
        <p:spPr>
          <a:xfrm>
            <a:off x="715988" y="3167222"/>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6" name="椭圆 5"/>
          <p:cNvSpPr/>
          <p:nvPr/>
        </p:nvSpPr>
        <p:spPr>
          <a:xfrm>
            <a:off x="2824102" y="1554941"/>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a:off x="2385695" y="1796415"/>
            <a:ext cx="0" cy="41249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83342" y="179200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直接连接符 8"/>
          <p:cNvCxnSpPr/>
          <p:nvPr/>
        </p:nvCxnSpPr>
        <p:spPr>
          <a:xfrm>
            <a:off x="2383790" y="3202305"/>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0" name="直接连接符 9"/>
          <p:cNvCxnSpPr/>
          <p:nvPr/>
        </p:nvCxnSpPr>
        <p:spPr>
          <a:xfrm>
            <a:off x="2383575" y="456187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 name="椭圆 1"/>
          <p:cNvSpPr/>
          <p:nvPr/>
        </p:nvSpPr>
        <p:spPr>
          <a:xfrm>
            <a:off x="2824102" y="293690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2" name="椭圆 11"/>
          <p:cNvSpPr/>
          <p:nvPr/>
        </p:nvSpPr>
        <p:spPr>
          <a:xfrm>
            <a:off x="2824102" y="431866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arrow-pointing-left-circular-button_20407"/>
          <p:cNvSpPr>
            <a:spLocks noChangeAspect="1"/>
          </p:cNvSpPr>
          <p:nvPr/>
        </p:nvSpPr>
        <p:spPr bwMode="auto">
          <a:xfrm>
            <a:off x="1027134" y="3458034"/>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文本框 13"/>
          <p:cNvSpPr txBox="1"/>
          <p:nvPr/>
        </p:nvSpPr>
        <p:spPr>
          <a:xfrm>
            <a:off x="3342640" y="1492885"/>
            <a:ext cx="7570470" cy="49720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代码复用包括目标代码和源代码的复用。</a:t>
            </a:r>
          </a:p>
        </p:txBody>
      </p:sp>
      <p:cxnSp>
        <p:nvCxnSpPr>
          <p:cNvPr id="15" name="直接连接符 14"/>
          <p:cNvCxnSpPr/>
          <p:nvPr/>
        </p:nvCxnSpPr>
        <p:spPr>
          <a:xfrm>
            <a:off x="2423580" y="592585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6" name="椭圆 15"/>
          <p:cNvSpPr/>
          <p:nvPr/>
        </p:nvSpPr>
        <p:spPr>
          <a:xfrm>
            <a:off x="2824102" y="570042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4" name="文本框 23"/>
          <p:cNvSpPr txBox="1"/>
          <p:nvPr/>
        </p:nvSpPr>
        <p:spPr>
          <a:xfrm>
            <a:off x="3342640" y="2487930"/>
            <a:ext cx="7531735" cy="130873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其中，目标代码的复用级别最低，历史也最久，当前大部分编程语言的运行支持系统都提供了链接（link）、绑定（binding）等功能来支持这种复用。</a:t>
            </a:r>
          </a:p>
        </p:txBody>
      </p:sp>
      <p:sp>
        <p:nvSpPr>
          <p:cNvPr id="25" name="文本框 24"/>
          <p:cNvSpPr txBox="1"/>
          <p:nvPr/>
        </p:nvSpPr>
        <p:spPr>
          <a:xfrm>
            <a:off x="3342640" y="3900805"/>
            <a:ext cx="7570470" cy="130873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源代码的复用级别略高于目标代码的复用，程序员在编程时把一些想复用的代码段复制到自己的程序中，但这样往往会产生一些新旧代码不匹配的错误。</a:t>
            </a:r>
          </a:p>
        </p:txBody>
      </p:sp>
      <p:sp>
        <p:nvSpPr>
          <p:cNvPr id="17" name="文本框 16"/>
          <p:cNvSpPr txBox="1"/>
          <p:nvPr/>
        </p:nvSpPr>
        <p:spPr>
          <a:xfrm>
            <a:off x="3342640" y="5681345"/>
            <a:ext cx="7531100" cy="49720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大规模的源程序代码复用一般有自定义函数和构件库两种。</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9758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3.5.5 代码复用：函数和库</a:t>
            </a:r>
          </a:p>
        </p:txBody>
      </p:sp>
      <p:cxnSp>
        <p:nvCxnSpPr>
          <p:cNvPr id="28" name="直接连接符 27"/>
          <p:cNvCxnSpPr/>
          <p:nvPr/>
        </p:nvCxnSpPr>
        <p:spPr>
          <a:xfrm>
            <a:off x="6459220" y="3600450"/>
            <a:ext cx="0" cy="266573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078230" y="3542030"/>
            <a:ext cx="5183505" cy="2957195"/>
          </a:xfrm>
          <a:prstGeom prst="rect">
            <a:avLst/>
          </a:prstGeom>
          <a:noFill/>
        </p:spPr>
        <p:txBody>
          <a:bodyPr wrap="square" rtlCol="0">
            <a:spAutoFit/>
          </a:bodyPr>
          <a:lstStyle/>
          <a:p>
            <a:pPr algn="l" fontAlgn="auto">
              <a:lnSpc>
                <a:spcPct val="132000"/>
              </a:lnSpc>
              <a:spcBef>
                <a:spcPts val="600"/>
              </a:spcBef>
            </a:pPr>
            <a:r>
              <a:rPr dirty="0">
                <a:latin typeface="Segoe UI" panose="020B0502040204020203" pitchFamily="34" charset="0"/>
                <a:ea typeface="微软雅黑" panose="020B0503020204020204" pitchFamily="34" charset="-122"/>
                <a:cs typeface="+mn-ea"/>
                <a:sym typeface="Segoe UI" panose="020B0502040204020203" pitchFamily="34" charset="0"/>
              </a:rPr>
              <a:t>通常，Python编程语言提供的标准库主要有：</a:t>
            </a:r>
          </a:p>
          <a:p>
            <a:pPr marL="342900" indent="-342900" algn="l" fontAlgn="auto">
              <a:lnSpc>
                <a:spcPct val="132000"/>
              </a:lnSpc>
              <a:spcBef>
                <a:spcPts val="600"/>
              </a:spcBef>
              <a:buClr>
                <a:srgbClr val="33A936"/>
              </a:buClr>
              <a:buFont typeface="Wingdings" panose="05000000000000000000" charset="0"/>
              <a:buChar char="p"/>
            </a:pPr>
            <a:r>
              <a:rPr dirty="0">
                <a:latin typeface="Segoe UI" panose="020B0502040204020203" pitchFamily="34" charset="0"/>
                <a:ea typeface="微软雅黑" panose="020B0503020204020204" pitchFamily="34" charset="-122"/>
                <a:cs typeface="+mn-ea"/>
                <a:sym typeface="Segoe UI" panose="020B0502040204020203" pitchFamily="34" charset="0"/>
              </a:rPr>
              <a:t>标准运算函数。如逻辑运算函数、数学运算函数等。</a:t>
            </a:r>
          </a:p>
          <a:p>
            <a:pPr marL="342900" indent="-342900" algn="l" fontAlgn="auto">
              <a:lnSpc>
                <a:spcPct val="132000"/>
              </a:lnSpc>
              <a:spcBef>
                <a:spcPts val="600"/>
              </a:spcBef>
              <a:buClr>
                <a:srgbClr val="33A936"/>
              </a:buClr>
              <a:buFont typeface="Wingdings" panose="05000000000000000000" charset="0"/>
              <a:buChar char="p"/>
            </a:pPr>
            <a:r>
              <a:rPr dirty="0">
                <a:latin typeface="Segoe UI" panose="020B0502040204020203" pitchFamily="34" charset="0"/>
                <a:ea typeface="微软雅黑" panose="020B0503020204020204" pitchFamily="34" charset="-122"/>
                <a:cs typeface="+mn-ea"/>
                <a:sym typeface="Segoe UI" panose="020B0502040204020203" pitchFamily="34" charset="0"/>
              </a:rPr>
              <a:t>输入输出函数。如文件读取、文件检索函数等。</a:t>
            </a:r>
          </a:p>
          <a:p>
            <a:pPr marL="342900" indent="-342900" algn="l" fontAlgn="auto">
              <a:lnSpc>
                <a:spcPct val="132000"/>
              </a:lnSpc>
              <a:spcBef>
                <a:spcPts val="600"/>
              </a:spcBef>
              <a:buClr>
                <a:srgbClr val="33A936"/>
              </a:buClr>
              <a:buFont typeface="Wingdings" panose="05000000000000000000" charset="0"/>
              <a:buChar char="p"/>
            </a:pPr>
            <a:r>
              <a:rPr dirty="0">
                <a:latin typeface="Segoe UI" panose="020B0502040204020203" pitchFamily="34" charset="0"/>
                <a:ea typeface="微软雅黑" panose="020B0503020204020204" pitchFamily="34" charset="-122"/>
                <a:cs typeface="+mn-ea"/>
                <a:sym typeface="Segoe UI" panose="020B0502040204020203" pitchFamily="34" charset="0"/>
              </a:rPr>
              <a:t>可视化功能函数。如绘图函数等。</a:t>
            </a:r>
          </a:p>
          <a:p>
            <a:pPr marL="342900" indent="-342900" algn="l" fontAlgn="auto">
              <a:lnSpc>
                <a:spcPct val="132000"/>
              </a:lnSpc>
              <a:spcBef>
                <a:spcPts val="600"/>
              </a:spcBef>
              <a:buClr>
                <a:srgbClr val="33A936"/>
              </a:buClr>
              <a:buFont typeface="Wingdings" panose="05000000000000000000" charset="0"/>
              <a:buChar char="p"/>
            </a:pPr>
            <a:r>
              <a:rPr dirty="0">
                <a:latin typeface="Segoe UI" panose="020B0502040204020203" pitchFamily="34" charset="0"/>
                <a:ea typeface="微软雅黑" panose="020B0503020204020204" pitchFamily="34" charset="-122"/>
                <a:cs typeface="+mn-ea"/>
                <a:sym typeface="Segoe UI" panose="020B0502040204020203" pitchFamily="34" charset="0"/>
              </a:rPr>
              <a:t>服务性功能函数。如检测鼠标键盘、读取U盘磁盘及调试用的各种程序等。</a:t>
            </a:r>
          </a:p>
        </p:txBody>
      </p:sp>
      <p:sp>
        <p:nvSpPr>
          <p:cNvPr id="9" name="文本框 8"/>
          <p:cNvSpPr txBox="1"/>
          <p:nvPr/>
        </p:nvSpPr>
        <p:spPr>
          <a:xfrm>
            <a:off x="2407920" y="259016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（1）Python标准库</a:t>
            </a:r>
          </a:p>
        </p:txBody>
      </p:sp>
      <p:sp>
        <p:nvSpPr>
          <p:cNvPr id="4" name="椭圆 3"/>
          <p:cNvSpPr/>
          <p:nvPr/>
        </p:nvSpPr>
        <p:spPr>
          <a:xfrm>
            <a:off x="1105933" y="240305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5" name="文本框 4"/>
          <p:cNvSpPr txBox="1"/>
          <p:nvPr/>
        </p:nvSpPr>
        <p:spPr>
          <a:xfrm>
            <a:off x="755650" y="1155700"/>
            <a:ext cx="10595610" cy="902970"/>
          </a:xfrm>
          <a:prstGeom prst="rect">
            <a:avLst/>
          </a:prstGeom>
          <a:noFill/>
        </p:spPr>
        <p:txBody>
          <a:bodyPr wrap="square" rtlCol="0">
            <a:spAutoFit/>
          </a:bodyPr>
          <a:lstStyle/>
          <a:p>
            <a:pPr indent="457200"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库(library)是一些经常使用、经过检验的规范化程序或子程序的集合。每种编程语言都提供了丰富的标准库。</a:t>
            </a:r>
          </a:p>
        </p:txBody>
      </p:sp>
      <p:grpSp>
        <p:nvGrpSpPr>
          <p:cNvPr id="7" name="组合 6"/>
          <p:cNvGrpSpPr/>
          <p:nvPr/>
        </p:nvGrpSpPr>
        <p:grpSpPr>
          <a:xfrm>
            <a:off x="6787908" y="3305362"/>
            <a:ext cx="4885553" cy="3257175"/>
            <a:chOff x="9452" y="4093"/>
            <a:chExt cx="9280" cy="6186"/>
          </a:xfrm>
        </p:grpSpPr>
        <p:pic>
          <p:nvPicPr>
            <p:cNvPr id="23" name="图片 22"/>
            <p:cNvPicPr>
              <a:picLocks noChangeAspect="1"/>
            </p:cNvPicPr>
            <p:nvPr/>
          </p:nvPicPr>
          <p:blipFill>
            <a:blip r:embed="rId4"/>
            <a:stretch>
              <a:fillRect/>
            </a:stretch>
          </p:blipFill>
          <p:spPr>
            <a:xfrm>
              <a:off x="11169" y="5318"/>
              <a:ext cx="5845" cy="3735"/>
            </a:xfrm>
            <a:prstGeom prst="rect">
              <a:avLst/>
            </a:prstGeom>
          </p:spPr>
        </p:pic>
        <p:sp>
          <p:nvSpPr>
            <p:cNvPr id="24" name="矩形 23"/>
            <p:cNvSpPr/>
            <p:nvPr/>
          </p:nvSpPr>
          <p:spPr>
            <a:xfrm>
              <a:off x="11169" y="5309"/>
              <a:ext cx="5845" cy="3744"/>
            </a:xfrm>
            <a:prstGeom prst="rect">
              <a:avLst/>
            </a:prstGeom>
            <a:solidFill>
              <a:schemeClr val="tx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任意多边形 14"/>
            <p:cNvSpPr/>
            <p:nvPr/>
          </p:nvSpPr>
          <p:spPr>
            <a:xfrm>
              <a:off x="11212" y="5383"/>
              <a:ext cx="3067" cy="2829"/>
            </a:xfrm>
            <a:custGeom>
              <a:avLst/>
              <a:gdLst>
                <a:gd name="connsiteX0" fmla="*/ 0 w 3552094"/>
                <a:gd name="connsiteY0" fmla="*/ 0 h 3276059"/>
                <a:gd name="connsiteX1" fmla="*/ 3240548 w 3552094"/>
                <a:gd name="connsiteY1" fmla="*/ 0 h 3276059"/>
                <a:gd name="connsiteX2" fmla="*/ 3291131 w 3552094"/>
                <a:gd name="connsiteY2" fmla="*/ 83263 h 3276059"/>
                <a:gd name="connsiteX3" fmla="*/ 3552094 w 3552094"/>
                <a:gd name="connsiteY3" fmla="*/ 1113884 h 3276059"/>
                <a:gd name="connsiteX4" fmla="*/ 1389919 w 3552094"/>
                <a:gd name="connsiteY4" fmla="*/ 3276059 h 3276059"/>
                <a:gd name="connsiteX5" fmla="*/ 14575 w 3552094"/>
                <a:gd name="connsiteY5" fmla="*/ 2782323 h 3276059"/>
                <a:gd name="connsiteX6" fmla="*/ 0 w 3552094"/>
                <a:gd name="connsiteY6" fmla="*/ 2769077 h 327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94" h="3276059">
                  <a:moveTo>
                    <a:pt x="0" y="0"/>
                  </a:moveTo>
                  <a:lnTo>
                    <a:pt x="3240548" y="0"/>
                  </a:lnTo>
                  <a:lnTo>
                    <a:pt x="3291131" y="83263"/>
                  </a:lnTo>
                  <a:cubicBezTo>
                    <a:pt x="3457559" y="389629"/>
                    <a:pt x="3552094" y="740717"/>
                    <a:pt x="3552094" y="1113884"/>
                  </a:cubicBezTo>
                  <a:cubicBezTo>
                    <a:pt x="3552094" y="2308020"/>
                    <a:pt x="2584055" y="3276059"/>
                    <a:pt x="1389919" y="3276059"/>
                  </a:cubicBezTo>
                  <a:cubicBezTo>
                    <a:pt x="867485" y="3276059"/>
                    <a:pt x="388327" y="3090770"/>
                    <a:pt x="14575" y="2782323"/>
                  </a:cubicBezTo>
                  <a:lnTo>
                    <a:pt x="0" y="2769077"/>
                  </a:lnTo>
                  <a:close/>
                </a:path>
              </a:pathLst>
            </a:cu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9" name="文本框 28"/>
            <p:cNvSpPr txBox="1"/>
            <p:nvPr/>
          </p:nvSpPr>
          <p:spPr>
            <a:xfrm>
              <a:off x="11764" y="5907"/>
              <a:ext cx="1906" cy="1342"/>
            </a:xfrm>
            <a:prstGeom prst="rect">
              <a:avLst/>
            </a:prstGeom>
            <a:noFill/>
          </p:spPr>
          <p:txBody>
            <a:bodyPr wrap="square" rtlCol="0">
              <a:spAutoFit/>
            </a:bodyPr>
            <a:lstStyle/>
            <a:p>
              <a:r>
                <a:rPr lang="en-US" altLang="zh-CN" sz="2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MO </a:t>
              </a:r>
            </a:p>
            <a:p>
              <a:r>
                <a:rPr lang="en-US" altLang="zh-CN" sz="16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Application</a:t>
              </a:r>
              <a:endParaRPr lang="en-US" altLang="zh-CN" sz="10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0" name="矩形 29"/>
            <p:cNvSpPr/>
            <p:nvPr/>
          </p:nvSpPr>
          <p:spPr>
            <a:xfrm>
              <a:off x="11764" y="7095"/>
              <a:ext cx="1290" cy="583"/>
            </a:xfrm>
            <a:prstGeom prst="rect">
              <a:avLst/>
            </a:prstGeom>
          </p:spPr>
          <p:txBody>
            <a:bodyPr wrap="square">
              <a:spAutoFit/>
            </a:bodyPr>
            <a:lstStyle/>
            <a:p>
              <a:r>
                <a:rPr lang="en-US" altLang="zh-CN" sz="1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Ver 1.20</a:t>
              </a:r>
              <a:endParaRPr lang="en-US" altLang="zh-CN" sz="9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2" y="4093"/>
              <a:ext cx="9280" cy="6186"/>
            </a:xfrm>
            <a:prstGeom prst="rect">
              <a:avLst/>
            </a:prstGeom>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9758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3.5.5 代码复用：函数和库</a:t>
            </a:r>
          </a:p>
        </p:txBody>
      </p:sp>
      <p:sp>
        <p:nvSpPr>
          <p:cNvPr id="2" name="文本占位符 1"/>
          <p:cNvSpPr>
            <a:spLocks noGrp="1"/>
          </p:cNvSpPr>
          <p:nvPr>
            <p:ph type="body" sz="quarter" idx="10"/>
          </p:nvPr>
        </p:nvSpPr>
        <p:spPr>
          <a:xfrm>
            <a:off x="472440" y="1132205"/>
            <a:ext cx="11530965" cy="666115"/>
          </a:xfrm>
        </p:spPr>
        <p:txBody>
          <a:bodyPr/>
          <a:lstStyle/>
          <a:p>
            <a:pPr marL="0" indent="0" fontAlgn="auto">
              <a:lnSpc>
                <a:spcPct val="132000"/>
              </a:lnSpc>
              <a:buNone/>
            </a:pPr>
            <a:r>
              <a:rPr altLang="zh-CN" sz="2400" b="1" dirty="0">
                <a:latin typeface="微软雅黑" panose="020B0503020204020204" pitchFamily="34" charset="-122"/>
                <a:ea typeface="微软雅黑" panose="020B0503020204020204" pitchFamily="34" charset="-122"/>
                <a:cs typeface="微软雅黑" panose="020B0503020204020204" pitchFamily="34" charset="-122"/>
              </a:rPr>
              <a:t>（2）Python库的引用</a:t>
            </a:r>
          </a:p>
        </p:txBody>
      </p:sp>
      <p:sp>
        <p:nvSpPr>
          <p:cNvPr id="5" name="矩形 4"/>
          <p:cNvSpPr/>
          <p:nvPr/>
        </p:nvSpPr>
        <p:spPr>
          <a:xfrm>
            <a:off x="658495" y="2263775"/>
            <a:ext cx="2430780" cy="404685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6" name="椭圆 5"/>
          <p:cNvSpPr/>
          <p:nvPr/>
        </p:nvSpPr>
        <p:spPr>
          <a:xfrm>
            <a:off x="1543731" y="1946906"/>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panose="020B0502040204020203" pitchFamily="34" charset="0"/>
                <a:ea typeface="微软雅黑" panose="020B0503020204020204" pitchFamily="34" charset="-122"/>
                <a:cs typeface="+mn-ea"/>
                <a:sym typeface="Segoe UI" panose="020B0502040204020203" pitchFamily="34" charset="0"/>
              </a:rPr>
              <a:t>1</a:t>
            </a: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 name="矩形 7"/>
          <p:cNvSpPr/>
          <p:nvPr/>
        </p:nvSpPr>
        <p:spPr>
          <a:xfrm>
            <a:off x="3403600" y="2282190"/>
            <a:ext cx="2430780" cy="404685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9" name="椭圆 8"/>
          <p:cNvSpPr/>
          <p:nvPr/>
        </p:nvSpPr>
        <p:spPr>
          <a:xfrm>
            <a:off x="4289205" y="1951991"/>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panose="020B0502040204020203" pitchFamily="34" charset="0"/>
                <a:ea typeface="微软雅黑" panose="020B0503020204020204" pitchFamily="34" charset="-122"/>
                <a:cs typeface="+mn-ea"/>
                <a:sym typeface="Segoe UI" panose="020B0502040204020203" pitchFamily="34" charset="0"/>
              </a:rPr>
              <a:t>2</a:t>
            </a: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 name="矩形 2"/>
          <p:cNvSpPr/>
          <p:nvPr/>
        </p:nvSpPr>
        <p:spPr>
          <a:xfrm>
            <a:off x="6149340" y="2272030"/>
            <a:ext cx="2430780" cy="404685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2" name="椭圆 11"/>
          <p:cNvSpPr/>
          <p:nvPr/>
        </p:nvSpPr>
        <p:spPr>
          <a:xfrm>
            <a:off x="7034679" y="1941821"/>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panose="020B0502040204020203" pitchFamily="34" charset="0"/>
                <a:ea typeface="微软雅黑" panose="020B0503020204020204" pitchFamily="34" charset="-122"/>
                <a:cs typeface="+mn-ea"/>
                <a:sym typeface="Segoe UI" panose="020B0502040204020203" pitchFamily="34" charset="0"/>
              </a:rPr>
              <a:t>3</a:t>
            </a: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矩形 13"/>
          <p:cNvSpPr/>
          <p:nvPr/>
        </p:nvSpPr>
        <p:spPr>
          <a:xfrm>
            <a:off x="8895080" y="2277110"/>
            <a:ext cx="2430780" cy="404685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椭圆 14"/>
          <p:cNvSpPr/>
          <p:nvPr/>
        </p:nvSpPr>
        <p:spPr>
          <a:xfrm>
            <a:off x="9780153" y="1946906"/>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Segoe UI" panose="020B0502040204020203" pitchFamily="34" charset="0"/>
                <a:ea typeface="微软雅黑" panose="020B0503020204020204" pitchFamily="34" charset="-122"/>
                <a:cs typeface="+mn-ea"/>
                <a:sym typeface="Segoe UI" panose="020B0502040204020203" pitchFamily="34" charset="0"/>
              </a:rPr>
              <a:t>4</a:t>
            </a: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文本框 3"/>
          <p:cNvSpPr txBox="1"/>
          <p:nvPr/>
        </p:nvSpPr>
        <p:spPr>
          <a:xfrm>
            <a:off x="837489" y="2701696"/>
            <a:ext cx="2072692" cy="3014980"/>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import库名或库模块名。例如：import turtle。引用库中函数时，需要使用“turtle.函数名(参数)” 。这里括号中的“参数”不是必须的。</a:t>
            </a:r>
          </a:p>
        </p:txBody>
      </p:sp>
      <p:sp>
        <p:nvSpPr>
          <p:cNvPr id="10" name="文本框 9"/>
          <p:cNvSpPr txBox="1"/>
          <p:nvPr/>
        </p:nvSpPr>
        <p:spPr>
          <a:xfrm>
            <a:off x="3582594" y="2664866"/>
            <a:ext cx="2072692" cy="3540760"/>
          </a:xfrm>
          <a:prstGeom prst="rect">
            <a:avLst/>
          </a:prstGeom>
          <a:noFill/>
        </p:spPr>
        <p:txBody>
          <a:bodyPr wrap="square" rtlCol="0">
            <a:spAutoFit/>
          </a:bodyPr>
          <a:lstStyle/>
          <a:p>
            <a:pPr algn="just" fontAlgn="auto">
              <a:lnSpc>
                <a:spcPct val="132000"/>
              </a:lnSpc>
            </a:pPr>
            <a:r>
              <a:rPr lang="zh-CN" altLang="en-US" sz="1700" dirty="0">
                <a:latin typeface="Segoe UI" panose="020B0502040204020203" pitchFamily="34" charset="0"/>
                <a:ea typeface="微软雅黑" panose="020B0503020204020204" pitchFamily="34" charset="-122"/>
                <a:cs typeface="+mn-ea"/>
                <a:sym typeface="Segoe UI" panose="020B0502040204020203" pitchFamily="34" charset="0"/>
              </a:rPr>
              <a:t>from库名或库模块名import *。例如：from turtle import *。该方法不需要使用“turtle.函数名(参数)”的方法，而是直接使用“函数名(参数)”方法即可。括号中的“参数”不是必须的。</a:t>
            </a:r>
          </a:p>
        </p:txBody>
      </p:sp>
      <p:sp>
        <p:nvSpPr>
          <p:cNvPr id="13" name="文本框 12"/>
          <p:cNvSpPr txBox="1"/>
          <p:nvPr/>
        </p:nvSpPr>
        <p:spPr>
          <a:xfrm>
            <a:off x="6327699" y="2701696"/>
            <a:ext cx="2072692" cy="3380740"/>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from库名或库模块名import 函数名。例如：from math import sqrt。该方法将math库的一个函数sqrt导入。当调用sqrt函数时，可以不用加math库名。</a:t>
            </a:r>
          </a:p>
        </p:txBody>
      </p:sp>
      <p:sp>
        <p:nvSpPr>
          <p:cNvPr id="16" name="文本框 15"/>
          <p:cNvSpPr txBox="1"/>
          <p:nvPr/>
        </p:nvSpPr>
        <p:spPr>
          <a:xfrm>
            <a:off x="9074150" y="2701925"/>
            <a:ext cx="2159635" cy="3540760"/>
          </a:xfrm>
          <a:prstGeom prst="rect">
            <a:avLst/>
          </a:prstGeom>
          <a:noFill/>
        </p:spPr>
        <p:txBody>
          <a:bodyPr wrap="square" rtlCol="0">
            <a:spAutoFit/>
          </a:bodyPr>
          <a:lstStyle/>
          <a:p>
            <a:pPr algn="just" fontAlgn="auto">
              <a:lnSpc>
                <a:spcPct val="132000"/>
              </a:lnSpc>
            </a:pPr>
            <a:r>
              <a:rPr lang="zh-CN" altLang="en-US" sz="1700" dirty="0">
                <a:latin typeface="Segoe UI" panose="020B0502040204020203" pitchFamily="34" charset="0"/>
                <a:ea typeface="微软雅黑" panose="020B0503020204020204" pitchFamily="34" charset="-122"/>
                <a:cs typeface="+mn-ea"/>
                <a:sym typeface="Segoe UI" panose="020B0502040204020203" pitchFamily="34" charset="0"/>
              </a:rPr>
              <a:t>from库名或库模块名import 函数名1, 函数名2, ……函数名n。例如：from math import sqrt, sin, cos。该方法将math库的函数sqrt、sin和cos导入。当调用上述三个函数时，可以不用加math库名。</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557212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3.6 经典算法及其python实现</a:t>
            </a:r>
          </a:p>
        </p:txBody>
      </p:sp>
      <p:sp>
        <p:nvSpPr>
          <p:cNvPr id="51" name="椭圆 50"/>
          <p:cNvSpPr/>
          <p:nvPr/>
        </p:nvSpPr>
        <p:spPr>
          <a:xfrm>
            <a:off x="9160274" y="3041896"/>
            <a:ext cx="713227" cy="738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2" name="椭圆 51"/>
          <p:cNvSpPr/>
          <p:nvPr/>
        </p:nvSpPr>
        <p:spPr>
          <a:xfrm>
            <a:off x="8150215" y="4244450"/>
            <a:ext cx="713227" cy="73876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675029" y="3278569"/>
            <a:ext cx="1433253" cy="143325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4" name="椭圆 53"/>
          <p:cNvSpPr/>
          <p:nvPr/>
        </p:nvSpPr>
        <p:spPr>
          <a:xfrm>
            <a:off x="8274265" y="3278568"/>
            <a:ext cx="1433253" cy="143325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5" name="椭圆 54"/>
          <p:cNvSpPr/>
          <p:nvPr/>
        </p:nvSpPr>
        <p:spPr>
          <a:xfrm>
            <a:off x="9873501" y="3278568"/>
            <a:ext cx="1433253" cy="143325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6" name="椭圆 55"/>
          <p:cNvSpPr/>
          <p:nvPr/>
        </p:nvSpPr>
        <p:spPr>
          <a:xfrm>
            <a:off x="9050732" y="4613834"/>
            <a:ext cx="1433253" cy="1433253"/>
          </a:xfrm>
          <a:prstGeom prst="ellipse">
            <a:avLst/>
          </a:prstGeom>
          <a:blipFill>
            <a:blip r:embed="rId4">
              <a:extLst>
                <a:ext uri="{BEBA8EAE-BF5A-486C-A8C5-ECC9F3942E4B}">
                  <a14:imgProps xmlns:a14="http://schemas.microsoft.com/office/drawing/2010/main">
                    <a14:imgLayer r:embed="rId5">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9" name="椭圆 58"/>
          <p:cNvSpPr/>
          <p:nvPr/>
        </p:nvSpPr>
        <p:spPr>
          <a:xfrm>
            <a:off x="7483072" y="1880040"/>
            <a:ext cx="1433253" cy="1433253"/>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66" name="文本框 65"/>
          <p:cNvSpPr txBox="1"/>
          <p:nvPr/>
        </p:nvSpPr>
        <p:spPr>
          <a:xfrm>
            <a:off x="891540" y="1588770"/>
            <a:ext cx="5469255" cy="4667250"/>
          </a:xfrm>
          <a:prstGeom prst="rect">
            <a:avLst/>
          </a:prstGeom>
          <a:noFill/>
        </p:spPr>
        <p:txBody>
          <a:bodyPr wrap="square" rtlCol="0">
            <a:spAutoFit/>
          </a:bodyPr>
          <a:lstStyle/>
          <a:p>
            <a:pPr marL="342900" indent="-342900" fontAlgn="auto">
              <a:lnSpc>
                <a:spcPct val="132000"/>
              </a:lnSpc>
              <a:spcBef>
                <a:spcPts val="600"/>
              </a:spcBef>
              <a:spcAft>
                <a:spcPts val="600"/>
              </a:spcAft>
              <a:buClr>
                <a:srgbClr val="33A936"/>
              </a:buClr>
              <a:buFont typeface="Wingdings" panose="05000000000000000000" charset="0"/>
              <a:buChar char="l"/>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在对同一问题的求解过程中，计算机可以采用多种算法来实现。不同算法的编程代码量、执行效率等会存在较大差异。</a:t>
            </a:r>
          </a:p>
          <a:p>
            <a:pPr marL="342900" indent="-342900" fontAlgn="auto">
              <a:lnSpc>
                <a:spcPct val="132000"/>
              </a:lnSpc>
              <a:spcBef>
                <a:spcPts val="600"/>
              </a:spcBef>
              <a:spcAft>
                <a:spcPts val="600"/>
              </a:spcAft>
              <a:buClr>
                <a:srgbClr val="33A936"/>
              </a:buClr>
              <a:buFont typeface="Wingdings" panose="05000000000000000000" charset="0"/>
              <a:buChar char="l"/>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计算机问题求解中经常采用的经典算法包括：</a:t>
            </a:r>
          </a:p>
          <a:p>
            <a:pPr marL="800100" lvl="1" indent="-342900" fontAlgn="auto">
              <a:lnSpc>
                <a:spcPct val="132000"/>
              </a:lnSpc>
              <a:spcBef>
                <a:spcPts val="600"/>
              </a:spcBef>
              <a:spcAft>
                <a:spcPts val="600"/>
              </a:spcAft>
              <a:buClr>
                <a:srgbClr val="33A936"/>
              </a:buClr>
              <a:buFont typeface="Wingdings" panose="05000000000000000000" charset="0"/>
              <a:buChar char="p"/>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枚举算法</a:t>
            </a:r>
          </a:p>
          <a:p>
            <a:pPr marL="800100" lvl="1" indent="-342900" fontAlgn="auto">
              <a:lnSpc>
                <a:spcPct val="132000"/>
              </a:lnSpc>
              <a:spcBef>
                <a:spcPts val="600"/>
              </a:spcBef>
              <a:spcAft>
                <a:spcPts val="600"/>
              </a:spcAft>
              <a:buClr>
                <a:srgbClr val="33A936"/>
              </a:buClr>
              <a:buFont typeface="Wingdings" panose="05000000000000000000" charset="0"/>
              <a:buChar char="p"/>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贪心算法</a:t>
            </a:r>
          </a:p>
          <a:p>
            <a:pPr marL="800100" lvl="1" indent="-342900" fontAlgn="auto">
              <a:lnSpc>
                <a:spcPct val="132000"/>
              </a:lnSpc>
              <a:spcBef>
                <a:spcPts val="600"/>
              </a:spcBef>
              <a:spcAft>
                <a:spcPts val="600"/>
              </a:spcAft>
              <a:buClr>
                <a:srgbClr val="33A936"/>
              </a:buClr>
              <a:buFont typeface="Wingdings" panose="05000000000000000000" charset="0"/>
              <a:buChar char="p"/>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迭代算法（也称递推算法）</a:t>
            </a:r>
          </a:p>
          <a:p>
            <a:pPr marL="800100" lvl="1" indent="-342900" fontAlgn="auto">
              <a:lnSpc>
                <a:spcPct val="132000"/>
              </a:lnSpc>
              <a:spcBef>
                <a:spcPts val="600"/>
              </a:spcBef>
              <a:spcAft>
                <a:spcPts val="600"/>
              </a:spcAft>
              <a:buClr>
                <a:srgbClr val="33A936"/>
              </a:buClr>
              <a:buFont typeface="Wingdings" panose="05000000000000000000" charset="0"/>
              <a:buChar char="p"/>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递归算法</a:t>
            </a:r>
          </a:p>
          <a:p>
            <a:pPr marL="800100" lvl="1" indent="-342900" fontAlgn="auto">
              <a:lnSpc>
                <a:spcPct val="132000"/>
              </a:lnSpc>
              <a:spcBef>
                <a:spcPts val="600"/>
              </a:spcBef>
              <a:spcAft>
                <a:spcPts val="600"/>
              </a:spcAft>
              <a:buClr>
                <a:srgbClr val="33A936"/>
              </a:buClr>
              <a:buFont typeface="Wingdings" panose="05000000000000000000" charset="0"/>
              <a:buChar char="p"/>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排序算法等。</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8803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3.6.1 枚举算法</a:t>
            </a:r>
          </a:p>
        </p:txBody>
      </p:sp>
      <p:sp>
        <p:nvSpPr>
          <p:cNvPr id="38" name="文本框 37"/>
          <p:cNvSpPr txBox="1"/>
          <p:nvPr/>
        </p:nvSpPr>
        <p:spPr>
          <a:xfrm>
            <a:off x="922020" y="1669415"/>
            <a:ext cx="10131425" cy="2582545"/>
          </a:xfrm>
          <a:prstGeom prst="rect">
            <a:avLst/>
          </a:prstGeom>
          <a:noFill/>
        </p:spPr>
        <p:txBody>
          <a:bodyPr wrap="square" rtlCol="0">
            <a:spAutoFit/>
          </a:bodyPr>
          <a:lstStyle/>
          <a:p>
            <a:pPr marL="342900" indent="-342900" algn="l"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针对前面的哥尼斯堡七桥问题，最容易想到的方法就是枚举了。</a:t>
            </a:r>
          </a:p>
          <a:p>
            <a:pPr marL="342900" indent="-342900" algn="l"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在计算机时代，由于计算机速度快，像哥尼斯堡七桥问题，很容易通过“枚举算法”来进行求解。那么，什么是枚举算法呢？</a:t>
            </a:r>
          </a:p>
          <a:p>
            <a:pPr marL="342900" indent="-342900" algn="l"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举算法也称之为穷举算法，就是按照问题本身的性质，一一列举出该问题所有可能的解，并在逐一列举的过程中，检验每个解是否是该问题的真正解。</a:t>
            </a:r>
          </a:p>
        </p:txBody>
      </p:sp>
      <p:sp>
        <p:nvSpPr>
          <p:cNvPr id="5" name="矩形 4"/>
          <p:cNvSpPr/>
          <p:nvPr/>
        </p:nvSpPr>
        <p:spPr>
          <a:xfrm>
            <a:off x="863600" y="4710430"/>
            <a:ext cx="10190480" cy="76581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文本框 17"/>
          <p:cNvSpPr txBox="1"/>
          <p:nvPr/>
        </p:nvSpPr>
        <p:spPr>
          <a:xfrm>
            <a:off x="1033145" y="4826635"/>
            <a:ext cx="9735820" cy="456565"/>
          </a:xfrm>
          <a:prstGeom prst="rect">
            <a:avLst/>
          </a:prstGeom>
          <a:noFill/>
        </p:spPr>
        <p:txBody>
          <a:bodyPr wrap="square" rtlCol="0">
            <a:spAutoFit/>
          </a:bodyPr>
          <a:lstStyle/>
          <a:p>
            <a:pPr algn="ct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【实例1】列举给定自然数范围内的所有素数。</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879665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【实例1】列举给定自然数范围内的所有素数。</a:t>
            </a:r>
          </a:p>
        </p:txBody>
      </p:sp>
      <p:sp>
        <p:nvSpPr>
          <p:cNvPr id="6" name="文本框 5"/>
          <p:cNvSpPr txBox="1"/>
          <p:nvPr/>
        </p:nvSpPr>
        <p:spPr>
          <a:xfrm>
            <a:off x="1533525" y="1468120"/>
            <a:ext cx="5511165" cy="2271395"/>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问题描述：自然数由0开始，用来表示物体个数。</a:t>
            </a:r>
          </a:p>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素数又称质数，对应较大的自然数，使用人工方法进行素数统计，耗时耗力。</a:t>
            </a:r>
          </a:p>
        </p:txBody>
      </p:sp>
      <p:sp>
        <p:nvSpPr>
          <p:cNvPr id="21" name="椭圆 20"/>
          <p:cNvSpPr/>
          <p:nvPr/>
        </p:nvSpPr>
        <p:spPr>
          <a:xfrm>
            <a:off x="870988" y="156184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870988" y="282359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245" y="1634490"/>
            <a:ext cx="4299585" cy="2178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 name="直接连接符 1"/>
          <p:cNvCxnSpPr/>
          <p:nvPr/>
        </p:nvCxnSpPr>
        <p:spPr>
          <a:xfrm>
            <a:off x="1127760" y="4568825"/>
            <a:ext cx="983932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60120" y="4835525"/>
            <a:ext cx="10261600" cy="1308735"/>
          </a:xfrm>
          <a:prstGeom prst="rect">
            <a:avLst/>
          </a:prstGeom>
          <a:noFill/>
        </p:spPr>
        <p:txBody>
          <a:bodyPr wrap="square">
            <a:spAutoFit/>
          </a:bodyPr>
          <a:lstStyle/>
          <a:p>
            <a:pPr algn="ct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问题分析：下面以N=1000为例子，使用计算机程序方法，枚举出N之内的所有素数。具体方法为：先构造素数验证函数，然后针对全体枚举对象（1至N的自然数），逐一列举并验证。</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8803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3.6.2 贪心算法</a:t>
            </a:r>
          </a:p>
        </p:txBody>
      </p:sp>
      <p:sp>
        <p:nvSpPr>
          <p:cNvPr id="5" name="椭圆 4"/>
          <p:cNvSpPr/>
          <p:nvPr/>
        </p:nvSpPr>
        <p:spPr>
          <a:xfrm>
            <a:off x="715988" y="3167222"/>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6" name="椭圆 5"/>
          <p:cNvSpPr/>
          <p:nvPr/>
        </p:nvSpPr>
        <p:spPr>
          <a:xfrm>
            <a:off x="2824102" y="1554941"/>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a:off x="2385695" y="1796415"/>
            <a:ext cx="0" cy="41249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83342" y="179200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直接连接符 8"/>
          <p:cNvCxnSpPr/>
          <p:nvPr/>
        </p:nvCxnSpPr>
        <p:spPr>
          <a:xfrm>
            <a:off x="2383790" y="3202305"/>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0" name="直接连接符 9"/>
          <p:cNvCxnSpPr/>
          <p:nvPr/>
        </p:nvCxnSpPr>
        <p:spPr>
          <a:xfrm>
            <a:off x="2383575" y="456187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 name="椭圆 1"/>
          <p:cNvSpPr/>
          <p:nvPr/>
        </p:nvSpPr>
        <p:spPr>
          <a:xfrm>
            <a:off x="2824102" y="293690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2" name="椭圆 11"/>
          <p:cNvSpPr/>
          <p:nvPr/>
        </p:nvSpPr>
        <p:spPr>
          <a:xfrm>
            <a:off x="2824102" y="431866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arrow-pointing-left-circular-button_20407"/>
          <p:cNvSpPr>
            <a:spLocks noChangeAspect="1"/>
          </p:cNvSpPr>
          <p:nvPr/>
        </p:nvSpPr>
        <p:spPr bwMode="auto">
          <a:xfrm>
            <a:off x="1027134" y="3458034"/>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文本框 13"/>
          <p:cNvSpPr txBox="1"/>
          <p:nvPr/>
        </p:nvSpPr>
        <p:spPr>
          <a:xfrm>
            <a:off x="3342640" y="1352550"/>
            <a:ext cx="7570470" cy="902970"/>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贪心算法（又称贪婪算法）是指在对问题求解时，总是做出在当前看来是最好的选择。</a:t>
            </a:r>
          </a:p>
        </p:txBody>
      </p:sp>
      <p:cxnSp>
        <p:nvCxnSpPr>
          <p:cNvPr id="15" name="直接连接符 14"/>
          <p:cNvCxnSpPr/>
          <p:nvPr/>
        </p:nvCxnSpPr>
        <p:spPr>
          <a:xfrm>
            <a:off x="2423580" y="592585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6" name="椭圆 15"/>
          <p:cNvSpPr/>
          <p:nvPr/>
        </p:nvSpPr>
        <p:spPr>
          <a:xfrm>
            <a:off x="2824102" y="570042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4" name="文本框 23"/>
          <p:cNvSpPr txBox="1"/>
          <p:nvPr/>
        </p:nvSpPr>
        <p:spPr>
          <a:xfrm>
            <a:off x="3342640" y="2545715"/>
            <a:ext cx="7531735" cy="130873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贪心算法每步决策只需要根据某种“只顾眼前”的贪心策略来执行，执行效率一般都比较高。但是，在有些情况下，这种“短视”的贪心决策只能导致局部最优，而不是全局最优。</a:t>
            </a:r>
          </a:p>
        </p:txBody>
      </p:sp>
      <p:sp>
        <p:nvSpPr>
          <p:cNvPr id="25" name="文本框 24"/>
          <p:cNvSpPr txBox="1"/>
          <p:nvPr/>
        </p:nvSpPr>
        <p:spPr>
          <a:xfrm>
            <a:off x="3342640" y="4321810"/>
            <a:ext cx="7570470" cy="49720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【实例】食品按人分配问题。</a:t>
            </a:r>
          </a:p>
        </p:txBody>
      </p:sp>
      <p:sp>
        <p:nvSpPr>
          <p:cNvPr id="17" name="文本框 16"/>
          <p:cNvSpPr txBox="1"/>
          <p:nvPr/>
        </p:nvSpPr>
        <p:spPr>
          <a:xfrm>
            <a:off x="3342640" y="5276850"/>
            <a:ext cx="7531100" cy="130873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数据结构：食品用列表Food表示，参与分配食品的人数用M表示；每人获得的食品量集合用列表ReadyF表示，每人期望的食品量用列表ExpectF表示）</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11596" y="139773"/>
            <a:ext cx="413766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3.1.1 指令与指令系统</a:t>
            </a:r>
          </a:p>
        </p:txBody>
      </p:sp>
      <p:cxnSp>
        <p:nvCxnSpPr>
          <p:cNvPr id="28" name="直接连接符 27"/>
          <p:cNvCxnSpPr/>
          <p:nvPr/>
        </p:nvCxnSpPr>
        <p:spPr>
          <a:xfrm>
            <a:off x="6409690" y="3080385"/>
            <a:ext cx="0" cy="266573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990600" y="2898140"/>
            <a:ext cx="5187950" cy="333819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计算机是通过执行指令来管理计算机并完成一系列给定功能的。因而，每种计算机都有一组指令集提供给用户使用，这组指令集叫作计算机的指令系统。不同的计算机具有不同的指令，指令的数量也大不相同。指令系统实际反映了计算机特别是微处理器的功能和性能。根据指令系统的构成方式不同，我们可以将计算机分为两大类：</a:t>
            </a:r>
          </a:p>
        </p:txBody>
      </p:sp>
      <p:sp>
        <p:nvSpPr>
          <p:cNvPr id="9" name="文本框 8"/>
          <p:cNvSpPr txBox="1"/>
          <p:nvPr/>
        </p:nvSpPr>
        <p:spPr>
          <a:xfrm>
            <a:off x="2292350" y="194627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什么是指令系统</a:t>
            </a:r>
          </a:p>
        </p:txBody>
      </p:sp>
      <p:sp>
        <p:nvSpPr>
          <p:cNvPr id="4" name="椭圆 3"/>
          <p:cNvSpPr/>
          <p:nvPr/>
        </p:nvSpPr>
        <p:spPr>
          <a:xfrm>
            <a:off x="990363" y="175916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2</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3" name="文本框 2"/>
          <p:cNvSpPr txBox="1"/>
          <p:nvPr/>
        </p:nvSpPr>
        <p:spPr>
          <a:xfrm>
            <a:off x="7711440" y="3570605"/>
            <a:ext cx="3887470" cy="497205"/>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（1）复杂指令集计算机（CISC）</a:t>
            </a:r>
          </a:p>
        </p:txBody>
      </p:sp>
      <p:sp>
        <p:nvSpPr>
          <p:cNvPr id="6" name="椭圆 5"/>
          <p:cNvSpPr/>
          <p:nvPr/>
        </p:nvSpPr>
        <p:spPr>
          <a:xfrm>
            <a:off x="7013978" y="353161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8" name="椭圆 7"/>
          <p:cNvSpPr/>
          <p:nvPr/>
        </p:nvSpPr>
        <p:spPr>
          <a:xfrm>
            <a:off x="7013978" y="458698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0" name="文本框 9"/>
          <p:cNvSpPr txBox="1"/>
          <p:nvPr/>
        </p:nvSpPr>
        <p:spPr>
          <a:xfrm>
            <a:off x="7736205" y="4543425"/>
            <a:ext cx="3887470" cy="497205"/>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（2）精简指令集计算机（RISC）</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8803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3.6.2 贪心算法</a:t>
            </a:r>
          </a:p>
        </p:txBody>
      </p:sp>
      <p:sp>
        <p:nvSpPr>
          <p:cNvPr id="15" name="椭圆 14"/>
          <p:cNvSpPr/>
          <p:nvPr/>
        </p:nvSpPr>
        <p:spPr>
          <a:xfrm>
            <a:off x="803908" y="153627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16" name="椭圆 15"/>
          <p:cNvSpPr/>
          <p:nvPr/>
        </p:nvSpPr>
        <p:spPr>
          <a:xfrm>
            <a:off x="6230698" y="153627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36" y="1509440"/>
            <a:ext cx="914275" cy="91427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789" y="1702765"/>
            <a:ext cx="720950" cy="720950"/>
          </a:xfrm>
          <a:prstGeom prst="rect">
            <a:avLst/>
          </a:prstGeom>
        </p:spPr>
      </p:pic>
      <p:sp>
        <p:nvSpPr>
          <p:cNvPr id="19" name="文本占位符 1"/>
          <p:cNvSpPr>
            <a:spLocks noGrp="1"/>
          </p:cNvSpPr>
          <p:nvPr/>
        </p:nvSpPr>
        <p:spPr>
          <a:xfrm>
            <a:off x="2059305" y="1581785"/>
            <a:ext cx="3544570" cy="39712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sz="2000" b="1" dirty="0">
                <a:latin typeface="微软雅黑" panose="020B0503020204020204" pitchFamily="34" charset="-122"/>
                <a:ea typeface="微软雅黑" panose="020B0503020204020204" pitchFamily="34" charset="-122"/>
                <a:cs typeface="微软雅黑" panose="020B0503020204020204" pitchFamily="34" charset="-122"/>
              </a:rPr>
              <a:t>问题描述：</a:t>
            </a:r>
          </a:p>
          <a:p>
            <a:pPr fontAlgn="auto">
              <a:lnSpc>
                <a:spcPct val="132000"/>
              </a:lnSpc>
              <a:buClr>
                <a:srgbClr val="33A936"/>
              </a:buClr>
              <a:buFont typeface="Wingdings" panose="05000000000000000000" charset="0"/>
              <a:buChar char="Ø"/>
            </a:pPr>
            <a:r>
              <a:rPr sz="2000" dirty="0">
                <a:latin typeface="微软雅黑" panose="020B0503020204020204" pitchFamily="34" charset="-122"/>
                <a:ea typeface="微软雅黑" panose="020B0503020204020204" pitchFamily="34" charset="-122"/>
                <a:cs typeface="微软雅黑" panose="020B0503020204020204" pitchFamily="34" charset="-122"/>
              </a:rPr>
              <a:t>已知有N个食品，在每个食品不可分割的情况下要分配给M个人员享用，请设计一种方案，使得每个人分配到的食品尽量接近。</a:t>
            </a:r>
          </a:p>
        </p:txBody>
      </p:sp>
      <p:sp>
        <p:nvSpPr>
          <p:cNvPr id="20" name="文本占位符 1"/>
          <p:cNvSpPr>
            <a:spLocks noGrp="1"/>
          </p:cNvSpPr>
          <p:nvPr/>
        </p:nvSpPr>
        <p:spPr>
          <a:xfrm>
            <a:off x="7620000" y="1536065"/>
            <a:ext cx="3544570" cy="3683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sz="2000" b="1" dirty="0">
                <a:latin typeface="微软雅黑" panose="020B0503020204020204" pitchFamily="34" charset="-122"/>
                <a:ea typeface="微软雅黑" panose="020B0503020204020204" pitchFamily="34" charset="-122"/>
                <a:cs typeface="微软雅黑" panose="020B0503020204020204" pitchFamily="34" charset="-122"/>
                <a:sym typeface="+mn-ea"/>
              </a:rPr>
              <a:t>问题分析：</a:t>
            </a:r>
            <a:endParaRPr sz="2000" b="1"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32000"/>
              </a:lnSpc>
              <a:buClr>
                <a:srgbClr val="33A936"/>
              </a:buClr>
              <a:buFont typeface="Wingdings" panose="05000000000000000000" charset="0"/>
              <a:buChar char="Ø"/>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针对上述问题，有一种解决思路是从N个食品中，顺序（或随机）选择一个食品分给某个人，使得这个人累计获得的食品量与其他人的食品量尽量接近。</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32000"/>
              </a:lnSpc>
              <a:buClr>
                <a:srgbClr val="33A936"/>
              </a:buClr>
              <a:buFont typeface="Wingdings" panose="05000000000000000000" charset="0"/>
              <a:buChar char="Ø"/>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这就是贪心算法。</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32000"/>
              </a:lnSpc>
              <a:buClr>
                <a:srgbClr val="33A936"/>
              </a:buClr>
              <a:buFont typeface="Wingdings" panose="05000000000000000000" charset="0"/>
              <a:buChar char="Ø"/>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显然，每一次的局部最优，不能保证最后是全局最优，这也是贪心算法的缺陷。</a:t>
            </a:r>
          </a:p>
        </p:txBody>
      </p:sp>
      <p:cxnSp>
        <p:nvCxnSpPr>
          <p:cNvPr id="22" name="直接连接符 21"/>
          <p:cNvCxnSpPr/>
          <p:nvPr/>
        </p:nvCxnSpPr>
        <p:spPr>
          <a:xfrm>
            <a:off x="1109980" y="4691380"/>
            <a:ext cx="43586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09980" y="5010785"/>
            <a:ext cx="43586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109980" y="5330190"/>
            <a:ext cx="43586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09980" y="5649595"/>
            <a:ext cx="43586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109980" y="5969000"/>
            <a:ext cx="43586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09980" y="6288405"/>
            <a:ext cx="435864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8803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3.6.2 贪心算法</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5" y="1249045"/>
            <a:ext cx="10111105" cy="207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文本框 25"/>
          <p:cNvSpPr txBox="1"/>
          <p:nvPr/>
        </p:nvSpPr>
        <p:spPr>
          <a:xfrm>
            <a:off x="1602105" y="3685540"/>
            <a:ext cx="5005705" cy="2168525"/>
          </a:xfrm>
          <a:prstGeom prst="rect">
            <a:avLst/>
          </a:prstGeom>
          <a:noFill/>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则该贪吃算法思想为：</a:t>
            </a:r>
          </a:p>
          <a:p>
            <a:pPr marL="342900" indent="-342900" fontAlgn="auto">
              <a:lnSpc>
                <a:spcPct val="132000"/>
              </a:lnSpc>
              <a:spcBef>
                <a:spcPts val="600"/>
              </a:spcBef>
              <a:buClr>
                <a:srgbClr val="33A936"/>
              </a:buClr>
              <a:buFont typeface="Wingdings" panose="05000000000000000000" charset="0"/>
              <a:buChar char="Ø"/>
            </a:pPr>
            <a:r>
              <a:rPr lang="zh-CN" altLang="en-US" dirty="0">
                <a:latin typeface="微软雅黑" panose="020B0503020204020204" pitchFamily="34" charset="-122"/>
                <a:ea typeface="微软雅黑" panose="020B0503020204020204" pitchFamily="34" charset="-122"/>
              </a:rPr>
              <a:t>依次从Food列表中选择一个食品，计算该食品分配给每个人后的期望食品量，从中选择具有最小期望食品量的人员给予分配。</a:t>
            </a:r>
          </a:p>
          <a:p>
            <a:pPr marL="342900" indent="-342900" fontAlgn="auto">
              <a:lnSpc>
                <a:spcPct val="132000"/>
              </a:lnSpc>
              <a:spcBef>
                <a:spcPts val="600"/>
              </a:spcBef>
              <a:buClr>
                <a:srgbClr val="33A936"/>
              </a:buClr>
              <a:buFont typeface="Wingdings" panose="05000000000000000000" charset="0"/>
              <a:buChar char="Ø"/>
            </a:pPr>
            <a:r>
              <a:rPr lang="zh-CN" altLang="en-US" dirty="0">
                <a:latin typeface="微软雅黑" panose="020B0503020204020204" pitchFamily="34" charset="-122"/>
                <a:ea typeface="微软雅黑" panose="020B0503020204020204" pitchFamily="34" charset="-122"/>
              </a:rPr>
              <a:t>如此重复，直到全部食品分配完毕。</a:t>
            </a:r>
          </a:p>
        </p:txBody>
      </p:sp>
      <p:sp>
        <p:nvSpPr>
          <p:cNvPr id="29" name="椭圆 28"/>
          <p:cNvSpPr/>
          <p:nvPr/>
        </p:nvSpPr>
        <p:spPr>
          <a:xfrm>
            <a:off x="947823" y="3776725"/>
            <a:ext cx="540000" cy="540000"/>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0" name="椭圆 29"/>
          <p:cNvSpPr/>
          <p:nvPr/>
        </p:nvSpPr>
        <p:spPr>
          <a:xfrm>
            <a:off x="947823" y="5806185"/>
            <a:ext cx="540000" cy="540000"/>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1" name="平行四边形 30"/>
          <p:cNvSpPr/>
          <p:nvPr/>
        </p:nvSpPr>
        <p:spPr>
          <a:xfrm>
            <a:off x="6722274" y="4188277"/>
            <a:ext cx="2286000" cy="1730651"/>
          </a:xfrm>
          <a:prstGeom prst="parallelogram">
            <a:avLst>
              <a:gd name="adj" fmla="val 63835"/>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2" name="平行四边形 31"/>
          <p:cNvSpPr/>
          <p:nvPr/>
        </p:nvSpPr>
        <p:spPr>
          <a:xfrm>
            <a:off x="7388116" y="5143190"/>
            <a:ext cx="2286000" cy="1730651"/>
          </a:xfrm>
          <a:prstGeom prst="parallelogram">
            <a:avLst>
              <a:gd name="adj" fmla="val 63835"/>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3" name="平行四边形 32"/>
          <p:cNvSpPr/>
          <p:nvPr/>
        </p:nvSpPr>
        <p:spPr>
          <a:xfrm>
            <a:off x="9264088" y="4277865"/>
            <a:ext cx="2286000" cy="1730651"/>
          </a:xfrm>
          <a:prstGeom prst="parallelogram">
            <a:avLst>
              <a:gd name="adj" fmla="val 63835"/>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4" name="平行四边形 33"/>
          <p:cNvSpPr/>
          <p:nvPr/>
        </p:nvSpPr>
        <p:spPr>
          <a:xfrm>
            <a:off x="8121088" y="6143532"/>
            <a:ext cx="2286000" cy="1730651"/>
          </a:xfrm>
          <a:prstGeom prst="parallelogram">
            <a:avLst>
              <a:gd name="adj" fmla="val 63835"/>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1602105" y="5806440"/>
            <a:ext cx="5005705" cy="553085"/>
          </a:xfrm>
          <a:prstGeom prst="rect">
            <a:avLst/>
          </a:prstGeom>
          <a:noFill/>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该问题的Python语言程序代码如下。</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8803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3.6.2 贪心算法</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695" y="1095375"/>
            <a:ext cx="6538595" cy="33293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572" y="4588295"/>
            <a:ext cx="5906857" cy="19445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8803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3.6.3 迭代算法</a:t>
            </a:r>
          </a:p>
        </p:txBody>
      </p:sp>
      <p:sp>
        <p:nvSpPr>
          <p:cNvPr id="4" name="椭圆 3"/>
          <p:cNvSpPr/>
          <p:nvPr/>
        </p:nvSpPr>
        <p:spPr>
          <a:xfrm>
            <a:off x="1195998" y="1804704"/>
            <a:ext cx="1540778" cy="1540778"/>
          </a:xfrm>
          <a:prstGeom prst="ellipse">
            <a:avLst/>
          </a:prstGeom>
          <a:blipFill>
            <a:blip r:embed="rId3">
              <a:extLst>
                <a:ext uri="{BEBA8EAE-BF5A-486C-A8C5-ECC9F3942E4B}">
                  <a14:imgProps xmlns:a14="http://schemas.microsoft.com/office/drawing/2010/main">
                    <a14:imgLayer r:embed="rId4">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8" name="椭圆 7"/>
          <p:cNvSpPr/>
          <p:nvPr/>
        </p:nvSpPr>
        <p:spPr>
          <a:xfrm>
            <a:off x="1202348" y="1809978"/>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椭圆 9"/>
          <p:cNvSpPr/>
          <p:nvPr/>
        </p:nvSpPr>
        <p:spPr>
          <a:xfrm>
            <a:off x="2301297" y="1658058"/>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椭圆 10"/>
          <p:cNvSpPr/>
          <p:nvPr/>
        </p:nvSpPr>
        <p:spPr>
          <a:xfrm>
            <a:off x="2432241" y="1817953"/>
            <a:ext cx="398513" cy="340610"/>
          </a:xfrm>
          <a:custGeom>
            <a:avLst/>
            <a:gdLst>
              <a:gd name="T0" fmla="*/ 14836 w 15142"/>
              <a:gd name="T1" fmla="*/ 4282 h 12941"/>
              <a:gd name="T2" fmla="*/ 12685 w 15142"/>
              <a:gd name="T3" fmla="*/ 661 h 12941"/>
              <a:gd name="T4" fmla="*/ 11524 w 15142"/>
              <a:gd name="T5" fmla="*/ 0 h 12941"/>
              <a:gd name="T6" fmla="*/ 3617 w 15142"/>
              <a:gd name="T7" fmla="*/ 0 h 12941"/>
              <a:gd name="T8" fmla="*/ 2457 w 15142"/>
              <a:gd name="T9" fmla="*/ 661 h 12941"/>
              <a:gd name="T10" fmla="*/ 306 w 15142"/>
              <a:gd name="T11" fmla="*/ 4283 h 12941"/>
              <a:gd name="T12" fmla="*/ 484 w 15142"/>
              <a:gd name="T13" fmla="*/ 5899 h 12941"/>
              <a:gd name="T14" fmla="*/ 6588 w 15142"/>
              <a:gd name="T15" fmla="*/ 12376 h 12941"/>
              <a:gd name="T16" fmla="*/ 8553 w 15142"/>
              <a:gd name="T17" fmla="*/ 12376 h 12941"/>
              <a:gd name="T18" fmla="*/ 14658 w 15142"/>
              <a:gd name="T19" fmla="*/ 5899 h 12941"/>
              <a:gd name="T20" fmla="*/ 14836 w 15142"/>
              <a:gd name="T21" fmla="*/ 4282 h 12941"/>
              <a:gd name="T22" fmla="*/ 11680 w 15142"/>
              <a:gd name="T23" fmla="*/ 5840 h 12941"/>
              <a:gd name="T24" fmla="*/ 8600 w 15142"/>
              <a:gd name="T25" fmla="*/ 9107 h 12941"/>
              <a:gd name="T26" fmla="*/ 6540 w 15142"/>
              <a:gd name="T27" fmla="*/ 9107 h 12941"/>
              <a:gd name="T28" fmla="*/ 3461 w 15142"/>
              <a:gd name="T29" fmla="*/ 5840 h 12941"/>
              <a:gd name="T30" fmla="*/ 3466 w 15142"/>
              <a:gd name="T31" fmla="*/ 5353 h 12941"/>
              <a:gd name="T32" fmla="*/ 3952 w 15142"/>
              <a:gd name="T33" fmla="*/ 5378 h 12941"/>
              <a:gd name="T34" fmla="*/ 7032 w 15142"/>
              <a:gd name="T35" fmla="*/ 8644 h 12941"/>
              <a:gd name="T36" fmla="*/ 8109 w 15142"/>
              <a:gd name="T37" fmla="*/ 8644 h 12941"/>
              <a:gd name="T38" fmla="*/ 11188 w 15142"/>
              <a:gd name="T39" fmla="*/ 5378 h 12941"/>
              <a:gd name="T40" fmla="*/ 11665 w 15142"/>
              <a:gd name="T41" fmla="*/ 5364 h 12941"/>
              <a:gd name="T42" fmla="*/ 11679 w 15142"/>
              <a:gd name="T43" fmla="*/ 5841 h 12941"/>
              <a:gd name="T44" fmla="*/ 11680 w 15142"/>
              <a:gd name="T45" fmla="*/ 5840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42" h="12941">
                <a:moveTo>
                  <a:pt x="14836" y="4282"/>
                </a:moveTo>
                <a:lnTo>
                  <a:pt x="12685" y="661"/>
                </a:lnTo>
                <a:cubicBezTo>
                  <a:pt x="12440" y="252"/>
                  <a:pt x="12000" y="1"/>
                  <a:pt x="11524" y="0"/>
                </a:cubicBezTo>
                <a:lnTo>
                  <a:pt x="3617" y="0"/>
                </a:lnTo>
                <a:cubicBezTo>
                  <a:pt x="3141" y="1"/>
                  <a:pt x="2701" y="252"/>
                  <a:pt x="2457" y="661"/>
                </a:cubicBezTo>
                <a:lnTo>
                  <a:pt x="306" y="4283"/>
                </a:lnTo>
                <a:cubicBezTo>
                  <a:pt x="0" y="4802"/>
                  <a:pt x="72" y="5460"/>
                  <a:pt x="484" y="5899"/>
                </a:cubicBezTo>
                <a:lnTo>
                  <a:pt x="6588" y="12376"/>
                </a:lnTo>
                <a:cubicBezTo>
                  <a:pt x="7121" y="12941"/>
                  <a:pt x="8020" y="12941"/>
                  <a:pt x="8553" y="12376"/>
                </a:cubicBezTo>
                <a:lnTo>
                  <a:pt x="14658" y="5899"/>
                </a:lnTo>
                <a:cubicBezTo>
                  <a:pt x="15070" y="5460"/>
                  <a:pt x="15142" y="4801"/>
                  <a:pt x="14836" y="4282"/>
                </a:cubicBezTo>
                <a:close/>
                <a:moveTo>
                  <a:pt x="11680" y="5840"/>
                </a:moveTo>
                <a:lnTo>
                  <a:pt x="8600" y="9107"/>
                </a:lnTo>
                <a:cubicBezTo>
                  <a:pt x="8041" y="9700"/>
                  <a:pt x="7099" y="9700"/>
                  <a:pt x="6540" y="9107"/>
                </a:cubicBezTo>
                <a:lnTo>
                  <a:pt x="3461" y="5840"/>
                </a:lnTo>
                <a:cubicBezTo>
                  <a:pt x="3324" y="5706"/>
                  <a:pt x="3326" y="5484"/>
                  <a:pt x="3466" y="5353"/>
                </a:cubicBezTo>
                <a:cubicBezTo>
                  <a:pt x="3606" y="5221"/>
                  <a:pt x="3827" y="5233"/>
                  <a:pt x="3952" y="5378"/>
                </a:cubicBezTo>
                <a:lnTo>
                  <a:pt x="7032" y="8644"/>
                </a:lnTo>
                <a:cubicBezTo>
                  <a:pt x="7324" y="8954"/>
                  <a:pt x="7817" y="8954"/>
                  <a:pt x="8109" y="8644"/>
                </a:cubicBezTo>
                <a:lnTo>
                  <a:pt x="11188" y="5378"/>
                </a:lnTo>
                <a:cubicBezTo>
                  <a:pt x="11316" y="5242"/>
                  <a:pt x="11529" y="5236"/>
                  <a:pt x="11665" y="5364"/>
                </a:cubicBezTo>
                <a:cubicBezTo>
                  <a:pt x="11801" y="5492"/>
                  <a:pt x="11807" y="5705"/>
                  <a:pt x="11679" y="5841"/>
                </a:cubicBezTo>
                <a:lnTo>
                  <a:pt x="11680" y="5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文本框 12"/>
          <p:cNvSpPr txBox="1"/>
          <p:nvPr/>
        </p:nvSpPr>
        <p:spPr>
          <a:xfrm>
            <a:off x="778510" y="3568065"/>
            <a:ext cx="2631440" cy="1713230"/>
          </a:xfrm>
          <a:prstGeom prst="rect">
            <a:avLst/>
          </a:prstGeom>
          <a:noFill/>
        </p:spPr>
        <p:txBody>
          <a:bodyPr wrap="square" rtlCol="0">
            <a:spAutoFit/>
          </a:bodyPr>
          <a:lstStyle/>
          <a:p>
            <a:pPr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迭代算法也称为递推算法。其原理是通过已知条件，利用特定关系得出中间结果，再从中间结果不断迭代反复，直到得到最终结果的过程。</a:t>
            </a:r>
          </a:p>
        </p:txBody>
      </p:sp>
      <p:sp>
        <p:nvSpPr>
          <p:cNvPr id="15" name="椭圆 14"/>
          <p:cNvSpPr/>
          <p:nvPr/>
        </p:nvSpPr>
        <p:spPr>
          <a:xfrm>
            <a:off x="5100303" y="1795552"/>
            <a:ext cx="1547991" cy="1547991"/>
          </a:xfrm>
          <a:prstGeom prst="ellipse">
            <a:avLst/>
          </a:prstGeom>
          <a:blipFill>
            <a:blip r:embed="rId6">
              <a:extLst>
                <a:ext uri="{BEBA8EAE-BF5A-486C-A8C5-ECC9F3942E4B}">
                  <a14:imgProps xmlns:a14="http://schemas.microsoft.com/office/drawing/2010/main">
                    <a14:imgLayer r:embed="rId7">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6" name="椭圆 15"/>
          <p:cNvSpPr/>
          <p:nvPr/>
        </p:nvSpPr>
        <p:spPr>
          <a:xfrm>
            <a:off x="5094816" y="1802765"/>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椭圆 16"/>
          <p:cNvSpPr/>
          <p:nvPr/>
        </p:nvSpPr>
        <p:spPr>
          <a:xfrm>
            <a:off x="6187271" y="1650845"/>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文本框 18"/>
          <p:cNvSpPr txBox="1"/>
          <p:nvPr/>
        </p:nvSpPr>
        <p:spPr>
          <a:xfrm>
            <a:off x="4338955" y="3569970"/>
            <a:ext cx="3240405" cy="1388745"/>
          </a:xfrm>
          <a:prstGeom prst="rect">
            <a:avLst/>
          </a:prstGeom>
          <a:noFill/>
        </p:spPr>
        <p:txBody>
          <a:bodyPr wrap="square" rtlCol="0">
            <a:spAutoFit/>
          </a:bodyPr>
          <a:lstStyle/>
          <a:p>
            <a:pPr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比如，计算阶乘的函数F(n)= n! = n*(n-1)* (n-1)*……*2*1，在数学上可以将其定义为：</a:t>
            </a:r>
          </a:p>
          <a:p>
            <a:pPr algn="ctr" fontAlgn="auto">
              <a:lnSpc>
                <a:spcPct val="132000"/>
              </a:lnSpc>
            </a:pP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1" name="椭圆 20"/>
          <p:cNvSpPr/>
          <p:nvPr/>
        </p:nvSpPr>
        <p:spPr>
          <a:xfrm>
            <a:off x="8887757" y="1788339"/>
            <a:ext cx="1547991" cy="1547991"/>
          </a:xfrm>
          <a:prstGeom prst="ellipse">
            <a:avLst/>
          </a:prstGeom>
          <a:blipFill>
            <a:blip r:embed="rId8">
              <a:extLst>
                <a:ext uri="{BEBA8EAE-BF5A-486C-A8C5-ECC9F3942E4B}">
                  <a14:imgProps xmlns:a14="http://schemas.microsoft.com/office/drawing/2010/main">
                    <a14:imgLayer r:embed="rId9">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6" name="椭圆 5"/>
          <p:cNvSpPr/>
          <p:nvPr/>
        </p:nvSpPr>
        <p:spPr>
          <a:xfrm>
            <a:off x="8875057" y="1795552"/>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3" name="椭圆 22"/>
          <p:cNvSpPr/>
          <p:nvPr/>
        </p:nvSpPr>
        <p:spPr>
          <a:xfrm>
            <a:off x="9974725" y="1643632"/>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文本框 24"/>
          <p:cNvSpPr txBox="1"/>
          <p:nvPr/>
        </p:nvSpPr>
        <p:spPr>
          <a:xfrm>
            <a:off x="8587740" y="3543300"/>
            <a:ext cx="2505075" cy="1713230"/>
          </a:xfrm>
          <a:prstGeom prst="rect">
            <a:avLst/>
          </a:prstGeom>
          <a:noFill/>
        </p:spPr>
        <p:txBody>
          <a:bodyPr wrap="square" rtlCol="0">
            <a:spAutoFit/>
          </a:bodyPr>
          <a:lstStyle/>
          <a:p>
            <a:pPr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根据上面的公式，要计算F(n)，就得先计算F(n-1)，要计算F(n-1)就得计算F(n-2)，以此类推，要计算F(1)，就要计算F(0)。</a:t>
            </a:r>
          </a:p>
        </p:txBody>
      </p:sp>
      <p:sp>
        <p:nvSpPr>
          <p:cNvPr id="27" name="arrow-pointing-left-circular-button_20407"/>
          <p:cNvSpPr>
            <a:spLocks noChangeAspect="1"/>
          </p:cNvSpPr>
          <p:nvPr/>
        </p:nvSpPr>
        <p:spPr bwMode="auto">
          <a:xfrm>
            <a:off x="6357195" y="1796631"/>
            <a:ext cx="317379" cy="354719"/>
          </a:xfrm>
          <a:custGeom>
            <a:avLst/>
            <a:gdLst>
              <a:gd name="connsiteX0" fmla="*/ 270066 w 541458"/>
              <a:gd name="connsiteY0" fmla="*/ 45979 h 605161"/>
              <a:gd name="connsiteX1" fmla="*/ 357669 w 541458"/>
              <a:gd name="connsiteY1" fmla="*/ 101865 h 605161"/>
              <a:gd name="connsiteX2" fmla="*/ 471122 w 541458"/>
              <a:gd name="connsiteY2" fmla="*/ 195009 h 605161"/>
              <a:gd name="connsiteX3" fmla="*/ 492664 w 541458"/>
              <a:gd name="connsiteY3" fmla="*/ 227967 h 605161"/>
              <a:gd name="connsiteX4" fmla="*/ 285863 w 541458"/>
              <a:gd name="connsiteY4" fmla="*/ 551819 h 605161"/>
              <a:gd name="connsiteX5" fmla="*/ 255705 w 541458"/>
              <a:gd name="connsiteY5" fmla="*/ 551819 h 605161"/>
              <a:gd name="connsiteX6" fmla="*/ 48904 w 541458"/>
              <a:gd name="connsiteY6" fmla="*/ 227967 h 605161"/>
              <a:gd name="connsiteX7" fmla="*/ 70446 w 541458"/>
              <a:gd name="connsiteY7" fmla="*/ 195009 h 605161"/>
              <a:gd name="connsiteX8" fmla="*/ 182463 w 541458"/>
              <a:gd name="connsiteY8" fmla="*/ 101865 h 605161"/>
              <a:gd name="connsiteX9" fmla="*/ 270066 w 541458"/>
              <a:gd name="connsiteY9" fmla="*/ 45979 h 605161"/>
              <a:gd name="connsiteX10" fmla="*/ 270065 w 541458"/>
              <a:gd name="connsiteY10" fmla="*/ 22931 h 605161"/>
              <a:gd name="connsiteX11" fmla="*/ 163806 w 541458"/>
              <a:gd name="connsiteY11" fmla="*/ 88858 h 605161"/>
              <a:gd name="connsiteX12" fmla="*/ 48931 w 541458"/>
              <a:gd name="connsiteY12" fmla="*/ 177715 h 605161"/>
              <a:gd name="connsiteX13" fmla="*/ 24520 w 541458"/>
              <a:gd name="connsiteY13" fmla="*/ 210678 h 605161"/>
              <a:gd name="connsiteX14" fmla="*/ 255706 w 541458"/>
              <a:gd name="connsiteY14" fmla="*/ 577573 h 605161"/>
              <a:gd name="connsiteX15" fmla="*/ 284425 w 541458"/>
              <a:gd name="connsiteY15" fmla="*/ 577573 h 605161"/>
              <a:gd name="connsiteX16" fmla="*/ 517047 w 541458"/>
              <a:gd name="connsiteY16" fmla="*/ 210678 h 605161"/>
              <a:gd name="connsiteX17" fmla="*/ 492636 w 541458"/>
              <a:gd name="connsiteY17" fmla="*/ 177715 h 605161"/>
              <a:gd name="connsiteX18" fmla="*/ 376325 w 541458"/>
              <a:gd name="connsiteY18" fmla="*/ 88858 h 605161"/>
              <a:gd name="connsiteX19" fmla="*/ 270065 w 541458"/>
              <a:gd name="connsiteY19" fmla="*/ 22931 h 605161"/>
              <a:gd name="connsiteX20" fmla="*/ 270065 w 541458"/>
              <a:gd name="connsiteY20" fmla="*/ 0 h 605161"/>
              <a:gd name="connsiteX21" fmla="*/ 514175 w 541458"/>
              <a:gd name="connsiteY21" fmla="*/ 157650 h 605161"/>
              <a:gd name="connsiteX22" fmla="*/ 541458 w 541458"/>
              <a:gd name="connsiteY22" fmla="*/ 190613 h 605161"/>
              <a:gd name="connsiteX23" fmla="*/ 282989 w 541458"/>
              <a:gd name="connsiteY23" fmla="*/ 601937 h 605161"/>
              <a:gd name="connsiteX24" fmla="*/ 257142 w 541458"/>
              <a:gd name="connsiteY24" fmla="*/ 601937 h 605161"/>
              <a:gd name="connsiteX25" fmla="*/ 109 w 541458"/>
              <a:gd name="connsiteY25" fmla="*/ 190613 h 605161"/>
              <a:gd name="connsiteX26" fmla="*/ 27392 w 541458"/>
              <a:gd name="connsiteY26" fmla="*/ 157650 h 605161"/>
              <a:gd name="connsiteX27" fmla="*/ 270065 w 541458"/>
              <a:gd name="connsiteY27" fmla="*/ 0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458" h="605161">
                <a:moveTo>
                  <a:pt x="270066" y="45979"/>
                </a:moveTo>
                <a:cubicBezTo>
                  <a:pt x="318894" y="45979"/>
                  <a:pt x="333255" y="66041"/>
                  <a:pt x="357669" y="101865"/>
                </a:cubicBezTo>
                <a:cubicBezTo>
                  <a:pt x="380647" y="134824"/>
                  <a:pt x="409369" y="176380"/>
                  <a:pt x="471122" y="195009"/>
                </a:cubicBezTo>
                <a:cubicBezTo>
                  <a:pt x="485483" y="199308"/>
                  <a:pt x="494100" y="213637"/>
                  <a:pt x="492664" y="227967"/>
                </a:cubicBezTo>
                <a:cubicBezTo>
                  <a:pt x="468250" y="427151"/>
                  <a:pt x="344744" y="518861"/>
                  <a:pt x="285863" y="551819"/>
                </a:cubicBezTo>
                <a:cubicBezTo>
                  <a:pt x="275810" y="556118"/>
                  <a:pt x="264322" y="556118"/>
                  <a:pt x="255705" y="551819"/>
                </a:cubicBezTo>
                <a:cubicBezTo>
                  <a:pt x="196824" y="518861"/>
                  <a:pt x="71882" y="427151"/>
                  <a:pt x="48904" y="227967"/>
                </a:cubicBezTo>
                <a:cubicBezTo>
                  <a:pt x="46032" y="213637"/>
                  <a:pt x="56085" y="199308"/>
                  <a:pt x="70446" y="195009"/>
                </a:cubicBezTo>
                <a:cubicBezTo>
                  <a:pt x="130763" y="176380"/>
                  <a:pt x="160921" y="134824"/>
                  <a:pt x="182463" y="101865"/>
                </a:cubicBezTo>
                <a:cubicBezTo>
                  <a:pt x="208313" y="66041"/>
                  <a:pt x="221238" y="45979"/>
                  <a:pt x="270066" y="45979"/>
                </a:cubicBezTo>
                <a:close/>
                <a:moveTo>
                  <a:pt x="270065" y="22931"/>
                </a:moveTo>
                <a:cubicBezTo>
                  <a:pt x="209756" y="22931"/>
                  <a:pt x="189653" y="51595"/>
                  <a:pt x="163806" y="88858"/>
                </a:cubicBezTo>
                <a:cubicBezTo>
                  <a:pt x="140831" y="123254"/>
                  <a:pt x="112112" y="163383"/>
                  <a:pt x="48931" y="177715"/>
                </a:cubicBezTo>
                <a:cubicBezTo>
                  <a:pt x="33136" y="180581"/>
                  <a:pt x="23084" y="194913"/>
                  <a:pt x="24520" y="210678"/>
                </a:cubicBezTo>
                <a:cubicBezTo>
                  <a:pt x="43187" y="448586"/>
                  <a:pt x="198269" y="547476"/>
                  <a:pt x="255706" y="577573"/>
                </a:cubicBezTo>
                <a:cubicBezTo>
                  <a:pt x="265758" y="581872"/>
                  <a:pt x="275809" y="581872"/>
                  <a:pt x="284425" y="577573"/>
                </a:cubicBezTo>
                <a:cubicBezTo>
                  <a:pt x="343298" y="547476"/>
                  <a:pt x="496944" y="448586"/>
                  <a:pt x="517047" y="210678"/>
                </a:cubicBezTo>
                <a:cubicBezTo>
                  <a:pt x="518483" y="194913"/>
                  <a:pt x="508431" y="180581"/>
                  <a:pt x="492636" y="177715"/>
                </a:cubicBezTo>
                <a:cubicBezTo>
                  <a:pt x="428019" y="163383"/>
                  <a:pt x="400736" y="123254"/>
                  <a:pt x="376325" y="88858"/>
                </a:cubicBezTo>
                <a:cubicBezTo>
                  <a:pt x="350478" y="51595"/>
                  <a:pt x="330375" y="22931"/>
                  <a:pt x="270065" y="22931"/>
                </a:cubicBezTo>
                <a:close/>
                <a:moveTo>
                  <a:pt x="270065" y="0"/>
                </a:moveTo>
                <a:cubicBezTo>
                  <a:pt x="410788" y="0"/>
                  <a:pt x="374889" y="141885"/>
                  <a:pt x="514175" y="157650"/>
                </a:cubicBezTo>
                <a:cubicBezTo>
                  <a:pt x="529971" y="160517"/>
                  <a:pt x="541458" y="173415"/>
                  <a:pt x="541458" y="190613"/>
                </a:cubicBezTo>
                <a:cubicBezTo>
                  <a:pt x="527099" y="470084"/>
                  <a:pt x="336119" y="577573"/>
                  <a:pt x="282989" y="601937"/>
                </a:cubicBezTo>
                <a:cubicBezTo>
                  <a:pt x="275809" y="606236"/>
                  <a:pt x="265758" y="606236"/>
                  <a:pt x="257142" y="601937"/>
                </a:cubicBezTo>
                <a:cubicBezTo>
                  <a:pt x="205448" y="577573"/>
                  <a:pt x="13032" y="470084"/>
                  <a:pt x="109" y="190613"/>
                </a:cubicBezTo>
                <a:cubicBezTo>
                  <a:pt x="-1327" y="173415"/>
                  <a:pt x="11596" y="160517"/>
                  <a:pt x="27392" y="157650"/>
                </a:cubicBezTo>
                <a:cubicBezTo>
                  <a:pt x="165242" y="141885"/>
                  <a:pt x="129343" y="0"/>
                  <a:pt x="27006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8" name="arrow-pointing-left-circular-button_20407"/>
          <p:cNvSpPr>
            <a:spLocks noChangeAspect="1"/>
          </p:cNvSpPr>
          <p:nvPr/>
        </p:nvSpPr>
        <p:spPr bwMode="auto">
          <a:xfrm>
            <a:off x="10142524" y="1778770"/>
            <a:ext cx="332204" cy="365367"/>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pic>
        <p:nvPicPr>
          <p:cNvPr id="92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8955" y="4779010"/>
            <a:ext cx="3300730" cy="68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8803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3.6.3 迭代算法</a:t>
            </a:r>
          </a:p>
        </p:txBody>
      </p:sp>
      <p:sp>
        <p:nvSpPr>
          <p:cNvPr id="38" name="文本框 37"/>
          <p:cNvSpPr txBox="1"/>
          <p:nvPr/>
        </p:nvSpPr>
        <p:spPr>
          <a:xfrm>
            <a:off x="904875" y="1192530"/>
            <a:ext cx="10086340" cy="5171440"/>
          </a:xfrm>
          <a:prstGeom prst="rect">
            <a:avLst/>
          </a:prstGeom>
          <a:noFill/>
        </p:spPr>
        <p:txBody>
          <a:bodyPr wrap="square" rtlCol="0">
            <a:spAutoFit/>
          </a:bodyPr>
          <a:lstStyle/>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而根据公式，F(0)是已知的。使用迭代算法的思想就是从F(0)=1出发，依次计算F(1)、F(2)、……F(n)。</a:t>
            </a:r>
          </a:p>
          <a:p>
            <a:pPr lvl="1" indent="0" algn="l" fontAlgn="auto">
              <a:lnSpc>
                <a:spcPct val="132000"/>
              </a:lnSpc>
              <a:spcBef>
                <a:spcPts val="600"/>
              </a:spcBef>
              <a:spcAft>
                <a:spcPts val="0"/>
              </a:spcAft>
              <a:buClr>
                <a:srgbClr val="33A936"/>
              </a:buClr>
              <a:buNone/>
            </a:pPr>
            <a:r>
              <a:rPr lang="zh-CN" altLang="en-US" sz="2000" dirty="0">
                <a:solidFill>
                  <a:srgbClr val="FF0000"/>
                </a:solidFill>
                <a:latin typeface="Segoe UI" panose="020B0502040204020203" pitchFamily="34" charset="0"/>
                <a:ea typeface="微软雅黑" panose="020B0503020204020204" pitchFamily="34" charset="-122"/>
                <a:cs typeface="+mn-ea"/>
                <a:sym typeface="Segoe UI" panose="020B0502040204020203" pitchFamily="34" charset="0"/>
              </a:rPr>
              <a:t>（1）已知F(0)的值，其结果为1；</a:t>
            </a:r>
          </a:p>
          <a:p>
            <a:pPr lvl="1" indent="0" algn="l" fontAlgn="auto">
              <a:lnSpc>
                <a:spcPct val="132000"/>
              </a:lnSpc>
              <a:spcBef>
                <a:spcPts val="600"/>
              </a:spcBef>
              <a:spcAft>
                <a:spcPts val="0"/>
              </a:spcAft>
              <a:buClr>
                <a:srgbClr val="33A936"/>
              </a:buClr>
              <a:buNone/>
            </a:pPr>
            <a:r>
              <a:rPr lang="zh-CN" altLang="en-US" sz="2000" dirty="0">
                <a:solidFill>
                  <a:srgbClr val="FF0000"/>
                </a:solidFill>
                <a:latin typeface="Segoe UI" panose="020B0502040204020203" pitchFamily="34" charset="0"/>
                <a:ea typeface="微软雅黑" panose="020B0503020204020204" pitchFamily="34" charset="-122"/>
                <a:cs typeface="+mn-ea"/>
                <a:sym typeface="Segoe UI" panose="020B0502040204020203" pitchFamily="34" charset="0"/>
              </a:rPr>
              <a:t>（2）计算F(1)的值，F(1)= 1*F(0)= 1*1= 1</a:t>
            </a:r>
          </a:p>
          <a:p>
            <a:pPr lvl="1" indent="0" algn="l" fontAlgn="auto">
              <a:lnSpc>
                <a:spcPct val="132000"/>
              </a:lnSpc>
              <a:spcBef>
                <a:spcPts val="600"/>
              </a:spcBef>
              <a:spcAft>
                <a:spcPts val="0"/>
              </a:spcAft>
              <a:buClr>
                <a:srgbClr val="33A936"/>
              </a:buClr>
              <a:buNone/>
            </a:pPr>
            <a:r>
              <a:rPr lang="zh-CN" altLang="en-US" sz="2000" dirty="0">
                <a:solidFill>
                  <a:srgbClr val="FF0000"/>
                </a:solidFill>
                <a:latin typeface="Segoe UI" panose="020B0502040204020203" pitchFamily="34" charset="0"/>
                <a:ea typeface="微软雅黑" panose="020B0503020204020204" pitchFamily="34" charset="-122"/>
                <a:cs typeface="+mn-ea"/>
                <a:sym typeface="Segoe UI" panose="020B0502040204020203" pitchFamily="34" charset="0"/>
              </a:rPr>
              <a:t>（3）计算F(2)的值，F(2)= 2*F(1)= 2*1= 2</a:t>
            </a:r>
          </a:p>
          <a:p>
            <a:pPr lvl="1" indent="0" algn="l" fontAlgn="auto">
              <a:lnSpc>
                <a:spcPct val="132000"/>
              </a:lnSpc>
              <a:spcBef>
                <a:spcPts val="600"/>
              </a:spcBef>
              <a:spcAft>
                <a:spcPts val="0"/>
              </a:spcAft>
              <a:buClr>
                <a:srgbClr val="33A936"/>
              </a:buClr>
              <a:buNone/>
            </a:pPr>
            <a:r>
              <a:rPr lang="zh-CN" altLang="en-US" sz="2000" dirty="0">
                <a:solidFill>
                  <a:srgbClr val="FF0000"/>
                </a:solidFill>
                <a:latin typeface="Segoe UI" panose="020B0502040204020203" pitchFamily="34" charset="0"/>
                <a:ea typeface="微软雅黑" panose="020B0503020204020204" pitchFamily="34" charset="-122"/>
                <a:cs typeface="+mn-ea"/>
                <a:sym typeface="Segoe UI" panose="020B0502040204020203" pitchFamily="34" charset="0"/>
              </a:rPr>
              <a:t>（4）计算F(3)的值，F(3)= 3*F(2)= 3*2= 6</a:t>
            </a:r>
          </a:p>
          <a:p>
            <a:pPr lvl="1" indent="0" algn="l" fontAlgn="auto">
              <a:lnSpc>
                <a:spcPct val="132000"/>
              </a:lnSpc>
              <a:spcBef>
                <a:spcPts val="600"/>
              </a:spcBef>
              <a:spcAft>
                <a:spcPts val="0"/>
              </a:spcAft>
              <a:buClr>
                <a:srgbClr val="33A936"/>
              </a:buClr>
              <a:buNone/>
            </a:pPr>
            <a:r>
              <a:rPr lang="zh-CN" altLang="en-US" sz="2000" dirty="0">
                <a:solidFill>
                  <a:srgbClr val="FF0000"/>
                </a:solidFill>
                <a:latin typeface="Segoe UI" panose="020B0502040204020203" pitchFamily="34" charset="0"/>
                <a:ea typeface="微软雅黑" panose="020B0503020204020204" pitchFamily="34" charset="-122"/>
                <a:cs typeface="+mn-ea"/>
                <a:sym typeface="Segoe UI" panose="020B0502040204020203" pitchFamily="34" charset="0"/>
              </a:rPr>
              <a:t>（5）计算F(4)的值，F(4)= 4*F(3)= 4*6 = 24</a:t>
            </a:r>
          </a:p>
          <a:p>
            <a:pPr lvl="1" indent="0" algn="l" fontAlgn="auto">
              <a:lnSpc>
                <a:spcPct val="132000"/>
              </a:lnSpc>
              <a:spcBef>
                <a:spcPts val="600"/>
              </a:spcBef>
              <a:spcAft>
                <a:spcPts val="0"/>
              </a:spcAft>
              <a:buClr>
                <a:srgbClr val="33A936"/>
              </a:buClr>
              <a:buNone/>
            </a:pPr>
            <a:r>
              <a:rPr lang="zh-CN" altLang="en-US" sz="2000" dirty="0">
                <a:solidFill>
                  <a:srgbClr val="FF0000"/>
                </a:solidFill>
                <a:latin typeface="Segoe UI" panose="020B0502040204020203" pitchFamily="34" charset="0"/>
                <a:ea typeface="微软雅黑" panose="020B0503020204020204" pitchFamily="34" charset="-122"/>
                <a:cs typeface="+mn-ea"/>
                <a:sym typeface="Segoe UI" panose="020B0502040204020203" pitchFamily="34" charset="0"/>
              </a:rPr>
              <a:t>（6）计算F(5)的值， F(5)= 5*F(4)= 5*24 = 120</a:t>
            </a:r>
          </a:p>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由此可见，使用Python程序中的for循环，设定变量i，其值从1开始到n进行迭代计算，就可以求得n!的值。</a:t>
            </a:r>
          </a:p>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具体程序如下。</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8803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3.6.3 迭代算法</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t="2898" r="8086"/>
          <a:stretch>
            <a:fillRect/>
          </a:stretch>
        </p:blipFill>
        <p:spPr bwMode="auto">
          <a:xfrm>
            <a:off x="949960" y="1455420"/>
            <a:ext cx="10292715" cy="257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 name="直接连接符 1"/>
          <p:cNvCxnSpPr/>
          <p:nvPr/>
        </p:nvCxnSpPr>
        <p:spPr>
          <a:xfrm>
            <a:off x="949960" y="4489450"/>
            <a:ext cx="100590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949960" y="4864735"/>
            <a:ext cx="100590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949960" y="5240020"/>
            <a:ext cx="100590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49960" y="5615305"/>
            <a:ext cx="100590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49960" y="5990590"/>
            <a:ext cx="1005903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880360" cy="58356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.6.4 递归算法</a:t>
            </a:r>
          </a:p>
        </p:txBody>
      </p:sp>
      <p:sp>
        <p:nvSpPr>
          <p:cNvPr id="15" name="椭圆 14"/>
          <p:cNvSpPr/>
          <p:nvPr/>
        </p:nvSpPr>
        <p:spPr>
          <a:xfrm>
            <a:off x="803908" y="136292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16" name="椭圆 15"/>
          <p:cNvSpPr/>
          <p:nvPr/>
        </p:nvSpPr>
        <p:spPr>
          <a:xfrm>
            <a:off x="6230698" y="136292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36" y="1336085"/>
            <a:ext cx="914275" cy="91427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789" y="1529410"/>
            <a:ext cx="720950" cy="720950"/>
          </a:xfrm>
          <a:prstGeom prst="rect">
            <a:avLst/>
          </a:prstGeom>
        </p:spPr>
      </p:pic>
      <p:sp>
        <p:nvSpPr>
          <p:cNvPr id="19" name="文本占位符 1"/>
          <p:cNvSpPr>
            <a:spLocks noGrp="1"/>
          </p:cNvSpPr>
          <p:nvPr/>
        </p:nvSpPr>
        <p:spPr>
          <a:xfrm>
            <a:off x="2059305" y="1408430"/>
            <a:ext cx="3544570" cy="2673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Clr>
                <a:srgbClr val="33A936"/>
              </a:buClr>
              <a:buNone/>
            </a:pPr>
            <a:r>
              <a:rPr sz="2000" dirty="0">
                <a:latin typeface="微软雅黑" panose="020B0503020204020204" pitchFamily="34" charset="-122"/>
                <a:ea typeface="微软雅黑" panose="020B0503020204020204" pitchFamily="34" charset="-122"/>
                <a:cs typeface="微软雅黑" panose="020B0503020204020204" pitchFamily="34" charset="-122"/>
              </a:rPr>
              <a:t>迭代算法计算阶乘F(n)，必须先计算F(n-1)，以此类推，要计算F(1)的值必须得计算F(0)的值。显然，阶乘的计算过程是从F(1)=1*F(0)开始的，然后依次计算F(2)、F(3)至F(n)。</a:t>
            </a:r>
          </a:p>
          <a:p>
            <a:pPr marL="0" indent="0" fontAlgn="auto">
              <a:lnSpc>
                <a:spcPct val="132000"/>
              </a:lnSpc>
              <a:buClr>
                <a:srgbClr val="33A936"/>
              </a:buClr>
              <a:buNone/>
            </a:pP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占位符 1"/>
          <p:cNvSpPr>
            <a:spLocks noGrp="1"/>
          </p:cNvSpPr>
          <p:nvPr/>
        </p:nvSpPr>
        <p:spPr>
          <a:xfrm>
            <a:off x="7620000" y="1362710"/>
            <a:ext cx="3544570" cy="2272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Clr>
                <a:srgbClr val="33A936"/>
              </a:buClr>
              <a:buNone/>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如果能够有一种编程方法，直接利用F(n)=n*F(n-1)就能自动计算出结果，将可以大幅度简化程序编程。递归算法可以有效解决这一问题。</a:t>
            </a:r>
          </a:p>
        </p:txBody>
      </p:sp>
      <p:sp>
        <p:nvSpPr>
          <p:cNvPr id="5" name="矩形 4"/>
          <p:cNvSpPr/>
          <p:nvPr/>
        </p:nvSpPr>
        <p:spPr>
          <a:xfrm>
            <a:off x="863600" y="4289425"/>
            <a:ext cx="10190480" cy="237871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1033145" y="4405630"/>
            <a:ext cx="9735820" cy="2149475"/>
          </a:xfrm>
          <a:prstGeom prst="rect">
            <a:avLst/>
          </a:prstGeom>
          <a:noFill/>
        </p:spPr>
        <p:txBody>
          <a:bodyPr wrap="square" rtlCol="0">
            <a:spAutoFit/>
          </a:bodyPr>
          <a:lstStyle/>
          <a:p>
            <a:pPr algn="l" fontAlgn="auto">
              <a:lnSpc>
                <a:spcPct val="132000"/>
              </a:lnSpc>
            </a:pPr>
            <a:r>
              <a:rPr lang="zh-CN" altLang="en-US" b="1" dirty="0">
                <a:latin typeface="Segoe UI" panose="020B0502040204020203" pitchFamily="34" charset="0"/>
                <a:ea typeface="微软雅黑" panose="020B0503020204020204" pitchFamily="34" charset="-122"/>
                <a:cs typeface="+mn-ea"/>
                <a:sym typeface="Segoe UI" panose="020B0502040204020203" pitchFamily="34" charset="0"/>
              </a:rPr>
              <a:t>【实例】使用递归算法计算n的阶乘。</a:t>
            </a:r>
          </a:p>
          <a:p>
            <a:pPr marL="285750" indent="-285750" algn="l" fontAlgn="auto">
              <a:lnSpc>
                <a:spcPct val="132000"/>
              </a:lnSpc>
              <a:spcBef>
                <a:spcPts val="600"/>
              </a:spcBef>
              <a:spcAft>
                <a:spcPts val="600"/>
              </a:spcAft>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问题分析：在阶乘计算中，已知0！=1，则可以将n=0时作为递归边界处理；n阶乘可以通过递归调用(n-1)!来计算。</a:t>
            </a:r>
          </a:p>
          <a:p>
            <a:pPr marL="285750" indent="-285750" algn="l" fontAlgn="auto">
              <a:lnSpc>
                <a:spcPct val="132000"/>
              </a:lnSpc>
              <a:spcBef>
                <a:spcPts val="600"/>
              </a:spcBef>
              <a:spcAft>
                <a:spcPts val="600"/>
              </a:spcAft>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问题求解：先构造递归函数Factorial(n)，当n=0时返回结果1，否则递归调用自身。然后，使用input()函数输入一个自然数，并调用递归函数Factorial(n)计算n!。具体程序如下。</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880360" cy="583565"/>
          </a:xfrm>
          <a:prstGeom prst="rect">
            <a:avLst/>
          </a:prstGeom>
        </p:spPr>
        <p:txBody>
          <a:bodyPr wrap="none">
            <a:spAutoFit/>
          </a:bodyPr>
          <a:lstStyle/>
          <a:p>
            <a:pPr algn="l"/>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.6.4 递归算法</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1454785"/>
            <a:ext cx="10581005" cy="355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组合 1"/>
          <p:cNvGrpSpPr/>
          <p:nvPr/>
        </p:nvGrpSpPr>
        <p:grpSpPr>
          <a:xfrm>
            <a:off x="653415" y="5454650"/>
            <a:ext cx="10354945" cy="750570"/>
            <a:chOff x="1496" y="8252"/>
            <a:chExt cx="15840" cy="1182"/>
          </a:xfrm>
        </p:grpSpPr>
        <p:cxnSp>
          <p:nvCxnSpPr>
            <p:cNvPr id="4" name="直接连接符 3"/>
            <p:cNvCxnSpPr/>
            <p:nvPr/>
          </p:nvCxnSpPr>
          <p:spPr>
            <a:xfrm>
              <a:off x="1496" y="8252"/>
              <a:ext cx="15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496" y="8843"/>
              <a:ext cx="15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96" y="9434"/>
              <a:ext cx="15841"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8803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3.6.5 排序算法</a:t>
            </a:r>
          </a:p>
        </p:txBody>
      </p:sp>
      <p:sp>
        <p:nvSpPr>
          <p:cNvPr id="3" name="矩形 2"/>
          <p:cNvSpPr/>
          <p:nvPr/>
        </p:nvSpPr>
        <p:spPr>
          <a:xfrm>
            <a:off x="658495" y="1784985"/>
            <a:ext cx="2430780" cy="404685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7" name="椭圆 6"/>
          <p:cNvSpPr/>
          <p:nvPr/>
        </p:nvSpPr>
        <p:spPr>
          <a:xfrm>
            <a:off x="1543731" y="1468116"/>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 name="矩形 7"/>
          <p:cNvSpPr/>
          <p:nvPr/>
        </p:nvSpPr>
        <p:spPr>
          <a:xfrm>
            <a:off x="3403600" y="1803400"/>
            <a:ext cx="2430780" cy="404685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9" name="椭圆 8"/>
          <p:cNvSpPr/>
          <p:nvPr/>
        </p:nvSpPr>
        <p:spPr>
          <a:xfrm>
            <a:off x="4289205" y="1473201"/>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矩形 9"/>
          <p:cNvSpPr/>
          <p:nvPr/>
        </p:nvSpPr>
        <p:spPr>
          <a:xfrm>
            <a:off x="6149340" y="1793240"/>
            <a:ext cx="2430780" cy="404685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2" name="椭圆 11"/>
          <p:cNvSpPr/>
          <p:nvPr/>
        </p:nvSpPr>
        <p:spPr>
          <a:xfrm>
            <a:off x="7034679" y="1463031"/>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矩形 13"/>
          <p:cNvSpPr/>
          <p:nvPr/>
        </p:nvSpPr>
        <p:spPr>
          <a:xfrm>
            <a:off x="8895080" y="1798320"/>
            <a:ext cx="2430780" cy="4046855"/>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椭圆 14"/>
          <p:cNvSpPr/>
          <p:nvPr/>
        </p:nvSpPr>
        <p:spPr>
          <a:xfrm>
            <a:off x="9780153" y="1468116"/>
            <a:ext cx="660400" cy="660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文本框 12"/>
          <p:cNvSpPr txBox="1"/>
          <p:nvPr/>
        </p:nvSpPr>
        <p:spPr>
          <a:xfrm>
            <a:off x="837489" y="2222906"/>
            <a:ext cx="2072692" cy="1918335"/>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在日常生活中，排序例子：以学生身高排列座位、按字母顺序排列运动会入场顺序等。</a:t>
            </a:r>
          </a:p>
        </p:txBody>
      </p:sp>
      <p:sp>
        <p:nvSpPr>
          <p:cNvPr id="16" name="文本框 15"/>
          <p:cNvSpPr txBox="1"/>
          <p:nvPr/>
        </p:nvSpPr>
        <p:spPr>
          <a:xfrm>
            <a:off x="3582594" y="2186076"/>
            <a:ext cx="2072692" cy="2505710"/>
          </a:xfrm>
          <a:prstGeom prst="rect">
            <a:avLst/>
          </a:prstGeom>
          <a:noFill/>
        </p:spPr>
        <p:txBody>
          <a:bodyPr wrap="square" rtlCol="0">
            <a:spAutoFit/>
          </a:bodyPr>
          <a:lstStyle/>
          <a:p>
            <a:pPr algn="just" fontAlgn="auto">
              <a:lnSpc>
                <a:spcPct val="132000"/>
              </a:lnSpc>
            </a:pPr>
            <a:endParaRPr lang="zh-CN" altLang="en-US" sz="1700" dirty="0">
              <a:latin typeface="Segoe UI" panose="020B0502040204020203" pitchFamily="34" charset="0"/>
              <a:ea typeface="微软雅黑" panose="020B0503020204020204" pitchFamily="34" charset="-122"/>
              <a:cs typeface="+mn-ea"/>
              <a:sym typeface="Segoe UI" panose="020B0502040204020203" pitchFamily="34" charset="0"/>
            </a:endParaRPr>
          </a:p>
          <a:p>
            <a:pPr algn="just" fontAlgn="auto">
              <a:lnSpc>
                <a:spcPct val="132000"/>
              </a:lnSpc>
            </a:pPr>
            <a:r>
              <a:rPr lang="zh-CN" altLang="en-US" sz="1700" dirty="0">
                <a:latin typeface="Segoe UI" panose="020B0502040204020203" pitchFamily="34" charset="0"/>
                <a:ea typeface="微软雅黑" panose="020B0503020204020204" pitchFamily="34" charset="-122"/>
                <a:cs typeface="+mn-ea"/>
                <a:sym typeface="Segoe UI" panose="020B0502040204020203" pitchFamily="34" charset="0"/>
              </a:rPr>
              <a:t>所谓排序，就是把一系列无序的数据按照特定的顺序（如升序或降序）重新排列为有序序列的过程。</a:t>
            </a:r>
          </a:p>
        </p:txBody>
      </p:sp>
      <p:sp>
        <p:nvSpPr>
          <p:cNvPr id="17" name="文本框 16"/>
          <p:cNvSpPr txBox="1"/>
          <p:nvPr/>
        </p:nvSpPr>
        <p:spPr>
          <a:xfrm>
            <a:off x="6327775" y="2223135"/>
            <a:ext cx="2097405" cy="3335655"/>
          </a:xfrm>
          <a:prstGeom prst="rect">
            <a:avLst/>
          </a:prstGeom>
          <a:noFill/>
        </p:spPr>
        <p:txBody>
          <a:bodyPr wrap="square" rtlCol="0">
            <a:spAutoFit/>
          </a:bodyPr>
          <a:lstStyle/>
          <a:p>
            <a:pPr algn="just"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排序算法可以分为内部排序和外部排序：</a:t>
            </a:r>
          </a:p>
          <a:p>
            <a:pPr marL="285750" indent="-285750" algn="just" fontAlgn="auto">
              <a:lnSpc>
                <a:spcPct val="132000"/>
              </a:lnSpc>
              <a:buClr>
                <a:srgbClr val="33A936"/>
              </a:buClr>
              <a:buFont typeface="Wingdings" panose="05000000000000000000" charset="0"/>
              <a:buChar char="p"/>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内部排序是数据记录在内存中进行排序。</a:t>
            </a:r>
          </a:p>
          <a:p>
            <a:pPr marL="285750" indent="-285750" algn="just" fontAlgn="auto">
              <a:lnSpc>
                <a:spcPct val="132000"/>
              </a:lnSpc>
              <a:buClr>
                <a:srgbClr val="33A936"/>
              </a:buClr>
              <a:buFont typeface="Wingdings" panose="05000000000000000000" charset="0"/>
              <a:buChar char="p"/>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外部排序是因排序的数据很大，一次不能容纳全部的排序记录，在排序过程中需要访问外存。</a:t>
            </a:r>
          </a:p>
        </p:txBody>
      </p:sp>
      <p:sp>
        <p:nvSpPr>
          <p:cNvPr id="18" name="文本框 17"/>
          <p:cNvSpPr txBox="1"/>
          <p:nvPr/>
        </p:nvSpPr>
        <p:spPr>
          <a:xfrm>
            <a:off x="9074150" y="2223135"/>
            <a:ext cx="2159635" cy="2160905"/>
          </a:xfrm>
          <a:prstGeom prst="rect">
            <a:avLst/>
          </a:prstGeom>
          <a:noFill/>
        </p:spPr>
        <p:txBody>
          <a:bodyPr wrap="square" rtlCol="0">
            <a:spAutoFit/>
          </a:bodyPr>
          <a:lstStyle/>
          <a:p>
            <a:pPr algn="just" fontAlgn="auto">
              <a:lnSpc>
                <a:spcPct val="132000"/>
              </a:lnSpc>
            </a:pPr>
            <a:r>
              <a:rPr lang="zh-CN" altLang="en-US" sz="1700" dirty="0">
                <a:latin typeface="Segoe UI" panose="020B0502040204020203" pitchFamily="34" charset="0"/>
                <a:ea typeface="微软雅黑" panose="020B0503020204020204" pitchFamily="34" charset="-122"/>
                <a:cs typeface="+mn-ea"/>
                <a:sym typeface="Segoe UI" panose="020B0502040204020203" pitchFamily="34" charset="0"/>
              </a:rPr>
              <a:t>排序的方法有很多种，如冒泡排序、选择排序、插入排序、快速排序、希尔排序、归并排序、堆排序、基数排序等等。</a:t>
            </a:r>
          </a:p>
        </p:txBody>
      </p:sp>
      <p:cxnSp>
        <p:nvCxnSpPr>
          <p:cNvPr id="19" name="直接连接符 18"/>
          <p:cNvCxnSpPr/>
          <p:nvPr/>
        </p:nvCxnSpPr>
        <p:spPr>
          <a:xfrm>
            <a:off x="1022350" y="4387850"/>
            <a:ext cx="1684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031875" y="4580890"/>
            <a:ext cx="1684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031875" y="4799965"/>
            <a:ext cx="1684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031875" y="5020310"/>
            <a:ext cx="1684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31875" y="5212080"/>
            <a:ext cx="1684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22350" y="5458460"/>
            <a:ext cx="168402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9258935" y="4558665"/>
            <a:ext cx="1693545" cy="1070610"/>
            <a:chOff x="14581" y="7933"/>
            <a:chExt cx="2667" cy="1686"/>
          </a:xfrm>
        </p:grpSpPr>
        <p:cxnSp>
          <p:nvCxnSpPr>
            <p:cNvPr id="25" name="直接连接符 24"/>
            <p:cNvCxnSpPr/>
            <p:nvPr/>
          </p:nvCxnSpPr>
          <p:spPr>
            <a:xfrm>
              <a:off x="14581" y="7933"/>
              <a:ext cx="2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4596" y="8237"/>
              <a:ext cx="2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4596" y="8582"/>
              <a:ext cx="2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4596" y="8929"/>
              <a:ext cx="2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4596" y="9231"/>
              <a:ext cx="2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4581" y="9619"/>
              <a:ext cx="265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772535" y="4944110"/>
            <a:ext cx="1693545" cy="412115"/>
            <a:chOff x="14581" y="7933"/>
            <a:chExt cx="2667" cy="649"/>
          </a:xfrm>
        </p:grpSpPr>
        <p:cxnSp>
          <p:nvCxnSpPr>
            <p:cNvPr id="33" name="直接连接符 32"/>
            <p:cNvCxnSpPr/>
            <p:nvPr/>
          </p:nvCxnSpPr>
          <p:spPr>
            <a:xfrm>
              <a:off x="14581" y="7933"/>
              <a:ext cx="2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4596" y="8237"/>
              <a:ext cx="2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4596" y="8582"/>
              <a:ext cx="2652"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18592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冒泡排序</a:t>
            </a:r>
          </a:p>
        </p:txBody>
      </p:sp>
      <p:sp>
        <p:nvSpPr>
          <p:cNvPr id="38" name="文本框 37"/>
          <p:cNvSpPr txBox="1"/>
          <p:nvPr/>
        </p:nvSpPr>
        <p:spPr>
          <a:xfrm>
            <a:off x="956945" y="1289050"/>
            <a:ext cx="10086340" cy="3646170"/>
          </a:xfrm>
          <a:prstGeom prst="rect">
            <a:avLst/>
          </a:prstGeom>
          <a:noFill/>
        </p:spPr>
        <p:txBody>
          <a:bodyPr wrap="square" rtlCol="0">
            <a:spAutoFit/>
          </a:bodyPr>
          <a:lstStyle/>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冒泡排序（bubble sort）是一种简单直观的排序算法。</a:t>
            </a:r>
          </a:p>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它重复地扫描要排序的数列，一次比较两个元素，如果他们的顺序错误就把他们交换过来。</a:t>
            </a:r>
          </a:p>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这个算法的名字由来是因为越小（增序时）或越大（降序时）的元素会经由交换慢慢"浮"到数列的顶端。</a:t>
            </a:r>
          </a:p>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作为最简单的排序算法之一，冒泡排序还有一种优化算法，就是设立一个标志flag，当在一趟序列遍历中元素没有发生交换后，则证明该序列已经有序。</a:t>
            </a:r>
          </a:p>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但这种改进对于提升性能来说作用不太。</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11596" y="139773"/>
            <a:ext cx="413766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3.1.2 程序与程序语言</a:t>
            </a:r>
          </a:p>
        </p:txBody>
      </p:sp>
      <p:sp>
        <p:nvSpPr>
          <p:cNvPr id="14" name="平行四边形 13"/>
          <p:cNvSpPr/>
          <p:nvPr/>
        </p:nvSpPr>
        <p:spPr>
          <a:xfrm>
            <a:off x="6538124" y="2039437"/>
            <a:ext cx="2286000" cy="1730651"/>
          </a:xfrm>
          <a:prstGeom prst="parallelogram">
            <a:avLst>
              <a:gd name="adj" fmla="val 63835"/>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平行四边形 14"/>
          <p:cNvSpPr/>
          <p:nvPr/>
        </p:nvSpPr>
        <p:spPr>
          <a:xfrm>
            <a:off x="7203966" y="2994350"/>
            <a:ext cx="2286000" cy="1730651"/>
          </a:xfrm>
          <a:prstGeom prst="parallelogram">
            <a:avLst>
              <a:gd name="adj" fmla="val 63835"/>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6" name="平行四边形 15"/>
          <p:cNvSpPr/>
          <p:nvPr/>
        </p:nvSpPr>
        <p:spPr>
          <a:xfrm>
            <a:off x="9079938" y="2129025"/>
            <a:ext cx="2286000" cy="1730651"/>
          </a:xfrm>
          <a:prstGeom prst="parallelogram">
            <a:avLst>
              <a:gd name="adj" fmla="val 63835"/>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平行四边形 16"/>
          <p:cNvSpPr/>
          <p:nvPr/>
        </p:nvSpPr>
        <p:spPr>
          <a:xfrm>
            <a:off x="7936938" y="3994692"/>
            <a:ext cx="2286000" cy="1730651"/>
          </a:xfrm>
          <a:prstGeom prst="parallelogram">
            <a:avLst>
              <a:gd name="adj" fmla="val 63835"/>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0" name="文本框 19"/>
          <p:cNvSpPr txBox="1"/>
          <p:nvPr/>
        </p:nvSpPr>
        <p:spPr>
          <a:xfrm>
            <a:off x="1426482" y="1765171"/>
            <a:ext cx="4978637" cy="3246120"/>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程序是一组为完成某种功能而按一定顺序（通常由算法确定）编排的指令序列，是人与计算机之间传递信息的媒介。</a:t>
            </a:r>
          </a:p>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根据程序中的指令的不同表示方式，程序设计语言可以分为：</a:t>
            </a:r>
          </a:p>
        </p:txBody>
      </p:sp>
      <p:sp>
        <p:nvSpPr>
          <p:cNvPr id="21" name="椭圆 20"/>
          <p:cNvSpPr/>
          <p:nvPr/>
        </p:nvSpPr>
        <p:spPr>
          <a:xfrm>
            <a:off x="763673" y="1859025"/>
            <a:ext cx="540000" cy="540000"/>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2" name="椭圆 21"/>
          <p:cNvSpPr/>
          <p:nvPr/>
        </p:nvSpPr>
        <p:spPr>
          <a:xfrm>
            <a:off x="763673" y="4078350"/>
            <a:ext cx="540000" cy="540000"/>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3" name="文本框 22"/>
          <p:cNvSpPr txBox="1"/>
          <p:nvPr/>
        </p:nvSpPr>
        <p:spPr>
          <a:xfrm>
            <a:off x="1537335" y="5120005"/>
            <a:ext cx="4093210" cy="899160"/>
          </a:xfrm>
          <a:prstGeom prst="rect">
            <a:avLst/>
          </a:prstGeom>
          <a:noFill/>
        </p:spPr>
        <p:txBody>
          <a:bodyPr wrap="square" rtlCol="0">
            <a:spAutoFit/>
          </a:bodyPr>
          <a:lstStyle/>
          <a:p>
            <a:pPr marL="342900" indent="-342900" algn="just" fontAlgn="auto">
              <a:lnSpc>
                <a:spcPct val="132000"/>
              </a:lnSpc>
              <a:spcBef>
                <a:spcPts val="600"/>
              </a:spcBef>
              <a:spcAft>
                <a:spcPts val="0"/>
              </a:spcAft>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机器语言、汇编语言和高级语言。</a:t>
            </a:r>
          </a:p>
          <a:p>
            <a:pPr marL="342900" indent="-342900" algn="just" fontAlgn="auto">
              <a:lnSpc>
                <a:spcPct val="132000"/>
              </a:lnSpc>
              <a:spcBef>
                <a:spcPts val="600"/>
              </a:spcBef>
              <a:spcAft>
                <a:spcPts val="0"/>
              </a:spcAft>
              <a:buClr>
                <a:srgbClr val="33A936"/>
              </a:buClr>
              <a:buFont typeface="Wingdings" panose="05000000000000000000" charset="0"/>
              <a:buChar char="p"/>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这些语言就是计算机能接受的语言。</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18592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冒泡排序</a:t>
            </a:r>
          </a:p>
        </p:txBody>
      </p:sp>
      <p:sp>
        <p:nvSpPr>
          <p:cNvPr id="38" name="文本框 37"/>
          <p:cNvSpPr txBox="1"/>
          <p:nvPr/>
        </p:nvSpPr>
        <p:spPr>
          <a:xfrm>
            <a:off x="956945" y="1289050"/>
            <a:ext cx="10086340" cy="3646170"/>
          </a:xfrm>
          <a:prstGeom prst="rect">
            <a:avLst/>
          </a:prstGeom>
          <a:noFill/>
        </p:spPr>
        <p:txBody>
          <a:bodyPr wrap="square" rtlCol="0">
            <a:spAutoFit/>
          </a:bodyPr>
          <a:lstStyle/>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冒泡排序（bubble sort）是一种简单直观的排序算法。</a:t>
            </a:r>
          </a:p>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它重复地扫描要排序的数列，一次比较两个元素，如果他们的顺序错误就把他们交换过来。</a:t>
            </a:r>
          </a:p>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这个算法的名字由来是因为越小（增序时）或越大（降序时）的元素会经由交换慢慢"浮"到数列的顶端。</a:t>
            </a:r>
          </a:p>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作为最简单的排序算法之一，冒泡排序还有一种优化算法，就是设立一个标志flag，当在一趟序列遍历中元素没有发生交换后，则证明该序列已经有序。</a:t>
            </a:r>
          </a:p>
          <a:p>
            <a:pPr marL="342900" indent="-342900" algn="l" fontAlgn="auto">
              <a:lnSpc>
                <a:spcPct val="132000"/>
              </a:lnSpc>
              <a:spcBef>
                <a:spcPts val="600"/>
              </a:spcBef>
              <a:spcAft>
                <a:spcPts val="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但这种改进对于提升性能来说作用不太。</a:t>
            </a:r>
          </a:p>
        </p:txBody>
      </p:sp>
      <p:grpSp>
        <p:nvGrpSpPr>
          <p:cNvPr id="2" name="组合 1"/>
          <p:cNvGrpSpPr/>
          <p:nvPr/>
        </p:nvGrpSpPr>
        <p:grpSpPr>
          <a:xfrm>
            <a:off x="956945" y="5454650"/>
            <a:ext cx="10051415" cy="750570"/>
            <a:chOff x="1496" y="8252"/>
            <a:chExt cx="15840" cy="1182"/>
          </a:xfrm>
        </p:grpSpPr>
        <p:cxnSp>
          <p:nvCxnSpPr>
            <p:cNvPr id="4" name="直接连接符 3"/>
            <p:cNvCxnSpPr/>
            <p:nvPr/>
          </p:nvCxnSpPr>
          <p:spPr>
            <a:xfrm>
              <a:off x="1496" y="8252"/>
              <a:ext cx="15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496" y="8843"/>
              <a:ext cx="15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96" y="9434"/>
              <a:ext cx="15841"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18592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冒泡排序</a:t>
            </a:r>
          </a:p>
        </p:txBody>
      </p:sp>
      <p:sp>
        <p:nvSpPr>
          <p:cNvPr id="4" name="椭圆 3"/>
          <p:cNvSpPr/>
          <p:nvPr/>
        </p:nvSpPr>
        <p:spPr>
          <a:xfrm>
            <a:off x="1195998" y="1375444"/>
            <a:ext cx="1540778" cy="1540778"/>
          </a:xfrm>
          <a:prstGeom prst="ellipse">
            <a:avLst/>
          </a:prstGeom>
          <a:blipFill>
            <a:blip r:embed="rId3">
              <a:extLst>
                <a:ext uri="{BEBA8EAE-BF5A-486C-A8C5-ECC9F3942E4B}">
                  <a14:imgProps xmlns:a14="http://schemas.microsoft.com/office/drawing/2010/main">
                    <a14:imgLayer r:embed="rId4">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8" name="椭圆 7"/>
          <p:cNvSpPr/>
          <p:nvPr/>
        </p:nvSpPr>
        <p:spPr>
          <a:xfrm>
            <a:off x="1202348" y="1380718"/>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椭圆 9"/>
          <p:cNvSpPr/>
          <p:nvPr/>
        </p:nvSpPr>
        <p:spPr>
          <a:xfrm>
            <a:off x="2301297" y="1228798"/>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椭圆 10"/>
          <p:cNvSpPr/>
          <p:nvPr/>
        </p:nvSpPr>
        <p:spPr>
          <a:xfrm>
            <a:off x="2432241" y="1388693"/>
            <a:ext cx="398513" cy="340610"/>
          </a:xfrm>
          <a:custGeom>
            <a:avLst/>
            <a:gdLst>
              <a:gd name="T0" fmla="*/ 14836 w 15142"/>
              <a:gd name="T1" fmla="*/ 4282 h 12941"/>
              <a:gd name="T2" fmla="*/ 12685 w 15142"/>
              <a:gd name="T3" fmla="*/ 661 h 12941"/>
              <a:gd name="T4" fmla="*/ 11524 w 15142"/>
              <a:gd name="T5" fmla="*/ 0 h 12941"/>
              <a:gd name="T6" fmla="*/ 3617 w 15142"/>
              <a:gd name="T7" fmla="*/ 0 h 12941"/>
              <a:gd name="T8" fmla="*/ 2457 w 15142"/>
              <a:gd name="T9" fmla="*/ 661 h 12941"/>
              <a:gd name="T10" fmla="*/ 306 w 15142"/>
              <a:gd name="T11" fmla="*/ 4283 h 12941"/>
              <a:gd name="T12" fmla="*/ 484 w 15142"/>
              <a:gd name="T13" fmla="*/ 5899 h 12941"/>
              <a:gd name="T14" fmla="*/ 6588 w 15142"/>
              <a:gd name="T15" fmla="*/ 12376 h 12941"/>
              <a:gd name="T16" fmla="*/ 8553 w 15142"/>
              <a:gd name="T17" fmla="*/ 12376 h 12941"/>
              <a:gd name="T18" fmla="*/ 14658 w 15142"/>
              <a:gd name="T19" fmla="*/ 5899 h 12941"/>
              <a:gd name="T20" fmla="*/ 14836 w 15142"/>
              <a:gd name="T21" fmla="*/ 4282 h 12941"/>
              <a:gd name="T22" fmla="*/ 11680 w 15142"/>
              <a:gd name="T23" fmla="*/ 5840 h 12941"/>
              <a:gd name="T24" fmla="*/ 8600 w 15142"/>
              <a:gd name="T25" fmla="*/ 9107 h 12941"/>
              <a:gd name="T26" fmla="*/ 6540 w 15142"/>
              <a:gd name="T27" fmla="*/ 9107 h 12941"/>
              <a:gd name="T28" fmla="*/ 3461 w 15142"/>
              <a:gd name="T29" fmla="*/ 5840 h 12941"/>
              <a:gd name="T30" fmla="*/ 3466 w 15142"/>
              <a:gd name="T31" fmla="*/ 5353 h 12941"/>
              <a:gd name="T32" fmla="*/ 3952 w 15142"/>
              <a:gd name="T33" fmla="*/ 5378 h 12941"/>
              <a:gd name="T34" fmla="*/ 7032 w 15142"/>
              <a:gd name="T35" fmla="*/ 8644 h 12941"/>
              <a:gd name="T36" fmla="*/ 8109 w 15142"/>
              <a:gd name="T37" fmla="*/ 8644 h 12941"/>
              <a:gd name="T38" fmla="*/ 11188 w 15142"/>
              <a:gd name="T39" fmla="*/ 5378 h 12941"/>
              <a:gd name="T40" fmla="*/ 11665 w 15142"/>
              <a:gd name="T41" fmla="*/ 5364 h 12941"/>
              <a:gd name="T42" fmla="*/ 11679 w 15142"/>
              <a:gd name="T43" fmla="*/ 5841 h 12941"/>
              <a:gd name="T44" fmla="*/ 11680 w 15142"/>
              <a:gd name="T45" fmla="*/ 5840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42" h="12941">
                <a:moveTo>
                  <a:pt x="14836" y="4282"/>
                </a:moveTo>
                <a:lnTo>
                  <a:pt x="12685" y="661"/>
                </a:lnTo>
                <a:cubicBezTo>
                  <a:pt x="12440" y="252"/>
                  <a:pt x="12000" y="1"/>
                  <a:pt x="11524" y="0"/>
                </a:cubicBezTo>
                <a:lnTo>
                  <a:pt x="3617" y="0"/>
                </a:lnTo>
                <a:cubicBezTo>
                  <a:pt x="3141" y="1"/>
                  <a:pt x="2701" y="252"/>
                  <a:pt x="2457" y="661"/>
                </a:cubicBezTo>
                <a:lnTo>
                  <a:pt x="306" y="4283"/>
                </a:lnTo>
                <a:cubicBezTo>
                  <a:pt x="0" y="4802"/>
                  <a:pt x="72" y="5460"/>
                  <a:pt x="484" y="5899"/>
                </a:cubicBezTo>
                <a:lnTo>
                  <a:pt x="6588" y="12376"/>
                </a:lnTo>
                <a:cubicBezTo>
                  <a:pt x="7121" y="12941"/>
                  <a:pt x="8020" y="12941"/>
                  <a:pt x="8553" y="12376"/>
                </a:cubicBezTo>
                <a:lnTo>
                  <a:pt x="14658" y="5899"/>
                </a:lnTo>
                <a:cubicBezTo>
                  <a:pt x="15070" y="5460"/>
                  <a:pt x="15142" y="4801"/>
                  <a:pt x="14836" y="4282"/>
                </a:cubicBezTo>
                <a:close/>
                <a:moveTo>
                  <a:pt x="11680" y="5840"/>
                </a:moveTo>
                <a:lnTo>
                  <a:pt x="8600" y="9107"/>
                </a:lnTo>
                <a:cubicBezTo>
                  <a:pt x="8041" y="9700"/>
                  <a:pt x="7099" y="9700"/>
                  <a:pt x="6540" y="9107"/>
                </a:cubicBezTo>
                <a:lnTo>
                  <a:pt x="3461" y="5840"/>
                </a:lnTo>
                <a:cubicBezTo>
                  <a:pt x="3324" y="5706"/>
                  <a:pt x="3326" y="5484"/>
                  <a:pt x="3466" y="5353"/>
                </a:cubicBezTo>
                <a:cubicBezTo>
                  <a:pt x="3606" y="5221"/>
                  <a:pt x="3827" y="5233"/>
                  <a:pt x="3952" y="5378"/>
                </a:cubicBezTo>
                <a:lnTo>
                  <a:pt x="7032" y="8644"/>
                </a:lnTo>
                <a:cubicBezTo>
                  <a:pt x="7324" y="8954"/>
                  <a:pt x="7817" y="8954"/>
                  <a:pt x="8109" y="8644"/>
                </a:cubicBezTo>
                <a:lnTo>
                  <a:pt x="11188" y="5378"/>
                </a:lnTo>
                <a:cubicBezTo>
                  <a:pt x="11316" y="5242"/>
                  <a:pt x="11529" y="5236"/>
                  <a:pt x="11665" y="5364"/>
                </a:cubicBezTo>
                <a:cubicBezTo>
                  <a:pt x="11801" y="5492"/>
                  <a:pt x="11807" y="5705"/>
                  <a:pt x="11679" y="5841"/>
                </a:cubicBezTo>
                <a:lnTo>
                  <a:pt x="11680" y="5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文本框 12"/>
          <p:cNvSpPr txBox="1"/>
          <p:nvPr/>
        </p:nvSpPr>
        <p:spPr>
          <a:xfrm>
            <a:off x="586105" y="3138805"/>
            <a:ext cx="3297555" cy="3660140"/>
          </a:xfrm>
          <a:prstGeom prst="rect">
            <a:avLst/>
          </a:prstGeom>
          <a:noFill/>
        </p:spPr>
        <p:txBody>
          <a:bodyPr wrap="square" rtlCol="0">
            <a:spAutoFit/>
          </a:bodyPr>
          <a:lstStyle/>
          <a:p>
            <a:pPr algn="just"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冒泡排序算法主要步骤如下：</a:t>
            </a:r>
          </a:p>
          <a:p>
            <a:pPr algn="just"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（1）比较相邻的元素。以升序为例，如果第一个比第二个大，就交换它们两个。对每一对相邻元素作同样的工作，从开始的第一对元素到结尾的最后一对元素。该步完成后，最后的元素会是最大的数。</a:t>
            </a:r>
          </a:p>
          <a:p>
            <a:pPr algn="just"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（2）针对所有的元素重复以上步骤，直到没有任何一对数字需要比较为止。</a:t>
            </a:r>
          </a:p>
          <a:p>
            <a:pPr algn="just" fontAlgn="auto">
              <a:lnSpc>
                <a:spcPct val="132000"/>
              </a:lnSpc>
            </a:pP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椭圆 14"/>
          <p:cNvSpPr/>
          <p:nvPr/>
        </p:nvSpPr>
        <p:spPr>
          <a:xfrm>
            <a:off x="5100303" y="1366292"/>
            <a:ext cx="1547991" cy="1547991"/>
          </a:xfrm>
          <a:prstGeom prst="ellipse">
            <a:avLst/>
          </a:prstGeom>
          <a:blipFill>
            <a:blip r:embed="rId6">
              <a:extLst>
                <a:ext uri="{BEBA8EAE-BF5A-486C-A8C5-ECC9F3942E4B}">
                  <a14:imgProps xmlns:a14="http://schemas.microsoft.com/office/drawing/2010/main">
                    <a14:imgLayer r:embed="rId7">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6" name="椭圆 15"/>
          <p:cNvSpPr/>
          <p:nvPr/>
        </p:nvSpPr>
        <p:spPr>
          <a:xfrm>
            <a:off x="5094816" y="1373505"/>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椭圆 16"/>
          <p:cNvSpPr/>
          <p:nvPr/>
        </p:nvSpPr>
        <p:spPr>
          <a:xfrm>
            <a:off x="6187271" y="1221585"/>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文本框 18"/>
          <p:cNvSpPr txBox="1"/>
          <p:nvPr/>
        </p:nvSpPr>
        <p:spPr>
          <a:xfrm>
            <a:off x="4820920" y="3140710"/>
            <a:ext cx="2241550" cy="709553"/>
          </a:xfrm>
          <a:prstGeom prst="rect">
            <a:avLst/>
          </a:prstGeom>
          <a:noFill/>
        </p:spPr>
        <p:txBody>
          <a:bodyPr wrap="square" rtlCol="0">
            <a:spAutoFit/>
          </a:bodyPr>
          <a:lstStyle/>
          <a:p>
            <a:pPr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冒泡排序算法利用两重循环即可实现。</a:t>
            </a:r>
          </a:p>
        </p:txBody>
      </p:sp>
      <p:sp>
        <p:nvSpPr>
          <p:cNvPr id="21" name="椭圆 20"/>
          <p:cNvSpPr/>
          <p:nvPr/>
        </p:nvSpPr>
        <p:spPr>
          <a:xfrm>
            <a:off x="8887757" y="1359079"/>
            <a:ext cx="1547991" cy="1547991"/>
          </a:xfrm>
          <a:prstGeom prst="ellipse">
            <a:avLst/>
          </a:prstGeom>
          <a:blipFill>
            <a:blip r:embed="rId8">
              <a:extLst>
                <a:ext uri="{BEBA8EAE-BF5A-486C-A8C5-ECC9F3942E4B}">
                  <a14:imgProps xmlns:a14="http://schemas.microsoft.com/office/drawing/2010/main">
                    <a14:imgLayer r:embed="rId9">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6" name="椭圆 5"/>
          <p:cNvSpPr/>
          <p:nvPr/>
        </p:nvSpPr>
        <p:spPr>
          <a:xfrm>
            <a:off x="8875057" y="1366292"/>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3" name="椭圆 22"/>
          <p:cNvSpPr/>
          <p:nvPr/>
        </p:nvSpPr>
        <p:spPr>
          <a:xfrm>
            <a:off x="9974725" y="1214372"/>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文本框 24"/>
          <p:cNvSpPr txBox="1"/>
          <p:nvPr/>
        </p:nvSpPr>
        <p:spPr>
          <a:xfrm>
            <a:off x="8587740" y="3114040"/>
            <a:ext cx="2505075" cy="1064260"/>
          </a:xfrm>
          <a:prstGeom prst="rect">
            <a:avLst/>
          </a:prstGeom>
          <a:noFill/>
        </p:spPr>
        <p:txBody>
          <a:bodyPr wrap="square" rtlCol="0">
            <a:spAutoFit/>
          </a:bodyPr>
          <a:lstStyle/>
          <a:p>
            <a:pPr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具体的Python程序语言代码如程序3-20所示。</a:t>
            </a:r>
          </a:p>
          <a:p>
            <a:pPr algn="ctr" fontAlgn="auto">
              <a:lnSpc>
                <a:spcPct val="132000"/>
              </a:lnSpc>
            </a:pP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7" name="arrow-pointing-left-circular-button_20407"/>
          <p:cNvSpPr>
            <a:spLocks noChangeAspect="1"/>
          </p:cNvSpPr>
          <p:nvPr/>
        </p:nvSpPr>
        <p:spPr bwMode="auto">
          <a:xfrm>
            <a:off x="6357195" y="1367371"/>
            <a:ext cx="317379" cy="354719"/>
          </a:xfrm>
          <a:custGeom>
            <a:avLst/>
            <a:gdLst>
              <a:gd name="connsiteX0" fmla="*/ 270066 w 541458"/>
              <a:gd name="connsiteY0" fmla="*/ 45979 h 605161"/>
              <a:gd name="connsiteX1" fmla="*/ 357669 w 541458"/>
              <a:gd name="connsiteY1" fmla="*/ 101865 h 605161"/>
              <a:gd name="connsiteX2" fmla="*/ 471122 w 541458"/>
              <a:gd name="connsiteY2" fmla="*/ 195009 h 605161"/>
              <a:gd name="connsiteX3" fmla="*/ 492664 w 541458"/>
              <a:gd name="connsiteY3" fmla="*/ 227967 h 605161"/>
              <a:gd name="connsiteX4" fmla="*/ 285863 w 541458"/>
              <a:gd name="connsiteY4" fmla="*/ 551819 h 605161"/>
              <a:gd name="connsiteX5" fmla="*/ 255705 w 541458"/>
              <a:gd name="connsiteY5" fmla="*/ 551819 h 605161"/>
              <a:gd name="connsiteX6" fmla="*/ 48904 w 541458"/>
              <a:gd name="connsiteY6" fmla="*/ 227967 h 605161"/>
              <a:gd name="connsiteX7" fmla="*/ 70446 w 541458"/>
              <a:gd name="connsiteY7" fmla="*/ 195009 h 605161"/>
              <a:gd name="connsiteX8" fmla="*/ 182463 w 541458"/>
              <a:gd name="connsiteY8" fmla="*/ 101865 h 605161"/>
              <a:gd name="connsiteX9" fmla="*/ 270066 w 541458"/>
              <a:gd name="connsiteY9" fmla="*/ 45979 h 605161"/>
              <a:gd name="connsiteX10" fmla="*/ 270065 w 541458"/>
              <a:gd name="connsiteY10" fmla="*/ 22931 h 605161"/>
              <a:gd name="connsiteX11" fmla="*/ 163806 w 541458"/>
              <a:gd name="connsiteY11" fmla="*/ 88858 h 605161"/>
              <a:gd name="connsiteX12" fmla="*/ 48931 w 541458"/>
              <a:gd name="connsiteY12" fmla="*/ 177715 h 605161"/>
              <a:gd name="connsiteX13" fmla="*/ 24520 w 541458"/>
              <a:gd name="connsiteY13" fmla="*/ 210678 h 605161"/>
              <a:gd name="connsiteX14" fmla="*/ 255706 w 541458"/>
              <a:gd name="connsiteY14" fmla="*/ 577573 h 605161"/>
              <a:gd name="connsiteX15" fmla="*/ 284425 w 541458"/>
              <a:gd name="connsiteY15" fmla="*/ 577573 h 605161"/>
              <a:gd name="connsiteX16" fmla="*/ 517047 w 541458"/>
              <a:gd name="connsiteY16" fmla="*/ 210678 h 605161"/>
              <a:gd name="connsiteX17" fmla="*/ 492636 w 541458"/>
              <a:gd name="connsiteY17" fmla="*/ 177715 h 605161"/>
              <a:gd name="connsiteX18" fmla="*/ 376325 w 541458"/>
              <a:gd name="connsiteY18" fmla="*/ 88858 h 605161"/>
              <a:gd name="connsiteX19" fmla="*/ 270065 w 541458"/>
              <a:gd name="connsiteY19" fmla="*/ 22931 h 605161"/>
              <a:gd name="connsiteX20" fmla="*/ 270065 w 541458"/>
              <a:gd name="connsiteY20" fmla="*/ 0 h 605161"/>
              <a:gd name="connsiteX21" fmla="*/ 514175 w 541458"/>
              <a:gd name="connsiteY21" fmla="*/ 157650 h 605161"/>
              <a:gd name="connsiteX22" fmla="*/ 541458 w 541458"/>
              <a:gd name="connsiteY22" fmla="*/ 190613 h 605161"/>
              <a:gd name="connsiteX23" fmla="*/ 282989 w 541458"/>
              <a:gd name="connsiteY23" fmla="*/ 601937 h 605161"/>
              <a:gd name="connsiteX24" fmla="*/ 257142 w 541458"/>
              <a:gd name="connsiteY24" fmla="*/ 601937 h 605161"/>
              <a:gd name="connsiteX25" fmla="*/ 109 w 541458"/>
              <a:gd name="connsiteY25" fmla="*/ 190613 h 605161"/>
              <a:gd name="connsiteX26" fmla="*/ 27392 w 541458"/>
              <a:gd name="connsiteY26" fmla="*/ 157650 h 605161"/>
              <a:gd name="connsiteX27" fmla="*/ 270065 w 541458"/>
              <a:gd name="connsiteY27" fmla="*/ 0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458" h="605161">
                <a:moveTo>
                  <a:pt x="270066" y="45979"/>
                </a:moveTo>
                <a:cubicBezTo>
                  <a:pt x="318894" y="45979"/>
                  <a:pt x="333255" y="66041"/>
                  <a:pt x="357669" y="101865"/>
                </a:cubicBezTo>
                <a:cubicBezTo>
                  <a:pt x="380647" y="134824"/>
                  <a:pt x="409369" y="176380"/>
                  <a:pt x="471122" y="195009"/>
                </a:cubicBezTo>
                <a:cubicBezTo>
                  <a:pt x="485483" y="199308"/>
                  <a:pt x="494100" y="213637"/>
                  <a:pt x="492664" y="227967"/>
                </a:cubicBezTo>
                <a:cubicBezTo>
                  <a:pt x="468250" y="427151"/>
                  <a:pt x="344744" y="518861"/>
                  <a:pt x="285863" y="551819"/>
                </a:cubicBezTo>
                <a:cubicBezTo>
                  <a:pt x="275810" y="556118"/>
                  <a:pt x="264322" y="556118"/>
                  <a:pt x="255705" y="551819"/>
                </a:cubicBezTo>
                <a:cubicBezTo>
                  <a:pt x="196824" y="518861"/>
                  <a:pt x="71882" y="427151"/>
                  <a:pt x="48904" y="227967"/>
                </a:cubicBezTo>
                <a:cubicBezTo>
                  <a:pt x="46032" y="213637"/>
                  <a:pt x="56085" y="199308"/>
                  <a:pt x="70446" y="195009"/>
                </a:cubicBezTo>
                <a:cubicBezTo>
                  <a:pt x="130763" y="176380"/>
                  <a:pt x="160921" y="134824"/>
                  <a:pt x="182463" y="101865"/>
                </a:cubicBezTo>
                <a:cubicBezTo>
                  <a:pt x="208313" y="66041"/>
                  <a:pt x="221238" y="45979"/>
                  <a:pt x="270066" y="45979"/>
                </a:cubicBezTo>
                <a:close/>
                <a:moveTo>
                  <a:pt x="270065" y="22931"/>
                </a:moveTo>
                <a:cubicBezTo>
                  <a:pt x="209756" y="22931"/>
                  <a:pt x="189653" y="51595"/>
                  <a:pt x="163806" y="88858"/>
                </a:cubicBezTo>
                <a:cubicBezTo>
                  <a:pt x="140831" y="123254"/>
                  <a:pt x="112112" y="163383"/>
                  <a:pt x="48931" y="177715"/>
                </a:cubicBezTo>
                <a:cubicBezTo>
                  <a:pt x="33136" y="180581"/>
                  <a:pt x="23084" y="194913"/>
                  <a:pt x="24520" y="210678"/>
                </a:cubicBezTo>
                <a:cubicBezTo>
                  <a:pt x="43187" y="448586"/>
                  <a:pt x="198269" y="547476"/>
                  <a:pt x="255706" y="577573"/>
                </a:cubicBezTo>
                <a:cubicBezTo>
                  <a:pt x="265758" y="581872"/>
                  <a:pt x="275809" y="581872"/>
                  <a:pt x="284425" y="577573"/>
                </a:cubicBezTo>
                <a:cubicBezTo>
                  <a:pt x="343298" y="547476"/>
                  <a:pt x="496944" y="448586"/>
                  <a:pt x="517047" y="210678"/>
                </a:cubicBezTo>
                <a:cubicBezTo>
                  <a:pt x="518483" y="194913"/>
                  <a:pt x="508431" y="180581"/>
                  <a:pt x="492636" y="177715"/>
                </a:cubicBezTo>
                <a:cubicBezTo>
                  <a:pt x="428019" y="163383"/>
                  <a:pt x="400736" y="123254"/>
                  <a:pt x="376325" y="88858"/>
                </a:cubicBezTo>
                <a:cubicBezTo>
                  <a:pt x="350478" y="51595"/>
                  <a:pt x="330375" y="22931"/>
                  <a:pt x="270065" y="22931"/>
                </a:cubicBezTo>
                <a:close/>
                <a:moveTo>
                  <a:pt x="270065" y="0"/>
                </a:moveTo>
                <a:cubicBezTo>
                  <a:pt x="410788" y="0"/>
                  <a:pt x="374889" y="141885"/>
                  <a:pt x="514175" y="157650"/>
                </a:cubicBezTo>
                <a:cubicBezTo>
                  <a:pt x="529971" y="160517"/>
                  <a:pt x="541458" y="173415"/>
                  <a:pt x="541458" y="190613"/>
                </a:cubicBezTo>
                <a:cubicBezTo>
                  <a:pt x="527099" y="470084"/>
                  <a:pt x="336119" y="577573"/>
                  <a:pt x="282989" y="601937"/>
                </a:cubicBezTo>
                <a:cubicBezTo>
                  <a:pt x="275809" y="606236"/>
                  <a:pt x="265758" y="606236"/>
                  <a:pt x="257142" y="601937"/>
                </a:cubicBezTo>
                <a:cubicBezTo>
                  <a:pt x="205448" y="577573"/>
                  <a:pt x="13032" y="470084"/>
                  <a:pt x="109" y="190613"/>
                </a:cubicBezTo>
                <a:cubicBezTo>
                  <a:pt x="-1327" y="173415"/>
                  <a:pt x="11596" y="160517"/>
                  <a:pt x="27392" y="157650"/>
                </a:cubicBezTo>
                <a:cubicBezTo>
                  <a:pt x="165242" y="141885"/>
                  <a:pt x="129343" y="0"/>
                  <a:pt x="27006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8" name="arrow-pointing-left-circular-button_20407"/>
          <p:cNvSpPr>
            <a:spLocks noChangeAspect="1"/>
          </p:cNvSpPr>
          <p:nvPr/>
        </p:nvSpPr>
        <p:spPr bwMode="auto">
          <a:xfrm>
            <a:off x="10142524" y="1349510"/>
            <a:ext cx="332204" cy="365367"/>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grpSp>
        <p:nvGrpSpPr>
          <p:cNvPr id="3" name="组合 2"/>
          <p:cNvGrpSpPr/>
          <p:nvPr/>
        </p:nvGrpSpPr>
        <p:grpSpPr>
          <a:xfrm>
            <a:off x="4820920" y="5454650"/>
            <a:ext cx="6187440" cy="750570"/>
            <a:chOff x="1496" y="8252"/>
            <a:chExt cx="15840" cy="1182"/>
          </a:xfrm>
        </p:grpSpPr>
        <p:cxnSp>
          <p:nvCxnSpPr>
            <p:cNvPr id="5" name="直接连接符 4"/>
            <p:cNvCxnSpPr/>
            <p:nvPr/>
          </p:nvCxnSpPr>
          <p:spPr>
            <a:xfrm>
              <a:off x="1496" y="8252"/>
              <a:ext cx="15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496" y="8843"/>
              <a:ext cx="15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496" y="9434"/>
              <a:ext cx="1584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4820920" y="4331970"/>
            <a:ext cx="6187440" cy="750570"/>
            <a:chOff x="1496" y="8252"/>
            <a:chExt cx="15840" cy="1182"/>
          </a:xfrm>
        </p:grpSpPr>
        <p:cxnSp>
          <p:nvCxnSpPr>
            <p:cNvPr id="14" name="直接连接符 13"/>
            <p:cNvCxnSpPr/>
            <p:nvPr/>
          </p:nvCxnSpPr>
          <p:spPr>
            <a:xfrm>
              <a:off x="1496" y="8252"/>
              <a:ext cx="15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496" y="8843"/>
              <a:ext cx="15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496" y="9434"/>
              <a:ext cx="15841"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18592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冒泡排序</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1503363"/>
            <a:ext cx="1027747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18592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选择排序</a:t>
            </a:r>
          </a:p>
        </p:txBody>
      </p:sp>
      <p:sp>
        <p:nvSpPr>
          <p:cNvPr id="5" name="椭圆 4"/>
          <p:cNvSpPr/>
          <p:nvPr/>
        </p:nvSpPr>
        <p:spPr>
          <a:xfrm>
            <a:off x="794728" y="3140552"/>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6" name="椭圆 5"/>
          <p:cNvSpPr/>
          <p:nvPr/>
        </p:nvSpPr>
        <p:spPr>
          <a:xfrm>
            <a:off x="2902842" y="1528271"/>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a:off x="2464435" y="1769745"/>
            <a:ext cx="0" cy="41249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462082" y="176533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直接连接符 8"/>
          <p:cNvCxnSpPr/>
          <p:nvPr/>
        </p:nvCxnSpPr>
        <p:spPr>
          <a:xfrm>
            <a:off x="2462530" y="3175635"/>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0" name="直接连接符 9"/>
          <p:cNvCxnSpPr/>
          <p:nvPr/>
        </p:nvCxnSpPr>
        <p:spPr>
          <a:xfrm>
            <a:off x="2462315" y="453520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 name="椭圆 1"/>
          <p:cNvSpPr/>
          <p:nvPr/>
        </p:nvSpPr>
        <p:spPr>
          <a:xfrm>
            <a:off x="2902842" y="291023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2" name="椭圆 11"/>
          <p:cNvSpPr/>
          <p:nvPr/>
        </p:nvSpPr>
        <p:spPr>
          <a:xfrm>
            <a:off x="2902842" y="429199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arrow-pointing-left-circular-button_20407"/>
          <p:cNvSpPr>
            <a:spLocks noChangeAspect="1"/>
          </p:cNvSpPr>
          <p:nvPr/>
        </p:nvSpPr>
        <p:spPr bwMode="auto">
          <a:xfrm>
            <a:off x="1105874" y="3431364"/>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文本框 13"/>
          <p:cNvSpPr txBox="1"/>
          <p:nvPr/>
        </p:nvSpPr>
        <p:spPr>
          <a:xfrm>
            <a:off x="3421380" y="1466215"/>
            <a:ext cx="7114540" cy="49720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选择排序（selection sort）是一种简单直观的排序算法。</a:t>
            </a:r>
          </a:p>
        </p:txBody>
      </p:sp>
      <p:cxnSp>
        <p:nvCxnSpPr>
          <p:cNvPr id="15" name="直接连接符 14"/>
          <p:cNvCxnSpPr/>
          <p:nvPr/>
        </p:nvCxnSpPr>
        <p:spPr>
          <a:xfrm>
            <a:off x="2502320" y="589918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6" name="椭圆 15"/>
          <p:cNvSpPr/>
          <p:nvPr/>
        </p:nvSpPr>
        <p:spPr>
          <a:xfrm>
            <a:off x="2902842" y="567375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4" name="文本框 23"/>
          <p:cNvSpPr txBox="1"/>
          <p:nvPr/>
        </p:nvSpPr>
        <p:spPr>
          <a:xfrm>
            <a:off x="3421380" y="2502535"/>
            <a:ext cx="7615555" cy="130873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它的工作原理是：第一次从待排序的数据元素中选出最小（或最大）的一个元素，存放在序列的起始位置，然后再从剩余的未排序元素中寻找到最小（大）元素，然后放到已排序的序列的末尾。</a:t>
            </a:r>
          </a:p>
        </p:txBody>
      </p:sp>
      <p:sp>
        <p:nvSpPr>
          <p:cNvPr id="25" name="文本框 24"/>
          <p:cNvSpPr txBox="1"/>
          <p:nvPr/>
        </p:nvSpPr>
        <p:spPr>
          <a:xfrm>
            <a:off x="3421380" y="4262120"/>
            <a:ext cx="7615555" cy="49720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以此类推，直到全部待排序的数据元素的个数为零。</a:t>
            </a:r>
          </a:p>
        </p:txBody>
      </p:sp>
      <p:sp>
        <p:nvSpPr>
          <p:cNvPr id="17" name="文本框 16"/>
          <p:cNvSpPr txBox="1"/>
          <p:nvPr/>
        </p:nvSpPr>
        <p:spPr>
          <a:xfrm>
            <a:off x="3421380" y="5654675"/>
            <a:ext cx="7615555" cy="49720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选择排序算法的Python程序语言代码如程序3-21所示。</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18592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选择排序</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06830"/>
            <a:ext cx="9069705" cy="502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18592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插入排序</a:t>
            </a:r>
          </a:p>
        </p:txBody>
      </p:sp>
      <p:sp>
        <p:nvSpPr>
          <p:cNvPr id="15" name="椭圆 14"/>
          <p:cNvSpPr/>
          <p:nvPr/>
        </p:nvSpPr>
        <p:spPr>
          <a:xfrm>
            <a:off x="803908" y="206459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16" name="椭圆 15"/>
          <p:cNvSpPr/>
          <p:nvPr/>
        </p:nvSpPr>
        <p:spPr>
          <a:xfrm>
            <a:off x="6230698" y="206459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36" y="2037760"/>
            <a:ext cx="914275" cy="91427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789" y="2231085"/>
            <a:ext cx="720950" cy="720950"/>
          </a:xfrm>
          <a:prstGeom prst="rect">
            <a:avLst/>
          </a:prstGeom>
        </p:spPr>
      </p:pic>
      <p:sp>
        <p:nvSpPr>
          <p:cNvPr id="19" name="文本占位符 1"/>
          <p:cNvSpPr>
            <a:spLocks noGrp="1"/>
          </p:cNvSpPr>
          <p:nvPr/>
        </p:nvSpPr>
        <p:spPr>
          <a:xfrm>
            <a:off x="2059305" y="2110105"/>
            <a:ext cx="3544570" cy="2673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Clr>
                <a:srgbClr val="33A936"/>
              </a:buClr>
              <a:buNone/>
            </a:pPr>
            <a:r>
              <a:rPr sz="2400" dirty="0">
                <a:latin typeface="微软雅黑" panose="020B0503020204020204" pitchFamily="34" charset="-122"/>
                <a:ea typeface="微软雅黑" panose="020B0503020204020204" pitchFamily="34" charset="-122"/>
                <a:cs typeface="微软雅黑" panose="020B0503020204020204" pitchFamily="34" charset="-122"/>
              </a:rPr>
              <a:t>插入排序（insert sort）的原理应该是最容易理解的了，因为只要打过扑克牌的人都应该能够明白。</a:t>
            </a:r>
          </a:p>
        </p:txBody>
      </p:sp>
      <p:sp>
        <p:nvSpPr>
          <p:cNvPr id="20" name="文本占位符 1"/>
          <p:cNvSpPr>
            <a:spLocks noGrp="1"/>
          </p:cNvSpPr>
          <p:nvPr/>
        </p:nvSpPr>
        <p:spPr>
          <a:xfrm>
            <a:off x="7620000" y="2064385"/>
            <a:ext cx="3544570" cy="2272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Clr>
                <a:srgbClr val="33A936"/>
              </a:buClr>
              <a:buNone/>
            </a:pP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插入排序的工作原理是通过构建有序序列，对于未排序数据，在已排序序列中从后向前扫描，找到相应位置并插入。</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18592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插入排序</a:t>
            </a:r>
          </a:p>
        </p:txBody>
      </p:sp>
      <p:sp>
        <p:nvSpPr>
          <p:cNvPr id="5" name="文本框 4"/>
          <p:cNvSpPr txBox="1"/>
          <p:nvPr/>
        </p:nvSpPr>
        <p:spPr>
          <a:xfrm>
            <a:off x="755650" y="1155700"/>
            <a:ext cx="10595610" cy="578485"/>
          </a:xfrm>
          <a:prstGeom prst="rect">
            <a:avLst/>
          </a:prstGeom>
          <a:noFill/>
        </p:spPr>
        <p:txBody>
          <a:bodyPr wrap="square" rtlCol="0">
            <a:spAutoFit/>
          </a:bodyPr>
          <a:lstStyle/>
          <a:p>
            <a:pPr indent="457200" algn="l" fontAlgn="auto">
              <a:lnSpc>
                <a:spcPct val="132000"/>
              </a:lnSpc>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插入排序算法的主要步骤如下：</a:t>
            </a:r>
          </a:p>
        </p:txBody>
      </p:sp>
      <p:sp>
        <p:nvSpPr>
          <p:cNvPr id="15" name="椭圆 14"/>
          <p:cNvSpPr/>
          <p:nvPr/>
        </p:nvSpPr>
        <p:spPr>
          <a:xfrm>
            <a:off x="803908" y="206459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16" name="椭圆 15"/>
          <p:cNvSpPr/>
          <p:nvPr/>
        </p:nvSpPr>
        <p:spPr>
          <a:xfrm>
            <a:off x="6230698" y="206459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36" y="2037760"/>
            <a:ext cx="914275" cy="91427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789" y="2231085"/>
            <a:ext cx="720950" cy="720950"/>
          </a:xfrm>
          <a:prstGeom prst="rect">
            <a:avLst/>
          </a:prstGeom>
        </p:spPr>
      </p:pic>
      <p:sp>
        <p:nvSpPr>
          <p:cNvPr id="19" name="文本占位符 1"/>
          <p:cNvSpPr>
            <a:spLocks noGrp="1"/>
          </p:cNvSpPr>
          <p:nvPr/>
        </p:nvSpPr>
        <p:spPr>
          <a:xfrm>
            <a:off x="2059305" y="2110105"/>
            <a:ext cx="3544570" cy="2673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Clr>
                <a:srgbClr val="33A936"/>
              </a:buClr>
              <a:buNone/>
            </a:pPr>
            <a:r>
              <a:rPr sz="2400" dirty="0">
                <a:latin typeface="微软雅黑" panose="020B0503020204020204" pitchFamily="34" charset="-122"/>
                <a:ea typeface="微软雅黑" panose="020B0503020204020204" pitchFamily="34" charset="-122"/>
                <a:cs typeface="微软雅黑" panose="020B0503020204020204" pitchFamily="34" charset="-122"/>
              </a:rPr>
              <a:t>（1）将待排序序列中第一个元素看做一个有序序列，把第二个元素到最后一个元素当成是未排序序列。</a:t>
            </a:r>
          </a:p>
        </p:txBody>
      </p:sp>
      <p:sp>
        <p:nvSpPr>
          <p:cNvPr id="20" name="文本占位符 1"/>
          <p:cNvSpPr>
            <a:spLocks noGrp="1"/>
          </p:cNvSpPr>
          <p:nvPr/>
        </p:nvSpPr>
        <p:spPr>
          <a:xfrm>
            <a:off x="7620000" y="2064385"/>
            <a:ext cx="3544570" cy="2272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Clr>
                <a:srgbClr val="33A936"/>
              </a:buClr>
              <a:buNone/>
            </a:pP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（2）从头到尾依次扫描未排序序列，将扫描到的每个元素按照升序（或降序）插入有序序列的适当位置。如果待插入的元素与有序序列中的某个元素相等，则将待插入元素插入到相等元素的后面。</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18592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插入排序</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345" y="1292225"/>
            <a:ext cx="9412605" cy="530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18592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插入排序</a:t>
            </a:r>
          </a:p>
        </p:txBody>
      </p:sp>
      <p:sp>
        <p:nvSpPr>
          <p:cNvPr id="5" name="文本框 4"/>
          <p:cNvSpPr txBox="1"/>
          <p:nvPr/>
        </p:nvSpPr>
        <p:spPr>
          <a:xfrm>
            <a:off x="755650" y="1155700"/>
            <a:ext cx="10595610" cy="902970"/>
          </a:xfrm>
          <a:prstGeom prst="rect">
            <a:avLst/>
          </a:prstGeom>
          <a:noFill/>
        </p:spPr>
        <p:txBody>
          <a:bodyPr wrap="square" rtlCol="0">
            <a:spAutoFit/>
          </a:bodyPr>
          <a:lstStyle/>
          <a:p>
            <a:pPr indent="457200"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排序算法种类较多，每种算法均有其有缺点。在选择什么排序算法时，主要从三个维度来衡量。一个时间复杂度、一个是空间复杂度、另一个就是算法的稳定性。</a:t>
            </a:r>
          </a:p>
        </p:txBody>
      </p:sp>
      <p:sp>
        <p:nvSpPr>
          <p:cNvPr id="20" name="文本框 19"/>
          <p:cNvSpPr txBox="1"/>
          <p:nvPr/>
        </p:nvSpPr>
        <p:spPr>
          <a:xfrm>
            <a:off x="1426210" y="2301875"/>
            <a:ext cx="9925685" cy="3784600"/>
          </a:xfrm>
          <a:prstGeom prst="rect">
            <a:avLst/>
          </a:prstGeom>
          <a:noFill/>
        </p:spPr>
        <p:txBody>
          <a:bodyPr wrap="square">
            <a:spAutoFit/>
          </a:bodyPr>
          <a:lstStyle/>
          <a:p>
            <a:pPr fontAlgn="auto">
              <a:lnSpc>
                <a:spcPct val="150000"/>
              </a:lnSpc>
              <a:spcBef>
                <a:spcPts val="1200"/>
              </a:spcBef>
            </a:pPr>
            <a:r>
              <a:rPr lang="zh-CN" altLang="en-US" sz="2000" dirty="0">
                <a:latin typeface="微软雅黑" panose="020B0503020204020204" pitchFamily="34" charset="-122"/>
                <a:ea typeface="微软雅黑" panose="020B0503020204020204" pitchFamily="34" charset="-122"/>
              </a:rPr>
              <a:t>时间复杂度是指算法需要消耗的时间资源。算法的时间复杂度可记做T(n)=Ο(f(n))。常见的时间复杂度有：常数阶O(1)、对数阶O(log2n)、线性阶O(n)、线性对数阶O(nlog2n)、平方阶O(n2)等。</a:t>
            </a:r>
          </a:p>
          <a:p>
            <a:pPr fontAlgn="auto">
              <a:lnSpc>
                <a:spcPct val="150000"/>
              </a:lnSpc>
              <a:spcBef>
                <a:spcPts val="1200"/>
              </a:spcBef>
            </a:pPr>
            <a:r>
              <a:rPr lang="zh-CN" altLang="en-US" sz="2000" dirty="0">
                <a:latin typeface="微软雅黑" panose="020B0503020204020204" pitchFamily="34" charset="-122"/>
                <a:ea typeface="微软雅黑" panose="020B0503020204020204" pitchFamily="34" charset="-122"/>
              </a:rPr>
              <a:t>冒泡排序算法、选择排序算法和插入排序算法属于平方阶 (O(n2)) 排序，而快速排序算法算法属于线性对数阶 (O(nlog2n)) 排序。</a:t>
            </a:r>
          </a:p>
          <a:p>
            <a:pPr fontAlgn="auto">
              <a:lnSpc>
                <a:spcPct val="150000"/>
              </a:lnSpc>
              <a:spcBef>
                <a:spcPts val="1200"/>
              </a:spcBef>
            </a:pPr>
            <a:r>
              <a:rPr lang="zh-CN" altLang="en-US" sz="2000" dirty="0">
                <a:latin typeface="微软雅黑" panose="020B0503020204020204" pitchFamily="34" charset="-122"/>
                <a:ea typeface="微软雅黑" panose="020B0503020204020204" pitchFamily="34" charset="-122"/>
              </a:rPr>
              <a:t>空间复杂度是指算法需要消耗的空间资源。</a:t>
            </a:r>
          </a:p>
          <a:p>
            <a:pPr fontAlgn="auto">
              <a:lnSpc>
                <a:spcPct val="150000"/>
              </a:lnSpc>
              <a:spcBef>
                <a:spcPts val="1200"/>
              </a:spcBef>
            </a:pPr>
            <a:r>
              <a:rPr lang="zh-CN" altLang="en-US" sz="2000" dirty="0">
                <a:latin typeface="微软雅黑" panose="020B0503020204020204" pitchFamily="34" charset="-122"/>
                <a:ea typeface="微软雅黑" panose="020B0503020204020204" pitchFamily="34" charset="-122"/>
              </a:rPr>
              <a:t>稳定性用来衡量相同数据排序前后一致性。稳定性不是排序考虑的关键指标。</a:t>
            </a:r>
          </a:p>
        </p:txBody>
      </p:sp>
      <p:sp>
        <p:nvSpPr>
          <p:cNvPr id="2" name="椭圆 1"/>
          <p:cNvSpPr/>
          <p:nvPr/>
        </p:nvSpPr>
        <p:spPr>
          <a:xfrm>
            <a:off x="763673" y="245338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2" name="椭圆 21"/>
          <p:cNvSpPr/>
          <p:nvPr/>
        </p:nvSpPr>
        <p:spPr>
          <a:xfrm>
            <a:off x="763673" y="408660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 name="椭圆 2"/>
          <p:cNvSpPr/>
          <p:nvPr/>
        </p:nvSpPr>
        <p:spPr>
          <a:xfrm>
            <a:off x="763673" y="491337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4" name="椭圆 3"/>
          <p:cNvSpPr/>
          <p:nvPr/>
        </p:nvSpPr>
        <p:spPr>
          <a:xfrm>
            <a:off x="763673" y="554647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254762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3.7 本章小结</a:t>
            </a:r>
          </a:p>
        </p:txBody>
      </p:sp>
      <p:sp>
        <p:nvSpPr>
          <p:cNvPr id="5" name="文本框 4"/>
          <p:cNvSpPr txBox="1"/>
          <p:nvPr/>
        </p:nvSpPr>
        <p:spPr>
          <a:xfrm>
            <a:off x="755650" y="1155700"/>
            <a:ext cx="10595610" cy="2681605"/>
          </a:xfrm>
          <a:prstGeom prst="rect">
            <a:avLst/>
          </a:prstGeom>
          <a:noFill/>
        </p:spPr>
        <p:txBody>
          <a:bodyPr wrap="square" rtlCol="0">
            <a:spAutoFit/>
          </a:bodyPr>
          <a:lstStyle/>
          <a:p>
            <a:pPr marL="342900" indent="-342900" algn="l" fontAlgn="auto">
              <a:lnSpc>
                <a:spcPct val="132000"/>
              </a:lnSpc>
              <a:spcBef>
                <a:spcPts val="600"/>
              </a:spcBef>
              <a:spcAft>
                <a:spcPts val="600"/>
              </a:spcAft>
              <a:buClr>
                <a:srgbClr val="33A936"/>
              </a:buClr>
              <a:buFont typeface="Wingdings" panose="05000000000000000000" charset="0"/>
              <a:buChar char="p"/>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本章从问题出发，介绍了问题求解过程中的问题分析方法、问题描述方法、问题求解算法和Python程序设计方法。</a:t>
            </a:r>
          </a:p>
          <a:p>
            <a:pPr marL="342900" indent="-342900" algn="l" fontAlgn="auto">
              <a:lnSpc>
                <a:spcPct val="132000"/>
              </a:lnSpc>
              <a:spcBef>
                <a:spcPts val="600"/>
              </a:spcBef>
              <a:spcAft>
                <a:spcPts val="600"/>
              </a:spcAft>
              <a:buClr>
                <a:srgbClr val="33A936"/>
              </a:buClr>
              <a:buFont typeface="Wingdings" panose="05000000000000000000" charset="0"/>
              <a:buChar char="p"/>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具体包括指令和程序的基本概念、编程语言和编程环境的选择方法、计算思维方法、流程设计方法、Python程序代码设计与调式方法、五类经典算法及其Python程序实现等。</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13766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3.1.2 程序与程序语言</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4" name="文本框 3"/>
          <p:cNvSpPr txBox="1"/>
          <p:nvPr/>
        </p:nvSpPr>
        <p:spPr>
          <a:xfrm>
            <a:off x="1682115" y="1435100"/>
            <a:ext cx="9584055" cy="4909820"/>
          </a:xfrm>
          <a:prstGeom prst="rect">
            <a:avLst/>
          </a:prstGeom>
          <a:noFill/>
        </p:spPr>
        <p:txBody>
          <a:bodyPr wrap="square">
            <a:spAutoFit/>
          </a:bodyPr>
          <a:lstStyle/>
          <a:p>
            <a:pPr fontAlgn="auto">
              <a:lnSpc>
                <a:spcPct val="132000"/>
              </a:lnSpc>
              <a:spcBef>
                <a:spcPts val="1200"/>
              </a:spcBef>
              <a:spcAft>
                <a:spcPts val="600"/>
              </a:spcAft>
            </a:pPr>
            <a:r>
              <a:rPr lang="zh-CN" altLang="en-US" sz="2200" dirty="0">
                <a:latin typeface="微软雅黑" panose="020B0503020204020204" pitchFamily="34" charset="-122"/>
                <a:ea typeface="微软雅黑" panose="020B0503020204020204" pitchFamily="34" charset="-122"/>
              </a:rPr>
              <a:t>机器语言的每一条指令是一串二进制序列。使用机器语言编写程序是一种相当烦琐的，既难于记忆也难于操作。</a:t>
            </a:r>
          </a:p>
          <a:p>
            <a:pPr fontAlgn="auto">
              <a:lnSpc>
                <a:spcPct val="132000"/>
              </a:lnSpc>
              <a:spcBef>
                <a:spcPts val="1200"/>
              </a:spcBef>
              <a:spcAft>
                <a:spcPts val="600"/>
              </a:spcAft>
            </a:pPr>
            <a:r>
              <a:rPr lang="zh-CN" altLang="en-US" sz="2200" dirty="0">
                <a:latin typeface="微软雅黑" panose="020B0503020204020204" pitchFamily="34" charset="-122"/>
                <a:ea typeface="微软雅黑" panose="020B0503020204020204" pitchFamily="34" charset="-122"/>
              </a:rPr>
              <a:t>汇编语言亦称为符号语言。下面是包含两条指令的汇编程序：</a:t>
            </a:r>
          </a:p>
          <a:p>
            <a:pPr marL="800100" lvl="1" indent="-342900" fontAlgn="auto">
              <a:lnSpc>
                <a:spcPct val="132000"/>
              </a:lnSpc>
              <a:spcBef>
                <a:spcPts val="1200"/>
              </a:spcBef>
              <a:spcAft>
                <a:spcPts val="600"/>
              </a:spcAft>
              <a:buClr>
                <a:srgbClr val="33A936"/>
              </a:buClr>
              <a:buFont typeface="Wingdings" panose="05000000000000000000" charset="0"/>
              <a:buChar char="p"/>
            </a:pPr>
            <a:r>
              <a:rPr lang="zh-CN" altLang="en-US" sz="2000" dirty="0">
                <a:latin typeface="微软雅黑" panose="020B0503020204020204" pitchFamily="34" charset="-122"/>
                <a:ea typeface="微软雅黑" panose="020B0503020204020204" pitchFamily="34" charset="-122"/>
              </a:rPr>
              <a:t>MOV AX，800H；给寄存器AX赋值</a:t>
            </a:r>
          </a:p>
          <a:p>
            <a:pPr marL="800100" lvl="1" indent="-342900" fontAlgn="auto">
              <a:lnSpc>
                <a:spcPct val="132000"/>
              </a:lnSpc>
              <a:spcBef>
                <a:spcPts val="1200"/>
              </a:spcBef>
              <a:spcAft>
                <a:spcPts val="600"/>
              </a:spcAft>
              <a:buClr>
                <a:srgbClr val="33A936"/>
              </a:buClr>
              <a:buFont typeface="Wingdings" panose="05000000000000000000" charset="0"/>
              <a:buChar char="p"/>
            </a:pPr>
            <a:r>
              <a:rPr lang="zh-CN" altLang="en-US" sz="2000" dirty="0">
                <a:latin typeface="微软雅黑" panose="020B0503020204020204" pitchFamily="34" charset="-122"/>
                <a:ea typeface="微软雅黑" panose="020B0503020204020204" pitchFamily="34" charset="-122"/>
              </a:rPr>
              <a:t>ADD AX，7000H；将800H与7000H相加后放回寄存器AX，这时AX的值为7800H</a:t>
            </a:r>
          </a:p>
          <a:p>
            <a:pPr indent="0" fontAlgn="auto">
              <a:lnSpc>
                <a:spcPct val="132000"/>
              </a:lnSpc>
              <a:spcBef>
                <a:spcPts val="1200"/>
              </a:spcBef>
              <a:spcAft>
                <a:spcPts val="600"/>
              </a:spcAft>
              <a:buNone/>
            </a:pPr>
            <a:r>
              <a:rPr lang="zh-CN" altLang="en-US" sz="2200" dirty="0">
                <a:latin typeface="微软雅黑" panose="020B0503020204020204" pitchFamily="34" charset="-122"/>
                <a:ea typeface="微软雅黑" panose="020B0503020204020204" pitchFamily="34" charset="-122"/>
              </a:rPr>
              <a:t>在汇编语言中，用助记符（如MOV、ADD等）代替机器语言的指令操作码，用地址符号（如寄存器AX等）或标号代替指令或操作数的地址，方便记忆和理解。</a:t>
            </a:r>
          </a:p>
        </p:txBody>
      </p:sp>
      <p:sp>
        <p:nvSpPr>
          <p:cNvPr id="21" name="椭圆 20"/>
          <p:cNvSpPr/>
          <p:nvPr/>
        </p:nvSpPr>
        <p:spPr>
          <a:xfrm>
            <a:off x="1019578" y="157010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4" name="椭圆 13"/>
          <p:cNvSpPr/>
          <p:nvPr/>
        </p:nvSpPr>
        <p:spPr>
          <a:xfrm>
            <a:off x="1019578" y="257594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 name="椭圆 4"/>
          <p:cNvSpPr/>
          <p:nvPr/>
        </p:nvSpPr>
        <p:spPr>
          <a:xfrm>
            <a:off x="1019578" y="505117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1877437"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学习推荐</a:t>
            </a:r>
          </a:p>
        </p:txBody>
      </p:sp>
      <p:sp>
        <p:nvSpPr>
          <p:cNvPr id="18" name="文本框 17"/>
          <p:cNvSpPr txBox="1"/>
          <p:nvPr/>
        </p:nvSpPr>
        <p:spPr>
          <a:xfrm>
            <a:off x="1164566" y="1474682"/>
            <a:ext cx="10065687" cy="3861826"/>
          </a:xfrm>
          <a:prstGeom prst="rect">
            <a:avLst/>
          </a:prstGeom>
          <a:noFill/>
        </p:spPr>
        <p:txBody>
          <a:bodyPr wrap="square" rtlCol="0">
            <a:spAutoFit/>
          </a:bodyPr>
          <a:lstStyle/>
          <a:p>
            <a:pPr algn="l" fontAlgn="auto">
              <a:lnSpc>
                <a:spcPct val="132000"/>
              </a:lnSpc>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第</a:t>
            </a:r>
            <a:r>
              <a:rPr lang="en-US" altLang="zh-CN" sz="4400" dirty="0">
                <a:latin typeface="Segoe UI" panose="020B0502040204020203" pitchFamily="34" charset="0"/>
                <a:ea typeface="微软雅黑" panose="020B0503020204020204" pitchFamily="34" charset="-122"/>
                <a:cs typeface="+mn-ea"/>
                <a:sym typeface="Segoe UI" panose="020B0502040204020203" pitchFamily="34" charset="0"/>
              </a:rPr>
              <a:t>3</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章</a:t>
            </a:r>
          </a:p>
          <a:p>
            <a:pPr marL="342900" indent="-342900" algn="l" fontAlgn="auto">
              <a:lnSpc>
                <a:spcPct val="132000"/>
              </a:lnSpc>
              <a:buClr>
                <a:schemeClr val="accent6"/>
              </a:buClr>
              <a:buFont typeface="Wingdings" panose="05000000000000000000" pitchFamily="2" charset="2"/>
              <a:buChar char="Ø"/>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初学者可以通过</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https://www.python.org/downloads/</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网站下载</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Python</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语言原生开发环境。</a:t>
            </a:r>
          </a:p>
          <a:p>
            <a:pPr marL="342900" indent="-342900" algn="l" fontAlgn="auto">
              <a:lnSpc>
                <a:spcPct val="132000"/>
              </a:lnSpc>
              <a:buClr>
                <a:schemeClr val="accent6"/>
              </a:buClr>
              <a:buFont typeface="Wingdings" panose="05000000000000000000" pitchFamily="2" charset="2"/>
              <a:buChar char="Ø"/>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由于篇幅限制，本书只介绍其中的几种典型算法，包括冒泡排序、选择排序、插入排序和快速排序，其他算法的原理读者可以通过网络进一步学习。</a:t>
            </a:r>
          </a:p>
          <a:p>
            <a:pPr marL="342900" indent="-342900" algn="l" fontAlgn="auto">
              <a:lnSpc>
                <a:spcPct val="132000"/>
              </a:lnSpc>
              <a:buClr>
                <a:schemeClr val="accent6"/>
              </a:buClr>
              <a:buFont typeface="Wingdings" panose="05000000000000000000" pitchFamily="2" charset="2"/>
              <a:buChar char="Ø"/>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例如：</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https://www.runoob.com/w3cnote/ten-sorting-algorithm.html </a:t>
            </a:r>
          </a:p>
        </p:txBody>
      </p:sp>
    </p:spTree>
    <p:extLst>
      <p:ext uri="{BB962C8B-B14F-4D97-AF65-F5344CB8AC3E}">
        <p14:creationId xmlns:p14="http://schemas.microsoft.com/office/powerpoint/2010/main" val="14887919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sp>
        <p:nvSpPr>
          <p:cNvPr id="25" name="矩形 24"/>
          <p:cNvSpPr/>
          <p:nvPr/>
        </p:nvSpPr>
        <p:spPr>
          <a:xfrm>
            <a:off x="1171575" y="331323"/>
            <a:ext cx="108585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6" name="矩形 25"/>
          <p:cNvSpPr/>
          <p:nvPr/>
        </p:nvSpPr>
        <p:spPr>
          <a:xfrm>
            <a:off x="2285999" y="331323"/>
            <a:ext cx="2719389" cy="36933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4" name="文本框 23"/>
          <p:cNvSpPr txBox="1"/>
          <p:nvPr/>
        </p:nvSpPr>
        <p:spPr>
          <a:xfrm>
            <a:off x="1171575" y="331323"/>
            <a:ext cx="3888581" cy="369332"/>
          </a:xfrm>
          <a:prstGeom prst="rect">
            <a:avLst/>
          </a:prstGeom>
          <a:noFill/>
        </p:spPr>
        <p:txBody>
          <a:bodyPr wrap="square">
            <a:spAutoFit/>
          </a:bodyPr>
          <a:lstStyle/>
          <a:p>
            <a:r>
              <a:rPr lang="zh-CN" altLang="en-US" sz="1800" b="1" i="0" u="none" strike="noStrike" dirty="0">
                <a:solidFill>
                  <a:srgbClr val="FFFFFF"/>
                </a:solidFill>
                <a:latin typeface="微软雅黑" panose="020B0503020204020204" pitchFamily="34" charset="-122"/>
                <a:ea typeface="微软雅黑" panose="020B0503020204020204" pitchFamily="34" charset="-122"/>
              </a:rPr>
              <a:t>名师名校   </a:t>
            </a:r>
            <a:r>
              <a:rPr lang="zh-CN" altLang="en-US" sz="1800" b="0" i="0" u="none" strike="noStrike" dirty="0">
                <a:solidFill>
                  <a:srgbClr val="000000"/>
                </a:solidFill>
                <a:latin typeface="微软雅黑" panose="020B0503020204020204" pitchFamily="34" charset="-122"/>
                <a:ea typeface="微软雅黑" panose="020B0503020204020204" pitchFamily="34" charset="-122"/>
              </a:rPr>
              <a:t>新形态通识教育系列教材</a:t>
            </a:r>
            <a:endParaRPr lang="zh-CN" altLang="en-US"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322945" y="2387132"/>
            <a:ext cx="7546110" cy="1884916"/>
            <a:chOff x="2225963" y="1464398"/>
            <a:chExt cx="7546110" cy="3403166"/>
          </a:xfrm>
        </p:grpSpPr>
        <p:sp>
          <p:nvSpPr>
            <p:cNvPr id="7" name="矩形 6"/>
            <p:cNvSpPr/>
            <p:nvPr/>
          </p:nvSpPr>
          <p:spPr>
            <a:xfrm>
              <a:off x="2225964" y="1464398"/>
              <a:ext cx="7546109" cy="3403166"/>
            </a:xfrm>
            <a:prstGeom prst="rect">
              <a:avLst/>
            </a:prstGeom>
            <a:solidFill>
              <a:schemeClr val="tx1"/>
            </a:solidFill>
            <a:ln w="76200" cmpd="thickThin">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225963" y="1704170"/>
              <a:ext cx="7546109" cy="2386962"/>
            </a:xfrm>
            <a:prstGeom prst="rect">
              <a:avLst/>
            </a:prstGeom>
            <a:noFill/>
          </p:spPr>
          <p:txBody>
            <a:bodyPr wrap="square">
              <a:spAutoFit/>
            </a:bodyPr>
            <a:lstStyle/>
            <a:p>
              <a:pPr algn="ctr"/>
              <a:r>
                <a:rPr lang="zh-CN" altLang="en-US" sz="8000" spc="-300" dirty="0">
                  <a:solidFill>
                    <a:srgbClr val="FFFFFF"/>
                  </a:solidFill>
                  <a:latin typeface="方正大标宋_GBK" panose="03000509000000000000" pitchFamily="65" charset="-122"/>
                  <a:ea typeface="方正大标宋_GBK" panose="03000509000000000000" pitchFamily="65" charset="-122"/>
                </a:rPr>
                <a:t>谢  谢  观  看</a:t>
              </a:r>
              <a:endParaRPr lang="zh-CN" altLang="en-US" sz="8000" spc="-300" dirty="0">
                <a:latin typeface="方正大标宋_GBK" panose="03000509000000000000" pitchFamily="65" charset="-122"/>
                <a:ea typeface="方正大标宋_GBK" panose="03000509000000000000" pitchFamily="65" charset="-122"/>
              </a:endParaRPr>
            </a:p>
          </p:txBody>
        </p:sp>
      </p:grpSp>
      <p:pic>
        <p:nvPicPr>
          <p:cNvPr id="22" name="图片 21"/>
          <p:cNvPicPr>
            <a:picLocks noChangeAspect="1"/>
          </p:cNvPicPr>
          <p:nvPr/>
        </p:nvPicPr>
        <p:blipFill>
          <a:blip r:embed="rId3">
            <a:clrChange>
              <a:clrFrom>
                <a:srgbClr val="04131C"/>
              </a:clrFrom>
              <a:clrTo>
                <a:srgbClr val="04131C">
                  <a:alpha val="0"/>
                </a:srgbClr>
              </a:clrTo>
            </a:clrChange>
          </a:blip>
          <a:stretch>
            <a:fillRect/>
          </a:stretch>
        </p:blipFill>
        <p:spPr>
          <a:xfrm>
            <a:off x="337823" y="284189"/>
            <a:ext cx="709927" cy="695439"/>
          </a:xfrm>
          <a:prstGeom prst="rect">
            <a:avLst/>
          </a:prstGeom>
        </p:spPr>
      </p:pic>
      <p:pic>
        <p:nvPicPr>
          <p:cNvPr id="28" name="图片 27"/>
          <p:cNvPicPr>
            <a:picLocks noChangeAspect="1"/>
          </p:cNvPicPr>
          <p:nvPr/>
        </p:nvPicPr>
        <p:blipFill>
          <a:blip r:embed="rId4">
            <a:clrChange>
              <a:clrFrom>
                <a:srgbClr val="04131C"/>
              </a:clrFrom>
              <a:clrTo>
                <a:srgbClr val="04131C">
                  <a:alpha val="0"/>
                </a:srgbClr>
              </a:clrTo>
            </a:clrChange>
          </a:blip>
          <a:stretch>
            <a:fillRect/>
          </a:stretch>
        </p:blipFill>
        <p:spPr>
          <a:xfrm>
            <a:off x="3365308" y="5958526"/>
            <a:ext cx="5400000" cy="6522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13766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3.1.2 程序与程序语言</a:t>
            </a:r>
            <a:endPar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endParaRPr>
          </a:p>
        </p:txBody>
      </p:sp>
      <p:cxnSp>
        <p:nvCxnSpPr>
          <p:cNvPr id="28" name="直接连接符 27"/>
          <p:cNvCxnSpPr/>
          <p:nvPr/>
        </p:nvCxnSpPr>
        <p:spPr>
          <a:xfrm>
            <a:off x="5855603" y="2178024"/>
            <a:ext cx="0" cy="3260257"/>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3"/>
          <a:stretch>
            <a:fillRect/>
          </a:stretch>
        </p:blipFill>
        <p:spPr>
          <a:xfrm>
            <a:off x="6828393" y="2518391"/>
            <a:ext cx="3711595" cy="2371591"/>
          </a:xfrm>
          <a:prstGeom prst="rect">
            <a:avLst/>
          </a:prstGeom>
        </p:spPr>
      </p:pic>
      <p:sp>
        <p:nvSpPr>
          <p:cNvPr id="24" name="矩形 23"/>
          <p:cNvSpPr/>
          <p:nvPr/>
        </p:nvSpPr>
        <p:spPr>
          <a:xfrm>
            <a:off x="6828393" y="2512526"/>
            <a:ext cx="3711595" cy="2377457"/>
          </a:xfrm>
          <a:prstGeom prst="rect">
            <a:avLst/>
          </a:prstGeom>
          <a:solidFill>
            <a:schemeClr val="tx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任意多边形 14"/>
          <p:cNvSpPr/>
          <p:nvPr/>
        </p:nvSpPr>
        <p:spPr>
          <a:xfrm>
            <a:off x="6855178" y="2559548"/>
            <a:ext cx="1947555" cy="1796209"/>
          </a:xfrm>
          <a:custGeom>
            <a:avLst/>
            <a:gdLst>
              <a:gd name="connsiteX0" fmla="*/ 0 w 3552094"/>
              <a:gd name="connsiteY0" fmla="*/ 0 h 3276059"/>
              <a:gd name="connsiteX1" fmla="*/ 3240548 w 3552094"/>
              <a:gd name="connsiteY1" fmla="*/ 0 h 3276059"/>
              <a:gd name="connsiteX2" fmla="*/ 3291131 w 3552094"/>
              <a:gd name="connsiteY2" fmla="*/ 83263 h 3276059"/>
              <a:gd name="connsiteX3" fmla="*/ 3552094 w 3552094"/>
              <a:gd name="connsiteY3" fmla="*/ 1113884 h 3276059"/>
              <a:gd name="connsiteX4" fmla="*/ 1389919 w 3552094"/>
              <a:gd name="connsiteY4" fmla="*/ 3276059 h 3276059"/>
              <a:gd name="connsiteX5" fmla="*/ 14575 w 3552094"/>
              <a:gd name="connsiteY5" fmla="*/ 2782323 h 3276059"/>
              <a:gd name="connsiteX6" fmla="*/ 0 w 3552094"/>
              <a:gd name="connsiteY6" fmla="*/ 2769077 h 327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94" h="3276059">
                <a:moveTo>
                  <a:pt x="0" y="0"/>
                </a:moveTo>
                <a:lnTo>
                  <a:pt x="3240548" y="0"/>
                </a:lnTo>
                <a:lnTo>
                  <a:pt x="3291131" y="83263"/>
                </a:lnTo>
                <a:cubicBezTo>
                  <a:pt x="3457559" y="389629"/>
                  <a:pt x="3552094" y="740717"/>
                  <a:pt x="3552094" y="1113884"/>
                </a:cubicBezTo>
                <a:cubicBezTo>
                  <a:pt x="3552094" y="2308020"/>
                  <a:pt x="2584055" y="3276059"/>
                  <a:pt x="1389919" y="3276059"/>
                </a:cubicBezTo>
                <a:cubicBezTo>
                  <a:pt x="867485" y="3276059"/>
                  <a:pt x="388327" y="3090770"/>
                  <a:pt x="14575" y="2782323"/>
                </a:cubicBezTo>
                <a:lnTo>
                  <a:pt x="0" y="2769077"/>
                </a:lnTo>
                <a:close/>
              </a:path>
            </a:pathLst>
          </a:cu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9" name="文本框 28"/>
          <p:cNvSpPr txBox="1"/>
          <p:nvPr/>
        </p:nvSpPr>
        <p:spPr>
          <a:xfrm>
            <a:off x="7205690" y="2892419"/>
            <a:ext cx="1210588" cy="707886"/>
          </a:xfrm>
          <a:prstGeom prst="rect">
            <a:avLst/>
          </a:prstGeom>
          <a:noFill/>
        </p:spPr>
        <p:txBody>
          <a:bodyPr wrap="none" rtlCol="0">
            <a:spAutoFit/>
          </a:bodyPr>
          <a:lstStyle/>
          <a:p>
            <a:r>
              <a:rPr lang="en-US" altLang="zh-CN" sz="2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MO </a:t>
            </a:r>
          </a:p>
          <a:p>
            <a:r>
              <a:rPr lang="en-US" altLang="zh-CN" sz="16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Application</a:t>
            </a:r>
            <a:endParaRPr lang="en-US" altLang="zh-CN" sz="10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0" name="矩形 29"/>
          <p:cNvSpPr/>
          <p:nvPr/>
        </p:nvSpPr>
        <p:spPr>
          <a:xfrm>
            <a:off x="7205690" y="3646901"/>
            <a:ext cx="819391" cy="307777"/>
          </a:xfrm>
          <a:prstGeom prst="rect">
            <a:avLst/>
          </a:prstGeom>
        </p:spPr>
        <p:txBody>
          <a:bodyPr wrap="none">
            <a:spAutoFit/>
          </a:bodyPr>
          <a:lstStyle/>
          <a:p>
            <a:r>
              <a:rPr lang="en-US" altLang="zh-CN" sz="1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Ver 1.20</a:t>
            </a:r>
            <a:endParaRPr lang="en-US" altLang="zh-CN" sz="9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7568" y="1740760"/>
            <a:ext cx="5892635" cy="3928423"/>
          </a:xfrm>
          <a:prstGeom prst="rect">
            <a:avLst/>
          </a:prstGeom>
        </p:spPr>
      </p:pic>
      <p:sp>
        <p:nvSpPr>
          <p:cNvPr id="38" name="文本框 37"/>
          <p:cNvSpPr txBox="1"/>
          <p:nvPr/>
        </p:nvSpPr>
        <p:spPr>
          <a:xfrm>
            <a:off x="847725" y="1740535"/>
            <a:ext cx="4641215" cy="3975100"/>
          </a:xfrm>
          <a:prstGeom prst="rect">
            <a:avLst/>
          </a:prstGeom>
          <a:noFill/>
        </p:spPr>
        <p:txBody>
          <a:bodyPr wrap="square" rtlCol="0">
            <a:spAutoFit/>
          </a:bodyPr>
          <a:lstStyle/>
          <a:p>
            <a:pPr marL="342900" indent="-342900" algn="l"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为了进一步降低用户编程难度，各种高级语言不断产生。如Basic、C、C++、Pascal、JAVA、Python等。这些语言的语法、命令格式都各不相同。</a:t>
            </a:r>
          </a:p>
          <a:p>
            <a:pPr marL="342900" indent="-342900" algn="l"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高级语言是接近自然语言表示的编程语言。所编制的程序不能直接被计算机识别，必须转换成机器语言才能被执行。按转换方式可分为两大类：解释类和编译类。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dlNzkzOGFiYzdlMDE0NGM3MDI4YTU1YWQ1MWY4NDQifQ=="/>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33A936"/>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33A936"/>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7102</Words>
  <Application>Microsoft Office PowerPoint</Application>
  <PresentationFormat>宽屏</PresentationFormat>
  <Paragraphs>497</Paragraphs>
  <Slides>81</Slides>
  <Notes>78</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81</vt:i4>
      </vt:variant>
    </vt:vector>
  </HeadingPairs>
  <TitlesOfParts>
    <vt:vector size="91" baseType="lpstr">
      <vt:lpstr>等线</vt:lpstr>
      <vt:lpstr>等线 Light</vt:lpstr>
      <vt:lpstr>方正大标宋_GBK</vt:lpstr>
      <vt:lpstr>微软雅黑</vt:lpstr>
      <vt:lpstr>Arial</vt:lpstr>
      <vt:lpstr>Segoe UI</vt:lpstr>
      <vt:lpstr>Wingdings</vt:lpstr>
      <vt:lpstr>Office 主题​​</vt:lpstr>
      <vt:lpstr>1_Office 主题​​</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 xy</dc:creator>
  <cp:lastModifiedBy>XJTU-GUIXL</cp:lastModifiedBy>
  <cp:revision>180</cp:revision>
  <dcterms:created xsi:type="dcterms:W3CDTF">2022-05-17T08:00:00Z</dcterms:created>
  <dcterms:modified xsi:type="dcterms:W3CDTF">2026-01-29T08:29:30Z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CFF472E54C0C4FC4812811069A384B20</vt:lpwstr>
  </property>
  <property fmtid="{D5CDD505-2E9C-101B-9397-08002B2CF9AE}" pid="3" name="KSOProductBuildVer">
    <vt:lpwstr>2052-11.1.0.11744</vt:lpwstr>
  </property>
</Properties>
</file>