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505" r:id="rId3"/>
    <p:sldId id="916" r:id="rId4"/>
    <p:sldId id="954" r:id="rId5"/>
    <p:sldId id="917" r:id="rId6"/>
    <p:sldId id="918" r:id="rId7"/>
    <p:sldId id="919" r:id="rId8"/>
    <p:sldId id="921" r:id="rId9"/>
    <p:sldId id="922" r:id="rId10"/>
    <p:sldId id="923" r:id="rId11"/>
    <p:sldId id="924" r:id="rId12"/>
    <p:sldId id="955" r:id="rId13"/>
    <p:sldId id="926" r:id="rId14"/>
    <p:sldId id="956" r:id="rId15"/>
    <p:sldId id="957" r:id="rId16"/>
    <p:sldId id="958" r:id="rId17"/>
    <p:sldId id="959" r:id="rId18"/>
    <p:sldId id="850" r:id="rId19"/>
    <p:sldId id="851" r:id="rId20"/>
    <p:sldId id="933" r:id="rId21"/>
    <p:sldId id="934" r:id="rId22"/>
    <p:sldId id="935" r:id="rId23"/>
    <p:sldId id="936" r:id="rId24"/>
    <p:sldId id="937" r:id="rId25"/>
    <p:sldId id="1007" r:id="rId26"/>
    <p:sldId id="998" r:id="rId27"/>
    <p:sldId id="938" r:id="rId28"/>
    <p:sldId id="854" r:id="rId29"/>
    <p:sldId id="970" r:id="rId30"/>
    <p:sldId id="973" r:id="rId31"/>
    <p:sldId id="974" r:id="rId32"/>
    <p:sldId id="948" r:id="rId33"/>
    <p:sldId id="949" r:id="rId34"/>
    <p:sldId id="1100" r:id="rId35"/>
    <p:sldId id="950" r:id="rId36"/>
    <p:sldId id="857" r:id="rId37"/>
    <p:sldId id="858" r:id="rId38"/>
    <p:sldId id="859" r:id="rId39"/>
    <p:sldId id="860" r:id="rId40"/>
    <p:sldId id="861" r:id="rId41"/>
    <p:sldId id="862" r:id="rId42"/>
    <p:sldId id="863" r:id="rId43"/>
    <p:sldId id="1009" r:id="rId44"/>
    <p:sldId id="1010" r:id="rId45"/>
    <p:sldId id="774" r:id="rId46"/>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9"/>
    <a:srgbClr val="008000"/>
    <a:srgbClr val="00CC66"/>
    <a:srgbClr val="EAEAE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67" autoAdjust="0"/>
  </p:normalViewPr>
  <p:slideViewPr>
    <p:cSldViewPr>
      <p:cViewPr varScale="1">
        <p:scale>
          <a:sx n="78" d="100"/>
          <a:sy n="78" d="100"/>
        </p:scale>
        <p:origin x="159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184ED25-7BED-4EAB-BFB1-0AF6207590AF}" type="doc">
      <dgm:prSet loTypeId="urn:microsoft.com/office/officeart/2005/8/layout/radial6#1" loCatId="cycle" qsTypeId="urn:microsoft.com/office/officeart/2005/8/quickstyle/simple1#1" qsCatId="simple" csTypeId="urn:microsoft.com/office/officeart/2005/8/colors/accent1_2#1" csCatId="accent1" phldr="1"/>
      <dgm:spPr/>
      <dgm:t>
        <a:bodyPr/>
        <a:lstStyle/>
        <a:p>
          <a:endParaRPr lang="zh-CN" altLang="en-US"/>
        </a:p>
      </dgm:t>
    </dgm:pt>
    <dgm:pt modelId="{3509ED64-E9B0-47DC-8F5D-AD4C6FF9F7AE}">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1400" b="1" dirty="0" smtClean="0"/>
            <a:t>人工智能</a:t>
          </a:r>
          <a:endParaRPr lang="zh-CN" altLang="en-US" sz="1400" b="1" dirty="0"/>
        </a:p>
      </dgm:t>
    </dgm:pt>
    <dgm:pt modelId="{EFC15F3D-DFA8-4DCF-B1B0-EAE4D4C0CF27}">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1400" b="1" dirty="0" smtClean="0"/>
            <a:t>大数据</a:t>
          </a:r>
          <a:endParaRPr lang="zh-CN" altLang="en-US" sz="1400" b="1" dirty="0"/>
        </a:p>
      </dgm:t>
    </dgm:pt>
    <dgm:pt modelId="{C260BB5D-21BD-4E8E-BC1A-E0EF63946B4D}">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1400" b="1" dirty="0" smtClean="0"/>
            <a:t>云计算</a:t>
          </a:r>
          <a:endParaRPr lang="zh-CN" altLang="en-US" sz="1400" b="1" dirty="0"/>
        </a:p>
      </dgm:t>
    </dgm:pt>
    <dgm:pt modelId="{6C2D8CE7-4B73-4276-9C4B-05656BC1C479}">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1400" b="1" dirty="0" smtClean="0"/>
            <a:t>物联网</a:t>
          </a:r>
          <a:endParaRPr lang="zh-CN" altLang="en-US" sz="1400" b="1" dirty="0"/>
        </a:p>
      </dgm:t>
    </dgm:pt>
    <dgm:pt modelId="{589190A8-1D75-4EA0-A687-5BA569359A96}">
      <dgm:prSet phldrT="[文本]" custT="1">
        <dgm:style>
          <a:lnRef idx="1">
            <a:schemeClr val="accent4"/>
          </a:lnRef>
          <a:fillRef idx="3">
            <a:schemeClr val="accent4"/>
          </a:fillRef>
          <a:effectRef idx="2">
            <a:schemeClr val="accent4"/>
          </a:effectRef>
          <a:fontRef idx="minor">
            <a:schemeClr val="lt1"/>
          </a:fontRef>
        </dgm:style>
      </dgm:prSet>
      <dgm:spPr/>
      <dgm:t>
        <a:bodyPr/>
        <a:lstStyle/>
        <a:p>
          <a:r>
            <a:rPr lang="zh-CN" altLang="en-US" sz="1400" b="1" dirty="0" smtClean="0"/>
            <a:t>新一代信息技术</a:t>
          </a:r>
          <a:endParaRPr lang="zh-CN" altLang="en-US" sz="1400" b="1" dirty="0"/>
        </a:p>
      </dgm:t>
    </dgm:pt>
    <dgm:pt modelId="{662F42A3-8226-45BF-8423-E9091CC7BCD7}" type="sibTrans" cxnId="{7F8D1BD3-E9AF-4FE3-BC39-9D4A6D384BD5}">
      <dgm:prSet/>
      <dgm:spPr/>
      <dgm:t>
        <a:bodyPr/>
        <a:lstStyle/>
        <a:p>
          <a:endParaRPr lang="zh-CN" altLang="en-US" sz="2000" b="1"/>
        </a:p>
      </dgm:t>
    </dgm:pt>
    <dgm:pt modelId="{58FAA86B-2129-4532-A4D2-3CFEF4270DC6}" type="parTrans" cxnId="{7F8D1BD3-E9AF-4FE3-BC39-9D4A6D384BD5}">
      <dgm:prSet/>
      <dgm:spPr/>
      <dgm:t>
        <a:bodyPr/>
        <a:lstStyle/>
        <a:p>
          <a:endParaRPr lang="zh-CN" altLang="en-US" sz="2000" b="1"/>
        </a:p>
      </dgm:t>
    </dgm:pt>
    <dgm:pt modelId="{9DECC509-9E88-42C3-B016-00DFE48023FE}" type="sibTrans" cxnId="{1590E27B-DA36-465B-BFCC-B367CD006EFE}">
      <dgm:prSet/>
      <dgm:spPr>
        <a:solidFill>
          <a:srgbClr val="FF3300"/>
        </a:solidFill>
      </dgm:spPr>
      <dgm:t>
        <a:bodyPr/>
        <a:lstStyle/>
        <a:p>
          <a:endParaRPr lang="zh-CN" altLang="en-US" sz="2000" b="1"/>
        </a:p>
      </dgm:t>
    </dgm:pt>
    <dgm:pt modelId="{938E90D5-26CF-45F7-9AF8-FF55E58DA4A0}" type="parTrans" cxnId="{1590E27B-DA36-465B-BFCC-B367CD006EFE}">
      <dgm:prSet/>
      <dgm:spPr/>
      <dgm:t>
        <a:bodyPr/>
        <a:lstStyle/>
        <a:p>
          <a:endParaRPr lang="zh-CN" altLang="en-US" sz="2000" b="1"/>
        </a:p>
      </dgm:t>
    </dgm:pt>
    <dgm:pt modelId="{E4D3F7F2-0AF0-4C5A-BB7C-CC78A825F957}" type="sibTrans" cxnId="{AD90729A-2CB7-4D17-B13F-6A9F4D7D93EC}">
      <dgm:prSet>
        <dgm:style>
          <a:lnRef idx="1">
            <a:schemeClr val="accent4"/>
          </a:lnRef>
          <a:fillRef idx="3">
            <a:schemeClr val="accent4"/>
          </a:fillRef>
          <a:effectRef idx="2">
            <a:schemeClr val="accent4"/>
          </a:effectRef>
          <a:fontRef idx="minor">
            <a:schemeClr val="lt1"/>
          </a:fontRef>
        </dgm:style>
      </dgm:prSet>
      <dgm:spPr>
        <a:solidFill>
          <a:srgbClr val="008000"/>
        </a:solidFill>
      </dgm:spPr>
      <dgm:t>
        <a:bodyPr/>
        <a:lstStyle/>
        <a:p>
          <a:endParaRPr lang="zh-CN" altLang="en-US" sz="20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dgm:t>
    </dgm:pt>
    <dgm:pt modelId="{9E3ADD6D-0750-4231-BBFD-B09F7158F471}" type="parTrans" cxnId="{AD90729A-2CB7-4D17-B13F-6A9F4D7D93EC}">
      <dgm:prSet/>
      <dgm:spPr/>
      <dgm:t>
        <a:bodyPr/>
        <a:lstStyle/>
        <a:p>
          <a:endParaRPr lang="zh-CN" altLang="en-US" sz="2000" b="1"/>
        </a:p>
      </dgm:t>
    </dgm:pt>
    <dgm:pt modelId="{0D74381D-A1B8-47EE-8889-B15B0CA4E650}" type="sibTrans" cxnId="{E7791132-65C1-4A54-9C96-6E212C5E90D6}">
      <dgm:prSet>
        <dgm:style>
          <a:lnRef idx="1">
            <a:schemeClr val="accent4"/>
          </a:lnRef>
          <a:fillRef idx="3">
            <a:schemeClr val="accent4"/>
          </a:fillRef>
          <a:effectRef idx="2">
            <a:schemeClr val="accent4"/>
          </a:effectRef>
          <a:fontRef idx="minor">
            <a:schemeClr val="lt1"/>
          </a:fontRef>
        </dgm:style>
      </dgm:prSet>
      <dgm:spPr>
        <a:solidFill>
          <a:srgbClr val="008000"/>
        </a:solidFill>
      </dgm:spPr>
      <dgm:t>
        <a:bodyPr/>
        <a:lstStyle/>
        <a:p>
          <a:endParaRPr lang="zh-CN" altLang="en-US" sz="2000" b="1"/>
        </a:p>
      </dgm:t>
    </dgm:pt>
    <dgm:pt modelId="{DA943FB7-26E8-47FD-8792-89B5C5855B9A}" type="parTrans" cxnId="{E7791132-65C1-4A54-9C96-6E212C5E90D6}">
      <dgm:prSet/>
      <dgm:spPr/>
      <dgm:t>
        <a:bodyPr/>
        <a:lstStyle/>
        <a:p>
          <a:endParaRPr lang="zh-CN" altLang="en-US" sz="2000" b="1"/>
        </a:p>
      </dgm:t>
    </dgm:pt>
    <dgm:pt modelId="{0A445747-FA99-495D-BC4E-9B2B5AB08A1F}" type="sibTrans" cxnId="{E2BDE89E-5AED-4891-89DC-BE2662629DDD}">
      <dgm:prSet/>
      <dgm:spPr>
        <a:solidFill>
          <a:srgbClr val="FF3300"/>
        </a:solidFill>
      </dgm:spPr>
      <dgm:t>
        <a:bodyPr/>
        <a:lstStyle/>
        <a:p>
          <a:endParaRPr lang="zh-CN" altLang="en-US" sz="2000" b="1"/>
        </a:p>
      </dgm:t>
    </dgm:pt>
    <dgm:pt modelId="{03D1078E-ECE4-4CE8-95FF-D641106121CF}" type="parTrans" cxnId="{E2BDE89E-5AED-4891-89DC-BE2662629DDD}">
      <dgm:prSet/>
      <dgm:spPr/>
      <dgm:t>
        <a:bodyPr/>
        <a:lstStyle/>
        <a:p>
          <a:endParaRPr lang="zh-CN" altLang="en-US" sz="2000" b="1"/>
        </a:p>
      </dgm:t>
    </dgm:pt>
    <dgm:pt modelId="{D212B979-6525-45FD-86E7-2B2957DE987C}">
      <dgm:prSet/>
      <dgm:spPr/>
      <dgm:t>
        <a:bodyPr/>
        <a:lstStyle/>
        <a:p>
          <a:endParaRPr lang="zh-CN" altLang="en-US"/>
        </a:p>
      </dgm:t>
    </dgm:pt>
    <dgm:pt modelId="{66DBEFE3-14C9-4A7E-B311-2FA8BAC39FA8}" type="parTrans" cxnId="{1C14AB28-2175-4648-88FB-312B04806961}">
      <dgm:prSet/>
      <dgm:spPr/>
      <dgm:t>
        <a:bodyPr/>
        <a:lstStyle/>
        <a:p>
          <a:endParaRPr lang="zh-CN" altLang="en-US" sz="2000" b="1"/>
        </a:p>
      </dgm:t>
    </dgm:pt>
    <dgm:pt modelId="{16A416E8-C55B-48AD-9DE6-C005B9D6F026}" type="sibTrans" cxnId="{1C14AB28-2175-4648-88FB-312B04806961}">
      <dgm:prSet/>
      <dgm:spPr/>
      <dgm:t>
        <a:bodyPr/>
        <a:lstStyle/>
        <a:p>
          <a:endParaRPr lang="zh-CN" altLang="en-US" sz="2000" b="1"/>
        </a:p>
      </dgm:t>
    </dgm:pt>
    <dgm:pt modelId="{54FE867D-43B5-4A90-9FB1-6C122DCE9D43}" type="pres">
      <dgm:prSet presAssocID="{C184ED25-7BED-4EAB-BFB1-0AF6207590AF}" presName="Name0" presStyleCnt="0">
        <dgm:presLayoutVars>
          <dgm:chMax val="1"/>
          <dgm:dir/>
          <dgm:animLvl val="ctr"/>
          <dgm:resizeHandles val="exact"/>
        </dgm:presLayoutVars>
      </dgm:prSet>
      <dgm:spPr/>
      <dgm:t>
        <a:bodyPr/>
        <a:lstStyle/>
        <a:p>
          <a:endParaRPr lang="zh-CN" altLang="en-US"/>
        </a:p>
      </dgm:t>
    </dgm:pt>
    <dgm:pt modelId="{542FDEED-7342-442C-8CF6-D45C1BA5FD31}" type="pres">
      <dgm:prSet presAssocID="{589190A8-1D75-4EA0-A687-5BA569359A96}" presName="centerShape" presStyleLbl="node0" presStyleIdx="0" presStyleCnt="1" custLinFactNeighborX="3486"/>
      <dgm:spPr/>
      <dgm:t>
        <a:bodyPr/>
        <a:lstStyle/>
        <a:p>
          <a:endParaRPr lang="zh-CN" altLang="en-US"/>
        </a:p>
      </dgm:t>
    </dgm:pt>
    <dgm:pt modelId="{6D39FA7C-2DF2-4FB9-983E-2E1EA53C168A}" type="pres">
      <dgm:prSet presAssocID="{6C2D8CE7-4B73-4276-9C4B-05656BC1C479}" presName="node" presStyleLbl="node1" presStyleIdx="0" presStyleCnt="4" custRadScaleRad="100242" custRadScaleInc="13295">
        <dgm:presLayoutVars>
          <dgm:bulletEnabled val="1"/>
        </dgm:presLayoutVars>
      </dgm:prSet>
      <dgm:spPr/>
      <dgm:t>
        <a:bodyPr/>
        <a:lstStyle/>
        <a:p>
          <a:endParaRPr lang="zh-CN" altLang="en-US"/>
        </a:p>
      </dgm:t>
    </dgm:pt>
    <dgm:pt modelId="{8D2725E8-B6EA-4271-9F14-A9838CAD337C}" type="pres">
      <dgm:prSet presAssocID="{6C2D8CE7-4B73-4276-9C4B-05656BC1C479}" presName="dummy" presStyleCnt="0"/>
      <dgm:spPr/>
    </dgm:pt>
    <dgm:pt modelId="{50985233-D30A-499A-B802-B5D944A4B6DB}" type="pres">
      <dgm:prSet presAssocID="{0A445747-FA99-495D-BC4E-9B2B5AB08A1F}" presName="sibTrans" presStyleLbl="sibTrans2D1" presStyleIdx="0" presStyleCnt="4"/>
      <dgm:spPr/>
      <dgm:t>
        <a:bodyPr/>
        <a:lstStyle/>
        <a:p>
          <a:endParaRPr lang="zh-CN" altLang="en-US"/>
        </a:p>
      </dgm:t>
    </dgm:pt>
    <dgm:pt modelId="{F0A318F7-C47B-4D24-9929-F28E394FCEEF}" type="pres">
      <dgm:prSet presAssocID="{C260BB5D-21BD-4E8E-BC1A-E0EF63946B4D}" presName="node" presStyleLbl="node1" presStyleIdx="1" presStyleCnt="4" custRadScaleRad="106972">
        <dgm:presLayoutVars>
          <dgm:bulletEnabled val="1"/>
        </dgm:presLayoutVars>
      </dgm:prSet>
      <dgm:spPr/>
      <dgm:t>
        <a:bodyPr/>
        <a:lstStyle/>
        <a:p>
          <a:endParaRPr lang="zh-CN" altLang="en-US"/>
        </a:p>
      </dgm:t>
    </dgm:pt>
    <dgm:pt modelId="{EDFDA771-F7CD-42AC-9F2D-D9FF2E8C8A88}" type="pres">
      <dgm:prSet presAssocID="{C260BB5D-21BD-4E8E-BC1A-E0EF63946B4D}" presName="dummy" presStyleCnt="0"/>
      <dgm:spPr/>
    </dgm:pt>
    <dgm:pt modelId="{3F4B1BD7-467B-4709-A5A5-344A65258572}" type="pres">
      <dgm:prSet presAssocID="{0D74381D-A1B8-47EE-8889-B15B0CA4E650}" presName="sibTrans" presStyleLbl="sibTrans2D1" presStyleIdx="1" presStyleCnt="4"/>
      <dgm:spPr/>
      <dgm:t>
        <a:bodyPr/>
        <a:lstStyle/>
        <a:p>
          <a:endParaRPr lang="zh-CN" altLang="en-US"/>
        </a:p>
      </dgm:t>
    </dgm:pt>
    <dgm:pt modelId="{FD06760F-4DED-480A-8F8F-796FD79D3A51}" type="pres">
      <dgm:prSet presAssocID="{EFC15F3D-DFA8-4DCF-B1B0-EAE4D4C0CF27}" presName="node" presStyleLbl="node1" presStyleIdx="2" presStyleCnt="4" custRadScaleRad="100242" custRadScaleInc="-13295">
        <dgm:presLayoutVars>
          <dgm:bulletEnabled val="1"/>
        </dgm:presLayoutVars>
      </dgm:prSet>
      <dgm:spPr/>
      <dgm:t>
        <a:bodyPr/>
        <a:lstStyle/>
        <a:p>
          <a:endParaRPr lang="zh-CN" altLang="en-US"/>
        </a:p>
      </dgm:t>
    </dgm:pt>
    <dgm:pt modelId="{18EA6D05-72FC-4E8B-AF46-EEA3FF8759A4}" type="pres">
      <dgm:prSet presAssocID="{EFC15F3D-DFA8-4DCF-B1B0-EAE4D4C0CF27}" presName="dummy" presStyleCnt="0"/>
      <dgm:spPr/>
    </dgm:pt>
    <dgm:pt modelId="{1102ABFF-9EA7-4949-8E5B-0B538EFEBFCD}" type="pres">
      <dgm:prSet presAssocID="{E4D3F7F2-0AF0-4C5A-BB7C-CC78A825F957}" presName="sibTrans" presStyleLbl="sibTrans2D1" presStyleIdx="2" presStyleCnt="4"/>
      <dgm:spPr/>
      <dgm:t>
        <a:bodyPr/>
        <a:lstStyle/>
        <a:p>
          <a:endParaRPr lang="zh-CN" altLang="en-US"/>
        </a:p>
      </dgm:t>
    </dgm:pt>
    <dgm:pt modelId="{41866B98-2A1E-4B7D-93E4-D0A733227D42}" type="pres">
      <dgm:prSet presAssocID="{3509ED64-E9B0-47DC-8F5D-AD4C6FF9F7AE}" presName="node" presStyleLbl="node1" presStyleIdx="3" presStyleCnt="4" custRadScaleRad="93028">
        <dgm:presLayoutVars>
          <dgm:bulletEnabled val="1"/>
        </dgm:presLayoutVars>
      </dgm:prSet>
      <dgm:spPr/>
      <dgm:t>
        <a:bodyPr/>
        <a:lstStyle/>
        <a:p>
          <a:endParaRPr lang="zh-CN" altLang="en-US"/>
        </a:p>
      </dgm:t>
    </dgm:pt>
    <dgm:pt modelId="{F2EFD6A2-E2C6-4786-8B68-5E08B39C83C7}" type="pres">
      <dgm:prSet presAssocID="{3509ED64-E9B0-47DC-8F5D-AD4C6FF9F7AE}" presName="dummy" presStyleCnt="0"/>
      <dgm:spPr/>
    </dgm:pt>
    <dgm:pt modelId="{99132052-E869-4070-A58E-7F8B81BE9579}" type="pres">
      <dgm:prSet presAssocID="{9DECC509-9E88-42C3-B016-00DFE48023FE}" presName="sibTrans" presStyleLbl="sibTrans2D1" presStyleIdx="3" presStyleCnt="4"/>
      <dgm:spPr/>
      <dgm:t>
        <a:bodyPr/>
        <a:lstStyle/>
        <a:p>
          <a:endParaRPr lang="zh-CN" altLang="en-US"/>
        </a:p>
      </dgm:t>
    </dgm:pt>
  </dgm:ptLst>
  <dgm:cxnLst>
    <dgm:cxn modelId="{3E97841C-9611-4A44-AEA5-DCD0FFE979EB}" type="presOf" srcId="{EFC15F3D-DFA8-4DCF-B1B0-EAE4D4C0CF27}" destId="{FD06760F-4DED-480A-8F8F-796FD79D3A51}" srcOrd="0" destOrd="0" presId="urn:microsoft.com/office/officeart/2005/8/layout/radial6#1"/>
    <dgm:cxn modelId="{7F8D1BD3-E9AF-4FE3-BC39-9D4A6D384BD5}" srcId="{C184ED25-7BED-4EAB-BFB1-0AF6207590AF}" destId="{589190A8-1D75-4EA0-A687-5BA569359A96}" srcOrd="0" destOrd="0" parTransId="{58FAA86B-2129-4532-A4D2-3CFEF4270DC6}" sibTransId="{662F42A3-8226-45BF-8423-E9091CC7BCD7}"/>
    <dgm:cxn modelId="{5DA6F8C5-7277-4166-8018-9676CDDB7C15}" type="presOf" srcId="{E4D3F7F2-0AF0-4C5A-BB7C-CC78A825F957}" destId="{1102ABFF-9EA7-4949-8E5B-0B538EFEBFCD}" srcOrd="0" destOrd="0" presId="urn:microsoft.com/office/officeart/2005/8/layout/radial6#1"/>
    <dgm:cxn modelId="{564C8B9C-4B7B-4227-96FA-2F79F8B9A59C}" type="presOf" srcId="{0A445747-FA99-495D-BC4E-9B2B5AB08A1F}" destId="{50985233-D30A-499A-B802-B5D944A4B6DB}" srcOrd="0" destOrd="0" presId="urn:microsoft.com/office/officeart/2005/8/layout/radial6#1"/>
    <dgm:cxn modelId="{9839F851-0379-4467-9DE7-E6DED8564F7F}" type="presOf" srcId="{3509ED64-E9B0-47DC-8F5D-AD4C6FF9F7AE}" destId="{41866B98-2A1E-4B7D-93E4-D0A733227D42}" srcOrd="0" destOrd="0" presId="urn:microsoft.com/office/officeart/2005/8/layout/radial6#1"/>
    <dgm:cxn modelId="{E2BDE89E-5AED-4891-89DC-BE2662629DDD}" srcId="{589190A8-1D75-4EA0-A687-5BA569359A96}" destId="{6C2D8CE7-4B73-4276-9C4B-05656BC1C479}" srcOrd="0" destOrd="0" parTransId="{03D1078E-ECE4-4CE8-95FF-D641106121CF}" sibTransId="{0A445747-FA99-495D-BC4E-9B2B5AB08A1F}"/>
    <dgm:cxn modelId="{AD90729A-2CB7-4D17-B13F-6A9F4D7D93EC}" srcId="{589190A8-1D75-4EA0-A687-5BA569359A96}" destId="{EFC15F3D-DFA8-4DCF-B1B0-EAE4D4C0CF27}" srcOrd="2" destOrd="0" parTransId="{9E3ADD6D-0750-4231-BBFD-B09F7158F471}" sibTransId="{E4D3F7F2-0AF0-4C5A-BB7C-CC78A825F957}"/>
    <dgm:cxn modelId="{A22F5387-DE86-49FF-A641-EDE3A69EF35A}" type="presOf" srcId="{6C2D8CE7-4B73-4276-9C4B-05656BC1C479}" destId="{6D39FA7C-2DF2-4FB9-983E-2E1EA53C168A}" srcOrd="0" destOrd="0" presId="urn:microsoft.com/office/officeart/2005/8/layout/radial6#1"/>
    <dgm:cxn modelId="{5479A091-6223-40E6-929B-C1A3090713CA}" type="presOf" srcId="{C184ED25-7BED-4EAB-BFB1-0AF6207590AF}" destId="{54FE867D-43B5-4A90-9FB1-6C122DCE9D43}" srcOrd="0" destOrd="0" presId="urn:microsoft.com/office/officeart/2005/8/layout/radial6#1"/>
    <dgm:cxn modelId="{1C14AB28-2175-4648-88FB-312B04806961}" srcId="{C184ED25-7BED-4EAB-BFB1-0AF6207590AF}" destId="{D212B979-6525-45FD-86E7-2B2957DE987C}" srcOrd="1" destOrd="0" parTransId="{66DBEFE3-14C9-4A7E-B311-2FA8BAC39FA8}" sibTransId="{16A416E8-C55B-48AD-9DE6-C005B9D6F026}"/>
    <dgm:cxn modelId="{E7791132-65C1-4A54-9C96-6E212C5E90D6}" srcId="{589190A8-1D75-4EA0-A687-5BA569359A96}" destId="{C260BB5D-21BD-4E8E-BC1A-E0EF63946B4D}" srcOrd="1" destOrd="0" parTransId="{DA943FB7-26E8-47FD-8792-89B5C5855B9A}" sibTransId="{0D74381D-A1B8-47EE-8889-B15B0CA4E650}"/>
    <dgm:cxn modelId="{17316B40-6E49-43A2-863C-D90DF45B9058}" type="presOf" srcId="{C260BB5D-21BD-4E8E-BC1A-E0EF63946B4D}" destId="{F0A318F7-C47B-4D24-9929-F28E394FCEEF}" srcOrd="0" destOrd="0" presId="urn:microsoft.com/office/officeart/2005/8/layout/radial6#1"/>
    <dgm:cxn modelId="{FB9FCE0E-DCF4-45B5-8C0B-F01F8C39AC3B}" type="presOf" srcId="{589190A8-1D75-4EA0-A687-5BA569359A96}" destId="{542FDEED-7342-442C-8CF6-D45C1BA5FD31}" srcOrd="0" destOrd="0" presId="urn:microsoft.com/office/officeart/2005/8/layout/radial6#1"/>
    <dgm:cxn modelId="{1590E27B-DA36-465B-BFCC-B367CD006EFE}" srcId="{589190A8-1D75-4EA0-A687-5BA569359A96}" destId="{3509ED64-E9B0-47DC-8F5D-AD4C6FF9F7AE}" srcOrd="3" destOrd="0" parTransId="{938E90D5-26CF-45F7-9AF8-FF55E58DA4A0}" sibTransId="{9DECC509-9E88-42C3-B016-00DFE48023FE}"/>
    <dgm:cxn modelId="{FE0FB07D-376C-4701-938C-1946F26E8FF5}" type="presOf" srcId="{9DECC509-9E88-42C3-B016-00DFE48023FE}" destId="{99132052-E869-4070-A58E-7F8B81BE9579}" srcOrd="0" destOrd="0" presId="urn:microsoft.com/office/officeart/2005/8/layout/radial6#1"/>
    <dgm:cxn modelId="{096E4570-6258-44E7-8B1F-5F9DD28D8685}" type="presOf" srcId="{0D74381D-A1B8-47EE-8889-B15B0CA4E650}" destId="{3F4B1BD7-467B-4709-A5A5-344A65258572}" srcOrd="0" destOrd="0" presId="urn:microsoft.com/office/officeart/2005/8/layout/radial6#1"/>
    <dgm:cxn modelId="{F55AD27A-0B80-4DEF-8477-24D2602CCD5B}" type="presParOf" srcId="{54FE867D-43B5-4A90-9FB1-6C122DCE9D43}" destId="{542FDEED-7342-442C-8CF6-D45C1BA5FD31}" srcOrd="0" destOrd="0" presId="urn:microsoft.com/office/officeart/2005/8/layout/radial6#1"/>
    <dgm:cxn modelId="{E4A37346-7CCC-4F95-BC2F-59A9A604B4E7}" type="presParOf" srcId="{54FE867D-43B5-4A90-9FB1-6C122DCE9D43}" destId="{6D39FA7C-2DF2-4FB9-983E-2E1EA53C168A}" srcOrd="1" destOrd="0" presId="urn:microsoft.com/office/officeart/2005/8/layout/radial6#1"/>
    <dgm:cxn modelId="{71C7890B-4C32-4847-8500-1619D0200743}" type="presParOf" srcId="{54FE867D-43B5-4A90-9FB1-6C122DCE9D43}" destId="{8D2725E8-B6EA-4271-9F14-A9838CAD337C}" srcOrd="2" destOrd="0" presId="urn:microsoft.com/office/officeart/2005/8/layout/radial6#1"/>
    <dgm:cxn modelId="{0C17C305-44FE-4CF3-8D58-0F71F9A8FD7F}" type="presParOf" srcId="{54FE867D-43B5-4A90-9FB1-6C122DCE9D43}" destId="{50985233-D30A-499A-B802-B5D944A4B6DB}" srcOrd="3" destOrd="0" presId="urn:microsoft.com/office/officeart/2005/8/layout/radial6#1"/>
    <dgm:cxn modelId="{BF2030F7-A620-4E38-BD75-BD4A19A79E89}" type="presParOf" srcId="{54FE867D-43B5-4A90-9FB1-6C122DCE9D43}" destId="{F0A318F7-C47B-4D24-9929-F28E394FCEEF}" srcOrd="4" destOrd="0" presId="urn:microsoft.com/office/officeart/2005/8/layout/radial6#1"/>
    <dgm:cxn modelId="{18F1A512-99D1-412B-B686-167B53D535B3}" type="presParOf" srcId="{54FE867D-43B5-4A90-9FB1-6C122DCE9D43}" destId="{EDFDA771-F7CD-42AC-9F2D-D9FF2E8C8A88}" srcOrd="5" destOrd="0" presId="urn:microsoft.com/office/officeart/2005/8/layout/radial6#1"/>
    <dgm:cxn modelId="{94D3115D-3C4C-48B5-9B29-9CD582A98B20}" type="presParOf" srcId="{54FE867D-43B5-4A90-9FB1-6C122DCE9D43}" destId="{3F4B1BD7-467B-4709-A5A5-344A65258572}" srcOrd="6" destOrd="0" presId="urn:microsoft.com/office/officeart/2005/8/layout/radial6#1"/>
    <dgm:cxn modelId="{FCD1CB47-0706-475D-82D4-81330AE3DF03}" type="presParOf" srcId="{54FE867D-43B5-4A90-9FB1-6C122DCE9D43}" destId="{FD06760F-4DED-480A-8F8F-796FD79D3A51}" srcOrd="7" destOrd="0" presId="urn:microsoft.com/office/officeart/2005/8/layout/radial6#1"/>
    <dgm:cxn modelId="{BBDC8470-4BF2-4617-AEAF-F5CD9457836F}" type="presParOf" srcId="{54FE867D-43B5-4A90-9FB1-6C122DCE9D43}" destId="{18EA6D05-72FC-4E8B-AF46-EEA3FF8759A4}" srcOrd="8" destOrd="0" presId="urn:microsoft.com/office/officeart/2005/8/layout/radial6#1"/>
    <dgm:cxn modelId="{41A26871-66D1-4E8E-84C7-DE8284FD4255}" type="presParOf" srcId="{54FE867D-43B5-4A90-9FB1-6C122DCE9D43}" destId="{1102ABFF-9EA7-4949-8E5B-0B538EFEBFCD}" srcOrd="9" destOrd="0" presId="urn:microsoft.com/office/officeart/2005/8/layout/radial6#1"/>
    <dgm:cxn modelId="{35EDABD1-49C9-4ACC-8ED8-308933E3196E}" type="presParOf" srcId="{54FE867D-43B5-4A90-9FB1-6C122DCE9D43}" destId="{41866B98-2A1E-4B7D-93E4-D0A733227D42}" srcOrd="10" destOrd="0" presId="urn:microsoft.com/office/officeart/2005/8/layout/radial6#1"/>
    <dgm:cxn modelId="{6686DA5A-8E30-4088-8038-F025E2D45E56}" type="presParOf" srcId="{54FE867D-43B5-4A90-9FB1-6C122DCE9D43}" destId="{F2EFD6A2-E2C6-4786-8B68-5E08B39C83C7}" srcOrd="11" destOrd="0" presId="urn:microsoft.com/office/officeart/2005/8/layout/radial6#1"/>
    <dgm:cxn modelId="{96455F5B-5F92-4627-B297-6D58DC22B482}" type="presParOf" srcId="{54FE867D-43B5-4A90-9FB1-6C122DCE9D43}" destId="{99132052-E869-4070-A58E-7F8B81BE9579}" srcOrd="12" destOrd="0" presId="urn:microsoft.com/office/officeart/2005/8/layout/radial6#1"/>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32052-E869-4070-A58E-7F8B81BE9579}">
      <dsp:nvSpPr>
        <dsp:cNvPr id="0" name=""/>
        <dsp:cNvSpPr/>
      </dsp:nvSpPr>
      <dsp:spPr>
        <a:xfrm>
          <a:off x="1380003" y="273611"/>
          <a:ext cx="1829054" cy="1829054"/>
        </a:xfrm>
        <a:prstGeom prst="blockArc">
          <a:avLst>
            <a:gd name="adj1" fmla="val 10800027"/>
            <a:gd name="adj2" fmla="val 16200016"/>
            <a:gd name="adj3" fmla="val 4637"/>
          </a:avLst>
        </a:prstGeom>
        <a:solidFill>
          <a:srgbClr val="FF3300"/>
        </a:solidFill>
        <a:ln>
          <a:noFill/>
        </a:ln>
        <a:effectLst/>
      </dsp:spPr>
      <dsp:style>
        <a:lnRef idx="0">
          <a:scrgbClr r="0" g="0" b="0"/>
        </a:lnRef>
        <a:fillRef idx="1">
          <a:scrgbClr r="0" g="0" b="0"/>
        </a:fillRef>
        <a:effectRef idx="0">
          <a:scrgbClr r="0" g="0" b="0"/>
        </a:effectRef>
        <a:fontRef idx="minor">
          <a:schemeClr val="lt1"/>
        </a:fontRef>
      </dsp:style>
    </dsp:sp>
    <dsp:sp modelId="{1102ABFF-9EA7-4949-8E5B-0B538EFEBFCD}">
      <dsp:nvSpPr>
        <dsp:cNvPr id="0" name=""/>
        <dsp:cNvSpPr/>
      </dsp:nvSpPr>
      <dsp:spPr>
        <a:xfrm>
          <a:off x="1380003" y="273597"/>
          <a:ext cx="1829054" cy="1829054"/>
        </a:xfrm>
        <a:prstGeom prst="blockArc">
          <a:avLst>
            <a:gd name="adj1" fmla="val 5399984"/>
            <a:gd name="adj2" fmla="val 10799973"/>
            <a:gd name="adj3" fmla="val 4637"/>
          </a:avLst>
        </a:prstGeom>
        <a:solidFill>
          <a:srgbClr val="008000"/>
        </a:soli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3F4B1BD7-467B-4709-A5A5-344A65258572}">
      <dsp:nvSpPr>
        <dsp:cNvPr id="0" name=""/>
        <dsp:cNvSpPr/>
      </dsp:nvSpPr>
      <dsp:spPr>
        <a:xfrm>
          <a:off x="1380003" y="273597"/>
          <a:ext cx="1829054" cy="1829054"/>
        </a:xfrm>
        <a:prstGeom prst="blockArc">
          <a:avLst>
            <a:gd name="adj1" fmla="val 27"/>
            <a:gd name="adj2" fmla="val 5399984"/>
            <a:gd name="adj3" fmla="val 4637"/>
          </a:avLst>
        </a:prstGeom>
        <a:solidFill>
          <a:srgbClr val="008000"/>
        </a:soli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50985233-D30A-499A-B802-B5D944A4B6DB}">
      <dsp:nvSpPr>
        <dsp:cNvPr id="0" name=""/>
        <dsp:cNvSpPr/>
      </dsp:nvSpPr>
      <dsp:spPr>
        <a:xfrm>
          <a:off x="1380003" y="273611"/>
          <a:ext cx="1829054" cy="1829054"/>
        </a:xfrm>
        <a:prstGeom prst="blockArc">
          <a:avLst>
            <a:gd name="adj1" fmla="val 16200016"/>
            <a:gd name="adj2" fmla="val 21599973"/>
            <a:gd name="adj3" fmla="val 4637"/>
          </a:avLst>
        </a:prstGeom>
        <a:solidFill>
          <a:srgbClr val="FF3300"/>
        </a:solidFill>
        <a:ln>
          <a:noFill/>
        </a:ln>
        <a:effectLst/>
      </dsp:spPr>
      <dsp:style>
        <a:lnRef idx="0">
          <a:scrgbClr r="0" g="0" b="0"/>
        </a:lnRef>
        <a:fillRef idx="1">
          <a:scrgbClr r="0" g="0" b="0"/>
        </a:fillRef>
        <a:effectRef idx="0">
          <a:scrgbClr r="0" g="0" b="0"/>
        </a:effectRef>
        <a:fontRef idx="minor">
          <a:schemeClr val="lt1"/>
        </a:fontRef>
      </dsp:style>
    </dsp:sp>
    <dsp:sp modelId="{542FDEED-7342-442C-8CF6-D45C1BA5FD31}">
      <dsp:nvSpPr>
        <dsp:cNvPr id="0" name=""/>
        <dsp:cNvSpPr/>
      </dsp:nvSpPr>
      <dsp:spPr>
        <a:xfrm>
          <a:off x="1873804" y="767405"/>
          <a:ext cx="841452" cy="841452"/>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新一代信息技术</a:t>
          </a:r>
          <a:endParaRPr lang="zh-CN" altLang="en-US" sz="1400" b="1" kern="1200" dirty="0"/>
        </a:p>
      </dsp:txBody>
      <dsp:txXfrm>
        <a:off x="1997032" y="890633"/>
        <a:ext cx="594996" cy="594996"/>
      </dsp:txXfrm>
    </dsp:sp>
    <dsp:sp modelId="{6D39FA7C-2DF2-4FB9-983E-2E1EA53C168A}">
      <dsp:nvSpPr>
        <dsp:cNvPr id="0" name=""/>
        <dsp:cNvSpPr/>
      </dsp:nvSpPr>
      <dsp:spPr>
        <a:xfrm>
          <a:off x="2000026" y="307"/>
          <a:ext cx="589017" cy="58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物联网</a:t>
          </a:r>
          <a:endParaRPr lang="zh-CN" altLang="en-US" sz="1400" b="1" kern="1200" dirty="0"/>
        </a:p>
      </dsp:txBody>
      <dsp:txXfrm>
        <a:off x="2086286" y="86567"/>
        <a:ext cx="416497" cy="416497"/>
      </dsp:txXfrm>
    </dsp:sp>
    <dsp:sp modelId="{F0A318F7-C47B-4D24-9929-F28E394FCEEF}">
      <dsp:nvSpPr>
        <dsp:cNvPr id="0" name=""/>
        <dsp:cNvSpPr/>
      </dsp:nvSpPr>
      <dsp:spPr>
        <a:xfrm>
          <a:off x="2893344" y="893623"/>
          <a:ext cx="589017" cy="58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云计算</a:t>
          </a:r>
          <a:endParaRPr lang="zh-CN" altLang="en-US" sz="1400" b="1" kern="1200" dirty="0"/>
        </a:p>
      </dsp:txBody>
      <dsp:txXfrm>
        <a:off x="2979604" y="979883"/>
        <a:ext cx="416497" cy="416497"/>
      </dsp:txXfrm>
    </dsp:sp>
    <dsp:sp modelId="{FD06760F-4DED-480A-8F8F-796FD79D3A51}">
      <dsp:nvSpPr>
        <dsp:cNvPr id="0" name=""/>
        <dsp:cNvSpPr/>
      </dsp:nvSpPr>
      <dsp:spPr>
        <a:xfrm>
          <a:off x="2000026" y="1786939"/>
          <a:ext cx="589017" cy="58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大数据</a:t>
          </a:r>
          <a:endParaRPr lang="zh-CN" altLang="en-US" sz="1400" b="1" kern="1200" dirty="0"/>
        </a:p>
      </dsp:txBody>
      <dsp:txXfrm>
        <a:off x="2086286" y="1873199"/>
        <a:ext cx="416497" cy="416497"/>
      </dsp:txXfrm>
    </dsp:sp>
    <dsp:sp modelId="{41866B98-2A1E-4B7D-93E4-D0A733227D42}">
      <dsp:nvSpPr>
        <dsp:cNvPr id="0" name=""/>
        <dsp:cNvSpPr/>
      </dsp:nvSpPr>
      <dsp:spPr>
        <a:xfrm>
          <a:off x="1106699" y="893623"/>
          <a:ext cx="589017" cy="58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人工智能</a:t>
          </a:r>
          <a:endParaRPr lang="zh-CN" altLang="en-US" sz="1400" b="1" kern="1200" dirty="0"/>
        </a:p>
      </dsp:txBody>
      <dsp:txXfrm>
        <a:off x="1192959" y="979883"/>
        <a:ext cx="416497" cy="416497"/>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63492"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8EFC3DDB-6F8F-4565-9FB8-095F93F62E89}" type="slidenum">
              <a:rPr lang="en-US"/>
              <a:pPr>
                <a:defRPr/>
              </a:pPr>
              <a:t>‹#›</a:t>
            </a:fld>
            <a:endParaRPr lang="en-US"/>
          </a:p>
        </p:txBody>
      </p:sp>
    </p:spTree>
    <p:extLst>
      <p:ext uri="{BB962C8B-B14F-4D97-AF65-F5344CB8AC3E}">
        <p14:creationId xmlns:p14="http://schemas.microsoft.com/office/powerpoint/2010/main" val="266430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zh-CN" altLang="en-US" dirty="0" smtClean="0"/>
              <a:t>模拟信号是指用连续变化的物理量表示的信息，其信号的幅度，或频率，或相位随时间作连续变化，或在一段连续的时间间隔内，其代表信息的特征量可以在任意瞬间呈现为任意数值的信号。</a:t>
            </a:r>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8</a:t>
            </a:fld>
            <a:endParaRPr lang="en-US"/>
          </a:p>
        </p:txBody>
      </p:sp>
    </p:spTree>
    <p:extLst>
      <p:ext uri="{BB962C8B-B14F-4D97-AF65-F5344CB8AC3E}">
        <p14:creationId xmlns:p14="http://schemas.microsoft.com/office/powerpoint/2010/main" val="220847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zh-CN" altLang="en-US" dirty="0" smtClean="0"/>
              <a:t>模拟信号是指用连续变化的物理量表示的信息，其信号的幅度，或频率，或相位随时间作连续变化，或在一段连续的时间间隔内，其代表信息的特征量可以在任意瞬间呈现为任意数值的信号。</a:t>
            </a:r>
            <a:endParaRPr lang="en-US" altLang="zh-CN" dirty="0" smtClean="0"/>
          </a:p>
          <a:p>
            <a:r>
              <a:rPr lang="zh-CN" altLang="en-US" dirty="0" smtClean="0"/>
              <a:t>数字信号，是指自变量是离散的、因变量也是离散的信号，这种信号的自变量用整数表示，因变量用有限数字中的一个数字来表示。在计算机中，数字信号的大小常用有限位的二进制数表示。</a:t>
            </a:r>
          </a:p>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9</a:t>
            </a:fld>
            <a:endParaRPr lang="en-US"/>
          </a:p>
        </p:txBody>
      </p:sp>
    </p:spTree>
    <p:extLst>
      <p:ext uri="{BB962C8B-B14F-4D97-AF65-F5344CB8AC3E}">
        <p14:creationId xmlns:p14="http://schemas.microsoft.com/office/powerpoint/2010/main" val="280211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68350"/>
            <a:ext cx="5114925" cy="3836988"/>
          </a:xfrm>
        </p:spPr>
      </p:sp>
      <p:sp>
        <p:nvSpPr>
          <p:cNvPr id="64515" name="Rectangle 3"/>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zh-CN" altLang="en-US" sz="800" smtClean="0">
                <a:solidFill>
                  <a:srgbClr val="000066"/>
                </a:solidFill>
                <a:latin typeface="黑体" pitchFamily="49" charset="-122"/>
                <a:ea typeface="黑体" pitchFamily="49" charset="-122"/>
              </a:rPr>
              <a:t>指通过信息传感设备，按照约定的协议，把任何物品与互联网连接起来，进行信息交换和通讯，以实现智能化识别、定位、跟踪、监控和管理的一种网络。它是在互联网基础上延伸和扩展的网络。</a:t>
            </a:r>
            <a:r>
              <a:rPr lang="zh-CN" altLang="en-US" sz="600" smtClean="0">
                <a:solidFill>
                  <a:srgbClr val="FF0000"/>
                </a:solidFill>
                <a:latin typeface="华文细黑" pitchFamily="2" charset="-122"/>
                <a:ea typeface="华文细黑" pitchFamily="2" charset="-122"/>
              </a:rPr>
              <a:t>（</a:t>
            </a:r>
            <a:r>
              <a:rPr lang="en-US" altLang="zh-CN" sz="600" smtClean="0">
                <a:solidFill>
                  <a:srgbClr val="FF0000"/>
                </a:solidFill>
                <a:latin typeface="华文细黑" pitchFamily="2" charset="-122"/>
                <a:ea typeface="华文细黑" pitchFamily="2" charset="-122"/>
              </a:rPr>
              <a:t>2010</a:t>
            </a:r>
            <a:r>
              <a:rPr lang="zh-CN" altLang="en-US" sz="600" smtClean="0">
                <a:solidFill>
                  <a:srgbClr val="FF0000"/>
                </a:solidFill>
                <a:latin typeface="华文细黑" pitchFamily="2" charset="-122"/>
                <a:ea typeface="华文细黑" pitchFamily="2" charset="-122"/>
              </a:rPr>
              <a:t>年 温家宝总理政府工作报告）</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992188" y="768350"/>
            <a:ext cx="5114925" cy="3835400"/>
          </a:xfrm>
        </p:spPr>
      </p:sp>
      <p:sp>
        <p:nvSpPr>
          <p:cNvPr id="63491" name="备注占位符 2"/>
          <p:cNvSpPr>
            <a:spLocks noGrp="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96" tIns="51199" rIns="102396" bIns="51199" anchor="t"/>
          <a:lstStyle/>
          <a:p>
            <a:r>
              <a:rPr lang="zh-CN" altLang="en-US" smtClean="0">
                <a:ea typeface="黑体" pitchFamily="49" charset="-122"/>
              </a:rPr>
              <a:t>物联网带来海量信息处理，需要大量的计算能力，</a:t>
            </a:r>
          </a:p>
        </p:txBody>
      </p:sp>
      <p:sp>
        <p:nvSpPr>
          <p:cNvPr id="63492" name="灯片编号占位符 3"/>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96" tIns="51199" rIns="102396" bIns="51199" anchor="b"/>
          <a:lstStyle>
            <a:lvl1pPr defTabSz="946150" eaLnBrk="0" hangingPunct="0">
              <a:spcBef>
                <a:spcPct val="30000"/>
              </a:spcBef>
              <a:defRPr sz="1200">
                <a:solidFill>
                  <a:schemeClr val="tx1"/>
                </a:solidFill>
                <a:latin typeface="Times New Roman" pitchFamily="18" charset="0"/>
                <a:ea typeface="宋体" pitchFamily="2" charset="-122"/>
              </a:defRPr>
            </a:lvl1pPr>
            <a:lvl2pPr marL="742950" indent="-285750" defTabSz="946150" eaLnBrk="0" hangingPunct="0">
              <a:spcBef>
                <a:spcPct val="30000"/>
              </a:spcBef>
              <a:defRPr sz="1200">
                <a:solidFill>
                  <a:schemeClr val="tx1"/>
                </a:solidFill>
                <a:latin typeface="Times New Roman" pitchFamily="18" charset="0"/>
                <a:ea typeface="宋体" pitchFamily="2" charset="-122"/>
              </a:defRPr>
            </a:lvl2pPr>
            <a:lvl3pPr marL="1143000" indent="-228600" defTabSz="946150" eaLnBrk="0" hangingPunct="0">
              <a:spcBef>
                <a:spcPct val="30000"/>
              </a:spcBef>
              <a:defRPr sz="1200">
                <a:solidFill>
                  <a:schemeClr val="tx1"/>
                </a:solidFill>
                <a:latin typeface="Times New Roman" pitchFamily="18" charset="0"/>
                <a:ea typeface="宋体" pitchFamily="2" charset="-122"/>
              </a:defRPr>
            </a:lvl3pPr>
            <a:lvl4pPr marL="1600200" indent="-228600" defTabSz="946150" eaLnBrk="0" hangingPunct="0">
              <a:spcBef>
                <a:spcPct val="30000"/>
              </a:spcBef>
              <a:defRPr sz="1200">
                <a:solidFill>
                  <a:schemeClr val="tx1"/>
                </a:solidFill>
                <a:latin typeface="Times New Roman" pitchFamily="18" charset="0"/>
                <a:ea typeface="宋体" pitchFamily="2" charset="-122"/>
              </a:defRPr>
            </a:lvl4pPr>
            <a:lvl5pPr marL="2057400" indent="-228600" defTabSz="946150" eaLnBrk="0" hangingPunct="0">
              <a:spcBef>
                <a:spcPct val="30000"/>
              </a:spcBef>
              <a:defRPr sz="1200">
                <a:solidFill>
                  <a:schemeClr val="tx1"/>
                </a:solidFill>
                <a:latin typeface="Times New Roman" pitchFamily="18" charset="0"/>
                <a:ea typeface="宋体" pitchFamily="2" charset="-122"/>
              </a:defRPr>
            </a:lvl5pPr>
            <a:lvl6pPr marL="2514600" indent="-228600" defTabSz="94615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defTabSz="94615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defTabSz="94615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defTabSz="94615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algn="r">
              <a:spcBef>
                <a:spcPct val="0"/>
              </a:spcBef>
            </a:pPr>
            <a:fld id="{08C5EAA5-B660-4960-8DAF-07F47B9D5AF1}" type="slidenum">
              <a:rPr lang="zh-CN" altLang="en-US" sz="1300">
                <a:latin typeface="Arial" pitchFamily="34" charset="0"/>
              </a:rPr>
              <a:pPr algn="r">
                <a:spcBef>
                  <a:spcPct val="0"/>
                </a:spcBef>
              </a:pPr>
              <a:t>44</a:t>
            </a:fld>
            <a:endParaRPr lang="en-US" altLang="zh-CN" sz="1300">
              <a:latin typeface="Arial" pitchFamily="34"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98937121-B518-4F64-8D3D-CE18D5484738}" type="slidenum">
              <a:rPr lang="en-US"/>
              <a:pPr>
                <a:defRPr/>
              </a:pPr>
              <a:t>‹#›</a:t>
            </a:fld>
            <a:endParaRPr lang="en-US"/>
          </a:p>
        </p:txBody>
      </p:sp>
    </p:spTree>
    <p:extLst>
      <p:ext uri="{BB962C8B-B14F-4D97-AF65-F5344CB8AC3E}">
        <p14:creationId xmlns:p14="http://schemas.microsoft.com/office/powerpoint/2010/main" val="258163834"/>
      </p:ext>
    </p:extLst>
  </p:cSld>
  <p:clrMapOvr>
    <a:masterClrMapping/>
  </p:clrMapOvr>
  <p:transition spd="med">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0D9AD058-AD48-4540-93FD-CA83E3CFF0CF}" type="slidenum">
              <a:rPr lang="en-US"/>
              <a:pPr>
                <a:defRPr/>
              </a:pPr>
              <a:t>‹#›</a:t>
            </a:fld>
            <a:endParaRPr lang="en-US"/>
          </a:p>
        </p:txBody>
      </p:sp>
    </p:spTree>
    <p:extLst>
      <p:ext uri="{BB962C8B-B14F-4D97-AF65-F5344CB8AC3E}">
        <p14:creationId xmlns:p14="http://schemas.microsoft.com/office/powerpoint/2010/main" val="3734590425"/>
      </p:ext>
    </p:extLst>
  </p:cSld>
  <p:clrMapOvr>
    <a:masterClrMapping/>
  </p:clrMapOvr>
  <p:transition spd="med">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A2D290C2-F5D5-479D-82A6-586D251E2B34}" type="slidenum">
              <a:rPr lang="en-US"/>
              <a:pPr>
                <a:defRPr/>
              </a:pPr>
              <a:t>‹#›</a:t>
            </a:fld>
            <a:endParaRPr lang="en-US"/>
          </a:p>
        </p:txBody>
      </p:sp>
    </p:spTree>
    <p:extLst>
      <p:ext uri="{BB962C8B-B14F-4D97-AF65-F5344CB8AC3E}">
        <p14:creationId xmlns:p14="http://schemas.microsoft.com/office/powerpoint/2010/main" val="2395800369"/>
      </p:ext>
    </p:extLst>
  </p:cSld>
  <p:clrMapOvr>
    <a:masterClrMapping/>
  </p:clrMapOvr>
  <p:transition spd="med">
    <p:diamon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83C7F63E-0BF9-4529-825C-D585DF595CCA}" type="slidenum">
              <a:rPr lang="en-US"/>
              <a:pPr>
                <a:defRPr/>
              </a:pPr>
              <a:t>‹#›</a:t>
            </a:fld>
            <a:endParaRPr lang="en-US"/>
          </a:p>
        </p:txBody>
      </p:sp>
    </p:spTree>
    <p:extLst>
      <p:ext uri="{BB962C8B-B14F-4D97-AF65-F5344CB8AC3E}">
        <p14:creationId xmlns:p14="http://schemas.microsoft.com/office/powerpoint/2010/main" val="1879519653"/>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E571E082-43F8-4F30-9C8C-45C7B9D41DDF}" type="slidenum">
              <a:rPr lang="en-US" altLang="zh-CN"/>
              <a:pPr>
                <a:defRPr/>
              </a:pPr>
              <a:t>‹#›</a:t>
            </a:fld>
            <a:endParaRPr lang="en-US" altLang="zh-CN"/>
          </a:p>
        </p:txBody>
      </p:sp>
    </p:spTree>
    <p:extLst>
      <p:ext uri="{BB962C8B-B14F-4D97-AF65-F5344CB8AC3E}">
        <p14:creationId xmlns:p14="http://schemas.microsoft.com/office/powerpoint/2010/main" val="17350795"/>
      </p:ext>
    </p:extLst>
  </p:cSld>
  <p:clrMapOvr>
    <a:masterClrMapping/>
  </p:clrMapOvr>
  <p:transition spd="med">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304801"/>
            <a:ext cx="8515672" cy="531912"/>
          </a:xfrm>
        </p:spPr>
        <p:txBody>
          <a:bodyPr/>
          <a:lstStyle>
            <a:lvl1pPr>
              <a:defRPr sz="3600">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81000" y="1124745"/>
            <a:ext cx="8458200" cy="5276056"/>
          </a:xfrm>
        </p:spPr>
        <p:txBody>
          <a:bodyPr/>
          <a:lstStyle>
            <a:lvl2pPr>
              <a:defRPr>
                <a:latin typeface="楷体" panose="02010609060101010101" pitchFamily="49" charset="-122"/>
                <a:ea typeface="楷体" panose="02010609060101010101" pitchFamily="49" charset="-122"/>
              </a:defRPr>
            </a:lvl2pPr>
            <a:lvl3pPr>
              <a:defRPr>
                <a:latin typeface="楷体" panose="02010609060101010101" pitchFamily="49" charset="-122"/>
                <a:ea typeface="楷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EBA1D180-AAAF-406D-8BCF-93A2493E515B}" type="slidenum">
              <a:rPr lang="en-US"/>
              <a:pPr>
                <a:defRPr/>
              </a:pPr>
              <a:t>‹#›</a:t>
            </a:fld>
            <a:endParaRPr lang="en-US"/>
          </a:p>
        </p:txBody>
      </p:sp>
    </p:spTree>
    <p:extLst>
      <p:ext uri="{BB962C8B-B14F-4D97-AF65-F5344CB8AC3E}">
        <p14:creationId xmlns:p14="http://schemas.microsoft.com/office/powerpoint/2010/main" val="2391449808"/>
      </p:ext>
    </p:extLst>
  </p:cSld>
  <p:clrMapOvr>
    <a:masterClrMapping/>
  </p:clrMapOvr>
  <p:transition spd="med">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455AB4B-0A82-47A1-A31D-37270F55305B}" type="slidenum">
              <a:rPr lang="en-US"/>
              <a:pPr>
                <a:defRPr/>
              </a:pPr>
              <a:t>‹#›</a:t>
            </a:fld>
            <a:endParaRPr lang="en-US"/>
          </a:p>
        </p:txBody>
      </p:sp>
    </p:spTree>
    <p:extLst>
      <p:ext uri="{BB962C8B-B14F-4D97-AF65-F5344CB8AC3E}">
        <p14:creationId xmlns:p14="http://schemas.microsoft.com/office/powerpoint/2010/main" val="3046723224"/>
      </p:ext>
    </p:extLst>
  </p:cSld>
  <p:clrMapOvr>
    <a:masterClrMapping/>
  </p:clrMapOvr>
  <p:transition spd="med">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0C8ED97-7872-4435-902B-A6761692D25D}" type="slidenum">
              <a:rPr lang="en-US"/>
              <a:pPr>
                <a:defRPr/>
              </a:pPr>
              <a:t>‹#›</a:t>
            </a:fld>
            <a:endParaRPr lang="en-US"/>
          </a:p>
        </p:txBody>
      </p:sp>
    </p:spTree>
    <p:extLst>
      <p:ext uri="{BB962C8B-B14F-4D97-AF65-F5344CB8AC3E}">
        <p14:creationId xmlns:p14="http://schemas.microsoft.com/office/powerpoint/2010/main" val="4292197503"/>
      </p:ext>
    </p:extLst>
  </p:cSld>
  <p:clrMapOvr>
    <a:masterClrMapping/>
  </p:clrMapOvr>
  <p:transition spd="med">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2C242A8F-CEBD-4BF6-83D3-0668A973EF22}" type="slidenum">
              <a:rPr lang="en-US"/>
              <a:pPr>
                <a:defRPr/>
              </a:pPr>
              <a:t>‹#›</a:t>
            </a:fld>
            <a:endParaRPr lang="en-US"/>
          </a:p>
        </p:txBody>
      </p:sp>
    </p:spTree>
    <p:extLst>
      <p:ext uri="{BB962C8B-B14F-4D97-AF65-F5344CB8AC3E}">
        <p14:creationId xmlns:p14="http://schemas.microsoft.com/office/powerpoint/2010/main" val="1138393726"/>
      </p:ext>
    </p:extLst>
  </p:cSld>
  <p:clrMapOvr>
    <a:masterClrMapping/>
  </p:clrMapOvr>
  <p:transition spd="med">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11567838-45C1-4081-AD4D-E50202B1510C}" type="slidenum">
              <a:rPr lang="en-US"/>
              <a:pPr>
                <a:defRPr/>
              </a:pPr>
              <a:t>‹#›</a:t>
            </a:fld>
            <a:endParaRPr lang="en-US"/>
          </a:p>
        </p:txBody>
      </p:sp>
      <p:sp>
        <p:nvSpPr>
          <p:cNvPr id="4" name="Rectangle 3"/>
          <p:cNvSpPr>
            <a:spLocks noGrp="1" noChangeArrowheads="1"/>
          </p:cNvSpPr>
          <p:nvPr>
            <p:ph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42831329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2D5720DD-DDF5-40B7-A6B1-23246C701E87}" type="slidenum">
              <a:rPr lang="en-US"/>
              <a:pPr>
                <a:defRPr/>
              </a:pPr>
              <a:t>‹#›</a:t>
            </a:fld>
            <a:endParaRPr lang="en-US"/>
          </a:p>
        </p:txBody>
      </p:sp>
      <p:sp>
        <p:nvSpPr>
          <p:cNvPr id="3" name="Rectangle 2"/>
          <p:cNvSpPr>
            <a:spLocks noGrp="1" noChangeArrowheads="1"/>
          </p:cNvSpPr>
          <p:nvPr>
            <p:ph type="title"/>
          </p:nvPr>
        </p:nvSpPr>
        <p:spPr bwMode="auto">
          <a:xfrm>
            <a:off x="457200" y="232569"/>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4" name="Rectangle 3"/>
          <p:cNvSpPr>
            <a:spLocks noGrp="1" noChangeArrowheads="1"/>
          </p:cNvSpPr>
          <p:nvPr>
            <p:ph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2129424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3444D9FE-AB8E-4AE9-B8AA-3606285B8CC5}" type="slidenum">
              <a:rPr lang="en-US"/>
              <a:pPr>
                <a:defRPr/>
              </a:pPr>
              <a:t>‹#›</a:t>
            </a:fld>
            <a:endParaRPr lang="en-US"/>
          </a:p>
        </p:txBody>
      </p:sp>
    </p:spTree>
    <p:extLst>
      <p:ext uri="{BB962C8B-B14F-4D97-AF65-F5344CB8AC3E}">
        <p14:creationId xmlns:p14="http://schemas.microsoft.com/office/powerpoint/2010/main" val="28469632"/>
      </p:ext>
    </p:extLst>
  </p:cSld>
  <p:clrMapOvr>
    <a:masterClrMapping/>
  </p:clrMapOvr>
  <p:transition spd="med">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AEFB6DA8-2DE4-4A18-AEFA-7445F9C37FAD}" type="slidenum">
              <a:rPr lang="en-US"/>
              <a:pPr>
                <a:defRPr/>
              </a:pPr>
              <a:t>‹#›</a:t>
            </a:fld>
            <a:endParaRPr lang="en-US"/>
          </a:p>
        </p:txBody>
      </p:sp>
    </p:spTree>
    <p:extLst>
      <p:ext uri="{BB962C8B-B14F-4D97-AF65-F5344CB8AC3E}">
        <p14:creationId xmlns:p14="http://schemas.microsoft.com/office/powerpoint/2010/main" val="2830793583"/>
      </p:ext>
    </p:extLst>
  </p:cSld>
  <p:clrMapOvr>
    <a:masterClrMapping/>
  </p:clrMapOvr>
  <p:transition spd="med">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Rectangle 9"/>
          <p:cNvSpPr>
            <a:spLocks noChangeArrowheads="1"/>
          </p:cNvSpPr>
          <p:nvPr userDrawn="1"/>
        </p:nvSpPr>
        <p:spPr bwMode="auto">
          <a:xfrm>
            <a:off x="0" y="6655594"/>
            <a:ext cx="9144000" cy="202406"/>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67592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9" name="Rectangle 3"/>
          <p:cNvSpPr>
            <a:spLocks noGrp="1" noChangeArrowheads="1"/>
          </p:cNvSpPr>
          <p:nvPr>
            <p:ph type="body" idx="1"/>
          </p:nvPr>
        </p:nvSpPr>
        <p:spPr bwMode="auto">
          <a:xfrm>
            <a:off x="381000" y="1268761"/>
            <a:ext cx="8458200" cy="513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dirty="0" smtClean="0"/>
              <a:t>   桂小林 </a:t>
            </a:r>
            <a:fld id="{57E966BB-B92C-4DC3-A001-FDBEAC19CC92}" type="slidenum">
              <a:rPr lang="en-US" smtClean="0"/>
              <a:pPr>
                <a:defRPr/>
              </a:pPr>
              <a:t>‹#›</a:t>
            </a:fld>
            <a:endParaRPr lang="en-US" dirty="0"/>
          </a:p>
        </p:txBody>
      </p:sp>
      <p:sp>
        <p:nvSpPr>
          <p:cNvPr id="2" name="矩形 1"/>
          <p:cNvSpPr/>
          <p:nvPr userDrawn="1"/>
        </p:nvSpPr>
        <p:spPr>
          <a:xfrm>
            <a:off x="8151421" y="0"/>
            <a:ext cx="1031052" cy="261610"/>
          </a:xfrm>
          <a:prstGeom prst="rect">
            <a:avLst/>
          </a:prstGeom>
          <a:noFill/>
        </p:spPr>
        <p:txBody>
          <a:bodyPr wrap="none" lIns="91440" tIns="45720" rIns="91440" bIns="45720">
            <a:spAutoFit/>
          </a:bodyPr>
          <a:lstStyle/>
          <a:p>
            <a:pPr algn="ctr"/>
            <a:r>
              <a:rPr lang="zh-CN" altLang="en-US" sz="11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西安交通大学</a:t>
            </a:r>
            <a:endParaRPr lang="zh-CN" altLang="en-US" sz="11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Lst>
  <p:transition spd="med">
    <p:diamond/>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slideLayout" Target="../slideLayouts/slideLayout13.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7.tmp"/><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images.google.cn/imgres?imgurl=http://photocdn.sohu.com/20061025/Img246004108.jpg&amp;imgrefurl=http://sports.sohu.com/20061025/n246004098.shtml&amp;usg=__5xnU5NvXr0l8HzEphG83gyJ5amw=&amp;h=260&amp;w=370&amp;sz=4&amp;hl=zh-CN&amp;start=8&amp;um=1&amp;tbnid=tvvATIJ0nyNq4M:&amp;tbnh=86&amp;tbnw=122&amp;prev=/images?q=%E6%97%A5%E6%9C%AC%E5%9B%BD%E6%97%97&amp;hl=zh-CN&amp;rlz=1G1GGLQ_ZH-CNCN338&amp;um=1&amp;newwindow=1" TargetMode="External"/><Relationship Id="rId5" Type="http://schemas.openxmlformats.org/officeDocument/2006/relationships/image" Target="../media/image24.png"/><Relationship Id="rId10" Type="http://schemas.openxmlformats.org/officeDocument/2006/relationships/hyperlink" Target="http://images.google.cn/imgres?imgurl=http://a2.att.hudong.com/68/87/01200000000481113748700857868.jpg&amp;imgrefurl=http://tupian.hudong.com/a2_68_87_01200000000481113748700857868_jpg.html&amp;usg=__jCXUdgcWeOsM0NO0yjNZYcU0sMw=&amp;h=432&amp;w=640&amp;sz=145&amp;hl=zh-CN&amp;start=7&amp;um=1&amp;tbnid=8DLTY0rAakwC3M:&amp;tbnh=92&amp;tbnw=137&amp;prev=/images?q=%E7%BE%8E%E5%9B%BD%E5%9B%BD%E6%97%97&amp;hl=zh-CN&amp;rlz=1G1GGLQ_ZH-CNCN338&amp;um=1&amp;newwindow=1" TargetMode="External"/><Relationship Id="rId4" Type="http://schemas.openxmlformats.org/officeDocument/2006/relationships/image" Target="../media/image23.png"/><Relationship Id="rId9" Type="http://schemas.openxmlformats.org/officeDocument/2006/relationships/hyperlink" Target="http://images.google.cn/imgres?imgurl=http://blog.cfan.com.cn/attachments/2008/03/563130_200803151751171.jpg&amp;imgrefurl=http://blog.cfan.com.cn/html/30/563130-289063.html&amp;usg=__oziUKcuAaYMCwXyfwJpBfTkyLmI=&amp;h=397&amp;w=537&amp;sz=39&amp;hl=zh-CN&amp;start=2&amp;um=1&amp;tbnid=AF-bjtV5th_5tM:&amp;tbnh=98&amp;tbnw=132&amp;prev=/images?q=%E4%B8%AD%E5%9B%BD%E5%9B%BD%E6%97%97&amp;hl=zh-CN&amp;rlz=1G1GGLQ_ZH-CNCN338&amp;um=1&amp;newwindow=1"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hyperlink" Target="http://images.google.cn/imgres?imgurl=http://jdhb.xjetc.gov.cn/UploadFiles/20060122080706747.jpg&amp;imgrefurl=http://jdhb.xjetc.gov.cn/ShowArticle.asp?ArticleID=671&amp;h=674&amp;w=567&amp;sz=135&amp;hl=zh-CN&amp;start=7&amp;tbnid=n3zK6CIkxemzWM:&amp;tbnh=138&amp;tbnw=116&amp;prev=/images?q=%E7%8E%AF%E5%A2%83%E7%9B%91%E6%B5%8B&amp;gbv=2&amp;ndsp=20&amp;complete=1&amp;hl=zh-CN&amp;newwindow=1&amp;sa=N" TargetMode="External"/><Relationship Id="rId12"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35838;&#31243;&#35814;&#24773;3&#26550;&#26725;&#26426;.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slideLayout" Target="../slideLayouts/slideLayout7.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 Type="http://schemas.openxmlformats.org/officeDocument/2006/relationships/tags" Target="../tags/tag38.xml"/><Relationship Id="rId16" Type="http://schemas.openxmlformats.org/officeDocument/2006/relationships/tags" Target="../tags/tag52.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19" Type="http://schemas.openxmlformats.org/officeDocument/2006/relationships/image" Target="../media/image7.tmp"/><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7.jpe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7.tmp"/><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636892-A4E1-42C6-ACCB-CF14868D03A9}"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9D090101-9F17-48A6-BCC7-5D17EE76AFCE}"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111116" y="1933514"/>
            <a:ext cx="8856983" cy="1927534"/>
            <a:chOff x="0" y="0"/>
            <a:chExt cx="4904" cy="1045"/>
          </a:xfrm>
        </p:grpSpPr>
        <p:pic>
          <p:nvPicPr>
            <p:cNvPr id="205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zh-CN" altLang="en-US" sz="7200" b="1" dirty="0" smtClean="0">
                  <a:effectLst>
                    <a:outerShdw blurRad="38100" dist="38100" dir="2700000" algn="tl">
                      <a:srgbClr val="C0C0C0"/>
                    </a:outerShdw>
                  </a:effectLst>
                  <a:ea typeface="幼圆" pitchFamily="49" charset="-122"/>
                </a:rPr>
                <a:t>物联技术导论</a:t>
              </a:r>
              <a:endParaRPr lang="en-US" altLang="zh-CN" sz="7200" b="1" dirty="0" smtClean="0">
                <a:effectLst>
                  <a:outerShdw blurRad="38100" dist="38100" dir="2700000" algn="tl">
                    <a:srgbClr val="C0C0C0"/>
                  </a:outerShdw>
                </a:effectLst>
                <a:ea typeface="幼圆" pitchFamily="49" charset="-122"/>
              </a:endParaRPr>
            </a:p>
            <a:p>
              <a:pPr algn="ctr">
                <a:defRPr/>
              </a:pPr>
              <a:r>
                <a:rPr lang="zh-CN" altLang="en-US" sz="4000" b="1" dirty="0" smtClean="0">
                  <a:solidFill>
                    <a:srgbClr val="FFFF66"/>
                  </a:solidFill>
                  <a:effectLst>
                    <a:outerShdw blurRad="38100" dist="38100" dir="2700000" algn="tl">
                      <a:srgbClr val="C0C0C0"/>
                    </a:outerShdw>
                  </a:effectLst>
                  <a:ea typeface="幼圆" pitchFamily="49" charset="-122"/>
                </a:rPr>
                <a:t>（第</a:t>
              </a:r>
              <a:r>
                <a:rPr lang="en-US" altLang="zh-CN" sz="4000" b="1" dirty="0" smtClean="0">
                  <a:solidFill>
                    <a:srgbClr val="FFFF66"/>
                  </a:solidFill>
                  <a:effectLst>
                    <a:outerShdw blurRad="38100" dist="38100" dir="2700000" algn="tl">
                      <a:srgbClr val="C0C0C0"/>
                    </a:outerShdw>
                  </a:effectLst>
                  <a:ea typeface="幼圆" pitchFamily="49" charset="-122"/>
                </a:rPr>
                <a:t>1</a:t>
              </a:r>
              <a:r>
                <a:rPr lang="zh-CN" altLang="en-US" sz="4000" b="1" dirty="0" smtClean="0">
                  <a:solidFill>
                    <a:srgbClr val="FFFF66"/>
                  </a:solidFill>
                  <a:effectLst>
                    <a:outerShdw blurRad="38100" dist="38100" dir="2700000" algn="tl">
                      <a:srgbClr val="C0C0C0"/>
                    </a:outerShdw>
                  </a:effectLst>
                  <a:ea typeface="幼圆" pitchFamily="49" charset="-122"/>
                </a:rPr>
                <a:t>章 绪论</a:t>
              </a:r>
              <a:r>
                <a:rPr lang="en-US" altLang="zh-CN" sz="4000" b="1" dirty="0" smtClean="0">
                  <a:solidFill>
                    <a:srgbClr val="FFFF66"/>
                  </a:solidFill>
                  <a:effectLst>
                    <a:outerShdw blurRad="38100" dist="38100" dir="2700000" algn="tl">
                      <a:srgbClr val="C0C0C0"/>
                    </a:outerShdw>
                  </a:effectLst>
                  <a:ea typeface="幼圆" pitchFamily="49" charset="-122"/>
                </a:rPr>
                <a:t>-</a:t>
              </a:r>
              <a:r>
                <a:rPr lang="zh-CN" altLang="en-US" sz="4000" b="1" dirty="0" smtClean="0">
                  <a:solidFill>
                    <a:srgbClr val="FFFF66"/>
                  </a:solidFill>
                  <a:effectLst>
                    <a:outerShdw blurRad="38100" dist="38100" dir="2700000" algn="tl">
                      <a:srgbClr val="C0C0C0"/>
                    </a:outerShdw>
                  </a:effectLst>
                  <a:ea typeface="幼圆" pitchFamily="49" charset="-122"/>
                </a:rPr>
                <a:t>概念与发展）</a:t>
              </a:r>
              <a:endParaRPr lang="zh-CN" altLang="en-US" sz="4000" b="1" dirty="0">
                <a:solidFill>
                  <a:srgbClr val="FFFF66"/>
                </a:solidFill>
                <a:effectLst>
                  <a:outerShdw blurRad="38100" dist="38100" dir="2700000" algn="tl">
                    <a:srgbClr val="C0C0C0"/>
                  </a:outerShdw>
                </a:effectLst>
                <a:ea typeface="幼圆" pitchFamily="49" charset="-122"/>
              </a:endParaRPr>
            </a:p>
          </p:txBody>
        </p:sp>
      </p:grpSp>
      <p:sp>
        <p:nvSpPr>
          <p:cNvPr id="3079" name="Text Box 6"/>
          <p:cNvSpPr txBox="1">
            <a:spLocks noChangeArrowheads="1"/>
          </p:cNvSpPr>
          <p:nvPr/>
        </p:nvSpPr>
        <p:spPr bwMode="auto">
          <a:xfrm>
            <a:off x="539750" y="1125538"/>
            <a:ext cx="7775575" cy="1098762"/>
          </a:xfrm>
          <a:prstGeom prst="rect">
            <a:avLst/>
          </a:prstGeom>
          <a:noFill/>
          <a:ln w="9525">
            <a:noFill/>
            <a:miter lim="800000"/>
            <a:headEnd/>
            <a:tailEnd/>
          </a:ln>
        </p:spPr>
        <p:txBody>
          <a:bodyPr>
            <a:spAutoFit/>
          </a:bodyPr>
          <a:lstStyle/>
          <a:p>
            <a:pPr algn="ctr">
              <a:spcBef>
                <a:spcPct val="50000"/>
              </a:spcBef>
              <a:defRPr/>
            </a:pPr>
            <a:r>
              <a:rPr lang="en-US" altLang="zh-CN" sz="3600" dirty="0" smtClean="0">
                <a:latin typeface="仿宋" panose="02010609060101010101" pitchFamily="49" charset="-122"/>
                <a:ea typeface="仿宋" panose="02010609060101010101" pitchFamily="49" charset="-122"/>
              </a:rPr>
              <a:t>2024-</a:t>
            </a:r>
            <a:r>
              <a:rPr lang="zh-CN" altLang="en-US" sz="2800" b="1" dirty="0" smtClean="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课程</a:t>
            </a:r>
            <a:r>
              <a:rPr lang="zh-CN" altLang="en-US" sz="2800" b="1"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思政</a:t>
            </a:r>
            <a:r>
              <a:rPr lang="zh-CN" altLang="en-US" sz="2800" b="1" dirty="0" smtClean="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版</a:t>
            </a:r>
            <a:endParaRPr lang="en-US" altLang="zh-CN" sz="4800" b="1"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endParaRP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endParaRPr lang="en-US" altLang="zh-CN" sz="3200" b="1" dirty="0" smtClean="0">
              <a:solidFill>
                <a:srgbClr val="008000"/>
              </a:solidFill>
            </a:endParaRPr>
          </a:p>
          <a:p>
            <a:pPr marL="0" indent="0" algn="ctr" eaLnBrk="1" hangingPunct="1">
              <a:lnSpc>
                <a:spcPct val="90000"/>
              </a:lnSpc>
              <a:buFontTx/>
              <a:buNone/>
              <a:defRPr/>
            </a:pPr>
            <a:r>
              <a:rPr lang="zh-CN" altLang="en-US" sz="3200" b="1" dirty="0" smtClean="0">
                <a:solidFill>
                  <a:srgbClr val="008000"/>
                </a:solidFill>
              </a:rPr>
              <a:t>桂小林</a:t>
            </a:r>
            <a:endParaRPr lang="zh-CN" altLang="en-US" sz="3200" b="1" dirty="0" smtClean="0"/>
          </a:p>
          <a:p>
            <a:pPr marL="0" indent="0" algn="ctr" eaLnBrk="1" hangingPunct="1">
              <a:lnSpc>
                <a:spcPct val="90000"/>
              </a:lnSpc>
              <a:buFontTx/>
              <a:buNone/>
              <a:defRPr/>
            </a:pPr>
            <a:r>
              <a:rPr lang="zh-CN" altLang="en-US" sz="3200" b="1" dirty="0" smtClean="0"/>
              <a:t>西安交通大学</a:t>
            </a:r>
          </a:p>
          <a:p>
            <a:pPr marL="0" indent="0" algn="ctr" eaLnBrk="1" hangingPunct="1">
              <a:lnSpc>
                <a:spcPct val="90000"/>
              </a:lnSpc>
              <a:buFontTx/>
              <a:buNone/>
              <a:defRPr/>
            </a:pPr>
            <a:r>
              <a:rPr lang="zh-CN" altLang="en-US" sz="3200" b="1" dirty="0" smtClean="0"/>
              <a:t>计算机科学与技术学院</a:t>
            </a:r>
          </a:p>
          <a:p>
            <a:pPr marL="0" indent="0" algn="ctr" eaLnBrk="1" hangingPunct="1">
              <a:lnSpc>
                <a:spcPct val="90000"/>
              </a:lnSpc>
              <a:buFontTx/>
              <a:buNone/>
              <a:defRPr/>
            </a:pPr>
            <a:endParaRPr lang="en-US" sz="3200" dirty="0" smtClean="0">
              <a:effectLst>
                <a:outerShdw blurRad="38100" dist="38100" dir="2700000" algn="tl">
                  <a:srgbClr val="C0C0C0"/>
                </a:outerShdw>
              </a:effectLst>
            </a:endParaRP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342AECDA-4E2D-4879-AF00-4D43CA388144}" type="slidenum">
              <a:rPr lang="en-US" sz="1400" b="1">
                <a:solidFill>
                  <a:srgbClr val="FF3300"/>
                </a:solidFill>
                <a:effectLst>
                  <a:outerShdw blurRad="38100" dist="38100" dir="2700000" algn="tl">
                    <a:srgbClr val="C0C0C0"/>
                  </a:outerShdw>
                </a:effectLst>
              </a:rPr>
              <a:pPr algn="r">
                <a:defRPr/>
              </a:pPr>
              <a:t>10</a:t>
            </a:fld>
            <a:endParaRPr lang="en-US" sz="1400" b="1">
              <a:solidFill>
                <a:srgbClr val="FF3300"/>
              </a:solidFill>
              <a:effectLst>
                <a:outerShdw blurRad="38100" dist="38100" dir="2700000" algn="tl">
                  <a:srgbClr val="C0C0C0"/>
                </a:outerShdw>
              </a:effectLst>
            </a:endParaRPr>
          </a:p>
        </p:txBody>
      </p:sp>
      <p:sp>
        <p:nvSpPr>
          <p:cNvPr id="8195" name="Rectangle 2"/>
          <p:cNvSpPr>
            <a:spLocks noGrp="1" noChangeArrowheads="1"/>
          </p:cNvSpPr>
          <p:nvPr>
            <p:ph type="title"/>
          </p:nvPr>
        </p:nvSpPr>
        <p:spPr/>
        <p:txBody>
          <a:bodyPr/>
          <a:lstStyle/>
          <a:p>
            <a:r>
              <a:rPr lang="zh-CN" altLang="en-US" dirty="0"/>
              <a:t>物</a:t>
            </a:r>
            <a:r>
              <a:rPr lang="zh-CN" altLang="en-US" dirty="0" smtClean="0"/>
              <a:t>联网的起源</a:t>
            </a:r>
            <a:endParaRPr lang="zh-CN" altLang="zh-CN" dirty="0" smtClean="0"/>
          </a:p>
        </p:txBody>
      </p:sp>
      <p:sp>
        <p:nvSpPr>
          <p:cNvPr id="39940" name="Rectangle 3"/>
          <p:cNvSpPr>
            <a:spLocks noGrp="1" noChangeArrowheads="1"/>
          </p:cNvSpPr>
          <p:nvPr>
            <p:ph type="body" idx="4294967295"/>
          </p:nvPr>
        </p:nvSpPr>
        <p:spPr>
          <a:xfrm>
            <a:off x="2339753" y="1285876"/>
            <a:ext cx="6428012" cy="5239467"/>
          </a:xfrm>
        </p:spPr>
        <p:txBody>
          <a:bodyPr/>
          <a:lstStyle/>
          <a:p>
            <a:pPr>
              <a:lnSpc>
                <a:spcPct val="100000"/>
              </a:lnSpc>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未来之路</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：未来您将可以</a:t>
            </a:r>
            <a:r>
              <a:rPr lang="zh-CN" altLang="en-US" sz="2000" b="1" dirty="0" smtClean="0">
                <a:solidFill>
                  <a:srgbClr val="FF3300"/>
                </a:solidFill>
                <a:effectLst>
                  <a:outerShdw blurRad="38100" dist="38100" dir="2700000" algn="tl">
                    <a:srgbClr val="000000">
                      <a:alpha val="43137"/>
                    </a:srgbClr>
                  </a:outerShdw>
                </a:effectLst>
              </a:rPr>
              <a:t>选择收看自己喜欢的节目</a:t>
            </a:r>
            <a:r>
              <a:rPr lang="zh-CN" altLang="en-US" sz="2000" b="1" dirty="0" smtClean="0">
                <a:effectLst>
                  <a:outerShdw blurRad="38100" dist="38100" dir="2700000" algn="tl">
                    <a:srgbClr val="000000">
                      <a:alpha val="43137"/>
                    </a:srgbClr>
                  </a:outerShdw>
                </a:effectLst>
              </a:rPr>
              <a:t>，而不是被动的等着电视台播放。</a:t>
            </a:r>
            <a:endParaRPr lang="en-US" altLang="zh-CN" sz="2000" b="1" dirty="0" smtClean="0">
              <a:effectLst>
                <a:outerShdw blurRad="38100" dist="38100" dir="2700000" algn="tl">
                  <a:srgbClr val="000000">
                    <a:alpha val="43137"/>
                  </a:srgbClr>
                </a:outerShdw>
              </a:effectLst>
            </a:endParaRPr>
          </a:p>
          <a:p>
            <a:pPr>
              <a:lnSpc>
                <a:spcPct val="100000"/>
              </a:lnSpc>
            </a:pPr>
            <a:endParaRPr lang="en-US" altLang="zh-CN" sz="2000" b="1" dirty="0" smtClean="0">
              <a:effectLst>
                <a:outerShdw blurRad="38100" dist="38100" dir="2700000" algn="tl">
                  <a:srgbClr val="000000">
                    <a:alpha val="43137"/>
                  </a:srgbClr>
                </a:outerShdw>
              </a:effectLst>
            </a:endParaRPr>
          </a:p>
          <a:p>
            <a:pPr>
              <a:lnSpc>
                <a:spcPct val="100000"/>
              </a:lnSpc>
            </a:pPr>
            <a:r>
              <a:rPr lang="en-US" altLang="zh-CN" sz="2000" b="1" dirty="0" smtClean="0">
                <a:effectLst>
                  <a:outerShdw blurRad="38100" dist="38100" dir="2700000" algn="tl">
                    <a:srgbClr val="000000">
                      <a:alpha val="43137"/>
                    </a:srgbClr>
                  </a:outerShdw>
                </a:effectLst>
              </a:rPr>
              <a:t>4《</a:t>
            </a:r>
            <a:r>
              <a:rPr lang="zh-CN" altLang="en-US" sz="2000" b="1" dirty="0">
                <a:effectLst>
                  <a:outerShdw blurRad="38100" dist="38100" dir="2700000" algn="tl">
                    <a:srgbClr val="000000">
                      <a:alpha val="43137"/>
                    </a:srgbClr>
                  </a:outerShdw>
                </a:effectLst>
              </a:rPr>
              <a:t>未来之路</a:t>
            </a:r>
            <a:r>
              <a:rPr lang="en-US" altLang="zh-CN" sz="2000" b="1" dirty="0">
                <a:effectLst>
                  <a:outerShdw blurRad="38100" dist="38100" dir="2700000" algn="tl">
                    <a:srgbClr val="000000">
                      <a:alpha val="43137"/>
                    </a:srgbClr>
                  </a:outerShdw>
                </a:effectLst>
              </a:rPr>
              <a:t>》</a:t>
            </a:r>
            <a:r>
              <a:rPr lang="zh-CN" altLang="en-US" sz="2000" b="1" dirty="0">
                <a:effectLst>
                  <a:outerShdw blurRad="38100" dist="38100" dir="2700000" algn="tl">
                    <a:srgbClr val="000000">
                      <a:alpha val="43137"/>
                    </a:srgbClr>
                  </a:outerShdw>
                </a:effectLst>
              </a:rPr>
              <a:t>：一对邻居在各自家中收看同一部电视剧，然而在</a:t>
            </a:r>
            <a:r>
              <a:rPr lang="zh-CN" altLang="en-US" sz="2000" b="1" dirty="0">
                <a:solidFill>
                  <a:srgbClr val="FF3300"/>
                </a:solidFill>
                <a:effectLst>
                  <a:outerShdw blurRad="38100" dist="38100" dir="2700000" algn="tl">
                    <a:srgbClr val="000000">
                      <a:alpha val="43137"/>
                    </a:srgbClr>
                  </a:outerShdw>
                </a:effectLst>
              </a:rPr>
              <a:t>中间插播电视广告的时段，两家电视中却出现完全不同的节目。</a:t>
            </a:r>
            <a:r>
              <a:rPr lang="zh-CN" altLang="en-US" sz="2000" b="1" dirty="0">
                <a:effectLst>
                  <a:outerShdw blurRad="38100" dist="38100" dir="2700000" algn="tl">
                    <a:srgbClr val="000000">
                      <a:alpha val="43137"/>
                    </a:srgbClr>
                  </a:outerShdw>
                </a:effectLst>
              </a:rPr>
              <a:t>中年夫妻家中的电视广告节目是退休理财服务广告，而年轻夫妇的电视中播放的是假期旅行广告。</a:t>
            </a:r>
            <a:endParaRPr lang="en-US" altLang="zh-CN" sz="2000" b="1" dirty="0">
              <a:effectLst>
                <a:outerShdw blurRad="38100" dist="38100" dir="2700000" algn="tl">
                  <a:srgbClr val="000000">
                    <a:alpha val="43137"/>
                  </a:srgbClr>
                </a:outerShdw>
              </a:effectLst>
            </a:endParaRPr>
          </a:p>
          <a:p>
            <a:pPr>
              <a:lnSpc>
                <a:spcPct val="100000"/>
              </a:lnSpc>
            </a:pPr>
            <a:endParaRPr lang="zh-CN" altLang="en-US" sz="2000" b="1" dirty="0">
              <a:effectLst>
                <a:outerShdw blurRad="38100" dist="38100" dir="2700000" algn="tl">
                  <a:srgbClr val="000000">
                    <a:alpha val="43137"/>
                  </a:srgbClr>
                </a:outerShdw>
              </a:effectLst>
            </a:endParaRPr>
          </a:p>
          <a:p>
            <a:pPr>
              <a:defRPr/>
            </a:pPr>
            <a:r>
              <a:rPr lang="en-US" altLang="zh-CN" sz="2000" b="1" dirty="0" smtClean="0">
                <a:effectLst>
                  <a:outerShdw blurRad="38100" dist="38100" dir="2700000" algn="tl">
                    <a:srgbClr val="000000">
                      <a:alpha val="43137"/>
                    </a:srgbClr>
                  </a:outerShdw>
                </a:effectLst>
                <a:latin typeface="Times New Roman" pitchFamily="18" charset="0"/>
                <a:ea typeface="宋体" pitchFamily="2" charset="-122"/>
              </a:rPr>
              <a:t>5《</a:t>
            </a:r>
            <a:r>
              <a:rPr lang="zh-CN" altLang="en-US" sz="2000" b="1" dirty="0">
                <a:effectLst>
                  <a:outerShdw blurRad="38100" dist="38100" dir="2700000" algn="tl">
                    <a:srgbClr val="000000">
                      <a:alpha val="43137"/>
                    </a:srgbClr>
                  </a:outerShdw>
                </a:effectLst>
                <a:latin typeface="Times New Roman" pitchFamily="18" charset="0"/>
                <a:ea typeface="宋体" pitchFamily="2" charset="-122"/>
              </a:rPr>
              <a:t>未来之路</a:t>
            </a:r>
            <a:r>
              <a:rPr lang="en-US" altLang="zh-CN" sz="2000" b="1" dirty="0" smtClean="0">
                <a:effectLst>
                  <a:outerShdw blurRad="38100" dist="38100" dir="2700000" algn="tl">
                    <a:srgbClr val="000000">
                      <a:alpha val="43137"/>
                    </a:srgbClr>
                  </a:outerShdw>
                </a:effectLst>
                <a:latin typeface="Times New Roman" pitchFamily="18" charset="0"/>
                <a:ea typeface="宋体" pitchFamily="2" charset="-122"/>
              </a:rPr>
              <a:t>》</a:t>
            </a:r>
            <a:r>
              <a:rPr lang="zh-CN" altLang="en-US" sz="2000" b="1" dirty="0" smtClean="0">
                <a:effectLst>
                  <a:outerShdw blurRad="38100" dist="38100" dir="2700000" algn="tl">
                    <a:srgbClr val="000000">
                      <a:alpha val="43137"/>
                    </a:srgbClr>
                  </a:outerShdw>
                </a:effectLst>
                <a:latin typeface="Times New Roman" pitchFamily="18" charset="0"/>
                <a:ea typeface="宋体" pitchFamily="2" charset="-122"/>
              </a:rPr>
              <a:t>：</a:t>
            </a:r>
            <a:r>
              <a:rPr lang="zh-CN" altLang="en-US" sz="2000" b="1" dirty="0">
                <a:effectLst>
                  <a:outerShdw blurRad="38100" dist="38100" dir="2700000" algn="tl">
                    <a:srgbClr val="000000">
                      <a:alpha val="43137"/>
                    </a:srgbClr>
                  </a:outerShdw>
                </a:effectLst>
                <a:latin typeface="Times New Roman" pitchFamily="18" charset="0"/>
                <a:ea typeface="宋体" pitchFamily="2" charset="-122"/>
              </a:rPr>
              <a:t>如果您计划购买一台冰箱，您将不用再听那些喋喋不休的推销员唠叨，</a:t>
            </a:r>
            <a:r>
              <a:rPr lang="zh-CN" altLang="en-US" sz="2000" b="1" dirty="0">
                <a:solidFill>
                  <a:srgbClr val="FF3300"/>
                </a:solidFill>
                <a:effectLst>
                  <a:outerShdw blurRad="38100" dist="38100" dir="2700000" algn="tl">
                    <a:srgbClr val="000000">
                      <a:alpha val="43137"/>
                    </a:srgbClr>
                  </a:outerShdw>
                </a:effectLst>
                <a:latin typeface="Times New Roman" pitchFamily="18" charset="0"/>
                <a:ea typeface="宋体" pitchFamily="2" charset="-122"/>
              </a:rPr>
              <a:t>因为电子公告板上有各种正式和非正式的评价信息</a:t>
            </a:r>
            <a:r>
              <a:rPr lang="zh-CN" altLang="en-US" sz="2000" b="1" dirty="0" smtClean="0">
                <a:effectLst>
                  <a:outerShdw blurRad="38100" dist="38100" dir="2700000" algn="tl">
                    <a:srgbClr val="000000">
                      <a:alpha val="43137"/>
                    </a:srgbClr>
                  </a:outerShdw>
                </a:effectLst>
                <a:latin typeface="Times New Roman" pitchFamily="18" charset="0"/>
                <a:ea typeface="宋体" pitchFamily="2" charset="-122"/>
              </a:rPr>
              <a:t>。</a:t>
            </a:r>
            <a:endParaRPr lang="zh-CN" altLang="en-US" sz="2000" b="1" dirty="0" smtClean="0">
              <a:effectLst>
                <a:outerShdw blurRad="38100" dist="38100" dir="2700000" algn="tl">
                  <a:srgbClr val="000000">
                    <a:alpha val="43137"/>
                  </a:srgbClr>
                </a:outerShdw>
              </a:effectLst>
            </a:endParaRPr>
          </a:p>
        </p:txBody>
      </p:sp>
      <p:pic>
        <p:nvPicPr>
          <p:cNvPr id="8197" name="Picture 6" descr="https://gss2.bdstatic.com/9fo3dSag_xI4khGkpoWK1HF6hhy/baike/c0%3Dbaike80%2C5%2C5%2C80%2C26/sign=5df7d590b299a9012f3853647cfc611e/4ec2d5628535e5dda5d6ac5b7cc6a7efcf1b62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6" y="1285877"/>
            <a:ext cx="1839119" cy="264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00137" y="5491874"/>
            <a:ext cx="8228535" cy="830997"/>
          </a:xfrm>
          <a:prstGeom prst="rect">
            <a:avLst/>
          </a:prstGeom>
          <a:noFill/>
        </p:spPr>
        <p:txBody>
          <a:bodyPr wrap="none" lIns="91440" tIns="45720" rIns="91440" bIns="45720">
            <a:spAutoFit/>
          </a:bodyPr>
          <a:lstStyle/>
          <a:p>
            <a:pPr algn="ctr"/>
            <a:r>
              <a:rPr lang="zh-CN" alt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课程思政：理想是创新的源泉</a:t>
            </a:r>
            <a:endParaRPr lang="zh-CN" alt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灯片编号占位符 2"/>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10</a:t>
            </a:fld>
            <a:endParaRPr lang="en-US"/>
          </a:p>
        </p:txBody>
      </p:sp>
    </p:spTree>
    <p:custDataLst>
      <p:tags r:id="rId1"/>
    </p:custDataLst>
    <p:extLst>
      <p:ext uri="{BB962C8B-B14F-4D97-AF65-F5344CB8AC3E}">
        <p14:creationId xmlns:p14="http://schemas.microsoft.com/office/powerpoint/2010/main" val="3493615078"/>
      </p:ext>
    </p:extLst>
  </p:cSld>
  <p:clrMapOvr>
    <a:masterClrMapping/>
  </p:clrMapOvr>
  <mc:AlternateContent xmlns:mc="http://schemas.openxmlformats.org/markup-compatibility/2006" xmlns:p14="http://schemas.microsoft.com/office/powerpoint/2010/main">
    <mc:Choice Requires="p14">
      <p:transition p14:dur="0" advTm="58602"/>
    </mc:Choice>
    <mc:Fallback xmlns="">
      <p:transition advTm="5860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0C5D9E7-7E3B-4FD5-9AC6-00A67F8C42C8}" type="slidenum">
              <a:rPr lang="en-US" sz="1400" b="1">
                <a:solidFill>
                  <a:srgbClr val="FF3300"/>
                </a:solidFill>
                <a:effectLst>
                  <a:outerShdw blurRad="38100" dist="38100" dir="2700000" algn="tl">
                    <a:srgbClr val="C0C0C0"/>
                  </a:outerShdw>
                </a:effectLst>
              </a:rPr>
              <a:pPr algn="r">
                <a:defRPr/>
              </a:pPr>
              <a:t>11</a:t>
            </a:fld>
            <a:endParaRPr lang="en-US" sz="1400" b="1">
              <a:solidFill>
                <a:srgbClr val="FF3300"/>
              </a:solidFill>
              <a:effectLst>
                <a:outerShdw blurRad="38100" dist="38100" dir="2700000" algn="tl">
                  <a:srgbClr val="C0C0C0"/>
                </a:outerShdw>
              </a:effectLst>
            </a:endParaRPr>
          </a:p>
        </p:txBody>
      </p:sp>
      <p:sp>
        <p:nvSpPr>
          <p:cNvPr id="9219" name="Rectangle 2"/>
          <p:cNvSpPr>
            <a:spLocks noGrp="1" noChangeArrowheads="1"/>
          </p:cNvSpPr>
          <p:nvPr>
            <p:ph type="title"/>
          </p:nvPr>
        </p:nvSpPr>
        <p:spPr/>
        <p:txBody>
          <a:bodyPr/>
          <a:lstStyle/>
          <a:p>
            <a:r>
              <a:rPr lang="zh-CN" altLang="en-US" dirty="0" smtClean="0"/>
              <a:t>物联网的起源</a:t>
            </a:r>
            <a:endParaRPr lang="zh-CN" altLang="zh-CN" dirty="0" smtClean="0"/>
          </a:p>
        </p:txBody>
      </p:sp>
      <p:sp>
        <p:nvSpPr>
          <p:cNvPr id="39940" name="Rectangle 3"/>
          <p:cNvSpPr>
            <a:spLocks noGrp="1" noChangeArrowheads="1"/>
          </p:cNvSpPr>
          <p:nvPr>
            <p:ph type="body" idx="4294967295"/>
          </p:nvPr>
        </p:nvSpPr>
        <p:spPr>
          <a:xfrm>
            <a:off x="2339752" y="1285876"/>
            <a:ext cx="6589936" cy="4987925"/>
          </a:xfrm>
        </p:spPr>
        <p:txBody>
          <a:bodyPr/>
          <a:lstStyle/>
          <a:p>
            <a:pPr>
              <a:lnSpc>
                <a:spcPct val="100000"/>
              </a:lnSpc>
            </a:pPr>
            <a:endParaRPr lang="en-US" altLang="zh-CN" sz="2000" dirty="0" smtClean="0"/>
          </a:p>
          <a:p>
            <a:pPr>
              <a:lnSpc>
                <a:spcPct val="100000"/>
              </a:lnSpc>
            </a:pPr>
            <a:r>
              <a:rPr lang="en-US" altLang="zh-CN" sz="2000" dirty="0" smtClean="0"/>
              <a:t>6《</a:t>
            </a:r>
            <a:r>
              <a:rPr lang="zh-CN" altLang="en-US" sz="2000" dirty="0"/>
              <a:t>未来之路</a:t>
            </a:r>
            <a:r>
              <a:rPr lang="en-US" altLang="zh-CN" sz="2000" dirty="0" smtClean="0"/>
              <a:t>》</a:t>
            </a:r>
            <a:r>
              <a:rPr lang="zh-CN" altLang="en-US" sz="2000" dirty="0" smtClean="0"/>
              <a:t>：</a:t>
            </a:r>
            <a:r>
              <a:rPr lang="zh-CN" altLang="en-US" sz="2000" dirty="0"/>
              <a:t>未来人们在观看电影</a:t>
            </a:r>
            <a:r>
              <a:rPr lang="en-US" altLang="zh-CN" sz="2000" dirty="0"/>
              <a:t>《</a:t>
            </a:r>
            <a:r>
              <a:rPr lang="zh-CN" altLang="en-US" sz="2000" dirty="0"/>
              <a:t>飘</a:t>
            </a:r>
            <a:r>
              <a:rPr lang="en-US" altLang="zh-CN" sz="2000" dirty="0"/>
              <a:t>》</a:t>
            </a:r>
            <a:r>
              <a:rPr lang="zh-CN" altLang="en-US" sz="2000" dirty="0"/>
              <a:t>时，</a:t>
            </a:r>
            <a:r>
              <a:rPr lang="zh-CN" altLang="en-US" sz="2000" dirty="0">
                <a:solidFill>
                  <a:srgbClr val="FF3300"/>
                </a:solidFill>
              </a:rPr>
              <a:t>可以用自己的面孔替换片中的嘉宝等知名演员，</a:t>
            </a:r>
            <a:r>
              <a:rPr lang="zh-CN" altLang="en-US" sz="2000" dirty="0"/>
              <a:t>实实在在体会一下当明星的感觉</a:t>
            </a:r>
            <a:r>
              <a:rPr lang="zh-CN" altLang="en-US" sz="2000" dirty="0" smtClean="0"/>
              <a:t>。</a:t>
            </a:r>
            <a:endParaRPr lang="en-US" altLang="zh-CN" sz="2000" dirty="0" smtClean="0"/>
          </a:p>
          <a:p>
            <a:pPr>
              <a:lnSpc>
                <a:spcPct val="100000"/>
              </a:lnSpc>
            </a:pPr>
            <a:r>
              <a:rPr lang="en-US" altLang="zh-CN" sz="2000" b="1" dirty="0" smtClean="0">
                <a:effectLst>
                  <a:outerShdw blurRad="38100" dist="38100" dir="2700000" algn="tl">
                    <a:srgbClr val="000000">
                      <a:alpha val="43137"/>
                    </a:srgbClr>
                  </a:outerShdw>
                </a:effectLst>
                <a:latin typeface="+mj-ea"/>
              </a:rPr>
              <a:t>7《</a:t>
            </a:r>
            <a:r>
              <a:rPr lang="zh-CN" altLang="en-US" sz="2000" b="1" dirty="0">
                <a:effectLst>
                  <a:outerShdw blurRad="38100" dist="38100" dir="2700000" algn="tl">
                    <a:srgbClr val="000000">
                      <a:alpha val="43137"/>
                    </a:srgbClr>
                  </a:outerShdw>
                </a:effectLst>
                <a:latin typeface="+mj-ea"/>
              </a:rPr>
              <a:t>未来之路</a:t>
            </a:r>
            <a:r>
              <a:rPr lang="en-US" altLang="zh-CN" sz="2000" b="1" dirty="0">
                <a:effectLst>
                  <a:outerShdw blurRad="38100" dist="38100" dir="2700000" algn="tl">
                    <a:srgbClr val="000000">
                      <a:alpha val="43137"/>
                    </a:srgbClr>
                  </a:outerShdw>
                </a:effectLst>
                <a:latin typeface="+mj-ea"/>
              </a:rPr>
              <a:t>》</a:t>
            </a:r>
            <a:r>
              <a:rPr lang="zh-CN" altLang="en-US" sz="2000" b="1" dirty="0">
                <a:effectLst>
                  <a:outerShdw blurRad="38100" dist="38100" dir="2700000" algn="tl">
                    <a:srgbClr val="000000">
                      <a:alpha val="43137"/>
                    </a:srgbClr>
                  </a:outerShdw>
                </a:effectLst>
                <a:latin typeface="+mj-ea"/>
              </a:rPr>
              <a:t>：</a:t>
            </a:r>
            <a:r>
              <a:rPr lang="zh-CN" altLang="en-US" sz="2000" b="1" dirty="0">
                <a:solidFill>
                  <a:srgbClr val="008000"/>
                </a:solidFill>
                <a:effectLst>
                  <a:outerShdw blurRad="38100" dist="38100" dir="2700000" algn="tl">
                    <a:srgbClr val="000000">
                      <a:alpha val="43137"/>
                    </a:srgbClr>
                  </a:outerShdw>
                </a:effectLst>
                <a:latin typeface="+mj-ea"/>
              </a:rPr>
              <a:t>用户遗失或遭窃的照相机将自动发回信息，告诉用户所处的具体位置，甚至当它已经身处不同的城市</a:t>
            </a:r>
            <a:r>
              <a:rPr lang="zh-CN" altLang="en-US" sz="2000" b="1" dirty="0" smtClean="0">
                <a:solidFill>
                  <a:srgbClr val="008000"/>
                </a:solidFill>
                <a:effectLst>
                  <a:outerShdw blurRad="38100" dist="38100" dir="2700000" algn="tl">
                    <a:srgbClr val="000000">
                      <a:alpha val="43137"/>
                    </a:srgbClr>
                  </a:outerShdw>
                </a:effectLst>
                <a:latin typeface="+mj-ea"/>
              </a:rPr>
              <a:t>。</a:t>
            </a:r>
            <a:endParaRPr lang="en-US" altLang="zh-CN" sz="2000" b="1" dirty="0" smtClean="0">
              <a:solidFill>
                <a:srgbClr val="008000"/>
              </a:solidFill>
              <a:effectLst>
                <a:outerShdw blurRad="38100" dist="38100" dir="2700000" algn="tl">
                  <a:srgbClr val="000000">
                    <a:alpha val="43137"/>
                  </a:srgbClr>
                </a:outerShdw>
              </a:effectLst>
              <a:latin typeface="+mj-ea"/>
            </a:endParaRPr>
          </a:p>
          <a:p>
            <a:pPr>
              <a:lnSpc>
                <a:spcPct val="100000"/>
              </a:lnSpc>
            </a:pPr>
            <a:r>
              <a:rPr lang="en-US" altLang="zh-CN" sz="2000" dirty="0" smtClean="0"/>
              <a:t>8《</a:t>
            </a:r>
            <a:r>
              <a:rPr lang="zh-CN" altLang="en-US" sz="2000" dirty="0"/>
              <a:t>未来之路</a:t>
            </a:r>
            <a:r>
              <a:rPr lang="en-US" altLang="zh-CN" sz="2000" dirty="0"/>
              <a:t>》</a:t>
            </a:r>
            <a:r>
              <a:rPr lang="zh-CN" altLang="en-US" sz="2000" dirty="0"/>
              <a:t>中写道：</a:t>
            </a:r>
            <a:r>
              <a:rPr lang="zh-CN" altLang="en-US" sz="2000" dirty="0">
                <a:solidFill>
                  <a:srgbClr val="FF3300"/>
                </a:solidFill>
              </a:rPr>
              <a:t>可以亲自进入地图之中，</a:t>
            </a:r>
            <a:r>
              <a:rPr lang="zh-CN" altLang="en-US" sz="2000" dirty="0"/>
              <a:t>方便的找到每一条街道或每一座建筑。</a:t>
            </a:r>
            <a:endParaRPr lang="en-US" altLang="zh-CN" sz="2000" dirty="0"/>
          </a:p>
          <a:p>
            <a:pPr>
              <a:lnSpc>
                <a:spcPct val="100000"/>
              </a:lnSpc>
            </a:pPr>
            <a:endParaRPr lang="zh-CN" altLang="en-US" sz="2000" dirty="0" smtClean="0"/>
          </a:p>
        </p:txBody>
      </p:sp>
      <p:pic>
        <p:nvPicPr>
          <p:cNvPr id="9221" name="Picture 6" descr="https://gss2.bdstatic.com/9fo3dSag_xI4khGkpoWK1HF6hhy/baike/c0%3Dbaike80%2C5%2C5%2C80%2C26/sign=5df7d590b299a9012f3853647cfc611e/4ec2d5628535e5dda5d6ac5b7cc6a7efcf1b62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1911127" cy="250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194994" y="4365104"/>
            <a:ext cx="8697486" cy="83099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400" b="1" dirty="0">
                <a:solidFill>
                  <a:srgbClr val="002060"/>
                </a:solidFill>
                <a:latin typeface="Times New Roman" pitchFamily="18" charset="0"/>
                <a:ea typeface="宋体" pitchFamily="2" charset="-122"/>
              </a:rPr>
              <a:t>《</a:t>
            </a:r>
            <a:r>
              <a:rPr lang="zh-CN" altLang="en-US" sz="2400" b="1" dirty="0">
                <a:solidFill>
                  <a:srgbClr val="002060"/>
                </a:solidFill>
                <a:latin typeface="Times New Roman" pitchFamily="18" charset="0"/>
                <a:ea typeface="宋体" pitchFamily="2" charset="-122"/>
              </a:rPr>
              <a:t>未来之路</a:t>
            </a:r>
            <a:r>
              <a:rPr lang="en-US" altLang="zh-CN" sz="2400" b="1" dirty="0">
                <a:solidFill>
                  <a:srgbClr val="002060"/>
                </a:solidFill>
                <a:latin typeface="Times New Roman" pitchFamily="18" charset="0"/>
                <a:ea typeface="宋体" pitchFamily="2" charset="-122"/>
              </a:rPr>
              <a:t>》</a:t>
            </a:r>
            <a:r>
              <a:rPr lang="zh-CN" altLang="en-US" sz="2400" b="1" dirty="0">
                <a:solidFill>
                  <a:srgbClr val="002060"/>
                </a:solidFill>
                <a:latin typeface="Times New Roman" pitchFamily="18" charset="0"/>
                <a:ea typeface="宋体" pitchFamily="2" charset="-122"/>
              </a:rPr>
              <a:t>，通俗易懂，然而充满睿智、远见。它成为</a:t>
            </a:r>
            <a:r>
              <a:rPr lang="en-US" altLang="zh-CN" sz="2400" b="1" dirty="0">
                <a:solidFill>
                  <a:srgbClr val="002060"/>
                </a:solidFill>
                <a:latin typeface="Times New Roman" pitchFamily="18" charset="0"/>
                <a:ea typeface="宋体" pitchFamily="2" charset="-122"/>
              </a:rPr>
              <a:t>1996</a:t>
            </a:r>
            <a:r>
              <a:rPr lang="zh-CN" altLang="en-US" sz="2400" b="1" dirty="0">
                <a:solidFill>
                  <a:srgbClr val="002060"/>
                </a:solidFill>
                <a:latin typeface="Times New Roman" pitchFamily="18" charset="0"/>
                <a:ea typeface="宋体" pitchFamily="2" charset="-122"/>
              </a:rPr>
              <a:t>年度全球最畅销书。书中涉及的内容与我们生活休戚相关。</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094" y="271556"/>
            <a:ext cx="2093218" cy="128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429469" y="5569803"/>
            <a:ext cx="8228535" cy="830997"/>
          </a:xfrm>
          <a:prstGeom prst="rect">
            <a:avLst/>
          </a:prstGeom>
          <a:noFill/>
        </p:spPr>
        <p:txBody>
          <a:bodyPr wrap="none" lIns="91440" tIns="45720" rIns="91440" bIns="45720">
            <a:spAutoFit/>
          </a:bodyPr>
          <a:lstStyle/>
          <a:p>
            <a:pPr algn="ctr"/>
            <a:r>
              <a:rPr lang="zh-CN" alt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课程思政：理想是创新的源泉</a:t>
            </a:r>
            <a:endParaRPr lang="zh-CN" alt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11</a:t>
            </a:fld>
            <a:endParaRPr lang="en-US"/>
          </a:p>
        </p:txBody>
      </p:sp>
    </p:spTree>
    <p:custDataLst>
      <p:tags r:id="rId1"/>
    </p:custDataLst>
    <p:extLst>
      <p:ext uri="{BB962C8B-B14F-4D97-AF65-F5344CB8AC3E}">
        <p14:creationId xmlns:p14="http://schemas.microsoft.com/office/powerpoint/2010/main" val="187055442"/>
      </p:ext>
    </p:extLst>
  </p:cSld>
  <p:clrMapOvr>
    <a:masterClrMapping/>
  </p:clrMapOvr>
  <mc:AlternateContent xmlns:mc="http://schemas.openxmlformats.org/markup-compatibility/2006" xmlns:p14="http://schemas.microsoft.com/office/powerpoint/2010/main">
    <mc:Choice Requires="p14">
      <p:transition p14:dur="0" advTm="26354"/>
    </mc:Choice>
    <mc:Fallback xmlns="">
      <p:transition advTm="26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1000"/>
                                        <p:tgtEl>
                                          <p:spTgt spid="2050"/>
                                        </p:tgtEl>
                                      </p:cBhvr>
                                    </p:animEffect>
                                    <p:anim calcmode="lin" valueType="num">
                                      <p:cBhvr>
                                        <p:cTn id="24" dur="1000" fill="hold"/>
                                        <p:tgtEl>
                                          <p:spTgt spid="2050"/>
                                        </p:tgtEl>
                                        <p:attrNameLst>
                                          <p:attrName>ppt_x</p:attrName>
                                        </p:attrNameLst>
                                      </p:cBhvr>
                                      <p:tavLst>
                                        <p:tav tm="0">
                                          <p:val>
                                            <p:strVal val="#ppt_x"/>
                                          </p:val>
                                        </p:tav>
                                        <p:tav tm="100000">
                                          <p:val>
                                            <p:strVal val="#ppt_x"/>
                                          </p:val>
                                        </p:tav>
                                      </p:tavLst>
                                    </p:anim>
                                    <p:anim calcmode="lin" valueType="num">
                                      <p:cBhvr>
                                        <p:cTn id="2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3200" b="1" dirty="0" smtClean="0">
                <a:solidFill>
                  <a:srgbClr val="000000"/>
                </a:solidFill>
                <a:latin typeface="Microsoft Yahei"/>
                <a:ea typeface="Microsoft Yahei"/>
                <a:sym typeface="Microsoft Yahei"/>
              </a:rPr>
              <a:t>比尔</a:t>
            </a:r>
            <a:r>
              <a:rPr lang="en-US" altLang="zh-CN" sz="3200" b="1" dirty="0" smtClean="0">
                <a:solidFill>
                  <a:srgbClr val="000000"/>
                </a:solidFill>
                <a:latin typeface="Microsoft Yahei"/>
                <a:ea typeface="Microsoft Yahei"/>
                <a:sym typeface="Microsoft Yahei"/>
              </a:rPr>
              <a:t>.</a:t>
            </a:r>
            <a:r>
              <a:rPr lang="zh-CN" altLang="en-US" sz="3200" b="1" dirty="0" smtClean="0">
                <a:solidFill>
                  <a:srgbClr val="000000"/>
                </a:solidFill>
                <a:latin typeface="Microsoft Yahei"/>
                <a:ea typeface="Microsoft Yahei"/>
                <a:sym typeface="Microsoft Yahei"/>
              </a:rPr>
              <a:t>盖茨之所以能够成功，你认为</a:t>
            </a:r>
            <a:r>
              <a:rPr lang="zh-CN" altLang="en-US" sz="32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最主要的原因</a:t>
            </a:r>
            <a:r>
              <a:rPr lang="zh-CN" altLang="en-US" sz="3200" b="1" dirty="0" smtClean="0">
                <a:solidFill>
                  <a:srgbClr val="000000"/>
                </a:solidFill>
                <a:latin typeface="Microsoft Yahei"/>
                <a:ea typeface="Microsoft Yahei"/>
                <a:sym typeface="Microsoft Yahei"/>
              </a:rPr>
              <a:t>是什么？</a:t>
            </a:r>
            <a:endParaRPr lang="zh-CN" altLang="en-US" sz="3200" b="1" dirty="0">
              <a:solidFill>
                <a:srgbClr val="000000"/>
              </a:solidFill>
              <a:latin typeface="Microsoft Yahei"/>
              <a:ea typeface="Microsoft Yahei"/>
              <a:sym typeface="Microsoft Yahei"/>
            </a:endParaRPr>
          </a:p>
        </p:txBody>
      </p:sp>
      <p:sp>
        <p:nvSpPr>
          <p:cNvPr id="4" name="TextBox 3"/>
          <p:cNvSpPr txBox="1"/>
          <p:nvPr>
            <p:custDataLst>
              <p:tags r:id="rId3"/>
            </p:custDataLst>
          </p:nvPr>
        </p:nvSpPr>
        <p:spPr>
          <a:xfrm>
            <a:off x="1828800" y="2786063"/>
            <a:ext cx="6400800" cy="642939"/>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学习</a:t>
            </a:r>
            <a:r>
              <a:rPr lang="zh-CN" altLang="en-US" sz="2600" dirty="0" smtClean="0">
                <a:solidFill>
                  <a:srgbClr val="000000"/>
                </a:solidFill>
                <a:latin typeface="Microsoft Yahei"/>
                <a:ea typeface="Microsoft Yahei"/>
                <a:sym typeface="Microsoft Yahei"/>
              </a:rPr>
              <a:t>文凭</a:t>
            </a:r>
            <a:endParaRPr lang="zh-CN" altLang="en-US" sz="2600" dirty="0">
              <a:solidFill>
                <a:srgbClr val="000000"/>
              </a:solidFill>
              <a:latin typeface="Microsoft Yahei"/>
              <a:ea typeface="Microsoft Yahei"/>
              <a:sym typeface="Microsoft Yahei"/>
            </a:endParaRPr>
          </a:p>
        </p:txBody>
      </p:sp>
      <p:sp>
        <p:nvSpPr>
          <p:cNvPr id="5" name="TextBox 4"/>
          <p:cNvSpPr txBox="1"/>
          <p:nvPr>
            <p:custDataLst>
              <p:tags r:id="rId4"/>
            </p:custDataLst>
          </p:nvPr>
        </p:nvSpPr>
        <p:spPr>
          <a:xfrm>
            <a:off x="1802408" y="364331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社会机遇</a:t>
            </a:r>
            <a:endParaRPr lang="zh-CN" altLang="en-US" sz="2600" dirty="0">
              <a:solidFill>
                <a:srgbClr val="000000"/>
              </a:solidFill>
              <a:latin typeface="Microsoft Yahei"/>
              <a:ea typeface="Microsoft Yahei"/>
              <a:sym typeface="Microsoft Yahei"/>
            </a:endParaRPr>
          </a:p>
        </p:txBody>
      </p:sp>
      <p:sp>
        <p:nvSpPr>
          <p:cNvPr id="6" name="TextBox 5"/>
          <p:cNvSpPr txBox="1"/>
          <p:nvPr>
            <p:custDataLst>
              <p:tags r:id="rId5"/>
            </p:custDataLst>
          </p:nvPr>
        </p:nvSpPr>
        <p:spPr>
          <a:xfrm>
            <a:off x="1828800" y="4500563"/>
            <a:ext cx="6400800" cy="642939"/>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刻苦耐劳</a:t>
            </a:r>
          </a:p>
        </p:txBody>
      </p:sp>
      <p:sp>
        <p:nvSpPr>
          <p:cNvPr id="7" name="TextBox 6"/>
          <p:cNvSpPr txBox="1"/>
          <p:nvPr>
            <p:custDataLst>
              <p:tags r:id="rId6"/>
            </p:custDataLst>
          </p:nvPr>
        </p:nvSpPr>
        <p:spPr>
          <a:xfrm>
            <a:off x="1828800" y="535781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创新意识</a:t>
            </a:r>
            <a:endParaRPr lang="zh-CN" altLang="en-US" sz="2600" dirty="0">
              <a:solidFill>
                <a:srgbClr val="000000"/>
              </a:solidFill>
              <a:latin typeface="Microsoft Yahei"/>
              <a:ea typeface="Microsoft Yahei"/>
              <a:sym typeface="Microsoft Yahei"/>
            </a:endParaRPr>
          </a:p>
        </p:txBody>
      </p:sp>
      <p:sp>
        <p:nvSpPr>
          <p:cNvPr id="8" name="矩形 7"/>
          <p:cNvSpPr>
            <a:spLocks noChangeAspect="1"/>
          </p:cNvSpPr>
          <p:nvPr>
            <p:custDataLst>
              <p:tags r:id="rId7"/>
            </p:custDataLst>
          </p:nvPr>
        </p:nvSpPr>
        <p:spPr bwMode="auto">
          <a:xfrm>
            <a:off x="1114425" y="2850357"/>
            <a:ext cx="514350" cy="514351"/>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9" name="矩形 8"/>
          <p:cNvSpPr>
            <a:spLocks noChangeAspect="1"/>
          </p:cNvSpPr>
          <p:nvPr>
            <p:custDataLst>
              <p:tags r:id="rId8"/>
            </p:custDataLst>
          </p:nvPr>
        </p:nvSpPr>
        <p:spPr bwMode="auto">
          <a:xfrm>
            <a:off x="1114425" y="3707606"/>
            <a:ext cx="514350" cy="514351"/>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0" name="矩形 9"/>
          <p:cNvSpPr>
            <a:spLocks noChangeAspect="1"/>
          </p:cNvSpPr>
          <p:nvPr>
            <p:custDataLst>
              <p:tags r:id="rId9"/>
            </p:custDataLst>
          </p:nvPr>
        </p:nvSpPr>
        <p:spPr bwMode="auto">
          <a:xfrm>
            <a:off x="1114425" y="4564857"/>
            <a:ext cx="514350" cy="514351"/>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10"/>
            </p:custDataLst>
          </p:nvPr>
        </p:nvSpPr>
        <p:spPr bwMode="auto">
          <a:xfrm>
            <a:off x="1114425" y="5422106"/>
            <a:ext cx="514350" cy="514351"/>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圆角矩形 11"/>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14" name="灯片编号占位符 1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12</a:t>
            </a:fld>
            <a:endParaRPr lang="en-US" altLang="zh-CN"/>
          </a:p>
        </p:txBody>
      </p:sp>
      <p:grpSp>
        <p:nvGrpSpPr>
          <p:cNvPr id="22" name="组合 21"/>
          <p:cNvGrpSpPr/>
          <p:nvPr>
            <p:custDataLst>
              <p:tags r:id="rId12"/>
            </p:custDataLst>
          </p:nvPr>
        </p:nvGrpSpPr>
        <p:grpSpPr>
          <a:xfrm>
            <a:off x="0" y="0"/>
            <a:ext cx="9144000" cy="846667"/>
            <a:chOff x="0" y="0"/>
            <a:chExt cx="9144000" cy="635000"/>
          </a:xfrm>
        </p:grpSpPr>
        <p:sp>
          <p:nvSpPr>
            <p:cNvPr id="19"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20"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21"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2" name="TipText"/>
            <p:cNvSpPr txBox="1"/>
            <p:nvPr>
              <p:custDataLst>
                <p:tags r:id="rId17"/>
              </p:custDataLst>
            </p:nvPr>
          </p:nvSpPr>
          <p:spPr>
            <a:xfrm>
              <a:off x="1525905" y="81915"/>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13" name="图片 12"/>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423754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E25833FC-A152-4965-9164-9073A8EFFC3E}" type="slidenum">
              <a:rPr lang="en-US" sz="1400" b="1">
                <a:solidFill>
                  <a:srgbClr val="FF3300"/>
                </a:solidFill>
                <a:effectLst>
                  <a:outerShdw blurRad="38100" dist="38100" dir="2700000" algn="tl">
                    <a:srgbClr val="C0C0C0"/>
                  </a:outerShdw>
                </a:effectLst>
              </a:rPr>
              <a:pPr algn="r">
                <a:defRPr/>
              </a:pPr>
              <a:t>13</a:t>
            </a:fld>
            <a:endParaRPr lang="en-US" sz="1400" b="1">
              <a:solidFill>
                <a:srgbClr val="FF3300"/>
              </a:solidFill>
              <a:effectLst>
                <a:outerShdw blurRad="38100" dist="38100" dir="2700000" algn="tl">
                  <a:srgbClr val="C0C0C0"/>
                </a:outerShdw>
              </a:effectLst>
            </a:endParaRPr>
          </a:p>
        </p:txBody>
      </p:sp>
      <p:sp>
        <p:nvSpPr>
          <p:cNvPr id="10243" name="Rectangle 2"/>
          <p:cNvSpPr>
            <a:spLocks noGrp="1" noChangeArrowheads="1"/>
          </p:cNvSpPr>
          <p:nvPr>
            <p:ph type="title"/>
          </p:nvPr>
        </p:nvSpPr>
        <p:spPr/>
        <p:txBody>
          <a:bodyPr/>
          <a:lstStyle/>
          <a:p>
            <a:r>
              <a:rPr lang="zh-CN" altLang="en-US" dirty="0" smtClean="0"/>
              <a:t>物联网的发展</a:t>
            </a:r>
            <a:endParaRPr lang="zh-CN" altLang="zh-CN" dirty="0" smtClean="0"/>
          </a:p>
        </p:txBody>
      </p:sp>
      <p:sp>
        <p:nvSpPr>
          <p:cNvPr id="39940" name="Rectangle 3"/>
          <p:cNvSpPr>
            <a:spLocks noGrp="1" noChangeArrowheads="1"/>
          </p:cNvSpPr>
          <p:nvPr>
            <p:ph type="body" idx="4294967295"/>
          </p:nvPr>
        </p:nvSpPr>
        <p:spPr>
          <a:xfrm>
            <a:off x="381000" y="1412876"/>
            <a:ext cx="8655496" cy="4987925"/>
          </a:xfrm>
        </p:spPr>
        <p:txBody>
          <a:bodyPr/>
          <a:lstStyle/>
          <a:p>
            <a:r>
              <a:rPr lang="zh-CN" altLang="en-US" sz="2000" dirty="0" smtClean="0"/>
              <a:t>物联网的发展</a:t>
            </a:r>
            <a:endParaRPr lang="en-US" altLang="zh-CN" sz="2000" dirty="0" smtClean="0"/>
          </a:p>
          <a:p>
            <a:r>
              <a:rPr lang="en-US" altLang="zh-CN" sz="2000" dirty="0" smtClean="0"/>
              <a:t>1998</a:t>
            </a:r>
            <a:r>
              <a:rPr lang="zh-CN" altLang="en-US" sz="2000" dirty="0" smtClean="0"/>
              <a:t>年，</a:t>
            </a:r>
            <a:r>
              <a:rPr lang="en-US" altLang="zh-CN" sz="2000" dirty="0" smtClean="0"/>
              <a:t>MIT</a:t>
            </a:r>
            <a:r>
              <a:rPr lang="zh-CN" altLang="en-US" sz="2000" dirty="0" smtClean="0"/>
              <a:t>提出基于</a:t>
            </a:r>
            <a:r>
              <a:rPr lang="en-US" altLang="zh-CN" sz="2000" dirty="0" smtClean="0"/>
              <a:t>RFID</a:t>
            </a:r>
            <a:r>
              <a:rPr lang="zh-CN" altLang="en-US" sz="2000" dirty="0" smtClean="0"/>
              <a:t>技术的唯一编号方案，即产品电子代码（</a:t>
            </a:r>
            <a:r>
              <a:rPr lang="en-US" altLang="zh-CN" sz="2000" dirty="0" smtClean="0">
                <a:solidFill>
                  <a:srgbClr val="FF0000"/>
                </a:solidFill>
              </a:rPr>
              <a:t>Electronic Product Code</a:t>
            </a:r>
            <a:r>
              <a:rPr lang="zh-CN" altLang="en-US" sz="2000" dirty="0" smtClean="0">
                <a:solidFill>
                  <a:srgbClr val="FF0000"/>
                </a:solidFill>
              </a:rPr>
              <a:t>，</a:t>
            </a:r>
            <a:r>
              <a:rPr lang="en-US" altLang="zh-CN" sz="2000" dirty="0" smtClean="0">
                <a:solidFill>
                  <a:srgbClr val="FF0000"/>
                </a:solidFill>
              </a:rPr>
              <a:t>EPC</a:t>
            </a:r>
            <a:r>
              <a:rPr lang="zh-CN" altLang="en-US" sz="2000" dirty="0" smtClean="0"/>
              <a:t>），并以</a:t>
            </a:r>
            <a:r>
              <a:rPr lang="en-US" altLang="zh-CN" sz="2000" dirty="0" smtClean="0"/>
              <a:t>EPC</a:t>
            </a:r>
            <a:r>
              <a:rPr lang="zh-CN" altLang="en-US" sz="2000" dirty="0" smtClean="0"/>
              <a:t>为基础，研究从网络上获取物品信息的自动识别技术。</a:t>
            </a:r>
          </a:p>
          <a:p>
            <a:r>
              <a:rPr lang="zh-CN" altLang="en-US" sz="2000" dirty="0" smtClean="0"/>
              <a:t>物联网概念的正式提出是在国际电信联盟（</a:t>
            </a:r>
            <a:r>
              <a:rPr lang="en-US" altLang="zh-CN" sz="2000" dirty="0" smtClean="0"/>
              <a:t>ITU</a:t>
            </a:r>
            <a:r>
              <a:rPr lang="zh-CN" altLang="en-US" sz="2000" dirty="0" smtClean="0"/>
              <a:t>）发布了</a:t>
            </a:r>
            <a:r>
              <a:rPr lang="en-US" altLang="zh-CN" sz="2000" dirty="0" smtClean="0"/>
              <a:t>《ITU</a:t>
            </a:r>
            <a:r>
              <a:rPr lang="zh-CN" altLang="en-US" sz="2000" dirty="0" smtClean="0"/>
              <a:t>互联网报告</a:t>
            </a:r>
            <a:r>
              <a:rPr lang="en-US" altLang="zh-CN" sz="2000" dirty="0" smtClean="0"/>
              <a:t>2005</a:t>
            </a:r>
            <a:r>
              <a:rPr lang="zh-CN" altLang="en-US" sz="2000" dirty="0" smtClean="0"/>
              <a:t>：“</a:t>
            </a:r>
            <a:r>
              <a:rPr lang="en-US" altLang="zh-CN" sz="2000" dirty="0" smtClean="0">
                <a:solidFill>
                  <a:srgbClr val="FF0000"/>
                </a:solidFill>
              </a:rPr>
              <a:t>The Internet of Things</a:t>
            </a:r>
            <a:r>
              <a:rPr lang="en-US" altLang="zh-CN" sz="2000" dirty="0" smtClean="0"/>
              <a:t>”》</a:t>
            </a:r>
            <a:r>
              <a:rPr lang="zh-CN" altLang="en-US" sz="2000" dirty="0" smtClean="0"/>
              <a:t>报告中。 </a:t>
            </a:r>
          </a:p>
          <a:p>
            <a:pPr>
              <a:lnSpc>
                <a:spcPct val="100000"/>
              </a:lnSpc>
            </a:pPr>
            <a:endParaRPr lang="zh-CN" altLang="en-US" sz="2000" dirty="0" smtClean="0"/>
          </a:p>
        </p:txBody>
      </p:sp>
      <p:pic>
        <p:nvPicPr>
          <p:cNvPr id="77827" name="Picture 3"/>
          <p:cNvPicPr>
            <a:picLocks noChangeAspect="1" noChangeArrowheads="1"/>
          </p:cNvPicPr>
          <p:nvPr/>
        </p:nvPicPr>
        <p:blipFill>
          <a:blip r:embed="rId2"/>
          <a:srcRect/>
          <a:stretch>
            <a:fillRect/>
          </a:stretch>
        </p:blipFill>
        <p:spPr bwMode="auto">
          <a:xfrm>
            <a:off x="6084168" y="4005064"/>
            <a:ext cx="2520280" cy="2473325"/>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53566"/>
            <a:ext cx="2313062" cy="256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929559"/>
            <a:ext cx="2520279" cy="26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13</a:t>
            </a:fld>
            <a:endParaRPr lang="en-US"/>
          </a:p>
        </p:txBody>
      </p:sp>
    </p:spTree>
    <p:extLst>
      <p:ext uri="{BB962C8B-B14F-4D97-AF65-F5344CB8AC3E}">
        <p14:creationId xmlns:p14="http://schemas.microsoft.com/office/powerpoint/2010/main" val="1373695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5C99B721-0DE3-4C7F-99D8-A64E7AC163A2}" type="slidenum">
              <a:rPr lang="en-US" sz="1400" b="1">
                <a:solidFill>
                  <a:srgbClr val="FF3300"/>
                </a:solidFill>
                <a:effectLst>
                  <a:outerShdw blurRad="38100" dist="38100" dir="2700000" algn="tl">
                    <a:srgbClr val="C0C0C0"/>
                  </a:outerShdw>
                </a:effectLst>
              </a:rPr>
              <a:pPr algn="r">
                <a:defRPr/>
              </a:pPr>
              <a:t>14</a:t>
            </a:fld>
            <a:endParaRPr lang="en-US" sz="1400" b="1">
              <a:solidFill>
                <a:srgbClr val="FF3300"/>
              </a:solidFill>
              <a:effectLst>
                <a:outerShdw blurRad="38100" dist="38100" dir="2700000" algn="tl">
                  <a:srgbClr val="C0C0C0"/>
                </a:outerShdw>
              </a:effectLst>
            </a:endParaRPr>
          </a:p>
        </p:txBody>
      </p:sp>
      <p:sp>
        <p:nvSpPr>
          <p:cNvPr id="13315" name="Rectangle 2"/>
          <p:cNvSpPr>
            <a:spLocks noGrp="1" noChangeArrowheads="1"/>
          </p:cNvSpPr>
          <p:nvPr>
            <p:ph type="title"/>
          </p:nvPr>
        </p:nvSpPr>
        <p:spPr/>
        <p:txBody>
          <a:bodyPr/>
          <a:lstStyle/>
          <a:p>
            <a:r>
              <a:rPr lang="zh-CN" altLang="en-US" dirty="0"/>
              <a:t>物</a:t>
            </a:r>
            <a:r>
              <a:rPr lang="zh-CN" altLang="en-US" dirty="0" smtClean="0"/>
              <a:t>联网的发展</a:t>
            </a:r>
            <a:endParaRPr lang="zh-CN" altLang="zh-CN" dirty="0" smtClean="0"/>
          </a:p>
        </p:txBody>
      </p:sp>
      <p:sp>
        <p:nvSpPr>
          <p:cNvPr id="39940" name="Rectangle 3"/>
          <p:cNvSpPr>
            <a:spLocks noGrp="1" noChangeArrowheads="1"/>
          </p:cNvSpPr>
          <p:nvPr>
            <p:ph type="body" idx="4294967295"/>
          </p:nvPr>
        </p:nvSpPr>
        <p:spPr/>
        <p:txBody>
          <a:bodyPr/>
          <a:lstStyle/>
          <a:p>
            <a:pPr>
              <a:lnSpc>
                <a:spcPct val="100000"/>
              </a:lnSpc>
            </a:pPr>
            <a:r>
              <a:rPr lang="en-US" altLang="zh-CN" smtClean="0"/>
              <a:t>2007</a:t>
            </a:r>
            <a:r>
              <a:rPr lang="zh-CN" altLang="en-US" smtClean="0"/>
              <a:t>年，美国率先在马萨诸塞州剑桥城打造全球第一个全城无线传感网。</a:t>
            </a:r>
            <a:r>
              <a:rPr lang="en-US" altLang="zh-CN" smtClean="0"/>
              <a:t>2009</a:t>
            </a:r>
            <a:r>
              <a:rPr lang="zh-CN" altLang="en-US" smtClean="0"/>
              <a:t>年</a:t>
            </a:r>
            <a:r>
              <a:rPr lang="en-US" altLang="zh-CN" smtClean="0"/>
              <a:t>1</a:t>
            </a:r>
            <a:r>
              <a:rPr lang="zh-CN" altLang="en-US" smtClean="0"/>
              <a:t>月</a:t>
            </a:r>
            <a:r>
              <a:rPr lang="en-US" altLang="zh-CN" smtClean="0"/>
              <a:t>IBM</a:t>
            </a:r>
            <a:r>
              <a:rPr lang="zh-CN" altLang="en-US" smtClean="0"/>
              <a:t>首席执行官彭明盛提出</a:t>
            </a:r>
            <a:r>
              <a:rPr lang="en-US" altLang="zh-CN" smtClean="0"/>
              <a:t>“</a:t>
            </a:r>
            <a:r>
              <a:rPr lang="zh-CN" altLang="en-US" smtClean="0"/>
              <a:t>智慧地球</a:t>
            </a:r>
            <a:r>
              <a:rPr lang="en-US" altLang="zh-CN" smtClean="0"/>
              <a:t>”</a:t>
            </a:r>
            <a:r>
              <a:rPr lang="zh-CN" altLang="en-US" smtClean="0"/>
              <a:t>的概念 </a:t>
            </a:r>
          </a:p>
          <a:p>
            <a:pPr>
              <a:lnSpc>
                <a:spcPct val="100000"/>
              </a:lnSpc>
            </a:pPr>
            <a:r>
              <a:rPr lang="en-US" altLang="zh-CN" smtClean="0"/>
              <a:t>2009</a:t>
            </a:r>
            <a:r>
              <a:rPr lang="zh-CN" altLang="en-US" smtClean="0"/>
              <a:t>年</a:t>
            </a:r>
            <a:r>
              <a:rPr lang="en-US" altLang="zh-CN" smtClean="0"/>
              <a:t>6</a:t>
            </a:r>
            <a:r>
              <a:rPr lang="zh-CN" altLang="en-US" smtClean="0"/>
              <a:t>月，欧盟委员会正式提出了</a:t>
            </a:r>
            <a:r>
              <a:rPr lang="en-US" altLang="zh-CN" smtClean="0"/>
              <a:t>《</a:t>
            </a:r>
            <a:r>
              <a:rPr lang="zh-CN" altLang="en-US" smtClean="0"/>
              <a:t>欧盟物联网行动计划</a:t>
            </a:r>
            <a:r>
              <a:rPr lang="en-US" altLang="zh-CN" smtClean="0"/>
              <a:t>》 </a:t>
            </a:r>
          </a:p>
        </p:txBody>
      </p:sp>
      <p:pic>
        <p:nvPicPr>
          <p:cNvPr id="78850" name="Picture 2"/>
          <p:cNvPicPr>
            <a:picLocks noChangeAspect="1" noChangeArrowheads="1"/>
          </p:cNvPicPr>
          <p:nvPr/>
        </p:nvPicPr>
        <p:blipFill>
          <a:blip r:embed="rId2"/>
          <a:srcRect/>
          <a:stretch>
            <a:fillRect/>
          </a:stretch>
        </p:blipFill>
        <p:spPr bwMode="auto">
          <a:xfrm>
            <a:off x="642938" y="3857625"/>
            <a:ext cx="3497262" cy="2476500"/>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78851" name="Picture 3"/>
          <p:cNvPicPr>
            <a:picLocks noChangeAspect="1" noChangeArrowheads="1"/>
          </p:cNvPicPr>
          <p:nvPr/>
        </p:nvPicPr>
        <p:blipFill>
          <a:blip r:embed="rId3"/>
          <a:srcRect/>
          <a:stretch>
            <a:fillRect/>
          </a:stretch>
        </p:blipFill>
        <p:spPr bwMode="auto">
          <a:xfrm>
            <a:off x="4214813" y="3857625"/>
            <a:ext cx="4446587" cy="2500313"/>
          </a:xfrm>
          <a:prstGeom prst="rect">
            <a:avLst/>
          </a:prstGeom>
          <a:noFill/>
          <a:ln w="9525" cmpd="sng">
            <a:noFill/>
            <a:miter lim="800000"/>
            <a:headEnd/>
            <a:tailEnd/>
          </a:ln>
          <a:effectLst>
            <a:prstShdw prst="shdw17" dist="17961" dir="2700000">
              <a:schemeClr val="accent1">
                <a:gamma/>
                <a:shade val="60000"/>
                <a:invGamma/>
              </a:schemeClr>
            </a:prstShdw>
          </a:effec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14</a:t>
            </a:fld>
            <a:endParaRPr lang="en-US"/>
          </a:p>
        </p:txBody>
      </p:sp>
    </p:spTree>
    <p:extLst>
      <p:ext uri="{BB962C8B-B14F-4D97-AF65-F5344CB8AC3E}">
        <p14:creationId xmlns:p14="http://schemas.microsoft.com/office/powerpoint/2010/main" val="422543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8A33FB3-E908-4796-8911-04AF9A0F70AD}" type="slidenum">
              <a:rPr lang="en-US" sz="1400" b="1">
                <a:solidFill>
                  <a:srgbClr val="FF3300"/>
                </a:solidFill>
                <a:effectLst>
                  <a:outerShdw blurRad="38100" dist="38100" dir="2700000" algn="tl">
                    <a:srgbClr val="C0C0C0"/>
                  </a:outerShdw>
                </a:effectLst>
              </a:rPr>
              <a:pPr algn="r">
                <a:defRPr/>
              </a:pPr>
              <a:t>15</a:t>
            </a:fld>
            <a:endParaRPr lang="en-US" sz="1400" b="1">
              <a:solidFill>
                <a:srgbClr val="FF3300"/>
              </a:solidFill>
              <a:effectLst>
                <a:outerShdw blurRad="38100" dist="38100" dir="2700000" algn="tl">
                  <a:srgbClr val="C0C0C0"/>
                </a:outerShdw>
              </a:effectLst>
            </a:endParaRPr>
          </a:p>
        </p:txBody>
      </p:sp>
      <p:sp>
        <p:nvSpPr>
          <p:cNvPr id="14339" name="Rectangle 2"/>
          <p:cNvSpPr>
            <a:spLocks noGrp="1" noChangeArrowheads="1"/>
          </p:cNvSpPr>
          <p:nvPr>
            <p:ph type="title"/>
          </p:nvPr>
        </p:nvSpPr>
        <p:spPr/>
        <p:txBody>
          <a:bodyPr/>
          <a:lstStyle/>
          <a:p>
            <a:r>
              <a:rPr lang="zh-CN" altLang="en-US" dirty="0"/>
              <a:t>物</a:t>
            </a:r>
            <a:r>
              <a:rPr lang="zh-CN" altLang="en-US" dirty="0" smtClean="0"/>
              <a:t>联网的发展</a:t>
            </a:r>
            <a:endParaRPr lang="zh-CN" altLang="zh-CN" dirty="0" smtClean="0">
              <a:solidFill>
                <a:srgbClr val="C00000"/>
              </a:solidFill>
            </a:endParaRPr>
          </a:p>
        </p:txBody>
      </p:sp>
      <p:sp>
        <p:nvSpPr>
          <p:cNvPr id="39940" name="Rectangle 3"/>
          <p:cNvSpPr>
            <a:spLocks noGrp="1" noChangeArrowheads="1"/>
          </p:cNvSpPr>
          <p:nvPr>
            <p:ph type="body" idx="4294967295"/>
          </p:nvPr>
        </p:nvSpPr>
        <p:spPr>
          <a:xfrm>
            <a:off x="357188" y="1285875"/>
            <a:ext cx="8458200" cy="4987925"/>
          </a:xfrm>
        </p:spPr>
        <p:txBody>
          <a:bodyPr/>
          <a:lstStyle/>
          <a:p>
            <a:pPr>
              <a:lnSpc>
                <a:spcPct val="100000"/>
              </a:lnSpc>
              <a:defRPr/>
            </a:pPr>
            <a:r>
              <a:rPr lang="en-US" altLang="zh-CN" sz="2400" dirty="0" smtClean="0"/>
              <a:t>1999</a:t>
            </a:r>
            <a:r>
              <a:rPr lang="zh-CN" altLang="en-US" sz="2400" dirty="0" smtClean="0"/>
              <a:t>年，中科院就启动了传感网的研究 </a:t>
            </a:r>
          </a:p>
          <a:p>
            <a:pPr>
              <a:lnSpc>
                <a:spcPct val="100000"/>
              </a:lnSpc>
              <a:defRPr/>
            </a:pPr>
            <a:r>
              <a:rPr lang="en-US" altLang="zh-CN" sz="2400" dirty="0" smtClean="0"/>
              <a:t>2009</a:t>
            </a:r>
            <a:r>
              <a:rPr lang="zh-CN" altLang="en-US" sz="2400" dirty="0" smtClean="0"/>
              <a:t>年</a:t>
            </a:r>
            <a:r>
              <a:rPr lang="en-US" altLang="zh-CN" sz="2400" dirty="0" smtClean="0"/>
              <a:t>8</a:t>
            </a:r>
            <a:r>
              <a:rPr lang="zh-CN" altLang="en-US" sz="2400" dirty="0" smtClean="0"/>
              <a:t>月</a:t>
            </a:r>
            <a:r>
              <a:rPr lang="en-US" altLang="zh-CN" sz="2400" dirty="0" smtClean="0"/>
              <a:t>7</a:t>
            </a:r>
            <a:r>
              <a:rPr lang="zh-CN" altLang="en-US" sz="2400" dirty="0" smtClean="0"/>
              <a:t>日，</a:t>
            </a:r>
            <a:r>
              <a:rPr lang="zh-CN" altLang="en-US" sz="2400" dirty="0"/>
              <a:t>时任</a:t>
            </a:r>
            <a:r>
              <a:rPr lang="zh-CN" altLang="en-US" sz="2400" dirty="0" smtClean="0"/>
              <a:t>总理在无锡微纳传感网工程技术研发中心视察并发表重要讲话，提出了“</a:t>
            </a:r>
            <a:r>
              <a:rPr lang="zh-CN" altLang="en-US" sz="2400" b="1" dirty="0" smtClean="0">
                <a:solidFill>
                  <a:srgbClr val="FF0000"/>
                </a:solidFill>
                <a:effectLst>
                  <a:outerShdw blurRad="38100" dist="38100" dir="2700000" algn="tl">
                    <a:srgbClr val="000000">
                      <a:alpha val="43137"/>
                    </a:srgbClr>
                  </a:outerShdw>
                </a:effectLst>
              </a:rPr>
              <a:t>感知中国</a:t>
            </a:r>
            <a:r>
              <a:rPr lang="zh-CN" altLang="en-US" sz="2400" dirty="0" smtClean="0"/>
              <a:t>”的理念 </a:t>
            </a:r>
          </a:p>
          <a:p>
            <a:pPr>
              <a:lnSpc>
                <a:spcPct val="100000"/>
              </a:lnSpc>
              <a:defRPr/>
            </a:pPr>
            <a:r>
              <a:rPr lang="en-US" altLang="zh-CN" sz="2400" dirty="0" smtClean="0"/>
              <a:t>2010</a:t>
            </a:r>
            <a:r>
              <a:rPr lang="zh-CN" altLang="en-US" sz="2400" dirty="0" smtClean="0"/>
              <a:t>年，教育部设立物联网工程本科新专业。</a:t>
            </a:r>
          </a:p>
        </p:txBody>
      </p:sp>
      <p:pic>
        <p:nvPicPr>
          <p:cNvPr id="79874" name="Picture 2"/>
          <p:cNvPicPr>
            <a:picLocks noChangeAspect="1" noChangeArrowheads="1"/>
          </p:cNvPicPr>
          <p:nvPr/>
        </p:nvPicPr>
        <p:blipFill>
          <a:blip r:embed="rId2"/>
          <a:srcRect/>
          <a:stretch>
            <a:fillRect/>
          </a:stretch>
        </p:blipFill>
        <p:spPr bwMode="auto">
          <a:xfrm>
            <a:off x="142875" y="4071938"/>
            <a:ext cx="4762500" cy="2381250"/>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79875" name="Picture 3"/>
          <p:cNvPicPr>
            <a:picLocks noChangeAspect="1" noChangeArrowheads="1"/>
          </p:cNvPicPr>
          <p:nvPr/>
        </p:nvPicPr>
        <p:blipFill>
          <a:blip r:embed="rId3"/>
          <a:srcRect/>
          <a:stretch>
            <a:fillRect/>
          </a:stretch>
        </p:blipFill>
        <p:spPr bwMode="auto">
          <a:xfrm>
            <a:off x="1357313" y="3071813"/>
            <a:ext cx="7651750" cy="3346450"/>
          </a:xfrm>
          <a:prstGeom prst="rect">
            <a:avLst/>
          </a:prstGeom>
          <a:noFill/>
          <a:ln w="9525" cmpd="sng">
            <a:noFill/>
            <a:miter lim="800000"/>
            <a:headEnd/>
            <a:tailEnd/>
          </a:ln>
          <a:effectLst>
            <a:prstShdw prst="shdw17" dist="17961" dir="2700000">
              <a:schemeClr val="accent1">
                <a:gamma/>
                <a:shade val="60000"/>
                <a:invGamma/>
              </a:schemeClr>
            </a:prstShdw>
          </a:effec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15</a:t>
            </a:fld>
            <a:endParaRPr lang="en-US"/>
          </a:p>
        </p:txBody>
      </p:sp>
    </p:spTree>
    <p:extLst>
      <p:ext uri="{BB962C8B-B14F-4D97-AF65-F5344CB8AC3E}">
        <p14:creationId xmlns:p14="http://schemas.microsoft.com/office/powerpoint/2010/main" val="425649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defRPr/>
            </a:pPr>
            <a:r>
              <a:rPr lang="zh-CN" altLang="en-US" sz="1400" smtClean="0">
                <a:solidFill>
                  <a:srgbClr val="FF3300"/>
                </a:solidFill>
              </a:rPr>
              <a:t>桂小林</a:t>
            </a:r>
            <a:r>
              <a:rPr lang="en-US" altLang="zh-CN" sz="1400" smtClean="0">
                <a:solidFill>
                  <a:srgbClr val="FF3300"/>
                </a:solidFill>
              </a:rPr>
              <a:t>-</a:t>
            </a:r>
            <a:fld id="{57CCE7F6-FF18-4C98-9363-B5FD2F0CF162}" type="slidenum">
              <a:rPr lang="en-US" altLang="zh-CN" sz="1400" smtClean="0">
                <a:solidFill>
                  <a:srgbClr val="FF3300"/>
                </a:solidFill>
              </a:rPr>
              <a:pPr>
                <a:defRPr/>
              </a:pPr>
              <a:t>16</a:t>
            </a:fld>
            <a:endParaRPr lang="en-US" altLang="zh-CN" sz="1400" smtClean="0">
              <a:solidFill>
                <a:srgbClr val="FF3300"/>
              </a:solidFill>
            </a:endParaRPr>
          </a:p>
        </p:txBody>
      </p:sp>
      <p:sp>
        <p:nvSpPr>
          <p:cNvPr id="24578" name="灯片编号占位符 3"/>
          <p:cNvSpPr txBox="1">
            <a:spLocks noGrp="1" noChangeArrowheads="1"/>
          </p:cNvSpPr>
          <p:nvPr/>
        </p:nvSpPr>
        <p:spPr bwMode="auto">
          <a:xfrm>
            <a:off x="6443663" y="6400800"/>
            <a:ext cx="2700337" cy="457200"/>
          </a:xfrm>
          <a:prstGeom prst="rect">
            <a:avLst/>
          </a:prstGeom>
          <a:noFill/>
          <a:ln>
            <a:noFill/>
          </a:ln>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r">
              <a:buFont typeface="Arial" pitchFamily="34" charset="0"/>
              <a:buNone/>
              <a:defRPr/>
            </a:pPr>
            <a:fld id="{7FDAECB2-CF0D-4C00-A3EC-BC952B0CB01F}" type="slidenum">
              <a:rPr lang="en-US" altLang="zh-CN" sz="1400" b="1" smtClean="0">
                <a:solidFill>
                  <a:srgbClr val="FF3300"/>
                </a:solidFill>
                <a:effectLst>
                  <a:outerShdw blurRad="38100" dist="38100" dir="2700000" algn="tl">
                    <a:srgbClr val="C0C0C0"/>
                  </a:outerShdw>
                </a:effectLst>
              </a:rPr>
              <a:pPr algn="r">
                <a:buFont typeface="Arial" pitchFamily="34" charset="0"/>
                <a:buNone/>
                <a:defRPr/>
              </a:pPr>
              <a:t>16</a:t>
            </a:fld>
            <a:endParaRPr lang="en-US" altLang="zh-CN" sz="1400" b="1" smtClean="0">
              <a:solidFill>
                <a:srgbClr val="FF3300"/>
              </a:solidFill>
              <a:effectLst>
                <a:outerShdw blurRad="38100" dist="38100" dir="2700000" algn="tl">
                  <a:srgbClr val="C0C0C0"/>
                </a:outerShdw>
              </a:effectLst>
            </a:endParaRPr>
          </a:p>
        </p:txBody>
      </p:sp>
      <p:sp>
        <p:nvSpPr>
          <p:cNvPr id="24579" name="Rectangle 2"/>
          <p:cNvSpPr>
            <a:spLocks noGrp="1" noChangeArrowheads="1"/>
          </p:cNvSpPr>
          <p:nvPr>
            <p:ph type="title"/>
          </p:nvPr>
        </p:nvSpPr>
        <p:spPr/>
        <p:txBody>
          <a:bodyPr/>
          <a:lstStyle/>
          <a:p>
            <a:pPr eaLnBrk="1" hangingPunct="1">
              <a:defRPr/>
            </a:pPr>
            <a:r>
              <a:rPr lang="zh-CN" altLang="en-US" dirty="0" smtClean="0">
                <a:effectLst>
                  <a:outerShdw blurRad="38100" dist="38100" dir="2700000" algn="tl">
                    <a:srgbClr val="000000"/>
                  </a:outerShdw>
                </a:effectLst>
              </a:rPr>
              <a:t>物联网工程专业学什么？</a:t>
            </a:r>
            <a:endParaRPr lang="en-US" altLang="zh-CN" dirty="0" smtClean="0">
              <a:effectLst>
                <a:outerShdw blurRad="38100" dist="38100" dir="2700000" algn="tl">
                  <a:srgbClr val="000000"/>
                </a:outerShdw>
              </a:effectLst>
            </a:endParaRPr>
          </a:p>
        </p:txBody>
      </p:sp>
      <p:sp>
        <p:nvSpPr>
          <p:cNvPr id="24580" name="Rectangle 3"/>
          <p:cNvSpPr>
            <a:spLocks noGrp="1" noChangeArrowheads="1"/>
          </p:cNvSpPr>
          <p:nvPr>
            <p:ph type="body" idx="4294967295"/>
          </p:nvPr>
        </p:nvSpPr>
        <p:spPr>
          <a:xfrm>
            <a:off x="395288" y="1320800"/>
            <a:ext cx="8458200" cy="4989513"/>
          </a:xfrm>
        </p:spPr>
        <p:txBody>
          <a:bodyPr/>
          <a:lstStyle/>
          <a:p>
            <a:pPr eaLnBrk="1" hangingPunct="1">
              <a:defRPr/>
            </a:pPr>
            <a:r>
              <a:rPr lang="zh-CN" altLang="en-US" sz="2400" b="1" dirty="0" smtClean="0">
                <a:solidFill>
                  <a:srgbClr val="7030A0"/>
                </a:solidFill>
                <a:effectLst>
                  <a:outerShdw blurRad="38100" dist="38100" dir="2700000" algn="tl">
                    <a:srgbClr val="C0C0C0"/>
                  </a:outerShdw>
                </a:effectLst>
              </a:rPr>
              <a:t>物联网工程专业的知识</a:t>
            </a:r>
            <a:r>
              <a:rPr lang="zh-CN" altLang="en-US" sz="2400" b="1" dirty="0">
                <a:solidFill>
                  <a:srgbClr val="7030A0"/>
                </a:solidFill>
                <a:effectLst>
                  <a:outerShdw blurRad="38100" dist="38100" dir="2700000" algn="tl">
                    <a:srgbClr val="C0C0C0"/>
                  </a:outerShdw>
                </a:effectLst>
              </a:rPr>
              <a:t>体系</a:t>
            </a:r>
            <a:endParaRPr lang="en-US" altLang="zh-CN" sz="2400" b="1" dirty="0" smtClean="0">
              <a:solidFill>
                <a:srgbClr val="7030A0"/>
              </a:solidFill>
              <a:effectLst>
                <a:outerShdw blurRad="38100" dist="38100" dir="2700000" algn="tl">
                  <a:srgbClr val="C0C0C0"/>
                </a:outerShdw>
              </a:effectLst>
            </a:endParaRPr>
          </a:p>
          <a:p>
            <a:pPr eaLnBrk="1" hangingPunct="1">
              <a:defRPr/>
            </a:pPr>
            <a:r>
              <a:rPr lang="zh-CN" altLang="en-US" sz="2400" dirty="0" smtClean="0">
                <a:effectLst>
                  <a:outerShdw blurRad="38100" dist="38100" dir="2700000" algn="tl">
                    <a:srgbClr val="C0C0C0"/>
                  </a:outerShdw>
                </a:effectLst>
              </a:rPr>
              <a:t>物联网工程专业除了数学、物理、人文社科等通识知识外，依据物联网本身的特点，将本专业的知识体系划分为</a:t>
            </a:r>
            <a:r>
              <a:rPr lang="zh-CN" altLang="en-US" sz="2400" dirty="0" smtClean="0">
                <a:solidFill>
                  <a:schemeClr val="accent2"/>
                </a:solidFill>
                <a:effectLst>
                  <a:outerShdw blurRad="38100" dist="38100" dir="2700000" algn="tl">
                    <a:srgbClr val="C0C0C0"/>
                  </a:outerShdw>
                </a:effectLst>
              </a:rPr>
              <a:t>专业基础知识域</a:t>
            </a:r>
            <a:r>
              <a:rPr lang="zh-CN" altLang="en-US" sz="2400" dirty="0" smtClean="0">
                <a:effectLst>
                  <a:outerShdw blurRad="38100" dist="38100" dir="2700000" algn="tl">
                    <a:srgbClr val="C0C0C0"/>
                  </a:outerShdw>
                </a:effectLst>
              </a:rPr>
              <a:t>、</a:t>
            </a:r>
            <a:r>
              <a:rPr lang="zh-CN" altLang="en-US" sz="2400" dirty="0" smtClean="0">
                <a:solidFill>
                  <a:schemeClr val="accent2"/>
                </a:solidFill>
                <a:effectLst>
                  <a:outerShdw blurRad="38100" dist="38100" dir="2700000" algn="tl">
                    <a:srgbClr val="C0C0C0"/>
                  </a:outerShdw>
                </a:effectLst>
              </a:rPr>
              <a:t>专业核心知识域</a:t>
            </a:r>
            <a:r>
              <a:rPr lang="zh-CN" altLang="en-US" sz="2400" dirty="0" smtClean="0">
                <a:effectLst>
                  <a:outerShdw blurRad="38100" dist="38100" dir="2700000" algn="tl">
                    <a:srgbClr val="C0C0C0"/>
                  </a:outerShdw>
                </a:effectLst>
              </a:rPr>
              <a:t>、</a:t>
            </a:r>
            <a:r>
              <a:rPr lang="zh-CN" altLang="en-US" sz="2400" dirty="0" smtClean="0">
                <a:solidFill>
                  <a:schemeClr val="accent2"/>
                </a:solidFill>
                <a:effectLst>
                  <a:outerShdw blurRad="38100" dist="38100" dir="2700000" algn="tl">
                    <a:srgbClr val="C0C0C0"/>
                  </a:outerShdw>
                </a:effectLst>
              </a:rPr>
              <a:t>领域应用知识域</a:t>
            </a:r>
            <a:r>
              <a:rPr lang="zh-CN" altLang="en-US" sz="2400" dirty="0" smtClean="0">
                <a:effectLst>
                  <a:outerShdw blurRad="38100" dist="38100" dir="2700000" algn="tl">
                    <a:srgbClr val="C0C0C0"/>
                  </a:outerShdw>
                </a:effectLst>
              </a:rPr>
              <a:t>。</a:t>
            </a:r>
          </a:p>
          <a:p>
            <a:pPr eaLnBrk="1" hangingPunct="1">
              <a:defRPr/>
            </a:pPr>
            <a:r>
              <a:rPr lang="zh-CN" altLang="en-US" sz="2400" dirty="0" smtClean="0">
                <a:effectLst>
                  <a:outerShdw blurRad="38100" dist="38100" dir="2700000" algn="tl">
                    <a:srgbClr val="C0C0C0"/>
                  </a:outerShdw>
                </a:effectLst>
              </a:rPr>
              <a:t>本专业的基础知识包括：</a:t>
            </a:r>
          </a:p>
          <a:p>
            <a:pPr lvl="1" eaLnBrk="1" hangingPunct="1">
              <a:defRPr/>
            </a:pPr>
            <a:r>
              <a:rPr lang="zh-CN" altLang="en-US" sz="2000" dirty="0" smtClean="0">
                <a:solidFill>
                  <a:srgbClr val="FF3300"/>
                </a:solidFill>
                <a:effectLst>
                  <a:outerShdw blurRad="38100" dist="38100" dir="2700000" algn="tl">
                    <a:srgbClr val="C0C0C0"/>
                  </a:outerShdw>
                </a:effectLst>
              </a:rPr>
              <a:t>算法与程序设计（离散数学、算法设计、数据结构、程序语言）</a:t>
            </a:r>
          </a:p>
          <a:p>
            <a:pPr lvl="1" eaLnBrk="1" hangingPunct="1">
              <a:defRPr/>
            </a:pPr>
            <a:r>
              <a:rPr lang="zh-CN" altLang="en-US" sz="2000" dirty="0" smtClean="0">
                <a:solidFill>
                  <a:srgbClr val="FF3300"/>
                </a:solidFill>
                <a:effectLst>
                  <a:outerShdw blurRad="38100" dist="38100" dir="2700000" algn="tl">
                    <a:srgbClr val="C0C0C0"/>
                  </a:outerShdw>
                </a:effectLst>
              </a:rPr>
              <a:t>电路与电子技术（数电、模电、电路）</a:t>
            </a:r>
          </a:p>
          <a:p>
            <a:pPr lvl="1" eaLnBrk="1" hangingPunct="1">
              <a:defRPr/>
            </a:pPr>
            <a:r>
              <a:rPr lang="zh-CN" altLang="en-US" sz="2000" dirty="0" smtClean="0">
                <a:solidFill>
                  <a:srgbClr val="FF3300"/>
                </a:solidFill>
                <a:effectLst>
                  <a:outerShdw blurRad="38100" dist="38100" dir="2700000" algn="tl">
                    <a:srgbClr val="C0C0C0"/>
                  </a:outerShdw>
                </a:effectLst>
              </a:rPr>
              <a:t>计算机系统（组成、系统结构、操作系统、微机与接口）</a:t>
            </a:r>
          </a:p>
          <a:p>
            <a:pPr lvl="1" eaLnBrk="1" hangingPunct="1">
              <a:defRPr/>
            </a:pPr>
            <a:r>
              <a:rPr lang="zh-CN" altLang="en-US" sz="2000" dirty="0" smtClean="0">
                <a:solidFill>
                  <a:srgbClr val="FF3300"/>
                </a:solidFill>
                <a:effectLst>
                  <a:outerShdw blurRad="38100" dist="38100" dir="2700000" algn="tl">
                    <a:srgbClr val="C0C0C0"/>
                  </a:outerShdw>
                </a:effectLst>
              </a:rPr>
              <a:t>计算机网络（网络原理、网络安全）</a:t>
            </a:r>
          </a:p>
          <a:p>
            <a:pPr lvl="1" eaLnBrk="1" hangingPunct="1">
              <a:defRPr/>
            </a:pPr>
            <a:r>
              <a:rPr lang="zh-CN" altLang="en-US" sz="2000" dirty="0" smtClean="0">
                <a:solidFill>
                  <a:srgbClr val="FF3300"/>
                </a:solidFill>
                <a:effectLst>
                  <a:outerShdw blurRad="38100" dist="38100" dir="2700000" algn="tl">
                    <a:srgbClr val="C0C0C0"/>
                  </a:outerShdw>
                </a:effectLst>
              </a:rPr>
              <a:t>数据库系统（数据、数据库原理、数据处理）</a:t>
            </a:r>
          </a:p>
          <a:p>
            <a:pPr lvl="1" eaLnBrk="1" hangingPunct="1">
              <a:defRPr/>
            </a:pPr>
            <a:r>
              <a:rPr lang="zh-CN" altLang="en-US" sz="2000" dirty="0" smtClean="0">
                <a:solidFill>
                  <a:srgbClr val="FF3300"/>
                </a:solidFill>
                <a:effectLst>
                  <a:outerShdw blurRad="38100" dist="38100" dir="2700000" algn="tl">
                    <a:srgbClr val="C0C0C0"/>
                  </a:outerShdw>
                </a:effectLst>
              </a:rPr>
              <a:t>嵌入式系统 （</a:t>
            </a:r>
            <a:r>
              <a:rPr lang="en-US" altLang="zh-CN" sz="2000" dirty="0" err="1" smtClean="0">
                <a:solidFill>
                  <a:srgbClr val="FF3300"/>
                </a:solidFill>
                <a:effectLst>
                  <a:outerShdw blurRad="38100" dist="38100" dir="2700000" algn="tl">
                    <a:srgbClr val="C0C0C0"/>
                  </a:outerShdw>
                </a:effectLst>
              </a:rPr>
              <a:t>MCU</a:t>
            </a:r>
            <a:r>
              <a:rPr lang="zh-CN" altLang="en-US" sz="2000" dirty="0" smtClean="0">
                <a:solidFill>
                  <a:srgbClr val="FF3300"/>
                </a:solidFill>
                <a:effectLst>
                  <a:outerShdw blurRad="38100" dist="38100" dir="2700000" algn="tl">
                    <a:srgbClr val="C0C0C0"/>
                  </a:outerShdw>
                </a:effectLst>
              </a:rPr>
              <a:t>、嵌入式操作系统）</a:t>
            </a:r>
          </a:p>
        </p:txBody>
      </p:sp>
    </p:spTree>
    <p:extLst>
      <p:ext uri="{BB962C8B-B14F-4D97-AF65-F5344CB8AC3E}">
        <p14:creationId xmlns:p14="http://schemas.microsoft.com/office/powerpoint/2010/main" val="399116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8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8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defRPr/>
            </a:pPr>
            <a:r>
              <a:rPr lang="zh-CN" altLang="en-US" dirty="0" smtClean="0">
                <a:effectLst>
                  <a:outerShdw blurRad="38100" dist="38100" dir="2700000" algn="tl">
                    <a:srgbClr val="000000"/>
                  </a:outerShdw>
                </a:effectLst>
              </a:rPr>
              <a:t>物联网工程专业的</a:t>
            </a:r>
            <a:r>
              <a:rPr lang="en-US" altLang="zh-CN" dirty="0" err="1" smtClean="0">
                <a:effectLst>
                  <a:outerShdw blurRad="38100" dist="38100" dir="2700000" algn="tl">
                    <a:srgbClr val="000000"/>
                  </a:outerShdw>
                </a:effectLst>
              </a:rPr>
              <a:t>知识体系</a:t>
            </a:r>
            <a:endParaRPr lang="en-US" altLang="zh-CN" dirty="0" smtClean="0">
              <a:effectLst>
                <a:outerShdw blurRad="38100" dist="38100" dir="2700000" algn="tl">
                  <a:srgbClr val="000000"/>
                </a:outerShdw>
              </a:effectLst>
            </a:endParaRPr>
          </a:p>
        </p:txBody>
      </p:sp>
      <p:sp>
        <p:nvSpPr>
          <p:cNvPr id="25604" name="Rectangle 3"/>
          <p:cNvSpPr>
            <a:spLocks noGrp="1" noChangeArrowheads="1"/>
          </p:cNvSpPr>
          <p:nvPr>
            <p:ph sz="half" idx="1"/>
          </p:nvPr>
        </p:nvSpPr>
        <p:spPr>
          <a:xfrm>
            <a:off x="381000" y="1414463"/>
            <a:ext cx="4478338" cy="4986337"/>
          </a:xfrm>
        </p:spPr>
        <p:txBody>
          <a:bodyPr/>
          <a:lstStyle/>
          <a:p>
            <a:pPr eaLnBrk="1" hangingPunct="1">
              <a:lnSpc>
                <a:spcPct val="90000"/>
              </a:lnSpc>
              <a:defRPr/>
            </a:pPr>
            <a:r>
              <a:rPr lang="zh-CN" altLang="en-US" sz="2400" dirty="0" smtClean="0">
                <a:effectLst>
                  <a:outerShdw blurRad="38100" dist="38100" dir="2700000" algn="tl">
                    <a:srgbClr val="C0C0C0"/>
                  </a:outerShdw>
                </a:effectLst>
              </a:rPr>
              <a:t>专业的核心知识最小集：</a:t>
            </a:r>
          </a:p>
          <a:p>
            <a:pPr lvl="1" eaLnBrk="1" hangingPunct="1">
              <a:lnSpc>
                <a:spcPct val="100000"/>
              </a:lnSpc>
              <a:defRPr/>
            </a:pPr>
            <a:r>
              <a:rPr lang="zh-CN" altLang="en-US" sz="2000" dirty="0" smtClean="0">
                <a:effectLst>
                  <a:outerShdw blurRad="38100" dist="38100" dir="2700000" algn="tl">
                    <a:srgbClr val="C0C0C0"/>
                  </a:outerShdw>
                </a:effectLst>
              </a:rPr>
              <a:t>物联网技术体系</a:t>
            </a:r>
          </a:p>
          <a:p>
            <a:pPr lvl="2" eaLnBrk="1" hangingPunct="1">
              <a:lnSpc>
                <a:spcPct val="80000"/>
              </a:lnSpc>
              <a:defRPr/>
            </a:pPr>
            <a:r>
              <a:rPr lang="zh-CN" altLang="en-US" dirty="0" smtClean="0">
                <a:effectLst>
                  <a:outerShdw blurRad="38100" dist="38100" dir="2700000" algn="tl">
                    <a:srgbClr val="C0C0C0"/>
                  </a:outerShdw>
                </a:effectLst>
              </a:rPr>
              <a:t>（体系、功能、逻辑结构）</a:t>
            </a:r>
          </a:p>
          <a:p>
            <a:pPr lvl="1" eaLnBrk="1" hangingPunct="1">
              <a:lnSpc>
                <a:spcPct val="100000"/>
              </a:lnSpc>
              <a:defRPr/>
            </a:pPr>
            <a:r>
              <a:rPr lang="zh-CN" altLang="en-US" sz="2000" dirty="0" smtClean="0">
                <a:effectLst>
                  <a:outerShdw blurRad="38100" dist="38100" dir="2700000" algn="tl">
                    <a:srgbClr val="C0C0C0"/>
                  </a:outerShdw>
                </a:effectLst>
              </a:rPr>
              <a:t>标识、感知、定位</a:t>
            </a:r>
          </a:p>
          <a:p>
            <a:pPr lvl="2" eaLnBrk="1" hangingPunct="1">
              <a:lnSpc>
                <a:spcPct val="80000"/>
              </a:lnSpc>
              <a:defRPr/>
            </a:pPr>
            <a:r>
              <a:rPr lang="zh-CN" altLang="en-US" dirty="0" smtClean="0">
                <a:effectLst>
                  <a:outerShdw blurRad="38100" dist="38100" dir="2700000" algn="tl">
                    <a:srgbClr val="C0C0C0"/>
                  </a:outerShdw>
                </a:effectLst>
              </a:rPr>
              <a:t>（</a:t>
            </a:r>
            <a:r>
              <a:rPr lang="en-US" altLang="zh-CN" dirty="0" smtClean="0">
                <a:effectLst>
                  <a:outerShdw blurRad="38100" dist="38100" dir="2700000" algn="tl">
                    <a:srgbClr val="C0C0C0"/>
                  </a:outerShdw>
                </a:effectLst>
              </a:rPr>
              <a:t>RFID</a:t>
            </a:r>
            <a:r>
              <a:rPr lang="zh-CN" altLang="en-US" dirty="0" smtClean="0">
                <a:effectLst>
                  <a:outerShdw blurRad="38100" dist="38100" dir="2700000" algn="tl">
                    <a:srgbClr val="C0C0C0"/>
                  </a:outerShdw>
                </a:effectLst>
              </a:rPr>
              <a:t>、条码</a:t>
            </a:r>
            <a:r>
              <a:rPr lang="en-US" altLang="zh-CN" dirty="0" smtClean="0">
                <a:effectLst>
                  <a:outerShdw blurRad="38100" dist="38100" dir="2700000" algn="tl">
                    <a:srgbClr val="C0C0C0"/>
                  </a:outerShdw>
                </a:effectLst>
              </a:rPr>
              <a:t>、GPS</a:t>
            </a:r>
            <a:r>
              <a:rPr lang="zh-CN" altLang="en-US" dirty="0" smtClean="0">
                <a:effectLst>
                  <a:outerShdw blurRad="38100" dist="38100" dir="2700000" algn="tl">
                    <a:srgbClr val="C0C0C0"/>
                  </a:outerShdw>
                </a:effectLst>
              </a:rPr>
              <a:t>）</a:t>
            </a:r>
          </a:p>
          <a:p>
            <a:pPr lvl="1" eaLnBrk="1" hangingPunct="1">
              <a:lnSpc>
                <a:spcPct val="100000"/>
              </a:lnSpc>
              <a:defRPr/>
            </a:pPr>
            <a:r>
              <a:rPr lang="en-US" altLang="zh-CN" sz="2000" dirty="0" err="1" smtClean="0">
                <a:effectLst>
                  <a:outerShdw blurRad="38100" dist="38100" dir="2700000" algn="tl">
                    <a:srgbClr val="C0C0C0"/>
                  </a:outerShdw>
                </a:effectLst>
              </a:rPr>
              <a:t>数据</a:t>
            </a:r>
            <a:r>
              <a:rPr lang="zh-CN" altLang="en-US" sz="2000" dirty="0" smtClean="0">
                <a:effectLst>
                  <a:outerShdw blurRad="38100" dist="38100" dir="2700000" algn="tl">
                    <a:srgbClr val="C0C0C0"/>
                  </a:outerShdw>
                </a:effectLst>
              </a:rPr>
              <a:t>传输</a:t>
            </a:r>
            <a:endParaRPr lang="en-US" altLang="zh-CN" sz="2000" dirty="0" smtClean="0">
              <a:effectLst>
                <a:outerShdw blurRad="38100" dist="38100" dir="2700000" algn="tl">
                  <a:srgbClr val="C0C0C0"/>
                </a:outerShdw>
              </a:effectLst>
            </a:endParaRPr>
          </a:p>
          <a:p>
            <a:pPr lvl="2" eaLnBrk="1" hangingPunct="1">
              <a:lnSpc>
                <a:spcPct val="80000"/>
              </a:lnSpc>
              <a:defRPr/>
            </a:pPr>
            <a:r>
              <a:rPr lang="zh-CN" altLang="en-US" dirty="0" smtClean="0">
                <a:effectLst>
                  <a:outerShdw blurRad="38100" dist="38100" dir="2700000" algn="tl">
                    <a:srgbClr val="C0C0C0"/>
                  </a:outerShdw>
                </a:effectLst>
              </a:rPr>
              <a:t>（短距离、无线、互联网）</a:t>
            </a:r>
          </a:p>
          <a:p>
            <a:pPr lvl="1" eaLnBrk="1" hangingPunct="1">
              <a:lnSpc>
                <a:spcPct val="100000"/>
              </a:lnSpc>
              <a:defRPr/>
            </a:pPr>
            <a:r>
              <a:rPr lang="zh-CN" altLang="en-US" sz="2000" dirty="0" smtClean="0">
                <a:effectLst>
                  <a:outerShdw blurRad="38100" dist="38100" dir="2700000" algn="tl">
                    <a:srgbClr val="C0C0C0"/>
                  </a:outerShdw>
                </a:effectLst>
              </a:rPr>
              <a:t>数据处理</a:t>
            </a:r>
          </a:p>
          <a:p>
            <a:pPr lvl="2" eaLnBrk="1" hangingPunct="1">
              <a:lnSpc>
                <a:spcPct val="80000"/>
              </a:lnSpc>
              <a:defRPr/>
            </a:pPr>
            <a:r>
              <a:rPr lang="zh-CN" altLang="en-US" dirty="0" smtClean="0">
                <a:effectLst>
                  <a:outerShdw blurRad="38100" dist="38100" dir="2700000" algn="tl">
                    <a:srgbClr val="C0C0C0"/>
                  </a:outerShdw>
                </a:effectLst>
              </a:rPr>
              <a:t>（大数据存储、分析、管理）</a:t>
            </a:r>
          </a:p>
        </p:txBody>
      </p:sp>
      <p:sp>
        <p:nvSpPr>
          <p:cNvPr id="2" name="内容占位符 1"/>
          <p:cNvSpPr>
            <a:spLocks noGrp="1"/>
          </p:cNvSpPr>
          <p:nvPr>
            <p:ph sz="half" idx="2"/>
          </p:nvPr>
        </p:nvSpPr>
        <p:spPr>
          <a:xfrm>
            <a:off x="4686300" y="1797050"/>
            <a:ext cx="4152900" cy="4603750"/>
          </a:xfrm>
        </p:spPr>
        <p:txBody>
          <a:bodyPr/>
          <a:lstStyle/>
          <a:p>
            <a:pPr lvl="1" eaLnBrk="1" hangingPunct="1">
              <a:lnSpc>
                <a:spcPct val="100000"/>
              </a:lnSpc>
              <a:defRPr/>
            </a:pPr>
            <a:r>
              <a:rPr lang="en-US" altLang="zh-CN" sz="2000" dirty="0" err="1">
                <a:effectLst>
                  <a:outerShdw blurRad="38100" dist="38100" dir="2700000" algn="tl">
                    <a:srgbClr val="C0C0C0"/>
                  </a:outerShdw>
                </a:effectLst>
              </a:rPr>
              <a:t>反馈</a:t>
            </a:r>
            <a:r>
              <a:rPr lang="zh-CN" altLang="en-US" sz="2000" dirty="0">
                <a:effectLst>
                  <a:outerShdw blurRad="38100" dist="38100" dir="2700000" algn="tl">
                    <a:srgbClr val="C0C0C0"/>
                  </a:outerShdw>
                </a:effectLst>
              </a:rPr>
              <a:t>控制</a:t>
            </a:r>
          </a:p>
          <a:p>
            <a:pPr lvl="2" eaLnBrk="1" hangingPunct="1">
              <a:lnSpc>
                <a:spcPct val="80000"/>
              </a:lnSpc>
              <a:defRPr/>
            </a:pPr>
            <a:r>
              <a:rPr lang="zh-CN" altLang="en-US" dirty="0">
                <a:effectLst>
                  <a:outerShdw blurRad="38100" dist="38100" dir="2700000" algn="tl">
                    <a:srgbClr val="C0C0C0"/>
                  </a:outerShdw>
                </a:effectLst>
              </a:rPr>
              <a:t>（反馈</a:t>
            </a:r>
            <a:r>
              <a:rPr lang="zh-CN" altLang="en-US" dirty="0" smtClean="0">
                <a:effectLst>
                  <a:outerShdw blurRad="38100" dist="38100" dir="2700000" algn="tl">
                    <a:srgbClr val="C0C0C0"/>
                  </a:outerShdw>
                </a:effectLst>
              </a:rPr>
              <a:t>、智能控制</a:t>
            </a:r>
            <a:r>
              <a:rPr lang="zh-CN" altLang="en-US" dirty="0">
                <a:effectLst>
                  <a:outerShdw blurRad="38100" dist="38100" dir="2700000" algn="tl">
                    <a:srgbClr val="C0C0C0"/>
                  </a:outerShdw>
                </a:effectLst>
              </a:rPr>
              <a:t>）</a:t>
            </a:r>
          </a:p>
          <a:p>
            <a:pPr lvl="1" eaLnBrk="1" hangingPunct="1">
              <a:lnSpc>
                <a:spcPct val="100000"/>
              </a:lnSpc>
              <a:defRPr/>
            </a:pPr>
            <a:r>
              <a:rPr lang="en-US" altLang="zh-CN" sz="2000" dirty="0" err="1">
                <a:effectLst>
                  <a:outerShdw blurRad="38100" dist="38100" dir="2700000" algn="tl">
                    <a:srgbClr val="C0C0C0"/>
                  </a:outerShdw>
                </a:effectLst>
              </a:rPr>
              <a:t>隐私</a:t>
            </a:r>
            <a:r>
              <a:rPr lang="zh-CN" altLang="en-US" sz="2000" dirty="0">
                <a:effectLst>
                  <a:outerShdw blurRad="38100" dist="38100" dir="2700000" algn="tl">
                    <a:srgbClr val="C0C0C0"/>
                  </a:outerShdw>
                </a:effectLst>
              </a:rPr>
              <a:t>与</a:t>
            </a:r>
            <a:r>
              <a:rPr lang="en-US" altLang="zh-CN" sz="2000" dirty="0" err="1">
                <a:effectLst>
                  <a:outerShdw blurRad="38100" dist="38100" dir="2700000" algn="tl">
                    <a:srgbClr val="C0C0C0"/>
                  </a:outerShdw>
                </a:effectLst>
              </a:rPr>
              <a:t>信息安全</a:t>
            </a:r>
            <a:endParaRPr lang="en-US" altLang="zh-CN" sz="2000" dirty="0">
              <a:effectLst>
                <a:outerShdw blurRad="38100" dist="38100" dir="2700000" algn="tl">
                  <a:srgbClr val="C0C0C0"/>
                </a:outerShdw>
              </a:effectLst>
            </a:endParaRPr>
          </a:p>
          <a:p>
            <a:pPr lvl="2" eaLnBrk="1" hangingPunct="1">
              <a:lnSpc>
                <a:spcPct val="80000"/>
              </a:lnSpc>
              <a:defRPr/>
            </a:pPr>
            <a:r>
              <a:rPr lang="zh-CN" altLang="en-US" dirty="0" smtClean="0">
                <a:effectLst>
                  <a:outerShdw blurRad="38100" dist="38100" dir="2700000" algn="tl">
                    <a:srgbClr val="C0C0C0"/>
                  </a:outerShdw>
                </a:effectLst>
              </a:rPr>
              <a:t>（数据安全、隐私</a:t>
            </a:r>
            <a:r>
              <a:rPr lang="zh-CN" altLang="en-US" dirty="0">
                <a:effectLst>
                  <a:outerShdw blurRad="38100" dist="38100" dir="2700000" algn="tl">
                    <a:srgbClr val="C0C0C0"/>
                  </a:outerShdw>
                </a:effectLst>
              </a:rPr>
              <a:t>安全）</a:t>
            </a:r>
          </a:p>
          <a:p>
            <a:pPr lvl="1" eaLnBrk="1" hangingPunct="1">
              <a:lnSpc>
                <a:spcPct val="100000"/>
              </a:lnSpc>
              <a:defRPr/>
            </a:pPr>
            <a:r>
              <a:rPr lang="en-US" altLang="zh-CN" sz="2000" dirty="0" err="1">
                <a:effectLst>
                  <a:outerShdw blurRad="38100" dist="38100" dir="2700000" algn="tl">
                    <a:srgbClr val="C0C0C0"/>
                  </a:outerShdw>
                </a:effectLst>
              </a:rPr>
              <a:t>项目</a:t>
            </a:r>
            <a:r>
              <a:rPr lang="zh-CN" altLang="en-US" sz="2000" dirty="0">
                <a:effectLst>
                  <a:outerShdw blurRad="38100" dist="38100" dir="2700000" algn="tl">
                    <a:srgbClr val="C0C0C0"/>
                  </a:outerShdw>
                </a:effectLst>
              </a:rPr>
              <a:t>设计</a:t>
            </a:r>
            <a:endParaRPr lang="en-US" altLang="zh-CN" sz="2000" dirty="0">
              <a:effectLst>
                <a:outerShdw blurRad="38100" dist="38100" dir="2700000" algn="tl">
                  <a:srgbClr val="C0C0C0"/>
                </a:outerShdw>
              </a:effectLst>
            </a:endParaRPr>
          </a:p>
          <a:p>
            <a:pPr lvl="2" eaLnBrk="1" hangingPunct="1">
              <a:lnSpc>
                <a:spcPct val="80000"/>
              </a:lnSpc>
              <a:defRPr/>
            </a:pPr>
            <a:r>
              <a:rPr lang="zh-CN" altLang="en-US" dirty="0">
                <a:effectLst>
                  <a:outerShdw blurRad="38100" dist="38100" dir="2700000" algn="tl">
                    <a:srgbClr val="C0C0C0"/>
                  </a:outerShdw>
                </a:effectLst>
              </a:rPr>
              <a:t>（集成、创新、实践）</a:t>
            </a:r>
          </a:p>
          <a:p>
            <a:pPr>
              <a:defRPr/>
            </a:pPr>
            <a:endParaRPr lang="zh-CN" altLang="en-US" dirty="0"/>
          </a:p>
        </p:txBody>
      </p:sp>
      <p:sp>
        <p:nvSpPr>
          <p:cNvPr id="5" name="灯片编号占位符 1"/>
          <p:cNvSpPr>
            <a:spLocks noGrp="1"/>
          </p:cNvSpPr>
          <p:nvPr>
            <p:ph type="sldNum" sz="quarter" idx="10"/>
          </p:nvPr>
        </p:nvSpPr>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defRPr/>
            </a:pPr>
            <a:r>
              <a:rPr lang="zh-CN" altLang="en-US" sz="1400" smtClean="0">
                <a:solidFill>
                  <a:srgbClr val="FF3300"/>
                </a:solidFill>
              </a:rPr>
              <a:t>桂小林</a:t>
            </a:r>
            <a:r>
              <a:rPr lang="en-US" altLang="zh-CN" sz="1400" smtClean="0">
                <a:solidFill>
                  <a:srgbClr val="FF3300"/>
                </a:solidFill>
              </a:rPr>
              <a:t>-</a:t>
            </a:r>
            <a:fld id="{4B62FEBB-C58C-46D8-9558-FECD8A198E8C}" type="slidenum">
              <a:rPr lang="en-US" altLang="zh-CN" sz="1400" smtClean="0">
                <a:solidFill>
                  <a:srgbClr val="FF3300"/>
                </a:solidFill>
              </a:rPr>
              <a:pPr>
                <a:defRPr/>
              </a:pPr>
              <a:t>17</a:t>
            </a:fld>
            <a:endParaRPr lang="en-US" altLang="zh-CN" sz="1400" smtClean="0">
              <a:solidFill>
                <a:srgbClr val="FF3300"/>
              </a:solidFill>
            </a:endParaRPr>
          </a:p>
        </p:txBody>
      </p:sp>
      <p:sp>
        <p:nvSpPr>
          <p:cNvPr id="25602" name="灯片编号占位符 3"/>
          <p:cNvSpPr txBox="1">
            <a:spLocks noGrp="1" noChangeArrowheads="1"/>
          </p:cNvSpPr>
          <p:nvPr/>
        </p:nvSpPr>
        <p:spPr bwMode="auto">
          <a:xfrm>
            <a:off x="6443663" y="6400800"/>
            <a:ext cx="2700337" cy="457200"/>
          </a:xfrm>
          <a:prstGeom prst="rect">
            <a:avLst/>
          </a:prstGeom>
          <a:noFill/>
          <a:ln>
            <a:noFill/>
          </a:ln>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r">
              <a:buFont typeface="Arial" pitchFamily="34" charset="0"/>
              <a:buNone/>
              <a:defRPr/>
            </a:pPr>
            <a:fld id="{8EB987CD-5751-4268-8E3A-B3E4DD95F5DD}" type="slidenum">
              <a:rPr lang="en-US" altLang="zh-CN" sz="1400" b="1" smtClean="0">
                <a:solidFill>
                  <a:srgbClr val="FF3300"/>
                </a:solidFill>
                <a:effectLst>
                  <a:outerShdw blurRad="38100" dist="38100" dir="2700000" algn="tl">
                    <a:srgbClr val="C0C0C0"/>
                  </a:outerShdw>
                </a:effectLst>
              </a:rPr>
              <a:pPr algn="r">
                <a:buFont typeface="Arial" pitchFamily="34" charset="0"/>
                <a:buNone/>
                <a:defRPr/>
              </a:pPr>
              <a:t>17</a:t>
            </a:fld>
            <a:endParaRPr lang="en-US" altLang="zh-CN" sz="1400" b="1"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150320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9BD035-0F55-4EA6-BE68-AAB1DAEEC675}" type="slidenum">
              <a:rPr lang="en-US" sz="1400" b="1">
                <a:solidFill>
                  <a:srgbClr val="FF3300"/>
                </a:solidFill>
                <a:effectLst>
                  <a:outerShdw blurRad="38100" dist="38100" dir="2700000" algn="tl">
                    <a:srgbClr val="C0C0C0"/>
                  </a:outerShdw>
                </a:effectLst>
              </a:rPr>
              <a:pPr algn="r">
                <a:defRPr/>
              </a:pPr>
              <a:t>18</a:t>
            </a:fld>
            <a:endParaRPr lang="en-US" sz="1400" b="1">
              <a:solidFill>
                <a:srgbClr val="FF3300"/>
              </a:solidFill>
              <a:effectLst>
                <a:outerShdw blurRad="38100" dist="38100" dir="2700000" algn="tl">
                  <a:srgbClr val="C0C0C0"/>
                </a:outerShdw>
              </a:effectLst>
            </a:endParaRPr>
          </a:p>
        </p:txBody>
      </p:sp>
      <p:sp>
        <p:nvSpPr>
          <p:cNvPr id="48131" name="标题 18"/>
          <p:cNvSpPr>
            <a:spLocks noGrp="1"/>
          </p:cNvSpPr>
          <p:nvPr>
            <p:ph type="title"/>
          </p:nvPr>
        </p:nvSpPr>
        <p:spPr>
          <a:xfrm>
            <a:off x="214313" y="476250"/>
            <a:ext cx="8382000" cy="892175"/>
          </a:xfrm>
        </p:spPr>
        <p:txBody>
          <a:bodyPr/>
          <a:lstStyle/>
          <a:p>
            <a:pPr eaLnBrk="1" hangingPunct="1">
              <a:defRPr/>
            </a:pPr>
            <a:r>
              <a:rPr lang="zh-CN" dirty="0" smtClean="0">
                <a:effectLst>
                  <a:outerShdw blurRad="38100" dist="38100" dir="2700000" algn="tl">
                    <a:srgbClr val="000000"/>
                  </a:outerShdw>
                </a:effectLst>
              </a:rPr>
              <a:t>物联网</a:t>
            </a:r>
            <a:r>
              <a:rPr lang="zh-CN" altLang="en-US" dirty="0" smtClean="0">
                <a:effectLst>
                  <a:outerShdw blurRad="38100" dist="38100" dir="2700000" algn="tl">
                    <a:srgbClr val="000000"/>
                  </a:outerShdw>
                </a:effectLst>
              </a:rPr>
              <a:t>的发展脉络。。。？</a:t>
            </a:r>
            <a:endParaRPr lang="zh-CN" dirty="0" smtClean="0">
              <a:effectLst>
                <a:outerShdw blurRad="38100" dist="38100" dir="2700000" algn="tl">
                  <a:srgbClr val="000000"/>
                </a:outerShdw>
              </a:effectLst>
            </a:endParaRPr>
          </a:p>
        </p:txBody>
      </p:sp>
      <p:sp>
        <p:nvSpPr>
          <p:cNvPr id="17412" name="灯片编号占位符 1"/>
          <p:cNvSpPr txBox="1">
            <a:spLocks noGrp="1" noChangeArrowheads="1"/>
          </p:cNvSpPr>
          <p:nvPr/>
        </p:nvSpPr>
        <p:spPr bwMode="auto">
          <a:xfrm>
            <a:off x="6858000" y="6499225"/>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eaLnBrk="1" hangingPunct="1">
              <a:lnSpc>
                <a:spcPct val="100000"/>
              </a:lnSpc>
              <a:spcBef>
                <a:spcPct val="0"/>
              </a:spcBef>
              <a:buFontTx/>
              <a:buNone/>
            </a:pPr>
            <a:fld id="{787542A5-6C5B-49CA-B708-D7DA66AE8B79}" type="slidenum">
              <a:rPr lang="zh-TW" altLang="en-US" sz="1400" b="1">
                <a:latin typeface="华文行楷" pitchFamily="2" charset="-122"/>
                <a:ea typeface="华文行楷" pitchFamily="2" charset="-122"/>
              </a:rPr>
              <a:pPr algn="r" eaLnBrk="1" hangingPunct="1">
                <a:lnSpc>
                  <a:spcPct val="100000"/>
                </a:lnSpc>
                <a:spcBef>
                  <a:spcPct val="0"/>
                </a:spcBef>
                <a:buFontTx/>
                <a:buNone/>
              </a:pPr>
              <a:t>18</a:t>
            </a:fld>
            <a:endParaRPr lang="en-US" altLang="zh-CN" sz="1400" b="1">
              <a:latin typeface="华文行楷" pitchFamily="2" charset="-122"/>
              <a:ea typeface="华文行楷" pitchFamily="2" charset="-122"/>
            </a:endParaRPr>
          </a:p>
        </p:txBody>
      </p:sp>
      <p:sp>
        <p:nvSpPr>
          <p:cNvPr id="48133" name="TextBox 25"/>
          <p:cNvSpPr txBox="1">
            <a:spLocks noChangeArrowheads="1"/>
          </p:cNvSpPr>
          <p:nvPr/>
        </p:nvSpPr>
        <p:spPr bwMode="auto">
          <a:xfrm>
            <a:off x="6286500" y="1503363"/>
            <a:ext cx="2700338" cy="3890962"/>
          </a:xfrm>
          <a:prstGeom prst="rect">
            <a:avLst/>
          </a:prstGeom>
          <a:noFill/>
          <a:ln w="76200" cmpd="thickThin">
            <a:solidFill>
              <a:srgbClr val="A5A5A5"/>
            </a:solidFill>
            <a:miter lim="800000"/>
            <a:headEnd/>
            <a:tailEnd/>
          </a:ln>
        </p:spPr>
        <p:txBody>
          <a:bodyPr anchor="ctr">
            <a:spAutoFit/>
          </a:bodyPr>
          <a:lstStyle/>
          <a:p>
            <a:pPr>
              <a:defRPr/>
            </a:pPr>
            <a:r>
              <a:rPr lang="zh-CN" altLang="en-US" sz="2000" b="1" dirty="0">
                <a:solidFill>
                  <a:srgbClr val="FF0000"/>
                </a:solidFill>
                <a:latin typeface="华文行楷" pitchFamily="2" charset="-122"/>
                <a:ea typeface="华文行楷" pitchFamily="2" charset="-122"/>
              </a:rPr>
              <a:t>共同点</a:t>
            </a:r>
            <a:r>
              <a:rPr lang="en-US" altLang="zh-CN" sz="2000" b="1" dirty="0">
                <a:solidFill>
                  <a:srgbClr val="FF0000"/>
                </a:solidFill>
                <a:latin typeface="华文行楷" pitchFamily="2" charset="-122"/>
                <a:ea typeface="华文行楷" pitchFamily="2" charset="-122"/>
              </a:rPr>
              <a:t>:</a:t>
            </a:r>
            <a:endParaRPr lang="en-US" altLang="zh-CN" sz="1800" b="1" dirty="0">
              <a:solidFill>
                <a:srgbClr val="FF0000"/>
              </a:solidFill>
              <a:latin typeface="华文行楷" pitchFamily="2" charset="-122"/>
              <a:ea typeface="华文行楷" pitchFamily="2" charset="-122"/>
            </a:endParaRPr>
          </a:p>
          <a:p>
            <a:pPr>
              <a:spcBef>
                <a:spcPct val="20000"/>
              </a:spcBef>
              <a:buFontTx/>
              <a:buBlip>
                <a:blip r:embed="rId3"/>
              </a:buBlip>
              <a:defRPr/>
            </a:pPr>
            <a:r>
              <a:rPr lang="zh-CN" altLang="en-US" sz="1800" b="1" dirty="0">
                <a:solidFill>
                  <a:srgbClr val="2D2D8A"/>
                </a:solidFill>
                <a:latin typeface="华文楷体" pitchFamily="2" charset="-122"/>
                <a:ea typeface="华文楷体" pitchFamily="2" charset="-122"/>
              </a:rPr>
              <a:t>融合各种信息技术，突破互联网的限制，将物体接入信息网络，实现“物联网”</a:t>
            </a:r>
            <a:endParaRPr lang="en-US" altLang="zh-CN" sz="1800" b="1" dirty="0">
              <a:solidFill>
                <a:srgbClr val="2D2D8A"/>
              </a:solidFill>
              <a:latin typeface="华文楷体" pitchFamily="2" charset="-122"/>
              <a:ea typeface="华文楷体" pitchFamily="2" charset="-122"/>
            </a:endParaRPr>
          </a:p>
          <a:p>
            <a:pPr>
              <a:spcBef>
                <a:spcPct val="20000"/>
              </a:spcBef>
              <a:buFontTx/>
              <a:buBlip>
                <a:blip r:embed="rId3"/>
              </a:buBlip>
              <a:defRPr/>
            </a:pPr>
            <a:r>
              <a:rPr lang="zh-CN" altLang="en-US" sz="1800" b="1" dirty="0">
                <a:solidFill>
                  <a:srgbClr val="C00000"/>
                </a:solidFill>
                <a:latin typeface="华文楷体" pitchFamily="2" charset="-122"/>
                <a:ea typeface="华文楷体" pitchFamily="2" charset="-122"/>
              </a:rPr>
              <a:t>在网络泛在的基础上，将信息技术应用到各个领域，从而影响到国民经济和社会生活的方方面面</a:t>
            </a:r>
            <a:endParaRPr lang="en-US" altLang="zh-CN" sz="1800" b="1" dirty="0">
              <a:solidFill>
                <a:srgbClr val="C00000"/>
              </a:solidFill>
              <a:latin typeface="华文楷体" pitchFamily="2" charset="-122"/>
              <a:ea typeface="华文楷体" pitchFamily="2" charset="-122"/>
            </a:endParaRPr>
          </a:p>
          <a:p>
            <a:pPr>
              <a:spcBef>
                <a:spcPct val="20000"/>
              </a:spcBef>
              <a:buFontTx/>
              <a:buBlip>
                <a:blip r:embed="rId3"/>
              </a:buBlip>
              <a:defRPr/>
            </a:pPr>
            <a:r>
              <a:rPr lang="zh-CN" altLang="en-US" sz="1800" b="1" dirty="0">
                <a:solidFill>
                  <a:schemeClr val="accent6"/>
                </a:solidFill>
                <a:latin typeface="华文楷体" pitchFamily="2" charset="-122"/>
                <a:ea typeface="华文楷体" pitchFamily="2" charset="-122"/>
              </a:rPr>
              <a:t>未来信息产业的发展在由信息网络向全面感知和智能应用两个方向拓展、延伸和突破。</a:t>
            </a:r>
          </a:p>
        </p:txBody>
      </p:sp>
      <p:pic>
        <p:nvPicPr>
          <p:cNvPr id="17414" name="Picture 2" descr="4_1-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1643063"/>
            <a:ext cx="6429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7"/>
          <p:cNvGrpSpPr>
            <a:grpSpLocks/>
          </p:cNvGrpSpPr>
          <p:nvPr/>
        </p:nvGrpSpPr>
        <p:grpSpPr bwMode="auto">
          <a:xfrm>
            <a:off x="214313" y="4924425"/>
            <a:ext cx="5276850" cy="647700"/>
            <a:chOff x="0" y="0"/>
            <a:chExt cx="5276830" cy="648000"/>
          </a:xfrm>
        </p:grpSpPr>
        <p:grpSp>
          <p:nvGrpSpPr>
            <p:cNvPr id="17434" name="Group 8"/>
            <p:cNvGrpSpPr>
              <a:grpSpLocks/>
            </p:cNvGrpSpPr>
            <p:nvPr/>
          </p:nvGrpSpPr>
          <p:grpSpPr bwMode="auto">
            <a:xfrm>
              <a:off x="559877" y="-17153"/>
              <a:ext cx="4730478" cy="981911"/>
              <a:chOff x="0" y="0"/>
              <a:chExt cx="4730496" cy="981456"/>
            </a:xfrm>
          </p:grpSpPr>
          <p:pic>
            <p:nvPicPr>
              <p:cNvPr id="17436" name="Rectangl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30496" cy="9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7" name="Text Box 10"/>
              <p:cNvSpPr txBox="1">
                <a:spLocks noChangeArrowheads="1"/>
              </p:cNvSpPr>
              <p:nvPr/>
            </p:nvSpPr>
            <p:spPr bwMode="auto">
              <a:xfrm>
                <a:off x="396955" y="17145"/>
                <a:ext cx="432001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lvl1pPr marL="174625" indent="-174625"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b="1">
                    <a:latin typeface="华文楷体" pitchFamily="2" charset="-122"/>
                    <a:ea typeface="华文楷体" pitchFamily="2" charset="-122"/>
                  </a:rPr>
                  <a:t>日本：</a:t>
                </a:r>
                <a:r>
                  <a:rPr lang="en-US" altLang="zh-CN" sz="1800" b="1">
                    <a:latin typeface="华文楷体" pitchFamily="2" charset="-122"/>
                    <a:ea typeface="华文楷体" pitchFamily="2" charset="-122"/>
                  </a:rPr>
                  <a:t> 2009</a:t>
                </a:r>
                <a:r>
                  <a:rPr lang="zh-CN" altLang="en-US" sz="1800" b="1">
                    <a:latin typeface="华文楷体" pitchFamily="2" charset="-122"/>
                    <a:ea typeface="华文楷体" pitchFamily="2" charset="-122"/>
                  </a:rPr>
                  <a:t>年</a:t>
                </a:r>
                <a:r>
                  <a:rPr lang="en-US" altLang="zh-CN" sz="1800" b="1">
                    <a:latin typeface="华文楷体" pitchFamily="2" charset="-122"/>
                    <a:ea typeface="华文楷体" pitchFamily="2" charset="-122"/>
                  </a:rPr>
                  <a:t>8</a:t>
                </a:r>
                <a:r>
                  <a:rPr lang="zh-CN" altLang="en-US" sz="1800" b="1">
                    <a:latin typeface="华文楷体" pitchFamily="2" charset="-122"/>
                    <a:ea typeface="华文楷体" pitchFamily="2" charset="-122"/>
                  </a:rPr>
                  <a:t>月 </a:t>
                </a:r>
                <a:r>
                  <a:rPr lang="en-US" altLang="zh-CN" sz="1800" b="1">
                    <a:latin typeface="华文楷体" pitchFamily="2" charset="-122"/>
                    <a:ea typeface="华文楷体" pitchFamily="2" charset="-122"/>
                  </a:rPr>
                  <a:t>i-Japan</a:t>
                </a:r>
                <a:r>
                  <a:rPr lang="zh-CN" altLang="en-US" sz="1800" b="1">
                    <a:latin typeface="华文楷体" pitchFamily="2" charset="-122"/>
                    <a:ea typeface="华文楷体" pitchFamily="2" charset="-122"/>
                  </a:rPr>
                  <a:t>战略</a:t>
                </a:r>
              </a:p>
            </p:txBody>
          </p:sp>
        </p:grpSp>
        <p:pic>
          <p:nvPicPr>
            <p:cNvPr id="17435" name="Picture 10" descr="http://tbn0.google.cn/images?q=tbn:tvvATIJ0nyNq4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16" y="-17153"/>
              <a:ext cx="1310635" cy="9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2"/>
          <p:cNvGrpSpPr>
            <a:grpSpLocks/>
          </p:cNvGrpSpPr>
          <p:nvPr/>
        </p:nvGrpSpPr>
        <p:grpSpPr bwMode="auto">
          <a:xfrm>
            <a:off x="214313" y="1703388"/>
            <a:ext cx="5276850" cy="647700"/>
            <a:chOff x="0" y="0"/>
            <a:chExt cx="5276830" cy="648000"/>
          </a:xfrm>
        </p:grpSpPr>
        <p:grpSp>
          <p:nvGrpSpPr>
            <p:cNvPr id="17430" name="Group 13"/>
            <p:cNvGrpSpPr>
              <a:grpSpLocks/>
            </p:cNvGrpSpPr>
            <p:nvPr/>
          </p:nvGrpSpPr>
          <p:grpSpPr bwMode="auto">
            <a:xfrm>
              <a:off x="517205" y="-20902"/>
              <a:ext cx="4773150" cy="988009"/>
              <a:chOff x="0" y="0"/>
              <a:chExt cx="4773168" cy="987552"/>
            </a:xfrm>
          </p:grpSpPr>
          <p:pic>
            <p:nvPicPr>
              <p:cNvPr id="17432" name="Rectangle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773168"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Text Box 15"/>
              <p:cNvSpPr txBox="1">
                <a:spLocks noChangeArrowheads="1"/>
              </p:cNvSpPr>
              <p:nvPr/>
            </p:nvSpPr>
            <p:spPr bwMode="auto">
              <a:xfrm>
                <a:off x="439627" y="20892"/>
                <a:ext cx="432001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lvl1pPr marL="174625" indent="-174625"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400" b="1">
                    <a:solidFill>
                      <a:srgbClr val="FF0000"/>
                    </a:solidFill>
                    <a:latin typeface="华文楷体" pitchFamily="2" charset="-122"/>
                    <a:ea typeface="华文楷体" pitchFamily="2" charset="-122"/>
                  </a:rPr>
                  <a:t>中国：</a:t>
                </a:r>
                <a:r>
                  <a:rPr lang="en-US" altLang="zh-CN" sz="2400" b="1">
                    <a:solidFill>
                      <a:srgbClr val="FF0000"/>
                    </a:solidFill>
                    <a:latin typeface="华文楷体" pitchFamily="2" charset="-122"/>
                    <a:ea typeface="华文楷体" pitchFamily="2" charset="-122"/>
                  </a:rPr>
                  <a:t>2009</a:t>
                </a:r>
                <a:r>
                  <a:rPr lang="zh-CN" altLang="en-US" sz="2400" b="1">
                    <a:solidFill>
                      <a:srgbClr val="FF0000"/>
                    </a:solidFill>
                    <a:latin typeface="华文楷体" pitchFamily="2" charset="-122"/>
                    <a:ea typeface="华文楷体" pitchFamily="2" charset="-122"/>
                  </a:rPr>
                  <a:t>年</a:t>
                </a:r>
                <a:r>
                  <a:rPr lang="en-US" altLang="zh-CN" sz="2400" b="1">
                    <a:solidFill>
                      <a:srgbClr val="FF0000"/>
                    </a:solidFill>
                    <a:latin typeface="华文楷体" pitchFamily="2" charset="-122"/>
                    <a:ea typeface="华文楷体" pitchFamily="2" charset="-122"/>
                  </a:rPr>
                  <a:t>8</a:t>
                </a:r>
                <a:r>
                  <a:rPr lang="zh-CN" altLang="en-US" sz="2400" b="1">
                    <a:solidFill>
                      <a:srgbClr val="FF0000"/>
                    </a:solidFill>
                    <a:latin typeface="华文楷体" pitchFamily="2" charset="-122"/>
                    <a:ea typeface="华文楷体" pitchFamily="2" charset="-122"/>
                  </a:rPr>
                  <a:t>月 感知中国</a:t>
                </a:r>
              </a:p>
            </p:txBody>
          </p:sp>
        </p:grpSp>
        <p:pic>
          <p:nvPicPr>
            <p:cNvPr id="17431" name="Picture 12" descr="http://tbn3.google.cn/images?q=tbn:AF-bjtV5th_5tM:">
              <a:hlinkClick r:id="rId9"/>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60616" y="-20902"/>
              <a:ext cx="1310635" cy="98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7" name="Group 17"/>
          <p:cNvGrpSpPr>
            <a:grpSpLocks/>
          </p:cNvGrpSpPr>
          <p:nvPr/>
        </p:nvGrpSpPr>
        <p:grpSpPr bwMode="auto">
          <a:xfrm>
            <a:off x="214313" y="3813175"/>
            <a:ext cx="5276850" cy="647700"/>
            <a:chOff x="0" y="0"/>
            <a:chExt cx="5276830" cy="648000"/>
          </a:xfrm>
        </p:grpSpPr>
        <p:pic>
          <p:nvPicPr>
            <p:cNvPr id="17426" name="Picture 2" descr="欧盟标预览图 点击看大图"/>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60616" y="-15374"/>
              <a:ext cx="1310635" cy="9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7" name="Group 19"/>
            <p:cNvGrpSpPr>
              <a:grpSpLocks/>
            </p:cNvGrpSpPr>
            <p:nvPr/>
          </p:nvGrpSpPr>
          <p:grpSpPr bwMode="auto">
            <a:xfrm>
              <a:off x="559877" y="-15374"/>
              <a:ext cx="4730478" cy="981911"/>
              <a:chOff x="0" y="0"/>
              <a:chExt cx="4730496" cy="981456"/>
            </a:xfrm>
          </p:grpSpPr>
          <p:pic>
            <p:nvPicPr>
              <p:cNvPr id="17428" name="Rectangl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4730496" cy="9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1"/>
              <p:cNvSpPr txBox="1">
                <a:spLocks noChangeArrowheads="1"/>
              </p:cNvSpPr>
              <p:nvPr/>
            </p:nvSpPr>
            <p:spPr bwMode="auto">
              <a:xfrm>
                <a:off x="396955" y="15367"/>
                <a:ext cx="432001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lvl1pPr marL="174625" indent="-174625"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b="1">
                    <a:latin typeface="华文楷体" pitchFamily="2" charset="-122"/>
                    <a:ea typeface="华文楷体" pitchFamily="2" charset="-122"/>
                  </a:rPr>
                  <a:t>欧盟：</a:t>
                </a:r>
                <a:r>
                  <a:rPr lang="en-US" altLang="zh-CN" sz="1800" b="1">
                    <a:latin typeface="华文楷体" pitchFamily="2" charset="-122"/>
                    <a:ea typeface="华文楷体" pitchFamily="2" charset="-122"/>
                  </a:rPr>
                  <a:t>2009</a:t>
                </a:r>
                <a:r>
                  <a:rPr lang="zh-CN" altLang="en-US" sz="1800" b="1">
                    <a:latin typeface="华文楷体" pitchFamily="2" charset="-122"/>
                    <a:ea typeface="华文楷体" pitchFamily="2" charset="-122"/>
                  </a:rPr>
                  <a:t>年</a:t>
                </a:r>
                <a:r>
                  <a:rPr lang="en-US" altLang="zh-CN" sz="1800" b="1">
                    <a:latin typeface="华文楷体" pitchFamily="2" charset="-122"/>
                    <a:ea typeface="华文楷体" pitchFamily="2" charset="-122"/>
                  </a:rPr>
                  <a:t>6</a:t>
                </a:r>
                <a:r>
                  <a:rPr lang="zh-CN" altLang="en-US" sz="1800" b="1">
                    <a:latin typeface="华文楷体" pitchFamily="2" charset="-122"/>
                    <a:ea typeface="华文楷体" pitchFamily="2" charset="-122"/>
                  </a:rPr>
                  <a:t>月 物联网行动计划 </a:t>
                </a:r>
              </a:p>
            </p:txBody>
          </p:sp>
        </p:grpSp>
      </p:grpSp>
      <p:grpSp>
        <p:nvGrpSpPr>
          <p:cNvPr id="17418" name="Group 22"/>
          <p:cNvGrpSpPr>
            <a:grpSpLocks/>
          </p:cNvGrpSpPr>
          <p:nvPr/>
        </p:nvGrpSpPr>
        <p:grpSpPr bwMode="auto">
          <a:xfrm>
            <a:off x="214313" y="2636838"/>
            <a:ext cx="5276850" cy="692150"/>
            <a:chOff x="0" y="0"/>
            <a:chExt cx="5276830" cy="691080"/>
          </a:xfrm>
        </p:grpSpPr>
        <p:pic>
          <p:nvPicPr>
            <p:cNvPr id="17422" name="Picture 4" descr="http://tbn3.google.cn/images?q=tbn:8DLTY0rAakwC3M:">
              <a:hlinkClick r:id="rId10"/>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60616" y="-15534"/>
              <a:ext cx="1310635" cy="102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3" name="Group 24"/>
            <p:cNvGrpSpPr>
              <a:grpSpLocks/>
            </p:cNvGrpSpPr>
            <p:nvPr/>
          </p:nvGrpSpPr>
          <p:grpSpPr bwMode="auto">
            <a:xfrm>
              <a:off x="559877" y="-27707"/>
              <a:ext cx="4773150" cy="992112"/>
              <a:chOff x="0" y="0"/>
              <a:chExt cx="4773168" cy="993648"/>
            </a:xfrm>
          </p:grpSpPr>
          <p:pic>
            <p:nvPicPr>
              <p:cNvPr id="17424" name="Rectangl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4773168" cy="99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 Box 26"/>
              <p:cNvSpPr txBox="1">
                <a:spLocks noChangeArrowheads="1"/>
              </p:cNvSpPr>
              <p:nvPr/>
            </p:nvSpPr>
            <p:spPr bwMode="auto">
              <a:xfrm>
                <a:off x="396955" y="27750"/>
                <a:ext cx="4320016" cy="64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lvl1pPr marL="719138" indent="-7191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b="1">
                    <a:latin typeface="华文楷体" pitchFamily="2" charset="-122"/>
                    <a:ea typeface="华文楷体" pitchFamily="2" charset="-122"/>
                  </a:rPr>
                  <a:t>美国：</a:t>
                </a:r>
                <a:r>
                  <a:rPr lang="en-US" altLang="zh-CN" sz="1800" b="1">
                    <a:latin typeface="华文楷体" pitchFamily="2" charset="-122"/>
                    <a:ea typeface="华文楷体" pitchFamily="2" charset="-122"/>
                  </a:rPr>
                  <a:t> 2008</a:t>
                </a:r>
                <a:r>
                  <a:rPr lang="zh-CN" altLang="en-US" sz="1800" b="1">
                    <a:latin typeface="华文楷体" pitchFamily="2" charset="-122"/>
                    <a:ea typeface="华文楷体" pitchFamily="2" charset="-122"/>
                  </a:rPr>
                  <a:t>年底 </a:t>
                </a:r>
                <a:r>
                  <a:rPr lang="en-US" altLang="zh-CN" sz="1800" b="1">
                    <a:latin typeface="华文楷体" pitchFamily="2" charset="-122"/>
                    <a:ea typeface="华文楷体" pitchFamily="2" charset="-122"/>
                  </a:rPr>
                  <a:t>IBM</a:t>
                </a:r>
                <a:r>
                  <a:rPr lang="zh-CN" altLang="en-US" sz="1800" b="1">
                    <a:latin typeface="华文楷体" pitchFamily="2" charset="-122"/>
                    <a:ea typeface="华文楷体" pitchFamily="2" charset="-122"/>
                  </a:rPr>
                  <a:t>向美国政府提出的</a:t>
                </a:r>
                <a:r>
                  <a:rPr lang="en-US" altLang="zh-CN" sz="1800" b="1">
                    <a:latin typeface="华文楷体" pitchFamily="2" charset="-122"/>
                    <a:ea typeface="华文楷体" pitchFamily="2" charset="-122"/>
                  </a:rPr>
                  <a:t>”</a:t>
                </a:r>
                <a:r>
                  <a:rPr lang="zh-CN" altLang="en-US" sz="1800" b="1">
                    <a:latin typeface="华文楷体" pitchFamily="2" charset="-122"/>
                    <a:ea typeface="华文楷体" pitchFamily="2" charset="-122"/>
                  </a:rPr>
                  <a:t>智慧的地球”战略</a:t>
                </a:r>
              </a:p>
            </p:txBody>
          </p:sp>
        </p:grpSp>
      </p:grpSp>
      <p:sp>
        <p:nvSpPr>
          <p:cNvPr id="17419" name="矩形 41"/>
          <p:cNvSpPr>
            <a:spLocks noChangeArrowheads="1"/>
          </p:cNvSpPr>
          <p:nvPr/>
        </p:nvSpPr>
        <p:spPr bwMode="auto">
          <a:xfrm>
            <a:off x="214313" y="3328988"/>
            <a:ext cx="5572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338" indent="-2873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Blip>
                <a:blip r:embed="rId3"/>
              </a:buBlip>
            </a:pPr>
            <a:r>
              <a:rPr lang="zh-CN" altLang="en-US" sz="1600" b="1">
                <a:solidFill>
                  <a:srgbClr val="2D2D8A"/>
                </a:solidFill>
                <a:latin typeface="华文楷体" pitchFamily="2" charset="-122"/>
                <a:ea typeface="华文楷体" pitchFamily="2" charset="-122"/>
              </a:rPr>
              <a:t>强调传感等感知技术的应用，提出建设智慧型基础设施</a:t>
            </a:r>
            <a:endParaRPr lang="en-US" altLang="zh-CN" sz="1600" b="1">
              <a:solidFill>
                <a:srgbClr val="2D2D8A"/>
              </a:solidFill>
              <a:latin typeface="华文楷体" pitchFamily="2" charset="-122"/>
              <a:ea typeface="华文楷体" pitchFamily="2" charset="-122"/>
            </a:endParaRPr>
          </a:p>
        </p:txBody>
      </p:sp>
      <p:sp>
        <p:nvSpPr>
          <p:cNvPr id="17420" name="矩形 42"/>
          <p:cNvSpPr>
            <a:spLocks noChangeArrowheads="1"/>
          </p:cNvSpPr>
          <p:nvPr/>
        </p:nvSpPr>
        <p:spPr bwMode="auto">
          <a:xfrm>
            <a:off x="214313" y="4551363"/>
            <a:ext cx="5400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338" indent="-2873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Blip>
                <a:blip r:embed="rId3"/>
              </a:buBlip>
            </a:pPr>
            <a:r>
              <a:rPr lang="zh-CN" altLang="en-US" sz="1600" b="1">
                <a:solidFill>
                  <a:srgbClr val="2D2D8A"/>
                </a:solidFill>
                <a:latin typeface="华文楷体" pitchFamily="2" charset="-122"/>
                <a:ea typeface="华文楷体" pitchFamily="2" charset="-122"/>
              </a:rPr>
              <a:t>具体而务实，强调</a:t>
            </a:r>
            <a:r>
              <a:rPr lang="en-US" altLang="zh-CN" sz="1600" b="1">
                <a:solidFill>
                  <a:srgbClr val="2D2D8A"/>
                </a:solidFill>
                <a:latin typeface="华文楷体" pitchFamily="2" charset="-122"/>
                <a:ea typeface="华文楷体" pitchFamily="2" charset="-122"/>
              </a:rPr>
              <a:t>RFID</a:t>
            </a:r>
            <a:r>
              <a:rPr lang="zh-CN" altLang="en-US" sz="1600" b="1">
                <a:solidFill>
                  <a:srgbClr val="2D2D8A"/>
                </a:solidFill>
                <a:latin typeface="华文楷体" pitchFamily="2" charset="-122"/>
                <a:ea typeface="华文楷体" pitchFamily="2" charset="-122"/>
              </a:rPr>
              <a:t>的广泛应用，注重信息安全</a:t>
            </a:r>
            <a:endParaRPr lang="en-US" altLang="zh-CN" sz="1600" b="1">
              <a:solidFill>
                <a:srgbClr val="2D2D8A"/>
              </a:solidFill>
              <a:latin typeface="华文楷体" pitchFamily="2" charset="-122"/>
              <a:ea typeface="华文楷体" pitchFamily="2" charset="-122"/>
            </a:endParaRPr>
          </a:p>
        </p:txBody>
      </p:sp>
      <p:sp>
        <p:nvSpPr>
          <p:cNvPr id="17421" name="矩形 43"/>
          <p:cNvSpPr>
            <a:spLocks noChangeArrowheads="1"/>
          </p:cNvSpPr>
          <p:nvPr/>
        </p:nvSpPr>
        <p:spPr bwMode="auto">
          <a:xfrm>
            <a:off x="214313" y="5630863"/>
            <a:ext cx="5400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338" indent="-2873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Blip>
                <a:blip r:embed="rId3"/>
              </a:buBlip>
            </a:pPr>
            <a:r>
              <a:rPr lang="zh-CN" altLang="en-US" sz="1600" b="1">
                <a:solidFill>
                  <a:srgbClr val="2D2D8A"/>
                </a:solidFill>
                <a:latin typeface="华文楷体" pitchFamily="2" charset="-122"/>
                <a:ea typeface="华文楷体" pitchFamily="2" charset="-122"/>
              </a:rPr>
              <a:t>在</a:t>
            </a:r>
            <a:r>
              <a:rPr lang="en-US" altLang="zh-CN" sz="1600" b="1">
                <a:solidFill>
                  <a:srgbClr val="2D2D8A"/>
                </a:solidFill>
                <a:latin typeface="华文楷体" pitchFamily="2" charset="-122"/>
                <a:ea typeface="华文楷体" pitchFamily="2" charset="-122"/>
              </a:rPr>
              <a:t>u-Japan</a:t>
            </a:r>
            <a:r>
              <a:rPr lang="zh-CN" altLang="en-US" sz="1600" b="1">
                <a:solidFill>
                  <a:srgbClr val="2D2D8A"/>
                </a:solidFill>
                <a:latin typeface="华文楷体" pitchFamily="2" charset="-122"/>
                <a:ea typeface="华文楷体" pitchFamily="2" charset="-122"/>
              </a:rPr>
              <a:t>的基础上，强调电子政务和社会信息服务应用</a:t>
            </a:r>
          </a:p>
        </p:txBody>
      </p:sp>
      <p:sp>
        <p:nvSpPr>
          <p:cNvPr id="2" name="矩形 1"/>
          <p:cNvSpPr/>
          <p:nvPr/>
        </p:nvSpPr>
        <p:spPr>
          <a:xfrm>
            <a:off x="3193693" y="5888736"/>
            <a:ext cx="4145686" cy="769441"/>
          </a:xfrm>
          <a:prstGeom prst="rect">
            <a:avLst/>
          </a:prstGeom>
          <a:noFill/>
        </p:spPr>
        <p:txBody>
          <a:bodyPr wrap="none" lIns="91440" tIns="45720" rIns="91440" bIns="45720">
            <a:spAutoFit/>
          </a:bodyPr>
          <a:lstStyle/>
          <a:p>
            <a:pPr algn="ctr"/>
            <a:r>
              <a:rPr lang="zh-CN" alt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中国与世界同步</a:t>
            </a:r>
            <a:endParaRPr lang="zh-CN" alt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灯片编号占位符 2"/>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blinds(horizontal)">
                                      <p:cBhvr>
                                        <p:cTn id="7"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CE183A9-E312-467D-BAAD-FC344F24DF87}" type="slidenum">
              <a:rPr lang="en-US" sz="1400" b="1">
                <a:solidFill>
                  <a:srgbClr val="FF3300"/>
                </a:solidFill>
                <a:effectLst>
                  <a:outerShdw blurRad="38100" dist="38100" dir="2700000" algn="tl">
                    <a:srgbClr val="C0C0C0"/>
                  </a:outerShdw>
                </a:effectLst>
              </a:rPr>
              <a:pPr algn="r">
                <a:defRPr/>
              </a:pPr>
              <a:t>19</a:t>
            </a:fld>
            <a:endParaRPr lang="en-US" sz="1400" b="1">
              <a:solidFill>
                <a:srgbClr val="FF3300"/>
              </a:solidFill>
              <a:effectLst>
                <a:outerShdw blurRad="38100" dist="38100" dir="2700000" algn="tl">
                  <a:srgbClr val="C0C0C0"/>
                </a:outerShdw>
              </a:effectLst>
            </a:endParaRPr>
          </a:p>
        </p:txBody>
      </p:sp>
      <p:sp>
        <p:nvSpPr>
          <p:cNvPr id="37891" name="WordArt 2"/>
          <p:cNvSpPr>
            <a:spLocks noChangeArrowheads="1" noChangeShapeType="1" noTextEdit="1"/>
          </p:cNvSpPr>
          <p:nvPr/>
        </p:nvSpPr>
        <p:spPr bwMode="auto">
          <a:xfrm>
            <a:off x="5435600" y="5589239"/>
            <a:ext cx="3384550" cy="719485"/>
          </a:xfrm>
          <a:prstGeom prst="rect">
            <a:avLst/>
          </a:prstGeom>
        </p:spPr>
        <p:txBody>
          <a:bodyPr wrap="none" fromWordArt="1">
            <a:prstTxWarp prst="textPlain">
              <a:avLst>
                <a:gd name="adj" fmla="val 50000"/>
              </a:avLst>
            </a:prstTxWarp>
          </a:bodyPr>
          <a:lstStyle/>
          <a:p>
            <a:pPr algn="ctr">
              <a:defRPr/>
            </a:pPr>
            <a:r>
              <a:rPr lang="zh-CN" alt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6999"/>
                    </a:srgbClr>
                  </a:outerShdw>
                </a:effectLst>
                <a:latin typeface="宋体"/>
                <a:ea typeface="宋体"/>
              </a:rPr>
              <a:t>全面感知、</a:t>
            </a:r>
            <a:r>
              <a:rPr lang="zh-CN" altLang="en-US" sz="3600" b="1" kern="10" dirty="0">
                <a:ln w="12700">
                  <a:solidFill>
                    <a:srgbClr val="EAEAEA"/>
                  </a:solidFill>
                  <a:round/>
                  <a:headEnd/>
                  <a:tailEnd/>
                </a:ln>
                <a:solidFill>
                  <a:srgbClr val="000099"/>
                </a:solidFill>
                <a:effectLst>
                  <a:outerShdw dist="35921" dir="2700000" sy="50000" kx="2115830" algn="bl" rotWithShape="0">
                    <a:srgbClr val="C0C0C0">
                      <a:alpha val="76999"/>
                    </a:srgbClr>
                  </a:outerShdw>
                </a:effectLst>
                <a:latin typeface="宋体"/>
                <a:ea typeface="宋体"/>
              </a:rPr>
              <a:t>可靠传送、</a:t>
            </a:r>
            <a:r>
              <a:rPr lang="zh-CN" alt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6999"/>
                    </a:srgbClr>
                  </a:outerShdw>
                </a:effectLst>
                <a:latin typeface="宋体"/>
                <a:ea typeface="宋体"/>
              </a:rPr>
              <a:t>智能处理</a:t>
            </a:r>
          </a:p>
        </p:txBody>
      </p:sp>
      <p:sp>
        <p:nvSpPr>
          <p:cNvPr id="39940" name="Rectangle 17"/>
          <p:cNvSpPr>
            <a:spLocks noGrp="1" noChangeArrowheads="1"/>
          </p:cNvSpPr>
          <p:nvPr>
            <p:ph type="title"/>
          </p:nvPr>
        </p:nvSpPr>
        <p:spPr>
          <a:xfrm>
            <a:off x="539750" y="404813"/>
            <a:ext cx="8135938" cy="720725"/>
          </a:xfrm>
        </p:spPr>
        <p:txBody>
          <a:bodyPr/>
          <a:lstStyle/>
          <a:p>
            <a:pPr>
              <a:defRPr/>
            </a:pPr>
            <a:r>
              <a:rPr lang="zh-CN" altLang="en-US" dirty="0" smtClean="0">
                <a:effectLst>
                  <a:outerShdw blurRad="38100" dist="38100" dir="2700000" algn="tl">
                    <a:srgbClr val="000000"/>
                  </a:outerShdw>
                </a:effectLst>
              </a:rPr>
              <a:t>物联网：实现</a:t>
            </a:r>
            <a:r>
              <a:rPr lang="zh-CN" dirty="0" smtClean="0">
                <a:effectLst>
                  <a:outerShdw blurRad="38100" dist="38100" dir="2700000" algn="tl">
                    <a:srgbClr val="000000"/>
                  </a:outerShdw>
                </a:effectLst>
              </a:rPr>
              <a:t>人与自然和谐相处</a:t>
            </a:r>
          </a:p>
        </p:txBody>
      </p:sp>
      <p:sp>
        <p:nvSpPr>
          <p:cNvPr id="18437" name="Rectangle 14"/>
          <p:cNvSpPr>
            <a:spLocks noChangeArrowheads="1"/>
          </p:cNvSpPr>
          <p:nvPr/>
        </p:nvSpPr>
        <p:spPr bwMode="auto">
          <a:xfrm>
            <a:off x="5364163" y="4170363"/>
            <a:ext cx="3571875" cy="1203325"/>
          </a:xfrm>
          <a:prstGeom prst="rect">
            <a:avLst/>
          </a:prstGeom>
          <a:noFill/>
          <a:ln>
            <a:noFill/>
          </a:ln>
          <a:effectLst>
            <a:prstShdw prst="shdw17" dist="17961" dir="2700000">
              <a:srgbClr val="737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30000"/>
              </a:lnSpc>
              <a:spcBef>
                <a:spcPct val="100000"/>
              </a:spcBef>
              <a:buClr>
                <a:srgbClr val="9999FF"/>
              </a:buClr>
              <a:buFontTx/>
              <a:buNone/>
            </a:pPr>
            <a:r>
              <a:rPr lang="zh-CN" altLang="en-US" b="1">
                <a:solidFill>
                  <a:srgbClr val="FF0000"/>
                </a:solidFill>
                <a:latin typeface="华文行楷" pitchFamily="2" charset="-122"/>
                <a:ea typeface="华文行楷" pitchFamily="2" charset="-122"/>
              </a:rPr>
              <a:t>物联网</a:t>
            </a:r>
            <a:r>
              <a:rPr lang="en-US" altLang="zh-CN" b="1">
                <a:latin typeface="华文行楷" pitchFamily="2" charset="-122"/>
                <a:ea typeface="华文行楷" pitchFamily="2" charset="-122"/>
              </a:rPr>
              <a:t>= </a:t>
            </a:r>
            <a:r>
              <a:rPr lang="zh-CN" altLang="en-US" b="1">
                <a:latin typeface="华文行楷" pitchFamily="2" charset="-122"/>
                <a:ea typeface="华文行楷" pitchFamily="2" charset="-122"/>
              </a:rPr>
              <a:t>物理世界与信息网络的无缝连接</a:t>
            </a:r>
            <a:endParaRPr lang="zh-CN" altLang="en-US" sz="2000">
              <a:solidFill>
                <a:srgbClr val="003366"/>
              </a:solidFill>
              <a:latin typeface="华文行楷" pitchFamily="2" charset="-122"/>
              <a:ea typeface="华文行楷" pitchFamily="2" charset="-122"/>
            </a:endParaRPr>
          </a:p>
        </p:txBody>
      </p:sp>
      <p:grpSp>
        <p:nvGrpSpPr>
          <p:cNvPr id="18438" name="Group 6"/>
          <p:cNvGrpSpPr>
            <a:grpSpLocks noChangeAspect="1"/>
          </p:cNvGrpSpPr>
          <p:nvPr/>
        </p:nvGrpSpPr>
        <p:grpSpPr bwMode="auto">
          <a:xfrm>
            <a:off x="539750" y="3090863"/>
            <a:ext cx="1393825" cy="1474787"/>
            <a:chOff x="0" y="0"/>
            <a:chExt cx="862" cy="913"/>
          </a:xfrm>
        </p:grpSpPr>
        <p:pic>
          <p:nvPicPr>
            <p:cNvPr id="18462" name="Picture 9" descr="t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2"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Text Box 17"/>
            <p:cNvSpPr txBox="1">
              <a:spLocks noChangeAspect="1" noChangeArrowheads="1"/>
            </p:cNvSpPr>
            <p:nvPr/>
          </p:nvSpPr>
          <p:spPr bwMode="auto">
            <a:xfrm>
              <a:off x="45" y="780"/>
              <a:ext cx="77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latin typeface="华文楷体" pitchFamily="2" charset="-122"/>
                  <a:ea typeface="华文楷体" pitchFamily="2" charset="-122"/>
                </a:rPr>
                <a:t>智能交通</a:t>
              </a:r>
            </a:p>
          </p:txBody>
        </p:sp>
      </p:grpSp>
      <p:pic>
        <p:nvPicPr>
          <p:cNvPr id="18439" name="Picture 12" descr="379569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063" y="4699000"/>
            <a:ext cx="1395412"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7"/>
          <p:cNvSpPr txBox="1">
            <a:spLocks noChangeAspect="1" noChangeArrowheads="1"/>
          </p:cNvSpPr>
          <p:nvPr/>
        </p:nvSpPr>
        <p:spPr bwMode="auto">
          <a:xfrm>
            <a:off x="2151063" y="5994400"/>
            <a:ext cx="139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远程医疗</a:t>
            </a:r>
          </a:p>
        </p:txBody>
      </p:sp>
      <p:grpSp>
        <p:nvGrpSpPr>
          <p:cNvPr id="18441" name="Group 11"/>
          <p:cNvGrpSpPr>
            <a:grpSpLocks noChangeAspect="1"/>
          </p:cNvGrpSpPr>
          <p:nvPr/>
        </p:nvGrpSpPr>
        <p:grpSpPr bwMode="auto">
          <a:xfrm>
            <a:off x="3752850" y="4714875"/>
            <a:ext cx="1395413" cy="1498600"/>
            <a:chOff x="0" y="0"/>
            <a:chExt cx="864" cy="930"/>
          </a:xfrm>
        </p:grpSpPr>
        <p:pic>
          <p:nvPicPr>
            <p:cNvPr id="18460" name="Picture 15" descr="200711070942393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862"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Text Box 17"/>
            <p:cNvSpPr txBox="1">
              <a:spLocks noChangeAspect="1" noChangeArrowheads="1"/>
            </p:cNvSpPr>
            <p:nvPr/>
          </p:nvSpPr>
          <p:spPr bwMode="auto">
            <a:xfrm>
              <a:off x="0" y="798"/>
              <a:ext cx="8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智能家居</a:t>
              </a:r>
            </a:p>
          </p:txBody>
        </p:sp>
      </p:grpSp>
      <p:grpSp>
        <p:nvGrpSpPr>
          <p:cNvPr id="18442" name="Group 14"/>
          <p:cNvGrpSpPr>
            <a:grpSpLocks noChangeAspect="1"/>
          </p:cNvGrpSpPr>
          <p:nvPr/>
        </p:nvGrpSpPr>
        <p:grpSpPr bwMode="auto">
          <a:xfrm>
            <a:off x="3730625" y="3044825"/>
            <a:ext cx="1397000" cy="1495425"/>
            <a:chOff x="0" y="0"/>
            <a:chExt cx="864" cy="926"/>
          </a:xfrm>
        </p:grpSpPr>
        <p:pic>
          <p:nvPicPr>
            <p:cNvPr id="18458" name="Picture 1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86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9" name="Text Box 17"/>
            <p:cNvSpPr txBox="1">
              <a:spLocks noChangeAspect="1" noChangeArrowheads="1"/>
            </p:cNvSpPr>
            <p:nvPr/>
          </p:nvSpPr>
          <p:spPr bwMode="auto">
            <a:xfrm>
              <a:off x="0" y="793"/>
              <a:ext cx="86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环境监测</a:t>
              </a:r>
            </a:p>
          </p:txBody>
        </p:sp>
      </p:grpSp>
      <p:grpSp>
        <p:nvGrpSpPr>
          <p:cNvPr id="18443" name="Group 17"/>
          <p:cNvGrpSpPr>
            <a:grpSpLocks noChangeAspect="1"/>
          </p:cNvGrpSpPr>
          <p:nvPr/>
        </p:nvGrpSpPr>
        <p:grpSpPr bwMode="auto">
          <a:xfrm>
            <a:off x="3724275" y="1484313"/>
            <a:ext cx="1392238" cy="1503362"/>
            <a:chOff x="0" y="0"/>
            <a:chExt cx="861" cy="931"/>
          </a:xfrm>
        </p:grpSpPr>
        <p:pic>
          <p:nvPicPr>
            <p:cNvPr id="18456" name="Picture 21" descr="commcen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6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Text Box 17"/>
            <p:cNvSpPr txBox="1">
              <a:spLocks noChangeAspect="1" noChangeArrowheads="1"/>
            </p:cNvSpPr>
            <p:nvPr/>
          </p:nvSpPr>
          <p:spPr bwMode="auto">
            <a:xfrm>
              <a:off x="62" y="798"/>
              <a:ext cx="73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公共安全</a:t>
              </a:r>
            </a:p>
          </p:txBody>
        </p:sp>
      </p:grpSp>
      <p:grpSp>
        <p:nvGrpSpPr>
          <p:cNvPr id="18444" name="Group 20"/>
          <p:cNvGrpSpPr>
            <a:grpSpLocks noChangeAspect="1"/>
          </p:cNvGrpSpPr>
          <p:nvPr/>
        </p:nvGrpSpPr>
        <p:grpSpPr bwMode="auto">
          <a:xfrm>
            <a:off x="555625" y="1484313"/>
            <a:ext cx="1389063" cy="1503362"/>
            <a:chOff x="0" y="0"/>
            <a:chExt cx="861" cy="931"/>
          </a:xfrm>
        </p:grpSpPr>
        <p:sp>
          <p:nvSpPr>
            <p:cNvPr id="18454" name="Text Box 17"/>
            <p:cNvSpPr txBox="1">
              <a:spLocks noChangeAspect="1" noChangeArrowheads="1"/>
            </p:cNvSpPr>
            <p:nvPr/>
          </p:nvSpPr>
          <p:spPr bwMode="auto">
            <a:xfrm>
              <a:off x="37" y="798"/>
              <a:ext cx="78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绿色农业</a:t>
              </a:r>
            </a:p>
          </p:txBody>
        </p:sp>
        <p:pic>
          <p:nvPicPr>
            <p:cNvPr id="18455" name="Picture 25" descr="Spring04Vineyardvs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6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5" name="Group 23"/>
          <p:cNvGrpSpPr>
            <a:grpSpLocks noChangeAspect="1"/>
          </p:cNvGrpSpPr>
          <p:nvPr/>
        </p:nvGrpSpPr>
        <p:grpSpPr bwMode="auto">
          <a:xfrm>
            <a:off x="2139950" y="1484313"/>
            <a:ext cx="1389063" cy="1503362"/>
            <a:chOff x="0" y="0"/>
            <a:chExt cx="861" cy="931"/>
          </a:xfrm>
        </p:grpSpPr>
        <p:sp>
          <p:nvSpPr>
            <p:cNvPr id="18452" name="Text Box 17"/>
            <p:cNvSpPr txBox="1">
              <a:spLocks noChangeAspect="1" noChangeArrowheads="1"/>
            </p:cNvSpPr>
            <p:nvPr/>
          </p:nvSpPr>
          <p:spPr bwMode="auto">
            <a:xfrm>
              <a:off x="67" y="798"/>
              <a:ext cx="72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工业监控</a:t>
              </a:r>
            </a:p>
          </p:txBody>
        </p:sp>
        <p:pic>
          <p:nvPicPr>
            <p:cNvPr id="18453"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6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6" name="Picture 75" descr="蜂窝和天线"/>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75" y="3068638"/>
            <a:ext cx="1371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灯片编号占位符 30"/>
          <p:cNvSpPr txBox="1">
            <a:spLocks noGrp="1" noChangeArrowheads="1"/>
          </p:cNvSpPr>
          <p:nvPr/>
        </p:nvSpPr>
        <p:spPr bwMode="auto">
          <a:xfrm>
            <a:off x="6858000" y="6499225"/>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eaLnBrk="1" hangingPunct="1">
              <a:lnSpc>
                <a:spcPct val="100000"/>
              </a:lnSpc>
              <a:spcBef>
                <a:spcPct val="0"/>
              </a:spcBef>
              <a:buFontTx/>
              <a:buNone/>
            </a:pPr>
            <a:fld id="{62BBBC2D-3300-40CD-AD1D-3BCE5A7D408B}" type="slidenum">
              <a:rPr lang="en-US" altLang="zh-CN" sz="1400" b="1">
                <a:latin typeface="华文行楷" pitchFamily="2" charset="-122"/>
                <a:ea typeface="华文行楷" pitchFamily="2" charset="-122"/>
              </a:rPr>
              <a:pPr algn="r" eaLnBrk="1" hangingPunct="1">
                <a:lnSpc>
                  <a:spcPct val="100000"/>
                </a:lnSpc>
                <a:spcBef>
                  <a:spcPct val="0"/>
                </a:spcBef>
                <a:buFontTx/>
                <a:buNone/>
              </a:pPr>
              <a:t>19</a:t>
            </a:fld>
            <a:endParaRPr lang="en-US" altLang="zh-CN" sz="1400" b="1">
              <a:latin typeface="华文行楷" pitchFamily="2" charset="-122"/>
              <a:ea typeface="华文行楷" pitchFamily="2" charset="-122"/>
            </a:endParaRPr>
          </a:p>
        </p:txBody>
      </p:sp>
      <p:sp>
        <p:nvSpPr>
          <p:cNvPr id="37904" name="矩形 32"/>
          <p:cNvSpPr>
            <a:spLocks noChangeArrowheads="1"/>
          </p:cNvSpPr>
          <p:nvPr/>
        </p:nvSpPr>
        <p:spPr bwMode="auto">
          <a:xfrm>
            <a:off x="5319713" y="1268413"/>
            <a:ext cx="3429000" cy="2881312"/>
          </a:xfrm>
          <a:prstGeom prst="rect">
            <a:avLst/>
          </a:prstGeom>
          <a:noFill/>
          <a:ln>
            <a:noFill/>
          </a:ln>
          <a:effectLst>
            <a:prstShdw prst="shdw17" dist="17961" dir="2700000">
              <a:srgbClr val="708688">
                <a:alpha val="50000"/>
              </a:srgbClr>
            </a:prstShdw>
          </a:effectLs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45000"/>
              </a:lnSpc>
              <a:spcBef>
                <a:spcPct val="100000"/>
              </a:spcBef>
              <a:buClr>
                <a:srgbClr val="9999FF"/>
              </a:buClr>
              <a:buFont typeface="Wingdings" pitchFamily="2" charset="2"/>
              <a:buChar char="v"/>
              <a:defRPr/>
            </a:pPr>
            <a:r>
              <a:rPr lang="zh-CN" altLang="en-US" sz="1800" b="1" dirty="0" smtClean="0">
                <a:solidFill>
                  <a:srgbClr val="003366"/>
                </a:solidFill>
                <a:effectLst>
                  <a:outerShdw blurRad="38100" dist="38100" dir="2700000" algn="tl">
                    <a:srgbClr val="000000">
                      <a:alpha val="43137"/>
                    </a:srgbClr>
                  </a:outerShdw>
                </a:effectLst>
                <a:latin typeface="华文楷体" pitchFamily="2" charset="-122"/>
                <a:ea typeface="华文楷体" pitchFamily="2" charset="-122"/>
              </a:rPr>
              <a:t>物联网是指通过信息传感设备按照约定的协议，把任何物品与信息网络连接起来，进行信息交换和通讯，以实现智能化的识别、定位、跟踪、监控和管理的一种网络，它是在互联网基础上的延伸和扩展的网络。</a:t>
            </a:r>
            <a:endParaRPr lang="en-US" altLang="zh-CN" sz="1800" b="1" dirty="0" smtClean="0">
              <a:solidFill>
                <a:srgbClr val="003366"/>
              </a:solidFill>
              <a:effectLst>
                <a:outerShdw blurRad="38100" dist="38100" dir="2700000" algn="tl">
                  <a:srgbClr val="000000">
                    <a:alpha val="43137"/>
                  </a:srgbClr>
                </a:outerShdw>
              </a:effectLst>
              <a:latin typeface="华文楷体" pitchFamily="2" charset="-122"/>
              <a:ea typeface="华文楷体" pitchFamily="2" charset="-122"/>
            </a:endParaRPr>
          </a:p>
        </p:txBody>
      </p:sp>
      <p:pic>
        <p:nvPicPr>
          <p:cNvPr id="18449" name="Picture 28" descr="shipping containers_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4724400"/>
            <a:ext cx="137001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17"/>
          <p:cNvSpPr txBox="1">
            <a:spLocks noChangeAspect="1" noChangeArrowheads="1"/>
          </p:cNvSpPr>
          <p:nvPr/>
        </p:nvSpPr>
        <p:spPr bwMode="auto">
          <a:xfrm>
            <a:off x="611188" y="6022975"/>
            <a:ext cx="139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物流管理</a:t>
            </a:r>
          </a:p>
        </p:txBody>
      </p:sp>
      <p:pic>
        <p:nvPicPr>
          <p:cNvPr id="3996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1341438"/>
            <a:ext cx="46799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67"/>
                                        </p:tgtEl>
                                        <p:attrNameLst>
                                          <p:attrName>style.visibility</p:attrName>
                                        </p:attrNameLst>
                                      </p:cBhvr>
                                      <p:to>
                                        <p:strVal val="visible"/>
                                      </p:to>
                                    </p:set>
                                    <p:animEffect transition="in" filter="blinds(horizontal)">
                                      <p:cBhvr>
                                        <p:cTn id="7" dur="500"/>
                                        <p:tgtEl>
                                          <p:spTgt spid="39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F389EECF-C069-440F-80A9-E55A42973ACA}" type="slidenum">
              <a:rPr lang="en-US" sz="1400" b="1">
                <a:solidFill>
                  <a:srgbClr val="FF3300"/>
                </a:solidFill>
                <a:effectLst>
                  <a:outerShdw blurRad="38100" dist="38100" dir="2700000" algn="tl">
                    <a:srgbClr val="C0C0C0"/>
                  </a:outerShdw>
                </a:effectLst>
              </a:rPr>
              <a:pPr algn="r">
                <a:defRPr/>
              </a:pPr>
              <a:t>2</a:t>
            </a:fld>
            <a:endParaRPr lang="en-US" sz="1400" b="1">
              <a:solidFill>
                <a:srgbClr val="FF3300"/>
              </a:solidFill>
              <a:effectLst>
                <a:outerShdw blurRad="38100" dist="38100" dir="2700000" algn="tl">
                  <a:srgbClr val="C0C0C0"/>
                </a:outerShdw>
              </a:effectLst>
            </a:endParaRPr>
          </a:p>
        </p:txBody>
      </p:sp>
      <p:sp>
        <p:nvSpPr>
          <p:cNvPr id="5123" name="Rectangle 4"/>
          <p:cNvSpPr>
            <a:spLocks noGrp="1" noChangeArrowheads="1"/>
          </p:cNvSpPr>
          <p:nvPr>
            <p:ph type="ctrTitle"/>
          </p:nvPr>
        </p:nvSpPr>
        <p:spPr>
          <a:xfrm>
            <a:off x="685800" y="2130425"/>
            <a:ext cx="7772400" cy="1470025"/>
          </a:xfrm>
        </p:spPr>
        <p:txBody>
          <a:bodyPr/>
          <a:lstStyle/>
          <a:p>
            <a:pPr algn="ctr"/>
            <a:r>
              <a:rPr lang="zh-CN" altLang="en-US" sz="4400" dirty="0" smtClean="0"/>
              <a:t>第一章 绪论</a:t>
            </a:r>
            <a:r>
              <a:rPr lang="en-US" altLang="zh-CN" sz="4400" dirty="0" smtClean="0"/>
              <a:t/>
            </a:r>
            <a:br>
              <a:rPr lang="en-US" altLang="zh-CN" sz="4400" dirty="0" smtClean="0"/>
            </a:br>
            <a:r>
              <a:rPr lang="zh-CN" altLang="en-US" sz="4400" dirty="0" smtClean="0"/>
              <a:t>物联网的概念与发展</a:t>
            </a:r>
          </a:p>
        </p:txBody>
      </p:sp>
      <p:sp>
        <p:nvSpPr>
          <p:cNvPr id="5124" name="Rectangle 5"/>
          <p:cNvSpPr>
            <a:spLocks noGrp="1" noChangeArrowheads="1"/>
          </p:cNvSpPr>
          <p:nvPr>
            <p:ph type="subTitle" idx="4294967295"/>
          </p:nvPr>
        </p:nvSpPr>
        <p:spPr>
          <a:xfrm>
            <a:off x="1371600" y="3886200"/>
            <a:ext cx="6400800" cy="1752600"/>
          </a:xfrm>
          <a:noFill/>
        </p:spPr>
        <p:txBody>
          <a:bodyPr/>
          <a:lstStyle/>
          <a:p>
            <a:pPr marL="0" indent="0" algn="ctr">
              <a:buFontTx/>
              <a:buNone/>
            </a:pPr>
            <a:r>
              <a:rPr lang="zh-CN" altLang="en-US" dirty="0" smtClean="0"/>
              <a:t>桂小林</a:t>
            </a:r>
            <a:endParaRPr lang="en-US" altLang="zh-CN" dirty="0" smtClean="0"/>
          </a:p>
          <a:p>
            <a:pPr marL="0" indent="0" algn="ctr">
              <a:buFontTx/>
              <a:buNone/>
            </a:pPr>
            <a:r>
              <a:rPr lang="zh-CN" altLang="en-US" dirty="0"/>
              <a:t>西安交通大学</a:t>
            </a:r>
            <a:endParaRPr lang="zh-CN" altLang="en-US" dirty="0" smtClean="0"/>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defRPr/>
            </a:pPr>
            <a:r>
              <a:rPr lang="zh-CN" altLang="en-US" dirty="0" smtClean="0">
                <a:effectLst>
                  <a:outerShdw blurRad="38100" dist="38100" dir="2700000" algn="tl">
                    <a:srgbClr val="000000">
                      <a:alpha val="43137"/>
                    </a:srgbClr>
                  </a:outerShdw>
                </a:effectLst>
              </a:rPr>
              <a:t>物联网：支撑第四次工业革命</a:t>
            </a:r>
          </a:p>
        </p:txBody>
      </p:sp>
      <p:sp>
        <p:nvSpPr>
          <p:cNvPr id="9220" name="Rectangle 3"/>
          <p:cNvSpPr>
            <a:spLocks noGrp="1" noChangeArrowheads="1"/>
          </p:cNvSpPr>
          <p:nvPr>
            <p:ph idx="1"/>
          </p:nvPr>
        </p:nvSpPr>
        <p:spPr>
          <a:xfrm>
            <a:off x="395290" y="1233488"/>
            <a:ext cx="6854825" cy="1466851"/>
          </a:xfrm>
        </p:spPr>
        <p:txBody>
          <a:bodyPr/>
          <a:lstStyle/>
          <a:p>
            <a:pPr>
              <a:defRPr/>
            </a:pPr>
            <a:r>
              <a:rPr lang="zh-CN" altLang="en-US" sz="2400" b="1" dirty="0" smtClean="0">
                <a:effectLst>
                  <a:outerShdw blurRad="38100" dist="38100" dir="2700000" algn="tl">
                    <a:srgbClr val="000000">
                      <a:alpha val="43137"/>
                    </a:srgbClr>
                  </a:outerShdw>
                </a:effectLst>
              </a:rPr>
              <a:t>人机物深度融合</a:t>
            </a:r>
            <a:endParaRPr lang="en-US" altLang="zh-CN" sz="1800" b="1" dirty="0" smtClean="0">
              <a:effectLst>
                <a:outerShdw blurRad="38100" dist="38100" dir="2700000" algn="tl">
                  <a:srgbClr val="000000">
                    <a:alpha val="43137"/>
                  </a:srgbClr>
                </a:outerShdw>
              </a:effectLst>
            </a:endParaRPr>
          </a:p>
        </p:txBody>
      </p:sp>
      <p:sp>
        <p:nvSpPr>
          <p:cNvPr id="3" name="矩形 2"/>
          <p:cNvSpPr/>
          <p:nvPr/>
        </p:nvSpPr>
        <p:spPr>
          <a:xfrm>
            <a:off x="5436096" y="1264901"/>
            <a:ext cx="338437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eaLnBrk="0" hangingPunct="0">
              <a:defRPr/>
            </a:pPr>
            <a:r>
              <a:rPr lang="zh-CN" altLang="en-US" sz="1800" dirty="0">
                <a:ln w="0"/>
                <a:solidFill>
                  <a:srgbClr val="008000"/>
                </a:solidFill>
                <a:effectLst>
                  <a:outerShdw blurRad="38100" dist="19050" dir="2700000" algn="tl" rotWithShape="0">
                    <a:schemeClr val="dk1">
                      <a:alpha val="40000"/>
                    </a:schemeClr>
                  </a:outerShdw>
                </a:effectLst>
              </a:rPr>
              <a:t>物体</a:t>
            </a:r>
            <a:r>
              <a:rPr lang="zh-CN" altLang="en-US" sz="1800" dirty="0" smtClean="0">
                <a:ln w="0"/>
                <a:solidFill>
                  <a:srgbClr val="008000"/>
                </a:solidFill>
                <a:effectLst>
                  <a:outerShdw blurRad="38100" dist="19050" dir="2700000" algn="tl" rotWithShape="0">
                    <a:schemeClr val="dk1">
                      <a:alpha val="40000"/>
                    </a:schemeClr>
                  </a:outerShdw>
                </a:effectLst>
              </a:rPr>
              <a:t>信息融合</a:t>
            </a:r>
            <a:r>
              <a:rPr lang="zh-CN" altLang="en-US" sz="1800" dirty="0">
                <a:ln w="0"/>
                <a:solidFill>
                  <a:srgbClr val="008000"/>
                </a:solidFill>
                <a:effectLst>
                  <a:outerShdw blurRad="38100" dist="19050" dir="2700000" algn="tl" rotWithShape="0">
                    <a:schemeClr val="dk1">
                      <a:alpha val="40000"/>
                    </a:schemeClr>
                  </a:outerShdw>
                </a:effectLst>
              </a:rPr>
              <a:t>系统</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7"/>
            <a:ext cx="8496944" cy="502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478800" y="6241151"/>
            <a:ext cx="2042547" cy="40011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2000 CPS</a:t>
            </a:r>
            <a:r>
              <a:rPr lang="zh-CN" alt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系统</a:t>
            </a:r>
            <a:endParaRPr lang="zh-CN" alt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20</a:t>
            </a:fld>
            <a:endParaRPr lang="en-US"/>
          </a:p>
        </p:txBody>
      </p:sp>
    </p:spTree>
    <p:extLst>
      <p:ext uri="{BB962C8B-B14F-4D97-AF65-F5344CB8AC3E}">
        <p14:creationId xmlns:p14="http://schemas.microsoft.com/office/powerpoint/2010/main" val="2597440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rPr>
              <a:t>物联网：支撑第四次工业革命</a:t>
            </a:r>
            <a:endParaRPr lang="zh-CN" altLang="en-US" dirty="0"/>
          </a:p>
        </p:txBody>
      </p:sp>
      <p:sp>
        <p:nvSpPr>
          <p:cNvPr id="3" name="内容占位符 2"/>
          <p:cNvSpPr>
            <a:spLocks noGrp="1"/>
          </p:cNvSpPr>
          <p:nvPr>
            <p:ph idx="1"/>
          </p:nvPr>
        </p:nvSpPr>
        <p:spPr/>
        <p:txBody>
          <a:bodyPr/>
          <a:lstStyle/>
          <a:p>
            <a:r>
              <a:rPr lang="zh-CN" altLang="en-US" dirty="0"/>
              <a:t>物联网技术的出现开创了第四次工业革命</a:t>
            </a:r>
            <a:r>
              <a:rPr lang="zh-CN" altLang="en-US" dirty="0" smtClean="0"/>
              <a:t>。</a:t>
            </a:r>
            <a:endParaRPr lang="en-US" altLang="zh-CN" dirty="0" smtClean="0"/>
          </a:p>
          <a:p>
            <a:r>
              <a:rPr lang="zh-CN" altLang="en-US" dirty="0" smtClean="0"/>
              <a:t>第四</a:t>
            </a:r>
            <a:r>
              <a:rPr lang="zh-CN" altLang="en-US" dirty="0"/>
              <a:t>次工业革命的核心是“人</a:t>
            </a:r>
            <a:r>
              <a:rPr lang="en-US" altLang="zh-CN" dirty="0"/>
              <a:t>-</a:t>
            </a:r>
            <a:r>
              <a:rPr lang="zh-CN" altLang="en-US" dirty="0"/>
              <a:t>机</a:t>
            </a:r>
            <a:r>
              <a:rPr lang="en-US" altLang="zh-CN" dirty="0"/>
              <a:t>-</a:t>
            </a:r>
            <a:r>
              <a:rPr lang="zh-CN" altLang="en-US" dirty="0"/>
              <a:t>物”深度融合</a:t>
            </a:r>
            <a:r>
              <a:rPr lang="zh-CN" altLang="en-US" dirty="0" smtClean="0"/>
              <a:t>。</a:t>
            </a:r>
            <a:endParaRPr lang="en-US" altLang="zh-CN" dirty="0" smtClean="0"/>
          </a:p>
          <a:p>
            <a:r>
              <a:rPr lang="zh-CN" altLang="en-US" dirty="0" smtClean="0"/>
              <a:t>门禁系统</a:t>
            </a:r>
            <a:endParaRPr lang="en-US" altLang="zh-CN" dirty="0" smtClean="0"/>
          </a:p>
          <a:p>
            <a:pPr lvl="1"/>
            <a:r>
              <a:rPr lang="zh-CN" altLang="en-US" dirty="0"/>
              <a:t>人</a:t>
            </a:r>
            <a:r>
              <a:rPr lang="zh-CN" altLang="en-US" dirty="0" smtClean="0"/>
              <a:t>脸识别、语音识别、车牌识别。</a:t>
            </a:r>
            <a:endParaRPr lang="en-US" altLang="zh-CN" dirty="0" smtClean="0"/>
          </a:p>
          <a:p>
            <a:r>
              <a:rPr lang="zh-CN" altLang="en-US" sz="2400" dirty="0"/>
              <a:t>一</a:t>
            </a:r>
            <a:r>
              <a:rPr lang="zh-CN" altLang="en-US" sz="2400" dirty="0" smtClean="0"/>
              <a:t>卡通：刷</a:t>
            </a:r>
            <a:r>
              <a:rPr lang="zh-CN" altLang="en-US" sz="2400" dirty="0"/>
              <a:t>卡</a:t>
            </a:r>
            <a:r>
              <a:rPr lang="zh-CN" altLang="en-US" sz="2400" dirty="0" smtClean="0"/>
              <a:t>用餐</a:t>
            </a:r>
            <a:endParaRPr lang="en-US" altLang="zh-CN" sz="2400" dirty="0"/>
          </a:p>
          <a:p>
            <a:r>
              <a:rPr lang="zh-CN" altLang="en-US" sz="2400" dirty="0" smtClean="0"/>
              <a:t>身份证：刷卡进</a:t>
            </a:r>
            <a:r>
              <a:rPr lang="zh-CN" altLang="en-US" sz="2400" dirty="0"/>
              <a:t>高铁</a:t>
            </a:r>
            <a:r>
              <a:rPr lang="zh-CN" altLang="en-US" sz="2400" dirty="0" smtClean="0"/>
              <a:t>站</a:t>
            </a:r>
            <a:endParaRPr lang="en-US" altLang="zh-CN" sz="2400" dirty="0"/>
          </a:p>
          <a:p>
            <a:r>
              <a:rPr lang="zh-CN" altLang="en-US" sz="2400" dirty="0" smtClean="0"/>
              <a:t>微信、支付宝：刷二维码坐</a:t>
            </a:r>
            <a:r>
              <a:rPr lang="zh-CN" altLang="en-US" sz="2400" dirty="0"/>
              <a:t>公交和</a:t>
            </a:r>
            <a:r>
              <a:rPr lang="zh-CN" altLang="en-US" sz="2400" dirty="0" smtClean="0"/>
              <a:t>地铁</a:t>
            </a:r>
            <a:endParaRPr lang="en-US" altLang="zh-CN" sz="2400" dirty="0"/>
          </a:p>
          <a:p>
            <a:r>
              <a:rPr lang="zh-CN" altLang="en-US" sz="2400" dirty="0" smtClean="0"/>
              <a:t>手机拍照、手机导航、手写、发</a:t>
            </a:r>
            <a:r>
              <a:rPr lang="zh-CN" altLang="en-US" sz="2400" dirty="0"/>
              <a:t>朋友</a:t>
            </a:r>
            <a:r>
              <a:rPr lang="zh-CN" altLang="en-US" sz="2400" dirty="0" smtClean="0"/>
              <a:t>圈</a:t>
            </a:r>
            <a:endParaRPr lang="en-US" altLang="zh-CN" sz="2400" dirty="0"/>
          </a:p>
          <a:p>
            <a:pPr lvl="1"/>
            <a:endParaRPr lang="en-US" altLang="zh-CN" dirty="0" smtClean="0"/>
          </a:p>
          <a:p>
            <a:pPr lvl="1"/>
            <a:endParaRPr lang="en-US" altLang="zh-CN" dirty="0" smtClean="0"/>
          </a:p>
          <a:p>
            <a:endParaRPr lang="zh-CN" altLang="en-US" dirty="0"/>
          </a:p>
        </p:txBody>
      </p:sp>
      <p:sp>
        <p:nvSpPr>
          <p:cNvPr id="5" name="矩形 4"/>
          <p:cNvSpPr/>
          <p:nvPr/>
        </p:nvSpPr>
        <p:spPr>
          <a:xfrm>
            <a:off x="4389420" y="5517232"/>
            <a:ext cx="1733167" cy="1015663"/>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高速</a:t>
            </a:r>
            <a:r>
              <a:rPr lang="en-US" altLang="zh-CN"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ETC</a:t>
            </a:r>
            <a:r>
              <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a:p>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交通测速</a:t>
            </a:r>
            <a:r>
              <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a:p>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路面摄像头？</a:t>
            </a:r>
            <a:endPar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6" name="矩形 5"/>
          <p:cNvSpPr/>
          <p:nvPr/>
        </p:nvSpPr>
        <p:spPr>
          <a:xfrm>
            <a:off x="2051720" y="5517232"/>
            <a:ext cx="1733167" cy="1015663"/>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智能电饭锅？</a:t>
            </a:r>
            <a:endPar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智能洗衣机？</a:t>
            </a:r>
            <a:endPar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智能扫地机？</a:t>
            </a:r>
            <a:endParaRPr lang="zh-CN"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descr="https://ss0.bdstatic.com/70cFvHSh_Q1YnxGkpoWK1HF6hhy/it/u=3669811381,969286725&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081" y="2636912"/>
            <a:ext cx="2372522" cy="2189048"/>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21</a:t>
            </a:fld>
            <a:endParaRPr lang="en-US"/>
          </a:p>
        </p:txBody>
      </p:sp>
    </p:spTree>
    <p:extLst>
      <p:ext uri="{BB962C8B-B14F-4D97-AF65-F5344CB8AC3E}">
        <p14:creationId xmlns:p14="http://schemas.microsoft.com/office/powerpoint/2010/main" val="64888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82A730D-FCAD-4CF6-94FF-0036B9192F9E}" type="slidenum">
              <a:rPr lang="en-US" sz="1400" b="1">
                <a:solidFill>
                  <a:srgbClr val="FF3300"/>
                </a:solidFill>
                <a:effectLst>
                  <a:outerShdw blurRad="38100" dist="38100" dir="2700000" algn="tl">
                    <a:srgbClr val="C0C0C0"/>
                  </a:outerShdw>
                </a:effectLst>
              </a:rPr>
              <a:pPr algn="r">
                <a:defRPr/>
              </a:pPr>
              <a:t>22</a:t>
            </a:fld>
            <a:endParaRPr lang="en-US" sz="1400" b="1">
              <a:solidFill>
                <a:srgbClr val="FF3300"/>
              </a:solidFill>
              <a:effectLst>
                <a:outerShdw blurRad="38100" dist="38100" dir="2700000" algn="tl">
                  <a:srgbClr val="C0C0C0"/>
                </a:outerShdw>
              </a:effectLst>
            </a:endParaRPr>
          </a:p>
        </p:txBody>
      </p:sp>
      <p:sp>
        <p:nvSpPr>
          <p:cNvPr id="15363" name="Rectangle 2"/>
          <p:cNvSpPr>
            <a:spLocks noGrp="1" noChangeArrowheads="1"/>
          </p:cNvSpPr>
          <p:nvPr>
            <p:ph type="title"/>
          </p:nvPr>
        </p:nvSpPr>
        <p:spPr/>
        <p:txBody>
          <a:bodyPr/>
          <a:lstStyle/>
          <a:p>
            <a:r>
              <a:rPr lang="zh-CN" altLang="en-US" dirty="0" smtClean="0"/>
              <a:t>物联网支撑万物互联</a:t>
            </a:r>
            <a:r>
              <a:rPr lang="zh-CN" altLang="en-US" dirty="0" smtClean="0">
                <a:solidFill>
                  <a:srgbClr val="C00000"/>
                </a:solidFill>
              </a:rPr>
              <a:t>（中国）</a:t>
            </a:r>
            <a:endParaRPr lang="zh-CN" altLang="zh-CN" dirty="0" smtClean="0">
              <a:solidFill>
                <a:srgbClr val="C00000"/>
              </a:solidFill>
            </a:endParaRPr>
          </a:p>
        </p:txBody>
      </p:sp>
      <p:sp>
        <p:nvSpPr>
          <p:cNvPr id="15364" name="Rectangle 3"/>
          <p:cNvSpPr>
            <a:spLocks noGrp="1" noChangeArrowheads="1"/>
          </p:cNvSpPr>
          <p:nvPr>
            <p:ph type="body" idx="4294967295"/>
          </p:nvPr>
        </p:nvSpPr>
        <p:spPr>
          <a:xfrm>
            <a:off x="357188" y="1285875"/>
            <a:ext cx="8458200" cy="1206500"/>
          </a:xfrm>
        </p:spPr>
        <p:txBody>
          <a:bodyPr/>
          <a:lstStyle/>
          <a:p>
            <a:pPr>
              <a:lnSpc>
                <a:spcPct val="100000"/>
              </a:lnSpc>
            </a:pPr>
            <a:endParaRPr lang="zh-CN" altLang="en-US" sz="2400" smtClean="0"/>
          </a:p>
        </p:txBody>
      </p:sp>
      <p:pic>
        <p:nvPicPr>
          <p:cNvPr id="15365" name="Picture 4" descr="https://timgsa.baidu.com/timg?image&amp;quality=80&amp;size=b9999_10000&amp;sec=1541689209426&amp;di=e1976a55697ac5afbc5406c9bb22ec60&amp;imgtype=0&amp;src=http%3A%2F%2F5b0988e595225.cdn.sohucs.com%2Fq_mini%2Cc_zoom%2Cw_640%2Fimages%2F20170725%2Fd7cccd72164f44349fa32ddb2538b6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7" y="1340768"/>
            <a:ext cx="88677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22</a:t>
            </a:fld>
            <a:endParaRPr lang="en-US"/>
          </a:p>
        </p:txBody>
      </p:sp>
    </p:spTree>
    <p:extLst>
      <p:ext uri="{BB962C8B-B14F-4D97-AF65-F5344CB8AC3E}">
        <p14:creationId xmlns:p14="http://schemas.microsoft.com/office/powerpoint/2010/main" val="242394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334964"/>
            <a:ext cx="8382000" cy="890587"/>
          </a:xfrm>
        </p:spPr>
        <p:txBody>
          <a:bodyPr/>
          <a:lstStyle/>
          <a:p>
            <a:pPr>
              <a:defRPr/>
            </a:pPr>
            <a:r>
              <a:rPr lang="zh-CN" altLang="en-US" dirty="0" smtClean="0">
                <a:effectLst>
                  <a:outerShdw blurRad="38100" dist="38100" dir="2700000" algn="tl">
                    <a:srgbClr val="000000">
                      <a:alpha val="43137"/>
                    </a:srgbClr>
                  </a:outerShdw>
                </a:effectLst>
              </a:rPr>
              <a:t>物联网：支撑中国制造</a:t>
            </a:r>
            <a:r>
              <a:rPr lang="en-US" altLang="zh-CN" dirty="0" smtClean="0">
                <a:effectLst>
                  <a:outerShdw blurRad="38100" dist="38100" dir="2700000" algn="tl">
                    <a:srgbClr val="000000">
                      <a:alpha val="43137"/>
                    </a:srgbClr>
                  </a:outerShdw>
                </a:effectLst>
              </a:rPr>
              <a:t>2025</a:t>
            </a:r>
            <a:endParaRPr lang="zh-CN" altLang="en-US" dirty="0" smtClean="0">
              <a:effectLst>
                <a:outerShdw blurRad="38100" dist="38100" dir="2700000" algn="tl">
                  <a:srgbClr val="000000">
                    <a:alpha val="43137"/>
                  </a:srgbClr>
                </a:outerShdw>
              </a:effectLst>
            </a:endParaRPr>
          </a:p>
        </p:txBody>
      </p:sp>
      <p:sp>
        <p:nvSpPr>
          <p:cNvPr id="20483" name="Rectangle 3"/>
          <p:cNvSpPr>
            <a:spLocks noGrp="1" noChangeArrowheads="1"/>
          </p:cNvSpPr>
          <p:nvPr>
            <p:ph idx="1"/>
          </p:nvPr>
        </p:nvSpPr>
        <p:spPr>
          <a:xfrm>
            <a:off x="395288" y="1316037"/>
            <a:ext cx="8458200" cy="3168651"/>
          </a:xfrm>
        </p:spPr>
        <p:txBody>
          <a:bodyPr/>
          <a:lstStyle/>
          <a:p>
            <a:r>
              <a:rPr lang="zh-CN" altLang="en-US" sz="2400" dirty="0" smtClean="0"/>
              <a:t>借鉴德国版</a:t>
            </a:r>
            <a:r>
              <a:rPr lang="zh-CN" altLang="en-US" sz="2400" dirty="0" smtClean="0">
                <a:solidFill>
                  <a:srgbClr val="FF3300"/>
                </a:solidFill>
              </a:rPr>
              <a:t>工业</a:t>
            </a:r>
            <a:r>
              <a:rPr lang="en-US" altLang="zh-CN" sz="2400" dirty="0" smtClean="0">
                <a:solidFill>
                  <a:srgbClr val="FF3300"/>
                </a:solidFill>
              </a:rPr>
              <a:t>4.0</a:t>
            </a:r>
            <a:r>
              <a:rPr lang="zh-CN" altLang="en-US" sz="2400" dirty="0" smtClean="0"/>
              <a:t>计划，我国推出了“</a:t>
            </a:r>
            <a:r>
              <a:rPr lang="zh-CN" altLang="en-US" sz="2400" b="1" dirty="0" smtClean="0">
                <a:solidFill>
                  <a:srgbClr val="FF3300"/>
                </a:solidFill>
              </a:rPr>
              <a:t>中国制造</a:t>
            </a:r>
            <a:r>
              <a:rPr lang="en-US" altLang="zh-CN" sz="2400" dirty="0" smtClean="0">
                <a:solidFill>
                  <a:srgbClr val="FF3300"/>
                </a:solidFill>
              </a:rPr>
              <a:t>2025</a:t>
            </a:r>
            <a:r>
              <a:rPr lang="en-US" altLang="zh-CN" sz="2400" dirty="0" smtClean="0"/>
              <a:t>”</a:t>
            </a:r>
            <a:r>
              <a:rPr lang="zh-CN" altLang="en-US" sz="2400" dirty="0" smtClean="0"/>
              <a:t>。</a:t>
            </a:r>
          </a:p>
          <a:p>
            <a:r>
              <a:rPr lang="zh-CN" altLang="en-US" sz="2400" dirty="0" smtClean="0">
                <a:solidFill>
                  <a:srgbClr val="FF3300"/>
                </a:solidFill>
              </a:rPr>
              <a:t>“</a:t>
            </a:r>
            <a:r>
              <a:rPr lang="zh-CN" altLang="en-US" sz="2400" b="1" dirty="0" smtClean="0">
                <a:solidFill>
                  <a:srgbClr val="FF3300"/>
                </a:solidFill>
              </a:rPr>
              <a:t>中国制造</a:t>
            </a:r>
            <a:r>
              <a:rPr lang="en-US" altLang="zh-CN" sz="2400" dirty="0" smtClean="0">
                <a:solidFill>
                  <a:srgbClr val="FF3300"/>
                </a:solidFill>
              </a:rPr>
              <a:t>2025”</a:t>
            </a:r>
            <a:r>
              <a:rPr lang="zh-CN" altLang="en-US" sz="2400" dirty="0" smtClean="0"/>
              <a:t>的基本思路是，借助两个</a:t>
            </a:r>
            <a:r>
              <a:rPr lang="en-US" altLang="zh-CN" sz="2400" dirty="0" smtClean="0"/>
              <a:t>IT</a:t>
            </a:r>
            <a:r>
              <a:rPr lang="zh-CN" altLang="en-US" sz="2400" dirty="0" smtClean="0"/>
              <a:t>的结合（</a:t>
            </a:r>
            <a:r>
              <a:rPr lang="en-US" altLang="zh-CN" sz="2400" dirty="0" smtClean="0"/>
              <a:t>Industry Technology &amp; Information Technology</a:t>
            </a:r>
            <a:r>
              <a:rPr lang="zh-CN" altLang="en-US" sz="2400" dirty="0" smtClean="0"/>
              <a:t>，工业技术和信息技术），改变中国制造业现状，令中国到</a:t>
            </a:r>
            <a:r>
              <a:rPr lang="en-US" altLang="zh-CN" sz="2400" dirty="0" smtClean="0"/>
              <a:t>2025</a:t>
            </a:r>
            <a:r>
              <a:rPr lang="zh-CN" altLang="en-US" sz="2400" dirty="0" smtClean="0"/>
              <a:t>年跻身现代工业强国之列。</a:t>
            </a:r>
          </a:p>
          <a:p>
            <a:endParaRPr lang="en-US" altLang="zh-CN" sz="2400" dirty="0" smtClean="0"/>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5" y="3708400"/>
            <a:ext cx="4397375" cy="283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2" y="3212976"/>
            <a:ext cx="34956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07065" y="5637245"/>
            <a:ext cx="1008113" cy="36933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zh-CN" altLang="en-US" sz="1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物联网</a:t>
            </a:r>
          </a:p>
        </p:txBody>
      </p:sp>
      <p:sp>
        <p:nvSpPr>
          <p:cNvPr id="3" name="矩形 2"/>
          <p:cNvSpPr/>
          <p:nvPr/>
        </p:nvSpPr>
        <p:spPr>
          <a:xfrm>
            <a:off x="1835697" y="3933058"/>
            <a:ext cx="4304383" cy="584775"/>
          </a:xfrm>
          <a:prstGeom prst="rect">
            <a:avLst/>
          </a:prstGeom>
          <a:noFill/>
        </p:spPr>
        <p:txBody>
          <a:bodyPr wrap="none">
            <a:spAutoFit/>
          </a:bodyPr>
          <a:lstStyle/>
          <a:p>
            <a:pPr algn="ctr">
              <a:defRPr/>
            </a:pPr>
            <a:r>
              <a:rPr lang="zh-CN" alt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实现中华民族伟大复兴</a:t>
            </a:r>
          </a:p>
        </p:txBody>
      </p:sp>
      <p:sp>
        <p:nvSpPr>
          <p:cNvPr id="8"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23</a:t>
            </a:fld>
            <a:endParaRPr lang="en-US" sz="1400" b="1" dirty="0">
              <a:solidFill>
                <a:srgbClr val="FF3300"/>
              </a:solidFill>
              <a:effectLst>
                <a:outerShdw blurRad="38100" dist="38100" dir="2700000" algn="tl">
                  <a:srgbClr val="C0C0C0"/>
                </a:outerShdw>
              </a:effectLst>
            </a:endParaRPr>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23</a:t>
            </a:fld>
            <a:endParaRPr lang="en-US"/>
          </a:p>
        </p:txBody>
      </p:sp>
    </p:spTree>
    <p:extLst>
      <p:ext uri="{BB962C8B-B14F-4D97-AF65-F5344CB8AC3E}">
        <p14:creationId xmlns:p14="http://schemas.microsoft.com/office/powerpoint/2010/main" val="2306403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par>
                                <p:cTn id="8" presetID="1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fade">
                                      <p:cBhvr>
                                        <p:cTn id="10" dur="20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outerShdw blurRad="38100" dist="38100" dir="2700000" algn="tl">
                    <a:srgbClr val="000000">
                      <a:alpha val="43137"/>
                    </a:srgbClr>
                  </a:outerShdw>
                </a:effectLst>
              </a:rPr>
              <a:t>物联网：支撑中国制造</a:t>
            </a:r>
            <a:r>
              <a:rPr lang="en-US" altLang="zh-CN" dirty="0" smtClean="0">
                <a:effectLst>
                  <a:outerShdw blurRad="38100" dist="38100" dir="2700000" algn="tl">
                    <a:srgbClr val="000000">
                      <a:alpha val="43137"/>
                    </a:srgbClr>
                  </a:outerShdw>
                </a:effectLst>
              </a:rPr>
              <a:t>2025</a:t>
            </a:r>
            <a:r>
              <a:rPr lang="en-US" altLang="zh-CN" dirty="0" smtClean="0">
                <a:solidFill>
                  <a:srgbClr val="FF0000"/>
                </a:solidFill>
                <a:effectLst>
                  <a:outerShdw blurRad="38100" dist="38100" dir="2700000" algn="tl">
                    <a:srgbClr val="000000">
                      <a:alpha val="43137"/>
                    </a:srgbClr>
                  </a:outerShdw>
                </a:effectLst>
              </a:rPr>
              <a:t>【</a:t>
            </a:r>
            <a:r>
              <a:rPr lang="zh-CN" altLang="en-US" dirty="0" smtClean="0">
                <a:solidFill>
                  <a:srgbClr val="FF0000"/>
                </a:solidFill>
                <a:effectLst>
                  <a:outerShdw blurRad="38100" dist="38100" dir="2700000" algn="tl">
                    <a:srgbClr val="000000">
                      <a:alpha val="43137"/>
                    </a:srgbClr>
                  </a:outerShdw>
                </a:effectLst>
              </a:rPr>
              <a:t>课程思政</a:t>
            </a:r>
            <a:r>
              <a:rPr lang="en-US" altLang="zh-CN" dirty="0" smtClean="0">
                <a:solidFill>
                  <a:srgbClr val="FF0000"/>
                </a:solidFill>
                <a:effectLst>
                  <a:outerShdw blurRad="38100" dist="38100" dir="2700000" algn="tl">
                    <a:srgbClr val="000000">
                      <a:alpha val="43137"/>
                    </a:srgbClr>
                  </a:outerShdw>
                </a:effectLst>
              </a:rPr>
              <a:t>】</a:t>
            </a:r>
            <a:endParaRPr lang="zh-CN" altLang="en-US" dirty="0">
              <a:solidFill>
                <a:srgbClr val="FF0000"/>
              </a:solidFill>
            </a:endParaRPr>
          </a:p>
        </p:txBody>
      </p:sp>
      <p:sp>
        <p:nvSpPr>
          <p:cNvPr id="3" name="内容占位符 2"/>
          <p:cNvSpPr>
            <a:spLocks noGrp="1"/>
          </p:cNvSpPr>
          <p:nvPr>
            <p:ph idx="1"/>
          </p:nvPr>
        </p:nvSpPr>
        <p:spPr>
          <a:xfrm>
            <a:off x="381000" y="1340768"/>
            <a:ext cx="4623048" cy="4987925"/>
          </a:xfrm>
        </p:spPr>
        <p:txBody>
          <a:bodyPr/>
          <a:lstStyle/>
          <a:p>
            <a:r>
              <a:rPr lang="zh-CN" altLang="zh-CN" sz="2400" dirty="0"/>
              <a:t>最近几年，中国制造取得了</a:t>
            </a:r>
            <a:r>
              <a:rPr lang="zh-CN" altLang="zh-CN" sz="2400" dirty="0">
                <a:solidFill>
                  <a:srgbClr val="FF0000"/>
                </a:solidFill>
                <a:effectLst>
                  <a:outerShdw blurRad="38100" dist="38100" dir="2700000" algn="tl">
                    <a:srgbClr val="000000">
                      <a:alpha val="43137"/>
                    </a:srgbClr>
                  </a:outerShdw>
                </a:effectLst>
              </a:rPr>
              <a:t>辉煌成就</a:t>
            </a:r>
            <a:r>
              <a:rPr lang="zh-CN" altLang="zh-CN" sz="2400" dirty="0"/>
              <a:t>。包括：</a:t>
            </a:r>
          </a:p>
          <a:p>
            <a:r>
              <a:rPr lang="zh-CN" altLang="zh-CN" sz="2400" dirty="0" smtClean="0"/>
              <a:t>中国</a:t>
            </a:r>
            <a:r>
              <a:rPr lang="zh-CN" altLang="zh-CN" sz="2400" dirty="0"/>
              <a:t>研发了空中造楼机，挑战超高层建筑，世界第一</a:t>
            </a:r>
            <a:r>
              <a:rPr lang="zh-CN" altLang="zh-CN" sz="2400" dirty="0" smtClean="0"/>
              <a:t>。</a:t>
            </a:r>
            <a:endParaRPr lang="en-US" altLang="zh-CN" sz="2400" dirty="0" smtClean="0"/>
          </a:p>
          <a:p>
            <a:pPr lvl="1"/>
            <a:r>
              <a:rPr lang="zh-CN" altLang="zh-CN" sz="1800" dirty="0" smtClean="0"/>
              <a:t>使用</a:t>
            </a:r>
            <a:r>
              <a:rPr lang="zh-CN" altLang="zh-CN" sz="1800" dirty="0"/>
              <a:t>诸多传感与控制器的空中造楼机，拥有</a:t>
            </a:r>
            <a:r>
              <a:rPr lang="en-US" altLang="zh-CN" sz="1800" dirty="0"/>
              <a:t>4000</a:t>
            </a:r>
            <a:r>
              <a:rPr lang="zh-CN" altLang="zh-CN" sz="1800" dirty="0"/>
              <a:t>多吨的顶升力，使用它在千米高空进行施工作业毫无难度。而且它还能在八级大风中平稳进行施工，四天一层的施工速度更是让国内外惊艳，这台空中造楼机完美的展现了中国超高层建筑施工技术，在全世界领先的地位。</a:t>
            </a:r>
          </a:p>
          <a:p>
            <a:endParaRPr lang="zh-CN" altLang="zh-CN" sz="1800" dirty="0"/>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24</a:t>
            </a:fld>
            <a:endParaRPr lang="en-US"/>
          </a:p>
        </p:txBody>
      </p:sp>
      <p:pic>
        <p:nvPicPr>
          <p:cNvPr id="5" name="图片 4"/>
          <p:cNvPicPr>
            <a:picLocks noChangeAspect="1"/>
          </p:cNvPicPr>
          <p:nvPr/>
        </p:nvPicPr>
        <p:blipFill>
          <a:blip r:embed="rId2"/>
          <a:stretch>
            <a:fillRect/>
          </a:stretch>
        </p:blipFill>
        <p:spPr>
          <a:xfrm>
            <a:off x="5724128" y="1434430"/>
            <a:ext cx="3238500" cy="4800600"/>
          </a:xfrm>
          <a:prstGeom prst="rect">
            <a:avLst/>
          </a:prstGeom>
        </p:spPr>
      </p:pic>
    </p:spTree>
    <p:extLst>
      <p:ext uri="{BB962C8B-B14F-4D97-AF65-F5344CB8AC3E}">
        <p14:creationId xmlns:p14="http://schemas.microsoft.com/office/powerpoint/2010/main" val="2651771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中国研发了全球最牛的</a:t>
            </a:r>
            <a:r>
              <a:rPr lang="zh-CN" altLang="zh-CN" sz="2400" dirty="0">
                <a:effectLst>
                  <a:outerShdw blurRad="38100" dist="38100" dir="2700000" algn="tl">
                    <a:srgbClr val="000000">
                      <a:alpha val="43137"/>
                    </a:srgbClr>
                  </a:outerShdw>
                </a:effectLst>
                <a:hlinkClick r:id="rId2" action="ppaction://hlinkfile"/>
              </a:rPr>
              <a:t>穿隧道架桥机</a:t>
            </a:r>
            <a:r>
              <a:rPr lang="zh-CN" altLang="zh-CN" sz="2400" dirty="0"/>
              <a:t>，让世界震撼。</a:t>
            </a:r>
            <a:endParaRPr lang="en-US" altLang="zh-CN" sz="2400" dirty="0"/>
          </a:p>
          <a:p>
            <a:pPr lvl="1"/>
            <a:r>
              <a:rPr lang="zh-CN" altLang="zh-CN" sz="1800" dirty="0"/>
              <a:t>近几年，中国高铁的发展速度令世人瞩目，逢山开路、遇水架桥，中国速度的背后，离不开一种独一无二的机械装备，穿隧道架桥机。架桥机上，前后左右共有上百个传感器，负责转向、防撞、测速等功能。根据这些传感器数据，可以判断架桥机的运行情况，进行精准控制。</a:t>
            </a:r>
            <a:endParaRPr lang="zh-CN" altLang="en-US" dirty="0"/>
          </a:p>
        </p:txBody>
      </p:sp>
      <p:sp>
        <p:nvSpPr>
          <p:cNvPr id="5" name="灯片编号占位符 4"/>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25</a:t>
            </a:fld>
            <a:endParaRPr lang="en-US"/>
          </a:p>
        </p:txBody>
      </p:sp>
      <p:sp>
        <p:nvSpPr>
          <p:cNvPr id="7" name="TextBox 6"/>
          <p:cNvSpPr txBox="1"/>
          <p:nvPr/>
        </p:nvSpPr>
        <p:spPr>
          <a:xfrm>
            <a:off x="6228184" y="4437112"/>
            <a:ext cx="2749471" cy="707886"/>
          </a:xfrm>
          <a:prstGeom prst="rect">
            <a:avLst/>
          </a:prstGeom>
          <a:noFill/>
        </p:spPr>
        <p:txBody>
          <a:bodyPr wrap="none" rtlCol="0">
            <a:spAutoFit/>
          </a:bodyPr>
          <a:lstStyle/>
          <a:p>
            <a:r>
              <a:rPr lang="zh-CN" altLang="en-US" sz="4000" dirty="0" smtClean="0">
                <a:hlinkClick r:id="rId2" action="ppaction://hlinkfile"/>
              </a:rPr>
              <a:t>架桥机视频</a:t>
            </a:r>
            <a:endParaRPr lang="en-US" altLang="zh-CN" sz="4000" dirty="0" smtClean="0"/>
          </a:p>
        </p:txBody>
      </p:sp>
      <p:pic>
        <p:nvPicPr>
          <p:cNvPr id="6" name="图片 5"/>
          <p:cNvPicPr>
            <a:picLocks noChangeAspect="1"/>
          </p:cNvPicPr>
          <p:nvPr/>
        </p:nvPicPr>
        <p:blipFill>
          <a:blip r:embed="rId3"/>
          <a:stretch>
            <a:fillRect/>
          </a:stretch>
        </p:blipFill>
        <p:spPr>
          <a:xfrm>
            <a:off x="1107500" y="3429000"/>
            <a:ext cx="4143375" cy="3105150"/>
          </a:xfrm>
          <a:prstGeom prst="rect">
            <a:avLst/>
          </a:prstGeom>
        </p:spPr>
      </p:pic>
    </p:spTree>
    <p:extLst>
      <p:ext uri="{BB962C8B-B14F-4D97-AF65-F5344CB8AC3E}">
        <p14:creationId xmlns:p14="http://schemas.microsoft.com/office/powerpoint/2010/main" val="135488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rPr>
              <a:t>物联网：支撑中国制造</a:t>
            </a:r>
            <a:r>
              <a:rPr lang="en-US" altLang="zh-CN" dirty="0">
                <a:effectLst>
                  <a:outerShdw blurRad="38100" dist="38100" dir="2700000" algn="tl">
                    <a:srgbClr val="000000">
                      <a:alpha val="43137"/>
                    </a:srgbClr>
                  </a:outerShdw>
                </a:effectLst>
              </a:rPr>
              <a:t>2025</a:t>
            </a:r>
            <a:r>
              <a:rPr lang="en-US" altLang="zh-CN" dirty="0">
                <a:solidFill>
                  <a:srgbClr val="FF0000"/>
                </a:solidFill>
                <a:effectLst>
                  <a:outerShdw blurRad="38100" dist="38100" dir="2700000" algn="tl">
                    <a:srgbClr val="000000">
                      <a:alpha val="43137"/>
                    </a:srgbClr>
                  </a:outerShdw>
                </a:effectLst>
              </a:rPr>
              <a:t>【</a:t>
            </a:r>
            <a:r>
              <a:rPr lang="zh-CN" altLang="en-US" dirty="0">
                <a:solidFill>
                  <a:srgbClr val="FF0000"/>
                </a:solidFill>
                <a:effectLst>
                  <a:outerShdw blurRad="38100" dist="38100" dir="2700000" algn="tl">
                    <a:srgbClr val="000000">
                      <a:alpha val="43137"/>
                    </a:srgbClr>
                  </a:outerShdw>
                </a:effectLst>
              </a:rPr>
              <a:t>课程思政</a:t>
            </a:r>
            <a:r>
              <a:rPr lang="en-US" altLang="zh-CN" dirty="0">
                <a:solidFill>
                  <a:srgbClr val="FF0000"/>
                </a:solidFill>
                <a:effectLst>
                  <a:outerShdw blurRad="38100" dist="38100" dir="2700000" algn="tl">
                    <a:srgbClr val="000000">
                      <a:alpha val="43137"/>
                    </a:srgbClr>
                  </a:outerShdw>
                </a:effectLst>
              </a:rPr>
              <a:t>】</a:t>
            </a:r>
            <a:endParaRPr lang="zh-CN" altLang="en-US" dirty="0"/>
          </a:p>
        </p:txBody>
      </p:sp>
      <p:sp>
        <p:nvSpPr>
          <p:cNvPr id="3" name="内容占位符 2"/>
          <p:cNvSpPr>
            <a:spLocks noGrp="1"/>
          </p:cNvSpPr>
          <p:nvPr>
            <p:ph idx="1"/>
          </p:nvPr>
        </p:nvSpPr>
        <p:spPr/>
        <p:txBody>
          <a:bodyPr/>
          <a:lstStyle/>
          <a:p>
            <a:r>
              <a:rPr lang="zh-CN" altLang="zh-CN" dirty="0"/>
              <a:t>中国的“挖隧道神器”——隧道掘进机。</a:t>
            </a:r>
            <a:endParaRPr lang="en-US" altLang="zh-CN" dirty="0"/>
          </a:p>
          <a:p>
            <a:pPr lvl="1"/>
            <a:r>
              <a:rPr lang="en-US" altLang="zh-CN" sz="2000" dirty="0"/>
              <a:t>2015</a:t>
            </a:r>
            <a:r>
              <a:rPr lang="zh-CN" altLang="zh-CN" sz="2000" dirty="0"/>
              <a:t>年</a:t>
            </a:r>
            <a:r>
              <a:rPr lang="en-US" altLang="zh-CN" sz="2000" dirty="0"/>
              <a:t>12</a:t>
            </a:r>
            <a:r>
              <a:rPr lang="zh-CN" altLang="zh-CN" sz="2000" dirty="0"/>
              <a:t>月</a:t>
            </a:r>
            <a:r>
              <a:rPr lang="en-US" altLang="zh-CN" sz="2000" dirty="0"/>
              <a:t>24</a:t>
            </a:r>
            <a:r>
              <a:rPr lang="zh-CN" altLang="zh-CN" sz="2000" dirty="0"/>
              <a:t>日，我国首台双护盾硬岩隧道掘进机研制成功，该机器具有掘进速度快、适合较长隧道施工的特点。每台隧道掘进机上包括使用物联网技术的探测系统和控制系统，如激震系统、接收传感器、破岩震源传感器、噪声传感器等。</a:t>
            </a:r>
          </a:p>
          <a:p>
            <a:endParaRPr lang="zh-CN" altLang="en-US" sz="3600" dirty="0"/>
          </a:p>
        </p:txBody>
      </p:sp>
      <p:sp>
        <p:nvSpPr>
          <p:cNvPr id="6" name="灯片编号占位符 5"/>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26</a:t>
            </a:fld>
            <a:endParaRPr lang="en-US"/>
          </a:p>
        </p:txBody>
      </p:sp>
      <p:pic>
        <p:nvPicPr>
          <p:cNvPr id="4" name="图片 3"/>
          <p:cNvPicPr>
            <a:picLocks noChangeAspect="1"/>
          </p:cNvPicPr>
          <p:nvPr/>
        </p:nvPicPr>
        <p:blipFill>
          <a:blip r:embed="rId2"/>
          <a:stretch>
            <a:fillRect/>
          </a:stretch>
        </p:blipFill>
        <p:spPr>
          <a:xfrm>
            <a:off x="1866739" y="3368183"/>
            <a:ext cx="5429250" cy="3000375"/>
          </a:xfrm>
          <a:prstGeom prst="rect">
            <a:avLst/>
          </a:prstGeom>
        </p:spPr>
      </p:pic>
    </p:spTree>
    <p:extLst>
      <p:ext uri="{BB962C8B-B14F-4D97-AF65-F5344CB8AC3E}">
        <p14:creationId xmlns:p14="http://schemas.microsoft.com/office/powerpoint/2010/main" val="3581046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000000"/>
                </a:solidFill>
                <a:latin typeface="Microsoft Yahei"/>
                <a:ea typeface="Microsoft Yahei"/>
                <a:sym typeface="Microsoft Yahei"/>
              </a:rPr>
              <a:t>中国在如下</a:t>
            </a:r>
            <a:r>
              <a:rPr lang="zh-CN" altLang="en-US" sz="2600" b="1" dirty="0" smtClean="0">
                <a:solidFill>
                  <a:srgbClr val="FF0000"/>
                </a:solidFill>
                <a:latin typeface="Microsoft Yahei"/>
                <a:ea typeface="Microsoft Yahei"/>
                <a:sym typeface="Microsoft Yahei"/>
              </a:rPr>
              <a:t>哪个时代</a:t>
            </a:r>
            <a:r>
              <a:rPr lang="zh-CN" altLang="en-US" sz="2600" b="1" dirty="0" smtClean="0">
                <a:solidFill>
                  <a:srgbClr val="000000"/>
                </a:solidFill>
                <a:latin typeface="Microsoft Yahei"/>
                <a:ea typeface="Microsoft Yahei"/>
                <a:sym typeface="Microsoft Yahei"/>
              </a:rPr>
              <a:t>与国际发达国家同步，并实现弯道超车？</a:t>
            </a:r>
            <a:endParaRPr lang="zh-CN" altLang="en-US" sz="2600" b="1" dirty="0">
              <a:solidFill>
                <a:srgbClr val="000000"/>
              </a:solidFill>
              <a:latin typeface="Microsoft Yahei"/>
              <a:ea typeface="Microsoft Yahei"/>
              <a:sym typeface="Microsoft Yahei"/>
            </a:endParaRPr>
          </a:p>
        </p:txBody>
      </p:sp>
      <p:sp>
        <p:nvSpPr>
          <p:cNvPr id="6" name="TextBox 5"/>
          <p:cNvSpPr txBox="1"/>
          <p:nvPr>
            <p:custDataLst>
              <p:tags r:id="rId3"/>
            </p:custDataLst>
          </p:nvPr>
        </p:nvSpPr>
        <p:spPr>
          <a:xfrm>
            <a:off x="1828800" y="278606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工业</a:t>
            </a:r>
            <a:r>
              <a:rPr lang="en-US" altLang="zh-CN" sz="2600" dirty="0" smtClean="0">
                <a:solidFill>
                  <a:srgbClr val="000000"/>
                </a:solidFill>
                <a:latin typeface="Microsoft Yahei"/>
                <a:ea typeface="Microsoft Yahei"/>
                <a:sym typeface="Microsoft Yahei"/>
              </a:rPr>
              <a:t>1.0</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64331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工业</a:t>
            </a:r>
            <a:r>
              <a:rPr lang="en-US" altLang="zh-CN" sz="2600" dirty="0" smtClean="0">
                <a:solidFill>
                  <a:srgbClr val="000000"/>
                </a:solidFill>
                <a:latin typeface="Microsoft Yahei"/>
                <a:ea typeface="Microsoft Yahei"/>
                <a:sym typeface="Microsoft Yahei"/>
              </a:rPr>
              <a:t>2.0</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50056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工业</a:t>
            </a:r>
            <a:r>
              <a:rPr lang="en-US" altLang="zh-CN" sz="2600" dirty="0" smtClean="0">
                <a:solidFill>
                  <a:srgbClr val="000000"/>
                </a:solidFill>
                <a:latin typeface="Microsoft Yahei"/>
                <a:ea typeface="Microsoft Yahei"/>
                <a:sym typeface="Microsoft Yahei"/>
              </a:rPr>
              <a:t>3.0</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535781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工业</a:t>
            </a:r>
            <a:r>
              <a:rPr lang="en-US" altLang="zh-CN" sz="2600" dirty="0" smtClean="0">
                <a:solidFill>
                  <a:srgbClr val="000000"/>
                </a:solidFill>
                <a:latin typeface="Microsoft Yahei"/>
                <a:ea typeface="Microsoft Yahei"/>
                <a:sym typeface="Microsoft Yahei"/>
              </a:rPr>
              <a:t>4.0</a:t>
            </a:r>
            <a:endParaRPr lang="zh-CN" altLang="en-US" sz="2600" dirty="0">
              <a:solidFill>
                <a:srgbClr val="000000"/>
              </a:solidFill>
              <a:latin typeface="Microsoft Yahei"/>
              <a:ea typeface="Microsoft Yahei"/>
              <a:sym typeface="Microsoft Yahei"/>
            </a:endParaRPr>
          </a:p>
        </p:txBody>
      </p:sp>
      <p:sp>
        <p:nvSpPr>
          <p:cNvPr id="10" name="椭圆 9"/>
          <p:cNvSpPr>
            <a:spLocks noChangeAspect="1"/>
          </p:cNvSpPr>
          <p:nvPr>
            <p:custDataLst>
              <p:tags r:id="rId7"/>
            </p:custDataLst>
          </p:nvPr>
        </p:nvSpPr>
        <p:spPr bwMode="auto">
          <a:xfrm>
            <a:off x="1114425" y="2850357"/>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椭圆 10"/>
          <p:cNvSpPr>
            <a:spLocks noChangeAspect="1"/>
          </p:cNvSpPr>
          <p:nvPr>
            <p:custDataLst>
              <p:tags r:id="rId8"/>
            </p:custDataLst>
          </p:nvPr>
        </p:nvSpPr>
        <p:spPr bwMode="auto">
          <a:xfrm>
            <a:off x="1114425" y="3707606"/>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9"/>
            </p:custDataLst>
          </p:nvPr>
        </p:nvSpPr>
        <p:spPr bwMode="auto">
          <a:xfrm>
            <a:off x="1114425" y="4564857"/>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10"/>
            </p:custDataLst>
          </p:nvPr>
        </p:nvSpPr>
        <p:spPr bwMode="auto">
          <a:xfrm>
            <a:off x="1114425" y="5422106"/>
            <a:ext cx="514350" cy="514351"/>
          </a:xfrm>
          <a:prstGeom prst="ellipse">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27</a:t>
            </a:fld>
            <a:endParaRPr lang="en-US"/>
          </a:p>
        </p:txBody>
      </p:sp>
      <p:grpSp>
        <p:nvGrpSpPr>
          <p:cNvPr id="19" name="组合 18"/>
          <p:cNvGrpSpPr/>
          <p:nvPr>
            <p:custDataLst>
              <p:tags r:id="rId12"/>
            </p:custDataLst>
          </p:nvPr>
        </p:nvGrpSpPr>
        <p:grpSpPr>
          <a:xfrm>
            <a:off x="0" y="0"/>
            <a:ext cx="9144000" cy="635000"/>
            <a:chOff x="0" y="0"/>
            <a:chExt cx="9144000" cy="635000"/>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2</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3" name="图片 2"/>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73361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effectLst>
                  <a:outerShdw blurRad="38100" dist="38100" dir="2700000" algn="tl">
                    <a:srgbClr val="000000">
                      <a:alpha val="43137"/>
                    </a:srgbClr>
                  </a:outerShdw>
                </a:effectLst>
              </a:rPr>
              <a:t>物联网：</a:t>
            </a:r>
            <a:r>
              <a:rPr lang="zh-CN" altLang="en-US" sz="2800" dirty="0" smtClean="0">
                <a:effectLst>
                  <a:outerShdw blurRad="38100" dist="38100" dir="2700000" algn="tl">
                    <a:srgbClr val="000000">
                      <a:alpha val="43137"/>
                    </a:srgbClr>
                  </a:outerShdw>
                </a:effectLst>
              </a:rPr>
              <a:t>促进云计算、大数据和</a:t>
            </a:r>
            <a:r>
              <a:rPr lang="zh-CN" altLang="en-US" sz="2800" dirty="0">
                <a:effectLst>
                  <a:outerShdw blurRad="38100" dist="38100" dir="2700000" algn="tl">
                    <a:srgbClr val="000000">
                      <a:alpha val="43137"/>
                    </a:srgbClr>
                  </a:outerShdw>
                </a:effectLst>
              </a:rPr>
              <a:t>人工智能</a:t>
            </a:r>
            <a:r>
              <a:rPr lang="zh-CN" altLang="en-US" sz="2800" dirty="0" smtClean="0">
                <a:effectLst>
                  <a:outerShdw blurRad="38100" dist="38100" dir="2700000" algn="tl">
                    <a:srgbClr val="000000">
                      <a:alpha val="43137"/>
                    </a:srgbClr>
                  </a:outerShdw>
                </a:effectLst>
              </a:rPr>
              <a:t>快速发展</a:t>
            </a:r>
            <a:endParaRPr lang="zh-CN" altLang="en-US" dirty="0">
              <a:effectLst>
                <a:outerShdw blurRad="38100" dist="38100" dir="2700000" algn="tl">
                  <a:srgbClr val="000000">
                    <a:alpha val="43137"/>
                  </a:srgbClr>
                </a:outerShdw>
              </a:effectLst>
            </a:endParaRPr>
          </a:p>
        </p:txBody>
      </p:sp>
      <p:sp>
        <p:nvSpPr>
          <p:cNvPr id="21507" name="内容占位符 2"/>
          <p:cNvSpPr>
            <a:spLocks noGrp="1"/>
          </p:cNvSpPr>
          <p:nvPr>
            <p:ph idx="1"/>
          </p:nvPr>
        </p:nvSpPr>
        <p:spPr>
          <a:xfrm>
            <a:off x="381000" y="1412875"/>
            <a:ext cx="5991200" cy="4987925"/>
          </a:xfrm>
        </p:spPr>
        <p:txBody>
          <a:bodyPr/>
          <a:lstStyle/>
          <a:p>
            <a:r>
              <a:rPr lang="zh-CN" altLang="en-US" dirty="0" smtClean="0"/>
              <a:t>物联网产生海量数据</a:t>
            </a:r>
            <a:endParaRPr lang="en-US" altLang="zh-CN" dirty="0" smtClean="0"/>
          </a:p>
          <a:p>
            <a:r>
              <a:rPr lang="zh-CN" altLang="en-US" dirty="0" smtClean="0"/>
              <a:t>海量数据需要高效存储</a:t>
            </a:r>
            <a:r>
              <a:rPr lang="zh-CN" altLang="en-US" dirty="0" smtClean="0">
                <a:solidFill>
                  <a:srgbClr val="FF0000"/>
                </a:solidFill>
              </a:rPr>
              <a:t>（云计算）</a:t>
            </a:r>
            <a:endParaRPr lang="en-US" altLang="zh-CN" dirty="0" smtClean="0">
              <a:solidFill>
                <a:srgbClr val="FF0000"/>
              </a:solidFill>
            </a:endParaRPr>
          </a:p>
          <a:p>
            <a:r>
              <a:rPr lang="zh-CN" altLang="en-US" dirty="0" smtClean="0"/>
              <a:t>数据具有</a:t>
            </a:r>
            <a:r>
              <a:rPr lang="en-US" altLang="zh-CN" dirty="0" err="1" smtClean="0"/>
              <a:t>4V</a:t>
            </a:r>
            <a:r>
              <a:rPr lang="zh-CN" altLang="en-US" dirty="0" smtClean="0"/>
              <a:t>或</a:t>
            </a:r>
            <a:r>
              <a:rPr lang="en-US" altLang="zh-CN" dirty="0" err="1" smtClean="0"/>
              <a:t>5V</a:t>
            </a:r>
            <a:r>
              <a:rPr lang="zh-CN" altLang="en-US" dirty="0" smtClean="0"/>
              <a:t>特征，需要深度分析</a:t>
            </a:r>
            <a:r>
              <a:rPr lang="zh-CN" altLang="en-US" dirty="0" smtClean="0">
                <a:solidFill>
                  <a:srgbClr val="FF0000"/>
                </a:solidFill>
              </a:rPr>
              <a:t>（大数据）</a:t>
            </a:r>
            <a:endParaRPr lang="en-US" altLang="zh-CN" dirty="0" smtClean="0">
              <a:solidFill>
                <a:srgbClr val="FF0000"/>
              </a:solidFill>
            </a:endParaRPr>
          </a:p>
          <a:p>
            <a:r>
              <a:rPr lang="zh-CN" altLang="en-US" dirty="0" smtClean="0"/>
              <a:t>通过数据分析，实现人机物高效融合（</a:t>
            </a:r>
            <a:r>
              <a:rPr lang="zh-CN" altLang="en-US" dirty="0" smtClean="0">
                <a:solidFill>
                  <a:srgbClr val="FF0000"/>
                </a:solidFill>
              </a:rPr>
              <a:t>智能控制）</a:t>
            </a:r>
            <a:endParaRPr lang="en-US" altLang="zh-CN" dirty="0" smtClean="0">
              <a:solidFill>
                <a:srgbClr val="FF0000"/>
              </a:solidFill>
            </a:endParaRPr>
          </a:p>
          <a:p>
            <a:r>
              <a:rPr lang="zh-CN" altLang="en-US" dirty="0" smtClean="0"/>
              <a:t>物联网</a:t>
            </a:r>
            <a:r>
              <a:rPr lang="en-US" altLang="zh-CN" dirty="0" smtClean="0">
                <a:sym typeface="Wingdings" pitchFamily="2" charset="2"/>
              </a:rPr>
              <a:t></a:t>
            </a:r>
            <a:r>
              <a:rPr lang="zh-CN" altLang="en-US" dirty="0" smtClean="0">
                <a:sym typeface="Wingdings" pitchFamily="2" charset="2"/>
              </a:rPr>
              <a:t>云计算</a:t>
            </a:r>
            <a:r>
              <a:rPr lang="en-US" altLang="zh-CN" dirty="0" smtClean="0">
                <a:sym typeface="Wingdings" pitchFamily="2" charset="2"/>
              </a:rPr>
              <a:t></a:t>
            </a:r>
            <a:r>
              <a:rPr lang="zh-CN" altLang="en-US" dirty="0" smtClean="0">
                <a:sym typeface="Wingdings" pitchFamily="2" charset="2"/>
              </a:rPr>
              <a:t>大数据</a:t>
            </a:r>
            <a:r>
              <a:rPr lang="en-US" altLang="zh-CN" dirty="0" smtClean="0">
                <a:sym typeface="Wingdings" pitchFamily="2" charset="2"/>
              </a:rPr>
              <a:t></a:t>
            </a:r>
            <a:r>
              <a:rPr lang="zh-CN" altLang="en-US" dirty="0" smtClean="0">
                <a:sym typeface="Wingdings" pitchFamily="2" charset="2"/>
              </a:rPr>
              <a:t>人工智能，</a:t>
            </a:r>
            <a:r>
              <a:rPr lang="zh-CN" altLang="en-US" dirty="0" smtClean="0">
                <a:solidFill>
                  <a:srgbClr val="FF0000"/>
                </a:solidFill>
                <a:sym typeface="Wingdings" pitchFamily="2" charset="2"/>
              </a:rPr>
              <a:t>一脉相承。</a:t>
            </a:r>
            <a:endParaRPr lang="zh-CN" altLang="en-US" dirty="0" smtClean="0">
              <a:solidFill>
                <a:srgbClr val="FF0000"/>
              </a:solidFill>
            </a:endParaRPr>
          </a:p>
          <a:p>
            <a:endParaRPr lang="zh-CN" altLang="en-US" dirty="0" smtClean="0"/>
          </a:p>
          <a:p>
            <a:endParaRPr lang="zh-CN" altLang="en-US" dirty="0" smtClean="0"/>
          </a:p>
        </p:txBody>
      </p:sp>
      <p:sp>
        <p:nvSpPr>
          <p:cNvPr id="3" name="灯片编号占位符 2"/>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28</a:t>
            </a:fld>
            <a:endParaRPr lang="en-US"/>
          </a:p>
        </p:txBody>
      </p:sp>
      <p:graphicFrame>
        <p:nvGraphicFramePr>
          <p:cNvPr id="6" name="图示 5"/>
          <p:cNvGraphicFramePr/>
          <p:nvPr>
            <p:extLst>
              <p:ext uri="{D42A27DB-BD31-4B8C-83A1-F6EECF244321}">
                <p14:modId xmlns:p14="http://schemas.microsoft.com/office/powerpoint/2010/main" val="672941971"/>
              </p:ext>
            </p:extLst>
          </p:nvPr>
        </p:nvGraphicFramePr>
        <p:xfrm>
          <a:off x="5148064" y="2708920"/>
          <a:ext cx="4464496"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内容占位符 2"/>
          <p:cNvSpPr>
            <a:spLocks noGrp="1"/>
          </p:cNvSpPr>
          <p:nvPr>
            <p:ph idx="1"/>
          </p:nvPr>
        </p:nvSpPr>
        <p:spPr>
          <a:xfrm>
            <a:off x="381000" y="4214813"/>
            <a:ext cx="8458200" cy="2185987"/>
          </a:xfrm>
        </p:spPr>
        <p:txBody>
          <a:bodyPr/>
          <a:lstStyle/>
          <a:p>
            <a:endParaRPr lang="zh-CN" altLang="en-US" smtClean="0"/>
          </a:p>
        </p:txBody>
      </p:sp>
      <p:pic>
        <p:nvPicPr>
          <p:cNvPr id="40964" name="Picture 2" descr="https://p1.ssl.qhimgs1.com/bdr/_240_/t0148cbbc0e614760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1431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http://www.chinabaike.com/uploads/allimg/160517/13264SI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500313"/>
            <a:ext cx="6215063"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http://a0.att.hudong.com/15/21/193004478844711337582174464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214313"/>
            <a:ext cx="3881438"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7"/>
          <p:cNvPicPr>
            <a:picLocks noChangeAspect="1" noChangeArrowheads="1"/>
          </p:cNvPicPr>
          <p:nvPr/>
        </p:nvPicPr>
        <p:blipFill>
          <a:blip r:embed="rId5"/>
          <a:srcRect/>
          <a:stretch>
            <a:fillRect/>
          </a:stretch>
        </p:blipFill>
        <p:spPr bwMode="auto">
          <a:xfrm>
            <a:off x="6643688" y="4357688"/>
            <a:ext cx="2000250" cy="2143125"/>
          </a:xfrm>
          <a:prstGeom prst="rect">
            <a:avLst/>
          </a:prstGeom>
          <a:noFill/>
          <a:ln w="9525" cmpd="sng">
            <a:noFill/>
            <a:miter lim="800000"/>
            <a:headEnd/>
            <a:tailEnd/>
          </a:ln>
          <a:effectLst>
            <a:prstShdw prst="shdw17" dist="17961" dir="2700000">
              <a:schemeClr val="accent1">
                <a:gamma/>
                <a:shade val="60000"/>
                <a:invGamma/>
              </a:schemeClr>
            </a:prstShdw>
          </a:effectLst>
        </p:spPr>
      </p:pic>
      <p:sp>
        <p:nvSpPr>
          <p:cNvPr id="2" name="矩形 1"/>
          <p:cNvSpPr/>
          <p:nvPr/>
        </p:nvSpPr>
        <p:spPr>
          <a:xfrm>
            <a:off x="35496" y="1048668"/>
            <a:ext cx="2700933" cy="2308324"/>
          </a:xfrm>
          <a:prstGeom prst="rect">
            <a:avLst/>
          </a:prstGeom>
        </p:spPr>
        <p:txBody>
          <a:bodyPr wrap="square">
            <a:spAutoFit/>
          </a:bodyPr>
          <a:lstStyle/>
          <a:p>
            <a:pPr algn="ctr"/>
            <a:r>
              <a:rPr lang="zh-CN" altLang="en-US" sz="3600" dirty="0">
                <a:solidFill>
                  <a:srgbClr val="7030A0"/>
                </a:solidFill>
                <a:effectLst>
                  <a:outerShdw blurRad="38100" dist="38100" dir="2700000" algn="tl">
                    <a:srgbClr val="000000">
                      <a:alpha val="43137"/>
                    </a:srgbClr>
                  </a:outerShdw>
                </a:effectLst>
              </a:rPr>
              <a:t>物联网产生海量</a:t>
            </a:r>
            <a:r>
              <a:rPr lang="zh-CN" altLang="en-US" sz="3600" dirty="0" smtClean="0">
                <a:solidFill>
                  <a:srgbClr val="7030A0"/>
                </a:solidFill>
                <a:effectLst>
                  <a:outerShdw blurRad="38100" dist="38100" dir="2700000" algn="tl">
                    <a:srgbClr val="000000">
                      <a:alpha val="43137"/>
                    </a:srgbClr>
                  </a:outerShdw>
                </a:effectLst>
              </a:rPr>
              <a:t>数据；</a:t>
            </a:r>
            <a:endParaRPr lang="en-US" altLang="zh-CN" sz="3600" dirty="0" smtClean="0">
              <a:solidFill>
                <a:srgbClr val="7030A0"/>
              </a:solidFill>
              <a:effectLst>
                <a:outerShdw blurRad="38100" dist="38100" dir="2700000" algn="tl">
                  <a:srgbClr val="000000">
                    <a:alpha val="43137"/>
                  </a:srgbClr>
                </a:outerShdw>
              </a:effectLst>
            </a:endParaRPr>
          </a:p>
          <a:p>
            <a:pPr algn="ctr"/>
            <a:r>
              <a:rPr lang="zh-CN" altLang="en-US" sz="3600" dirty="0" smtClean="0">
                <a:solidFill>
                  <a:srgbClr val="7030A0"/>
                </a:solidFill>
                <a:effectLst>
                  <a:outerShdw blurRad="38100" dist="38100" dir="2700000" algn="tl">
                    <a:srgbClr val="000000">
                      <a:alpha val="43137"/>
                    </a:srgbClr>
                  </a:outerShdw>
                </a:effectLst>
              </a:rPr>
              <a:t>海量数据需要</a:t>
            </a:r>
            <a:r>
              <a:rPr lang="zh-CN" altLang="en-US" sz="3600" dirty="0">
                <a:solidFill>
                  <a:srgbClr val="7030A0"/>
                </a:solidFill>
                <a:effectLst>
                  <a:outerShdw blurRad="38100" dist="38100" dir="2700000" algn="tl">
                    <a:srgbClr val="000000">
                      <a:alpha val="43137"/>
                    </a:srgbClr>
                  </a:outerShdw>
                </a:effectLst>
              </a:rPr>
              <a:t>云存储</a:t>
            </a:r>
          </a:p>
        </p:txBody>
      </p:sp>
      <p:sp>
        <p:nvSpPr>
          <p:cNvPr id="3" name="灯片编号占位符 2"/>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29</a:t>
            </a:fld>
            <a:endParaRPr lang="en-US"/>
          </a:p>
        </p:txBody>
      </p:sp>
    </p:spTree>
    <p:extLst>
      <p:ext uri="{BB962C8B-B14F-4D97-AF65-F5344CB8AC3E}">
        <p14:creationId xmlns:p14="http://schemas.microsoft.com/office/powerpoint/2010/main" val="94757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04802"/>
            <a:ext cx="8443664" cy="892175"/>
          </a:xfrm>
        </p:spPr>
        <p:txBody>
          <a:bodyPr/>
          <a:lstStyle/>
          <a:p>
            <a:r>
              <a:rPr lang="zh-CN" altLang="en-US" dirty="0" smtClean="0"/>
              <a:t>我们的生活为什么越来越便利？</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AutoShape 2" descr="data:image/jpeg;base64,/9j/4AAQSkZJRgABAQAAAQABAAD/2wBDAAgGBgcGBQgHBwcJCQgKDBQNDAsLDBkSEw8UHRofHh0aHBwgJC4nICIsIxwcKDcpLDAxNDQ0Hyc5PTgyPC4zNDL/2wBDAQkJCQwLDBgNDRgyIRwhMjIyMjIyMjIyMjIyMjIyMjIyMjIyMjIyMjIyMjIyMjIyMjIyMjIyMjIyMjIyMjIyMjL/wAARCAEAA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pCQBk8VxniLxvHa7rXSyk0pXm4ByqH2/vH9Bx15FZVq0KMeabMMRiaeHhz1HY6u91C006AzXc6RRjux68ZwB3PHQVyGofEOBNyWFq8p+YCSU7V9iB1I/KuFu7y5vpzPdTPLIf4nOcc5wPQc9BUFeLXzSpLSmrI+ZxOe1Zu1Fcq/E6O58ca3Pt2SxW+M58qMc/XdmoP+Ex1/8A6CB/79J/hWHRXC8XXbvzM814/FSd3Uf3m5/wmOv/APQQP/fpP8KP+Ex1/wD6CB/79J/hWHRR9arfzv7xfXcT/wA/H95uf8Jjr/8A0ED/AN+k/wAKP+Ex1/8A6CB/79J/hWHRR9arfzv7w+u4n/n4/vNz/hMdf/6CB/79J/hR/wAJjr//AEED/wB+k/wrDoo+tVv5394fXcT/AM/H95uf8Jjr/wD0ED/36T/Cj/hMdf8A+ggf+/Sf4Vh0UfWq387+8PruJ/5+P7zc/wCEx1//AKCB/wC/Sf4Uf8Jjr/8A0ED/AN+k/wAKw6KPrVb+d/eH13E/8/H95uf8Jjr/AP0ED/36T/Cj/hMdf/6CB/79J/hWHRR9arfzv7w+u4n/AJ+P7zc/4THX/wDoIH/v0n+FH/CY6/8A9BA/9+k/wrDoo+tVv5394fXcT/z8f3m5/wAJjr//AEED/wB+k/wo/wCEx1//AKCB/wC/Sf4Vh0UfWq387+8PruJ/5+P7zc/4THX/APoIH/v0n+FOTxnrySKxvt4ByVaJMH2OBmsGij61W/nf3gsbif8An4/vO0sviJdJJi9tIpEJHMJKlR34Oc/pXWaT4n0zV8JDN5cx/wCWMvyt36dj0zxmvH6K6qOZ1oP3tUd2HzrEU37/ALyPeaK8t0TxpfaawjvC93b9Pmb5055IPf6H25Fek2N/a6jbie0nSWM91PQ4zg+h56V7WHxdOuvd37H0uEx9HFL3Hr2LNFFFdJ2hR0orlPGuvnTLEWds5W6uB95WAMa9z688gfjzxWdWrGlBzl0Ma9eNCm6k9kYvjDxU9xJLpdkxSFCUnk6FyOqj29fX6deKzRRXytevOtPmkfC4rFTxNRzn/wAMGaM0UVicwZozRRQAZozRRQAZozRRQAZozRRQAZozRRQAZozRRQAZozRRQAZozRRQAZozRRQAZozRRQAZozRRQAZrS0XW7rRL0XEB3IcCSInhx/j6H/64rNoqoTlCSlF6l06kqUlODs0e36bqEGqWEV5bk+XIMgMMEHoQfxq3Xk/hHXzo+pCKZ2+xzkK43ABGOMPz+vt9BXq4ORmvqMJiVXp83XqfcYDGLFUubqtxssqQxPLI6oiAszMcAAdzXi2t6o+r6tPeMSFY4jU/woOg6nHqfcmvSPG9+bLw5Kqlg9wwhBAB4PJzn2BH415PXnZrW1VJep4+fYh80aK9WFFFFeOfOBRRRQAUVPZ2N1qFyLezgeaU/wAKjp7k9APrXd6P8PYUCy6rL5rdfJjJCj6nqf0rooYWpWfuLTudmFwFbEv3Fp36HBW9tPdy+VbQyTSf3Y1LH/61dDZ+BNZuQGmWG1U/89G3N+Q/xr061srayhEVtBHFGOiooAqxXq0sqgtajue/QyGlHWq7v7jhrf4b26gfadQmc+kahB+ua0YvAWhoPniml/3pm/oRXUUV2RwdCO0UejDLsLDaCOd/4Qfw9/z4n/v8/wDjUcngTQXHy28iH1WZv6mumoq3hqL+yvuNHgsO/sL7jip/hzYPnyLy5iP+1hh/LNY158PtUgybWeC5A7HKMf5j9a9OorGeX4eX2behzVMpwlT7NvQ8OvtNvtNbbeWssPbLD5T/AMCHFVK95kiSVGSRFZSMEEZBrltX8B6de5ks/wDQ5uvyDKH6r/hivPrZVJa03c8jE5DOOtF38meX0Vo6toeoaLLtvIcIThZU5Rvx7fQ1nV5c4Sg+WSszwqlOdOXLNWYUUUVJAUUUUAFFFFABRRRQAUUUUAFeteDtY/tXRUWR91zb/u5Mnk+jdc8jue4NeS11XgG/a2142pJ2XSEYAH3l5BP4bvzrvy6t7Osl0eh6uT4h0sSo9Jaf5Gr8SZpFj0+AN+7cu7LjqRgA/wDjxrz/ADXafEe636nZ2uzHlRF92eu44xj/AID+tcVmpzB3xEic3lzYuXy/IXNGaTNGa4rHmi5re8O+GLrXpBISYbNThpsct7L6n36CneFvDT69dGWbctjEfnYcFz/dH9TXrMEEVtCkMKKkaDaqqMACvTwOA9r+8qbfme5lmV+2/e1fh/P/AIBV0zSrPSbUW9nCsajknqWPqT3NXqKK9+MVFWR9VGMYrlirIKKKKZQUUUUAFFFFABRRRQAUUUUARXFvDdQtDPGskbjDKwyCK848TeCpLAPeaYGkthy8PVox6j1H6/WvTKQjPFc+Iw0K8bS37nJi8FSxUOWa17ngec0ZruPGfhMW4k1XT48R/eniUdP9of1/OuGzXzVehOjPlkfF4rCzw1Tkn/w4uaM0maM1jY5hc0ZpM0ZosAuaM0maM0WAXNGaTNGaLALmtTw7NJB4hsXjba3nKucdicH9Cays1oaEf+J9Yf8AXdP/AEIVpR0qR9UbYd2rQa7r8zc+In/IxRf9ey/+hNXJV1vxE/5GKL/r2X/0Jq5HNbY3/eJep0Zl/vc/X/IWruk6ZNrGpw2UHBc5ZsfcUdT/AJ74qjmvT/h/pAtNKOoSr++uuVz1CDp+fX8qMJQ9tVUXt1Hl+E+s11F7LVnUWFjBptjFaWyBIolwB/X61Zoor6hJJWR9xGKirLYKiubmG0tpbidwkUSl3Y9AB1qWuW8ftIPC0oTO1pYw/wBNw/rioqz9nBz7Gdep7KlKfZHMan8Q9TuJ2GmxxWtuD8rSJvkb3IzgfTmrGi/EO6juUi1hIngY4NxEpUp7suSCPp09K4jNJ169K+dWPrqfNc+PjmuKVTn5vl0Pf1YMoZSCDyCKWsbws0jeF9NMud3kKOfTHH6Vs19JCXNFS7n2VOfPBS7hRRRVFhWB4n8Tw+HrZAI/Pu5c+VFnAwOrMewH61v15J47aQ+K5t+cLEgT/d5/rmuTG15UaXNHc4MyxMsNQc4b7A3j3xCZvME1oB/zyEB2/nuz+tdt4W8Wx6+r280Qgvo13MgOVdem5T/TtmvJM1t+EGkXxbp/l9SzA/7uw5rycLja3tUpO6Z4GBzPEe3jGcrpux7LRRRX0J9cIwDKQRkHtXkfi/w//Ymp74FIs7glo+OEPdf8Pb6V67WT4i0ldZ0ae1IHmY3RMf4XHSuTGYdVqbXVbHn5jhFiaLXVbHi1FBDKxVlKsDgg9j3FJmvmD4hq2gtFJmjNIBaKTNGaAFopM0ZoAWtDQv8AkPWH/XdP/QhWdmtHQv8AkPWH/Xwn/oQrSl/Ej6o1w/8AFj6r80bnxFP/ABUUX/Xsv/oTVyOa634jf8jHF/16r/6E1cjW+N/3iR05l/vc/UsWVs19fW9omczSLHkdsnk/lmvdoIUt4I4Y1CoihVA7AV5J4Ft/P8V27HkQo8h/Lb/7NXr9enlUEqbn3PcyGko0pVO7/IKKKK9U90KrX9jDqVjNZ3C7opVKsP6/WrNFJpNWYpJSVmeQ6n4K1iwnYRQG7hz8skWMn6r1BqxovgbUr64Rr+I2tqDltxG9x6ADp9TXqtLXnrLKKnza27HkLJcOqnPrbsMiiSGJIo1CogCqo6AU+iivRPYSsFFFFABXL+LvCp12JLi1ZUvIhtG7o6+hPb2NdRRWdWlGrFwlsZVqMK0HTmtGeLHwtryzeUdMm3dMgrt/POK7rwf4RfR3N9fFTdsu1UU5EYPXnua67FLXLRy+lSnz7s4MNlNChU9ort9LhRRRXceoFFJketLketAHjvjSwGn+J7jaMRzgTL+PB/UE/jWBmu/+JluM6dcgc5eMn64I/ka8/r5bGQUK8kfDZlS9nippev3i5ozSUVzHCLmjNJRQAuaM0lFAC5rR0E/8T+w/6+E/9CFZtaOg/wDIfsP+vhP/AEIVpS/iR9UbYf8Aix9V+Zu/Eb/kY4f+vVf/AEJq5Cuu+I//ACMcP/Xqv/oTVx+a2xq/fyOjMv8Ae5+p2Xw4UHxDO3cWxH/jw/wr1KvJ/h3KI/FDIT/rLZ1H1BU/416xXsZb/AXqz6PJmnhV6sWiiivQPWCiiigAooooAKKKKACiiigAopCQoyTgVwviD4hwWxe20ZUuphw1w3+qQ+398/Tj3rKrWhSXNNmNfEU6Eeao7Ha3N1b2cDT3M0cMS/eeRgoH4muS1H4kaVbkrYxTXz/3lGyP/vpv6A1wAi1nxTfbm8+/nB6t9yP/ANlWut0z4aswEmqXhH/TK3/+KP8AhXB9br1nahHTuzyfr+KxLthoWXdmXefETXLgnyFtLND0wpkYficD9KzD4g8R6g3Gp38p9IFC/wDoC16lZeE9EsADFp8JYfxyDe2fqa11jRFCqoAHQAU/qmIn8dT7ilgMXU1q1ren9I8WEXiiQ5D68c/9NJh/WlC+KoTkSa8v1aUj9c17VijFP+z3/wA/GV/ZL/5+yPDNQ1PV7mFLbUrq5kjRtypcIAQenXAPeqGQehr6AeKORSrorA9QRWNe+EdDvwTJYRI5/ji+Q/pXPVyypJ3U7vzOSvklWb5lUu/M8YorvNT+G0sYL6Zd+Z/0yn4P4MP8K4u+sLvTLjyL23kgk7Bxw30PQ/hXnVcNVpfGjxsRgq+H/iR079CvRTc0ZrCxyjqKbmjNFgHVo6B/yH7D/r4T/wBCFZma0tA/5GDT/wDr4T/0IVpSX7yPqjXD/wAWPqvzN34j/wDIyQ/9eq/+hNXIZrrviQf+Kkh/69V/9CauPzW+N/jyOnMv96n6mt4bvRp/iTT7gnCiUI3phvl/rn8K9wB4r54PIx0969w8MasNZ0C2uiwMu3ZKPRxwf8fxrvyqppKm/U9bIq6tKk/U2KKKK9g+iCiiigAooooAKKKKACori4htLeS4nkWOKNSzuxwAB3NSk4HNeReNfFJ1q7aytX/4l0D9QeJnHf3UdvXr6Vz4nERoQ5nucmMxccNT53v0Q3xT4xn113tbUvBpo4x0af3b0X0X8/QaHhvwFLeql1qwaG3OCtuOHYf7X90e3X6Vp+DPBwt1j1TU4s3B+aGFh/q/Qkf3v5fXp3lcdDCyrP2tf5I8/DYGeIl7fFa9kQWlnbWNusFrCkUS9FRcCp6KK9NJJWR7SSSsgooopjCiiigAooooAKrX2n2mo2zW93Ak0TdVYf5was0Umk1ZilFSVmeV+JfAs+mK93p2+4tBy0Z5eMf+zD9frXG5r6FPSvPPGng4BZNV0yPBHzTwKOvqyj19R3+vXxsZl6S9pS+4+czHKVFOrQXqv8jz7NGabuozXkWPnR2a0dA/5GDT/wDr4T/0IVmZrS0A/wDFQ6f/ANfEf/oQrSkv3kfVG2H/AIsfVfmbvxJ/5GSH/r1X/wBCauPrsPiT/wAjJD/16r/6E1cdW2N/jyOjMl/tU/UWus8B6+NK1c2c74tbwhcnoknQH8en5VyVBAIIPQ1lRqulNTXQxw1eVCqqkeh9E0VxngbxWNUtl02+l/0+FflZj/rkHf8A3h3/AD+nZ19RSqxqwUon3NCtCtBThswooorQ1CiiigAoooJwM0Acb8QdeOnaWun277bm8BBIPKR/xH6noPqfSub8A+HBqN7/AGlcx5tbZsRqRw7/AOA/n9KxvEF7Lr/iqdofn3yi3txnjAO0fgTk/jXsOkadFpOl29jD9yJAM+p7n8Tk15NNfWsS5v4YnhUo/XcY6kvhht6l7pRRRXrHuhXM6z460fR7l7ZmmubhDh47dN2w+hJIGfbOa0vEV5LYeHr+6gOJY4GKH0OODXhX1JJ7k9z615+NxkqFoxWrPJzPMJYW0YLVntWh+MNJ16XyLeR4rnGfInXaxHqOx/Amt+vnmKeW1mS4gcpNCwkRh2I5r6Bt5DNbRSFSpdQ2D2yKrBYp101JaovLcc8VFqa1RLRRRXcemFcrqvj/AEXS7p7YGe7lQ7ZBbIGCn0JJAz7Zq94vvZtP8K39xbsVlCBVYdV3ELkfTOa8RACgKBgDgCvOxuMlQajBanj5nmMsM1CC1Z7dofivSvEBaO0lZLhRuaCZdrgeuO4+ma3K+fbK7lsL+3vICRLBIHXHf1H4jI/GvoFTlQa0wWKdeL5lqjbLcc8VB8ys0LQRkYNFFdp6R5F458OjR9SF3bJizuSSAOkb9SPoeo/GuUr3XX9KTWdGubJ8BnXKMf4WHIP514U6NG7JIpV1JVlPYjqK+dzDD+yqc0dmfIZthFRq80dpBWl4f/5GHT/+viP/ANCFZlaXh/8A5GHT/wDr4j/9CFclL+JH1R52H/ix9V+ZvfEv/kZYf+vVf/Qnrja7L4l/8jLD/wBeq/8AoT1xtbYz+PI6cy/3qfqFFFFcxxWHxSyQTJNDI0csbBkdTgqR3Fes+EPGkWtKljelYtSA47LOB1K+/qP6V5HXcfDTTvP1e4v2X5bePYn+83X8gP1ruwFWcaqhHZnq5TXqwrqnDZ7nqdFFFfRH14UUUUAFZuv3jafoF/dKcPFA7Kf9rHH61pVzXj5yng29wcFjGv5utZ1pctOT8jHET5KUpdkzgPh/Yi78UQswyttG0vI7/dH88/hXsdea/C2INc6pKRyqxqD9d2f5CvS65Mujagn3OHKIcuGT7tsKKKK7z1CG6tory1ltpl3RSoUceoIwa8d1jwVq+l3LLDbSXdvn5JYV3Ej3Ucg/pXtFJiubEYWFdLm3RxYzA08Ulz6NdTyPw74G1DULyOXULdrazRgziThpP9kDqPcmvXANoAHQUtFPD4aFCNolYTB08LHlh1Ciiiug6ytqFjDqWnz2c4JimQo2OvPce9eOap4O1rTLhoxaS3UWfklgXduHuByDXtlJiuXE4SFe3NucOMwFPFW5tGup5V4W8EX1zqEN3qUDW9rEwfy3+9IR0GOw9c16qBiloq8Ph4UI8sTTCYSnhYcsAooorc6hDXi3jaxFh4ru1UYSbEy/8C6/qDXtVeWfE6ILrFlL3eAqfwb/AOvXn5lC9G/Y8nOaalhr9mcPWl4e/wCRi07/AK+I/wD0IVm1peH/APkYtO/6+I//AEIV4dL+JH1R8tQ/ix9V+Zv/ABL/AORlh/69V/8AQnrjc12PxM/5GaH/AK9F/wDQnrjK2xn8eR0Zl/vU/UdmjNNormOIdmvZfAenf2f4Wt2YYkuSZ2/4F0/8dArxuIRtMgmZliLAOyjJC55wPpXWax8QNQvIvsmlR/2daAbQwwZSPr0X8Mn3rtwVSnRbqT+R6uWVqWHcqtR67JHouueKdK0BMXdxmcjK28XzSN+HYe5wK841f4hazqEw+xONOgVsqqAO7f7xIx+AH4muSJLOzsSzucszHJY+pJ5NFVXzCpU0joh4rN61XSn7q/E77SvifdQgR6rZLOo/5bWx2t+Kng/gR9K66w8b+HtQwE1GOGQ/8s7j90fp82AfwrxOgjIweR6GnTzGrDSWo6Oc14aT94+i0lSRA6OrKehByDXO+PUMng2+wMldjfk6mvGIJJLVt1tLLA3rDIUP6Grja3q0lu9vJql5JC67XSWUuGHoc5NbzzKE4OLjujrqZzTqUpQlFq6O3+FjgTarH3IiYf8Aj1ek14/8Ob37N4o8hj8tzCyAf7Q+YfoGr2CurL5XoJdjvyialhUu1woooruPTCiiigAooooAKKKKACiiigAooooAKKKKACvLvihIDqthH3WFmP4kf4V6jXi/j68F34tuFU5W3RIQR7Dcf1b9K4MxklQt3PKziajhWu7Rzea0vDx/4qLTv+vmP/0IVl1p+Hv+Ri07/r5j/wDQhXhUv4kfVHy1D+LH1X5m/wDE3/kZof8Ar0X/ANCeuMrs/iaf+Kmh/wCvRf8A0J64vNbYz+PI6Mx/3qfqLRSZozXMcVxaKTNGaAuLRSZozQFxaKTNGaAuLRSZozQFyxZXklhfW95DzJBIsij1wen49Pxr6AsbuG/sYLu3bdFMgdD7EZr53zXonw28RrGx0O5fAYl7Un16sn9R+Nell1fkm4PZntZNilTqOlLZ/memUUUV7p9SFFFFABRRRQAUUUUAFFFFABRRRQAUUUUAU9V1CHStLub6c/u4ULEep7Ae5PFeATzy3NxLcTHMsrmRz/tE5Ndv8R/EYvLtdGtXzDbtuuGB4aTsv4dT749K4PNeDmNfnnyLZHyucYpVKipx2j+Ytafh3/kY9O/6+Y//AEIVl5rT8On/AIqPTf8Ar5j/APQhXFS/iR9UeZQ/ix9V+Z0/xRtZI9Zs7slfLlg8tRnnKsSf/Qx+tcJXpPxWjcjS5AjGMGVS2OATtwM/gfyNea5rfHK1eR15pG2Kl/XQWikzRmuQ8+wtFJmjNAWFopM0ZoCwtFJmjNAWFopM0ZoCwtKrtG6ujsjoQyspwVI5BB9abmjNCdgV07o9k8GeMI9etxaXbKmpRL8y9BKB/Ev9R2+lddXzfHLJDMk0MjRyxncjocMp9Qa9Q8L/ABFhulSy1xkguOi3PSOT/e/un9Pp0r3MJjlNclTc+oy/NI1EqdV2l37noFFICCMg5FLXpntBRRRQAUUUUAFFFFABRRRQAVxfjfxkmjwvp1g4bUpF+ZhyIFPc/wC16D8Tx17M14X4w046Z4qvosHZK/noT3D8n9cj8K4sdWnSpXj1POzTEVKFG8OunoYZJJJJJJOSSckn1NFJmjNfOnxz11Ytafh3/kY9N/6+Y/8A0IVl5rW8Mo8viXTlRCzfaEOFGeAQSfwArSl/Ej6o1w6/ex9V+Z6d8RrB7zws8sZYm1kWYqq53DlT9MBic+1eNZr6NuraK8tJraZd0UqFHXOMgjB6V8/avpsukatc2Exy8L7d3HzDqD1OMgg4969LM6VpKoezndBqcaq2ehTzRmkoryjwRc0ZpKKAFzRmkooAXNGaSigBc0ZpKKAFzRmkooAXNGQRjtSUUBdm7ofi3V/D+2O1n821H/LtPlkA/wBk9V/Dj2r0LSviZo14FS/EmnzHg+YN0efZx/UCvIKK66ONq0tL3R6GHzOvR0vdeZ9G2t7a3sImtbiKeI9HjcMD+IqevmyJmgl82B3hkHR4mKN+YrXtvFniK0GIdausf9Ndsv8A6ECa74ZpD7UT1qeeU38cWj3yivEl+IPidRg38Te7W6/0xSP8QfE7DjUI091t1/rmtP7So+Zt/bOG8/uPbqrXd/aWEPm3l1Dbx/3pXCj8zXhdz4r8Q3YxPrV3j/pmRF/6ABWQ5MspllZpJD1eRizH8TzWc80j9mJhUzymvgi2euar8TtJtAyadHJfyjjKjZGP+BEc/gDVTQ/ihbzsIdagFqxPE8WWj/EdV+vI+leXUVyf2jW5rnA85xHPzaW7H0fb3EN3Ak9vKksTjKvGwZWHsRXnvxT00GKy1NF5VjBIcc4PK/qD+dcDpOt6joc/m6ddPDk5aM8xv9V6fiMH3rs7nxvYeJfDt1pmqRCyvHjzFJnMTOOV+bquSO/5muqWKp4ik4PRnfPH0cZQlTlpL9Tz7NGaSivGPmhc11/w4sXuvFKXA3CO1jZ2O3IJI2gZ7Hkn/gJrj69k+Heif2ZoAvJBie+xIfZP4B1x0JPb72D0rswNLnrJ9FqelldB1cQn0Wp2FcB8SfDrXlmusW4zLbJtmUAktHngj/dySfYnniu/pCMjBr3a1JVYODPqsRQjXpunLqfNlFdj438IS6NdSahaJv0+VySFUDyCT90gfw+h/D0zxtfNVaUqUuWR8VXoToTcJoWikorMxFopKKAFopKKAFopKKAFopKKAFopKKAFopKKAFopKKAFopKKAFopKKAFopKKAFopKKAFopKu6VpV5rWoR2VlHvlfkk8Ki92Y9gP8804xcnZFQg5yUYq7Zp+EfDz+IdaSJhi1hxJOxBwVz93I6E/UcZPavdAMDArM8P6JDoGkRWMJ3lctJJtALsepOPyHsAK1K+jwmH9jCz3e59jl+EWGpWe73Ciiiuo7hk0Mc8LxSoskbqVZWGQwPUEV5j4q+HTwb73Q03QqmXtSxZwR/cznPrg8+mcgD1Gisa1CFaNpI5sThaeIjyzR82SI8UjRyIySISrKwwVI6gim5r37WvDOla9GRe2ymXbhZk+WReuMH2yTg5Ge1cFf/Cm7SXNhqEMkZJ4nUqVHYZGc/kK8erl9SD9zVHz2IyitTd6fvI8+zRmu2/4VbrX/AD9WP/fTf/E0f8Kt1r/n6sf++m/+JrH6nX/lOX+z8V/Izic0Zrtv+FW61/z9WP8A303/AMTR/wAKt1r/AJ+rH/vpv/iaPqdf+UP7PxX8jOJzRmu2/wCFW61/z9WP/fTf/E0f8Kt1r/n6sf8Avpv/AImj6nX/AJQ/s/FfyM4nNGa7b/hVutf8/Vj/AN9N/wDE0f8ACrda/wCfqx/76b/4mj6nX/lD+z8V/Izic0Zrtv8AhVutf8/Vj/303/xNH/Crda/5+rH/AL6b/wCJo+p1/wCUP7PxX8jOJzRmu2/4VbrX/P1Y/wDfTf8AxNH/AAq3Wv8An6sf++m/+Jo+p1/5Q/s/FfyM4nNGa7b/AIVbrX/P1Y/99N/8TR/wq3Wv+fqx/wC+m/8AiaPqdf8AlD+z8V/Izic0Zrtv+FW61/z9WP8A303/AMTR/wAKt1r/AJ+rH/vpv/iaPqdf+UP7PxX8jOJzRmu2/wCFW61/z9WP/fTf/E0f8Kt1r/n6sf8Avpv/AImj6nX/AJQ/s/FfyM4nNGa7b/hVutf8/Vj/AN9N/wDE0f8ACrda/wCfqx/76b/4mj6nX/lD+z8V/Izic0ZruY/hZq5kUSXlmqEjcyliQO+BgZrq9E+HOkaYRLdj7fOO8q4QdeidOh756ZGK0p4CtN6qxtSyrEzdmrLzPOvD3hHUvEMgaFPItRgm4lUhSM4O3+8eD7cckV7Fonh/TtAtjDYw7S+PMkY5ZyBjJP8AQccnjmtMAAYHFLXrYfCQo6rV9z6DCYClhldavuFFFFdR3H//2Q=="/>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58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2478376"/>
            <a:ext cx="2664296" cy="28365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2679008"/>
            <a:ext cx="2791993" cy="26340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8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993" y="1407164"/>
            <a:ext cx="2278385" cy="248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547" y="3996049"/>
            <a:ext cx="2505598" cy="2341587"/>
          </a:xfrm>
          <a:prstGeom prst="ellipse">
            <a:avLst/>
          </a:prstGeom>
          <a:ln w="9525">
            <a:solidFill>
              <a:srgbClr val="FF33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3</a:t>
            </a:fld>
            <a:endParaRPr lang="en-US" sz="1400" b="1" dirty="0">
              <a:solidFill>
                <a:srgbClr val="FF3300"/>
              </a:solidFill>
              <a:effectLst>
                <a:outerShdw blurRad="38100" dist="38100" dir="2700000" algn="tl">
                  <a:srgbClr val="C0C0C0"/>
                </a:outerShdw>
              </a:effectLst>
            </a:endParaRPr>
          </a:p>
        </p:txBody>
      </p:sp>
      <p:sp>
        <p:nvSpPr>
          <p:cNvPr id="5" name="灯片编号占位符 4"/>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3</a:t>
            </a:fld>
            <a:endParaRPr lang="en-US"/>
          </a:p>
        </p:txBody>
      </p:sp>
    </p:spTree>
    <p:extLst>
      <p:ext uri="{BB962C8B-B14F-4D97-AF65-F5344CB8AC3E}">
        <p14:creationId xmlns:p14="http://schemas.microsoft.com/office/powerpoint/2010/main" val="118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r>
              <a:rPr lang="zh-CN" altLang="en-US" dirty="0" smtClean="0"/>
              <a:t>人工智能：人脸识别</a:t>
            </a:r>
          </a:p>
        </p:txBody>
      </p:sp>
      <p:sp>
        <p:nvSpPr>
          <p:cNvPr id="54275" name="内容占位符 2"/>
          <p:cNvSpPr>
            <a:spLocks noGrp="1"/>
          </p:cNvSpPr>
          <p:nvPr>
            <p:ph idx="1"/>
          </p:nvPr>
        </p:nvSpPr>
        <p:spPr/>
        <p:txBody>
          <a:bodyPr/>
          <a:lstStyle/>
          <a:p>
            <a:endParaRPr lang="zh-CN" altLang="en-US" smtClean="0"/>
          </a:p>
        </p:txBody>
      </p:sp>
      <p:pic>
        <p:nvPicPr>
          <p:cNvPr id="139266" name="Picture 2"/>
          <p:cNvPicPr>
            <a:picLocks noChangeAspect="1" noChangeArrowheads="1"/>
          </p:cNvPicPr>
          <p:nvPr/>
        </p:nvPicPr>
        <p:blipFill>
          <a:blip r:embed="rId2"/>
          <a:srcRect/>
          <a:stretch>
            <a:fillRect/>
          </a:stretch>
        </p:blipFill>
        <p:spPr bwMode="auto">
          <a:xfrm>
            <a:off x="428625" y="1285875"/>
            <a:ext cx="8507413" cy="4286250"/>
          </a:xfrm>
          <a:prstGeom prst="rect">
            <a:avLst/>
          </a:prstGeom>
          <a:noFill/>
          <a:ln w="9525" cmpd="sng">
            <a:noFill/>
            <a:miter lim="800000"/>
            <a:headEnd/>
            <a:tailEnd/>
          </a:ln>
          <a:effectLst>
            <a:prstShdw prst="shdw17" dist="17961" dir="2700000">
              <a:schemeClr val="accent1">
                <a:gamma/>
                <a:shade val="60000"/>
                <a:invGamma/>
              </a:schemeClr>
            </a:prstShdw>
          </a:effectLst>
        </p:spPr>
      </p:pic>
      <p:sp>
        <p:nvSpPr>
          <p:cNvPr id="2" name="灯片编号占位符 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30</a:t>
            </a:fld>
            <a:endParaRPr lang="en-US"/>
          </a:p>
        </p:txBody>
      </p:sp>
    </p:spTree>
    <p:extLst>
      <p:ext uri="{BB962C8B-B14F-4D97-AF65-F5344CB8AC3E}">
        <p14:creationId xmlns:p14="http://schemas.microsoft.com/office/powerpoint/2010/main" val="313797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r>
              <a:rPr lang="zh-CN" altLang="en-US" dirty="0" smtClean="0"/>
              <a:t>人工智能：自动驾驶</a:t>
            </a:r>
          </a:p>
        </p:txBody>
      </p:sp>
      <p:sp>
        <p:nvSpPr>
          <p:cNvPr id="55299" name="内容占位符 2"/>
          <p:cNvSpPr>
            <a:spLocks noGrp="1"/>
          </p:cNvSpPr>
          <p:nvPr>
            <p:ph idx="1"/>
          </p:nvPr>
        </p:nvSpPr>
        <p:spPr/>
        <p:txBody>
          <a:bodyPr/>
          <a:lstStyle/>
          <a:p>
            <a:endParaRPr lang="zh-CN" altLang="en-US" smtClean="0"/>
          </a:p>
        </p:txBody>
      </p:sp>
      <p:pic>
        <p:nvPicPr>
          <p:cNvPr id="140290" name="Picture 2"/>
          <p:cNvPicPr>
            <a:picLocks noChangeAspect="1" noChangeArrowheads="1"/>
          </p:cNvPicPr>
          <p:nvPr/>
        </p:nvPicPr>
        <p:blipFill>
          <a:blip r:embed="rId2"/>
          <a:srcRect/>
          <a:stretch>
            <a:fillRect/>
          </a:stretch>
        </p:blipFill>
        <p:spPr bwMode="auto">
          <a:xfrm>
            <a:off x="428625" y="1357313"/>
            <a:ext cx="7604125" cy="5072062"/>
          </a:xfrm>
          <a:prstGeom prst="rect">
            <a:avLst/>
          </a:prstGeom>
          <a:noFill/>
          <a:ln w="9525" cmpd="sng">
            <a:noFill/>
            <a:miter lim="800000"/>
            <a:headEnd/>
            <a:tailEnd/>
          </a:ln>
          <a:effectLst>
            <a:prstShdw prst="shdw17" dist="17961" dir="2700000">
              <a:schemeClr val="accent1">
                <a:gamma/>
                <a:shade val="60000"/>
                <a:invGamma/>
              </a:schemeClr>
            </a:prstShdw>
          </a:effectLst>
        </p:spPr>
      </p:pic>
      <p:sp>
        <p:nvSpPr>
          <p:cNvPr id="2" name="灯片编号占位符 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31</a:t>
            </a:fld>
            <a:endParaRPr lang="en-US"/>
          </a:p>
        </p:txBody>
      </p:sp>
    </p:spTree>
    <p:extLst>
      <p:ext uri="{BB962C8B-B14F-4D97-AF65-F5344CB8AC3E}">
        <p14:creationId xmlns:p14="http://schemas.microsoft.com/office/powerpoint/2010/main" val="3728568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a:t>
            </a:r>
            <a:r>
              <a:rPr lang="zh-CN" altLang="en-US" dirty="0" smtClean="0"/>
              <a:t>物联网的概念</a:t>
            </a:r>
            <a:endParaRPr lang="zh-CN" altLang="en-US" dirty="0"/>
          </a:p>
        </p:txBody>
      </p:sp>
      <p:sp>
        <p:nvSpPr>
          <p:cNvPr id="3" name="内容占位符 2"/>
          <p:cNvSpPr>
            <a:spLocks noGrp="1"/>
          </p:cNvSpPr>
          <p:nvPr>
            <p:ph idx="1"/>
          </p:nvPr>
        </p:nvSpPr>
        <p:spPr/>
        <p:txBody>
          <a:bodyPr/>
          <a:lstStyle/>
          <a:p>
            <a:r>
              <a:rPr lang="zh-CN" altLang="en-US" dirty="0" smtClean="0"/>
              <a:t>早期，物联网是指一</a:t>
            </a:r>
            <a:r>
              <a:rPr lang="zh-CN" altLang="en-US" dirty="0"/>
              <a:t>个将所有物体连接起来所组成的物</a:t>
            </a:r>
            <a:r>
              <a:rPr lang="en-US" altLang="zh-CN" dirty="0"/>
              <a:t>-</a:t>
            </a:r>
            <a:r>
              <a:rPr lang="zh-CN" altLang="en-US" dirty="0"/>
              <a:t>物相连的互联网络（或系统）</a:t>
            </a:r>
            <a:r>
              <a:rPr lang="zh-CN" altLang="en-US" dirty="0" smtClean="0"/>
              <a:t>。</a:t>
            </a:r>
            <a:endParaRPr lang="en-US" altLang="zh-CN" dirty="0" smtClean="0"/>
          </a:p>
          <a:p>
            <a:pPr>
              <a:lnSpc>
                <a:spcPct val="120000"/>
              </a:lnSpc>
              <a:defRPr/>
            </a:pPr>
            <a:r>
              <a:rPr lang="zh-CN" altLang="en-US" dirty="0"/>
              <a:t>尽管物</a:t>
            </a:r>
            <a:r>
              <a:rPr lang="zh-CN" altLang="en-US" dirty="0" smtClean="0"/>
              <a:t>联网从</a:t>
            </a:r>
            <a:r>
              <a:rPr lang="en-US" altLang="zh-CN" dirty="0" smtClean="0"/>
              <a:t>2008</a:t>
            </a:r>
            <a:r>
              <a:rPr lang="zh-CN" altLang="en-US" dirty="0" smtClean="0"/>
              <a:t>年开始经过</a:t>
            </a:r>
            <a:r>
              <a:rPr lang="zh-CN" altLang="en-US" dirty="0"/>
              <a:t>多年发展，但物联网的确切定义尚未统一</a:t>
            </a:r>
            <a:r>
              <a:rPr lang="zh-CN" altLang="en-US" dirty="0" smtClean="0"/>
              <a:t>。</a:t>
            </a:r>
            <a:endParaRPr lang="en-US" altLang="zh-CN" dirty="0" smtClean="0"/>
          </a:p>
          <a:p>
            <a:pPr>
              <a:lnSpc>
                <a:spcPct val="120000"/>
              </a:lnSpc>
              <a:defRPr/>
            </a:pPr>
            <a:r>
              <a:rPr lang="zh-CN" altLang="en-US" dirty="0" smtClean="0"/>
              <a:t>物</a:t>
            </a:r>
            <a:r>
              <a:rPr lang="zh-CN" altLang="en-US" dirty="0"/>
              <a:t>联网一般的英文名称为“</a:t>
            </a:r>
            <a:r>
              <a:rPr lang="en-US" altLang="zh-CN" dirty="0"/>
              <a:t>Internet of Things</a:t>
            </a:r>
            <a:r>
              <a:rPr lang="zh-CN" altLang="en-US" dirty="0"/>
              <a:t>（</a:t>
            </a:r>
            <a:r>
              <a:rPr lang="en-US" altLang="zh-CN" dirty="0" err="1"/>
              <a:t>IoT</a:t>
            </a:r>
            <a:r>
              <a:rPr lang="zh-CN" altLang="en-US" dirty="0"/>
              <a:t>）</a:t>
            </a:r>
            <a:r>
              <a:rPr lang="en-US" altLang="zh-CN" dirty="0"/>
              <a:t>”</a:t>
            </a:r>
            <a:r>
              <a:rPr lang="zh-CN" altLang="en-US" dirty="0" smtClean="0"/>
              <a:t>。</a:t>
            </a:r>
            <a:endParaRPr lang="en-US" altLang="zh-CN" dirty="0" smtClean="0"/>
          </a:p>
          <a:p>
            <a:pPr>
              <a:lnSpc>
                <a:spcPct val="120000"/>
              </a:lnSpc>
              <a:defRPr/>
            </a:pPr>
            <a:r>
              <a:rPr lang="zh-CN" altLang="en-US" dirty="0" smtClean="0"/>
              <a:t>随</a:t>
            </a:r>
            <a:r>
              <a:rPr lang="zh-CN" altLang="en-US" dirty="0"/>
              <a:t>著人机物融合的深入，物联网也称为“</a:t>
            </a:r>
            <a:r>
              <a:rPr lang="en-US" altLang="zh-CN" dirty="0"/>
              <a:t>Internet of </a:t>
            </a:r>
            <a:r>
              <a:rPr lang="en-US" altLang="zh-CN" dirty="0" err="1"/>
              <a:t>Everythings</a:t>
            </a:r>
            <a:r>
              <a:rPr lang="zh-CN" altLang="en-US" dirty="0"/>
              <a:t>（</a:t>
            </a:r>
            <a:r>
              <a:rPr lang="en-US" altLang="zh-CN" dirty="0"/>
              <a:t>IoE</a:t>
            </a:r>
            <a:r>
              <a:rPr lang="zh-CN" altLang="en-US" dirty="0"/>
              <a:t>）”。</a:t>
            </a: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solidFill>
                  <a:srgbClr val="008000"/>
                </a:solidFill>
              </a:rPr>
              <a:t>桂小林 </a:t>
            </a:r>
            <a:fld id="{2EDAC811-DB1B-4B56-B734-26E7A027D5C4}" type="slidenum">
              <a:rPr lang="en-US" altLang="zh-CN" smtClean="0"/>
              <a:pPr>
                <a:defRPr/>
              </a:pPr>
              <a:t>32</a:t>
            </a:fld>
            <a:endParaRPr lang="en-US" altLang="zh-CN" dirty="0"/>
          </a:p>
        </p:txBody>
      </p:sp>
    </p:spTree>
    <p:extLst>
      <p:ext uri="{BB962C8B-B14F-4D97-AF65-F5344CB8AC3E}">
        <p14:creationId xmlns:p14="http://schemas.microsoft.com/office/powerpoint/2010/main" val="3643850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a:t>
            </a:r>
            <a:r>
              <a:rPr lang="zh-CN" altLang="en-US" dirty="0" smtClean="0"/>
              <a:t>物联网的概念</a:t>
            </a:r>
            <a:endParaRPr lang="zh-CN" altLang="en-US" dirty="0"/>
          </a:p>
        </p:txBody>
      </p:sp>
      <p:sp>
        <p:nvSpPr>
          <p:cNvPr id="3" name="内容占位符 2"/>
          <p:cNvSpPr>
            <a:spLocks noGrp="1"/>
          </p:cNvSpPr>
          <p:nvPr>
            <p:ph idx="1"/>
          </p:nvPr>
        </p:nvSpPr>
        <p:spPr/>
        <p:txBody>
          <a:bodyPr/>
          <a:lstStyle/>
          <a:p>
            <a:pPr>
              <a:lnSpc>
                <a:spcPct val="120000"/>
              </a:lnSpc>
              <a:defRPr/>
            </a:pPr>
            <a:r>
              <a:rPr lang="zh-CN" altLang="en-US" dirty="0"/>
              <a:t>顾名思义，物联网，</a:t>
            </a:r>
            <a:r>
              <a:rPr lang="zh-CN" altLang="en-US" dirty="0" smtClean="0"/>
              <a:t>作为新一代信息技术</a:t>
            </a:r>
            <a:r>
              <a:rPr lang="zh-CN" altLang="en-US" dirty="0"/>
              <a:t>，</a:t>
            </a:r>
            <a:r>
              <a:rPr lang="zh-CN" altLang="en-US" dirty="0" smtClean="0"/>
              <a:t>定义还是千差万别的。一</a:t>
            </a:r>
            <a:r>
              <a:rPr lang="zh-CN" altLang="en-US" dirty="0"/>
              <a:t>个普遍被大家接受的定义为</a:t>
            </a:r>
            <a:r>
              <a:rPr lang="zh-CN" altLang="en-US" dirty="0" smtClean="0"/>
              <a:t>：</a:t>
            </a:r>
            <a:endParaRPr lang="en-US" altLang="zh-CN" dirty="0" smtClean="0"/>
          </a:p>
          <a:p>
            <a:pPr>
              <a:lnSpc>
                <a:spcPct val="120000"/>
              </a:lnSpc>
              <a:defRPr/>
            </a:pPr>
            <a:r>
              <a:rPr lang="zh-CN" altLang="en-US" b="1" dirty="0" smtClean="0">
                <a:solidFill>
                  <a:srgbClr val="CC3300"/>
                </a:solidFill>
              </a:rPr>
              <a:t>物</a:t>
            </a:r>
            <a:r>
              <a:rPr lang="zh-CN" altLang="en-US" b="1" dirty="0">
                <a:solidFill>
                  <a:srgbClr val="CC3300"/>
                </a:solidFill>
              </a:rPr>
              <a:t>联网是通过使用射频识别（</a:t>
            </a:r>
            <a:r>
              <a:rPr lang="en-US" altLang="zh-CN" b="1" dirty="0">
                <a:solidFill>
                  <a:srgbClr val="CC3300"/>
                </a:solidFill>
              </a:rPr>
              <a:t>RFID</a:t>
            </a:r>
            <a:r>
              <a:rPr lang="zh-CN" altLang="en-US" b="1" dirty="0">
                <a:solidFill>
                  <a:srgbClr val="CC3300"/>
                </a:solidFill>
              </a:rPr>
              <a:t>）、传感器、红外感应器、全球定位系统、激光扫描器等信息采集设备</a:t>
            </a:r>
            <a:r>
              <a:rPr lang="zh-CN" altLang="en-US" dirty="0">
                <a:solidFill>
                  <a:srgbClr val="CC3300"/>
                </a:solidFill>
              </a:rPr>
              <a:t>，</a:t>
            </a:r>
            <a:r>
              <a:rPr lang="zh-CN" altLang="en-US" b="1" dirty="0">
                <a:solidFill>
                  <a:schemeClr val="accent6"/>
                </a:solidFill>
              </a:rPr>
              <a:t>按约定的协议，把任何物品与互联网连接起来，进行信息交换和通讯</a:t>
            </a:r>
            <a:r>
              <a:rPr lang="zh-CN" altLang="en-US" dirty="0"/>
              <a:t>，以实现</a:t>
            </a:r>
            <a:r>
              <a:rPr lang="zh-CN" altLang="en-US" b="1" dirty="0">
                <a:solidFill>
                  <a:srgbClr val="008000"/>
                </a:solidFill>
              </a:rPr>
              <a:t>智能化识别、定位、跟踪、监控和管理</a:t>
            </a:r>
            <a:r>
              <a:rPr lang="zh-CN" altLang="en-US" dirty="0"/>
              <a:t>的一种网络（或系统）。</a:t>
            </a:r>
            <a:endParaRPr lang="en-US" altLang="zh-CN" dirty="0"/>
          </a:p>
          <a:p>
            <a:pPr>
              <a:lnSpc>
                <a:spcPct val="120000"/>
              </a:lnSpc>
              <a:defRPr/>
            </a:pPr>
            <a:endParaRPr lang="en-US" altLang="zh-CN" dirty="0"/>
          </a:p>
        </p:txBody>
      </p:sp>
      <p:sp>
        <p:nvSpPr>
          <p:cNvPr id="4" name="灯片编号占位符 3"/>
          <p:cNvSpPr>
            <a:spLocks noGrp="1"/>
          </p:cNvSpPr>
          <p:nvPr>
            <p:ph type="sldNum" sz="quarter" idx="10"/>
          </p:nvPr>
        </p:nvSpPr>
        <p:spPr/>
        <p:txBody>
          <a:bodyPr/>
          <a:lstStyle/>
          <a:p>
            <a:pPr>
              <a:defRPr/>
            </a:pPr>
            <a:r>
              <a:rPr lang="zh-CN" altLang="en-US" smtClean="0">
                <a:solidFill>
                  <a:srgbClr val="008000"/>
                </a:solidFill>
              </a:rPr>
              <a:t>桂小林 </a:t>
            </a:r>
            <a:fld id="{2EDAC811-DB1B-4B56-B734-26E7A027D5C4}" type="slidenum">
              <a:rPr lang="en-US" altLang="zh-CN" smtClean="0"/>
              <a:pPr>
                <a:defRPr/>
              </a:pPr>
              <a:t>33</a:t>
            </a:fld>
            <a:endParaRPr lang="en-US" altLang="zh-CN" dirty="0"/>
          </a:p>
        </p:txBody>
      </p:sp>
    </p:spTree>
    <p:extLst>
      <p:ext uri="{BB962C8B-B14F-4D97-AF65-F5344CB8AC3E}">
        <p14:creationId xmlns:p14="http://schemas.microsoft.com/office/powerpoint/2010/main" val="362409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什么是“智能物联网”？</a:t>
            </a:r>
            <a:endParaRPr lang="zh-CN" altLang="en-US" dirty="0"/>
          </a:p>
        </p:txBody>
      </p:sp>
      <p:sp>
        <p:nvSpPr>
          <p:cNvPr id="3" name="内容占位符 2"/>
          <p:cNvSpPr>
            <a:spLocks noGrp="1"/>
          </p:cNvSpPr>
          <p:nvPr>
            <p:ph idx="1"/>
          </p:nvPr>
        </p:nvSpPr>
        <p:spPr/>
        <p:txBody>
          <a:bodyPr/>
          <a:lstStyle/>
          <a:p>
            <a:r>
              <a:rPr lang="zh-CN" altLang="en-US" dirty="0" smtClean="0"/>
              <a:t>什么是物联网？</a:t>
            </a:r>
            <a:endParaRPr lang="en-US" altLang="zh-CN" dirty="0" smtClean="0"/>
          </a:p>
          <a:p>
            <a:r>
              <a:rPr lang="zh-CN" altLang="en-US" dirty="0" smtClean="0"/>
              <a:t>什么</a:t>
            </a:r>
            <a:r>
              <a:rPr lang="zh-CN" altLang="en-US" dirty="0"/>
              <a:t>是智能物联网？</a:t>
            </a:r>
          </a:p>
          <a:p>
            <a:r>
              <a:rPr lang="zh-CN" altLang="en-US" dirty="0" smtClean="0"/>
              <a:t>智能</a:t>
            </a:r>
            <a:r>
              <a:rPr lang="zh-CN" altLang="en-US" dirty="0"/>
              <a:t>物</a:t>
            </a:r>
            <a:r>
              <a:rPr lang="zh-CN" altLang="en-US" dirty="0" smtClean="0"/>
              <a:t>联网，有人将其称为</a:t>
            </a:r>
            <a:r>
              <a:rPr lang="en-US" altLang="zh-CN" dirty="0" err="1" smtClean="0"/>
              <a:t>AIoT</a:t>
            </a:r>
            <a:r>
              <a:rPr lang="zh-CN" altLang="en-US" dirty="0" smtClean="0"/>
              <a:t>。</a:t>
            </a:r>
            <a:endParaRPr lang="en-US" altLang="zh-CN" dirty="0" smtClean="0"/>
          </a:p>
          <a:p>
            <a:pPr lvl="1"/>
            <a:r>
              <a:rPr lang="en-US" altLang="zh-CN" dirty="0" err="1" smtClean="0"/>
              <a:t>AIOT</a:t>
            </a:r>
            <a:r>
              <a:rPr lang="en-US" altLang="zh-CN" dirty="0" smtClean="0"/>
              <a:t>  = </a:t>
            </a:r>
            <a:r>
              <a:rPr lang="en-US" altLang="zh-CN" dirty="0"/>
              <a:t>AI</a:t>
            </a:r>
            <a:r>
              <a:rPr lang="zh-CN" altLang="en-US" dirty="0"/>
              <a:t>（人工智能）</a:t>
            </a:r>
            <a:r>
              <a:rPr lang="en-US" altLang="zh-CN" dirty="0"/>
              <a:t>+</a:t>
            </a:r>
            <a:r>
              <a:rPr lang="en-US" altLang="zh-CN" dirty="0" err="1"/>
              <a:t>IoT</a:t>
            </a:r>
            <a:r>
              <a:rPr lang="zh-CN" altLang="en-US" dirty="0"/>
              <a:t>（物联网</a:t>
            </a:r>
            <a:r>
              <a:rPr lang="zh-CN" altLang="en-US" dirty="0" smtClean="0"/>
              <a:t>）？</a:t>
            </a:r>
            <a:endParaRPr lang="en-US" altLang="zh-CN" dirty="0" smtClean="0"/>
          </a:p>
          <a:p>
            <a:pPr lvl="1"/>
            <a:r>
              <a:rPr lang="en-US" altLang="zh-CN" dirty="0" err="1" smtClean="0"/>
              <a:t>AIOT</a:t>
            </a:r>
            <a:r>
              <a:rPr lang="en-US" altLang="zh-CN" dirty="0" smtClean="0"/>
              <a:t>  ≥ </a:t>
            </a:r>
            <a:r>
              <a:rPr lang="en-US" altLang="zh-CN" dirty="0"/>
              <a:t>AI</a:t>
            </a:r>
            <a:r>
              <a:rPr lang="zh-CN" altLang="en-US" dirty="0"/>
              <a:t>（人工智能）</a:t>
            </a:r>
            <a:r>
              <a:rPr lang="en-US" altLang="zh-CN" dirty="0"/>
              <a:t>+</a:t>
            </a:r>
            <a:r>
              <a:rPr lang="en-US" altLang="zh-CN" dirty="0" err="1"/>
              <a:t>IoT</a:t>
            </a:r>
            <a:r>
              <a:rPr lang="zh-CN" altLang="en-US" dirty="0"/>
              <a:t>（物联网）</a:t>
            </a:r>
            <a:r>
              <a:rPr lang="zh-CN" altLang="en-US" dirty="0" smtClean="0"/>
              <a:t>？</a:t>
            </a:r>
            <a:endParaRPr lang="en-US" altLang="zh-CN" dirty="0" smtClean="0"/>
          </a:p>
          <a:p>
            <a:r>
              <a:rPr lang="en-US" altLang="zh-CN" dirty="0" err="1"/>
              <a:t>AIoT</a:t>
            </a:r>
            <a:r>
              <a:rPr lang="zh-CN" altLang="en-US" dirty="0"/>
              <a:t>融合</a:t>
            </a:r>
            <a:r>
              <a:rPr lang="en-US" altLang="zh-CN" dirty="0"/>
              <a:t>AI</a:t>
            </a:r>
            <a:r>
              <a:rPr lang="zh-CN" altLang="en-US" dirty="0"/>
              <a:t>技术和</a:t>
            </a:r>
            <a:r>
              <a:rPr lang="en-US" altLang="zh-CN" dirty="0" err="1"/>
              <a:t>IoT</a:t>
            </a:r>
            <a:r>
              <a:rPr lang="zh-CN" altLang="en-US" dirty="0"/>
              <a:t>技术，通过物联网产生、收集来自不同维度的、海量的</a:t>
            </a:r>
            <a:r>
              <a:rPr lang="zh-CN" altLang="en-US" dirty="0" smtClean="0"/>
              <a:t>数据，并存储</a:t>
            </a:r>
            <a:r>
              <a:rPr lang="zh-CN" altLang="en-US" dirty="0"/>
              <a:t>于云端、边缘端，再通过大数据分析，以及更高形式的人工智能，实现万物数据化、万物智联化。</a:t>
            </a:r>
          </a:p>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solidFill>
                  <a:srgbClr val="008000"/>
                </a:solidFill>
              </a:rPr>
              <a:t>桂小林 </a:t>
            </a:r>
            <a:fld id="{2EDAC811-DB1B-4B56-B734-26E7A027D5C4}" type="slidenum">
              <a:rPr lang="en-US" altLang="zh-CN" smtClean="0"/>
              <a:pPr>
                <a:defRPr/>
              </a:pPr>
              <a:t>34</a:t>
            </a:fld>
            <a:endParaRPr lang="en-US" altLang="zh-CN" dirty="0"/>
          </a:p>
        </p:txBody>
      </p:sp>
    </p:spTree>
    <p:extLst>
      <p:ext uri="{BB962C8B-B14F-4D97-AF65-F5344CB8AC3E}">
        <p14:creationId xmlns:p14="http://schemas.microsoft.com/office/powerpoint/2010/main" val="125819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物联网跟</a:t>
            </a:r>
            <a:r>
              <a:rPr lang="zh-CN" altLang="en-US" dirty="0"/>
              <a:t>智能物联网有何异同？</a:t>
            </a:r>
          </a:p>
        </p:txBody>
      </p:sp>
      <p:sp>
        <p:nvSpPr>
          <p:cNvPr id="3" name="内容占位符 2"/>
          <p:cNvSpPr>
            <a:spLocks noGrp="1"/>
          </p:cNvSpPr>
          <p:nvPr>
            <p:ph idx="1"/>
          </p:nvPr>
        </p:nvSpPr>
        <p:spPr>
          <a:xfrm>
            <a:off x="381000" y="1412877"/>
            <a:ext cx="8458200" cy="2016124"/>
          </a:xfrm>
        </p:spPr>
        <p:txBody>
          <a:bodyPr/>
          <a:lstStyle/>
          <a:p>
            <a:r>
              <a:rPr lang="zh-CN" altLang="en-US" dirty="0" smtClean="0"/>
              <a:t>通过定义可以发现，两者没明显、或本质区别。</a:t>
            </a:r>
            <a:endParaRPr lang="en-US" altLang="zh-CN" dirty="0" smtClean="0"/>
          </a:p>
          <a:p>
            <a:r>
              <a:rPr lang="en-US" altLang="zh-CN" dirty="0" smtClean="0"/>
              <a:t>2012</a:t>
            </a:r>
            <a:r>
              <a:rPr lang="zh-CN" altLang="en-US" dirty="0" smtClean="0"/>
              <a:t>年</a:t>
            </a:r>
            <a:r>
              <a:rPr lang="en-US" altLang="zh-CN" dirty="0" smtClean="0"/>
              <a:t>,《</a:t>
            </a:r>
            <a:r>
              <a:rPr lang="zh-CN" altLang="en-US" dirty="0" smtClean="0"/>
              <a:t>物联网技术导论</a:t>
            </a:r>
            <a:r>
              <a:rPr lang="en-US" altLang="zh-CN" dirty="0" smtClean="0"/>
              <a:t>》</a:t>
            </a:r>
            <a:r>
              <a:rPr lang="zh-CN" altLang="en-US" dirty="0" smtClean="0"/>
              <a:t>所描述的物联网，实际就是包含智能的物联网。</a:t>
            </a:r>
            <a:endParaRPr lang="en-US" altLang="zh-CN" dirty="0" smtClean="0"/>
          </a:p>
          <a:p>
            <a:endParaRPr lang="zh-CN" altLang="en-US" dirty="0"/>
          </a:p>
        </p:txBody>
      </p:sp>
      <p:sp>
        <p:nvSpPr>
          <p:cNvPr id="8" name="矩形 7"/>
          <p:cNvSpPr/>
          <p:nvPr/>
        </p:nvSpPr>
        <p:spPr>
          <a:xfrm>
            <a:off x="467544" y="3525011"/>
            <a:ext cx="3456384"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1800" b="1" dirty="0">
                <a:solidFill>
                  <a:srgbClr val="CC3300"/>
                </a:solidFill>
              </a:rPr>
              <a:t>物联网是通过</a:t>
            </a:r>
            <a:r>
              <a:rPr lang="zh-CN" altLang="en-US" sz="1800" b="1" dirty="0" smtClean="0">
                <a:solidFill>
                  <a:srgbClr val="CC3300"/>
                </a:solidFill>
              </a:rPr>
              <a:t>使用</a:t>
            </a:r>
            <a:r>
              <a:rPr lang="en-US" altLang="zh-CN" sz="1800" b="1" dirty="0" smtClean="0">
                <a:solidFill>
                  <a:srgbClr val="CC3300"/>
                </a:solidFill>
              </a:rPr>
              <a:t>RFID</a:t>
            </a:r>
            <a:r>
              <a:rPr lang="zh-CN" altLang="en-US" sz="1800" b="1" dirty="0" smtClean="0">
                <a:solidFill>
                  <a:srgbClr val="CC3300"/>
                </a:solidFill>
              </a:rPr>
              <a:t>、</a:t>
            </a:r>
            <a:r>
              <a:rPr lang="zh-CN" altLang="en-US" sz="1800" b="1" dirty="0">
                <a:solidFill>
                  <a:srgbClr val="CC3300"/>
                </a:solidFill>
              </a:rPr>
              <a:t>传感器、红外感应器、全球定位系统、激光扫描器等信息采集设备</a:t>
            </a:r>
            <a:r>
              <a:rPr lang="zh-CN" altLang="en-US" sz="1800" dirty="0">
                <a:solidFill>
                  <a:srgbClr val="CC3300"/>
                </a:solidFill>
              </a:rPr>
              <a:t>，</a:t>
            </a:r>
            <a:r>
              <a:rPr lang="zh-CN" altLang="en-US" sz="1800" b="1" dirty="0">
                <a:solidFill>
                  <a:schemeClr val="accent6"/>
                </a:solidFill>
              </a:rPr>
              <a:t>按约定的协议，把任何物品与互联网连接起来，进行信息交换和通讯</a:t>
            </a:r>
            <a:r>
              <a:rPr lang="zh-CN" altLang="en-US" sz="1800" dirty="0"/>
              <a:t>，以实现</a:t>
            </a:r>
            <a:r>
              <a:rPr lang="zh-CN" altLang="en-US" sz="1800" b="1" dirty="0">
                <a:solidFill>
                  <a:srgbClr val="008000"/>
                </a:solidFill>
              </a:rPr>
              <a:t>智能化识别、定位、跟踪、监控和管理</a:t>
            </a:r>
            <a:r>
              <a:rPr lang="zh-CN" altLang="en-US" sz="1800" dirty="0"/>
              <a:t>的一种网络（或系统）</a:t>
            </a:r>
          </a:p>
        </p:txBody>
      </p:sp>
      <p:sp>
        <p:nvSpPr>
          <p:cNvPr id="9" name="矩形 8"/>
          <p:cNvSpPr/>
          <p:nvPr/>
        </p:nvSpPr>
        <p:spPr>
          <a:xfrm>
            <a:off x="5029696" y="3717032"/>
            <a:ext cx="396044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0000"/>
              </a:lnSpc>
              <a:defRPr/>
            </a:pPr>
            <a:r>
              <a:rPr lang="zh-CN" altLang="en-US" sz="1800" dirty="0"/>
              <a:t>物联网的定义，将“检测与控制”、“传输与通信”、“计算机有机融合在一起”，是典型的</a:t>
            </a:r>
            <a:r>
              <a:rPr lang="en-US" altLang="zh-CN" sz="1800" dirty="0" err="1"/>
              <a:t>3C</a:t>
            </a:r>
            <a:r>
              <a:rPr lang="zh-CN" altLang="en-US" sz="1800" dirty="0"/>
              <a:t>融合新技术</a:t>
            </a:r>
            <a:r>
              <a:rPr lang="zh-CN" altLang="en-US" sz="1800" dirty="0" smtClean="0"/>
              <a:t>。</a:t>
            </a:r>
            <a:endParaRPr lang="en-US" altLang="zh-CN" sz="1800" dirty="0" smtClean="0"/>
          </a:p>
          <a:p>
            <a:pPr>
              <a:lnSpc>
                <a:spcPct val="100000"/>
              </a:lnSpc>
              <a:defRPr/>
            </a:pPr>
            <a:endParaRPr lang="en-US" altLang="zh-CN" sz="1800" dirty="0"/>
          </a:p>
          <a:p>
            <a:pPr>
              <a:lnSpc>
                <a:spcPct val="100000"/>
              </a:lnSpc>
              <a:defRPr/>
            </a:pPr>
            <a:r>
              <a:rPr lang="zh-CN" altLang="en-US" sz="1800" b="1" dirty="0">
                <a:solidFill>
                  <a:srgbClr val="FF0000"/>
                </a:solidFill>
                <a:latin typeface="华文行楷" pitchFamily="2" charset="-122"/>
                <a:ea typeface="华文行楷" pitchFamily="2" charset="-122"/>
              </a:rPr>
              <a:t>物</a:t>
            </a:r>
            <a:r>
              <a:rPr lang="zh-CN" altLang="en-US" sz="1800" b="1" dirty="0" smtClean="0">
                <a:solidFill>
                  <a:srgbClr val="FF0000"/>
                </a:solidFill>
                <a:latin typeface="华文行楷" pitchFamily="2" charset="-122"/>
                <a:ea typeface="华文行楷" pitchFamily="2" charset="-122"/>
              </a:rPr>
              <a:t>联网</a:t>
            </a:r>
            <a:r>
              <a:rPr lang="zh-CN" altLang="en-US" sz="1800" b="1" dirty="0" smtClean="0">
                <a:latin typeface="华文行楷" pitchFamily="2" charset="-122"/>
                <a:ea typeface="华文行楷" pitchFamily="2" charset="-122"/>
              </a:rPr>
              <a:t>实现</a:t>
            </a:r>
            <a:r>
              <a:rPr lang="en-US" altLang="zh-CN" sz="1800" b="1" dirty="0" smtClean="0">
                <a:latin typeface="华文行楷" pitchFamily="2" charset="-122"/>
                <a:ea typeface="华文行楷" pitchFamily="2" charset="-122"/>
              </a:rPr>
              <a:t> </a:t>
            </a:r>
            <a:r>
              <a:rPr lang="zh-CN" altLang="en-US" sz="1800" b="1" dirty="0">
                <a:latin typeface="华文行楷" pitchFamily="2" charset="-122"/>
                <a:ea typeface="华文行楷" pitchFamily="2" charset="-122"/>
              </a:rPr>
              <a:t>物理世界与信息网络的无缝连接。</a:t>
            </a:r>
            <a:endParaRPr lang="zh-CN" altLang="en-US" sz="1800" dirty="0">
              <a:solidFill>
                <a:srgbClr val="003366"/>
              </a:solidFill>
              <a:latin typeface="华文行楷" pitchFamily="2" charset="-122"/>
              <a:ea typeface="华文行楷" pitchFamily="2" charset="-122"/>
            </a:endParaRPr>
          </a:p>
        </p:txBody>
      </p:sp>
      <p:sp>
        <p:nvSpPr>
          <p:cNvPr id="11" name="右箭头 10"/>
          <p:cNvSpPr/>
          <p:nvPr/>
        </p:nvSpPr>
        <p:spPr bwMode="auto">
          <a:xfrm>
            <a:off x="3995936" y="3621021"/>
            <a:ext cx="936104" cy="960107"/>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灯片编号占位符 3"/>
          <p:cNvSpPr>
            <a:spLocks noGrp="1"/>
          </p:cNvSpPr>
          <p:nvPr>
            <p:ph type="sldNum" sz="quarter" idx="10"/>
          </p:nvPr>
        </p:nvSpPr>
        <p:spPr/>
        <p:txBody>
          <a:bodyPr/>
          <a:lstStyle/>
          <a:p>
            <a:pPr>
              <a:defRPr/>
            </a:pPr>
            <a:r>
              <a:rPr lang="zh-CN" altLang="en-US" smtClean="0">
                <a:solidFill>
                  <a:srgbClr val="008000"/>
                </a:solidFill>
              </a:rPr>
              <a:t>桂小林 </a:t>
            </a:r>
            <a:fld id="{2EDAC811-DB1B-4B56-B734-26E7A027D5C4}" type="slidenum">
              <a:rPr lang="en-US" altLang="zh-CN" smtClean="0"/>
              <a:pPr>
                <a:defRPr/>
              </a:pPr>
              <a:t>35</a:t>
            </a:fld>
            <a:endParaRPr lang="en-US" altLang="zh-CN" dirty="0"/>
          </a:p>
        </p:txBody>
      </p:sp>
    </p:spTree>
    <p:extLst>
      <p:ext uri="{BB962C8B-B14F-4D97-AF65-F5344CB8AC3E}">
        <p14:creationId xmlns:p14="http://schemas.microsoft.com/office/powerpoint/2010/main" val="406982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smtClean="0"/>
              <a:t>1.3 </a:t>
            </a:r>
            <a:r>
              <a:rPr lang="zh-CN" altLang="en-US" smtClean="0"/>
              <a:t>物联网的技术特征</a:t>
            </a:r>
          </a:p>
        </p:txBody>
      </p:sp>
      <p:sp>
        <p:nvSpPr>
          <p:cNvPr id="24579" name="内容占位符 2"/>
          <p:cNvSpPr>
            <a:spLocks noGrp="1"/>
          </p:cNvSpPr>
          <p:nvPr>
            <p:ph idx="1"/>
          </p:nvPr>
        </p:nvSpPr>
        <p:spPr/>
        <p:txBody>
          <a:bodyPr/>
          <a:lstStyle/>
          <a:p>
            <a:endParaRPr lang="zh-CN" altLang="en-US" smtClean="0"/>
          </a:p>
        </p:txBody>
      </p:sp>
      <p:pic>
        <p:nvPicPr>
          <p:cNvPr id="2458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871378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36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70CF38-6E7C-46E2-9CBC-9A05EB1506C7}" type="slidenum">
              <a:rPr lang="en-US" sz="1400" b="1">
                <a:solidFill>
                  <a:srgbClr val="FF3300"/>
                </a:solidFill>
                <a:effectLst>
                  <a:outerShdw blurRad="38100" dist="38100" dir="2700000" algn="tl">
                    <a:srgbClr val="C0C0C0"/>
                  </a:outerShdw>
                </a:effectLst>
              </a:rPr>
              <a:pPr algn="r">
                <a:defRPr/>
              </a:pPr>
              <a:t>37</a:t>
            </a:fld>
            <a:endParaRPr lang="en-US" sz="1400" b="1">
              <a:solidFill>
                <a:srgbClr val="FF3300"/>
              </a:solidFill>
              <a:effectLst>
                <a:outerShdw blurRad="38100" dist="38100" dir="2700000" algn="tl">
                  <a:srgbClr val="C0C0C0"/>
                </a:outerShdw>
              </a:effectLst>
            </a:endParaRPr>
          </a:p>
        </p:txBody>
      </p:sp>
      <p:sp>
        <p:nvSpPr>
          <p:cNvPr id="25603" name="Rectangle 2"/>
          <p:cNvSpPr>
            <a:spLocks noGrp="1" noChangeArrowheads="1"/>
          </p:cNvSpPr>
          <p:nvPr>
            <p:ph type="title"/>
          </p:nvPr>
        </p:nvSpPr>
        <p:spPr/>
        <p:txBody>
          <a:bodyPr/>
          <a:lstStyle/>
          <a:p>
            <a:r>
              <a:rPr lang="en-US" altLang="zh-CN" smtClean="0"/>
              <a:t>1.3 </a:t>
            </a:r>
            <a:r>
              <a:rPr lang="zh-CN" altLang="en-US" smtClean="0"/>
              <a:t>物联网的技术特征</a:t>
            </a:r>
            <a:endParaRPr lang="zh-CN" altLang="zh-CN" smtClean="0"/>
          </a:p>
        </p:txBody>
      </p:sp>
      <p:sp>
        <p:nvSpPr>
          <p:cNvPr id="23556" name="Rectangle 3"/>
          <p:cNvSpPr>
            <a:spLocks noGrp="1" noChangeArrowheads="1"/>
          </p:cNvSpPr>
          <p:nvPr>
            <p:ph type="body" idx="4294967295"/>
          </p:nvPr>
        </p:nvSpPr>
        <p:spPr>
          <a:noFill/>
        </p:spPr>
        <p:txBody>
          <a:bodyPr/>
          <a:lstStyle/>
          <a:p>
            <a:r>
              <a:rPr lang="en-US" altLang="zh-CN" smtClean="0">
                <a:solidFill>
                  <a:srgbClr val="FF0000"/>
                </a:solidFill>
              </a:rPr>
              <a:t>1</a:t>
            </a:r>
            <a:r>
              <a:rPr lang="zh-CN" altLang="en-US" smtClean="0">
                <a:solidFill>
                  <a:srgbClr val="FF0000"/>
                </a:solidFill>
              </a:rPr>
              <a:t>．全面感知</a:t>
            </a:r>
          </a:p>
          <a:p>
            <a:r>
              <a:rPr lang="zh-CN" altLang="en-US" smtClean="0"/>
              <a:t>“感知”是物联网的核心。</a:t>
            </a:r>
          </a:p>
        </p:txBody>
      </p:sp>
      <p:pic>
        <p:nvPicPr>
          <p:cNvPr id="25605" name="Picture 8" descr="https://ps.ssl.qhmsg.com/bdr/_240_/t0146f47b2e42ef5e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25" y="3357563"/>
            <a:ext cx="56419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https://p2.ssl.qhimgs1.com/bdr/_240_/t0152dfe2c896ddf0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857500"/>
            <a:ext cx="36925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https://p2.ssl.qhimgs1.com/bdr/_240_/t01f89edbcda9b466a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1214438"/>
            <a:ext cx="37782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p5.ssl.qhimgs1.com/bdr/_240_/t01880c03b1bbc7be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928688"/>
            <a:ext cx="32861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https://p1.ssl.qhimgs1.com/bdr/_240_/t016e0e977686ce0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143375"/>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https://p2.ssl.qhimgs1.com/bdr/_240_/t019613bf2a096fdb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785813"/>
            <a:ext cx="42862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https://ps.ssl.qhmsg.com/bdr/_240_/t0145cae5d82651e3f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3786188"/>
            <a:ext cx="3857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矩形 5"/>
          <p:cNvSpPr>
            <a:spLocks noChangeArrowheads="1"/>
          </p:cNvSpPr>
          <p:nvPr/>
        </p:nvSpPr>
        <p:spPr bwMode="auto">
          <a:xfrm>
            <a:off x="142875" y="428625"/>
            <a:ext cx="1878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Bef>
                <a:spcPct val="20000"/>
              </a:spcBef>
              <a:buBlip>
                <a:blip r:embed="rId6"/>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400">
                <a:solidFill>
                  <a:srgbClr val="FF0000"/>
                </a:solidFill>
                <a:latin typeface="Times New Roman" pitchFamily="18" charset="0"/>
                <a:ea typeface="宋体" pitchFamily="2" charset="-122"/>
              </a:rPr>
              <a:t>1</a:t>
            </a:r>
            <a:r>
              <a:rPr lang="zh-CN" altLang="en-US" sz="2400">
                <a:solidFill>
                  <a:srgbClr val="FF0000"/>
                </a:solidFill>
                <a:latin typeface="Times New Roman" pitchFamily="18" charset="0"/>
                <a:ea typeface="宋体" pitchFamily="2" charset="-122"/>
              </a:rPr>
              <a:t>．全面感知</a:t>
            </a: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5A53C5F-A166-4222-8292-0DE85E834E22}" type="slidenum">
              <a:rPr lang="en-US" sz="1400" b="1">
                <a:solidFill>
                  <a:srgbClr val="FF3300"/>
                </a:solidFill>
                <a:effectLst>
                  <a:outerShdw blurRad="38100" dist="38100" dir="2700000" algn="tl">
                    <a:srgbClr val="C0C0C0"/>
                  </a:outerShdw>
                </a:effectLst>
              </a:rPr>
              <a:pPr algn="r">
                <a:defRPr/>
              </a:pPr>
              <a:t>39</a:t>
            </a:fld>
            <a:endParaRPr lang="en-US" sz="1400" b="1">
              <a:solidFill>
                <a:srgbClr val="FF3300"/>
              </a:solidFill>
              <a:effectLst>
                <a:outerShdw blurRad="38100" dist="38100" dir="2700000" algn="tl">
                  <a:srgbClr val="C0C0C0"/>
                </a:outerShdw>
              </a:effectLst>
            </a:endParaRPr>
          </a:p>
        </p:txBody>
      </p:sp>
      <p:sp>
        <p:nvSpPr>
          <p:cNvPr id="27651" name="Rectangle 2"/>
          <p:cNvSpPr>
            <a:spLocks noGrp="1" noChangeArrowheads="1"/>
          </p:cNvSpPr>
          <p:nvPr>
            <p:ph type="title"/>
          </p:nvPr>
        </p:nvSpPr>
        <p:spPr>
          <a:xfrm>
            <a:off x="468313" y="333375"/>
            <a:ext cx="8382000" cy="892175"/>
          </a:xfrm>
        </p:spPr>
        <p:txBody>
          <a:bodyPr/>
          <a:lstStyle/>
          <a:p>
            <a:r>
              <a:rPr lang="en-US" altLang="zh-CN" smtClean="0">
                <a:solidFill>
                  <a:srgbClr val="FF0000"/>
                </a:solidFill>
              </a:rPr>
              <a:t>1</a:t>
            </a:r>
            <a:r>
              <a:rPr lang="zh-CN" altLang="en-US" smtClean="0">
                <a:solidFill>
                  <a:srgbClr val="FF0000"/>
                </a:solidFill>
              </a:rPr>
              <a:t>．全面感知</a:t>
            </a:r>
          </a:p>
        </p:txBody>
      </p:sp>
      <p:sp>
        <p:nvSpPr>
          <p:cNvPr id="58372" name="Rectangle 3"/>
          <p:cNvSpPr>
            <a:spLocks noGrp="1" noChangeArrowheads="1"/>
          </p:cNvSpPr>
          <p:nvPr>
            <p:ph type="body" idx="4294967295"/>
          </p:nvPr>
        </p:nvSpPr>
        <p:spPr>
          <a:xfrm>
            <a:off x="381000" y="1412875"/>
            <a:ext cx="3614738" cy="4987925"/>
          </a:xfrm>
          <a:noFill/>
        </p:spPr>
        <p:txBody>
          <a:bodyPr/>
          <a:lstStyle/>
          <a:p>
            <a:r>
              <a:rPr lang="zh-CN" altLang="en-US" smtClean="0"/>
              <a:t>感知是指对客观事物的信息直接获取并进行认知和理解的过程。 </a:t>
            </a:r>
          </a:p>
          <a:p>
            <a:r>
              <a:rPr lang="zh-CN" altLang="en-US" smtClean="0"/>
              <a:t>人们对于信息获取的需求促使其不断研发新的技术来获取感知信息，如</a:t>
            </a:r>
            <a:r>
              <a:rPr lang="zh-CN" altLang="en-US" smtClean="0">
                <a:solidFill>
                  <a:schemeClr val="accent2"/>
                </a:solidFill>
              </a:rPr>
              <a:t>传感器、</a:t>
            </a:r>
            <a:r>
              <a:rPr lang="en-US" altLang="zh-CN" smtClean="0">
                <a:solidFill>
                  <a:schemeClr val="accent2"/>
                </a:solidFill>
              </a:rPr>
              <a:t>RFID</a:t>
            </a:r>
            <a:r>
              <a:rPr lang="zh-CN" altLang="en-US" smtClean="0">
                <a:solidFill>
                  <a:schemeClr val="accent2"/>
                </a:solidFill>
              </a:rPr>
              <a:t>、定位技术</a:t>
            </a:r>
            <a:r>
              <a:rPr lang="zh-CN" altLang="en-US" smtClean="0"/>
              <a:t>等。 </a:t>
            </a:r>
          </a:p>
        </p:txBody>
      </p:sp>
      <p:pic>
        <p:nvPicPr>
          <p:cNvPr id="27653"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1916113"/>
            <a:ext cx="52705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000000"/>
                </a:solidFill>
                <a:latin typeface="Microsoft Yahei"/>
                <a:ea typeface="Microsoft Yahei"/>
                <a:sym typeface="Microsoft Yahei"/>
              </a:rPr>
              <a:t>下面哪些系统可以理解为物联网系统？</a:t>
            </a:r>
            <a:endParaRPr lang="zh-CN" altLang="en-US" sz="2600" b="1" dirty="0">
              <a:solidFill>
                <a:srgbClr val="000000"/>
              </a:solidFill>
              <a:latin typeface="Microsoft Yahei"/>
              <a:ea typeface="Microsoft Yahei"/>
              <a:sym typeface="Microsoft Yahei"/>
            </a:endParaRPr>
          </a:p>
        </p:txBody>
      </p:sp>
      <p:sp>
        <p:nvSpPr>
          <p:cNvPr id="6" name="TextBox 5"/>
          <p:cNvSpPr txBox="1"/>
          <p:nvPr>
            <p:custDataLst>
              <p:tags r:id="rId3"/>
            </p:custDataLst>
          </p:nvPr>
        </p:nvSpPr>
        <p:spPr>
          <a:xfrm>
            <a:off x="1828800" y="237288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上课考勤</a:t>
            </a:r>
            <a:r>
              <a:rPr lang="en-US" altLang="zh-CN" sz="2600" dirty="0" smtClean="0">
                <a:solidFill>
                  <a:srgbClr val="000000"/>
                </a:solidFill>
                <a:latin typeface="Microsoft Yahei"/>
                <a:ea typeface="Microsoft Yahei"/>
                <a:sym typeface="Microsoft Yahei"/>
              </a:rPr>
              <a:t>(</a:t>
            </a:r>
            <a:r>
              <a:rPr lang="zh-CN" altLang="en-US" sz="2600" dirty="0" smtClean="0">
                <a:solidFill>
                  <a:srgbClr val="000000"/>
                </a:solidFill>
                <a:latin typeface="Microsoft Yahei"/>
                <a:ea typeface="Microsoft Yahei"/>
                <a:sym typeface="Microsoft Yahei"/>
              </a:rPr>
              <a:t>刷一卡通</a:t>
            </a:r>
            <a:r>
              <a:rPr lang="en-US" altLang="zh-CN" sz="2600" dirty="0" smtClean="0">
                <a:solidFill>
                  <a:srgbClr val="000000"/>
                </a:solidFill>
                <a:latin typeface="Microsoft Yahei"/>
                <a:ea typeface="Microsoft Yahei"/>
                <a:sym typeface="Microsoft Yahei"/>
              </a:rPr>
              <a:t>?)</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23013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汽车进小区自动抬杠</a:t>
            </a:r>
            <a:r>
              <a:rPr lang="en-US" altLang="zh-CN" sz="2600" dirty="0" smtClean="0">
                <a:solidFill>
                  <a:srgbClr val="000000"/>
                </a:solidFill>
                <a:latin typeface="Microsoft Yahei"/>
                <a:ea typeface="Microsoft Yahei"/>
                <a:sym typeface="Microsoft Yahei"/>
              </a:rPr>
              <a:t>(</a:t>
            </a:r>
            <a:r>
              <a:rPr lang="zh-CN" altLang="en-US" sz="2600" dirty="0" smtClean="0">
                <a:solidFill>
                  <a:srgbClr val="000000"/>
                </a:solidFill>
                <a:latin typeface="Microsoft Yahei"/>
                <a:ea typeface="Microsoft Yahei"/>
                <a:sym typeface="Microsoft Yahei"/>
              </a:rPr>
              <a:t>刷车牌</a:t>
            </a:r>
            <a:r>
              <a:rPr lang="en-US" altLang="zh-CN" sz="2600" dirty="0" smtClean="0">
                <a:solidFill>
                  <a:srgbClr val="000000"/>
                </a:solidFill>
                <a:latin typeface="Microsoft Yahei"/>
                <a:ea typeface="Microsoft Yahei"/>
                <a:sym typeface="Microsoft Yahei"/>
              </a:rPr>
              <a:t>?)</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087383"/>
            <a:ext cx="6400800" cy="642939"/>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身份证</a:t>
            </a:r>
            <a:r>
              <a:rPr lang="zh-CN" altLang="en-US" sz="2600" dirty="0" smtClean="0">
                <a:solidFill>
                  <a:srgbClr val="000000"/>
                </a:solidFill>
                <a:latin typeface="Microsoft Yahei"/>
                <a:ea typeface="Microsoft Yahei"/>
                <a:sym typeface="Microsoft Yahei"/>
              </a:rPr>
              <a:t>进高铁站</a:t>
            </a:r>
            <a:r>
              <a:rPr lang="en-US" altLang="zh-CN" sz="2600" dirty="0" smtClean="0">
                <a:solidFill>
                  <a:srgbClr val="000000"/>
                </a:solidFill>
                <a:latin typeface="Microsoft Yahei"/>
                <a:ea typeface="Microsoft Yahei"/>
                <a:sym typeface="Microsoft Yahei"/>
              </a:rPr>
              <a:t>(</a:t>
            </a:r>
            <a:r>
              <a:rPr lang="zh-CN" altLang="en-US" sz="2600" dirty="0" smtClean="0">
                <a:solidFill>
                  <a:srgbClr val="000000"/>
                </a:solidFill>
                <a:latin typeface="Microsoft Yahei"/>
                <a:ea typeface="Microsoft Yahei"/>
                <a:sym typeface="Microsoft Yahei"/>
              </a:rPr>
              <a:t>刷脸</a:t>
            </a:r>
            <a:r>
              <a:rPr lang="en-US" altLang="zh-CN" sz="2600" dirty="0" smtClean="0">
                <a:solidFill>
                  <a:srgbClr val="000000"/>
                </a:solidFill>
                <a:latin typeface="Microsoft Yahei"/>
                <a:ea typeface="Microsoft Yahei"/>
                <a:sym typeface="Microsoft Yahei"/>
              </a:rPr>
              <a:t>/RFID)</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494463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购物扫码支付</a:t>
            </a:r>
            <a:r>
              <a:rPr lang="en-US" altLang="zh-CN" sz="2600" dirty="0" smtClean="0">
                <a:solidFill>
                  <a:srgbClr val="000000"/>
                </a:solidFill>
                <a:latin typeface="Microsoft Yahei"/>
                <a:ea typeface="Microsoft Yahei"/>
                <a:sym typeface="Microsoft Yahei"/>
              </a:rPr>
              <a:t>(</a:t>
            </a:r>
            <a:r>
              <a:rPr lang="zh-CN" altLang="en-US" sz="2600" dirty="0" smtClean="0">
                <a:solidFill>
                  <a:srgbClr val="000000"/>
                </a:solidFill>
                <a:latin typeface="Microsoft Yahei"/>
                <a:ea typeface="Microsoft Yahei"/>
                <a:sym typeface="Microsoft Yahei"/>
              </a:rPr>
              <a:t>二维码？）</a:t>
            </a:r>
            <a:endParaRPr lang="zh-CN" altLang="en-US" sz="2600" dirty="0">
              <a:solidFill>
                <a:srgbClr val="000000"/>
              </a:solidFill>
              <a:latin typeface="Microsoft Yahei"/>
              <a:ea typeface="Microsoft Yahei"/>
              <a:sym typeface="Microsoft Yahei"/>
            </a:endParaRPr>
          </a:p>
        </p:txBody>
      </p:sp>
      <p:sp>
        <p:nvSpPr>
          <p:cNvPr id="10" name="矩形 9"/>
          <p:cNvSpPr>
            <a:spLocks noChangeAspect="1"/>
          </p:cNvSpPr>
          <p:nvPr>
            <p:custDataLst>
              <p:tags r:id="rId7"/>
            </p:custDataLst>
          </p:nvPr>
        </p:nvSpPr>
        <p:spPr bwMode="auto">
          <a:xfrm>
            <a:off x="1114425" y="2437177"/>
            <a:ext cx="514350" cy="514351"/>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8"/>
            </p:custDataLst>
          </p:nvPr>
        </p:nvSpPr>
        <p:spPr bwMode="auto">
          <a:xfrm>
            <a:off x="1114425" y="3294426"/>
            <a:ext cx="514350" cy="514351"/>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9"/>
            </p:custDataLst>
          </p:nvPr>
        </p:nvSpPr>
        <p:spPr bwMode="auto">
          <a:xfrm>
            <a:off x="1114425" y="4151677"/>
            <a:ext cx="514350" cy="514351"/>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矩形 12"/>
          <p:cNvSpPr>
            <a:spLocks noChangeAspect="1"/>
          </p:cNvSpPr>
          <p:nvPr>
            <p:custDataLst>
              <p:tags r:id="rId10"/>
            </p:custDataLst>
          </p:nvPr>
        </p:nvSpPr>
        <p:spPr bwMode="auto">
          <a:xfrm>
            <a:off x="1114425" y="5008926"/>
            <a:ext cx="514350" cy="514351"/>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580188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4</a:t>
            </a:fld>
            <a:endParaRPr lang="en-US" altLang="zh-CN"/>
          </a:p>
        </p:txBody>
      </p:sp>
      <p:grpSp>
        <p:nvGrpSpPr>
          <p:cNvPr id="19" name="组合 18"/>
          <p:cNvGrpSpPr/>
          <p:nvPr>
            <p:custDataLst>
              <p:tags r:id="rId12"/>
            </p:custDataLst>
          </p:nvPr>
        </p:nvGrpSpPr>
        <p:grpSpPr>
          <a:xfrm>
            <a:off x="0" y="0"/>
            <a:ext cx="9144000" cy="635000"/>
            <a:chOff x="0" y="0"/>
            <a:chExt cx="9144000" cy="635000"/>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Microsoft Yahei"/>
                  <a:ea typeface="Microsoft Yahei"/>
                  <a:sym typeface="Microsoft Yahei"/>
                </a:rPr>
                <a:t>多选题</a:t>
              </a:r>
              <a:endParaRPr lang="zh-CN" altLang="en-US" sz="2600" dirty="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2</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3" name="图片 2"/>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80578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384965E9-9624-4145-AC9F-6900A604045D}" type="slidenum">
              <a:rPr lang="en-US" sz="1400" b="1">
                <a:solidFill>
                  <a:srgbClr val="FF3300"/>
                </a:solidFill>
                <a:effectLst>
                  <a:outerShdw blurRad="38100" dist="38100" dir="2700000" algn="tl">
                    <a:srgbClr val="C0C0C0"/>
                  </a:outerShdw>
                </a:effectLst>
              </a:rPr>
              <a:pPr algn="r">
                <a:defRPr/>
              </a:pPr>
              <a:t>40</a:t>
            </a:fld>
            <a:endParaRPr lang="en-US" sz="1400" b="1">
              <a:solidFill>
                <a:srgbClr val="FF3300"/>
              </a:solidFill>
              <a:effectLst>
                <a:outerShdw blurRad="38100" dist="38100" dir="2700000" algn="tl">
                  <a:srgbClr val="C0C0C0"/>
                </a:outerShdw>
              </a:effectLst>
            </a:endParaRPr>
          </a:p>
        </p:txBody>
      </p:sp>
      <p:sp>
        <p:nvSpPr>
          <p:cNvPr id="28675" name="Rectangle 2"/>
          <p:cNvSpPr>
            <a:spLocks noGrp="1" noChangeArrowheads="1"/>
          </p:cNvSpPr>
          <p:nvPr>
            <p:ph type="title"/>
          </p:nvPr>
        </p:nvSpPr>
        <p:spPr/>
        <p:txBody>
          <a:bodyPr/>
          <a:lstStyle/>
          <a:p>
            <a:endParaRPr lang="zh-CN" altLang="zh-CN" smtClean="0"/>
          </a:p>
        </p:txBody>
      </p:sp>
      <p:sp>
        <p:nvSpPr>
          <p:cNvPr id="68612" name="Rectangle 3"/>
          <p:cNvSpPr>
            <a:spLocks noGrp="1" noChangeArrowheads="1"/>
          </p:cNvSpPr>
          <p:nvPr>
            <p:ph type="body" idx="4294967295"/>
          </p:nvPr>
        </p:nvSpPr>
        <p:spPr/>
        <p:txBody>
          <a:bodyPr/>
          <a:lstStyle/>
          <a:p>
            <a:endParaRPr lang="zh-CN" altLang="zh-CN" smtClean="0"/>
          </a:p>
        </p:txBody>
      </p:sp>
      <p:pic>
        <p:nvPicPr>
          <p:cNvPr id="286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20713"/>
            <a:ext cx="734377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86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871AB21-1E9F-4125-B833-07E12691FF73}" type="slidenum">
              <a:rPr lang="en-US" sz="1400" b="1">
                <a:solidFill>
                  <a:srgbClr val="FF3300"/>
                </a:solidFill>
                <a:effectLst>
                  <a:outerShdw blurRad="38100" dist="38100" dir="2700000" algn="tl">
                    <a:srgbClr val="C0C0C0"/>
                  </a:outerShdw>
                </a:effectLst>
              </a:rPr>
              <a:pPr algn="r">
                <a:defRPr/>
              </a:pPr>
              <a:t>41</a:t>
            </a:fld>
            <a:endParaRPr lang="en-US" sz="1400" b="1">
              <a:solidFill>
                <a:srgbClr val="FF3300"/>
              </a:solidFill>
              <a:effectLst>
                <a:outerShdw blurRad="38100" dist="38100" dir="2700000" algn="tl">
                  <a:srgbClr val="C0C0C0"/>
                </a:outerShdw>
              </a:effectLst>
            </a:endParaRPr>
          </a:p>
        </p:txBody>
      </p:sp>
      <p:sp>
        <p:nvSpPr>
          <p:cNvPr id="29699" name="Rectangle 2"/>
          <p:cNvSpPr>
            <a:spLocks noGrp="1" noChangeArrowheads="1"/>
          </p:cNvSpPr>
          <p:nvPr>
            <p:ph type="title"/>
          </p:nvPr>
        </p:nvSpPr>
        <p:spPr/>
        <p:txBody>
          <a:bodyPr/>
          <a:lstStyle/>
          <a:p>
            <a:r>
              <a:rPr lang="en-US" altLang="zh-CN" smtClean="0"/>
              <a:t>1.3 </a:t>
            </a:r>
            <a:r>
              <a:rPr lang="zh-CN" altLang="en-US" smtClean="0"/>
              <a:t>物联网的技术特征</a:t>
            </a:r>
            <a:endParaRPr lang="zh-CN" altLang="zh-CN" smtClean="0"/>
          </a:p>
        </p:txBody>
      </p:sp>
      <p:sp>
        <p:nvSpPr>
          <p:cNvPr id="24580" name="Rectangle 3"/>
          <p:cNvSpPr>
            <a:spLocks noGrp="1" noChangeArrowheads="1"/>
          </p:cNvSpPr>
          <p:nvPr>
            <p:ph type="body" idx="4294967295"/>
          </p:nvPr>
        </p:nvSpPr>
        <p:spPr>
          <a:xfrm>
            <a:off x="381000" y="1412875"/>
            <a:ext cx="3690938" cy="4987925"/>
          </a:xfrm>
          <a:noFill/>
        </p:spPr>
        <p:txBody>
          <a:bodyPr/>
          <a:lstStyle/>
          <a:p>
            <a:r>
              <a:rPr lang="en-US" altLang="zh-CN" sz="2000" smtClean="0">
                <a:solidFill>
                  <a:srgbClr val="FF0000"/>
                </a:solidFill>
              </a:rPr>
              <a:t>2</a:t>
            </a:r>
            <a:r>
              <a:rPr lang="zh-CN" altLang="en-US" sz="2000" smtClean="0">
                <a:solidFill>
                  <a:srgbClr val="FF0000"/>
                </a:solidFill>
              </a:rPr>
              <a:t>．可靠传递</a:t>
            </a:r>
          </a:p>
          <a:p>
            <a:r>
              <a:rPr lang="zh-CN" altLang="en-US" sz="2000" smtClean="0"/>
              <a:t>数据传递的稳定性和可靠性是保证物</a:t>
            </a:r>
            <a:r>
              <a:rPr lang="en-US" altLang="zh-CN" sz="2000" smtClean="0"/>
              <a:t>-</a:t>
            </a:r>
            <a:r>
              <a:rPr lang="zh-CN" altLang="en-US" sz="2000" smtClean="0"/>
              <a:t>物相连的关键。为了实现物与物之间信息交互，就必须约定统一的通信协议。</a:t>
            </a:r>
            <a:endParaRPr lang="en-US" altLang="zh-CN" sz="2000" smtClean="0"/>
          </a:p>
          <a:p>
            <a:r>
              <a:rPr lang="zh-CN" altLang="en-US" sz="2000" smtClean="0"/>
              <a:t>由于物联网是一个异构网络，不同的实体间协议规范可能存在差异，需要通过相应的软、硬件进行转换，保证物品之间信息的实时、准确传递。</a:t>
            </a:r>
          </a:p>
        </p:txBody>
      </p:sp>
      <p:pic>
        <p:nvPicPr>
          <p:cNvPr id="29701"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43063"/>
            <a:ext cx="4143375"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69E5739-EF8C-4C57-A404-36B47520F367}" type="slidenum">
              <a:rPr lang="en-US" sz="1400" b="1">
                <a:solidFill>
                  <a:srgbClr val="FF3300"/>
                </a:solidFill>
                <a:effectLst>
                  <a:outerShdw blurRad="38100" dist="38100" dir="2700000" algn="tl">
                    <a:srgbClr val="C0C0C0"/>
                  </a:outerShdw>
                </a:effectLst>
              </a:rPr>
              <a:pPr algn="r">
                <a:defRPr/>
              </a:pPr>
              <a:t>42</a:t>
            </a:fld>
            <a:endParaRPr lang="en-US" sz="1400" b="1">
              <a:solidFill>
                <a:srgbClr val="FF3300"/>
              </a:solidFill>
              <a:effectLst>
                <a:outerShdw blurRad="38100" dist="38100" dir="2700000" algn="tl">
                  <a:srgbClr val="C0C0C0"/>
                </a:outerShdw>
              </a:effectLst>
            </a:endParaRPr>
          </a:p>
        </p:txBody>
      </p:sp>
      <p:sp>
        <p:nvSpPr>
          <p:cNvPr id="30723" name="Rectangle 2"/>
          <p:cNvSpPr>
            <a:spLocks noGrp="1" noChangeArrowheads="1"/>
          </p:cNvSpPr>
          <p:nvPr>
            <p:ph type="title"/>
          </p:nvPr>
        </p:nvSpPr>
        <p:spPr/>
        <p:txBody>
          <a:bodyPr/>
          <a:lstStyle/>
          <a:p>
            <a:r>
              <a:rPr lang="en-US" altLang="zh-CN" smtClean="0">
                <a:effectLst>
                  <a:outerShdw blurRad="38100" dist="38100" dir="2700000" algn="tl">
                    <a:srgbClr val="000000">
                      <a:alpha val="43137"/>
                    </a:srgbClr>
                  </a:outerShdw>
                </a:effectLst>
              </a:rPr>
              <a:t>1.3 </a:t>
            </a:r>
            <a:r>
              <a:rPr lang="zh-CN" altLang="en-US" smtClean="0">
                <a:effectLst>
                  <a:outerShdw blurRad="38100" dist="38100" dir="2700000" algn="tl">
                    <a:srgbClr val="000000">
                      <a:alpha val="43137"/>
                    </a:srgbClr>
                  </a:outerShdw>
                </a:effectLst>
              </a:rPr>
              <a:t>物联网的技术特征</a:t>
            </a:r>
            <a:endParaRPr lang="zh-CN" altLang="zh-CN" smtClean="0">
              <a:effectLst>
                <a:outerShdw blurRad="38100" dist="38100" dir="2700000" algn="tl">
                  <a:srgbClr val="000000">
                    <a:alpha val="43137"/>
                  </a:srgbClr>
                </a:outerShdw>
              </a:effectLst>
            </a:endParaRPr>
          </a:p>
        </p:txBody>
      </p:sp>
      <p:sp>
        <p:nvSpPr>
          <p:cNvPr id="25604" name="Rectangle 3"/>
          <p:cNvSpPr>
            <a:spLocks noGrp="1" noChangeArrowheads="1"/>
          </p:cNvSpPr>
          <p:nvPr>
            <p:ph type="body" idx="4294967295"/>
          </p:nvPr>
        </p:nvSpPr>
        <p:spPr>
          <a:xfrm>
            <a:off x="428625" y="1214438"/>
            <a:ext cx="8358188" cy="5130800"/>
          </a:xfrm>
          <a:noFill/>
        </p:spPr>
        <p:txBody>
          <a:bodyPr/>
          <a:lstStyle/>
          <a:p>
            <a:r>
              <a:rPr lang="en-US" altLang="zh-CN" sz="2000" smtClean="0">
                <a:solidFill>
                  <a:srgbClr val="FF0000"/>
                </a:solidFill>
              </a:rPr>
              <a:t>3</a:t>
            </a:r>
            <a:r>
              <a:rPr lang="zh-CN" altLang="en-US" sz="2000" smtClean="0">
                <a:solidFill>
                  <a:srgbClr val="FF0000"/>
                </a:solidFill>
              </a:rPr>
              <a:t>．智能处理</a:t>
            </a:r>
          </a:p>
          <a:p>
            <a:r>
              <a:rPr lang="zh-CN" altLang="en-US" sz="2000" smtClean="0"/>
              <a:t>物联网的目的是实现对各种物品（包括人）进行智能化识别、定位、跟踪、监控和管理等功能。需要通过</a:t>
            </a:r>
            <a:r>
              <a:rPr lang="zh-CN" altLang="en-US" sz="2000" smtClean="0">
                <a:solidFill>
                  <a:srgbClr val="FF0000"/>
                </a:solidFill>
              </a:rPr>
              <a:t>云计算、人工智能等智能计算技术</a:t>
            </a:r>
            <a:r>
              <a:rPr lang="zh-CN" altLang="en-US" sz="2000" smtClean="0"/>
              <a:t>，对海量数据进行</a:t>
            </a:r>
            <a:r>
              <a:rPr lang="zh-CN" altLang="en-US" sz="2000" b="1" smtClean="0">
                <a:solidFill>
                  <a:srgbClr val="002060"/>
                </a:solidFill>
              </a:rPr>
              <a:t>存储、分析和处理</a:t>
            </a:r>
            <a:r>
              <a:rPr lang="zh-CN" altLang="en-US" sz="2000" smtClean="0"/>
              <a:t>，针对不同的应用需求，对物品实施智能化的控制。</a:t>
            </a:r>
          </a:p>
        </p:txBody>
      </p:sp>
      <p:pic>
        <p:nvPicPr>
          <p:cNvPr id="30725" name="Picture 2" descr="https://p0.ssl.qhimgs1.com/bdr/_240_/t01a7b1eb6a24d20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286125"/>
            <a:ext cx="383063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http://www.raincent.com/uploadfile/2016/0509/20160509105757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3000375"/>
            <a:ext cx="50768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95B52432-98F7-403C-976D-57FCBC9E2BFD}" type="slidenum">
              <a:rPr lang="en-US" sz="1400" b="1">
                <a:solidFill>
                  <a:srgbClr val="FF3300"/>
                </a:solidFill>
                <a:effectLst>
                  <a:outerShdw blurRad="38100" dist="38100" dir="2700000" algn="tl">
                    <a:srgbClr val="C0C0C0"/>
                  </a:outerShdw>
                </a:effectLst>
              </a:rPr>
              <a:pPr algn="r">
                <a:defRPr/>
              </a:pPr>
              <a:t>43</a:t>
            </a:fld>
            <a:endParaRPr lang="en-US" sz="1400" b="1">
              <a:solidFill>
                <a:srgbClr val="FF3300"/>
              </a:solidFill>
              <a:effectLst>
                <a:outerShdw blurRad="38100" dist="38100" dir="2700000" algn="tl">
                  <a:srgbClr val="C0C0C0"/>
                </a:outerShdw>
              </a:effectLst>
            </a:endParaRPr>
          </a:p>
        </p:txBody>
      </p:sp>
      <p:sp>
        <p:nvSpPr>
          <p:cNvPr id="27651" name="Rectangle 2"/>
          <p:cNvSpPr>
            <a:spLocks noGrp="1" noChangeArrowheads="1"/>
          </p:cNvSpPr>
          <p:nvPr>
            <p:ph type="title" idx="4294967295"/>
          </p:nvPr>
        </p:nvSpPr>
        <p:spPr/>
        <p:txBody>
          <a:bodyPr/>
          <a:lstStyle/>
          <a:p>
            <a:r>
              <a:rPr lang="zh-CN" altLang="en-US" dirty="0" smtClean="0">
                <a:effectLst>
                  <a:outerShdw blurRad="38100" dist="38100" dir="2700000" algn="tl">
                    <a:srgbClr val="000000">
                      <a:alpha val="43137"/>
                    </a:srgbClr>
                  </a:outerShdw>
                </a:effectLst>
              </a:rPr>
              <a:t>云计算技术</a:t>
            </a:r>
          </a:p>
        </p:txBody>
      </p:sp>
      <p:sp>
        <p:nvSpPr>
          <p:cNvPr id="71684" name="Rectangle 3"/>
          <p:cNvSpPr>
            <a:spLocks noGrp="1" noChangeArrowheads="1"/>
          </p:cNvSpPr>
          <p:nvPr>
            <p:ph type="body" idx="4294967295"/>
          </p:nvPr>
        </p:nvSpPr>
        <p:spPr>
          <a:noFill/>
        </p:spPr>
        <p:txBody>
          <a:bodyPr/>
          <a:lstStyle/>
          <a:p>
            <a:r>
              <a:rPr lang="zh-CN" altLang="en-US" smtClean="0"/>
              <a:t>物联网聚集海量数据</a:t>
            </a:r>
          </a:p>
          <a:p>
            <a:r>
              <a:rPr lang="zh-CN" altLang="en-US" smtClean="0"/>
              <a:t>海量数据需要有效组织、管理、存储</a:t>
            </a:r>
          </a:p>
          <a:p>
            <a:r>
              <a:rPr lang="zh-CN" altLang="en-US" smtClean="0"/>
              <a:t>高效数据处理时物联网的核心</a:t>
            </a:r>
          </a:p>
          <a:p>
            <a:r>
              <a:rPr lang="zh-CN" altLang="en-US" smtClean="0"/>
              <a:t>需要运用的云计算技术处理海量数据</a:t>
            </a:r>
          </a:p>
          <a:p>
            <a:pPr lvl="1"/>
            <a:r>
              <a:rPr lang="zh-CN" altLang="en-US" smtClean="0"/>
              <a:t>虚拟化</a:t>
            </a:r>
          </a:p>
          <a:p>
            <a:pPr lvl="1"/>
            <a:r>
              <a:rPr lang="en-US" altLang="zh-CN" smtClean="0"/>
              <a:t>Map-reduce</a:t>
            </a:r>
          </a:p>
          <a:p>
            <a:pPr lvl="1"/>
            <a:r>
              <a:rPr lang="zh-CN" altLang="en-US" smtClean="0"/>
              <a:t>。。。。</a:t>
            </a:r>
          </a:p>
          <a:p>
            <a:endParaRPr lang="zh-CN" altLang="en-US" smtClean="0"/>
          </a:p>
        </p:txBody>
      </p:sp>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43</a:t>
            </a:fld>
            <a:endParaRPr lang="en-US" altLang="zh-CN"/>
          </a:p>
        </p:txBody>
      </p:sp>
    </p:spTree>
    <p:extLst>
      <p:ext uri="{BB962C8B-B14F-4D97-AF65-F5344CB8AC3E}">
        <p14:creationId xmlns:p14="http://schemas.microsoft.com/office/powerpoint/2010/main" val="1577863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8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8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B2C15E13-0389-4D57-A8C8-7E2DFFD71470}" type="slidenum">
              <a:rPr lang="en-US" sz="1400" b="1">
                <a:solidFill>
                  <a:srgbClr val="FF3300"/>
                </a:solidFill>
                <a:effectLst>
                  <a:outerShdw blurRad="38100" dist="38100" dir="2700000" algn="tl">
                    <a:srgbClr val="C0C0C0"/>
                  </a:outerShdw>
                </a:effectLst>
              </a:rPr>
              <a:pPr algn="r">
                <a:defRPr/>
              </a:pPr>
              <a:t>44</a:t>
            </a:fld>
            <a:endParaRPr lang="en-US" sz="1400" b="1">
              <a:solidFill>
                <a:srgbClr val="FF3300"/>
              </a:solidFill>
              <a:effectLst>
                <a:outerShdw blurRad="38100" dist="38100" dir="2700000" algn="tl">
                  <a:srgbClr val="C0C0C0"/>
                </a:outerShdw>
              </a:effectLst>
            </a:endParaRPr>
          </a:p>
        </p:txBody>
      </p:sp>
      <p:sp>
        <p:nvSpPr>
          <p:cNvPr id="28675" name="标题 4"/>
          <p:cNvSpPr>
            <a:spLocks noGrp="1"/>
          </p:cNvSpPr>
          <p:nvPr>
            <p:ph type="title" idx="4294967295"/>
          </p:nvPr>
        </p:nvSpPr>
        <p:spPr/>
        <p:txBody>
          <a:bodyPr/>
          <a:lstStyle/>
          <a:p>
            <a:r>
              <a:rPr lang="zh-CN" altLang="en-US" sz="2800" smtClean="0">
                <a:effectLst>
                  <a:outerShdw blurRad="38100" dist="38100" dir="2700000" algn="tl">
                    <a:srgbClr val="000000">
                      <a:alpha val="43137"/>
                    </a:srgbClr>
                  </a:outerShdw>
                </a:effectLst>
              </a:rPr>
              <a:t>云计算</a:t>
            </a:r>
            <a:r>
              <a:rPr lang="en-US" altLang="zh-CN" sz="2800" smtClean="0">
                <a:effectLst>
                  <a:outerShdw blurRad="38100" dist="38100" dir="2700000" algn="tl">
                    <a:srgbClr val="000000">
                      <a:alpha val="43137"/>
                    </a:srgbClr>
                  </a:outerShdw>
                </a:effectLst>
              </a:rPr>
              <a:t>--</a:t>
            </a:r>
            <a:r>
              <a:rPr lang="zh-CN" altLang="en-US" sz="2800" smtClean="0">
                <a:effectLst>
                  <a:outerShdw blurRad="38100" dist="38100" dir="2700000" algn="tl">
                    <a:srgbClr val="000000">
                      <a:alpha val="43137"/>
                    </a:srgbClr>
                  </a:outerShdw>
                </a:effectLst>
              </a:rPr>
              <a:t>低成本的海量信息处理技术</a:t>
            </a:r>
          </a:p>
        </p:txBody>
      </p:sp>
      <p:pic>
        <p:nvPicPr>
          <p:cNvPr id="28676" name="Picture 16" descr="MCj043259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14563"/>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18"/>
          <p:cNvSpPr txBox="1">
            <a:spLocks noChangeArrowheads="1"/>
          </p:cNvSpPr>
          <p:nvPr/>
        </p:nvSpPr>
        <p:spPr bwMode="auto">
          <a:xfrm>
            <a:off x="1857375" y="2714625"/>
            <a:ext cx="984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r>
              <a:rPr lang="zh-CN" altLang="en-US" sz="1800" b="1">
                <a:latin typeface="Arial" pitchFamily="34" charset="0"/>
                <a:ea typeface="宋体" pitchFamily="2" charset="-122"/>
              </a:rPr>
              <a:t>云计算资源池</a:t>
            </a:r>
            <a:endParaRPr lang="en-US" altLang="zh-CN" sz="1800" b="1">
              <a:latin typeface="Arial" pitchFamily="34" charset="0"/>
              <a:ea typeface="宋体" pitchFamily="2" charset="-122"/>
            </a:endParaRPr>
          </a:p>
        </p:txBody>
      </p:sp>
      <p:grpSp>
        <p:nvGrpSpPr>
          <p:cNvPr id="28678" name="Group 6"/>
          <p:cNvGrpSpPr>
            <a:grpSpLocks/>
          </p:cNvGrpSpPr>
          <p:nvPr/>
        </p:nvGrpSpPr>
        <p:grpSpPr bwMode="auto">
          <a:xfrm>
            <a:off x="958850" y="4357688"/>
            <a:ext cx="1295400" cy="720725"/>
            <a:chOff x="0" y="0"/>
            <a:chExt cx="1968500" cy="990600"/>
          </a:xfrm>
        </p:grpSpPr>
        <p:sp>
          <p:nvSpPr>
            <p:cNvPr id="28776" name="AutoShape 2"/>
            <p:cNvSpPr>
              <a:spLocks noChangeArrowheads="1"/>
            </p:cNvSpPr>
            <p:nvPr/>
          </p:nvSpPr>
          <p:spPr bwMode="auto">
            <a:xfrm>
              <a:off x="0" y="0"/>
              <a:ext cx="1968500" cy="990600"/>
            </a:xfrm>
            <a:prstGeom prst="roundRect">
              <a:avLst>
                <a:gd name="adj" fmla="val 16667"/>
              </a:avLst>
            </a:prstGeom>
            <a:solidFill>
              <a:schemeClr val="accent1"/>
            </a:solidFill>
            <a:ln w="19050">
              <a:solidFill>
                <a:schemeClr val="tx2"/>
              </a:solidFill>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sp>
          <p:nvSpPr>
            <p:cNvPr id="80904" name="AutoShape 52"/>
            <p:cNvSpPr>
              <a:spLocks noChangeArrowheads="1"/>
            </p:cNvSpPr>
            <p:nvPr/>
          </p:nvSpPr>
          <p:spPr bwMode="auto">
            <a:xfrm>
              <a:off x="1153116" y="113461"/>
              <a:ext cx="615157" cy="763678"/>
            </a:xfrm>
            <a:prstGeom prst="can">
              <a:avLst>
                <a:gd name="adj" fmla="val 31007"/>
              </a:avLst>
            </a:prstGeom>
            <a:gradFill rotWithShape="1">
              <a:gsLst>
                <a:gs pos="0">
                  <a:schemeClr val="tx2"/>
                </a:gs>
                <a:gs pos="50000">
                  <a:srgbClr val="000000"/>
                </a:gs>
                <a:gs pos="100000">
                  <a:schemeClr val="tx2"/>
                </a:gs>
              </a:gsLst>
              <a:lin ang="0" scaled="1"/>
            </a:gradFill>
            <a:ln w="9525" cmpd="sng">
              <a:solidFill>
                <a:schemeClr val="tx2"/>
              </a:solidFill>
              <a:round/>
              <a:headEnd/>
              <a:tailEnd/>
            </a:ln>
          </p:spPr>
          <p:txBody>
            <a:bodyPr wrap="none" lIns="0" tIns="0" rIns="0" bIns="0" anchor="ctr"/>
            <a:lstStyle/>
            <a:p>
              <a:pPr algn="ctr">
                <a:defRPr/>
              </a:pPr>
              <a:endParaRPr lang="zh-CN" altLang="en-US" sz="1800">
                <a:latin typeface="Arial" pitchFamily="34" charset="0"/>
              </a:endParaRPr>
            </a:p>
          </p:txBody>
        </p:sp>
        <p:sp>
          <p:nvSpPr>
            <p:cNvPr id="80905" name="AutoShape 53"/>
            <p:cNvSpPr>
              <a:spLocks noChangeArrowheads="1"/>
            </p:cNvSpPr>
            <p:nvPr/>
          </p:nvSpPr>
          <p:spPr bwMode="auto">
            <a:xfrm>
              <a:off x="202640" y="113461"/>
              <a:ext cx="612744" cy="763678"/>
            </a:xfrm>
            <a:prstGeom prst="can">
              <a:avLst>
                <a:gd name="adj" fmla="val 31008"/>
              </a:avLst>
            </a:prstGeom>
            <a:gradFill rotWithShape="1">
              <a:gsLst>
                <a:gs pos="0">
                  <a:schemeClr val="tx2"/>
                </a:gs>
                <a:gs pos="50000">
                  <a:srgbClr val="000000"/>
                </a:gs>
                <a:gs pos="100000">
                  <a:schemeClr val="tx2"/>
                </a:gs>
              </a:gsLst>
              <a:lin ang="0" scaled="1"/>
            </a:gradFill>
            <a:ln w="9525" cmpd="sng">
              <a:solidFill>
                <a:schemeClr val="tx2"/>
              </a:solidFill>
              <a:round/>
              <a:headEnd/>
              <a:tailEnd/>
            </a:ln>
          </p:spPr>
          <p:txBody>
            <a:bodyPr wrap="none" lIns="0" tIns="0" rIns="0" bIns="0" anchor="ctr"/>
            <a:lstStyle/>
            <a:p>
              <a:pPr algn="ctr">
                <a:defRPr/>
              </a:pPr>
              <a:endParaRPr lang="zh-CN" altLang="en-US" sz="1800">
                <a:latin typeface="Arial" pitchFamily="34" charset="0"/>
              </a:endParaRPr>
            </a:p>
          </p:txBody>
        </p:sp>
        <p:sp>
          <p:nvSpPr>
            <p:cNvPr id="28779" name="Line 54"/>
            <p:cNvSpPr>
              <a:spLocks noChangeShapeType="1"/>
            </p:cNvSpPr>
            <p:nvPr/>
          </p:nvSpPr>
          <p:spPr bwMode="auto">
            <a:xfrm>
              <a:off x="989013" y="104775"/>
              <a:ext cx="0" cy="779462"/>
            </a:xfrm>
            <a:prstGeom prst="line">
              <a:avLst/>
            </a:prstGeom>
            <a:noFill/>
            <a:ln w="19050" cap="rnd">
              <a:solidFill>
                <a:schemeClr val="tx2"/>
              </a:solidFill>
              <a:prstDash val="sysDot"/>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p>
          </p:txBody>
        </p:sp>
      </p:grpSp>
      <p:sp>
        <p:nvSpPr>
          <p:cNvPr id="80907" name="Text Box 56"/>
          <p:cNvSpPr txBox="1">
            <a:spLocks noChangeArrowheads="1"/>
          </p:cNvSpPr>
          <p:nvPr/>
        </p:nvSpPr>
        <p:spPr bwMode="auto">
          <a:xfrm>
            <a:off x="673100" y="5143500"/>
            <a:ext cx="2041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r>
              <a:rPr lang="zh-CN" altLang="en-US" sz="1400" b="1">
                <a:latin typeface="Arial" pitchFamily="34" charset="0"/>
                <a:ea typeface="宋体" pitchFamily="2" charset="-122"/>
              </a:rPr>
              <a:t>存储能力</a:t>
            </a:r>
            <a:endParaRPr lang="en-US" altLang="zh-CN" sz="1400" b="1">
              <a:latin typeface="Arial" pitchFamily="34" charset="0"/>
              <a:ea typeface="宋体" pitchFamily="2" charset="-122"/>
            </a:endParaRPr>
          </a:p>
        </p:txBody>
      </p:sp>
      <p:grpSp>
        <p:nvGrpSpPr>
          <p:cNvPr id="28680" name="Group 12"/>
          <p:cNvGrpSpPr>
            <a:grpSpLocks/>
          </p:cNvGrpSpPr>
          <p:nvPr/>
        </p:nvGrpSpPr>
        <p:grpSpPr bwMode="auto">
          <a:xfrm>
            <a:off x="2530475" y="4357688"/>
            <a:ext cx="1295400" cy="720725"/>
            <a:chOff x="0" y="0"/>
            <a:chExt cx="1968500" cy="990600"/>
          </a:xfrm>
        </p:grpSpPr>
        <p:sp>
          <p:nvSpPr>
            <p:cNvPr id="28774" name="AutoShape 58"/>
            <p:cNvSpPr>
              <a:spLocks noChangeArrowheads="1"/>
            </p:cNvSpPr>
            <p:nvPr/>
          </p:nvSpPr>
          <p:spPr bwMode="auto">
            <a:xfrm>
              <a:off x="0" y="0"/>
              <a:ext cx="1968500" cy="990600"/>
            </a:xfrm>
            <a:prstGeom prst="roundRect">
              <a:avLst>
                <a:gd name="adj" fmla="val 16667"/>
              </a:avLst>
            </a:prstGeom>
            <a:solidFill>
              <a:schemeClr val="accent1"/>
            </a:solidFill>
            <a:ln w="19050">
              <a:solidFill>
                <a:schemeClr val="tx2"/>
              </a:solidFill>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pic>
          <p:nvPicPr>
            <p:cNvPr id="28775" name="Picture 59" descr="MCj043482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94" y="3652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1" name="Text Box 63"/>
          <p:cNvSpPr txBox="1">
            <a:spLocks noChangeArrowheads="1"/>
          </p:cNvSpPr>
          <p:nvPr/>
        </p:nvSpPr>
        <p:spPr bwMode="auto">
          <a:xfrm>
            <a:off x="2101850" y="5143500"/>
            <a:ext cx="2041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r>
              <a:rPr lang="zh-CN" altLang="en-US" sz="1400" b="1">
                <a:latin typeface="Arial" pitchFamily="34" charset="0"/>
                <a:ea typeface="宋体" pitchFamily="2" charset="-122"/>
              </a:rPr>
              <a:t>统一监控管理</a:t>
            </a:r>
            <a:endParaRPr lang="en-US" altLang="zh-CN" sz="1400" b="1">
              <a:latin typeface="Arial" pitchFamily="34" charset="0"/>
              <a:ea typeface="宋体" pitchFamily="2" charset="-122"/>
            </a:endParaRPr>
          </a:p>
        </p:txBody>
      </p:sp>
      <p:sp>
        <p:nvSpPr>
          <p:cNvPr id="28682" name="AutoShape 95"/>
          <p:cNvSpPr>
            <a:spLocks noChangeArrowheads="1"/>
          </p:cNvSpPr>
          <p:nvPr/>
        </p:nvSpPr>
        <p:spPr bwMode="auto">
          <a:xfrm>
            <a:off x="1530350" y="3357563"/>
            <a:ext cx="1474788" cy="731837"/>
          </a:xfrm>
          <a:prstGeom prst="roundRect">
            <a:avLst>
              <a:gd name="adj" fmla="val 16667"/>
            </a:avLst>
          </a:prstGeom>
          <a:solidFill>
            <a:schemeClr val="accent1"/>
          </a:solidFill>
          <a:ln w="19050">
            <a:solidFill>
              <a:schemeClr val="tx2"/>
            </a:solidFill>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683" name="Group 17"/>
          <p:cNvGrpSpPr>
            <a:grpSpLocks/>
          </p:cNvGrpSpPr>
          <p:nvPr/>
        </p:nvGrpSpPr>
        <p:grpSpPr bwMode="auto">
          <a:xfrm>
            <a:off x="1724025" y="3413125"/>
            <a:ext cx="1104900" cy="282575"/>
            <a:chOff x="0" y="0"/>
            <a:chExt cx="928" cy="240"/>
          </a:xfrm>
        </p:grpSpPr>
        <p:grpSp>
          <p:nvGrpSpPr>
            <p:cNvPr id="28744" name="Group 18"/>
            <p:cNvGrpSpPr>
              <a:grpSpLocks/>
            </p:cNvGrpSpPr>
            <p:nvPr/>
          </p:nvGrpSpPr>
          <p:grpSpPr bwMode="auto">
            <a:xfrm>
              <a:off x="0" y="0"/>
              <a:ext cx="160" cy="240"/>
              <a:chOff x="0" y="0"/>
              <a:chExt cx="288" cy="432"/>
            </a:xfrm>
          </p:grpSpPr>
          <p:sp>
            <p:nvSpPr>
              <p:cNvPr id="28769" name="AutoShape 98"/>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70" name="Group 20"/>
              <p:cNvGrpSpPr>
                <a:grpSpLocks/>
              </p:cNvGrpSpPr>
              <p:nvPr/>
            </p:nvGrpSpPr>
            <p:grpSpPr bwMode="auto">
              <a:xfrm>
                <a:off x="48" y="48"/>
                <a:ext cx="192" cy="336"/>
                <a:chOff x="0" y="0"/>
                <a:chExt cx="192" cy="336"/>
              </a:xfrm>
            </p:grpSpPr>
            <p:sp>
              <p:nvSpPr>
                <p:cNvPr id="28771" name="AutoShape 100"/>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72" name="AutoShape 101"/>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73" name="AutoShape 102"/>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nvGrpSpPr>
            <p:cNvPr id="28745" name="Group 24"/>
            <p:cNvGrpSpPr>
              <a:grpSpLocks/>
            </p:cNvGrpSpPr>
            <p:nvPr/>
          </p:nvGrpSpPr>
          <p:grpSpPr bwMode="auto">
            <a:xfrm>
              <a:off x="192" y="0"/>
              <a:ext cx="160" cy="240"/>
              <a:chOff x="0" y="0"/>
              <a:chExt cx="288" cy="432"/>
            </a:xfrm>
          </p:grpSpPr>
          <p:sp>
            <p:nvSpPr>
              <p:cNvPr id="28764" name="AutoShape 104"/>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65" name="Group 26"/>
              <p:cNvGrpSpPr>
                <a:grpSpLocks/>
              </p:cNvGrpSpPr>
              <p:nvPr/>
            </p:nvGrpSpPr>
            <p:grpSpPr bwMode="auto">
              <a:xfrm>
                <a:off x="48" y="48"/>
                <a:ext cx="192" cy="336"/>
                <a:chOff x="0" y="0"/>
                <a:chExt cx="192" cy="336"/>
              </a:xfrm>
            </p:grpSpPr>
            <p:sp>
              <p:nvSpPr>
                <p:cNvPr id="28766" name="AutoShape 106"/>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67" name="AutoShape 107"/>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68" name="AutoShape 108"/>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nvGrpSpPr>
            <p:cNvPr id="28746" name="Group 30"/>
            <p:cNvGrpSpPr>
              <a:grpSpLocks/>
            </p:cNvGrpSpPr>
            <p:nvPr/>
          </p:nvGrpSpPr>
          <p:grpSpPr bwMode="auto">
            <a:xfrm>
              <a:off x="384" y="0"/>
              <a:ext cx="160" cy="240"/>
              <a:chOff x="0" y="0"/>
              <a:chExt cx="288" cy="432"/>
            </a:xfrm>
          </p:grpSpPr>
          <p:sp>
            <p:nvSpPr>
              <p:cNvPr id="28759" name="AutoShape 110"/>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60" name="Group 32"/>
              <p:cNvGrpSpPr>
                <a:grpSpLocks/>
              </p:cNvGrpSpPr>
              <p:nvPr/>
            </p:nvGrpSpPr>
            <p:grpSpPr bwMode="auto">
              <a:xfrm>
                <a:off x="48" y="48"/>
                <a:ext cx="192" cy="336"/>
                <a:chOff x="0" y="0"/>
                <a:chExt cx="192" cy="336"/>
              </a:xfrm>
            </p:grpSpPr>
            <p:sp>
              <p:nvSpPr>
                <p:cNvPr id="28761" name="AutoShape 112"/>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62" name="AutoShape 113"/>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63" name="AutoShape 114"/>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nvGrpSpPr>
            <p:cNvPr id="28747" name="Group 36"/>
            <p:cNvGrpSpPr>
              <a:grpSpLocks/>
            </p:cNvGrpSpPr>
            <p:nvPr/>
          </p:nvGrpSpPr>
          <p:grpSpPr bwMode="auto">
            <a:xfrm>
              <a:off x="576" y="0"/>
              <a:ext cx="160" cy="240"/>
              <a:chOff x="0" y="0"/>
              <a:chExt cx="288" cy="432"/>
            </a:xfrm>
          </p:grpSpPr>
          <p:sp>
            <p:nvSpPr>
              <p:cNvPr id="28754" name="AutoShape 116"/>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55" name="Group 38"/>
              <p:cNvGrpSpPr>
                <a:grpSpLocks/>
              </p:cNvGrpSpPr>
              <p:nvPr/>
            </p:nvGrpSpPr>
            <p:grpSpPr bwMode="auto">
              <a:xfrm>
                <a:off x="48" y="48"/>
                <a:ext cx="192" cy="336"/>
                <a:chOff x="0" y="0"/>
                <a:chExt cx="192" cy="336"/>
              </a:xfrm>
            </p:grpSpPr>
            <p:sp>
              <p:nvSpPr>
                <p:cNvPr id="28756" name="AutoShape 118"/>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57" name="AutoShape 119"/>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58" name="AutoShape 120"/>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nvGrpSpPr>
            <p:cNvPr id="28748" name="Group 42"/>
            <p:cNvGrpSpPr>
              <a:grpSpLocks/>
            </p:cNvGrpSpPr>
            <p:nvPr/>
          </p:nvGrpSpPr>
          <p:grpSpPr bwMode="auto">
            <a:xfrm>
              <a:off x="768" y="0"/>
              <a:ext cx="160" cy="240"/>
              <a:chOff x="0" y="0"/>
              <a:chExt cx="288" cy="432"/>
            </a:xfrm>
          </p:grpSpPr>
          <p:sp>
            <p:nvSpPr>
              <p:cNvPr id="28749" name="AutoShape 122"/>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50" name="Group 44"/>
              <p:cNvGrpSpPr>
                <a:grpSpLocks/>
              </p:cNvGrpSpPr>
              <p:nvPr/>
            </p:nvGrpSpPr>
            <p:grpSpPr bwMode="auto">
              <a:xfrm>
                <a:off x="48" y="48"/>
                <a:ext cx="192" cy="336"/>
                <a:chOff x="0" y="0"/>
                <a:chExt cx="192" cy="336"/>
              </a:xfrm>
            </p:grpSpPr>
            <p:sp>
              <p:nvSpPr>
                <p:cNvPr id="28751" name="AutoShape 124"/>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52" name="AutoShape 125"/>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53" name="AutoShape 126"/>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grpSp>
        <p:nvGrpSpPr>
          <p:cNvPr id="28684" name="Group 48"/>
          <p:cNvGrpSpPr>
            <a:grpSpLocks/>
          </p:cNvGrpSpPr>
          <p:nvPr/>
        </p:nvGrpSpPr>
        <p:grpSpPr bwMode="auto">
          <a:xfrm>
            <a:off x="1724025" y="3751263"/>
            <a:ext cx="1104900" cy="282575"/>
            <a:chOff x="0" y="0"/>
            <a:chExt cx="928" cy="240"/>
          </a:xfrm>
        </p:grpSpPr>
        <p:grpSp>
          <p:nvGrpSpPr>
            <p:cNvPr id="28714" name="Group 49"/>
            <p:cNvGrpSpPr>
              <a:grpSpLocks/>
            </p:cNvGrpSpPr>
            <p:nvPr/>
          </p:nvGrpSpPr>
          <p:grpSpPr bwMode="auto">
            <a:xfrm>
              <a:off x="0" y="0"/>
              <a:ext cx="160" cy="240"/>
              <a:chOff x="0" y="0"/>
              <a:chExt cx="288" cy="432"/>
            </a:xfrm>
          </p:grpSpPr>
          <p:sp>
            <p:nvSpPr>
              <p:cNvPr id="28739" name="AutoShape 129"/>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40" name="Group 51"/>
              <p:cNvGrpSpPr>
                <a:grpSpLocks/>
              </p:cNvGrpSpPr>
              <p:nvPr/>
            </p:nvGrpSpPr>
            <p:grpSpPr bwMode="auto">
              <a:xfrm>
                <a:off x="48" y="48"/>
                <a:ext cx="192" cy="336"/>
                <a:chOff x="0" y="0"/>
                <a:chExt cx="192" cy="336"/>
              </a:xfrm>
            </p:grpSpPr>
            <p:sp>
              <p:nvSpPr>
                <p:cNvPr id="28741" name="AutoShape 131"/>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42" name="AutoShape 132"/>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43" name="AutoShape 133"/>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nvGrpSpPr>
            <p:cNvPr id="28715" name="Group 55"/>
            <p:cNvGrpSpPr>
              <a:grpSpLocks/>
            </p:cNvGrpSpPr>
            <p:nvPr/>
          </p:nvGrpSpPr>
          <p:grpSpPr bwMode="auto">
            <a:xfrm>
              <a:off x="192" y="0"/>
              <a:ext cx="160" cy="240"/>
              <a:chOff x="0" y="0"/>
              <a:chExt cx="288" cy="432"/>
            </a:xfrm>
          </p:grpSpPr>
          <p:sp>
            <p:nvSpPr>
              <p:cNvPr id="28734" name="AutoShape 135"/>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35" name="Group 57"/>
              <p:cNvGrpSpPr>
                <a:grpSpLocks/>
              </p:cNvGrpSpPr>
              <p:nvPr/>
            </p:nvGrpSpPr>
            <p:grpSpPr bwMode="auto">
              <a:xfrm>
                <a:off x="48" y="48"/>
                <a:ext cx="192" cy="336"/>
                <a:chOff x="0" y="0"/>
                <a:chExt cx="192" cy="336"/>
              </a:xfrm>
            </p:grpSpPr>
            <p:sp>
              <p:nvSpPr>
                <p:cNvPr id="28736" name="AutoShape 137"/>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37" name="AutoShape 138"/>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38" name="AutoShape 139"/>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nvGrpSpPr>
            <p:cNvPr id="28716" name="Group 61"/>
            <p:cNvGrpSpPr>
              <a:grpSpLocks/>
            </p:cNvGrpSpPr>
            <p:nvPr/>
          </p:nvGrpSpPr>
          <p:grpSpPr bwMode="auto">
            <a:xfrm>
              <a:off x="384" y="0"/>
              <a:ext cx="160" cy="240"/>
              <a:chOff x="0" y="0"/>
              <a:chExt cx="288" cy="432"/>
            </a:xfrm>
          </p:grpSpPr>
          <p:sp>
            <p:nvSpPr>
              <p:cNvPr id="28729" name="AutoShape 141"/>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30" name="Group 63"/>
              <p:cNvGrpSpPr>
                <a:grpSpLocks/>
              </p:cNvGrpSpPr>
              <p:nvPr/>
            </p:nvGrpSpPr>
            <p:grpSpPr bwMode="auto">
              <a:xfrm>
                <a:off x="48" y="48"/>
                <a:ext cx="192" cy="336"/>
                <a:chOff x="0" y="0"/>
                <a:chExt cx="192" cy="336"/>
              </a:xfrm>
            </p:grpSpPr>
            <p:sp>
              <p:nvSpPr>
                <p:cNvPr id="28731" name="AutoShape 143"/>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32" name="AutoShape 144"/>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33" name="AutoShape 145"/>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nvGrpSpPr>
            <p:cNvPr id="28717" name="Group 67"/>
            <p:cNvGrpSpPr>
              <a:grpSpLocks/>
            </p:cNvGrpSpPr>
            <p:nvPr/>
          </p:nvGrpSpPr>
          <p:grpSpPr bwMode="auto">
            <a:xfrm>
              <a:off x="576" y="0"/>
              <a:ext cx="160" cy="240"/>
              <a:chOff x="0" y="0"/>
              <a:chExt cx="288" cy="432"/>
            </a:xfrm>
          </p:grpSpPr>
          <p:sp>
            <p:nvSpPr>
              <p:cNvPr id="28724" name="AutoShape 147"/>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25" name="Group 69"/>
              <p:cNvGrpSpPr>
                <a:grpSpLocks/>
              </p:cNvGrpSpPr>
              <p:nvPr/>
            </p:nvGrpSpPr>
            <p:grpSpPr bwMode="auto">
              <a:xfrm>
                <a:off x="48" y="48"/>
                <a:ext cx="192" cy="336"/>
                <a:chOff x="0" y="0"/>
                <a:chExt cx="192" cy="336"/>
              </a:xfrm>
            </p:grpSpPr>
            <p:sp>
              <p:nvSpPr>
                <p:cNvPr id="28726" name="AutoShape 149"/>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27" name="AutoShape 150"/>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28" name="AutoShape 151"/>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nvGrpSpPr>
            <p:cNvPr id="28718" name="Group 73"/>
            <p:cNvGrpSpPr>
              <a:grpSpLocks/>
            </p:cNvGrpSpPr>
            <p:nvPr/>
          </p:nvGrpSpPr>
          <p:grpSpPr bwMode="auto">
            <a:xfrm>
              <a:off x="768" y="0"/>
              <a:ext cx="160" cy="240"/>
              <a:chOff x="0" y="0"/>
              <a:chExt cx="288" cy="432"/>
            </a:xfrm>
          </p:grpSpPr>
          <p:sp>
            <p:nvSpPr>
              <p:cNvPr id="28719" name="AutoShape 153"/>
              <p:cNvSpPr>
                <a:spLocks noChangeArrowheads="1"/>
              </p:cNvSpPr>
              <p:nvPr/>
            </p:nvSpPr>
            <p:spPr bwMode="auto">
              <a:xfrm>
                <a:off x="0" y="0"/>
                <a:ext cx="288" cy="432"/>
              </a:xfrm>
              <a:prstGeom prst="roundRect">
                <a:avLst>
                  <a:gd name="adj" fmla="val 16667"/>
                </a:avLst>
              </a:prstGeom>
              <a:solidFill>
                <a:schemeClr val="tx2"/>
              </a:solidFill>
              <a:ln w="28575" cap="rnd">
                <a:solidFill>
                  <a:schemeClr val="bg1"/>
                </a:solidFill>
                <a:prstDash val="sysDot"/>
                <a:round/>
                <a:headEnd/>
                <a:tailEnd/>
              </a:ln>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latin typeface="Arial" pitchFamily="34" charset="0"/>
                  <a:ea typeface="宋体" pitchFamily="2" charset="-122"/>
                </a:endParaRPr>
              </a:p>
            </p:txBody>
          </p:sp>
          <p:grpSp>
            <p:nvGrpSpPr>
              <p:cNvPr id="28720" name="Group 75"/>
              <p:cNvGrpSpPr>
                <a:grpSpLocks/>
              </p:cNvGrpSpPr>
              <p:nvPr/>
            </p:nvGrpSpPr>
            <p:grpSpPr bwMode="auto">
              <a:xfrm>
                <a:off x="48" y="48"/>
                <a:ext cx="192" cy="336"/>
                <a:chOff x="0" y="0"/>
                <a:chExt cx="192" cy="336"/>
              </a:xfrm>
            </p:grpSpPr>
            <p:sp>
              <p:nvSpPr>
                <p:cNvPr id="28721" name="AutoShape 155"/>
                <p:cNvSpPr>
                  <a:spLocks noChangeArrowheads="1"/>
                </p:cNvSpPr>
                <p:nvPr/>
              </p:nvSpPr>
              <p:spPr bwMode="auto">
                <a:xfrm>
                  <a:off x="0" y="240"/>
                  <a:ext cx="192" cy="9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22" name="AutoShape 156"/>
                <p:cNvSpPr>
                  <a:spLocks noChangeArrowheads="1"/>
                </p:cNvSpPr>
                <p:nvPr/>
              </p:nvSpPr>
              <p:spPr bwMode="auto">
                <a:xfrm>
                  <a:off x="0" y="120"/>
                  <a:ext cx="192" cy="96"/>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sp>
              <p:nvSpPr>
                <p:cNvPr id="28723" name="AutoShape 157"/>
                <p:cNvSpPr>
                  <a:spLocks noChangeArrowheads="1"/>
                </p:cNvSpPr>
                <p:nvPr/>
              </p:nvSpPr>
              <p:spPr bwMode="auto">
                <a:xfrm>
                  <a:off x="0" y="0"/>
                  <a:ext cx="192" cy="96"/>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zh-CN" altLang="en-US" sz="1800">
                    <a:solidFill>
                      <a:schemeClr val="bg1"/>
                    </a:solidFill>
                    <a:latin typeface="Arial" pitchFamily="34" charset="0"/>
                    <a:ea typeface="宋体" pitchFamily="2" charset="-122"/>
                  </a:endParaRPr>
                </a:p>
              </p:txBody>
            </p:sp>
          </p:grpSp>
        </p:grpSp>
      </p:grpSp>
      <p:grpSp>
        <p:nvGrpSpPr>
          <p:cNvPr id="28685" name="Group 79"/>
          <p:cNvGrpSpPr>
            <a:grpSpLocks/>
          </p:cNvGrpSpPr>
          <p:nvPr/>
        </p:nvGrpSpPr>
        <p:grpSpPr bwMode="auto">
          <a:xfrm>
            <a:off x="2833688" y="3879850"/>
            <a:ext cx="339725" cy="334963"/>
            <a:chOff x="0" y="0"/>
            <a:chExt cx="286" cy="286"/>
          </a:xfrm>
        </p:grpSpPr>
        <p:sp>
          <p:nvSpPr>
            <p:cNvPr id="28692" name="Freeform 159"/>
            <p:cNvSpPr>
              <a:spLocks noChangeArrowheads="1"/>
            </p:cNvSpPr>
            <p:nvPr/>
          </p:nvSpPr>
          <p:spPr bwMode="auto">
            <a:xfrm>
              <a:off x="0" y="0"/>
              <a:ext cx="286" cy="286"/>
            </a:xfrm>
            <a:custGeom>
              <a:avLst/>
              <a:gdLst>
                <a:gd name="T0" fmla="*/ 1 w 572"/>
                <a:gd name="T1" fmla="*/ 0 h 572"/>
                <a:gd name="T2" fmla="*/ 1 w 572"/>
                <a:gd name="T3" fmla="*/ 1 h 572"/>
                <a:gd name="T4" fmla="*/ 1 w 572"/>
                <a:gd name="T5" fmla="*/ 1 h 572"/>
                <a:gd name="T6" fmla="*/ 1 w 572"/>
                <a:gd name="T7" fmla="*/ 1 h 572"/>
                <a:gd name="T8" fmla="*/ 1 w 572"/>
                <a:gd name="T9" fmla="*/ 1 h 572"/>
                <a:gd name="T10" fmla="*/ 1 w 572"/>
                <a:gd name="T11" fmla="*/ 1 h 572"/>
                <a:gd name="T12" fmla="*/ 1 w 572"/>
                <a:gd name="T13" fmla="*/ 1 h 572"/>
                <a:gd name="T14" fmla="*/ 1 w 572"/>
                <a:gd name="T15" fmla="*/ 1 h 572"/>
                <a:gd name="T16" fmla="*/ 1 w 572"/>
                <a:gd name="T17" fmla="*/ 1 h 572"/>
                <a:gd name="T18" fmla="*/ 1 w 572"/>
                <a:gd name="T19" fmla="*/ 1 h 572"/>
                <a:gd name="T20" fmla="*/ 0 w 572"/>
                <a:gd name="T21" fmla="*/ 1 h 572"/>
                <a:gd name="T22" fmla="*/ 0 w 572"/>
                <a:gd name="T23" fmla="*/ 1 h 572"/>
                <a:gd name="T24" fmla="*/ 1 w 572"/>
                <a:gd name="T25" fmla="*/ 1 h 572"/>
                <a:gd name="T26" fmla="*/ 1 w 572"/>
                <a:gd name="T27" fmla="*/ 1 h 572"/>
                <a:gd name="T28" fmla="*/ 1 w 572"/>
                <a:gd name="T29" fmla="*/ 1 h 572"/>
                <a:gd name="T30" fmla="*/ 1 w 572"/>
                <a:gd name="T31" fmla="*/ 1 h 572"/>
                <a:gd name="T32" fmla="*/ 1 w 572"/>
                <a:gd name="T33" fmla="*/ 1 h 572"/>
                <a:gd name="T34" fmla="*/ 1 w 572"/>
                <a:gd name="T35" fmla="*/ 1 h 572"/>
                <a:gd name="T36" fmla="*/ 1 w 572"/>
                <a:gd name="T37" fmla="*/ 1 h 572"/>
                <a:gd name="T38" fmla="*/ 1 w 572"/>
                <a:gd name="T39" fmla="*/ 1 h 572"/>
                <a:gd name="T40" fmla="*/ 1 w 572"/>
                <a:gd name="T41" fmla="*/ 1 h 572"/>
                <a:gd name="T42" fmla="*/ 1 w 572"/>
                <a:gd name="T43" fmla="*/ 1 h 572"/>
                <a:gd name="T44" fmla="*/ 1 w 572"/>
                <a:gd name="T45" fmla="*/ 1 h 572"/>
                <a:gd name="T46" fmla="*/ 1 w 572"/>
                <a:gd name="T47" fmla="*/ 1 h 572"/>
                <a:gd name="T48" fmla="*/ 1 w 572"/>
                <a:gd name="T49" fmla="*/ 1 h 572"/>
                <a:gd name="T50" fmla="*/ 1 w 572"/>
                <a:gd name="T51" fmla="*/ 1 h 572"/>
                <a:gd name="T52" fmla="*/ 1 w 572"/>
                <a:gd name="T53" fmla="*/ 1 h 572"/>
                <a:gd name="T54" fmla="*/ 1 w 572"/>
                <a:gd name="T55" fmla="*/ 1 h 572"/>
                <a:gd name="T56" fmla="*/ 1 w 572"/>
                <a:gd name="T57" fmla="*/ 1 h 572"/>
                <a:gd name="T58" fmla="*/ 1 w 572"/>
                <a:gd name="T59" fmla="*/ 1 h 572"/>
                <a:gd name="T60" fmla="*/ 1 w 572"/>
                <a:gd name="T61" fmla="*/ 1 h 572"/>
                <a:gd name="T62" fmla="*/ 1 w 572"/>
                <a:gd name="T63" fmla="*/ 1 h 572"/>
                <a:gd name="T64" fmla="*/ 1 w 572"/>
                <a:gd name="T65" fmla="*/ 1 h 572"/>
                <a:gd name="T66" fmla="*/ 1 w 572"/>
                <a:gd name="T67" fmla="*/ 1 h 572"/>
                <a:gd name="T68" fmla="*/ 1 w 572"/>
                <a:gd name="T69" fmla="*/ 1 h 572"/>
                <a:gd name="T70" fmla="*/ 1 w 572"/>
                <a:gd name="T71" fmla="*/ 1 h 572"/>
                <a:gd name="T72" fmla="*/ 1 w 572"/>
                <a:gd name="T73" fmla="*/ 1 h 572"/>
                <a:gd name="T74" fmla="*/ 1 w 572"/>
                <a:gd name="T75" fmla="*/ 1 h 572"/>
                <a:gd name="T76" fmla="*/ 1 w 572"/>
                <a:gd name="T77" fmla="*/ 1 h 572"/>
                <a:gd name="T78" fmla="*/ 1 w 572"/>
                <a:gd name="T79" fmla="*/ 1 h 572"/>
                <a:gd name="T80" fmla="*/ 1 w 572"/>
                <a:gd name="T81" fmla="*/ 1 h 572"/>
                <a:gd name="T82" fmla="*/ 1 w 572"/>
                <a:gd name="T83" fmla="*/ 1 h 572"/>
                <a:gd name="T84" fmla="*/ 1 w 572"/>
                <a:gd name="T85" fmla="*/ 0 h 5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2"/>
                <a:gd name="T130" fmla="*/ 0 h 572"/>
                <a:gd name="T131" fmla="*/ 572 w 572"/>
                <a:gd name="T132" fmla="*/ 572 h 5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2" h="572">
                  <a:moveTo>
                    <a:pt x="315" y="0"/>
                  </a:moveTo>
                  <a:lnTo>
                    <a:pt x="237" y="0"/>
                  </a:lnTo>
                  <a:lnTo>
                    <a:pt x="230" y="59"/>
                  </a:lnTo>
                  <a:lnTo>
                    <a:pt x="220" y="62"/>
                  </a:lnTo>
                  <a:lnTo>
                    <a:pt x="185" y="14"/>
                  </a:lnTo>
                  <a:lnTo>
                    <a:pt x="99" y="64"/>
                  </a:lnTo>
                  <a:lnTo>
                    <a:pt x="123" y="118"/>
                  </a:lnTo>
                  <a:lnTo>
                    <a:pt x="118" y="124"/>
                  </a:lnTo>
                  <a:lnTo>
                    <a:pt x="63" y="100"/>
                  </a:lnTo>
                  <a:lnTo>
                    <a:pt x="14" y="186"/>
                  </a:lnTo>
                  <a:lnTo>
                    <a:pt x="61" y="221"/>
                  </a:lnTo>
                  <a:lnTo>
                    <a:pt x="59" y="230"/>
                  </a:lnTo>
                  <a:lnTo>
                    <a:pt x="0" y="237"/>
                  </a:lnTo>
                  <a:lnTo>
                    <a:pt x="0" y="336"/>
                  </a:lnTo>
                  <a:lnTo>
                    <a:pt x="59" y="342"/>
                  </a:lnTo>
                  <a:lnTo>
                    <a:pt x="62" y="352"/>
                  </a:lnTo>
                  <a:lnTo>
                    <a:pt x="14" y="388"/>
                  </a:lnTo>
                  <a:lnTo>
                    <a:pt x="63" y="473"/>
                  </a:lnTo>
                  <a:lnTo>
                    <a:pt x="118" y="449"/>
                  </a:lnTo>
                  <a:lnTo>
                    <a:pt x="124" y="455"/>
                  </a:lnTo>
                  <a:lnTo>
                    <a:pt x="100" y="509"/>
                  </a:lnTo>
                  <a:lnTo>
                    <a:pt x="185" y="559"/>
                  </a:lnTo>
                  <a:lnTo>
                    <a:pt x="221" y="511"/>
                  </a:lnTo>
                  <a:lnTo>
                    <a:pt x="230" y="513"/>
                  </a:lnTo>
                  <a:lnTo>
                    <a:pt x="237" y="572"/>
                  </a:lnTo>
                  <a:lnTo>
                    <a:pt x="335" y="572"/>
                  </a:lnTo>
                  <a:lnTo>
                    <a:pt x="342" y="513"/>
                  </a:lnTo>
                  <a:lnTo>
                    <a:pt x="352" y="511"/>
                  </a:lnTo>
                  <a:lnTo>
                    <a:pt x="387" y="558"/>
                  </a:lnTo>
                  <a:lnTo>
                    <a:pt x="473" y="509"/>
                  </a:lnTo>
                  <a:lnTo>
                    <a:pt x="449" y="454"/>
                  </a:lnTo>
                  <a:lnTo>
                    <a:pt x="455" y="448"/>
                  </a:lnTo>
                  <a:lnTo>
                    <a:pt x="509" y="472"/>
                  </a:lnTo>
                  <a:lnTo>
                    <a:pt x="559" y="387"/>
                  </a:lnTo>
                  <a:lnTo>
                    <a:pt x="511" y="352"/>
                  </a:lnTo>
                  <a:lnTo>
                    <a:pt x="513" y="342"/>
                  </a:lnTo>
                  <a:lnTo>
                    <a:pt x="572" y="336"/>
                  </a:lnTo>
                  <a:lnTo>
                    <a:pt x="572" y="237"/>
                  </a:lnTo>
                  <a:lnTo>
                    <a:pt x="513" y="230"/>
                  </a:lnTo>
                  <a:lnTo>
                    <a:pt x="510" y="220"/>
                  </a:lnTo>
                  <a:lnTo>
                    <a:pt x="558" y="185"/>
                  </a:lnTo>
                  <a:lnTo>
                    <a:pt x="509" y="100"/>
                  </a:lnTo>
                  <a:lnTo>
                    <a:pt x="454" y="124"/>
                  </a:lnTo>
                  <a:lnTo>
                    <a:pt x="448" y="118"/>
                  </a:lnTo>
                  <a:lnTo>
                    <a:pt x="472" y="63"/>
                  </a:lnTo>
                  <a:lnTo>
                    <a:pt x="387" y="14"/>
                  </a:lnTo>
                  <a:lnTo>
                    <a:pt x="351" y="62"/>
                  </a:lnTo>
                  <a:lnTo>
                    <a:pt x="342" y="59"/>
                  </a:lnTo>
                  <a:lnTo>
                    <a:pt x="335" y="0"/>
                  </a:lnTo>
                  <a:lnTo>
                    <a:pt x="315"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93" name="Freeform 160"/>
            <p:cNvSpPr>
              <a:spLocks noChangeArrowheads="1"/>
            </p:cNvSpPr>
            <p:nvPr/>
          </p:nvSpPr>
          <p:spPr bwMode="auto">
            <a:xfrm>
              <a:off x="8" y="8"/>
              <a:ext cx="270" cy="270"/>
            </a:xfrm>
            <a:custGeom>
              <a:avLst/>
              <a:gdLst>
                <a:gd name="T0" fmla="*/ 1 w 540"/>
                <a:gd name="T1" fmla="*/ 0 h 540"/>
                <a:gd name="T2" fmla="*/ 1 w 540"/>
                <a:gd name="T3" fmla="*/ 1 h 540"/>
                <a:gd name="T4" fmla="*/ 1 w 540"/>
                <a:gd name="T5" fmla="*/ 1 h 540"/>
                <a:gd name="T6" fmla="*/ 1 w 540"/>
                <a:gd name="T7" fmla="*/ 1 h 540"/>
                <a:gd name="T8" fmla="*/ 1 w 540"/>
                <a:gd name="T9" fmla="*/ 1 h 540"/>
                <a:gd name="T10" fmla="*/ 1 w 540"/>
                <a:gd name="T11" fmla="*/ 1 h 540"/>
                <a:gd name="T12" fmla="*/ 1 w 540"/>
                <a:gd name="T13" fmla="*/ 1 h 540"/>
                <a:gd name="T14" fmla="*/ 1 w 540"/>
                <a:gd name="T15" fmla="*/ 1 h 540"/>
                <a:gd name="T16" fmla="*/ 1 w 540"/>
                <a:gd name="T17" fmla="*/ 1 h 540"/>
                <a:gd name="T18" fmla="*/ 1 w 540"/>
                <a:gd name="T19" fmla="*/ 1 h 540"/>
                <a:gd name="T20" fmla="*/ 1 w 540"/>
                <a:gd name="T21" fmla="*/ 1 h 540"/>
                <a:gd name="T22" fmla="*/ 1 w 540"/>
                <a:gd name="T23" fmla="*/ 1 h 540"/>
                <a:gd name="T24" fmla="*/ 0 w 540"/>
                <a:gd name="T25" fmla="*/ 1 h 540"/>
                <a:gd name="T26" fmla="*/ 1 w 540"/>
                <a:gd name="T27" fmla="*/ 1 h 540"/>
                <a:gd name="T28" fmla="*/ 1 w 540"/>
                <a:gd name="T29" fmla="*/ 1 h 540"/>
                <a:gd name="T30" fmla="*/ 1 w 540"/>
                <a:gd name="T31" fmla="*/ 1 h 540"/>
                <a:gd name="T32" fmla="*/ 1 w 540"/>
                <a:gd name="T33" fmla="*/ 1 h 540"/>
                <a:gd name="T34" fmla="*/ 1 w 540"/>
                <a:gd name="T35" fmla="*/ 1 h 540"/>
                <a:gd name="T36" fmla="*/ 1 w 540"/>
                <a:gd name="T37" fmla="*/ 1 h 540"/>
                <a:gd name="T38" fmla="*/ 1 w 540"/>
                <a:gd name="T39" fmla="*/ 1 h 540"/>
                <a:gd name="T40" fmla="*/ 1 w 540"/>
                <a:gd name="T41" fmla="*/ 1 h 540"/>
                <a:gd name="T42" fmla="*/ 1 w 540"/>
                <a:gd name="T43" fmla="*/ 1 h 540"/>
                <a:gd name="T44" fmla="*/ 1 w 540"/>
                <a:gd name="T45" fmla="*/ 1 h 540"/>
                <a:gd name="T46" fmla="*/ 1 w 540"/>
                <a:gd name="T47" fmla="*/ 1 h 540"/>
                <a:gd name="T48" fmla="*/ 1 w 540"/>
                <a:gd name="T49" fmla="*/ 1 h 540"/>
                <a:gd name="T50" fmla="*/ 1 w 540"/>
                <a:gd name="T51" fmla="*/ 1 h 540"/>
                <a:gd name="T52" fmla="*/ 1 w 540"/>
                <a:gd name="T53" fmla="*/ 1 h 540"/>
                <a:gd name="T54" fmla="*/ 1 w 540"/>
                <a:gd name="T55" fmla="*/ 1 h 540"/>
                <a:gd name="T56" fmla="*/ 1 w 540"/>
                <a:gd name="T57" fmla="*/ 1 h 540"/>
                <a:gd name="T58" fmla="*/ 1 w 540"/>
                <a:gd name="T59" fmla="*/ 1 h 540"/>
                <a:gd name="T60" fmla="*/ 1 w 540"/>
                <a:gd name="T61" fmla="*/ 1 h 540"/>
                <a:gd name="T62" fmla="*/ 1 w 540"/>
                <a:gd name="T63" fmla="*/ 1 h 540"/>
                <a:gd name="T64" fmla="*/ 1 w 540"/>
                <a:gd name="T65" fmla="*/ 1 h 540"/>
                <a:gd name="T66" fmla="*/ 1 w 540"/>
                <a:gd name="T67" fmla="*/ 1 h 540"/>
                <a:gd name="T68" fmla="*/ 1 w 540"/>
                <a:gd name="T69" fmla="*/ 1 h 540"/>
                <a:gd name="T70" fmla="*/ 1 w 540"/>
                <a:gd name="T71" fmla="*/ 1 h 540"/>
                <a:gd name="T72" fmla="*/ 1 w 540"/>
                <a:gd name="T73" fmla="*/ 1 h 540"/>
                <a:gd name="T74" fmla="*/ 1 w 540"/>
                <a:gd name="T75" fmla="*/ 1 h 540"/>
                <a:gd name="T76" fmla="*/ 1 w 540"/>
                <a:gd name="T77" fmla="*/ 1 h 540"/>
                <a:gd name="T78" fmla="*/ 1 w 540"/>
                <a:gd name="T79" fmla="*/ 1 h 540"/>
                <a:gd name="T80" fmla="*/ 1 w 540"/>
                <a:gd name="T81" fmla="*/ 1 h 540"/>
                <a:gd name="T82" fmla="*/ 1 w 540"/>
                <a:gd name="T83" fmla="*/ 1 h 540"/>
                <a:gd name="T84" fmla="*/ 1 w 540"/>
                <a:gd name="T85" fmla="*/ 1 h 540"/>
                <a:gd name="T86" fmla="*/ 1 w 540"/>
                <a:gd name="T87" fmla="*/ 1 h 540"/>
                <a:gd name="T88" fmla="*/ 1 w 540"/>
                <a:gd name="T89" fmla="*/ 1 h 540"/>
                <a:gd name="T90" fmla="*/ 1 w 540"/>
                <a:gd name="T91" fmla="*/ 1 h 540"/>
                <a:gd name="T92" fmla="*/ 1 w 540"/>
                <a:gd name="T93" fmla="*/ 1 h 540"/>
                <a:gd name="T94" fmla="*/ 1 w 540"/>
                <a:gd name="T95" fmla="*/ 1 h 540"/>
                <a:gd name="T96" fmla="*/ 1 w 540"/>
                <a:gd name="T97" fmla="*/ 0 h 5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540"/>
                <a:gd name="T149" fmla="*/ 540 w 540"/>
                <a:gd name="T150" fmla="*/ 540 h 5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540">
                  <a:moveTo>
                    <a:pt x="299" y="0"/>
                  </a:moveTo>
                  <a:lnTo>
                    <a:pt x="235" y="0"/>
                  </a:lnTo>
                  <a:lnTo>
                    <a:pt x="229" y="56"/>
                  </a:lnTo>
                  <a:lnTo>
                    <a:pt x="213" y="60"/>
                  </a:lnTo>
                  <a:lnTo>
                    <a:pt x="197" y="64"/>
                  </a:lnTo>
                  <a:lnTo>
                    <a:pt x="165" y="19"/>
                  </a:lnTo>
                  <a:lnTo>
                    <a:pt x="104" y="55"/>
                  </a:lnTo>
                  <a:lnTo>
                    <a:pt x="128" y="106"/>
                  </a:lnTo>
                  <a:lnTo>
                    <a:pt x="116" y="117"/>
                  </a:lnTo>
                  <a:lnTo>
                    <a:pt x="105" y="128"/>
                  </a:lnTo>
                  <a:lnTo>
                    <a:pt x="54" y="104"/>
                  </a:lnTo>
                  <a:lnTo>
                    <a:pt x="18" y="165"/>
                  </a:lnTo>
                  <a:lnTo>
                    <a:pt x="64" y="198"/>
                  </a:lnTo>
                  <a:lnTo>
                    <a:pt x="60" y="214"/>
                  </a:lnTo>
                  <a:lnTo>
                    <a:pt x="56" y="229"/>
                  </a:lnTo>
                  <a:lnTo>
                    <a:pt x="0" y="235"/>
                  </a:lnTo>
                  <a:lnTo>
                    <a:pt x="0" y="305"/>
                  </a:lnTo>
                  <a:lnTo>
                    <a:pt x="56" y="311"/>
                  </a:lnTo>
                  <a:lnTo>
                    <a:pt x="60" y="327"/>
                  </a:lnTo>
                  <a:lnTo>
                    <a:pt x="64" y="343"/>
                  </a:lnTo>
                  <a:lnTo>
                    <a:pt x="19" y="376"/>
                  </a:lnTo>
                  <a:lnTo>
                    <a:pt x="55" y="437"/>
                  </a:lnTo>
                  <a:lnTo>
                    <a:pt x="106" y="413"/>
                  </a:lnTo>
                  <a:lnTo>
                    <a:pt x="116" y="424"/>
                  </a:lnTo>
                  <a:lnTo>
                    <a:pt x="128" y="435"/>
                  </a:lnTo>
                  <a:lnTo>
                    <a:pt x="104" y="486"/>
                  </a:lnTo>
                  <a:lnTo>
                    <a:pt x="165" y="522"/>
                  </a:lnTo>
                  <a:lnTo>
                    <a:pt x="198" y="476"/>
                  </a:lnTo>
                  <a:lnTo>
                    <a:pt x="213" y="481"/>
                  </a:lnTo>
                  <a:lnTo>
                    <a:pt x="229" y="484"/>
                  </a:lnTo>
                  <a:lnTo>
                    <a:pt x="235" y="540"/>
                  </a:lnTo>
                  <a:lnTo>
                    <a:pt x="305" y="540"/>
                  </a:lnTo>
                  <a:lnTo>
                    <a:pt x="311" y="484"/>
                  </a:lnTo>
                  <a:lnTo>
                    <a:pt x="327" y="481"/>
                  </a:lnTo>
                  <a:lnTo>
                    <a:pt x="343" y="476"/>
                  </a:lnTo>
                  <a:lnTo>
                    <a:pt x="376" y="522"/>
                  </a:lnTo>
                  <a:lnTo>
                    <a:pt x="436" y="486"/>
                  </a:lnTo>
                  <a:lnTo>
                    <a:pt x="412" y="435"/>
                  </a:lnTo>
                  <a:lnTo>
                    <a:pt x="424" y="424"/>
                  </a:lnTo>
                  <a:lnTo>
                    <a:pt x="435" y="412"/>
                  </a:lnTo>
                  <a:lnTo>
                    <a:pt x="486" y="436"/>
                  </a:lnTo>
                  <a:lnTo>
                    <a:pt x="522" y="375"/>
                  </a:lnTo>
                  <a:lnTo>
                    <a:pt x="476" y="342"/>
                  </a:lnTo>
                  <a:lnTo>
                    <a:pt x="480" y="327"/>
                  </a:lnTo>
                  <a:lnTo>
                    <a:pt x="484" y="311"/>
                  </a:lnTo>
                  <a:lnTo>
                    <a:pt x="540" y="305"/>
                  </a:lnTo>
                  <a:lnTo>
                    <a:pt x="540" y="235"/>
                  </a:lnTo>
                  <a:lnTo>
                    <a:pt x="484" y="229"/>
                  </a:lnTo>
                  <a:lnTo>
                    <a:pt x="480" y="213"/>
                  </a:lnTo>
                  <a:lnTo>
                    <a:pt x="476" y="198"/>
                  </a:lnTo>
                  <a:lnTo>
                    <a:pt x="521" y="165"/>
                  </a:lnTo>
                  <a:lnTo>
                    <a:pt x="485" y="104"/>
                  </a:lnTo>
                  <a:lnTo>
                    <a:pt x="434" y="128"/>
                  </a:lnTo>
                  <a:lnTo>
                    <a:pt x="424" y="116"/>
                  </a:lnTo>
                  <a:lnTo>
                    <a:pt x="412" y="105"/>
                  </a:lnTo>
                  <a:lnTo>
                    <a:pt x="436" y="54"/>
                  </a:lnTo>
                  <a:lnTo>
                    <a:pt x="375" y="18"/>
                  </a:lnTo>
                  <a:lnTo>
                    <a:pt x="342" y="64"/>
                  </a:lnTo>
                  <a:lnTo>
                    <a:pt x="327" y="60"/>
                  </a:lnTo>
                  <a:lnTo>
                    <a:pt x="311" y="56"/>
                  </a:lnTo>
                  <a:lnTo>
                    <a:pt x="305" y="0"/>
                  </a:ln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94" name="Freeform 161"/>
            <p:cNvSpPr>
              <a:spLocks noChangeArrowheads="1"/>
            </p:cNvSpPr>
            <p:nvPr/>
          </p:nvSpPr>
          <p:spPr bwMode="auto">
            <a:xfrm>
              <a:off x="15" y="15"/>
              <a:ext cx="256" cy="256"/>
            </a:xfrm>
            <a:custGeom>
              <a:avLst/>
              <a:gdLst>
                <a:gd name="T0" fmla="*/ 1 w 512"/>
                <a:gd name="T1" fmla="*/ 1 h 512"/>
                <a:gd name="T2" fmla="*/ 1 w 512"/>
                <a:gd name="T3" fmla="*/ 1 h 512"/>
                <a:gd name="T4" fmla="*/ 1 w 512"/>
                <a:gd name="T5" fmla="*/ 1 h 512"/>
                <a:gd name="T6" fmla="*/ 1 w 512"/>
                <a:gd name="T7" fmla="*/ 1 h 512"/>
                <a:gd name="T8" fmla="*/ 1 w 512"/>
                <a:gd name="T9" fmla="*/ 1 h 512"/>
                <a:gd name="T10" fmla="*/ 1 w 512"/>
                <a:gd name="T11" fmla="*/ 1 h 512"/>
                <a:gd name="T12" fmla="*/ 1 w 512"/>
                <a:gd name="T13" fmla="*/ 1 h 512"/>
                <a:gd name="T14" fmla="*/ 1 w 512"/>
                <a:gd name="T15" fmla="*/ 1 h 512"/>
                <a:gd name="T16" fmla="*/ 1 w 512"/>
                <a:gd name="T17" fmla="*/ 1 h 512"/>
                <a:gd name="T18" fmla="*/ 1 w 512"/>
                <a:gd name="T19" fmla="*/ 1 h 512"/>
                <a:gd name="T20" fmla="*/ 1 w 512"/>
                <a:gd name="T21" fmla="*/ 1 h 512"/>
                <a:gd name="T22" fmla="*/ 1 w 512"/>
                <a:gd name="T23" fmla="*/ 1 h 512"/>
                <a:gd name="T24" fmla="*/ 1 w 512"/>
                <a:gd name="T25" fmla="*/ 1 h 512"/>
                <a:gd name="T26" fmla="*/ 1 w 512"/>
                <a:gd name="T27" fmla="*/ 1 h 512"/>
                <a:gd name="T28" fmla="*/ 1 w 512"/>
                <a:gd name="T29" fmla="*/ 1 h 512"/>
                <a:gd name="T30" fmla="*/ 1 w 512"/>
                <a:gd name="T31" fmla="*/ 1 h 512"/>
                <a:gd name="T32" fmla="*/ 1 w 512"/>
                <a:gd name="T33" fmla="*/ 1 h 512"/>
                <a:gd name="T34" fmla="*/ 1 w 512"/>
                <a:gd name="T35" fmla="*/ 1 h 512"/>
                <a:gd name="T36" fmla="*/ 1 w 512"/>
                <a:gd name="T37" fmla="*/ 1 h 512"/>
                <a:gd name="T38" fmla="*/ 1 w 512"/>
                <a:gd name="T39" fmla="*/ 1 h 512"/>
                <a:gd name="T40" fmla="*/ 1 w 512"/>
                <a:gd name="T41" fmla="*/ 1 h 512"/>
                <a:gd name="T42" fmla="*/ 1 w 512"/>
                <a:gd name="T43" fmla="*/ 1 h 512"/>
                <a:gd name="T44" fmla="*/ 1 w 512"/>
                <a:gd name="T45" fmla="*/ 1 h 512"/>
                <a:gd name="T46" fmla="*/ 1 w 512"/>
                <a:gd name="T47" fmla="*/ 1 h 512"/>
                <a:gd name="T48" fmla="*/ 1 w 512"/>
                <a:gd name="T49" fmla="*/ 1 h 512"/>
                <a:gd name="T50" fmla="*/ 1 w 512"/>
                <a:gd name="T51" fmla="*/ 1 h 512"/>
                <a:gd name="T52" fmla="*/ 1 w 512"/>
                <a:gd name="T53" fmla="*/ 1 h 512"/>
                <a:gd name="T54" fmla="*/ 1 w 512"/>
                <a:gd name="T55" fmla="*/ 1 h 512"/>
                <a:gd name="T56" fmla="*/ 1 w 512"/>
                <a:gd name="T57" fmla="*/ 1 h 512"/>
                <a:gd name="T58" fmla="*/ 1 w 512"/>
                <a:gd name="T59" fmla="*/ 1 h 512"/>
                <a:gd name="T60" fmla="*/ 1 w 512"/>
                <a:gd name="T61" fmla="*/ 1 h 512"/>
                <a:gd name="T62" fmla="*/ 1 w 512"/>
                <a:gd name="T63" fmla="*/ 1 h 512"/>
                <a:gd name="T64" fmla="*/ 1 w 512"/>
                <a:gd name="T65" fmla="*/ 1 h 512"/>
                <a:gd name="T66" fmla="*/ 0 w 512"/>
                <a:gd name="T67" fmla="*/ 1 h 512"/>
                <a:gd name="T68" fmla="*/ 0 w 512"/>
                <a:gd name="T69" fmla="*/ 1 h 512"/>
                <a:gd name="T70" fmla="*/ 1 w 512"/>
                <a:gd name="T71" fmla="*/ 1 h 512"/>
                <a:gd name="T72" fmla="*/ 1 w 512"/>
                <a:gd name="T73" fmla="*/ 1 h 512"/>
                <a:gd name="T74" fmla="*/ 1 w 512"/>
                <a:gd name="T75" fmla="*/ 1 h 512"/>
                <a:gd name="T76" fmla="*/ 1 w 512"/>
                <a:gd name="T77" fmla="*/ 1 h 512"/>
                <a:gd name="T78" fmla="*/ 1 w 512"/>
                <a:gd name="T79" fmla="*/ 1 h 512"/>
                <a:gd name="T80" fmla="*/ 1 w 512"/>
                <a:gd name="T81" fmla="*/ 1 h 512"/>
                <a:gd name="T82" fmla="*/ 1 w 512"/>
                <a:gd name="T83" fmla="*/ 1 h 512"/>
                <a:gd name="T84" fmla="*/ 1 w 512"/>
                <a:gd name="T85" fmla="*/ 1 h 512"/>
                <a:gd name="T86" fmla="*/ 1 w 512"/>
                <a:gd name="T87" fmla="*/ 1 h 512"/>
                <a:gd name="T88" fmla="*/ 1 w 512"/>
                <a:gd name="T89" fmla="*/ 1 h 512"/>
                <a:gd name="T90" fmla="*/ 1 w 512"/>
                <a:gd name="T91" fmla="*/ 0 h 5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2"/>
                <a:gd name="T139" fmla="*/ 0 h 512"/>
                <a:gd name="T140" fmla="*/ 512 w 512"/>
                <a:gd name="T141" fmla="*/ 512 h 5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2" h="512">
                  <a:moveTo>
                    <a:pt x="278" y="0"/>
                  </a:moveTo>
                  <a:lnTo>
                    <a:pt x="278" y="0"/>
                  </a:lnTo>
                  <a:lnTo>
                    <a:pt x="284" y="54"/>
                  </a:lnTo>
                  <a:lnTo>
                    <a:pt x="287" y="55"/>
                  </a:lnTo>
                  <a:lnTo>
                    <a:pt x="308" y="59"/>
                  </a:lnTo>
                  <a:lnTo>
                    <a:pt x="330" y="66"/>
                  </a:lnTo>
                  <a:lnTo>
                    <a:pt x="333" y="68"/>
                  </a:lnTo>
                  <a:lnTo>
                    <a:pt x="365" y="24"/>
                  </a:lnTo>
                  <a:lnTo>
                    <a:pt x="404" y="46"/>
                  </a:lnTo>
                  <a:lnTo>
                    <a:pt x="381" y="95"/>
                  </a:lnTo>
                  <a:lnTo>
                    <a:pt x="383" y="98"/>
                  </a:lnTo>
                  <a:lnTo>
                    <a:pt x="401" y="111"/>
                  </a:lnTo>
                  <a:lnTo>
                    <a:pt x="414" y="129"/>
                  </a:lnTo>
                  <a:lnTo>
                    <a:pt x="417" y="131"/>
                  </a:lnTo>
                  <a:lnTo>
                    <a:pt x="466" y="108"/>
                  </a:lnTo>
                  <a:lnTo>
                    <a:pt x="488" y="147"/>
                  </a:lnTo>
                  <a:lnTo>
                    <a:pt x="444" y="179"/>
                  </a:lnTo>
                  <a:lnTo>
                    <a:pt x="446" y="181"/>
                  </a:lnTo>
                  <a:lnTo>
                    <a:pt x="453" y="204"/>
                  </a:lnTo>
                  <a:lnTo>
                    <a:pt x="456" y="214"/>
                  </a:lnTo>
                  <a:lnTo>
                    <a:pt x="458" y="225"/>
                  </a:lnTo>
                  <a:lnTo>
                    <a:pt x="458" y="228"/>
                  </a:lnTo>
                  <a:lnTo>
                    <a:pt x="512" y="234"/>
                  </a:lnTo>
                  <a:lnTo>
                    <a:pt x="512" y="278"/>
                  </a:lnTo>
                  <a:lnTo>
                    <a:pt x="458" y="284"/>
                  </a:lnTo>
                  <a:lnTo>
                    <a:pt x="458" y="287"/>
                  </a:lnTo>
                  <a:lnTo>
                    <a:pt x="453" y="310"/>
                  </a:lnTo>
                  <a:lnTo>
                    <a:pt x="447" y="331"/>
                  </a:lnTo>
                  <a:lnTo>
                    <a:pt x="446" y="333"/>
                  </a:lnTo>
                  <a:lnTo>
                    <a:pt x="489" y="365"/>
                  </a:lnTo>
                  <a:lnTo>
                    <a:pt x="466" y="404"/>
                  </a:lnTo>
                  <a:lnTo>
                    <a:pt x="417" y="381"/>
                  </a:lnTo>
                  <a:lnTo>
                    <a:pt x="416" y="384"/>
                  </a:lnTo>
                  <a:lnTo>
                    <a:pt x="401" y="401"/>
                  </a:lnTo>
                  <a:lnTo>
                    <a:pt x="384" y="416"/>
                  </a:lnTo>
                  <a:lnTo>
                    <a:pt x="382" y="417"/>
                  </a:lnTo>
                  <a:lnTo>
                    <a:pt x="405" y="466"/>
                  </a:lnTo>
                  <a:lnTo>
                    <a:pt x="365" y="489"/>
                  </a:lnTo>
                  <a:lnTo>
                    <a:pt x="333" y="446"/>
                  </a:lnTo>
                  <a:lnTo>
                    <a:pt x="331" y="447"/>
                  </a:lnTo>
                  <a:lnTo>
                    <a:pt x="320" y="450"/>
                  </a:lnTo>
                  <a:lnTo>
                    <a:pt x="310" y="453"/>
                  </a:lnTo>
                  <a:lnTo>
                    <a:pt x="298" y="456"/>
                  </a:lnTo>
                  <a:lnTo>
                    <a:pt x="287" y="458"/>
                  </a:lnTo>
                  <a:lnTo>
                    <a:pt x="284" y="458"/>
                  </a:lnTo>
                  <a:lnTo>
                    <a:pt x="278" y="512"/>
                  </a:lnTo>
                  <a:lnTo>
                    <a:pt x="234" y="512"/>
                  </a:lnTo>
                  <a:lnTo>
                    <a:pt x="228" y="458"/>
                  </a:lnTo>
                  <a:lnTo>
                    <a:pt x="225" y="458"/>
                  </a:lnTo>
                  <a:lnTo>
                    <a:pt x="204" y="453"/>
                  </a:lnTo>
                  <a:lnTo>
                    <a:pt x="182" y="447"/>
                  </a:lnTo>
                  <a:lnTo>
                    <a:pt x="179" y="446"/>
                  </a:lnTo>
                  <a:lnTo>
                    <a:pt x="147" y="489"/>
                  </a:lnTo>
                  <a:lnTo>
                    <a:pt x="108" y="467"/>
                  </a:lnTo>
                  <a:lnTo>
                    <a:pt x="131" y="418"/>
                  </a:lnTo>
                  <a:lnTo>
                    <a:pt x="129" y="416"/>
                  </a:lnTo>
                  <a:lnTo>
                    <a:pt x="111" y="401"/>
                  </a:lnTo>
                  <a:lnTo>
                    <a:pt x="98" y="384"/>
                  </a:lnTo>
                  <a:lnTo>
                    <a:pt x="95" y="382"/>
                  </a:lnTo>
                  <a:lnTo>
                    <a:pt x="46" y="405"/>
                  </a:lnTo>
                  <a:lnTo>
                    <a:pt x="24" y="365"/>
                  </a:lnTo>
                  <a:lnTo>
                    <a:pt x="68" y="334"/>
                  </a:lnTo>
                  <a:lnTo>
                    <a:pt x="66" y="331"/>
                  </a:lnTo>
                  <a:lnTo>
                    <a:pt x="59" y="310"/>
                  </a:lnTo>
                  <a:lnTo>
                    <a:pt x="56" y="298"/>
                  </a:lnTo>
                  <a:lnTo>
                    <a:pt x="55" y="287"/>
                  </a:lnTo>
                  <a:lnTo>
                    <a:pt x="54" y="284"/>
                  </a:lnTo>
                  <a:lnTo>
                    <a:pt x="0" y="278"/>
                  </a:lnTo>
                  <a:lnTo>
                    <a:pt x="0" y="234"/>
                  </a:lnTo>
                  <a:lnTo>
                    <a:pt x="54" y="228"/>
                  </a:lnTo>
                  <a:lnTo>
                    <a:pt x="55" y="225"/>
                  </a:lnTo>
                  <a:lnTo>
                    <a:pt x="59" y="204"/>
                  </a:lnTo>
                  <a:lnTo>
                    <a:pt x="65" y="182"/>
                  </a:lnTo>
                  <a:lnTo>
                    <a:pt x="66" y="179"/>
                  </a:lnTo>
                  <a:lnTo>
                    <a:pt x="23" y="148"/>
                  </a:lnTo>
                  <a:lnTo>
                    <a:pt x="46" y="108"/>
                  </a:lnTo>
                  <a:lnTo>
                    <a:pt x="95" y="131"/>
                  </a:lnTo>
                  <a:lnTo>
                    <a:pt x="96" y="129"/>
                  </a:lnTo>
                  <a:lnTo>
                    <a:pt x="111" y="113"/>
                  </a:lnTo>
                  <a:lnTo>
                    <a:pt x="128" y="98"/>
                  </a:lnTo>
                  <a:lnTo>
                    <a:pt x="130" y="95"/>
                  </a:lnTo>
                  <a:lnTo>
                    <a:pt x="107" y="46"/>
                  </a:lnTo>
                  <a:lnTo>
                    <a:pt x="147" y="24"/>
                  </a:lnTo>
                  <a:lnTo>
                    <a:pt x="179" y="68"/>
                  </a:lnTo>
                  <a:lnTo>
                    <a:pt x="181" y="66"/>
                  </a:lnTo>
                  <a:lnTo>
                    <a:pt x="202" y="59"/>
                  </a:lnTo>
                  <a:lnTo>
                    <a:pt x="214" y="57"/>
                  </a:lnTo>
                  <a:lnTo>
                    <a:pt x="225" y="55"/>
                  </a:lnTo>
                  <a:lnTo>
                    <a:pt x="228" y="54"/>
                  </a:lnTo>
                  <a:lnTo>
                    <a:pt x="234" y="0"/>
                  </a:lnTo>
                  <a:lnTo>
                    <a:pt x="278" y="0"/>
                  </a:lnTo>
                  <a:close/>
                </a:path>
              </a:pathLst>
            </a:cu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95" name="Freeform 162"/>
            <p:cNvSpPr>
              <a:spLocks noEditPoints="1" noChangeArrowheads="1"/>
            </p:cNvSpPr>
            <p:nvPr/>
          </p:nvSpPr>
          <p:spPr bwMode="auto">
            <a:xfrm>
              <a:off x="11" y="11"/>
              <a:ext cx="264" cy="264"/>
            </a:xfrm>
            <a:custGeom>
              <a:avLst/>
              <a:gdLst>
                <a:gd name="T0" fmla="*/ 1 w 526"/>
                <a:gd name="T1" fmla="*/ 1 h 526"/>
                <a:gd name="T2" fmla="*/ 1 w 526"/>
                <a:gd name="T3" fmla="*/ 1 h 526"/>
                <a:gd name="T4" fmla="*/ 1 w 526"/>
                <a:gd name="T5" fmla="*/ 1 h 526"/>
                <a:gd name="T6" fmla="*/ 1 w 526"/>
                <a:gd name="T7" fmla="*/ 1 h 526"/>
                <a:gd name="T8" fmla="*/ 1 w 526"/>
                <a:gd name="T9" fmla="*/ 1 h 526"/>
                <a:gd name="T10" fmla="*/ 1 w 526"/>
                <a:gd name="T11" fmla="*/ 1 h 526"/>
                <a:gd name="T12" fmla="*/ 1 w 526"/>
                <a:gd name="T13" fmla="*/ 1 h 526"/>
                <a:gd name="T14" fmla="*/ 1 w 526"/>
                <a:gd name="T15" fmla="*/ 1 h 526"/>
                <a:gd name="T16" fmla="*/ 1 w 526"/>
                <a:gd name="T17" fmla="*/ 1 h 526"/>
                <a:gd name="T18" fmla="*/ 1 w 526"/>
                <a:gd name="T19" fmla="*/ 1 h 526"/>
                <a:gd name="T20" fmla="*/ 1 w 526"/>
                <a:gd name="T21" fmla="*/ 1 h 526"/>
                <a:gd name="T22" fmla="*/ 1 w 526"/>
                <a:gd name="T23" fmla="*/ 1 h 526"/>
                <a:gd name="T24" fmla="*/ 1 w 526"/>
                <a:gd name="T25" fmla="*/ 1 h 526"/>
                <a:gd name="T26" fmla="*/ 1 w 526"/>
                <a:gd name="T27" fmla="*/ 1 h 526"/>
                <a:gd name="T28" fmla="*/ 1 w 526"/>
                <a:gd name="T29" fmla="*/ 1 h 526"/>
                <a:gd name="T30" fmla="*/ 1 w 526"/>
                <a:gd name="T31" fmla="*/ 1 h 526"/>
                <a:gd name="T32" fmla="*/ 1 w 526"/>
                <a:gd name="T33" fmla="*/ 1 h 526"/>
                <a:gd name="T34" fmla="*/ 1 w 526"/>
                <a:gd name="T35" fmla="*/ 1 h 526"/>
                <a:gd name="T36" fmla="*/ 1 w 526"/>
                <a:gd name="T37" fmla="*/ 1 h 526"/>
                <a:gd name="T38" fmla="*/ 1 w 526"/>
                <a:gd name="T39" fmla="*/ 1 h 526"/>
                <a:gd name="T40" fmla="*/ 1 w 526"/>
                <a:gd name="T41" fmla="*/ 1 h 526"/>
                <a:gd name="T42" fmla="*/ 1 w 526"/>
                <a:gd name="T43" fmla="*/ 1 h 526"/>
                <a:gd name="T44" fmla="*/ 1 w 526"/>
                <a:gd name="T45" fmla="*/ 1 h 526"/>
                <a:gd name="T46" fmla="*/ 1 w 526"/>
                <a:gd name="T47" fmla="*/ 1 h 526"/>
                <a:gd name="T48" fmla="*/ 1 w 526"/>
                <a:gd name="T49" fmla="*/ 1 h 526"/>
                <a:gd name="T50" fmla="*/ 1 w 526"/>
                <a:gd name="T51" fmla="*/ 1 h 526"/>
                <a:gd name="T52" fmla="*/ 1 w 526"/>
                <a:gd name="T53" fmla="*/ 1 h 526"/>
                <a:gd name="T54" fmla="*/ 1 w 526"/>
                <a:gd name="T55" fmla="*/ 1 h 526"/>
                <a:gd name="T56" fmla="*/ 1 w 526"/>
                <a:gd name="T57" fmla="*/ 1 h 526"/>
                <a:gd name="T58" fmla="*/ 1 w 526"/>
                <a:gd name="T59" fmla="*/ 1 h 526"/>
                <a:gd name="T60" fmla="*/ 1 w 526"/>
                <a:gd name="T61" fmla="*/ 1 h 526"/>
                <a:gd name="T62" fmla="*/ 1 w 526"/>
                <a:gd name="T63" fmla="*/ 1 h 526"/>
                <a:gd name="T64" fmla="*/ 1 w 526"/>
                <a:gd name="T65" fmla="*/ 1 h 526"/>
                <a:gd name="T66" fmla="*/ 1 w 526"/>
                <a:gd name="T67" fmla="*/ 1 h 526"/>
                <a:gd name="T68" fmla="*/ 1 w 526"/>
                <a:gd name="T69" fmla="*/ 0 h 526"/>
                <a:gd name="T70" fmla="*/ 1 w 526"/>
                <a:gd name="T71" fmla="*/ 1 h 526"/>
                <a:gd name="T72" fmla="*/ 1 w 526"/>
                <a:gd name="T73" fmla="*/ 1 h 526"/>
                <a:gd name="T74" fmla="*/ 1 w 526"/>
                <a:gd name="T75" fmla="*/ 1 h 526"/>
                <a:gd name="T76" fmla="*/ 1 w 526"/>
                <a:gd name="T77" fmla="*/ 1 h 526"/>
                <a:gd name="T78" fmla="*/ 1 w 526"/>
                <a:gd name="T79" fmla="*/ 1 h 526"/>
                <a:gd name="T80" fmla="*/ 0 w 526"/>
                <a:gd name="T81" fmla="*/ 1 h 526"/>
                <a:gd name="T82" fmla="*/ 1 w 526"/>
                <a:gd name="T83" fmla="*/ 1 h 526"/>
                <a:gd name="T84" fmla="*/ 1 w 526"/>
                <a:gd name="T85" fmla="*/ 1 h 526"/>
                <a:gd name="T86" fmla="*/ 1 w 526"/>
                <a:gd name="T87" fmla="*/ 1 h 526"/>
                <a:gd name="T88" fmla="*/ 1 w 526"/>
                <a:gd name="T89" fmla="*/ 1 h 526"/>
                <a:gd name="T90" fmla="*/ 1 w 526"/>
                <a:gd name="T91" fmla="*/ 1 h 526"/>
                <a:gd name="T92" fmla="*/ 1 w 526"/>
                <a:gd name="T93" fmla="*/ 1 h 526"/>
                <a:gd name="T94" fmla="*/ 1 w 526"/>
                <a:gd name="T95" fmla="*/ 1 h 526"/>
                <a:gd name="T96" fmla="*/ 1 w 526"/>
                <a:gd name="T97" fmla="*/ 1 h 526"/>
                <a:gd name="T98" fmla="*/ 1 w 526"/>
                <a:gd name="T99" fmla="*/ 1 h 526"/>
                <a:gd name="T100" fmla="*/ 1 w 526"/>
                <a:gd name="T101" fmla="*/ 1 h 526"/>
                <a:gd name="T102" fmla="*/ 1 w 526"/>
                <a:gd name="T103" fmla="*/ 1 h 526"/>
                <a:gd name="T104" fmla="*/ 1 w 526"/>
                <a:gd name="T105" fmla="*/ 1 h 526"/>
                <a:gd name="T106" fmla="*/ 1 w 526"/>
                <a:gd name="T107" fmla="*/ 1 h 526"/>
                <a:gd name="T108" fmla="*/ 1 w 526"/>
                <a:gd name="T109" fmla="*/ 1 h 526"/>
                <a:gd name="T110" fmla="*/ 1 w 526"/>
                <a:gd name="T111" fmla="*/ 1 h 526"/>
                <a:gd name="T112" fmla="*/ 1 w 526"/>
                <a:gd name="T113" fmla="*/ 1 h 526"/>
                <a:gd name="T114" fmla="*/ 1 w 526"/>
                <a:gd name="T115" fmla="*/ 1 h 526"/>
                <a:gd name="T116" fmla="*/ 1 w 526"/>
                <a:gd name="T117" fmla="*/ 0 h 5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6"/>
                <a:gd name="T178" fmla="*/ 0 h 526"/>
                <a:gd name="T179" fmla="*/ 526 w 526"/>
                <a:gd name="T180" fmla="*/ 526 h 5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6" h="526">
                  <a:moveTo>
                    <a:pt x="285" y="7"/>
                  </a:moveTo>
                  <a:lnTo>
                    <a:pt x="285" y="7"/>
                  </a:lnTo>
                  <a:lnTo>
                    <a:pt x="291" y="61"/>
                  </a:lnTo>
                  <a:lnTo>
                    <a:pt x="294" y="62"/>
                  </a:lnTo>
                  <a:lnTo>
                    <a:pt x="315" y="66"/>
                  </a:lnTo>
                  <a:lnTo>
                    <a:pt x="337" y="73"/>
                  </a:lnTo>
                  <a:lnTo>
                    <a:pt x="340" y="75"/>
                  </a:lnTo>
                  <a:lnTo>
                    <a:pt x="372" y="31"/>
                  </a:lnTo>
                  <a:lnTo>
                    <a:pt x="411" y="53"/>
                  </a:lnTo>
                  <a:lnTo>
                    <a:pt x="388" y="102"/>
                  </a:lnTo>
                  <a:lnTo>
                    <a:pt x="390" y="105"/>
                  </a:lnTo>
                  <a:lnTo>
                    <a:pt x="408" y="118"/>
                  </a:lnTo>
                  <a:lnTo>
                    <a:pt x="421" y="136"/>
                  </a:lnTo>
                  <a:lnTo>
                    <a:pt x="424" y="138"/>
                  </a:lnTo>
                  <a:lnTo>
                    <a:pt x="473" y="115"/>
                  </a:lnTo>
                  <a:lnTo>
                    <a:pt x="495" y="154"/>
                  </a:lnTo>
                  <a:lnTo>
                    <a:pt x="451" y="186"/>
                  </a:lnTo>
                  <a:lnTo>
                    <a:pt x="453" y="188"/>
                  </a:lnTo>
                  <a:lnTo>
                    <a:pt x="460" y="211"/>
                  </a:lnTo>
                  <a:lnTo>
                    <a:pt x="463" y="221"/>
                  </a:lnTo>
                  <a:lnTo>
                    <a:pt x="465" y="232"/>
                  </a:lnTo>
                  <a:lnTo>
                    <a:pt x="465" y="235"/>
                  </a:lnTo>
                  <a:lnTo>
                    <a:pt x="519" y="241"/>
                  </a:lnTo>
                  <a:lnTo>
                    <a:pt x="519" y="285"/>
                  </a:lnTo>
                  <a:lnTo>
                    <a:pt x="465" y="291"/>
                  </a:lnTo>
                  <a:lnTo>
                    <a:pt x="465" y="294"/>
                  </a:lnTo>
                  <a:lnTo>
                    <a:pt x="460" y="317"/>
                  </a:lnTo>
                  <a:lnTo>
                    <a:pt x="454" y="338"/>
                  </a:lnTo>
                  <a:lnTo>
                    <a:pt x="453" y="340"/>
                  </a:lnTo>
                  <a:lnTo>
                    <a:pt x="496" y="372"/>
                  </a:lnTo>
                  <a:lnTo>
                    <a:pt x="473" y="411"/>
                  </a:lnTo>
                  <a:lnTo>
                    <a:pt x="424" y="388"/>
                  </a:lnTo>
                  <a:lnTo>
                    <a:pt x="423" y="391"/>
                  </a:lnTo>
                  <a:lnTo>
                    <a:pt x="408" y="408"/>
                  </a:lnTo>
                  <a:lnTo>
                    <a:pt x="391" y="423"/>
                  </a:lnTo>
                  <a:lnTo>
                    <a:pt x="389" y="424"/>
                  </a:lnTo>
                  <a:lnTo>
                    <a:pt x="412" y="473"/>
                  </a:lnTo>
                  <a:lnTo>
                    <a:pt x="372" y="496"/>
                  </a:lnTo>
                  <a:lnTo>
                    <a:pt x="340" y="453"/>
                  </a:lnTo>
                  <a:lnTo>
                    <a:pt x="338" y="454"/>
                  </a:lnTo>
                  <a:lnTo>
                    <a:pt x="327" y="457"/>
                  </a:lnTo>
                  <a:lnTo>
                    <a:pt x="317" y="460"/>
                  </a:lnTo>
                  <a:lnTo>
                    <a:pt x="305" y="463"/>
                  </a:lnTo>
                  <a:lnTo>
                    <a:pt x="294" y="465"/>
                  </a:lnTo>
                  <a:lnTo>
                    <a:pt x="291" y="465"/>
                  </a:lnTo>
                  <a:lnTo>
                    <a:pt x="285" y="519"/>
                  </a:lnTo>
                  <a:lnTo>
                    <a:pt x="241" y="519"/>
                  </a:lnTo>
                  <a:lnTo>
                    <a:pt x="235" y="465"/>
                  </a:lnTo>
                  <a:lnTo>
                    <a:pt x="232" y="465"/>
                  </a:lnTo>
                  <a:lnTo>
                    <a:pt x="211" y="460"/>
                  </a:lnTo>
                  <a:lnTo>
                    <a:pt x="189" y="454"/>
                  </a:lnTo>
                  <a:lnTo>
                    <a:pt x="186" y="453"/>
                  </a:lnTo>
                  <a:lnTo>
                    <a:pt x="154" y="496"/>
                  </a:lnTo>
                  <a:lnTo>
                    <a:pt x="115" y="474"/>
                  </a:lnTo>
                  <a:lnTo>
                    <a:pt x="138" y="425"/>
                  </a:lnTo>
                  <a:lnTo>
                    <a:pt x="136" y="423"/>
                  </a:lnTo>
                  <a:lnTo>
                    <a:pt x="118" y="408"/>
                  </a:lnTo>
                  <a:lnTo>
                    <a:pt x="105" y="391"/>
                  </a:lnTo>
                  <a:lnTo>
                    <a:pt x="102" y="389"/>
                  </a:lnTo>
                  <a:lnTo>
                    <a:pt x="53" y="412"/>
                  </a:lnTo>
                  <a:lnTo>
                    <a:pt x="31" y="372"/>
                  </a:lnTo>
                  <a:lnTo>
                    <a:pt x="75" y="341"/>
                  </a:lnTo>
                  <a:lnTo>
                    <a:pt x="73" y="338"/>
                  </a:lnTo>
                  <a:lnTo>
                    <a:pt x="66" y="317"/>
                  </a:lnTo>
                  <a:lnTo>
                    <a:pt x="63" y="305"/>
                  </a:lnTo>
                  <a:lnTo>
                    <a:pt x="62" y="294"/>
                  </a:lnTo>
                  <a:lnTo>
                    <a:pt x="61" y="291"/>
                  </a:lnTo>
                  <a:lnTo>
                    <a:pt x="7" y="285"/>
                  </a:lnTo>
                  <a:lnTo>
                    <a:pt x="7" y="241"/>
                  </a:lnTo>
                  <a:lnTo>
                    <a:pt x="61" y="235"/>
                  </a:lnTo>
                  <a:lnTo>
                    <a:pt x="62" y="232"/>
                  </a:lnTo>
                  <a:lnTo>
                    <a:pt x="66" y="211"/>
                  </a:lnTo>
                  <a:lnTo>
                    <a:pt x="72" y="189"/>
                  </a:lnTo>
                  <a:lnTo>
                    <a:pt x="73" y="186"/>
                  </a:lnTo>
                  <a:lnTo>
                    <a:pt x="30" y="155"/>
                  </a:lnTo>
                  <a:lnTo>
                    <a:pt x="53" y="115"/>
                  </a:lnTo>
                  <a:lnTo>
                    <a:pt x="102" y="138"/>
                  </a:lnTo>
                  <a:lnTo>
                    <a:pt x="103" y="136"/>
                  </a:lnTo>
                  <a:lnTo>
                    <a:pt x="118" y="120"/>
                  </a:lnTo>
                  <a:lnTo>
                    <a:pt x="135" y="105"/>
                  </a:lnTo>
                  <a:lnTo>
                    <a:pt x="137" y="102"/>
                  </a:lnTo>
                  <a:lnTo>
                    <a:pt x="114" y="53"/>
                  </a:lnTo>
                  <a:lnTo>
                    <a:pt x="154" y="31"/>
                  </a:lnTo>
                  <a:lnTo>
                    <a:pt x="186" y="75"/>
                  </a:lnTo>
                  <a:lnTo>
                    <a:pt x="188" y="73"/>
                  </a:lnTo>
                  <a:lnTo>
                    <a:pt x="209" y="66"/>
                  </a:lnTo>
                  <a:lnTo>
                    <a:pt x="221" y="64"/>
                  </a:lnTo>
                  <a:lnTo>
                    <a:pt x="232" y="62"/>
                  </a:lnTo>
                  <a:lnTo>
                    <a:pt x="235" y="61"/>
                  </a:lnTo>
                  <a:lnTo>
                    <a:pt x="241" y="7"/>
                  </a:lnTo>
                  <a:lnTo>
                    <a:pt x="285" y="7"/>
                  </a:lnTo>
                  <a:close/>
                  <a:moveTo>
                    <a:pt x="289" y="0"/>
                  </a:moveTo>
                  <a:lnTo>
                    <a:pt x="234" y="0"/>
                  </a:lnTo>
                  <a:lnTo>
                    <a:pt x="228" y="54"/>
                  </a:lnTo>
                  <a:lnTo>
                    <a:pt x="208" y="60"/>
                  </a:lnTo>
                  <a:lnTo>
                    <a:pt x="188" y="65"/>
                  </a:lnTo>
                  <a:lnTo>
                    <a:pt x="156" y="21"/>
                  </a:lnTo>
                  <a:lnTo>
                    <a:pt x="105" y="50"/>
                  </a:lnTo>
                  <a:lnTo>
                    <a:pt x="128" y="100"/>
                  </a:lnTo>
                  <a:lnTo>
                    <a:pt x="113" y="114"/>
                  </a:lnTo>
                  <a:lnTo>
                    <a:pt x="100" y="128"/>
                  </a:lnTo>
                  <a:lnTo>
                    <a:pt x="50" y="106"/>
                  </a:lnTo>
                  <a:lnTo>
                    <a:pt x="20" y="157"/>
                  </a:lnTo>
                  <a:lnTo>
                    <a:pt x="65" y="189"/>
                  </a:lnTo>
                  <a:lnTo>
                    <a:pt x="59" y="208"/>
                  </a:lnTo>
                  <a:lnTo>
                    <a:pt x="54" y="229"/>
                  </a:lnTo>
                  <a:lnTo>
                    <a:pt x="0" y="234"/>
                  </a:lnTo>
                  <a:lnTo>
                    <a:pt x="0" y="293"/>
                  </a:lnTo>
                  <a:lnTo>
                    <a:pt x="54" y="298"/>
                  </a:lnTo>
                  <a:lnTo>
                    <a:pt x="59" y="319"/>
                  </a:lnTo>
                  <a:lnTo>
                    <a:pt x="65" y="338"/>
                  </a:lnTo>
                  <a:lnTo>
                    <a:pt x="20" y="370"/>
                  </a:lnTo>
                  <a:lnTo>
                    <a:pt x="50" y="421"/>
                  </a:lnTo>
                  <a:lnTo>
                    <a:pt x="100" y="398"/>
                  </a:lnTo>
                  <a:lnTo>
                    <a:pt x="114" y="413"/>
                  </a:lnTo>
                  <a:lnTo>
                    <a:pt x="128" y="426"/>
                  </a:lnTo>
                  <a:lnTo>
                    <a:pt x="106" y="477"/>
                  </a:lnTo>
                  <a:lnTo>
                    <a:pt x="156" y="506"/>
                  </a:lnTo>
                  <a:lnTo>
                    <a:pt x="189" y="461"/>
                  </a:lnTo>
                  <a:lnTo>
                    <a:pt x="208" y="467"/>
                  </a:lnTo>
                  <a:lnTo>
                    <a:pt x="228" y="472"/>
                  </a:lnTo>
                  <a:lnTo>
                    <a:pt x="234" y="526"/>
                  </a:lnTo>
                  <a:lnTo>
                    <a:pt x="292" y="526"/>
                  </a:lnTo>
                  <a:lnTo>
                    <a:pt x="298" y="472"/>
                  </a:lnTo>
                  <a:lnTo>
                    <a:pt x="318" y="467"/>
                  </a:lnTo>
                  <a:lnTo>
                    <a:pt x="338" y="461"/>
                  </a:lnTo>
                  <a:lnTo>
                    <a:pt x="370" y="506"/>
                  </a:lnTo>
                  <a:lnTo>
                    <a:pt x="421" y="476"/>
                  </a:lnTo>
                  <a:lnTo>
                    <a:pt x="398" y="426"/>
                  </a:lnTo>
                  <a:lnTo>
                    <a:pt x="413" y="413"/>
                  </a:lnTo>
                  <a:lnTo>
                    <a:pt x="426" y="398"/>
                  </a:lnTo>
                  <a:lnTo>
                    <a:pt x="476" y="420"/>
                  </a:lnTo>
                  <a:lnTo>
                    <a:pt x="506" y="370"/>
                  </a:lnTo>
                  <a:lnTo>
                    <a:pt x="461" y="338"/>
                  </a:lnTo>
                  <a:lnTo>
                    <a:pt x="467" y="318"/>
                  </a:lnTo>
                  <a:lnTo>
                    <a:pt x="472" y="298"/>
                  </a:lnTo>
                  <a:lnTo>
                    <a:pt x="526" y="293"/>
                  </a:lnTo>
                  <a:lnTo>
                    <a:pt x="526" y="234"/>
                  </a:lnTo>
                  <a:lnTo>
                    <a:pt x="472" y="229"/>
                  </a:lnTo>
                  <a:lnTo>
                    <a:pt x="467" y="208"/>
                  </a:lnTo>
                  <a:lnTo>
                    <a:pt x="461" y="188"/>
                  </a:lnTo>
                  <a:lnTo>
                    <a:pt x="506" y="156"/>
                  </a:lnTo>
                  <a:lnTo>
                    <a:pt x="476" y="106"/>
                  </a:lnTo>
                  <a:lnTo>
                    <a:pt x="426" y="128"/>
                  </a:lnTo>
                  <a:lnTo>
                    <a:pt x="412" y="113"/>
                  </a:lnTo>
                  <a:lnTo>
                    <a:pt x="398" y="100"/>
                  </a:lnTo>
                  <a:lnTo>
                    <a:pt x="420" y="50"/>
                  </a:lnTo>
                  <a:lnTo>
                    <a:pt x="370" y="20"/>
                  </a:lnTo>
                  <a:lnTo>
                    <a:pt x="337" y="65"/>
                  </a:lnTo>
                  <a:lnTo>
                    <a:pt x="318" y="59"/>
                  </a:lnTo>
                  <a:lnTo>
                    <a:pt x="298" y="54"/>
                  </a:lnTo>
                  <a:lnTo>
                    <a:pt x="292" y="0"/>
                  </a:lnTo>
                  <a:lnTo>
                    <a:pt x="289"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96" name="Freeform 163"/>
            <p:cNvSpPr>
              <a:spLocks noChangeArrowheads="1"/>
            </p:cNvSpPr>
            <p:nvPr/>
          </p:nvSpPr>
          <p:spPr bwMode="auto">
            <a:xfrm>
              <a:off x="17" y="17"/>
              <a:ext cx="252" cy="252"/>
            </a:xfrm>
            <a:custGeom>
              <a:avLst/>
              <a:gdLst>
                <a:gd name="T0" fmla="*/ 1 w 504"/>
                <a:gd name="T1" fmla="*/ 1 h 504"/>
                <a:gd name="T2" fmla="*/ 1 w 504"/>
                <a:gd name="T3" fmla="*/ 1 h 504"/>
                <a:gd name="T4" fmla="*/ 1 w 504"/>
                <a:gd name="T5" fmla="*/ 1 h 504"/>
                <a:gd name="T6" fmla="*/ 1 w 504"/>
                <a:gd name="T7" fmla="*/ 1 h 504"/>
                <a:gd name="T8" fmla="*/ 1 w 504"/>
                <a:gd name="T9" fmla="*/ 1 h 504"/>
                <a:gd name="T10" fmla="*/ 1 w 504"/>
                <a:gd name="T11" fmla="*/ 1 h 504"/>
                <a:gd name="T12" fmla="*/ 1 w 504"/>
                <a:gd name="T13" fmla="*/ 1 h 504"/>
                <a:gd name="T14" fmla="*/ 1 w 504"/>
                <a:gd name="T15" fmla="*/ 1 h 504"/>
                <a:gd name="T16" fmla="*/ 1 w 504"/>
                <a:gd name="T17" fmla="*/ 1 h 504"/>
                <a:gd name="T18" fmla="*/ 1 w 504"/>
                <a:gd name="T19" fmla="*/ 1 h 504"/>
                <a:gd name="T20" fmla="*/ 1 w 504"/>
                <a:gd name="T21" fmla="*/ 1 h 504"/>
                <a:gd name="T22" fmla="*/ 1 w 504"/>
                <a:gd name="T23" fmla="*/ 1 h 504"/>
                <a:gd name="T24" fmla="*/ 1 w 504"/>
                <a:gd name="T25" fmla="*/ 1 h 504"/>
                <a:gd name="T26" fmla="*/ 1 w 504"/>
                <a:gd name="T27" fmla="*/ 1 h 504"/>
                <a:gd name="T28" fmla="*/ 1 w 504"/>
                <a:gd name="T29" fmla="*/ 1 h 504"/>
                <a:gd name="T30" fmla="*/ 1 w 504"/>
                <a:gd name="T31" fmla="*/ 1 h 504"/>
                <a:gd name="T32" fmla="*/ 1 w 504"/>
                <a:gd name="T33" fmla="*/ 1 h 504"/>
                <a:gd name="T34" fmla="*/ 1 w 504"/>
                <a:gd name="T35" fmla="*/ 1 h 504"/>
                <a:gd name="T36" fmla="*/ 1 w 504"/>
                <a:gd name="T37" fmla="*/ 1 h 504"/>
                <a:gd name="T38" fmla="*/ 1 w 504"/>
                <a:gd name="T39" fmla="*/ 1 h 504"/>
                <a:gd name="T40" fmla="*/ 1 w 504"/>
                <a:gd name="T41" fmla="*/ 1 h 504"/>
                <a:gd name="T42" fmla="*/ 1 w 504"/>
                <a:gd name="T43" fmla="*/ 1 h 504"/>
                <a:gd name="T44" fmla="*/ 1 w 504"/>
                <a:gd name="T45" fmla="*/ 1 h 504"/>
                <a:gd name="T46" fmla="*/ 1 w 504"/>
                <a:gd name="T47" fmla="*/ 1 h 504"/>
                <a:gd name="T48" fmla="*/ 1 w 504"/>
                <a:gd name="T49" fmla="*/ 1 h 504"/>
                <a:gd name="T50" fmla="*/ 1 w 504"/>
                <a:gd name="T51" fmla="*/ 1 h 504"/>
                <a:gd name="T52" fmla="*/ 1 w 504"/>
                <a:gd name="T53" fmla="*/ 1 h 504"/>
                <a:gd name="T54" fmla="*/ 1 w 504"/>
                <a:gd name="T55" fmla="*/ 1 h 504"/>
                <a:gd name="T56" fmla="*/ 1 w 504"/>
                <a:gd name="T57" fmla="*/ 1 h 504"/>
                <a:gd name="T58" fmla="*/ 1 w 504"/>
                <a:gd name="T59" fmla="*/ 1 h 504"/>
                <a:gd name="T60" fmla="*/ 1 w 504"/>
                <a:gd name="T61" fmla="*/ 1 h 504"/>
                <a:gd name="T62" fmla="*/ 1 w 504"/>
                <a:gd name="T63" fmla="*/ 1 h 504"/>
                <a:gd name="T64" fmla="*/ 1 w 504"/>
                <a:gd name="T65" fmla="*/ 1 h 504"/>
                <a:gd name="T66" fmla="*/ 0 w 504"/>
                <a:gd name="T67" fmla="*/ 1 h 504"/>
                <a:gd name="T68" fmla="*/ 0 w 504"/>
                <a:gd name="T69" fmla="*/ 1 h 504"/>
                <a:gd name="T70" fmla="*/ 1 w 504"/>
                <a:gd name="T71" fmla="*/ 1 h 504"/>
                <a:gd name="T72" fmla="*/ 1 w 504"/>
                <a:gd name="T73" fmla="*/ 1 h 504"/>
                <a:gd name="T74" fmla="*/ 1 w 504"/>
                <a:gd name="T75" fmla="*/ 1 h 504"/>
                <a:gd name="T76" fmla="*/ 1 w 504"/>
                <a:gd name="T77" fmla="*/ 1 h 504"/>
                <a:gd name="T78" fmla="*/ 1 w 504"/>
                <a:gd name="T79" fmla="*/ 1 h 504"/>
                <a:gd name="T80" fmla="*/ 1 w 504"/>
                <a:gd name="T81" fmla="*/ 1 h 504"/>
                <a:gd name="T82" fmla="*/ 1 w 504"/>
                <a:gd name="T83" fmla="*/ 1 h 504"/>
                <a:gd name="T84" fmla="*/ 1 w 504"/>
                <a:gd name="T85" fmla="*/ 1 h 504"/>
                <a:gd name="T86" fmla="*/ 1 w 504"/>
                <a:gd name="T87" fmla="*/ 1 h 504"/>
                <a:gd name="T88" fmla="*/ 1 w 504"/>
                <a:gd name="T89" fmla="*/ 1 h 504"/>
                <a:gd name="T90" fmla="*/ 1 w 504"/>
                <a:gd name="T91" fmla="*/ 0 h 5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4"/>
                <a:gd name="T139" fmla="*/ 0 h 504"/>
                <a:gd name="T140" fmla="*/ 504 w 504"/>
                <a:gd name="T141" fmla="*/ 504 h 5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4" h="504">
                  <a:moveTo>
                    <a:pt x="271" y="0"/>
                  </a:moveTo>
                  <a:lnTo>
                    <a:pt x="271" y="0"/>
                  </a:lnTo>
                  <a:lnTo>
                    <a:pt x="276" y="54"/>
                  </a:lnTo>
                  <a:lnTo>
                    <a:pt x="282" y="55"/>
                  </a:lnTo>
                  <a:lnTo>
                    <a:pt x="303" y="59"/>
                  </a:lnTo>
                  <a:lnTo>
                    <a:pt x="325" y="66"/>
                  </a:lnTo>
                  <a:lnTo>
                    <a:pt x="330" y="69"/>
                  </a:lnTo>
                  <a:lnTo>
                    <a:pt x="362" y="25"/>
                  </a:lnTo>
                  <a:lnTo>
                    <a:pt x="394" y="43"/>
                  </a:lnTo>
                  <a:lnTo>
                    <a:pt x="372" y="92"/>
                  </a:lnTo>
                  <a:lnTo>
                    <a:pt x="377" y="97"/>
                  </a:lnTo>
                  <a:lnTo>
                    <a:pt x="393" y="111"/>
                  </a:lnTo>
                  <a:lnTo>
                    <a:pt x="407" y="127"/>
                  </a:lnTo>
                  <a:lnTo>
                    <a:pt x="412" y="132"/>
                  </a:lnTo>
                  <a:lnTo>
                    <a:pt x="460" y="110"/>
                  </a:lnTo>
                  <a:lnTo>
                    <a:pt x="479" y="142"/>
                  </a:lnTo>
                  <a:lnTo>
                    <a:pt x="436" y="173"/>
                  </a:lnTo>
                  <a:lnTo>
                    <a:pt x="438" y="179"/>
                  </a:lnTo>
                  <a:lnTo>
                    <a:pt x="445" y="201"/>
                  </a:lnTo>
                  <a:lnTo>
                    <a:pt x="450" y="222"/>
                  </a:lnTo>
                  <a:lnTo>
                    <a:pt x="450" y="228"/>
                  </a:lnTo>
                  <a:lnTo>
                    <a:pt x="504" y="234"/>
                  </a:lnTo>
                  <a:lnTo>
                    <a:pt x="504" y="271"/>
                  </a:lnTo>
                  <a:lnTo>
                    <a:pt x="450" y="277"/>
                  </a:lnTo>
                  <a:lnTo>
                    <a:pt x="450" y="282"/>
                  </a:lnTo>
                  <a:lnTo>
                    <a:pt x="445" y="304"/>
                  </a:lnTo>
                  <a:lnTo>
                    <a:pt x="438" y="325"/>
                  </a:lnTo>
                  <a:lnTo>
                    <a:pt x="436" y="331"/>
                  </a:lnTo>
                  <a:lnTo>
                    <a:pt x="479" y="362"/>
                  </a:lnTo>
                  <a:lnTo>
                    <a:pt x="461" y="394"/>
                  </a:lnTo>
                  <a:lnTo>
                    <a:pt x="412" y="373"/>
                  </a:lnTo>
                  <a:lnTo>
                    <a:pt x="408" y="377"/>
                  </a:lnTo>
                  <a:lnTo>
                    <a:pt x="393" y="393"/>
                  </a:lnTo>
                  <a:lnTo>
                    <a:pt x="377" y="407"/>
                  </a:lnTo>
                  <a:lnTo>
                    <a:pt x="373" y="412"/>
                  </a:lnTo>
                  <a:lnTo>
                    <a:pt x="394" y="461"/>
                  </a:lnTo>
                  <a:lnTo>
                    <a:pt x="362" y="479"/>
                  </a:lnTo>
                  <a:lnTo>
                    <a:pt x="331" y="436"/>
                  </a:lnTo>
                  <a:lnTo>
                    <a:pt x="325" y="438"/>
                  </a:lnTo>
                  <a:lnTo>
                    <a:pt x="304" y="445"/>
                  </a:lnTo>
                  <a:lnTo>
                    <a:pt x="282" y="450"/>
                  </a:lnTo>
                  <a:lnTo>
                    <a:pt x="276" y="451"/>
                  </a:lnTo>
                  <a:lnTo>
                    <a:pt x="271" y="504"/>
                  </a:lnTo>
                  <a:lnTo>
                    <a:pt x="234" y="504"/>
                  </a:lnTo>
                  <a:lnTo>
                    <a:pt x="228" y="451"/>
                  </a:lnTo>
                  <a:lnTo>
                    <a:pt x="222" y="450"/>
                  </a:lnTo>
                  <a:lnTo>
                    <a:pt x="201" y="446"/>
                  </a:lnTo>
                  <a:lnTo>
                    <a:pt x="179" y="438"/>
                  </a:lnTo>
                  <a:lnTo>
                    <a:pt x="174" y="436"/>
                  </a:lnTo>
                  <a:lnTo>
                    <a:pt x="142" y="480"/>
                  </a:lnTo>
                  <a:lnTo>
                    <a:pt x="110" y="461"/>
                  </a:lnTo>
                  <a:lnTo>
                    <a:pt x="132" y="412"/>
                  </a:lnTo>
                  <a:lnTo>
                    <a:pt x="127" y="408"/>
                  </a:lnTo>
                  <a:lnTo>
                    <a:pt x="111" y="393"/>
                  </a:lnTo>
                  <a:lnTo>
                    <a:pt x="97" y="377"/>
                  </a:lnTo>
                  <a:lnTo>
                    <a:pt x="92" y="373"/>
                  </a:lnTo>
                  <a:lnTo>
                    <a:pt x="44" y="395"/>
                  </a:lnTo>
                  <a:lnTo>
                    <a:pt x="25" y="362"/>
                  </a:lnTo>
                  <a:lnTo>
                    <a:pt x="69" y="331"/>
                  </a:lnTo>
                  <a:lnTo>
                    <a:pt x="66" y="326"/>
                  </a:lnTo>
                  <a:lnTo>
                    <a:pt x="59" y="304"/>
                  </a:lnTo>
                  <a:lnTo>
                    <a:pt x="54" y="282"/>
                  </a:lnTo>
                  <a:lnTo>
                    <a:pt x="54" y="277"/>
                  </a:lnTo>
                  <a:lnTo>
                    <a:pt x="0" y="271"/>
                  </a:lnTo>
                  <a:lnTo>
                    <a:pt x="0" y="234"/>
                  </a:lnTo>
                  <a:lnTo>
                    <a:pt x="54" y="228"/>
                  </a:lnTo>
                  <a:lnTo>
                    <a:pt x="54" y="222"/>
                  </a:lnTo>
                  <a:lnTo>
                    <a:pt x="59" y="201"/>
                  </a:lnTo>
                  <a:lnTo>
                    <a:pt x="66" y="179"/>
                  </a:lnTo>
                  <a:lnTo>
                    <a:pt x="68" y="174"/>
                  </a:lnTo>
                  <a:lnTo>
                    <a:pt x="25" y="143"/>
                  </a:lnTo>
                  <a:lnTo>
                    <a:pt x="43" y="110"/>
                  </a:lnTo>
                  <a:lnTo>
                    <a:pt x="92" y="132"/>
                  </a:lnTo>
                  <a:lnTo>
                    <a:pt x="96" y="127"/>
                  </a:lnTo>
                  <a:lnTo>
                    <a:pt x="111" y="111"/>
                  </a:lnTo>
                  <a:lnTo>
                    <a:pt x="127" y="97"/>
                  </a:lnTo>
                  <a:lnTo>
                    <a:pt x="131" y="92"/>
                  </a:lnTo>
                  <a:lnTo>
                    <a:pt x="110" y="44"/>
                  </a:lnTo>
                  <a:lnTo>
                    <a:pt x="142" y="25"/>
                  </a:lnTo>
                  <a:lnTo>
                    <a:pt x="173" y="69"/>
                  </a:lnTo>
                  <a:lnTo>
                    <a:pt x="179" y="67"/>
                  </a:lnTo>
                  <a:lnTo>
                    <a:pt x="200" y="59"/>
                  </a:lnTo>
                  <a:lnTo>
                    <a:pt x="222" y="55"/>
                  </a:lnTo>
                  <a:lnTo>
                    <a:pt x="228" y="54"/>
                  </a:lnTo>
                  <a:lnTo>
                    <a:pt x="234" y="0"/>
                  </a:lnTo>
                  <a:lnTo>
                    <a:pt x="271" y="0"/>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97" name="Freeform 164"/>
            <p:cNvSpPr>
              <a:spLocks noChangeArrowheads="1"/>
            </p:cNvSpPr>
            <p:nvPr/>
          </p:nvSpPr>
          <p:spPr bwMode="auto">
            <a:xfrm>
              <a:off x="17" y="134"/>
              <a:ext cx="252" cy="135"/>
            </a:xfrm>
            <a:custGeom>
              <a:avLst/>
              <a:gdLst>
                <a:gd name="T0" fmla="*/ 1 w 504"/>
                <a:gd name="T1" fmla="*/ 1 h 270"/>
                <a:gd name="T2" fmla="*/ 1 w 504"/>
                <a:gd name="T3" fmla="*/ 1 h 270"/>
                <a:gd name="T4" fmla="*/ 1 w 504"/>
                <a:gd name="T5" fmla="*/ 1 h 270"/>
                <a:gd name="T6" fmla="*/ 1 w 504"/>
                <a:gd name="T7" fmla="*/ 1 h 270"/>
                <a:gd name="T8" fmla="*/ 1 w 504"/>
                <a:gd name="T9" fmla="*/ 1 h 270"/>
                <a:gd name="T10" fmla="*/ 1 w 504"/>
                <a:gd name="T11" fmla="*/ 1 h 270"/>
                <a:gd name="T12" fmla="*/ 1 w 504"/>
                <a:gd name="T13" fmla="*/ 1 h 270"/>
                <a:gd name="T14" fmla="*/ 1 w 504"/>
                <a:gd name="T15" fmla="*/ 1 h 270"/>
                <a:gd name="T16" fmla="*/ 1 w 504"/>
                <a:gd name="T17" fmla="*/ 1 h 270"/>
                <a:gd name="T18" fmla="*/ 1 w 504"/>
                <a:gd name="T19" fmla="*/ 1 h 270"/>
                <a:gd name="T20" fmla="*/ 0 w 504"/>
                <a:gd name="T21" fmla="*/ 1 h 270"/>
                <a:gd name="T22" fmla="*/ 0 w 504"/>
                <a:gd name="T23" fmla="*/ 1 h 270"/>
                <a:gd name="T24" fmla="*/ 1 w 504"/>
                <a:gd name="T25" fmla="*/ 1 h 270"/>
                <a:gd name="T26" fmla="*/ 1 w 504"/>
                <a:gd name="T27" fmla="*/ 1 h 270"/>
                <a:gd name="T28" fmla="*/ 1 w 504"/>
                <a:gd name="T29" fmla="*/ 1 h 270"/>
                <a:gd name="T30" fmla="*/ 1 w 504"/>
                <a:gd name="T31" fmla="*/ 1 h 270"/>
                <a:gd name="T32" fmla="*/ 1 w 504"/>
                <a:gd name="T33" fmla="*/ 1 h 270"/>
                <a:gd name="T34" fmla="*/ 1 w 504"/>
                <a:gd name="T35" fmla="*/ 1 h 270"/>
                <a:gd name="T36" fmla="*/ 1 w 504"/>
                <a:gd name="T37" fmla="*/ 1 h 270"/>
                <a:gd name="T38" fmla="*/ 1 w 504"/>
                <a:gd name="T39" fmla="*/ 1 h 270"/>
                <a:gd name="T40" fmla="*/ 1 w 504"/>
                <a:gd name="T41" fmla="*/ 1 h 270"/>
                <a:gd name="T42" fmla="*/ 1 w 504"/>
                <a:gd name="T43" fmla="*/ 1 h 270"/>
                <a:gd name="T44" fmla="*/ 1 w 504"/>
                <a:gd name="T45" fmla="*/ 1 h 270"/>
                <a:gd name="T46" fmla="*/ 1 w 504"/>
                <a:gd name="T47" fmla="*/ 1 h 270"/>
                <a:gd name="T48" fmla="*/ 1 w 504"/>
                <a:gd name="T49" fmla="*/ 1 h 270"/>
                <a:gd name="T50" fmla="*/ 1 w 504"/>
                <a:gd name="T51" fmla="*/ 1 h 270"/>
                <a:gd name="T52" fmla="*/ 1 w 504"/>
                <a:gd name="T53" fmla="*/ 1 h 270"/>
                <a:gd name="T54" fmla="*/ 1 w 504"/>
                <a:gd name="T55" fmla="*/ 1 h 270"/>
                <a:gd name="T56" fmla="*/ 1 w 504"/>
                <a:gd name="T57" fmla="*/ 1 h 270"/>
                <a:gd name="T58" fmla="*/ 1 w 504"/>
                <a:gd name="T59" fmla="*/ 1 h 270"/>
                <a:gd name="T60" fmla="*/ 1 w 504"/>
                <a:gd name="T61" fmla="*/ 1 h 270"/>
                <a:gd name="T62" fmla="*/ 1 w 504"/>
                <a:gd name="T63" fmla="*/ 1 h 270"/>
                <a:gd name="T64" fmla="*/ 1 w 504"/>
                <a:gd name="T65" fmla="*/ 1 h 270"/>
                <a:gd name="T66" fmla="*/ 1 w 504"/>
                <a:gd name="T67" fmla="*/ 1 h 270"/>
                <a:gd name="T68" fmla="*/ 1 w 504"/>
                <a:gd name="T69" fmla="*/ 1 h 270"/>
                <a:gd name="T70" fmla="*/ 1 w 504"/>
                <a:gd name="T71" fmla="*/ 1 h 270"/>
                <a:gd name="T72" fmla="*/ 1 w 504"/>
                <a:gd name="T73" fmla="*/ 1 h 270"/>
                <a:gd name="T74" fmla="*/ 1 w 504"/>
                <a:gd name="T75" fmla="*/ 1 h 270"/>
                <a:gd name="T76" fmla="*/ 1 w 504"/>
                <a:gd name="T77" fmla="*/ 1 h 270"/>
                <a:gd name="T78" fmla="*/ 1 w 504"/>
                <a:gd name="T79" fmla="*/ 1 h 270"/>
                <a:gd name="T80" fmla="*/ 1 w 504"/>
                <a:gd name="T81" fmla="*/ 1 h 270"/>
                <a:gd name="T82" fmla="*/ 1 w 504"/>
                <a:gd name="T83" fmla="*/ 1 h 270"/>
                <a:gd name="T84" fmla="*/ 1 w 504"/>
                <a:gd name="T85" fmla="*/ 1 h 270"/>
                <a:gd name="T86" fmla="*/ 1 w 504"/>
                <a:gd name="T87" fmla="*/ 1 h 270"/>
                <a:gd name="T88" fmla="*/ 1 w 504"/>
                <a:gd name="T89" fmla="*/ 1 h 270"/>
                <a:gd name="T90" fmla="*/ 1 w 504"/>
                <a:gd name="T91" fmla="*/ 0 h 270"/>
                <a:gd name="T92" fmla="*/ 1 w 504"/>
                <a:gd name="T93" fmla="*/ 1 h 270"/>
                <a:gd name="T94" fmla="*/ 1 w 504"/>
                <a:gd name="T95" fmla="*/ 1 h 270"/>
                <a:gd name="T96" fmla="*/ 1 w 504"/>
                <a:gd name="T97" fmla="*/ 1 h 270"/>
                <a:gd name="T98" fmla="*/ 1 w 504"/>
                <a:gd name="T99" fmla="*/ 1 h 270"/>
                <a:gd name="T100" fmla="*/ 1 w 504"/>
                <a:gd name="T101" fmla="*/ 1 h 270"/>
                <a:gd name="T102" fmla="*/ 1 w 504"/>
                <a:gd name="T103" fmla="*/ 1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4"/>
                <a:gd name="T157" fmla="*/ 0 h 270"/>
                <a:gd name="T158" fmla="*/ 504 w 504"/>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4" h="270">
                  <a:moveTo>
                    <a:pt x="224" y="51"/>
                  </a:moveTo>
                  <a:lnTo>
                    <a:pt x="224" y="51"/>
                  </a:lnTo>
                  <a:lnTo>
                    <a:pt x="212" y="50"/>
                  </a:lnTo>
                  <a:lnTo>
                    <a:pt x="201" y="49"/>
                  </a:lnTo>
                  <a:lnTo>
                    <a:pt x="190" y="47"/>
                  </a:lnTo>
                  <a:lnTo>
                    <a:pt x="179" y="45"/>
                  </a:lnTo>
                  <a:lnTo>
                    <a:pt x="170" y="40"/>
                  </a:lnTo>
                  <a:lnTo>
                    <a:pt x="160" y="36"/>
                  </a:lnTo>
                  <a:lnTo>
                    <a:pt x="149" y="31"/>
                  </a:lnTo>
                  <a:lnTo>
                    <a:pt x="140" y="24"/>
                  </a:lnTo>
                  <a:lnTo>
                    <a:pt x="130" y="18"/>
                  </a:lnTo>
                  <a:lnTo>
                    <a:pt x="120" y="13"/>
                  </a:lnTo>
                  <a:lnTo>
                    <a:pt x="110" y="9"/>
                  </a:lnTo>
                  <a:lnTo>
                    <a:pt x="98" y="6"/>
                  </a:lnTo>
                  <a:lnTo>
                    <a:pt x="87" y="5"/>
                  </a:lnTo>
                  <a:lnTo>
                    <a:pt x="75" y="5"/>
                  </a:lnTo>
                  <a:lnTo>
                    <a:pt x="64" y="6"/>
                  </a:lnTo>
                  <a:lnTo>
                    <a:pt x="53" y="9"/>
                  </a:lnTo>
                  <a:lnTo>
                    <a:pt x="26" y="16"/>
                  </a:lnTo>
                  <a:lnTo>
                    <a:pt x="0" y="23"/>
                  </a:lnTo>
                  <a:lnTo>
                    <a:pt x="0" y="37"/>
                  </a:lnTo>
                  <a:lnTo>
                    <a:pt x="54" y="43"/>
                  </a:lnTo>
                  <a:lnTo>
                    <a:pt x="54" y="48"/>
                  </a:lnTo>
                  <a:lnTo>
                    <a:pt x="59" y="70"/>
                  </a:lnTo>
                  <a:lnTo>
                    <a:pt x="66" y="92"/>
                  </a:lnTo>
                  <a:lnTo>
                    <a:pt x="69" y="97"/>
                  </a:lnTo>
                  <a:lnTo>
                    <a:pt x="25" y="128"/>
                  </a:lnTo>
                  <a:lnTo>
                    <a:pt x="44" y="161"/>
                  </a:lnTo>
                  <a:lnTo>
                    <a:pt x="92" y="139"/>
                  </a:lnTo>
                  <a:lnTo>
                    <a:pt x="97" y="143"/>
                  </a:lnTo>
                  <a:lnTo>
                    <a:pt x="111" y="159"/>
                  </a:lnTo>
                  <a:lnTo>
                    <a:pt x="127" y="174"/>
                  </a:lnTo>
                  <a:lnTo>
                    <a:pt x="132" y="178"/>
                  </a:lnTo>
                  <a:lnTo>
                    <a:pt x="110" y="227"/>
                  </a:lnTo>
                  <a:lnTo>
                    <a:pt x="142" y="246"/>
                  </a:lnTo>
                  <a:lnTo>
                    <a:pt x="174" y="202"/>
                  </a:lnTo>
                  <a:lnTo>
                    <a:pt x="179" y="204"/>
                  </a:lnTo>
                  <a:lnTo>
                    <a:pt x="201" y="212"/>
                  </a:lnTo>
                  <a:lnTo>
                    <a:pt x="222" y="216"/>
                  </a:lnTo>
                  <a:lnTo>
                    <a:pt x="228" y="217"/>
                  </a:lnTo>
                  <a:lnTo>
                    <a:pt x="234" y="270"/>
                  </a:lnTo>
                  <a:lnTo>
                    <a:pt x="271" y="270"/>
                  </a:lnTo>
                  <a:lnTo>
                    <a:pt x="276" y="217"/>
                  </a:lnTo>
                  <a:lnTo>
                    <a:pt x="282" y="216"/>
                  </a:lnTo>
                  <a:lnTo>
                    <a:pt x="304" y="211"/>
                  </a:lnTo>
                  <a:lnTo>
                    <a:pt x="325" y="204"/>
                  </a:lnTo>
                  <a:lnTo>
                    <a:pt x="331" y="202"/>
                  </a:lnTo>
                  <a:lnTo>
                    <a:pt x="362" y="245"/>
                  </a:lnTo>
                  <a:lnTo>
                    <a:pt x="394" y="227"/>
                  </a:lnTo>
                  <a:lnTo>
                    <a:pt x="373" y="178"/>
                  </a:lnTo>
                  <a:lnTo>
                    <a:pt x="377" y="173"/>
                  </a:lnTo>
                  <a:lnTo>
                    <a:pt x="393" y="159"/>
                  </a:lnTo>
                  <a:lnTo>
                    <a:pt x="408" y="143"/>
                  </a:lnTo>
                  <a:lnTo>
                    <a:pt x="412" y="139"/>
                  </a:lnTo>
                  <a:lnTo>
                    <a:pt x="461" y="160"/>
                  </a:lnTo>
                  <a:lnTo>
                    <a:pt x="479" y="128"/>
                  </a:lnTo>
                  <a:lnTo>
                    <a:pt x="436" y="97"/>
                  </a:lnTo>
                  <a:lnTo>
                    <a:pt x="438" y="91"/>
                  </a:lnTo>
                  <a:lnTo>
                    <a:pt x="445" y="70"/>
                  </a:lnTo>
                  <a:lnTo>
                    <a:pt x="450" y="48"/>
                  </a:lnTo>
                  <a:lnTo>
                    <a:pt x="450" y="43"/>
                  </a:lnTo>
                  <a:lnTo>
                    <a:pt x="504" y="37"/>
                  </a:lnTo>
                  <a:lnTo>
                    <a:pt x="504" y="0"/>
                  </a:lnTo>
                  <a:lnTo>
                    <a:pt x="486" y="2"/>
                  </a:lnTo>
                  <a:lnTo>
                    <a:pt x="468" y="6"/>
                  </a:lnTo>
                  <a:lnTo>
                    <a:pt x="434" y="15"/>
                  </a:lnTo>
                  <a:lnTo>
                    <a:pt x="400" y="25"/>
                  </a:lnTo>
                  <a:lnTo>
                    <a:pt x="365" y="35"/>
                  </a:lnTo>
                  <a:lnTo>
                    <a:pt x="330" y="43"/>
                  </a:lnTo>
                  <a:lnTo>
                    <a:pt x="295" y="47"/>
                  </a:lnTo>
                  <a:lnTo>
                    <a:pt x="259" y="50"/>
                  </a:lnTo>
                  <a:lnTo>
                    <a:pt x="224" y="51"/>
                  </a:lnTo>
                  <a:close/>
                </a:path>
              </a:pathLst>
            </a:cu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98" name="Freeform 165"/>
            <p:cNvSpPr>
              <a:spLocks noEditPoints="1" noChangeArrowheads="1"/>
            </p:cNvSpPr>
            <p:nvPr/>
          </p:nvSpPr>
          <p:spPr bwMode="auto">
            <a:xfrm>
              <a:off x="71" y="71"/>
              <a:ext cx="144" cy="144"/>
            </a:xfrm>
            <a:custGeom>
              <a:avLst/>
              <a:gdLst>
                <a:gd name="T0" fmla="*/ 0 w 290"/>
                <a:gd name="T1" fmla="*/ 1 h 288"/>
                <a:gd name="T2" fmla="*/ 0 w 290"/>
                <a:gd name="T3" fmla="*/ 1 h 288"/>
                <a:gd name="T4" fmla="*/ 0 w 290"/>
                <a:gd name="T5" fmla="*/ 1 h 288"/>
                <a:gd name="T6" fmla="*/ 0 w 290"/>
                <a:gd name="T7" fmla="*/ 1 h 288"/>
                <a:gd name="T8" fmla="*/ 0 w 290"/>
                <a:gd name="T9" fmla="*/ 1 h 288"/>
                <a:gd name="T10" fmla="*/ 0 w 290"/>
                <a:gd name="T11" fmla="*/ 1 h 288"/>
                <a:gd name="T12" fmla="*/ 0 w 290"/>
                <a:gd name="T13" fmla="*/ 1 h 288"/>
                <a:gd name="T14" fmla="*/ 0 w 290"/>
                <a:gd name="T15" fmla="*/ 1 h 288"/>
                <a:gd name="T16" fmla="*/ 0 w 290"/>
                <a:gd name="T17" fmla="*/ 1 h 288"/>
                <a:gd name="T18" fmla="*/ 0 w 290"/>
                <a:gd name="T19" fmla="*/ 1 h 288"/>
                <a:gd name="T20" fmla="*/ 0 w 290"/>
                <a:gd name="T21" fmla="*/ 1 h 288"/>
                <a:gd name="T22" fmla="*/ 0 w 290"/>
                <a:gd name="T23" fmla="*/ 1 h 288"/>
                <a:gd name="T24" fmla="*/ 0 w 290"/>
                <a:gd name="T25" fmla="*/ 1 h 288"/>
                <a:gd name="T26" fmla="*/ 0 w 290"/>
                <a:gd name="T27" fmla="*/ 1 h 288"/>
                <a:gd name="T28" fmla="*/ 0 w 290"/>
                <a:gd name="T29" fmla="*/ 1 h 288"/>
                <a:gd name="T30" fmla="*/ 0 w 290"/>
                <a:gd name="T31" fmla="*/ 1 h 288"/>
                <a:gd name="T32" fmla="*/ 0 w 290"/>
                <a:gd name="T33" fmla="*/ 1 h 288"/>
                <a:gd name="T34" fmla="*/ 0 w 290"/>
                <a:gd name="T35" fmla="*/ 1 h 288"/>
                <a:gd name="T36" fmla="*/ 0 w 290"/>
                <a:gd name="T37" fmla="*/ 1 h 288"/>
                <a:gd name="T38" fmla="*/ 0 w 290"/>
                <a:gd name="T39" fmla="*/ 1 h 288"/>
                <a:gd name="T40" fmla="*/ 0 w 290"/>
                <a:gd name="T41" fmla="*/ 1 h 288"/>
                <a:gd name="T42" fmla="*/ 0 w 290"/>
                <a:gd name="T43" fmla="*/ 1 h 288"/>
                <a:gd name="T44" fmla="*/ 0 w 290"/>
                <a:gd name="T45" fmla="*/ 1 h 288"/>
                <a:gd name="T46" fmla="*/ 0 w 290"/>
                <a:gd name="T47" fmla="*/ 1 h 288"/>
                <a:gd name="T48" fmla="*/ 0 w 290"/>
                <a:gd name="T49" fmla="*/ 1 h 288"/>
                <a:gd name="T50" fmla="*/ 0 w 290"/>
                <a:gd name="T51" fmla="*/ 1 h 288"/>
                <a:gd name="T52" fmla="*/ 0 w 290"/>
                <a:gd name="T53" fmla="*/ 1 h 288"/>
                <a:gd name="T54" fmla="*/ 0 w 290"/>
                <a:gd name="T55" fmla="*/ 1 h 288"/>
                <a:gd name="T56" fmla="*/ 0 w 290"/>
                <a:gd name="T57" fmla="*/ 1 h 288"/>
                <a:gd name="T58" fmla="*/ 0 w 290"/>
                <a:gd name="T59" fmla="*/ 1 h 288"/>
                <a:gd name="T60" fmla="*/ 0 w 290"/>
                <a:gd name="T61" fmla="*/ 1 h 288"/>
                <a:gd name="T62" fmla="*/ 0 w 290"/>
                <a:gd name="T63" fmla="*/ 1 h 288"/>
                <a:gd name="T64" fmla="*/ 0 w 290"/>
                <a:gd name="T65" fmla="*/ 1 h 288"/>
                <a:gd name="T66" fmla="*/ 0 w 290"/>
                <a:gd name="T67" fmla="*/ 1 h 288"/>
                <a:gd name="T68" fmla="*/ 0 w 290"/>
                <a:gd name="T69" fmla="*/ 1 h 288"/>
                <a:gd name="T70" fmla="*/ 0 w 290"/>
                <a:gd name="T71" fmla="*/ 1 h 288"/>
                <a:gd name="T72" fmla="*/ 0 w 290"/>
                <a:gd name="T73" fmla="*/ 1 h 288"/>
                <a:gd name="T74" fmla="*/ 0 w 290"/>
                <a:gd name="T75" fmla="*/ 1 h 288"/>
                <a:gd name="T76" fmla="*/ 0 w 290"/>
                <a:gd name="T77" fmla="*/ 1 h 288"/>
                <a:gd name="T78" fmla="*/ 0 w 290"/>
                <a:gd name="T79" fmla="*/ 1 h 288"/>
                <a:gd name="T80" fmla="*/ 0 w 290"/>
                <a:gd name="T81" fmla="*/ 0 h 288"/>
                <a:gd name="T82" fmla="*/ 0 w 290"/>
                <a:gd name="T83" fmla="*/ 1 h 288"/>
                <a:gd name="T84" fmla="*/ 0 w 290"/>
                <a:gd name="T85" fmla="*/ 1 h 288"/>
                <a:gd name="T86" fmla="*/ 0 w 290"/>
                <a:gd name="T87" fmla="*/ 1 h 288"/>
                <a:gd name="T88" fmla="*/ 0 w 290"/>
                <a:gd name="T89" fmla="*/ 1 h 288"/>
                <a:gd name="T90" fmla="*/ 0 w 290"/>
                <a:gd name="T91" fmla="*/ 1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0"/>
                <a:gd name="T139" fmla="*/ 0 h 288"/>
                <a:gd name="T140" fmla="*/ 290 w 290"/>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0" h="288">
                  <a:moveTo>
                    <a:pt x="8" y="143"/>
                  </a:moveTo>
                  <a:lnTo>
                    <a:pt x="8" y="143"/>
                  </a:lnTo>
                  <a:lnTo>
                    <a:pt x="9" y="129"/>
                  </a:lnTo>
                  <a:lnTo>
                    <a:pt x="11" y="116"/>
                  </a:lnTo>
                  <a:lnTo>
                    <a:pt x="14" y="102"/>
                  </a:lnTo>
                  <a:lnTo>
                    <a:pt x="20" y="91"/>
                  </a:lnTo>
                  <a:lnTo>
                    <a:pt x="25" y="78"/>
                  </a:lnTo>
                  <a:lnTo>
                    <a:pt x="32" y="67"/>
                  </a:lnTo>
                  <a:lnTo>
                    <a:pt x="40" y="56"/>
                  </a:lnTo>
                  <a:lnTo>
                    <a:pt x="49" y="47"/>
                  </a:lnTo>
                  <a:lnTo>
                    <a:pt x="58" y="38"/>
                  </a:lnTo>
                  <a:lnTo>
                    <a:pt x="69" y="30"/>
                  </a:lnTo>
                  <a:lnTo>
                    <a:pt x="80" y="23"/>
                  </a:lnTo>
                  <a:lnTo>
                    <a:pt x="91" y="18"/>
                  </a:lnTo>
                  <a:lnTo>
                    <a:pt x="104" y="12"/>
                  </a:lnTo>
                  <a:lnTo>
                    <a:pt x="117" y="9"/>
                  </a:lnTo>
                  <a:lnTo>
                    <a:pt x="131" y="7"/>
                  </a:lnTo>
                  <a:lnTo>
                    <a:pt x="145" y="7"/>
                  </a:lnTo>
                  <a:lnTo>
                    <a:pt x="159" y="7"/>
                  </a:lnTo>
                  <a:lnTo>
                    <a:pt x="173" y="9"/>
                  </a:lnTo>
                  <a:lnTo>
                    <a:pt x="186" y="12"/>
                  </a:lnTo>
                  <a:lnTo>
                    <a:pt x="199" y="18"/>
                  </a:lnTo>
                  <a:lnTo>
                    <a:pt x="210" y="23"/>
                  </a:lnTo>
                  <a:lnTo>
                    <a:pt x="221" y="30"/>
                  </a:lnTo>
                  <a:lnTo>
                    <a:pt x="232" y="38"/>
                  </a:lnTo>
                  <a:lnTo>
                    <a:pt x="241" y="47"/>
                  </a:lnTo>
                  <a:lnTo>
                    <a:pt x="250" y="56"/>
                  </a:lnTo>
                  <a:lnTo>
                    <a:pt x="258" y="67"/>
                  </a:lnTo>
                  <a:lnTo>
                    <a:pt x="265" y="78"/>
                  </a:lnTo>
                  <a:lnTo>
                    <a:pt x="271" y="91"/>
                  </a:lnTo>
                  <a:lnTo>
                    <a:pt x="276" y="102"/>
                  </a:lnTo>
                  <a:lnTo>
                    <a:pt x="279" y="116"/>
                  </a:lnTo>
                  <a:lnTo>
                    <a:pt x="281" y="129"/>
                  </a:lnTo>
                  <a:lnTo>
                    <a:pt x="282" y="143"/>
                  </a:lnTo>
                  <a:lnTo>
                    <a:pt x="281" y="157"/>
                  </a:lnTo>
                  <a:lnTo>
                    <a:pt x="279" y="171"/>
                  </a:lnTo>
                  <a:lnTo>
                    <a:pt x="276" y="184"/>
                  </a:lnTo>
                  <a:lnTo>
                    <a:pt x="271" y="197"/>
                  </a:lnTo>
                  <a:lnTo>
                    <a:pt x="265" y="208"/>
                  </a:lnTo>
                  <a:lnTo>
                    <a:pt x="258" y="219"/>
                  </a:lnTo>
                  <a:lnTo>
                    <a:pt x="250" y="230"/>
                  </a:lnTo>
                  <a:lnTo>
                    <a:pt x="241" y="239"/>
                  </a:lnTo>
                  <a:lnTo>
                    <a:pt x="232" y="249"/>
                  </a:lnTo>
                  <a:lnTo>
                    <a:pt x="221" y="256"/>
                  </a:lnTo>
                  <a:lnTo>
                    <a:pt x="210" y="263"/>
                  </a:lnTo>
                  <a:lnTo>
                    <a:pt x="199" y="269"/>
                  </a:lnTo>
                  <a:lnTo>
                    <a:pt x="186" y="274"/>
                  </a:lnTo>
                  <a:lnTo>
                    <a:pt x="173" y="277"/>
                  </a:lnTo>
                  <a:lnTo>
                    <a:pt x="159" y="279"/>
                  </a:lnTo>
                  <a:lnTo>
                    <a:pt x="145" y="280"/>
                  </a:lnTo>
                  <a:lnTo>
                    <a:pt x="131" y="279"/>
                  </a:lnTo>
                  <a:lnTo>
                    <a:pt x="117" y="277"/>
                  </a:lnTo>
                  <a:lnTo>
                    <a:pt x="104" y="274"/>
                  </a:lnTo>
                  <a:lnTo>
                    <a:pt x="91" y="269"/>
                  </a:lnTo>
                  <a:lnTo>
                    <a:pt x="80" y="263"/>
                  </a:lnTo>
                  <a:lnTo>
                    <a:pt x="69" y="256"/>
                  </a:lnTo>
                  <a:lnTo>
                    <a:pt x="58" y="249"/>
                  </a:lnTo>
                  <a:lnTo>
                    <a:pt x="49" y="239"/>
                  </a:lnTo>
                  <a:lnTo>
                    <a:pt x="40" y="230"/>
                  </a:lnTo>
                  <a:lnTo>
                    <a:pt x="32" y="219"/>
                  </a:lnTo>
                  <a:lnTo>
                    <a:pt x="25" y="208"/>
                  </a:lnTo>
                  <a:lnTo>
                    <a:pt x="20" y="197"/>
                  </a:lnTo>
                  <a:lnTo>
                    <a:pt x="14" y="184"/>
                  </a:lnTo>
                  <a:lnTo>
                    <a:pt x="11" y="171"/>
                  </a:lnTo>
                  <a:lnTo>
                    <a:pt x="9" y="157"/>
                  </a:lnTo>
                  <a:lnTo>
                    <a:pt x="8" y="143"/>
                  </a:lnTo>
                  <a:close/>
                  <a:moveTo>
                    <a:pt x="0" y="143"/>
                  </a:moveTo>
                  <a:lnTo>
                    <a:pt x="0" y="143"/>
                  </a:lnTo>
                  <a:lnTo>
                    <a:pt x="2" y="158"/>
                  </a:lnTo>
                  <a:lnTo>
                    <a:pt x="4" y="172"/>
                  </a:lnTo>
                  <a:lnTo>
                    <a:pt x="8" y="186"/>
                  </a:lnTo>
                  <a:lnTo>
                    <a:pt x="12" y="200"/>
                  </a:lnTo>
                  <a:lnTo>
                    <a:pt x="19" y="212"/>
                  </a:lnTo>
                  <a:lnTo>
                    <a:pt x="25" y="223"/>
                  </a:lnTo>
                  <a:lnTo>
                    <a:pt x="34" y="235"/>
                  </a:lnTo>
                  <a:lnTo>
                    <a:pt x="43" y="245"/>
                  </a:lnTo>
                  <a:lnTo>
                    <a:pt x="53" y="254"/>
                  </a:lnTo>
                  <a:lnTo>
                    <a:pt x="65" y="263"/>
                  </a:lnTo>
                  <a:lnTo>
                    <a:pt x="76" y="270"/>
                  </a:lnTo>
                  <a:lnTo>
                    <a:pt x="89" y="276"/>
                  </a:lnTo>
                  <a:lnTo>
                    <a:pt x="102" y="281"/>
                  </a:lnTo>
                  <a:lnTo>
                    <a:pt x="116" y="284"/>
                  </a:lnTo>
                  <a:lnTo>
                    <a:pt x="130" y="286"/>
                  </a:lnTo>
                  <a:lnTo>
                    <a:pt x="145" y="288"/>
                  </a:lnTo>
                  <a:lnTo>
                    <a:pt x="160" y="286"/>
                  </a:lnTo>
                  <a:lnTo>
                    <a:pt x="174" y="284"/>
                  </a:lnTo>
                  <a:lnTo>
                    <a:pt x="188" y="281"/>
                  </a:lnTo>
                  <a:lnTo>
                    <a:pt x="201" y="276"/>
                  </a:lnTo>
                  <a:lnTo>
                    <a:pt x="214" y="270"/>
                  </a:lnTo>
                  <a:lnTo>
                    <a:pt x="225" y="263"/>
                  </a:lnTo>
                  <a:lnTo>
                    <a:pt x="237" y="254"/>
                  </a:lnTo>
                  <a:lnTo>
                    <a:pt x="247" y="245"/>
                  </a:lnTo>
                  <a:lnTo>
                    <a:pt x="256" y="235"/>
                  </a:lnTo>
                  <a:lnTo>
                    <a:pt x="265" y="223"/>
                  </a:lnTo>
                  <a:lnTo>
                    <a:pt x="271" y="212"/>
                  </a:lnTo>
                  <a:lnTo>
                    <a:pt x="278" y="200"/>
                  </a:lnTo>
                  <a:lnTo>
                    <a:pt x="283" y="186"/>
                  </a:lnTo>
                  <a:lnTo>
                    <a:pt x="286" y="172"/>
                  </a:lnTo>
                  <a:lnTo>
                    <a:pt x="288" y="158"/>
                  </a:lnTo>
                  <a:lnTo>
                    <a:pt x="290" y="143"/>
                  </a:lnTo>
                  <a:lnTo>
                    <a:pt x="288" y="128"/>
                  </a:lnTo>
                  <a:lnTo>
                    <a:pt x="286" y="114"/>
                  </a:lnTo>
                  <a:lnTo>
                    <a:pt x="283" y="100"/>
                  </a:lnTo>
                  <a:lnTo>
                    <a:pt x="278" y="87"/>
                  </a:lnTo>
                  <a:lnTo>
                    <a:pt x="271" y="74"/>
                  </a:lnTo>
                  <a:lnTo>
                    <a:pt x="265" y="63"/>
                  </a:lnTo>
                  <a:lnTo>
                    <a:pt x="256" y="52"/>
                  </a:lnTo>
                  <a:lnTo>
                    <a:pt x="247" y="41"/>
                  </a:lnTo>
                  <a:lnTo>
                    <a:pt x="237" y="32"/>
                  </a:lnTo>
                  <a:lnTo>
                    <a:pt x="225" y="24"/>
                  </a:lnTo>
                  <a:lnTo>
                    <a:pt x="214" y="17"/>
                  </a:lnTo>
                  <a:lnTo>
                    <a:pt x="201" y="10"/>
                  </a:lnTo>
                  <a:lnTo>
                    <a:pt x="188" y="6"/>
                  </a:lnTo>
                  <a:lnTo>
                    <a:pt x="174" y="2"/>
                  </a:lnTo>
                  <a:lnTo>
                    <a:pt x="160" y="0"/>
                  </a:lnTo>
                  <a:lnTo>
                    <a:pt x="145" y="0"/>
                  </a:lnTo>
                  <a:lnTo>
                    <a:pt x="130" y="0"/>
                  </a:lnTo>
                  <a:lnTo>
                    <a:pt x="116" y="2"/>
                  </a:lnTo>
                  <a:lnTo>
                    <a:pt x="102" y="6"/>
                  </a:lnTo>
                  <a:lnTo>
                    <a:pt x="89" y="10"/>
                  </a:lnTo>
                  <a:lnTo>
                    <a:pt x="76" y="17"/>
                  </a:lnTo>
                  <a:lnTo>
                    <a:pt x="65" y="24"/>
                  </a:lnTo>
                  <a:lnTo>
                    <a:pt x="53" y="32"/>
                  </a:lnTo>
                  <a:lnTo>
                    <a:pt x="43" y="41"/>
                  </a:lnTo>
                  <a:lnTo>
                    <a:pt x="34" y="52"/>
                  </a:lnTo>
                  <a:lnTo>
                    <a:pt x="25" y="63"/>
                  </a:lnTo>
                  <a:lnTo>
                    <a:pt x="19" y="74"/>
                  </a:lnTo>
                  <a:lnTo>
                    <a:pt x="12" y="87"/>
                  </a:lnTo>
                  <a:lnTo>
                    <a:pt x="8" y="100"/>
                  </a:lnTo>
                  <a:lnTo>
                    <a:pt x="4" y="114"/>
                  </a:lnTo>
                  <a:lnTo>
                    <a:pt x="2" y="128"/>
                  </a:lnTo>
                  <a:lnTo>
                    <a:pt x="0" y="143"/>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99" name="Freeform 166"/>
            <p:cNvSpPr>
              <a:spLocks noChangeArrowheads="1"/>
            </p:cNvSpPr>
            <p:nvPr/>
          </p:nvSpPr>
          <p:spPr bwMode="auto">
            <a:xfrm>
              <a:off x="69" y="69"/>
              <a:ext cx="148" cy="148"/>
            </a:xfrm>
            <a:custGeom>
              <a:avLst/>
              <a:gdLst>
                <a:gd name="T0" fmla="*/ 0 w 298"/>
                <a:gd name="T1" fmla="*/ 0 h 298"/>
                <a:gd name="T2" fmla="*/ 0 w 298"/>
                <a:gd name="T3" fmla="*/ 0 h 298"/>
                <a:gd name="T4" fmla="*/ 0 w 298"/>
                <a:gd name="T5" fmla="*/ 0 h 298"/>
                <a:gd name="T6" fmla="*/ 0 w 298"/>
                <a:gd name="T7" fmla="*/ 0 h 298"/>
                <a:gd name="T8" fmla="*/ 0 w 298"/>
                <a:gd name="T9" fmla="*/ 0 h 298"/>
                <a:gd name="T10" fmla="*/ 0 w 298"/>
                <a:gd name="T11" fmla="*/ 0 h 298"/>
                <a:gd name="T12" fmla="*/ 0 w 298"/>
                <a:gd name="T13" fmla="*/ 0 h 298"/>
                <a:gd name="T14" fmla="*/ 0 w 298"/>
                <a:gd name="T15" fmla="*/ 0 h 298"/>
                <a:gd name="T16" fmla="*/ 0 w 298"/>
                <a:gd name="T17" fmla="*/ 0 h 298"/>
                <a:gd name="T18" fmla="*/ 0 w 298"/>
                <a:gd name="T19" fmla="*/ 0 h 298"/>
                <a:gd name="T20" fmla="*/ 0 w 298"/>
                <a:gd name="T21" fmla="*/ 0 h 298"/>
                <a:gd name="T22" fmla="*/ 0 w 298"/>
                <a:gd name="T23" fmla="*/ 0 h 298"/>
                <a:gd name="T24" fmla="*/ 0 w 298"/>
                <a:gd name="T25" fmla="*/ 0 h 298"/>
                <a:gd name="T26" fmla="*/ 0 w 298"/>
                <a:gd name="T27" fmla="*/ 0 h 298"/>
                <a:gd name="T28" fmla="*/ 0 w 298"/>
                <a:gd name="T29" fmla="*/ 0 h 298"/>
                <a:gd name="T30" fmla="*/ 0 w 298"/>
                <a:gd name="T31" fmla="*/ 0 h 298"/>
                <a:gd name="T32" fmla="*/ 0 w 298"/>
                <a:gd name="T33" fmla="*/ 0 h 298"/>
                <a:gd name="T34" fmla="*/ 0 w 298"/>
                <a:gd name="T35" fmla="*/ 0 h 298"/>
                <a:gd name="T36" fmla="*/ 0 w 298"/>
                <a:gd name="T37" fmla="*/ 0 h 298"/>
                <a:gd name="T38" fmla="*/ 0 w 298"/>
                <a:gd name="T39" fmla="*/ 0 h 298"/>
                <a:gd name="T40" fmla="*/ 0 w 298"/>
                <a:gd name="T41" fmla="*/ 0 h 298"/>
                <a:gd name="T42" fmla="*/ 0 w 298"/>
                <a:gd name="T43" fmla="*/ 0 h 298"/>
                <a:gd name="T44" fmla="*/ 0 w 298"/>
                <a:gd name="T45" fmla="*/ 0 h 298"/>
                <a:gd name="T46" fmla="*/ 0 w 298"/>
                <a:gd name="T47" fmla="*/ 0 h 298"/>
                <a:gd name="T48" fmla="*/ 0 w 298"/>
                <a:gd name="T49" fmla="*/ 0 h 298"/>
                <a:gd name="T50" fmla="*/ 0 w 298"/>
                <a:gd name="T51" fmla="*/ 0 h 298"/>
                <a:gd name="T52" fmla="*/ 0 w 298"/>
                <a:gd name="T53" fmla="*/ 0 h 298"/>
                <a:gd name="T54" fmla="*/ 0 w 298"/>
                <a:gd name="T55" fmla="*/ 0 h 298"/>
                <a:gd name="T56" fmla="*/ 0 w 298"/>
                <a:gd name="T57" fmla="*/ 0 h 298"/>
                <a:gd name="T58" fmla="*/ 0 w 298"/>
                <a:gd name="T59" fmla="*/ 0 h 298"/>
                <a:gd name="T60" fmla="*/ 0 w 298"/>
                <a:gd name="T61" fmla="*/ 0 h 298"/>
                <a:gd name="T62" fmla="*/ 0 w 298"/>
                <a:gd name="T63" fmla="*/ 0 h 298"/>
                <a:gd name="T64" fmla="*/ 0 w 298"/>
                <a:gd name="T65" fmla="*/ 0 h 298"/>
                <a:gd name="T66" fmla="*/ 0 w 298"/>
                <a:gd name="T67" fmla="*/ 0 h 298"/>
                <a:gd name="T68" fmla="*/ 0 w 298"/>
                <a:gd name="T69" fmla="*/ 0 h 2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
                <a:gd name="T106" fmla="*/ 0 h 298"/>
                <a:gd name="T107" fmla="*/ 298 w 298"/>
                <a:gd name="T108" fmla="*/ 298 h 2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 h="298">
                  <a:moveTo>
                    <a:pt x="0" y="149"/>
                  </a:moveTo>
                  <a:lnTo>
                    <a:pt x="0" y="149"/>
                  </a:lnTo>
                  <a:lnTo>
                    <a:pt x="1" y="134"/>
                  </a:lnTo>
                  <a:lnTo>
                    <a:pt x="3" y="119"/>
                  </a:lnTo>
                  <a:lnTo>
                    <a:pt x="7" y="105"/>
                  </a:lnTo>
                  <a:lnTo>
                    <a:pt x="12" y="91"/>
                  </a:lnTo>
                  <a:lnTo>
                    <a:pt x="18" y="78"/>
                  </a:lnTo>
                  <a:lnTo>
                    <a:pt x="26" y="67"/>
                  </a:lnTo>
                  <a:lnTo>
                    <a:pt x="34" y="55"/>
                  </a:lnTo>
                  <a:lnTo>
                    <a:pt x="44" y="44"/>
                  </a:lnTo>
                  <a:lnTo>
                    <a:pt x="55" y="34"/>
                  </a:lnTo>
                  <a:lnTo>
                    <a:pt x="65" y="26"/>
                  </a:lnTo>
                  <a:lnTo>
                    <a:pt x="78" y="18"/>
                  </a:lnTo>
                  <a:lnTo>
                    <a:pt x="91" y="12"/>
                  </a:lnTo>
                  <a:lnTo>
                    <a:pt x="105" y="8"/>
                  </a:lnTo>
                  <a:lnTo>
                    <a:pt x="119" y="3"/>
                  </a:lnTo>
                  <a:lnTo>
                    <a:pt x="134" y="1"/>
                  </a:lnTo>
                  <a:lnTo>
                    <a:pt x="149" y="0"/>
                  </a:lnTo>
                  <a:lnTo>
                    <a:pt x="164" y="1"/>
                  </a:lnTo>
                  <a:lnTo>
                    <a:pt x="179" y="3"/>
                  </a:lnTo>
                  <a:lnTo>
                    <a:pt x="193" y="8"/>
                  </a:lnTo>
                  <a:lnTo>
                    <a:pt x="207" y="12"/>
                  </a:lnTo>
                  <a:lnTo>
                    <a:pt x="220" y="18"/>
                  </a:lnTo>
                  <a:lnTo>
                    <a:pt x="233" y="26"/>
                  </a:lnTo>
                  <a:lnTo>
                    <a:pt x="243" y="34"/>
                  </a:lnTo>
                  <a:lnTo>
                    <a:pt x="254" y="44"/>
                  </a:lnTo>
                  <a:lnTo>
                    <a:pt x="264" y="55"/>
                  </a:lnTo>
                  <a:lnTo>
                    <a:pt x="272" y="67"/>
                  </a:lnTo>
                  <a:lnTo>
                    <a:pt x="280" y="78"/>
                  </a:lnTo>
                  <a:lnTo>
                    <a:pt x="286" y="91"/>
                  </a:lnTo>
                  <a:lnTo>
                    <a:pt x="291" y="105"/>
                  </a:lnTo>
                  <a:lnTo>
                    <a:pt x="295" y="119"/>
                  </a:lnTo>
                  <a:lnTo>
                    <a:pt x="297" y="134"/>
                  </a:lnTo>
                  <a:lnTo>
                    <a:pt x="298" y="149"/>
                  </a:lnTo>
                  <a:lnTo>
                    <a:pt x="297" y="164"/>
                  </a:lnTo>
                  <a:lnTo>
                    <a:pt x="295" y="179"/>
                  </a:lnTo>
                  <a:lnTo>
                    <a:pt x="291" y="193"/>
                  </a:lnTo>
                  <a:lnTo>
                    <a:pt x="286" y="207"/>
                  </a:lnTo>
                  <a:lnTo>
                    <a:pt x="280" y="220"/>
                  </a:lnTo>
                  <a:lnTo>
                    <a:pt x="272" y="233"/>
                  </a:lnTo>
                  <a:lnTo>
                    <a:pt x="264" y="244"/>
                  </a:lnTo>
                  <a:lnTo>
                    <a:pt x="254" y="254"/>
                  </a:lnTo>
                  <a:lnTo>
                    <a:pt x="243" y="264"/>
                  </a:lnTo>
                  <a:lnTo>
                    <a:pt x="233" y="272"/>
                  </a:lnTo>
                  <a:lnTo>
                    <a:pt x="220" y="280"/>
                  </a:lnTo>
                  <a:lnTo>
                    <a:pt x="207" y="286"/>
                  </a:lnTo>
                  <a:lnTo>
                    <a:pt x="193" y="291"/>
                  </a:lnTo>
                  <a:lnTo>
                    <a:pt x="179" y="295"/>
                  </a:lnTo>
                  <a:lnTo>
                    <a:pt x="164" y="297"/>
                  </a:lnTo>
                  <a:lnTo>
                    <a:pt x="149" y="298"/>
                  </a:lnTo>
                  <a:lnTo>
                    <a:pt x="134" y="297"/>
                  </a:lnTo>
                  <a:lnTo>
                    <a:pt x="119" y="295"/>
                  </a:lnTo>
                  <a:lnTo>
                    <a:pt x="105" y="291"/>
                  </a:lnTo>
                  <a:lnTo>
                    <a:pt x="91" y="286"/>
                  </a:lnTo>
                  <a:lnTo>
                    <a:pt x="78" y="280"/>
                  </a:lnTo>
                  <a:lnTo>
                    <a:pt x="65" y="272"/>
                  </a:lnTo>
                  <a:lnTo>
                    <a:pt x="55" y="264"/>
                  </a:lnTo>
                  <a:lnTo>
                    <a:pt x="44" y="254"/>
                  </a:lnTo>
                  <a:lnTo>
                    <a:pt x="34" y="244"/>
                  </a:lnTo>
                  <a:lnTo>
                    <a:pt x="26" y="233"/>
                  </a:lnTo>
                  <a:lnTo>
                    <a:pt x="18" y="220"/>
                  </a:lnTo>
                  <a:lnTo>
                    <a:pt x="12" y="207"/>
                  </a:lnTo>
                  <a:lnTo>
                    <a:pt x="7" y="193"/>
                  </a:lnTo>
                  <a:lnTo>
                    <a:pt x="3" y="179"/>
                  </a:lnTo>
                  <a:lnTo>
                    <a:pt x="1" y="164"/>
                  </a:lnTo>
                  <a:lnTo>
                    <a:pt x="0" y="14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0" name="Freeform 167"/>
            <p:cNvSpPr>
              <a:spLocks noChangeArrowheads="1"/>
            </p:cNvSpPr>
            <p:nvPr/>
          </p:nvSpPr>
          <p:spPr bwMode="auto">
            <a:xfrm>
              <a:off x="74" y="75"/>
              <a:ext cx="138" cy="137"/>
            </a:xfrm>
            <a:custGeom>
              <a:avLst/>
              <a:gdLst>
                <a:gd name="T0" fmla="*/ 0 w 274"/>
                <a:gd name="T1" fmla="*/ 1 h 273"/>
                <a:gd name="T2" fmla="*/ 1 w 274"/>
                <a:gd name="T3" fmla="*/ 1 h 273"/>
                <a:gd name="T4" fmla="*/ 1 w 274"/>
                <a:gd name="T5" fmla="*/ 1 h 273"/>
                <a:gd name="T6" fmla="*/ 1 w 274"/>
                <a:gd name="T7" fmla="*/ 1 h 273"/>
                <a:gd name="T8" fmla="*/ 1 w 274"/>
                <a:gd name="T9" fmla="*/ 1 h 273"/>
                <a:gd name="T10" fmla="*/ 1 w 274"/>
                <a:gd name="T11" fmla="*/ 1 h 273"/>
                <a:gd name="T12" fmla="*/ 1 w 274"/>
                <a:gd name="T13" fmla="*/ 1 h 273"/>
                <a:gd name="T14" fmla="*/ 1 w 274"/>
                <a:gd name="T15" fmla="*/ 1 h 273"/>
                <a:gd name="T16" fmla="*/ 1 w 274"/>
                <a:gd name="T17" fmla="*/ 0 h 273"/>
                <a:gd name="T18" fmla="*/ 1 w 274"/>
                <a:gd name="T19" fmla="*/ 0 h 273"/>
                <a:gd name="T20" fmla="*/ 1 w 274"/>
                <a:gd name="T21" fmla="*/ 1 h 273"/>
                <a:gd name="T22" fmla="*/ 1 w 274"/>
                <a:gd name="T23" fmla="*/ 1 h 273"/>
                <a:gd name="T24" fmla="*/ 1 w 274"/>
                <a:gd name="T25" fmla="*/ 1 h 273"/>
                <a:gd name="T26" fmla="*/ 1 w 274"/>
                <a:gd name="T27" fmla="*/ 1 h 273"/>
                <a:gd name="T28" fmla="*/ 1 w 274"/>
                <a:gd name="T29" fmla="*/ 1 h 273"/>
                <a:gd name="T30" fmla="*/ 1 w 274"/>
                <a:gd name="T31" fmla="*/ 1 h 273"/>
                <a:gd name="T32" fmla="*/ 1 w 274"/>
                <a:gd name="T33" fmla="*/ 1 h 273"/>
                <a:gd name="T34" fmla="*/ 1 w 274"/>
                <a:gd name="T35" fmla="*/ 1 h 273"/>
                <a:gd name="T36" fmla="*/ 1 w 274"/>
                <a:gd name="T37" fmla="*/ 1 h 273"/>
                <a:gd name="T38" fmla="*/ 1 w 274"/>
                <a:gd name="T39" fmla="*/ 1 h 273"/>
                <a:gd name="T40" fmla="*/ 1 w 274"/>
                <a:gd name="T41" fmla="*/ 1 h 273"/>
                <a:gd name="T42" fmla="*/ 1 w 274"/>
                <a:gd name="T43" fmla="*/ 1 h 273"/>
                <a:gd name="T44" fmla="*/ 1 w 274"/>
                <a:gd name="T45" fmla="*/ 1 h 273"/>
                <a:gd name="T46" fmla="*/ 1 w 274"/>
                <a:gd name="T47" fmla="*/ 1 h 273"/>
                <a:gd name="T48" fmla="*/ 1 w 274"/>
                <a:gd name="T49" fmla="*/ 1 h 273"/>
                <a:gd name="T50" fmla="*/ 1 w 274"/>
                <a:gd name="T51" fmla="*/ 1 h 273"/>
                <a:gd name="T52" fmla="*/ 1 w 274"/>
                <a:gd name="T53" fmla="*/ 1 h 273"/>
                <a:gd name="T54" fmla="*/ 1 w 274"/>
                <a:gd name="T55" fmla="*/ 1 h 273"/>
                <a:gd name="T56" fmla="*/ 1 w 274"/>
                <a:gd name="T57" fmla="*/ 1 h 273"/>
                <a:gd name="T58" fmla="*/ 1 w 274"/>
                <a:gd name="T59" fmla="*/ 1 h 273"/>
                <a:gd name="T60" fmla="*/ 1 w 274"/>
                <a:gd name="T61" fmla="*/ 1 h 273"/>
                <a:gd name="T62" fmla="*/ 1 w 274"/>
                <a:gd name="T63" fmla="*/ 1 h 273"/>
                <a:gd name="T64" fmla="*/ 1 w 274"/>
                <a:gd name="T65" fmla="*/ 1 h 273"/>
                <a:gd name="T66" fmla="*/ 1 w 274"/>
                <a:gd name="T67" fmla="*/ 1 h 273"/>
                <a:gd name="T68" fmla="*/ 0 w 274"/>
                <a:gd name="T69" fmla="*/ 1 h 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4"/>
                <a:gd name="T106" fmla="*/ 0 h 273"/>
                <a:gd name="T107" fmla="*/ 274 w 274"/>
                <a:gd name="T108" fmla="*/ 273 h 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4" h="273">
                  <a:moveTo>
                    <a:pt x="0" y="136"/>
                  </a:moveTo>
                  <a:lnTo>
                    <a:pt x="0" y="136"/>
                  </a:lnTo>
                  <a:lnTo>
                    <a:pt x="1" y="122"/>
                  </a:lnTo>
                  <a:lnTo>
                    <a:pt x="3" y="109"/>
                  </a:lnTo>
                  <a:lnTo>
                    <a:pt x="6" y="95"/>
                  </a:lnTo>
                  <a:lnTo>
                    <a:pt x="12" y="84"/>
                  </a:lnTo>
                  <a:lnTo>
                    <a:pt x="17" y="71"/>
                  </a:lnTo>
                  <a:lnTo>
                    <a:pt x="24" y="60"/>
                  </a:lnTo>
                  <a:lnTo>
                    <a:pt x="32" y="49"/>
                  </a:lnTo>
                  <a:lnTo>
                    <a:pt x="41" y="40"/>
                  </a:lnTo>
                  <a:lnTo>
                    <a:pt x="50" y="31"/>
                  </a:lnTo>
                  <a:lnTo>
                    <a:pt x="61" y="23"/>
                  </a:lnTo>
                  <a:lnTo>
                    <a:pt x="72" y="16"/>
                  </a:lnTo>
                  <a:lnTo>
                    <a:pt x="83" y="11"/>
                  </a:lnTo>
                  <a:lnTo>
                    <a:pt x="96" y="5"/>
                  </a:lnTo>
                  <a:lnTo>
                    <a:pt x="109" y="2"/>
                  </a:lnTo>
                  <a:lnTo>
                    <a:pt x="123" y="0"/>
                  </a:lnTo>
                  <a:lnTo>
                    <a:pt x="137" y="0"/>
                  </a:lnTo>
                  <a:lnTo>
                    <a:pt x="151" y="0"/>
                  </a:lnTo>
                  <a:lnTo>
                    <a:pt x="165" y="2"/>
                  </a:lnTo>
                  <a:lnTo>
                    <a:pt x="178" y="5"/>
                  </a:lnTo>
                  <a:lnTo>
                    <a:pt x="191" y="11"/>
                  </a:lnTo>
                  <a:lnTo>
                    <a:pt x="202" y="16"/>
                  </a:lnTo>
                  <a:lnTo>
                    <a:pt x="213" y="23"/>
                  </a:lnTo>
                  <a:lnTo>
                    <a:pt x="224" y="31"/>
                  </a:lnTo>
                  <a:lnTo>
                    <a:pt x="233" y="40"/>
                  </a:lnTo>
                  <a:lnTo>
                    <a:pt x="242" y="49"/>
                  </a:lnTo>
                  <a:lnTo>
                    <a:pt x="250" y="60"/>
                  </a:lnTo>
                  <a:lnTo>
                    <a:pt x="257" y="71"/>
                  </a:lnTo>
                  <a:lnTo>
                    <a:pt x="263" y="84"/>
                  </a:lnTo>
                  <a:lnTo>
                    <a:pt x="268" y="95"/>
                  </a:lnTo>
                  <a:lnTo>
                    <a:pt x="271" y="109"/>
                  </a:lnTo>
                  <a:lnTo>
                    <a:pt x="273" y="122"/>
                  </a:lnTo>
                  <a:lnTo>
                    <a:pt x="274" y="136"/>
                  </a:lnTo>
                  <a:lnTo>
                    <a:pt x="273" y="150"/>
                  </a:lnTo>
                  <a:lnTo>
                    <a:pt x="271" y="164"/>
                  </a:lnTo>
                  <a:lnTo>
                    <a:pt x="268" y="177"/>
                  </a:lnTo>
                  <a:lnTo>
                    <a:pt x="263" y="190"/>
                  </a:lnTo>
                  <a:lnTo>
                    <a:pt x="257" y="201"/>
                  </a:lnTo>
                  <a:lnTo>
                    <a:pt x="250" y="212"/>
                  </a:lnTo>
                  <a:lnTo>
                    <a:pt x="242" y="223"/>
                  </a:lnTo>
                  <a:lnTo>
                    <a:pt x="233" y="232"/>
                  </a:lnTo>
                  <a:lnTo>
                    <a:pt x="224" y="242"/>
                  </a:lnTo>
                  <a:lnTo>
                    <a:pt x="213" y="249"/>
                  </a:lnTo>
                  <a:lnTo>
                    <a:pt x="202" y="256"/>
                  </a:lnTo>
                  <a:lnTo>
                    <a:pt x="191" y="262"/>
                  </a:lnTo>
                  <a:lnTo>
                    <a:pt x="178" y="267"/>
                  </a:lnTo>
                  <a:lnTo>
                    <a:pt x="165" y="270"/>
                  </a:lnTo>
                  <a:lnTo>
                    <a:pt x="151" y="272"/>
                  </a:lnTo>
                  <a:lnTo>
                    <a:pt x="137" y="273"/>
                  </a:lnTo>
                  <a:lnTo>
                    <a:pt x="123" y="272"/>
                  </a:lnTo>
                  <a:lnTo>
                    <a:pt x="109" y="270"/>
                  </a:lnTo>
                  <a:lnTo>
                    <a:pt x="96" y="267"/>
                  </a:lnTo>
                  <a:lnTo>
                    <a:pt x="83" y="262"/>
                  </a:lnTo>
                  <a:lnTo>
                    <a:pt x="72" y="256"/>
                  </a:lnTo>
                  <a:lnTo>
                    <a:pt x="61" y="249"/>
                  </a:lnTo>
                  <a:lnTo>
                    <a:pt x="50" y="242"/>
                  </a:lnTo>
                  <a:lnTo>
                    <a:pt x="41" y="232"/>
                  </a:lnTo>
                  <a:lnTo>
                    <a:pt x="32" y="223"/>
                  </a:lnTo>
                  <a:lnTo>
                    <a:pt x="24" y="212"/>
                  </a:lnTo>
                  <a:lnTo>
                    <a:pt x="17" y="201"/>
                  </a:lnTo>
                  <a:lnTo>
                    <a:pt x="12" y="190"/>
                  </a:lnTo>
                  <a:lnTo>
                    <a:pt x="6" y="177"/>
                  </a:lnTo>
                  <a:lnTo>
                    <a:pt x="3" y="164"/>
                  </a:lnTo>
                  <a:lnTo>
                    <a:pt x="1" y="150"/>
                  </a:lnTo>
                  <a:lnTo>
                    <a:pt x="0" y="136"/>
                  </a:lnTo>
                  <a:close/>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1" name="Freeform 168"/>
            <p:cNvSpPr>
              <a:spLocks noChangeArrowheads="1"/>
            </p:cNvSpPr>
            <p:nvPr/>
          </p:nvSpPr>
          <p:spPr bwMode="auto">
            <a:xfrm>
              <a:off x="78" y="78"/>
              <a:ext cx="130" cy="130"/>
            </a:xfrm>
            <a:custGeom>
              <a:avLst/>
              <a:gdLst>
                <a:gd name="T0" fmla="*/ 0 w 260"/>
                <a:gd name="T1" fmla="*/ 1 h 260"/>
                <a:gd name="T2" fmla="*/ 1 w 260"/>
                <a:gd name="T3" fmla="*/ 1 h 260"/>
                <a:gd name="T4" fmla="*/ 1 w 260"/>
                <a:gd name="T5" fmla="*/ 1 h 260"/>
                <a:gd name="T6" fmla="*/ 1 w 260"/>
                <a:gd name="T7" fmla="*/ 1 h 260"/>
                <a:gd name="T8" fmla="*/ 1 w 260"/>
                <a:gd name="T9" fmla="*/ 1 h 260"/>
                <a:gd name="T10" fmla="*/ 1 w 260"/>
                <a:gd name="T11" fmla="*/ 1 h 260"/>
                <a:gd name="T12" fmla="*/ 1 w 260"/>
                <a:gd name="T13" fmla="*/ 1 h 260"/>
                <a:gd name="T14" fmla="*/ 1 w 260"/>
                <a:gd name="T15" fmla="*/ 1 h 260"/>
                <a:gd name="T16" fmla="*/ 1 w 260"/>
                <a:gd name="T17" fmla="*/ 0 h 260"/>
                <a:gd name="T18" fmla="*/ 1 w 260"/>
                <a:gd name="T19" fmla="*/ 1 h 260"/>
                <a:gd name="T20" fmla="*/ 1 w 260"/>
                <a:gd name="T21" fmla="*/ 1 h 260"/>
                <a:gd name="T22" fmla="*/ 1 w 260"/>
                <a:gd name="T23" fmla="*/ 1 h 260"/>
                <a:gd name="T24" fmla="*/ 1 w 260"/>
                <a:gd name="T25" fmla="*/ 1 h 260"/>
                <a:gd name="T26" fmla="*/ 1 w 260"/>
                <a:gd name="T27" fmla="*/ 1 h 260"/>
                <a:gd name="T28" fmla="*/ 1 w 260"/>
                <a:gd name="T29" fmla="*/ 1 h 260"/>
                <a:gd name="T30" fmla="*/ 1 w 260"/>
                <a:gd name="T31" fmla="*/ 1 h 260"/>
                <a:gd name="T32" fmla="*/ 1 w 260"/>
                <a:gd name="T33" fmla="*/ 1 h 260"/>
                <a:gd name="T34" fmla="*/ 1 w 260"/>
                <a:gd name="T35" fmla="*/ 1 h 260"/>
                <a:gd name="T36" fmla="*/ 1 w 260"/>
                <a:gd name="T37" fmla="*/ 1 h 260"/>
                <a:gd name="T38" fmla="*/ 1 w 260"/>
                <a:gd name="T39" fmla="*/ 1 h 260"/>
                <a:gd name="T40" fmla="*/ 1 w 260"/>
                <a:gd name="T41" fmla="*/ 1 h 260"/>
                <a:gd name="T42" fmla="*/ 1 w 260"/>
                <a:gd name="T43" fmla="*/ 1 h 260"/>
                <a:gd name="T44" fmla="*/ 1 w 260"/>
                <a:gd name="T45" fmla="*/ 1 h 260"/>
                <a:gd name="T46" fmla="*/ 1 w 260"/>
                <a:gd name="T47" fmla="*/ 1 h 260"/>
                <a:gd name="T48" fmla="*/ 1 w 260"/>
                <a:gd name="T49" fmla="*/ 1 h 260"/>
                <a:gd name="T50" fmla="*/ 1 w 260"/>
                <a:gd name="T51" fmla="*/ 1 h 260"/>
                <a:gd name="T52" fmla="*/ 1 w 260"/>
                <a:gd name="T53" fmla="*/ 1 h 260"/>
                <a:gd name="T54" fmla="*/ 1 w 260"/>
                <a:gd name="T55" fmla="*/ 1 h 260"/>
                <a:gd name="T56" fmla="*/ 1 w 260"/>
                <a:gd name="T57" fmla="*/ 1 h 260"/>
                <a:gd name="T58" fmla="*/ 1 w 260"/>
                <a:gd name="T59" fmla="*/ 1 h 260"/>
                <a:gd name="T60" fmla="*/ 1 w 260"/>
                <a:gd name="T61" fmla="*/ 1 h 260"/>
                <a:gd name="T62" fmla="*/ 1 w 260"/>
                <a:gd name="T63" fmla="*/ 1 h 260"/>
                <a:gd name="T64" fmla="*/ 1 w 260"/>
                <a:gd name="T65" fmla="*/ 1 h 260"/>
                <a:gd name="T66" fmla="*/ 0 w 260"/>
                <a:gd name="T67" fmla="*/ 1 h 260"/>
                <a:gd name="T68" fmla="*/ 0 w 260"/>
                <a:gd name="T69" fmla="*/ 1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0"/>
                <a:gd name="T107" fmla="*/ 260 w 260"/>
                <a:gd name="T108" fmla="*/ 260 h 2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0">
                  <a:moveTo>
                    <a:pt x="0" y="130"/>
                  </a:moveTo>
                  <a:lnTo>
                    <a:pt x="0" y="130"/>
                  </a:lnTo>
                  <a:lnTo>
                    <a:pt x="0" y="117"/>
                  </a:lnTo>
                  <a:lnTo>
                    <a:pt x="3" y="104"/>
                  </a:lnTo>
                  <a:lnTo>
                    <a:pt x="6" y="91"/>
                  </a:lnTo>
                  <a:lnTo>
                    <a:pt x="10" y="80"/>
                  </a:lnTo>
                  <a:lnTo>
                    <a:pt x="15" y="69"/>
                  </a:lnTo>
                  <a:lnTo>
                    <a:pt x="23" y="58"/>
                  </a:lnTo>
                  <a:lnTo>
                    <a:pt x="30" y="48"/>
                  </a:lnTo>
                  <a:lnTo>
                    <a:pt x="38" y="39"/>
                  </a:lnTo>
                  <a:lnTo>
                    <a:pt x="48" y="30"/>
                  </a:lnTo>
                  <a:lnTo>
                    <a:pt x="57" y="23"/>
                  </a:lnTo>
                  <a:lnTo>
                    <a:pt x="68" y="17"/>
                  </a:lnTo>
                  <a:lnTo>
                    <a:pt x="80" y="11"/>
                  </a:lnTo>
                  <a:lnTo>
                    <a:pt x="91" y="7"/>
                  </a:lnTo>
                  <a:lnTo>
                    <a:pt x="104" y="4"/>
                  </a:lnTo>
                  <a:lnTo>
                    <a:pt x="117" y="2"/>
                  </a:lnTo>
                  <a:lnTo>
                    <a:pt x="130" y="0"/>
                  </a:lnTo>
                  <a:lnTo>
                    <a:pt x="143" y="2"/>
                  </a:lnTo>
                  <a:lnTo>
                    <a:pt x="156" y="4"/>
                  </a:lnTo>
                  <a:lnTo>
                    <a:pt x="169" y="7"/>
                  </a:lnTo>
                  <a:lnTo>
                    <a:pt x="180" y="11"/>
                  </a:lnTo>
                  <a:lnTo>
                    <a:pt x="192" y="17"/>
                  </a:lnTo>
                  <a:lnTo>
                    <a:pt x="203" y="23"/>
                  </a:lnTo>
                  <a:lnTo>
                    <a:pt x="212" y="30"/>
                  </a:lnTo>
                  <a:lnTo>
                    <a:pt x="222" y="39"/>
                  </a:lnTo>
                  <a:lnTo>
                    <a:pt x="230" y="48"/>
                  </a:lnTo>
                  <a:lnTo>
                    <a:pt x="237" y="58"/>
                  </a:lnTo>
                  <a:lnTo>
                    <a:pt x="245" y="69"/>
                  </a:lnTo>
                  <a:lnTo>
                    <a:pt x="250" y="80"/>
                  </a:lnTo>
                  <a:lnTo>
                    <a:pt x="254" y="91"/>
                  </a:lnTo>
                  <a:lnTo>
                    <a:pt x="257" y="104"/>
                  </a:lnTo>
                  <a:lnTo>
                    <a:pt x="260" y="117"/>
                  </a:lnTo>
                  <a:lnTo>
                    <a:pt x="260" y="130"/>
                  </a:lnTo>
                  <a:lnTo>
                    <a:pt x="260" y="144"/>
                  </a:lnTo>
                  <a:lnTo>
                    <a:pt x="257" y="157"/>
                  </a:lnTo>
                  <a:lnTo>
                    <a:pt x="254" y="169"/>
                  </a:lnTo>
                  <a:lnTo>
                    <a:pt x="250" y="180"/>
                  </a:lnTo>
                  <a:lnTo>
                    <a:pt x="245" y="192"/>
                  </a:lnTo>
                  <a:lnTo>
                    <a:pt x="237" y="203"/>
                  </a:lnTo>
                  <a:lnTo>
                    <a:pt x="230" y="212"/>
                  </a:lnTo>
                  <a:lnTo>
                    <a:pt x="222" y="222"/>
                  </a:lnTo>
                  <a:lnTo>
                    <a:pt x="212" y="231"/>
                  </a:lnTo>
                  <a:lnTo>
                    <a:pt x="203" y="238"/>
                  </a:lnTo>
                  <a:lnTo>
                    <a:pt x="192" y="245"/>
                  </a:lnTo>
                  <a:lnTo>
                    <a:pt x="180" y="250"/>
                  </a:lnTo>
                  <a:lnTo>
                    <a:pt x="169" y="254"/>
                  </a:lnTo>
                  <a:lnTo>
                    <a:pt x="156" y="257"/>
                  </a:lnTo>
                  <a:lnTo>
                    <a:pt x="143" y="260"/>
                  </a:lnTo>
                  <a:lnTo>
                    <a:pt x="130" y="260"/>
                  </a:lnTo>
                  <a:lnTo>
                    <a:pt x="117" y="260"/>
                  </a:lnTo>
                  <a:lnTo>
                    <a:pt x="104" y="257"/>
                  </a:lnTo>
                  <a:lnTo>
                    <a:pt x="91" y="254"/>
                  </a:lnTo>
                  <a:lnTo>
                    <a:pt x="80" y="250"/>
                  </a:lnTo>
                  <a:lnTo>
                    <a:pt x="68" y="245"/>
                  </a:lnTo>
                  <a:lnTo>
                    <a:pt x="57" y="238"/>
                  </a:lnTo>
                  <a:lnTo>
                    <a:pt x="48" y="231"/>
                  </a:lnTo>
                  <a:lnTo>
                    <a:pt x="38" y="222"/>
                  </a:lnTo>
                  <a:lnTo>
                    <a:pt x="30" y="212"/>
                  </a:lnTo>
                  <a:lnTo>
                    <a:pt x="23" y="203"/>
                  </a:lnTo>
                  <a:lnTo>
                    <a:pt x="15" y="192"/>
                  </a:lnTo>
                  <a:lnTo>
                    <a:pt x="10" y="180"/>
                  </a:lnTo>
                  <a:lnTo>
                    <a:pt x="6" y="169"/>
                  </a:lnTo>
                  <a:lnTo>
                    <a:pt x="3" y="157"/>
                  </a:lnTo>
                  <a:lnTo>
                    <a:pt x="0" y="144"/>
                  </a:lnTo>
                  <a:lnTo>
                    <a:pt x="0" y="130"/>
                  </a:lnTo>
                  <a:close/>
                </a:path>
              </a:pathLst>
            </a:cu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2" name="Freeform 169"/>
            <p:cNvSpPr>
              <a:spLocks noEditPoints="1" noChangeArrowheads="1"/>
            </p:cNvSpPr>
            <p:nvPr/>
          </p:nvSpPr>
          <p:spPr bwMode="auto">
            <a:xfrm>
              <a:off x="83" y="83"/>
              <a:ext cx="120" cy="121"/>
            </a:xfrm>
            <a:custGeom>
              <a:avLst/>
              <a:gdLst>
                <a:gd name="T0" fmla="*/ 0 w 242"/>
                <a:gd name="T1" fmla="*/ 0 h 243"/>
                <a:gd name="T2" fmla="*/ 0 w 242"/>
                <a:gd name="T3" fmla="*/ 0 h 243"/>
                <a:gd name="T4" fmla="*/ 0 w 242"/>
                <a:gd name="T5" fmla="*/ 0 h 243"/>
                <a:gd name="T6" fmla="*/ 0 w 242"/>
                <a:gd name="T7" fmla="*/ 0 h 243"/>
                <a:gd name="T8" fmla="*/ 0 w 242"/>
                <a:gd name="T9" fmla="*/ 0 h 243"/>
                <a:gd name="T10" fmla="*/ 0 w 242"/>
                <a:gd name="T11" fmla="*/ 0 h 243"/>
                <a:gd name="T12" fmla="*/ 0 w 242"/>
                <a:gd name="T13" fmla="*/ 0 h 243"/>
                <a:gd name="T14" fmla="*/ 0 w 242"/>
                <a:gd name="T15" fmla="*/ 0 h 243"/>
                <a:gd name="T16" fmla="*/ 0 w 242"/>
                <a:gd name="T17" fmla="*/ 0 h 243"/>
                <a:gd name="T18" fmla="*/ 0 w 242"/>
                <a:gd name="T19" fmla="*/ 0 h 243"/>
                <a:gd name="T20" fmla="*/ 0 w 242"/>
                <a:gd name="T21" fmla="*/ 0 h 243"/>
                <a:gd name="T22" fmla="*/ 0 w 242"/>
                <a:gd name="T23" fmla="*/ 0 h 243"/>
                <a:gd name="T24" fmla="*/ 0 w 242"/>
                <a:gd name="T25" fmla="*/ 0 h 243"/>
                <a:gd name="T26" fmla="*/ 0 w 242"/>
                <a:gd name="T27" fmla="*/ 0 h 243"/>
                <a:gd name="T28" fmla="*/ 0 w 242"/>
                <a:gd name="T29" fmla="*/ 0 h 243"/>
                <a:gd name="T30" fmla="*/ 0 w 242"/>
                <a:gd name="T31" fmla="*/ 0 h 243"/>
                <a:gd name="T32" fmla="*/ 0 w 242"/>
                <a:gd name="T33" fmla="*/ 0 h 243"/>
                <a:gd name="T34" fmla="*/ 0 w 242"/>
                <a:gd name="T35" fmla="*/ 0 h 243"/>
                <a:gd name="T36" fmla="*/ 0 w 242"/>
                <a:gd name="T37" fmla="*/ 0 h 243"/>
                <a:gd name="T38" fmla="*/ 0 w 242"/>
                <a:gd name="T39" fmla="*/ 0 h 243"/>
                <a:gd name="T40" fmla="*/ 0 w 242"/>
                <a:gd name="T41" fmla="*/ 0 h 243"/>
                <a:gd name="T42" fmla="*/ 0 w 242"/>
                <a:gd name="T43" fmla="*/ 0 h 243"/>
                <a:gd name="T44" fmla="*/ 0 w 242"/>
                <a:gd name="T45" fmla="*/ 0 h 243"/>
                <a:gd name="T46" fmla="*/ 0 w 242"/>
                <a:gd name="T47" fmla="*/ 0 h 243"/>
                <a:gd name="T48" fmla="*/ 0 w 242"/>
                <a:gd name="T49" fmla="*/ 0 h 243"/>
                <a:gd name="T50" fmla="*/ 0 w 242"/>
                <a:gd name="T51" fmla="*/ 0 h 243"/>
                <a:gd name="T52" fmla="*/ 0 w 242"/>
                <a:gd name="T53" fmla="*/ 0 h 243"/>
                <a:gd name="T54" fmla="*/ 0 w 242"/>
                <a:gd name="T55" fmla="*/ 0 h 243"/>
                <a:gd name="T56" fmla="*/ 0 w 242"/>
                <a:gd name="T57" fmla="*/ 0 h 243"/>
                <a:gd name="T58" fmla="*/ 0 w 242"/>
                <a:gd name="T59" fmla="*/ 0 h 243"/>
                <a:gd name="T60" fmla="*/ 0 w 242"/>
                <a:gd name="T61" fmla="*/ 0 h 243"/>
                <a:gd name="T62" fmla="*/ 0 w 242"/>
                <a:gd name="T63" fmla="*/ 0 h 243"/>
                <a:gd name="T64" fmla="*/ 0 w 242"/>
                <a:gd name="T65" fmla="*/ 0 h 243"/>
                <a:gd name="T66" fmla="*/ 0 w 242"/>
                <a:gd name="T67" fmla="*/ 0 h 243"/>
                <a:gd name="T68" fmla="*/ 0 w 242"/>
                <a:gd name="T69" fmla="*/ 0 h 243"/>
                <a:gd name="T70" fmla="*/ 0 w 242"/>
                <a:gd name="T71" fmla="*/ 0 h 243"/>
                <a:gd name="T72" fmla="*/ 0 w 242"/>
                <a:gd name="T73" fmla="*/ 0 h 243"/>
                <a:gd name="T74" fmla="*/ 0 w 242"/>
                <a:gd name="T75" fmla="*/ 0 h 243"/>
                <a:gd name="T76" fmla="*/ 0 w 242"/>
                <a:gd name="T77" fmla="*/ 0 h 243"/>
                <a:gd name="T78" fmla="*/ 0 w 242"/>
                <a:gd name="T79" fmla="*/ 0 h 243"/>
                <a:gd name="T80" fmla="*/ 0 w 242"/>
                <a:gd name="T81" fmla="*/ 0 h 243"/>
                <a:gd name="T82" fmla="*/ 0 w 242"/>
                <a:gd name="T83" fmla="*/ 0 h 243"/>
                <a:gd name="T84" fmla="*/ 0 w 242"/>
                <a:gd name="T85" fmla="*/ 0 h 243"/>
                <a:gd name="T86" fmla="*/ 0 w 242"/>
                <a:gd name="T87" fmla="*/ 0 h 243"/>
                <a:gd name="T88" fmla="*/ 0 w 242"/>
                <a:gd name="T89" fmla="*/ 0 h 243"/>
                <a:gd name="T90" fmla="*/ 0 w 242"/>
                <a:gd name="T91" fmla="*/ 0 h 2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3"/>
                <a:gd name="T140" fmla="*/ 242 w 242"/>
                <a:gd name="T141" fmla="*/ 243 h 2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3">
                  <a:moveTo>
                    <a:pt x="4" y="121"/>
                  </a:moveTo>
                  <a:lnTo>
                    <a:pt x="4" y="121"/>
                  </a:lnTo>
                  <a:lnTo>
                    <a:pt x="4" y="109"/>
                  </a:lnTo>
                  <a:lnTo>
                    <a:pt x="6" y="97"/>
                  </a:lnTo>
                  <a:lnTo>
                    <a:pt x="10" y="87"/>
                  </a:lnTo>
                  <a:lnTo>
                    <a:pt x="13" y="76"/>
                  </a:lnTo>
                  <a:lnTo>
                    <a:pt x="18" y="65"/>
                  </a:lnTo>
                  <a:lnTo>
                    <a:pt x="24" y="56"/>
                  </a:lnTo>
                  <a:lnTo>
                    <a:pt x="31" y="47"/>
                  </a:lnTo>
                  <a:lnTo>
                    <a:pt x="39" y="39"/>
                  </a:lnTo>
                  <a:lnTo>
                    <a:pt x="46" y="31"/>
                  </a:lnTo>
                  <a:lnTo>
                    <a:pt x="56" y="25"/>
                  </a:lnTo>
                  <a:lnTo>
                    <a:pt x="65" y="18"/>
                  </a:lnTo>
                  <a:lnTo>
                    <a:pt x="75" y="13"/>
                  </a:lnTo>
                  <a:lnTo>
                    <a:pt x="87" y="10"/>
                  </a:lnTo>
                  <a:lnTo>
                    <a:pt x="97" y="6"/>
                  </a:lnTo>
                  <a:lnTo>
                    <a:pt x="109" y="4"/>
                  </a:lnTo>
                  <a:lnTo>
                    <a:pt x="121" y="4"/>
                  </a:lnTo>
                  <a:lnTo>
                    <a:pt x="133" y="4"/>
                  </a:lnTo>
                  <a:lnTo>
                    <a:pt x="145" y="6"/>
                  </a:lnTo>
                  <a:lnTo>
                    <a:pt x="156" y="10"/>
                  </a:lnTo>
                  <a:lnTo>
                    <a:pt x="167" y="13"/>
                  </a:lnTo>
                  <a:lnTo>
                    <a:pt x="177" y="18"/>
                  </a:lnTo>
                  <a:lnTo>
                    <a:pt x="186" y="25"/>
                  </a:lnTo>
                  <a:lnTo>
                    <a:pt x="196" y="31"/>
                  </a:lnTo>
                  <a:lnTo>
                    <a:pt x="203" y="39"/>
                  </a:lnTo>
                  <a:lnTo>
                    <a:pt x="211" y="47"/>
                  </a:lnTo>
                  <a:lnTo>
                    <a:pt x="218" y="56"/>
                  </a:lnTo>
                  <a:lnTo>
                    <a:pt x="224" y="65"/>
                  </a:lnTo>
                  <a:lnTo>
                    <a:pt x="229" y="76"/>
                  </a:lnTo>
                  <a:lnTo>
                    <a:pt x="232" y="87"/>
                  </a:lnTo>
                  <a:lnTo>
                    <a:pt x="236" y="97"/>
                  </a:lnTo>
                  <a:lnTo>
                    <a:pt x="238" y="109"/>
                  </a:lnTo>
                  <a:lnTo>
                    <a:pt x="238" y="121"/>
                  </a:lnTo>
                  <a:lnTo>
                    <a:pt x="238" y="133"/>
                  </a:lnTo>
                  <a:lnTo>
                    <a:pt x="236" y="145"/>
                  </a:lnTo>
                  <a:lnTo>
                    <a:pt x="232" y="156"/>
                  </a:lnTo>
                  <a:lnTo>
                    <a:pt x="229" y="167"/>
                  </a:lnTo>
                  <a:lnTo>
                    <a:pt x="224" y="177"/>
                  </a:lnTo>
                  <a:lnTo>
                    <a:pt x="218" y="186"/>
                  </a:lnTo>
                  <a:lnTo>
                    <a:pt x="211" y="196"/>
                  </a:lnTo>
                  <a:lnTo>
                    <a:pt x="203" y="205"/>
                  </a:lnTo>
                  <a:lnTo>
                    <a:pt x="196" y="212"/>
                  </a:lnTo>
                  <a:lnTo>
                    <a:pt x="186" y="218"/>
                  </a:lnTo>
                  <a:lnTo>
                    <a:pt x="177" y="224"/>
                  </a:lnTo>
                  <a:lnTo>
                    <a:pt x="167" y="229"/>
                  </a:lnTo>
                  <a:lnTo>
                    <a:pt x="156" y="233"/>
                  </a:lnTo>
                  <a:lnTo>
                    <a:pt x="145" y="236"/>
                  </a:lnTo>
                  <a:lnTo>
                    <a:pt x="133" y="238"/>
                  </a:lnTo>
                  <a:lnTo>
                    <a:pt x="121" y="239"/>
                  </a:lnTo>
                  <a:lnTo>
                    <a:pt x="109" y="238"/>
                  </a:lnTo>
                  <a:lnTo>
                    <a:pt x="97" y="236"/>
                  </a:lnTo>
                  <a:lnTo>
                    <a:pt x="87" y="233"/>
                  </a:lnTo>
                  <a:lnTo>
                    <a:pt x="75" y="229"/>
                  </a:lnTo>
                  <a:lnTo>
                    <a:pt x="65" y="224"/>
                  </a:lnTo>
                  <a:lnTo>
                    <a:pt x="56" y="218"/>
                  </a:lnTo>
                  <a:lnTo>
                    <a:pt x="46" y="212"/>
                  </a:lnTo>
                  <a:lnTo>
                    <a:pt x="39" y="205"/>
                  </a:lnTo>
                  <a:lnTo>
                    <a:pt x="31" y="196"/>
                  </a:lnTo>
                  <a:lnTo>
                    <a:pt x="24" y="186"/>
                  </a:lnTo>
                  <a:lnTo>
                    <a:pt x="18" y="177"/>
                  </a:lnTo>
                  <a:lnTo>
                    <a:pt x="13" y="167"/>
                  </a:lnTo>
                  <a:lnTo>
                    <a:pt x="10" y="156"/>
                  </a:lnTo>
                  <a:lnTo>
                    <a:pt x="6" y="145"/>
                  </a:lnTo>
                  <a:lnTo>
                    <a:pt x="4" y="133"/>
                  </a:lnTo>
                  <a:lnTo>
                    <a:pt x="4" y="121"/>
                  </a:lnTo>
                  <a:close/>
                  <a:moveTo>
                    <a:pt x="0" y="121"/>
                  </a:moveTo>
                  <a:lnTo>
                    <a:pt x="0" y="121"/>
                  </a:lnTo>
                  <a:lnTo>
                    <a:pt x="0" y="134"/>
                  </a:lnTo>
                  <a:lnTo>
                    <a:pt x="2" y="146"/>
                  </a:lnTo>
                  <a:lnTo>
                    <a:pt x="5" y="157"/>
                  </a:lnTo>
                  <a:lnTo>
                    <a:pt x="10" y="168"/>
                  </a:lnTo>
                  <a:lnTo>
                    <a:pt x="14" y="179"/>
                  </a:lnTo>
                  <a:lnTo>
                    <a:pt x="20" y="190"/>
                  </a:lnTo>
                  <a:lnTo>
                    <a:pt x="28" y="198"/>
                  </a:lnTo>
                  <a:lnTo>
                    <a:pt x="35" y="207"/>
                  </a:lnTo>
                  <a:lnTo>
                    <a:pt x="44" y="215"/>
                  </a:lnTo>
                  <a:lnTo>
                    <a:pt x="54" y="222"/>
                  </a:lnTo>
                  <a:lnTo>
                    <a:pt x="63" y="228"/>
                  </a:lnTo>
                  <a:lnTo>
                    <a:pt x="74" y="233"/>
                  </a:lnTo>
                  <a:lnTo>
                    <a:pt x="85" y="238"/>
                  </a:lnTo>
                  <a:lnTo>
                    <a:pt x="96" y="240"/>
                  </a:lnTo>
                  <a:lnTo>
                    <a:pt x="108" y="242"/>
                  </a:lnTo>
                  <a:lnTo>
                    <a:pt x="121" y="243"/>
                  </a:lnTo>
                  <a:lnTo>
                    <a:pt x="134" y="242"/>
                  </a:lnTo>
                  <a:lnTo>
                    <a:pt x="146" y="240"/>
                  </a:lnTo>
                  <a:lnTo>
                    <a:pt x="157" y="238"/>
                  </a:lnTo>
                  <a:lnTo>
                    <a:pt x="168" y="233"/>
                  </a:lnTo>
                  <a:lnTo>
                    <a:pt x="179" y="228"/>
                  </a:lnTo>
                  <a:lnTo>
                    <a:pt x="188" y="222"/>
                  </a:lnTo>
                  <a:lnTo>
                    <a:pt x="198" y="215"/>
                  </a:lnTo>
                  <a:lnTo>
                    <a:pt x="207" y="207"/>
                  </a:lnTo>
                  <a:lnTo>
                    <a:pt x="214" y="198"/>
                  </a:lnTo>
                  <a:lnTo>
                    <a:pt x="222" y="190"/>
                  </a:lnTo>
                  <a:lnTo>
                    <a:pt x="228" y="179"/>
                  </a:lnTo>
                  <a:lnTo>
                    <a:pt x="232" y="168"/>
                  </a:lnTo>
                  <a:lnTo>
                    <a:pt x="237" y="157"/>
                  </a:lnTo>
                  <a:lnTo>
                    <a:pt x="240" y="146"/>
                  </a:lnTo>
                  <a:lnTo>
                    <a:pt x="242" y="134"/>
                  </a:lnTo>
                  <a:lnTo>
                    <a:pt x="242" y="121"/>
                  </a:lnTo>
                  <a:lnTo>
                    <a:pt x="242" y="109"/>
                  </a:lnTo>
                  <a:lnTo>
                    <a:pt x="240" y="96"/>
                  </a:lnTo>
                  <a:lnTo>
                    <a:pt x="237" y="86"/>
                  </a:lnTo>
                  <a:lnTo>
                    <a:pt x="232" y="74"/>
                  </a:lnTo>
                  <a:lnTo>
                    <a:pt x="228" y="63"/>
                  </a:lnTo>
                  <a:lnTo>
                    <a:pt x="222" y="54"/>
                  </a:lnTo>
                  <a:lnTo>
                    <a:pt x="214" y="44"/>
                  </a:lnTo>
                  <a:lnTo>
                    <a:pt x="207" y="35"/>
                  </a:lnTo>
                  <a:lnTo>
                    <a:pt x="198" y="28"/>
                  </a:lnTo>
                  <a:lnTo>
                    <a:pt x="188" y="20"/>
                  </a:lnTo>
                  <a:lnTo>
                    <a:pt x="179" y="15"/>
                  </a:lnTo>
                  <a:lnTo>
                    <a:pt x="168" y="10"/>
                  </a:lnTo>
                  <a:lnTo>
                    <a:pt x="157" y="5"/>
                  </a:lnTo>
                  <a:lnTo>
                    <a:pt x="146" y="2"/>
                  </a:lnTo>
                  <a:lnTo>
                    <a:pt x="134" y="0"/>
                  </a:lnTo>
                  <a:lnTo>
                    <a:pt x="121" y="0"/>
                  </a:lnTo>
                  <a:lnTo>
                    <a:pt x="108" y="0"/>
                  </a:lnTo>
                  <a:lnTo>
                    <a:pt x="96" y="2"/>
                  </a:lnTo>
                  <a:lnTo>
                    <a:pt x="85" y="5"/>
                  </a:lnTo>
                  <a:lnTo>
                    <a:pt x="74" y="10"/>
                  </a:lnTo>
                  <a:lnTo>
                    <a:pt x="63" y="15"/>
                  </a:lnTo>
                  <a:lnTo>
                    <a:pt x="54" y="20"/>
                  </a:lnTo>
                  <a:lnTo>
                    <a:pt x="44" y="28"/>
                  </a:lnTo>
                  <a:lnTo>
                    <a:pt x="35" y="35"/>
                  </a:lnTo>
                  <a:lnTo>
                    <a:pt x="28" y="44"/>
                  </a:lnTo>
                  <a:lnTo>
                    <a:pt x="20" y="54"/>
                  </a:lnTo>
                  <a:lnTo>
                    <a:pt x="14" y="63"/>
                  </a:lnTo>
                  <a:lnTo>
                    <a:pt x="10" y="74"/>
                  </a:lnTo>
                  <a:lnTo>
                    <a:pt x="5" y="86"/>
                  </a:lnTo>
                  <a:lnTo>
                    <a:pt x="2" y="96"/>
                  </a:lnTo>
                  <a:lnTo>
                    <a:pt x="0" y="109"/>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3" name="Freeform 170"/>
            <p:cNvSpPr>
              <a:spLocks noChangeArrowheads="1"/>
            </p:cNvSpPr>
            <p:nvPr/>
          </p:nvSpPr>
          <p:spPr bwMode="auto">
            <a:xfrm>
              <a:off x="95" y="103"/>
              <a:ext cx="106" cy="99"/>
            </a:xfrm>
            <a:custGeom>
              <a:avLst/>
              <a:gdLst>
                <a:gd name="T0" fmla="*/ 1 w 212"/>
                <a:gd name="T1" fmla="*/ 0 h 198"/>
                <a:gd name="T2" fmla="*/ 1 w 212"/>
                <a:gd name="T3" fmla="*/ 1 h 198"/>
                <a:gd name="T4" fmla="*/ 1 w 212"/>
                <a:gd name="T5" fmla="*/ 1 h 198"/>
                <a:gd name="T6" fmla="*/ 1 w 212"/>
                <a:gd name="T7" fmla="*/ 1 h 198"/>
                <a:gd name="T8" fmla="*/ 1 w 212"/>
                <a:gd name="T9" fmla="*/ 1 h 198"/>
                <a:gd name="T10" fmla="*/ 1 w 212"/>
                <a:gd name="T11" fmla="*/ 1 h 198"/>
                <a:gd name="T12" fmla="*/ 1 w 212"/>
                <a:gd name="T13" fmla="*/ 1 h 198"/>
                <a:gd name="T14" fmla="*/ 1 w 212"/>
                <a:gd name="T15" fmla="*/ 1 h 198"/>
                <a:gd name="T16" fmla="*/ 1 w 212"/>
                <a:gd name="T17" fmla="*/ 1 h 198"/>
                <a:gd name="T18" fmla="*/ 1 w 212"/>
                <a:gd name="T19" fmla="*/ 1 h 198"/>
                <a:gd name="T20" fmla="*/ 1 w 212"/>
                <a:gd name="T21" fmla="*/ 1 h 198"/>
                <a:gd name="T22" fmla="*/ 1 w 212"/>
                <a:gd name="T23" fmla="*/ 1 h 198"/>
                <a:gd name="T24" fmla="*/ 1 w 212"/>
                <a:gd name="T25" fmla="*/ 1 h 198"/>
                <a:gd name="T26" fmla="*/ 1 w 212"/>
                <a:gd name="T27" fmla="*/ 1 h 198"/>
                <a:gd name="T28" fmla="*/ 1 w 212"/>
                <a:gd name="T29" fmla="*/ 1 h 198"/>
                <a:gd name="T30" fmla="*/ 1 w 212"/>
                <a:gd name="T31" fmla="*/ 1 h 198"/>
                <a:gd name="T32" fmla="*/ 1 w 212"/>
                <a:gd name="T33" fmla="*/ 1 h 198"/>
                <a:gd name="T34" fmla="*/ 0 w 212"/>
                <a:gd name="T35" fmla="*/ 1 h 198"/>
                <a:gd name="T36" fmla="*/ 1 w 212"/>
                <a:gd name="T37" fmla="*/ 1 h 198"/>
                <a:gd name="T38" fmla="*/ 1 w 212"/>
                <a:gd name="T39" fmla="*/ 1 h 198"/>
                <a:gd name="T40" fmla="*/ 1 w 212"/>
                <a:gd name="T41" fmla="*/ 1 h 198"/>
                <a:gd name="T42" fmla="*/ 1 w 212"/>
                <a:gd name="T43" fmla="*/ 1 h 198"/>
                <a:gd name="T44" fmla="*/ 1 w 212"/>
                <a:gd name="T45" fmla="*/ 1 h 198"/>
                <a:gd name="T46" fmla="*/ 1 w 212"/>
                <a:gd name="T47" fmla="*/ 1 h 198"/>
                <a:gd name="T48" fmla="*/ 1 w 212"/>
                <a:gd name="T49" fmla="*/ 1 h 198"/>
                <a:gd name="T50" fmla="*/ 1 w 212"/>
                <a:gd name="T51" fmla="*/ 1 h 198"/>
                <a:gd name="T52" fmla="*/ 1 w 212"/>
                <a:gd name="T53" fmla="*/ 1 h 198"/>
                <a:gd name="T54" fmla="*/ 1 w 212"/>
                <a:gd name="T55" fmla="*/ 1 h 198"/>
                <a:gd name="T56" fmla="*/ 1 w 212"/>
                <a:gd name="T57" fmla="*/ 1 h 198"/>
                <a:gd name="T58" fmla="*/ 1 w 212"/>
                <a:gd name="T59" fmla="*/ 1 h 198"/>
                <a:gd name="T60" fmla="*/ 1 w 212"/>
                <a:gd name="T61" fmla="*/ 1 h 198"/>
                <a:gd name="T62" fmla="*/ 1 w 212"/>
                <a:gd name="T63" fmla="*/ 1 h 198"/>
                <a:gd name="T64" fmla="*/ 1 w 212"/>
                <a:gd name="T65" fmla="*/ 1 h 198"/>
                <a:gd name="T66" fmla="*/ 1 w 212"/>
                <a:gd name="T67" fmla="*/ 1 h 198"/>
                <a:gd name="T68" fmla="*/ 1 w 212"/>
                <a:gd name="T69" fmla="*/ 1 h 198"/>
                <a:gd name="T70" fmla="*/ 1 w 212"/>
                <a:gd name="T71" fmla="*/ 0 h 1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2"/>
                <a:gd name="T109" fmla="*/ 0 h 198"/>
                <a:gd name="T110" fmla="*/ 212 w 212"/>
                <a:gd name="T111" fmla="*/ 198 h 1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2" h="198">
                  <a:moveTo>
                    <a:pt x="181" y="0"/>
                  </a:moveTo>
                  <a:lnTo>
                    <a:pt x="181" y="0"/>
                  </a:lnTo>
                  <a:lnTo>
                    <a:pt x="185" y="7"/>
                  </a:lnTo>
                  <a:lnTo>
                    <a:pt x="189" y="15"/>
                  </a:lnTo>
                  <a:lnTo>
                    <a:pt x="193" y="23"/>
                  </a:lnTo>
                  <a:lnTo>
                    <a:pt x="197" y="32"/>
                  </a:lnTo>
                  <a:lnTo>
                    <a:pt x="199" y="40"/>
                  </a:lnTo>
                  <a:lnTo>
                    <a:pt x="201" y="50"/>
                  </a:lnTo>
                  <a:lnTo>
                    <a:pt x="202" y="59"/>
                  </a:lnTo>
                  <a:lnTo>
                    <a:pt x="202" y="68"/>
                  </a:lnTo>
                  <a:lnTo>
                    <a:pt x="202" y="80"/>
                  </a:lnTo>
                  <a:lnTo>
                    <a:pt x="200" y="92"/>
                  </a:lnTo>
                  <a:lnTo>
                    <a:pt x="197" y="102"/>
                  </a:lnTo>
                  <a:lnTo>
                    <a:pt x="193" y="113"/>
                  </a:lnTo>
                  <a:lnTo>
                    <a:pt x="188" y="124"/>
                  </a:lnTo>
                  <a:lnTo>
                    <a:pt x="182" y="134"/>
                  </a:lnTo>
                  <a:lnTo>
                    <a:pt x="175" y="142"/>
                  </a:lnTo>
                  <a:lnTo>
                    <a:pt x="168" y="151"/>
                  </a:lnTo>
                  <a:lnTo>
                    <a:pt x="159" y="158"/>
                  </a:lnTo>
                  <a:lnTo>
                    <a:pt x="151" y="166"/>
                  </a:lnTo>
                  <a:lnTo>
                    <a:pt x="141" y="171"/>
                  </a:lnTo>
                  <a:lnTo>
                    <a:pt x="130" y="176"/>
                  </a:lnTo>
                  <a:lnTo>
                    <a:pt x="120" y="180"/>
                  </a:lnTo>
                  <a:lnTo>
                    <a:pt x="109" y="183"/>
                  </a:lnTo>
                  <a:lnTo>
                    <a:pt x="97" y="185"/>
                  </a:lnTo>
                  <a:lnTo>
                    <a:pt x="85" y="185"/>
                  </a:lnTo>
                  <a:lnTo>
                    <a:pt x="73" y="185"/>
                  </a:lnTo>
                  <a:lnTo>
                    <a:pt x="61" y="183"/>
                  </a:lnTo>
                  <a:lnTo>
                    <a:pt x="49" y="180"/>
                  </a:lnTo>
                  <a:lnTo>
                    <a:pt x="38" y="175"/>
                  </a:lnTo>
                  <a:lnTo>
                    <a:pt x="28" y="170"/>
                  </a:lnTo>
                  <a:lnTo>
                    <a:pt x="18" y="164"/>
                  </a:lnTo>
                  <a:lnTo>
                    <a:pt x="8" y="156"/>
                  </a:lnTo>
                  <a:lnTo>
                    <a:pt x="0" y="149"/>
                  </a:lnTo>
                  <a:lnTo>
                    <a:pt x="8" y="159"/>
                  </a:lnTo>
                  <a:lnTo>
                    <a:pt x="18" y="169"/>
                  </a:lnTo>
                  <a:lnTo>
                    <a:pt x="29" y="176"/>
                  </a:lnTo>
                  <a:lnTo>
                    <a:pt x="40" y="184"/>
                  </a:lnTo>
                  <a:lnTo>
                    <a:pt x="53" y="189"/>
                  </a:lnTo>
                  <a:lnTo>
                    <a:pt x="66" y="193"/>
                  </a:lnTo>
                  <a:lnTo>
                    <a:pt x="81" y="197"/>
                  </a:lnTo>
                  <a:lnTo>
                    <a:pt x="95" y="198"/>
                  </a:lnTo>
                  <a:lnTo>
                    <a:pt x="107" y="197"/>
                  </a:lnTo>
                  <a:lnTo>
                    <a:pt x="119" y="195"/>
                  </a:lnTo>
                  <a:lnTo>
                    <a:pt x="130" y="192"/>
                  </a:lnTo>
                  <a:lnTo>
                    <a:pt x="141" y="188"/>
                  </a:lnTo>
                  <a:lnTo>
                    <a:pt x="151" y="183"/>
                  </a:lnTo>
                  <a:lnTo>
                    <a:pt x="160" y="177"/>
                  </a:lnTo>
                  <a:lnTo>
                    <a:pt x="170" y="171"/>
                  </a:lnTo>
                  <a:lnTo>
                    <a:pt x="177" y="164"/>
                  </a:lnTo>
                  <a:lnTo>
                    <a:pt x="185" y="155"/>
                  </a:lnTo>
                  <a:lnTo>
                    <a:pt x="192" y="145"/>
                  </a:lnTo>
                  <a:lnTo>
                    <a:pt x="198" y="136"/>
                  </a:lnTo>
                  <a:lnTo>
                    <a:pt x="203" y="126"/>
                  </a:lnTo>
                  <a:lnTo>
                    <a:pt x="206" y="115"/>
                  </a:lnTo>
                  <a:lnTo>
                    <a:pt x="210" y="104"/>
                  </a:lnTo>
                  <a:lnTo>
                    <a:pt x="212" y="92"/>
                  </a:lnTo>
                  <a:lnTo>
                    <a:pt x="212" y="80"/>
                  </a:lnTo>
                  <a:lnTo>
                    <a:pt x="212" y="69"/>
                  </a:lnTo>
                  <a:lnTo>
                    <a:pt x="210" y="58"/>
                  </a:lnTo>
                  <a:lnTo>
                    <a:pt x="207" y="47"/>
                  </a:lnTo>
                  <a:lnTo>
                    <a:pt x="203" y="36"/>
                  </a:lnTo>
                  <a:lnTo>
                    <a:pt x="199" y="26"/>
                  </a:lnTo>
                  <a:lnTo>
                    <a:pt x="193" y="17"/>
                  </a:lnTo>
                  <a:lnTo>
                    <a:pt x="187" y="8"/>
                  </a:lnTo>
                  <a:lnTo>
                    <a:pt x="181" y="0"/>
                  </a:lnTo>
                  <a:close/>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4" name="Freeform 171"/>
            <p:cNvSpPr>
              <a:spLocks noEditPoints="1" noChangeArrowheads="1"/>
            </p:cNvSpPr>
            <p:nvPr/>
          </p:nvSpPr>
          <p:spPr bwMode="auto">
            <a:xfrm>
              <a:off x="71" y="71"/>
              <a:ext cx="144" cy="144"/>
            </a:xfrm>
            <a:custGeom>
              <a:avLst/>
              <a:gdLst>
                <a:gd name="T0" fmla="*/ 0 w 290"/>
                <a:gd name="T1" fmla="*/ 1 h 288"/>
                <a:gd name="T2" fmla="*/ 0 w 290"/>
                <a:gd name="T3" fmla="*/ 1 h 288"/>
                <a:gd name="T4" fmla="*/ 0 w 290"/>
                <a:gd name="T5" fmla="*/ 1 h 288"/>
                <a:gd name="T6" fmla="*/ 0 w 290"/>
                <a:gd name="T7" fmla="*/ 1 h 288"/>
                <a:gd name="T8" fmla="*/ 0 w 290"/>
                <a:gd name="T9" fmla="*/ 1 h 288"/>
                <a:gd name="T10" fmla="*/ 0 w 290"/>
                <a:gd name="T11" fmla="*/ 1 h 288"/>
                <a:gd name="T12" fmla="*/ 0 w 290"/>
                <a:gd name="T13" fmla="*/ 1 h 288"/>
                <a:gd name="T14" fmla="*/ 0 w 290"/>
                <a:gd name="T15" fmla="*/ 1 h 288"/>
                <a:gd name="T16" fmla="*/ 0 w 290"/>
                <a:gd name="T17" fmla="*/ 1 h 288"/>
                <a:gd name="T18" fmla="*/ 0 w 290"/>
                <a:gd name="T19" fmla="*/ 1 h 288"/>
                <a:gd name="T20" fmla="*/ 0 w 290"/>
                <a:gd name="T21" fmla="*/ 1 h 288"/>
                <a:gd name="T22" fmla="*/ 0 w 290"/>
                <a:gd name="T23" fmla="*/ 1 h 288"/>
                <a:gd name="T24" fmla="*/ 0 w 290"/>
                <a:gd name="T25" fmla="*/ 1 h 288"/>
                <a:gd name="T26" fmla="*/ 0 w 290"/>
                <a:gd name="T27" fmla="*/ 1 h 288"/>
                <a:gd name="T28" fmla="*/ 0 w 290"/>
                <a:gd name="T29" fmla="*/ 1 h 288"/>
                <a:gd name="T30" fmla="*/ 0 w 290"/>
                <a:gd name="T31" fmla="*/ 1 h 288"/>
                <a:gd name="T32" fmla="*/ 0 w 290"/>
                <a:gd name="T33" fmla="*/ 1 h 288"/>
                <a:gd name="T34" fmla="*/ 0 w 290"/>
                <a:gd name="T35" fmla="*/ 1 h 288"/>
                <a:gd name="T36" fmla="*/ 0 w 290"/>
                <a:gd name="T37" fmla="*/ 1 h 288"/>
                <a:gd name="T38" fmla="*/ 0 w 290"/>
                <a:gd name="T39" fmla="*/ 1 h 288"/>
                <a:gd name="T40" fmla="*/ 0 w 290"/>
                <a:gd name="T41" fmla="*/ 1 h 288"/>
                <a:gd name="T42" fmla="*/ 0 w 290"/>
                <a:gd name="T43" fmla="*/ 1 h 288"/>
                <a:gd name="T44" fmla="*/ 0 w 290"/>
                <a:gd name="T45" fmla="*/ 1 h 288"/>
                <a:gd name="T46" fmla="*/ 0 w 290"/>
                <a:gd name="T47" fmla="*/ 1 h 288"/>
                <a:gd name="T48" fmla="*/ 0 w 290"/>
                <a:gd name="T49" fmla="*/ 1 h 288"/>
                <a:gd name="T50" fmla="*/ 0 w 290"/>
                <a:gd name="T51" fmla="*/ 1 h 288"/>
                <a:gd name="T52" fmla="*/ 0 w 290"/>
                <a:gd name="T53" fmla="*/ 1 h 288"/>
                <a:gd name="T54" fmla="*/ 0 w 290"/>
                <a:gd name="T55" fmla="*/ 1 h 288"/>
                <a:gd name="T56" fmla="*/ 0 w 290"/>
                <a:gd name="T57" fmla="*/ 1 h 288"/>
                <a:gd name="T58" fmla="*/ 0 w 290"/>
                <a:gd name="T59" fmla="*/ 1 h 288"/>
                <a:gd name="T60" fmla="*/ 0 w 290"/>
                <a:gd name="T61" fmla="*/ 1 h 288"/>
                <a:gd name="T62" fmla="*/ 0 w 290"/>
                <a:gd name="T63" fmla="*/ 1 h 288"/>
                <a:gd name="T64" fmla="*/ 0 w 290"/>
                <a:gd name="T65" fmla="*/ 1 h 288"/>
                <a:gd name="T66" fmla="*/ 0 w 290"/>
                <a:gd name="T67" fmla="*/ 1 h 288"/>
                <a:gd name="T68" fmla="*/ 0 w 290"/>
                <a:gd name="T69" fmla="*/ 1 h 288"/>
                <a:gd name="T70" fmla="*/ 0 w 290"/>
                <a:gd name="T71" fmla="*/ 1 h 288"/>
                <a:gd name="T72" fmla="*/ 0 w 290"/>
                <a:gd name="T73" fmla="*/ 1 h 288"/>
                <a:gd name="T74" fmla="*/ 0 w 290"/>
                <a:gd name="T75" fmla="*/ 1 h 288"/>
                <a:gd name="T76" fmla="*/ 0 w 290"/>
                <a:gd name="T77" fmla="*/ 1 h 288"/>
                <a:gd name="T78" fmla="*/ 0 w 290"/>
                <a:gd name="T79" fmla="*/ 1 h 288"/>
                <a:gd name="T80" fmla="*/ 0 w 290"/>
                <a:gd name="T81" fmla="*/ 0 h 288"/>
                <a:gd name="T82" fmla="*/ 0 w 290"/>
                <a:gd name="T83" fmla="*/ 1 h 288"/>
                <a:gd name="T84" fmla="*/ 0 w 290"/>
                <a:gd name="T85" fmla="*/ 1 h 288"/>
                <a:gd name="T86" fmla="*/ 0 w 290"/>
                <a:gd name="T87" fmla="*/ 1 h 288"/>
                <a:gd name="T88" fmla="*/ 0 w 290"/>
                <a:gd name="T89" fmla="*/ 1 h 288"/>
                <a:gd name="T90" fmla="*/ 0 w 290"/>
                <a:gd name="T91" fmla="*/ 1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0"/>
                <a:gd name="T139" fmla="*/ 0 h 288"/>
                <a:gd name="T140" fmla="*/ 290 w 290"/>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0" h="288">
                  <a:moveTo>
                    <a:pt x="8" y="143"/>
                  </a:moveTo>
                  <a:lnTo>
                    <a:pt x="8" y="143"/>
                  </a:lnTo>
                  <a:lnTo>
                    <a:pt x="9" y="129"/>
                  </a:lnTo>
                  <a:lnTo>
                    <a:pt x="11" y="116"/>
                  </a:lnTo>
                  <a:lnTo>
                    <a:pt x="14" y="102"/>
                  </a:lnTo>
                  <a:lnTo>
                    <a:pt x="20" y="91"/>
                  </a:lnTo>
                  <a:lnTo>
                    <a:pt x="25" y="78"/>
                  </a:lnTo>
                  <a:lnTo>
                    <a:pt x="32" y="67"/>
                  </a:lnTo>
                  <a:lnTo>
                    <a:pt x="40" y="56"/>
                  </a:lnTo>
                  <a:lnTo>
                    <a:pt x="49" y="47"/>
                  </a:lnTo>
                  <a:lnTo>
                    <a:pt x="58" y="38"/>
                  </a:lnTo>
                  <a:lnTo>
                    <a:pt x="69" y="30"/>
                  </a:lnTo>
                  <a:lnTo>
                    <a:pt x="80" y="23"/>
                  </a:lnTo>
                  <a:lnTo>
                    <a:pt x="91" y="18"/>
                  </a:lnTo>
                  <a:lnTo>
                    <a:pt x="104" y="12"/>
                  </a:lnTo>
                  <a:lnTo>
                    <a:pt x="117" y="9"/>
                  </a:lnTo>
                  <a:lnTo>
                    <a:pt x="131" y="7"/>
                  </a:lnTo>
                  <a:lnTo>
                    <a:pt x="145" y="7"/>
                  </a:lnTo>
                  <a:lnTo>
                    <a:pt x="159" y="7"/>
                  </a:lnTo>
                  <a:lnTo>
                    <a:pt x="173" y="9"/>
                  </a:lnTo>
                  <a:lnTo>
                    <a:pt x="186" y="12"/>
                  </a:lnTo>
                  <a:lnTo>
                    <a:pt x="199" y="18"/>
                  </a:lnTo>
                  <a:lnTo>
                    <a:pt x="210" y="23"/>
                  </a:lnTo>
                  <a:lnTo>
                    <a:pt x="221" y="30"/>
                  </a:lnTo>
                  <a:lnTo>
                    <a:pt x="232" y="38"/>
                  </a:lnTo>
                  <a:lnTo>
                    <a:pt x="241" y="47"/>
                  </a:lnTo>
                  <a:lnTo>
                    <a:pt x="250" y="56"/>
                  </a:lnTo>
                  <a:lnTo>
                    <a:pt x="258" y="67"/>
                  </a:lnTo>
                  <a:lnTo>
                    <a:pt x="265" y="78"/>
                  </a:lnTo>
                  <a:lnTo>
                    <a:pt x="271" y="91"/>
                  </a:lnTo>
                  <a:lnTo>
                    <a:pt x="276" y="102"/>
                  </a:lnTo>
                  <a:lnTo>
                    <a:pt x="279" y="116"/>
                  </a:lnTo>
                  <a:lnTo>
                    <a:pt x="281" y="129"/>
                  </a:lnTo>
                  <a:lnTo>
                    <a:pt x="282" y="143"/>
                  </a:lnTo>
                  <a:lnTo>
                    <a:pt x="281" y="157"/>
                  </a:lnTo>
                  <a:lnTo>
                    <a:pt x="279" y="171"/>
                  </a:lnTo>
                  <a:lnTo>
                    <a:pt x="276" y="184"/>
                  </a:lnTo>
                  <a:lnTo>
                    <a:pt x="271" y="197"/>
                  </a:lnTo>
                  <a:lnTo>
                    <a:pt x="265" y="208"/>
                  </a:lnTo>
                  <a:lnTo>
                    <a:pt x="258" y="219"/>
                  </a:lnTo>
                  <a:lnTo>
                    <a:pt x="250" y="230"/>
                  </a:lnTo>
                  <a:lnTo>
                    <a:pt x="241" y="239"/>
                  </a:lnTo>
                  <a:lnTo>
                    <a:pt x="232" y="249"/>
                  </a:lnTo>
                  <a:lnTo>
                    <a:pt x="221" y="256"/>
                  </a:lnTo>
                  <a:lnTo>
                    <a:pt x="210" y="263"/>
                  </a:lnTo>
                  <a:lnTo>
                    <a:pt x="199" y="269"/>
                  </a:lnTo>
                  <a:lnTo>
                    <a:pt x="186" y="274"/>
                  </a:lnTo>
                  <a:lnTo>
                    <a:pt x="173" y="277"/>
                  </a:lnTo>
                  <a:lnTo>
                    <a:pt x="159" y="279"/>
                  </a:lnTo>
                  <a:lnTo>
                    <a:pt x="145" y="280"/>
                  </a:lnTo>
                  <a:lnTo>
                    <a:pt x="131" y="279"/>
                  </a:lnTo>
                  <a:lnTo>
                    <a:pt x="117" y="277"/>
                  </a:lnTo>
                  <a:lnTo>
                    <a:pt x="104" y="274"/>
                  </a:lnTo>
                  <a:lnTo>
                    <a:pt x="91" y="269"/>
                  </a:lnTo>
                  <a:lnTo>
                    <a:pt x="80" y="263"/>
                  </a:lnTo>
                  <a:lnTo>
                    <a:pt x="69" y="256"/>
                  </a:lnTo>
                  <a:lnTo>
                    <a:pt x="58" y="249"/>
                  </a:lnTo>
                  <a:lnTo>
                    <a:pt x="49" y="239"/>
                  </a:lnTo>
                  <a:lnTo>
                    <a:pt x="40" y="230"/>
                  </a:lnTo>
                  <a:lnTo>
                    <a:pt x="32" y="219"/>
                  </a:lnTo>
                  <a:lnTo>
                    <a:pt x="25" y="208"/>
                  </a:lnTo>
                  <a:lnTo>
                    <a:pt x="20" y="197"/>
                  </a:lnTo>
                  <a:lnTo>
                    <a:pt x="14" y="184"/>
                  </a:lnTo>
                  <a:lnTo>
                    <a:pt x="11" y="171"/>
                  </a:lnTo>
                  <a:lnTo>
                    <a:pt x="9" y="157"/>
                  </a:lnTo>
                  <a:lnTo>
                    <a:pt x="8" y="143"/>
                  </a:lnTo>
                  <a:close/>
                  <a:moveTo>
                    <a:pt x="0" y="143"/>
                  </a:moveTo>
                  <a:lnTo>
                    <a:pt x="0" y="143"/>
                  </a:lnTo>
                  <a:lnTo>
                    <a:pt x="2" y="158"/>
                  </a:lnTo>
                  <a:lnTo>
                    <a:pt x="4" y="172"/>
                  </a:lnTo>
                  <a:lnTo>
                    <a:pt x="8" y="186"/>
                  </a:lnTo>
                  <a:lnTo>
                    <a:pt x="12" y="200"/>
                  </a:lnTo>
                  <a:lnTo>
                    <a:pt x="19" y="212"/>
                  </a:lnTo>
                  <a:lnTo>
                    <a:pt x="25" y="223"/>
                  </a:lnTo>
                  <a:lnTo>
                    <a:pt x="34" y="235"/>
                  </a:lnTo>
                  <a:lnTo>
                    <a:pt x="43" y="245"/>
                  </a:lnTo>
                  <a:lnTo>
                    <a:pt x="53" y="254"/>
                  </a:lnTo>
                  <a:lnTo>
                    <a:pt x="65" y="263"/>
                  </a:lnTo>
                  <a:lnTo>
                    <a:pt x="76" y="270"/>
                  </a:lnTo>
                  <a:lnTo>
                    <a:pt x="89" y="276"/>
                  </a:lnTo>
                  <a:lnTo>
                    <a:pt x="102" y="281"/>
                  </a:lnTo>
                  <a:lnTo>
                    <a:pt x="116" y="284"/>
                  </a:lnTo>
                  <a:lnTo>
                    <a:pt x="130" y="286"/>
                  </a:lnTo>
                  <a:lnTo>
                    <a:pt x="145" y="288"/>
                  </a:lnTo>
                  <a:lnTo>
                    <a:pt x="160" y="286"/>
                  </a:lnTo>
                  <a:lnTo>
                    <a:pt x="174" y="284"/>
                  </a:lnTo>
                  <a:lnTo>
                    <a:pt x="188" y="281"/>
                  </a:lnTo>
                  <a:lnTo>
                    <a:pt x="201" y="276"/>
                  </a:lnTo>
                  <a:lnTo>
                    <a:pt x="214" y="270"/>
                  </a:lnTo>
                  <a:lnTo>
                    <a:pt x="225" y="263"/>
                  </a:lnTo>
                  <a:lnTo>
                    <a:pt x="237" y="254"/>
                  </a:lnTo>
                  <a:lnTo>
                    <a:pt x="247" y="245"/>
                  </a:lnTo>
                  <a:lnTo>
                    <a:pt x="256" y="235"/>
                  </a:lnTo>
                  <a:lnTo>
                    <a:pt x="265" y="223"/>
                  </a:lnTo>
                  <a:lnTo>
                    <a:pt x="271" y="212"/>
                  </a:lnTo>
                  <a:lnTo>
                    <a:pt x="278" y="200"/>
                  </a:lnTo>
                  <a:lnTo>
                    <a:pt x="283" y="186"/>
                  </a:lnTo>
                  <a:lnTo>
                    <a:pt x="286" y="172"/>
                  </a:lnTo>
                  <a:lnTo>
                    <a:pt x="288" y="158"/>
                  </a:lnTo>
                  <a:lnTo>
                    <a:pt x="290" y="143"/>
                  </a:lnTo>
                  <a:lnTo>
                    <a:pt x="288" y="128"/>
                  </a:lnTo>
                  <a:lnTo>
                    <a:pt x="286" y="114"/>
                  </a:lnTo>
                  <a:lnTo>
                    <a:pt x="283" y="100"/>
                  </a:lnTo>
                  <a:lnTo>
                    <a:pt x="278" y="87"/>
                  </a:lnTo>
                  <a:lnTo>
                    <a:pt x="271" y="74"/>
                  </a:lnTo>
                  <a:lnTo>
                    <a:pt x="265" y="63"/>
                  </a:lnTo>
                  <a:lnTo>
                    <a:pt x="256" y="52"/>
                  </a:lnTo>
                  <a:lnTo>
                    <a:pt x="247" y="41"/>
                  </a:lnTo>
                  <a:lnTo>
                    <a:pt x="237" y="32"/>
                  </a:lnTo>
                  <a:lnTo>
                    <a:pt x="225" y="24"/>
                  </a:lnTo>
                  <a:lnTo>
                    <a:pt x="214" y="17"/>
                  </a:lnTo>
                  <a:lnTo>
                    <a:pt x="201" y="10"/>
                  </a:lnTo>
                  <a:lnTo>
                    <a:pt x="188" y="6"/>
                  </a:lnTo>
                  <a:lnTo>
                    <a:pt x="174" y="2"/>
                  </a:lnTo>
                  <a:lnTo>
                    <a:pt x="160" y="0"/>
                  </a:lnTo>
                  <a:lnTo>
                    <a:pt x="145" y="0"/>
                  </a:lnTo>
                  <a:lnTo>
                    <a:pt x="130" y="0"/>
                  </a:lnTo>
                  <a:lnTo>
                    <a:pt x="116" y="2"/>
                  </a:lnTo>
                  <a:lnTo>
                    <a:pt x="102" y="6"/>
                  </a:lnTo>
                  <a:lnTo>
                    <a:pt x="89" y="10"/>
                  </a:lnTo>
                  <a:lnTo>
                    <a:pt x="76" y="17"/>
                  </a:lnTo>
                  <a:lnTo>
                    <a:pt x="65" y="24"/>
                  </a:lnTo>
                  <a:lnTo>
                    <a:pt x="53" y="32"/>
                  </a:lnTo>
                  <a:lnTo>
                    <a:pt x="43" y="41"/>
                  </a:lnTo>
                  <a:lnTo>
                    <a:pt x="34" y="52"/>
                  </a:lnTo>
                  <a:lnTo>
                    <a:pt x="25" y="63"/>
                  </a:lnTo>
                  <a:lnTo>
                    <a:pt x="19" y="74"/>
                  </a:lnTo>
                  <a:lnTo>
                    <a:pt x="12" y="87"/>
                  </a:lnTo>
                  <a:lnTo>
                    <a:pt x="8" y="100"/>
                  </a:lnTo>
                  <a:lnTo>
                    <a:pt x="4" y="114"/>
                  </a:lnTo>
                  <a:lnTo>
                    <a:pt x="2" y="128"/>
                  </a:lnTo>
                  <a:lnTo>
                    <a:pt x="0" y="143"/>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5" name="Freeform 172"/>
            <p:cNvSpPr>
              <a:spLocks noChangeArrowheads="1"/>
            </p:cNvSpPr>
            <p:nvPr/>
          </p:nvSpPr>
          <p:spPr bwMode="auto">
            <a:xfrm>
              <a:off x="109" y="109"/>
              <a:ext cx="68" cy="68"/>
            </a:xfrm>
            <a:custGeom>
              <a:avLst/>
              <a:gdLst>
                <a:gd name="T0" fmla="*/ 0 w 138"/>
                <a:gd name="T1" fmla="*/ 0 h 138"/>
                <a:gd name="T2" fmla="*/ 0 w 138"/>
                <a:gd name="T3" fmla="*/ 0 h 138"/>
                <a:gd name="T4" fmla="*/ 0 w 138"/>
                <a:gd name="T5" fmla="*/ 0 h 138"/>
                <a:gd name="T6" fmla="*/ 0 w 138"/>
                <a:gd name="T7" fmla="*/ 0 h 138"/>
                <a:gd name="T8" fmla="*/ 0 w 138"/>
                <a:gd name="T9" fmla="*/ 0 h 138"/>
                <a:gd name="T10" fmla="*/ 0 w 138"/>
                <a:gd name="T11" fmla="*/ 0 h 138"/>
                <a:gd name="T12" fmla="*/ 0 w 138"/>
                <a:gd name="T13" fmla="*/ 0 h 138"/>
                <a:gd name="T14" fmla="*/ 0 w 138"/>
                <a:gd name="T15" fmla="*/ 0 h 138"/>
                <a:gd name="T16" fmla="*/ 0 w 138"/>
                <a:gd name="T17" fmla="*/ 0 h 138"/>
                <a:gd name="T18" fmla="*/ 0 w 138"/>
                <a:gd name="T19" fmla="*/ 0 h 138"/>
                <a:gd name="T20" fmla="*/ 0 w 138"/>
                <a:gd name="T21" fmla="*/ 0 h 138"/>
                <a:gd name="T22" fmla="*/ 0 w 138"/>
                <a:gd name="T23" fmla="*/ 0 h 138"/>
                <a:gd name="T24" fmla="*/ 0 w 138"/>
                <a:gd name="T25" fmla="*/ 0 h 138"/>
                <a:gd name="T26" fmla="*/ 0 w 138"/>
                <a:gd name="T27" fmla="*/ 0 h 138"/>
                <a:gd name="T28" fmla="*/ 0 w 138"/>
                <a:gd name="T29" fmla="*/ 0 h 138"/>
                <a:gd name="T30" fmla="*/ 0 w 138"/>
                <a:gd name="T31" fmla="*/ 0 h 138"/>
                <a:gd name="T32" fmla="*/ 0 w 138"/>
                <a:gd name="T33" fmla="*/ 0 h 138"/>
                <a:gd name="T34" fmla="*/ 0 w 138"/>
                <a:gd name="T35" fmla="*/ 0 h 138"/>
                <a:gd name="T36" fmla="*/ 0 w 138"/>
                <a:gd name="T37" fmla="*/ 0 h 138"/>
                <a:gd name="T38" fmla="*/ 0 w 138"/>
                <a:gd name="T39" fmla="*/ 0 h 138"/>
                <a:gd name="T40" fmla="*/ 0 w 138"/>
                <a:gd name="T41" fmla="*/ 0 h 138"/>
                <a:gd name="T42" fmla="*/ 0 w 138"/>
                <a:gd name="T43" fmla="*/ 0 h 138"/>
                <a:gd name="T44" fmla="*/ 0 w 138"/>
                <a:gd name="T45" fmla="*/ 0 h 138"/>
                <a:gd name="T46" fmla="*/ 0 w 138"/>
                <a:gd name="T47" fmla="*/ 0 h 138"/>
                <a:gd name="T48" fmla="*/ 0 w 138"/>
                <a:gd name="T49" fmla="*/ 0 h 138"/>
                <a:gd name="T50" fmla="*/ 0 w 138"/>
                <a:gd name="T51" fmla="*/ 0 h 138"/>
                <a:gd name="T52" fmla="*/ 0 w 138"/>
                <a:gd name="T53" fmla="*/ 0 h 138"/>
                <a:gd name="T54" fmla="*/ 0 w 138"/>
                <a:gd name="T55" fmla="*/ 0 h 138"/>
                <a:gd name="T56" fmla="*/ 0 w 138"/>
                <a:gd name="T57" fmla="*/ 0 h 138"/>
                <a:gd name="T58" fmla="*/ 0 w 138"/>
                <a:gd name="T59" fmla="*/ 0 h 138"/>
                <a:gd name="T60" fmla="*/ 0 w 138"/>
                <a:gd name="T61" fmla="*/ 0 h 138"/>
                <a:gd name="T62" fmla="*/ 0 w 138"/>
                <a:gd name="T63" fmla="*/ 0 h 138"/>
                <a:gd name="T64" fmla="*/ 0 w 138"/>
                <a:gd name="T65" fmla="*/ 0 h 138"/>
                <a:gd name="T66" fmla="*/ 0 w 138"/>
                <a:gd name="T67" fmla="*/ 0 h 138"/>
                <a:gd name="T68" fmla="*/ 0 w 138"/>
                <a:gd name="T69" fmla="*/ 0 h 138"/>
                <a:gd name="T70" fmla="*/ 0 w 138"/>
                <a:gd name="T71" fmla="*/ 0 h 138"/>
                <a:gd name="T72" fmla="*/ 0 w 138"/>
                <a:gd name="T73" fmla="*/ 0 h 138"/>
                <a:gd name="T74" fmla="*/ 0 w 138"/>
                <a:gd name="T75" fmla="*/ 0 h 138"/>
                <a:gd name="T76" fmla="*/ 0 w 138"/>
                <a:gd name="T77" fmla="*/ 0 h 138"/>
                <a:gd name="T78" fmla="*/ 0 w 138"/>
                <a:gd name="T79" fmla="*/ 0 h 138"/>
                <a:gd name="T80" fmla="*/ 0 w 138"/>
                <a:gd name="T81" fmla="*/ 0 h 138"/>
                <a:gd name="T82" fmla="*/ 0 w 138"/>
                <a:gd name="T83" fmla="*/ 0 h 138"/>
                <a:gd name="T84" fmla="*/ 0 w 138"/>
                <a:gd name="T85" fmla="*/ 0 h 138"/>
                <a:gd name="T86" fmla="*/ 0 w 138"/>
                <a:gd name="T87" fmla="*/ 0 h 138"/>
                <a:gd name="T88" fmla="*/ 0 w 138"/>
                <a:gd name="T89" fmla="*/ 0 h 138"/>
                <a:gd name="T90" fmla="*/ 0 w 138"/>
                <a:gd name="T91" fmla="*/ 0 h 138"/>
                <a:gd name="T92" fmla="*/ 0 w 138"/>
                <a:gd name="T93" fmla="*/ 0 h 138"/>
                <a:gd name="T94" fmla="*/ 0 w 138"/>
                <a:gd name="T95" fmla="*/ 0 h 138"/>
                <a:gd name="T96" fmla="*/ 0 w 138"/>
                <a:gd name="T97" fmla="*/ 0 h 138"/>
                <a:gd name="T98" fmla="*/ 0 w 138"/>
                <a:gd name="T99" fmla="*/ 0 h 138"/>
                <a:gd name="T100" fmla="*/ 0 w 138"/>
                <a:gd name="T101" fmla="*/ 0 h 138"/>
                <a:gd name="T102" fmla="*/ 0 w 138"/>
                <a:gd name="T103" fmla="*/ 0 h 138"/>
                <a:gd name="T104" fmla="*/ 0 w 138"/>
                <a:gd name="T105" fmla="*/ 0 h 138"/>
                <a:gd name="T106" fmla="*/ 0 w 138"/>
                <a:gd name="T107" fmla="*/ 0 h 138"/>
                <a:gd name="T108" fmla="*/ 0 w 138"/>
                <a:gd name="T109" fmla="*/ 0 h 138"/>
                <a:gd name="T110" fmla="*/ 0 w 138"/>
                <a:gd name="T111" fmla="*/ 0 h 138"/>
                <a:gd name="T112" fmla="*/ 0 w 138"/>
                <a:gd name="T113" fmla="*/ 0 h 138"/>
                <a:gd name="T114" fmla="*/ 0 w 138"/>
                <a:gd name="T115" fmla="*/ 0 h 138"/>
                <a:gd name="T116" fmla="*/ 0 w 138"/>
                <a:gd name="T117" fmla="*/ 0 h 138"/>
                <a:gd name="T118" fmla="*/ 0 w 138"/>
                <a:gd name="T119" fmla="*/ 0 h 138"/>
                <a:gd name="T120" fmla="*/ 0 w 138"/>
                <a:gd name="T121" fmla="*/ 0 h 138"/>
                <a:gd name="T122" fmla="*/ 0 w 138"/>
                <a:gd name="T123" fmla="*/ 0 h 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8"/>
                <a:gd name="T187" fmla="*/ 0 h 138"/>
                <a:gd name="T188" fmla="*/ 138 w 138"/>
                <a:gd name="T189" fmla="*/ 138 h 1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8" h="138">
                  <a:moveTo>
                    <a:pt x="0" y="69"/>
                  </a:moveTo>
                  <a:lnTo>
                    <a:pt x="0" y="69"/>
                  </a:lnTo>
                  <a:lnTo>
                    <a:pt x="0" y="63"/>
                  </a:lnTo>
                  <a:lnTo>
                    <a:pt x="2" y="55"/>
                  </a:lnTo>
                  <a:lnTo>
                    <a:pt x="4" y="49"/>
                  </a:lnTo>
                  <a:lnTo>
                    <a:pt x="6" y="42"/>
                  </a:lnTo>
                  <a:lnTo>
                    <a:pt x="9" y="37"/>
                  </a:lnTo>
                  <a:lnTo>
                    <a:pt x="12" y="32"/>
                  </a:lnTo>
                  <a:lnTo>
                    <a:pt x="21" y="21"/>
                  </a:lnTo>
                  <a:lnTo>
                    <a:pt x="30" y="12"/>
                  </a:lnTo>
                  <a:lnTo>
                    <a:pt x="37" y="9"/>
                  </a:lnTo>
                  <a:lnTo>
                    <a:pt x="42" y="6"/>
                  </a:lnTo>
                  <a:lnTo>
                    <a:pt x="49" y="4"/>
                  </a:lnTo>
                  <a:lnTo>
                    <a:pt x="55" y="3"/>
                  </a:lnTo>
                  <a:lnTo>
                    <a:pt x="62" y="2"/>
                  </a:lnTo>
                  <a:lnTo>
                    <a:pt x="69" y="0"/>
                  </a:lnTo>
                  <a:lnTo>
                    <a:pt x="76" y="2"/>
                  </a:lnTo>
                  <a:lnTo>
                    <a:pt x="83" y="3"/>
                  </a:lnTo>
                  <a:lnTo>
                    <a:pt x="89" y="4"/>
                  </a:lnTo>
                  <a:lnTo>
                    <a:pt x="96" y="6"/>
                  </a:lnTo>
                  <a:lnTo>
                    <a:pt x="101" y="9"/>
                  </a:lnTo>
                  <a:lnTo>
                    <a:pt x="108" y="12"/>
                  </a:lnTo>
                  <a:lnTo>
                    <a:pt x="117" y="21"/>
                  </a:lnTo>
                  <a:lnTo>
                    <a:pt x="126" y="32"/>
                  </a:lnTo>
                  <a:lnTo>
                    <a:pt x="129" y="37"/>
                  </a:lnTo>
                  <a:lnTo>
                    <a:pt x="132" y="42"/>
                  </a:lnTo>
                  <a:lnTo>
                    <a:pt x="134" y="49"/>
                  </a:lnTo>
                  <a:lnTo>
                    <a:pt x="136" y="55"/>
                  </a:lnTo>
                  <a:lnTo>
                    <a:pt x="138" y="63"/>
                  </a:lnTo>
                  <a:lnTo>
                    <a:pt x="138" y="69"/>
                  </a:lnTo>
                  <a:lnTo>
                    <a:pt x="138" y="76"/>
                  </a:lnTo>
                  <a:lnTo>
                    <a:pt x="136" y="83"/>
                  </a:lnTo>
                  <a:lnTo>
                    <a:pt x="134" y="89"/>
                  </a:lnTo>
                  <a:lnTo>
                    <a:pt x="132" y="96"/>
                  </a:lnTo>
                  <a:lnTo>
                    <a:pt x="129" y="102"/>
                  </a:lnTo>
                  <a:lnTo>
                    <a:pt x="126" y="108"/>
                  </a:lnTo>
                  <a:lnTo>
                    <a:pt x="117" y="117"/>
                  </a:lnTo>
                  <a:lnTo>
                    <a:pt x="108" y="126"/>
                  </a:lnTo>
                  <a:lnTo>
                    <a:pt x="101" y="129"/>
                  </a:lnTo>
                  <a:lnTo>
                    <a:pt x="96" y="132"/>
                  </a:lnTo>
                  <a:lnTo>
                    <a:pt x="89" y="134"/>
                  </a:lnTo>
                  <a:lnTo>
                    <a:pt x="83" y="136"/>
                  </a:lnTo>
                  <a:lnTo>
                    <a:pt x="76" y="138"/>
                  </a:lnTo>
                  <a:lnTo>
                    <a:pt x="69" y="138"/>
                  </a:lnTo>
                  <a:lnTo>
                    <a:pt x="62" y="138"/>
                  </a:lnTo>
                  <a:lnTo>
                    <a:pt x="55" y="136"/>
                  </a:lnTo>
                  <a:lnTo>
                    <a:pt x="49" y="134"/>
                  </a:lnTo>
                  <a:lnTo>
                    <a:pt x="42" y="132"/>
                  </a:lnTo>
                  <a:lnTo>
                    <a:pt x="37" y="129"/>
                  </a:lnTo>
                  <a:lnTo>
                    <a:pt x="30" y="126"/>
                  </a:lnTo>
                  <a:lnTo>
                    <a:pt x="21" y="117"/>
                  </a:lnTo>
                  <a:lnTo>
                    <a:pt x="12" y="108"/>
                  </a:lnTo>
                  <a:lnTo>
                    <a:pt x="9" y="102"/>
                  </a:lnTo>
                  <a:lnTo>
                    <a:pt x="6" y="96"/>
                  </a:lnTo>
                  <a:lnTo>
                    <a:pt x="4" y="89"/>
                  </a:lnTo>
                  <a:lnTo>
                    <a:pt x="2" y="83"/>
                  </a:lnTo>
                  <a:lnTo>
                    <a:pt x="0" y="76"/>
                  </a:lnTo>
                  <a:lnTo>
                    <a:pt x="0" y="69"/>
                  </a:lnTo>
                  <a:close/>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6" name="Freeform 173"/>
            <p:cNvSpPr>
              <a:spLocks noChangeArrowheads="1"/>
            </p:cNvSpPr>
            <p:nvPr/>
          </p:nvSpPr>
          <p:spPr bwMode="auto">
            <a:xfrm>
              <a:off x="116" y="116"/>
              <a:ext cx="54" cy="54"/>
            </a:xfrm>
            <a:custGeom>
              <a:avLst/>
              <a:gdLst>
                <a:gd name="T0" fmla="*/ 0 w 110"/>
                <a:gd name="T1" fmla="*/ 0 h 110"/>
                <a:gd name="T2" fmla="*/ 0 w 110"/>
                <a:gd name="T3" fmla="*/ 0 h 110"/>
                <a:gd name="T4" fmla="*/ 0 w 110"/>
                <a:gd name="T5" fmla="*/ 0 h 110"/>
                <a:gd name="T6" fmla="*/ 0 w 110"/>
                <a:gd name="T7" fmla="*/ 0 h 110"/>
                <a:gd name="T8" fmla="*/ 0 w 110"/>
                <a:gd name="T9" fmla="*/ 0 h 110"/>
                <a:gd name="T10" fmla="*/ 0 w 110"/>
                <a:gd name="T11" fmla="*/ 0 h 110"/>
                <a:gd name="T12" fmla="*/ 0 w 110"/>
                <a:gd name="T13" fmla="*/ 0 h 110"/>
                <a:gd name="T14" fmla="*/ 0 w 110"/>
                <a:gd name="T15" fmla="*/ 0 h 110"/>
                <a:gd name="T16" fmla="*/ 0 w 110"/>
                <a:gd name="T17" fmla="*/ 0 h 110"/>
                <a:gd name="T18" fmla="*/ 0 w 110"/>
                <a:gd name="T19" fmla="*/ 0 h 110"/>
                <a:gd name="T20" fmla="*/ 0 w 110"/>
                <a:gd name="T21" fmla="*/ 0 h 110"/>
                <a:gd name="T22" fmla="*/ 0 w 110"/>
                <a:gd name="T23" fmla="*/ 0 h 110"/>
                <a:gd name="T24" fmla="*/ 0 w 110"/>
                <a:gd name="T25" fmla="*/ 0 h 110"/>
                <a:gd name="T26" fmla="*/ 0 w 110"/>
                <a:gd name="T27" fmla="*/ 0 h 110"/>
                <a:gd name="T28" fmla="*/ 0 w 110"/>
                <a:gd name="T29" fmla="*/ 0 h 110"/>
                <a:gd name="T30" fmla="*/ 0 w 110"/>
                <a:gd name="T31" fmla="*/ 0 h 110"/>
                <a:gd name="T32" fmla="*/ 0 w 110"/>
                <a:gd name="T33" fmla="*/ 0 h 110"/>
                <a:gd name="T34" fmla="*/ 0 w 110"/>
                <a:gd name="T35" fmla="*/ 0 h 110"/>
                <a:gd name="T36" fmla="*/ 0 w 110"/>
                <a:gd name="T37" fmla="*/ 0 h 110"/>
                <a:gd name="T38" fmla="*/ 0 w 110"/>
                <a:gd name="T39" fmla="*/ 0 h 110"/>
                <a:gd name="T40" fmla="*/ 0 w 110"/>
                <a:gd name="T41" fmla="*/ 0 h 110"/>
                <a:gd name="T42" fmla="*/ 0 w 110"/>
                <a:gd name="T43" fmla="*/ 0 h 110"/>
                <a:gd name="T44" fmla="*/ 0 w 110"/>
                <a:gd name="T45" fmla="*/ 0 h 110"/>
                <a:gd name="T46" fmla="*/ 0 w 110"/>
                <a:gd name="T47" fmla="*/ 0 h 110"/>
                <a:gd name="T48" fmla="*/ 0 w 110"/>
                <a:gd name="T49" fmla="*/ 0 h 110"/>
                <a:gd name="T50" fmla="*/ 0 w 110"/>
                <a:gd name="T51" fmla="*/ 0 h 110"/>
                <a:gd name="T52" fmla="*/ 0 w 110"/>
                <a:gd name="T53" fmla="*/ 0 h 110"/>
                <a:gd name="T54" fmla="*/ 0 w 110"/>
                <a:gd name="T55" fmla="*/ 0 h 110"/>
                <a:gd name="T56" fmla="*/ 0 w 110"/>
                <a:gd name="T57" fmla="*/ 0 h 110"/>
                <a:gd name="T58" fmla="*/ 0 w 110"/>
                <a:gd name="T59" fmla="*/ 0 h 110"/>
                <a:gd name="T60" fmla="*/ 0 w 110"/>
                <a:gd name="T61" fmla="*/ 0 h 110"/>
                <a:gd name="T62" fmla="*/ 0 w 110"/>
                <a:gd name="T63" fmla="*/ 0 h 110"/>
                <a:gd name="T64" fmla="*/ 0 w 110"/>
                <a:gd name="T65" fmla="*/ 0 h 110"/>
                <a:gd name="T66" fmla="*/ 0 w 110"/>
                <a:gd name="T67" fmla="*/ 0 h 110"/>
                <a:gd name="T68" fmla="*/ 0 w 110"/>
                <a:gd name="T69" fmla="*/ 0 h 110"/>
                <a:gd name="T70" fmla="*/ 0 w 110"/>
                <a:gd name="T71" fmla="*/ 0 h 110"/>
                <a:gd name="T72" fmla="*/ 0 w 110"/>
                <a:gd name="T73" fmla="*/ 0 h 110"/>
                <a:gd name="T74" fmla="*/ 0 w 110"/>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110"/>
                <a:gd name="T116" fmla="*/ 110 w 110"/>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110">
                  <a:moveTo>
                    <a:pt x="0" y="55"/>
                  </a:moveTo>
                  <a:lnTo>
                    <a:pt x="0" y="55"/>
                  </a:lnTo>
                  <a:lnTo>
                    <a:pt x="1" y="44"/>
                  </a:lnTo>
                  <a:lnTo>
                    <a:pt x="5" y="34"/>
                  </a:lnTo>
                  <a:lnTo>
                    <a:pt x="10" y="25"/>
                  </a:lnTo>
                  <a:lnTo>
                    <a:pt x="16" y="16"/>
                  </a:lnTo>
                  <a:lnTo>
                    <a:pt x="24" y="10"/>
                  </a:lnTo>
                  <a:lnTo>
                    <a:pt x="34" y="5"/>
                  </a:lnTo>
                  <a:lnTo>
                    <a:pt x="44" y="1"/>
                  </a:lnTo>
                  <a:lnTo>
                    <a:pt x="55" y="0"/>
                  </a:lnTo>
                  <a:lnTo>
                    <a:pt x="66" y="1"/>
                  </a:lnTo>
                  <a:lnTo>
                    <a:pt x="76" y="5"/>
                  </a:lnTo>
                  <a:lnTo>
                    <a:pt x="86" y="10"/>
                  </a:lnTo>
                  <a:lnTo>
                    <a:pt x="94" y="16"/>
                  </a:lnTo>
                  <a:lnTo>
                    <a:pt x="100" y="25"/>
                  </a:lnTo>
                  <a:lnTo>
                    <a:pt x="105" y="34"/>
                  </a:lnTo>
                  <a:lnTo>
                    <a:pt x="109" y="44"/>
                  </a:lnTo>
                  <a:lnTo>
                    <a:pt x="110" y="55"/>
                  </a:lnTo>
                  <a:lnTo>
                    <a:pt x="109" y="67"/>
                  </a:lnTo>
                  <a:lnTo>
                    <a:pt x="105" y="76"/>
                  </a:lnTo>
                  <a:lnTo>
                    <a:pt x="100" y="86"/>
                  </a:lnTo>
                  <a:lnTo>
                    <a:pt x="94" y="94"/>
                  </a:lnTo>
                  <a:lnTo>
                    <a:pt x="86" y="101"/>
                  </a:lnTo>
                  <a:lnTo>
                    <a:pt x="76" y="105"/>
                  </a:lnTo>
                  <a:lnTo>
                    <a:pt x="66" y="109"/>
                  </a:lnTo>
                  <a:lnTo>
                    <a:pt x="55" y="110"/>
                  </a:lnTo>
                  <a:lnTo>
                    <a:pt x="44" y="109"/>
                  </a:lnTo>
                  <a:lnTo>
                    <a:pt x="34" y="105"/>
                  </a:lnTo>
                  <a:lnTo>
                    <a:pt x="24" y="101"/>
                  </a:lnTo>
                  <a:lnTo>
                    <a:pt x="16" y="94"/>
                  </a:lnTo>
                  <a:lnTo>
                    <a:pt x="10" y="86"/>
                  </a:lnTo>
                  <a:lnTo>
                    <a:pt x="5" y="76"/>
                  </a:lnTo>
                  <a:lnTo>
                    <a:pt x="1" y="67"/>
                  </a:lnTo>
                  <a:lnTo>
                    <a:pt x="0" y="55"/>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7" name="Freeform 174"/>
            <p:cNvSpPr>
              <a:spLocks noEditPoints="1" noChangeArrowheads="1"/>
            </p:cNvSpPr>
            <p:nvPr/>
          </p:nvSpPr>
          <p:spPr bwMode="auto">
            <a:xfrm>
              <a:off x="112" y="112"/>
              <a:ext cx="62" cy="62"/>
            </a:xfrm>
            <a:custGeom>
              <a:avLst/>
              <a:gdLst>
                <a:gd name="T0" fmla="*/ 1 w 124"/>
                <a:gd name="T1" fmla="*/ 1 h 124"/>
                <a:gd name="T2" fmla="*/ 1 w 124"/>
                <a:gd name="T3" fmla="*/ 1 h 124"/>
                <a:gd name="T4" fmla="*/ 1 w 124"/>
                <a:gd name="T5" fmla="*/ 1 h 124"/>
                <a:gd name="T6" fmla="*/ 1 w 124"/>
                <a:gd name="T7" fmla="*/ 1 h 124"/>
                <a:gd name="T8" fmla="*/ 1 w 124"/>
                <a:gd name="T9" fmla="*/ 1 h 124"/>
                <a:gd name="T10" fmla="*/ 1 w 124"/>
                <a:gd name="T11" fmla="*/ 1 h 124"/>
                <a:gd name="T12" fmla="*/ 1 w 124"/>
                <a:gd name="T13" fmla="*/ 1 h 124"/>
                <a:gd name="T14" fmla="*/ 1 w 124"/>
                <a:gd name="T15" fmla="*/ 1 h 124"/>
                <a:gd name="T16" fmla="*/ 1 w 124"/>
                <a:gd name="T17" fmla="*/ 1 h 124"/>
                <a:gd name="T18" fmla="*/ 1 w 124"/>
                <a:gd name="T19" fmla="*/ 1 h 124"/>
                <a:gd name="T20" fmla="*/ 1 w 124"/>
                <a:gd name="T21" fmla="*/ 1 h 124"/>
                <a:gd name="T22" fmla="*/ 1 w 124"/>
                <a:gd name="T23" fmla="*/ 1 h 124"/>
                <a:gd name="T24" fmla="*/ 1 w 124"/>
                <a:gd name="T25" fmla="*/ 1 h 124"/>
                <a:gd name="T26" fmla="*/ 1 w 124"/>
                <a:gd name="T27" fmla="*/ 1 h 124"/>
                <a:gd name="T28" fmla="*/ 1 w 124"/>
                <a:gd name="T29" fmla="*/ 1 h 124"/>
                <a:gd name="T30" fmla="*/ 1 w 124"/>
                <a:gd name="T31" fmla="*/ 1 h 124"/>
                <a:gd name="T32" fmla="*/ 1 w 124"/>
                <a:gd name="T33" fmla="*/ 1 h 124"/>
                <a:gd name="T34" fmla="*/ 1 w 124"/>
                <a:gd name="T35" fmla="*/ 1 h 124"/>
                <a:gd name="T36" fmla="*/ 1 w 124"/>
                <a:gd name="T37" fmla="*/ 1 h 124"/>
                <a:gd name="T38" fmla="*/ 0 w 124"/>
                <a:gd name="T39" fmla="*/ 1 h 124"/>
                <a:gd name="T40" fmla="*/ 1 w 124"/>
                <a:gd name="T41" fmla="*/ 1 h 124"/>
                <a:gd name="T42" fmla="*/ 1 w 124"/>
                <a:gd name="T43" fmla="*/ 1 h 124"/>
                <a:gd name="T44" fmla="*/ 1 w 124"/>
                <a:gd name="T45" fmla="*/ 1 h 124"/>
                <a:gd name="T46" fmla="*/ 1 w 124"/>
                <a:gd name="T47" fmla="*/ 1 h 124"/>
                <a:gd name="T48" fmla="*/ 1 w 124"/>
                <a:gd name="T49" fmla="*/ 1 h 124"/>
                <a:gd name="T50" fmla="*/ 1 w 124"/>
                <a:gd name="T51" fmla="*/ 1 h 124"/>
                <a:gd name="T52" fmla="*/ 1 w 124"/>
                <a:gd name="T53" fmla="*/ 1 h 124"/>
                <a:gd name="T54" fmla="*/ 1 w 124"/>
                <a:gd name="T55" fmla="*/ 1 h 124"/>
                <a:gd name="T56" fmla="*/ 1 w 124"/>
                <a:gd name="T57" fmla="*/ 1 h 124"/>
                <a:gd name="T58" fmla="*/ 1 w 124"/>
                <a:gd name="T59" fmla="*/ 1 h 124"/>
                <a:gd name="T60" fmla="*/ 1 w 124"/>
                <a:gd name="T61" fmla="*/ 1 h 124"/>
                <a:gd name="T62" fmla="*/ 1 w 124"/>
                <a:gd name="T63" fmla="*/ 1 h 124"/>
                <a:gd name="T64" fmla="*/ 1 w 124"/>
                <a:gd name="T65" fmla="*/ 1 h 124"/>
                <a:gd name="T66" fmla="*/ 1 w 124"/>
                <a:gd name="T67" fmla="*/ 1 h 124"/>
                <a:gd name="T68" fmla="*/ 1 w 124"/>
                <a:gd name="T69" fmla="*/ 1 h 124"/>
                <a:gd name="T70" fmla="*/ 1 w 124"/>
                <a:gd name="T71" fmla="*/ 0 h 124"/>
                <a:gd name="T72" fmla="*/ 1 w 124"/>
                <a:gd name="T73" fmla="*/ 0 h 124"/>
                <a:gd name="T74" fmla="*/ 1 w 124"/>
                <a:gd name="T75" fmla="*/ 1 h 124"/>
                <a:gd name="T76" fmla="*/ 1 w 124"/>
                <a:gd name="T77" fmla="*/ 1 h 124"/>
                <a:gd name="T78" fmla="*/ 1 w 124"/>
                <a:gd name="T79" fmla="*/ 1 h 124"/>
                <a:gd name="T80" fmla="*/ 0 w 124"/>
                <a:gd name="T81" fmla="*/ 1 h 124"/>
                <a:gd name="T82" fmla="*/ 0 w 124"/>
                <a:gd name="T83" fmla="*/ 1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124"/>
                <a:gd name="T128" fmla="*/ 124 w 124"/>
                <a:gd name="T129" fmla="*/ 124 h 1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124">
                  <a:moveTo>
                    <a:pt x="7" y="62"/>
                  </a:moveTo>
                  <a:lnTo>
                    <a:pt x="7" y="62"/>
                  </a:lnTo>
                  <a:lnTo>
                    <a:pt x="8" y="51"/>
                  </a:lnTo>
                  <a:lnTo>
                    <a:pt x="12" y="41"/>
                  </a:lnTo>
                  <a:lnTo>
                    <a:pt x="17" y="32"/>
                  </a:lnTo>
                  <a:lnTo>
                    <a:pt x="23" y="23"/>
                  </a:lnTo>
                  <a:lnTo>
                    <a:pt x="31" y="17"/>
                  </a:lnTo>
                  <a:lnTo>
                    <a:pt x="41" y="12"/>
                  </a:lnTo>
                  <a:lnTo>
                    <a:pt x="51" y="8"/>
                  </a:lnTo>
                  <a:lnTo>
                    <a:pt x="62" y="7"/>
                  </a:lnTo>
                  <a:lnTo>
                    <a:pt x="73" y="8"/>
                  </a:lnTo>
                  <a:lnTo>
                    <a:pt x="83" y="12"/>
                  </a:lnTo>
                  <a:lnTo>
                    <a:pt x="93" y="17"/>
                  </a:lnTo>
                  <a:lnTo>
                    <a:pt x="101" y="23"/>
                  </a:lnTo>
                  <a:lnTo>
                    <a:pt x="107" y="32"/>
                  </a:lnTo>
                  <a:lnTo>
                    <a:pt x="112" y="41"/>
                  </a:lnTo>
                  <a:lnTo>
                    <a:pt x="116" y="51"/>
                  </a:lnTo>
                  <a:lnTo>
                    <a:pt x="117" y="62"/>
                  </a:lnTo>
                  <a:lnTo>
                    <a:pt x="116" y="74"/>
                  </a:lnTo>
                  <a:lnTo>
                    <a:pt x="112" y="83"/>
                  </a:lnTo>
                  <a:lnTo>
                    <a:pt x="107" y="93"/>
                  </a:lnTo>
                  <a:lnTo>
                    <a:pt x="101" y="101"/>
                  </a:lnTo>
                  <a:lnTo>
                    <a:pt x="93" y="108"/>
                  </a:lnTo>
                  <a:lnTo>
                    <a:pt x="83" y="112"/>
                  </a:lnTo>
                  <a:lnTo>
                    <a:pt x="73" y="116"/>
                  </a:lnTo>
                  <a:lnTo>
                    <a:pt x="62" y="117"/>
                  </a:lnTo>
                  <a:lnTo>
                    <a:pt x="51" y="116"/>
                  </a:lnTo>
                  <a:lnTo>
                    <a:pt x="41" y="112"/>
                  </a:lnTo>
                  <a:lnTo>
                    <a:pt x="31" y="108"/>
                  </a:lnTo>
                  <a:lnTo>
                    <a:pt x="23" y="101"/>
                  </a:lnTo>
                  <a:lnTo>
                    <a:pt x="17" y="93"/>
                  </a:lnTo>
                  <a:lnTo>
                    <a:pt x="12" y="83"/>
                  </a:lnTo>
                  <a:lnTo>
                    <a:pt x="8" y="74"/>
                  </a:lnTo>
                  <a:lnTo>
                    <a:pt x="7" y="62"/>
                  </a:lnTo>
                  <a:close/>
                  <a:moveTo>
                    <a:pt x="0" y="62"/>
                  </a:moveTo>
                  <a:lnTo>
                    <a:pt x="0" y="62"/>
                  </a:lnTo>
                  <a:lnTo>
                    <a:pt x="0" y="68"/>
                  </a:lnTo>
                  <a:lnTo>
                    <a:pt x="1" y="75"/>
                  </a:lnTo>
                  <a:lnTo>
                    <a:pt x="4" y="87"/>
                  </a:lnTo>
                  <a:lnTo>
                    <a:pt x="11" y="97"/>
                  </a:lnTo>
                  <a:lnTo>
                    <a:pt x="18" y="106"/>
                  </a:lnTo>
                  <a:lnTo>
                    <a:pt x="28" y="113"/>
                  </a:lnTo>
                  <a:lnTo>
                    <a:pt x="37" y="120"/>
                  </a:lnTo>
                  <a:lnTo>
                    <a:pt x="49" y="123"/>
                  </a:lnTo>
                  <a:lnTo>
                    <a:pt x="56" y="124"/>
                  </a:lnTo>
                  <a:lnTo>
                    <a:pt x="62" y="124"/>
                  </a:lnTo>
                  <a:lnTo>
                    <a:pt x="68" y="124"/>
                  </a:lnTo>
                  <a:lnTo>
                    <a:pt x="75" y="123"/>
                  </a:lnTo>
                  <a:lnTo>
                    <a:pt x="87" y="120"/>
                  </a:lnTo>
                  <a:lnTo>
                    <a:pt x="96" y="113"/>
                  </a:lnTo>
                  <a:lnTo>
                    <a:pt x="106" y="106"/>
                  </a:lnTo>
                  <a:lnTo>
                    <a:pt x="113" y="97"/>
                  </a:lnTo>
                  <a:lnTo>
                    <a:pt x="120" y="87"/>
                  </a:lnTo>
                  <a:lnTo>
                    <a:pt x="123" y="75"/>
                  </a:lnTo>
                  <a:lnTo>
                    <a:pt x="124" y="68"/>
                  </a:lnTo>
                  <a:lnTo>
                    <a:pt x="124" y="62"/>
                  </a:lnTo>
                  <a:lnTo>
                    <a:pt x="124" y="56"/>
                  </a:lnTo>
                  <a:lnTo>
                    <a:pt x="123" y="50"/>
                  </a:lnTo>
                  <a:lnTo>
                    <a:pt x="120" y="38"/>
                  </a:lnTo>
                  <a:lnTo>
                    <a:pt x="113" y="28"/>
                  </a:lnTo>
                  <a:lnTo>
                    <a:pt x="106" y="18"/>
                  </a:lnTo>
                  <a:lnTo>
                    <a:pt x="96" y="11"/>
                  </a:lnTo>
                  <a:lnTo>
                    <a:pt x="87" y="5"/>
                  </a:lnTo>
                  <a:lnTo>
                    <a:pt x="75" y="1"/>
                  </a:lnTo>
                  <a:lnTo>
                    <a:pt x="68" y="0"/>
                  </a:lnTo>
                  <a:lnTo>
                    <a:pt x="62" y="0"/>
                  </a:lnTo>
                  <a:lnTo>
                    <a:pt x="56" y="0"/>
                  </a:lnTo>
                  <a:lnTo>
                    <a:pt x="49" y="1"/>
                  </a:lnTo>
                  <a:lnTo>
                    <a:pt x="37" y="5"/>
                  </a:lnTo>
                  <a:lnTo>
                    <a:pt x="28" y="11"/>
                  </a:lnTo>
                  <a:lnTo>
                    <a:pt x="18" y="18"/>
                  </a:lnTo>
                  <a:lnTo>
                    <a:pt x="11" y="28"/>
                  </a:lnTo>
                  <a:lnTo>
                    <a:pt x="4" y="38"/>
                  </a:lnTo>
                  <a:lnTo>
                    <a:pt x="1" y="50"/>
                  </a:lnTo>
                  <a:lnTo>
                    <a:pt x="0" y="56"/>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8" name="Freeform 175"/>
            <p:cNvSpPr>
              <a:spLocks noEditPoints="1" noChangeArrowheads="1"/>
            </p:cNvSpPr>
            <p:nvPr/>
          </p:nvSpPr>
          <p:spPr bwMode="auto">
            <a:xfrm>
              <a:off x="83" y="83"/>
              <a:ext cx="120" cy="121"/>
            </a:xfrm>
            <a:custGeom>
              <a:avLst/>
              <a:gdLst>
                <a:gd name="T0" fmla="*/ 0 w 242"/>
                <a:gd name="T1" fmla="*/ 0 h 243"/>
                <a:gd name="T2" fmla="*/ 0 w 242"/>
                <a:gd name="T3" fmla="*/ 0 h 243"/>
                <a:gd name="T4" fmla="*/ 0 w 242"/>
                <a:gd name="T5" fmla="*/ 0 h 243"/>
                <a:gd name="T6" fmla="*/ 0 w 242"/>
                <a:gd name="T7" fmla="*/ 0 h 243"/>
                <a:gd name="T8" fmla="*/ 0 w 242"/>
                <a:gd name="T9" fmla="*/ 0 h 243"/>
                <a:gd name="T10" fmla="*/ 0 w 242"/>
                <a:gd name="T11" fmla="*/ 0 h 243"/>
                <a:gd name="T12" fmla="*/ 0 w 242"/>
                <a:gd name="T13" fmla="*/ 0 h 243"/>
                <a:gd name="T14" fmla="*/ 0 w 242"/>
                <a:gd name="T15" fmla="*/ 0 h 243"/>
                <a:gd name="T16" fmla="*/ 0 w 242"/>
                <a:gd name="T17" fmla="*/ 0 h 243"/>
                <a:gd name="T18" fmla="*/ 0 w 242"/>
                <a:gd name="T19" fmla="*/ 0 h 243"/>
                <a:gd name="T20" fmla="*/ 0 w 242"/>
                <a:gd name="T21" fmla="*/ 0 h 243"/>
                <a:gd name="T22" fmla="*/ 0 w 242"/>
                <a:gd name="T23" fmla="*/ 0 h 243"/>
                <a:gd name="T24" fmla="*/ 0 w 242"/>
                <a:gd name="T25" fmla="*/ 0 h 243"/>
                <a:gd name="T26" fmla="*/ 0 w 242"/>
                <a:gd name="T27" fmla="*/ 0 h 243"/>
                <a:gd name="T28" fmla="*/ 0 w 242"/>
                <a:gd name="T29" fmla="*/ 0 h 243"/>
                <a:gd name="T30" fmla="*/ 0 w 242"/>
                <a:gd name="T31" fmla="*/ 0 h 243"/>
                <a:gd name="T32" fmla="*/ 0 w 242"/>
                <a:gd name="T33" fmla="*/ 0 h 243"/>
                <a:gd name="T34" fmla="*/ 0 w 242"/>
                <a:gd name="T35" fmla="*/ 0 h 243"/>
                <a:gd name="T36" fmla="*/ 0 w 242"/>
                <a:gd name="T37" fmla="*/ 0 h 243"/>
                <a:gd name="T38" fmla="*/ 0 w 242"/>
                <a:gd name="T39" fmla="*/ 0 h 243"/>
                <a:gd name="T40" fmla="*/ 0 w 242"/>
                <a:gd name="T41" fmla="*/ 0 h 243"/>
                <a:gd name="T42" fmla="*/ 0 w 242"/>
                <a:gd name="T43" fmla="*/ 0 h 243"/>
                <a:gd name="T44" fmla="*/ 0 w 242"/>
                <a:gd name="T45" fmla="*/ 0 h 243"/>
                <a:gd name="T46" fmla="*/ 0 w 242"/>
                <a:gd name="T47" fmla="*/ 0 h 243"/>
                <a:gd name="T48" fmla="*/ 0 w 242"/>
                <a:gd name="T49" fmla="*/ 0 h 243"/>
                <a:gd name="T50" fmla="*/ 0 w 242"/>
                <a:gd name="T51" fmla="*/ 0 h 243"/>
                <a:gd name="T52" fmla="*/ 0 w 242"/>
                <a:gd name="T53" fmla="*/ 0 h 243"/>
                <a:gd name="T54" fmla="*/ 0 w 242"/>
                <a:gd name="T55" fmla="*/ 0 h 243"/>
                <a:gd name="T56" fmla="*/ 0 w 242"/>
                <a:gd name="T57" fmla="*/ 0 h 243"/>
                <a:gd name="T58" fmla="*/ 0 w 242"/>
                <a:gd name="T59" fmla="*/ 0 h 243"/>
                <a:gd name="T60" fmla="*/ 0 w 242"/>
                <a:gd name="T61" fmla="*/ 0 h 243"/>
                <a:gd name="T62" fmla="*/ 0 w 242"/>
                <a:gd name="T63" fmla="*/ 0 h 243"/>
                <a:gd name="T64" fmla="*/ 0 w 242"/>
                <a:gd name="T65" fmla="*/ 0 h 243"/>
                <a:gd name="T66" fmla="*/ 0 w 242"/>
                <a:gd name="T67" fmla="*/ 0 h 243"/>
                <a:gd name="T68" fmla="*/ 0 w 242"/>
                <a:gd name="T69" fmla="*/ 0 h 243"/>
                <a:gd name="T70" fmla="*/ 0 w 242"/>
                <a:gd name="T71" fmla="*/ 0 h 243"/>
                <a:gd name="T72" fmla="*/ 0 w 242"/>
                <a:gd name="T73" fmla="*/ 0 h 243"/>
                <a:gd name="T74" fmla="*/ 0 w 242"/>
                <a:gd name="T75" fmla="*/ 0 h 243"/>
                <a:gd name="T76" fmla="*/ 0 w 242"/>
                <a:gd name="T77" fmla="*/ 0 h 243"/>
                <a:gd name="T78" fmla="*/ 0 w 242"/>
                <a:gd name="T79" fmla="*/ 0 h 243"/>
                <a:gd name="T80" fmla="*/ 0 w 242"/>
                <a:gd name="T81" fmla="*/ 0 h 243"/>
                <a:gd name="T82" fmla="*/ 0 w 242"/>
                <a:gd name="T83" fmla="*/ 0 h 243"/>
                <a:gd name="T84" fmla="*/ 0 w 242"/>
                <a:gd name="T85" fmla="*/ 0 h 243"/>
                <a:gd name="T86" fmla="*/ 0 w 242"/>
                <a:gd name="T87" fmla="*/ 0 h 243"/>
                <a:gd name="T88" fmla="*/ 0 w 242"/>
                <a:gd name="T89" fmla="*/ 0 h 243"/>
                <a:gd name="T90" fmla="*/ 0 w 242"/>
                <a:gd name="T91" fmla="*/ 0 h 2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3"/>
                <a:gd name="T140" fmla="*/ 242 w 242"/>
                <a:gd name="T141" fmla="*/ 243 h 2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3">
                  <a:moveTo>
                    <a:pt x="4" y="121"/>
                  </a:moveTo>
                  <a:lnTo>
                    <a:pt x="4" y="121"/>
                  </a:lnTo>
                  <a:lnTo>
                    <a:pt x="4" y="109"/>
                  </a:lnTo>
                  <a:lnTo>
                    <a:pt x="6" y="97"/>
                  </a:lnTo>
                  <a:lnTo>
                    <a:pt x="10" y="87"/>
                  </a:lnTo>
                  <a:lnTo>
                    <a:pt x="13" y="76"/>
                  </a:lnTo>
                  <a:lnTo>
                    <a:pt x="18" y="65"/>
                  </a:lnTo>
                  <a:lnTo>
                    <a:pt x="24" y="56"/>
                  </a:lnTo>
                  <a:lnTo>
                    <a:pt x="31" y="47"/>
                  </a:lnTo>
                  <a:lnTo>
                    <a:pt x="39" y="39"/>
                  </a:lnTo>
                  <a:lnTo>
                    <a:pt x="46" y="31"/>
                  </a:lnTo>
                  <a:lnTo>
                    <a:pt x="56" y="25"/>
                  </a:lnTo>
                  <a:lnTo>
                    <a:pt x="65" y="18"/>
                  </a:lnTo>
                  <a:lnTo>
                    <a:pt x="75" y="13"/>
                  </a:lnTo>
                  <a:lnTo>
                    <a:pt x="87" y="10"/>
                  </a:lnTo>
                  <a:lnTo>
                    <a:pt x="97" y="6"/>
                  </a:lnTo>
                  <a:lnTo>
                    <a:pt x="109" y="4"/>
                  </a:lnTo>
                  <a:lnTo>
                    <a:pt x="121" y="4"/>
                  </a:lnTo>
                  <a:lnTo>
                    <a:pt x="133" y="4"/>
                  </a:lnTo>
                  <a:lnTo>
                    <a:pt x="145" y="6"/>
                  </a:lnTo>
                  <a:lnTo>
                    <a:pt x="156" y="10"/>
                  </a:lnTo>
                  <a:lnTo>
                    <a:pt x="167" y="13"/>
                  </a:lnTo>
                  <a:lnTo>
                    <a:pt x="177" y="18"/>
                  </a:lnTo>
                  <a:lnTo>
                    <a:pt x="186" y="25"/>
                  </a:lnTo>
                  <a:lnTo>
                    <a:pt x="196" y="31"/>
                  </a:lnTo>
                  <a:lnTo>
                    <a:pt x="203" y="39"/>
                  </a:lnTo>
                  <a:lnTo>
                    <a:pt x="211" y="47"/>
                  </a:lnTo>
                  <a:lnTo>
                    <a:pt x="218" y="56"/>
                  </a:lnTo>
                  <a:lnTo>
                    <a:pt x="224" y="65"/>
                  </a:lnTo>
                  <a:lnTo>
                    <a:pt x="229" y="76"/>
                  </a:lnTo>
                  <a:lnTo>
                    <a:pt x="232" y="87"/>
                  </a:lnTo>
                  <a:lnTo>
                    <a:pt x="236" y="97"/>
                  </a:lnTo>
                  <a:lnTo>
                    <a:pt x="238" y="109"/>
                  </a:lnTo>
                  <a:lnTo>
                    <a:pt x="238" y="121"/>
                  </a:lnTo>
                  <a:lnTo>
                    <a:pt x="238" y="133"/>
                  </a:lnTo>
                  <a:lnTo>
                    <a:pt x="236" y="145"/>
                  </a:lnTo>
                  <a:lnTo>
                    <a:pt x="232" y="156"/>
                  </a:lnTo>
                  <a:lnTo>
                    <a:pt x="229" y="167"/>
                  </a:lnTo>
                  <a:lnTo>
                    <a:pt x="224" y="177"/>
                  </a:lnTo>
                  <a:lnTo>
                    <a:pt x="218" y="186"/>
                  </a:lnTo>
                  <a:lnTo>
                    <a:pt x="211" y="196"/>
                  </a:lnTo>
                  <a:lnTo>
                    <a:pt x="203" y="205"/>
                  </a:lnTo>
                  <a:lnTo>
                    <a:pt x="196" y="212"/>
                  </a:lnTo>
                  <a:lnTo>
                    <a:pt x="186" y="218"/>
                  </a:lnTo>
                  <a:lnTo>
                    <a:pt x="177" y="224"/>
                  </a:lnTo>
                  <a:lnTo>
                    <a:pt x="167" y="229"/>
                  </a:lnTo>
                  <a:lnTo>
                    <a:pt x="156" y="233"/>
                  </a:lnTo>
                  <a:lnTo>
                    <a:pt x="145" y="236"/>
                  </a:lnTo>
                  <a:lnTo>
                    <a:pt x="133" y="238"/>
                  </a:lnTo>
                  <a:lnTo>
                    <a:pt x="121" y="239"/>
                  </a:lnTo>
                  <a:lnTo>
                    <a:pt x="109" y="238"/>
                  </a:lnTo>
                  <a:lnTo>
                    <a:pt x="97" y="236"/>
                  </a:lnTo>
                  <a:lnTo>
                    <a:pt x="87" y="233"/>
                  </a:lnTo>
                  <a:lnTo>
                    <a:pt x="75" y="229"/>
                  </a:lnTo>
                  <a:lnTo>
                    <a:pt x="65" y="224"/>
                  </a:lnTo>
                  <a:lnTo>
                    <a:pt x="56" y="218"/>
                  </a:lnTo>
                  <a:lnTo>
                    <a:pt x="46" y="212"/>
                  </a:lnTo>
                  <a:lnTo>
                    <a:pt x="39" y="205"/>
                  </a:lnTo>
                  <a:lnTo>
                    <a:pt x="31" y="196"/>
                  </a:lnTo>
                  <a:lnTo>
                    <a:pt x="24" y="186"/>
                  </a:lnTo>
                  <a:lnTo>
                    <a:pt x="18" y="177"/>
                  </a:lnTo>
                  <a:lnTo>
                    <a:pt x="13" y="167"/>
                  </a:lnTo>
                  <a:lnTo>
                    <a:pt x="10" y="156"/>
                  </a:lnTo>
                  <a:lnTo>
                    <a:pt x="6" y="145"/>
                  </a:lnTo>
                  <a:lnTo>
                    <a:pt x="4" y="133"/>
                  </a:lnTo>
                  <a:lnTo>
                    <a:pt x="4" y="121"/>
                  </a:lnTo>
                  <a:close/>
                  <a:moveTo>
                    <a:pt x="0" y="121"/>
                  </a:moveTo>
                  <a:lnTo>
                    <a:pt x="0" y="121"/>
                  </a:lnTo>
                  <a:lnTo>
                    <a:pt x="0" y="134"/>
                  </a:lnTo>
                  <a:lnTo>
                    <a:pt x="2" y="146"/>
                  </a:lnTo>
                  <a:lnTo>
                    <a:pt x="5" y="157"/>
                  </a:lnTo>
                  <a:lnTo>
                    <a:pt x="10" y="168"/>
                  </a:lnTo>
                  <a:lnTo>
                    <a:pt x="14" y="179"/>
                  </a:lnTo>
                  <a:lnTo>
                    <a:pt x="20" y="190"/>
                  </a:lnTo>
                  <a:lnTo>
                    <a:pt x="28" y="198"/>
                  </a:lnTo>
                  <a:lnTo>
                    <a:pt x="35" y="207"/>
                  </a:lnTo>
                  <a:lnTo>
                    <a:pt x="44" y="215"/>
                  </a:lnTo>
                  <a:lnTo>
                    <a:pt x="54" y="222"/>
                  </a:lnTo>
                  <a:lnTo>
                    <a:pt x="63" y="228"/>
                  </a:lnTo>
                  <a:lnTo>
                    <a:pt x="74" y="233"/>
                  </a:lnTo>
                  <a:lnTo>
                    <a:pt x="85" y="238"/>
                  </a:lnTo>
                  <a:lnTo>
                    <a:pt x="96" y="240"/>
                  </a:lnTo>
                  <a:lnTo>
                    <a:pt x="108" y="242"/>
                  </a:lnTo>
                  <a:lnTo>
                    <a:pt x="121" y="243"/>
                  </a:lnTo>
                  <a:lnTo>
                    <a:pt x="134" y="242"/>
                  </a:lnTo>
                  <a:lnTo>
                    <a:pt x="146" y="240"/>
                  </a:lnTo>
                  <a:lnTo>
                    <a:pt x="157" y="238"/>
                  </a:lnTo>
                  <a:lnTo>
                    <a:pt x="168" y="233"/>
                  </a:lnTo>
                  <a:lnTo>
                    <a:pt x="179" y="228"/>
                  </a:lnTo>
                  <a:lnTo>
                    <a:pt x="188" y="222"/>
                  </a:lnTo>
                  <a:lnTo>
                    <a:pt x="198" y="215"/>
                  </a:lnTo>
                  <a:lnTo>
                    <a:pt x="207" y="207"/>
                  </a:lnTo>
                  <a:lnTo>
                    <a:pt x="214" y="198"/>
                  </a:lnTo>
                  <a:lnTo>
                    <a:pt x="222" y="190"/>
                  </a:lnTo>
                  <a:lnTo>
                    <a:pt x="228" y="179"/>
                  </a:lnTo>
                  <a:lnTo>
                    <a:pt x="232" y="168"/>
                  </a:lnTo>
                  <a:lnTo>
                    <a:pt x="237" y="157"/>
                  </a:lnTo>
                  <a:lnTo>
                    <a:pt x="240" y="146"/>
                  </a:lnTo>
                  <a:lnTo>
                    <a:pt x="242" y="134"/>
                  </a:lnTo>
                  <a:lnTo>
                    <a:pt x="242" y="121"/>
                  </a:lnTo>
                  <a:lnTo>
                    <a:pt x="242" y="109"/>
                  </a:lnTo>
                  <a:lnTo>
                    <a:pt x="240" y="96"/>
                  </a:lnTo>
                  <a:lnTo>
                    <a:pt x="237" y="86"/>
                  </a:lnTo>
                  <a:lnTo>
                    <a:pt x="232" y="74"/>
                  </a:lnTo>
                  <a:lnTo>
                    <a:pt x="228" y="63"/>
                  </a:lnTo>
                  <a:lnTo>
                    <a:pt x="222" y="54"/>
                  </a:lnTo>
                  <a:lnTo>
                    <a:pt x="214" y="44"/>
                  </a:lnTo>
                  <a:lnTo>
                    <a:pt x="207" y="35"/>
                  </a:lnTo>
                  <a:lnTo>
                    <a:pt x="198" y="28"/>
                  </a:lnTo>
                  <a:lnTo>
                    <a:pt x="188" y="20"/>
                  </a:lnTo>
                  <a:lnTo>
                    <a:pt x="179" y="15"/>
                  </a:lnTo>
                  <a:lnTo>
                    <a:pt x="168" y="10"/>
                  </a:lnTo>
                  <a:lnTo>
                    <a:pt x="157" y="5"/>
                  </a:lnTo>
                  <a:lnTo>
                    <a:pt x="146" y="2"/>
                  </a:lnTo>
                  <a:lnTo>
                    <a:pt x="134" y="0"/>
                  </a:lnTo>
                  <a:lnTo>
                    <a:pt x="121" y="0"/>
                  </a:lnTo>
                  <a:lnTo>
                    <a:pt x="108" y="0"/>
                  </a:lnTo>
                  <a:lnTo>
                    <a:pt x="96" y="2"/>
                  </a:lnTo>
                  <a:lnTo>
                    <a:pt x="85" y="5"/>
                  </a:lnTo>
                  <a:lnTo>
                    <a:pt x="74" y="10"/>
                  </a:lnTo>
                  <a:lnTo>
                    <a:pt x="63" y="15"/>
                  </a:lnTo>
                  <a:lnTo>
                    <a:pt x="54" y="20"/>
                  </a:lnTo>
                  <a:lnTo>
                    <a:pt x="44" y="28"/>
                  </a:lnTo>
                  <a:lnTo>
                    <a:pt x="35" y="35"/>
                  </a:lnTo>
                  <a:lnTo>
                    <a:pt x="28" y="44"/>
                  </a:lnTo>
                  <a:lnTo>
                    <a:pt x="20" y="54"/>
                  </a:lnTo>
                  <a:lnTo>
                    <a:pt x="14" y="63"/>
                  </a:lnTo>
                  <a:lnTo>
                    <a:pt x="10" y="74"/>
                  </a:lnTo>
                  <a:lnTo>
                    <a:pt x="5" y="86"/>
                  </a:lnTo>
                  <a:lnTo>
                    <a:pt x="2" y="96"/>
                  </a:lnTo>
                  <a:lnTo>
                    <a:pt x="0" y="109"/>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9" name="Freeform 176"/>
            <p:cNvSpPr>
              <a:spLocks noChangeArrowheads="1"/>
            </p:cNvSpPr>
            <p:nvPr/>
          </p:nvSpPr>
          <p:spPr bwMode="auto">
            <a:xfrm>
              <a:off x="117" y="142"/>
              <a:ext cx="53" cy="28"/>
            </a:xfrm>
            <a:custGeom>
              <a:avLst/>
              <a:gdLst>
                <a:gd name="T0" fmla="*/ 1 w 105"/>
                <a:gd name="T1" fmla="*/ 1 h 56"/>
                <a:gd name="T2" fmla="*/ 1 w 105"/>
                <a:gd name="T3" fmla="*/ 1 h 56"/>
                <a:gd name="T4" fmla="*/ 1 w 105"/>
                <a:gd name="T5" fmla="*/ 1 h 56"/>
                <a:gd name="T6" fmla="*/ 1 w 105"/>
                <a:gd name="T7" fmla="*/ 1 h 56"/>
                <a:gd name="T8" fmla="*/ 1 w 105"/>
                <a:gd name="T9" fmla="*/ 1 h 56"/>
                <a:gd name="T10" fmla="*/ 1 w 105"/>
                <a:gd name="T11" fmla="*/ 1 h 56"/>
                <a:gd name="T12" fmla="*/ 1 w 105"/>
                <a:gd name="T13" fmla="*/ 1 h 56"/>
                <a:gd name="T14" fmla="*/ 0 w 105"/>
                <a:gd name="T15" fmla="*/ 1 h 56"/>
                <a:gd name="T16" fmla="*/ 0 w 105"/>
                <a:gd name="T17" fmla="*/ 1 h 56"/>
                <a:gd name="T18" fmla="*/ 1 w 105"/>
                <a:gd name="T19" fmla="*/ 1 h 56"/>
                <a:gd name="T20" fmla="*/ 1 w 105"/>
                <a:gd name="T21" fmla="*/ 1 h 56"/>
                <a:gd name="T22" fmla="*/ 1 w 105"/>
                <a:gd name="T23" fmla="*/ 1 h 56"/>
                <a:gd name="T24" fmla="*/ 1 w 105"/>
                <a:gd name="T25" fmla="*/ 1 h 56"/>
                <a:gd name="T26" fmla="*/ 1 w 105"/>
                <a:gd name="T27" fmla="*/ 1 h 56"/>
                <a:gd name="T28" fmla="*/ 1 w 105"/>
                <a:gd name="T29" fmla="*/ 1 h 56"/>
                <a:gd name="T30" fmla="*/ 1 w 105"/>
                <a:gd name="T31" fmla="*/ 1 h 56"/>
                <a:gd name="T32" fmla="*/ 1 w 105"/>
                <a:gd name="T33" fmla="*/ 1 h 56"/>
                <a:gd name="T34" fmla="*/ 1 w 105"/>
                <a:gd name="T35" fmla="*/ 1 h 56"/>
                <a:gd name="T36" fmla="*/ 1 w 105"/>
                <a:gd name="T37" fmla="*/ 1 h 56"/>
                <a:gd name="T38" fmla="*/ 1 w 105"/>
                <a:gd name="T39" fmla="*/ 1 h 56"/>
                <a:gd name="T40" fmla="*/ 1 w 105"/>
                <a:gd name="T41" fmla="*/ 1 h 56"/>
                <a:gd name="T42" fmla="*/ 1 w 105"/>
                <a:gd name="T43" fmla="*/ 1 h 56"/>
                <a:gd name="T44" fmla="*/ 1 w 105"/>
                <a:gd name="T45" fmla="*/ 1 h 56"/>
                <a:gd name="T46" fmla="*/ 1 w 105"/>
                <a:gd name="T47" fmla="*/ 1 h 56"/>
                <a:gd name="T48" fmla="*/ 1 w 105"/>
                <a:gd name="T49" fmla="*/ 1 h 56"/>
                <a:gd name="T50" fmla="*/ 1 w 105"/>
                <a:gd name="T51" fmla="*/ 1 h 56"/>
                <a:gd name="T52" fmla="*/ 1 w 105"/>
                <a:gd name="T53" fmla="*/ 1 h 56"/>
                <a:gd name="T54" fmla="*/ 1 w 105"/>
                <a:gd name="T55" fmla="*/ 1 h 56"/>
                <a:gd name="T56" fmla="*/ 1 w 105"/>
                <a:gd name="T57" fmla="*/ 1 h 56"/>
                <a:gd name="T58" fmla="*/ 1 w 105"/>
                <a:gd name="T59" fmla="*/ 1 h 56"/>
                <a:gd name="T60" fmla="*/ 1 w 105"/>
                <a:gd name="T61" fmla="*/ 0 h 56"/>
                <a:gd name="T62" fmla="*/ 1 w 105"/>
                <a:gd name="T63" fmla="*/ 0 h 56"/>
                <a:gd name="T64" fmla="*/ 1 w 105"/>
                <a:gd name="T65" fmla="*/ 0 h 56"/>
                <a:gd name="T66" fmla="*/ 1 w 105"/>
                <a:gd name="T67" fmla="*/ 1 h 56"/>
                <a:gd name="T68" fmla="*/ 1 w 105"/>
                <a:gd name="T69" fmla="*/ 1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56"/>
                <a:gd name="T107" fmla="*/ 105 w 105"/>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56">
                  <a:moveTo>
                    <a:pt x="41" y="1"/>
                  </a:moveTo>
                  <a:lnTo>
                    <a:pt x="41" y="1"/>
                  </a:lnTo>
                  <a:lnTo>
                    <a:pt x="32" y="5"/>
                  </a:lnTo>
                  <a:lnTo>
                    <a:pt x="23" y="10"/>
                  </a:lnTo>
                  <a:lnTo>
                    <a:pt x="15" y="15"/>
                  </a:lnTo>
                  <a:lnTo>
                    <a:pt x="5" y="18"/>
                  </a:lnTo>
                  <a:lnTo>
                    <a:pt x="0" y="20"/>
                  </a:lnTo>
                  <a:lnTo>
                    <a:pt x="3" y="28"/>
                  </a:lnTo>
                  <a:lnTo>
                    <a:pt x="8" y="34"/>
                  </a:lnTo>
                  <a:lnTo>
                    <a:pt x="14" y="41"/>
                  </a:lnTo>
                  <a:lnTo>
                    <a:pt x="20" y="46"/>
                  </a:lnTo>
                  <a:lnTo>
                    <a:pt x="26" y="50"/>
                  </a:lnTo>
                  <a:lnTo>
                    <a:pt x="34" y="53"/>
                  </a:lnTo>
                  <a:lnTo>
                    <a:pt x="42" y="56"/>
                  </a:lnTo>
                  <a:lnTo>
                    <a:pt x="51" y="56"/>
                  </a:lnTo>
                  <a:lnTo>
                    <a:pt x="61" y="56"/>
                  </a:lnTo>
                  <a:lnTo>
                    <a:pt x="70" y="52"/>
                  </a:lnTo>
                  <a:lnTo>
                    <a:pt x="79" y="48"/>
                  </a:lnTo>
                  <a:lnTo>
                    <a:pt x="86" y="43"/>
                  </a:lnTo>
                  <a:lnTo>
                    <a:pt x="93" y="36"/>
                  </a:lnTo>
                  <a:lnTo>
                    <a:pt x="98" y="29"/>
                  </a:lnTo>
                  <a:lnTo>
                    <a:pt x="102" y="20"/>
                  </a:lnTo>
                  <a:lnTo>
                    <a:pt x="105" y="11"/>
                  </a:lnTo>
                  <a:lnTo>
                    <a:pt x="82" y="5"/>
                  </a:lnTo>
                  <a:lnTo>
                    <a:pt x="71" y="2"/>
                  </a:lnTo>
                  <a:lnTo>
                    <a:pt x="62" y="0"/>
                  </a:lnTo>
                  <a:lnTo>
                    <a:pt x="51" y="0"/>
                  </a:lnTo>
                  <a:lnTo>
                    <a:pt x="47" y="0"/>
                  </a:lnTo>
                  <a:lnTo>
                    <a:pt x="41" y="1"/>
                  </a:lnTo>
                  <a:close/>
                </a:path>
              </a:pathLst>
            </a:cu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10" name="Freeform 177"/>
            <p:cNvSpPr>
              <a:spLocks noChangeArrowheads="1"/>
            </p:cNvSpPr>
            <p:nvPr/>
          </p:nvSpPr>
          <p:spPr bwMode="auto">
            <a:xfrm>
              <a:off x="130" y="124"/>
              <a:ext cx="37" cy="41"/>
            </a:xfrm>
            <a:custGeom>
              <a:avLst/>
              <a:gdLst>
                <a:gd name="T0" fmla="*/ 1 w 74"/>
                <a:gd name="T1" fmla="*/ 0 h 83"/>
                <a:gd name="T2" fmla="*/ 1 w 74"/>
                <a:gd name="T3" fmla="*/ 0 h 83"/>
                <a:gd name="T4" fmla="*/ 1 w 74"/>
                <a:gd name="T5" fmla="*/ 0 h 83"/>
                <a:gd name="T6" fmla="*/ 1 w 74"/>
                <a:gd name="T7" fmla="*/ 0 h 83"/>
                <a:gd name="T8" fmla="*/ 1 w 74"/>
                <a:gd name="T9" fmla="*/ 0 h 83"/>
                <a:gd name="T10" fmla="*/ 1 w 74"/>
                <a:gd name="T11" fmla="*/ 0 h 83"/>
                <a:gd name="T12" fmla="*/ 1 w 74"/>
                <a:gd name="T13" fmla="*/ 0 h 83"/>
                <a:gd name="T14" fmla="*/ 1 w 74"/>
                <a:gd name="T15" fmla="*/ 0 h 83"/>
                <a:gd name="T16" fmla="*/ 1 w 74"/>
                <a:gd name="T17" fmla="*/ 0 h 83"/>
                <a:gd name="T18" fmla="*/ 1 w 74"/>
                <a:gd name="T19" fmla="*/ 0 h 83"/>
                <a:gd name="T20" fmla="*/ 1 w 74"/>
                <a:gd name="T21" fmla="*/ 0 h 83"/>
                <a:gd name="T22" fmla="*/ 1 w 74"/>
                <a:gd name="T23" fmla="*/ 0 h 83"/>
                <a:gd name="T24" fmla="*/ 1 w 74"/>
                <a:gd name="T25" fmla="*/ 0 h 83"/>
                <a:gd name="T26" fmla="*/ 1 w 74"/>
                <a:gd name="T27" fmla="*/ 0 h 83"/>
                <a:gd name="T28" fmla="*/ 1 w 74"/>
                <a:gd name="T29" fmla="*/ 0 h 83"/>
                <a:gd name="T30" fmla="*/ 1 w 74"/>
                <a:gd name="T31" fmla="*/ 0 h 83"/>
                <a:gd name="T32" fmla="*/ 1 w 74"/>
                <a:gd name="T33" fmla="*/ 0 h 83"/>
                <a:gd name="T34" fmla="*/ 0 w 74"/>
                <a:gd name="T35" fmla="*/ 0 h 83"/>
                <a:gd name="T36" fmla="*/ 0 w 74"/>
                <a:gd name="T37" fmla="*/ 0 h 83"/>
                <a:gd name="T38" fmla="*/ 1 w 74"/>
                <a:gd name="T39" fmla="*/ 0 h 83"/>
                <a:gd name="T40" fmla="*/ 1 w 74"/>
                <a:gd name="T41" fmla="*/ 0 h 83"/>
                <a:gd name="T42" fmla="*/ 1 w 74"/>
                <a:gd name="T43" fmla="*/ 0 h 83"/>
                <a:gd name="T44" fmla="*/ 1 w 74"/>
                <a:gd name="T45" fmla="*/ 0 h 83"/>
                <a:gd name="T46" fmla="*/ 1 w 74"/>
                <a:gd name="T47" fmla="*/ 0 h 83"/>
                <a:gd name="T48" fmla="*/ 1 w 74"/>
                <a:gd name="T49" fmla="*/ 0 h 83"/>
                <a:gd name="T50" fmla="*/ 1 w 74"/>
                <a:gd name="T51" fmla="*/ 0 h 83"/>
                <a:gd name="T52" fmla="*/ 1 w 74"/>
                <a:gd name="T53" fmla="*/ 0 h 83"/>
                <a:gd name="T54" fmla="*/ 1 w 74"/>
                <a:gd name="T55" fmla="*/ 0 h 83"/>
                <a:gd name="T56" fmla="*/ 1 w 74"/>
                <a:gd name="T57" fmla="*/ 0 h 83"/>
                <a:gd name="T58" fmla="*/ 1 w 74"/>
                <a:gd name="T59" fmla="*/ 0 h 83"/>
                <a:gd name="T60" fmla="*/ 1 w 74"/>
                <a:gd name="T61" fmla="*/ 0 h 83"/>
                <a:gd name="T62" fmla="*/ 1 w 74"/>
                <a:gd name="T63" fmla="*/ 0 h 83"/>
                <a:gd name="T64" fmla="*/ 1 w 74"/>
                <a:gd name="T65" fmla="*/ 0 h 83"/>
                <a:gd name="T66" fmla="*/ 1 w 74"/>
                <a:gd name="T67" fmla="*/ 0 h 83"/>
                <a:gd name="T68" fmla="*/ 1 w 74"/>
                <a:gd name="T69" fmla="*/ 0 h 83"/>
                <a:gd name="T70" fmla="*/ 1 w 74"/>
                <a:gd name="T71" fmla="*/ 0 h 83"/>
                <a:gd name="T72" fmla="*/ 1 w 74"/>
                <a:gd name="T73" fmla="*/ 0 h 83"/>
                <a:gd name="T74" fmla="*/ 1 w 74"/>
                <a:gd name="T75" fmla="*/ 0 h 83"/>
                <a:gd name="T76" fmla="*/ 1 w 74"/>
                <a:gd name="T77" fmla="*/ 0 h 83"/>
                <a:gd name="T78" fmla="*/ 1 w 74"/>
                <a:gd name="T79" fmla="*/ 0 h 83"/>
                <a:gd name="T80" fmla="*/ 1 w 74"/>
                <a:gd name="T81" fmla="*/ 0 h 83"/>
                <a:gd name="T82" fmla="*/ 1 w 74"/>
                <a:gd name="T83" fmla="*/ 0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83"/>
                <a:gd name="T128" fmla="*/ 74 w 74"/>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83">
                  <a:moveTo>
                    <a:pt x="48" y="0"/>
                  </a:moveTo>
                  <a:lnTo>
                    <a:pt x="48" y="0"/>
                  </a:lnTo>
                  <a:lnTo>
                    <a:pt x="55" y="7"/>
                  </a:lnTo>
                  <a:lnTo>
                    <a:pt x="60" y="15"/>
                  </a:lnTo>
                  <a:lnTo>
                    <a:pt x="63" y="24"/>
                  </a:lnTo>
                  <a:lnTo>
                    <a:pt x="64" y="34"/>
                  </a:lnTo>
                  <a:lnTo>
                    <a:pt x="63" y="43"/>
                  </a:lnTo>
                  <a:lnTo>
                    <a:pt x="61" y="51"/>
                  </a:lnTo>
                  <a:lnTo>
                    <a:pt x="57" y="58"/>
                  </a:lnTo>
                  <a:lnTo>
                    <a:pt x="52" y="65"/>
                  </a:lnTo>
                  <a:lnTo>
                    <a:pt x="44" y="70"/>
                  </a:lnTo>
                  <a:lnTo>
                    <a:pt x="37" y="74"/>
                  </a:lnTo>
                  <a:lnTo>
                    <a:pt x="28" y="76"/>
                  </a:lnTo>
                  <a:lnTo>
                    <a:pt x="20" y="78"/>
                  </a:lnTo>
                  <a:lnTo>
                    <a:pt x="10" y="76"/>
                  </a:lnTo>
                  <a:lnTo>
                    <a:pt x="0" y="73"/>
                  </a:lnTo>
                  <a:lnTo>
                    <a:pt x="7" y="78"/>
                  </a:lnTo>
                  <a:lnTo>
                    <a:pt x="13" y="81"/>
                  </a:lnTo>
                  <a:lnTo>
                    <a:pt x="21" y="83"/>
                  </a:lnTo>
                  <a:lnTo>
                    <a:pt x="29" y="83"/>
                  </a:lnTo>
                  <a:lnTo>
                    <a:pt x="38" y="82"/>
                  </a:lnTo>
                  <a:lnTo>
                    <a:pt x="46" y="80"/>
                  </a:lnTo>
                  <a:lnTo>
                    <a:pt x="54" y="75"/>
                  </a:lnTo>
                  <a:lnTo>
                    <a:pt x="60" y="70"/>
                  </a:lnTo>
                  <a:lnTo>
                    <a:pt x="67" y="64"/>
                  </a:lnTo>
                  <a:lnTo>
                    <a:pt x="70" y="56"/>
                  </a:lnTo>
                  <a:lnTo>
                    <a:pt x="73" y="49"/>
                  </a:lnTo>
                  <a:lnTo>
                    <a:pt x="74" y="40"/>
                  </a:lnTo>
                  <a:lnTo>
                    <a:pt x="73" y="34"/>
                  </a:lnTo>
                  <a:lnTo>
                    <a:pt x="72" y="27"/>
                  </a:lnTo>
                  <a:lnTo>
                    <a:pt x="70" y="22"/>
                  </a:lnTo>
                  <a:lnTo>
                    <a:pt x="67" y="17"/>
                  </a:lnTo>
                  <a:lnTo>
                    <a:pt x="62" y="11"/>
                  </a:lnTo>
                  <a:lnTo>
                    <a:pt x="58" y="7"/>
                  </a:lnTo>
                  <a:lnTo>
                    <a:pt x="54" y="4"/>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11" name="Freeform 178"/>
            <p:cNvSpPr>
              <a:spLocks noChangeArrowheads="1"/>
            </p:cNvSpPr>
            <p:nvPr/>
          </p:nvSpPr>
          <p:spPr bwMode="auto">
            <a:xfrm>
              <a:off x="154" y="124"/>
              <a:ext cx="13" cy="23"/>
            </a:xfrm>
            <a:custGeom>
              <a:avLst/>
              <a:gdLst>
                <a:gd name="T0" fmla="*/ 1 w 26"/>
                <a:gd name="T1" fmla="*/ 0 h 48"/>
                <a:gd name="T2" fmla="*/ 1 w 26"/>
                <a:gd name="T3" fmla="*/ 0 h 48"/>
                <a:gd name="T4" fmla="*/ 1 w 26"/>
                <a:gd name="T5" fmla="*/ 0 h 48"/>
                <a:gd name="T6" fmla="*/ 1 w 26"/>
                <a:gd name="T7" fmla="*/ 0 h 48"/>
                <a:gd name="T8" fmla="*/ 1 w 26"/>
                <a:gd name="T9" fmla="*/ 0 h 48"/>
                <a:gd name="T10" fmla="*/ 1 w 26"/>
                <a:gd name="T11" fmla="*/ 0 h 48"/>
                <a:gd name="T12" fmla="*/ 1 w 26"/>
                <a:gd name="T13" fmla="*/ 0 h 48"/>
                <a:gd name="T14" fmla="*/ 1 w 26"/>
                <a:gd name="T15" fmla="*/ 0 h 48"/>
                <a:gd name="T16" fmla="*/ 1 w 26"/>
                <a:gd name="T17" fmla="*/ 0 h 48"/>
                <a:gd name="T18" fmla="*/ 1 w 26"/>
                <a:gd name="T19" fmla="*/ 0 h 48"/>
                <a:gd name="T20" fmla="*/ 1 w 26"/>
                <a:gd name="T21" fmla="*/ 0 h 48"/>
                <a:gd name="T22" fmla="*/ 1 w 26"/>
                <a:gd name="T23" fmla="*/ 0 h 48"/>
                <a:gd name="T24" fmla="*/ 1 w 26"/>
                <a:gd name="T25" fmla="*/ 0 h 48"/>
                <a:gd name="T26" fmla="*/ 1 w 26"/>
                <a:gd name="T27" fmla="*/ 0 h 48"/>
                <a:gd name="T28" fmla="*/ 1 w 26"/>
                <a:gd name="T29" fmla="*/ 0 h 48"/>
                <a:gd name="T30" fmla="*/ 1 w 26"/>
                <a:gd name="T31" fmla="*/ 0 h 48"/>
                <a:gd name="T32" fmla="*/ 0 w 26"/>
                <a:gd name="T33" fmla="*/ 0 h 48"/>
                <a:gd name="T34" fmla="*/ 0 w 26"/>
                <a:gd name="T35" fmla="*/ 0 h 48"/>
                <a:gd name="T36" fmla="*/ 1 w 26"/>
                <a:gd name="T37" fmla="*/ 0 h 48"/>
                <a:gd name="T38" fmla="*/ 1 w 26"/>
                <a:gd name="T39" fmla="*/ 0 h 48"/>
                <a:gd name="T40" fmla="*/ 1 w 26"/>
                <a:gd name="T41" fmla="*/ 0 h 48"/>
                <a:gd name="T42" fmla="*/ 1 w 26"/>
                <a:gd name="T43" fmla="*/ 0 h 48"/>
                <a:gd name="T44" fmla="*/ 1 w 26"/>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48"/>
                <a:gd name="T71" fmla="*/ 26 w 26"/>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48">
                  <a:moveTo>
                    <a:pt x="16" y="34"/>
                  </a:moveTo>
                  <a:lnTo>
                    <a:pt x="16" y="34"/>
                  </a:lnTo>
                  <a:lnTo>
                    <a:pt x="16" y="39"/>
                  </a:lnTo>
                  <a:lnTo>
                    <a:pt x="15" y="44"/>
                  </a:lnTo>
                  <a:lnTo>
                    <a:pt x="25" y="48"/>
                  </a:lnTo>
                  <a:lnTo>
                    <a:pt x="26" y="40"/>
                  </a:lnTo>
                  <a:lnTo>
                    <a:pt x="25" y="34"/>
                  </a:lnTo>
                  <a:lnTo>
                    <a:pt x="24" y="27"/>
                  </a:lnTo>
                  <a:lnTo>
                    <a:pt x="22" y="22"/>
                  </a:lnTo>
                  <a:lnTo>
                    <a:pt x="19" y="17"/>
                  </a:lnTo>
                  <a:lnTo>
                    <a:pt x="14" y="11"/>
                  </a:lnTo>
                  <a:lnTo>
                    <a:pt x="10" y="7"/>
                  </a:lnTo>
                  <a:lnTo>
                    <a:pt x="6" y="4"/>
                  </a:lnTo>
                  <a:lnTo>
                    <a:pt x="0" y="0"/>
                  </a:lnTo>
                  <a:lnTo>
                    <a:pt x="7" y="7"/>
                  </a:lnTo>
                  <a:lnTo>
                    <a:pt x="12" y="15"/>
                  </a:lnTo>
                  <a:lnTo>
                    <a:pt x="15" y="24"/>
                  </a:lnTo>
                  <a:lnTo>
                    <a:pt x="16" y="34"/>
                  </a:ln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12" name="Freeform 179"/>
            <p:cNvSpPr>
              <a:spLocks noChangeArrowheads="1"/>
            </p:cNvSpPr>
            <p:nvPr/>
          </p:nvSpPr>
          <p:spPr bwMode="auto">
            <a:xfrm>
              <a:off x="129" y="124"/>
              <a:ext cx="7" cy="8"/>
            </a:xfrm>
            <a:custGeom>
              <a:avLst/>
              <a:gdLst>
                <a:gd name="T0" fmla="*/ 0 w 15"/>
                <a:gd name="T1" fmla="*/ 1 h 15"/>
                <a:gd name="T2" fmla="*/ 0 w 15"/>
                <a:gd name="T3" fmla="*/ 1 h 15"/>
                <a:gd name="T4" fmla="*/ 0 w 15"/>
                <a:gd name="T5" fmla="*/ 1 h 15"/>
                <a:gd name="T6" fmla="*/ 0 w 15"/>
                <a:gd name="T7" fmla="*/ 1 h 15"/>
                <a:gd name="T8" fmla="*/ 0 w 15"/>
                <a:gd name="T9" fmla="*/ 1 h 15"/>
                <a:gd name="T10" fmla="*/ 0 w 15"/>
                <a:gd name="T11" fmla="*/ 1 h 15"/>
                <a:gd name="T12" fmla="*/ 0 w 15"/>
                <a:gd name="T13" fmla="*/ 1 h 15"/>
                <a:gd name="T14" fmla="*/ 0 w 15"/>
                <a:gd name="T15" fmla="*/ 1 h 15"/>
                <a:gd name="T16" fmla="*/ 0 w 15"/>
                <a:gd name="T17" fmla="*/ 1 h 15"/>
                <a:gd name="T18" fmla="*/ 0 w 15"/>
                <a:gd name="T19" fmla="*/ 1 h 15"/>
                <a:gd name="T20" fmla="*/ 0 w 15"/>
                <a:gd name="T21" fmla="*/ 1 h 15"/>
                <a:gd name="T22" fmla="*/ 0 w 15"/>
                <a:gd name="T23" fmla="*/ 1 h 15"/>
                <a:gd name="T24" fmla="*/ 0 w 15"/>
                <a:gd name="T25" fmla="*/ 1 h 15"/>
                <a:gd name="T26" fmla="*/ 0 w 15"/>
                <a:gd name="T27" fmla="*/ 1 h 15"/>
                <a:gd name="T28" fmla="*/ 0 w 15"/>
                <a:gd name="T29" fmla="*/ 1 h 15"/>
                <a:gd name="T30" fmla="*/ 0 w 15"/>
                <a:gd name="T31" fmla="*/ 0 h 15"/>
                <a:gd name="T32" fmla="*/ 0 w 15"/>
                <a:gd name="T33" fmla="*/ 0 h 15"/>
                <a:gd name="T34" fmla="*/ 0 w 15"/>
                <a:gd name="T35" fmla="*/ 1 h 15"/>
                <a:gd name="T36" fmla="*/ 0 w 15"/>
                <a:gd name="T37" fmla="*/ 1 h 15"/>
                <a:gd name="T38" fmla="*/ 0 w 15"/>
                <a:gd name="T39" fmla="*/ 1 h 15"/>
                <a:gd name="T40" fmla="*/ 0 w 15"/>
                <a:gd name="T41" fmla="*/ 1 h 15"/>
                <a:gd name="T42" fmla="*/ 0 w 15"/>
                <a:gd name="T43" fmla="*/ 1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15"/>
                <a:gd name="T68" fmla="*/ 15 w 15"/>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15">
                  <a:moveTo>
                    <a:pt x="15" y="7"/>
                  </a:moveTo>
                  <a:lnTo>
                    <a:pt x="15" y="7"/>
                  </a:lnTo>
                  <a:lnTo>
                    <a:pt x="15" y="10"/>
                  </a:lnTo>
                  <a:lnTo>
                    <a:pt x="13" y="12"/>
                  </a:lnTo>
                  <a:lnTo>
                    <a:pt x="11" y="13"/>
                  </a:lnTo>
                  <a:lnTo>
                    <a:pt x="8" y="15"/>
                  </a:lnTo>
                  <a:lnTo>
                    <a:pt x="5" y="13"/>
                  </a:lnTo>
                  <a:lnTo>
                    <a:pt x="2" y="12"/>
                  </a:lnTo>
                  <a:lnTo>
                    <a:pt x="1" y="10"/>
                  </a:lnTo>
                  <a:lnTo>
                    <a:pt x="0" y="7"/>
                  </a:lnTo>
                  <a:lnTo>
                    <a:pt x="1" y="4"/>
                  </a:lnTo>
                  <a:lnTo>
                    <a:pt x="2" y="2"/>
                  </a:lnTo>
                  <a:lnTo>
                    <a:pt x="5" y="1"/>
                  </a:lnTo>
                  <a:lnTo>
                    <a:pt x="8" y="0"/>
                  </a:lnTo>
                  <a:lnTo>
                    <a:pt x="11" y="1"/>
                  </a:lnTo>
                  <a:lnTo>
                    <a:pt x="13" y="2"/>
                  </a:lnTo>
                  <a:lnTo>
                    <a:pt x="15" y="4"/>
                  </a:lnTo>
                  <a:lnTo>
                    <a:pt x="15" y="7"/>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13" name="Freeform 180"/>
            <p:cNvSpPr>
              <a:spLocks noChangeArrowheads="1"/>
            </p:cNvSpPr>
            <p:nvPr/>
          </p:nvSpPr>
          <p:spPr bwMode="auto">
            <a:xfrm>
              <a:off x="124" y="133"/>
              <a:ext cx="3" cy="4"/>
            </a:xfrm>
            <a:custGeom>
              <a:avLst/>
              <a:gdLst>
                <a:gd name="T0" fmla="*/ 1 w 6"/>
                <a:gd name="T1" fmla="*/ 1 h 7"/>
                <a:gd name="T2" fmla="*/ 1 w 6"/>
                <a:gd name="T3" fmla="*/ 1 h 7"/>
                <a:gd name="T4" fmla="*/ 1 w 6"/>
                <a:gd name="T5" fmla="*/ 1 h 7"/>
                <a:gd name="T6" fmla="*/ 1 w 6"/>
                <a:gd name="T7" fmla="*/ 1 h 7"/>
                <a:gd name="T8" fmla="*/ 1 w 6"/>
                <a:gd name="T9" fmla="*/ 1 h 7"/>
                <a:gd name="T10" fmla="*/ 1 w 6"/>
                <a:gd name="T11" fmla="*/ 1 h 7"/>
                <a:gd name="T12" fmla="*/ 0 w 6"/>
                <a:gd name="T13" fmla="*/ 1 h 7"/>
                <a:gd name="T14" fmla="*/ 0 w 6"/>
                <a:gd name="T15" fmla="*/ 1 h 7"/>
                <a:gd name="T16" fmla="*/ 1 w 6"/>
                <a:gd name="T17" fmla="*/ 1 h 7"/>
                <a:gd name="T18" fmla="*/ 1 w 6"/>
                <a:gd name="T19" fmla="*/ 0 h 7"/>
                <a:gd name="T20" fmla="*/ 1 w 6"/>
                <a:gd name="T21" fmla="*/ 0 h 7"/>
                <a:gd name="T22" fmla="*/ 1 w 6"/>
                <a:gd name="T23" fmla="*/ 1 h 7"/>
                <a:gd name="T24" fmla="*/ 1 w 6"/>
                <a:gd name="T25" fmla="*/ 1 h 7"/>
                <a:gd name="T26" fmla="*/ 1 w 6"/>
                <a:gd name="T27" fmla="*/ 1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7"/>
                <a:gd name="T44" fmla="*/ 6 w 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7">
                  <a:moveTo>
                    <a:pt x="6" y="3"/>
                  </a:moveTo>
                  <a:lnTo>
                    <a:pt x="6" y="3"/>
                  </a:lnTo>
                  <a:lnTo>
                    <a:pt x="5" y="6"/>
                  </a:lnTo>
                  <a:lnTo>
                    <a:pt x="3" y="7"/>
                  </a:lnTo>
                  <a:lnTo>
                    <a:pt x="1" y="6"/>
                  </a:lnTo>
                  <a:lnTo>
                    <a:pt x="0" y="3"/>
                  </a:lnTo>
                  <a:lnTo>
                    <a:pt x="1" y="1"/>
                  </a:lnTo>
                  <a:lnTo>
                    <a:pt x="3" y="0"/>
                  </a:lnTo>
                  <a:lnTo>
                    <a:pt x="5" y="1"/>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80998" name="Text Box 181"/>
          <p:cNvSpPr txBox="1">
            <a:spLocks noChangeArrowheads="1"/>
          </p:cNvSpPr>
          <p:nvPr/>
        </p:nvSpPr>
        <p:spPr bwMode="auto">
          <a:xfrm>
            <a:off x="1571625" y="4143375"/>
            <a:ext cx="1530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r>
              <a:rPr lang="zh-CN" altLang="en-US" sz="1400" b="1">
                <a:latin typeface="Arial" pitchFamily="34" charset="0"/>
                <a:ea typeface="宋体" pitchFamily="2" charset="-122"/>
              </a:rPr>
              <a:t>计算能力</a:t>
            </a:r>
            <a:endParaRPr lang="en-US" altLang="zh-CN" sz="1400" b="1">
              <a:latin typeface="Arial" pitchFamily="34" charset="0"/>
              <a:ea typeface="宋体" pitchFamily="2" charset="-122"/>
            </a:endParaRPr>
          </a:p>
        </p:txBody>
      </p:sp>
      <p:pic>
        <p:nvPicPr>
          <p:cNvPr id="28687" name="Content Placeholder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2643188"/>
            <a:ext cx="40005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Text Box 69"/>
          <p:cNvSpPr txBox="1">
            <a:spLocks noChangeArrowheads="1"/>
          </p:cNvSpPr>
          <p:nvPr/>
        </p:nvSpPr>
        <p:spPr bwMode="auto">
          <a:xfrm>
            <a:off x="5000625" y="1285875"/>
            <a:ext cx="4071938" cy="1314450"/>
          </a:xfrm>
          <a:prstGeom prst="rect">
            <a:avLst/>
          </a:prstGeom>
          <a:noFill/>
          <a:ln>
            <a:noFill/>
          </a:ln>
          <a:effectLst>
            <a:prstShdw prst="shdw17" dist="17961" dir="2700000">
              <a:srgbClr val="737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1600" b="1">
                <a:solidFill>
                  <a:srgbClr val="FF0000"/>
                </a:solidFill>
                <a:latin typeface="华文楷体" pitchFamily="2" charset="-122"/>
                <a:ea typeface="华文楷体" pitchFamily="2" charset="-122"/>
              </a:rPr>
              <a:t>SaaS(Software as a Sevice)</a:t>
            </a:r>
            <a:r>
              <a:rPr lang="zh-CN" altLang="en-US" sz="1600" b="1">
                <a:solidFill>
                  <a:srgbClr val="FF0000"/>
                </a:solidFill>
                <a:latin typeface="华文楷体" pitchFamily="2" charset="-122"/>
                <a:ea typeface="华文楷体" pitchFamily="2" charset="-122"/>
              </a:rPr>
              <a:t>软件即服务</a:t>
            </a:r>
            <a:endParaRPr lang="en-US" altLang="zh-CN" sz="1600" b="1">
              <a:solidFill>
                <a:srgbClr val="FF0000"/>
              </a:solidFill>
              <a:latin typeface="华文楷体" pitchFamily="2" charset="-122"/>
              <a:ea typeface="华文楷体" pitchFamily="2" charset="-122"/>
            </a:endParaRPr>
          </a:p>
          <a:p>
            <a:pPr eaLnBrk="1" hangingPunct="1">
              <a:lnSpc>
                <a:spcPct val="100000"/>
              </a:lnSpc>
              <a:spcBef>
                <a:spcPct val="0"/>
              </a:spcBef>
              <a:buFontTx/>
              <a:buNone/>
            </a:pPr>
            <a:r>
              <a:rPr lang="zh-CN" altLang="en-US" sz="1600" b="1">
                <a:latin typeface="华文楷体" pitchFamily="2" charset="-122"/>
                <a:ea typeface="华文楷体" pitchFamily="2" charset="-122"/>
              </a:rPr>
              <a:t>物联网应用不再是单纯的卖硬件或软件，而是针对长尾市场中各行各业的需求，通过能力开放与组合，形成个性化、差异化的优质服务。</a:t>
            </a:r>
          </a:p>
        </p:txBody>
      </p:sp>
      <p:sp>
        <p:nvSpPr>
          <p:cNvPr id="28689" name="Text Box 69"/>
          <p:cNvSpPr txBox="1">
            <a:spLocks noChangeArrowheads="1"/>
          </p:cNvSpPr>
          <p:nvPr/>
        </p:nvSpPr>
        <p:spPr bwMode="auto">
          <a:xfrm>
            <a:off x="357188" y="1319213"/>
            <a:ext cx="4071937" cy="1069975"/>
          </a:xfrm>
          <a:prstGeom prst="rect">
            <a:avLst/>
          </a:prstGeom>
          <a:noFill/>
          <a:ln>
            <a:noFill/>
          </a:ln>
          <a:effectLst>
            <a:prstShdw prst="shdw17" dist="17961" dir="2700000">
              <a:srgbClr val="737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600" b="1">
                <a:solidFill>
                  <a:srgbClr val="FF0000"/>
                </a:solidFill>
                <a:latin typeface="华文楷体" pitchFamily="2" charset="-122"/>
                <a:ea typeface="华文楷体" pitchFamily="2" charset="-122"/>
              </a:rPr>
              <a:t>云计算</a:t>
            </a:r>
            <a:r>
              <a:rPr lang="en-US" altLang="zh-CN" sz="1600" b="1">
                <a:solidFill>
                  <a:srgbClr val="FF0000"/>
                </a:solidFill>
                <a:latin typeface="华文楷体" pitchFamily="2" charset="-122"/>
                <a:ea typeface="华文楷体" pitchFamily="2" charset="-122"/>
              </a:rPr>
              <a:t>(Cloud computing)</a:t>
            </a:r>
          </a:p>
          <a:p>
            <a:pPr eaLnBrk="1" hangingPunct="1">
              <a:lnSpc>
                <a:spcPct val="100000"/>
              </a:lnSpc>
              <a:spcBef>
                <a:spcPct val="0"/>
              </a:spcBef>
              <a:buFontTx/>
              <a:buNone/>
            </a:pPr>
            <a:r>
              <a:rPr lang="zh-CN" altLang="en-US" sz="1600" b="1">
                <a:latin typeface="华文楷体" pitchFamily="2" charset="-122"/>
                <a:ea typeface="华文楷体" pitchFamily="2" charset="-122"/>
              </a:rPr>
              <a:t>利用大规模低成本运算单元通过网络相连而组成的运算系统，为物联网海量的信息处理提供低成本计算能力。</a:t>
            </a:r>
          </a:p>
        </p:txBody>
      </p:sp>
      <p:sp>
        <p:nvSpPr>
          <p:cNvPr id="28690" name="灯片编号占位符 111"/>
          <p:cNvSpPr txBox="1">
            <a:spLocks noGrp="1" noChangeArrowheads="1"/>
          </p:cNvSpPr>
          <p:nvPr/>
        </p:nvSpPr>
        <p:spPr bwMode="auto">
          <a:xfrm>
            <a:off x="6858000" y="6499225"/>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eaLnBrk="1" hangingPunct="1">
              <a:lnSpc>
                <a:spcPct val="100000"/>
              </a:lnSpc>
              <a:spcBef>
                <a:spcPct val="0"/>
              </a:spcBef>
              <a:buFontTx/>
              <a:buNone/>
            </a:pPr>
            <a:fld id="{5B761BDC-9D92-405E-AC32-237DE939516A}" type="slidenum">
              <a:rPr lang="en-US" altLang="zh-CN" sz="1400" b="1">
                <a:latin typeface="华文行楷" pitchFamily="2" charset="-122"/>
                <a:ea typeface="华文行楷" pitchFamily="2" charset="-122"/>
              </a:rPr>
              <a:pPr algn="r" eaLnBrk="1" hangingPunct="1">
                <a:lnSpc>
                  <a:spcPct val="100000"/>
                </a:lnSpc>
                <a:spcBef>
                  <a:spcPct val="0"/>
                </a:spcBef>
                <a:buFontTx/>
                <a:buNone/>
              </a:pPr>
              <a:t>44</a:t>
            </a:fld>
            <a:endParaRPr lang="en-US" altLang="zh-CN" sz="1400" b="1">
              <a:latin typeface="华文行楷" pitchFamily="2" charset="-122"/>
              <a:ea typeface="华文行楷" pitchFamily="2" charset="-122"/>
            </a:endParaRPr>
          </a:p>
        </p:txBody>
      </p:sp>
      <p:sp>
        <p:nvSpPr>
          <p:cNvPr id="28691" name="页脚占位符 112"/>
          <p:cNvSpPr txBox="1">
            <a:spLocks noGrp="1" noChangeArrowheads="1"/>
          </p:cNvSpPr>
          <p:nvPr/>
        </p:nvSpPr>
        <p:spPr bwMode="auto">
          <a:xfrm>
            <a:off x="2981325" y="6499225"/>
            <a:ext cx="2895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0"/>
              </a:spcBef>
              <a:buFontTx/>
              <a:buNone/>
            </a:pPr>
            <a:endParaRPr lang="en-US" altLang="zh-CN" sz="1400" b="1">
              <a:latin typeface="华文行楷" pitchFamily="2" charset="-122"/>
              <a:ea typeface="华文行楷" pitchFamily="2" charset="-122"/>
            </a:endParaRPr>
          </a:p>
        </p:txBody>
      </p:sp>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44</a:t>
            </a:fld>
            <a:endParaRPr lang="en-US" altLang="zh-CN"/>
          </a:p>
        </p:txBody>
      </p:sp>
    </p:spTree>
    <p:extLst>
      <p:ext uri="{BB962C8B-B14F-4D97-AF65-F5344CB8AC3E}">
        <p14:creationId xmlns:p14="http://schemas.microsoft.com/office/powerpoint/2010/main" val="239674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9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7" grpId="0" autoUpdateAnimBg="0"/>
      <p:bldP spid="8099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62467" name="Rectangle 5"/>
          <p:cNvSpPr>
            <a:spLocks noGrp="1" noChangeArrowheads="1"/>
          </p:cNvSpPr>
          <p:nvPr>
            <p:ph type="subTitle" idx="1"/>
          </p:nvPr>
        </p:nvSpPr>
        <p:spPr/>
        <p:txBody>
          <a:bodyPr/>
          <a:lstStyle/>
          <a:p>
            <a:r>
              <a:rPr lang="zh-CN" altLang="en-US" dirty="0" smtClean="0"/>
              <a:t>桂小林</a:t>
            </a:r>
            <a:endParaRPr lang="en-US" altLang="zh-CN" dirty="0" smtClean="0"/>
          </a:p>
          <a:p>
            <a:r>
              <a:rPr lang="zh-CN" altLang="en-US" dirty="0" smtClean="0"/>
              <a:t>物联网原理</a:t>
            </a:r>
            <a:r>
              <a:rPr lang="en-US" altLang="zh-CN" dirty="0"/>
              <a:t>-</a:t>
            </a:r>
            <a:r>
              <a:rPr lang="zh-CN" altLang="en-US" dirty="0" smtClean="0"/>
              <a:t>课程思政版</a:t>
            </a:r>
          </a:p>
        </p:txBody>
      </p:sp>
      <p:sp>
        <p:nvSpPr>
          <p:cNvPr id="2" name="灯片编号占位符 1"/>
          <p:cNvSpPr>
            <a:spLocks noGrp="1"/>
          </p:cNvSpPr>
          <p:nvPr>
            <p:ph type="sldNum" sz="quarter" idx="10"/>
          </p:nvPr>
        </p:nvSpPr>
        <p:spPr/>
        <p:txBody>
          <a:bodyPr/>
          <a:lstStyle/>
          <a:p>
            <a:pPr>
              <a:defRPr/>
            </a:pPr>
            <a:r>
              <a:rPr lang="zh-CN" altLang="en-US" smtClean="0"/>
              <a:t>桂小林 </a:t>
            </a:r>
            <a:fld id="{98937121-B518-4F64-8D3D-CE18D5484738}" type="slidenum">
              <a:rPr lang="en-US" smtClean="0"/>
              <a:pPr>
                <a:defRPr/>
              </a:pPr>
              <a:t>45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我们的生活为什么越来越</a:t>
            </a:r>
            <a:r>
              <a:rPr lang="zh-CN" altLang="en-US" dirty="0"/>
              <a:t>便利</a:t>
            </a:r>
            <a:r>
              <a:rPr lang="zh-CN" altLang="en-US" dirty="0" smtClean="0"/>
              <a:t>？</a:t>
            </a:r>
            <a:endParaRPr lang="zh-CN" altLang="en-US" dirty="0"/>
          </a:p>
        </p:txBody>
      </p:sp>
      <p:sp>
        <p:nvSpPr>
          <p:cNvPr id="3" name="内容占位符 2"/>
          <p:cNvSpPr>
            <a:spLocks noGrp="1"/>
          </p:cNvSpPr>
          <p:nvPr>
            <p:ph idx="1"/>
          </p:nvPr>
        </p:nvSpPr>
        <p:spPr>
          <a:xfrm>
            <a:off x="395536" y="1865776"/>
            <a:ext cx="8439472" cy="4515552"/>
          </a:xfrm>
        </p:spPr>
        <p:txBody>
          <a:bodyPr/>
          <a:lstStyle/>
          <a:p>
            <a:endParaRPr lang="en-US" altLang="zh-CN" sz="2400" dirty="0" smtClean="0"/>
          </a:p>
          <a:p>
            <a:r>
              <a:rPr lang="zh-CN" altLang="en-US" sz="2400" dirty="0" smtClean="0"/>
              <a:t>一卡通 上课考勤？</a:t>
            </a:r>
            <a:endParaRPr lang="en-US" altLang="zh-CN" sz="2400" dirty="0" smtClean="0"/>
          </a:p>
          <a:p>
            <a:r>
              <a:rPr lang="zh-CN" altLang="en-US" sz="2400" dirty="0" smtClean="0"/>
              <a:t>身份证 刷卡 进高铁站？</a:t>
            </a:r>
            <a:endParaRPr lang="en-US" altLang="zh-CN" sz="2400" dirty="0" smtClean="0"/>
          </a:p>
          <a:p>
            <a:r>
              <a:rPr lang="zh-CN" altLang="en-US" sz="2400" dirty="0" smtClean="0"/>
              <a:t>刷支付宝坐公交和地铁？</a:t>
            </a:r>
            <a:endParaRPr lang="en-US" altLang="zh-CN" sz="2400" dirty="0" smtClean="0"/>
          </a:p>
          <a:p>
            <a:r>
              <a:rPr lang="zh-CN" altLang="en-US" sz="2400" dirty="0" smtClean="0"/>
              <a:t>开车过门禁、进小区？</a:t>
            </a:r>
            <a:endParaRPr lang="en-US" altLang="zh-CN" sz="2400" dirty="0" smtClean="0"/>
          </a:p>
          <a:p>
            <a:r>
              <a:rPr lang="zh-CN" altLang="en-US" sz="2400" dirty="0" smtClean="0"/>
              <a:t>手机拍照？手机导航？</a:t>
            </a:r>
            <a:endParaRPr lang="en-US" altLang="zh-CN" sz="2400" dirty="0" smtClean="0"/>
          </a:p>
          <a:p>
            <a:r>
              <a:rPr lang="zh-CN" altLang="en-US" sz="2400" dirty="0" smtClean="0"/>
              <a:t>手机输入（语音）？（手写）？</a:t>
            </a:r>
            <a:endParaRPr lang="en-US" altLang="zh-CN" sz="2400" dirty="0" smtClean="0"/>
          </a:p>
          <a:p>
            <a:r>
              <a:rPr lang="zh-CN" altLang="en-US" sz="2400" dirty="0" smtClean="0"/>
              <a:t>发朋友圈？</a:t>
            </a:r>
            <a:endParaRPr lang="en-US" altLang="zh-CN" sz="2400" dirty="0" smtClean="0"/>
          </a:p>
          <a:p>
            <a:r>
              <a:rPr lang="zh-CN" altLang="en-US" sz="2400" dirty="0" smtClean="0"/>
              <a:t>用雨课堂在线授课？</a:t>
            </a:r>
            <a:endParaRPr lang="en-US" altLang="zh-CN" sz="2400" dirty="0" smtClean="0"/>
          </a:p>
          <a:p>
            <a:endParaRPr lang="zh-CN" altLang="en-US" sz="2400" dirty="0"/>
          </a:p>
        </p:txBody>
      </p:sp>
      <p:sp>
        <p:nvSpPr>
          <p:cNvPr id="4" name="矩形 3"/>
          <p:cNvSpPr/>
          <p:nvPr/>
        </p:nvSpPr>
        <p:spPr>
          <a:xfrm>
            <a:off x="467544" y="1249880"/>
            <a:ext cx="4716356"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CN"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我们身边到处都是物</a:t>
            </a:r>
            <a:r>
              <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联网</a:t>
            </a:r>
          </a:p>
        </p:txBody>
      </p:sp>
      <p:pic>
        <p:nvPicPr>
          <p:cNvPr id="7" name="Picture 6" descr="https://ss0.bdstatic.com/70cFvHSh_Q1YnxGkpoWK1HF6hhy/it/u=3669811381,969286725&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72" y="4077072"/>
            <a:ext cx="2372522" cy="21890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5</a:t>
            </a:fld>
            <a:endParaRPr lang="en-US" sz="1400" b="1" dirty="0">
              <a:solidFill>
                <a:srgbClr val="FF3300"/>
              </a:solidFill>
              <a:effectLst>
                <a:outerShdw blurRad="38100" dist="38100" dir="2700000" algn="tl">
                  <a:srgbClr val="C0C0C0"/>
                </a:outerShdw>
              </a:effectLst>
            </a:endParaRPr>
          </a:p>
        </p:txBody>
      </p:sp>
      <p:sp>
        <p:nvSpPr>
          <p:cNvPr id="5" name="矩形 4"/>
          <p:cNvSpPr/>
          <p:nvPr/>
        </p:nvSpPr>
        <p:spPr>
          <a:xfrm>
            <a:off x="4644008" y="2276872"/>
            <a:ext cx="4206601" cy="830997"/>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请思考西安交通大学</a:t>
            </a:r>
            <a:endPar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algn="ct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梧桐</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苑二楼</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就餐自动结账原理</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6" name="灯片编号占位符 5"/>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5</a:t>
            </a:fld>
            <a:endParaRPr lang="en-US"/>
          </a:p>
        </p:txBody>
      </p:sp>
    </p:spTree>
    <p:extLst>
      <p:ext uri="{BB962C8B-B14F-4D97-AF65-F5344CB8AC3E}">
        <p14:creationId xmlns:p14="http://schemas.microsoft.com/office/powerpoint/2010/main" val="1856532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农业现代化离不开物联网</a:t>
            </a:r>
            <a:endParaRPr lang="zh-CN" altLang="en-US" dirty="0"/>
          </a:p>
        </p:txBody>
      </p:sp>
      <p:sp>
        <p:nvSpPr>
          <p:cNvPr id="3" name="内容占位符 2"/>
          <p:cNvSpPr>
            <a:spLocks noGrp="1"/>
          </p:cNvSpPr>
          <p:nvPr>
            <p:ph idx="1"/>
          </p:nvPr>
        </p:nvSpPr>
        <p:spPr/>
        <p:txBody>
          <a:bodyPr/>
          <a:lstStyle/>
          <a:p>
            <a:endParaRPr lang="zh-CN" altLang="en-US"/>
          </a:p>
        </p:txBody>
      </p:sp>
      <p:pic>
        <p:nvPicPr>
          <p:cNvPr id="1026" name="Picture 2" descr="https://timgsa.baidu.com/timg?image&amp;quality=80&amp;size=b9999_10000&amp;sec=1581872545519&amp;di=9755ad917a7b7a1b758366666deb736a&amp;imgtype=0&amp;src=http%3A%2F%2Fimg51.hbzhan.com%2F9%2F20160424%2F6359710631683025806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20924"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83768" y="2204864"/>
            <a:ext cx="4493538"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zh-CN" altLang="en-US" dirty="0" smtClean="0"/>
              <a:t>哪个国家是最大的农业国？</a:t>
            </a:r>
            <a:endParaRPr lang="en-US" altLang="zh-CN" dirty="0" smtClean="0"/>
          </a:p>
          <a:p>
            <a:r>
              <a:rPr lang="zh-CN" altLang="en-US" dirty="0" smtClean="0"/>
              <a:t>哪个国家是最大农产品出口国？</a:t>
            </a:r>
            <a:endParaRPr lang="zh-CN" altLang="en-US" dirty="0"/>
          </a:p>
        </p:txBody>
      </p:sp>
      <p:sp>
        <p:nvSpPr>
          <p:cNvPr id="6" name="Rectangle 6"/>
          <p:cNvSpPr txBox="1">
            <a:spLocks noGrp="1" noChangeArrowheads="1"/>
          </p:cNvSpPr>
          <p:nvPr/>
        </p:nvSpPr>
        <p:spPr bwMode="auto">
          <a:xfrm>
            <a:off x="6443665" y="6428184"/>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6</a:t>
            </a:fld>
            <a:endParaRPr lang="en-US" sz="1400" b="1" dirty="0">
              <a:solidFill>
                <a:srgbClr val="FF3300"/>
              </a:solidFill>
              <a:effectLst>
                <a:outerShdw blurRad="38100" dist="38100" dir="2700000" algn="tl">
                  <a:srgbClr val="C0C0C0"/>
                </a:outerShdw>
              </a:effectLst>
            </a:endParaRPr>
          </a:p>
        </p:txBody>
      </p:sp>
      <p:sp>
        <p:nvSpPr>
          <p:cNvPr id="5" name="灯片编号占位符 4"/>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6</a:t>
            </a:fld>
            <a:endParaRPr lang="en-US"/>
          </a:p>
        </p:txBody>
      </p:sp>
    </p:spTree>
    <p:extLst>
      <p:ext uri="{BB962C8B-B14F-4D97-AF65-F5344CB8AC3E}">
        <p14:creationId xmlns:p14="http://schemas.microsoft.com/office/powerpoint/2010/main" val="4193543647"/>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农业现代化</a:t>
            </a:r>
            <a:r>
              <a:rPr lang="zh-CN" altLang="en-US" dirty="0"/>
              <a:t>离不开物</a:t>
            </a:r>
            <a:r>
              <a:rPr lang="zh-CN" altLang="en-US" dirty="0" smtClean="0"/>
              <a:t>联网传感器</a:t>
            </a:r>
            <a:endParaRPr lang="zh-CN" altLang="en-US" dirty="0"/>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2877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7</a:t>
            </a:fld>
            <a:endParaRPr lang="en-US" sz="1400" b="1" dirty="0">
              <a:solidFill>
                <a:srgbClr val="FF3300"/>
              </a:solidFill>
              <a:effectLst>
                <a:outerShdw blurRad="38100" dist="38100" dir="2700000" algn="tl">
                  <a:srgbClr val="C0C0C0"/>
                </a:outerShdw>
              </a:effectLst>
            </a:endParaRPr>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7</a:t>
            </a:fld>
            <a:endParaRPr lang="en-US"/>
          </a:p>
        </p:txBody>
      </p:sp>
    </p:spTree>
    <p:extLst>
      <p:ext uri="{BB962C8B-B14F-4D97-AF65-F5344CB8AC3E}">
        <p14:creationId xmlns:p14="http://schemas.microsoft.com/office/powerpoint/2010/main" val="1550066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物联网的本质：</a:t>
            </a:r>
            <a:r>
              <a:rPr lang="zh-CN" altLang="en-US" sz="2800" dirty="0" smtClean="0"/>
              <a:t>将 </a:t>
            </a:r>
            <a:r>
              <a:rPr lang="zh-CN" altLang="en-US" sz="2800" dirty="0">
                <a:solidFill>
                  <a:srgbClr val="FF0000"/>
                </a:solidFill>
                <a:effectLst>
                  <a:outerShdw blurRad="38100" dist="38100" dir="2700000" algn="tl">
                    <a:srgbClr val="000000">
                      <a:alpha val="43137"/>
                    </a:srgbClr>
                  </a:outerShdw>
                </a:effectLst>
              </a:rPr>
              <a:t>物理</a:t>
            </a:r>
            <a:r>
              <a:rPr lang="zh-CN" altLang="en-US" sz="2800" dirty="0" smtClean="0">
                <a:solidFill>
                  <a:srgbClr val="FF0000"/>
                </a:solidFill>
                <a:effectLst>
                  <a:outerShdw blurRad="38100" dist="38100" dir="2700000" algn="tl">
                    <a:srgbClr val="000000">
                      <a:alpha val="43137"/>
                    </a:srgbClr>
                  </a:outerShdw>
                </a:effectLst>
              </a:rPr>
              <a:t>世界</a:t>
            </a:r>
            <a:r>
              <a:rPr lang="zh-CN" altLang="en-US" sz="2800" dirty="0" smtClean="0"/>
              <a:t>与</a:t>
            </a:r>
            <a:r>
              <a:rPr lang="zh-CN" altLang="en-US" sz="2800" dirty="0" smtClean="0">
                <a:solidFill>
                  <a:srgbClr val="C00000"/>
                </a:solidFill>
                <a:effectLst>
                  <a:outerShdw blurRad="38100" dist="38100" dir="2700000" algn="tl">
                    <a:srgbClr val="000000">
                      <a:alpha val="43137"/>
                    </a:srgbClr>
                  </a:outerShdw>
                </a:effectLst>
              </a:rPr>
              <a:t>信息世界</a:t>
            </a:r>
            <a:r>
              <a:rPr lang="en-US" altLang="zh-CN" sz="2800" dirty="0">
                <a:effectLst>
                  <a:outerShdw blurRad="38100" dist="38100" dir="2700000" algn="tl">
                    <a:srgbClr val="000000">
                      <a:alpha val="43137"/>
                    </a:srgbClr>
                  </a:outerShdw>
                </a:effectLst>
              </a:rPr>
              <a:t> </a:t>
            </a:r>
            <a:r>
              <a:rPr lang="zh-CN" altLang="en-US" sz="2800" dirty="0" smtClean="0">
                <a:effectLst>
                  <a:outerShdw blurRad="38100" dist="38100" dir="2700000" algn="tl">
                    <a:srgbClr val="000000">
                      <a:alpha val="43137"/>
                    </a:srgbClr>
                  </a:outerShdw>
                </a:effectLst>
              </a:rPr>
              <a:t>有机连接</a:t>
            </a:r>
            <a:endParaRPr lang="zh-CN" altLang="en-US" sz="2800" dirty="0">
              <a:effectLst>
                <a:outerShdw blurRad="38100" dist="38100" dir="2700000" algn="tl">
                  <a:srgbClr val="000000">
                    <a:alpha val="43137"/>
                  </a:srgbClr>
                </a:outerShdw>
              </a:effectLst>
            </a:endParaRPr>
          </a:p>
        </p:txBody>
      </p:sp>
      <p:sp>
        <p:nvSpPr>
          <p:cNvPr id="3" name="内容占位符 2"/>
          <p:cNvSpPr>
            <a:spLocks noGrp="1"/>
          </p:cNvSpPr>
          <p:nvPr>
            <p:ph idx="1"/>
          </p:nvPr>
        </p:nvSpPr>
        <p:spPr/>
        <p:txBody>
          <a:bodyPr/>
          <a:lstStyle/>
          <a:p>
            <a:endParaRPr lang="zh-CN"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35354"/>
            <a:ext cx="7776864" cy="453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87280" y="3429000"/>
            <a:ext cx="1215396" cy="400110"/>
          </a:xfrm>
          <a:prstGeom prst="rect">
            <a:avLst/>
          </a:prstGeom>
          <a:noFill/>
        </p:spPr>
        <p:txBody>
          <a:bodyPr wrap="none" lIns="91440" tIns="45720" rIns="91440" bIns="45720">
            <a:spAutoFit/>
          </a:bodyPr>
          <a:lstStyle/>
          <a:p>
            <a:pPr algn="ct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声</a:t>
            </a: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光电</a:t>
            </a:r>
            <a:r>
              <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矩形 6"/>
          <p:cNvSpPr/>
          <p:nvPr/>
        </p:nvSpPr>
        <p:spPr>
          <a:xfrm>
            <a:off x="318598" y="5459269"/>
            <a:ext cx="1422184"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模拟信号</a:t>
            </a:r>
            <a:endParaRPr lang="zh-CN" alt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4211960" y="5951573"/>
            <a:ext cx="4823756" cy="461665"/>
          </a:xfrm>
          <a:prstGeom prst="rect">
            <a:avLst/>
          </a:prstGeom>
          <a:noFill/>
        </p:spPr>
        <p:txBody>
          <a:bodyPr wrap="none" rtlCol="0">
            <a:spAutoFit/>
          </a:bodyPr>
          <a:lstStyle/>
          <a:p>
            <a:r>
              <a:rPr lang="zh-CN" altLang="en-US" b="1" dirty="0" smtClean="0"/>
              <a:t>高铁进站、小区门禁、环境监控</a:t>
            </a:r>
            <a:r>
              <a:rPr lang="en-US" altLang="zh-CN" b="1" dirty="0" smtClean="0"/>
              <a:t>…</a:t>
            </a:r>
            <a:endParaRPr lang="zh-CN" altLang="en-US" b="1" dirty="0"/>
          </a:p>
        </p:txBody>
      </p:sp>
      <p:sp>
        <p:nvSpPr>
          <p:cNvPr id="9" name="矩形 8"/>
          <p:cNvSpPr/>
          <p:nvPr/>
        </p:nvSpPr>
        <p:spPr>
          <a:xfrm>
            <a:off x="2585673" y="5454766"/>
            <a:ext cx="1422184" cy="46166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数字信号</a:t>
            </a:r>
            <a:endParaRPr lang="zh-CN" alt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虚尾箭头 3"/>
          <p:cNvSpPr/>
          <p:nvPr/>
        </p:nvSpPr>
        <p:spPr bwMode="auto">
          <a:xfrm>
            <a:off x="1829326" y="5545106"/>
            <a:ext cx="654442" cy="480053"/>
          </a:xfrm>
          <a:prstGeom prst="striped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0" name="矩形 9"/>
          <p:cNvSpPr/>
          <p:nvPr/>
        </p:nvSpPr>
        <p:spPr>
          <a:xfrm>
            <a:off x="2585672" y="3071676"/>
            <a:ext cx="1215396" cy="400110"/>
          </a:xfrm>
          <a:prstGeom prst="rect">
            <a:avLst/>
          </a:prstGeom>
          <a:noFill/>
        </p:spPr>
        <p:txBody>
          <a:bodyPr wrap="none" lIns="91440" tIns="45720" rIns="91440" bIns="45720">
            <a:spAutoFit/>
          </a:bodyPr>
          <a:lstStyle/>
          <a:p>
            <a:pPr algn="ct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二进制</a:t>
            </a:r>
            <a:r>
              <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8</a:t>
            </a:fld>
            <a:endParaRPr lang="en-US" sz="1400" b="1" dirty="0">
              <a:solidFill>
                <a:srgbClr val="FF3300"/>
              </a:solidFill>
              <a:effectLst>
                <a:outerShdw blurRad="38100" dist="38100" dir="2700000" algn="tl">
                  <a:srgbClr val="C0C0C0"/>
                </a:outerShdw>
              </a:effectLst>
            </a:endParaRPr>
          </a:p>
        </p:txBody>
      </p:sp>
      <p:sp>
        <p:nvSpPr>
          <p:cNvPr id="12" name="灯片编号占位符 1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8</a:t>
            </a:fld>
            <a:endParaRPr lang="en-US"/>
          </a:p>
        </p:txBody>
      </p:sp>
      <p:pic>
        <p:nvPicPr>
          <p:cNvPr id="36866" name="Picture 2" descr="D:\360安全浏览器下载\模拟到数字.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380828"/>
            <a:ext cx="2456180" cy="151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095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4"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9</a:t>
            </a:fld>
            <a:endParaRPr lang="en-US" sz="1400" b="1" dirty="0">
              <a:solidFill>
                <a:srgbClr val="FF3300"/>
              </a:solidFill>
              <a:effectLst>
                <a:outerShdw blurRad="38100" dist="38100" dir="2700000" algn="tl">
                  <a:srgbClr val="C0C0C0"/>
                </a:outerShdw>
              </a:effectLst>
            </a:endParaRPr>
          </a:p>
        </p:txBody>
      </p:sp>
      <p:sp>
        <p:nvSpPr>
          <p:cNvPr id="7171" name="Rectangle 2"/>
          <p:cNvSpPr>
            <a:spLocks noGrp="1" noChangeArrowheads="1"/>
          </p:cNvSpPr>
          <p:nvPr>
            <p:ph type="title"/>
          </p:nvPr>
        </p:nvSpPr>
        <p:spPr/>
        <p:txBody>
          <a:bodyPr/>
          <a:lstStyle/>
          <a:p>
            <a:r>
              <a:rPr lang="en-US" altLang="zh-CN" dirty="0" smtClean="0"/>
              <a:t>1.1 </a:t>
            </a:r>
            <a:r>
              <a:rPr lang="zh-CN" altLang="en-US" dirty="0" smtClean="0"/>
              <a:t>物联网的起源</a:t>
            </a:r>
          </a:p>
        </p:txBody>
      </p:sp>
      <p:sp>
        <p:nvSpPr>
          <p:cNvPr id="7172" name="Rectangle 3"/>
          <p:cNvSpPr>
            <a:spLocks noGrp="1" noChangeArrowheads="1"/>
          </p:cNvSpPr>
          <p:nvPr>
            <p:ph type="body" idx="4294967295"/>
          </p:nvPr>
        </p:nvSpPr>
        <p:spPr>
          <a:noFill/>
        </p:spPr>
        <p:txBody>
          <a:bodyPr/>
          <a:lstStyle/>
          <a:p>
            <a:r>
              <a:rPr lang="zh-CN" altLang="en-US" sz="2400" dirty="0" smtClean="0"/>
              <a:t>物联网概念的起源可以追溯到</a:t>
            </a:r>
            <a:r>
              <a:rPr lang="en-US" altLang="zh-CN" sz="2400" dirty="0" smtClean="0"/>
              <a:t>1995</a:t>
            </a:r>
            <a:r>
              <a:rPr lang="zh-CN" altLang="en-US" sz="2400" dirty="0" smtClean="0"/>
              <a:t>年，比尔</a:t>
            </a:r>
            <a:r>
              <a:rPr lang="en-US" altLang="zh-CN" sz="2400" dirty="0" smtClean="0"/>
              <a:t>·</a:t>
            </a:r>
            <a:r>
              <a:rPr lang="zh-CN" altLang="en-US" sz="2400" dirty="0" smtClean="0"/>
              <a:t>盖茨在</a:t>
            </a:r>
            <a:r>
              <a:rPr lang="en-US" altLang="zh-CN" sz="2400" b="1" dirty="0" smtClean="0">
                <a:solidFill>
                  <a:srgbClr val="FF0000"/>
                </a:solidFill>
              </a:rPr>
              <a:t>《</a:t>
            </a:r>
            <a:r>
              <a:rPr lang="zh-CN" altLang="en-US" sz="2400" b="1" dirty="0" smtClean="0">
                <a:solidFill>
                  <a:srgbClr val="FF0000"/>
                </a:solidFill>
              </a:rPr>
              <a:t>未来之路</a:t>
            </a:r>
            <a:r>
              <a:rPr lang="en-US" altLang="zh-CN" sz="2400" b="1" dirty="0" smtClean="0">
                <a:solidFill>
                  <a:srgbClr val="FF0000"/>
                </a:solidFill>
              </a:rPr>
              <a:t>》</a:t>
            </a:r>
            <a:r>
              <a:rPr lang="zh-CN" altLang="en-US" sz="2400" dirty="0" smtClean="0"/>
              <a:t>一书中对信息技术未来的发展进行了预测</a:t>
            </a:r>
          </a:p>
        </p:txBody>
      </p:sp>
      <p:pic>
        <p:nvPicPr>
          <p:cNvPr id="7173" name="Picture 6" descr="https://gss2.bdstatic.com/9fo3dSag_xI4khGkpoWK1HF6hhy/baike/c0%3Dbaike80%2C5%2C5%2C80%2C26/sign=5df7d590b299a9012f3853647cfc611e/4ec2d5628535e5dda5d6ac5b7cc6a7efcf1b62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04" y="2677495"/>
            <a:ext cx="1903341" cy="26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411761" y="2738661"/>
            <a:ext cx="6446490" cy="2862322"/>
          </a:xfrm>
          <a:prstGeom prst="rect">
            <a:avLst/>
          </a:prstGeom>
        </p:spPr>
        <p:txBody>
          <a:bodyPr wrap="square">
            <a:spAutoFit/>
          </a:bodyPr>
          <a:lstStyle/>
          <a:p>
            <a:pPr>
              <a:defRPr/>
            </a:pPr>
            <a:r>
              <a:rPr lang="en-US" altLang="zh-CN" sz="2000" b="1" dirty="0" smtClean="0">
                <a:effectLst>
                  <a:outerShdw blurRad="38100" dist="38100" dir="2700000" algn="tl">
                    <a:srgbClr val="000000">
                      <a:alpha val="43137"/>
                    </a:srgbClr>
                  </a:outerShdw>
                </a:effectLst>
              </a:rPr>
              <a:t>1《</a:t>
            </a:r>
            <a:r>
              <a:rPr lang="zh-CN" altLang="en-US" sz="2000" b="1" dirty="0">
                <a:effectLst>
                  <a:outerShdw blurRad="38100" dist="38100" dir="2700000" algn="tl">
                    <a:srgbClr val="000000">
                      <a:alpha val="43137"/>
                    </a:srgbClr>
                  </a:outerShdw>
                </a:effectLst>
              </a:rPr>
              <a:t>未来之路</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a:t>
            </a:r>
            <a:r>
              <a:rPr lang="zh-CN" altLang="en-US" sz="2000" b="1" dirty="0">
                <a:effectLst>
                  <a:outerShdw blurRad="38100" dist="38100" dir="2700000" algn="tl">
                    <a:srgbClr val="000000">
                      <a:alpha val="43137"/>
                    </a:srgbClr>
                  </a:outerShdw>
                </a:effectLst>
              </a:rPr>
              <a:t>如果您的孩子需要零花钱，您可以从电脑钱包中给他转帐</a:t>
            </a:r>
            <a:r>
              <a:rPr lang="en-US" altLang="zh-CN" sz="2000" b="1" dirty="0">
                <a:effectLst>
                  <a:outerShdw blurRad="38100" dist="38100" dir="2700000" algn="tl">
                    <a:srgbClr val="000000">
                      <a:alpha val="43137"/>
                    </a:srgbClr>
                  </a:outerShdw>
                </a:effectLst>
              </a:rPr>
              <a:t>5</a:t>
            </a:r>
            <a:r>
              <a:rPr lang="zh-CN" altLang="en-US" sz="2000" b="1" dirty="0">
                <a:effectLst>
                  <a:outerShdw blurRad="38100" dist="38100" dir="2700000" algn="tl">
                    <a:srgbClr val="000000">
                      <a:alpha val="43137"/>
                    </a:srgbClr>
                  </a:outerShdw>
                </a:effectLst>
              </a:rPr>
              <a:t>美元。此外，</a:t>
            </a:r>
            <a:r>
              <a:rPr lang="zh-CN" altLang="en-US" sz="2000" b="1" dirty="0">
                <a:solidFill>
                  <a:srgbClr val="FF3300"/>
                </a:solidFill>
                <a:effectLst>
                  <a:outerShdw blurRad="38100" dist="38100" dir="2700000" algn="tl">
                    <a:srgbClr val="000000">
                      <a:alpha val="43137"/>
                    </a:srgbClr>
                  </a:outerShdw>
                </a:effectLst>
              </a:rPr>
              <a:t>当您驾车驶过机场大门时，电脑钱包将会与机场购票系统连接，检验您是否购买了机票</a:t>
            </a:r>
            <a:r>
              <a:rPr lang="zh-CN" altLang="en-US" sz="2000" b="1" dirty="0" smtClean="0">
                <a:solidFill>
                  <a:srgbClr val="FF3300"/>
                </a:solidFill>
                <a:effectLst>
                  <a:outerShdw blurRad="38100" dist="38100" dir="2700000" algn="tl">
                    <a:srgbClr val="000000">
                      <a:alpha val="43137"/>
                    </a:srgbClr>
                  </a:outerShdw>
                </a:effectLst>
              </a:rPr>
              <a:t>。</a:t>
            </a:r>
            <a:endParaRPr lang="en-US" altLang="zh-CN" sz="2000" b="1" dirty="0" smtClean="0">
              <a:solidFill>
                <a:srgbClr val="FF3300"/>
              </a:solidFill>
              <a:effectLst>
                <a:outerShdw blurRad="38100" dist="38100" dir="2700000" algn="tl">
                  <a:srgbClr val="000000">
                    <a:alpha val="43137"/>
                  </a:srgbClr>
                </a:outerShdw>
              </a:effectLst>
            </a:endParaRPr>
          </a:p>
          <a:p>
            <a:pPr>
              <a:defRPr/>
            </a:pPr>
            <a:endParaRPr lang="en-US" altLang="zh-CN" sz="2000" b="1" dirty="0">
              <a:solidFill>
                <a:srgbClr val="FF3300"/>
              </a:solidFill>
              <a:effectLst>
                <a:outerShdw blurRad="38100" dist="38100" dir="2700000" algn="tl">
                  <a:srgbClr val="000000">
                    <a:alpha val="43137"/>
                  </a:srgbClr>
                </a:outerShdw>
              </a:effectLst>
              <a:latin typeface="+mj-ea"/>
              <a:ea typeface="+mj-ea"/>
            </a:endParaRPr>
          </a:p>
          <a:p>
            <a:pPr>
              <a:defRPr/>
            </a:pPr>
            <a:r>
              <a:rPr lang="en-US" altLang="zh-CN" sz="2000" b="1" dirty="0" smtClean="0">
                <a:effectLst>
                  <a:outerShdw blurRad="38100" dist="38100" dir="2700000" algn="tl">
                    <a:srgbClr val="000000">
                      <a:alpha val="43137"/>
                    </a:srgbClr>
                  </a:outerShdw>
                </a:effectLst>
              </a:rPr>
              <a:t>2《</a:t>
            </a:r>
            <a:r>
              <a:rPr lang="zh-CN" altLang="en-US" sz="2000" b="1" dirty="0">
                <a:effectLst>
                  <a:outerShdw blurRad="38100" dist="38100" dir="2700000" algn="tl">
                    <a:srgbClr val="000000">
                      <a:alpha val="43137"/>
                    </a:srgbClr>
                  </a:outerShdw>
                </a:effectLst>
              </a:rPr>
              <a:t>未来之路</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a:t>
            </a:r>
            <a:r>
              <a:rPr lang="zh-CN" altLang="en-US" sz="2000" b="1" dirty="0">
                <a:effectLst>
                  <a:outerShdw blurRad="38100" dist="38100" dir="2700000" algn="tl">
                    <a:srgbClr val="000000">
                      <a:alpha val="43137"/>
                    </a:srgbClr>
                  </a:outerShdw>
                </a:effectLst>
              </a:rPr>
              <a:t>音乐销售将出现新的模式。那些对光盘和磁带等耗材产品感到头疼的用户将不会再受到磨损的困扰，未来的</a:t>
            </a:r>
            <a:r>
              <a:rPr lang="zh-CN" altLang="en-US" sz="2000" b="1" dirty="0">
                <a:solidFill>
                  <a:srgbClr val="FF3300"/>
                </a:solidFill>
                <a:effectLst>
                  <a:outerShdw blurRad="38100" dist="38100" dir="2700000" algn="tl">
                    <a:srgbClr val="000000">
                      <a:alpha val="43137"/>
                    </a:srgbClr>
                  </a:outerShdw>
                </a:effectLst>
              </a:rPr>
              <a:t>音乐将存储在一台服务器上，供用户通过互联网下载</a:t>
            </a:r>
            <a:r>
              <a:rPr lang="zh-CN" altLang="en-US" sz="2000" b="1" dirty="0" smtClean="0">
                <a:solidFill>
                  <a:srgbClr val="FF3300"/>
                </a:solidFill>
                <a:effectLst>
                  <a:outerShdw blurRad="38100" dist="38100" dir="2700000" algn="tl">
                    <a:srgbClr val="000000">
                      <a:alpha val="43137"/>
                    </a:srgbClr>
                  </a:outerShdw>
                </a:effectLst>
              </a:rPr>
              <a:t>。</a:t>
            </a:r>
            <a:endParaRPr lang="en-US" altLang="zh-CN" sz="2000" b="1" dirty="0">
              <a:solidFill>
                <a:srgbClr val="FF3300"/>
              </a:solidFill>
              <a:effectLst>
                <a:outerShdw blurRad="38100" dist="38100" dir="2700000" algn="tl">
                  <a:srgbClr val="000000">
                    <a:alpha val="43137"/>
                  </a:srgbClr>
                </a:outerShdw>
              </a:effectLst>
              <a:latin typeface="+mj-ea"/>
              <a:ea typeface="+mj-ea"/>
            </a:endParaRPr>
          </a:p>
        </p:txBody>
      </p:sp>
      <p:sp>
        <p:nvSpPr>
          <p:cNvPr id="8" name="矩形 7"/>
          <p:cNvSpPr/>
          <p:nvPr/>
        </p:nvSpPr>
        <p:spPr>
          <a:xfrm>
            <a:off x="500137" y="5491874"/>
            <a:ext cx="8228535" cy="830997"/>
          </a:xfrm>
          <a:prstGeom prst="rect">
            <a:avLst/>
          </a:prstGeom>
          <a:noFill/>
        </p:spPr>
        <p:txBody>
          <a:bodyPr wrap="none" lIns="91440" tIns="45720" rIns="91440" bIns="45720">
            <a:spAutoFit/>
          </a:bodyPr>
          <a:lstStyle/>
          <a:p>
            <a:pPr algn="ctr"/>
            <a:r>
              <a:rPr lang="zh-CN" alt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课程思政：理想是创新的源泉</a:t>
            </a:r>
            <a:endParaRPr lang="zh-CN" alt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9</a:t>
            </a:fld>
            <a:endParaRPr lang="en-US"/>
          </a:p>
        </p:txBody>
      </p:sp>
    </p:spTree>
    <p:extLst>
      <p:ext uri="{BB962C8B-B14F-4D97-AF65-F5344CB8AC3E}">
        <p14:creationId xmlns:p14="http://schemas.microsoft.com/office/powerpoint/2010/main" val="2178459688"/>
      </p:ext>
    </p:extLst>
  </p:cSld>
  <p:clrMapOvr>
    <a:masterClrMapping/>
  </p:clrMapOvr>
  <mc:AlternateContent xmlns:mc="http://schemas.openxmlformats.org/markup-compatibility/2006" xmlns:p14="http://schemas.microsoft.com/office/powerpoint/2010/main">
    <mc:Choice Requires="p14">
      <p:transition p14:dur="0" advTm="170631"/>
    </mc:Choice>
    <mc:Fallback xmlns="">
      <p:transition advTm="17063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MultipleChoiceMA"/>
  <p:tag name="PROBLEMSCORE_HALF" val="0.0"/>
  <p:tag name="PROBLEMSCORE" val="2.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TIMING" val="|2.5|1.2|32.8"/>
</p:tagLst>
</file>

<file path=ppt/tags/tag19.xml><?xml version="1.0" encoding="utf-8"?>
<p:tagLst xmlns:a="http://schemas.openxmlformats.org/drawingml/2006/main" xmlns:r="http://schemas.openxmlformats.org/officeDocument/2006/relationships" xmlns:p="http://schemas.openxmlformats.org/presentationml/2006/main">
  <p:tag name="TIMING" val="|1.7|0.6|0.3|1"/>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PROBLEMSCORE" val="1.0"/>
  <p:tag name="RAINPROBLEMTYPE" val="MultipleChoiceMA"/>
  <p:tag name="RAINPROBLEM" val="MultipleChoiceMA"/>
  <p:tag name="PROBLEMSCORE_HALF" val="0.0"/>
</p:tagLst>
</file>

<file path=ppt/tags/tag21.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6.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MultipleChoiceMA"/>
</p:tagLst>
</file>

<file path=ppt/tags/tag2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2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29.xml><?xml version="1.0" encoding="utf-8"?>
<p:tagLst xmlns:a="http://schemas.openxmlformats.org/drawingml/2006/main" xmlns:r="http://schemas.openxmlformats.org/officeDocument/2006/relationships" xmlns:p="http://schemas.openxmlformats.org/presentationml/2006/main">
  <p:tag name="RAINPROBLEM" val="ProblemBullet"/>
  <p:tag name="RAINBULLET" val="Correct"/>
  <p:tag name="RAINPROBLEMTYPE" val="MultipleChoiceMA"/>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3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2.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3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7.xml><?xml version="1.0" encoding="utf-8"?>
<p:tagLst xmlns:a="http://schemas.openxmlformats.org/drawingml/2006/main" xmlns:r="http://schemas.openxmlformats.org/officeDocument/2006/relationships" xmlns:p="http://schemas.openxmlformats.org/presentationml/2006/main">
  <p:tag name="RAINPROBLEM" val="MultipleChoice"/>
  <p:tag name="PROBLEMSCORE" val="2.0"/>
</p:tagLst>
</file>

<file path=ppt/tags/tag38.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4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4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4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47.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4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9.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806</TotalTime>
  <Pages>0</Pages>
  <Words>3213</Words>
  <Characters>0</Characters>
  <Application>Microsoft Office PowerPoint</Application>
  <DocSecurity>0</DocSecurity>
  <PresentationFormat>全屏显示(4:3)</PresentationFormat>
  <Lines>0</Lines>
  <Paragraphs>344</Paragraphs>
  <Slides>45</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45</vt:i4>
      </vt:variant>
    </vt:vector>
  </HeadingPairs>
  <TitlesOfParts>
    <vt:vector size="61" baseType="lpstr">
      <vt:lpstr>Microsoft Yahei</vt:lpstr>
      <vt:lpstr>仿宋</vt:lpstr>
      <vt:lpstr>黑体</vt:lpstr>
      <vt:lpstr>华文楷体</vt:lpstr>
      <vt:lpstr>华文细黑</vt:lpstr>
      <vt:lpstr>华文行楷</vt:lpstr>
      <vt:lpstr>楷体</vt:lpstr>
      <vt:lpstr>楷体_GB2312</vt:lpstr>
      <vt:lpstr>隶书</vt:lpstr>
      <vt:lpstr>宋体</vt:lpstr>
      <vt:lpstr>幼圆</vt:lpstr>
      <vt:lpstr>Arial</vt:lpstr>
      <vt:lpstr>Arial Black</vt:lpstr>
      <vt:lpstr>Times New Roman</vt:lpstr>
      <vt:lpstr>Wingdings</vt:lpstr>
      <vt:lpstr>默认设计模板</vt:lpstr>
      <vt:lpstr>PowerPoint 演示文稿</vt:lpstr>
      <vt:lpstr>第一章 绪论 物联网的概念与发展</vt:lpstr>
      <vt:lpstr>我们的生活为什么越来越便利？</vt:lpstr>
      <vt:lpstr>PowerPoint 演示文稿</vt:lpstr>
      <vt:lpstr>我们的生活为什么越来越便利？</vt:lpstr>
      <vt:lpstr>农业现代化离不开物联网</vt:lpstr>
      <vt:lpstr>农业现代化离不开物联网传感器</vt:lpstr>
      <vt:lpstr>物联网的本质：将 物理世界与信息世界 有机连接</vt:lpstr>
      <vt:lpstr>1.1 物联网的起源</vt:lpstr>
      <vt:lpstr>物联网的起源</vt:lpstr>
      <vt:lpstr>物联网的起源</vt:lpstr>
      <vt:lpstr>PowerPoint 演示文稿</vt:lpstr>
      <vt:lpstr>物联网的发展</vt:lpstr>
      <vt:lpstr>物联网的发展</vt:lpstr>
      <vt:lpstr>物联网的发展</vt:lpstr>
      <vt:lpstr>物联网工程专业学什么？</vt:lpstr>
      <vt:lpstr>物联网工程专业的知识体系</vt:lpstr>
      <vt:lpstr>物联网的发展脉络。。。？</vt:lpstr>
      <vt:lpstr>物联网：实现人与自然和谐相处</vt:lpstr>
      <vt:lpstr>物联网：支撑第四次工业革命</vt:lpstr>
      <vt:lpstr>物联网：支撑第四次工业革命</vt:lpstr>
      <vt:lpstr>物联网支撑万物互联（中国）</vt:lpstr>
      <vt:lpstr>物联网：支撑中国制造2025</vt:lpstr>
      <vt:lpstr>物联网：支撑中国制造2025【课程思政】</vt:lpstr>
      <vt:lpstr>PowerPoint 演示文稿</vt:lpstr>
      <vt:lpstr>物联网：支撑中国制造2025【课程思政】</vt:lpstr>
      <vt:lpstr>PowerPoint 演示文稿</vt:lpstr>
      <vt:lpstr>物联网：促进云计算、大数据和人工智能快速发展</vt:lpstr>
      <vt:lpstr>PowerPoint 演示文稿</vt:lpstr>
      <vt:lpstr>人工智能：人脸识别</vt:lpstr>
      <vt:lpstr>人工智能：自动驾驶</vt:lpstr>
      <vt:lpstr>1.2 物联网的概念</vt:lpstr>
      <vt:lpstr>1.2 物联网的概念</vt:lpstr>
      <vt:lpstr>什么是“智能物联网”？</vt:lpstr>
      <vt:lpstr>物联网跟智能物联网有何异同？</vt:lpstr>
      <vt:lpstr>1.3 物联网的技术特征</vt:lpstr>
      <vt:lpstr>1.3 物联网的技术特征</vt:lpstr>
      <vt:lpstr>PowerPoint 演示文稿</vt:lpstr>
      <vt:lpstr>1．全面感知</vt:lpstr>
      <vt:lpstr>PowerPoint 演示文稿</vt:lpstr>
      <vt:lpstr>1.3 物联网的技术特征</vt:lpstr>
      <vt:lpstr>1.3 物联网的技术特征</vt:lpstr>
      <vt:lpstr>云计算技术</vt:lpstr>
      <vt:lpstr>云计算--低成本的海量信息处理技术</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655</cp:revision>
  <dcterms:created xsi:type="dcterms:W3CDTF">2004-05-18T02:59:53Z</dcterms:created>
  <dcterms:modified xsi:type="dcterms:W3CDTF">2024-09-29T09:58:22Z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