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1096" r:id="rId3"/>
    <p:sldId id="1099" r:id="rId4"/>
    <p:sldId id="1084" r:id="rId5"/>
    <p:sldId id="1098" r:id="rId6"/>
    <p:sldId id="482" r:id="rId7"/>
    <p:sldId id="939" r:id="rId8"/>
    <p:sldId id="940" r:id="rId9"/>
    <p:sldId id="1004" r:id="rId10"/>
    <p:sldId id="883" r:id="rId11"/>
    <p:sldId id="942" r:id="rId12"/>
    <p:sldId id="1088" r:id="rId13"/>
    <p:sldId id="1095" r:id="rId14"/>
    <p:sldId id="1089" r:id="rId15"/>
    <p:sldId id="1090" r:id="rId16"/>
    <p:sldId id="1091" r:id="rId17"/>
    <p:sldId id="1092" r:id="rId18"/>
    <p:sldId id="1093" r:id="rId19"/>
    <p:sldId id="1094" r:id="rId20"/>
    <p:sldId id="884" r:id="rId21"/>
    <p:sldId id="885" r:id="rId22"/>
    <p:sldId id="886" r:id="rId23"/>
    <p:sldId id="887" r:id="rId24"/>
    <p:sldId id="888" r:id="rId25"/>
    <p:sldId id="889" r:id="rId26"/>
    <p:sldId id="890" r:id="rId27"/>
    <p:sldId id="891" r:id="rId28"/>
    <p:sldId id="774" r:id="rId29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99"/>
    <a:srgbClr val="008000"/>
    <a:srgbClr val="00CC66"/>
    <a:srgbClr val="EAEAE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67" autoAdjust="0"/>
  </p:normalViewPr>
  <p:slideViewPr>
    <p:cSldViewPr>
      <p:cViewPr varScale="1">
        <p:scale>
          <a:sx n="61" d="100"/>
          <a:sy n="61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F19AF-6A86-433B-B0F5-A0986352D23A}" type="doc">
      <dgm:prSet loTypeId="urn:microsoft.com/office/officeart/2005/8/layout/cycle8" loCatId="cycle" qsTypeId="urn:microsoft.com/office/officeart/2005/8/quickstyle/simple2" qsCatId="simple" csTypeId="urn:microsoft.com/office/officeart/2005/8/colors/colorful5" csCatId="colorful" phldr="1"/>
      <dgm:spPr/>
    </dgm:pt>
    <dgm:pt modelId="{ABC4378B-F92E-426C-903F-8C247C022751}">
      <dgm:prSet phldrT="[文本]" custT="1"/>
      <dgm:spPr/>
      <dgm:t>
        <a:bodyPr/>
        <a:lstStyle/>
        <a:p>
          <a:r>
            <a:rPr lang="zh-CN" altLang="en-US" sz="1600" b="1" dirty="0">
              <a:solidFill>
                <a:srgbClr val="7030A0"/>
              </a:solidFill>
              <a:latin typeface="+mn-ea"/>
              <a:ea typeface="+mn-ea"/>
            </a:rPr>
            <a:t>单元测验 </a:t>
          </a:r>
          <a:r>
            <a:rPr lang="en-US" altLang="zh-CN" sz="1600" b="1" dirty="0">
              <a:solidFill>
                <a:srgbClr val="7030A0"/>
              </a:solidFill>
              <a:latin typeface="+mn-ea"/>
              <a:ea typeface="+mn-ea"/>
            </a:rPr>
            <a:t>15%</a:t>
          </a:r>
          <a:endParaRPr lang="zh-CN" altLang="en-US" sz="1600" b="1" dirty="0">
            <a:solidFill>
              <a:srgbClr val="7030A0"/>
            </a:solidFill>
            <a:latin typeface="+mn-ea"/>
            <a:ea typeface="+mn-ea"/>
          </a:endParaRPr>
        </a:p>
      </dgm:t>
    </dgm:pt>
    <dgm:pt modelId="{B2D46C76-73BB-429C-8574-3B0E5A05D5D1}" type="parTrans" cxnId="{7181E9E1-D139-484E-BAB1-E3F976B7C621}">
      <dgm:prSet/>
      <dgm:spPr/>
      <dgm:t>
        <a:bodyPr/>
        <a:lstStyle/>
        <a:p>
          <a:endParaRPr lang="zh-CN" altLang="en-US" sz="1200"/>
        </a:p>
      </dgm:t>
    </dgm:pt>
    <dgm:pt modelId="{79607A2E-B05E-4D8C-87ED-AE02117C89C8}" type="sibTrans" cxnId="{7181E9E1-D139-484E-BAB1-E3F976B7C621}">
      <dgm:prSet/>
      <dgm:spPr/>
      <dgm:t>
        <a:bodyPr/>
        <a:lstStyle/>
        <a:p>
          <a:endParaRPr lang="zh-CN" altLang="en-US" sz="1200"/>
        </a:p>
      </dgm:t>
    </dgm:pt>
    <dgm:pt modelId="{A68970BA-9D94-4CAC-AEA2-C68F0DC8DCD7}">
      <dgm:prSet phldrT="[文本]" custT="1"/>
      <dgm:spPr/>
      <dgm:t>
        <a:bodyPr/>
        <a:lstStyle/>
        <a:p>
          <a:r>
            <a:rPr lang="zh-CN" altLang="en-US" sz="1600" b="1" dirty="0">
              <a:solidFill>
                <a:srgbClr val="7030A0"/>
              </a:solidFill>
              <a:latin typeface="+mn-ea"/>
              <a:ea typeface="+mn-ea"/>
            </a:rPr>
            <a:t>线上作业 </a:t>
          </a:r>
          <a:r>
            <a:rPr lang="en-US" altLang="zh-CN" sz="1600" b="1" dirty="0">
              <a:solidFill>
                <a:srgbClr val="7030A0"/>
              </a:solidFill>
              <a:latin typeface="+mn-ea"/>
              <a:ea typeface="+mn-ea"/>
            </a:rPr>
            <a:t>5%</a:t>
          </a:r>
          <a:endParaRPr lang="zh-CN" altLang="en-US" sz="1600" b="1" dirty="0">
            <a:solidFill>
              <a:srgbClr val="7030A0"/>
            </a:solidFill>
            <a:latin typeface="+mn-ea"/>
            <a:ea typeface="+mn-ea"/>
          </a:endParaRPr>
        </a:p>
      </dgm:t>
    </dgm:pt>
    <dgm:pt modelId="{681E8FB3-D748-4C0A-A7F2-FDF4562D588E}" type="parTrans" cxnId="{3CF2033E-4C80-434E-AA44-9C8EDC2825F4}">
      <dgm:prSet/>
      <dgm:spPr/>
      <dgm:t>
        <a:bodyPr/>
        <a:lstStyle/>
        <a:p>
          <a:endParaRPr lang="zh-CN" altLang="en-US" sz="1200"/>
        </a:p>
      </dgm:t>
    </dgm:pt>
    <dgm:pt modelId="{A795BD21-99BF-43DD-9826-248656CFB279}" type="sibTrans" cxnId="{3CF2033E-4C80-434E-AA44-9C8EDC2825F4}">
      <dgm:prSet/>
      <dgm:spPr/>
      <dgm:t>
        <a:bodyPr/>
        <a:lstStyle/>
        <a:p>
          <a:endParaRPr lang="zh-CN" altLang="en-US" sz="1200"/>
        </a:p>
      </dgm:t>
    </dgm:pt>
    <dgm:pt modelId="{B1CF5201-3D1C-4E58-8EB9-1DED877C4522}">
      <dgm:prSet phldrT="[文本]" custT="1"/>
      <dgm:spPr/>
      <dgm:t>
        <a:bodyPr/>
        <a:lstStyle/>
        <a:p>
          <a:r>
            <a:rPr lang="zh-CN" altLang="en-US" sz="1600" b="1" dirty="0">
              <a:solidFill>
                <a:srgbClr val="7030A0"/>
              </a:solidFill>
              <a:latin typeface="+mn-ea"/>
              <a:ea typeface="+mn-ea"/>
            </a:rPr>
            <a:t>线上讨论</a:t>
          </a:r>
          <a:r>
            <a:rPr lang="en-US" altLang="zh-CN" sz="1600" b="1" dirty="0">
              <a:solidFill>
                <a:srgbClr val="7030A0"/>
              </a:solidFill>
              <a:latin typeface="+mn-ea"/>
              <a:ea typeface="+mn-ea"/>
            </a:rPr>
            <a:t>5%</a:t>
          </a:r>
          <a:endParaRPr lang="zh-CN" altLang="en-US" sz="1600" b="1" dirty="0">
            <a:solidFill>
              <a:srgbClr val="7030A0"/>
            </a:solidFill>
            <a:latin typeface="+mn-ea"/>
            <a:ea typeface="+mn-ea"/>
          </a:endParaRPr>
        </a:p>
      </dgm:t>
    </dgm:pt>
    <dgm:pt modelId="{584AD80D-9C07-4929-A43A-F64415E68A22}" type="parTrans" cxnId="{4A7F54ED-CC37-4626-AD0F-C483A9885018}">
      <dgm:prSet/>
      <dgm:spPr/>
      <dgm:t>
        <a:bodyPr/>
        <a:lstStyle/>
        <a:p>
          <a:endParaRPr lang="zh-CN" altLang="en-US" sz="1200"/>
        </a:p>
      </dgm:t>
    </dgm:pt>
    <dgm:pt modelId="{11EF28F4-B522-4DE3-8F40-546D487F4066}" type="sibTrans" cxnId="{4A7F54ED-CC37-4626-AD0F-C483A9885018}">
      <dgm:prSet/>
      <dgm:spPr/>
      <dgm:t>
        <a:bodyPr/>
        <a:lstStyle/>
        <a:p>
          <a:endParaRPr lang="zh-CN" altLang="en-US" sz="1200"/>
        </a:p>
      </dgm:t>
    </dgm:pt>
    <dgm:pt modelId="{0105C80F-AD82-42B6-9C04-7F63F38FF1C8}">
      <dgm:prSet phldrT="[文本]" custT="1"/>
      <dgm:spPr/>
      <dgm:t>
        <a:bodyPr/>
        <a:lstStyle/>
        <a:p>
          <a:r>
            <a:rPr lang="zh-CN" altLang="en-US" sz="1600" b="1" dirty="0">
              <a:solidFill>
                <a:srgbClr val="7030A0"/>
              </a:solidFill>
              <a:latin typeface="+mn-ea"/>
              <a:ea typeface="+mn-ea"/>
            </a:rPr>
            <a:t>线下环节</a:t>
          </a:r>
          <a:r>
            <a:rPr lang="en-US" altLang="zh-CN" sz="1600" b="1" dirty="0">
              <a:solidFill>
                <a:srgbClr val="7030A0"/>
              </a:solidFill>
              <a:latin typeface="+mn-ea"/>
              <a:ea typeface="+mn-ea"/>
            </a:rPr>
            <a:t>75%</a:t>
          </a:r>
          <a:endParaRPr lang="zh-CN" altLang="en-US" sz="1600" b="1" dirty="0">
            <a:solidFill>
              <a:srgbClr val="7030A0"/>
            </a:solidFill>
            <a:latin typeface="+mn-ea"/>
            <a:ea typeface="+mn-ea"/>
          </a:endParaRPr>
        </a:p>
      </dgm:t>
    </dgm:pt>
    <dgm:pt modelId="{936561FE-A111-4688-95EA-3726E6A2EA75}" type="parTrans" cxnId="{CDB0738C-94F5-44F2-8ADB-AC42EA697F3E}">
      <dgm:prSet/>
      <dgm:spPr/>
      <dgm:t>
        <a:bodyPr/>
        <a:lstStyle/>
        <a:p>
          <a:endParaRPr lang="zh-CN" altLang="en-US" sz="1200"/>
        </a:p>
      </dgm:t>
    </dgm:pt>
    <dgm:pt modelId="{0F7AAA2D-DA15-4BB9-B185-395BF09610BC}" type="sibTrans" cxnId="{CDB0738C-94F5-44F2-8ADB-AC42EA697F3E}">
      <dgm:prSet/>
      <dgm:spPr/>
      <dgm:t>
        <a:bodyPr/>
        <a:lstStyle/>
        <a:p>
          <a:endParaRPr lang="zh-CN" altLang="en-US" sz="1200"/>
        </a:p>
      </dgm:t>
    </dgm:pt>
    <dgm:pt modelId="{AC146B86-A4EE-4461-8781-3BC75396C4B4}" type="pres">
      <dgm:prSet presAssocID="{5E7F19AF-6A86-433B-B0F5-A0986352D23A}" presName="compositeShape" presStyleCnt="0">
        <dgm:presLayoutVars>
          <dgm:chMax val="7"/>
          <dgm:dir/>
          <dgm:resizeHandles val="exact"/>
        </dgm:presLayoutVars>
      </dgm:prSet>
      <dgm:spPr/>
    </dgm:pt>
    <dgm:pt modelId="{6054727F-188E-4418-B650-AE16446862F2}" type="pres">
      <dgm:prSet presAssocID="{5E7F19AF-6A86-433B-B0F5-A0986352D23A}" presName="wedge1" presStyleLbl="node1" presStyleIdx="0" presStyleCnt="4"/>
      <dgm:spPr/>
      <dgm:t>
        <a:bodyPr/>
        <a:lstStyle/>
        <a:p>
          <a:endParaRPr lang="zh-CN" altLang="en-US"/>
        </a:p>
      </dgm:t>
    </dgm:pt>
    <dgm:pt modelId="{BF95CD03-5B7D-47FD-96AB-7646E4FA7625}" type="pres">
      <dgm:prSet presAssocID="{5E7F19AF-6A86-433B-B0F5-A0986352D23A}" presName="dummy1a" presStyleCnt="0"/>
      <dgm:spPr/>
    </dgm:pt>
    <dgm:pt modelId="{9BE89AC4-EA50-4FB4-A282-BEE728ED1213}" type="pres">
      <dgm:prSet presAssocID="{5E7F19AF-6A86-433B-B0F5-A0986352D23A}" presName="dummy1b" presStyleCnt="0"/>
      <dgm:spPr/>
    </dgm:pt>
    <dgm:pt modelId="{FD2CE263-DCE0-4561-B49E-BFB0C6F854E9}" type="pres">
      <dgm:prSet presAssocID="{5E7F19AF-6A86-433B-B0F5-A0986352D23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C4A0B4-4C2C-4DB0-A5C3-5B0901E63DBB}" type="pres">
      <dgm:prSet presAssocID="{5E7F19AF-6A86-433B-B0F5-A0986352D23A}" presName="wedge2" presStyleLbl="node1" presStyleIdx="1" presStyleCnt="4"/>
      <dgm:spPr/>
      <dgm:t>
        <a:bodyPr/>
        <a:lstStyle/>
        <a:p>
          <a:endParaRPr lang="zh-CN" altLang="en-US"/>
        </a:p>
      </dgm:t>
    </dgm:pt>
    <dgm:pt modelId="{3AA6475C-FDDD-44DC-AF29-5D15EB23F09A}" type="pres">
      <dgm:prSet presAssocID="{5E7F19AF-6A86-433B-B0F5-A0986352D23A}" presName="dummy2a" presStyleCnt="0"/>
      <dgm:spPr/>
    </dgm:pt>
    <dgm:pt modelId="{775B9C5F-75F3-40BC-BA3D-DE368A1ED4DD}" type="pres">
      <dgm:prSet presAssocID="{5E7F19AF-6A86-433B-B0F5-A0986352D23A}" presName="dummy2b" presStyleCnt="0"/>
      <dgm:spPr/>
    </dgm:pt>
    <dgm:pt modelId="{0013AC2C-F75E-45BC-A28F-5BAFDE6CF778}" type="pres">
      <dgm:prSet presAssocID="{5E7F19AF-6A86-433B-B0F5-A0986352D23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B19F51-A542-4F1A-9DE9-3F6B279E0D20}" type="pres">
      <dgm:prSet presAssocID="{5E7F19AF-6A86-433B-B0F5-A0986352D23A}" presName="wedge3" presStyleLbl="node1" presStyleIdx="2" presStyleCnt="4"/>
      <dgm:spPr/>
      <dgm:t>
        <a:bodyPr/>
        <a:lstStyle/>
        <a:p>
          <a:endParaRPr lang="zh-CN" altLang="en-US"/>
        </a:p>
      </dgm:t>
    </dgm:pt>
    <dgm:pt modelId="{FBE793E4-6586-44C7-B1BD-865426DF1C1E}" type="pres">
      <dgm:prSet presAssocID="{5E7F19AF-6A86-433B-B0F5-A0986352D23A}" presName="dummy3a" presStyleCnt="0"/>
      <dgm:spPr/>
    </dgm:pt>
    <dgm:pt modelId="{646F4A67-CF2E-45A3-8551-2BAB75A252B3}" type="pres">
      <dgm:prSet presAssocID="{5E7F19AF-6A86-433B-B0F5-A0986352D23A}" presName="dummy3b" presStyleCnt="0"/>
      <dgm:spPr/>
    </dgm:pt>
    <dgm:pt modelId="{CAAFE6B7-FA0E-410A-A72C-E2F60E399678}" type="pres">
      <dgm:prSet presAssocID="{5E7F19AF-6A86-433B-B0F5-A0986352D23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F35C2D-99E2-4FA1-86A2-750328E6A681}" type="pres">
      <dgm:prSet presAssocID="{5E7F19AF-6A86-433B-B0F5-A0986352D23A}" presName="wedge4" presStyleLbl="node1" presStyleIdx="3" presStyleCnt="4"/>
      <dgm:spPr/>
      <dgm:t>
        <a:bodyPr/>
        <a:lstStyle/>
        <a:p>
          <a:endParaRPr lang="zh-CN" altLang="en-US"/>
        </a:p>
      </dgm:t>
    </dgm:pt>
    <dgm:pt modelId="{99D73526-8555-4B02-9652-3500CD93C565}" type="pres">
      <dgm:prSet presAssocID="{5E7F19AF-6A86-433B-B0F5-A0986352D23A}" presName="dummy4a" presStyleCnt="0"/>
      <dgm:spPr/>
    </dgm:pt>
    <dgm:pt modelId="{E9705862-C00E-4714-B6E0-6FA68E063A18}" type="pres">
      <dgm:prSet presAssocID="{5E7F19AF-6A86-433B-B0F5-A0986352D23A}" presName="dummy4b" presStyleCnt="0"/>
      <dgm:spPr/>
    </dgm:pt>
    <dgm:pt modelId="{0BFA510E-42C7-423A-96F9-2C58DCB38FD5}" type="pres">
      <dgm:prSet presAssocID="{5E7F19AF-6A86-433B-B0F5-A0986352D23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B616AD-44B7-455E-B4FB-331EFA8074FA}" type="pres">
      <dgm:prSet presAssocID="{79607A2E-B05E-4D8C-87ED-AE02117C89C8}" presName="arrowWedge1" presStyleLbl="fgSibTrans2D1" presStyleIdx="0" presStyleCnt="4"/>
      <dgm:spPr/>
    </dgm:pt>
    <dgm:pt modelId="{6A495A0C-E046-486F-8C16-8A8A62667F83}" type="pres">
      <dgm:prSet presAssocID="{A795BD21-99BF-43DD-9826-248656CFB279}" presName="arrowWedge2" presStyleLbl="fgSibTrans2D1" presStyleIdx="1" presStyleCnt="4"/>
      <dgm:spPr/>
    </dgm:pt>
    <dgm:pt modelId="{C4E74F13-E12D-4EA2-A2E0-A99DE1BA0ADD}" type="pres">
      <dgm:prSet presAssocID="{11EF28F4-B522-4DE3-8F40-546D487F4066}" presName="arrowWedge3" presStyleLbl="fgSibTrans2D1" presStyleIdx="2" presStyleCnt="4"/>
      <dgm:spPr/>
    </dgm:pt>
    <dgm:pt modelId="{794D6C06-9971-466F-A582-34922E4478B4}" type="pres">
      <dgm:prSet presAssocID="{0F7AAA2D-DA15-4BB9-B185-395BF09610BC}" presName="arrowWedge4" presStyleLbl="fgSibTrans2D1" presStyleIdx="3" presStyleCnt="4"/>
      <dgm:spPr/>
    </dgm:pt>
  </dgm:ptLst>
  <dgm:cxnLst>
    <dgm:cxn modelId="{0D0C3ED7-3AE3-4410-A402-653EDE6243BA}" type="presOf" srcId="{B1CF5201-3D1C-4E58-8EB9-1DED877C4522}" destId="{CAAFE6B7-FA0E-410A-A72C-E2F60E399678}" srcOrd="1" destOrd="0" presId="urn:microsoft.com/office/officeart/2005/8/layout/cycle8"/>
    <dgm:cxn modelId="{F88C1AC5-6726-4339-9918-2879B70671AB}" type="presOf" srcId="{ABC4378B-F92E-426C-903F-8C247C022751}" destId="{FD2CE263-DCE0-4561-B49E-BFB0C6F854E9}" srcOrd="1" destOrd="0" presId="urn:microsoft.com/office/officeart/2005/8/layout/cycle8"/>
    <dgm:cxn modelId="{60E5E764-5756-4484-B418-AE569AABC44F}" type="presOf" srcId="{A68970BA-9D94-4CAC-AEA2-C68F0DC8DCD7}" destId="{0013AC2C-F75E-45BC-A28F-5BAFDE6CF778}" srcOrd="1" destOrd="0" presId="urn:microsoft.com/office/officeart/2005/8/layout/cycle8"/>
    <dgm:cxn modelId="{3CF2033E-4C80-434E-AA44-9C8EDC2825F4}" srcId="{5E7F19AF-6A86-433B-B0F5-A0986352D23A}" destId="{A68970BA-9D94-4CAC-AEA2-C68F0DC8DCD7}" srcOrd="1" destOrd="0" parTransId="{681E8FB3-D748-4C0A-A7F2-FDF4562D588E}" sibTransId="{A795BD21-99BF-43DD-9826-248656CFB279}"/>
    <dgm:cxn modelId="{1DF1348F-DD51-490A-A001-2DE890200E30}" type="presOf" srcId="{B1CF5201-3D1C-4E58-8EB9-1DED877C4522}" destId="{0FB19F51-A542-4F1A-9DE9-3F6B279E0D20}" srcOrd="0" destOrd="0" presId="urn:microsoft.com/office/officeart/2005/8/layout/cycle8"/>
    <dgm:cxn modelId="{495F28A2-F6C6-4173-B59B-91349191F0F6}" type="presOf" srcId="{0105C80F-AD82-42B6-9C04-7F63F38FF1C8}" destId="{0BFA510E-42C7-423A-96F9-2C58DCB38FD5}" srcOrd="1" destOrd="0" presId="urn:microsoft.com/office/officeart/2005/8/layout/cycle8"/>
    <dgm:cxn modelId="{66521205-7474-4A07-A60C-8DAFE095504A}" type="presOf" srcId="{A68970BA-9D94-4CAC-AEA2-C68F0DC8DCD7}" destId="{71C4A0B4-4C2C-4DB0-A5C3-5B0901E63DBB}" srcOrd="0" destOrd="0" presId="urn:microsoft.com/office/officeart/2005/8/layout/cycle8"/>
    <dgm:cxn modelId="{CDB0738C-94F5-44F2-8ADB-AC42EA697F3E}" srcId="{5E7F19AF-6A86-433B-B0F5-A0986352D23A}" destId="{0105C80F-AD82-42B6-9C04-7F63F38FF1C8}" srcOrd="3" destOrd="0" parTransId="{936561FE-A111-4688-95EA-3726E6A2EA75}" sibTransId="{0F7AAA2D-DA15-4BB9-B185-395BF09610BC}"/>
    <dgm:cxn modelId="{D17A705A-615F-4711-BD90-7631806177A0}" type="presOf" srcId="{0105C80F-AD82-42B6-9C04-7F63F38FF1C8}" destId="{2FF35C2D-99E2-4FA1-86A2-750328E6A681}" srcOrd="0" destOrd="0" presId="urn:microsoft.com/office/officeart/2005/8/layout/cycle8"/>
    <dgm:cxn modelId="{4A7F54ED-CC37-4626-AD0F-C483A9885018}" srcId="{5E7F19AF-6A86-433B-B0F5-A0986352D23A}" destId="{B1CF5201-3D1C-4E58-8EB9-1DED877C4522}" srcOrd="2" destOrd="0" parTransId="{584AD80D-9C07-4929-A43A-F64415E68A22}" sibTransId="{11EF28F4-B522-4DE3-8F40-546D487F4066}"/>
    <dgm:cxn modelId="{7181E9E1-D139-484E-BAB1-E3F976B7C621}" srcId="{5E7F19AF-6A86-433B-B0F5-A0986352D23A}" destId="{ABC4378B-F92E-426C-903F-8C247C022751}" srcOrd="0" destOrd="0" parTransId="{B2D46C76-73BB-429C-8574-3B0E5A05D5D1}" sibTransId="{79607A2E-B05E-4D8C-87ED-AE02117C89C8}"/>
    <dgm:cxn modelId="{9690FDC5-94D0-47EF-BB62-6AD81C6C8123}" type="presOf" srcId="{5E7F19AF-6A86-433B-B0F5-A0986352D23A}" destId="{AC146B86-A4EE-4461-8781-3BC75396C4B4}" srcOrd="0" destOrd="0" presId="urn:microsoft.com/office/officeart/2005/8/layout/cycle8"/>
    <dgm:cxn modelId="{4E8F61C7-6501-41BE-A88D-550A27ABFD44}" type="presOf" srcId="{ABC4378B-F92E-426C-903F-8C247C022751}" destId="{6054727F-188E-4418-B650-AE16446862F2}" srcOrd="0" destOrd="0" presId="urn:microsoft.com/office/officeart/2005/8/layout/cycle8"/>
    <dgm:cxn modelId="{6A574611-FEFC-4FB4-8B8B-4861FE4CA3F0}" type="presParOf" srcId="{AC146B86-A4EE-4461-8781-3BC75396C4B4}" destId="{6054727F-188E-4418-B650-AE16446862F2}" srcOrd="0" destOrd="0" presId="urn:microsoft.com/office/officeart/2005/8/layout/cycle8"/>
    <dgm:cxn modelId="{7E92473A-D646-4E28-9040-C4B7A0D93D6E}" type="presParOf" srcId="{AC146B86-A4EE-4461-8781-3BC75396C4B4}" destId="{BF95CD03-5B7D-47FD-96AB-7646E4FA7625}" srcOrd="1" destOrd="0" presId="urn:microsoft.com/office/officeart/2005/8/layout/cycle8"/>
    <dgm:cxn modelId="{A7DC62DD-F3BE-4667-8DD1-0259FFE1504F}" type="presParOf" srcId="{AC146B86-A4EE-4461-8781-3BC75396C4B4}" destId="{9BE89AC4-EA50-4FB4-A282-BEE728ED1213}" srcOrd="2" destOrd="0" presId="urn:microsoft.com/office/officeart/2005/8/layout/cycle8"/>
    <dgm:cxn modelId="{D476C6C5-B1DA-4F9F-AD4D-A6C1215B8179}" type="presParOf" srcId="{AC146B86-A4EE-4461-8781-3BC75396C4B4}" destId="{FD2CE263-DCE0-4561-B49E-BFB0C6F854E9}" srcOrd="3" destOrd="0" presId="urn:microsoft.com/office/officeart/2005/8/layout/cycle8"/>
    <dgm:cxn modelId="{B6A5AEC7-C6B2-407A-B3A2-166156FC92DC}" type="presParOf" srcId="{AC146B86-A4EE-4461-8781-3BC75396C4B4}" destId="{71C4A0B4-4C2C-4DB0-A5C3-5B0901E63DBB}" srcOrd="4" destOrd="0" presId="urn:microsoft.com/office/officeart/2005/8/layout/cycle8"/>
    <dgm:cxn modelId="{C9E8DB1B-082E-4634-AF39-5F164682A780}" type="presParOf" srcId="{AC146B86-A4EE-4461-8781-3BC75396C4B4}" destId="{3AA6475C-FDDD-44DC-AF29-5D15EB23F09A}" srcOrd="5" destOrd="0" presId="urn:microsoft.com/office/officeart/2005/8/layout/cycle8"/>
    <dgm:cxn modelId="{F6DE2D23-1E12-474E-B2B9-69A24F76DCFC}" type="presParOf" srcId="{AC146B86-A4EE-4461-8781-3BC75396C4B4}" destId="{775B9C5F-75F3-40BC-BA3D-DE368A1ED4DD}" srcOrd="6" destOrd="0" presId="urn:microsoft.com/office/officeart/2005/8/layout/cycle8"/>
    <dgm:cxn modelId="{B539A2C3-DF42-4401-9881-4A25D6C4EB59}" type="presParOf" srcId="{AC146B86-A4EE-4461-8781-3BC75396C4B4}" destId="{0013AC2C-F75E-45BC-A28F-5BAFDE6CF778}" srcOrd="7" destOrd="0" presId="urn:microsoft.com/office/officeart/2005/8/layout/cycle8"/>
    <dgm:cxn modelId="{8AEDFBE8-A776-4C44-BF16-B4E671F341B8}" type="presParOf" srcId="{AC146B86-A4EE-4461-8781-3BC75396C4B4}" destId="{0FB19F51-A542-4F1A-9DE9-3F6B279E0D20}" srcOrd="8" destOrd="0" presId="urn:microsoft.com/office/officeart/2005/8/layout/cycle8"/>
    <dgm:cxn modelId="{015FB506-E021-4C3D-B03E-29F5EF31DC64}" type="presParOf" srcId="{AC146B86-A4EE-4461-8781-3BC75396C4B4}" destId="{FBE793E4-6586-44C7-B1BD-865426DF1C1E}" srcOrd="9" destOrd="0" presId="urn:microsoft.com/office/officeart/2005/8/layout/cycle8"/>
    <dgm:cxn modelId="{5B5352A8-7C28-4957-883B-6999EBC04A30}" type="presParOf" srcId="{AC146B86-A4EE-4461-8781-3BC75396C4B4}" destId="{646F4A67-CF2E-45A3-8551-2BAB75A252B3}" srcOrd="10" destOrd="0" presId="urn:microsoft.com/office/officeart/2005/8/layout/cycle8"/>
    <dgm:cxn modelId="{DA042DB1-DCAA-46AC-971D-C40D71DFEB76}" type="presParOf" srcId="{AC146B86-A4EE-4461-8781-3BC75396C4B4}" destId="{CAAFE6B7-FA0E-410A-A72C-E2F60E399678}" srcOrd="11" destOrd="0" presId="urn:microsoft.com/office/officeart/2005/8/layout/cycle8"/>
    <dgm:cxn modelId="{D1408B22-4192-4542-944B-923350B67912}" type="presParOf" srcId="{AC146B86-A4EE-4461-8781-3BC75396C4B4}" destId="{2FF35C2D-99E2-4FA1-86A2-750328E6A681}" srcOrd="12" destOrd="0" presId="urn:microsoft.com/office/officeart/2005/8/layout/cycle8"/>
    <dgm:cxn modelId="{805E2E18-1F19-4A90-A210-7EDB66099FD9}" type="presParOf" srcId="{AC146B86-A4EE-4461-8781-3BC75396C4B4}" destId="{99D73526-8555-4B02-9652-3500CD93C565}" srcOrd="13" destOrd="0" presId="urn:microsoft.com/office/officeart/2005/8/layout/cycle8"/>
    <dgm:cxn modelId="{AFD3AF31-6567-4FD8-B490-8A8A09F5E55C}" type="presParOf" srcId="{AC146B86-A4EE-4461-8781-3BC75396C4B4}" destId="{E9705862-C00E-4714-B6E0-6FA68E063A18}" srcOrd="14" destOrd="0" presId="urn:microsoft.com/office/officeart/2005/8/layout/cycle8"/>
    <dgm:cxn modelId="{0C4D5E39-E717-4D98-8E5A-3CE12BBCA2AA}" type="presParOf" srcId="{AC146B86-A4EE-4461-8781-3BC75396C4B4}" destId="{0BFA510E-42C7-423A-96F9-2C58DCB38FD5}" srcOrd="15" destOrd="0" presId="urn:microsoft.com/office/officeart/2005/8/layout/cycle8"/>
    <dgm:cxn modelId="{34B2A426-03E2-46A9-8F71-AB3489708468}" type="presParOf" srcId="{AC146B86-A4EE-4461-8781-3BC75396C4B4}" destId="{D3B616AD-44B7-455E-B4FB-331EFA8074FA}" srcOrd="16" destOrd="0" presId="urn:microsoft.com/office/officeart/2005/8/layout/cycle8"/>
    <dgm:cxn modelId="{E94F761F-AB16-4AA7-9E0E-A57AB8BB74C8}" type="presParOf" srcId="{AC146B86-A4EE-4461-8781-3BC75396C4B4}" destId="{6A495A0C-E046-486F-8C16-8A8A62667F83}" srcOrd="17" destOrd="0" presId="urn:microsoft.com/office/officeart/2005/8/layout/cycle8"/>
    <dgm:cxn modelId="{E04E2D73-F740-48FE-A742-37ADA5741F8A}" type="presParOf" srcId="{AC146B86-A4EE-4461-8781-3BC75396C4B4}" destId="{C4E74F13-E12D-4EA2-A2E0-A99DE1BA0ADD}" srcOrd="18" destOrd="0" presId="urn:microsoft.com/office/officeart/2005/8/layout/cycle8"/>
    <dgm:cxn modelId="{B5759ABC-0907-4157-BEFD-7B42954200ED}" type="presParOf" srcId="{AC146B86-A4EE-4461-8781-3BC75396C4B4}" destId="{794D6C06-9971-466F-A582-34922E4478B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4727F-188E-4418-B650-AE16446862F2}">
      <dsp:nvSpPr>
        <dsp:cNvPr id="0" name=""/>
        <dsp:cNvSpPr/>
      </dsp:nvSpPr>
      <dsp:spPr>
        <a:xfrm>
          <a:off x="842654" y="181303"/>
          <a:ext cx="2540442" cy="2540442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rgbClr val="7030A0"/>
              </a:solidFill>
              <a:latin typeface="+mn-ea"/>
              <a:ea typeface="+mn-ea"/>
            </a:rPr>
            <a:t>单元测验 </a:t>
          </a:r>
          <a:r>
            <a:rPr lang="en-US" altLang="zh-CN" sz="1600" b="1" kern="1200" dirty="0">
              <a:solidFill>
                <a:srgbClr val="7030A0"/>
              </a:solidFill>
              <a:latin typeface="+mn-ea"/>
              <a:ea typeface="+mn-ea"/>
            </a:rPr>
            <a:t>15%</a:t>
          </a:r>
          <a:endParaRPr lang="zh-CN" altLang="en-US" sz="1600" b="1" kern="1200" dirty="0">
            <a:solidFill>
              <a:srgbClr val="7030A0"/>
            </a:solidFill>
            <a:latin typeface="+mn-ea"/>
            <a:ea typeface="+mn-ea"/>
          </a:endParaRPr>
        </a:p>
      </dsp:txBody>
      <dsp:txXfrm>
        <a:off x="2191205" y="707840"/>
        <a:ext cx="937544" cy="695597"/>
      </dsp:txXfrm>
    </dsp:sp>
    <dsp:sp modelId="{71C4A0B4-4C2C-4DB0-A5C3-5B0901E63DBB}">
      <dsp:nvSpPr>
        <dsp:cNvPr id="0" name=""/>
        <dsp:cNvSpPr/>
      </dsp:nvSpPr>
      <dsp:spPr>
        <a:xfrm>
          <a:off x="842654" y="266590"/>
          <a:ext cx="2540442" cy="2540442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4322084"/>
            <a:satOff val="33333"/>
            <a:lumOff val="-136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rgbClr val="7030A0"/>
              </a:solidFill>
              <a:latin typeface="+mn-ea"/>
              <a:ea typeface="+mn-ea"/>
            </a:rPr>
            <a:t>线上作业 </a:t>
          </a:r>
          <a:r>
            <a:rPr lang="en-US" altLang="zh-CN" sz="1600" b="1" kern="1200" dirty="0">
              <a:solidFill>
                <a:srgbClr val="7030A0"/>
              </a:solidFill>
              <a:latin typeface="+mn-ea"/>
              <a:ea typeface="+mn-ea"/>
            </a:rPr>
            <a:t>5%</a:t>
          </a:r>
          <a:endParaRPr lang="zh-CN" altLang="en-US" sz="1600" b="1" kern="1200" dirty="0">
            <a:solidFill>
              <a:srgbClr val="7030A0"/>
            </a:solidFill>
            <a:latin typeface="+mn-ea"/>
            <a:ea typeface="+mn-ea"/>
          </a:endParaRPr>
        </a:p>
      </dsp:txBody>
      <dsp:txXfrm>
        <a:off x="2191205" y="1584898"/>
        <a:ext cx="937544" cy="695597"/>
      </dsp:txXfrm>
    </dsp:sp>
    <dsp:sp modelId="{0FB19F51-A542-4F1A-9DE9-3F6B279E0D20}">
      <dsp:nvSpPr>
        <dsp:cNvPr id="0" name=""/>
        <dsp:cNvSpPr/>
      </dsp:nvSpPr>
      <dsp:spPr>
        <a:xfrm>
          <a:off x="757367" y="266590"/>
          <a:ext cx="2540442" cy="2540442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8644167"/>
            <a:satOff val="66667"/>
            <a:lumOff val="-273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rgbClr val="7030A0"/>
              </a:solidFill>
              <a:latin typeface="+mn-ea"/>
              <a:ea typeface="+mn-ea"/>
            </a:rPr>
            <a:t>线上讨论</a:t>
          </a:r>
          <a:r>
            <a:rPr lang="en-US" altLang="zh-CN" sz="1600" b="1" kern="1200" dirty="0">
              <a:solidFill>
                <a:srgbClr val="7030A0"/>
              </a:solidFill>
              <a:latin typeface="+mn-ea"/>
              <a:ea typeface="+mn-ea"/>
            </a:rPr>
            <a:t>5%</a:t>
          </a:r>
          <a:endParaRPr lang="zh-CN" altLang="en-US" sz="1600" b="1" kern="1200" dirty="0">
            <a:solidFill>
              <a:srgbClr val="7030A0"/>
            </a:solidFill>
            <a:latin typeface="+mn-ea"/>
            <a:ea typeface="+mn-ea"/>
          </a:endParaRPr>
        </a:p>
      </dsp:txBody>
      <dsp:txXfrm>
        <a:off x="1011714" y="1584898"/>
        <a:ext cx="937544" cy="695597"/>
      </dsp:txXfrm>
    </dsp:sp>
    <dsp:sp modelId="{2FF35C2D-99E2-4FA1-86A2-750328E6A681}">
      <dsp:nvSpPr>
        <dsp:cNvPr id="0" name=""/>
        <dsp:cNvSpPr/>
      </dsp:nvSpPr>
      <dsp:spPr>
        <a:xfrm>
          <a:off x="757367" y="181303"/>
          <a:ext cx="2540442" cy="2540442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12966251"/>
            <a:satOff val="100000"/>
            <a:lumOff val="-409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rgbClr val="7030A0"/>
              </a:solidFill>
              <a:latin typeface="+mn-ea"/>
              <a:ea typeface="+mn-ea"/>
            </a:rPr>
            <a:t>线下环节</a:t>
          </a:r>
          <a:r>
            <a:rPr lang="en-US" altLang="zh-CN" sz="1600" b="1" kern="1200" dirty="0">
              <a:solidFill>
                <a:srgbClr val="7030A0"/>
              </a:solidFill>
              <a:latin typeface="+mn-ea"/>
              <a:ea typeface="+mn-ea"/>
            </a:rPr>
            <a:t>75%</a:t>
          </a:r>
          <a:endParaRPr lang="zh-CN" altLang="en-US" sz="1600" b="1" kern="1200" dirty="0">
            <a:solidFill>
              <a:srgbClr val="7030A0"/>
            </a:solidFill>
            <a:latin typeface="+mn-ea"/>
            <a:ea typeface="+mn-ea"/>
          </a:endParaRPr>
        </a:p>
      </dsp:txBody>
      <dsp:txXfrm>
        <a:off x="1011714" y="707840"/>
        <a:ext cx="937544" cy="695597"/>
      </dsp:txXfrm>
    </dsp:sp>
    <dsp:sp modelId="{D3B616AD-44B7-455E-B4FB-331EFA8074FA}">
      <dsp:nvSpPr>
        <dsp:cNvPr id="0" name=""/>
        <dsp:cNvSpPr/>
      </dsp:nvSpPr>
      <dsp:spPr>
        <a:xfrm>
          <a:off x="685388" y="24038"/>
          <a:ext cx="2854973" cy="285497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495A0C-E046-486F-8C16-8A8A62667F83}">
      <dsp:nvSpPr>
        <dsp:cNvPr id="0" name=""/>
        <dsp:cNvSpPr/>
      </dsp:nvSpPr>
      <dsp:spPr>
        <a:xfrm>
          <a:off x="685388" y="109324"/>
          <a:ext cx="2854973" cy="285497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4322084"/>
            <a:satOff val="33333"/>
            <a:lumOff val="-1366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E74F13-E12D-4EA2-A2E0-A99DE1BA0ADD}">
      <dsp:nvSpPr>
        <dsp:cNvPr id="0" name=""/>
        <dsp:cNvSpPr/>
      </dsp:nvSpPr>
      <dsp:spPr>
        <a:xfrm>
          <a:off x="600102" y="109324"/>
          <a:ext cx="2854973" cy="285497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8644167"/>
            <a:satOff val="66667"/>
            <a:lumOff val="-2732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4D6C06-9971-466F-A582-34922E4478B4}">
      <dsp:nvSpPr>
        <dsp:cNvPr id="0" name=""/>
        <dsp:cNvSpPr/>
      </dsp:nvSpPr>
      <dsp:spPr>
        <a:xfrm>
          <a:off x="600102" y="24038"/>
          <a:ext cx="2854973" cy="285497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12966251"/>
            <a:satOff val="100000"/>
            <a:lumOff val="-4098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fld id="{8EFC3DDB-6F8F-4565-9FB8-095F93F62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7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67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78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0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88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4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58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98937121-B518-4F64-8D3D-CE18D5484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83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0D9AD058-AD48-4540-93FD-CA83E3CFF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9042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A2D290C2-F5D5-479D-82A6-586D251E2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0036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921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81000" y="1412875"/>
            <a:ext cx="4152900" cy="4987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4152900" cy="4987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83C7F63E-0BF9-4529-825C-D585DF595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9653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04801"/>
            <a:ext cx="8515672" cy="531912"/>
          </a:xfrm>
        </p:spPr>
        <p:txBody>
          <a:bodyPr/>
          <a:lstStyle>
            <a:lvl1pPr>
              <a:defRPr sz="36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124745"/>
            <a:ext cx="8458200" cy="5276056"/>
          </a:xfrm>
        </p:spPr>
        <p:txBody>
          <a:bodyPr/>
          <a:lstStyle>
            <a:lvl2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EBA1D180-AAAF-406D-8BCF-93A2493E5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980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E571E082-43F8-4F30-9C8C-45C7B9D41D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5079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0733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8455AB4B-0A82-47A1-A31D-37270F553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32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412875"/>
            <a:ext cx="41529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41529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C0C8ED97-7872-4435-902B-A6761692D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9750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2C242A8F-CEBD-4BF6-83D3-0668A973E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37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11567838-45C1-4081-AD4D-E50202B15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412875"/>
            <a:ext cx="84582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3132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2D5720DD-DDF5-40B7-A6B1-23246C701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2569"/>
            <a:ext cx="8382000" cy="8921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412875"/>
            <a:ext cx="84582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9424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3444D9FE-AB8E-4AE9-B8AA-3606285B8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AEFB6DA8-2DE4-4A18-AEFA-7445F9C37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358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6655594"/>
            <a:ext cx="9144000" cy="20240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8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82000" cy="67592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761"/>
            <a:ext cx="8458200" cy="51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4008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   桂小林 </a:t>
            </a:r>
            <a:fld id="{57E966BB-B92C-4DC3-A001-FDBEAC19CC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8151421" y="0"/>
            <a:ext cx="103105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1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西安交通大学</a:t>
            </a:r>
            <a:endParaRPr lang="zh-CN" altLang="en-US" sz="11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1" r:id="rId21"/>
  </p:sldLayoutIdLst>
  <p:transition spd="med">
    <p:diamond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n-ea"/>
          <a:ea typeface="+mn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Blip>
          <a:blip r:embed="rId2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Font typeface="Wingdings" pitchFamily="2" charset="2"/>
        <a:buChar char="Ø"/>
        <a:defRPr sz="2400" b="1">
          <a:solidFill>
            <a:srgbClr val="000099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3300"/>
          </a:solidFill>
          <a:latin typeface="+mn-lt"/>
          <a:ea typeface="+mj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course163.org/course/XJTU-1207110808" TargetMode="Externa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8%84%9A%E6%9C%AC/399?fromModule=lemma_inlink" TargetMode="External"/><Relationship Id="rId3" Type="http://schemas.openxmlformats.org/officeDocument/2006/relationships/hyperlink" Target="https://baike.baidu.com/item/%E8%81%8A%E5%A4%A9%E6%9C%BA%E5%99%A8%E4%BA%BA/1052902?fromModule=lemma_inlink" TargetMode="External"/><Relationship Id="rId7" Type="http://schemas.openxmlformats.org/officeDocument/2006/relationships/hyperlink" Target="https://baike.baidu.com/item/%E9%82%AE%E4%BB%B6/3110293?fromModule=lemma_inlink" TargetMode="External"/><Relationship Id="rId12" Type="http://schemas.openxmlformats.org/officeDocument/2006/relationships/hyperlink" Target="https://baike.baidu.com/item/%E8%AE%BA%E6%96%87/149478?fromModule=lemma_inlink" TargetMode="External"/><Relationship Id="rId2" Type="http://schemas.openxmlformats.org/officeDocument/2006/relationships/hyperlink" Target="https://baike.baidu.com/item/OpenAI/19758408?fromModule=lemma_inlin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ike.baidu.com/item/%E4%B8%8A%E4%B8%8B%E6%96%87/2884376?fromModule=lemma_inlink" TargetMode="External"/><Relationship Id="rId11" Type="http://schemas.openxmlformats.org/officeDocument/2006/relationships/hyperlink" Target="https://baike.baidu.com/item/%E4%BB%A3%E7%A0%81/86048?fromModule=lemma_inlink" TargetMode="External"/><Relationship Id="rId5" Type="http://schemas.openxmlformats.org/officeDocument/2006/relationships/hyperlink" Target="https://baike.baidu.com/item/%E8%87%AA%E7%84%B6%E8%AF%AD%E8%A8%80%E5%A4%84%E7%90%86/365730?fromModule=lemma_inlink" TargetMode="External"/><Relationship Id="rId10" Type="http://schemas.openxmlformats.org/officeDocument/2006/relationships/hyperlink" Target="https://baike.baidu.com/item/%E7%BF%BB%E8%AF%91/32864?fromModule=lemma_inlink" TargetMode="External"/><Relationship Id="rId4" Type="http://schemas.openxmlformats.org/officeDocument/2006/relationships/hyperlink" Target="https://baike.baidu.com/item/%E4%BA%BA%E5%B7%A5%E6%99%BA%E8%83%BD/9180?fromModule=lemma_inlink" TargetMode="External"/><Relationship Id="rId9" Type="http://schemas.openxmlformats.org/officeDocument/2006/relationships/hyperlink" Target="https://baike.baidu.com/item/%E6%96%87%E6%A1%88/92610?fromModule=lemma_inlin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7.tmp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image" Target="../media/image7.tmp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image" Target="../media/image4.gif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Grp="1" noChangeArrowheads="1"/>
          </p:cNvSpPr>
          <p:nvPr/>
        </p:nvSpPr>
        <p:spPr bwMode="auto">
          <a:xfrm>
            <a:off x="6443663" y="64008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zh-CN" alt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桂小林 </a:t>
            </a:r>
            <a:fld id="{2D636892-A4E1-42C6-ACCB-CF14868D03A9}" type="slidenum"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1</a:t>
            </a:fld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灯片编号占位符 3"/>
          <p:cNvSpPr txBox="1">
            <a:spLocks noGrp="1" noChangeArrowheads="1"/>
          </p:cNvSpPr>
          <p:nvPr/>
        </p:nvSpPr>
        <p:spPr bwMode="auto">
          <a:xfrm>
            <a:off x="6443663" y="64008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D090101-9F17-48A6-BCC7-5D17EE76AFCE}" type="slidenum"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1</a:t>
            </a:fld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111116" y="1933514"/>
            <a:ext cx="8856983" cy="1927534"/>
            <a:chOff x="0" y="0"/>
            <a:chExt cx="4904" cy="1045"/>
          </a:xfrm>
        </p:grpSpPr>
        <p:pic>
          <p:nvPicPr>
            <p:cNvPr id="2055" name="Rectangl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04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2" y="4"/>
              <a:ext cx="4897" cy="10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7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物联网技术导论</a:t>
              </a:r>
              <a:endParaRPr lang="en-US" altLang="zh-CN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algn="ctr">
                <a:defRPr/>
              </a:pPr>
              <a:r>
                <a:rPr lang="zh-CN" altLang="en-US" sz="4000" b="1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itchFamily="49" charset="-122"/>
                </a:rPr>
                <a:t>（第</a:t>
              </a:r>
              <a:r>
                <a:rPr lang="en-US" altLang="zh-CN" sz="4000" b="1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itchFamily="49" charset="-122"/>
                </a:rPr>
                <a:t>0</a:t>
              </a:r>
              <a:r>
                <a:rPr lang="zh-CN" altLang="en-US" sz="4000" b="1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itchFamily="49" charset="-122"/>
                </a:rPr>
                <a:t>章 课程导学）</a:t>
              </a:r>
              <a:endParaRPr lang="zh-CN" alt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endParaRPr>
            </a:p>
          </p:txBody>
        </p:sp>
      </p:grp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39750" y="1125538"/>
            <a:ext cx="7775575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2024-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课程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思政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版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spcBef>
                <a:spcPct val="5000"/>
              </a:spcBef>
              <a:defRPr/>
            </a:pPr>
            <a:endParaRPr lang="zh-CN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547813" y="4221163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3200" b="1" dirty="0" smtClean="0">
              <a:solidFill>
                <a:srgbClr val="008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3200" b="1" dirty="0" smtClean="0">
                <a:solidFill>
                  <a:srgbClr val="008000"/>
                </a:solidFill>
              </a:rPr>
              <a:t>桂小林</a:t>
            </a:r>
            <a:endParaRPr lang="zh-CN" altLang="en-US" sz="32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3200" b="1" dirty="0" smtClean="0"/>
              <a:t>西安交通大学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3200" b="1" dirty="0" smtClean="0"/>
              <a:t>计算机科学与技术学院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2D5720DD-DDF5-40B7-A6B1-23246C701E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742" y="548680"/>
            <a:ext cx="6873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/>
              <a:t>课程教学组织：线上线下混合</a:t>
            </a:r>
            <a:endParaRPr lang="zh-CN" altLang="en-US" sz="4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9" y="1453117"/>
            <a:ext cx="4922231" cy="519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95" y="1472590"/>
            <a:ext cx="3887966" cy="343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2D5720DD-DDF5-40B7-A6B1-23246C701E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</a:t>
            </a:r>
            <a:r>
              <a:rPr lang="zh-CN" altLang="en-US" dirty="0"/>
              <a:t>参考</a:t>
            </a:r>
            <a:r>
              <a:rPr lang="zh-CN" altLang="en-US" dirty="0" smtClean="0"/>
              <a:t>教材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680"/>
            <a:ext cx="5275262" cy="5275262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52" y="1242493"/>
            <a:ext cx="403244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EBA1D180-AAAF-406D-8BCF-93A2493E51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考核方式</a:t>
            </a:r>
          </a:p>
        </p:txBody>
      </p:sp>
      <p:graphicFrame>
        <p:nvGraphicFramePr>
          <p:cNvPr id="2" name="图示 1"/>
          <p:cNvGraphicFramePr/>
          <p:nvPr>
            <p:extLst/>
          </p:nvPr>
        </p:nvGraphicFramePr>
        <p:xfrm>
          <a:off x="-684584" y="2204864"/>
          <a:ext cx="417646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2803620" y="1196752"/>
            <a:ext cx="6120680" cy="558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课程的总分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=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单元测验分数*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15%+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单元作业*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5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%+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在线讨论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*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5%+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线下学习*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75%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；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）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单元测验分数（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黑体"/>
              </a:rPr>
              <a:t>15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％）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：每次测验题型为单选题、判断题，每题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分。每次测验需要在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20-30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分钟内完成，允许尝试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次，有效得分为最高分值。本课程一共有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7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次章节测验；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）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作业分数（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黑体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％）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：要求学生在观看教学视频和阅读延伸文献的基础上，经过调研和分析，撰写书面作业。具体要求参见每次作业说明。作业采取学生互评的方式评分，作业互评最少个数为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个。互评完成度的奖惩计分规则为，未参与互评的学生将获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</a:rPr>
              <a:t>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分。系统默认互评下的学生作业成绩，每个得分项去掉最低最高分取平均分，然后相加。本课程一共有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次作业；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）</a:t>
            </a:r>
            <a:r>
              <a: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ea typeface="黑体"/>
              </a:rPr>
              <a:t>在线讨论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黑体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％）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：要求学生参与课程学习过程中的讨论环节，对老师设置的讨论问题进行有效回复，总数量不少于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）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线下学习（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黑体"/>
              </a:rPr>
              <a:t>75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％）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：包扩线下讨论和期末考试两部分，其中线下讨论环节占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15%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，期末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考试（笔试）占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60%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845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1967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hlinkClick r:id="rId2"/>
              </a:rPr>
              <a:t>http://</a:t>
            </a:r>
            <a:r>
              <a:rPr lang="en-US" altLang="zh-CN" sz="2800" b="1" dirty="0" err="1" smtClean="0">
                <a:hlinkClick r:id="rId2"/>
              </a:rPr>
              <a:t>www.icourse163.org</a:t>
            </a:r>
            <a:r>
              <a:rPr lang="en-US" altLang="zh-CN" sz="2800" b="1" dirty="0" smtClean="0">
                <a:hlinkClick r:id="rId2"/>
              </a:rPr>
              <a:t>/course/</a:t>
            </a:r>
            <a:r>
              <a:rPr lang="en-US" altLang="zh-CN" sz="2800" b="1" dirty="0" err="1" smtClean="0">
                <a:hlinkClick r:id="rId2"/>
              </a:rPr>
              <a:t>XJTU</a:t>
            </a:r>
            <a:r>
              <a:rPr lang="en-US" altLang="zh-CN" sz="2800" b="1" dirty="0" smtClean="0">
                <a:hlinkClick r:id="rId2"/>
              </a:rPr>
              <a:t>-1207110808</a:t>
            </a:r>
            <a:r>
              <a:rPr lang="en-US" altLang="zh-CN" sz="2800" b="1" dirty="0" smtClean="0"/>
              <a:t> 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2206803" y="273422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课程资源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5" y="1916832"/>
            <a:ext cx="80200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76672"/>
            <a:ext cx="7793037" cy="719138"/>
          </a:xfr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在线学习方式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6" y="1576387"/>
            <a:ext cx="8735219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32656"/>
            <a:ext cx="7793037" cy="719138"/>
          </a:xfr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在线学习方式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471612"/>
            <a:ext cx="89630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76672"/>
            <a:ext cx="7793037" cy="719138"/>
          </a:xfr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在线学习方式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738312"/>
            <a:ext cx="85534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106" y="260648"/>
            <a:ext cx="7793037" cy="719138"/>
          </a:xfr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在线学习方式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96752"/>
            <a:ext cx="832485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9" y="577850"/>
            <a:ext cx="8477572" cy="719138"/>
          </a:xfr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在线学习方式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43062"/>
            <a:ext cx="8867775" cy="52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7651" y="577850"/>
            <a:ext cx="8553450" cy="719138"/>
          </a:xfr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在线学习方式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57350"/>
            <a:ext cx="8705850" cy="50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2D5720DD-DDF5-40B7-A6B1-23246C701E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最近大家讨论最多的</a:t>
            </a:r>
            <a:r>
              <a:rPr lang="en-US" altLang="zh-CN" dirty="0" smtClean="0"/>
              <a:t>IT</a:t>
            </a:r>
            <a:r>
              <a:rPr lang="zh-CN" altLang="en-US" dirty="0" smtClean="0"/>
              <a:t>技术是什么？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ChatGPT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en-US" altLang="zh-CN" dirty="0" err="1" smtClean="0"/>
              <a:t>OpenAI</a:t>
            </a:r>
            <a:endParaRPr lang="en-US" altLang="zh-CN" dirty="0" smtClean="0"/>
          </a:p>
          <a:p>
            <a:r>
              <a:rPr lang="zh-CN" altLang="en-US" dirty="0" smtClean="0"/>
              <a:t>百度百科</a:t>
            </a:r>
            <a:endParaRPr lang="en-US" altLang="zh-CN" dirty="0" smtClean="0"/>
          </a:p>
          <a:p>
            <a:r>
              <a:rPr lang="en-US" altLang="zh-CN" dirty="0" smtClean="0"/>
              <a:t>AI</a:t>
            </a:r>
            <a:r>
              <a:rPr lang="zh-CN" altLang="en-US" dirty="0" smtClean="0"/>
              <a:t>离不开什么？</a:t>
            </a:r>
            <a:endParaRPr lang="en-US" altLang="zh-CN" dirty="0" smtClean="0"/>
          </a:p>
          <a:p>
            <a:r>
              <a:rPr lang="zh-CN" altLang="en-US" dirty="0" smtClean="0"/>
              <a:t>数据的感知和获取</a:t>
            </a:r>
            <a:endParaRPr lang="en-US" altLang="zh-CN" dirty="0" smtClean="0"/>
          </a:p>
          <a:p>
            <a:r>
              <a:rPr lang="zh-CN" altLang="en-US" dirty="0" smtClean="0"/>
              <a:t>数据的存储和分析</a:t>
            </a:r>
            <a:endParaRPr lang="en-US" altLang="zh-CN" dirty="0" smtClean="0"/>
          </a:p>
          <a:p>
            <a:r>
              <a:rPr lang="zh-CN" altLang="en-US" smtClean="0"/>
              <a:t>物联网在其中的作用？</a:t>
            </a:r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4355976" y="1321295"/>
            <a:ext cx="4572000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dirty="0" err="1"/>
              <a:t>ChatGPT</a:t>
            </a:r>
            <a:r>
              <a:rPr lang="zh-CN" altLang="en-US" dirty="0"/>
              <a:t>（全名：</a:t>
            </a:r>
            <a:r>
              <a:rPr lang="en-US" altLang="zh-CN" dirty="0"/>
              <a:t>Chat Generative Pre-trained Transformer</a:t>
            </a:r>
            <a:r>
              <a:rPr lang="zh-CN" altLang="en-US" dirty="0" smtClean="0"/>
              <a:t>），</a:t>
            </a:r>
            <a:r>
              <a:rPr lang="en-US" altLang="zh-CN" dirty="0" err="1" smtClean="0">
                <a:hlinkClick r:id="rId2"/>
              </a:rPr>
              <a:t>OpenAI</a:t>
            </a:r>
            <a:r>
              <a:rPr lang="zh-CN" altLang="en-US" baseline="30000" dirty="0"/>
              <a:t> </a:t>
            </a:r>
            <a:r>
              <a:rPr lang="zh-CN" altLang="en-US" baseline="30000" dirty="0" smtClean="0"/>
              <a:t>公司</a:t>
            </a:r>
            <a:r>
              <a:rPr lang="zh-CN" altLang="en-US" dirty="0" smtClean="0"/>
              <a:t>研发</a:t>
            </a:r>
            <a:r>
              <a:rPr lang="zh-CN" altLang="en-US" dirty="0"/>
              <a:t>的</a:t>
            </a:r>
            <a:r>
              <a:rPr lang="zh-CN" altLang="en-US" dirty="0">
                <a:hlinkClick r:id="rId3"/>
              </a:rPr>
              <a:t>聊天机器人</a:t>
            </a:r>
            <a:r>
              <a:rPr lang="zh-CN" altLang="en-US" dirty="0" smtClean="0"/>
              <a:t>程序</a:t>
            </a:r>
            <a:r>
              <a:rPr lang="zh-CN" altLang="en-US" dirty="0"/>
              <a:t>  ，于</a:t>
            </a:r>
            <a:r>
              <a:rPr lang="en-US" altLang="zh-CN" dirty="0"/>
              <a:t>2022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30</a:t>
            </a:r>
            <a:r>
              <a:rPr lang="zh-CN" altLang="en-US" dirty="0"/>
              <a:t>日发布</a:t>
            </a:r>
            <a:r>
              <a:rPr lang="zh-CN" altLang="en-US" baseline="30000" dirty="0"/>
              <a:t> </a:t>
            </a:r>
            <a:r>
              <a:rPr lang="zh-CN" altLang="en-US" dirty="0" smtClean="0"/>
              <a:t>。</a:t>
            </a:r>
            <a:r>
              <a:rPr lang="en-US" altLang="zh-CN" dirty="0" err="1"/>
              <a:t>ChatGPT</a:t>
            </a:r>
            <a:r>
              <a:rPr lang="zh-CN" altLang="en-US" dirty="0"/>
              <a:t>是</a:t>
            </a:r>
            <a:r>
              <a:rPr lang="zh-CN" altLang="en-US" dirty="0">
                <a:hlinkClick r:id="rId4"/>
              </a:rPr>
              <a:t>人工智能</a:t>
            </a:r>
            <a:r>
              <a:rPr lang="zh-CN" altLang="en-US" dirty="0"/>
              <a:t>技术驱动的</a:t>
            </a:r>
            <a:r>
              <a:rPr lang="zh-CN" altLang="en-US" dirty="0">
                <a:hlinkClick r:id="rId5"/>
              </a:rPr>
              <a:t>自然语言处理</a:t>
            </a:r>
            <a:r>
              <a:rPr lang="zh-CN" altLang="en-US" dirty="0"/>
              <a:t>工具，它能够通过学习和理解人类的语言来进行对话，还能根据聊天的</a:t>
            </a:r>
            <a:r>
              <a:rPr lang="zh-CN" altLang="en-US" dirty="0">
                <a:hlinkClick r:id="rId6"/>
              </a:rPr>
              <a:t>上下文</a:t>
            </a:r>
            <a:r>
              <a:rPr lang="zh-CN" altLang="en-US" dirty="0"/>
              <a:t>进行互动，真正像人类一样来聊天交流，甚至能完成撰写</a:t>
            </a:r>
            <a:r>
              <a:rPr lang="zh-CN" altLang="en-US" dirty="0">
                <a:hlinkClick r:id="rId7"/>
              </a:rPr>
              <a:t>邮件</a:t>
            </a:r>
            <a:r>
              <a:rPr lang="zh-CN" altLang="en-US" dirty="0"/>
              <a:t>、视频</a:t>
            </a:r>
            <a:r>
              <a:rPr lang="zh-CN" altLang="en-US" dirty="0">
                <a:hlinkClick r:id="rId8"/>
              </a:rPr>
              <a:t>脚本</a:t>
            </a:r>
            <a:r>
              <a:rPr lang="zh-CN" altLang="en-US" dirty="0"/>
              <a:t>、</a:t>
            </a:r>
            <a:r>
              <a:rPr lang="zh-CN" altLang="en-US" dirty="0">
                <a:hlinkClick r:id="rId9"/>
              </a:rPr>
              <a:t>文案</a:t>
            </a:r>
            <a:r>
              <a:rPr lang="zh-CN" altLang="en-US" dirty="0"/>
              <a:t>、</a:t>
            </a:r>
            <a:r>
              <a:rPr lang="zh-CN" altLang="en-US" dirty="0">
                <a:hlinkClick r:id="rId10"/>
              </a:rPr>
              <a:t>翻译</a:t>
            </a:r>
            <a:r>
              <a:rPr lang="zh-CN" altLang="en-US" dirty="0"/>
              <a:t>、</a:t>
            </a:r>
            <a:r>
              <a:rPr lang="zh-CN" altLang="en-US" dirty="0">
                <a:hlinkClick r:id="rId11"/>
              </a:rPr>
              <a:t>代码</a:t>
            </a:r>
            <a:r>
              <a:rPr lang="zh-CN" altLang="en-US" dirty="0"/>
              <a:t>，写</a:t>
            </a:r>
            <a:r>
              <a:rPr lang="zh-CN" altLang="en-US" dirty="0" smtClean="0">
                <a:hlinkClick r:id="rId12"/>
              </a:rPr>
              <a:t>论文</a:t>
            </a:r>
            <a:r>
              <a:rPr lang="zh-CN" altLang="en-US" dirty="0" smtClean="0"/>
              <a:t>等</a:t>
            </a:r>
            <a:r>
              <a:rPr lang="zh-CN" altLang="en-US" dirty="0"/>
              <a:t>任务。</a:t>
            </a:r>
          </a:p>
        </p:txBody>
      </p:sp>
    </p:spTree>
    <p:extLst>
      <p:ext uri="{BB962C8B-B14F-4D97-AF65-F5344CB8AC3E}">
        <p14:creationId xmlns:p14="http://schemas.microsoft.com/office/powerpoint/2010/main" val="34683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课程</a:t>
            </a:r>
            <a:r>
              <a:rPr lang="zh-CN" altLang="en-US" b="1" dirty="0"/>
              <a:t>的</a:t>
            </a:r>
            <a:r>
              <a:rPr lang="en-US" altLang="zh-CN" b="1" dirty="0"/>
              <a:t>MOOC</a:t>
            </a:r>
            <a:r>
              <a:rPr lang="zh-CN" altLang="en-US" b="1" dirty="0"/>
              <a:t>内容</a:t>
            </a:r>
            <a:r>
              <a:rPr lang="zh-CN" altLang="en-US" b="1" dirty="0" smtClean="0"/>
              <a:t>组织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06182" y="6184061"/>
            <a:ext cx="1056442" cy="452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前沿探索</a:t>
            </a:r>
          </a:p>
        </p:txBody>
      </p:sp>
      <p:sp>
        <p:nvSpPr>
          <p:cNvPr id="5" name="矩形 4"/>
          <p:cNvSpPr/>
          <p:nvPr/>
        </p:nvSpPr>
        <p:spPr>
          <a:xfrm>
            <a:off x="1606182" y="1682142"/>
            <a:ext cx="1056442" cy="452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</a:p>
        </p:txBody>
      </p:sp>
      <p:sp>
        <p:nvSpPr>
          <p:cNvPr id="6" name="矩形 5"/>
          <p:cNvSpPr/>
          <p:nvPr/>
        </p:nvSpPr>
        <p:spPr>
          <a:xfrm>
            <a:off x="1606182" y="4119606"/>
            <a:ext cx="1056442" cy="452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关键技术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122508"/>
            <a:ext cx="1056442" cy="452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课程结构</a:t>
            </a:r>
          </a:p>
        </p:txBody>
      </p:sp>
      <p:sp>
        <p:nvSpPr>
          <p:cNvPr id="8" name="矩形 7"/>
          <p:cNvSpPr/>
          <p:nvPr/>
        </p:nvSpPr>
        <p:spPr>
          <a:xfrm>
            <a:off x="3408962" y="1315086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第一章：物联网的起源和发展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08962" y="2010654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第二章：物联网的概念和特征</a:t>
            </a:r>
          </a:p>
        </p:txBody>
      </p:sp>
      <p:sp>
        <p:nvSpPr>
          <p:cNvPr id="10" name="矩形 9"/>
          <p:cNvSpPr/>
          <p:nvPr/>
        </p:nvSpPr>
        <p:spPr>
          <a:xfrm>
            <a:off x="3408962" y="2706222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第三章：物联网传感与检测技术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08962" y="3401790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第四章：物联网标识与定位技术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08962" y="4097358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第五章</a:t>
            </a:r>
            <a:r>
              <a:rPr lang="zh-CN" altLang="en-US" sz="16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：物</a:t>
            </a:r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联网通信技术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8962" y="4792926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第六章</a:t>
            </a:r>
            <a:r>
              <a:rPr lang="zh-CN" altLang="en-US" sz="16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：物</a:t>
            </a:r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联网数据处理技术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08962" y="5488494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第七章</a:t>
            </a:r>
            <a:r>
              <a:rPr lang="zh-CN" altLang="en-US" sz="16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：物</a:t>
            </a:r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联网信息安全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08962" y="6184062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第八章</a:t>
            </a:r>
            <a:r>
              <a:rPr lang="zh-CN" altLang="en-US" sz="16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：物</a:t>
            </a:r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联网前沿技术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" name="直接连接符 15"/>
          <p:cNvCxnSpPr>
            <a:stCxn id="7" idx="3"/>
            <a:endCxn id="6" idx="1"/>
          </p:cNvCxnSpPr>
          <p:nvPr/>
        </p:nvCxnSpPr>
        <p:spPr>
          <a:xfrm flipV="1">
            <a:off x="1056442" y="4345987"/>
            <a:ext cx="549740" cy="2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319279" y="1898471"/>
            <a:ext cx="12033" cy="45119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319465" y="1898471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19279" y="6410441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110212" y="1512349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110212" y="2231746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110212" y="1512349"/>
            <a:ext cx="3444" cy="7193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662624" y="1908522"/>
            <a:ext cx="4475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10212" y="2920793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110212" y="3614129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662624" y="4320769"/>
            <a:ext cx="755163" cy="3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110212" y="4990753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110212" y="5704186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110212" y="2904984"/>
            <a:ext cx="3444" cy="2819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2647798" y="6387224"/>
            <a:ext cx="755163" cy="3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6639631" y="2920793"/>
            <a:ext cx="298750" cy="703384"/>
            <a:chOff x="6639631" y="2478681"/>
            <a:chExt cx="298750" cy="70338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639631" y="2478681"/>
              <a:ext cx="2987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639631" y="3182065"/>
              <a:ext cx="2987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6925812" y="2481754"/>
              <a:ext cx="3746" cy="7003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直接连接符 34"/>
          <p:cNvCxnSpPr/>
          <p:nvPr/>
        </p:nvCxnSpPr>
        <p:spPr>
          <a:xfrm>
            <a:off x="6636187" y="5007583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636187" y="5710967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934358" y="5010656"/>
            <a:ext cx="302" cy="13997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938381" y="3241216"/>
            <a:ext cx="5830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636187" y="4304199"/>
            <a:ext cx="932055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921289" y="5712732"/>
            <a:ext cx="5830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645632" y="1553070"/>
            <a:ext cx="298750" cy="703384"/>
            <a:chOff x="6639631" y="2478681"/>
            <a:chExt cx="298750" cy="703384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6639631" y="2478681"/>
              <a:ext cx="2987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639631" y="3182065"/>
              <a:ext cx="2987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6925812" y="2481754"/>
              <a:ext cx="3746" cy="7003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直接连接符 44"/>
          <p:cNvCxnSpPr/>
          <p:nvPr/>
        </p:nvCxnSpPr>
        <p:spPr>
          <a:xfrm>
            <a:off x="6929558" y="1872047"/>
            <a:ext cx="5830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538300" y="1521293"/>
            <a:ext cx="1345633" cy="7015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认知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546846" y="2857840"/>
            <a:ext cx="1345633" cy="7015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感知层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559695" y="3973596"/>
            <a:ext cx="1345633" cy="7015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传输层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568241" y="5394317"/>
            <a:ext cx="1345633" cy="7015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6645632" y="6410441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660232" y="6447355"/>
            <a:ext cx="2483768" cy="457200"/>
          </a:xfrm>
        </p:spPr>
        <p:txBody>
          <a:bodyPr/>
          <a:lstStyle/>
          <a:p>
            <a:pPr algn="r">
              <a:defRPr/>
            </a:pPr>
            <a:r>
              <a:rPr lang="zh-CN" altLang="en-US" dirty="0" smtClean="0"/>
              <a:t>桂小林 </a:t>
            </a:r>
            <a:fld id="{2EDAC811-DB1B-4B56-B734-26E7A027D5C4}" type="slidenum">
              <a:rPr lang="en-US" altLang="zh-CN" smtClean="0"/>
              <a:pPr algn="r"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99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课程的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215520" y="4725144"/>
            <a:ext cx="8712968" cy="17184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第一章主要介绍物联网的</a:t>
            </a:r>
            <a:r>
              <a:rPr lang="zh-CN" altLang="en-US" sz="28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起源和发展</a:t>
            </a: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，涉及知识点包括：物联网的起源、物联网的发展历程、物联网与其他技术的关系等，目的是</a:t>
            </a:r>
            <a:r>
              <a:rPr lang="zh-CN" altLang="en-US" sz="28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建立物联网整体概念</a:t>
            </a: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，为进一步学习奠定基础。</a:t>
            </a:r>
            <a:endParaRPr lang="zh-CN" altLang="en-US" sz="2800" dirty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73074"/>
              </p:ext>
            </p:extLst>
          </p:nvPr>
        </p:nvGraphicFramePr>
        <p:xfrm>
          <a:off x="136004" y="1124744"/>
          <a:ext cx="8872000" cy="3332480"/>
        </p:xfrm>
        <a:graphic>
          <a:graphicData uri="http://schemas.openxmlformats.org/drawingml/2006/table">
            <a:tbl>
              <a:tblPr/>
              <a:tblGrid>
                <a:gridCol w="1461761">
                  <a:extLst>
                    <a:ext uri="{9D8B030D-6E8A-4147-A177-3AD203B41FA5}">
                      <a16:colId xmlns:a16="http://schemas.microsoft.com/office/drawing/2014/main" val="2670703911"/>
                    </a:ext>
                  </a:extLst>
                </a:gridCol>
                <a:gridCol w="5682047">
                  <a:extLst>
                    <a:ext uri="{9D8B030D-6E8A-4147-A177-3AD203B41FA5}">
                      <a16:colId xmlns:a16="http://schemas.microsoft.com/office/drawing/2014/main" val="140786058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5214291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89554760"/>
                    </a:ext>
                  </a:extLst>
                </a:gridCol>
              </a:tblGrid>
              <a:tr h="383939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60270"/>
                  </a:ext>
                </a:extLst>
              </a:tr>
              <a:tr h="638715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8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8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8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</a:t>
                      </a:r>
                      <a:r>
                        <a:rPr lang="zh-CN" sz="28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联网的起源和发展</a:t>
                      </a:r>
                    </a:p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讲：物联网的起源（</a:t>
                      </a:r>
                      <a:r>
                        <a:rPr lang="zh-CN" sz="24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比尔盖茨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的梦想）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11’54”</a:t>
                      </a:r>
                      <a:endParaRPr lang="zh-CN" sz="24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540831"/>
                  </a:ext>
                </a:extLst>
              </a:tr>
              <a:tr h="518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讲：物联网的发展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6’46”</a:t>
                      </a:r>
                      <a:endParaRPr lang="zh-CN" sz="24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858752"/>
                  </a:ext>
                </a:extLst>
              </a:tr>
              <a:tr h="5566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讲：物联网与第四次工业革命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	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7’37”</a:t>
                      </a:r>
                      <a:endParaRPr lang="zh-CN" sz="24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43556"/>
                  </a:ext>
                </a:extLst>
              </a:tr>
              <a:tr h="5944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讲：物联网与中国制造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2025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8’02”</a:t>
                      </a:r>
                      <a:endParaRPr lang="zh-CN" sz="24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890677"/>
                  </a:ext>
                </a:extLst>
              </a:tr>
              <a:tr h="367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讲：物联网与大数据、人工智能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7’45”</a:t>
                      </a:r>
                      <a:endParaRPr lang="zh-CN" sz="24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6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4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476793" y="4588419"/>
            <a:ext cx="7847201" cy="17184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第二章主要介绍物联网的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概念和特征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，涉及知识点包括：物联网相关概念、层次架构、关键技术、代表性应用等，目的是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建立物联网的知识框架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，明确不同知识单元的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逻辑结构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55200"/>
              </p:ext>
            </p:extLst>
          </p:nvPr>
        </p:nvGraphicFramePr>
        <p:xfrm>
          <a:off x="152444" y="1000459"/>
          <a:ext cx="8495900" cy="2887880"/>
        </p:xfrm>
        <a:graphic>
          <a:graphicData uri="http://schemas.openxmlformats.org/drawingml/2006/table">
            <a:tbl>
              <a:tblPr/>
              <a:tblGrid>
                <a:gridCol w="2078008">
                  <a:extLst>
                    <a:ext uri="{9D8B030D-6E8A-4147-A177-3AD203B41FA5}">
                      <a16:colId xmlns:a16="http://schemas.microsoft.com/office/drawing/2014/main" val="1736107233"/>
                    </a:ext>
                  </a:extLst>
                </a:gridCol>
                <a:gridCol w="4573796">
                  <a:extLst>
                    <a:ext uri="{9D8B030D-6E8A-4147-A177-3AD203B41FA5}">
                      <a16:colId xmlns:a16="http://schemas.microsoft.com/office/drawing/2014/main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86977797"/>
                    </a:ext>
                  </a:extLst>
                </a:gridCol>
                <a:gridCol w="1681536">
                  <a:extLst>
                    <a:ext uri="{9D8B030D-6E8A-4147-A177-3AD203B41FA5}">
                      <a16:colId xmlns:a16="http://schemas.microsoft.com/office/drawing/2014/main" val="3195577757"/>
                    </a:ext>
                  </a:extLst>
                </a:gridCol>
              </a:tblGrid>
              <a:tr h="456480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88065"/>
                  </a:ext>
                </a:extLst>
              </a:tr>
              <a:tr h="486280"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4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</a:t>
                      </a:r>
                      <a:r>
                        <a:rPr lang="zh-CN" sz="2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联网的概念和特征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讲：物联网的概念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4’17”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05538"/>
                  </a:ext>
                </a:extLst>
              </a:tr>
              <a:tr h="486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讲：物联网的技术特征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15’09”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248293"/>
                  </a:ext>
                </a:extLst>
              </a:tr>
              <a:tr h="486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讲：物联网模型与架构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9’39”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773124"/>
                  </a:ext>
                </a:extLst>
              </a:tr>
              <a:tr h="486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讲：物联网的知识体系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15’0</a:t>
                      </a: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01966"/>
                  </a:ext>
                </a:extLst>
              </a:tr>
              <a:tr h="486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讲：物联网的典型应用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6’52”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586528"/>
                  </a:ext>
                </a:extLst>
              </a:tr>
            </a:tbl>
          </a:graphicData>
        </a:graphic>
      </p:graphicFrame>
      <p:sp>
        <p:nvSpPr>
          <p:cNvPr id="7" name="灯片编号占位符 1"/>
          <p:cNvSpPr txBox="1">
            <a:spLocks/>
          </p:cNvSpPr>
          <p:nvPr/>
        </p:nvSpPr>
        <p:spPr>
          <a:xfrm>
            <a:off x="6660232" y="6437307"/>
            <a:ext cx="2483768" cy="457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mtClean="0"/>
              <a:t>桂小林 </a:t>
            </a:r>
            <a:fld id="{2EDAC811-DB1B-4B56-B734-26E7A027D5C4}" type="slidenum">
              <a:rPr lang="en-US" altLang="zh-CN" smtClean="0"/>
              <a:pPr algn="r"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22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671816"/>
              </p:ext>
            </p:extLst>
          </p:nvPr>
        </p:nvGraphicFramePr>
        <p:xfrm>
          <a:off x="316675" y="1052736"/>
          <a:ext cx="8769367" cy="4536504"/>
        </p:xfrm>
        <a:graphic>
          <a:graphicData uri="http://schemas.openxmlformats.org/drawingml/2006/table">
            <a:tbl>
              <a:tblPr/>
              <a:tblGrid>
                <a:gridCol w="1249594">
                  <a:extLst>
                    <a:ext uri="{9D8B030D-6E8A-4147-A177-3AD203B41FA5}">
                      <a16:colId xmlns:a16="http://schemas.microsoft.com/office/drawing/2014/main" val="1736107233"/>
                    </a:ext>
                  </a:extLst>
                </a:gridCol>
                <a:gridCol w="5151310">
                  <a:extLst>
                    <a:ext uri="{9D8B030D-6E8A-4147-A177-3AD203B41FA5}">
                      <a16:colId xmlns:a16="http://schemas.microsoft.com/office/drawing/2014/main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86977797"/>
                    </a:ext>
                  </a:extLst>
                </a:gridCol>
                <a:gridCol w="2205903">
                  <a:extLst>
                    <a:ext uri="{9D8B030D-6E8A-4147-A177-3AD203B41FA5}">
                      <a16:colId xmlns:a16="http://schemas.microsoft.com/office/drawing/2014/main" val="3195577757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88065"/>
                  </a:ext>
                </a:extLst>
              </a:tr>
              <a:tr h="270691">
                <a:tc rowSpan="1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4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传感与</a:t>
                      </a:r>
                      <a:r>
                        <a:rPr lang="zh-CN" altLang="en-US" sz="32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检测</a:t>
                      </a:r>
                      <a:r>
                        <a:rPr lang="zh-CN" alt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技术</a:t>
                      </a:r>
                      <a:endParaRPr lang="zh-CN" sz="18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3.1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物联网的感知模型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9’32”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05538"/>
                  </a:ext>
                </a:extLst>
              </a:tr>
              <a:tr h="2714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3.2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传感器的基本特性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8’45”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248293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3.3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传感器分类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7’14”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773124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3.4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电阻式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传感器原理与应用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6’43”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01966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3.5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电容式传感器原理与应用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11’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586528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3.6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电感式传感器原理与应用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9’53”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871182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3.7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传感器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在智能手机中的应用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8’25”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497580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3.8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传感器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与无线传感网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11’29”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05258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3.9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无线感知网络的关键技术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8’34”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140293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3.10 cc2530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8’29”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514695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3.11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感知网络的路由协议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12’05”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1334"/>
                  </a:ext>
                </a:extLst>
              </a:tr>
              <a:tr h="817944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3.12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无线传感网络与应用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9’31”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412223"/>
                  </a:ext>
                </a:extLst>
              </a:tr>
            </a:tbl>
          </a:graphicData>
        </a:graphic>
      </p:graphicFrame>
      <p:sp>
        <p:nvSpPr>
          <p:cNvPr id="8" name="灯片编号占位符 1"/>
          <p:cNvSpPr txBox="1">
            <a:spLocks/>
          </p:cNvSpPr>
          <p:nvPr/>
        </p:nvSpPr>
        <p:spPr>
          <a:xfrm>
            <a:off x="6609982" y="6428184"/>
            <a:ext cx="2483768" cy="457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dirty="0" smtClean="0"/>
              <a:t>桂小林 </a:t>
            </a:r>
            <a:fld id="{2EDAC811-DB1B-4B56-B734-26E7A027D5C4}" type="slidenum">
              <a:rPr lang="en-US" altLang="zh-CN" smtClean="0"/>
              <a:pPr algn="r"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66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87657"/>
              </p:ext>
            </p:extLst>
          </p:nvPr>
        </p:nvGraphicFramePr>
        <p:xfrm>
          <a:off x="187320" y="770218"/>
          <a:ext cx="8769367" cy="4328160"/>
        </p:xfrm>
        <a:graphic>
          <a:graphicData uri="http://schemas.openxmlformats.org/drawingml/2006/table">
            <a:tbl>
              <a:tblPr/>
              <a:tblGrid>
                <a:gridCol w="1720384">
                  <a:extLst>
                    <a:ext uri="{9D8B030D-6E8A-4147-A177-3AD203B41FA5}">
                      <a16:colId xmlns:a16="http://schemas.microsoft.com/office/drawing/2014/main" val="1736107233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86977797"/>
                    </a:ext>
                  </a:extLst>
                </a:gridCol>
                <a:gridCol w="2205903">
                  <a:extLst>
                    <a:ext uri="{9D8B030D-6E8A-4147-A177-3AD203B41FA5}">
                      <a16:colId xmlns:a16="http://schemas.microsoft.com/office/drawing/2014/main" val="3195577757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88065"/>
                  </a:ext>
                </a:extLst>
              </a:tr>
              <a:tr h="270691">
                <a:tc rowSpan="1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4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标识与定位技术</a:t>
                      </a: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4.1 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联网的标识技术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9’57”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05538"/>
                  </a:ext>
                </a:extLst>
              </a:tr>
              <a:tr h="2714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4.2 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商品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条码</a:t>
                      </a:r>
                      <a:r>
                        <a:rPr lang="en-US" alt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UPC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8’53”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248293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4.3 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商品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条码</a:t>
                      </a:r>
                      <a:r>
                        <a:rPr lang="en-US" alt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alt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6’29”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773124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4.4 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二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维码</a:t>
                      </a:r>
                      <a:r>
                        <a:rPr lang="en-US" alt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QR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8’11”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01966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4.5  QR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码的编码原理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10’07”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586528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4.6 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条码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的典型应用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10’21”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871182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4.7  RFID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识别技术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10’46”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497580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4.8  RFID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的工作原理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13’37”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05258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4.9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RFID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防碰撞技术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8’35”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140293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4.10 RFID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的典型应用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9’57”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514695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4.11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卫星定位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8’53”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1334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4.12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蜂窝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定位技术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6’29”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412223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4.13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室内定位技术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10’21”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409274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187320" y="5229200"/>
            <a:ext cx="8854130" cy="15111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第四章主要介绍物联网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感知层</a:t>
            </a:r>
            <a:r>
              <a:rPr lang="zh-CN" altLang="en-US" sz="2400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关键技术之一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标识与定位技术</a:t>
            </a:r>
            <a:r>
              <a:rPr lang="zh-CN" altLang="en-US" sz="2400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，涉及知识点包括：一维码、二维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码、</a:t>
            </a:r>
            <a:r>
              <a:rPr lang="en-US" altLang="zh-CN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RFID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400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卫星室外定位无线室内定位等，目的是使学生掌握常见</a:t>
            </a:r>
            <a:r>
              <a:rPr lang="en-US" altLang="zh-CN" sz="2400" dirty="0" err="1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EAN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CN" sz="2400" dirty="0" err="1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UPC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CN" sz="2400" dirty="0" err="1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QR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码的组成结构、</a:t>
            </a:r>
            <a:r>
              <a:rPr lang="en-US" altLang="zh-CN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RFID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识别技术、各种定位技术与原理</a:t>
            </a:r>
            <a:r>
              <a:rPr lang="zh-CN" altLang="en-US" sz="2400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350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6992"/>
              </p:ext>
            </p:extLst>
          </p:nvPr>
        </p:nvGraphicFramePr>
        <p:xfrm>
          <a:off x="187320" y="770216"/>
          <a:ext cx="8854130" cy="3863815"/>
        </p:xfrm>
        <a:graphic>
          <a:graphicData uri="http://schemas.openxmlformats.org/drawingml/2006/table">
            <a:tbl>
              <a:tblPr/>
              <a:tblGrid>
                <a:gridCol w="1239546">
                  <a:extLst>
                    <a:ext uri="{9D8B030D-6E8A-4147-A177-3AD203B41FA5}">
                      <a16:colId xmlns:a16="http://schemas.microsoft.com/office/drawing/2014/main" val="1736107233"/>
                    </a:ext>
                  </a:extLst>
                </a:gridCol>
                <a:gridCol w="5809430">
                  <a:extLst>
                    <a:ext uri="{9D8B030D-6E8A-4147-A177-3AD203B41FA5}">
                      <a16:colId xmlns:a16="http://schemas.microsoft.com/office/drawing/2014/main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86977797"/>
                    </a:ext>
                  </a:extLst>
                </a:gridCol>
                <a:gridCol w="1642594">
                  <a:extLst>
                    <a:ext uri="{9D8B030D-6E8A-4147-A177-3AD203B41FA5}">
                      <a16:colId xmlns:a16="http://schemas.microsoft.com/office/drawing/2014/main" val="3195577757"/>
                    </a:ext>
                  </a:extLst>
                </a:gridCol>
              </a:tblGrid>
              <a:tr h="274284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88065"/>
                  </a:ext>
                </a:extLst>
              </a:tr>
              <a:tr h="292191">
                <a:tc rowSpan="10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8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28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8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物联网通信技术</a:t>
                      </a:r>
                      <a:endParaRPr lang="zh-CN" sz="28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5.1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联网通信技术体系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6’42”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0553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5.2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近距离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无线通信技术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WiFi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14’19”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248293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5.3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近距离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无线通信技术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蓝牙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7’53”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773124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5.4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近距离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无线通信技术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——ZigBee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11’26”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01966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5.5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移动通信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5’08”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586528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5.6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卫星通信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12’11”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871182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5.7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有线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网络技术：传输介质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12’16”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497580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5.8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局域网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以太网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12’59”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0525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5.9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计算机网络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网络体系结构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6’42”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140293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5.10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计算机网络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若干重要网络协议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14’19”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514695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281324" y="4965489"/>
            <a:ext cx="8674667" cy="134130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第五章主要介绍物联网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传输层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关键技术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物联网的技术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</a:t>
            </a:r>
            <a:r>
              <a:rPr lang="en-US" altLang="zh-CN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WIFI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CN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ZigBee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、蓝牙、</a:t>
            </a:r>
            <a:r>
              <a:rPr lang="en-US" altLang="zh-CN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NB-IoT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CN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UWB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等，目的是使学生掌握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物联网近距离无线通信技术的协议与原理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40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96777"/>
              </p:ext>
            </p:extLst>
          </p:nvPr>
        </p:nvGraphicFramePr>
        <p:xfrm>
          <a:off x="144939" y="776109"/>
          <a:ext cx="8854130" cy="4197666"/>
        </p:xfrm>
        <a:graphic>
          <a:graphicData uri="http://schemas.openxmlformats.org/drawingml/2006/table">
            <a:tbl>
              <a:tblPr/>
              <a:tblGrid>
                <a:gridCol w="829751">
                  <a:extLst>
                    <a:ext uri="{9D8B030D-6E8A-4147-A177-3AD203B41FA5}">
                      <a16:colId xmlns:a16="http://schemas.microsoft.com/office/drawing/2014/main" val="1736107233"/>
                    </a:ext>
                  </a:extLst>
                </a:gridCol>
                <a:gridCol w="6189598">
                  <a:extLst>
                    <a:ext uri="{9D8B030D-6E8A-4147-A177-3AD203B41FA5}">
                      <a16:colId xmlns:a16="http://schemas.microsoft.com/office/drawing/2014/main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86977797"/>
                    </a:ext>
                  </a:extLst>
                </a:gridCol>
                <a:gridCol w="1672221">
                  <a:extLst>
                    <a:ext uri="{9D8B030D-6E8A-4147-A177-3AD203B41FA5}">
                      <a16:colId xmlns:a16="http://schemas.microsoft.com/office/drawing/2014/main" val="3195577757"/>
                    </a:ext>
                  </a:extLst>
                </a:gridCol>
              </a:tblGrid>
              <a:tr h="274284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88065"/>
                  </a:ext>
                </a:extLst>
              </a:tr>
              <a:tr h="292191">
                <a:tc rowSpan="1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4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物联网数据处理技术</a:t>
                      </a: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6.1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联网数据处理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物联网数据概述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11’44”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0553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6.2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联网数据处理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物联网数据的存储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15’08”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248293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6.3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联网数据处理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物联网数据的存储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14’14”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773124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6.4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联网数据处理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物联网的虚拟化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9’07”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01966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6.5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联网数据分析与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挖掘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7’30”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586528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6.6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联网数据分析与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挖掘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9’44”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871182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6.7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物联网数据分析与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挖掘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10’03”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497580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6.8 render v2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物联网数据分析与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挖掘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11’17”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0525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6.9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联网的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数据检索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8’51”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140293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6.10.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物联网的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数据检索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9’54”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514695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6.11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大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数据分析结果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10’22”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351679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324402" y="5105862"/>
            <a:ext cx="8674667" cy="156349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第六章主要介绍物联网</a:t>
            </a:r>
            <a:r>
              <a:rPr lang="zh-CN" altLang="en-US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应用层</a:t>
            </a:r>
            <a:r>
              <a:rPr lang="zh-CN" altLang="en-US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关键技术</a:t>
            </a:r>
            <a:r>
              <a:rPr lang="zh-CN" altLang="en-US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数据处理技术</a:t>
            </a:r>
            <a:r>
              <a:rPr lang="zh-CN" altLang="en-US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，涉及知识点包括：并行计算、分布式计算、数据挖掘、数据检索等，目的是使学生掌握</a:t>
            </a:r>
            <a:r>
              <a:rPr lang="zh-CN" altLang="en-US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大数据基本概念，常见大数据处理技术与典型工具</a:t>
            </a:r>
            <a:r>
              <a:rPr lang="zh-CN" altLang="en-US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dirty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39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3123"/>
              </p:ext>
            </p:extLst>
          </p:nvPr>
        </p:nvGraphicFramePr>
        <p:xfrm>
          <a:off x="144939" y="844475"/>
          <a:ext cx="8854130" cy="3469004"/>
        </p:xfrm>
        <a:graphic>
          <a:graphicData uri="http://schemas.openxmlformats.org/drawingml/2006/table">
            <a:tbl>
              <a:tblPr/>
              <a:tblGrid>
                <a:gridCol w="1442701">
                  <a:extLst>
                    <a:ext uri="{9D8B030D-6E8A-4147-A177-3AD203B41FA5}">
                      <a16:colId xmlns:a16="http://schemas.microsoft.com/office/drawing/2014/main" val="1736107233"/>
                    </a:ext>
                  </a:extLst>
                </a:gridCol>
                <a:gridCol w="5000584">
                  <a:extLst>
                    <a:ext uri="{9D8B030D-6E8A-4147-A177-3AD203B41FA5}">
                      <a16:colId xmlns:a16="http://schemas.microsoft.com/office/drawing/2014/main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86977797"/>
                    </a:ext>
                  </a:extLst>
                </a:gridCol>
                <a:gridCol w="2248285">
                  <a:extLst>
                    <a:ext uri="{9D8B030D-6E8A-4147-A177-3AD203B41FA5}">
                      <a16:colId xmlns:a16="http://schemas.microsoft.com/office/drawing/2014/main" val="3195577757"/>
                    </a:ext>
                  </a:extLst>
                </a:gridCol>
              </a:tblGrid>
              <a:tr h="274284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88065"/>
                  </a:ext>
                </a:extLst>
              </a:tr>
              <a:tr h="292191">
                <a:tc rowSpan="9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32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32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sz="32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32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物联网信息安全</a:t>
                      </a:r>
                      <a:endParaRPr lang="zh-CN" sz="32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7.1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物联网威胁安全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9’35”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0553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7.2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物联网安全体系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8’26”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248293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7.3 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RFID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的安全与隐私保护（上）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7’23”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773124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7.4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RFID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的安全与隐私保护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下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6’36”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01966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7.5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感知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安全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10’26”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586528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7.6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物联网传输安全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9’16”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871182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7.7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传输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安全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7’47”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497580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7.8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应用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安全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7’17”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0525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7.9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隐私保护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6’54”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140293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268025" y="4869160"/>
            <a:ext cx="8674667" cy="156349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第七章主要介绍物联网</a:t>
            </a:r>
            <a:r>
              <a:rPr lang="zh-CN" altLang="en-US" sz="28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应用层</a:t>
            </a: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关键技术</a:t>
            </a:r>
            <a:r>
              <a:rPr lang="zh-CN" altLang="en-US" sz="28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信息安全技术</a:t>
            </a: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，涉及知识点包括：数据加密、访问控制、数字签名、隐私保护等，目的是使学生掌握常见</a:t>
            </a:r>
            <a:r>
              <a:rPr lang="zh-CN" altLang="en-US" sz="28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物联网的安全威胁和安全保护机制</a:t>
            </a: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800" dirty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灯片编号占位符 1"/>
          <p:cNvSpPr txBox="1">
            <a:spLocks/>
          </p:cNvSpPr>
          <p:nvPr/>
        </p:nvSpPr>
        <p:spPr>
          <a:xfrm>
            <a:off x="6660232" y="6427259"/>
            <a:ext cx="2483768" cy="457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mtClean="0"/>
              <a:t>桂小林 </a:t>
            </a:r>
            <a:fld id="{2EDAC811-DB1B-4B56-B734-26E7A027D5C4}" type="slidenum">
              <a:rPr lang="en-US" altLang="zh-CN" smtClean="0"/>
              <a:pPr algn="r">
                <a:defRPr/>
              </a:pPr>
              <a:t>27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968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smtClean="0"/>
              <a:t>THANKS</a:t>
            </a:r>
            <a:r>
              <a:rPr lang="zh-CN" altLang="en-US" smtClean="0"/>
              <a:t>！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桂小林</a:t>
            </a:r>
            <a:endParaRPr lang="en-US" altLang="zh-CN" dirty="0" smtClean="0"/>
          </a:p>
          <a:p>
            <a:r>
              <a:rPr lang="zh-CN" altLang="en-US" dirty="0" smtClean="0"/>
              <a:t>物联网原理</a:t>
            </a:r>
            <a:r>
              <a:rPr lang="en-US" altLang="zh-CN" dirty="0"/>
              <a:t>-</a:t>
            </a:r>
            <a:r>
              <a:rPr lang="zh-CN" altLang="en-US" dirty="0" smtClean="0"/>
              <a:t>课程思政版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98937121-B518-4F64-8D3D-CE18D548473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04801"/>
            <a:ext cx="8820472" cy="531912"/>
          </a:xfrm>
        </p:spPr>
        <p:txBody>
          <a:bodyPr/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思考：看到机器狗，你最先想到的是什么？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人工智能？</a:t>
            </a:r>
            <a:endParaRPr lang="en-US" altLang="zh-CN" dirty="0" smtClean="0"/>
          </a:p>
          <a:p>
            <a:r>
              <a:rPr lang="zh-CN" altLang="en-US" dirty="0"/>
              <a:t>物</a:t>
            </a:r>
            <a:r>
              <a:rPr lang="zh-CN" altLang="en-US" dirty="0" smtClean="0"/>
              <a:t>联网？</a:t>
            </a:r>
            <a:endParaRPr lang="en-US" altLang="zh-CN" dirty="0" smtClean="0"/>
          </a:p>
          <a:p>
            <a:r>
              <a:rPr lang="zh-CN" altLang="en-US" dirty="0"/>
              <a:t>大</a:t>
            </a:r>
            <a:r>
              <a:rPr lang="zh-CN" altLang="en-US" dirty="0" smtClean="0"/>
              <a:t>数据？</a:t>
            </a:r>
            <a:endParaRPr lang="en-US" altLang="zh-CN" dirty="0" smtClean="0"/>
          </a:p>
          <a:p>
            <a:r>
              <a:rPr lang="zh-CN" altLang="en-US" dirty="0" smtClean="0"/>
              <a:t>移动通讯？</a:t>
            </a:r>
            <a:endParaRPr lang="zh-CN" altLang="en-US" dirty="0"/>
          </a:p>
        </p:txBody>
      </p:sp>
      <p:pic>
        <p:nvPicPr>
          <p:cNvPr id="4" name="Picture 6" descr="https://gimg2.baidu.com/image_search/src=http%3A%2F%2Fimage.thepaper.cn%2Fwww%2Fimage%2F49%2F756%2F185.gif&amp;refer=http%3A%2F%2Fimage.thepaper.cn&amp;app=2002&amp;size=f9999,10000&amp;q=a80&amp;n=0&amp;g=0n&amp;fmt=jpeg?sec=1644895744&amp;t=3b68928f2384861913eebce5c2a162e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99794"/>
            <a:ext cx="40152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s://gimg2.baidu.com/image_search/src=http%3A%2F%2Fp7.itc.cn%2Fimages01%2F20200927%2F154e92edb3d245e58e63f148d3df803e.gif&amp;refer=http%3A%2F%2Fp7.itc.cn&amp;app=2002&amp;size=f9999,10000&amp;q=a80&amp;n=0&amp;g=0n&amp;fmt=jpeg?sec=1644895867&amp;t=9edfb9d4e700f4f7893db6f4bc36f9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5040560" cy="28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EBA1D180-AAAF-406D-8BCF-93A2493E51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2D5720DD-DDF5-40B7-A6B1-23246C701E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无人值守停车场包括哪些技术？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536" y="1196752"/>
            <a:ext cx="8458200" cy="4987925"/>
          </a:xfrm>
        </p:spPr>
        <p:txBody>
          <a:bodyPr/>
          <a:lstStyle/>
          <a:p>
            <a:r>
              <a:rPr lang="zh-CN" altLang="en-US" dirty="0" smtClean="0"/>
              <a:t>右边是什么？</a:t>
            </a:r>
            <a:endParaRPr lang="en-US" altLang="zh-CN" dirty="0" smtClean="0"/>
          </a:p>
          <a:p>
            <a:r>
              <a:rPr lang="zh-CN" altLang="en-US" dirty="0" smtClean="0"/>
              <a:t>自主缴费停车，需要：</a:t>
            </a:r>
            <a:endParaRPr lang="en-US" altLang="zh-CN" dirty="0" smtClean="0"/>
          </a:p>
          <a:p>
            <a:r>
              <a:rPr lang="zh-CN" altLang="en-US" dirty="0" smtClean="0"/>
              <a:t>车牌自动识别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图像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，记录车牌号</a:t>
            </a:r>
            <a:endParaRPr lang="en-US" altLang="zh-CN" dirty="0" smtClean="0"/>
          </a:p>
          <a:p>
            <a:r>
              <a:rPr lang="zh-CN" altLang="en-US" dirty="0" smtClean="0"/>
              <a:t>抬杆进场，开始计时</a:t>
            </a:r>
            <a:endParaRPr lang="en-US" altLang="zh-CN" dirty="0" smtClean="0"/>
          </a:p>
          <a:p>
            <a:r>
              <a:rPr lang="zh-CN" altLang="en-US" dirty="0" smtClean="0"/>
              <a:t>无线通讯</a:t>
            </a:r>
            <a:endParaRPr lang="en-US" altLang="zh-CN" dirty="0" smtClean="0"/>
          </a:p>
          <a:p>
            <a:r>
              <a:rPr lang="zh-CN" altLang="en-US" dirty="0" smtClean="0"/>
              <a:t>云存储</a:t>
            </a:r>
            <a:endParaRPr lang="en-US" altLang="zh-CN" dirty="0" smtClean="0"/>
          </a:p>
          <a:p>
            <a:r>
              <a:rPr lang="zh-CN" altLang="en-US" dirty="0"/>
              <a:t>二维</a:t>
            </a:r>
            <a:r>
              <a:rPr lang="zh-CN" altLang="en-US" dirty="0" smtClean="0"/>
              <a:t>码缴费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或刷卡缴费</a:t>
            </a:r>
            <a:endParaRPr lang="en-US" altLang="zh-CN" dirty="0" smtClean="0"/>
          </a:p>
          <a:p>
            <a:r>
              <a:rPr lang="zh-CN" altLang="en-US" dirty="0" smtClean="0"/>
              <a:t>自动抬杆离场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601982"/>
            <a:ext cx="4032448" cy="25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2D5720DD-DDF5-40B7-A6B1-23246C701E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827584" y="363220"/>
            <a:ext cx="7315200" cy="2001912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您在日常生活中使用最多的是</a:t>
            </a:r>
            <a:endParaRPr lang="zh-CN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541959" y="1935151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endParaRPr lang="en-US" altLang="zh-CN" sz="2800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741984" y="2489302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827584" y="1999444"/>
            <a:ext cx="514350" cy="514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A</a:t>
            </a:r>
            <a:endParaRPr kumimoji="0" lang="zh-CN" altLang="en-US" sz="1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827584" y="2489302"/>
            <a:ext cx="514350" cy="514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B</a:t>
            </a:r>
            <a:endParaRPr kumimoji="0" lang="zh-CN" altLang="en-US" sz="1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827584" y="2979159"/>
            <a:ext cx="514350" cy="514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C</a:t>
            </a:r>
            <a:endParaRPr kumimoji="0" lang="zh-CN" altLang="en-US" sz="1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827584" y="3469016"/>
            <a:ext cx="514350" cy="514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D</a:t>
            </a:r>
            <a:endParaRPr kumimoji="0" lang="zh-CN" altLang="en-US" sz="1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15" name="圆角矩形 14"/>
          <p:cNvSpPr/>
          <p:nvPr>
            <p:custDataLst>
              <p:tags r:id="rId9"/>
            </p:custDataLst>
          </p:nvPr>
        </p:nvSpPr>
        <p:spPr bwMode="auto">
          <a:xfrm>
            <a:off x="6172200" y="6215064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icrosoft Yahei"/>
                <a:ea typeface="Microsoft Yahei"/>
                <a:sym typeface="Microsoft Yahei"/>
              </a:rPr>
              <a:t>提交</a:t>
            </a:r>
          </a:p>
        </p:txBody>
      </p:sp>
      <p:sp>
        <p:nvSpPr>
          <p:cNvPr id="22" name="椭圆 21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827584" y="3958873"/>
            <a:ext cx="514350" cy="514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E</a:t>
            </a:r>
            <a:endParaRPr kumimoji="0" lang="zh-CN" altLang="en-US" sz="1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24" name="椭圆 23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827584" y="4448731"/>
            <a:ext cx="514350" cy="514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F</a:t>
            </a:r>
            <a:endParaRPr kumimoji="0" lang="zh-CN" altLang="en-US" sz="1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26" name="椭圆 25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827584" y="4938588"/>
            <a:ext cx="514350" cy="514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G</a:t>
            </a:r>
            <a:endParaRPr kumimoji="0" lang="zh-CN" altLang="en-US" sz="1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27" name="内容占位符 3"/>
          <p:cNvSpPr txBox="1">
            <a:spLocks/>
          </p:cNvSpPr>
          <p:nvPr/>
        </p:nvSpPr>
        <p:spPr>
          <a:xfrm>
            <a:off x="1541959" y="1935151"/>
            <a:ext cx="7647384" cy="38883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Blip>
                <a:blip r:embed="rId20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  <a:defRPr sz="2400" b="1">
                <a:solidFill>
                  <a:srgbClr val="000099"/>
                </a:solidFill>
                <a:latin typeface="+mn-lt"/>
                <a:ea typeface="楷体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3300"/>
                </a:solidFill>
                <a:latin typeface="+mn-lt"/>
                <a:ea typeface="+mj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lang="en-US" altLang="zh-CN" sz="2600" kern="0" dirty="0" smtClean="0"/>
              <a:t>A</a:t>
            </a:r>
            <a:r>
              <a:rPr lang="zh-CN" altLang="en-US" sz="2600" kern="0" dirty="0" smtClean="0"/>
              <a:t>、校园一卡通</a:t>
            </a:r>
            <a:r>
              <a:rPr lang="en-US" altLang="zh-CN" sz="2600" kern="0" dirty="0" smtClean="0"/>
              <a:t>【</a:t>
            </a:r>
            <a:r>
              <a:rPr lang="zh-CN" altLang="en-US" sz="2600" kern="0" dirty="0" smtClean="0"/>
              <a:t>就餐</a:t>
            </a:r>
            <a:r>
              <a:rPr lang="en-US" altLang="zh-CN" sz="2600" kern="0" dirty="0" smtClean="0"/>
              <a:t>/</a:t>
            </a:r>
            <a:r>
              <a:rPr lang="zh-CN" altLang="en-US" sz="2600" kern="0" dirty="0" smtClean="0"/>
              <a:t>考勤</a:t>
            </a:r>
            <a:r>
              <a:rPr lang="en-US" altLang="zh-CN" sz="2600" kern="0" dirty="0" smtClean="0"/>
              <a:t>】</a:t>
            </a:r>
          </a:p>
          <a:p>
            <a:r>
              <a:rPr lang="en-US" altLang="zh-CN" sz="2600" kern="0" dirty="0" smtClean="0"/>
              <a:t>B</a:t>
            </a:r>
            <a:r>
              <a:rPr lang="zh-CN" altLang="en-US" sz="2600" kern="0" dirty="0" smtClean="0"/>
              <a:t>、身份证</a:t>
            </a:r>
            <a:r>
              <a:rPr lang="en-US" altLang="zh-CN" sz="2600" kern="0" dirty="0" smtClean="0"/>
              <a:t>【</a:t>
            </a:r>
            <a:r>
              <a:rPr lang="zh-CN" altLang="en-US" sz="2600" kern="0" dirty="0" smtClean="0"/>
              <a:t>进站乘车</a:t>
            </a:r>
            <a:r>
              <a:rPr lang="en-US" altLang="zh-CN" sz="2600" kern="0" dirty="0" smtClean="0"/>
              <a:t>/</a:t>
            </a:r>
            <a:r>
              <a:rPr lang="zh-CN" altLang="en-US" sz="2600" kern="0" dirty="0" smtClean="0"/>
              <a:t>登记住宿</a:t>
            </a:r>
            <a:r>
              <a:rPr lang="en-US" altLang="zh-CN" sz="2600" kern="0" dirty="0" smtClean="0"/>
              <a:t>】</a:t>
            </a:r>
          </a:p>
          <a:p>
            <a:r>
              <a:rPr lang="en-US" altLang="zh-CN" sz="2600" kern="0" dirty="0" smtClean="0"/>
              <a:t>C</a:t>
            </a:r>
            <a:r>
              <a:rPr lang="zh-CN" altLang="en-US" sz="2600" kern="0" dirty="0" smtClean="0"/>
              <a:t>、二维码支付（扫码</a:t>
            </a:r>
            <a:r>
              <a:rPr lang="en-US" altLang="zh-CN" sz="2600" kern="0" dirty="0" smtClean="0"/>
              <a:t>/</a:t>
            </a:r>
            <a:r>
              <a:rPr lang="zh-CN" altLang="en-US" sz="2600" kern="0" dirty="0" smtClean="0"/>
              <a:t>出示二维码）</a:t>
            </a:r>
            <a:endParaRPr lang="en-US" altLang="zh-CN" sz="2600" kern="0" dirty="0" smtClean="0"/>
          </a:p>
          <a:p>
            <a:r>
              <a:rPr lang="en-US" altLang="zh-CN" sz="2600" kern="0" dirty="0" smtClean="0"/>
              <a:t>D</a:t>
            </a:r>
            <a:r>
              <a:rPr lang="zh-CN" altLang="en-US" sz="2600" kern="0" dirty="0" smtClean="0"/>
              <a:t>、一维码</a:t>
            </a:r>
            <a:r>
              <a:rPr lang="en-US" altLang="zh-CN" sz="2600" kern="0" dirty="0" smtClean="0"/>
              <a:t>【</a:t>
            </a:r>
            <a:r>
              <a:rPr lang="zh-CN" altLang="en-US" sz="2600" kern="0" dirty="0" smtClean="0"/>
              <a:t>超市物品扫描结账</a:t>
            </a:r>
            <a:r>
              <a:rPr lang="en-US" altLang="zh-CN" sz="2600" kern="0" dirty="0" smtClean="0"/>
              <a:t>】</a:t>
            </a:r>
          </a:p>
          <a:p>
            <a:r>
              <a:rPr lang="en-US" altLang="zh-CN" sz="2600" kern="0" dirty="0" smtClean="0"/>
              <a:t>E</a:t>
            </a:r>
            <a:r>
              <a:rPr lang="zh-CN" altLang="en-US" sz="2600" kern="0" dirty="0" smtClean="0"/>
              <a:t>、刷脸</a:t>
            </a:r>
            <a:r>
              <a:rPr lang="en-US" altLang="zh-CN" sz="2600" kern="0" dirty="0" smtClean="0"/>
              <a:t>【</a:t>
            </a:r>
            <a:r>
              <a:rPr lang="zh-CN" altLang="en-US" sz="2600" kern="0" dirty="0" smtClean="0"/>
              <a:t>进小区</a:t>
            </a:r>
            <a:r>
              <a:rPr lang="en-US" altLang="zh-CN" sz="2600" kern="0" dirty="0" smtClean="0"/>
              <a:t>/</a:t>
            </a:r>
            <a:r>
              <a:rPr lang="zh-CN" altLang="en-US" sz="2600" kern="0" dirty="0" smtClean="0"/>
              <a:t>进校</a:t>
            </a:r>
            <a:r>
              <a:rPr lang="en-US" altLang="zh-CN" sz="2600" kern="0" dirty="0" smtClean="0"/>
              <a:t>】</a:t>
            </a:r>
          </a:p>
          <a:p>
            <a:r>
              <a:rPr lang="en-US" altLang="zh-CN" sz="2600" kern="0" dirty="0" smtClean="0"/>
              <a:t>F</a:t>
            </a:r>
            <a:r>
              <a:rPr lang="zh-CN" altLang="en-US" sz="2600" kern="0" dirty="0" smtClean="0"/>
              <a:t>、指纹</a:t>
            </a:r>
            <a:r>
              <a:rPr lang="en-US" altLang="zh-CN" sz="2600" kern="0" dirty="0" smtClean="0"/>
              <a:t>【</a:t>
            </a:r>
            <a:r>
              <a:rPr lang="zh-CN" altLang="en-US" sz="2600" kern="0" dirty="0" smtClean="0"/>
              <a:t>开锁</a:t>
            </a:r>
            <a:r>
              <a:rPr lang="en-US" altLang="zh-CN" sz="2600" kern="0" dirty="0" smtClean="0"/>
              <a:t>/</a:t>
            </a:r>
            <a:r>
              <a:rPr lang="zh-CN" altLang="en-US" sz="2600" kern="0" dirty="0" smtClean="0"/>
              <a:t>解锁</a:t>
            </a:r>
            <a:r>
              <a:rPr lang="en-US" altLang="zh-CN" sz="2600" kern="0" dirty="0" smtClean="0"/>
              <a:t>】</a:t>
            </a:r>
          </a:p>
          <a:p>
            <a:r>
              <a:rPr lang="en-US" altLang="zh-CN" sz="2600" kern="0" dirty="0" smtClean="0"/>
              <a:t>G</a:t>
            </a:r>
            <a:r>
              <a:rPr lang="zh-CN" altLang="en-US" sz="2600" kern="0" dirty="0" smtClean="0"/>
              <a:t>、得好好想想吧</a:t>
            </a:r>
            <a:endParaRPr lang="zh-CN" altLang="en-US" sz="2600" kern="0" dirty="0"/>
          </a:p>
        </p:txBody>
      </p:sp>
      <p:grpSp>
        <p:nvGrpSpPr>
          <p:cNvPr id="20" name="组合 19"/>
          <p:cNvGrpSpPr/>
          <p:nvPr>
            <p:custDataLst>
              <p:tags r:id="rId13"/>
            </p:custDataLst>
          </p:nvPr>
        </p:nvGrpSpPr>
        <p:grpSpPr>
          <a:xfrm>
            <a:off x="0" y="0"/>
            <a:ext cx="9144000" cy="635000"/>
            <a:chOff x="0" y="0"/>
            <a:chExt cx="9144000" cy="635000"/>
          </a:xfrm>
        </p:grpSpPr>
        <p:sp>
          <p:nvSpPr>
            <p:cNvPr id="16" name="TitleBackground"/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7" name="ColorBlock"/>
            <p:cNvSpPr/>
            <p:nvPr>
              <p:custDataLst>
                <p:tags r:id="rId1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8" name="TypeText"/>
            <p:cNvSpPr txBox="1"/>
            <p:nvPr>
              <p:custDataLst>
                <p:tags r:id="rId1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 smtClean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投票</a:t>
              </a:r>
              <a:endParaRPr lang="zh-CN" altLang="en-US" sz="260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9" name="TipText"/>
            <p:cNvSpPr txBox="1"/>
            <p:nvPr>
              <p:custDataLst>
                <p:tags r:id="rId18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 smtClean="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最多可选</a:t>
              </a:r>
              <a:r>
                <a:rPr lang="en-US" altLang="zh-CN" sz="2000" smtClean="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1</a:t>
              </a:r>
              <a:r>
                <a:rPr lang="zh-CN" altLang="en-US" sz="2000" smtClean="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项</a:t>
              </a:r>
              <a:endParaRPr lang="zh-CN" altLang="en-US" sz="2000">
                <a:solidFill>
                  <a:srgbClr val="808080"/>
                </a:solidFill>
                <a:latin typeface="Microsoft Yahei"/>
                <a:ea typeface="Microsoft Yahei"/>
                <a:sym typeface="Microsoft Yahei"/>
              </a:endParaRPr>
            </a:p>
          </p:txBody>
        </p:sp>
      </p:grpSp>
      <p:pic>
        <p:nvPicPr>
          <p:cNvPr id="5" name="图片 4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 txBox="1">
            <a:spLocks noGrp="1" noChangeArrowheads="1"/>
          </p:cNvSpPr>
          <p:nvPr/>
        </p:nvSpPr>
        <p:spPr bwMode="auto">
          <a:xfrm>
            <a:off x="6443663" y="64008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zh-CN" alt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桂小林 </a:t>
            </a:r>
            <a:fld id="{CF8CBD82-9202-4AE1-8019-6B2432A81B7E}" type="slidenum"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6</a:t>
            </a:fld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课程大纲描述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21395"/>
            <a:ext cx="8458200" cy="4987925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400" dirty="0" smtClean="0"/>
              <a:t>本课程是“物联网工程专业”的第一门</a:t>
            </a:r>
            <a:r>
              <a:rPr lang="zh-CN" altLang="en-US" sz="2400" dirty="0" smtClean="0">
                <a:solidFill>
                  <a:srgbClr val="FF0000"/>
                </a:solidFill>
              </a:rPr>
              <a:t>专业主干课程</a:t>
            </a:r>
            <a:r>
              <a:rPr lang="zh-CN" altLang="en-US" sz="2400" dirty="0" smtClean="0"/>
              <a:t>。</a:t>
            </a:r>
          </a:p>
          <a:p>
            <a:pPr>
              <a:lnSpc>
                <a:spcPct val="100000"/>
              </a:lnSpc>
            </a:pPr>
            <a:r>
              <a:rPr lang="zh-CN" altLang="en-US" sz="2400" dirty="0" smtClean="0"/>
              <a:t>主要从</a:t>
            </a:r>
            <a:r>
              <a:rPr lang="zh-CN" altLang="en-US" sz="2400" dirty="0" smtClean="0">
                <a:solidFill>
                  <a:srgbClr val="FF0000"/>
                </a:solidFill>
              </a:rPr>
              <a:t>物联网的应用</a:t>
            </a:r>
            <a:r>
              <a:rPr lang="zh-CN" altLang="en-US" sz="2400" dirty="0" smtClean="0"/>
              <a:t>视角，介绍物联网的基本原理。</a:t>
            </a:r>
            <a:endParaRPr lang="en-US" altLang="zh-CN" sz="2400" dirty="0" smtClean="0"/>
          </a:p>
          <a:p>
            <a:pPr>
              <a:lnSpc>
                <a:spcPct val="100000"/>
              </a:lnSpc>
            </a:pPr>
            <a:r>
              <a:rPr lang="zh-CN" altLang="en-US" sz="2400" dirty="0" smtClean="0"/>
              <a:t>包括物联网的概念、体系结构、关键技术和典型应用。</a:t>
            </a:r>
            <a:endParaRPr lang="zh-CN" altLang="en-US" sz="2000" dirty="0" smtClean="0"/>
          </a:p>
          <a:p>
            <a:pPr>
              <a:lnSpc>
                <a:spcPct val="100000"/>
              </a:lnSpc>
            </a:pPr>
            <a:r>
              <a:rPr lang="zh-CN" altLang="en-US" sz="2400" dirty="0" smtClean="0"/>
              <a:t>具体内容包括：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C00000"/>
                </a:solidFill>
              </a:rPr>
              <a:t>物联网感知技术（含传感器原理、射频标识原理和空间定位原理）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C00000"/>
                </a:solidFill>
              </a:rPr>
              <a:t>物联网传输技术（含短距离无线术，移动通信技术和卫星通信技术）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C00000"/>
                </a:solidFill>
              </a:rPr>
              <a:t>物联网数据处理技术（含大数据存储、分析与利用技术）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7030A0"/>
                </a:solidFill>
              </a:rPr>
              <a:t>物联网安全技术（含信息安全、层次安全技术）</a:t>
            </a:r>
            <a:r>
              <a:rPr lang="en-US" altLang="zh-CN" sz="2000" dirty="0" smtClean="0">
                <a:solidFill>
                  <a:srgbClr val="7030A0"/>
                </a:solidFill>
              </a:rPr>
              <a:t>(</a:t>
            </a:r>
            <a:r>
              <a:rPr lang="zh-CN" altLang="en-US" sz="2000" dirty="0" smtClean="0">
                <a:solidFill>
                  <a:srgbClr val="7030A0"/>
                </a:solidFill>
              </a:rPr>
              <a:t>本课不讲</a:t>
            </a:r>
            <a:r>
              <a:rPr lang="en-US" altLang="zh-CN" sz="2000" dirty="0" smtClean="0">
                <a:solidFill>
                  <a:srgbClr val="7030A0"/>
                </a:solidFill>
              </a:rPr>
              <a:t>)</a:t>
            </a:r>
            <a:endParaRPr lang="zh-CN" altLang="en-US" sz="2000" dirty="0" smtClean="0">
              <a:solidFill>
                <a:srgbClr val="7030A0"/>
              </a:solidFill>
            </a:endParaRPr>
          </a:p>
          <a:p>
            <a:pPr lvl="1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C00000"/>
                </a:solidFill>
              </a:rPr>
              <a:t>物联网应用实例。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2D5720DD-DDF5-40B7-A6B1-23246C701E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914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你</a:t>
            </a:r>
            <a:r>
              <a:rPr lang="zh-CN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为什么选择</a:t>
            </a:r>
            <a:r>
              <a:rPr lang="zh-CN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物联网工程专业</a:t>
            </a:r>
            <a:r>
              <a:rPr lang="zh-CN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？</a:t>
            </a:r>
            <a:endParaRPr lang="en-US" altLang="zh-CN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/>
              <a:ea typeface="Microsoft Yahei"/>
              <a:sym typeface="Microsoft Yahei"/>
            </a:endParaRPr>
          </a:p>
          <a:p>
            <a:r>
              <a:rPr lang="en-US" altLang="zh-CN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【</a:t>
            </a:r>
            <a:r>
              <a:rPr lang="zh-CN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物联网代表</a:t>
            </a:r>
            <a:r>
              <a:rPr lang="zh-CN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新一代</a:t>
            </a:r>
            <a:r>
              <a:rPr lang="zh-CN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信息技术</a:t>
            </a:r>
            <a:r>
              <a:rPr lang="zh-CN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发展</a:t>
            </a:r>
            <a:r>
              <a:rPr lang="zh-CN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方向</a:t>
            </a:r>
            <a:r>
              <a:rPr lang="en-US" altLang="zh-CN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】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828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家长建议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828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自主选择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828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被动选择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828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不知道为什么选择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114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icrosoft Yahei"/>
                <a:ea typeface="Microsoft Yahei"/>
                <a:sym typeface="Microsoft Yahei"/>
              </a:rPr>
              <a:t>A</a:t>
            </a: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1114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icrosoft Yahei"/>
                <a:ea typeface="Microsoft Yahei"/>
                <a:sym typeface="Microsoft Yahei"/>
              </a:rPr>
              <a:t>B</a:t>
            </a: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1114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icrosoft Yahei"/>
                <a:ea typeface="Microsoft Yahei"/>
                <a:sym typeface="Microsoft Yahei"/>
              </a:rPr>
              <a:t>C</a:t>
            </a: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1114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icrosoft Yahei"/>
                <a:ea typeface="Microsoft Yahei"/>
                <a:sym typeface="Microsoft Yahei"/>
              </a:rPr>
              <a:t>D</a:t>
            </a: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12" name="圆角矩形 11"/>
          <p:cNvSpPr/>
          <p:nvPr>
            <p:custDataLst>
              <p:tags r:id="rId11"/>
            </p:custDataLst>
          </p:nvPr>
        </p:nvSpPr>
        <p:spPr bwMode="auto">
          <a:xfrm>
            <a:off x="6172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Microsoft Yahei"/>
                <a:ea typeface="Microsoft Yahei"/>
                <a:sym typeface="Microsoft Yahei"/>
              </a:rPr>
              <a:t>提交</a:t>
            </a:r>
          </a:p>
        </p:txBody>
      </p:sp>
      <p:pic>
        <p:nvPicPr>
          <p:cNvPr id="18" name="Picture 6" descr="https://gimg2.baidu.com/image_search/src=http%3A%2F%2Fimage.thepaper.cn%2Fwww%2Fimage%2F49%2F756%2F185.gif&amp;refer=http%3A%2F%2Fimage.thepaper.cn&amp;app=2002&amp;size=f9999,10000&amp;q=a80&amp;n=0&amp;g=0n&amp;fmt=jpeg?sec=1644895744&amp;t=3b68928f2384861913eebce5c2a162e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05" y="2632634"/>
            <a:ext cx="40152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灯片编号占位符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2D5720DD-DDF5-40B7-A6B1-23246C701E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9" name="组合 28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9144000" cy="635000"/>
            <a:chOff x="0" y="0"/>
            <a:chExt cx="9144000" cy="635000"/>
          </a:xfrm>
        </p:grpSpPr>
        <p:sp>
          <p:nvSpPr>
            <p:cNvPr id="26" name="TitleBackground"/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7" name="ColorBlock"/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8" name="TypeText"/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 smtClean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投票</a:t>
              </a:r>
              <a:endParaRPr lang="zh-CN" altLang="en-US" sz="260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5" name="TipText"/>
            <p:cNvSpPr txBox="1"/>
            <p:nvPr>
              <p:custDataLst>
                <p:tags r:id="rId17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 smtClean="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最多可选</a:t>
              </a:r>
              <a:r>
                <a:rPr lang="en-US" altLang="zh-CN" sz="2000" smtClean="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1</a:t>
              </a:r>
              <a:r>
                <a:rPr lang="zh-CN" altLang="en-US" sz="2000" smtClean="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项</a:t>
              </a:r>
              <a:endParaRPr lang="zh-CN" altLang="en-US" sz="2000">
                <a:solidFill>
                  <a:srgbClr val="808080"/>
                </a:solidFill>
                <a:latin typeface="Microsoft Yahei"/>
                <a:ea typeface="Microsoft Yahei"/>
                <a:sym typeface="Microsoft Yahei"/>
              </a:endParaRP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7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 txBox="1">
            <a:spLocks noGrp="1" noChangeArrowheads="1"/>
          </p:cNvSpPr>
          <p:nvPr/>
        </p:nvSpPr>
        <p:spPr bwMode="auto">
          <a:xfrm>
            <a:off x="6443663" y="64008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zh-CN" alt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桂小林 </a:t>
            </a:r>
            <a:fld id="{CF8CBD82-9202-4AE1-8019-6B2432A81B7E}" type="slidenum"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8</a:t>
            </a:fld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物联网工程专业与计算机类各类专业的</a:t>
            </a:r>
            <a:r>
              <a:rPr lang="zh-CN" altLang="en-US" dirty="0"/>
              <a:t>差异</a:t>
            </a:r>
            <a:endParaRPr lang="zh-CN" alt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21395"/>
            <a:ext cx="8458200" cy="4987925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 smtClean="0">
                <a:solidFill>
                  <a:srgbClr val="C00000"/>
                </a:solidFill>
              </a:rPr>
              <a:t>专业视野不同</a:t>
            </a:r>
            <a:r>
              <a:rPr lang="en-US" altLang="zh-CN" dirty="0" smtClean="0">
                <a:solidFill>
                  <a:srgbClr val="C00000"/>
                </a:solidFill>
              </a:rPr>
              <a:t>【</a:t>
            </a:r>
            <a:r>
              <a:rPr lang="zh-CN" altLang="en-US" dirty="0" smtClean="0">
                <a:solidFill>
                  <a:srgbClr val="C00000"/>
                </a:solidFill>
              </a:rPr>
              <a:t>物联网工程专业培养架构师</a:t>
            </a:r>
            <a:r>
              <a:rPr lang="en-US" altLang="zh-CN" dirty="0" smtClean="0">
                <a:solidFill>
                  <a:srgbClr val="C00000"/>
                </a:solidFill>
              </a:rPr>
              <a:t>】</a:t>
            </a:r>
          </a:p>
          <a:p>
            <a:pPr>
              <a:lnSpc>
                <a:spcPct val="100000"/>
              </a:lnSpc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 smtClean="0">
                <a:solidFill>
                  <a:srgbClr val="C00000"/>
                </a:solidFill>
              </a:rPr>
              <a:t>专业方向不同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zh-CN" altLang="en-US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78140"/>
              </p:ext>
            </p:extLst>
          </p:nvPr>
        </p:nvGraphicFramePr>
        <p:xfrm>
          <a:off x="107504" y="3181836"/>
          <a:ext cx="4032448" cy="18564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计算机：计算机系统本身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软件工程：软件设计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92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物联网工程：应用系统架构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物联网工程：应用系统设计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840498" y="2420888"/>
            <a:ext cx="32063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CPU</a:t>
            </a:r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、</a:t>
            </a:r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OS</a:t>
            </a:r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、编译器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28287" y="4742289"/>
            <a:ext cx="3430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计算机</a:t>
            </a:r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系统应用设计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8977" y="3573016"/>
            <a:ext cx="2709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计算机软件编程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直接箭头连接符 4"/>
          <p:cNvCxnSpPr>
            <a:endCxn id="3" idx="1"/>
          </p:cNvCxnSpPr>
          <p:nvPr/>
        </p:nvCxnSpPr>
        <p:spPr bwMode="auto">
          <a:xfrm flipV="1">
            <a:off x="3995936" y="2682498"/>
            <a:ext cx="844562" cy="6744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9" name="直接箭头连接符 8"/>
          <p:cNvCxnSpPr>
            <a:endCxn id="8" idx="1"/>
          </p:cNvCxnSpPr>
          <p:nvPr/>
        </p:nvCxnSpPr>
        <p:spPr bwMode="auto">
          <a:xfrm>
            <a:off x="3419872" y="3834626"/>
            <a:ext cx="12491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15" name="直接箭头连接符 14"/>
          <p:cNvCxnSpPr>
            <a:endCxn id="7" idx="1"/>
          </p:cNvCxnSpPr>
          <p:nvPr/>
        </p:nvCxnSpPr>
        <p:spPr bwMode="auto">
          <a:xfrm>
            <a:off x="3995936" y="4427835"/>
            <a:ext cx="732351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18" name="直接箭头连接符 17"/>
          <p:cNvCxnSpPr/>
          <p:nvPr/>
        </p:nvCxnSpPr>
        <p:spPr bwMode="auto">
          <a:xfrm>
            <a:off x="4130185" y="4873094"/>
            <a:ext cx="538792" cy="1308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2D5720DD-DDF5-40B7-A6B1-23246C701E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计算机类专业家族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超级兴旺呀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1"/>
            <a:ext cx="3384376" cy="38884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/>
              <a:t>计算机类（</a:t>
            </a:r>
            <a:r>
              <a:rPr lang="en-US" altLang="zh-CN" dirty="0"/>
              <a:t>0809</a:t>
            </a:r>
            <a:r>
              <a:rPr lang="zh-CN" altLang="en-US" dirty="0"/>
              <a:t>）属于工学门类（</a:t>
            </a:r>
            <a:r>
              <a:rPr lang="en-US" altLang="zh-CN" dirty="0"/>
              <a:t>08</a:t>
            </a:r>
            <a:r>
              <a:rPr lang="zh-CN" altLang="en-US" dirty="0"/>
              <a:t>），据</a:t>
            </a:r>
            <a:r>
              <a:rPr lang="en-US" altLang="zh-CN" dirty="0"/>
              <a:t>《</a:t>
            </a:r>
            <a:r>
              <a:rPr lang="zh-CN" altLang="en-US" dirty="0"/>
              <a:t>普通高等学校本科专业目录（</a:t>
            </a:r>
            <a:r>
              <a:rPr lang="en-US" altLang="zh-CN" dirty="0"/>
              <a:t>2020</a:t>
            </a:r>
            <a:r>
              <a:rPr lang="zh-CN" altLang="en-US" dirty="0"/>
              <a:t>年版）</a:t>
            </a:r>
            <a:r>
              <a:rPr lang="en-US" altLang="zh-CN" dirty="0"/>
              <a:t>》</a:t>
            </a:r>
            <a:r>
              <a:rPr lang="zh-CN" altLang="en-US" dirty="0"/>
              <a:t>文件，计算机类包括</a:t>
            </a:r>
            <a:r>
              <a:rPr lang="en-US" altLang="zh-CN" dirty="0"/>
              <a:t>17</a:t>
            </a:r>
            <a:r>
              <a:rPr lang="zh-CN" altLang="en-US" dirty="0"/>
              <a:t>个专业</a:t>
            </a:r>
            <a:r>
              <a:rPr lang="zh-CN" altLang="en-US" dirty="0" smtClean="0"/>
              <a:t>。现在</a:t>
            </a:r>
            <a:r>
              <a:rPr lang="en-US" altLang="zh-CN" dirty="0" smtClean="0"/>
              <a:t>18</a:t>
            </a:r>
            <a:r>
              <a:rPr lang="zh-CN" altLang="en-US" dirty="0" smtClean="0"/>
              <a:t>个了？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20539"/>
              </p:ext>
            </p:extLst>
          </p:nvPr>
        </p:nvGraphicFramePr>
        <p:xfrm>
          <a:off x="3707904" y="980728"/>
          <a:ext cx="5328592" cy="533354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8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968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altLang="zh-CN" sz="1800" dirty="0">
                          <a:effectLst/>
                        </a:rPr>
                        <a:t>080901</a:t>
                      </a:r>
                      <a:endParaRPr lang="en-US" altLang="zh-CN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 dirty="0">
                          <a:effectLst/>
                        </a:rPr>
                        <a:t>计算机科学与技术</a:t>
                      </a:r>
                      <a:r>
                        <a:rPr lang="zh-CN" altLang="en-US" sz="1800" dirty="0" smtClean="0">
                          <a:effectLst/>
                        </a:rPr>
                        <a:t>（工学、理学）</a:t>
                      </a:r>
                      <a:endParaRPr lang="zh-CN" alt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altLang="zh-CN" sz="1800">
                          <a:effectLst/>
                        </a:rPr>
                        <a:t>080902</a:t>
                      </a:r>
                      <a:endParaRPr lang="en-US" altLang="zh-CN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 dirty="0">
                          <a:effectLst/>
                        </a:rPr>
                        <a:t>软件工程</a:t>
                      </a:r>
                      <a:endParaRPr lang="zh-CN" alt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altLang="zh-CN" sz="1800">
                          <a:effectLst/>
                        </a:rPr>
                        <a:t>080903</a:t>
                      </a:r>
                      <a:endParaRPr lang="en-US" altLang="zh-CN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 dirty="0">
                          <a:effectLst/>
                        </a:rPr>
                        <a:t>网络工程</a:t>
                      </a:r>
                      <a:endParaRPr lang="zh-CN" alt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36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080904K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 dirty="0">
                          <a:effectLst/>
                        </a:rPr>
                        <a:t>信息安全</a:t>
                      </a:r>
                      <a:r>
                        <a:rPr lang="zh-CN" altLang="en-US" sz="1800" dirty="0" smtClean="0">
                          <a:effectLst/>
                        </a:rPr>
                        <a:t>（工</a:t>
                      </a:r>
                      <a:r>
                        <a:rPr lang="zh-CN" altLang="en-US" sz="1800" dirty="0">
                          <a:effectLst/>
                        </a:rPr>
                        <a:t>学或理学或</a:t>
                      </a:r>
                      <a:r>
                        <a:rPr lang="zh-CN" altLang="en-US" sz="1800" dirty="0" smtClean="0">
                          <a:effectLst/>
                        </a:rPr>
                        <a:t>管理学）</a:t>
                      </a:r>
                      <a:endParaRPr lang="zh-CN" alt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altLang="zh-CN" sz="1800">
                          <a:effectLst/>
                        </a:rPr>
                        <a:t>080905</a:t>
                      </a:r>
                      <a:endParaRPr lang="en-US" altLang="zh-CN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 dirty="0">
                          <a:effectLst/>
                        </a:rPr>
                        <a:t>物联网工程</a:t>
                      </a:r>
                      <a:endParaRPr lang="zh-CN" alt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altLang="zh-CN" sz="1800">
                          <a:effectLst/>
                        </a:rPr>
                        <a:t>080906</a:t>
                      </a:r>
                      <a:endParaRPr lang="en-US" altLang="zh-CN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 dirty="0">
                          <a:effectLst/>
                        </a:rPr>
                        <a:t>数字媒体技术</a:t>
                      </a:r>
                      <a:endParaRPr lang="zh-CN" alt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48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080907T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 dirty="0">
                          <a:effectLst/>
                        </a:rPr>
                        <a:t>智能科学与技术</a:t>
                      </a:r>
                      <a:r>
                        <a:rPr lang="zh-CN" altLang="en-US" sz="1800" dirty="0" smtClean="0">
                          <a:effectLst/>
                        </a:rPr>
                        <a:t>（工或理或管理学）</a:t>
                      </a:r>
                      <a:endParaRPr lang="zh-CN" alt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080908T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>
                          <a:effectLst/>
                        </a:rPr>
                        <a:t>空间信息与数字技术</a:t>
                      </a:r>
                      <a:endParaRPr lang="zh-CN" alt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080909T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>
                          <a:effectLst/>
                        </a:rPr>
                        <a:t>电子与计算机工程</a:t>
                      </a:r>
                      <a:endParaRPr lang="zh-CN" alt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080910T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>
                          <a:effectLst/>
                        </a:rPr>
                        <a:t>数据科学与大数据技术（</a:t>
                      </a:r>
                      <a:r>
                        <a:rPr lang="en-US" altLang="zh-CN" sz="1800">
                          <a:effectLst/>
                        </a:rPr>
                        <a:t>2015</a:t>
                      </a:r>
                      <a:r>
                        <a:rPr lang="zh-CN" altLang="en-US" sz="1800">
                          <a:effectLst/>
                        </a:rPr>
                        <a:t>）</a:t>
                      </a:r>
                      <a:endParaRPr lang="zh-CN" alt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080911TK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>
                          <a:effectLst/>
                        </a:rPr>
                        <a:t>网络空间安全（</a:t>
                      </a:r>
                      <a:r>
                        <a:rPr lang="en-US" altLang="zh-CN" sz="1800">
                          <a:effectLst/>
                        </a:rPr>
                        <a:t>2015</a:t>
                      </a:r>
                      <a:r>
                        <a:rPr lang="zh-CN" altLang="en-US" sz="1800">
                          <a:effectLst/>
                        </a:rPr>
                        <a:t>）</a:t>
                      </a:r>
                      <a:endParaRPr lang="zh-CN" alt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080912T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>
                          <a:effectLst/>
                        </a:rPr>
                        <a:t>新媒体技术（</a:t>
                      </a:r>
                      <a:r>
                        <a:rPr lang="en-US" altLang="zh-CN" sz="1800">
                          <a:effectLst/>
                        </a:rPr>
                        <a:t>2016</a:t>
                      </a:r>
                      <a:r>
                        <a:rPr lang="zh-CN" altLang="en-US" sz="1800">
                          <a:effectLst/>
                        </a:rPr>
                        <a:t>）</a:t>
                      </a:r>
                      <a:endParaRPr lang="zh-CN" alt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080913T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 dirty="0">
                          <a:effectLst/>
                        </a:rPr>
                        <a:t>电影制作（</a:t>
                      </a:r>
                      <a:r>
                        <a:rPr lang="en-US" altLang="zh-CN" sz="1800" dirty="0">
                          <a:effectLst/>
                        </a:rPr>
                        <a:t>2016</a:t>
                      </a:r>
                      <a:r>
                        <a:rPr lang="zh-CN" altLang="en-US" sz="1800" dirty="0">
                          <a:effectLst/>
                        </a:rPr>
                        <a:t>）</a:t>
                      </a:r>
                      <a:endParaRPr lang="zh-CN" alt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080914TK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>
                          <a:effectLst/>
                        </a:rPr>
                        <a:t>保密技术（</a:t>
                      </a:r>
                      <a:r>
                        <a:rPr lang="en-US" altLang="zh-CN" sz="1800">
                          <a:effectLst/>
                        </a:rPr>
                        <a:t>2017</a:t>
                      </a:r>
                      <a:r>
                        <a:rPr lang="zh-CN" altLang="en-US" sz="1800">
                          <a:effectLst/>
                        </a:rPr>
                        <a:t>）</a:t>
                      </a:r>
                      <a:endParaRPr lang="zh-CN" alt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080915T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>
                          <a:effectLst/>
                        </a:rPr>
                        <a:t>服务科学与工程（</a:t>
                      </a:r>
                      <a:r>
                        <a:rPr lang="en-US" altLang="zh-CN" sz="1800">
                          <a:effectLst/>
                        </a:rPr>
                        <a:t>2019</a:t>
                      </a:r>
                      <a:r>
                        <a:rPr lang="zh-CN" altLang="en-US" sz="1800">
                          <a:effectLst/>
                        </a:rPr>
                        <a:t>）</a:t>
                      </a:r>
                      <a:endParaRPr lang="zh-CN" alt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>
                          <a:effectLst/>
                        </a:rPr>
                        <a:t>080916T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>
                          <a:effectLst/>
                        </a:rPr>
                        <a:t>虚拟现实技术（</a:t>
                      </a:r>
                      <a:r>
                        <a:rPr lang="en-US" altLang="zh-CN" sz="1800">
                          <a:effectLst/>
                        </a:rPr>
                        <a:t>2019</a:t>
                      </a:r>
                      <a:r>
                        <a:rPr lang="zh-CN" altLang="en-US" sz="1800">
                          <a:effectLst/>
                        </a:rPr>
                        <a:t>）</a:t>
                      </a:r>
                      <a:endParaRPr lang="zh-CN" altLang="en-US" sz="18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607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en-US" sz="1800" dirty="0" err="1">
                          <a:effectLst/>
                        </a:rPr>
                        <a:t>080917T</a:t>
                      </a:r>
                      <a:endParaRPr 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zh-CN" altLang="en-US" sz="1800" dirty="0">
                          <a:effectLst/>
                        </a:rPr>
                        <a:t>区块链工程（</a:t>
                      </a:r>
                      <a:r>
                        <a:rPr lang="en-US" altLang="zh-CN" sz="1800" dirty="0">
                          <a:effectLst/>
                        </a:rPr>
                        <a:t>2019</a:t>
                      </a:r>
                      <a:r>
                        <a:rPr lang="zh-CN" altLang="en-US" sz="1800" dirty="0">
                          <a:effectLst/>
                        </a:rPr>
                        <a:t>）</a:t>
                      </a:r>
                      <a:endParaRPr lang="zh-CN" alt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3519" marR="53519" marT="10704" marB="10704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571" y="5437673"/>
            <a:ext cx="3635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特设专业和国家控制布点专业分别在专业代码后加“</a:t>
            </a:r>
            <a:r>
              <a:rPr lang="en-US" altLang="zh-CN" sz="2000" dirty="0"/>
              <a:t>T</a:t>
            </a:r>
            <a:r>
              <a:rPr lang="zh-CN" altLang="en-US" sz="2000" dirty="0"/>
              <a:t>”和“</a:t>
            </a:r>
            <a:r>
              <a:rPr lang="en-US" altLang="zh-CN" sz="2000" dirty="0"/>
              <a:t>K</a:t>
            </a:r>
            <a:r>
              <a:rPr lang="zh-CN" altLang="en-US" sz="2000" dirty="0"/>
              <a:t>”表示，以示区分。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桂小林 </a:t>
            </a:r>
            <a:fld id="{2D5720DD-DDF5-40B7-A6B1-23246C701E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olling"/>
  <p:tag name="ANONYMOUSPOLLING" val="False"/>
  <p:tag name="PROBLEMSCORE" val="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SCORE_HALF" val="0.0"/>
  <p:tag name="RAINPROBLEMTYPE" val="Polling"/>
  <p:tag name="RAINPROBLEM" val="Polling"/>
  <p:tag name="ANONYMOUSPOLLING" val="False"/>
  <p:tag name="PROBLEMSCORE" val="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heme/theme1.xml><?xml version="1.0" encoding="utf-8"?>
<a:theme xmlns:a="http://schemas.openxmlformats.org/drawingml/2006/main" name="默认设计模板">
  <a:themeElements>
    <a:clrScheme name="默认设计模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默认设计模板">
      <a:majorFont>
        <a:latin typeface="Times New Roman"/>
        <a:ea typeface="幼圆"/>
        <a:cs typeface=""/>
      </a:majorFont>
      <a:minorFont>
        <a:latin typeface="Arial Blac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Pages>0</Pages>
  <Words>2078</Words>
  <Characters>0</Characters>
  <Application>Microsoft Office PowerPoint</Application>
  <DocSecurity>0</DocSecurity>
  <PresentationFormat>全屏显示(4:3)</PresentationFormat>
  <Lines>0</Lines>
  <Paragraphs>366</Paragraphs>
  <Slides>28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Microsoft Yahei</vt:lpstr>
      <vt:lpstr>仿宋</vt:lpstr>
      <vt:lpstr>黑体</vt:lpstr>
      <vt:lpstr>华文新魏</vt:lpstr>
      <vt:lpstr>楷体</vt:lpstr>
      <vt:lpstr>楷体_GB2312</vt:lpstr>
      <vt:lpstr>隶书</vt:lpstr>
      <vt:lpstr>宋体</vt:lpstr>
      <vt:lpstr>幼圆</vt:lpstr>
      <vt:lpstr>Arial</vt:lpstr>
      <vt:lpstr>Arial Black</vt:lpstr>
      <vt:lpstr>Times New Roman</vt:lpstr>
      <vt:lpstr>Wingdings</vt:lpstr>
      <vt:lpstr>默认设计模板</vt:lpstr>
      <vt:lpstr>PowerPoint 演示文稿</vt:lpstr>
      <vt:lpstr>最近大家讨论最多的IT技术是什么？</vt:lpstr>
      <vt:lpstr>思考：看到机器狗，你最先想到的是什么？</vt:lpstr>
      <vt:lpstr>无人值守停车场包括哪些技术？</vt:lpstr>
      <vt:lpstr>PowerPoint 演示文稿</vt:lpstr>
      <vt:lpstr>课程大纲描述</vt:lpstr>
      <vt:lpstr>PowerPoint 演示文稿</vt:lpstr>
      <vt:lpstr>物联网工程专业与计算机类各类专业的差异</vt:lpstr>
      <vt:lpstr>计算机类专业家族【超级兴旺呀】</vt:lpstr>
      <vt:lpstr>PowerPoint 演示文稿</vt:lpstr>
      <vt:lpstr>课程参考教材</vt:lpstr>
      <vt:lpstr>考核方式</vt:lpstr>
      <vt:lpstr>PowerPoint 演示文稿</vt:lpstr>
      <vt:lpstr>在线学习方式</vt:lpstr>
      <vt:lpstr>在线学习方式</vt:lpstr>
      <vt:lpstr>在线学习方式</vt:lpstr>
      <vt:lpstr>在线学习方式</vt:lpstr>
      <vt:lpstr>在线学习方式</vt:lpstr>
      <vt:lpstr>在线学习方式</vt:lpstr>
      <vt:lpstr>课程的MOOC内容组织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总线技术</dc:title>
  <dc:creator>s</dc:creator>
  <cp:lastModifiedBy>gui@stu.xjtu.edu.xx</cp:lastModifiedBy>
  <cp:revision>647</cp:revision>
  <dcterms:created xsi:type="dcterms:W3CDTF">2004-05-18T02:59:53Z</dcterms:created>
  <dcterms:modified xsi:type="dcterms:W3CDTF">2024-09-29T12:37:51Z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2052-8.1.0.3281</vt:lpwstr>
  </property>
</Properties>
</file>