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767" r:id="rId3"/>
    <p:sldId id="808" r:id="rId4"/>
    <p:sldId id="809" r:id="rId5"/>
    <p:sldId id="810" r:id="rId6"/>
    <p:sldId id="811" r:id="rId7"/>
    <p:sldId id="812" r:id="rId8"/>
    <p:sldId id="813" r:id="rId9"/>
    <p:sldId id="814" r:id="rId10"/>
    <p:sldId id="815" r:id="rId11"/>
    <p:sldId id="816" r:id="rId12"/>
    <p:sldId id="817" r:id="rId13"/>
    <p:sldId id="818" r:id="rId14"/>
    <p:sldId id="819" r:id="rId15"/>
    <p:sldId id="793" r:id="rId16"/>
    <p:sldId id="794" r:id="rId17"/>
    <p:sldId id="795" r:id="rId18"/>
    <p:sldId id="796" r:id="rId19"/>
    <p:sldId id="799" r:id="rId20"/>
    <p:sldId id="800" r:id="rId21"/>
    <p:sldId id="774" r:id="rId22"/>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隶书" pitchFamily="49" charset="-122"/>
        <a:cs typeface="+mn-cs"/>
      </a:defRPr>
    </a:lvl1pPr>
    <a:lvl2pPr marL="457200" algn="l" rtl="0" fontAlgn="base">
      <a:spcBef>
        <a:spcPct val="0"/>
      </a:spcBef>
      <a:spcAft>
        <a:spcPct val="0"/>
      </a:spcAft>
      <a:defRPr sz="2400" kern="1200">
        <a:solidFill>
          <a:schemeClr val="tx1"/>
        </a:solidFill>
        <a:latin typeface="Times New Roman" pitchFamily="18" charset="0"/>
        <a:ea typeface="隶书" pitchFamily="49" charset="-122"/>
        <a:cs typeface="+mn-cs"/>
      </a:defRPr>
    </a:lvl2pPr>
    <a:lvl3pPr marL="914400" algn="l" rtl="0" fontAlgn="base">
      <a:spcBef>
        <a:spcPct val="0"/>
      </a:spcBef>
      <a:spcAft>
        <a:spcPct val="0"/>
      </a:spcAft>
      <a:defRPr sz="2400" kern="1200">
        <a:solidFill>
          <a:schemeClr val="tx1"/>
        </a:solidFill>
        <a:latin typeface="Times New Roman" pitchFamily="18" charset="0"/>
        <a:ea typeface="隶书" pitchFamily="49" charset="-122"/>
        <a:cs typeface="+mn-cs"/>
      </a:defRPr>
    </a:lvl3pPr>
    <a:lvl4pPr marL="1371600" algn="l" rtl="0" fontAlgn="base">
      <a:spcBef>
        <a:spcPct val="0"/>
      </a:spcBef>
      <a:spcAft>
        <a:spcPct val="0"/>
      </a:spcAft>
      <a:defRPr sz="2400" kern="1200">
        <a:solidFill>
          <a:schemeClr val="tx1"/>
        </a:solidFill>
        <a:latin typeface="Times New Roman" pitchFamily="18" charset="0"/>
        <a:ea typeface="隶书" pitchFamily="49" charset="-122"/>
        <a:cs typeface="+mn-cs"/>
      </a:defRPr>
    </a:lvl4pPr>
    <a:lvl5pPr marL="1828800" algn="l" rtl="0" fontAlgn="base">
      <a:spcBef>
        <a:spcPct val="0"/>
      </a:spcBef>
      <a:spcAft>
        <a:spcPct val="0"/>
      </a:spcAft>
      <a:defRPr sz="2400" kern="1200">
        <a:solidFill>
          <a:schemeClr val="tx1"/>
        </a:solidFill>
        <a:latin typeface="Times New Roman" pitchFamily="18" charset="0"/>
        <a:ea typeface="隶书" pitchFamily="49" charset="-122"/>
        <a:cs typeface="+mn-cs"/>
      </a:defRPr>
    </a:lvl5pPr>
    <a:lvl6pPr marL="2286000" algn="l" defTabSz="914400" rtl="0" eaLnBrk="1" latinLnBrk="0" hangingPunct="1">
      <a:defRPr sz="2400" kern="1200">
        <a:solidFill>
          <a:schemeClr val="tx1"/>
        </a:solidFill>
        <a:latin typeface="Times New Roman" pitchFamily="18" charset="0"/>
        <a:ea typeface="隶书" pitchFamily="49" charset="-122"/>
        <a:cs typeface="+mn-cs"/>
      </a:defRPr>
    </a:lvl6pPr>
    <a:lvl7pPr marL="2743200" algn="l" defTabSz="914400" rtl="0" eaLnBrk="1" latinLnBrk="0" hangingPunct="1">
      <a:defRPr sz="2400" kern="1200">
        <a:solidFill>
          <a:schemeClr val="tx1"/>
        </a:solidFill>
        <a:latin typeface="Times New Roman" pitchFamily="18" charset="0"/>
        <a:ea typeface="隶书" pitchFamily="49" charset="-122"/>
        <a:cs typeface="+mn-cs"/>
      </a:defRPr>
    </a:lvl7pPr>
    <a:lvl8pPr marL="3200400" algn="l" defTabSz="914400" rtl="0" eaLnBrk="1" latinLnBrk="0" hangingPunct="1">
      <a:defRPr sz="2400" kern="1200">
        <a:solidFill>
          <a:schemeClr val="tx1"/>
        </a:solidFill>
        <a:latin typeface="Times New Roman" pitchFamily="18" charset="0"/>
        <a:ea typeface="隶书" pitchFamily="49" charset="-122"/>
        <a:cs typeface="+mn-cs"/>
      </a:defRPr>
    </a:lvl8pPr>
    <a:lvl9pPr marL="3657600" algn="l" defTabSz="914400" rtl="0" eaLnBrk="1" latinLnBrk="0" hangingPunct="1">
      <a:defRPr sz="2400" kern="1200">
        <a:solidFill>
          <a:schemeClr val="tx1"/>
        </a:solidFill>
        <a:latin typeface="Times New Roman" pitchFamily="18" charset="0"/>
        <a:ea typeface="隶书"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4" d="100"/>
          <a:sy n="64" d="100"/>
        </p:scale>
        <p:origin x="6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155652"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A9DAEA27-55AB-4E1A-8AC2-E579E0C549DD}" type="slidenum">
              <a:rPr lang="en-US"/>
              <a:pPr>
                <a:defRPr/>
              </a:pPr>
              <a:t>‹#›</a:t>
            </a:fld>
            <a:endParaRPr lang="en-US"/>
          </a:p>
        </p:txBody>
      </p:sp>
    </p:spTree>
    <p:extLst>
      <p:ext uri="{BB962C8B-B14F-4D97-AF65-F5344CB8AC3E}">
        <p14:creationId xmlns:p14="http://schemas.microsoft.com/office/powerpoint/2010/main" val="807221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26782873-F7DF-4A78-A7A1-887AB7708819}" type="slidenum">
              <a:rPr lang="en-US"/>
              <a:pPr>
                <a:defRPr/>
              </a:pPr>
              <a:t>‹#›</a:t>
            </a:fld>
            <a:endParaRPr lang="en-US"/>
          </a:p>
        </p:txBody>
      </p:sp>
    </p:spTree>
    <p:extLst>
      <p:ext uri="{BB962C8B-B14F-4D97-AF65-F5344CB8AC3E}">
        <p14:creationId xmlns:p14="http://schemas.microsoft.com/office/powerpoint/2010/main" val="162524030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C8DDDC5-0D7C-478B-9A66-97F4BDC15643}" type="slidenum">
              <a:rPr lang="en-US"/>
              <a:pPr>
                <a:defRPr/>
              </a:pPr>
              <a:t>‹#›</a:t>
            </a:fld>
            <a:endParaRPr lang="en-US"/>
          </a:p>
        </p:txBody>
      </p:sp>
    </p:spTree>
    <p:extLst>
      <p:ext uri="{BB962C8B-B14F-4D97-AF65-F5344CB8AC3E}">
        <p14:creationId xmlns:p14="http://schemas.microsoft.com/office/powerpoint/2010/main" val="3614310247"/>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56F7FCC-C252-4A97-A317-FEF57B8A16D8}" type="slidenum">
              <a:rPr lang="en-US"/>
              <a:pPr>
                <a:defRPr/>
              </a:pPr>
              <a:t>‹#›</a:t>
            </a:fld>
            <a:endParaRPr lang="en-US"/>
          </a:p>
        </p:txBody>
      </p:sp>
    </p:spTree>
    <p:extLst>
      <p:ext uri="{BB962C8B-B14F-4D97-AF65-F5344CB8AC3E}">
        <p14:creationId xmlns:p14="http://schemas.microsoft.com/office/powerpoint/2010/main" val="3908768555"/>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D5175838-63E5-4A62-8C4F-598F38B2315F}" type="slidenum">
              <a:rPr lang="en-US"/>
              <a:pPr>
                <a:defRPr/>
              </a:pPr>
              <a:t>‹#›</a:t>
            </a:fld>
            <a:endParaRPr lang="en-US"/>
          </a:p>
        </p:txBody>
      </p:sp>
    </p:spTree>
    <p:extLst>
      <p:ext uri="{BB962C8B-B14F-4D97-AF65-F5344CB8AC3E}">
        <p14:creationId xmlns:p14="http://schemas.microsoft.com/office/powerpoint/2010/main" val="3033004453"/>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4686300" y="1412875"/>
            <a:ext cx="4152900" cy="4987925"/>
          </a:xfrm>
        </p:spPr>
        <p:txBody>
          <a:bodyPr/>
          <a:lstStyle/>
          <a:p>
            <a:pPr lvl="0"/>
            <a:endParaRPr lang="zh-CN" altLang="en-US" noProof="0"/>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865E70E-7AA5-4067-A638-0B1D5CADD1E4}" type="slidenum">
              <a:rPr lang="en-US"/>
              <a:pPr>
                <a:defRPr/>
              </a:pPr>
              <a:t>‹#›</a:t>
            </a:fld>
            <a:endParaRPr lang="en-US"/>
          </a:p>
        </p:txBody>
      </p:sp>
    </p:spTree>
    <p:extLst>
      <p:ext uri="{BB962C8B-B14F-4D97-AF65-F5344CB8AC3E}">
        <p14:creationId xmlns:p14="http://schemas.microsoft.com/office/powerpoint/2010/main" val="1412663241"/>
      </p:ext>
    </p:extLst>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endParaRPr lang="zh-CN" altLang="en-US"/>
          </a:p>
        </p:txBody>
      </p:sp>
      <p:sp>
        <p:nvSpPr>
          <p:cNvPr id="4" name="灯片编号占位符 3"/>
          <p:cNvSpPr>
            <a:spLocks noGrp="1"/>
          </p:cNvSpPr>
          <p:nvPr>
            <p:ph type="sldNum" sz="quarter" idx="10"/>
          </p:nvPr>
        </p:nvSpPr>
        <p:spPr>
          <a:xfrm>
            <a:off x="6443663" y="6400800"/>
            <a:ext cx="2700337" cy="457200"/>
          </a:xfrm>
        </p:spPr>
        <p:txBody>
          <a:bodyPr/>
          <a:lstStyle>
            <a:lvl1pPr>
              <a:defRPr smtClean="0"/>
            </a:lvl1pPr>
          </a:lstStyle>
          <a:p>
            <a:pPr>
              <a:defRPr/>
            </a:pPr>
            <a:r>
              <a:rPr lang="zh-CN" altLang="en-US"/>
              <a:t>桂小林 </a:t>
            </a:r>
            <a:fld id="{5D4A110A-7A10-481A-B20C-51C714B0D80D}" type="slidenum">
              <a:rPr lang="en-US"/>
              <a:pPr>
                <a:defRPr/>
              </a:pPr>
              <a:t>‹#›</a:t>
            </a:fld>
            <a:endParaRPr lang="en-US"/>
          </a:p>
        </p:txBody>
      </p:sp>
    </p:spTree>
    <p:extLst>
      <p:ext uri="{BB962C8B-B14F-4D97-AF65-F5344CB8AC3E}">
        <p14:creationId xmlns:p14="http://schemas.microsoft.com/office/powerpoint/2010/main" val="1994460010"/>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934D5D-1BC1-4A4C-B8A2-6B5AC2984AF5}" type="slidenum">
              <a:rPr lang="en-US"/>
              <a:pPr>
                <a:defRPr/>
              </a:pPr>
              <a:t>‹#›</a:t>
            </a:fld>
            <a:endParaRPr lang="en-US"/>
          </a:p>
        </p:txBody>
      </p:sp>
    </p:spTree>
    <p:extLst>
      <p:ext uri="{BB962C8B-B14F-4D97-AF65-F5344CB8AC3E}">
        <p14:creationId xmlns:p14="http://schemas.microsoft.com/office/powerpoint/2010/main" val="2934113645"/>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738B4CCE-074E-4EED-BFF7-B16150317C4F}" type="slidenum">
              <a:rPr lang="en-US"/>
              <a:pPr>
                <a:defRPr/>
              </a:pPr>
              <a:t>‹#›</a:t>
            </a:fld>
            <a:endParaRPr lang="en-US"/>
          </a:p>
        </p:txBody>
      </p:sp>
    </p:spTree>
    <p:extLst>
      <p:ext uri="{BB962C8B-B14F-4D97-AF65-F5344CB8AC3E}">
        <p14:creationId xmlns:p14="http://schemas.microsoft.com/office/powerpoint/2010/main" val="2696747080"/>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A98BC1B-046C-4A24-AD09-13905B6E9ED0}" type="slidenum">
              <a:rPr lang="en-US"/>
              <a:pPr>
                <a:defRPr/>
              </a:pPr>
              <a:t>‹#›</a:t>
            </a:fld>
            <a:endParaRPr lang="en-US"/>
          </a:p>
        </p:txBody>
      </p:sp>
    </p:spTree>
    <p:extLst>
      <p:ext uri="{BB962C8B-B14F-4D97-AF65-F5344CB8AC3E}">
        <p14:creationId xmlns:p14="http://schemas.microsoft.com/office/powerpoint/2010/main" val="2336860328"/>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C40CC014-18CE-4E0C-9F30-7652EB4C92C4}" type="slidenum">
              <a:rPr lang="en-US"/>
              <a:pPr>
                <a:defRPr/>
              </a:pPr>
              <a:t>‹#›</a:t>
            </a:fld>
            <a:endParaRPr lang="en-US"/>
          </a:p>
        </p:txBody>
      </p:sp>
    </p:spTree>
    <p:extLst>
      <p:ext uri="{BB962C8B-B14F-4D97-AF65-F5344CB8AC3E}">
        <p14:creationId xmlns:p14="http://schemas.microsoft.com/office/powerpoint/2010/main" val="3454365999"/>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37B27DF1-D051-4EF1-8A69-194A4F8ED1FB}" type="slidenum">
              <a:rPr lang="en-US"/>
              <a:pPr>
                <a:defRPr/>
              </a:pPr>
              <a:t>‹#›</a:t>
            </a:fld>
            <a:endParaRPr lang="en-US"/>
          </a:p>
        </p:txBody>
      </p:sp>
    </p:spTree>
    <p:extLst>
      <p:ext uri="{BB962C8B-B14F-4D97-AF65-F5344CB8AC3E}">
        <p14:creationId xmlns:p14="http://schemas.microsoft.com/office/powerpoint/2010/main" val="1705933262"/>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8353AAC8-5A5A-47C0-BB47-AA71D2EF1E2C}" type="slidenum">
              <a:rPr lang="en-US"/>
              <a:pPr>
                <a:defRPr/>
              </a:pPr>
              <a:t>‹#›</a:t>
            </a:fld>
            <a:endParaRPr lang="en-US"/>
          </a:p>
        </p:txBody>
      </p:sp>
    </p:spTree>
    <p:extLst>
      <p:ext uri="{BB962C8B-B14F-4D97-AF65-F5344CB8AC3E}">
        <p14:creationId xmlns:p14="http://schemas.microsoft.com/office/powerpoint/2010/main" val="1449462936"/>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58588BCE-829A-48CB-974A-2A360B4E6283}" type="slidenum">
              <a:rPr lang="en-US"/>
              <a:pPr>
                <a:defRPr/>
              </a:pPr>
              <a:t>‹#›</a:t>
            </a:fld>
            <a:endParaRPr lang="en-US"/>
          </a:p>
        </p:txBody>
      </p:sp>
    </p:spTree>
    <p:extLst>
      <p:ext uri="{BB962C8B-B14F-4D97-AF65-F5344CB8AC3E}">
        <p14:creationId xmlns:p14="http://schemas.microsoft.com/office/powerpoint/2010/main" val="3912418589"/>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DE07447E-9F0C-42F7-95D3-CED3EB9AFF85}" type="slidenum">
              <a:rPr lang="en-US"/>
              <a:pPr>
                <a:defRPr/>
              </a:pPr>
              <a:t>‹#›</a:t>
            </a:fld>
            <a:endParaRPr lang="en-US"/>
          </a:p>
        </p:txBody>
      </p:sp>
    </p:spTree>
    <p:extLst>
      <p:ext uri="{BB962C8B-B14F-4D97-AF65-F5344CB8AC3E}">
        <p14:creationId xmlns:p14="http://schemas.microsoft.com/office/powerpoint/2010/main" val="1147391730"/>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 Target="../slides/slid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3076"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7"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a:t>桂小林 </a:t>
            </a:r>
            <a:fld id="{51321516-C009-4224-9C5A-57F0B9F8FD56}" type="slidenum">
              <a:rPr lang="en-US"/>
              <a:pPr>
                <a:defRPr/>
              </a:pPr>
              <a:t>‹#›</a:t>
            </a:fld>
            <a:endParaRPr lang="en-US"/>
          </a:p>
        </p:txBody>
      </p:sp>
      <p:pic>
        <p:nvPicPr>
          <p:cNvPr id="3079" name="Picture 7" descr="hompage_new_05">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8"/>
          <p:cNvSpPr>
            <a:spLocks noChangeArrowheads="1"/>
          </p:cNvSpPr>
          <p:nvPr userDrawn="1"/>
        </p:nvSpPr>
        <p:spPr bwMode="auto">
          <a:xfrm>
            <a:off x="3563938" y="0"/>
            <a:ext cx="5580062" cy="304800"/>
          </a:xfrm>
          <a:prstGeom prst="rect">
            <a:avLst/>
          </a:prstGeom>
          <a:noFill/>
          <a:ln w="9525">
            <a:noFill/>
            <a:miter lim="800000"/>
            <a:headEnd/>
            <a:tailEnd/>
          </a:ln>
        </p:spPr>
        <p:txBody>
          <a:bodyPr>
            <a:spAutoFit/>
          </a:bodyPr>
          <a:lstStyle/>
          <a:p>
            <a:pPr algn="ctr">
              <a:defRPr/>
            </a:pP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推荐阅读清华大学出版社桂小林主编的</a:t>
            </a: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物联网技术导论</a:t>
            </a:r>
            <a:r>
              <a:rPr lang="en-US" altLang="zh-CN" sz="1400" b="1">
                <a:effectLst>
                  <a:outerShdw blurRad="38100" dist="38100" dir="2700000" algn="tl">
                    <a:srgbClr val="C0C0C0"/>
                  </a:outerShdw>
                </a:effectLst>
                <a:latin typeface="楷体" pitchFamily="49" charset="-122"/>
                <a:ea typeface="楷体" pitchFamily="49" charset="-122"/>
              </a:rPr>
              <a:t>》</a:t>
            </a:r>
            <a:endParaRPr lang="zh-CN" altLang="en-US" sz="1400" b="1">
              <a:effectLst>
                <a:outerShdw blurRad="38100" dist="38100" dir="2700000" algn="tl">
                  <a:srgbClr val="C0C0C0"/>
                </a:outerShdw>
              </a:effectLst>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Lst>
  <p:transition spd="med">
    <p:diamond/>
  </p:transition>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8"/>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p>
            <a:pPr>
              <a:defRPr/>
            </a:pPr>
            <a:r>
              <a:rPr lang="zh-CN" altLang="en-US" dirty="0"/>
              <a:t>桂小林 </a:t>
            </a:r>
            <a:fld id="{4754097B-CE64-4092-92E5-91FFA6AB51BF}" type="slidenum">
              <a:rPr lang="en-US"/>
              <a:pPr>
                <a:defRPr/>
              </a:pPr>
              <a:t>1</a:t>
            </a:fld>
            <a:endParaRPr lang="en-US" dirty="0"/>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ea typeface="宋体" pitchFamily="2" charset="-122"/>
              </a:rPr>
              <a:t>桂小林 </a:t>
            </a:r>
            <a:fld id="{4A4A97C3-F6CC-47F2-A72D-67BD64007AD0}"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dirty="0">
              <a:solidFill>
                <a:srgbClr val="FF3300"/>
              </a:solidFill>
              <a:effectLst>
                <a:outerShdw blurRad="38100" dist="38100" dir="2700000" algn="tl">
                  <a:srgbClr val="C0C0C0"/>
                </a:outerShdw>
              </a:effectLst>
              <a:ea typeface="宋体" pitchFamily="2" charset="-122"/>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1A437AFF-74CB-4E20-9E60-08A976D68D70}"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a:solidFill>
                <a:srgbClr val="FF3300"/>
              </a:solidFill>
              <a:effectLst>
                <a:outerShdw blurRad="38100" dist="38100" dir="2700000" algn="tl">
                  <a:srgbClr val="C0C0C0"/>
                </a:outerShdw>
              </a:effectLst>
              <a:ea typeface="宋体" pitchFamily="2" charset="-122"/>
            </a:endParaRPr>
          </a:p>
        </p:txBody>
      </p:sp>
      <p:grpSp>
        <p:nvGrpSpPr>
          <p:cNvPr id="4101" name="Group 4"/>
          <p:cNvGrpSpPr>
            <a:grpSpLocks/>
          </p:cNvGrpSpPr>
          <p:nvPr/>
        </p:nvGrpSpPr>
        <p:grpSpPr bwMode="auto">
          <a:xfrm>
            <a:off x="684213" y="2276475"/>
            <a:ext cx="7785100" cy="1658938"/>
            <a:chOff x="0" y="0"/>
            <a:chExt cx="4904" cy="1045"/>
          </a:xfrm>
        </p:grpSpPr>
        <p:pic>
          <p:nvPicPr>
            <p:cNvPr id="4104"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lvl1pPr eaLnBrk="0" hangingPunct="0">
                <a:defRPr sz="2400">
                  <a:solidFill>
                    <a:schemeClr val="tx1"/>
                  </a:solidFill>
                  <a:latin typeface="Times New Roman" pitchFamily="18" charset="0"/>
                  <a:ea typeface="隶书" pitchFamily="49" charset="-122"/>
                </a:defRPr>
              </a:lvl1pPr>
              <a:lvl2pPr marL="742950" indent="-285750" eaLnBrk="0" hangingPunct="0">
                <a:defRPr sz="2400">
                  <a:solidFill>
                    <a:schemeClr val="tx1"/>
                  </a:solidFill>
                  <a:latin typeface="Times New Roman" pitchFamily="18" charset="0"/>
                  <a:ea typeface="隶书" pitchFamily="49" charset="-122"/>
                </a:defRPr>
              </a:lvl2pPr>
              <a:lvl3pPr marL="1143000" indent="-228600" eaLnBrk="0" hangingPunct="0">
                <a:defRPr sz="2400">
                  <a:solidFill>
                    <a:schemeClr val="tx1"/>
                  </a:solidFill>
                  <a:latin typeface="Times New Roman" pitchFamily="18" charset="0"/>
                  <a:ea typeface="隶书" pitchFamily="49" charset="-122"/>
                </a:defRPr>
              </a:lvl3pPr>
              <a:lvl4pPr marL="1600200" indent="-228600" eaLnBrk="0" hangingPunct="0">
                <a:defRPr sz="2400">
                  <a:solidFill>
                    <a:schemeClr val="tx1"/>
                  </a:solidFill>
                  <a:latin typeface="Times New Roman" pitchFamily="18" charset="0"/>
                  <a:ea typeface="隶书" pitchFamily="49" charset="-122"/>
                </a:defRPr>
              </a:lvl4pPr>
              <a:lvl5pPr marL="2057400" indent="-228600" eaLnBrk="0" hangingPunct="0">
                <a:defRPr sz="2400">
                  <a:solidFill>
                    <a:schemeClr val="tx1"/>
                  </a:solidFill>
                  <a:latin typeface="Times New Roman" pitchFamily="18" charset="0"/>
                  <a:ea typeface="隶书" pitchFamily="49" charset="-122"/>
                </a:defRPr>
              </a:lvl5pPr>
              <a:lvl6pPr marL="2514600" indent="-228600" eaLnBrk="0" fontAlgn="base" hangingPunct="0">
                <a:spcBef>
                  <a:spcPct val="0"/>
                </a:spcBef>
                <a:spcAft>
                  <a:spcPct val="0"/>
                </a:spcAft>
                <a:defRPr sz="2400">
                  <a:solidFill>
                    <a:schemeClr val="tx1"/>
                  </a:solidFill>
                  <a:latin typeface="Times New Roman" pitchFamily="18" charset="0"/>
                  <a:ea typeface="隶书" pitchFamily="49" charset="-122"/>
                </a:defRPr>
              </a:lvl6pPr>
              <a:lvl7pPr marL="2971800" indent="-228600" eaLnBrk="0" fontAlgn="base" hangingPunct="0">
                <a:spcBef>
                  <a:spcPct val="0"/>
                </a:spcBef>
                <a:spcAft>
                  <a:spcPct val="0"/>
                </a:spcAft>
                <a:defRPr sz="2400">
                  <a:solidFill>
                    <a:schemeClr val="tx1"/>
                  </a:solidFill>
                  <a:latin typeface="Times New Roman" pitchFamily="18" charset="0"/>
                  <a:ea typeface="隶书" pitchFamily="49" charset="-122"/>
                </a:defRPr>
              </a:lvl7pPr>
              <a:lvl8pPr marL="3429000" indent="-228600" eaLnBrk="0" fontAlgn="base" hangingPunct="0">
                <a:spcBef>
                  <a:spcPct val="0"/>
                </a:spcBef>
                <a:spcAft>
                  <a:spcPct val="0"/>
                </a:spcAft>
                <a:defRPr sz="2400">
                  <a:solidFill>
                    <a:schemeClr val="tx1"/>
                  </a:solidFill>
                  <a:latin typeface="Times New Roman" pitchFamily="18" charset="0"/>
                  <a:ea typeface="隶书" pitchFamily="49" charset="-122"/>
                </a:defRPr>
              </a:lvl8pPr>
              <a:lvl9pPr marL="3886200" indent="-228600" eaLnBrk="0" fontAlgn="base" hangingPunct="0">
                <a:spcBef>
                  <a:spcPct val="0"/>
                </a:spcBef>
                <a:spcAft>
                  <a:spcPct val="0"/>
                </a:spcAft>
                <a:defRPr sz="2400">
                  <a:solidFill>
                    <a:schemeClr val="tx1"/>
                  </a:solidFill>
                  <a:latin typeface="Times New Roman" pitchFamily="18" charset="0"/>
                  <a:ea typeface="隶书" pitchFamily="49" charset="-122"/>
                </a:defRPr>
              </a:lvl9pPr>
            </a:lstStyle>
            <a:p>
              <a:pPr algn="ctr" eaLnBrk="1" hangingPunct="1"/>
              <a:r>
                <a:rPr lang="zh-CN" altLang="en-US" sz="5400" b="1" dirty="0">
                  <a:solidFill>
                    <a:schemeClr val="accent2"/>
                  </a:solidFill>
                  <a:effectLst>
                    <a:outerShdw blurRad="38100" dist="38100" dir="2700000" algn="tl">
                      <a:srgbClr val="C0C0C0"/>
                    </a:outerShdw>
                  </a:effectLst>
                  <a:ea typeface="宋体" pitchFamily="2" charset="-122"/>
                </a:rPr>
                <a:t>物联网</a:t>
              </a:r>
              <a:r>
                <a:rPr lang="zh-CN" altLang="en-US" sz="5400" b="1" dirty="0" smtClean="0">
                  <a:solidFill>
                    <a:schemeClr val="accent2"/>
                  </a:solidFill>
                  <a:effectLst>
                    <a:outerShdw blurRad="38100" dist="38100" dir="2700000" algn="tl">
                      <a:srgbClr val="C0C0C0"/>
                    </a:outerShdw>
                  </a:effectLst>
                  <a:ea typeface="宋体" pitchFamily="2" charset="-122"/>
                </a:rPr>
                <a:t>技术导论</a:t>
              </a:r>
              <a:endParaRPr lang="zh-CN" altLang="en-US" sz="5400" b="1" dirty="0">
                <a:solidFill>
                  <a:schemeClr val="accent2"/>
                </a:solidFill>
                <a:effectLst>
                  <a:outerShdw blurRad="38100" dist="38100" dir="2700000" algn="tl">
                    <a:srgbClr val="C0C0C0"/>
                  </a:outerShdw>
                </a:effectLst>
                <a:ea typeface="宋体" pitchFamily="2" charset="-122"/>
              </a:endParaRPr>
            </a:p>
            <a:p>
              <a:pPr algn="ctr" eaLnBrk="1" hangingPunct="1"/>
              <a:r>
                <a:rPr lang="en-US" altLang="zh-CN" sz="3200" b="1" dirty="0">
                  <a:solidFill>
                    <a:srgbClr val="FF0000"/>
                  </a:solidFill>
                  <a:effectLst>
                    <a:outerShdw blurRad="38100" dist="38100" dir="2700000" algn="tl">
                      <a:srgbClr val="C0C0C0"/>
                    </a:outerShdw>
                  </a:effectLst>
                  <a:ea typeface="宋体" pitchFamily="2" charset="-122"/>
                </a:rPr>
                <a:t>(</a:t>
              </a:r>
              <a:r>
                <a:rPr lang="zh-CN" altLang="en-US" sz="3200" b="1" dirty="0" smtClean="0">
                  <a:solidFill>
                    <a:srgbClr val="FF0000"/>
                  </a:solidFill>
                  <a:effectLst>
                    <a:outerShdw blurRad="38100" dist="38100" dir="2700000" algn="tl">
                      <a:srgbClr val="C0C0C0"/>
                    </a:outerShdw>
                  </a:effectLst>
                  <a:ea typeface="宋体" pitchFamily="2" charset="-122"/>
                </a:rPr>
                <a:t>第</a:t>
              </a:r>
              <a:r>
                <a:rPr lang="en-US" altLang="zh-CN" sz="3200" b="1" dirty="0" smtClean="0">
                  <a:solidFill>
                    <a:srgbClr val="FF0000"/>
                  </a:solidFill>
                  <a:effectLst>
                    <a:outerShdw blurRad="38100" dist="38100" dir="2700000" algn="tl">
                      <a:srgbClr val="C0C0C0"/>
                    </a:outerShdw>
                  </a:effectLst>
                  <a:ea typeface="宋体" pitchFamily="2" charset="-122"/>
                </a:rPr>
                <a:t>8</a:t>
              </a:r>
              <a:r>
                <a:rPr lang="zh-CN" altLang="en-US" sz="3200" b="1" dirty="0" smtClean="0">
                  <a:solidFill>
                    <a:srgbClr val="FF0000"/>
                  </a:solidFill>
                  <a:effectLst>
                    <a:outerShdw blurRad="38100" dist="38100" dir="2700000" algn="tl">
                      <a:srgbClr val="C0C0C0"/>
                    </a:outerShdw>
                  </a:effectLst>
                  <a:ea typeface="宋体" pitchFamily="2" charset="-122"/>
                </a:rPr>
                <a:t>章 </a:t>
              </a:r>
              <a:r>
                <a:rPr lang="zh-CN" altLang="en-US" sz="3200" b="1" dirty="0">
                  <a:solidFill>
                    <a:srgbClr val="FF0000"/>
                  </a:solidFill>
                  <a:effectLst>
                    <a:outerShdw blurRad="38100" dist="38100" dir="2700000" algn="tl">
                      <a:srgbClr val="C0C0C0"/>
                    </a:outerShdw>
                  </a:effectLst>
                  <a:ea typeface="宋体" pitchFamily="2" charset="-122"/>
                </a:rPr>
                <a:t>物</a:t>
              </a:r>
              <a:r>
                <a:rPr lang="zh-CN" altLang="en-US" sz="3200" b="1" dirty="0" smtClean="0">
                  <a:solidFill>
                    <a:srgbClr val="FF0000"/>
                  </a:solidFill>
                  <a:effectLst>
                    <a:outerShdw blurRad="38100" dist="38100" dir="2700000" algn="tl">
                      <a:srgbClr val="C0C0C0"/>
                    </a:outerShdw>
                  </a:effectLst>
                  <a:ea typeface="宋体" pitchFamily="2" charset="-122"/>
                </a:rPr>
                <a:t>联网的典型应用</a:t>
              </a:r>
              <a:r>
                <a:rPr lang="en-US" altLang="zh-CN" sz="3200" b="1" dirty="0" smtClean="0">
                  <a:solidFill>
                    <a:srgbClr val="FF0000"/>
                  </a:solidFill>
                  <a:effectLst>
                    <a:outerShdw blurRad="38100" dist="38100" dir="2700000" algn="tl">
                      <a:srgbClr val="C0C0C0"/>
                    </a:outerShdw>
                  </a:effectLst>
                  <a:ea typeface="宋体" pitchFamily="2" charset="-122"/>
                </a:rPr>
                <a:t>)</a:t>
              </a:r>
              <a:endParaRPr lang="en-US" altLang="zh-CN" sz="3200" b="1" dirty="0">
                <a:solidFill>
                  <a:srgbClr val="FF0000"/>
                </a:solidFill>
                <a:effectLst>
                  <a:outerShdw blurRad="38100" dist="38100" dir="2700000" algn="tl">
                    <a:srgbClr val="C0C0C0"/>
                  </a:outerShdw>
                </a:effectLst>
                <a:ea typeface="宋体" pitchFamily="2" charset="-122"/>
              </a:endParaRPr>
            </a:p>
          </p:txBody>
        </p:sp>
      </p:grpSp>
      <p:sp>
        <p:nvSpPr>
          <p:cNvPr id="3079" name="Text Box 6"/>
          <p:cNvSpPr txBox="1">
            <a:spLocks noChangeArrowheads="1"/>
          </p:cNvSpPr>
          <p:nvPr/>
        </p:nvSpPr>
        <p:spPr bwMode="auto">
          <a:xfrm>
            <a:off x="539750" y="1125538"/>
            <a:ext cx="7775575" cy="1098550"/>
          </a:xfrm>
          <a:prstGeom prst="rect">
            <a:avLst/>
          </a:prstGeom>
          <a:noFill/>
          <a:ln w="9525">
            <a:noFill/>
            <a:miter lim="800000"/>
            <a:headEnd/>
            <a:tailEnd/>
          </a:ln>
        </p:spPr>
        <p:txBody>
          <a:bodyPr>
            <a:spAutoFit/>
          </a:bodyPr>
          <a:lstStyle/>
          <a:p>
            <a:pPr algn="ctr">
              <a:spcBef>
                <a:spcPct val="50000"/>
              </a:spcBef>
              <a:defRPr/>
            </a:pPr>
            <a:r>
              <a:rPr lang="zh-CN" altLang="en-US" sz="3600" dirty="0">
                <a:solidFill>
                  <a:srgbClr val="008000"/>
                </a:solidFill>
                <a:ea typeface="宋体" pitchFamily="2" charset="-122"/>
              </a:rPr>
              <a:t>西安交通大学</a:t>
            </a: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pPr>
            <a:r>
              <a:rPr lang="zh-CN" altLang="en-US" sz="2400" b="1" dirty="0" smtClean="0"/>
              <a:t>西安交通大学电子与信息工程学院</a:t>
            </a:r>
          </a:p>
          <a:p>
            <a:pPr marL="0" indent="0" algn="ctr" eaLnBrk="1" hangingPunct="1">
              <a:lnSpc>
                <a:spcPct val="90000"/>
              </a:lnSpc>
              <a:buFontTx/>
              <a:buNone/>
            </a:pPr>
            <a:r>
              <a:rPr lang="zh-CN" altLang="en-US" sz="2400" b="1" dirty="0" smtClean="0"/>
              <a:t>计算机科学与技术系</a:t>
            </a:r>
          </a:p>
          <a:p>
            <a:pPr marL="0" indent="0" algn="ctr" eaLnBrk="1" hangingPunct="1">
              <a:lnSpc>
                <a:spcPct val="90000"/>
              </a:lnSpc>
              <a:buFontTx/>
              <a:buNone/>
            </a:pPr>
            <a:endParaRPr lang="en-US" altLang="zh-CN" sz="2400" dirty="0" smtClean="0">
              <a:effectLst>
                <a:outerShdw blurRad="38100" dist="38100" dir="2700000" algn="tl">
                  <a:srgbClr val="C0C0C0"/>
                </a:outerShdw>
              </a:effectLst>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23850" y="404813"/>
            <a:ext cx="8382000" cy="892175"/>
          </a:xfrm>
          <a:prstGeom prst="rect">
            <a:avLst/>
          </a:prstGeom>
        </p:spPr>
        <p:txBody>
          <a:bodyP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zh-CN" altLang="en-US" kern="0" dirty="0" smtClean="0"/>
              <a:t>农业监控物联网</a:t>
            </a:r>
          </a:p>
        </p:txBody>
      </p:sp>
      <p:pic>
        <p:nvPicPr>
          <p:cNvPr id="2" name="图片 1"/>
          <p:cNvPicPr>
            <a:picLocks noChangeAspect="1"/>
          </p:cNvPicPr>
          <p:nvPr/>
        </p:nvPicPr>
        <p:blipFill>
          <a:blip r:embed="rId2"/>
          <a:stretch>
            <a:fillRect/>
          </a:stretch>
        </p:blipFill>
        <p:spPr>
          <a:xfrm>
            <a:off x="611560" y="1325182"/>
            <a:ext cx="7410450" cy="4362450"/>
          </a:xfrm>
          <a:prstGeom prst="rect">
            <a:avLst/>
          </a:prstGeom>
        </p:spPr>
      </p:pic>
    </p:spTree>
    <p:extLst>
      <p:ext uri="{BB962C8B-B14F-4D97-AF65-F5344CB8AC3E}">
        <p14:creationId xmlns:p14="http://schemas.microsoft.com/office/powerpoint/2010/main" val="248960179"/>
      </p:ext>
    </p:extLst>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lvl1pPr>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a:lnSpc>
                <a:spcPct val="100000"/>
              </a:lnSpc>
              <a:spcBef>
                <a:spcPct val="0"/>
              </a:spcBef>
              <a:buFontTx/>
              <a:buNone/>
              <a:defRPr/>
            </a:pPr>
            <a:r>
              <a:rPr lang="zh-CN" altLang="en-US" sz="1400" b="1" smtClean="0">
                <a:solidFill>
                  <a:srgbClr val="FF3300"/>
                </a:solidFill>
                <a:effectLst>
                  <a:outerShdw blurRad="38100" dist="38100" dir="2700000" algn="tl">
                    <a:srgbClr val="C0C0C0"/>
                  </a:outerShdw>
                </a:effectLst>
                <a:latin typeface="Times New Roman" pitchFamily="18" charset="0"/>
                <a:ea typeface="宋体" pitchFamily="2" charset="-122"/>
              </a:rPr>
              <a:t>桂小林 </a:t>
            </a:r>
            <a:fld id="{C3AC5957-514B-4C2D-9675-434B91C3A5C2}" type="slidenum">
              <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rPr>
              <a:pPr algn="r">
                <a:lnSpc>
                  <a:spcPct val="100000"/>
                </a:lnSpc>
                <a:spcBef>
                  <a:spcPct val="0"/>
                </a:spcBef>
                <a:buFontTx/>
                <a:buNone/>
                <a:defRPr/>
              </a:pPr>
              <a:t>11</a:t>
            </a:fld>
            <a:endPar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endParaRPr>
          </a:p>
        </p:txBody>
      </p:sp>
      <p:sp>
        <p:nvSpPr>
          <p:cNvPr id="44035" name="Rectangle 2"/>
          <p:cNvSpPr>
            <a:spLocks noGrp="1" noChangeArrowheads="1"/>
          </p:cNvSpPr>
          <p:nvPr>
            <p:ph type="title" idx="4294967295"/>
          </p:nvPr>
        </p:nvSpPr>
        <p:spPr/>
        <p:txBody>
          <a:bodyPr/>
          <a:lstStyle/>
          <a:p>
            <a:r>
              <a:rPr lang="zh-CN" altLang="en-US" smtClean="0"/>
              <a:t>智能安防系统</a:t>
            </a:r>
          </a:p>
        </p:txBody>
      </p:sp>
      <p:sp>
        <p:nvSpPr>
          <p:cNvPr id="35844" name="Rectangle 3"/>
          <p:cNvSpPr>
            <a:spLocks noGrp="1" noChangeArrowheads="1"/>
          </p:cNvSpPr>
          <p:nvPr>
            <p:ph type="body" idx="4294967295"/>
          </p:nvPr>
        </p:nvSpPr>
        <p:spPr/>
        <p:txBody>
          <a:bodyPr/>
          <a:lstStyle/>
          <a:p>
            <a:endParaRPr lang="zh-CN" altLang="zh-CN" smtClean="0"/>
          </a:p>
        </p:txBody>
      </p:sp>
      <p:pic>
        <p:nvPicPr>
          <p:cNvPr id="2" name="图片 1"/>
          <p:cNvPicPr>
            <a:picLocks noChangeAspect="1"/>
          </p:cNvPicPr>
          <p:nvPr/>
        </p:nvPicPr>
        <p:blipFill>
          <a:blip r:embed="rId3"/>
          <a:stretch>
            <a:fillRect/>
          </a:stretch>
        </p:blipFill>
        <p:spPr>
          <a:xfrm>
            <a:off x="611560" y="1628800"/>
            <a:ext cx="8136904" cy="4779337"/>
          </a:xfrm>
          <a:prstGeom prst="rect">
            <a:avLst/>
          </a:prstGeom>
        </p:spPr>
      </p:pic>
    </p:spTree>
    <p:extLst>
      <p:ext uri="{BB962C8B-B14F-4D97-AF65-F5344CB8AC3E}">
        <p14:creationId xmlns:p14="http://schemas.microsoft.com/office/powerpoint/2010/main" val="124968474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388"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zh-CN" altLang="en-US" kern="0" dirty="0" smtClean="0"/>
              <a:t>智能安防系统（续）</a:t>
            </a:r>
          </a:p>
        </p:txBody>
      </p:sp>
      <p:pic>
        <p:nvPicPr>
          <p:cNvPr id="2" name="图片 1"/>
          <p:cNvPicPr>
            <a:picLocks noChangeAspect="1"/>
          </p:cNvPicPr>
          <p:nvPr/>
        </p:nvPicPr>
        <p:blipFill>
          <a:blip r:embed="rId2"/>
          <a:stretch>
            <a:fillRect/>
          </a:stretch>
        </p:blipFill>
        <p:spPr>
          <a:xfrm>
            <a:off x="733984" y="1412776"/>
            <a:ext cx="7272808" cy="4733097"/>
          </a:xfrm>
          <a:prstGeom prst="rect">
            <a:avLst/>
          </a:prstGeom>
        </p:spPr>
      </p:pic>
    </p:spTree>
    <p:extLst>
      <p:ext uri="{BB962C8B-B14F-4D97-AF65-F5344CB8AC3E}">
        <p14:creationId xmlns:p14="http://schemas.microsoft.com/office/powerpoint/2010/main" val="3840112945"/>
      </p:ext>
    </p:extLst>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C51C68-8568-4227-9235-A9614159C4EB}" type="slidenum">
              <a:rPr lang="en-US" sz="1400" b="1">
                <a:solidFill>
                  <a:srgbClr val="FF3300"/>
                </a:solidFill>
                <a:effectLst>
                  <a:outerShdw blurRad="38100" dist="38100" dir="2700000" algn="tl">
                    <a:srgbClr val="C0C0C0"/>
                  </a:outerShdw>
                </a:effectLst>
              </a:rPr>
              <a:pPr algn="r">
                <a:defRPr/>
              </a:pPr>
              <a:t>13</a:t>
            </a:fld>
            <a:endParaRPr lang="en-US" sz="1400" b="1">
              <a:solidFill>
                <a:srgbClr val="FF3300"/>
              </a:solidFill>
              <a:effectLst>
                <a:outerShdw blurRad="38100" dist="38100" dir="2700000" algn="tl">
                  <a:srgbClr val="C0C0C0"/>
                </a:outerShdw>
              </a:effectLst>
            </a:endParaRPr>
          </a:p>
        </p:txBody>
      </p:sp>
      <p:sp>
        <p:nvSpPr>
          <p:cNvPr id="46083" name="Rectangle 2"/>
          <p:cNvSpPr>
            <a:spLocks noGrp="1" noChangeArrowheads="1"/>
          </p:cNvSpPr>
          <p:nvPr>
            <p:ph type="title" idx="4294967295"/>
          </p:nvPr>
        </p:nvSpPr>
        <p:spPr/>
        <p:txBody>
          <a:bodyPr/>
          <a:lstStyle/>
          <a:p>
            <a:r>
              <a:rPr lang="zh-CN" altLang="en-US" smtClean="0"/>
              <a:t>大国重器</a:t>
            </a:r>
            <a:r>
              <a:rPr lang="en-US" altLang="zh-CN" smtClean="0"/>
              <a:t>-----</a:t>
            </a:r>
            <a:r>
              <a:rPr lang="zh-CN" altLang="en-US" smtClean="0"/>
              <a:t>敬请观看</a:t>
            </a:r>
            <a:endParaRPr lang="zh-CN" altLang="zh-CN" smtClean="0"/>
          </a:p>
        </p:txBody>
      </p:sp>
      <p:sp>
        <p:nvSpPr>
          <p:cNvPr id="68612" name="Rectangle 3"/>
          <p:cNvSpPr>
            <a:spLocks noGrp="1" noChangeArrowheads="1"/>
          </p:cNvSpPr>
          <p:nvPr>
            <p:ph type="body" idx="4294967295"/>
          </p:nvPr>
        </p:nvSpPr>
        <p:spPr/>
        <p:txBody>
          <a:bodyPr/>
          <a:lstStyle/>
          <a:p>
            <a:r>
              <a:rPr lang="en-US" altLang="zh-CN" smtClean="0"/>
              <a:t>《</a:t>
            </a:r>
            <a:r>
              <a:rPr lang="zh-CN" altLang="en-US" b="1" smtClean="0">
                <a:solidFill>
                  <a:srgbClr val="FF0000"/>
                </a:solidFill>
              </a:rPr>
              <a:t>大国重器</a:t>
            </a:r>
            <a:r>
              <a:rPr lang="en-US" altLang="zh-CN" smtClean="0"/>
              <a:t>》</a:t>
            </a:r>
            <a:r>
              <a:rPr lang="zh-CN" altLang="en-US" smtClean="0"/>
              <a:t>以独特的视角记录了中国装备制造业创新发展的历史。</a:t>
            </a:r>
            <a:endParaRPr lang="en-US" altLang="zh-CN" smtClean="0"/>
          </a:p>
          <a:p>
            <a:r>
              <a:rPr lang="zh-CN" altLang="en-US" smtClean="0"/>
              <a:t>该片将镜头对准了普通的产业工人和装备制造业企业转型升级创新中的关键人物，真实记录了他们的智慧，生活和梦想，通过人物故事和制造细节，鲜活地讲述了</a:t>
            </a:r>
            <a:r>
              <a:rPr lang="zh-CN" altLang="en-US" b="1" smtClean="0">
                <a:solidFill>
                  <a:srgbClr val="FF0000"/>
                </a:solidFill>
              </a:rPr>
              <a:t>充满中国智慧的机器制造故事，再现了中国装备制造业从无到有，赶超世界先进水平背后的艰辛历程</a:t>
            </a:r>
            <a:r>
              <a:rPr lang="zh-CN" altLang="en-US" smtClean="0"/>
              <a:t>，展望了中国装备制造业迈向高端制造的未来前景。</a:t>
            </a:r>
            <a:endParaRPr lang="zh-CN" altLang="zh-CN" smtClean="0"/>
          </a:p>
        </p:txBody>
      </p:sp>
    </p:spTree>
    <p:extLst>
      <p:ext uri="{BB962C8B-B14F-4D97-AF65-F5344CB8AC3E}">
        <p14:creationId xmlns:p14="http://schemas.microsoft.com/office/powerpoint/2010/main" val="173275261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5F2037C-ADB9-41A0-8E58-CFC00AC7E07B}" type="slidenum">
              <a:rPr lang="en-US" sz="1400" b="1">
                <a:solidFill>
                  <a:srgbClr val="FF3300"/>
                </a:solidFill>
                <a:effectLst>
                  <a:outerShdw blurRad="38100" dist="38100" dir="2700000" algn="tl">
                    <a:srgbClr val="C0C0C0"/>
                  </a:outerShdw>
                </a:effectLst>
              </a:rPr>
              <a:pPr algn="r">
                <a:defRPr/>
              </a:pPr>
              <a:t>14</a:t>
            </a:fld>
            <a:endParaRPr lang="en-US" sz="1400" b="1">
              <a:solidFill>
                <a:srgbClr val="FF3300"/>
              </a:solidFill>
              <a:effectLst>
                <a:outerShdw blurRad="38100" dist="38100" dir="2700000" algn="tl">
                  <a:srgbClr val="C0C0C0"/>
                </a:outerShdw>
              </a:effectLst>
            </a:endParaRPr>
          </a:p>
        </p:txBody>
      </p:sp>
      <p:sp>
        <p:nvSpPr>
          <p:cNvPr id="47107" name="Rectangle 2"/>
          <p:cNvSpPr>
            <a:spLocks noGrp="1" noChangeArrowheads="1"/>
          </p:cNvSpPr>
          <p:nvPr>
            <p:ph type="title" idx="4294967295"/>
          </p:nvPr>
        </p:nvSpPr>
        <p:spPr/>
        <p:txBody>
          <a:bodyPr/>
          <a:lstStyle/>
          <a:p>
            <a:r>
              <a:rPr lang="zh-CN" altLang="en-US" smtClean="0"/>
              <a:t>大国重器</a:t>
            </a:r>
            <a:r>
              <a:rPr lang="en-US" altLang="zh-CN" smtClean="0"/>
              <a:t>-----</a:t>
            </a:r>
            <a:r>
              <a:rPr lang="zh-CN" altLang="en-US" smtClean="0"/>
              <a:t>敬请观看</a:t>
            </a:r>
            <a:endParaRPr lang="zh-CN" altLang="zh-CN" smtClean="0"/>
          </a:p>
        </p:txBody>
      </p:sp>
      <p:sp>
        <p:nvSpPr>
          <p:cNvPr id="68612" name="Rectangle 3"/>
          <p:cNvSpPr>
            <a:spLocks noGrp="1" noChangeArrowheads="1"/>
          </p:cNvSpPr>
          <p:nvPr>
            <p:ph type="body" idx="4294967295"/>
          </p:nvPr>
        </p:nvSpPr>
        <p:spPr/>
        <p:txBody>
          <a:bodyPr/>
          <a:lstStyle/>
          <a:p>
            <a:endParaRPr lang="zh-CN" altLang="zh-CN" dirty="0" smtClean="0"/>
          </a:p>
        </p:txBody>
      </p:sp>
      <p:sp>
        <p:nvSpPr>
          <p:cNvPr id="47109" name="AutoShape 2" descr="http://img4.imgtn.bdimg.com/it/u=257986660,2547869910&amp;fm=26&amp;gp=0.jp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0" name="AutoShape 4" descr="http://img4.imgtn.bdimg.com/it/u=257986660,2547869910&amp;fm=26&amp;gp=0.jpg"/>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1" name="AutoShape 6" descr="http://img4.imgtn.bdimg.com/it/u=257986660,2547869910&amp;fm=26&amp;gp=0.jpg"/>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2" name="AutoShape 8" descr="http://img4.imgtn.bdimg.com/it/u=257986660,2547869910&amp;fm=26&amp;gp=0.jpg"/>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pic>
        <p:nvPicPr>
          <p:cNvPr id="2" name="图片 1"/>
          <p:cNvPicPr>
            <a:picLocks noChangeAspect="1"/>
          </p:cNvPicPr>
          <p:nvPr/>
        </p:nvPicPr>
        <p:blipFill>
          <a:blip r:embed="rId3"/>
          <a:stretch>
            <a:fillRect/>
          </a:stretch>
        </p:blipFill>
        <p:spPr>
          <a:xfrm>
            <a:off x="343798" y="1130310"/>
            <a:ext cx="5334000" cy="2752725"/>
          </a:xfrm>
          <a:prstGeom prst="rect">
            <a:avLst/>
          </a:prstGeom>
        </p:spPr>
      </p:pic>
      <p:pic>
        <p:nvPicPr>
          <p:cNvPr id="3" name="图片 2"/>
          <p:cNvPicPr>
            <a:picLocks noChangeAspect="1"/>
          </p:cNvPicPr>
          <p:nvPr/>
        </p:nvPicPr>
        <p:blipFill>
          <a:blip r:embed="rId4"/>
          <a:stretch>
            <a:fillRect/>
          </a:stretch>
        </p:blipFill>
        <p:spPr>
          <a:xfrm>
            <a:off x="2787621" y="3796085"/>
            <a:ext cx="6336704" cy="2637169"/>
          </a:xfrm>
          <a:prstGeom prst="rect">
            <a:avLst/>
          </a:prstGeom>
        </p:spPr>
      </p:pic>
    </p:spTree>
    <p:extLst>
      <p:ext uri="{BB962C8B-B14F-4D97-AF65-F5344CB8AC3E}">
        <p14:creationId xmlns:p14="http://schemas.microsoft.com/office/powerpoint/2010/main" val="322480287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zh-CN" altLang="en-US" dirty="0" smtClean="0"/>
              <a:t>智慧物流</a:t>
            </a:r>
            <a:endParaRPr lang="zh-CN" altLang="en-US" dirty="0" smtClean="0"/>
          </a:p>
        </p:txBody>
      </p:sp>
      <p:sp>
        <p:nvSpPr>
          <p:cNvPr id="141315" name="Rectangle 3"/>
          <p:cNvSpPr>
            <a:spLocks noGrp="1" noChangeArrowheads="1"/>
          </p:cNvSpPr>
          <p:nvPr>
            <p:ph type="body" idx="1"/>
          </p:nvPr>
        </p:nvSpPr>
        <p:spPr>
          <a:xfrm>
            <a:off x="685800" y="1676400"/>
            <a:ext cx="4565650" cy="4538663"/>
          </a:xfrm>
          <a:noFill/>
        </p:spPr>
        <p:txBody>
          <a:bodyPr/>
          <a:lstStyle/>
          <a:p>
            <a:pPr eaLnBrk="1" hangingPunct="1">
              <a:lnSpc>
                <a:spcPct val="90000"/>
              </a:lnSpc>
            </a:pPr>
            <a:r>
              <a:rPr lang="zh-CN" altLang="en-US" sz="2400" smtClean="0"/>
              <a:t>自动化仓库</a:t>
            </a:r>
          </a:p>
          <a:p>
            <a:pPr lvl="1" eaLnBrk="1" hangingPunct="1">
              <a:lnSpc>
                <a:spcPct val="90000"/>
              </a:lnSpc>
            </a:pPr>
            <a:r>
              <a:rPr lang="zh-CN" altLang="en-US" sz="2000" smtClean="0"/>
              <a:t>自动检测物品的出入，向供货商自动发送订单</a:t>
            </a:r>
          </a:p>
          <a:p>
            <a:pPr eaLnBrk="1" hangingPunct="1">
              <a:lnSpc>
                <a:spcPct val="90000"/>
              </a:lnSpc>
            </a:pPr>
            <a:r>
              <a:rPr lang="zh-CN" altLang="en-US" sz="2400" smtClean="0"/>
              <a:t>自动化运输</a:t>
            </a:r>
          </a:p>
          <a:p>
            <a:pPr lvl="1" eaLnBrk="1" hangingPunct="1">
              <a:lnSpc>
                <a:spcPct val="90000"/>
              </a:lnSpc>
            </a:pPr>
            <a:r>
              <a:rPr lang="zh-CN" altLang="en-US" sz="2000" smtClean="0"/>
              <a:t>物品上的电子标签根据后台系统信息，自动选择合适路径</a:t>
            </a:r>
          </a:p>
          <a:p>
            <a:pPr eaLnBrk="1" hangingPunct="1">
              <a:lnSpc>
                <a:spcPct val="90000"/>
              </a:lnSpc>
            </a:pPr>
            <a:r>
              <a:rPr lang="zh-CN" altLang="en-US" sz="2400" smtClean="0"/>
              <a:t>供应链商业模式变化</a:t>
            </a:r>
          </a:p>
          <a:p>
            <a:pPr lvl="1" eaLnBrk="1" hangingPunct="1">
              <a:lnSpc>
                <a:spcPct val="90000"/>
              </a:lnSpc>
            </a:pPr>
            <a:r>
              <a:rPr lang="zh-CN" altLang="en-US" sz="2000" smtClean="0"/>
              <a:t>用户直接通过物联网向商品本身发订单。用户不在是向一个生产商定购大宗的商品，而是按照用户的订单顺序从不同的生产商购买商品</a:t>
            </a:r>
          </a:p>
        </p:txBody>
      </p:sp>
      <p:pic>
        <p:nvPicPr>
          <p:cNvPr id="2" name="图片 1"/>
          <p:cNvPicPr>
            <a:picLocks noChangeAspect="1"/>
          </p:cNvPicPr>
          <p:nvPr/>
        </p:nvPicPr>
        <p:blipFill>
          <a:blip r:embed="rId2"/>
          <a:stretch>
            <a:fillRect/>
          </a:stretch>
        </p:blipFill>
        <p:spPr>
          <a:xfrm>
            <a:off x="6012160" y="1844824"/>
            <a:ext cx="2827040" cy="3622481"/>
          </a:xfrm>
          <a:prstGeom prst="rect">
            <a:avLst/>
          </a:prstGeom>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zh-CN" altLang="en-US" smtClean="0"/>
              <a:t>智能家居</a:t>
            </a:r>
          </a:p>
        </p:txBody>
      </p:sp>
      <p:sp>
        <p:nvSpPr>
          <p:cNvPr id="142339" name="Rectangle 3"/>
          <p:cNvSpPr>
            <a:spLocks noGrp="1" noChangeArrowheads="1"/>
          </p:cNvSpPr>
          <p:nvPr>
            <p:ph type="body" idx="1"/>
          </p:nvPr>
        </p:nvSpPr>
        <p:spPr>
          <a:xfrm>
            <a:off x="571500" y="1435050"/>
            <a:ext cx="8153400" cy="2217738"/>
          </a:xfrm>
          <a:noFill/>
        </p:spPr>
        <p:txBody>
          <a:bodyPr/>
          <a:lstStyle/>
          <a:p>
            <a:pPr eaLnBrk="1" hangingPunct="1">
              <a:lnSpc>
                <a:spcPct val="80000"/>
              </a:lnSpc>
            </a:pPr>
            <a:r>
              <a:rPr lang="zh-CN" altLang="en-US" sz="2000" dirty="0" smtClean="0">
                <a:latin typeface="宋体" pitchFamily="2" charset="-122"/>
              </a:rPr>
              <a:t>“</a:t>
            </a:r>
            <a:r>
              <a:rPr lang="zh-CN" altLang="en-US" sz="2000" dirty="0" smtClean="0"/>
              <a:t>智慧之家</a:t>
            </a:r>
            <a:r>
              <a:rPr lang="zh-CN" altLang="en-US" sz="2000" dirty="0" smtClean="0">
                <a:latin typeface="宋体" pitchFamily="2" charset="-122"/>
              </a:rPr>
              <a:t>”</a:t>
            </a:r>
            <a:r>
              <a:rPr lang="zh-CN" altLang="en-US" sz="2000" dirty="0" smtClean="0"/>
              <a:t>超出了单个产品的局限，从客厅到厨房，从黑电到白电，从生活电器到电脑和手机等移动终端，都不再是一个个孤单的产品，而是一个互联互通、人性化、智能化的整体</a:t>
            </a:r>
          </a:p>
          <a:p>
            <a:pPr eaLnBrk="1" hangingPunct="1">
              <a:lnSpc>
                <a:spcPct val="80000"/>
              </a:lnSpc>
            </a:pPr>
            <a:r>
              <a:rPr lang="zh-CN" altLang="en-US" sz="2000" dirty="0" smtClean="0"/>
              <a:t>一种未来的生活愿景</a:t>
            </a:r>
            <a:r>
              <a:rPr lang="en-US" altLang="zh-CN" sz="2000" dirty="0" smtClean="0">
                <a:latin typeface="宋体" pitchFamily="2" charset="-122"/>
              </a:rPr>
              <a:t>——</a:t>
            </a:r>
            <a:r>
              <a:rPr lang="zh-CN" altLang="en-US" sz="2000" dirty="0" smtClean="0"/>
              <a:t>身在外，家就在身边；回到家，世界就在眼前</a:t>
            </a:r>
          </a:p>
          <a:p>
            <a:pPr eaLnBrk="1" hangingPunct="1">
              <a:lnSpc>
                <a:spcPct val="80000"/>
              </a:lnSpc>
            </a:pPr>
            <a:r>
              <a:rPr lang="zh-CN" altLang="en-US" sz="2000" dirty="0" smtClean="0"/>
              <a:t>智能家居，维持室内合适的温度和热水器水温，减少能源浪费，智能机器人自动完成清洁和维护等日常工作，房间的智能系统能学习主人的生活习惯，将室内环境调节为主人最适合的</a:t>
            </a:r>
          </a:p>
        </p:txBody>
      </p:sp>
      <p:pic>
        <p:nvPicPr>
          <p:cNvPr id="2" name="图片 1"/>
          <p:cNvPicPr>
            <a:picLocks noChangeAspect="1"/>
          </p:cNvPicPr>
          <p:nvPr/>
        </p:nvPicPr>
        <p:blipFill>
          <a:blip r:embed="rId2"/>
          <a:stretch>
            <a:fillRect/>
          </a:stretch>
        </p:blipFill>
        <p:spPr>
          <a:xfrm>
            <a:off x="1115616" y="3925549"/>
            <a:ext cx="4104456" cy="2557627"/>
          </a:xfrm>
          <a:prstGeom prst="rect">
            <a:avLst/>
          </a:prstGeom>
        </p:spPr>
      </p:pic>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灯片编号占位符 4"/>
          <p:cNvSpPr>
            <a:spLocks noGrp="1"/>
          </p:cNvSpPr>
          <p:nvPr>
            <p:ph type="sldNum" sz="quarter" idx="10"/>
          </p:nvPr>
        </p:nvSpPr>
        <p:spPr>
          <a:xfrm>
            <a:off x="7962900" y="6429375"/>
            <a:ext cx="1181100" cy="250825"/>
          </a:xfrm>
        </p:spPr>
        <p:txBody>
          <a:bodyPr/>
          <a:lstStyle/>
          <a:p>
            <a:pPr>
              <a:defRPr/>
            </a:pPr>
            <a:fld id="{8C80E4ED-4478-4E73-A508-4453F1EA51E3}" type="slidenum">
              <a:rPr lang="zh-CN" altLang="en-US" smtClean="0"/>
              <a:pPr>
                <a:defRPr/>
              </a:pPr>
              <a:t>17</a:t>
            </a:fld>
            <a:endParaRPr lang="en-US" altLang="zh-CN" dirty="0" smtClean="0"/>
          </a:p>
        </p:txBody>
      </p:sp>
      <p:sp>
        <p:nvSpPr>
          <p:cNvPr id="143363" name="Rectangle 2"/>
          <p:cNvSpPr>
            <a:spLocks noGrp="1" noChangeArrowheads="1"/>
          </p:cNvSpPr>
          <p:nvPr>
            <p:ph type="title"/>
          </p:nvPr>
        </p:nvSpPr>
        <p:spPr/>
        <p:txBody>
          <a:bodyPr/>
          <a:lstStyle/>
          <a:p>
            <a:pPr eaLnBrk="1" hangingPunct="1"/>
            <a:r>
              <a:rPr lang="zh-CN" altLang="en-US" smtClean="0"/>
              <a:t>智能交通</a:t>
            </a:r>
          </a:p>
        </p:txBody>
      </p:sp>
      <p:sp>
        <p:nvSpPr>
          <p:cNvPr id="143364" name="Rectangle 3"/>
          <p:cNvSpPr>
            <a:spLocks noGrp="1" noChangeArrowheads="1"/>
          </p:cNvSpPr>
          <p:nvPr>
            <p:ph type="body" idx="1"/>
          </p:nvPr>
        </p:nvSpPr>
        <p:spPr>
          <a:xfrm>
            <a:off x="489654" y="1412776"/>
            <a:ext cx="7772400" cy="1817688"/>
          </a:xfrm>
        </p:spPr>
        <p:txBody>
          <a:bodyPr/>
          <a:lstStyle/>
          <a:p>
            <a:pPr eaLnBrk="1" hangingPunct="1">
              <a:lnSpc>
                <a:spcPct val="80000"/>
              </a:lnSpc>
            </a:pPr>
            <a:r>
              <a:rPr lang="zh-CN" altLang="en-US" sz="2400" dirty="0" smtClean="0"/>
              <a:t>实时获取路况信息，监视和控制交通流量</a:t>
            </a:r>
          </a:p>
          <a:p>
            <a:pPr eaLnBrk="1" hangingPunct="1">
              <a:lnSpc>
                <a:spcPct val="80000"/>
              </a:lnSpc>
            </a:pPr>
            <a:r>
              <a:rPr lang="zh-CN" altLang="en-US" sz="2400" dirty="0" smtClean="0"/>
              <a:t>可以实现车辆与网络相连，优化行车路线</a:t>
            </a:r>
            <a:endParaRPr lang="en-US" altLang="zh-CN" sz="2400" dirty="0" smtClean="0"/>
          </a:p>
          <a:p>
            <a:pPr eaLnBrk="1" hangingPunct="1">
              <a:lnSpc>
                <a:spcPct val="80000"/>
              </a:lnSpc>
            </a:pPr>
            <a:r>
              <a:rPr lang="zh-CN" altLang="en-US" sz="2400" dirty="0" smtClean="0"/>
              <a:t>可以无缝地检测、标识车辆并收取行驶费用</a:t>
            </a:r>
          </a:p>
        </p:txBody>
      </p:sp>
      <p:pic>
        <p:nvPicPr>
          <p:cNvPr id="2" name="图片 1"/>
          <p:cNvPicPr>
            <a:picLocks noChangeAspect="1"/>
          </p:cNvPicPr>
          <p:nvPr/>
        </p:nvPicPr>
        <p:blipFill>
          <a:blip r:embed="rId2"/>
          <a:stretch>
            <a:fillRect/>
          </a:stretch>
        </p:blipFill>
        <p:spPr>
          <a:xfrm>
            <a:off x="827584" y="2784474"/>
            <a:ext cx="7394691" cy="2588741"/>
          </a:xfrm>
          <a:prstGeom prst="rect">
            <a:avLst/>
          </a:prstGeom>
        </p:spPr>
      </p:pic>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灯片编号占位符 4"/>
          <p:cNvSpPr>
            <a:spLocks noGrp="1"/>
          </p:cNvSpPr>
          <p:nvPr>
            <p:ph type="sldNum" sz="quarter" idx="10"/>
          </p:nvPr>
        </p:nvSpPr>
        <p:spPr>
          <a:xfrm>
            <a:off x="7891463" y="6429375"/>
            <a:ext cx="1252537" cy="250825"/>
          </a:xfrm>
        </p:spPr>
        <p:txBody>
          <a:bodyPr/>
          <a:lstStyle/>
          <a:p>
            <a:pPr>
              <a:defRPr/>
            </a:pPr>
            <a:fld id="{83AFCEC9-C50D-4249-A91A-9CB5AB63E0C9}" type="slidenum">
              <a:rPr lang="zh-CN" altLang="en-US" smtClean="0"/>
              <a:pPr>
                <a:defRPr/>
              </a:pPr>
              <a:t>18</a:t>
            </a:fld>
            <a:endParaRPr lang="en-US" altLang="zh-CN" dirty="0" smtClean="0"/>
          </a:p>
        </p:txBody>
      </p:sp>
      <p:sp>
        <p:nvSpPr>
          <p:cNvPr id="144387" name="Rectangle 2"/>
          <p:cNvSpPr>
            <a:spLocks noGrp="1" noChangeArrowheads="1"/>
          </p:cNvSpPr>
          <p:nvPr>
            <p:ph type="title"/>
          </p:nvPr>
        </p:nvSpPr>
        <p:spPr/>
        <p:txBody>
          <a:bodyPr/>
          <a:lstStyle/>
          <a:p>
            <a:pPr eaLnBrk="1" hangingPunct="1"/>
            <a:r>
              <a:rPr lang="zh-CN" altLang="en-US" smtClean="0"/>
              <a:t>环境监测</a:t>
            </a:r>
          </a:p>
        </p:txBody>
      </p:sp>
      <p:sp>
        <p:nvSpPr>
          <p:cNvPr id="144388" name="Rectangle 3"/>
          <p:cNvSpPr>
            <a:spLocks noGrp="1" noChangeArrowheads="1"/>
          </p:cNvSpPr>
          <p:nvPr>
            <p:ph type="body" idx="1"/>
          </p:nvPr>
        </p:nvSpPr>
        <p:spPr>
          <a:xfrm>
            <a:off x="685800" y="1676400"/>
            <a:ext cx="7772400" cy="2390775"/>
          </a:xfrm>
        </p:spPr>
        <p:txBody>
          <a:bodyPr/>
          <a:lstStyle/>
          <a:p>
            <a:pPr eaLnBrk="1" hangingPunct="1">
              <a:lnSpc>
                <a:spcPct val="100000"/>
              </a:lnSpc>
            </a:pPr>
            <a:r>
              <a:rPr lang="zh-CN" altLang="en-US" sz="2400" dirty="0" smtClean="0"/>
              <a:t>“蓝藻湖泛智能监测预警及蓝藻打捞处理智能管理调度物联网系统”</a:t>
            </a:r>
          </a:p>
          <a:p>
            <a:pPr eaLnBrk="1" hangingPunct="1">
              <a:lnSpc>
                <a:spcPct val="100000"/>
              </a:lnSpc>
            </a:pPr>
            <a:r>
              <a:rPr lang="zh-CN" altLang="en-US" sz="2400" dirty="0" smtClean="0"/>
              <a:t>蓝藻集聚的地点、集聚情况会自动发到打捞人员手机上，打捞船、车以及运藻船第一时间就会赶去处理</a:t>
            </a:r>
          </a:p>
          <a:p>
            <a:pPr eaLnBrk="1" hangingPunct="1">
              <a:lnSpc>
                <a:spcPct val="100000"/>
              </a:lnSpc>
            </a:pPr>
            <a:r>
              <a:rPr lang="zh-CN" altLang="en-US" sz="2400" dirty="0" smtClean="0"/>
              <a:t>指挥控制室的大屏幕上，能看到采用太阳能板、安置传感芯片和摄像头的球状浮标，获悉该点的温度、</a:t>
            </a:r>
            <a:r>
              <a:rPr lang="en-US" altLang="zh-CN" sz="2400" dirty="0" smtClean="0"/>
              <a:t>pH</a:t>
            </a:r>
            <a:r>
              <a:rPr lang="zh-CN" altLang="en-US" sz="2400" dirty="0" smtClean="0"/>
              <a:t>值、氨氮等指标</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灯片编号占位符 4"/>
          <p:cNvSpPr>
            <a:spLocks noGrp="1"/>
          </p:cNvSpPr>
          <p:nvPr>
            <p:ph type="sldNum" sz="quarter" idx="10"/>
          </p:nvPr>
        </p:nvSpPr>
        <p:spPr>
          <a:xfrm>
            <a:off x="8034338" y="6429375"/>
            <a:ext cx="1109662" cy="250825"/>
          </a:xfrm>
        </p:spPr>
        <p:txBody>
          <a:bodyPr/>
          <a:lstStyle/>
          <a:p>
            <a:pPr>
              <a:defRPr/>
            </a:pPr>
            <a:fld id="{2388DD61-901B-4CFE-9A22-F5CA6BA54DF6}" type="slidenum">
              <a:rPr lang="zh-CN" altLang="en-US" smtClean="0"/>
              <a:pPr>
                <a:defRPr/>
              </a:pPr>
              <a:t>19</a:t>
            </a:fld>
            <a:endParaRPr lang="en-US" altLang="zh-CN" dirty="0" smtClean="0"/>
          </a:p>
        </p:txBody>
      </p:sp>
      <p:sp>
        <p:nvSpPr>
          <p:cNvPr id="147459" name="Rectangle 2"/>
          <p:cNvSpPr>
            <a:spLocks noGrp="1" noChangeArrowheads="1"/>
          </p:cNvSpPr>
          <p:nvPr>
            <p:ph type="title"/>
          </p:nvPr>
        </p:nvSpPr>
        <p:spPr/>
        <p:txBody>
          <a:bodyPr/>
          <a:lstStyle/>
          <a:p>
            <a:pPr eaLnBrk="1" hangingPunct="1"/>
            <a:r>
              <a:rPr lang="zh-CN" altLang="en-US" smtClean="0"/>
              <a:t>路灯控制系统</a:t>
            </a:r>
          </a:p>
        </p:txBody>
      </p:sp>
      <p:sp>
        <p:nvSpPr>
          <p:cNvPr id="147460" name="Rectangle 3"/>
          <p:cNvSpPr>
            <a:spLocks noGrp="1" noChangeArrowheads="1"/>
          </p:cNvSpPr>
          <p:nvPr>
            <p:ph type="body" idx="1"/>
          </p:nvPr>
        </p:nvSpPr>
        <p:spPr>
          <a:xfrm>
            <a:off x="685800" y="1676400"/>
            <a:ext cx="7772400" cy="1625600"/>
          </a:xfrm>
        </p:spPr>
        <p:txBody>
          <a:bodyPr/>
          <a:lstStyle/>
          <a:p>
            <a:pPr eaLnBrk="1" hangingPunct="1"/>
            <a:r>
              <a:rPr lang="zh-CN" altLang="en-US" dirty="0" smtClean="0"/>
              <a:t>济南园博园园区所有功能性照明都采用了</a:t>
            </a:r>
            <a:r>
              <a:rPr lang="en-US" altLang="zh-CN" dirty="0" smtClean="0"/>
              <a:t>ZigBee</a:t>
            </a:r>
            <a:r>
              <a:rPr lang="zh-CN" altLang="en-US" dirty="0" smtClean="0"/>
              <a:t>无线技术达成的无线路灯控制，节能环保</a:t>
            </a:r>
          </a:p>
        </p:txBody>
      </p:sp>
      <p:pic>
        <p:nvPicPr>
          <p:cNvPr id="21511" name="Picture 7"/>
          <p:cNvPicPr>
            <a:picLocks noChangeAspect="1" noChangeArrowheads="1"/>
          </p:cNvPicPr>
          <p:nvPr/>
        </p:nvPicPr>
        <p:blipFill>
          <a:blip r:embed="rId2"/>
          <a:srcRect/>
          <a:stretch>
            <a:fillRect/>
          </a:stretch>
        </p:blipFill>
        <p:spPr bwMode="auto">
          <a:xfrm>
            <a:off x="1043608" y="3485463"/>
            <a:ext cx="3686175" cy="2733675"/>
          </a:xfrm>
          <a:prstGeom prst="rect">
            <a:avLst/>
          </a:prstGeom>
          <a:noFill/>
          <a:ln w="25400" algn="ctr">
            <a:noFill/>
            <a:miter lim="800000"/>
            <a:headEnd type="none" w="sm" len="sm"/>
            <a:tailEnd type="none" w="med" len="lg"/>
          </a:ln>
          <a:effectLst>
            <a:outerShdw dist="35921" dir="2700000" algn="ctr" rotWithShape="0">
              <a:schemeClr val="tx1"/>
            </a:outerShdw>
          </a:effectLst>
        </p:spPr>
      </p:pic>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7D9DA323-09BE-486B-925A-2D8D3FD0B31B}" type="slidenum">
              <a:rPr lang="en-US"/>
              <a:pPr>
                <a:defRPr/>
              </a:pPr>
              <a:t>2</a:t>
            </a:fld>
            <a:endParaRPr lang="en-US"/>
          </a:p>
        </p:txBody>
      </p:sp>
      <p:sp>
        <p:nvSpPr>
          <p:cNvPr id="139267" name="Rectangle 2"/>
          <p:cNvSpPr>
            <a:spLocks noGrp="1" noChangeArrowheads="1"/>
          </p:cNvSpPr>
          <p:nvPr>
            <p:ph type="title"/>
          </p:nvPr>
        </p:nvSpPr>
        <p:spPr/>
        <p:txBody>
          <a:bodyPr/>
          <a:lstStyle/>
          <a:p>
            <a:r>
              <a:rPr lang="zh-CN" altLang="en-US" dirty="0" smtClean="0"/>
              <a:t>概述</a:t>
            </a:r>
          </a:p>
        </p:txBody>
      </p:sp>
      <p:sp>
        <p:nvSpPr>
          <p:cNvPr id="139268" name="Rectangle 3"/>
          <p:cNvSpPr>
            <a:spLocks noGrp="1" noChangeArrowheads="1"/>
          </p:cNvSpPr>
          <p:nvPr>
            <p:ph type="body" idx="1"/>
          </p:nvPr>
        </p:nvSpPr>
        <p:spPr/>
        <p:txBody>
          <a:bodyPr/>
          <a:lstStyle/>
          <a:p>
            <a:r>
              <a:rPr lang="zh-CN" altLang="en-US" smtClean="0"/>
              <a:t>物联网的应用无处不在，已经渗透到人们生活的各个领域，如智能家居、环境监控、智能交通、智慧农业、智能物流、智能电网、智慧医疗和城市安保等。下面从几个典型应用讲述物联网的应用特征和方式。</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zh-CN" altLang="en-US" smtClean="0"/>
              <a:t>世博会门票</a:t>
            </a:r>
          </a:p>
        </p:txBody>
      </p:sp>
      <p:sp>
        <p:nvSpPr>
          <p:cNvPr id="148483" name="Rectangle 3"/>
          <p:cNvSpPr>
            <a:spLocks noGrp="1" noChangeArrowheads="1"/>
          </p:cNvSpPr>
          <p:nvPr>
            <p:ph type="body" idx="1"/>
          </p:nvPr>
        </p:nvSpPr>
        <p:spPr>
          <a:xfrm>
            <a:off x="571500" y="1196975"/>
            <a:ext cx="8464996" cy="4724400"/>
          </a:xfrm>
        </p:spPr>
        <p:txBody>
          <a:bodyPr/>
          <a:lstStyle/>
          <a:p>
            <a:pPr eaLnBrk="1" hangingPunct="1">
              <a:lnSpc>
                <a:spcPct val="100000"/>
              </a:lnSpc>
            </a:pPr>
            <a:r>
              <a:rPr lang="zh-CN" altLang="en-US" sz="2400" dirty="0" smtClean="0"/>
              <a:t>纸质门票</a:t>
            </a:r>
          </a:p>
          <a:p>
            <a:pPr lvl="1" eaLnBrk="1" hangingPunct="1">
              <a:lnSpc>
                <a:spcPct val="100000"/>
              </a:lnSpc>
            </a:pPr>
            <a:r>
              <a:rPr lang="zh-CN" altLang="en-US" sz="2000" dirty="0" smtClean="0"/>
              <a:t>基于</a:t>
            </a:r>
            <a:r>
              <a:rPr lang="en-US" altLang="zh-CN" sz="2000" dirty="0" smtClean="0"/>
              <a:t>RFID</a:t>
            </a:r>
            <a:r>
              <a:rPr lang="zh-CN" altLang="en-US" sz="2000" dirty="0" smtClean="0"/>
              <a:t>技术，以无线方式与遍布园区的传感器交换信息</a:t>
            </a:r>
          </a:p>
          <a:p>
            <a:pPr lvl="1" eaLnBrk="1" hangingPunct="1">
              <a:lnSpc>
                <a:spcPct val="100000"/>
              </a:lnSpc>
            </a:pPr>
            <a:r>
              <a:rPr lang="zh-CN" altLang="en-US" sz="2000" dirty="0" smtClean="0"/>
              <a:t>安全防伪，快速验票；跟踪查询，人员分流</a:t>
            </a:r>
          </a:p>
          <a:p>
            <a:pPr eaLnBrk="1" hangingPunct="1">
              <a:lnSpc>
                <a:spcPct val="100000"/>
              </a:lnSpc>
            </a:pPr>
            <a:r>
              <a:rPr lang="zh-CN" altLang="en-US" sz="2400" dirty="0" smtClean="0"/>
              <a:t>手机</a:t>
            </a:r>
            <a:r>
              <a:rPr lang="zh-CN" altLang="en-US" sz="2400" dirty="0" smtClean="0"/>
              <a:t>门票</a:t>
            </a:r>
          </a:p>
          <a:p>
            <a:pPr lvl="1" eaLnBrk="1" hangingPunct="1">
              <a:lnSpc>
                <a:spcPct val="100000"/>
              </a:lnSpc>
            </a:pPr>
            <a:r>
              <a:rPr lang="zh-CN" altLang="en-US" sz="2000" dirty="0" smtClean="0"/>
              <a:t>用户使用的</a:t>
            </a:r>
            <a:r>
              <a:rPr lang="en-US" altLang="zh-CN" sz="2000" dirty="0" smtClean="0"/>
              <a:t>RFID-SIM</a:t>
            </a:r>
            <a:r>
              <a:rPr lang="zh-CN" altLang="en-US" sz="2000" dirty="0" smtClean="0"/>
              <a:t>卡，是基于</a:t>
            </a:r>
            <a:r>
              <a:rPr lang="en-US" altLang="zh-CN" sz="2000" dirty="0" smtClean="0"/>
              <a:t>RFID</a:t>
            </a:r>
            <a:r>
              <a:rPr lang="zh-CN" altLang="en-US" sz="2000" dirty="0" smtClean="0"/>
              <a:t>技术，以手机</a:t>
            </a:r>
            <a:r>
              <a:rPr lang="en-US" altLang="zh-CN" sz="2000" dirty="0" smtClean="0"/>
              <a:t>SIM</a:t>
            </a:r>
            <a:r>
              <a:rPr lang="zh-CN" altLang="en-US" sz="2000" dirty="0" smtClean="0"/>
              <a:t>卡为载体实现的一种全新电子票</a:t>
            </a:r>
          </a:p>
          <a:p>
            <a:pPr lvl="1" eaLnBrk="1" hangingPunct="1">
              <a:lnSpc>
                <a:spcPct val="100000"/>
              </a:lnSpc>
            </a:pPr>
            <a:r>
              <a:rPr lang="zh-CN" altLang="en-US" sz="2000" dirty="0" smtClean="0"/>
              <a:t>可直接购买附带门票信息的</a:t>
            </a:r>
            <a:r>
              <a:rPr lang="en-US" altLang="zh-CN" sz="2000" dirty="0" smtClean="0"/>
              <a:t>SIM</a:t>
            </a:r>
            <a:r>
              <a:rPr lang="zh-CN" altLang="en-US" sz="2000" dirty="0" smtClean="0"/>
              <a:t>卡，或通过网上下载写入</a:t>
            </a:r>
            <a:r>
              <a:rPr lang="en-US" altLang="zh-CN" sz="2000" dirty="0" smtClean="0"/>
              <a:t>SIM</a:t>
            </a:r>
            <a:r>
              <a:rPr lang="zh-CN" altLang="en-US" sz="2000" dirty="0" smtClean="0"/>
              <a:t>卡 </a:t>
            </a:r>
          </a:p>
          <a:p>
            <a:pPr lvl="1" eaLnBrk="1" hangingPunct="1">
              <a:lnSpc>
                <a:spcPct val="100000"/>
              </a:lnSpc>
            </a:pPr>
            <a:r>
              <a:rPr lang="zh-CN" altLang="en-US" sz="2000" dirty="0" smtClean="0"/>
              <a:t>“刷”手机即可</a:t>
            </a:r>
            <a:r>
              <a:rPr lang="zh-CN" altLang="en-US" sz="2000" dirty="0" smtClean="0"/>
              <a:t>入园</a:t>
            </a:r>
            <a:endParaRPr lang="en-US" altLang="zh-CN" sz="2000" dirty="0" smtClean="0"/>
          </a:p>
          <a:p>
            <a:pPr eaLnBrk="1" hangingPunct="1">
              <a:lnSpc>
                <a:spcPct val="100000"/>
              </a:lnSpc>
            </a:pPr>
            <a:r>
              <a:rPr lang="zh-CN" altLang="en-US" sz="2400" dirty="0" smtClean="0"/>
              <a:t>智能盒饭</a:t>
            </a:r>
            <a:endParaRPr lang="en-US" altLang="zh-CN" sz="2400" dirty="0" smtClean="0"/>
          </a:p>
          <a:p>
            <a:pPr lvl="1" eaLnBrk="1" hangingPunct="1">
              <a:lnSpc>
                <a:spcPct val="100000"/>
              </a:lnSpc>
            </a:pPr>
            <a:r>
              <a:rPr lang="zh-CN" altLang="en-US" sz="2000" dirty="0" smtClean="0"/>
              <a:t>每</a:t>
            </a:r>
            <a:r>
              <a:rPr lang="zh-CN" altLang="en-US" sz="2000" dirty="0"/>
              <a:t>一盒在售的盒饭都被贴上一个薄薄的</a:t>
            </a:r>
            <a:r>
              <a:rPr lang="en-US" altLang="zh-CN" sz="2000" dirty="0"/>
              <a:t>RFID</a:t>
            </a:r>
            <a:r>
              <a:rPr lang="zh-CN" altLang="en-US" sz="2000" dirty="0"/>
              <a:t>电子标签，记录食品来源信息，增加食品安全，保障了消费者权益</a:t>
            </a:r>
            <a:endParaRPr lang="en-US" altLang="zh-CN" sz="2000" dirty="0"/>
          </a:p>
          <a:p>
            <a:pPr lvl="1" eaLnBrk="1" hangingPunct="1">
              <a:lnSpc>
                <a:spcPct val="100000"/>
              </a:lnSpc>
            </a:pPr>
            <a:r>
              <a:rPr lang="zh-CN" altLang="en-US" sz="2000" dirty="0"/>
              <a:t>收银员可以一次扫描数十盒盒饭，这大大缩短了顾客排队的时间，提高了供应链管理的效率，减少结账和查询设施开销，同时也有利于智能货架管理</a:t>
            </a:r>
          </a:p>
          <a:p>
            <a:pPr eaLnBrk="1" hangingPunct="1">
              <a:lnSpc>
                <a:spcPct val="100000"/>
              </a:lnSpc>
            </a:pPr>
            <a:endParaRPr lang="zh-CN" altLang="en-US" sz="2400" dirty="0" smtClean="0"/>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DFC38CFC-1D0A-4D09-8A18-B504FD0B9EFD}" type="slidenum">
              <a:rPr lang="en-US"/>
              <a:pPr>
                <a:defRPr/>
              </a:pPr>
              <a:t>21</a:t>
            </a:fld>
            <a:endParaRPr lang="en-US"/>
          </a:p>
        </p:txBody>
      </p:sp>
      <p:sp>
        <p:nvSpPr>
          <p:cNvPr id="154627"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154628" name="Rectangle 5"/>
          <p:cNvSpPr>
            <a:spLocks noGrp="1" noChangeArrowheads="1"/>
          </p:cNvSpPr>
          <p:nvPr>
            <p:ph type="subTitle" idx="1"/>
          </p:nvPr>
        </p:nvSpPr>
        <p:spPr/>
        <p:txBody>
          <a:bodyPr/>
          <a:lstStyle/>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zh-CN" altLang="en-US" smtClean="0"/>
              <a:t>物</a:t>
            </a:r>
            <a:r>
              <a:rPr lang="zh-CN" altLang="en-US" dirty="0" smtClean="0"/>
              <a:t>联网的典型应用</a:t>
            </a:r>
          </a:p>
        </p:txBody>
      </p:sp>
      <p:pic>
        <p:nvPicPr>
          <p:cNvPr id="2" name="图片 1"/>
          <p:cNvPicPr>
            <a:picLocks noChangeAspect="1"/>
          </p:cNvPicPr>
          <p:nvPr/>
        </p:nvPicPr>
        <p:blipFill>
          <a:blip r:embed="rId2"/>
          <a:stretch>
            <a:fillRect/>
          </a:stretch>
        </p:blipFill>
        <p:spPr>
          <a:xfrm>
            <a:off x="457200" y="1268760"/>
            <a:ext cx="7848600" cy="5248275"/>
          </a:xfrm>
          <a:prstGeom prst="rect">
            <a:avLst/>
          </a:prstGeom>
        </p:spPr>
      </p:pic>
    </p:spTree>
    <p:extLst>
      <p:ext uri="{BB962C8B-B14F-4D97-AF65-F5344CB8AC3E}">
        <p14:creationId xmlns:p14="http://schemas.microsoft.com/office/powerpoint/2010/main" val="2256340561"/>
      </p:ext>
    </p:extLst>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smtClean="0"/>
              <a:t>智能家居</a:t>
            </a:r>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381000" y="1412875"/>
            <a:ext cx="8458200" cy="4533900"/>
          </a:xfrm>
          <a:prstGeom prst="rect">
            <a:avLst/>
          </a:prstGeom>
        </p:spPr>
      </p:pic>
    </p:spTree>
    <p:extLst>
      <p:ext uri="{BB962C8B-B14F-4D97-AF65-F5344CB8AC3E}">
        <p14:creationId xmlns:p14="http://schemas.microsoft.com/office/powerpoint/2010/main" val="3043695986"/>
      </p:ext>
    </p:extLst>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lvl1pPr>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a:lnSpc>
                <a:spcPct val="100000"/>
              </a:lnSpc>
              <a:spcBef>
                <a:spcPct val="0"/>
              </a:spcBef>
              <a:buFontTx/>
              <a:buNone/>
              <a:defRPr/>
            </a:pPr>
            <a:r>
              <a:rPr lang="zh-CN" altLang="en-US" sz="1400" b="1" smtClean="0">
                <a:solidFill>
                  <a:srgbClr val="FF3300"/>
                </a:solidFill>
                <a:effectLst>
                  <a:outerShdw blurRad="38100" dist="38100" dir="2700000" algn="tl">
                    <a:srgbClr val="C0C0C0"/>
                  </a:outerShdw>
                </a:effectLst>
                <a:latin typeface="Times New Roman" pitchFamily="18" charset="0"/>
                <a:ea typeface="宋体" pitchFamily="2" charset="-122"/>
              </a:rPr>
              <a:t>桂小林 </a:t>
            </a:r>
            <a:fld id="{46CBD215-CC25-4232-AADE-A2949EB8552E}" type="slidenum">
              <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rPr>
              <a:pPr algn="r">
                <a:lnSpc>
                  <a:spcPct val="100000"/>
                </a:lnSpc>
                <a:spcBef>
                  <a:spcPct val="0"/>
                </a:spcBef>
                <a:buFontTx/>
                <a:buNone/>
                <a:defRPr/>
              </a:pPr>
              <a:t>5</a:t>
            </a:fld>
            <a:endPar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endParaRPr>
          </a:p>
        </p:txBody>
      </p:sp>
      <p:sp>
        <p:nvSpPr>
          <p:cNvPr id="37891" name="Rectangle 2"/>
          <p:cNvSpPr>
            <a:spLocks noGrp="1" noChangeArrowheads="1"/>
          </p:cNvSpPr>
          <p:nvPr>
            <p:ph type="title" idx="4294967295"/>
          </p:nvPr>
        </p:nvSpPr>
        <p:spPr>
          <a:xfrm>
            <a:off x="468313" y="333375"/>
            <a:ext cx="8382000" cy="603250"/>
          </a:xfrm>
        </p:spPr>
        <p:txBody>
          <a:bodyPr/>
          <a:lstStyle/>
          <a:p>
            <a:r>
              <a:rPr lang="zh-CN" altLang="en-US" smtClean="0"/>
              <a:t>文物监控物联网</a:t>
            </a:r>
            <a:endParaRPr lang="zh-CN" altLang="zh-CN" smtClean="0"/>
          </a:p>
        </p:txBody>
      </p:sp>
      <p:sp>
        <p:nvSpPr>
          <p:cNvPr id="30724" name="Rectangle 3"/>
          <p:cNvSpPr>
            <a:spLocks noGrp="1" noChangeArrowheads="1"/>
          </p:cNvSpPr>
          <p:nvPr>
            <p:ph type="body" idx="4294967295"/>
          </p:nvPr>
        </p:nvSpPr>
        <p:spPr>
          <a:xfrm>
            <a:off x="395288" y="1412875"/>
            <a:ext cx="8458200" cy="4987925"/>
          </a:xfrm>
        </p:spPr>
        <p:txBody>
          <a:bodyPr/>
          <a:lstStyle/>
          <a:p>
            <a:endParaRPr lang="zh-CN" altLang="zh-CN" smtClean="0"/>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78486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323850" y="5157788"/>
            <a:ext cx="6911975" cy="1368425"/>
          </a:xfrm>
          <a:prstGeom prst="rect">
            <a:avLst/>
          </a:prstGeom>
          <a:solidFill>
            <a:srgbClr val="FFFFFF"/>
          </a:solidFill>
          <a:ln w="57150">
            <a:solidFill>
              <a:schemeClr val="accent2"/>
            </a:solidFill>
            <a:miter lim="800000"/>
            <a:headEnd/>
            <a:tailEnd/>
          </a:ln>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b="1">
                <a:latin typeface="Times New Roman" pitchFamily="18" charset="0"/>
                <a:ea typeface="宋体" pitchFamily="2" charset="-122"/>
              </a:rPr>
              <a:t>感知层：感知层的主要功能是通过探测器、传感器采集关键区域的特定信息。探测器的感知能力是影响系统性能优劣的关键因素，设备主要包括：</a:t>
            </a:r>
            <a:r>
              <a:rPr lang="zh-CN" altLang="en-US" sz="2000" b="1">
                <a:solidFill>
                  <a:srgbClr val="FF3300"/>
                </a:solidFill>
                <a:latin typeface="Times New Roman" pitchFamily="18" charset="0"/>
                <a:ea typeface="宋体" pitchFamily="2" charset="-122"/>
              </a:rPr>
              <a:t>摄像机、烟感、红外、震动、温</a:t>
            </a:r>
            <a:r>
              <a:rPr lang="en-US" altLang="zh-CN" sz="2000" b="1">
                <a:solidFill>
                  <a:srgbClr val="FF3300"/>
                </a:solidFill>
                <a:latin typeface="Times New Roman" pitchFamily="18" charset="0"/>
                <a:ea typeface="宋体" pitchFamily="2" charset="-122"/>
              </a:rPr>
              <a:t>/</a:t>
            </a:r>
            <a:r>
              <a:rPr lang="zh-CN" altLang="en-US" sz="2000" b="1">
                <a:solidFill>
                  <a:srgbClr val="FF3300"/>
                </a:solidFill>
                <a:latin typeface="Times New Roman" pitchFamily="18" charset="0"/>
                <a:ea typeface="宋体" pitchFamily="2" charset="-122"/>
              </a:rPr>
              <a:t>湿度传感器、</a:t>
            </a:r>
            <a:r>
              <a:rPr lang="en-US" altLang="zh-CN" sz="2000" b="1">
                <a:solidFill>
                  <a:srgbClr val="FF3300"/>
                </a:solidFill>
                <a:latin typeface="Times New Roman" pitchFamily="18" charset="0"/>
                <a:ea typeface="宋体" pitchFamily="2" charset="-122"/>
              </a:rPr>
              <a:t>CO2</a:t>
            </a:r>
            <a:r>
              <a:rPr lang="zh-CN" altLang="en-US" sz="2000" b="1">
                <a:solidFill>
                  <a:srgbClr val="FF3300"/>
                </a:solidFill>
                <a:latin typeface="Times New Roman" pitchFamily="18" charset="0"/>
                <a:ea typeface="宋体" pitchFamily="2" charset="-122"/>
              </a:rPr>
              <a:t>传感器等各种探测感知器</a:t>
            </a:r>
            <a:r>
              <a:rPr lang="zh-CN" altLang="en-US" sz="2000" b="1">
                <a:latin typeface="Times New Roman" pitchFamily="18" charset="0"/>
                <a:ea typeface="宋体" pitchFamily="2" charset="-122"/>
              </a:rPr>
              <a:t>。</a:t>
            </a:r>
          </a:p>
        </p:txBody>
      </p:sp>
      <p:sp>
        <p:nvSpPr>
          <p:cNvPr id="53255" name="Rectangle 6"/>
          <p:cNvSpPr>
            <a:spLocks noChangeArrowheads="1"/>
          </p:cNvSpPr>
          <p:nvPr/>
        </p:nvSpPr>
        <p:spPr bwMode="auto">
          <a:xfrm>
            <a:off x="323850" y="3789363"/>
            <a:ext cx="6911975" cy="1247775"/>
          </a:xfrm>
          <a:prstGeom prst="rect">
            <a:avLst/>
          </a:prstGeom>
          <a:solidFill>
            <a:srgbClr val="FFFF99"/>
          </a:solidFill>
          <a:ln w="57150">
            <a:solidFill>
              <a:srgbClr val="FF0000"/>
            </a:solidFill>
            <a:miter lim="800000"/>
            <a:headEnd/>
            <a:tailEnd/>
          </a:ln>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Times New Roman" pitchFamily="18" charset="0"/>
                <a:ea typeface="宋体" pitchFamily="2" charset="-122"/>
              </a:rPr>
              <a:t>数据汇聚层：数据汇聚层是系统的基础，它的主要功能是通过不同接口的接入和不同协议的转换，实现各种探测器、传感器的有效接入。对上层而言，屏蔽了异构数据之间的差异，使上层对下层的透明管理。</a:t>
            </a:r>
          </a:p>
        </p:txBody>
      </p:sp>
    </p:spTree>
    <p:extLst>
      <p:ext uri="{BB962C8B-B14F-4D97-AF65-F5344CB8AC3E}">
        <p14:creationId xmlns:p14="http://schemas.microsoft.com/office/powerpoint/2010/main" val="129857001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254"/>
                                        </p:tgtEl>
                                        <p:attrNameLst>
                                          <p:attrName>style.visibility</p:attrName>
                                        </p:attrNameLst>
                                      </p:cBhvr>
                                      <p:to>
                                        <p:strVal val="visible"/>
                                      </p:to>
                                    </p:set>
                                    <p:animEffect transition="in" filter="blinds(horizontal)">
                                      <p:cBhvr>
                                        <p:cTn id="11" dur="500"/>
                                        <p:tgtEl>
                                          <p:spTgt spid="532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3255"/>
                                        </p:tgtEl>
                                        <p:attrNameLst>
                                          <p:attrName>style.visibility</p:attrName>
                                        </p:attrNameLst>
                                      </p:cBhvr>
                                      <p:to>
                                        <p:strVal val="visible"/>
                                      </p:to>
                                    </p:set>
                                    <p:animEffect transition="in" filter="blinds(horizontal)">
                                      <p:cBhvr>
                                        <p:cTn id="16"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53254" grpId="0" animBg="1" autoUpdateAnimBg="0"/>
      <p:bldP spid="532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CN" altLang="en-US" smtClean="0"/>
              <a:t>矿井监控物联网</a:t>
            </a:r>
          </a:p>
        </p:txBody>
      </p:sp>
      <p:sp>
        <p:nvSpPr>
          <p:cNvPr id="38915" name="Rectangle 3"/>
          <p:cNvSpPr>
            <a:spLocks noGrp="1" noChangeArrowheads="1"/>
          </p:cNvSpPr>
          <p:nvPr>
            <p:ph type="body" idx="1"/>
          </p:nvPr>
        </p:nvSpPr>
        <p:spPr>
          <a:xfrm>
            <a:off x="395288" y="1412875"/>
            <a:ext cx="8458200" cy="4987925"/>
          </a:xfrm>
        </p:spPr>
        <p:txBody>
          <a:bodyPr/>
          <a:lstStyle/>
          <a:p>
            <a:endParaRPr lang="zh-CN" altLang="en-US" smtClean="0"/>
          </a:p>
        </p:txBody>
      </p:sp>
      <p:pic>
        <p:nvPicPr>
          <p:cNvPr id="2" name="图片 1"/>
          <p:cNvPicPr>
            <a:picLocks noChangeAspect="1"/>
          </p:cNvPicPr>
          <p:nvPr/>
        </p:nvPicPr>
        <p:blipFill>
          <a:blip r:embed="rId2"/>
          <a:stretch>
            <a:fillRect/>
          </a:stretch>
        </p:blipFill>
        <p:spPr>
          <a:xfrm>
            <a:off x="687921" y="1412875"/>
            <a:ext cx="7920558" cy="5176777"/>
          </a:xfrm>
          <a:prstGeom prst="rect">
            <a:avLst/>
          </a:prstGeom>
        </p:spPr>
      </p:pic>
    </p:spTree>
    <p:extLst>
      <p:ext uri="{BB962C8B-B14F-4D97-AF65-F5344CB8AC3E}">
        <p14:creationId xmlns:p14="http://schemas.microsoft.com/office/powerpoint/2010/main" val="1413697090"/>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CN" altLang="en-US" smtClean="0"/>
              <a:t>核电厂监控物联网</a:t>
            </a:r>
          </a:p>
        </p:txBody>
      </p:sp>
      <p:sp>
        <p:nvSpPr>
          <p:cNvPr id="39939" name="Rectangle 3"/>
          <p:cNvSpPr>
            <a:spLocks noGrp="1" noChangeArrowheads="1"/>
          </p:cNvSpPr>
          <p:nvPr>
            <p:ph type="body" idx="1"/>
          </p:nvPr>
        </p:nvSpPr>
        <p:spPr/>
        <p:txBody>
          <a:bodyPr/>
          <a:lstStyle/>
          <a:p>
            <a:endParaRPr lang="zh-CN" altLang="en-US" smtClean="0"/>
          </a:p>
        </p:txBody>
      </p:sp>
      <p:pic>
        <p:nvPicPr>
          <p:cNvPr id="2" name="图片 1"/>
          <p:cNvPicPr>
            <a:picLocks noChangeAspect="1"/>
          </p:cNvPicPr>
          <p:nvPr/>
        </p:nvPicPr>
        <p:blipFill>
          <a:blip r:embed="rId2"/>
          <a:stretch>
            <a:fillRect/>
          </a:stretch>
        </p:blipFill>
        <p:spPr>
          <a:xfrm>
            <a:off x="1119187" y="1412875"/>
            <a:ext cx="6981825" cy="5029200"/>
          </a:xfrm>
          <a:prstGeom prst="rect">
            <a:avLst/>
          </a:prstGeom>
        </p:spPr>
      </p:pic>
    </p:spTree>
    <p:extLst>
      <p:ext uri="{BB962C8B-B14F-4D97-AF65-F5344CB8AC3E}">
        <p14:creationId xmlns:p14="http://schemas.microsoft.com/office/powerpoint/2010/main" val="2935309290"/>
      </p:ext>
    </p:extLst>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mtClean="0"/>
              <a:t>军用物联网</a:t>
            </a:r>
          </a:p>
        </p:txBody>
      </p:sp>
      <p:sp>
        <p:nvSpPr>
          <p:cNvPr id="40963" name="内容占位符 2"/>
          <p:cNvSpPr>
            <a:spLocks noGrp="1"/>
          </p:cNvSpPr>
          <p:nvPr>
            <p:ph idx="1"/>
          </p:nvPr>
        </p:nvSpPr>
        <p:spPr/>
        <p:txBody>
          <a:bodyPr/>
          <a:lstStyle/>
          <a:p>
            <a:endParaRPr lang="zh-CN" altLang="en-US" smtClean="0"/>
          </a:p>
        </p:txBody>
      </p:sp>
      <p:pic>
        <p:nvPicPr>
          <p:cNvPr id="2" name="图片 1"/>
          <p:cNvPicPr>
            <a:picLocks noChangeAspect="1"/>
          </p:cNvPicPr>
          <p:nvPr/>
        </p:nvPicPr>
        <p:blipFill>
          <a:blip r:embed="rId2"/>
          <a:stretch>
            <a:fillRect/>
          </a:stretch>
        </p:blipFill>
        <p:spPr>
          <a:xfrm>
            <a:off x="437134" y="1196677"/>
            <a:ext cx="8505825" cy="3152775"/>
          </a:xfrm>
          <a:prstGeom prst="rect">
            <a:avLst/>
          </a:prstGeom>
        </p:spPr>
      </p:pic>
      <p:pic>
        <p:nvPicPr>
          <p:cNvPr id="3" name="图片 2"/>
          <p:cNvPicPr>
            <a:picLocks noChangeAspect="1"/>
          </p:cNvPicPr>
          <p:nvPr/>
        </p:nvPicPr>
        <p:blipFill>
          <a:blip r:embed="rId3"/>
          <a:stretch>
            <a:fillRect/>
          </a:stretch>
        </p:blipFill>
        <p:spPr>
          <a:xfrm>
            <a:off x="683568" y="4349452"/>
            <a:ext cx="6848475" cy="2381250"/>
          </a:xfrm>
          <a:prstGeom prst="rect">
            <a:avLst/>
          </a:prstGeom>
        </p:spPr>
      </p:pic>
    </p:spTree>
    <p:extLst>
      <p:ext uri="{BB962C8B-B14F-4D97-AF65-F5344CB8AC3E}">
        <p14:creationId xmlns:p14="http://schemas.microsoft.com/office/powerpoint/2010/main" val="2079894836"/>
      </p:ext>
    </p:extLst>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lvl1pPr>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a:lnSpc>
                <a:spcPct val="100000"/>
              </a:lnSpc>
              <a:spcBef>
                <a:spcPct val="0"/>
              </a:spcBef>
              <a:buFontTx/>
              <a:buNone/>
              <a:defRPr/>
            </a:pPr>
            <a:r>
              <a:rPr lang="zh-CN" altLang="en-US" sz="1400" b="1" smtClean="0">
                <a:solidFill>
                  <a:srgbClr val="FF3300"/>
                </a:solidFill>
                <a:effectLst>
                  <a:outerShdw blurRad="38100" dist="38100" dir="2700000" algn="tl">
                    <a:srgbClr val="C0C0C0"/>
                  </a:outerShdw>
                </a:effectLst>
                <a:latin typeface="Times New Roman" pitchFamily="18" charset="0"/>
                <a:ea typeface="宋体" pitchFamily="2" charset="-122"/>
              </a:rPr>
              <a:t>桂小林 </a:t>
            </a:r>
            <a:fld id="{5824DA4F-DAE4-4DBA-ADF8-29C233112DCC}" type="slidenum">
              <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rPr>
              <a:pPr algn="r">
                <a:lnSpc>
                  <a:spcPct val="100000"/>
                </a:lnSpc>
                <a:spcBef>
                  <a:spcPct val="0"/>
                </a:spcBef>
                <a:buFontTx/>
                <a:buNone/>
                <a:defRPr/>
              </a:pPr>
              <a:t>9</a:t>
            </a:fld>
            <a:endPar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endParaRPr>
          </a:p>
        </p:txBody>
      </p:sp>
      <p:sp>
        <p:nvSpPr>
          <p:cNvPr id="41987" name="Rectangle 2"/>
          <p:cNvSpPr>
            <a:spLocks noGrp="1" noChangeArrowheads="1"/>
          </p:cNvSpPr>
          <p:nvPr>
            <p:ph type="title" idx="4294967295"/>
          </p:nvPr>
        </p:nvSpPr>
        <p:spPr/>
        <p:txBody>
          <a:bodyPr/>
          <a:lstStyle/>
          <a:p>
            <a:r>
              <a:rPr lang="zh-CN" altLang="en-US" smtClean="0"/>
              <a:t>工业流程管理物联网</a:t>
            </a:r>
          </a:p>
        </p:txBody>
      </p:sp>
      <p:sp>
        <p:nvSpPr>
          <p:cNvPr id="35844" name="Rectangle 3"/>
          <p:cNvSpPr>
            <a:spLocks noGrp="1" noChangeArrowheads="1"/>
          </p:cNvSpPr>
          <p:nvPr>
            <p:ph type="body" idx="4294967295"/>
          </p:nvPr>
        </p:nvSpPr>
        <p:spPr/>
        <p:txBody>
          <a:bodyPr/>
          <a:lstStyle/>
          <a:p>
            <a:endParaRPr lang="zh-CN" altLang="zh-CN" smtClean="0"/>
          </a:p>
        </p:txBody>
      </p:sp>
      <p:sp>
        <p:nvSpPr>
          <p:cNvPr id="45066" name="Text Box 10"/>
          <p:cNvSpPr txBox="1">
            <a:spLocks noChangeArrowheads="1"/>
          </p:cNvSpPr>
          <p:nvPr/>
        </p:nvSpPr>
        <p:spPr bwMode="auto">
          <a:xfrm>
            <a:off x="5076825" y="6400800"/>
            <a:ext cx="14033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a:t>石油钢管</a:t>
            </a:r>
          </a:p>
        </p:txBody>
      </p:sp>
      <p:sp>
        <p:nvSpPr>
          <p:cNvPr id="45067" name="Rectangle 11"/>
          <p:cNvSpPr>
            <a:spLocks noChangeArrowheads="1"/>
          </p:cNvSpPr>
          <p:nvPr/>
        </p:nvSpPr>
        <p:spPr bwMode="auto">
          <a:xfrm>
            <a:off x="3059113" y="1412875"/>
            <a:ext cx="914400" cy="2667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zh-CN" altLang="en-US" sz="1400" b="1"/>
              <a:t>云平台</a:t>
            </a:r>
          </a:p>
        </p:txBody>
      </p:sp>
      <p:pic>
        <p:nvPicPr>
          <p:cNvPr id="2" name="图片 1"/>
          <p:cNvPicPr>
            <a:picLocks noChangeAspect="1"/>
          </p:cNvPicPr>
          <p:nvPr/>
        </p:nvPicPr>
        <p:blipFill>
          <a:blip r:embed="rId3"/>
          <a:stretch>
            <a:fillRect/>
          </a:stretch>
        </p:blipFill>
        <p:spPr>
          <a:xfrm>
            <a:off x="381000" y="1467070"/>
            <a:ext cx="8334375" cy="4953000"/>
          </a:xfrm>
          <a:prstGeom prst="rect">
            <a:avLst/>
          </a:prstGeom>
        </p:spPr>
      </p:pic>
    </p:spTree>
    <p:extLst>
      <p:ext uri="{BB962C8B-B14F-4D97-AF65-F5344CB8AC3E}">
        <p14:creationId xmlns:p14="http://schemas.microsoft.com/office/powerpoint/2010/main" val="22889633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Pages>0</Pages>
  <Words>868</Words>
  <Characters>0</Characters>
  <Application>Microsoft Office PowerPoint</Application>
  <DocSecurity>0</DocSecurity>
  <PresentationFormat>全屏显示(4:3)</PresentationFormat>
  <Lines>0</Lines>
  <Paragraphs>72</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黑体</vt:lpstr>
      <vt:lpstr>楷体</vt:lpstr>
      <vt:lpstr>楷体_GB2312</vt:lpstr>
      <vt:lpstr>隶书</vt:lpstr>
      <vt:lpstr>宋体</vt:lpstr>
      <vt:lpstr>幼圆</vt:lpstr>
      <vt:lpstr>Arial Black</vt:lpstr>
      <vt:lpstr>Times New Roman</vt:lpstr>
      <vt:lpstr>Wingdings</vt:lpstr>
      <vt:lpstr>默认设计模板</vt:lpstr>
      <vt:lpstr>PowerPoint 演示文稿</vt:lpstr>
      <vt:lpstr>概述</vt:lpstr>
      <vt:lpstr>物联网的典型应用</vt:lpstr>
      <vt:lpstr>智能家居</vt:lpstr>
      <vt:lpstr>文物监控物联网</vt:lpstr>
      <vt:lpstr>矿井监控物联网</vt:lpstr>
      <vt:lpstr>核电厂监控物联网</vt:lpstr>
      <vt:lpstr>军用物联网</vt:lpstr>
      <vt:lpstr>工业流程管理物联网</vt:lpstr>
      <vt:lpstr>PowerPoint 演示文稿</vt:lpstr>
      <vt:lpstr>智能安防系统</vt:lpstr>
      <vt:lpstr>PowerPoint 演示文稿</vt:lpstr>
      <vt:lpstr>大国重器-----敬请观看</vt:lpstr>
      <vt:lpstr>大国重器-----敬请观看</vt:lpstr>
      <vt:lpstr>智慧物流</vt:lpstr>
      <vt:lpstr>智能家居</vt:lpstr>
      <vt:lpstr>智能交通</vt:lpstr>
      <vt:lpstr>环境监测</vt:lpstr>
      <vt:lpstr>路灯控制系统</vt:lpstr>
      <vt:lpstr>世博会门票</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gui@stu.xjtu.edu.xx</cp:lastModifiedBy>
  <cp:revision>624</cp:revision>
  <dcterms:created xsi:type="dcterms:W3CDTF">2004-05-18T02:59:53Z</dcterms:created>
  <dcterms:modified xsi:type="dcterms:W3CDTF">2024-09-29T12:29:03Z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