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986" r:id="rId3"/>
    <p:sldId id="1082" r:id="rId4"/>
    <p:sldId id="987" r:id="rId5"/>
    <p:sldId id="988" r:id="rId6"/>
    <p:sldId id="989" r:id="rId7"/>
    <p:sldId id="990" r:id="rId8"/>
    <p:sldId id="964" r:id="rId9"/>
    <p:sldId id="965" r:id="rId10"/>
    <p:sldId id="966" r:id="rId11"/>
    <p:sldId id="993" r:id="rId12"/>
    <p:sldId id="967" r:id="rId13"/>
    <p:sldId id="997" r:id="rId14"/>
    <p:sldId id="968" r:id="rId15"/>
    <p:sldId id="999" r:id="rId16"/>
    <p:sldId id="1041" r:id="rId17"/>
    <p:sldId id="1019" r:id="rId18"/>
    <p:sldId id="1020" r:id="rId19"/>
    <p:sldId id="1070" r:id="rId20"/>
    <p:sldId id="1025" r:id="rId21"/>
    <p:sldId id="1026" r:id="rId22"/>
    <p:sldId id="1027" r:id="rId23"/>
    <p:sldId id="1084" r:id="rId24"/>
    <p:sldId id="1073" r:id="rId25"/>
    <p:sldId id="1030" r:id="rId26"/>
    <p:sldId id="1074" r:id="rId27"/>
    <p:sldId id="1075" r:id="rId28"/>
    <p:sldId id="1079" r:id="rId29"/>
    <p:sldId id="868" r:id="rId30"/>
    <p:sldId id="870" r:id="rId31"/>
    <p:sldId id="873" r:id="rId32"/>
    <p:sldId id="878" r:id="rId33"/>
    <p:sldId id="879" r:id="rId34"/>
    <p:sldId id="1081" r:id="rId35"/>
    <p:sldId id="774" r:id="rId36"/>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9"/>
    <a:srgbClr val="008000"/>
    <a:srgbClr val="00CC66"/>
    <a:srgbClr val="EAEAEA"/>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67" autoAdjust="0"/>
  </p:normalViewPr>
  <p:slideViewPr>
    <p:cSldViewPr>
      <p:cViewPr varScale="1">
        <p:scale>
          <a:sx n="61" d="100"/>
          <a:sy n="61" d="100"/>
        </p:scale>
        <p:origin x="144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ea typeface="宋体" pitchFamily="2" charset="-122"/>
              </a:defRPr>
            </a:lvl1pPr>
          </a:lstStyle>
          <a:p>
            <a:pPr>
              <a:defRPr/>
            </a:pPr>
            <a:endParaRPr lang="en-US"/>
          </a:p>
        </p:txBody>
      </p:sp>
      <p:sp>
        <p:nvSpPr>
          <p:cNvPr id="63492"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ea typeface="宋体" pitchFamily="2" charset="-122"/>
              </a:defRPr>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ea typeface="宋体" pitchFamily="2" charset="-122"/>
              </a:defRPr>
            </a:lvl1pPr>
          </a:lstStyle>
          <a:p>
            <a:pPr>
              <a:defRPr/>
            </a:pPr>
            <a:fld id="{8EFC3DDB-6F8F-4565-9FB8-095F93F62E89}" type="slidenum">
              <a:rPr lang="en-US"/>
              <a:pPr>
                <a:defRPr/>
              </a:pPr>
              <a:t>‹#›</a:t>
            </a:fld>
            <a:endParaRPr lang="en-US"/>
          </a:p>
        </p:txBody>
      </p:sp>
    </p:spTree>
    <p:extLst>
      <p:ext uri="{BB962C8B-B14F-4D97-AF65-F5344CB8AC3E}">
        <p14:creationId xmlns:p14="http://schemas.microsoft.com/office/powerpoint/2010/main" val="26643072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98937121-B518-4F64-8D3D-CE18D5484738}" type="slidenum">
              <a:rPr lang="en-US"/>
              <a:pPr>
                <a:defRPr/>
              </a:pPr>
              <a:t>‹#›</a:t>
            </a:fld>
            <a:endParaRPr lang="en-US"/>
          </a:p>
        </p:txBody>
      </p:sp>
    </p:spTree>
    <p:extLst>
      <p:ext uri="{BB962C8B-B14F-4D97-AF65-F5344CB8AC3E}">
        <p14:creationId xmlns:p14="http://schemas.microsoft.com/office/powerpoint/2010/main" val="258163834"/>
      </p:ext>
    </p:extLst>
  </p:cSld>
  <p:clrMapOvr>
    <a:masterClrMapping/>
  </p:clrMapOvr>
  <p:transition spd="med">
    <p:diamon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0D9AD058-AD48-4540-93FD-CA83E3CFF0CF}" type="slidenum">
              <a:rPr lang="en-US"/>
              <a:pPr>
                <a:defRPr/>
              </a:pPr>
              <a:t>‹#›</a:t>
            </a:fld>
            <a:endParaRPr lang="en-US"/>
          </a:p>
        </p:txBody>
      </p:sp>
    </p:spTree>
    <p:extLst>
      <p:ext uri="{BB962C8B-B14F-4D97-AF65-F5344CB8AC3E}">
        <p14:creationId xmlns:p14="http://schemas.microsoft.com/office/powerpoint/2010/main" val="3734590425"/>
      </p:ext>
    </p:extLst>
  </p:cSld>
  <p:clrMapOvr>
    <a:masterClrMapping/>
  </p:clrMapOvr>
  <p:transition spd="med">
    <p:diamon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A2D290C2-F5D5-479D-82A6-586D251E2B34}" type="slidenum">
              <a:rPr lang="en-US"/>
              <a:pPr>
                <a:defRPr/>
              </a:pPr>
              <a:t>‹#›</a:t>
            </a:fld>
            <a:endParaRPr lang="en-US"/>
          </a:p>
        </p:txBody>
      </p:sp>
    </p:spTree>
    <p:extLst>
      <p:ext uri="{BB962C8B-B14F-4D97-AF65-F5344CB8AC3E}">
        <p14:creationId xmlns:p14="http://schemas.microsoft.com/office/powerpoint/2010/main" val="2395800369"/>
      </p:ext>
    </p:extLst>
  </p:cSld>
  <p:clrMapOvr>
    <a:masterClrMapping/>
  </p:clrMapOvr>
  <p:transition spd="med">
    <p:diamon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83C7F63E-0BF9-4529-825C-D585DF595CCA}" type="slidenum">
              <a:rPr lang="en-US"/>
              <a:pPr>
                <a:defRPr/>
              </a:pPr>
              <a:t>‹#›</a:t>
            </a:fld>
            <a:endParaRPr lang="en-US"/>
          </a:p>
        </p:txBody>
      </p:sp>
    </p:spTree>
    <p:extLst>
      <p:ext uri="{BB962C8B-B14F-4D97-AF65-F5344CB8AC3E}">
        <p14:creationId xmlns:p14="http://schemas.microsoft.com/office/powerpoint/2010/main" val="1879519653"/>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1_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E571E082-43F8-4F30-9C8C-45C7B9D41DDF}" type="slidenum">
              <a:rPr lang="en-US" altLang="zh-CN"/>
              <a:pPr>
                <a:defRPr/>
              </a:pPr>
              <a:t>‹#›</a:t>
            </a:fld>
            <a:endParaRPr lang="en-US" altLang="zh-CN"/>
          </a:p>
        </p:txBody>
      </p:sp>
    </p:spTree>
    <p:extLst>
      <p:ext uri="{BB962C8B-B14F-4D97-AF65-F5344CB8AC3E}">
        <p14:creationId xmlns:p14="http://schemas.microsoft.com/office/powerpoint/2010/main" val="17350795"/>
      </p:ext>
    </p:extLst>
  </p:cSld>
  <p:clrMapOvr>
    <a:masterClrMapping/>
  </p:clrMapOvr>
  <p:transition spd="med">
    <p:diamond/>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p:nvPr>
        </p:nvSpPr>
        <p:spPr>
          <a:xfrm>
            <a:off x="341710" y="260649"/>
            <a:ext cx="8470106" cy="480052"/>
          </a:xfrm>
          <a:prstGeom prst="rect">
            <a:avLst/>
          </a:prstGeom>
        </p:spPr>
        <p:txBody>
          <a:bodyPr lIns="0" tIns="0" rIns="0" bIns="0" anchor="t">
            <a:normAutofit/>
          </a:bodyPr>
          <a:lstStyle>
            <a:lvl1pPr>
              <a:defRPr lang="zh-CN" altLang="en-US" sz="2800" baseline="0" dirty="0">
                <a:latin typeface="Huawei Sans" panose="020C0503030203020204" pitchFamily="34" charset="0"/>
                <a:ea typeface="方正兰亭黑简体" panose="02000000000000000000" pitchFamily="2" charset="-122"/>
              </a:defRPr>
            </a:lvl1pPr>
          </a:lstStyle>
          <a:p>
            <a:pPr marL="0" lvl="0" indent="0" defTabSz="890849">
              <a:lnSpc>
                <a:spcPts val="2573"/>
              </a:lnSpc>
              <a:spcBef>
                <a:spcPts val="0"/>
              </a:spcBef>
              <a:buFont typeface="Arial" panose="020B0604020202020204" pitchFamily="34" charset="0"/>
            </a:pPr>
            <a:r>
              <a:rPr lang="zh-CN" altLang="en-US" dirty="0" smtClean="0"/>
              <a:t>单击</a:t>
            </a:r>
            <a:r>
              <a:rPr lang="zh-CN" altLang="en-US" dirty="0"/>
              <a:t>此处编辑母版标题样式</a:t>
            </a:r>
          </a:p>
        </p:txBody>
      </p:sp>
      <p:sp>
        <p:nvSpPr>
          <p:cNvPr id="9" name="文本占位符 6"/>
          <p:cNvSpPr>
            <a:spLocks noGrp="1"/>
          </p:cNvSpPr>
          <p:nvPr>
            <p:ph type="body" sz="quarter" idx="10" hasCustomPrompt="1"/>
          </p:nvPr>
        </p:nvSpPr>
        <p:spPr>
          <a:xfrm>
            <a:off x="341710" y="1047751"/>
            <a:ext cx="8470106" cy="4879805"/>
          </a:xfrm>
          <a:prstGeom prst="rect">
            <a:avLst/>
          </a:prstGeom>
        </p:spPr>
        <p:txBody>
          <a:bodyPr/>
          <a:lstStyle>
            <a:lvl1pPr algn="just" fontAlgn="ctr">
              <a:buClrTx/>
              <a:defRPr sz="2000" b="1" baseline="0">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stStyle>
          <a:p>
            <a:r>
              <a:rPr lang="zh-CN" altLang="en-US" dirty="0"/>
              <a:t>单击此处输入文字</a:t>
            </a:r>
          </a:p>
        </p:txBody>
      </p:sp>
    </p:spTree>
    <p:extLst>
      <p:ext uri="{BB962C8B-B14F-4D97-AF65-F5344CB8AC3E}">
        <p14:creationId xmlns:p14="http://schemas.microsoft.com/office/powerpoint/2010/main" val="21858356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p15:clr>
            <a:srgbClr val="FBAE40"/>
          </p15:clr>
        </p15:guide>
        <p15:guide id="2" orient="horz" pos="66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304801"/>
            <a:ext cx="8515672" cy="531912"/>
          </a:xfrm>
        </p:spPr>
        <p:txBody>
          <a:bodyPr/>
          <a:lstStyle>
            <a:lvl1pPr>
              <a:defRPr sz="3600">
                <a:latin typeface="隶书" panose="02010509060101010101" pitchFamily="49" charset="-122"/>
                <a:ea typeface="隶书" panose="020105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81000" y="1124745"/>
            <a:ext cx="8458200" cy="5276056"/>
          </a:xfrm>
        </p:spPr>
        <p:txBody>
          <a:bodyPr/>
          <a:lstStyle>
            <a:lvl2pPr>
              <a:defRPr>
                <a:latin typeface="楷体" panose="02010609060101010101" pitchFamily="49" charset="-122"/>
                <a:ea typeface="楷体" panose="02010609060101010101" pitchFamily="49" charset="-122"/>
              </a:defRPr>
            </a:lvl2pPr>
            <a:lvl3pPr>
              <a:defRPr>
                <a:latin typeface="楷体" panose="02010609060101010101" pitchFamily="49" charset="-122"/>
                <a:ea typeface="楷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EBA1D180-AAAF-406D-8BCF-93A2493E515B}" type="slidenum">
              <a:rPr lang="en-US"/>
              <a:pPr>
                <a:defRPr/>
              </a:pPr>
              <a:t>‹#›</a:t>
            </a:fld>
            <a:endParaRPr lang="en-US"/>
          </a:p>
        </p:txBody>
      </p:sp>
    </p:spTree>
    <p:extLst>
      <p:ext uri="{BB962C8B-B14F-4D97-AF65-F5344CB8AC3E}">
        <p14:creationId xmlns:p14="http://schemas.microsoft.com/office/powerpoint/2010/main" val="2391449808"/>
      </p:ext>
    </p:extLst>
  </p:cSld>
  <p:clrMapOvr>
    <a:masterClrMapping/>
  </p:clrMapOvr>
  <p:transition spd="med">
    <p:diamon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455AB4B-0A82-47A1-A31D-37270F55305B}" type="slidenum">
              <a:rPr lang="en-US"/>
              <a:pPr>
                <a:defRPr/>
              </a:pPr>
              <a:t>‹#›</a:t>
            </a:fld>
            <a:endParaRPr lang="en-US"/>
          </a:p>
        </p:txBody>
      </p:sp>
    </p:spTree>
    <p:extLst>
      <p:ext uri="{BB962C8B-B14F-4D97-AF65-F5344CB8AC3E}">
        <p14:creationId xmlns:p14="http://schemas.microsoft.com/office/powerpoint/2010/main" val="3046723224"/>
      </p:ext>
    </p:extLst>
  </p:cSld>
  <p:clrMapOvr>
    <a:masterClrMapping/>
  </p:clrMapOvr>
  <p:transition spd="med">
    <p:diamon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C0C8ED97-7872-4435-902B-A6761692D25D}" type="slidenum">
              <a:rPr lang="en-US"/>
              <a:pPr>
                <a:defRPr/>
              </a:pPr>
              <a:t>‹#›</a:t>
            </a:fld>
            <a:endParaRPr lang="en-US"/>
          </a:p>
        </p:txBody>
      </p:sp>
    </p:spTree>
    <p:extLst>
      <p:ext uri="{BB962C8B-B14F-4D97-AF65-F5344CB8AC3E}">
        <p14:creationId xmlns:p14="http://schemas.microsoft.com/office/powerpoint/2010/main" val="4292197503"/>
      </p:ext>
    </p:extLst>
  </p:cSld>
  <p:clrMapOvr>
    <a:masterClrMapping/>
  </p:clrMapOvr>
  <p:transition spd="med">
    <p:diamon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2C242A8F-CEBD-4BF6-83D3-0668A973EF22}" type="slidenum">
              <a:rPr lang="en-US"/>
              <a:pPr>
                <a:defRPr/>
              </a:pPr>
              <a:t>‹#›</a:t>
            </a:fld>
            <a:endParaRPr lang="en-US"/>
          </a:p>
        </p:txBody>
      </p:sp>
    </p:spTree>
    <p:extLst>
      <p:ext uri="{BB962C8B-B14F-4D97-AF65-F5344CB8AC3E}">
        <p14:creationId xmlns:p14="http://schemas.microsoft.com/office/powerpoint/2010/main" val="1138393726"/>
      </p:ext>
    </p:extLst>
  </p:cSld>
  <p:clrMapOvr>
    <a:masterClrMapping/>
  </p:clrMapOvr>
  <p:transition spd="med">
    <p:diamon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11567838-45C1-4081-AD4D-E50202B1510C}" type="slidenum">
              <a:rPr lang="en-US"/>
              <a:pPr>
                <a:defRPr/>
              </a:pPr>
              <a:t>‹#›</a:t>
            </a:fld>
            <a:endParaRPr lang="en-US"/>
          </a:p>
        </p:txBody>
      </p:sp>
      <p:sp>
        <p:nvSpPr>
          <p:cNvPr id="4" name="Rectangle 3"/>
          <p:cNvSpPr>
            <a:spLocks noGrp="1" noChangeArrowheads="1"/>
          </p:cNvSpPr>
          <p:nvPr>
            <p:ph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42831329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2D5720DD-DDF5-40B7-A6B1-23246C701E87}" type="slidenum">
              <a:rPr lang="en-US"/>
              <a:pPr>
                <a:defRPr/>
              </a:pPr>
              <a:t>‹#›</a:t>
            </a:fld>
            <a:endParaRPr lang="en-US"/>
          </a:p>
        </p:txBody>
      </p:sp>
      <p:sp>
        <p:nvSpPr>
          <p:cNvPr id="3" name="Rectangle 2"/>
          <p:cNvSpPr>
            <a:spLocks noGrp="1" noChangeArrowheads="1"/>
          </p:cNvSpPr>
          <p:nvPr>
            <p:ph type="title"/>
          </p:nvPr>
        </p:nvSpPr>
        <p:spPr bwMode="auto">
          <a:xfrm>
            <a:off x="457200" y="232569"/>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4" name="Rectangle 3"/>
          <p:cNvSpPr>
            <a:spLocks noGrp="1" noChangeArrowheads="1"/>
          </p:cNvSpPr>
          <p:nvPr>
            <p:ph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extLst>
      <p:ext uri="{BB962C8B-B14F-4D97-AF65-F5344CB8AC3E}">
        <p14:creationId xmlns:p14="http://schemas.microsoft.com/office/powerpoint/2010/main" val="2129424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3444D9FE-AB8E-4AE9-B8AA-3606285B8CC5}" type="slidenum">
              <a:rPr lang="en-US"/>
              <a:pPr>
                <a:defRPr/>
              </a:pPr>
              <a:t>‹#›</a:t>
            </a:fld>
            <a:endParaRPr lang="en-US"/>
          </a:p>
        </p:txBody>
      </p:sp>
    </p:spTree>
    <p:extLst>
      <p:ext uri="{BB962C8B-B14F-4D97-AF65-F5344CB8AC3E}">
        <p14:creationId xmlns:p14="http://schemas.microsoft.com/office/powerpoint/2010/main" val="28469632"/>
      </p:ext>
    </p:extLst>
  </p:cSld>
  <p:clrMapOvr>
    <a:masterClrMapping/>
  </p:clrMapOvr>
  <p:transition spd="med">
    <p:diamon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AEFB6DA8-2DE4-4A18-AEFA-7445F9C37FAD}" type="slidenum">
              <a:rPr lang="en-US"/>
              <a:pPr>
                <a:defRPr/>
              </a:pPr>
              <a:t>‹#›</a:t>
            </a:fld>
            <a:endParaRPr lang="en-US"/>
          </a:p>
        </p:txBody>
      </p:sp>
    </p:spTree>
    <p:extLst>
      <p:ext uri="{BB962C8B-B14F-4D97-AF65-F5344CB8AC3E}">
        <p14:creationId xmlns:p14="http://schemas.microsoft.com/office/powerpoint/2010/main" val="2830793583"/>
      </p:ext>
    </p:extLst>
  </p:cSld>
  <p:clrMapOvr>
    <a:masterClrMapping/>
  </p:clrMapOvr>
  <p:transition spd="med">
    <p:diamon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7" name="Rectangle 9"/>
          <p:cNvSpPr>
            <a:spLocks noChangeArrowheads="1"/>
          </p:cNvSpPr>
          <p:nvPr userDrawn="1"/>
        </p:nvSpPr>
        <p:spPr bwMode="auto">
          <a:xfrm>
            <a:off x="0" y="6655594"/>
            <a:ext cx="9144000" cy="202406"/>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67592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9" name="Rectangle 3"/>
          <p:cNvSpPr>
            <a:spLocks noGrp="1" noChangeArrowheads="1"/>
          </p:cNvSpPr>
          <p:nvPr>
            <p:ph type="body" idx="1"/>
          </p:nvPr>
        </p:nvSpPr>
        <p:spPr bwMode="auto">
          <a:xfrm>
            <a:off x="381000" y="1268761"/>
            <a:ext cx="8458200" cy="513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ea typeface="宋体" pitchFamily="2" charset="-122"/>
              </a:defRPr>
            </a:lvl1pPr>
          </a:lstStyle>
          <a:p>
            <a:pPr>
              <a:defRPr/>
            </a:pPr>
            <a:r>
              <a:rPr lang="zh-CN" altLang="en-US" dirty="0" smtClean="0"/>
              <a:t>   桂小林 </a:t>
            </a:r>
            <a:fld id="{57E966BB-B92C-4DC3-A001-FDBEAC19CC92}" type="slidenum">
              <a:rPr lang="en-US" smtClean="0"/>
              <a:pPr>
                <a:defRPr/>
              </a:pPr>
              <a:t>‹#›</a:t>
            </a:fld>
            <a:endParaRPr lang="en-US" dirty="0"/>
          </a:p>
        </p:txBody>
      </p:sp>
      <p:sp>
        <p:nvSpPr>
          <p:cNvPr id="2" name="矩形 1"/>
          <p:cNvSpPr/>
          <p:nvPr userDrawn="1"/>
        </p:nvSpPr>
        <p:spPr>
          <a:xfrm>
            <a:off x="8151421" y="0"/>
            <a:ext cx="1031052" cy="261610"/>
          </a:xfrm>
          <a:prstGeom prst="rect">
            <a:avLst/>
          </a:prstGeom>
          <a:noFill/>
        </p:spPr>
        <p:txBody>
          <a:bodyPr wrap="none" lIns="91440" tIns="45720" rIns="91440" bIns="45720">
            <a:spAutoFit/>
          </a:bodyPr>
          <a:lstStyle/>
          <a:p>
            <a:pPr algn="ctr"/>
            <a:r>
              <a:rPr lang="zh-CN" altLang="en-US" sz="11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西安交通大学</a:t>
            </a:r>
            <a:endParaRPr lang="zh-CN" altLang="en-US" sz="11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 id="2147483670" r:id="rId14"/>
  </p:sldLayoutIdLst>
  <p:transition spd="med">
    <p:diamond/>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Layout" Target="../slideLayouts/slideLayout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20.tmp"/><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image" Target="../media/image19.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4.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slideLayout" Target="../slideLayouts/slideLayout13.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24" Type="http://schemas.openxmlformats.org/officeDocument/2006/relationships/image" Target="../media/image20.tmp"/><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image" Target="../media/image22.jpeg"/><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D636892-A4E1-42C6-ACCB-CF14868D03A9}"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9D090101-9F17-48A6-BCC7-5D17EE76AFCE}"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2052" name="Group 4"/>
          <p:cNvGrpSpPr>
            <a:grpSpLocks/>
          </p:cNvGrpSpPr>
          <p:nvPr/>
        </p:nvGrpSpPr>
        <p:grpSpPr bwMode="auto">
          <a:xfrm>
            <a:off x="111116" y="1933514"/>
            <a:ext cx="8856983" cy="1927534"/>
            <a:chOff x="0" y="0"/>
            <a:chExt cx="4904" cy="1045"/>
          </a:xfrm>
        </p:grpSpPr>
        <p:pic>
          <p:nvPicPr>
            <p:cNvPr id="2055"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2" y="4"/>
              <a:ext cx="4897" cy="103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defRPr/>
              </a:pPr>
              <a:r>
                <a:rPr lang="zh-CN" altLang="en-US" sz="7200" b="1" dirty="0" smtClean="0">
                  <a:effectLst>
                    <a:outerShdw blurRad="38100" dist="38100" dir="2700000" algn="tl">
                      <a:srgbClr val="C0C0C0"/>
                    </a:outerShdw>
                  </a:effectLst>
                  <a:ea typeface="幼圆" pitchFamily="49" charset="-122"/>
                </a:rPr>
                <a:t>物联技术导论</a:t>
              </a:r>
              <a:endParaRPr lang="en-US" altLang="zh-CN" sz="7200" b="1" dirty="0" smtClean="0">
                <a:effectLst>
                  <a:outerShdw blurRad="38100" dist="38100" dir="2700000" algn="tl">
                    <a:srgbClr val="C0C0C0"/>
                  </a:outerShdw>
                </a:effectLst>
                <a:ea typeface="幼圆" pitchFamily="49" charset="-122"/>
              </a:endParaRPr>
            </a:p>
            <a:p>
              <a:pPr algn="ctr">
                <a:defRPr/>
              </a:pPr>
              <a:r>
                <a:rPr lang="zh-CN" altLang="en-US" sz="4000" b="1" dirty="0" smtClean="0">
                  <a:solidFill>
                    <a:srgbClr val="FFFF66"/>
                  </a:solidFill>
                  <a:effectLst>
                    <a:outerShdw blurRad="38100" dist="38100" dir="2700000" algn="tl">
                      <a:srgbClr val="C0C0C0"/>
                    </a:outerShdw>
                  </a:effectLst>
                  <a:ea typeface="幼圆" pitchFamily="49" charset="-122"/>
                </a:rPr>
                <a:t>（第</a:t>
              </a:r>
              <a:r>
                <a:rPr lang="en-US" altLang="zh-CN" sz="4000" b="1" dirty="0" smtClean="0">
                  <a:solidFill>
                    <a:srgbClr val="FFFF66"/>
                  </a:solidFill>
                  <a:effectLst>
                    <a:outerShdw blurRad="38100" dist="38100" dir="2700000" algn="tl">
                      <a:srgbClr val="C0C0C0"/>
                    </a:outerShdw>
                  </a:effectLst>
                  <a:ea typeface="幼圆" pitchFamily="49" charset="-122"/>
                </a:rPr>
                <a:t>2</a:t>
              </a:r>
              <a:r>
                <a:rPr lang="zh-CN" altLang="en-US" sz="4000" b="1" dirty="0" smtClean="0">
                  <a:solidFill>
                    <a:srgbClr val="FFFF66"/>
                  </a:solidFill>
                  <a:effectLst>
                    <a:outerShdw blurRad="38100" dist="38100" dir="2700000" algn="tl">
                      <a:srgbClr val="C0C0C0"/>
                    </a:outerShdw>
                  </a:effectLst>
                  <a:ea typeface="幼圆" pitchFamily="49" charset="-122"/>
                </a:rPr>
                <a:t>章 </a:t>
              </a:r>
              <a:r>
                <a:rPr lang="zh-CN" altLang="en-US" sz="4000" b="1" dirty="0">
                  <a:solidFill>
                    <a:srgbClr val="FFFF66"/>
                  </a:solidFill>
                  <a:effectLst>
                    <a:outerShdw blurRad="38100" dist="38100" dir="2700000" algn="tl">
                      <a:srgbClr val="C0C0C0"/>
                    </a:outerShdw>
                  </a:effectLst>
                  <a:ea typeface="幼圆" pitchFamily="49" charset="-122"/>
                </a:rPr>
                <a:t>物</a:t>
              </a:r>
              <a:r>
                <a:rPr lang="zh-CN" altLang="en-US" sz="4000" b="1" dirty="0" smtClean="0">
                  <a:solidFill>
                    <a:srgbClr val="FFFF66"/>
                  </a:solidFill>
                  <a:effectLst>
                    <a:outerShdw blurRad="38100" dist="38100" dir="2700000" algn="tl">
                      <a:srgbClr val="C0C0C0"/>
                    </a:outerShdw>
                  </a:effectLst>
                  <a:ea typeface="幼圆" pitchFamily="49" charset="-122"/>
                </a:rPr>
                <a:t>联网体系结构 ）</a:t>
              </a:r>
              <a:endParaRPr lang="zh-CN" altLang="en-US" sz="4000" b="1" dirty="0">
                <a:solidFill>
                  <a:srgbClr val="FFFF66"/>
                </a:solidFill>
                <a:effectLst>
                  <a:outerShdw blurRad="38100" dist="38100" dir="2700000" algn="tl">
                    <a:srgbClr val="C0C0C0"/>
                  </a:outerShdw>
                </a:effectLst>
                <a:ea typeface="幼圆" pitchFamily="49" charset="-122"/>
              </a:endParaRPr>
            </a:p>
          </p:txBody>
        </p:sp>
      </p:grpSp>
      <p:sp>
        <p:nvSpPr>
          <p:cNvPr id="3079" name="Text Box 6"/>
          <p:cNvSpPr txBox="1">
            <a:spLocks noChangeArrowheads="1"/>
          </p:cNvSpPr>
          <p:nvPr/>
        </p:nvSpPr>
        <p:spPr bwMode="auto">
          <a:xfrm>
            <a:off x="539750" y="1125538"/>
            <a:ext cx="7775575" cy="1098762"/>
          </a:xfrm>
          <a:prstGeom prst="rect">
            <a:avLst/>
          </a:prstGeom>
          <a:noFill/>
          <a:ln w="9525">
            <a:noFill/>
            <a:miter lim="800000"/>
            <a:headEnd/>
            <a:tailEnd/>
          </a:ln>
        </p:spPr>
        <p:txBody>
          <a:bodyPr>
            <a:spAutoFit/>
          </a:bodyPr>
          <a:lstStyle/>
          <a:p>
            <a:pPr algn="ctr">
              <a:spcBef>
                <a:spcPct val="50000"/>
              </a:spcBef>
              <a:defRPr/>
            </a:pPr>
            <a:r>
              <a:rPr lang="en-US" altLang="zh-CN" sz="3600" dirty="0" smtClean="0">
                <a:latin typeface="仿宋" panose="02010609060101010101" pitchFamily="49" charset="-122"/>
                <a:ea typeface="仿宋" panose="02010609060101010101" pitchFamily="49" charset="-122"/>
              </a:rPr>
              <a:t>2024-</a:t>
            </a:r>
            <a:r>
              <a:rPr lang="zh-CN" altLang="en-US" sz="2800" b="1" dirty="0" smtClean="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课程</a:t>
            </a:r>
            <a:r>
              <a:rPr lang="zh-CN" altLang="en-US" sz="2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思政</a:t>
            </a:r>
            <a:r>
              <a:rPr lang="zh-CN" altLang="en-US" sz="2800" b="1" dirty="0" smtClean="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rPr>
              <a:t>版</a:t>
            </a:r>
            <a:endParaRPr lang="en-US" altLang="zh-CN" sz="4800" b="1" dirty="0">
              <a:solidFill>
                <a:srgbClr val="FF0000"/>
              </a:solidFill>
              <a:effectLst>
                <a:outerShdw blurRad="38100" dist="38100" dir="2700000" algn="tl">
                  <a:srgbClr val="C0C0C0"/>
                </a:outerShdw>
              </a:effectLst>
              <a:latin typeface="仿宋" panose="02010609060101010101" pitchFamily="49" charset="-122"/>
              <a:ea typeface="仿宋" panose="02010609060101010101" pitchFamily="49" charset="-122"/>
            </a:endParaRPr>
          </a:p>
          <a:p>
            <a:pPr algn="ctr">
              <a:spcBef>
                <a:spcPct val="5000"/>
              </a:spcBef>
              <a:defRPr/>
            </a:pPr>
            <a:endParaRPr lang="zh-CN" altLang="en-US" sz="2800" b="1" dirty="0">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endParaRPr lang="en-US" altLang="zh-CN" sz="3200" b="1" dirty="0" smtClean="0">
              <a:solidFill>
                <a:srgbClr val="008000"/>
              </a:solidFill>
            </a:endParaRPr>
          </a:p>
          <a:p>
            <a:pPr marL="0" indent="0" algn="ctr" eaLnBrk="1" hangingPunct="1">
              <a:lnSpc>
                <a:spcPct val="90000"/>
              </a:lnSpc>
              <a:buFontTx/>
              <a:buNone/>
              <a:defRPr/>
            </a:pPr>
            <a:r>
              <a:rPr lang="zh-CN" altLang="en-US" sz="3200" b="1" dirty="0" smtClean="0">
                <a:solidFill>
                  <a:srgbClr val="008000"/>
                </a:solidFill>
              </a:rPr>
              <a:t>桂小林</a:t>
            </a:r>
            <a:endParaRPr lang="zh-CN" altLang="en-US" sz="3200" b="1" dirty="0" smtClean="0"/>
          </a:p>
          <a:p>
            <a:pPr marL="0" indent="0" algn="ctr" eaLnBrk="1" hangingPunct="1">
              <a:lnSpc>
                <a:spcPct val="90000"/>
              </a:lnSpc>
              <a:buFontTx/>
              <a:buNone/>
              <a:defRPr/>
            </a:pPr>
            <a:r>
              <a:rPr lang="zh-CN" altLang="en-US" sz="3200" b="1" dirty="0" smtClean="0"/>
              <a:t>西安交通大学</a:t>
            </a:r>
          </a:p>
          <a:p>
            <a:pPr marL="0" indent="0" algn="ctr" eaLnBrk="1" hangingPunct="1">
              <a:lnSpc>
                <a:spcPct val="90000"/>
              </a:lnSpc>
              <a:buFontTx/>
              <a:buNone/>
              <a:defRPr/>
            </a:pPr>
            <a:r>
              <a:rPr lang="zh-CN" altLang="en-US" sz="3200" b="1" dirty="0" smtClean="0"/>
              <a:t>计算机科学与技术学院</a:t>
            </a:r>
          </a:p>
          <a:p>
            <a:pPr marL="0" indent="0" algn="ctr" eaLnBrk="1" hangingPunct="1">
              <a:lnSpc>
                <a:spcPct val="90000"/>
              </a:lnSpc>
              <a:buFontTx/>
              <a:buNone/>
              <a:defRPr/>
            </a:pPr>
            <a:endParaRPr lang="en-US" sz="3200" dirty="0" smtClean="0">
              <a:effectLst>
                <a:outerShdw blurRad="38100" dist="38100" dir="2700000" algn="tl">
                  <a:srgbClr val="C0C0C0"/>
                </a:outerShdw>
              </a:effectLst>
            </a:endParaRP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999"/>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10</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251520" y="260351"/>
            <a:ext cx="8587680" cy="892175"/>
          </a:xfrm>
        </p:spPr>
        <p:txBody>
          <a:bodyPr/>
          <a:lstStyle/>
          <a:p>
            <a:r>
              <a:rPr lang="zh-CN" altLang="en-US" dirty="0" smtClean="0"/>
              <a:t>为什么</a:t>
            </a:r>
            <a:r>
              <a:rPr lang="zh-CN" altLang="en-US" dirty="0" smtClean="0">
                <a:solidFill>
                  <a:srgbClr val="FF0000"/>
                </a:solidFill>
              </a:rPr>
              <a:t>扫描二</a:t>
            </a:r>
            <a:r>
              <a:rPr lang="zh-CN" altLang="en-US" dirty="0">
                <a:solidFill>
                  <a:srgbClr val="FF0000"/>
                </a:solidFill>
              </a:rPr>
              <a:t>维</a:t>
            </a:r>
            <a:r>
              <a:rPr lang="zh-CN" altLang="en-US" dirty="0" smtClean="0">
                <a:solidFill>
                  <a:srgbClr val="FF0000"/>
                </a:solidFill>
              </a:rPr>
              <a:t>码</a:t>
            </a:r>
            <a:r>
              <a:rPr lang="zh-CN" altLang="en-US" dirty="0" smtClean="0"/>
              <a:t>可以实现支付？</a:t>
            </a:r>
            <a:endParaRPr lang="zh-CN" altLang="zh-CN" dirty="0" smtClean="0"/>
          </a:p>
        </p:txBody>
      </p:sp>
      <p:sp>
        <p:nvSpPr>
          <p:cNvPr id="10" name="矩形 9"/>
          <p:cNvSpPr/>
          <p:nvPr/>
        </p:nvSpPr>
        <p:spPr>
          <a:xfrm>
            <a:off x="2744228" y="1370829"/>
            <a:ext cx="5323954" cy="584775"/>
          </a:xfrm>
          <a:prstGeom prst="rect">
            <a:avLst/>
          </a:prstGeom>
          <a:noFill/>
        </p:spPr>
        <p:txBody>
          <a:bodyPr>
            <a:spAutoFit/>
          </a:bodyPr>
          <a:lstStyle/>
          <a:p>
            <a:pPr algn="ctr">
              <a:defRPr/>
            </a:pPr>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宋体" charset="-122"/>
              </a:rPr>
              <a:t>如何</a:t>
            </a:r>
            <a:r>
              <a:rPr lang="zh-CN" alt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宋体" charset="-122"/>
              </a:rPr>
              <a:t>实现扫描二</a:t>
            </a:r>
            <a:r>
              <a:rPr lang="zh-CN" alt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宋体" charset="-122"/>
              </a:rPr>
              <a:t>维码支付？</a:t>
            </a:r>
          </a:p>
        </p:txBody>
      </p:sp>
      <p:sp>
        <p:nvSpPr>
          <p:cNvPr id="2" name="矩形 1"/>
          <p:cNvSpPr/>
          <p:nvPr/>
        </p:nvSpPr>
        <p:spPr>
          <a:xfrm>
            <a:off x="257920" y="2150529"/>
            <a:ext cx="1073720" cy="2585323"/>
          </a:xfrm>
          <a:prstGeom prst="rect">
            <a:avLst/>
          </a:prstGeom>
          <a:noFill/>
        </p:spPr>
        <p:txBody>
          <a:bodyPr wrap="square" lIns="91440" tIns="45720" rIns="91440" bIns="45720">
            <a:spAutoFit/>
          </a:bodyPr>
          <a:lstStyle/>
          <a:p>
            <a:pPr algn="ctr"/>
            <a:r>
              <a:rPr lang="zh-CN" alt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扫描二维码支付</a:t>
            </a:r>
            <a:endParaRPr lang="en-US" altLang="zh-CN"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跳</a:t>
            </a:r>
            <a:r>
              <a:rPr lang="zh-CN" alt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过信用卡时代</a:t>
            </a:r>
            <a:endParaRPr lang="en-US" altLang="zh-CN"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依赖移动通讯技术</a:t>
            </a:r>
            <a:endParaRPr lang="zh-CN" alt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99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0623" y="2515436"/>
            <a:ext cx="1026418" cy="1358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155251"/>
            <a:ext cx="5816472" cy="422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0623" y="4264028"/>
            <a:ext cx="1696124" cy="177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10</a:t>
            </a:fld>
            <a:endParaRPr lang="en-US" altLang="zh-CN"/>
          </a:p>
        </p:txBody>
      </p:sp>
    </p:spTree>
    <p:extLst>
      <p:ext uri="{BB962C8B-B14F-4D97-AF65-F5344CB8AC3E}">
        <p14:creationId xmlns:p14="http://schemas.microsoft.com/office/powerpoint/2010/main" val="745850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主动式</a:t>
            </a:r>
            <a:r>
              <a:rPr lang="zh-CN" altLang="zh-CN" dirty="0"/>
              <a:t>扫码</a:t>
            </a:r>
            <a:r>
              <a:rPr lang="zh-CN" altLang="zh-CN" dirty="0" smtClean="0"/>
              <a:t>支付模式</a:t>
            </a:r>
            <a:endParaRPr lang="zh-CN" altLang="en-US" dirty="0"/>
          </a:p>
        </p:txBody>
      </p:sp>
      <p:sp>
        <p:nvSpPr>
          <p:cNvPr id="3" name="文本占位符 2"/>
          <p:cNvSpPr>
            <a:spLocks noGrp="1"/>
          </p:cNvSpPr>
          <p:nvPr>
            <p:ph type="body" sz="quarter" idx="10"/>
          </p:nvPr>
        </p:nvSpPr>
        <p:spPr>
          <a:xfrm>
            <a:off x="340948" y="932724"/>
            <a:ext cx="8470106" cy="2424793"/>
          </a:xfrm>
        </p:spPr>
        <p:txBody>
          <a:bodyPr/>
          <a:lstStyle/>
          <a:p>
            <a:r>
              <a:rPr lang="zh-CN" altLang="zh-CN" dirty="0"/>
              <a:t>商家事先按支付宝或微信支付协议生成支付二维码（即图中的步骤</a:t>
            </a:r>
            <a:r>
              <a:rPr lang="x-none" altLang="zh-CN" dirty="0"/>
              <a:t>1</a:t>
            </a:r>
            <a:r>
              <a:rPr lang="zh-CN" altLang="zh-CN" dirty="0"/>
              <a:t>和步骤</a:t>
            </a:r>
            <a:r>
              <a:rPr lang="x-none" altLang="zh-CN" dirty="0"/>
              <a:t>2</a:t>
            </a:r>
            <a:r>
              <a:rPr lang="zh-CN" altLang="zh-CN" dirty="0"/>
              <a:t>），</a:t>
            </a:r>
            <a:r>
              <a:rPr lang="zh-CN" altLang="en-US" dirty="0"/>
              <a:t>将</a:t>
            </a:r>
            <a:r>
              <a:rPr lang="zh-CN" altLang="zh-CN" dirty="0"/>
              <a:t>二维码信息打印在纸上进行张贴。</a:t>
            </a:r>
            <a:endParaRPr lang="en-US" altLang="zh-CN" dirty="0"/>
          </a:p>
          <a:p>
            <a:r>
              <a:rPr lang="zh-CN" altLang="zh-CN" dirty="0"/>
              <a:t>用户再用支付宝或微信钱包客户端的</a:t>
            </a:r>
            <a:r>
              <a:rPr lang="x-none" altLang="zh-CN" dirty="0"/>
              <a:t>“</a:t>
            </a:r>
            <a:r>
              <a:rPr lang="zh-CN" altLang="zh-CN" dirty="0"/>
              <a:t>扫一扫</a:t>
            </a:r>
            <a:r>
              <a:rPr lang="x-none" altLang="zh-CN" dirty="0"/>
              <a:t>”</a:t>
            </a:r>
            <a:r>
              <a:rPr lang="zh-CN" altLang="zh-CN" dirty="0"/>
              <a:t>功能完成对商家二维码的扫描（即图中的步骤</a:t>
            </a:r>
            <a:r>
              <a:rPr lang="x-none" altLang="zh-CN" dirty="0"/>
              <a:t>3</a:t>
            </a:r>
            <a:r>
              <a:rPr lang="zh-CN" altLang="zh-CN" dirty="0"/>
              <a:t>）。</a:t>
            </a:r>
            <a:endParaRPr lang="en-US" altLang="zh-CN" dirty="0"/>
          </a:p>
          <a:p>
            <a:r>
              <a:rPr lang="zh-CN" altLang="zh-CN" dirty="0">
                <a:latin typeface="黑体" panose="02010609060101010101" pitchFamily="49" charset="-122"/>
                <a:ea typeface="黑体" panose="02010609060101010101" pitchFamily="49" charset="-122"/>
              </a:rPr>
              <a:t>用户</a:t>
            </a:r>
            <a:r>
              <a:rPr lang="x-none" altLang="zh-CN" dirty="0">
                <a:latin typeface="黑体" panose="02010609060101010101" pitchFamily="49" charset="-122"/>
                <a:ea typeface="黑体" panose="02010609060101010101" pitchFamily="49" charset="-122"/>
              </a:rPr>
              <a:t>APP</a:t>
            </a:r>
            <a:r>
              <a:rPr lang="zh-CN" altLang="en-US" dirty="0">
                <a:latin typeface="黑体" panose="02010609060101010101" pitchFamily="49" charset="-122"/>
                <a:ea typeface="黑体" panose="02010609060101010101" pitchFamily="49" charset="-122"/>
              </a:rPr>
              <a:t>扫描、识别</a:t>
            </a:r>
            <a:r>
              <a:rPr lang="zh-CN" altLang="zh-CN" dirty="0">
                <a:latin typeface="黑体" panose="02010609060101010101" pitchFamily="49" charset="-122"/>
                <a:ea typeface="黑体" panose="02010609060101010101" pitchFamily="49" charset="-122"/>
              </a:rPr>
              <a:t>商家二维码，将二维码中的商家信息（如网络链接）和支付价格（用户自行输入）发送到支付机构（即微信和支付宝平台）（即图中的步骤</a:t>
            </a:r>
            <a:r>
              <a:rPr lang="x-none" altLang="zh-CN" dirty="0">
                <a:latin typeface="黑体" panose="02010609060101010101" pitchFamily="49" charset="-122"/>
                <a:ea typeface="黑体" panose="02010609060101010101" pitchFamily="49" charset="-122"/>
              </a:rPr>
              <a:t>4</a:t>
            </a:r>
            <a:r>
              <a:rPr lang="zh-CN"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a:t>
            </a:r>
            <a:endParaRPr lang="en-US" altLang="zh-CN" dirty="0"/>
          </a:p>
          <a:p>
            <a:endParaRPr lang="zh-CN"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4692" y="3788229"/>
            <a:ext cx="4613888" cy="291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 y="3610120"/>
            <a:ext cx="4434691" cy="269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just" eaLnBrk="0" fontAlgn="ctr" hangingPunct="0">
              <a:lnSpc>
                <a:spcPct val="110000"/>
              </a:lnSpc>
              <a:spcBef>
                <a:spcPct val="20000"/>
              </a:spcBef>
              <a:buBlip>
                <a:blip r:embed="rId3"/>
              </a:buBlip>
            </a:pPr>
            <a:r>
              <a:rPr lang="zh-CN"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商家对支付进行验证，然后向支付系统发起支付请求（即图中的步骤</a:t>
            </a:r>
            <a:r>
              <a:rPr lang="x-none"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5</a:t>
            </a:r>
            <a:r>
              <a:rPr lang="zh-CN"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a:t>
            </a:r>
            <a:r>
              <a:rPr lang="zh-CN" altLang="en-US"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a:t>
            </a:r>
            <a:endParaRPr lang="en-US"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endParaRPr>
          </a:p>
          <a:p>
            <a:pPr marL="342900" indent="-342900" algn="just" eaLnBrk="0" fontAlgn="ctr" hangingPunct="0">
              <a:lnSpc>
                <a:spcPct val="110000"/>
              </a:lnSpc>
              <a:spcBef>
                <a:spcPct val="20000"/>
              </a:spcBef>
              <a:buBlip>
                <a:blip r:embed="rId3"/>
              </a:buBlip>
            </a:pPr>
            <a:r>
              <a:rPr lang="zh-CN"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支付系统完成支付结算后，将支付结果通知用户和商家，告知支付结果（即图中的步骤</a:t>
            </a:r>
            <a:r>
              <a:rPr lang="x-none"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5</a:t>
            </a:r>
            <a:r>
              <a:rPr lang="zh-CN"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a:t>
            </a:r>
            <a:r>
              <a:rPr lang="x-none"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6</a:t>
            </a:r>
            <a:r>
              <a:rPr lang="zh-CN"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a:t>
            </a:r>
            <a:endParaRPr lang="en-US"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endParaRPr>
          </a:p>
          <a:p>
            <a:pPr marL="342900" indent="-342900" algn="just" eaLnBrk="0" fontAlgn="ctr" hangingPunct="0">
              <a:lnSpc>
                <a:spcPct val="110000"/>
              </a:lnSpc>
              <a:spcBef>
                <a:spcPct val="20000"/>
              </a:spcBef>
              <a:buBlip>
                <a:blip r:embed="rId3"/>
              </a:buBlip>
            </a:pPr>
            <a:r>
              <a:rPr lang="zh-CN" altLang="zh-CN" sz="1800" b="1" dirty="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rPr>
              <a:t>该模式适用于餐馆、酒店、停车场、医院挂号等没有专人值守的应用场景。</a:t>
            </a:r>
          </a:p>
        </p:txBody>
      </p:sp>
      <p:sp>
        <p:nvSpPr>
          <p:cNvPr id="7" name="灯片编号占位符 3"/>
          <p:cNvSpPr txBox="1">
            <a:spLocks/>
          </p:cNvSpPr>
          <p:nvPr/>
        </p:nvSpPr>
        <p:spPr bwMode="auto">
          <a:xfrm>
            <a:off x="6660232" y="6400800"/>
            <a:ext cx="248376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3"/>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smtClean="0">
                <a:solidFill>
                  <a:srgbClr val="008000"/>
                </a:solidFill>
              </a:rPr>
              <a:t>桂小林 </a:t>
            </a:r>
            <a:fld id="{2EDAC811-DB1B-4B56-B734-26E7A027D5C4}" type="slidenum">
              <a:rPr lang="en-US" altLang="zh-CN" sz="1600" kern="0" smtClean="0"/>
              <a:pPr marL="0" indent="0" algn="r">
                <a:buNone/>
                <a:defRPr/>
              </a:pPr>
              <a:t>11</a:t>
            </a:fld>
            <a:endParaRPr lang="en-US" altLang="zh-CN" sz="1600" kern="0" dirty="0"/>
          </a:p>
        </p:txBody>
      </p:sp>
    </p:spTree>
    <p:extLst>
      <p:ext uri="{BB962C8B-B14F-4D97-AF65-F5344CB8AC3E}">
        <p14:creationId xmlns:p14="http://schemas.microsoft.com/office/powerpoint/2010/main" val="576670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timgsa.baidu.com/timg?image&amp;quality=80&amp;size=b9999_10000&amp;sec=1540203988117&amp;di=18cf52f46ee98d66b7edbf80c9503237&amp;imgtype=0&amp;src=http%3A%2F%2Fimg.mp.itc.cn%2Fupload%2F20170714%2Fcff345eda6b747028f6cbc3fcd7128e8_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765" y="1125539"/>
            <a:ext cx="868362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bwMode="auto">
          <a:xfrm>
            <a:off x="457200" y="304802"/>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defRPr/>
            </a:pPr>
            <a:r>
              <a:rPr lang="zh-CN" altLang="en-US" kern="0" dirty="0" smtClean="0"/>
              <a:t>如何通过</a:t>
            </a:r>
            <a:r>
              <a:rPr lang="en-US" altLang="zh-CN" kern="0" dirty="0" smtClean="0"/>
              <a:t>RFID</a:t>
            </a:r>
            <a:r>
              <a:rPr lang="zh-CN" altLang="en-US" kern="0" dirty="0" smtClean="0"/>
              <a:t>，进行身份识别？</a:t>
            </a:r>
            <a:endParaRPr lang="zh-CN" altLang="zh-CN" kern="0" dirty="0" smtClean="0"/>
          </a:p>
        </p:txBody>
      </p:sp>
      <p:sp>
        <p:nvSpPr>
          <p:cNvPr id="2" name="矩形 1"/>
          <p:cNvSpPr/>
          <p:nvPr/>
        </p:nvSpPr>
        <p:spPr>
          <a:xfrm>
            <a:off x="457201" y="3883027"/>
            <a:ext cx="7456501" cy="707886"/>
          </a:xfrm>
          <a:prstGeom prst="rect">
            <a:avLst/>
          </a:prstGeom>
          <a:noFill/>
        </p:spPr>
        <p:txBody>
          <a:bodyPr wrap="square">
            <a:spAutoFit/>
          </a:bodyPr>
          <a:lstStyle/>
          <a:p>
            <a:pPr algn="ctr">
              <a:defRPr/>
            </a:pPr>
            <a:r>
              <a:rPr lang="zh-CN"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如何读取无源</a:t>
            </a:r>
            <a:r>
              <a:rPr lang="en-US" altLang="zh-CN"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RFID</a:t>
            </a:r>
            <a:r>
              <a:rPr lang="zh-CN" alt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中的信息？</a:t>
            </a:r>
          </a:p>
        </p:txBody>
      </p:sp>
      <p:pic>
        <p:nvPicPr>
          <p:cNvPr id="7" name="Picture 3"/>
          <p:cNvPicPr>
            <a:picLocks noChangeAspect="1" noChangeArrowheads="1"/>
          </p:cNvPicPr>
          <p:nvPr/>
        </p:nvPicPr>
        <p:blipFill>
          <a:blip r:embed="rId3"/>
          <a:srcRect/>
          <a:stretch>
            <a:fillRect/>
          </a:stretch>
        </p:blipFill>
        <p:spPr bwMode="auto">
          <a:xfrm>
            <a:off x="2559851" y="4886843"/>
            <a:ext cx="1625600" cy="1608137"/>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12295" name="Picture 4" descr="https://ss0.bdstatic.com/70cFvHSh_Q1YnxGkpoWK1HF6hhy/it/u=2796262275,1815082243&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8" y="5019422"/>
            <a:ext cx="2016223" cy="147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s://timgsa.baidu.com/timg?image&amp;quality=80&amp;size=b9999_10000&amp;sec=1600005434440&amp;di=45e057ac954b7122ea83757d1a831f5f&amp;imgtype=0&amp;src=http%3A%2F%2Fsc.cnr.cn%2Fsc%2F2014lv%2F20150120%2FW02015012038701045417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4881291"/>
            <a:ext cx="1845505" cy="1702786"/>
          </a:xfrm>
          <a:prstGeom prst="rect">
            <a:avLst/>
          </a:prstGeom>
          <a:noFill/>
          <a:extLst>
            <a:ext uri="{909E8E84-426E-40DD-AFC4-6F175D3DCCD1}">
              <a14:hiddenFill xmlns:a14="http://schemas.microsoft.com/office/drawing/2010/main">
                <a:solidFill>
                  <a:srgbClr val="FFFFFF"/>
                </a:solidFill>
              </a14:hiddenFill>
            </a:ext>
          </a:extLst>
        </p:spPr>
      </p:pic>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12</a:t>
            </a:fld>
            <a:endParaRPr lang="en-US" altLang="zh-CN"/>
          </a:p>
        </p:txBody>
      </p:sp>
    </p:spTree>
    <p:extLst>
      <p:ext uri="{BB962C8B-B14F-4D97-AF65-F5344CB8AC3E}">
        <p14:creationId xmlns:p14="http://schemas.microsoft.com/office/powerpoint/2010/main" val="284352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从无源</a:t>
            </a:r>
            <a:r>
              <a:rPr lang="en-US" altLang="zh-CN" sz="2600" b="1" dirty="0" smtClean="0">
                <a:solidFill>
                  <a:srgbClr val="000000"/>
                </a:solidFill>
                <a:latin typeface="Microsoft Yahei"/>
                <a:ea typeface="Microsoft Yahei"/>
                <a:sym typeface="Microsoft Yahei"/>
              </a:rPr>
              <a:t>RFID</a:t>
            </a:r>
            <a:r>
              <a:rPr lang="zh-CN" altLang="en-US" sz="2600" b="1" dirty="0" smtClean="0">
                <a:solidFill>
                  <a:srgbClr val="000000"/>
                </a:solidFill>
                <a:latin typeface="Microsoft Yahei"/>
                <a:ea typeface="Microsoft Yahei"/>
                <a:sym typeface="Microsoft Yahei"/>
              </a:rPr>
              <a:t>读取信息时，电从何而来？</a:t>
            </a:r>
            <a:endParaRPr lang="zh-CN" altLang="en-US" sz="2600" b="1" dirty="0">
              <a:solidFill>
                <a:srgbClr val="000000"/>
              </a:solidFill>
              <a:latin typeface="Microsoft Yahei"/>
              <a:ea typeface="Microsoft Yahei"/>
              <a:sym typeface="Microsoft Yahei"/>
            </a:endParaRPr>
          </a:p>
        </p:txBody>
      </p:sp>
      <p:sp>
        <p:nvSpPr>
          <p:cNvPr id="4" name="TextBox 3"/>
          <p:cNvSpPr txBox="1"/>
          <p:nvPr>
            <p:custDataLst>
              <p:tags r:id="rId3"/>
            </p:custDataLst>
          </p:nvPr>
        </p:nvSpPr>
        <p:spPr>
          <a:xfrm>
            <a:off x="1828800" y="2786063"/>
            <a:ext cx="6400800" cy="642939"/>
          </a:xfrm>
          <a:prstGeom prst="rect">
            <a:avLst/>
          </a:prstGeom>
          <a:noFill/>
        </p:spPr>
        <p:txBody>
          <a:bodyPr vert="horz" rtlCol="0" anchor="ctr" anchorCtr="0">
            <a:noAutofit/>
          </a:bodyPr>
          <a:lstStyle/>
          <a:p>
            <a:r>
              <a:rPr lang="en-US" altLang="zh-CN" sz="2600" dirty="0" smtClean="0">
                <a:solidFill>
                  <a:srgbClr val="000000"/>
                </a:solidFill>
                <a:latin typeface="Microsoft Yahei"/>
                <a:ea typeface="Microsoft Yahei"/>
                <a:sym typeface="Microsoft Yahei"/>
              </a:rPr>
              <a:t>RFID</a:t>
            </a:r>
            <a:r>
              <a:rPr lang="zh-CN" altLang="en-US" sz="2600" dirty="0" smtClean="0">
                <a:solidFill>
                  <a:srgbClr val="000000"/>
                </a:solidFill>
                <a:latin typeface="Microsoft Yahei"/>
                <a:ea typeface="Microsoft Yahei"/>
                <a:sym typeface="Microsoft Yahei"/>
              </a:rPr>
              <a:t>内部自带电池</a:t>
            </a:r>
            <a:endParaRPr lang="zh-CN" altLang="en-US" sz="2600" dirty="0">
              <a:solidFill>
                <a:srgbClr val="000000"/>
              </a:solidFill>
              <a:latin typeface="Microsoft Yahei"/>
              <a:ea typeface="Microsoft Yahei"/>
              <a:sym typeface="Microsoft Yahei"/>
            </a:endParaRPr>
          </a:p>
        </p:txBody>
      </p:sp>
      <p:sp>
        <p:nvSpPr>
          <p:cNvPr id="5" name="TextBox 4"/>
          <p:cNvSpPr txBox="1"/>
          <p:nvPr>
            <p:custDataLst>
              <p:tags r:id="rId4"/>
            </p:custDataLst>
          </p:nvPr>
        </p:nvSpPr>
        <p:spPr>
          <a:xfrm>
            <a:off x="1828800" y="3643313"/>
            <a:ext cx="6400800" cy="642939"/>
          </a:xfrm>
          <a:prstGeom prst="rect">
            <a:avLst/>
          </a:prstGeom>
          <a:noFill/>
        </p:spPr>
        <p:txBody>
          <a:bodyPr vert="horz" rtlCol="0" anchor="ctr" anchorCtr="0">
            <a:noAutofit/>
          </a:bodyPr>
          <a:lstStyle/>
          <a:p>
            <a:r>
              <a:rPr lang="zh-CN" altLang="en-US" sz="2600" dirty="0">
                <a:solidFill>
                  <a:srgbClr val="000000"/>
                </a:solidFill>
                <a:latin typeface="Microsoft Yahei"/>
                <a:ea typeface="Microsoft Yahei"/>
                <a:sym typeface="Microsoft Yahei"/>
              </a:rPr>
              <a:t>由</a:t>
            </a:r>
            <a:r>
              <a:rPr lang="en-US" altLang="zh-CN" sz="2600" dirty="0" smtClean="0">
                <a:solidFill>
                  <a:srgbClr val="000000"/>
                </a:solidFill>
                <a:latin typeface="Microsoft Yahei"/>
                <a:ea typeface="Microsoft Yahei"/>
                <a:sym typeface="Microsoft Yahei"/>
              </a:rPr>
              <a:t>RFID</a:t>
            </a:r>
            <a:r>
              <a:rPr lang="zh-CN" altLang="en-US" sz="2600" dirty="0" smtClean="0">
                <a:solidFill>
                  <a:srgbClr val="000000"/>
                </a:solidFill>
                <a:latin typeface="Microsoft Yahei"/>
                <a:ea typeface="Microsoft Yahei"/>
                <a:sym typeface="Microsoft Yahei"/>
              </a:rPr>
              <a:t>读卡器直接供电</a:t>
            </a:r>
            <a:endParaRPr lang="zh-CN" altLang="en-US" sz="2600" dirty="0">
              <a:solidFill>
                <a:srgbClr val="000000"/>
              </a:solidFill>
              <a:latin typeface="Microsoft Yahei"/>
              <a:ea typeface="Microsoft Yahei"/>
              <a:sym typeface="Microsoft Yahei"/>
            </a:endParaRPr>
          </a:p>
        </p:txBody>
      </p:sp>
      <p:sp>
        <p:nvSpPr>
          <p:cNvPr id="6" name="TextBox 5"/>
          <p:cNvSpPr txBox="1"/>
          <p:nvPr>
            <p:custDataLst>
              <p:tags r:id="rId5"/>
            </p:custDataLst>
          </p:nvPr>
        </p:nvSpPr>
        <p:spPr>
          <a:xfrm>
            <a:off x="1828800" y="4500563"/>
            <a:ext cx="6400800" cy="642939"/>
          </a:xfrm>
          <a:prstGeom prst="rect">
            <a:avLst/>
          </a:prstGeom>
          <a:noFill/>
        </p:spPr>
        <p:txBody>
          <a:bodyPr vert="horz" rtlCol="0" anchor="ctr" anchorCtr="0">
            <a:noAutofit/>
          </a:bodyPr>
          <a:lstStyle/>
          <a:p>
            <a:r>
              <a:rPr lang="en-US" altLang="zh-CN" sz="2600" dirty="0" smtClean="0">
                <a:solidFill>
                  <a:srgbClr val="000000"/>
                </a:solidFill>
                <a:latin typeface="Microsoft Yahei"/>
                <a:ea typeface="Microsoft Yahei"/>
                <a:sym typeface="Microsoft Yahei"/>
              </a:rPr>
              <a:t>RFID</a:t>
            </a:r>
            <a:r>
              <a:rPr lang="zh-CN" altLang="en-US" sz="2600" dirty="0" smtClean="0">
                <a:solidFill>
                  <a:srgbClr val="000000"/>
                </a:solidFill>
                <a:latin typeface="Microsoft Yahei"/>
                <a:ea typeface="Microsoft Yahei"/>
                <a:sym typeface="Microsoft Yahei"/>
              </a:rPr>
              <a:t>切割磁场产生电荷</a:t>
            </a:r>
            <a:endParaRPr lang="zh-CN" altLang="en-US" sz="2600" dirty="0">
              <a:solidFill>
                <a:srgbClr val="000000"/>
              </a:solidFill>
              <a:latin typeface="Microsoft Yahei"/>
              <a:ea typeface="Microsoft Yahei"/>
              <a:sym typeface="Microsoft Yahei"/>
            </a:endParaRPr>
          </a:p>
        </p:txBody>
      </p:sp>
      <p:sp>
        <p:nvSpPr>
          <p:cNvPr id="7" name="TextBox 6"/>
          <p:cNvSpPr txBox="1"/>
          <p:nvPr>
            <p:custDataLst>
              <p:tags r:id="rId6"/>
            </p:custDataLst>
          </p:nvPr>
        </p:nvSpPr>
        <p:spPr>
          <a:xfrm>
            <a:off x="1828800" y="5357813"/>
            <a:ext cx="6400800" cy="642939"/>
          </a:xfrm>
          <a:prstGeom prst="rect">
            <a:avLst/>
          </a:prstGeom>
          <a:noFill/>
        </p:spPr>
        <p:txBody>
          <a:bodyPr vert="horz" rtlCol="0" anchor="ctr" anchorCtr="0">
            <a:noAutofit/>
          </a:bodyPr>
          <a:lstStyle/>
          <a:p>
            <a:r>
              <a:rPr lang="zh-CN" altLang="en-US" sz="2600" dirty="0" smtClean="0">
                <a:solidFill>
                  <a:srgbClr val="000000"/>
                </a:solidFill>
                <a:latin typeface="Microsoft Yahei"/>
                <a:ea typeface="Microsoft Yahei"/>
                <a:sym typeface="Microsoft Yahei"/>
              </a:rPr>
              <a:t>以上都不是</a:t>
            </a:r>
            <a:endParaRPr lang="zh-CN" altLang="en-US" sz="2600" dirty="0">
              <a:solidFill>
                <a:srgbClr val="000000"/>
              </a:solidFill>
              <a:latin typeface="Microsoft Yahei"/>
              <a:ea typeface="Microsoft Yahei"/>
              <a:sym typeface="Microsoft Yahei"/>
            </a:endParaRPr>
          </a:p>
        </p:txBody>
      </p:sp>
      <p:sp>
        <p:nvSpPr>
          <p:cNvPr id="8" name="椭圆 7"/>
          <p:cNvSpPr>
            <a:spLocks noChangeAspect="1"/>
          </p:cNvSpPr>
          <p:nvPr>
            <p:custDataLst>
              <p:tags r:id="rId7"/>
            </p:custDataLst>
          </p:nvPr>
        </p:nvSpPr>
        <p:spPr bwMode="auto">
          <a:xfrm>
            <a:off x="1114425" y="2850357"/>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A</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9" name="椭圆 8"/>
          <p:cNvSpPr>
            <a:spLocks noChangeAspect="1"/>
          </p:cNvSpPr>
          <p:nvPr>
            <p:custDataLst>
              <p:tags r:id="rId8"/>
            </p:custDataLst>
          </p:nvPr>
        </p:nvSpPr>
        <p:spPr bwMode="auto">
          <a:xfrm>
            <a:off x="1114425" y="3707606"/>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B</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0" name="椭圆 9"/>
          <p:cNvSpPr>
            <a:spLocks noChangeAspect="1"/>
          </p:cNvSpPr>
          <p:nvPr>
            <p:custDataLst>
              <p:tags r:id="rId9"/>
            </p:custDataLst>
          </p:nvPr>
        </p:nvSpPr>
        <p:spPr bwMode="auto">
          <a:xfrm>
            <a:off x="1114425" y="4564857"/>
            <a:ext cx="514350" cy="514351"/>
          </a:xfrm>
          <a:prstGeom prst="ellipse">
            <a:avLst/>
          </a:prstGeom>
          <a:solidFill>
            <a:srgbClr val="00FF00"/>
          </a:solidFill>
          <a:ln w="254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C</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1" name="椭圆 10"/>
          <p:cNvSpPr>
            <a:spLocks noChangeAspect="1"/>
          </p:cNvSpPr>
          <p:nvPr>
            <p:custDataLst>
              <p:tags r:id="rId10"/>
            </p:custDataLst>
          </p:nvPr>
        </p:nvSpPr>
        <p:spPr bwMode="auto">
          <a:xfrm>
            <a:off x="1114425" y="5422106"/>
            <a:ext cx="514350" cy="514351"/>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FFFFFF"/>
                </a:solidFill>
                <a:effectLst/>
                <a:latin typeface="Microsoft Yahei"/>
                <a:ea typeface="Microsoft Yahei"/>
                <a:sym typeface="Microsoft Yahei"/>
              </a:rPr>
              <a:t>D</a:t>
            </a:r>
            <a:endParaRPr kumimoji="0" lang="zh-CN" altLang="en-US" sz="1600" b="0" i="0" u="none" strike="noStrike" cap="none" normalizeH="0" baseline="0" smtClean="0">
              <a:ln>
                <a:noFill/>
              </a:ln>
              <a:solidFill>
                <a:srgbClr val="FFFFFF"/>
              </a:solidFill>
              <a:effectLst/>
              <a:latin typeface="Microsoft Yahei"/>
              <a:ea typeface="Microsoft Yahei"/>
              <a:sym typeface="Microsoft Yahei"/>
            </a:endParaRPr>
          </a:p>
        </p:txBody>
      </p:sp>
      <p:sp>
        <p:nvSpPr>
          <p:cNvPr id="12" name="圆角矩形 11"/>
          <p:cNvSpPr/>
          <p:nvPr>
            <p:custDataLst>
              <p:tags r:id="rId11"/>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提交</a:t>
            </a:r>
          </a:p>
        </p:txBody>
      </p:sp>
      <p:pic>
        <p:nvPicPr>
          <p:cNvPr id="18" name="Picture 4" descr="https://timgsa.baidu.com/timg?image&amp;quality=80&amp;size=b9999_10000&amp;sec=1600005434440&amp;di=45e057ac954b7122ea83757d1a831f5f&amp;imgtype=0&amp;src=http%3A%2F%2Fsc.cnr.cn%2Fsc%2F2014lv%2F20150120%2FW020150120387010454176.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03343" y="2162837"/>
            <a:ext cx="3213657" cy="2965135"/>
          </a:xfrm>
          <a:prstGeom prst="rect">
            <a:avLst/>
          </a:prstGeom>
          <a:noFill/>
          <a:extLst>
            <a:ext uri="{909E8E84-426E-40DD-AFC4-6F175D3DCCD1}">
              <a14:hiddenFill xmlns:a14="http://schemas.microsoft.com/office/drawing/2010/main">
                <a:solidFill>
                  <a:srgbClr val="FFFFFF"/>
                </a:solidFill>
              </a14:hiddenFill>
            </a:ext>
          </a:extLst>
        </p:spPr>
      </p:pic>
      <p:sp>
        <p:nvSpPr>
          <p:cNvPr id="19" name="灯片编号占位符 18"/>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13</a:t>
            </a:fld>
            <a:endParaRPr lang="en-US" altLang="zh-CN"/>
          </a:p>
        </p:txBody>
      </p:sp>
      <p:grpSp>
        <p:nvGrpSpPr>
          <p:cNvPr id="17" name="组合 16"/>
          <p:cNvGrpSpPr/>
          <p:nvPr>
            <p:custDataLst>
              <p:tags r:id="rId12"/>
            </p:custDataLst>
          </p:nvPr>
        </p:nvGrpSpPr>
        <p:grpSpPr>
          <a:xfrm>
            <a:off x="0" y="0"/>
            <a:ext cx="9144000" cy="635000"/>
            <a:chOff x="0" y="0"/>
            <a:chExt cx="9144000" cy="635000"/>
          </a:xfrm>
        </p:grpSpPr>
        <p:sp>
          <p:nvSpPr>
            <p:cNvPr id="13"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4"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5"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Microsoft Yahei"/>
                  <a:ea typeface="Microsoft Yahei"/>
                  <a:sym typeface="Microsoft Yahei"/>
                </a:rPr>
                <a:t>单选题</a:t>
              </a:r>
              <a:endParaRPr lang="zh-CN" altLang="en-US" sz="2600">
                <a:solidFill>
                  <a:srgbClr val="000000"/>
                </a:solidFill>
                <a:latin typeface="Microsoft Yahei"/>
                <a:ea typeface="Microsoft Yahei"/>
                <a:sym typeface="Microsoft Yahei"/>
              </a:endParaRPr>
            </a:p>
          </p:txBody>
        </p:sp>
        <p:sp>
          <p:nvSpPr>
            <p:cNvPr id="16"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1</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2" name="图片 1"/>
          <p:cNvPicPr>
            <a:picLocks/>
          </p:cNvPicPr>
          <p:nvPr>
            <p:custDataLst>
              <p:tags r:id="rId13"/>
            </p:custDataLst>
          </p:nvPr>
        </p:nvPicPr>
        <p:blipFill>
          <a:blip r:embed="rId20">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364296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2"/>
            </p:custDataLst>
          </p:nvPr>
        </p:nvSpPr>
        <p:spPr bwMode="auto">
          <a:xfrm>
            <a:off x="9525000" y="0"/>
            <a:ext cx="3840480" cy="6858000"/>
          </a:xfrm>
          <a:prstGeom prst="rect">
            <a:avLst/>
          </a:prstGeom>
          <a:solidFill>
            <a:srgbClr val="FFFFFF"/>
          </a:solidFill>
          <a:ln w="12700" cap="flat" cmpd="sng" algn="ctr">
            <a:solidFill>
              <a:srgbClr val="9B9B9B"/>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rgbClr val="FFFFFF"/>
              </a:solidFill>
              <a:effectLst/>
              <a:latin typeface="Times New Roman" pitchFamily="18" charset="0"/>
              <a:ea typeface="宋体" pitchFamily="2" charset="-122"/>
            </a:endParaRPr>
          </a:p>
        </p:txBody>
      </p:sp>
      <p:sp>
        <p:nvSpPr>
          <p:cNvPr id="3" name="TextBox 2"/>
          <p:cNvSpPr txBox="1"/>
          <p:nvPr>
            <p:custDataLst>
              <p:tags r:id="rId3"/>
            </p:custDataLst>
          </p:nvPr>
        </p:nvSpPr>
        <p:spPr>
          <a:xfrm>
            <a:off x="914400" y="635001"/>
            <a:ext cx="7315200" cy="1281832"/>
          </a:xfrm>
          <a:prstGeom prst="rect">
            <a:avLst/>
          </a:prstGeom>
          <a:noFill/>
        </p:spPr>
        <p:txBody>
          <a:bodyPr vert="horz" wrap="square" rtlCol="0" anchor="ctr" anchorCtr="0">
            <a:noAutofit/>
          </a:bodyPr>
          <a:lstStyle/>
          <a:p>
            <a:r>
              <a:rPr lang="zh-CN" altLang="en-US" sz="2600" b="1" dirty="0" smtClean="0">
                <a:solidFill>
                  <a:srgbClr val="000000"/>
                </a:solidFill>
                <a:latin typeface="Microsoft Yahei"/>
                <a:ea typeface="Microsoft Yahei"/>
                <a:sym typeface="Microsoft Yahei"/>
              </a:rPr>
              <a:t>无源</a:t>
            </a:r>
            <a:r>
              <a:rPr lang="en-US" altLang="zh-CN" sz="2600" b="1" dirty="0" smtClean="0">
                <a:solidFill>
                  <a:srgbClr val="000000"/>
                </a:solidFill>
                <a:latin typeface="Microsoft Yahei"/>
                <a:ea typeface="Microsoft Yahei"/>
                <a:sym typeface="Microsoft Yahei"/>
              </a:rPr>
              <a:t>RFID</a:t>
            </a:r>
            <a:r>
              <a:rPr lang="zh-CN" altLang="en-US" sz="2600" b="1" dirty="0" smtClean="0">
                <a:solidFill>
                  <a:srgbClr val="000000"/>
                </a:solidFill>
                <a:latin typeface="Microsoft Yahei"/>
                <a:ea typeface="Microsoft Yahei"/>
                <a:sym typeface="Microsoft Yahei"/>
              </a:rPr>
              <a:t>的信息是如何读出的？</a:t>
            </a:r>
            <a:endParaRPr lang="zh-CN" altLang="en-US" sz="2600" b="1" dirty="0">
              <a:solidFill>
                <a:srgbClr val="000000"/>
              </a:solidFill>
              <a:latin typeface="Microsoft Yahei"/>
              <a:ea typeface="Microsoft Yahei"/>
              <a:sym typeface="Microsoft Yahei"/>
            </a:endParaRPr>
          </a:p>
        </p:txBody>
      </p:sp>
      <p:sp>
        <p:nvSpPr>
          <p:cNvPr id="4" name="圆角矩形 3"/>
          <p:cNvSpPr/>
          <p:nvPr>
            <p:custDataLst>
              <p:tags r:id="rId4"/>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FFFFFF"/>
                </a:solidFill>
                <a:effectLst/>
                <a:latin typeface="Microsoft Yahei"/>
                <a:ea typeface="Microsoft Yahei"/>
                <a:sym typeface="Microsoft Yahei"/>
              </a:rPr>
              <a:t>作答</a:t>
            </a:r>
          </a:p>
        </p:txBody>
      </p:sp>
      <p:sp>
        <p:nvSpPr>
          <p:cNvPr id="10" name="矩形 9"/>
          <p:cNvSpPr/>
          <p:nvPr>
            <p:custDataLst>
              <p:tags r:id="rId5"/>
            </p:custDataLst>
          </p:nvPr>
        </p:nvSpPr>
        <p:spPr bwMode="auto">
          <a:xfrm>
            <a:off x="0" y="5849303"/>
            <a:ext cx="9144000" cy="365760"/>
          </a:xfrm>
          <a:prstGeom prst="rect">
            <a:avLst/>
          </a:prstGeom>
          <a:solidFill>
            <a:srgbClr val="FBFAEF"/>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none" lIns="91440" tIns="45720" rIns="91440" bIns="45720" numCol="1" rtlCol="0" anchor="ctr" anchorCtr="1" compatLnSpc="1">
            <a:prstTxWarp prst="textNoShape">
              <a:avLst/>
            </a:prstTxWarp>
          </a:bodyPr>
          <a:lstStyle/>
          <a:p>
            <a:r>
              <a:rPr kumimoji="0" lang="zh-CN" altLang="en-US" sz="1200" b="0" i="0" u="none" strike="noStrike" cap="none" normalizeH="0" baseline="0" smtClean="0">
                <a:ln>
                  <a:noFill/>
                </a:ln>
                <a:solidFill>
                  <a:srgbClr val="F84F41"/>
                </a:solidFill>
                <a:effectLst/>
                <a:latin typeface="Microsoft Yahei"/>
                <a:ea typeface="Microsoft Yahei"/>
                <a:sym typeface="Microsoft Yahei"/>
              </a:rPr>
              <a:t>正常使用主观题需</a:t>
            </a:r>
            <a:r>
              <a:rPr kumimoji="0" lang="en-US" altLang="zh-CN" sz="1200" b="0" i="0" u="none" strike="noStrike" cap="none" normalizeH="0" baseline="0" smtClean="0">
                <a:ln>
                  <a:noFill/>
                </a:ln>
                <a:solidFill>
                  <a:srgbClr val="F84F41"/>
                </a:solidFill>
                <a:effectLst/>
                <a:latin typeface="Microsoft Yahei"/>
                <a:ea typeface="Microsoft Yahei"/>
                <a:sym typeface="Microsoft Yahei"/>
              </a:rPr>
              <a:t>2.0</a:t>
            </a:r>
            <a:r>
              <a:rPr kumimoji="0" lang="zh-CN" altLang="en-US" sz="1200" b="0" i="0" u="none" strike="noStrike" cap="none" normalizeH="0" baseline="0" smtClean="0">
                <a:ln>
                  <a:noFill/>
                </a:ln>
                <a:solidFill>
                  <a:srgbClr val="F84F41"/>
                </a:solidFill>
                <a:effectLst/>
                <a:latin typeface="Microsoft Yahei"/>
                <a:ea typeface="Microsoft Yahei"/>
                <a:sym typeface="Microsoft Yahei"/>
              </a:rPr>
              <a:t>以上版本雨课堂</a:t>
            </a:r>
          </a:p>
        </p:txBody>
      </p:sp>
      <p:pic>
        <p:nvPicPr>
          <p:cNvPr id="11" name="Picture 7" descr="https://timgsa.baidu.com/timg?image&amp;quality=80&amp;size=b9999_10000&amp;sec=1541689059922&amp;di=82b9c1c037ca280150fbec379102aada&amp;imgtype=0&amp;src=http%3A%2F%2Fimg.jdzj.com%2Fjishu%2F636532875792656250.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54000" y="2492896"/>
            <a:ext cx="5698643" cy="297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custDataLst>
              <p:tags r:id="rId6"/>
            </p:custDataLst>
          </p:nvPr>
        </p:nvSpPr>
        <p:spPr>
          <a:xfrm>
            <a:off x="9613900" y="6649998"/>
            <a:ext cx="3662680" cy="461665"/>
          </a:xfrm>
          <a:prstGeom prst="rect">
            <a:avLst/>
          </a:prstGeom>
          <a:solidFill>
            <a:srgbClr val="FBFAEF"/>
          </a:solidFill>
          <a:ln w="12700">
            <a:noFill/>
          </a:ln>
          <a:extLst>
            <a:ext uri="{91240B29-F687-4F45-9708-019B960494DF}">
              <a14:hiddenLine xmlns:a14="http://schemas.microsoft.com/office/drawing/2010/main" w="12700">
                <a:solidFill>
                  <a:srgbClr val="FFFFFF"/>
                </a:solidFill>
              </a14:hiddenLine>
            </a:ext>
          </a:extLst>
        </p:spPr>
        <p:txBody>
          <a:bodyPr vert="horz" rtlCol="0" anchor="ctr">
            <a:spAutoFit/>
          </a:bodyPr>
          <a:lstStyle/>
          <a:p>
            <a:r>
              <a:rPr lang="zh-CN" altLang="en-US" sz="1200" smtClean="0">
                <a:solidFill>
                  <a:srgbClr val="F84F41"/>
                </a:solidFill>
                <a:latin typeface="Microsoft Yahei"/>
                <a:ea typeface="Microsoft Yahei"/>
                <a:sym typeface="Microsoft Yahei"/>
              </a:rPr>
              <a:t>可为此题添加文本、图片、公式等解析，且需将内容全部放在本区域内。正常使用需</a:t>
            </a:r>
            <a:r>
              <a:rPr lang="en-US" altLang="zh-CN" sz="1200" smtClean="0">
                <a:solidFill>
                  <a:srgbClr val="F84F41"/>
                </a:solidFill>
                <a:latin typeface="Microsoft Yahei"/>
                <a:ea typeface="Microsoft Yahei"/>
                <a:sym typeface="Microsoft Yahei"/>
              </a:rPr>
              <a:t>3.0</a:t>
            </a:r>
            <a:r>
              <a:rPr lang="zh-CN" altLang="en-US" sz="1200" smtClean="0">
                <a:solidFill>
                  <a:srgbClr val="F84F41"/>
                </a:solidFill>
                <a:latin typeface="Microsoft Yahei"/>
                <a:ea typeface="Microsoft Yahei"/>
                <a:sym typeface="Microsoft Yahei"/>
              </a:rPr>
              <a:t>以上版本</a:t>
            </a:r>
            <a:endParaRPr lang="zh-CN" altLang="en-US" sz="1200">
              <a:solidFill>
                <a:srgbClr val="F84F41"/>
              </a:solidFill>
              <a:latin typeface="Microsoft Yahei"/>
              <a:ea typeface="Microsoft Yahei"/>
              <a:sym typeface="Microsoft Yahei"/>
            </a:endParaRPr>
          </a:p>
        </p:txBody>
      </p:sp>
      <p:sp>
        <p:nvSpPr>
          <p:cNvPr id="18" name="TextBox 17"/>
          <p:cNvSpPr txBox="1"/>
          <p:nvPr>
            <p:custDataLst>
              <p:tags r:id="rId7"/>
            </p:custDataLst>
          </p:nvPr>
        </p:nvSpPr>
        <p:spPr>
          <a:xfrm>
            <a:off x="9906000" y="635000"/>
            <a:ext cx="2880360" cy="2246769"/>
          </a:xfrm>
          <a:prstGeom prst="rect">
            <a:avLst/>
          </a:prstGeom>
          <a:noFill/>
        </p:spPr>
        <p:txBody>
          <a:bodyPr vert="horz" rtlCol="0" anchor="t" anchorCtr="0">
            <a:spAutoFit/>
          </a:bodyPr>
          <a:lstStyle/>
          <a:p>
            <a:pPr lvl="0"/>
            <a:r>
              <a:rPr lang="en-US" altLang="zh-CN" sz="2000">
                <a:solidFill>
                  <a:srgbClr val="000000"/>
                </a:solidFill>
                <a:latin typeface="Microsoft Yahei"/>
                <a:ea typeface="Microsoft Yahei"/>
                <a:sym typeface="Microsoft Yahei"/>
              </a:rPr>
              <a:t>RFID</a:t>
            </a:r>
            <a:r>
              <a:rPr lang="zh-CN" altLang="en-US" sz="2000">
                <a:solidFill>
                  <a:srgbClr val="000000"/>
                </a:solidFill>
                <a:latin typeface="Microsoft Yahei"/>
                <a:ea typeface="Microsoft Yahei"/>
                <a:sym typeface="Microsoft Yahei"/>
              </a:rPr>
              <a:t>读卡器形成磁场，当</a:t>
            </a:r>
            <a:r>
              <a:rPr lang="en-US" altLang="zh-CN" sz="2000">
                <a:solidFill>
                  <a:srgbClr val="000000"/>
                </a:solidFill>
                <a:latin typeface="Microsoft Yahei"/>
                <a:ea typeface="Microsoft Yahei"/>
                <a:sym typeface="Microsoft Yahei"/>
              </a:rPr>
              <a:t>RFID</a:t>
            </a:r>
            <a:r>
              <a:rPr lang="zh-CN" altLang="en-US" sz="2000">
                <a:solidFill>
                  <a:srgbClr val="000000"/>
                </a:solidFill>
                <a:latin typeface="Microsoft Yahei"/>
                <a:ea typeface="Microsoft Yahei"/>
                <a:sym typeface="Microsoft Yahei"/>
              </a:rPr>
              <a:t>卡靠近读卡器是，由</a:t>
            </a:r>
            <a:r>
              <a:rPr lang="en-US" altLang="zh-CN" sz="2000">
                <a:solidFill>
                  <a:srgbClr val="000000"/>
                </a:solidFill>
                <a:latin typeface="Microsoft Yahei"/>
                <a:ea typeface="Microsoft Yahei"/>
                <a:sym typeface="Microsoft Yahei"/>
              </a:rPr>
              <a:t>RFID</a:t>
            </a:r>
            <a:r>
              <a:rPr lang="zh-CN" altLang="en-US" sz="2000">
                <a:solidFill>
                  <a:srgbClr val="000000"/>
                </a:solidFill>
                <a:latin typeface="Microsoft Yahei"/>
                <a:ea typeface="Microsoft Yahei"/>
                <a:sym typeface="Microsoft Yahei"/>
              </a:rPr>
              <a:t>卡片切割</a:t>
            </a:r>
            <a:r>
              <a:rPr lang="en-US" altLang="zh-CN" sz="2000">
                <a:solidFill>
                  <a:srgbClr val="000000"/>
                </a:solidFill>
                <a:latin typeface="Microsoft Yahei"/>
                <a:ea typeface="Microsoft Yahei"/>
                <a:sym typeface="Microsoft Yahei"/>
              </a:rPr>
              <a:t>RFID</a:t>
            </a:r>
            <a:r>
              <a:rPr lang="zh-CN" altLang="en-US" sz="2000">
                <a:solidFill>
                  <a:srgbClr val="000000"/>
                </a:solidFill>
                <a:latin typeface="Microsoft Yahei"/>
                <a:ea typeface="Microsoft Yahei"/>
                <a:sym typeface="Microsoft Yahei"/>
              </a:rPr>
              <a:t>读卡器的磁场产生微小电荷。微小电荷激活</a:t>
            </a:r>
            <a:r>
              <a:rPr lang="en-US" altLang="zh-CN" sz="2000">
                <a:solidFill>
                  <a:srgbClr val="000000"/>
                </a:solidFill>
                <a:latin typeface="Microsoft Yahei"/>
                <a:ea typeface="Microsoft Yahei"/>
                <a:sym typeface="Microsoft Yahei"/>
              </a:rPr>
              <a:t>RFID</a:t>
            </a:r>
            <a:r>
              <a:rPr lang="zh-CN" altLang="en-US" sz="2000">
                <a:solidFill>
                  <a:srgbClr val="000000"/>
                </a:solidFill>
                <a:latin typeface="Microsoft Yahei"/>
                <a:ea typeface="Microsoft Yahei"/>
                <a:sym typeface="Microsoft Yahei"/>
              </a:rPr>
              <a:t>内部芯片，将其内部信息无线发出。</a:t>
            </a:r>
            <a:endParaRPr lang="en-US" altLang="zh-CN" sz="2000" dirty="0">
              <a:solidFill>
                <a:srgbClr val="000000"/>
              </a:solidFill>
              <a:latin typeface="Microsoft Yahei"/>
              <a:ea typeface="Microsoft Yahei"/>
              <a:sym typeface="Microsoft Yahei"/>
            </a:endParaRPr>
          </a:p>
        </p:txBody>
      </p:sp>
      <p:grpSp>
        <p:nvGrpSpPr>
          <p:cNvPr id="16" name="组合 15"/>
          <p:cNvGrpSpPr/>
          <p:nvPr>
            <p:custDataLst>
              <p:tags r:id="rId8"/>
            </p:custDataLst>
          </p:nvPr>
        </p:nvGrpSpPr>
        <p:grpSpPr>
          <a:xfrm>
            <a:off x="9537700" y="1"/>
            <a:ext cx="3815080" cy="647700"/>
            <a:chOff x="9537700" y="0"/>
            <a:chExt cx="3815080" cy="647700"/>
          </a:xfrm>
        </p:grpSpPr>
        <p:sp>
          <p:nvSpPr>
            <p:cNvPr id="13" name="RemarkBack"/>
            <p:cNvSpPr/>
            <p:nvPr>
              <p:custDataLst>
                <p:tags r:id="rId18"/>
              </p:custDataLst>
            </p:nvPr>
          </p:nvSpPr>
          <p:spPr bwMode="auto">
            <a:xfrm>
              <a:off x="9537700" y="12700"/>
              <a:ext cx="381508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4" name="RemarkBlock"/>
            <p:cNvSpPr/>
            <p:nvPr>
              <p:custDataLst>
                <p:tags r:id="rId19"/>
              </p:custDataLst>
            </p:nvPr>
          </p:nvSpPr>
          <p:spPr bwMode="auto">
            <a:xfrm>
              <a:off x="9537700" y="1270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15" name="RemarkTitleText"/>
            <p:cNvSpPr txBox="1"/>
            <p:nvPr>
              <p:custDataLst>
                <p:tags r:id="rId20"/>
              </p:custDataLst>
            </p:nvPr>
          </p:nvSpPr>
          <p:spPr>
            <a:xfrm>
              <a:off x="9779000" y="0"/>
              <a:ext cx="1905000" cy="635000"/>
            </a:xfrm>
            <a:prstGeom prst="rect">
              <a:avLst/>
            </a:prstGeom>
            <a:noFill/>
          </p:spPr>
          <p:txBody>
            <a:bodyPr vert="horz" wrap="none" rtlCol="0" anchor="ctr" anchorCtr="0">
              <a:noAutofit/>
            </a:bodyPr>
            <a:lstStyle/>
            <a:p>
              <a:r>
                <a:rPr lang="zh-CN" altLang="en-US" sz="1800" smtClean="0">
                  <a:solidFill>
                    <a:srgbClr val="000000"/>
                  </a:solidFill>
                  <a:latin typeface="Microsoft Yahei"/>
                  <a:ea typeface="Microsoft Yahei"/>
                  <a:sym typeface="Microsoft Yahei"/>
                </a:rPr>
                <a:t>答案解析</a:t>
              </a:r>
              <a:endParaRPr lang="zh-CN" altLang="en-US" sz="1800">
                <a:solidFill>
                  <a:srgbClr val="000000"/>
                </a:solidFill>
                <a:latin typeface="Microsoft Yahei"/>
                <a:ea typeface="Microsoft Yahei"/>
                <a:sym typeface="Microsoft Yahei"/>
              </a:endParaRPr>
            </a:p>
          </p:txBody>
        </p:sp>
      </p:grpSp>
      <p:sp>
        <p:nvSpPr>
          <p:cNvPr id="19" name="RemarkBack"/>
          <p:cNvSpPr/>
          <p:nvPr>
            <p:custDataLst>
              <p:tags r:id="rId9"/>
            </p:custDataLst>
          </p:nvPr>
        </p:nvSpPr>
        <p:spPr bwMode="auto">
          <a:xfrm>
            <a:off x="9537700" y="12700"/>
            <a:ext cx="381508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0" name="RemarkBlock"/>
          <p:cNvSpPr/>
          <p:nvPr>
            <p:custDataLst>
              <p:tags r:id="rId10"/>
            </p:custDataLst>
          </p:nvPr>
        </p:nvSpPr>
        <p:spPr bwMode="auto">
          <a:xfrm>
            <a:off x="9537700" y="1270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21" name="RemarkTitleText"/>
          <p:cNvSpPr txBox="1"/>
          <p:nvPr>
            <p:custDataLst>
              <p:tags r:id="rId11"/>
            </p:custDataLst>
          </p:nvPr>
        </p:nvSpPr>
        <p:spPr>
          <a:xfrm>
            <a:off x="9779000" y="0"/>
            <a:ext cx="1905000" cy="635000"/>
          </a:xfrm>
          <a:prstGeom prst="rect">
            <a:avLst/>
          </a:prstGeom>
          <a:noFill/>
        </p:spPr>
        <p:txBody>
          <a:bodyPr vert="horz" wrap="none" rtlCol="0" anchor="ctr" anchorCtr="0">
            <a:noAutofit/>
          </a:bodyPr>
          <a:lstStyle/>
          <a:p>
            <a:r>
              <a:rPr lang="zh-CN" altLang="en-US" sz="1800" smtClean="0">
                <a:solidFill>
                  <a:srgbClr val="000000"/>
                </a:solidFill>
                <a:latin typeface="Microsoft Yahei"/>
                <a:ea typeface="Microsoft Yahei"/>
                <a:sym typeface="Microsoft Yahei"/>
              </a:rPr>
              <a:t>答案解析</a:t>
            </a:r>
            <a:endParaRPr lang="zh-CN" altLang="en-US" sz="1800" dirty="0">
              <a:solidFill>
                <a:srgbClr val="000000"/>
              </a:solidFill>
              <a:latin typeface="Microsoft Yahei"/>
              <a:ea typeface="Microsoft Yahei"/>
              <a:sym typeface="Microsoft Yahei"/>
            </a:endParaRPr>
          </a:p>
        </p:txBody>
      </p:sp>
      <p:pic>
        <p:nvPicPr>
          <p:cNvPr id="35846" name="Picture 6" descr="https://ss0.bdstatic.com/70cFvHSh_Q1YnxGkpoWK1HF6hhy/it/u=3669811381,969286725&amp;fm=26&amp;gp=0.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08339" y="2908334"/>
            <a:ext cx="2372522" cy="2189048"/>
          </a:xfrm>
          <a:prstGeom prst="rect">
            <a:avLst/>
          </a:prstGeom>
          <a:noFill/>
          <a:extLst>
            <a:ext uri="{909E8E84-426E-40DD-AFC4-6F175D3DCCD1}">
              <a14:hiddenFill xmlns:a14="http://schemas.microsoft.com/office/drawing/2010/main">
                <a:solidFill>
                  <a:srgbClr val="FFFFFF"/>
                </a:solidFill>
              </a14:hiddenFill>
            </a:ext>
          </a:extLst>
        </p:spPr>
      </p:pic>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14</a:t>
            </a:fld>
            <a:endParaRPr lang="en-US" altLang="zh-CN"/>
          </a:p>
        </p:txBody>
      </p:sp>
      <p:grpSp>
        <p:nvGrpSpPr>
          <p:cNvPr id="9" name="组合 8"/>
          <p:cNvGrpSpPr/>
          <p:nvPr>
            <p:custDataLst>
              <p:tags r:id="rId12"/>
            </p:custDataLst>
          </p:nvPr>
        </p:nvGrpSpPr>
        <p:grpSpPr>
          <a:xfrm>
            <a:off x="0" y="0"/>
            <a:ext cx="9144000" cy="635000"/>
            <a:chOff x="0" y="0"/>
            <a:chExt cx="9144000" cy="635000"/>
          </a:xfrm>
        </p:grpSpPr>
        <p:sp>
          <p:nvSpPr>
            <p:cNvPr id="5" name="TitleBackground"/>
            <p:cNvSpPr/>
            <p:nvPr>
              <p:custDataLst>
                <p:tags r:id="rId14"/>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6" name="ColorBlock"/>
            <p:cNvSpPr/>
            <p:nvPr>
              <p:custDataLst>
                <p:tags r:id="rId15"/>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smtClean="0">
                <a:ln>
                  <a:noFill/>
                </a:ln>
                <a:solidFill>
                  <a:schemeClr val="tx1"/>
                </a:solidFill>
                <a:effectLst/>
                <a:latin typeface="Times New Roman" pitchFamily="18" charset="0"/>
                <a:ea typeface="宋体" pitchFamily="2" charset="-122"/>
              </a:endParaRPr>
            </a:p>
          </p:txBody>
        </p:sp>
        <p:sp>
          <p:nvSpPr>
            <p:cNvPr id="7" name="TypeText"/>
            <p:cNvSpPr txBox="1"/>
            <p:nvPr>
              <p:custDataLst>
                <p:tags r:id="rId16"/>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Microsoft Yahei"/>
                  <a:ea typeface="Microsoft Yahei"/>
                  <a:sym typeface="Microsoft Yahei"/>
                </a:rPr>
                <a:t>主观题</a:t>
              </a:r>
              <a:endParaRPr lang="zh-CN" altLang="en-US" sz="2600" dirty="0">
                <a:solidFill>
                  <a:srgbClr val="000000"/>
                </a:solidFill>
                <a:latin typeface="Microsoft Yahei"/>
                <a:ea typeface="Microsoft Yahei"/>
                <a:sym typeface="Microsoft Yahei"/>
              </a:endParaRPr>
            </a:p>
          </p:txBody>
        </p:sp>
        <p:sp>
          <p:nvSpPr>
            <p:cNvPr id="8" name="TipText"/>
            <p:cNvSpPr txBox="1"/>
            <p:nvPr>
              <p:custDataLst>
                <p:tags r:id="rId17"/>
              </p:custDataLst>
            </p:nvPr>
          </p:nvSpPr>
          <p:spPr>
            <a:xfrm>
              <a:off x="1525905" y="109220"/>
              <a:ext cx="2286000" cy="508000"/>
            </a:xfrm>
            <a:prstGeom prst="rect">
              <a:avLst/>
            </a:prstGeom>
            <a:noFill/>
          </p:spPr>
          <p:txBody>
            <a:bodyPr vert="horz" wrap="none" rtlCol="0" anchor="ctr" anchorCtr="0">
              <a:noAutofit/>
            </a:bodyPr>
            <a:lstStyle/>
            <a:p>
              <a:r>
                <a:rPr lang="en-US" altLang="zh-CN" sz="2000" smtClean="0">
                  <a:solidFill>
                    <a:srgbClr val="808080"/>
                  </a:solidFill>
                  <a:latin typeface="Microsoft Yahei"/>
                  <a:ea typeface="Microsoft Yahei"/>
                  <a:sym typeface="Microsoft Yahei"/>
                </a:rPr>
                <a:t>3</a:t>
              </a:r>
              <a:r>
                <a:rPr lang="zh-CN" altLang="en-US" sz="2000" smtClean="0">
                  <a:solidFill>
                    <a:srgbClr val="808080"/>
                  </a:solidFill>
                  <a:latin typeface="Microsoft Yahei"/>
                  <a:ea typeface="Microsoft Yahei"/>
                  <a:sym typeface="Microsoft Yahei"/>
                </a:rPr>
                <a:t>分</a:t>
              </a:r>
              <a:endParaRPr lang="zh-CN" altLang="en-US" sz="2000">
                <a:solidFill>
                  <a:srgbClr val="808080"/>
                </a:solidFill>
                <a:latin typeface="Microsoft Yahei"/>
                <a:ea typeface="Microsoft Yahei"/>
                <a:sym typeface="Microsoft Yahei"/>
              </a:endParaRPr>
            </a:p>
          </p:txBody>
        </p:sp>
      </p:grpSp>
      <p:pic>
        <p:nvPicPr>
          <p:cNvPr id="22" name="图片 21"/>
          <p:cNvPicPr>
            <a:picLocks/>
          </p:cNvPicPr>
          <p:nvPr>
            <p:custDataLst>
              <p:tags r:id="rId13"/>
            </p:custDataLst>
          </p:nvPr>
        </p:nvPicPr>
        <p:blipFill>
          <a:blip r:embed="rId24">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Tree>
    <p:custDataLst>
      <p:tags r:id="rId1"/>
    </p:custDataLst>
    <p:extLst>
      <p:ext uri="{BB962C8B-B14F-4D97-AF65-F5344CB8AC3E}">
        <p14:creationId xmlns:p14="http://schemas.microsoft.com/office/powerpoint/2010/main" val="403541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smtClean="0"/>
              <a:t>北斗卫星导航系统</a:t>
            </a:r>
            <a:r>
              <a:rPr lang="zh-CN" altLang="en-US" sz="3600" dirty="0" smtClean="0">
                <a:solidFill>
                  <a:srgbClr val="FF0000"/>
                </a:solidFill>
              </a:rPr>
              <a:t>（课程思政）</a:t>
            </a:r>
            <a:endParaRPr lang="zh-CN" altLang="en-US" sz="3600" dirty="0">
              <a:solidFill>
                <a:srgbClr val="FF0000"/>
              </a:solidFill>
            </a:endParaRPr>
          </a:p>
        </p:txBody>
      </p:sp>
      <p:sp>
        <p:nvSpPr>
          <p:cNvPr id="3" name="文本占位符 2"/>
          <p:cNvSpPr>
            <a:spLocks noGrp="1"/>
          </p:cNvSpPr>
          <p:nvPr>
            <p:ph type="body" sz="quarter" idx="10"/>
          </p:nvPr>
        </p:nvSpPr>
        <p:spPr>
          <a:xfrm>
            <a:off x="323528" y="1412776"/>
            <a:ext cx="8712968" cy="4303741"/>
          </a:xfrm>
        </p:spPr>
        <p:txBody>
          <a:bodyPr/>
          <a:lstStyle/>
          <a:p>
            <a:r>
              <a:rPr lang="zh-CN" altLang="zh-CN" dirty="0"/>
              <a:t>中国北斗卫星导航系统</a:t>
            </a:r>
            <a:r>
              <a:rPr lang="zh-CN" altLang="zh-CN" dirty="0" smtClean="0"/>
              <a:t>（</a:t>
            </a:r>
            <a:r>
              <a:rPr lang="en-US" altLang="zh-CN" dirty="0" smtClean="0"/>
              <a:t>BDS</a:t>
            </a:r>
            <a:r>
              <a:rPr lang="zh-CN" altLang="zh-CN" dirty="0"/>
              <a:t>）是中国自行研制的全球卫星导航系统，也是继</a:t>
            </a:r>
            <a:r>
              <a:rPr lang="en-US" altLang="zh-CN" dirty="0"/>
              <a:t>GPS</a:t>
            </a:r>
            <a:r>
              <a:rPr lang="zh-CN" altLang="zh-CN" dirty="0"/>
              <a:t>、</a:t>
            </a:r>
            <a:r>
              <a:rPr lang="en-US" altLang="zh-CN" dirty="0" err="1"/>
              <a:t>GLONASS</a:t>
            </a:r>
            <a:r>
              <a:rPr lang="zh-CN" altLang="zh-CN" dirty="0"/>
              <a:t>之后的第三个成熟的卫星导航系统</a:t>
            </a:r>
            <a:r>
              <a:rPr lang="zh-CN" altLang="zh-CN" dirty="0" smtClean="0"/>
              <a:t>。</a:t>
            </a:r>
            <a:r>
              <a:rPr lang="en-US" altLang="zh-CN" dirty="0" smtClean="0"/>
              <a:t>2020</a:t>
            </a:r>
            <a:r>
              <a:rPr lang="zh-CN" altLang="zh-CN" dirty="0"/>
              <a:t>年</a:t>
            </a:r>
            <a:r>
              <a:rPr lang="en-US" altLang="zh-CN" dirty="0"/>
              <a:t>7</a:t>
            </a:r>
            <a:r>
              <a:rPr lang="zh-CN" altLang="zh-CN" dirty="0"/>
              <a:t>月</a:t>
            </a:r>
            <a:r>
              <a:rPr lang="en-US" altLang="zh-CN" dirty="0"/>
              <a:t>31</a:t>
            </a:r>
            <a:r>
              <a:rPr lang="zh-CN" altLang="zh-CN" dirty="0"/>
              <a:t>日上午，北斗三号全球卫星导航系统正式开通。</a:t>
            </a:r>
            <a:r>
              <a:rPr lang="en-US" altLang="zh-CN" dirty="0"/>
              <a:t>BDS</a:t>
            </a:r>
            <a:r>
              <a:rPr lang="zh-CN" altLang="zh-CN" dirty="0"/>
              <a:t>系统的运行</a:t>
            </a:r>
            <a:r>
              <a:rPr lang="zh-CN" altLang="zh-CN" dirty="0" smtClean="0"/>
              <a:t>对于保护</a:t>
            </a:r>
            <a:r>
              <a:rPr lang="zh-CN" altLang="zh-CN" dirty="0"/>
              <a:t>国家安全等都具有重要意义。</a:t>
            </a:r>
          </a:p>
          <a:p>
            <a:r>
              <a:rPr lang="zh-CN" altLang="zh-CN" dirty="0"/>
              <a:t>北斗卫星导航系统由空间段、地面段和用户段三部分组成，可在全球范围内全天候、全天时为各类用户提供高精度、高可靠定位、导航、授时服务，并且具备短报文通信</a:t>
            </a:r>
            <a:r>
              <a:rPr lang="zh-CN" altLang="zh-CN" dirty="0" smtClean="0"/>
              <a:t>能力</a:t>
            </a:r>
            <a:r>
              <a:rPr lang="zh-CN" altLang="en-US" dirty="0" smtClean="0"/>
              <a:t>。</a:t>
            </a:r>
            <a:r>
              <a:rPr lang="zh-CN" altLang="zh-CN" dirty="0" smtClean="0"/>
              <a:t>测速</a:t>
            </a:r>
            <a:r>
              <a:rPr lang="zh-CN" altLang="zh-CN" dirty="0"/>
              <a:t>精度</a:t>
            </a:r>
            <a:r>
              <a:rPr lang="en-US" altLang="zh-CN" dirty="0"/>
              <a:t>0.2</a:t>
            </a:r>
            <a:r>
              <a:rPr lang="zh-CN" altLang="zh-CN" dirty="0"/>
              <a:t>米</a:t>
            </a:r>
            <a:r>
              <a:rPr lang="en-US" altLang="zh-CN" dirty="0"/>
              <a:t>/</a:t>
            </a:r>
            <a:r>
              <a:rPr lang="zh-CN" altLang="zh-CN" dirty="0"/>
              <a:t>秒，授时精度</a:t>
            </a:r>
            <a:r>
              <a:rPr lang="en-US" altLang="zh-CN" dirty="0"/>
              <a:t>10</a:t>
            </a:r>
            <a:r>
              <a:rPr lang="zh-CN" altLang="zh-CN" dirty="0"/>
              <a:t>纳秒。</a:t>
            </a:r>
          </a:p>
          <a:p>
            <a:r>
              <a:rPr lang="zh-CN" altLang="zh-CN" dirty="0"/>
              <a:t>北斗卫星定位系统由</a:t>
            </a:r>
            <a:r>
              <a:rPr lang="en-US" altLang="zh-CN" dirty="0"/>
              <a:t>35</a:t>
            </a:r>
            <a:r>
              <a:rPr lang="zh-CN" altLang="zh-CN" dirty="0"/>
              <a:t>颗卫星组成，包括</a:t>
            </a:r>
            <a:r>
              <a:rPr lang="en-US" altLang="zh-CN" dirty="0"/>
              <a:t>5</a:t>
            </a:r>
            <a:r>
              <a:rPr lang="zh-CN" altLang="zh-CN" dirty="0"/>
              <a:t>颗静止轨道卫星、</a:t>
            </a:r>
            <a:r>
              <a:rPr lang="en-US" altLang="zh-CN" dirty="0"/>
              <a:t>27</a:t>
            </a:r>
            <a:r>
              <a:rPr lang="zh-CN" altLang="zh-CN" dirty="0"/>
              <a:t>颗中地球轨道卫星、</a:t>
            </a:r>
            <a:r>
              <a:rPr lang="en-US" altLang="zh-CN" dirty="0"/>
              <a:t>3</a:t>
            </a:r>
            <a:r>
              <a:rPr lang="zh-CN" altLang="zh-CN" dirty="0"/>
              <a:t>颗倾斜同步轨道卫星。</a:t>
            </a:r>
            <a:r>
              <a:rPr lang="en-US" altLang="zh-CN" dirty="0"/>
              <a:t>5</a:t>
            </a:r>
            <a:r>
              <a:rPr lang="zh-CN" altLang="zh-CN" dirty="0"/>
              <a:t>颗静止轨道卫星定点位置为东经</a:t>
            </a:r>
            <a:r>
              <a:rPr lang="en-US" altLang="zh-CN" dirty="0"/>
              <a:t>58.75</a:t>
            </a:r>
            <a:r>
              <a:rPr lang="zh-CN" altLang="zh-CN" dirty="0"/>
              <a:t>°、</a:t>
            </a:r>
            <a:r>
              <a:rPr lang="en-US" altLang="zh-CN" dirty="0"/>
              <a:t>80</a:t>
            </a:r>
            <a:r>
              <a:rPr lang="zh-CN" altLang="zh-CN" dirty="0"/>
              <a:t>°、</a:t>
            </a:r>
            <a:r>
              <a:rPr lang="en-US" altLang="zh-CN" dirty="0"/>
              <a:t>110.5</a:t>
            </a:r>
            <a:r>
              <a:rPr lang="zh-CN" altLang="zh-CN" dirty="0"/>
              <a:t>°、</a:t>
            </a:r>
            <a:r>
              <a:rPr lang="en-US" altLang="zh-CN" dirty="0"/>
              <a:t>140</a:t>
            </a:r>
            <a:r>
              <a:rPr lang="zh-CN" altLang="zh-CN" dirty="0"/>
              <a:t>°、</a:t>
            </a:r>
            <a:r>
              <a:rPr lang="en-US" altLang="zh-CN" dirty="0"/>
              <a:t>160</a:t>
            </a:r>
            <a:r>
              <a:rPr lang="zh-CN" altLang="zh-CN" dirty="0"/>
              <a:t>°，中地球轨道卫星运行在</a:t>
            </a:r>
            <a:r>
              <a:rPr lang="en-US" altLang="zh-CN" dirty="0"/>
              <a:t>3</a:t>
            </a:r>
            <a:r>
              <a:rPr lang="zh-CN" altLang="zh-CN" dirty="0"/>
              <a:t>个轨道面上，轨道面之间为相隔</a:t>
            </a:r>
            <a:r>
              <a:rPr lang="en-US" altLang="zh-CN" dirty="0"/>
              <a:t>120</a:t>
            </a:r>
            <a:r>
              <a:rPr lang="zh-CN" altLang="zh-CN" dirty="0"/>
              <a:t>°均匀分布。</a:t>
            </a:r>
            <a:endParaRPr lang="en-US" altLang="zh-CN" dirty="0"/>
          </a:p>
          <a:p>
            <a:endParaRPr lang="zh-CN" altLang="en-US" dirty="0"/>
          </a:p>
        </p:txBody>
      </p:sp>
      <p:sp>
        <p:nvSpPr>
          <p:cNvPr id="4" name="灯片编号占位符 3"/>
          <p:cNvSpPr txBox="1">
            <a:spLocks/>
          </p:cNvSpPr>
          <p:nvPr/>
        </p:nvSpPr>
        <p:spPr bwMode="auto">
          <a:xfrm>
            <a:off x="6660232" y="6400800"/>
            <a:ext cx="248376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just" rtl="0" eaLnBrk="0" fontAlgn="ctr" hangingPunct="0">
              <a:lnSpc>
                <a:spcPct val="110000"/>
              </a:lnSpc>
              <a:spcBef>
                <a:spcPct val="20000"/>
              </a:spcBef>
              <a:spcAft>
                <a:spcPct val="0"/>
              </a:spcAft>
              <a:buClrTx/>
              <a:buBlip>
                <a:blip r:embed="rId2"/>
              </a:buBlip>
              <a:defRPr sz="2000" b="1" baseline="0">
                <a:solidFill>
                  <a:srgbClr val="000099"/>
                </a:solidFill>
                <a:effectLst>
                  <a:outerShdw blurRad="38100" dist="38100" dir="2700000" algn="tl">
                    <a:srgbClr val="000000">
                      <a:alpha val="43137"/>
                    </a:srgbClr>
                  </a:outerShdw>
                </a:effectLst>
                <a:latin typeface="Huawei Sans" panose="020C0503030203020204" pitchFamily="34" charset="0"/>
                <a:ea typeface="方正兰亭黑简体" panose="02000000000000000000" pitchFamily="2" charset="-122"/>
                <a:cs typeface="Huawei Sans" panose="020C0503030203020204" pitchFamily="34" charset="0"/>
              </a:defRPr>
            </a:lvl1pPr>
            <a:lvl2pPr marL="742950" indent="-285750" algn="l" rtl="0" eaLnBrk="0" fontAlgn="base" hangingPunct="0">
              <a:lnSpc>
                <a:spcPct val="120000"/>
              </a:lnSpc>
              <a:spcBef>
                <a:spcPct val="10000"/>
              </a:spcBef>
              <a:spcAft>
                <a:spcPct val="10000"/>
              </a:spcAft>
              <a:buFont typeface="Wingdings" pitchFamily="2" charset="2"/>
              <a:buChar char="Ø"/>
              <a:defRPr sz="2000" b="1">
                <a:solidFill>
                  <a:srgbClr val="C00000"/>
                </a:solidFill>
                <a:effectLst>
                  <a:outerShdw blurRad="38100" dist="38100" dir="2700000" algn="tl">
                    <a:srgbClr val="000000">
                      <a:alpha val="43137"/>
                    </a:srgbClr>
                  </a:outerShdw>
                </a:effectLst>
                <a:latin typeface="+mn-lt"/>
                <a:ea typeface="楷体_GB2312" pitchFamily="49" charset="-122"/>
              </a:defRPr>
            </a:lvl2pPr>
            <a:lvl3pPr marL="1143000" indent="-228600" algn="l" rtl="0" eaLnBrk="0" fontAlgn="base" hangingPunct="0">
              <a:lnSpc>
                <a:spcPct val="120000"/>
              </a:lnSpc>
              <a:spcBef>
                <a:spcPct val="20000"/>
              </a:spcBef>
              <a:spcAft>
                <a:spcPct val="0"/>
              </a:spcAft>
              <a:buChar char="•"/>
              <a:defRPr sz="1800" b="1">
                <a:solidFill>
                  <a:srgbClr val="FF3300"/>
                </a:solidFill>
                <a:latin typeface="+mn-lt"/>
                <a:ea typeface="+mj-ea"/>
              </a:defRPr>
            </a:lvl3pPr>
            <a:lvl4pPr marL="16002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4pPr>
            <a:lvl5pPr marL="2057400" indent="-228600" algn="l" rtl="0" eaLnBrk="0" fontAlgn="base" hangingPunct="0">
              <a:lnSpc>
                <a:spcPct val="120000"/>
              </a:lnSpc>
              <a:spcBef>
                <a:spcPct val="20000"/>
              </a:spcBef>
              <a:spcAft>
                <a:spcPct val="0"/>
              </a:spcAft>
              <a:buChar char="»"/>
              <a:defRPr sz="18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a:lstStyle>
          <a:p>
            <a:pPr marL="0" indent="0" algn="r">
              <a:buNone/>
              <a:defRPr/>
            </a:pPr>
            <a:r>
              <a:rPr lang="zh-CN" altLang="en-US" sz="1600" kern="0" smtClean="0">
                <a:solidFill>
                  <a:srgbClr val="008000"/>
                </a:solidFill>
              </a:rPr>
              <a:t>桂小林 </a:t>
            </a:r>
            <a:fld id="{2EDAC811-DB1B-4B56-B734-26E7A027D5C4}" type="slidenum">
              <a:rPr lang="en-US" altLang="zh-CN" sz="1600" kern="0" smtClean="0"/>
              <a:pPr marL="0" indent="0" algn="r">
                <a:buNone/>
                <a:defRPr/>
              </a:pPr>
              <a:t>15</a:t>
            </a:fld>
            <a:endParaRPr lang="en-US" altLang="zh-CN" sz="1600" kern="0" dirty="0"/>
          </a:p>
        </p:txBody>
      </p:sp>
    </p:spTree>
    <p:extLst>
      <p:ext uri="{BB962C8B-B14F-4D97-AF65-F5344CB8AC3E}">
        <p14:creationId xmlns:p14="http://schemas.microsoft.com/office/powerpoint/2010/main" val="302372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60F5CA5-4D24-4FAB-9709-E9EB11A7B6AE}" type="slidenum">
              <a:rPr lang="en-US" sz="1400" b="1">
                <a:solidFill>
                  <a:srgbClr val="FF3300"/>
                </a:solidFill>
                <a:effectLst>
                  <a:outerShdw blurRad="38100" dist="38100" dir="2700000" algn="tl">
                    <a:srgbClr val="C0C0C0"/>
                  </a:outerShdw>
                </a:effectLst>
              </a:rPr>
              <a:pPr algn="r">
                <a:defRPr/>
              </a:pPr>
              <a:t>16</a:t>
            </a:fld>
            <a:endParaRPr lang="en-US" sz="1400" b="1">
              <a:solidFill>
                <a:srgbClr val="FF3300"/>
              </a:solidFill>
              <a:effectLst>
                <a:outerShdw blurRad="38100" dist="38100" dir="2700000" algn="tl">
                  <a:srgbClr val="C0C0C0"/>
                </a:outerShdw>
              </a:effectLst>
            </a:endParaRPr>
          </a:p>
        </p:txBody>
      </p:sp>
      <p:sp>
        <p:nvSpPr>
          <p:cNvPr id="37891" name="Rectangle 2"/>
          <p:cNvSpPr>
            <a:spLocks noGrp="1" noChangeArrowheads="1"/>
          </p:cNvSpPr>
          <p:nvPr>
            <p:ph type="title" idx="4294967295"/>
          </p:nvPr>
        </p:nvSpPr>
        <p:spPr/>
        <p:txBody>
          <a:bodyPr/>
          <a:lstStyle/>
          <a:p>
            <a:r>
              <a:rPr lang="en-US" altLang="zh-CN" smtClean="0"/>
              <a:t>2.4 </a:t>
            </a:r>
            <a:r>
              <a:rPr lang="zh-CN" altLang="en-US" smtClean="0"/>
              <a:t>已有物联网相关应用架构</a:t>
            </a:r>
          </a:p>
        </p:txBody>
      </p:sp>
      <p:sp>
        <p:nvSpPr>
          <p:cNvPr id="86020" name="Rectangle 3"/>
          <p:cNvSpPr>
            <a:spLocks noGrp="1" noChangeArrowheads="1"/>
          </p:cNvSpPr>
          <p:nvPr>
            <p:ph type="body" idx="4294967295"/>
          </p:nvPr>
        </p:nvSpPr>
        <p:spPr>
          <a:noFill/>
        </p:spPr>
        <p:txBody>
          <a:bodyPr/>
          <a:lstStyle/>
          <a:p>
            <a:r>
              <a:rPr lang="zh-CN" altLang="en-US" dirty="0" smtClean="0"/>
              <a:t>目前，具有代表性的物联网架构主要可以分为三类：</a:t>
            </a:r>
          </a:p>
          <a:p>
            <a:pPr lvl="1"/>
            <a:r>
              <a:rPr lang="en-US" altLang="zh-CN" dirty="0" smtClean="0"/>
              <a:t>(1) </a:t>
            </a:r>
            <a:r>
              <a:rPr lang="zh-CN" altLang="en-US" dirty="0" smtClean="0"/>
              <a:t>基于传感器技术的无线传感网体系结构</a:t>
            </a:r>
            <a:r>
              <a:rPr lang="en-US" altLang="zh-CN" dirty="0" err="1" smtClean="0"/>
              <a:t>WSN</a:t>
            </a:r>
            <a:r>
              <a:rPr lang="zh-CN" altLang="en-US" dirty="0" smtClean="0"/>
              <a:t>；</a:t>
            </a:r>
          </a:p>
          <a:p>
            <a:pPr lvl="1"/>
            <a:r>
              <a:rPr lang="en-US" altLang="zh-CN" dirty="0" smtClean="0"/>
              <a:t>(2) </a:t>
            </a:r>
            <a:r>
              <a:rPr lang="zh-CN" altLang="en-US" dirty="0" smtClean="0"/>
              <a:t>基于互联网和射频识别技术的</a:t>
            </a:r>
            <a:r>
              <a:rPr lang="en-US" altLang="zh-CN" dirty="0" smtClean="0"/>
              <a:t>EPC/</a:t>
            </a:r>
            <a:r>
              <a:rPr lang="en-US" altLang="zh-CN" dirty="0" err="1" smtClean="0"/>
              <a:t>UID</a:t>
            </a:r>
            <a:r>
              <a:rPr lang="zh-CN" altLang="en-US" dirty="0" smtClean="0"/>
              <a:t>系统；</a:t>
            </a:r>
            <a:endParaRPr lang="en-US" altLang="zh-CN" dirty="0" smtClean="0"/>
          </a:p>
          <a:p>
            <a:pPr lvl="1"/>
            <a:r>
              <a:rPr lang="en-US" altLang="zh-CN" dirty="0" smtClean="0"/>
              <a:t>(3) </a:t>
            </a:r>
            <a:r>
              <a:rPr lang="zh-CN" altLang="en-US" dirty="0" smtClean="0"/>
              <a:t>基于一维条形码的</a:t>
            </a:r>
            <a:r>
              <a:rPr lang="en-US" altLang="zh-CN" dirty="0" err="1" smtClean="0"/>
              <a:t>EAN</a:t>
            </a:r>
            <a:r>
              <a:rPr lang="en-US" altLang="zh-CN" dirty="0" smtClean="0"/>
              <a:t>/</a:t>
            </a:r>
            <a:r>
              <a:rPr lang="en-US" altLang="zh-CN" dirty="0" err="1" smtClean="0"/>
              <a:t>UPC</a:t>
            </a:r>
            <a:r>
              <a:rPr lang="zh-CN" altLang="en-US" dirty="0" smtClean="0"/>
              <a:t>系统；</a:t>
            </a:r>
          </a:p>
          <a:p>
            <a:pPr lvl="1"/>
            <a:r>
              <a:rPr lang="en-US" altLang="zh-CN" dirty="0" smtClean="0"/>
              <a:t>(4) </a:t>
            </a:r>
            <a:r>
              <a:rPr lang="zh-CN" altLang="en-US" dirty="0" smtClean="0"/>
              <a:t>学术界和企业提出的</a:t>
            </a:r>
            <a:r>
              <a:rPr lang="en-US" altLang="zh-CN" dirty="0" err="1" smtClean="0"/>
              <a:t>M2M</a:t>
            </a:r>
            <a:r>
              <a:rPr lang="zh-CN" altLang="en-US" dirty="0" smtClean="0"/>
              <a:t>、</a:t>
            </a:r>
            <a:r>
              <a:rPr lang="en-US" altLang="zh-CN" dirty="0" smtClean="0"/>
              <a:t>CPS</a:t>
            </a:r>
            <a:r>
              <a:rPr lang="zh-CN" altLang="en-US" dirty="0" smtClean="0"/>
              <a:t>系统框架。</a:t>
            </a:r>
          </a:p>
          <a:p>
            <a:r>
              <a:rPr lang="zh-CN" altLang="en-US" dirty="0" smtClean="0"/>
              <a:t>下面我们就分别介绍这些相关应用框架。</a:t>
            </a:r>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16</a:t>
            </a:fld>
            <a:endParaRPr lang="en-US" altLang="zh-CN"/>
          </a:p>
        </p:txBody>
      </p:sp>
    </p:spTree>
    <p:extLst>
      <p:ext uri="{BB962C8B-B14F-4D97-AF65-F5344CB8AC3E}">
        <p14:creationId xmlns:p14="http://schemas.microsoft.com/office/powerpoint/2010/main" val="318651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0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02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2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2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E008D0FE-C00A-4E78-BB5E-85D5D2BB97ED}" type="slidenum">
              <a:rPr lang="en-US" sz="1400" b="1">
                <a:solidFill>
                  <a:srgbClr val="FF3300"/>
                </a:solidFill>
                <a:effectLst>
                  <a:outerShdw blurRad="38100" dist="38100" dir="2700000" algn="tl">
                    <a:srgbClr val="C0C0C0"/>
                  </a:outerShdw>
                </a:effectLst>
              </a:rPr>
              <a:pPr algn="r">
                <a:defRPr/>
              </a:pPr>
              <a:t>17</a:t>
            </a:fld>
            <a:endParaRPr lang="en-US" sz="1400" b="1">
              <a:solidFill>
                <a:srgbClr val="FF3300"/>
              </a:solidFill>
              <a:effectLst>
                <a:outerShdw blurRad="38100" dist="38100" dir="2700000" algn="tl">
                  <a:srgbClr val="C0C0C0"/>
                </a:outerShdw>
              </a:effectLst>
            </a:endParaRPr>
          </a:p>
        </p:txBody>
      </p:sp>
      <p:sp>
        <p:nvSpPr>
          <p:cNvPr id="38915" name="Rectangle 2"/>
          <p:cNvSpPr>
            <a:spLocks noGrp="1" noChangeArrowheads="1"/>
          </p:cNvSpPr>
          <p:nvPr>
            <p:ph type="title" idx="4294967295"/>
          </p:nvPr>
        </p:nvSpPr>
        <p:spPr/>
        <p:txBody>
          <a:bodyPr/>
          <a:lstStyle/>
          <a:p>
            <a:r>
              <a:rPr lang="zh-CN" altLang="en-US" dirty="0" smtClean="0"/>
              <a:t>（</a:t>
            </a:r>
            <a:r>
              <a:rPr lang="en-US" altLang="zh-CN" dirty="0" smtClean="0"/>
              <a:t>1</a:t>
            </a:r>
            <a:r>
              <a:rPr lang="zh-CN" altLang="en-US" dirty="0" smtClean="0"/>
              <a:t>）</a:t>
            </a:r>
            <a:r>
              <a:rPr lang="en-US" altLang="zh-CN" dirty="0" err="1" smtClean="0"/>
              <a:t>WSN</a:t>
            </a:r>
            <a:endParaRPr lang="en-US" altLang="zh-CN" dirty="0" smtClean="0"/>
          </a:p>
        </p:txBody>
      </p:sp>
      <p:sp>
        <p:nvSpPr>
          <p:cNvPr id="87044" name="Rectangle 3"/>
          <p:cNvSpPr>
            <a:spLocks noGrp="1" noChangeArrowheads="1"/>
          </p:cNvSpPr>
          <p:nvPr>
            <p:ph type="body" idx="4294967295"/>
          </p:nvPr>
        </p:nvSpPr>
        <p:spPr/>
        <p:txBody>
          <a:bodyPr/>
          <a:lstStyle/>
          <a:p>
            <a:endParaRPr lang="zh-CN" altLang="zh-CN" smtClean="0"/>
          </a:p>
        </p:txBody>
      </p:sp>
      <p:pic>
        <p:nvPicPr>
          <p:cNvPr id="38917"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68413"/>
            <a:ext cx="7920037" cy="493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17</a:t>
            </a:fld>
            <a:endParaRPr lang="en-US" altLang="zh-CN"/>
          </a:p>
        </p:txBody>
      </p:sp>
    </p:spTree>
    <p:extLst>
      <p:ext uri="{BB962C8B-B14F-4D97-AF65-F5344CB8AC3E}">
        <p14:creationId xmlns:p14="http://schemas.microsoft.com/office/powerpoint/2010/main" val="1234567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70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DFB7269-3DE4-47DA-98E7-EDA1ADAE374E}" type="slidenum">
              <a:rPr lang="en-US" sz="1400" b="1">
                <a:solidFill>
                  <a:srgbClr val="FF3300"/>
                </a:solidFill>
                <a:effectLst>
                  <a:outerShdw blurRad="38100" dist="38100" dir="2700000" algn="tl">
                    <a:srgbClr val="C0C0C0"/>
                  </a:outerShdw>
                </a:effectLst>
              </a:rPr>
              <a:pPr algn="r">
                <a:defRPr/>
              </a:pPr>
              <a:t>18</a:t>
            </a:fld>
            <a:endParaRPr lang="en-US" sz="1400" b="1">
              <a:solidFill>
                <a:srgbClr val="FF3300"/>
              </a:solidFill>
              <a:effectLst>
                <a:outerShdw blurRad="38100" dist="38100" dir="2700000" algn="tl">
                  <a:srgbClr val="C0C0C0"/>
                </a:outerShdw>
              </a:effectLst>
            </a:endParaRPr>
          </a:p>
        </p:txBody>
      </p:sp>
      <p:sp>
        <p:nvSpPr>
          <p:cNvPr id="39939" name="Rectangle 2"/>
          <p:cNvSpPr>
            <a:spLocks noGrp="1" noChangeArrowheads="1"/>
          </p:cNvSpPr>
          <p:nvPr>
            <p:ph type="title" idx="4294967295"/>
          </p:nvPr>
        </p:nvSpPr>
        <p:spPr/>
        <p:txBody>
          <a:bodyPr/>
          <a:lstStyle/>
          <a:p>
            <a:r>
              <a:rPr lang="zh-CN" altLang="en-US" dirty="0" smtClean="0"/>
              <a:t>（</a:t>
            </a:r>
            <a:r>
              <a:rPr lang="en-US" altLang="zh-CN" dirty="0" smtClean="0"/>
              <a:t>2</a:t>
            </a:r>
            <a:r>
              <a:rPr lang="zh-CN" altLang="en-US" dirty="0" smtClean="0"/>
              <a:t>）</a:t>
            </a:r>
            <a:r>
              <a:rPr lang="en-US" altLang="zh-CN" dirty="0" smtClean="0"/>
              <a:t>EPC/</a:t>
            </a:r>
            <a:r>
              <a:rPr lang="en-US" altLang="zh-CN" dirty="0" err="1" smtClean="0"/>
              <a:t>UID</a:t>
            </a:r>
            <a:r>
              <a:rPr lang="zh-CN" altLang="en-US" dirty="0" smtClean="0"/>
              <a:t>系统 </a:t>
            </a:r>
          </a:p>
        </p:txBody>
      </p:sp>
      <p:sp>
        <p:nvSpPr>
          <p:cNvPr id="88068" name="Rectangle 3"/>
          <p:cNvSpPr>
            <a:spLocks noGrp="1" noChangeArrowheads="1"/>
          </p:cNvSpPr>
          <p:nvPr>
            <p:ph type="body" idx="4294967295"/>
          </p:nvPr>
        </p:nvSpPr>
        <p:spPr/>
        <p:txBody>
          <a:bodyPr/>
          <a:lstStyle/>
          <a:p>
            <a:endParaRPr lang="zh-CN" altLang="zh-CN" smtClean="0"/>
          </a:p>
        </p:txBody>
      </p:sp>
      <p:pic>
        <p:nvPicPr>
          <p:cNvPr id="39941"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82804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18</a:t>
            </a:fld>
            <a:endParaRPr lang="en-US" altLang="zh-CN"/>
          </a:p>
        </p:txBody>
      </p:sp>
    </p:spTree>
    <p:extLst>
      <p:ext uri="{BB962C8B-B14F-4D97-AF65-F5344CB8AC3E}">
        <p14:creationId xmlns:p14="http://schemas.microsoft.com/office/powerpoint/2010/main" val="16184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806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E374CD1-721D-429D-9CF6-C2E8899C08B3}" type="slidenum">
              <a:rPr lang="en-US" sz="1400" b="1">
                <a:solidFill>
                  <a:srgbClr val="FF3300"/>
                </a:solidFill>
                <a:effectLst>
                  <a:outerShdw blurRad="38100" dist="38100" dir="2700000" algn="tl">
                    <a:srgbClr val="C0C0C0"/>
                  </a:outerShdw>
                </a:effectLst>
              </a:rPr>
              <a:pPr algn="r">
                <a:defRPr/>
              </a:pPr>
              <a:t>19</a:t>
            </a:fld>
            <a:endParaRPr lang="en-US" sz="1400" b="1">
              <a:solidFill>
                <a:srgbClr val="FF3300"/>
              </a:solidFill>
              <a:effectLst>
                <a:outerShdw blurRad="38100" dist="38100" dir="2700000" algn="tl">
                  <a:srgbClr val="C0C0C0"/>
                </a:outerShdw>
              </a:effectLst>
            </a:endParaRPr>
          </a:p>
        </p:txBody>
      </p:sp>
      <p:sp>
        <p:nvSpPr>
          <p:cNvPr id="41987" name="Rectangle 2"/>
          <p:cNvSpPr>
            <a:spLocks noGrp="1" noChangeArrowheads="1"/>
          </p:cNvSpPr>
          <p:nvPr>
            <p:ph type="title" idx="4294967295"/>
          </p:nvPr>
        </p:nvSpPr>
        <p:spPr/>
        <p:txBody>
          <a:bodyPr/>
          <a:lstStyle/>
          <a:p>
            <a:endParaRPr lang="zh-CN" altLang="zh-CN" smtClean="0"/>
          </a:p>
        </p:txBody>
      </p:sp>
      <p:sp>
        <p:nvSpPr>
          <p:cNvPr id="90116" name="Rectangle 3"/>
          <p:cNvSpPr>
            <a:spLocks noGrp="1" noChangeArrowheads="1"/>
          </p:cNvSpPr>
          <p:nvPr>
            <p:ph type="body" idx="4294967295"/>
          </p:nvPr>
        </p:nvSpPr>
        <p:spPr>
          <a:noFill/>
        </p:spPr>
        <p:txBody>
          <a:bodyPr/>
          <a:lstStyle/>
          <a:p>
            <a:r>
              <a:rPr lang="en-US" altLang="zh-CN" dirty="0" smtClean="0"/>
              <a:t>EPC</a:t>
            </a:r>
            <a:r>
              <a:rPr lang="zh-CN" altLang="en-US" dirty="0" smtClean="0"/>
              <a:t>编码体系有</a:t>
            </a:r>
            <a:r>
              <a:rPr lang="en-US" altLang="zh-CN" dirty="0" smtClean="0"/>
              <a:t>EPC-64</a:t>
            </a:r>
            <a:r>
              <a:rPr lang="zh-CN" altLang="en-US" dirty="0" smtClean="0"/>
              <a:t>，</a:t>
            </a:r>
            <a:r>
              <a:rPr lang="en-US" altLang="zh-CN" dirty="0" smtClean="0"/>
              <a:t>EPC-96</a:t>
            </a:r>
            <a:r>
              <a:rPr lang="zh-CN" altLang="en-US" dirty="0" smtClean="0"/>
              <a:t>和</a:t>
            </a:r>
            <a:r>
              <a:rPr lang="en-US" altLang="zh-CN" dirty="0" smtClean="0"/>
              <a:t>EPC-256 </a:t>
            </a:r>
            <a:r>
              <a:rPr lang="zh-CN" altLang="en-US" dirty="0" smtClean="0"/>
              <a:t>三种。使用较多的是</a:t>
            </a:r>
            <a:r>
              <a:rPr lang="en-US" altLang="zh-CN" dirty="0" smtClean="0"/>
              <a:t>EPC-64</a:t>
            </a:r>
            <a:r>
              <a:rPr lang="zh-CN" altLang="en-US" dirty="0" smtClean="0"/>
              <a:t>编码体系，而新一代的</a:t>
            </a:r>
            <a:r>
              <a:rPr lang="en-US" altLang="zh-CN" dirty="0" smtClean="0"/>
              <a:t>EPC</a:t>
            </a:r>
            <a:r>
              <a:rPr lang="zh-CN" altLang="en-US" dirty="0" smtClean="0"/>
              <a:t>标签将采用</a:t>
            </a:r>
            <a:r>
              <a:rPr lang="en-US" altLang="zh-CN" dirty="0" smtClean="0"/>
              <a:t>EPC-96</a:t>
            </a:r>
            <a:r>
              <a:rPr lang="zh-CN" altLang="en-US" dirty="0" smtClean="0"/>
              <a:t>编码体系，</a:t>
            </a:r>
          </a:p>
          <a:p>
            <a:r>
              <a:rPr lang="zh-CN" altLang="en-US" dirty="0" smtClean="0"/>
              <a:t>其具体结构如表</a:t>
            </a:r>
            <a:r>
              <a:rPr lang="en-US" altLang="zh-CN" dirty="0" smtClean="0"/>
              <a:t>2-19</a:t>
            </a:r>
            <a:r>
              <a:rPr lang="zh-CN" altLang="en-US" dirty="0" smtClean="0"/>
              <a:t>所示。</a:t>
            </a:r>
          </a:p>
          <a:p>
            <a:endParaRPr lang="zh-CN" altLang="en-US" dirty="0" smtClean="0"/>
          </a:p>
          <a:p>
            <a:endParaRPr lang="zh-CN" altLang="en-US" dirty="0" smtClean="0"/>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19</a:t>
            </a:fld>
            <a:endParaRPr lang="en-US" altLang="zh-CN"/>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700463"/>
            <a:ext cx="81915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98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F389EECF-C069-440F-80A9-E55A42973ACA}" type="slidenum">
              <a:rPr lang="en-US" sz="1400" b="1">
                <a:solidFill>
                  <a:srgbClr val="FF3300"/>
                </a:solidFill>
                <a:effectLst>
                  <a:outerShdw blurRad="38100" dist="38100" dir="2700000" algn="tl">
                    <a:srgbClr val="C0C0C0"/>
                  </a:outerShdw>
                </a:effectLst>
              </a:rPr>
              <a:pPr algn="r">
                <a:defRPr/>
              </a:pPr>
              <a:t>2</a:t>
            </a:fld>
            <a:endParaRPr lang="en-US" sz="1400" b="1">
              <a:solidFill>
                <a:srgbClr val="FF3300"/>
              </a:solidFill>
              <a:effectLst>
                <a:outerShdw blurRad="38100" dist="38100" dir="2700000" algn="tl">
                  <a:srgbClr val="C0C0C0"/>
                </a:outerShdw>
              </a:effectLst>
            </a:endParaRPr>
          </a:p>
        </p:txBody>
      </p:sp>
      <p:sp>
        <p:nvSpPr>
          <p:cNvPr id="5123" name="Rectangle 4"/>
          <p:cNvSpPr>
            <a:spLocks noGrp="1" noChangeArrowheads="1"/>
          </p:cNvSpPr>
          <p:nvPr>
            <p:ph type="ctrTitle"/>
          </p:nvPr>
        </p:nvSpPr>
        <p:spPr>
          <a:xfrm>
            <a:off x="685800" y="2130425"/>
            <a:ext cx="7772400" cy="1470025"/>
          </a:xfrm>
        </p:spPr>
        <p:txBody>
          <a:bodyPr/>
          <a:lstStyle/>
          <a:p>
            <a:pPr algn="ctr"/>
            <a:r>
              <a:rPr lang="zh-CN" altLang="en-US" sz="4400" dirty="0" smtClean="0"/>
              <a:t>第二章 物联网体系结构</a:t>
            </a:r>
          </a:p>
        </p:txBody>
      </p:sp>
      <p:sp>
        <p:nvSpPr>
          <p:cNvPr id="5124" name="Rectangle 5"/>
          <p:cNvSpPr>
            <a:spLocks noGrp="1" noChangeArrowheads="1"/>
          </p:cNvSpPr>
          <p:nvPr>
            <p:ph type="subTitle" idx="4294967295"/>
          </p:nvPr>
        </p:nvSpPr>
        <p:spPr>
          <a:xfrm>
            <a:off x="1371600" y="3886200"/>
            <a:ext cx="6400800" cy="1752600"/>
          </a:xfrm>
          <a:noFill/>
        </p:spPr>
        <p:txBody>
          <a:bodyPr/>
          <a:lstStyle/>
          <a:p>
            <a:pPr marL="0" indent="0" algn="ctr">
              <a:buFontTx/>
              <a:buNone/>
            </a:pPr>
            <a:r>
              <a:rPr lang="zh-CN" altLang="en-US" dirty="0" smtClean="0"/>
              <a:t>桂小林</a:t>
            </a:r>
            <a:endParaRPr lang="en-US" altLang="zh-CN" dirty="0" smtClean="0"/>
          </a:p>
          <a:p>
            <a:pPr marL="0" indent="0" algn="ctr">
              <a:buFontTx/>
              <a:buNone/>
            </a:pPr>
            <a:r>
              <a:rPr lang="zh-CN" altLang="en-US" dirty="0"/>
              <a:t>西安交通大学</a:t>
            </a:r>
            <a:endParaRPr lang="zh-CN" altLang="en-US" dirty="0" smtClean="0"/>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2</a:t>
            </a:fld>
            <a:endParaRPr lang="en-US"/>
          </a:p>
        </p:txBody>
      </p:sp>
    </p:spTree>
    <p:extLst>
      <p:ext uri="{BB962C8B-B14F-4D97-AF65-F5344CB8AC3E}">
        <p14:creationId xmlns:p14="http://schemas.microsoft.com/office/powerpoint/2010/main" val="2368389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89659BF7-8E85-4A0C-B2A5-F21B15117791}" type="slidenum">
              <a:rPr lang="en-US" sz="1400" b="1">
                <a:solidFill>
                  <a:srgbClr val="FF3300"/>
                </a:solidFill>
                <a:effectLst>
                  <a:outerShdw blurRad="38100" dist="38100" dir="2700000" algn="tl">
                    <a:srgbClr val="C0C0C0"/>
                  </a:outerShdw>
                </a:effectLst>
              </a:rPr>
              <a:pPr algn="r">
                <a:defRPr/>
              </a:pPr>
              <a:t>20</a:t>
            </a:fld>
            <a:endParaRPr lang="en-US" sz="1400" b="1">
              <a:solidFill>
                <a:srgbClr val="FF3300"/>
              </a:solidFill>
              <a:effectLst>
                <a:outerShdw blurRad="38100" dist="38100" dir="2700000" algn="tl">
                  <a:srgbClr val="C0C0C0"/>
                </a:outerShdw>
              </a:effectLst>
            </a:endParaRPr>
          </a:p>
        </p:txBody>
      </p:sp>
      <p:sp>
        <p:nvSpPr>
          <p:cNvPr id="45059" name="Rectangle 2"/>
          <p:cNvSpPr>
            <a:spLocks noGrp="1" noChangeArrowheads="1"/>
          </p:cNvSpPr>
          <p:nvPr>
            <p:ph type="title" idx="4294967295"/>
          </p:nvPr>
        </p:nvSpPr>
        <p:spPr/>
        <p:txBody>
          <a:bodyPr/>
          <a:lstStyle/>
          <a:p>
            <a:r>
              <a:rPr lang="zh-CN" altLang="en-US" dirty="0" smtClean="0"/>
              <a:t>（</a:t>
            </a:r>
            <a:r>
              <a:rPr lang="en-US" altLang="zh-CN" dirty="0" smtClean="0"/>
              <a:t>4</a:t>
            </a:r>
            <a:r>
              <a:rPr lang="zh-CN" altLang="en-US" dirty="0" smtClean="0"/>
              <a:t>）</a:t>
            </a:r>
            <a:r>
              <a:rPr lang="en-US" altLang="zh-CN" dirty="0" err="1" smtClean="0"/>
              <a:t>M2M</a:t>
            </a:r>
            <a:r>
              <a:rPr lang="zh-CN" altLang="en-US" dirty="0" smtClean="0"/>
              <a:t>系统 </a:t>
            </a:r>
          </a:p>
        </p:txBody>
      </p:sp>
      <p:sp>
        <p:nvSpPr>
          <p:cNvPr id="93188" name="Rectangle 3"/>
          <p:cNvSpPr>
            <a:spLocks noGrp="1" noChangeArrowheads="1"/>
          </p:cNvSpPr>
          <p:nvPr>
            <p:ph type="body" idx="4294967295"/>
          </p:nvPr>
        </p:nvSpPr>
        <p:spPr>
          <a:noFill/>
        </p:spPr>
        <p:txBody>
          <a:bodyPr/>
          <a:lstStyle/>
          <a:p>
            <a:r>
              <a:rPr lang="en-US" altLang="zh-CN" smtClean="0"/>
              <a:t>M2M</a:t>
            </a:r>
            <a:r>
              <a:rPr lang="zh-CN" altLang="en-US" smtClean="0"/>
              <a:t>的定义可以分为广义和狭义两种。</a:t>
            </a:r>
          </a:p>
          <a:p>
            <a:r>
              <a:rPr lang="zh-CN" altLang="en-US" smtClean="0"/>
              <a:t>广义上包括</a:t>
            </a:r>
            <a:r>
              <a:rPr lang="en-US" altLang="zh-CN" smtClean="0"/>
              <a:t>Machine-to-Machine</a:t>
            </a:r>
            <a:r>
              <a:rPr lang="zh-CN" altLang="en-US" smtClean="0"/>
              <a:t>、</a:t>
            </a:r>
            <a:r>
              <a:rPr lang="en-US" altLang="zh-CN" smtClean="0"/>
              <a:t>Man-to-Machine</a:t>
            </a:r>
            <a:r>
              <a:rPr lang="zh-CN" altLang="en-US" smtClean="0"/>
              <a:t>以及</a:t>
            </a:r>
            <a:r>
              <a:rPr lang="en-US" altLang="zh-CN" smtClean="0"/>
              <a:t>Machine-to-Man</a:t>
            </a:r>
            <a:r>
              <a:rPr lang="zh-CN" altLang="en-US" smtClean="0"/>
              <a:t>。它是指是人与各种远程设备之间的无线数据通信。</a:t>
            </a:r>
          </a:p>
          <a:p>
            <a:r>
              <a:rPr lang="zh-CN" altLang="en-US" smtClean="0"/>
              <a:t>狭义上的</a:t>
            </a:r>
            <a:r>
              <a:rPr lang="en-US" altLang="zh-CN" smtClean="0"/>
              <a:t>M2M</a:t>
            </a:r>
            <a:r>
              <a:rPr lang="zh-CN" altLang="en-US" smtClean="0"/>
              <a:t>是</a:t>
            </a:r>
            <a:r>
              <a:rPr lang="en-US" altLang="zh-CN" smtClean="0"/>
              <a:t>Machine-to-Machine</a:t>
            </a:r>
            <a:r>
              <a:rPr lang="zh-CN" altLang="en-US" smtClean="0"/>
              <a:t>的简称，指一方或双方是机器且机器通过程序控制，能自动完成整个通信过程的通信形式 </a:t>
            </a:r>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20</a:t>
            </a:fld>
            <a:endParaRPr lang="en-US" altLang="zh-CN"/>
          </a:p>
        </p:txBody>
      </p:sp>
    </p:spTree>
    <p:extLst>
      <p:ext uri="{BB962C8B-B14F-4D97-AF65-F5344CB8AC3E}">
        <p14:creationId xmlns:p14="http://schemas.microsoft.com/office/powerpoint/2010/main" val="386110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C1BED74-1F58-4B79-A9A2-3064905094B5}" type="slidenum">
              <a:rPr lang="en-US" sz="1400" b="1">
                <a:solidFill>
                  <a:srgbClr val="FF3300"/>
                </a:solidFill>
                <a:effectLst>
                  <a:outerShdw blurRad="38100" dist="38100" dir="2700000" algn="tl">
                    <a:srgbClr val="C0C0C0"/>
                  </a:outerShdw>
                </a:effectLst>
              </a:rPr>
              <a:pPr algn="r">
                <a:defRPr/>
              </a:pPr>
              <a:t>21</a:t>
            </a:fld>
            <a:endParaRPr lang="en-US" sz="1400" b="1">
              <a:solidFill>
                <a:srgbClr val="FF3300"/>
              </a:solidFill>
              <a:effectLst>
                <a:outerShdw blurRad="38100" dist="38100" dir="2700000" algn="tl">
                  <a:srgbClr val="C0C0C0"/>
                </a:outerShdw>
              </a:effectLst>
            </a:endParaRPr>
          </a:p>
        </p:txBody>
      </p:sp>
      <p:sp>
        <p:nvSpPr>
          <p:cNvPr id="46083" name="Rectangle 2"/>
          <p:cNvSpPr>
            <a:spLocks noGrp="1" noChangeArrowheads="1"/>
          </p:cNvSpPr>
          <p:nvPr>
            <p:ph type="title" idx="4294967295"/>
          </p:nvPr>
        </p:nvSpPr>
        <p:spPr/>
        <p:txBody>
          <a:bodyPr/>
          <a:lstStyle/>
          <a:p>
            <a:endParaRPr lang="zh-CN" altLang="zh-CN" smtClean="0"/>
          </a:p>
        </p:txBody>
      </p:sp>
      <p:sp>
        <p:nvSpPr>
          <p:cNvPr id="94212" name="Rectangle 3"/>
          <p:cNvSpPr>
            <a:spLocks noGrp="1" noChangeArrowheads="1"/>
          </p:cNvSpPr>
          <p:nvPr>
            <p:ph type="body" idx="4294967295"/>
          </p:nvPr>
        </p:nvSpPr>
        <p:spPr>
          <a:xfrm>
            <a:off x="381000" y="4508500"/>
            <a:ext cx="8458200" cy="1892300"/>
          </a:xfrm>
          <a:noFill/>
        </p:spPr>
        <p:txBody>
          <a:bodyPr/>
          <a:lstStyle/>
          <a:p>
            <a:r>
              <a:rPr lang="en-US" altLang="zh-CN" smtClean="0"/>
              <a:t>M2M</a:t>
            </a:r>
            <a:r>
              <a:rPr lang="zh-CN" altLang="en-US" smtClean="0"/>
              <a:t>系统从右至左可以划分为</a:t>
            </a:r>
            <a:r>
              <a:rPr lang="en-US" altLang="zh-CN" smtClean="0"/>
              <a:t>M2M</a:t>
            </a:r>
            <a:r>
              <a:rPr lang="zh-CN" altLang="en-US" smtClean="0"/>
              <a:t>设备域、</a:t>
            </a:r>
            <a:r>
              <a:rPr lang="en-US" altLang="zh-CN" smtClean="0"/>
              <a:t>M2M</a:t>
            </a:r>
            <a:r>
              <a:rPr lang="zh-CN" altLang="en-US" smtClean="0"/>
              <a:t>网络域、</a:t>
            </a:r>
            <a:r>
              <a:rPr lang="en-US" altLang="zh-CN" smtClean="0"/>
              <a:t>M2M</a:t>
            </a:r>
            <a:r>
              <a:rPr lang="zh-CN" altLang="en-US" smtClean="0"/>
              <a:t>应用域。 </a:t>
            </a:r>
          </a:p>
        </p:txBody>
      </p:sp>
      <p:pic>
        <p:nvPicPr>
          <p:cNvPr id="46085"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712787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21</a:t>
            </a:fld>
            <a:endParaRPr lang="en-US" altLang="zh-CN"/>
          </a:p>
        </p:txBody>
      </p:sp>
    </p:spTree>
    <p:extLst>
      <p:ext uri="{BB962C8B-B14F-4D97-AF65-F5344CB8AC3E}">
        <p14:creationId xmlns:p14="http://schemas.microsoft.com/office/powerpoint/2010/main" val="1175904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3AF7664-E234-4D64-9645-C6F5A0E1DCE1}" type="slidenum">
              <a:rPr lang="en-US" sz="1400" b="1">
                <a:solidFill>
                  <a:srgbClr val="FF3300"/>
                </a:solidFill>
                <a:effectLst>
                  <a:outerShdw blurRad="38100" dist="38100" dir="2700000" algn="tl">
                    <a:srgbClr val="C0C0C0"/>
                  </a:outerShdw>
                </a:effectLst>
              </a:rPr>
              <a:pPr algn="r">
                <a:defRPr/>
              </a:pPr>
              <a:t>22</a:t>
            </a:fld>
            <a:endParaRPr lang="en-US" sz="1400" b="1">
              <a:solidFill>
                <a:srgbClr val="FF3300"/>
              </a:solidFill>
              <a:effectLst>
                <a:outerShdw blurRad="38100" dist="38100" dir="2700000" algn="tl">
                  <a:srgbClr val="C0C0C0"/>
                </a:outerShdw>
              </a:effectLst>
            </a:endParaRPr>
          </a:p>
        </p:txBody>
      </p:sp>
      <p:sp>
        <p:nvSpPr>
          <p:cNvPr id="47107" name="Rectangle 2"/>
          <p:cNvSpPr>
            <a:spLocks noGrp="1" noChangeArrowheads="1"/>
          </p:cNvSpPr>
          <p:nvPr>
            <p:ph type="title" idx="4294967295"/>
          </p:nvPr>
        </p:nvSpPr>
        <p:spPr/>
        <p:txBody>
          <a:bodyPr/>
          <a:lstStyle/>
          <a:p>
            <a:r>
              <a:rPr lang="en-US" altLang="zh-CN" smtClean="0"/>
              <a:t>2.5 </a:t>
            </a:r>
            <a:r>
              <a:rPr lang="zh-CN" altLang="en-US" smtClean="0"/>
              <a:t>物联网的反馈与控制</a:t>
            </a:r>
          </a:p>
        </p:txBody>
      </p:sp>
      <p:sp>
        <p:nvSpPr>
          <p:cNvPr id="95236" name="Rectangle 3"/>
          <p:cNvSpPr>
            <a:spLocks noGrp="1" noChangeArrowheads="1"/>
          </p:cNvSpPr>
          <p:nvPr>
            <p:ph type="body" idx="4294967295"/>
          </p:nvPr>
        </p:nvSpPr>
        <p:spPr>
          <a:noFill/>
        </p:spPr>
        <p:txBody>
          <a:bodyPr/>
          <a:lstStyle/>
          <a:p>
            <a:r>
              <a:rPr lang="zh-CN" altLang="en-US" sz="2400" smtClean="0"/>
              <a:t>“某日小张正在公司上班，突然手机收到震动了铃声提示</a:t>
            </a:r>
            <a:r>
              <a:rPr lang="en-US" altLang="zh-CN" sz="2400" smtClean="0"/>
              <a:t>……</a:t>
            </a:r>
            <a:r>
              <a:rPr lang="zh-CN" altLang="en-US" sz="2400" smtClean="0"/>
              <a:t>原来是家中无人时门被打开，门磁侦测到有人闯入，则将闯入报警通过无线网关发送给主人小张的手机，手机收到信息发出震动铃声提示，小张确认后发出控制指令，电磁门锁自动落锁并触发无线声光报警器发出报警。” </a:t>
            </a:r>
          </a:p>
          <a:p>
            <a:r>
              <a:rPr lang="zh-CN" altLang="en-US" sz="2400" smtClean="0"/>
              <a:t>这一场景成果实现了物联网的感、联、智、控四种属性。这四种属性形成了一个完整的反馈控制系统。 </a:t>
            </a:r>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22</a:t>
            </a:fld>
            <a:endParaRPr lang="en-US" altLang="zh-CN"/>
          </a:p>
        </p:txBody>
      </p:sp>
    </p:spTree>
    <p:extLst>
      <p:ext uri="{BB962C8B-B14F-4D97-AF65-F5344CB8AC3E}">
        <p14:creationId xmlns:p14="http://schemas.microsoft.com/office/powerpoint/2010/main" val="2603680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3AF7664-E234-4D64-9645-C6F5A0E1DCE1}" type="slidenum">
              <a:rPr lang="en-US" sz="1400" b="1">
                <a:solidFill>
                  <a:srgbClr val="FF3300"/>
                </a:solidFill>
                <a:effectLst>
                  <a:outerShdw blurRad="38100" dist="38100" dir="2700000" algn="tl">
                    <a:srgbClr val="C0C0C0"/>
                  </a:outerShdw>
                </a:effectLst>
              </a:rPr>
              <a:pPr algn="r">
                <a:defRPr/>
              </a:pPr>
              <a:t>23</a:t>
            </a:fld>
            <a:endParaRPr lang="en-US" sz="1400" b="1">
              <a:solidFill>
                <a:srgbClr val="FF3300"/>
              </a:solidFill>
              <a:effectLst>
                <a:outerShdw blurRad="38100" dist="38100" dir="2700000" algn="tl">
                  <a:srgbClr val="C0C0C0"/>
                </a:outerShdw>
              </a:effectLst>
            </a:endParaRPr>
          </a:p>
        </p:txBody>
      </p:sp>
      <p:sp>
        <p:nvSpPr>
          <p:cNvPr id="47107" name="Rectangle 2"/>
          <p:cNvSpPr>
            <a:spLocks noGrp="1" noChangeArrowheads="1"/>
          </p:cNvSpPr>
          <p:nvPr>
            <p:ph type="title" idx="4294967295"/>
          </p:nvPr>
        </p:nvSpPr>
        <p:spPr/>
        <p:txBody>
          <a:bodyPr/>
          <a:lstStyle/>
          <a:p>
            <a:r>
              <a:rPr lang="en-US" altLang="zh-CN" dirty="0" smtClean="0"/>
              <a:t>2.5 </a:t>
            </a:r>
            <a:r>
              <a:rPr lang="zh-CN" altLang="en-US" dirty="0" smtClean="0"/>
              <a:t>物联网的反馈与控制</a:t>
            </a:r>
          </a:p>
        </p:txBody>
      </p:sp>
      <p:sp>
        <p:nvSpPr>
          <p:cNvPr id="95236" name="Rectangle 3"/>
          <p:cNvSpPr>
            <a:spLocks noGrp="1" noChangeArrowheads="1"/>
          </p:cNvSpPr>
          <p:nvPr>
            <p:ph type="body" idx="4294967295"/>
          </p:nvPr>
        </p:nvSpPr>
        <p:spPr>
          <a:noFill/>
        </p:spPr>
        <p:txBody>
          <a:bodyPr/>
          <a:lstStyle/>
          <a:p>
            <a:endParaRPr lang="zh-CN" altLang="en-US" sz="2400" dirty="0" smtClean="0"/>
          </a:p>
        </p:txBody>
      </p:sp>
      <p:sp>
        <p:nvSpPr>
          <p:cNvPr id="2" name="灯片编号占位符 1"/>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23</a:t>
            </a:fld>
            <a:endParaRPr lang="en-US" altLang="zh-CN"/>
          </a:p>
        </p:txBody>
      </p:sp>
      <p:sp>
        <p:nvSpPr>
          <p:cNvPr id="6" name="矩形 5"/>
          <p:cNvSpPr/>
          <p:nvPr/>
        </p:nvSpPr>
        <p:spPr>
          <a:xfrm>
            <a:off x="3131840" y="1388498"/>
            <a:ext cx="1574470" cy="646331"/>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感知器</a:t>
            </a:r>
            <a:endParaRPr lang="zh-CN" alt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矩形 6"/>
          <p:cNvSpPr/>
          <p:nvPr/>
        </p:nvSpPr>
        <p:spPr>
          <a:xfrm>
            <a:off x="3131840" y="3718773"/>
            <a:ext cx="1574470" cy="646331"/>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控制器</a:t>
            </a:r>
            <a:endParaRPr lang="zh-CN" alt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矩形 7"/>
          <p:cNvSpPr/>
          <p:nvPr/>
        </p:nvSpPr>
        <p:spPr>
          <a:xfrm>
            <a:off x="438072" y="2254512"/>
            <a:ext cx="2501005" cy="1200329"/>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zh-CN" alt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控制对象</a:t>
            </a:r>
            <a:endParaRPr lang="en-US" altLang="zh-CN"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（门、杆）</a:t>
            </a:r>
            <a:endParaRPr lang="zh-CN" alt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矩形 8"/>
          <p:cNvSpPr/>
          <p:nvPr/>
        </p:nvSpPr>
        <p:spPr>
          <a:xfrm>
            <a:off x="4283968" y="2377622"/>
            <a:ext cx="1800200" cy="954107"/>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zh-CN" altLang="en-US" sz="2800" b="1" cap="all" spc="0"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物联网通信系统</a:t>
            </a:r>
            <a:endParaRPr lang="zh-CN" altLang="en-US" sz="2800" b="1" cap="all" spc="0"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endParaRPr>
          </a:p>
        </p:txBody>
      </p:sp>
      <p:sp>
        <p:nvSpPr>
          <p:cNvPr id="10" name="矩形 9"/>
          <p:cNvSpPr/>
          <p:nvPr/>
        </p:nvSpPr>
        <p:spPr>
          <a:xfrm>
            <a:off x="6732240" y="2254510"/>
            <a:ext cx="2164032" cy="1200329"/>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bodyPr>
          <a:lstStyle/>
          <a:p>
            <a:pPr algn="ctr"/>
            <a:r>
              <a:rPr lang="zh-CN" altLang="en-U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物联网计算系统</a:t>
            </a:r>
            <a:endParaRPr lang="zh-CN" alt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11" name="直接箭头连接符 10"/>
          <p:cNvCxnSpPr>
            <a:endCxn id="6" idx="2"/>
          </p:cNvCxnSpPr>
          <p:nvPr/>
        </p:nvCxnSpPr>
        <p:spPr bwMode="auto">
          <a:xfrm flipV="1">
            <a:off x="2939077" y="2034829"/>
            <a:ext cx="979998" cy="819847"/>
          </a:xfrm>
          <a:prstGeom prst="straightConnector1">
            <a:avLst/>
          </a:prstGeom>
          <a:solidFill>
            <a:schemeClr val="accent1"/>
          </a:solidFill>
          <a:ln w="9525" cap="flat" cmpd="sng" algn="ctr">
            <a:solidFill>
              <a:schemeClr val="tx1"/>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12" name="直接箭头连接符 11"/>
          <p:cNvCxnSpPr>
            <a:stCxn id="7" idx="0"/>
            <a:endCxn id="8" idx="3"/>
          </p:cNvCxnSpPr>
          <p:nvPr/>
        </p:nvCxnSpPr>
        <p:spPr bwMode="auto">
          <a:xfrm flipH="1" flipV="1">
            <a:off x="2939077" y="2854677"/>
            <a:ext cx="979998" cy="864096"/>
          </a:xfrm>
          <a:prstGeom prst="straightConnector1">
            <a:avLst/>
          </a:prstGeom>
          <a:solidFill>
            <a:schemeClr val="accent1"/>
          </a:solidFill>
          <a:ln w="9525" cap="flat" cmpd="sng" algn="ctr">
            <a:solidFill>
              <a:schemeClr val="tx1"/>
            </a:solidFill>
            <a:prstDash val="solid"/>
            <a:round/>
            <a:headEnd type="none" w="med" len="med"/>
            <a:tailEnd type="arrow"/>
          </a:ln>
          <a:effectLst>
            <a:outerShdw dist="17961" dir="2700000" algn="ctr" rotWithShape="0">
              <a:schemeClr val="tx1">
                <a:gamma/>
                <a:shade val="60000"/>
                <a:invGamma/>
              </a:schemeClr>
            </a:outerShdw>
          </a:effectLst>
        </p:spPr>
      </p:cxnSp>
      <p:cxnSp>
        <p:nvCxnSpPr>
          <p:cNvPr id="13" name="直接箭头连接符 12"/>
          <p:cNvCxnSpPr>
            <a:stCxn id="6" idx="3"/>
          </p:cNvCxnSpPr>
          <p:nvPr/>
        </p:nvCxnSpPr>
        <p:spPr bwMode="auto">
          <a:xfrm>
            <a:off x="4706310" y="1711664"/>
            <a:ext cx="477758" cy="665958"/>
          </a:xfrm>
          <a:prstGeom prst="straightConnector1">
            <a:avLst/>
          </a:prstGeom>
          <a:solidFill>
            <a:schemeClr val="accent1"/>
          </a:solidFill>
          <a:ln w="9525" cap="flat" cmpd="sng" algn="ctr">
            <a:solidFill>
              <a:schemeClr val="tx1"/>
            </a:solidFill>
            <a:prstDash val="solid"/>
            <a:round/>
            <a:headEnd type="arrow"/>
            <a:tailEnd type="arrow"/>
          </a:ln>
          <a:effectLst>
            <a:outerShdw dist="17961" dir="2700000" algn="ctr" rotWithShape="0">
              <a:schemeClr val="tx1">
                <a:gamma/>
                <a:shade val="60000"/>
                <a:invGamma/>
              </a:schemeClr>
            </a:outerShdw>
          </a:effectLst>
        </p:spPr>
      </p:cxnSp>
      <p:cxnSp>
        <p:nvCxnSpPr>
          <p:cNvPr id="14" name="肘形连接符 13"/>
          <p:cNvCxnSpPr>
            <a:endCxn id="7" idx="3"/>
          </p:cNvCxnSpPr>
          <p:nvPr/>
        </p:nvCxnSpPr>
        <p:spPr bwMode="auto">
          <a:xfrm rot="5400000">
            <a:off x="4590084" y="3447955"/>
            <a:ext cx="710210" cy="477758"/>
          </a:xfrm>
          <a:prstGeom prst="bentConnector2">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cxnSp>
        <p:nvCxnSpPr>
          <p:cNvPr id="15" name="曲线连接符 14"/>
          <p:cNvCxnSpPr>
            <a:endCxn id="10" idx="1"/>
          </p:cNvCxnSpPr>
          <p:nvPr/>
        </p:nvCxnSpPr>
        <p:spPr bwMode="auto">
          <a:xfrm>
            <a:off x="6084168" y="2854674"/>
            <a:ext cx="648072" cy="1"/>
          </a:xfrm>
          <a:prstGeom prst="curvedConnector3">
            <a:avLst/>
          </a:pr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cxnSp>
      <p:pic>
        <p:nvPicPr>
          <p:cNvPr id="16" name="图片 15"/>
          <p:cNvPicPr/>
          <p:nvPr/>
        </p:nvPicPr>
        <p:blipFill>
          <a:blip r:embed="rId2">
            <a:extLst>
              <a:ext uri="{28A0092B-C50C-407E-A947-70E740481C1C}">
                <a14:useLocalDpi xmlns:a14="http://schemas.microsoft.com/office/drawing/2010/main" val="0"/>
              </a:ext>
            </a:extLst>
          </a:blip>
          <a:srcRect/>
          <a:stretch>
            <a:fillRect/>
          </a:stretch>
        </p:blipFill>
        <p:spPr bwMode="auto">
          <a:xfrm>
            <a:off x="1364489" y="4677491"/>
            <a:ext cx="4782637" cy="1916832"/>
          </a:xfrm>
          <a:prstGeom prst="rect">
            <a:avLst/>
          </a:prstGeom>
          <a:noFill/>
          <a:ln>
            <a:noFill/>
          </a:ln>
        </p:spPr>
      </p:pic>
    </p:spTree>
    <p:extLst>
      <p:ext uri="{BB962C8B-B14F-4D97-AF65-F5344CB8AC3E}">
        <p14:creationId xmlns:p14="http://schemas.microsoft.com/office/powerpoint/2010/main" val="207216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952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196752"/>
            <a:ext cx="7704856" cy="1569660"/>
          </a:xfrm>
          <a:prstGeom prst="rect">
            <a:avLst/>
          </a:prstGeom>
        </p:spPr>
        <p:txBody>
          <a:bodyPr wrap="square">
            <a:spAutoFit/>
          </a:bodyPr>
          <a:lstStyle/>
          <a:p>
            <a:r>
              <a:rPr lang="zh-CN" altLang="en-US" b="1" dirty="0" smtClean="0"/>
              <a:t>智能</a:t>
            </a:r>
            <a:r>
              <a:rPr lang="zh-CN" altLang="zh-CN" b="1" dirty="0" smtClean="0"/>
              <a:t>控制</a:t>
            </a:r>
            <a:r>
              <a:rPr lang="zh-CN" altLang="zh-CN" b="1" dirty="0"/>
              <a:t>是指在没有人直接参与的情况下，利用外加的设备或装置（称控制装置或控制器），使机器、设备或生产过程（统称被控对象）的某个工作状态或参数（即被控量）自动地按照预定的程序运行。</a:t>
            </a:r>
            <a:endParaRPr lang="zh-CN" altLang="en-US" b="1" dirty="0"/>
          </a:p>
        </p:txBody>
      </p:sp>
      <p:pic>
        <p:nvPicPr>
          <p:cNvPr id="3" name="图片 2"/>
          <p:cNvPicPr/>
          <p:nvPr/>
        </p:nvPicPr>
        <p:blipFill>
          <a:blip r:embed="rId2">
            <a:extLst>
              <a:ext uri="{28A0092B-C50C-407E-A947-70E740481C1C}">
                <a14:useLocalDpi xmlns:a14="http://schemas.microsoft.com/office/drawing/2010/main" val="0"/>
              </a:ext>
            </a:extLst>
          </a:blip>
          <a:srcRect/>
          <a:stretch>
            <a:fillRect/>
          </a:stretch>
        </p:blipFill>
        <p:spPr bwMode="auto">
          <a:xfrm>
            <a:off x="564062" y="3068960"/>
            <a:ext cx="8064896" cy="2160240"/>
          </a:xfrm>
          <a:prstGeom prst="rect">
            <a:avLst/>
          </a:prstGeom>
          <a:noFill/>
          <a:ln>
            <a:noFill/>
          </a:ln>
        </p:spPr>
      </p:pic>
      <p:sp>
        <p:nvSpPr>
          <p:cNvPr id="4" name="矩形 3"/>
          <p:cNvSpPr/>
          <p:nvPr/>
        </p:nvSpPr>
        <p:spPr>
          <a:xfrm>
            <a:off x="1115616" y="5526379"/>
            <a:ext cx="2967479" cy="923330"/>
          </a:xfrm>
          <a:prstGeom prst="rect">
            <a:avLst/>
          </a:prstGeom>
          <a:noFill/>
        </p:spPr>
        <p:txBody>
          <a:bodyPr wrap="none" lIns="91440" tIns="45720" rIns="91440" bIns="45720">
            <a:spAutoFit/>
          </a:bodyPr>
          <a:lstStyle/>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闭环</a:t>
            </a: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控制</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矩形 4"/>
          <p:cNvSpPr/>
          <p:nvPr/>
        </p:nvSpPr>
        <p:spPr>
          <a:xfrm>
            <a:off x="5642357" y="5517422"/>
            <a:ext cx="2967479" cy="923330"/>
          </a:xfrm>
          <a:prstGeom prst="rect">
            <a:avLst/>
          </a:prstGeom>
          <a:noFill/>
        </p:spPr>
        <p:txBody>
          <a:bodyPr wrap="none" lIns="91440" tIns="45720" rIns="91440" bIns="45720">
            <a:spAutoFit/>
          </a:bodyPr>
          <a:lstStyle/>
          <a:p>
            <a:pPr algn="ct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开环</a:t>
            </a: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控制</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灯片编号占位符 5"/>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24</a:t>
            </a:fld>
            <a:endParaRPr lang="en-US" altLang="zh-CN"/>
          </a:p>
        </p:txBody>
      </p:sp>
      <p:sp>
        <p:nvSpPr>
          <p:cNvPr id="7" name="Rectangle 2"/>
          <p:cNvSpPr txBox="1">
            <a:spLocks noChangeArrowheads="1"/>
          </p:cNvSpPr>
          <p:nvPr/>
        </p:nvSpPr>
        <p:spPr bwMode="auto">
          <a:xfrm>
            <a:off x="457200" y="304800"/>
            <a:ext cx="8382000" cy="67592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en-US" altLang="zh-CN" kern="0" smtClean="0"/>
              <a:t>2.5 </a:t>
            </a:r>
            <a:r>
              <a:rPr lang="zh-CN" altLang="en-US" kern="0" smtClean="0"/>
              <a:t>物联网的反馈与控制</a:t>
            </a:r>
            <a:endParaRPr lang="zh-CN" altLang="en-US" kern="0" dirty="0" smtClean="0"/>
          </a:p>
        </p:txBody>
      </p:sp>
    </p:spTree>
    <p:extLst>
      <p:ext uri="{BB962C8B-B14F-4D97-AF65-F5344CB8AC3E}">
        <p14:creationId xmlns:p14="http://schemas.microsoft.com/office/powerpoint/2010/main" val="2053355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016EA22F-F26B-4542-9C45-FE509C7EF5B4}" type="slidenum">
              <a:rPr lang="en-US" sz="1400" b="1">
                <a:solidFill>
                  <a:srgbClr val="FF3300"/>
                </a:solidFill>
                <a:effectLst>
                  <a:outerShdw blurRad="38100" dist="38100" dir="2700000" algn="tl">
                    <a:srgbClr val="C0C0C0"/>
                  </a:outerShdw>
                </a:effectLst>
              </a:rPr>
              <a:pPr algn="r">
                <a:defRPr/>
              </a:pPr>
              <a:t>25</a:t>
            </a:fld>
            <a:endParaRPr lang="en-US" sz="1400" b="1">
              <a:solidFill>
                <a:srgbClr val="FF3300"/>
              </a:solidFill>
              <a:effectLst>
                <a:outerShdw blurRad="38100" dist="38100" dir="2700000" algn="tl">
                  <a:srgbClr val="C0C0C0"/>
                </a:outerShdw>
              </a:effectLst>
            </a:endParaRPr>
          </a:p>
        </p:txBody>
      </p:sp>
      <p:sp>
        <p:nvSpPr>
          <p:cNvPr id="107523" name="矩形 6"/>
          <p:cNvSpPr>
            <a:spLocks noChangeArrowheads="1"/>
          </p:cNvSpPr>
          <p:nvPr/>
        </p:nvSpPr>
        <p:spPr bwMode="auto">
          <a:xfrm>
            <a:off x="824896" y="1244607"/>
            <a:ext cx="4572000" cy="523875"/>
          </a:xfrm>
          <a:prstGeom prst="rect">
            <a:avLst/>
          </a:prstGeom>
          <a:noFill/>
          <a:ln w="9525">
            <a:noFill/>
            <a:miter lim="800000"/>
            <a:headEnd/>
            <a:tailEnd/>
          </a:ln>
        </p:spPr>
        <p:txBody>
          <a:bodyPr>
            <a:spAutoFit/>
          </a:bodyPr>
          <a:lstStyle/>
          <a:p>
            <a:pPr>
              <a:defRPr/>
            </a:pPr>
            <a:r>
              <a:rPr lang="zh-CN" altLang="en-US" sz="2800" b="1" dirty="0" smtClean="0">
                <a:solidFill>
                  <a:srgbClr val="FF0000"/>
                </a:solidFill>
                <a:effectLst>
                  <a:outerShdw blurRad="38100" dist="38100" dir="2700000" algn="tl">
                    <a:srgbClr val="C0C0C0"/>
                  </a:outerShdw>
                </a:effectLst>
                <a:latin typeface="Arial" pitchFamily="34" charset="0"/>
                <a:ea typeface="楷体_GB2312" pitchFamily="49" charset="-122"/>
              </a:rPr>
              <a:t>闭环控制</a:t>
            </a:r>
            <a:r>
              <a:rPr lang="en-US" altLang="zh-CN" sz="2800" b="1" dirty="0" smtClean="0">
                <a:solidFill>
                  <a:srgbClr val="FF0000"/>
                </a:solidFill>
                <a:effectLst>
                  <a:outerShdw blurRad="38100" dist="38100" dir="2700000" algn="tl">
                    <a:srgbClr val="C0C0C0"/>
                  </a:outerShdw>
                </a:effectLst>
                <a:latin typeface="Arial" pitchFamily="34" charset="0"/>
                <a:ea typeface="楷体_GB2312" pitchFamily="49" charset="-122"/>
              </a:rPr>
              <a:t>/</a:t>
            </a:r>
            <a:r>
              <a:rPr lang="zh-CN" altLang="en-US" sz="2800" b="1" dirty="0" smtClean="0">
                <a:solidFill>
                  <a:srgbClr val="FF0000"/>
                </a:solidFill>
                <a:effectLst>
                  <a:outerShdw blurRad="38100" dist="38100" dir="2700000" algn="tl">
                    <a:srgbClr val="C0C0C0"/>
                  </a:outerShdw>
                </a:effectLst>
                <a:latin typeface="Arial" pitchFamily="34" charset="0"/>
                <a:ea typeface="楷体_GB2312" pitchFamily="49" charset="-122"/>
              </a:rPr>
              <a:t>反馈控制</a:t>
            </a:r>
            <a:r>
              <a:rPr lang="zh-CN" altLang="en-US" sz="2800" b="1" dirty="0">
                <a:solidFill>
                  <a:srgbClr val="FF0000"/>
                </a:solidFill>
                <a:effectLst>
                  <a:outerShdw blurRad="38100" dist="38100" dir="2700000" algn="tl">
                    <a:srgbClr val="C0C0C0"/>
                  </a:outerShdw>
                </a:effectLst>
                <a:latin typeface="Arial" pitchFamily="34" charset="0"/>
                <a:ea typeface="楷体_GB2312" pitchFamily="49" charset="-122"/>
              </a:rPr>
              <a:t>定义 </a:t>
            </a:r>
            <a:endParaRPr lang="zh-CN" altLang="en-US" sz="2800" dirty="0">
              <a:solidFill>
                <a:srgbClr val="FF0000"/>
              </a:solidFill>
              <a:effectLst>
                <a:outerShdw blurRad="38100" dist="38100" dir="2700000" algn="tl">
                  <a:srgbClr val="C0C0C0"/>
                </a:outerShdw>
              </a:effectLst>
              <a:latin typeface="Arial" pitchFamily="34" charset="0"/>
            </a:endParaRPr>
          </a:p>
        </p:txBody>
      </p:sp>
      <p:pic>
        <p:nvPicPr>
          <p:cNvPr id="107524" name="Picture 2"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36941"/>
            <a:ext cx="7524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542764" y="4149080"/>
            <a:ext cx="8210872" cy="1938992"/>
          </a:xfrm>
          <a:prstGeom prst="rect">
            <a:avLst/>
          </a:prstGeom>
        </p:spPr>
        <p:txBody>
          <a:bodyPr wrap="square">
            <a:spAutoFit/>
          </a:bodyPr>
          <a:lstStyle/>
          <a:p>
            <a:r>
              <a:rPr lang="zh-CN" altLang="zh-CN" b="1" dirty="0"/>
              <a:t>其实，人的一切活动都体现出反馈控制的原理，人本身就是一个具有高度复杂控制能力的反馈控制系统</a:t>
            </a:r>
            <a:r>
              <a:rPr lang="zh-CN" altLang="zh-CN" b="1" dirty="0" smtClean="0"/>
              <a:t>。</a:t>
            </a:r>
            <a:endParaRPr lang="en-US" altLang="zh-CN" b="1" dirty="0" smtClean="0"/>
          </a:p>
          <a:p>
            <a:r>
              <a:rPr lang="zh-CN" altLang="zh-CN" b="1" dirty="0" smtClean="0"/>
              <a:t>例如</a:t>
            </a:r>
            <a:r>
              <a:rPr lang="zh-CN" altLang="zh-CN" b="1" dirty="0"/>
              <a:t>，人用手拿桌上的书，汽车司机操纵方向盘驾驶汽车沿公路平稳行驶等，这些日常生活中习以为常的动作都渗透着反馈控制的深奥原理。</a:t>
            </a:r>
            <a:endParaRPr lang="zh-CN" altLang="en-US" b="1" dirty="0"/>
          </a:p>
        </p:txBody>
      </p:sp>
      <p:sp>
        <p:nvSpPr>
          <p:cNvPr id="3" name="灯片编号占位符 2"/>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25</a:t>
            </a:fld>
            <a:endParaRPr lang="en-US" altLang="zh-CN"/>
          </a:p>
        </p:txBody>
      </p:sp>
      <p:sp>
        <p:nvSpPr>
          <p:cNvPr id="7" name="Rectangle 2"/>
          <p:cNvSpPr txBox="1">
            <a:spLocks noChangeArrowheads="1"/>
          </p:cNvSpPr>
          <p:nvPr/>
        </p:nvSpPr>
        <p:spPr bwMode="auto">
          <a:xfrm>
            <a:off x="398959" y="300221"/>
            <a:ext cx="8382000" cy="67592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en-US" altLang="zh-CN" kern="0" smtClean="0"/>
              <a:t>2.5 </a:t>
            </a:r>
            <a:r>
              <a:rPr lang="zh-CN" altLang="en-US" kern="0" smtClean="0"/>
              <a:t>物联网的反馈与控制</a:t>
            </a:r>
            <a:endParaRPr lang="zh-CN" altLang="en-US" kern="0" dirty="0" smtClean="0"/>
          </a:p>
        </p:txBody>
      </p:sp>
    </p:spTree>
    <p:extLst>
      <p:ext uri="{BB962C8B-B14F-4D97-AF65-F5344CB8AC3E}">
        <p14:creationId xmlns:p14="http://schemas.microsoft.com/office/powerpoint/2010/main" val="3982243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diamond(in)">
                                      <p:cBhvr>
                                        <p:cTn id="7" dur="2000"/>
                                        <p:tgtEl>
                                          <p:spTgt spid="107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8959" y="1212204"/>
            <a:ext cx="8568952" cy="5386090"/>
          </a:xfrm>
          <a:prstGeom prst="rect">
            <a:avLst/>
          </a:prstGeom>
        </p:spPr>
        <p:txBody>
          <a:bodyPr wrap="square">
            <a:spAutoFit/>
          </a:bodyPr>
          <a:lstStyle/>
          <a:p>
            <a:r>
              <a:rPr lang="zh-CN" altLang="zh-CN" b="1" dirty="0"/>
              <a:t>下面通过解剖手从桌上取书的动作过程，透视一下它所包含的反馈控制机理</a:t>
            </a:r>
            <a:r>
              <a:rPr lang="zh-CN" altLang="zh-CN" b="1" dirty="0" smtClean="0"/>
              <a:t>。</a:t>
            </a:r>
            <a:endParaRPr lang="en-US" altLang="zh-CN" b="1" dirty="0" smtClean="0"/>
          </a:p>
          <a:p>
            <a:r>
              <a:rPr lang="zh-CN" altLang="en-US" b="1" dirty="0" smtClean="0"/>
              <a:t>（</a:t>
            </a:r>
            <a:r>
              <a:rPr lang="en-US" altLang="zh-CN" b="1" dirty="0" smtClean="0"/>
              <a:t>1</a:t>
            </a:r>
            <a:r>
              <a:rPr lang="zh-CN" altLang="en-US" b="1" dirty="0" smtClean="0"/>
              <a:t>）</a:t>
            </a:r>
            <a:r>
              <a:rPr lang="zh-CN" altLang="zh-CN" b="1" dirty="0" smtClean="0"/>
              <a:t>在</a:t>
            </a:r>
            <a:r>
              <a:rPr lang="zh-CN" altLang="zh-CN" b="1" dirty="0"/>
              <a:t>这里，书的位置是手运动的指令信息（一般称为输入信号）。</a:t>
            </a:r>
            <a:r>
              <a:rPr lang="zh-CN" altLang="zh-CN" sz="2000" b="1" dirty="0">
                <a:solidFill>
                  <a:srgbClr val="FF0000"/>
                </a:solidFill>
              </a:rPr>
              <a:t>取书时，首先人要用眼睛连续目测手相对于书的位置，并将这个信息送入大脑（称为位置反馈信息），然后由大脑判断手与书之间的距离，产生偏差信号，并根据其大小发出控制手臂移动的命令（称为控制作用或操纵量），逐渐使手与书之间的距离（即偏差）减小。显然，只要这个偏差存在，上述过程就要反复进行，直到偏差减小为零，手便取到书了</a:t>
            </a:r>
            <a:r>
              <a:rPr lang="zh-CN" altLang="zh-CN" sz="2000" b="1" dirty="0" smtClean="0">
                <a:solidFill>
                  <a:srgbClr val="FF0000"/>
                </a:solidFill>
              </a:rPr>
              <a:t>。</a:t>
            </a:r>
            <a:endParaRPr lang="en-US" altLang="zh-CN" sz="2000" b="1" dirty="0" smtClean="0">
              <a:solidFill>
                <a:srgbClr val="FF0000"/>
              </a:solidFill>
            </a:endParaRPr>
          </a:p>
          <a:p>
            <a:r>
              <a:rPr lang="zh-CN" altLang="en-US" b="1" dirty="0" smtClean="0"/>
              <a:t>（</a:t>
            </a:r>
            <a:r>
              <a:rPr lang="en-US" altLang="zh-CN" b="1" dirty="0" smtClean="0"/>
              <a:t>2</a:t>
            </a:r>
            <a:r>
              <a:rPr lang="zh-CN" altLang="en-US" b="1" dirty="0" smtClean="0"/>
              <a:t>）</a:t>
            </a:r>
            <a:r>
              <a:rPr lang="zh-CN" altLang="zh-CN" b="1" dirty="0" smtClean="0"/>
              <a:t>通过</a:t>
            </a:r>
            <a:r>
              <a:rPr lang="zh-CN" altLang="zh-CN" b="1" dirty="0"/>
              <a:t>对这个例子的分析发现，大脑控制手取书的过程是一个利用偏差（手与书之间距离）产生控制作用，并不断使偏差减小直至消除的运动过程；同时，为了取得偏差信号，必须有手位置的反馈信息，两者结合起来，就构成了反馈控制</a:t>
            </a:r>
            <a:r>
              <a:rPr lang="zh-CN" altLang="zh-CN" b="1" dirty="0" smtClean="0"/>
              <a:t>。</a:t>
            </a:r>
            <a:endParaRPr lang="en-US" altLang="zh-CN" b="1" dirty="0" smtClean="0"/>
          </a:p>
          <a:p>
            <a:r>
              <a:rPr lang="zh-CN" altLang="en-US" b="1" dirty="0" smtClean="0"/>
              <a:t>（</a:t>
            </a:r>
            <a:r>
              <a:rPr lang="en-US" altLang="zh-CN" b="1" dirty="0" smtClean="0"/>
              <a:t>3</a:t>
            </a:r>
            <a:r>
              <a:rPr lang="zh-CN" altLang="en-US" b="1" dirty="0" smtClean="0"/>
              <a:t>）</a:t>
            </a:r>
            <a:r>
              <a:rPr lang="zh-CN" altLang="zh-CN" b="1" dirty="0" smtClean="0"/>
              <a:t>显然</a:t>
            </a:r>
            <a:r>
              <a:rPr lang="zh-CN" altLang="zh-CN" b="1" dirty="0"/>
              <a:t>，反馈控制实质上是一个按偏差进行控制的过程，因此，也称为按偏差的控制。反馈控制原理就是按偏差控制的原理。</a:t>
            </a:r>
          </a:p>
        </p:txBody>
      </p:sp>
      <p:sp>
        <p:nvSpPr>
          <p:cNvPr id="3" name="灯片编号占位符 2"/>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26</a:t>
            </a:fld>
            <a:endParaRPr lang="en-US" altLang="zh-CN"/>
          </a:p>
        </p:txBody>
      </p:sp>
      <p:sp>
        <p:nvSpPr>
          <p:cNvPr id="4" name="Rectangle 2"/>
          <p:cNvSpPr txBox="1">
            <a:spLocks noChangeArrowheads="1"/>
          </p:cNvSpPr>
          <p:nvPr/>
        </p:nvSpPr>
        <p:spPr bwMode="auto">
          <a:xfrm>
            <a:off x="398959" y="300221"/>
            <a:ext cx="8382000" cy="67592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en-US" altLang="zh-CN" kern="0" smtClean="0"/>
              <a:t>2.5 </a:t>
            </a:r>
            <a:r>
              <a:rPr lang="zh-CN" altLang="en-US" kern="0" smtClean="0"/>
              <a:t>物联网的反馈与控制</a:t>
            </a:r>
            <a:endParaRPr lang="zh-CN" altLang="en-US" kern="0" dirty="0" smtClean="0"/>
          </a:p>
        </p:txBody>
      </p:sp>
    </p:spTree>
    <p:extLst>
      <p:ext uri="{BB962C8B-B14F-4D97-AF65-F5344CB8AC3E}">
        <p14:creationId xmlns:p14="http://schemas.microsoft.com/office/powerpoint/2010/main" val="107019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a:blip r:embed="rId2">
            <a:extLst>
              <a:ext uri="{28A0092B-C50C-407E-A947-70E740481C1C}">
                <a14:useLocalDpi xmlns:a14="http://schemas.microsoft.com/office/drawing/2010/main" val="0"/>
              </a:ext>
            </a:extLst>
          </a:blip>
          <a:srcRect/>
          <a:stretch>
            <a:fillRect/>
          </a:stretch>
        </p:blipFill>
        <p:spPr bwMode="auto">
          <a:xfrm>
            <a:off x="103692" y="1556792"/>
            <a:ext cx="8640960" cy="2617456"/>
          </a:xfrm>
          <a:prstGeom prst="rect">
            <a:avLst/>
          </a:prstGeom>
          <a:noFill/>
          <a:ln>
            <a:noFill/>
          </a:ln>
        </p:spPr>
      </p:pic>
      <p:sp>
        <p:nvSpPr>
          <p:cNvPr id="3" name="矩形 6"/>
          <p:cNvSpPr>
            <a:spLocks noChangeArrowheads="1"/>
          </p:cNvSpPr>
          <p:nvPr/>
        </p:nvSpPr>
        <p:spPr bwMode="auto">
          <a:xfrm>
            <a:off x="467544" y="1242667"/>
            <a:ext cx="7490792" cy="523220"/>
          </a:xfrm>
          <a:prstGeom prst="rect">
            <a:avLst/>
          </a:prstGeom>
          <a:noFill/>
          <a:ln w="9525">
            <a:noFill/>
            <a:miter lim="800000"/>
            <a:headEnd/>
            <a:tailEnd/>
          </a:ln>
        </p:spPr>
        <p:txBody>
          <a:bodyPr wrap="square">
            <a:spAutoFit/>
          </a:bodyPr>
          <a:lstStyle/>
          <a:p>
            <a:pPr>
              <a:defRPr/>
            </a:pPr>
            <a:r>
              <a:rPr lang="zh-CN" altLang="en-US" sz="2800" b="1" dirty="0" smtClean="0">
                <a:solidFill>
                  <a:srgbClr val="FF0000"/>
                </a:solidFill>
                <a:effectLst>
                  <a:outerShdw blurRad="38100" dist="38100" dir="2700000" algn="tl">
                    <a:srgbClr val="C0C0C0"/>
                  </a:outerShdw>
                </a:effectLst>
                <a:latin typeface="Arial" pitchFamily="34" charset="0"/>
                <a:ea typeface="楷体_GB2312" pitchFamily="49" charset="-122"/>
              </a:rPr>
              <a:t>物联网控制与传统控制的区别 </a:t>
            </a:r>
            <a:endParaRPr lang="zh-CN" altLang="en-US" sz="2800" dirty="0">
              <a:solidFill>
                <a:srgbClr val="FF0000"/>
              </a:solidFill>
              <a:effectLst>
                <a:outerShdw blurRad="38100" dist="38100" dir="2700000" algn="tl">
                  <a:srgbClr val="C0C0C0"/>
                </a:outerShdw>
              </a:effectLst>
              <a:latin typeface="Arial" pitchFamily="34" charset="0"/>
            </a:endParaRPr>
          </a:p>
        </p:txBody>
      </p:sp>
      <p:sp>
        <p:nvSpPr>
          <p:cNvPr id="4" name="矩形 3"/>
          <p:cNvSpPr/>
          <p:nvPr/>
        </p:nvSpPr>
        <p:spPr>
          <a:xfrm>
            <a:off x="467544" y="4005064"/>
            <a:ext cx="8280920" cy="2308324"/>
          </a:xfrm>
          <a:prstGeom prst="rect">
            <a:avLst/>
          </a:prstGeom>
        </p:spPr>
        <p:txBody>
          <a:bodyPr wrap="square">
            <a:spAutoFit/>
          </a:bodyPr>
          <a:lstStyle/>
          <a:p>
            <a:r>
              <a:rPr lang="zh-CN" altLang="zh-CN" b="1" dirty="0"/>
              <a:t>与传统自动控制系统相比，物联网建立在互联网络之上，同时需要区分不同的被控对象，因此更加复杂，控制系统的表现更加多样，计算机可以实现的各种控制也更加灵活</a:t>
            </a:r>
            <a:r>
              <a:rPr lang="zh-CN" altLang="zh-CN" b="1" dirty="0" smtClean="0"/>
              <a:t>。</a:t>
            </a:r>
            <a:endParaRPr lang="en-US" altLang="zh-CN" b="1" dirty="0" smtClean="0"/>
          </a:p>
          <a:p>
            <a:r>
              <a:rPr lang="zh-CN" altLang="zh-CN" b="1" dirty="0" smtClean="0">
                <a:effectLst>
                  <a:outerShdw blurRad="38100" dist="38100" dir="2700000" algn="tl">
                    <a:srgbClr val="000000">
                      <a:alpha val="43137"/>
                    </a:srgbClr>
                  </a:outerShdw>
                </a:effectLst>
              </a:rPr>
              <a:t>但是</a:t>
            </a:r>
            <a:r>
              <a:rPr lang="zh-CN" altLang="zh-CN" b="1" dirty="0">
                <a:effectLst>
                  <a:outerShdw blurRad="38100" dist="38100" dir="2700000" algn="tl">
                    <a:srgbClr val="000000">
                      <a:alpha val="43137"/>
                    </a:srgbClr>
                  </a:outerShdw>
                </a:effectLst>
              </a:rPr>
              <a:t>，由于网络是连接各个部件的途径</a:t>
            </a:r>
            <a:r>
              <a:rPr lang="zh-CN" altLang="zh-CN" b="1" dirty="0"/>
              <a:t>，因此控制的结果具有很强的不确定性。所以，研究物联网控制系统的控制特性与传统的控制系统特性有较大区别。</a:t>
            </a:r>
          </a:p>
        </p:txBody>
      </p:sp>
      <p:sp>
        <p:nvSpPr>
          <p:cNvPr id="5" name="灯片编号占位符 4"/>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27</a:t>
            </a:fld>
            <a:endParaRPr lang="en-US" altLang="zh-CN"/>
          </a:p>
        </p:txBody>
      </p:sp>
      <p:sp>
        <p:nvSpPr>
          <p:cNvPr id="6" name="Rectangle 2"/>
          <p:cNvSpPr txBox="1">
            <a:spLocks noChangeArrowheads="1"/>
          </p:cNvSpPr>
          <p:nvPr/>
        </p:nvSpPr>
        <p:spPr bwMode="auto">
          <a:xfrm>
            <a:off x="398959" y="300221"/>
            <a:ext cx="8382000" cy="67592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en-US" altLang="zh-CN" kern="0" dirty="0" smtClean="0"/>
              <a:t>2.5 </a:t>
            </a:r>
            <a:r>
              <a:rPr lang="zh-CN" altLang="en-US" kern="0" dirty="0" smtClean="0"/>
              <a:t>物联网的反馈与控制</a:t>
            </a:r>
            <a:endParaRPr lang="zh-CN" altLang="en-US" kern="0" dirty="0" smtClean="0"/>
          </a:p>
        </p:txBody>
      </p:sp>
    </p:spTree>
    <p:extLst>
      <p:ext uri="{BB962C8B-B14F-4D97-AF65-F5344CB8AC3E}">
        <p14:creationId xmlns:p14="http://schemas.microsoft.com/office/powerpoint/2010/main" val="975163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6"/>
          <p:cNvSpPr>
            <a:spLocks noChangeArrowheads="1"/>
          </p:cNvSpPr>
          <p:nvPr/>
        </p:nvSpPr>
        <p:spPr bwMode="auto">
          <a:xfrm>
            <a:off x="611560" y="1400947"/>
            <a:ext cx="7490792" cy="523220"/>
          </a:xfrm>
          <a:prstGeom prst="rect">
            <a:avLst/>
          </a:prstGeom>
          <a:noFill/>
          <a:ln w="9525">
            <a:noFill/>
            <a:miter lim="800000"/>
            <a:headEnd/>
            <a:tailEnd/>
          </a:ln>
        </p:spPr>
        <p:txBody>
          <a:bodyPr wrap="square">
            <a:spAutoFit/>
          </a:bodyPr>
          <a:lstStyle/>
          <a:p>
            <a:pPr>
              <a:defRPr/>
            </a:pPr>
            <a:r>
              <a:rPr lang="zh-CN" altLang="en-US" sz="2800" b="1" dirty="0" smtClean="0">
                <a:solidFill>
                  <a:srgbClr val="FF0000"/>
                </a:solidFill>
                <a:effectLst>
                  <a:outerShdw blurRad="38100" dist="38100" dir="2700000" algn="tl">
                    <a:srgbClr val="C0C0C0"/>
                  </a:outerShdw>
                </a:effectLst>
                <a:latin typeface="Arial" pitchFamily="34" charset="0"/>
                <a:ea typeface="楷体_GB2312" pitchFamily="49" charset="-122"/>
              </a:rPr>
              <a:t>物联网控制系统的应用 </a:t>
            </a:r>
            <a:endParaRPr lang="zh-CN" altLang="en-US" sz="2800" dirty="0">
              <a:solidFill>
                <a:srgbClr val="FF0000"/>
              </a:solidFill>
              <a:effectLst>
                <a:outerShdw blurRad="38100" dist="38100" dir="2700000" algn="tl">
                  <a:srgbClr val="C0C0C0"/>
                </a:outerShdw>
              </a:effectLst>
              <a:latin typeface="Arial" pitchFamily="34" charset="0"/>
            </a:endParaRPr>
          </a:p>
        </p:txBody>
      </p:sp>
      <p:sp>
        <p:nvSpPr>
          <p:cNvPr id="3" name="矩形 2"/>
          <p:cNvSpPr/>
          <p:nvPr/>
        </p:nvSpPr>
        <p:spPr>
          <a:xfrm>
            <a:off x="1331640" y="2546359"/>
            <a:ext cx="2031325" cy="461665"/>
          </a:xfrm>
          <a:prstGeom prst="rect">
            <a:avLst/>
          </a:prstGeom>
        </p:spPr>
        <p:txBody>
          <a:bodyPr wrap="none">
            <a:spAutoFit/>
          </a:bodyPr>
          <a:lstStyle/>
          <a:p>
            <a:r>
              <a:rPr lang="zh-CN" altLang="en-US" b="1" dirty="0"/>
              <a:t>刷卡</a:t>
            </a:r>
            <a:r>
              <a:rPr lang="zh-CN" altLang="en-US" b="1" dirty="0" smtClean="0"/>
              <a:t>乘车系统</a:t>
            </a:r>
            <a:endParaRPr lang="zh-CN" altLang="en-US" b="1" dirty="0"/>
          </a:p>
        </p:txBody>
      </p:sp>
      <p:pic>
        <p:nvPicPr>
          <p:cNvPr id="4" name="图片 3" descr="https://gimg2.baidu.com/image_search/src=http%3A%2F%2Fi1.sinaimg.cn%2Fdy%2Fc%2F2011-10-25%2F1319494462_crQtTr.jpg&amp;refer=http%3A%2F%2Fi1.sinaimg.cn&amp;app=2002&amp;size=f9999,10000&amp;q=a80&amp;n=0&amp;g=0n&amp;fmt=jpeg?sec=1619007343&amp;t=d146da4be4d29208c681e75b39b1a8f7"/>
          <p:cNvPicPr/>
          <p:nvPr/>
        </p:nvPicPr>
        <p:blipFill>
          <a:blip r:embed="rId2">
            <a:extLst>
              <a:ext uri="{28A0092B-C50C-407E-A947-70E740481C1C}">
                <a14:useLocalDpi xmlns:a14="http://schemas.microsoft.com/office/drawing/2010/main" val="0"/>
              </a:ext>
            </a:extLst>
          </a:blip>
          <a:srcRect/>
          <a:stretch>
            <a:fillRect/>
          </a:stretch>
        </p:blipFill>
        <p:spPr>
          <a:xfrm>
            <a:off x="3707904" y="2217523"/>
            <a:ext cx="3798092" cy="1581001"/>
          </a:xfrm>
          <a:prstGeom prst="rect">
            <a:avLst/>
          </a:prstGeom>
          <a:noFill/>
          <a:ln>
            <a:noFill/>
          </a:ln>
        </p:spPr>
      </p:pic>
      <p:sp>
        <p:nvSpPr>
          <p:cNvPr id="5" name="矩形 4"/>
          <p:cNvSpPr/>
          <p:nvPr/>
        </p:nvSpPr>
        <p:spPr>
          <a:xfrm>
            <a:off x="738821" y="4637996"/>
            <a:ext cx="2969083" cy="461665"/>
          </a:xfrm>
          <a:prstGeom prst="rect">
            <a:avLst/>
          </a:prstGeom>
        </p:spPr>
        <p:txBody>
          <a:bodyPr wrap="none">
            <a:spAutoFit/>
          </a:bodyPr>
          <a:lstStyle/>
          <a:p>
            <a:r>
              <a:rPr lang="zh-CN" altLang="zh-CN" b="1" dirty="0"/>
              <a:t>电子不停车</a:t>
            </a:r>
            <a:r>
              <a:rPr lang="zh-CN" altLang="zh-CN" b="1" dirty="0" smtClean="0"/>
              <a:t>收费</a:t>
            </a:r>
            <a:r>
              <a:rPr lang="zh-CN" altLang="en-US" b="1" dirty="0" smtClean="0"/>
              <a:t>系统</a:t>
            </a:r>
            <a:endParaRPr lang="zh-CN" altLang="zh-CN" b="1" dirty="0"/>
          </a:p>
        </p:txBody>
      </p:sp>
      <p:pic>
        <p:nvPicPr>
          <p:cNvPr id="6" name="图片 5"/>
          <p:cNvPicPr/>
          <p:nvPr/>
        </p:nvPicPr>
        <p:blipFill>
          <a:blip r:embed="rId3" cstate="print">
            <a:extLst>
              <a:ext uri="{28A0092B-C50C-407E-A947-70E740481C1C}">
                <a14:useLocalDpi xmlns:a14="http://schemas.microsoft.com/office/drawing/2010/main" val="0"/>
              </a:ext>
            </a:extLst>
          </a:blip>
          <a:srcRect/>
          <a:stretch>
            <a:fillRect/>
          </a:stretch>
        </p:blipFill>
        <p:spPr>
          <a:xfrm>
            <a:off x="3707904" y="4091880"/>
            <a:ext cx="3600400" cy="1883566"/>
          </a:xfrm>
          <a:prstGeom prst="rect">
            <a:avLst/>
          </a:prstGeom>
          <a:noFill/>
          <a:ln>
            <a:noFill/>
          </a:ln>
        </p:spPr>
      </p:pic>
      <p:sp>
        <p:nvSpPr>
          <p:cNvPr id="7" name="灯片编号占位符 6"/>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28</a:t>
            </a:fld>
            <a:endParaRPr lang="en-US" altLang="zh-CN"/>
          </a:p>
        </p:txBody>
      </p:sp>
      <p:sp>
        <p:nvSpPr>
          <p:cNvPr id="8" name="Rectangle 2"/>
          <p:cNvSpPr txBox="1">
            <a:spLocks noChangeArrowheads="1"/>
          </p:cNvSpPr>
          <p:nvPr/>
        </p:nvSpPr>
        <p:spPr bwMode="auto">
          <a:xfrm>
            <a:off x="398959" y="300221"/>
            <a:ext cx="8382000" cy="67592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000099"/>
                </a:solidFill>
                <a:latin typeface="+mn-ea"/>
                <a:ea typeface="+mn-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r>
              <a:rPr lang="en-US" altLang="zh-CN" kern="0" dirty="0" smtClean="0"/>
              <a:t>2.5 </a:t>
            </a:r>
            <a:r>
              <a:rPr lang="zh-CN" altLang="en-US" kern="0" dirty="0" smtClean="0"/>
              <a:t>物联网的反馈与控制</a:t>
            </a:r>
            <a:endParaRPr lang="zh-CN" altLang="en-US" kern="0" dirty="0" smtClean="0"/>
          </a:p>
        </p:txBody>
      </p:sp>
    </p:spTree>
    <p:extLst>
      <p:ext uri="{BB962C8B-B14F-4D97-AF65-F5344CB8AC3E}">
        <p14:creationId xmlns:p14="http://schemas.microsoft.com/office/powerpoint/2010/main" val="126583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CN" dirty="0" smtClean="0"/>
              <a:t>2.6 </a:t>
            </a:r>
            <a:r>
              <a:rPr lang="zh-CN" altLang="en-US" dirty="0" smtClean="0"/>
              <a:t>物联网的典型应用</a:t>
            </a:r>
          </a:p>
        </p:txBody>
      </p:sp>
      <p:pic>
        <p:nvPicPr>
          <p:cNvPr id="35843" name="Picture 8" descr="物联网应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68413"/>
            <a:ext cx="7847012"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29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a:t>
            </a:fld>
            <a:endParaRPr lang="en-US"/>
          </a:p>
        </p:txBody>
      </p:sp>
      <p:sp>
        <p:nvSpPr>
          <p:cNvPr id="3" name="标题 2"/>
          <p:cNvSpPr>
            <a:spLocks noGrp="1"/>
          </p:cNvSpPr>
          <p:nvPr>
            <p:ph type="title"/>
          </p:nvPr>
        </p:nvSpPr>
        <p:spPr/>
        <p:txBody>
          <a:bodyPr/>
          <a:lstStyle/>
          <a:p>
            <a:r>
              <a:rPr lang="zh-CN" altLang="en-US" dirty="0" smtClean="0"/>
              <a:t>第</a:t>
            </a:r>
            <a:r>
              <a:rPr lang="en-US" altLang="zh-CN" dirty="0" smtClean="0"/>
              <a:t>2</a:t>
            </a:r>
            <a:r>
              <a:rPr lang="zh-CN" altLang="en-US" dirty="0" smtClean="0"/>
              <a:t>章：知识图谱</a:t>
            </a:r>
            <a:endParaRPr lang="zh-CN" altLang="en-US" dirty="0"/>
          </a:p>
        </p:txBody>
      </p:sp>
      <p:sp>
        <p:nvSpPr>
          <p:cNvPr id="6" name="内容占位符 5"/>
          <p:cNvSpPr>
            <a:spLocks noGrp="1"/>
          </p:cNvSpPr>
          <p:nvPr>
            <p:ph idx="1"/>
          </p:nvPr>
        </p:nvSpPr>
        <p:spPr/>
        <p:txBody>
          <a:bodyPr/>
          <a:lstStyle/>
          <a:p>
            <a:endParaRPr lang="zh-CN" altLang="en-US" dirty="0"/>
          </a:p>
        </p:txBody>
      </p:sp>
      <p:pic>
        <p:nvPicPr>
          <p:cNvPr id="7" name="图片 6"/>
          <p:cNvPicPr>
            <a:picLocks noChangeAspect="1"/>
          </p:cNvPicPr>
          <p:nvPr/>
        </p:nvPicPr>
        <p:blipFill>
          <a:blip r:embed="rId2"/>
          <a:stretch>
            <a:fillRect/>
          </a:stretch>
        </p:blipFill>
        <p:spPr>
          <a:xfrm>
            <a:off x="374675" y="1844824"/>
            <a:ext cx="8660274" cy="3240360"/>
          </a:xfrm>
          <a:prstGeom prst="rect">
            <a:avLst/>
          </a:prstGeom>
        </p:spPr>
      </p:pic>
    </p:spTree>
    <p:extLst>
      <p:ext uri="{BB962C8B-B14F-4D97-AF65-F5344CB8AC3E}">
        <p14:creationId xmlns:p14="http://schemas.microsoft.com/office/powerpoint/2010/main" val="315803388"/>
      </p:ext>
    </p:extLst>
  </p:cSld>
  <p:clrMapOvr>
    <a:masterClrMapping/>
  </p:clrMapOvr>
  <p:transition spd="med">
    <p:diamond/>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lvl1pPr>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a:spcBef>
                <a:spcPct val="20000"/>
              </a:spcBef>
              <a:buChar char="•"/>
              <a:defRPr sz="2400" b="1">
                <a:solidFill>
                  <a:srgbClr val="FF3300"/>
                </a:solidFill>
                <a:latin typeface="Arial Black" pitchFamily="34" charset="0"/>
                <a:ea typeface="幼圆" pitchFamily="49" charset="-122"/>
              </a:defRPr>
            </a:lvl3pPr>
            <a:lvl4pPr marL="1600200" indent="-228600">
              <a:spcBef>
                <a:spcPct val="20000"/>
              </a:spcBef>
              <a:buChar char="–"/>
              <a:defRPr sz="2000">
                <a:solidFill>
                  <a:schemeClr val="tx1"/>
                </a:solidFill>
                <a:latin typeface="Arial Black" pitchFamily="34" charset="0"/>
                <a:ea typeface="宋体" pitchFamily="2" charset="-122"/>
              </a:defRPr>
            </a:lvl4pPr>
            <a:lvl5pPr marL="2057400" indent="-22860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r">
              <a:lnSpc>
                <a:spcPct val="100000"/>
              </a:lnSpc>
              <a:spcBef>
                <a:spcPct val="0"/>
              </a:spcBef>
              <a:buFontTx/>
              <a:buNone/>
              <a:defRPr/>
            </a:pPr>
            <a:r>
              <a:rPr lang="zh-CN" altLang="en-US" sz="1400" b="1" smtClean="0">
                <a:solidFill>
                  <a:srgbClr val="FF3300"/>
                </a:solidFill>
                <a:effectLst>
                  <a:outerShdw blurRad="38100" dist="38100" dir="2700000" algn="tl">
                    <a:srgbClr val="C0C0C0"/>
                  </a:outerShdw>
                </a:effectLst>
                <a:latin typeface="Times New Roman" pitchFamily="18" charset="0"/>
                <a:ea typeface="宋体" pitchFamily="2" charset="-122"/>
              </a:rPr>
              <a:t>桂小林 </a:t>
            </a:r>
            <a:fld id="{46CBD215-CC25-4232-AADE-A2949EB8552E}" type="slidenum">
              <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rPr>
              <a:pPr algn="r">
                <a:lnSpc>
                  <a:spcPct val="100000"/>
                </a:lnSpc>
                <a:spcBef>
                  <a:spcPct val="0"/>
                </a:spcBef>
                <a:buFontTx/>
                <a:buNone/>
                <a:defRPr/>
              </a:pPr>
              <a:t>30</a:t>
            </a:fld>
            <a:endParaRPr lang="en-US" altLang="zh-CN" sz="1400" b="1" smtClean="0">
              <a:solidFill>
                <a:srgbClr val="FF3300"/>
              </a:solidFill>
              <a:effectLst>
                <a:outerShdw blurRad="38100" dist="38100" dir="2700000" algn="tl">
                  <a:srgbClr val="C0C0C0"/>
                </a:outerShdw>
              </a:effectLst>
              <a:latin typeface="Times New Roman" pitchFamily="18" charset="0"/>
              <a:ea typeface="宋体" pitchFamily="2" charset="-122"/>
            </a:endParaRPr>
          </a:p>
        </p:txBody>
      </p:sp>
      <p:sp>
        <p:nvSpPr>
          <p:cNvPr id="37891" name="Rectangle 2"/>
          <p:cNvSpPr>
            <a:spLocks noGrp="1" noChangeArrowheads="1"/>
          </p:cNvSpPr>
          <p:nvPr>
            <p:ph type="title"/>
          </p:nvPr>
        </p:nvSpPr>
        <p:spPr>
          <a:xfrm>
            <a:off x="468313" y="333375"/>
            <a:ext cx="8382000" cy="603250"/>
          </a:xfrm>
        </p:spPr>
        <p:txBody>
          <a:bodyPr/>
          <a:lstStyle/>
          <a:p>
            <a:r>
              <a:rPr lang="zh-CN" altLang="en-US" smtClean="0"/>
              <a:t>文物监控物联网</a:t>
            </a:r>
            <a:endParaRPr lang="zh-CN" altLang="zh-CN" smtClean="0"/>
          </a:p>
        </p:txBody>
      </p:sp>
      <p:sp>
        <p:nvSpPr>
          <p:cNvPr id="30724" name="Rectangle 3"/>
          <p:cNvSpPr>
            <a:spLocks noGrp="1" noChangeArrowheads="1"/>
          </p:cNvSpPr>
          <p:nvPr>
            <p:ph type="body" idx="4294967295"/>
          </p:nvPr>
        </p:nvSpPr>
        <p:spPr>
          <a:xfrm>
            <a:off x="395288" y="1412875"/>
            <a:ext cx="8458200" cy="4987925"/>
          </a:xfrm>
        </p:spPr>
        <p:txBody>
          <a:bodyPr/>
          <a:lstStyle/>
          <a:p>
            <a:endParaRPr lang="zh-CN" altLang="zh-CN" smtClean="0"/>
          </a:p>
        </p:txBody>
      </p:sp>
      <p:pic>
        <p:nvPicPr>
          <p:cNvPr id="3789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784860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p:cNvSpPr>
            <a:spLocks noChangeArrowheads="1"/>
          </p:cNvSpPr>
          <p:nvPr/>
        </p:nvSpPr>
        <p:spPr bwMode="auto">
          <a:xfrm>
            <a:off x="323850" y="5157788"/>
            <a:ext cx="6911975" cy="1368425"/>
          </a:xfrm>
          <a:prstGeom prst="rect">
            <a:avLst/>
          </a:prstGeom>
          <a:solidFill>
            <a:srgbClr val="FFFFFF"/>
          </a:solidFill>
          <a:ln w="57150">
            <a:solidFill>
              <a:schemeClr val="accent2"/>
            </a:solidFill>
            <a:miter lim="800000"/>
            <a:headEnd/>
            <a:tailEnd/>
          </a:ln>
        </p:spPr>
        <p:txBody>
          <a:bodyPr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000" b="1">
                <a:latin typeface="Times New Roman" pitchFamily="18" charset="0"/>
                <a:ea typeface="宋体" pitchFamily="2" charset="-122"/>
              </a:rPr>
              <a:t>感知层：感知层的主要功能是通过探测器、传感器采集关键区域的特定信息。探测器的感知能力是影响系统性能优劣的关键因素，设备主要包括：</a:t>
            </a:r>
            <a:r>
              <a:rPr lang="zh-CN" altLang="en-US" sz="2000" b="1">
                <a:solidFill>
                  <a:srgbClr val="FF3300"/>
                </a:solidFill>
                <a:latin typeface="Times New Roman" pitchFamily="18" charset="0"/>
                <a:ea typeface="宋体" pitchFamily="2" charset="-122"/>
              </a:rPr>
              <a:t>摄像机、烟感、红外、震动、温</a:t>
            </a:r>
            <a:r>
              <a:rPr lang="en-US" altLang="zh-CN" sz="2000" b="1">
                <a:solidFill>
                  <a:srgbClr val="FF3300"/>
                </a:solidFill>
                <a:latin typeface="Times New Roman" pitchFamily="18" charset="0"/>
                <a:ea typeface="宋体" pitchFamily="2" charset="-122"/>
              </a:rPr>
              <a:t>/</a:t>
            </a:r>
            <a:r>
              <a:rPr lang="zh-CN" altLang="en-US" sz="2000" b="1">
                <a:solidFill>
                  <a:srgbClr val="FF3300"/>
                </a:solidFill>
                <a:latin typeface="Times New Roman" pitchFamily="18" charset="0"/>
                <a:ea typeface="宋体" pitchFamily="2" charset="-122"/>
              </a:rPr>
              <a:t>湿度传感器、</a:t>
            </a:r>
            <a:r>
              <a:rPr lang="en-US" altLang="zh-CN" sz="2000" b="1">
                <a:solidFill>
                  <a:srgbClr val="FF3300"/>
                </a:solidFill>
                <a:latin typeface="Times New Roman" pitchFamily="18" charset="0"/>
                <a:ea typeface="宋体" pitchFamily="2" charset="-122"/>
              </a:rPr>
              <a:t>CO2</a:t>
            </a:r>
            <a:r>
              <a:rPr lang="zh-CN" altLang="en-US" sz="2000" b="1">
                <a:solidFill>
                  <a:srgbClr val="FF3300"/>
                </a:solidFill>
                <a:latin typeface="Times New Roman" pitchFamily="18" charset="0"/>
                <a:ea typeface="宋体" pitchFamily="2" charset="-122"/>
              </a:rPr>
              <a:t>传感器等各种探测感知器</a:t>
            </a:r>
            <a:r>
              <a:rPr lang="zh-CN" altLang="en-US" sz="2000" b="1">
                <a:latin typeface="Times New Roman" pitchFamily="18" charset="0"/>
                <a:ea typeface="宋体" pitchFamily="2" charset="-122"/>
              </a:rPr>
              <a:t>。</a:t>
            </a:r>
          </a:p>
        </p:txBody>
      </p:sp>
      <p:sp>
        <p:nvSpPr>
          <p:cNvPr id="53255" name="Rectangle 6"/>
          <p:cNvSpPr>
            <a:spLocks noChangeArrowheads="1"/>
          </p:cNvSpPr>
          <p:nvPr/>
        </p:nvSpPr>
        <p:spPr bwMode="auto">
          <a:xfrm>
            <a:off x="323850" y="3789363"/>
            <a:ext cx="6911975" cy="1247775"/>
          </a:xfrm>
          <a:prstGeom prst="rect">
            <a:avLst/>
          </a:prstGeom>
          <a:solidFill>
            <a:srgbClr val="FFFF99"/>
          </a:solidFill>
          <a:ln w="57150">
            <a:solidFill>
              <a:srgbClr val="FF0000"/>
            </a:solidFill>
            <a:miter lim="800000"/>
            <a:headEnd/>
            <a:tailEnd/>
          </a:ln>
        </p:spPr>
        <p:txBody>
          <a:bodyPr anchor="ct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1800" b="1">
                <a:latin typeface="Times New Roman" pitchFamily="18" charset="0"/>
                <a:ea typeface="宋体" pitchFamily="2" charset="-122"/>
              </a:rPr>
              <a:t>数据汇聚层：数据汇聚层是系统的基础，它的主要功能是通过不同接口的接入和不同协议的转换，实现各种探测器、传感器的有效接入。对上层而言，屏蔽了异构数据之间的差异，使上层对下层的透明管理。</a:t>
            </a:r>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3254"/>
                                        </p:tgtEl>
                                        <p:attrNameLst>
                                          <p:attrName>style.visibility</p:attrName>
                                        </p:attrNameLst>
                                      </p:cBhvr>
                                      <p:to>
                                        <p:strVal val="visible"/>
                                      </p:to>
                                    </p:set>
                                    <p:animEffect transition="in" filter="blinds(horizontal)">
                                      <p:cBhvr>
                                        <p:cTn id="11" dur="500"/>
                                        <p:tgtEl>
                                          <p:spTgt spid="5325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53255"/>
                                        </p:tgtEl>
                                        <p:attrNameLst>
                                          <p:attrName>style.visibility</p:attrName>
                                        </p:attrNameLst>
                                      </p:cBhvr>
                                      <p:to>
                                        <p:strVal val="visible"/>
                                      </p:to>
                                    </p:set>
                                    <p:animEffect transition="in" filter="blinds(horizontal)">
                                      <p:cBhvr>
                                        <p:cTn id="16" dur="5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P spid="53254" grpId="0" animBg="1" autoUpdateAnimBg="0"/>
      <p:bldP spid="5325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p:txBody>
          <a:bodyPr/>
          <a:lstStyle/>
          <a:p>
            <a:r>
              <a:rPr lang="zh-CN" altLang="en-US" smtClean="0"/>
              <a:t>军用物联网</a:t>
            </a:r>
          </a:p>
        </p:txBody>
      </p:sp>
      <p:sp>
        <p:nvSpPr>
          <p:cNvPr id="40963" name="内容占位符 2"/>
          <p:cNvSpPr>
            <a:spLocks noGrp="1"/>
          </p:cNvSpPr>
          <p:nvPr>
            <p:ph idx="1"/>
          </p:nvPr>
        </p:nvSpPr>
        <p:spPr/>
        <p:txBody>
          <a:bodyPr/>
          <a:lstStyle/>
          <a:p>
            <a:endParaRPr lang="zh-CN" altLang="en-US" smtClean="0"/>
          </a:p>
        </p:txBody>
      </p:sp>
      <p:pic>
        <p:nvPicPr>
          <p:cNvPr id="40964" name="Picture 2" descr="https://p0.ssl.qhimgs1.com/bdr/_240_/t01bd25da4f243adb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71563"/>
            <a:ext cx="481171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军事物联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4286250"/>
            <a:ext cx="384492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军事物联网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9063" y="4232275"/>
            <a:ext cx="35004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4437e6581cab11f2e343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1071563"/>
            <a:ext cx="43561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31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F3C51C68-8568-4227-9235-A9614159C4EB}" type="slidenum">
              <a:rPr lang="en-US" sz="1400" b="1">
                <a:solidFill>
                  <a:srgbClr val="FF3300"/>
                </a:solidFill>
                <a:effectLst>
                  <a:outerShdw blurRad="38100" dist="38100" dir="2700000" algn="tl">
                    <a:srgbClr val="C0C0C0"/>
                  </a:outerShdw>
                </a:effectLst>
              </a:rPr>
              <a:pPr algn="r">
                <a:defRPr/>
              </a:pPr>
              <a:t>32</a:t>
            </a:fld>
            <a:endParaRPr lang="en-US" sz="1400" b="1">
              <a:solidFill>
                <a:srgbClr val="FF3300"/>
              </a:solidFill>
              <a:effectLst>
                <a:outerShdw blurRad="38100" dist="38100" dir="2700000" algn="tl">
                  <a:srgbClr val="C0C0C0"/>
                </a:outerShdw>
              </a:effectLst>
            </a:endParaRPr>
          </a:p>
        </p:txBody>
      </p:sp>
      <p:sp>
        <p:nvSpPr>
          <p:cNvPr id="46083" name="Rectangle 2"/>
          <p:cNvSpPr>
            <a:spLocks noGrp="1" noChangeArrowheads="1"/>
          </p:cNvSpPr>
          <p:nvPr>
            <p:ph type="title"/>
          </p:nvPr>
        </p:nvSpPr>
        <p:spPr/>
        <p:txBody>
          <a:bodyPr/>
          <a:lstStyle/>
          <a:p>
            <a:r>
              <a:rPr lang="zh-CN" altLang="en-US" dirty="0" smtClean="0"/>
              <a:t>大国重器</a:t>
            </a:r>
            <a:r>
              <a:rPr lang="en-US" altLang="zh-CN" dirty="0" smtClean="0"/>
              <a:t>-----</a:t>
            </a:r>
            <a:r>
              <a:rPr lang="zh-CN" altLang="en-US" dirty="0" smtClean="0"/>
              <a:t>敬请观看</a:t>
            </a:r>
            <a:r>
              <a:rPr lang="en-US" altLang="zh-CN" dirty="0" smtClean="0">
                <a:solidFill>
                  <a:srgbClr val="FF0000"/>
                </a:solidFill>
              </a:rPr>
              <a:t>【</a:t>
            </a:r>
            <a:r>
              <a:rPr lang="zh-CN" altLang="en-US" dirty="0" smtClean="0">
                <a:solidFill>
                  <a:srgbClr val="FF0000"/>
                </a:solidFill>
              </a:rPr>
              <a:t>课程思政</a:t>
            </a:r>
            <a:r>
              <a:rPr lang="en-US" altLang="zh-CN" dirty="0" smtClean="0">
                <a:solidFill>
                  <a:srgbClr val="FF0000"/>
                </a:solidFill>
              </a:rPr>
              <a:t>】</a:t>
            </a:r>
            <a:endParaRPr lang="zh-CN" altLang="zh-CN" dirty="0" smtClean="0">
              <a:solidFill>
                <a:srgbClr val="FF0000"/>
              </a:solidFill>
            </a:endParaRPr>
          </a:p>
        </p:txBody>
      </p:sp>
      <p:sp>
        <p:nvSpPr>
          <p:cNvPr id="68612" name="Rectangle 3"/>
          <p:cNvSpPr>
            <a:spLocks noGrp="1" noChangeArrowheads="1"/>
          </p:cNvSpPr>
          <p:nvPr>
            <p:ph type="body" idx="4294967295"/>
          </p:nvPr>
        </p:nvSpPr>
        <p:spPr/>
        <p:txBody>
          <a:bodyPr/>
          <a:lstStyle/>
          <a:p>
            <a:r>
              <a:rPr lang="en-US" altLang="zh-CN" smtClean="0"/>
              <a:t>《</a:t>
            </a:r>
            <a:r>
              <a:rPr lang="zh-CN" altLang="en-US" b="1" smtClean="0">
                <a:solidFill>
                  <a:srgbClr val="FF0000"/>
                </a:solidFill>
              </a:rPr>
              <a:t>大国重器</a:t>
            </a:r>
            <a:r>
              <a:rPr lang="en-US" altLang="zh-CN" smtClean="0"/>
              <a:t>》</a:t>
            </a:r>
            <a:r>
              <a:rPr lang="zh-CN" altLang="en-US" smtClean="0"/>
              <a:t>以独特的视角记录了中国装备制造业创新发展的历史。</a:t>
            </a:r>
            <a:endParaRPr lang="en-US" altLang="zh-CN" smtClean="0"/>
          </a:p>
          <a:p>
            <a:r>
              <a:rPr lang="zh-CN" altLang="en-US" smtClean="0"/>
              <a:t>该片将镜头对准了普通的产业工人和装备制造业企业转型升级创新中的关键人物，真实记录了他们的智慧，生活和梦想，通过人物故事和制造细节，鲜活地讲述了</a:t>
            </a:r>
            <a:r>
              <a:rPr lang="zh-CN" altLang="en-US" b="1" smtClean="0">
                <a:solidFill>
                  <a:srgbClr val="FF0000"/>
                </a:solidFill>
              </a:rPr>
              <a:t>充满中国智慧的机器制造故事，再现了中国装备制造业从无到有，赶超世界先进水平背后的艰辛历程</a:t>
            </a:r>
            <a:r>
              <a:rPr lang="zh-CN" altLang="en-US" smtClean="0"/>
              <a:t>，展望了中国装备制造业迈向高端制造的未来前景。</a:t>
            </a:r>
            <a:endParaRPr lang="zh-CN" altLang="zh-CN" smtClean="0"/>
          </a:p>
        </p:txBody>
      </p:sp>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A5F2037C-ADB9-41A0-8E58-CFC00AC7E07B}" type="slidenum">
              <a:rPr lang="en-US" sz="1400" b="1">
                <a:solidFill>
                  <a:srgbClr val="FF3300"/>
                </a:solidFill>
                <a:effectLst>
                  <a:outerShdw blurRad="38100" dist="38100" dir="2700000" algn="tl">
                    <a:srgbClr val="C0C0C0"/>
                  </a:outerShdw>
                </a:effectLst>
              </a:rPr>
              <a:pPr algn="r">
                <a:defRPr/>
              </a:pPr>
              <a:t>33</a:t>
            </a:fld>
            <a:endParaRPr lang="en-US" sz="1400" b="1">
              <a:solidFill>
                <a:srgbClr val="FF3300"/>
              </a:solidFill>
              <a:effectLst>
                <a:outerShdw blurRad="38100" dist="38100" dir="2700000" algn="tl">
                  <a:srgbClr val="C0C0C0"/>
                </a:outerShdw>
              </a:effectLst>
            </a:endParaRPr>
          </a:p>
        </p:txBody>
      </p:sp>
      <p:sp>
        <p:nvSpPr>
          <p:cNvPr id="47107" name="Rectangle 2"/>
          <p:cNvSpPr>
            <a:spLocks noGrp="1" noChangeArrowheads="1"/>
          </p:cNvSpPr>
          <p:nvPr>
            <p:ph type="title"/>
          </p:nvPr>
        </p:nvSpPr>
        <p:spPr/>
        <p:txBody>
          <a:bodyPr/>
          <a:lstStyle/>
          <a:p>
            <a:r>
              <a:rPr lang="zh-CN" altLang="en-US" smtClean="0"/>
              <a:t>大国重器</a:t>
            </a:r>
            <a:r>
              <a:rPr lang="en-US" altLang="zh-CN" smtClean="0"/>
              <a:t>-----</a:t>
            </a:r>
            <a:r>
              <a:rPr lang="zh-CN" altLang="en-US" smtClean="0"/>
              <a:t>敬请观看</a:t>
            </a:r>
            <a:endParaRPr lang="zh-CN" altLang="zh-CN" smtClean="0"/>
          </a:p>
        </p:txBody>
      </p:sp>
      <p:sp>
        <p:nvSpPr>
          <p:cNvPr id="68612" name="Rectangle 3"/>
          <p:cNvSpPr>
            <a:spLocks noGrp="1" noChangeArrowheads="1"/>
          </p:cNvSpPr>
          <p:nvPr>
            <p:ph type="body" idx="4294967295"/>
          </p:nvPr>
        </p:nvSpPr>
        <p:spPr/>
        <p:txBody>
          <a:bodyPr/>
          <a:lstStyle/>
          <a:p>
            <a:endParaRPr lang="zh-CN" altLang="zh-CN" smtClean="0"/>
          </a:p>
        </p:txBody>
      </p:sp>
      <p:sp>
        <p:nvSpPr>
          <p:cNvPr id="47109" name="AutoShape 2" descr="http://img4.imgtn.bdimg.com/it/u=257986660,2547869910&amp;fm=26&amp;gp=0.jpg"/>
          <p:cNvSpPr>
            <a:spLocks noChangeAspect="1" noChangeArrowheads="1"/>
          </p:cNvSpPr>
          <p:nvPr/>
        </p:nvSpPr>
        <p:spPr bwMode="auto">
          <a:xfrm>
            <a:off x="168275"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sp>
        <p:nvSpPr>
          <p:cNvPr id="47110" name="AutoShape 4" descr="http://img4.imgtn.bdimg.com/it/u=257986660,2547869910&amp;fm=26&amp;gp=0.jpg"/>
          <p:cNvSpPr>
            <a:spLocks noChangeAspect="1" noChangeArrowheads="1"/>
          </p:cNvSpPr>
          <p:nvPr/>
        </p:nvSpPr>
        <p:spPr bwMode="auto">
          <a:xfrm>
            <a:off x="320675"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sp>
        <p:nvSpPr>
          <p:cNvPr id="47111" name="AutoShape 6" descr="http://img4.imgtn.bdimg.com/it/u=257986660,2547869910&amp;fm=26&amp;gp=0.jpg"/>
          <p:cNvSpPr>
            <a:spLocks noChangeAspect="1" noChangeArrowheads="1"/>
          </p:cNvSpPr>
          <p:nvPr/>
        </p:nvSpPr>
        <p:spPr bwMode="auto">
          <a:xfrm>
            <a:off x="473075"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sp>
        <p:nvSpPr>
          <p:cNvPr id="47112" name="AutoShape 8" descr="http://img4.imgtn.bdimg.com/it/u=257986660,2547869910&amp;fm=26&amp;gp=0.jpg"/>
          <p:cNvSpPr>
            <a:spLocks noChangeAspect="1" noChangeArrowheads="1"/>
          </p:cNvSpPr>
          <p:nvPr/>
        </p:nvSpPr>
        <p:spPr bwMode="auto">
          <a:xfrm>
            <a:off x="625475"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Times New Roman" pitchFamily="18" charset="0"/>
              <a:ea typeface="宋体" pitchFamily="2" charset="-122"/>
            </a:endParaRPr>
          </a:p>
        </p:txBody>
      </p:sp>
      <p:pic>
        <p:nvPicPr>
          <p:cNvPr id="471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81163"/>
            <a:ext cx="9144000" cy="471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2D5720DD-DDF5-40B7-A6B1-23246C701E87}" type="slidenum">
              <a:rPr lang="en-US" smtClean="0"/>
              <a:pPr>
                <a:defRPr/>
              </a:pPr>
              <a:t>33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86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9929"/>
            <a:ext cx="9036496"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zh-CN" alt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线下讨论课安排：设想，准备</a:t>
            </a:r>
            <a:r>
              <a:rPr lang="en-US" altLang="zh-CN" sz="2800" b="1" spc="50" dirty="0" err="1" smtClean="0">
                <a:ln w="9525" cmpd="sng">
                  <a:solidFill>
                    <a:schemeClr val="accent1"/>
                  </a:solidFill>
                  <a:prstDash val="solid"/>
                </a:ln>
                <a:solidFill>
                  <a:srgbClr val="70AD47">
                    <a:tint val="1000"/>
                  </a:srgbClr>
                </a:solidFill>
                <a:effectLst>
                  <a:glow rad="38100">
                    <a:schemeClr val="accent1">
                      <a:alpha val="40000"/>
                    </a:schemeClr>
                  </a:glow>
                </a:effectLst>
              </a:rPr>
              <a:t>PPT</a:t>
            </a:r>
            <a:r>
              <a:rPr lang="zh-CN" alt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，每组</a:t>
            </a:r>
            <a:r>
              <a:rPr lang="en-US" altLang="zh-CN"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15</a:t>
            </a:r>
            <a:r>
              <a:rPr lang="zh-CN" altLang="en-US" sz="2800" b="1" spc="50" dirty="0" smtClean="0">
                <a:ln w="9525" cmpd="sng">
                  <a:solidFill>
                    <a:schemeClr val="accent1"/>
                  </a:solidFill>
                  <a:prstDash val="solid"/>
                </a:ln>
                <a:solidFill>
                  <a:srgbClr val="70AD47">
                    <a:tint val="1000"/>
                  </a:srgbClr>
                </a:solidFill>
                <a:effectLst>
                  <a:glow rad="38100">
                    <a:schemeClr val="accent1">
                      <a:alpha val="40000"/>
                    </a:schemeClr>
                  </a:glow>
                </a:effectLst>
              </a:rPr>
              <a:t>分钟</a:t>
            </a:r>
            <a:endParaRPr lang="en-US" altLang="zh-CN" sz="2800" b="1" spc="50" dirty="0" smtClean="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矩形 8"/>
          <p:cNvSpPr/>
          <p:nvPr/>
        </p:nvSpPr>
        <p:spPr>
          <a:xfrm>
            <a:off x="179512" y="1092806"/>
            <a:ext cx="3600400" cy="461665"/>
          </a:xfrm>
          <a:prstGeom prst="rect">
            <a:avLst/>
          </a:prstGeom>
        </p:spPr>
        <p:txBody>
          <a:bodyPr wrap="square">
            <a:spAutoFit/>
          </a:bodyPr>
          <a:lstStyle/>
          <a:p>
            <a:r>
              <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组</a:t>
            </a:r>
            <a:r>
              <a:rPr lang="en-US" altLang="zh-C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a:t>
            </a: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电线杆</a:t>
            </a:r>
            <a:endParaRPr lang="en-US" altLang="zh-C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矩形 9"/>
          <p:cNvSpPr/>
          <p:nvPr/>
        </p:nvSpPr>
        <p:spPr>
          <a:xfrm>
            <a:off x="3131839" y="1122125"/>
            <a:ext cx="2490395" cy="461665"/>
          </a:xfrm>
          <a:prstGeom prst="rect">
            <a:avLst/>
          </a:prstGeom>
        </p:spPr>
        <p:txBody>
          <a:bodyPr wrap="square">
            <a:spAutoFit/>
          </a:bodyPr>
          <a:lstStyle/>
          <a:p>
            <a:r>
              <a:rPr lang="zh-CN" altLang="en-US" b="1" dirty="0" smtClean="0">
                <a:ln w="1905"/>
                <a:solidFill>
                  <a:schemeClr val="tx2"/>
                </a:solidFill>
                <a:effectLst>
                  <a:outerShdw blurRad="38100" dist="38100" dir="2700000" algn="tl">
                    <a:srgbClr val="000000">
                      <a:alpha val="43137"/>
                    </a:srgbClr>
                  </a:outerShdw>
                </a:effectLst>
              </a:rPr>
              <a:t>组</a:t>
            </a:r>
            <a:r>
              <a:rPr lang="en-US" altLang="zh-CN" b="1" dirty="0">
                <a:ln w="1905"/>
                <a:solidFill>
                  <a:schemeClr val="tx2"/>
                </a:solidFill>
                <a:effectLst>
                  <a:outerShdw blurRad="38100" dist="38100" dir="2700000" algn="tl">
                    <a:srgbClr val="000000">
                      <a:alpha val="43137"/>
                    </a:srgbClr>
                  </a:outerShdw>
                </a:effectLst>
              </a:rPr>
              <a:t>2</a:t>
            </a:r>
            <a:r>
              <a:rPr lang="zh-CN" altLang="en-US" b="1" dirty="0">
                <a:ln w="1905"/>
                <a:solidFill>
                  <a:schemeClr val="tx2"/>
                </a:solidFill>
                <a:effectLst>
                  <a:outerShdw blurRad="38100" dist="38100" dir="2700000" algn="tl">
                    <a:srgbClr val="000000">
                      <a:alpha val="43137"/>
                    </a:srgbClr>
                  </a:outerShdw>
                </a:effectLst>
              </a:rPr>
              <a:t>：智能</a:t>
            </a:r>
            <a:r>
              <a:rPr lang="zh-CN" altLang="en-US" b="1" dirty="0" smtClean="0">
                <a:ln w="1905"/>
                <a:solidFill>
                  <a:schemeClr val="tx2"/>
                </a:solidFill>
                <a:effectLst>
                  <a:outerShdw blurRad="38100" dist="38100" dir="2700000" algn="tl">
                    <a:srgbClr val="000000">
                      <a:alpha val="43137"/>
                    </a:srgbClr>
                  </a:outerShdw>
                </a:effectLst>
              </a:rPr>
              <a:t>拐杖</a:t>
            </a:r>
            <a:endParaRPr lang="en-US" altLang="zh-CN" b="1" dirty="0">
              <a:ln w="1905"/>
              <a:solidFill>
                <a:schemeClr val="tx2"/>
              </a:solidFill>
              <a:effectLst>
                <a:outerShdw blurRad="38100" dist="38100" dir="2700000" algn="tl">
                  <a:srgbClr val="000000">
                    <a:alpha val="43137"/>
                  </a:srgbClr>
                </a:outerShdw>
              </a:effectLst>
            </a:endParaRPr>
          </a:p>
        </p:txBody>
      </p:sp>
      <p:sp>
        <p:nvSpPr>
          <p:cNvPr id="11" name="矩形 10"/>
          <p:cNvSpPr/>
          <p:nvPr/>
        </p:nvSpPr>
        <p:spPr>
          <a:xfrm>
            <a:off x="6121593" y="1084289"/>
            <a:ext cx="3022407" cy="461665"/>
          </a:xfrm>
          <a:prstGeom prst="rect">
            <a:avLst/>
          </a:prstGeom>
        </p:spPr>
        <p:txBody>
          <a:bodyPr wrap="square">
            <a:spAutoFit/>
          </a:bodyPr>
          <a:lstStyle/>
          <a:p>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组</a:t>
            </a:r>
            <a:r>
              <a:rPr lang="en-US" altLang="zh-C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r>
              <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：智能头盔</a:t>
            </a:r>
            <a:r>
              <a:rPr lang="en-US" altLang="zh-C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zh-CN" alt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眼镜</a:t>
            </a:r>
            <a:endParaRPr lang="zh-CN"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矩形 11"/>
          <p:cNvSpPr/>
          <p:nvPr/>
        </p:nvSpPr>
        <p:spPr>
          <a:xfrm>
            <a:off x="3203848" y="4074716"/>
            <a:ext cx="279391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组</a:t>
            </a:r>
            <a:r>
              <a:rPr lang="en-US" altLang="zh-CN"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r>
              <a:rPr lang="zh-CN"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a:t>
            </a: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就餐</a:t>
            </a:r>
            <a:r>
              <a:rPr lang="zh-CN"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系统</a:t>
            </a:r>
          </a:p>
        </p:txBody>
      </p:sp>
      <p:sp>
        <p:nvSpPr>
          <p:cNvPr id="13" name="矩形 12"/>
          <p:cNvSpPr/>
          <p:nvPr/>
        </p:nvSpPr>
        <p:spPr>
          <a:xfrm>
            <a:off x="171398" y="4103261"/>
            <a:ext cx="2744418"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zh-CN" alt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组</a:t>
            </a:r>
            <a:r>
              <a:rPr lang="en-US" altLang="zh-CN"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4</a:t>
            </a:r>
            <a:r>
              <a:rPr lang="zh-CN" alt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：共享单车</a:t>
            </a:r>
            <a:r>
              <a:rPr lang="en-US" altLang="zh-CN"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zh-CN" altLang="en-US"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汽车</a:t>
            </a:r>
            <a:endParaRPr lang="en-US" altLang="zh-CN"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7" name="矩形 16"/>
          <p:cNvSpPr/>
          <p:nvPr/>
        </p:nvSpPr>
        <p:spPr>
          <a:xfrm>
            <a:off x="6442587" y="4074716"/>
            <a:ext cx="2593909" cy="4001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组</a:t>
            </a:r>
            <a:r>
              <a:rPr lang="en-US" altLang="zh-CN"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r>
              <a:rPr lang="zh-CN" alt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：智能停车系统</a:t>
            </a:r>
            <a:endParaRPr lang="zh-CN" alt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灯片编号占位符 2"/>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34</a:t>
            </a:fld>
            <a:endParaRPr lang="en-US" altLang="zh-CN"/>
          </a:p>
        </p:txBody>
      </p:sp>
      <p:pic>
        <p:nvPicPr>
          <p:cNvPr id="4" name="图片 3"/>
          <p:cNvPicPr>
            <a:picLocks noChangeAspect="1"/>
          </p:cNvPicPr>
          <p:nvPr/>
        </p:nvPicPr>
        <p:blipFill>
          <a:blip r:embed="rId2"/>
          <a:stretch>
            <a:fillRect/>
          </a:stretch>
        </p:blipFill>
        <p:spPr>
          <a:xfrm>
            <a:off x="220241" y="1628800"/>
            <a:ext cx="2695575" cy="2162175"/>
          </a:xfrm>
          <a:prstGeom prst="rect">
            <a:avLst/>
          </a:prstGeom>
        </p:spPr>
      </p:pic>
    </p:spTree>
    <p:extLst>
      <p:ext uri="{BB962C8B-B14F-4D97-AF65-F5344CB8AC3E}">
        <p14:creationId xmlns:p14="http://schemas.microsoft.com/office/powerpoint/2010/main" val="3390809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ctrTitle"/>
          </p:nvPr>
        </p:nvSpPr>
        <p:spPr/>
        <p:txBody>
          <a:bodyPr/>
          <a:lstStyle/>
          <a:p>
            <a:pPr algn="ctr"/>
            <a:r>
              <a:rPr lang="en-US" altLang="zh-CN" smtClean="0"/>
              <a:t>THANKS</a:t>
            </a:r>
            <a:r>
              <a:rPr lang="zh-CN" altLang="en-US" smtClean="0"/>
              <a:t>！</a:t>
            </a:r>
          </a:p>
        </p:txBody>
      </p:sp>
      <p:sp>
        <p:nvSpPr>
          <p:cNvPr id="62467" name="Rectangle 5"/>
          <p:cNvSpPr>
            <a:spLocks noGrp="1" noChangeArrowheads="1"/>
          </p:cNvSpPr>
          <p:nvPr>
            <p:ph type="subTitle" idx="1"/>
          </p:nvPr>
        </p:nvSpPr>
        <p:spPr/>
        <p:txBody>
          <a:bodyPr/>
          <a:lstStyle/>
          <a:p>
            <a:r>
              <a:rPr lang="zh-CN" altLang="en-US" dirty="0" smtClean="0"/>
              <a:t>桂小林</a:t>
            </a:r>
            <a:endParaRPr lang="en-US" altLang="zh-CN" dirty="0" smtClean="0"/>
          </a:p>
          <a:p>
            <a:r>
              <a:rPr lang="zh-CN" altLang="en-US" dirty="0" smtClean="0"/>
              <a:t>物联网原理</a:t>
            </a:r>
            <a:r>
              <a:rPr lang="en-US" altLang="zh-CN" dirty="0"/>
              <a:t>-</a:t>
            </a:r>
            <a:r>
              <a:rPr lang="zh-CN" altLang="en-US" dirty="0" smtClean="0"/>
              <a:t>课程思政版</a:t>
            </a:r>
          </a:p>
        </p:txBody>
      </p:sp>
      <p:sp>
        <p:nvSpPr>
          <p:cNvPr id="2" name="灯片编号占位符 1"/>
          <p:cNvSpPr>
            <a:spLocks noGrp="1"/>
          </p:cNvSpPr>
          <p:nvPr>
            <p:ph type="sldNum" sz="quarter" idx="10"/>
          </p:nvPr>
        </p:nvSpPr>
        <p:spPr/>
        <p:txBody>
          <a:bodyPr/>
          <a:lstStyle/>
          <a:p>
            <a:pPr>
              <a:defRPr/>
            </a:pPr>
            <a:r>
              <a:rPr lang="zh-CN" altLang="en-US" smtClean="0"/>
              <a:t>桂小林 </a:t>
            </a:r>
            <a:fld id="{98937121-B518-4F64-8D3D-CE18D5484738}" type="slidenum">
              <a:rPr lang="en-US" smtClean="0"/>
              <a:pPr>
                <a:defRPr/>
              </a:pPr>
              <a:t>35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p:cNvSpPr>
            <a:spLocks noGrp="1"/>
          </p:cNvSpPr>
          <p:nvPr>
            <p:ph type="sldNum" sz="quarter" idx="10"/>
          </p:nvPr>
        </p:nvSpPr>
        <p:spPr/>
        <p:txBody>
          <a:bodyPr/>
          <a:lstStyle/>
          <a:p>
            <a:pPr>
              <a:defRPr/>
            </a:pPr>
            <a:fld id="{EE281027-07F3-4AB1-B9C7-5096F2C96173}" type="slidenum">
              <a:rPr lang="en-US" altLang="zh-CN"/>
              <a:pPr>
                <a:defRPr/>
              </a:pPr>
              <a:t>4</a:t>
            </a:fld>
            <a:endParaRPr lang="en-US" altLang="zh-CN"/>
          </a:p>
        </p:txBody>
      </p:sp>
      <p:sp>
        <p:nvSpPr>
          <p:cNvPr id="31747" name="Rectangle 2"/>
          <p:cNvSpPr>
            <a:spLocks noGrp="1" noChangeArrowheads="1"/>
          </p:cNvSpPr>
          <p:nvPr>
            <p:ph type="title"/>
          </p:nvPr>
        </p:nvSpPr>
        <p:spPr/>
        <p:txBody>
          <a:bodyPr/>
          <a:lstStyle/>
          <a:p>
            <a:pPr eaLnBrk="1" hangingPunct="1"/>
            <a:r>
              <a:rPr lang="en-US" altLang="zh-CN" dirty="0" smtClean="0"/>
              <a:t>2.1</a:t>
            </a:r>
            <a:r>
              <a:rPr lang="zh-CN" altLang="en-US" dirty="0" smtClean="0"/>
              <a:t> 物联网的基本模型</a:t>
            </a:r>
            <a:endParaRPr lang="en-US" altLang="zh-CN" dirty="0" smtClean="0"/>
          </a:p>
        </p:txBody>
      </p:sp>
      <p:sp>
        <p:nvSpPr>
          <p:cNvPr id="31748" name="Rectangle 3"/>
          <p:cNvSpPr>
            <a:spLocks noGrp="1" noChangeArrowheads="1"/>
          </p:cNvSpPr>
          <p:nvPr>
            <p:ph type="body" idx="1"/>
          </p:nvPr>
        </p:nvSpPr>
        <p:spPr>
          <a:xfrm>
            <a:off x="381000" y="1412875"/>
            <a:ext cx="4838700" cy="4987925"/>
          </a:xfrm>
        </p:spPr>
        <p:txBody>
          <a:bodyPr/>
          <a:lstStyle/>
          <a:p>
            <a:pPr eaLnBrk="1" hangingPunct="1"/>
            <a:r>
              <a:rPr lang="zh-CN" altLang="en-US" sz="2400" smtClean="0"/>
              <a:t>物联网的</a:t>
            </a:r>
            <a:r>
              <a:rPr lang="en-US" altLang="zh-CN" sz="2400" smtClean="0"/>
              <a:t>C3SD</a:t>
            </a:r>
            <a:r>
              <a:rPr lang="zh-CN" altLang="en-US" sz="2400" smtClean="0"/>
              <a:t>技术结构。</a:t>
            </a:r>
            <a:endParaRPr lang="en-US" altLang="zh-CN" sz="2400" smtClean="0"/>
          </a:p>
          <a:p>
            <a:pPr eaLnBrk="1" hangingPunct="1"/>
            <a:r>
              <a:rPr lang="zh-CN" altLang="en-US" sz="2400" smtClean="0"/>
              <a:t>如图所示。</a:t>
            </a:r>
          </a:p>
          <a:p>
            <a:pPr eaLnBrk="1" hangingPunct="1"/>
            <a:r>
              <a:rPr lang="zh-CN" altLang="en-US" sz="2400" smtClean="0"/>
              <a:t>即建立在</a:t>
            </a:r>
            <a:endParaRPr lang="en-US" altLang="zh-CN" sz="2400" smtClean="0"/>
          </a:p>
          <a:p>
            <a:pPr lvl="1" eaLnBrk="1" hangingPunct="1"/>
            <a:r>
              <a:rPr lang="zh-CN" altLang="en-US" sz="2000" smtClean="0"/>
              <a:t>传感系统（</a:t>
            </a:r>
            <a:r>
              <a:rPr lang="en-US" altLang="zh-CN" sz="2000" smtClean="0"/>
              <a:t>sensor network</a:t>
            </a:r>
            <a:r>
              <a:rPr lang="zh-CN" altLang="en-US" sz="2000" smtClean="0"/>
              <a:t>）上通信（</a:t>
            </a:r>
            <a:r>
              <a:rPr lang="en-US" altLang="zh-CN" sz="2000" smtClean="0"/>
              <a:t>communication</a:t>
            </a:r>
            <a:r>
              <a:rPr lang="zh-CN" altLang="en-US" sz="2000" smtClean="0"/>
              <a:t>）、</a:t>
            </a:r>
            <a:endParaRPr lang="en-US" altLang="zh-CN" sz="2000" smtClean="0"/>
          </a:p>
          <a:p>
            <a:pPr lvl="1" eaLnBrk="1" hangingPunct="1"/>
            <a:r>
              <a:rPr lang="zh-CN" altLang="en-US" sz="2000" smtClean="0"/>
              <a:t>计算（</a:t>
            </a:r>
            <a:r>
              <a:rPr lang="en-US" altLang="zh-CN" sz="2000" smtClean="0"/>
              <a:t>computation</a:t>
            </a:r>
            <a:r>
              <a:rPr lang="zh-CN" altLang="en-US" sz="2000" smtClean="0"/>
              <a:t>）、</a:t>
            </a:r>
            <a:endParaRPr lang="en-US" altLang="zh-CN" sz="2000" smtClean="0"/>
          </a:p>
          <a:p>
            <a:pPr lvl="1" eaLnBrk="1" hangingPunct="1"/>
            <a:r>
              <a:rPr lang="zh-CN" altLang="en-US" sz="2000" smtClean="0"/>
              <a:t>控制（</a:t>
            </a:r>
            <a:r>
              <a:rPr lang="en-US" altLang="zh-CN" sz="2000" smtClean="0"/>
              <a:t>control</a:t>
            </a:r>
            <a:r>
              <a:rPr lang="zh-CN" altLang="en-US" sz="2000" smtClean="0"/>
              <a:t>）、</a:t>
            </a:r>
            <a:endParaRPr lang="en-US" altLang="zh-CN" sz="2000" smtClean="0"/>
          </a:p>
          <a:p>
            <a:pPr lvl="1" eaLnBrk="1" hangingPunct="1"/>
            <a:r>
              <a:rPr lang="zh-CN" altLang="en-US" sz="2000" smtClean="0"/>
              <a:t>数据海（</a:t>
            </a:r>
            <a:r>
              <a:rPr lang="en-US" altLang="zh-CN" sz="2000" smtClean="0"/>
              <a:t>data ocean</a:t>
            </a:r>
            <a:r>
              <a:rPr lang="zh-CN" altLang="en-US" sz="2000" smtClean="0"/>
              <a:t>）</a:t>
            </a:r>
            <a:endParaRPr lang="en-US" altLang="zh-CN" sz="2000" smtClean="0"/>
          </a:p>
          <a:p>
            <a:pPr lvl="1" eaLnBrk="1" hangingPunct="1"/>
            <a:r>
              <a:rPr lang="zh-CN" altLang="en-US" sz="2000" smtClean="0"/>
              <a:t>集成的架构。</a:t>
            </a:r>
          </a:p>
          <a:p>
            <a:pPr eaLnBrk="1" hangingPunct="1"/>
            <a:r>
              <a:rPr lang="zh-CN" altLang="en-US" sz="2400" smtClean="0"/>
              <a:t>可见，</a:t>
            </a:r>
            <a:r>
              <a:rPr lang="zh-CN" altLang="en-US" sz="2400" b="1" smtClean="0"/>
              <a:t>物联网由五大技术系统支撑</a:t>
            </a:r>
            <a:endParaRPr lang="zh-CN" altLang="en-US" sz="2400" smtClean="0"/>
          </a:p>
        </p:txBody>
      </p:sp>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844675"/>
            <a:ext cx="3708400"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260214" y="1234734"/>
            <a:ext cx="1627369" cy="523220"/>
          </a:xfrm>
          <a:prstGeom prst="rect">
            <a:avLst/>
          </a:prstGeom>
          <a:noFill/>
        </p:spPr>
        <p:txBody>
          <a:bodyPr wrap="none">
            <a:spAutoFit/>
          </a:bodyPr>
          <a:lstStyle/>
          <a:p>
            <a:pPr algn="ctr">
              <a:defRPr/>
            </a:pPr>
            <a:r>
              <a:rPr lang="zh-CN" alt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系统视角</a:t>
            </a:r>
          </a:p>
        </p:txBody>
      </p:sp>
    </p:spTree>
    <p:extLst>
      <p:ext uri="{BB962C8B-B14F-4D97-AF65-F5344CB8AC3E}">
        <p14:creationId xmlns:p14="http://schemas.microsoft.com/office/powerpoint/2010/main" val="2750200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en-US" altLang="zh-CN" dirty="0" smtClean="0"/>
              <a:t>2.1</a:t>
            </a:r>
            <a:r>
              <a:rPr lang="zh-CN" altLang="en-US" dirty="0" smtClean="0"/>
              <a:t> 物联网的基本模型</a:t>
            </a:r>
          </a:p>
        </p:txBody>
      </p:sp>
      <p:sp>
        <p:nvSpPr>
          <p:cNvPr id="32771" name="内容占位符 2"/>
          <p:cNvSpPr>
            <a:spLocks noGrp="1"/>
          </p:cNvSpPr>
          <p:nvPr>
            <p:ph idx="1"/>
          </p:nvPr>
        </p:nvSpPr>
        <p:spPr/>
        <p:txBody>
          <a:bodyPr/>
          <a:lstStyle/>
          <a:p>
            <a:r>
              <a:rPr lang="zh-CN" altLang="en-US" smtClean="0"/>
              <a:t>技术视角</a:t>
            </a:r>
          </a:p>
        </p:txBody>
      </p:sp>
      <p:pic>
        <p:nvPicPr>
          <p:cNvPr id="32772"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557338"/>
            <a:ext cx="5588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5</a:t>
            </a:fld>
            <a:endParaRPr lang="en-US"/>
          </a:p>
        </p:txBody>
      </p:sp>
    </p:spTree>
    <p:extLst>
      <p:ext uri="{BB962C8B-B14F-4D97-AF65-F5344CB8AC3E}">
        <p14:creationId xmlns:p14="http://schemas.microsoft.com/office/powerpoint/2010/main" val="108209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en-US" altLang="zh-CN" dirty="0" smtClean="0"/>
              <a:t>2.1</a:t>
            </a:r>
            <a:r>
              <a:rPr lang="zh-CN" altLang="en-US" dirty="0" smtClean="0"/>
              <a:t> 物联网的基本模型</a:t>
            </a:r>
          </a:p>
        </p:txBody>
      </p:sp>
      <p:pic>
        <p:nvPicPr>
          <p:cNvPr id="3379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5288" y="1773238"/>
            <a:ext cx="8167687" cy="4565650"/>
          </a:xfrm>
          <a:noFill/>
        </p:spPr>
      </p:pic>
      <p:sp>
        <p:nvSpPr>
          <p:cNvPr id="33796" name="矩形 3"/>
          <p:cNvSpPr>
            <a:spLocks noChangeArrowheads="1"/>
          </p:cNvSpPr>
          <p:nvPr/>
        </p:nvSpPr>
        <p:spPr bwMode="auto">
          <a:xfrm>
            <a:off x="6011863" y="4724400"/>
            <a:ext cx="26638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a:latin typeface="Times New Roman" pitchFamily="18" charset="0"/>
                <a:ea typeface="宋体" pitchFamily="2" charset="-122"/>
              </a:rPr>
              <a:t>物联网六域模型（国标</a:t>
            </a:r>
            <a:r>
              <a:rPr lang="en-US" altLang="zh-CN" sz="2400">
                <a:latin typeface="Times New Roman" pitchFamily="18" charset="0"/>
                <a:ea typeface="宋体" pitchFamily="2" charset="-122"/>
              </a:rPr>
              <a:t>GB/T 33474-2016</a:t>
            </a:r>
            <a:r>
              <a:rPr lang="zh-CN" altLang="en-US" sz="2400">
                <a:latin typeface="Times New Roman" pitchFamily="18" charset="0"/>
                <a:ea typeface="宋体" pitchFamily="2" charset="-122"/>
              </a:rPr>
              <a:t>）</a:t>
            </a:r>
          </a:p>
        </p:txBody>
      </p:sp>
      <p:sp>
        <p:nvSpPr>
          <p:cNvPr id="5" name="矩形 4"/>
          <p:cNvSpPr/>
          <p:nvPr/>
        </p:nvSpPr>
        <p:spPr>
          <a:xfrm>
            <a:off x="467544" y="1478698"/>
            <a:ext cx="1627369" cy="523220"/>
          </a:xfrm>
          <a:prstGeom prst="rect">
            <a:avLst/>
          </a:prstGeom>
          <a:noFill/>
        </p:spPr>
        <p:txBody>
          <a:bodyPr wrap="none">
            <a:spAutoFit/>
          </a:bodyPr>
          <a:lstStyle/>
          <a:p>
            <a:pPr algn="ctr">
              <a:defRPr/>
            </a:pPr>
            <a:r>
              <a:rPr lang="zh-CN" alt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应用视角</a:t>
            </a:r>
          </a:p>
        </p:txBody>
      </p:sp>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6</a:t>
            </a:fld>
            <a:endParaRPr lang="en-US"/>
          </a:p>
        </p:txBody>
      </p:sp>
    </p:spTree>
    <p:extLst>
      <p:ext uri="{BB962C8B-B14F-4D97-AF65-F5344CB8AC3E}">
        <p14:creationId xmlns:p14="http://schemas.microsoft.com/office/powerpoint/2010/main" val="299949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dirty="0" smtClean="0"/>
              <a:t>2.2 </a:t>
            </a:r>
            <a:r>
              <a:rPr lang="zh-CN" altLang="en-US" dirty="0" smtClean="0"/>
              <a:t>物联网的体系架构</a:t>
            </a:r>
          </a:p>
        </p:txBody>
      </p:sp>
      <p:graphicFrame>
        <p:nvGraphicFramePr>
          <p:cNvPr id="64516" name="Object 2"/>
          <p:cNvGraphicFramePr>
            <a:graphicFrameLocks noChangeAspect="1"/>
          </p:cNvGraphicFramePr>
          <p:nvPr/>
        </p:nvGraphicFramePr>
        <p:xfrm>
          <a:off x="239713" y="1714500"/>
          <a:ext cx="8689975" cy="4329113"/>
        </p:xfrm>
        <a:graphic>
          <a:graphicData uri="http://schemas.openxmlformats.org/presentationml/2006/ole">
            <mc:AlternateContent xmlns:mc="http://schemas.openxmlformats.org/markup-compatibility/2006">
              <mc:Choice xmlns:v="urn:schemas-microsoft-com:vml" Requires="v">
                <p:oleObj spid="_x0000_s35955" r:id="rId3" imgW="12279600" imgH="6113160" progId="Visio.Drawing.11">
                  <p:embed/>
                </p:oleObj>
              </mc:Choice>
              <mc:Fallback>
                <p:oleObj r:id="rId3" imgW="12279600" imgH="611316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3" y="1714500"/>
                        <a:ext cx="8689975" cy="43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737373"/>
                              </a:outerShdw>
                            </a:effectLst>
                          </a14:hiddenEffects>
                        </a:ext>
                      </a:extLst>
                    </p:spPr>
                  </p:pic>
                </p:oleObj>
              </mc:Fallback>
            </mc:AlternateContent>
          </a:graphicData>
        </a:graphic>
      </p:graphicFrame>
      <p:sp>
        <p:nvSpPr>
          <p:cNvPr id="2" name="灯片编号占位符 1"/>
          <p:cNvSpPr>
            <a:spLocks noGrp="1"/>
          </p:cNvSpPr>
          <p:nvPr>
            <p:ph type="sldNum" sz="quarter" idx="10"/>
          </p:nvPr>
        </p:nvSpPr>
        <p:spPr/>
        <p:txBody>
          <a:bodyPr/>
          <a:lstStyle/>
          <a:p>
            <a:pPr>
              <a:defRPr/>
            </a:pPr>
            <a:r>
              <a:rPr lang="zh-CN" altLang="en-US" smtClean="0"/>
              <a:t>桂小林 </a:t>
            </a:r>
            <a:fld id="{EBA1D180-AAAF-406D-8BCF-93A2493E515B}" type="slidenum">
              <a:rPr lang="en-US" smtClean="0"/>
              <a:pPr>
                <a:defRPr/>
              </a:pPr>
              <a:t>7</a:t>
            </a:fld>
            <a:endParaRPr lang="en-US"/>
          </a:p>
        </p:txBody>
      </p:sp>
    </p:spTree>
    <p:extLst>
      <p:ext uri="{BB962C8B-B14F-4D97-AF65-F5344CB8AC3E}">
        <p14:creationId xmlns:p14="http://schemas.microsoft.com/office/powerpoint/2010/main" val="243947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8</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457200" y="260351"/>
            <a:ext cx="8382000" cy="892175"/>
          </a:xfrm>
        </p:spPr>
        <p:txBody>
          <a:bodyPr/>
          <a:lstStyle/>
          <a:p>
            <a:r>
              <a:rPr lang="en-US" altLang="zh-CN" dirty="0" smtClean="0"/>
              <a:t>2.3 </a:t>
            </a:r>
            <a:r>
              <a:rPr lang="zh-CN" altLang="en-US" dirty="0" smtClean="0"/>
              <a:t>物联网的核心技术</a:t>
            </a:r>
            <a:endParaRPr lang="zh-CN" altLang="zh-CN" dirty="0" smtClean="0"/>
          </a:p>
        </p:txBody>
      </p:sp>
      <p:pic>
        <p:nvPicPr>
          <p:cNvPr id="11" name="Picture 3"/>
          <p:cNvPicPr>
            <a:picLocks noChangeAspect="1" noChangeArrowheads="1"/>
          </p:cNvPicPr>
          <p:nvPr/>
        </p:nvPicPr>
        <p:blipFill>
          <a:blip r:embed="rId2"/>
          <a:srcRect/>
          <a:stretch>
            <a:fillRect/>
          </a:stretch>
        </p:blipFill>
        <p:spPr bwMode="auto">
          <a:xfrm>
            <a:off x="6084168" y="4005064"/>
            <a:ext cx="2212280" cy="2473325"/>
          </a:xfrm>
          <a:prstGeom prst="rect">
            <a:avLst/>
          </a:prstGeom>
          <a:noFill/>
          <a:ln w="9525" cmpd="sng">
            <a:noFill/>
            <a:miter lim="800000"/>
            <a:headEnd/>
            <a:tailEnd/>
          </a:ln>
          <a:effectLst>
            <a:prstShdw prst="shdw17" dist="17961" dir="2700000">
              <a:schemeClr val="accent1">
                <a:gamma/>
                <a:shade val="60000"/>
                <a:invGamma/>
              </a:schemeClr>
            </a:prstShdw>
          </a:effec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853566"/>
            <a:ext cx="1881014" cy="256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9" y="3929559"/>
            <a:ext cx="1931115" cy="26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3"/>
          <p:cNvSpPr txBox="1">
            <a:spLocks noChangeArrowheads="1"/>
          </p:cNvSpPr>
          <p:nvPr/>
        </p:nvSpPr>
        <p:spPr bwMode="auto">
          <a:xfrm>
            <a:off x="323528" y="122075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Blip>
                <a:blip r:embed="rId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nSpc>
                <a:spcPct val="100000"/>
              </a:lnSpc>
            </a:pPr>
            <a:r>
              <a:rPr lang="zh-CN" altLang="en-US" sz="2400" kern="0" dirty="0" smtClean="0"/>
              <a:t>一维条形码</a:t>
            </a:r>
            <a:endParaRPr lang="en-US" altLang="zh-CN" sz="2400" kern="0" dirty="0" smtClean="0"/>
          </a:p>
          <a:p>
            <a:pPr>
              <a:lnSpc>
                <a:spcPct val="100000"/>
              </a:lnSpc>
            </a:pPr>
            <a:r>
              <a:rPr lang="zh-CN" altLang="en-US" sz="2400" kern="0" dirty="0"/>
              <a:t>二</a:t>
            </a:r>
            <a:r>
              <a:rPr lang="zh-CN" altLang="en-US" sz="2400" kern="0" dirty="0" smtClean="0"/>
              <a:t>维条形码</a:t>
            </a:r>
            <a:endParaRPr lang="en-US" altLang="zh-CN" sz="2400" kern="0" dirty="0" smtClean="0"/>
          </a:p>
          <a:p>
            <a:pPr>
              <a:lnSpc>
                <a:spcPct val="100000"/>
              </a:lnSpc>
            </a:pPr>
            <a:r>
              <a:rPr lang="zh-CN" altLang="en-US" sz="2400" kern="0" dirty="0" smtClean="0"/>
              <a:t>电子标签技术（</a:t>
            </a:r>
            <a:r>
              <a:rPr lang="en-US" altLang="zh-CN" sz="2400" kern="0" dirty="0" smtClean="0"/>
              <a:t>RFID</a:t>
            </a:r>
            <a:r>
              <a:rPr lang="zh-CN" altLang="en-US" sz="2400" kern="0" dirty="0" smtClean="0"/>
              <a:t>）</a:t>
            </a:r>
            <a:endParaRPr lang="en-US" altLang="zh-CN" sz="2400" kern="0" dirty="0" smtClean="0"/>
          </a:p>
          <a:p>
            <a:pPr>
              <a:lnSpc>
                <a:spcPct val="100000"/>
              </a:lnSpc>
            </a:pPr>
            <a:r>
              <a:rPr lang="zh-CN" altLang="en-US" sz="2400" kern="0" dirty="0" smtClean="0"/>
              <a:t>传感器</a:t>
            </a:r>
            <a:endParaRPr lang="en-US" altLang="zh-CN" sz="2400" kern="0" dirty="0" smtClean="0"/>
          </a:p>
          <a:p>
            <a:pPr>
              <a:lnSpc>
                <a:spcPct val="100000"/>
              </a:lnSpc>
            </a:pPr>
            <a:r>
              <a:rPr lang="zh-CN" altLang="en-US" sz="2400" kern="0" dirty="0" smtClean="0"/>
              <a:t>空间定位</a:t>
            </a:r>
            <a:endParaRPr lang="en-US" altLang="zh-CN" sz="2400" kern="0" dirty="0" smtClean="0"/>
          </a:p>
        </p:txBody>
      </p:sp>
      <p:sp>
        <p:nvSpPr>
          <p:cNvPr id="2" name="AutoShape 2"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155575" y="-192617"/>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4" descr="data:image/jpeg;base64,iVBORw0KGgoAAAANSUhEUgAABBoAAANICAMAAABe43wfAAADAFBMVEXr6+vw8PD09PTi4uLq6ury8vLx8fEAAAD////u7u7v7+/z8/Pf39/29vbh4eHs7Ozg4ODt7e3e3t75+fn4+Pj+/v79/f3d3d36+vr8/Pz7+/vj4+P39/f19fXm5ubk5OQICAjo6OgTExNAQEDp6ekfHx9eXl7n5+fl5eV+fn6NjY0kJCTHx8cZGRkiIiK5ubkJCQlqamrc3Nw3NzclJSUODg4dHR02Njbb29soKCgNDQ0DAwMXFxcYGBgMDAw1NTVBQUEEBAQQEBAaGhoBAQEPDw8rKysgICAHBwcbGxsnJychISEGBgYwMDA+Pj4LCwsvLy8CAgIcHBwKCgoFBQVEREQzMzMxMTHMzMwWFhY9PT3IyMgUFBRra2sSEhImJiYeHh4qKiojIyM8PDwyMjK4uLgVFRUREREuLi4pKSktLS00NDQsLCzPz8/a2to/Pz/X19eVlZXNzc2mpqa3t7fU1NS+vr5kZGSCgoKhoaHT09OsrKzGxsZRUVE7OzulpaXY2NhwcHB2dnaLi4vBwcHFxcVQUFBFRUVDQ0PV1dXAwMCDg4PJycl0dHRsbGxWVlaMjIyjo6NOTk62trY4ODjZ2dlfX1/Ly8s6Ojo5OTl9fX1CQkJNTU1TU1PS0tLKysqtra3CwsKYmJh1dXVubm6wsLBnZ2dtbW2xsbG7u7uJiYl7e3tHR0e9vb2/v7/ExMRbW1u6urplZWWurq5MTEyRkZGenp6zs7NhYWGpqamIiIjOzs6Ghoa1tbViYmKZmZlcXFx6enqqqqpXV1ePj49xcXHR0dGTk5NISEhPT0+ioqJGRkbQ0NCvr6+ampqfn5+rq6u8vLxaWlrW1tZLS0uHh4eBgYGEhIRdXV2QkJDDw8OWlpZYWFiXl5dpaWmoqKhJSUmAgIBmZmaSkpKnp6ednZ2FhYV4eHhUVFRoaGhZWVl/f3+bm5tzc3OgoKBgYGC0tLR8fHycnJx5eXmysrKkpKRVVVWOjo53d3eKiopKSkpSUlKUlJRvb29jY2NycnK+M1O7AAAgAElEQVR42uydbahlVRnHz9r7rpe99vs9597zMufc08jIvVLEeKHozSzQJpqmml4kYQokTQkNg1HREpIULD/4AoElpZFZSUSCQhIlVgpqCH4oS/FjBQUjRB8KKdr7nDN37sy9mi8zc9c6+/d8/Hk/bP7rOT/X3vvZa1rR0WqZjWrBYLBms6iFGmAwGGqAwWCoAQaDoQYYDIYaYDAYaoDBYKgBBoOhBhgM5qoaNmrh2H9egMFgzWatFiHAYLCtjK0TDAbbjhEHDAZDDTAYDDXAYDDUAIPBUAMMBkMNMBgMNcBgMMfUwJgHDAbbUAOD0jAYbAtr8XkVDAbbyvjyEgaDoQYYDIYaYDAYaoDBYKgBBoOhBhgMhhpgMJgjamDkCQaDbTPyRAgwGIyzIWEwGF9ewmAw1ACDwVADDAZDDTAYDDXAYDDUAIPBUAMMBvNSDYx5wGCwDTUwKA2DwbYwzoaEwWDbML68hMFgqAEGg6EGGAyGGmAwGGqAwWCoAQaDoQYYDOaIGhh5gsFg24w8EQIMBuNsSBgMxpeXMBgMNcBgMNQAg8FQAwwGQw0wGAw1wGAw1ACDwbxUA2MeMBhsQw0MSsNgsC2MsyFhMNg2jC8vYTAYaoDBYKgBBoOhBhgMhhpgMBhqgMFgqAEGgzmiBkaeYDDYNiNPhACDwTgbEgaD8eUlDAZDDTAYDDXAYDDUAIPBUAMMBkMNMBgMNcBgMC/VwJgHbA5ZbhW5cDYkDLaVrR3+9TNfHfZsTi6cDQmDHWW/36fr+sDzxsicXPjyEgarqneD3qiDj4za5IIaYE1n1Q6h89vz9eY68ANyQQ2wZjMre+bJt+oT66WCrFADrMFMtYcPX663q0dHZIUaYA1lomNu/Ih+mTp0LVmhBlgTmRiaq+7Sr1Af+kb1dzlZoQZYk1iZmu/eof9Pfe6LJrBkxdmQsAax/voP9auoz3SXZE5+nA0JawTLVW/132foV1UXfon8XpmxdYLNC5MD+6cL9auu/YfJ7xUZccDmgqmBuWe/fk311Dr5oQbYXLPqVsL88p36NdevJO8qUANsjllqHviWfl31bbMsyQ81wOaU/eIO/XrrzH+0B4pMUQNsDtnus8/Tb6DO/WmnI8gUNcDmjMV/2KvfYN161VJgyRQ1wOaJPf1e/cbr4L/6HPTy8mpgzAPmHbv9fH1y6t2PdDpkytmQsLlgwZE365NXB54ZBDk5czYkzHt2xcf0ya3frBhJznx5CfObXfeEPun1tiPDoSVn1ADzl43v06ekrr9yIMgZNcB8ZY/pU1XnX13dVJAzaoD5xqwyvWf1qaz7TcBrTNQA84tZuVS+cKE+tfXzUUz2qAHmEbNy0L59nz7l9Z0R2aMGmD9MtEf/PFefjrqG7DkbEuYLK0dLN/1En6Y6i+w5GxLmA8urPu1cr09fPWRKzob0dvszZKvdlPzsaKl1nz6tdVW78f3n7eWnIuXn3Yj8bGB2Pbb39JpBXzyIm95/vl5+qqRKTclPft7zs3Ff3PJZfdrrtr5teP95evnVykip2krwk5/v/NQg+vM+vQP1LhE3vP/8vPzJykgZj2PBT36O84t65keX6Z2pF5Zss/vPw8svJyujlJLB4spsbfjJz2V+5rkDeqfqnFg2u//8u3xR7eOqlRmaQAVJMVsbfvLzmN/XP6V3sB5oN7v/vLt8Ue3iZP0IyJggSMLZ2vCTn7/81v6od7T+s2wb3X++jWWUaryeBvH0HL9ON0kWx6pkLGj+8ovu/eTOmkFflNsm959/g9LtOF2slsPm7yijqBMEQdzmxz9n+Yne+Nm9eqfro3mT+8+/syHT6cMfuZBkYxlV93uzzR23DPOTX2/5kXO0A3V3k/vPuy8v62fD1c2elWtFmK0os7E2aGB+8rv2PdqJerjJ/eebGiZvjdpKlEKOs7CoN0KztWEucl7yu/py7UgdaXL/eaaGdGMZSmWTMOyao2vDXOSc5Pf4XdqZerrJ/eeXGtJjmzdh5UIWJp2ja8Nc5Fzkd+Wt2qG6tsn955Eayo2VMTZSkVKyCJN4MFsb5iJ9zy83pnxMO1WXNLn//FHDbAatWpmBaim7WBRFGCbBaLY2zEX6nZ+Nl80tH3TLDPp3Te4/b9RwbAZtKIL1OK/WJayXRikhhoPlEXORPudnpVF/OeiYGPQnWk3uP1/OhpzNoNXDJZ047Y5b3cW6umlQVyyZi/Q4v9wOhi98XjtXdza6/7w5G3I2g1a2SpF103ipZsvLg2pB6ura6VxaByF4md+Pv6AdrBv6eZP7z6cZvtV6w1Yq0Q2kmP1dNwyz3UmRiOlcmuhxG+FXfvUs8vfep52sw+1m958XlzoUsloaqcrIWqsW4umD4qr2ZGFmA7Eg8uk7JIsGvMrPBiZ5yU0x6ENWNrv//Pm/XjKWwiolAtmr/Dx5MmxEEmYrsVW2+rs+avAsP5ua1f9qV+tRY5vdf55caqqCJNsl5WpSFNWGrlqb/nJ1w6dWszCR0yWsrK06aMCb/Oodw9na3VoYNbz/fLnUNK4EvSuudnBhUi+NVEKINC+LsIjqd0Yb+zk04EV+Njbqr3sdNsOLy6Lh/efNpbYXwzBb21MUxWKspqd2ynhBFWG2W5ZK1KNq010eGnA/vzzu24cOOSwG/eEsbXr/+XOp46Jam0LYfKHfGU7O+lbxwqhy+Tiwtohnz4fRgA/5tcWRi7TTdVb9pKHZ/ef6TNYxplbqtRlLFU3H1lW/k67F05s9sTsVIkUDvuR3yQVui0F/PIgb339uj2BEUefYparxYpIsZvWLIrMcB/XcSSRWFpNulOelWR4y3uRJfsXN2vW6sZ03vf9cH5TurGci2mDtOAji1OStXHSTZKz2VEi1J3d4C5EoEYLz+ZWxuftB58Wgn6f/XD8bMpi8MlLHn7KTClVON3KVv5d4muBNfrkdmfBn7otBP0H/uf7lZf2xazhbm01n82VSiKgIizxCAz7lJ/vZ98/zwAwXl/Sf42qoj8hIwtnabJ5m3yWFLMJsj0ADPuW39rVzPBCDPtRN6T+31TA5WGutmK3NCXNpo2rNEokGPMrvy2/3QQz6/XcPSvrPaTVMPmUzcmW2NtvMpRXsGvzJ77n92g8zPG4E/ee0GiYrs2zKeLY20QlzabuLYpFnDb7kd9OdfohBX/oVY+k/p9UwWxnTErO1ESfOpbWsYNfgfn71FMA3n/JEDPrMTw8E/eewGnITiPpw/wmbrU22dS5NoAHn87OByV70RQz6sl21Geg/p8+GTOvpkv50TGYyhtZ9mbk0xpsczi9Xy+tnvckbMzy4mpb0n9tnQ0aRyOrl2DO7m2vHQdrddi4NIbid322XeiMGfT/95/7ZkKEUclcWhsWe418ZnTCXNoostxEu5/fkXn/EcMZh+s/9Ly/TyVBJvTbd/nGvjI6fS1MdgQYczu+eff6IQd8c9ug/59VQT67PvJ3Evc2vjI6bSxP8+9jO5ldtxK8+4JEY9N+DYU7/uaqGyPQ2JtcTq0pVrU0SiN7mV0ab59KGaMDR/ERneMVTPonhgreYmP5zVg3KdmxvNrnetfXOrfL2YnD08JzZK6PNc2mowcn8bGqu+5tPYjj4qB0I+s9ZNYh8ffJPf0wm18vJ8x6rZHbsYK1t5tJQg3v52cCsXuOTGPSBK0xg6T+Hdw0yC6TqjOpT9zqifr5j5YKdHsc5WZuWjXdnJ8yloQbH8rPx/9g7t9gorjOO75ndOXPmzOzcdmf24t2115fiNsWlxAQcDBg7jrHBQIGYcgsXt9xLKJWiQNQUlKJWqKVqoFXShkppH5pWCURKhNI0rVKpIU+gtpFC6UPKQyukPLTNQ3qVqs45s2uvMUlDsDznSJ+F1nh2drTznf/+9ly+8/+I/iOpwND7Hskg0J/YA4oEs+KMnHotFbtUTZim21AwLGqaKXlpgAax4oeI8tP1UpHhKili0J/o3pC0ENUdVqL0ElTNmeahybw0m+eghT+LAkhvEjR+9ItzZeLC8hM66O99U55ESpR2WeHhnJ30vLSRJoEatlPWncxLYxloimGovm4DEISLn62XjK8sk6rH8M4Rv+yC/mTwhkRhh82qKnxeGLMyIFghOl9DSiadVIYdKJF0htgwjBAufigbnFwtFRge+kOQRaA/OXZeuphb5yA+L6zylmHnRW0TNle9QDFgQLT40RK59G+pwDD2PMlj0J80m7KNipV0bIxQqd4y7Dw3yktTJkqXAwbEip9dJoekSmTQ1p6qgQH0JzAa3IZj2HZYUXIdFXjhMGbwr9PwB/G8NLUMGBAyfqT901KB4Z5n2d5K0J/gaMCNCSRUdSzHU9Vq1KFDhWKQQmzUpxjNbPyXBzQIGL/0jXkygaHjL7VBEKWgP4HRgN35BtJr29sSrpJrt201kWPTQFHBUc9hP55tsPGf7gMahIvflQ6ZwPDgK9F3v+H7hYCUFNCfoGhAqmkqKDNxDIdtoiYcU8FKETFwszoA4Y/Dy5SjAHoNosXv4e1SjSVO4Np9XHr8nSe+fGNLkGgqY9CfeGigRiUcw5WIP0ljF6fMpKkokVmGqniOxbJTq6pOjADmGgSL35YDUoHhd/XCET+pve+eJf+iBdCfeN6QNprjmV6ZFHEweZ5r52o+fCzlpNCeqnTmvFwnaof0JpHiZ4dyutQnFRjOHavdw5ax2pGDezRtLyYF0N+tUp5ifTN+GP3y/FDec2jjeTjLmEXbPdNcVDsUtl0KciCFit+x56QCw/c9dh9umVyYyMzq5lVzdhyeA/oTzRvSR2wWOGXxBaOG8wok6i2H4zzPh+VJIeOXPC0XGC5Ek4/BF741cWxoLZ+XXPGA3Qn6E2znpYJZFonrJJOmodNp56lVK2lmAAMCxk95a1AqR4bLtfvwXl81cXDrQvY4b/V27YfIAf0JhQZmvKmE3bdmK+lgFU1zz2GFyhsqjgIahInflX6ZwLDgS/Xb+MSCyaP9fTwbY+G9m7Wu+RXQn0hoyLKN8GF/jYY9YocmPEpvnn9Xw6YxfMCAQPFj1qov3iMVGF6tJzG+19pwuGUjx8TaDm3nHu1djEB/4qAhzwfKLBVVdyyr4lime9N5rmKGTVMEDIgTP5wln79LJjAsfguRyJXpzMCUJ3qWsMeRbk1b0q2teNMF/YmCBkpQLUmd2NirVph9Tu7m84w5FqBBoPjhTHB+o0xguG+bXVAo6+mcGpv6TPcIexwIyaCtGdW0X5aaQH9ioAG7LA0VFdl6ckLFLlN2OK4Lpp6nVsOmyQAaxIgfKhWfeUImMGz46zFSpjoqkyMv3fTU0P3810BP38gKbXx0k7YlAfoTAg04sujMIKTkiasmeCXipKmgYHrTlAANIsSPlsl3vrtYJjI8fbKYRcz5/tB/p+2wups9Du4JHzZtXrOrV9OuG82gPwG8IXVq5dJhzJmhlpqnzIPPqzDbLUWdch62vJwSQHqTAPHDRfv0fTKB4eyhfFq3bVxoOjHtfQ/wZUst6jmsX8tnHb5qm6A/Abwhs0Y6Z+Ekt+KjLKWPddvSZebB5zbmpWX9oCnhAhBijp+tE/KGVBuv914mNduVay3Tnmzt472fs9FfB3r5r20kD/ojsXtDprGqzMdY1SuOk0qpdWOttMcGzBRP9etDMIyIN35U9Qt/liqRYeWjQQHzCpYXb+F839rGaTE2MN69XNO28oWLltXaBVIC/cW985JvaXOxqyODVqrepLEW2+MWtg1CmJRLgAEx4qcWsxd7ZQLDkqOZvMrWcMijt3KSWNPHybBzZTiweGzfBt4Zamlr1bpAf7GjIcOW3QjG1HV11WZ749N1QjN7Tlaj2FQxKgAGBIgfyqcvPyUTGOZerRKV6iiTPTV+q+fnHXyQjzj2dwxq2uLu4ajPwNKf3iAY9BcrGliqDk6rFRsZiM2tm0aa1JpBV5ssq0lFOGWARawA8bNRKfjG12QCw/LvmQGrX1kKfvD1W5/Rw3tAq7T+4f3jvSO8oE7L5l0Hwv7FOjUN+osTDUEoaFTIKp5jNits1c3LEJ8q0XlYbWpSw54ys+ZDgIG442eQ4/+Ran/l22ViUJ2W/eMfe7+06c+xx+FoTvXJ3ogMI5p2d8iGG74K+ot1QJGneYIUM2npdqhsp5ntLea+3oTqrDIIKwcftg0FDMQdP2ubVGB4Icl6OtQg1R9/gGlsX6/WOxr9l69atozzxMiFO7T1nWXQX7zTkD5JU8NLWuw7z6ngsB9c8/xv9xLhMDFK6EFFwEDM8fuVVGB4OqpSi0n2nx+YmbWiZ+PeaN1id9RniJIctM2Dc39fdkF/8XtDtnPPPadiuCRA0fpbkLOchMqKBXmTU2uAhnjiFzy+VCYw9L1Zu4/qtT3/79ylg6Pj+2ple1vaBldGqU/zxlu1MwnQX/zekDTFyg53Ypd57jEXPiOj5EwzV8XU8nLlDKQ3xRq/P3XLBIaNZ+q38WLPh3tF//Z1PBWyrVXTuiM2rNK0s67VDvqL2RvS9bmco2OUlyhuqvIS5nnmd5jEkAMZV/zsdPbZgzKBYfiPJItsWy/nn//Q+0KHIs+JfUN8Gya/3eXDmvZbAvqLd3sVswThiTtsP0t4TOUTaijqGYf/MhhyIGOLn3/+SamsWi4ynOm05H/2pdsZgUQJ1Ad576ibdyHGerWuIK2C/uJFQ4JMaJsdY5VAnBRfsw+PpYkLGIgrfk3XZQLDilf4m3bLZP7fb+uFtXRp7X7Ghs9w1/yOuzZpF4kB+osdDTVtE1Z5UG23klaVkIBizIoxAQZiil/qBak8nN6t7YsMqi/f7munsGEt2yPS29Xd1V/Jgv7iR0OkbdVlK8msRHEn3+yWDQADccWv/XWpHBm+WS9lq3x8w+2/upENXWxEsWBU27XrEeKD1uJHA9e2kqPYxa7DOsTwkY8zfsVrC2QCw7mT9bu4MvSRLtDAhnWsWM26Lk3b8JQLuhIBDXx7sWnqlFn+AxpijB8l5OiwTGBYfaFQSz34W89HvUadDTsH97OyGh072B8vg66EQEOo7VDaKWxUQmm78JGPKX4oXzyzTyYwjH2K5CNHhiOP3cFlamzYvWshG5Dsj0wpTNCVEGggaSOXUHXVTCZNDB/5WOKH8+RUj0xg6PoNKWJdD1G46IE7uxJnw9wejfOlrbasCbq6GQ0xpVZkKsjWE55pNlNIZZr9+Nl6KXhGqkSGdUczWWrbruI3n7vji7W2rertWbWbrVKsX1Y7dgp0xdGQiPnNuHyWOaMohg8NEkv8jr8mExgGfj2RtTkj279a+0bmacvWhP/bvqRu6VDWQVcxeUNOP4b4/njoxs1y/MIuuXF6g0RgWHOjOR/dQ+HVrTN21aXcxGHzxN/fzoOuYtx5OeVYBqsYEk1mO37UyOevrpApw+ntJlKOJlsvzp3B6x5kxTBbJ/eNbIIJcWHQEH3pwUd+VuOH/dI/pPKDfe0wSVNekPfhlTN53X5esGasYRP6VdCVIGjIhl96WfjIz2r81IAclcpB/rnDpIRCoJXIJ0dneEs3y/QabNy0ea8NuhICDT7FkRMffORnK364WPrZkExguP5zDgaU9c8/NNPzF3ymYWwKJx8BXQmBhmwpS0vwkZ+9+LnZ4i/+x96ZB0lRX3F8e5bpfttTTTPbM2P3MAMsYoJyCkK4CbAhIFchyCWFHAmLYK2wnLIsghQgK1e4ghzrCgHCISBlhCCXSBRFiiIkWsGAJSuVlIIVIMZozMGcG2MqhRqmf+8339+f3z/Y97a+70Nv93vv9xgnMHx/dxwMuhGsWPZ//8dH1W/VVWv15U0P98NXgrxrgJZRzZ54ilWHUyXFNzJ4QrW33Ybr9Zq37TNuYZ+iL2n9c4EGoCH7tK8/wOxqI8OZRBeDN9RgRubu3TwPNLje8gQtw1rwbk6D182rUk86dLQogz/3LFqeclA02aOZqhP4A6cnBu2vEVLNHFO3nMOtM/qDt0fRKI1H7WzRbj6S+3/3A0Zc6L3Ejt1Sl6fY1unxGf7RbTzwEMonWzTLeHwUpyeGrS0otqNRiQRn3Znpn73KUOEhlE+2aM0GcwLDg8XxJx3dcM65sK7y9bAOD6F8skM7V8YJDGsXJ6JWg7XmuvDjf2T64CGUT1Zo5hpOYBi/PZVHeGc9NwJYHdDhIZRPNmye5tXIUJpO43pvVyKYj3sogAbpNfPmQ/nbhYzA0Ppdw04mcbypKxH0nAkPAQ2ya7rXoUndGIFhxDu1Q77E2OO0li7Na/jhof9EA9qCJNNMPeC50pQRGNr/rK7t9cfzOPeiSzHshIdSaECjtMTanu9xesmwLxV2eKZb1+sVPhH0mvCQSLshod0Gbc4wTmBYUDOdxxG3YugwlVR4CJOXcr98pNVPcQLD+japJOxD7rVZRWwFHgIaJNZ0H+VO5wSGvs1CgcSq1tCmoa5FMTdqoAcSaJBY0z3B3J39GIFh3AfesJrI47iLUx5V5EOjE9Agr6b7nAYzON143fNMxPHGapLoIRffmg48G9skBQ8BDbJqqmNdb8IIDEUHvRQDgx4JtljhYhz95sBDQIPEGxnUMJ1uzQgM2kGKP8XrBuUucDOO4X54CGiQWIs4W+7n1OF0jeIP8XqU8ve5GknnMDz0VTSg5Ukebfd6RmDov60gnoephhre6ORqKCsMeOi/tDzhlyCDZvo91qKNnMaoVjS2o34znsflu1wOxR814SHshpRS0z2h4ns5vWMYM4usWHeRGqDDbk95bAxEdHgIk5cyarqPous43XjdZ1owDgbForOzXW/QtqNodAIapNSUoH0PJzCMnkIUK0YlQM+OcT2ajeSDh4AGSdHwbgdGYOhVmshDN6hihfvh7EOjE9Agq7ayOyMwjP3CiQftj32vHOh+PAfgIaBBUu0tTjdet/rIkwzbrrNOhMtyNsBDQIOc2sQPOTUy7FPTeVTVFyGivvAQ0CClZl/i9L1y46J0FlPaivHaAx66RTSgzYOPZioUWsIJDKemkifptfOCXK83Er763y1PaJRmqVmv1GMEhpMzE3n4o6HnnxEkpqEVFnogsRtSOu0Kp/nKCdOSUXto5h+Fme1a6WDZGyYvZdMON2IEhkaV6TwmXhRnymNyCHdhAw2SaXs4zVcOrcpLZeHsaC5OXCdSZICvgAYZND9RwS5Obx9n6KQkk3izvkBx7SUFvgIapNH0SLDgDUZc6PGkQx49kUdlkUiRPYL2aKBBHk2P0kROjQyF2/KDHj1xJ8YLfYQKrV4d+ApokGcjA9V4sh0jMvylwjbig9dRmrpQsNh+CV8BDbJsZPCGzRNdGYHh80UUiIFBN+ySI6IFdwO+uiU0oOVJfM20jJ9w2gc7bP7NmM2cHFMN1r3YRbTo1sNXt9byhF+C4JqZZ9Di8YzA0HF/2NKTeXw2ULjwetQycBc2dkNKoCkW7e7DCAxN36SwmszjaH8BAzzv6PAVJi/Za0qEGnP6Xtlkkt+J9xLpRE8I2bN5KKjAV0ADd003Qm329ucDhn73NAzHvlfmqVag8WAhQ+ybXAUJrwENfDXT49T8Z3tGYJjriV9fefNRJ3Be0J7NAW0C8BrQwF0Le5cXMfpb4lLtZAdGlFa/KmqQnxEWywMN7LUvRjACQ1lBsgMjSnn/EDbKXYYPvgIamGuVDzACw8niZNQq1dkp8FBHTgReAxp4a+dXMQLDqlnpPLy/7ShwoJvID69hNyRnreIUIzA8fLx6UXSp0MunFsJrX6vlCY3SYmmq/fKrjMDQ63oiD9NveP40SOxYKwx4Dbsh+WoN5jICw8CqcCIPJUJDFgoe7DpS4DVMXrLV3mYEhsJDyaD9BhWvED3akeSF14AGrtqJVnzA0P6qk8ojeMd08eNd6cBrQANTrZLTBvkDr1X3Zi1hQLRdtgqvAQ3stNiStCmc5isXlIRSN9s6F4ZzeCsy34LXgAZ2mu6hn55kBIa1L1BAMRM5/JnHjpnpIQVeAxqYaYpBucsYgaHRFju9kWFISx4x98834DWggZemR6nNrxmBoWklJTYy+ImmzuYS9Y7EWBX8h92QXDRTpZpLC/mAYeQHhpUX2/ro9wQblrEJ+4EaKryG3ZDMtCpGG+SLDhYEUlnkzWW0Y+Y0vPYNGqXx6OSaplPopZF86qvVkw3J40+OUb3TnE/gWiN4DZOXjDTFtqYMZlRfa1pQVE/mcaWjxum8B/8BDWw0xaIhj3JqZJhK8cuo4h0Yo1mBQWsO/wENXDQlQHvuZFRcZRUUiS9ivhl4+cMas/Mp/Ac0sNBMxaC3NjIqrdkzKZoCw3PDuIFBa1IX/gMaWGg+J/cIo++VE7ZT4sp5JeK8vFHjd6458B/QwELLv5vR98pRk5N56J7QnIuFDMkwIt8H/wENHLTLHfiUVaejqT+CfEHPjVYax/N38sN/2A0pvnaYERi0Hek8wtaFThrPk++D/7AbUmjNzAvYx+/jU1K91xGpZvyqbtsobcIUDNpe+O+bNkpjvCozWl6Apj3DqKSW6omXj3mqTaWjNLZnPvyHyUuxNavkQUYFdSw33YERKO/LFwzaffAf0CC2Vncfo3p6cUjy5aNuhEqWaZzPPPgPaBBae5/RNNKjD6WiVsm8NJA1GTQv/Ac0CKwtZzS/PPp4dR7+pzXm5zH4D2gQVzvD6Mbr0Y+TlU7jFwO4k0HbDf8BDYJuZKD9jL5XdrqSF/Ym18HSJ73Yg0HrCk8CDSJqqmWVd+ZTR2M/ygn6UhsZysdpEpyl8OS3QANanm6PZvqj9vw3+FRRj3uLQ14zmUfJbzQpTjk8+S1anvBLuF2acYRTI0O1EZw2f5MDDFqTOio8id2QomnGNkY1tGF1dRqRrZos5ztYMY/JS9GuqXM4ffY7uZgiqelE+5Uu0pBB22LDk0CDOJruC9MFRt8rO5cHAkoqj9eHywMGbWwDHzwJNAijqY66idH2xD6TnbCqJ/P4eTdNpvP7xN8T8CTQIICmWOdvqbYAACAASURBVPbhQYw6nCYpIW8iEaLnZ2tyncowPAk0iKEpARoyhk/pdLlMYV/8P1YlEmxxSpPt5EfhSaBBBM1vsOoHGPA0JTcy6AYVfy4dGLTBERU+BRpE0KgWoxuvC3cayTz0KOWv0SQ8m8M6fIrdkAJovqXt+ZTNr5RkHqY3VHtzbxnJoE0xTPgUuyFdbopWnNz3+XyvLCx7ljz+VFP0haFSgkHrEYFPsRvSZU0NB8705FMzT5VYlpKc/6LT3TVJzwT4FJOXrmqmaoe2NGLUyLCYKJGEYgV/PEiT9iyBT4EGVzWDVjKqr+4r0x0YAZrVWZP4lMKnQIOrWslaPtXSujLdgRGhig2a1CcXPgUaXNTu+JBPrfT8ON2BEQ2dOyA3GLT+BJ8CDa5p311Sj02pFG2uXvoYLrjaTnIyaH2BBqDBNe0Qo/ramv9vV8lXddCkP9eC8CnQkHkttlr1Y0b3wx6rRUb6vuj93bQsOKUB+BS7ITOtmbpF793Fp0o2LCKfP5VHs7ZaVpzXVHgXuyEzrz33Qz41ciq13K1GnuGUt8wOMMTeQsKn2A2Zaa3xej4lMiZ9Sx15wosXaNlyHoFPMXmZaW3iMUYF8omvOo85R3pkDRm0MngXaMisZk3nUx71N/lCejqNeV20LDpX4V2gIWOarrJaFN1uXoB8eiqPlwZoWXWWw7tAQ4Y03Ufqp3w6nNrP8JDvX+yde5AU1RXG6WGn50wPTdv29NAzTu+yCFnepETeEQMYQEEQeRQEAkpEEERBFuUZ5BFgBcFCYIEyJigPERB5C4IkgCARKTCoJCElJhaSRCQppTQRTNjpnulew2NX7lKczPf9+bH7x2HO+e1033u/m46DpbENQlmms+hdoOGaeEowntzPJ5Ghx7L8WEBJ78CYdmso63QEvQs0XJtEhuAkPvsBeswpMG0n/ExSafbMUBZqNHoXaKj4RAbJiDfqwmcqvh5BpKfB0PvVbARDqE0BelcgGrDN4+JeJHaQ0R/eLkXpOrRgovaKUHaqTwC9e9VbnrBR+vKboiOkbOAzEr12UjSspevY0S1LyRAaWFNB7yIbsgI9xaZcRn94O2w1E3KmjrpNQlmr+xUZ/YyTlxXmKQEz/zSfjUKdNkYt91IWhWj34FAWa6gMNAANFeUpwVilL/kEsdcaaZHkLEvIVqDR7aGsVi9bQj8DDRXjKYnkKD43XreaZafrkJLm0p6hLNdMU0E/Aw0V41k7h/KZhGVq5iFIjT0yL5T1Ok7oZ6ChYrwRjIKiN+RnHoICdNMTAEMoNDWGfgYaKsLLYxTE/lzNTB0y6W+2AhdCoY6VA+hnoEG8d9MZRg/Vxb442JwdnYGFEi0kBf2MbEjRXnA1n/PLi8cHklqmjFEDAYWU7m0e0dDPyIYU6iWVqW35rFd+ka5DC6vRrQ+ACa56o59FbJTGVye/t4vPDQ0P/jZTh5Sk2YtBhPR/zJPoZ5y8FOwV8tnI0HJkpg5dpaLpIEJaK9DPQINgr/c9bNq/zUdhrw6z2kIAIa1N+ehnoEGs1/vfbNq/+rJc8i5giZzHemVab9dPoJ+BBnGeTlSZ0XrlwsdiqpJZlzh3G4jgqtl4wwqjn4EGUZ4SMIwX+QQbvPVYPCpl6ngH65WZ9ZpRdiKI8QYahHlB0t/ns5Gh8VIqAYNbx9KhIIKrGi9YsaCC8QYaRCUyBE36kk/iye0/J0tyCyEq+hmI4KrrDpuCCsYb2ZCCPE2ykmNrsOn/9tOIdC2VSqfbiSpYr8yAYTsZsoZtS8iGFOgNms+m/zvtsi0v77DgzyBCeiF3crWYhKFGNqQwT7Lp9bfZ9H+/HblmJHNkyKjTBEhwNfd1/3oNHgVw8vJqr6lTE7+by6b9O35S00xdRpWqwzzUFkRwNaPY9K3XYLyBhqu9pi5AVf7Kp/9X5pF7GVXJX8fdHUAEV4uOkCFhlIEGUd4FMATO8+n/Nyql7rVN5cFGs/L+ykuoxTpKJ2hjlIGGq/e0SCw8i9GjdKVMHZJhrW0MIqTBMIgIMURAg0AvoZ/rxKb/3xqeqUNSaQLyYNNq+JmJUQYaxHqH27Pp/16DvIcg26z6WhsgwVHrkxZGGWgQ6w3n84281lbfQ1A8dwmI4KrzJ0mM8rVAQzZtebrxFJ8/jOcivocga2p/IMHVQh3bkZANKdDTI3TLJjbt3/WPmTo0xTC39QMRXJ0KUlDHpmhkQwrzgnTjN2za/0fbvTrkhLoRGxnSml6t5PEKX/tx8lKcV7UOmx2E3b7KydQhRc3Cm0EEVzOWYmyBBsHeFj5B0a9Wybx8lNTYOJyvTKvesxhboEGw9xKfjQxrful7CIpVWQEiuLpzEsYWaBDs1W/Gpv8XLyXVq0OZgmvqXHWvi8xHoEGgV3IYaRyfjQxDVpEheceLN98BJDjqUSduyhhboEFcIkOARvDZWtx+t5WQvTrO9gESHH3/dC5FFIwt0CAskcGmEZPZBEW3O6TFg14dO5sBCa6eOBhXEQeLbEhhniZbuaerc2n/fntzLDfcsKSOg1ivTKvnPstO7XDCdiRkQ4ryRrLJg+38dIHp1WE9/xyI4OrHRzCsyIYU7G1swKb/V1Yl23v5GD0DIqRfy+40o/iKj5OX4jyFaGtTNv1/vKAk3C1dR/IrEMFVh0K68JCFEQUaRHmSEX9lEZv+/7rYVDNxsGRORVC0q4aHAnEZIwo0CPOkZKz4KJv+X7NKdVJPnTpG3QUkuK9lt+fGIwpGFGgQ5Sl2ouhdNv1/9ypKyuHMNXWPPwwkOOo4xo3Wx4gCDUI8JUK551tx6f+Bh73jxUqSin4IJLiao7nXV2JEgQYhnkyJk3x2+I3yPwRRc6xXpnUsHyMKNIj19Jc7snmU/r3/IYgW7AERXB2QMaLXDxr+T7Y8TarHpf27b7czdWgy5c2pDiQ4OtobW4+upy1P7AvRwqq6/n42/f9mTjSie3Xsug1IcDTscCCqaBhMZEOK8qSk9VRPNv0/98KjtB7OXFO3rSmQ4KjTcrLSbx/xdR4nLwW8YbCJ0Y3XR0d7dUgGbewFJDjq/wIhDhZoEOpRpWNs+r9LkVfHBTD0vR1IcNR5L8YRaBDsBZex6f/Gfb06lKQ5ewaQ4O5w+gDjCDQI9uLPsAmKbj+p1ENQ0a9bgQmOJudjHIEGwd7hdlzav+musOHVYeR9jottXZ0qxjgCDYK9Qjbv8GrMUiniO1783mAgwdHM+v4EbYwj0HC1nk60j8+Zg9UFFPESGejDhkCCoyHPlkrQxjgSsiGvytN01Sz4KZ9HaY2CvmzDP7QDEhwNWE7RsIZtRsiGFOjd8BqX9u92zHvFkKOr1j+GAQkuGLZiCK/7jdLcjlcpfIKij/f2ZRsGqC/OV7rq8wy+uuPkpWAvNqYrl/4/MSER9V3HtuB7QIKjwUtyEhg9oEGcV/LC6rP7uPT/A+vJkL067I86ggnOQ9bKGyigY/SABmGebNB6NgevO2xMlNxSl6ljJNYrXe1pTqqC0QMahHmyRVs7cGn/Fr+iuOyrYzeI4OpAZVIRBws0iPOkqLmKzUaG+86WPEp4D0HLhwIJjiZOiCURBws0iExkoIMTubR///1J73ixpFJf5MG6arzOS9DG6AENIhIZ4s3ZXPbW9n3bl8igWvs2AQmOhi5HIgM3NFzvW54S+XXYvNxfFvHq0IJm8w1AgqOmZ7GliN+Wp+t6U7QUj29hc9nbngUU8F/4PgbnK139KxiTtVKfbzj1H4UhRDbkd/OCMeMv3bm0/7sKqZKvjpdBBEdNVpuUuqXO/XyT+xoVjsglS8ZXd5y8/G6enDA+fohL/5940ouDVRSiLbXABGeH0z+lRETx1muempfaztr6QKOEjWVMoKH8niYZxuPzufT/4nW+OmTLPnIPmOBoYW0PmZJKRWu8f/qbFlUwjkBDeb1AbB2bG697feGrQ4paa+cDCY7mjfA+X8WODS99jOThvCT2RQIN5fVueYNL+/9gm68ORaXnfwEkOLq5vvf5KhHKWfbtPMxhiQDGEWgon/c0l/bvvtlXh2JT7TNAgqNb/QnaEVJ3XORnfkIyxhFoKLtn/J1L+z+4PRr36pApdwWQ4OguX4K2JpuBuhdfgh4bwxlMoKHM3qE+TNq/1ZK8uD8OttKstmBCSvce0n0J2tHYpAGX+MG24xAbi2zIMnrLB3IBw4ZHrKCueXWMagAmpNTyvXxD9n2+ay9zTdcMCduMkA1ZBs8ez+Wyt24Lq3l1aGE1Oak9mJBS6xeT3uerRxLrDlz2x/ebOoYQ2ZBX8io/yqX/Zzb3nwyNUt8uYIL7ZrHAt14ToJxvrvTla5yF+7Fx8vLyXk02B68XzSbfydAkjZ4BJDiaKPvWawIkTbnyr7QwIhhHoOEyXh6bU4qLCsnwvVencXOBBEcnhvv+WxTSP2hdlt+aQhLGEWi4lBf/DZcE+QHvRCxfHCxFz/cAE1J6dFXSj0zr07IeI6kWxTgCDRfxFJmszVxW/Rp+aieCvp3/0b0twYSUhrxklELm0rKfjJuZCGIcgYb/8eS49HELJu1/50mNgr7jxTS2HpiQUoc/JeN+ZA6fXp7f/jCBM5hAw7c82aBVA7j0//ZYPOB/m178EJiQUue64VLIjJbzNp6B+TbGEWjwe5JBr3CJW77jc/KOF5fc1T38bjAhpep1yYz4kGlNLv+KpylhHJENmfF0m6atYdL+bf6jeHVo+n/ZO/+gKK47gLt77O67t7fcLbt37K63giDFFGuJWlBAAUER1EAQS0REFFTwZ5OKv2rEMcHY2KRR05rExtYf0aTpNGOjJu3EtsamNTNpdGqTxv7Ij9oYx2mbxk7t5J9O98fd8Y5fctwBe+x7M4iz3O2+9/3x2ffj+76PBNtwPtgAGJ7xderX7QTS9YHk5eoQ8ZnZODdkwIi05/LvlcaJ/f95m6hnfQy1A/4cM8Esm69ILI/o98zANsDUYce0YKD0sHRXoCo5d8WL+X+4GPgJpB3OF3E+WLPcWGdIJqTfjRUDvdPHuDuPd14a+WC9CXvjZX/lhiOKgKaD9V7F26jM0vSoV0SRefDiwO9VgN0Ro0EDgwyONsRLIMMfteEDelb3cysxE4yyukMJJIU29Uvsjup2Z7A72h4NtCztS4sT86/YiLaDFsCBRswEEwybwpFJRJ3dCp9tZXM0OCXvD5rjpcewD20HIYBX8P5KszReRueNWK/wTPTR4sc6l4axi9oRDVLHU3Fi/g1vy0g7CL+8bg9mglGm/0nu1C9kZfh5LAZZpeNV7I42RsOk23Fi/jOPyUg7oCpvexUzwShpW0REv7REXpobmxvfLRLYHe2KBuIf8bLqd2Kqt7MdbhZk7qrEUDADGYiwJDa+U0/H6s6Vb/mxO9o0N+S78RLhdDPZSyJyUXzvzMNMMMqzO32I6aigLZZ5uTYHc8Hh0CM75YbkhXXxsup3EyLtcEOF/c8szASjXMhE9MvTIPNCbO8/DjumpQKlh2R7FVQemBEf5r9/W9jOUMXbvgwzwShFX0P0C0kwOubhrO/j7rztdl661cz4ODn66XVoO2hBegEfbGuWpx5G9AtZeexdsZ99mZeJXdRuaOCl4/Fg/lU/9SM4g35lwm7MBKNMuxyGTIW6f1BQfx67qN3QQE2NgwxvXzqq+iBSZ+D5CWaCUVKPOhFkEoJ3xSAdutGAXdRuaJB+ZXnzn3FU8VIQjds8iZlglOy9IkDOmOJAR+6gPet17KJ2Q8MvLW7+sx4SAZrbEIAnMBPMHsOLELAoMidcHMSnZWAXtRkaxCet/V78ZIyPRdPBgq3lGApGeTxRIVFk0oN8Fvhh7KIYDdZ5Lx5jFTXscLXnl2Im6KX4Zhvg0IwM9F2DfVzIfuyi1kHDUIQ8+S9a1/43OzRxuJE6f6sIQ8Eou9sElXcjujxaPejPzB+DQ48sE/I0JA++PhgThy0xiKI69H0vh+Y2lK98zy6efwf5LfuxwCHrEn7fb4dkkHVdwglkbZUbckLsbSitKK8o2pQwdQ8AMSzNOXHbNn2CvuU37Tkg0e5OXfq+vHZoqtUKqXjpfvvxzstYXKuLuWWnpzKp6VGx4clNQEBH0sD/hn1GC33KL6tdVsKQeXjokticEuLEfTiCw2iIwbVNg2DZTFRsWPsCJ6C5DYHv6gJ7kaE3+a36O5TCTqHkh7Iv9TsA48J9OJqiuZGdmWqIHvf+IFh2FGyY9joAEKJ1vpXD2I0MPcpv+uejQOAwKlOX4z7JH9KV5HFkPLiPRgaKogWawGjo5/kShLOXz8lLB8GyB8qG+l8oYcs0AGysZWxIhu7ym7eLDxxfGdCb9+pQb6Y/K7ut7z4GGSiKTWEJjIY7XoOU3wdkZFabCCOqZzAse0BsKN4S1g5C9H1nB2NPMnSV3926V4YyO0MAvjF9yGu3EPAWdx/eIANN0xSZNCbABoyGXrdd0xJwdny0v9UYr+c1rtl8dmcKAH6683MfxNiyswsHxIYF74S1A/rBwUcYO5Khu/xujw1DpiJvGo6zwCtTaGu7D6GNIzQy+AFJky5PgA0YDb1dU+RXbnRNhlTcvOWgPpEb/Ny7MbXs1HtWDoANC/6ghPV0VDD1BmNLMnST3+mdqH4JEWwqHJ4KtguWdh9CG0VQ+hQkACTpcgTYgHND9nbt0vKe1Vy9t00UgvMP52Np2XUlLdWRsqHhs7Ei0g6eVRKPMzYlAyq/mQyT+2tEv25eld8atr7Um8DKYUE8nTKJI1nTjsRklyspheZxbsger7lp8dE+ciEVnz4C/NCtfY4i/xo7y27KWMosK8iNhA0lD3Fd2iE+sciuZEDlxxTuednUUUi/mY8NXxWzgdPKTiOwXJKGA+ieyjudIkmSrIBzQ/Z4DfrV8/f2res95xRFn3RQ1QdjZtm59bpJL+o/GxZ8kQprBy2AfRMZ25IBlV/BWXTy0Q2A97VhzZR7mLNwV5szJx+pBFdiCuUEJB0YXOCdl93WJSRnPyLlap+XBcIJOfXZ2Fh2el6Tnv99QXN/+w2rfhjeDlrynZvC2JYMIfktqmJqrvmB0qlfSgK3hjkn13EvtG4MJG0sWUJqvMeROIYGITZgNHS5BhVX/3bdfHUxYJ2QBSdjYtlpTNpk/X/lGdP7w4b5l8LbQQhgRSFjYzIE5bcob+7HMvCzobg+WlHay4a7mmVeywYSGauWAk3wBJWS6PDoHfEAG3iMhvAk8mJmvxe+jwMOap3V6zGxbIZpNPITNteX35ENH74khM15E35w3yHG3mTQ5Gck0f+NCoBKB+P6CAlsXG2BiiaQFo6BNDHA09DlcCSDIBtGXlxkdGhwq3QEK99vJnB6RM25hmhX3b7CMKUra6bpBp6/g6nukw0zT+6UBXQPIc/JV77N2JkMpvyKs+Yxn5q59Umjk0zSnPeINc4Cb1esGwMZGDwQkEpIdLjETvmNtLjI6NAAxccj0fiDrJF+NLkqKsuuK5+fxTRV1FbNNzqfGcUFa3plw8TXkoCfCM9Tuf6NSluTwZDfjqwpy06eojJJJWDbpIsH3/zUIlXdLEPLxkDqU47QSTtpmvI4XGxIfiMuLjI6NEjtkan8rBlvJL0XhWXvaC1nKjJC2c5L59bWtfQS37DjFvSqsEud75/J2JoMhvxyypiqlxPcKR5SNW2bkpyuxxbmW6Sus1naqjGQGhkUehQNkzwej8PhCspvBMZFRoeGtghTBeYF109XVA7Uspsm61/NbUT/VlmeVdqNDfWfjQIS2+3t8yPG3mQw5bf80GWSH6+bNk0ThF/WcP3RPCZ/Q5o1Kpvfxlk3BtJPkJNYt8YFR0h+ik8deXGR0eWG/H2kOv8glDXof1GtutV03UE9LbzfUHxhcc91vsfmZNDkV8Mwjf8EYz1JWknmSFJV/UA5MKtfa8BDVS4JbkvGQOrT2SLLJaeMSk4Kyk8PeqJGYFxkFLkh3VxHxCp/FZgqd7PifasHYtlpTJqRMCqnqqq2tWx6TfADVcExRbH277JroxU9uK9rnZ3iCbuTIY2pnF1wTQrw2ackuzyOBLi1uszM75ZaNMcS9f23VWMg+VE8kZjMsd6Q/IySDM24SBHnhjSWwMGeyFesAbLhd2tBf782o8jcK2i81HKMWcza+tS0xikGJrK1n5ZAfMOciY1LDoqy2uOoT3yp1J5kCMlvlUaJt6kEgQ0eR5Wc4nb/az7DrA3Ib1GFJSr8iCVjIDP1AQNPE8kkFZKfw5E41uVxEWZcJCHhnZe6ox2JXOUZAL0ff76+f19ryTN+FZZo77XKmsYSfThqpISv0KMqKurW1tfOydHXKeae2Clqaux5fpuQvmDTTkNAfmtWMtnnM33cKNacaNdzasDtp8vmt6bVpuYYMVDMwkimBGaVVzS3zF0Z+8MpcrzWchU/QWlooGjeCSGkEzrlNy7RkQhJIoFwm2uYEKNBf+0PIDqgEYTfj/1ZdgRvPWZyTl5hbVV6ut7rLVueVsmU6uOI/NzsVu3vDc1LtqsA3Q3Qpc6U065nUgXl13LMBfyUSkna+81cLOK/ey/DaPKrZJjqrEjQULDk6wfWExTJqSyduX7FmfSYdshqRluw1+BKoQhI0wSJyI9wORLHsJDW81nKGA3mNUocgMqrQLf7/aWk/2NlpnB259kJE1trNzRV6fPtLdpPyX/Ha8pRhT7qzG1n7FpM+e1fB6RxLo9H6xBrti1rYvmbMeFTqE/QZPyfvWuPjeI445497/v29vbee96zfXCOLRETF9c2xsbYGMcGG2NjMGDAj/BKMK9AC00fpAEngYDSgNIKQgmtUqo2hBTSIIXSFtpGoYFITUOoIGmUKgqoSZWKVjSif7U7u3tP397tzVmcufP8YcPe7HrnN9/87ptvfvON4jVUzTfyuOfPsnC4+GCmI4LA1dQr7+yqH7sX/sV4GyocgZktBTheGsbPJbs2RKnFZNZOS5W9BsIxQQ00LX4Locf/QMV53o93VBjmhsoYVcKUcvlH38pLNpkXWFydAuq9s+N0zlID2dJL/vGYFChjZQ/YZJZNm+Uo15tNZDtcBR6YGWQGsndd0kfN/JDQs42NYyYzvTjuhgrHyg5CQQg/HCcAABwvWE1WGka2QvOJnKcG4ERRCJygwtqyUPGJedv66oxxQ3cMNUzqazyzlKfsEgGlaqqXp0sNX8tdaiBfN1GlBSZLWcBqtdpY3Ee5tpUEY7otXWSrygzVSXejzvw4oW28OEbk8L3xN1TsNlMIP0LNGouz+YTVZPHjAgGS21+uUANWgNLjj4na41i7eOuJozu/vPlnmF6WFZ1FZ3/7kCG/Yah2sHVtD2SSivVHb+6XCBAo9TGMldXiwwkmFMdylhhW/VzGoMwq27YVMHy+k3Le1rhAieb29ahrl/W1ixI/Z8YJJrFt+Kj794zFC08dh0OlKISf6JCUXPMEm++TfYkizJD95Qo1eN5F6fHtDjWEKXH/DSafr7mNu1gGYF5n/jNnPn8oNitMc2MwFtE/WV1zry3uKO+6duG537jluR4t+ZXJHvBzAHCJ3xnn63OPFJon95PtZxUMiEJo20UszlH+XfCzuS1kQxcM3hxqWrLMiKrhlXOuJCldeeDxfTQG2oj+caMJDF/T8MMJWt02QYgOrowtNWx/OZIbkvciZQj7LqsInnyByED4wCXOiwu8ADC4ZvHtiz8s6QmFu5etJ7uC2767ofPbM+/9iwf2K9ISyNE0KLSZ3TTPC5RLSvLOgvR5zjHDYBfZ+G6wq4kim9ls9lOWHeQKyJLtQ32rHoEyyK6KnnmNJR3JzhD9CycJSW2DB669Q2m/dwU7PiRA8jQ0PFQU/GwWuFBJuVgM6p5Ssb+cyQ15GaXHN2kPi5nStj/q1RK50rgEl7SLbCM3fvfJe6+fum9ec/PBp4ePHHzvtSdePj7NgqkhIUATbrO5iAjIU0DCrtycTwMh2TtfyTVmKG+teKmMYvkgBnbMTjEnljSQc6BYrOmwzAoN5ILZqyAVD9YkVpm0bTFuWCvTfvOt7PgYII5pFkCHrtlZDGM5ipcJEMX+ciM3JLYCob+Lte+CC6M/ujCiCHC0M7BA+O+ywKfJehVPAU7xOEAIqiMH8xim4ib9L7eYoWr9LpYohC5wCAPnPzrkSVwJOQwPDKnpINcNL+7d0GDgWe10Ku7oh+m++knHuHCrMWXJkojO8oRufzmx8xIppLdQxTG+vqDhJ0uBKKpSxuDfxXCftcCk2jYfzs1nwQGgrSYrT6fa9D25xAxTd5dRXqtJs20Fg+3qvrTKhf3QcWsdVGXmBkonlpqJHU/z3Q94x8NQgZuto/BL1/5ygRoOIAXKVWo4qOv/njr/TZby+nAh2DO43DVq6CdKzV6AA1y2+QBItemeodxhhjtFsgPsg/iptg1P9lxU2aEGf+tXq6uWBstqLlUTO5/ey191joOhErS/gjGzv1yghm+g9PfflUmBlKhKx/BXHt+krQJxOIuzZcGwcPBdJMJnNRViHMykgafcdKY1R4hh8XTKxeIh/HDOeWVxxBpw72alktF1jsKUTcz1Qlqv/yyV+aGiJHZT8CuIsD9NFwk5F8H+coAafoDS35+JSgKY5Nq9Q3du5XsxubZIiUwgP1Aa4LCIFXXA+P2UXSi1IrC2pTwXiKF3uer7AgqHS26mfMp9NFofUgNTdO40tvNhzrnUcQZUWunk3s48NWBh/CA3xNFFWie8hjjXVqH0978UathmpOqiarKl9sh9/xk5/eLJ7cs37jVjpUxeoXX6O2s+vfTTvg2tzUNPXXcLCAen2t9al/XEMPRp0LJdlMAWWkp9W15bXxWtHeuGQYauBkPP2+ZKHWfex85PowlHMk4NYfxUbqBjdJF+q9U2EWuIc60apb/fVJZ5zhjxYGvUuOUk2YYVC6trq1mofdbUq/6u23AewWQF8YNF2U0Maz+GyfU1y6bygIPzP9ukLEtE+w31tQ9PNvTAFKUe1QAAIABJREFUv1IoQ4DxbJyB3ojOTFNDGD+NG0CsLjIvaiVtghq0a1IDSn/fUM6DeMxAzUbViLvgnsD+TjV01js3xra7imvY1JsOXCezmRhmXpS8OE9hAB6OAB17kTmu+kmVMdwwZ5axuVW14ONRTAw4P0JvxqGMUkMEfnI7VG6wjNZFgryspgY0yZMfaXv+WSXO/TMDNVeoCd1m1lZEUEGsbZO9VYedqUs6aPFG1hJD/wmzCJTUdxxU58jfeuDAQMfhtvj4RWff1Sv/9vJo0hmArUZuSI2SKjCDEiAFP1G5JigySLeOLjLLNJDp5oZkzyH19/3wXsnAkndz51p1RlGejBveoFA0aL/OUmb4IhirpWlgsZkthY79lxPhF7qQoLySUDAvlwQ470VuyeHMDhAVP7M7QAdTQ2KcO64uMssIIe3ckGibGLu/Du91PJO0YklN6BDsJNzQRV6RUFynldlIDF+Gp74mHOBFRWDpnqaFixLhN5xc8XRFN9DIYA6P12vnEuzGPIruNWTUrYb4FVhMJmsgeskyRhfpo5ksm0akvfNSehKlu4sLFFpJ6nEoaUVmrZ2VnBvaNpNvUAxK07Mv6/xTW8PN5WyyFUvY9WRzsrbkcci/6WIqUtaTj+9+9PZySR/nLcirrxkdFpwiaoLc4BajliyjdZGEA9AT1BB9zfEqSncvyIP3YmbdCnUDdWQo4VBneWUyboDJ04u9BErT6fbsIobNG10OIVL5b5I8+4zgl6ws1cPU8XKtVqVH2QATv14jYnvmZ3rnhOY3mFlP5JJllC4SZOH52GlTg/0BlO5uYOC9bJ5uhKFxWWNbkBkeLAn+S8+2G2cou4hH0DbivNWRRcRweA0Fv8AoT0j5byaofZNWG8EvcVmtg5/nV1FrVDuX6tR7ALFFwxnJzRCBH0MIhMwNZgx4IpcsI3WRUhauS6RPDbdQuruKhfcSrM6a2Vd768hlU+ZqzAC3/wwmjDc0PKxY5wteBqnpv88aYlj/T1yUv8wIxsF4NOW/m/Ee6yarjeCXuFyPj5+1N7biVR2cETPRX777wyIaP+iLyn6DDQsmb9KWLCN1kRPUEIcabqN092xJOX7cOyvup2qy8yXqh0NTFUnk1ITxBrXM4gi0pn+SHcSw4jwhwrM9AT9NOTpFUf4LODwLwBB+iUteXPw2xjmzdEd8nBFRvnbXh0U0fsoslSFwSzixWxxd5AQ1jKaGNSjdPckO79U7wELJLkJWKYKJuhoob6qoXTsv0rZndzbEse26LT60putQ1L1VGnZTLu3QX9yC4YTDB7MWOgAmGcUvYamNi19p3Lo74uL8Klq7Xrr7wyIKPxhfZPB8Rk0H61H1nazfEqOLnKCGUWHI7UhCPY9CDaLOnrzWgYj/yOZbXCvPPB6JsO2gaZOVUV6qsrUfoR2+wKR7nRi694nhI3mIPJjnRs10bPGeJtsM4peo3ImHH6uT4PdqPJxxJN0s+VwGJhSR+OGEwOB5ZrMQcWCdSg1RusgcoYYU5BG+EZTurnbCe3nucZ3Pl7REcsPcASUmMSVo2x3rJgctekVU1oXveNHOJ87zPHlvn4E5544rqm2MqJ7bjGGcW/jRAqP4JSr74+H3mV7tsng4P43Utm0ZkPtE4mcBNPC7zeZNYV0kr+bWNJunu7JXA5l+bsjvo3T3YL46S9PLUz9bjW1p30nPq+lie5u1dYopIctW3eNQWYYOwp/uZWa4tsXJClFaRAEe3OzmTTYbR90cqDeIX6LiA6Pw4z7Qrb3HOQpn3vUFUuN+KWVgMETgB4/wwWWecAhhXSRUQGIsiztpPnsJIe3ckG6U7p6bp+rmxJZEbkPV/OHoiYW2htmshL4qOjvqYy17L7rrdOqeJYb3R0Qp9jxwIDu8Fj+GF9h8QS24Efz0SxsFRmkgqbf1628djfP/2bv22DiOMn6zd7s7u3u3t3vvO5/PdmKTNMYlxI4dv2o7jp+JE9dukiaYPGzjxElISEtB0CaiLyKVFBXhpEkJEYLwlHgEQsMzooCqgJASVfBXFVAk/qAUBAhERZGAndndu/Pd7nl3Nj6f8c0fTbrZnZ353Te/nfnmN98XOUnUvW8sRWzIDH4UytmnLC8oyOE9TLdb8gTRhST0BU2zqpZPXhb48Bcs+/SAWRfNpg14I/6CppFOe8w028aCytUbu4dzLfs+cjh8vcuTGC5cjgWZ/APnDA49BGiRirzLOn6FNIl83vDxF3j87/k4k3ms2ff7lmBYZPATsMtBYQa83Y65QaELPUG2q0wN5tc87QQ/d1uFFnrlC2Z3nEaHsHvHGlo0J0CLeg67uSVt2Uaew1kHcCzLjFb9X4XQ8HcTUqJb8jMAJJMu6/gV2kLMe0fycQsbGlk4V54j0ZbtqKWXYlhk8NOZAd0nq7pISmeGMjUUuhbcSPB7j2/QqOH6PMLIcmFPIlPumWMPquvkocmG5rq+HeMPdaheiAe7jZciDzuA481lRwx1X5nXj6zsoS7GL6Gk7hyIC3CbdfxMy5P51BB+d6EHQB7OQkUfQR+HICjWEDDGDyeuQ5GHOF4pAOsi6UpYpoaFr5FMxAcf08JsprK87E3TIzt31mv/tw1/3hon9YRVzQMDdYd37x6Z2676HzqGDSv+pBM4lpm6YeinOVtu2QIcnpZEKUDTNQINb1jHz7S8lE8N8FqhB6ryqWENianshEXbsjTBDxUQT0Q8AHkdKKEK+R9iZWpY+Noowe/d84gelOlQ+loTPuY0q2ejPMNuHmqe22OglVTnxNOGs5UDTuDYtJyIYc/P4/P7wcgbBMBpF10yFa31+2lXlKIjH7KOn2n5WjifGnYVeuCH+UIi136Cfj5fLGowxY/REt4GJFQCfgH5H7hwmRoWvPY2yT78E3qek/TGgLqztq81vaI4c7i5XltNzNdDdSLb7jdJ8v6sEzheWjbEMHiFz+kHoL1eCgTT1xjFpmmX5KWYEGywjp+p8MiAGgp+FN6TTw3+VhJZQ6I4Q8AcPyoB0MQB5aFQiiQzwMeASHnWsPA1Imn8p/VEJ7qzYUc3cmf2nDg2lREfDc/gP7qmx7Mf3Xist8Xcsv/iCI7pZcIMN7zhnH7wQkpZAydhOPM1kxmP1+2lFBJ+xTp+ZuWuwYKiYLJTMZ8aakgiDD/iK8oQKIgfkkjTVEASkTq6huagEFlZvgbCdLhEKWo+ogf9iGkXjqBkCOz+PvZARtY/g6V6jWOH8IRi88BQH/JTto2wdd3m2n9HMo/lsUtx7TIUcrSrfrAm4A1UwgQTyfRN9kfVOIYbbOBnUv6rRTjLwi9cMAMJl4cz495nv68dHlAMaU9h/CCSPMVrPam10UB0Laj9P5Y33cPYkP7Yd0ms+/NafTI8nOVoQGVVf+aupn51P34YLyxON4/u2tl1pL5w9ON/+MhB4OLLYJfipmTUj7BivZUbFPNew2f3jQmh6WDilHX8TMqXDfArlEZkgOfzcGZ67L/3UpEGQyH8XHxtwOvdpF1SuMOzEjSQjmNDcolHSSztKV1Hpq7vB/CydQJ5sHsuZN3WNItzJgzio5hNKCX3YN/QAp/UsIOpEw0nS5wYPvNRw36EAfKie0S84ZbVtzheB8TOWsfP7L0G+BUa6s/H82MlkkQY/ldxptCF8eMFr9sdCK+Mo1T37OQl4dHLn+nUEEKpICZaVOUuXkCcYLN85x1qcPQRtCM+bmlzsd3tAA4/6cnhIpXDV036QTFIhSOj7J8Cx+f2jUnMWcbPpEwYvfei+f0v+u5NyJxnizMECuPH0TWi2xssU4O9airPjRP84nN6LD2aa2X7urHitqUNTw5G66fzfGSdeNvLWoalF5zBsbN0iWHojll8ABS4lFKmv1WiW2JokBd9KPK4dfxMfTj5771qevdByOfj/Bv7b12VLMoQWAg/wEnZGW/L1GCpGpobIDC0GV3ey8M/syN4mjBaxx5E4t3hznz/+SD+4B3ZbKXqemdwSKVKDPveqoQm1BBCgQSU+S6vzIgl3hXgc4O+C75Oy/iZlHNG+F0z37o0OHhEEG/+VFGGwIL48bRCDUK4TA22qgEUSajgLQKtVRd65v4JvFPZpE0Oeox23fG3vM6aX/0JZ3C8UZrMcNcPBd64zTG8UEZSXk4SxZQkeuXc+/AXu67OwfvXGWH1AZMDNP80wjneaf+tJ4sxBBbGT6a8CjUkytRgqxo+8WESSzub1OWpoY9jxRMigx0j7Hr1CE4uN+xC225bre2Lv+0QjvESJIYrAFK8cZt5CDSRP/QzgZoUCj8Uzb0vSTVYxs+4nDbEyjhiw5Qhzg8TvLUIk3hL+AlrxDI12K4m/AOi3cuITg1hnCSht7V7eJCdGtH95zncMNqXs69pSW1DBsfLpcYL7V+Kwkqz9DuMjGS8IIH24100IyPLVtbFkRzT9n3KOn7GxVj/ZxQCp5EzxJlAANNahJMTlvCjaxRqCJapwV41sdskhnZeczYwdG2UZfsOKZf27N0x2ZG+YT43HEbL5I27rdX9isONrJHSYoZvHQ8mganyXw1xGgSAikGZduFMzm4vBebr9WiXr4lt2+2kGbeN8ftrXsTHzyaNcSbYNb27+CcnLOKHqCFZpgZ78giyhLjDavJajhe9cDurfs7GR/FqtG1LPjdg5/qAxQlxc9CZzOP7JSVkuKxMdE0lNgp+UZ9isyggGR3jUQzDQAqFLaPoefcxouf37JiTBQV70wS/qlPzvaW3TO57leCdH1tsaY91/AJRKrKiNJDOY0MqhcTQtmgn3kNCsuaWdhL7KJ4zVJ/oyp83jIxvXdU2O2Ox8jsJvwNgAD9bMsQwfT0c4gq1OST4oiLjxqEMeSTpQ9NeXyWKYShn6/pCEF5qnnHUll9V+g3wk33w6r/TM4emp1wQGCW9l+Ef7b/x2OLnn7aMXzhS4ZJXFCE4jg2pFKKkke/Dj/oYmhJ9w11NPZoYkq1evXmsMYsbelevVhYTh6bH+ndPWB5QEcbBdIqP/K5EiKH5diLOFGwzwm8Dw9BcSpI8HloPTOYLoAUzP//ZV/c4a80bKKiKQVtAEsafe+vJP7zjzVtVQewtNcDZV0XwxpOLHnvRDn4ArLBlhOOTlxDeJDG0G9ovQ9McvMI2nJ59aL3KDKsyIQz7x4a6Z7c8YH+J/Lm4EzjoRFMpEEPvyzCxQPAzjJ/MyBwQ+FRNIBOYDJ0RVGwbAAZW6kvkiNMz58eTZhrSdDGzIQDfa/99D1CLPQRs4bfiPAz3gBr+RmJndcqDQbRtBJlggGXbm7CXqno7lj/p3DCFWWG/bQfWJI4aRnxAN1YCWTCH/iRH6IWC76n4Mbwsc7QfxRbQz5YBFN4U5Xj20gzQwpMwzH5nTfq2giohpkmJINHHa4s9BOzhV6YG+9U8R2Rofiw1YXx0Sob/0bKoVO+dPFqX4YaWoTEktWyfsl3512O8Azjo5P1LTAzVPwKQ4Rdos46fHwgA+da9gg9qZszRFaJYQQPGI6S/hP7Ej501queZBE+GKUMUy/+dizwEbOJXpgb71YSJDO0kVH4QEA9RAdH16LEZlRmG9TyMvV3q385g/6TtJMtdQdoBHHzkzpISw7bfIiftQuvsiI6f5K2i0K5bIAjDvBo+y8XQFRW0MlNGoQ01ebWLiZ131q65pECEKZ/4IMHbji7yELCNX5ka7FczQWJnBxTa5mMQUF53VQifxK6ewrFMW+rY9a2tA9No/nAAx12aetC+lzPGO4BDAINLyAznRYtt1vETOb9i2VIVOluM46JDnkOZVVA6eMW2ef1ZX227s5atgzIJpr4aErHVFxd9CNjFr0wNtqv5NZGdnVPmG9DHCwG3GHwazxla1H/Yu3m4k+2sb9fXFUP19is/EaKt9iPvMA0Sz95YMmL4hdc69jp+6JsnpRhlHqzlTKgNuGheE/SARPrrDV932LhNIQITo+FPSJQvkcUfAjbxK1OD7WrWkX0ctadrJXdKnGSrV/dtVT8u66eQwKGhtecAZobqbpJv3fW4xX7QEebsJ1679L2Tx7Mm8cnHlogYLoq2f8JaHLNQSgkyjAB1/y0SFSUXjZItBTKuNbzmv+mseR219k2Mgy+QvOqXxRoCNvBbqdRALHmCLxKZ2QNr1ad5T0Di72O3r1IjvqG1Nv5v59Hp9Ham/dIY4630w18pvK477vd+U5Xr4FBwSxK3ofE7gn1pioKf1/s/9q49uIrqjGdvsnvP3b2bZbN7b+7e7IKJBCJIikAgEkghJEKDPBIjD3nGApZHCsQiFBFRNFUQlWE0nXEUcKxiS4USO9QyY0UEWhDaoh1RMlQo2FpRGctYBqz27n0k9ya59+7j7CObs5PJH9/sOXu+b3/f75495/u+4y0iWNlt5SqGFOfK9Xpz8wkyOydX4uLaMq4fj9Y3wt3qxydc0fKgeaaF9qiwX08NedLcmPDWaILZK5wcXsb6cJcU7L0gvEUxbFl4KTyyW1migxnc7t8o08Mff6br4fb7LEiymtei5cXJ9gvBOSIjw0c85+WHj4APyPUOM4nEGL5dOgd5SsQZNeNjee9gLc/5c4AxB/gq7dcjA6U1TzkwQVtFxSnv0eGAGZrAKXBwVHhFYVit/H9aW5qVZmZw3+ZXoocwvXMgVvjqb3aVyEEntU33mEjgjpwPlCEf9iB/NmORmXHojyM6xvAd1jnOs1LSLNAusdFwj6Z4L4CbNF1Waz+Ueammm1SnqadEWTT0NvRuuIyxA+UYxJpwYZjCgaP1MoPb/Y9YkblUenSsPHS0bRr8nanEMHijjsCaGLZlmXySSq+s8J59SEZ3YYOBOod6KCCSSsdHgI9KND3k70HSPBdQZz9EDSq60RwG0ByI1eajwNPuepkbpsrp16OKI6sOc8doZwZ3nd+VVo+tnVrFaqzRO81khjX6iotFsB2ux4j3zc7Mzg99KJEEIR/G1LntCr2DHcEJmLJsFBe4UKntEYAw0wVU2Q9Rg4pupGc07pdXc1SkP5rgxYJwPlWx/EVRMsk9bNo9c+uXlOuB8PMg3WSwi5yf2HIDiZsWEVm2mtX7CsPYxll5J14+4jm8wMvzSbb/LukdcMFffS4FcZFYwPWyxifM4Mx1AVX2Q9SgvBsMVGuEwN8AFk10wcF/w7mWtXIeZ23ILcuXLJutE8ILg2RqPX7euU1t9D7GtCKRpxv9FJREIVcuSbAE20ueEKdsu1vvkCvXUIInzfhCU4aGpRr7Px8ldfNcQJX9EDUo7wb8SivInghGfzFpCYx0u+urlsil3grnQ3G68VlSSj26HHX0Xob7yBRi2L0nwGMMnPRir9dDykcmpIN21kTdw17waiD1MwiB+axGY+ez+9Cmu4Aa+yFqUN6N2KwVYjOLojVdgAguut2L7h5R59ZZFj1+ezRIJB0zCy502ebxWAwfVWE8MUy/D3AEnFdIEyFoZxFU7xC003ygcNtH6h96a17KZ7Bfaf8g2+ojzXcBFfZD1KC8GyI4VysMPm6bTAcD1eXV7vWy8EZYrrcfJNtoIwNFXS+QrItNiIVTRhPDsDeCQXjLbTSVm4F7cG9mppdI3ZYFX8AY/qnc5M/46XgdX1giboULKLcfqg2pPDyCAYc0A+H19v4W3l25SN6l0HUEW2LE5QaR6XLMDJ2VpApEQ/Q+ht5mLDGM3yYESAZiaArXG2M8GTlebx8yTVsPOAhFhfkbo8lITOSKYujmt/R0WhCkrDluVrn9UG1I5Y35ldqh0MRFoMAS4Lx76RQ5LHA0NP8bk3TMC5K0eNQVIxPJSGIYdYbj4L5MNrwwyLlclE9B20OQ9Ch+81hje85V39LXNt85Vl+PlzlrnEGd/XpUoLRHx5TD1VijHQvPSzwZiUvLLA8HSt8F0QU/TTLmB5I1OEC33VdrGDFUrMnzU4wRU0AsXF8g/X0SxGjPRUuvfb3v85dONz1XPFh3Z+eBx8optFL7ocxLhTKSGqoDDev7BqIF2/4gM0zBMpheOKDLMSffmVzbTg1NBhHDDQ9l+yXSkNfKETihLFCHvcFtx2uZy8VY6BbK7YeoQZmM8Q/Qg4f6hljlZPmohGnlUMG2v4sx90t++wap7b53jEH/3iGANioMOPKjp6jtjLE2ZIbbGwKklW6hwn6IGpTJpD66EDHhXiCFIbHf7a6aDhlu93cqppaq9kyOq+2+dUaA/4EZQCQNPPOZ4JW2PWFDajipvTSt6fZD1KBIhoHj+jBxnfF7gI8A190LoMcTvBM9MjI65txUq5xlvak23QT40P9jHqCNy+XzkUSkkqGytm/YjhluAoSVbqHSfogaFMmCLTpRMbPFBzgR9K2oh4+4f3sBTsaKvR1LeWsVG3f2ww8gj2N9IwBGHrvCizwpqmg7wGbM0CpRlrqFWvshalAio/AavcA4G/kpM+ITeNTbNOAlifcFm5envnOcKy4I6Smog/jRFdu9/rO2Yob6LJpE7ug4aiAh7JQv3iP39ZwhsCsesGdD6fZv0q5j3Cpg7bqtgTmArTZ8/fS/bMQMBb04Ermjs2pDyjJGvAIBHZtDfQ0pNwh6E6YouGk5iDtK9wK8Z79oy7AWIjDZPpsTszgWhRk5qzZkTAYjXXJeLgAfWgnQT+N0E3fB6vWc30cw9gTC63ahhlnICR1XGzImOwYFIRuD4JqFAB0Qp5v2hNKEa+zDxi4+6pSttgcztKCpuxMzL6OyKigYeawof4p1CD0Rp5v0OIwen8y3+ev/1gbEUPcXDrmjg6nhHByYFK5qsQ6jzXG6ubyVuvtrWmH/17/PemrYFiSROzqYGrJKIP2EbHvSMoxmxOlGZdTpnQE1d4vXb/U3RdlrgGCQOzqYGsAtsLCyf4lFIL0jXjec0Hcq7m0nusvrf8tSZqj7tbXh0UhmPDVsgIaWqxXWoHRxAjV4btfR1aB7fd3n+/kTC5lhbDPAkDs6nBrgVWGue6zGEpi+mUANWdo/KOafBH68G02SH6y0ihkGHfFhyB0dTw04vNC471uC05XxulH9tQZtl3zYV8C71esPvFpgDTPc2hDAkDs6tjZku2wzNMgUTrICqOvidcOHaOtk8HeZAYLpXmEtDL+i0AqDjykSUQykk2tDxoqx4uRIaKCZPNACpBYR8bqVagr4/ZLpnkAQlptv75eREzq8NmRbCXdwFN669W/NR2pt7Cy8iG5aarm0vit02+ljP9O/3/xo6u74zMu2M+4mQsPNpPtNp4bTIOFwFPU5FGNWAbEbH3By0lRrz3wUoEAnpTISi7MV4YpeRHoZReGYHaiBgVk1reWc2dRwxp+gm9pSJ5N3Ar5779APMXGFZ0yRgCGXVybDeMD3p7Dohef0il45eHpZNusDlPXUEJLNgYadpeBPJlPDTjFBN3WlXBZccXHdfxvOtMjIfbhIIhpQJAsRwyOr60dXlESvqpFtV1V6WdXwoZ+tsgU10PBqxR9wLTOVGSbmUwm6qTmIovoLPoA7oRTJpSozTF1ySa63j2hAiYwINuo93Lxyi2ADagCPQFy/PrLITGp4NpBY0lV52NW4b4CAk46Aor9hqfGWvusIwBENKCzJ7NsFYd9vGmEDagAvQYttIP3vmUkNW4UEPVYobriRs3NFBnUyNoAZnt32gcSRiAYUnvEi3AwlMniqHagBVENCUE0zDXLNY4YyhkrQ42mFo9ziLHiSLnBgppF2XpwBKBLRgEIZ4bkDjtn3aqaGDHghEwSs8o7HRAA2mUYNIwCboIeiEKCy/+GOC3VheeKfhlm55pO4+DoUUpRWxl2FZflZWkOe4CnHBn8BSZmrIMsT3FpmEjVsEeL1IFklbN16gJdYxoGg3PBDY4x8fHuQQM6vXMYCaIeTPhVgLaoNGbcLC34PR5kbAeshfLsmmEMNq1zxeigp/3Z8hY/HnDqV3TEcvokL3w5wqDaDGhmcKoThay6DW5d5GZPhgb1QlJkaooYQN+w3hRuqxYTj2/mF6RoMvQ8Aj4PhmfUQ7OOCPs/y48jlVcmEM/DM/65kPTV4JPx9KIEGYdcj/OvMqCawRkior8ClWYUc/hOnwxMHz7TCNPC1VdHDR5HLK5eBh+G9gE2iDaiBpP2HIOgyKJLTgPlZEzKGc+lEariY6ubaHT1g2wwTQeazsMz7OxKIGHJ51dQA8fDBhbwNqMHjocDHEL6OfBEwkVz/nxnNDNNBYkS/mCIbZNRXPQSeJA3W7oWxDPylF8gfh8jlVVPDLfAg/j3OFtQQ+gXerVuXkbFFPlLEXjGYGlYKHQ74zU52Z/lNdA9K7BG50i2z9Zl2Sr8hyOURNcTLzuvVZWYsSdpDUuCXhjJDuUQl6oElmfYMPpvn61HwxGggXNSRkbnkKI5cHlFDB9kHOnUpbt8BCM1CDK3fcBh0zAPkukwGaX0B0GwPg6e8BvPEHG1nil3bhNzbOdQAMXzjsj5d3k+Mm1trIDWUUh318ICmzoEMjT6JZXpoKM6266rjS1d6BRS2pEfG+OAVOXAvpC2rDdlRxpC+PF1pfAf5+P5Yf2m1UczwbZd6dOCGO3N6LlAZFuNCVD9nnFKLVnx9GTk6BBnEqnyzNAZKGxK8Q/LSf3ToskNMXC/nejcZRA3/Z+/sg6OozzjOLt7u7/Z6LOH2jr3zbpRSmhDeqYDlReVFQERAhaJYXkppA2qiAYpBQCTE0haCibx0wEwLCS8hNDjghAEEoQUGZEQIhSDFCoi8FXSAlFKmODZHAjmyl2Tv9reX293v8weT+wxzcE9+z+f29p7f85sc9nVIod/rj2xr9ctbwVbx+0ib/e64eu8RzdvzRz8+HlBhFNXQtuF3XoYwgfVsGBX1d5dNuPufT/A7j+tihi21vY4V/av+xrKtNixZe1XnR1KHM6fbdwyXyOcHvHJk85sizr2GGupnFdeh30a5x3e3VPOGn+BwL+pC3wy9H6z9dWxcf+S3l4694PUyWLKhzN78z6vTL+z6ZP8TLbs9PmT/rCMvt6cIAAAXS0lEQVSb9pacWtBMIMTrtCUgV1CDqncadntUp0cWu5RHw3Hk7/RHm2bX8ToCwT/cTg5LtvqqIRic01V5i1GuZrLLydo4hmFCdqMkCChvqKEuduK5iF/JTzxcuLMu/IR299PDPixFFYwJkJDwy5XhcymZHHKPSKowBof8QQ11sNRLAyJ7JUuk2t65ZgynqoZvsRTrZ4KTvJ3R8tW+7Sqjb89eVdHzLgrPnnp5V6Hs5ZBTqKEutmDb4kiu8mvf2Z/Wn6IZ3sJSVDHw3NPk86gzPPEwcSCnUEMdjPXKCy6qfMefJznqej5qs2n5HnYsxXoZ452mabh3gcyKyKlB1RCTeX2i3elJvaRmt07LRFas8/mKabU/5aDFpv7fm/SBxoHna0MH5SCnhmp5iuELlq+OqO9V5NXzfKLdl7ibSr6OEjsWYP1sgNY8H8awWKM2Ssf2MknIaV9Xn0GuimaqAFk0Rnu6BrGmOUFCT3Zec6KHcg7kFDsvVUzXd5OPtnWr5SVclNU1U8lE84CyPolYimoYhYV5zIsOB6hBDeP8Pn/zKbsUdwzGfPyRU30DztX22rKViqWohk2msDBbJbHIadjzwhiG4YIhQA13vynnAj4SYLJKtgyZNO6Hgx/u027i0cx/JJD7JzvX93zbtRzfug7LU5WCc2iszBxiyTOrmNCSD0gul+zzeT2+EOYMsA4bxwgi8Uqs0Cj4zihYWw137hhUasDj5x5IaJbEECLZIj1a/aHoB9sfggbUqeF7Giuzl4O1XP4Yp1tmg2rwBpgfPdh8SVbx1H/PmDL9SvrN9ORtGdcy53R6Y+msvL888ctuI/uPbdW156/HPNn95xNH/8HlYqyuhvvuPzi46A5JfSe67zF77IAGVKphDZWluZ5Y7BBcwe9Ouzaq1ZOPRbyFaEJbtw1qoMEOpESeqK6doQG1aphDZ20281sqf4z79byoc1Vy5zQfqEE7+2xchHl6nIMGVKuhnM7a/B+x0karBPK3wRqStefOSQumnQ0ZMyZIwqGI9lUsRztNBCyD0uLMkkTr5E+apilX/bL8omlnQ8aa7XhfbZJeSyOCiOJXy3yXKS3OVyzUx2gL9NGWrFHx0ihtN8NlXNtdao4c75KPjwwRMS+1M0DSLZM/RrqgNVmJlNUQzzsvY8G2zqsnQc/neFDykTHfWVqrs/ebVskf23yo1mTNhRqoMhfhbowaWGt6RhSi5CPP6XRqy3OYVfInz9acqzyogSoTBYfPkzStfJnyk167i7kMSj4K5iyltz6/s0j+KNw/fAZqoN+D5pB8sshsuPnl0WUjfzF+Uv8J7/94/o4mnNePko+G2ZZQHKq11RpndpA8zZlqAzXo8qth7nWuewgTbEt3sZyASUPRbaFnKaqhdzMrbIMXyGtQgwGYnRFQ8pqadyiqgf8pYaEGqAHMHGroQ9MNX/hYqMFAasB4LrBa++EIzQnePH/JxYkmz59IhmhO0yNx0vKEYgCrnf2Hqhr44xbI3zzNWXqaiBacDQlmLHaMrhr42+bP3wjNSWpPBOy8BItz1oGyGvjVUAPUAGYC9gBtNVTO3oMaoAYwg7Me1N1wEGqAGsCMz16lrgY+H2qAGsAMzy7SVwNfRMzcFwk1gFmCleigBr6ABASoAWoAMzL7VA818O81khmowThqQLsPmIJ5e+nihq5pcuUkPrQ8xW/LExqlwWpnCWSULmrgh5eiUTreG6WxvQqsDkbKeJ3iminzh52XYBZhUpZeauAndIYaoAYwozKbPUU3N/RLhxqgBjCDMoHM4vWL95III0ANUAOYAZnvsI5q4Afmyub6GhNqALMKY5uk6OkGftg6IjFQA9QAZrgp3dIsXt8Y8TpxMlAD1ABmMOY7wOsdSx91B0wy9RuzIcEsw2xNO+ruhpSyxm4bWp7irOUJxQBWD9vC6x89y1hXwC6iUZrHbEgww7CmfExi1ks+rw3bq7DzEsw4rGts3MCPvOEhktHPGoMawKzDrvOxihf3ziTECTVADWCGYK6BfOziqTnFUAPUAGYMtoaPaUwsnww1QA1gBmA/eJaPcQz6aoOr4h922ASoAWoAi1/2Bd8A8XL2xt84CPH5HYJdhBqgBrA4ZH/iGyhSFn93YGYLEhqiUHUlEaKLexOqG55hNiSYlZh8hG/IGPr40j0zZjZx3fm/+Dwe953wVv//vG53vLCjpml5QqM0mAqW1puPgxj84tjFpzetyi4/s31ucnJy63uRfC8amF0uam+aRmlsrwJTw/byiBgFdl6CGYkFuqNmoQaUBZiSTUfNQg0oC7AwbByKFmpAWYAp2UwULdSAsgALwz5G1UINYGBK5uyLsoUawMCUrBhlayU1oOUJTDVbiLqNQWA2JJjBmOho8TQKV//AbEgwozFBfgGFq39g5yWY4Rjj/gyVCzWAgSmYjeZnYATUAGYa5iAjUbtQAxhYTSaSxI4oXqgBDEzJPu2B6oUawMCUbB2qF2oAAwvDZqN8raUGtPaAqWTnUb8WaHlCozRYhExkyFcoYP0CsyHBDMscZC0qWLfAzksw4zIHyUQJQw1gYArmkJejhqEGMDAFY51nUcRQAxiYgjH4DhNqAAML1zJNSgeijqEGMDAl69wHhQw1gIEpGTsClWxaNaDlCUwLu4ZSNmvLExY5WPRMtMk7+6GY6QZmQ4KZgdnIAsySpRvYeQlmCsZ4E5einKEGMLCaTGBJaW8UNNQABqbscCCfoKKhBjCwMOxQF9Q01AAGpmRJ76KooQYwsDCsuBXKGmoAAwvDClDXplQD2njAtLJH96OyTdPyhEZpMGoseErF71DbGgOzIcHMyQ6OR3VrCuy8BDMrO4D7kVADGFg4trkNKhxqAAMLw9JTUONQAxiYgvnIomWocqgBDKwGEzmf96Vd2HYFNYCB1WSc5Pr98nYodagBDKwGY5xuZkUeLh2MqQa0PIHpx0SR8ZOHyh5BvRuw5QkLGkxfJrLEuXITJkiqDsyGBLMKEziJkJX/wkQHdYGdl2BWYpzLI2Z9j04oqAEMrAYTGEI8qevH4qMF1AAGFoa1KNwyCfUPNYCBhWGp+y6i4QFqAAOryRweIi1JPw0NQA1gYDW/tXB6CGl8OCOv77OwAdQABhbCBIaVKh403rBn96DhUEL8qgHtOWANxxql3jrys66PQQyYDQkGdpeJYoJgCwQfsU0/uJ4565nnLH0NgdmQYGDhmbNR83dW5B/f+/n+t8Z3t54asPMSDCw8s9tYv+y995B5e8HK0tmH8k8UZazPXvjG6NGjFy5cu3bVqjlrLn3ZqVPw0ejMgszM/164UF6+fu8332RnF1Q8LCg7U1aWkTF//vzzf722fHnr1pcvn7k899bcnJzk5Js3TxzffuzYtm1FRbeKTqafPPnP/PydO6/sKSk5e3bfvtu3902viAO5uTduTNl55cr16+fObd58bkZFrPjww4MHC3NnT5ny9denTm09NXXR1Km/6tBh48bSFQdXry4svLqjDdQABqY7E6uZ5PV43MEf3NXMrfghPPMofiAkaB53MKoVRHyeqpCrmeytClc1c/mqQqpmfjkYXs8wqAEMrKF1IdJgdHeK2CZBDWBgYAo1MIOgBjCw/7N3NiuyJGUYroisCDIj8r9+sqq7fixp6RYRpNGhUUEQ8RwRRY8KuhFRcKVHYVBBXIzMxrkAcSE6oDvB1eDKOxDvQRcD3oELV0ZkZndXd7Vz5FT1nO7MJ5cPSVO835dvR2S++SVsxxrMx7EGGAx2m6niu1gDDAbbsYbBF7tjDUSeYLBDMbH5TnciTxQYBjsYO3rSnaA0y0IY7GBs/BpvXsJgsB2WfAFrgMFgO2z5UawBBoPtMPtprAEGg+0w/X2sAQaD7TDxQawBBoPtsOizWAMMBtthxSe6aA1EWGCwPVlxgKlUzIaEwbrG1BsfYzYkDAa7zZZvPOXNSxgMtmMNP/461gCDwXas4a1PYQ0wGGzHGn7yOawBBoPtWMPv+Q4FDAbbYfLXH9j/Uv4M1gCDdYzZ9bf2v5R/hzXAYB1jYv7l/S/lPzwQayDyBIMdimXzN/e/lPUDiTxRYBjscGy09/tVvwqLAbMhYbCusdf3vJCf/nzh/h5vXsJgXWN7/r9/dyKwBhisg8z+cZ/r+B8zHWENMFgHmQ7f/cHLXsX/+eu0dgasAQbrHMv0NHrnZ9/7yLNnTz7UHk+evdYe78G+8s8P/300FhHWAIN1lBk1m4yWVl0zJdvjBewqVIA1wGCdZEZoHW1d8ro9XsAGWAMMBnsPxmxIGAy2y5gNCYPB7mTMhoTBYHcw3ryEwWBYAwwGwxpgMBjWAIPBsAYYDIY1wGAwrIHSwGBYQwOJPMFgRJ7uiDxREBiMoDSzIWEwXq/izUsYDGvAGmAwrAFrgMGwBqwBBsMasAYYDIY1wGCwO63hl4ezhj+PsQYYrCNs8ubhrOE3CbMhYbCOsOSnB3OGp7FmNiQM1hWmD2YN33i538JsSBjsIbKjfx/KGt55ud/Cm5cw2ENk8vmBnOFHIdYAg3WHFZO/HMQZPlliDTBYl5ia/usAzvDVX4RYAwzWKWbDv317X2f4UhpiDTBYx5ieqD99fg9f+NpvX9/jt2ANMNhDZcZOJ+u3yucXzXH+9jfb4+3zixeyH15k4RhrgMG6yYRVW08tkvaQ/w+TymR7WQORJxgMdkfkCRFgMFinZkMuWHqiH/rdH3u0Pz8RCe2JfuiHNdxiiVY6CQtaFv3QD2vYYq4ySumRFrQs+qEf1nDF6sooZddW0LLoh35YQ30UdWW01kqWq7Y2tCz6oV/frUG4dZyrzCKUWsZ5WxtaFv3Qr+fWINwqTvlbQGEoZRy0taFl0Q/97ssaHkcso9Dr80TaJh0+ruK4XOuCuAr6od+hI0+PLig9sknpymGyiyKKxlJKO6J50Q/9Dswe32zIpLn5o4ZxulaR2++1izuWvOiHfgdkj+7NS39v2G32jDrLg3Slw6va0Mboh349tob6qdFIi0KodRrkfiHU1oZcH/qhX3+tIbkqQ6FNHARVeFkbcn3oh379tYbkevEmjBqmQTy+rA25PvRDv55aQ3FVmdBEOtJa5UFsj9rakOtDP/TrpzW0GTRXmSM90KbM8zwIYrlsa0OuD/3Qr5fWcJ1BWwh5bjNXl8CXRmshFkfTJbk+9EO/w1rD4DFl0Hy4ZGyTaj2oSn9UifSHVeT60A/9Dhx5elwZtGJQiLRK7MSz6fTIFcQflWlyaWMaGv3Q7zDsMWXQTv2CrdCikkq051VBkG7iPBZNLk3MWAajH/odhj2Kn7oQypVG6SIyxuihbW4Uu+MkDVIjxVBkzTMkQxujH/r1yBpq147XShithVQz58/1neFQxEG6skYbd96c1kY/9OvdvIZEyzg9Vuo0znO3oHO1mU/dhk+fpkGsTH2ec209po3RD/16ZQ1hYp1BH1u3ggtiXxqlhRBJVuRBHvlnRlfrOdoY/dCvT9YQjsogSM9O8jwvrW6mdio71HmQblShhY+qNas82hj90K9P1hCuc1ebXJhsOB8v6lnf2g6XzsvX0pjctveHaWP0Q78+WEN0zfTK12atdBQ2G7v5ODmzzWZPbBIhEtoY/dCvJ7Mho2h8/VP1uozjMvUPisKplT53EolVGVdRlhXhdEE8B/3QrzezIcfnqYiu2MhKaZMwG2SiiuO1PnFIj+od3jASBQ2NfujXk9mQsn5kpG9O2UmELpqFnPPvCbth9EO/3r156V92DdrabM3mS5UQUR7kWUQbox/69dAa/IiMOGhrs51mP1ZC5UF6Imhj9EO//llDPVjrLG9rcyuXtnQ1ixVtjH7o1ztrqF9lC9Wqrc0dubSc/3roh369s4a6MtOwsG1tolu5tE2el+yV0Q/9+mYNbWXCgWhrI27n0gZG8F8P/dCvV9aQhVL44f41a2uT7ubSBG2Mfuh3X9bwUCNPiU+XzGtW1DG06n/k0ojnoB/69Wc2ZBSJ1JfjpN3NjaxMqjtzaTQ0+qHffbAHuqwJlFDHaRDkJzcfGd3KpS0jwzIY/dDvXtiD/FlJHSrxtanmNx4Z3cyl6bGgjdEP/fpjDT653vp2bGfbj4xu5NIE33dGP/TrgzVE4axNock4NrrQrjaxFLPtR0bbubQFbYx+6NcDa9BmbGZN1kRWxq/cnG+X8nJ4TvvIaDuXRmujH/p13xpEdl5/+qNOrhf1/R6jVXo9WOuOXBqtjX7o1/1Vg0ql0uOln7o3Fv7+jlFD04zjrGszMHaT3sql0droh37d31AM/CjOZlJvqnRh1CCOi60PhjWluZFLo7XRD/3u3RpeedzCzJvvDssmXiI2VRw/v86lZXUGzR0XU+I56Id+fZoNWfgPD1dZUJaJTcKpcnUaF9e5NJ9Ak9aqSZTR0OiHfvfKHtZsSOEWbOlG1veFtf8MiJZhVD9DCoJ8OPJgESajMGMZjH7od8+Pch+UNRS6Hp0j6vvCqq6MP6+pjSvX5QeKaWP0Q79eWcPArtIgz7QQi8vK+POKJpcmrz5dThujH/p13xqKLaaz3H+UPBLz+sNhfsB/ZNwh6lyaWtLG6Id+fbEGvR0gMSpP81KpTbOgE/Oj6VD4XZ+0a7//m9Ha6Id+/bAGXZxbEbWvtw0KWZ1kmRpU/jZQ88HRMvdHmVm//4smtDb6oV8frEGoOJZidMW0q4ka5LHU8kh44/bfAXBHXn+mXEz5r4d+6NcHazB25fZwi3By7caFHsZBLGUzLEPJMk99OnWjotBO2SujH/r1YTZkJk7LuFyGR3p6fV6RVe0cPh85mZ8MV2dVWZ2JE+I56Id+fZkNOXHqL89deU7N9nl67D3LnJRxfNEiV7shGT70Q7/3jb3SJcxE+LvAw7R+YLR13jxsVntun1dOeLyGfujXtzcvpfYpkiIPgthGZuc8tUmDeEQbox/69cwa/OBN6ZZv6zTItRI703P8h8q3vjhKa6Mf+vXCGsb+RXi3XjNuRZebQWnM7fvHypXGTmhj9EO/PlnDrN7o+ShqlKfpKk/j4tZ5hYxdaY5oY/RDv/5YgwlFG1IPM11uVn58TnX7PHua0troh359sgZd+BiqOPLPkwdKF74ybl83vXme2rjSjGht9EO/vliDbkZ0joSQs7BQg/pLxEEsxXS3NAtaG/3QL+rHbMjIpFXiNPcDtdTM+Bl85cqP3ZLqxnk6LSs5JZ6DfujXl9mQY5tUqQ7qUXzGR9L8si1Z+hl8xXYubTyZHg8KGhr90C/sxWzIRCt5rrWKVnk+HKrLwVpJ6Td8Rt+c1ydYBqMf+r3v7JW8eVm/0lboIhLWrDbl9WAt/46bq81/2zu7FQdhIAo3aob8GRNttV23loKwff8n3ExU9hFcyCm9GnpRvjMcYhLPCEHq+Y02Bj/wK8saBj42UkQmRi07fje+PRya4zl5RrGTJB5oY/ADv5Ksga+aUCuXTljBe8POtmqXQcvZ+1kKaiwiTsEP/MqyhjEJIh7Xqg/uVfGpUT+om6m235GcZ5lWehzNJ9DG4Ad+RT1Q3M1dicrVXndJmfDid2NzrrcymieD8DjzpI1BG4Mf+JW1DXlTrbF97dmzw0JpHbdn/q/9RZr9Qor4QhuDH/gVmA255sy9sNioRrGdH42TDxfJw4L6v60htDb4gd8p1nBWNqRpeOzwhyJn7nEKnx2qybnpTcb303PA9RzwA78SsyHjLcux1UweUTy/8wjzO+f11YQ7fOAHfmfWzlqudNvFE36fJdVk3hAS28oufQfCHT7wA79za+f9hUMbrvEkkNDkM+dUa1VEG4Mf+JVqDbs2yvDrr6uv/Vup0RDxMCG0MfiBX7nWsGkjI58k84jiD9eu1xFtDH7gV7Y1ZG2qyVCkGHhBh5YFP/CDNezaVM5pw5H/kAb8wA/WcNRaStI0ZJckTYQ04Ad+sIZDGztdpJaurh1BGvADP1jD8RlWqUV61PM/AtKAH/j9l9ovEsqk0gY+yv4AAAAASUVORK5CYII="/>
          <p:cNvSpPr>
            <a:spLocks noChangeAspect="1" noChangeArrowheads="1"/>
          </p:cNvSpPr>
          <p:nvPr/>
        </p:nvSpPr>
        <p:spPr bwMode="auto">
          <a:xfrm>
            <a:off x="307975" y="10584"/>
            <a:ext cx="3048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58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9592" y="1520773"/>
            <a:ext cx="2446856" cy="215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灯片编号占位符 3"/>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8</a:t>
            </a:fld>
            <a:endParaRPr lang="en-US" altLang="zh-CN"/>
          </a:p>
        </p:txBody>
      </p:sp>
    </p:spTree>
    <p:extLst>
      <p:ext uri="{BB962C8B-B14F-4D97-AF65-F5344CB8AC3E}">
        <p14:creationId xmlns:p14="http://schemas.microsoft.com/office/powerpoint/2010/main" val="3209894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9" name="Picture 2" descr="https://timgsa.baidu.com/timg?image&amp;quality=80&amp;size=b9999_10000&amp;sec=1540203559035&amp;di=3128ab8be06b97314936f9933cbb9766&amp;imgtype=0&amp;src=http%3A%2F%2Fimage.uczzd.cn%2F4169013903199850250.jpeg%3Fid%3D0%26from%3Dex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5039"/>
            <a:ext cx="7300910" cy="4535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6"/>
          <p:cNvSpPr txBox="1">
            <a:spLocks noGrp="1" noChangeArrowheads="1"/>
          </p:cNvSpPr>
          <p:nvPr/>
        </p:nvSpPr>
        <p:spPr bwMode="auto">
          <a:xfrm>
            <a:off x="6443665"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2852D82B-D3AC-4FD9-B254-9179CA6C4266}" type="slidenum">
              <a:rPr lang="en-US" sz="1400" b="1">
                <a:solidFill>
                  <a:srgbClr val="FF3300"/>
                </a:solidFill>
                <a:effectLst>
                  <a:outerShdw blurRad="38100" dist="38100" dir="2700000" algn="tl">
                    <a:srgbClr val="C0C0C0"/>
                  </a:outerShdw>
                </a:effectLst>
              </a:rPr>
              <a:pPr algn="r">
                <a:defRPr/>
              </a:pPr>
              <a:t>9</a:t>
            </a:fld>
            <a:endParaRPr lang="en-US" sz="1400" b="1">
              <a:solidFill>
                <a:srgbClr val="FF3300"/>
              </a:solidFill>
              <a:effectLst>
                <a:outerShdw blurRad="38100" dist="38100" dir="2700000" algn="tl">
                  <a:srgbClr val="C0C0C0"/>
                </a:outerShdw>
              </a:effectLst>
            </a:endParaRPr>
          </a:p>
        </p:txBody>
      </p:sp>
      <p:sp>
        <p:nvSpPr>
          <p:cNvPr id="11268" name="Rectangle 2"/>
          <p:cNvSpPr>
            <a:spLocks noGrp="1" noChangeArrowheads="1"/>
          </p:cNvSpPr>
          <p:nvPr>
            <p:ph type="title" idx="4294967295"/>
          </p:nvPr>
        </p:nvSpPr>
        <p:spPr>
          <a:xfrm>
            <a:off x="251520" y="260351"/>
            <a:ext cx="8587680" cy="892175"/>
          </a:xfrm>
        </p:spPr>
        <p:txBody>
          <a:bodyPr/>
          <a:lstStyle/>
          <a:p>
            <a:r>
              <a:rPr lang="zh-CN" altLang="en-US" dirty="0" smtClean="0"/>
              <a:t>为什么</a:t>
            </a:r>
            <a:r>
              <a:rPr lang="zh-CN" altLang="en-US" dirty="0">
                <a:solidFill>
                  <a:srgbClr val="FF0000"/>
                </a:solidFill>
              </a:rPr>
              <a:t>出示二维</a:t>
            </a:r>
            <a:r>
              <a:rPr lang="zh-CN" altLang="en-US" dirty="0" smtClean="0">
                <a:solidFill>
                  <a:srgbClr val="FF0000"/>
                </a:solidFill>
              </a:rPr>
              <a:t>码</a:t>
            </a:r>
            <a:r>
              <a:rPr lang="zh-CN" altLang="en-US" dirty="0" smtClean="0"/>
              <a:t>可以实现支付？</a:t>
            </a:r>
            <a:endParaRPr lang="zh-CN" altLang="zh-CN" dirty="0" smtClean="0"/>
          </a:p>
        </p:txBody>
      </p:sp>
      <p:sp>
        <p:nvSpPr>
          <p:cNvPr id="10" name="矩形 9"/>
          <p:cNvSpPr/>
          <p:nvPr/>
        </p:nvSpPr>
        <p:spPr>
          <a:xfrm>
            <a:off x="3059832" y="1254029"/>
            <a:ext cx="5323954" cy="584775"/>
          </a:xfrm>
          <a:prstGeom prst="rect">
            <a:avLst/>
          </a:prstGeom>
          <a:noFill/>
        </p:spPr>
        <p:txBody>
          <a:bodyPr>
            <a:spAutoFit/>
          </a:bodyPr>
          <a:lstStyle/>
          <a:p>
            <a:pPr algn="ctr">
              <a:defRPr/>
            </a:pPr>
            <a:r>
              <a:rPr lang="zh-CN" alt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a typeface="宋体" charset="-122"/>
              </a:rPr>
              <a:t>如何实现二维码支付？</a:t>
            </a:r>
          </a:p>
        </p:txBody>
      </p:sp>
      <p:sp>
        <p:nvSpPr>
          <p:cNvPr id="2" name="矩形 1"/>
          <p:cNvSpPr/>
          <p:nvPr/>
        </p:nvSpPr>
        <p:spPr>
          <a:xfrm>
            <a:off x="251520" y="1404819"/>
            <a:ext cx="2304256" cy="923330"/>
          </a:xfrm>
          <a:prstGeom prst="rect">
            <a:avLst/>
          </a:prstGeom>
          <a:noFill/>
        </p:spPr>
        <p:txBody>
          <a:bodyPr wrap="square" lIns="91440" tIns="45720" rIns="91440" bIns="45720">
            <a:spAutoFit/>
          </a:bodyPr>
          <a:lstStyle/>
          <a:p>
            <a:pPr algn="ctr"/>
            <a:r>
              <a:rPr lang="zh-CN" alt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出示二维码支付</a:t>
            </a:r>
            <a:endParaRPr lang="en-US" altLang="zh-CN"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跳</a:t>
            </a:r>
            <a:r>
              <a:rPr lang="zh-CN" alt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过信用卡时代</a:t>
            </a:r>
            <a:endParaRPr lang="en-US" altLang="zh-CN"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zh-CN" altLang="en-US"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依赖移动通讯技术</a:t>
            </a:r>
            <a:endParaRPr lang="zh-CN" altLang="en-US"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230" y="2948948"/>
            <a:ext cx="1458466" cy="1930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灯片编号占位符 2"/>
          <p:cNvSpPr>
            <a:spLocks noGrp="1"/>
          </p:cNvSpPr>
          <p:nvPr>
            <p:ph type="sldNum" sz="quarter" idx="10"/>
          </p:nvPr>
        </p:nvSpPr>
        <p:spPr/>
        <p:txBody>
          <a:bodyPr/>
          <a:lstStyle/>
          <a:p>
            <a:pPr>
              <a:defRPr/>
            </a:pPr>
            <a:r>
              <a:rPr lang="zh-CN" altLang="en-US" smtClean="0"/>
              <a:t>桂小林 </a:t>
            </a:r>
            <a:fld id="{E571E082-43F8-4F30-9C8C-45C7B9D41DDF}" type="slidenum">
              <a:rPr lang="en-US" altLang="zh-CN" smtClean="0"/>
              <a:pPr>
                <a:defRPr/>
              </a:pPr>
              <a:t>9</a:t>
            </a:fld>
            <a:endParaRPr lang="en-US" altLang="zh-CN"/>
          </a:p>
        </p:txBody>
      </p:sp>
    </p:spTree>
    <p:extLst>
      <p:ext uri="{BB962C8B-B14F-4D97-AF65-F5344CB8AC3E}">
        <p14:creationId xmlns:p14="http://schemas.microsoft.com/office/powerpoint/2010/main" val="405383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AINPROBLEM" val="MultipleChoice"/>
  <p:tag name="PROBLEMSCORE" val="1.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MultipleChoice"/>
</p:tagLst>
</file>

<file path=ppt/tags/tag1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3.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MultipleChoice"/>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7.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8.xml><?xml version="1.0" encoding="utf-8"?>
<p:tagLst xmlns:a="http://schemas.openxmlformats.org/drawingml/2006/main" xmlns:r="http://schemas.openxmlformats.org/officeDocument/2006/relationships" xmlns:p="http://schemas.openxmlformats.org/presentationml/2006/main">
  <p:tag name="RAINPROBLEM" val="ShortAnswer"/>
  <p:tag name="PROBLEMHASREMARK" val="True"/>
  <p:tag name="PROBLEMREMARK" val="RFID读卡器形成磁场，当RFID卡靠近读卡器是，由RFID卡片切割RFID读卡器的磁场产生微小电荷。微小电荷激活RFID内部芯片，将其内部信息无线发出。"/>
  <p:tag name="PROBLEMSCORE" val="3.0"/>
  <p:tag name="PROBLEMVOICEALLOWED" val="False"/>
</p:tagLst>
</file>

<file path=ppt/tags/tag19.xml><?xml version="1.0" encoding="utf-8"?>
<p:tagLst xmlns:a="http://schemas.openxmlformats.org/drawingml/2006/main" xmlns:r="http://schemas.openxmlformats.org/officeDocument/2006/relationships" xmlns:p="http://schemas.openxmlformats.org/presentationml/2006/main">
  <p:tag name="RAINPROBLEM" val="ProblemRemarkBoard"/>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0.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2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ShortAnswer"/>
</p:tagLst>
</file>

<file path=ppt/tags/tag22.xml><?xml version="1.0" encoding="utf-8"?>
<p:tagLst xmlns:a="http://schemas.openxmlformats.org/drawingml/2006/main" xmlns:r="http://schemas.openxmlformats.org/officeDocument/2006/relationships" xmlns:p="http://schemas.openxmlformats.org/presentationml/2006/main">
  <p:tag name="PRODUCTVERSIONTIP" val="PRODUCTVERSIONTIP"/>
</p:tagLst>
</file>

<file path=ppt/tags/tag23.xml><?xml version="1.0" encoding="utf-8"?>
<p:tagLst xmlns:a="http://schemas.openxmlformats.org/drawingml/2006/main" xmlns:r="http://schemas.openxmlformats.org/officeDocument/2006/relationships" xmlns:p="http://schemas.openxmlformats.org/presentationml/2006/main">
  <p:tag name="PROBLEMREMARKTITLE" val="ProblemRemarkBoardTip"/>
</p:tagLst>
</file>

<file path=ppt/tags/tag24.xml><?xml version="1.0" encoding="utf-8"?>
<p:tagLst xmlns:a="http://schemas.openxmlformats.org/drawingml/2006/main" xmlns:r="http://schemas.openxmlformats.org/officeDocument/2006/relationships" xmlns:p="http://schemas.openxmlformats.org/presentationml/2006/main">
  <p:tag name="RAINPROBLEM" val="ProblemRemark"/>
</p:tagLst>
</file>

<file path=ppt/tags/tag2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6.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8.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29.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30.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ShortAnswer"/>
</p:tagLst>
</file>

<file path=ppt/tags/tag31.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2.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35.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6.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37.xml><?xml version="1.0" encoding="utf-8"?>
<p:tagLst xmlns:a="http://schemas.openxmlformats.org/drawingml/2006/main" xmlns:r="http://schemas.openxmlformats.org/officeDocument/2006/relationships" xmlns:p="http://schemas.openxmlformats.org/presentationml/2006/main">
  <p:tag name="PROBLEMREMARKTITLE" val="ProblemRemarkBoardTitle"/>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Wrong"/>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MultipleChoice"/>
  <p:tag name="RAINBULLET" val="Correct"/>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823</TotalTime>
  <Pages>0</Pages>
  <Words>2073</Words>
  <Characters>0</Characters>
  <Application>Microsoft Office PowerPoint</Application>
  <DocSecurity>0</DocSecurity>
  <PresentationFormat>全屏显示(4:3)</PresentationFormat>
  <Lines>0</Lines>
  <Paragraphs>197</Paragraphs>
  <Slides>35</Slides>
  <Notes>0</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51" baseType="lpstr">
      <vt:lpstr>Huawei Sans</vt:lpstr>
      <vt:lpstr>Microsoft Yahei</vt:lpstr>
      <vt:lpstr>方正兰亭黑简体</vt:lpstr>
      <vt:lpstr>仿宋</vt:lpstr>
      <vt:lpstr>黑体</vt:lpstr>
      <vt:lpstr>楷体</vt:lpstr>
      <vt:lpstr>楷体_GB2312</vt:lpstr>
      <vt:lpstr>隶书</vt:lpstr>
      <vt:lpstr>宋体</vt:lpstr>
      <vt:lpstr>幼圆</vt:lpstr>
      <vt:lpstr>Arial</vt:lpstr>
      <vt:lpstr>Arial Black</vt:lpstr>
      <vt:lpstr>Times New Roman</vt:lpstr>
      <vt:lpstr>Wingdings</vt:lpstr>
      <vt:lpstr>默认设计模板</vt:lpstr>
      <vt:lpstr>Microsoft Visio 2003-2010 绘图</vt:lpstr>
      <vt:lpstr>PowerPoint 演示文稿</vt:lpstr>
      <vt:lpstr>第二章 物联网体系结构</vt:lpstr>
      <vt:lpstr>第2章：知识图谱</vt:lpstr>
      <vt:lpstr>2.1 物联网的基本模型</vt:lpstr>
      <vt:lpstr>2.1 物联网的基本模型</vt:lpstr>
      <vt:lpstr>2.1 物联网的基本模型</vt:lpstr>
      <vt:lpstr>2.2 物联网的体系架构</vt:lpstr>
      <vt:lpstr>2.3 物联网的核心技术</vt:lpstr>
      <vt:lpstr>为什么出示二维码可以实现支付？</vt:lpstr>
      <vt:lpstr>为什么扫描二维码可以实现支付？</vt:lpstr>
      <vt:lpstr>主动式扫码支付模式</vt:lpstr>
      <vt:lpstr>PowerPoint 演示文稿</vt:lpstr>
      <vt:lpstr>PowerPoint 演示文稿</vt:lpstr>
      <vt:lpstr>PowerPoint 演示文稿</vt:lpstr>
      <vt:lpstr>北斗卫星导航系统（课程思政）</vt:lpstr>
      <vt:lpstr>2.4 已有物联网相关应用架构</vt:lpstr>
      <vt:lpstr>（1）WSN</vt:lpstr>
      <vt:lpstr>（2）EPC/UID系统 </vt:lpstr>
      <vt:lpstr>PowerPoint 演示文稿</vt:lpstr>
      <vt:lpstr>（4）M2M系统 </vt:lpstr>
      <vt:lpstr>PowerPoint 演示文稿</vt:lpstr>
      <vt:lpstr>2.5 物联网的反馈与控制</vt:lpstr>
      <vt:lpstr>2.5 物联网的反馈与控制</vt:lpstr>
      <vt:lpstr>PowerPoint 演示文稿</vt:lpstr>
      <vt:lpstr>PowerPoint 演示文稿</vt:lpstr>
      <vt:lpstr>PowerPoint 演示文稿</vt:lpstr>
      <vt:lpstr>PowerPoint 演示文稿</vt:lpstr>
      <vt:lpstr>PowerPoint 演示文稿</vt:lpstr>
      <vt:lpstr>2.6 物联网的典型应用</vt:lpstr>
      <vt:lpstr>文物监控物联网</vt:lpstr>
      <vt:lpstr>军用物联网</vt:lpstr>
      <vt:lpstr>大国重器-----敬请观看【课程思政】</vt:lpstr>
      <vt:lpstr>大国重器-----敬请观看</vt:lpstr>
      <vt:lpstr>PowerPoint 演示文稿</vt:lpstr>
      <vt:lpstr>THANKS！</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gui@stu.xjtu.edu.xx</cp:lastModifiedBy>
  <cp:revision>655</cp:revision>
  <dcterms:created xsi:type="dcterms:W3CDTF">2004-05-18T02:59:53Z</dcterms:created>
  <dcterms:modified xsi:type="dcterms:W3CDTF">2024-09-29T12:45:13Z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