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9" r:id="rId4"/>
    <p:sldId id="258" r:id="rId5"/>
    <p:sldId id="260" r:id="rId6"/>
    <p:sldId id="261" r:id="rId7"/>
    <p:sldId id="262" r:id="rId8"/>
    <p:sldId id="263" r:id="rId9"/>
    <p:sldId id="273" r:id="rId10"/>
    <p:sldId id="264" r:id="rId11"/>
    <p:sldId id="265" r:id="rId12"/>
    <p:sldId id="266" r:id="rId13"/>
    <p:sldId id="267" r:id="rId14"/>
    <p:sldId id="268" r:id="rId15"/>
    <p:sldId id="269" r:id="rId16"/>
    <p:sldId id="270" r:id="rId17"/>
    <p:sldId id="271" r:id="rId18"/>
    <p:sldId id="274" r:id="rId19"/>
    <p:sldId id="275" r:id="rId20"/>
    <p:sldId id="272"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33"/>
    <p:restoredTop sz="94674"/>
  </p:normalViewPr>
  <p:slideViewPr>
    <p:cSldViewPr snapToGrid="0" snapToObjects="1">
      <p:cViewPr varScale="1">
        <p:scale>
          <a:sx n="139" d="100"/>
          <a:sy n="139" d="100"/>
        </p:scale>
        <p:origin x="21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917346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题注">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3400521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标题的引述">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9405976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13607852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引述">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671359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3359682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10879315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1488068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3456958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3491377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203682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8" name="Footer Placeholder 7"/>
          <p:cNvSpPr>
            <a:spLocks noGrp="1"/>
          </p:cNvSpPr>
          <p:nvPr>
            <p:ph type="ftr" sz="quarter" idx="11"/>
          </p:nvPr>
        </p:nvSpPr>
        <p:spPr/>
        <p:txBody>
          <a:bodyPr/>
          <a:lstStyle/>
          <a:p>
            <a:endParaRPr kumimoji="1" lang="zh-CN" altLang="en-US"/>
          </a:p>
        </p:txBody>
      </p:sp>
      <p:sp>
        <p:nvSpPr>
          <p:cNvPr id="9" name="Slide Number Placeholder 8"/>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1923793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4" name="Footer Placeholder 3"/>
          <p:cNvSpPr>
            <a:spLocks noGrp="1"/>
          </p:cNvSpPr>
          <p:nvPr>
            <p:ph type="ftr" sz="quarter" idx="11"/>
          </p:nvPr>
        </p:nvSpPr>
        <p:spPr/>
        <p:txBody>
          <a:bodyPr/>
          <a:lstStyle/>
          <a:p>
            <a:endParaRPr kumimoji="1" lang="zh-CN" altLang="en-US"/>
          </a:p>
        </p:txBody>
      </p:sp>
      <p:sp>
        <p:nvSpPr>
          <p:cNvPr id="5" name="Slide Number Placeholder 4"/>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4093529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3" name="Footer Placeholder 2"/>
          <p:cNvSpPr>
            <a:spLocks noGrp="1"/>
          </p:cNvSpPr>
          <p:nvPr>
            <p:ph type="ftr" sz="quarter" idx="11"/>
          </p:nvPr>
        </p:nvSpPr>
        <p:spPr/>
        <p:txBody>
          <a:bodyPr/>
          <a:lstStyle/>
          <a:p>
            <a:endParaRPr kumimoji="1" lang="zh-CN" altLang="en-US"/>
          </a:p>
        </p:txBody>
      </p:sp>
      <p:sp>
        <p:nvSpPr>
          <p:cNvPr id="4" name="Slide Number Placeholder 3"/>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2598071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1779669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5" name="Date Placeholder 4"/>
          <p:cNvSpPr>
            <a:spLocks noGrp="1"/>
          </p:cNvSpPr>
          <p:nvPr>
            <p:ph type="dt" sz="half" idx="10"/>
          </p:nvPr>
        </p:nvSpPr>
        <p:spPr/>
        <p:txBody>
          <a:bodyPr/>
          <a:lstStyle/>
          <a:p>
            <a:fld id="{D5D56947-C303-3842-B18C-B797122E01FA}" type="datetimeFigureOut">
              <a:rPr kumimoji="1" lang="zh-CN" altLang="en-US" smtClean="0"/>
              <a:t>2018/4/24</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28113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5D56947-C303-3842-B18C-B797122E01FA}" type="datetimeFigureOut">
              <a:rPr kumimoji="1" lang="zh-CN" altLang="en-US" smtClean="0"/>
              <a:t>2018/4/24</a:t>
            </a:fld>
            <a:endParaRPr kumimoji="1"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67122D9-3B35-524C-8FCA-6E99D08D1CB7}" type="slidenum">
              <a:rPr kumimoji="1" lang="zh-CN" altLang="en-US" smtClean="0"/>
              <a:t>‹#›</a:t>
            </a:fld>
            <a:endParaRPr kumimoji="1" lang="zh-CN" altLang="en-US"/>
          </a:p>
        </p:txBody>
      </p:sp>
    </p:spTree>
    <p:extLst>
      <p:ext uri="{BB962C8B-B14F-4D97-AF65-F5344CB8AC3E}">
        <p14:creationId xmlns:p14="http://schemas.microsoft.com/office/powerpoint/2010/main" val="16331464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B53F18-0CCA-254C-B0B6-A261E646523E}"/>
              </a:ext>
            </a:extLst>
          </p:cNvPr>
          <p:cNvSpPr>
            <a:spLocks noGrp="1"/>
          </p:cNvSpPr>
          <p:nvPr>
            <p:ph type="ctrTitle"/>
          </p:nvPr>
        </p:nvSpPr>
        <p:spPr/>
        <p:txBody>
          <a:bodyPr/>
          <a:lstStyle/>
          <a:p>
            <a:r>
              <a:rPr kumimoji="1" lang="zh-Hans" altLang="en-US" dirty="0"/>
              <a:t>资料整理与特征数计算</a:t>
            </a:r>
            <a:endParaRPr kumimoji="1" lang="zh-CN" altLang="en-US" dirty="0"/>
          </a:p>
        </p:txBody>
      </p:sp>
      <p:sp>
        <p:nvSpPr>
          <p:cNvPr id="3" name="副标题 2">
            <a:extLst>
              <a:ext uri="{FF2B5EF4-FFF2-40B4-BE49-F238E27FC236}">
                <a16:creationId xmlns:a16="http://schemas.microsoft.com/office/drawing/2014/main" id="{22828AAE-6CFA-494F-BBF3-28C67464E202}"/>
              </a:ext>
            </a:extLst>
          </p:cNvPr>
          <p:cNvSpPr>
            <a:spLocks noGrp="1"/>
          </p:cNvSpPr>
          <p:nvPr>
            <p:ph type="subTitle" idx="1"/>
          </p:nvPr>
        </p:nvSpPr>
        <p:spPr/>
        <p:txBody>
          <a:bodyPr/>
          <a:lstStyle/>
          <a:p>
            <a:r>
              <a:rPr kumimoji="1" lang="zh-Hans" altLang="en-US" dirty="0"/>
              <a:t>统计生物学第二章</a:t>
            </a:r>
            <a:endParaRPr kumimoji="1" lang="zh-CN" altLang="en-US" dirty="0"/>
          </a:p>
        </p:txBody>
      </p:sp>
    </p:spTree>
    <p:extLst>
      <p:ext uri="{BB962C8B-B14F-4D97-AF65-F5344CB8AC3E}">
        <p14:creationId xmlns:p14="http://schemas.microsoft.com/office/powerpoint/2010/main" val="11478556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E3AC1AE-F6A2-564C-B3D2-3D58E69ECA0A}"/>
              </a:ext>
            </a:extLst>
          </p:cNvPr>
          <p:cNvSpPr>
            <a:spLocks noGrp="1"/>
          </p:cNvSpPr>
          <p:nvPr>
            <p:ph idx="1"/>
          </p:nvPr>
        </p:nvSpPr>
        <p:spPr>
          <a:xfrm>
            <a:off x="664004" y="505838"/>
            <a:ext cx="9326301" cy="6352162"/>
          </a:xfrm>
        </p:spPr>
        <p:txBody>
          <a:bodyPr>
            <a:normAutofit fontScale="92500"/>
          </a:bodyPr>
          <a:lstStyle/>
          <a:p>
            <a:r>
              <a:rPr kumimoji="1" lang="zh-Hans" altLang="en-US" sz="2000" dirty="0"/>
              <a:t>整体抽样（</a:t>
            </a:r>
            <a:r>
              <a:rPr kumimoji="1" lang="en-US" altLang="zh-Hans" sz="2000" dirty="0"/>
              <a:t>cluster</a:t>
            </a:r>
            <a:r>
              <a:rPr kumimoji="1" lang="zh-Hans" altLang="en-US" sz="2000" dirty="0"/>
              <a:t> </a:t>
            </a:r>
            <a:r>
              <a:rPr kumimoji="1" lang="en-US" altLang="zh-Hans" sz="2000" dirty="0"/>
              <a:t>sampling</a:t>
            </a:r>
            <a:r>
              <a:rPr kumimoji="1" lang="zh-Hans" altLang="en-US" sz="2000" dirty="0"/>
              <a:t>）</a:t>
            </a:r>
            <a:endParaRPr kumimoji="1" lang="en-US" altLang="zh-Hans" sz="2000" dirty="0"/>
          </a:p>
          <a:p>
            <a:pPr lvl="1"/>
            <a:r>
              <a:rPr kumimoji="1" lang="zh-Hans" altLang="en-US" sz="1800" dirty="0"/>
              <a:t>将总体分成若干群，以</a:t>
            </a:r>
            <a:r>
              <a:rPr kumimoji="1" lang="zh-Hans" altLang="en-US" sz="1800" b="1" dirty="0">
                <a:solidFill>
                  <a:srgbClr val="00B050"/>
                </a:solidFill>
              </a:rPr>
              <a:t>群</a:t>
            </a:r>
            <a:r>
              <a:rPr kumimoji="1" lang="zh-Hans" altLang="en-US" sz="1800" dirty="0"/>
              <a:t>为单位进行随机抽样，对抽到的样本做全面调查。</a:t>
            </a:r>
            <a:endParaRPr kumimoji="1" lang="en-US" altLang="zh-Hans" sz="1800" dirty="0"/>
          </a:p>
          <a:p>
            <a:pPr lvl="1"/>
            <a:r>
              <a:rPr kumimoji="1" lang="zh-CN" altLang="en-US" sz="1800" dirty="0"/>
              <a:t>“</a:t>
            </a:r>
            <a:r>
              <a:rPr kumimoji="1" lang="zh-Hans" altLang="en-US" sz="1800" dirty="0"/>
              <a:t>群</a:t>
            </a:r>
            <a:r>
              <a:rPr kumimoji="1" lang="zh-CN" altLang="en-US" sz="1800" dirty="0"/>
              <a:t>”</a:t>
            </a:r>
            <a:r>
              <a:rPr kumimoji="1" lang="zh-Hans" altLang="en-US" sz="1800" dirty="0"/>
              <a:t>间的差异越小，</a:t>
            </a:r>
            <a:r>
              <a:rPr kumimoji="1" lang="zh-CN" altLang="en-US" sz="1800" dirty="0"/>
              <a:t> “</a:t>
            </a:r>
            <a:r>
              <a:rPr kumimoji="1" lang="zh-Hans" altLang="en-US" sz="1800" dirty="0"/>
              <a:t>群</a:t>
            </a:r>
            <a:r>
              <a:rPr kumimoji="1" lang="zh-CN" altLang="en-US" sz="1800" dirty="0"/>
              <a:t>”</a:t>
            </a:r>
            <a:r>
              <a:rPr kumimoji="1" lang="zh-Hans" altLang="en-US" sz="1800" dirty="0"/>
              <a:t>越多，抽样误差越小</a:t>
            </a:r>
            <a:endParaRPr kumimoji="1" lang="en-US" altLang="zh-Hans" sz="1800" dirty="0"/>
          </a:p>
          <a:p>
            <a:pPr lvl="1"/>
            <a:r>
              <a:rPr kumimoji="1" lang="zh-Hans" altLang="en-US" sz="1800" dirty="0"/>
              <a:t>与简单随机抽样比，在相等的抽样分数下，它减少了所抽查单位的数目，却增大了每个调查单位</a:t>
            </a:r>
            <a:endParaRPr kumimoji="1" lang="en-US" altLang="zh-Hans" sz="1800" dirty="0"/>
          </a:p>
          <a:p>
            <a:r>
              <a:rPr kumimoji="1" lang="zh-Hans" altLang="en-US" sz="2000" dirty="0"/>
              <a:t>整体抽样与分层抽样</a:t>
            </a:r>
            <a:endParaRPr kumimoji="1" lang="en-US" altLang="zh-Hans" sz="2000" dirty="0"/>
          </a:p>
          <a:p>
            <a:pPr lvl="1"/>
            <a:r>
              <a:rPr kumimoji="1" lang="zh-Hans" altLang="en-US" sz="1800" dirty="0"/>
              <a:t>若总体内主要变异来源明显来自地段间，且每个地段有较大的面积，则采用分层抽样</a:t>
            </a:r>
            <a:endParaRPr kumimoji="1" lang="en-US" altLang="zh-Hans" sz="1800" dirty="0"/>
          </a:p>
          <a:p>
            <a:pPr lvl="1"/>
            <a:r>
              <a:rPr kumimoji="1" lang="zh-Hans" altLang="en-US" sz="1800" dirty="0"/>
              <a:t>若主要变异来源明显来自地段内给单位间，且每个地段面积较小，则采用整体抽样</a:t>
            </a:r>
            <a:endParaRPr kumimoji="1" lang="en-US" altLang="zh-Hans" sz="1800" dirty="0"/>
          </a:p>
          <a:p>
            <a:r>
              <a:rPr kumimoji="1" lang="zh-Hans" altLang="en-US" sz="2000" dirty="0"/>
              <a:t>整体抽样优点</a:t>
            </a:r>
            <a:endParaRPr kumimoji="1" lang="en-US" altLang="zh-Hans" sz="2000" dirty="0"/>
          </a:p>
          <a:p>
            <a:pPr lvl="1"/>
            <a:r>
              <a:rPr kumimoji="1" lang="zh-Hans" altLang="en-US" sz="1800" dirty="0"/>
              <a:t>一个群只要一个编号，因而减少了抽样单位编号数，且因调查单位数减少，工作方便</a:t>
            </a:r>
            <a:endParaRPr kumimoji="1" lang="en-US" altLang="zh-Hans" sz="1800" dirty="0"/>
          </a:p>
          <a:p>
            <a:pPr lvl="1"/>
            <a:r>
              <a:rPr kumimoji="1" lang="zh-Hans" altLang="en-US" sz="1800" dirty="0"/>
              <a:t>与简单随机抽样相比，整体抽样能提供较为准确的总体估计值，特别是对不均匀分布的研究对象</a:t>
            </a:r>
            <a:endParaRPr kumimoji="1" lang="en-US" altLang="zh-Hans" sz="1800" dirty="0"/>
          </a:p>
          <a:p>
            <a:pPr lvl="1"/>
            <a:r>
              <a:rPr kumimoji="1" lang="zh-Hans" altLang="en-US" sz="1800" dirty="0"/>
              <a:t>只要各群抽选单位相等，整体抽样也可提供总体平均数的无偏估计。</a:t>
            </a:r>
            <a:endParaRPr kumimoji="1" lang="en-US" altLang="zh-Hans" sz="1800" dirty="0"/>
          </a:p>
          <a:p>
            <a:r>
              <a:rPr kumimoji="1" lang="zh-Hans" altLang="en-US" sz="2000" dirty="0"/>
              <a:t>缺点</a:t>
            </a:r>
            <a:endParaRPr kumimoji="1" lang="en-US" altLang="zh-Hans" sz="2000" dirty="0"/>
          </a:p>
          <a:p>
            <a:pPr lvl="1"/>
            <a:r>
              <a:rPr kumimoji="1" lang="zh-Hans" altLang="en-US" sz="1800" dirty="0"/>
              <a:t>一定的样本容量下，整体抽样误差一般大于简单抽样误差：样本观察单位并非广泛的散布在总体中。</a:t>
            </a:r>
            <a:endParaRPr kumimoji="1" lang="en-US" altLang="zh-Hans" sz="1800" dirty="0"/>
          </a:p>
          <a:p>
            <a:pPr lvl="1"/>
            <a:r>
              <a:rPr kumimoji="1" lang="zh-Hans" altLang="en-US" sz="1800" dirty="0"/>
              <a:t>为降低误差，可以增加抽取的“群”个数，减少群内观察单位数的方法</a:t>
            </a:r>
            <a:endParaRPr kumimoji="1" lang="zh-CN" altLang="en-US" sz="1800" dirty="0"/>
          </a:p>
        </p:txBody>
      </p:sp>
      <p:sp>
        <p:nvSpPr>
          <p:cNvPr id="4" name="标题 1">
            <a:extLst>
              <a:ext uri="{FF2B5EF4-FFF2-40B4-BE49-F238E27FC236}">
                <a16:creationId xmlns:a16="http://schemas.microsoft.com/office/drawing/2014/main" id="{3D111106-7E78-9142-BBEE-98EB8AFFA72F}"/>
              </a:ext>
            </a:extLst>
          </p:cNvPr>
          <p:cNvSpPr>
            <a:spLocks noGrp="1"/>
          </p:cNvSpPr>
          <p:nvPr>
            <p:ph type="title"/>
          </p:nvPr>
        </p:nvSpPr>
        <p:spPr>
          <a:xfrm>
            <a:off x="664004" y="0"/>
            <a:ext cx="8596668" cy="431260"/>
          </a:xfrm>
        </p:spPr>
        <p:txBody>
          <a:bodyPr>
            <a:normAutofit fontScale="90000"/>
          </a:bodyPr>
          <a:lstStyle/>
          <a:p>
            <a:r>
              <a:rPr kumimoji="1" lang="zh-Hans" altLang="en-US" dirty="0"/>
              <a:t>随机抽样</a:t>
            </a:r>
            <a:endParaRPr kumimoji="1" lang="zh-CN" altLang="en-US" dirty="0"/>
          </a:p>
        </p:txBody>
      </p:sp>
    </p:spTree>
    <p:extLst>
      <p:ext uri="{BB962C8B-B14F-4D97-AF65-F5344CB8AC3E}">
        <p14:creationId xmlns:p14="http://schemas.microsoft.com/office/powerpoint/2010/main" val="23549753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5A1CA45-1B87-DC44-A293-8DF803A0977C}"/>
              </a:ext>
            </a:extLst>
          </p:cNvPr>
          <p:cNvSpPr>
            <a:spLocks noGrp="1"/>
          </p:cNvSpPr>
          <p:nvPr>
            <p:ph idx="1"/>
          </p:nvPr>
        </p:nvSpPr>
        <p:spPr>
          <a:xfrm>
            <a:off x="677333" y="564205"/>
            <a:ext cx="8904411" cy="5477158"/>
          </a:xfrm>
        </p:spPr>
        <p:txBody>
          <a:bodyPr>
            <a:normAutofit/>
          </a:bodyPr>
          <a:lstStyle/>
          <a:p>
            <a:r>
              <a:rPr kumimoji="1" lang="zh-Hans" altLang="en-US" sz="2000" b="1" dirty="0"/>
              <a:t>双重抽样</a:t>
            </a:r>
            <a:r>
              <a:rPr kumimoji="1" lang="en-US" altLang="zh-Hans" sz="2000" b="1" dirty="0"/>
              <a:t>(double sampling)</a:t>
            </a:r>
          </a:p>
          <a:p>
            <a:pPr lvl="1"/>
            <a:r>
              <a:rPr kumimoji="1" lang="zh-Hans" altLang="en-US" sz="1800" dirty="0"/>
              <a:t>如果所研究的性状是不容易观察测定的，或必须有较高费用，或要求有精密设备、复杂计算过程与耗费较多调查时间的，或必须进行破坏性测定才能观察结果的</a:t>
            </a:r>
            <a:r>
              <a:rPr kumimoji="1" lang="en-US" altLang="zh-Hans" sz="1800" dirty="0"/>
              <a:t>——</a:t>
            </a:r>
            <a:r>
              <a:rPr kumimoji="1" lang="zh-Hans" altLang="en-US" sz="1800" dirty="0"/>
              <a:t>直接观察结果</a:t>
            </a:r>
            <a:r>
              <a:rPr kumimoji="1" lang="zh-Hans" altLang="en-US" sz="1800" b="1" dirty="0">
                <a:solidFill>
                  <a:srgbClr val="FF0000"/>
                </a:solidFill>
              </a:rPr>
              <a:t>困难</a:t>
            </a:r>
            <a:endParaRPr kumimoji="1" lang="en-US" altLang="zh-Hans" sz="1800" b="1" dirty="0">
              <a:solidFill>
                <a:srgbClr val="FF0000"/>
              </a:solidFill>
            </a:endParaRPr>
          </a:p>
          <a:p>
            <a:pPr lvl="1"/>
            <a:r>
              <a:rPr kumimoji="1" lang="zh-Hans" altLang="en-US" sz="1800" dirty="0">
                <a:solidFill>
                  <a:schemeClr val="tx1"/>
                </a:solidFill>
              </a:rPr>
              <a:t>找出另一种易于观察测定且节省时间和经费的性状，利用这两种性状之间客观存在的关系，通过测定后一种性状结果从而推算前一种性状的测定结果。</a:t>
            </a:r>
            <a:endParaRPr kumimoji="1" lang="en-US" altLang="zh-Hans" sz="1800" dirty="0">
              <a:solidFill>
                <a:schemeClr val="tx1"/>
              </a:solidFill>
            </a:endParaRPr>
          </a:p>
          <a:p>
            <a:pPr lvl="1"/>
            <a:r>
              <a:rPr kumimoji="1" lang="zh-Hans" altLang="en-US" sz="1800" dirty="0">
                <a:solidFill>
                  <a:schemeClr val="tx1"/>
                </a:solidFill>
              </a:rPr>
              <a:t>复杂性状或直接性状 </a:t>
            </a:r>
            <a:r>
              <a:rPr kumimoji="1" lang="en-US" altLang="zh-Hans" sz="1800" dirty="0">
                <a:solidFill>
                  <a:schemeClr val="tx1"/>
                </a:solidFill>
              </a:rPr>
              <a:t>——</a:t>
            </a:r>
            <a:r>
              <a:rPr kumimoji="1" lang="zh-Hans" altLang="en-US" sz="1800" dirty="0">
                <a:solidFill>
                  <a:schemeClr val="tx1"/>
                </a:solidFill>
              </a:rPr>
              <a:t> 简单性状或间接性状</a:t>
            </a:r>
            <a:endParaRPr kumimoji="1" lang="en-US" altLang="zh-Hans" sz="1800" dirty="0">
              <a:solidFill>
                <a:schemeClr val="tx1"/>
              </a:solidFill>
            </a:endParaRPr>
          </a:p>
          <a:p>
            <a:pPr lvl="1"/>
            <a:r>
              <a:rPr kumimoji="1" lang="zh-Hans" altLang="en-US" sz="1800" dirty="0">
                <a:solidFill>
                  <a:schemeClr val="tx1"/>
                </a:solidFill>
              </a:rPr>
              <a:t>在抽样的时候，随机抽取两个样本</a:t>
            </a:r>
            <a:r>
              <a:rPr kumimoji="1" lang="en-US" altLang="zh-Hans" sz="1800" dirty="0">
                <a:solidFill>
                  <a:schemeClr val="tx1"/>
                </a:solidFill>
              </a:rPr>
              <a:t>——double</a:t>
            </a:r>
            <a:r>
              <a:rPr kumimoji="1" lang="zh-Hans" altLang="en-US" sz="1800" dirty="0">
                <a:solidFill>
                  <a:schemeClr val="tx1"/>
                </a:solidFill>
              </a:rPr>
              <a:t> </a:t>
            </a:r>
            <a:r>
              <a:rPr kumimoji="1" lang="en-US" altLang="zh-Hans" sz="1800" dirty="0">
                <a:solidFill>
                  <a:schemeClr val="tx1"/>
                </a:solidFill>
              </a:rPr>
              <a:t>sampling</a:t>
            </a:r>
          </a:p>
          <a:p>
            <a:pPr lvl="2"/>
            <a:r>
              <a:rPr kumimoji="1" lang="zh-Hans" altLang="en-US" sz="1600" dirty="0">
                <a:solidFill>
                  <a:schemeClr val="tx1"/>
                </a:solidFill>
              </a:rPr>
              <a:t>涉及 两个变量，易于观测的变量作为简单性状的变量，不易观测的变量作为复杂性状的变量</a:t>
            </a:r>
            <a:endParaRPr kumimoji="1" lang="en-US" altLang="zh-Hans" sz="1600" dirty="0">
              <a:solidFill>
                <a:schemeClr val="tx1"/>
              </a:solidFill>
            </a:endParaRPr>
          </a:p>
          <a:p>
            <a:r>
              <a:rPr kumimoji="1" lang="zh-Hans" altLang="en-US" sz="2000" dirty="0">
                <a:solidFill>
                  <a:schemeClr val="tx1"/>
                </a:solidFill>
              </a:rPr>
              <a:t>例子</a:t>
            </a:r>
            <a:endParaRPr kumimoji="1" lang="en-US" altLang="zh-Hans" sz="2000" dirty="0">
              <a:solidFill>
                <a:schemeClr val="tx1"/>
              </a:solidFill>
            </a:endParaRPr>
          </a:p>
          <a:p>
            <a:pPr lvl="1"/>
            <a:r>
              <a:rPr kumimoji="1" lang="zh-Hans" altLang="en-US" sz="1800" dirty="0">
                <a:solidFill>
                  <a:schemeClr val="tx1"/>
                </a:solidFill>
              </a:rPr>
              <a:t>估计生长期的甘蔗产量，甘蔗体积为简单性状，甘蔗重量为复杂性状</a:t>
            </a:r>
            <a:endParaRPr kumimoji="1" lang="en-US" altLang="zh-Hans" sz="1800" dirty="0">
              <a:solidFill>
                <a:schemeClr val="tx1"/>
              </a:solidFill>
            </a:endParaRPr>
          </a:p>
          <a:p>
            <a:pPr lvl="1"/>
            <a:r>
              <a:rPr kumimoji="1" lang="zh-Hans" altLang="en-US" sz="1800" dirty="0">
                <a:solidFill>
                  <a:schemeClr val="tx1"/>
                </a:solidFill>
              </a:rPr>
              <a:t>木材体积是复杂性状，树干基部横剖面积为简单性状</a:t>
            </a:r>
            <a:endParaRPr kumimoji="1" lang="en-US" altLang="zh-Hans" sz="1800" dirty="0">
              <a:solidFill>
                <a:schemeClr val="tx1"/>
              </a:solidFill>
            </a:endParaRPr>
          </a:p>
          <a:p>
            <a:pPr lvl="1"/>
            <a:r>
              <a:rPr kumimoji="1" lang="zh-Hans" altLang="en-US" sz="1800" dirty="0">
                <a:solidFill>
                  <a:schemeClr val="tx1"/>
                </a:solidFill>
              </a:rPr>
              <a:t>玉米茎上的蛀孔数是简单性状，玉米螟虫的幼虫数目是复杂性状</a:t>
            </a:r>
            <a:endParaRPr kumimoji="1" lang="zh-CN" altLang="en-US" dirty="0">
              <a:solidFill>
                <a:schemeClr val="tx1"/>
              </a:solidFill>
            </a:endParaRPr>
          </a:p>
        </p:txBody>
      </p:sp>
      <p:sp>
        <p:nvSpPr>
          <p:cNvPr id="4" name="标题 1">
            <a:extLst>
              <a:ext uri="{FF2B5EF4-FFF2-40B4-BE49-F238E27FC236}">
                <a16:creationId xmlns:a16="http://schemas.microsoft.com/office/drawing/2014/main" id="{C204D1F8-92A2-6E41-BBEE-BA7FC9D07081}"/>
              </a:ext>
            </a:extLst>
          </p:cNvPr>
          <p:cNvSpPr>
            <a:spLocks noGrp="1"/>
          </p:cNvSpPr>
          <p:nvPr>
            <p:ph type="title"/>
          </p:nvPr>
        </p:nvSpPr>
        <p:spPr>
          <a:xfrm>
            <a:off x="677333" y="0"/>
            <a:ext cx="8596668" cy="431260"/>
          </a:xfrm>
        </p:spPr>
        <p:txBody>
          <a:bodyPr>
            <a:normAutofit fontScale="90000"/>
          </a:bodyPr>
          <a:lstStyle/>
          <a:p>
            <a:r>
              <a:rPr kumimoji="1" lang="zh-Hans" altLang="en-US" dirty="0"/>
              <a:t>随机抽样</a:t>
            </a:r>
            <a:endParaRPr kumimoji="1" lang="zh-CN" altLang="en-US" dirty="0"/>
          </a:p>
        </p:txBody>
      </p:sp>
    </p:spTree>
    <p:extLst>
      <p:ext uri="{BB962C8B-B14F-4D97-AF65-F5344CB8AC3E}">
        <p14:creationId xmlns:p14="http://schemas.microsoft.com/office/powerpoint/2010/main" val="39809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E788C92-E386-074F-8068-AD2F2605C862}"/>
              </a:ext>
            </a:extLst>
          </p:cNvPr>
          <p:cNvSpPr>
            <a:spLocks noGrp="1"/>
          </p:cNvSpPr>
          <p:nvPr>
            <p:ph type="title"/>
          </p:nvPr>
        </p:nvSpPr>
        <p:spPr>
          <a:xfrm>
            <a:off x="677334" y="84307"/>
            <a:ext cx="8596668" cy="1320800"/>
          </a:xfrm>
        </p:spPr>
        <p:txBody>
          <a:bodyPr/>
          <a:lstStyle/>
          <a:p>
            <a:r>
              <a:rPr kumimoji="1" lang="zh-Hans" altLang="en-US" dirty="0"/>
              <a:t>顺序采样</a:t>
            </a:r>
            <a:endParaRPr kumimoji="1" lang="zh-CN" altLang="en-US" dirty="0"/>
          </a:p>
        </p:txBody>
      </p:sp>
      <p:sp>
        <p:nvSpPr>
          <p:cNvPr id="3" name="内容占位符 2">
            <a:extLst>
              <a:ext uri="{FF2B5EF4-FFF2-40B4-BE49-F238E27FC236}">
                <a16:creationId xmlns:a16="http://schemas.microsoft.com/office/drawing/2014/main" id="{FF086B33-5BF3-E641-AE80-D286D108E3FE}"/>
              </a:ext>
            </a:extLst>
          </p:cNvPr>
          <p:cNvSpPr>
            <a:spLocks noGrp="1"/>
          </p:cNvSpPr>
          <p:nvPr>
            <p:ph idx="1"/>
          </p:nvPr>
        </p:nvSpPr>
        <p:spPr>
          <a:xfrm>
            <a:off x="677334" y="797668"/>
            <a:ext cx="8596668" cy="5569245"/>
          </a:xfrm>
        </p:spPr>
        <p:txBody>
          <a:bodyPr>
            <a:normAutofit/>
          </a:bodyPr>
          <a:lstStyle/>
          <a:p>
            <a:r>
              <a:rPr kumimoji="1" lang="en-US" altLang="zh-Hans" sz="2000" dirty="0"/>
              <a:t>Ordinal</a:t>
            </a:r>
            <a:r>
              <a:rPr kumimoji="1" lang="zh-Hans" altLang="en-US" sz="2000" dirty="0"/>
              <a:t> </a:t>
            </a:r>
            <a:r>
              <a:rPr kumimoji="1" lang="en-US" altLang="zh-Hans" sz="2000" dirty="0"/>
              <a:t>sampling</a:t>
            </a:r>
            <a:r>
              <a:rPr kumimoji="1" lang="zh-Hans" altLang="en-US" sz="2000" dirty="0"/>
              <a:t>或系统抽样，机械抽样，等距抽样（</a:t>
            </a:r>
            <a:r>
              <a:rPr kumimoji="1" lang="en-US" altLang="zh-Hans" sz="2000" dirty="0"/>
              <a:t>systematic</a:t>
            </a:r>
            <a:r>
              <a:rPr kumimoji="1" lang="zh-Hans" altLang="en-US" sz="2000" dirty="0"/>
              <a:t> </a:t>
            </a:r>
            <a:r>
              <a:rPr kumimoji="1" lang="en-US" altLang="zh-Hans" sz="2000" dirty="0"/>
              <a:t>sampling</a:t>
            </a:r>
            <a:r>
              <a:rPr kumimoji="1" lang="zh-Hans" altLang="en-US" sz="2000" dirty="0"/>
              <a:t>）</a:t>
            </a:r>
            <a:r>
              <a:rPr kumimoji="1" lang="en-US" altLang="zh-Hans" sz="2000" dirty="0"/>
              <a:t>,</a:t>
            </a:r>
            <a:r>
              <a:rPr kumimoji="1" lang="zh-Hans" altLang="en-US" sz="2000" dirty="0"/>
              <a:t>是按某种既定顺序从总体（有限总体）中抽取一定数量的个体构成样本。</a:t>
            </a:r>
            <a:endParaRPr kumimoji="1" lang="en-US" altLang="zh-Hans" sz="2000" dirty="0"/>
          </a:p>
          <a:p>
            <a:pPr lvl="1"/>
            <a:r>
              <a:rPr kumimoji="1" lang="zh-Hans" altLang="en-US" sz="1800" dirty="0"/>
              <a:t>将总体的观察单位按某一顺序分成</a:t>
            </a:r>
            <a:r>
              <a:rPr kumimoji="1" lang="en-US" altLang="zh-Hans" sz="1800" b="1" dirty="0">
                <a:solidFill>
                  <a:srgbClr val="FF0000"/>
                </a:solidFill>
              </a:rPr>
              <a:t>n</a:t>
            </a:r>
            <a:r>
              <a:rPr kumimoji="1" lang="zh-Hans" altLang="en-US" sz="1800" dirty="0"/>
              <a:t>个部分，再从第一部分随机抽取第</a:t>
            </a:r>
            <a:r>
              <a:rPr kumimoji="1" lang="en-US" altLang="zh-Hans" sz="1800" b="1" dirty="0">
                <a:solidFill>
                  <a:srgbClr val="FF0000"/>
                </a:solidFill>
              </a:rPr>
              <a:t>k</a:t>
            </a:r>
            <a:r>
              <a:rPr kumimoji="1" lang="zh-Hans" altLang="en-US" sz="1800" dirty="0"/>
              <a:t>号观察单位，依次用相等间隔，从每一部分抽取一个观察单位组成样本</a:t>
            </a:r>
            <a:endParaRPr kumimoji="1" lang="en-US" altLang="zh-Hans" sz="1800" dirty="0"/>
          </a:p>
          <a:p>
            <a:r>
              <a:rPr kumimoji="1" lang="zh-Hans" altLang="en-US" sz="2000" dirty="0"/>
              <a:t>优点</a:t>
            </a:r>
            <a:endParaRPr kumimoji="1" lang="en-US" altLang="zh-Hans" sz="2000" dirty="0"/>
          </a:p>
          <a:p>
            <a:pPr lvl="1"/>
            <a:r>
              <a:rPr kumimoji="1" lang="zh-Hans" altLang="en-US" sz="1800" dirty="0"/>
              <a:t>可避免抽样时受人们主观偏见的影响，且简单易行</a:t>
            </a:r>
            <a:endParaRPr kumimoji="1" lang="en-US" altLang="zh-Hans" sz="1800" dirty="0"/>
          </a:p>
          <a:p>
            <a:pPr lvl="1"/>
            <a:r>
              <a:rPr kumimoji="1" lang="zh-Hans" altLang="en-US" sz="1800" dirty="0"/>
              <a:t>容易得到一个按比例分配的样本</a:t>
            </a:r>
            <a:endParaRPr kumimoji="1" lang="en-US" altLang="zh-Hans" sz="1800" dirty="0"/>
          </a:p>
          <a:p>
            <a:pPr lvl="1"/>
            <a:r>
              <a:rPr kumimoji="1" lang="zh-Hans" altLang="en-US" sz="1800" dirty="0"/>
              <a:t>如果样本的观察单位在总体内分布均匀，其取样个体在总体内平均分布，这时采用顺序抽样，其抽样误差一般</a:t>
            </a:r>
            <a:r>
              <a:rPr kumimoji="1" lang="zh-Hans" altLang="en-US" sz="1800" b="1" dirty="0">
                <a:solidFill>
                  <a:srgbClr val="FF0000"/>
                </a:solidFill>
              </a:rPr>
              <a:t>小于</a:t>
            </a:r>
            <a:r>
              <a:rPr kumimoji="1" lang="zh-Hans" altLang="en-US" sz="1800" dirty="0"/>
              <a:t>简单随机抽样</a:t>
            </a:r>
            <a:endParaRPr kumimoji="1" lang="en-US" altLang="zh-Hans" sz="1800" dirty="0"/>
          </a:p>
          <a:p>
            <a:r>
              <a:rPr kumimoji="1" lang="zh-Hans" altLang="en-US" sz="2000" dirty="0"/>
              <a:t>缺点</a:t>
            </a:r>
            <a:endParaRPr kumimoji="1" lang="en-US" altLang="zh-Hans" sz="2000" dirty="0"/>
          </a:p>
          <a:p>
            <a:pPr lvl="1"/>
            <a:r>
              <a:rPr kumimoji="1" lang="zh-Hans" altLang="en-US" sz="1800" dirty="0"/>
              <a:t>如果总体内存在周期性变异或单调增（减）趋势时，则可能会得到一个偏差很大的样本，产生明显的</a:t>
            </a:r>
            <a:r>
              <a:rPr kumimoji="1" lang="zh-Hans" altLang="en-US" sz="1800" b="1" dirty="0">
                <a:solidFill>
                  <a:srgbClr val="00B050"/>
                </a:solidFill>
              </a:rPr>
              <a:t>系统误差</a:t>
            </a:r>
            <a:endParaRPr kumimoji="1" lang="en-US" altLang="zh-Hans" sz="1800" b="1" dirty="0">
              <a:solidFill>
                <a:srgbClr val="00B050"/>
              </a:solidFill>
            </a:endParaRPr>
          </a:p>
          <a:p>
            <a:pPr lvl="1"/>
            <a:r>
              <a:rPr kumimoji="1" lang="zh-Hans" altLang="en-US" sz="1800" dirty="0"/>
              <a:t>顺序抽样得到的样本并不是彼此独立的，因此，对抽样误差的估计是近似的。通过顺序抽样方法不能计算抽样误差、估计总体平均数的置信区间。</a:t>
            </a:r>
            <a:endParaRPr kumimoji="1" lang="zh-CN" altLang="en-US" sz="1800" dirty="0"/>
          </a:p>
        </p:txBody>
      </p:sp>
      <p:sp>
        <p:nvSpPr>
          <p:cNvPr id="4" name="矩形 3">
            <a:extLst>
              <a:ext uri="{FF2B5EF4-FFF2-40B4-BE49-F238E27FC236}">
                <a16:creationId xmlns:a16="http://schemas.microsoft.com/office/drawing/2014/main" id="{1A3333AD-0292-2D41-9B45-9E9CD662C5A1}"/>
              </a:ext>
            </a:extLst>
          </p:cNvPr>
          <p:cNvSpPr/>
          <p:nvPr/>
        </p:nvSpPr>
        <p:spPr>
          <a:xfrm>
            <a:off x="458663" y="6366913"/>
            <a:ext cx="5262979" cy="369332"/>
          </a:xfrm>
          <a:prstGeom prst="rect">
            <a:avLst/>
          </a:prstGeom>
        </p:spPr>
        <p:txBody>
          <a:bodyPr wrap="none">
            <a:spAutoFit/>
          </a:bodyPr>
          <a:lstStyle/>
          <a:p>
            <a:r>
              <a:rPr kumimoji="1" lang="zh-Hans" altLang="en-US" b="1" dirty="0"/>
              <a:t>常用的抽样方法：</a:t>
            </a:r>
            <a:r>
              <a:rPr kumimoji="1" lang="zh-Hans" altLang="en-US" b="1" u="sng" dirty="0"/>
              <a:t>随机抽样、顺序抽样和典型抽样</a:t>
            </a:r>
            <a:endParaRPr kumimoji="1" lang="en-US" altLang="zh-Hans" b="1" u="sng" dirty="0"/>
          </a:p>
        </p:txBody>
      </p:sp>
    </p:spTree>
    <p:extLst>
      <p:ext uri="{BB962C8B-B14F-4D97-AF65-F5344CB8AC3E}">
        <p14:creationId xmlns:p14="http://schemas.microsoft.com/office/powerpoint/2010/main" val="145306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60E97C-B62A-AE47-B37F-C3A213E69CED}"/>
              </a:ext>
            </a:extLst>
          </p:cNvPr>
          <p:cNvSpPr>
            <a:spLocks noGrp="1"/>
          </p:cNvSpPr>
          <p:nvPr>
            <p:ph type="title"/>
          </p:nvPr>
        </p:nvSpPr>
        <p:spPr/>
        <p:txBody>
          <a:bodyPr/>
          <a:lstStyle/>
          <a:p>
            <a:r>
              <a:rPr kumimoji="1" lang="zh-Hans" altLang="en-US" dirty="0"/>
              <a:t>典型抽样</a:t>
            </a:r>
            <a:br>
              <a:rPr kumimoji="1" lang="en-US" altLang="zh-Hans" dirty="0"/>
            </a:br>
            <a:r>
              <a:rPr kumimoji="1" lang="en-US" altLang="zh-Hans" dirty="0"/>
              <a:t>Typical</a:t>
            </a:r>
            <a:r>
              <a:rPr kumimoji="1" lang="zh-Hans" altLang="en-US" dirty="0"/>
              <a:t> </a:t>
            </a:r>
            <a:r>
              <a:rPr kumimoji="1" lang="en-US" altLang="zh-Hans" dirty="0"/>
              <a:t>Sampling</a:t>
            </a:r>
            <a:endParaRPr kumimoji="1" lang="zh-CN" altLang="en-US" dirty="0"/>
          </a:p>
        </p:txBody>
      </p:sp>
      <p:sp>
        <p:nvSpPr>
          <p:cNvPr id="3" name="内容占位符 2">
            <a:extLst>
              <a:ext uri="{FF2B5EF4-FFF2-40B4-BE49-F238E27FC236}">
                <a16:creationId xmlns:a16="http://schemas.microsoft.com/office/drawing/2014/main" id="{2445ED78-8359-D143-9BE6-EF38225048B8}"/>
              </a:ext>
            </a:extLst>
          </p:cNvPr>
          <p:cNvSpPr>
            <a:spLocks noGrp="1"/>
          </p:cNvSpPr>
          <p:nvPr>
            <p:ph idx="1"/>
          </p:nvPr>
        </p:nvSpPr>
        <p:spPr>
          <a:xfrm>
            <a:off x="677334" y="2033080"/>
            <a:ext cx="8596668" cy="4640579"/>
          </a:xfrm>
        </p:spPr>
        <p:txBody>
          <a:bodyPr>
            <a:normAutofit lnSpcReduction="10000"/>
          </a:bodyPr>
          <a:lstStyle/>
          <a:p>
            <a:r>
              <a:rPr kumimoji="1" lang="zh-Hans" altLang="en-US" sz="2400" dirty="0"/>
              <a:t>根据初步资料或经验判断，有意识、有目的地选取一个典型群体作为代表（即样本）进行调查记载，以估计整个总体</a:t>
            </a:r>
            <a:r>
              <a:rPr kumimoji="1" lang="en-US" altLang="zh-Hans" sz="2400" dirty="0"/>
              <a:t>——</a:t>
            </a:r>
            <a:r>
              <a:rPr kumimoji="1" lang="zh-Hans" altLang="en-US" sz="2400" dirty="0"/>
              <a:t>典型抽样（</a:t>
            </a:r>
            <a:r>
              <a:rPr kumimoji="1" lang="en-US" altLang="zh-Hans" sz="2400" dirty="0"/>
              <a:t>typical</a:t>
            </a:r>
            <a:r>
              <a:rPr kumimoji="1" lang="zh-Hans" altLang="en-US" sz="2400" dirty="0"/>
              <a:t> </a:t>
            </a:r>
            <a:r>
              <a:rPr kumimoji="1" lang="en-US" altLang="zh-Hans" sz="2400" dirty="0"/>
              <a:t>sampling</a:t>
            </a:r>
            <a:r>
              <a:rPr kumimoji="1" lang="zh-Hans" altLang="en-US" sz="2400" dirty="0"/>
              <a:t>）或主观抽样（</a:t>
            </a:r>
            <a:r>
              <a:rPr kumimoji="1" lang="en-US" altLang="zh-Hans" sz="2400" dirty="0"/>
              <a:t>subjective</a:t>
            </a:r>
            <a:r>
              <a:rPr kumimoji="1" lang="zh-Hans" altLang="en-US" sz="2400" dirty="0"/>
              <a:t> </a:t>
            </a:r>
            <a:r>
              <a:rPr kumimoji="1" lang="en-US" altLang="zh-Hans" sz="2400" dirty="0"/>
              <a:t>sampling</a:t>
            </a:r>
            <a:r>
              <a:rPr kumimoji="1" lang="zh-Hans" altLang="en-US" sz="2400" dirty="0"/>
              <a:t>）</a:t>
            </a:r>
            <a:endParaRPr kumimoji="1" lang="en-US" altLang="zh-Hans" sz="2400" dirty="0"/>
          </a:p>
          <a:p>
            <a:r>
              <a:rPr kumimoji="1" lang="zh-Hans" altLang="en-US" sz="2400" dirty="0"/>
              <a:t>典型样本代表着总体的绝大多数，如果选择合适，能够得到可靠的结果，尤其从容量很大的总体中选取较小数量的抽样单位时，往往采取这样方法</a:t>
            </a:r>
            <a:endParaRPr kumimoji="1" lang="en-US" altLang="zh-Hans" sz="2400" dirty="0"/>
          </a:p>
          <a:p>
            <a:r>
              <a:rPr kumimoji="1" lang="zh-Hans" altLang="en-US" sz="2400" dirty="0"/>
              <a:t>缺点</a:t>
            </a:r>
            <a:endParaRPr kumimoji="1" lang="en-US" altLang="zh-Hans" sz="2400" dirty="0"/>
          </a:p>
          <a:p>
            <a:pPr lvl="1"/>
            <a:r>
              <a:rPr kumimoji="1" lang="zh-Hans" altLang="en-US" sz="2000" dirty="0"/>
              <a:t>严重依赖调查工作者的经验和技能，结果不稳定，且没有运用随机原理，因而无法估计抽样误差</a:t>
            </a:r>
            <a:endParaRPr kumimoji="1" lang="en-US" altLang="zh-Hans" sz="2000" dirty="0"/>
          </a:p>
          <a:p>
            <a:pPr lvl="1"/>
            <a:r>
              <a:rPr kumimoji="1" lang="zh-Hans" altLang="en-US" sz="2000" dirty="0"/>
              <a:t>多用于大规模社会经济调查，而在总体相对较小或要求估算抽样误差是一般不采用该方法</a:t>
            </a:r>
            <a:endParaRPr kumimoji="1" lang="en-US" altLang="zh-Hans" sz="2000" dirty="0"/>
          </a:p>
        </p:txBody>
      </p:sp>
      <p:sp>
        <p:nvSpPr>
          <p:cNvPr id="4" name="矩形 3">
            <a:extLst>
              <a:ext uri="{FF2B5EF4-FFF2-40B4-BE49-F238E27FC236}">
                <a16:creationId xmlns:a16="http://schemas.microsoft.com/office/drawing/2014/main" id="{531555BD-3C8F-B149-839C-B1587EC007A4}"/>
              </a:ext>
            </a:extLst>
          </p:cNvPr>
          <p:cNvSpPr/>
          <p:nvPr/>
        </p:nvSpPr>
        <p:spPr>
          <a:xfrm>
            <a:off x="458663" y="6366913"/>
            <a:ext cx="5262979" cy="369332"/>
          </a:xfrm>
          <a:prstGeom prst="rect">
            <a:avLst/>
          </a:prstGeom>
        </p:spPr>
        <p:txBody>
          <a:bodyPr wrap="none">
            <a:spAutoFit/>
          </a:bodyPr>
          <a:lstStyle/>
          <a:p>
            <a:r>
              <a:rPr kumimoji="1" lang="zh-Hans" altLang="en-US" b="1" dirty="0"/>
              <a:t>常用的抽样方法：</a:t>
            </a:r>
            <a:r>
              <a:rPr kumimoji="1" lang="zh-Hans" altLang="en-US" b="1" u="sng" dirty="0"/>
              <a:t>随机抽样、顺序抽样和典型抽样</a:t>
            </a:r>
            <a:endParaRPr kumimoji="1" lang="en-US" altLang="zh-Hans" b="1" u="sng" dirty="0"/>
          </a:p>
        </p:txBody>
      </p:sp>
    </p:spTree>
    <p:extLst>
      <p:ext uri="{BB962C8B-B14F-4D97-AF65-F5344CB8AC3E}">
        <p14:creationId xmlns:p14="http://schemas.microsoft.com/office/powerpoint/2010/main" val="2005035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688364-510B-C04A-9C8A-E7BA122ACC9D}"/>
              </a:ext>
            </a:extLst>
          </p:cNvPr>
          <p:cNvSpPr>
            <a:spLocks noGrp="1"/>
          </p:cNvSpPr>
          <p:nvPr>
            <p:ph type="title"/>
          </p:nvPr>
        </p:nvSpPr>
        <p:spPr/>
        <p:txBody>
          <a:bodyPr/>
          <a:lstStyle/>
          <a:p>
            <a:r>
              <a:rPr kumimoji="1" lang="zh-Hans" altLang="en-US" dirty="0"/>
              <a:t>试验</a:t>
            </a:r>
            <a:br>
              <a:rPr kumimoji="1" lang="en-US" altLang="zh-Hans" dirty="0"/>
            </a:br>
            <a:r>
              <a:rPr kumimoji="1" lang="en-US" altLang="zh-Hans" dirty="0"/>
              <a:t>Experiment</a:t>
            </a:r>
            <a:endParaRPr kumimoji="1" lang="zh-CN" altLang="en-US" dirty="0"/>
          </a:p>
        </p:txBody>
      </p:sp>
      <p:sp>
        <p:nvSpPr>
          <p:cNvPr id="3" name="内容占位符 2">
            <a:extLst>
              <a:ext uri="{FF2B5EF4-FFF2-40B4-BE49-F238E27FC236}">
                <a16:creationId xmlns:a16="http://schemas.microsoft.com/office/drawing/2014/main" id="{47D7BB80-EBCF-3D48-A4CB-4E16A47746DB}"/>
              </a:ext>
            </a:extLst>
          </p:cNvPr>
          <p:cNvSpPr>
            <a:spLocks noGrp="1"/>
          </p:cNvSpPr>
          <p:nvPr>
            <p:ph idx="1"/>
          </p:nvPr>
        </p:nvSpPr>
        <p:spPr>
          <a:xfrm>
            <a:off x="677334" y="1934723"/>
            <a:ext cx="8596668" cy="4261200"/>
          </a:xfrm>
        </p:spPr>
        <p:txBody>
          <a:bodyPr>
            <a:normAutofit fontScale="92500" lnSpcReduction="10000"/>
          </a:bodyPr>
          <a:lstStyle/>
          <a:p>
            <a:r>
              <a:rPr kumimoji="1" lang="zh-Hans" altLang="en-US" sz="2200" dirty="0"/>
              <a:t>通过一定数量的有代表性的试验单位，在一定的条件下进行的带有探索性的研究工作。</a:t>
            </a:r>
            <a:endParaRPr kumimoji="1" lang="en-US" altLang="zh-Hans" sz="2200" dirty="0"/>
          </a:p>
          <a:p>
            <a:r>
              <a:rPr kumimoji="1" lang="zh-Hans" altLang="en-US" sz="2200" dirty="0"/>
              <a:t>生物学研究中，对于一些理论性的无限总体，一般需要通过设置各种类型的试验来获取样本资料</a:t>
            </a:r>
            <a:endParaRPr kumimoji="1" lang="en-US" altLang="zh-Hans" sz="2200" dirty="0"/>
          </a:p>
          <a:p>
            <a:r>
              <a:rPr kumimoji="1" lang="zh-Hans" altLang="en-US" sz="2200" dirty="0"/>
              <a:t>安排试验时，要设置试验处理，遵循</a:t>
            </a:r>
            <a:r>
              <a:rPr kumimoji="1" lang="zh-Hans" altLang="en-US" sz="2200" b="1" u="sng" dirty="0">
                <a:solidFill>
                  <a:srgbClr val="00B050"/>
                </a:solidFill>
              </a:rPr>
              <a:t>随机、重复和局部</a:t>
            </a:r>
            <a:r>
              <a:rPr kumimoji="1" lang="zh-Hans" altLang="en-US" sz="2200" dirty="0"/>
              <a:t>控制</a:t>
            </a:r>
            <a:r>
              <a:rPr kumimoji="1" lang="en-US" altLang="zh-Hans" sz="2200" dirty="0"/>
              <a:t>3</a:t>
            </a:r>
            <a:r>
              <a:rPr kumimoji="1" lang="zh-Hans" altLang="en-US" sz="2200" dirty="0"/>
              <a:t>项基本原则</a:t>
            </a:r>
            <a:endParaRPr kumimoji="1" lang="en-US" altLang="zh-Hans" sz="2200" dirty="0"/>
          </a:p>
          <a:p>
            <a:r>
              <a:rPr kumimoji="1" lang="zh-Hans" altLang="en-US" sz="2200" dirty="0"/>
              <a:t>试验设计方法</a:t>
            </a:r>
            <a:endParaRPr kumimoji="1" lang="en-US" altLang="zh-Hans" sz="2200" dirty="0"/>
          </a:p>
          <a:p>
            <a:pPr lvl="1"/>
            <a:r>
              <a:rPr kumimoji="1" lang="zh-Hans" altLang="en-US" sz="1900" dirty="0"/>
              <a:t>对比设计</a:t>
            </a:r>
            <a:endParaRPr kumimoji="1" lang="en-US" altLang="zh-Hans" sz="1900" dirty="0"/>
          </a:p>
          <a:p>
            <a:pPr lvl="1"/>
            <a:r>
              <a:rPr kumimoji="1" lang="zh-Hans" altLang="en-US" sz="1900" dirty="0"/>
              <a:t>随机区组设计</a:t>
            </a:r>
            <a:endParaRPr kumimoji="1" lang="en-US" altLang="zh-Hans" sz="1900" dirty="0"/>
          </a:p>
          <a:p>
            <a:pPr lvl="1"/>
            <a:r>
              <a:rPr kumimoji="1" lang="zh-Hans" altLang="en-US" sz="1900" dirty="0"/>
              <a:t>拉丁方设计</a:t>
            </a:r>
            <a:endParaRPr kumimoji="1" lang="en-US" altLang="zh-Hans" sz="1900" dirty="0"/>
          </a:p>
          <a:p>
            <a:pPr lvl="1"/>
            <a:r>
              <a:rPr kumimoji="1" lang="zh-Hans" altLang="en-US" sz="1900" dirty="0"/>
              <a:t>裂区设计</a:t>
            </a:r>
            <a:endParaRPr kumimoji="1" lang="en-US" altLang="zh-Hans" sz="1900" dirty="0"/>
          </a:p>
          <a:p>
            <a:pPr lvl="1"/>
            <a:r>
              <a:rPr kumimoji="1" lang="zh-Hans" altLang="en-US" sz="1900" dirty="0"/>
              <a:t>正交设计等</a:t>
            </a:r>
            <a:endParaRPr kumimoji="1" lang="en-US" altLang="zh-Hans" dirty="0"/>
          </a:p>
        </p:txBody>
      </p:sp>
    </p:spTree>
    <p:extLst>
      <p:ext uri="{BB962C8B-B14F-4D97-AF65-F5344CB8AC3E}">
        <p14:creationId xmlns:p14="http://schemas.microsoft.com/office/powerpoint/2010/main" val="25783727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FF4CE4A-4E5E-6546-A5F7-184CB58930D9}"/>
              </a:ext>
            </a:extLst>
          </p:cNvPr>
          <p:cNvSpPr>
            <a:spLocks noGrp="1"/>
          </p:cNvSpPr>
          <p:nvPr>
            <p:ph type="title"/>
          </p:nvPr>
        </p:nvSpPr>
        <p:spPr/>
        <p:txBody>
          <a:bodyPr/>
          <a:lstStyle/>
          <a:p>
            <a:r>
              <a:rPr kumimoji="1" lang="zh-Hans" altLang="en-US" dirty="0"/>
              <a:t>资料的整理</a:t>
            </a:r>
            <a:br>
              <a:rPr kumimoji="1" lang="en-US" altLang="zh-Hans" dirty="0"/>
            </a:br>
            <a:endParaRPr kumimoji="1" lang="zh-CN" altLang="en-US" dirty="0"/>
          </a:p>
        </p:txBody>
      </p:sp>
      <p:sp>
        <p:nvSpPr>
          <p:cNvPr id="3" name="内容占位符 2">
            <a:extLst>
              <a:ext uri="{FF2B5EF4-FFF2-40B4-BE49-F238E27FC236}">
                <a16:creationId xmlns:a16="http://schemas.microsoft.com/office/drawing/2014/main" id="{DE3B4C44-1598-8146-9168-7F8E22102851}"/>
              </a:ext>
            </a:extLst>
          </p:cNvPr>
          <p:cNvSpPr>
            <a:spLocks noGrp="1"/>
          </p:cNvSpPr>
          <p:nvPr>
            <p:ph idx="1"/>
          </p:nvPr>
        </p:nvSpPr>
        <p:spPr/>
        <p:txBody>
          <a:bodyPr/>
          <a:lstStyle/>
          <a:p>
            <a:pPr marL="0" indent="0">
              <a:buNone/>
            </a:pPr>
            <a:r>
              <a:rPr kumimoji="1" lang="zh-CN" altLang="en-US" dirty="0"/>
              <a:t>（</a:t>
            </a:r>
            <a:r>
              <a:rPr kumimoji="1" lang="zh-Hans" altLang="en-US" dirty="0"/>
              <a:t>一）原始资料的检查与核对</a:t>
            </a:r>
            <a:endParaRPr kumimoji="1" lang="en-US" altLang="zh-Hans" dirty="0"/>
          </a:p>
          <a:p>
            <a:pPr marL="0" indent="0">
              <a:buNone/>
            </a:pPr>
            <a:r>
              <a:rPr kumimoji="1" lang="zh-Hans" altLang="en-US" dirty="0"/>
              <a:t>（二）次数（频数）分布表</a:t>
            </a:r>
            <a:endParaRPr kumimoji="1" lang="en-US" altLang="zh-Hans" dirty="0"/>
          </a:p>
          <a:p>
            <a:pPr marL="0" indent="0">
              <a:buNone/>
            </a:pPr>
            <a:r>
              <a:rPr kumimoji="1" lang="zh-Hans" altLang="en-US" dirty="0"/>
              <a:t>（三）次数（频数）分布图</a:t>
            </a:r>
            <a:endParaRPr kumimoji="1" lang="en-US" altLang="zh-Hans" dirty="0"/>
          </a:p>
        </p:txBody>
      </p:sp>
    </p:spTree>
    <p:extLst>
      <p:ext uri="{BB962C8B-B14F-4D97-AF65-F5344CB8AC3E}">
        <p14:creationId xmlns:p14="http://schemas.microsoft.com/office/powerpoint/2010/main" val="2080132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A92C726-2E27-E943-8C47-9C68326A006F}"/>
              </a:ext>
            </a:extLst>
          </p:cNvPr>
          <p:cNvSpPr>
            <a:spLocks noGrp="1"/>
          </p:cNvSpPr>
          <p:nvPr>
            <p:ph type="title"/>
          </p:nvPr>
        </p:nvSpPr>
        <p:spPr/>
        <p:txBody>
          <a:bodyPr/>
          <a:lstStyle/>
          <a:p>
            <a:r>
              <a:rPr kumimoji="1" lang="zh-Hans" altLang="en-US" dirty="0"/>
              <a:t>资料的整理（</a:t>
            </a:r>
            <a:r>
              <a:rPr kumimoji="1" lang="en-US" altLang="zh-Hans" dirty="0"/>
              <a:t>Data Collection)</a:t>
            </a:r>
            <a:br>
              <a:rPr kumimoji="1" lang="en-US" altLang="zh-Hans" dirty="0"/>
            </a:br>
            <a:r>
              <a:rPr kumimoji="1" lang="zh-Hans" altLang="en-US" sz="2400" dirty="0"/>
              <a:t>原始资料的检查与核对</a:t>
            </a:r>
            <a:endParaRPr kumimoji="1" lang="zh-CN" altLang="en-US" dirty="0"/>
          </a:p>
        </p:txBody>
      </p:sp>
      <p:sp>
        <p:nvSpPr>
          <p:cNvPr id="3" name="内容占位符 2">
            <a:extLst>
              <a:ext uri="{FF2B5EF4-FFF2-40B4-BE49-F238E27FC236}">
                <a16:creationId xmlns:a16="http://schemas.microsoft.com/office/drawing/2014/main" id="{757502D6-1FBF-E14A-96D5-F8853E9A165C}"/>
              </a:ext>
            </a:extLst>
          </p:cNvPr>
          <p:cNvSpPr>
            <a:spLocks noGrp="1"/>
          </p:cNvSpPr>
          <p:nvPr>
            <p:ph idx="1"/>
          </p:nvPr>
        </p:nvSpPr>
        <p:spPr>
          <a:xfrm>
            <a:off x="677334" y="1780163"/>
            <a:ext cx="8596668" cy="4261200"/>
          </a:xfrm>
        </p:spPr>
        <p:txBody>
          <a:bodyPr>
            <a:normAutofit/>
          </a:bodyPr>
          <a:lstStyle/>
          <a:p>
            <a:r>
              <a:rPr kumimoji="1" lang="zh-Hans" altLang="en-US" sz="2000" dirty="0"/>
              <a:t>原始资料（</a:t>
            </a:r>
            <a:r>
              <a:rPr kumimoji="1" lang="en-US" altLang="zh-Hans" sz="2000" dirty="0"/>
              <a:t>Row</a:t>
            </a:r>
            <a:r>
              <a:rPr kumimoji="1" lang="zh-Hans" altLang="en-US" sz="2000" dirty="0"/>
              <a:t> </a:t>
            </a:r>
            <a:r>
              <a:rPr kumimoji="1" lang="en-US" altLang="zh-Hans" sz="2000" dirty="0"/>
              <a:t>data</a:t>
            </a:r>
            <a:r>
              <a:rPr kumimoji="1" lang="zh-Hans" altLang="en-US" sz="2000" dirty="0"/>
              <a:t>）</a:t>
            </a:r>
            <a:r>
              <a:rPr kumimoji="1" lang="en-US" altLang="zh-Hans" sz="2000" dirty="0"/>
              <a:t>——&gt;</a:t>
            </a:r>
            <a:r>
              <a:rPr kumimoji="1" lang="zh-Hans" altLang="en-US" sz="2000" dirty="0"/>
              <a:t>检查与核对</a:t>
            </a:r>
            <a:r>
              <a:rPr kumimoji="1" lang="en-US" altLang="zh-Hans" sz="2000" dirty="0"/>
              <a:t>——&gt;collection</a:t>
            </a:r>
          </a:p>
          <a:p>
            <a:r>
              <a:rPr kumimoji="1" lang="zh-Hans" altLang="en-US" sz="2000" dirty="0"/>
              <a:t>从三个方面检查与核对</a:t>
            </a:r>
            <a:endParaRPr kumimoji="1" lang="en-US" altLang="zh-Hans" sz="2000" dirty="0"/>
          </a:p>
          <a:p>
            <a:pPr lvl="1"/>
            <a:r>
              <a:rPr kumimoji="1" lang="zh-Hans" altLang="en-US" sz="1800" dirty="0"/>
              <a:t>数据本身是否有错误</a:t>
            </a:r>
            <a:endParaRPr kumimoji="1" lang="en-US" altLang="zh-Hans" sz="1800" dirty="0"/>
          </a:p>
          <a:p>
            <a:pPr lvl="1"/>
            <a:r>
              <a:rPr kumimoji="1" lang="zh-Hans" altLang="en-US" sz="1800" dirty="0"/>
              <a:t>取样是否有差错</a:t>
            </a:r>
            <a:endParaRPr kumimoji="1" lang="en-US" altLang="zh-Hans" sz="1800" dirty="0"/>
          </a:p>
          <a:p>
            <a:pPr lvl="1"/>
            <a:r>
              <a:rPr kumimoji="1" lang="zh-Hans" altLang="en-US" sz="1800" dirty="0"/>
              <a:t>不合理数据的订正</a:t>
            </a:r>
            <a:endParaRPr kumimoji="1" lang="en-US" altLang="zh-Hans" sz="1800" dirty="0"/>
          </a:p>
          <a:p>
            <a:pPr lvl="1"/>
            <a:r>
              <a:rPr kumimoji="1" lang="zh-Hans" altLang="en-US" sz="1800" dirty="0"/>
              <a:t>包括：核对原始资料的测量与记载有无差错，</a:t>
            </a:r>
            <a:r>
              <a:rPr kumimoji="1" lang="en-US" altLang="zh-Hans" sz="1800" dirty="0"/>
              <a:t>raw</a:t>
            </a:r>
            <a:r>
              <a:rPr kumimoji="1" lang="zh-Hans" altLang="en-US" sz="1800" dirty="0"/>
              <a:t> </a:t>
            </a:r>
            <a:r>
              <a:rPr kumimoji="1" lang="en-US" altLang="zh-Hans" sz="1800" dirty="0"/>
              <a:t>data</a:t>
            </a:r>
            <a:r>
              <a:rPr kumimoji="1" lang="zh-Hans" altLang="en-US" sz="1800" dirty="0"/>
              <a:t>有无遗失、重复的归并是否合理，是否有特大、特小等异常值；</a:t>
            </a:r>
            <a:endParaRPr kumimoji="1" lang="en-US" altLang="zh-Hans" sz="1800" dirty="0"/>
          </a:p>
          <a:p>
            <a:r>
              <a:rPr kumimoji="1" lang="zh-Hans" altLang="en-US" sz="2000" dirty="0"/>
              <a:t>处理</a:t>
            </a:r>
            <a:endParaRPr kumimoji="1" lang="en-US" altLang="zh-Hans" sz="2000" dirty="0"/>
          </a:p>
          <a:p>
            <a:pPr lvl="1"/>
            <a:r>
              <a:rPr kumimoji="1" lang="zh-Hans" altLang="en-US" sz="1800" dirty="0"/>
              <a:t>对缺失数据估计</a:t>
            </a:r>
            <a:endParaRPr kumimoji="1" lang="en-US" altLang="zh-Hans" sz="1800" dirty="0"/>
          </a:p>
          <a:p>
            <a:pPr lvl="1"/>
            <a:r>
              <a:rPr kumimoji="1" lang="zh-Hans" altLang="en-US" sz="1800" dirty="0"/>
              <a:t>对重复、错误和异常值予以删除或订正，但不能随意改动，必要时复查或重新试验</a:t>
            </a:r>
            <a:endParaRPr kumimoji="1" lang="en-US" altLang="zh-CN" sz="1800" dirty="0"/>
          </a:p>
          <a:p>
            <a:pPr lvl="1"/>
            <a:endParaRPr kumimoji="1" lang="zh-CN" altLang="en-US" sz="1800" dirty="0"/>
          </a:p>
        </p:txBody>
      </p:sp>
    </p:spTree>
    <p:extLst>
      <p:ext uri="{BB962C8B-B14F-4D97-AF65-F5344CB8AC3E}">
        <p14:creationId xmlns:p14="http://schemas.microsoft.com/office/powerpoint/2010/main" val="1862653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223A6A7-B855-694D-B720-A221389E56C0}"/>
              </a:ext>
            </a:extLst>
          </p:cNvPr>
          <p:cNvSpPr>
            <a:spLocks noGrp="1"/>
          </p:cNvSpPr>
          <p:nvPr>
            <p:ph type="title"/>
          </p:nvPr>
        </p:nvSpPr>
        <p:spPr/>
        <p:txBody>
          <a:bodyPr/>
          <a:lstStyle/>
          <a:p>
            <a:r>
              <a:rPr kumimoji="1" lang="zh-Hans" altLang="en-US" dirty="0"/>
              <a:t>资料的整理（</a:t>
            </a:r>
            <a:r>
              <a:rPr kumimoji="1" lang="en-US" altLang="zh-Hans" dirty="0"/>
              <a:t>Data Collection)</a:t>
            </a:r>
            <a:br>
              <a:rPr kumimoji="1" lang="en-US" altLang="zh-Hans" dirty="0"/>
            </a:br>
            <a:r>
              <a:rPr kumimoji="1" lang="zh-Hans" altLang="en-US" sz="2400" dirty="0"/>
              <a:t>次数（频数）分布表</a:t>
            </a:r>
            <a:endParaRPr kumimoji="1" lang="zh-CN" altLang="en-US" dirty="0"/>
          </a:p>
        </p:txBody>
      </p:sp>
      <p:sp>
        <p:nvSpPr>
          <p:cNvPr id="3" name="内容占位符 2">
            <a:extLst>
              <a:ext uri="{FF2B5EF4-FFF2-40B4-BE49-F238E27FC236}">
                <a16:creationId xmlns:a16="http://schemas.microsoft.com/office/drawing/2014/main" id="{1446BB9D-257A-8947-96F8-2D03DC144BB7}"/>
              </a:ext>
            </a:extLst>
          </p:cNvPr>
          <p:cNvSpPr>
            <a:spLocks noGrp="1"/>
          </p:cNvSpPr>
          <p:nvPr>
            <p:ph idx="1"/>
          </p:nvPr>
        </p:nvSpPr>
        <p:spPr>
          <a:xfrm>
            <a:off x="677334" y="1750979"/>
            <a:ext cx="8596668" cy="4961106"/>
          </a:xfrm>
        </p:spPr>
        <p:txBody>
          <a:bodyPr>
            <a:normAutofit/>
          </a:bodyPr>
          <a:lstStyle/>
          <a:p>
            <a:r>
              <a:rPr kumimoji="1" lang="zh-Hans" altLang="en-US" sz="2400" dirty="0"/>
              <a:t>经过检查与核对，根据样本资料的多少确定是否分组，小于</a:t>
            </a:r>
            <a:r>
              <a:rPr kumimoji="1" lang="en-US" altLang="zh-Hans" sz="2400" dirty="0"/>
              <a:t>30</a:t>
            </a:r>
            <a:r>
              <a:rPr kumimoji="1" lang="zh-Hans" altLang="en-US" sz="2400" dirty="0"/>
              <a:t>的不用分组，直接统计分析；样本超过</a:t>
            </a:r>
            <a:r>
              <a:rPr kumimoji="1" lang="en-US" altLang="zh-Hans" sz="2400" dirty="0"/>
              <a:t>30</a:t>
            </a:r>
            <a:r>
              <a:rPr kumimoji="1" lang="zh-Hans" altLang="en-US" sz="2400" dirty="0"/>
              <a:t>的，需将数据分成若干组进行统计分析</a:t>
            </a:r>
            <a:endParaRPr kumimoji="1" lang="en-US" altLang="zh-Hans" sz="2400" dirty="0"/>
          </a:p>
          <a:p>
            <a:r>
              <a:rPr kumimoji="1" lang="zh-Hans" altLang="en-US" sz="2400" dirty="0"/>
              <a:t>数据分类后，可以制成有规则的次数（频次）分布表</a:t>
            </a:r>
            <a:r>
              <a:rPr kumimoji="1" lang="en-US" altLang="zh-Hans" sz="2400" dirty="0"/>
              <a:t>(frequency table)</a:t>
            </a:r>
            <a:r>
              <a:rPr kumimoji="1" lang="zh-Hans" altLang="en-US" sz="2400" dirty="0"/>
              <a:t>，作出次数（频次）分布图</a:t>
            </a:r>
            <a:r>
              <a:rPr kumimoji="1" lang="en-US" altLang="zh-Hans" sz="2400" dirty="0"/>
              <a:t>(frequency chart)</a:t>
            </a:r>
            <a:r>
              <a:rPr kumimoji="1" lang="zh-Hans" altLang="en-US" sz="2400" dirty="0"/>
              <a:t>。</a:t>
            </a:r>
            <a:endParaRPr kumimoji="1" lang="en-US" altLang="zh-Hans" sz="2400" dirty="0"/>
          </a:p>
          <a:p>
            <a:pPr>
              <a:buAutoNum type="arabicPeriod"/>
            </a:pPr>
            <a:r>
              <a:rPr kumimoji="1" lang="zh-Hans" altLang="en-US" sz="2400" dirty="0"/>
              <a:t>计数资料的整理</a:t>
            </a:r>
            <a:endParaRPr kumimoji="1" lang="en-US" altLang="zh-Hans" sz="2400" dirty="0"/>
          </a:p>
          <a:p>
            <a:pPr lvl="1">
              <a:buFont typeface="Wingdings" pitchFamily="2" charset="2"/>
              <a:buChar char="u"/>
            </a:pPr>
            <a:r>
              <a:rPr kumimoji="1" lang="zh-Hans" altLang="en-US" sz="2000" dirty="0"/>
              <a:t>采用单项式分组法（</a:t>
            </a:r>
            <a:r>
              <a:rPr kumimoji="1" lang="en-US" altLang="zh-Hans" sz="2000" dirty="0"/>
              <a:t>grouping</a:t>
            </a:r>
            <a:r>
              <a:rPr kumimoji="1" lang="zh-Hans" altLang="en-US" sz="2000" dirty="0"/>
              <a:t> </a:t>
            </a:r>
            <a:r>
              <a:rPr kumimoji="1" lang="en-US" altLang="zh-Hans" sz="2000" dirty="0"/>
              <a:t>method</a:t>
            </a:r>
            <a:r>
              <a:rPr kumimoji="1" lang="zh-Hans" altLang="en-US" sz="2000" dirty="0"/>
              <a:t> </a:t>
            </a:r>
            <a:r>
              <a:rPr kumimoji="1" lang="en-US" altLang="zh-Hans" sz="2000" dirty="0"/>
              <a:t>of</a:t>
            </a:r>
            <a:r>
              <a:rPr kumimoji="1" lang="zh-Hans" altLang="en-US" sz="2000" dirty="0"/>
              <a:t> </a:t>
            </a:r>
            <a:r>
              <a:rPr kumimoji="1" lang="en-US" altLang="zh-Hans" sz="2000" dirty="0"/>
              <a:t>monomial</a:t>
            </a:r>
            <a:r>
              <a:rPr kumimoji="1" lang="zh-Hans" altLang="en-US" sz="2000" dirty="0"/>
              <a:t>）整理：用样本变量自然值进行分组，每组均用一个或几个变量值来表示</a:t>
            </a:r>
            <a:endParaRPr kumimoji="1" lang="en-US" altLang="zh-Hans" sz="2000" dirty="0"/>
          </a:p>
          <a:p>
            <a:pPr>
              <a:buAutoNum type="arabicPeriod"/>
            </a:pPr>
            <a:r>
              <a:rPr kumimoji="1" lang="zh-Hans" altLang="en-US" sz="2400" dirty="0"/>
              <a:t>计量资料的整理</a:t>
            </a:r>
            <a:endParaRPr kumimoji="1" lang="en-US" altLang="zh-Hans" sz="2400" dirty="0"/>
          </a:p>
          <a:p>
            <a:pPr lvl="1">
              <a:buFont typeface="Wingdings" pitchFamily="2" charset="2"/>
              <a:buChar char="u"/>
            </a:pPr>
            <a:r>
              <a:rPr kumimoji="1" lang="zh-Hans" altLang="en-US" sz="2000" dirty="0"/>
              <a:t>采用组距式分组法（</a:t>
            </a:r>
            <a:r>
              <a:rPr kumimoji="1" lang="en-US" altLang="zh-Hans" sz="2000" dirty="0"/>
              <a:t>grouping</a:t>
            </a:r>
            <a:r>
              <a:rPr kumimoji="1" lang="zh-Hans" altLang="en-US" sz="2000" dirty="0"/>
              <a:t> </a:t>
            </a:r>
            <a:r>
              <a:rPr kumimoji="1" lang="en-US" altLang="zh-Hans" sz="2000" dirty="0"/>
              <a:t>method</a:t>
            </a:r>
            <a:r>
              <a:rPr kumimoji="1" lang="zh-Hans" altLang="en-US" sz="2000" dirty="0"/>
              <a:t> </a:t>
            </a:r>
            <a:r>
              <a:rPr kumimoji="1" lang="en-US" altLang="zh-Hans" sz="2000" dirty="0"/>
              <a:t>of</a:t>
            </a:r>
            <a:r>
              <a:rPr kumimoji="1" lang="zh-Hans" altLang="en-US" sz="2000" dirty="0"/>
              <a:t> </a:t>
            </a:r>
            <a:r>
              <a:rPr kumimoji="1" lang="en-US" altLang="zh-Hans" sz="2000" dirty="0"/>
              <a:t>class</a:t>
            </a:r>
            <a:r>
              <a:rPr kumimoji="1" lang="zh-Hans" altLang="en-US" sz="2000" dirty="0"/>
              <a:t> </a:t>
            </a:r>
            <a:r>
              <a:rPr kumimoji="1" lang="en-US" altLang="zh-Hans" sz="2000" dirty="0"/>
              <a:t>interval</a:t>
            </a:r>
            <a:r>
              <a:rPr kumimoji="1" lang="zh-Hans" altLang="en-US" sz="2000" dirty="0"/>
              <a:t>）：分组时需确定</a:t>
            </a:r>
            <a:r>
              <a:rPr kumimoji="1" lang="zh-Hans" altLang="en-US" sz="2000" u="sng" dirty="0">
                <a:solidFill>
                  <a:srgbClr val="00B050"/>
                </a:solidFill>
              </a:rPr>
              <a:t>全距，组数、组距、各组上下限</a:t>
            </a:r>
            <a:r>
              <a:rPr kumimoji="1" lang="zh-Hans" altLang="en-US" sz="2000" dirty="0"/>
              <a:t>，然后按观测值大小分组                                                                             </a:t>
            </a:r>
            <a:endParaRPr kumimoji="1" lang="zh-CN" altLang="en-US" sz="2000" dirty="0"/>
          </a:p>
        </p:txBody>
      </p:sp>
    </p:spTree>
    <p:extLst>
      <p:ext uri="{BB962C8B-B14F-4D97-AF65-F5344CB8AC3E}">
        <p14:creationId xmlns:p14="http://schemas.microsoft.com/office/powerpoint/2010/main" val="28698272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a:extLst>
              <a:ext uri="{FF2B5EF4-FFF2-40B4-BE49-F238E27FC236}">
                <a16:creationId xmlns:a16="http://schemas.microsoft.com/office/drawing/2014/main" id="{8B57D275-D5A7-344F-B8FD-D4D1D619080E}"/>
              </a:ext>
            </a:extLst>
          </p:cNvPr>
          <p:cNvGraphicFramePr>
            <a:graphicFrameLocks noGrp="1"/>
          </p:cNvGraphicFramePr>
          <p:nvPr>
            <p:extLst>
              <p:ext uri="{D42A27DB-BD31-4B8C-83A1-F6EECF244321}">
                <p14:modId xmlns:p14="http://schemas.microsoft.com/office/powerpoint/2010/main" val="936681784"/>
              </p:ext>
            </p:extLst>
          </p:nvPr>
        </p:nvGraphicFramePr>
        <p:xfrm>
          <a:off x="1214876" y="1011496"/>
          <a:ext cx="8128000" cy="4450080"/>
        </p:xfrm>
        <a:graphic>
          <a:graphicData uri="http://schemas.openxmlformats.org/drawingml/2006/table">
            <a:tbl>
              <a:tblPr firstRow="1" bandRow="1">
                <a:tableStyleId>{5C22544A-7EE6-4342-B048-85BDC9FD1C3A}</a:tableStyleId>
              </a:tblPr>
              <a:tblGrid>
                <a:gridCol w="812800">
                  <a:extLst>
                    <a:ext uri="{9D8B030D-6E8A-4147-A177-3AD203B41FA5}">
                      <a16:colId xmlns:a16="http://schemas.microsoft.com/office/drawing/2014/main" val="3445216034"/>
                    </a:ext>
                  </a:extLst>
                </a:gridCol>
                <a:gridCol w="812800">
                  <a:extLst>
                    <a:ext uri="{9D8B030D-6E8A-4147-A177-3AD203B41FA5}">
                      <a16:colId xmlns:a16="http://schemas.microsoft.com/office/drawing/2014/main" val="2734242686"/>
                    </a:ext>
                  </a:extLst>
                </a:gridCol>
                <a:gridCol w="812800">
                  <a:extLst>
                    <a:ext uri="{9D8B030D-6E8A-4147-A177-3AD203B41FA5}">
                      <a16:colId xmlns:a16="http://schemas.microsoft.com/office/drawing/2014/main" val="69679382"/>
                    </a:ext>
                  </a:extLst>
                </a:gridCol>
                <a:gridCol w="812800">
                  <a:extLst>
                    <a:ext uri="{9D8B030D-6E8A-4147-A177-3AD203B41FA5}">
                      <a16:colId xmlns:a16="http://schemas.microsoft.com/office/drawing/2014/main" val="401459084"/>
                    </a:ext>
                  </a:extLst>
                </a:gridCol>
                <a:gridCol w="812800">
                  <a:extLst>
                    <a:ext uri="{9D8B030D-6E8A-4147-A177-3AD203B41FA5}">
                      <a16:colId xmlns:a16="http://schemas.microsoft.com/office/drawing/2014/main" val="2299077991"/>
                    </a:ext>
                  </a:extLst>
                </a:gridCol>
                <a:gridCol w="812800">
                  <a:extLst>
                    <a:ext uri="{9D8B030D-6E8A-4147-A177-3AD203B41FA5}">
                      <a16:colId xmlns:a16="http://schemas.microsoft.com/office/drawing/2014/main" val="4021959950"/>
                    </a:ext>
                  </a:extLst>
                </a:gridCol>
                <a:gridCol w="812800">
                  <a:extLst>
                    <a:ext uri="{9D8B030D-6E8A-4147-A177-3AD203B41FA5}">
                      <a16:colId xmlns:a16="http://schemas.microsoft.com/office/drawing/2014/main" val="1211522276"/>
                    </a:ext>
                  </a:extLst>
                </a:gridCol>
                <a:gridCol w="812800">
                  <a:extLst>
                    <a:ext uri="{9D8B030D-6E8A-4147-A177-3AD203B41FA5}">
                      <a16:colId xmlns:a16="http://schemas.microsoft.com/office/drawing/2014/main" val="2074430100"/>
                    </a:ext>
                  </a:extLst>
                </a:gridCol>
                <a:gridCol w="812800">
                  <a:extLst>
                    <a:ext uri="{9D8B030D-6E8A-4147-A177-3AD203B41FA5}">
                      <a16:colId xmlns:a16="http://schemas.microsoft.com/office/drawing/2014/main" val="2076021111"/>
                    </a:ext>
                  </a:extLst>
                </a:gridCol>
                <a:gridCol w="812800">
                  <a:extLst>
                    <a:ext uri="{9D8B030D-6E8A-4147-A177-3AD203B41FA5}">
                      <a16:colId xmlns:a16="http://schemas.microsoft.com/office/drawing/2014/main" val="952417937"/>
                    </a:ext>
                  </a:extLst>
                </a:gridCol>
              </a:tblGrid>
              <a:tr h="370840">
                <a:tc>
                  <a:txBody>
                    <a:bodyPr/>
                    <a:lstStyle/>
                    <a:p>
                      <a:r>
                        <a:rPr lang="en-US" altLang="zh-CN" dirty="0"/>
                        <a:t>5</a:t>
                      </a:r>
                      <a:r>
                        <a:rPr lang="en-US" altLang="zh-Hans" dirty="0"/>
                        <a:t>6</a:t>
                      </a:r>
                      <a:endParaRPr lang="zh-CN" altLang="en-US" dirty="0"/>
                    </a:p>
                  </a:txBody>
                  <a:tcPr/>
                </a:tc>
                <a:tc>
                  <a:txBody>
                    <a:bodyPr/>
                    <a:lstStyle/>
                    <a:p>
                      <a:r>
                        <a:rPr lang="en-US" altLang="zh-CN" dirty="0"/>
                        <a:t>4</a:t>
                      </a:r>
                      <a:r>
                        <a:rPr lang="en-US" altLang="zh-Hans" dirty="0"/>
                        <a:t>9</a:t>
                      </a:r>
                      <a:endParaRPr lang="zh-CN" altLang="en-US" dirty="0"/>
                    </a:p>
                  </a:txBody>
                  <a:tcPr/>
                </a:tc>
                <a:tc>
                  <a:txBody>
                    <a:bodyPr/>
                    <a:lstStyle/>
                    <a:p>
                      <a:r>
                        <a:rPr lang="en-US" altLang="zh-CN" dirty="0"/>
                        <a:t>6</a:t>
                      </a:r>
                      <a:r>
                        <a:rPr lang="en-US" altLang="zh-Hans" dirty="0"/>
                        <a:t>2</a:t>
                      </a:r>
                      <a:endParaRPr lang="zh-CN" altLang="en-US" dirty="0"/>
                    </a:p>
                  </a:txBody>
                  <a:tcPr/>
                </a:tc>
                <a:tc>
                  <a:txBody>
                    <a:bodyPr/>
                    <a:lstStyle/>
                    <a:p>
                      <a:r>
                        <a:rPr lang="en-US" altLang="zh-CN" dirty="0"/>
                        <a:t>7</a:t>
                      </a:r>
                      <a:r>
                        <a:rPr lang="en-US" altLang="zh-Hans" dirty="0"/>
                        <a:t>8</a:t>
                      </a:r>
                      <a:endParaRPr lang="zh-CN" altLang="en-US" dirty="0"/>
                    </a:p>
                  </a:txBody>
                  <a:tcPr/>
                </a:tc>
                <a:tc>
                  <a:txBody>
                    <a:bodyPr/>
                    <a:lstStyle/>
                    <a:p>
                      <a:r>
                        <a:rPr lang="en-US" altLang="zh-CN" dirty="0"/>
                        <a:t>4</a:t>
                      </a:r>
                      <a:r>
                        <a:rPr lang="en-US" altLang="zh-Hans" dirty="0"/>
                        <a:t>1</a:t>
                      </a:r>
                      <a:endParaRPr lang="zh-CN" altLang="en-US" dirty="0"/>
                    </a:p>
                  </a:txBody>
                  <a:tcPr/>
                </a:tc>
                <a:tc>
                  <a:txBody>
                    <a:bodyPr/>
                    <a:lstStyle/>
                    <a:p>
                      <a:r>
                        <a:rPr lang="en-US" altLang="zh-CN" dirty="0"/>
                        <a:t>4</a:t>
                      </a:r>
                      <a:r>
                        <a:rPr lang="en-US" altLang="zh-Hans" dirty="0"/>
                        <a:t>7</a:t>
                      </a:r>
                      <a:endParaRPr lang="zh-CN" altLang="en-US" dirty="0"/>
                    </a:p>
                  </a:txBody>
                  <a:tcPr/>
                </a:tc>
                <a:tc>
                  <a:txBody>
                    <a:bodyPr/>
                    <a:lstStyle/>
                    <a:p>
                      <a:r>
                        <a:rPr lang="en-US" altLang="zh-CN" dirty="0"/>
                        <a:t>6</a:t>
                      </a:r>
                      <a:r>
                        <a:rPr lang="en-US" altLang="zh-Hans" dirty="0"/>
                        <a:t>5</a:t>
                      </a:r>
                      <a:endParaRPr lang="zh-CN" altLang="en-US" dirty="0"/>
                    </a:p>
                  </a:txBody>
                  <a:tcPr/>
                </a:tc>
                <a:tc>
                  <a:txBody>
                    <a:bodyPr/>
                    <a:lstStyle/>
                    <a:p>
                      <a:r>
                        <a:rPr lang="en-US" altLang="zh-Hans" dirty="0"/>
                        <a:t>45</a:t>
                      </a:r>
                      <a:endParaRPr lang="zh-CN" altLang="en-US" dirty="0"/>
                    </a:p>
                  </a:txBody>
                  <a:tcPr/>
                </a:tc>
                <a:tc>
                  <a:txBody>
                    <a:bodyPr/>
                    <a:lstStyle/>
                    <a:p>
                      <a:r>
                        <a:rPr lang="en-US" altLang="zh-CN" dirty="0"/>
                        <a:t>5</a:t>
                      </a:r>
                      <a:r>
                        <a:rPr lang="en-US" altLang="zh-Hans" dirty="0"/>
                        <a:t>8</a:t>
                      </a:r>
                      <a:endParaRPr lang="zh-CN" altLang="en-US" dirty="0"/>
                    </a:p>
                  </a:txBody>
                  <a:tcPr/>
                </a:tc>
                <a:tc>
                  <a:txBody>
                    <a:bodyPr/>
                    <a:lstStyle/>
                    <a:p>
                      <a:r>
                        <a:rPr lang="en-US" altLang="zh-CN" dirty="0"/>
                        <a:t>5</a:t>
                      </a:r>
                      <a:r>
                        <a:rPr lang="en-US" altLang="zh-Hans" dirty="0"/>
                        <a:t>5</a:t>
                      </a:r>
                      <a:endParaRPr lang="zh-CN" altLang="en-US" dirty="0"/>
                    </a:p>
                  </a:txBody>
                  <a:tcPr/>
                </a:tc>
                <a:extLst>
                  <a:ext uri="{0D108BD9-81ED-4DB2-BD59-A6C34878D82A}">
                    <a16:rowId xmlns:a16="http://schemas.microsoft.com/office/drawing/2014/main" val="508993721"/>
                  </a:ext>
                </a:extLst>
              </a:tr>
              <a:tr h="370840">
                <a:tc>
                  <a:txBody>
                    <a:bodyPr/>
                    <a:lstStyle/>
                    <a:p>
                      <a:r>
                        <a:rPr lang="en-US" altLang="zh-CN" dirty="0"/>
                        <a:t>6</a:t>
                      </a:r>
                      <a:r>
                        <a:rPr lang="en-US" altLang="zh-Hans" dirty="0"/>
                        <a:t>2</a:t>
                      </a:r>
                      <a:endParaRPr lang="zh-CN" altLang="en-US" dirty="0"/>
                    </a:p>
                  </a:txBody>
                  <a:tcPr/>
                </a:tc>
                <a:tc>
                  <a:txBody>
                    <a:bodyPr/>
                    <a:lstStyle/>
                    <a:p>
                      <a:r>
                        <a:rPr lang="en-US" altLang="zh-CN" dirty="0"/>
                        <a:t>52</a:t>
                      </a:r>
                      <a:endParaRPr lang="zh-CN" altLang="en-US" dirty="0"/>
                    </a:p>
                  </a:txBody>
                  <a:tcPr/>
                </a:tc>
                <a:tc>
                  <a:txBody>
                    <a:bodyPr/>
                    <a:lstStyle/>
                    <a:p>
                      <a:r>
                        <a:rPr lang="en-US" altLang="zh-CN" dirty="0"/>
                        <a:t>60</a:t>
                      </a:r>
                      <a:endParaRPr lang="zh-CN" altLang="en-US" dirty="0"/>
                    </a:p>
                  </a:txBody>
                  <a:tcPr/>
                </a:tc>
                <a:tc>
                  <a:txBody>
                    <a:bodyPr/>
                    <a:lstStyle/>
                    <a:p>
                      <a:r>
                        <a:rPr lang="en-US" altLang="zh-CN" dirty="0"/>
                        <a:t>61</a:t>
                      </a:r>
                      <a:endParaRPr lang="zh-CN" altLang="en-US" dirty="0"/>
                    </a:p>
                  </a:txBody>
                  <a:tcPr/>
                </a:tc>
                <a:tc>
                  <a:txBody>
                    <a:bodyPr/>
                    <a:lstStyle/>
                    <a:p>
                      <a:r>
                        <a:rPr lang="en-US" altLang="zh-CN" dirty="0"/>
                        <a:t>62</a:t>
                      </a:r>
                      <a:endParaRPr lang="zh-CN" altLang="en-US" dirty="0"/>
                    </a:p>
                  </a:txBody>
                  <a:tcPr/>
                </a:tc>
                <a:tc>
                  <a:txBody>
                    <a:bodyPr/>
                    <a:lstStyle/>
                    <a:p>
                      <a:r>
                        <a:rPr lang="en-US" altLang="zh-CN" dirty="0"/>
                        <a:t>78</a:t>
                      </a:r>
                      <a:endParaRPr lang="zh-CN" altLang="en-US" dirty="0"/>
                    </a:p>
                  </a:txBody>
                  <a:tcPr/>
                </a:tc>
                <a:tc>
                  <a:txBody>
                    <a:bodyPr/>
                    <a:lstStyle/>
                    <a:p>
                      <a:r>
                        <a:rPr lang="en-US" altLang="zh-CN" dirty="0"/>
                        <a:t>77</a:t>
                      </a:r>
                      <a:endParaRPr lang="zh-CN" altLang="en-US" dirty="0"/>
                    </a:p>
                  </a:txBody>
                  <a:tcPr/>
                </a:tc>
                <a:tc>
                  <a:txBody>
                    <a:bodyPr/>
                    <a:lstStyle/>
                    <a:p>
                      <a:r>
                        <a:rPr lang="en-US" altLang="zh-CN" dirty="0"/>
                        <a:t>77</a:t>
                      </a:r>
                      <a:endParaRPr lang="zh-CN" altLang="en-US" dirty="0"/>
                    </a:p>
                  </a:txBody>
                  <a:tcPr/>
                </a:tc>
                <a:tc>
                  <a:txBody>
                    <a:bodyPr/>
                    <a:lstStyle/>
                    <a:p>
                      <a:r>
                        <a:rPr lang="en-US" altLang="zh-CN" dirty="0"/>
                        <a:t>35</a:t>
                      </a:r>
                      <a:endParaRPr lang="zh-CN" altLang="en-US" dirty="0"/>
                    </a:p>
                  </a:txBody>
                  <a:tcPr/>
                </a:tc>
                <a:tc>
                  <a:txBody>
                    <a:bodyPr/>
                    <a:lstStyle/>
                    <a:p>
                      <a:r>
                        <a:rPr lang="en-US" altLang="zh-CN" dirty="0"/>
                        <a:t>45</a:t>
                      </a:r>
                      <a:endParaRPr lang="zh-CN" altLang="en-US" dirty="0"/>
                    </a:p>
                  </a:txBody>
                  <a:tcPr/>
                </a:tc>
                <a:extLst>
                  <a:ext uri="{0D108BD9-81ED-4DB2-BD59-A6C34878D82A}">
                    <a16:rowId xmlns:a16="http://schemas.microsoft.com/office/drawing/2014/main" val="1493838275"/>
                  </a:ext>
                </a:extLst>
              </a:tr>
              <a:tr h="370840">
                <a:tc>
                  <a:txBody>
                    <a:bodyPr/>
                    <a:lstStyle/>
                    <a:p>
                      <a:r>
                        <a:rPr lang="en-US" altLang="zh-CN" dirty="0"/>
                        <a:t>5</a:t>
                      </a:r>
                      <a:r>
                        <a:rPr lang="en-US" altLang="zh-Hans" dirty="0"/>
                        <a:t>6</a:t>
                      </a:r>
                      <a:endParaRPr lang="zh-CN" altLang="en-US" dirty="0"/>
                    </a:p>
                  </a:txBody>
                  <a:tcPr/>
                </a:tc>
                <a:tc>
                  <a:txBody>
                    <a:bodyPr/>
                    <a:lstStyle/>
                    <a:p>
                      <a:r>
                        <a:rPr lang="en-US" altLang="zh-CN" dirty="0"/>
                        <a:t>74</a:t>
                      </a:r>
                      <a:endParaRPr lang="zh-CN" altLang="en-US" dirty="0"/>
                    </a:p>
                  </a:txBody>
                  <a:tcPr/>
                </a:tc>
                <a:tc>
                  <a:txBody>
                    <a:bodyPr/>
                    <a:lstStyle/>
                    <a:p>
                      <a:r>
                        <a:rPr lang="en-US" altLang="zh-CN" dirty="0"/>
                        <a:t>36</a:t>
                      </a:r>
                      <a:endParaRPr lang="zh-CN" altLang="en-US" dirty="0"/>
                    </a:p>
                  </a:txBody>
                  <a:tcPr/>
                </a:tc>
                <a:tc>
                  <a:txBody>
                    <a:bodyPr/>
                    <a:lstStyle/>
                    <a:p>
                      <a:r>
                        <a:rPr lang="en-US" altLang="zh-CN" dirty="0"/>
                        <a:t>65</a:t>
                      </a:r>
                      <a:endParaRPr lang="zh-CN" altLang="en-US" dirty="0"/>
                    </a:p>
                  </a:txBody>
                  <a:tcPr/>
                </a:tc>
                <a:tc>
                  <a:txBody>
                    <a:bodyPr/>
                    <a:lstStyle/>
                    <a:p>
                      <a:r>
                        <a:rPr lang="en-US" altLang="zh-CN" dirty="0"/>
                        <a:t>62</a:t>
                      </a:r>
                      <a:endParaRPr lang="zh-CN" altLang="en-US" dirty="0"/>
                    </a:p>
                  </a:txBody>
                  <a:tcPr/>
                </a:tc>
                <a:tc>
                  <a:txBody>
                    <a:bodyPr/>
                    <a:lstStyle/>
                    <a:p>
                      <a:r>
                        <a:rPr lang="en-US" altLang="zh-CN" dirty="0"/>
                        <a:t>61</a:t>
                      </a:r>
                      <a:endParaRPr lang="zh-CN" altLang="en-US" dirty="0"/>
                    </a:p>
                  </a:txBody>
                  <a:tcPr/>
                </a:tc>
                <a:tc>
                  <a:txBody>
                    <a:bodyPr/>
                    <a:lstStyle/>
                    <a:p>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3549583031"/>
                  </a:ext>
                </a:extLst>
              </a:tr>
              <a:tr h="370840">
                <a:tc>
                  <a:txBody>
                    <a:bodyPr/>
                    <a:lstStyle/>
                    <a:p>
                      <a:r>
                        <a:rPr lang="en-US" altLang="zh-CN" dirty="0"/>
                        <a:t>6</a:t>
                      </a:r>
                      <a:r>
                        <a:rPr lang="en-US" altLang="zh-Hans" dirty="0"/>
                        <a:t>3</a:t>
                      </a:r>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2113997383"/>
                  </a:ext>
                </a:extLst>
              </a:tr>
              <a:tr h="370840">
                <a:tc>
                  <a:txBody>
                    <a:bodyPr/>
                    <a:lstStyle/>
                    <a:p>
                      <a:r>
                        <a:rPr lang="en-US" altLang="zh-CN" dirty="0"/>
                        <a:t>5</a:t>
                      </a:r>
                      <a:r>
                        <a:rPr lang="en-US" altLang="zh-Hans" dirty="0"/>
                        <a:t>8</a:t>
                      </a:r>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3551396"/>
                  </a:ext>
                </a:extLst>
              </a:tr>
              <a:tr h="370840">
                <a:tc>
                  <a:txBody>
                    <a:bodyPr/>
                    <a:lstStyle/>
                    <a:p>
                      <a:r>
                        <a:rPr lang="en-US" altLang="zh-Hans" dirty="0"/>
                        <a:t>63</a:t>
                      </a:r>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313272402"/>
                  </a:ext>
                </a:extLst>
              </a:tr>
              <a:tr h="370840">
                <a:tc>
                  <a:txBody>
                    <a:bodyPr/>
                    <a:lstStyle/>
                    <a:p>
                      <a:r>
                        <a:rPr lang="en-US" altLang="zh-Hans" dirty="0"/>
                        <a:t>54</a:t>
                      </a:r>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79251029"/>
                  </a:ext>
                </a:extLst>
              </a:tr>
              <a:tr h="370840">
                <a:tc>
                  <a:txBody>
                    <a:bodyPr/>
                    <a:lstStyle/>
                    <a:p>
                      <a:r>
                        <a:rPr lang="en-US" altLang="zh-CN" dirty="0"/>
                        <a:t>6</a:t>
                      </a:r>
                      <a:r>
                        <a:rPr lang="en-US" altLang="zh-Hans" dirty="0"/>
                        <a:t>0</a:t>
                      </a:r>
                      <a:endParaRPr lang="zh-CN" altLang="en-US" dirty="0"/>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a:p>
                  </a:txBody>
                  <a:tcPr/>
                </a:tc>
                <a:tc>
                  <a:txBody>
                    <a:bodyPr/>
                    <a:lstStyle/>
                    <a:p>
                      <a:endParaRPr lang="zh-CN" altLang="en-US" dirty="0"/>
                    </a:p>
                  </a:txBody>
                  <a:tcPr/>
                </a:tc>
                <a:extLst>
                  <a:ext uri="{0D108BD9-81ED-4DB2-BD59-A6C34878D82A}">
                    <a16:rowId xmlns:a16="http://schemas.microsoft.com/office/drawing/2014/main" val="3886125974"/>
                  </a:ext>
                </a:extLst>
              </a:tr>
              <a:tr h="370840">
                <a:tc>
                  <a:txBody>
                    <a:bodyPr/>
                    <a:lstStyle/>
                    <a:p>
                      <a:r>
                        <a:rPr lang="en-US" altLang="zh-CN" dirty="0"/>
                        <a:t>7</a:t>
                      </a:r>
                      <a:r>
                        <a:rPr lang="en-US" altLang="zh-Hans" dirty="0"/>
                        <a:t>0</a:t>
                      </a:r>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extLst>
                  <a:ext uri="{0D108BD9-81ED-4DB2-BD59-A6C34878D82A}">
                    <a16:rowId xmlns:a16="http://schemas.microsoft.com/office/drawing/2014/main" val="4125292450"/>
                  </a:ext>
                </a:extLst>
              </a:tr>
              <a:tr h="370840">
                <a:tc>
                  <a:txBody>
                    <a:bodyPr/>
                    <a:lstStyle/>
                    <a:p>
                      <a:r>
                        <a:rPr lang="en-US" altLang="zh-CN" dirty="0"/>
                        <a:t>5</a:t>
                      </a:r>
                      <a:r>
                        <a:rPr lang="en-US" altLang="zh-Hans" dirty="0"/>
                        <a:t>8</a:t>
                      </a:r>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extLst>
                  <a:ext uri="{0D108BD9-81ED-4DB2-BD59-A6C34878D82A}">
                    <a16:rowId xmlns:a16="http://schemas.microsoft.com/office/drawing/2014/main" val="2182151458"/>
                  </a:ext>
                </a:extLst>
              </a:tr>
              <a:tr h="370840">
                <a:tc>
                  <a:txBody>
                    <a:bodyPr/>
                    <a:lstStyle/>
                    <a:p>
                      <a:r>
                        <a:rPr lang="en-US" altLang="zh-CN" dirty="0"/>
                        <a:t>5</a:t>
                      </a:r>
                      <a:r>
                        <a:rPr lang="en-US" altLang="zh-Hans" dirty="0"/>
                        <a:t>5</a:t>
                      </a:r>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extLst>
                  <a:ext uri="{0D108BD9-81ED-4DB2-BD59-A6C34878D82A}">
                    <a16:rowId xmlns:a16="http://schemas.microsoft.com/office/drawing/2014/main" val="2851297572"/>
                  </a:ext>
                </a:extLst>
              </a:tr>
              <a:tr h="370840">
                <a:tc>
                  <a:txBody>
                    <a:bodyPr/>
                    <a:lstStyle/>
                    <a:p>
                      <a:r>
                        <a:rPr lang="en-US" altLang="zh-CN" dirty="0"/>
                        <a:t>…</a:t>
                      </a:r>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tc>
                  <a:txBody>
                    <a:bodyPr/>
                    <a:lstStyle/>
                    <a:p>
                      <a:endParaRPr lang="zh-CN" altLang="en-US" dirty="0"/>
                    </a:p>
                  </a:txBody>
                  <a:tcPr/>
                </a:tc>
                <a:extLst>
                  <a:ext uri="{0D108BD9-81ED-4DB2-BD59-A6C34878D82A}">
                    <a16:rowId xmlns:a16="http://schemas.microsoft.com/office/drawing/2014/main" val="2630101533"/>
                  </a:ext>
                </a:extLst>
              </a:tr>
            </a:tbl>
          </a:graphicData>
        </a:graphic>
      </p:graphicFrame>
      <p:sp>
        <p:nvSpPr>
          <p:cNvPr id="5" name="文本框 4">
            <a:extLst>
              <a:ext uri="{FF2B5EF4-FFF2-40B4-BE49-F238E27FC236}">
                <a16:creationId xmlns:a16="http://schemas.microsoft.com/office/drawing/2014/main" id="{FFB369B9-75BB-0B42-9C59-7600D68929B0}"/>
              </a:ext>
            </a:extLst>
          </p:cNvPr>
          <p:cNvSpPr txBox="1"/>
          <p:nvPr/>
        </p:nvSpPr>
        <p:spPr>
          <a:xfrm>
            <a:off x="3492230" y="447472"/>
            <a:ext cx="2396810" cy="369332"/>
          </a:xfrm>
          <a:prstGeom prst="rect">
            <a:avLst/>
          </a:prstGeom>
          <a:noFill/>
        </p:spPr>
        <p:txBody>
          <a:bodyPr wrap="none" rtlCol="0">
            <a:spAutoFit/>
          </a:bodyPr>
          <a:lstStyle/>
          <a:p>
            <a:r>
              <a:rPr kumimoji="1" lang="en-US" altLang="zh-CN" dirty="0"/>
              <a:t>150</a:t>
            </a:r>
            <a:r>
              <a:rPr kumimoji="1" lang="zh-Hans" altLang="en-US" dirty="0"/>
              <a:t>尾鲢鱼的体长资料</a:t>
            </a:r>
            <a:endParaRPr kumimoji="1" lang="zh-CN" altLang="en-US" dirty="0"/>
          </a:p>
        </p:txBody>
      </p:sp>
    </p:spTree>
    <p:extLst>
      <p:ext uri="{BB962C8B-B14F-4D97-AF65-F5344CB8AC3E}">
        <p14:creationId xmlns:p14="http://schemas.microsoft.com/office/powerpoint/2010/main" val="24366374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EBD47F4F-90BB-9344-A88E-CA0BBBA48FD1}"/>
                  </a:ext>
                </a:extLst>
              </p:cNvPr>
              <p:cNvSpPr>
                <a:spLocks noGrp="1"/>
              </p:cNvSpPr>
              <p:nvPr>
                <p:ph idx="1"/>
              </p:nvPr>
            </p:nvSpPr>
            <p:spPr>
              <a:xfrm>
                <a:off x="609240" y="536071"/>
                <a:ext cx="8596668" cy="5942551"/>
              </a:xfrm>
            </p:spPr>
            <p:txBody>
              <a:bodyPr/>
              <a:lstStyle/>
              <a:p>
                <a:r>
                  <a:rPr kumimoji="1" lang="zh-Hans" altLang="en-US" dirty="0"/>
                  <a:t>计算全距（</a:t>
                </a:r>
                <a:r>
                  <a:rPr kumimoji="1" lang="en-US" altLang="zh-Hans" dirty="0"/>
                  <a:t>range</a:t>
                </a:r>
                <a:r>
                  <a:rPr kumimoji="1" lang="zh-Hans" altLang="en-US" dirty="0"/>
                  <a:t>），又称极差</a:t>
                </a:r>
                <a:endParaRPr kumimoji="1" lang="en-US" altLang="zh-Hans" dirty="0"/>
              </a:p>
              <a:p>
                <a:r>
                  <a:rPr kumimoji="1" lang="zh-Hans" altLang="en-US" dirty="0"/>
                  <a:t>确定组数</a:t>
                </a:r>
                <a:r>
                  <a:rPr kumimoji="1" lang="en-US" altLang="zh-Hans" dirty="0"/>
                  <a:t>(number of classes)</a:t>
                </a:r>
                <a:r>
                  <a:rPr kumimoji="1" lang="zh-Hans" altLang="en-US" dirty="0"/>
                  <a:t>与组距</a:t>
                </a:r>
                <a:endParaRPr kumimoji="1" lang="en-US" altLang="zh-Hans" dirty="0"/>
              </a:p>
              <a:p>
                <a:pPr marL="0" indent="0" algn="ctr">
                  <a:buNone/>
                </a:pPr>
                <a14:m>
                  <m:oMath xmlns:m="http://schemas.openxmlformats.org/officeDocument/2006/math">
                    <m:r>
                      <a:rPr kumimoji="1" lang="zh-Hans" altLang="en-US" i="1" dirty="0">
                        <a:latin typeface="Cambria Math" panose="02040503050406030204" pitchFamily="18" charset="0"/>
                      </a:rPr>
                      <m:t>组距</m:t>
                    </m:r>
                    <m:r>
                      <a:rPr kumimoji="1" lang="en-US" altLang="zh-Hans" b="0" i="1" dirty="0" smtClean="0">
                        <a:latin typeface="Cambria Math" panose="02040503050406030204" pitchFamily="18" charset="0"/>
                      </a:rPr>
                      <m:t>=</m:t>
                    </m:r>
                    <m:r>
                      <a:rPr kumimoji="1" lang="zh-Hans" altLang="en-US" b="0" i="1" dirty="0" smtClean="0">
                        <a:latin typeface="Cambria Math" panose="02040503050406030204" pitchFamily="18" charset="0"/>
                      </a:rPr>
                      <m:t> </m:t>
                    </m:r>
                    <m:f>
                      <m:fPr>
                        <m:ctrlPr>
                          <a:rPr kumimoji="1" lang="en-US" altLang="zh-Hans" b="0" i="1" dirty="0" smtClean="0">
                            <a:latin typeface="Cambria Math" panose="02040503050406030204" pitchFamily="18" charset="0"/>
                          </a:rPr>
                        </m:ctrlPr>
                      </m:fPr>
                      <m:num>
                        <m:r>
                          <a:rPr kumimoji="1" lang="zh-Hans" altLang="en-US" i="1" dirty="0">
                            <a:latin typeface="Cambria Math" panose="02040503050406030204" pitchFamily="18" charset="0"/>
                          </a:rPr>
                          <m:t>全距</m:t>
                        </m:r>
                      </m:num>
                      <m:den>
                        <m:r>
                          <a:rPr kumimoji="1" lang="zh-Hans" altLang="en-US" i="1" dirty="0">
                            <a:latin typeface="Cambria Math" panose="02040503050406030204" pitchFamily="18" charset="0"/>
                          </a:rPr>
                          <m:t>组数</m:t>
                        </m:r>
                      </m:den>
                    </m:f>
                  </m:oMath>
                </a14:m>
                <a:r>
                  <a:rPr kumimoji="1" lang="en-US" altLang="zh-Hans" dirty="0"/>
                  <a:t> </a:t>
                </a:r>
              </a:p>
              <a:p>
                <a:r>
                  <a:rPr kumimoji="1" lang="zh-Hans" altLang="en-US" dirty="0"/>
                  <a:t>确定组限</a:t>
                </a:r>
                <a:r>
                  <a:rPr kumimoji="1" lang="en-US" altLang="zh-Hans" dirty="0"/>
                  <a:t>(class limit)</a:t>
                </a:r>
                <a:r>
                  <a:rPr kumimoji="1" lang="zh-Hans" altLang="en-US" dirty="0"/>
                  <a:t>和组中值</a:t>
                </a:r>
                <a:endParaRPr kumimoji="1" lang="en-US" altLang="zh-Hans" dirty="0"/>
              </a:p>
              <a:p>
                <a:pPr lvl="1"/>
                <a:r>
                  <a:rPr kumimoji="1" lang="zh-Hans" altLang="en-US" b="1" dirty="0">
                    <a:solidFill>
                      <a:srgbClr val="00B050"/>
                    </a:solidFill>
                  </a:rPr>
                  <a:t>组限</a:t>
                </a:r>
                <a:r>
                  <a:rPr kumimoji="1" lang="zh-Hans" altLang="en-US" dirty="0"/>
                  <a:t>：每个组有上限与下限</a:t>
                </a:r>
                <a:endParaRPr kumimoji="1" lang="en-US" altLang="zh-Hans" dirty="0"/>
              </a:p>
              <a:p>
                <a:pPr lvl="1"/>
                <a:r>
                  <a:rPr kumimoji="1" lang="zh-Hans" altLang="en-US" dirty="0"/>
                  <a:t>下限小于组中最小值，组限可取</a:t>
                </a:r>
                <a:r>
                  <a:rPr kumimoji="1" lang="en-US" altLang="zh-Hans" dirty="0"/>
                  <a:t>10</a:t>
                </a:r>
                <a:r>
                  <a:rPr kumimoji="1" lang="zh-Hans" altLang="en-US" dirty="0"/>
                  <a:t>分位或</a:t>
                </a:r>
                <a:r>
                  <a:rPr kumimoji="1" lang="en-US" altLang="zh-Hans" dirty="0"/>
                  <a:t>5</a:t>
                </a:r>
                <a:r>
                  <a:rPr kumimoji="1" lang="zh-Hans" altLang="en-US" dirty="0"/>
                  <a:t>分位数上</a:t>
                </a:r>
                <a:endParaRPr kumimoji="1" lang="en-US" altLang="zh-Hans" dirty="0"/>
              </a:p>
              <a:p>
                <a:pPr lvl="1"/>
                <a:r>
                  <a:rPr kumimoji="1" lang="zh-Hans" altLang="en-US" dirty="0"/>
                  <a:t>图中最小值</a:t>
                </a:r>
                <a:r>
                  <a:rPr kumimoji="1" lang="en-US" altLang="zh-Hans" dirty="0"/>
                  <a:t>37cm</a:t>
                </a:r>
                <a:r>
                  <a:rPr kumimoji="1" lang="zh-Hans" altLang="en-US" dirty="0"/>
                  <a:t>，第一组下限可定为</a:t>
                </a:r>
                <a:r>
                  <a:rPr kumimoji="1" lang="en-US" altLang="zh-Hans" dirty="0"/>
                  <a:t>35cm</a:t>
                </a:r>
                <a:r>
                  <a:rPr kumimoji="1" lang="zh-Hans" altLang="en-US" dirty="0"/>
                  <a:t>，上限</a:t>
                </a:r>
                <a:endParaRPr kumimoji="1" lang="en-US" altLang="zh-Hans" dirty="0"/>
              </a:p>
              <a:p>
                <a:pPr marL="457200" lvl="1" indent="0">
                  <a:buNone/>
                </a:pPr>
                <a:r>
                  <a:rPr kumimoji="1" lang="zh-Hans" altLang="en-US" dirty="0"/>
                  <a:t>     为</a:t>
                </a:r>
                <a:r>
                  <a:rPr kumimoji="1" lang="en-US" altLang="zh-Hans" dirty="0"/>
                  <a:t>40cm</a:t>
                </a:r>
              </a:p>
              <a:p>
                <a:pPr lvl="1"/>
                <a:r>
                  <a:rPr kumimoji="1" lang="zh-Hans" altLang="en-US" dirty="0"/>
                  <a:t>确定最大一组的上限是，必须大于资料中的最大值</a:t>
                </a:r>
                <a:endParaRPr kumimoji="1" lang="en-US" altLang="zh-Hans" dirty="0"/>
              </a:p>
              <a:p>
                <a:pPr lvl="1"/>
                <a:r>
                  <a:rPr kumimoji="1" lang="zh-Hans" altLang="en-US" dirty="0"/>
                  <a:t>在写法上，每组只写下限，例子中的资料分组可写成</a:t>
                </a:r>
                <a:r>
                  <a:rPr kumimoji="1" lang="en-US" altLang="zh-Hans" dirty="0"/>
                  <a:t>35</a:t>
                </a:r>
                <a:r>
                  <a:rPr kumimoji="1" lang="zh-Hans" altLang="en-US" dirty="0"/>
                  <a:t>～，</a:t>
                </a:r>
                <a:endParaRPr kumimoji="1" lang="en-US" altLang="zh-Hans" dirty="0"/>
              </a:p>
              <a:p>
                <a:pPr marL="457200" lvl="1" indent="0">
                  <a:buNone/>
                </a:pPr>
                <a:r>
                  <a:rPr kumimoji="1" lang="en-US" altLang="zh-Hans" dirty="0"/>
                  <a:t>     40</a:t>
                </a:r>
                <a:r>
                  <a:rPr kumimoji="1" lang="zh-Hans" altLang="en-US" dirty="0"/>
                  <a:t>～， </a:t>
                </a:r>
                <a:r>
                  <a:rPr kumimoji="1" lang="en-US" altLang="zh-Hans" dirty="0"/>
                  <a:t>…</a:t>
                </a:r>
                <a:r>
                  <a:rPr kumimoji="1" lang="zh-Hans" altLang="en-US" dirty="0"/>
                  <a:t>，</a:t>
                </a:r>
                <a:r>
                  <a:rPr kumimoji="1" lang="en-US" altLang="zh-Hans" dirty="0"/>
                  <a:t>85</a:t>
                </a:r>
                <a:r>
                  <a:rPr kumimoji="1" lang="zh-Hans" altLang="en-US" dirty="0"/>
                  <a:t>～等等</a:t>
                </a:r>
                <a:endParaRPr kumimoji="1" lang="en-US" altLang="zh-Hans" dirty="0"/>
              </a:p>
              <a:p>
                <a:pPr lvl="1"/>
                <a:r>
                  <a:rPr kumimoji="1" lang="zh-Hans" altLang="en-US" b="1" dirty="0">
                    <a:solidFill>
                      <a:srgbClr val="00B050"/>
                    </a:solidFill>
                  </a:rPr>
                  <a:t>组中值</a:t>
                </a:r>
                <a:endParaRPr kumimoji="1" lang="en-US" altLang="zh-Hans" b="1" dirty="0">
                  <a:solidFill>
                    <a:srgbClr val="00B050"/>
                  </a:solidFill>
                </a:endParaRPr>
              </a:p>
              <a:p>
                <a:pPr marL="457200" lvl="1" indent="0">
                  <a:buNone/>
                </a:pPr>
                <a14:m>
                  <m:oMathPara xmlns:m="http://schemas.openxmlformats.org/officeDocument/2006/math">
                    <m:oMathParaPr>
                      <m:jc m:val="centerGroup"/>
                    </m:oMathParaPr>
                    <m:oMath xmlns:m="http://schemas.openxmlformats.org/officeDocument/2006/math">
                      <m:r>
                        <a:rPr kumimoji="1" lang="zh-Hans" altLang="en-US" b="1" i="1" dirty="0" smtClean="0">
                          <a:solidFill>
                            <a:srgbClr val="00B050"/>
                          </a:solidFill>
                          <a:latin typeface="Cambria Math" panose="02040503050406030204" pitchFamily="18" charset="0"/>
                        </a:rPr>
                        <m:t>组中值</m:t>
                      </m:r>
                      <m:r>
                        <a:rPr kumimoji="1" lang="en-US" altLang="zh-Hans" b="1" i="1" dirty="0" smtClean="0">
                          <a:solidFill>
                            <a:srgbClr val="00B050"/>
                          </a:solidFill>
                          <a:latin typeface="Cambria Math" panose="02040503050406030204" pitchFamily="18" charset="0"/>
                        </a:rPr>
                        <m:t>=</m:t>
                      </m:r>
                      <m:f>
                        <m:fPr>
                          <m:ctrlPr>
                            <a:rPr kumimoji="1" lang="en-US" altLang="zh-Hans" b="1" i="1" dirty="0" smtClean="0">
                              <a:solidFill>
                                <a:srgbClr val="00B050"/>
                              </a:solidFill>
                              <a:latin typeface="Cambria Math" panose="02040503050406030204" pitchFamily="18" charset="0"/>
                            </a:rPr>
                          </m:ctrlPr>
                        </m:fPr>
                        <m:num>
                          <m:r>
                            <a:rPr kumimoji="1" lang="zh-Hans" altLang="en-US" b="1" i="1" dirty="0">
                              <a:solidFill>
                                <a:srgbClr val="00B050"/>
                              </a:solidFill>
                              <a:latin typeface="Cambria Math" panose="02040503050406030204" pitchFamily="18" charset="0"/>
                            </a:rPr>
                            <m:t>下限</m:t>
                          </m:r>
                          <m:r>
                            <a:rPr kumimoji="1" lang="en-US" altLang="zh-Hans" b="1" i="1" dirty="0" smtClean="0">
                              <a:solidFill>
                                <a:srgbClr val="00B050"/>
                              </a:solidFill>
                              <a:latin typeface="Cambria Math" panose="02040503050406030204" pitchFamily="18" charset="0"/>
                            </a:rPr>
                            <m:t>+</m:t>
                          </m:r>
                          <m:r>
                            <a:rPr kumimoji="1" lang="zh-Hans" altLang="en-US" b="1" i="1" dirty="0">
                              <a:solidFill>
                                <a:srgbClr val="00B050"/>
                              </a:solidFill>
                              <a:latin typeface="Cambria Math" panose="02040503050406030204" pitchFamily="18" charset="0"/>
                            </a:rPr>
                            <m:t>上限</m:t>
                          </m:r>
                        </m:num>
                        <m:den>
                          <m:r>
                            <a:rPr kumimoji="1" lang="en-US" altLang="zh-Hans" b="1" i="1" dirty="0" smtClean="0">
                              <a:solidFill>
                                <a:srgbClr val="00B050"/>
                              </a:solidFill>
                              <a:latin typeface="Cambria Math" panose="02040503050406030204" pitchFamily="18" charset="0"/>
                            </a:rPr>
                            <m:t>𝟐</m:t>
                          </m:r>
                        </m:den>
                      </m:f>
                    </m:oMath>
                  </m:oMathPara>
                </a14:m>
                <a:endParaRPr kumimoji="1" lang="en-US" altLang="zh-Hans" b="1" dirty="0">
                  <a:solidFill>
                    <a:srgbClr val="00B050"/>
                  </a:solidFill>
                </a:endParaRPr>
              </a:p>
              <a:p>
                <a:pPr indent="-285750"/>
                <a:r>
                  <a:rPr kumimoji="1" lang="zh-Hans" altLang="en-US" dirty="0">
                    <a:solidFill>
                      <a:schemeClr val="tx1"/>
                    </a:solidFill>
                  </a:rPr>
                  <a:t>分组，编制次数分布表</a:t>
                </a:r>
                <a:endParaRPr kumimoji="1" lang="en-US" altLang="zh-Hans" dirty="0">
                  <a:solidFill>
                    <a:schemeClr val="tx1"/>
                  </a:solidFill>
                </a:endParaRPr>
              </a:p>
            </p:txBody>
          </p:sp>
        </mc:Choice>
        <mc:Fallback>
          <p:sp>
            <p:nvSpPr>
              <p:cNvPr id="3" name="内容占位符 2">
                <a:extLst>
                  <a:ext uri="{FF2B5EF4-FFF2-40B4-BE49-F238E27FC236}">
                    <a16:creationId xmlns:a16="http://schemas.microsoft.com/office/drawing/2014/main" id="{EBD47F4F-90BB-9344-A88E-CA0BBBA48FD1}"/>
                  </a:ext>
                </a:extLst>
              </p:cNvPr>
              <p:cNvSpPr>
                <a:spLocks noGrp="1" noRot="1" noChangeAspect="1" noMove="1" noResize="1" noEditPoints="1" noAdjustHandles="1" noChangeArrowheads="1" noChangeShapeType="1" noTextEdit="1"/>
              </p:cNvSpPr>
              <p:nvPr>
                <p:ph idx="1"/>
              </p:nvPr>
            </p:nvSpPr>
            <p:spPr>
              <a:xfrm>
                <a:off x="609240" y="536071"/>
                <a:ext cx="8596668" cy="5942551"/>
              </a:xfrm>
              <a:blipFill>
                <a:blip r:embed="rId2"/>
                <a:stretch>
                  <a:fillRect l="-148" t="-426"/>
                </a:stretch>
              </a:blipFill>
            </p:spPr>
            <p:txBody>
              <a:bodyPr/>
              <a:lstStyle/>
              <a:p>
                <a:r>
                  <a:rPr lang="zh-CN" altLang="en-US">
                    <a:noFill/>
                  </a:rPr>
                  <a:t> </a:t>
                </a:r>
              </a:p>
            </p:txBody>
          </p:sp>
        </mc:Fallback>
      </mc:AlternateContent>
      <p:graphicFrame>
        <p:nvGraphicFramePr>
          <p:cNvPr id="4" name="表格 3">
            <a:extLst>
              <a:ext uri="{FF2B5EF4-FFF2-40B4-BE49-F238E27FC236}">
                <a16:creationId xmlns:a16="http://schemas.microsoft.com/office/drawing/2014/main" id="{6010123F-1AC9-1D4A-BC2D-3EC7DD016C23}"/>
              </a:ext>
            </a:extLst>
          </p:cNvPr>
          <p:cNvGraphicFramePr>
            <a:graphicFrameLocks noGrp="1"/>
          </p:cNvGraphicFramePr>
          <p:nvPr>
            <p:extLst>
              <p:ext uri="{D42A27DB-BD31-4B8C-83A1-F6EECF244321}">
                <p14:modId xmlns:p14="http://schemas.microsoft.com/office/powerpoint/2010/main" val="95526046"/>
              </p:ext>
            </p:extLst>
          </p:nvPr>
        </p:nvGraphicFramePr>
        <p:xfrm>
          <a:off x="6325526" y="369332"/>
          <a:ext cx="2514602" cy="2194560"/>
        </p:xfrm>
        <a:graphic>
          <a:graphicData uri="http://schemas.openxmlformats.org/drawingml/2006/table">
            <a:tbl>
              <a:tblPr firstRow="1" bandRow="1">
                <a:tableStyleId>{5C22544A-7EE6-4342-B048-85BDC9FD1C3A}</a:tableStyleId>
              </a:tblPr>
              <a:tblGrid>
                <a:gridCol w="1257301">
                  <a:extLst>
                    <a:ext uri="{9D8B030D-6E8A-4147-A177-3AD203B41FA5}">
                      <a16:colId xmlns:a16="http://schemas.microsoft.com/office/drawing/2014/main" val="2526431408"/>
                    </a:ext>
                  </a:extLst>
                </a:gridCol>
                <a:gridCol w="1257301">
                  <a:extLst>
                    <a:ext uri="{9D8B030D-6E8A-4147-A177-3AD203B41FA5}">
                      <a16:colId xmlns:a16="http://schemas.microsoft.com/office/drawing/2014/main" val="328899077"/>
                    </a:ext>
                  </a:extLst>
                </a:gridCol>
              </a:tblGrid>
              <a:tr h="241601">
                <a:tc>
                  <a:txBody>
                    <a:bodyPr/>
                    <a:lstStyle/>
                    <a:p>
                      <a:r>
                        <a:rPr lang="zh-Hans" altLang="en-US" dirty="0"/>
                        <a:t>样本容量</a:t>
                      </a:r>
                      <a:endParaRPr lang="zh-CN" altLang="en-US" dirty="0"/>
                    </a:p>
                  </a:txBody>
                  <a:tcPr/>
                </a:tc>
                <a:tc>
                  <a:txBody>
                    <a:bodyPr/>
                    <a:lstStyle/>
                    <a:p>
                      <a:r>
                        <a:rPr lang="zh-Hans" altLang="en-US" dirty="0"/>
                        <a:t>分组数</a:t>
                      </a:r>
                      <a:endParaRPr lang="zh-CN" altLang="en-US" dirty="0"/>
                    </a:p>
                  </a:txBody>
                  <a:tcPr/>
                </a:tc>
                <a:extLst>
                  <a:ext uri="{0D108BD9-81ED-4DB2-BD59-A6C34878D82A}">
                    <a16:rowId xmlns:a16="http://schemas.microsoft.com/office/drawing/2014/main" val="855216740"/>
                  </a:ext>
                </a:extLst>
              </a:tr>
              <a:tr h="241601">
                <a:tc>
                  <a:txBody>
                    <a:bodyPr/>
                    <a:lstStyle/>
                    <a:p>
                      <a:r>
                        <a:rPr lang="en-US" altLang="zh-CN" dirty="0"/>
                        <a:t>3</a:t>
                      </a:r>
                      <a:r>
                        <a:rPr lang="en-US" altLang="zh-Hans" dirty="0"/>
                        <a:t>0</a:t>
                      </a:r>
                      <a:r>
                        <a:rPr lang="zh-Hans" altLang="en-US" dirty="0"/>
                        <a:t>～</a:t>
                      </a:r>
                      <a:r>
                        <a:rPr lang="en-US" altLang="zh-Hans" dirty="0"/>
                        <a:t>60</a:t>
                      </a:r>
                      <a:endParaRPr lang="zh-CN" altLang="en-US" dirty="0"/>
                    </a:p>
                  </a:txBody>
                  <a:tcPr/>
                </a:tc>
                <a:tc>
                  <a:txBody>
                    <a:bodyPr/>
                    <a:lstStyle/>
                    <a:p>
                      <a:r>
                        <a:rPr lang="en-US" altLang="zh-CN" dirty="0"/>
                        <a:t>5</a:t>
                      </a:r>
                      <a:r>
                        <a:rPr lang="zh-Hans" altLang="en-US" dirty="0"/>
                        <a:t>～</a:t>
                      </a:r>
                      <a:r>
                        <a:rPr lang="en-US" altLang="zh-Hans" dirty="0"/>
                        <a:t>8</a:t>
                      </a:r>
                      <a:endParaRPr lang="zh-CN" altLang="en-US" dirty="0"/>
                    </a:p>
                  </a:txBody>
                  <a:tcPr/>
                </a:tc>
                <a:extLst>
                  <a:ext uri="{0D108BD9-81ED-4DB2-BD59-A6C34878D82A}">
                    <a16:rowId xmlns:a16="http://schemas.microsoft.com/office/drawing/2014/main" val="3159851532"/>
                  </a:ext>
                </a:extLst>
              </a:tr>
              <a:tr h="241601">
                <a:tc>
                  <a:txBody>
                    <a:bodyPr/>
                    <a:lstStyle/>
                    <a:p>
                      <a:r>
                        <a:rPr lang="en-US" altLang="zh-CN" dirty="0"/>
                        <a:t>6</a:t>
                      </a:r>
                      <a:r>
                        <a:rPr lang="en-US" altLang="zh-Hans" dirty="0"/>
                        <a:t>0</a:t>
                      </a:r>
                      <a:r>
                        <a:rPr lang="zh-Hans" altLang="en-US" dirty="0"/>
                        <a:t>～</a:t>
                      </a:r>
                      <a:r>
                        <a:rPr lang="en-US" altLang="zh-Hans" dirty="0"/>
                        <a:t>100</a:t>
                      </a:r>
                      <a:endParaRPr lang="zh-CN" altLang="en-US" dirty="0"/>
                    </a:p>
                  </a:txBody>
                  <a:tcPr/>
                </a:tc>
                <a:tc>
                  <a:txBody>
                    <a:bodyPr/>
                    <a:lstStyle/>
                    <a:p>
                      <a:r>
                        <a:rPr lang="en-US" altLang="zh-CN" dirty="0"/>
                        <a:t>7</a:t>
                      </a:r>
                      <a:r>
                        <a:rPr lang="zh-Hans" altLang="en-US" dirty="0"/>
                        <a:t>～</a:t>
                      </a:r>
                      <a:r>
                        <a:rPr lang="en-US" altLang="zh-Hans" dirty="0"/>
                        <a:t>10</a:t>
                      </a:r>
                      <a:endParaRPr lang="zh-CN" altLang="en-US" dirty="0"/>
                    </a:p>
                  </a:txBody>
                  <a:tcPr/>
                </a:tc>
                <a:extLst>
                  <a:ext uri="{0D108BD9-81ED-4DB2-BD59-A6C34878D82A}">
                    <a16:rowId xmlns:a16="http://schemas.microsoft.com/office/drawing/2014/main" val="4097990583"/>
                  </a:ext>
                </a:extLst>
              </a:tr>
              <a:tr h="241601">
                <a:tc>
                  <a:txBody>
                    <a:bodyPr/>
                    <a:lstStyle/>
                    <a:p>
                      <a:r>
                        <a:rPr lang="en-US" altLang="zh-CN" dirty="0"/>
                        <a:t>1</a:t>
                      </a:r>
                      <a:r>
                        <a:rPr lang="en-US" altLang="zh-Hans" dirty="0"/>
                        <a:t>00</a:t>
                      </a:r>
                      <a:r>
                        <a:rPr lang="zh-Hans" altLang="en-US" dirty="0"/>
                        <a:t>～</a:t>
                      </a:r>
                      <a:r>
                        <a:rPr lang="en-US" altLang="zh-Hans" dirty="0"/>
                        <a:t>200</a:t>
                      </a:r>
                      <a:endParaRPr lang="zh-CN" altLang="en-US" dirty="0"/>
                    </a:p>
                  </a:txBody>
                  <a:tcPr/>
                </a:tc>
                <a:tc>
                  <a:txBody>
                    <a:bodyPr/>
                    <a:lstStyle/>
                    <a:p>
                      <a:r>
                        <a:rPr lang="en-US" altLang="zh-CN" dirty="0"/>
                        <a:t>9</a:t>
                      </a:r>
                      <a:r>
                        <a:rPr lang="zh-Hans" altLang="en-US" dirty="0"/>
                        <a:t>～</a:t>
                      </a:r>
                      <a:r>
                        <a:rPr lang="en-US" altLang="zh-Hans" dirty="0"/>
                        <a:t>12</a:t>
                      </a:r>
                      <a:endParaRPr lang="zh-CN" altLang="en-US" dirty="0"/>
                    </a:p>
                  </a:txBody>
                  <a:tcPr/>
                </a:tc>
                <a:extLst>
                  <a:ext uri="{0D108BD9-81ED-4DB2-BD59-A6C34878D82A}">
                    <a16:rowId xmlns:a16="http://schemas.microsoft.com/office/drawing/2014/main" val="983878310"/>
                  </a:ext>
                </a:extLst>
              </a:tr>
              <a:tr h="241601">
                <a:tc>
                  <a:txBody>
                    <a:bodyPr/>
                    <a:lstStyle/>
                    <a:p>
                      <a:r>
                        <a:rPr lang="en-US" altLang="zh-CN" dirty="0"/>
                        <a:t>2</a:t>
                      </a:r>
                      <a:r>
                        <a:rPr lang="en-US" altLang="zh-Hans" dirty="0"/>
                        <a:t>00</a:t>
                      </a:r>
                      <a:r>
                        <a:rPr lang="zh-Hans" altLang="en-US" dirty="0"/>
                        <a:t>～</a:t>
                      </a:r>
                      <a:r>
                        <a:rPr lang="en-US" altLang="zh-Hans" dirty="0"/>
                        <a:t>500</a:t>
                      </a:r>
                      <a:endParaRPr lang="zh-CN" altLang="en-US" dirty="0"/>
                    </a:p>
                  </a:txBody>
                  <a:tcPr/>
                </a:tc>
                <a:tc>
                  <a:txBody>
                    <a:bodyPr/>
                    <a:lstStyle/>
                    <a:p>
                      <a:r>
                        <a:rPr lang="en-US" altLang="zh-CN" dirty="0"/>
                        <a:t>1</a:t>
                      </a:r>
                      <a:r>
                        <a:rPr lang="en-US" altLang="zh-Hans" dirty="0"/>
                        <a:t>0</a:t>
                      </a:r>
                      <a:r>
                        <a:rPr lang="zh-Hans" altLang="en-US" dirty="0"/>
                        <a:t>～</a:t>
                      </a:r>
                      <a:r>
                        <a:rPr lang="en-US" altLang="zh-Hans" dirty="0"/>
                        <a:t>18</a:t>
                      </a:r>
                      <a:endParaRPr lang="zh-CN" altLang="en-US" dirty="0"/>
                    </a:p>
                  </a:txBody>
                  <a:tcPr/>
                </a:tc>
                <a:extLst>
                  <a:ext uri="{0D108BD9-81ED-4DB2-BD59-A6C34878D82A}">
                    <a16:rowId xmlns:a16="http://schemas.microsoft.com/office/drawing/2014/main" val="2101553266"/>
                  </a:ext>
                </a:extLst>
              </a:tr>
              <a:tr h="241601">
                <a:tc>
                  <a:txBody>
                    <a:bodyPr/>
                    <a:lstStyle/>
                    <a:p>
                      <a:r>
                        <a:rPr lang="en-US" altLang="zh-CN" dirty="0"/>
                        <a:t>&gt;5</a:t>
                      </a:r>
                      <a:r>
                        <a:rPr lang="en-US" altLang="zh-Hans" dirty="0"/>
                        <a:t>00</a:t>
                      </a:r>
                      <a:endParaRPr lang="zh-CN" altLang="en-US" dirty="0"/>
                    </a:p>
                  </a:txBody>
                  <a:tcPr/>
                </a:tc>
                <a:tc>
                  <a:txBody>
                    <a:bodyPr/>
                    <a:lstStyle/>
                    <a:p>
                      <a:r>
                        <a:rPr lang="en-US" altLang="zh-CN" dirty="0"/>
                        <a:t>15</a:t>
                      </a:r>
                      <a:r>
                        <a:rPr lang="zh-Hans" altLang="en-US" dirty="0"/>
                        <a:t>～</a:t>
                      </a:r>
                      <a:r>
                        <a:rPr lang="en-US" altLang="zh-Hans" dirty="0"/>
                        <a:t>30</a:t>
                      </a:r>
                      <a:endParaRPr lang="zh-CN" altLang="en-US" dirty="0"/>
                    </a:p>
                  </a:txBody>
                  <a:tcPr/>
                </a:tc>
                <a:extLst>
                  <a:ext uri="{0D108BD9-81ED-4DB2-BD59-A6C34878D82A}">
                    <a16:rowId xmlns:a16="http://schemas.microsoft.com/office/drawing/2014/main" val="2975842159"/>
                  </a:ext>
                </a:extLst>
              </a:tr>
            </a:tbl>
          </a:graphicData>
        </a:graphic>
      </p:graphicFrame>
      <p:sp>
        <p:nvSpPr>
          <p:cNvPr id="5" name="文本框 4">
            <a:extLst>
              <a:ext uri="{FF2B5EF4-FFF2-40B4-BE49-F238E27FC236}">
                <a16:creationId xmlns:a16="http://schemas.microsoft.com/office/drawing/2014/main" id="{92A4CAC4-92BC-1F4C-80B9-1369032E293C}"/>
              </a:ext>
            </a:extLst>
          </p:cNvPr>
          <p:cNvSpPr txBox="1"/>
          <p:nvPr/>
        </p:nvSpPr>
        <p:spPr>
          <a:xfrm>
            <a:off x="6220916" y="0"/>
            <a:ext cx="2723823" cy="369332"/>
          </a:xfrm>
          <a:prstGeom prst="rect">
            <a:avLst/>
          </a:prstGeom>
          <a:noFill/>
        </p:spPr>
        <p:txBody>
          <a:bodyPr wrap="none" rtlCol="0">
            <a:spAutoFit/>
          </a:bodyPr>
          <a:lstStyle/>
          <a:p>
            <a:r>
              <a:rPr kumimoji="1" lang="zh-Hans" altLang="en-US" dirty="0"/>
              <a:t>样本容量与分组数的关系</a:t>
            </a:r>
            <a:endParaRPr kumimoji="1" lang="zh-CN" altLang="en-US" dirty="0"/>
          </a:p>
        </p:txBody>
      </p:sp>
      <p:graphicFrame>
        <p:nvGraphicFramePr>
          <p:cNvPr id="6" name="表格 5">
            <a:extLst>
              <a:ext uri="{FF2B5EF4-FFF2-40B4-BE49-F238E27FC236}">
                <a16:creationId xmlns:a16="http://schemas.microsoft.com/office/drawing/2014/main" id="{512B1405-FD53-E24B-A7B7-924A4C7306AC}"/>
              </a:ext>
            </a:extLst>
          </p:cNvPr>
          <p:cNvGraphicFramePr>
            <a:graphicFrameLocks noGrp="1"/>
          </p:cNvGraphicFramePr>
          <p:nvPr>
            <p:extLst>
              <p:ext uri="{D42A27DB-BD31-4B8C-83A1-F6EECF244321}">
                <p14:modId xmlns:p14="http://schemas.microsoft.com/office/powerpoint/2010/main" val="2179864251"/>
              </p:ext>
            </p:extLst>
          </p:nvPr>
        </p:nvGraphicFramePr>
        <p:xfrm>
          <a:off x="6640055" y="3302556"/>
          <a:ext cx="5551945" cy="2225040"/>
        </p:xfrm>
        <a:graphic>
          <a:graphicData uri="http://schemas.openxmlformats.org/drawingml/2006/table">
            <a:tbl>
              <a:tblPr firstRow="1" bandRow="1">
                <a:tableStyleId>{5C22544A-7EE6-4342-B048-85BDC9FD1C3A}</a:tableStyleId>
              </a:tblPr>
              <a:tblGrid>
                <a:gridCol w="1110389">
                  <a:extLst>
                    <a:ext uri="{9D8B030D-6E8A-4147-A177-3AD203B41FA5}">
                      <a16:colId xmlns:a16="http://schemas.microsoft.com/office/drawing/2014/main" val="1823989110"/>
                    </a:ext>
                  </a:extLst>
                </a:gridCol>
                <a:gridCol w="1110389">
                  <a:extLst>
                    <a:ext uri="{9D8B030D-6E8A-4147-A177-3AD203B41FA5}">
                      <a16:colId xmlns:a16="http://schemas.microsoft.com/office/drawing/2014/main" val="3342955302"/>
                    </a:ext>
                  </a:extLst>
                </a:gridCol>
                <a:gridCol w="1110389">
                  <a:extLst>
                    <a:ext uri="{9D8B030D-6E8A-4147-A177-3AD203B41FA5}">
                      <a16:colId xmlns:a16="http://schemas.microsoft.com/office/drawing/2014/main" val="1653261262"/>
                    </a:ext>
                  </a:extLst>
                </a:gridCol>
                <a:gridCol w="1110389">
                  <a:extLst>
                    <a:ext uri="{9D8B030D-6E8A-4147-A177-3AD203B41FA5}">
                      <a16:colId xmlns:a16="http://schemas.microsoft.com/office/drawing/2014/main" val="1272812740"/>
                    </a:ext>
                  </a:extLst>
                </a:gridCol>
                <a:gridCol w="1110389">
                  <a:extLst>
                    <a:ext uri="{9D8B030D-6E8A-4147-A177-3AD203B41FA5}">
                      <a16:colId xmlns:a16="http://schemas.microsoft.com/office/drawing/2014/main" val="3510391770"/>
                    </a:ext>
                  </a:extLst>
                </a:gridCol>
              </a:tblGrid>
              <a:tr h="370840">
                <a:tc>
                  <a:txBody>
                    <a:bodyPr/>
                    <a:lstStyle/>
                    <a:p>
                      <a:r>
                        <a:rPr lang="zh-Hans" altLang="en-US" sz="1400" dirty="0"/>
                        <a:t>组限</a:t>
                      </a:r>
                      <a:r>
                        <a:rPr lang="en-US" altLang="zh-Hans" sz="1400" dirty="0"/>
                        <a:t>/cm</a:t>
                      </a:r>
                      <a:endParaRPr lang="zh-CN" altLang="en-US" sz="1400" dirty="0"/>
                    </a:p>
                  </a:txBody>
                  <a:tcPr/>
                </a:tc>
                <a:tc>
                  <a:txBody>
                    <a:bodyPr/>
                    <a:lstStyle/>
                    <a:p>
                      <a:r>
                        <a:rPr lang="zh-Hans" altLang="en-US" sz="1400" dirty="0"/>
                        <a:t>组中值</a:t>
                      </a:r>
                      <a:r>
                        <a:rPr lang="en-US" altLang="zh-Hans" sz="1400" dirty="0"/>
                        <a:t>/cm</a:t>
                      </a:r>
                      <a:endParaRPr lang="zh-CN" altLang="en-US" sz="1400" dirty="0"/>
                    </a:p>
                  </a:txBody>
                  <a:tcPr/>
                </a:tc>
                <a:tc>
                  <a:txBody>
                    <a:bodyPr/>
                    <a:lstStyle/>
                    <a:p>
                      <a:r>
                        <a:rPr lang="zh-Hans" altLang="en-US" sz="1400" dirty="0"/>
                        <a:t>次数</a:t>
                      </a:r>
                      <a:endParaRPr lang="zh-CN" altLang="en-US" sz="1400" dirty="0"/>
                    </a:p>
                  </a:txBody>
                  <a:tcPr/>
                </a:tc>
                <a:tc>
                  <a:txBody>
                    <a:bodyPr/>
                    <a:lstStyle/>
                    <a:p>
                      <a:r>
                        <a:rPr lang="zh-Hans" altLang="en-US" sz="1400" dirty="0"/>
                        <a:t>频率</a:t>
                      </a:r>
                      <a:endParaRPr lang="zh-CN" altLang="en-US" sz="1400" dirty="0"/>
                    </a:p>
                  </a:txBody>
                  <a:tcPr/>
                </a:tc>
                <a:tc>
                  <a:txBody>
                    <a:bodyPr/>
                    <a:lstStyle/>
                    <a:p>
                      <a:r>
                        <a:rPr lang="zh-Hans" altLang="en-US" sz="1400" dirty="0"/>
                        <a:t>累积频率</a:t>
                      </a:r>
                      <a:endParaRPr lang="zh-CN" altLang="en-US" sz="1400" dirty="0"/>
                    </a:p>
                  </a:txBody>
                  <a:tcPr/>
                </a:tc>
                <a:extLst>
                  <a:ext uri="{0D108BD9-81ED-4DB2-BD59-A6C34878D82A}">
                    <a16:rowId xmlns:a16="http://schemas.microsoft.com/office/drawing/2014/main" val="3092575058"/>
                  </a:ext>
                </a:extLst>
              </a:tr>
              <a:tr h="370840">
                <a:tc>
                  <a:txBody>
                    <a:bodyPr/>
                    <a:lstStyle/>
                    <a:p>
                      <a:r>
                        <a:rPr lang="en-US" altLang="zh-CN" dirty="0"/>
                        <a:t>3</a:t>
                      </a:r>
                      <a:r>
                        <a:rPr lang="en-US" altLang="zh-Hans" dirty="0"/>
                        <a:t>5</a:t>
                      </a:r>
                      <a:r>
                        <a:rPr lang="zh-Hans" altLang="en-US" dirty="0"/>
                        <a:t>～</a:t>
                      </a:r>
                      <a:endParaRPr lang="zh-CN" altLang="en-US" dirty="0"/>
                    </a:p>
                  </a:txBody>
                  <a:tcPr/>
                </a:tc>
                <a:tc>
                  <a:txBody>
                    <a:bodyPr/>
                    <a:lstStyle/>
                    <a:p>
                      <a:r>
                        <a:rPr lang="en-US" altLang="zh-CN" dirty="0"/>
                        <a:t>3</a:t>
                      </a:r>
                      <a:r>
                        <a:rPr lang="en-US" altLang="zh-Hans" dirty="0"/>
                        <a:t>7.5</a:t>
                      </a:r>
                      <a:endParaRPr lang="zh-CN" altLang="en-US" dirty="0"/>
                    </a:p>
                  </a:txBody>
                  <a:tcPr/>
                </a:tc>
                <a:tc>
                  <a:txBody>
                    <a:bodyPr/>
                    <a:lstStyle/>
                    <a:p>
                      <a:r>
                        <a:rPr lang="en-US" altLang="zh-CN" dirty="0"/>
                        <a:t>3</a:t>
                      </a:r>
                      <a:endParaRPr lang="zh-CN" altLang="en-US" dirty="0"/>
                    </a:p>
                  </a:txBody>
                  <a:tcPr/>
                </a:tc>
                <a:tc>
                  <a:txBody>
                    <a:bodyPr/>
                    <a:lstStyle/>
                    <a:p>
                      <a:r>
                        <a:rPr lang="en-US" altLang="zh-CN" dirty="0"/>
                        <a:t>0</a:t>
                      </a:r>
                      <a:r>
                        <a:rPr lang="en-US" altLang="zh-Hans" dirty="0"/>
                        <a:t>.0200</a:t>
                      </a:r>
                      <a:endParaRPr lang="zh-CN" altLang="en-US" dirty="0"/>
                    </a:p>
                  </a:txBody>
                  <a:tcPr/>
                </a:tc>
                <a:tc>
                  <a:txBody>
                    <a:bodyPr/>
                    <a:lstStyle/>
                    <a:p>
                      <a:r>
                        <a:rPr lang="en-US" altLang="zh-CN" dirty="0"/>
                        <a:t>0</a:t>
                      </a:r>
                      <a:r>
                        <a:rPr lang="en-US" altLang="zh-Hans" dirty="0"/>
                        <a:t>.0200</a:t>
                      </a:r>
                      <a:endParaRPr lang="zh-CN" altLang="en-US" dirty="0"/>
                    </a:p>
                  </a:txBody>
                  <a:tcPr/>
                </a:tc>
                <a:extLst>
                  <a:ext uri="{0D108BD9-81ED-4DB2-BD59-A6C34878D82A}">
                    <a16:rowId xmlns:a16="http://schemas.microsoft.com/office/drawing/2014/main" val="2094802296"/>
                  </a:ext>
                </a:extLst>
              </a:tr>
              <a:tr h="370840">
                <a:tc>
                  <a:txBody>
                    <a:bodyPr/>
                    <a:lstStyle/>
                    <a:p>
                      <a:r>
                        <a:rPr lang="en-US" altLang="zh-CN" dirty="0"/>
                        <a:t>4</a:t>
                      </a:r>
                      <a:r>
                        <a:rPr lang="en-US" altLang="zh-Hans" dirty="0"/>
                        <a:t>0</a:t>
                      </a:r>
                      <a:r>
                        <a:rPr lang="zh-Hans" altLang="en-US" dirty="0"/>
                        <a:t>～</a:t>
                      </a:r>
                      <a:endParaRPr lang="zh-CN" altLang="en-US" dirty="0"/>
                    </a:p>
                  </a:txBody>
                  <a:tcPr/>
                </a:tc>
                <a:tc>
                  <a:txBody>
                    <a:bodyPr/>
                    <a:lstStyle/>
                    <a:p>
                      <a:r>
                        <a:rPr lang="en-US" altLang="zh-CN" dirty="0"/>
                        <a:t>4</a:t>
                      </a:r>
                      <a:r>
                        <a:rPr lang="en-US" altLang="zh-Hans" dirty="0"/>
                        <a:t>2.5</a:t>
                      </a:r>
                      <a:endParaRPr lang="zh-CN" altLang="en-US" dirty="0"/>
                    </a:p>
                  </a:txBody>
                  <a:tcPr/>
                </a:tc>
                <a:tc>
                  <a:txBody>
                    <a:bodyPr/>
                    <a:lstStyle/>
                    <a:p>
                      <a:r>
                        <a:rPr lang="en-US" altLang="zh-CN" dirty="0"/>
                        <a:t>4</a:t>
                      </a:r>
                      <a:endParaRPr lang="zh-CN" altLang="en-US" dirty="0"/>
                    </a:p>
                  </a:txBody>
                  <a:tcPr/>
                </a:tc>
                <a:tc>
                  <a:txBody>
                    <a:bodyPr/>
                    <a:lstStyle/>
                    <a:p>
                      <a:r>
                        <a:rPr lang="en-US" altLang="zh-CN" dirty="0"/>
                        <a:t>0</a:t>
                      </a:r>
                      <a:r>
                        <a:rPr lang="en-US" altLang="zh-Hans" dirty="0"/>
                        <a:t>.0267</a:t>
                      </a:r>
                      <a:endParaRPr lang="zh-CN" altLang="en-US" dirty="0"/>
                    </a:p>
                  </a:txBody>
                  <a:tcPr/>
                </a:tc>
                <a:tc>
                  <a:txBody>
                    <a:bodyPr/>
                    <a:lstStyle/>
                    <a:p>
                      <a:r>
                        <a:rPr lang="en-US" altLang="zh-CN" dirty="0"/>
                        <a:t>0</a:t>
                      </a:r>
                      <a:r>
                        <a:rPr lang="en-US" altLang="zh-Hans" dirty="0"/>
                        <a:t>.0467</a:t>
                      </a:r>
                      <a:endParaRPr lang="zh-CN" altLang="en-US" dirty="0"/>
                    </a:p>
                  </a:txBody>
                  <a:tcPr/>
                </a:tc>
                <a:extLst>
                  <a:ext uri="{0D108BD9-81ED-4DB2-BD59-A6C34878D82A}">
                    <a16:rowId xmlns:a16="http://schemas.microsoft.com/office/drawing/2014/main" val="338067035"/>
                  </a:ext>
                </a:extLst>
              </a:tr>
              <a:tr h="370840">
                <a:tc>
                  <a:txBody>
                    <a:bodyPr/>
                    <a:lstStyle/>
                    <a:p>
                      <a:r>
                        <a:rPr lang="en-US" altLang="zh-CN" dirty="0"/>
                        <a:t>4</a:t>
                      </a:r>
                      <a:r>
                        <a:rPr lang="en-US" altLang="zh-Hans" dirty="0"/>
                        <a:t>5</a:t>
                      </a:r>
                      <a:r>
                        <a:rPr lang="zh-Hans" altLang="en-US" dirty="0"/>
                        <a:t>～</a:t>
                      </a:r>
                      <a:endParaRPr lang="zh-CN" altLang="en-US" dirty="0"/>
                    </a:p>
                  </a:txBody>
                  <a:tcPr/>
                </a:tc>
                <a:tc>
                  <a:txBody>
                    <a:bodyPr/>
                    <a:lstStyle/>
                    <a:p>
                      <a:r>
                        <a:rPr lang="en-US" altLang="zh-CN" dirty="0"/>
                        <a:t>4</a:t>
                      </a:r>
                      <a:r>
                        <a:rPr lang="en-US" altLang="zh-Hans" dirty="0"/>
                        <a:t>7.5</a:t>
                      </a:r>
                      <a:endParaRPr lang="zh-CN" altLang="en-US" dirty="0"/>
                    </a:p>
                  </a:txBody>
                  <a:tcPr/>
                </a:tc>
                <a:tc>
                  <a:txBody>
                    <a:bodyPr/>
                    <a:lstStyle/>
                    <a:p>
                      <a:r>
                        <a:rPr lang="en-US" altLang="zh-CN" dirty="0"/>
                        <a:t>1</a:t>
                      </a:r>
                      <a:r>
                        <a:rPr lang="en-US" altLang="zh-Hans" dirty="0"/>
                        <a:t>7</a:t>
                      </a:r>
                      <a:endParaRPr lang="zh-CN" altLang="en-US" dirty="0"/>
                    </a:p>
                  </a:txBody>
                  <a:tcPr/>
                </a:tc>
                <a:tc>
                  <a:txBody>
                    <a:bodyPr/>
                    <a:lstStyle/>
                    <a:p>
                      <a:r>
                        <a:rPr lang="en-US" altLang="zh-CN" dirty="0"/>
                        <a:t>0</a:t>
                      </a:r>
                      <a:r>
                        <a:rPr lang="en-US" altLang="zh-Hans" dirty="0"/>
                        <a:t>.1133</a:t>
                      </a:r>
                      <a:endParaRPr lang="zh-CN" altLang="en-US" dirty="0"/>
                    </a:p>
                  </a:txBody>
                  <a:tcPr/>
                </a:tc>
                <a:tc>
                  <a:txBody>
                    <a:bodyPr/>
                    <a:lstStyle/>
                    <a:p>
                      <a:r>
                        <a:rPr lang="en-US" altLang="zh-CN" dirty="0"/>
                        <a:t>0</a:t>
                      </a:r>
                      <a:r>
                        <a:rPr lang="en-US" altLang="zh-Hans" dirty="0"/>
                        <a:t>.1600</a:t>
                      </a:r>
                      <a:endParaRPr lang="zh-CN" altLang="en-US" dirty="0"/>
                    </a:p>
                  </a:txBody>
                  <a:tcPr/>
                </a:tc>
                <a:extLst>
                  <a:ext uri="{0D108BD9-81ED-4DB2-BD59-A6C34878D82A}">
                    <a16:rowId xmlns:a16="http://schemas.microsoft.com/office/drawing/2014/main" val="3191823876"/>
                  </a:ext>
                </a:extLst>
              </a:tr>
              <a:tr h="370840">
                <a:tc>
                  <a:txBody>
                    <a:bodyPr/>
                    <a:lstStyle/>
                    <a:p>
                      <a:r>
                        <a:rPr lang="en-US" altLang="zh-CN" dirty="0"/>
                        <a:t>…</a:t>
                      </a:r>
                      <a:endParaRPr lang="zh-CN" altLang="en-US" dirty="0"/>
                    </a:p>
                  </a:txBody>
                  <a:tcPr/>
                </a:tc>
                <a:tc>
                  <a:txBody>
                    <a:bodyPr/>
                    <a:lstStyle/>
                    <a:p>
                      <a:r>
                        <a:rPr lang="en-US" altLang="zh-CN" dirty="0"/>
                        <a:t>…</a:t>
                      </a:r>
                      <a:endParaRPr lang="zh-CN" altLang="en-US" dirty="0"/>
                    </a:p>
                  </a:txBody>
                  <a:tcPr/>
                </a:tc>
                <a:tc>
                  <a:txBody>
                    <a:bodyPr/>
                    <a:lstStyle/>
                    <a:p>
                      <a:r>
                        <a:rPr lang="en-US" altLang="zh-CN" dirty="0"/>
                        <a:t>….</a:t>
                      </a:r>
                      <a:endParaRPr lang="zh-CN" altLang="en-US" dirty="0"/>
                    </a:p>
                  </a:txBody>
                  <a:tcPr/>
                </a:tc>
                <a:tc>
                  <a:txBody>
                    <a:bodyPr/>
                    <a:lstStyle/>
                    <a:p>
                      <a:r>
                        <a:rPr lang="en-US" altLang="zh-CN" dirty="0"/>
                        <a:t>…</a:t>
                      </a:r>
                      <a:endParaRPr lang="zh-CN" altLang="en-US" dirty="0"/>
                    </a:p>
                  </a:txBody>
                  <a:tcPr/>
                </a:tc>
                <a:tc>
                  <a:txBody>
                    <a:bodyPr/>
                    <a:lstStyle/>
                    <a:p>
                      <a:r>
                        <a:rPr lang="en-US" altLang="zh-CN" dirty="0"/>
                        <a:t>…</a:t>
                      </a:r>
                      <a:endParaRPr lang="zh-CN" altLang="en-US" dirty="0"/>
                    </a:p>
                  </a:txBody>
                  <a:tcPr/>
                </a:tc>
                <a:extLst>
                  <a:ext uri="{0D108BD9-81ED-4DB2-BD59-A6C34878D82A}">
                    <a16:rowId xmlns:a16="http://schemas.microsoft.com/office/drawing/2014/main" val="279375308"/>
                  </a:ext>
                </a:extLst>
              </a:tr>
              <a:tr h="370840">
                <a:tc>
                  <a:txBody>
                    <a:bodyPr/>
                    <a:lstStyle/>
                    <a:p>
                      <a:r>
                        <a:rPr lang="en-US" altLang="zh-CN" dirty="0"/>
                        <a:t>8</a:t>
                      </a:r>
                      <a:r>
                        <a:rPr lang="en-US" altLang="zh-Hans" dirty="0"/>
                        <a:t>5</a:t>
                      </a:r>
                      <a:r>
                        <a:rPr lang="zh-Hans" altLang="en-US" dirty="0"/>
                        <a:t>～</a:t>
                      </a:r>
                      <a:endParaRPr lang="zh-CN" altLang="en-US" dirty="0"/>
                    </a:p>
                  </a:txBody>
                  <a:tcPr/>
                </a:tc>
                <a:tc>
                  <a:txBody>
                    <a:bodyPr/>
                    <a:lstStyle/>
                    <a:p>
                      <a:r>
                        <a:rPr lang="en-US" altLang="zh-CN" dirty="0"/>
                        <a:t>8</a:t>
                      </a:r>
                      <a:r>
                        <a:rPr lang="en-US" altLang="zh-Hans" dirty="0"/>
                        <a:t>7.5</a:t>
                      </a:r>
                      <a:endParaRPr lang="zh-CN" altLang="en-US" dirty="0"/>
                    </a:p>
                  </a:txBody>
                  <a:tcPr/>
                </a:tc>
                <a:tc>
                  <a:txBody>
                    <a:bodyPr/>
                    <a:lstStyle/>
                    <a:p>
                      <a:r>
                        <a:rPr lang="en-US" altLang="zh-CN" dirty="0"/>
                        <a:t>1</a:t>
                      </a:r>
                      <a:endParaRPr lang="zh-CN" altLang="en-US" dirty="0"/>
                    </a:p>
                  </a:txBody>
                  <a:tcPr/>
                </a:tc>
                <a:tc>
                  <a:txBody>
                    <a:bodyPr/>
                    <a:lstStyle/>
                    <a:p>
                      <a:r>
                        <a:rPr lang="en-US" altLang="zh-CN" dirty="0"/>
                        <a:t>0</a:t>
                      </a:r>
                      <a:r>
                        <a:rPr lang="en-US" altLang="zh-Hans" dirty="0"/>
                        <a:t>.0067</a:t>
                      </a:r>
                      <a:endParaRPr lang="zh-CN" altLang="en-US" dirty="0"/>
                    </a:p>
                  </a:txBody>
                  <a:tcPr/>
                </a:tc>
                <a:tc>
                  <a:txBody>
                    <a:bodyPr/>
                    <a:lstStyle/>
                    <a:p>
                      <a:r>
                        <a:rPr lang="en-US" altLang="zh-CN" dirty="0"/>
                        <a:t>1</a:t>
                      </a:r>
                      <a:r>
                        <a:rPr lang="en-US" altLang="zh-Hans" dirty="0"/>
                        <a:t>.0000</a:t>
                      </a:r>
                      <a:endParaRPr lang="zh-CN" altLang="en-US" dirty="0"/>
                    </a:p>
                  </a:txBody>
                  <a:tcPr/>
                </a:tc>
                <a:extLst>
                  <a:ext uri="{0D108BD9-81ED-4DB2-BD59-A6C34878D82A}">
                    <a16:rowId xmlns:a16="http://schemas.microsoft.com/office/drawing/2014/main" val="2048640449"/>
                  </a:ext>
                </a:extLst>
              </a:tr>
            </a:tbl>
          </a:graphicData>
        </a:graphic>
      </p:graphicFrame>
      <p:sp>
        <p:nvSpPr>
          <p:cNvPr id="7" name="文本框 6">
            <a:extLst>
              <a:ext uri="{FF2B5EF4-FFF2-40B4-BE49-F238E27FC236}">
                <a16:creationId xmlns:a16="http://schemas.microsoft.com/office/drawing/2014/main" id="{602C72E7-BA87-B244-90B1-016648F1C316}"/>
              </a:ext>
            </a:extLst>
          </p:cNvPr>
          <p:cNvSpPr txBox="1"/>
          <p:nvPr/>
        </p:nvSpPr>
        <p:spPr>
          <a:xfrm>
            <a:off x="8139965" y="2933224"/>
            <a:ext cx="3089307" cy="369332"/>
          </a:xfrm>
          <a:prstGeom prst="rect">
            <a:avLst/>
          </a:prstGeom>
          <a:noFill/>
        </p:spPr>
        <p:txBody>
          <a:bodyPr wrap="none" rtlCol="0">
            <a:spAutoFit/>
          </a:bodyPr>
          <a:lstStyle/>
          <a:p>
            <a:r>
              <a:rPr kumimoji="1" lang="en-US" altLang="zh-CN" dirty="0"/>
              <a:t>1</a:t>
            </a:r>
            <a:r>
              <a:rPr kumimoji="1" lang="en-US" altLang="zh-Hans" dirty="0"/>
              <a:t>50</a:t>
            </a:r>
            <a:r>
              <a:rPr kumimoji="1" lang="zh-Hans" altLang="en-US" dirty="0"/>
              <a:t>尾鲢鱼体长的次数分布图</a:t>
            </a:r>
            <a:endParaRPr kumimoji="1" lang="zh-CN" altLang="en-US" dirty="0"/>
          </a:p>
        </p:txBody>
      </p:sp>
    </p:spTree>
    <p:extLst>
      <p:ext uri="{BB962C8B-B14F-4D97-AF65-F5344CB8AC3E}">
        <p14:creationId xmlns:p14="http://schemas.microsoft.com/office/powerpoint/2010/main" val="22537521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EE3E0C-79B4-D14C-9419-8A9CCB564AF8}"/>
              </a:ext>
            </a:extLst>
          </p:cNvPr>
          <p:cNvSpPr>
            <a:spLocks noGrp="1"/>
          </p:cNvSpPr>
          <p:nvPr>
            <p:ph type="title"/>
          </p:nvPr>
        </p:nvSpPr>
        <p:spPr/>
        <p:txBody>
          <a:bodyPr/>
          <a:lstStyle/>
          <a:p>
            <a:r>
              <a:rPr kumimoji="1" lang="zh-Hans" altLang="en-US" dirty="0"/>
              <a:t>提纲</a:t>
            </a:r>
            <a:endParaRPr kumimoji="1" lang="zh-CN" altLang="en-US" dirty="0"/>
          </a:p>
        </p:txBody>
      </p:sp>
      <p:sp>
        <p:nvSpPr>
          <p:cNvPr id="3" name="内容占位符 2">
            <a:extLst>
              <a:ext uri="{FF2B5EF4-FFF2-40B4-BE49-F238E27FC236}">
                <a16:creationId xmlns:a16="http://schemas.microsoft.com/office/drawing/2014/main" id="{50473B3B-5519-254E-912C-0F6066413E6B}"/>
              </a:ext>
            </a:extLst>
          </p:cNvPr>
          <p:cNvSpPr>
            <a:spLocks noGrp="1"/>
          </p:cNvSpPr>
          <p:nvPr>
            <p:ph idx="1"/>
          </p:nvPr>
        </p:nvSpPr>
        <p:spPr/>
        <p:txBody>
          <a:bodyPr/>
          <a:lstStyle/>
          <a:p>
            <a:r>
              <a:rPr kumimoji="1" lang="zh-Hans" altLang="en-US" dirty="0"/>
              <a:t>提要</a:t>
            </a:r>
            <a:endParaRPr kumimoji="1" lang="en-US" altLang="zh-Hans" dirty="0"/>
          </a:p>
          <a:p>
            <a:r>
              <a:rPr kumimoji="1" lang="zh-Hans" altLang="en-US" dirty="0"/>
              <a:t>资料的搜集</a:t>
            </a:r>
            <a:endParaRPr kumimoji="1" lang="en-US" altLang="zh-Hans" dirty="0"/>
          </a:p>
          <a:p>
            <a:r>
              <a:rPr kumimoji="1" lang="zh-Hans" altLang="en-US" dirty="0"/>
              <a:t>资料的整理</a:t>
            </a:r>
            <a:endParaRPr kumimoji="1" lang="en-US" altLang="zh-Hans" dirty="0"/>
          </a:p>
          <a:p>
            <a:r>
              <a:rPr kumimoji="1" lang="zh-Hans" altLang="en-US" dirty="0"/>
              <a:t>特征数的计算</a:t>
            </a:r>
            <a:endParaRPr kumimoji="1" lang="zh-CN" altLang="en-US" dirty="0"/>
          </a:p>
        </p:txBody>
      </p:sp>
    </p:spTree>
    <p:extLst>
      <p:ext uri="{BB962C8B-B14F-4D97-AF65-F5344CB8AC3E}">
        <p14:creationId xmlns:p14="http://schemas.microsoft.com/office/powerpoint/2010/main" val="7576192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9981C28-38D2-DB45-A5E2-01576FB6F8F6}"/>
              </a:ext>
            </a:extLst>
          </p:cNvPr>
          <p:cNvSpPr>
            <a:spLocks noGrp="1"/>
          </p:cNvSpPr>
          <p:nvPr>
            <p:ph type="title"/>
          </p:nvPr>
        </p:nvSpPr>
        <p:spPr/>
        <p:txBody>
          <a:bodyPr/>
          <a:lstStyle/>
          <a:p>
            <a:r>
              <a:rPr kumimoji="1" lang="zh-Hans" altLang="en-US" dirty="0"/>
              <a:t>次数（频次）分布图</a:t>
            </a:r>
            <a:br>
              <a:rPr kumimoji="1" lang="en-US" altLang="zh-Hans" dirty="0"/>
            </a:br>
            <a:r>
              <a:rPr kumimoji="1" lang="en-US" altLang="zh-Hans" dirty="0"/>
              <a:t>frequency chart</a:t>
            </a:r>
            <a:endParaRPr kumimoji="1" lang="zh-CN" altLang="en-US" dirty="0"/>
          </a:p>
        </p:txBody>
      </p:sp>
      <p:sp>
        <p:nvSpPr>
          <p:cNvPr id="3" name="内容占位符 2">
            <a:extLst>
              <a:ext uri="{FF2B5EF4-FFF2-40B4-BE49-F238E27FC236}">
                <a16:creationId xmlns:a16="http://schemas.microsoft.com/office/drawing/2014/main" id="{E0722584-5A72-BA47-B478-BF937A8B3A05}"/>
              </a:ext>
            </a:extLst>
          </p:cNvPr>
          <p:cNvSpPr>
            <a:spLocks noGrp="1"/>
          </p:cNvSpPr>
          <p:nvPr>
            <p:ph idx="1"/>
          </p:nvPr>
        </p:nvSpPr>
        <p:spPr/>
        <p:txBody>
          <a:bodyPr/>
          <a:lstStyle/>
          <a:p>
            <a:r>
              <a:rPr kumimoji="1" lang="zh-Hans" altLang="en-US" dirty="0"/>
              <a:t>把资料的次数（频次）分布画成统计图形</a:t>
            </a:r>
            <a:endParaRPr kumimoji="1" lang="en-US" altLang="zh-Hans" dirty="0"/>
          </a:p>
          <a:p>
            <a:r>
              <a:rPr kumimoji="1" lang="zh-Hans" altLang="en-US" dirty="0"/>
              <a:t>可以更直观的观察各组变量次数的分布情况，形象的把资料特征表达出来</a:t>
            </a:r>
            <a:endParaRPr kumimoji="1" lang="en-US" altLang="zh-Hans" dirty="0"/>
          </a:p>
          <a:p>
            <a:r>
              <a:rPr kumimoji="1" lang="zh-Hans" altLang="en-US" dirty="0"/>
              <a:t>条形图（</a:t>
            </a:r>
            <a:r>
              <a:rPr kumimoji="1" lang="en-US" altLang="zh-Hans" dirty="0"/>
              <a:t>bar chart</a:t>
            </a:r>
            <a:r>
              <a:rPr kumimoji="1" lang="zh-Hans" altLang="en-US" dirty="0"/>
              <a:t>）、饼图（</a:t>
            </a:r>
            <a:r>
              <a:rPr kumimoji="1" lang="en-US" altLang="zh-Hans" dirty="0"/>
              <a:t>pie chart</a:t>
            </a:r>
            <a:r>
              <a:rPr kumimoji="1" lang="zh-Hans" altLang="en-US" dirty="0"/>
              <a:t>）、直方图（</a:t>
            </a:r>
            <a:r>
              <a:rPr kumimoji="1" lang="en-US" altLang="zh-Hans" dirty="0"/>
              <a:t>histogram</a:t>
            </a:r>
            <a:r>
              <a:rPr kumimoji="1" lang="zh-Hans" altLang="en-US" dirty="0"/>
              <a:t>）、多边形图（</a:t>
            </a:r>
            <a:r>
              <a:rPr kumimoji="1" lang="en-US" altLang="zh-Hans" dirty="0"/>
              <a:t>polygon chart</a:t>
            </a:r>
            <a:r>
              <a:rPr kumimoji="1" lang="zh-Hans" altLang="en-US" dirty="0"/>
              <a:t>）、散点图（</a:t>
            </a:r>
            <a:r>
              <a:rPr kumimoji="1" lang="en-US" altLang="zh-Hans" dirty="0"/>
              <a:t>scatter chart</a:t>
            </a:r>
            <a:r>
              <a:rPr kumimoji="1" lang="zh-Hans" altLang="en-US"/>
              <a:t>）等</a:t>
            </a:r>
            <a:endParaRPr kumimoji="1" lang="zh-CN" altLang="en-US" dirty="0"/>
          </a:p>
        </p:txBody>
      </p:sp>
    </p:spTree>
    <p:extLst>
      <p:ext uri="{BB962C8B-B14F-4D97-AF65-F5344CB8AC3E}">
        <p14:creationId xmlns:p14="http://schemas.microsoft.com/office/powerpoint/2010/main" val="1073160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BC00DA-3DD6-F44F-BE10-E9CD51F9A8F2}"/>
              </a:ext>
            </a:extLst>
          </p:cNvPr>
          <p:cNvSpPr>
            <a:spLocks noGrp="1"/>
          </p:cNvSpPr>
          <p:nvPr>
            <p:ph type="title"/>
          </p:nvPr>
        </p:nvSpPr>
        <p:spPr/>
        <p:txBody>
          <a:bodyPr/>
          <a:lstStyle/>
          <a:p>
            <a:r>
              <a:rPr kumimoji="1" lang="zh-Hans" altLang="en-US" dirty="0"/>
              <a:t>提要</a:t>
            </a:r>
            <a:endParaRPr kumimoji="1" lang="zh-CN" altLang="en-US" dirty="0"/>
          </a:p>
        </p:txBody>
      </p:sp>
      <p:sp>
        <p:nvSpPr>
          <p:cNvPr id="3" name="内容占位符 2">
            <a:extLst>
              <a:ext uri="{FF2B5EF4-FFF2-40B4-BE49-F238E27FC236}">
                <a16:creationId xmlns:a16="http://schemas.microsoft.com/office/drawing/2014/main" id="{D956364E-C581-A34F-9347-4A34EEEB1B7A}"/>
              </a:ext>
            </a:extLst>
          </p:cNvPr>
          <p:cNvSpPr>
            <a:spLocks noGrp="1"/>
          </p:cNvSpPr>
          <p:nvPr>
            <p:ph idx="1"/>
          </p:nvPr>
        </p:nvSpPr>
        <p:spPr/>
        <p:txBody>
          <a:bodyPr/>
          <a:lstStyle/>
          <a:p>
            <a:r>
              <a:rPr kumimoji="1" lang="zh-Hans" altLang="en-US" dirty="0"/>
              <a:t>搜集与整理是数据资料处理的首要环节</a:t>
            </a:r>
            <a:endParaRPr kumimoji="1" lang="en-US" altLang="zh-Hans" dirty="0"/>
          </a:p>
          <a:p>
            <a:r>
              <a:rPr kumimoji="1" lang="zh-Hans" altLang="en-US" dirty="0"/>
              <a:t>资料搜集常用方法：</a:t>
            </a:r>
            <a:r>
              <a:rPr kumimoji="1" lang="zh-Hans" altLang="en-US" dirty="0">
                <a:solidFill>
                  <a:srgbClr val="00B0F0"/>
                </a:solidFill>
              </a:rPr>
              <a:t>调查</a:t>
            </a:r>
            <a:r>
              <a:rPr kumimoji="1" lang="zh-Hans" altLang="en-US" dirty="0"/>
              <a:t>与</a:t>
            </a:r>
            <a:r>
              <a:rPr kumimoji="1" lang="zh-Hans" altLang="en-US" dirty="0">
                <a:solidFill>
                  <a:srgbClr val="00B0F0"/>
                </a:solidFill>
              </a:rPr>
              <a:t>试验</a:t>
            </a:r>
            <a:endParaRPr kumimoji="1" lang="en-US" altLang="zh-Hans" dirty="0">
              <a:solidFill>
                <a:srgbClr val="00B0F0"/>
              </a:solidFill>
            </a:endParaRPr>
          </a:p>
          <a:p>
            <a:r>
              <a:rPr kumimoji="1" lang="zh-Hans" altLang="en-US" dirty="0"/>
              <a:t>整理需要通过对原始资料进行检查、核对、制作</a:t>
            </a:r>
            <a:r>
              <a:rPr kumimoji="1" lang="zh-Hans" altLang="en-US" u="sng" dirty="0"/>
              <a:t>次数分布表</a:t>
            </a:r>
            <a:r>
              <a:rPr kumimoji="1" lang="zh-Hans" altLang="en-US" dirty="0"/>
              <a:t>和</a:t>
            </a:r>
            <a:r>
              <a:rPr kumimoji="1" lang="zh-Hans" altLang="en-US" u="sng" dirty="0"/>
              <a:t>次数分布图</a:t>
            </a:r>
            <a:r>
              <a:rPr kumimoji="1" lang="zh-Hans" altLang="en-US" dirty="0"/>
              <a:t>来完成</a:t>
            </a:r>
            <a:endParaRPr kumimoji="1" lang="en-US" altLang="zh-Hans" dirty="0"/>
          </a:p>
          <a:p>
            <a:r>
              <a:rPr kumimoji="1" lang="zh-Hans" altLang="en-US" dirty="0"/>
              <a:t>试验资料基本特征</a:t>
            </a:r>
            <a:endParaRPr kumimoji="1" lang="en-US" altLang="zh-Hans" dirty="0"/>
          </a:p>
          <a:p>
            <a:pPr lvl="1"/>
            <a:r>
              <a:rPr kumimoji="1" lang="zh-Hans" altLang="en-US" dirty="0"/>
              <a:t>集中性与离散性</a:t>
            </a:r>
            <a:endParaRPr kumimoji="1" lang="en-US" altLang="zh-Hans" dirty="0"/>
          </a:p>
          <a:p>
            <a:r>
              <a:rPr kumimoji="1" lang="zh-Hans" altLang="en-US" dirty="0"/>
              <a:t>使用特征数来整理</a:t>
            </a:r>
            <a:endParaRPr kumimoji="1" lang="en-US" altLang="zh-Hans" dirty="0"/>
          </a:p>
          <a:p>
            <a:pPr lvl="1"/>
            <a:r>
              <a:rPr kumimoji="1" lang="zh-Hans" altLang="en-US" dirty="0"/>
              <a:t>平均数（算数平均数、中位数、众数、几何平均数等）：反应</a:t>
            </a:r>
            <a:r>
              <a:rPr kumimoji="1" lang="zh-Hans" altLang="en-US" dirty="0">
                <a:solidFill>
                  <a:srgbClr val="FF0000"/>
                </a:solidFill>
              </a:rPr>
              <a:t>集中性</a:t>
            </a:r>
            <a:endParaRPr kumimoji="1" lang="en-US" altLang="zh-Hans" dirty="0">
              <a:solidFill>
                <a:srgbClr val="FF0000"/>
              </a:solidFill>
            </a:endParaRPr>
          </a:p>
          <a:p>
            <a:pPr lvl="1"/>
            <a:r>
              <a:rPr kumimoji="1" lang="zh-Hans" altLang="en-US" dirty="0"/>
              <a:t>变异数（极差、方差、标准差及变异系数等）：反应</a:t>
            </a:r>
            <a:r>
              <a:rPr kumimoji="1" lang="zh-Hans" altLang="en-US" dirty="0">
                <a:solidFill>
                  <a:srgbClr val="FF0000"/>
                </a:solidFill>
              </a:rPr>
              <a:t>离散性</a:t>
            </a:r>
            <a:endParaRPr kumimoji="1" lang="en-US" altLang="zh-Hans" dirty="0">
              <a:solidFill>
                <a:srgbClr val="FF0000"/>
              </a:solidFill>
            </a:endParaRPr>
          </a:p>
        </p:txBody>
      </p:sp>
    </p:spTree>
    <p:extLst>
      <p:ext uri="{BB962C8B-B14F-4D97-AF65-F5344CB8AC3E}">
        <p14:creationId xmlns:p14="http://schemas.microsoft.com/office/powerpoint/2010/main" val="3551773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C30A24C-0B37-984F-A051-FD7EDBCDEBC7}"/>
              </a:ext>
            </a:extLst>
          </p:cNvPr>
          <p:cNvSpPr>
            <a:spLocks noGrp="1"/>
          </p:cNvSpPr>
          <p:nvPr>
            <p:ph type="title"/>
          </p:nvPr>
        </p:nvSpPr>
        <p:spPr/>
        <p:txBody>
          <a:bodyPr/>
          <a:lstStyle/>
          <a:p>
            <a:r>
              <a:rPr kumimoji="1" lang="zh-Hans" altLang="en-US" dirty="0"/>
              <a:t>资料的搜集</a:t>
            </a:r>
            <a:br>
              <a:rPr kumimoji="1" lang="en-US" altLang="zh-Hans" dirty="0"/>
            </a:br>
            <a:r>
              <a:rPr kumimoji="1" lang="zh-Hans" altLang="en-US" sz="2800" dirty="0"/>
              <a:t>一：资料的类型</a:t>
            </a:r>
            <a:endParaRPr kumimoji="1" lang="zh-CN" altLang="en-US" dirty="0"/>
          </a:p>
        </p:txBody>
      </p:sp>
      <p:sp>
        <p:nvSpPr>
          <p:cNvPr id="3" name="内容占位符 2">
            <a:extLst>
              <a:ext uri="{FF2B5EF4-FFF2-40B4-BE49-F238E27FC236}">
                <a16:creationId xmlns:a16="http://schemas.microsoft.com/office/drawing/2014/main" id="{10DE0058-2D95-D143-8E5C-E712B2E7516E}"/>
              </a:ext>
            </a:extLst>
          </p:cNvPr>
          <p:cNvSpPr>
            <a:spLocks noGrp="1"/>
          </p:cNvSpPr>
          <p:nvPr>
            <p:ph idx="1"/>
          </p:nvPr>
        </p:nvSpPr>
        <p:spPr/>
        <p:txBody>
          <a:bodyPr/>
          <a:lstStyle/>
          <a:p>
            <a:r>
              <a:rPr kumimoji="1" lang="zh-Hans" altLang="en-US" dirty="0"/>
              <a:t>资料分类是统计归纳的基础，使之系统化、规范化</a:t>
            </a:r>
            <a:endParaRPr kumimoji="1" lang="en-US" altLang="zh-Hans" dirty="0"/>
          </a:p>
          <a:p>
            <a:r>
              <a:rPr kumimoji="1" lang="zh-Hans" altLang="en-US" dirty="0"/>
              <a:t>分类整理应遵循“同质”的原则，只有“同质”的数据才能根据科学原理分类</a:t>
            </a:r>
            <a:endParaRPr kumimoji="1" lang="en-US" altLang="zh-Hans" dirty="0"/>
          </a:p>
          <a:p>
            <a:r>
              <a:rPr kumimoji="1" lang="zh-Hans" altLang="en-US" dirty="0"/>
              <a:t>资料性质</a:t>
            </a:r>
            <a:endParaRPr kumimoji="1" lang="en-US" altLang="zh-Hans" dirty="0"/>
          </a:p>
          <a:p>
            <a:pPr lvl="1"/>
            <a:r>
              <a:rPr kumimoji="1" lang="zh-Hans" altLang="en-US" dirty="0"/>
              <a:t>数量性状（</a:t>
            </a:r>
            <a:r>
              <a:rPr kumimoji="1" lang="en-US" altLang="zh-Hans" dirty="0"/>
              <a:t>quantitative character</a:t>
            </a:r>
            <a:r>
              <a:rPr kumimoji="1" lang="zh-Hans" altLang="en-US" dirty="0"/>
              <a:t>）</a:t>
            </a:r>
            <a:r>
              <a:rPr kumimoji="1" lang="en-US" altLang="zh-Hans" dirty="0"/>
              <a:t>——</a:t>
            </a:r>
            <a:r>
              <a:rPr kumimoji="1" lang="zh-Hans" altLang="en-US" dirty="0"/>
              <a:t>定量资料</a:t>
            </a:r>
            <a:endParaRPr kumimoji="1" lang="en-US" altLang="zh-Hans" dirty="0"/>
          </a:p>
          <a:p>
            <a:pPr lvl="1"/>
            <a:r>
              <a:rPr kumimoji="1" lang="zh-Hans" altLang="en-US" dirty="0"/>
              <a:t>质量性状（</a:t>
            </a:r>
            <a:r>
              <a:rPr kumimoji="1" lang="en-US" altLang="zh-Hans" dirty="0"/>
              <a:t>qualitative character</a:t>
            </a:r>
            <a:r>
              <a:rPr kumimoji="1" lang="zh-Hans" altLang="en-US" dirty="0"/>
              <a:t>）</a:t>
            </a:r>
            <a:r>
              <a:rPr kumimoji="1" lang="en-US" altLang="zh-Hans" dirty="0"/>
              <a:t>——</a:t>
            </a:r>
            <a:r>
              <a:rPr kumimoji="1" lang="zh-Hans" altLang="en-US" dirty="0"/>
              <a:t>定性资料</a:t>
            </a:r>
            <a:endParaRPr kumimoji="1" lang="en-US" altLang="zh-Hans" dirty="0"/>
          </a:p>
          <a:p>
            <a:r>
              <a:rPr kumimoji="1" lang="zh-Hans" altLang="en-US" dirty="0"/>
              <a:t>数量性状资料（</a:t>
            </a:r>
            <a:r>
              <a:rPr kumimoji="1" lang="en-US" altLang="zh-Hans" dirty="0"/>
              <a:t>data of quantitative character</a:t>
            </a:r>
            <a:r>
              <a:rPr kumimoji="1" lang="zh-Hans" altLang="en-US" dirty="0"/>
              <a:t>）</a:t>
            </a:r>
            <a:endParaRPr kumimoji="1" lang="en-US" altLang="zh-Hans" dirty="0"/>
          </a:p>
          <a:p>
            <a:pPr lvl="1"/>
            <a:r>
              <a:rPr kumimoji="1" lang="zh-Hans" altLang="en-US" dirty="0"/>
              <a:t>一般由计数和测量或者度量得到</a:t>
            </a:r>
            <a:endParaRPr kumimoji="1" lang="en-US" altLang="zh-Hans" dirty="0"/>
          </a:p>
          <a:p>
            <a:pPr lvl="1"/>
            <a:r>
              <a:rPr kumimoji="1" lang="zh-Hans" altLang="en-US" b="1" dirty="0"/>
              <a:t>计数资料</a:t>
            </a:r>
            <a:r>
              <a:rPr kumimoji="1" lang="zh-Hans" altLang="en-US" dirty="0"/>
              <a:t>（</a:t>
            </a:r>
            <a:r>
              <a:rPr kumimoji="1" lang="en-US" altLang="zh-Hans" dirty="0"/>
              <a:t>enumeration data)</a:t>
            </a:r>
            <a:r>
              <a:rPr kumimoji="1" lang="zh-Hans" altLang="en-US" dirty="0"/>
              <a:t>，或非连续变量资料（</a:t>
            </a:r>
            <a:r>
              <a:rPr kumimoji="1" lang="en-US" altLang="zh-Hans" dirty="0"/>
              <a:t>data of discontinuous variable)</a:t>
            </a:r>
          </a:p>
          <a:p>
            <a:pPr lvl="1"/>
            <a:r>
              <a:rPr kumimoji="1" lang="zh-Hans" altLang="en-US" dirty="0"/>
              <a:t>有测量或者度量得到的资料称为</a:t>
            </a:r>
            <a:r>
              <a:rPr kumimoji="1" lang="zh-Hans" altLang="en-US" b="1" dirty="0"/>
              <a:t>计量资料</a:t>
            </a:r>
            <a:r>
              <a:rPr kumimoji="1" lang="zh-Hans" altLang="en-US" dirty="0"/>
              <a:t>（</a:t>
            </a:r>
            <a:r>
              <a:rPr kumimoji="1" lang="en-US" altLang="zh-Hans" dirty="0"/>
              <a:t>measurement data</a:t>
            </a:r>
            <a:r>
              <a:rPr kumimoji="1" lang="zh-Hans" altLang="en-US" dirty="0"/>
              <a:t>）或连续变量资料（</a:t>
            </a:r>
            <a:r>
              <a:rPr kumimoji="1" lang="en-US" altLang="zh-Hans" dirty="0"/>
              <a:t>data of continuous variable</a:t>
            </a:r>
            <a:r>
              <a:rPr kumimoji="1" lang="zh-Hans" altLang="en-US" dirty="0"/>
              <a:t>）</a:t>
            </a:r>
            <a:endParaRPr kumimoji="1" lang="zh-CN" altLang="en-US" dirty="0"/>
          </a:p>
        </p:txBody>
      </p:sp>
    </p:spTree>
    <p:extLst>
      <p:ext uri="{BB962C8B-B14F-4D97-AF65-F5344CB8AC3E}">
        <p14:creationId xmlns:p14="http://schemas.microsoft.com/office/powerpoint/2010/main" val="1936002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236AFD08-3FD8-6648-944C-08EC566705FF}"/>
              </a:ext>
            </a:extLst>
          </p:cNvPr>
          <p:cNvSpPr>
            <a:spLocks noGrp="1"/>
          </p:cNvSpPr>
          <p:nvPr>
            <p:ph idx="1"/>
          </p:nvPr>
        </p:nvSpPr>
        <p:spPr>
          <a:xfrm>
            <a:off x="687062" y="2315184"/>
            <a:ext cx="8596668" cy="3278220"/>
          </a:xfrm>
        </p:spPr>
        <p:txBody>
          <a:bodyPr/>
          <a:lstStyle/>
          <a:p>
            <a:r>
              <a:rPr kumimoji="1" lang="zh-Hans" altLang="en-US" dirty="0"/>
              <a:t>质量性状资料（</a:t>
            </a:r>
            <a:r>
              <a:rPr kumimoji="1" lang="en-US" altLang="zh-Hans" dirty="0"/>
              <a:t>data of qualitative character</a:t>
            </a:r>
            <a:r>
              <a:rPr kumimoji="1" lang="zh-Hans" altLang="en-US" dirty="0"/>
              <a:t>）</a:t>
            </a:r>
            <a:endParaRPr kumimoji="1" lang="en-US" altLang="zh-Hans" dirty="0"/>
          </a:p>
          <a:p>
            <a:pPr lvl="1"/>
            <a:r>
              <a:rPr kumimoji="1" lang="zh-Hans" altLang="en-US" dirty="0"/>
              <a:t>属性资料（</a:t>
            </a:r>
            <a:r>
              <a:rPr kumimoji="1" lang="en-US" altLang="zh-Hans" dirty="0"/>
              <a:t>attribute</a:t>
            </a:r>
            <a:r>
              <a:rPr kumimoji="1" lang="zh-Hans" altLang="en-US" dirty="0"/>
              <a:t> </a:t>
            </a:r>
            <a:r>
              <a:rPr kumimoji="1" lang="en-US" altLang="zh-Hans" dirty="0"/>
              <a:t>data)</a:t>
            </a:r>
          </a:p>
          <a:p>
            <a:pPr lvl="1"/>
            <a:r>
              <a:rPr kumimoji="1" lang="zh-Hans" altLang="en-US" dirty="0"/>
              <a:t>指对某种现象只能观察而不能测量的资料：水稻花药、籽粒的颜色，小麦芒的有无等</a:t>
            </a:r>
            <a:endParaRPr kumimoji="1" lang="en-US" altLang="zh-Hans" dirty="0"/>
          </a:p>
          <a:p>
            <a:r>
              <a:rPr kumimoji="1" lang="zh-Hans" altLang="en-US" dirty="0"/>
              <a:t>质量性状资料数量化</a:t>
            </a:r>
            <a:endParaRPr kumimoji="1" lang="en-US" altLang="zh-Hans" dirty="0"/>
          </a:p>
          <a:p>
            <a:pPr lvl="1"/>
            <a:r>
              <a:rPr kumimoji="1" lang="zh-Hans" altLang="en-US" dirty="0"/>
              <a:t>统计计数法（</a:t>
            </a:r>
            <a:r>
              <a:rPr kumimoji="1" lang="en-US" altLang="zh-Hans" dirty="0"/>
              <a:t>frequency counting</a:t>
            </a:r>
            <a:r>
              <a:rPr kumimoji="1" lang="zh-Hans" altLang="en-US" dirty="0"/>
              <a:t>）</a:t>
            </a:r>
            <a:r>
              <a:rPr kumimoji="1" lang="en-US" altLang="zh-Hans" dirty="0"/>
              <a:t>:</a:t>
            </a:r>
            <a:r>
              <a:rPr kumimoji="1" lang="zh-Hans" altLang="en-US" dirty="0"/>
              <a:t>于一定总体内，根据某一质量性状生物类别统计其次数或频率，以次数或频数作为该质量性状的数据</a:t>
            </a:r>
            <a:endParaRPr kumimoji="1" lang="en-US" altLang="zh-Hans" dirty="0"/>
          </a:p>
          <a:p>
            <a:pPr lvl="1"/>
            <a:r>
              <a:rPr kumimoji="1" lang="zh-Hans" altLang="en-US" dirty="0"/>
              <a:t>评分法：使用数字级别表示某现象在表现程度上的差别</a:t>
            </a:r>
            <a:endParaRPr kumimoji="1" lang="zh-CN" altLang="en-US" dirty="0"/>
          </a:p>
        </p:txBody>
      </p:sp>
      <p:sp>
        <p:nvSpPr>
          <p:cNvPr id="4" name="标题 1">
            <a:extLst>
              <a:ext uri="{FF2B5EF4-FFF2-40B4-BE49-F238E27FC236}">
                <a16:creationId xmlns:a16="http://schemas.microsoft.com/office/drawing/2014/main" id="{E53F5569-12EA-5A40-BAC8-30C949558E98}"/>
              </a:ext>
            </a:extLst>
          </p:cNvPr>
          <p:cNvSpPr>
            <a:spLocks noGrp="1"/>
          </p:cNvSpPr>
          <p:nvPr>
            <p:ph type="title"/>
          </p:nvPr>
        </p:nvSpPr>
        <p:spPr>
          <a:xfrm>
            <a:off x="677334" y="609600"/>
            <a:ext cx="8596668" cy="1320800"/>
          </a:xfrm>
        </p:spPr>
        <p:txBody>
          <a:bodyPr/>
          <a:lstStyle/>
          <a:p>
            <a:r>
              <a:rPr kumimoji="1" lang="zh-Hans" altLang="en-US" dirty="0"/>
              <a:t>资料的搜集</a:t>
            </a:r>
            <a:br>
              <a:rPr kumimoji="1" lang="en-US" altLang="zh-Hans" dirty="0"/>
            </a:br>
            <a:r>
              <a:rPr kumimoji="1" lang="zh-Hans" altLang="en-US" sz="2800" dirty="0"/>
              <a:t>一：资料的类型</a:t>
            </a:r>
            <a:endParaRPr kumimoji="1" lang="zh-CN" altLang="en-US" dirty="0"/>
          </a:p>
        </p:txBody>
      </p:sp>
    </p:spTree>
    <p:extLst>
      <p:ext uri="{BB962C8B-B14F-4D97-AF65-F5344CB8AC3E}">
        <p14:creationId xmlns:p14="http://schemas.microsoft.com/office/powerpoint/2010/main" val="4694476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8D11A4-6D12-8A4C-B9B6-66A3E65A43CD}"/>
              </a:ext>
            </a:extLst>
          </p:cNvPr>
          <p:cNvSpPr>
            <a:spLocks noGrp="1"/>
          </p:cNvSpPr>
          <p:nvPr>
            <p:ph type="title"/>
          </p:nvPr>
        </p:nvSpPr>
        <p:spPr>
          <a:xfrm>
            <a:off x="677334" y="609600"/>
            <a:ext cx="8596668" cy="1320800"/>
          </a:xfrm>
        </p:spPr>
        <p:txBody>
          <a:bodyPr/>
          <a:lstStyle/>
          <a:p>
            <a:r>
              <a:rPr kumimoji="1" lang="zh-Hans" altLang="en-US" dirty="0"/>
              <a:t>资料的搜集</a:t>
            </a:r>
            <a:br>
              <a:rPr kumimoji="1" lang="en-US" altLang="zh-Hans" dirty="0"/>
            </a:br>
            <a:r>
              <a:rPr kumimoji="1" lang="zh-Hans" altLang="en-US" dirty="0"/>
              <a:t>二：资料的搜集</a:t>
            </a:r>
            <a:endParaRPr kumimoji="1" lang="zh-CN" altLang="en-US" dirty="0"/>
          </a:p>
        </p:txBody>
      </p:sp>
      <p:sp>
        <p:nvSpPr>
          <p:cNvPr id="3" name="内容占位符 2">
            <a:extLst>
              <a:ext uri="{FF2B5EF4-FFF2-40B4-BE49-F238E27FC236}">
                <a16:creationId xmlns:a16="http://schemas.microsoft.com/office/drawing/2014/main" id="{2AE42CB4-AB64-574C-9F26-76E869959B4E}"/>
              </a:ext>
            </a:extLst>
          </p:cNvPr>
          <p:cNvSpPr>
            <a:spLocks noGrp="1"/>
          </p:cNvSpPr>
          <p:nvPr>
            <p:ph idx="1"/>
          </p:nvPr>
        </p:nvSpPr>
        <p:spPr/>
        <p:txBody>
          <a:bodyPr/>
          <a:lstStyle/>
          <a:p>
            <a:r>
              <a:rPr kumimoji="1" lang="zh-Hans" altLang="en-US" dirty="0"/>
              <a:t>样本资料的搜集（</a:t>
            </a:r>
            <a:r>
              <a:rPr kumimoji="1" lang="en-US" altLang="zh-Hans" dirty="0"/>
              <a:t>collection</a:t>
            </a:r>
            <a:r>
              <a:rPr kumimoji="1" lang="zh-Hans" altLang="en-US" dirty="0"/>
              <a:t>）是统计分析的第一步，是统计工作的基础</a:t>
            </a:r>
            <a:endParaRPr kumimoji="1" lang="en-US" altLang="zh-Hans" dirty="0"/>
          </a:p>
          <a:p>
            <a:r>
              <a:rPr kumimoji="1" lang="zh-Hans" altLang="en-US" dirty="0"/>
              <a:t>资料的来源：</a:t>
            </a:r>
            <a:r>
              <a:rPr kumimoji="1" lang="zh-Hans" altLang="en-US" b="1" dirty="0">
                <a:solidFill>
                  <a:srgbClr val="00B0F0"/>
                </a:solidFill>
              </a:rPr>
              <a:t>调查与试验</a:t>
            </a:r>
            <a:endParaRPr kumimoji="1" lang="en-US" altLang="zh-Hans" b="1" dirty="0">
              <a:solidFill>
                <a:srgbClr val="00B0F0"/>
              </a:solidFill>
            </a:endParaRPr>
          </a:p>
          <a:p>
            <a:r>
              <a:rPr kumimoji="1" lang="zh-Hans" altLang="en-US" dirty="0"/>
              <a:t>统计学对原始资料都要求完整和准确</a:t>
            </a:r>
            <a:endParaRPr kumimoji="1" lang="en-US" altLang="zh-Hans" dirty="0"/>
          </a:p>
          <a:p>
            <a:r>
              <a:rPr kumimoji="1" lang="zh-Hans" altLang="en-US" dirty="0"/>
              <a:t>调查（</a:t>
            </a:r>
            <a:r>
              <a:rPr kumimoji="1" lang="en-US" altLang="zh-Hans" dirty="0"/>
              <a:t>survey</a:t>
            </a:r>
            <a:r>
              <a:rPr kumimoji="1" lang="zh-Hans" altLang="en-US" dirty="0"/>
              <a:t>）</a:t>
            </a:r>
            <a:endParaRPr kumimoji="1" lang="en-US" altLang="zh-Hans" dirty="0"/>
          </a:p>
          <a:p>
            <a:pPr lvl="1"/>
            <a:r>
              <a:rPr kumimoji="1" lang="zh-Hans" altLang="en-US" dirty="0"/>
              <a:t>对已有的事实通过各种方式进行了解，然后用统计方法对所得数据进行分析，从而找出其中的规律</a:t>
            </a:r>
            <a:endParaRPr kumimoji="1" lang="en-US" altLang="zh-Hans" dirty="0"/>
          </a:p>
          <a:p>
            <a:pPr lvl="1"/>
            <a:r>
              <a:rPr kumimoji="1" lang="zh-Hans" altLang="en-US" dirty="0"/>
              <a:t>调查有两种方法：普查与抽样</a:t>
            </a:r>
            <a:endParaRPr kumimoji="1" lang="en-US" altLang="zh-Hans" dirty="0"/>
          </a:p>
          <a:p>
            <a:pPr lvl="1"/>
            <a:r>
              <a:rPr kumimoji="1" lang="zh-Hans" altLang="en-US" dirty="0"/>
              <a:t>普查（</a:t>
            </a:r>
            <a:r>
              <a:rPr kumimoji="1" lang="en-US" altLang="zh-Hans" dirty="0"/>
              <a:t>census</a:t>
            </a:r>
            <a:r>
              <a:rPr kumimoji="1" lang="zh-Hans" altLang="en-US" dirty="0"/>
              <a:t>）：指对研究对象的每一个个体逐一进行调查，也称全面调查（</a:t>
            </a:r>
            <a:r>
              <a:rPr kumimoji="1" lang="en-US" altLang="zh-Hans" dirty="0"/>
              <a:t>complete</a:t>
            </a:r>
            <a:r>
              <a:rPr kumimoji="1" lang="zh-Hans" altLang="en-US" dirty="0"/>
              <a:t> </a:t>
            </a:r>
            <a:r>
              <a:rPr kumimoji="1" lang="en-US" altLang="zh-Hans" dirty="0"/>
              <a:t>survey</a:t>
            </a:r>
            <a:r>
              <a:rPr kumimoji="1" lang="zh-Hans" altLang="en-US" dirty="0"/>
              <a:t>）</a:t>
            </a:r>
            <a:r>
              <a:rPr kumimoji="1" lang="en-US" altLang="zh-Hans" dirty="0"/>
              <a:t>——</a:t>
            </a:r>
            <a:r>
              <a:rPr kumimoji="1" lang="zh-Hans" altLang="en-US" dirty="0"/>
              <a:t>人口普查，土壤普查等</a:t>
            </a:r>
            <a:endParaRPr kumimoji="1" lang="en-US" altLang="zh-Hans" dirty="0"/>
          </a:p>
          <a:p>
            <a:pPr lvl="1"/>
            <a:r>
              <a:rPr kumimoji="1" lang="zh-Hans" altLang="en-US" dirty="0"/>
              <a:t>设计范围广，时间长，工作量大</a:t>
            </a:r>
            <a:endParaRPr kumimoji="1" lang="zh-CN" altLang="en-US" dirty="0"/>
          </a:p>
        </p:txBody>
      </p:sp>
    </p:spTree>
    <p:extLst>
      <p:ext uri="{BB962C8B-B14F-4D97-AF65-F5344CB8AC3E}">
        <p14:creationId xmlns:p14="http://schemas.microsoft.com/office/powerpoint/2010/main" val="185425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C9682B-384B-6E4D-921E-FD4E82C60AF3}"/>
              </a:ext>
            </a:extLst>
          </p:cNvPr>
          <p:cNvSpPr>
            <a:spLocks noGrp="1"/>
          </p:cNvSpPr>
          <p:nvPr>
            <p:ph type="title"/>
          </p:nvPr>
        </p:nvSpPr>
        <p:spPr>
          <a:xfrm>
            <a:off x="677333" y="191311"/>
            <a:ext cx="8596668" cy="557719"/>
          </a:xfrm>
        </p:spPr>
        <p:txBody>
          <a:bodyPr>
            <a:normAutofit fontScale="90000"/>
          </a:bodyPr>
          <a:lstStyle/>
          <a:p>
            <a:r>
              <a:rPr kumimoji="1" lang="zh-Hans" altLang="en-US" dirty="0"/>
              <a:t>资料的搜集</a:t>
            </a:r>
            <a:endParaRPr kumimoji="1" lang="zh-CN" altLang="en-US" dirty="0"/>
          </a:p>
        </p:txBody>
      </p:sp>
      <p:sp>
        <p:nvSpPr>
          <p:cNvPr id="3" name="内容占位符 2">
            <a:extLst>
              <a:ext uri="{FF2B5EF4-FFF2-40B4-BE49-F238E27FC236}">
                <a16:creationId xmlns:a16="http://schemas.microsoft.com/office/drawing/2014/main" id="{12C7AFDC-4BE5-274D-9E50-91AC343E4452}"/>
              </a:ext>
            </a:extLst>
          </p:cNvPr>
          <p:cNvSpPr>
            <a:spLocks noGrp="1"/>
          </p:cNvSpPr>
          <p:nvPr>
            <p:ph idx="1"/>
          </p:nvPr>
        </p:nvSpPr>
        <p:spPr>
          <a:xfrm>
            <a:off x="677333" y="671209"/>
            <a:ext cx="9128147" cy="6089514"/>
          </a:xfrm>
        </p:spPr>
        <p:txBody>
          <a:bodyPr>
            <a:normAutofit/>
          </a:bodyPr>
          <a:lstStyle/>
          <a:p>
            <a:r>
              <a:rPr kumimoji="1" lang="zh-Hans" altLang="en-US" b="1" dirty="0"/>
              <a:t>抽样调查（</a:t>
            </a:r>
            <a:r>
              <a:rPr kumimoji="1" lang="en-US" altLang="zh-Hans" b="1" dirty="0"/>
              <a:t>sampling</a:t>
            </a:r>
            <a:r>
              <a:rPr kumimoji="1" lang="zh-Hans" altLang="en-US" b="1" dirty="0"/>
              <a:t> </a:t>
            </a:r>
            <a:r>
              <a:rPr kumimoji="1" lang="en-US" altLang="zh-Hans" b="1" dirty="0"/>
              <a:t>survey</a:t>
            </a:r>
            <a:r>
              <a:rPr kumimoji="1" lang="zh-Hans" altLang="en-US" b="1" dirty="0"/>
              <a:t>）</a:t>
            </a:r>
            <a:endParaRPr kumimoji="1" lang="en-US" altLang="zh-Hans" b="1" dirty="0"/>
          </a:p>
          <a:p>
            <a:r>
              <a:rPr kumimoji="1" lang="zh-Hans" altLang="en-US" b="1" dirty="0"/>
              <a:t>非全面调查，根据一定的原则对研究对象</a:t>
            </a:r>
            <a:r>
              <a:rPr kumimoji="1" lang="zh-Hans" altLang="en-US" b="1" dirty="0">
                <a:solidFill>
                  <a:srgbClr val="00B050"/>
                </a:solidFill>
              </a:rPr>
              <a:t>抽取一部分个体</a:t>
            </a:r>
            <a:r>
              <a:rPr kumimoji="1" lang="zh-Hans" altLang="en-US" b="1" dirty="0"/>
              <a:t>进行测量或度量，把得到的数据作为</a:t>
            </a:r>
            <a:r>
              <a:rPr kumimoji="1" lang="zh-Hans" altLang="en-US" b="1" dirty="0">
                <a:solidFill>
                  <a:srgbClr val="FF0000"/>
                </a:solidFill>
              </a:rPr>
              <a:t>样本</a:t>
            </a:r>
            <a:r>
              <a:rPr kumimoji="1" lang="zh-Hans" altLang="en-US" b="1" dirty="0"/>
              <a:t>进行统计处理，然后利用</a:t>
            </a:r>
            <a:r>
              <a:rPr kumimoji="1" lang="zh-Hans" altLang="en-US" b="1" dirty="0">
                <a:solidFill>
                  <a:srgbClr val="FF0000"/>
                </a:solidFill>
              </a:rPr>
              <a:t>样本特征数</a:t>
            </a:r>
            <a:r>
              <a:rPr kumimoji="1" lang="zh-Hans" altLang="en-US" b="1" dirty="0"/>
              <a:t>对</a:t>
            </a:r>
            <a:r>
              <a:rPr kumimoji="1" lang="zh-Hans" altLang="en-US" b="1" dirty="0">
                <a:solidFill>
                  <a:srgbClr val="00B050"/>
                </a:solidFill>
              </a:rPr>
              <a:t>总体参数</a:t>
            </a:r>
            <a:r>
              <a:rPr kumimoji="1" lang="zh-Hans" altLang="en-US" b="1" dirty="0"/>
              <a:t>进行推断</a:t>
            </a:r>
            <a:endParaRPr kumimoji="1" lang="en-US" altLang="zh-Hans" b="1" dirty="0"/>
          </a:p>
          <a:p>
            <a:r>
              <a:rPr kumimoji="1" lang="zh-Hans" altLang="en-US" b="1" dirty="0"/>
              <a:t>要获得</a:t>
            </a:r>
            <a:r>
              <a:rPr kumimoji="1" lang="zh-Hans" altLang="en-US" b="1" dirty="0">
                <a:solidFill>
                  <a:srgbClr val="00B0F0"/>
                </a:solidFill>
              </a:rPr>
              <a:t>无偏差的</a:t>
            </a:r>
            <a:r>
              <a:rPr kumimoji="1" lang="zh-Hans" altLang="en-US" b="1" dirty="0"/>
              <a:t>估计总体，除了容量大，还需科学的抽样方法</a:t>
            </a:r>
            <a:r>
              <a:rPr kumimoji="1" lang="en-US" altLang="zh-Hans" b="1" dirty="0"/>
              <a:t>——&gt;</a:t>
            </a:r>
            <a:r>
              <a:rPr kumimoji="1" lang="zh-Hans" altLang="en-US" b="1" dirty="0"/>
              <a:t>可以作出比较准确的估计和推断</a:t>
            </a:r>
            <a:endParaRPr kumimoji="1" lang="en-US" altLang="zh-Hans" b="1" dirty="0"/>
          </a:p>
          <a:p>
            <a:r>
              <a:rPr kumimoji="1" lang="zh-Hans" altLang="en-US" b="1" dirty="0"/>
              <a:t>常用的抽样方法：</a:t>
            </a:r>
            <a:r>
              <a:rPr kumimoji="1" lang="zh-Hans" altLang="en-US" b="1" u="sng" dirty="0"/>
              <a:t>随机抽样、顺序抽样和典型抽样</a:t>
            </a:r>
            <a:endParaRPr kumimoji="1" lang="en-US" altLang="zh-Hans" b="1" u="sng" dirty="0"/>
          </a:p>
          <a:p>
            <a:r>
              <a:rPr kumimoji="1" lang="zh-Hans" altLang="en-US" b="1" dirty="0"/>
              <a:t>随机抽样（</a:t>
            </a:r>
            <a:r>
              <a:rPr kumimoji="1" lang="en-US" altLang="zh-Hans" b="1" dirty="0"/>
              <a:t>random</a:t>
            </a:r>
            <a:r>
              <a:rPr kumimoji="1" lang="zh-Hans" altLang="en-US" b="1" dirty="0"/>
              <a:t> </a:t>
            </a:r>
            <a:r>
              <a:rPr kumimoji="1" lang="en-US" altLang="zh-Hans" b="1" dirty="0"/>
              <a:t>sampling</a:t>
            </a:r>
            <a:r>
              <a:rPr kumimoji="1" lang="zh-Hans" altLang="en-US" b="1" dirty="0"/>
              <a:t>）</a:t>
            </a:r>
            <a:endParaRPr kumimoji="1" lang="en-US" altLang="zh-Hans" b="1" dirty="0"/>
          </a:p>
          <a:p>
            <a:pPr lvl="1"/>
            <a:r>
              <a:rPr kumimoji="1" lang="zh-Hans" altLang="en-US" b="1" dirty="0"/>
              <a:t>在试验过程中对试验单位的抽样、分组、实施处理及其试验顺序等都必须遵守随机原则，避免人为主观因素的影响</a:t>
            </a:r>
            <a:endParaRPr kumimoji="1" lang="en-US" altLang="zh-Hans" b="1" dirty="0"/>
          </a:p>
          <a:p>
            <a:pPr lvl="1"/>
            <a:r>
              <a:rPr kumimoji="1" lang="zh-Hans" altLang="en-US" b="1" dirty="0"/>
              <a:t>随机是指一个重复中的某一处理或处理组合被安排在哪一个试验单位，不能有主观成见。</a:t>
            </a:r>
            <a:endParaRPr kumimoji="1" lang="en-US" altLang="zh-Hans" b="1" dirty="0"/>
          </a:p>
          <a:p>
            <a:pPr lvl="1"/>
            <a:r>
              <a:rPr kumimoji="1" lang="zh-Hans" altLang="en-US" b="1" dirty="0"/>
              <a:t>随机抽样要求在进行抽样过程中，总体内所有个体都具有相同的被抽取的概率，因此也被称为</a:t>
            </a:r>
            <a:r>
              <a:rPr kumimoji="1" lang="zh-Hans" altLang="en-US" b="1" dirty="0">
                <a:solidFill>
                  <a:srgbClr val="00B050"/>
                </a:solidFill>
              </a:rPr>
              <a:t>概率抽样</a:t>
            </a:r>
            <a:r>
              <a:rPr kumimoji="1" lang="zh-Hans" altLang="en-US" b="1" dirty="0"/>
              <a:t>（</a:t>
            </a:r>
            <a:r>
              <a:rPr kumimoji="1" lang="en-US" altLang="zh-Hans" b="1" dirty="0"/>
              <a:t>probability</a:t>
            </a:r>
            <a:r>
              <a:rPr kumimoji="1" lang="zh-Hans" altLang="en-US" b="1" dirty="0"/>
              <a:t> </a:t>
            </a:r>
            <a:r>
              <a:rPr kumimoji="1" lang="en-US" altLang="zh-Hans" b="1" dirty="0"/>
              <a:t>sampling</a:t>
            </a:r>
            <a:r>
              <a:rPr kumimoji="1" lang="zh-Hans" altLang="en-US" b="1" dirty="0"/>
              <a:t>）</a:t>
            </a:r>
            <a:endParaRPr kumimoji="1" lang="en-US" altLang="zh-Hans" b="1" dirty="0"/>
          </a:p>
          <a:p>
            <a:pPr lvl="1"/>
            <a:r>
              <a:rPr kumimoji="1" lang="zh-Hans" altLang="en-US" b="1" dirty="0"/>
              <a:t>两个条件：</a:t>
            </a:r>
            <a:endParaRPr kumimoji="1" lang="en-US" altLang="zh-Hans" b="1" dirty="0"/>
          </a:p>
          <a:p>
            <a:pPr lvl="2"/>
            <a:r>
              <a:rPr kumimoji="1" lang="zh-Hans" altLang="en-US" b="1" dirty="0"/>
              <a:t>总体中每个个体被抽中的机会是均等的</a:t>
            </a:r>
            <a:endParaRPr kumimoji="1" lang="en-US" altLang="zh-Hans" b="1" dirty="0"/>
          </a:p>
          <a:p>
            <a:pPr lvl="2"/>
            <a:r>
              <a:rPr kumimoji="1" lang="zh-Hans" altLang="en-US" b="1" dirty="0"/>
              <a:t>总体中任意一个个体是否被抽中是相互独立的，即个体是否被抽中不受其他个体影响（适用于无限总体）</a:t>
            </a:r>
            <a:endParaRPr kumimoji="1" lang="zh-CN" altLang="en-US" b="1" dirty="0"/>
          </a:p>
        </p:txBody>
      </p:sp>
    </p:spTree>
    <p:extLst>
      <p:ext uri="{BB962C8B-B14F-4D97-AF65-F5344CB8AC3E}">
        <p14:creationId xmlns:p14="http://schemas.microsoft.com/office/powerpoint/2010/main" val="3898328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03B667A-2863-4E4E-B62E-9897ED384D03}"/>
              </a:ext>
            </a:extLst>
          </p:cNvPr>
          <p:cNvSpPr>
            <a:spLocks noGrp="1"/>
          </p:cNvSpPr>
          <p:nvPr>
            <p:ph type="title"/>
          </p:nvPr>
        </p:nvSpPr>
        <p:spPr>
          <a:xfrm>
            <a:off x="656797" y="768485"/>
            <a:ext cx="8596668" cy="431260"/>
          </a:xfrm>
        </p:spPr>
        <p:txBody>
          <a:bodyPr>
            <a:normAutofit fontScale="90000"/>
          </a:bodyPr>
          <a:lstStyle/>
          <a:p>
            <a:r>
              <a:rPr kumimoji="1" lang="zh-Hans" altLang="en-US" dirty="0"/>
              <a:t>随机抽样 </a:t>
            </a:r>
            <a:r>
              <a:rPr kumimoji="1" lang="en-US" altLang="zh-Hans" dirty="0"/>
              <a:t>Random</a:t>
            </a:r>
            <a:r>
              <a:rPr kumimoji="1" lang="zh-Hans" altLang="en-US" dirty="0"/>
              <a:t> </a:t>
            </a:r>
            <a:r>
              <a:rPr kumimoji="1" lang="en-US" altLang="zh-Hans" dirty="0"/>
              <a:t>Sampling</a:t>
            </a:r>
            <a:endParaRPr kumimoji="1" lang="zh-CN" altLang="en-US" dirty="0"/>
          </a:p>
        </p:txBody>
      </p:sp>
      <p:sp>
        <p:nvSpPr>
          <p:cNvPr id="3" name="内容占位符 2">
            <a:extLst>
              <a:ext uri="{FF2B5EF4-FFF2-40B4-BE49-F238E27FC236}">
                <a16:creationId xmlns:a16="http://schemas.microsoft.com/office/drawing/2014/main" id="{10BC68EC-0D18-4D46-A1F0-B5254ADD494B}"/>
              </a:ext>
            </a:extLst>
          </p:cNvPr>
          <p:cNvSpPr>
            <a:spLocks noGrp="1"/>
          </p:cNvSpPr>
          <p:nvPr>
            <p:ph idx="1"/>
          </p:nvPr>
        </p:nvSpPr>
        <p:spPr>
          <a:xfrm>
            <a:off x="656797" y="1789890"/>
            <a:ext cx="9948873" cy="4455268"/>
          </a:xfrm>
        </p:spPr>
        <p:txBody>
          <a:bodyPr>
            <a:normAutofit/>
          </a:bodyPr>
          <a:lstStyle/>
          <a:p>
            <a:r>
              <a:rPr kumimoji="1" lang="zh-Hans" altLang="en-US" sz="2400" b="1" dirty="0"/>
              <a:t>简单随机抽样、分层随机抽样、整体抽样、双重抽样</a:t>
            </a:r>
            <a:endParaRPr kumimoji="1" lang="en-US" altLang="zh-Hans" sz="2400" b="1" dirty="0"/>
          </a:p>
          <a:p>
            <a:r>
              <a:rPr kumimoji="1" lang="zh-Hans" altLang="en-US" sz="2400" dirty="0"/>
              <a:t>简单随机抽样（</a:t>
            </a:r>
            <a:r>
              <a:rPr kumimoji="1" lang="en-US" altLang="zh-Hans" sz="2400" dirty="0"/>
              <a:t>simple random sampling</a:t>
            </a:r>
            <a:r>
              <a:rPr kumimoji="1" lang="zh-Hans" altLang="en-US" sz="2400" dirty="0"/>
              <a:t>）</a:t>
            </a:r>
            <a:endParaRPr kumimoji="1" lang="en-US" altLang="zh-Hans" sz="2400" dirty="0"/>
          </a:p>
          <a:p>
            <a:pPr lvl="1"/>
            <a:r>
              <a:rPr kumimoji="1" lang="zh-Hans" altLang="en-US" sz="2000" dirty="0"/>
              <a:t>最简单、最常用的一种抽样方法，要求被抽总体内每一个个体被抽取的机会完全相等。</a:t>
            </a:r>
            <a:endParaRPr kumimoji="1" lang="en-US" altLang="zh-Hans" sz="2000" dirty="0"/>
          </a:p>
          <a:p>
            <a:pPr lvl="1"/>
            <a:r>
              <a:rPr kumimoji="1" lang="zh-Hans" altLang="en-US" sz="2000" dirty="0"/>
              <a:t>适用于个体间变异较小，所需抽样的样本单位数较少的情况</a:t>
            </a:r>
            <a:endParaRPr kumimoji="1" lang="en-US" altLang="zh-Hans" sz="2000" dirty="0"/>
          </a:p>
          <a:p>
            <a:pPr lvl="1"/>
            <a:r>
              <a:rPr kumimoji="1" lang="zh-Hans" altLang="en-US" sz="2000" dirty="0"/>
              <a:t>对于那些具有某种趋向或差异明显和点片式差异的总体不宜使用。</a:t>
            </a:r>
            <a:endParaRPr kumimoji="1" lang="en-US" altLang="zh-Hans" sz="2000" dirty="0"/>
          </a:p>
          <a:p>
            <a:pPr lvl="1"/>
            <a:r>
              <a:rPr kumimoji="1" lang="zh-Hans" altLang="en-US" sz="2000" dirty="0"/>
              <a:t>复置抽样（</a:t>
            </a:r>
            <a:r>
              <a:rPr kumimoji="1" lang="en-US" altLang="zh-Hans" sz="2000" dirty="0"/>
              <a:t>sampling</a:t>
            </a:r>
            <a:r>
              <a:rPr kumimoji="1" lang="zh-Hans" altLang="en-US" sz="2000" dirty="0"/>
              <a:t> </a:t>
            </a:r>
            <a:r>
              <a:rPr kumimoji="1" lang="en-US" altLang="zh-Hans" sz="2000" dirty="0"/>
              <a:t>with</a:t>
            </a:r>
            <a:r>
              <a:rPr kumimoji="1" lang="zh-Hans" altLang="en-US" sz="2000" dirty="0"/>
              <a:t> </a:t>
            </a:r>
            <a:r>
              <a:rPr kumimoji="1" lang="en-US" altLang="zh-Hans" sz="2000" dirty="0"/>
              <a:t>replacement</a:t>
            </a:r>
            <a:r>
              <a:rPr kumimoji="1" lang="zh-Hans" altLang="en-US" sz="2000" dirty="0"/>
              <a:t>）：放回式抽样</a:t>
            </a:r>
            <a:endParaRPr kumimoji="1" lang="en-US" altLang="zh-Hans" sz="2000" dirty="0"/>
          </a:p>
          <a:p>
            <a:pPr marL="457200" lvl="1" indent="0">
              <a:buNone/>
            </a:pPr>
            <a:endParaRPr kumimoji="1" lang="zh-CN" altLang="en-US" sz="2000" dirty="0"/>
          </a:p>
        </p:txBody>
      </p:sp>
    </p:spTree>
    <p:extLst>
      <p:ext uri="{BB962C8B-B14F-4D97-AF65-F5344CB8AC3E}">
        <p14:creationId xmlns:p14="http://schemas.microsoft.com/office/powerpoint/2010/main" val="3744264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E19E863-A922-6F48-99EA-C60A6303D5F2}"/>
              </a:ext>
            </a:extLst>
          </p:cNvPr>
          <p:cNvSpPr>
            <a:spLocks noGrp="1"/>
          </p:cNvSpPr>
          <p:nvPr>
            <p:ph idx="1"/>
          </p:nvPr>
        </p:nvSpPr>
        <p:spPr>
          <a:xfrm>
            <a:off x="677334" y="885217"/>
            <a:ext cx="8596668" cy="5778230"/>
          </a:xfrm>
        </p:spPr>
        <p:txBody>
          <a:bodyPr>
            <a:normAutofit fontScale="92500" lnSpcReduction="10000"/>
          </a:bodyPr>
          <a:lstStyle/>
          <a:p>
            <a:r>
              <a:rPr kumimoji="1" lang="zh-Hans" altLang="en-US" sz="2400" dirty="0"/>
              <a:t>分层随机抽样（</a:t>
            </a:r>
            <a:r>
              <a:rPr kumimoji="1" lang="en-US" altLang="zh-Hans" sz="2400" dirty="0"/>
              <a:t>stratified</a:t>
            </a:r>
            <a:r>
              <a:rPr kumimoji="1" lang="zh-Hans" altLang="en-US" sz="2400" dirty="0"/>
              <a:t> </a:t>
            </a:r>
            <a:r>
              <a:rPr kumimoji="1" lang="en-US" altLang="zh-Hans" sz="2400" dirty="0"/>
              <a:t>random</a:t>
            </a:r>
            <a:r>
              <a:rPr kumimoji="1" lang="zh-Hans" altLang="en-US" sz="2400" dirty="0"/>
              <a:t> </a:t>
            </a:r>
            <a:r>
              <a:rPr kumimoji="1" lang="en-US" altLang="zh-Hans" sz="2400" dirty="0"/>
              <a:t>sampling</a:t>
            </a:r>
            <a:r>
              <a:rPr kumimoji="1" lang="zh-Hans" altLang="en-US" sz="2400" dirty="0"/>
              <a:t>）</a:t>
            </a:r>
            <a:endParaRPr kumimoji="1" lang="en-US" altLang="zh-Hans" sz="2400" dirty="0"/>
          </a:p>
          <a:p>
            <a:pPr lvl="1"/>
            <a:r>
              <a:rPr kumimoji="1" lang="zh-Hans" altLang="en-US" sz="2000" dirty="0"/>
              <a:t>混合抽样</a:t>
            </a:r>
            <a:endParaRPr kumimoji="1" lang="en-US" altLang="zh-Hans" sz="2000" dirty="0"/>
          </a:p>
          <a:p>
            <a:pPr lvl="1"/>
            <a:r>
              <a:rPr kumimoji="1" lang="zh-Hans" altLang="en-US" sz="2000" dirty="0"/>
              <a:t>将总体按变异原因或程度划分为</a:t>
            </a:r>
            <a:r>
              <a:rPr kumimoji="1" lang="zh-Hans" altLang="en-US" sz="2000" dirty="0">
                <a:solidFill>
                  <a:srgbClr val="FF0000"/>
                </a:solidFill>
              </a:rPr>
              <a:t>若干层区</a:t>
            </a:r>
            <a:r>
              <a:rPr kumimoji="1" lang="zh-Hans" altLang="en-US" sz="2000" dirty="0"/>
              <a:t>（</a:t>
            </a:r>
            <a:r>
              <a:rPr kumimoji="1" lang="en-US" altLang="zh-Hans" sz="2000" dirty="0"/>
              <a:t>strata</a:t>
            </a:r>
            <a:r>
              <a:rPr kumimoji="1" lang="zh-Hans" altLang="en-US" sz="2000" dirty="0"/>
              <a:t>），然后用简单随机抽样从各层区按一定的</a:t>
            </a:r>
            <a:r>
              <a:rPr kumimoji="1" lang="zh-Hans" altLang="en-US" sz="2000" dirty="0">
                <a:solidFill>
                  <a:srgbClr val="FF0000"/>
                </a:solidFill>
              </a:rPr>
              <a:t>抽样分数</a:t>
            </a:r>
            <a:r>
              <a:rPr kumimoji="1" lang="zh-Hans" altLang="en-US" sz="2000" dirty="0"/>
              <a:t>（</a:t>
            </a:r>
            <a:r>
              <a:rPr kumimoji="1" lang="en-US" altLang="zh-Hans" sz="2000" dirty="0"/>
              <a:t>sampling</a:t>
            </a:r>
            <a:r>
              <a:rPr kumimoji="1" lang="zh-Hans" altLang="en-US" sz="2000" dirty="0"/>
              <a:t> </a:t>
            </a:r>
            <a:r>
              <a:rPr kumimoji="1" lang="en-US" altLang="zh-Hans" sz="2000" dirty="0"/>
              <a:t>fraction</a:t>
            </a:r>
            <a:r>
              <a:rPr kumimoji="1" lang="zh-Hans" altLang="en-US" sz="2000" dirty="0"/>
              <a:t>）（即一个样本所包括抽样单位数与其总体所包括的抽样单位数的比值）抽样</a:t>
            </a:r>
            <a:endParaRPr kumimoji="1" lang="en-US" altLang="zh-Hans" sz="2000" dirty="0"/>
          </a:p>
          <a:p>
            <a:pPr lvl="1"/>
            <a:r>
              <a:rPr kumimoji="1" lang="zh-Hans" altLang="en-US" sz="2000" dirty="0"/>
              <a:t>具体方法：</a:t>
            </a:r>
            <a:r>
              <a:rPr kumimoji="1" lang="en-US" altLang="zh-Hans" sz="2000" dirty="0"/>
              <a:t>1</a:t>
            </a:r>
            <a:r>
              <a:rPr kumimoji="1" lang="zh-Hans" altLang="en-US" sz="2000" dirty="0"/>
              <a:t>）总体按变异原因与程度划分若干区层，使内部变异尽可能小或变异原因相同，区之间变异比较大或者变异原因不同；</a:t>
            </a:r>
            <a:r>
              <a:rPr kumimoji="1" lang="en-US" altLang="zh-Hans" sz="2000" dirty="0"/>
              <a:t>2</a:t>
            </a:r>
            <a:r>
              <a:rPr kumimoji="1" lang="zh-Hans" altLang="en-US" sz="2000" dirty="0"/>
              <a:t>）每个区层按一定的抽样分数独立随机抽样。</a:t>
            </a:r>
            <a:endParaRPr kumimoji="1" lang="en-US" altLang="zh-Hans" sz="2000" dirty="0"/>
          </a:p>
          <a:p>
            <a:pPr lvl="1"/>
            <a:r>
              <a:rPr kumimoji="1" lang="zh-Hans" altLang="en-US" sz="2000" dirty="0"/>
              <a:t>总体划分区层方法</a:t>
            </a:r>
            <a:endParaRPr kumimoji="1" lang="en-US" altLang="zh-Hans" sz="2000" dirty="0"/>
          </a:p>
          <a:p>
            <a:pPr lvl="2"/>
            <a:r>
              <a:rPr kumimoji="1" lang="zh-Hans" altLang="en-US" sz="1800" dirty="0"/>
              <a:t>相等配置</a:t>
            </a:r>
            <a:r>
              <a:rPr kumimoji="1" lang="en-US" altLang="zh-Hans" sz="1800" dirty="0"/>
              <a:t>(equal allocation)</a:t>
            </a:r>
          </a:p>
          <a:p>
            <a:pPr lvl="2"/>
            <a:r>
              <a:rPr kumimoji="1" lang="zh-Hans" altLang="en-US" sz="1800" dirty="0"/>
              <a:t>比例配置</a:t>
            </a:r>
            <a:r>
              <a:rPr kumimoji="1" lang="en-US" altLang="zh-Hans" sz="1800" dirty="0"/>
              <a:t>(proportional allocation)</a:t>
            </a:r>
          </a:p>
          <a:p>
            <a:pPr lvl="2"/>
            <a:r>
              <a:rPr kumimoji="1" lang="zh-Hans" altLang="en-US" sz="1800" dirty="0"/>
              <a:t>最优配置</a:t>
            </a:r>
            <a:r>
              <a:rPr kumimoji="1" lang="en-US" altLang="zh-Hans" sz="1800" dirty="0"/>
              <a:t>(optimum allocation):</a:t>
            </a:r>
            <a:r>
              <a:rPr kumimoji="1" lang="zh-Hans" altLang="en-US" sz="1800" dirty="0"/>
              <a:t>根据各区层的抽样单位数，抽样误差和抽样费用，确定各区层的抽样单位数</a:t>
            </a:r>
            <a:endParaRPr kumimoji="1" lang="en-US" altLang="zh-Hans" sz="1800" dirty="0"/>
          </a:p>
          <a:p>
            <a:pPr lvl="1"/>
            <a:r>
              <a:rPr kumimoji="1" lang="zh-Hans" altLang="en-US" sz="2000" dirty="0"/>
              <a:t>优点：</a:t>
            </a:r>
            <a:endParaRPr kumimoji="1" lang="en-US" altLang="zh-Hans" sz="2000" dirty="0"/>
          </a:p>
          <a:p>
            <a:pPr lvl="2"/>
            <a:r>
              <a:rPr kumimoji="1" lang="zh-Hans" altLang="en-US" sz="1800" dirty="0"/>
              <a:t>若总体内各抽样单位间的差异比较大，可以提高抽样的准确度</a:t>
            </a:r>
            <a:endParaRPr kumimoji="1" lang="en-US" altLang="zh-Hans" sz="1800" dirty="0"/>
          </a:p>
          <a:p>
            <a:pPr lvl="2"/>
            <a:r>
              <a:rPr kumimoji="1" lang="zh-Hans" altLang="en-US" sz="1800" dirty="0"/>
              <a:t>分层随机抽样类似于随机区组设计，既运用了随机原理，也运用了局部控制原理，可以降低抽样误差，也可以使用统计方法估算抽样误差</a:t>
            </a:r>
            <a:endParaRPr kumimoji="1" lang="en-US" altLang="zh-Hans" sz="1800" dirty="0"/>
          </a:p>
        </p:txBody>
      </p:sp>
      <p:sp>
        <p:nvSpPr>
          <p:cNvPr id="4" name="标题 1">
            <a:extLst>
              <a:ext uri="{FF2B5EF4-FFF2-40B4-BE49-F238E27FC236}">
                <a16:creationId xmlns:a16="http://schemas.microsoft.com/office/drawing/2014/main" id="{59E474A1-F30E-8745-9711-60B006928A16}"/>
              </a:ext>
            </a:extLst>
          </p:cNvPr>
          <p:cNvSpPr txBox="1">
            <a:spLocks/>
          </p:cNvSpPr>
          <p:nvPr/>
        </p:nvSpPr>
        <p:spPr>
          <a:xfrm>
            <a:off x="677334" y="262647"/>
            <a:ext cx="8596668" cy="431260"/>
          </a:xfrm>
          <a:prstGeom prst="rect">
            <a:avLst/>
          </a:prstGeom>
        </p:spPr>
        <p:txBody>
          <a:bodyPr vert="horz" lIns="91440" tIns="45720" rIns="91440" bIns="45720" rtlCol="0" anchor="t">
            <a:normAutofit fontScale="75000" lnSpcReduction="20000"/>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kumimoji="1" lang="zh-Hans" altLang="en-US" dirty="0"/>
              <a:t>随机抽样 </a:t>
            </a:r>
            <a:r>
              <a:rPr kumimoji="1" lang="en-US" altLang="zh-Hans" dirty="0"/>
              <a:t>Random</a:t>
            </a:r>
            <a:r>
              <a:rPr kumimoji="1" lang="zh-Hans" altLang="en-US" dirty="0"/>
              <a:t> </a:t>
            </a:r>
            <a:r>
              <a:rPr kumimoji="1" lang="en-US" altLang="zh-Hans" dirty="0"/>
              <a:t>Sampling</a:t>
            </a:r>
            <a:endParaRPr kumimoji="1" lang="zh-CN" altLang="en-US" dirty="0"/>
          </a:p>
        </p:txBody>
      </p:sp>
    </p:spTree>
    <p:extLst>
      <p:ext uri="{BB962C8B-B14F-4D97-AF65-F5344CB8AC3E}">
        <p14:creationId xmlns:p14="http://schemas.microsoft.com/office/powerpoint/2010/main" val="3754150"/>
      </p:ext>
    </p:extLst>
  </p:cSld>
  <p:clrMapOvr>
    <a:masterClrMapping/>
  </p:clrMapOvr>
</p:sld>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{554F7F03-CEE1-D74B-BAFD-C56E84BA1EB0}tf10001060</Template>
  <TotalTime>1276</TotalTime>
  <Words>2543</Words>
  <Application>Microsoft Macintosh PowerPoint</Application>
  <PresentationFormat>宽屏</PresentationFormat>
  <Paragraphs>246</Paragraphs>
  <Slides>20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方正姚体</vt:lpstr>
      <vt:lpstr>华文新魏</vt:lpstr>
      <vt:lpstr>Arial</vt:lpstr>
      <vt:lpstr>Cambria Math</vt:lpstr>
      <vt:lpstr>Trebuchet MS</vt:lpstr>
      <vt:lpstr>Wingdings</vt:lpstr>
      <vt:lpstr>Wingdings 3</vt:lpstr>
      <vt:lpstr>平面</vt:lpstr>
      <vt:lpstr>资料整理与特征数计算</vt:lpstr>
      <vt:lpstr>提纲</vt:lpstr>
      <vt:lpstr>提要</vt:lpstr>
      <vt:lpstr>资料的搜集 一：资料的类型</vt:lpstr>
      <vt:lpstr>资料的搜集 一：资料的类型</vt:lpstr>
      <vt:lpstr>资料的搜集 二：资料的搜集</vt:lpstr>
      <vt:lpstr>资料的搜集</vt:lpstr>
      <vt:lpstr>随机抽样 Random Sampling</vt:lpstr>
      <vt:lpstr>PowerPoint 演示文稿</vt:lpstr>
      <vt:lpstr>随机抽样</vt:lpstr>
      <vt:lpstr>随机抽样</vt:lpstr>
      <vt:lpstr>顺序采样</vt:lpstr>
      <vt:lpstr>典型抽样 Typical Sampling</vt:lpstr>
      <vt:lpstr>试验 Experiment</vt:lpstr>
      <vt:lpstr>资料的整理 </vt:lpstr>
      <vt:lpstr>资料的整理（Data Collection) 原始资料的检查与核对</vt:lpstr>
      <vt:lpstr>资料的整理（Data Collection) 次数（频数）分布表</vt:lpstr>
      <vt:lpstr>PowerPoint 演示文稿</vt:lpstr>
      <vt:lpstr>PowerPoint 演示文稿</vt:lpstr>
      <vt:lpstr>次数（频次）分布图 frequency chart</vt:lpstr>
    </vt:vector>
  </TitlesOfParts>
  <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Sun, Jianyong</dc:creator>
  <cp:lastModifiedBy>Sun, Jianyong</cp:lastModifiedBy>
  <cp:revision>83</cp:revision>
  <dcterms:created xsi:type="dcterms:W3CDTF">2018-04-16T12:19:27Z</dcterms:created>
  <dcterms:modified xsi:type="dcterms:W3CDTF">2018-04-24T08:55:30Z</dcterms:modified>
</cp:coreProperties>
</file>