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3" r:id="rId1"/>
  </p:sldMasterIdLst>
  <p:sldIdLst>
    <p:sldId id="256" r:id="rId2"/>
    <p:sldId id="279" r:id="rId3"/>
    <p:sldId id="260" r:id="rId4"/>
    <p:sldId id="257" r:id="rId5"/>
    <p:sldId id="258"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29"/>
    <p:restoredTop sz="94718"/>
  </p:normalViewPr>
  <p:slideViewPr>
    <p:cSldViewPr snapToGrid="0" snapToObjects="1">
      <p:cViewPr varScale="1">
        <p:scale>
          <a:sx n="127" d="100"/>
          <a:sy n="127" d="100"/>
        </p:scale>
        <p:origin x="200" y="4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4049783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题注">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4189397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标题的引述">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644538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521160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引述">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374551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2212012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33497591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2513875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3632479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11"/>
          </p:nvPr>
        </p:nvSpPr>
        <p:spPr/>
        <p:txBody>
          <a:bodyPr/>
          <a:lstStyle/>
          <a:p>
            <a:endParaRPr kumimoji="1" lang="zh-CN" altLang="en-US"/>
          </a:p>
        </p:txBody>
      </p:sp>
      <p:sp>
        <p:nvSpPr>
          <p:cNvPr id="6" name="Slide Number Placeholder 5"/>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174520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1950299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8" name="Footer Placeholder 7"/>
          <p:cNvSpPr>
            <a:spLocks noGrp="1"/>
          </p:cNvSpPr>
          <p:nvPr>
            <p:ph type="ftr" sz="quarter" idx="11"/>
          </p:nvPr>
        </p:nvSpPr>
        <p:spPr/>
        <p:txBody>
          <a:bodyPr/>
          <a:lstStyle/>
          <a:p>
            <a:endParaRPr kumimoji="1" lang="zh-CN" altLang="en-US"/>
          </a:p>
        </p:txBody>
      </p:sp>
      <p:sp>
        <p:nvSpPr>
          <p:cNvPr id="9" name="Slide Number Placeholder 8"/>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3223852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4" name="Footer Placeholder 3"/>
          <p:cNvSpPr>
            <a:spLocks noGrp="1"/>
          </p:cNvSpPr>
          <p:nvPr>
            <p:ph type="ftr" sz="quarter" idx="11"/>
          </p:nvPr>
        </p:nvSpPr>
        <p:spPr/>
        <p:txBody>
          <a:bodyPr/>
          <a:lstStyle/>
          <a:p>
            <a:endParaRPr kumimoji="1" lang="zh-CN" altLang="en-US"/>
          </a:p>
        </p:txBody>
      </p:sp>
      <p:sp>
        <p:nvSpPr>
          <p:cNvPr id="5" name="Slide Number Placeholder 4"/>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1973282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3" name="Footer Placeholder 2"/>
          <p:cNvSpPr>
            <a:spLocks noGrp="1"/>
          </p:cNvSpPr>
          <p:nvPr>
            <p:ph type="ftr" sz="quarter" idx="11"/>
          </p:nvPr>
        </p:nvSpPr>
        <p:spPr/>
        <p:txBody>
          <a:bodyPr/>
          <a:lstStyle/>
          <a:p>
            <a:endParaRPr kumimoji="1" lang="zh-CN" altLang="en-US"/>
          </a:p>
        </p:txBody>
      </p:sp>
      <p:sp>
        <p:nvSpPr>
          <p:cNvPr id="4" name="Slide Number Placeholder 3"/>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2629539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1278623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fld id="{FDF8F529-2641-E24D-8F77-912800130D15}" type="datetimeFigureOut">
              <a:rPr kumimoji="1" lang="zh-CN" altLang="en-US" smtClean="0"/>
              <a:t>2018/4/22</a:t>
            </a:fld>
            <a:endParaRPr kumimoji="1" lang="zh-CN" altLang="en-US"/>
          </a:p>
        </p:txBody>
      </p:sp>
      <p:sp>
        <p:nvSpPr>
          <p:cNvPr id="6" name="Footer Placeholder 5"/>
          <p:cNvSpPr>
            <a:spLocks noGrp="1"/>
          </p:cNvSpPr>
          <p:nvPr>
            <p:ph type="ftr" sz="quarter" idx="11"/>
          </p:nvPr>
        </p:nvSpPr>
        <p:spPr/>
        <p:txBody>
          <a:bodyPr/>
          <a:lstStyle/>
          <a:p>
            <a:endParaRPr kumimoji="1" lang="zh-CN" altLang="en-US"/>
          </a:p>
        </p:txBody>
      </p:sp>
      <p:sp>
        <p:nvSpPr>
          <p:cNvPr id="7" name="Slide Number Placeholder 6"/>
          <p:cNvSpPr>
            <a:spLocks noGrp="1"/>
          </p:cNvSpPr>
          <p:nvPr>
            <p:ph type="sldNum" sz="quarter" idx="12"/>
          </p:nvPr>
        </p:nvSpPr>
        <p:spPr/>
        <p:txBody>
          <a:body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3144573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DF8F529-2641-E24D-8F77-912800130D15}" type="datetimeFigureOut">
              <a:rPr kumimoji="1" lang="zh-CN" altLang="en-US" smtClean="0"/>
              <a:t>2018/4/22</a:t>
            </a:fld>
            <a:endParaRPr kumimoji="1"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046A4F0-D529-3C4E-A869-98DDD1C8E553}" type="slidenum">
              <a:rPr kumimoji="1" lang="zh-CN" altLang="en-US" smtClean="0"/>
              <a:t>‹#›</a:t>
            </a:fld>
            <a:endParaRPr kumimoji="1" lang="zh-CN" altLang="en-US"/>
          </a:p>
        </p:txBody>
      </p:sp>
    </p:spTree>
    <p:extLst>
      <p:ext uri="{BB962C8B-B14F-4D97-AF65-F5344CB8AC3E}">
        <p14:creationId xmlns:p14="http://schemas.microsoft.com/office/powerpoint/2010/main" val="4091962191"/>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 id="2147483828" r:id="rId15"/>
    <p:sldLayoutId id="214748382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E78CCC-491B-3442-AE72-B84AB7EC8A70}"/>
              </a:ext>
            </a:extLst>
          </p:cNvPr>
          <p:cNvSpPr>
            <a:spLocks noGrp="1"/>
          </p:cNvSpPr>
          <p:nvPr>
            <p:ph type="ctrTitle"/>
          </p:nvPr>
        </p:nvSpPr>
        <p:spPr/>
        <p:txBody>
          <a:bodyPr/>
          <a:lstStyle/>
          <a:p>
            <a:r>
              <a:rPr kumimoji="1" lang="zh-Hans" altLang="en-US" dirty="0"/>
              <a:t>生物统计学</a:t>
            </a:r>
            <a:endParaRPr kumimoji="1" lang="zh-CN" altLang="en-US" dirty="0"/>
          </a:p>
        </p:txBody>
      </p:sp>
      <p:sp>
        <p:nvSpPr>
          <p:cNvPr id="3" name="副标题 2">
            <a:extLst>
              <a:ext uri="{FF2B5EF4-FFF2-40B4-BE49-F238E27FC236}">
                <a16:creationId xmlns:a16="http://schemas.microsoft.com/office/drawing/2014/main" id="{D74226D2-0D2E-5A45-ACF6-8E6F38582C6A}"/>
              </a:ext>
            </a:extLst>
          </p:cNvPr>
          <p:cNvSpPr>
            <a:spLocks noGrp="1"/>
          </p:cNvSpPr>
          <p:nvPr>
            <p:ph type="subTitle" idx="1"/>
          </p:nvPr>
        </p:nvSpPr>
        <p:spPr/>
        <p:txBody>
          <a:bodyPr/>
          <a:lstStyle/>
          <a:p>
            <a:r>
              <a:rPr kumimoji="1" lang="en-US" altLang="zh-CN" dirty="0"/>
              <a:t>2</a:t>
            </a:r>
            <a:r>
              <a:rPr kumimoji="1" lang="en-US" altLang="zh-Hans" dirty="0"/>
              <a:t>018</a:t>
            </a:r>
            <a:r>
              <a:rPr kumimoji="1" lang="zh-Hans" altLang="en-US" dirty="0"/>
              <a:t>年春季</a:t>
            </a:r>
            <a:endParaRPr kumimoji="1" lang="zh-CN" altLang="en-US" dirty="0"/>
          </a:p>
        </p:txBody>
      </p:sp>
    </p:spTree>
    <p:extLst>
      <p:ext uri="{BB962C8B-B14F-4D97-AF65-F5344CB8AC3E}">
        <p14:creationId xmlns:p14="http://schemas.microsoft.com/office/powerpoint/2010/main" val="2381590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B9581B-8C4E-9246-81DE-65AA0BD547C1}"/>
              </a:ext>
            </a:extLst>
          </p:cNvPr>
          <p:cNvSpPr>
            <a:spLocks noGrp="1"/>
          </p:cNvSpPr>
          <p:nvPr>
            <p:ph type="title"/>
          </p:nvPr>
        </p:nvSpPr>
        <p:spPr/>
        <p:txBody>
          <a:bodyPr/>
          <a:lstStyle/>
          <a:p>
            <a:r>
              <a:rPr kumimoji="1" lang="zh-Hans" altLang="en-US" dirty="0"/>
              <a:t>现代推断统计学</a:t>
            </a:r>
            <a:r>
              <a:rPr kumimoji="1" lang="en-US" altLang="zh-Hans" dirty="0"/>
              <a:t>(Inference Statistics)</a:t>
            </a:r>
            <a:endParaRPr kumimoji="1" lang="zh-CN" altLang="en-US" dirty="0"/>
          </a:p>
        </p:txBody>
      </p:sp>
      <p:sp>
        <p:nvSpPr>
          <p:cNvPr id="3" name="内容占位符 2">
            <a:extLst>
              <a:ext uri="{FF2B5EF4-FFF2-40B4-BE49-F238E27FC236}">
                <a16:creationId xmlns:a16="http://schemas.microsoft.com/office/drawing/2014/main" id="{C68B0D3C-BEC5-4E45-92DE-6251FEE77160}"/>
              </a:ext>
            </a:extLst>
          </p:cNvPr>
          <p:cNvSpPr>
            <a:spLocks noGrp="1"/>
          </p:cNvSpPr>
          <p:nvPr>
            <p:ph idx="1"/>
          </p:nvPr>
        </p:nvSpPr>
        <p:spPr>
          <a:xfrm>
            <a:off x="677334" y="1334530"/>
            <a:ext cx="8596668" cy="5287333"/>
          </a:xfrm>
        </p:spPr>
        <p:txBody>
          <a:bodyPr>
            <a:normAutofit/>
          </a:bodyPr>
          <a:lstStyle/>
          <a:p>
            <a:r>
              <a:rPr kumimoji="1" lang="zh-Hans" altLang="en-US" dirty="0"/>
              <a:t>形成于</a:t>
            </a:r>
            <a:r>
              <a:rPr kumimoji="1" lang="en-US" altLang="zh-Hans" dirty="0"/>
              <a:t>20</a:t>
            </a:r>
            <a:r>
              <a:rPr kumimoji="1" lang="zh-Hans" altLang="en-US" dirty="0"/>
              <a:t>世纪初到</a:t>
            </a:r>
            <a:r>
              <a:rPr kumimoji="1" lang="en-US" altLang="zh-Hans" dirty="0"/>
              <a:t>20</a:t>
            </a:r>
            <a:r>
              <a:rPr kumimoji="1" lang="zh-Hans" altLang="en-US" dirty="0"/>
              <a:t>世纪中叶</a:t>
            </a:r>
            <a:endParaRPr kumimoji="1" lang="en-US" altLang="zh-Hans" dirty="0"/>
          </a:p>
          <a:p>
            <a:r>
              <a:rPr kumimoji="1" lang="zh-Hans" altLang="en-US" dirty="0"/>
              <a:t>各种事物与现象之间复杂的数量关系及一系列未知的数量变化，单靠记录与描述的统计方法已难以奏效</a:t>
            </a:r>
            <a:endParaRPr kumimoji="1" lang="en-US" altLang="zh-Hans" dirty="0"/>
          </a:p>
          <a:p>
            <a:r>
              <a:rPr kumimoji="1" lang="zh-Hans" altLang="en-US" dirty="0"/>
              <a:t>从描述到推断统计学是一个巨大的飞跃</a:t>
            </a:r>
            <a:endParaRPr kumimoji="1" lang="en-US" altLang="zh-Hans" dirty="0"/>
          </a:p>
          <a:p>
            <a:r>
              <a:rPr kumimoji="1" lang="en-US" altLang="zh-Hans" dirty="0"/>
              <a:t>William Sealy </a:t>
            </a:r>
            <a:r>
              <a:rPr kumimoji="1" lang="en-US" altLang="zh-Hans" dirty="0" err="1"/>
              <a:t>Gosset</a:t>
            </a:r>
            <a:r>
              <a:rPr kumimoji="1" lang="zh-Hans" altLang="en-US" dirty="0"/>
              <a:t> </a:t>
            </a:r>
            <a:r>
              <a:rPr kumimoji="1" lang="en-US" altLang="zh-Hans" dirty="0"/>
              <a:t>(1876-1937)</a:t>
            </a:r>
          </a:p>
          <a:p>
            <a:pPr lvl="1"/>
            <a:r>
              <a:rPr kumimoji="1" lang="zh-Hans" altLang="en-US" dirty="0"/>
              <a:t>研究样本标准差，以笔名“</a:t>
            </a:r>
            <a:r>
              <a:rPr kumimoji="1" lang="en-US" altLang="zh-Hans" dirty="0"/>
              <a:t>Student</a:t>
            </a:r>
            <a:r>
              <a:rPr kumimoji="1" lang="zh-Hans" altLang="en-US" dirty="0"/>
              <a:t>”于</a:t>
            </a:r>
            <a:r>
              <a:rPr kumimoji="1" lang="en-US" altLang="zh-Hans" b="1" dirty="0">
                <a:solidFill>
                  <a:srgbClr val="FF0000"/>
                </a:solidFill>
              </a:rPr>
              <a:t>1908</a:t>
            </a:r>
            <a:r>
              <a:rPr kumimoji="1" lang="zh-Hans" altLang="en-US" dirty="0"/>
              <a:t>在</a:t>
            </a:r>
            <a:r>
              <a:rPr kumimoji="1" lang="en-US" altLang="zh-Hans" dirty="0" err="1"/>
              <a:t>Biometrika</a:t>
            </a:r>
            <a:r>
              <a:rPr kumimoji="1" lang="zh-Hans" altLang="en-US" dirty="0"/>
              <a:t>发表</a:t>
            </a:r>
            <a:r>
              <a:rPr kumimoji="1" lang="en-US" altLang="zh-Hans" dirty="0"/>
              <a:t>《</a:t>
            </a:r>
            <a:r>
              <a:rPr kumimoji="1" lang="zh-Hans" altLang="en-US" dirty="0"/>
              <a:t>平均数的概率误差</a:t>
            </a:r>
            <a:r>
              <a:rPr kumimoji="1" lang="en-US" altLang="zh-Hans" dirty="0"/>
              <a:t>》</a:t>
            </a:r>
            <a:r>
              <a:rPr kumimoji="1" lang="zh-Hans" altLang="en-US" dirty="0"/>
              <a:t>，创立了</a:t>
            </a:r>
            <a:r>
              <a:rPr kumimoji="1" lang="zh-Hans" altLang="en-US" b="1" dirty="0">
                <a:solidFill>
                  <a:srgbClr val="FF0000"/>
                </a:solidFill>
              </a:rPr>
              <a:t>小样本检验的理论与方法</a:t>
            </a:r>
            <a:r>
              <a:rPr kumimoji="1" lang="en-US" altLang="zh-Hans" b="1" dirty="0">
                <a:solidFill>
                  <a:schemeClr val="tx1"/>
                </a:solidFill>
              </a:rPr>
              <a:t>——t</a:t>
            </a:r>
            <a:r>
              <a:rPr kumimoji="1" lang="zh-Hans" altLang="en-US" b="1" dirty="0">
                <a:solidFill>
                  <a:schemeClr val="tx1"/>
                </a:solidFill>
              </a:rPr>
              <a:t>分布与</a:t>
            </a:r>
            <a:r>
              <a:rPr kumimoji="1" lang="en-US" altLang="zh-Hans" b="1" dirty="0">
                <a:solidFill>
                  <a:schemeClr val="tx1"/>
                </a:solidFill>
              </a:rPr>
              <a:t>t-</a:t>
            </a:r>
            <a:r>
              <a:rPr kumimoji="1" lang="zh-Hans" altLang="en-US" b="1" dirty="0">
                <a:solidFill>
                  <a:schemeClr val="tx1"/>
                </a:solidFill>
              </a:rPr>
              <a:t>检验</a:t>
            </a:r>
            <a:endParaRPr kumimoji="1" lang="en-US" altLang="zh-Hans" b="1" dirty="0">
              <a:solidFill>
                <a:schemeClr val="tx1"/>
              </a:solidFill>
            </a:endParaRPr>
          </a:p>
          <a:p>
            <a:pPr lvl="1"/>
            <a:r>
              <a:rPr kumimoji="1" lang="en-US" altLang="zh-Hans" b="1" i="1" dirty="0">
                <a:solidFill>
                  <a:srgbClr val="FF0000"/>
                </a:solidFill>
              </a:rPr>
              <a:t>t</a:t>
            </a:r>
            <a:r>
              <a:rPr kumimoji="1" lang="zh-Hans" altLang="en-US" dirty="0"/>
              <a:t>检验已成为当代生物统计工作的基本工具，也为多元分析的理论形成与应用奠定了基础</a:t>
            </a:r>
            <a:r>
              <a:rPr kumimoji="1" lang="en-US" altLang="zh-Hans" dirty="0"/>
              <a:t>——</a:t>
            </a:r>
            <a:r>
              <a:rPr kumimoji="1" lang="zh-Hans" altLang="en-US" dirty="0"/>
              <a:t>里程碑，</a:t>
            </a:r>
            <a:r>
              <a:rPr kumimoji="1" lang="en-US" altLang="zh-Hans" dirty="0" err="1"/>
              <a:t>Gosset</a:t>
            </a:r>
            <a:r>
              <a:rPr kumimoji="1" lang="zh-Hans" altLang="en-US" dirty="0"/>
              <a:t>推断统计学（尤其小样本研究理论）的先驱者</a:t>
            </a:r>
            <a:endParaRPr kumimoji="1" lang="en-US" altLang="zh-Hans" dirty="0"/>
          </a:p>
          <a:p>
            <a:r>
              <a:rPr kumimoji="1" lang="zh-Hans" altLang="en-US" dirty="0"/>
              <a:t>英国统计学家</a:t>
            </a:r>
            <a:r>
              <a:rPr kumimoji="1" lang="en-US" altLang="zh-Hans" dirty="0"/>
              <a:t>Ronald Aylmer Fisher</a:t>
            </a:r>
            <a:r>
              <a:rPr kumimoji="1" lang="zh-Hans" altLang="en-US" dirty="0"/>
              <a:t>（</a:t>
            </a:r>
            <a:r>
              <a:rPr kumimoji="1" lang="en-US" altLang="zh-Hans" dirty="0"/>
              <a:t>1890-1962</a:t>
            </a:r>
            <a:r>
              <a:rPr kumimoji="1" lang="zh-Hans" altLang="en-US" dirty="0"/>
              <a:t>）</a:t>
            </a:r>
            <a:endParaRPr kumimoji="1" lang="en-US" altLang="zh-Hans" dirty="0"/>
          </a:p>
          <a:p>
            <a:pPr lvl="1"/>
            <a:r>
              <a:rPr kumimoji="1" lang="zh-Hans" altLang="en-US" dirty="0"/>
              <a:t>显著性检验与估计理论</a:t>
            </a:r>
            <a:endParaRPr kumimoji="1" lang="en-US" altLang="zh-Hans" dirty="0"/>
          </a:p>
          <a:p>
            <a:pPr lvl="1"/>
            <a:r>
              <a:rPr kumimoji="1" lang="en-US" altLang="zh-Hans" dirty="0"/>
              <a:t>F</a:t>
            </a:r>
            <a:r>
              <a:rPr kumimoji="1" lang="zh-Hans" altLang="en-US" dirty="0"/>
              <a:t>分布与</a:t>
            </a:r>
            <a:r>
              <a:rPr kumimoji="1" lang="en-US" altLang="zh-Hans" dirty="0"/>
              <a:t>F</a:t>
            </a:r>
            <a:r>
              <a:rPr kumimoji="1" lang="zh-Hans" altLang="en-US" dirty="0"/>
              <a:t>检验</a:t>
            </a:r>
            <a:endParaRPr kumimoji="1" lang="en-US" altLang="zh-Hans" dirty="0"/>
          </a:p>
          <a:p>
            <a:pPr lvl="1"/>
            <a:r>
              <a:rPr kumimoji="1" lang="zh-Hans" altLang="en-US" b="1" dirty="0"/>
              <a:t>方差与方差分析</a:t>
            </a:r>
            <a:endParaRPr kumimoji="1" lang="en-US" altLang="zh-Hans" b="1" dirty="0"/>
          </a:p>
          <a:p>
            <a:pPr lvl="1"/>
            <a:r>
              <a:rPr kumimoji="1" lang="zh-Hans" altLang="en-US" dirty="0"/>
              <a:t>随机区组法，拉丁法，正交试验</a:t>
            </a:r>
            <a:endParaRPr kumimoji="1" lang="zh-CN" altLang="en-US" dirty="0"/>
          </a:p>
        </p:txBody>
      </p:sp>
      <p:pic>
        <p:nvPicPr>
          <p:cNvPr id="5" name="图片 4">
            <a:extLst>
              <a:ext uri="{FF2B5EF4-FFF2-40B4-BE49-F238E27FC236}">
                <a16:creationId xmlns:a16="http://schemas.microsoft.com/office/drawing/2014/main" id="{F6556459-2AD1-9146-BB4E-13A4A2B827EC}"/>
              </a:ext>
            </a:extLst>
          </p:cNvPr>
          <p:cNvPicPr>
            <a:picLocks noChangeAspect="1"/>
          </p:cNvPicPr>
          <p:nvPr/>
        </p:nvPicPr>
        <p:blipFill>
          <a:blip r:embed="rId2"/>
          <a:stretch>
            <a:fillRect/>
          </a:stretch>
        </p:blipFill>
        <p:spPr>
          <a:xfrm>
            <a:off x="9815384" y="-1"/>
            <a:ext cx="2376616" cy="3053291"/>
          </a:xfrm>
          <a:prstGeom prst="rect">
            <a:avLst/>
          </a:prstGeom>
        </p:spPr>
      </p:pic>
      <p:pic>
        <p:nvPicPr>
          <p:cNvPr id="7" name="图片 6">
            <a:extLst>
              <a:ext uri="{FF2B5EF4-FFF2-40B4-BE49-F238E27FC236}">
                <a16:creationId xmlns:a16="http://schemas.microsoft.com/office/drawing/2014/main" id="{4FC923AD-FEB7-9544-A58F-1120A2A17171}"/>
              </a:ext>
            </a:extLst>
          </p:cNvPr>
          <p:cNvPicPr>
            <a:picLocks noChangeAspect="1"/>
          </p:cNvPicPr>
          <p:nvPr/>
        </p:nvPicPr>
        <p:blipFill>
          <a:blip r:embed="rId3"/>
          <a:stretch>
            <a:fillRect/>
          </a:stretch>
        </p:blipFill>
        <p:spPr>
          <a:xfrm>
            <a:off x="9815384" y="3152144"/>
            <a:ext cx="2376616" cy="3377297"/>
          </a:xfrm>
          <a:prstGeom prst="rect">
            <a:avLst/>
          </a:prstGeom>
        </p:spPr>
      </p:pic>
    </p:spTree>
    <p:extLst>
      <p:ext uri="{BB962C8B-B14F-4D97-AF65-F5344CB8AC3E}">
        <p14:creationId xmlns:p14="http://schemas.microsoft.com/office/powerpoint/2010/main" val="954005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C41E2DA-434F-2B4D-9108-D3338EA13659}"/>
              </a:ext>
            </a:extLst>
          </p:cNvPr>
          <p:cNvSpPr>
            <a:spLocks noGrp="1"/>
          </p:cNvSpPr>
          <p:nvPr>
            <p:ph idx="1"/>
          </p:nvPr>
        </p:nvSpPr>
        <p:spPr>
          <a:xfrm>
            <a:off x="677334" y="642551"/>
            <a:ext cx="8596668" cy="5398811"/>
          </a:xfrm>
        </p:spPr>
        <p:txBody>
          <a:bodyPr/>
          <a:lstStyle/>
          <a:p>
            <a:r>
              <a:rPr kumimoji="1" lang="en-US" altLang="zh-CN" dirty="0"/>
              <a:t>J. Newman</a:t>
            </a:r>
            <a:r>
              <a:rPr kumimoji="1" lang="zh-Hans" altLang="en-US" dirty="0"/>
              <a:t>（</a:t>
            </a:r>
            <a:r>
              <a:rPr kumimoji="1" lang="en-US" altLang="zh-Hans" dirty="0"/>
              <a:t>1894-1981</a:t>
            </a:r>
            <a:r>
              <a:rPr kumimoji="1" lang="zh-Hans" altLang="en-US" dirty="0"/>
              <a:t>）与</a:t>
            </a:r>
            <a:r>
              <a:rPr kumimoji="1" lang="en-US" altLang="zh-Hans" dirty="0"/>
              <a:t> E.S. Pearson</a:t>
            </a:r>
          </a:p>
          <a:p>
            <a:pPr lvl="1"/>
            <a:r>
              <a:rPr kumimoji="1" lang="zh-Hans" altLang="en-US" dirty="0"/>
              <a:t>统计理论研究</a:t>
            </a:r>
            <a:r>
              <a:rPr kumimoji="1" lang="en-US" altLang="zh-Hans" dirty="0"/>
              <a:t>——</a:t>
            </a:r>
            <a:r>
              <a:rPr kumimoji="1" lang="zh-Hans" altLang="en-US" dirty="0"/>
              <a:t>统计假设检验学说</a:t>
            </a:r>
            <a:endParaRPr kumimoji="1" lang="en-US" altLang="zh-Hans" dirty="0"/>
          </a:p>
          <a:p>
            <a:r>
              <a:rPr kumimoji="1" lang="en-US" altLang="zh-CN" dirty="0"/>
              <a:t>P. C. </a:t>
            </a:r>
            <a:r>
              <a:rPr kumimoji="1" lang="en-US" altLang="zh-CN" dirty="0" err="1"/>
              <a:t>Mabelinrobis</a:t>
            </a:r>
            <a:endParaRPr kumimoji="1" lang="en-US" altLang="zh-CN" dirty="0"/>
          </a:p>
          <a:p>
            <a:pPr lvl="1"/>
            <a:r>
              <a:rPr kumimoji="1" lang="zh-Hans" altLang="en-US" dirty="0"/>
              <a:t>作物抽样调查</a:t>
            </a:r>
            <a:endParaRPr kumimoji="1" lang="en-US" altLang="zh-Hans" dirty="0"/>
          </a:p>
          <a:p>
            <a:r>
              <a:rPr kumimoji="1" lang="en-US" altLang="zh-CN" dirty="0"/>
              <a:t>A. </a:t>
            </a:r>
            <a:r>
              <a:rPr kumimoji="1" lang="en-US" altLang="zh-CN" dirty="0" err="1"/>
              <a:t>Waecl</a:t>
            </a:r>
            <a:endParaRPr kumimoji="1" lang="en-US" altLang="zh-CN" dirty="0"/>
          </a:p>
          <a:p>
            <a:pPr lvl="1"/>
            <a:r>
              <a:rPr kumimoji="1" lang="zh-Hans" altLang="en-US" dirty="0"/>
              <a:t>序贯抽样（</a:t>
            </a:r>
            <a:r>
              <a:rPr kumimoji="1" lang="en-US" altLang="zh-Hans" dirty="0"/>
              <a:t>sequential sampling</a:t>
            </a:r>
            <a:r>
              <a:rPr kumimoji="1" lang="zh-Hans" altLang="en-US" dirty="0"/>
              <a:t>）</a:t>
            </a:r>
            <a:endParaRPr kumimoji="1" lang="en-US" altLang="zh-Hans" dirty="0"/>
          </a:p>
          <a:p>
            <a:r>
              <a:rPr kumimoji="1" lang="en-US" altLang="zh-CN" dirty="0"/>
              <a:t>K. Mather</a:t>
            </a:r>
          </a:p>
          <a:p>
            <a:pPr lvl="1"/>
            <a:r>
              <a:rPr kumimoji="1" lang="zh-Hans" altLang="en-US" dirty="0"/>
              <a:t>群体遗传学（</a:t>
            </a:r>
            <a:r>
              <a:rPr kumimoji="1" lang="en-US" altLang="zh-Hans" dirty="0"/>
              <a:t>population genetics</a:t>
            </a:r>
            <a:r>
              <a:rPr kumimoji="1" lang="zh-Hans" altLang="en-US" dirty="0"/>
              <a:t>）</a:t>
            </a:r>
            <a:endParaRPr kumimoji="1" lang="en-US" altLang="zh-Hans" dirty="0"/>
          </a:p>
          <a:p>
            <a:r>
              <a:rPr kumimoji="1" lang="en-US" altLang="zh-CN" dirty="0"/>
              <a:t>F. Yates</a:t>
            </a:r>
          </a:p>
          <a:p>
            <a:pPr lvl="1"/>
            <a:r>
              <a:rPr kumimoji="1" lang="zh-Hans" altLang="en-US" dirty="0"/>
              <a:t>田间试验设计</a:t>
            </a:r>
            <a:endParaRPr kumimoji="1" lang="en-US" altLang="zh-Hans" dirty="0"/>
          </a:p>
          <a:p>
            <a:r>
              <a:rPr kumimoji="1" lang="zh-Hans" altLang="en-US" dirty="0"/>
              <a:t>顾澄</a:t>
            </a:r>
            <a:endParaRPr kumimoji="1" lang="en-US" altLang="zh-Hans" dirty="0"/>
          </a:p>
          <a:p>
            <a:pPr lvl="1"/>
            <a:r>
              <a:rPr kumimoji="1" lang="en-US" altLang="zh-Hans" dirty="0"/>
              <a:t>1913</a:t>
            </a:r>
            <a:r>
              <a:rPr kumimoji="1" lang="zh-Hans" altLang="en-US" dirty="0"/>
              <a:t>年翻译英国统计学家</a:t>
            </a:r>
            <a:r>
              <a:rPr kumimoji="1" lang="en-US" altLang="zh-Hans" dirty="0"/>
              <a:t>G.U.</a:t>
            </a:r>
            <a:r>
              <a:rPr kumimoji="1" lang="zh-Hans" altLang="en-US" dirty="0"/>
              <a:t> </a:t>
            </a:r>
            <a:r>
              <a:rPr kumimoji="1" lang="en-US" altLang="zh-Hans" dirty="0"/>
              <a:t>Yule</a:t>
            </a:r>
            <a:r>
              <a:rPr kumimoji="1" lang="zh-Hans" altLang="en-US" dirty="0"/>
              <a:t>的</a:t>
            </a:r>
            <a:r>
              <a:rPr kumimoji="1" lang="en-US" altLang="zh-Hans" dirty="0"/>
              <a:t>《</a:t>
            </a:r>
            <a:r>
              <a:rPr kumimoji="1" lang="zh-Hans" altLang="en-US" dirty="0"/>
              <a:t>统计学之理论</a:t>
            </a:r>
            <a:r>
              <a:rPr kumimoji="1" lang="en-US" altLang="zh-Hans" dirty="0"/>
              <a:t>》</a:t>
            </a:r>
          </a:p>
          <a:p>
            <a:r>
              <a:rPr kumimoji="1" lang="zh-Hans" altLang="en-US" dirty="0"/>
              <a:t>。。。。</a:t>
            </a:r>
            <a:endParaRPr kumimoji="1" lang="zh-CN" altLang="en-US" dirty="0"/>
          </a:p>
        </p:txBody>
      </p:sp>
      <p:pic>
        <p:nvPicPr>
          <p:cNvPr id="5" name="图片 4">
            <a:extLst>
              <a:ext uri="{FF2B5EF4-FFF2-40B4-BE49-F238E27FC236}">
                <a16:creationId xmlns:a16="http://schemas.microsoft.com/office/drawing/2014/main" id="{E1E549CD-C737-174C-B5C3-FEA238C51F85}"/>
              </a:ext>
            </a:extLst>
          </p:cNvPr>
          <p:cNvPicPr>
            <a:picLocks noChangeAspect="1"/>
          </p:cNvPicPr>
          <p:nvPr/>
        </p:nvPicPr>
        <p:blipFill>
          <a:blip r:embed="rId2"/>
          <a:stretch>
            <a:fillRect/>
          </a:stretch>
        </p:blipFill>
        <p:spPr>
          <a:xfrm>
            <a:off x="10036049" y="0"/>
            <a:ext cx="2155951" cy="2211859"/>
          </a:xfrm>
          <a:prstGeom prst="rect">
            <a:avLst/>
          </a:prstGeom>
        </p:spPr>
      </p:pic>
      <p:pic>
        <p:nvPicPr>
          <p:cNvPr id="7" name="图片 6">
            <a:extLst>
              <a:ext uri="{FF2B5EF4-FFF2-40B4-BE49-F238E27FC236}">
                <a16:creationId xmlns:a16="http://schemas.microsoft.com/office/drawing/2014/main" id="{B5B9C2BC-4E80-CC47-97E2-BC87BA70880F}"/>
              </a:ext>
            </a:extLst>
          </p:cNvPr>
          <p:cNvPicPr>
            <a:picLocks noChangeAspect="1"/>
          </p:cNvPicPr>
          <p:nvPr/>
        </p:nvPicPr>
        <p:blipFill>
          <a:blip r:embed="rId3"/>
          <a:stretch>
            <a:fillRect/>
          </a:stretch>
        </p:blipFill>
        <p:spPr>
          <a:xfrm>
            <a:off x="10036049" y="2347783"/>
            <a:ext cx="2151166" cy="2300931"/>
          </a:xfrm>
          <a:prstGeom prst="rect">
            <a:avLst/>
          </a:prstGeom>
        </p:spPr>
      </p:pic>
    </p:spTree>
    <p:extLst>
      <p:ext uri="{BB962C8B-B14F-4D97-AF65-F5344CB8AC3E}">
        <p14:creationId xmlns:p14="http://schemas.microsoft.com/office/powerpoint/2010/main" val="4216698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EC94DBDF-19FA-FE45-9779-CD86C74D6CBA}"/>
              </a:ext>
            </a:extLst>
          </p:cNvPr>
          <p:cNvSpPr>
            <a:spLocks noGrp="1"/>
          </p:cNvSpPr>
          <p:nvPr>
            <p:ph idx="1"/>
          </p:nvPr>
        </p:nvSpPr>
        <p:spPr>
          <a:xfrm>
            <a:off x="702048" y="1260390"/>
            <a:ext cx="8596668" cy="5485308"/>
          </a:xfrm>
        </p:spPr>
        <p:txBody>
          <a:bodyPr/>
          <a:lstStyle/>
          <a:p>
            <a:r>
              <a:rPr kumimoji="1" lang="zh-Hans" altLang="en-US" dirty="0"/>
              <a:t>生物统计学分支</a:t>
            </a:r>
            <a:endParaRPr kumimoji="1" lang="en-US" altLang="zh-Hans" dirty="0"/>
          </a:p>
          <a:p>
            <a:pPr lvl="1"/>
            <a:r>
              <a:rPr kumimoji="1" lang="zh-Hans" altLang="en-US" dirty="0"/>
              <a:t>群体遗传学</a:t>
            </a:r>
            <a:endParaRPr kumimoji="1" lang="en-US" altLang="zh-Hans" dirty="0"/>
          </a:p>
          <a:p>
            <a:pPr lvl="1"/>
            <a:r>
              <a:rPr kumimoji="1" lang="zh-Hans" altLang="en-US" dirty="0"/>
              <a:t>生态统计学</a:t>
            </a:r>
            <a:endParaRPr kumimoji="1" lang="en-US" altLang="zh-Hans" dirty="0"/>
          </a:p>
          <a:p>
            <a:pPr lvl="1"/>
            <a:r>
              <a:rPr kumimoji="1" lang="zh-Hans" altLang="en-US" dirty="0"/>
              <a:t>生物分类统计</a:t>
            </a:r>
            <a:endParaRPr kumimoji="1" lang="en-US" altLang="zh-Hans" dirty="0"/>
          </a:p>
          <a:p>
            <a:pPr lvl="1"/>
            <a:r>
              <a:rPr kumimoji="1" lang="zh-Hans" altLang="en-US" dirty="0"/>
              <a:t>毒理统计学等</a:t>
            </a:r>
            <a:endParaRPr kumimoji="1" lang="en-US" altLang="zh-Hans" dirty="0"/>
          </a:p>
          <a:p>
            <a:r>
              <a:rPr kumimoji="1" lang="en-US" altLang="zh-Hans" dirty="0"/>
              <a:t>1974</a:t>
            </a:r>
            <a:r>
              <a:rPr kumimoji="1" lang="zh-Hans" altLang="en-US" dirty="0"/>
              <a:t>年联合国编制学科分类目录：生物数学，第一次作为独立的学科列入生命科学类中。</a:t>
            </a:r>
            <a:endParaRPr kumimoji="1" lang="en-US" altLang="zh-Hans" dirty="0"/>
          </a:p>
          <a:p>
            <a:r>
              <a:rPr kumimoji="1" lang="zh-Hans" altLang="en-US" dirty="0"/>
              <a:t>通用软件</a:t>
            </a:r>
            <a:endParaRPr kumimoji="1" lang="en-US" altLang="zh-Hans" dirty="0"/>
          </a:p>
          <a:p>
            <a:pPr lvl="1"/>
            <a:r>
              <a:rPr kumimoji="1" lang="en-US" altLang="zh-Hans" dirty="0"/>
              <a:t>SAS</a:t>
            </a:r>
            <a:r>
              <a:rPr kumimoji="1" lang="zh-Hans" altLang="en-US" dirty="0"/>
              <a:t>（</a:t>
            </a:r>
            <a:r>
              <a:rPr kumimoji="1" lang="en-US" altLang="zh-Hans" dirty="0"/>
              <a:t>statistical analysis system</a:t>
            </a:r>
            <a:r>
              <a:rPr kumimoji="1" lang="zh-Hans" altLang="en-US" dirty="0"/>
              <a:t>）</a:t>
            </a:r>
            <a:endParaRPr kumimoji="1" lang="en-US" altLang="zh-Hans" dirty="0"/>
          </a:p>
          <a:p>
            <a:pPr lvl="1"/>
            <a:r>
              <a:rPr kumimoji="1" lang="en-US" altLang="zh-Hans" dirty="0"/>
              <a:t>SPSS</a:t>
            </a:r>
            <a:r>
              <a:rPr kumimoji="1" lang="zh-Hans" altLang="en-US" dirty="0"/>
              <a:t>（</a:t>
            </a:r>
            <a:r>
              <a:rPr kumimoji="1" lang="en-US" altLang="zh-Hans" dirty="0"/>
              <a:t>statistical package for the social science</a:t>
            </a:r>
            <a:r>
              <a:rPr kumimoji="1" lang="zh-Hans" altLang="en-US" dirty="0"/>
              <a:t>）</a:t>
            </a:r>
            <a:endParaRPr kumimoji="1" lang="zh-CN" altLang="en-US" dirty="0"/>
          </a:p>
        </p:txBody>
      </p:sp>
    </p:spTree>
    <p:extLst>
      <p:ext uri="{BB962C8B-B14F-4D97-AF65-F5344CB8AC3E}">
        <p14:creationId xmlns:p14="http://schemas.microsoft.com/office/powerpoint/2010/main" val="40750462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674B9D6-BF98-A14E-8C3D-85E7A8CB0497}"/>
              </a:ext>
            </a:extLst>
          </p:cNvPr>
          <p:cNvSpPr>
            <a:spLocks noGrp="1"/>
          </p:cNvSpPr>
          <p:nvPr>
            <p:ph type="title"/>
          </p:nvPr>
        </p:nvSpPr>
        <p:spPr/>
        <p:txBody>
          <a:bodyPr/>
          <a:lstStyle/>
          <a:p>
            <a:r>
              <a:rPr kumimoji="1" lang="zh-Hans" altLang="en-US" dirty="0"/>
              <a:t>常用统计学术语</a:t>
            </a:r>
            <a:br>
              <a:rPr kumimoji="1" lang="en-US" altLang="zh-Hans" dirty="0"/>
            </a:br>
            <a:r>
              <a:rPr kumimoji="1" lang="en-US" altLang="zh-Hans" dirty="0"/>
              <a:t>Statistical Terminology</a:t>
            </a:r>
            <a:endParaRPr kumimoji="1" lang="zh-CN" altLang="en-US" dirty="0"/>
          </a:p>
        </p:txBody>
      </p:sp>
      <p:sp>
        <p:nvSpPr>
          <p:cNvPr id="3" name="内容占位符 2">
            <a:extLst>
              <a:ext uri="{FF2B5EF4-FFF2-40B4-BE49-F238E27FC236}">
                <a16:creationId xmlns:a16="http://schemas.microsoft.com/office/drawing/2014/main" id="{4AE3A45F-18B3-1A4B-A020-5E8F65F04572}"/>
              </a:ext>
            </a:extLst>
          </p:cNvPr>
          <p:cNvSpPr>
            <a:spLocks noGrp="1"/>
          </p:cNvSpPr>
          <p:nvPr>
            <p:ph idx="1"/>
          </p:nvPr>
        </p:nvSpPr>
        <p:spPr/>
        <p:txBody>
          <a:bodyPr/>
          <a:lstStyle/>
          <a:p>
            <a:r>
              <a:rPr kumimoji="1" lang="zh-Hans" altLang="en-US" dirty="0"/>
              <a:t>总体与样本</a:t>
            </a:r>
            <a:endParaRPr kumimoji="1" lang="en-US" altLang="zh-Hans" dirty="0"/>
          </a:p>
          <a:p>
            <a:r>
              <a:rPr kumimoji="1" lang="zh-Hans" altLang="en-US" dirty="0"/>
              <a:t>参数与统计数</a:t>
            </a:r>
            <a:endParaRPr kumimoji="1" lang="en-US" altLang="zh-Hans" dirty="0"/>
          </a:p>
          <a:p>
            <a:r>
              <a:rPr kumimoji="1" lang="zh-Hans" altLang="en-US" dirty="0"/>
              <a:t>变量与资料</a:t>
            </a:r>
            <a:endParaRPr kumimoji="1" lang="en-US" altLang="zh-Hans" dirty="0"/>
          </a:p>
          <a:p>
            <a:r>
              <a:rPr kumimoji="1" lang="zh-Hans" altLang="en-US" dirty="0"/>
              <a:t>因素与水平</a:t>
            </a:r>
            <a:endParaRPr kumimoji="1" lang="en-US" altLang="zh-Hans" dirty="0"/>
          </a:p>
          <a:p>
            <a:r>
              <a:rPr kumimoji="1" lang="zh-Hans" altLang="en-US" dirty="0"/>
              <a:t>处理与重复</a:t>
            </a:r>
            <a:endParaRPr kumimoji="1" lang="en-US" altLang="zh-Hans" dirty="0"/>
          </a:p>
          <a:p>
            <a:r>
              <a:rPr kumimoji="1" lang="zh-Hans" altLang="en-US" dirty="0"/>
              <a:t>效应与互作</a:t>
            </a:r>
            <a:endParaRPr kumimoji="1" lang="en-US" altLang="zh-Hans" dirty="0"/>
          </a:p>
          <a:p>
            <a:r>
              <a:rPr kumimoji="1" lang="zh-Hans" altLang="en-US" dirty="0"/>
              <a:t>准确性与精确性</a:t>
            </a:r>
            <a:endParaRPr kumimoji="1" lang="en-US" altLang="zh-Hans" dirty="0"/>
          </a:p>
          <a:p>
            <a:r>
              <a:rPr kumimoji="1" lang="zh-Hans" altLang="en-US" dirty="0"/>
              <a:t>误差与错误</a:t>
            </a:r>
            <a:endParaRPr kumimoji="1" lang="en-US" altLang="zh-Hans" dirty="0"/>
          </a:p>
          <a:p>
            <a:endParaRPr kumimoji="1" lang="zh-CN" altLang="en-US" dirty="0"/>
          </a:p>
        </p:txBody>
      </p:sp>
    </p:spTree>
    <p:extLst>
      <p:ext uri="{BB962C8B-B14F-4D97-AF65-F5344CB8AC3E}">
        <p14:creationId xmlns:p14="http://schemas.microsoft.com/office/powerpoint/2010/main" val="2894916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02FE1E-6B72-5544-9A81-F54A8B2EFC72}"/>
              </a:ext>
            </a:extLst>
          </p:cNvPr>
          <p:cNvSpPr>
            <a:spLocks noGrp="1"/>
          </p:cNvSpPr>
          <p:nvPr>
            <p:ph type="title"/>
          </p:nvPr>
        </p:nvSpPr>
        <p:spPr/>
        <p:txBody>
          <a:bodyPr/>
          <a:lstStyle/>
          <a:p>
            <a:r>
              <a:rPr kumimoji="1" lang="zh-Hans" altLang="en-US" dirty="0"/>
              <a:t>总体与样本</a:t>
            </a:r>
            <a:endParaRPr kumimoji="1" lang="zh-CN" altLang="en-US" dirty="0"/>
          </a:p>
        </p:txBody>
      </p:sp>
      <p:sp>
        <p:nvSpPr>
          <p:cNvPr id="3" name="内容占位符 2">
            <a:extLst>
              <a:ext uri="{FF2B5EF4-FFF2-40B4-BE49-F238E27FC236}">
                <a16:creationId xmlns:a16="http://schemas.microsoft.com/office/drawing/2014/main" id="{97D0416F-35AD-EA43-8AE3-DBBE009A8158}"/>
              </a:ext>
            </a:extLst>
          </p:cNvPr>
          <p:cNvSpPr>
            <a:spLocks noGrp="1"/>
          </p:cNvSpPr>
          <p:nvPr>
            <p:ph idx="1"/>
          </p:nvPr>
        </p:nvSpPr>
        <p:spPr>
          <a:xfrm>
            <a:off x="677334" y="1309817"/>
            <a:ext cx="8596668" cy="5548183"/>
          </a:xfrm>
        </p:spPr>
        <p:txBody>
          <a:bodyPr>
            <a:normAutofit/>
          </a:bodyPr>
          <a:lstStyle/>
          <a:p>
            <a:r>
              <a:rPr kumimoji="1" lang="zh-Hans" altLang="en-US" dirty="0"/>
              <a:t>总体（</a:t>
            </a:r>
            <a:r>
              <a:rPr kumimoji="1" lang="en-US" altLang="zh-Hans" dirty="0"/>
              <a:t>population</a:t>
            </a:r>
            <a:r>
              <a:rPr kumimoji="1" lang="zh-Hans" altLang="en-US" dirty="0"/>
              <a:t>）：具有相同性质的个体所组成的集合</a:t>
            </a:r>
            <a:r>
              <a:rPr kumimoji="1" lang="en-US" altLang="zh-Hans" dirty="0"/>
              <a:t>——</a:t>
            </a:r>
            <a:r>
              <a:rPr kumimoji="1" lang="zh-Hans" altLang="en-US" dirty="0"/>
              <a:t>研究对象的全体</a:t>
            </a:r>
            <a:endParaRPr kumimoji="1" lang="en-US" altLang="zh-Hans" dirty="0"/>
          </a:p>
          <a:p>
            <a:r>
              <a:rPr kumimoji="1" lang="zh-Hans" altLang="en-US" dirty="0"/>
              <a:t>个体（</a:t>
            </a:r>
            <a:r>
              <a:rPr kumimoji="1" lang="en-US" altLang="zh-Hans" dirty="0"/>
              <a:t>individual</a:t>
            </a:r>
            <a:r>
              <a:rPr kumimoji="1" lang="zh-Hans" altLang="en-US" dirty="0"/>
              <a:t>）</a:t>
            </a:r>
            <a:r>
              <a:rPr kumimoji="1" lang="en-US" altLang="zh-Hans" dirty="0"/>
              <a:t>:</a:t>
            </a:r>
            <a:r>
              <a:rPr kumimoji="1" lang="zh-Hans" altLang="en-US" dirty="0"/>
              <a:t>组成总体的基本单元成为个体</a:t>
            </a:r>
            <a:endParaRPr kumimoji="1" lang="en-US" altLang="zh-Hans" dirty="0"/>
          </a:p>
          <a:p>
            <a:pPr lvl="1"/>
            <a:r>
              <a:rPr kumimoji="1" lang="zh-Hans" altLang="en-US" dirty="0"/>
              <a:t>无限总体（</a:t>
            </a:r>
            <a:r>
              <a:rPr kumimoji="1" lang="en-US" altLang="zh-Hans" dirty="0"/>
              <a:t>infinite population</a:t>
            </a:r>
            <a:r>
              <a:rPr kumimoji="1" lang="zh-Hans" altLang="en-US" dirty="0"/>
              <a:t>）</a:t>
            </a:r>
            <a:r>
              <a:rPr kumimoji="1" lang="en-US" altLang="zh-Hans" dirty="0"/>
              <a:t>——</a:t>
            </a:r>
            <a:r>
              <a:rPr kumimoji="1" lang="zh-Hans" altLang="en-US" dirty="0"/>
              <a:t>某一棉田棉铃虫的头数</a:t>
            </a:r>
            <a:endParaRPr kumimoji="1" lang="en-US" altLang="zh-Hans" dirty="0"/>
          </a:p>
          <a:p>
            <a:pPr lvl="1"/>
            <a:r>
              <a:rPr kumimoji="1" lang="zh-Hans" altLang="en-US" dirty="0"/>
              <a:t>有限总体（</a:t>
            </a:r>
            <a:r>
              <a:rPr kumimoji="1" lang="en-US" altLang="zh-Hans" dirty="0"/>
              <a:t>finite population</a:t>
            </a:r>
            <a:r>
              <a:rPr kumimoji="1" lang="zh-Hans" altLang="en-US" dirty="0"/>
              <a:t>）</a:t>
            </a:r>
            <a:r>
              <a:rPr kumimoji="1" lang="en-US" altLang="zh-Hans" dirty="0"/>
              <a:t>——</a:t>
            </a:r>
            <a:r>
              <a:rPr kumimoji="1" lang="zh-Hans" altLang="en-US" dirty="0"/>
              <a:t>某一班学生身高，总体指班中每位同学的身高的集合</a:t>
            </a:r>
            <a:endParaRPr kumimoji="1" lang="en-US" altLang="zh-Hans" dirty="0"/>
          </a:p>
          <a:p>
            <a:r>
              <a:rPr kumimoji="1" lang="zh-Hans" altLang="en-US" dirty="0"/>
              <a:t>研究总体的性质，</a:t>
            </a:r>
            <a:endParaRPr kumimoji="1" lang="en-US" altLang="zh-Hans" dirty="0"/>
          </a:p>
          <a:p>
            <a:pPr lvl="1"/>
            <a:r>
              <a:rPr kumimoji="1" lang="zh-Hans" altLang="en-US" dirty="0"/>
              <a:t>无法对总体中的个体全部取出进行调查或研究</a:t>
            </a:r>
            <a:endParaRPr kumimoji="1" lang="en-US" altLang="zh-Hans" dirty="0"/>
          </a:p>
          <a:p>
            <a:pPr lvl="1"/>
            <a:r>
              <a:rPr kumimoji="1" lang="zh-Hans" altLang="en-US" dirty="0"/>
              <a:t>两个困难</a:t>
            </a:r>
            <a:endParaRPr kumimoji="1" lang="en-US" altLang="zh-Hans" dirty="0"/>
          </a:p>
          <a:p>
            <a:pPr lvl="2"/>
            <a:r>
              <a:rPr kumimoji="1" lang="zh-Hans" altLang="en-US" dirty="0"/>
              <a:t>总体中个体数目太多，或者试验具有破坏性、试验费用过高，不允许做更多的实验</a:t>
            </a:r>
            <a:endParaRPr kumimoji="1" lang="en-US" altLang="zh-Hans" dirty="0"/>
          </a:p>
          <a:p>
            <a:pPr lvl="1"/>
            <a:r>
              <a:rPr kumimoji="1" lang="zh-Hans" altLang="en-US" dirty="0"/>
              <a:t>采用</a:t>
            </a:r>
            <a:r>
              <a:rPr kumimoji="1" lang="zh-Hans" altLang="en-US" b="1" dirty="0">
                <a:solidFill>
                  <a:srgbClr val="FF0000"/>
                </a:solidFill>
              </a:rPr>
              <a:t>抽样方法</a:t>
            </a:r>
            <a:endParaRPr kumimoji="1" lang="en-US" altLang="zh-Hans" b="1" dirty="0">
              <a:solidFill>
                <a:srgbClr val="FF0000"/>
              </a:solidFill>
            </a:endParaRPr>
          </a:p>
          <a:p>
            <a:r>
              <a:rPr kumimoji="1" lang="zh-Hans" altLang="en-US" b="1" dirty="0">
                <a:solidFill>
                  <a:srgbClr val="FF0000"/>
                </a:solidFill>
              </a:rPr>
              <a:t>样本（</a:t>
            </a:r>
            <a:r>
              <a:rPr kumimoji="1" lang="en-US" altLang="zh-Hans" b="1" dirty="0">
                <a:solidFill>
                  <a:srgbClr val="FF0000"/>
                </a:solidFill>
              </a:rPr>
              <a:t>sample</a:t>
            </a:r>
            <a:r>
              <a:rPr kumimoji="1" lang="zh-Hans" altLang="en-US" b="1" dirty="0">
                <a:solidFill>
                  <a:srgbClr val="FF0000"/>
                </a:solidFill>
              </a:rPr>
              <a:t>）</a:t>
            </a:r>
            <a:endParaRPr kumimoji="1" lang="en-US" altLang="zh-Hans" b="1" dirty="0">
              <a:solidFill>
                <a:srgbClr val="FF0000"/>
              </a:solidFill>
            </a:endParaRPr>
          </a:p>
          <a:p>
            <a:pPr lvl="1"/>
            <a:r>
              <a:rPr kumimoji="1" lang="zh-Hans" altLang="en-US" sz="1400" dirty="0"/>
              <a:t>从总体中抽出的若干个体所构成的集合称为</a:t>
            </a:r>
            <a:r>
              <a:rPr kumimoji="1" lang="zh-Hans" altLang="en-US" sz="1400" b="1" dirty="0"/>
              <a:t>样本</a:t>
            </a:r>
            <a:r>
              <a:rPr kumimoji="1" lang="zh-Hans" altLang="en-US" sz="1400" dirty="0"/>
              <a:t>，</a:t>
            </a:r>
            <a:endParaRPr kumimoji="1" lang="en-US" altLang="zh-Hans" sz="1400" dirty="0"/>
          </a:p>
          <a:p>
            <a:pPr lvl="1"/>
            <a:r>
              <a:rPr kumimoji="1" lang="zh-Hans" altLang="en-US" sz="1400" dirty="0"/>
              <a:t>构成样本的每个个体称为样本单位</a:t>
            </a:r>
            <a:r>
              <a:rPr kumimoji="1" lang="en-US" altLang="zh-Hans" sz="1400" dirty="0"/>
              <a:t>(sample unit)</a:t>
            </a:r>
          </a:p>
          <a:p>
            <a:pPr lvl="1"/>
            <a:r>
              <a:rPr kumimoji="1" lang="zh-Hans" altLang="en-US" sz="1400" dirty="0"/>
              <a:t>样本中个体的数目称为样本容量</a:t>
            </a:r>
            <a:r>
              <a:rPr kumimoji="1" lang="en-US" altLang="zh-Hans" sz="1400" dirty="0"/>
              <a:t>(sample size)</a:t>
            </a:r>
            <a:r>
              <a:rPr kumimoji="1" lang="zh-Hans" altLang="en-US" sz="1400" dirty="0"/>
              <a:t>，记为</a:t>
            </a:r>
            <a:r>
              <a:rPr kumimoji="1" lang="en-US" altLang="zh-Hans" sz="1400" b="1" i="1" dirty="0">
                <a:solidFill>
                  <a:srgbClr val="00B050"/>
                </a:solidFill>
              </a:rPr>
              <a:t>n</a:t>
            </a:r>
            <a:r>
              <a:rPr kumimoji="1" lang="en-US" altLang="zh-Hans" sz="1400" dirty="0"/>
              <a:t>.</a:t>
            </a:r>
          </a:p>
          <a:p>
            <a:pPr lvl="1"/>
            <a:endParaRPr kumimoji="1" lang="en-US" altLang="zh-Hans" sz="1400" dirty="0"/>
          </a:p>
          <a:p>
            <a:endParaRPr kumimoji="1" lang="zh-CN" altLang="en-US" dirty="0"/>
          </a:p>
        </p:txBody>
      </p:sp>
    </p:spTree>
    <p:extLst>
      <p:ext uri="{BB962C8B-B14F-4D97-AF65-F5344CB8AC3E}">
        <p14:creationId xmlns:p14="http://schemas.microsoft.com/office/powerpoint/2010/main" val="6261932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5D4FEC-E9FC-2D49-A145-CA5438FDE590}"/>
              </a:ext>
            </a:extLst>
          </p:cNvPr>
          <p:cNvSpPr>
            <a:spLocks noGrp="1"/>
          </p:cNvSpPr>
          <p:nvPr>
            <p:ph type="title"/>
          </p:nvPr>
        </p:nvSpPr>
        <p:spPr/>
        <p:txBody>
          <a:bodyPr/>
          <a:lstStyle/>
          <a:p>
            <a:r>
              <a:rPr kumimoji="1" lang="zh-Hans" altLang="en-US" dirty="0"/>
              <a:t>总体与样本</a:t>
            </a:r>
            <a:br>
              <a:rPr kumimoji="1" lang="en-US" altLang="zh-Hans" dirty="0"/>
            </a:br>
            <a:r>
              <a:rPr kumimoji="1" lang="en-US" altLang="zh-Hans" dirty="0"/>
              <a:t>population and sample</a:t>
            </a:r>
            <a:endParaRPr kumimoji="1"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54FA95AE-CD5E-BE41-A393-D4997CEBA915}"/>
                  </a:ext>
                </a:extLst>
              </p:cNvPr>
              <p:cNvSpPr>
                <a:spLocks noGrp="1"/>
              </p:cNvSpPr>
              <p:nvPr>
                <p:ph idx="1"/>
              </p:nvPr>
            </p:nvSpPr>
            <p:spPr/>
            <p:txBody>
              <a:bodyPr/>
              <a:lstStyle/>
              <a:p>
                <a:r>
                  <a:rPr kumimoji="1" lang="zh-Hans" altLang="en-US" dirty="0"/>
                  <a:t>例子</a:t>
                </a:r>
                <a:endParaRPr kumimoji="1" lang="en-US" altLang="zh-Hans" dirty="0"/>
              </a:p>
              <a:p>
                <a:pPr lvl="1"/>
                <a:r>
                  <a:rPr kumimoji="1" lang="zh-Hans" altLang="en-US" dirty="0"/>
                  <a:t>可以调查某一地区棉田</a:t>
                </a:r>
                <a:r>
                  <a:rPr kumimoji="1" lang="en-US" altLang="zh-Hans" dirty="0"/>
                  <a:t>100</a:t>
                </a:r>
                <a:r>
                  <a:rPr kumimoji="1" lang="zh-Hans" altLang="en-US" dirty="0"/>
                  <a:t>株棉花的棉铃虫头数，来推断该地区的棉铃虫的发生状况</a:t>
                </a:r>
                <a:endParaRPr kumimoji="1" lang="en-US" altLang="zh-Hans" dirty="0"/>
              </a:p>
              <a:p>
                <a:r>
                  <a:rPr kumimoji="1" lang="en-US" altLang="zh-Hans" dirty="0"/>
                  <a:t>n </a:t>
                </a:r>
                <a:r>
                  <a:rPr kumimoji="1" lang="en-US" altLang="zh-CN" dirty="0"/>
                  <a:t>&lt; 30</a:t>
                </a:r>
                <a:r>
                  <a:rPr kumimoji="1" lang="en-US" altLang="zh-Hans" dirty="0"/>
                  <a:t>——</a:t>
                </a:r>
                <a:r>
                  <a:rPr kumimoji="1" lang="zh-Hans" altLang="en-US" dirty="0"/>
                  <a:t>小样本</a:t>
                </a:r>
                <a:endParaRPr kumimoji="1" lang="en-US" altLang="zh-Hans" dirty="0"/>
              </a:p>
              <a:p>
                <a14:m>
                  <m:oMath xmlns:m="http://schemas.openxmlformats.org/officeDocument/2006/math">
                    <m:r>
                      <a:rPr kumimoji="1" lang="en-US" altLang="zh-Hans" b="0" i="1" smtClean="0">
                        <a:latin typeface="Cambria Math" panose="02040503050406030204" pitchFamily="18" charset="0"/>
                      </a:rPr>
                      <m:t>𝑛</m:t>
                    </m:r>
                    <m:r>
                      <a:rPr kumimoji="1" lang="en-US" altLang="zh-Hans" b="0" i="1" smtClean="0">
                        <a:latin typeface="Cambria Math" panose="02040503050406030204" pitchFamily="18" charset="0"/>
                      </a:rPr>
                      <m:t> ≥30</m:t>
                    </m:r>
                  </m:oMath>
                </a14:m>
                <a:r>
                  <a:rPr kumimoji="1" lang="en-US" altLang="zh-CN" dirty="0"/>
                  <a:t>——</a:t>
                </a:r>
                <a:r>
                  <a:rPr kumimoji="1" lang="zh-Hans" altLang="en-US" dirty="0"/>
                  <a:t>大样本</a:t>
                </a:r>
                <a:endParaRPr kumimoji="1" lang="en-US" altLang="zh-Hans" dirty="0"/>
              </a:p>
              <a:p>
                <a:r>
                  <a:rPr kumimoji="1" lang="zh-Hans" altLang="en-US" dirty="0"/>
                  <a:t>需要通过某事物的一部分（样本）来估计事物全部（总体）的特征，目的是为了以样本的特征对未知总体进行推断，从特殊推导一般，对所研究的总体做出合乎逻辑的推论，得到对客观事物的本质和规律性的认识。</a:t>
                </a:r>
                <a:endParaRPr kumimoji="1" lang="en-US" altLang="zh-Hans" dirty="0"/>
              </a:p>
              <a:p>
                <a:r>
                  <a:rPr kumimoji="1" lang="zh-Hans" altLang="en-US" dirty="0"/>
                  <a:t>在生物学中， 我们期望总体，但是实验得到是样本，而不是总体。</a:t>
                </a:r>
                <a:endParaRPr kumimoji="1" lang="zh-CN" altLang="en-US" dirty="0"/>
              </a:p>
            </p:txBody>
          </p:sp>
        </mc:Choice>
        <mc:Fallback xmlns="">
          <p:sp>
            <p:nvSpPr>
              <p:cNvPr id="3" name="内容占位符 2">
                <a:extLst>
                  <a:ext uri="{FF2B5EF4-FFF2-40B4-BE49-F238E27FC236}">
                    <a16:creationId xmlns:a16="http://schemas.microsoft.com/office/drawing/2014/main" id="{54FA95AE-CD5E-BE41-A393-D4997CEBA915}"/>
                  </a:ext>
                </a:extLst>
              </p:cNvPr>
              <p:cNvSpPr>
                <a:spLocks noGrp="1" noRot="1" noChangeAspect="1" noMove="1" noResize="1" noEditPoints="1" noAdjustHandles="1" noChangeArrowheads="1" noChangeShapeType="1" noTextEdit="1"/>
              </p:cNvSpPr>
              <p:nvPr>
                <p:ph idx="1"/>
              </p:nvPr>
            </p:nvSpPr>
            <p:spPr>
              <a:blipFill>
                <a:blip r:embed="rId2"/>
                <a:stretch>
                  <a:fillRect t="-32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342036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2F36AA1-1B92-8D42-A8CF-69C6770D3EFE}"/>
              </a:ext>
            </a:extLst>
          </p:cNvPr>
          <p:cNvSpPr>
            <a:spLocks noGrp="1"/>
          </p:cNvSpPr>
          <p:nvPr>
            <p:ph type="title"/>
          </p:nvPr>
        </p:nvSpPr>
        <p:spPr/>
        <p:txBody>
          <a:bodyPr/>
          <a:lstStyle/>
          <a:p>
            <a:r>
              <a:rPr kumimoji="1" lang="zh-Hans" altLang="en-US" dirty="0"/>
              <a:t>参数与统计数</a:t>
            </a:r>
            <a:br>
              <a:rPr kumimoji="1" lang="en-US" altLang="zh-Hans" dirty="0"/>
            </a:br>
            <a:r>
              <a:rPr kumimoji="1" lang="en-US" altLang="zh-Hans" dirty="0"/>
              <a:t>parameters and statistics</a:t>
            </a:r>
            <a:endParaRPr kumimoji="1" lang="zh-CN" altLang="en-US" dirty="0"/>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52D10D58-2F61-9B4D-A1E2-A6D83303228A}"/>
                  </a:ext>
                </a:extLst>
              </p:cNvPr>
              <p:cNvSpPr>
                <a:spLocks noGrp="1"/>
              </p:cNvSpPr>
              <p:nvPr>
                <p:ph idx="1"/>
              </p:nvPr>
            </p:nvSpPr>
            <p:spPr/>
            <p:txBody>
              <a:bodyPr/>
              <a:lstStyle/>
              <a:p>
                <a:r>
                  <a:rPr kumimoji="1" lang="zh-Hans" altLang="en-US" b="1" dirty="0">
                    <a:solidFill>
                      <a:srgbClr val="00B0F0"/>
                    </a:solidFill>
                  </a:rPr>
                  <a:t>参数（参量）</a:t>
                </a:r>
                <a:r>
                  <a:rPr kumimoji="1" lang="zh-Hans" altLang="en-US" dirty="0"/>
                  <a:t>：是对一个总体特征的度量，用希腊字母表示，如总体平均数</a:t>
                </a:r>
                <a14:m>
                  <m:oMath xmlns:m="http://schemas.openxmlformats.org/officeDocument/2006/math">
                    <m:r>
                      <a:rPr kumimoji="1" lang="zh-Hans" altLang="en-US" i="1" smtClean="0">
                        <a:latin typeface="Cambria Math" panose="02040503050406030204" pitchFamily="18" charset="0"/>
                      </a:rPr>
                      <m:t>𝜇</m:t>
                    </m:r>
                  </m:oMath>
                </a14:m>
                <a:r>
                  <a:rPr kumimoji="1" lang="en-US" altLang="zh-CN" dirty="0"/>
                  <a:t>,</a:t>
                </a:r>
                <a:r>
                  <a:rPr kumimoji="1" lang="zh-Hans" altLang="en-US" dirty="0"/>
                  <a:t>总体标准差</a:t>
                </a:r>
                <a14:m>
                  <m:oMath xmlns:m="http://schemas.openxmlformats.org/officeDocument/2006/math">
                    <m:r>
                      <a:rPr kumimoji="1" lang="zh-Hans" altLang="en-US" i="1" smtClean="0">
                        <a:latin typeface="Cambria Math" panose="02040503050406030204" pitchFamily="18" charset="0"/>
                      </a:rPr>
                      <m:t>𝜎</m:t>
                    </m:r>
                  </m:oMath>
                </a14:m>
                <a:r>
                  <a:rPr kumimoji="1" lang="zh-Hans" altLang="en-US" dirty="0"/>
                  <a:t>等均为参数</a:t>
                </a:r>
                <a:endParaRPr kumimoji="1" lang="en-US" altLang="zh-Hans" dirty="0"/>
              </a:p>
              <a:p>
                <a:r>
                  <a:rPr kumimoji="1" lang="zh-Hans" altLang="en-US" b="1" dirty="0">
                    <a:solidFill>
                      <a:srgbClr val="FF0000"/>
                    </a:solidFill>
                  </a:rPr>
                  <a:t>统计数（统计量）</a:t>
                </a:r>
                <a:r>
                  <a:rPr kumimoji="1" lang="zh-Hans" altLang="en-US" dirty="0"/>
                  <a:t>：是由样本计算所得的数值，它描述的是样本特征的数量，常用英文字母表示，如样本平均数</a:t>
                </a:r>
                <a14:m>
                  <m:oMath xmlns:m="http://schemas.openxmlformats.org/officeDocument/2006/math">
                    <m:acc>
                      <m:accPr>
                        <m:chr m:val="̅"/>
                        <m:ctrlPr>
                          <a:rPr kumimoji="1" lang="zh-Hans" altLang="en-US" i="1" smtClean="0">
                            <a:latin typeface="Cambria Math" panose="02040503050406030204" pitchFamily="18" charset="0"/>
                          </a:rPr>
                        </m:ctrlPr>
                      </m:accPr>
                      <m:e>
                        <m:r>
                          <a:rPr kumimoji="1" lang="en-US" altLang="zh-Hans" b="0" i="1" smtClean="0">
                            <a:latin typeface="Cambria Math" panose="02040503050406030204" pitchFamily="18" charset="0"/>
                          </a:rPr>
                          <m:t>𝑥</m:t>
                        </m:r>
                      </m:e>
                    </m:acc>
                    <m:r>
                      <a:rPr kumimoji="1" lang="zh-Hans" altLang="en-US" b="0" i="0" smtClean="0">
                        <a:latin typeface="Cambria Math" panose="02040503050406030204" pitchFamily="18" charset="0"/>
                      </a:rPr>
                      <m:t>，</m:t>
                    </m:r>
                  </m:oMath>
                </a14:m>
                <a:r>
                  <a:rPr kumimoji="1" lang="zh-Hans" altLang="en-US" dirty="0"/>
                  <a:t>样本标准差</a:t>
                </a:r>
                <a14:m>
                  <m:oMath xmlns:m="http://schemas.openxmlformats.org/officeDocument/2006/math">
                    <m:r>
                      <a:rPr kumimoji="1" lang="en-US" altLang="zh-Hans" b="0" i="1" smtClean="0">
                        <a:latin typeface="Cambria Math" panose="02040503050406030204" pitchFamily="18" charset="0"/>
                      </a:rPr>
                      <m:t>𝑠</m:t>
                    </m:r>
                  </m:oMath>
                </a14:m>
                <a:r>
                  <a:rPr kumimoji="1" lang="zh-Hans" altLang="en-US" dirty="0"/>
                  <a:t>等。</a:t>
                </a:r>
                <a:endParaRPr kumimoji="1" lang="en-US" altLang="zh-Hans" dirty="0"/>
              </a:p>
              <a:p>
                <a:r>
                  <a:rPr kumimoji="1" lang="zh-Hans" altLang="en-US" dirty="0"/>
                  <a:t>总体参数通常未知</a:t>
                </a:r>
                <a:endParaRPr kumimoji="1" lang="en-US" altLang="zh-Hans" dirty="0"/>
              </a:p>
              <a:p>
                <a:r>
                  <a:rPr kumimoji="1" lang="zh-Hans" altLang="en-US" dirty="0"/>
                  <a:t>统计数可以计算出来，因为样本是抽样出来的</a:t>
                </a:r>
                <a:endParaRPr kumimoji="1" lang="en-US" altLang="zh-Hans" dirty="0"/>
              </a:p>
              <a:p>
                <a:r>
                  <a:rPr kumimoji="1" lang="zh-Hans" altLang="en-US" dirty="0"/>
                  <a:t>还有一些统计量是为了进行统计分析而构造的，如</a:t>
                </a:r>
                <a:r>
                  <a:rPr kumimoji="1" lang="en-US" altLang="zh-Hans" i="1" dirty="0" err="1">
                    <a:solidFill>
                      <a:srgbClr val="00B050"/>
                    </a:solidFill>
                  </a:rPr>
                  <a:t>u,t</a:t>
                </a:r>
                <a:r>
                  <a:rPr kumimoji="1" lang="en-US" altLang="zh-Hans" dirty="0">
                    <a:solidFill>
                      <a:srgbClr val="00B050"/>
                    </a:solidFill>
                  </a:rPr>
                  <a:t> </a:t>
                </a:r>
                <a:r>
                  <a:rPr kumimoji="1" lang="zh-Hans" altLang="en-US" dirty="0"/>
                  <a:t>与</a:t>
                </a:r>
                <a:r>
                  <a:rPr kumimoji="1" lang="en-US" altLang="zh-Hans" i="1" dirty="0">
                    <a:solidFill>
                      <a:srgbClr val="00B050"/>
                    </a:solidFill>
                  </a:rPr>
                  <a:t>F</a:t>
                </a:r>
                <a:r>
                  <a:rPr kumimoji="1" lang="zh-Hans" altLang="en-US" dirty="0"/>
                  <a:t>统计量等。</a:t>
                </a:r>
                <a:endParaRPr kumimoji="1" lang="zh-CN" altLang="en-US" dirty="0"/>
              </a:p>
            </p:txBody>
          </p:sp>
        </mc:Choice>
        <mc:Fallback>
          <p:sp>
            <p:nvSpPr>
              <p:cNvPr id="3" name="内容占位符 2">
                <a:extLst>
                  <a:ext uri="{FF2B5EF4-FFF2-40B4-BE49-F238E27FC236}">
                    <a16:creationId xmlns:a16="http://schemas.microsoft.com/office/drawing/2014/main" id="{52D10D58-2F61-9B4D-A1E2-A6D83303228A}"/>
                  </a:ext>
                </a:extLst>
              </p:cNvPr>
              <p:cNvSpPr>
                <a:spLocks noGrp="1" noRot="1" noChangeAspect="1" noMove="1" noResize="1" noEditPoints="1" noAdjustHandles="1" noChangeArrowheads="1" noChangeShapeType="1" noTextEdit="1"/>
              </p:cNvSpPr>
              <p:nvPr>
                <p:ph idx="1"/>
              </p:nvPr>
            </p:nvSpPr>
            <p:spPr>
              <a:blipFill>
                <a:blip r:embed="rId2"/>
                <a:stretch>
                  <a:fillRect t="-32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997775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01D77F-6A18-C349-B141-4D7B681CD5C4}"/>
              </a:ext>
            </a:extLst>
          </p:cNvPr>
          <p:cNvSpPr>
            <a:spLocks noGrp="1"/>
          </p:cNvSpPr>
          <p:nvPr>
            <p:ph type="title"/>
          </p:nvPr>
        </p:nvSpPr>
        <p:spPr/>
        <p:txBody>
          <a:bodyPr/>
          <a:lstStyle/>
          <a:p>
            <a:r>
              <a:rPr kumimoji="1" lang="zh-Hans" altLang="en-US" dirty="0"/>
              <a:t>变量与资料</a:t>
            </a:r>
            <a:br>
              <a:rPr kumimoji="1" lang="en-US" altLang="zh-Hans" dirty="0"/>
            </a:br>
            <a:r>
              <a:rPr kumimoji="1" lang="en-US" altLang="zh-Hans" dirty="0"/>
              <a:t>Variable and Data</a:t>
            </a:r>
            <a:endParaRPr kumimoji="1" lang="zh-CN" altLang="en-US" dirty="0"/>
          </a:p>
        </p:txBody>
      </p:sp>
      <p:sp>
        <p:nvSpPr>
          <p:cNvPr id="3" name="内容占位符 2">
            <a:extLst>
              <a:ext uri="{FF2B5EF4-FFF2-40B4-BE49-F238E27FC236}">
                <a16:creationId xmlns:a16="http://schemas.microsoft.com/office/drawing/2014/main" id="{3F0A6E40-E037-7443-9F08-8B93C07EED3D}"/>
              </a:ext>
            </a:extLst>
          </p:cNvPr>
          <p:cNvSpPr>
            <a:spLocks noGrp="1"/>
          </p:cNvSpPr>
          <p:nvPr>
            <p:ph idx="1"/>
          </p:nvPr>
        </p:nvSpPr>
        <p:spPr>
          <a:xfrm>
            <a:off x="580768" y="1930400"/>
            <a:ext cx="8693234" cy="4868561"/>
          </a:xfrm>
        </p:spPr>
        <p:txBody>
          <a:bodyPr>
            <a:normAutofit/>
          </a:bodyPr>
          <a:lstStyle/>
          <a:p>
            <a:r>
              <a:rPr kumimoji="1" lang="zh-Hans" altLang="en-US" dirty="0"/>
              <a:t>相同性质的事物间表现差异性的某项特征或性状称为变量或变数（</a:t>
            </a:r>
            <a:r>
              <a:rPr kumimoji="1" lang="en-US" altLang="zh-Hans" dirty="0"/>
              <a:t>variable</a:t>
            </a:r>
            <a:r>
              <a:rPr kumimoji="1" lang="zh-Hans" altLang="en-US" dirty="0"/>
              <a:t>）</a:t>
            </a:r>
            <a:endParaRPr kumimoji="1" lang="en-US" altLang="zh-Hans" dirty="0"/>
          </a:p>
          <a:p>
            <a:r>
              <a:rPr kumimoji="1" lang="zh-Hans" altLang="en-US" dirty="0"/>
              <a:t>变量的观测结果（变量值）可以是定量的，也可以是定性的</a:t>
            </a:r>
            <a:endParaRPr kumimoji="1" lang="en-US" altLang="zh-Hans" dirty="0"/>
          </a:p>
          <a:p>
            <a:pPr lvl="1"/>
            <a:r>
              <a:rPr kumimoji="1" lang="zh-Hans" altLang="en-US" dirty="0"/>
              <a:t>变量值（</a:t>
            </a:r>
            <a:r>
              <a:rPr kumimoji="1" lang="en-US" altLang="zh-Hans" dirty="0"/>
              <a:t>value</a:t>
            </a:r>
            <a:r>
              <a:rPr kumimoji="1" lang="zh-Hans" altLang="en-US" dirty="0"/>
              <a:t> </a:t>
            </a:r>
            <a:r>
              <a:rPr kumimoji="1" lang="en-US" altLang="zh-Hans" dirty="0"/>
              <a:t>of</a:t>
            </a:r>
            <a:r>
              <a:rPr kumimoji="1" lang="zh-Hans" altLang="en-US" dirty="0"/>
              <a:t> </a:t>
            </a:r>
            <a:r>
              <a:rPr kumimoji="1" lang="en-US" altLang="zh-Hans" dirty="0"/>
              <a:t>variable</a:t>
            </a:r>
            <a:r>
              <a:rPr kumimoji="1" lang="zh-Hans" altLang="en-US" dirty="0"/>
              <a:t>）或观测值（</a:t>
            </a:r>
            <a:r>
              <a:rPr kumimoji="1" lang="en-US" altLang="zh-Hans" dirty="0"/>
              <a:t>observed</a:t>
            </a:r>
            <a:r>
              <a:rPr kumimoji="1" lang="zh-Hans" altLang="en-US" dirty="0"/>
              <a:t> </a:t>
            </a:r>
            <a:r>
              <a:rPr kumimoji="1" lang="en-US" altLang="zh-Hans" dirty="0"/>
              <a:t>value</a:t>
            </a:r>
            <a:r>
              <a:rPr kumimoji="1" lang="zh-Hans" altLang="en-US" dirty="0"/>
              <a:t>），也称为数据、资料（</a:t>
            </a:r>
            <a:r>
              <a:rPr kumimoji="1" lang="en-US" altLang="zh-Hans" dirty="0"/>
              <a:t>data</a:t>
            </a:r>
            <a:r>
              <a:rPr kumimoji="1" lang="zh-Hans" altLang="en-US" dirty="0"/>
              <a:t>）</a:t>
            </a:r>
            <a:endParaRPr kumimoji="1" lang="en-US" altLang="zh-Hans" dirty="0"/>
          </a:p>
          <a:p>
            <a:r>
              <a:rPr kumimoji="1" lang="zh-Hans" altLang="en-US" dirty="0"/>
              <a:t>根据获取观测值的方式及所获得的数值信息的差异</a:t>
            </a:r>
            <a:endParaRPr kumimoji="1" lang="en-US" altLang="zh-Hans" dirty="0"/>
          </a:p>
          <a:p>
            <a:pPr lvl="1"/>
            <a:r>
              <a:rPr kumimoji="1" lang="zh-Hans" altLang="en-US" dirty="0"/>
              <a:t>定量变量（</a:t>
            </a:r>
            <a:r>
              <a:rPr kumimoji="1" lang="en-US" altLang="zh-Hans" dirty="0"/>
              <a:t>quantitative variable</a:t>
            </a:r>
            <a:r>
              <a:rPr kumimoji="1" lang="zh-Hans" altLang="en-US" dirty="0"/>
              <a:t>），或数值变量（</a:t>
            </a:r>
            <a:r>
              <a:rPr kumimoji="1" lang="en-US" altLang="zh-Hans" dirty="0"/>
              <a:t>numerical variable</a:t>
            </a:r>
            <a:r>
              <a:rPr kumimoji="1" lang="zh-Hans" altLang="en-US" dirty="0"/>
              <a:t>）</a:t>
            </a:r>
            <a:endParaRPr kumimoji="1" lang="en-US" altLang="zh-Hans" dirty="0"/>
          </a:p>
          <a:p>
            <a:pPr lvl="2"/>
            <a:r>
              <a:rPr kumimoji="1" lang="zh-Hans" altLang="en-US" dirty="0"/>
              <a:t>一般有度量衡单位</a:t>
            </a:r>
            <a:endParaRPr kumimoji="1" lang="en-US" altLang="zh-Hans" dirty="0"/>
          </a:p>
          <a:p>
            <a:pPr lvl="2"/>
            <a:r>
              <a:rPr kumimoji="1" lang="zh-Hans" altLang="en-US" dirty="0"/>
              <a:t>连续变量与非连续（离散）变量</a:t>
            </a:r>
            <a:endParaRPr kumimoji="1" lang="en-US" altLang="zh-Hans" dirty="0"/>
          </a:p>
          <a:p>
            <a:pPr lvl="1"/>
            <a:r>
              <a:rPr kumimoji="1" lang="zh-Hans" altLang="en-US" dirty="0"/>
              <a:t>定性变量（</a:t>
            </a:r>
            <a:r>
              <a:rPr kumimoji="1" lang="en-US" altLang="zh-Hans" dirty="0"/>
              <a:t>qualitative variable</a:t>
            </a:r>
            <a:r>
              <a:rPr kumimoji="1" lang="zh-Hans" altLang="en-US" dirty="0"/>
              <a:t>）</a:t>
            </a:r>
            <a:r>
              <a:rPr kumimoji="1" lang="en-US" altLang="zh-Hans" dirty="0"/>
              <a:t>,</a:t>
            </a:r>
            <a:r>
              <a:rPr kumimoji="1" lang="zh-Hans" altLang="en-US" dirty="0"/>
              <a:t>分类变量（</a:t>
            </a:r>
            <a:r>
              <a:rPr kumimoji="1" lang="en-US" altLang="zh-Hans" dirty="0"/>
              <a:t>categorical variable</a:t>
            </a:r>
            <a:r>
              <a:rPr kumimoji="1" lang="zh-Hans" altLang="en-US" dirty="0"/>
              <a:t>）或名义变量（</a:t>
            </a:r>
            <a:r>
              <a:rPr kumimoji="1" lang="en-US" altLang="zh-Hans" dirty="0"/>
              <a:t>nominative variable</a:t>
            </a:r>
            <a:r>
              <a:rPr kumimoji="1" lang="zh-Hans" altLang="en-US" dirty="0"/>
              <a:t>）</a:t>
            </a:r>
            <a:endParaRPr kumimoji="1" lang="en-US" altLang="zh-Hans" dirty="0"/>
          </a:p>
          <a:p>
            <a:r>
              <a:rPr kumimoji="1" lang="zh-Hans" altLang="en-US" dirty="0"/>
              <a:t>变量的类型由研究目的确定，可以转化</a:t>
            </a:r>
            <a:endParaRPr kumimoji="1" lang="en-US" altLang="zh-Hans" dirty="0"/>
          </a:p>
          <a:p>
            <a:r>
              <a:rPr kumimoji="1" lang="zh-Hans" altLang="en-US" dirty="0"/>
              <a:t>常量（</a:t>
            </a:r>
            <a:r>
              <a:rPr kumimoji="1" lang="en-US" altLang="zh-Hans" dirty="0"/>
              <a:t>constant</a:t>
            </a:r>
            <a:r>
              <a:rPr kumimoji="1" lang="zh-Hans" altLang="en-US" dirty="0"/>
              <a:t>）</a:t>
            </a:r>
            <a:endParaRPr kumimoji="1" lang="en-US" altLang="zh-Hans" dirty="0"/>
          </a:p>
          <a:p>
            <a:pPr lvl="1"/>
            <a:r>
              <a:rPr kumimoji="1" lang="zh-Hans" altLang="en-US" dirty="0"/>
              <a:t>不能给予不同数值的变量，是代表事物特征和性质的数值，有变量计算而来</a:t>
            </a:r>
            <a:endParaRPr kumimoji="1" lang="en-US" altLang="zh-Hans" dirty="0"/>
          </a:p>
          <a:p>
            <a:pPr lvl="1"/>
            <a:r>
              <a:rPr kumimoji="1" lang="zh-Hans" altLang="en-US" dirty="0"/>
              <a:t>在一定过程中不变，如总体平均数，标准差，变异系数等；事物总体变化是，常量才变</a:t>
            </a:r>
            <a:endParaRPr kumimoji="1" lang="zh-CN" altLang="en-US" dirty="0"/>
          </a:p>
        </p:txBody>
      </p:sp>
    </p:spTree>
    <p:extLst>
      <p:ext uri="{BB962C8B-B14F-4D97-AF65-F5344CB8AC3E}">
        <p14:creationId xmlns:p14="http://schemas.microsoft.com/office/powerpoint/2010/main" val="1276335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F6ECD6-10FD-E944-97C4-82A9D33E84A3}"/>
              </a:ext>
            </a:extLst>
          </p:cNvPr>
          <p:cNvSpPr>
            <a:spLocks noGrp="1"/>
          </p:cNvSpPr>
          <p:nvPr>
            <p:ph type="title"/>
          </p:nvPr>
        </p:nvSpPr>
        <p:spPr/>
        <p:txBody>
          <a:bodyPr/>
          <a:lstStyle/>
          <a:p>
            <a:r>
              <a:rPr kumimoji="1" lang="zh-Hans" altLang="en-US" dirty="0"/>
              <a:t>因素与水平</a:t>
            </a:r>
            <a:br>
              <a:rPr kumimoji="1" lang="en-US" altLang="zh-Hans" dirty="0"/>
            </a:br>
            <a:r>
              <a:rPr kumimoji="1" lang="en-US" altLang="zh-Hans" dirty="0"/>
              <a:t>Factor and Level</a:t>
            </a:r>
            <a:endParaRPr kumimoji="1" lang="zh-CN" altLang="en-US" dirty="0"/>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C093B087-9F5E-EE45-A7E9-3CCED0639022}"/>
                  </a:ext>
                </a:extLst>
              </p:cNvPr>
              <p:cNvSpPr>
                <a:spLocks noGrp="1"/>
              </p:cNvSpPr>
              <p:nvPr>
                <p:ph idx="1"/>
              </p:nvPr>
            </p:nvSpPr>
            <p:spPr>
              <a:xfrm>
                <a:off x="677334" y="1729947"/>
                <a:ext cx="8596668" cy="5128053"/>
              </a:xfrm>
            </p:spPr>
            <p:txBody>
              <a:bodyPr>
                <a:normAutofit lnSpcReduction="10000"/>
              </a:bodyPr>
              <a:lstStyle/>
              <a:p>
                <a:r>
                  <a:rPr kumimoji="1" lang="zh-Hans" altLang="en-US" dirty="0"/>
                  <a:t>试验中所研究的影响试验指标的原因或原因组合称为</a:t>
                </a:r>
                <a:r>
                  <a:rPr kumimoji="1" lang="zh-Hans" altLang="en-US" b="1" dirty="0">
                    <a:solidFill>
                      <a:srgbClr val="FF0000"/>
                    </a:solidFill>
                  </a:rPr>
                  <a:t>试验因素</a:t>
                </a:r>
                <a:r>
                  <a:rPr kumimoji="1" lang="zh-Hans" altLang="en-US" dirty="0"/>
                  <a:t>（</a:t>
                </a:r>
                <a:r>
                  <a:rPr kumimoji="1" lang="en-US" altLang="zh-Hans" dirty="0"/>
                  <a:t>experimental factor</a:t>
                </a:r>
                <a:r>
                  <a:rPr kumimoji="1" lang="zh-Hans" altLang="en-US" dirty="0"/>
                  <a:t>）或处理因素（</a:t>
                </a:r>
                <a:r>
                  <a:rPr kumimoji="1" lang="en-US" altLang="zh-Hans" dirty="0"/>
                  <a:t>treatment factor</a:t>
                </a:r>
                <a:r>
                  <a:rPr kumimoji="1" lang="zh-Hans" altLang="en-US" dirty="0"/>
                  <a:t>）</a:t>
                </a:r>
                <a:r>
                  <a:rPr kumimoji="1" lang="en-US" altLang="zh-Hans" dirty="0"/>
                  <a:t>,</a:t>
                </a:r>
                <a:r>
                  <a:rPr kumimoji="1" lang="zh-Hans" altLang="en-US" dirty="0"/>
                  <a:t>简称因素或因子（</a:t>
                </a:r>
                <a:r>
                  <a:rPr kumimoji="1" lang="en-US" altLang="zh-Hans" dirty="0"/>
                  <a:t>factor</a:t>
                </a:r>
                <a:r>
                  <a:rPr kumimoji="1" lang="zh-Hans" altLang="en-US" dirty="0"/>
                  <a:t>），使用大写英文字母表示</a:t>
                </a:r>
                <a:r>
                  <a:rPr kumimoji="1" lang="en-US" altLang="zh-Hans" dirty="0"/>
                  <a:t>A,B,C</a:t>
                </a:r>
              </a:p>
              <a:p>
                <a:r>
                  <a:rPr kumimoji="1" lang="zh-Hans" altLang="en-US" dirty="0"/>
                  <a:t>每个实验因素的不同状态称为</a:t>
                </a:r>
                <a:r>
                  <a:rPr kumimoji="1" lang="zh-Hans" altLang="en-US" b="1" dirty="0">
                    <a:solidFill>
                      <a:srgbClr val="00B050"/>
                    </a:solidFill>
                  </a:rPr>
                  <a:t>因素水平</a:t>
                </a:r>
                <a:r>
                  <a:rPr kumimoji="1" lang="zh-Hans" altLang="en-US" dirty="0"/>
                  <a:t>（</a:t>
                </a:r>
                <a:r>
                  <a:rPr kumimoji="1" lang="en-US" altLang="zh-Hans" dirty="0"/>
                  <a:t>level of factors</a:t>
                </a:r>
                <a:r>
                  <a:rPr kumimoji="1" lang="zh-Hans" altLang="en-US" dirty="0"/>
                  <a:t>）</a:t>
                </a:r>
                <a:endParaRPr kumimoji="1" lang="en-US" altLang="zh-Hans" dirty="0"/>
              </a:p>
              <a:p>
                <a:r>
                  <a:rPr kumimoji="1" lang="zh-Hans" altLang="en-US" dirty="0"/>
                  <a:t>例子：研究温度对某种酶活性的影响</a:t>
                </a:r>
                <a:endParaRPr kumimoji="1" lang="en-US" altLang="zh-Hans" dirty="0"/>
              </a:p>
              <a:p>
                <a:pPr lvl="1"/>
                <a:r>
                  <a:rPr kumimoji="1" lang="zh-Hans" altLang="en-US" dirty="0"/>
                  <a:t>温度</a:t>
                </a:r>
                <a:r>
                  <a:rPr kumimoji="1" lang="en-US" altLang="zh-Hans" dirty="0"/>
                  <a:t>——</a:t>
                </a:r>
                <a:r>
                  <a:rPr kumimoji="1" lang="zh-Hans" altLang="en-US" dirty="0"/>
                  <a:t>因素</a:t>
                </a:r>
                <a:endParaRPr kumimoji="1" lang="en-US" altLang="zh-Hans" dirty="0"/>
              </a:p>
              <a:p>
                <a:pPr lvl="1"/>
                <a:r>
                  <a:rPr kumimoji="1" lang="zh-Hans" altLang="en-US" dirty="0"/>
                  <a:t>不同温度下的影响，温度因素的水平</a:t>
                </a:r>
                <a:endParaRPr kumimoji="1" lang="en-US" altLang="zh-Hans" dirty="0"/>
              </a:p>
              <a:p>
                <a:pPr lvl="1"/>
                <a:r>
                  <a:rPr kumimoji="1" lang="zh-Hans" altLang="en-US" dirty="0"/>
                  <a:t>因素是比较抽象的概念，水平是比较具体的概念</a:t>
                </a:r>
                <a:endParaRPr kumimoji="1" lang="en-US" altLang="zh-Hans" dirty="0"/>
              </a:p>
              <a:p>
                <a:pPr lvl="1"/>
                <a:r>
                  <a:rPr kumimoji="1" lang="zh-Hans" altLang="en-US" dirty="0"/>
                  <a:t>水平使用代表该因素的字母添加下标，例如</a:t>
                </a:r>
                <a14:m>
                  <m:oMath xmlns:m="http://schemas.openxmlformats.org/officeDocument/2006/math">
                    <m:sSub>
                      <m:sSubPr>
                        <m:ctrlPr>
                          <a:rPr kumimoji="1" lang="en-US" altLang="zh-Hans" i="1" smtClean="0">
                            <a:latin typeface="Cambria Math" panose="02040503050406030204" pitchFamily="18" charset="0"/>
                          </a:rPr>
                        </m:ctrlPr>
                      </m:sSubPr>
                      <m:e>
                        <m:r>
                          <a:rPr kumimoji="1" lang="en-US" altLang="zh-Hans" b="0" i="1" smtClean="0">
                            <a:latin typeface="Cambria Math" panose="02040503050406030204" pitchFamily="18" charset="0"/>
                          </a:rPr>
                          <m:t>𝐴</m:t>
                        </m:r>
                      </m:e>
                      <m:sub>
                        <m:r>
                          <a:rPr kumimoji="1" lang="en-US" altLang="zh-Hans" b="0" i="1" smtClean="0">
                            <a:latin typeface="Cambria Math" panose="02040503050406030204" pitchFamily="18" charset="0"/>
                          </a:rPr>
                          <m:t>1</m:t>
                        </m:r>
                      </m:sub>
                    </m:sSub>
                    <m:r>
                      <a:rPr kumimoji="1" lang="en-US" altLang="zh-Hans" b="0" i="1" smtClean="0">
                        <a:latin typeface="Cambria Math" panose="02040503050406030204" pitchFamily="18" charset="0"/>
                      </a:rPr>
                      <m:t>,</m:t>
                    </m:r>
                    <m:sSub>
                      <m:sSubPr>
                        <m:ctrlPr>
                          <a:rPr kumimoji="1" lang="en-US" altLang="zh-Hans" b="0" i="1" smtClean="0">
                            <a:latin typeface="Cambria Math" panose="02040503050406030204" pitchFamily="18" charset="0"/>
                          </a:rPr>
                        </m:ctrlPr>
                      </m:sSubPr>
                      <m:e>
                        <m:r>
                          <a:rPr kumimoji="1" lang="en-US" altLang="zh-Hans" b="0" i="1" smtClean="0">
                            <a:latin typeface="Cambria Math" panose="02040503050406030204" pitchFamily="18" charset="0"/>
                          </a:rPr>
                          <m:t>𝐴</m:t>
                        </m:r>
                      </m:e>
                      <m:sub>
                        <m:r>
                          <a:rPr kumimoji="1" lang="en-US" altLang="zh-Hans" b="0" i="1" smtClean="0">
                            <a:latin typeface="Cambria Math" panose="02040503050406030204" pitchFamily="18" charset="0"/>
                          </a:rPr>
                          <m:t>2</m:t>
                        </m:r>
                      </m:sub>
                    </m:sSub>
                    <m:r>
                      <a:rPr kumimoji="1" lang="en-US" altLang="zh-Hans" b="0" i="1" smtClean="0">
                        <a:latin typeface="Cambria Math" panose="02040503050406030204" pitchFamily="18" charset="0"/>
                      </a:rPr>
                      <m:t>,</m:t>
                    </m:r>
                    <m:sSub>
                      <m:sSubPr>
                        <m:ctrlPr>
                          <a:rPr kumimoji="1" lang="en-US" altLang="zh-Hans" b="0" i="1" smtClean="0">
                            <a:latin typeface="Cambria Math" panose="02040503050406030204" pitchFamily="18" charset="0"/>
                          </a:rPr>
                        </m:ctrlPr>
                      </m:sSubPr>
                      <m:e>
                        <m:r>
                          <a:rPr kumimoji="1" lang="en-US" altLang="zh-Hans" b="0" i="1" smtClean="0">
                            <a:latin typeface="Cambria Math" panose="02040503050406030204" pitchFamily="18" charset="0"/>
                          </a:rPr>
                          <m:t>𝐵</m:t>
                        </m:r>
                      </m:e>
                      <m:sub>
                        <m:r>
                          <a:rPr kumimoji="1" lang="en-US" altLang="zh-Hans" b="0" i="1" smtClean="0">
                            <a:latin typeface="Cambria Math" panose="02040503050406030204" pitchFamily="18" charset="0"/>
                          </a:rPr>
                          <m:t>1</m:t>
                        </m:r>
                      </m:sub>
                    </m:sSub>
                    <m:r>
                      <a:rPr kumimoji="1" lang="en-US" altLang="zh-Hans" b="0" i="1" smtClean="0">
                        <a:latin typeface="Cambria Math" panose="02040503050406030204" pitchFamily="18" charset="0"/>
                      </a:rPr>
                      <m:t>,</m:t>
                    </m:r>
                    <m:sSub>
                      <m:sSubPr>
                        <m:ctrlPr>
                          <a:rPr kumimoji="1" lang="en-US" altLang="zh-Hans" b="0" i="1" smtClean="0">
                            <a:latin typeface="Cambria Math" panose="02040503050406030204" pitchFamily="18" charset="0"/>
                          </a:rPr>
                        </m:ctrlPr>
                      </m:sSubPr>
                      <m:e>
                        <m:r>
                          <a:rPr kumimoji="1" lang="en-US" altLang="zh-Hans" b="0" i="1" smtClean="0">
                            <a:latin typeface="Cambria Math" panose="02040503050406030204" pitchFamily="18" charset="0"/>
                          </a:rPr>
                          <m:t>𝐵</m:t>
                        </m:r>
                      </m:e>
                      <m:sub>
                        <m:r>
                          <a:rPr kumimoji="1" lang="en-US" altLang="zh-Hans" b="0" i="1" smtClean="0">
                            <a:latin typeface="Cambria Math" panose="02040503050406030204" pitchFamily="18" charset="0"/>
                          </a:rPr>
                          <m:t>2</m:t>
                        </m:r>
                      </m:sub>
                    </m:sSub>
                  </m:oMath>
                </a14:m>
                <a:endParaRPr kumimoji="1" lang="en-US" altLang="zh-CN" dirty="0"/>
              </a:p>
              <a:p>
                <a:r>
                  <a:rPr kumimoji="1" lang="zh-Hans" altLang="en-US" dirty="0"/>
                  <a:t>因素可分为可控与不可控两种</a:t>
                </a:r>
                <a:endParaRPr kumimoji="1" lang="en-US" altLang="zh-Hans" dirty="0"/>
              </a:p>
              <a:p>
                <a:pPr lvl="1"/>
                <a:r>
                  <a:rPr kumimoji="1" lang="zh-Hans" altLang="en-US" dirty="0"/>
                  <a:t>试验中可以人为调控的</a:t>
                </a:r>
                <a:r>
                  <a:rPr kumimoji="1" lang="en-US" altLang="zh-Hans" dirty="0"/>
                  <a:t>(controllable factor)</a:t>
                </a:r>
                <a:r>
                  <a:rPr kumimoji="1" lang="zh-Hans" altLang="en-US" dirty="0"/>
                  <a:t>，或者固定因素（</a:t>
                </a:r>
                <a:r>
                  <a:rPr kumimoji="1" lang="en-US" altLang="zh-Hans" dirty="0"/>
                  <a:t>fixed factor</a:t>
                </a:r>
                <a:r>
                  <a:rPr kumimoji="1" lang="zh-Hans" altLang="en-US" dirty="0"/>
                  <a:t>）</a:t>
                </a:r>
                <a:endParaRPr kumimoji="1" lang="en-US" altLang="zh-Hans" dirty="0"/>
              </a:p>
              <a:p>
                <a:pPr lvl="2"/>
                <a:r>
                  <a:rPr kumimoji="1" lang="zh-Hans" altLang="en-US" dirty="0"/>
                  <a:t>该因素水平可准确固定，且水平固定后，效应固定，可重复得到相同的实验结果</a:t>
                </a:r>
                <a:endParaRPr kumimoji="1" lang="en-US" altLang="zh-Hans" dirty="0"/>
              </a:p>
              <a:p>
                <a:pPr lvl="1"/>
                <a:r>
                  <a:rPr kumimoji="1" lang="zh-Hans" altLang="en-US" dirty="0"/>
                  <a:t>不能人为调控的因素称为非控因素（</a:t>
                </a:r>
                <a:r>
                  <a:rPr kumimoji="1" lang="en-US" altLang="zh-Hans" dirty="0"/>
                  <a:t>uncontrollable factor</a:t>
                </a:r>
                <a:r>
                  <a:rPr kumimoji="1" lang="zh-Hans" altLang="en-US" dirty="0"/>
                  <a:t>）或随机因素（</a:t>
                </a:r>
                <a:r>
                  <a:rPr kumimoji="1" lang="en-US" altLang="zh-Hans" dirty="0"/>
                  <a:t>random factor</a:t>
                </a:r>
                <a:r>
                  <a:rPr kumimoji="1" lang="zh-Hans" altLang="en-US" dirty="0"/>
                  <a:t>）</a:t>
                </a:r>
                <a:endParaRPr kumimoji="1" lang="en-US" altLang="zh-Hans" dirty="0"/>
              </a:p>
              <a:p>
                <a:pPr lvl="2"/>
                <a:r>
                  <a:rPr kumimoji="1" lang="zh-Hans" altLang="en-US" dirty="0"/>
                  <a:t>该因素水平不能严格控制，或者虽然水平可控，但其效应仍为随机变量，不能重复实验结果</a:t>
                </a:r>
                <a:endParaRPr kumimoji="1" lang="zh-CN" altLang="en-US" dirty="0"/>
              </a:p>
            </p:txBody>
          </p:sp>
        </mc:Choice>
        <mc:Fallback>
          <p:sp>
            <p:nvSpPr>
              <p:cNvPr id="3" name="内容占位符 2">
                <a:extLst>
                  <a:ext uri="{FF2B5EF4-FFF2-40B4-BE49-F238E27FC236}">
                    <a16:creationId xmlns:a16="http://schemas.microsoft.com/office/drawing/2014/main" id="{C093B087-9F5E-EE45-A7E9-3CCED0639022}"/>
                  </a:ext>
                </a:extLst>
              </p:cNvPr>
              <p:cNvSpPr>
                <a:spLocks noGrp="1" noRot="1" noChangeAspect="1" noMove="1" noResize="1" noEditPoints="1" noAdjustHandles="1" noChangeArrowheads="1" noChangeShapeType="1" noTextEdit="1"/>
              </p:cNvSpPr>
              <p:nvPr>
                <p:ph idx="1"/>
              </p:nvPr>
            </p:nvSpPr>
            <p:spPr>
              <a:xfrm>
                <a:off x="677334" y="1729947"/>
                <a:ext cx="8596668" cy="5128053"/>
              </a:xfrm>
              <a:blipFill>
                <a:blip r:embed="rId2"/>
                <a:stretch>
                  <a:fillRect t="-741"/>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235399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D06622C-B89E-E446-B94F-89042EA72039}"/>
              </a:ext>
            </a:extLst>
          </p:cNvPr>
          <p:cNvSpPr>
            <a:spLocks noGrp="1"/>
          </p:cNvSpPr>
          <p:nvPr>
            <p:ph type="title"/>
          </p:nvPr>
        </p:nvSpPr>
        <p:spPr/>
        <p:txBody>
          <a:bodyPr/>
          <a:lstStyle/>
          <a:p>
            <a:r>
              <a:rPr kumimoji="1" lang="zh-Hans" altLang="en-US" dirty="0"/>
              <a:t>处理与重复</a:t>
            </a:r>
            <a:br>
              <a:rPr kumimoji="1" lang="en-US" altLang="zh-Hans" dirty="0"/>
            </a:br>
            <a:r>
              <a:rPr kumimoji="1" lang="en-US" altLang="zh-Hans" dirty="0"/>
              <a:t>Treatment and Repetition</a:t>
            </a:r>
            <a:endParaRPr kumimoji="1" lang="zh-CN" altLang="en-US" dirty="0"/>
          </a:p>
        </p:txBody>
      </p:sp>
      <p:sp>
        <p:nvSpPr>
          <p:cNvPr id="3" name="内容占位符 2">
            <a:extLst>
              <a:ext uri="{FF2B5EF4-FFF2-40B4-BE49-F238E27FC236}">
                <a16:creationId xmlns:a16="http://schemas.microsoft.com/office/drawing/2014/main" id="{1E61C266-47C3-B74D-8ADA-D031013C4EA2}"/>
              </a:ext>
            </a:extLst>
          </p:cNvPr>
          <p:cNvSpPr>
            <a:spLocks noGrp="1"/>
          </p:cNvSpPr>
          <p:nvPr>
            <p:ph idx="1"/>
          </p:nvPr>
        </p:nvSpPr>
        <p:spPr>
          <a:xfrm>
            <a:off x="677334" y="2160589"/>
            <a:ext cx="8596668" cy="4551710"/>
          </a:xfrm>
        </p:spPr>
        <p:txBody>
          <a:bodyPr>
            <a:normAutofit/>
          </a:bodyPr>
          <a:lstStyle/>
          <a:p>
            <a:r>
              <a:rPr kumimoji="1" lang="zh-Hans" altLang="en-US" b="1" dirty="0">
                <a:solidFill>
                  <a:srgbClr val="00B050"/>
                </a:solidFill>
              </a:rPr>
              <a:t>试验处理</a:t>
            </a:r>
            <a:r>
              <a:rPr kumimoji="1" lang="zh-Hans" altLang="en-US" dirty="0"/>
              <a:t>（</a:t>
            </a:r>
            <a:r>
              <a:rPr kumimoji="1" lang="en-US" altLang="zh-Hans" dirty="0"/>
              <a:t>experimental treatment</a:t>
            </a:r>
            <a:r>
              <a:rPr kumimoji="1" lang="zh-Hans" altLang="en-US" dirty="0"/>
              <a:t>）通常也称为处理，指对受试对象（</a:t>
            </a:r>
            <a:r>
              <a:rPr kumimoji="1" lang="en-US" altLang="zh-Hans" dirty="0"/>
              <a:t>tested subject</a:t>
            </a:r>
            <a:r>
              <a:rPr kumimoji="1" lang="zh-Hans" altLang="en-US" dirty="0"/>
              <a:t> </a:t>
            </a:r>
            <a:r>
              <a:rPr kumimoji="1" lang="en-US" altLang="zh-Hans" dirty="0"/>
              <a:t>or experimental unit</a:t>
            </a:r>
            <a:r>
              <a:rPr kumimoji="1" lang="zh-Hans" altLang="en-US" dirty="0"/>
              <a:t>）给予的某种外部干预（或措施），</a:t>
            </a:r>
            <a:endParaRPr kumimoji="1" lang="en-US" altLang="zh-Hans" dirty="0"/>
          </a:p>
          <a:p>
            <a:r>
              <a:rPr kumimoji="1" lang="zh-Hans" altLang="en-US" b="1" dirty="0">
                <a:solidFill>
                  <a:srgbClr val="FF0000"/>
                </a:solidFill>
              </a:rPr>
              <a:t>受试对象（</a:t>
            </a:r>
            <a:r>
              <a:rPr kumimoji="1" lang="en-US" altLang="zh-Hans" b="1" dirty="0">
                <a:solidFill>
                  <a:srgbClr val="FF0000"/>
                </a:solidFill>
              </a:rPr>
              <a:t>tested subject</a:t>
            </a:r>
            <a:r>
              <a:rPr kumimoji="1" lang="zh-Hans" altLang="en-US" b="1" dirty="0">
                <a:solidFill>
                  <a:srgbClr val="FF0000"/>
                </a:solidFill>
              </a:rPr>
              <a:t>）</a:t>
            </a:r>
            <a:r>
              <a:rPr kumimoji="1" lang="zh-Hans" altLang="en-US" dirty="0"/>
              <a:t>：试验单位（</a:t>
            </a:r>
            <a:r>
              <a:rPr kumimoji="1" lang="en-US" altLang="zh-Hans" dirty="0"/>
              <a:t>experimental unit</a:t>
            </a:r>
            <a:r>
              <a:rPr kumimoji="1" lang="zh-Hans" altLang="en-US" dirty="0"/>
              <a:t>）或单元，指在试验中能接受不同试验处理的独立的试验载体。</a:t>
            </a:r>
            <a:endParaRPr kumimoji="1" lang="en-US" altLang="zh-Hans" dirty="0"/>
          </a:p>
          <a:p>
            <a:r>
              <a:rPr kumimoji="1" lang="zh-Hans" altLang="en-US" dirty="0"/>
              <a:t>处理根据所涉及的因素数可以分为 </a:t>
            </a:r>
            <a:r>
              <a:rPr kumimoji="1" lang="zh-Hans" altLang="en-US" b="1" dirty="0"/>
              <a:t>单因素处理 </a:t>
            </a:r>
            <a:r>
              <a:rPr kumimoji="1" lang="zh-Hans" altLang="en-US" dirty="0"/>
              <a:t>与 </a:t>
            </a:r>
            <a:r>
              <a:rPr kumimoji="1" lang="zh-Hans" altLang="en-US" b="1" dirty="0"/>
              <a:t>多因素处理</a:t>
            </a:r>
            <a:endParaRPr kumimoji="1" lang="en-US" altLang="zh-Hans" b="1" dirty="0"/>
          </a:p>
          <a:p>
            <a:pPr lvl="1"/>
            <a:r>
              <a:rPr kumimoji="1" lang="en-US" altLang="zh-CN" b="1" dirty="0"/>
              <a:t>Single factor treatment</a:t>
            </a:r>
          </a:p>
          <a:p>
            <a:pPr lvl="2"/>
            <a:r>
              <a:rPr kumimoji="1" lang="zh-Hans" altLang="en-US" dirty="0"/>
              <a:t>实施在试验单位上的具体项目就是试验因素的某一水平</a:t>
            </a:r>
            <a:endParaRPr kumimoji="1" lang="en-US" altLang="zh-CN" dirty="0"/>
          </a:p>
          <a:p>
            <a:pPr lvl="1"/>
            <a:r>
              <a:rPr kumimoji="1" lang="en-US" altLang="zh-CN" b="1" dirty="0"/>
              <a:t>Multiple factors treatment</a:t>
            </a:r>
          </a:p>
          <a:p>
            <a:pPr lvl="2"/>
            <a:r>
              <a:rPr kumimoji="1" lang="zh-Hans" altLang="en-US" dirty="0"/>
              <a:t>二因素试验处理，三因素试验处理</a:t>
            </a:r>
            <a:endParaRPr kumimoji="1" lang="en-US" altLang="zh-Hans" dirty="0"/>
          </a:p>
          <a:p>
            <a:pPr lvl="2"/>
            <a:r>
              <a:rPr kumimoji="1" lang="zh-Hans" altLang="en-US" dirty="0"/>
              <a:t>实施在试验单位上的具体项目是各因素的某一水平组合</a:t>
            </a:r>
            <a:endParaRPr kumimoji="1" lang="en-US" altLang="zh-Hans" dirty="0"/>
          </a:p>
          <a:p>
            <a:r>
              <a:rPr kumimoji="1" lang="zh-Hans" altLang="en-US" b="1" dirty="0">
                <a:solidFill>
                  <a:srgbClr val="FF0000"/>
                </a:solidFill>
              </a:rPr>
              <a:t>重复</a:t>
            </a:r>
            <a:r>
              <a:rPr kumimoji="1" lang="zh-Hans" altLang="en-US" b="1" dirty="0"/>
              <a:t>：</a:t>
            </a:r>
            <a:r>
              <a:rPr kumimoji="1" lang="zh-Hans" altLang="en-US" dirty="0"/>
              <a:t>在试验中，将一个处理实施在两个或以上的试验单位上。</a:t>
            </a:r>
            <a:endParaRPr kumimoji="1" lang="en-US" altLang="zh-Hans" dirty="0"/>
          </a:p>
          <a:p>
            <a:pPr lvl="1"/>
            <a:r>
              <a:rPr kumimoji="1" lang="zh-Hans" altLang="en-US" dirty="0"/>
              <a:t>处理实施的试验单位数即为处理的重复数</a:t>
            </a:r>
            <a:endParaRPr kumimoji="1" lang="en-US" altLang="zh-Hans" dirty="0"/>
          </a:p>
          <a:p>
            <a:pPr lvl="1"/>
            <a:endParaRPr kumimoji="1" lang="en-US" altLang="zh-Hans" b="1" dirty="0"/>
          </a:p>
        </p:txBody>
      </p:sp>
    </p:spTree>
    <p:extLst>
      <p:ext uri="{BB962C8B-B14F-4D97-AF65-F5344CB8AC3E}">
        <p14:creationId xmlns:p14="http://schemas.microsoft.com/office/powerpoint/2010/main" val="2802486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E6A519-B316-2D46-970D-3D62C6720092}"/>
              </a:ext>
            </a:extLst>
          </p:cNvPr>
          <p:cNvSpPr>
            <a:spLocks noGrp="1"/>
          </p:cNvSpPr>
          <p:nvPr>
            <p:ph type="title"/>
          </p:nvPr>
        </p:nvSpPr>
        <p:spPr/>
        <p:txBody>
          <a:bodyPr/>
          <a:lstStyle/>
          <a:p>
            <a:r>
              <a:rPr kumimoji="1" lang="zh-Hans" altLang="en-US" dirty="0"/>
              <a:t>基本信息</a:t>
            </a:r>
            <a:endParaRPr kumimoji="1" lang="zh-CN" altLang="en-US" dirty="0"/>
          </a:p>
        </p:txBody>
      </p:sp>
      <p:sp>
        <p:nvSpPr>
          <p:cNvPr id="3" name="内容占位符 2">
            <a:extLst>
              <a:ext uri="{FF2B5EF4-FFF2-40B4-BE49-F238E27FC236}">
                <a16:creationId xmlns:a16="http://schemas.microsoft.com/office/drawing/2014/main" id="{1D815ADF-A45C-CA4C-B00A-028C25051E32}"/>
              </a:ext>
            </a:extLst>
          </p:cNvPr>
          <p:cNvSpPr>
            <a:spLocks noGrp="1"/>
          </p:cNvSpPr>
          <p:nvPr>
            <p:ph idx="1"/>
          </p:nvPr>
        </p:nvSpPr>
        <p:spPr/>
        <p:txBody>
          <a:bodyPr/>
          <a:lstStyle/>
          <a:p>
            <a:r>
              <a:rPr kumimoji="1" lang="zh-Hans" altLang="en-US" dirty="0"/>
              <a:t>理科楼</a:t>
            </a:r>
            <a:r>
              <a:rPr kumimoji="1" lang="en-US" altLang="zh-Hans" dirty="0"/>
              <a:t>415</a:t>
            </a:r>
          </a:p>
          <a:p>
            <a:r>
              <a:rPr kumimoji="1" lang="zh-Hans" altLang="en-US" dirty="0"/>
              <a:t>办公时间：每周五下午</a:t>
            </a:r>
            <a:r>
              <a:rPr kumimoji="1" lang="en-US" altLang="zh-Hans" dirty="0"/>
              <a:t>2</a:t>
            </a:r>
            <a:r>
              <a:rPr kumimoji="1" lang="zh-Hans" altLang="en-US" dirty="0"/>
              <a:t>点</a:t>
            </a:r>
            <a:r>
              <a:rPr kumimoji="1" lang="en-US" altLang="zh-Hans" dirty="0"/>
              <a:t>——4</a:t>
            </a:r>
            <a:r>
              <a:rPr kumimoji="1" lang="zh-Hans" altLang="en-US" dirty="0"/>
              <a:t>点</a:t>
            </a:r>
            <a:endParaRPr kumimoji="1" lang="en-US" altLang="zh-Hans" dirty="0"/>
          </a:p>
          <a:p>
            <a:r>
              <a:rPr kumimoji="1" lang="zh-Hans" altLang="en-US" dirty="0"/>
              <a:t>成绩构成</a:t>
            </a:r>
            <a:endParaRPr kumimoji="1" lang="en-US" altLang="zh-Hans" dirty="0"/>
          </a:p>
          <a:p>
            <a:pPr lvl="1"/>
            <a:r>
              <a:rPr kumimoji="1" lang="en-US" altLang="zh-Hans" dirty="0"/>
              <a:t>20%</a:t>
            </a:r>
            <a:r>
              <a:rPr kumimoji="1" lang="zh-Hans" altLang="en-US" dirty="0"/>
              <a:t> 平时成绩</a:t>
            </a:r>
            <a:endParaRPr kumimoji="1" lang="en-US" altLang="zh-Hans" dirty="0"/>
          </a:p>
          <a:p>
            <a:pPr lvl="1"/>
            <a:r>
              <a:rPr kumimoji="1" lang="en-US" altLang="zh-Hans" dirty="0"/>
              <a:t>80%</a:t>
            </a:r>
            <a:r>
              <a:rPr kumimoji="1" lang="zh-Hans" altLang="en-US" dirty="0"/>
              <a:t> 考试成绩</a:t>
            </a:r>
            <a:endParaRPr kumimoji="1" lang="en-US" altLang="zh-Hans" dirty="0"/>
          </a:p>
          <a:p>
            <a:r>
              <a:rPr kumimoji="1" lang="zh-Hans" altLang="en-US" dirty="0"/>
              <a:t>参考书</a:t>
            </a:r>
            <a:endParaRPr kumimoji="1" lang="en-US" altLang="zh-Hans" dirty="0"/>
          </a:p>
          <a:p>
            <a:pPr lvl="1"/>
            <a:r>
              <a:rPr kumimoji="1" lang="zh-Hans" altLang="en-US" dirty="0"/>
              <a:t>李春喜，姜丽娜，邵云，张黛静编著，生物统计学，第五版，科学出版社</a:t>
            </a:r>
            <a:endParaRPr kumimoji="1" lang="en-US" altLang="zh-Hans" dirty="0"/>
          </a:p>
          <a:p>
            <a:pPr lvl="1"/>
            <a:endParaRPr kumimoji="1" lang="zh-CN" altLang="en-US" dirty="0"/>
          </a:p>
        </p:txBody>
      </p:sp>
    </p:spTree>
    <p:extLst>
      <p:ext uri="{BB962C8B-B14F-4D97-AF65-F5344CB8AC3E}">
        <p14:creationId xmlns:p14="http://schemas.microsoft.com/office/powerpoint/2010/main" val="28982003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A1A924-0D83-9F43-86A6-0E97F7D22BB1}"/>
              </a:ext>
            </a:extLst>
          </p:cNvPr>
          <p:cNvSpPr>
            <a:spLocks noGrp="1"/>
          </p:cNvSpPr>
          <p:nvPr>
            <p:ph type="title"/>
          </p:nvPr>
        </p:nvSpPr>
        <p:spPr/>
        <p:txBody>
          <a:bodyPr/>
          <a:lstStyle/>
          <a:p>
            <a:r>
              <a:rPr kumimoji="1" lang="zh-Hans" altLang="en-US" dirty="0"/>
              <a:t>效应与互作</a:t>
            </a:r>
            <a:br>
              <a:rPr kumimoji="1" lang="en-US" altLang="zh-Hans" dirty="0"/>
            </a:br>
            <a:r>
              <a:rPr kumimoji="1" lang="en-US" altLang="zh-Hans" dirty="0"/>
              <a:t>Effect and Interaction</a:t>
            </a:r>
            <a:endParaRPr kumimoji="1" lang="zh-CN" altLang="en-US" dirty="0"/>
          </a:p>
        </p:txBody>
      </p:sp>
      <p:sp>
        <p:nvSpPr>
          <p:cNvPr id="3" name="内容占位符 2">
            <a:extLst>
              <a:ext uri="{FF2B5EF4-FFF2-40B4-BE49-F238E27FC236}">
                <a16:creationId xmlns:a16="http://schemas.microsoft.com/office/drawing/2014/main" id="{0DEF6B84-9717-AE4D-A006-EC5FF18EB4DA}"/>
              </a:ext>
            </a:extLst>
          </p:cNvPr>
          <p:cNvSpPr>
            <a:spLocks noGrp="1"/>
          </p:cNvSpPr>
          <p:nvPr>
            <p:ph idx="1"/>
          </p:nvPr>
        </p:nvSpPr>
        <p:spPr/>
        <p:txBody>
          <a:bodyPr/>
          <a:lstStyle/>
          <a:p>
            <a:r>
              <a:rPr kumimoji="1" lang="zh-Hans" altLang="en-US" dirty="0"/>
              <a:t>试验因素相对独立的作用称为该因素的主效应（</a:t>
            </a:r>
            <a:r>
              <a:rPr kumimoji="1" lang="en-US" altLang="zh-Hans" dirty="0"/>
              <a:t>main effect</a:t>
            </a:r>
            <a:r>
              <a:rPr kumimoji="1" lang="zh-Hans" altLang="en-US" dirty="0"/>
              <a:t>），简称为主效或效应（</a:t>
            </a:r>
            <a:r>
              <a:rPr kumimoji="1" lang="en-US" altLang="zh-Hans" dirty="0"/>
              <a:t>effect</a:t>
            </a:r>
            <a:r>
              <a:rPr kumimoji="1" lang="zh-Hans" altLang="en-US" dirty="0"/>
              <a:t>）</a:t>
            </a:r>
            <a:endParaRPr kumimoji="1" lang="en-US" altLang="zh-Hans" dirty="0"/>
          </a:p>
          <a:p>
            <a:r>
              <a:rPr kumimoji="1" lang="zh-Hans" altLang="en-US" dirty="0"/>
              <a:t>两个或以上处理因素间相互作用所产生的效应称为互作效应（</a:t>
            </a:r>
            <a:r>
              <a:rPr kumimoji="1" lang="en-US" altLang="zh-Hans" dirty="0"/>
              <a:t>interaction effect</a:t>
            </a:r>
            <a:r>
              <a:rPr kumimoji="1" lang="zh-Hans" altLang="en-US" dirty="0"/>
              <a:t>），简称为互作或连应（</a:t>
            </a:r>
            <a:r>
              <a:rPr kumimoji="1" lang="en-US" altLang="zh-Hans" dirty="0"/>
              <a:t>interaction</a:t>
            </a:r>
            <a:r>
              <a:rPr kumimoji="1" lang="zh-Hans" altLang="en-US" dirty="0"/>
              <a:t>）</a:t>
            </a:r>
            <a:endParaRPr kumimoji="1" lang="en-US" altLang="zh-Hans" dirty="0"/>
          </a:p>
          <a:p>
            <a:pPr lvl="1"/>
            <a:r>
              <a:rPr kumimoji="1" lang="zh-Hans" altLang="en-US" dirty="0"/>
              <a:t>正效应与负效应</a:t>
            </a:r>
            <a:endParaRPr kumimoji="1" lang="en-US" altLang="zh-Hans" dirty="0"/>
          </a:p>
          <a:p>
            <a:r>
              <a:rPr kumimoji="1" lang="zh-Hans" altLang="en-US" dirty="0"/>
              <a:t>互作效应为零，因素间无交互作用，没有交互作用的因素是相互独立的因素</a:t>
            </a:r>
            <a:endParaRPr kumimoji="1" lang="zh-CN" altLang="en-US" dirty="0"/>
          </a:p>
        </p:txBody>
      </p:sp>
    </p:spTree>
    <p:extLst>
      <p:ext uri="{BB962C8B-B14F-4D97-AF65-F5344CB8AC3E}">
        <p14:creationId xmlns:p14="http://schemas.microsoft.com/office/powerpoint/2010/main" val="29316946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05B33D-10AB-BF42-B6AD-683317D9EEFA}"/>
              </a:ext>
            </a:extLst>
          </p:cNvPr>
          <p:cNvSpPr>
            <a:spLocks noGrp="1"/>
          </p:cNvSpPr>
          <p:nvPr>
            <p:ph type="title"/>
          </p:nvPr>
        </p:nvSpPr>
        <p:spPr/>
        <p:txBody>
          <a:bodyPr/>
          <a:lstStyle/>
          <a:p>
            <a:r>
              <a:rPr kumimoji="1" lang="zh-Hans" altLang="en-US" dirty="0"/>
              <a:t>准确性与精确性</a:t>
            </a:r>
            <a:br>
              <a:rPr kumimoji="1" lang="en-US" altLang="zh-Hans" dirty="0"/>
            </a:br>
            <a:r>
              <a:rPr kumimoji="1" lang="en-US" altLang="zh-Hans" dirty="0"/>
              <a:t>Accuracy and Precision</a:t>
            </a:r>
            <a:endParaRPr kumimoji="1" lang="zh-CN" altLang="en-US" dirty="0"/>
          </a:p>
        </p:txBody>
      </p:sp>
      <p:sp>
        <p:nvSpPr>
          <p:cNvPr id="3" name="内容占位符 2">
            <a:extLst>
              <a:ext uri="{FF2B5EF4-FFF2-40B4-BE49-F238E27FC236}">
                <a16:creationId xmlns:a16="http://schemas.microsoft.com/office/drawing/2014/main" id="{6384809E-6F13-554D-AB81-C1FFF64B462E}"/>
              </a:ext>
            </a:extLst>
          </p:cNvPr>
          <p:cNvSpPr>
            <a:spLocks noGrp="1"/>
          </p:cNvSpPr>
          <p:nvPr>
            <p:ph idx="1"/>
          </p:nvPr>
        </p:nvSpPr>
        <p:spPr>
          <a:xfrm>
            <a:off x="677334" y="1828801"/>
            <a:ext cx="9702342" cy="4930346"/>
          </a:xfrm>
        </p:spPr>
        <p:txBody>
          <a:bodyPr>
            <a:normAutofit/>
          </a:bodyPr>
          <a:lstStyle/>
          <a:p>
            <a:r>
              <a:rPr kumimoji="1" lang="zh-Hans" altLang="en-US" sz="2000" b="1" dirty="0">
                <a:solidFill>
                  <a:srgbClr val="FF0000"/>
                </a:solidFill>
              </a:rPr>
              <a:t>准确性（准确度）</a:t>
            </a:r>
            <a:r>
              <a:rPr kumimoji="1" lang="zh-Hans" altLang="en-US" sz="2000" dirty="0"/>
              <a:t>：在调查或者试验中某一试验指标或性状的观测值与真值接近的程度</a:t>
            </a:r>
            <a:endParaRPr kumimoji="1" lang="en-US" altLang="zh-Hans" sz="2000" dirty="0"/>
          </a:p>
          <a:p>
            <a:r>
              <a:rPr kumimoji="1" lang="zh-Hans" altLang="en-US" sz="2000" b="1" dirty="0">
                <a:solidFill>
                  <a:srgbClr val="00B050"/>
                </a:solidFill>
              </a:rPr>
              <a:t>精确性（精确度）</a:t>
            </a:r>
            <a:r>
              <a:rPr kumimoji="1" lang="zh-Hans" altLang="en-US" sz="2000" dirty="0"/>
              <a:t>：在调查或者试验中某一试验指标或性状的重复观测值彼此接近的程度</a:t>
            </a:r>
            <a:endParaRPr kumimoji="1" lang="en-US" altLang="zh-Hans" sz="2000" dirty="0"/>
          </a:p>
          <a:p>
            <a:r>
              <a:rPr kumimoji="1" lang="zh-Hans" altLang="en-US" sz="2000" dirty="0"/>
              <a:t>统计学是以样本的统计数来推断总体参数的：</a:t>
            </a:r>
            <a:endParaRPr kumimoji="1" lang="en-US" altLang="zh-Hans" sz="2000" dirty="0"/>
          </a:p>
          <a:p>
            <a:pPr lvl="1"/>
            <a:r>
              <a:rPr kumimoji="1" lang="zh-Hans" altLang="en-US" sz="1800" dirty="0"/>
              <a:t>统计数接近真值的程度被用来衡量统计数</a:t>
            </a:r>
            <a:r>
              <a:rPr kumimoji="1" lang="zh-Hans" altLang="en-US" sz="1800" u="sng" dirty="0">
                <a:solidFill>
                  <a:srgbClr val="FF0000"/>
                </a:solidFill>
              </a:rPr>
              <a:t>准确性</a:t>
            </a:r>
            <a:r>
              <a:rPr kumimoji="1" lang="zh-Hans" altLang="en-US" sz="1800" dirty="0"/>
              <a:t>的高低，</a:t>
            </a:r>
            <a:endParaRPr kumimoji="1" lang="en-US" altLang="zh-Hans" sz="1800" dirty="0"/>
          </a:p>
          <a:p>
            <a:pPr lvl="1"/>
            <a:r>
              <a:rPr kumimoji="1" lang="zh-Hans" altLang="en-US" sz="1800" dirty="0"/>
              <a:t>用样本中给变量间变异程度的大小来衡量该样本统计数</a:t>
            </a:r>
            <a:r>
              <a:rPr kumimoji="1" lang="zh-Hans" altLang="en-US" sz="1800" u="sng" dirty="0">
                <a:solidFill>
                  <a:srgbClr val="00B050"/>
                </a:solidFill>
              </a:rPr>
              <a:t>精确性</a:t>
            </a:r>
            <a:r>
              <a:rPr kumimoji="1" lang="zh-Hans" altLang="en-US" sz="1800" dirty="0"/>
              <a:t>的高低</a:t>
            </a:r>
            <a:endParaRPr kumimoji="1" lang="en-US" altLang="zh-Hans" sz="1800" dirty="0"/>
          </a:p>
          <a:p>
            <a:r>
              <a:rPr kumimoji="1" lang="zh-Hans" altLang="en-US" sz="2000" dirty="0"/>
              <a:t>准确性不等于精确性</a:t>
            </a:r>
            <a:endParaRPr kumimoji="1" lang="en-US" altLang="zh-Hans" sz="2000" dirty="0"/>
          </a:p>
          <a:p>
            <a:r>
              <a:rPr kumimoji="1" lang="zh-Hans" altLang="en-US" sz="2000" dirty="0"/>
              <a:t>准确性反应测定值与真值符合程度的大小</a:t>
            </a:r>
            <a:endParaRPr kumimoji="1" lang="en-US" altLang="zh-Hans" sz="2000" dirty="0"/>
          </a:p>
          <a:p>
            <a:r>
              <a:rPr kumimoji="1" lang="zh-Hans" altLang="en-US" sz="2000" dirty="0"/>
              <a:t>精确性反应多次测定值的变异程度</a:t>
            </a:r>
            <a:endParaRPr kumimoji="1" lang="en-US" altLang="zh-Hans" sz="2000" dirty="0"/>
          </a:p>
          <a:p>
            <a:pPr lvl="1"/>
            <a:r>
              <a:rPr kumimoji="1" lang="zh-Hans" altLang="en-US" sz="1800" dirty="0"/>
              <a:t>化学测量应该有较高的精确性（</a:t>
            </a:r>
            <a:r>
              <a:rPr kumimoji="1" lang="en-US" altLang="zh-Hans" sz="1800" dirty="0"/>
              <a:t>precision</a:t>
            </a:r>
            <a:r>
              <a:rPr kumimoji="1" lang="zh-Hans" altLang="en-US" sz="1800" dirty="0"/>
              <a:t>）</a:t>
            </a:r>
            <a:endParaRPr kumimoji="1" lang="en-US" altLang="zh-Hans" sz="1800" dirty="0"/>
          </a:p>
          <a:p>
            <a:pPr lvl="1"/>
            <a:r>
              <a:rPr kumimoji="1" lang="zh-Hans" altLang="en-US" sz="1800" dirty="0"/>
              <a:t>动物实验或者医学临床试验需要尽量控制精确性</a:t>
            </a:r>
            <a:endParaRPr kumimoji="1" lang="en-US" altLang="zh-Hans" sz="1800" dirty="0"/>
          </a:p>
        </p:txBody>
      </p:sp>
    </p:spTree>
    <p:extLst>
      <p:ext uri="{BB962C8B-B14F-4D97-AF65-F5344CB8AC3E}">
        <p14:creationId xmlns:p14="http://schemas.microsoft.com/office/powerpoint/2010/main" val="3732389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66A39E0-7CD4-C240-9384-4D8B8D3B747E}"/>
              </a:ext>
            </a:extLst>
          </p:cNvPr>
          <p:cNvSpPr>
            <a:spLocks noGrp="1"/>
          </p:cNvSpPr>
          <p:nvPr>
            <p:ph type="title"/>
          </p:nvPr>
        </p:nvSpPr>
        <p:spPr>
          <a:xfrm>
            <a:off x="677334" y="189470"/>
            <a:ext cx="8596668" cy="1320800"/>
          </a:xfrm>
        </p:spPr>
        <p:txBody>
          <a:bodyPr/>
          <a:lstStyle/>
          <a:p>
            <a:r>
              <a:rPr kumimoji="1" lang="zh-Hans" altLang="en-US" dirty="0"/>
              <a:t>误差与错误</a:t>
            </a:r>
            <a:br>
              <a:rPr kumimoji="1" lang="en-US" altLang="zh-Hans" dirty="0"/>
            </a:br>
            <a:r>
              <a:rPr kumimoji="1" lang="en-US" altLang="zh-Hans" dirty="0"/>
              <a:t>Error and Mistake</a:t>
            </a:r>
            <a:endParaRPr kumimoji="1" lang="zh-CN" altLang="en-US" dirty="0"/>
          </a:p>
        </p:txBody>
      </p:sp>
      <p:sp>
        <p:nvSpPr>
          <p:cNvPr id="3" name="内容占位符 2">
            <a:extLst>
              <a:ext uri="{FF2B5EF4-FFF2-40B4-BE49-F238E27FC236}">
                <a16:creationId xmlns:a16="http://schemas.microsoft.com/office/drawing/2014/main" id="{875AB1AD-1E0C-B14E-988F-33468B390A95}"/>
              </a:ext>
            </a:extLst>
          </p:cNvPr>
          <p:cNvSpPr>
            <a:spLocks noGrp="1"/>
          </p:cNvSpPr>
          <p:nvPr>
            <p:ph idx="1"/>
          </p:nvPr>
        </p:nvSpPr>
        <p:spPr>
          <a:xfrm>
            <a:off x="677334" y="1285103"/>
            <a:ext cx="9343996" cy="5461686"/>
          </a:xfrm>
        </p:spPr>
        <p:txBody>
          <a:bodyPr>
            <a:normAutofit lnSpcReduction="10000"/>
          </a:bodyPr>
          <a:lstStyle/>
          <a:p>
            <a:r>
              <a:rPr kumimoji="1" lang="zh-Hans" altLang="en-US" b="1" dirty="0">
                <a:solidFill>
                  <a:srgbClr val="FF0000"/>
                </a:solidFill>
              </a:rPr>
              <a:t>误差（</a:t>
            </a:r>
            <a:r>
              <a:rPr kumimoji="1" lang="en-US" altLang="zh-Hans" b="1" dirty="0">
                <a:solidFill>
                  <a:srgbClr val="FF0000"/>
                </a:solidFill>
              </a:rPr>
              <a:t>error</a:t>
            </a:r>
            <a:r>
              <a:rPr kumimoji="1" lang="zh-Hans" altLang="en-US" b="1" dirty="0">
                <a:solidFill>
                  <a:srgbClr val="FF0000"/>
                </a:solidFill>
              </a:rPr>
              <a:t>）</a:t>
            </a:r>
            <a:r>
              <a:rPr kumimoji="1" lang="zh-Hans" altLang="en-US" dirty="0"/>
              <a:t>也称为试验误差（</a:t>
            </a:r>
            <a:r>
              <a:rPr kumimoji="1" lang="en-US" altLang="zh-Hans" dirty="0"/>
              <a:t>experimental</a:t>
            </a:r>
            <a:r>
              <a:rPr kumimoji="1" lang="zh-Hans" altLang="en-US" dirty="0"/>
              <a:t> </a:t>
            </a:r>
            <a:r>
              <a:rPr kumimoji="1" lang="en-US" altLang="zh-Hans" dirty="0"/>
              <a:t>error</a:t>
            </a:r>
            <a:r>
              <a:rPr kumimoji="1" lang="zh-Hans" altLang="en-US" dirty="0"/>
              <a:t>），是指观测值偏离真值的差异。包括随机误差与系统误差</a:t>
            </a:r>
            <a:endParaRPr kumimoji="1" lang="en-US" altLang="zh-Hans" dirty="0"/>
          </a:p>
          <a:p>
            <a:r>
              <a:rPr kumimoji="1" lang="zh-Hans" altLang="en-US" u="sng" dirty="0">
                <a:solidFill>
                  <a:srgbClr val="00B050"/>
                </a:solidFill>
              </a:rPr>
              <a:t>随机误差（</a:t>
            </a:r>
            <a:r>
              <a:rPr kumimoji="1" lang="en-US" altLang="zh-Hans" u="sng" dirty="0">
                <a:solidFill>
                  <a:srgbClr val="00B050"/>
                </a:solidFill>
              </a:rPr>
              <a:t>random</a:t>
            </a:r>
            <a:r>
              <a:rPr kumimoji="1" lang="zh-Hans" altLang="en-US" u="sng" dirty="0">
                <a:solidFill>
                  <a:srgbClr val="00B050"/>
                </a:solidFill>
              </a:rPr>
              <a:t> </a:t>
            </a:r>
            <a:r>
              <a:rPr kumimoji="1" lang="en-US" altLang="zh-Hans" u="sng" dirty="0">
                <a:solidFill>
                  <a:srgbClr val="00B050"/>
                </a:solidFill>
              </a:rPr>
              <a:t>error</a:t>
            </a:r>
            <a:r>
              <a:rPr kumimoji="1" lang="zh-Hans" altLang="en-US" u="sng" dirty="0">
                <a:solidFill>
                  <a:srgbClr val="00B050"/>
                </a:solidFill>
              </a:rPr>
              <a:t>）</a:t>
            </a:r>
            <a:endParaRPr kumimoji="1" lang="en-US" altLang="zh-Hans" u="sng" dirty="0">
              <a:solidFill>
                <a:srgbClr val="00B050"/>
              </a:solidFill>
            </a:endParaRPr>
          </a:p>
          <a:p>
            <a:pPr lvl="1"/>
            <a:r>
              <a:rPr kumimoji="1" lang="zh-Hans" altLang="en-US" dirty="0"/>
              <a:t>抽样误差（</a:t>
            </a:r>
            <a:r>
              <a:rPr kumimoji="1" lang="en-US" altLang="zh-Hans" dirty="0"/>
              <a:t>sampling</a:t>
            </a:r>
            <a:r>
              <a:rPr kumimoji="1" lang="zh-Hans" altLang="en-US" dirty="0"/>
              <a:t> </a:t>
            </a:r>
            <a:r>
              <a:rPr kumimoji="1" lang="en-US" altLang="zh-Hans" dirty="0"/>
              <a:t>error</a:t>
            </a:r>
            <a:r>
              <a:rPr kumimoji="1" lang="zh-Hans" altLang="en-US" dirty="0"/>
              <a:t>），或偶然误差（</a:t>
            </a:r>
            <a:r>
              <a:rPr kumimoji="1" lang="en-US" altLang="zh-Hans" dirty="0"/>
              <a:t>accidental</a:t>
            </a:r>
            <a:r>
              <a:rPr kumimoji="1" lang="zh-Hans" altLang="en-US" dirty="0"/>
              <a:t> </a:t>
            </a:r>
            <a:r>
              <a:rPr kumimoji="1" lang="en-US" altLang="zh-Hans" dirty="0"/>
              <a:t>error</a:t>
            </a:r>
            <a:r>
              <a:rPr kumimoji="1" lang="zh-Hans" altLang="en-US" dirty="0"/>
              <a:t>）</a:t>
            </a:r>
            <a:endParaRPr kumimoji="1" lang="en-US" altLang="zh-Hans" dirty="0"/>
          </a:p>
          <a:p>
            <a:pPr lvl="1"/>
            <a:r>
              <a:rPr kumimoji="1" lang="zh-Hans" altLang="en-US" dirty="0"/>
              <a:t>由于试验中许多无法控制的偶然因素所造成的实验结果与真实值之间的差异，</a:t>
            </a:r>
            <a:r>
              <a:rPr kumimoji="1" lang="zh-Hans" altLang="en-US" b="1" dirty="0"/>
              <a:t>不可避免</a:t>
            </a:r>
            <a:endParaRPr kumimoji="1" lang="en-US" altLang="zh-Hans" b="1" dirty="0"/>
          </a:p>
          <a:p>
            <a:pPr lvl="1"/>
            <a:r>
              <a:rPr kumimoji="1" lang="zh-Hans" altLang="en-US" b="1" dirty="0"/>
              <a:t>统计上的试验误差通常指随机误差</a:t>
            </a:r>
            <a:endParaRPr kumimoji="1" lang="en-US" altLang="zh-Hans" b="1" dirty="0"/>
          </a:p>
          <a:p>
            <a:pPr lvl="1"/>
            <a:r>
              <a:rPr kumimoji="1" lang="zh-Hans" altLang="en-US" dirty="0"/>
              <a:t>可以通过增加抽样或者试验次数降低随机误差，但</a:t>
            </a:r>
            <a:r>
              <a:rPr kumimoji="1" lang="zh-Hans" altLang="en-US" b="1" dirty="0">
                <a:solidFill>
                  <a:srgbClr val="00B0F0"/>
                </a:solidFill>
              </a:rPr>
              <a:t>不能完全消除随机误差</a:t>
            </a:r>
            <a:endParaRPr kumimoji="1" lang="en-US" altLang="zh-Hans" b="1" dirty="0">
              <a:solidFill>
                <a:srgbClr val="00B0F0"/>
              </a:solidFill>
            </a:endParaRPr>
          </a:p>
          <a:p>
            <a:r>
              <a:rPr kumimoji="1" lang="zh-Hans" altLang="en-US" u="sng" dirty="0">
                <a:solidFill>
                  <a:srgbClr val="00B050"/>
                </a:solidFill>
              </a:rPr>
              <a:t>系统误差（</a:t>
            </a:r>
            <a:r>
              <a:rPr kumimoji="1" lang="en-US" altLang="zh-Hans" u="sng" dirty="0">
                <a:solidFill>
                  <a:srgbClr val="00B050"/>
                </a:solidFill>
              </a:rPr>
              <a:t>systematic</a:t>
            </a:r>
            <a:r>
              <a:rPr kumimoji="1" lang="zh-Hans" altLang="en-US" u="sng" dirty="0">
                <a:solidFill>
                  <a:srgbClr val="00B050"/>
                </a:solidFill>
              </a:rPr>
              <a:t> </a:t>
            </a:r>
            <a:r>
              <a:rPr kumimoji="1" lang="en-US" altLang="zh-Hans" u="sng" dirty="0">
                <a:solidFill>
                  <a:srgbClr val="00B050"/>
                </a:solidFill>
              </a:rPr>
              <a:t>error</a:t>
            </a:r>
            <a:r>
              <a:rPr kumimoji="1" lang="zh-Hans" altLang="en-US" u="sng" dirty="0">
                <a:solidFill>
                  <a:srgbClr val="00B050"/>
                </a:solidFill>
              </a:rPr>
              <a:t>）</a:t>
            </a:r>
            <a:endParaRPr kumimoji="1" lang="en-US" altLang="zh-Hans" u="sng" dirty="0">
              <a:solidFill>
                <a:srgbClr val="00B050"/>
              </a:solidFill>
            </a:endParaRPr>
          </a:p>
          <a:p>
            <a:pPr lvl="1"/>
            <a:r>
              <a:rPr kumimoji="1" lang="zh-Hans" altLang="en-US" dirty="0"/>
              <a:t>片面误差（</a:t>
            </a:r>
            <a:r>
              <a:rPr kumimoji="1" lang="en-US" altLang="zh-Hans" dirty="0"/>
              <a:t>lopsided</a:t>
            </a:r>
            <a:r>
              <a:rPr kumimoji="1" lang="zh-Hans" altLang="en-US" dirty="0"/>
              <a:t> </a:t>
            </a:r>
            <a:r>
              <a:rPr kumimoji="1" lang="en-US" altLang="zh-Hans" dirty="0"/>
              <a:t>error</a:t>
            </a:r>
            <a:r>
              <a:rPr kumimoji="1" lang="zh-Hans" altLang="en-US" dirty="0"/>
              <a:t>）</a:t>
            </a:r>
            <a:endParaRPr kumimoji="1" lang="en-US" altLang="zh-Hans" dirty="0"/>
          </a:p>
          <a:p>
            <a:pPr lvl="1"/>
            <a:r>
              <a:rPr kumimoji="1" lang="zh-Hans" altLang="en-US" dirty="0"/>
              <a:t>由于试验处理以外的其他条件明显不一致所产生的带有偏向性的或定向性的偏差</a:t>
            </a:r>
            <a:endParaRPr kumimoji="1" lang="en-US" altLang="zh-Hans" dirty="0"/>
          </a:p>
          <a:p>
            <a:pPr lvl="1"/>
            <a:r>
              <a:rPr kumimoji="1" lang="zh-Hans" altLang="en-US" dirty="0"/>
              <a:t>一般由相对固定的因素引起，如仪器调校的差异，不同操作者的操作习惯差异等</a:t>
            </a:r>
            <a:endParaRPr kumimoji="1" lang="en-US" altLang="zh-Hans" dirty="0"/>
          </a:p>
          <a:p>
            <a:pPr lvl="1"/>
            <a:r>
              <a:rPr kumimoji="1" lang="zh-Hans" altLang="en-US" b="1" dirty="0">
                <a:solidFill>
                  <a:srgbClr val="00B0F0"/>
                </a:solidFill>
              </a:rPr>
              <a:t>可以控制，避免</a:t>
            </a:r>
            <a:endParaRPr kumimoji="1" lang="en-US" altLang="zh-Hans" b="1" dirty="0">
              <a:solidFill>
                <a:srgbClr val="00B0F0"/>
              </a:solidFill>
            </a:endParaRPr>
          </a:p>
          <a:p>
            <a:r>
              <a:rPr kumimoji="1" lang="zh-Hans" altLang="en-US" b="1" dirty="0">
                <a:solidFill>
                  <a:srgbClr val="FF0000"/>
                </a:solidFill>
              </a:rPr>
              <a:t>错误（</a:t>
            </a:r>
            <a:r>
              <a:rPr kumimoji="1" lang="en-US" altLang="zh-Hans" b="1" dirty="0">
                <a:solidFill>
                  <a:srgbClr val="FF0000"/>
                </a:solidFill>
              </a:rPr>
              <a:t>Mistake</a:t>
            </a:r>
            <a:r>
              <a:rPr kumimoji="1" lang="zh-Hans" altLang="en-US" b="1" dirty="0">
                <a:solidFill>
                  <a:srgbClr val="FF0000"/>
                </a:solidFill>
              </a:rPr>
              <a:t>）</a:t>
            </a:r>
            <a:r>
              <a:rPr kumimoji="1" lang="zh-Hans" altLang="en-US" dirty="0"/>
              <a:t>：过失性误差（</a:t>
            </a:r>
            <a:r>
              <a:rPr kumimoji="1" lang="en-US" altLang="zh-Hans" dirty="0"/>
              <a:t>gross</a:t>
            </a:r>
            <a:r>
              <a:rPr kumimoji="1" lang="zh-Hans" altLang="en-US" dirty="0"/>
              <a:t> </a:t>
            </a:r>
            <a:r>
              <a:rPr kumimoji="1" lang="en-US" altLang="zh-Hans" dirty="0"/>
              <a:t>error</a:t>
            </a:r>
            <a:r>
              <a:rPr kumimoji="1" lang="zh-Hans" altLang="en-US" dirty="0"/>
              <a:t>）</a:t>
            </a:r>
            <a:endParaRPr kumimoji="1" lang="en-US" altLang="zh-Hans" dirty="0"/>
          </a:p>
          <a:p>
            <a:pPr lvl="1"/>
            <a:r>
              <a:rPr kumimoji="1" lang="zh-Hans" altLang="en-US" dirty="0"/>
              <a:t>试验过程中，人为因素所引起的差错：试验人员粗心大意导致的问题</a:t>
            </a:r>
            <a:endParaRPr kumimoji="1" lang="en-US" altLang="zh-Hans" dirty="0"/>
          </a:p>
          <a:p>
            <a:pPr lvl="1"/>
            <a:r>
              <a:rPr kumimoji="1" lang="zh-Hans" altLang="en-US" b="1" dirty="0">
                <a:solidFill>
                  <a:srgbClr val="00B0F0"/>
                </a:solidFill>
              </a:rPr>
              <a:t>这类错误不允许产生</a:t>
            </a:r>
            <a:endParaRPr kumimoji="1" lang="en-US" altLang="zh-Hans" b="1" dirty="0">
              <a:solidFill>
                <a:srgbClr val="00B0F0"/>
              </a:solidFill>
            </a:endParaRPr>
          </a:p>
          <a:p>
            <a:pPr lvl="1"/>
            <a:endParaRPr kumimoji="1" lang="zh-CN" altLang="en-US" dirty="0"/>
          </a:p>
        </p:txBody>
      </p:sp>
    </p:spTree>
    <p:extLst>
      <p:ext uri="{BB962C8B-B14F-4D97-AF65-F5344CB8AC3E}">
        <p14:creationId xmlns:p14="http://schemas.microsoft.com/office/powerpoint/2010/main" val="2375301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57D7A2-26B3-DF4F-90F1-40918E6BD857}"/>
              </a:ext>
            </a:extLst>
          </p:cNvPr>
          <p:cNvSpPr>
            <a:spLocks noGrp="1"/>
          </p:cNvSpPr>
          <p:nvPr>
            <p:ph type="title"/>
          </p:nvPr>
        </p:nvSpPr>
        <p:spPr/>
        <p:txBody>
          <a:bodyPr/>
          <a:lstStyle/>
          <a:p>
            <a:r>
              <a:rPr kumimoji="1" lang="zh-Hans" altLang="en-US" dirty="0"/>
              <a:t>生物统计学的研究内容与作用</a:t>
            </a:r>
            <a:endParaRPr kumimoji="1" lang="zh-CN" altLang="en-US" dirty="0"/>
          </a:p>
        </p:txBody>
      </p:sp>
      <p:sp>
        <p:nvSpPr>
          <p:cNvPr id="3" name="内容占位符 2">
            <a:extLst>
              <a:ext uri="{FF2B5EF4-FFF2-40B4-BE49-F238E27FC236}">
                <a16:creationId xmlns:a16="http://schemas.microsoft.com/office/drawing/2014/main" id="{8CCF2070-AFD0-6440-8358-1B08656FC03F}"/>
              </a:ext>
            </a:extLst>
          </p:cNvPr>
          <p:cNvSpPr>
            <a:spLocks noGrp="1"/>
          </p:cNvSpPr>
          <p:nvPr>
            <p:ph idx="1"/>
          </p:nvPr>
        </p:nvSpPr>
        <p:spPr>
          <a:xfrm>
            <a:off x="677334" y="1356527"/>
            <a:ext cx="8596668" cy="4270550"/>
          </a:xfrm>
        </p:spPr>
        <p:txBody>
          <a:bodyPr>
            <a:normAutofit/>
          </a:bodyPr>
          <a:lstStyle/>
          <a:p>
            <a:r>
              <a:rPr kumimoji="1" lang="zh-Hans" altLang="en-US" sz="2400" dirty="0"/>
              <a:t>统计设计（</a:t>
            </a:r>
            <a:r>
              <a:rPr kumimoji="1" lang="en-US" altLang="zh-Hans" sz="2400" dirty="0"/>
              <a:t>experimental</a:t>
            </a:r>
            <a:r>
              <a:rPr kumimoji="1" lang="zh-Hans" altLang="en-US" sz="2400" dirty="0"/>
              <a:t> </a:t>
            </a:r>
            <a:r>
              <a:rPr kumimoji="1" lang="en-US" altLang="zh-Hans" sz="2400" dirty="0"/>
              <a:t>design</a:t>
            </a:r>
            <a:r>
              <a:rPr kumimoji="1" lang="zh-Hans" altLang="en-US" sz="2400" dirty="0"/>
              <a:t>）</a:t>
            </a:r>
            <a:endParaRPr kumimoji="1" lang="en-US" altLang="zh-Hans" sz="2400" dirty="0"/>
          </a:p>
          <a:p>
            <a:pPr lvl="1"/>
            <a:r>
              <a:rPr kumimoji="1" lang="zh-Hans" altLang="en-US" sz="2000" dirty="0"/>
              <a:t>应用统计原理与方法制定试验方案，选择试验材料并进行合理分组，以获得较多全面可靠的数据资料</a:t>
            </a:r>
            <a:endParaRPr kumimoji="1" lang="en-US" altLang="zh-Hans" sz="2000" dirty="0"/>
          </a:p>
          <a:p>
            <a:r>
              <a:rPr kumimoji="1" lang="zh-Hans" altLang="en-US" sz="2400" dirty="0"/>
              <a:t>统计分析（</a:t>
            </a:r>
            <a:r>
              <a:rPr kumimoji="1" lang="en-US" altLang="zh-Hans" sz="2400" dirty="0"/>
              <a:t>statistical</a:t>
            </a:r>
            <a:r>
              <a:rPr kumimoji="1" lang="zh-Hans" altLang="en-US" sz="2400" dirty="0"/>
              <a:t> </a:t>
            </a:r>
            <a:r>
              <a:rPr kumimoji="1" lang="en-US" altLang="zh-Hans" sz="2400" dirty="0"/>
              <a:t>analysis</a:t>
            </a:r>
            <a:r>
              <a:rPr kumimoji="1" lang="zh-Hans" altLang="en-US" sz="2400" dirty="0"/>
              <a:t>）</a:t>
            </a:r>
            <a:endParaRPr kumimoji="1" lang="en-US" altLang="zh-Hans" sz="2400" dirty="0"/>
          </a:p>
          <a:p>
            <a:pPr lvl="1"/>
            <a:r>
              <a:rPr kumimoji="1" lang="zh-Hans" altLang="en-US" sz="2000" dirty="0"/>
              <a:t>应用数理统计的原理与方法对数据资料进行分析与推断，主要包括</a:t>
            </a:r>
            <a:endParaRPr kumimoji="1" lang="en-US" altLang="zh-Hans" sz="2000" dirty="0"/>
          </a:p>
          <a:p>
            <a:pPr lvl="2"/>
            <a:r>
              <a:rPr kumimoji="1" lang="zh-Hans" altLang="en-US" sz="1800" dirty="0"/>
              <a:t>统计描述与统计推断</a:t>
            </a:r>
            <a:endParaRPr kumimoji="1" lang="en-US" altLang="zh-Hans" sz="1800" dirty="0"/>
          </a:p>
          <a:p>
            <a:pPr lvl="1"/>
            <a:r>
              <a:rPr kumimoji="1" lang="zh-Hans" altLang="en-US" sz="2000" dirty="0"/>
              <a:t>涉及数据资料的搜集和整理，特征数的计算、假设检验、方差分析、回归与相关分析、协方差分析等</a:t>
            </a:r>
            <a:endParaRPr kumimoji="1" lang="en-US" altLang="zh-Hans" sz="2000" dirty="0"/>
          </a:p>
          <a:p>
            <a:r>
              <a:rPr kumimoji="1" lang="zh-Hans" altLang="en-US" sz="2400" dirty="0"/>
              <a:t>统计分析可以为试验设计提供合理的依据</a:t>
            </a:r>
            <a:endParaRPr kumimoji="1" lang="en-US" altLang="zh-Hans" sz="2400" dirty="0"/>
          </a:p>
          <a:p>
            <a:r>
              <a:rPr kumimoji="1" lang="zh-Hans" altLang="en-US" sz="2400" dirty="0"/>
              <a:t>试验设计是统计分析方法的进一步应用</a:t>
            </a:r>
            <a:endParaRPr kumimoji="1" lang="en-US" altLang="zh-CN" sz="2400" dirty="0"/>
          </a:p>
          <a:p>
            <a:pPr marL="0" indent="0">
              <a:buNone/>
            </a:pPr>
            <a:endParaRPr kumimoji="1" lang="zh-CN" altLang="en-US" sz="2400" dirty="0"/>
          </a:p>
        </p:txBody>
      </p:sp>
      <p:sp>
        <p:nvSpPr>
          <p:cNvPr id="4" name="文本框 3">
            <a:extLst>
              <a:ext uri="{FF2B5EF4-FFF2-40B4-BE49-F238E27FC236}">
                <a16:creationId xmlns:a16="http://schemas.microsoft.com/office/drawing/2014/main" id="{6DDACE33-1BD4-9F4C-BB27-53F9634FC703}"/>
              </a:ext>
            </a:extLst>
          </p:cNvPr>
          <p:cNvSpPr txBox="1"/>
          <p:nvPr/>
        </p:nvSpPr>
        <p:spPr>
          <a:xfrm>
            <a:off x="874206" y="5838092"/>
            <a:ext cx="10187404" cy="677108"/>
          </a:xfrm>
          <a:prstGeom prst="rect">
            <a:avLst/>
          </a:prstGeom>
          <a:solidFill>
            <a:schemeClr val="accent3">
              <a:lumMod val="60000"/>
              <a:lumOff val="40000"/>
            </a:schemeClr>
          </a:solidFill>
        </p:spPr>
        <p:txBody>
          <a:bodyPr wrap="none" rtlCol="0">
            <a:spAutoFit/>
          </a:bodyPr>
          <a:lstStyle/>
          <a:p>
            <a:pPr algn="ctr"/>
            <a:r>
              <a:rPr kumimoji="1" lang="zh-Hans" altLang="en-US" sz="2000" dirty="0"/>
              <a:t>合理的进行调查或试验设计，科学的整理、分析所得到的资料是生物统计学的根本任务。</a:t>
            </a:r>
            <a:endParaRPr kumimoji="1" lang="en-US" altLang="zh-CN" sz="2000" dirty="0"/>
          </a:p>
          <a:p>
            <a:endParaRPr kumimoji="1" lang="zh-CN" altLang="en-US" dirty="0"/>
          </a:p>
        </p:txBody>
      </p:sp>
    </p:spTree>
    <p:extLst>
      <p:ext uri="{BB962C8B-B14F-4D97-AF65-F5344CB8AC3E}">
        <p14:creationId xmlns:p14="http://schemas.microsoft.com/office/powerpoint/2010/main" val="3166268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27A920-FFD8-1949-B4D3-9979774E26E8}"/>
              </a:ext>
            </a:extLst>
          </p:cNvPr>
          <p:cNvSpPr>
            <a:spLocks noGrp="1"/>
          </p:cNvSpPr>
          <p:nvPr>
            <p:ph type="title"/>
          </p:nvPr>
        </p:nvSpPr>
        <p:spPr/>
        <p:txBody>
          <a:bodyPr/>
          <a:lstStyle/>
          <a:p>
            <a:r>
              <a:rPr kumimoji="1" lang="zh-Hans" altLang="en-US" dirty="0"/>
              <a:t>生物统计学的基本作用</a:t>
            </a:r>
            <a:endParaRPr kumimoji="1" lang="zh-CN" altLang="en-US" dirty="0"/>
          </a:p>
        </p:txBody>
      </p:sp>
      <p:sp>
        <p:nvSpPr>
          <p:cNvPr id="3" name="内容占位符 2">
            <a:extLst>
              <a:ext uri="{FF2B5EF4-FFF2-40B4-BE49-F238E27FC236}">
                <a16:creationId xmlns:a16="http://schemas.microsoft.com/office/drawing/2014/main" id="{E630A480-4921-DD4E-ABB8-B336B8A24B16}"/>
              </a:ext>
            </a:extLst>
          </p:cNvPr>
          <p:cNvSpPr>
            <a:spLocks noGrp="1"/>
          </p:cNvSpPr>
          <p:nvPr>
            <p:ph idx="1"/>
          </p:nvPr>
        </p:nvSpPr>
        <p:spPr>
          <a:xfrm>
            <a:off x="677334" y="1426866"/>
            <a:ext cx="8596668" cy="5315577"/>
          </a:xfrm>
        </p:spPr>
        <p:txBody>
          <a:bodyPr>
            <a:normAutofit/>
          </a:bodyPr>
          <a:lstStyle/>
          <a:p>
            <a:r>
              <a:rPr kumimoji="1" lang="zh-Hans" altLang="en-US" sz="2400" dirty="0"/>
              <a:t>提供整理和描述数据资料的科学方法，确定某些性状和特性的数量特征</a:t>
            </a:r>
            <a:endParaRPr kumimoji="1" lang="en-US" altLang="zh-Hans" sz="2400" dirty="0"/>
          </a:p>
          <a:p>
            <a:pPr lvl="1"/>
            <a:r>
              <a:rPr kumimoji="1" lang="zh-Hans" altLang="en-US" sz="2000" dirty="0"/>
              <a:t>统计方法提供了整理资料、化繁为简的科学程序</a:t>
            </a:r>
            <a:endParaRPr kumimoji="1" lang="en-US" altLang="zh-Hans" sz="2000" dirty="0"/>
          </a:p>
          <a:p>
            <a:r>
              <a:rPr kumimoji="1" lang="zh-Hans" altLang="en-US" sz="2400" dirty="0"/>
              <a:t>判断实验结果的可靠性</a:t>
            </a:r>
            <a:endParaRPr kumimoji="1" lang="en-US" altLang="zh-Hans" sz="2400" dirty="0"/>
          </a:p>
          <a:p>
            <a:pPr lvl="1"/>
            <a:r>
              <a:rPr kumimoji="1" lang="zh-Hans" altLang="en-US" sz="2000" dirty="0"/>
              <a:t>正确判断一个实验结果是由试验因素造成的还是由试验误差造成的，需要运用统计分析的方法</a:t>
            </a:r>
            <a:endParaRPr kumimoji="1" lang="en-US" altLang="zh-Hans" sz="2000" dirty="0"/>
          </a:p>
          <a:p>
            <a:r>
              <a:rPr kumimoji="1" lang="zh-Hans" altLang="en-US" sz="2400" dirty="0"/>
              <a:t>提供由样本推断总体的方法</a:t>
            </a:r>
            <a:endParaRPr kumimoji="1" lang="en-US" altLang="zh-Hans" sz="2400" dirty="0"/>
          </a:p>
          <a:p>
            <a:pPr lvl="1"/>
            <a:r>
              <a:rPr kumimoji="1" lang="zh-Hans" altLang="en-US" sz="2000" dirty="0"/>
              <a:t>统计学原理和方法提供了理论上的保证</a:t>
            </a:r>
            <a:endParaRPr kumimoji="1" lang="en-US" altLang="zh-Hans" sz="2000" dirty="0"/>
          </a:p>
          <a:p>
            <a:r>
              <a:rPr kumimoji="1" lang="zh-Hans" altLang="en-US" sz="2400" dirty="0"/>
              <a:t>提供试验设计的一些重要原则</a:t>
            </a:r>
            <a:endParaRPr kumimoji="1" lang="en-US" altLang="zh-Hans" sz="2400" dirty="0"/>
          </a:p>
          <a:p>
            <a:pPr lvl="1"/>
            <a:r>
              <a:rPr kumimoji="1" lang="zh-Hans" altLang="en-US" sz="2000" dirty="0"/>
              <a:t>以较少的人力、物力与财力获得较多的试验资料与较好的试验结果，需要科学的试验设计</a:t>
            </a:r>
            <a:endParaRPr kumimoji="1" lang="en-US" altLang="zh-Hans" sz="2000" dirty="0"/>
          </a:p>
          <a:p>
            <a:pPr lvl="1"/>
            <a:r>
              <a:rPr kumimoji="1" lang="zh-Hans" altLang="en-US" sz="2000" dirty="0"/>
              <a:t>统计原理与方法对试验设计有积极的指导意义，但不能代替试验设计</a:t>
            </a:r>
          </a:p>
        </p:txBody>
      </p:sp>
    </p:spTree>
    <p:extLst>
      <p:ext uri="{BB962C8B-B14F-4D97-AF65-F5344CB8AC3E}">
        <p14:creationId xmlns:p14="http://schemas.microsoft.com/office/powerpoint/2010/main" val="526387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76A1B1FF-9842-4340-8313-94028FC07697}"/>
              </a:ext>
            </a:extLst>
          </p:cNvPr>
          <p:cNvPicPr>
            <a:picLocks noChangeAspect="1"/>
          </p:cNvPicPr>
          <p:nvPr/>
        </p:nvPicPr>
        <p:blipFill>
          <a:blip r:embed="rId2"/>
          <a:stretch>
            <a:fillRect/>
          </a:stretch>
        </p:blipFill>
        <p:spPr>
          <a:xfrm>
            <a:off x="3692471" y="1930400"/>
            <a:ext cx="6019800" cy="3086100"/>
          </a:xfrm>
          <a:prstGeom prst="rect">
            <a:avLst/>
          </a:prstGeom>
        </p:spPr>
      </p:pic>
      <p:sp>
        <p:nvSpPr>
          <p:cNvPr id="2" name="标题 1">
            <a:extLst>
              <a:ext uri="{FF2B5EF4-FFF2-40B4-BE49-F238E27FC236}">
                <a16:creationId xmlns:a16="http://schemas.microsoft.com/office/drawing/2014/main" id="{6A36516E-DCA1-244E-A6B1-FAA6257471A4}"/>
              </a:ext>
            </a:extLst>
          </p:cNvPr>
          <p:cNvSpPr>
            <a:spLocks noGrp="1"/>
          </p:cNvSpPr>
          <p:nvPr>
            <p:ph type="title"/>
          </p:nvPr>
        </p:nvSpPr>
        <p:spPr/>
        <p:txBody>
          <a:bodyPr/>
          <a:lstStyle/>
          <a:p>
            <a:r>
              <a:rPr kumimoji="1" lang="zh-Hans" altLang="en-US" dirty="0"/>
              <a:t>第一章 概论与资料整理</a:t>
            </a:r>
            <a:endParaRPr kumimoji="1" lang="zh-CN" altLang="en-US" dirty="0"/>
          </a:p>
        </p:txBody>
      </p:sp>
      <p:sp>
        <p:nvSpPr>
          <p:cNvPr id="3" name="内容占位符 2">
            <a:extLst>
              <a:ext uri="{FF2B5EF4-FFF2-40B4-BE49-F238E27FC236}">
                <a16:creationId xmlns:a16="http://schemas.microsoft.com/office/drawing/2014/main" id="{9EC670FF-F89A-4948-BC97-DA8C0AD9E643}"/>
              </a:ext>
            </a:extLst>
          </p:cNvPr>
          <p:cNvSpPr>
            <a:spLocks noGrp="1"/>
          </p:cNvSpPr>
          <p:nvPr>
            <p:ph idx="1"/>
          </p:nvPr>
        </p:nvSpPr>
        <p:spPr/>
        <p:txBody>
          <a:bodyPr>
            <a:normAutofit/>
          </a:bodyPr>
          <a:lstStyle/>
          <a:p>
            <a:r>
              <a:rPr kumimoji="1" lang="zh-Hans" altLang="en-US" sz="2800" dirty="0"/>
              <a:t>概念</a:t>
            </a:r>
            <a:endParaRPr kumimoji="1" lang="en-US" altLang="zh-Hans" sz="2800" dirty="0"/>
          </a:p>
          <a:p>
            <a:r>
              <a:rPr kumimoji="1" lang="zh-Hans" altLang="en-US" sz="2800" dirty="0"/>
              <a:t>统计学发展概况</a:t>
            </a:r>
            <a:endParaRPr kumimoji="1" lang="en-US" altLang="zh-Hans" sz="2800" dirty="0"/>
          </a:p>
          <a:p>
            <a:r>
              <a:rPr kumimoji="1" lang="zh-Hans" altLang="en-US" sz="2800" dirty="0"/>
              <a:t>常用统计学术语</a:t>
            </a:r>
            <a:endParaRPr kumimoji="1" lang="en-US" altLang="zh-Hans" sz="2800" dirty="0"/>
          </a:p>
          <a:p>
            <a:r>
              <a:rPr kumimoji="1" lang="zh-Hans" altLang="en-US" sz="2800" dirty="0"/>
              <a:t>资料的搜集与整理</a:t>
            </a:r>
            <a:endParaRPr kumimoji="1" lang="zh-CN" altLang="en-US" sz="2800" dirty="0"/>
          </a:p>
        </p:txBody>
      </p:sp>
    </p:spTree>
    <p:extLst>
      <p:ext uri="{BB962C8B-B14F-4D97-AF65-F5344CB8AC3E}">
        <p14:creationId xmlns:p14="http://schemas.microsoft.com/office/powerpoint/2010/main" val="1397182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4CFA14-1103-264F-8F9C-872C6673397E}"/>
              </a:ext>
            </a:extLst>
          </p:cNvPr>
          <p:cNvSpPr>
            <a:spLocks noGrp="1"/>
          </p:cNvSpPr>
          <p:nvPr>
            <p:ph type="title"/>
          </p:nvPr>
        </p:nvSpPr>
        <p:spPr/>
        <p:txBody>
          <a:bodyPr/>
          <a:lstStyle/>
          <a:p>
            <a:r>
              <a:rPr kumimoji="1" lang="zh-Hans" altLang="en-US" dirty="0"/>
              <a:t>概念</a:t>
            </a:r>
            <a:endParaRPr kumimoji="1" lang="zh-CN" altLang="en-US" dirty="0"/>
          </a:p>
        </p:txBody>
      </p:sp>
      <p:sp>
        <p:nvSpPr>
          <p:cNvPr id="3" name="内容占位符 2">
            <a:extLst>
              <a:ext uri="{FF2B5EF4-FFF2-40B4-BE49-F238E27FC236}">
                <a16:creationId xmlns:a16="http://schemas.microsoft.com/office/drawing/2014/main" id="{33A81810-5EED-3D40-A363-4FB137B43354}"/>
              </a:ext>
            </a:extLst>
          </p:cNvPr>
          <p:cNvSpPr>
            <a:spLocks noGrp="1"/>
          </p:cNvSpPr>
          <p:nvPr>
            <p:ph idx="1"/>
          </p:nvPr>
        </p:nvSpPr>
        <p:spPr>
          <a:xfrm>
            <a:off x="677334" y="1270000"/>
            <a:ext cx="9813552" cy="5365262"/>
          </a:xfrm>
        </p:spPr>
        <p:txBody>
          <a:bodyPr>
            <a:normAutofit/>
          </a:bodyPr>
          <a:lstStyle/>
          <a:p>
            <a:r>
              <a:rPr kumimoji="1" lang="zh-Hans" altLang="en-US" sz="2400" dirty="0"/>
              <a:t>生物统计学概念</a:t>
            </a:r>
            <a:endParaRPr kumimoji="1" lang="en-US" altLang="zh-Hans" sz="2400" dirty="0"/>
          </a:p>
          <a:p>
            <a:pPr lvl="1"/>
            <a:r>
              <a:rPr kumimoji="1" lang="zh-Hans" altLang="en-US" sz="2000" dirty="0"/>
              <a:t>统计学（</a:t>
            </a:r>
            <a:r>
              <a:rPr kumimoji="1" lang="en-US" altLang="zh-Hans" sz="2000" dirty="0"/>
              <a:t>statistics</a:t>
            </a:r>
            <a:r>
              <a:rPr kumimoji="1" lang="zh-Hans" altLang="en-US" sz="2000" dirty="0"/>
              <a:t>）是将所研究的问题抽象为数学问题的过程，是搜集、分析和解释数据的一门科学</a:t>
            </a:r>
            <a:endParaRPr kumimoji="1" lang="en-US" altLang="zh-Hans" sz="2000" dirty="0"/>
          </a:p>
          <a:p>
            <a:pPr lvl="1"/>
            <a:r>
              <a:rPr kumimoji="1" lang="zh-Hans" altLang="en-US" sz="2000" dirty="0"/>
              <a:t>生物统计学（</a:t>
            </a:r>
            <a:r>
              <a:rPr kumimoji="1" lang="en-US" altLang="zh-Hans" sz="2000" dirty="0"/>
              <a:t>biostatistics</a:t>
            </a:r>
            <a:r>
              <a:rPr kumimoji="1" lang="zh-Hans" altLang="en-US" sz="2000" dirty="0"/>
              <a:t>）是数理统计（</a:t>
            </a:r>
            <a:r>
              <a:rPr kumimoji="1" lang="en-US" altLang="zh-Hans" sz="2000" dirty="0"/>
              <a:t>mathematical statistics</a:t>
            </a:r>
            <a:r>
              <a:rPr kumimoji="1" lang="zh-Hans" altLang="en-US" sz="2000" dirty="0"/>
              <a:t>）在生物学研究中的应用</a:t>
            </a:r>
            <a:endParaRPr kumimoji="1" lang="en-US" altLang="zh-Hans" sz="2000" dirty="0"/>
          </a:p>
          <a:p>
            <a:pPr lvl="2"/>
            <a:r>
              <a:rPr kumimoji="1" lang="zh-Hans" altLang="en-US" sz="1800" dirty="0"/>
              <a:t>属于应用统计学（</a:t>
            </a:r>
            <a:r>
              <a:rPr kumimoji="1" lang="en-US" altLang="zh-Hans" sz="1800" dirty="0"/>
              <a:t>applied statistics</a:t>
            </a:r>
            <a:r>
              <a:rPr kumimoji="1" lang="zh-Hans" altLang="en-US" sz="1800" dirty="0"/>
              <a:t>）的分支</a:t>
            </a:r>
            <a:endParaRPr kumimoji="1" lang="en-US" altLang="zh-Hans" sz="1800" dirty="0"/>
          </a:p>
          <a:p>
            <a:pPr lvl="2"/>
            <a:r>
              <a:rPr kumimoji="1" lang="zh-Hans" altLang="en-US" sz="1800" dirty="0"/>
              <a:t>使用数理统计学的原理和方法来分析和解释生物界各种现象和试验调查资料的一门学科</a:t>
            </a:r>
            <a:endParaRPr kumimoji="1" lang="en-US" altLang="zh-Hans" sz="1800" dirty="0"/>
          </a:p>
          <a:p>
            <a:r>
              <a:rPr kumimoji="1" lang="en-US" altLang="zh-CN" dirty="0"/>
              <a:t>Definition</a:t>
            </a:r>
          </a:p>
          <a:p>
            <a:pPr lvl="1"/>
            <a:r>
              <a:rPr lang="en-US" altLang="zh-CN" dirty="0"/>
              <a:t>Biostatistics (or biometry) is the application of statistics to a wide range of topics in biology. The science of biostatistics encompasses </a:t>
            </a:r>
          </a:p>
          <a:p>
            <a:pPr lvl="2"/>
            <a:r>
              <a:rPr lang="en-US" altLang="zh-CN" dirty="0"/>
              <a:t>the design of biological experiments, especially in medicine, pharmacy, agriculture and fishery; </a:t>
            </a:r>
          </a:p>
          <a:p>
            <a:pPr lvl="2"/>
            <a:r>
              <a:rPr lang="en-US" altLang="zh-CN" dirty="0"/>
              <a:t>the collection, summarization, and analysis of data from those experiments; </a:t>
            </a:r>
          </a:p>
          <a:p>
            <a:pPr lvl="2"/>
            <a:r>
              <a:rPr lang="en-US" altLang="zh-CN" dirty="0"/>
              <a:t>and the interpretation of, and inference from, the results.</a:t>
            </a:r>
            <a:endParaRPr kumimoji="1" lang="zh-CN" altLang="en-US" dirty="0"/>
          </a:p>
        </p:txBody>
      </p:sp>
    </p:spTree>
    <p:extLst>
      <p:ext uri="{BB962C8B-B14F-4D97-AF65-F5344CB8AC3E}">
        <p14:creationId xmlns:p14="http://schemas.microsoft.com/office/powerpoint/2010/main" val="5079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4A529BE-5881-A84B-9982-14C6339D3728}"/>
              </a:ext>
            </a:extLst>
          </p:cNvPr>
          <p:cNvSpPr>
            <a:spLocks noGrp="1"/>
          </p:cNvSpPr>
          <p:nvPr>
            <p:ph type="title"/>
          </p:nvPr>
        </p:nvSpPr>
        <p:spPr>
          <a:xfrm>
            <a:off x="676572" y="257907"/>
            <a:ext cx="8596668" cy="1320800"/>
          </a:xfrm>
        </p:spPr>
        <p:txBody>
          <a:bodyPr/>
          <a:lstStyle/>
          <a:p>
            <a:r>
              <a:rPr kumimoji="1" lang="zh-Hans" altLang="en-US" dirty="0"/>
              <a:t>研究对象</a:t>
            </a:r>
            <a:endParaRPr kumimoji="1" lang="zh-CN" altLang="en-US" dirty="0"/>
          </a:p>
        </p:txBody>
      </p:sp>
      <p:sp>
        <p:nvSpPr>
          <p:cNvPr id="3" name="内容占位符 2">
            <a:extLst>
              <a:ext uri="{FF2B5EF4-FFF2-40B4-BE49-F238E27FC236}">
                <a16:creationId xmlns:a16="http://schemas.microsoft.com/office/drawing/2014/main" id="{C3B3B231-78A4-BF42-BC06-7866E164D51C}"/>
              </a:ext>
            </a:extLst>
          </p:cNvPr>
          <p:cNvSpPr>
            <a:spLocks noGrp="1"/>
          </p:cNvSpPr>
          <p:nvPr>
            <p:ph idx="1"/>
          </p:nvPr>
        </p:nvSpPr>
        <p:spPr>
          <a:xfrm>
            <a:off x="676572" y="910698"/>
            <a:ext cx="9586143" cy="3880773"/>
          </a:xfrm>
        </p:spPr>
        <p:txBody>
          <a:bodyPr>
            <a:normAutofit/>
          </a:bodyPr>
          <a:lstStyle/>
          <a:p>
            <a:r>
              <a:rPr kumimoji="1" lang="zh-Hans" altLang="en-US" sz="2000" dirty="0"/>
              <a:t>研究对象</a:t>
            </a:r>
            <a:endParaRPr kumimoji="1" lang="en-US" altLang="zh-Hans" sz="2000" dirty="0"/>
          </a:p>
          <a:p>
            <a:pPr lvl="1"/>
            <a:r>
              <a:rPr kumimoji="1" lang="zh-Hans" altLang="en-US" sz="1800" dirty="0"/>
              <a:t>生物有机体</a:t>
            </a:r>
            <a:endParaRPr kumimoji="1" lang="en-US" altLang="zh-Hans" sz="1800" dirty="0"/>
          </a:p>
          <a:p>
            <a:pPr lvl="1"/>
            <a:r>
              <a:rPr kumimoji="1" lang="zh-Hans" altLang="en-US" sz="1800" dirty="0"/>
              <a:t>与非生物相比，有特殊的变异性，随机性和复杂性</a:t>
            </a:r>
            <a:endParaRPr kumimoji="1" lang="en-US" altLang="zh-Hans" sz="1800" dirty="0"/>
          </a:p>
          <a:p>
            <a:pPr lvl="1"/>
            <a:r>
              <a:rPr kumimoji="1" lang="zh-Hans" altLang="en-US" sz="1800" dirty="0"/>
              <a:t>生物有机体的生长发育、生理活动、生化变化及有机体受外界各种随机因素的影响等，使得生物研究的实验结果有较大的差异性，这种差异性会掩盖生物体本身的特殊规律</a:t>
            </a:r>
            <a:endParaRPr kumimoji="1" lang="en-US" altLang="zh-Hans" sz="1800" dirty="0"/>
          </a:p>
          <a:p>
            <a:pPr lvl="1"/>
            <a:r>
              <a:rPr kumimoji="1" lang="zh-Hans" altLang="en-US" sz="1800" dirty="0"/>
              <a:t>在生物学研究中，大量实验资料内在的规律性也容易被杂乱无章的数据所迷惑，从而被忽视</a:t>
            </a:r>
            <a:endParaRPr kumimoji="1" lang="en-US" altLang="zh-Hans" sz="1800" dirty="0"/>
          </a:p>
          <a:p>
            <a:endParaRPr kumimoji="1" lang="zh-CN" altLang="en-US" sz="2000" dirty="0"/>
          </a:p>
        </p:txBody>
      </p:sp>
      <p:pic>
        <p:nvPicPr>
          <p:cNvPr id="6" name="图片 5">
            <a:extLst>
              <a:ext uri="{FF2B5EF4-FFF2-40B4-BE49-F238E27FC236}">
                <a16:creationId xmlns:a16="http://schemas.microsoft.com/office/drawing/2014/main" id="{4CA49E7D-93FE-E248-88FA-F1E60B3F54E0}"/>
              </a:ext>
            </a:extLst>
          </p:cNvPr>
          <p:cNvPicPr>
            <a:picLocks noChangeAspect="1"/>
          </p:cNvPicPr>
          <p:nvPr/>
        </p:nvPicPr>
        <p:blipFill>
          <a:blip r:embed="rId2"/>
          <a:stretch>
            <a:fillRect/>
          </a:stretch>
        </p:blipFill>
        <p:spPr>
          <a:xfrm>
            <a:off x="3794562" y="3621045"/>
            <a:ext cx="3704858" cy="2734538"/>
          </a:xfrm>
          <a:prstGeom prst="rect">
            <a:avLst/>
          </a:prstGeom>
        </p:spPr>
      </p:pic>
    </p:spTree>
    <p:extLst>
      <p:ext uri="{BB962C8B-B14F-4D97-AF65-F5344CB8AC3E}">
        <p14:creationId xmlns:p14="http://schemas.microsoft.com/office/powerpoint/2010/main" val="2625256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D1BFB0B-A501-9D49-A5CF-EDCD74007DE8}"/>
              </a:ext>
            </a:extLst>
          </p:cNvPr>
          <p:cNvSpPr>
            <a:spLocks noGrp="1"/>
          </p:cNvSpPr>
          <p:nvPr>
            <p:ph idx="1"/>
          </p:nvPr>
        </p:nvSpPr>
        <p:spPr>
          <a:xfrm>
            <a:off x="677334" y="1359204"/>
            <a:ext cx="8596668" cy="3880773"/>
          </a:xfrm>
        </p:spPr>
        <p:txBody>
          <a:bodyPr>
            <a:normAutofit/>
          </a:bodyPr>
          <a:lstStyle/>
          <a:p>
            <a:r>
              <a:rPr kumimoji="1" lang="zh-Hans" altLang="en-US" sz="2000" dirty="0"/>
              <a:t>生物统计学是在生物学研究过程中，逐渐与数学的发展结合而形成的，属于</a:t>
            </a:r>
            <a:r>
              <a:rPr kumimoji="1" lang="zh-Hans" altLang="en-US" sz="2000" dirty="0">
                <a:solidFill>
                  <a:srgbClr val="FF0000"/>
                </a:solidFill>
              </a:rPr>
              <a:t>生物数学</a:t>
            </a:r>
            <a:r>
              <a:rPr kumimoji="1" lang="zh-Hans" altLang="en-US" sz="2000" dirty="0"/>
              <a:t>的范畴</a:t>
            </a:r>
            <a:endParaRPr kumimoji="1" lang="en-US" altLang="zh-Hans" sz="2000" dirty="0"/>
          </a:p>
          <a:p>
            <a:r>
              <a:rPr kumimoji="1" lang="zh-Hans" altLang="en-US" sz="2000" dirty="0"/>
              <a:t>生物统计学是把数学的方法引入到具体的生命科学领域</a:t>
            </a:r>
            <a:endParaRPr kumimoji="1" lang="en-US" altLang="zh-Hans" sz="2000" dirty="0"/>
          </a:p>
          <a:p>
            <a:r>
              <a:rPr kumimoji="1" lang="zh-Hans" altLang="en-US" sz="2000" dirty="0"/>
              <a:t>把生命科学领域中的具体研究问题抽象为数学问题</a:t>
            </a:r>
            <a:endParaRPr kumimoji="1" lang="en-US" altLang="zh-Hans" sz="2000" dirty="0"/>
          </a:p>
          <a:p>
            <a:r>
              <a:rPr kumimoji="1" lang="zh-Hans" altLang="en-US" sz="2000" dirty="0"/>
              <a:t>从大量的实验数据中探寻其规律</a:t>
            </a:r>
            <a:endParaRPr kumimoji="1" lang="en-US" altLang="zh-Hans" sz="2000" dirty="0"/>
          </a:p>
          <a:p>
            <a:r>
              <a:rPr kumimoji="1" lang="zh-Hans" altLang="en-US" sz="2000" dirty="0"/>
              <a:t>以数学的概率论和数理统计为基础，涉及数列、排列、组合、矩阵与微积分等知识</a:t>
            </a:r>
            <a:endParaRPr kumimoji="1" lang="en-US" altLang="zh-Hans" sz="2000" dirty="0"/>
          </a:p>
          <a:p>
            <a:r>
              <a:rPr kumimoji="1" lang="zh-Hans" altLang="en-US" sz="2000" b="1" dirty="0">
                <a:solidFill>
                  <a:srgbClr val="00B0F0"/>
                </a:solidFill>
              </a:rPr>
              <a:t>工具课</a:t>
            </a:r>
            <a:r>
              <a:rPr kumimoji="1" lang="zh-Hans" altLang="en-US" sz="2000" dirty="0"/>
              <a:t>：不过多讨论数学原理，主要偏重统计原理的介绍和具体分析方法的应用</a:t>
            </a:r>
            <a:endParaRPr kumimoji="1" lang="zh-CN" altLang="en-US" sz="2000" dirty="0"/>
          </a:p>
        </p:txBody>
      </p:sp>
    </p:spTree>
    <p:extLst>
      <p:ext uri="{BB962C8B-B14F-4D97-AF65-F5344CB8AC3E}">
        <p14:creationId xmlns:p14="http://schemas.microsoft.com/office/powerpoint/2010/main" val="1330943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8B17C9-BCA4-5549-A922-DFA3CAE44A45}"/>
              </a:ext>
            </a:extLst>
          </p:cNvPr>
          <p:cNvSpPr>
            <a:spLocks noGrp="1"/>
          </p:cNvSpPr>
          <p:nvPr>
            <p:ph type="title"/>
          </p:nvPr>
        </p:nvSpPr>
        <p:spPr/>
        <p:txBody>
          <a:bodyPr/>
          <a:lstStyle/>
          <a:p>
            <a:r>
              <a:rPr kumimoji="1" lang="zh-Hans" altLang="en-US" dirty="0"/>
              <a:t>统计学发展概况</a:t>
            </a:r>
            <a:br>
              <a:rPr kumimoji="1" lang="en-US" altLang="zh-Hans" dirty="0"/>
            </a:br>
            <a:endParaRPr kumimoji="1" lang="zh-CN" altLang="en-US" dirty="0"/>
          </a:p>
        </p:txBody>
      </p:sp>
      <p:sp>
        <p:nvSpPr>
          <p:cNvPr id="3" name="内容占位符 2">
            <a:extLst>
              <a:ext uri="{FF2B5EF4-FFF2-40B4-BE49-F238E27FC236}">
                <a16:creationId xmlns:a16="http://schemas.microsoft.com/office/drawing/2014/main" id="{0F18D78F-AF81-6C41-8BDA-8D7244B9A81F}"/>
              </a:ext>
            </a:extLst>
          </p:cNvPr>
          <p:cNvSpPr>
            <a:spLocks noGrp="1"/>
          </p:cNvSpPr>
          <p:nvPr>
            <p:ph idx="1"/>
          </p:nvPr>
        </p:nvSpPr>
        <p:spPr/>
        <p:txBody>
          <a:bodyPr>
            <a:normAutofit/>
          </a:bodyPr>
          <a:lstStyle/>
          <a:p>
            <a:r>
              <a:rPr kumimoji="1" lang="en-US" altLang="zh-CN" sz="2400" dirty="0"/>
              <a:t>1</a:t>
            </a:r>
            <a:r>
              <a:rPr kumimoji="1" lang="en-US" altLang="zh-Hans" sz="2400" dirty="0"/>
              <a:t>7</a:t>
            </a:r>
            <a:r>
              <a:rPr kumimoji="1" lang="zh-Hans" altLang="en-US" sz="2400" dirty="0"/>
              <a:t>世纪英国，</a:t>
            </a:r>
            <a:r>
              <a:rPr kumimoji="1" lang="en-US" altLang="zh-Hans" sz="2400" dirty="0"/>
              <a:t>Sir William</a:t>
            </a:r>
            <a:r>
              <a:rPr kumimoji="1" lang="zh-Hans" altLang="en-US" sz="2400" dirty="0"/>
              <a:t> </a:t>
            </a:r>
            <a:r>
              <a:rPr kumimoji="1" lang="en-US" altLang="zh-Hans" sz="2400" dirty="0"/>
              <a:t>Petty</a:t>
            </a:r>
            <a:r>
              <a:rPr kumimoji="1" lang="zh-Hans" altLang="en-US" sz="2400" dirty="0"/>
              <a:t>（</a:t>
            </a:r>
            <a:r>
              <a:rPr kumimoji="1" lang="en-US" altLang="zh-Hans" sz="2400" dirty="0"/>
              <a:t>1623-1687</a:t>
            </a:r>
            <a:r>
              <a:rPr kumimoji="1" lang="zh-Hans" altLang="en-US" sz="2400" dirty="0"/>
              <a:t>），统计学的创始人（马克思语）</a:t>
            </a:r>
            <a:endParaRPr kumimoji="1" lang="en-US" altLang="zh-Hans" sz="2400" dirty="0"/>
          </a:p>
          <a:p>
            <a:r>
              <a:rPr kumimoji="1" lang="zh-Hans" altLang="en-US" sz="2400" dirty="0"/>
              <a:t>三个发展阶段</a:t>
            </a:r>
            <a:endParaRPr kumimoji="1" lang="en-US" altLang="zh-Hans" sz="2400" dirty="0"/>
          </a:p>
          <a:p>
            <a:pPr lvl="1"/>
            <a:r>
              <a:rPr kumimoji="1" lang="zh-Hans" altLang="en-US" sz="2000" dirty="0"/>
              <a:t>古典记录统计学</a:t>
            </a:r>
            <a:r>
              <a:rPr kumimoji="1" lang="en-US" altLang="zh-Hans" sz="2000" dirty="0"/>
              <a:t> (record statistics)</a:t>
            </a:r>
            <a:endParaRPr kumimoji="1" lang="en-US" altLang="zh-Hans" sz="1800" dirty="0"/>
          </a:p>
          <a:p>
            <a:pPr lvl="1"/>
            <a:r>
              <a:rPr kumimoji="1" lang="zh-Hans" altLang="en-US" sz="2000" dirty="0"/>
              <a:t>近代描述统计学</a:t>
            </a:r>
            <a:r>
              <a:rPr kumimoji="1" lang="en-US" altLang="zh-Hans" sz="2000" dirty="0"/>
              <a:t> (description statistics)</a:t>
            </a:r>
          </a:p>
          <a:p>
            <a:pPr lvl="1"/>
            <a:r>
              <a:rPr kumimoji="1" lang="zh-Hans" altLang="en-US" sz="2000" dirty="0"/>
              <a:t>现代推断统计学</a:t>
            </a:r>
            <a:r>
              <a:rPr kumimoji="1" lang="en-US" altLang="zh-Hans" sz="2000" dirty="0"/>
              <a:t> (inference statistics)</a:t>
            </a:r>
            <a:endParaRPr kumimoji="1" lang="zh-CN" altLang="en-US" sz="2000" dirty="0"/>
          </a:p>
        </p:txBody>
      </p:sp>
      <p:pic>
        <p:nvPicPr>
          <p:cNvPr id="5" name="图片 4">
            <a:extLst>
              <a:ext uri="{FF2B5EF4-FFF2-40B4-BE49-F238E27FC236}">
                <a16:creationId xmlns:a16="http://schemas.microsoft.com/office/drawing/2014/main" id="{AC265346-3F7B-4A42-8C91-DD13C274D737}"/>
              </a:ext>
            </a:extLst>
          </p:cNvPr>
          <p:cNvPicPr>
            <a:picLocks noChangeAspect="1"/>
          </p:cNvPicPr>
          <p:nvPr/>
        </p:nvPicPr>
        <p:blipFill>
          <a:blip r:embed="rId2"/>
          <a:stretch>
            <a:fillRect/>
          </a:stretch>
        </p:blipFill>
        <p:spPr>
          <a:xfrm>
            <a:off x="9274002" y="0"/>
            <a:ext cx="2917998" cy="3281209"/>
          </a:xfrm>
          <a:prstGeom prst="rect">
            <a:avLst/>
          </a:prstGeom>
        </p:spPr>
      </p:pic>
    </p:spTree>
    <p:extLst>
      <p:ext uri="{BB962C8B-B14F-4D97-AF65-F5344CB8AC3E}">
        <p14:creationId xmlns:p14="http://schemas.microsoft.com/office/powerpoint/2010/main" val="248207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BC4783-EB9D-1C4F-B5B0-9A532F08A8B6}"/>
              </a:ext>
            </a:extLst>
          </p:cNvPr>
          <p:cNvSpPr>
            <a:spLocks noGrp="1"/>
          </p:cNvSpPr>
          <p:nvPr>
            <p:ph type="title"/>
          </p:nvPr>
        </p:nvSpPr>
        <p:spPr/>
        <p:txBody>
          <a:bodyPr/>
          <a:lstStyle/>
          <a:p>
            <a:r>
              <a:rPr kumimoji="1" lang="zh-Hans" altLang="en-US" dirty="0"/>
              <a:t>古典记录统计学</a:t>
            </a:r>
            <a:r>
              <a:rPr kumimoji="1" lang="en-US" altLang="zh-Hans" dirty="0"/>
              <a:t> (record statistics)</a:t>
            </a:r>
            <a:endParaRPr kumimoji="1" lang="zh-CN" altLang="en-US" dirty="0"/>
          </a:p>
        </p:txBody>
      </p:sp>
      <p:sp>
        <p:nvSpPr>
          <p:cNvPr id="3" name="内容占位符 2">
            <a:extLst>
              <a:ext uri="{FF2B5EF4-FFF2-40B4-BE49-F238E27FC236}">
                <a16:creationId xmlns:a16="http://schemas.microsoft.com/office/drawing/2014/main" id="{B23B6B59-841D-9740-A7C8-0D4F67463445}"/>
              </a:ext>
            </a:extLst>
          </p:cNvPr>
          <p:cNvSpPr>
            <a:spLocks noGrp="1"/>
          </p:cNvSpPr>
          <p:nvPr>
            <p:ph idx="1"/>
          </p:nvPr>
        </p:nvSpPr>
        <p:spPr>
          <a:xfrm>
            <a:off x="677334" y="1270000"/>
            <a:ext cx="8596668" cy="5353222"/>
          </a:xfrm>
        </p:spPr>
        <p:txBody>
          <a:bodyPr>
            <a:normAutofit fontScale="92500" lnSpcReduction="10000"/>
          </a:bodyPr>
          <a:lstStyle/>
          <a:p>
            <a:pPr marL="0" indent="0">
              <a:buNone/>
            </a:pPr>
            <a:endParaRPr kumimoji="1" lang="en-US" altLang="zh-Hans" sz="2200" dirty="0"/>
          </a:p>
          <a:p>
            <a:r>
              <a:rPr kumimoji="1" lang="en-US" altLang="zh-Hans" sz="2200" dirty="0"/>
              <a:t>17</a:t>
            </a:r>
            <a:r>
              <a:rPr kumimoji="1" lang="zh-Hans" altLang="en-US" sz="2200" dirty="0"/>
              <a:t>世纪中叶到</a:t>
            </a:r>
            <a:r>
              <a:rPr kumimoji="1" lang="en-US" altLang="zh-Hans" sz="2200" dirty="0"/>
              <a:t>19</a:t>
            </a:r>
            <a:r>
              <a:rPr kumimoji="1" lang="zh-Hans" altLang="en-US" sz="2200" dirty="0"/>
              <a:t>世纪中叶</a:t>
            </a:r>
            <a:endParaRPr kumimoji="1" lang="en-US" altLang="zh-Hans" sz="2200" dirty="0"/>
          </a:p>
          <a:p>
            <a:r>
              <a:rPr kumimoji="1" lang="zh-Hans" altLang="en-US" sz="2200" dirty="0"/>
              <a:t>通过文字或者数字如实记录与分析国家社会经济状况，初步建立了研究的方法与规则</a:t>
            </a:r>
            <a:endParaRPr kumimoji="1" lang="en-US" altLang="zh-Hans" sz="2200" dirty="0"/>
          </a:p>
          <a:p>
            <a:r>
              <a:rPr kumimoji="1" lang="zh-Hans" altLang="en-US" sz="2200" dirty="0"/>
              <a:t>概率论的引入使得其逐渐成为一种较为成熟的方法</a:t>
            </a:r>
            <a:endParaRPr kumimoji="1" lang="en-US" altLang="zh-Hans" sz="2200" dirty="0"/>
          </a:p>
          <a:p>
            <a:r>
              <a:rPr kumimoji="1" lang="zh-Hans" altLang="en-US" sz="2200" dirty="0"/>
              <a:t>瑞士数学家</a:t>
            </a:r>
            <a:r>
              <a:rPr kumimoji="1" lang="en-US" altLang="zh-Hans" sz="2200" dirty="0"/>
              <a:t>Jacob Bernoulli</a:t>
            </a:r>
            <a:r>
              <a:rPr kumimoji="1" lang="zh-Hans" altLang="en-US" sz="2200" dirty="0"/>
              <a:t>（</a:t>
            </a:r>
            <a:r>
              <a:rPr kumimoji="1" lang="en-US" altLang="zh-Hans" sz="2200" dirty="0"/>
              <a:t>1654-1705</a:t>
            </a:r>
            <a:r>
              <a:rPr kumimoji="1" lang="zh-Hans" altLang="en-US" sz="2200" dirty="0"/>
              <a:t>）系统论证了大数定律，</a:t>
            </a:r>
            <a:r>
              <a:rPr kumimoji="1" lang="en-US" altLang="zh-Hans" sz="2200" dirty="0"/>
              <a:t>Daniel Bernoulli</a:t>
            </a:r>
            <a:r>
              <a:rPr kumimoji="1" lang="zh-Hans" altLang="en-US" sz="2200" dirty="0"/>
              <a:t>将概率论的理论应用到了医学和保险</a:t>
            </a:r>
            <a:endParaRPr kumimoji="1" lang="en-US" altLang="zh-Hans" sz="2200" dirty="0"/>
          </a:p>
          <a:p>
            <a:r>
              <a:rPr kumimoji="1" lang="zh-Hans" altLang="en-US" sz="2200" dirty="0"/>
              <a:t>法国数学家、天文学家统计学家</a:t>
            </a:r>
            <a:r>
              <a:rPr kumimoji="1" lang="en-US" altLang="zh-Hans" sz="2200" dirty="0"/>
              <a:t>Pierre-Simon de Laplace</a:t>
            </a:r>
            <a:r>
              <a:rPr kumimoji="1" lang="zh-Hans" altLang="en-US" sz="2200" dirty="0"/>
              <a:t>（</a:t>
            </a:r>
            <a:r>
              <a:rPr kumimoji="1" lang="en-US" altLang="zh-Hans" sz="2200" dirty="0"/>
              <a:t>1749-1827</a:t>
            </a:r>
            <a:r>
              <a:rPr kumimoji="1" lang="zh-Hans" altLang="en-US" sz="2200" dirty="0"/>
              <a:t>）发展了概率论的研究，应用到天文与物理</a:t>
            </a:r>
            <a:endParaRPr kumimoji="1" lang="en-US" altLang="zh-Hans" sz="2200" dirty="0"/>
          </a:p>
          <a:p>
            <a:pPr lvl="1"/>
            <a:r>
              <a:rPr kumimoji="1" lang="zh-Hans" altLang="en-US" sz="2000" dirty="0"/>
              <a:t>最小二乘法</a:t>
            </a:r>
            <a:endParaRPr kumimoji="1" lang="en-US" altLang="zh-Hans" sz="2000" dirty="0"/>
          </a:p>
          <a:p>
            <a:pPr lvl="1"/>
            <a:r>
              <a:rPr kumimoji="1" lang="en-US" altLang="zh-Hans" sz="2000" dirty="0"/>
              <a:t>Laplace</a:t>
            </a:r>
            <a:r>
              <a:rPr kumimoji="1" lang="zh-Hans" altLang="en-US" sz="2000" dirty="0"/>
              <a:t>定理（中心极限定理的一部分）</a:t>
            </a:r>
            <a:r>
              <a:rPr kumimoji="1" lang="en-US" altLang="zh-Hans" sz="2000" dirty="0"/>
              <a:t>——</a:t>
            </a:r>
            <a:r>
              <a:rPr kumimoji="1" lang="zh-Hans" altLang="en-US" sz="2000" dirty="0"/>
              <a:t>大样本推断的理论基础，开创了抽样调查方法</a:t>
            </a:r>
            <a:endParaRPr kumimoji="1" lang="en-US" altLang="zh-Hans" sz="2000" dirty="0"/>
          </a:p>
          <a:p>
            <a:r>
              <a:rPr kumimoji="1" lang="zh-Hans" altLang="en-US" sz="2200" dirty="0"/>
              <a:t>法国数学家</a:t>
            </a:r>
            <a:r>
              <a:rPr kumimoji="1" lang="en-US" altLang="zh-Hans" sz="2200" dirty="0"/>
              <a:t>Abraham De</a:t>
            </a:r>
            <a:r>
              <a:rPr kumimoji="1" lang="zh-Hans" altLang="en-US" sz="2200" dirty="0"/>
              <a:t> </a:t>
            </a:r>
            <a:r>
              <a:rPr kumimoji="1" lang="en-US" altLang="zh-Hans" sz="2200" dirty="0" err="1"/>
              <a:t>Moiver</a:t>
            </a:r>
            <a:r>
              <a:rPr kumimoji="1" lang="zh-Hans" altLang="en-US" sz="2200" dirty="0"/>
              <a:t>，</a:t>
            </a:r>
            <a:r>
              <a:rPr kumimoji="1" lang="en-US" altLang="zh-Hans" sz="2200" dirty="0"/>
              <a:t>1733</a:t>
            </a:r>
            <a:r>
              <a:rPr kumimoji="1" lang="zh-Hans" altLang="en-US" sz="2200" dirty="0"/>
              <a:t>年发现正态分布理论</a:t>
            </a:r>
            <a:endParaRPr kumimoji="1" lang="en-US" altLang="zh-Hans" sz="2200" dirty="0"/>
          </a:p>
          <a:p>
            <a:r>
              <a:rPr kumimoji="1" lang="zh-Hans" altLang="en-US" sz="2200" dirty="0"/>
              <a:t>德国天文学家与数学家</a:t>
            </a:r>
            <a:r>
              <a:rPr kumimoji="1" lang="en-US" altLang="zh-Hans" sz="2200" dirty="0"/>
              <a:t>Carl Friedrich Gauss</a:t>
            </a:r>
            <a:r>
              <a:rPr kumimoji="1" lang="zh-Hans" altLang="en-US" sz="2200" dirty="0"/>
              <a:t>（</a:t>
            </a:r>
            <a:r>
              <a:rPr kumimoji="1" lang="en-US" altLang="zh-Hans" sz="2200" dirty="0"/>
              <a:t>1777-1855</a:t>
            </a:r>
            <a:r>
              <a:rPr kumimoji="1" lang="zh-Hans" altLang="en-US" sz="2200" dirty="0"/>
              <a:t>）</a:t>
            </a:r>
            <a:endParaRPr kumimoji="1" lang="en-US" altLang="zh-Hans" sz="2200" dirty="0"/>
          </a:p>
          <a:p>
            <a:endParaRPr kumimoji="1" lang="zh-CN" altLang="en-US" dirty="0"/>
          </a:p>
        </p:txBody>
      </p:sp>
      <p:pic>
        <p:nvPicPr>
          <p:cNvPr id="5" name="图片 4">
            <a:extLst>
              <a:ext uri="{FF2B5EF4-FFF2-40B4-BE49-F238E27FC236}">
                <a16:creationId xmlns:a16="http://schemas.microsoft.com/office/drawing/2014/main" id="{5F431AFC-467B-7543-A74E-4BA308927CF6}"/>
              </a:ext>
            </a:extLst>
          </p:cNvPr>
          <p:cNvPicPr>
            <a:picLocks noChangeAspect="1"/>
          </p:cNvPicPr>
          <p:nvPr/>
        </p:nvPicPr>
        <p:blipFill>
          <a:blip r:embed="rId2"/>
          <a:stretch>
            <a:fillRect/>
          </a:stretch>
        </p:blipFill>
        <p:spPr>
          <a:xfrm>
            <a:off x="8262552" y="-41190"/>
            <a:ext cx="2467232" cy="1779642"/>
          </a:xfrm>
          <a:prstGeom prst="rect">
            <a:avLst/>
          </a:prstGeom>
        </p:spPr>
      </p:pic>
      <p:pic>
        <p:nvPicPr>
          <p:cNvPr id="7" name="图片 6">
            <a:extLst>
              <a:ext uri="{FF2B5EF4-FFF2-40B4-BE49-F238E27FC236}">
                <a16:creationId xmlns:a16="http://schemas.microsoft.com/office/drawing/2014/main" id="{5D984EF3-C24E-C94B-8999-FD59936A41BD}"/>
              </a:ext>
            </a:extLst>
          </p:cNvPr>
          <p:cNvPicPr>
            <a:picLocks noChangeAspect="1"/>
          </p:cNvPicPr>
          <p:nvPr/>
        </p:nvPicPr>
        <p:blipFill>
          <a:blip r:embed="rId3"/>
          <a:stretch>
            <a:fillRect/>
          </a:stretch>
        </p:blipFill>
        <p:spPr>
          <a:xfrm>
            <a:off x="9058404" y="1708228"/>
            <a:ext cx="1671380" cy="2094515"/>
          </a:xfrm>
          <a:prstGeom prst="rect">
            <a:avLst/>
          </a:prstGeom>
        </p:spPr>
      </p:pic>
      <p:pic>
        <p:nvPicPr>
          <p:cNvPr id="9" name="图片 8">
            <a:extLst>
              <a:ext uri="{FF2B5EF4-FFF2-40B4-BE49-F238E27FC236}">
                <a16:creationId xmlns:a16="http://schemas.microsoft.com/office/drawing/2014/main" id="{DC52DC60-8AEF-2A43-AFC0-76085ACA72FF}"/>
              </a:ext>
            </a:extLst>
          </p:cNvPr>
          <p:cNvPicPr>
            <a:picLocks noChangeAspect="1"/>
          </p:cNvPicPr>
          <p:nvPr/>
        </p:nvPicPr>
        <p:blipFill>
          <a:blip r:embed="rId4"/>
          <a:stretch>
            <a:fillRect/>
          </a:stretch>
        </p:blipFill>
        <p:spPr>
          <a:xfrm>
            <a:off x="10729784" y="-41190"/>
            <a:ext cx="1462216" cy="1809866"/>
          </a:xfrm>
          <a:prstGeom prst="rect">
            <a:avLst/>
          </a:prstGeom>
        </p:spPr>
      </p:pic>
      <p:pic>
        <p:nvPicPr>
          <p:cNvPr id="11" name="图片 10">
            <a:extLst>
              <a:ext uri="{FF2B5EF4-FFF2-40B4-BE49-F238E27FC236}">
                <a16:creationId xmlns:a16="http://schemas.microsoft.com/office/drawing/2014/main" id="{D80F7A00-DAF9-EA41-B10E-D7A1817BB9DE}"/>
              </a:ext>
            </a:extLst>
          </p:cNvPr>
          <p:cNvPicPr>
            <a:picLocks noChangeAspect="1"/>
          </p:cNvPicPr>
          <p:nvPr/>
        </p:nvPicPr>
        <p:blipFill>
          <a:blip r:embed="rId5"/>
          <a:stretch>
            <a:fillRect/>
          </a:stretch>
        </p:blipFill>
        <p:spPr>
          <a:xfrm>
            <a:off x="10527985" y="1708229"/>
            <a:ext cx="1677027" cy="2094514"/>
          </a:xfrm>
          <a:prstGeom prst="rect">
            <a:avLst/>
          </a:prstGeom>
        </p:spPr>
      </p:pic>
      <p:pic>
        <p:nvPicPr>
          <p:cNvPr id="13" name="图片 12">
            <a:extLst>
              <a:ext uri="{FF2B5EF4-FFF2-40B4-BE49-F238E27FC236}">
                <a16:creationId xmlns:a16="http://schemas.microsoft.com/office/drawing/2014/main" id="{29A11719-5D7B-AB4F-9693-66A1CD20BEC0}"/>
              </a:ext>
            </a:extLst>
          </p:cNvPr>
          <p:cNvPicPr>
            <a:picLocks noChangeAspect="1"/>
          </p:cNvPicPr>
          <p:nvPr/>
        </p:nvPicPr>
        <p:blipFill>
          <a:blip r:embed="rId6"/>
          <a:stretch>
            <a:fillRect/>
          </a:stretch>
        </p:blipFill>
        <p:spPr>
          <a:xfrm>
            <a:off x="10517144" y="3761296"/>
            <a:ext cx="1698711" cy="2280149"/>
          </a:xfrm>
          <a:prstGeom prst="rect">
            <a:avLst/>
          </a:prstGeom>
        </p:spPr>
      </p:pic>
    </p:spTree>
    <p:extLst>
      <p:ext uri="{BB962C8B-B14F-4D97-AF65-F5344CB8AC3E}">
        <p14:creationId xmlns:p14="http://schemas.microsoft.com/office/powerpoint/2010/main" val="28579308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69D06A6-9B87-054F-A323-65C6E40D928F}"/>
              </a:ext>
            </a:extLst>
          </p:cNvPr>
          <p:cNvSpPr>
            <a:spLocks noGrp="1"/>
          </p:cNvSpPr>
          <p:nvPr>
            <p:ph type="title"/>
          </p:nvPr>
        </p:nvSpPr>
        <p:spPr/>
        <p:txBody>
          <a:bodyPr/>
          <a:lstStyle/>
          <a:p>
            <a:r>
              <a:rPr kumimoji="1" lang="zh-Hans" altLang="en-US" dirty="0"/>
              <a:t>近代描述统计学（</a:t>
            </a:r>
            <a:r>
              <a:rPr kumimoji="1" lang="en-US" altLang="zh-Hans" dirty="0"/>
              <a:t>description statistics</a:t>
            </a:r>
            <a:r>
              <a:rPr kumimoji="1" lang="zh-Hans" altLang="en-US" dirty="0"/>
              <a:t>）</a:t>
            </a:r>
            <a:endParaRPr kumimoji="1" lang="zh-CN" altLang="en-US" dirty="0"/>
          </a:p>
        </p:txBody>
      </p:sp>
      <mc:AlternateContent xmlns:mc="http://schemas.openxmlformats.org/markup-compatibility/2006">
        <mc:Choice xmlns:a14="http://schemas.microsoft.com/office/drawing/2010/main" Requires="a14">
          <p:sp>
            <p:nvSpPr>
              <p:cNvPr id="3" name="内容占位符 2">
                <a:extLst>
                  <a:ext uri="{FF2B5EF4-FFF2-40B4-BE49-F238E27FC236}">
                    <a16:creationId xmlns:a16="http://schemas.microsoft.com/office/drawing/2014/main" id="{29F06751-1891-4A4B-A390-C211E2FA1478}"/>
                  </a:ext>
                </a:extLst>
              </p:cNvPr>
              <p:cNvSpPr>
                <a:spLocks noGrp="1"/>
              </p:cNvSpPr>
              <p:nvPr>
                <p:ph idx="1"/>
              </p:nvPr>
            </p:nvSpPr>
            <p:spPr>
              <a:xfrm>
                <a:off x="677334" y="1297459"/>
                <a:ext cx="9446854" cy="5387546"/>
              </a:xfrm>
            </p:spPr>
            <p:txBody>
              <a:bodyPr>
                <a:normAutofit/>
              </a:bodyPr>
              <a:lstStyle/>
              <a:p>
                <a:r>
                  <a:rPr kumimoji="1" lang="zh-Hans" altLang="en-US" sz="2400" dirty="0"/>
                  <a:t>形成于</a:t>
                </a:r>
                <a:r>
                  <a:rPr kumimoji="1" lang="en-US" altLang="zh-Hans" sz="2400" dirty="0"/>
                  <a:t>19</a:t>
                </a:r>
                <a:r>
                  <a:rPr kumimoji="1" lang="zh-Hans" altLang="en-US" sz="2400" dirty="0"/>
                  <a:t>世纪中到</a:t>
                </a:r>
                <a:r>
                  <a:rPr kumimoji="1" lang="en-US" altLang="zh-Hans" sz="2400" dirty="0"/>
                  <a:t>20</a:t>
                </a:r>
                <a:r>
                  <a:rPr kumimoji="1" lang="zh-Hans" altLang="en-US" sz="2400" dirty="0"/>
                  <a:t>世纪上半叶</a:t>
                </a:r>
                <a:endParaRPr kumimoji="1" lang="en-US" altLang="zh-Hans" sz="2400" dirty="0"/>
              </a:p>
              <a:p>
                <a:r>
                  <a:rPr kumimoji="1" lang="zh-Hans" altLang="en-US" sz="2400" dirty="0"/>
                  <a:t>这个时期也是统计学应用于生物学研究的开始和发展时期</a:t>
                </a:r>
                <a:endParaRPr kumimoji="1" lang="en-US" altLang="zh-Hans" sz="2400" dirty="0"/>
              </a:p>
              <a:p>
                <a:pPr lvl="1"/>
                <a:r>
                  <a:rPr kumimoji="1" lang="zh-Hans" altLang="en-US" sz="2000" dirty="0"/>
                  <a:t>英国遗传学家</a:t>
                </a:r>
                <a:r>
                  <a:rPr kumimoji="1" lang="en-US" altLang="zh-Hans" sz="2000" dirty="0"/>
                  <a:t>Francis Galton</a:t>
                </a:r>
                <a:r>
                  <a:rPr kumimoji="1" lang="zh-Hans" altLang="en-US" sz="2000" dirty="0"/>
                  <a:t>（</a:t>
                </a:r>
                <a:r>
                  <a:rPr kumimoji="1" lang="en-US" altLang="zh-Hans" sz="2000" dirty="0"/>
                  <a:t>1822-1911</a:t>
                </a:r>
                <a:r>
                  <a:rPr kumimoji="1" lang="zh-Hans" altLang="en-US" sz="2000" dirty="0"/>
                  <a:t>）</a:t>
                </a:r>
                <a:r>
                  <a:rPr kumimoji="1" lang="en-US" altLang="zh-Hans" sz="2000" dirty="0"/>
                  <a:t>——</a:t>
                </a:r>
                <a:r>
                  <a:rPr kumimoji="1" lang="zh-Hans" altLang="en-US" sz="2000" dirty="0"/>
                  <a:t>人体测量实验室</a:t>
                </a:r>
                <a:endParaRPr kumimoji="1" lang="en-US" altLang="zh-Hans" sz="2000" dirty="0"/>
              </a:p>
              <a:p>
                <a:pPr lvl="2"/>
                <a:r>
                  <a:rPr kumimoji="1" lang="zh-Hans" altLang="en-US" sz="1800" dirty="0"/>
                  <a:t>中位数，百分位数，四分位数，以及分布、相关、回归等重要的统计学概念与方法</a:t>
                </a:r>
                <a:endParaRPr kumimoji="1" lang="en-US" altLang="zh-Hans" sz="1800" dirty="0"/>
              </a:p>
              <a:p>
                <a:pPr lvl="2"/>
                <a:r>
                  <a:rPr kumimoji="1" lang="zh-Hans" altLang="en-US" sz="1800" dirty="0">
                    <a:solidFill>
                      <a:srgbClr val="FF0000"/>
                    </a:solidFill>
                  </a:rPr>
                  <a:t>生物统计学创始人</a:t>
                </a:r>
                <a:endParaRPr kumimoji="1" lang="en-US" altLang="zh-Hans" sz="1800" dirty="0">
                  <a:solidFill>
                    <a:srgbClr val="FF0000"/>
                  </a:solidFill>
                </a:endParaRPr>
              </a:p>
              <a:p>
                <a:pPr lvl="1"/>
                <a:r>
                  <a:rPr kumimoji="1" lang="en-US" altLang="zh-Hans" sz="2000" dirty="0"/>
                  <a:t>Karl Pearson</a:t>
                </a:r>
                <a:r>
                  <a:rPr kumimoji="1" lang="zh-Hans" altLang="en-US" sz="2000" dirty="0"/>
                  <a:t>（</a:t>
                </a:r>
                <a:r>
                  <a:rPr kumimoji="1" lang="en-US" altLang="zh-Hans" sz="2000" dirty="0"/>
                  <a:t>1857-1936</a:t>
                </a:r>
                <a:r>
                  <a:rPr kumimoji="1" lang="zh-Hans" altLang="en-US" sz="2000" dirty="0"/>
                  <a:t>）与</a:t>
                </a:r>
                <a:r>
                  <a:rPr kumimoji="1" lang="en-US" altLang="zh-Hans" sz="2000" dirty="0"/>
                  <a:t>Galton</a:t>
                </a:r>
                <a:r>
                  <a:rPr kumimoji="1" lang="zh-Hans" altLang="en-US" sz="2000" dirty="0"/>
                  <a:t>一起创立了伦敦大学生物统计实验室</a:t>
                </a:r>
                <a:endParaRPr kumimoji="1" lang="en-US" altLang="zh-Hans" sz="2000" dirty="0"/>
              </a:p>
              <a:p>
                <a:pPr lvl="2"/>
                <a:r>
                  <a:rPr kumimoji="1" lang="en-US" altLang="zh-Hans" sz="1800" dirty="0"/>
                  <a:t>1889</a:t>
                </a:r>
                <a:r>
                  <a:rPr kumimoji="1" lang="zh-Hans" altLang="en-US" sz="1800" dirty="0"/>
                  <a:t>年发表</a:t>
                </a:r>
                <a:r>
                  <a:rPr kumimoji="1" lang="en-US" altLang="zh-Hans" sz="1800" dirty="0"/>
                  <a:t>《</a:t>
                </a:r>
                <a:r>
                  <a:rPr kumimoji="1" lang="zh-Hans" altLang="en-US" sz="1800" dirty="0"/>
                  <a:t>自然界的遗传</a:t>
                </a:r>
                <a:r>
                  <a:rPr kumimoji="1" lang="en-US" altLang="zh-Hans" sz="1800" dirty="0"/>
                  <a:t>》</a:t>
                </a:r>
              </a:p>
              <a:p>
                <a:pPr lvl="2"/>
                <a:r>
                  <a:rPr kumimoji="1" lang="en-US" altLang="zh-Hans" sz="1800" dirty="0"/>
                  <a:t>1901</a:t>
                </a:r>
                <a:r>
                  <a:rPr kumimoji="1" lang="zh-Hans" altLang="en-US" sz="1800" dirty="0"/>
                  <a:t>创办了</a:t>
                </a:r>
                <a:r>
                  <a:rPr kumimoji="1" lang="en-US" altLang="zh-Hans" sz="1800" b="1" dirty="0" err="1">
                    <a:solidFill>
                      <a:srgbClr val="00B0F0"/>
                    </a:solidFill>
                  </a:rPr>
                  <a:t>Biometrika</a:t>
                </a:r>
                <a:r>
                  <a:rPr kumimoji="1" lang="zh-Hans" altLang="en-US" sz="1800" dirty="0"/>
                  <a:t>（生物统计学报）</a:t>
                </a:r>
                <a:endParaRPr kumimoji="1" lang="en-US" altLang="zh-Hans" sz="1800" dirty="0"/>
              </a:p>
              <a:p>
                <a:pPr lvl="2"/>
                <a:r>
                  <a:rPr kumimoji="1" lang="zh-Hans" altLang="en-US" sz="1800" dirty="0"/>
                  <a:t>首次提出了“生物统计（</a:t>
                </a:r>
                <a:r>
                  <a:rPr kumimoji="1" lang="en-US" altLang="zh-Hans" sz="1800" dirty="0"/>
                  <a:t>Biometry</a:t>
                </a:r>
                <a:r>
                  <a:rPr kumimoji="1" lang="zh-Hans" altLang="en-US" sz="1800" dirty="0"/>
                  <a:t>）”</a:t>
                </a:r>
                <a:endParaRPr kumimoji="1" lang="en-US" altLang="zh-Hans" sz="1800" dirty="0"/>
              </a:p>
              <a:p>
                <a:pPr lvl="2"/>
                <a:r>
                  <a:rPr kumimoji="1" lang="en-US" altLang="zh-Hans" sz="1800" dirty="0" err="1"/>
                  <a:t>K.Pearson</a:t>
                </a:r>
                <a:r>
                  <a:rPr kumimoji="1" lang="zh-Hans" altLang="en-US" sz="1800" dirty="0"/>
                  <a:t>提出了相关与回归分析问题，给出了简单与复杂相关系数的计算公式</a:t>
                </a:r>
                <a:endParaRPr kumimoji="1" lang="en-US" altLang="zh-Hans" sz="1800" dirty="0"/>
              </a:p>
              <a:p>
                <a:pPr lvl="2"/>
                <a:r>
                  <a:rPr kumimoji="1" lang="en-US" altLang="zh-Hans" sz="1800" dirty="0"/>
                  <a:t>1900</a:t>
                </a:r>
                <a:r>
                  <a:rPr kumimoji="1" lang="zh-Hans" altLang="en-US" sz="1800" dirty="0"/>
                  <a:t>年</a:t>
                </a:r>
                <a:r>
                  <a:rPr kumimoji="1" lang="en-US" altLang="zh-Hans" sz="1800" dirty="0"/>
                  <a:t>, K. Pearson</a:t>
                </a:r>
                <a:r>
                  <a:rPr kumimoji="1" lang="zh-Hans" altLang="en-US" sz="1800" dirty="0"/>
                  <a:t>提出了</a:t>
                </a:r>
                <a14:m>
                  <m:oMath xmlns:m="http://schemas.openxmlformats.org/officeDocument/2006/math">
                    <m:sSup>
                      <m:sSupPr>
                        <m:ctrlPr>
                          <a:rPr kumimoji="1" lang="en-US" altLang="zh-Hans" sz="1800" i="1" smtClean="0">
                            <a:latin typeface="Cambria Math" panose="02040503050406030204" pitchFamily="18" charset="0"/>
                          </a:rPr>
                        </m:ctrlPr>
                      </m:sSupPr>
                      <m:e>
                        <m:r>
                          <a:rPr kumimoji="1" lang="en-US" altLang="zh-Hans" sz="1800" i="1" smtClean="0">
                            <a:latin typeface="Cambria Math" panose="02040503050406030204" pitchFamily="18" charset="0"/>
                            <a:ea typeface="Cambria Math" panose="02040503050406030204" pitchFamily="18" charset="0"/>
                          </a:rPr>
                          <m:t>𝜒</m:t>
                        </m:r>
                      </m:e>
                      <m:sup>
                        <m:r>
                          <a:rPr kumimoji="1" lang="en-US" altLang="zh-Hans" sz="1800" b="0" i="1" smtClean="0">
                            <a:latin typeface="Cambria Math" panose="02040503050406030204" pitchFamily="18" charset="0"/>
                          </a:rPr>
                          <m:t>2</m:t>
                        </m:r>
                      </m:sup>
                    </m:sSup>
                  </m:oMath>
                </a14:m>
                <a:r>
                  <a:rPr kumimoji="1" lang="en-US" altLang="zh-Hans" sz="1800" dirty="0"/>
                  <a:t>-</a:t>
                </a:r>
                <a:r>
                  <a:rPr kumimoji="1" lang="zh-Hans" altLang="en-US" sz="1800" dirty="0"/>
                  <a:t>检验</a:t>
                </a:r>
                <a:endParaRPr kumimoji="1" lang="en-US" altLang="zh-Hans" sz="1800" dirty="0"/>
              </a:p>
            </p:txBody>
          </p:sp>
        </mc:Choice>
        <mc:Fallback>
          <p:sp>
            <p:nvSpPr>
              <p:cNvPr id="3" name="内容占位符 2">
                <a:extLst>
                  <a:ext uri="{FF2B5EF4-FFF2-40B4-BE49-F238E27FC236}">
                    <a16:creationId xmlns:a16="http://schemas.microsoft.com/office/drawing/2014/main" id="{29F06751-1891-4A4B-A390-C211E2FA1478}"/>
                  </a:ext>
                </a:extLst>
              </p:cNvPr>
              <p:cNvSpPr>
                <a:spLocks noGrp="1" noRot="1" noChangeAspect="1" noMove="1" noResize="1" noEditPoints="1" noAdjustHandles="1" noChangeArrowheads="1" noChangeShapeType="1" noTextEdit="1"/>
              </p:cNvSpPr>
              <p:nvPr>
                <p:ph idx="1"/>
              </p:nvPr>
            </p:nvSpPr>
            <p:spPr>
              <a:xfrm>
                <a:off x="677334" y="1297459"/>
                <a:ext cx="9446854" cy="5387546"/>
              </a:xfrm>
              <a:blipFill>
                <a:blip r:embed="rId2"/>
                <a:stretch>
                  <a:fillRect l="-403" t="-941"/>
                </a:stretch>
              </a:blipFill>
            </p:spPr>
            <p:txBody>
              <a:bodyPr/>
              <a:lstStyle/>
              <a:p>
                <a:r>
                  <a:rPr lang="zh-CN" altLang="en-US">
                    <a:noFill/>
                  </a:rPr>
                  <a:t> </a:t>
                </a:r>
              </a:p>
            </p:txBody>
          </p:sp>
        </mc:Fallback>
      </mc:AlternateContent>
      <p:pic>
        <p:nvPicPr>
          <p:cNvPr id="5" name="图片 4">
            <a:extLst>
              <a:ext uri="{FF2B5EF4-FFF2-40B4-BE49-F238E27FC236}">
                <a16:creationId xmlns:a16="http://schemas.microsoft.com/office/drawing/2014/main" id="{9B75319D-EE6B-8E4F-BCC9-19A565D36A3D}"/>
              </a:ext>
            </a:extLst>
          </p:cNvPr>
          <p:cNvPicPr>
            <a:picLocks noChangeAspect="1"/>
          </p:cNvPicPr>
          <p:nvPr/>
        </p:nvPicPr>
        <p:blipFill>
          <a:blip r:embed="rId3"/>
          <a:stretch>
            <a:fillRect/>
          </a:stretch>
        </p:blipFill>
        <p:spPr>
          <a:xfrm>
            <a:off x="10124188" y="15789"/>
            <a:ext cx="2067812" cy="2508422"/>
          </a:xfrm>
          <a:prstGeom prst="rect">
            <a:avLst/>
          </a:prstGeom>
        </p:spPr>
      </p:pic>
      <p:pic>
        <p:nvPicPr>
          <p:cNvPr id="7" name="图片 6">
            <a:extLst>
              <a:ext uri="{FF2B5EF4-FFF2-40B4-BE49-F238E27FC236}">
                <a16:creationId xmlns:a16="http://schemas.microsoft.com/office/drawing/2014/main" id="{1A01AEEB-66D9-1448-8BCA-915CAC7B1C2F}"/>
              </a:ext>
            </a:extLst>
          </p:cNvPr>
          <p:cNvPicPr>
            <a:picLocks noChangeAspect="1"/>
          </p:cNvPicPr>
          <p:nvPr/>
        </p:nvPicPr>
        <p:blipFill>
          <a:blip r:embed="rId4"/>
          <a:stretch>
            <a:fillRect/>
          </a:stretch>
        </p:blipFill>
        <p:spPr>
          <a:xfrm>
            <a:off x="10124188" y="2524211"/>
            <a:ext cx="2067812" cy="2752720"/>
          </a:xfrm>
          <a:prstGeom prst="rect">
            <a:avLst/>
          </a:prstGeom>
        </p:spPr>
      </p:pic>
    </p:spTree>
    <p:extLst>
      <p:ext uri="{BB962C8B-B14F-4D97-AF65-F5344CB8AC3E}">
        <p14:creationId xmlns:p14="http://schemas.microsoft.com/office/powerpoint/2010/main" val="1294870504"/>
      </p:ext>
    </p:extLst>
  </p:cSld>
  <p:clrMapOvr>
    <a:masterClrMapping/>
  </p:clrMapOvr>
</p:sld>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{554F7F03-CEE1-D74B-BAFD-C56E84BA1EB0}tf10001060</Template>
  <TotalTime>1317</TotalTime>
  <Words>2674</Words>
  <Application>Microsoft Macintosh PowerPoint</Application>
  <PresentationFormat>宽屏</PresentationFormat>
  <Paragraphs>225</Paragraphs>
  <Slides>24</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24</vt:i4>
      </vt:variant>
    </vt:vector>
  </HeadingPairs>
  <TitlesOfParts>
    <vt:vector size="31" baseType="lpstr">
      <vt:lpstr>方正姚体</vt:lpstr>
      <vt:lpstr>华文新魏</vt:lpstr>
      <vt:lpstr>Arial</vt:lpstr>
      <vt:lpstr>Cambria Math</vt:lpstr>
      <vt:lpstr>Trebuchet MS</vt:lpstr>
      <vt:lpstr>Wingdings 3</vt:lpstr>
      <vt:lpstr>平面</vt:lpstr>
      <vt:lpstr>生物统计学</vt:lpstr>
      <vt:lpstr>基本信息</vt:lpstr>
      <vt:lpstr>第一章 概论与资料整理</vt:lpstr>
      <vt:lpstr>概念</vt:lpstr>
      <vt:lpstr>研究对象</vt:lpstr>
      <vt:lpstr>PowerPoint 演示文稿</vt:lpstr>
      <vt:lpstr>统计学发展概况 </vt:lpstr>
      <vt:lpstr>古典记录统计学 (record statistics)</vt:lpstr>
      <vt:lpstr>近代描述统计学（description statistics）</vt:lpstr>
      <vt:lpstr>现代推断统计学(Inference Statistics)</vt:lpstr>
      <vt:lpstr>PowerPoint 演示文稿</vt:lpstr>
      <vt:lpstr>PowerPoint 演示文稿</vt:lpstr>
      <vt:lpstr>常用统计学术语 Statistical Terminology</vt:lpstr>
      <vt:lpstr>总体与样本</vt:lpstr>
      <vt:lpstr>总体与样本 population and sample</vt:lpstr>
      <vt:lpstr>参数与统计数 parameters and statistics</vt:lpstr>
      <vt:lpstr>变量与资料 Variable and Data</vt:lpstr>
      <vt:lpstr>因素与水平 Factor and Level</vt:lpstr>
      <vt:lpstr>处理与重复 Treatment and Repetition</vt:lpstr>
      <vt:lpstr>效应与互作 Effect and Interaction</vt:lpstr>
      <vt:lpstr>准确性与精确性 Accuracy and Precision</vt:lpstr>
      <vt:lpstr>误差与错误 Error and Mistake</vt:lpstr>
      <vt:lpstr>生物统计学的研究内容与作用</vt:lpstr>
      <vt:lpstr>生物统计学的基本作用</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生物统计学</dc:title>
  <dc:creator>Sun, Jianyong</dc:creator>
  <cp:lastModifiedBy>Sun, Jianyong</cp:lastModifiedBy>
  <cp:revision>85</cp:revision>
  <dcterms:created xsi:type="dcterms:W3CDTF">2018-04-16T00:15:19Z</dcterms:created>
  <dcterms:modified xsi:type="dcterms:W3CDTF">2018-04-22T12:07:46Z</dcterms:modified>
</cp:coreProperties>
</file>