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85" r:id="rId4"/>
  </p:sldMasterIdLst>
  <p:notesMasterIdLst>
    <p:notesMasterId r:id="rId155"/>
  </p:notesMasterIdLst>
  <p:handoutMasterIdLst>
    <p:handoutMasterId r:id="rId156"/>
  </p:handoutMasterIdLst>
  <p:sldIdLst>
    <p:sldId id="257" r:id="rId5"/>
    <p:sldId id="457" r:id="rId6"/>
    <p:sldId id="326" r:id="rId7"/>
    <p:sldId id="356" r:id="rId8"/>
    <p:sldId id="460" r:id="rId9"/>
    <p:sldId id="461" r:id="rId10"/>
    <p:sldId id="462" r:id="rId11"/>
    <p:sldId id="463" r:id="rId12"/>
    <p:sldId id="464" r:id="rId13"/>
    <p:sldId id="465" r:id="rId14"/>
    <p:sldId id="358" r:id="rId15"/>
    <p:sldId id="364" r:id="rId16"/>
    <p:sldId id="466" r:id="rId17"/>
    <p:sldId id="467" r:id="rId18"/>
    <p:sldId id="359" r:id="rId19"/>
    <p:sldId id="470" r:id="rId20"/>
    <p:sldId id="365" r:id="rId21"/>
    <p:sldId id="469" r:id="rId22"/>
    <p:sldId id="366" r:id="rId23"/>
    <p:sldId id="367" r:id="rId24"/>
    <p:sldId id="471" r:id="rId25"/>
    <p:sldId id="360" r:id="rId26"/>
    <p:sldId id="472" r:id="rId27"/>
    <p:sldId id="368" r:id="rId28"/>
    <p:sldId id="473" r:id="rId29"/>
    <p:sldId id="474" r:id="rId30"/>
    <p:sldId id="481" r:id="rId31"/>
    <p:sldId id="476" r:id="rId32"/>
    <p:sldId id="477" r:id="rId33"/>
    <p:sldId id="579" r:id="rId34"/>
    <p:sldId id="478" r:id="rId35"/>
    <p:sldId id="480" r:id="rId36"/>
    <p:sldId id="479" r:id="rId37"/>
    <p:sldId id="482" r:id="rId38"/>
    <p:sldId id="483" r:id="rId39"/>
    <p:sldId id="484" r:id="rId40"/>
    <p:sldId id="488" r:id="rId41"/>
    <p:sldId id="485" r:id="rId42"/>
    <p:sldId id="486" r:id="rId43"/>
    <p:sldId id="489" r:id="rId44"/>
    <p:sldId id="490" r:id="rId45"/>
    <p:sldId id="487" r:id="rId46"/>
    <p:sldId id="361" r:id="rId47"/>
    <p:sldId id="491" r:id="rId48"/>
    <p:sldId id="492" r:id="rId49"/>
    <p:sldId id="493" r:id="rId50"/>
    <p:sldId id="494" r:id="rId51"/>
    <p:sldId id="362" r:id="rId52"/>
    <p:sldId id="369" r:id="rId53"/>
    <p:sldId id="378" r:id="rId54"/>
    <p:sldId id="495" r:id="rId55"/>
    <p:sldId id="496" r:id="rId56"/>
    <p:sldId id="497" r:id="rId57"/>
    <p:sldId id="498" r:id="rId58"/>
    <p:sldId id="499" r:id="rId59"/>
    <p:sldId id="500" r:id="rId60"/>
    <p:sldId id="501" r:id="rId61"/>
    <p:sldId id="502" r:id="rId62"/>
    <p:sldId id="503" r:id="rId63"/>
    <p:sldId id="504" r:id="rId64"/>
    <p:sldId id="505" r:id="rId65"/>
    <p:sldId id="506" r:id="rId66"/>
    <p:sldId id="507" r:id="rId67"/>
    <p:sldId id="508" r:id="rId68"/>
    <p:sldId id="510" r:id="rId69"/>
    <p:sldId id="511" r:id="rId70"/>
    <p:sldId id="512" r:id="rId71"/>
    <p:sldId id="513" r:id="rId72"/>
    <p:sldId id="509" r:id="rId73"/>
    <p:sldId id="515" r:id="rId74"/>
    <p:sldId id="516" r:id="rId75"/>
    <p:sldId id="517" r:id="rId76"/>
    <p:sldId id="519" r:id="rId77"/>
    <p:sldId id="520" r:id="rId78"/>
    <p:sldId id="521" r:id="rId79"/>
    <p:sldId id="522" r:id="rId80"/>
    <p:sldId id="514" r:id="rId81"/>
    <p:sldId id="523" r:id="rId82"/>
    <p:sldId id="371" r:id="rId83"/>
    <p:sldId id="379" r:id="rId84"/>
    <p:sldId id="524" r:id="rId85"/>
    <p:sldId id="525" r:id="rId86"/>
    <p:sldId id="526" r:id="rId87"/>
    <p:sldId id="527" r:id="rId88"/>
    <p:sldId id="372" r:id="rId89"/>
    <p:sldId id="373" r:id="rId90"/>
    <p:sldId id="380" r:id="rId91"/>
    <p:sldId id="528" r:id="rId92"/>
    <p:sldId id="374" r:id="rId93"/>
    <p:sldId id="529" r:id="rId94"/>
    <p:sldId id="530" r:id="rId95"/>
    <p:sldId id="531" r:id="rId96"/>
    <p:sldId id="532" r:id="rId97"/>
    <p:sldId id="533" r:id="rId98"/>
    <p:sldId id="534" r:id="rId99"/>
    <p:sldId id="535" r:id="rId100"/>
    <p:sldId id="536" r:id="rId101"/>
    <p:sldId id="537" r:id="rId102"/>
    <p:sldId id="538" r:id="rId103"/>
    <p:sldId id="539" r:id="rId104"/>
    <p:sldId id="540" r:id="rId105"/>
    <p:sldId id="541" r:id="rId106"/>
    <p:sldId id="542" r:id="rId107"/>
    <p:sldId id="543" r:id="rId108"/>
    <p:sldId id="544" r:id="rId109"/>
    <p:sldId id="545" r:id="rId110"/>
    <p:sldId id="546" r:id="rId111"/>
    <p:sldId id="547" r:id="rId112"/>
    <p:sldId id="548" r:id="rId113"/>
    <p:sldId id="549" r:id="rId114"/>
    <p:sldId id="550" r:id="rId115"/>
    <p:sldId id="551" r:id="rId116"/>
    <p:sldId id="552" r:id="rId117"/>
    <p:sldId id="569" r:id="rId118"/>
    <p:sldId id="570" r:id="rId119"/>
    <p:sldId id="554" r:id="rId120"/>
    <p:sldId id="555" r:id="rId121"/>
    <p:sldId id="556" r:id="rId122"/>
    <p:sldId id="557" r:id="rId123"/>
    <p:sldId id="558" r:id="rId124"/>
    <p:sldId id="559" r:id="rId125"/>
    <p:sldId id="560" r:id="rId126"/>
    <p:sldId id="561" r:id="rId127"/>
    <p:sldId id="562" r:id="rId128"/>
    <p:sldId id="563" r:id="rId129"/>
    <p:sldId id="564" r:id="rId130"/>
    <p:sldId id="565" r:id="rId131"/>
    <p:sldId id="566" r:id="rId132"/>
    <p:sldId id="567" r:id="rId133"/>
    <p:sldId id="568" r:id="rId134"/>
    <p:sldId id="571" r:id="rId135"/>
    <p:sldId id="578" r:id="rId136"/>
    <p:sldId id="580" r:id="rId137"/>
    <p:sldId id="572" r:id="rId138"/>
    <p:sldId id="581" r:id="rId139"/>
    <p:sldId id="582" r:id="rId140"/>
    <p:sldId id="583" r:id="rId141"/>
    <p:sldId id="584" r:id="rId142"/>
    <p:sldId id="585" r:id="rId143"/>
    <p:sldId id="586" r:id="rId144"/>
    <p:sldId id="587" r:id="rId145"/>
    <p:sldId id="588" r:id="rId146"/>
    <p:sldId id="589" r:id="rId147"/>
    <p:sldId id="590" r:id="rId148"/>
    <p:sldId id="591" r:id="rId149"/>
    <p:sldId id="592" r:id="rId150"/>
    <p:sldId id="596" r:id="rId151"/>
    <p:sldId id="595" r:id="rId152"/>
    <p:sldId id="597" r:id="rId153"/>
    <p:sldId id="269" r:id="rId154"/>
  </p:sldIdLst>
  <p:sldSz cx="12192000" cy="6858000"/>
  <p:notesSz cx="7010400" cy="92964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3" pos="3840">
          <p15:clr>
            <a:srgbClr val="A4A3A4"/>
          </p15:clr>
        </p15:guide>
      </p15:sldGuideLst>
    </p:ext>
    <p:ext uri="{2D200454-40CA-4A62-9FC3-DE9A4176ACB9}">
      <p15:notesGuideLst xmlns:p15="http://schemas.microsoft.com/office/powerpoint/2012/main" xmlns="">
        <p15:guide id="1" orient="horz"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654"/>
    <a:srgbClr val="151515"/>
    <a:srgbClr val="C7000B"/>
    <a:srgbClr val="575756"/>
    <a:srgbClr val="ADCDEA"/>
    <a:srgbClr val="404040"/>
    <a:srgbClr val="EBEBEB"/>
    <a:srgbClr val="FFFFFF"/>
    <a:srgbClr val="F3D2D5"/>
    <a:srgbClr val="E6A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78" autoAdjust="0"/>
    <p:restoredTop sz="86423" autoAdjust="0"/>
  </p:normalViewPr>
  <p:slideViewPr>
    <p:cSldViewPr snapToGrid="0" snapToObjects="1">
      <p:cViewPr>
        <p:scale>
          <a:sx n="66" d="100"/>
          <a:sy n="66" d="100"/>
        </p:scale>
        <p:origin x="-472" y="-108"/>
      </p:cViewPr>
      <p:guideLst>
        <p:guide orient="horz" pos="2160"/>
        <p:guide pos="3840"/>
      </p:guideLst>
    </p:cSldViewPr>
  </p:slideViewPr>
  <p:outlineViewPr>
    <p:cViewPr>
      <p:scale>
        <a:sx n="33" d="100"/>
        <a:sy n="33" d="100"/>
      </p:scale>
      <p:origin x="264"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0" d="100"/>
          <a:sy n="50" d="100"/>
        </p:scale>
        <p:origin x="-2736" y="-80"/>
      </p:cViewPr>
      <p:guideLst>
        <p:guide orient="horz"/>
        <p:guide pos="2208"/>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slide" Target="slides/slide149.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5/15/2022</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17550"/>
            <a:ext cx="5580062" cy="3125788"/>
          </a:xfrm>
          <a:prstGeom prst="rect">
            <a:avLst/>
          </a:prstGeom>
          <a:noFill/>
          <a:ln w="12700">
            <a:solidFill>
              <a:prstClr val="black"/>
            </a:solidFill>
          </a:ln>
        </p:spPr>
        <p:txBody>
          <a:bodyPr vert="horz" lIns="91440" tIns="45720" rIns="91440" bIns="45720" rtlCol="0" anchor="ctr"/>
          <a:lstStyle/>
          <a:p>
            <a:pPr marL="0" lvl="0"/>
            <a:endParaRPr lang="en-US"/>
          </a:p>
        </p:txBody>
      </p:sp>
      <p:sp>
        <p:nvSpPr>
          <p:cNvPr id="5" name="Notes Placeholder 4"/>
          <p:cNvSpPr>
            <a:spLocks noGrp="1"/>
          </p:cNvSpPr>
          <p:nvPr>
            <p:ph type="body" sz="quarter" idx="3"/>
          </p:nvPr>
        </p:nvSpPr>
        <p:spPr>
          <a:xfrm>
            <a:off x="731838" y="4310765"/>
            <a:ext cx="5580062" cy="478407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lang="en-US"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xmlns="">
        <p15:guide id="2" orient="horz" pos="2704" userDrawn="1">
          <p15:clr>
            <a:srgbClr val="F26B43"/>
          </p15:clr>
        </p15:guide>
        <p15:guide id="3" orient="horz" pos="459" userDrawn="1">
          <p15:clr>
            <a:srgbClr val="F26B43"/>
          </p15:clr>
        </p15:guide>
        <p15:guide id="4" orient="horz" pos="2432" userDrawn="1">
          <p15:clr>
            <a:srgbClr val="F26B43"/>
          </p15:clr>
        </p15:guide>
        <p15:guide id="7" pos="461" userDrawn="1">
          <p15:clr>
            <a:srgbClr val="F26B43"/>
          </p15:clr>
        </p15:guide>
        <p15:guide id="9" pos="2207" userDrawn="1">
          <p15:clr>
            <a:srgbClr val="F26B43"/>
          </p15:clr>
        </p15:guide>
        <p15:guide id="10" pos="397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幻灯片图像占位符 16"/>
          <p:cNvSpPr>
            <a:spLocks noGrp="1" noRot="1" noChangeAspect="1"/>
          </p:cNvSpPr>
          <p:nvPr>
            <p:ph type="sldImg"/>
          </p:nvPr>
        </p:nvSpPr>
        <p:spPr>
          <a:xfrm>
            <a:off x="742950" y="717550"/>
            <a:ext cx="5557838" cy="3125788"/>
          </a:xfrm>
        </p:spPr>
      </p:sp>
      <p:sp>
        <p:nvSpPr>
          <p:cNvPr id="18" name="备注占位符 17"/>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597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幻灯片图像占位符 16"/>
          <p:cNvSpPr>
            <a:spLocks noGrp="1" noRot="1" noChangeAspect="1"/>
          </p:cNvSpPr>
          <p:nvPr>
            <p:ph type="sldImg"/>
          </p:nvPr>
        </p:nvSpPr>
        <p:spPr>
          <a:xfrm>
            <a:off x="742950" y="717550"/>
            <a:ext cx="5557838" cy="3125788"/>
          </a:xfrm>
        </p:spPr>
      </p:sp>
      <p:sp>
        <p:nvSpPr>
          <p:cNvPr id="18" name="备注占位符 17"/>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5977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幻灯片图像占位符 16"/>
          <p:cNvSpPr>
            <a:spLocks noGrp="1" noRot="1" noChangeAspect="1"/>
          </p:cNvSpPr>
          <p:nvPr>
            <p:ph type="sldImg"/>
          </p:nvPr>
        </p:nvSpPr>
        <p:spPr>
          <a:xfrm>
            <a:off x="742950" y="717550"/>
            <a:ext cx="5557838" cy="3125788"/>
          </a:xfrm>
        </p:spPr>
      </p:sp>
      <p:sp>
        <p:nvSpPr>
          <p:cNvPr id="18" name="备注占位符 17"/>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597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幻灯片图像占位符 16"/>
          <p:cNvSpPr>
            <a:spLocks noGrp="1" noRot="1" noChangeAspect="1"/>
          </p:cNvSpPr>
          <p:nvPr>
            <p:ph type="sldImg"/>
          </p:nvPr>
        </p:nvSpPr>
        <p:spPr>
          <a:xfrm>
            <a:off x="742950" y="717550"/>
            <a:ext cx="5557838" cy="3125788"/>
          </a:xfrm>
        </p:spPr>
      </p:sp>
      <p:sp>
        <p:nvSpPr>
          <p:cNvPr id="18" name="备注占位符 17"/>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65977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5519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7#标题和内容">
    <p:spTree>
      <p:nvGrpSpPr>
        <p:cNvPr id="1" name=""/>
        <p:cNvGrpSpPr/>
        <p:nvPr/>
      </p:nvGrpSpPr>
      <p:grpSpPr>
        <a:xfrm>
          <a:off x="0" y="0"/>
          <a:ext cx="0" cy="0"/>
          <a:chOff x="0" y="0"/>
          <a:chExt cx="0" cy="0"/>
        </a:xfrm>
      </p:grpSpPr>
      <p:sp>
        <p:nvSpPr>
          <p:cNvPr id="3" name="标题 1"/>
          <p:cNvSpPr>
            <a:spLocks noGrp="1"/>
          </p:cNvSpPr>
          <p:nvPr>
            <p:ph type="title"/>
          </p:nvPr>
        </p:nvSpPr>
        <p:spPr>
          <a:xfrm>
            <a:off x="455612" y="447468"/>
            <a:ext cx="11293475" cy="638948"/>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zh-CN" altLang="en-US" dirty="0" smtClean="0"/>
              <a:t>单击</a:t>
            </a:r>
            <a:r>
              <a:rPr lang="zh-CN" altLang="en-US" dirty="0"/>
              <a:t>此处编辑母版标题样式</a:t>
            </a:r>
          </a:p>
        </p:txBody>
      </p:sp>
      <p:sp>
        <p:nvSpPr>
          <p:cNvPr id="9" name="文本占位符 6"/>
          <p:cNvSpPr>
            <a:spLocks noGrp="1"/>
          </p:cNvSpPr>
          <p:nvPr>
            <p:ph type="body" sz="quarter" idx="10" hasCustomPrompt="1"/>
          </p:nvPr>
        </p:nvSpPr>
        <p:spPr>
          <a:xfrm>
            <a:off x="455612" y="1204111"/>
            <a:ext cx="11293476" cy="5205741"/>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26498624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455613" y="447468"/>
            <a:ext cx="11293474" cy="485982"/>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zh-CN" altLang="en-US" dirty="0" smtClean="0"/>
              <a:t>单击</a:t>
            </a:r>
            <a:r>
              <a:rPr lang="zh-CN" altLang="en-US" dirty="0"/>
              <a:t>此处编辑母版标题样式</a:t>
            </a:r>
          </a:p>
        </p:txBody>
      </p:sp>
      <p:sp>
        <p:nvSpPr>
          <p:cNvPr id="9" name="文本占位符 6"/>
          <p:cNvSpPr>
            <a:spLocks noGrp="1"/>
          </p:cNvSpPr>
          <p:nvPr>
            <p:ph type="body" sz="quarter" idx="10" hasCustomPrompt="1"/>
          </p:nvPr>
        </p:nvSpPr>
        <p:spPr>
          <a:xfrm>
            <a:off x="455612" y="1047750"/>
            <a:ext cx="11293475" cy="4879805"/>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128880416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595">
          <p15:clr>
            <a:srgbClr val="FBAE40"/>
          </p15:clr>
        </p15:guide>
        <p15:guide id="2" orient="horz" pos="6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2#总标题">
    <p:spTree>
      <p:nvGrpSpPr>
        <p:cNvPr id="1" name=""/>
        <p:cNvGrpSpPr/>
        <p:nvPr/>
      </p:nvGrpSpPr>
      <p:grpSpPr>
        <a:xfrm>
          <a:off x="0" y="0"/>
          <a:ext cx="0" cy="0"/>
          <a:chOff x="0" y="0"/>
          <a:chExt cx="0" cy="0"/>
        </a:xfrm>
      </p:grpSpPr>
      <p:sp>
        <p:nvSpPr>
          <p:cNvPr id="8" name="L 形 7"/>
          <p:cNvSpPr/>
          <p:nvPr userDrawn="1"/>
        </p:nvSpPr>
        <p:spPr>
          <a:xfrm rot="16200000" flipH="1">
            <a:off x="11126845" y="1822255"/>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 xmlns:a16="http://schemas.microsoft.com/office/drawing/2014/main" id="{8227DEE9-8BE9-0D49-BF96-9E83C5312E00}"/>
              </a:ext>
            </a:extLst>
          </p:cNvPr>
          <p:cNvSpPr>
            <a:spLocks noGrp="1"/>
          </p:cNvSpPr>
          <p:nvPr>
            <p:ph type="ctrTitle" hasCustomPrompt="1"/>
          </p:nvPr>
        </p:nvSpPr>
        <p:spPr>
          <a:xfrm>
            <a:off x="916560" y="1830545"/>
            <a:ext cx="10916319" cy="690255"/>
          </a:xfrm>
          <a:prstGeom prst="rect">
            <a:avLst/>
          </a:prstGeom>
          <a:ln>
            <a:noFill/>
            <a:prstDash val="dash"/>
          </a:ln>
        </p:spPr>
        <p:txBody>
          <a:bodyPr lIns="0" tIns="0" rIns="0" bIns="0" anchor="t">
            <a:normAutofit/>
          </a:bodyPr>
          <a:lstStyle>
            <a:lvl1pPr algn="ctr">
              <a:defRPr lang="en-US" sz="40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zh-CN" altLang="en-US" dirty="0"/>
              <a:t>单击此处添加标题</a:t>
            </a:r>
            <a:endParaRPr lang="en-US" dirty="0"/>
          </a:p>
        </p:txBody>
      </p:sp>
      <p:sp>
        <p:nvSpPr>
          <p:cNvPr id="10" name="Text Placeholder 5">
            <a:extLst>
              <a:ext uri="{FF2B5EF4-FFF2-40B4-BE49-F238E27FC236}">
                <a16:creationId xmlns="" xmlns:a16="http://schemas.microsoft.com/office/drawing/2014/main" id="{2F43DA98-D48D-6947-95EF-BA3B05E68822}"/>
              </a:ext>
            </a:extLst>
          </p:cNvPr>
          <p:cNvSpPr>
            <a:spLocks noGrp="1"/>
          </p:cNvSpPr>
          <p:nvPr>
            <p:ph type="body" sz="quarter" idx="10" hasCustomPrompt="1"/>
          </p:nvPr>
        </p:nvSpPr>
        <p:spPr>
          <a:xfrm>
            <a:off x="1016149" y="4411915"/>
            <a:ext cx="10816730" cy="643926"/>
          </a:xfrm>
          <a:prstGeom prst="rect">
            <a:avLst/>
          </a:prstGeom>
        </p:spPr>
        <p:txBody>
          <a:bodyPr vert="horz" lIns="0" tIns="0" rIns="0" bIns="0" rtlCol="0">
            <a:noAutofit/>
          </a:bodyPr>
          <a:lstStyle>
            <a:lvl1pPr marL="228600" indent="-228600" algn="ctr" fontAlgn="base">
              <a:buNone/>
              <a:defRPr lang="en-US" sz="2800" baseline="0" dirty="0">
                <a:solidFill>
                  <a:srgbClr val="DD4654"/>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zh-CN" altLang="en-US" dirty="0" smtClean="0"/>
              <a:t>单击此处添加文本</a:t>
            </a:r>
            <a:endParaRPr lang="en-US" dirty="0"/>
          </a:p>
        </p:txBody>
      </p:sp>
    </p:spTree>
    <p:extLst>
      <p:ext uri="{BB962C8B-B14F-4D97-AF65-F5344CB8AC3E}">
        <p14:creationId xmlns:p14="http://schemas.microsoft.com/office/powerpoint/2010/main" val="13918138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 xmlns:a16="http://schemas.microsoft.com/office/drawing/2014/main" id="{C79E9F57-49BC-DC4A-B843-36D48051C848}"/>
              </a:ext>
            </a:extLst>
          </p:cNvPr>
          <p:cNvCxnSpPr>
            <a:cxnSpLocks/>
          </p:cNvCxnSpPr>
          <p:nvPr userDrawn="1"/>
        </p:nvCxnSpPr>
        <p:spPr>
          <a:xfrm flipH="1">
            <a:off x="1029917" y="1349255"/>
            <a:ext cx="180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 xmlns:a16="http://schemas.microsoft.com/office/drawing/2014/main" id="{568EC886-2612-1F43-AB51-21A76A078357}"/>
              </a:ext>
            </a:extLst>
          </p:cNvPr>
          <p:cNvSpPr txBox="1"/>
          <p:nvPr userDrawn="1"/>
        </p:nvSpPr>
        <p:spPr>
          <a:xfrm>
            <a:off x="918916" y="630373"/>
            <a:ext cx="2050561" cy="651845"/>
          </a:xfrm>
          <a:prstGeom prst="rect">
            <a:avLst/>
          </a:prstGeom>
          <a:noFill/>
        </p:spPr>
        <p:txBody>
          <a:bodyPr wrap="none" rtlCol="0">
            <a:spAutoFit/>
          </a:bodyPr>
          <a:lstStyle/>
          <a:p>
            <a:r>
              <a:rPr kumimoji="1" lang="zh-CN" altLang="en-US" sz="3636" baseline="0" dirty="0" smtClean="0">
                <a:solidFill>
                  <a:schemeClr val="tx1"/>
                </a:solidFill>
                <a:latin typeface="Huawei Sans" panose="020C0503030203020204" pitchFamily="34" charset="0"/>
                <a:ea typeface="方正兰亭黑简体" panose="02000000000000000000" pitchFamily="2" charset="-122"/>
                <a:cs typeface="Microsoft YaHei" charset="-122"/>
              </a:rPr>
              <a:t>学习推荐</a:t>
            </a:r>
            <a:endParaRPr kumimoji="1" lang="zh-CN" altLang="en-US" sz="3636" baseline="0" dirty="0">
              <a:solidFill>
                <a:schemeClr val="tx1"/>
              </a:solidFill>
              <a:latin typeface="Huawei Sans" panose="020C0503030203020204" pitchFamily="34" charset="0"/>
              <a:ea typeface="方正兰亭黑简体" panose="02000000000000000000" pitchFamily="2" charset="-122"/>
              <a:cs typeface="Microsoft YaHei" charset="-122"/>
            </a:endParaRPr>
          </a:p>
        </p:txBody>
      </p:sp>
    </p:spTree>
    <p:extLst>
      <p:ext uri="{BB962C8B-B14F-4D97-AF65-F5344CB8AC3E}">
        <p14:creationId xmlns:p14="http://schemas.microsoft.com/office/powerpoint/2010/main" val="42597678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457905" y="457499"/>
            <a:ext cx="11291061" cy="719451"/>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455613" y="1321806"/>
            <a:ext cx="11293475" cy="489938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 xmlns:a16="http://schemas.microsoft.com/office/drawing/2014/main" id="{6785A3D6-1271-D247-9E96-1B376F4BE7BE}"/>
              </a:ext>
            </a:extLst>
          </p:cNvPr>
          <p:cNvSpPr txBox="1"/>
          <p:nvPr userDrawn="1"/>
        </p:nvSpPr>
        <p:spPr>
          <a:xfrm>
            <a:off x="10533381" y="6552784"/>
            <a:ext cx="1463467" cy="242246"/>
          </a:xfrm>
          <a:prstGeom prst="rect">
            <a:avLst/>
          </a:prstGeom>
          <a:noFill/>
        </p:spPr>
        <p:txBody>
          <a:bodyPr wrap="square" rtlCol="0">
            <a:spAutoFit/>
          </a:bodyPr>
          <a:lstStyle/>
          <a:p>
            <a:pPr algn="r"/>
            <a:r>
              <a:rPr lang="zh-CN" altLang="en-US" sz="974" b="1" baseline="0" dirty="0" smtClean="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rPr>
              <a:t>西安交通大学 桂小林 </a:t>
            </a:r>
            <a:endParaRPr lang="en-US" sz="974" b="1" baseline="0" dirty="0">
              <a:solidFill>
                <a:srgbClr val="FF0000"/>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 xmlns:a16="http://schemas.microsoft.com/office/drawing/2014/main" id="{EABEE2EE-BF4D-7A4A-B3C6-9E47668CCD98}"/>
              </a:ext>
            </a:extLst>
          </p:cNvPr>
          <p:cNvSpPr txBox="1"/>
          <p:nvPr userDrawn="1"/>
        </p:nvSpPr>
        <p:spPr>
          <a:xfrm>
            <a:off x="11648727" y="6598754"/>
            <a:ext cx="499729" cy="161583"/>
          </a:xfrm>
          <a:prstGeom prst="rect">
            <a:avLst/>
          </a:prstGeom>
          <a:noFill/>
        </p:spPr>
        <p:txBody>
          <a:bodyPr wrap="square" lIns="0" tIns="0" rIns="0" bIns="0" rtlCol="0">
            <a:spAutoFit/>
          </a:bodyPr>
          <a:lstStyle/>
          <a:p>
            <a:pPr marL="0" marR="0" lvl="0" indent="0" algn="r"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1050" b="0" baseline="0" smtClean="0">
                <a:solidFill>
                  <a:srgbClr val="1D1D1B"/>
                </a:solidFill>
                <a:latin typeface="Impact" panose="020B0806030902050204" pitchFamily="34" charset="0"/>
                <a:ea typeface="方正兰亭黑简体" panose="02000000000000000000" pitchFamily="2" charset="-122"/>
                <a:cs typeface="Huawei Sans" panose="020C0503030203020204" pitchFamily="34" charset="0"/>
              </a:rPr>
              <a:pPr marL="0" marR="0" lvl="0" indent="0" algn="r" defTabSz="890849" rtl="0" eaLnBrk="1" fontAlgn="auto" latinLnBrk="0" hangingPunct="1">
                <a:lnSpc>
                  <a:spcPct val="100000"/>
                </a:lnSpc>
                <a:spcBef>
                  <a:spcPts val="0"/>
                </a:spcBef>
                <a:spcAft>
                  <a:spcPts val="0"/>
                </a:spcAft>
                <a:buClrTx/>
                <a:buSzTx/>
                <a:buFontTx/>
                <a:buNone/>
                <a:tabLst/>
                <a:defRPr/>
              </a:pPr>
              <a:t>‹#›</a:t>
            </a:fld>
            <a:endParaRPr lang="en-US" sz="1050" b="0" baseline="0" dirty="0">
              <a:solidFill>
                <a:srgbClr val="1D1D1B"/>
              </a:solidFill>
              <a:latin typeface="Impact" panose="020B080603090205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855767675"/>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97" r:id="rId3"/>
    <p:sldLayoutId id="2147483905" r:id="rId4"/>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u="sng" kern="1200" baseline="0" dirty="0">
          <a:solidFill>
            <a:srgbClr val="C00000"/>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10000"/>
        </a:lnSpc>
        <a:spcBef>
          <a:spcPts val="200"/>
        </a:spcBef>
        <a:buSzPct val="50000"/>
        <a:buFont typeface="Wingdings" panose="05000000000000000000" pitchFamily="2" charset="2"/>
        <a:buChar char="l"/>
        <a:defRPr sz="2800" b="1"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10000"/>
        </a:lnSpc>
        <a:spcBef>
          <a:spcPts val="200"/>
        </a:spcBef>
        <a:buClrTx/>
        <a:buSzPct val="50000"/>
        <a:buFont typeface="Wingdings" panose="05000000000000000000" pitchFamily="2" charset="2"/>
        <a:buChar char="p"/>
        <a:defRPr sz="2400" b="1" kern="1200" baseline="0">
          <a:solidFill>
            <a:srgbClr val="FF0000"/>
          </a:solidFill>
          <a:effectLst/>
          <a:latin typeface="方正粗黑宋简体" panose="02000000000000000000" pitchFamily="2" charset="-122"/>
          <a:ea typeface="方正粗黑宋简体" panose="02000000000000000000" pitchFamily="2" charset="-122"/>
          <a:cs typeface="+mn-cs"/>
        </a:defRPr>
      </a:lvl2pPr>
      <a:lvl3pPr marL="1003998" indent="-201519" algn="l" defTabSz="914034" rtl="0" eaLnBrk="1" fontAlgn="ctr" latinLnBrk="0" hangingPunct="1">
        <a:lnSpc>
          <a:spcPct val="110000"/>
        </a:lnSpc>
        <a:spcBef>
          <a:spcPts val="200"/>
        </a:spcBef>
        <a:buClrTx/>
        <a:buSzPct val="50000"/>
        <a:buFont typeface="Wingdings" panose="05000000000000000000" pitchFamily="2" charset="2"/>
        <a:buChar char="n"/>
        <a:defRPr sz="2000"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10000"/>
        </a:lnSpc>
        <a:spcBef>
          <a:spcPts val="200"/>
        </a:spcBef>
        <a:buFont typeface="Huawei Sans" panose="020C0503030203020204" pitchFamily="34" charset="0"/>
        <a:buChar char="−"/>
        <a:defRPr sz="1800"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10000"/>
        </a:lnSpc>
        <a:spcBef>
          <a:spcPts val="200"/>
        </a:spcBef>
        <a:buFont typeface="Huawei Sans" panose="020C0503030203020204" pitchFamily="34" charset="0"/>
        <a:buChar char="~"/>
        <a:defRPr sz="1600"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79">
          <p15:clr>
            <a:srgbClr val="F26B43"/>
          </p15:clr>
        </p15:guide>
        <p15:guide id="2" pos="7401">
          <p15:clr>
            <a:srgbClr val="F26B43"/>
          </p15:clr>
        </p15:guide>
        <p15:guide id="3" orient="horz" pos="2341">
          <p15:clr>
            <a:srgbClr val="F26B43"/>
          </p15:clr>
        </p15:guide>
        <p15:guide id="4" orient="horz" pos="3906">
          <p15:clr>
            <a:srgbClr val="F26B43"/>
          </p15:clr>
        </p15:guide>
        <p15:guide id="5" orient="horz" pos="935">
          <p15:clr>
            <a:srgbClr val="F26B43"/>
          </p15:clr>
        </p15:guide>
        <p15:guide id="6" pos="3840">
          <p15:clr>
            <a:srgbClr val="F26B43"/>
          </p15:clr>
        </p15:guide>
        <p15:guide id="7" orient="horz" pos="278">
          <p15:clr>
            <a:srgbClr val="F26B43"/>
          </p15:clr>
        </p15:guide>
        <p15:guide id="8" orient="horz" pos="91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5.emf"/></Relationships>
</file>

<file path=ppt/slides/_rels/slide10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fontScale="90000"/>
          </a:bodyPr>
          <a:lstStyle/>
          <a:p>
            <a:r>
              <a:rPr lang="zh-CN" altLang="en-US" sz="4000" dirty="0" smtClean="0"/>
              <a:t>大学计算机</a:t>
            </a:r>
            <a:r>
              <a:rPr lang="en-US" altLang="zh-CN" sz="4000" dirty="0" smtClean="0"/>
              <a:t/>
            </a:r>
            <a:br>
              <a:rPr lang="en-US" altLang="zh-CN" sz="4000" dirty="0" smtClean="0"/>
            </a:br>
            <a:r>
              <a:rPr lang="zh-CN" altLang="en-US" dirty="0" smtClean="0"/>
              <a:t>计算思维与新一代信息技术</a:t>
            </a:r>
            <a:endParaRPr lang="zh-CN" altLang="en-US" sz="4000" dirty="0"/>
          </a:p>
        </p:txBody>
      </p:sp>
      <p:sp>
        <p:nvSpPr>
          <p:cNvPr id="5" name="文本占位符 4"/>
          <p:cNvSpPr>
            <a:spLocks noGrp="1"/>
          </p:cNvSpPr>
          <p:nvPr>
            <p:ph type="body" sz="quarter" idx="10"/>
          </p:nvPr>
        </p:nvSpPr>
        <p:spPr/>
        <p:txBody>
          <a:bodyPr/>
          <a:lstStyle/>
          <a:p>
            <a:endParaRPr lang="en-US" altLang="zh-CN" b="1" dirty="0" smtClean="0"/>
          </a:p>
          <a:p>
            <a:r>
              <a:rPr lang="zh-CN" altLang="en-US" b="1" dirty="0" smtClean="0"/>
              <a:t>西安交通大学 桂小林 教授</a:t>
            </a:r>
            <a:endParaRPr lang="en-US" altLang="zh-CN" b="1" dirty="0" smtClean="0"/>
          </a:p>
          <a:p>
            <a:r>
              <a:rPr lang="en-US" altLang="zh-CN" dirty="0" smtClean="0"/>
              <a:t>2022.5.10</a:t>
            </a:r>
            <a:endParaRPr lang="zh-CN" altLang="en-US" b="1" dirty="0"/>
          </a:p>
        </p:txBody>
      </p:sp>
      <p:sp>
        <p:nvSpPr>
          <p:cNvPr id="2" name="矩形 1"/>
          <p:cNvSpPr/>
          <p:nvPr/>
        </p:nvSpPr>
        <p:spPr>
          <a:xfrm>
            <a:off x="4855115" y="2967335"/>
            <a:ext cx="2481770" cy="923330"/>
          </a:xfrm>
          <a:prstGeom prst="rect">
            <a:avLst/>
          </a:prstGeom>
          <a:noFill/>
        </p:spPr>
        <p:txBody>
          <a:bodyPr wrap="none" lIns="91440" tIns="45720" rIns="91440" bIns="45720">
            <a:spAutoFit/>
          </a:bodyPr>
          <a:lstStyle/>
          <a:p>
            <a:pPr algn="ctr"/>
            <a:r>
              <a:rPr lang="zh-CN" alt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第</a:t>
            </a:r>
            <a:r>
              <a:rPr lang="en-US" altLang="zh-CN"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r>
              <a:rPr lang="zh-CN" alt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章</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8028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effectLst/>
              </a:rPr>
              <a:t>1.2.2</a:t>
            </a:r>
            <a:r>
              <a:rPr lang="zh-CN" altLang="zh-CN" b="1" dirty="0">
                <a:effectLst/>
              </a:rPr>
              <a:t>二进制数的表示单位</a:t>
            </a:r>
            <a:br>
              <a:rPr lang="zh-CN" altLang="zh-CN" b="1" dirty="0">
                <a:effectLst/>
              </a:rPr>
            </a:br>
            <a:endParaRPr lang="zh-CN" altLang="en-US" dirty="0"/>
          </a:p>
        </p:txBody>
      </p:sp>
      <p:sp>
        <p:nvSpPr>
          <p:cNvPr id="3" name="文本占位符 2"/>
          <p:cNvSpPr>
            <a:spLocks noGrp="1"/>
          </p:cNvSpPr>
          <p:nvPr>
            <p:ph type="body" sz="quarter" idx="10"/>
          </p:nvPr>
        </p:nvSpPr>
        <p:spPr/>
        <p:txBody>
          <a:bodyPr/>
          <a:lstStyle/>
          <a:p>
            <a:r>
              <a:rPr lang="zh-CN" altLang="en-US" dirty="0"/>
              <a:t>在二进制表示中，为了便于记忆，设置了位、字节、字和双字等多种表示单位。</a:t>
            </a:r>
          </a:p>
          <a:p>
            <a:pPr lvl="1"/>
            <a:r>
              <a:rPr lang="zh-CN" altLang="en-US" dirty="0"/>
              <a:t>位（</a:t>
            </a:r>
            <a:r>
              <a:rPr lang="en-US" altLang="zh-CN" dirty="0"/>
              <a:t>bit</a:t>
            </a:r>
            <a:r>
              <a:rPr lang="zh-CN" altLang="en-US" dirty="0"/>
              <a:t>，简称</a:t>
            </a:r>
            <a:r>
              <a:rPr lang="en-US" altLang="zh-CN" dirty="0"/>
              <a:t>b</a:t>
            </a:r>
            <a:r>
              <a:rPr lang="zh-CN" altLang="en-US" dirty="0"/>
              <a:t>）是计算机内部编码的最基本单位，也是最小单位。只能表示两种状态位，即</a:t>
            </a:r>
            <a:r>
              <a:rPr lang="en-US" altLang="zh-CN" dirty="0"/>
              <a:t>0</a:t>
            </a:r>
            <a:r>
              <a:rPr lang="zh-CN" altLang="en-US" dirty="0"/>
              <a:t>和</a:t>
            </a:r>
            <a:r>
              <a:rPr lang="en-US" altLang="zh-CN" dirty="0"/>
              <a:t>1</a:t>
            </a:r>
            <a:r>
              <a:rPr lang="zh-CN" altLang="en-US" dirty="0"/>
              <a:t>。</a:t>
            </a:r>
            <a:endParaRPr lang="en-US" altLang="zh-CN" dirty="0"/>
          </a:p>
          <a:p>
            <a:pPr lvl="1"/>
            <a:r>
              <a:rPr lang="zh-CN" altLang="en-US" dirty="0"/>
              <a:t>字节</a:t>
            </a:r>
            <a:r>
              <a:rPr lang="en-US" altLang="zh-CN" dirty="0"/>
              <a:t>(Byte, </a:t>
            </a:r>
            <a:r>
              <a:rPr lang="zh-CN" altLang="en-US" dirty="0"/>
              <a:t>简称</a:t>
            </a:r>
            <a:r>
              <a:rPr lang="en-US" altLang="zh-CN" dirty="0"/>
              <a:t>B)</a:t>
            </a:r>
            <a:r>
              <a:rPr lang="zh-CN" altLang="en-US" dirty="0"/>
              <a:t>等于</a:t>
            </a:r>
            <a:r>
              <a:rPr lang="en-US" altLang="zh-CN" dirty="0"/>
              <a:t>8</a:t>
            </a:r>
            <a:r>
              <a:rPr lang="zh-CN" altLang="en-US" dirty="0"/>
              <a:t>个二进制位（</a:t>
            </a:r>
            <a:r>
              <a:rPr lang="en-US" altLang="zh-CN" dirty="0"/>
              <a:t>8 bits</a:t>
            </a:r>
            <a:r>
              <a:rPr lang="zh-CN" altLang="en-US" dirty="0"/>
              <a:t>）。以字节作为度量的单位有</a:t>
            </a:r>
            <a:r>
              <a:rPr lang="en-US" altLang="zh-CN" dirty="0"/>
              <a:t>B</a:t>
            </a:r>
            <a:r>
              <a:rPr lang="zh-CN" altLang="en-US" dirty="0"/>
              <a:t>（字节）、</a:t>
            </a:r>
            <a:r>
              <a:rPr lang="en-US" altLang="zh-CN" dirty="0"/>
              <a:t>KB</a:t>
            </a:r>
            <a:r>
              <a:rPr lang="zh-CN" altLang="en-US" dirty="0"/>
              <a:t>（千字节）、</a:t>
            </a:r>
            <a:r>
              <a:rPr lang="en-US" altLang="zh-CN" dirty="0"/>
              <a:t>MB</a:t>
            </a:r>
            <a:r>
              <a:rPr lang="zh-CN" altLang="en-US" dirty="0"/>
              <a:t>（兆字节）、</a:t>
            </a:r>
            <a:r>
              <a:rPr lang="en-US" altLang="zh-CN" dirty="0"/>
              <a:t>GB</a:t>
            </a:r>
            <a:r>
              <a:rPr lang="zh-CN" altLang="en-US" dirty="0"/>
              <a:t>（吉字节）和</a:t>
            </a:r>
            <a:r>
              <a:rPr lang="en-US" altLang="zh-CN" dirty="0"/>
              <a:t>TB</a:t>
            </a:r>
            <a:r>
              <a:rPr lang="zh-CN" altLang="en-US" dirty="0"/>
              <a:t>（太字节）等。其中</a:t>
            </a:r>
            <a:r>
              <a:rPr lang="en-US" altLang="zh-CN" dirty="0" err="1"/>
              <a:t>1KB</a:t>
            </a:r>
            <a:r>
              <a:rPr lang="en-US" altLang="zh-CN" dirty="0"/>
              <a:t>=</a:t>
            </a:r>
            <a:r>
              <a:rPr lang="en-US" altLang="zh-CN" dirty="0" err="1"/>
              <a:t>1024B</a:t>
            </a:r>
            <a:r>
              <a:rPr lang="zh-CN" altLang="en-US" dirty="0"/>
              <a:t>、</a:t>
            </a:r>
            <a:r>
              <a:rPr lang="en-US" altLang="zh-CN" dirty="0" err="1"/>
              <a:t>1MB</a:t>
            </a:r>
            <a:r>
              <a:rPr lang="en-US" altLang="zh-CN" dirty="0"/>
              <a:t>=</a:t>
            </a:r>
            <a:r>
              <a:rPr lang="en-US" altLang="zh-CN" dirty="0" err="1"/>
              <a:t>1024KB</a:t>
            </a:r>
            <a:r>
              <a:rPr lang="zh-CN" altLang="en-US" dirty="0"/>
              <a:t>、</a:t>
            </a:r>
            <a:r>
              <a:rPr lang="en-US" altLang="zh-CN" dirty="0" err="1"/>
              <a:t>1GB</a:t>
            </a:r>
            <a:r>
              <a:rPr lang="en-US" altLang="zh-CN" dirty="0"/>
              <a:t>=1024 MB</a:t>
            </a:r>
            <a:r>
              <a:rPr lang="zh-CN" altLang="en-US" dirty="0"/>
              <a:t>、</a:t>
            </a:r>
            <a:r>
              <a:rPr lang="en-US" altLang="zh-CN" dirty="0" err="1"/>
              <a:t>1TB</a:t>
            </a:r>
            <a:r>
              <a:rPr lang="en-US" altLang="zh-CN" dirty="0"/>
              <a:t>=</a:t>
            </a:r>
            <a:r>
              <a:rPr lang="en-US" altLang="zh-CN" dirty="0" err="1"/>
              <a:t>1024GB</a:t>
            </a:r>
            <a:r>
              <a:rPr lang="zh-CN" altLang="en-US" dirty="0"/>
              <a:t>。例如，某计算机配有</a:t>
            </a:r>
            <a:r>
              <a:rPr lang="en-US" altLang="zh-CN" dirty="0"/>
              <a:t>1024</a:t>
            </a:r>
            <a:r>
              <a:rPr lang="zh-CN" altLang="en-US" dirty="0"/>
              <a:t>兆字节内存，即</a:t>
            </a:r>
            <a:r>
              <a:rPr lang="en-US" altLang="zh-CN" dirty="0" err="1"/>
              <a:t>1GB</a:t>
            </a:r>
            <a:r>
              <a:rPr lang="zh-CN" altLang="en-US" dirty="0"/>
              <a:t>。</a:t>
            </a:r>
          </a:p>
          <a:p>
            <a:pPr lvl="1"/>
            <a:r>
              <a:rPr lang="zh-CN" altLang="en-US" dirty="0"/>
              <a:t>字（</a:t>
            </a:r>
            <a:r>
              <a:rPr lang="en-US" altLang="zh-CN" dirty="0"/>
              <a:t>Word</a:t>
            </a:r>
            <a:r>
              <a:rPr lang="zh-CN" altLang="en-US" dirty="0"/>
              <a:t>，简称</a:t>
            </a:r>
            <a:r>
              <a:rPr lang="en-US" altLang="zh-CN" dirty="0"/>
              <a:t>W</a:t>
            </a:r>
            <a:r>
              <a:rPr lang="zh-CN" altLang="en-US" dirty="0"/>
              <a:t>）等于</a:t>
            </a:r>
            <a:r>
              <a:rPr lang="en-US" altLang="zh-CN" dirty="0"/>
              <a:t>2</a:t>
            </a:r>
            <a:r>
              <a:rPr lang="zh-CN" altLang="en-US" dirty="0"/>
              <a:t>个字节，一个双字（</a:t>
            </a:r>
            <a:r>
              <a:rPr lang="en-US" altLang="zh-CN" dirty="0"/>
              <a:t>Double Word</a:t>
            </a:r>
            <a:r>
              <a:rPr lang="zh-CN" altLang="en-US" dirty="0"/>
              <a:t>，简称</a:t>
            </a:r>
            <a:r>
              <a:rPr lang="en-US" altLang="zh-CN" dirty="0" err="1"/>
              <a:t>DW</a:t>
            </a:r>
            <a:r>
              <a:rPr lang="zh-CN" altLang="en-US" dirty="0"/>
              <a:t>）等于</a:t>
            </a:r>
            <a:r>
              <a:rPr lang="en-US" altLang="zh-CN" dirty="0"/>
              <a:t>2</a:t>
            </a:r>
            <a:r>
              <a:rPr lang="zh-CN" altLang="en-US" dirty="0"/>
              <a:t>个字，以此类推。</a:t>
            </a:r>
            <a:endParaRPr lang="en-US" altLang="zh-CN" dirty="0"/>
          </a:p>
          <a:p>
            <a:endParaRPr lang="zh-CN" altLang="en-US" dirty="0"/>
          </a:p>
        </p:txBody>
      </p:sp>
    </p:spTree>
    <p:extLst>
      <p:ext uri="{BB962C8B-B14F-4D97-AF65-F5344CB8AC3E}">
        <p14:creationId xmlns:p14="http://schemas.microsoft.com/office/powerpoint/2010/main" val="244367799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0" y="209550"/>
            <a:ext cx="1056322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412" y="3600403"/>
            <a:ext cx="6257925"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25641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4</a:t>
            </a:r>
            <a:r>
              <a:rPr lang="zh-CN" altLang="en-US" dirty="0"/>
              <a:t>）列表的方法</a:t>
            </a:r>
          </a:p>
          <a:p>
            <a:r>
              <a:rPr lang="zh-CN" altLang="en-US" dirty="0" smtClean="0"/>
              <a:t>依据</a:t>
            </a:r>
            <a:r>
              <a:rPr lang="zh-CN" altLang="en-US" dirty="0"/>
              <a:t>面向对象程序设计理论，列表有自己的行为（也成为方法），这些行为辅助列表完成相应的数据处理操作</a:t>
            </a:r>
            <a:r>
              <a:rPr lang="zh-CN" altLang="en-US" dirty="0" smtClean="0"/>
              <a:t>，</a:t>
            </a:r>
            <a:endParaRPr lang="en-US" altLang="zh-CN" dirty="0" smtClean="0"/>
          </a:p>
          <a:p>
            <a:pPr lvl="1"/>
            <a:r>
              <a:rPr lang="zh-CN" altLang="en-US" dirty="0" smtClean="0"/>
              <a:t>例如</a:t>
            </a:r>
            <a:r>
              <a:rPr lang="zh-CN" altLang="en-US" dirty="0"/>
              <a:t>追加（</a:t>
            </a:r>
            <a:r>
              <a:rPr lang="en-US" altLang="zh-CN" dirty="0"/>
              <a:t>append</a:t>
            </a:r>
            <a:r>
              <a:rPr lang="zh-CN" altLang="en-US" dirty="0"/>
              <a:t>）、删除（</a:t>
            </a:r>
            <a:r>
              <a:rPr lang="en-US" altLang="zh-CN" dirty="0"/>
              <a:t>remove</a:t>
            </a:r>
            <a:r>
              <a:rPr lang="zh-CN" altLang="en-US" dirty="0"/>
              <a:t>）和逆排序（</a:t>
            </a:r>
            <a:r>
              <a:rPr lang="en-US" altLang="zh-CN" dirty="0"/>
              <a:t>reverse</a:t>
            </a:r>
            <a:r>
              <a:rPr lang="zh-CN" altLang="en-US" dirty="0"/>
              <a:t>）等</a:t>
            </a:r>
            <a:r>
              <a:rPr lang="zh-CN" altLang="en-US" dirty="0" smtClean="0"/>
              <a:t>。</a:t>
            </a:r>
            <a:endParaRPr lang="en-US" altLang="zh-CN" dirty="0" smtClean="0"/>
          </a:p>
          <a:p>
            <a:pPr lvl="1"/>
            <a:r>
              <a:rPr lang="en-US" altLang="zh-CN" dirty="0" smtClean="0"/>
              <a:t>Python</a:t>
            </a:r>
            <a:r>
              <a:rPr lang="zh-CN" altLang="en-US" dirty="0"/>
              <a:t>的列表的操作方法如表</a:t>
            </a:r>
            <a:r>
              <a:rPr lang="en-US" altLang="zh-CN" dirty="0"/>
              <a:t>3-12</a:t>
            </a:r>
            <a:r>
              <a:rPr lang="zh-CN" altLang="en-US" dirty="0"/>
              <a:t>所示（表中初始</a:t>
            </a:r>
            <a:r>
              <a:rPr lang="en-US" altLang="zh-CN" dirty="0"/>
              <a:t>list=[2,3,4]; </a:t>
            </a:r>
            <a:r>
              <a:rPr lang="en-US" altLang="zh-CN" dirty="0" err="1"/>
              <a:t>lst1</a:t>
            </a:r>
            <a:r>
              <a:rPr lang="en-US" altLang="zh-CN" dirty="0"/>
              <a:t>=['a']</a:t>
            </a:r>
            <a:r>
              <a:rPr lang="zh-CN" altLang="en-US" dirty="0"/>
              <a:t>）。</a:t>
            </a:r>
          </a:p>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038" y="3842750"/>
            <a:ext cx="9242108" cy="241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47543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 </a:t>
            </a:r>
            <a:r>
              <a:rPr lang="zh-CN" altLang="en-US" dirty="0"/>
              <a:t>问题描述与程序结构</a:t>
            </a:r>
          </a:p>
        </p:txBody>
      </p:sp>
      <p:sp>
        <p:nvSpPr>
          <p:cNvPr id="3" name="文本占位符 2"/>
          <p:cNvSpPr>
            <a:spLocks noGrp="1"/>
          </p:cNvSpPr>
          <p:nvPr>
            <p:ph type="body" sz="quarter" idx="10"/>
          </p:nvPr>
        </p:nvSpPr>
        <p:spPr/>
        <p:txBody>
          <a:bodyPr/>
          <a:lstStyle/>
          <a:p>
            <a:r>
              <a:rPr lang="zh-CN" altLang="en-US" dirty="0"/>
              <a:t>我们日常的工作实际都在解决各种问题。使用什么方式解决，问题解决的成功概率和效率大有不同。使用计算机解决问题也不例外</a:t>
            </a:r>
            <a:r>
              <a:rPr lang="zh-CN" altLang="en-US" dirty="0" smtClean="0"/>
              <a:t>。</a:t>
            </a:r>
            <a:endParaRPr lang="en-US" altLang="zh-CN" dirty="0" smtClean="0"/>
          </a:p>
          <a:p>
            <a:r>
              <a:rPr lang="zh-CN" altLang="en-US" dirty="0" smtClean="0"/>
              <a:t>使用</a:t>
            </a:r>
            <a:r>
              <a:rPr lang="zh-CN" altLang="en-US" dirty="0"/>
              <a:t>计算机解决问题时</a:t>
            </a:r>
            <a:r>
              <a:rPr lang="zh-CN" altLang="en-US" dirty="0" smtClean="0"/>
              <a:t>，</a:t>
            </a:r>
            <a:endParaRPr lang="en-US" altLang="zh-CN" dirty="0" smtClean="0"/>
          </a:p>
          <a:p>
            <a:r>
              <a:rPr lang="zh-CN" altLang="en-US" dirty="0" smtClean="0"/>
              <a:t>首先</a:t>
            </a:r>
            <a:r>
              <a:rPr lang="zh-CN" altLang="en-US" dirty="0"/>
              <a:t>需要对问题进行分析</a:t>
            </a:r>
            <a:r>
              <a:rPr lang="zh-CN" altLang="en-US" dirty="0" smtClean="0"/>
              <a:t>，</a:t>
            </a:r>
            <a:endParaRPr lang="en-US" altLang="zh-CN" dirty="0" smtClean="0"/>
          </a:p>
          <a:p>
            <a:r>
              <a:rPr lang="zh-CN" altLang="en-US" dirty="0" smtClean="0"/>
              <a:t>然后</a:t>
            </a:r>
            <a:r>
              <a:rPr lang="zh-CN" altLang="en-US" dirty="0"/>
              <a:t>将问题分解为若干子问题，使用具有逻辑关系的流程图等进行描述</a:t>
            </a:r>
            <a:r>
              <a:rPr lang="zh-CN" altLang="en-US" dirty="0" smtClean="0"/>
              <a:t>，</a:t>
            </a:r>
            <a:endParaRPr lang="en-US" altLang="zh-CN" dirty="0" smtClean="0"/>
          </a:p>
          <a:p>
            <a:r>
              <a:rPr lang="zh-CN" altLang="en-US" dirty="0" smtClean="0"/>
              <a:t>最后</a:t>
            </a:r>
            <a:r>
              <a:rPr lang="zh-CN" altLang="en-US" dirty="0"/>
              <a:t>，根据流程图的结构等，采用顺序、分支或循环等程序结构进行编程实现。</a:t>
            </a:r>
          </a:p>
        </p:txBody>
      </p:sp>
    </p:spTree>
    <p:extLst>
      <p:ext uri="{BB962C8B-B14F-4D97-AF65-F5344CB8AC3E}">
        <p14:creationId xmlns:p14="http://schemas.microsoft.com/office/powerpoint/2010/main" val="12688436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3.4.1</a:t>
            </a:r>
            <a:r>
              <a:rPr lang="zh-CN" altLang="en-US" dirty="0"/>
              <a:t>问题描述</a:t>
            </a:r>
          </a:p>
        </p:txBody>
      </p:sp>
      <p:sp>
        <p:nvSpPr>
          <p:cNvPr id="3" name="文本占位符 2"/>
          <p:cNvSpPr>
            <a:spLocks noGrp="1"/>
          </p:cNvSpPr>
          <p:nvPr>
            <p:ph type="body" sz="quarter" idx="10"/>
          </p:nvPr>
        </p:nvSpPr>
        <p:spPr/>
        <p:txBody>
          <a:bodyPr/>
          <a:lstStyle/>
          <a:p>
            <a:r>
              <a:rPr lang="zh-CN" altLang="en-US" dirty="0"/>
              <a:t>问题是需要人们回答的一般性提问，通常含有若干参数，由问题描述、输入条件以及输出要求等要素组成</a:t>
            </a:r>
            <a:r>
              <a:rPr lang="zh-CN" altLang="en-US" dirty="0" smtClean="0"/>
              <a:t>。</a:t>
            </a:r>
            <a:endParaRPr lang="en-US" altLang="zh-CN" dirty="0" smtClean="0"/>
          </a:p>
          <a:p>
            <a:r>
              <a:rPr lang="zh-CN" altLang="en-US" dirty="0"/>
              <a:t>当我们面对问题时，首先要做的事情就是对问题进行精确描述。问题描述清楚了，就能方便人们选择合适的方法来解决问题</a:t>
            </a:r>
            <a:r>
              <a:rPr lang="zh-CN" altLang="en-US" dirty="0" smtClean="0"/>
              <a:t>。</a:t>
            </a:r>
            <a:endParaRPr lang="en-US" altLang="zh-CN" dirty="0" smtClean="0"/>
          </a:p>
          <a:p>
            <a:r>
              <a:rPr lang="zh-CN" altLang="en-US" dirty="0" smtClean="0"/>
              <a:t>常用</a:t>
            </a:r>
            <a:r>
              <a:rPr lang="zh-CN" altLang="en-US" dirty="0"/>
              <a:t>的问题描述方法有：自然语言描述，流程图描述，实体</a:t>
            </a:r>
            <a:r>
              <a:rPr lang="en-US" altLang="zh-CN" dirty="0"/>
              <a:t>-</a:t>
            </a:r>
            <a:r>
              <a:rPr lang="zh-CN" altLang="en-US" dirty="0"/>
              <a:t>关系图（即</a:t>
            </a:r>
            <a:r>
              <a:rPr lang="en-US" altLang="zh-CN" dirty="0"/>
              <a:t>E-R</a:t>
            </a:r>
            <a:r>
              <a:rPr lang="zh-CN" altLang="en-US" dirty="0"/>
              <a:t>图）描述等。</a:t>
            </a:r>
          </a:p>
        </p:txBody>
      </p:sp>
    </p:spTree>
    <p:extLst>
      <p:ext uri="{BB962C8B-B14F-4D97-AF65-F5344CB8AC3E}">
        <p14:creationId xmlns:p14="http://schemas.microsoft.com/office/powerpoint/2010/main" val="292491566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3.4.2</a:t>
            </a:r>
            <a:r>
              <a:rPr lang="zh-CN" altLang="en-US" dirty="0"/>
              <a:t>程序流程图</a:t>
            </a:r>
          </a:p>
        </p:txBody>
      </p:sp>
      <p:sp>
        <p:nvSpPr>
          <p:cNvPr id="3" name="文本占位符 2"/>
          <p:cNvSpPr>
            <a:spLocks noGrp="1"/>
          </p:cNvSpPr>
          <p:nvPr>
            <p:ph type="body" sz="quarter" idx="10"/>
          </p:nvPr>
        </p:nvSpPr>
        <p:spPr/>
        <p:txBody>
          <a:bodyPr/>
          <a:lstStyle/>
          <a:p>
            <a:r>
              <a:rPr lang="zh-CN" altLang="en-US" dirty="0"/>
              <a:t>流程图（</a:t>
            </a:r>
            <a:r>
              <a:rPr lang="en-US" altLang="zh-CN" dirty="0" err="1"/>
              <a:t>FlowChart</a:t>
            </a:r>
            <a:r>
              <a:rPr lang="zh-CN" altLang="en-US" dirty="0"/>
              <a:t>）是描述我们进行某一项活动所遵循的顺序的一种图示化方法</a:t>
            </a:r>
            <a:r>
              <a:rPr lang="zh-CN" altLang="en-US" dirty="0" smtClean="0"/>
              <a:t>；</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118" y="2500313"/>
            <a:ext cx="10372725"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5957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a:xfrm>
            <a:off x="455613" y="1047750"/>
            <a:ext cx="6886748" cy="4879805"/>
          </a:xfrm>
        </p:spPr>
        <p:txBody>
          <a:bodyPr/>
          <a:lstStyle/>
          <a:p>
            <a:r>
              <a:rPr lang="zh-CN" altLang="en-US" dirty="0"/>
              <a:t>照上面给出的流程图符号</a:t>
            </a:r>
            <a:r>
              <a:rPr lang="zh-CN" altLang="en-US" dirty="0" smtClean="0"/>
              <a:t>，右图给</a:t>
            </a:r>
            <a:r>
              <a:rPr lang="zh-CN" altLang="en-US" dirty="0"/>
              <a:t>出了某公司对其生产的商品进行质量检验的流程图</a:t>
            </a:r>
            <a:r>
              <a:rPr lang="zh-CN" altLang="en-US" dirty="0" smtClean="0"/>
              <a:t>。</a:t>
            </a:r>
            <a:endParaRPr lang="en-US" altLang="zh-CN" dirty="0" smtClean="0"/>
          </a:p>
          <a:p>
            <a:r>
              <a:rPr lang="zh-CN" altLang="en-US" dirty="0" smtClean="0"/>
              <a:t>根据</a:t>
            </a:r>
            <a:r>
              <a:rPr lang="zh-CN" altLang="en-US" dirty="0"/>
              <a:t>流程图，如果商品质量检验合格，则打包入库；如果检验不合格，则退回返修。</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864" y="1395663"/>
            <a:ext cx="4062596" cy="508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5481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3.4.3 </a:t>
            </a:r>
            <a:r>
              <a:rPr lang="zh-CN" altLang="en-US" dirty="0"/>
              <a:t>程序的控制结构</a:t>
            </a:r>
          </a:p>
        </p:txBody>
      </p:sp>
      <p:sp>
        <p:nvSpPr>
          <p:cNvPr id="3" name="文本占位符 2"/>
          <p:cNvSpPr>
            <a:spLocks noGrp="1"/>
          </p:cNvSpPr>
          <p:nvPr>
            <p:ph type="body" sz="quarter" idx="10"/>
          </p:nvPr>
        </p:nvSpPr>
        <p:spPr/>
        <p:txBody>
          <a:bodyPr/>
          <a:lstStyle/>
          <a:p>
            <a:r>
              <a:rPr lang="zh-CN" altLang="en-US" dirty="0"/>
              <a:t>在程序设计语言中，通常将程序按照流程图分成三种基本控制结构：顺序结构、选择结构和循环结构</a:t>
            </a:r>
            <a:r>
              <a:rPr lang="zh-CN" altLang="en-US" dirty="0" smtClean="0"/>
              <a:t>。</a:t>
            </a:r>
            <a:endParaRPr lang="en-US" altLang="zh-CN" dirty="0" smtClean="0"/>
          </a:p>
          <a:p>
            <a:r>
              <a:rPr lang="zh-CN" altLang="en-US" dirty="0" smtClean="0"/>
              <a:t>将</a:t>
            </a:r>
            <a:r>
              <a:rPr lang="zh-CN" altLang="en-US" dirty="0"/>
              <a:t>这些基本结构按一定规律进行组合可实现从简单到复杂的各种算法，理论上是可以解决任何复杂的问题</a:t>
            </a:r>
            <a:r>
              <a:rPr lang="zh-CN" altLang="en-US" dirty="0" smtClean="0"/>
              <a:t>。</a:t>
            </a:r>
            <a:endParaRPr lang="en-US" altLang="zh-CN" dirty="0" smtClean="0"/>
          </a:p>
          <a:p>
            <a:r>
              <a:rPr lang="en-US" altLang="zh-CN" dirty="0"/>
              <a:t>1. </a:t>
            </a:r>
            <a:r>
              <a:rPr lang="zh-CN" altLang="zh-CN" dirty="0"/>
              <a:t>顺序结构</a:t>
            </a:r>
          </a:p>
          <a:p>
            <a:r>
              <a:rPr lang="zh-CN" altLang="zh-CN" dirty="0"/>
              <a:t>顺序结构顾名思义就是按照事情发生的先后</a:t>
            </a:r>
            <a:r>
              <a:rPr lang="zh-CN" altLang="zh-CN" dirty="0" smtClean="0"/>
              <a:t>顺序</a:t>
            </a:r>
            <a:endParaRPr lang="en-US" altLang="zh-CN" dirty="0" smtClean="0"/>
          </a:p>
          <a:p>
            <a:r>
              <a:rPr lang="zh-CN" altLang="zh-CN" dirty="0" smtClean="0"/>
              <a:t>依次</a:t>
            </a:r>
            <a:r>
              <a:rPr lang="zh-CN" altLang="zh-CN" dirty="0"/>
              <a:t>进行的程序结构，该结构最为简单。</a:t>
            </a:r>
            <a:endParaRPr lang="zh-CN" altLang="en-US"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890504332"/>
              </p:ext>
            </p:extLst>
          </p:nvPr>
        </p:nvGraphicFramePr>
        <p:xfrm>
          <a:off x="9768688" y="2960483"/>
          <a:ext cx="1611517" cy="3317829"/>
        </p:xfrm>
        <a:graphic>
          <a:graphicData uri="http://schemas.openxmlformats.org/presentationml/2006/ole">
            <mc:AlternateContent xmlns:mc="http://schemas.openxmlformats.org/markup-compatibility/2006">
              <mc:Choice xmlns:v="urn:schemas-microsoft-com:vml" Requires="v">
                <p:oleObj spid="_x0000_s7206" name="Visio" r:id="rId3" imgW="754743" imgH="1553233" progId="Visio.Drawing.11">
                  <p:embed/>
                </p:oleObj>
              </mc:Choice>
              <mc:Fallback>
                <p:oleObj name="Visio" r:id="rId3" imgW="754743" imgH="1553233" progId="Visio.Drawing.11">
                  <p:embed/>
                  <p:pic>
                    <p:nvPicPr>
                      <p:cNvPr id="0" name="Object 1"/>
                      <p:cNvPicPr>
                        <a:picLocks noChangeAspect="1" noChangeArrowheads="1"/>
                      </p:cNvPicPr>
                      <p:nvPr/>
                    </p:nvPicPr>
                    <p:blipFill>
                      <a:blip r:embed="rId4"/>
                      <a:srcRect/>
                      <a:stretch>
                        <a:fillRect/>
                      </a:stretch>
                    </p:blipFill>
                    <p:spPr bwMode="auto">
                      <a:xfrm>
                        <a:off x="9768688" y="2960483"/>
                        <a:ext cx="1611517" cy="3317829"/>
                      </a:xfrm>
                      <a:prstGeom prst="rect">
                        <a:avLst/>
                      </a:prstGeom>
                      <a:noFill/>
                    </p:spPr>
                  </p:pic>
                </p:oleObj>
              </mc:Fallback>
            </mc:AlternateContent>
          </a:graphicData>
        </a:graphic>
      </p:graphicFrame>
    </p:spTree>
    <p:extLst>
      <p:ext uri="{BB962C8B-B14F-4D97-AF65-F5344CB8AC3E}">
        <p14:creationId xmlns:p14="http://schemas.microsoft.com/office/powerpoint/2010/main" val="242803297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2. </a:t>
            </a:r>
            <a:r>
              <a:rPr lang="zh-CN" altLang="en-US" dirty="0"/>
              <a:t>选择结构</a:t>
            </a:r>
          </a:p>
          <a:p>
            <a:r>
              <a:rPr lang="zh-CN" altLang="en-US" dirty="0"/>
              <a:t>选择结构也称为分支结构，它根据给定的条件判断选择哪一条分支，从而执行相应的程序块（或称语句块）</a:t>
            </a:r>
            <a:r>
              <a:rPr lang="zh-CN" altLang="en-US" dirty="0" smtClean="0"/>
              <a:t>。</a:t>
            </a:r>
            <a:endParaRPr lang="en-US" altLang="zh-CN" dirty="0" smtClean="0"/>
          </a:p>
          <a:p>
            <a:r>
              <a:rPr lang="zh-CN" altLang="en-US" dirty="0" smtClean="0"/>
              <a:t>选择</a:t>
            </a:r>
            <a:r>
              <a:rPr lang="zh-CN" altLang="en-US" dirty="0"/>
              <a:t>结构包括单分支结构、双分支结构和多分支结构。 </a:t>
            </a:r>
          </a:p>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85" y="3267358"/>
            <a:ext cx="1046797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611" y="5852206"/>
            <a:ext cx="1666875" cy="857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567" y="5306039"/>
            <a:ext cx="1743642" cy="14687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7686" y="4084455"/>
            <a:ext cx="3004457" cy="27191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9202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3. </a:t>
            </a:r>
            <a:r>
              <a:rPr lang="zh-CN" altLang="en-US" dirty="0"/>
              <a:t>循环结构</a:t>
            </a:r>
          </a:p>
          <a:p>
            <a:r>
              <a:rPr lang="zh-CN" altLang="en-US" dirty="0"/>
              <a:t>循环在现实生活中处处可见，如学校每学期按周排课，每周一个循环；运动会上，运动员绕着运动场一圈接着一圈跑步，直到跑完全程</a:t>
            </a:r>
            <a:r>
              <a:rPr lang="zh-CN" altLang="en-US" dirty="0" smtClean="0"/>
              <a:t>。</a:t>
            </a:r>
            <a:endParaRPr lang="en-US" altLang="zh-CN" dirty="0" smtClean="0"/>
          </a:p>
          <a:p>
            <a:r>
              <a:rPr lang="zh-CN" altLang="en-US" dirty="0" smtClean="0"/>
              <a:t>类似</a:t>
            </a:r>
            <a:r>
              <a:rPr lang="zh-CN" altLang="en-US" dirty="0"/>
              <a:t>这种在一段时间内会重复的事情就是循环</a:t>
            </a:r>
            <a:r>
              <a:rPr lang="zh-CN" altLang="en-US" dirty="0" smtClean="0"/>
              <a:t>。</a:t>
            </a:r>
            <a:endParaRPr lang="en-US" altLang="zh-CN" dirty="0" smtClean="0"/>
          </a:p>
          <a:p>
            <a:r>
              <a:rPr lang="zh-CN" altLang="en-US" dirty="0" smtClean="0"/>
              <a:t>同样</a:t>
            </a:r>
            <a:r>
              <a:rPr lang="zh-CN" altLang="en-US" dirty="0"/>
              <a:t>，让计算机反复执行一些语句，只要几条简单的命令，就可以完成大量同类的计算，这就是循环结构的优势。</a:t>
            </a:r>
          </a:p>
          <a:p>
            <a:r>
              <a:rPr lang="zh-CN" altLang="en-US" dirty="0"/>
              <a:t>循环结构的基本形式有两种：当型循环和直到型循环。 </a:t>
            </a:r>
          </a:p>
        </p:txBody>
      </p:sp>
    </p:spTree>
    <p:extLst>
      <p:ext uri="{BB962C8B-B14F-4D97-AF65-F5344CB8AC3E}">
        <p14:creationId xmlns:p14="http://schemas.microsoft.com/office/powerpoint/2010/main" val="8474650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a:xfrm>
            <a:off x="455613" y="1047750"/>
            <a:ext cx="8018432" cy="4879805"/>
          </a:xfrm>
        </p:spPr>
        <p:txBody>
          <a:bodyPr/>
          <a:lstStyle/>
          <a:p>
            <a:r>
              <a:rPr lang="zh-CN" altLang="en-US" dirty="0"/>
              <a:t>（</a:t>
            </a:r>
            <a:r>
              <a:rPr lang="en-US" altLang="zh-CN" dirty="0"/>
              <a:t>1</a:t>
            </a:r>
            <a:r>
              <a:rPr lang="zh-CN" altLang="en-US" dirty="0"/>
              <a:t>）当型循环</a:t>
            </a:r>
          </a:p>
          <a:p>
            <a:r>
              <a:rPr lang="zh-CN" altLang="en-US" dirty="0"/>
              <a:t>当型循环是先判断再执行。根据给定的条件，当满足条件时执行循环体，并且在循环终端处流程自动返回到循环入口；如果条件不满足，则退出循环体直接到达流程出口处。</a:t>
            </a:r>
          </a:p>
          <a:p>
            <a:r>
              <a:rPr lang="en-US" altLang="zh-CN" dirty="0"/>
              <a:t>python</a:t>
            </a:r>
            <a:r>
              <a:rPr lang="zh-CN" altLang="en-US" dirty="0"/>
              <a:t>语言中的</a:t>
            </a:r>
            <a:r>
              <a:rPr lang="en-US" altLang="zh-CN" dirty="0"/>
              <a:t>for</a:t>
            </a:r>
            <a:r>
              <a:rPr lang="zh-CN" altLang="en-US" dirty="0"/>
              <a:t>语句和</a:t>
            </a:r>
            <a:r>
              <a:rPr lang="en-US" altLang="zh-CN" dirty="0"/>
              <a:t>while</a:t>
            </a:r>
            <a:r>
              <a:rPr lang="zh-CN" altLang="en-US" dirty="0"/>
              <a:t>语句都可以用来实现“当型循环”。</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14" y="4749956"/>
            <a:ext cx="946992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622" y="770487"/>
            <a:ext cx="33528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690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1.2.3 </a:t>
            </a:r>
            <a:r>
              <a:rPr lang="zh-CN" altLang="en-US" dirty="0"/>
              <a:t>进制数的转换</a:t>
            </a:r>
          </a:p>
        </p:txBody>
      </p:sp>
      <p:sp>
        <p:nvSpPr>
          <p:cNvPr id="3" name="文本占位符 2"/>
          <p:cNvSpPr>
            <a:spLocks noGrp="1"/>
          </p:cNvSpPr>
          <p:nvPr>
            <p:ph type="body" sz="quarter" idx="10"/>
          </p:nvPr>
        </p:nvSpPr>
        <p:spPr/>
        <p:txBody>
          <a:bodyPr/>
          <a:lstStyle/>
          <a:p>
            <a:r>
              <a:rPr lang="zh-CN" altLang="en-US" dirty="0" smtClean="0"/>
              <a:t>要将二进制数</a:t>
            </a:r>
            <a:r>
              <a:rPr lang="zh-CN" altLang="en-US" dirty="0"/>
              <a:t>转换成十进制数，只要把二进制数的各位数码与它们的权相乘，再把乘积相加，就能得到对应的十进制数，这种方法称为按权展开相加法。</a:t>
            </a:r>
          </a:p>
          <a:p>
            <a:pPr lvl="1"/>
            <a:r>
              <a:rPr lang="zh-CN" altLang="en-US" dirty="0"/>
              <a:t>例如：</a:t>
            </a:r>
            <a:r>
              <a:rPr lang="en-US" altLang="zh-CN" dirty="0" err="1"/>
              <a:t>100011.1011B</a:t>
            </a:r>
            <a:r>
              <a:rPr lang="en-US" altLang="zh-CN" dirty="0"/>
              <a:t> = 1×2</a:t>
            </a:r>
            <a:r>
              <a:rPr lang="en-US" altLang="zh-CN" baseline="30000" dirty="0"/>
              <a:t>5</a:t>
            </a:r>
            <a:r>
              <a:rPr lang="en-US" altLang="zh-CN" dirty="0"/>
              <a:t> + 1×2</a:t>
            </a:r>
            <a:r>
              <a:rPr lang="en-US" altLang="zh-CN" baseline="30000" dirty="0"/>
              <a:t>1</a:t>
            </a:r>
            <a:r>
              <a:rPr lang="en-US" altLang="zh-CN" dirty="0"/>
              <a:t> + 1×2</a:t>
            </a:r>
            <a:r>
              <a:rPr lang="en-US" altLang="zh-CN" baseline="30000" dirty="0"/>
              <a:t>0 </a:t>
            </a:r>
            <a:r>
              <a:rPr lang="en-US" altLang="zh-CN" dirty="0"/>
              <a:t>+ 1×2</a:t>
            </a:r>
            <a:r>
              <a:rPr lang="en-US" altLang="zh-CN" baseline="30000" dirty="0"/>
              <a:t>-1 </a:t>
            </a:r>
            <a:r>
              <a:rPr lang="en-US" altLang="zh-CN" dirty="0"/>
              <a:t>+ 1×2</a:t>
            </a:r>
            <a:r>
              <a:rPr lang="en-US" altLang="zh-CN" baseline="30000" dirty="0"/>
              <a:t>-3 </a:t>
            </a:r>
            <a:r>
              <a:rPr lang="en-US" altLang="zh-CN" dirty="0"/>
              <a:t>+ 1×2</a:t>
            </a:r>
            <a:r>
              <a:rPr lang="en-US" altLang="zh-CN" baseline="30000" dirty="0"/>
              <a:t>-4</a:t>
            </a:r>
            <a:r>
              <a:rPr lang="en-US" altLang="zh-CN" dirty="0"/>
              <a:t> = </a:t>
            </a:r>
            <a:r>
              <a:rPr lang="en-US" altLang="zh-CN" dirty="0" err="1"/>
              <a:t>35.6875D</a:t>
            </a:r>
            <a:endParaRPr lang="en-US" altLang="zh-CN" dirty="0"/>
          </a:p>
          <a:p>
            <a:r>
              <a:rPr lang="zh-CN" altLang="en-US" dirty="0"/>
              <a:t>在这里，</a:t>
            </a:r>
            <a:r>
              <a:rPr lang="en-US" altLang="zh-CN" dirty="0"/>
              <a:t>2</a:t>
            </a:r>
            <a:r>
              <a:rPr lang="en-US" altLang="zh-CN" baseline="30000" dirty="0"/>
              <a:t>5</a:t>
            </a:r>
            <a:r>
              <a:rPr lang="zh-CN" altLang="en-US" dirty="0"/>
              <a:t>、</a:t>
            </a:r>
            <a:r>
              <a:rPr lang="en-US" altLang="zh-CN" dirty="0" smtClean="0"/>
              <a:t>2</a:t>
            </a:r>
            <a:r>
              <a:rPr lang="en-US" altLang="zh-CN" baseline="30000" dirty="0" smtClean="0"/>
              <a:t>1</a:t>
            </a:r>
            <a:r>
              <a:rPr lang="zh-CN" altLang="en-US" dirty="0" smtClean="0"/>
              <a:t>、</a:t>
            </a:r>
            <a:r>
              <a:rPr lang="en-US" altLang="zh-CN" dirty="0" smtClean="0"/>
              <a:t>2</a:t>
            </a:r>
            <a:r>
              <a:rPr lang="en-US" altLang="zh-CN" baseline="30000" dirty="0" smtClean="0"/>
              <a:t>0 </a:t>
            </a:r>
            <a:r>
              <a:rPr lang="zh-CN" altLang="en-US" dirty="0"/>
              <a:t>、</a:t>
            </a:r>
            <a:r>
              <a:rPr lang="en-US" altLang="zh-CN" dirty="0" smtClean="0"/>
              <a:t>2</a:t>
            </a:r>
            <a:r>
              <a:rPr lang="en-US" altLang="zh-CN" baseline="30000" dirty="0" smtClean="0"/>
              <a:t>-1</a:t>
            </a:r>
            <a:r>
              <a:rPr lang="zh-CN" altLang="en-US" dirty="0" smtClean="0"/>
              <a:t>、</a:t>
            </a:r>
            <a:r>
              <a:rPr lang="en-US" altLang="zh-CN" dirty="0" smtClean="0"/>
              <a:t>2</a:t>
            </a:r>
            <a:r>
              <a:rPr lang="en-US" altLang="zh-CN" baseline="30000" dirty="0" smtClean="0"/>
              <a:t>-3</a:t>
            </a:r>
            <a:r>
              <a:rPr lang="zh-CN" altLang="en-US" dirty="0"/>
              <a:t>和</a:t>
            </a:r>
            <a:r>
              <a:rPr lang="en-US" altLang="zh-CN" dirty="0"/>
              <a:t>2</a:t>
            </a:r>
            <a:r>
              <a:rPr lang="en-US" altLang="zh-CN" baseline="30000" dirty="0"/>
              <a:t>-4</a:t>
            </a:r>
            <a:r>
              <a:rPr lang="zh-CN" altLang="en-US" dirty="0"/>
              <a:t>分别为不同二进制位置的权。</a:t>
            </a:r>
          </a:p>
          <a:p>
            <a:r>
              <a:rPr lang="zh-CN" altLang="en-US" dirty="0"/>
              <a:t>要将一个十进制数转换成二进制数，通常采用的方法是基数乘除法</a:t>
            </a:r>
            <a:r>
              <a:rPr lang="zh-CN" altLang="en-US" dirty="0" smtClean="0"/>
              <a:t>。</a:t>
            </a:r>
            <a:endParaRPr lang="en-US" altLang="zh-CN" dirty="0" smtClean="0"/>
          </a:p>
          <a:p>
            <a:r>
              <a:rPr lang="zh-CN" altLang="en-US" dirty="0" smtClean="0"/>
              <a:t>整数</a:t>
            </a:r>
            <a:r>
              <a:rPr lang="zh-CN" altLang="en-US" dirty="0"/>
              <a:t>部分用除基取余法，小数部分用乘基取整法</a:t>
            </a:r>
            <a:r>
              <a:rPr lang="zh-CN" altLang="en-US" dirty="0" smtClean="0"/>
              <a:t>，</a:t>
            </a:r>
            <a:endParaRPr lang="en-US" altLang="zh-CN" dirty="0" smtClean="0"/>
          </a:p>
          <a:p>
            <a:r>
              <a:rPr lang="zh-CN" altLang="en-US" dirty="0" smtClean="0"/>
              <a:t>最后</a:t>
            </a:r>
            <a:r>
              <a:rPr lang="zh-CN" altLang="en-US" dirty="0"/>
              <a:t>将它们拼接起来即可。</a:t>
            </a:r>
            <a:endParaRPr lang="en-US" altLang="zh-CN" dirty="0"/>
          </a:p>
          <a:p>
            <a:endParaRPr lang="zh-CN" altLang="en-US" dirty="0"/>
          </a:p>
        </p:txBody>
      </p:sp>
    </p:spTree>
    <p:extLst>
      <p:ext uri="{BB962C8B-B14F-4D97-AF65-F5344CB8AC3E}">
        <p14:creationId xmlns:p14="http://schemas.microsoft.com/office/powerpoint/2010/main" val="189556787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a:xfrm>
            <a:off x="455612" y="1047750"/>
            <a:ext cx="8271929" cy="4879805"/>
          </a:xfrm>
        </p:spPr>
        <p:txBody>
          <a:bodyPr/>
          <a:lstStyle/>
          <a:p>
            <a:r>
              <a:rPr lang="zh-CN" altLang="en-US" dirty="0"/>
              <a:t>（</a:t>
            </a:r>
            <a:r>
              <a:rPr lang="en-US" altLang="zh-CN" dirty="0"/>
              <a:t>2</a:t>
            </a:r>
            <a:r>
              <a:rPr lang="zh-CN" altLang="en-US" dirty="0"/>
              <a:t>）直到型循环</a:t>
            </a:r>
          </a:p>
          <a:p>
            <a:r>
              <a:rPr lang="zh-CN" altLang="en-US" dirty="0"/>
              <a:t>直到型循环表示从结构入口处直接执行循环体，在循环终端处判断条件，如果条件不满足，返回入口处继续执行循环体，直到条件为真时再退出循环，并到达流程出口处</a:t>
            </a:r>
            <a:r>
              <a:rPr lang="zh-CN" altLang="en-US" dirty="0" smtClean="0"/>
              <a:t>。</a:t>
            </a:r>
            <a:endParaRPr lang="en-US" altLang="zh-CN" dirty="0" smtClean="0"/>
          </a:p>
          <a:p>
            <a:r>
              <a:rPr lang="zh-CN" altLang="en-US" dirty="0" smtClean="0"/>
              <a:t>因为</a:t>
            </a:r>
            <a:r>
              <a:rPr lang="zh-CN" altLang="en-US" dirty="0"/>
              <a:t>该类循环是“直到条件为真时终止”，所以称为直到型循环，其特点是，循环体的语句至少执行一次，如图</a:t>
            </a:r>
            <a:r>
              <a:rPr lang="en-US" altLang="zh-CN" dirty="0"/>
              <a:t>3-14</a:t>
            </a:r>
            <a:r>
              <a:rPr lang="zh-CN" altLang="en-US" dirty="0"/>
              <a:t>所示。 </a:t>
            </a:r>
            <a:endParaRPr lang="en-US" altLang="zh-CN" dirty="0" smtClean="0"/>
          </a:p>
          <a:p>
            <a:r>
              <a:rPr lang="en-US" altLang="zh-CN" dirty="0"/>
              <a:t>python</a:t>
            </a:r>
            <a:r>
              <a:rPr lang="zh-CN" altLang="en-US" dirty="0"/>
              <a:t>语言中的</a:t>
            </a:r>
            <a:r>
              <a:rPr lang="en-US" altLang="zh-CN" dirty="0"/>
              <a:t>for</a:t>
            </a:r>
            <a:r>
              <a:rPr lang="zh-CN" altLang="en-US" dirty="0"/>
              <a:t>语句和</a:t>
            </a:r>
            <a:r>
              <a:rPr lang="en-US" altLang="zh-CN" dirty="0"/>
              <a:t>while</a:t>
            </a:r>
            <a:r>
              <a:rPr lang="zh-CN" altLang="en-US" dirty="0"/>
              <a:t>语句都不能直接用来实现“直到型循环”。</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578" y="1050755"/>
            <a:ext cx="277177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41329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 </a:t>
            </a:r>
            <a:r>
              <a:rPr lang="zh-CN" altLang="en-US" dirty="0"/>
              <a:t>计算思维与问题求解</a:t>
            </a:r>
          </a:p>
        </p:txBody>
      </p:sp>
      <p:sp>
        <p:nvSpPr>
          <p:cNvPr id="3" name="文本占位符 2"/>
          <p:cNvSpPr>
            <a:spLocks noGrp="1"/>
          </p:cNvSpPr>
          <p:nvPr>
            <p:ph type="body" sz="quarter" idx="10"/>
          </p:nvPr>
        </p:nvSpPr>
        <p:spPr/>
        <p:txBody>
          <a:bodyPr/>
          <a:lstStyle/>
          <a:p>
            <a:r>
              <a:rPr lang="zh-CN" altLang="en-US" dirty="0"/>
              <a:t>面对客观世界中需要求解的问题，在没有计算机之前，人类采用手工及机械方法来解决问题，但有些问题计算过于复杂，短时间内依靠人工难以完成，例如，列举</a:t>
            </a:r>
            <a:r>
              <a:rPr lang="en-US" altLang="zh-CN" dirty="0"/>
              <a:t>1</a:t>
            </a:r>
            <a:r>
              <a:rPr lang="zh-CN" altLang="en-US" dirty="0"/>
              <a:t>到</a:t>
            </a:r>
            <a:r>
              <a:rPr lang="en-US" altLang="zh-CN" dirty="0"/>
              <a:t>10</a:t>
            </a:r>
            <a:r>
              <a:rPr lang="zh-CN" altLang="en-US" dirty="0"/>
              <a:t>万之间的所有素数</a:t>
            </a:r>
            <a:r>
              <a:rPr lang="zh-CN" altLang="en-US" dirty="0" smtClean="0"/>
              <a:t>。</a:t>
            </a:r>
            <a:endParaRPr lang="en-US" altLang="zh-CN" dirty="0" smtClean="0"/>
          </a:p>
          <a:p>
            <a:r>
              <a:rPr lang="zh-CN" altLang="en-US" dirty="0" smtClean="0"/>
              <a:t>有了</a:t>
            </a:r>
            <a:r>
              <a:rPr lang="zh-CN" altLang="en-US" dirty="0"/>
              <a:t>计算机之后，这些问题的求解就变得容易而且快捷。因此，培养学生利用计算机来求解问题，形成计算思维，成为计算机基础教育的一项非常重要的工作。 </a:t>
            </a:r>
          </a:p>
        </p:txBody>
      </p:sp>
    </p:spTree>
    <p:extLst>
      <p:ext uri="{BB962C8B-B14F-4D97-AF65-F5344CB8AC3E}">
        <p14:creationId xmlns:p14="http://schemas.microsoft.com/office/powerpoint/2010/main" val="37180209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3.5.1 </a:t>
            </a:r>
            <a:r>
              <a:rPr lang="zh-CN" altLang="en-US" dirty="0"/>
              <a:t>计算思维</a:t>
            </a:r>
          </a:p>
        </p:txBody>
      </p:sp>
      <p:sp>
        <p:nvSpPr>
          <p:cNvPr id="3" name="文本占位符 2"/>
          <p:cNvSpPr>
            <a:spLocks noGrp="1"/>
          </p:cNvSpPr>
          <p:nvPr>
            <p:ph type="body" sz="quarter" idx="10"/>
          </p:nvPr>
        </p:nvSpPr>
        <p:spPr/>
        <p:txBody>
          <a:bodyPr/>
          <a:lstStyle/>
          <a:p>
            <a:r>
              <a:rPr lang="zh-CN" altLang="en-US" dirty="0"/>
              <a:t>狭义上，计算思维（</a:t>
            </a:r>
            <a:r>
              <a:rPr lang="en-US" altLang="zh-CN" dirty="0"/>
              <a:t>Computational Thinking</a:t>
            </a:r>
            <a:r>
              <a:rPr lang="zh-CN" altLang="en-US" dirty="0"/>
              <a:t>）就是利用计算机相关技术解决领域应用问题的一种思维方法，其核心思想就是问题抽象、自动化求解和智能优化。</a:t>
            </a:r>
          </a:p>
          <a:p>
            <a:r>
              <a:rPr lang="zh-CN" altLang="en-US" dirty="0"/>
              <a:t>广义上讲，计算思维是运用计算机科学的基础概念进行问题求解、系统设计，以及人类行为理解等涵盖计算机科学之广度的一系列思维活动</a:t>
            </a:r>
            <a:r>
              <a:rPr lang="zh-CN" altLang="en-US" dirty="0" smtClean="0"/>
              <a:t>。</a:t>
            </a:r>
            <a:endParaRPr lang="en-US" altLang="zh-CN" dirty="0" smtClean="0"/>
          </a:p>
          <a:p>
            <a:r>
              <a:rPr lang="zh-CN" altLang="en-US" dirty="0" smtClean="0"/>
              <a:t>广义</a:t>
            </a:r>
            <a:r>
              <a:rPr lang="zh-CN" altLang="en-US" dirty="0"/>
              <a:t>上的计算思维是</a:t>
            </a:r>
            <a:r>
              <a:rPr lang="en-US" altLang="zh-CN" dirty="0"/>
              <a:t>2006</a:t>
            </a:r>
            <a:r>
              <a:rPr lang="zh-CN" altLang="en-US" dirty="0"/>
              <a:t>年</a:t>
            </a:r>
            <a:r>
              <a:rPr lang="en-US" altLang="zh-CN" dirty="0"/>
              <a:t>3</a:t>
            </a:r>
            <a:r>
              <a:rPr lang="zh-CN" altLang="en-US" dirty="0"/>
              <a:t>月周以真（</a:t>
            </a:r>
            <a:r>
              <a:rPr lang="en-US" altLang="zh-CN" dirty="0"/>
              <a:t>Jeannette M. Wing</a:t>
            </a:r>
            <a:r>
              <a:rPr lang="zh-CN" altLang="en-US" dirty="0"/>
              <a:t>）教授在</a:t>
            </a:r>
            <a:r>
              <a:rPr lang="en-US" altLang="zh-CN" dirty="0"/>
              <a:t>《Communications of the ACM》</a:t>
            </a:r>
            <a:r>
              <a:rPr lang="zh-CN" altLang="en-US" dirty="0"/>
              <a:t>杂志上给出的。</a:t>
            </a:r>
          </a:p>
          <a:p>
            <a:r>
              <a:rPr lang="zh-CN" altLang="en-US" dirty="0"/>
              <a:t>为了便于理解，本教材所说的计算思维，是狭义上的计算思维，是指培养学生利用计算机相关技术解决本专业领域问题的信息素养和应用技能。</a:t>
            </a:r>
          </a:p>
        </p:txBody>
      </p:sp>
    </p:spTree>
    <p:extLst>
      <p:ext uri="{BB962C8B-B14F-4D97-AF65-F5344CB8AC3E}">
        <p14:creationId xmlns:p14="http://schemas.microsoft.com/office/powerpoint/2010/main" val="265580401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3.5.2 </a:t>
            </a:r>
            <a:r>
              <a:rPr lang="zh-CN" altLang="en-US" dirty="0"/>
              <a:t>问题抽象</a:t>
            </a:r>
          </a:p>
        </p:txBody>
      </p:sp>
      <p:sp>
        <p:nvSpPr>
          <p:cNvPr id="3" name="文本占位符 2"/>
          <p:cNvSpPr>
            <a:spLocks noGrp="1"/>
          </p:cNvSpPr>
          <p:nvPr>
            <p:ph type="body" sz="quarter" idx="10"/>
          </p:nvPr>
        </p:nvSpPr>
        <p:spPr/>
        <p:txBody>
          <a:bodyPr/>
          <a:lstStyle/>
          <a:p>
            <a:r>
              <a:rPr lang="zh-CN" altLang="en-US" dirty="0"/>
              <a:t>抽象是科学研究的重要手段，也是计算机学科里一个非常重要的</a:t>
            </a:r>
            <a:r>
              <a:rPr lang="zh-CN" altLang="en-US" dirty="0" smtClean="0"/>
              <a:t>概念</a:t>
            </a:r>
            <a:endParaRPr lang="en-US" altLang="zh-CN" dirty="0" smtClean="0"/>
          </a:p>
          <a:p>
            <a:r>
              <a:rPr lang="zh-CN" altLang="en-US" dirty="0" smtClean="0"/>
              <a:t>抽象</a:t>
            </a:r>
            <a:r>
              <a:rPr lang="zh-CN" altLang="en-US" dirty="0"/>
              <a:t>（</a:t>
            </a:r>
            <a:r>
              <a:rPr lang="en-US" altLang="zh-CN" dirty="0"/>
              <a:t>Abstraction</a:t>
            </a:r>
            <a:r>
              <a:rPr lang="zh-CN" altLang="en-US" dirty="0"/>
              <a:t>）是从众多的事物中抽出与问题相关的最本质的属性，而忽略或隐藏与认识问题、求解问题无关的非本质的属性</a:t>
            </a:r>
            <a:r>
              <a:rPr lang="zh-CN" altLang="en-US" dirty="0" smtClean="0"/>
              <a:t>。</a:t>
            </a:r>
            <a:endParaRPr lang="en-US" altLang="zh-CN" dirty="0" smtClean="0"/>
          </a:p>
          <a:p>
            <a:pPr lvl="1"/>
            <a:r>
              <a:rPr lang="zh-CN" altLang="en-US" dirty="0" smtClean="0"/>
              <a:t>例如</a:t>
            </a:r>
            <a:r>
              <a:rPr lang="zh-CN" altLang="en-US" dirty="0"/>
              <a:t>，苹果、香蕉、梨、葡萄、桃子等，它们共同的特性就是水果，得出水果概念的过程就是一个抽象的过程。</a:t>
            </a:r>
          </a:p>
          <a:p>
            <a:r>
              <a:rPr lang="zh-CN" altLang="en-US" dirty="0"/>
              <a:t>在科学研究中，抽象的过程大体如下：针对具体问题，通过对各种经验事实的比较、分析，排除无关因素，提取问题的重要特性（如普遍规律与因果关系），为解答问题提供科学原理</a:t>
            </a:r>
            <a:r>
              <a:rPr lang="zh-CN" altLang="en-US" dirty="0" smtClean="0"/>
              <a:t>。</a:t>
            </a:r>
            <a:endParaRPr lang="en-US" altLang="zh-CN" dirty="0" smtClean="0"/>
          </a:p>
          <a:p>
            <a:r>
              <a:rPr lang="zh-CN" altLang="en-US" dirty="0" smtClean="0"/>
              <a:t>综合</a:t>
            </a:r>
            <a:r>
              <a:rPr lang="zh-CN" altLang="en-US" dirty="0"/>
              <a:t>而言，科学抽象一般包括分离，提纯和简略三个阶段。 </a:t>
            </a:r>
          </a:p>
        </p:txBody>
      </p:sp>
    </p:spTree>
    <p:extLst>
      <p:ext uri="{BB962C8B-B14F-4D97-AF65-F5344CB8AC3E}">
        <p14:creationId xmlns:p14="http://schemas.microsoft.com/office/powerpoint/2010/main" val="14326204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2900" dirty="0"/>
              <a:t>哥尼斯堡七桥</a:t>
            </a:r>
            <a:r>
              <a:rPr lang="zh-CN" altLang="zh-CN" sz="2900" dirty="0" smtClean="0"/>
              <a:t>问题</a:t>
            </a:r>
            <a:r>
              <a:rPr lang="zh-CN" altLang="en-US" sz="2900" dirty="0" smtClean="0"/>
              <a:t>の抽象</a:t>
            </a:r>
            <a:r>
              <a:rPr lang="zh-CN" altLang="zh-CN" sz="2900" dirty="0"/>
              <a:t/>
            </a:r>
            <a:br>
              <a:rPr lang="zh-CN" altLang="zh-CN" sz="2900" dirty="0"/>
            </a:br>
            <a:endParaRPr lang="zh-CN" altLang="en-US" sz="2900" dirty="0"/>
          </a:p>
        </p:txBody>
      </p:sp>
      <p:sp>
        <p:nvSpPr>
          <p:cNvPr id="3" name="文本占位符 2"/>
          <p:cNvSpPr>
            <a:spLocks noGrp="1"/>
          </p:cNvSpPr>
          <p:nvPr>
            <p:ph type="body" sz="quarter" idx="10"/>
          </p:nvPr>
        </p:nvSpPr>
        <p:spPr/>
        <p:txBody>
          <a:bodyPr/>
          <a:lstStyle/>
          <a:p>
            <a:r>
              <a:rPr lang="en-US" altLang="zh-CN" dirty="0"/>
              <a:t>1736</a:t>
            </a:r>
            <a:r>
              <a:rPr lang="zh-CN" altLang="zh-CN" dirty="0"/>
              <a:t>年</a:t>
            </a:r>
            <a:r>
              <a:rPr lang="zh-CN" altLang="zh-CN" dirty="0" smtClean="0"/>
              <a:t>，</a:t>
            </a:r>
            <a:r>
              <a:rPr lang="en-US" altLang="zh-CN" dirty="0" smtClean="0"/>
              <a:t>29</a:t>
            </a:r>
            <a:r>
              <a:rPr lang="zh-CN" altLang="zh-CN" dirty="0" smtClean="0"/>
              <a:t>岁数学家</a:t>
            </a:r>
            <a:r>
              <a:rPr lang="zh-CN" altLang="zh-CN" dirty="0"/>
              <a:t>欧拉来到普鲁士的古城</a:t>
            </a:r>
            <a:r>
              <a:rPr lang="zh-CN" altLang="zh-CN" dirty="0" smtClean="0"/>
              <a:t>哥尼斯堡。</a:t>
            </a:r>
            <a:r>
              <a:rPr lang="zh-CN" altLang="zh-CN" dirty="0"/>
              <a:t>普瑞格尔河正好</a:t>
            </a:r>
            <a:r>
              <a:rPr lang="zh-CN" altLang="zh-CN" dirty="0" smtClean="0"/>
              <a:t>从</a:t>
            </a:r>
            <a:r>
              <a:rPr lang="zh-CN" altLang="en-US" dirty="0" smtClean="0"/>
              <a:t>城</a:t>
            </a:r>
            <a:r>
              <a:rPr lang="zh-CN" altLang="zh-CN" dirty="0" smtClean="0"/>
              <a:t>中流过</a:t>
            </a:r>
            <a:r>
              <a:rPr lang="zh-CN" altLang="zh-CN" dirty="0"/>
              <a:t>，河中心有两座小岛，岛和两岸之间建筑有七座古桥。欧拉发现当地居民有一项消遣活动，就是试图每座桥恰好走过一遍并回到原出发点，但从来没人成功过。</a:t>
            </a:r>
          </a:p>
          <a:p>
            <a:r>
              <a:rPr lang="zh-CN" altLang="zh-CN" dirty="0"/>
              <a:t>为了解决这个问题，大家首先想到的是枚举。也就是把走七座桥的走法都列出来，一个一个的试验，但七座桥的所有走法共用</a:t>
            </a:r>
            <a:r>
              <a:rPr lang="en-US" altLang="zh-CN" dirty="0"/>
              <a:t>7</a:t>
            </a:r>
            <a:r>
              <a:rPr lang="zh-CN" altLang="zh-CN" dirty="0"/>
              <a:t>！</a:t>
            </a:r>
            <a:r>
              <a:rPr lang="en-US" altLang="zh-CN" dirty="0"/>
              <a:t>=5040</a:t>
            </a:r>
            <a:r>
              <a:rPr lang="zh-CN" altLang="zh-CN" dirty="0"/>
              <a:t>种，逐一试验将是很大的工作量</a:t>
            </a:r>
            <a:r>
              <a:rPr lang="zh-CN" altLang="zh-CN" dirty="0" smtClean="0"/>
              <a:t>。</a:t>
            </a:r>
            <a:endParaRPr lang="en-US" altLang="zh-CN" dirty="0" smtClean="0"/>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1733550" y="4324938"/>
            <a:ext cx="8455478" cy="2235835"/>
          </a:xfrm>
          <a:prstGeom prst="rect">
            <a:avLst/>
          </a:prstGeom>
          <a:noFill/>
          <a:ln>
            <a:noFill/>
          </a:ln>
        </p:spPr>
      </p:pic>
    </p:spTree>
    <p:extLst>
      <p:ext uri="{BB962C8B-B14F-4D97-AF65-F5344CB8AC3E}">
        <p14:creationId xmlns:p14="http://schemas.microsoft.com/office/powerpoint/2010/main" val="241684984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smtClean="0"/>
              <a:t>欧拉</a:t>
            </a:r>
            <a:r>
              <a:rPr lang="zh-CN" altLang="en-US" dirty="0"/>
              <a:t>把两座岛和河两岸抽象成顶点，每一座桥抽象成连接顶点的一条边，如图右所示。</a:t>
            </a:r>
          </a:p>
          <a:p>
            <a:r>
              <a:rPr lang="zh-CN" altLang="zh-CN" dirty="0" smtClean="0"/>
              <a:t>假设</a:t>
            </a:r>
            <a:r>
              <a:rPr lang="zh-CN" altLang="zh-CN" dirty="0"/>
              <a:t>每座桥都恰好走过一次，那么对于</a:t>
            </a:r>
            <a:r>
              <a:rPr lang="en-US" altLang="zh-CN" dirty="0"/>
              <a:t>A</a:t>
            </a:r>
            <a:r>
              <a:rPr lang="zh-CN" altLang="zh-CN" dirty="0"/>
              <a:t>、</a:t>
            </a:r>
            <a:r>
              <a:rPr lang="en-US" altLang="zh-CN" dirty="0"/>
              <a:t>B</a:t>
            </a:r>
            <a:r>
              <a:rPr lang="zh-CN" altLang="zh-CN" dirty="0"/>
              <a:t>、</a:t>
            </a:r>
            <a:r>
              <a:rPr lang="en-US" altLang="zh-CN" dirty="0"/>
              <a:t>C</a:t>
            </a:r>
            <a:r>
              <a:rPr lang="zh-CN" altLang="zh-CN" dirty="0"/>
              <a:t>、</a:t>
            </a:r>
            <a:r>
              <a:rPr lang="en-US" altLang="zh-CN" dirty="0"/>
              <a:t>D</a:t>
            </a:r>
            <a:r>
              <a:rPr lang="zh-CN" altLang="zh-CN" dirty="0"/>
              <a:t>四个顶点中的每一个顶点，需要从某条边进入，同时从另一条边离开。进入和离开顶点的次数是相同的，即每个顶点有多少条进入的边，就有多少条出去的边，也就是说，每个顶点相连的边是成对出现的，即每个顶点的相连边的数量必须是偶数</a:t>
            </a:r>
            <a:r>
              <a:rPr lang="zh-CN" altLang="zh-CN" dirty="0" smtClean="0"/>
              <a:t>。</a:t>
            </a:r>
            <a:endParaRPr lang="en-US" altLang="zh-CN" dirty="0" smtClean="0"/>
          </a:p>
          <a:p>
            <a:endParaRPr lang="zh-CN" altLang="zh-CN" dirty="0"/>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4698749" y="4372823"/>
            <a:ext cx="6138248" cy="1807705"/>
          </a:xfrm>
          <a:prstGeom prst="rect">
            <a:avLst/>
          </a:prstGeom>
          <a:noFill/>
          <a:ln>
            <a:noFill/>
          </a:ln>
        </p:spPr>
      </p:pic>
    </p:spTree>
    <p:extLst>
      <p:ext uri="{BB962C8B-B14F-4D97-AF65-F5344CB8AC3E}">
        <p14:creationId xmlns:p14="http://schemas.microsoft.com/office/powerpoint/2010/main" val="98446877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zh-CN" dirty="0" smtClean="0"/>
              <a:t>而图</a:t>
            </a:r>
            <a:r>
              <a:rPr lang="zh-CN" altLang="zh-CN" dirty="0"/>
              <a:t>中</a:t>
            </a:r>
            <a:r>
              <a:rPr lang="en-US" altLang="zh-CN" dirty="0"/>
              <a:t>A</a:t>
            </a:r>
            <a:r>
              <a:rPr lang="zh-CN" altLang="zh-CN" dirty="0"/>
              <a:t>、</a:t>
            </a:r>
            <a:r>
              <a:rPr lang="en-US" altLang="zh-CN" dirty="0"/>
              <a:t>C</a:t>
            </a:r>
            <a:r>
              <a:rPr lang="zh-CN" altLang="zh-CN" dirty="0"/>
              <a:t>、</a:t>
            </a:r>
            <a:r>
              <a:rPr lang="en-US" altLang="zh-CN" dirty="0"/>
              <a:t>D</a:t>
            </a:r>
            <a:r>
              <a:rPr lang="zh-CN" altLang="zh-CN" dirty="0"/>
              <a:t>四个顶点的相连边都是</a:t>
            </a:r>
            <a:r>
              <a:rPr lang="en-US" altLang="zh-CN" dirty="0"/>
              <a:t>3</a:t>
            </a:r>
            <a:r>
              <a:rPr lang="zh-CN" altLang="zh-CN" dirty="0"/>
              <a:t>，顶点</a:t>
            </a:r>
            <a:r>
              <a:rPr lang="en-US" altLang="zh-CN" dirty="0"/>
              <a:t>B</a:t>
            </a:r>
            <a:r>
              <a:rPr lang="zh-CN" altLang="zh-CN" dirty="0"/>
              <a:t>的相连边为</a:t>
            </a:r>
            <a:r>
              <a:rPr lang="en-US" altLang="zh-CN" dirty="0"/>
              <a:t>5</a:t>
            </a:r>
            <a:r>
              <a:rPr lang="zh-CN" altLang="zh-CN" dirty="0"/>
              <a:t>，都为奇数。因此，这个图无法从一个顶点出发，遍历每条边各一次。</a:t>
            </a:r>
          </a:p>
          <a:p>
            <a:r>
              <a:rPr lang="zh-CN" altLang="zh-CN" dirty="0" smtClean="0"/>
              <a:t>欧拉</a:t>
            </a:r>
            <a:r>
              <a:rPr lang="zh-CN" altLang="zh-CN" dirty="0"/>
              <a:t>的证明与其说是数学证明，还不如说是一个问题抽象的数据建模过程。</a:t>
            </a:r>
            <a:r>
              <a:rPr lang="zh-CN" altLang="en-US" dirty="0"/>
              <a:t>这个问题的求解开创了数学的一个分支：图论。</a:t>
            </a:r>
          </a:p>
          <a:p>
            <a:endParaRPr lang="zh-CN" altLang="en-US" dirty="0"/>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2829828" y="3291840"/>
            <a:ext cx="7593283" cy="3206322"/>
          </a:xfrm>
          <a:prstGeom prst="rect">
            <a:avLst/>
          </a:prstGeom>
          <a:noFill/>
          <a:ln>
            <a:noFill/>
          </a:ln>
        </p:spPr>
      </p:pic>
    </p:spTree>
    <p:extLst>
      <p:ext uri="{BB962C8B-B14F-4D97-AF65-F5344CB8AC3E}">
        <p14:creationId xmlns:p14="http://schemas.microsoft.com/office/powerpoint/2010/main" val="40311887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zh-CN" dirty="0"/>
              <a:t>通过上面的分析，我们可以总出利用计算机进行问题抽象、建模和编程求解的过程，如图</a:t>
            </a:r>
            <a:r>
              <a:rPr lang="en-US" altLang="zh-CN" dirty="0"/>
              <a:t>3-16</a:t>
            </a:r>
            <a:r>
              <a:rPr lang="zh-CN" altLang="zh-CN" dirty="0"/>
              <a:t>所示</a:t>
            </a:r>
            <a:r>
              <a:rPr lang="zh-CN" altLang="zh-CN" dirty="0" smtClean="0"/>
              <a:t>。</a:t>
            </a:r>
            <a:endParaRPr lang="en-US" altLang="zh-CN" dirty="0" smtClean="0"/>
          </a:p>
          <a:p>
            <a:r>
              <a:rPr lang="zh-CN" altLang="zh-CN" dirty="0"/>
              <a:t>由此可见，问题求解的核心是利用形式化理论对问题进行抽象描述、基于数据结构和数学理论进行建模，理论算法和程序环境进行编程实现。</a:t>
            </a:r>
          </a:p>
          <a:p>
            <a:endParaRPr lang="zh-CN" altLang="zh-CN" dirty="0"/>
          </a:p>
          <a:p>
            <a:endParaRPr lang="zh-CN"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56" y="3665098"/>
            <a:ext cx="60198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87554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3.5.3 </a:t>
            </a:r>
            <a:r>
              <a:rPr lang="zh-CN" altLang="en-US" dirty="0"/>
              <a:t>数据结构与算法设计</a:t>
            </a:r>
          </a:p>
        </p:txBody>
      </p:sp>
      <p:sp>
        <p:nvSpPr>
          <p:cNvPr id="3" name="文本占位符 2"/>
          <p:cNvSpPr>
            <a:spLocks noGrp="1"/>
          </p:cNvSpPr>
          <p:nvPr>
            <p:ph type="body" sz="quarter" idx="10"/>
          </p:nvPr>
        </p:nvSpPr>
        <p:spPr/>
        <p:txBody>
          <a:bodyPr/>
          <a:lstStyle/>
          <a:p>
            <a:r>
              <a:rPr lang="zh-CN" altLang="en-US" dirty="0"/>
              <a:t>在对问题抽象获得了数学模型，明确输入、输出和处理框架后，接下来就是根据问题求解的需要组织、提取原始数据，确定原始数据进入计算机后的存储结构（即数据结构），并在数据结构的基础上研究数据的处理方法</a:t>
            </a:r>
            <a:r>
              <a:rPr lang="zh-CN" altLang="en-US" dirty="0" smtClean="0"/>
              <a:t>和步骤</a:t>
            </a:r>
            <a:r>
              <a:rPr lang="zh-CN" altLang="en-US" dirty="0"/>
              <a:t>（即算法）</a:t>
            </a:r>
            <a:r>
              <a:rPr lang="zh-CN" altLang="en-US" dirty="0" smtClean="0"/>
              <a:t>。</a:t>
            </a:r>
            <a:endParaRPr lang="en-US" altLang="zh-CN" dirty="0" smtClean="0"/>
          </a:p>
          <a:p>
            <a:r>
              <a:rPr lang="zh-CN" altLang="en-US" dirty="0"/>
              <a:t>简而言之，数据结构是相互之间存在一种或多种特定关系的数据元素的集合，即带“结构”的数据元素的集合。“结构”就是指数据元素之间存在的</a:t>
            </a:r>
            <a:r>
              <a:rPr lang="zh-CN" altLang="en-US" dirty="0" smtClean="0"/>
              <a:t>关系</a:t>
            </a:r>
            <a:r>
              <a:rPr lang="zh-CN" altLang="en-US" dirty="0"/>
              <a:t>，分为逻辑结构和存储结构</a:t>
            </a:r>
            <a:r>
              <a:rPr lang="zh-CN" altLang="en-US" dirty="0" smtClean="0"/>
              <a:t>。</a:t>
            </a:r>
            <a:endParaRPr lang="en-US" altLang="zh-CN" dirty="0" smtClean="0"/>
          </a:p>
          <a:p>
            <a:r>
              <a:rPr lang="en-US" altLang="zh-CN" dirty="0" smtClean="0"/>
              <a:t>1</a:t>
            </a:r>
            <a:r>
              <a:rPr lang="en-US" altLang="zh-CN" dirty="0"/>
              <a:t>\</a:t>
            </a:r>
            <a:r>
              <a:rPr lang="zh-CN" altLang="zh-CN" dirty="0" smtClean="0"/>
              <a:t>数据结构</a:t>
            </a:r>
            <a:r>
              <a:rPr lang="zh-CN" altLang="zh-CN" dirty="0"/>
              <a:t>的种类</a:t>
            </a:r>
          </a:p>
          <a:p>
            <a:r>
              <a:rPr lang="zh-CN" altLang="zh-CN" dirty="0"/>
              <a:t>数据结构有很多种，一般来说，按照数据的逻辑结构对其进行简单的分类，包括线性结构和非线性结构两类。</a:t>
            </a:r>
          </a:p>
          <a:p>
            <a:endParaRPr lang="zh-CN" altLang="en-US" dirty="0"/>
          </a:p>
        </p:txBody>
      </p:sp>
    </p:spTree>
    <p:extLst>
      <p:ext uri="{BB962C8B-B14F-4D97-AF65-F5344CB8AC3E}">
        <p14:creationId xmlns:p14="http://schemas.microsoft.com/office/powerpoint/2010/main" val="69145673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线性结构：简单地说，线性结构就是表中各个结点具有线性关系。线性结构有且仅有一个开始结点和一个终端结点，所有结点都最多只有一个直接前趋结点和一个直接后继结点。线性表、栈、队列和串等都属于线性结构。 </a:t>
            </a:r>
          </a:p>
          <a:p>
            <a:r>
              <a:rPr lang="zh-CN" altLang="en-US" dirty="0"/>
              <a:t>非线性结构：简单地说，非线性结构就是表中各个结点之间具有多个对应关系。非线性结构的一个结点可能有多个直接前驱结点和多个直接后继结点。数组、广义表、树和图等都属于非线性结构。 </a:t>
            </a:r>
          </a:p>
          <a:p>
            <a:endParaRPr lang="zh-CN" altLang="en-US" dirty="0"/>
          </a:p>
        </p:txBody>
      </p:sp>
    </p:spTree>
    <p:extLst>
      <p:ext uri="{BB962C8B-B14F-4D97-AF65-F5344CB8AC3E}">
        <p14:creationId xmlns:p14="http://schemas.microsoft.com/office/powerpoint/2010/main" val="4145865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a:xfrm>
            <a:off x="455612" y="1047750"/>
            <a:ext cx="11531176" cy="4879805"/>
          </a:xfrm>
        </p:spPr>
        <p:txBody>
          <a:bodyPr/>
          <a:lstStyle/>
          <a:p>
            <a:pPr marL="0" indent="0">
              <a:buNone/>
            </a:pPr>
            <a:r>
              <a:rPr lang="zh-CN" altLang="zh-CN" dirty="0"/>
              <a:t>（</a:t>
            </a:r>
            <a:r>
              <a:rPr lang="en-US" altLang="zh-CN" dirty="0"/>
              <a:t>1</a:t>
            </a:r>
            <a:r>
              <a:rPr lang="zh-CN" altLang="zh-CN" dirty="0"/>
              <a:t>）十进制整数转换为二进制整数（除基取余法）</a:t>
            </a:r>
          </a:p>
          <a:p>
            <a:r>
              <a:rPr lang="zh-CN" altLang="en-US" dirty="0" smtClean="0"/>
              <a:t>方法</a:t>
            </a:r>
            <a:r>
              <a:rPr lang="zh-CN" altLang="zh-CN" dirty="0" smtClean="0"/>
              <a:t>是</a:t>
            </a:r>
            <a:r>
              <a:rPr lang="zh-CN" altLang="zh-CN" dirty="0"/>
              <a:t>：</a:t>
            </a:r>
            <a:r>
              <a:rPr lang="zh-CN" altLang="zh-CN" dirty="0" smtClean="0"/>
              <a:t>用十进制整数</a:t>
            </a:r>
            <a:r>
              <a:rPr lang="zh-CN" altLang="en-US" dirty="0" smtClean="0"/>
              <a:t>及中间结果</a:t>
            </a:r>
            <a:r>
              <a:rPr lang="en-US" altLang="zh-CN" dirty="0" smtClean="0"/>
              <a:t>(</a:t>
            </a:r>
            <a:r>
              <a:rPr lang="zh-CN" altLang="en-US" dirty="0" smtClean="0"/>
              <a:t>商</a:t>
            </a:r>
            <a:r>
              <a:rPr lang="en-US" altLang="zh-CN" dirty="0" smtClean="0"/>
              <a:t>)</a:t>
            </a:r>
            <a:r>
              <a:rPr lang="zh-CN" altLang="zh-CN" dirty="0" smtClean="0"/>
              <a:t>连续除</a:t>
            </a:r>
            <a:r>
              <a:rPr lang="zh-CN" altLang="en-US" dirty="0" smtClean="0"/>
              <a:t>以</a:t>
            </a:r>
            <a:r>
              <a:rPr lang="en-US" altLang="zh-CN" dirty="0" smtClean="0"/>
              <a:t>2</a:t>
            </a:r>
            <a:r>
              <a:rPr lang="zh-CN" altLang="zh-CN" dirty="0" smtClean="0"/>
              <a:t>，</a:t>
            </a:r>
            <a:r>
              <a:rPr lang="zh-CN" altLang="zh-CN" dirty="0"/>
              <a:t>直到商等于</a:t>
            </a:r>
            <a:r>
              <a:rPr lang="en-US" altLang="zh-CN" dirty="0"/>
              <a:t>0</a:t>
            </a:r>
            <a:r>
              <a:rPr lang="zh-CN" altLang="zh-CN" dirty="0"/>
              <a:t>为止，然后按逆序排列每次的余数（先取得的余数为低位），便得到与该十进制数相对应的二进制数各位的数值。</a:t>
            </a:r>
          </a:p>
          <a:p>
            <a:r>
              <a:rPr lang="zh-CN" altLang="zh-CN" dirty="0"/>
              <a:t>例如，将</a:t>
            </a:r>
            <a:r>
              <a:rPr lang="en-US" altLang="zh-CN" dirty="0" err="1"/>
              <a:t>175D</a:t>
            </a:r>
            <a:r>
              <a:rPr lang="zh-CN" altLang="zh-CN" dirty="0"/>
              <a:t>转换成</a:t>
            </a:r>
            <a:r>
              <a:rPr lang="zh-CN" altLang="zh-CN" dirty="0" smtClean="0"/>
              <a:t>二进制数</a:t>
            </a:r>
            <a:r>
              <a:rPr lang="zh-CN" altLang="en-US" dirty="0" smtClean="0"/>
              <a:t>，结果为 </a:t>
            </a:r>
            <a:r>
              <a:rPr lang="en-US" altLang="zh-CN" dirty="0" err="1" smtClean="0"/>
              <a:t>10101111B</a:t>
            </a:r>
            <a:r>
              <a:rPr lang="zh-CN" altLang="en-US" dirty="0" smtClean="0"/>
              <a:t>，如图所示</a:t>
            </a:r>
            <a:endParaRPr lang="zh-CN" altLang="zh-CN" dirty="0"/>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946516" y="3861410"/>
            <a:ext cx="5897903" cy="2386835"/>
          </a:xfrm>
          <a:prstGeom prst="rect">
            <a:avLst/>
          </a:prstGeom>
          <a:noFill/>
          <a:ln>
            <a:noFill/>
          </a:ln>
        </p:spPr>
      </p:pic>
    </p:spTree>
    <p:extLst>
      <p:ext uri="{BB962C8B-B14F-4D97-AF65-F5344CB8AC3E}">
        <p14:creationId xmlns:p14="http://schemas.microsoft.com/office/powerpoint/2010/main" val="220238113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smtClean="0"/>
              <a:t>2\</a:t>
            </a:r>
            <a:r>
              <a:rPr lang="zh-CN" altLang="en-US" dirty="0" smtClean="0"/>
              <a:t>常用</a:t>
            </a:r>
            <a:r>
              <a:rPr lang="zh-CN" altLang="en-US" dirty="0"/>
              <a:t>的数据结构</a:t>
            </a:r>
          </a:p>
          <a:p>
            <a:r>
              <a:rPr lang="zh-CN" altLang="en-US" dirty="0"/>
              <a:t>在计算机程序的发展过程中，常用的数据结构包括如下几种： </a:t>
            </a:r>
          </a:p>
          <a:p>
            <a:r>
              <a:rPr lang="zh-CN" altLang="en-US" dirty="0"/>
              <a:t>数组</a:t>
            </a:r>
            <a:r>
              <a:rPr lang="en-US" altLang="zh-CN" dirty="0"/>
              <a:t>(array)</a:t>
            </a:r>
            <a:r>
              <a:rPr lang="zh-CN" altLang="en-US" dirty="0"/>
              <a:t>：数组是一种聚合数据类型，它是将具有相同类型的若干变量有序地组织在一起的集合</a:t>
            </a:r>
            <a:r>
              <a:rPr lang="zh-CN" altLang="en-US" dirty="0" smtClean="0"/>
              <a:t>。在</a:t>
            </a:r>
            <a:r>
              <a:rPr lang="en-US" altLang="zh-CN" dirty="0"/>
              <a:t>Python</a:t>
            </a:r>
            <a:r>
              <a:rPr lang="zh-CN" altLang="en-US" dirty="0"/>
              <a:t>语言中，数组的功能主要通过列表数据类型来实现。 </a:t>
            </a:r>
          </a:p>
          <a:p>
            <a:r>
              <a:rPr lang="zh-CN" altLang="en-US" dirty="0"/>
              <a:t>栈</a:t>
            </a:r>
            <a:r>
              <a:rPr lang="en-US" altLang="zh-CN" dirty="0"/>
              <a:t>( stack)</a:t>
            </a:r>
            <a:r>
              <a:rPr lang="zh-CN" altLang="en-US" dirty="0"/>
              <a:t>：栈是一种特殊的线性表，它只能在一个表的一个固定端进行数据结点的插入和删除操作</a:t>
            </a:r>
            <a:r>
              <a:rPr lang="zh-CN" altLang="en-US" dirty="0" smtClean="0"/>
              <a:t>。</a:t>
            </a:r>
            <a:endParaRPr lang="en-US" altLang="zh-CN" dirty="0" smtClean="0"/>
          </a:p>
          <a:p>
            <a:r>
              <a:rPr lang="zh-CN" altLang="en-US" dirty="0" smtClean="0"/>
              <a:t>队列</a:t>
            </a:r>
            <a:r>
              <a:rPr lang="en-US" altLang="zh-CN" dirty="0"/>
              <a:t>(queue)</a:t>
            </a:r>
            <a:r>
              <a:rPr lang="zh-CN" altLang="en-US" dirty="0"/>
              <a:t>：队列和栈类似，也是一种特殊的线性表。和栈不同的是，队列只允许在表的一端进行插入操作，而在另一端进行删除操作</a:t>
            </a:r>
            <a:r>
              <a:rPr lang="zh-CN" altLang="en-US" dirty="0" smtClean="0"/>
              <a:t>。在</a:t>
            </a:r>
            <a:r>
              <a:rPr lang="en-US" altLang="zh-CN" dirty="0"/>
              <a:t>Python</a:t>
            </a:r>
            <a:r>
              <a:rPr lang="zh-CN" altLang="en-US" dirty="0"/>
              <a:t>中，队列可以用列表实现，也可以使用专门的方法</a:t>
            </a:r>
            <a:r>
              <a:rPr lang="en-US" altLang="zh-CN" dirty="0"/>
              <a:t>Queue</a:t>
            </a:r>
            <a:r>
              <a:rPr lang="zh-CN" altLang="en-US" dirty="0"/>
              <a:t>来处理。 </a:t>
            </a:r>
          </a:p>
          <a:p>
            <a:endParaRPr lang="zh-CN" altLang="en-US" dirty="0"/>
          </a:p>
        </p:txBody>
      </p:sp>
    </p:spTree>
    <p:extLst>
      <p:ext uri="{BB962C8B-B14F-4D97-AF65-F5344CB8AC3E}">
        <p14:creationId xmlns:p14="http://schemas.microsoft.com/office/powerpoint/2010/main" val="26205021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a:xfrm>
            <a:off x="455612" y="993432"/>
            <a:ext cx="11293475" cy="4879805"/>
          </a:xfrm>
        </p:spPr>
        <p:txBody>
          <a:bodyPr/>
          <a:lstStyle/>
          <a:p>
            <a:r>
              <a:rPr lang="zh-CN" altLang="en-US" dirty="0"/>
              <a:t>链表</a:t>
            </a:r>
            <a:r>
              <a:rPr lang="en-US" altLang="zh-CN" dirty="0"/>
              <a:t>( linked list)</a:t>
            </a:r>
            <a:r>
              <a:rPr lang="zh-CN" altLang="en-US" dirty="0"/>
              <a:t>：链表是一种数据元素按照链式存储结构进行存储的数据结构，这种存储结构具有在物理上存在非连续的特点</a:t>
            </a:r>
            <a:r>
              <a:rPr lang="zh-CN" altLang="en-US" dirty="0" smtClean="0"/>
              <a:t>。在</a:t>
            </a:r>
            <a:r>
              <a:rPr lang="en-US" altLang="zh-CN" dirty="0"/>
              <a:t>Python</a:t>
            </a:r>
            <a:r>
              <a:rPr lang="zh-CN" altLang="en-US" dirty="0"/>
              <a:t>中，没有专门的链表数据结构，但可以通过“列表”等多种方法的组合来实现链表的功能。 </a:t>
            </a:r>
          </a:p>
          <a:p>
            <a:r>
              <a:rPr lang="zh-CN" altLang="en-US" dirty="0"/>
              <a:t>树</a:t>
            </a:r>
            <a:r>
              <a:rPr lang="en-US" altLang="zh-CN" dirty="0"/>
              <a:t>(tree)</a:t>
            </a:r>
            <a:r>
              <a:rPr lang="zh-CN" altLang="en-US" dirty="0"/>
              <a:t>：树是典型的非线性结构。在树结构中，有且仅有一个根结点，该结点没有前驱结点。在树结构中的其他结点都有且仅有一个前驱结点，若干后继结点。在</a:t>
            </a:r>
            <a:r>
              <a:rPr lang="en-US" altLang="zh-CN" dirty="0"/>
              <a:t>Python</a:t>
            </a:r>
            <a:r>
              <a:rPr lang="zh-CN" altLang="en-US" dirty="0"/>
              <a:t>中，树可以通过“列表”等多种方法的组合来实现。</a:t>
            </a:r>
          </a:p>
          <a:p>
            <a:r>
              <a:rPr lang="zh-CN" altLang="en-US" dirty="0"/>
              <a:t>图</a:t>
            </a:r>
            <a:r>
              <a:rPr lang="en-US" altLang="zh-CN" dirty="0"/>
              <a:t>(graph)</a:t>
            </a:r>
            <a:r>
              <a:rPr lang="zh-CN" altLang="en-US" dirty="0"/>
              <a:t>：图是一种非线性数据结构。在图结构中，数据结点一般称为顶点，而边是顶点的有序偶对。如果两个顶点之间存在一条边，那么就表示这两个顶点具有相邻关系。在</a:t>
            </a:r>
            <a:r>
              <a:rPr lang="en-US" altLang="zh-CN" dirty="0"/>
              <a:t>Python</a:t>
            </a:r>
            <a:r>
              <a:rPr lang="zh-CN" altLang="en-US" dirty="0"/>
              <a:t>中，图可以通过“列表”等多种方法的组合来实现。 </a:t>
            </a:r>
          </a:p>
          <a:p>
            <a:endParaRPr lang="zh-CN" altLang="en-US" dirty="0"/>
          </a:p>
        </p:txBody>
      </p:sp>
    </p:spTree>
    <p:extLst>
      <p:ext uri="{BB962C8B-B14F-4D97-AF65-F5344CB8AC3E}">
        <p14:creationId xmlns:p14="http://schemas.microsoft.com/office/powerpoint/2010/main" val="118035943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3</a:t>
            </a:r>
            <a:r>
              <a:rPr lang="en-US" altLang="zh-CN" dirty="0" smtClean="0"/>
              <a:t>\</a:t>
            </a:r>
            <a:r>
              <a:rPr lang="zh-CN" altLang="en-US" dirty="0" smtClean="0"/>
              <a:t>算法</a:t>
            </a:r>
            <a:r>
              <a:rPr lang="zh-CN" altLang="en-US" dirty="0"/>
              <a:t>的基本概念 </a:t>
            </a:r>
          </a:p>
          <a:p>
            <a:r>
              <a:rPr lang="zh-CN" altLang="en-US" dirty="0"/>
              <a:t>算法（</a:t>
            </a:r>
            <a:r>
              <a:rPr lang="en-US" altLang="zh-CN" dirty="0"/>
              <a:t>algorithm</a:t>
            </a:r>
            <a:r>
              <a:rPr lang="zh-CN" altLang="en-US" dirty="0"/>
              <a:t>）是指解题方案的准确而完整的描述，是一系列解决问题的清晰指令</a:t>
            </a:r>
            <a:r>
              <a:rPr lang="zh-CN" altLang="en-US" dirty="0" smtClean="0"/>
              <a:t>。</a:t>
            </a:r>
            <a:endParaRPr lang="en-US" altLang="zh-CN" dirty="0" smtClean="0"/>
          </a:p>
          <a:p>
            <a:r>
              <a:rPr lang="en-US" altLang="zh-CN" dirty="0" smtClean="0"/>
              <a:t>4</a:t>
            </a:r>
            <a:r>
              <a:rPr lang="en-US" altLang="zh-CN" dirty="0"/>
              <a:t>\</a:t>
            </a:r>
            <a:r>
              <a:rPr lang="en-US" altLang="zh-CN" dirty="0" smtClean="0"/>
              <a:t> </a:t>
            </a:r>
            <a:r>
              <a:rPr lang="zh-CN" altLang="en-US" dirty="0"/>
              <a:t>算法的表现形式</a:t>
            </a:r>
          </a:p>
          <a:p>
            <a:r>
              <a:rPr lang="zh-CN" altLang="en-US" dirty="0"/>
              <a:t>算法的表现形式有自然语言、流程图、伪代码等</a:t>
            </a:r>
            <a:r>
              <a:rPr lang="zh-CN" altLang="en-US" dirty="0" smtClean="0"/>
              <a:t>。</a:t>
            </a:r>
            <a:endParaRPr lang="en-US" altLang="zh-CN" dirty="0" smtClean="0"/>
          </a:p>
          <a:p>
            <a:r>
              <a:rPr lang="zh-CN" altLang="en-US" dirty="0" smtClean="0"/>
              <a:t>自然语言</a:t>
            </a:r>
            <a:r>
              <a:rPr lang="zh-CN" altLang="en-US" dirty="0"/>
              <a:t>就是将算法的各个步骤直接写出来</a:t>
            </a:r>
            <a:r>
              <a:rPr lang="zh-CN" altLang="en-US" dirty="0" smtClean="0"/>
              <a:t>。</a:t>
            </a:r>
            <a:endParaRPr lang="en-US" altLang="zh-CN" dirty="0" smtClean="0"/>
          </a:p>
          <a:p>
            <a:r>
              <a:rPr lang="zh-CN" altLang="en-US" dirty="0" smtClean="0"/>
              <a:t>流程图</a:t>
            </a:r>
            <a:r>
              <a:rPr lang="zh-CN" altLang="en-US" dirty="0"/>
              <a:t>通过特定的图形符号、连接线和文字说明，叙述算法步骤</a:t>
            </a:r>
            <a:r>
              <a:rPr lang="zh-CN" altLang="en-US" dirty="0" smtClean="0"/>
              <a:t>。</a:t>
            </a:r>
            <a:endParaRPr lang="en-US" altLang="zh-CN" dirty="0" smtClean="0"/>
          </a:p>
          <a:p>
            <a:r>
              <a:rPr lang="zh-CN" altLang="en-US" dirty="0" smtClean="0"/>
              <a:t>伪代码</a:t>
            </a:r>
            <a:r>
              <a:rPr lang="zh-CN" altLang="en-US" dirty="0"/>
              <a:t>通过介于编程语言和自然语言的形式（更类似于编程语言），描述算法步骤。</a:t>
            </a:r>
          </a:p>
          <a:p>
            <a:endParaRPr lang="zh-CN" altLang="en-US" dirty="0"/>
          </a:p>
        </p:txBody>
      </p:sp>
    </p:spTree>
    <p:extLst>
      <p:ext uri="{BB962C8B-B14F-4D97-AF65-F5344CB8AC3E}">
        <p14:creationId xmlns:p14="http://schemas.microsoft.com/office/powerpoint/2010/main" val="318920344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3.5.4 </a:t>
            </a:r>
            <a:r>
              <a:rPr lang="zh-CN" altLang="en-US" dirty="0"/>
              <a:t>程序设计与调试</a:t>
            </a:r>
          </a:p>
        </p:txBody>
      </p:sp>
      <p:sp>
        <p:nvSpPr>
          <p:cNvPr id="3" name="文本占位符 2"/>
          <p:cNvSpPr>
            <a:spLocks noGrp="1"/>
          </p:cNvSpPr>
          <p:nvPr>
            <p:ph type="body" sz="quarter" idx="10"/>
          </p:nvPr>
        </p:nvSpPr>
        <p:spPr/>
        <p:txBody>
          <a:bodyPr/>
          <a:lstStyle/>
          <a:p>
            <a:endParaRPr lang="en-US" altLang="zh-CN" dirty="0" smtClean="0"/>
          </a:p>
          <a:p>
            <a:r>
              <a:rPr lang="zh-CN" altLang="en-US" dirty="0" smtClean="0"/>
              <a:t>如果已经</a:t>
            </a:r>
            <a:r>
              <a:rPr lang="zh-CN" altLang="en-US" dirty="0"/>
              <a:t>设计出了求解一个问题的算法，并且对将要使用的程序语言十分了解，那么，编写对该问题求解的程序并进行代码调试就不是什么难事了</a:t>
            </a:r>
            <a:r>
              <a:rPr lang="zh-CN" altLang="en-US" dirty="0" smtClean="0"/>
              <a:t>。</a:t>
            </a:r>
            <a:endParaRPr lang="en-US" altLang="zh-CN" dirty="0" smtClean="0"/>
          </a:p>
          <a:p>
            <a:r>
              <a:rPr lang="zh-CN" altLang="en-US" dirty="0" smtClean="0"/>
              <a:t>但是</a:t>
            </a:r>
            <a:r>
              <a:rPr lang="zh-CN" altLang="en-US" dirty="0"/>
              <a:t>，</a:t>
            </a:r>
            <a:endParaRPr lang="en-US" altLang="zh-CN" dirty="0"/>
          </a:p>
          <a:p>
            <a:r>
              <a:rPr lang="zh-CN" altLang="en-US" dirty="0" smtClean="0"/>
              <a:t>对于</a:t>
            </a:r>
            <a:r>
              <a:rPr lang="zh-CN" altLang="en-US" dirty="0"/>
              <a:t>不同的程序设计语言环境，由于支持的逻辑结构、功能不同，在代码实现时可能需要调整算法的一些细节内容。</a:t>
            </a:r>
          </a:p>
        </p:txBody>
      </p:sp>
    </p:spTree>
    <p:extLst>
      <p:ext uri="{BB962C8B-B14F-4D97-AF65-F5344CB8AC3E}">
        <p14:creationId xmlns:p14="http://schemas.microsoft.com/office/powerpoint/2010/main" val="131313182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3.5.5 </a:t>
            </a:r>
            <a:r>
              <a:rPr lang="zh-CN" altLang="en-US" dirty="0"/>
              <a:t>代码复用：函数和库</a:t>
            </a:r>
          </a:p>
        </p:txBody>
      </p:sp>
      <p:sp>
        <p:nvSpPr>
          <p:cNvPr id="3" name="文本占位符 2"/>
          <p:cNvSpPr>
            <a:spLocks noGrp="1"/>
          </p:cNvSpPr>
          <p:nvPr>
            <p:ph type="body" sz="quarter" idx="10"/>
          </p:nvPr>
        </p:nvSpPr>
        <p:spPr/>
        <p:txBody>
          <a:bodyPr/>
          <a:lstStyle/>
          <a:p>
            <a:r>
              <a:rPr lang="zh-CN" altLang="en-US" dirty="0"/>
              <a:t>代码复用包括目标代码和源代码的复用</a:t>
            </a:r>
            <a:r>
              <a:rPr lang="zh-CN" altLang="en-US" dirty="0" smtClean="0"/>
              <a:t>。</a:t>
            </a:r>
            <a:endParaRPr lang="en-US" altLang="zh-CN" dirty="0" smtClean="0"/>
          </a:p>
          <a:p>
            <a:r>
              <a:rPr lang="zh-CN" altLang="en-US" dirty="0" smtClean="0"/>
              <a:t>其中</a:t>
            </a:r>
            <a:r>
              <a:rPr lang="zh-CN" altLang="en-US" dirty="0"/>
              <a:t>，目标代码的复用级别最低，历史也最久，当前大部分编程语言的运行支持系统都提供了链接（</a:t>
            </a:r>
            <a:r>
              <a:rPr lang="en-US" altLang="zh-CN" dirty="0"/>
              <a:t>link</a:t>
            </a:r>
            <a:r>
              <a:rPr lang="zh-CN" altLang="en-US" dirty="0"/>
              <a:t>）、绑定（</a:t>
            </a:r>
            <a:r>
              <a:rPr lang="en-US" altLang="zh-CN" dirty="0"/>
              <a:t>binding</a:t>
            </a:r>
            <a:r>
              <a:rPr lang="zh-CN" altLang="en-US" dirty="0"/>
              <a:t>）等功能来支持这种复用</a:t>
            </a:r>
            <a:r>
              <a:rPr lang="zh-CN" altLang="en-US" dirty="0" smtClean="0"/>
              <a:t>。</a:t>
            </a:r>
            <a:endParaRPr lang="en-US" altLang="zh-CN" dirty="0" smtClean="0"/>
          </a:p>
          <a:p>
            <a:r>
              <a:rPr lang="zh-CN" altLang="en-US" dirty="0" smtClean="0"/>
              <a:t>源代码</a:t>
            </a:r>
            <a:r>
              <a:rPr lang="zh-CN" altLang="en-US" dirty="0"/>
              <a:t>的复用级别略高于目标代码的复用，程序员在编程时把一些想复用的代码段复制到自己的程序中，但这样往往会产生一些新旧代码不匹配的错误</a:t>
            </a:r>
            <a:r>
              <a:rPr lang="zh-CN" altLang="en-US" dirty="0" smtClean="0"/>
              <a:t>。</a:t>
            </a:r>
            <a:endParaRPr lang="en-US" altLang="zh-CN" dirty="0" smtClean="0"/>
          </a:p>
          <a:p>
            <a:r>
              <a:rPr lang="zh-CN" altLang="en-US" dirty="0" smtClean="0"/>
              <a:t>大规模</a:t>
            </a:r>
            <a:r>
              <a:rPr lang="zh-CN" altLang="en-US" dirty="0"/>
              <a:t>的源程序代码复用一般有自定义函数和构件库两种。</a:t>
            </a:r>
          </a:p>
        </p:txBody>
      </p:sp>
    </p:spTree>
    <p:extLst>
      <p:ext uri="{BB962C8B-B14F-4D97-AF65-F5344CB8AC3E}">
        <p14:creationId xmlns:p14="http://schemas.microsoft.com/office/powerpoint/2010/main" val="185531816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库</a:t>
            </a:r>
            <a:r>
              <a:rPr lang="en-US" altLang="zh-CN" dirty="0"/>
              <a:t>(library)</a:t>
            </a:r>
            <a:r>
              <a:rPr lang="zh-CN" altLang="en-US" dirty="0"/>
              <a:t>是一些经常使用、经过检验的规范化程序或子程序的集合</a:t>
            </a:r>
            <a:r>
              <a:rPr lang="zh-CN" altLang="en-US" dirty="0" smtClean="0"/>
              <a:t>。每</a:t>
            </a:r>
            <a:r>
              <a:rPr lang="zh-CN" altLang="en-US" dirty="0"/>
              <a:t>种编程语言都提供了丰富的标准库。</a:t>
            </a:r>
          </a:p>
          <a:p>
            <a:r>
              <a:rPr lang="zh-CN" altLang="en-US" dirty="0"/>
              <a:t>（</a:t>
            </a:r>
            <a:r>
              <a:rPr lang="en-US" altLang="zh-CN" dirty="0"/>
              <a:t>1</a:t>
            </a:r>
            <a:r>
              <a:rPr lang="zh-CN" altLang="en-US" dirty="0"/>
              <a:t>）</a:t>
            </a:r>
            <a:r>
              <a:rPr lang="en-US" altLang="zh-CN" dirty="0"/>
              <a:t>Python</a:t>
            </a:r>
            <a:r>
              <a:rPr lang="zh-CN" altLang="en-US" dirty="0"/>
              <a:t>标准库</a:t>
            </a:r>
          </a:p>
          <a:p>
            <a:r>
              <a:rPr lang="zh-CN" altLang="en-US" dirty="0"/>
              <a:t>通常，</a:t>
            </a:r>
            <a:r>
              <a:rPr lang="en-US" altLang="zh-CN" dirty="0"/>
              <a:t>Python</a:t>
            </a:r>
            <a:r>
              <a:rPr lang="zh-CN" altLang="en-US" dirty="0"/>
              <a:t>编程语言提供的标准库主要有：</a:t>
            </a:r>
          </a:p>
          <a:p>
            <a:r>
              <a:rPr lang="zh-CN" altLang="en-US" dirty="0"/>
              <a:t>	标准运算函数。如逻辑运算函数、数学运算函数等。</a:t>
            </a:r>
          </a:p>
          <a:p>
            <a:r>
              <a:rPr lang="zh-CN" altLang="en-US" dirty="0"/>
              <a:t>	输入输出函数。如文件读取、文件检索函数等。</a:t>
            </a:r>
          </a:p>
          <a:p>
            <a:r>
              <a:rPr lang="zh-CN" altLang="en-US" dirty="0"/>
              <a:t>	可视化功能函数。如绘图函数等。</a:t>
            </a:r>
          </a:p>
          <a:p>
            <a:r>
              <a:rPr lang="zh-CN" altLang="en-US" dirty="0"/>
              <a:t>	服务性功能函数。如检测鼠标键盘、读取</a:t>
            </a:r>
            <a:r>
              <a:rPr lang="en-US" altLang="zh-CN" dirty="0"/>
              <a:t>U</a:t>
            </a:r>
            <a:r>
              <a:rPr lang="zh-CN" altLang="en-US" dirty="0"/>
              <a:t>盘磁盘及调试用的各种程序等。</a:t>
            </a:r>
          </a:p>
          <a:p>
            <a:endParaRPr lang="zh-CN" altLang="en-US" dirty="0"/>
          </a:p>
        </p:txBody>
      </p:sp>
    </p:spTree>
    <p:extLst>
      <p:ext uri="{BB962C8B-B14F-4D97-AF65-F5344CB8AC3E}">
        <p14:creationId xmlns:p14="http://schemas.microsoft.com/office/powerpoint/2010/main" val="164127918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a:t>
            </a:r>
            <a:r>
              <a:rPr lang="en-US" altLang="zh-CN" dirty="0"/>
              <a:t>2</a:t>
            </a:r>
            <a:r>
              <a:rPr lang="zh-CN" altLang="en-US" dirty="0"/>
              <a:t>）</a:t>
            </a:r>
            <a:r>
              <a:rPr lang="en-US" altLang="zh-CN" dirty="0"/>
              <a:t>Python</a:t>
            </a:r>
            <a:r>
              <a:rPr lang="zh-CN" altLang="en-US" dirty="0"/>
              <a:t>库的引用</a:t>
            </a:r>
          </a:p>
          <a:p>
            <a:pPr lvl="1"/>
            <a:r>
              <a:rPr lang="zh-CN" altLang="en-US" dirty="0" smtClean="0"/>
              <a:t>①</a:t>
            </a:r>
            <a:r>
              <a:rPr lang="en-US" altLang="zh-CN" dirty="0"/>
              <a:t>import</a:t>
            </a:r>
            <a:r>
              <a:rPr lang="zh-CN" altLang="en-US" dirty="0"/>
              <a:t>库名或库模块名。例如：</a:t>
            </a:r>
            <a:r>
              <a:rPr lang="en-US" altLang="zh-CN" dirty="0"/>
              <a:t>import turtle</a:t>
            </a:r>
            <a:r>
              <a:rPr lang="zh-CN" altLang="en-US" dirty="0" smtClean="0"/>
              <a:t>。引用</a:t>
            </a:r>
            <a:r>
              <a:rPr lang="zh-CN" altLang="en-US" dirty="0"/>
              <a:t>库</a:t>
            </a:r>
            <a:r>
              <a:rPr lang="zh-CN" altLang="en-US" dirty="0" smtClean="0"/>
              <a:t>中函数</a:t>
            </a:r>
            <a:r>
              <a:rPr lang="zh-CN" altLang="en-US" dirty="0"/>
              <a:t>时，需要使用“</a:t>
            </a:r>
            <a:r>
              <a:rPr lang="en-US" altLang="zh-CN" dirty="0"/>
              <a:t>turtle.</a:t>
            </a:r>
            <a:r>
              <a:rPr lang="zh-CN" altLang="en-US" dirty="0"/>
              <a:t>函数名</a:t>
            </a:r>
            <a:r>
              <a:rPr lang="en-US" altLang="zh-CN" dirty="0"/>
              <a:t>(</a:t>
            </a:r>
            <a:r>
              <a:rPr lang="zh-CN" altLang="en-US" dirty="0"/>
              <a:t>参数</a:t>
            </a:r>
            <a:r>
              <a:rPr lang="en-US" altLang="zh-CN" dirty="0" smtClean="0"/>
              <a:t>)”</a:t>
            </a:r>
            <a:r>
              <a:rPr lang="zh-CN" altLang="en-US" dirty="0" smtClean="0"/>
              <a:t> 。</a:t>
            </a:r>
            <a:r>
              <a:rPr lang="zh-CN" altLang="en-US" dirty="0"/>
              <a:t>这里括号中的“参数”不是必须的。</a:t>
            </a:r>
          </a:p>
          <a:p>
            <a:pPr lvl="1"/>
            <a:r>
              <a:rPr lang="zh-CN" altLang="en-US" dirty="0"/>
              <a:t>②</a:t>
            </a:r>
            <a:r>
              <a:rPr lang="en-US" altLang="zh-CN" dirty="0"/>
              <a:t>from</a:t>
            </a:r>
            <a:r>
              <a:rPr lang="zh-CN" altLang="en-US" dirty="0"/>
              <a:t>库名或库模块名</a:t>
            </a:r>
            <a:r>
              <a:rPr lang="en-US" altLang="zh-CN" dirty="0"/>
              <a:t>import *</a:t>
            </a:r>
            <a:r>
              <a:rPr lang="zh-CN" altLang="en-US" dirty="0"/>
              <a:t>。例如：</a:t>
            </a:r>
            <a:r>
              <a:rPr lang="en-US" altLang="zh-CN" dirty="0"/>
              <a:t>from turtle import *</a:t>
            </a:r>
            <a:r>
              <a:rPr lang="zh-CN" altLang="en-US" dirty="0"/>
              <a:t>。该</a:t>
            </a:r>
            <a:r>
              <a:rPr lang="zh-CN" altLang="en-US" dirty="0" smtClean="0"/>
              <a:t>方法不</a:t>
            </a:r>
            <a:r>
              <a:rPr lang="zh-CN" altLang="en-US" dirty="0"/>
              <a:t>需要使用“</a:t>
            </a:r>
            <a:r>
              <a:rPr lang="en-US" altLang="zh-CN" dirty="0"/>
              <a:t>turtle.</a:t>
            </a:r>
            <a:r>
              <a:rPr lang="zh-CN" altLang="en-US" dirty="0"/>
              <a:t>函数名</a:t>
            </a:r>
            <a:r>
              <a:rPr lang="en-US" altLang="zh-CN" dirty="0"/>
              <a:t>(</a:t>
            </a:r>
            <a:r>
              <a:rPr lang="zh-CN" altLang="en-US" dirty="0"/>
              <a:t>参数</a:t>
            </a:r>
            <a:r>
              <a:rPr lang="en-US" altLang="zh-CN" dirty="0"/>
              <a:t>)”</a:t>
            </a:r>
            <a:r>
              <a:rPr lang="zh-CN" altLang="en-US" dirty="0"/>
              <a:t>的方法，而是直接使用“函数名</a:t>
            </a:r>
            <a:r>
              <a:rPr lang="en-US" altLang="zh-CN" dirty="0"/>
              <a:t>(</a:t>
            </a:r>
            <a:r>
              <a:rPr lang="zh-CN" altLang="en-US" dirty="0"/>
              <a:t>参数</a:t>
            </a:r>
            <a:r>
              <a:rPr lang="en-US" altLang="zh-CN" dirty="0"/>
              <a:t>)”</a:t>
            </a:r>
            <a:r>
              <a:rPr lang="zh-CN" altLang="en-US" dirty="0"/>
              <a:t>方法即可</a:t>
            </a:r>
            <a:r>
              <a:rPr lang="zh-CN" altLang="en-US" dirty="0" smtClean="0"/>
              <a:t>。括号中的“参数”不是必须的。</a:t>
            </a:r>
          </a:p>
          <a:p>
            <a:pPr lvl="1"/>
            <a:r>
              <a:rPr lang="zh-CN" altLang="en-US" dirty="0" smtClean="0"/>
              <a:t>③</a:t>
            </a:r>
            <a:r>
              <a:rPr lang="en-US" altLang="zh-CN" dirty="0" smtClean="0"/>
              <a:t>from</a:t>
            </a:r>
            <a:r>
              <a:rPr lang="zh-CN" altLang="en-US" dirty="0" smtClean="0"/>
              <a:t>库名或库模块名</a:t>
            </a:r>
            <a:r>
              <a:rPr lang="en-US" altLang="zh-CN" dirty="0" smtClean="0"/>
              <a:t>import </a:t>
            </a:r>
            <a:r>
              <a:rPr lang="zh-CN" altLang="en-US" dirty="0" smtClean="0"/>
              <a:t>函数名。例如：</a:t>
            </a:r>
            <a:r>
              <a:rPr lang="en-US" altLang="zh-CN" dirty="0" smtClean="0"/>
              <a:t>from math import </a:t>
            </a:r>
            <a:r>
              <a:rPr lang="en-US" altLang="zh-CN" dirty="0" err="1" smtClean="0"/>
              <a:t>sqrt</a:t>
            </a:r>
            <a:r>
              <a:rPr lang="zh-CN" altLang="en-US" dirty="0" smtClean="0"/>
              <a:t>。该方法将</a:t>
            </a:r>
            <a:r>
              <a:rPr lang="en-US" altLang="zh-CN" dirty="0" smtClean="0"/>
              <a:t>math</a:t>
            </a:r>
            <a:r>
              <a:rPr lang="zh-CN" altLang="en-US" dirty="0" smtClean="0"/>
              <a:t>库的一个函数</a:t>
            </a:r>
            <a:r>
              <a:rPr lang="en-US" altLang="zh-CN" dirty="0" err="1" smtClean="0"/>
              <a:t>sqrt</a:t>
            </a:r>
            <a:r>
              <a:rPr lang="zh-CN" altLang="en-US" dirty="0" smtClean="0"/>
              <a:t>导入。当调用</a:t>
            </a:r>
            <a:r>
              <a:rPr lang="en-US" altLang="zh-CN" dirty="0" err="1" smtClean="0"/>
              <a:t>sqrt</a:t>
            </a:r>
            <a:r>
              <a:rPr lang="zh-CN" altLang="en-US" dirty="0" smtClean="0"/>
              <a:t>函数时，可以不用加</a:t>
            </a:r>
            <a:r>
              <a:rPr lang="en-US" altLang="zh-CN" dirty="0" smtClean="0"/>
              <a:t>math</a:t>
            </a:r>
            <a:r>
              <a:rPr lang="zh-CN" altLang="en-US" dirty="0" smtClean="0"/>
              <a:t>库名。</a:t>
            </a:r>
          </a:p>
          <a:p>
            <a:pPr lvl="1"/>
            <a:r>
              <a:rPr lang="zh-CN" altLang="en-US" dirty="0" smtClean="0"/>
              <a:t>④</a:t>
            </a:r>
            <a:r>
              <a:rPr lang="en-US" altLang="zh-CN" dirty="0"/>
              <a:t>from</a:t>
            </a:r>
            <a:r>
              <a:rPr lang="zh-CN" altLang="en-US" dirty="0"/>
              <a:t>库名或库模块名</a:t>
            </a:r>
            <a:r>
              <a:rPr lang="en-US" altLang="zh-CN" dirty="0"/>
              <a:t>import </a:t>
            </a:r>
            <a:r>
              <a:rPr lang="zh-CN" altLang="en-US" dirty="0"/>
              <a:t>函数名</a:t>
            </a:r>
            <a:r>
              <a:rPr lang="en-US" altLang="zh-CN" dirty="0"/>
              <a:t>1, </a:t>
            </a:r>
            <a:r>
              <a:rPr lang="zh-CN" altLang="en-US" dirty="0"/>
              <a:t>函数名</a:t>
            </a:r>
            <a:r>
              <a:rPr lang="en-US" altLang="zh-CN" dirty="0"/>
              <a:t>2, ……</a:t>
            </a:r>
            <a:r>
              <a:rPr lang="zh-CN" altLang="en-US" dirty="0"/>
              <a:t>函数名</a:t>
            </a:r>
            <a:r>
              <a:rPr lang="en-US" altLang="zh-CN" dirty="0"/>
              <a:t>n</a:t>
            </a:r>
            <a:r>
              <a:rPr lang="zh-CN" altLang="en-US" dirty="0"/>
              <a:t>。例如：</a:t>
            </a:r>
            <a:r>
              <a:rPr lang="en-US" altLang="zh-CN" dirty="0"/>
              <a:t>from math import </a:t>
            </a:r>
            <a:r>
              <a:rPr lang="en-US" altLang="zh-CN" dirty="0" err="1"/>
              <a:t>sqrt</a:t>
            </a:r>
            <a:r>
              <a:rPr lang="en-US" altLang="zh-CN" dirty="0"/>
              <a:t>, sin, cos</a:t>
            </a:r>
            <a:r>
              <a:rPr lang="zh-CN" altLang="en-US" dirty="0"/>
              <a:t>。该方法将</a:t>
            </a:r>
            <a:r>
              <a:rPr lang="en-US" altLang="zh-CN" dirty="0"/>
              <a:t>math</a:t>
            </a:r>
            <a:r>
              <a:rPr lang="zh-CN" altLang="en-US" dirty="0"/>
              <a:t>库的函数</a:t>
            </a:r>
            <a:r>
              <a:rPr lang="en-US" altLang="zh-CN" dirty="0" err="1"/>
              <a:t>sqrt</a:t>
            </a:r>
            <a:r>
              <a:rPr lang="zh-CN" altLang="en-US" dirty="0"/>
              <a:t>、</a:t>
            </a:r>
            <a:r>
              <a:rPr lang="en-US" altLang="zh-CN" dirty="0"/>
              <a:t>sin</a:t>
            </a:r>
            <a:r>
              <a:rPr lang="zh-CN" altLang="en-US" dirty="0"/>
              <a:t>和</a:t>
            </a:r>
            <a:r>
              <a:rPr lang="en-US" altLang="zh-CN" dirty="0"/>
              <a:t>cos</a:t>
            </a:r>
            <a:r>
              <a:rPr lang="zh-CN" altLang="en-US" dirty="0"/>
              <a:t>导入。当调用上述三个函数时，可以不用加</a:t>
            </a:r>
            <a:r>
              <a:rPr lang="en-US" altLang="zh-CN" dirty="0"/>
              <a:t>math</a:t>
            </a:r>
            <a:r>
              <a:rPr lang="zh-CN" altLang="en-US" dirty="0"/>
              <a:t>库名。</a:t>
            </a:r>
          </a:p>
          <a:p>
            <a:endParaRPr lang="zh-CN" altLang="en-US" dirty="0"/>
          </a:p>
        </p:txBody>
      </p:sp>
    </p:spTree>
    <p:extLst>
      <p:ext uri="{BB962C8B-B14F-4D97-AF65-F5344CB8AC3E}">
        <p14:creationId xmlns:p14="http://schemas.microsoft.com/office/powerpoint/2010/main" val="64605745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3.6 </a:t>
            </a:r>
            <a:r>
              <a:rPr lang="zh-CN" altLang="en-US" dirty="0"/>
              <a:t>经典算法及其</a:t>
            </a:r>
            <a:r>
              <a:rPr lang="en-US" altLang="zh-CN" dirty="0"/>
              <a:t>python</a:t>
            </a:r>
            <a:r>
              <a:rPr lang="zh-CN" altLang="en-US" dirty="0"/>
              <a:t>实现</a:t>
            </a:r>
          </a:p>
        </p:txBody>
      </p:sp>
      <p:sp>
        <p:nvSpPr>
          <p:cNvPr id="3" name="文本占位符 2"/>
          <p:cNvSpPr>
            <a:spLocks noGrp="1"/>
          </p:cNvSpPr>
          <p:nvPr>
            <p:ph type="body" sz="quarter" idx="10"/>
          </p:nvPr>
        </p:nvSpPr>
        <p:spPr/>
        <p:txBody>
          <a:bodyPr/>
          <a:lstStyle/>
          <a:p>
            <a:r>
              <a:rPr lang="zh-CN" altLang="en-US" dirty="0"/>
              <a:t>在对同一问题的求解过程中，计算机可以采用多种算法来实现。不同算法的编程代码量、执行效率等会存在较大差异</a:t>
            </a:r>
            <a:r>
              <a:rPr lang="zh-CN" altLang="en-US" dirty="0" smtClean="0"/>
              <a:t>。</a:t>
            </a:r>
            <a:endParaRPr lang="en-US" altLang="zh-CN" dirty="0" smtClean="0"/>
          </a:p>
          <a:p>
            <a:r>
              <a:rPr lang="zh-CN" altLang="en-US" dirty="0" smtClean="0"/>
              <a:t>计算机</a:t>
            </a:r>
            <a:r>
              <a:rPr lang="zh-CN" altLang="en-US" dirty="0"/>
              <a:t>问题求解中经常采用的经典算法包括</a:t>
            </a:r>
            <a:r>
              <a:rPr lang="zh-CN" altLang="en-US" dirty="0" smtClean="0"/>
              <a:t>：</a:t>
            </a:r>
            <a:endParaRPr lang="en-US" altLang="zh-CN" dirty="0" smtClean="0"/>
          </a:p>
          <a:p>
            <a:r>
              <a:rPr lang="zh-CN" altLang="en-US" dirty="0" smtClean="0"/>
              <a:t>枚举</a:t>
            </a:r>
            <a:r>
              <a:rPr lang="zh-CN" altLang="en-US" dirty="0"/>
              <a:t>算法、贪心算法、迭代算法（也称递推算法）、递归算法、排序算法等</a:t>
            </a:r>
            <a:r>
              <a:rPr lang="zh-CN" altLang="en-US" dirty="0" smtClean="0"/>
              <a:t>。</a:t>
            </a:r>
            <a:endParaRPr lang="en-US" altLang="zh-CN" dirty="0" smtClean="0"/>
          </a:p>
        </p:txBody>
      </p:sp>
    </p:spTree>
    <p:extLst>
      <p:ext uri="{BB962C8B-B14F-4D97-AF65-F5344CB8AC3E}">
        <p14:creationId xmlns:p14="http://schemas.microsoft.com/office/powerpoint/2010/main" val="352787745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3.6.1 </a:t>
            </a:r>
            <a:r>
              <a:rPr lang="zh-CN" altLang="en-US" dirty="0"/>
              <a:t>枚举算法</a:t>
            </a:r>
          </a:p>
        </p:txBody>
      </p:sp>
      <p:sp>
        <p:nvSpPr>
          <p:cNvPr id="3" name="文本占位符 2"/>
          <p:cNvSpPr>
            <a:spLocks noGrp="1"/>
          </p:cNvSpPr>
          <p:nvPr>
            <p:ph type="body" sz="quarter" idx="10"/>
          </p:nvPr>
        </p:nvSpPr>
        <p:spPr/>
        <p:txBody>
          <a:bodyPr/>
          <a:lstStyle/>
          <a:p>
            <a:r>
              <a:rPr lang="zh-CN" altLang="en-US" dirty="0"/>
              <a:t>针对前面的哥尼斯堡七桥问题，最容易想到的方法就是枚举了</a:t>
            </a:r>
            <a:r>
              <a:rPr lang="zh-CN" altLang="en-US" dirty="0" smtClean="0"/>
              <a:t>。</a:t>
            </a:r>
            <a:endParaRPr lang="en-US" altLang="zh-CN" dirty="0" smtClean="0"/>
          </a:p>
          <a:p>
            <a:r>
              <a:rPr lang="zh-CN" altLang="en-US" dirty="0" smtClean="0"/>
              <a:t>在</a:t>
            </a:r>
            <a:r>
              <a:rPr lang="zh-CN" altLang="en-US" dirty="0"/>
              <a:t>计算机时代，由于计算机速度快，像哥尼斯堡七桥问题</a:t>
            </a:r>
            <a:r>
              <a:rPr lang="zh-CN" altLang="en-US" dirty="0" smtClean="0"/>
              <a:t>，很</a:t>
            </a:r>
            <a:r>
              <a:rPr lang="zh-CN" altLang="en-US" dirty="0"/>
              <a:t>容易通过“枚举算法”来进行求解。那么，什么是枚举算法呢</a:t>
            </a:r>
            <a:r>
              <a:rPr lang="zh-CN" altLang="en-US" dirty="0" smtClean="0"/>
              <a:t>？</a:t>
            </a:r>
            <a:endParaRPr lang="en-US" altLang="zh-CN" dirty="0" smtClean="0"/>
          </a:p>
          <a:p>
            <a:r>
              <a:rPr lang="zh-CN" altLang="en-US" dirty="0"/>
              <a:t>举算法也称之为穷举算法，就是按照问题本身的性质，一一列举出该问题所有可能的解，并在逐一列举的过程中，检验每个解是否是该问题的真正解</a:t>
            </a:r>
            <a:r>
              <a:rPr lang="zh-CN" altLang="en-US" dirty="0" smtClean="0"/>
              <a:t>。</a:t>
            </a:r>
            <a:endParaRPr lang="en-US" altLang="zh-CN" dirty="0" smtClean="0"/>
          </a:p>
          <a:p>
            <a:r>
              <a:rPr lang="en-US" altLang="zh-CN" dirty="0" smtClean="0"/>
              <a:t>【</a:t>
            </a:r>
            <a:r>
              <a:rPr lang="zh-CN" altLang="en-US" dirty="0"/>
              <a:t>实例</a:t>
            </a:r>
            <a:r>
              <a:rPr lang="en-US" altLang="zh-CN" dirty="0"/>
              <a:t>1】</a:t>
            </a:r>
            <a:r>
              <a:rPr lang="zh-CN" altLang="en-US" dirty="0"/>
              <a:t>列举给定自然数范围内的所有素数。</a:t>
            </a:r>
          </a:p>
        </p:txBody>
      </p:sp>
    </p:spTree>
    <p:extLst>
      <p:ext uri="{BB962C8B-B14F-4D97-AF65-F5344CB8AC3E}">
        <p14:creationId xmlns:p14="http://schemas.microsoft.com/office/powerpoint/2010/main" val="283136570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t>
            </a:r>
            <a:r>
              <a:rPr lang="zh-CN" altLang="en-US" dirty="0"/>
              <a:t>实例</a:t>
            </a:r>
            <a:r>
              <a:rPr lang="en-US" altLang="zh-CN" dirty="0"/>
              <a:t>1】</a:t>
            </a:r>
            <a:r>
              <a:rPr lang="zh-CN" altLang="en-US" dirty="0"/>
              <a:t>列举给定自然数范围内的所有素数。</a:t>
            </a:r>
            <a:br>
              <a:rPr lang="zh-CN" altLang="en-US" dirty="0"/>
            </a:br>
            <a:endParaRPr lang="zh-CN" altLang="en-US" dirty="0"/>
          </a:p>
        </p:txBody>
      </p:sp>
      <p:sp>
        <p:nvSpPr>
          <p:cNvPr id="3" name="文本占位符 2"/>
          <p:cNvSpPr>
            <a:spLocks noGrp="1"/>
          </p:cNvSpPr>
          <p:nvPr>
            <p:ph type="body" sz="quarter" idx="10"/>
          </p:nvPr>
        </p:nvSpPr>
        <p:spPr>
          <a:xfrm>
            <a:off x="455612" y="1047750"/>
            <a:ext cx="5518449" cy="4879805"/>
          </a:xfrm>
        </p:spPr>
        <p:txBody>
          <a:bodyPr/>
          <a:lstStyle/>
          <a:p>
            <a:r>
              <a:rPr lang="zh-CN" altLang="zh-CN" dirty="0"/>
              <a:t>问题描述：自然数由</a:t>
            </a:r>
            <a:r>
              <a:rPr lang="en-US" altLang="zh-CN" dirty="0"/>
              <a:t>0</a:t>
            </a:r>
            <a:r>
              <a:rPr lang="zh-CN" altLang="zh-CN" dirty="0"/>
              <a:t>开始，用来表示物体个数</a:t>
            </a:r>
            <a:r>
              <a:rPr lang="zh-CN" altLang="zh-CN" dirty="0" smtClean="0"/>
              <a:t>。</a:t>
            </a:r>
            <a:endParaRPr lang="en-US" altLang="zh-CN" dirty="0" smtClean="0"/>
          </a:p>
          <a:p>
            <a:r>
              <a:rPr lang="zh-CN" altLang="zh-CN" dirty="0" smtClean="0"/>
              <a:t>素数</a:t>
            </a:r>
            <a:r>
              <a:rPr lang="zh-CN" altLang="zh-CN" dirty="0"/>
              <a:t>又称质数</a:t>
            </a:r>
            <a:r>
              <a:rPr lang="zh-CN" altLang="zh-CN" dirty="0" smtClean="0"/>
              <a:t>，对应</a:t>
            </a:r>
            <a:r>
              <a:rPr lang="zh-CN" altLang="zh-CN" dirty="0"/>
              <a:t>较大的自然数</a:t>
            </a:r>
            <a:r>
              <a:rPr lang="zh-CN" altLang="zh-CN" dirty="0" smtClean="0"/>
              <a:t>，使用</a:t>
            </a:r>
            <a:r>
              <a:rPr lang="zh-CN" altLang="zh-CN" dirty="0"/>
              <a:t>人工方法进行素数统计，耗时耗力</a:t>
            </a:r>
            <a:r>
              <a:rPr lang="zh-CN" altLang="zh-CN" dirty="0" smtClean="0"/>
              <a:t>。</a:t>
            </a:r>
            <a:endParaRPr lang="zh-CN" altLang="zh-CN"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108" y="1228819"/>
            <a:ext cx="56578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869131" y="4510083"/>
            <a:ext cx="10879955" cy="1544208"/>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marL="302279" indent="-302279" algn="just" defTabSz="914034" fontAlgn="ctr">
              <a:lnSpc>
                <a:spcPct val="110000"/>
              </a:lnSpc>
              <a:spcBef>
                <a:spcPts val="200"/>
              </a:spcBef>
              <a:buSzPct val="50000"/>
              <a:buFont typeface="Wingdings" panose="05000000000000000000" pitchFamily="2" charset="2"/>
              <a:buChar char="l"/>
            </a:pPr>
            <a:r>
              <a:rPr lang="zh-CN" altLang="zh-CN" sz="2800" b="1" dirty="0">
                <a:latin typeface="Huawei Sans" panose="020C0503030203020204" pitchFamily="34" charset="0"/>
                <a:ea typeface="方正兰亭黑简体" panose="02000000000000000000" pitchFamily="2" charset="-122"/>
                <a:cs typeface="Huawei Sans" panose="020C0503030203020204" pitchFamily="34" charset="0"/>
              </a:rPr>
              <a:t>问题分析：下面以</a:t>
            </a:r>
            <a:r>
              <a:rPr lang="en-US" altLang="zh-CN" sz="2800" b="1" dirty="0">
                <a:latin typeface="Huawei Sans" panose="020C0503030203020204" pitchFamily="34" charset="0"/>
                <a:ea typeface="方正兰亭黑简体" panose="02000000000000000000" pitchFamily="2" charset="-122"/>
                <a:cs typeface="Huawei Sans" panose="020C0503030203020204" pitchFamily="34" charset="0"/>
              </a:rPr>
              <a:t>N=1000</a:t>
            </a:r>
            <a:r>
              <a:rPr lang="zh-CN" altLang="zh-CN" sz="2800" b="1" dirty="0">
                <a:latin typeface="Huawei Sans" panose="020C0503030203020204" pitchFamily="34" charset="0"/>
                <a:ea typeface="方正兰亭黑简体" panose="02000000000000000000" pitchFamily="2" charset="-122"/>
                <a:cs typeface="Huawei Sans" panose="020C0503030203020204" pitchFamily="34" charset="0"/>
              </a:rPr>
              <a:t>为例子，使用计算机程序方法，枚举出</a:t>
            </a:r>
            <a:r>
              <a:rPr lang="en-US" altLang="zh-CN" sz="2800" b="1" dirty="0">
                <a:latin typeface="Huawei Sans" panose="020C0503030203020204" pitchFamily="34" charset="0"/>
                <a:ea typeface="方正兰亭黑简体" panose="02000000000000000000" pitchFamily="2" charset="-122"/>
                <a:cs typeface="Huawei Sans" panose="020C0503030203020204" pitchFamily="34" charset="0"/>
              </a:rPr>
              <a:t>N</a:t>
            </a:r>
            <a:r>
              <a:rPr lang="zh-CN" altLang="zh-CN" sz="2800" b="1" dirty="0">
                <a:latin typeface="Huawei Sans" panose="020C0503030203020204" pitchFamily="34" charset="0"/>
                <a:ea typeface="方正兰亭黑简体" panose="02000000000000000000" pitchFamily="2" charset="-122"/>
                <a:cs typeface="Huawei Sans" panose="020C0503030203020204" pitchFamily="34" charset="0"/>
              </a:rPr>
              <a:t>之内的所有素数。具体方法为：先构造素数验证函数，然后针对全体枚举对象（</a:t>
            </a:r>
            <a:r>
              <a:rPr lang="en-US" altLang="zh-CN" sz="2800" b="1" dirty="0">
                <a:latin typeface="Huawei Sans" panose="020C0503030203020204" pitchFamily="34" charset="0"/>
                <a:ea typeface="方正兰亭黑简体" panose="02000000000000000000" pitchFamily="2" charset="-122"/>
                <a:cs typeface="Huawei Sans" panose="020C0503030203020204" pitchFamily="34" charset="0"/>
              </a:rPr>
              <a:t>1</a:t>
            </a:r>
            <a:r>
              <a:rPr lang="zh-CN" altLang="zh-CN" sz="2800" b="1" dirty="0">
                <a:latin typeface="Huawei Sans" panose="020C0503030203020204" pitchFamily="34" charset="0"/>
                <a:ea typeface="方正兰亭黑简体" panose="02000000000000000000" pitchFamily="2" charset="-122"/>
                <a:cs typeface="Huawei Sans" panose="020C0503030203020204" pitchFamily="34" charset="0"/>
              </a:rPr>
              <a:t>至</a:t>
            </a:r>
            <a:r>
              <a:rPr lang="en-US" altLang="zh-CN" sz="2800" b="1" dirty="0">
                <a:latin typeface="Huawei Sans" panose="020C0503030203020204" pitchFamily="34" charset="0"/>
                <a:ea typeface="方正兰亭黑简体" panose="02000000000000000000" pitchFamily="2" charset="-122"/>
                <a:cs typeface="Huawei Sans" panose="020C0503030203020204" pitchFamily="34" charset="0"/>
              </a:rPr>
              <a:t>N</a:t>
            </a:r>
            <a:r>
              <a:rPr lang="zh-CN" altLang="zh-CN" sz="2800" b="1" dirty="0">
                <a:latin typeface="Huawei Sans" panose="020C0503030203020204" pitchFamily="34" charset="0"/>
                <a:ea typeface="方正兰亭黑简体" panose="02000000000000000000" pitchFamily="2" charset="-122"/>
                <a:cs typeface="Huawei Sans" panose="020C0503030203020204" pitchFamily="34" charset="0"/>
              </a:rPr>
              <a:t>的自然数），逐一列举并验证</a:t>
            </a:r>
            <a:r>
              <a:rPr lang="zh-CN" altLang="zh-CN" sz="2800" b="1" dirty="0" smtClean="0">
                <a:latin typeface="Huawei Sans" panose="020C0503030203020204" pitchFamily="34" charset="0"/>
                <a:ea typeface="方正兰亭黑简体" panose="02000000000000000000" pitchFamily="2" charset="-122"/>
                <a:cs typeface="Huawei Sans" panose="020C0503030203020204" pitchFamily="34" charset="0"/>
              </a:rPr>
              <a:t>。</a:t>
            </a:r>
            <a:endParaRPr lang="zh-CN" altLang="en-US" sz="2800" b="1" dirty="0">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202321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pPr marL="0" indent="0">
              <a:buNone/>
            </a:pPr>
            <a:r>
              <a:rPr lang="zh-CN" altLang="zh-CN" dirty="0"/>
              <a:t>（</a:t>
            </a:r>
            <a:r>
              <a:rPr lang="en-US" altLang="zh-CN" dirty="0"/>
              <a:t>2</a:t>
            </a:r>
            <a:r>
              <a:rPr lang="zh-CN" altLang="zh-CN" dirty="0"/>
              <a:t>）十进制小数转换为二进制小数（乘基取整法）</a:t>
            </a:r>
          </a:p>
          <a:p>
            <a:r>
              <a:rPr lang="zh-CN" altLang="en-US" dirty="0"/>
              <a:t>方法</a:t>
            </a:r>
            <a:r>
              <a:rPr lang="zh-CN" altLang="zh-CN" dirty="0"/>
              <a:t>是：用</a:t>
            </a:r>
            <a:r>
              <a:rPr lang="en-US" altLang="zh-CN" dirty="0"/>
              <a:t>2</a:t>
            </a:r>
            <a:r>
              <a:rPr lang="zh-CN" altLang="zh-CN" dirty="0"/>
              <a:t>连续去乘</a:t>
            </a:r>
            <a:r>
              <a:rPr lang="zh-CN" altLang="en-US" dirty="0"/>
              <a:t>以</a:t>
            </a:r>
            <a:r>
              <a:rPr lang="zh-CN" altLang="zh-CN" dirty="0"/>
              <a:t>十进制数的小数部分，直至乘积的小数部分等于</a:t>
            </a:r>
            <a:r>
              <a:rPr lang="en-US" altLang="zh-CN" dirty="0"/>
              <a:t>0</a:t>
            </a:r>
            <a:r>
              <a:rPr lang="zh-CN" altLang="zh-CN" dirty="0"/>
              <a:t>为止，然后按</a:t>
            </a:r>
            <a:r>
              <a:rPr lang="zh-CN" altLang="en-US" dirty="0"/>
              <a:t>正</a:t>
            </a:r>
            <a:r>
              <a:rPr lang="zh-CN" altLang="zh-CN" dirty="0"/>
              <a:t>序排列每次乘积的整数部分（先取得的整数为高位），便得到与该十进制数相对应的二进制数各位的数值。</a:t>
            </a:r>
          </a:p>
          <a:p>
            <a:r>
              <a:rPr lang="zh-CN" altLang="en-US" dirty="0"/>
              <a:t>例如，将</a:t>
            </a:r>
            <a:r>
              <a:rPr lang="en-US" altLang="zh-CN" dirty="0" err="1"/>
              <a:t>0.3125D</a:t>
            </a:r>
            <a:r>
              <a:rPr lang="zh-CN" altLang="en-US" dirty="0"/>
              <a:t>转换成二进制数，结果为：</a:t>
            </a:r>
            <a:r>
              <a:rPr lang="en-US" altLang="zh-CN" dirty="0"/>
              <a:t> </a:t>
            </a:r>
            <a:r>
              <a:rPr lang="en-US" altLang="zh-CN" dirty="0" err="1"/>
              <a:t>0.0101B</a:t>
            </a:r>
            <a:r>
              <a:rPr lang="zh-CN" altLang="en-US" dirty="0"/>
              <a:t>，如图所示。</a:t>
            </a:r>
            <a:endParaRPr lang="en-US" altLang="zh-CN" dirty="0"/>
          </a:p>
          <a:p>
            <a:r>
              <a:rPr lang="zh-CN" altLang="en-US" dirty="0"/>
              <a:t>值得注意的是，有些十进制小数常常不能准确地换算为等值的二进制小数，存在有一定的换算误差。例如，</a:t>
            </a:r>
            <a:r>
              <a:rPr lang="en-US" altLang="zh-CN" dirty="0" err="1"/>
              <a:t>0.5627D</a:t>
            </a:r>
            <a:r>
              <a:rPr lang="zh-CN" altLang="en-US" dirty="0"/>
              <a:t>。</a:t>
            </a:r>
            <a:endParaRPr lang="zh-CN" altLang="zh-CN" dirty="0"/>
          </a:p>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590" y="4727884"/>
            <a:ext cx="4915410" cy="183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226855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3.6.2 </a:t>
            </a:r>
            <a:r>
              <a:rPr lang="zh-CN" altLang="en-US" dirty="0"/>
              <a:t>贪心算法</a:t>
            </a:r>
          </a:p>
        </p:txBody>
      </p:sp>
      <p:sp>
        <p:nvSpPr>
          <p:cNvPr id="3" name="文本占位符 2"/>
          <p:cNvSpPr>
            <a:spLocks noGrp="1"/>
          </p:cNvSpPr>
          <p:nvPr>
            <p:ph type="body" sz="quarter" idx="10"/>
          </p:nvPr>
        </p:nvSpPr>
        <p:spPr/>
        <p:txBody>
          <a:bodyPr/>
          <a:lstStyle/>
          <a:p>
            <a:r>
              <a:rPr lang="zh-CN" altLang="en-US" dirty="0"/>
              <a:t>贪心算法（又称贪婪算法）是指在对问题求解时，总是做出在当前看来是最好的选择</a:t>
            </a:r>
            <a:r>
              <a:rPr lang="zh-CN" altLang="en-US" dirty="0" smtClean="0"/>
              <a:t>。</a:t>
            </a:r>
            <a:endParaRPr lang="en-US" altLang="zh-CN" dirty="0" smtClean="0"/>
          </a:p>
          <a:p>
            <a:r>
              <a:rPr lang="zh-CN" altLang="en-US" dirty="0" smtClean="0"/>
              <a:t>贪心算法每步决策</a:t>
            </a:r>
            <a:r>
              <a:rPr lang="zh-CN" altLang="en-US" dirty="0"/>
              <a:t>只需要根据某种“只顾眼前”的贪心策略来执行</a:t>
            </a:r>
            <a:r>
              <a:rPr lang="zh-CN" altLang="en-US" dirty="0" smtClean="0"/>
              <a:t>，执行</a:t>
            </a:r>
            <a:r>
              <a:rPr lang="zh-CN" altLang="en-US" dirty="0"/>
              <a:t>效率一般都比较高</a:t>
            </a:r>
            <a:r>
              <a:rPr lang="zh-CN" altLang="en-US" dirty="0" smtClean="0"/>
              <a:t>。但是</a:t>
            </a:r>
            <a:r>
              <a:rPr lang="zh-CN" altLang="en-US" dirty="0"/>
              <a:t>，在有些情况下，这种“短视”的贪心决策只能导致局部最优，而不是全局最优</a:t>
            </a:r>
            <a:r>
              <a:rPr lang="zh-CN" altLang="en-US" dirty="0" smtClean="0"/>
              <a:t>。</a:t>
            </a:r>
            <a:endParaRPr lang="en-US" altLang="zh-CN" dirty="0" smtClean="0"/>
          </a:p>
          <a:p>
            <a:r>
              <a:rPr lang="zh-CN" altLang="zh-CN" dirty="0" smtClean="0"/>
              <a:t>【实例】</a:t>
            </a:r>
            <a:r>
              <a:rPr lang="zh-CN" altLang="zh-CN" dirty="0"/>
              <a:t>食品按人分配问题</a:t>
            </a:r>
            <a:r>
              <a:rPr lang="zh-CN" altLang="zh-CN" dirty="0" smtClean="0"/>
              <a:t>。</a:t>
            </a:r>
            <a:endParaRPr lang="en-US" altLang="zh-CN" dirty="0" smtClean="0"/>
          </a:p>
          <a:p>
            <a:r>
              <a:rPr lang="zh-CN" altLang="en-US" dirty="0"/>
              <a:t>数据结构：食品用列表</a:t>
            </a:r>
            <a:r>
              <a:rPr lang="en-US" altLang="zh-CN" dirty="0"/>
              <a:t>Food</a:t>
            </a:r>
            <a:r>
              <a:rPr lang="zh-CN" altLang="en-US" dirty="0"/>
              <a:t>表示，参与分配食品的人数用</a:t>
            </a:r>
            <a:r>
              <a:rPr lang="en-US" altLang="zh-CN" dirty="0"/>
              <a:t>M</a:t>
            </a:r>
            <a:r>
              <a:rPr lang="zh-CN" altLang="en-US" dirty="0"/>
              <a:t>表示；每人获得的食品量集合用列表</a:t>
            </a:r>
            <a:r>
              <a:rPr lang="en-US" altLang="zh-CN" dirty="0" err="1"/>
              <a:t>ReadyF</a:t>
            </a:r>
            <a:r>
              <a:rPr lang="zh-CN" altLang="en-US" dirty="0"/>
              <a:t>表示，每人期望的食品量用列表</a:t>
            </a:r>
            <a:r>
              <a:rPr lang="en-US" altLang="zh-CN" dirty="0" err="1"/>
              <a:t>ExpectF</a:t>
            </a:r>
            <a:r>
              <a:rPr lang="zh-CN" altLang="en-US" dirty="0"/>
              <a:t>表示）</a:t>
            </a:r>
          </a:p>
          <a:p>
            <a:endParaRPr lang="zh-CN" altLang="zh-CN" dirty="0"/>
          </a:p>
          <a:p>
            <a:endParaRPr lang="zh-CN" altLang="en-US" dirty="0"/>
          </a:p>
        </p:txBody>
      </p:sp>
    </p:spTree>
    <p:extLst>
      <p:ext uri="{BB962C8B-B14F-4D97-AF65-F5344CB8AC3E}">
        <p14:creationId xmlns:p14="http://schemas.microsoft.com/office/powerpoint/2010/main" val="10597937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文本占位符 2"/>
          <p:cNvSpPr>
            <a:spLocks noGrp="1"/>
          </p:cNvSpPr>
          <p:nvPr>
            <p:ph type="body" sz="quarter" idx="10"/>
          </p:nvPr>
        </p:nvSpPr>
        <p:spPr/>
        <p:txBody>
          <a:bodyPr/>
          <a:lstStyle/>
          <a:p>
            <a:r>
              <a:rPr lang="zh-CN" altLang="en-US" dirty="0"/>
              <a:t>问题描述</a:t>
            </a:r>
            <a:r>
              <a:rPr lang="zh-CN" altLang="en-US" dirty="0" smtClean="0"/>
              <a:t>：</a:t>
            </a:r>
            <a:endParaRPr lang="en-US" altLang="zh-CN" dirty="0" smtClean="0"/>
          </a:p>
          <a:p>
            <a:pPr lvl="1"/>
            <a:r>
              <a:rPr lang="zh-CN" altLang="en-US" dirty="0" smtClean="0"/>
              <a:t>已知</a:t>
            </a:r>
            <a:r>
              <a:rPr lang="zh-CN" altLang="en-US" dirty="0"/>
              <a:t>有</a:t>
            </a:r>
            <a:r>
              <a:rPr lang="en-US" altLang="zh-CN" dirty="0"/>
              <a:t>N</a:t>
            </a:r>
            <a:r>
              <a:rPr lang="zh-CN" altLang="en-US" dirty="0"/>
              <a:t>个食品，在每个食品不可分割的情况下要分配给</a:t>
            </a:r>
            <a:r>
              <a:rPr lang="en-US" altLang="zh-CN" dirty="0"/>
              <a:t>M</a:t>
            </a:r>
            <a:r>
              <a:rPr lang="zh-CN" altLang="en-US" dirty="0"/>
              <a:t>个人员享用，请设计一种方案，使得每个人分配到的食品尽量接近。</a:t>
            </a:r>
          </a:p>
          <a:p>
            <a:r>
              <a:rPr lang="zh-CN" altLang="en-US" dirty="0"/>
              <a:t>问题分析</a:t>
            </a:r>
            <a:r>
              <a:rPr lang="zh-CN" altLang="en-US" dirty="0" smtClean="0"/>
              <a:t>：</a:t>
            </a:r>
            <a:endParaRPr lang="en-US" altLang="zh-CN" dirty="0" smtClean="0"/>
          </a:p>
          <a:p>
            <a:pPr lvl="1"/>
            <a:r>
              <a:rPr lang="zh-CN" altLang="en-US" dirty="0" smtClean="0"/>
              <a:t>针对</a:t>
            </a:r>
            <a:r>
              <a:rPr lang="zh-CN" altLang="en-US" dirty="0"/>
              <a:t>上述问题，有一种解决思路是从</a:t>
            </a:r>
            <a:r>
              <a:rPr lang="en-US" altLang="zh-CN" dirty="0"/>
              <a:t>N</a:t>
            </a:r>
            <a:r>
              <a:rPr lang="zh-CN" altLang="en-US" dirty="0"/>
              <a:t>个食品中，顺序（或随机）选择一个食品分给某个人，使得这个人累计获得的食品量与其他人的食品量尽量接近</a:t>
            </a:r>
            <a:r>
              <a:rPr lang="zh-CN" altLang="en-US" dirty="0" smtClean="0"/>
              <a:t>。</a:t>
            </a:r>
            <a:endParaRPr lang="en-US" altLang="zh-CN" dirty="0" smtClean="0"/>
          </a:p>
          <a:p>
            <a:pPr lvl="1"/>
            <a:r>
              <a:rPr lang="zh-CN" altLang="en-US" dirty="0" smtClean="0"/>
              <a:t>这</a:t>
            </a:r>
            <a:r>
              <a:rPr lang="zh-CN" altLang="en-US" dirty="0"/>
              <a:t>就是贪心算法</a:t>
            </a:r>
            <a:r>
              <a:rPr lang="zh-CN" altLang="en-US" dirty="0" smtClean="0"/>
              <a:t>。</a:t>
            </a:r>
            <a:endParaRPr lang="en-US" altLang="zh-CN" dirty="0" smtClean="0"/>
          </a:p>
          <a:p>
            <a:pPr lvl="1"/>
            <a:r>
              <a:rPr lang="zh-CN" altLang="en-US" dirty="0" smtClean="0"/>
              <a:t>显然</a:t>
            </a:r>
            <a:r>
              <a:rPr lang="zh-CN" altLang="en-US" dirty="0"/>
              <a:t>，每一次的局部最优，不能保证最后是全局最优，这也是贪心算法的缺陷。</a:t>
            </a:r>
          </a:p>
          <a:p>
            <a:endParaRPr lang="zh-CN" altLang="en-US" dirty="0"/>
          </a:p>
          <a:p>
            <a:endParaRPr lang="zh-CN" altLang="en-US" dirty="0"/>
          </a:p>
        </p:txBody>
      </p:sp>
    </p:spTree>
    <p:extLst>
      <p:ext uri="{BB962C8B-B14F-4D97-AF65-F5344CB8AC3E}">
        <p14:creationId xmlns:p14="http://schemas.microsoft.com/office/powerpoint/2010/main" val="43625281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文本占位符 2"/>
          <p:cNvSpPr>
            <a:spLocks noGrp="1"/>
          </p:cNvSpPr>
          <p:nvPr>
            <p:ph type="body" sz="quarter" idx="10"/>
          </p:nvPr>
        </p:nvSpPr>
        <p:spPr>
          <a:xfrm>
            <a:off x="195943" y="1047751"/>
            <a:ext cx="5707279" cy="1687358"/>
          </a:xfrm>
        </p:spPr>
        <p:txBody>
          <a:bodyPr/>
          <a:lstStyle/>
          <a:p>
            <a:pPr>
              <a:lnSpc>
                <a:spcPct val="100000"/>
              </a:lnSpc>
            </a:pPr>
            <a:endParaRPr lang="zh-CN" alt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23" y="933449"/>
            <a:ext cx="8788447" cy="1801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303423" y="3037902"/>
            <a:ext cx="11044762" cy="3032753"/>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marL="302279" indent="-302279" algn="just" defTabSz="914034" fontAlgn="ctr">
              <a:spcBef>
                <a:spcPts val="792"/>
              </a:spcBef>
              <a:buSzPct val="50000"/>
              <a:buFont typeface="Wingdings" panose="05000000000000000000" pitchFamily="2" charset="2"/>
              <a:buChar char="l"/>
            </a:pPr>
            <a:r>
              <a:rPr lang="zh-CN" altLang="en-US" sz="2800" b="1" dirty="0">
                <a:latin typeface="Huawei Sans" panose="020C0503030203020204" pitchFamily="34" charset="0"/>
                <a:ea typeface="方正兰亭黑简体" panose="02000000000000000000" pitchFamily="2" charset="-122"/>
                <a:cs typeface="Huawei Sans" panose="020C0503030203020204" pitchFamily="34" charset="0"/>
              </a:rPr>
              <a:t>则该贪吃算法思想为：</a:t>
            </a:r>
            <a:endParaRPr lang="en-US" altLang="zh-CN" sz="2800" b="1" dirty="0">
              <a:latin typeface="Huawei Sans" panose="020C0503030203020204" pitchFamily="34" charset="0"/>
              <a:ea typeface="方正兰亭黑简体" panose="02000000000000000000" pitchFamily="2" charset="-122"/>
              <a:cs typeface="Huawei Sans" panose="020C0503030203020204" pitchFamily="34" charset="0"/>
            </a:endParaRPr>
          </a:p>
          <a:p>
            <a:pPr marL="654938" lvl="1" indent="-251899" defTabSz="914034" fontAlgn="ctr">
              <a:spcBef>
                <a:spcPts val="720"/>
              </a:spcBef>
              <a:buSzPct val="50000"/>
              <a:buFont typeface="Wingdings" panose="05000000000000000000" pitchFamily="2" charset="2"/>
              <a:buChar char="p"/>
            </a:pPr>
            <a:r>
              <a:rPr lang="zh-CN" altLang="en-US" sz="2400" dirty="0">
                <a:solidFill>
                  <a:srgbClr val="002060"/>
                </a:solidFill>
                <a:latin typeface="方正粗黑宋简体" panose="02000000000000000000" pitchFamily="2" charset="-122"/>
                <a:ea typeface="方正粗黑宋简体" panose="02000000000000000000" pitchFamily="2" charset="-122"/>
              </a:rPr>
              <a:t>依次从</a:t>
            </a:r>
            <a:r>
              <a:rPr lang="en-US" altLang="zh-CN" sz="2400" dirty="0">
                <a:solidFill>
                  <a:srgbClr val="002060"/>
                </a:solidFill>
                <a:latin typeface="方正粗黑宋简体" panose="02000000000000000000" pitchFamily="2" charset="-122"/>
                <a:ea typeface="方正粗黑宋简体" panose="02000000000000000000" pitchFamily="2" charset="-122"/>
              </a:rPr>
              <a:t>Food</a:t>
            </a:r>
            <a:r>
              <a:rPr lang="zh-CN" altLang="en-US" sz="2400" dirty="0">
                <a:solidFill>
                  <a:srgbClr val="002060"/>
                </a:solidFill>
                <a:latin typeface="方正粗黑宋简体" panose="02000000000000000000" pitchFamily="2" charset="-122"/>
                <a:ea typeface="方正粗黑宋简体" panose="02000000000000000000" pitchFamily="2" charset="-122"/>
              </a:rPr>
              <a:t>列表中选择一个食品，计算该食品分配给每个人后的期望食品</a:t>
            </a:r>
            <a:r>
              <a:rPr lang="zh-CN" altLang="en-US" sz="2400" dirty="0" smtClean="0">
                <a:solidFill>
                  <a:srgbClr val="002060"/>
                </a:solidFill>
                <a:latin typeface="方正粗黑宋简体" panose="02000000000000000000" pitchFamily="2" charset="-122"/>
                <a:ea typeface="方正粗黑宋简体" panose="02000000000000000000" pitchFamily="2" charset="-122"/>
              </a:rPr>
              <a:t>量，</a:t>
            </a:r>
            <a:r>
              <a:rPr lang="zh-CN" altLang="en-US" sz="2400" dirty="0">
                <a:solidFill>
                  <a:srgbClr val="002060"/>
                </a:solidFill>
                <a:latin typeface="方正粗黑宋简体" panose="02000000000000000000" pitchFamily="2" charset="-122"/>
                <a:ea typeface="方正粗黑宋简体" panose="02000000000000000000" pitchFamily="2" charset="-122"/>
              </a:rPr>
              <a:t>从中选择具有最小期望食品量的人员给予分配。</a:t>
            </a:r>
            <a:endParaRPr lang="en-US" altLang="zh-CN" sz="2400" dirty="0">
              <a:solidFill>
                <a:srgbClr val="002060"/>
              </a:solidFill>
              <a:latin typeface="方正粗黑宋简体" panose="02000000000000000000" pitchFamily="2" charset="-122"/>
              <a:ea typeface="方正粗黑宋简体" panose="02000000000000000000" pitchFamily="2" charset="-122"/>
            </a:endParaRPr>
          </a:p>
          <a:p>
            <a:pPr marL="654938" lvl="1" indent="-251899" defTabSz="914034" fontAlgn="ctr">
              <a:spcBef>
                <a:spcPts val="720"/>
              </a:spcBef>
              <a:buSzPct val="50000"/>
              <a:buFont typeface="Wingdings" panose="05000000000000000000" pitchFamily="2" charset="2"/>
              <a:buChar char="p"/>
            </a:pPr>
            <a:r>
              <a:rPr lang="zh-CN" altLang="en-US" sz="2400" dirty="0">
                <a:solidFill>
                  <a:srgbClr val="002060"/>
                </a:solidFill>
                <a:latin typeface="方正粗黑宋简体" panose="02000000000000000000" pitchFamily="2" charset="-122"/>
                <a:ea typeface="方正粗黑宋简体" panose="02000000000000000000" pitchFamily="2" charset="-122"/>
              </a:rPr>
              <a:t>如此重复，直到全部食品分配完毕。</a:t>
            </a:r>
            <a:endParaRPr lang="en-US" altLang="zh-CN" sz="2400" dirty="0">
              <a:solidFill>
                <a:srgbClr val="002060"/>
              </a:solidFill>
              <a:latin typeface="方正粗黑宋简体" panose="02000000000000000000" pitchFamily="2" charset="-122"/>
              <a:ea typeface="方正粗黑宋简体" panose="02000000000000000000" pitchFamily="2" charset="-122"/>
            </a:endParaRPr>
          </a:p>
          <a:p>
            <a:pPr marL="302279" indent="-302279" algn="just" defTabSz="914034" fontAlgn="ctr">
              <a:spcBef>
                <a:spcPts val="792"/>
              </a:spcBef>
              <a:buSzPct val="50000"/>
              <a:buFont typeface="Wingdings" panose="05000000000000000000" pitchFamily="2" charset="2"/>
              <a:buChar char="l"/>
            </a:pPr>
            <a:r>
              <a:rPr lang="zh-CN" altLang="en-US" sz="2800" b="1" dirty="0">
                <a:latin typeface="Huawei Sans" panose="020C0503030203020204" pitchFamily="34" charset="0"/>
                <a:ea typeface="方正兰亭黑简体" panose="02000000000000000000" pitchFamily="2" charset="-122"/>
                <a:cs typeface="Huawei Sans" panose="020C0503030203020204" pitchFamily="34" charset="0"/>
              </a:rPr>
              <a:t>该问题的</a:t>
            </a:r>
            <a:r>
              <a:rPr lang="en-US" altLang="zh-CN" sz="2800" b="1" dirty="0">
                <a:latin typeface="Huawei Sans" panose="020C0503030203020204" pitchFamily="34" charset="0"/>
                <a:ea typeface="方正兰亭黑简体" panose="02000000000000000000" pitchFamily="2" charset="-122"/>
                <a:cs typeface="Huawei Sans" panose="020C0503030203020204" pitchFamily="34" charset="0"/>
              </a:rPr>
              <a:t>Python</a:t>
            </a:r>
            <a:r>
              <a:rPr lang="zh-CN" altLang="en-US" sz="2800" b="1" dirty="0">
                <a:latin typeface="Huawei Sans" panose="020C0503030203020204" pitchFamily="34" charset="0"/>
                <a:ea typeface="方正兰亭黑简体" panose="02000000000000000000" pitchFamily="2" charset="-122"/>
                <a:cs typeface="Huawei Sans" panose="020C0503030203020204" pitchFamily="34" charset="0"/>
              </a:rPr>
              <a:t>语言程序代码如下。</a:t>
            </a:r>
          </a:p>
        </p:txBody>
      </p:sp>
    </p:spTree>
    <p:extLst>
      <p:ext uri="{BB962C8B-B14F-4D97-AF65-F5344CB8AC3E}">
        <p14:creationId xmlns:p14="http://schemas.microsoft.com/office/powerpoint/2010/main" val="305196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endParaRPr lang="zh-CN" alt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84" y="200728"/>
            <a:ext cx="8010866" cy="4079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322" y="4386365"/>
            <a:ext cx="5906857" cy="19445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48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3.6.3 </a:t>
            </a:r>
            <a:r>
              <a:rPr lang="zh-CN" altLang="en-US" dirty="0"/>
              <a:t>迭代算法</a:t>
            </a:r>
          </a:p>
        </p:txBody>
      </p:sp>
      <p:sp>
        <p:nvSpPr>
          <p:cNvPr id="3" name="文本占位符 2"/>
          <p:cNvSpPr>
            <a:spLocks noGrp="1"/>
          </p:cNvSpPr>
          <p:nvPr>
            <p:ph type="body" sz="quarter" idx="10"/>
          </p:nvPr>
        </p:nvSpPr>
        <p:spPr/>
        <p:txBody>
          <a:bodyPr/>
          <a:lstStyle/>
          <a:p>
            <a:r>
              <a:rPr lang="zh-CN" altLang="en-US" dirty="0"/>
              <a:t>迭代算法也称为递推算</a:t>
            </a:r>
            <a:r>
              <a:rPr lang="zh-CN" altLang="en-US" dirty="0" smtClean="0"/>
              <a:t>法。</a:t>
            </a:r>
            <a:r>
              <a:rPr lang="zh-CN" altLang="en-US" dirty="0"/>
              <a:t>其原理是通过已知条件，利用特定关系得出中间结果，再从中间结果不断迭代反复，直到得到最终结果的过程</a:t>
            </a:r>
            <a:r>
              <a:rPr lang="zh-CN" altLang="en-US" dirty="0" smtClean="0"/>
              <a:t>。</a:t>
            </a:r>
            <a:endParaRPr lang="en-US" altLang="zh-CN" dirty="0" smtClean="0"/>
          </a:p>
          <a:p>
            <a:endParaRPr lang="en-US" altLang="zh-CN" dirty="0"/>
          </a:p>
          <a:p>
            <a:endParaRPr lang="en-US" altLang="zh-CN" dirty="0" smtClean="0"/>
          </a:p>
          <a:p>
            <a:r>
              <a:rPr lang="zh-CN" altLang="en-US" dirty="0" smtClean="0"/>
              <a:t>比如</a:t>
            </a:r>
            <a:r>
              <a:rPr lang="zh-CN" altLang="en-US" dirty="0"/>
              <a:t>，计算阶乘的函数</a:t>
            </a:r>
            <a:r>
              <a:rPr lang="en-US" altLang="zh-CN" dirty="0"/>
              <a:t>F(n)= n! = n*(n-1)* (n-1)*……*2*1</a:t>
            </a:r>
            <a:r>
              <a:rPr lang="zh-CN" altLang="en-US" dirty="0"/>
              <a:t>，在数学上可以将其定义为：</a:t>
            </a:r>
          </a:p>
          <a:p>
            <a:endParaRPr lang="en-US" altLang="zh-CN" dirty="0" smtClean="0"/>
          </a:p>
          <a:p>
            <a:endParaRPr lang="en-US" altLang="zh-CN" dirty="0"/>
          </a:p>
          <a:p>
            <a:r>
              <a:rPr lang="zh-CN" altLang="zh-CN" dirty="0"/>
              <a:t>根据上面的公式，要计算</a:t>
            </a:r>
            <a:r>
              <a:rPr lang="en-US" altLang="zh-CN" dirty="0"/>
              <a:t>F(n)</a:t>
            </a:r>
            <a:r>
              <a:rPr lang="zh-CN" altLang="zh-CN" dirty="0"/>
              <a:t>，就得先计算</a:t>
            </a:r>
            <a:r>
              <a:rPr lang="en-US" altLang="zh-CN" dirty="0"/>
              <a:t>F(n-1)</a:t>
            </a:r>
            <a:r>
              <a:rPr lang="zh-CN" altLang="zh-CN" dirty="0"/>
              <a:t>，要计算</a:t>
            </a:r>
            <a:r>
              <a:rPr lang="en-US" altLang="zh-CN" dirty="0"/>
              <a:t>F(n-1)</a:t>
            </a:r>
            <a:r>
              <a:rPr lang="zh-CN" altLang="zh-CN" dirty="0"/>
              <a:t>就得计算</a:t>
            </a:r>
            <a:r>
              <a:rPr lang="en-US" altLang="zh-CN" dirty="0"/>
              <a:t>F(n-2)</a:t>
            </a:r>
            <a:r>
              <a:rPr lang="zh-CN" altLang="zh-CN" dirty="0"/>
              <a:t>，以此类推，要计算</a:t>
            </a:r>
            <a:r>
              <a:rPr lang="en-US" altLang="zh-CN" dirty="0"/>
              <a:t>F(1)</a:t>
            </a:r>
            <a:r>
              <a:rPr lang="zh-CN" altLang="zh-CN" dirty="0"/>
              <a:t>，就要计算</a:t>
            </a:r>
            <a:r>
              <a:rPr lang="en-US" altLang="zh-CN" dirty="0"/>
              <a:t>F(0)</a:t>
            </a:r>
            <a:r>
              <a:rPr lang="zh-CN" altLang="zh-CN" dirty="0" smtClean="0"/>
              <a:t>。</a:t>
            </a:r>
            <a:endParaRPr lang="zh-CN"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369" y="3919237"/>
            <a:ext cx="38195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11424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zh-CN" dirty="0"/>
              <a:t>而根据公式，</a:t>
            </a:r>
            <a:r>
              <a:rPr lang="en-US" altLang="zh-CN" dirty="0"/>
              <a:t>F(0)</a:t>
            </a:r>
            <a:r>
              <a:rPr lang="zh-CN" altLang="zh-CN" dirty="0"/>
              <a:t>是已知的。使用迭代算法的思想就是从</a:t>
            </a:r>
            <a:r>
              <a:rPr lang="en-US" altLang="zh-CN" dirty="0"/>
              <a:t>F(0)=1</a:t>
            </a:r>
            <a:r>
              <a:rPr lang="zh-CN" altLang="zh-CN" dirty="0"/>
              <a:t>出发，依次计算</a:t>
            </a:r>
            <a:r>
              <a:rPr lang="en-US" altLang="zh-CN" dirty="0"/>
              <a:t>F(1)</a:t>
            </a:r>
            <a:r>
              <a:rPr lang="zh-CN" altLang="zh-CN" dirty="0"/>
              <a:t>、</a:t>
            </a:r>
            <a:r>
              <a:rPr lang="en-US" altLang="zh-CN" dirty="0"/>
              <a:t>F(2)、……F(n)</a:t>
            </a:r>
            <a:r>
              <a:rPr lang="zh-CN" altLang="zh-CN" dirty="0"/>
              <a:t>。</a:t>
            </a:r>
            <a:endParaRPr lang="zh-CN" altLang="en-US" dirty="0"/>
          </a:p>
          <a:p>
            <a:pPr lvl="1"/>
            <a:r>
              <a:rPr lang="zh-CN" altLang="en-US" dirty="0"/>
              <a:t>（</a:t>
            </a:r>
            <a:r>
              <a:rPr lang="en-US" altLang="zh-CN" dirty="0"/>
              <a:t>1</a:t>
            </a:r>
            <a:r>
              <a:rPr lang="zh-CN" altLang="en-US" dirty="0"/>
              <a:t>）已知</a:t>
            </a:r>
            <a:r>
              <a:rPr lang="en-US" altLang="zh-CN" dirty="0"/>
              <a:t>F(0)</a:t>
            </a:r>
            <a:r>
              <a:rPr lang="zh-CN" altLang="en-US" dirty="0"/>
              <a:t>的值，其结果为</a:t>
            </a:r>
            <a:r>
              <a:rPr lang="en-US" altLang="zh-CN" dirty="0"/>
              <a:t>1</a:t>
            </a:r>
            <a:r>
              <a:rPr lang="zh-CN" altLang="en-US" dirty="0"/>
              <a:t>；</a:t>
            </a:r>
          </a:p>
          <a:p>
            <a:pPr lvl="1"/>
            <a:r>
              <a:rPr lang="zh-CN" altLang="en-US" dirty="0"/>
              <a:t>（</a:t>
            </a:r>
            <a:r>
              <a:rPr lang="en-US" altLang="zh-CN" dirty="0"/>
              <a:t>2</a:t>
            </a:r>
            <a:r>
              <a:rPr lang="zh-CN" altLang="en-US" dirty="0"/>
              <a:t>）计算</a:t>
            </a:r>
            <a:r>
              <a:rPr lang="en-US" altLang="zh-CN" dirty="0"/>
              <a:t>F(1)</a:t>
            </a:r>
            <a:r>
              <a:rPr lang="zh-CN" altLang="en-US" dirty="0"/>
              <a:t>的值，</a:t>
            </a:r>
            <a:r>
              <a:rPr lang="en-US" altLang="zh-CN" dirty="0"/>
              <a:t>F(1)= 1*F(0)= 1*1= 1</a:t>
            </a:r>
          </a:p>
          <a:p>
            <a:pPr lvl="1"/>
            <a:r>
              <a:rPr lang="zh-CN" altLang="en-US" dirty="0"/>
              <a:t>（</a:t>
            </a:r>
            <a:r>
              <a:rPr lang="en-US" altLang="zh-CN" dirty="0"/>
              <a:t>3</a:t>
            </a:r>
            <a:r>
              <a:rPr lang="zh-CN" altLang="en-US" dirty="0"/>
              <a:t>）计算</a:t>
            </a:r>
            <a:r>
              <a:rPr lang="en-US" altLang="zh-CN" dirty="0"/>
              <a:t>F(2)</a:t>
            </a:r>
            <a:r>
              <a:rPr lang="zh-CN" altLang="en-US" dirty="0"/>
              <a:t>的值，</a:t>
            </a:r>
            <a:r>
              <a:rPr lang="en-US" altLang="zh-CN" dirty="0"/>
              <a:t>F(2)= 2*F(1)= 2*1= 2</a:t>
            </a:r>
          </a:p>
          <a:p>
            <a:pPr lvl="1"/>
            <a:r>
              <a:rPr lang="zh-CN" altLang="en-US" dirty="0"/>
              <a:t>（</a:t>
            </a:r>
            <a:r>
              <a:rPr lang="en-US" altLang="zh-CN" dirty="0"/>
              <a:t>4</a:t>
            </a:r>
            <a:r>
              <a:rPr lang="zh-CN" altLang="en-US" dirty="0"/>
              <a:t>）计算</a:t>
            </a:r>
            <a:r>
              <a:rPr lang="en-US" altLang="zh-CN" dirty="0"/>
              <a:t>F(3)</a:t>
            </a:r>
            <a:r>
              <a:rPr lang="zh-CN" altLang="en-US" dirty="0"/>
              <a:t>的值，</a:t>
            </a:r>
            <a:r>
              <a:rPr lang="en-US" altLang="zh-CN" dirty="0"/>
              <a:t>F(3)= 3*F(2)= 3*2= 6</a:t>
            </a:r>
          </a:p>
          <a:p>
            <a:pPr lvl="1"/>
            <a:r>
              <a:rPr lang="zh-CN" altLang="en-US" dirty="0"/>
              <a:t>（</a:t>
            </a:r>
            <a:r>
              <a:rPr lang="en-US" altLang="zh-CN" dirty="0"/>
              <a:t>5</a:t>
            </a:r>
            <a:r>
              <a:rPr lang="zh-CN" altLang="en-US" dirty="0"/>
              <a:t>）计算</a:t>
            </a:r>
            <a:r>
              <a:rPr lang="en-US" altLang="zh-CN" dirty="0"/>
              <a:t>F(4)</a:t>
            </a:r>
            <a:r>
              <a:rPr lang="zh-CN" altLang="en-US" dirty="0"/>
              <a:t>的值，</a:t>
            </a:r>
            <a:r>
              <a:rPr lang="en-US" altLang="zh-CN" dirty="0"/>
              <a:t>F(4)= 4*F(3)= 4*6 = 24</a:t>
            </a:r>
          </a:p>
          <a:p>
            <a:pPr lvl="1"/>
            <a:r>
              <a:rPr lang="zh-CN" altLang="en-US" dirty="0"/>
              <a:t>（</a:t>
            </a:r>
            <a:r>
              <a:rPr lang="en-US" altLang="zh-CN" dirty="0"/>
              <a:t>6</a:t>
            </a:r>
            <a:r>
              <a:rPr lang="zh-CN" altLang="en-US" dirty="0"/>
              <a:t>）计算</a:t>
            </a:r>
            <a:r>
              <a:rPr lang="en-US" altLang="zh-CN" dirty="0"/>
              <a:t>F(5)</a:t>
            </a:r>
            <a:r>
              <a:rPr lang="zh-CN" altLang="en-US" dirty="0"/>
              <a:t>的值， </a:t>
            </a:r>
            <a:r>
              <a:rPr lang="en-US" altLang="zh-CN" dirty="0"/>
              <a:t>F(5)= 5*F(4)= 5*24 = 120</a:t>
            </a:r>
          </a:p>
          <a:p>
            <a:r>
              <a:rPr lang="zh-CN" altLang="en-US" dirty="0"/>
              <a:t>由此可见，使用</a:t>
            </a:r>
            <a:r>
              <a:rPr lang="en-US" altLang="zh-CN" dirty="0"/>
              <a:t>Python</a:t>
            </a:r>
            <a:r>
              <a:rPr lang="zh-CN" altLang="en-US" dirty="0"/>
              <a:t>程序中的</a:t>
            </a:r>
            <a:r>
              <a:rPr lang="en-US" altLang="zh-CN" dirty="0"/>
              <a:t>for</a:t>
            </a:r>
            <a:r>
              <a:rPr lang="zh-CN" altLang="en-US" dirty="0"/>
              <a:t>循环，设定变量</a:t>
            </a:r>
            <a:r>
              <a:rPr lang="en-US" altLang="zh-CN" dirty="0" err="1"/>
              <a:t>i</a:t>
            </a:r>
            <a:r>
              <a:rPr lang="zh-CN" altLang="en-US" dirty="0"/>
              <a:t>，其值从</a:t>
            </a:r>
            <a:r>
              <a:rPr lang="en-US" altLang="zh-CN" dirty="0"/>
              <a:t>1</a:t>
            </a:r>
            <a:r>
              <a:rPr lang="zh-CN" altLang="en-US" dirty="0"/>
              <a:t>开始到</a:t>
            </a:r>
            <a:r>
              <a:rPr lang="en-US" altLang="zh-CN" dirty="0"/>
              <a:t>n</a:t>
            </a:r>
            <a:r>
              <a:rPr lang="zh-CN" altLang="en-US" dirty="0"/>
              <a:t>进行迭代计算，就可以求得</a:t>
            </a:r>
            <a:r>
              <a:rPr lang="en-US" altLang="zh-CN" dirty="0"/>
              <a:t>n!</a:t>
            </a:r>
            <a:r>
              <a:rPr lang="zh-CN" altLang="en-US" dirty="0"/>
              <a:t>的值</a:t>
            </a:r>
            <a:r>
              <a:rPr lang="zh-CN" altLang="en-US" dirty="0" smtClean="0"/>
              <a:t>。</a:t>
            </a:r>
            <a:endParaRPr lang="en-US" altLang="zh-CN" dirty="0" smtClean="0"/>
          </a:p>
          <a:p>
            <a:r>
              <a:rPr lang="zh-CN" altLang="en-US" dirty="0" smtClean="0"/>
              <a:t>具体</a:t>
            </a:r>
            <a:r>
              <a:rPr lang="zh-CN" altLang="en-US" dirty="0"/>
              <a:t>程序如下。</a:t>
            </a:r>
          </a:p>
          <a:p>
            <a:endParaRPr lang="zh-CN" altLang="en-US" dirty="0"/>
          </a:p>
        </p:txBody>
      </p:sp>
    </p:spTree>
    <p:extLst>
      <p:ext uri="{BB962C8B-B14F-4D97-AF65-F5344CB8AC3E}">
        <p14:creationId xmlns:p14="http://schemas.microsoft.com/office/powerpoint/2010/main" val="24192432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458" y="1256197"/>
            <a:ext cx="11198333" cy="265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61574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5.6.4 </a:t>
            </a:r>
            <a:r>
              <a:rPr lang="zh-CN" altLang="en-US" dirty="0"/>
              <a:t>递归算法</a:t>
            </a:r>
          </a:p>
        </p:txBody>
      </p:sp>
      <p:sp>
        <p:nvSpPr>
          <p:cNvPr id="3" name="文本占位符 2"/>
          <p:cNvSpPr>
            <a:spLocks noGrp="1"/>
          </p:cNvSpPr>
          <p:nvPr>
            <p:ph type="body" sz="quarter" idx="10"/>
          </p:nvPr>
        </p:nvSpPr>
        <p:spPr/>
        <p:txBody>
          <a:bodyPr/>
          <a:lstStyle/>
          <a:p>
            <a:r>
              <a:rPr lang="zh-CN" altLang="en-US" dirty="0" smtClean="0"/>
              <a:t>迭代算法计算阶乘</a:t>
            </a:r>
            <a:r>
              <a:rPr lang="en-US" altLang="zh-CN" dirty="0" smtClean="0"/>
              <a:t>F(n)</a:t>
            </a:r>
            <a:r>
              <a:rPr lang="zh-CN" altLang="en-US" dirty="0" smtClean="0"/>
              <a:t>，必须</a:t>
            </a:r>
            <a:r>
              <a:rPr lang="zh-CN" altLang="en-US" dirty="0"/>
              <a:t>先计算</a:t>
            </a:r>
            <a:r>
              <a:rPr lang="en-US" altLang="zh-CN" dirty="0"/>
              <a:t>F(n-1)</a:t>
            </a:r>
            <a:r>
              <a:rPr lang="zh-CN" altLang="en-US" dirty="0"/>
              <a:t>，以此类推，要计算</a:t>
            </a:r>
            <a:r>
              <a:rPr lang="en-US" altLang="zh-CN" dirty="0"/>
              <a:t>F(1)</a:t>
            </a:r>
            <a:r>
              <a:rPr lang="zh-CN" altLang="en-US" dirty="0"/>
              <a:t>的值必须得计算</a:t>
            </a:r>
            <a:r>
              <a:rPr lang="en-US" altLang="zh-CN" dirty="0"/>
              <a:t>F(0)</a:t>
            </a:r>
            <a:r>
              <a:rPr lang="zh-CN" altLang="en-US" dirty="0"/>
              <a:t>的值。显然，阶乘的计算过程是从</a:t>
            </a:r>
            <a:r>
              <a:rPr lang="en-US" altLang="zh-CN" dirty="0"/>
              <a:t>F(1)=1*F(0)</a:t>
            </a:r>
            <a:r>
              <a:rPr lang="zh-CN" altLang="en-US" dirty="0"/>
              <a:t>开始的，然后依次计算</a:t>
            </a:r>
            <a:r>
              <a:rPr lang="en-US" altLang="zh-CN" dirty="0"/>
              <a:t>F(2)</a:t>
            </a:r>
            <a:r>
              <a:rPr lang="zh-CN" altLang="en-US" dirty="0"/>
              <a:t>、</a:t>
            </a:r>
            <a:r>
              <a:rPr lang="en-US" altLang="zh-CN" dirty="0"/>
              <a:t>F(3)</a:t>
            </a:r>
            <a:r>
              <a:rPr lang="zh-CN" altLang="en-US" dirty="0"/>
              <a:t>至</a:t>
            </a:r>
            <a:r>
              <a:rPr lang="en-US" altLang="zh-CN" dirty="0"/>
              <a:t>F(n)</a:t>
            </a:r>
            <a:r>
              <a:rPr lang="zh-CN" altLang="en-US" dirty="0" smtClean="0"/>
              <a:t>。</a:t>
            </a:r>
            <a:endParaRPr lang="en-US" altLang="zh-CN" dirty="0" smtClean="0"/>
          </a:p>
          <a:p>
            <a:r>
              <a:rPr lang="zh-CN" altLang="en-US" dirty="0" smtClean="0"/>
              <a:t>如果</a:t>
            </a:r>
            <a:r>
              <a:rPr lang="zh-CN" altLang="en-US" dirty="0"/>
              <a:t>能够有一种编程方法，直接利用</a:t>
            </a:r>
            <a:r>
              <a:rPr lang="en-US" altLang="zh-CN" dirty="0"/>
              <a:t>F(n)=n*F(n-1)</a:t>
            </a:r>
            <a:r>
              <a:rPr lang="zh-CN" altLang="en-US" dirty="0"/>
              <a:t>就能自动计算出结果，将可以大幅度简化程序编程</a:t>
            </a:r>
            <a:r>
              <a:rPr lang="zh-CN" altLang="en-US" dirty="0" smtClean="0"/>
              <a:t>。递归算法可以</a:t>
            </a:r>
            <a:r>
              <a:rPr lang="zh-CN" altLang="en-US" dirty="0"/>
              <a:t>有效解决这一问题</a:t>
            </a:r>
            <a:r>
              <a:rPr lang="zh-CN" altLang="en-US" dirty="0" smtClean="0"/>
              <a:t>。</a:t>
            </a:r>
            <a:endParaRPr lang="en-US" altLang="zh-CN" dirty="0" smtClean="0"/>
          </a:p>
          <a:p>
            <a:r>
              <a:rPr lang="en-US" altLang="zh-CN" dirty="0"/>
              <a:t>【</a:t>
            </a:r>
            <a:r>
              <a:rPr lang="zh-CN" altLang="en-US" dirty="0" smtClean="0"/>
              <a:t>实例</a:t>
            </a:r>
            <a:r>
              <a:rPr lang="en-US" altLang="zh-CN" dirty="0" smtClean="0"/>
              <a:t>】</a:t>
            </a:r>
            <a:r>
              <a:rPr lang="zh-CN" altLang="en-US" dirty="0"/>
              <a:t>使用递归算法计算</a:t>
            </a:r>
            <a:r>
              <a:rPr lang="en-US" altLang="zh-CN" dirty="0"/>
              <a:t>n</a:t>
            </a:r>
            <a:r>
              <a:rPr lang="zh-CN" altLang="en-US" dirty="0"/>
              <a:t>的阶乘</a:t>
            </a:r>
            <a:r>
              <a:rPr lang="zh-CN" altLang="en-US" dirty="0" smtClean="0"/>
              <a:t>。</a:t>
            </a:r>
            <a:endParaRPr lang="en-US" altLang="zh-CN" dirty="0" smtClean="0"/>
          </a:p>
          <a:p>
            <a:pPr lvl="1"/>
            <a:r>
              <a:rPr lang="zh-CN" altLang="zh-CN" dirty="0"/>
              <a:t>问题分析：在阶乘计算中，已知</a:t>
            </a:r>
            <a:r>
              <a:rPr lang="en-US" altLang="zh-CN" dirty="0"/>
              <a:t>0</a:t>
            </a:r>
            <a:r>
              <a:rPr lang="zh-CN" altLang="zh-CN" dirty="0"/>
              <a:t>！</a:t>
            </a:r>
            <a:r>
              <a:rPr lang="en-US" altLang="zh-CN" dirty="0"/>
              <a:t>=1</a:t>
            </a:r>
            <a:r>
              <a:rPr lang="zh-CN" altLang="zh-CN" dirty="0"/>
              <a:t>，则可以将</a:t>
            </a:r>
            <a:r>
              <a:rPr lang="en-US" altLang="zh-CN" dirty="0"/>
              <a:t>n=0</a:t>
            </a:r>
            <a:r>
              <a:rPr lang="zh-CN" altLang="zh-CN" dirty="0"/>
              <a:t>时作为递归边界处理；</a:t>
            </a:r>
            <a:r>
              <a:rPr lang="en-US" altLang="zh-CN" dirty="0"/>
              <a:t>n</a:t>
            </a:r>
            <a:r>
              <a:rPr lang="zh-CN" altLang="zh-CN" dirty="0"/>
              <a:t>阶乘可以通过递归调用</a:t>
            </a:r>
            <a:r>
              <a:rPr lang="en-US" altLang="zh-CN" dirty="0"/>
              <a:t>(n-1)!</a:t>
            </a:r>
            <a:r>
              <a:rPr lang="zh-CN" altLang="zh-CN" dirty="0"/>
              <a:t>来计算。</a:t>
            </a:r>
          </a:p>
          <a:p>
            <a:pPr lvl="1"/>
            <a:r>
              <a:rPr lang="zh-CN" altLang="zh-CN" dirty="0"/>
              <a:t>问题求解：先构造递归函数</a:t>
            </a:r>
            <a:r>
              <a:rPr lang="en-US" altLang="zh-CN" dirty="0"/>
              <a:t>Factorial(n)</a:t>
            </a:r>
            <a:r>
              <a:rPr lang="zh-CN" altLang="zh-CN" dirty="0"/>
              <a:t>，当</a:t>
            </a:r>
            <a:r>
              <a:rPr lang="en-US" altLang="zh-CN" dirty="0"/>
              <a:t>n=0</a:t>
            </a:r>
            <a:r>
              <a:rPr lang="zh-CN" altLang="zh-CN" dirty="0"/>
              <a:t>时返回结果</a:t>
            </a:r>
            <a:r>
              <a:rPr lang="en-US" altLang="zh-CN" dirty="0"/>
              <a:t>1</a:t>
            </a:r>
            <a:r>
              <a:rPr lang="zh-CN" altLang="zh-CN" dirty="0"/>
              <a:t>，否则递归调用自身。然后，使用</a:t>
            </a:r>
            <a:r>
              <a:rPr lang="en-US" altLang="zh-CN" dirty="0"/>
              <a:t>input()</a:t>
            </a:r>
            <a:r>
              <a:rPr lang="zh-CN" altLang="zh-CN" dirty="0"/>
              <a:t>函数输入一个自然数，并调用递归函数</a:t>
            </a:r>
            <a:r>
              <a:rPr lang="en-US" altLang="zh-CN" dirty="0"/>
              <a:t>Factorial(n)</a:t>
            </a:r>
            <a:r>
              <a:rPr lang="zh-CN" altLang="zh-CN" dirty="0"/>
              <a:t>计算</a:t>
            </a:r>
            <a:r>
              <a:rPr lang="en-US" altLang="zh-CN" dirty="0"/>
              <a:t>n!。</a:t>
            </a:r>
            <a:r>
              <a:rPr lang="zh-CN" altLang="zh-CN" dirty="0"/>
              <a:t>具体程序如下。</a:t>
            </a:r>
          </a:p>
          <a:p>
            <a:endParaRPr lang="zh-CN" altLang="en-US" dirty="0"/>
          </a:p>
        </p:txBody>
      </p:sp>
    </p:spTree>
    <p:extLst>
      <p:ext uri="{BB962C8B-B14F-4D97-AF65-F5344CB8AC3E}">
        <p14:creationId xmlns:p14="http://schemas.microsoft.com/office/powerpoint/2010/main" val="355624073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497" y="1463541"/>
            <a:ext cx="98012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2291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3.6.5 </a:t>
            </a:r>
            <a:r>
              <a:rPr lang="zh-CN" altLang="en-US" dirty="0"/>
              <a:t>排序算法</a:t>
            </a:r>
          </a:p>
        </p:txBody>
      </p:sp>
      <p:sp>
        <p:nvSpPr>
          <p:cNvPr id="3" name="文本占位符 2"/>
          <p:cNvSpPr>
            <a:spLocks noGrp="1"/>
          </p:cNvSpPr>
          <p:nvPr>
            <p:ph type="body" sz="quarter" idx="10"/>
          </p:nvPr>
        </p:nvSpPr>
        <p:spPr/>
        <p:txBody>
          <a:bodyPr/>
          <a:lstStyle/>
          <a:p>
            <a:r>
              <a:rPr lang="zh-CN" altLang="en-US" dirty="0"/>
              <a:t>在日常生活中，</a:t>
            </a:r>
            <a:r>
              <a:rPr lang="zh-CN" altLang="en-US" dirty="0" smtClean="0"/>
              <a:t>排序例子：以</a:t>
            </a:r>
            <a:r>
              <a:rPr lang="zh-CN" altLang="en-US" dirty="0"/>
              <a:t>学生身高排列座位、按字母顺序排列运动会入场顺序等</a:t>
            </a:r>
            <a:r>
              <a:rPr lang="zh-CN" altLang="en-US" dirty="0" smtClean="0"/>
              <a:t>。</a:t>
            </a:r>
            <a:endParaRPr lang="en-US" altLang="zh-CN" dirty="0" smtClean="0"/>
          </a:p>
          <a:p>
            <a:r>
              <a:rPr lang="zh-CN" altLang="en-US" dirty="0" smtClean="0"/>
              <a:t>所谓</a:t>
            </a:r>
            <a:r>
              <a:rPr lang="zh-CN" altLang="en-US" dirty="0"/>
              <a:t>排序，就是把一系列无序的数据按照特定的顺序（如升序或降序）重新排列为有序序列的过程</a:t>
            </a:r>
            <a:r>
              <a:rPr lang="zh-CN" altLang="en-US" dirty="0" smtClean="0"/>
              <a:t>。</a:t>
            </a:r>
            <a:endParaRPr lang="en-US" altLang="zh-CN" dirty="0" smtClean="0"/>
          </a:p>
          <a:p>
            <a:r>
              <a:rPr lang="zh-CN" altLang="en-US" dirty="0" smtClean="0"/>
              <a:t>排序</a:t>
            </a:r>
            <a:r>
              <a:rPr lang="zh-CN" altLang="en-US" dirty="0"/>
              <a:t>算法可以分为内部排序和外部排序</a:t>
            </a:r>
            <a:r>
              <a:rPr lang="zh-CN" altLang="en-US" dirty="0" smtClean="0"/>
              <a:t>，</a:t>
            </a:r>
            <a:endParaRPr lang="en-US" altLang="zh-CN" dirty="0" smtClean="0"/>
          </a:p>
          <a:p>
            <a:pPr lvl="1"/>
            <a:r>
              <a:rPr lang="zh-CN" altLang="en-US" dirty="0" smtClean="0"/>
              <a:t>内部排序</a:t>
            </a:r>
            <a:r>
              <a:rPr lang="zh-CN" altLang="en-US" dirty="0"/>
              <a:t>是数据记录在内存中进行排序</a:t>
            </a:r>
            <a:r>
              <a:rPr lang="zh-CN" altLang="en-US" dirty="0" smtClean="0"/>
              <a:t>，</a:t>
            </a:r>
            <a:endParaRPr lang="en-US" altLang="zh-CN" dirty="0" smtClean="0"/>
          </a:p>
          <a:p>
            <a:pPr lvl="1"/>
            <a:r>
              <a:rPr lang="zh-CN" altLang="en-US" dirty="0" smtClean="0"/>
              <a:t>外部</a:t>
            </a:r>
            <a:r>
              <a:rPr lang="zh-CN" altLang="en-US" dirty="0"/>
              <a:t>排序是因排序的数据很大，一次不能容纳全部的排序记录，在排序过程中需要访问外存</a:t>
            </a:r>
            <a:r>
              <a:rPr lang="zh-CN" altLang="en-US" dirty="0" smtClean="0"/>
              <a:t>。</a:t>
            </a:r>
            <a:endParaRPr lang="en-US" altLang="zh-CN" dirty="0" smtClean="0"/>
          </a:p>
          <a:p>
            <a:r>
              <a:rPr lang="zh-CN" altLang="en-US" dirty="0" smtClean="0"/>
              <a:t>排序</a:t>
            </a:r>
            <a:r>
              <a:rPr lang="zh-CN" altLang="en-US" dirty="0"/>
              <a:t>的方法有很多种，如冒泡排序、选择排序、插入排序、快速排序、希尔排序、归并排序、堆排序、基数排序等等。</a:t>
            </a:r>
          </a:p>
        </p:txBody>
      </p:sp>
    </p:spTree>
    <p:extLst>
      <p:ext uri="{BB962C8B-B14F-4D97-AF65-F5344CB8AC3E}">
        <p14:creationId xmlns:p14="http://schemas.microsoft.com/office/powerpoint/2010/main" val="2768632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effectLst/>
              </a:rPr>
              <a:t>1.3 </a:t>
            </a:r>
            <a:r>
              <a:rPr lang="zh-CN" altLang="zh-CN" b="1" dirty="0">
                <a:effectLst/>
              </a:rPr>
              <a:t>信息编码</a:t>
            </a:r>
            <a:br>
              <a:rPr lang="zh-CN" altLang="zh-CN" b="1" dirty="0">
                <a:effectLst/>
              </a:rPr>
            </a:br>
            <a:endParaRPr lang="zh-CN" altLang="en-US" dirty="0"/>
          </a:p>
        </p:txBody>
      </p:sp>
      <p:sp>
        <p:nvSpPr>
          <p:cNvPr id="3" name="文本占位符 2"/>
          <p:cNvSpPr>
            <a:spLocks noGrp="1"/>
          </p:cNvSpPr>
          <p:nvPr>
            <p:ph type="body" sz="quarter" idx="10"/>
          </p:nvPr>
        </p:nvSpPr>
        <p:spPr/>
        <p:txBody>
          <a:bodyPr/>
          <a:lstStyle/>
          <a:p>
            <a:r>
              <a:rPr lang="zh-CN" altLang="en-US" dirty="0"/>
              <a:t>信息编码就是信息的数字化编码，也称数据编码，是指用“</a:t>
            </a:r>
            <a:r>
              <a:rPr lang="en-US" altLang="zh-CN" dirty="0"/>
              <a:t>0”</a:t>
            </a:r>
            <a:r>
              <a:rPr lang="zh-CN" altLang="en-US" dirty="0"/>
              <a:t>和“</a:t>
            </a:r>
            <a:r>
              <a:rPr lang="en-US" altLang="zh-CN" dirty="0"/>
              <a:t>1”</a:t>
            </a:r>
            <a:r>
              <a:rPr lang="zh-CN" altLang="en-US" dirty="0"/>
              <a:t>这两个最简单的二进制数码，按照一定的组合规则来表示数据、文字、声音、图像、视频等复杂信息</a:t>
            </a:r>
            <a:r>
              <a:rPr lang="zh-CN" altLang="en-US" dirty="0" smtClean="0"/>
              <a:t>。</a:t>
            </a:r>
            <a:endParaRPr lang="en-US" altLang="zh-CN" dirty="0" smtClean="0"/>
          </a:p>
          <a:p>
            <a:r>
              <a:rPr lang="zh-CN" altLang="en-US" dirty="0" smtClean="0"/>
              <a:t>本</a:t>
            </a:r>
            <a:r>
              <a:rPr lang="zh-CN" altLang="en-US" dirty="0"/>
              <a:t>节主要讨论英、中文字符和语音在计算机中的表示方法。</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554" y="4368165"/>
            <a:ext cx="1781175"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261" y="4665445"/>
            <a:ext cx="14287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21632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冒泡排序</a:t>
            </a:r>
            <a:r>
              <a:rPr lang="zh-CN" altLang="en-US" dirty="0"/>
              <a:t/>
            </a:r>
            <a:br>
              <a:rPr lang="zh-CN" altLang="en-US" dirty="0"/>
            </a:br>
            <a:endParaRPr lang="zh-CN" altLang="en-US" dirty="0"/>
          </a:p>
        </p:txBody>
      </p:sp>
      <p:sp>
        <p:nvSpPr>
          <p:cNvPr id="3" name="文本占位符 2"/>
          <p:cNvSpPr>
            <a:spLocks noGrp="1"/>
          </p:cNvSpPr>
          <p:nvPr>
            <p:ph type="body" sz="quarter" idx="10"/>
          </p:nvPr>
        </p:nvSpPr>
        <p:spPr/>
        <p:txBody>
          <a:bodyPr/>
          <a:lstStyle/>
          <a:p>
            <a:r>
              <a:rPr lang="zh-CN" altLang="en-US" dirty="0" smtClean="0"/>
              <a:t>冒泡排序</a:t>
            </a:r>
            <a:r>
              <a:rPr lang="zh-CN" altLang="en-US" dirty="0"/>
              <a:t>（</a:t>
            </a:r>
            <a:r>
              <a:rPr lang="en-US" altLang="zh-CN" dirty="0"/>
              <a:t>bubble sort</a:t>
            </a:r>
            <a:r>
              <a:rPr lang="zh-CN" altLang="en-US" dirty="0"/>
              <a:t>）是一种简单直观的排序算法</a:t>
            </a:r>
            <a:r>
              <a:rPr lang="zh-CN" altLang="en-US" dirty="0" smtClean="0"/>
              <a:t>。</a:t>
            </a:r>
            <a:endParaRPr lang="en-US" altLang="zh-CN" dirty="0" smtClean="0"/>
          </a:p>
          <a:p>
            <a:r>
              <a:rPr lang="zh-CN" altLang="en-US" dirty="0" smtClean="0"/>
              <a:t>它</a:t>
            </a:r>
            <a:r>
              <a:rPr lang="zh-CN" altLang="en-US" dirty="0"/>
              <a:t>重复地扫描要排序的数列，一次比较两个元素，如果他们的顺序错误就把他们交换过来</a:t>
            </a:r>
            <a:r>
              <a:rPr lang="zh-CN" altLang="en-US" dirty="0" smtClean="0"/>
              <a:t>。</a:t>
            </a:r>
            <a:endParaRPr lang="zh-CN" altLang="en-US" dirty="0"/>
          </a:p>
          <a:p>
            <a:r>
              <a:rPr lang="zh-CN" altLang="en-US" dirty="0"/>
              <a:t>这个算法的名字由来是因为越小（增序时）或越大（降序时）的元素会经由交换慢慢</a:t>
            </a:r>
            <a:r>
              <a:rPr lang="en-US" altLang="zh-CN" dirty="0"/>
              <a:t>"</a:t>
            </a:r>
            <a:r>
              <a:rPr lang="zh-CN" altLang="en-US" dirty="0"/>
              <a:t>浮</a:t>
            </a:r>
            <a:r>
              <a:rPr lang="en-US" altLang="zh-CN" dirty="0"/>
              <a:t>"</a:t>
            </a:r>
            <a:r>
              <a:rPr lang="zh-CN" altLang="en-US" dirty="0"/>
              <a:t>到数列的顶端</a:t>
            </a:r>
            <a:r>
              <a:rPr lang="zh-CN" altLang="en-US" dirty="0" smtClean="0"/>
              <a:t>。</a:t>
            </a:r>
            <a:endParaRPr lang="en-US" altLang="zh-CN" dirty="0" smtClean="0"/>
          </a:p>
          <a:p>
            <a:r>
              <a:rPr lang="zh-CN" altLang="en-US" dirty="0" smtClean="0"/>
              <a:t>作为</a:t>
            </a:r>
            <a:r>
              <a:rPr lang="zh-CN" altLang="en-US" dirty="0"/>
              <a:t>最简单的排序算法之一，冒泡排序还有一种优化算法，就是设立一个标志</a:t>
            </a:r>
            <a:r>
              <a:rPr lang="en-US" altLang="zh-CN" dirty="0"/>
              <a:t>flag</a:t>
            </a:r>
            <a:r>
              <a:rPr lang="zh-CN" altLang="en-US" dirty="0"/>
              <a:t>，当在一趟序列遍历中元素没有发生交换后，则证明该序列已经有序</a:t>
            </a:r>
            <a:r>
              <a:rPr lang="zh-CN" altLang="en-US" dirty="0" smtClean="0"/>
              <a:t>。</a:t>
            </a:r>
            <a:endParaRPr lang="en-US" altLang="zh-CN" dirty="0" smtClean="0"/>
          </a:p>
          <a:p>
            <a:r>
              <a:rPr lang="zh-CN" altLang="en-US" dirty="0" smtClean="0"/>
              <a:t>但</a:t>
            </a:r>
            <a:r>
              <a:rPr lang="zh-CN" altLang="en-US" dirty="0"/>
              <a:t>这种改进对于提升性能来说作用不太。</a:t>
            </a:r>
          </a:p>
          <a:p>
            <a:endParaRPr lang="zh-CN" altLang="en-US" dirty="0"/>
          </a:p>
        </p:txBody>
      </p:sp>
    </p:spTree>
    <p:extLst>
      <p:ext uri="{BB962C8B-B14F-4D97-AF65-F5344CB8AC3E}">
        <p14:creationId xmlns:p14="http://schemas.microsoft.com/office/powerpoint/2010/main" val="92201854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冒泡排序算法主要步骤如下：</a:t>
            </a:r>
          </a:p>
          <a:p>
            <a:pPr lvl="1"/>
            <a:r>
              <a:rPr lang="zh-CN" altLang="en-US" dirty="0"/>
              <a:t>（</a:t>
            </a:r>
            <a:r>
              <a:rPr lang="en-US" altLang="zh-CN" dirty="0"/>
              <a:t>1</a:t>
            </a:r>
            <a:r>
              <a:rPr lang="zh-CN" altLang="en-US" dirty="0"/>
              <a:t>）比较相邻的元素。以升序为例，如果第一个比第二个大，就交换它们两个。对每一对相邻元素作同样的工作，从开始的第一对元素到结尾的最后一对元素。该步完成后，最后的元素会是最大的数。</a:t>
            </a:r>
          </a:p>
          <a:p>
            <a:pPr lvl="1"/>
            <a:r>
              <a:rPr lang="zh-CN" altLang="en-US" dirty="0"/>
              <a:t>（</a:t>
            </a:r>
            <a:r>
              <a:rPr lang="en-US" altLang="zh-CN" dirty="0"/>
              <a:t>2</a:t>
            </a:r>
            <a:r>
              <a:rPr lang="zh-CN" altLang="en-US" dirty="0"/>
              <a:t>）针对所有的元素重复以上步骤，直到没有任何一对数字需要比较为止。</a:t>
            </a:r>
          </a:p>
          <a:p>
            <a:r>
              <a:rPr lang="zh-CN" altLang="en-US" dirty="0"/>
              <a:t>冒泡排序算法利用两重循环即可实现</a:t>
            </a:r>
            <a:r>
              <a:rPr lang="zh-CN" altLang="en-US" dirty="0" smtClean="0"/>
              <a:t>。</a:t>
            </a:r>
            <a:endParaRPr lang="en-US" altLang="zh-CN" dirty="0" smtClean="0"/>
          </a:p>
          <a:p>
            <a:r>
              <a:rPr lang="zh-CN" altLang="en-US" dirty="0" smtClean="0"/>
              <a:t>具体</a:t>
            </a:r>
            <a:r>
              <a:rPr lang="zh-CN" altLang="en-US" dirty="0"/>
              <a:t>的</a:t>
            </a:r>
            <a:r>
              <a:rPr lang="en-US" altLang="zh-CN" dirty="0"/>
              <a:t>Python</a:t>
            </a:r>
            <a:r>
              <a:rPr lang="zh-CN" altLang="en-US" dirty="0"/>
              <a:t>程序语言代码如程序</a:t>
            </a:r>
            <a:r>
              <a:rPr lang="en-US" altLang="zh-CN" dirty="0"/>
              <a:t>3-20</a:t>
            </a:r>
            <a:r>
              <a:rPr lang="zh-CN" altLang="en-US" dirty="0"/>
              <a:t>所示。</a:t>
            </a:r>
          </a:p>
          <a:p>
            <a:endParaRPr lang="zh-CN" altLang="en-US" dirty="0"/>
          </a:p>
        </p:txBody>
      </p:sp>
    </p:spTree>
    <p:extLst>
      <p:ext uri="{BB962C8B-B14F-4D97-AF65-F5344CB8AC3E}">
        <p14:creationId xmlns:p14="http://schemas.microsoft.com/office/powerpoint/2010/main" val="41858249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endParaRPr lang="zh-CN"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204913"/>
            <a:ext cx="10277475"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34850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选择排序</a:t>
            </a:r>
            <a:br>
              <a:rPr lang="zh-CN" altLang="en-US" dirty="0"/>
            </a:br>
            <a:endParaRPr lang="zh-CN" altLang="en-US" dirty="0"/>
          </a:p>
        </p:txBody>
      </p:sp>
      <p:sp>
        <p:nvSpPr>
          <p:cNvPr id="3" name="文本占位符 2"/>
          <p:cNvSpPr>
            <a:spLocks noGrp="1"/>
          </p:cNvSpPr>
          <p:nvPr>
            <p:ph type="body" sz="quarter" idx="10"/>
          </p:nvPr>
        </p:nvSpPr>
        <p:spPr/>
        <p:txBody>
          <a:bodyPr/>
          <a:lstStyle/>
          <a:p>
            <a:r>
              <a:rPr lang="zh-CN" altLang="en-US" dirty="0" smtClean="0"/>
              <a:t>选择</a:t>
            </a:r>
            <a:r>
              <a:rPr lang="zh-CN" altLang="en-US" dirty="0"/>
              <a:t>排序（</a:t>
            </a:r>
            <a:r>
              <a:rPr lang="en-US" altLang="zh-CN" dirty="0"/>
              <a:t>selection sort</a:t>
            </a:r>
            <a:r>
              <a:rPr lang="zh-CN" altLang="en-US" dirty="0"/>
              <a:t>）是一种简单直观的排序算法</a:t>
            </a:r>
            <a:r>
              <a:rPr lang="zh-CN" altLang="en-US" dirty="0" smtClean="0"/>
              <a:t>。</a:t>
            </a:r>
            <a:endParaRPr lang="en-US" altLang="zh-CN" dirty="0" smtClean="0"/>
          </a:p>
          <a:p>
            <a:r>
              <a:rPr lang="zh-CN" altLang="en-US" dirty="0" smtClean="0"/>
              <a:t>它</a:t>
            </a:r>
            <a:r>
              <a:rPr lang="zh-CN" altLang="en-US" dirty="0"/>
              <a:t>的工作原理是：第一次从待排序的数据元素中选出最小（或最大）的一个元素，存放在序列的起始位置，然后再从剩余的未排序元素中寻找到最小（大）元素，然后放到已排序的序列的末尾</a:t>
            </a:r>
            <a:r>
              <a:rPr lang="zh-CN" altLang="en-US" dirty="0" smtClean="0"/>
              <a:t>。</a:t>
            </a:r>
            <a:endParaRPr lang="en-US" altLang="zh-CN" dirty="0" smtClean="0"/>
          </a:p>
          <a:p>
            <a:r>
              <a:rPr lang="zh-CN" altLang="en-US" dirty="0" smtClean="0"/>
              <a:t>以此类推</a:t>
            </a:r>
            <a:r>
              <a:rPr lang="zh-CN" altLang="en-US" dirty="0"/>
              <a:t>，直到全部待排序的数据元素的个数为零</a:t>
            </a:r>
            <a:r>
              <a:rPr lang="zh-CN" altLang="en-US" dirty="0" smtClean="0"/>
              <a:t>。</a:t>
            </a:r>
            <a:endParaRPr lang="en-US" altLang="zh-CN" dirty="0" smtClean="0"/>
          </a:p>
          <a:p>
            <a:r>
              <a:rPr lang="zh-CN" altLang="en-US" dirty="0" smtClean="0"/>
              <a:t>选择</a:t>
            </a:r>
            <a:r>
              <a:rPr lang="zh-CN" altLang="en-US" dirty="0"/>
              <a:t>排序算法的</a:t>
            </a:r>
            <a:r>
              <a:rPr lang="en-US" altLang="zh-CN" dirty="0"/>
              <a:t>Python</a:t>
            </a:r>
            <a:r>
              <a:rPr lang="zh-CN" altLang="en-US" dirty="0"/>
              <a:t>程序语言代码如程序</a:t>
            </a:r>
            <a:r>
              <a:rPr lang="en-US" altLang="zh-CN" dirty="0"/>
              <a:t>3-21</a:t>
            </a:r>
            <a:r>
              <a:rPr lang="zh-CN" altLang="en-US" dirty="0"/>
              <a:t>所示。</a:t>
            </a:r>
          </a:p>
          <a:p>
            <a:endParaRPr lang="zh-CN" altLang="en-US" dirty="0"/>
          </a:p>
        </p:txBody>
      </p:sp>
    </p:spTree>
    <p:extLst>
      <p:ext uri="{BB962C8B-B14F-4D97-AF65-F5344CB8AC3E}">
        <p14:creationId xmlns:p14="http://schemas.microsoft.com/office/powerpoint/2010/main" val="22581502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endParaRPr lang="zh-CN"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2" y="798045"/>
            <a:ext cx="10429875"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7483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t>插入排序</a:t>
            </a:r>
            <a:br>
              <a:rPr lang="zh-CN" altLang="zh-CN" dirty="0"/>
            </a:br>
            <a:endParaRPr lang="zh-CN" altLang="en-US" dirty="0"/>
          </a:p>
        </p:txBody>
      </p:sp>
      <p:sp>
        <p:nvSpPr>
          <p:cNvPr id="3" name="文本占位符 2"/>
          <p:cNvSpPr>
            <a:spLocks noGrp="1"/>
          </p:cNvSpPr>
          <p:nvPr>
            <p:ph type="body" sz="quarter" idx="10"/>
          </p:nvPr>
        </p:nvSpPr>
        <p:spPr/>
        <p:txBody>
          <a:bodyPr/>
          <a:lstStyle/>
          <a:p>
            <a:r>
              <a:rPr lang="zh-CN" altLang="zh-CN" dirty="0" smtClean="0"/>
              <a:t>插入排序</a:t>
            </a:r>
            <a:r>
              <a:rPr lang="zh-CN" altLang="zh-CN" dirty="0"/>
              <a:t>（</a:t>
            </a:r>
            <a:r>
              <a:rPr lang="en-US" altLang="zh-CN" dirty="0"/>
              <a:t>insert sort</a:t>
            </a:r>
            <a:r>
              <a:rPr lang="zh-CN" altLang="zh-CN" dirty="0" smtClean="0"/>
              <a:t>）的</a:t>
            </a:r>
            <a:r>
              <a:rPr lang="zh-CN" altLang="zh-CN" dirty="0"/>
              <a:t>原理应该是最容易理解的了，因为只要打过扑克牌的人都应该能够明白</a:t>
            </a:r>
            <a:r>
              <a:rPr lang="zh-CN" altLang="zh-CN" dirty="0" smtClean="0"/>
              <a:t>。</a:t>
            </a:r>
            <a:endParaRPr lang="en-US" altLang="zh-CN" dirty="0" smtClean="0"/>
          </a:p>
          <a:p>
            <a:r>
              <a:rPr lang="zh-CN" altLang="zh-CN" dirty="0" smtClean="0"/>
              <a:t>插入排序的</a:t>
            </a:r>
            <a:r>
              <a:rPr lang="zh-CN" altLang="zh-CN" dirty="0"/>
              <a:t>工作原理是通过构建有序序列，对于未排序数据，在已排序序列中从后向前扫描，找到相应位置并插入。</a:t>
            </a:r>
          </a:p>
          <a:p>
            <a:endParaRPr lang="zh-CN" altLang="en-US" dirty="0"/>
          </a:p>
        </p:txBody>
      </p:sp>
    </p:spTree>
    <p:extLst>
      <p:ext uri="{BB962C8B-B14F-4D97-AF65-F5344CB8AC3E}">
        <p14:creationId xmlns:p14="http://schemas.microsoft.com/office/powerpoint/2010/main" val="38813986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插入排序算法的主要步骤如下：</a:t>
            </a:r>
          </a:p>
          <a:p>
            <a:r>
              <a:rPr lang="zh-CN" altLang="en-US" dirty="0"/>
              <a:t>（</a:t>
            </a:r>
            <a:r>
              <a:rPr lang="en-US" altLang="zh-CN" dirty="0"/>
              <a:t>1</a:t>
            </a:r>
            <a:r>
              <a:rPr lang="zh-CN" altLang="en-US" dirty="0"/>
              <a:t>）将待排序序列中第一个元素看做一个有序序列，把第二个元素到最后一个元素当成是未排序序列。</a:t>
            </a:r>
          </a:p>
          <a:p>
            <a:r>
              <a:rPr lang="zh-CN" altLang="en-US" dirty="0"/>
              <a:t>（</a:t>
            </a:r>
            <a:r>
              <a:rPr lang="en-US" altLang="zh-CN" dirty="0"/>
              <a:t>2</a:t>
            </a:r>
            <a:r>
              <a:rPr lang="zh-CN" altLang="en-US" dirty="0"/>
              <a:t>）从头到尾依次扫描未排序序列，将扫描到的每个元素按照升序（或降序）插入有序序列的适当位置。如果待插入的元素与有序序列中的某个元素相等，则将待插入元素插入到相等元素的后面。</a:t>
            </a:r>
          </a:p>
          <a:p>
            <a:endParaRPr lang="zh-CN" altLang="en-US" dirty="0"/>
          </a:p>
        </p:txBody>
      </p:sp>
    </p:spTree>
    <p:extLst>
      <p:ext uri="{BB962C8B-B14F-4D97-AF65-F5344CB8AC3E}">
        <p14:creationId xmlns:p14="http://schemas.microsoft.com/office/powerpoint/2010/main" val="14576985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endParaRPr lang="zh-CN"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 y="783758"/>
            <a:ext cx="10315575"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76156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t>排序算法小结</a:t>
            </a:r>
            <a:br>
              <a:rPr lang="zh-CN" altLang="zh-CN" dirty="0"/>
            </a:br>
            <a:endParaRPr lang="zh-CN" altLang="en-US" dirty="0"/>
          </a:p>
        </p:txBody>
      </p:sp>
      <p:sp>
        <p:nvSpPr>
          <p:cNvPr id="3" name="文本占位符 2"/>
          <p:cNvSpPr>
            <a:spLocks noGrp="1"/>
          </p:cNvSpPr>
          <p:nvPr>
            <p:ph type="body" sz="quarter" idx="10"/>
          </p:nvPr>
        </p:nvSpPr>
        <p:spPr/>
        <p:txBody>
          <a:bodyPr/>
          <a:lstStyle/>
          <a:p>
            <a:r>
              <a:rPr lang="zh-CN" altLang="zh-CN" dirty="0" smtClean="0"/>
              <a:t>排序</a:t>
            </a:r>
            <a:r>
              <a:rPr lang="zh-CN" altLang="zh-CN" dirty="0"/>
              <a:t>算法种类较多，每种算法均有其有缺点。在选择什么排序算法时，主要从三个维度来衡量。一个时间复杂度、一个是空间复杂度、另一个就是算法的稳定性。</a:t>
            </a:r>
          </a:p>
          <a:p>
            <a:pPr lvl="1"/>
            <a:r>
              <a:rPr lang="zh-CN" altLang="zh-CN" dirty="0"/>
              <a:t>时间复杂度是指算法需要消耗的时间资源</a:t>
            </a:r>
            <a:r>
              <a:rPr lang="zh-CN" altLang="zh-CN" dirty="0" smtClean="0"/>
              <a:t>。算法</a:t>
            </a:r>
            <a:r>
              <a:rPr lang="zh-CN" altLang="zh-CN" dirty="0"/>
              <a:t>的时间复杂度可记做</a:t>
            </a:r>
            <a:r>
              <a:rPr lang="en-US" altLang="zh-CN" dirty="0"/>
              <a:t>T(n)=Ο(f(n))</a:t>
            </a:r>
            <a:r>
              <a:rPr lang="zh-CN" altLang="zh-CN" dirty="0" smtClean="0"/>
              <a:t>。常见</a:t>
            </a:r>
            <a:r>
              <a:rPr lang="zh-CN" altLang="zh-CN" dirty="0"/>
              <a:t>的时间复杂度有：常数阶</a:t>
            </a:r>
            <a:r>
              <a:rPr lang="en-US" altLang="zh-CN" dirty="0"/>
              <a:t>O(1)</a:t>
            </a:r>
            <a:r>
              <a:rPr lang="zh-CN" altLang="zh-CN" dirty="0"/>
              <a:t>、对数阶</a:t>
            </a:r>
            <a:r>
              <a:rPr lang="en-US" altLang="zh-CN" dirty="0"/>
              <a:t>O(</a:t>
            </a:r>
            <a:r>
              <a:rPr lang="en-US" altLang="zh-CN" dirty="0" err="1"/>
              <a:t>log</a:t>
            </a:r>
            <a:r>
              <a:rPr lang="en-US" altLang="zh-CN" baseline="-25000" dirty="0" err="1"/>
              <a:t>2</a:t>
            </a:r>
            <a:r>
              <a:rPr lang="en-US" altLang="zh-CN" dirty="0" err="1"/>
              <a:t>n</a:t>
            </a:r>
            <a:r>
              <a:rPr lang="en-US" altLang="zh-CN" dirty="0"/>
              <a:t>)</a:t>
            </a:r>
            <a:r>
              <a:rPr lang="zh-CN" altLang="zh-CN" dirty="0"/>
              <a:t>、线性阶</a:t>
            </a:r>
            <a:r>
              <a:rPr lang="en-US" altLang="zh-CN" dirty="0"/>
              <a:t>O(n)</a:t>
            </a:r>
            <a:r>
              <a:rPr lang="zh-CN" altLang="zh-CN" dirty="0"/>
              <a:t>、线性对数阶</a:t>
            </a:r>
            <a:r>
              <a:rPr lang="en-US" altLang="zh-CN" dirty="0"/>
              <a:t>O(</a:t>
            </a:r>
            <a:r>
              <a:rPr lang="en-US" altLang="zh-CN" dirty="0" err="1"/>
              <a:t>nlog</a:t>
            </a:r>
            <a:r>
              <a:rPr lang="en-US" altLang="zh-CN" baseline="-25000" dirty="0" err="1"/>
              <a:t>2</a:t>
            </a:r>
            <a:r>
              <a:rPr lang="en-US" altLang="zh-CN" dirty="0" err="1"/>
              <a:t>n</a:t>
            </a:r>
            <a:r>
              <a:rPr lang="en-US" altLang="zh-CN" dirty="0"/>
              <a:t>)</a:t>
            </a:r>
            <a:r>
              <a:rPr lang="zh-CN" altLang="zh-CN" dirty="0"/>
              <a:t>、平方阶</a:t>
            </a:r>
            <a:r>
              <a:rPr lang="en-US" altLang="zh-CN" dirty="0"/>
              <a:t>O(</a:t>
            </a:r>
            <a:r>
              <a:rPr lang="en-US" altLang="zh-CN" dirty="0" err="1"/>
              <a:t>n</a:t>
            </a:r>
            <a:r>
              <a:rPr lang="en-US" altLang="zh-CN" baseline="30000" dirty="0" err="1"/>
              <a:t>2</a:t>
            </a:r>
            <a:r>
              <a:rPr lang="en-US" altLang="zh-CN" dirty="0"/>
              <a:t>)</a:t>
            </a:r>
            <a:r>
              <a:rPr lang="zh-CN" altLang="zh-CN" dirty="0"/>
              <a:t>等</a:t>
            </a:r>
            <a:r>
              <a:rPr lang="zh-CN" altLang="zh-CN" dirty="0" smtClean="0"/>
              <a:t>。</a:t>
            </a:r>
            <a:endParaRPr lang="en-US" altLang="zh-CN" dirty="0" smtClean="0"/>
          </a:p>
          <a:p>
            <a:pPr lvl="1"/>
            <a:r>
              <a:rPr lang="zh-CN" altLang="zh-CN" dirty="0" smtClean="0"/>
              <a:t>冒泡排序</a:t>
            </a:r>
            <a:r>
              <a:rPr lang="zh-CN" altLang="zh-CN" dirty="0"/>
              <a:t>算法、选择排序算法和插入排序算法属于平方阶</a:t>
            </a:r>
            <a:r>
              <a:rPr lang="en-US" altLang="zh-CN" dirty="0"/>
              <a:t> (O(</a:t>
            </a:r>
            <a:r>
              <a:rPr lang="en-US" altLang="zh-CN" dirty="0" err="1"/>
              <a:t>n</a:t>
            </a:r>
            <a:r>
              <a:rPr lang="en-US" altLang="zh-CN" baseline="30000" dirty="0" err="1"/>
              <a:t>2</a:t>
            </a:r>
            <a:r>
              <a:rPr lang="en-US" altLang="zh-CN" dirty="0"/>
              <a:t>)) </a:t>
            </a:r>
            <a:r>
              <a:rPr lang="zh-CN" altLang="zh-CN" dirty="0"/>
              <a:t>排序</a:t>
            </a:r>
            <a:r>
              <a:rPr lang="zh-CN" altLang="zh-CN" dirty="0" smtClean="0"/>
              <a:t>，而</a:t>
            </a:r>
            <a:r>
              <a:rPr lang="zh-CN" altLang="zh-CN" dirty="0"/>
              <a:t>快速排序算法算法属于线性对数阶</a:t>
            </a:r>
            <a:r>
              <a:rPr lang="en-US" altLang="zh-CN" dirty="0"/>
              <a:t> (O(</a:t>
            </a:r>
            <a:r>
              <a:rPr lang="en-US" altLang="zh-CN" dirty="0" err="1"/>
              <a:t>nlog2n</a:t>
            </a:r>
            <a:r>
              <a:rPr lang="en-US" altLang="zh-CN" dirty="0"/>
              <a:t>)) </a:t>
            </a:r>
            <a:r>
              <a:rPr lang="zh-CN" altLang="zh-CN" dirty="0"/>
              <a:t>排序。</a:t>
            </a:r>
          </a:p>
          <a:p>
            <a:pPr lvl="1"/>
            <a:r>
              <a:rPr lang="zh-CN" altLang="zh-CN" dirty="0"/>
              <a:t>空间复杂度是指算法需要消耗的空间资源</a:t>
            </a:r>
            <a:r>
              <a:rPr lang="zh-CN" altLang="zh-CN" dirty="0" smtClean="0"/>
              <a:t>。</a:t>
            </a:r>
            <a:endParaRPr lang="zh-CN" altLang="zh-CN" dirty="0"/>
          </a:p>
          <a:p>
            <a:pPr lvl="1"/>
            <a:r>
              <a:rPr lang="zh-CN" altLang="zh-CN" dirty="0"/>
              <a:t>稳定性用来衡量相同数据排序前后一致性</a:t>
            </a:r>
            <a:r>
              <a:rPr lang="zh-CN" altLang="zh-CN" dirty="0" smtClean="0"/>
              <a:t>。稳定性</a:t>
            </a:r>
            <a:r>
              <a:rPr lang="zh-CN" altLang="zh-CN" dirty="0"/>
              <a:t>不是排序考虑的关键指标</a:t>
            </a:r>
            <a:r>
              <a:rPr lang="zh-CN" altLang="zh-CN" dirty="0" smtClean="0"/>
              <a:t>。</a:t>
            </a:r>
            <a:endParaRPr lang="zh-CN" altLang="zh-CN" dirty="0"/>
          </a:p>
          <a:p>
            <a:endParaRPr lang="zh-CN" altLang="en-US" dirty="0"/>
          </a:p>
        </p:txBody>
      </p:sp>
    </p:spTree>
    <p:extLst>
      <p:ext uri="{BB962C8B-B14F-4D97-AF65-F5344CB8AC3E}">
        <p14:creationId xmlns:p14="http://schemas.microsoft.com/office/powerpoint/2010/main" val="18887615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3.7 </a:t>
            </a:r>
            <a:r>
              <a:rPr lang="zh-CN" altLang="en-US" dirty="0"/>
              <a:t>本章小结</a:t>
            </a:r>
            <a:br>
              <a:rPr lang="zh-CN" altLang="en-US" dirty="0"/>
            </a:br>
            <a:endParaRPr lang="zh-CN" altLang="en-US" dirty="0"/>
          </a:p>
        </p:txBody>
      </p:sp>
      <p:sp>
        <p:nvSpPr>
          <p:cNvPr id="3" name="文本占位符 2"/>
          <p:cNvSpPr>
            <a:spLocks noGrp="1"/>
          </p:cNvSpPr>
          <p:nvPr>
            <p:ph type="body" sz="quarter" idx="10"/>
          </p:nvPr>
        </p:nvSpPr>
        <p:spPr/>
        <p:txBody>
          <a:bodyPr/>
          <a:lstStyle/>
          <a:p>
            <a:pPr marL="0" indent="0">
              <a:buNone/>
            </a:pPr>
            <a:r>
              <a:rPr lang="zh-CN" altLang="en-US" dirty="0" smtClean="0"/>
              <a:t>本章</a:t>
            </a:r>
            <a:r>
              <a:rPr lang="zh-CN" altLang="en-US" dirty="0"/>
              <a:t>从问题出发，介绍了问题求解过程中的问题分析方法、问题描述方法、问题求解算法和</a:t>
            </a:r>
            <a:r>
              <a:rPr lang="en-US" altLang="zh-CN" dirty="0"/>
              <a:t>Python</a:t>
            </a:r>
            <a:r>
              <a:rPr lang="zh-CN" altLang="en-US" dirty="0"/>
              <a:t>程序设计方法</a:t>
            </a:r>
            <a:r>
              <a:rPr lang="zh-CN" altLang="en-US" dirty="0" smtClean="0"/>
              <a:t>。</a:t>
            </a:r>
            <a:endParaRPr lang="en-US" altLang="zh-CN" dirty="0" smtClean="0"/>
          </a:p>
          <a:p>
            <a:pPr marL="0" indent="0">
              <a:buNone/>
            </a:pPr>
            <a:r>
              <a:rPr lang="zh-CN" altLang="en-US" dirty="0" smtClean="0"/>
              <a:t>具体</a:t>
            </a:r>
            <a:r>
              <a:rPr lang="zh-CN" altLang="en-US" dirty="0"/>
              <a:t>包括指令和程序的基本概念、编程语言和编程环境的选择方法、计算思维方法、流程设计方法、</a:t>
            </a:r>
            <a:r>
              <a:rPr lang="en-US" altLang="zh-CN" dirty="0"/>
              <a:t>Python</a:t>
            </a:r>
            <a:r>
              <a:rPr lang="zh-CN" altLang="en-US" dirty="0"/>
              <a:t>程序代码设计与调式方法、五类经典算法及其</a:t>
            </a:r>
            <a:r>
              <a:rPr lang="en-US" altLang="zh-CN" dirty="0"/>
              <a:t>Python</a:t>
            </a:r>
            <a:r>
              <a:rPr lang="zh-CN" altLang="en-US" dirty="0"/>
              <a:t>程序实现等。</a:t>
            </a:r>
          </a:p>
          <a:p>
            <a:endParaRPr lang="zh-CN" altLang="en-US" dirty="0"/>
          </a:p>
        </p:txBody>
      </p:sp>
    </p:spTree>
    <p:extLst>
      <p:ext uri="{BB962C8B-B14F-4D97-AF65-F5344CB8AC3E}">
        <p14:creationId xmlns:p14="http://schemas.microsoft.com/office/powerpoint/2010/main" val="223007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effectLst/>
              </a:rPr>
              <a:t>1.3.1 </a:t>
            </a:r>
            <a:r>
              <a:rPr lang="zh-CN" altLang="zh-CN" b="1" dirty="0">
                <a:effectLst/>
              </a:rPr>
              <a:t>字符编码</a:t>
            </a:r>
          </a:p>
        </p:txBody>
      </p:sp>
      <p:sp>
        <p:nvSpPr>
          <p:cNvPr id="3" name="文本占位符 2"/>
          <p:cNvSpPr>
            <a:spLocks noGrp="1"/>
          </p:cNvSpPr>
          <p:nvPr>
            <p:ph type="body" sz="quarter" idx="10"/>
          </p:nvPr>
        </p:nvSpPr>
        <p:spPr/>
        <p:txBody>
          <a:bodyPr/>
          <a:lstStyle/>
          <a:p>
            <a:r>
              <a:rPr lang="zh-CN" altLang="en-US" dirty="0" smtClean="0"/>
              <a:t>（</a:t>
            </a:r>
            <a:r>
              <a:rPr lang="en-US" altLang="zh-CN" dirty="0" smtClean="0"/>
              <a:t>1</a:t>
            </a:r>
            <a:r>
              <a:rPr lang="zh-CN" altLang="en-US" dirty="0" smtClean="0"/>
              <a:t>）英文</a:t>
            </a:r>
            <a:r>
              <a:rPr lang="zh-CN" altLang="en-US" dirty="0"/>
              <a:t>字符的</a:t>
            </a:r>
            <a:r>
              <a:rPr lang="en-US" altLang="zh-CN" dirty="0"/>
              <a:t>ASCII</a:t>
            </a:r>
            <a:r>
              <a:rPr lang="zh-CN" altLang="en-US" dirty="0"/>
              <a:t>码</a:t>
            </a:r>
          </a:p>
          <a:p>
            <a:r>
              <a:rPr lang="en-US" altLang="zh-CN" dirty="0"/>
              <a:t>ASCII</a:t>
            </a:r>
            <a:r>
              <a:rPr lang="zh-CN" altLang="en-US" dirty="0"/>
              <a:t>是美国标准信息交换代码</a:t>
            </a:r>
            <a:r>
              <a:rPr lang="zh-CN" altLang="en-US" dirty="0" smtClean="0"/>
              <a:t>，是</a:t>
            </a:r>
            <a:r>
              <a:rPr lang="zh-CN" altLang="en-US" dirty="0"/>
              <a:t>由</a:t>
            </a:r>
            <a:r>
              <a:rPr lang="en-US" altLang="zh-CN" dirty="0"/>
              <a:t>7 </a:t>
            </a:r>
            <a:r>
              <a:rPr lang="zh-CN" altLang="en-US" dirty="0"/>
              <a:t>位二进制数</a:t>
            </a:r>
            <a:r>
              <a:rPr lang="zh-CN" altLang="en-US" dirty="0" smtClean="0"/>
              <a:t>组成。定义</a:t>
            </a:r>
            <a:r>
              <a:rPr lang="zh-CN" altLang="en-US" dirty="0"/>
              <a:t>了</a:t>
            </a:r>
            <a:r>
              <a:rPr lang="en-US" altLang="zh-CN" dirty="0"/>
              <a:t>128</a:t>
            </a:r>
            <a:r>
              <a:rPr lang="zh-CN" altLang="en-US" dirty="0"/>
              <a:t>个</a:t>
            </a:r>
            <a:r>
              <a:rPr lang="zh-CN" altLang="en-US" dirty="0" smtClean="0"/>
              <a:t>符号。其中，</a:t>
            </a:r>
            <a:endParaRPr lang="en-US" altLang="zh-CN" dirty="0" smtClean="0"/>
          </a:p>
          <a:p>
            <a:r>
              <a:rPr lang="en-US" altLang="zh-CN" dirty="0" smtClean="0"/>
              <a:t>95</a:t>
            </a:r>
            <a:r>
              <a:rPr lang="zh-CN" altLang="en-US" dirty="0"/>
              <a:t>个是可显示和打印的字符</a:t>
            </a:r>
            <a:r>
              <a:rPr lang="zh-CN" altLang="en-US" dirty="0" smtClean="0"/>
              <a:t>，</a:t>
            </a:r>
            <a:endParaRPr lang="en-US" altLang="zh-CN" dirty="0" smtClean="0"/>
          </a:p>
          <a:p>
            <a:pPr lvl="1"/>
            <a:r>
              <a:rPr lang="zh-CN" altLang="en-US" dirty="0" smtClean="0"/>
              <a:t>包括</a:t>
            </a:r>
            <a:r>
              <a:rPr lang="en-US" altLang="zh-CN" dirty="0"/>
              <a:t>10</a:t>
            </a:r>
            <a:r>
              <a:rPr lang="zh-CN" altLang="en-US" dirty="0"/>
              <a:t>个十进制数字（</a:t>
            </a:r>
            <a:r>
              <a:rPr lang="en-US" altLang="zh-CN" dirty="0"/>
              <a:t>0~9</a:t>
            </a:r>
            <a:r>
              <a:rPr lang="zh-CN" altLang="en-US" dirty="0"/>
              <a:t>）、</a:t>
            </a:r>
            <a:r>
              <a:rPr lang="en-US" altLang="zh-CN" dirty="0"/>
              <a:t>52</a:t>
            </a:r>
            <a:r>
              <a:rPr lang="zh-CN" altLang="en-US" dirty="0"/>
              <a:t>个英文</a:t>
            </a:r>
            <a:r>
              <a:rPr lang="zh-CN" altLang="en-US" dirty="0" smtClean="0"/>
              <a:t>大写字母</a:t>
            </a:r>
            <a:r>
              <a:rPr lang="zh-CN" altLang="en-US" dirty="0"/>
              <a:t>（</a:t>
            </a:r>
            <a:r>
              <a:rPr lang="en-US" altLang="zh-CN" dirty="0" err="1" smtClean="0"/>
              <a:t>A~Z</a:t>
            </a:r>
            <a:r>
              <a:rPr lang="zh-CN" altLang="en-US" dirty="0" smtClean="0"/>
              <a:t>）和</a:t>
            </a:r>
            <a:r>
              <a:rPr lang="zh-CN" altLang="en-US" dirty="0"/>
              <a:t>小写字母</a:t>
            </a:r>
            <a:r>
              <a:rPr lang="zh-CN" altLang="en-US" dirty="0" smtClean="0"/>
              <a:t>（</a:t>
            </a:r>
            <a:r>
              <a:rPr lang="en-US" altLang="zh-CN" dirty="0" err="1" smtClean="0"/>
              <a:t>a~z</a:t>
            </a:r>
            <a:r>
              <a:rPr lang="zh-CN" altLang="en-US" dirty="0"/>
              <a:t>）</a:t>
            </a:r>
            <a:r>
              <a:rPr lang="zh-CN" altLang="en-US" dirty="0" smtClean="0"/>
              <a:t>、</a:t>
            </a:r>
            <a:endParaRPr lang="en-US" altLang="zh-CN" dirty="0" smtClean="0"/>
          </a:p>
          <a:p>
            <a:r>
              <a:rPr lang="zh-CN" altLang="en-US" dirty="0" smtClean="0"/>
              <a:t>若干</a:t>
            </a:r>
            <a:r>
              <a:rPr lang="zh-CN" altLang="en-US" dirty="0"/>
              <a:t>个</a:t>
            </a:r>
            <a:r>
              <a:rPr lang="zh-CN" altLang="en-US" dirty="0" smtClean="0"/>
              <a:t>运算符、标点符号以及不可</a:t>
            </a:r>
            <a:r>
              <a:rPr lang="zh-CN" altLang="en-US" dirty="0"/>
              <a:t>显示和打印的控制符号</a:t>
            </a:r>
            <a:r>
              <a:rPr lang="zh-CN" altLang="en-US" dirty="0" smtClean="0"/>
              <a:t>，</a:t>
            </a:r>
            <a:endParaRPr lang="en-US" altLang="zh-CN" dirty="0" smtClean="0"/>
          </a:p>
          <a:p>
            <a:pPr lvl="1"/>
            <a:r>
              <a:rPr lang="zh-CN" altLang="en-US" dirty="0" smtClean="0"/>
              <a:t>如</a:t>
            </a:r>
            <a:r>
              <a:rPr lang="en-US" altLang="zh-CN" dirty="0" smtClean="0"/>
              <a:t>LF</a:t>
            </a:r>
            <a:r>
              <a:rPr lang="zh-CN" altLang="en-US" dirty="0"/>
              <a:t>（换行）、</a:t>
            </a:r>
            <a:r>
              <a:rPr lang="en-US" altLang="zh-CN" dirty="0"/>
              <a:t>CR</a:t>
            </a:r>
            <a:r>
              <a:rPr lang="zh-CN" altLang="en-US" dirty="0"/>
              <a:t>（回车</a:t>
            </a:r>
            <a:r>
              <a:rPr lang="zh-CN" altLang="en-US" dirty="0" smtClean="0"/>
              <a:t>）等。</a:t>
            </a:r>
            <a:endParaRPr lang="en-US" altLang="zh-CN" dirty="0" smtClean="0"/>
          </a:p>
          <a:p>
            <a:r>
              <a:rPr lang="zh-CN" altLang="en-US" dirty="0" smtClean="0"/>
              <a:t>根据规定，大写字母“</a:t>
            </a:r>
            <a:r>
              <a:rPr lang="en-US" altLang="zh-CN" dirty="0" smtClean="0"/>
              <a:t>A</a:t>
            </a:r>
            <a:r>
              <a:rPr lang="zh-CN" altLang="en-US" dirty="0" smtClean="0"/>
              <a:t>”的</a:t>
            </a:r>
            <a:r>
              <a:rPr lang="en-US" altLang="zh-CN" dirty="0"/>
              <a:t>ASCII </a:t>
            </a:r>
            <a:r>
              <a:rPr lang="zh-CN" altLang="en-US" dirty="0"/>
              <a:t>码为</a:t>
            </a:r>
            <a:r>
              <a:rPr lang="en-US" altLang="zh-CN" dirty="0" err="1"/>
              <a:t>1000001B</a:t>
            </a:r>
            <a:r>
              <a:rPr lang="zh-CN" altLang="en-US" dirty="0" smtClean="0"/>
              <a:t>（十六进制</a:t>
            </a:r>
            <a:r>
              <a:rPr lang="en-US" altLang="zh-CN" dirty="0" err="1" smtClean="0"/>
              <a:t>41H</a:t>
            </a:r>
            <a:r>
              <a:rPr lang="zh-CN" altLang="en-US" dirty="0" smtClean="0"/>
              <a:t>，十进制</a:t>
            </a:r>
            <a:r>
              <a:rPr lang="en-US" altLang="zh-CN" dirty="0" smtClean="0"/>
              <a:t>65</a:t>
            </a:r>
            <a:r>
              <a:rPr lang="zh-CN" altLang="en-US" dirty="0"/>
              <a:t>），空格的</a:t>
            </a:r>
            <a:r>
              <a:rPr lang="en-US" altLang="zh-CN" dirty="0"/>
              <a:t>ASCII</a:t>
            </a:r>
            <a:r>
              <a:rPr lang="zh-CN" altLang="en-US" dirty="0"/>
              <a:t>码为</a:t>
            </a:r>
            <a:r>
              <a:rPr lang="en-US" altLang="zh-CN" dirty="0" err="1"/>
              <a:t>0100000B</a:t>
            </a:r>
            <a:r>
              <a:rPr lang="zh-CN" altLang="en-US" dirty="0"/>
              <a:t>（</a:t>
            </a:r>
            <a:r>
              <a:rPr lang="zh-CN" altLang="en-US" dirty="0" smtClean="0"/>
              <a:t>十六进制</a:t>
            </a:r>
            <a:r>
              <a:rPr lang="en-US" altLang="zh-CN" dirty="0" err="1" smtClean="0"/>
              <a:t>20H</a:t>
            </a:r>
            <a:r>
              <a:rPr lang="zh-CN" altLang="en-US" dirty="0"/>
              <a:t>，</a:t>
            </a:r>
            <a:r>
              <a:rPr lang="zh-CN" altLang="en-US" dirty="0" smtClean="0"/>
              <a:t>十进制</a:t>
            </a:r>
            <a:r>
              <a:rPr lang="en-US" altLang="zh-CN" dirty="0" smtClean="0"/>
              <a:t>32</a:t>
            </a:r>
            <a:r>
              <a:rPr lang="zh-CN" altLang="en-US" dirty="0"/>
              <a:t>）等</a:t>
            </a:r>
            <a:r>
              <a:rPr lang="zh-CN" altLang="en-US" dirty="0" smtClean="0"/>
              <a:t>。</a:t>
            </a:r>
            <a:endParaRPr lang="en-US" altLang="zh-CN" dirty="0" smtClean="0"/>
          </a:p>
          <a:p>
            <a:r>
              <a:rPr lang="zh-CN" altLang="en-US" dirty="0" smtClean="0"/>
              <a:t>请注意：这些字符这样编码都是规定，没有什么特别的理由。</a:t>
            </a:r>
            <a:endParaRPr lang="zh-CN" altLang="en-US" dirty="0"/>
          </a:p>
          <a:p>
            <a:endParaRPr lang="zh-CN" altLang="zh-CN" dirty="0"/>
          </a:p>
          <a:p>
            <a:endParaRPr lang="zh-CN" altLang="en-US" dirty="0"/>
          </a:p>
        </p:txBody>
      </p:sp>
    </p:spTree>
    <p:extLst>
      <p:ext uri="{BB962C8B-B14F-4D97-AF65-F5344CB8AC3E}">
        <p14:creationId xmlns:p14="http://schemas.microsoft.com/office/powerpoint/2010/main" val="135712281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endParaRPr lang="zh-CN" altLang="en-US" dirty="0"/>
          </a:p>
        </p:txBody>
      </p:sp>
    </p:spTree>
    <p:extLst>
      <p:ext uri="{BB962C8B-B14F-4D97-AF65-F5344CB8AC3E}">
        <p14:creationId xmlns:p14="http://schemas.microsoft.com/office/powerpoint/2010/main" val="2476789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ASCII</a:t>
            </a:r>
            <a:r>
              <a:rPr lang="zh-CN" altLang="en-US" dirty="0" smtClean="0"/>
              <a:t>码</a:t>
            </a:r>
            <a:r>
              <a:rPr lang="en-US" altLang="zh-CN" dirty="0" smtClean="0"/>
              <a:t/>
            </a:r>
            <a:br>
              <a:rPr lang="en-US" altLang="zh-CN" dirty="0" smtClean="0"/>
            </a:br>
            <a:endParaRPr lang="zh-CN" altLang="en-US" dirty="0"/>
          </a:p>
        </p:txBody>
      </p:sp>
      <p:sp>
        <p:nvSpPr>
          <p:cNvPr id="3" name="文本占位符 2"/>
          <p:cNvSpPr>
            <a:spLocks noGrp="1"/>
          </p:cNvSpPr>
          <p:nvPr>
            <p:ph type="body" sz="quarter" idx="10"/>
          </p:nvPr>
        </p:nvSpPr>
        <p:spPr/>
        <p:txBody>
          <a:bodyPr/>
          <a:lstStyle/>
          <a:p>
            <a:endParaRPr lang="zh-CN" altLang="en-US"/>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a:xfrm>
            <a:off x="305828" y="1047749"/>
            <a:ext cx="11572319" cy="5126713"/>
          </a:xfrm>
          <a:prstGeom prst="rect">
            <a:avLst/>
          </a:prstGeom>
          <a:noFill/>
          <a:ln>
            <a:noFill/>
          </a:ln>
        </p:spPr>
      </p:pic>
    </p:spTree>
    <p:extLst>
      <p:ext uri="{BB962C8B-B14F-4D97-AF65-F5344CB8AC3E}">
        <p14:creationId xmlns:p14="http://schemas.microsoft.com/office/powerpoint/2010/main" val="3630002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文本占位符 2"/>
          <p:cNvSpPr>
            <a:spLocks noGrp="1"/>
          </p:cNvSpPr>
          <p:nvPr>
            <p:ph type="body" sz="quarter" idx="10"/>
          </p:nvPr>
        </p:nvSpPr>
        <p:spPr/>
        <p:txBody>
          <a:bodyPr/>
          <a:lstStyle/>
          <a:p>
            <a:r>
              <a:rPr lang="zh-CN" altLang="en-US" dirty="0" smtClean="0"/>
              <a:t>（</a:t>
            </a:r>
            <a:r>
              <a:rPr lang="en-US" altLang="zh-CN" dirty="0" smtClean="0"/>
              <a:t>2</a:t>
            </a:r>
            <a:r>
              <a:rPr lang="zh-CN" altLang="en-US" dirty="0" smtClean="0"/>
              <a:t>）</a:t>
            </a:r>
            <a:r>
              <a:rPr lang="zh-CN" altLang="zh-CN" dirty="0" smtClean="0"/>
              <a:t>中文字符</a:t>
            </a:r>
            <a:r>
              <a:rPr lang="zh-CN" altLang="zh-CN" dirty="0"/>
              <a:t>的</a:t>
            </a:r>
            <a:r>
              <a:rPr lang="zh-CN" altLang="zh-CN" dirty="0" smtClean="0"/>
              <a:t>汉字机内码</a:t>
            </a:r>
            <a:endParaRPr lang="en-US" altLang="zh-CN" dirty="0" smtClean="0"/>
          </a:p>
          <a:p>
            <a:r>
              <a:rPr lang="en-US" altLang="zh-CN" dirty="0" smtClean="0"/>
              <a:t>1981</a:t>
            </a:r>
            <a:r>
              <a:rPr lang="zh-CN" altLang="en-US" dirty="0"/>
              <a:t>年，我国制订了中华人民共和国国家标准信息交换汉字编码代号为</a:t>
            </a:r>
            <a:r>
              <a:rPr lang="en-US" altLang="zh-CN" dirty="0" err="1" smtClean="0"/>
              <a:t>GB2312</a:t>
            </a:r>
            <a:r>
              <a:rPr lang="zh-CN" altLang="en-US" dirty="0" smtClean="0"/>
              <a:t>，</a:t>
            </a:r>
            <a:r>
              <a:rPr lang="zh-CN" altLang="en-US" dirty="0"/>
              <a:t>在</a:t>
            </a:r>
            <a:r>
              <a:rPr lang="zh-CN" altLang="en-US" dirty="0" smtClean="0"/>
              <a:t>这一共</a:t>
            </a:r>
            <a:r>
              <a:rPr lang="zh-CN" altLang="en-US" dirty="0"/>
              <a:t>收录</a:t>
            </a:r>
            <a:r>
              <a:rPr lang="zh-CN" altLang="en-US" dirty="0" smtClean="0"/>
              <a:t>了汉字</a:t>
            </a:r>
            <a:r>
              <a:rPr lang="zh-CN" altLang="en-US" dirty="0"/>
              <a:t>和图形符号</a:t>
            </a:r>
            <a:r>
              <a:rPr lang="en-US" altLang="zh-CN" dirty="0"/>
              <a:t>7445</a:t>
            </a:r>
            <a:r>
              <a:rPr lang="zh-CN" altLang="en-US" dirty="0"/>
              <a:t>个</a:t>
            </a:r>
            <a:r>
              <a:rPr lang="zh-CN" altLang="en-US" dirty="0" smtClean="0"/>
              <a:t>，包括</a:t>
            </a:r>
            <a:r>
              <a:rPr lang="en-US" altLang="zh-CN" dirty="0"/>
              <a:t>6763</a:t>
            </a:r>
            <a:r>
              <a:rPr lang="zh-CN" altLang="en-US" dirty="0"/>
              <a:t>个常用汉字和</a:t>
            </a:r>
            <a:r>
              <a:rPr lang="en-US" altLang="zh-CN" dirty="0"/>
              <a:t>682</a:t>
            </a:r>
            <a:r>
              <a:rPr lang="zh-CN" altLang="en-US" dirty="0"/>
              <a:t>个图形符号</a:t>
            </a:r>
            <a:r>
              <a:rPr lang="zh-CN" altLang="en-US" dirty="0" smtClean="0"/>
              <a:t>。</a:t>
            </a:r>
            <a:endParaRPr lang="en-US" altLang="zh-CN" dirty="0" smtClean="0"/>
          </a:p>
          <a:p>
            <a:r>
              <a:rPr lang="zh-CN" altLang="en-US" dirty="0" smtClean="0"/>
              <a:t>由于</a:t>
            </a:r>
            <a:r>
              <a:rPr lang="en-US" altLang="zh-CN" dirty="0" smtClean="0"/>
              <a:t>1</a:t>
            </a:r>
            <a:r>
              <a:rPr lang="zh-CN" altLang="en-US" dirty="0" smtClean="0"/>
              <a:t>个字节只能表示</a:t>
            </a:r>
            <a:r>
              <a:rPr lang="en-US" altLang="zh-CN" dirty="0" smtClean="0"/>
              <a:t>256</a:t>
            </a:r>
            <a:r>
              <a:rPr lang="zh-CN" altLang="en-US" dirty="0" smtClean="0"/>
              <a:t>个字符（</a:t>
            </a:r>
            <a:r>
              <a:rPr lang="zh-CN" altLang="en-US" dirty="0"/>
              <a:t>即</a:t>
            </a:r>
            <a:r>
              <a:rPr lang="en-US" altLang="zh-CN" dirty="0" smtClean="0"/>
              <a:t>2^8</a:t>
            </a:r>
            <a:r>
              <a:rPr lang="zh-CN" altLang="en-US" dirty="0" smtClean="0"/>
              <a:t>），所以，汉字采用了两个字节来编码。</a:t>
            </a:r>
            <a:endParaRPr lang="en-US" altLang="zh-CN" dirty="0" smtClean="0"/>
          </a:p>
          <a:p>
            <a:r>
              <a:rPr lang="zh-CN" altLang="en-US" dirty="0" smtClean="0"/>
              <a:t>为了跟</a:t>
            </a:r>
            <a:r>
              <a:rPr lang="en-US" altLang="zh-CN" dirty="0" smtClean="0"/>
              <a:t>ASCII</a:t>
            </a:r>
            <a:r>
              <a:rPr lang="zh-CN" altLang="en-US" dirty="0" smtClean="0"/>
              <a:t>码相区分，每个字节的最高为设置为</a:t>
            </a:r>
            <a:r>
              <a:rPr lang="en-US" altLang="zh-CN" dirty="0" smtClean="0"/>
              <a:t>1</a:t>
            </a:r>
            <a:r>
              <a:rPr lang="zh-CN" altLang="en-US" dirty="0" smtClean="0"/>
              <a:t>，所以，可以编码的位数是</a:t>
            </a:r>
            <a:r>
              <a:rPr lang="en-US" altLang="zh-CN" dirty="0" smtClean="0"/>
              <a:t>7+7=14</a:t>
            </a:r>
            <a:r>
              <a:rPr lang="zh-CN" altLang="en-US" dirty="0" smtClean="0"/>
              <a:t>位，最多可以表示</a:t>
            </a:r>
            <a:r>
              <a:rPr lang="en-US" altLang="zh-CN" dirty="0" smtClean="0"/>
              <a:t>16384</a:t>
            </a:r>
            <a:r>
              <a:rPr lang="zh-CN" altLang="en-US" dirty="0"/>
              <a:t>个</a:t>
            </a:r>
            <a:r>
              <a:rPr lang="zh-CN" altLang="en-US" dirty="0" smtClean="0"/>
              <a:t>字符（即</a:t>
            </a:r>
            <a:r>
              <a:rPr lang="en-US" altLang="zh-CN" dirty="0" smtClean="0"/>
              <a:t>2^14</a:t>
            </a:r>
            <a:r>
              <a:rPr lang="zh-CN" altLang="en-US" dirty="0" smtClean="0"/>
              <a:t>）。</a:t>
            </a:r>
            <a:endParaRPr lang="en-US" altLang="zh-CN" dirty="0" smtClean="0"/>
          </a:p>
          <a:p>
            <a:endParaRPr lang="en-US" altLang="zh-CN" dirty="0" smtClean="0"/>
          </a:p>
          <a:p>
            <a:endParaRPr lang="zh-CN" altLang="en-US" dirty="0"/>
          </a:p>
          <a:p>
            <a:endParaRPr lang="zh-CN" altLang="en-US" dirty="0"/>
          </a:p>
        </p:txBody>
      </p:sp>
    </p:spTree>
    <p:extLst>
      <p:ext uri="{BB962C8B-B14F-4D97-AF65-F5344CB8AC3E}">
        <p14:creationId xmlns:p14="http://schemas.microsoft.com/office/powerpoint/2010/main" val="3034639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a:xfrm>
            <a:off x="503737" y="1047750"/>
            <a:ext cx="11293475" cy="4879805"/>
          </a:xfrm>
        </p:spPr>
        <p:txBody>
          <a:bodyPr/>
          <a:lstStyle/>
          <a:p>
            <a:r>
              <a:rPr lang="zh-CN" altLang="en-US" dirty="0"/>
              <a:t>（</a:t>
            </a:r>
            <a:r>
              <a:rPr lang="en-US" altLang="zh-CN" dirty="0"/>
              <a:t>3</a:t>
            </a:r>
            <a:r>
              <a:rPr lang="zh-CN" altLang="en-US" dirty="0"/>
              <a:t>）多语种的混合编码：</a:t>
            </a:r>
            <a:r>
              <a:rPr lang="en-US" altLang="zh-CN" dirty="0"/>
              <a:t>Unicode</a:t>
            </a:r>
            <a:r>
              <a:rPr lang="zh-CN" altLang="en-US" dirty="0"/>
              <a:t>编码</a:t>
            </a:r>
          </a:p>
          <a:p>
            <a:r>
              <a:rPr lang="zh-CN" altLang="en-US" dirty="0"/>
              <a:t>如今，人类使用了接近</a:t>
            </a:r>
            <a:r>
              <a:rPr lang="en-US" altLang="zh-CN" dirty="0"/>
              <a:t>6800</a:t>
            </a:r>
            <a:r>
              <a:rPr lang="zh-CN" altLang="en-US" dirty="0"/>
              <a:t>种不同的语言</a:t>
            </a:r>
            <a:r>
              <a:rPr lang="zh-CN" altLang="en-US" dirty="0" smtClean="0"/>
              <a:t>。</a:t>
            </a:r>
            <a:endParaRPr lang="en-US" altLang="zh-CN" dirty="0" smtClean="0"/>
          </a:p>
          <a:p>
            <a:r>
              <a:rPr lang="zh-CN" altLang="en-US" dirty="0" smtClean="0"/>
              <a:t>为了</a:t>
            </a:r>
            <a:r>
              <a:rPr lang="zh-CN" altLang="en-US" dirty="0"/>
              <a:t>解决不同国家或地区编码兼容问题，国际组织设计了一种全新的编码方法，即</a:t>
            </a:r>
            <a:r>
              <a:rPr lang="en-US" altLang="zh-CN" dirty="0"/>
              <a:t>Unicode</a:t>
            </a:r>
            <a:r>
              <a:rPr lang="zh-CN" altLang="en-US" dirty="0"/>
              <a:t>编码（简称统一码），包括</a:t>
            </a:r>
            <a:r>
              <a:rPr lang="en-US" altLang="zh-CN" dirty="0"/>
              <a:t>UCS-2</a:t>
            </a:r>
            <a:r>
              <a:rPr lang="zh-CN" altLang="en-US" dirty="0"/>
              <a:t>（</a:t>
            </a:r>
            <a:r>
              <a:rPr lang="en-US" altLang="zh-CN" dirty="0"/>
              <a:t>2</a:t>
            </a:r>
            <a:r>
              <a:rPr lang="zh-CN" altLang="en-US" dirty="0"/>
              <a:t>字节）和</a:t>
            </a:r>
            <a:r>
              <a:rPr lang="en-US" altLang="zh-CN" dirty="0"/>
              <a:t>UCS-4</a:t>
            </a:r>
            <a:r>
              <a:rPr lang="zh-CN" altLang="en-US" dirty="0"/>
              <a:t>（</a:t>
            </a:r>
            <a:r>
              <a:rPr lang="en-US" altLang="zh-CN" dirty="0"/>
              <a:t>4</a:t>
            </a:r>
            <a:r>
              <a:rPr lang="zh-CN" altLang="en-US" dirty="0"/>
              <a:t>字节）两种模式</a:t>
            </a:r>
            <a:r>
              <a:rPr lang="zh-CN" altLang="en-US" dirty="0" smtClean="0"/>
              <a:t>。</a:t>
            </a:r>
            <a:endParaRPr lang="en-US" altLang="zh-CN" dirty="0" smtClean="0"/>
          </a:p>
          <a:p>
            <a:r>
              <a:rPr lang="en-US" altLang="zh-CN" dirty="0" smtClean="0"/>
              <a:t>Unicode</a:t>
            </a:r>
            <a:r>
              <a:rPr lang="zh-CN" altLang="en-US" dirty="0"/>
              <a:t>虽然统一了编码方式，但是它的效率不高</a:t>
            </a:r>
            <a:r>
              <a:rPr lang="zh-CN" altLang="en-US" dirty="0" smtClean="0"/>
              <a:t>。</a:t>
            </a:r>
            <a:endParaRPr lang="en-US" altLang="zh-CN" dirty="0" smtClean="0"/>
          </a:p>
          <a:p>
            <a:r>
              <a:rPr lang="zh-CN" altLang="en-US" dirty="0" smtClean="0"/>
              <a:t>比如</a:t>
            </a:r>
            <a:r>
              <a:rPr lang="zh-CN" altLang="en-US" dirty="0"/>
              <a:t>，</a:t>
            </a:r>
            <a:r>
              <a:rPr lang="en-US" altLang="zh-CN" dirty="0"/>
              <a:t>UCS-4</a:t>
            </a:r>
            <a:r>
              <a:rPr lang="zh-CN" altLang="en-US" dirty="0"/>
              <a:t>必须用</a:t>
            </a:r>
            <a:r>
              <a:rPr lang="en-US" altLang="zh-CN" dirty="0"/>
              <a:t>4</a:t>
            </a:r>
            <a:r>
              <a:rPr lang="zh-CN" altLang="en-US" dirty="0"/>
              <a:t>字节存储一个符号，那么每个英文就有</a:t>
            </a:r>
            <a:r>
              <a:rPr lang="en-US" altLang="zh-CN" dirty="0"/>
              <a:t>3</a:t>
            </a:r>
            <a:r>
              <a:rPr lang="zh-CN" altLang="en-US" dirty="0"/>
              <a:t>字节全</a:t>
            </a:r>
            <a:r>
              <a:rPr lang="en-US" altLang="zh-CN" dirty="0"/>
              <a:t>0</a:t>
            </a:r>
            <a:r>
              <a:rPr lang="zh-CN" altLang="en-US" dirty="0"/>
              <a:t>，这对存储和传输来说都很</a:t>
            </a:r>
            <a:r>
              <a:rPr lang="zh-CN" altLang="en-US" dirty="0" smtClean="0"/>
              <a:t>浪费。</a:t>
            </a:r>
            <a:endParaRPr lang="zh-CN" altLang="en-US" dirty="0"/>
          </a:p>
          <a:p>
            <a:endParaRPr lang="zh-CN" altLang="en-US" dirty="0"/>
          </a:p>
        </p:txBody>
      </p:sp>
    </p:spTree>
    <p:extLst>
      <p:ext uri="{BB962C8B-B14F-4D97-AF65-F5344CB8AC3E}">
        <p14:creationId xmlns:p14="http://schemas.microsoft.com/office/powerpoint/2010/main" val="136525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smtClean="0"/>
              <a:t>（</a:t>
            </a:r>
            <a:r>
              <a:rPr lang="en-US" altLang="zh-CN" dirty="0" smtClean="0"/>
              <a:t>4</a:t>
            </a:r>
            <a:r>
              <a:rPr lang="zh-CN" altLang="en-US" dirty="0" smtClean="0"/>
              <a:t>）多</a:t>
            </a:r>
            <a:r>
              <a:rPr lang="zh-CN" altLang="en-US" dirty="0"/>
              <a:t>语种混合的压缩编码：</a:t>
            </a:r>
            <a:r>
              <a:rPr lang="en-US" altLang="zh-CN" dirty="0" err="1"/>
              <a:t>UTF</a:t>
            </a:r>
            <a:r>
              <a:rPr lang="en-US" altLang="zh-CN" dirty="0"/>
              <a:t>-8</a:t>
            </a:r>
            <a:r>
              <a:rPr lang="zh-CN" altLang="en-US" dirty="0"/>
              <a:t>编码</a:t>
            </a:r>
          </a:p>
          <a:p>
            <a:r>
              <a:rPr lang="en-US" altLang="zh-CN" dirty="0" err="1" smtClean="0"/>
              <a:t>UTF</a:t>
            </a:r>
            <a:r>
              <a:rPr lang="en-US" altLang="zh-CN" dirty="0" smtClean="0"/>
              <a:t>-8</a:t>
            </a:r>
            <a:r>
              <a:rPr lang="zh-CN" altLang="en-US" dirty="0" smtClean="0"/>
              <a:t>是</a:t>
            </a:r>
            <a:r>
              <a:rPr lang="zh-CN" altLang="en-US" dirty="0"/>
              <a:t>针对</a:t>
            </a:r>
            <a:r>
              <a:rPr lang="en-US" altLang="zh-CN" dirty="0"/>
              <a:t>Unicode</a:t>
            </a:r>
            <a:r>
              <a:rPr lang="zh-CN" altLang="en-US" dirty="0"/>
              <a:t>的一种具有压缩特性的可变长度字符编码</a:t>
            </a:r>
            <a:r>
              <a:rPr lang="zh-CN" altLang="en-US" dirty="0" smtClean="0"/>
              <a:t>，根据</a:t>
            </a:r>
            <a:r>
              <a:rPr lang="zh-CN" altLang="en-US" dirty="0"/>
              <a:t>不同的符号自动选择编码的长短</a:t>
            </a:r>
            <a:r>
              <a:rPr lang="zh-CN" altLang="en-US" dirty="0" smtClean="0"/>
              <a:t>，编码效率高。</a:t>
            </a:r>
            <a:endParaRPr lang="en-US" altLang="zh-CN" dirty="0" smtClean="0"/>
          </a:p>
          <a:p>
            <a:r>
              <a:rPr lang="en-US" altLang="zh-CN" dirty="0" err="1" smtClean="0"/>
              <a:t>UTF</a:t>
            </a:r>
            <a:r>
              <a:rPr lang="en-US" altLang="zh-CN" dirty="0" smtClean="0"/>
              <a:t>-8</a:t>
            </a:r>
            <a:r>
              <a:rPr lang="zh-CN" altLang="en-US" dirty="0" smtClean="0"/>
              <a:t>编码中</a:t>
            </a:r>
            <a:r>
              <a:rPr lang="en-US" altLang="zh-CN" dirty="0" smtClean="0"/>
              <a:t>ASCII</a:t>
            </a:r>
            <a:r>
              <a:rPr lang="zh-CN" altLang="en-US" dirty="0" smtClean="0"/>
              <a:t>码只需</a:t>
            </a:r>
            <a:r>
              <a:rPr lang="en-US" altLang="zh-CN" dirty="0"/>
              <a:t>1</a:t>
            </a:r>
            <a:r>
              <a:rPr lang="zh-CN" altLang="en-US" dirty="0"/>
              <a:t>字节编码</a:t>
            </a:r>
            <a:r>
              <a:rPr lang="zh-CN" altLang="en-US" dirty="0" smtClean="0"/>
              <a:t>。其它字符根据使用频度等使用</a:t>
            </a:r>
            <a:r>
              <a:rPr lang="en-US" altLang="zh-CN" dirty="0" smtClean="0"/>
              <a:t>2</a:t>
            </a:r>
            <a:r>
              <a:rPr lang="zh-CN" altLang="en-US" dirty="0" smtClean="0"/>
              <a:t>字节、</a:t>
            </a:r>
            <a:r>
              <a:rPr lang="en-US" altLang="zh-CN" dirty="0" smtClean="0"/>
              <a:t>3</a:t>
            </a:r>
            <a:r>
              <a:rPr lang="zh-CN" altLang="en-US" dirty="0" smtClean="0"/>
              <a:t>字节和</a:t>
            </a:r>
            <a:r>
              <a:rPr lang="en-US" altLang="zh-CN" dirty="0" smtClean="0"/>
              <a:t>4</a:t>
            </a:r>
            <a:r>
              <a:rPr lang="zh-CN" altLang="en-US" dirty="0"/>
              <a:t>字节</a:t>
            </a:r>
            <a:r>
              <a:rPr lang="zh-CN" altLang="en-US" dirty="0" smtClean="0"/>
              <a:t>编码。</a:t>
            </a:r>
            <a:r>
              <a:rPr lang="en-US" altLang="zh-CN" dirty="0" smtClean="0"/>
              <a:t>Unicode</a:t>
            </a:r>
            <a:r>
              <a:rPr lang="zh-CN" altLang="en-US" dirty="0"/>
              <a:t>与</a:t>
            </a:r>
            <a:r>
              <a:rPr lang="en-US" altLang="zh-CN" dirty="0" err="1"/>
              <a:t>UTF</a:t>
            </a:r>
            <a:r>
              <a:rPr lang="en-US" altLang="zh-CN" dirty="0"/>
              <a:t>-8</a:t>
            </a:r>
            <a:r>
              <a:rPr lang="zh-CN" altLang="en-US" dirty="0"/>
              <a:t>之间的编码映射</a:t>
            </a:r>
            <a:r>
              <a:rPr lang="zh-CN" altLang="en-US" dirty="0" smtClean="0"/>
              <a:t>关如下表：</a:t>
            </a:r>
            <a:endParaRPr lang="zh-CN" altLang="en-US" dirty="0"/>
          </a:p>
          <a:p>
            <a:endParaRPr lang="zh-CN" altLang="en-US" dirty="0"/>
          </a:p>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150" y="3726018"/>
            <a:ext cx="9983561" cy="276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150931" y="4185967"/>
            <a:ext cx="1152881" cy="369332"/>
          </a:xfrm>
          <a:prstGeom prst="rect">
            <a:avLst/>
          </a:prstGeom>
          <a:noFill/>
        </p:spPr>
        <p:txBody>
          <a:bodyPr wrap="none" lIns="91440" tIns="45720" rIns="91440" bIns="45720">
            <a:spAutoFit/>
          </a:bodyPr>
          <a:lstStyle/>
          <a:p>
            <a:pPr algn="ctr"/>
            <a:r>
              <a:rPr lang="en-US" altLang="zh-CN"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ASCII</a:t>
            </a:r>
            <a:r>
              <a:rPr lang="zh-CN" altLang="en-US"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字符</a:t>
            </a:r>
            <a:endParaRPr lang="zh-CN" altLang="en-US"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93512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pPr algn="ctr"/>
            <a:r>
              <a:rPr lang="zh-CN" altLang="en-US" sz="4000" dirty="0" smtClean="0"/>
              <a:t>第</a:t>
            </a:r>
            <a:r>
              <a:rPr lang="en-US" altLang="zh-CN" sz="4000" dirty="0" smtClean="0"/>
              <a:t>1</a:t>
            </a:r>
            <a:r>
              <a:rPr lang="zh-CN" altLang="en-US" sz="4000" dirty="0" smtClean="0"/>
              <a:t>章  信息与社会</a:t>
            </a:r>
            <a:endParaRPr lang="zh-CN" altLang="en-US" sz="4000" dirty="0"/>
          </a:p>
        </p:txBody>
      </p:sp>
      <p:sp>
        <p:nvSpPr>
          <p:cNvPr id="5" name="文本占位符 4"/>
          <p:cNvSpPr>
            <a:spLocks noGrp="1"/>
          </p:cNvSpPr>
          <p:nvPr>
            <p:ph type="body" sz="quarter" idx="10"/>
          </p:nvPr>
        </p:nvSpPr>
        <p:spPr/>
        <p:txBody>
          <a:bodyPr/>
          <a:lstStyle/>
          <a:p>
            <a:endParaRPr lang="en-US" altLang="zh-CN" sz="1800" b="1" dirty="0" smtClean="0"/>
          </a:p>
          <a:p>
            <a:pPr algn="ctr"/>
            <a:r>
              <a:rPr lang="zh-CN" altLang="en-US" sz="1800" b="1" dirty="0" smtClean="0"/>
              <a:t>西安交通大学 桂小林 教授</a:t>
            </a:r>
            <a:endParaRPr lang="en-US" altLang="zh-CN" sz="1800" b="1" dirty="0" smtClean="0"/>
          </a:p>
          <a:p>
            <a:pPr algn="ctr"/>
            <a:r>
              <a:rPr lang="en-US" altLang="zh-CN" sz="1800" dirty="0" smtClean="0"/>
              <a:t>2022.1.25</a:t>
            </a:r>
            <a:endParaRPr lang="zh-CN" altLang="en-US" sz="1800" b="1" dirty="0"/>
          </a:p>
        </p:txBody>
      </p:sp>
    </p:spTree>
    <p:extLst>
      <p:ext uri="{BB962C8B-B14F-4D97-AF65-F5344CB8AC3E}">
        <p14:creationId xmlns:p14="http://schemas.microsoft.com/office/powerpoint/2010/main" val="3340595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文本占位符 2"/>
          <p:cNvSpPr>
            <a:spLocks noGrp="1"/>
          </p:cNvSpPr>
          <p:nvPr>
            <p:ph type="body" sz="quarter" idx="10"/>
          </p:nvPr>
        </p:nvSpPr>
        <p:spPr>
          <a:xfrm>
            <a:off x="455612" y="1047750"/>
            <a:ext cx="11404427" cy="4879805"/>
          </a:xfrm>
        </p:spPr>
        <p:txBody>
          <a:bodyPr/>
          <a:lstStyle/>
          <a:p>
            <a:r>
              <a:rPr lang="en-US" altLang="zh-CN" dirty="0"/>
              <a:t>Unicode-2</a:t>
            </a:r>
            <a:r>
              <a:rPr lang="zh-CN" altLang="zh-CN" dirty="0"/>
              <a:t>到</a:t>
            </a:r>
            <a:r>
              <a:rPr lang="en-US" altLang="zh-CN" dirty="0" err="1"/>
              <a:t>UTF</a:t>
            </a:r>
            <a:r>
              <a:rPr lang="en-US" altLang="zh-CN" dirty="0"/>
              <a:t>-8</a:t>
            </a:r>
            <a:r>
              <a:rPr lang="zh-CN" altLang="zh-CN" dirty="0"/>
              <a:t>编码步骤如下：</a:t>
            </a:r>
          </a:p>
          <a:p>
            <a:pPr lvl="1"/>
            <a:r>
              <a:rPr lang="en-US" altLang="zh-CN" dirty="0"/>
              <a:t>1</a:t>
            </a:r>
            <a:r>
              <a:rPr lang="zh-CN" altLang="zh-CN" dirty="0"/>
              <a:t>）根据</a:t>
            </a:r>
            <a:r>
              <a:rPr lang="en-US" altLang="zh-CN" dirty="0" smtClean="0"/>
              <a:t>Unicode</a:t>
            </a:r>
            <a:r>
              <a:rPr lang="zh-CN" altLang="zh-CN" dirty="0" smtClean="0"/>
              <a:t>编码</a:t>
            </a:r>
            <a:r>
              <a:rPr lang="zh-CN" altLang="zh-CN" dirty="0"/>
              <a:t>范围</a:t>
            </a:r>
            <a:r>
              <a:rPr lang="zh-CN" altLang="zh-CN" dirty="0" smtClean="0"/>
              <a:t>，选取对应</a:t>
            </a:r>
            <a:r>
              <a:rPr lang="en-US" altLang="zh-CN" dirty="0" err="1" smtClean="0"/>
              <a:t>UTF</a:t>
            </a:r>
            <a:r>
              <a:rPr lang="en-US" altLang="zh-CN" dirty="0" smtClean="0"/>
              <a:t>-8</a:t>
            </a:r>
            <a:r>
              <a:rPr lang="zh-CN" altLang="zh-CN" dirty="0"/>
              <a:t>编码模板；</a:t>
            </a:r>
          </a:p>
          <a:p>
            <a:pPr lvl="1"/>
            <a:r>
              <a:rPr lang="en-US" altLang="zh-CN" dirty="0"/>
              <a:t>2</a:t>
            </a:r>
            <a:r>
              <a:rPr lang="zh-CN" altLang="zh-CN" dirty="0"/>
              <a:t>）将</a:t>
            </a:r>
            <a:r>
              <a:rPr lang="en-US" altLang="zh-CN" dirty="0"/>
              <a:t>Unicode</a:t>
            </a:r>
            <a:r>
              <a:rPr lang="zh-CN" altLang="zh-CN" dirty="0"/>
              <a:t>编码写成二进制序列，以二进制</a:t>
            </a:r>
            <a:r>
              <a:rPr lang="zh-CN" altLang="zh-CN" dirty="0" smtClean="0"/>
              <a:t>形式从</a:t>
            </a:r>
            <a:r>
              <a:rPr lang="zh-CN" altLang="zh-CN" dirty="0"/>
              <a:t>高到低位，依次填充到对应的</a:t>
            </a:r>
            <a:r>
              <a:rPr lang="en-US" altLang="zh-CN" dirty="0" err="1"/>
              <a:t>UTF</a:t>
            </a:r>
            <a:r>
              <a:rPr lang="en-US" altLang="zh-CN" dirty="0"/>
              <a:t>-8</a:t>
            </a:r>
            <a:r>
              <a:rPr lang="zh-CN" altLang="zh-CN" dirty="0"/>
              <a:t>编码模板中“</a:t>
            </a:r>
            <a:r>
              <a:rPr lang="en-US" altLang="zh-CN" dirty="0"/>
              <a:t>x</a:t>
            </a:r>
            <a:r>
              <a:rPr lang="zh-CN" altLang="zh-CN" dirty="0"/>
              <a:t>”位置上。</a:t>
            </a:r>
          </a:p>
          <a:p>
            <a:pPr lvl="1"/>
            <a:r>
              <a:rPr lang="en-US" altLang="zh-CN" dirty="0"/>
              <a:t>3</a:t>
            </a:r>
            <a:r>
              <a:rPr lang="zh-CN" altLang="zh-CN" dirty="0"/>
              <a:t>）将填充完成的</a:t>
            </a:r>
            <a:r>
              <a:rPr lang="en-US" altLang="zh-CN" dirty="0" err="1"/>
              <a:t>UTF</a:t>
            </a:r>
            <a:r>
              <a:rPr lang="en-US" altLang="zh-CN" dirty="0"/>
              <a:t>-8</a:t>
            </a:r>
            <a:r>
              <a:rPr lang="zh-CN" altLang="zh-CN" dirty="0" smtClean="0"/>
              <a:t>编码按</a:t>
            </a:r>
            <a:r>
              <a:rPr lang="en-US" altLang="zh-CN" dirty="0" smtClean="0"/>
              <a:t>16</a:t>
            </a:r>
            <a:r>
              <a:rPr lang="zh-CN" altLang="zh-CN" dirty="0"/>
              <a:t>进制读出，就是转换后的</a:t>
            </a:r>
            <a:r>
              <a:rPr lang="en-US" altLang="zh-CN" dirty="0" err="1"/>
              <a:t>UTF</a:t>
            </a:r>
            <a:r>
              <a:rPr lang="en-US" altLang="zh-CN" dirty="0"/>
              <a:t>-8</a:t>
            </a:r>
            <a:r>
              <a:rPr lang="zh-CN" altLang="zh-CN" dirty="0"/>
              <a:t>编码。</a:t>
            </a:r>
          </a:p>
          <a:p>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336" y="3504083"/>
            <a:ext cx="6702046" cy="259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555" y="3504083"/>
            <a:ext cx="5987066" cy="3190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835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1.3.2 </a:t>
            </a:r>
            <a:r>
              <a:rPr lang="zh-CN" altLang="en-US" dirty="0"/>
              <a:t>字形编码</a:t>
            </a:r>
          </a:p>
        </p:txBody>
      </p:sp>
      <p:sp>
        <p:nvSpPr>
          <p:cNvPr id="3" name="文本占位符 2"/>
          <p:cNvSpPr>
            <a:spLocks noGrp="1"/>
          </p:cNvSpPr>
          <p:nvPr>
            <p:ph type="body" sz="quarter" idx="10"/>
          </p:nvPr>
        </p:nvSpPr>
        <p:spPr/>
        <p:txBody>
          <a:bodyPr/>
          <a:lstStyle/>
          <a:p>
            <a:r>
              <a:rPr lang="en-US" altLang="zh-CN" dirty="0"/>
              <a:t>ASCII</a:t>
            </a:r>
            <a:r>
              <a:rPr lang="zh-CN" altLang="en-US" dirty="0"/>
              <a:t>码、汉字机内码和</a:t>
            </a:r>
            <a:r>
              <a:rPr lang="en-US" altLang="zh-CN" dirty="0"/>
              <a:t>Unicode</a:t>
            </a:r>
            <a:r>
              <a:rPr lang="zh-CN" altLang="en-US" dirty="0"/>
              <a:t>码都是一种文字编码方法，不能直接在屏幕上进行文字显示</a:t>
            </a:r>
            <a:r>
              <a:rPr lang="zh-CN" altLang="en-US" dirty="0" smtClean="0"/>
              <a:t>。</a:t>
            </a:r>
            <a:endParaRPr lang="en-US" altLang="zh-CN" dirty="0" smtClean="0"/>
          </a:p>
          <a:p>
            <a:r>
              <a:rPr lang="zh-CN" altLang="en-US" dirty="0" smtClean="0"/>
              <a:t>要</a:t>
            </a:r>
            <a:r>
              <a:rPr lang="zh-CN" altLang="en-US" dirty="0"/>
              <a:t>在屏幕上进行显示，不管是中文汉字还是英文字母和数字，都需要为其构建相对应的点阵字库或矢量字库</a:t>
            </a:r>
            <a:r>
              <a:rPr lang="zh-CN" altLang="en-US" dirty="0" smtClean="0"/>
              <a:t>。</a:t>
            </a:r>
            <a:endParaRPr lang="en-US" altLang="zh-CN" dirty="0" smtClean="0"/>
          </a:p>
          <a:p>
            <a:r>
              <a:rPr lang="zh-CN" altLang="en-US" dirty="0" smtClean="0"/>
              <a:t>我们</a:t>
            </a:r>
            <a:r>
              <a:rPr lang="zh-CN" altLang="en-US" dirty="0"/>
              <a:t>把为中英文字符构建点阵字库或矢量字库的过程，称为字形编码。</a:t>
            </a:r>
          </a:p>
        </p:txBody>
      </p:sp>
    </p:spTree>
    <p:extLst>
      <p:ext uri="{BB962C8B-B14F-4D97-AF65-F5344CB8AC3E}">
        <p14:creationId xmlns:p14="http://schemas.microsoft.com/office/powerpoint/2010/main" val="3172925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dirty="0"/>
              <a:t>1. </a:t>
            </a:r>
            <a:r>
              <a:rPr lang="zh-CN" altLang="en-US" dirty="0"/>
              <a:t>中文字符显示的点阵编码</a:t>
            </a:r>
          </a:p>
        </p:txBody>
      </p:sp>
      <p:sp>
        <p:nvSpPr>
          <p:cNvPr id="3" name="文本占位符 2"/>
          <p:cNvSpPr>
            <a:spLocks noGrp="1"/>
          </p:cNvSpPr>
          <p:nvPr>
            <p:ph type="body" sz="quarter" idx="10"/>
          </p:nvPr>
        </p:nvSpPr>
        <p:spPr/>
        <p:txBody>
          <a:bodyPr/>
          <a:lstStyle/>
          <a:p>
            <a:r>
              <a:rPr lang="zh-CN" altLang="en-US" dirty="0" smtClean="0"/>
              <a:t>每个</a:t>
            </a:r>
            <a:r>
              <a:rPr lang="zh-CN" altLang="en-US" dirty="0"/>
              <a:t>汉字可以用一个矩形的黑白点阵来描述。在一个汉字的黑白点阵中，通常用</a:t>
            </a:r>
            <a:r>
              <a:rPr lang="en-US" altLang="zh-CN" dirty="0"/>
              <a:t>0</a:t>
            </a:r>
            <a:r>
              <a:rPr lang="zh-CN" altLang="en-US" dirty="0"/>
              <a:t>代表白色（不显示），</a:t>
            </a:r>
            <a:r>
              <a:rPr lang="en-US" altLang="zh-CN" dirty="0"/>
              <a:t>1</a:t>
            </a:r>
            <a:r>
              <a:rPr lang="zh-CN" altLang="en-US" dirty="0"/>
              <a:t>代表黑色（显示）。</a:t>
            </a:r>
            <a:endParaRPr lang="en-US" altLang="zh-CN" dirty="0" smtClean="0"/>
          </a:p>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424" y="2840511"/>
            <a:ext cx="2366163" cy="192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6353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zh-CN" dirty="0"/>
              <a:t>例如，一个</a:t>
            </a:r>
            <a:r>
              <a:rPr lang="en-US" altLang="zh-CN" dirty="0"/>
              <a:t>16</a:t>
            </a:r>
            <a:r>
              <a:rPr lang="zh-CN" altLang="zh-CN" dirty="0"/>
              <a:t>×</a:t>
            </a:r>
            <a:r>
              <a:rPr lang="en-US" altLang="zh-CN" dirty="0"/>
              <a:t>16</a:t>
            </a:r>
            <a:r>
              <a:rPr lang="zh-CN" altLang="zh-CN" dirty="0"/>
              <a:t>点阵的“你”字，其点阵结构如图左所示。在图中，黑色小方块用</a:t>
            </a:r>
            <a:r>
              <a:rPr lang="en-US" altLang="zh-CN" dirty="0"/>
              <a:t>1</a:t>
            </a:r>
            <a:r>
              <a:rPr lang="zh-CN" altLang="zh-CN" dirty="0"/>
              <a:t>表示，白色小方块用</a:t>
            </a:r>
            <a:r>
              <a:rPr lang="en-US" altLang="zh-CN" dirty="0"/>
              <a:t>0</a:t>
            </a:r>
            <a:r>
              <a:rPr lang="zh-CN" altLang="zh-CN" dirty="0"/>
              <a:t>表示。按照这一标准编码，</a:t>
            </a:r>
            <a:r>
              <a:rPr lang="en-US" altLang="zh-CN" dirty="0"/>
              <a:t>16</a:t>
            </a:r>
            <a:r>
              <a:rPr lang="zh-CN" altLang="zh-CN" dirty="0"/>
              <a:t>×</a:t>
            </a:r>
            <a:r>
              <a:rPr lang="en-US" altLang="zh-CN" dirty="0"/>
              <a:t>16</a:t>
            </a:r>
            <a:r>
              <a:rPr lang="zh-CN" altLang="zh-CN" dirty="0"/>
              <a:t>点阵的“你”字的每行二进制位代码序列共</a:t>
            </a:r>
            <a:r>
              <a:rPr lang="en-US" altLang="zh-CN" dirty="0"/>
              <a:t>16</a:t>
            </a:r>
            <a:r>
              <a:rPr lang="zh-CN" altLang="zh-CN" dirty="0"/>
              <a:t>位，如图中所示；将每行的二进制序列转换为两个</a:t>
            </a:r>
            <a:r>
              <a:rPr lang="en-US" altLang="zh-CN" dirty="0"/>
              <a:t>16</a:t>
            </a:r>
            <a:r>
              <a:rPr lang="zh-CN" altLang="zh-CN" dirty="0"/>
              <a:t>进制数，就可以得到一个</a:t>
            </a:r>
            <a:r>
              <a:rPr lang="en-US" altLang="zh-CN" dirty="0"/>
              <a:t>32</a:t>
            </a:r>
            <a:r>
              <a:rPr lang="zh-CN" altLang="zh-CN" dirty="0"/>
              <a:t>字节的“你”</a:t>
            </a:r>
            <a:r>
              <a:rPr lang="zh-CN" altLang="en-US" dirty="0"/>
              <a:t>字的</a:t>
            </a:r>
            <a:r>
              <a:rPr lang="zh-CN" altLang="zh-CN" dirty="0"/>
              <a:t>字</a:t>
            </a:r>
            <a:r>
              <a:rPr lang="zh-CN" altLang="en-US" dirty="0"/>
              <a:t>模</a:t>
            </a:r>
            <a:r>
              <a:rPr lang="zh-CN" altLang="zh-CN" dirty="0"/>
              <a:t>信息，如图所示。</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a:xfrm>
            <a:off x="3938257" y="3675707"/>
            <a:ext cx="7894621" cy="2743198"/>
          </a:xfrm>
          <a:prstGeom prst="rect">
            <a:avLst/>
          </a:prstGeom>
          <a:noFill/>
          <a:ln>
            <a:noFill/>
          </a:ln>
        </p:spPr>
      </p:pic>
    </p:spTree>
    <p:extLst>
      <p:ext uri="{BB962C8B-B14F-4D97-AF65-F5344CB8AC3E}">
        <p14:creationId xmlns:p14="http://schemas.microsoft.com/office/powerpoint/2010/main" val="3354574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2</a:t>
            </a:r>
            <a:r>
              <a:rPr lang="zh-CN" altLang="en-US" dirty="0" smtClean="0"/>
              <a:t>、中文字符显示的矢量编码</a:t>
            </a:r>
            <a:br>
              <a:rPr lang="zh-CN" altLang="en-US" dirty="0" smtClean="0"/>
            </a:br>
            <a:endParaRPr lang="zh-CN" altLang="en-US" dirty="0"/>
          </a:p>
        </p:txBody>
      </p:sp>
      <p:sp>
        <p:nvSpPr>
          <p:cNvPr id="3" name="文本占位符 2"/>
          <p:cNvSpPr>
            <a:spLocks noGrp="1"/>
          </p:cNvSpPr>
          <p:nvPr>
            <p:ph type="body" sz="quarter" idx="10"/>
          </p:nvPr>
        </p:nvSpPr>
        <p:spPr/>
        <p:txBody>
          <a:bodyPr/>
          <a:lstStyle/>
          <a:p>
            <a:r>
              <a:rPr lang="zh-CN" altLang="en-US" dirty="0" smtClean="0"/>
              <a:t>采用</a:t>
            </a:r>
            <a:r>
              <a:rPr lang="zh-CN" altLang="en-US" dirty="0"/>
              <a:t>点阵方法构造的显示</a:t>
            </a:r>
            <a:r>
              <a:rPr lang="zh-CN" altLang="en-US" dirty="0" smtClean="0"/>
              <a:t>字库存储空间大、缩放不精美，</a:t>
            </a:r>
            <a:r>
              <a:rPr lang="zh-CN" altLang="en-US" dirty="0"/>
              <a:t>就需要提出一种新的字形编码技术。</a:t>
            </a:r>
          </a:p>
          <a:p>
            <a:r>
              <a:rPr lang="zh-CN" altLang="en-US" dirty="0"/>
              <a:t>矢量字库（</a:t>
            </a:r>
            <a:r>
              <a:rPr lang="en-US" altLang="zh-CN" dirty="0"/>
              <a:t>Vector font</a:t>
            </a:r>
            <a:r>
              <a:rPr lang="zh-CN" altLang="en-US" dirty="0"/>
              <a:t>）就是这样一种技术，它通过数学曲线来对每一个汉字进行描述，保存的是每个汉字的字形信息，比如一个笔划的起始、终止坐标，半径、弧度和连线的导数等</a:t>
            </a:r>
            <a:r>
              <a:rPr lang="zh-CN" altLang="en-US" dirty="0" smtClean="0"/>
              <a:t>。这</a:t>
            </a:r>
            <a:r>
              <a:rPr lang="zh-CN" altLang="en-US" dirty="0"/>
              <a:t>类字库可以保证汉字在任意缩放下不变形，笔划轮廓仍然能保持圆滑和不变色。</a:t>
            </a:r>
          </a:p>
          <a:p>
            <a:r>
              <a:rPr lang="zh-CN" altLang="en-US" dirty="0" smtClean="0"/>
              <a:t>主流</a:t>
            </a:r>
            <a:r>
              <a:rPr lang="zh-CN" altLang="en-US" dirty="0"/>
              <a:t>的矢量字库有</a:t>
            </a:r>
            <a:r>
              <a:rPr lang="en-US" altLang="zh-CN" dirty="0"/>
              <a:t>3</a:t>
            </a:r>
            <a:r>
              <a:rPr lang="zh-CN" altLang="en-US" dirty="0"/>
              <a:t>种：</a:t>
            </a:r>
            <a:r>
              <a:rPr lang="en-US" altLang="zh-CN" dirty="0" err="1" smtClean="0"/>
              <a:t>Type1</a:t>
            </a:r>
            <a:r>
              <a:rPr lang="zh-CN" altLang="en-US" dirty="0" smtClean="0"/>
              <a:t>、</a:t>
            </a:r>
            <a:r>
              <a:rPr lang="en-US" altLang="zh-CN" dirty="0" smtClean="0"/>
              <a:t>TrueType</a:t>
            </a:r>
            <a:r>
              <a:rPr lang="zh-CN" altLang="en-US" dirty="0"/>
              <a:t>和</a:t>
            </a:r>
            <a:r>
              <a:rPr lang="en-US" altLang="zh-CN" dirty="0"/>
              <a:t>OpenType</a:t>
            </a:r>
            <a:r>
              <a:rPr lang="zh-CN" altLang="en-US" dirty="0"/>
              <a:t>。</a:t>
            </a:r>
          </a:p>
          <a:p>
            <a:endParaRPr lang="zh-CN"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559" y="4755016"/>
            <a:ext cx="15716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050" y="4940752"/>
            <a:ext cx="18573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右箭头 3"/>
          <p:cNvSpPr/>
          <p:nvPr/>
        </p:nvSpPr>
        <p:spPr>
          <a:xfrm>
            <a:off x="3429324" y="4990419"/>
            <a:ext cx="2786743" cy="805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7687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effectLst/>
              </a:rPr>
              <a:t>1.3.4 </a:t>
            </a:r>
            <a:r>
              <a:rPr lang="zh-CN" altLang="zh-CN" b="1" dirty="0">
                <a:effectLst/>
              </a:rPr>
              <a:t>语音和图像编码</a:t>
            </a:r>
            <a:br>
              <a:rPr lang="zh-CN" altLang="zh-CN" b="1" dirty="0">
                <a:effectLst/>
              </a:rPr>
            </a:br>
            <a:endParaRPr lang="zh-CN" altLang="en-US" dirty="0"/>
          </a:p>
        </p:txBody>
      </p:sp>
      <p:sp>
        <p:nvSpPr>
          <p:cNvPr id="3" name="文本占位符 2"/>
          <p:cNvSpPr>
            <a:spLocks noGrp="1"/>
          </p:cNvSpPr>
          <p:nvPr>
            <p:ph type="body" sz="quarter" idx="10"/>
          </p:nvPr>
        </p:nvSpPr>
        <p:spPr/>
        <p:txBody>
          <a:bodyPr/>
          <a:lstStyle/>
          <a:p>
            <a:r>
              <a:rPr lang="en-US" altLang="zh-CN" dirty="0"/>
              <a:t>1. </a:t>
            </a:r>
            <a:r>
              <a:rPr lang="zh-CN" altLang="en-US" dirty="0"/>
              <a:t>语音编码</a:t>
            </a:r>
          </a:p>
          <a:p>
            <a:r>
              <a:rPr lang="zh-CN" altLang="en-US" dirty="0"/>
              <a:t>语音编码就是对模拟的语音信号进行编码，将模拟信号转化成数字信号，从而降低传输码率并进行数字传输，语音编码的基本方法可分为波形编码、参量编码（音源编码）和混合编码。</a:t>
            </a:r>
          </a:p>
          <a:p>
            <a:r>
              <a:rPr lang="zh-CN" altLang="en-US" dirty="0"/>
              <a:t>（</a:t>
            </a:r>
            <a:r>
              <a:rPr lang="en-US" altLang="zh-CN" dirty="0"/>
              <a:t>1</a:t>
            </a:r>
            <a:r>
              <a:rPr lang="zh-CN" altLang="en-US" dirty="0"/>
              <a:t>）波形编码</a:t>
            </a:r>
          </a:p>
          <a:p>
            <a:r>
              <a:rPr lang="zh-CN" altLang="en-US" dirty="0"/>
              <a:t>波形编码是指将时域的模拟话音的波形信号经过取样、量化、编码而形成数字话音信号的过程</a:t>
            </a:r>
            <a:r>
              <a:rPr lang="zh-CN" altLang="en-US" dirty="0" smtClean="0"/>
              <a:t>。</a:t>
            </a:r>
            <a:endParaRPr lang="en-US" altLang="zh-CN" dirty="0" smtClean="0"/>
          </a:p>
          <a:p>
            <a:r>
              <a:rPr lang="en-US" altLang="zh-CN" dirty="0" err="1" smtClean="0"/>
              <a:t>PCM</a:t>
            </a:r>
            <a:r>
              <a:rPr lang="zh-CN" altLang="en-US" dirty="0"/>
              <a:t>编码是一种能够达到最高保真水平语音编码，</a:t>
            </a:r>
          </a:p>
        </p:txBody>
      </p:sp>
    </p:spTree>
    <p:extLst>
      <p:ext uri="{BB962C8B-B14F-4D97-AF65-F5344CB8AC3E}">
        <p14:creationId xmlns:p14="http://schemas.microsoft.com/office/powerpoint/2010/main" val="2327532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a:t>
            </a:r>
            <a:r>
              <a:rPr lang="en-US" altLang="zh-CN" dirty="0"/>
              <a:t>2</a:t>
            </a:r>
            <a:r>
              <a:rPr lang="zh-CN" altLang="en-US" dirty="0"/>
              <a:t>）参数编码</a:t>
            </a:r>
          </a:p>
          <a:p>
            <a:r>
              <a:rPr lang="zh-CN" altLang="en-US" dirty="0"/>
              <a:t>参数编码又称为声源编码，它将信源信号在频率域或正交变换域中提取特征参数，然后变换成数字代码进行传输。译码则为其反过程，将收到的数字序列经变换恢复特征参量，再根据特征参量重建语音信号。典型的参数编码方法包括</a:t>
            </a:r>
            <a:r>
              <a:rPr lang="en-US" altLang="zh-CN" dirty="0" err="1"/>
              <a:t>LPC</a:t>
            </a:r>
            <a:r>
              <a:rPr lang="zh-CN" altLang="en-US" dirty="0"/>
              <a:t>（线性预测编码）及其变种</a:t>
            </a:r>
            <a:r>
              <a:rPr lang="en-US" altLang="zh-CN" dirty="0" err="1"/>
              <a:t>CELP</a:t>
            </a:r>
            <a:r>
              <a:rPr lang="zh-CN" altLang="en-US" dirty="0"/>
              <a:t>、</a:t>
            </a:r>
            <a:r>
              <a:rPr lang="en-US" altLang="zh-CN" dirty="0" err="1"/>
              <a:t>QCELP</a:t>
            </a:r>
            <a:r>
              <a:rPr lang="zh-CN" altLang="en-US" dirty="0"/>
              <a:t>等。</a:t>
            </a:r>
          </a:p>
          <a:p>
            <a:r>
              <a:rPr lang="zh-CN" altLang="zh-CN" dirty="0"/>
              <a:t>（</a:t>
            </a:r>
            <a:r>
              <a:rPr lang="en-US" altLang="zh-CN" dirty="0"/>
              <a:t>3</a:t>
            </a:r>
            <a:r>
              <a:rPr lang="zh-CN" altLang="zh-CN" dirty="0"/>
              <a:t>）混合编码</a:t>
            </a:r>
          </a:p>
          <a:p>
            <a:r>
              <a:rPr lang="zh-CN" altLang="zh-CN" dirty="0"/>
              <a:t>混合编码是结合波形编码和参量编码各自优点的一种编码方案。混合编码把波形编码的高质量和参量编码的高效性融为一体，在参量编码的基础上附加一定的波形编码特征，实现在可懂度的基础上适当地改善自然度的目的。</a:t>
            </a:r>
            <a:endParaRPr lang="zh-CN" altLang="en-US" dirty="0"/>
          </a:p>
        </p:txBody>
      </p:sp>
    </p:spTree>
    <p:extLst>
      <p:ext uri="{BB962C8B-B14F-4D97-AF65-F5344CB8AC3E}">
        <p14:creationId xmlns:p14="http://schemas.microsoft.com/office/powerpoint/2010/main" val="1788353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不同语言编码方法的优缺点</a:t>
            </a:r>
          </a:p>
        </p:txBody>
      </p:sp>
      <p:sp>
        <p:nvSpPr>
          <p:cNvPr id="3" name="文本占位符 2"/>
          <p:cNvSpPr>
            <a:spLocks noGrp="1"/>
          </p:cNvSpPr>
          <p:nvPr>
            <p:ph type="body" sz="quarter" idx="10"/>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1143000"/>
            <a:ext cx="106013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5537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a:t>
            </a:r>
            <a:r>
              <a:rPr lang="zh-CN" altLang="en-US" dirty="0"/>
              <a:t>．图像编码</a:t>
            </a:r>
            <a:br>
              <a:rPr lang="zh-CN" altLang="en-US" dirty="0"/>
            </a:br>
            <a:endParaRPr lang="zh-CN" altLang="en-US" dirty="0"/>
          </a:p>
        </p:txBody>
      </p:sp>
      <p:sp>
        <p:nvSpPr>
          <p:cNvPr id="3" name="文本占位符 2"/>
          <p:cNvSpPr>
            <a:spLocks noGrp="1"/>
          </p:cNvSpPr>
          <p:nvPr>
            <p:ph type="body" sz="quarter" idx="10"/>
          </p:nvPr>
        </p:nvSpPr>
        <p:spPr/>
        <p:txBody>
          <a:bodyPr/>
          <a:lstStyle/>
          <a:p>
            <a:r>
              <a:rPr lang="zh-CN" altLang="en-US" dirty="0" smtClean="0"/>
              <a:t>图像</a:t>
            </a:r>
            <a:r>
              <a:rPr lang="zh-CN" altLang="en-US" dirty="0"/>
              <a:t>编码也称图像压缩，是指在满足一定质量（</a:t>
            </a:r>
            <a:r>
              <a:rPr lang="zh-CN" altLang="en-US" dirty="0" smtClean="0"/>
              <a:t>信噪比）</a:t>
            </a:r>
            <a:r>
              <a:rPr lang="zh-CN" altLang="en-US" dirty="0"/>
              <a:t>的条件下，以较少比特数表示图像或图像中所包含信息的技术</a:t>
            </a:r>
            <a:r>
              <a:rPr lang="zh-CN" altLang="en-US" dirty="0" smtClean="0"/>
              <a:t>。</a:t>
            </a:r>
            <a:endParaRPr lang="en-US" altLang="zh-CN" dirty="0" smtClean="0"/>
          </a:p>
          <a:p>
            <a:pPr lvl="1"/>
            <a:r>
              <a:rPr lang="zh-CN" altLang="en-US" dirty="0" smtClean="0"/>
              <a:t>（</a:t>
            </a:r>
            <a:r>
              <a:rPr lang="en-US" altLang="zh-CN" dirty="0" smtClean="0"/>
              <a:t>1</a:t>
            </a:r>
            <a:r>
              <a:rPr lang="zh-CN" altLang="en-US" dirty="0"/>
              <a:t>）</a:t>
            </a:r>
            <a:r>
              <a:rPr lang="en-US" altLang="zh-CN" dirty="0"/>
              <a:t>TIFF</a:t>
            </a:r>
            <a:r>
              <a:rPr lang="zh-CN" altLang="en-US" dirty="0"/>
              <a:t>格式：标记图像文件格式，用于在应用程序之间和计算机平台之间交换文件。</a:t>
            </a:r>
            <a:r>
              <a:rPr lang="en-US" altLang="zh-CN" dirty="0"/>
              <a:t>TIFF</a:t>
            </a:r>
            <a:r>
              <a:rPr lang="zh-CN" altLang="en-US" dirty="0"/>
              <a:t>是一种较为通用和灵活的图像格式，几乎所有绘画、图像编辑和页面排版应用程序都支持。</a:t>
            </a:r>
          </a:p>
          <a:p>
            <a:pPr lvl="1"/>
            <a:r>
              <a:rPr lang="zh-CN" altLang="en-US" dirty="0"/>
              <a:t>（</a:t>
            </a:r>
            <a:r>
              <a:rPr lang="en-US" altLang="zh-CN" dirty="0"/>
              <a:t>2</a:t>
            </a:r>
            <a:r>
              <a:rPr lang="zh-CN" altLang="en-US" dirty="0"/>
              <a:t>）</a:t>
            </a:r>
            <a:r>
              <a:rPr lang="en-US" altLang="zh-CN" dirty="0"/>
              <a:t>GIF</a:t>
            </a:r>
            <a:r>
              <a:rPr lang="zh-CN" altLang="en-US" dirty="0"/>
              <a:t>格式：图像交换格式，是一种图像压缩格式，用来最小化文件大小和电子传递时间。</a:t>
            </a:r>
          </a:p>
          <a:p>
            <a:pPr lvl="1"/>
            <a:r>
              <a:rPr lang="zh-CN" altLang="en-US" dirty="0"/>
              <a:t>（</a:t>
            </a:r>
            <a:r>
              <a:rPr lang="en-US" altLang="zh-CN" dirty="0"/>
              <a:t>3</a:t>
            </a:r>
            <a:r>
              <a:rPr lang="zh-CN" altLang="en-US" dirty="0"/>
              <a:t>）</a:t>
            </a:r>
            <a:r>
              <a:rPr lang="en-US" altLang="zh-CN" dirty="0"/>
              <a:t>JPEG</a:t>
            </a:r>
            <a:r>
              <a:rPr lang="zh-CN" altLang="en-US" dirty="0"/>
              <a:t>格式：即联合图片专家组，是一种高压缩率的图像压缩格式。大多数彩色和灰度图像都使用</a:t>
            </a:r>
            <a:r>
              <a:rPr lang="en-US" altLang="zh-CN" dirty="0"/>
              <a:t>JPEG</a:t>
            </a:r>
            <a:r>
              <a:rPr lang="zh-CN" altLang="en-US" dirty="0"/>
              <a:t>格式压缩图像。当对图像的精度要求不高而存储空间又有限时，</a:t>
            </a:r>
            <a:r>
              <a:rPr lang="en-US" altLang="zh-CN" dirty="0"/>
              <a:t>JPEG</a:t>
            </a:r>
            <a:r>
              <a:rPr lang="zh-CN" altLang="en-US" dirty="0"/>
              <a:t>是一种理想的压缩方式。</a:t>
            </a:r>
          </a:p>
          <a:p>
            <a:pPr lvl="1"/>
            <a:r>
              <a:rPr lang="zh-CN" altLang="en-US" dirty="0"/>
              <a:t>（</a:t>
            </a:r>
            <a:r>
              <a:rPr lang="en-US" altLang="zh-CN" dirty="0"/>
              <a:t>4</a:t>
            </a:r>
            <a:r>
              <a:rPr lang="zh-CN" altLang="en-US" dirty="0"/>
              <a:t>）</a:t>
            </a:r>
            <a:r>
              <a:rPr lang="en-US" altLang="zh-CN" dirty="0"/>
              <a:t>PNG</a:t>
            </a:r>
            <a:r>
              <a:rPr lang="zh-CN" altLang="en-US" dirty="0"/>
              <a:t>格式：</a:t>
            </a:r>
            <a:r>
              <a:rPr lang="en-US" altLang="zh-CN" dirty="0"/>
              <a:t>PNG </a:t>
            </a:r>
            <a:r>
              <a:rPr lang="zh-CN" altLang="en-US" dirty="0"/>
              <a:t>图片以任何颜色深度存储单个光栅图像。</a:t>
            </a:r>
            <a:r>
              <a:rPr lang="en-US" altLang="zh-CN" dirty="0"/>
              <a:t>PNG </a:t>
            </a:r>
            <a:r>
              <a:rPr lang="zh-CN" altLang="en-US" dirty="0"/>
              <a:t>是与平台无关的格式。与 </a:t>
            </a:r>
            <a:r>
              <a:rPr lang="en-US" altLang="zh-CN" dirty="0"/>
              <a:t>JPEG </a:t>
            </a:r>
            <a:r>
              <a:rPr lang="zh-CN" altLang="en-US" dirty="0"/>
              <a:t>的有损耗压缩相比，</a:t>
            </a:r>
            <a:r>
              <a:rPr lang="en-US" altLang="zh-CN" dirty="0"/>
              <a:t>PNG </a:t>
            </a:r>
            <a:r>
              <a:rPr lang="zh-CN" altLang="en-US" dirty="0"/>
              <a:t>提供的压缩量较少。</a:t>
            </a:r>
          </a:p>
          <a:p>
            <a:endParaRPr lang="zh-CN" altLang="en-US" dirty="0"/>
          </a:p>
        </p:txBody>
      </p:sp>
    </p:spTree>
    <p:extLst>
      <p:ext uri="{BB962C8B-B14F-4D97-AF65-F5344CB8AC3E}">
        <p14:creationId xmlns:p14="http://schemas.microsoft.com/office/powerpoint/2010/main" val="1689413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1.4 </a:t>
            </a:r>
            <a:r>
              <a:rPr lang="zh-CN" altLang="en-US" dirty="0"/>
              <a:t>信息伦理与道德法律</a:t>
            </a:r>
          </a:p>
        </p:txBody>
      </p:sp>
      <p:sp>
        <p:nvSpPr>
          <p:cNvPr id="3" name="文本占位符 2"/>
          <p:cNvSpPr>
            <a:spLocks noGrp="1"/>
          </p:cNvSpPr>
          <p:nvPr>
            <p:ph type="body" sz="quarter" idx="10"/>
          </p:nvPr>
        </p:nvSpPr>
        <p:spPr/>
        <p:txBody>
          <a:bodyPr/>
          <a:lstStyle/>
          <a:p>
            <a:r>
              <a:rPr lang="zh-CN" altLang="en-US" dirty="0"/>
              <a:t>伦理道德作为一种行为规范，是一种社会意识形态，不具有法律的强制性，是一种依靠社会舆论、人们的信仰和传统习惯来调节人与人、人与自然、人与社会之间的伦理关系的行为原则和规范的总称</a:t>
            </a:r>
            <a:r>
              <a:rPr lang="zh-CN" altLang="en-US" dirty="0" smtClean="0"/>
              <a:t>。</a:t>
            </a:r>
            <a:endParaRPr lang="en-US" altLang="zh-CN" dirty="0" smtClean="0"/>
          </a:p>
          <a:p>
            <a:r>
              <a:rPr lang="zh-CN" altLang="en-US" dirty="0" smtClean="0"/>
              <a:t>而</a:t>
            </a:r>
            <a:r>
              <a:rPr lang="zh-CN" altLang="en-US" dirty="0"/>
              <a:t>信息法律则是为保障网络安全，维护网络空间主权和国家安全、社会公共利益，保护公民、法人和其他组织的合法权益，促进经济社会信息化健康发展而制定的法律</a:t>
            </a:r>
            <a:r>
              <a:rPr lang="zh-CN" altLang="en-US" dirty="0" smtClean="0"/>
              <a:t>。</a:t>
            </a:r>
            <a:endParaRPr lang="en-US" altLang="zh-CN" dirty="0" smtClean="0"/>
          </a:p>
          <a:p>
            <a:r>
              <a:rPr lang="zh-CN" altLang="en-US" dirty="0" smtClean="0"/>
              <a:t>在</a:t>
            </a:r>
            <a:r>
              <a:rPr lang="zh-CN" altLang="en-US" dirty="0"/>
              <a:t>信息社会，我们不仅需要道德观念来评价和约束人们的行为，调整人与人之间的关系，维护社会的稳定与和谐，更需要法律法规来约束人们的网络行为。</a:t>
            </a:r>
          </a:p>
        </p:txBody>
      </p:sp>
    </p:spTree>
    <p:extLst>
      <p:ext uri="{BB962C8B-B14F-4D97-AF65-F5344CB8AC3E}">
        <p14:creationId xmlns:p14="http://schemas.microsoft.com/office/powerpoint/2010/main" val="4006896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第</a:t>
            </a:r>
            <a:r>
              <a:rPr lang="en-US" altLang="zh-CN" dirty="0" smtClean="0"/>
              <a:t>1</a:t>
            </a:r>
            <a:r>
              <a:rPr lang="zh-CN" altLang="en-US" dirty="0" smtClean="0"/>
              <a:t>章学习目标</a:t>
            </a:r>
            <a:r>
              <a:rPr lang="zh-CN" altLang="en-US" dirty="0"/>
              <a:t/>
            </a:r>
            <a:br>
              <a:rPr lang="zh-CN" altLang="en-US" dirty="0"/>
            </a:br>
            <a:endParaRPr lang="zh-CN" altLang="en-US" dirty="0"/>
          </a:p>
        </p:txBody>
      </p:sp>
      <p:sp>
        <p:nvSpPr>
          <p:cNvPr id="3" name="文本占位符 2"/>
          <p:cNvSpPr>
            <a:spLocks noGrp="1"/>
          </p:cNvSpPr>
          <p:nvPr>
            <p:ph type="body" sz="quarter" idx="10"/>
          </p:nvPr>
        </p:nvSpPr>
        <p:spPr/>
        <p:txBody>
          <a:bodyPr/>
          <a:lstStyle/>
          <a:p>
            <a:r>
              <a:rPr lang="zh-CN" altLang="en-US" dirty="0" smtClean="0"/>
              <a:t>（</a:t>
            </a:r>
            <a:r>
              <a:rPr lang="en-US" altLang="zh-CN" dirty="0"/>
              <a:t>1</a:t>
            </a:r>
            <a:r>
              <a:rPr lang="zh-CN" altLang="en-US" dirty="0"/>
              <a:t>）理解信息的概念，知晓新一代信息技术的主要内容。</a:t>
            </a:r>
          </a:p>
          <a:p>
            <a:r>
              <a:rPr lang="zh-CN" altLang="en-US" dirty="0"/>
              <a:t>（</a:t>
            </a:r>
            <a:r>
              <a:rPr lang="en-US" altLang="zh-CN" dirty="0"/>
              <a:t>2</a:t>
            </a:r>
            <a:r>
              <a:rPr lang="zh-CN" altLang="en-US" dirty="0"/>
              <a:t>）理解信息系统中的信息表示方法，如数制表示、进制转换和编码方法。</a:t>
            </a:r>
          </a:p>
          <a:p>
            <a:r>
              <a:rPr lang="zh-CN" altLang="en-US" dirty="0"/>
              <a:t>（</a:t>
            </a:r>
            <a:r>
              <a:rPr lang="en-US" altLang="zh-CN" dirty="0"/>
              <a:t>3</a:t>
            </a:r>
            <a:r>
              <a:rPr lang="zh-CN" altLang="en-US" dirty="0"/>
              <a:t>）能够将一个十进制数转换为二进制数、八进制数和十六进制数。</a:t>
            </a:r>
          </a:p>
          <a:p>
            <a:r>
              <a:rPr lang="zh-CN" altLang="en-US" dirty="0"/>
              <a:t>（</a:t>
            </a:r>
            <a:r>
              <a:rPr lang="en-US" altLang="zh-CN" dirty="0"/>
              <a:t>4</a:t>
            </a:r>
            <a:r>
              <a:rPr lang="zh-CN" altLang="en-US" dirty="0"/>
              <a:t>）能够将二进制数转换为八进制数、十进制数和十六进制数。</a:t>
            </a:r>
          </a:p>
          <a:p>
            <a:r>
              <a:rPr lang="zh-CN" altLang="en-US" dirty="0"/>
              <a:t>（</a:t>
            </a:r>
            <a:r>
              <a:rPr lang="en-US" altLang="zh-CN" dirty="0"/>
              <a:t>5</a:t>
            </a:r>
            <a:r>
              <a:rPr lang="zh-CN" altLang="en-US" dirty="0"/>
              <a:t>）理解英文字符的</a:t>
            </a:r>
            <a:r>
              <a:rPr lang="en-US" altLang="zh-CN" dirty="0"/>
              <a:t>ASCII</a:t>
            </a:r>
            <a:r>
              <a:rPr lang="zh-CN" altLang="en-US" dirty="0"/>
              <a:t>码编码规则和中文字符的编码规则。</a:t>
            </a:r>
          </a:p>
          <a:p>
            <a:r>
              <a:rPr lang="zh-CN" altLang="en-US" dirty="0"/>
              <a:t>（</a:t>
            </a:r>
            <a:r>
              <a:rPr lang="en-US" altLang="zh-CN" dirty="0"/>
              <a:t>6</a:t>
            </a:r>
            <a:r>
              <a:rPr lang="zh-CN" altLang="en-US" dirty="0"/>
              <a:t>）能够对给出的点阵字符（包括中文、英文）进行数字化编码。</a:t>
            </a:r>
          </a:p>
          <a:p>
            <a:r>
              <a:rPr lang="zh-CN" altLang="en-US" dirty="0"/>
              <a:t>（</a:t>
            </a:r>
            <a:r>
              <a:rPr lang="en-US" altLang="zh-CN" dirty="0"/>
              <a:t>7</a:t>
            </a:r>
            <a:r>
              <a:rPr lang="zh-CN" altLang="en-US" dirty="0"/>
              <a:t>）理解信息技术与法律的关系，能够关注信息系统的安全和隐私风险。</a:t>
            </a:r>
          </a:p>
          <a:p>
            <a:endParaRPr lang="zh-CN" altLang="en-US" dirty="0"/>
          </a:p>
        </p:txBody>
      </p:sp>
    </p:spTree>
    <p:extLst>
      <p:ext uri="{BB962C8B-B14F-4D97-AF65-F5344CB8AC3E}">
        <p14:creationId xmlns:p14="http://schemas.microsoft.com/office/powerpoint/2010/main" val="674698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effectLst/>
              </a:rPr>
              <a:t>1.4.1</a:t>
            </a:r>
            <a:r>
              <a:rPr lang="zh-CN" altLang="zh-CN" b="1" dirty="0">
                <a:effectLst/>
              </a:rPr>
              <a:t>信息伦理与道德规范</a:t>
            </a:r>
            <a:br>
              <a:rPr lang="zh-CN" altLang="zh-CN" b="1" dirty="0">
                <a:effectLst/>
              </a:rPr>
            </a:br>
            <a:endParaRPr lang="zh-CN" altLang="en-US" dirty="0"/>
          </a:p>
        </p:txBody>
      </p:sp>
      <p:sp>
        <p:nvSpPr>
          <p:cNvPr id="3" name="文本占位符 2"/>
          <p:cNvSpPr>
            <a:spLocks noGrp="1"/>
          </p:cNvSpPr>
          <p:nvPr>
            <p:ph type="body" sz="quarter" idx="10"/>
          </p:nvPr>
        </p:nvSpPr>
        <p:spPr/>
        <p:txBody>
          <a:bodyPr/>
          <a:lstStyle/>
          <a:p>
            <a:r>
              <a:rPr lang="zh-CN" altLang="en-US" dirty="0"/>
              <a:t>科学技术是一把“双刃剑”，信息技术也不例外</a:t>
            </a:r>
            <a:r>
              <a:rPr lang="zh-CN" altLang="en-US" dirty="0" smtClean="0"/>
              <a:t>。</a:t>
            </a:r>
            <a:endParaRPr lang="en-US" altLang="zh-CN" dirty="0" smtClean="0"/>
          </a:p>
          <a:p>
            <a:r>
              <a:rPr lang="zh-CN" altLang="en-US" dirty="0" smtClean="0"/>
              <a:t>信息技术</a:t>
            </a:r>
            <a:r>
              <a:rPr lang="zh-CN" altLang="en-US" dirty="0"/>
              <a:t>与传统教育模式相结合，在推动教育改革快速发展的同时，也带来了计算机辅助剽窃、软件盗版、信息欺诈、信息垃圾等大量信息伦理与道德失范行为</a:t>
            </a:r>
            <a:r>
              <a:rPr lang="zh-CN" altLang="en-US" dirty="0" smtClean="0"/>
              <a:t>。</a:t>
            </a:r>
            <a:endParaRPr lang="en-US" altLang="zh-CN" dirty="0" smtClean="0"/>
          </a:p>
          <a:p>
            <a:r>
              <a:rPr lang="zh-CN" altLang="en-US" dirty="0"/>
              <a:t>由于信息技术发展非常迅速，信息伦理与职业规范与时俱进，从计算机伦理、网络伦理和人工智能伦理，不断出现和更新。</a:t>
            </a:r>
          </a:p>
        </p:txBody>
      </p:sp>
    </p:spTree>
    <p:extLst>
      <p:ext uri="{BB962C8B-B14F-4D97-AF65-F5344CB8AC3E}">
        <p14:creationId xmlns:p14="http://schemas.microsoft.com/office/powerpoint/2010/main" val="573271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1.4.2</a:t>
            </a:r>
            <a:r>
              <a:rPr lang="zh-CN" altLang="en-US" dirty="0"/>
              <a:t>信息安全与隐私保护</a:t>
            </a:r>
          </a:p>
        </p:txBody>
      </p:sp>
      <p:sp>
        <p:nvSpPr>
          <p:cNvPr id="3" name="文本占位符 2"/>
          <p:cNvSpPr>
            <a:spLocks noGrp="1"/>
          </p:cNvSpPr>
          <p:nvPr>
            <p:ph type="body" sz="quarter" idx="10"/>
          </p:nvPr>
        </p:nvSpPr>
        <p:spPr/>
        <p:txBody>
          <a:bodyPr/>
          <a:lstStyle/>
          <a:p>
            <a:r>
              <a:rPr lang="zh-CN" altLang="en-US" dirty="0"/>
              <a:t>信息安全的概念经常与计算机安全、网络安全、数据安全等互相交叉笼统地的使用。在不严格要求的情况下，这几个概念几乎是可以通用</a:t>
            </a:r>
            <a:r>
              <a:rPr lang="zh-CN" altLang="en-US" dirty="0" smtClean="0"/>
              <a:t>。</a:t>
            </a:r>
            <a:endParaRPr lang="en-US" altLang="zh-CN" dirty="0" smtClean="0"/>
          </a:p>
          <a:p>
            <a:r>
              <a:rPr lang="zh-CN" altLang="en-US" dirty="0"/>
              <a:t>而什么是</a:t>
            </a:r>
            <a:r>
              <a:rPr lang="zh-CN" altLang="en-US" dirty="0" smtClean="0"/>
              <a:t>隐私？</a:t>
            </a:r>
            <a:endParaRPr lang="en-US" altLang="zh-CN" dirty="0" smtClean="0"/>
          </a:p>
          <a:p>
            <a:r>
              <a:rPr lang="zh-CN" altLang="en-US" dirty="0" smtClean="0"/>
              <a:t>每个人</a:t>
            </a:r>
            <a:r>
              <a:rPr lang="zh-CN" altLang="en-US" dirty="0"/>
              <a:t>都有自己不同的理解。狭义的隐私是指以自然人为主体的个人秘密，即凡是用户不愿让他人知道的个人（或机构）信息都可称为隐私（</a:t>
            </a:r>
            <a:r>
              <a:rPr lang="en-US" altLang="zh-CN" dirty="0"/>
              <a:t>privacy</a:t>
            </a:r>
            <a:r>
              <a:rPr lang="zh-CN" altLang="en-US" dirty="0"/>
              <a:t>），如电话号码、身份证号、个人健康状况、企业重要文件等。广义的隐私不仅包括自然人的个人秘密，也包括机构的商业秘密</a:t>
            </a:r>
            <a:r>
              <a:rPr lang="zh-CN" altLang="en-US" dirty="0" smtClean="0"/>
              <a:t>。简单</a:t>
            </a:r>
            <a:r>
              <a:rPr lang="zh-CN" altLang="en-US" dirty="0"/>
              <a:t>来说，隐私就是个人、机构或组织等实体不愿意被外部世界知晓的信息。</a:t>
            </a:r>
          </a:p>
          <a:p>
            <a:r>
              <a:rPr lang="zh-CN" altLang="en-US" dirty="0" smtClean="0"/>
              <a:t>近年来</a:t>
            </a:r>
            <a:r>
              <a:rPr lang="zh-CN" altLang="en-US" dirty="0"/>
              <a:t>用户隐私泄露事件频发，可谓触目惊心。</a:t>
            </a:r>
          </a:p>
          <a:p>
            <a:endParaRPr lang="zh-CN" altLang="en-US" dirty="0"/>
          </a:p>
        </p:txBody>
      </p:sp>
    </p:spTree>
    <p:extLst>
      <p:ext uri="{BB962C8B-B14F-4D97-AF65-F5344CB8AC3E}">
        <p14:creationId xmlns:p14="http://schemas.microsoft.com/office/powerpoint/2010/main" val="965264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r>
              <a:rPr lang="zh-CN" altLang="en-US" dirty="0"/>
              <a:t>第</a:t>
            </a:r>
            <a:r>
              <a:rPr lang="en-US" altLang="zh-CN" dirty="0"/>
              <a:t>2</a:t>
            </a:r>
            <a:r>
              <a:rPr lang="zh-CN" altLang="en-US" dirty="0"/>
              <a:t>章 计算系统与平台</a:t>
            </a:r>
            <a:endParaRPr lang="zh-CN" altLang="en-US" sz="4000" dirty="0"/>
          </a:p>
        </p:txBody>
      </p:sp>
      <p:sp>
        <p:nvSpPr>
          <p:cNvPr id="5" name="文本占位符 4"/>
          <p:cNvSpPr>
            <a:spLocks noGrp="1"/>
          </p:cNvSpPr>
          <p:nvPr>
            <p:ph type="body" sz="quarter" idx="10"/>
          </p:nvPr>
        </p:nvSpPr>
        <p:spPr/>
        <p:txBody>
          <a:bodyPr/>
          <a:lstStyle/>
          <a:p>
            <a:endParaRPr lang="en-US" altLang="zh-CN" sz="1800" b="1" dirty="0" smtClean="0"/>
          </a:p>
          <a:p>
            <a:pPr algn="ctr"/>
            <a:r>
              <a:rPr lang="zh-CN" altLang="en-US" sz="1800" b="1" dirty="0" smtClean="0"/>
              <a:t>西安交通大学 桂小林 教授</a:t>
            </a:r>
            <a:endParaRPr lang="en-US" altLang="zh-CN" sz="1800" b="1" dirty="0" smtClean="0"/>
          </a:p>
          <a:p>
            <a:pPr algn="ctr"/>
            <a:r>
              <a:rPr lang="en-US" altLang="zh-CN" sz="1800" dirty="0" smtClean="0"/>
              <a:t>2022.1.25</a:t>
            </a:r>
            <a:endParaRPr lang="zh-CN" altLang="en-US" sz="1800" b="1" dirty="0"/>
          </a:p>
        </p:txBody>
      </p:sp>
    </p:spTree>
    <p:extLst>
      <p:ext uri="{BB962C8B-B14F-4D97-AF65-F5344CB8AC3E}">
        <p14:creationId xmlns:p14="http://schemas.microsoft.com/office/powerpoint/2010/main" val="2889490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第</a:t>
            </a:r>
            <a:r>
              <a:rPr lang="en-US" altLang="zh-CN" dirty="0" smtClean="0"/>
              <a:t>2</a:t>
            </a:r>
            <a:r>
              <a:rPr lang="zh-CN" altLang="en-US" dirty="0" smtClean="0"/>
              <a:t>章 学习目标</a:t>
            </a:r>
            <a:endParaRPr lang="zh-CN" altLang="en-US" dirty="0"/>
          </a:p>
        </p:txBody>
      </p:sp>
      <p:sp>
        <p:nvSpPr>
          <p:cNvPr id="3" name="文本占位符 2"/>
          <p:cNvSpPr>
            <a:spLocks noGrp="1"/>
          </p:cNvSpPr>
          <p:nvPr>
            <p:ph type="body" sz="quarter" idx="10"/>
          </p:nvPr>
        </p:nvSpPr>
        <p:spPr/>
        <p:txBody>
          <a:bodyPr/>
          <a:lstStyle/>
          <a:p>
            <a:r>
              <a:rPr lang="zh-CN" altLang="en-US" dirty="0"/>
              <a:t>本章学习目标</a:t>
            </a:r>
          </a:p>
          <a:p>
            <a:r>
              <a:rPr lang="zh-CN" altLang="en-US" dirty="0"/>
              <a:t>（</a:t>
            </a:r>
            <a:r>
              <a:rPr lang="en-US" altLang="zh-CN" dirty="0"/>
              <a:t>1</a:t>
            </a:r>
            <a:r>
              <a:rPr lang="zh-CN" altLang="en-US" dirty="0"/>
              <a:t>）了解计算系统与平台的发展历程，理解单机系统和多机系统的不同作用。</a:t>
            </a:r>
          </a:p>
          <a:p>
            <a:r>
              <a:rPr lang="zh-CN" altLang="en-US" dirty="0"/>
              <a:t>（</a:t>
            </a:r>
            <a:r>
              <a:rPr lang="en-US" altLang="zh-CN" dirty="0"/>
              <a:t>2</a:t>
            </a:r>
            <a:r>
              <a:rPr lang="zh-CN" altLang="en-US" dirty="0"/>
              <a:t>）理解单机系统的理论模型（图灵机模型）和实现模型（冯诺依曼体系）。</a:t>
            </a:r>
          </a:p>
          <a:p>
            <a:r>
              <a:rPr lang="zh-CN" altLang="en-US" dirty="0"/>
              <a:t>（</a:t>
            </a:r>
            <a:r>
              <a:rPr lang="en-US" altLang="zh-CN" dirty="0"/>
              <a:t>3</a:t>
            </a:r>
            <a:r>
              <a:rPr lang="zh-CN" altLang="en-US" dirty="0"/>
              <a:t>）理解从逻辑门到运算器再到微处理的实现实现方法。</a:t>
            </a:r>
          </a:p>
          <a:p>
            <a:r>
              <a:rPr lang="zh-CN" altLang="en-US" dirty="0"/>
              <a:t>（</a:t>
            </a:r>
            <a:r>
              <a:rPr lang="en-US" altLang="zh-CN" dirty="0"/>
              <a:t>4</a:t>
            </a:r>
            <a:r>
              <a:rPr lang="zh-CN" altLang="en-US" dirty="0"/>
              <a:t>）理解计算机系统的基本构成和工作原理，能够利用计算机硬件和软件组装一个计算机系统。</a:t>
            </a:r>
          </a:p>
          <a:p>
            <a:r>
              <a:rPr lang="zh-CN" altLang="en-US" dirty="0"/>
              <a:t>（</a:t>
            </a:r>
            <a:r>
              <a:rPr lang="en-US" altLang="zh-CN" dirty="0"/>
              <a:t>5</a:t>
            </a:r>
            <a:r>
              <a:rPr lang="zh-CN" altLang="en-US" dirty="0"/>
              <a:t>）理解云计算的服务模式及其虚拟化技术，能够利用云平台开展网络交流活动。</a:t>
            </a:r>
          </a:p>
          <a:p>
            <a:endParaRPr lang="zh-CN" altLang="en-US" dirty="0"/>
          </a:p>
        </p:txBody>
      </p:sp>
    </p:spTree>
    <p:extLst>
      <p:ext uri="{BB962C8B-B14F-4D97-AF65-F5344CB8AC3E}">
        <p14:creationId xmlns:p14="http://schemas.microsoft.com/office/powerpoint/2010/main" val="3644750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a:t>
            </a:r>
            <a:r>
              <a:rPr lang="zh-CN" altLang="en-US" dirty="0"/>
              <a:t>计算系统的发展</a:t>
            </a:r>
          </a:p>
        </p:txBody>
      </p:sp>
      <p:sp>
        <p:nvSpPr>
          <p:cNvPr id="3" name="文本占位符 2"/>
          <p:cNvSpPr>
            <a:spLocks noGrp="1"/>
          </p:cNvSpPr>
          <p:nvPr>
            <p:ph type="body" sz="quarter" idx="10"/>
          </p:nvPr>
        </p:nvSpPr>
        <p:spPr/>
        <p:txBody>
          <a:bodyPr/>
          <a:lstStyle/>
          <a:p>
            <a:r>
              <a:rPr lang="zh-CN" altLang="en-US" dirty="0"/>
              <a:t>事实上，我们每天都在使用计算系统与平台，小到智能手机、平板电脑、桌面电脑，大到服务器和各类云计算系统</a:t>
            </a:r>
            <a:r>
              <a:rPr lang="zh-CN" altLang="en-US" dirty="0" smtClean="0"/>
              <a:t>。</a:t>
            </a:r>
            <a:endParaRPr lang="en-US" altLang="zh-CN" dirty="0" smtClean="0"/>
          </a:p>
          <a:p>
            <a:r>
              <a:rPr lang="zh-CN" altLang="en-US" dirty="0" smtClean="0"/>
              <a:t>那么</a:t>
            </a:r>
            <a:r>
              <a:rPr lang="zh-CN" altLang="en-US" dirty="0"/>
              <a:t>，什么是计算系统与平台？计算系统与平台到底是包括哪些呢？它们是如何构成的呢？</a:t>
            </a:r>
          </a:p>
        </p:txBody>
      </p:sp>
    </p:spTree>
    <p:extLst>
      <p:ext uri="{BB962C8B-B14F-4D97-AF65-F5344CB8AC3E}">
        <p14:creationId xmlns:p14="http://schemas.microsoft.com/office/powerpoint/2010/main" val="27632107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2.1.1 </a:t>
            </a:r>
            <a:r>
              <a:rPr lang="zh-CN" altLang="en-US" dirty="0"/>
              <a:t>单计算机系统</a:t>
            </a:r>
          </a:p>
        </p:txBody>
      </p:sp>
      <p:sp>
        <p:nvSpPr>
          <p:cNvPr id="3" name="文本占位符 2"/>
          <p:cNvSpPr>
            <a:spLocks noGrp="1"/>
          </p:cNvSpPr>
          <p:nvPr>
            <p:ph type="body" sz="quarter" idx="10"/>
          </p:nvPr>
        </p:nvSpPr>
        <p:spPr/>
        <p:txBody>
          <a:bodyPr/>
          <a:lstStyle/>
          <a:p>
            <a:r>
              <a:rPr lang="zh-CN" altLang="en-US" dirty="0"/>
              <a:t>单计算机系统是指一种大小、价格和性能适用于个人使用的多用途计算机。台式机、笔记本电脑、平板电脑、超级本和智能手机等都属于这个范畴。</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561" y="2849531"/>
            <a:ext cx="98583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143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2.1.2 </a:t>
            </a:r>
            <a:r>
              <a:rPr lang="zh-CN" altLang="en-US" dirty="0"/>
              <a:t>多计算机系统</a:t>
            </a:r>
          </a:p>
        </p:txBody>
      </p:sp>
      <p:sp>
        <p:nvSpPr>
          <p:cNvPr id="3" name="文本占位符 2"/>
          <p:cNvSpPr>
            <a:spLocks noGrp="1"/>
          </p:cNvSpPr>
          <p:nvPr>
            <p:ph type="body" sz="quarter" idx="10"/>
          </p:nvPr>
        </p:nvSpPr>
        <p:spPr/>
        <p:txBody>
          <a:bodyPr/>
          <a:lstStyle/>
          <a:p>
            <a:r>
              <a:rPr lang="zh-CN" altLang="en-US" dirty="0"/>
              <a:t>多计算机系统从早期的同构计算系统演化为后来的异构计算系统，再从分布式异构的网格计算系统演化到如今的集中式云计算系统，螺旋式发展</a:t>
            </a:r>
            <a:r>
              <a:rPr lang="zh-CN" altLang="en-US" dirty="0" smtClean="0"/>
              <a:t>。</a:t>
            </a:r>
            <a:endParaRPr lang="en-US" altLang="zh-CN" dirty="0" smtClean="0"/>
          </a:p>
          <a:p>
            <a:r>
              <a:rPr lang="en-US" altLang="zh-CN" dirty="0"/>
              <a:t>1. </a:t>
            </a:r>
            <a:r>
              <a:rPr lang="zh-CN" altLang="en-US" dirty="0"/>
              <a:t>并行计算系统</a:t>
            </a:r>
          </a:p>
          <a:p>
            <a:r>
              <a:rPr lang="zh-CN" altLang="en-US" dirty="0"/>
              <a:t>并行计算（</a:t>
            </a:r>
            <a:r>
              <a:rPr lang="en-US" altLang="zh-CN" dirty="0"/>
              <a:t>parallel computing</a:t>
            </a:r>
            <a:r>
              <a:rPr lang="zh-CN" altLang="en-US" dirty="0"/>
              <a:t>）是指同时使用多种计算资源解决计算问题的过程，是提高计算机系统计算速度和处理能力的一种有效手段。它的基本思想是用多个处理器来协同求解同一问题，即将被求解的问题分解成若干个部分，各部分均由一个独立的处理机来并行计算。</a:t>
            </a:r>
          </a:p>
          <a:p>
            <a:endParaRPr lang="zh-CN" altLang="en-US" dirty="0"/>
          </a:p>
        </p:txBody>
      </p:sp>
    </p:spTree>
    <p:extLst>
      <p:ext uri="{BB962C8B-B14F-4D97-AF65-F5344CB8AC3E}">
        <p14:creationId xmlns:p14="http://schemas.microsoft.com/office/powerpoint/2010/main" val="1067850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课程思政</a:t>
            </a:r>
            <a:r>
              <a:rPr lang="en-US" altLang="zh-CN" dirty="0" smtClean="0"/>
              <a:t>】</a:t>
            </a:r>
            <a:endParaRPr lang="zh-CN" altLang="en-US" dirty="0"/>
          </a:p>
        </p:txBody>
      </p:sp>
      <p:sp>
        <p:nvSpPr>
          <p:cNvPr id="3" name="文本占位符 2"/>
          <p:cNvSpPr>
            <a:spLocks noGrp="1"/>
          </p:cNvSpPr>
          <p:nvPr>
            <p:ph type="body" sz="quarter" idx="10"/>
          </p:nvPr>
        </p:nvSpPr>
        <p:spPr/>
        <p:txBody>
          <a:bodyPr/>
          <a:lstStyle/>
          <a:p>
            <a:r>
              <a:rPr lang="zh-CN" altLang="zh-CN" dirty="0"/>
              <a:t>（</a:t>
            </a:r>
            <a:r>
              <a:rPr lang="en-US" altLang="zh-CN" dirty="0"/>
              <a:t>3</a:t>
            </a:r>
            <a:r>
              <a:rPr lang="zh-CN" altLang="zh-CN" dirty="0"/>
              <a:t>）典型的并行计算系统</a:t>
            </a:r>
          </a:p>
          <a:p>
            <a:r>
              <a:rPr lang="en-US" altLang="zh-CN" dirty="0" smtClean="0"/>
              <a:t>2009</a:t>
            </a:r>
            <a:r>
              <a:rPr lang="zh-CN" altLang="zh-CN" dirty="0"/>
              <a:t>年</a:t>
            </a:r>
            <a:r>
              <a:rPr lang="en-US" altLang="zh-CN" dirty="0"/>
              <a:t>9</a:t>
            </a:r>
            <a:r>
              <a:rPr lang="zh-CN" altLang="zh-CN" dirty="0"/>
              <a:t>月，中国首台千兆次超级计算机系统</a:t>
            </a:r>
            <a:r>
              <a:rPr lang="en-US" altLang="zh-CN" dirty="0"/>
              <a:t>“</a:t>
            </a:r>
            <a:r>
              <a:rPr lang="zh-CN" altLang="zh-CN" dirty="0"/>
              <a:t>天河一号</a:t>
            </a:r>
            <a:r>
              <a:rPr lang="en-US" altLang="zh-CN" dirty="0"/>
              <a:t>”</a:t>
            </a:r>
            <a:r>
              <a:rPr lang="zh-CN" altLang="zh-CN" dirty="0"/>
              <a:t>研制成功。</a:t>
            </a:r>
            <a:r>
              <a:rPr lang="en-US" altLang="zh-CN" dirty="0"/>
              <a:t>2010</a:t>
            </a:r>
            <a:r>
              <a:rPr lang="zh-CN" altLang="zh-CN" dirty="0"/>
              <a:t>年</a:t>
            </a:r>
            <a:r>
              <a:rPr lang="en-US" altLang="zh-CN" dirty="0"/>
              <a:t>11</a:t>
            </a:r>
            <a:r>
              <a:rPr lang="zh-CN" altLang="zh-CN" dirty="0"/>
              <a:t>月，</a:t>
            </a:r>
            <a:r>
              <a:rPr lang="en-US" altLang="zh-CN" dirty="0"/>
              <a:t>“</a:t>
            </a:r>
            <a:r>
              <a:rPr lang="zh-CN" altLang="zh-CN" dirty="0"/>
              <a:t>天河一号</a:t>
            </a:r>
            <a:r>
              <a:rPr lang="en-US" altLang="zh-CN" dirty="0"/>
              <a:t>”</a:t>
            </a:r>
            <a:r>
              <a:rPr lang="zh-CN" altLang="zh-CN" dirty="0"/>
              <a:t>在全球超级计算机前</a:t>
            </a:r>
            <a:r>
              <a:rPr lang="en-US" altLang="zh-CN" dirty="0"/>
              <a:t>500</a:t>
            </a:r>
            <a:r>
              <a:rPr lang="zh-CN" altLang="zh-CN" dirty="0"/>
              <a:t>强排行榜</a:t>
            </a:r>
            <a:r>
              <a:rPr lang="zh-CN" altLang="zh-CN" dirty="0" smtClean="0"/>
              <a:t>中第一</a:t>
            </a:r>
            <a:r>
              <a:rPr lang="zh-CN" altLang="zh-CN" dirty="0"/>
              <a:t>。</a:t>
            </a:r>
          </a:p>
          <a:p>
            <a:r>
              <a:rPr lang="en-US" altLang="zh-CN" dirty="0" smtClean="0"/>
              <a:t>“</a:t>
            </a:r>
            <a:r>
              <a:rPr lang="zh-CN" altLang="zh-CN" dirty="0"/>
              <a:t>天河二号</a:t>
            </a:r>
            <a:r>
              <a:rPr lang="en-US" altLang="zh-CN" dirty="0" smtClean="0"/>
              <a:t>”</a:t>
            </a:r>
            <a:r>
              <a:rPr lang="zh-CN" altLang="zh-CN" dirty="0" smtClean="0"/>
              <a:t>以</a:t>
            </a:r>
            <a:r>
              <a:rPr lang="zh-CN" altLang="zh-CN" dirty="0"/>
              <a:t>峰值计算速度每秒</a:t>
            </a:r>
            <a:r>
              <a:rPr lang="en-US" altLang="zh-CN" dirty="0"/>
              <a:t>5.49×10^16</a:t>
            </a:r>
            <a:r>
              <a:rPr lang="zh-CN" altLang="zh-CN" dirty="0"/>
              <a:t>次、持续计算速度每秒</a:t>
            </a:r>
            <a:r>
              <a:rPr lang="en-US" altLang="zh-CN" dirty="0"/>
              <a:t>3.39×10^16</a:t>
            </a:r>
            <a:r>
              <a:rPr lang="zh-CN" altLang="zh-CN" dirty="0"/>
              <a:t>次双精度浮点运算的优异性能，成为</a:t>
            </a:r>
            <a:r>
              <a:rPr lang="en-US" altLang="zh-CN" dirty="0"/>
              <a:t>2013</a:t>
            </a:r>
            <a:r>
              <a:rPr lang="zh-CN" altLang="zh-CN" dirty="0"/>
              <a:t>年全球最快超级计算机系统。</a:t>
            </a:r>
          </a:p>
          <a:p>
            <a:endParaRPr lang="zh-CN" altLang="en-US" dirty="0"/>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a:xfrm>
            <a:off x="3737959" y="4003916"/>
            <a:ext cx="7578872" cy="2854084"/>
          </a:xfrm>
          <a:prstGeom prst="rect">
            <a:avLst/>
          </a:prstGeom>
          <a:noFill/>
          <a:ln>
            <a:noFill/>
          </a:ln>
        </p:spPr>
      </p:pic>
    </p:spTree>
    <p:extLst>
      <p:ext uri="{BB962C8B-B14F-4D97-AF65-F5344CB8AC3E}">
        <p14:creationId xmlns:p14="http://schemas.microsoft.com/office/powerpoint/2010/main" val="40225643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2. </a:t>
            </a:r>
            <a:r>
              <a:rPr lang="zh-CN" altLang="en-US" dirty="0"/>
              <a:t>网络计算系统</a:t>
            </a:r>
          </a:p>
          <a:p>
            <a:r>
              <a:rPr lang="zh-CN" altLang="en-US" dirty="0"/>
              <a:t>网络计算系统是一种分布式计算系统，旨在为各类研究者提供汇集全球各地大量个人电脑和服务器的强大运算能力，主要包括网格计算平台、云计算平台等</a:t>
            </a:r>
            <a:r>
              <a:rPr lang="zh-CN" altLang="en-US" dirty="0" smtClean="0"/>
              <a:t>。</a:t>
            </a:r>
            <a:endParaRPr lang="en-US" altLang="zh-CN" dirty="0" smtClean="0"/>
          </a:p>
          <a:p>
            <a:r>
              <a:rPr lang="zh-CN" altLang="zh-CN" dirty="0"/>
              <a:t>网格计算</a:t>
            </a:r>
            <a:r>
              <a:rPr lang="zh-CN" altLang="zh-CN" dirty="0" smtClean="0"/>
              <a:t>平台是</a:t>
            </a:r>
            <a:r>
              <a:rPr lang="en-US" altLang="zh-CN" dirty="0"/>
              <a:t>2018</a:t>
            </a:r>
            <a:r>
              <a:rPr lang="zh-CN" altLang="zh-CN" dirty="0"/>
              <a:t>年公布的计算机科学技术名词。它是一种基于互联网的分布式计算平台</a:t>
            </a:r>
            <a:r>
              <a:rPr lang="zh-CN" altLang="zh-CN" dirty="0" smtClean="0"/>
              <a:t>。</a:t>
            </a:r>
            <a:endParaRPr lang="en-US" altLang="zh-CN" dirty="0" smtClean="0"/>
          </a:p>
          <a:p>
            <a:r>
              <a:rPr lang="zh-CN" altLang="en-US" dirty="0" smtClean="0"/>
              <a:t>云</a:t>
            </a:r>
            <a:r>
              <a:rPr lang="zh-CN" altLang="en-US" dirty="0"/>
              <a:t>计算平台也称为云平台，是指基于硬件资源和软件资源</a:t>
            </a:r>
            <a:r>
              <a:rPr lang="zh-CN" altLang="en-US" dirty="0" smtClean="0"/>
              <a:t>的集中服务模式，</a:t>
            </a:r>
            <a:r>
              <a:rPr lang="zh-CN" altLang="en-US" dirty="0"/>
              <a:t>提供计算、网络和存储能力。</a:t>
            </a:r>
          </a:p>
        </p:txBody>
      </p:sp>
    </p:spTree>
    <p:extLst>
      <p:ext uri="{BB962C8B-B14F-4D97-AF65-F5344CB8AC3E}">
        <p14:creationId xmlns:p14="http://schemas.microsoft.com/office/powerpoint/2010/main" val="1657079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 </a:t>
            </a:r>
            <a:r>
              <a:rPr lang="zh-CN" altLang="en-US" dirty="0"/>
              <a:t>单计算机系统模型</a:t>
            </a:r>
          </a:p>
        </p:txBody>
      </p:sp>
      <p:sp>
        <p:nvSpPr>
          <p:cNvPr id="3" name="文本占位符 2"/>
          <p:cNvSpPr>
            <a:spLocks noGrp="1"/>
          </p:cNvSpPr>
          <p:nvPr>
            <p:ph type="body" sz="quarter" idx="10"/>
          </p:nvPr>
        </p:nvSpPr>
        <p:spPr/>
        <p:txBody>
          <a:bodyPr/>
          <a:lstStyle/>
          <a:p>
            <a:r>
              <a:rPr lang="zh-CN" altLang="en-US" dirty="0"/>
              <a:t>计算模式的演变经历了一个较为长期的演变过程</a:t>
            </a:r>
            <a:r>
              <a:rPr lang="zh-CN" altLang="en-US" dirty="0" smtClean="0"/>
              <a:t>。</a:t>
            </a:r>
            <a:endParaRPr lang="en-US" altLang="zh-CN" dirty="0" smtClean="0"/>
          </a:p>
          <a:p>
            <a:r>
              <a:rPr lang="zh-CN" altLang="en-US" dirty="0" smtClean="0"/>
              <a:t>从</a:t>
            </a:r>
            <a:r>
              <a:rPr lang="zh-CN" altLang="en-US" dirty="0"/>
              <a:t>早期的图灵机理论模型，到冯诺依曼单计算机实现模型，从多机并行计算体系到网络分布式计算体系</a:t>
            </a:r>
            <a:r>
              <a:rPr lang="zh-CN" altLang="en-US" dirty="0" smtClean="0"/>
              <a:t>。</a:t>
            </a:r>
            <a:endParaRPr lang="en-US" altLang="zh-CN" dirty="0" smtClean="0"/>
          </a:p>
          <a:p>
            <a:endParaRPr lang="en-US" altLang="zh-CN" dirty="0" smtClean="0"/>
          </a:p>
        </p:txBody>
      </p:sp>
    </p:spTree>
    <p:extLst>
      <p:ext uri="{BB962C8B-B14F-4D97-AF65-F5344CB8AC3E}">
        <p14:creationId xmlns:p14="http://schemas.microsoft.com/office/powerpoint/2010/main" val="4187107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effectLst/>
              </a:rPr>
              <a:t>1.1.1</a:t>
            </a:r>
            <a:r>
              <a:rPr lang="zh-CN" altLang="zh-CN" b="1" dirty="0">
                <a:effectLst/>
              </a:rPr>
              <a:t>什么是信息</a:t>
            </a:r>
          </a:p>
        </p:txBody>
      </p:sp>
      <p:sp>
        <p:nvSpPr>
          <p:cNvPr id="3" name="文本占位符 2"/>
          <p:cNvSpPr>
            <a:spLocks noGrp="1"/>
          </p:cNvSpPr>
          <p:nvPr>
            <p:ph type="body" sz="quarter" idx="10"/>
          </p:nvPr>
        </p:nvSpPr>
        <p:spPr/>
        <p:txBody>
          <a:bodyPr/>
          <a:lstStyle/>
          <a:p>
            <a:r>
              <a:rPr lang="zh-CN" altLang="en-US" dirty="0"/>
              <a:t>信息通常是指音讯或</a:t>
            </a:r>
            <a:r>
              <a:rPr lang="zh-CN" altLang="en-US" dirty="0" smtClean="0"/>
              <a:t>消息（</a:t>
            </a:r>
            <a:r>
              <a:rPr lang="en-US" altLang="zh-CN" dirty="0" smtClean="0"/>
              <a:t>message</a:t>
            </a:r>
            <a:r>
              <a:rPr lang="zh-CN" altLang="en-US" dirty="0" smtClean="0"/>
              <a:t>），泛指</a:t>
            </a:r>
            <a:r>
              <a:rPr lang="zh-CN" altLang="en-US" dirty="0"/>
              <a:t>人类社会传播的一切内容。</a:t>
            </a:r>
            <a:r>
              <a:rPr lang="zh-CN" altLang="en-US" dirty="0" smtClean="0"/>
              <a:t>如，温度、压力、流量，光强、密度等；这些信息通常可以通过数据</a:t>
            </a:r>
            <a:r>
              <a:rPr lang="zh-CN" altLang="en-US" dirty="0"/>
              <a:t>、文字、声音、图形、图像和视频</a:t>
            </a:r>
            <a:r>
              <a:rPr lang="zh-CN" altLang="en-US" dirty="0" smtClean="0"/>
              <a:t>等进行呈现。</a:t>
            </a:r>
            <a:endParaRPr lang="en-US" altLang="zh-CN" dirty="0" smtClean="0"/>
          </a:p>
          <a:p>
            <a:r>
              <a:rPr lang="zh-CN" altLang="en-US" dirty="0"/>
              <a:t>信息的</a:t>
            </a:r>
            <a:r>
              <a:rPr lang="zh-CN" altLang="en-US" dirty="0" smtClean="0"/>
              <a:t>来源主要有</a:t>
            </a:r>
            <a:r>
              <a:rPr lang="zh-CN" altLang="en-US" dirty="0"/>
              <a:t>两种方式，即直接方式和间接方式</a:t>
            </a:r>
            <a:r>
              <a:rPr lang="zh-CN" altLang="en-US" dirty="0" smtClean="0"/>
              <a:t>。</a:t>
            </a:r>
            <a:endParaRPr lang="en-US" altLang="zh-CN" dirty="0" smtClean="0"/>
          </a:p>
          <a:p>
            <a:r>
              <a:rPr lang="zh-CN" altLang="en-US" dirty="0" smtClean="0"/>
              <a:t>通过</a:t>
            </a:r>
            <a:r>
              <a:rPr lang="zh-CN" altLang="en-US" dirty="0"/>
              <a:t>自身实践经验直接获得的信息，称为直接信息</a:t>
            </a:r>
            <a:r>
              <a:rPr lang="zh-CN" altLang="en-US" dirty="0" smtClean="0"/>
              <a:t>；</a:t>
            </a:r>
            <a:endParaRPr lang="en-US" altLang="zh-CN" dirty="0" smtClean="0"/>
          </a:p>
          <a:p>
            <a:r>
              <a:rPr lang="zh-CN" altLang="en-US" dirty="0" smtClean="0"/>
              <a:t>通过</a:t>
            </a:r>
            <a:r>
              <a:rPr lang="zh-CN" altLang="en-US" dirty="0"/>
              <a:t>学习他人总结的知识而间接获得的信息，称为间接信息</a:t>
            </a:r>
            <a:r>
              <a:rPr lang="zh-CN" altLang="en-US" dirty="0" smtClean="0"/>
              <a:t>。</a:t>
            </a:r>
            <a:endParaRPr lang="en-US" altLang="zh-CN"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7998" y="4107364"/>
            <a:ext cx="4543746" cy="2569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15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2.2.1 </a:t>
            </a:r>
            <a:r>
              <a:rPr lang="zh-CN" altLang="en-US" dirty="0"/>
              <a:t>图灵机模型</a:t>
            </a:r>
          </a:p>
        </p:txBody>
      </p:sp>
      <p:sp>
        <p:nvSpPr>
          <p:cNvPr id="3" name="文本占位符 2"/>
          <p:cNvSpPr>
            <a:spLocks noGrp="1"/>
          </p:cNvSpPr>
          <p:nvPr>
            <p:ph type="body" sz="quarter" idx="10"/>
          </p:nvPr>
        </p:nvSpPr>
        <p:spPr/>
        <p:txBody>
          <a:bodyPr/>
          <a:lstStyle/>
          <a:p>
            <a:r>
              <a:rPr lang="en-US" altLang="zh-CN" dirty="0"/>
              <a:t>1936</a:t>
            </a:r>
            <a:r>
              <a:rPr lang="zh-CN" altLang="en-US" dirty="0"/>
              <a:t>年，英国</a:t>
            </a:r>
            <a:r>
              <a:rPr lang="zh-CN" altLang="en-US" dirty="0" smtClean="0"/>
              <a:t>数学家图灵</a:t>
            </a:r>
            <a:r>
              <a:rPr lang="en-US" altLang="zh-CN" dirty="0"/>
              <a:t>(1912―1954</a:t>
            </a:r>
            <a:r>
              <a:rPr lang="zh-CN" altLang="en-US" dirty="0"/>
              <a:t>年</a:t>
            </a:r>
            <a:r>
              <a:rPr lang="en-US" altLang="zh-CN" dirty="0"/>
              <a:t>)</a:t>
            </a:r>
            <a:r>
              <a:rPr lang="zh-CN" altLang="en-US" dirty="0"/>
              <a:t>提出了一种抽象的计算模型</a:t>
            </a:r>
            <a:r>
              <a:rPr lang="en-US" altLang="zh-CN" dirty="0"/>
              <a:t>—</a:t>
            </a:r>
            <a:r>
              <a:rPr lang="zh-CN" altLang="en-US" dirty="0"/>
              <a:t>图灵机</a:t>
            </a:r>
            <a:r>
              <a:rPr lang="en-US" altLang="zh-CN" dirty="0"/>
              <a:t>( Turing machine)</a:t>
            </a:r>
            <a:r>
              <a:rPr lang="zh-CN" altLang="en-US" dirty="0" smtClean="0"/>
              <a:t>。</a:t>
            </a:r>
            <a:endParaRPr lang="en-US" altLang="zh-CN" dirty="0" smtClean="0"/>
          </a:p>
          <a:p>
            <a:r>
              <a:rPr lang="zh-CN" altLang="en-US" dirty="0" smtClean="0"/>
              <a:t>图灵机</a:t>
            </a:r>
            <a:r>
              <a:rPr lang="zh-CN" altLang="en-US" dirty="0"/>
              <a:t>，又称图灵计算机，即将人们使用纸笔进行数学运算的过程进行抽象，由一个虚拟的机器替代人类进行数学运算。</a:t>
            </a:r>
          </a:p>
          <a:p>
            <a:r>
              <a:rPr lang="zh-CN" altLang="en-US" dirty="0"/>
              <a:t>图灵的基本思想是用机器来模拟人们用纸笔进行数学运算的过程，他把这样的过程看作下列两种简单的动作</a:t>
            </a:r>
            <a:r>
              <a:rPr lang="zh-CN" altLang="en-US" dirty="0" smtClean="0"/>
              <a:t>：</a:t>
            </a:r>
            <a:endParaRPr lang="en-US" altLang="zh-CN" dirty="0"/>
          </a:p>
          <a:p>
            <a:r>
              <a:rPr lang="zh-CN" altLang="en-US" dirty="0"/>
              <a:t>（</a:t>
            </a:r>
            <a:r>
              <a:rPr lang="en-US" altLang="zh-CN" dirty="0"/>
              <a:t>1</a:t>
            </a:r>
            <a:r>
              <a:rPr lang="zh-CN" altLang="en-US" dirty="0"/>
              <a:t>）在纸上写上或擦除某个符号。  </a:t>
            </a:r>
          </a:p>
          <a:p>
            <a:r>
              <a:rPr lang="zh-CN" altLang="en-US" dirty="0"/>
              <a:t>（</a:t>
            </a:r>
            <a:r>
              <a:rPr lang="en-US" altLang="zh-CN" dirty="0"/>
              <a:t>2</a:t>
            </a:r>
            <a:r>
              <a:rPr lang="zh-CN" altLang="en-US" dirty="0"/>
              <a:t>）把注意力从纸的一个位置移动到另一个位置。  </a:t>
            </a:r>
          </a:p>
        </p:txBody>
      </p:sp>
    </p:spTree>
    <p:extLst>
      <p:ext uri="{BB962C8B-B14F-4D97-AF65-F5344CB8AC3E}">
        <p14:creationId xmlns:p14="http://schemas.microsoft.com/office/powerpoint/2010/main" val="16029870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图灵机模型</a:t>
            </a:r>
          </a:p>
        </p:txBody>
      </p:sp>
      <p:sp>
        <p:nvSpPr>
          <p:cNvPr id="3" name="文本占位符 2"/>
          <p:cNvSpPr>
            <a:spLocks noGrp="1"/>
          </p:cNvSpPr>
          <p:nvPr>
            <p:ph type="body" sz="quarter" idx="10"/>
          </p:nvPr>
        </p:nvSpPr>
        <p:spPr>
          <a:xfrm>
            <a:off x="455612" y="1047750"/>
            <a:ext cx="7465979" cy="4879805"/>
          </a:xfrm>
        </p:spPr>
        <p:txBody>
          <a:bodyPr/>
          <a:lstStyle/>
          <a:p>
            <a:r>
              <a:rPr lang="zh-CN" altLang="en-US" dirty="0"/>
              <a:t>为了模拟人的上述动作和运算过程，图灵构造出了一台假想的机器，如图所示。</a:t>
            </a:r>
          </a:p>
          <a:p>
            <a:r>
              <a:rPr lang="zh-CN" altLang="en-US" dirty="0" smtClean="0"/>
              <a:t>该</a:t>
            </a:r>
            <a:r>
              <a:rPr lang="zh-CN" altLang="en-US" dirty="0"/>
              <a:t>机器由以下几个部分组成。 </a:t>
            </a:r>
            <a:endParaRPr lang="en-US" altLang="zh-CN" dirty="0" smtClean="0"/>
          </a:p>
          <a:p>
            <a:pPr lvl="1"/>
            <a:r>
              <a:rPr lang="zh-CN" altLang="en-US" dirty="0" smtClean="0"/>
              <a:t>（</a:t>
            </a:r>
            <a:r>
              <a:rPr lang="en-US" altLang="zh-CN" dirty="0"/>
              <a:t>1</a:t>
            </a:r>
            <a:r>
              <a:rPr lang="zh-CN" altLang="en-US" dirty="0"/>
              <a:t>）一条无限长的纸带</a:t>
            </a:r>
            <a:r>
              <a:rPr lang="zh-CN" altLang="en-US" dirty="0" smtClean="0"/>
              <a:t>。</a:t>
            </a:r>
            <a:endParaRPr lang="en-US" altLang="zh-CN" dirty="0" smtClean="0"/>
          </a:p>
          <a:p>
            <a:pPr lvl="1"/>
            <a:r>
              <a:rPr lang="zh-CN" altLang="en-US" dirty="0" smtClean="0"/>
              <a:t>（</a:t>
            </a:r>
            <a:r>
              <a:rPr lang="en-US" altLang="zh-CN" dirty="0"/>
              <a:t>2</a:t>
            </a:r>
            <a:r>
              <a:rPr lang="zh-CN" altLang="en-US" dirty="0"/>
              <a:t>）一个读写头</a:t>
            </a:r>
            <a:r>
              <a:rPr lang="zh-CN" altLang="en-US" dirty="0" smtClean="0"/>
              <a:t>。</a:t>
            </a:r>
            <a:endParaRPr lang="zh-CN" altLang="en-US" dirty="0"/>
          </a:p>
          <a:p>
            <a:pPr lvl="1"/>
            <a:r>
              <a:rPr lang="zh-CN" altLang="en-US" dirty="0"/>
              <a:t>（</a:t>
            </a:r>
            <a:r>
              <a:rPr lang="en-US" altLang="zh-CN" dirty="0"/>
              <a:t>3</a:t>
            </a:r>
            <a:r>
              <a:rPr lang="zh-CN" altLang="en-US" dirty="0"/>
              <a:t>）一套控制规则</a:t>
            </a:r>
            <a:r>
              <a:rPr lang="zh-CN" altLang="en-US" dirty="0" smtClean="0"/>
              <a:t>。</a:t>
            </a:r>
            <a:endParaRPr lang="en-US" altLang="zh-CN" dirty="0" smtClean="0"/>
          </a:p>
          <a:p>
            <a:pPr lvl="1"/>
            <a:r>
              <a:rPr lang="zh-CN" altLang="en-US" dirty="0" smtClean="0"/>
              <a:t>（</a:t>
            </a:r>
            <a:r>
              <a:rPr lang="en-US" altLang="zh-CN" dirty="0"/>
              <a:t>4</a:t>
            </a:r>
            <a:r>
              <a:rPr lang="zh-CN" altLang="en-US" dirty="0"/>
              <a:t>）一个状态寄存器</a:t>
            </a:r>
            <a:r>
              <a:rPr lang="zh-CN" altLang="en-US" dirty="0" smtClean="0"/>
              <a:t>。它</a:t>
            </a:r>
            <a:r>
              <a:rPr lang="zh-CN" altLang="en-US" dirty="0"/>
              <a:t>用来保存图灵机当前所处的状态</a:t>
            </a:r>
            <a:r>
              <a:rPr lang="zh-CN" altLang="en-US" dirty="0" smtClean="0"/>
              <a:t>。图灵机</a:t>
            </a:r>
            <a:r>
              <a:rPr lang="zh-CN" altLang="en-US" dirty="0"/>
              <a:t>的所有可能状态的数目是有限的，并且有一个特殊的状态，称为停机状态。 </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7813141" y="933449"/>
            <a:ext cx="3935946" cy="4994105"/>
          </a:xfrm>
          <a:prstGeom prst="rect">
            <a:avLst/>
          </a:prstGeom>
          <a:noFill/>
          <a:ln>
            <a:noFill/>
          </a:ln>
        </p:spPr>
      </p:pic>
    </p:spTree>
    <p:extLst>
      <p:ext uri="{BB962C8B-B14F-4D97-AF65-F5344CB8AC3E}">
        <p14:creationId xmlns:p14="http://schemas.microsoft.com/office/powerpoint/2010/main" val="12908014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2.2.2 </a:t>
            </a:r>
            <a:r>
              <a:rPr lang="zh-CN" altLang="en-US" dirty="0"/>
              <a:t>冯诺依曼体系</a:t>
            </a:r>
          </a:p>
        </p:txBody>
      </p:sp>
      <p:sp>
        <p:nvSpPr>
          <p:cNvPr id="3" name="文本占位符 2"/>
          <p:cNvSpPr>
            <a:spLocks noGrp="1"/>
          </p:cNvSpPr>
          <p:nvPr>
            <p:ph type="body" sz="quarter" idx="10"/>
          </p:nvPr>
        </p:nvSpPr>
        <p:spPr/>
        <p:txBody>
          <a:bodyPr/>
          <a:lstStyle/>
          <a:p>
            <a:r>
              <a:rPr lang="zh-CN" altLang="en-US" dirty="0"/>
              <a:t>冯</a:t>
            </a:r>
            <a:r>
              <a:rPr lang="en-US" altLang="zh-CN" dirty="0"/>
              <a:t>·</a:t>
            </a:r>
            <a:r>
              <a:rPr lang="zh-CN" altLang="en-US" dirty="0"/>
              <a:t>诺伊曼计算机是一个包括控制器、运算器、存储器、输入设备、输出设备五部分组成的系统，如图所示</a:t>
            </a:r>
            <a:r>
              <a:rPr lang="zh-CN" altLang="en-US" dirty="0" smtClean="0"/>
              <a:t>。</a:t>
            </a:r>
            <a:endParaRPr lang="en-US" altLang="zh-CN" dirty="0" smtClean="0"/>
          </a:p>
          <a:p>
            <a:r>
              <a:rPr lang="zh-CN" altLang="en-US" dirty="0" smtClean="0"/>
              <a:t>冯</a:t>
            </a:r>
            <a:r>
              <a:rPr lang="en-US" altLang="zh-CN" dirty="0"/>
              <a:t>·</a:t>
            </a:r>
            <a:r>
              <a:rPr lang="zh-CN" altLang="en-US" dirty="0"/>
              <a:t>诺伊曼计算机的重要特点是将指令和数据同时存放在存储器中。</a:t>
            </a:r>
          </a:p>
          <a:p>
            <a:endParaRPr lang="en-US" altLang="zh-CN" dirty="0" smtClean="0"/>
          </a:p>
          <a:p>
            <a:endParaRPr lang="en-US" altLang="zh-CN" dirty="0"/>
          </a:p>
          <a:p>
            <a:endParaRPr lang="en-US" altLang="zh-CN" dirty="0" smtClean="0"/>
          </a:p>
          <a:p>
            <a:endParaRPr lang="en-US" altLang="zh-CN" dirty="0"/>
          </a:p>
          <a:p>
            <a:endParaRPr lang="en-US" altLang="zh-CN" dirty="0" smtClean="0"/>
          </a:p>
          <a:p>
            <a:r>
              <a:rPr lang="zh-CN" altLang="en-US" dirty="0" smtClean="0"/>
              <a:t>冯</a:t>
            </a:r>
            <a:r>
              <a:rPr lang="en-US" altLang="zh-CN" dirty="0"/>
              <a:t>-</a:t>
            </a:r>
            <a:r>
              <a:rPr lang="zh-CN" altLang="en-US" dirty="0"/>
              <a:t>诺依曼计算机的工作过程如下：</a:t>
            </a:r>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6403693" y="2982615"/>
            <a:ext cx="5241064" cy="3629479"/>
          </a:xfrm>
          <a:prstGeom prst="rect">
            <a:avLst/>
          </a:prstGeom>
          <a:noFill/>
          <a:ln>
            <a:noFill/>
          </a:ln>
        </p:spPr>
      </p:pic>
      <p:sp>
        <p:nvSpPr>
          <p:cNvPr id="5" name="矩形 4"/>
          <p:cNvSpPr/>
          <p:nvPr/>
        </p:nvSpPr>
        <p:spPr>
          <a:xfrm>
            <a:off x="6441117" y="2582505"/>
            <a:ext cx="803425" cy="461665"/>
          </a:xfrm>
          <a:prstGeom prst="rect">
            <a:avLst/>
          </a:prstGeom>
          <a:noFill/>
        </p:spPr>
        <p:txBody>
          <a:bodyPr wrap="none" lIns="91440" tIns="45720" rIns="91440" bIns="45720">
            <a:spAutoFit/>
          </a:bodyPr>
          <a:lstStyle/>
          <a:p>
            <a:pPr algn="ctr"/>
            <a:r>
              <a:rPr lang="zh-CN" alt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指令</a:t>
            </a:r>
            <a:endParaRPr lang="zh-CN" alt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3408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0 0 L 0.125 0 C 0.181 0 0.25 0.069 0.25 0.125 L 0.25 0.25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5613" y="447468"/>
            <a:ext cx="11293474" cy="485982"/>
          </a:xfrm>
        </p:spPr>
        <p:txBody>
          <a:bodyPr/>
          <a:lstStyle/>
          <a:p>
            <a:r>
              <a:rPr lang="zh-CN" altLang="en-US" dirty="0" smtClean="0"/>
              <a:t>冯</a:t>
            </a:r>
            <a:r>
              <a:rPr lang="en-US" altLang="zh-CN" dirty="0"/>
              <a:t>·</a:t>
            </a:r>
            <a:r>
              <a:rPr lang="zh-CN" altLang="en-US" dirty="0"/>
              <a:t>诺伊曼</a:t>
            </a:r>
            <a:r>
              <a:rPr lang="zh-CN" altLang="en-US" dirty="0" smtClean="0"/>
              <a:t>计算机是如何工作的？</a:t>
            </a:r>
            <a:endParaRPr lang="zh-CN" altLang="en-US" dirty="0"/>
          </a:p>
        </p:txBody>
      </p:sp>
      <p:sp>
        <p:nvSpPr>
          <p:cNvPr id="3" name="文本占位符 2"/>
          <p:cNvSpPr>
            <a:spLocks noGrp="1"/>
          </p:cNvSpPr>
          <p:nvPr>
            <p:ph type="body" sz="quarter" idx="10"/>
          </p:nvPr>
        </p:nvSpPr>
        <p:spPr>
          <a:xfrm>
            <a:off x="455612" y="1047750"/>
            <a:ext cx="11293475" cy="627141"/>
          </a:xfrm>
        </p:spPr>
        <p:txBody>
          <a:bodyPr/>
          <a:lstStyle/>
          <a:p>
            <a:endParaRPr lang="zh-CN" altLang="zh-C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1063594"/>
            <a:ext cx="117729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8424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 </a:t>
            </a:r>
            <a:r>
              <a:rPr lang="zh-CN" altLang="en-US" dirty="0"/>
              <a:t>从逻辑门到运算器</a:t>
            </a:r>
          </a:p>
        </p:txBody>
      </p:sp>
      <p:sp>
        <p:nvSpPr>
          <p:cNvPr id="3" name="文本占位符 2"/>
          <p:cNvSpPr>
            <a:spLocks noGrp="1"/>
          </p:cNvSpPr>
          <p:nvPr>
            <p:ph type="body" sz="quarter" idx="10"/>
          </p:nvPr>
        </p:nvSpPr>
        <p:spPr/>
        <p:txBody>
          <a:bodyPr/>
          <a:lstStyle/>
          <a:p>
            <a:r>
              <a:rPr lang="zh-CN" altLang="en-US" dirty="0"/>
              <a:t>逻辑门是实现计算的最基本单位</a:t>
            </a:r>
            <a:r>
              <a:rPr lang="zh-CN" altLang="en-US" dirty="0" smtClean="0"/>
              <a:t>。</a:t>
            </a:r>
            <a:endParaRPr lang="en-US" altLang="zh-CN" dirty="0" smtClean="0"/>
          </a:p>
          <a:p>
            <a:r>
              <a:rPr lang="zh-CN" altLang="en-US" dirty="0" smtClean="0"/>
              <a:t>在</a:t>
            </a:r>
            <a:r>
              <a:rPr lang="zh-CN" altLang="en-US" dirty="0"/>
              <a:t>计算机中，通常包括两大类最基本的运算</a:t>
            </a:r>
            <a:r>
              <a:rPr lang="zh-CN" altLang="en-US" dirty="0" smtClean="0"/>
              <a:t>：</a:t>
            </a:r>
            <a:endParaRPr lang="en-US" altLang="zh-CN" dirty="0" smtClean="0"/>
          </a:p>
          <a:p>
            <a:r>
              <a:rPr lang="zh-CN" altLang="en-US" dirty="0" smtClean="0"/>
              <a:t>算术运算</a:t>
            </a:r>
            <a:r>
              <a:rPr lang="zh-CN" altLang="en-US" dirty="0"/>
              <a:t>和逻辑运算。</a:t>
            </a:r>
          </a:p>
        </p:txBody>
      </p:sp>
    </p:spTree>
    <p:extLst>
      <p:ext uri="{BB962C8B-B14F-4D97-AF65-F5344CB8AC3E}">
        <p14:creationId xmlns:p14="http://schemas.microsoft.com/office/powerpoint/2010/main" val="17291555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effectLst/>
              </a:rPr>
              <a:t>2.3.1 </a:t>
            </a:r>
            <a:r>
              <a:rPr lang="zh-CN" altLang="zh-CN" b="1" dirty="0">
                <a:effectLst/>
              </a:rPr>
              <a:t>计算机的逻辑运算</a:t>
            </a:r>
            <a:br>
              <a:rPr lang="zh-CN" altLang="zh-CN" b="1" dirty="0">
                <a:effectLst/>
              </a:rPr>
            </a:br>
            <a:endParaRPr lang="zh-CN" altLang="en-US" dirty="0"/>
          </a:p>
        </p:txBody>
      </p:sp>
      <p:sp>
        <p:nvSpPr>
          <p:cNvPr id="3" name="文本占位符 2"/>
          <p:cNvSpPr>
            <a:spLocks noGrp="1"/>
          </p:cNvSpPr>
          <p:nvPr>
            <p:ph type="body" sz="quarter" idx="10"/>
          </p:nvPr>
        </p:nvSpPr>
        <p:spPr/>
        <p:txBody>
          <a:bodyPr/>
          <a:lstStyle/>
          <a:p>
            <a:r>
              <a:rPr lang="zh-CN" altLang="en-US" dirty="0"/>
              <a:t>利用逻辑运算可以进行两个数的比较，或者从某个数中选取某几位进行操作</a:t>
            </a:r>
            <a:r>
              <a:rPr lang="zh-CN" altLang="en-US" dirty="0" smtClean="0"/>
              <a:t>。</a:t>
            </a:r>
            <a:endParaRPr lang="en-US" altLang="zh-CN" dirty="0" smtClean="0"/>
          </a:p>
          <a:p>
            <a:r>
              <a:rPr lang="en-US" altLang="zh-CN" dirty="0"/>
              <a:t>1. </a:t>
            </a:r>
            <a:r>
              <a:rPr lang="zh-CN" altLang="en-US" dirty="0"/>
              <a:t>逻辑运算</a:t>
            </a:r>
          </a:p>
          <a:p>
            <a:r>
              <a:rPr lang="zh-CN" altLang="en-US" dirty="0"/>
              <a:t>计算机中的逻辑运算主要包括逻辑非、逻辑与、逻辑或、逻辑异或等</a:t>
            </a:r>
            <a:r>
              <a:rPr lang="en-US" altLang="zh-CN" dirty="0"/>
              <a:t>4</a:t>
            </a:r>
            <a:r>
              <a:rPr lang="zh-CN" altLang="en-US" dirty="0"/>
              <a:t>种运算。</a:t>
            </a:r>
          </a:p>
          <a:p>
            <a:r>
              <a:rPr lang="zh-CN" altLang="en-US" dirty="0"/>
              <a:t>（</a:t>
            </a:r>
            <a:r>
              <a:rPr lang="en-US" altLang="zh-CN" dirty="0"/>
              <a:t>1</a:t>
            </a:r>
            <a:r>
              <a:rPr lang="zh-CN" altLang="en-US" dirty="0"/>
              <a:t>）逻辑非运算（</a:t>
            </a:r>
            <a:r>
              <a:rPr lang="en-US" altLang="zh-CN" dirty="0"/>
              <a:t>NOT</a:t>
            </a:r>
            <a:r>
              <a:rPr lang="zh-CN" altLang="en-US" dirty="0"/>
              <a:t>）</a:t>
            </a:r>
          </a:p>
          <a:p>
            <a:r>
              <a:rPr lang="zh-CN" altLang="en-US" dirty="0" smtClean="0"/>
              <a:t>（</a:t>
            </a:r>
            <a:r>
              <a:rPr lang="en-US" altLang="zh-CN" dirty="0"/>
              <a:t>2</a:t>
            </a:r>
            <a:r>
              <a:rPr lang="zh-CN" altLang="en-US" dirty="0"/>
              <a:t>）逻辑与运算（</a:t>
            </a:r>
            <a:r>
              <a:rPr lang="en-US" altLang="zh-CN" dirty="0"/>
              <a:t>AND</a:t>
            </a:r>
            <a:r>
              <a:rPr lang="zh-CN" altLang="en-US" dirty="0"/>
              <a:t>）</a:t>
            </a:r>
          </a:p>
          <a:p>
            <a:r>
              <a:rPr lang="zh-CN" altLang="en-US" dirty="0" smtClean="0"/>
              <a:t>（</a:t>
            </a:r>
            <a:r>
              <a:rPr lang="en-US" altLang="zh-CN" dirty="0"/>
              <a:t>3</a:t>
            </a:r>
            <a:r>
              <a:rPr lang="zh-CN" altLang="en-US" dirty="0"/>
              <a:t>）逻辑或运算（</a:t>
            </a:r>
            <a:r>
              <a:rPr lang="en-US" altLang="zh-CN" dirty="0"/>
              <a:t>OR</a:t>
            </a:r>
            <a:r>
              <a:rPr lang="zh-CN" altLang="en-US" dirty="0"/>
              <a:t>）</a:t>
            </a:r>
          </a:p>
          <a:p>
            <a:r>
              <a:rPr lang="zh-CN" altLang="en-US" dirty="0" smtClean="0"/>
              <a:t>（</a:t>
            </a:r>
            <a:r>
              <a:rPr lang="en-US" altLang="zh-CN" dirty="0"/>
              <a:t>4</a:t>
            </a:r>
            <a:r>
              <a:rPr lang="zh-CN" altLang="en-US" dirty="0"/>
              <a:t>）逻辑异或运算（</a:t>
            </a:r>
            <a:r>
              <a:rPr lang="en-US" altLang="zh-CN" dirty="0" err="1"/>
              <a:t>XOR</a:t>
            </a:r>
            <a:r>
              <a:rPr lang="zh-CN" altLang="en-US" dirty="0"/>
              <a:t>）</a:t>
            </a:r>
          </a:p>
          <a:p>
            <a:endParaRPr lang="zh-CN" altLang="en-US" dirty="0"/>
          </a:p>
          <a:p>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132" y="3675898"/>
            <a:ext cx="41433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19923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2. </a:t>
            </a:r>
            <a:r>
              <a:rPr lang="zh-CN" altLang="zh-CN" dirty="0"/>
              <a:t>逻辑门</a:t>
            </a:r>
          </a:p>
          <a:p>
            <a:r>
              <a:rPr lang="zh-CN" altLang="zh-CN" dirty="0" smtClean="0"/>
              <a:t>凡是</a:t>
            </a:r>
            <a:r>
              <a:rPr lang="zh-CN" altLang="zh-CN" dirty="0"/>
              <a:t>对脉冲通路上的脉冲起着开关作用的电子线路就叫门电路</a:t>
            </a:r>
            <a:r>
              <a:rPr lang="zh-CN" altLang="zh-CN" dirty="0" smtClean="0"/>
              <a:t>。</a:t>
            </a:r>
            <a:endParaRPr lang="en-US" altLang="zh-CN" dirty="0" smtClean="0"/>
          </a:p>
          <a:p>
            <a:r>
              <a:rPr lang="zh-CN" altLang="en-US" dirty="0"/>
              <a:t>与三种基本的逻辑关系“逻辑与、逻辑或、逻辑非”相对应，基本的门电路有与门、或门和非门</a:t>
            </a:r>
            <a:r>
              <a:rPr lang="zh-CN" altLang="en-US" dirty="0" smtClean="0"/>
              <a:t>。</a:t>
            </a:r>
            <a:endParaRPr lang="en-US" altLang="zh-CN" dirty="0" smtClean="0"/>
          </a:p>
          <a:p>
            <a:r>
              <a:rPr lang="zh-CN" altLang="en-US" dirty="0" smtClean="0"/>
              <a:t>通过</a:t>
            </a:r>
            <a:r>
              <a:rPr lang="zh-CN" altLang="en-US" dirty="0"/>
              <a:t>基本门电路的扩展，门电路还有“与非门、或非门、与或非门、异或门”等几种</a:t>
            </a:r>
            <a:r>
              <a:rPr lang="zh-CN" altLang="en-US" dirty="0" smtClean="0"/>
              <a:t>。</a:t>
            </a:r>
            <a:endParaRPr lang="en-US" altLang="zh-CN" dirty="0" smtClean="0"/>
          </a:p>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667" y="4166669"/>
            <a:ext cx="83248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1660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2.3.2 </a:t>
            </a:r>
            <a:r>
              <a:rPr lang="zh-CN" altLang="en-US" dirty="0"/>
              <a:t>计算机的算术运算</a:t>
            </a:r>
          </a:p>
        </p:txBody>
      </p:sp>
      <p:sp>
        <p:nvSpPr>
          <p:cNvPr id="3" name="文本占位符 2"/>
          <p:cNvSpPr>
            <a:spLocks noGrp="1"/>
          </p:cNvSpPr>
          <p:nvPr>
            <p:ph type="body" sz="quarter" idx="10"/>
          </p:nvPr>
        </p:nvSpPr>
        <p:spPr/>
        <p:txBody>
          <a:bodyPr/>
          <a:lstStyle/>
          <a:p>
            <a:r>
              <a:rPr lang="zh-CN" altLang="en-US" dirty="0" smtClean="0"/>
              <a:t>计算机</a:t>
            </a:r>
            <a:r>
              <a:rPr lang="zh-CN" altLang="en-US" dirty="0"/>
              <a:t>的算术运算包括定点算术运算和浮点算术运算</a:t>
            </a:r>
            <a:r>
              <a:rPr lang="zh-CN" altLang="en-US" dirty="0" smtClean="0"/>
              <a:t>。</a:t>
            </a:r>
            <a:endParaRPr lang="en-US" altLang="zh-CN" dirty="0" smtClean="0"/>
          </a:p>
          <a:p>
            <a:r>
              <a:rPr lang="zh-CN" altLang="en-US" dirty="0" smtClean="0"/>
              <a:t>实际</a:t>
            </a:r>
            <a:r>
              <a:rPr lang="zh-CN" altLang="en-US" dirty="0"/>
              <a:t>工作</a:t>
            </a:r>
            <a:r>
              <a:rPr lang="zh-CN" altLang="en-US" dirty="0" smtClean="0"/>
              <a:t>中，</a:t>
            </a:r>
            <a:r>
              <a:rPr lang="zh-CN" altLang="en-US" dirty="0"/>
              <a:t>算术运算也是通过各种逻辑运算的组合来实现的</a:t>
            </a:r>
            <a:r>
              <a:rPr lang="zh-CN" altLang="en-US" dirty="0" smtClean="0"/>
              <a:t>。</a:t>
            </a:r>
            <a:endParaRPr lang="en-US" altLang="zh-CN" dirty="0" smtClean="0"/>
          </a:p>
          <a:p>
            <a:endParaRPr lang="en-US" altLang="zh-CN" dirty="0" smtClean="0"/>
          </a:p>
          <a:p>
            <a:r>
              <a:rPr lang="en-US" altLang="zh-CN" dirty="0" smtClean="0"/>
              <a:t>1</a:t>
            </a:r>
            <a:r>
              <a:rPr lang="en-US" altLang="zh-CN" dirty="0"/>
              <a:t>. </a:t>
            </a:r>
            <a:r>
              <a:rPr lang="zh-CN" altLang="en-US" dirty="0"/>
              <a:t>机器数</a:t>
            </a:r>
          </a:p>
          <a:p>
            <a:r>
              <a:rPr lang="zh-CN" altLang="en-US" dirty="0"/>
              <a:t>在普通数字表示中，将“</a:t>
            </a:r>
            <a:r>
              <a:rPr lang="en-US" altLang="zh-CN" dirty="0"/>
              <a:t>+”</a:t>
            </a:r>
            <a:r>
              <a:rPr lang="zh-CN" altLang="en-US" dirty="0"/>
              <a:t>或“</a:t>
            </a:r>
            <a:r>
              <a:rPr lang="en-US" altLang="zh-CN" dirty="0"/>
              <a:t>-”</a:t>
            </a:r>
            <a:r>
              <a:rPr lang="zh-CN" altLang="en-US" dirty="0"/>
              <a:t>符号放在数的绝对值之前来区分数的正负。但在计算机系统中，符号也需要用</a:t>
            </a:r>
            <a:r>
              <a:rPr lang="en-US" altLang="zh-CN" dirty="0"/>
              <a:t>0</a:t>
            </a:r>
            <a:r>
              <a:rPr lang="zh-CN" altLang="en-US" dirty="0"/>
              <a:t>、</a:t>
            </a:r>
            <a:r>
              <a:rPr lang="en-US" altLang="zh-CN" dirty="0"/>
              <a:t>1</a:t>
            </a:r>
            <a:r>
              <a:rPr lang="zh-CN" altLang="en-US" dirty="0"/>
              <a:t>表示</a:t>
            </a:r>
            <a:r>
              <a:rPr lang="zh-CN" altLang="en-US" dirty="0" smtClean="0"/>
              <a:t>。</a:t>
            </a:r>
            <a:endParaRPr lang="en-US" altLang="zh-CN" dirty="0" smtClean="0"/>
          </a:p>
          <a:p>
            <a:r>
              <a:rPr lang="zh-CN" altLang="en-US" dirty="0" smtClean="0"/>
              <a:t>这种</a:t>
            </a:r>
            <a:r>
              <a:rPr lang="zh-CN" altLang="en-US" dirty="0"/>
              <a:t>将符号与数据一体化进行表示的数，称为机器数</a:t>
            </a:r>
            <a:r>
              <a:rPr lang="zh-CN" altLang="en-US" dirty="0" smtClean="0"/>
              <a:t>。</a:t>
            </a:r>
            <a:endParaRPr lang="en-US" altLang="zh-CN" dirty="0" smtClean="0"/>
          </a:p>
          <a:p>
            <a:r>
              <a:rPr lang="zh-CN" altLang="en-US" dirty="0" smtClean="0"/>
              <a:t>计算机</a:t>
            </a:r>
            <a:r>
              <a:rPr lang="zh-CN" altLang="en-US" dirty="0"/>
              <a:t>中的机器数包含三种表示方法：原码、反码、补码。</a:t>
            </a:r>
          </a:p>
          <a:p>
            <a:endParaRPr lang="zh-CN" altLang="en-US" dirty="0"/>
          </a:p>
        </p:txBody>
      </p:sp>
    </p:spTree>
    <p:extLst>
      <p:ext uri="{BB962C8B-B14F-4D97-AF65-F5344CB8AC3E}">
        <p14:creationId xmlns:p14="http://schemas.microsoft.com/office/powerpoint/2010/main" val="999824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sz="3600" dirty="0" smtClean="0"/>
              <a:t>计算机</a:t>
            </a:r>
            <a:r>
              <a:rPr lang="zh-CN" altLang="en-US" sz="3600" dirty="0" smtClean="0"/>
              <a:t>如何进行</a:t>
            </a:r>
            <a:r>
              <a:rPr lang="zh-CN" altLang="zh-CN" sz="3600" dirty="0" smtClean="0"/>
              <a:t>算术运算</a:t>
            </a:r>
            <a:r>
              <a:rPr lang="zh-CN" altLang="en-US" sz="3600" dirty="0" smtClean="0"/>
              <a:t>？</a:t>
            </a:r>
            <a:r>
              <a:rPr lang="zh-CN" altLang="zh-CN" sz="3600" dirty="0"/>
              <a:t/>
            </a:r>
            <a:br>
              <a:rPr lang="zh-CN" altLang="zh-CN" sz="3600" dirty="0"/>
            </a:br>
            <a:endParaRPr lang="zh-CN" altLang="en-US" sz="3600" dirty="0"/>
          </a:p>
        </p:txBody>
      </p:sp>
      <p:sp>
        <p:nvSpPr>
          <p:cNvPr id="3" name="文本占位符 2"/>
          <p:cNvSpPr>
            <a:spLocks noGrp="1"/>
          </p:cNvSpPr>
          <p:nvPr>
            <p:ph type="body" sz="quarter" idx="10"/>
          </p:nvPr>
        </p:nvSpPr>
        <p:spPr/>
        <p:txBody>
          <a:bodyPr/>
          <a:lstStyle/>
          <a:p>
            <a:r>
              <a:rPr lang="en-US" altLang="zh-CN" dirty="0" smtClean="0">
                <a:effectLst>
                  <a:outerShdw blurRad="38100" dist="38100" dir="2700000" algn="tl">
                    <a:srgbClr val="000000">
                      <a:alpha val="43137"/>
                    </a:srgbClr>
                  </a:outerShdw>
                </a:effectLst>
              </a:rPr>
              <a:t>1</a:t>
            </a:r>
            <a:r>
              <a:rPr lang="zh-CN" altLang="en-US" dirty="0">
                <a:effectLst>
                  <a:outerShdw blurRad="38100" dist="38100" dir="2700000" algn="tl">
                    <a:srgbClr val="000000">
                      <a:alpha val="43137"/>
                    </a:srgbClr>
                  </a:outerShdw>
                </a:effectLst>
              </a:rPr>
              <a:t>）原码表示法</a:t>
            </a:r>
          </a:p>
          <a:p>
            <a:r>
              <a:rPr lang="zh-CN" altLang="en-US" dirty="0"/>
              <a:t>用机器数的最高位代表符号位，其余各位是这个数的绝对值，称为原码表示法。符号位若为</a:t>
            </a:r>
            <a:r>
              <a:rPr lang="en-US" altLang="zh-CN" dirty="0"/>
              <a:t>0</a:t>
            </a:r>
            <a:r>
              <a:rPr lang="zh-CN" altLang="en-US" dirty="0"/>
              <a:t>则表示正数，若为</a:t>
            </a:r>
            <a:r>
              <a:rPr lang="en-US" altLang="zh-CN" dirty="0"/>
              <a:t>1</a:t>
            </a:r>
            <a:r>
              <a:rPr lang="zh-CN" altLang="en-US" dirty="0"/>
              <a:t>则表示负数。通常用</a:t>
            </a:r>
            <a:r>
              <a:rPr lang="en-US" altLang="zh-CN" dirty="0"/>
              <a:t>[X]</a:t>
            </a:r>
            <a:r>
              <a:rPr lang="zh-CN" altLang="en-US" dirty="0"/>
              <a:t>原表示</a:t>
            </a:r>
            <a:r>
              <a:rPr lang="en-US" altLang="zh-CN" dirty="0"/>
              <a:t>X</a:t>
            </a:r>
            <a:r>
              <a:rPr lang="zh-CN" altLang="en-US" dirty="0"/>
              <a:t>的原码</a:t>
            </a:r>
            <a:r>
              <a:rPr lang="zh-CN" altLang="en-US" dirty="0" smtClean="0"/>
              <a:t>。</a:t>
            </a:r>
            <a:r>
              <a:rPr lang="zh-CN" altLang="zh-CN" dirty="0" smtClean="0"/>
              <a:t>根据</a:t>
            </a:r>
            <a:r>
              <a:rPr lang="zh-CN" altLang="zh-CN" dirty="0"/>
              <a:t>上述规则：</a:t>
            </a:r>
            <a:r>
              <a:rPr lang="en-US" altLang="zh-CN" dirty="0"/>
              <a:t>0</a:t>
            </a:r>
            <a:r>
              <a:rPr lang="zh-CN" altLang="zh-CN" dirty="0"/>
              <a:t>的原码有两个值，即</a:t>
            </a:r>
            <a:r>
              <a:rPr lang="en-US" altLang="zh-CN" dirty="0"/>
              <a:t>“</a:t>
            </a:r>
            <a:r>
              <a:rPr lang="zh-CN" altLang="zh-CN" dirty="0"/>
              <a:t>正零</a:t>
            </a:r>
            <a:r>
              <a:rPr lang="en-US" altLang="zh-CN" dirty="0"/>
              <a:t>”</a:t>
            </a:r>
            <a:r>
              <a:rPr lang="zh-CN" altLang="zh-CN" dirty="0"/>
              <a:t>和</a:t>
            </a:r>
            <a:r>
              <a:rPr lang="en-US" altLang="zh-CN" dirty="0"/>
              <a:t>“</a:t>
            </a:r>
            <a:r>
              <a:rPr lang="zh-CN" altLang="zh-CN" dirty="0"/>
              <a:t>负零</a:t>
            </a:r>
            <a:r>
              <a:rPr lang="en-US" altLang="zh-CN" dirty="0"/>
              <a:t>”</a:t>
            </a:r>
            <a:r>
              <a:rPr lang="zh-CN" altLang="zh-CN" dirty="0"/>
              <a:t>之分，增加了机器识别的难度。</a:t>
            </a:r>
          </a:p>
          <a:p>
            <a:pPr lvl="1"/>
            <a:r>
              <a:rPr lang="zh-CN" altLang="zh-CN" dirty="0"/>
              <a:t>正零：</a:t>
            </a:r>
            <a:r>
              <a:rPr lang="en-US" altLang="zh-CN" dirty="0"/>
              <a:t>[+0]</a:t>
            </a:r>
            <a:r>
              <a:rPr lang="zh-CN" altLang="zh-CN" baseline="-25000" dirty="0"/>
              <a:t>原</a:t>
            </a:r>
            <a:r>
              <a:rPr lang="en-US" altLang="zh-CN" dirty="0"/>
              <a:t>=0 000 0000 B = </a:t>
            </a:r>
            <a:r>
              <a:rPr lang="en-US" altLang="zh-CN" dirty="0" err="1"/>
              <a:t>00H</a:t>
            </a:r>
            <a:r>
              <a:rPr lang="zh-CN" altLang="zh-CN" dirty="0" smtClean="0"/>
              <a:t>；负</a:t>
            </a:r>
            <a:r>
              <a:rPr lang="zh-CN" altLang="zh-CN" dirty="0"/>
              <a:t>零：</a:t>
            </a:r>
            <a:r>
              <a:rPr lang="en-US" altLang="zh-CN" dirty="0"/>
              <a:t>[ -0]</a:t>
            </a:r>
            <a:r>
              <a:rPr lang="zh-CN" altLang="zh-CN" baseline="-25000" dirty="0"/>
              <a:t>原</a:t>
            </a:r>
            <a:r>
              <a:rPr lang="en-US" altLang="zh-CN" dirty="0"/>
              <a:t>=1 000 0000 B = </a:t>
            </a:r>
            <a:r>
              <a:rPr lang="en-US" altLang="zh-CN" dirty="0" err="1"/>
              <a:t>80H</a:t>
            </a:r>
            <a:r>
              <a:rPr lang="zh-CN" altLang="zh-CN" dirty="0"/>
              <a:t>。</a:t>
            </a:r>
          </a:p>
          <a:p>
            <a:r>
              <a:rPr lang="en-US" altLang="zh-CN" dirty="0" smtClean="0">
                <a:effectLst>
                  <a:outerShdw blurRad="38100" dist="38100" dir="2700000" algn="tl">
                    <a:srgbClr val="000000">
                      <a:alpha val="43137"/>
                    </a:srgbClr>
                  </a:outerShdw>
                </a:effectLst>
              </a:rPr>
              <a:t>2</a:t>
            </a:r>
            <a:r>
              <a:rPr lang="zh-CN" altLang="en-US" dirty="0">
                <a:effectLst>
                  <a:outerShdw blurRad="38100" dist="38100" dir="2700000" algn="tl">
                    <a:srgbClr val="000000">
                      <a:alpha val="43137"/>
                    </a:srgbClr>
                  </a:outerShdw>
                </a:effectLst>
              </a:rPr>
              <a:t>）反码表示法</a:t>
            </a:r>
          </a:p>
          <a:p>
            <a:r>
              <a:rPr lang="zh-CN" altLang="en-US" dirty="0"/>
              <a:t>正数的反码和原码相同，负数的反码是对原码除符号位之外各位依次取反，称为反码表示法。通常用</a:t>
            </a:r>
            <a:r>
              <a:rPr lang="en-US" altLang="zh-CN" dirty="0"/>
              <a:t>[X]</a:t>
            </a:r>
            <a:r>
              <a:rPr lang="zh-CN" altLang="en-US" dirty="0"/>
              <a:t>反表示</a:t>
            </a:r>
            <a:r>
              <a:rPr lang="en-US" altLang="zh-CN" dirty="0"/>
              <a:t>X</a:t>
            </a:r>
            <a:r>
              <a:rPr lang="zh-CN" altLang="en-US" dirty="0"/>
              <a:t>的反码</a:t>
            </a:r>
            <a:r>
              <a:rPr lang="zh-CN" altLang="en-US" dirty="0" smtClean="0"/>
              <a:t>。</a:t>
            </a:r>
            <a:r>
              <a:rPr lang="zh-CN" altLang="zh-CN" dirty="0" smtClean="0"/>
              <a:t>与</a:t>
            </a:r>
            <a:r>
              <a:rPr lang="zh-CN" altLang="zh-CN" dirty="0"/>
              <a:t>原码类似，</a:t>
            </a:r>
            <a:r>
              <a:rPr lang="en-US" altLang="zh-CN" dirty="0"/>
              <a:t>0</a:t>
            </a:r>
            <a:r>
              <a:rPr lang="zh-CN" altLang="zh-CN" dirty="0"/>
              <a:t>的反码也有两</a:t>
            </a:r>
            <a:r>
              <a:rPr lang="zh-CN" altLang="zh-CN" dirty="0" smtClean="0"/>
              <a:t>个</a:t>
            </a:r>
            <a:r>
              <a:rPr lang="zh-CN" altLang="en-US" dirty="0" smtClean="0"/>
              <a:t>。</a:t>
            </a:r>
            <a:endParaRPr lang="en-US" altLang="zh-CN" dirty="0" smtClean="0"/>
          </a:p>
          <a:p>
            <a:pPr lvl="1"/>
            <a:r>
              <a:rPr lang="zh-CN" altLang="zh-CN" dirty="0" smtClean="0"/>
              <a:t>正</a:t>
            </a:r>
            <a:r>
              <a:rPr lang="zh-CN" altLang="zh-CN" dirty="0"/>
              <a:t>零：</a:t>
            </a:r>
            <a:r>
              <a:rPr lang="en-US" altLang="zh-CN" dirty="0"/>
              <a:t>[+0]</a:t>
            </a:r>
            <a:r>
              <a:rPr lang="zh-CN" altLang="zh-CN" baseline="-25000" dirty="0"/>
              <a:t>反</a:t>
            </a:r>
            <a:r>
              <a:rPr lang="en-US" altLang="zh-CN" dirty="0"/>
              <a:t>=0 000 0000 B = </a:t>
            </a:r>
            <a:r>
              <a:rPr lang="en-US" altLang="zh-CN" dirty="0" err="1"/>
              <a:t>00H</a:t>
            </a:r>
            <a:r>
              <a:rPr lang="zh-CN" altLang="zh-CN" dirty="0" smtClean="0"/>
              <a:t>；负</a:t>
            </a:r>
            <a:r>
              <a:rPr lang="zh-CN" altLang="zh-CN" dirty="0"/>
              <a:t>零：</a:t>
            </a:r>
            <a:r>
              <a:rPr lang="en-US" altLang="zh-CN" dirty="0"/>
              <a:t>[ -0]</a:t>
            </a:r>
            <a:r>
              <a:rPr lang="zh-CN" altLang="zh-CN" baseline="-25000" dirty="0"/>
              <a:t>反</a:t>
            </a:r>
            <a:r>
              <a:rPr lang="en-US" altLang="zh-CN" dirty="0"/>
              <a:t>=1 111 1111 B = </a:t>
            </a:r>
            <a:r>
              <a:rPr lang="en-US" altLang="zh-CN" dirty="0" err="1"/>
              <a:t>FFH</a:t>
            </a:r>
            <a:r>
              <a:rPr lang="zh-CN" altLang="zh-CN" dirty="0"/>
              <a:t>。</a:t>
            </a:r>
          </a:p>
          <a:p>
            <a:endParaRPr lang="zh-CN" altLang="en-US" dirty="0"/>
          </a:p>
          <a:p>
            <a:endParaRPr lang="zh-CN" altLang="en-US" dirty="0"/>
          </a:p>
          <a:p>
            <a:endParaRPr lang="zh-CN" altLang="en-US" dirty="0"/>
          </a:p>
        </p:txBody>
      </p:sp>
    </p:spTree>
    <p:extLst>
      <p:ext uri="{BB962C8B-B14F-4D97-AF65-F5344CB8AC3E}">
        <p14:creationId xmlns:p14="http://schemas.microsoft.com/office/powerpoint/2010/main" val="20825538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smtClean="0">
                <a:effectLst>
                  <a:outerShdw blurRad="38100" dist="38100" dir="2700000" algn="tl">
                    <a:srgbClr val="000000">
                      <a:alpha val="43137"/>
                    </a:srgbClr>
                  </a:outerShdw>
                </a:effectLst>
              </a:rPr>
              <a:t>3</a:t>
            </a:r>
            <a:r>
              <a:rPr lang="zh-CN" altLang="zh-CN" dirty="0">
                <a:effectLst>
                  <a:outerShdw blurRad="38100" dist="38100" dir="2700000" algn="tl">
                    <a:srgbClr val="000000">
                      <a:alpha val="43137"/>
                    </a:srgbClr>
                  </a:outerShdw>
                </a:effectLst>
              </a:rPr>
              <a:t>）补码表示</a:t>
            </a:r>
            <a:r>
              <a:rPr lang="zh-CN" altLang="zh-CN" dirty="0" smtClean="0">
                <a:effectLst>
                  <a:outerShdw blurRad="38100" dist="38100" dir="2700000" algn="tl">
                    <a:srgbClr val="000000">
                      <a:alpha val="43137"/>
                    </a:srgbClr>
                  </a:outerShdw>
                </a:effectLst>
              </a:rPr>
              <a:t>法</a:t>
            </a:r>
            <a:endParaRPr lang="en-US" altLang="zh-CN" dirty="0" smtClean="0">
              <a:effectLst>
                <a:outerShdw blurRad="38100" dist="38100" dir="2700000" algn="tl">
                  <a:srgbClr val="000000">
                    <a:alpha val="43137"/>
                  </a:srgbClr>
                </a:outerShdw>
              </a:effectLst>
            </a:endParaRPr>
          </a:p>
          <a:p>
            <a:r>
              <a:rPr lang="zh-CN" altLang="en-US" dirty="0" smtClean="0"/>
              <a:t>为了解决</a:t>
            </a:r>
            <a:r>
              <a:rPr lang="zh-CN" altLang="en-US" dirty="0"/>
              <a:t>了原码和反码中</a:t>
            </a:r>
            <a:r>
              <a:rPr lang="zh-CN" altLang="en-US" dirty="0" smtClean="0"/>
              <a:t>存在“</a:t>
            </a:r>
            <a:r>
              <a:rPr lang="en-US" altLang="zh-CN" dirty="0" smtClean="0"/>
              <a:t>0</a:t>
            </a:r>
            <a:r>
              <a:rPr lang="zh-CN" altLang="en-US" dirty="0" smtClean="0"/>
              <a:t>”的</a:t>
            </a:r>
            <a:r>
              <a:rPr lang="zh-CN" altLang="en-US" dirty="0"/>
              <a:t>两种表示方法的</a:t>
            </a:r>
            <a:r>
              <a:rPr lang="zh-CN" altLang="en-US" dirty="0" smtClean="0"/>
              <a:t>问题，引入了补码。在补码表示</a:t>
            </a:r>
            <a:r>
              <a:rPr lang="zh-CN" altLang="en-US" dirty="0"/>
              <a:t>中，</a:t>
            </a:r>
            <a:r>
              <a:rPr lang="en-US" altLang="zh-CN" dirty="0"/>
              <a:t>0</a:t>
            </a:r>
            <a:r>
              <a:rPr lang="zh-CN" altLang="en-US" dirty="0"/>
              <a:t>只有一种表示形式，就是全</a:t>
            </a:r>
            <a:r>
              <a:rPr lang="en-US" altLang="zh-CN" dirty="0" smtClean="0"/>
              <a:t>0</a:t>
            </a:r>
            <a:r>
              <a:rPr lang="zh-CN" altLang="en-US" dirty="0" smtClean="0"/>
              <a:t>。</a:t>
            </a:r>
            <a:endParaRPr lang="en-US" altLang="zh-CN" dirty="0" smtClean="0"/>
          </a:p>
          <a:p>
            <a:r>
              <a:rPr lang="zh-CN" altLang="en-US" dirty="0" smtClean="0"/>
              <a:t>补码规则为：</a:t>
            </a:r>
            <a:r>
              <a:rPr lang="zh-CN" altLang="zh-CN" dirty="0" smtClean="0"/>
              <a:t>正数</a:t>
            </a:r>
            <a:r>
              <a:rPr lang="zh-CN" altLang="zh-CN" dirty="0"/>
              <a:t>的补码和原码相同，负数的补码是该数的反码再低位加“</a:t>
            </a:r>
            <a:r>
              <a:rPr lang="en-US" altLang="zh-CN" dirty="0"/>
              <a:t>1</a:t>
            </a:r>
            <a:r>
              <a:rPr lang="zh-CN" altLang="zh-CN" dirty="0"/>
              <a:t>”。</a:t>
            </a:r>
          </a:p>
          <a:p>
            <a:pPr lvl="1"/>
            <a:r>
              <a:rPr lang="zh-CN" altLang="zh-CN" dirty="0"/>
              <a:t>例如</a:t>
            </a:r>
            <a:r>
              <a:rPr lang="zh-CN" altLang="zh-CN" dirty="0" smtClean="0"/>
              <a:t>，</a:t>
            </a:r>
            <a:r>
              <a:rPr lang="en-US" altLang="zh-CN" dirty="0" smtClean="0"/>
              <a:t> [-</a:t>
            </a:r>
            <a:r>
              <a:rPr lang="en-US" altLang="zh-CN" dirty="0" err="1"/>
              <a:t>18H</a:t>
            </a:r>
            <a:r>
              <a:rPr lang="en-US" altLang="zh-CN" dirty="0"/>
              <a:t>]</a:t>
            </a:r>
            <a:r>
              <a:rPr lang="zh-CN" altLang="zh-CN" baseline="-25000" dirty="0"/>
              <a:t>补</a:t>
            </a:r>
            <a:r>
              <a:rPr lang="zh-CN" altLang="zh-CN" dirty="0"/>
              <a:t> </a:t>
            </a:r>
            <a:r>
              <a:rPr lang="en-US" altLang="zh-CN" dirty="0"/>
              <a:t>= [-</a:t>
            </a:r>
            <a:r>
              <a:rPr lang="en-US" altLang="zh-CN" dirty="0" err="1"/>
              <a:t>18H</a:t>
            </a:r>
            <a:r>
              <a:rPr lang="en-US" altLang="zh-CN" dirty="0"/>
              <a:t>]</a:t>
            </a:r>
            <a:r>
              <a:rPr lang="zh-CN" altLang="zh-CN" baseline="-25000" dirty="0"/>
              <a:t>原</a:t>
            </a:r>
            <a:r>
              <a:rPr lang="en-US" altLang="zh-CN" dirty="0"/>
              <a:t> + 1 = 1 </a:t>
            </a:r>
            <a:r>
              <a:rPr lang="en-US" altLang="zh-CN" dirty="0" smtClean="0"/>
              <a:t>110 0111 </a:t>
            </a:r>
            <a:r>
              <a:rPr lang="en-US" altLang="zh-CN" dirty="0"/>
              <a:t>B + 1 B= 1 </a:t>
            </a:r>
            <a:r>
              <a:rPr lang="en-US" altLang="zh-CN" dirty="0" smtClean="0"/>
              <a:t>110 </a:t>
            </a:r>
            <a:r>
              <a:rPr lang="en-US" altLang="zh-CN" dirty="0"/>
              <a:t>1000 B</a:t>
            </a:r>
            <a:r>
              <a:rPr lang="zh-CN" altLang="zh-CN" dirty="0" smtClean="0"/>
              <a:t>。</a:t>
            </a:r>
            <a:endParaRPr lang="en-US" altLang="zh-CN" dirty="0" smtClean="0"/>
          </a:p>
          <a:p>
            <a:r>
              <a:rPr lang="zh-CN" altLang="en-US" dirty="0" smtClean="0"/>
              <a:t>实际上，在日常生活中，也经常碰到补码问题。假如，</a:t>
            </a:r>
            <a:r>
              <a:rPr lang="zh-CN" altLang="en-US" dirty="0"/>
              <a:t>将</a:t>
            </a:r>
            <a:r>
              <a:rPr lang="zh-CN" altLang="en-US" dirty="0" smtClean="0"/>
              <a:t>时间从</a:t>
            </a:r>
            <a:r>
              <a:rPr lang="en-US" altLang="zh-CN" dirty="0"/>
              <a:t>9</a:t>
            </a:r>
            <a:r>
              <a:rPr lang="zh-CN" altLang="en-US" dirty="0" smtClean="0"/>
              <a:t>点调到</a:t>
            </a:r>
            <a:r>
              <a:rPr lang="en-US" altLang="zh-CN" dirty="0" smtClean="0"/>
              <a:t>7</a:t>
            </a:r>
            <a:r>
              <a:rPr lang="zh-CN" altLang="en-US" dirty="0" smtClean="0"/>
              <a:t>点。有两种方法拨动时针，一种是顺时针拨，即向前拨动</a:t>
            </a:r>
            <a:r>
              <a:rPr lang="en-US" altLang="zh-CN" dirty="0" smtClean="0"/>
              <a:t>10</a:t>
            </a:r>
            <a:r>
              <a:rPr lang="zh-CN" altLang="en-US" dirty="0" smtClean="0"/>
              <a:t>个小时；另一种是逆时针拨，即向后拨</a:t>
            </a:r>
            <a:r>
              <a:rPr lang="en-US" altLang="zh-CN" dirty="0" smtClean="0"/>
              <a:t>2</a:t>
            </a:r>
            <a:r>
              <a:rPr lang="zh-CN" altLang="en-US" dirty="0" smtClean="0"/>
              <a:t>个小时。</a:t>
            </a:r>
            <a:endParaRPr lang="en-US" altLang="zh-CN" dirty="0" smtClean="0"/>
          </a:p>
          <a:p>
            <a:r>
              <a:rPr lang="zh-CN" altLang="en-US" dirty="0" smtClean="0"/>
              <a:t>两者的最终结果都是</a:t>
            </a:r>
            <a:r>
              <a:rPr lang="en-US" altLang="zh-CN" dirty="0" smtClean="0"/>
              <a:t>7</a:t>
            </a:r>
            <a:r>
              <a:rPr lang="zh-CN" altLang="en-US" dirty="0" smtClean="0"/>
              <a:t>。即模</a:t>
            </a:r>
            <a:r>
              <a:rPr lang="en-US" altLang="zh-CN" dirty="0" smtClean="0"/>
              <a:t>12</a:t>
            </a:r>
            <a:r>
              <a:rPr lang="zh-CN" altLang="en-US" dirty="0" smtClean="0"/>
              <a:t>运算。</a:t>
            </a:r>
            <a:endParaRPr lang="zh-CN" altLang="en-US" dirty="0"/>
          </a:p>
        </p:txBody>
      </p:sp>
    </p:spTree>
    <p:extLst>
      <p:ext uri="{BB962C8B-B14F-4D97-AF65-F5344CB8AC3E}">
        <p14:creationId xmlns:p14="http://schemas.microsoft.com/office/powerpoint/2010/main" val="1666161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1.1.2 </a:t>
            </a:r>
            <a:r>
              <a:rPr lang="zh-CN" altLang="en-US" dirty="0"/>
              <a:t>什么是信息革命</a:t>
            </a:r>
          </a:p>
        </p:txBody>
      </p:sp>
      <p:sp>
        <p:nvSpPr>
          <p:cNvPr id="3" name="文本占位符 2"/>
          <p:cNvSpPr>
            <a:spLocks noGrp="1"/>
          </p:cNvSpPr>
          <p:nvPr>
            <p:ph type="body" sz="quarter" idx="10"/>
          </p:nvPr>
        </p:nvSpPr>
        <p:spPr/>
        <p:txBody>
          <a:bodyPr/>
          <a:lstStyle/>
          <a:p>
            <a:r>
              <a:rPr lang="zh-CN" altLang="en-US" dirty="0"/>
              <a:t>信息革命是指由于信息生产、处理手段的高度发展而导致的社会生产力、生产关系的一种变革活动，有时也称为第三次工业革命</a:t>
            </a:r>
            <a:r>
              <a:rPr lang="zh-CN" altLang="en-US" dirty="0" smtClean="0"/>
              <a:t>。</a:t>
            </a:r>
            <a:endParaRPr lang="en-US" altLang="zh-CN" dirty="0" smtClean="0"/>
          </a:p>
          <a:p>
            <a:r>
              <a:rPr lang="zh-CN" altLang="en-US" dirty="0" smtClean="0"/>
              <a:t>信息</a:t>
            </a:r>
            <a:r>
              <a:rPr lang="zh-CN" altLang="en-US" dirty="0"/>
              <a:t>革命的主要标志是计算机的出现、互联网的全球化普及与应用</a:t>
            </a:r>
            <a:r>
              <a:rPr lang="zh-CN" altLang="en-US" dirty="0" smtClean="0"/>
              <a:t>。</a:t>
            </a:r>
            <a:endParaRPr lang="en-US" altLang="zh-CN" dirty="0" smtClean="0"/>
          </a:p>
          <a:p>
            <a:r>
              <a:rPr lang="zh-CN" altLang="en-US" dirty="0" smtClean="0"/>
              <a:t>信息</a:t>
            </a:r>
            <a:r>
              <a:rPr lang="zh-CN" altLang="en-US" dirty="0"/>
              <a:t>革命可以分为三个阶段：</a:t>
            </a:r>
          </a:p>
          <a:p>
            <a:r>
              <a:rPr lang="zh-CN" altLang="en-US" dirty="0"/>
              <a:t>（</a:t>
            </a:r>
            <a:r>
              <a:rPr lang="en-US" altLang="zh-CN" dirty="0"/>
              <a:t>1</a:t>
            </a:r>
            <a:r>
              <a:rPr lang="zh-CN" altLang="en-US" dirty="0"/>
              <a:t>）以计算机为标志的第一次信息革命</a:t>
            </a:r>
          </a:p>
          <a:p>
            <a:r>
              <a:rPr lang="zh-CN" altLang="en-US" dirty="0" smtClean="0"/>
              <a:t>（</a:t>
            </a:r>
            <a:r>
              <a:rPr lang="en-US" altLang="zh-CN" dirty="0"/>
              <a:t>2</a:t>
            </a:r>
            <a:r>
              <a:rPr lang="zh-CN" altLang="en-US" dirty="0"/>
              <a:t>）以互联网为标志的第二次信息革命</a:t>
            </a:r>
          </a:p>
          <a:p>
            <a:r>
              <a:rPr lang="zh-CN" altLang="en-US" dirty="0" smtClean="0"/>
              <a:t>（</a:t>
            </a:r>
            <a:r>
              <a:rPr lang="en-US" altLang="zh-CN" dirty="0"/>
              <a:t>3</a:t>
            </a:r>
            <a:r>
              <a:rPr lang="zh-CN" altLang="en-US" dirty="0"/>
              <a:t>）以物联网为标志的第三次信息</a:t>
            </a:r>
            <a:r>
              <a:rPr lang="zh-CN" altLang="en-US" dirty="0" smtClean="0"/>
              <a:t>革命</a:t>
            </a:r>
            <a:endParaRPr lang="zh-CN" altLang="en-US" dirty="0"/>
          </a:p>
        </p:txBody>
      </p:sp>
    </p:spTree>
    <p:extLst>
      <p:ext uri="{BB962C8B-B14F-4D97-AF65-F5344CB8AC3E}">
        <p14:creationId xmlns:p14="http://schemas.microsoft.com/office/powerpoint/2010/main" val="35399003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smtClean="0"/>
              <a:t>下表给出了</a:t>
            </a:r>
            <a:r>
              <a:rPr lang="en-US" altLang="zh-CN" dirty="0" smtClean="0"/>
              <a:t>0-255</a:t>
            </a:r>
            <a:r>
              <a:rPr lang="zh-CN" altLang="en-US" dirty="0" smtClean="0"/>
              <a:t>在不同编码时所对应的真值。</a:t>
            </a:r>
            <a:endParaRPr lang="en-US" altLang="zh-CN" dirty="0" smtClean="0"/>
          </a:p>
          <a:p>
            <a:r>
              <a:rPr lang="en-US" altLang="zh-CN" dirty="0" smtClean="0">
                <a:effectLst>
                  <a:outerShdw blurRad="38100" dist="38100" dir="2700000" algn="tl">
                    <a:srgbClr val="000000">
                      <a:alpha val="43137"/>
                    </a:srgbClr>
                  </a:outerShdw>
                </a:effectLst>
              </a:rPr>
              <a:t>4</a:t>
            </a:r>
            <a:r>
              <a:rPr lang="zh-CN" altLang="en-US" dirty="0" smtClean="0">
                <a:effectLst>
                  <a:outerShdw blurRad="38100" dist="38100" dir="2700000" algn="tl">
                    <a:srgbClr val="000000">
                      <a:alpha val="43137"/>
                    </a:srgbClr>
                  </a:outerShdw>
                </a:effectLst>
              </a:rPr>
              <a:t>）补码加法，</a:t>
            </a:r>
            <a:r>
              <a:rPr lang="zh-CN" altLang="en-US" dirty="0" smtClean="0"/>
              <a:t>其公式为：</a:t>
            </a:r>
            <a:r>
              <a:rPr lang="en-US" altLang="zh-CN" dirty="0" smtClean="0"/>
              <a:t>[</a:t>
            </a:r>
            <a:r>
              <a:rPr lang="en-US" altLang="zh-CN" dirty="0" err="1"/>
              <a:t>x+y</a:t>
            </a:r>
            <a:r>
              <a:rPr lang="en-US" altLang="zh-CN" dirty="0"/>
              <a:t>]</a:t>
            </a:r>
            <a:r>
              <a:rPr lang="zh-CN" altLang="en-US" dirty="0" smtClean="0"/>
              <a:t>补 </a:t>
            </a:r>
            <a:r>
              <a:rPr lang="en-US" altLang="zh-CN" dirty="0" smtClean="0"/>
              <a:t>= [</a:t>
            </a:r>
            <a:r>
              <a:rPr lang="en-US" altLang="zh-CN" dirty="0"/>
              <a:t>x]</a:t>
            </a:r>
            <a:r>
              <a:rPr lang="zh-CN" altLang="en-US" dirty="0"/>
              <a:t>补</a:t>
            </a:r>
            <a:r>
              <a:rPr lang="en-US" altLang="zh-CN" dirty="0"/>
              <a:t>+[y]</a:t>
            </a:r>
            <a:r>
              <a:rPr lang="zh-CN" altLang="en-US" dirty="0"/>
              <a:t>补</a:t>
            </a:r>
            <a:r>
              <a:rPr lang="zh-CN" altLang="en-US" dirty="0" smtClean="0"/>
              <a:t>（</a:t>
            </a:r>
            <a:r>
              <a:rPr lang="en-US" altLang="zh-CN" dirty="0"/>
              <a:t>mod 2</a:t>
            </a:r>
            <a:r>
              <a:rPr lang="zh-CN" altLang="en-US" dirty="0" smtClean="0"/>
              <a:t>）</a:t>
            </a:r>
            <a:endParaRPr lang="en-US" altLang="zh-CN" dirty="0" smtClean="0"/>
          </a:p>
          <a:p>
            <a:r>
              <a:rPr lang="en-US" altLang="zh-CN" dirty="0" smtClean="0">
                <a:effectLst>
                  <a:outerShdw blurRad="38100" dist="38100" dir="2700000" algn="tl">
                    <a:srgbClr val="000000">
                      <a:alpha val="43137"/>
                    </a:srgbClr>
                  </a:outerShdw>
                </a:effectLst>
              </a:rPr>
              <a:t>5</a:t>
            </a:r>
            <a:r>
              <a:rPr lang="zh-CN" altLang="en-US" dirty="0" smtClean="0">
                <a:effectLst>
                  <a:outerShdw blurRad="38100" dist="38100" dir="2700000" algn="tl">
                    <a:srgbClr val="000000">
                      <a:alpha val="43137"/>
                    </a:srgbClr>
                  </a:outerShdw>
                </a:effectLst>
              </a:rPr>
              <a:t>）</a:t>
            </a:r>
            <a:r>
              <a:rPr lang="zh-CN" altLang="zh-CN" dirty="0">
                <a:effectLst>
                  <a:outerShdw blurRad="38100" dist="38100" dir="2700000" algn="tl">
                    <a:srgbClr val="000000">
                      <a:alpha val="43137"/>
                    </a:srgbClr>
                  </a:outerShdw>
                </a:effectLst>
              </a:rPr>
              <a:t>补码</a:t>
            </a:r>
            <a:r>
              <a:rPr lang="zh-CN" altLang="zh-CN" dirty="0" smtClean="0">
                <a:effectLst>
                  <a:outerShdw blurRad="38100" dist="38100" dir="2700000" algn="tl">
                    <a:srgbClr val="000000">
                      <a:alpha val="43137"/>
                    </a:srgbClr>
                  </a:outerShdw>
                </a:effectLst>
              </a:rPr>
              <a:t>减法</a:t>
            </a:r>
            <a:r>
              <a:rPr lang="zh-CN" altLang="en-US" dirty="0" smtClean="0">
                <a:effectLst>
                  <a:outerShdw blurRad="38100" dist="38100" dir="2700000" algn="tl">
                    <a:srgbClr val="000000">
                      <a:alpha val="43137"/>
                    </a:srgbClr>
                  </a:outerShdw>
                </a:effectLst>
              </a:rPr>
              <a:t>，</a:t>
            </a:r>
            <a:r>
              <a:rPr lang="zh-CN" altLang="en-US" dirty="0" smtClean="0"/>
              <a:t>其公式为：</a:t>
            </a:r>
            <a:r>
              <a:rPr lang="en-US" altLang="zh-CN" dirty="0" smtClean="0"/>
              <a:t>[</a:t>
            </a:r>
            <a:r>
              <a:rPr lang="en-US" altLang="zh-CN" dirty="0"/>
              <a:t>x-y]</a:t>
            </a:r>
            <a:r>
              <a:rPr lang="zh-CN" altLang="en-US" dirty="0"/>
              <a:t>补 </a:t>
            </a:r>
            <a:r>
              <a:rPr lang="en-US" altLang="zh-CN" dirty="0"/>
              <a:t>= [x+(-y)]</a:t>
            </a:r>
            <a:r>
              <a:rPr lang="zh-CN" altLang="en-US" dirty="0"/>
              <a:t>补 </a:t>
            </a:r>
            <a:r>
              <a:rPr lang="en-US" altLang="zh-CN" dirty="0"/>
              <a:t>= [x]</a:t>
            </a:r>
            <a:r>
              <a:rPr lang="zh-CN" altLang="en-US" dirty="0"/>
              <a:t>补 </a:t>
            </a:r>
            <a:r>
              <a:rPr lang="en-US" altLang="zh-CN" dirty="0"/>
              <a:t>+ [-y]</a:t>
            </a:r>
            <a:r>
              <a:rPr lang="zh-CN" altLang="en-US" dirty="0"/>
              <a:t>补（</a:t>
            </a:r>
            <a:r>
              <a:rPr lang="en-US" altLang="zh-CN" dirty="0"/>
              <a:t>mod 2</a:t>
            </a:r>
            <a:r>
              <a:rPr lang="zh-CN" altLang="en-US" dirty="0"/>
              <a:t>）</a:t>
            </a:r>
            <a:endParaRPr lang="en-US" altLang="zh-CN" dirty="0" smtClean="0"/>
          </a:p>
          <a:p>
            <a:pPr marL="0" indent="0">
              <a:buNone/>
            </a:pPr>
            <a:r>
              <a:rPr lang="zh-CN" altLang="en-US" dirty="0" smtClean="0"/>
              <a:t>例如</a:t>
            </a:r>
            <a:endParaRPr lang="en-US" altLang="zh-CN" dirty="0" smtClean="0"/>
          </a:p>
          <a:p>
            <a:pPr lvl="1"/>
            <a:r>
              <a:rPr lang="en-US" altLang="zh-CN" dirty="0" smtClean="0"/>
              <a:t>[+</a:t>
            </a:r>
            <a:r>
              <a:rPr lang="en-US" altLang="zh-CN" dirty="0" err="1"/>
              <a:t>18H</a:t>
            </a:r>
            <a:r>
              <a:rPr lang="en-US" altLang="zh-CN" dirty="0"/>
              <a:t>]</a:t>
            </a:r>
            <a:r>
              <a:rPr lang="zh-CN" altLang="zh-CN" dirty="0"/>
              <a:t>补</a:t>
            </a:r>
            <a:r>
              <a:rPr lang="en-US" altLang="zh-CN" dirty="0"/>
              <a:t> = </a:t>
            </a:r>
            <a:r>
              <a:rPr lang="en-US" altLang="zh-CN" dirty="0" smtClean="0"/>
              <a:t>0 </a:t>
            </a:r>
            <a:r>
              <a:rPr lang="en-US" altLang="zh-CN" dirty="0"/>
              <a:t>001 1000 B</a:t>
            </a:r>
            <a:r>
              <a:rPr lang="zh-CN" altLang="zh-CN" dirty="0" smtClean="0"/>
              <a:t>；</a:t>
            </a:r>
            <a:endParaRPr lang="en-US" altLang="zh-CN" dirty="0" smtClean="0"/>
          </a:p>
          <a:p>
            <a:pPr lvl="1"/>
            <a:r>
              <a:rPr lang="en-US" altLang="zh-CN" dirty="0"/>
              <a:t>[-</a:t>
            </a:r>
            <a:r>
              <a:rPr lang="en-US" altLang="zh-CN" dirty="0" err="1"/>
              <a:t>18H</a:t>
            </a:r>
            <a:r>
              <a:rPr lang="en-US" altLang="zh-CN" dirty="0"/>
              <a:t>]</a:t>
            </a:r>
            <a:r>
              <a:rPr lang="zh-CN" altLang="en-US" dirty="0"/>
              <a:t>补 </a:t>
            </a:r>
            <a:r>
              <a:rPr lang="en-US" altLang="zh-CN" dirty="0"/>
              <a:t>= </a:t>
            </a:r>
            <a:r>
              <a:rPr lang="en-US" altLang="zh-CN" dirty="0" smtClean="0"/>
              <a:t> </a:t>
            </a:r>
            <a:r>
              <a:rPr lang="en-US" altLang="zh-CN" dirty="0"/>
              <a:t>1 </a:t>
            </a:r>
            <a:r>
              <a:rPr lang="en-US" altLang="zh-CN" dirty="0" smtClean="0"/>
              <a:t>110 </a:t>
            </a:r>
            <a:r>
              <a:rPr lang="en-US" altLang="zh-CN" dirty="0"/>
              <a:t>1000 B</a:t>
            </a:r>
            <a:r>
              <a:rPr lang="zh-CN" altLang="en-US" dirty="0" smtClean="0"/>
              <a:t>。</a:t>
            </a:r>
            <a:endParaRPr lang="en-US" altLang="zh-CN" dirty="0" smtClean="0"/>
          </a:p>
          <a:p>
            <a:pPr marL="0" indent="0">
              <a:buNone/>
            </a:pPr>
            <a:r>
              <a:rPr lang="zh-CN" altLang="en-US" sz="2000" dirty="0" smtClean="0"/>
              <a:t>则，</a:t>
            </a:r>
            <a:r>
              <a:rPr lang="en-US" altLang="zh-CN" sz="2000" dirty="0"/>
              <a:t> </a:t>
            </a:r>
            <a:r>
              <a:rPr lang="en-US" altLang="zh-CN" sz="2000" dirty="0" smtClean="0"/>
              <a:t>[ </a:t>
            </a:r>
            <a:r>
              <a:rPr lang="en-US" altLang="zh-CN" sz="2000" dirty="0" err="1" smtClean="0"/>
              <a:t>18H</a:t>
            </a:r>
            <a:r>
              <a:rPr lang="en-US" altLang="zh-CN" sz="2000" dirty="0" smtClean="0"/>
              <a:t> + (-</a:t>
            </a:r>
            <a:r>
              <a:rPr lang="en-US" altLang="zh-CN" sz="2000" dirty="0" err="1" smtClean="0"/>
              <a:t>18H</a:t>
            </a:r>
            <a:r>
              <a:rPr lang="en-US" altLang="zh-CN" sz="2000" dirty="0" smtClean="0"/>
              <a:t>)]</a:t>
            </a:r>
            <a:r>
              <a:rPr lang="zh-CN" altLang="zh-CN" sz="2000" dirty="0"/>
              <a:t>补</a:t>
            </a:r>
            <a:r>
              <a:rPr lang="en-US" altLang="zh-CN" sz="2000" dirty="0"/>
              <a:t> </a:t>
            </a:r>
            <a:r>
              <a:rPr lang="en-US" altLang="zh-CN" sz="2000" dirty="0" smtClean="0"/>
              <a:t>=</a:t>
            </a:r>
          </a:p>
          <a:p>
            <a:pPr marL="0" indent="0">
              <a:buNone/>
            </a:pPr>
            <a:r>
              <a:rPr lang="en-US" altLang="zh-CN" sz="2000" dirty="0" smtClean="0"/>
              <a:t>[+</a:t>
            </a:r>
            <a:r>
              <a:rPr lang="en-US" altLang="zh-CN" sz="2000" dirty="0" err="1"/>
              <a:t>18H</a:t>
            </a:r>
            <a:r>
              <a:rPr lang="en-US" altLang="zh-CN" sz="2000" dirty="0"/>
              <a:t>]</a:t>
            </a:r>
            <a:r>
              <a:rPr lang="zh-CN" altLang="zh-CN" sz="2000" dirty="0" smtClean="0"/>
              <a:t>补</a:t>
            </a:r>
            <a:r>
              <a:rPr lang="en-US" altLang="zh-CN" sz="2000" dirty="0" smtClean="0"/>
              <a:t>+[-</a:t>
            </a:r>
            <a:r>
              <a:rPr lang="en-US" altLang="zh-CN" sz="2000" dirty="0" err="1" smtClean="0"/>
              <a:t>18H</a:t>
            </a:r>
            <a:r>
              <a:rPr lang="en-US" altLang="zh-CN" sz="2000" dirty="0"/>
              <a:t>]</a:t>
            </a:r>
            <a:r>
              <a:rPr lang="zh-CN" altLang="zh-CN" sz="2000" dirty="0" smtClean="0"/>
              <a:t>补</a:t>
            </a:r>
            <a:r>
              <a:rPr lang="en-US" altLang="zh-CN" sz="2000" dirty="0" smtClean="0"/>
              <a:t>=</a:t>
            </a:r>
            <a:r>
              <a:rPr lang="en-US" altLang="zh-CN" sz="2000" dirty="0" err="1" smtClean="0"/>
              <a:t>00000000B</a:t>
            </a:r>
            <a:r>
              <a:rPr lang="en-US" altLang="zh-CN" sz="2000" dirty="0" smtClean="0"/>
              <a:t>=</a:t>
            </a:r>
            <a:r>
              <a:rPr lang="en-US" altLang="zh-CN" sz="2000" dirty="0" err="1" smtClean="0"/>
              <a:t>0H</a:t>
            </a:r>
            <a:endParaRPr lang="en-US" altLang="zh-CN" sz="2000" dirty="0" smtClean="0"/>
          </a:p>
          <a:p>
            <a:pPr marL="0" indent="0">
              <a:buNone/>
            </a:pPr>
            <a:r>
              <a:rPr lang="zh-CN" altLang="en-US" sz="2000" dirty="0"/>
              <a:t>则，</a:t>
            </a:r>
            <a:r>
              <a:rPr lang="en-US" altLang="zh-CN" sz="2000" dirty="0"/>
              <a:t> [ </a:t>
            </a:r>
            <a:r>
              <a:rPr lang="en-US" altLang="zh-CN" sz="2000" dirty="0" err="1"/>
              <a:t>18H</a:t>
            </a:r>
            <a:r>
              <a:rPr lang="en-US" altLang="zh-CN" sz="2000" dirty="0"/>
              <a:t> </a:t>
            </a:r>
            <a:r>
              <a:rPr lang="en-US" altLang="zh-CN" sz="2000" dirty="0" smtClean="0"/>
              <a:t>- </a:t>
            </a:r>
            <a:r>
              <a:rPr lang="en-US" altLang="zh-CN" sz="2000" dirty="0"/>
              <a:t>(-</a:t>
            </a:r>
            <a:r>
              <a:rPr lang="en-US" altLang="zh-CN" sz="2000" dirty="0" err="1"/>
              <a:t>18H</a:t>
            </a:r>
            <a:r>
              <a:rPr lang="en-US" altLang="zh-CN" sz="2000" dirty="0"/>
              <a:t>)]</a:t>
            </a:r>
            <a:r>
              <a:rPr lang="zh-CN" altLang="zh-CN" sz="2000" dirty="0"/>
              <a:t>补</a:t>
            </a:r>
            <a:r>
              <a:rPr lang="en-US" altLang="zh-CN" sz="2000" dirty="0"/>
              <a:t> =</a:t>
            </a:r>
          </a:p>
          <a:p>
            <a:pPr marL="0" indent="0">
              <a:buNone/>
            </a:pPr>
            <a:r>
              <a:rPr lang="en-US" altLang="zh-CN" sz="2000" dirty="0"/>
              <a:t>[+</a:t>
            </a:r>
            <a:r>
              <a:rPr lang="en-US" altLang="zh-CN" sz="2000" dirty="0" err="1"/>
              <a:t>18H</a:t>
            </a:r>
            <a:r>
              <a:rPr lang="en-US" altLang="zh-CN" sz="2000" dirty="0"/>
              <a:t>]</a:t>
            </a:r>
            <a:r>
              <a:rPr lang="zh-CN" altLang="zh-CN" sz="2000" dirty="0"/>
              <a:t>补</a:t>
            </a:r>
            <a:r>
              <a:rPr lang="en-US" altLang="zh-CN" sz="2000" dirty="0" smtClean="0"/>
              <a:t>+[</a:t>
            </a:r>
            <a:r>
              <a:rPr lang="en-US" altLang="zh-CN" sz="2000" dirty="0" err="1" smtClean="0"/>
              <a:t>18H</a:t>
            </a:r>
            <a:r>
              <a:rPr lang="en-US" altLang="zh-CN" sz="2000" dirty="0"/>
              <a:t>]</a:t>
            </a:r>
            <a:r>
              <a:rPr lang="zh-CN" altLang="zh-CN" sz="2000" dirty="0"/>
              <a:t>补</a:t>
            </a:r>
            <a:r>
              <a:rPr lang="en-US" altLang="zh-CN" sz="2000" dirty="0" smtClean="0"/>
              <a:t>= 0 011 </a:t>
            </a:r>
            <a:r>
              <a:rPr lang="en-US" altLang="zh-CN" sz="2000" dirty="0" err="1" smtClean="0"/>
              <a:t>0000B</a:t>
            </a:r>
            <a:endParaRPr lang="en-US" altLang="zh-CN" sz="2000" dirty="0" smtClean="0"/>
          </a:p>
          <a:p>
            <a:pPr marL="0" indent="0">
              <a:buNone/>
            </a:pPr>
            <a:r>
              <a:rPr lang="en-US" altLang="zh-CN" sz="2000" dirty="0" smtClean="0"/>
              <a:t>=</a:t>
            </a:r>
            <a:r>
              <a:rPr lang="en-US" altLang="zh-CN" sz="2000" dirty="0" err="1" smtClean="0"/>
              <a:t>30H</a:t>
            </a:r>
            <a:endParaRPr lang="en-US" altLang="zh-CN" sz="2000" dirty="0"/>
          </a:p>
          <a:p>
            <a:pPr marL="0" indent="0">
              <a:buNone/>
            </a:pP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227" y="2677887"/>
            <a:ext cx="7111773" cy="400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2499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溢出及其判定</a:t>
            </a:r>
            <a:endParaRPr lang="zh-CN" altLang="en-US" dirty="0"/>
          </a:p>
        </p:txBody>
      </p:sp>
      <p:sp>
        <p:nvSpPr>
          <p:cNvPr id="4" name="文本占位符 3"/>
          <p:cNvSpPr>
            <a:spLocks noGrp="1"/>
          </p:cNvSpPr>
          <p:nvPr>
            <p:ph type="body" sz="quarter" idx="10"/>
          </p:nvPr>
        </p:nvSpPr>
        <p:spPr>
          <a:xfrm>
            <a:off x="455612" y="1047750"/>
            <a:ext cx="11293475" cy="919103"/>
          </a:xfrm>
          <a:prstGeom prst="rect">
            <a:avLst/>
          </a:prstGeom>
        </p:spPr>
        <p:style>
          <a:lnRef idx="2">
            <a:schemeClr val="accent3"/>
          </a:lnRef>
          <a:fillRef idx="1">
            <a:schemeClr val="lt1"/>
          </a:fillRef>
          <a:effectRef idx="0">
            <a:schemeClr val="accent3"/>
          </a:effectRef>
          <a:fontRef idx="minor">
            <a:schemeClr val="dk1"/>
          </a:fontRef>
        </p:style>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CN" altLang="zh-CN" sz="2400" b="1" cap="all" dirty="0">
                <a:ln w="0"/>
                <a:solidFill>
                  <a:sysClr val="windowText" lastClr="000000"/>
                </a:solidFill>
                <a:effectLst>
                  <a:reflection blurRad="12700" stA="50000" endPos="50000" dist="5000" dir="5400000" sy="-100000" rotWithShape="0"/>
                </a:effectLst>
              </a:rPr>
              <a:t>在计算机中，由于机器码的位数是有限的，所以数的表示范围也是有限的</a:t>
            </a:r>
            <a:r>
              <a:rPr lang="zh-CN" altLang="zh-CN" sz="2400" b="1" cap="all" dirty="0" smtClean="0">
                <a:ln w="0"/>
                <a:solidFill>
                  <a:sysClr val="windowText" lastClr="000000"/>
                </a:solidFill>
                <a:effectLst>
                  <a:reflection blurRad="12700" stA="50000" endPos="50000" dist="5000" dir="5400000" sy="-100000" rotWithShape="0"/>
                </a:effectLst>
              </a:rPr>
              <a:t>。</a:t>
            </a:r>
            <a:endParaRPr lang="en-US" altLang="zh-CN" sz="2400" b="1" cap="all" dirty="0" smtClean="0">
              <a:ln w="0"/>
              <a:solidFill>
                <a:sysClr val="windowText" lastClr="000000"/>
              </a:solidFill>
              <a:effectLst>
                <a:reflection blurRad="12700" stA="50000" endPos="50000" dist="5000" dir="5400000" sy="-100000" rotWithShape="0"/>
              </a:effectLst>
            </a:endParaRPr>
          </a:p>
          <a:p>
            <a:r>
              <a:rPr lang="zh-CN" altLang="zh-CN" sz="2400" b="1" cap="all" dirty="0" smtClean="0">
                <a:ln w="0"/>
                <a:solidFill>
                  <a:sysClr val="windowText" lastClr="000000"/>
                </a:solidFill>
                <a:effectLst>
                  <a:reflection blurRad="12700" stA="50000" endPos="50000" dist="5000" dir="5400000" sy="-100000" rotWithShape="0"/>
                </a:effectLst>
              </a:rPr>
              <a:t>如果</a:t>
            </a:r>
            <a:r>
              <a:rPr lang="zh-CN" altLang="zh-CN" sz="2400" b="1" cap="all" dirty="0">
                <a:ln w="0"/>
                <a:solidFill>
                  <a:sysClr val="windowText" lastClr="000000"/>
                </a:solidFill>
                <a:effectLst>
                  <a:reflection blurRad="12700" stA="50000" endPos="50000" dist="5000" dir="5400000" sy="-100000" rotWithShape="0"/>
                </a:effectLst>
              </a:rPr>
              <a:t>两数进行加减运算之后的运算结果超出了给定的取值范围，就称为溢出。</a:t>
            </a:r>
            <a:endParaRPr lang="zh-CN" altLang="en-US" sz="2400" b="1" cap="all" dirty="0">
              <a:ln w="0"/>
              <a:solidFill>
                <a:sysClr val="windowText" lastClr="000000"/>
              </a:solidFill>
              <a:effectLst>
                <a:reflection blurRad="12700" stA="50000" endPos="50000" dist="5000" dir="5400000" sy="-100000" rotWithShape="0"/>
              </a:effectLst>
            </a:endParaRPr>
          </a:p>
        </p:txBody>
      </p:sp>
      <p:sp>
        <p:nvSpPr>
          <p:cNvPr id="5" name="矩形 4"/>
          <p:cNvSpPr/>
          <p:nvPr/>
        </p:nvSpPr>
        <p:spPr>
          <a:xfrm>
            <a:off x="455613" y="2690336"/>
            <a:ext cx="11293474" cy="1717393"/>
          </a:xfrm>
          <a:prstGeom prst="rect">
            <a:avLst/>
          </a:prstGeom>
          <a:noFill/>
          <a:ln w="9525">
            <a:noFill/>
            <a:miter lim="800000"/>
            <a:headEnd/>
            <a:tailEnd/>
          </a:ln>
        </p:spPr>
        <p:style>
          <a:lnRef idx="2">
            <a:schemeClr val="accent3"/>
          </a:lnRef>
          <a:fillRef idx="1">
            <a:schemeClr val="lt1"/>
          </a:fillRef>
          <a:effectRef idx="0">
            <a:schemeClr val="accent3"/>
          </a:effectRef>
          <a:fontRef idx="minor">
            <a:schemeClr val="dk1"/>
          </a:fontRef>
        </p:style>
        <p:txBody>
          <a:bodyPr vert="horz" wrap="square" lIns="80141" tIns="40071" rIns="80141" bIns="40071" numCol="1" anchor="t"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02279" indent="-302279" algn="just" defTabSz="914034" fontAlgn="ctr">
              <a:lnSpc>
                <a:spcPct val="110000"/>
              </a:lnSpc>
              <a:spcBef>
                <a:spcPts val="200"/>
              </a:spcBef>
              <a:buSzPct val="50000"/>
              <a:buFont typeface="Wingdings" panose="05000000000000000000" pitchFamily="2" charset="2"/>
              <a:buChar char="l"/>
            </a:pPr>
            <a:r>
              <a:rPr lang="zh-CN" altLang="en-US"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例如，当计算机的位数（也称字长）是</a:t>
            </a:r>
            <a:r>
              <a:rPr lang="en-US" altLang="zh-CN"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64</a:t>
            </a:r>
            <a:r>
              <a:rPr lang="zh-CN" altLang="en-US"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位时，其可以表示的数的范围就是从</a:t>
            </a:r>
            <a:r>
              <a:rPr lang="en-US" altLang="zh-CN"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64</a:t>
            </a:r>
            <a:r>
              <a:rPr lang="zh-CN" altLang="en-US"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个全“</a:t>
            </a:r>
            <a:r>
              <a:rPr lang="en-US" altLang="zh-CN"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0”</a:t>
            </a:r>
            <a:r>
              <a:rPr lang="zh-CN" altLang="en-US"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到</a:t>
            </a:r>
            <a:r>
              <a:rPr lang="en-US" altLang="zh-CN"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64</a:t>
            </a:r>
            <a:r>
              <a:rPr lang="zh-CN" altLang="en-US"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个全“</a:t>
            </a:r>
            <a:r>
              <a:rPr lang="en-US" altLang="zh-CN"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1”</a:t>
            </a:r>
            <a:r>
              <a:rPr lang="zh-CN" altLang="en-US"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，总的个数就是</a:t>
            </a:r>
            <a:r>
              <a:rPr lang="en-US" altLang="zh-CN"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2^64</a:t>
            </a:r>
            <a:r>
              <a:rPr lang="zh-CN" altLang="en-US" sz="2400" b="1" cap="all" dirty="0">
                <a:ln w="0"/>
                <a:solidFill>
                  <a:sysClr val="windowText" lastClr="000000"/>
                </a:solidFill>
                <a:effectLst>
                  <a:reflection blurRad="12700" stA="50000" endPos="50000" dist="5000" dir="5400000" sy="-100000" rotWithShape="0"/>
                </a:effectLst>
                <a:latin typeface="Huawei Sans" panose="020C0503030203020204" pitchFamily="34" charset="0"/>
                <a:ea typeface="方正兰亭黑简体" panose="02000000000000000000" pitchFamily="2" charset="-122"/>
                <a:cs typeface="Huawei Sans" panose="020C0503030203020204" pitchFamily="34" charset="0"/>
              </a:rPr>
              <a:t>，而且相邻两个数之间是不连续的（即两个数之间是离散的），这也是计算机在表示一个数据时存在误差的重要原因。</a:t>
            </a:r>
          </a:p>
        </p:txBody>
      </p:sp>
    </p:spTree>
    <p:extLst>
      <p:ext uri="{BB962C8B-B14F-4D97-AF65-F5344CB8AC3E}">
        <p14:creationId xmlns:p14="http://schemas.microsoft.com/office/powerpoint/2010/main" val="346181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在定点数运算中，正常情况下溢出是不允许的。</a:t>
            </a:r>
          </a:p>
          <a:p>
            <a:r>
              <a:rPr lang="zh-CN" altLang="en-US" dirty="0"/>
              <a:t>当正数和负数相加时，肯定不会产生溢出</a:t>
            </a:r>
            <a:r>
              <a:rPr lang="zh-CN" altLang="en-US" dirty="0" smtClean="0"/>
              <a:t>。</a:t>
            </a:r>
            <a:endParaRPr lang="en-US" altLang="zh-CN" dirty="0" smtClean="0"/>
          </a:p>
          <a:p>
            <a:r>
              <a:rPr lang="zh-CN" altLang="en-US" dirty="0" smtClean="0"/>
              <a:t>但是</a:t>
            </a:r>
            <a:r>
              <a:rPr lang="zh-CN" altLang="en-US" dirty="0"/>
              <a:t>，当两个正数相加时，如果结果大于机器所能表示的最大正数，则称为正溢；当两个负数相加时，如果结果小于机器所能表示的最小负数，则称为负溢</a:t>
            </a:r>
            <a:r>
              <a:rPr lang="zh-CN" altLang="en-US" dirty="0" smtClean="0"/>
              <a:t>。</a:t>
            </a:r>
            <a:endParaRPr lang="en-US" altLang="zh-CN" dirty="0" smtClean="0"/>
          </a:p>
          <a:p>
            <a:r>
              <a:rPr lang="zh-CN" altLang="en-US" dirty="0" smtClean="0"/>
              <a:t>例如</a:t>
            </a:r>
            <a:r>
              <a:rPr lang="zh-CN" altLang="en-US" dirty="0"/>
              <a:t>，已知两个</a:t>
            </a:r>
            <a:r>
              <a:rPr lang="en-US" altLang="zh-CN" dirty="0"/>
              <a:t>7</a:t>
            </a:r>
            <a:r>
              <a:rPr lang="zh-CN" altLang="en-US" dirty="0"/>
              <a:t>位机器数</a:t>
            </a:r>
            <a:r>
              <a:rPr lang="en-US" altLang="zh-CN" dirty="0"/>
              <a:t>X</a:t>
            </a:r>
            <a:r>
              <a:rPr lang="zh-CN" altLang="en-US" dirty="0"/>
              <a:t>和</a:t>
            </a:r>
            <a:r>
              <a:rPr lang="en-US" altLang="zh-CN" dirty="0"/>
              <a:t>Y</a:t>
            </a:r>
            <a:r>
              <a:rPr lang="zh-CN" altLang="en-US" dirty="0"/>
              <a:t>，其中</a:t>
            </a:r>
            <a:r>
              <a:rPr lang="en-US" altLang="zh-CN" dirty="0"/>
              <a:t>X = [+</a:t>
            </a:r>
            <a:r>
              <a:rPr lang="en-US" altLang="zh-CN" dirty="0" err="1"/>
              <a:t>58H</a:t>
            </a:r>
            <a:r>
              <a:rPr lang="en-US" altLang="zh-CN" dirty="0"/>
              <a:t>]</a:t>
            </a:r>
            <a:r>
              <a:rPr lang="zh-CN" altLang="en-US" dirty="0"/>
              <a:t>补 </a:t>
            </a:r>
            <a:r>
              <a:rPr lang="en-US" altLang="zh-CN" dirty="0"/>
              <a:t>= 0 1011000 B</a:t>
            </a:r>
            <a:r>
              <a:rPr lang="zh-CN" altLang="en-US" dirty="0"/>
              <a:t>，</a:t>
            </a:r>
            <a:r>
              <a:rPr lang="en-US" altLang="zh-CN" dirty="0"/>
              <a:t>Y = [-</a:t>
            </a:r>
            <a:r>
              <a:rPr lang="en-US" altLang="zh-CN" dirty="0" err="1"/>
              <a:t>58H</a:t>
            </a:r>
            <a:r>
              <a:rPr lang="en-US" altLang="zh-CN" dirty="0"/>
              <a:t>]</a:t>
            </a:r>
            <a:r>
              <a:rPr lang="zh-CN" altLang="en-US" dirty="0"/>
              <a:t>补 </a:t>
            </a:r>
            <a:r>
              <a:rPr lang="en-US" altLang="zh-CN" dirty="0"/>
              <a:t>= 1 </a:t>
            </a:r>
            <a:r>
              <a:rPr lang="en-US" altLang="zh-CN" dirty="0" err="1"/>
              <a:t>0101000B</a:t>
            </a:r>
            <a:r>
              <a:rPr lang="zh-CN" altLang="en-US" dirty="0"/>
              <a:t>；则</a:t>
            </a:r>
            <a:r>
              <a:rPr lang="en-US" altLang="zh-CN" dirty="0" err="1"/>
              <a:t>X+X</a:t>
            </a:r>
            <a:r>
              <a:rPr lang="en-US" altLang="zh-CN" dirty="0"/>
              <a:t>= 1 </a:t>
            </a:r>
            <a:r>
              <a:rPr lang="en-US" altLang="zh-CN" dirty="0" err="1"/>
              <a:t>0110000B</a:t>
            </a:r>
            <a:r>
              <a:rPr lang="zh-CN" altLang="en-US" dirty="0"/>
              <a:t>（按照补码理解，这是一个负数，显然结果不正确），产生了正溢；</a:t>
            </a:r>
            <a:r>
              <a:rPr lang="en-US" altLang="zh-CN" dirty="0" err="1"/>
              <a:t>Y+Y</a:t>
            </a:r>
            <a:r>
              <a:rPr lang="en-US" altLang="zh-CN" dirty="0"/>
              <a:t>= 0 </a:t>
            </a:r>
            <a:r>
              <a:rPr lang="en-US" altLang="zh-CN" dirty="0" err="1"/>
              <a:t>101000B</a:t>
            </a:r>
            <a:r>
              <a:rPr lang="zh-CN" altLang="en-US" dirty="0"/>
              <a:t>（按照补码理解，这是一个正数，显然结果不正确），产生了负溢。</a:t>
            </a:r>
          </a:p>
          <a:p>
            <a:endParaRPr lang="zh-CN" altLang="en-US" dirty="0"/>
          </a:p>
        </p:txBody>
      </p:sp>
    </p:spTree>
    <p:extLst>
      <p:ext uri="{BB962C8B-B14F-4D97-AF65-F5344CB8AC3E}">
        <p14:creationId xmlns:p14="http://schemas.microsoft.com/office/powerpoint/2010/main" val="3581121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2.3.3 </a:t>
            </a:r>
            <a:r>
              <a:rPr lang="zh-CN" altLang="en-US" dirty="0"/>
              <a:t>计算机的定点运算器</a:t>
            </a:r>
          </a:p>
        </p:txBody>
      </p:sp>
      <p:sp>
        <p:nvSpPr>
          <p:cNvPr id="3" name="文本占位符 2"/>
          <p:cNvSpPr>
            <a:spLocks noGrp="1"/>
          </p:cNvSpPr>
          <p:nvPr>
            <p:ph type="body" sz="quarter" idx="10"/>
          </p:nvPr>
        </p:nvSpPr>
        <p:spPr/>
        <p:txBody>
          <a:bodyPr/>
          <a:lstStyle/>
          <a:p>
            <a:r>
              <a:rPr lang="zh-CN" altLang="en-US" dirty="0"/>
              <a:t>运算器是数据的加工处理部件，是</a:t>
            </a:r>
            <a:r>
              <a:rPr lang="en-US" altLang="zh-CN" dirty="0"/>
              <a:t>CPU</a:t>
            </a:r>
            <a:r>
              <a:rPr lang="zh-CN" altLang="en-US" dirty="0"/>
              <a:t>的重要组成部分</a:t>
            </a:r>
            <a:r>
              <a:rPr lang="zh-CN" altLang="en-US" dirty="0" smtClean="0"/>
              <a:t>。</a:t>
            </a:r>
            <a:endParaRPr lang="en-US" altLang="zh-CN" dirty="0" smtClean="0"/>
          </a:p>
          <a:p>
            <a:r>
              <a:rPr lang="zh-CN" altLang="en-US" dirty="0" smtClean="0"/>
              <a:t>运算器</a:t>
            </a:r>
            <a:r>
              <a:rPr lang="zh-CN" altLang="en-US" dirty="0"/>
              <a:t>通常由算术逻辑单元（</a:t>
            </a:r>
            <a:r>
              <a:rPr lang="en-US" altLang="zh-CN" dirty="0" err="1"/>
              <a:t>Aarithmetic</a:t>
            </a:r>
            <a:r>
              <a:rPr lang="en-US" altLang="zh-CN" dirty="0"/>
              <a:t> </a:t>
            </a:r>
            <a:r>
              <a:rPr lang="en-US" altLang="zh-CN" dirty="0" err="1"/>
              <a:t>Llogic</a:t>
            </a:r>
            <a:r>
              <a:rPr lang="en-US" altLang="zh-CN" dirty="0"/>
              <a:t> </a:t>
            </a:r>
            <a:r>
              <a:rPr lang="en-US" altLang="zh-CN" dirty="0" err="1"/>
              <a:t>Uunit</a:t>
            </a:r>
            <a:r>
              <a:rPr lang="zh-CN" altLang="en-US" dirty="0"/>
              <a:t>，</a:t>
            </a:r>
            <a:r>
              <a:rPr lang="en-US" altLang="zh-CN" dirty="0" err="1"/>
              <a:t>ALU</a:t>
            </a:r>
            <a:r>
              <a:rPr lang="zh-CN" altLang="en-US" dirty="0"/>
              <a:t>）、寄存器、数据总线和其他逻辑部件组成</a:t>
            </a:r>
            <a:r>
              <a:rPr lang="zh-CN" altLang="en-US" dirty="0" smtClean="0"/>
              <a:t>。</a:t>
            </a:r>
            <a:endParaRPr lang="en-US" altLang="zh-CN" dirty="0" smtClean="0"/>
          </a:p>
          <a:p>
            <a:r>
              <a:rPr lang="en-US" altLang="zh-CN" dirty="0"/>
              <a:t>1. </a:t>
            </a:r>
            <a:r>
              <a:rPr lang="zh-CN" altLang="zh-CN" dirty="0"/>
              <a:t>算术逻辑单元</a:t>
            </a:r>
            <a:r>
              <a:rPr lang="en-US" altLang="zh-CN" dirty="0" err="1"/>
              <a:t>ALU</a:t>
            </a:r>
            <a:endParaRPr lang="zh-CN" altLang="zh-CN" dirty="0"/>
          </a:p>
          <a:p>
            <a:r>
              <a:rPr lang="en-US" altLang="zh-CN" dirty="0" err="1"/>
              <a:t>ALU</a:t>
            </a:r>
            <a:r>
              <a:rPr lang="zh-CN" altLang="en-US" dirty="0"/>
              <a:t>是计算机的数学大脑，有两个单元，一个是算术单元和一个逻辑单元。算术单元负责计算机里的所有数字操作，比如加减、法和逻辑与、或、非等运算等</a:t>
            </a:r>
            <a:r>
              <a:rPr lang="zh-CN" altLang="en-US" dirty="0" smtClean="0"/>
              <a:t>。</a:t>
            </a:r>
            <a:endParaRPr lang="en-US" altLang="zh-CN" dirty="0" smtClean="0"/>
          </a:p>
          <a:p>
            <a:r>
              <a:rPr lang="zh-CN" altLang="en-US" dirty="0"/>
              <a:t>简单的</a:t>
            </a:r>
            <a:r>
              <a:rPr lang="en-US" altLang="zh-CN" dirty="0" err="1"/>
              <a:t>ALU</a:t>
            </a:r>
            <a:r>
              <a:rPr lang="zh-CN" altLang="en-US" dirty="0"/>
              <a:t>电路设计，可以用晶体管进行组装，但是很快就会变得复杂并难以理解，所以，复杂一些的</a:t>
            </a:r>
            <a:r>
              <a:rPr lang="en-US" altLang="zh-CN" dirty="0" err="1"/>
              <a:t>ALU</a:t>
            </a:r>
            <a:r>
              <a:rPr lang="zh-CN" altLang="en-US" dirty="0"/>
              <a:t>还需要使用逻辑门来实现。例如，可以用与、或、非和异或门来实现</a:t>
            </a:r>
            <a:r>
              <a:rPr lang="en-US" altLang="zh-CN" dirty="0" err="1"/>
              <a:t>ALU</a:t>
            </a:r>
            <a:r>
              <a:rPr lang="zh-CN" altLang="en-US" dirty="0"/>
              <a:t>中的半加器、全加法器，并在此基础上进一步实现多位加法器。</a:t>
            </a:r>
          </a:p>
        </p:txBody>
      </p:sp>
    </p:spTree>
    <p:extLst>
      <p:ext uri="{BB962C8B-B14F-4D97-AF65-F5344CB8AC3E}">
        <p14:creationId xmlns:p14="http://schemas.microsoft.com/office/powerpoint/2010/main" val="4802627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2. </a:t>
            </a:r>
            <a:r>
              <a:rPr lang="zh-CN" altLang="en-US" dirty="0" smtClean="0"/>
              <a:t>定点运算</a:t>
            </a:r>
            <a:r>
              <a:rPr lang="zh-CN" altLang="en-US" dirty="0"/>
              <a:t>器的基本功能与</a:t>
            </a:r>
            <a:r>
              <a:rPr lang="zh-CN" altLang="en-US" dirty="0" smtClean="0"/>
              <a:t>组成</a:t>
            </a:r>
            <a:endParaRPr lang="en-US" altLang="zh-CN" dirty="0" smtClean="0"/>
          </a:p>
          <a:p>
            <a:r>
              <a:rPr lang="zh-CN" altLang="en-US" dirty="0" smtClean="0"/>
              <a:t>其</a:t>
            </a:r>
            <a:r>
              <a:rPr lang="zh-CN" altLang="en-US" dirty="0"/>
              <a:t>运算器的基本</a:t>
            </a:r>
            <a:r>
              <a:rPr lang="zh-CN" altLang="en-US" dirty="0" smtClean="0"/>
              <a:t>结构包括</a:t>
            </a:r>
            <a:r>
              <a:rPr lang="zh-CN" altLang="en-US" dirty="0"/>
              <a:t>以下几个部分：</a:t>
            </a:r>
          </a:p>
          <a:p>
            <a:pPr lvl="1"/>
            <a:r>
              <a:rPr lang="zh-CN" altLang="en-US" dirty="0"/>
              <a:t>（</a:t>
            </a:r>
            <a:r>
              <a:rPr lang="en-US" altLang="zh-CN" dirty="0"/>
              <a:t>1</a:t>
            </a:r>
            <a:r>
              <a:rPr lang="zh-CN" altLang="en-US" dirty="0"/>
              <a:t>）能实现算术和逻辑运算的功能部件</a:t>
            </a:r>
            <a:r>
              <a:rPr lang="en-US" altLang="zh-CN" dirty="0" err="1"/>
              <a:t>ALU</a:t>
            </a:r>
            <a:r>
              <a:rPr lang="zh-CN" altLang="en-US" dirty="0"/>
              <a:t>。</a:t>
            </a:r>
          </a:p>
          <a:p>
            <a:pPr lvl="1"/>
            <a:r>
              <a:rPr lang="zh-CN" altLang="en-US" dirty="0"/>
              <a:t>（</a:t>
            </a:r>
            <a:r>
              <a:rPr lang="en-US" altLang="zh-CN" dirty="0"/>
              <a:t>2</a:t>
            </a:r>
            <a:r>
              <a:rPr lang="zh-CN" altLang="en-US" dirty="0"/>
              <a:t>）存放待加工信息或加工后信息的通用寄存器组。</a:t>
            </a:r>
          </a:p>
          <a:p>
            <a:pPr lvl="1"/>
            <a:r>
              <a:rPr lang="zh-CN" altLang="en-US" dirty="0"/>
              <a:t>（</a:t>
            </a:r>
            <a:r>
              <a:rPr lang="en-US" altLang="zh-CN" dirty="0"/>
              <a:t>3</a:t>
            </a:r>
            <a:r>
              <a:rPr lang="zh-CN" altLang="en-US" dirty="0" smtClean="0"/>
              <a:t>）多</a:t>
            </a:r>
            <a:r>
              <a:rPr lang="zh-CN" altLang="en-US" dirty="0"/>
              <a:t>路开关或数据</a:t>
            </a:r>
            <a:r>
              <a:rPr lang="zh-CN" altLang="en-US" dirty="0" smtClean="0"/>
              <a:t>锁存器。</a:t>
            </a:r>
            <a:endParaRPr lang="zh-CN" altLang="en-US" dirty="0"/>
          </a:p>
          <a:p>
            <a:pPr lvl="1"/>
            <a:r>
              <a:rPr lang="zh-CN" altLang="en-US" dirty="0"/>
              <a:t>（</a:t>
            </a:r>
            <a:r>
              <a:rPr lang="en-US" altLang="zh-CN" dirty="0"/>
              <a:t>4</a:t>
            </a:r>
            <a:r>
              <a:rPr lang="zh-CN" altLang="en-US" dirty="0" smtClean="0"/>
              <a:t>）总线，总线</a:t>
            </a:r>
            <a:r>
              <a:rPr lang="zh-CN" altLang="en-US" dirty="0"/>
              <a:t>接收器和发送器</a:t>
            </a:r>
            <a:r>
              <a:rPr lang="zh-CN" altLang="en-US" dirty="0" smtClean="0"/>
              <a:t>。总线</a:t>
            </a:r>
            <a:r>
              <a:rPr lang="zh-CN" altLang="en-US" dirty="0"/>
              <a:t>接收器和发送器通常是由三态门构成的。</a:t>
            </a:r>
          </a:p>
          <a:p>
            <a:endParaRPr lang="zh-CN" altLang="en-US" dirty="0"/>
          </a:p>
        </p:txBody>
      </p:sp>
    </p:spTree>
    <p:extLst>
      <p:ext uri="{BB962C8B-B14F-4D97-AF65-F5344CB8AC3E}">
        <p14:creationId xmlns:p14="http://schemas.microsoft.com/office/powerpoint/2010/main" val="24175319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根据</a:t>
            </a:r>
            <a:r>
              <a:rPr lang="en-US" altLang="zh-CN" dirty="0" err="1"/>
              <a:t>ALU</a:t>
            </a:r>
            <a:r>
              <a:rPr lang="zh-CN" altLang="en-US" dirty="0"/>
              <a:t>、寄存器、总线之间的理解方式不同，运算器有三种形式的基本结构，如图</a:t>
            </a:r>
            <a:r>
              <a:rPr lang="en-US" altLang="zh-CN" dirty="0"/>
              <a:t>2-11</a:t>
            </a:r>
            <a:r>
              <a:rPr lang="zh-CN" altLang="en-US" dirty="0"/>
              <a:t>所示</a:t>
            </a:r>
            <a:r>
              <a:rPr lang="zh-CN" altLang="en-US" dirty="0" smtClean="0"/>
              <a:t>。</a:t>
            </a:r>
            <a:endParaRPr lang="en-US" altLang="zh-CN" dirty="0" smtClean="0"/>
          </a:p>
          <a:p>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34" y="2421568"/>
            <a:ext cx="5185926" cy="2403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089" y="2373209"/>
            <a:ext cx="5393554" cy="245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8945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2.4 </a:t>
            </a:r>
            <a:r>
              <a:rPr lang="zh-CN" altLang="en-US" dirty="0"/>
              <a:t>从微处理器到单计算机系统</a:t>
            </a:r>
          </a:p>
        </p:txBody>
      </p:sp>
      <p:sp>
        <p:nvSpPr>
          <p:cNvPr id="3" name="文本占位符 2"/>
          <p:cNvSpPr>
            <a:spLocks noGrp="1"/>
          </p:cNvSpPr>
          <p:nvPr>
            <p:ph type="body" sz="quarter" idx="10"/>
          </p:nvPr>
        </p:nvSpPr>
        <p:spPr/>
        <p:txBody>
          <a:bodyPr/>
          <a:lstStyle/>
          <a:p>
            <a:r>
              <a:rPr lang="en-US" altLang="zh-CN" dirty="0" err="1"/>
              <a:t>ALU</a:t>
            </a:r>
            <a:r>
              <a:rPr lang="zh-CN" altLang="en-US" dirty="0"/>
              <a:t>是计算机的基本运算单元</a:t>
            </a:r>
            <a:r>
              <a:rPr lang="zh-CN" altLang="en-US" dirty="0" smtClean="0"/>
              <a:t>。</a:t>
            </a:r>
            <a:endParaRPr lang="en-US" altLang="zh-CN" dirty="0" smtClean="0"/>
          </a:p>
          <a:p>
            <a:r>
              <a:rPr lang="zh-CN" altLang="en-US" dirty="0" smtClean="0"/>
              <a:t>通过</a:t>
            </a:r>
            <a:r>
              <a:rPr lang="zh-CN" altLang="en-US" dirty="0"/>
              <a:t>将</a:t>
            </a:r>
            <a:r>
              <a:rPr lang="en-US" altLang="zh-CN" dirty="0" err="1"/>
              <a:t>ALU</a:t>
            </a:r>
            <a:r>
              <a:rPr lang="zh-CN" altLang="en-US" dirty="0"/>
              <a:t>和控制器集成在一起，就构成了中央处理器（即</a:t>
            </a:r>
            <a:r>
              <a:rPr lang="en-US" altLang="zh-CN" dirty="0"/>
              <a:t>CPU</a:t>
            </a:r>
            <a:r>
              <a:rPr lang="zh-CN" altLang="en-US" dirty="0" smtClean="0"/>
              <a:t>）</a:t>
            </a:r>
            <a:endParaRPr lang="en-US" altLang="zh-CN" dirty="0" smtClean="0"/>
          </a:p>
          <a:p>
            <a:r>
              <a:rPr lang="zh-CN" altLang="en-US" dirty="0" smtClean="0"/>
              <a:t>将</a:t>
            </a:r>
            <a:r>
              <a:rPr lang="en-US" altLang="zh-CN" dirty="0"/>
              <a:t>CPU</a:t>
            </a:r>
            <a:r>
              <a:rPr lang="zh-CN" altLang="en-US" dirty="0"/>
              <a:t>与寄存器等集成在一个芯片内，就形成了微处理器</a:t>
            </a:r>
            <a:r>
              <a:rPr lang="zh-CN" altLang="en-US" dirty="0" smtClean="0"/>
              <a:t>。</a:t>
            </a:r>
            <a:endParaRPr lang="en-US" altLang="zh-CN" dirty="0" smtClean="0"/>
          </a:p>
          <a:p>
            <a:r>
              <a:rPr lang="zh-CN" altLang="en-US" dirty="0" smtClean="0"/>
              <a:t>将</a:t>
            </a:r>
            <a:r>
              <a:rPr lang="zh-CN" altLang="en-US" dirty="0"/>
              <a:t>微处理和对外接口芯片等集成在一起就是主机</a:t>
            </a:r>
            <a:r>
              <a:rPr lang="zh-CN" altLang="en-US" dirty="0" smtClean="0"/>
              <a:t>，</a:t>
            </a:r>
            <a:endParaRPr lang="en-US" altLang="zh-CN" dirty="0" smtClean="0"/>
          </a:p>
          <a:p>
            <a:r>
              <a:rPr lang="zh-CN" altLang="en-US" dirty="0" smtClean="0"/>
              <a:t>主机</a:t>
            </a:r>
            <a:r>
              <a:rPr lang="zh-CN" altLang="en-US" dirty="0"/>
              <a:t>、外设和软件组合在一起，就构成了计算机系统。</a:t>
            </a:r>
          </a:p>
        </p:txBody>
      </p:sp>
    </p:spTree>
    <p:extLst>
      <p:ext uri="{BB962C8B-B14F-4D97-AF65-F5344CB8AC3E}">
        <p14:creationId xmlns:p14="http://schemas.microsoft.com/office/powerpoint/2010/main" val="39562578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2.4.1 </a:t>
            </a:r>
            <a:r>
              <a:rPr lang="zh-CN" altLang="en-US" dirty="0"/>
              <a:t>微处理器（</a:t>
            </a:r>
            <a:r>
              <a:rPr lang="en-US" altLang="zh-CN" dirty="0"/>
              <a:t>CPU</a:t>
            </a:r>
            <a:r>
              <a:rPr lang="zh-CN" altLang="en-US" dirty="0"/>
              <a:t>）</a:t>
            </a:r>
          </a:p>
        </p:txBody>
      </p:sp>
      <p:sp>
        <p:nvSpPr>
          <p:cNvPr id="3" name="文本占位符 2"/>
          <p:cNvSpPr>
            <a:spLocks noGrp="1"/>
          </p:cNvSpPr>
          <p:nvPr>
            <p:ph type="body" sz="quarter" idx="10"/>
          </p:nvPr>
        </p:nvSpPr>
        <p:spPr/>
        <p:txBody>
          <a:bodyPr/>
          <a:lstStyle/>
          <a:p>
            <a:r>
              <a:rPr lang="zh-CN" altLang="en-US" dirty="0"/>
              <a:t>为了方便读者理解，下面以个人计算机中早期使用的</a:t>
            </a:r>
            <a:r>
              <a:rPr lang="en-US" altLang="zh-CN" dirty="0"/>
              <a:t>8086</a:t>
            </a:r>
            <a:r>
              <a:rPr lang="zh-CN" altLang="en-US" dirty="0"/>
              <a:t>微处理器为例来讲解微处理器的原理</a:t>
            </a:r>
            <a:r>
              <a:rPr lang="zh-CN" altLang="en-US" dirty="0" smtClean="0"/>
              <a:t>。</a:t>
            </a:r>
            <a:endParaRPr lang="en-US" altLang="zh-CN" dirty="0" smtClean="0"/>
          </a:p>
          <a:p>
            <a:r>
              <a:rPr lang="en-US" altLang="zh-CN" dirty="0" smtClean="0"/>
              <a:t>8086</a:t>
            </a:r>
            <a:r>
              <a:rPr lang="zh-CN" altLang="en-US" dirty="0"/>
              <a:t>微处理器是</a:t>
            </a:r>
            <a:r>
              <a:rPr lang="en-US" altLang="zh-CN" dirty="0"/>
              <a:t>Intel</a:t>
            </a:r>
            <a:r>
              <a:rPr lang="zh-CN" altLang="en-US" dirty="0"/>
              <a:t>系列微处理器具有代表性的</a:t>
            </a:r>
            <a:r>
              <a:rPr lang="en-US" altLang="zh-CN" dirty="0"/>
              <a:t>16</a:t>
            </a:r>
            <a:r>
              <a:rPr lang="zh-CN" altLang="en-US" dirty="0"/>
              <a:t>位定点处理器，集成度约</a:t>
            </a:r>
            <a:r>
              <a:rPr lang="en-US" altLang="zh-CN" dirty="0"/>
              <a:t>29000</a:t>
            </a:r>
            <a:r>
              <a:rPr lang="zh-CN" altLang="en-US" dirty="0"/>
              <a:t>个晶体管，有</a:t>
            </a:r>
            <a:r>
              <a:rPr lang="en-US" altLang="zh-CN" dirty="0"/>
              <a:t>16</a:t>
            </a:r>
            <a:r>
              <a:rPr lang="zh-CN" altLang="en-US" dirty="0"/>
              <a:t>根数据线和</a:t>
            </a:r>
            <a:r>
              <a:rPr lang="en-US" altLang="zh-CN" dirty="0"/>
              <a:t>20</a:t>
            </a:r>
            <a:r>
              <a:rPr lang="zh-CN" altLang="en-US" dirty="0"/>
              <a:t>根地址线，寻址能力为</a:t>
            </a:r>
            <a:r>
              <a:rPr lang="en-US" altLang="zh-CN" dirty="0" smtClean="0"/>
              <a:t>2^20=</a:t>
            </a:r>
            <a:r>
              <a:rPr lang="en-US" altLang="zh-CN" dirty="0" err="1" smtClean="0"/>
              <a:t>1MB</a:t>
            </a:r>
            <a:r>
              <a:rPr lang="zh-CN" altLang="en-US" dirty="0" smtClean="0"/>
              <a:t>。</a:t>
            </a:r>
            <a:endParaRPr lang="en-US" altLang="zh-CN" dirty="0" smtClean="0"/>
          </a:p>
          <a:p>
            <a:r>
              <a:rPr lang="en-US" altLang="zh-CN" dirty="0" smtClean="0"/>
              <a:t>8086</a:t>
            </a:r>
            <a:r>
              <a:rPr lang="zh-CN" altLang="en-US" dirty="0"/>
              <a:t>工作时，只要一个电源（</a:t>
            </a:r>
            <a:r>
              <a:rPr lang="en-US" altLang="zh-CN" dirty="0"/>
              <a:t>+</a:t>
            </a:r>
            <a:r>
              <a:rPr lang="en-US" altLang="zh-CN" dirty="0" err="1"/>
              <a:t>5V</a:t>
            </a:r>
            <a:r>
              <a:rPr lang="zh-CN" altLang="en-US" dirty="0"/>
              <a:t>）和一相时钟，时钟频率为</a:t>
            </a:r>
            <a:r>
              <a:rPr lang="en-US" altLang="zh-CN" dirty="0" err="1"/>
              <a:t>5MHz</a:t>
            </a:r>
            <a:r>
              <a:rPr lang="zh-CN" altLang="en-US" dirty="0" smtClean="0"/>
              <a:t>。</a:t>
            </a:r>
            <a:endParaRPr lang="en-US" altLang="zh-CN" dirty="0" smtClean="0"/>
          </a:p>
          <a:p>
            <a:r>
              <a:rPr lang="en-US" altLang="zh-CN" dirty="0" smtClean="0"/>
              <a:t>8086</a:t>
            </a:r>
            <a:r>
              <a:rPr lang="zh-CN" altLang="en-US" dirty="0"/>
              <a:t>的内部结构如图</a:t>
            </a:r>
            <a:r>
              <a:rPr lang="en-US" altLang="zh-CN" dirty="0"/>
              <a:t>2-12</a:t>
            </a:r>
            <a:r>
              <a:rPr lang="zh-CN" altLang="en-US" dirty="0"/>
              <a:t>所示。</a:t>
            </a:r>
          </a:p>
        </p:txBody>
      </p:sp>
    </p:spTree>
    <p:extLst>
      <p:ext uri="{BB962C8B-B14F-4D97-AF65-F5344CB8AC3E}">
        <p14:creationId xmlns:p14="http://schemas.microsoft.com/office/powerpoint/2010/main" val="4072656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a:xfrm>
            <a:off x="8772808" y="1047750"/>
            <a:ext cx="2976279" cy="4879805"/>
          </a:xfrm>
        </p:spPr>
        <p:txBody>
          <a:bodyPr/>
          <a:lstStyle/>
          <a:p>
            <a:r>
              <a:rPr lang="zh-CN" altLang="en-US" dirty="0"/>
              <a:t>根据图</a:t>
            </a:r>
            <a:r>
              <a:rPr lang="en-US" altLang="zh-CN" dirty="0"/>
              <a:t>2-12</a:t>
            </a:r>
            <a:r>
              <a:rPr lang="zh-CN" altLang="en-US" dirty="0"/>
              <a:t>所示，</a:t>
            </a:r>
            <a:r>
              <a:rPr lang="en-US" altLang="zh-CN" dirty="0"/>
              <a:t>8086</a:t>
            </a:r>
            <a:r>
              <a:rPr lang="zh-CN" altLang="en-US" dirty="0"/>
              <a:t>主要分为两个独立的功能模块：总线接口部件</a:t>
            </a:r>
            <a:r>
              <a:rPr lang="en-US" altLang="zh-CN" dirty="0" err="1" smtClean="0"/>
              <a:t>BIU</a:t>
            </a:r>
            <a:r>
              <a:rPr lang="zh-CN" altLang="en-US" dirty="0" smtClean="0"/>
              <a:t>和</a:t>
            </a:r>
            <a:r>
              <a:rPr lang="zh-CN" altLang="en-US" dirty="0"/>
              <a:t>执行部件</a:t>
            </a:r>
            <a:r>
              <a:rPr lang="en-US" altLang="zh-CN" dirty="0" smtClean="0"/>
              <a:t>EU</a:t>
            </a:r>
            <a:r>
              <a:rPr lang="zh-CN" altLang="en-US" dirty="0" smtClean="0"/>
              <a:t>，</a:t>
            </a:r>
            <a:r>
              <a:rPr lang="zh-CN" altLang="en-US" dirty="0"/>
              <a:t>它们可以并行工作。</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21" y="863928"/>
            <a:ext cx="8514471" cy="555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4123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2.4.2 </a:t>
            </a:r>
            <a:r>
              <a:rPr lang="zh-CN" altLang="en-US" dirty="0"/>
              <a:t>微处理的发展</a:t>
            </a:r>
          </a:p>
        </p:txBody>
      </p:sp>
      <p:sp>
        <p:nvSpPr>
          <p:cNvPr id="3" name="文本占位符 2"/>
          <p:cNvSpPr>
            <a:spLocks noGrp="1"/>
          </p:cNvSpPr>
          <p:nvPr>
            <p:ph type="body" sz="quarter" idx="10"/>
          </p:nvPr>
        </p:nvSpPr>
        <p:spPr/>
        <p:txBody>
          <a:bodyPr/>
          <a:lstStyle/>
          <a:p>
            <a:r>
              <a:rPr lang="zh-CN" altLang="en-US" dirty="0"/>
              <a:t>微处理器是计算机的核心部件，正是由于微处理器的不断发展与创新，使得计算机的功能和性能的不断提高，应用领域日益广泛</a:t>
            </a:r>
            <a:r>
              <a:rPr lang="zh-CN" altLang="en-US" dirty="0" smtClean="0"/>
              <a:t>。</a:t>
            </a:r>
            <a:endParaRPr lang="en-US" altLang="zh-CN" dirty="0" smtClean="0"/>
          </a:p>
          <a:p>
            <a:r>
              <a:rPr lang="zh-CN" altLang="en-US" dirty="0" smtClean="0"/>
              <a:t>微处理器</a:t>
            </a:r>
            <a:r>
              <a:rPr lang="zh-CN" altLang="en-US" dirty="0"/>
              <a:t>的发展史正是计算机发展史的一个真实缩影。微处理器的发展大体上分为五个</a:t>
            </a:r>
            <a:r>
              <a:rPr lang="zh-CN" altLang="en-US" dirty="0" smtClean="0"/>
              <a:t>阶段。</a:t>
            </a:r>
            <a:endParaRPr lang="zh-CN" altLang="en-US" dirty="0"/>
          </a:p>
          <a:p>
            <a:r>
              <a:rPr lang="en-US" altLang="zh-CN" dirty="0"/>
              <a:t>1. </a:t>
            </a:r>
            <a:r>
              <a:rPr lang="zh-CN" altLang="en-US" dirty="0"/>
              <a:t>第一阶段：</a:t>
            </a:r>
            <a:r>
              <a:rPr lang="en-US" altLang="zh-CN" dirty="0"/>
              <a:t>4</a:t>
            </a:r>
            <a:r>
              <a:rPr lang="zh-CN" altLang="en-US" dirty="0"/>
              <a:t>位或</a:t>
            </a:r>
            <a:r>
              <a:rPr lang="en-US" altLang="zh-CN" dirty="0"/>
              <a:t>8</a:t>
            </a:r>
            <a:r>
              <a:rPr lang="zh-CN" altLang="en-US" dirty="0"/>
              <a:t>位微处理器</a:t>
            </a:r>
          </a:p>
          <a:p>
            <a:r>
              <a:rPr lang="en-US" altLang="zh-CN" dirty="0" smtClean="0"/>
              <a:t>2</a:t>
            </a:r>
            <a:r>
              <a:rPr lang="en-US" altLang="zh-CN" dirty="0"/>
              <a:t>. </a:t>
            </a:r>
            <a:r>
              <a:rPr lang="zh-CN" altLang="en-US" dirty="0"/>
              <a:t>第二阶段：</a:t>
            </a:r>
            <a:r>
              <a:rPr lang="en-US" altLang="zh-CN" dirty="0"/>
              <a:t>16</a:t>
            </a:r>
            <a:r>
              <a:rPr lang="zh-CN" altLang="en-US" dirty="0"/>
              <a:t>位</a:t>
            </a:r>
            <a:r>
              <a:rPr lang="zh-CN" altLang="en-US" dirty="0" smtClean="0"/>
              <a:t>微处理器</a:t>
            </a:r>
            <a:endParaRPr lang="zh-CN" altLang="en-US" dirty="0"/>
          </a:p>
          <a:p>
            <a:r>
              <a:rPr lang="en-US" altLang="zh-CN" dirty="0" smtClean="0"/>
              <a:t>3</a:t>
            </a:r>
            <a:r>
              <a:rPr lang="zh-CN" altLang="en-US" dirty="0"/>
              <a:t>．第三阶段：</a:t>
            </a:r>
            <a:r>
              <a:rPr lang="en-US" altLang="zh-CN" dirty="0"/>
              <a:t>32</a:t>
            </a:r>
            <a:r>
              <a:rPr lang="zh-CN" altLang="en-US" dirty="0"/>
              <a:t>位</a:t>
            </a:r>
            <a:r>
              <a:rPr lang="zh-CN" altLang="en-US" dirty="0" smtClean="0"/>
              <a:t>微处理器（</a:t>
            </a:r>
            <a:r>
              <a:rPr lang="en-US" altLang="zh-CN" dirty="0" smtClean="0"/>
              <a:t>1985</a:t>
            </a:r>
            <a:r>
              <a:rPr lang="zh-CN" altLang="en-US" dirty="0" smtClean="0"/>
              <a:t>年</a:t>
            </a:r>
            <a:r>
              <a:rPr lang="en-US" altLang="zh-CN" dirty="0" smtClean="0"/>
              <a:t>~</a:t>
            </a:r>
            <a:r>
              <a:rPr lang="zh-CN" altLang="en-US" dirty="0" smtClean="0"/>
              <a:t>）</a:t>
            </a:r>
            <a:endParaRPr lang="en-US" altLang="zh-CN" dirty="0" smtClean="0"/>
          </a:p>
          <a:p>
            <a:pPr lvl="1"/>
            <a:r>
              <a:rPr lang="en-US" altLang="zh-CN" dirty="0" err="1" smtClean="0"/>
              <a:t>80386Pentium</a:t>
            </a:r>
            <a:r>
              <a:rPr lang="zh-CN" altLang="en-US" dirty="0"/>
              <a:t>、</a:t>
            </a:r>
            <a:r>
              <a:rPr lang="en-US" altLang="zh-CN" dirty="0"/>
              <a:t>Pentium Pro</a:t>
            </a:r>
            <a:r>
              <a:rPr lang="zh-CN" altLang="en-US" dirty="0"/>
              <a:t>、</a:t>
            </a:r>
            <a:r>
              <a:rPr lang="en-US" altLang="zh-CN" dirty="0"/>
              <a:t>Pentium MMX</a:t>
            </a:r>
            <a:r>
              <a:rPr lang="zh-CN" altLang="en-US" dirty="0"/>
              <a:t>、</a:t>
            </a:r>
            <a:r>
              <a:rPr lang="en-US" altLang="zh-CN" dirty="0"/>
              <a:t>Pentium Ⅱ</a:t>
            </a:r>
            <a:r>
              <a:rPr lang="zh-CN" altLang="en-US" dirty="0"/>
              <a:t>、</a:t>
            </a:r>
            <a:r>
              <a:rPr lang="en-US" altLang="zh-CN" dirty="0"/>
              <a:t>Pentium </a:t>
            </a:r>
            <a:r>
              <a:rPr lang="en-US" altLang="zh-CN" dirty="0" err="1"/>
              <a:t>ⅢIII</a:t>
            </a:r>
            <a:r>
              <a:rPr lang="zh-CN" altLang="en-US" dirty="0"/>
              <a:t>和</a:t>
            </a:r>
            <a:r>
              <a:rPr lang="en-US" altLang="zh-CN" dirty="0"/>
              <a:t>Pentium </a:t>
            </a:r>
            <a:r>
              <a:rPr lang="en-US" altLang="zh-CN" dirty="0" err="1"/>
              <a:t>ⅣIV</a:t>
            </a:r>
            <a:r>
              <a:rPr lang="zh-CN" altLang="en-US" dirty="0"/>
              <a:t>等</a:t>
            </a:r>
            <a:r>
              <a:rPr lang="zh-CN" altLang="en-US" dirty="0" smtClean="0"/>
              <a:t>微处理器）</a:t>
            </a:r>
            <a:endParaRPr lang="en-US" altLang="zh-CN" dirty="0" smtClean="0"/>
          </a:p>
          <a:p>
            <a:r>
              <a:rPr lang="en-US" altLang="zh-CN" dirty="0" smtClean="0"/>
              <a:t>4</a:t>
            </a:r>
            <a:r>
              <a:rPr lang="zh-CN" altLang="en-US" dirty="0"/>
              <a:t>．第四阶段：</a:t>
            </a:r>
            <a:r>
              <a:rPr lang="en-US" altLang="zh-CN" dirty="0"/>
              <a:t>64</a:t>
            </a:r>
            <a:r>
              <a:rPr lang="zh-CN" altLang="en-US" dirty="0"/>
              <a:t>位</a:t>
            </a:r>
            <a:r>
              <a:rPr lang="zh-CN" altLang="en-US" dirty="0" smtClean="0"/>
              <a:t>微处理器（</a:t>
            </a:r>
            <a:r>
              <a:rPr lang="en-US" altLang="zh-CN" dirty="0" smtClean="0"/>
              <a:t>2001</a:t>
            </a:r>
            <a:r>
              <a:rPr lang="zh-CN" altLang="en-US" dirty="0" smtClean="0"/>
              <a:t>年</a:t>
            </a:r>
            <a:r>
              <a:rPr lang="en-US" altLang="zh-CN" dirty="0" smtClean="0"/>
              <a:t>~</a:t>
            </a:r>
            <a:r>
              <a:rPr lang="zh-CN" altLang="en-US" dirty="0" smtClean="0"/>
              <a:t>）</a:t>
            </a:r>
            <a:endParaRPr lang="zh-CN" altLang="en-US" dirty="0"/>
          </a:p>
          <a:p>
            <a:r>
              <a:rPr lang="en-US" altLang="zh-CN" dirty="0"/>
              <a:t>5</a:t>
            </a:r>
            <a:r>
              <a:rPr lang="zh-CN" altLang="en-US" dirty="0"/>
              <a:t>．第五阶段：双核和多核</a:t>
            </a:r>
            <a:r>
              <a:rPr lang="zh-CN" altLang="en-US" dirty="0" smtClean="0"/>
              <a:t>微处理器</a:t>
            </a:r>
            <a:endParaRPr lang="zh-CN" altLang="en-US" dirty="0"/>
          </a:p>
        </p:txBody>
      </p:sp>
    </p:spTree>
    <p:extLst>
      <p:ext uri="{BB962C8B-B14F-4D97-AF65-F5344CB8AC3E}">
        <p14:creationId xmlns:p14="http://schemas.microsoft.com/office/powerpoint/2010/main" val="1561293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effectLst/>
              </a:rPr>
              <a:t>1.1.3 </a:t>
            </a:r>
            <a:r>
              <a:rPr lang="zh-CN" altLang="zh-CN" b="1" dirty="0">
                <a:effectLst/>
              </a:rPr>
              <a:t>什么是新一代信息技术</a:t>
            </a:r>
            <a:br>
              <a:rPr lang="zh-CN" altLang="zh-CN" b="1" dirty="0">
                <a:effectLst/>
              </a:rPr>
            </a:br>
            <a:endParaRPr lang="zh-CN" altLang="en-US" dirty="0"/>
          </a:p>
        </p:txBody>
      </p:sp>
      <p:sp>
        <p:nvSpPr>
          <p:cNvPr id="3" name="文本占位符 2"/>
          <p:cNvSpPr>
            <a:spLocks noGrp="1"/>
          </p:cNvSpPr>
          <p:nvPr>
            <p:ph type="body" sz="quarter" idx="10"/>
          </p:nvPr>
        </p:nvSpPr>
        <p:spPr/>
        <p:txBody>
          <a:bodyPr/>
          <a:lstStyle/>
          <a:p>
            <a:r>
              <a:rPr lang="zh-CN" altLang="en-US" dirty="0" smtClean="0"/>
              <a:t>早</a:t>
            </a:r>
            <a:r>
              <a:rPr lang="zh-CN" altLang="en-US" dirty="0"/>
              <a:t>在</a:t>
            </a:r>
            <a:r>
              <a:rPr lang="en-US" altLang="zh-CN" dirty="0"/>
              <a:t>2010</a:t>
            </a:r>
            <a:r>
              <a:rPr lang="zh-CN" altLang="en-US" dirty="0"/>
              <a:t>年，新一代信息技术就已经明确列入中国的七大战略性新兴产业</a:t>
            </a:r>
            <a:r>
              <a:rPr lang="zh-CN" altLang="en-US" dirty="0" smtClean="0"/>
              <a:t>体系。</a:t>
            </a:r>
            <a:endParaRPr lang="en-US" altLang="zh-CN" dirty="0" smtClean="0"/>
          </a:p>
          <a:p>
            <a:r>
              <a:rPr lang="zh-CN" altLang="en-US" dirty="0" smtClean="0"/>
              <a:t>新一代信息技术主要指</a:t>
            </a:r>
            <a:r>
              <a:rPr lang="en-US" altLang="zh-CN" dirty="0" smtClean="0"/>
              <a:t>2010</a:t>
            </a:r>
            <a:r>
              <a:rPr lang="zh-CN" altLang="en-US" dirty="0" smtClean="0"/>
              <a:t>年之后发展起来的新技术，</a:t>
            </a:r>
            <a:endParaRPr lang="en-US" altLang="zh-CN" dirty="0" smtClean="0"/>
          </a:p>
          <a:p>
            <a:r>
              <a:rPr lang="zh-CN" altLang="en-US" dirty="0" smtClean="0"/>
              <a:t>包括：</a:t>
            </a:r>
            <a:endParaRPr lang="en-US" altLang="zh-CN" dirty="0" smtClean="0"/>
          </a:p>
          <a:p>
            <a:pPr lvl="1"/>
            <a:r>
              <a:rPr lang="zh-CN" altLang="en-US" dirty="0" smtClean="0"/>
              <a:t>新一代</a:t>
            </a:r>
            <a:r>
              <a:rPr lang="zh-CN" altLang="en-US" dirty="0"/>
              <a:t>移动通信</a:t>
            </a:r>
            <a:r>
              <a:rPr lang="zh-CN" altLang="en-US" dirty="0" smtClean="0"/>
              <a:t>、下一代互联网</a:t>
            </a:r>
            <a:endParaRPr lang="en-US" altLang="zh-CN" dirty="0" smtClean="0"/>
          </a:p>
          <a:p>
            <a:pPr lvl="1"/>
            <a:r>
              <a:rPr lang="zh-CN" altLang="en-US" dirty="0" smtClean="0"/>
              <a:t>新型</a:t>
            </a:r>
            <a:r>
              <a:rPr lang="zh-CN" altLang="en-US" dirty="0"/>
              <a:t>显示、高端软件、高端</a:t>
            </a:r>
            <a:r>
              <a:rPr lang="zh-CN" altLang="en-US" dirty="0" smtClean="0"/>
              <a:t>服务器</a:t>
            </a:r>
            <a:endParaRPr lang="en-US" altLang="zh-CN" dirty="0" smtClean="0"/>
          </a:p>
          <a:p>
            <a:pPr lvl="1"/>
            <a:r>
              <a:rPr lang="zh-CN" altLang="en-US" dirty="0" smtClean="0"/>
              <a:t>物联网</a:t>
            </a:r>
            <a:endParaRPr lang="en-US" altLang="zh-CN" dirty="0" smtClean="0"/>
          </a:p>
          <a:p>
            <a:pPr lvl="1"/>
            <a:r>
              <a:rPr lang="zh-CN" altLang="en-US" dirty="0" smtClean="0"/>
              <a:t>云计算</a:t>
            </a:r>
            <a:endParaRPr lang="en-US" altLang="zh-CN" dirty="0" smtClean="0"/>
          </a:p>
          <a:p>
            <a:pPr lvl="1"/>
            <a:r>
              <a:rPr lang="zh-CN" altLang="en-US" dirty="0" smtClean="0"/>
              <a:t>大数据</a:t>
            </a:r>
            <a:endParaRPr lang="en-US" altLang="zh-CN" dirty="0" smtClean="0"/>
          </a:p>
          <a:p>
            <a:pPr lvl="1"/>
            <a:r>
              <a:rPr lang="zh-CN" altLang="en-US" dirty="0" smtClean="0"/>
              <a:t>人工智能</a:t>
            </a:r>
            <a:endParaRPr lang="en-US" altLang="zh-CN" dirty="0" smtClean="0"/>
          </a:p>
          <a:p>
            <a:pPr lvl="1"/>
            <a:r>
              <a:rPr lang="zh-CN" altLang="en-US" dirty="0" smtClean="0"/>
              <a:t>区</a:t>
            </a:r>
            <a:r>
              <a:rPr lang="zh-CN" altLang="en-US" dirty="0"/>
              <a:t>块链</a:t>
            </a:r>
            <a:r>
              <a:rPr lang="zh-CN" altLang="en-US" dirty="0" smtClean="0"/>
              <a:t>等。</a:t>
            </a:r>
            <a:endParaRPr lang="zh-CN" altLang="en-US" dirty="0"/>
          </a:p>
          <a:p>
            <a:endParaRPr lang="zh-CN" altLang="en-US" dirty="0"/>
          </a:p>
        </p:txBody>
      </p:sp>
    </p:spTree>
    <p:extLst>
      <p:ext uri="{BB962C8B-B14F-4D97-AF65-F5344CB8AC3E}">
        <p14:creationId xmlns:p14="http://schemas.microsoft.com/office/powerpoint/2010/main" val="3485579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2.4.3 </a:t>
            </a:r>
            <a:r>
              <a:rPr lang="zh-CN" altLang="en-US" dirty="0"/>
              <a:t>多核处理器</a:t>
            </a:r>
          </a:p>
        </p:txBody>
      </p:sp>
      <p:sp>
        <p:nvSpPr>
          <p:cNvPr id="3" name="文本占位符 2"/>
          <p:cNvSpPr>
            <a:spLocks noGrp="1"/>
          </p:cNvSpPr>
          <p:nvPr>
            <p:ph type="body" sz="quarter" idx="10"/>
          </p:nvPr>
        </p:nvSpPr>
        <p:spPr/>
        <p:txBody>
          <a:bodyPr/>
          <a:lstStyle/>
          <a:p>
            <a:r>
              <a:rPr lang="zh-CN" altLang="en-US" dirty="0"/>
              <a:t>多核处理器是指在一枚处理器中集成两个或多个完整的计算引擎</a:t>
            </a:r>
            <a:r>
              <a:rPr lang="en-US" altLang="zh-CN" dirty="0"/>
              <a:t>(</a:t>
            </a:r>
            <a:r>
              <a:rPr lang="zh-CN" altLang="en-US" dirty="0"/>
              <a:t>内核</a:t>
            </a:r>
            <a:r>
              <a:rPr lang="en-US" altLang="zh-CN" dirty="0"/>
              <a:t>)</a:t>
            </a:r>
            <a:r>
              <a:rPr lang="zh-CN" altLang="en-US" dirty="0"/>
              <a:t>，多个引擎协同工作。</a:t>
            </a:r>
          </a:p>
          <a:p>
            <a:r>
              <a:rPr lang="zh-CN" altLang="en-US" dirty="0"/>
              <a:t>双核处理器（</a:t>
            </a:r>
            <a:r>
              <a:rPr lang="en-US" altLang="zh-CN" dirty="0" err="1"/>
              <a:t>Ddual</a:t>
            </a:r>
            <a:r>
              <a:rPr lang="en-US" altLang="zh-CN" dirty="0"/>
              <a:t> </a:t>
            </a:r>
            <a:r>
              <a:rPr lang="en-US" altLang="zh-CN" dirty="0" err="1"/>
              <a:t>Ccore</a:t>
            </a:r>
            <a:r>
              <a:rPr lang="en-US" altLang="zh-CN" dirty="0"/>
              <a:t> </a:t>
            </a:r>
            <a:r>
              <a:rPr lang="en-US" altLang="zh-CN" dirty="0" err="1"/>
              <a:t>Pprocessor</a:t>
            </a:r>
            <a:r>
              <a:rPr lang="zh-CN" altLang="en-US" dirty="0"/>
              <a:t>）是多核处理器的一个特例，指在一个处理器上集成两个运算核心，从而提高计算能力。</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3081102"/>
            <a:ext cx="88773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441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2.4.4 </a:t>
            </a:r>
            <a:r>
              <a:rPr lang="zh-CN" altLang="en-US" dirty="0"/>
              <a:t>计算机硬件</a:t>
            </a:r>
          </a:p>
        </p:txBody>
      </p:sp>
      <p:sp>
        <p:nvSpPr>
          <p:cNvPr id="3" name="文本占位符 2"/>
          <p:cNvSpPr>
            <a:spLocks noGrp="1"/>
          </p:cNvSpPr>
          <p:nvPr>
            <p:ph type="body" sz="quarter" idx="10"/>
          </p:nvPr>
        </p:nvSpPr>
        <p:spPr/>
        <p:txBody>
          <a:bodyPr/>
          <a:lstStyle/>
          <a:p>
            <a:r>
              <a:rPr lang="zh-CN" altLang="en-US" sz="2400" dirty="0"/>
              <a:t>主机是微型计算机系统的核心部件，通常采用总线结构，</a:t>
            </a:r>
            <a:r>
              <a:rPr lang="en-US" altLang="zh-CN" sz="2400" dirty="0"/>
              <a:t>CPU</a:t>
            </a:r>
            <a:r>
              <a:rPr lang="zh-CN" altLang="en-US" sz="2400" dirty="0"/>
              <a:t>、存储器、外设接口等均挂接在总线上，外设通过总线和外设接口与主机互连，完成各种输入输出功能。下面以</a:t>
            </a:r>
            <a:r>
              <a:rPr lang="en-US" altLang="zh-CN" sz="2400" dirty="0"/>
              <a:t>IBM PC/AT</a:t>
            </a:r>
            <a:r>
              <a:rPr lang="zh-CN" altLang="en-US" sz="2400" dirty="0"/>
              <a:t>为例，阐述微型计算机的主机板电路结构，如图</a:t>
            </a:r>
            <a:r>
              <a:rPr lang="en-US" altLang="zh-CN" sz="2400" dirty="0"/>
              <a:t>2-14</a:t>
            </a:r>
            <a:r>
              <a:rPr lang="zh-CN" altLang="en-US" sz="2400" dirty="0"/>
              <a:t>所示。</a:t>
            </a:r>
          </a:p>
        </p:txBody>
      </p:sp>
      <p:pic>
        <p:nvPicPr>
          <p:cNvPr id="4" name="图片 3" descr="1-2"/>
          <p:cNvPicPr/>
          <p:nvPr/>
        </p:nvPicPr>
        <p:blipFill>
          <a:blip r:embed="rId2" cstate="print">
            <a:extLst>
              <a:ext uri="{28A0092B-C50C-407E-A947-70E740481C1C}">
                <a14:useLocalDpi xmlns:a14="http://schemas.microsoft.com/office/drawing/2010/main" val="0"/>
              </a:ext>
            </a:extLst>
          </a:blip>
          <a:srcRect/>
          <a:stretch>
            <a:fillRect/>
          </a:stretch>
        </p:blipFill>
        <p:spPr>
          <a:xfrm>
            <a:off x="905135" y="2586924"/>
            <a:ext cx="9913756" cy="4271076"/>
          </a:xfrm>
          <a:prstGeom prst="rect">
            <a:avLst/>
          </a:prstGeom>
          <a:noFill/>
          <a:ln>
            <a:noFill/>
          </a:ln>
        </p:spPr>
      </p:pic>
    </p:spTree>
    <p:extLst>
      <p:ext uri="{BB962C8B-B14F-4D97-AF65-F5344CB8AC3E}">
        <p14:creationId xmlns:p14="http://schemas.microsoft.com/office/powerpoint/2010/main" val="26984594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2. </a:t>
            </a:r>
            <a:r>
              <a:rPr lang="zh-CN" altLang="zh-CN" dirty="0"/>
              <a:t>外设</a:t>
            </a:r>
          </a:p>
          <a:p>
            <a:r>
              <a:rPr lang="zh-CN" altLang="zh-CN" dirty="0"/>
              <a:t>计算机的输入</a:t>
            </a:r>
            <a:r>
              <a:rPr lang="en-US" altLang="zh-CN" dirty="0"/>
              <a:t>/</a:t>
            </a:r>
            <a:r>
              <a:rPr lang="zh-CN" altLang="zh-CN" dirty="0"/>
              <a:t>输出设备种类繁多，不同设备可以满足人们使用计算机时的各种不同需要</a:t>
            </a:r>
            <a:r>
              <a:rPr lang="zh-CN" altLang="zh-CN" dirty="0" smtClean="0"/>
              <a:t>。</a:t>
            </a:r>
            <a:endParaRPr lang="en-US" altLang="zh-CN" dirty="0" smtClean="0"/>
          </a:p>
          <a:p>
            <a:r>
              <a:rPr lang="zh-CN" altLang="zh-CN" dirty="0" smtClean="0"/>
              <a:t>但</a:t>
            </a:r>
            <a:r>
              <a:rPr lang="zh-CN" altLang="zh-CN" dirty="0"/>
              <a:t>大都有两个共同的特点；一是常采用机械的或电磁的原理工作，所以速度较慢，难以与纯电子的处理器和内存相比</a:t>
            </a:r>
            <a:r>
              <a:rPr lang="zh-CN" altLang="zh-CN" dirty="0" smtClean="0"/>
              <a:t>；</a:t>
            </a:r>
            <a:endParaRPr lang="en-US" altLang="zh-CN" dirty="0" smtClean="0"/>
          </a:p>
          <a:p>
            <a:r>
              <a:rPr lang="zh-CN" altLang="zh-CN" dirty="0" smtClean="0"/>
              <a:t>二</a:t>
            </a:r>
            <a:r>
              <a:rPr lang="zh-CN" altLang="zh-CN" dirty="0"/>
              <a:t>是要求的工作电信号常和微处理器、内存采用的不一致，为了把输入</a:t>
            </a:r>
            <a:r>
              <a:rPr lang="en-US" altLang="zh-CN" dirty="0"/>
              <a:t>/</a:t>
            </a:r>
            <a:r>
              <a:rPr lang="zh-CN" altLang="zh-CN" dirty="0"/>
              <a:t>输出设备与计算机处理器连接起来，需要一个称之为接口的中间环节</a:t>
            </a:r>
            <a:r>
              <a:rPr lang="zh-CN" altLang="zh-CN" dirty="0" smtClean="0"/>
              <a:t>。</a:t>
            </a:r>
            <a:endParaRPr lang="en-US" altLang="zh-CN" dirty="0" smtClean="0"/>
          </a:p>
          <a:p>
            <a:endParaRPr lang="zh-CN" altLang="en-US" dirty="0"/>
          </a:p>
        </p:txBody>
      </p:sp>
    </p:spTree>
    <p:extLst>
      <p:ext uri="{BB962C8B-B14F-4D97-AF65-F5344CB8AC3E}">
        <p14:creationId xmlns:p14="http://schemas.microsoft.com/office/powerpoint/2010/main" val="9429090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2.4.5</a:t>
            </a:r>
            <a:r>
              <a:rPr lang="zh-CN" altLang="en-US" dirty="0"/>
              <a:t>计算机软件</a:t>
            </a:r>
          </a:p>
        </p:txBody>
      </p:sp>
      <p:sp>
        <p:nvSpPr>
          <p:cNvPr id="3" name="文本占位符 2"/>
          <p:cNvSpPr>
            <a:spLocks noGrp="1"/>
          </p:cNvSpPr>
          <p:nvPr>
            <p:ph type="body" sz="quarter" idx="10"/>
          </p:nvPr>
        </p:nvSpPr>
        <p:spPr/>
        <p:txBody>
          <a:bodyPr/>
          <a:lstStyle/>
          <a:p>
            <a:r>
              <a:rPr lang="zh-CN" altLang="en-US" dirty="0"/>
              <a:t>计算机软件是计算机运行与工作的灵魂，不配置计算机软件的计算机什么事情都做不成。计算机软件按其功能可分为系统软件、应用软件和软件开发环境三大类。</a:t>
            </a:r>
          </a:p>
          <a:p>
            <a:r>
              <a:rPr lang="en-US" altLang="zh-CN" dirty="0"/>
              <a:t>1. </a:t>
            </a:r>
            <a:r>
              <a:rPr lang="zh-CN" altLang="en-US" dirty="0"/>
              <a:t>系统软件</a:t>
            </a:r>
          </a:p>
          <a:p>
            <a:r>
              <a:rPr lang="zh-CN" altLang="en-US" dirty="0"/>
              <a:t>系统软件是指管理、控制和维护计算机及其外部设备、提供用户与计算机之间操作界面等方面的软件，它并不专门针对具体的应用问题。具有代表性的系统软件有：操作系统、数据库管理系统等，其中最重要的系统软件是操作系统。</a:t>
            </a:r>
          </a:p>
          <a:p>
            <a:endParaRPr lang="zh-CN" altLang="en-US" dirty="0"/>
          </a:p>
        </p:txBody>
      </p:sp>
    </p:spTree>
    <p:extLst>
      <p:ext uri="{BB962C8B-B14F-4D97-AF65-F5344CB8AC3E}">
        <p14:creationId xmlns:p14="http://schemas.microsoft.com/office/powerpoint/2010/main" val="17030738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a:t>
            </a:r>
            <a:r>
              <a:rPr lang="en-US" altLang="zh-CN" dirty="0"/>
              <a:t>1</a:t>
            </a:r>
            <a:r>
              <a:rPr lang="zh-CN" altLang="en-US" dirty="0"/>
              <a:t>）操作系统</a:t>
            </a:r>
          </a:p>
          <a:p>
            <a:r>
              <a:rPr lang="zh-CN" altLang="en-US" dirty="0"/>
              <a:t>操作系统</a:t>
            </a:r>
            <a:r>
              <a:rPr lang="en-US" altLang="zh-CN" dirty="0"/>
              <a:t>(OS)</a:t>
            </a:r>
            <a:r>
              <a:rPr lang="zh-CN" altLang="en-US" dirty="0"/>
              <a:t>是最基本的系统软件，是用于管理和控制计算机所有软、硬件资源的一组程序。操作系统直接运行在裸机之上，其他的软件</a:t>
            </a:r>
            <a:r>
              <a:rPr lang="en-US" altLang="zh-CN" dirty="0"/>
              <a:t>(</a:t>
            </a:r>
            <a:r>
              <a:rPr lang="zh-CN" altLang="en-US" dirty="0"/>
              <a:t>包括系统软件和大量的应用软件</a:t>
            </a:r>
            <a:r>
              <a:rPr lang="en-US" altLang="zh-CN" dirty="0"/>
              <a:t>)</a:t>
            </a:r>
            <a:r>
              <a:rPr lang="zh-CN" altLang="en-US" dirty="0"/>
              <a:t>都是建立在操作系统基础之上，并得到它的支持和取得它的服务</a:t>
            </a:r>
            <a:r>
              <a:rPr lang="zh-CN" altLang="en-US" dirty="0" smtClean="0"/>
              <a:t>。</a:t>
            </a:r>
            <a:endParaRPr lang="en-US" altLang="zh-CN" dirty="0" smtClean="0"/>
          </a:p>
          <a:p>
            <a:r>
              <a:rPr lang="zh-CN" altLang="en-US" dirty="0"/>
              <a:t>（</a:t>
            </a:r>
            <a:r>
              <a:rPr lang="en-US" altLang="zh-CN" dirty="0"/>
              <a:t>2</a:t>
            </a:r>
            <a:r>
              <a:rPr lang="zh-CN" altLang="en-US" dirty="0"/>
              <a:t>）数据库管理系统</a:t>
            </a:r>
            <a:endParaRPr lang="en-US" altLang="zh-CN" dirty="0" smtClean="0"/>
          </a:p>
          <a:p>
            <a:r>
              <a:rPr lang="zh-CN" altLang="zh-CN" dirty="0"/>
              <a:t>数据库管理系统（</a:t>
            </a:r>
            <a:r>
              <a:rPr lang="en-US" altLang="zh-CN" dirty="0" err="1"/>
              <a:t>dataBase</a:t>
            </a:r>
            <a:r>
              <a:rPr lang="en-US" altLang="zh-CN" dirty="0"/>
              <a:t> management systems</a:t>
            </a:r>
            <a:r>
              <a:rPr lang="zh-CN" altLang="zh-CN" dirty="0"/>
              <a:t>，</a:t>
            </a:r>
            <a:r>
              <a:rPr lang="en-US" altLang="zh-CN" dirty="0"/>
              <a:t>DBMS</a:t>
            </a:r>
            <a:r>
              <a:rPr lang="zh-CN" altLang="zh-CN" dirty="0"/>
              <a:t>）是指对数据库中数据进行组织、管理、查询并提供一定处理能力的系统软件。</a:t>
            </a:r>
            <a:endParaRPr lang="zh-CN" altLang="en-US" dirty="0"/>
          </a:p>
        </p:txBody>
      </p:sp>
    </p:spTree>
    <p:extLst>
      <p:ext uri="{BB962C8B-B14F-4D97-AF65-F5344CB8AC3E}">
        <p14:creationId xmlns:p14="http://schemas.microsoft.com/office/powerpoint/2010/main" val="2008335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2. </a:t>
            </a:r>
            <a:r>
              <a:rPr lang="zh-CN" altLang="en-US" dirty="0"/>
              <a:t>应用软件</a:t>
            </a:r>
          </a:p>
          <a:p>
            <a:r>
              <a:rPr lang="zh-CN" altLang="en-US" dirty="0"/>
              <a:t>应用软件是指专门为解决某个应用领域内的具体问题而编制的软件</a:t>
            </a:r>
            <a:r>
              <a:rPr lang="en-US" altLang="zh-CN" dirty="0"/>
              <a:t>(</a:t>
            </a:r>
            <a:r>
              <a:rPr lang="zh-CN" altLang="en-US" dirty="0"/>
              <a:t>或实用程序</a:t>
            </a:r>
            <a:r>
              <a:rPr lang="en-US" altLang="zh-CN" dirty="0"/>
              <a:t>)</a:t>
            </a:r>
            <a:r>
              <a:rPr lang="zh-CN" altLang="en-US" dirty="0"/>
              <a:t>。如文字处理软件、计算机辅助设计软件、企事业单位的信息管理软件，以及游戏软件等等</a:t>
            </a:r>
            <a:r>
              <a:rPr lang="zh-CN" altLang="en-US" dirty="0" smtClean="0"/>
              <a:t>。</a:t>
            </a:r>
            <a:endParaRPr lang="en-US" altLang="zh-CN" dirty="0" smtClean="0"/>
          </a:p>
          <a:p>
            <a:r>
              <a:rPr lang="en-US" altLang="zh-CN" dirty="0"/>
              <a:t>3</a:t>
            </a:r>
            <a:r>
              <a:rPr lang="zh-CN" altLang="en-US" dirty="0"/>
              <a:t>．软件开发环境</a:t>
            </a:r>
          </a:p>
          <a:p>
            <a:r>
              <a:rPr lang="zh-CN" altLang="en-US" dirty="0"/>
              <a:t>集成开发环境（</a:t>
            </a:r>
            <a:r>
              <a:rPr lang="en-US" altLang="zh-CN" dirty="0"/>
              <a:t>IDE</a:t>
            </a:r>
            <a:r>
              <a:rPr lang="zh-CN" altLang="en-US" dirty="0"/>
              <a:t>）是用于提供程序开发环境的应用程序，一般包括代码编辑器、编译器、调试器和图形用户界面等工具</a:t>
            </a:r>
            <a:r>
              <a:rPr lang="zh-CN" altLang="en-US" dirty="0" smtClean="0"/>
              <a:t>。</a:t>
            </a:r>
            <a:endParaRPr lang="en-US" altLang="zh-CN" dirty="0" smtClean="0"/>
          </a:p>
          <a:p>
            <a:r>
              <a:rPr lang="zh-CN" altLang="en-US" dirty="0" smtClean="0"/>
              <a:t>集成</a:t>
            </a:r>
            <a:r>
              <a:rPr lang="zh-CN" altLang="en-US" dirty="0"/>
              <a:t>了代码编写功能、分析功能、编译功能、调试功能等一体化的开发软件服务套件</a:t>
            </a:r>
            <a:r>
              <a:rPr lang="zh-CN" altLang="en-US" dirty="0" smtClean="0"/>
              <a:t>。</a:t>
            </a:r>
            <a:endParaRPr lang="en-US" altLang="zh-CN" dirty="0" smtClean="0"/>
          </a:p>
          <a:p>
            <a:r>
              <a:rPr lang="zh-CN" altLang="en-US" dirty="0" smtClean="0"/>
              <a:t>所有</a:t>
            </a:r>
            <a:r>
              <a:rPr lang="zh-CN" altLang="en-US" dirty="0"/>
              <a:t>具备这一特性的软件或者软件套（组）件都可以叫集成开发环境。</a:t>
            </a:r>
          </a:p>
        </p:txBody>
      </p:sp>
    </p:spTree>
    <p:extLst>
      <p:ext uri="{BB962C8B-B14F-4D97-AF65-F5344CB8AC3E}">
        <p14:creationId xmlns:p14="http://schemas.microsoft.com/office/powerpoint/2010/main" val="17594342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2.4.6</a:t>
            </a:r>
            <a:r>
              <a:rPr lang="zh-CN" altLang="en-US" dirty="0"/>
              <a:t>计算机系统</a:t>
            </a:r>
          </a:p>
        </p:txBody>
      </p:sp>
      <p:sp>
        <p:nvSpPr>
          <p:cNvPr id="3" name="文本占位符 2"/>
          <p:cNvSpPr>
            <a:spLocks noGrp="1"/>
          </p:cNvSpPr>
          <p:nvPr>
            <p:ph type="body" sz="quarter" idx="10"/>
          </p:nvPr>
        </p:nvSpPr>
        <p:spPr>
          <a:xfrm>
            <a:off x="455613" y="1047750"/>
            <a:ext cx="3799516" cy="4879805"/>
          </a:xfrm>
        </p:spPr>
        <p:txBody>
          <a:bodyPr/>
          <a:lstStyle/>
          <a:p>
            <a:r>
              <a:rPr lang="zh-CN" altLang="en-US" dirty="0"/>
              <a:t>个计算机系统由硬件和软件两部分构成</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129" y="933450"/>
            <a:ext cx="7296150" cy="524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0889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effectLst/>
              </a:rPr>
              <a:t>2.5 </a:t>
            </a:r>
            <a:r>
              <a:rPr lang="zh-CN" altLang="zh-CN" b="1" dirty="0">
                <a:effectLst/>
              </a:rPr>
              <a:t>云计算平台</a:t>
            </a:r>
            <a:br>
              <a:rPr lang="zh-CN" altLang="zh-CN" b="1" dirty="0">
                <a:effectLst/>
              </a:rPr>
            </a:br>
            <a:endParaRPr lang="zh-CN" altLang="en-US" dirty="0"/>
          </a:p>
        </p:txBody>
      </p:sp>
      <p:sp>
        <p:nvSpPr>
          <p:cNvPr id="3" name="文本占位符 2"/>
          <p:cNvSpPr>
            <a:spLocks noGrp="1"/>
          </p:cNvSpPr>
          <p:nvPr>
            <p:ph type="body" sz="quarter" idx="10"/>
          </p:nvPr>
        </p:nvSpPr>
        <p:spPr/>
        <p:txBody>
          <a:bodyPr/>
          <a:lstStyle/>
          <a:p>
            <a:r>
              <a:rPr lang="zh-CN" altLang="en-US" dirty="0"/>
              <a:t>计算作为一种资源集约化使用的应用模式，因其服务资源动态伸缩、服务位置地理无关、服务节点可靠容错、服务成本经济适中等特点，使得云计算平台的应用日益广泛</a:t>
            </a:r>
            <a:r>
              <a:rPr lang="zh-CN" altLang="en-US" dirty="0" smtClean="0"/>
              <a:t>。</a:t>
            </a:r>
            <a:endParaRPr lang="en-US" altLang="zh-CN" dirty="0" smtClean="0"/>
          </a:p>
          <a:p>
            <a:r>
              <a:rPr lang="zh-CN" altLang="en-US" dirty="0" smtClean="0"/>
              <a:t>本</a:t>
            </a:r>
            <a:r>
              <a:rPr lang="zh-CN" altLang="en-US" dirty="0"/>
              <a:t>节讲解云计算的服务模式，介绍云计算的虚拟化技术，总结云计算的典型应用场景。</a:t>
            </a:r>
          </a:p>
        </p:txBody>
      </p:sp>
    </p:spTree>
    <p:extLst>
      <p:ext uri="{BB962C8B-B14F-4D97-AF65-F5344CB8AC3E}">
        <p14:creationId xmlns:p14="http://schemas.microsoft.com/office/powerpoint/2010/main" val="17644414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2.5.1</a:t>
            </a:r>
            <a:r>
              <a:rPr lang="zh-CN" altLang="en-US" dirty="0"/>
              <a:t>云计算的服务模式</a:t>
            </a:r>
          </a:p>
        </p:txBody>
      </p:sp>
      <p:sp>
        <p:nvSpPr>
          <p:cNvPr id="3" name="文本占位符 2"/>
          <p:cNvSpPr>
            <a:spLocks noGrp="1"/>
          </p:cNvSpPr>
          <p:nvPr>
            <p:ph type="body" sz="quarter" idx="10"/>
          </p:nvPr>
        </p:nvSpPr>
        <p:spPr/>
        <p:txBody>
          <a:bodyPr/>
          <a:lstStyle/>
          <a:p>
            <a:r>
              <a:rPr lang="zh-CN" altLang="en-US" dirty="0"/>
              <a:t>按照云计算的服务范围和服务对象，可以将云计算平台分为三类：公有云平台、私有云平台和混合云平台，如</a:t>
            </a:r>
            <a:r>
              <a:rPr lang="zh-CN" altLang="en-US" dirty="0" smtClean="0"/>
              <a:t>图所</a:t>
            </a:r>
            <a:r>
              <a:rPr lang="zh-CN" altLang="en-US" dirty="0"/>
              <a:t>示。</a:t>
            </a:r>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a:xfrm>
            <a:off x="2085937" y="2646469"/>
            <a:ext cx="9593033" cy="3853919"/>
          </a:xfrm>
          <a:prstGeom prst="rect">
            <a:avLst/>
          </a:prstGeom>
          <a:noFill/>
          <a:ln>
            <a:noFill/>
          </a:ln>
        </p:spPr>
      </p:pic>
    </p:spTree>
    <p:extLst>
      <p:ext uri="{BB962C8B-B14F-4D97-AF65-F5344CB8AC3E}">
        <p14:creationId xmlns:p14="http://schemas.microsoft.com/office/powerpoint/2010/main" val="3504240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a:xfrm>
            <a:off x="455612" y="1047750"/>
            <a:ext cx="5456301" cy="4879805"/>
          </a:xfrm>
        </p:spPr>
        <p:txBody>
          <a:bodyPr/>
          <a:lstStyle/>
          <a:p>
            <a:r>
              <a:rPr lang="zh-CN" altLang="zh-CN" dirty="0"/>
              <a:t>按照云计算提供的服务能力划分，云计算可划分为三个层次的服务模式，如</a:t>
            </a:r>
            <a:r>
              <a:rPr lang="zh-CN" altLang="zh-CN" dirty="0" smtClean="0"/>
              <a:t>图所</a:t>
            </a:r>
            <a:r>
              <a:rPr lang="zh-CN" altLang="zh-CN" dirty="0"/>
              <a:t>示，分别是</a:t>
            </a:r>
            <a:r>
              <a:rPr lang="zh-CN" altLang="zh-CN" dirty="0" smtClean="0"/>
              <a:t>：</a:t>
            </a:r>
            <a:endParaRPr lang="en-US" altLang="zh-CN" dirty="0" smtClean="0"/>
          </a:p>
          <a:p>
            <a:endParaRPr lang="zh-CN" altLang="zh-CN" dirty="0"/>
          </a:p>
          <a:p>
            <a:r>
              <a:rPr lang="zh-CN" altLang="en-US" dirty="0"/>
              <a:t>软件即服务（</a:t>
            </a:r>
            <a:r>
              <a:rPr lang="en-US" altLang="zh-CN" dirty="0"/>
              <a:t>SaaS</a:t>
            </a:r>
            <a:r>
              <a:rPr lang="zh-CN" altLang="en-US" dirty="0" smtClean="0"/>
              <a:t>）</a:t>
            </a:r>
            <a:endParaRPr lang="en-US" altLang="zh-CN" dirty="0" smtClean="0"/>
          </a:p>
          <a:p>
            <a:r>
              <a:rPr lang="zh-CN" altLang="en-US" dirty="0"/>
              <a:t>平台即服务（</a:t>
            </a:r>
            <a:r>
              <a:rPr lang="en-US" altLang="zh-CN" dirty="0"/>
              <a:t>PaaS</a:t>
            </a:r>
            <a:r>
              <a:rPr lang="zh-CN" altLang="en-US" dirty="0" smtClean="0"/>
              <a:t>）</a:t>
            </a:r>
            <a:endParaRPr lang="en-US" altLang="zh-CN" dirty="0" smtClean="0"/>
          </a:p>
          <a:p>
            <a:r>
              <a:rPr lang="zh-CN" altLang="en-US" dirty="0"/>
              <a:t>基础设施即服务（</a:t>
            </a:r>
            <a:r>
              <a:rPr lang="en-US" altLang="zh-CN" dirty="0"/>
              <a:t>IaaS</a:t>
            </a:r>
            <a:r>
              <a:rPr lang="zh-CN" altLang="en-US" dirty="0"/>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068" y="933450"/>
            <a:ext cx="5635468" cy="565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07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effectLst/>
              </a:rPr>
              <a:t>1.2</a:t>
            </a:r>
            <a:r>
              <a:rPr lang="zh-CN" altLang="zh-CN" b="1" dirty="0">
                <a:effectLst/>
              </a:rPr>
              <a:t>数制与进制转换</a:t>
            </a:r>
            <a:br>
              <a:rPr lang="zh-CN" altLang="zh-CN" b="1" dirty="0">
                <a:effectLst/>
              </a:rPr>
            </a:br>
            <a:endParaRPr lang="zh-CN" altLang="en-US" dirty="0"/>
          </a:p>
        </p:txBody>
      </p:sp>
      <p:sp>
        <p:nvSpPr>
          <p:cNvPr id="3" name="文本占位符 2"/>
          <p:cNvSpPr>
            <a:spLocks noGrp="1"/>
          </p:cNvSpPr>
          <p:nvPr>
            <p:ph type="body" sz="quarter" idx="10"/>
          </p:nvPr>
        </p:nvSpPr>
        <p:spPr/>
        <p:txBody>
          <a:bodyPr/>
          <a:lstStyle/>
          <a:p>
            <a:r>
              <a:rPr lang="zh-CN" altLang="en-US" dirty="0"/>
              <a:t>计算机的基本功能是对数据、文字、声音、图形、图像和视频等信息进行加工处理</a:t>
            </a:r>
            <a:r>
              <a:rPr lang="zh-CN" altLang="en-US" dirty="0" smtClean="0"/>
              <a:t>。</a:t>
            </a:r>
            <a:endParaRPr lang="en-US" altLang="zh-CN" dirty="0" smtClean="0"/>
          </a:p>
          <a:p>
            <a:r>
              <a:rPr lang="zh-CN" altLang="en-US" dirty="0" smtClean="0"/>
              <a:t>学习</a:t>
            </a:r>
            <a:r>
              <a:rPr lang="zh-CN" altLang="en-US" dirty="0"/>
              <a:t>大学计算机基础课程，首先必须掌握计算机的数制及其处理方法。</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329" y="4449228"/>
            <a:ext cx="17716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436" y="4539715"/>
            <a:ext cx="1735932" cy="81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717" y="3992028"/>
            <a:ext cx="242887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8237" y="3477678"/>
            <a:ext cx="299085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0194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2.5.2</a:t>
            </a:r>
            <a:r>
              <a:rPr lang="zh-CN" altLang="en-US" dirty="0"/>
              <a:t>云计算的虚拟化技术</a:t>
            </a:r>
          </a:p>
        </p:txBody>
      </p:sp>
      <p:sp>
        <p:nvSpPr>
          <p:cNvPr id="3" name="文本占位符 2"/>
          <p:cNvSpPr>
            <a:spLocks noGrp="1"/>
          </p:cNvSpPr>
          <p:nvPr>
            <p:ph type="body" sz="quarter" idx="10"/>
          </p:nvPr>
        </p:nvSpPr>
        <p:spPr>
          <a:xfrm>
            <a:off x="455613" y="1047750"/>
            <a:ext cx="6361646" cy="4879805"/>
          </a:xfrm>
        </p:spPr>
        <p:txBody>
          <a:bodyPr/>
          <a:lstStyle/>
          <a:p>
            <a:r>
              <a:rPr lang="zh-CN" altLang="en-US" dirty="0"/>
              <a:t>在计算机科学领域中，虚拟化代表着对计算资源的抽象</a:t>
            </a:r>
            <a:r>
              <a:rPr lang="zh-CN" altLang="en-US" dirty="0" smtClean="0"/>
              <a:t>。</a:t>
            </a:r>
            <a:endParaRPr lang="en-US" altLang="zh-CN" dirty="0" smtClean="0"/>
          </a:p>
          <a:p>
            <a:r>
              <a:rPr lang="zh-CN" altLang="en-US" dirty="0" smtClean="0"/>
              <a:t>对</a:t>
            </a:r>
            <a:r>
              <a:rPr lang="en-US" altLang="zh-CN" dirty="0"/>
              <a:t>CPU</a:t>
            </a:r>
            <a:r>
              <a:rPr lang="zh-CN" altLang="en-US" dirty="0"/>
              <a:t>的抽象，产生了</a:t>
            </a:r>
            <a:r>
              <a:rPr lang="en-US" altLang="zh-CN" dirty="0"/>
              <a:t>CPU</a:t>
            </a:r>
            <a:r>
              <a:rPr lang="zh-CN" altLang="en-US" dirty="0"/>
              <a:t>的虚拟化</a:t>
            </a:r>
            <a:r>
              <a:rPr lang="zh-CN" altLang="en-US" dirty="0" smtClean="0"/>
              <a:t>技术</a:t>
            </a:r>
            <a:endParaRPr lang="en-US" altLang="zh-CN" dirty="0"/>
          </a:p>
          <a:p>
            <a:r>
              <a:rPr lang="zh-CN" altLang="en-US" dirty="0" smtClean="0"/>
              <a:t>可以</a:t>
            </a:r>
            <a:r>
              <a:rPr lang="zh-CN" altLang="en-US" dirty="0"/>
              <a:t>单</a:t>
            </a:r>
            <a:r>
              <a:rPr lang="en-US" altLang="zh-CN" dirty="0"/>
              <a:t>CPU</a:t>
            </a:r>
            <a:r>
              <a:rPr lang="zh-CN" altLang="en-US" dirty="0"/>
              <a:t>模拟多</a:t>
            </a:r>
            <a:r>
              <a:rPr lang="en-US" altLang="zh-CN" dirty="0"/>
              <a:t>CPU</a:t>
            </a:r>
            <a:r>
              <a:rPr lang="zh-CN" altLang="en-US" dirty="0"/>
              <a:t>并行，允许一个平台同时运行多个操作系统</a:t>
            </a:r>
            <a:r>
              <a:rPr lang="zh-CN" altLang="en-US" dirty="0" smtClean="0"/>
              <a:t>，</a:t>
            </a:r>
            <a:endParaRPr lang="en-US" altLang="zh-CN" dirty="0" smtClean="0"/>
          </a:p>
          <a:p>
            <a:r>
              <a:rPr lang="zh-CN" altLang="en-US" dirty="0" smtClean="0"/>
              <a:t>应用程序可以</a:t>
            </a:r>
            <a:r>
              <a:rPr lang="zh-CN" altLang="en-US" dirty="0"/>
              <a:t>在相互独立的空间内运行而互不</a:t>
            </a:r>
            <a:r>
              <a:rPr lang="zh-CN" altLang="en-US" dirty="0" smtClean="0"/>
              <a:t>影响。</a:t>
            </a:r>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a:xfrm>
            <a:off x="7220417" y="2106992"/>
            <a:ext cx="4528670" cy="3820563"/>
          </a:xfrm>
          <a:prstGeom prst="rect">
            <a:avLst/>
          </a:prstGeom>
          <a:noFill/>
          <a:ln>
            <a:noFill/>
          </a:ln>
        </p:spPr>
      </p:pic>
    </p:spTree>
    <p:extLst>
      <p:ext uri="{BB962C8B-B14F-4D97-AF65-F5344CB8AC3E}">
        <p14:creationId xmlns:p14="http://schemas.microsoft.com/office/powerpoint/2010/main" val="23449134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2.5.3</a:t>
            </a:r>
            <a:r>
              <a:rPr lang="zh-CN" altLang="en-US" dirty="0"/>
              <a:t>云计算的典型应用</a:t>
            </a:r>
          </a:p>
        </p:txBody>
      </p:sp>
      <p:sp>
        <p:nvSpPr>
          <p:cNvPr id="3" name="文本占位符 2"/>
          <p:cNvSpPr>
            <a:spLocks noGrp="1"/>
          </p:cNvSpPr>
          <p:nvPr>
            <p:ph type="body" sz="quarter" idx="10"/>
          </p:nvPr>
        </p:nvSpPr>
        <p:spPr>
          <a:xfrm>
            <a:off x="455612" y="3588458"/>
            <a:ext cx="11293475" cy="2339097"/>
          </a:xfrm>
        </p:spPr>
        <p:txBody>
          <a:bodyPr/>
          <a:lstStyle/>
          <a:p>
            <a:r>
              <a:rPr lang="zh-CN" altLang="en-US" dirty="0"/>
              <a:t>制造云：是云计算向制造业信息化领域延伸与发展后的落地与实现，用户通过网络和终端就能随时按需获取制造资源与能力服务，进而智慧地完成其制造全生命周期的各类活动。</a:t>
            </a:r>
          </a:p>
          <a:p>
            <a:r>
              <a:rPr lang="zh-CN" altLang="en-US" dirty="0"/>
              <a:t>教育云：是指将云计算技术迁移到教育领域，包括教育信息化所必须的一切硬件计算资源，这些资源经虚拟化之后，向教育机构、从业人员和学习者提供一个良好的云服务平台。</a:t>
            </a:r>
          </a:p>
          <a:p>
            <a:endParaRPr lang="zh-CN" alt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3" y="1047750"/>
            <a:ext cx="11314153" cy="254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9388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2.6 </a:t>
            </a:r>
            <a:r>
              <a:rPr lang="zh-CN" altLang="en-US" dirty="0"/>
              <a:t>本章小结</a:t>
            </a:r>
          </a:p>
        </p:txBody>
      </p:sp>
      <p:sp>
        <p:nvSpPr>
          <p:cNvPr id="3" name="文本占位符 2"/>
          <p:cNvSpPr>
            <a:spLocks noGrp="1"/>
          </p:cNvSpPr>
          <p:nvPr>
            <p:ph type="body" sz="quarter" idx="10"/>
          </p:nvPr>
        </p:nvSpPr>
        <p:spPr/>
        <p:txBody>
          <a:bodyPr/>
          <a:lstStyle/>
          <a:p>
            <a:r>
              <a:rPr lang="zh-CN" altLang="en-US" dirty="0"/>
              <a:t>本章介绍了计算系统与平台的发展历程，讲述了图灵机模型原理和冯诺依曼体系架构，并从逻辑门开始，讲解了运算器的组成，说明了计算机的逻辑运算和算术运算方法，从</a:t>
            </a:r>
            <a:r>
              <a:rPr lang="en-US" altLang="zh-CN" dirty="0"/>
              <a:t>8086</a:t>
            </a:r>
            <a:r>
              <a:rPr lang="zh-CN" altLang="en-US" dirty="0"/>
              <a:t>微处理入手，讲解了计算机系统的基本构成；从云计算角度，介绍多计算机系统的服务模式、核心技术</a:t>
            </a:r>
            <a:r>
              <a:rPr lang="zh-CN" altLang="en-US" dirty="0" smtClean="0"/>
              <a:t>和典型应用</a:t>
            </a:r>
            <a:r>
              <a:rPr lang="en-US" altLang="zh-CN" dirty="0" smtClean="0"/>
              <a:t>.</a:t>
            </a:r>
          </a:p>
          <a:p>
            <a:endParaRPr lang="en-US" altLang="zh-CN" dirty="0"/>
          </a:p>
          <a:p>
            <a:endParaRPr lang="zh-CN" altLang="en-US" dirty="0"/>
          </a:p>
        </p:txBody>
      </p:sp>
    </p:spTree>
    <p:extLst>
      <p:ext uri="{BB962C8B-B14F-4D97-AF65-F5344CB8AC3E}">
        <p14:creationId xmlns:p14="http://schemas.microsoft.com/office/powerpoint/2010/main" val="8129985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r>
              <a:rPr lang="zh-CN" altLang="en-US" dirty="0" smtClean="0"/>
              <a:t>第</a:t>
            </a:r>
            <a:r>
              <a:rPr lang="en-US" altLang="zh-CN" dirty="0"/>
              <a:t>3</a:t>
            </a:r>
            <a:r>
              <a:rPr lang="zh-CN" altLang="en-US" dirty="0"/>
              <a:t>章 程序设计与问题求解</a:t>
            </a:r>
            <a:endParaRPr lang="zh-CN" altLang="en-US" sz="4000" dirty="0"/>
          </a:p>
        </p:txBody>
      </p:sp>
      <p:sp>
        <p:nvSpPr>
          <p:cNvPr id="5" name="文本占位符 4"/>
          <p:cNvSpPr>
            <a:spLocks noGrp="1"/>
          </p:cNvSpPr>
          <p:nvPr>
            <p:ph type="body" sz="quarter" idx="10"/>
          </p:nvPr>
        </p:nvSpPr>
        <p:spPr/>
        <p:txBody>
          <a:bodyPr/>
          <a:lstStyle/>
          <a:p>
            <a:endParaRPr lang="en-US" altLang="zh-CN" sz="1800" b="1" dirty="0" smtClean="0"/>
          </a:p>
          <a:p>
            <a:pPr algn="ctr"/>
            <a:r>
              <a:rPr lang="zh-CN" altLang="en-US" sz="1800" b="1" dirty="0" smtClean="0"/>
              <a:t>西安交通大学 桂小林 教授</a:t>
            </a:r>
            <a:endParaRPr lang="en-US" altLang="zh-CN" sz="1800" b="1" dirty="0" smtClean="0"/>
          </a:p>
          <a:p>
            <a:pPr algn="ctr"/>
            <a:r>
              <a:rPr lang="en-US" altLang="zh-CN" sz="1800" dirty="0" smtClean="0"/>
              <a:t>2022.1.25</a:t>
            </a:r>
            <a:endParaRPr lang="zh-CN" altLang="en-US" sz="1800" b="1" dirty="0"/>
          </a:p>
        </p:txBody>
      </p:sp>
    </p:spTree>
    <p:extLst>
      <p:ext uri="{BB962C8B-B14F-4D97-AF65-F5344CB8AC3E}">
        <p14:creationId xmlns:p14="http://schemas.microsoft.com/office/powerpoint/2010/main" val="12089451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学习目标</a:t>
            </a:r>
            <a:endParaRPr lang="zh-CN" altLang="en-US" dirty="0"/>
          </a:p>
        </p:txBody>
      </p:sp>
      <p:sp>
        <p:nvSpPr>
          <p:cNvPr id="3" name="文本占位符 2"/>
          <p:cNvSpPr>
            <a:spLocks noGrp="1"/>
          </p:cNvSpPr>
          <p:nvPr>
            <p:ph type="body" sz="quarter" idx="10"/>
          </p:nvPr>
        </p:nvSpPr>
        <p:spPr/>
        <p:txBody>
          <a:bodyPr/>
          <a:lstStyle/>
          <a:p>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12" y="1518531"/>
            <a:ext cx="11698552"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1103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 </a:t>
            </a:r>
            <a:r>
              <a:rPr lang="zh-CN" altLang="en-US" dirty="0"/>
              <a:t>指令与程序</a:t>
            </a:r>
          </a:p>
        </p:txBody>
      </p:sp>
      <p:sp>
        <p:nvSpPr>
          <p:cNvPr id="3" name="文本占位符 2"/>
          <p:cNvSpPr>
            <a:spLocks noGrp="1"/>
          </p:cNvSpPr>
          <p:nvPr>
            <p:ph type="body" sz="quarter" idx="10"/>
          </p:nvPr>
        </p:nvSpPr>
        <p:spPr/>
        <p:txBody>
          <a:bodyPr/>
          <a:lstStyle/>
          <a:p>
            <a:r>
              <a:rPr lang="zh-CN" altLang="en-US" dirty="0"/>
              <a:t>计算机作为一种机器，如何理解人的需求，按照人的思想开展工作，是问题求解的关键所在</a:t>
            </a:r>
            <a:r>
              <a:rPr lang="zh-CN" altLang="en-US" dirty="0" smtClean="0"/>
              <a:t>。</a:t>
            </a:r>
            <a:endParaRPr lang="en-US" altLang="zh-CN" dirty="0" smtClean="0"/>
          </a:p>
          <a:p>
            <a:r>
              <a:rPr lang="zh-CN" altLang="en-US" dirty="0" smtClean="0"/>
              <a:t>程序</a:t>
            </a:r>
            <a:r>
              <a:rPr lang="zh-CN" altLang="en-US" dirty="0"/>
              <a:t>正是为解决上述问题而提出的一种自动化求解思路</a:t>
            </a:r>
            <a:r>
              <a:rPr lang="zh-CN" altLang="en-US" dirty="0" smtClean="0"/>
              <a:t>。</a:t>
            </a:r>
            <a:endParaRPr lang="en-US" altLang="zh-CN" dirty="0" smtClean="0"/>
          </a:p>
          <a:p>
            <a:r>
              <a:rPr lang="zh-CN" altLang="en-US" dirty="0" smtClean="0"/>
              <a:t>程序</a:t>
            </a:r>
            <a:r>
              <a:rPr lang="zh-CN" altLang="en-US" dirty="0"/>
              <a:t>是由指令构成的</a:t>
            </a:r>
            <a:r>
              <a:rPr lang="zh-CN" altLang="en-US" dirty="0" smtClean="0"/>
              <a:t>。</a:t>
            </a:r>
            <a:endParaRPr lang="en-US" altLang="zh-CN" dirty="0" smtClean="0"/>
          </a:p>
          <a:p>
            <a:r>
              <a:rPr lang="zh-CN" altLang="en-US" dirty="0" smtClean="0"/>
              <a:t>通过</a:t>
            </a:r>
            <a:r>
              <a:rPr lang="zh-CN" altLang="en-US" dirty="0"/>
              <a:t>程序中的一系列指令的运行，可以完成程序员预先设置的功能。</a:t>
            </a:r>
          </a:p>
        </p:txBody>
      </p:sp>
    </p:spTree>
    <p:extLst>
      <p:ext uri="{BB962C8B-B14F-4D97-AF65-F5344CB8AC3E}">
        <p14:creationId xmlns:p14="http://schemas.microsoft.com/office/powerpoint/2010/main" val="41965135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3.1.1 </a:t>
            </a:r>
            <a:r>
              <a:rPr lang="zh-CN" altLang="en-US" dirty="0"/>
              <a:t>指令与指令系统</a:t>
            </a:r>
          </a:p>
        </p:txBody>
      </p:sp>
      <p:sp>
        <p:nvSpPr>
          <p:cNvPr id="3" name="文本占位符 2"/>
          <p:cNvSpPr>
            <a:spLocks noGrp="1"/>
          </p:cNvSpPr>
          <p:nvPr>
            <p:ph type="body" sz="quarter" idx="10"/>
          </p:nvPr>
        </p:nvSpPr>
        <p:spPr/>
        <p:txBody>
          <a:bodyPr/>
          <a:lstStyle/>
          <a:p>
            <a:r>
              <a:rPr lang="zh-CN" altLang="en-US" dirty="0">
                <a:effectLst>
                  <a:outerShdw blurRad="38100" dist="38100" dir="2700000" algn="tl">
                    <a:srgbClr val="000000">
                      <a:alpha val="43137"/>
                    </a:srgbClr>
                  </a:outerShdw>
                </a:effectLst>
              </a:rPr>
              <a:t>指令是指示计算机执行某种操作的命令，它由一串二进制数码组成</a:t>
            </a:r>
            <a:r>
              <a:rPr lang="zh-CN" altLang="en-US" dirty="0" smtClean="0">
                <a:effectLst>
                  <a:outerShdw blurRad="38100" dist="38100" dir="2700000" algn="tl">
                    <a:srgbClr val="000000">
                      <a:alpha val="43137"/>
                    </a:srgbClr>
                  </a:outerShdw>
                </a:effectLst>
              </a:rPr>
              <a:t>。</a:t>
            </a:r>
            <a:endParaRPr lang="en-US" altLang="zh-CN" dirty="0" smtClean="0">
              <a:effectLst>
                <a:outerShdw blurRad="38100" dist="38100" dir="2700000" algn="tl">
                  <a:srgbClr val="000000">
                    <a:alpha val="43137"/>
                  </a:srgbClr>
                </a:outerShdw>
              </a:effectLst>
            </a:endParaRPr>
          </a:p>
          <a:p>
            <a:r>
              <a:rPr lang="zh-CN" altLang="en-US" dirty="0" smtClean="0">
                <a:effectLst>
                  <a:outerShdw blurRad="38100" dist="38100" dir="2700000" algn="tl">
                    <a:srgbClr val="000000">
                      <a:alpha val="43137"/>
                    </a:srgbClr>
                  </a:outerShdw>
                </a:effectLst>
              </a:rPr>
              <a:t>一</a:t>
            </a:r>
            <a:r>
              <a:rPr lang="zh-CN" altLang="en-US" dirty="0">
                <a:effectLst>
                  <a:outerShdw blurRad="38100" dist="38100" dir="2700000" algn="tl">
                    <a:srgbClr val="000000">
                      <a:alpha val="43137"/>
                    </a:srgbClr>
                  </a:outerShdw>
                </a:effectLst>
              </a:rPr>
              <a:t>条指令通常包括两个部分：操作码和操作数（也称地址码）。</a:t>
            </a:r>
          </a:p>
          <a:p>
            <a:r>
              <a:rPr lang="zh-CN" altLang="en-US" dirty="0">
                <a:effectLst>
                  <a:outerShdw blurRad="38100" dist="38100" dir="2700000" algn="tl">
                    <a:srgbClr val="000000">
                      <a:alpha val="43137"/>
                    </a:srgbClr>
                  </a:outerShdw>
                </a:effectLst>
              </a:rPr>
              <a:t>（</a:t>
            </a:r>
            <a:r>
              <a:rPr lang="en-US" altLang="zh-CN" dirty="0">
                <a:effectLst>
                  <a:outerShdw blurRad="38100" dist="38100" dir="2700000" algn="tl">
                    <a:srgbClr val="000000">
                      <a:alpha val="43137"/>
                    </a:srgbClr>
                  </a:outerShdw>
                </a:effectLst>
              </a:rPr>
              <a:t>1</a:t>
            </a:r>
            <a:r>
              <a:rPr lang="zh-CN" altLang="en-US" dirty="0">
                <a:effectLst>
                  <a:outerShdw blurRad="38100" dist="38100" dir="2700000" algn="tl">
                    <a:srgbClr val="000000">
                      <a:alpha val="43137"/>
                    </a:srgbClr>
                  </a:outerShdw>
                </a:effectLst>
              </a:rPr>
              <a:t>）操作码：指明该指令要完成的操作的类型或性质，如取数、进行加法、输出数据等。</a:t>
            </a:r>
          </a:p>
          <a:p>
            <a:r>
              <a:rPr lang="zh-CN" altLang="en-US" dirty="0">
                <a:effectLst>
                  <a:outerShdw blurRad="38100" dist="38100" dir="2700000" algn="tl">
                    <a:srgbClr val="000000">
                      <a:alpha val="43137"/>
                    </a:srgbClr>
                  </a:outerShdw>
                </a:effectLst>
              </a:rPr>
              <a:t>（</a:t>
            </a:r>
            <a:r>
              <a:rPr lang="en-US" altLang="zh-CN" dirty="0">
                <a:effectLst>
                  <a:outerShdw blurRad="38100" dist="38100" dir="2700000" algn="tl">
                    <a:srgbClr val="000000">
                      <a:alpha val="43137"/>
                    </a:srgbClr>
                  </a:outerShdw>
                </a:effectLst>
              </a:rPr>
              <a:t>2</a:t>
            </a:r>
            <a:r>
              <a:rPr lang="zh-CN" altLang="en-US" dirty="0">
                <a:effectLst>
                  <a:outerShdw blurRad="38100" dist="38100" dir="2700000" algn="tl">
                    <a:srgbClr val="000000">
                      <a:alpha val="43137"/>
                    </a:srgbClr>
                  </a:outerShdw>
                </a:effectLst>
              </a:rPr>
              <a:t>）操作数：指明操作对象的内容或所在的存储单元地址。所以也称地址码。</a:t>
            </a:r>
          </a:p>
          <a:p>
            <a:r>
              <a:rPr lang="zh-CN" altLang="en-US" dirty="0" smtClean="0"/>
              <a:t>例如，“</a:t>
            </a:r>
            <a:r>
              <a:rPr lang="en-US" altLang="zh-CN" dirty="0" smtClean="0"/>
              <a:t>ADD </a:t>
            </a:r>
            <a:r>
              <a:rPr lang="en-US" altLang="zh-CN" dirty="0"/>
              <a:t>AX, </a:t>
            </a:r>
            <a:r>
              <a:rPr lang="en-US" altLang="zh-CN" dirty="0" err="1" smtClean="0"/>
              <a:t>8569H</a:t>
            </a:r>
            <a:r>
              <a:rPr lang="zh-CN" altLang="en-US" dirty="0" smtClean="0"/>
              <a:t>”指令的操作码是</a:t>
            </a:r>
            <a:r>
              <a:rPr lang="en-US" altLang="zh-CN" dirty="0" smtClean="0"/>
              <a:t>ADD</a:t>
            </a:r>
            <a:r>
              <a:rPr lang="zh-CN" altLang="en-US" dirty="0" smtClean="0"/>
              <a:t>，操作数有两个：寄存器</a:t>
            </a:r>
            <a:r>
              <a:rPr lang="en-US" altLang="zh-CN" dirty="0" smtClean="0"/>
              <a:t>AX</a:t>
            </a:r>
            <a:r>
              <a:rPr lang="zh-CN" altLang="en-US" dirty="0" smtClean="0"/>
              <a:t>和常量</a:t>
            </a:r>
            <a:r>
              <a:rPr lang="en-US" altLang="zh-CN" dirty="0" err="1" smtClean="0"/>
              <a:t>8569H</a:t>
            </a:r>
            <a:r>
              <a:rPr lang="zh-CN" altLang="en-US" dirty="0" smtClean="0"/>
              <a:t>。其功能是将</a:t>
            </a:r>
            <a:r>
              <a:rPr lang="en-US" altLang="zh-CN" dirty="0"/>
              <a:t>AX</a:t>
            </a:r>
            <a:r>
              <a:rPr lang="zh-CN" altLang="en-US" dirty="0"/>
              <a:t>寄存器的值与</a:t>
            </a:r>
            <a:r>
              <a:rPr lang="en-US" altLang="zh-CN" dirty="0" err="1"/>
              <a:t>8569H</a:t>
            </a:r>
            <a:r>
              <a:rPr lang="zh-CN" altLang="en-US" dirty="0"/>
              <a:t>相加后，又放回</a:t>
            </a:r>
            <a:r>
              <a:rPr lang="en-US" altLang="zh-CN" dirty="0"/>
              <a:t>AX</a:t>
            </a:r>
            <a:r>
              <a:rPr lang="zh-CN" altLang="en-US" dirty="0" smtClean="0"/>
              <a:t>。</a:t>
            </a:r>
            <a:endParaRPr lang="en-US" altLang="zh-CN" dirty="0" smtClean="0"/>
          </a:p>
          <a:p>
            <a:endParaRPr lang="en-US" altLang="zh-CN" dirty="0" smtClean="0"/>
          </a:p>
        </p:txBody>
      </p:sp>
    </p:spTree>
    <p:extLst>
      <p:ext uri="{BB962C8B-B14F-4D97-AF65-F5344CB8AC3E}">
        <p14:creationId xmlns:p14="http://schemas.microsoft.com/office/powerpoint/2010/main" val="18454689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2</a:t>
            </a:r>
            <a:r>
              <a:rPr lang="zh-CN" altLang="en-US" dirty="0"/>
              <a:t>．什么是指令系统</a:t>
            </a:r>
          </a:p>
          <a:p>
            <a:r>
              <a:rPr lang="zh-CN" altLang="en-US" dirty="0"/>
              <a:t>计算机是通过执行指令来管理计算机并完成一系列给定功能的。因而，每种计算机都有一组指令集提供给用户使用，这组指令集叫作计算机的指令系统。不同的计算机具有不同的指令，指令的数量也大不相同。指令系统实际反映了计算机特别是微处理器的功能和性能。根据指令系统的构成方式不同，我们可以将计算机分为两大类：</a:t>
            </a:r>
          </a:p>
          <a:p>
            <a:r>
              <a:rPr lang="zh-CN" altLang="en-US" dirty="0"/>
              <a:t>（</a:t>
            </a:r>
            <a:r>
              <a:rPr lang="en-US" altLang="zh-CN" dirty="0"/>
              <a:t>1</a:t>
            </a:r>
            <a:r>
              <a:rPr lang="zh-CN" altLang="en-US" dirty="0"/>
              <a:t>）复杂指令集计算机（</a:t>
            </a:r>
            <a:r>
              <a:rPr lang="en-US" altLang="zh-CN" dirty="0" err="1"/>
              <a:t>CISC</a:t>
            </a:r>
            <a:r>
              <a:rPr lang="zh-CN" altLang="en-US" dirty="0"/>
              <a:t>）</a:t>
            </a:r>
          </a:p>
          <a:p>
            <a:r>
              <a:rPr lang="zh-CN" altLang="en-US" dirty="0" smtClean="0"/>
              <a:t>（</a:t>
            </a:r>
            <a:r>
              <a:rPr lang="en-US" altLang="zh-CN" dirty="0"/>
              <a:t>2</a:t>
            </a:r>
            <a:r>
              <a:rPr lang="zh-CN" altLang="en-US" dirty="0"/>
              <a:t>）精简指令集计算机（</a:t>
            </a:r>
            <a:r>
              <a:rPr lang="en-US" altLang="zh-CN" dirty="0"/>
              <a:t>RISC</a:t>
            </a:r>
            <a:r>
              <a:rPr lang="zh-CN" altLang="en-US" dirty="0"/>
              <a:t>）</a:t>
            </a:r>
          </a:p>
          <a:p>
            <a:endParaRPr lang="zh-CN" altLang="en-US" dirty="0"/>
          </a:p>
        </p:txBody>
      </p:sp>
    </p:spTree>
    <p:extLst>
      <p:ext uri="{BB962C8B-B14F-4D97-AF65-F5344CB8AC3E}">
        <p14:creationId xmlns:p14="http://schemas.microsoft.com/office/powerpoint/2010/main" val="41338679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3.1.2 </a:t>
            </a:r>
            <a:r>
              <a:rPr lang="zh-CN" altLang="en-US" dirty="0"/>
              <a:t>程序与程序语言</a:t>
            </a:r>
          </a:p>
        </p:txBody>
      </p:sp>
      <p:sp>
        <p:nvSpPr>
          <p:cNvPr id="3" name="文本占位符 2"/>
          <p:cNvSpPr>
            <a:spLocks noGrp="1"/>
          </p:cNvSpPr>
          <p:nvPr>
            <p:ph type="body" sz="quarter" idx="10"/>
          </p:nvPr>
        </p:nvSpPr>
        <p:spPr/>
        <p:txBody>
          <a:bodyPr/>
          <a:lstStyle/>
          <a:p>
            <a:r>
              <a:rPr lang="zh-CN" altLang="en-US" dirty="0"/>
              <a:t>程序是一组为完成某种功能而按一定顺序（通常由算法确定）编排的指令序列，是人与计算机之间传递信息的媒介</a:t>
            </a:r>
            <a:r>
              <a:rPr lang="zh-CN" altLang="en-US" dirty="0" smtClean="0"/>
              <a:t>。</a:t>
            </a:r>
            <a:endParaRPr lang="en-US" altLang="zh-CN" dirty="0" smtClean="0"/>
          </a:p>
          <a:p>
            <a:r>
              <a:rPr lang="zh-CN" altLang="en-US" dirty="0"/>
              <a:t>根据程序中的指令的不同表示方式，程序设计语言可以分为</a:t>
            </a:r>
            <a:r>
              <a:rPr lang="zh-CN" altLang="en-US" dirty="0" smtClean="0"/>
              <a:t>：</a:t>
            </a:r>
            <a:endParaRPr lang="en-US" altLang="zh-CN" dirty="0" smtClean="0"/>
          </a:p>
          <a:p>
            <a:r>
              <a:rPr lang="zh-CN" altLang="en-US" dirty="0" smtClean="0"/>
              <a:t>机器语言、</a:t>
            </a:r>
            <a:endParaRPr lang="en-US" altLang="zh-CN" dirty="0" smtClean="0"/>
          </a:p>
          <a:p>
            <a:r>
              <a:rPr lang="zh-CN" altLang="en-US" dirty="0" smtClean="0"/>
              <a:t>汇编语言和</a:t>
            </a:r>
            <a:endParaRPr lang="en-US" altLang="zh-CN" dirty="0" smtClean="0"/>
          </a:p>
          <a:p>
            <a:r>
              <a:rPr lang="zh-CN" altLang="en-US" dirty="0" smtClean="0"/>
              <a:t>高级语言。</a:t>
            </a:r>
            <a:endParaRPr lang="en-US" altLang="zh-CN" dirty="0" smtClean="0"/>
          </a:p>
          <a:p>
            <a:r>
              <a:rPr lang="zh-CN" altLang="en-US" dirty="0" smtClean="0"/>
              <a:t>这些</a:t>
            </a:r>
            <a:r>
              <a:rPr lang="zh-CN" altLang="en-US" dirty="0"/>
              <a:t>语言就是计算机能接受的语言。</a:t>
            </a:r>
          </a:p>
        </p:txBody>
      </p:sp>
    </p:spTree>
    <p:extLst>
      <p:ext uri="{BB962C8B-B14F-4D97-AF65-F5344CB8AC3E}">
        <p14:creationId xmlns:p14="http://schemas.microsoft.com/office/powerpoint/2010/main" val="10486515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smtClean="0"/>
              <a:t>机器语言的每</a:t>
            </a:r>
            <a:r>
              <a:rPr lang="zh-CN" altLang="en-US" dirty="0"/>
              <a:t>一条指令是一串二进制</a:t>
            </a:r>
            <a:r>
              <a:rPr lang="zh-CN" altLang="en-US" dirty="0" smtClean="0"/>
              <a:t>序列。</a:t>
            </a:r>
            <a:r>
              <a:rPr lang="zh-CN" altLang="en-US" dirty="0"/>
              <a:t>使用机器语言编写程序是一种相当烦琐的，既难于记忆也难于</a:t>
            </a:r>
            <a:r>
              <a:rPr lang="zh-CN" altLang="en-US" dirty="0" smtClean="0"/>
              <a:t>操作。</a:t>
            </a:r>
            <a:endParaRPr lang="en-US" altLang="zh-CN" dirty="0" smtClean="0"/>
          </a:p>
          <a:p>
            <a:r>
              <a:rPr lang="zh-CN" altLang="zh-CN" dirty="0" smtClean="0"/>
              <a:t>汇编语言亦</a:t>
            </a:r>
            <a:r>
              <a:rPr lang="zh-CN" altLang="zh-CN" dirty="0"/>
              <a:t>称为符号语言</a:t>
            </a:r>
            <a:r>
              <a:rPr lang="zh-CN" altLang="zh-CN" dirty="0" smtClean="0"/>
              <a:t>。</a:t>
            </a:r>
            <a:r>
              <a:rPr lang="zh-CN" altLang="en-US" dirty="0" smtClean="0"/>
              <a:t>下面</a:t>
            </a:r>
            <a:r>
              <a:rPr lang="zh-CN" altLang="en-US" dirty="0"/>
              <a:t>是包含两条指令的汇编程序：</a:t>
            </a:r>
            <a:endParaRPr lang="en-US" altLang="zh-CN" dirty="0"/>
          </a:p>
          <a:p>
            <a:pPr lvl="1"/>
            <a:r>
              <a:rPr lang="en-US" altLang="zh-CN" dirty="0" err="1"/>
              <a:t>MOV</a:t>
            </a:r>
            <a:r>
              <a:rPr lang="en-US" altLang="zh-CN" dirty="0"/>
              <a:t> AX</a:t>
            </a:r>
            <a:r>
              <a:rPr lang="zh-CN" altLang="en-US" dirty="0"/>
              <a:t>，</a:t>
            </a:r>
            <a:r>
              <a:rPr lang="en-US" altLang="zh-CN" dirty="0" err="1"/>
              <a:t>800H</a:t>
            </a:r>
            <a:r>
              <a:rPr lang="zh-CN" altLang="en-US" dirty="0"/>
              <a:t>；给寄存器</a:t>
            </a:r>
            <a:r>
              <a:rPr lang="en-US" altLang="zh-CN" dirty="0"/>
              <a:t>AX</a:t>
            </a:r>
            <a:r>
              <a:rPr lang="zh-CN" altLang="en-US" dirty="0"/>
              <a:t>赋值</a:t>
            </a:r>
            <a:endParaRPr lang="en-US" altLang="zh-CN" dirty="0"/>
          </a:p>
          <a:p>
            <a:pPr lvl="1"/>
            <a:r>
              <a:rPr lang="en-US" altLang="zh-CN" dirty="0"/>
              <a:t>ADD AX</a:t>
            </a:r>
            <a:r>
              <a:rPr lang="zh-CN" altLang="en-US" dirty="0"/>
              <a:t>，</a:t>
            </a:r>
            <a:r>
              <a:rPr lang="en-US" altLang="zh-CN" dirty="0" err="1"/>
              <a:t>7000H</a:t>
            </a:r>
            <a:r>
              <a:rPr lang="zh-CN" altLang="en-US" dirty="0"/>
              <a:t>；将</a:t>
            </a:r>
            <a:r>
              <a:rPr lang="en-US" altLang="zh-CN" dirty="0" err="1" smtClean="0"/>
              <a:t>800H</a:t>
            </a:r>
            <a:r>
              <a:rPr lang="zh-CN" altLang="en-US" dirty="0"/>
              <a:t>与</a:t>
            </a:r>
            <a:r>
              <a:rPr lang="en-US" altLang="zh-CN" dirty="0" err="1"/>
              <a:t>7000H</a:t>
            </a:r>
            <a:r>
              <a:rPr lang="zh-CN" altLang="en-US" dirty="0"/>
              <a:t>相加后放回寄存器</a:t>
            </a:r>
            <a:r>
              <a:rPr lang="en-US" altLang="zh-CN" dirty="0"/>
              <a:t>AX</a:t>
            </a:r>
            <a:r>
              <a:rPr lang="zh-CN" altLang="en-US" dirty="0"/>
              <a:t>，这时</a:t>
            </a:r>
            <a:r>
              <a:rPr lang="en-US" altLang="zh-CN" dirty="0"/>
              <a:t>AX</a:t>
            </a:r>
            <a:r>
              <a:rPr lang="zh-CN" altLang="en-US" dirty="0"/>
              <a:t>的值为</a:t>
            </a:r>
            <a:r>
              <a:rPr lang="en-US" altLang="zh-CN" dirty="0" err="1"/>
              <a:t>7800H</a:t>
            </a:r>
            <a:endParaRPr lang="zh-CN" altLang="en-US" dirty="0"/>
          </a:p>
          <a:p>
            <a:r>
              <a:rPr lang="zh-CN" altLang="zh-CN" dirty="0"/>
              <a:t>在汇编语言中，用助记符（如</a:t>
            </a:r>
            <a:r>
              <a:rPr lang="en-US" altLang="zh-CN" dirty="0" err="1"/>
              <a:t>MOV</a:t>
            </a:r>
            <a:r>
              <a:rPr lang="zh-CN" altLang="zh-CN" dirty="0"/>
              <a:t>、</a:t>
            </a:r>
            <a:r>
              <a:rPr lang="en-US" altLang="zh-CN" dirty="0"/>
              <a:t>ADD</a:t>
            </a:r>
            <a:r>
              <a:rPr lang="zh-CN" altLang="zh-CN" dirty="0"/>
              <a:t>等）代替机器语言的指令操作码，用地址符号（如寄存器</a:t>
            </a:r>
            <a:r>
              <a:rPr lang="en-US" altLang="zh-CN" dirty="0"/>
              <a:t>AX</a:t>
            </a:r>
            <a:r>
              <a:rPr lang="zh-CN" altLang="zh-CN" dirty="0"/>
              <a:t>等）或标号代替指令或操作数的</a:t>
            </a:r>
            <a:r>
              <a:rPr lang="zh-CN" altLang="zh-CN" dirty="0" smtClean="0"/>
              <a:t>地址</a:t>
            </a:r>
            <a:r>
              <a:rPr lang="zh-CN" altLang="en-US" dirty="0" smtClean="0"/>
              <a:t>，方便记忆和理解。</a:t>
            </a:r>
            <a:endParaRPr lang="zh-CN" altLang="en-US" dirty="0"/>
          </a:p>
        </p:txBody>
      </p:sp>
    </p:spTree>
    <p:extLst>
      <p:ext uri="{BB962C8B-B14F-4D97-AF65-F5344CB8AC3E}">
        <p14:creationId xmlns:p14="http://schemas.microsoft.com/office/powerpoint/2010/main" val="1209327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effectLst/>
              </a:rPr>
              <a:t>1.2.1 </a:t>
            </a:r>
            <a:r>
              <a:rPr lang="zh-CN" altLang="zh-CN" b="1" dirty="0">
                <a:effectLst/>
              </a:rPr>
              <a:t>计算机的数制</a:t>
            </a:r>
            <a:br>
              <a:rPr lang="zh-CN" altLang="zh-CN" b="1" dirty="0">
                <a:effectLst/>
              </a:rPr>
            </a:br>
            <a:endParaRPr lang="zh-CN" altLang="en-US" dirty="0"/>
          </a:p>
        </p:txBody>
      </p:sp>
      <p:sp>
        <p:nvSpPr>
          <p:cNvPr id="3" name="文本占位符 2"/>
          <p:cNvSpPr>
            <a:spLocks noGrp="1"/>
          </p:cNvSpPr>
          <p:nvPr>
            <p:ph type="body" sz="quarter" idx="10"/>
          </p:nvPr>
        </p:nvSpPr>
        <p:spPr/>
        <p:txBody>
          <a:bodyPr/>
          <a:lstStyle/>
          <a:p>
            <a:r>
              <a:rPr lang="zh-CN" altLang="en-US" dirty="0"/>
              <a:t>数制是指数据的进制表示</a:t>
            </a:r>
            <a:r>
              <a:rPr lang="zh-CN" altLang="en-US" dirty="0" smtClean="0"/>
              <a:t>。</a:t>
            </a:r>
            <a:endParaRPr lang="en-US" altLang="zh-CN" dirty="0" smtClean="0"/>
          </a:p>
          <a:p>
            <a:r>
              <a:rPr lang="zh-CN" altLang="en-US" dirty="0" smtClean="0"/>
              <a:t>在</a:t>
            </a:r>
            <a:r>
              <a:rPr lang="zh-CN" altLang="en-US" dirty="0"/>
              <a:t>日常生活中，人们通常采用十进制（</a:t>
            </a:r>
            <a:r>
              <a:rPr lang="en-US" altLang="zh-CN" dirty="0"/>
              <a:t>decimal</a:t>
            </a:r>
            <a:r>
              <a:rPr lang="zh-CN" altLang="en-US" dirty="0"/>
              <a:t>）来表示数据</a:t>
            </a:r>
            <a:r>
              <a:rPr lang="zh-CN" altLang="en-US" dirty="0" smtClean="0"/>
              <a:t>。</a:t>
            </a:r>
            <a:endParaRPr lang="en-US" altLang="zh-CN" dirty="0" smtClean="0"/>
          </a:p>
          <a:p>
            <a:r>
              <a:rPr lang="zh-CN" altLang="en-US" dirty="0" smtClean="0"/>
              <a:t>但</a:t>
            </a:r>
            <a:r>
              <a:rPr lang="zh-CN" altLang="en-US" dirty="0"/>
              <a:t>在计算机中，由于受到电子元器件技术的限制，计算机采用二进制（</a:t>
            </a:r>
            <a:r>
              <a:rPr lang="en-US" altLang="zh-CN" dirty="0"/>
              <a:t>binary</a:t>
            </a:r>
            <a:r>
              <a:rPr lang="zh-CN" altLang="en-US" dirty="0"/>
              <a:t>）来表示数据</a:t>
            </a:r>
            <a:r>
              <a:rPr lang="zh-CN" altLang="en-US" dirty="0" smtClean="0"/>
              <a:t>。</a:t>
            </a:r>
            <a:endParaRPr lang="en-US" altLang="zh-CN" dirty="0" smtClean="0"/>
          </a:p>
          <a:p>
            <a:r>
              <a:rPr lang="zh-CN" altLang="zh-CN" dirty="0" smtClean="0"/>
              <a:t>在</a:t>
            </a:r>
            <a:r>
              <a:rPr lang="zh-CN" altLang="zh-CN" dirty="0"/>
              <a:t>计算机编程中，人们为了书写方便，还经常使用八进制（</a:t>
            </a:r>
            <a:r>
              <a:rPr lang="en-US" altLang="zh-CN" dirty="0"/>
              <a:t>octal</a:t>
            </a:r>
            <a:r>
              <a:rPr lang="zh-CN" altLang="zh-CN" dirty="0"/>
              <a:t>）和十六进制（</a:t>
            </a:r>
            <a:r>
              <a:rPr lang="en-US" altLang="zh-CN" dirty="0"/>
              <a:t>hexadecimal</a:t>
            </a:r>
            <a:r>
              <a:rPr lang="zh-CN" altLang="zh-CN" dirty="0"/>
              <a:t>）来表示数据</a:t>
            </a:r>
            <a:r>
              <a:rPr lang="zh-CN" altLang="zh-CN" dirty="0" smtClean="0"/>
              <a:t>。</a:t>
            </a:r>
            <a:endParaRPr lang="zh-CN" altLang="zh-CN" dirty="0"/>
          </a:p>
        </p:txBody>
      </p:sp>
    </p:spTree>
    <p:extLst>
      <p:ext uri="{BB962C8B-B14F-4D97-AF65-F5344CB8AC3E}">
        <p14:creationId xmlns:p14="http://schemas.microsoft.com/office/powerpoint/2010/main" val="30452441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为了进一步降低用户编程难度，各种高级语言不断产生。如</a:t>
            </a:r>
            <a:r>
              <a:rPr lang="en-US" altLang="zh-CN" dirty="0"/>
              <a:t>Basic</a:t>
            </a:r>
            <a:r>
              <a:rPr lang="zh-CN" altLang="en-US" dirty="0"/>
              <a:t>、</a:t>
            </a:r>
            <a:r>
              <a:rPr lang="en-US" altLang="zh-CN" dirty="0"/>
              <a:t>C</a:t>
            </a:r>
            <a:r>
              <a:rPr lang="zh-CN" altLang="en-US" dirty="0"/>
              <a:t>、</a:t>
            </a:r>
            <a:r>
              <a:rPr lang="en-US" altLang="zh-CN" dirty="0"/>
              <a:t>C++</a:t>
            </a:r>
            <a:r>
              <a:rPr lang="zh-CN" altLang="en-US" dirty="0"/>
              <a:t>、</a:t>
            </a:r>
            <a:r>
              <a:rPr lang="en-US" altLang="zh-CN" dirty="0"/>
              <a:t>Pascal</a:t>
            </a:r>
            <a:r>
              <a:rPr lang="zh-CN" altLang="en-US" dirty="0" smtClean="0"/>
              <a:t>、</a:t>
            </a:r>
            <a:r>
              <a:rPr lang="en-US" altLang="zh-CN" dirty="0" smtClean="0"/>
              <a:t>JAVA</a:t>
            </a:r>
            <a:r>
              <a:rPr lang="zh-CN" altLang="en-US" dirty="0"/>
              <a:t>、</a:t>
            </a:r>
            <a:r>
              <a:rPr lang="en-US" altLang="zh-CN" dirty="0"/>
              <a:t>Python</a:t>
            </a:r>
            <a:r>
              <a:rPr lang="zh-CN" altLang="en-US" dirty="0" smtClean="0"/>
              <a:t>等。这些</a:t>
            </a:r>
            <a:r>
              <a:rPr lang="zh-CN" altLang="en-US" dirty="0"/>
              <a:t>语言的语法、命令格式都各不相同</a:t>
            </a:r>
            <a:r>
              <a:rPr lang="zh-CN" altLang="en-US" dirty="0" smtClean="0"/>
              <a:t>。</a:t>
            </a:r>
            <a:endParaRPr lang="en-US" altLang="zh-CN" dirty="0" smtClean="0"/>
          </a:p>
          <a:p>
            <a:r>
              <a:rPr lang="zh-CN" altLang="en-US" dirty="0" smtClean="0">
                <a:effectLst>
                  <a:outerShdw blurRad="38100" dist="38100" dir="2700000" algn="tl">
                    <a:srgbClr val="000000">
                      <a:alpha val="43137"/>
                    </a:srgbClr>
                  </a:outerShdw>
                </a:effectLst>
              </a:rPr>
              <a:t>高级语言是接近自然语言表示的编程语言。</a:t>
            </a:r>
            <a:r>
              <a:rPr lang="zh-CN" altLang="en-US" dirty="0" smtClean="0"/>
              <a:t>所</a:t>
            </a:r>
            <a:r>
              <a:rPr lang="zh-CN" altLang="en-US" dirty="0"/>
              <a:t>编制的程序不能直接被计算机识别，必须转换成机器语言才能被执行。按转换</a:t>
            </a:r>
            <a:r>
              <a:rPr lang="zh-CN" altLang="en-US" dirty="0" smtClean="0"/>
              <a:t>方式可分为</a:t>
            </a:r>
            <a:r>
              <a:rPr lang="zh-CN" altLang="en-US" dirty="0"/>
              <a:t>两大类：解释类和编译类。 </a:t>
            </a:r>
            <a:endParaRPr lang="en-US" altLang="zh-CN" dirty="0" smtClean="0"/>
          </a:p>
        </p:txBody>
      </p:sp>
    </p:spTree>
    <p:extLst>
      <p:ext uri="{BB962C8B-B14F-4D97-AF65-F5344CB8AC3E}">
        <p14:creationId xmlns:p14="http://schemas.microsoft.com/office/powerpoint/2010/main" val="29683882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1</a:t>
            </a:r>
            <a:r>
              <a:rPr lang="zh-CN" altLang="en-US" dirty="0"/>
              <a:t>）解释类：执行方式类似于我们日常生活中的“同声翻译”。应用程序的源代码一边由相应语言的解释器“翻译”成目标代码</a:t>
            </a:r>
            <a:r>
              <a:rPr lang="en-US" altLang="zh-CN" dirty="0"/>
              <a:t>(</a:t>
            </a:r>
            <a:r>
              <a:rPr lang="zh-CN" altLang="en-US" dirty="0"/>
              <a:t>机器语言</a:t>
            </a:r>
            <a:r>
              <a:rPr lang="en-US" altLang="zh-CN" dirty="0"/>
              <a:t>)</a:t>
            </a:r>
            <a:r>
              <a:rPr lang="zh-CN" altLang="en-US" dirty="0"/>
              <a:t>，一边执行，因此效率比较低。但程序调整和修改容易、调试纠错也更加方便。典型的解释类语言有</a:t>
            </a:r>
            <a:r>
              <a:rPr lang="en-US" altLang="zh-CN" dirty="0"/>
              <a:t>Basic</a:t>
            </a:r>
            <a:r>
              <a:rPr lang="zh-CN" altLang="en-US" dirty="0"/>
              <a:t>、</a:t>
            </a:r>
            <a:r>
              <a:rPr lang="en-US" altLang="zh-CN" dirty="0"/>
              <a:t>JAVA</a:t>
            </a:r>
            <a:r>
              <a:rPr lang="zh-CN" altLang="en-US" dirty="0"/>
              <a:t>、</a:t>
            </a:r>
            <a:r>
              <a:rPr lang="en-US" altLang="zh-CN" dirty="0"/>
              <a:t>Python</a:t>
            </a:r>
            <a:r>
              <a:rPr lang="zh-CN" altLang="en-US" dirty="0"/>
              <a:t>等。</a:t>
            </a:r>
          </a:p>
          <a:p>
            <a:r>
              <a:rPr lang="en-US" altLang="zh-CN" dirty="0"/>
              <a:t>2</a:t>
            </a:r>
            <a:r>
              <a:rPr lang="zh-CN" altLang="en-US" dirty="0"/>
              <a:t>）编译类：编译是指在应用程序执行之前，就将程序源代码“翻译”成目标代码</a:t>
            </a:r>
            <a:r>
              <a:rPr lang="en-US" altLang="zh-CN" dirty="0"/>
              <a:t>(</a:t>
            </a:r>
            <a:r>
              <a:rPr lang="zh-CN" altLang="en-US" dirty="0"/>
              <a:t>机器语言</a:t>
            </a:r>
            <a:r>
              <a:rPr lang="en-US" altLang="zh-CN" dirty="0"/>
              <a:t>)</a:t>
            </a:r>
            <a:r>
              <a:rPr lang="zh-CN" altLang="en-US" dirty="0"/>
              <a:t>。其源码保护性好，但调试困难。典型的编译程语言有</a:t>
            </a:r>
            <a:r>
              <a:rPr lang="en-US" altLang="zh-CN" dirty="0"/>
              <a:t>C</a:t>
            </a:r>
            <a:r>
              <a:rPr lang="zh-CN" altLang="en-US" dirty="0"/>
              <a:t>、</a:t>
            </a:r>
            <a:r>
              <a:rPr lang="en-US" altLang="zh-CN" dirty="0"/>
              <a:t>Visual C++</a:t>
            </a:r>
            <a:r>
              <a:rPr lang="zh-CN" altLang="en-US" dirty="0"/>
              <a:t>、</a:t>
            </a:r>
            <a:r>
              <a:rPr lang="en-US" altLang="zh-CN" dirty="0"/>
              <a:t>Delphi</a:t>
            </a:r>
            <a:r>
              <a:rPr lang="zh-CN" altLang="en-US" dirty="0"/>
              <a:t>等。 </a:t>
            </a:r>
          </a:p>
          <a:p>
            <a:endParaRPr lang="zh-CN" altLang="en-US" dirty="0"/>
          </a:p>
        </p:txBody>
      </p:sp>
    </p:spTree>
    <p:extLst>
      <p:ext uri="{BB962C8B-B14F-4D97-AF65-F5344CB8AC3E}">
        <p14:creationId xmlns:p14="http://schemas.microsoft.com/office/powerpoint/2010/main" val="4594605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 </a:t>
            </a:r>
            <a:r>
              <a:rPr lang="zh-CN" altLang="en-US" dirty="0"/>
              <a:t>程序语言与编程环境</a:t>
            </a:r>
          </a:p>
        </p:txBody>
      </p:sp>
      <p:sp>
        <p:nvSpPr>
          <p:cNvPr id="3" name="文本占位符 2"/>
          <p:cNvSpPr>
            <a:spLocks noGrp="1"/>
          </p:cNvSpPr>
          <p:nvPr>
            <p:ph type="body" sz="quarter" idx="10"/>
          </p:nvPr>
        </p:nvSpPr>
        <p:spPr/>
        <p:txBody>
          <a:bodyPr/>
          <a:lstStyle/>
          <a:p>
            <a:r>
              <a:rPr lang="zh-CN" altLang="en-US" dirty="0"/>
              <a:t>使用计算机解决实际问题，首先需要选择合适的编程语言，然后确定使用何种软件集成开发环境进行程序设计。</a:t>
            </a:r>
          </a:p>
        </p:txBody>
      </p:sp>
    </p:spTree>
    <p:extLst>
      <p:ext uri="{BB962C8B-B14F-4D97-AF65-F5344CB8AC3E}">
        <p14:creationId xmlns:p14="http://schemas.microsoft.com/office/powerpoint/2010/main" val="29974040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3.2.1 </a:t>
            </a:r>
            <a:r>
              <a:rPr lang="zh-CN" altLang="en-US" dirty="0"/>
              <a:t>程序语言选择</a:t>
            </a:r>
          </a:p>
        </p:txBody>
      </p:sp>
      <p:sp>
        <p:nvSpPr>
          <p:cNvPr id="3" name="文本占位符 2"/>
          <p:cNvSpPr>
            <a:spLocks noGrp="1"/>
          </p:cNvSpPr>
          <p:nvPr>
            <p:ph type="body" sz="quarter" idx="10"/>
          </p:nvPr>
        </p:nvSpPr>
        <p:spPr/>
        <p:txBody>
          <a:bodyPr/>
          <a:lstStyle/>
          <a:p>
            <a:r>
              <a:rPr lang="zh-CN" altLang="en-US" dirty="0"/>
              <a:t>不同的编程语言适合解决不同的问题。典型的编程语言有：</a:t>
            </a:r>
          </a:p>
          <a:p>
            <a:pPr lvl="1"/>
            <a:r>
              <a:rPr lang="en-US" altLang="zh-CN" dirty="0" smtClean="0"/>
              <a:t>BASIC</a:t>
            </a:r>
            <a:r>
              <a:rPr lang="zh-CN" altLang="en-US" dirty="0"/>
              <a:t>是一种为初学者使用而开发的</a:t>
            </a:r>
            <a:r>
              <a:rPr lang="zh-CN" altLang="en-US" dirty="0" smtClean="0"/>
              <a:t>程序设计语言</a:t>
            </a:r>
            <a:endParaRPr lang="en-US" altLang="zh-CN" dirty="0" smtClean="0"/>
          </a:p>
          <a:p>
            <a:pPr lvl="1"/>
            <a:r>
              <a:rPr lang="en-US" altLang="zh-CN" dirty="0" smtClean="0"/>
              <a:t>Visual </a:t>
            </a:r>
            <a:r>
              <a:rPr lang="en-US" altLang="zh-CN" dirty="0"/>
              <a:t>Basic</a:t>
            </a:r>
            <a:r>
              <a:rPr lang="zh-CN" altLang="en-US" dirty="0"/>
              <a:t>（</a:t>
            </a:r>
            <a:r>
              <a:rPr lang="en-US" altLang="zh-CN" dirty="0"/>
              <a:t>VB</a:t>
            </a:r>
            <a:r>
              <a:rPr lang="zh-CN" altLang="en-US" dirty="0"/>
              <a:t>）源于</a:t>
            </a:r>
            <a:r>
              <a:rPr lang="en-US" altLang="zh-CN" dirty="0"/>
              <a:t>BASIC</a:t>
            </a:r>
            <a:r>
              <a:rPr lang="zh-CN" altLang="en-US" dirty="0"/>
              <a:t>，是</a:t>
            </a:r>
            <a:r>
              <a:rPr lang="en-US" altLang="zh-CN" dirty="0"/>
              <a:t>Microsoft</a:t>
            </a:r>
            <a:r>
              <a:rPr lang="zh-CN" altLang="en-US" dirty="0"/>
              <a:t>公司开发的一种基于对象的</a:t>
            </a:r>
            <a:r>
              <a:rPr lang="zh-CN" altLang="en-US" dirty="0" smtClean="0"/>
              <a:t>程序设计语言</a:t>
            </a:r>
            <a:endParaRPr lang="en-US" altLang="zh-CN" dirty="0" smtClean="0"/>
          </a:p>
          <a:p>
            <a:pPr lvl="1"/>
            <a:r>
              <a:rPr lang="en-US" altLang="zh-CN" dirty="0" smtClean="0"/>
              <a:t>C</a:t>
            </a:r>
            <a:r>
              <a:rPr lang="zh-CN" altLang="en-US" dirty="0"/>
              <a:t>语言是一种面向过程的计算机编程语言，它兼顾了高级语言和汇编语言的优点，相较于其他编程语言具有较大优势</a:t>
            </a:r>
            <a:r>
              <a:rPr lang="zh-CN" altLang="en-US" dirty="0" smtClean="0"/>
              <a:t>。</a:t>
            </a:r>
            <a:endParaRPr lang="en-US" altLang="zh-CN" dirty="0" smtClean="0"/>
          </a:p>
          <a:p>
            <a:pPr lvl="1"/>
            <a:r>
              <a:rPr lang="en-US" altLang="zh-CN" dirty="0" smtClean="0"/>
              <a:t>C</a:t>
            </a:r>
            <a:r>
              <a:rPr lang="en-US" altLang="zh-CN" dirty="0"/>
              <a:t>++</a:t>
            </a:r>
            <a:r>
              <a:rPr lang="zh-CN" altLang="en-US" dirty="0"/>
              <a:t>是在</a:t>
            </a:r>
            <a:r>
              <a:rPr lang="en-US" altLang="zh-CN" dirty="0"/>
              <a:t>C</a:t>
            </a:r>
            <a:r>
              <a:rPr lang="zh-CN" altLang="en-US" dirty="0"/>
              <a:t>语言的基础上开发的一种面向对象编程语言，常用于系统软件和应用系统开发，使用非常广泛</a:t>
            </a:r>
            <a:r>
              <a:rPr lang="zh-CN" altLang="en-US" dirty="0" smtClean="0"/>
              <a:t>。</a:t>
            </a:r>
            <a:endParaRPr lang="en-US" altLang="zh-CN" dirty="0" smtClean="0"/>
          </a:p>
          <a:p>
            <a:pPr lvl="1"/>
            <a:r>
              <a:rPr lang="en-US" altLang="zh-CN" dirty="0" smtClean="0"/>
              <a:t>Java</a:t>
            </a:r>
            <a:r>
              <a:rPr lang="zh-CN" altLang="en-US" dirty="0"/>
              <a:t>是一种面向对象的编程语言</a:t>
            </a:r>
            <a:r>
              <a:rPr lang="zh-CN" altLang="en-US" dirty="0" smtClean="0"/>
              <a:t>，吸收</a:t>
            </a:r>
            <a:r>
              <a:rPr lang="zh-CN" altLang="en-US" dirty="0"/>
              <a:t>了</a:t>
            </a:r>
            <a:r>
              <a:rPr lang="en-US" altLang="zh-CN" dirty="0"/>
              <a:t>C</a:t>
            </a:r>
            <a:r>
              <a:rPr lang="en-US" altLang="zh-CN" dirty="0" smtClean="0"/>
              <a:t>++</a:t>
            </a:r>
            <a:r>
              <a:rPr lang="zh-CN" altLang="en-US" dirty="0" smtClean="0"/>
              <a:t>优点，摒弃</a:t>
            </a:r>
            <a:r>
              <a:rPr lang="zh-CN" altLang="en-US" dirty="0"/>
              <a:t>了</a:t>
            </a:r>
            <a:r>
              <a:rPr lang="en-US" altLang="zh-CN" dirty="0"/>
              <a:t>C</a:t>
            </a:r>
            <a:r>
              <a:rPr lang="en-US" altLang="zh-CN" dirty="0" smtClean="0"/>
              <a:t>++</a:t>
            </a:r>
            <a:r>
              <a:rPr lang="zh-CN" altLang="en-US" dirty="0" smtClean="0"/>
              <a:t>的</a:t>
            </a:r>
            <a:r>
              <a:rPr lang="zh-CN" altLang="en-US" dirty="0"/>
              <a:t>多继承、指针等概念，因此</a:t>
            </a:r>
            <a:r>
              <a:rPr lang="en-US" altLang="zh-CN" dirty="0"/>
              <a:t>Java</a:t>
            </a:r>
            <a:r>
              <a:rPr lang="zh-CN" altLang="en-US" dirty="0"/>
              <a:t>语言具有功能强大和简单易用两个特征</a:t>
            </a:r>
            <a:r>
              <a:rPr lang="zh-CN" altLang="en-US" dirty="0" smtClean="0"/>
              <a:t>。</a:t>
            </a:r>
            <a:endParaRPr lang="en-US" altLang="zh-CN" dirty="0" smtClean="0"/>
          </a:p>
          <a:p>
            <a:pPr lvl="1"/>
            <a:r>
              <a:rPr lang="en-US" altLang="zh-CN" dirty="0" smtClean="0"/>
              <a:t>Python</a:t>
            </a:r>
            <a:r>
              <a:rPr lang="zh-CN" altLang="en-US" dirty="0"/>
              <a:t>语言是一种解释型的、面向对象的、交互式的高级程序设计语言，也是一种功能强大而完善的通用型语言</a:t>
            </a:r>
            <a:r>
              <a:rPr lang="zh-CN" altLang="en-US" dirty="0" smtClean="0"/>
              <a:t>。</a:t>
            </a:r>
            <a:r>
              <a:rPr lang="en-US" altLang="zh-CN" dirty="0" smtClean="0"/>
              <a:t>Python</a:t>
            </a:r>
            <a:r>
              <a:rPr lang="zh-CN" altLang="en-US" dirty="0"/>
              <a:t>现在成为不少高校大一新生的入门语言。</a:t>
            </a:r>
          </a:p>
          <a:p>
            <a:endParaRPr lang="zh-CN" altLang="en-US" dirty="0"/>
          </a:p>
        </p:txBody>
      </p:sp>
    </p:spTree>
    <p:extLst>
      <p:ext uri="{BB962C8B-B14F-4D97-AF65-F5344CB8AC3E}">
        <p14:creationId xmlns:p14="http://schemas.microsoft.com/office/powerpoint/2010/main" val="1831793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3.2.2 Python</a:t>
            </a:r>
            <a:r>
              <a:rPr lang="zh-CN" altLang="en-US" dirty="0"/>
              <a:t>编程环境</a:t>
            </a:r>
          </a:p>
        </p:txBody>
      </p:sp>
      <p:sp>
        <p:nvSpPr>
          <p:cNvPr id="3" name="文本占位符 2"/>
          <p:cNvSpPr>
            <a:spLocks noGrp="1"/>
          </p:cNvSpPr>
          <p:nvPr>
            <p:ph type="body" sz="quarter" idx="10"/>
          </p:nvPr>
        </p:nvSpPr>
        <p:spPr/>
        <p:txBody>
          <a:bodyPr/>
          <a:lstStyle/>
          <a:p>
            <a:r>
              <a:rPr lang="en-US" altLang="zh-CN" dirty="0"/>
              <a:t>Python</a:t>
            </a:r>
            <a:r>
              <a:rPr lang="zh-CN" altLang="en-US" dirty="0"/>
              <a:t>语言集成开发环境有多种方式可供选用。包括微软的</a:t>
            </a:r>
            <a:r>
              <a:rPr lang="en-US" altLang="zh-CN" dirty="0"/>
              <a:t>Visual Studio Code</a:t>
            </a:r>
            <a:r>
              <a:rPr lang="zh-CN" altLang="en-US" dirty="0"/>
              <a:t>集成开发环境和</a:t>
            </a:r>
            <a:r>
              <a:rPr lang="en-US" altLang="zh-CN" dirty="0"/>
              <a:t>Python</a:t>
            </a:r>
            <a:r>
              <a:rPr lang="zh-CN" altLang="en-US" dirty="0"/>
              <a:t>语言原生集成开发环境</a:t>
            </a:r>
            <a:r>
              <a:rPr lang="zh-CN" altLang="en-US" dirty="0" smtClean="0"/>
              <a:t>。</a:t>
            </a:r>
            <a:endParaRPr lang="en-US" altLang="zh-CN" dirty="0" smtClean="0"/>
          </a:p>
          <a:p>
            <a:r>
              <a:rPr lang="zh-CN" altLang="en-US" dirty="0" smtClean="0"/>
              <a:t>对于</a:t>
            </a:r>
            <a:r>
              <a:rPr lang="zh-CN" altLang="en-US" dirty="0"/>
              <a:t>初学者，建议使用原生开发环境</a:t>
            </a:r>
            <a:r>
              <a:rPr lang="zh-CN" altLang="en-US" dirty="0" smtClean="0"/>
              <a:t>。</a:t>
            </a:r>
            <a:endParaRPr lang="en-US" altLang="zh-CN" dirty="0" smtClean="0"/>
          </a:p>
          <a:p>
            <a:r>
              <a:rPr lang="en-US" altLang="zh-CN" dirty="0"/>
              <a:t>Python</a:t>
            </a:r>
            <a:r>
              <a:rPr lang="zh-CN" altLang="en-US" dirty="0"/>
              <a:t>语言易学易用</a:t>
            </a:r>
            <a:r>
              <a:rPr lang="zh-CN" altLang="en-US" dirty="0" smtClean="0"/>
              <a:t>。</a:t>
            </a:r>
            <a:endParaRPr lang="en-US" altLang="zh-CN" dirty="0" smtClean="0"/>
          </a:p>
          <a:p>
            <a:r>
              <a:rPr lang="zh-CN" altLang="en-US" dirty="0" smtClean="0"/>
              <a:t>初学者</a:t>
            </a:r>
            <a:r>
              <a:rPr lang="zh-CN" altLang="en-US" dirty="0"/>
              <a:t>可以通过</a:t>
            </a:r>
            <a:r>
              <a:rPr lang="en-US" altLang="zh-CN" dirty="0"/>
              <a:t>https://</a:t>
            </a:r>
            <a:r>
              <a:rPr lang="en-US" altLang="zh-CN" dirty="0" err="1"/>
              <a:t>www.python.org</a:t>
            </a:r>
            <a:r>
              <a:rPr lang="en-US" altLang="zh-CN" dirty="0"/>
              <a:t>/downloads/ </a:t>
            </a:r>
            <a:r>
              <a:rPr lang="zh-CN" altLang="en-US" dirty="0"/>
              <a:t>网站下载</a:t>
            </a:r>
            <a:r>
              <a:rPr lang="en-US" altLang="zh-CN" dirty="0"/>
              <a:t>Python</a:t>
            </a:r>
            <a:r>
              <a:rPr lang="zh-CN" altLang="en-US" dirty="0"/>
              <a:t>语言原生开发环境。该网站的首页如下左图所示。</a:t>
            </a:r>
          </a:p>
          <a:p>
            <a:endParaRPr lang="zh-CN" altLang="en-US" dirty="0"/>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178" y="4063957"/>
            <a:ext cx="5267960" cy="2606040"/>
          </a:xfrm>
          <a:prstGeom prst="rect">
            <a:avLst/>
          </a:prstGeom>
          <a:noFill/>
          <a:ln>
            <a:noFill/>
          </a:ln>
        </p:spPr>
      </p:pic>
    </p:spTree>
    <p:extLst>
      <p:ext uri="{BB962C8B-B14F-4D97-AF65-F5344CB8AC3E}">
        <p14:creationId xmlns:p14="http://schemas.microsoft.com/office/powerpoint/2010/main" val="23294962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如何安装和配置</a:t>
            </a:r>
            <a:r>
              <a:rPr lang="en-US" altLang="zh-CN" dirty="0" smtClean="0"/>
              <a:t>Python</a:t>
            </a:r>
            <a:r>
              <a:rPr lang="zh-CN" altLang="en-US" dirty="0"/>
              <a:t>编程</a:t>
            </a:r>
            <a:r>
              <a:rPr lang="zh-CN" altLang="en-US" dirty="0" smtClean="0"/>
              <a:t>环境</a:t>
            </a:r>
            <a:r>
              <a:rPr lang="en-US" altLang="zh-CN" dirty="0" smtClean="0"/>
              <a:t>?</a:t>
            </a:r>
            <a:endParaRPr lang="zh-CN" altLang="en-US" dirty="0"/>
          </a:p>
        </p:txBody>
      </p:sp>
      <p:sp>
        <p:nvSpPr>
          <p:cNvPr id="3" name="文本占位符 2"/>
          <p:cNvSpPr>
            <a:spLocks noGrp="1"/>
          </p:cNvSpPr>
          <p:nvPr>
            <p:ph type="body" sz="quarter" idx="10"/>
          </p:nvPr>
        </p:nvSpPr>
        <p:spPr>
          <a:xfrm>
            <a:off x="455613" y="1047750"/>
            <a:ext cx="8869456" cy="4879805"/>
          </a:xfrm>
        </p:spPr>
        <p:txBody>
          <a:bodyPr/>
          <a:lstStyle/>
          <a:p>
            <a:r>
              <a:rPr lang="zh-CN" altLang="en-US" dirty="0" smtClean="0"/>
              <a:t>用户根据使用</a:t>
            </a:r>
            <a:r>
              <a:rPr lang="zh-CN" altLang="en-US" dirty="0"/>
              <a:t>的</a:t>
            </a:r>
            <a:r>
              <a:rPr lang="zh-CN" altLang="en-US" dirty="0" smtClean="0"/>
              <a:t>操作系统类型</a:t>
            </a:r>
            <a:r>
              <a:rPr lang="zh-CN" altLang="en-US" dirty="0"/>
              <a:t>选择需要下载的版本</a:t>
            </a:r>
            <a:r>
              <a:rPr lang="zh-CN" altLang="en-US" dirty="0" smtClean="0"/>
              <a:t>。以</a:t>
            </a:r>
            <a:r>
              <a:rPr lang="en-US" altLang="zh-CN" dirty="0" smtClean="0"/>
              <a:t>Python 3.8.8</a:t>
            </a:r>
            <a:r>
              <a:rPr lang="zh-CN" altLang="en-US" dirty="0" smtClean="0"/>
              <a:t>为例，下载</a:t>
            </a:r>
            <a:r>
              <a:rPr lang="zh-CN" altLang="en-US" dirty="0"/>
              <a:t>后的程序名称为</a:t>
            </a:r>
            <a:r>
              <a:rPr lang="en-US" altLang="zh-CN" dirty="0"/>
              <a:t>python-3.8.8-</a:t>
            </a:r>
            <a:r>
              <a:rPr lang="en-US" altLang="zh-CN" dirty="0" err="1"/>
              <a:t>amd64.exe</a:t>
            </a:r>
            <a:r>
              <a:rPr lang="zh-CN" altLang="en-US" dirty="0" smtClean="0"/>
              <a:t>。</a:t>
            </a:r>
            <a:endParaRPr lang="en-US" altLang="zh-CN" dirty="0" smtClean="0"/>
          </a:p>
          <a:p>
            <a:r>
              <a:rPr lang="zh-CN" altLang="en-US" dirty="0" smtClean="0"/>
              <a:t>点击</a:t>
            </a:r>
            <a:r>
              <a:rPr lang="en-US" altLang="zh-CN" dirty="0"/>
              <a:t>python-3.8.8-</a:t>
            </a:r>
            <a:r>
              <a:rPr lang="en-US" altLang="zh-CN" dirty="0" err="1"/>
              <a:t>amd64.exe</a:t>
            </a:r>
            <a:r>
              <a:rPr lang="zh-CN" altLang="en-US" dirty="0"/>
              <a:t>，按照提示进行安装即可</a:t>
            </a:r>
            <a:r>
              <a:rPr lang="zh-CN" altLang="en-US" dirty="0" smtClean="0"/>
              <a:t>。</a:t>
            </a:r>
            <a:r>
              <a:rPr lang="en-US" altLang="zh-CN" dirty="0" smtClean="0"/>
              <a:t>python-3.8.8</a:t>
            </a:r>
            <a:r>
              <a:rPr lang="zh-CN" altLang="zh-CN" dirty="0"/>
              <a:t>安装完毕后，就可以在操作系统的菜单中找到</a:t>
            </a:r>
            <a:r>
              <a:rPr lang="en-US" altLang="zh-CN" dirty="0"/>
              <a:t>“Python 3.8”</a:t>
            </a:r>
            <a:r>
              <a:rPr lang="zh-CN" altLang="zh-CN" dirty="0"/>
              <a:t>程序，</a:t>
            </a:r>
            <a:r>
              <a:rPr lang="zh-CN" altLang="zh-CN" dirty="0" smtClean="0"/>
              <a:t>如</a:t>
            </a:r>
            <a:r>
              <a:rPr lang="zh-CN" altLang="en-US" dirty="0" smtClean="0"/>
              <a:t>右</a:t>
            </a:r>
            <a:r>
              <a:rPr lang="zh-CN" altLang="zh-CN" dirty="0" smtClean="0"/>
              <a:t>图</a:t>
            </a:r>
            <a:r>
              <a:rPr lang="zh-CN" altLang="en-US" dirty="0" smtClean="0"/>
              <a:t>。</a:t>
            </a:r>
            <a:endParaRPr lang="en-US" altLang="zh-CN" dirty="0" smtClean="0"/>
          </a:p>
          <a:p>
            <a:r>
              <a:rPr lang="en-US" altLang="zh-CN" dirty="0"/>
              <a:t>Python</a:t>
            </a:r>
            <a:r>
              <a:rPr lang="zh-CN" altLang="en-US" dirty="0"/>
              <a:t>语言有两种编程方式</a:t>
            </a:r>
            <a:r>
              <a:rPr lang="zh-CN" altLang="en-US" dirty="0" smtClean="0"/>
              <a:t>：</a:t>
            </a:r>
            <a:endParaRPr lang="en-US" altLang="zh-CN" dirty="0" smtClean="0"/>
          </a:p>
          <a:p>
            <a:endParaRPr lang="zh-CN" alt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9361" y="2022291"/>
            <a:ext cx="2566307" cy="335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7401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如何使用</a:t>
            </a:r>
            <a:r>
              <a:rPr lang="en-US" altLang="zh-CN" dirty="0" smtClean="0"/>
              <a:t>Python</a:t>
            </a:r>
            <a:r>
              <a:rPr lang="zh-CN" altLang="en-US" dirty="0" smtClean="0"/>
              <a:t>语言进行编程？</a:t>
            </a:r>
            <a:r>
              <a:rPr lang="zh-CN" altLang="en-US" dirty="0"/>
              <a:t/>
            </a:r>
            <a:br>
              <a:rPr lang="zh-CN" altLang="en-US" dirty="0"/>
            </a:br>
            <a:endParaRPr lang="zh-CN" altLang="en-US" dirty="0"/>
          </a:p>
        </p:txBody>
      </p:sp>
      <p:sp>
        <p:nvSpPr>
          <p:cNvPr id="3" name="文本占位符 2"/>
          <p:cNvSpPr>
            <a:spLocks noGrp="1"/>
          </p:cNvSpPr>
          <p:nvPr>
            <p:ph type="body" sz="quarter" idx="10"/>
          </p:nvPr>
        </p:nvSpPr>
        <p:spPr>
          <a:xfrm>
            <a:off x="455612" y="1047751"/>
            <a:ext cx="11442473" cy="2239736"/>
          </a:xfrm>
        </p:spPr>
        <p:txBody>
          <a:bodyPr/>
          <a:lstStyle/>
          <a:p>
            <a:pPr marL="302279" lvl="1" indent="-302279" algn="just">
              <a:buFont typeface="Wingdings" panose="05000000000000000000" pitchFamily="2" charset="2"/>
              <a:buChar char="l"/>
            </a:pPr>
            <a:r>
              <a:rPr lang="en-US" altLang="zh-CN" dirty="0"/>
              <a:t>1</a:t>
            </a:r>
            <a:r>
              <a:rPr lang="zh-CN" altLang="en-US" dirty="0"/>
              <a:t>）左图中的“</a:t>
            </a:r>
            <a:r>
              <a:rPr lang="en-US" altLang="zh-CN" dirty="0"/>
              <a:t>IDLE</a:t>
            </a:r>
            <a:r>
              <a:rPr lang="zh-CN" altLang="en-US" dirty="0"/>
              <a:t>（</a:t>
            </a:r>
            <a:r>
              <a:rPr lang="en-US" altLang="zh-CN" dirty="0"/>
              <a:t>Python 3.8 64-bit</a:t>
            </a:r>
            <a:r>
              <a:rPr lang="zh-CN" altLang="en-US" dirty="0"/>
              <a:t>）”，是集成开发环境（即文件式编程）方式，也支持交互式编程。建议读者使用这种方式。</a:t>
            </a:r>
            <a:r>
              <a:rPr lang="en-US" altLang="zh-CN" dirty="0"/>
              <a:t>2</a:t>
            </a:r>
            <a:r>
              <a:rPr lang="zh-CN" altLang="en-US" dirty="0"/>
              <a:t>）左图中的“</a:t>
            </a:r>
            <a:r>
              <a:rPr lang="en-US" altLang="zh-CN" dirty="0"/>
              <a:t>Python 3.8</a:t>
            </a:r>
            <a:r>
              <a:rPr lang="zh-CN" altLang="en-US" dirty="0"/>
              <a:t>（</a:t>
            </a:r>
            <a:r>
              <a:rPr lang="en-US" altLang="zh-CN" dirty="0"/>
              <a:t>64-bit</a:t>
            </a:r>
            <a:r>
              <a:rPr lang="zh-CN" altLang="en-US" dirty="0"/>
              <a:t>）”，是交互式编程环境（即</a:t>
            </a:r>
            <a:r>
              <a:rPr lang="en-US" altLang="zh-CN" dirty="0"/>
              <a:t>Shell</a:t>
            </a:r>
            <a:r>
              <a:rPr lang="zh-CN" altLang="en-US" dirty="0"/>
              <a:t>式编程）方式。</a:t>
            </a:r>
          </a:p>
          <a:p>
            <a:pPr marL="403039" lvl="1" indent="0">
              <a:buNone/>
            </a:pPr>
            <a:r>
              <a:rPr lang="en-US" altLang="zh-CN" dirty="0" smtClean="0">
                <a:effectLst>
                  <a:outerShdw blurRad="38100" dist="38100" dir="2700000" algn="tl">
                    <a:srgbClr val="000000">
                      <a:alpha val="43137"/>
                    </a:srgbClr>
                  </a:outerShdw>
                </a:effectLst>
              </a:rPr>
              <a:t>2</a:t>
            </a:r>
            <a:r>
              <a:rPr lang="zh-CN" altLang="en-US" dirty="0" smtClean="0">
                <a:effectLst>
                  <a:outerShdw blurRad="38100" dist="38100" dir="2700000" algn="tl">
                    <a:srgbClr val="000000">
                      <a:alpha val="43137"/>
                    </a:srgbClr>
                  </a:outerShdw>
                </a:effectLst>
              </a:rPr>
              <a:t>）交互式编程</a:t>
            </a:r>
            <a:r>
              <a:rPr lang="zh-CN" altLang="en-US" dirty="0" smtClean="0"/>
              <a:t>可以</a:t>
            </a:r>
            <a:r>
              <a:rPr lang="zh-CN" altLang="en-US" dirty="0"/>
              <a:t>在命令行窗口</a:t>
            </a:r>
            <a:r>
              <a:rPr lang="zh-CN" altLang="en-US" dirty="0" smtClean="0"/>
              <a:t>中的提示符</a:t>
            </a:r>
            <a:r>
              <a:rPr lang="en-US" altLang="zh-CN" dirty="0" smtClean="0"/>
              <a:t>”</a:t>
            </a:r>
            <a:r>
              <a:rPr lang="en-US" altLang="zh-CN" dirty="0" smtClean="0">
                <a:solidFill>
                  <a:srgbClr val="C00000"/>
                </a:solidFill>
                <a:effectLst>
                  <a:outerShdw blurRad="38100" dist="38100" dir="2700000" algn="tl">
                    <a:srgbClr val="000000">
                      <a:alpha val="43137"/>
                    </a:srgbClr>
                  </a:outerShdw>
                </a:effectLst>
              </a:rPr>
              <a:t>&gt;&gt;&gt;</a:t>
            </a:r>
            <a:r>
              <a:rPr lang="en-US" altLang="zh-CN" dirty="0" smtClean="0"/>
              <a:t>”</a:t>
            </a:r>
            <a:r>
              <a:rPr lang="zh-CN" altLang="en-US" dirty="0" smtClean="0"/>
              <a:t>后直接</a:t>
            </a:r>
            <a:r>
              <a:rPr lang="zh-CN" altLang="en-US" dirty="0"/>
              <a:t>输入程序代码，按下回车键就可以直接运行代码，</a:t>
            </a:r>
            <a:r>
              <a:rPr lang="zh-CN" altLang="en-US" dirty="0" smtClean="0"/>
              <a:t>并获得结果，适合初学者编程</a:t>
            </a:r>
            <a:r>
              <a:rPr lang="zh-CN" altLang="en-US" dirty="0"/>
              <a:t>训练</a:t>
            </a:r>
            <a:r>
              <a:rPr lang="zh-CN" altLang="en-US" dirty="0" smtClean="0"/>
              <a:t>。如右图。</a:t>
            </a:r>
            <a:endParaRPr lang="en-US" altLang="zh-CN" dirty="0" smtClean="0"/>
          </a:p>
          <a:p>
            <a:endParaRPr lang="zh-CN" altLang="en-US" dirty="0"/>
          </a:p>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36" y="3212750"/>
            <a:ext cx="2687271" cy="339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897" y="4877968"/>
            <a:ext cx="5786120" cy="1730445"/>
          </a:xfrm>
          <a:prstGeom prst="rect">
            <a:avLst/>
          </a:prstGeom>
          <a:noFill/>
          <a:ln>
            <a:noFill/>
          </a:ln>
        </p:spPr>
      </p:pic>
      <p:sp>
        <p:nvSpPr>
          <p:cNvPr id="8" name="文本占位符 2"/>
          <p:cNvSpPr txBox="1">
            <a:spLocks/>
          </p:cNvSpPr>
          <p:nvPr/>
        </p:nvSpPr>
        <p:spPr bwMode="auto">
          <a:xfrm>
            <a:off x="3153770" y="3387866"/>
            <a:ext cx="8298001" cy="132564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80141" tIns="40071" rIns="80141" bIns="40071" numCol="1" anchor="t" anchorCtr="0" compatLnSpc="1">
            <a:prstTxWarp prst="textNoShape">
              <a:avLst/>
            </a:prstTxWarp>
          </a:bodyPr>
          <a:lstStyle>
            <a:lvl1pPr marL="302279" indent="-302279" algn="just" defTabSz="914034" rtl="0" eaLnBrk="1" fontAlgn="ctr" latinLnBrk="0" hangingPunct="1">
              <a:lnSpc>
                <a:spcPct val="120000"/>
              </a:lnSpc>
              <a:spcBef>
                <a:spcPts val="792"/>
              </a:spcBef>
              <a:buClrTx/>
              <a:buSzPct val="50000"/>
              <a:buFont typeface="Wingdings" panose="05000000000000000000" pitchFamily="2" charset="2"/>
              <a:buChar char="l"/>
              <a:defRPr sz="2199" b="1" kern="1200" baseline="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20000"/>
              </a:lnSpc>
              <a:spcBef>
                <a:spcPts val="720"/>
              </a:spcBef>
              <a:buClrTx/>
              <a:buSzPct val="50000"/>
              <a:buFont typeface="Wingdings" panose="05000000000000000000" pitchFamily="2" charset="2"/>
              <a:buChar char="p"/>
              <a:defRPr sz="1999" kern="1200" baseline="0">
                <a:solidFill>
                  <a:srgbClr val="002060"/>
                </a:solidFill>
                <a:effectLst/>
                <a:latin typeface="方正粗黑宋简体" panose="02000000000000000000" pitchFamily="2" charset="-122"/>
                <a:ea typeface="方正粗黑宋简体" panose="02000000000000000000" pitchFamily="2" charset="-122"/>
                <a:cs typeface="+mn-cs"/>
              </a:defRPr>
            </a:lvl2pPr>
            <a:lvl3pPr marL="1003998" indent="-201519" algn="l" defTabSz="914034" rtl="0" eaLnBrk="1" fontAlgn="ctr" latinLnBrk="0" hangingPunct="1">
              <a:lnSpc>
                <a:spcPct val="12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2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2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zh-CN" alt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文件式</a:t>
            </a:r>
            <a:r>
              <a:rPr lang="zh-CN" alt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编程：创建一个源文件，将所有代码放</a:t>
            </a:r>
            <a:r>
              <a:rPr lang="zh-CN" alt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在文件</a:t>
            </a:r>
            <a:r>
              <a:rPr lang="zh-CN" alt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中，让解释器逐行读取并</a:t>
            </a:r>
            <a:r>
              <a:rPr lang="zh-CN" alt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执行文件</a:t>
            </a:r>
            <a:r>
              <a:rPr lang="zh-CN" alt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中的代码，直到文件</a:t>
            </a:r>
            <a:r>
              <a:rPr lang="zh-CN" alt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末尾。</a:t>
            </a:r>
            <a:r>
              <a:rPr lang="zh-CN" alt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这</a:t>
            </a:r>
            <a:r>
              <a:rPr lang="zh-CN" alt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是常见</a:t>
            </a:r>
            <a:r>
              <a:rPr lang="zh-CN" alt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的编程</a:t>
            </a:r>
            <a:r>
              <a:rPr lang="zh-CN" alt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方式。</a:t>
            </a:r>
            <a:endParaRPr lang="en-US" altLang="zh-CN"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zh-CN" alt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zh-CN" alt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2742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文本占位符 2"/>
          <p:cNvSpPr>
            <a:spLocks noGrp="1"/>
          </p:cNvSpPr>
          <p:nvPr>
            <p:ph type="body" sz="quarter" idx="10"/>
          </p:nvPr>
        </p:nvSpPr>
        <p:spPr/>
        <p:txBody>
          <a:bodyPr/>
          <a:lstStyle/>
          <a:p>
            <a:r>
              <a:rPr lang="zh-CN" altLang="zh-CN" sz="2400" dirty="0"/>
              <a:t>如果采用文件编程方式，可点击</a:t>
            </a:r>
            <a:r>
              <a:rPr lang="en-US" altLang="zh-CN" sz="2400" dirty="0"/>
              <a:t>IDLE Shell</a:t>
            </a:r>
            <a:r>
              <a:rPr lang="zh-CN" altLang="zh-CN" sz="2400" dirty="0"/>
              <a:t>中的</a:t>
            </a:r>
            <a:r>
              <a:rPr lang="en-US" altLang="zh-CN" sz="2400" dirty="0"/>
              <a:t>“File-New file”</a:t>
            </a:r>
            <a:r>
              <a:rPr lang="zh-CN" altLang="zh-CN" sz="2400" dirty="0"/>
              <a:t>，将会弹出一个新窗口，用户就可以在这个窗口中进行程序设计了。</a:t>
            </a:r>
            <a:r>
              <a:rPr lang="zh-CN" altLang="zh-CN" sz="2400" dirty="0" smtClean="0"/>
              <a:t>如</a:t>
            </a:r>
            <a:r>
              <a:rPr lang="zh-CN" altLang="en-US" sz="2400" dirty="0" smtClean="0"/>
              <a:t>左</a:t>
            </a:r>
            <a:r>
              <a:rPr lang="zh-CN" altLang="zh-CN" sz="2400" dirty="0" smtClean="0"/>
              <a:t>图所</a:t>
            </a:r>
            <a:r>
              <a:rPr lang="zh-CN" altLang="zh-CN" sz="2400" dirty="0"/>
              <a:t>示，我们在窗口写入四条指令，设计完成后，可以使用</a:t>
            </a:r>
            <a:r>
              <a:rPr lang="en-US" altLang="zh-CN" sz="2400" dirty="0"/>
              <a:t>“File – Save as”</a:t>
            </a:r>
            <a:r>
              <a:rPr lang="zh-CN" altLang="zh-CN" sz="2400" dirty="0"/>
              <a:t>将其存储为一个</a:t>
            </a:r>
            <a:r>
              <a:rPr lang="en-US" altLang="zh-CN" sz="2400" dirty="0"/>
              <a:t>.</a:t>
            </a:r>
            <a:r>
              <a:rPr lang="en-US" altLang="zh-CN" sz="2400" dirty="0" err="1"/>
              <a:t>py</a:t>
            </a:r>
            <a:r>
              <a:rPr lang="zh-CN" altLang="zh-CN" sz="2400" dirty="0"/>
              <a:t>文件。也可直接使用</a:t>
            </a:r>
            <a:r>
              <a:rPr lang="zh-CN" altLang="zh-CN" sz="2400" dirty="0" smtClean="0"/>
              <a:t>图中</a:t>
            </a:r>
            <a:r>
              <a:rPr lang="zh-CN" altLang="zh-CN" sz="2400" dirty="0"/>
              <a:t>的</a:t>
            </a:r>
            <a:r>
              <a:rPr lang="en-US" altLang="zh-CN" sz="2400" dirty="0"/>
              <a:t>“Run-Run Module”</a:t>
            </a:r>
            <a:r>
              <a:rPr lang="zh-CN" altLang="zh-CN" sz="2400" dirty="0"/>
              <a:t>运行这段程序（系统会自动提示将上述程序存储为一个文件）。其运行结果会在上面说的</a:t>
            </a:r>
            <a:r>
              <a:rPr lang="en-US" altLang="zh-CN" sz="2400" dirty="0"/>
              <a:t>“IDLE Shell”</a:t>
            </a:r>
            <a:r>
              <a:rPr lang="zh-CN" altLang="zh-CN" sz="2400" dirty="0"/>
              <a:t>窗口中进行显示，如</a:t>
            </a:r>
            <a:r>
              <a:rPr lang="zh-CN" altLang="zh-CN" sz="2400" dirty="0" smtClean="0"/>
              <a:t>图（</a:t>
            </a:r>
            <a:r>
              <a:rPr lang="zh-CN" altLang="zh-CN" sz="2400" dirty="0"/>
              <a:t>右）所示。</a:t>
            </a: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69" y="3599729"/>
            <a:ext cx="4725988" cy="3258271"/>
          </a:xfrm>
          <a:prstGeom prst="rect">
            <a:avLst/>
          </a:prstGeom>
          <a:noFill/>
          <a:ln>
            <a:noFill/>
          </a:ln>
        </p:spPr>
      </p:pic>
      <p:pic>
        <p:nvPicPr>
          <p:cNvPr id="5" name="图片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9143" y="3699209"/>
            <a:ext cx="5826035" cy="2909928"/>
          </a:xfrm>
          <a:prstGeom prst="rect">
            <a:avLst/>
          </a:prstGeom>
          <a:noFill/>
          <a:ln>
            <a:noFill/>
          </a:ln>
        </p:spPr>
      </p:pic>
    </p:spTree>
    <p:extLst>
      <p:ext uri="{BB962C8B-B14F-4D97-AF65-F5344CB8AC3E}">
        <p14:creationId xmlns:p14="http://schemas.microsoft.com/office/powerpoint/2010/main" val="6498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 Python</a:t>
            </a:r>
            <a:r>
              <a:rPr lang="zh-CN" altLang="en-US" dirty="0"/>
              <a:t>语言程序设计</a:t>
            </a:r>
          </a:p>
        </p:txBody>
      </p:sp>
      <p:sp>
        <p:nvSpPr>
          <p:cNvPr id="3" name="文本占位符 2"/>
          <p:cNvSpPr>
            <a:spLocks noGrp="1"/>
          </p:cNvSpPr>
          <p:nvPr>
            <p:ph type="body" sz="quarter" idx="10"/>
          </p:nvPr>
        </p:nvSpPr>
        <p:spPr/>
        <p:txBody>
          <a:bodyPr/>
          <a:lstStyle/>
          <a:p>
            <a:r>
              <a:rPr lang="zh-CN" altLang="en-US" dirty="0"/>
              <a:t>程序是用程序设计语言来描述的</a:t>
            </a:r>
            <a:r>
              <a:rPr lang="zh-CN" altLang="en-US" dirty="0" smtClean="0"/>
              <a:t>。</a:t>
            </a:r>
            <a:endParaRPr lang="en-US" altLang="zh-CN" dirty="0" smtClean="0"/>
          </a:p>
          <a:p>
            <a:r>
              <a:rPr lang="zh-CN" altLang="en-US" dirty="0" smtClean="0"/>
              <a:t>著名</a:t>
            </a:r>
            <a:r>
              <a:rPr lang="zh-CN" altLang="en-US" dirty="0"/>
              <a:t>的计算机科学家沃思将程序归结为：程序</a:t>
            </a:r>
            <a:r>
              <a:rPr lang="en-US" altLang="zh-CN" dirty="0"/>
              <a:t>=</a:t>
            </a:r>
            <a:r>
              <a:rPr lang="zh-CN" altLang="en-US" dirty="0"/>
              <a:t>数据结构</a:t>
            </a:r>
            <a:r>
              <a:rPr lang="en-US" altLang="zh-CN" dirty="0"/>
              <a:t>+</a:t>
            </a:r>
            <a:r>
              <a:rPr lang="zh-CN" altLang="en-US" dirty="0"/>
              <a:t>算法</a:t>
            </a:r>
            <a:r>
              <a:rPr lang="zh-CN" altLang="en-US" dirty="0" smtClean="0"/>
              <a:t>。</a:t>
            </a:r>
            <a:endParaRPr lang="en-US" altLang="zh-CN" dirty="0" smtClean="0"/>
          </a:p>
          <a:p>
            <a:r>
              <a:rPr lang="zh-CN" altLang="en-US" dirty="0" smtClean="0"/>
              <a:t>其中，</a:t>
            </a:r>
            <a:endParaRPr lang="en-US" altLang="zh-CN" dirty="0" smtClean="0"/>
          </a:p>
          <a:p>
            <a:r>
              <a:rPr lang="zh-CN" altLang="en-US" dirty="0" smtClean="0"/>
              <a:t>数据结构</a:t>
            </a:r>
            <a:r>
              <a:rPr lang="zh-CN" altLang="en-US" dirty="0"/>
              <a:t>是数据的描述（包括数据类型和数据组织形式）</a:t>
            </a:r>
            <a:r>
              <a:rPr lang="zh-CN" altLang="en-US" dirty="0" smtClean="0"/>
              <a:t>；</a:t>
            </a:r>
            <a:endParaRPr lang="en-US" altLang="zh-CN" dirty="0" smtClean="0"/>
          </a:p>
          <a:p>
            <a:r>
              <a:rPr lang="zh-CN" altLang="en-US" dirty="0" smtClean="0"/>
              <a:t>算法</a:t>
            </a:r>
            <a:r>
              <a:rPr lang="zh-CN" altLang="en-US" dirty="0"/>
              <a:t>是对数据操作的描述（包括即操作步骤）</a:t>
            </a:r>
            <a:r>
              <a:rPr lang="zh-CN" altLang="en-US" dirty="0" smtClean="0"/>
              <a:t>。</a:t>
            </a:r>
            <a:endParaRPr lang="en-US" altLang="zh-CN" dirty="0" smtClean="0"/>
          </a:p>
          <a:p>
            <a:r>
              <a:rPr lang="zh-CN" altLang="en-US" dirty="0" smtClean="0"/>
              <a:t>数据</a:t>
            </a:r>
            <a:r>
              <a:rPr lang="zh-CN" altLang="en-US" dirty="0"/>
              <a:t>是程序加工处理的对象，操作则反映的是对数据的处理方法，体现的是程序功能。</a:t>
            </a:r>
          </a:p>
        </p:txBody>
      </p:sp>
    </p:spTree>
    <p:extLst>
      <p:ext uri="{BB962C8B-B14F-4D97-AF65-F5344CB8AC3E}">
        <p14:creationId xmlns:p14="http://schemas.microsoft.com/office/powerpoint/2010/main" val="2075607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900" dirty="0"/>
              <a:t>3.3.1 Python</a:t>
            </a:r>
            <a:r>
              <a:rPr lang="zh-CN" altLang="en-US" sz="2900" dirty="0"/>
              <a:t>程序的构成</a:t>
            </a:r>
            <a:endParaRPr lang="zh-CN" altLang="zh-CN" sz="2900" dirty="0"/>
          </a:p>
        </p:txBody>
      </p:sp>
      <p:sp>
        <p:nvSpPr>
          <p:cNvPr id="3" name="文本占位符 2"/>
          <p:cNvSpPr>
            <a:spLocks noGrp="1"/>
          </p:cNvSpPr>
          <p:nvPr>
            <p:ph type="body" sz="quarter" idx="10"/>
          </p:nvPr>
        </p:nvSpPr>
        <p:spPr>
          <a:xfrm>
            <a:off x="199176" y="1047750"/>
            <a:ext cx="5860766" cy="4879805"/>
          </a:xfrm>
        </p:spPr>
        <p:txBody>
          <a:bodyPr/>
          <a:lstStyle/>
          <a:p>
            <a:r>
              <a:rPr lang="en-US" altLang="zh-CN" dirty="0" smtClean="0"/>
              <a:t>1</a:t>
            </a:r>
            <a:r>
              <a:rPr lang="zh-CN" altLang="en-US" dirty="0" smtClean="0"/>
              <a:t>）</a:t>
            </a:r>
            <a:r>
              <a:rPr lang="zh-CN" altLang="zh-CN" dirty="0" smtClean="0"/>
              <a:t>注释</a:t>
            </a:r>
            <a:r>
              <a:rPr lang="zh-CN" altLang="en-US" dirty="0" smtClean="0"/>
              <a:t>：</a:t>
            </a:r>
            <a:r>
              <a:rPr lang="zh-CN" altLang="zh-CN" dirty="0" smtClean="0"/>
              <a:t>有两种</a:t>
            </a:r>
            <a:r>
              <a:rPr lang="zh-CN" altLang="en-US" dirty="0"/>
              <a:t>模式</a:t>
            </a:r>
            <a:endParaRPr lang="en-US" altLang="zh-CN" dirty="0" smtClean="0"/>
          </a:p>
          <a:p>
            <a:pPr lvl="1"/>
            <a:r>
              <a:rPr lang="zh-CN" altLang="zh-CN" dirty="0" smtClean="0"/>
              <a:t>以</a:t>
            </a:r>
            <a:r>
              <a:rPr lang="en-US" altLang="zh-CN" dirty="0"/>
              <a:t>“#”</a:t>
            </a:r>
            <a:r>
              <a:rPr lang="zh-CN" altLang="zh-CN" dirty="0" smtClean="0"/>
              <a:t>开头</a:t>
            </a:r>
            <a:r>
              <a:rPr lang="zh-CN" altLang="en-US" dirty="0" smtClean="0"/>
              <a:t>进行</a:t>
            </a:r>
            <a:r>
              <a:rPr lang="zh-CN" altLang="zh-CN" dirty="0" smtClean="0"/>
              <a:t>一行</a:t>
            </a:r>
            <a:r>
              <a:rPr lang="zh-CN" altLang="zh-CN" dirty="0"/>
              <a:t>内的注释</a:t>
            </a:r>
            <a:r>
              <a:rPr lang="zh-CN" altLang="zh-CN" dirty="0" smtClean="0"/>
              <a:t>；</a:t>
            </a:r>
            <a:endParaRPr lang="en-US" altLang="zh-CN" dirty="0" smtClean="0"/>
          </a:p>
          <a:p>
            <a:pPr lvl="1"/>
            <a:r>
              <a:rPr lang="zh-CN" altLang="en-US" dirty="0"/>
              <a:t>成</a:t>
            </a:r>
            <a:r>
              <a:rPr lang="zh-CN" altLang="en-US" dirty="0" smtClean="0"/>
              <a:t>对的</a:t>
            </a:r>
            <a:r>
              <a:rPr lang="en-US" altLang="zh-CN" dirty="0" smtClean="0"/>
              <a:t>3</a:t>
            </a:r>
            <a:r>
              <a:rPr lang="zh-CN" altLang="zh-CN" dirty="0"/>
              <a:t>个</a:t>
            </a:r>
            <a:r>
              <a:rPr lang="zh-CN" altLang="zh-CN" dirty="0" smtClean="0"/>
              <a:t>单引号进行</a:t>
            </a:r>
            <a:r>
              <a:rPr lang="zh-CN" altLang="zh-CN" dirty="0"/>
              <a:t>多行注释</a:t>
            </a:r>
            <a:r>
              <a:rPr lang="zh-CN" altLang="zh-CN" dirty="0" smtClean="0"/>
              <a:t>。</a:t>
            </a:r>
            <a:endParaRPr lang="en-US" altLang="zh-CN" dirty="0" smtClean="0"/>
          </a:p>
          <a:p>
            <a:r>
              <a:rPr lang="en-US" altLang="zh-CN" dirty="0" smtClean="0"/>
              <a:t>2</a:t>
            </a:r>
            <a:r>
              <a:rPr lang="zh-CN" altLang="en-US" dirty="0" smtClean="0"/>
              <a:t>）库引用声明：可有可无。</a:t>
            </a:r>
            <a:endParaRPr lang="en-US" altLang="zh-CN" dirty="0" smtClean="0"/>
          </a:p>
          <a:p>
            <a:pPr lvl="1"/>
            <a:r>
              <a:rPr lang="zh-CN" altLang="en-US" dirty="0" smtClean="0"/>
              <a:t>根据需要用</a:t>
            </a:r>
            <a:r>
              <a:rPr lang="en-US" altLang="zh-CN" dirty="0" smtClean="0"/>
              <a:t>import</a:t>
            </a:r>
            <a:r>
              <a:rPr lang="zh-CN" altLang="en-US" dirty="0" smtClean="0"/>
              <a:t>引入第三方库函数。</a:t>
            </a:r>
            <a:endParaRPr lang="en-US" altLang="zh-CN" dirty="0" smtClean="0"/>
          </a:p>
          <a:p>
            <a:r>
              <a:rPr lang="en-US" altLang="zh-CN" dirty="0" smtClean="0"/>
              <a:t>3</a:t>
            </a:r>
            <a:r>
              <a:rPr lang="zh-CN" altLang="en-US" dirty="0" smtClean="0"/>
              <a:t>）</a:t>
            </a:r>
            <a:r>
              <a:rPr lang="zh-CN" altLang="zh-CN" dirty="0" smtClean="0"/>
              <a:t>函数</a:t>
            </a:r>
            <a:r>
              <a:rPr lang="zh-CN" altLang="en-US" dirty="0" smtClean="0"/>
              <a:t>：根据需要，可有可无。</a:t>
            </a:r>
            <a:endParaRPr lang="en-US" altLang="zh-CN" dirty="0" smtClean="0"/>
          </a:p>
          <a:p>
            <a:pPr lvl="1"/>
            <a:r>
              <a:rPr lang="zh-CN" altLang="zh-CN" dirty="0" smtClean="0"/>
              <a:t>用</a:t>
            </a:r>
            <a:r>
              <a:rPr lang="en-US" altLang="zh-CN" dirty="0" smtClean="0"/>
              <a:t>“:”</a:t>
            </a:r>
            <a:r>
              <a:rPr lang="zh-CN" altLang="zh-CN" dirty="0"/>
              <a:t>将函数名称与函数功能块连接成一体</a:t>
            </a:r>
            <a:r>
              <a:rPr lang="zh-CN" altLang="zh-CN" dirty="0" smtClean="0"/>
              <a:t>。</a:t>
            </a:r>
            <a:endParaRPr lang="en-US" altLang="zh-CN" dirty="0" smtClean="0"/>
          </a:p>
          <a:p>
            <a:r>
              <a:rPr lang="en-US" altLang="zh-CN" dirty="0" smtClean="0"/>
              <a:t>4</a:t>
            </a:r>
            <a:r>
              <a:rPr lang="zh-CN" altLang="en-US" dirty="0" smtClean="0"/>
              <a:t>）程序块：包括函数和主程序。</a:t>
            </a:r>
            <a:endParaRPr lang="en-US" altLang="zh-CN" dirty="0" smtClean="0"/>
          </a:p>
          <a:p>
            <a:pPr lvl="1"/>
            <a:r>
              <a:rPr lang="en-US" altLang="zh-CN" dirty="0" smtClean="0"/>
              <a:t>Python</a:t>
            </a:r>
            <a:r>
              <a:rPr lang="zh-CN" altLang="en-US" dirty="0" smtClean="0"/>
              <a:t>程序通过</a:t>
            </a:r>
            <a:r>
              <a:rPr lang="zh-CN" altLang="en-US" dirty="0" smtClean="0">
                <a:solidFill>
                  <a:srgbClr val="C00000"/>
                </a:solidFill>
                <a:effectLst>
                  <a:outerShdw blurRad="38100" dist="38100" dir="2700000" algn="tl">
                    <a:srgbClr val="000000">
                      <a:alpha val="43137"/>
                    </a:srgbClr>
                  </a:outerShdw>
                </a:effectLst>
              </a:rPr>
              <a:t>缩进</a:t>
            </a:r>
            <a:r>
              <a:rPr lang="zh-CN" altLang="en-US" dirty="0" smtClean="0"/>
              <a:t>区分执行顺序，靠左的语句先执行。</a:t>
            </a:r>
            <a:endParaRPr lang="en-US" altLang="zh-CN" dirty="0" smtClean="0"/>
          </a:p>
          <a:p>
            <a:pPr lvl="1"/>
            <a:r>
              <a:rPr lang="zh-CN" altLang="en-US" dirty="0" smtClean="0"/>
              <a:t>主程序</a:t>
            </a:r>
            <a:r>
              <a:rPr lang="zh-CN" altLang="en-US" dirty="0"/>
              <a:t>通过两种方式</a:t>
            </a:r>
            <a:r>
              <a:rPr lang="zh-CN" altLang="en-US" dirty="0" smtClean="0"/>
              <a:t>体现，如定义</a:t>
            </a:r>
            <a:r>
              <a:rPr lang="en-US" altLang="zh-CN" dirty="0" smtClean="0"/>
              <a:t>main</a:t>
            </a:r>
            <a:r>
              <a:rPr lang="en-US" altLang="zh-CN" dirty="0"/>
              <a:t>()</a:t>
            </a:r>
            <a:r>
              <a:rPr lang="zh-CN" altLang="en-US" dirty="0"/>
              <a:t>函数体，</a:t>
            </a:r>
            <a:r>
              <a:rPr lang="zh-CN" altLang="en-US" dirty="0" smtClean="0"/>
              <a:t>或最靠左的语句。</a:t>
            </a:r>
            <a:endParaRPr lang="zh-CN" altLang="en-US" dirty="0"/>
          </a:p>
          <a:p>
            <a:endParaRPr lang="zh-CN" altLang="zh-CN" dirty="0"/>
          </a:p>
          <a:p>
            <a:endParaRPr lang="zh-CN" altLang="en-US" dirty="0"/>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9407" y="933450"/>
            <a:ext cx="6132058" cy="5302432"/>
          </a:xfrm>
          <a:prstGeom prst="rect">
            <a:avLst/>
          </a:prstGeom>
          <a:noFill/>
          <a:ln>
            <a:noFill/>
          </a:ln>
        </p:spPr>
      </p:pic>
    </p:spTree>
    <p:extLst>
      <p:ext uri="{BB962C8B-B14F-4D97-AF65-F5344CB8AC3E}">
        <p14:creationId xmlns:p14="http://schemas.microsoft.com/office/powerpoint/2010/main" val="730382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zh-CN" altLang="en-US" dirty="0"/>
              <a:t>八进制是一种以</a:t>
            </a:r>
            <a:r>
              <a:rPr lang="en-US" altLang="zh-CN" dirty="0"/>
              <a:t>8</a:t>
            </a:r>
            <a:r>
              <a:rPr lang="zh-CN" altLang="en-US" dirty="0"/>
              <a:t>为基数的计数法，由数码</a:t>
            </a:r>
            <a:r>
              <a:rPr lang="en-US" altLang="zh-CN" dirty="0"/>
              <a:t>0</a:t>
            </a:r>
            <a:r>
              <a:rPr lang="zh-CN" altLang="en-US" dirty="0"/>
              <a:t>、</a:t>
            </a:r>
            <a:r>
              <a:rPr lang="en-US" altLang="zh-CN" dirty="0"/>
              <a:t>1. 2. 3</a:t>
            </a:r>
            <a:r>
              <a:rPr lang="zh-CN" altLang="en-US" dirty="0"/>
              <a:t>、</a:t>
            </a:r>
            <a:r>
              <a:rPr lang="en-US" altLang="zh-CN" dirty="0"/>
              <a:t>4</a:t>
            </a:r>
            <a:r>
              <a:rPr lang="zh-CN" altLang="en-US" dirty="0"/>
              <a:t>、</a:t>
            </a:r>
            <a:r>
              <a:rPr lang="en-US" altLang="zh-CN" dirty="0"/>
              <a:t>5</a:t>
            </a:r>
            <a:r>
              <a:rPr lang="zh-CN" altLang="en-US" dirty="0"/>
              <a:t>、</a:t>
            </a:r>
            <a:r>
              <a:rPr lang="en-US" altLang="zh-CN" dirty="0"/>
              <a:t>6</a:t>
            </a:r>
            <a:r>
              <a:rPr lang="zh-CN" altLang="en-US" dirty="0"/>
              <a:t>、</a:t>
            </a:r>
            <a:r>
              <a:rPr lang="en-US" altLang="zh-CN" dirty="0"/>
              <a:t>7</a:t>
            </a:r>
            <a:r>
              <a:rPr lang="zh-CN" altLang="en-US" dirty="0"/>
              <a:t>八个数组成，常用大写字母</a:t>
            </a:r>
            <a:r>
              <a:rPr lang="en-US" altLang="zh-CN" dirty="0"/>
              <a:t>O</a:t>
            </a:r>
            <a:r>
              <a:rPr lang="zh-CN" altLang="en-US" dirty="0"/>
              <a:t>或</a:t>
            </a:r>
            <a:r>
              <a:rPr lang="en-US" altLang="zh-CN" dirty="0"/>
              <a:t>Q</a:t>
            </a:r>
            <a:r>
              <a:rPr lang="zh-CN" altLang="en-US" dirty="0"/>
              <a:t>表示，采用“逢八进一”进位方式，例如，</a:t>
            </a:r>
            <a:r>
              <a:rPr lang="en-US" altLang="zh-CN" dirty="0" err="1"/>
              <a:t>353.72Q</a:t>
            </a:r>
            <a:r>
              <a:rPr lang="en-US" altLang="zh-CN" dirty="0"/>
              <a:t> </a:t>
            </a:r>
            <a:r>
              <a:rPr lang="zh-CN" altLang="en-US" dirty="0"/>
              <a:t>或</a:t>
            </a:r>
            <a:r>
              <a:rPr lang="en-US" altLang="zh-CN" dirty="0" err="1"/>
              <a:t>53.72Q</a:t>
            </a:r>
            <a:r>
              <a:rPr lang="zh-CN" altLang="en-US" dirty="0"/>
              <a:t>。</a:t>
            </a:r>
          </a:p>
          <a:p>
            <a:r>
              <a:rPr lang="zh-CN" altLang="en-US" dirty="0"/>
              <a:t>十六进制是一种以</a:t>
            </a:r>
            <a:r>
              <a:rPr lang="en-US" altLang="zh-CN" dirty="0"/>
              <a:t>16</a:t>
            </a:r>
            <a:r>
              <a:rPr lang="zh-CN" altLang="en-US" dirty="0"/>
              <a:t>为基数的计数法，由数码</a:t>
            </a:r>
            <a:r>
              <a:rPr lang="en-US" altLang="zh-CN" dirty="0"/>
              <a:t>0</a:t>
            </a:r>
            <a:r>
              <a:rPr lang="zh-CN" altLang="en-US" dirty="0"/>
              <a:t>～</a:t>
            </a:r>
            <a:r>
              <a:rPr lang="en-US" altLang="zh-CN" dirty="0"/>
              <a:t>9</a:t>
            </a:r>
            <a:r>
              <a:rPr lang="zh-CN" altLang="en-US" dirty="0"/>
              <a:t>和字母</a:t>
            </a:r>
            <a:r>
              <a:rPr lang="en-US" altLang="zh-CN" dirty="0"/>
              <a:t>A</a:t>
            </a:r>
            <a:r>
              <a:rPr lang="zh-CN" altLang="en-US" dirty="0"/>
              <a:t>～</a:t>
            </a:r>
            <a:r>
              <a:rPr lang="en-US" altLang="zh-CN" dirty="0"/>
              <a:t>F</a:t>
            </a:r>
            <a:r>
              <a:rPr lang="zh-CN" altLang="en-US" dirty="0"/>
              <a:t>组成（其中，</a:t>
            </a:r>
            <a:r>
              <a:rPr lang="en-US" altLang="zh-CN" dirty="0"/>
              <a:t>A</a:t>
            </a:r>
            <a:r>
              <a:rPr lang="zh-CN" altLang="en-US" dirty="0"/>
              <a:t>～</a:t>
            </a:r>
            <a:r>
              <a:rPr lang="en-US" altLang="zh-CN" dirty="0"/>
              <a:t>F</a:t>
            </a:r>
            <a:r>
              <a:rPr lang="zh-CN" altLang="en-US" dirty="0"/>
              <a:t>分别表示</a:t>
            </a:r>
            <a:r>
              <a:rPr lang="en-US" altLang="zh-CN" dirty="0"/>
              <a:t>10</a:t>
            </a:r>
            <a:r>
              <a:rPr lang="zh-CN" altLang="en-US" dirty="0"/>
              <a:t>～</a:t>
            </a:r>
            <a:r>
              <a:rPr lang="en-US" altLang="zh-CN" dirty="0"/>
              <a:t>15</a:t>
            </a:r>
            <a:r>
              <a:rPr lang="zh-CN" altLang="en-US" dirty="0"/>
              <a:t>），常用字母</a:t>
            </a:r>
            <a:r>
              <a:rPr lang="en-US" altLang="zh-CN" dirty="0"/>
              <a:t>H</a:t>
            </a:r>
            <a:r>
              <a:rPr lang="zh-CN" altLang="en-US" dirty="0"/>
              <a:t>或</a:t>
            </a:r>
            <a:r>
              <a:rPr lang="en-US" altLang="zh-CN" dirty="0"/>
              <a:t>h</a:t>
            </a:r>
            <a:r>
              <a:rPr lang="zh-CN" altLang="en-US" dirty="0"/>
              <a:t>标识，采用“逢十六进一”的进位方式，例如，</a:t>
            </a:r>
            <a:r>
              <a:rPr lang="en-US" altLang="zh-CN" dirty="0" err="1"/>
              <a:t>8A.E8H</a:t>
            </a:r>
            <a:r>
              <a:rPr lang="zh-CN" altLang="en-US" dirty="0"/>
              <a:t>。</a:t>
            </a:r>
          </a:p>
          <a:p>
            <a:endParaRPr lang="zh-CN" altLang="en-US" dirty="0"/>
          </a:p>
        </p:txBody>
      </p:sp>
    </p:spTree>
    <p:extLst>
      <p:ext uri="{BB962C8B-B14F-4D97-AF65-F5344CB8AC3E}">
        <p14:creationId xmlns:p14="http://schemas.microsoft.com/office/powerpoint/2010/main" val="37572530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3.3.2 Python</a:t>
            </a:r>
            <a:r>
              <a:rPr lang="zh-CN" altLang="en-US" dirty="0"/>
              <a:t>数据类型及其表示</a:t>
            </a:r>
          </a:p>
        </p:txBody>
      </p:sp>
      <p:sp>
        <p:nvSpPr>
          <p:cNvPr id="3" name="文本占位符 2"/>
          <p:cNvSpPr>
            <a:spLocks noGrp="1"/>
          </p:cNvSpPr>
          <p:nvPr>
            <p:ph type="body" sz="quarter" idx="10"/>
          </p:nvPr>
        </p:nvSpPr>
        <p:spPr/>
        <p:txBody>
          <a:bodyPr/>
          <a:lstStyle/>
          <a:p>
            <a:r>
              <a:rPr lang="zh-CN" altLang="en-US" dirty="0"/>
              <a:t>每种语言都会预先设置一些数据类型，称为内置数据类型，在程序中可以直接使用，</a:t>
            </a:r>
            <a:r>
              <a:rPr lang="en-US" altLang="zh-CN" dirty="0"/>
              <a:t>Python</a:t>
            </a:r>
            <a:r>
              <a:rPr lang="zh-CN" altLang="en-US" dirty="0"/>
              <a:t>语言的内置数据类型如图</a:t>
            </a:r>
            <a:r>
              <a:rPr lang="en-US" altLang="zh-CN" dirty="0"/>
              <a:t>3-8</a:t>
            </a:r>
            <a:r>
              <a:rPr lang="zh-CN" altLang="en-US" dirty="0"/>
              <a:t>所示</a:t>
            </a:r>
            <a:r>
              <a:rPr lang="zh-CN" altLang="en-US" dirty="0" smtClean="0"/>
              <a:t>。</a:t>
            </a:r>
            <a:endParaRPr lang="en-US" altLang="zh-CN" dirty="0" smtClean="0"/>
          </a:p>
          <a:p>
            <a:r>
              <a:rPr lang="zh-CN" altLang="en-US" dirty="0" smtClean="0"/>
              <a:t>包括</a:t>
            </a:r>
            <a:r>
              <a:rPr lang="zh-CN" altLang="en-US" dirty="0"/>
              <a:t>基本数据类型，如整型、浮点型、复数型、布尔型；以及组合型数据类型，如字符串、列表、元组、字典和集合等</a:t>
            </a:r>
            <a:r>
              <a:rPr lang="zh-CN" altLang="en-US" dirty="0" smtClean="0"/>
              <a:t>。</a:t>
            </a:r>
            <a:endParaRPr lang="zh-CN" alt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994" y="3793544"/>
            <a:ext cx="840105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5460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Python</a:t>
            </a:r>
            <a:r>
              <a:rPr lang="zh-CN" altLang="en-US" dirty="0"/>
              <a:t>数据类型转换</a:t>
            </a:r>
          </a:p>
        </p:txBody>
      </p:sp>
      <p:sp>
        <p:nvSpPr>
          <p:cNvPr id="3" name="文本占位符 2"/>
          <p:cNvSpPr>
            <a:spLocks noGrp="1"/>
          </p:cNvSpPr>
          <p:nvPr>
            <p:ph type="body" sz="quarter" idx="10"/>
          </p:nvPr>
        </p:nvSpPr>
        <p:spPr/>
        <p:txBody>
          <a:bodyPr/>
          <a:lstStyle/>
          <a:p>
            <a:r>
              <a:rPr lang="en-US" altLang="zh-CN" dirty="0"/>
              <a:t>Python</a:t>
            </a:r>
            <a:r>
              <a:rPr lang="zh-CN" altLang="en-US" dirty="0"/>
              <a:t>有多种数据类型，这些类型之间可以进行转换。</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99" y="1764764"/>
            <a:ext cx="1017270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7762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endParaRPr lang="zh-CN" alt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67" y="1655276"/>
            <a:ext cx="973455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7102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3.3.3 Python</a:t>
            </a:r>
            <a:r>
              <a:rPr lang="zh-CN" altLang="en-US" dirty="0"/>
              <a:t>运算符与表达式</a:t>
            </a:r>
          </a:p>
        </p:txBody>
      </p:sp>
      <p:sp>
        <p:nvSpPr>
          <p:cNvPr id="3" name="文本占位符 2"/>
          <p:cNvSpPr>
            <a:spLocks noGrp="1"/>
          </p:cNvSpPr>
          <p:nvPr>
            <p:ph type="body" sz="quarter" idx="10"/>
          </p:nvPr>
        </p:nvSpPr>
        <p:spPr/>
        <p:txBody>
          <a:bodyPr/>
          <a:lstStyle/>
          <a:p>
            <a:r>
              <a:rPr lang="en-US" altLang="zh-CN" dirty="0"/>
              <a:t>Python</a:t>
            </a:r>
            <a:r>
              <a:rPr lang="zh-CN" altLang="en-US" dirty="0"/>
              <a:t>语言有算术运算符、关系运算符、赋值运算符、逻辑运算符、位运算符、成员运算符和身份运算符。</a:t>
            </a:r>
          </a:p>
          <a:p>
            <a:r>
              <a:rPr lang="zh-CN" altLang="en-US" dirty="0"/>
              <a:t>根据采用的运算符的不同，表达式可以分为算术表达式、关系表达式、逻辑表达式、赋值表达式等。</a:t>
            </a:r>
          </a:p>
          <a:p>
            <a:endParaRPr lang="zh-CN" alt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153" y="2984060"/>
            <a:ext cx="8014391" cy="336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578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3.3.4 Python</a:t>
            </a:r>
            <a:r>
              <a:rPr lang="zh-CN" altLang="en-US"/>
              <a:t>数据的输入和输出</a:t>
            </a:r>
          </a:p>
        </p:txBody>
      </p:sp>
      <p:sp>
        <p:nvSpPr>
          <p:cNvPr id="3" name="文本占位符 2"/>
          <p:cNvSpPr>
            <a:spLocks noGrp="1"/>
          </p:cNvSpPr>
          <p:nvPr>
            <p:ph type="body" sz="quarter" idx="10"/>
          </p:nvPr>
        </p:nvSpPr>
        <p:spPr/>
        <p:txBody>
          <a:bodyPr/>
          <a:lstStyle/>
          <a:p>
            <a:r>
              <a:rPr lang="en-US" altLang="zh-CN" dirty="0"/>
              <a:t>Python</a:t>
            </a:r>
            <a:r>
              <a:rPr lang="zh-CN" altLang="en-US" dirty="0"/>
              <a:t>程序可以通过多种方式输入数据或输出数据</a:t>
            </a:r>
            <a:r>
              <a:rPr lang="zh-CN" altLang="en-US" dirty="0" smtClean="0"/>
              <a:t>。</a:t>
            </a:r>
            <a:endParaRPr lang="en-US" altLang="zh-CN" dirty="0" smtClean="0"/>
          </a:p>
          <a:p>
            <a:r>
              <a:rPr lang="en-US" altLang="zh-CN" dirty="0" smtClean="0"/>
              <a:t>1</a:t>
            </a:r>
            <a:r>
              <a:rPr lang="zh-CN" altLang="en-US" dirty="0"/>
              <a:t>．</a:t>
            </a:r>
            <a:r>
              <a:rPr lang="en-US" altLang="zh-CN" dirty="0"/>
              <a:t>Python</a:t>
            </a:r>
            <a:r>
              <a:rPr lang="zh-CN" altLang="en-US" dirty="0"/>
              <a:t>数据的输入函数</a:t>
            </a:r>
          </a:p>
          <a:p>
            <a:pPr lvl="1"/>
            <a:r>
              <a:rPr lang="en-US" altLang="zh-CN" dirty="0"/>
              <a:t>Python</a:t>
            </a:r>
            <a:r>
              <a:rPr lang="zh-CN" altLang="en-US" dirty="0"/>
              <a:t>的内置函数</a:t>
            </a:r>
            <a:r>
              <a:rPr lang="en-US" altLang="zh-CN" dirty="0"/>
              <a:t>input()</a:t>
            </a:r>
            <a:r>
              <a:rPr lang="zh-CN" altLang="en-US" dirty="0"/>
              <a:t>提供人机交互的数据输入功能。该函数接受一个标准输入数据，返回结果为字符串数据类型。</a:t>
            </a:r>
          </a:p>
          <a:p>
            <a:pPr lvl="1"/>
            <a:r>
              <a:rPr lang="zh-CN" altLang="en-US" dirty="0" smtClean="0"/>
              <a:t>函数</a:t>
            </a:r>
            <a:r>
              <a:rPr lang="zh-CN" altLang="en-US" dirty="0"/>
              <a:t>语法：</a:t>
            </a:r>
            <a:r>
              <a:rPr lang="en-US" altLang="zh-CN" dirty="0"/>
              <a:t>input([prompt])</a:t>
            </a:r>
          </a:p>
          <a:p>
            <a:pPr lvl="1"/>
            <a:r>
              <a:rPr lang="zh-CN" altLang="en-US" dirty="0"/>
              <a:t>参数说明：</a:t>
            </a:r>
            <a:r>
              <a:rPr lang="en-US" altLang="zh-CN" dirty="0"/>
              <a:t>prompt</a:t>
            </a:r>
            <a:r>
              <a:rPr lang="zh-CN" altLang="en-US" dirty="0"/>
              <a:t>是提示信息，可以为空。提示信息需要写在一对引号之内。</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20" y="3990975"/>
            <a:ext cx="90201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8962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2</a:t>
            </a:r>
            <a:r>
              <a:rPr lang="zh-CN" altLang="en-US" dirty="0"/>
              <a:t>．</a:t>
            </a:r>
            <a:r>
              <a:rPr lang="en-US" altLang="zh-CN" dirty="0" smtClean="0"/>
              <a:t>Python</a:t>
            </a:r>
            <a:r>
              <a:rPr lang="zh-CN" altLang="en-US" dirty="0"/>
              <a:t>数据的输出</a:t>
            </a:r>
            <a:r>
              <a:rPr lang="zh-CN" altLang="en-US" dirty="0" smtClean="0"/>
              <a:t>函数</a:t>
            </a:r>
            <a:endParaRPr lang="en-US" altLang="zh-CN" dirty="0" smtClean="0"/>
          </a:p>
          <a:p>
            <a:r>
              <a:rPr lang="en-US" altLang="zh-CN" dirty="0"/>
              <a:t>Python</a:t>
            </a:r>
            <a:r>
              <a:rPr lang="zh-CN" altLang="zh-CN" dirty="0"/>
              <a:t>使用内置函数</a:t>
            </a:r>
            <a:r>
              <a:rPr lang="en-US" altLang="zh-CN" dirty="0"/>
              <a:t>print()</a:t>
            </a:r>
            <a:r>
              <a:rPr lang="zh-CN" altLang="zh-CN" dirty="0"/>
              <a:t>提供人机交互的输出操作</a:t>
            </a:r>
            <a:r>
              <a:rPr lang="zh-CN" altLang="zh-CN" dirty="0" smtClean="0"/>
              <a:t>。</a:t>
            </a:r>
            <a:endParaRPr lang="en-US" altLang="zh-CN" dirty="0" smtClean="0"/>
          </a:p>
          <a:p>
            <a:r>
              <a:rPr lang="zh-CN" altLang="zh-CN" dirty="0" smtClean="0"/>
              <a:t>该</a:t>
            </a:r>
            <a:r>
              <a:rPr lang="zh-CN" altLang="zh-CN" dirty="0"/>
              <a:t>函数按照</a:t>
            </a:r>
            <a:r>
              <a:rPr lang="en-US" altLang="zh-CN" dirty="0"/>
              <a:t>print()</a:t>
            </a:r>
            <a:r>
              <a:rPr lang="zh-CN" altLang="zh-CN" dirty="0"/>
              <a:t>括号内指定的格式模板在显示器上输出有关结果，方便程序员观察、查看和调试程序</a:t>
            </a:r>
            <a:r>
              <a:rPr lang="zh-CN" altLang="zh-CN" dirty="0" smtClean="0"/>
              <a:t>。</a:t>
            </a:r>
            <a:endParaRPr lang="en-US" altLang="zh-CN" dirty="0" smtClean="0"/>
          </a:p>
          <a:p>
            <a:r>
              <a:rPr lang="zh-CN" altLang="zh-CN" dirty="0" smtClean="0"/>
              <a:t>使用</a:t>
            </a:r>
            <a:r>
              <a:rPr lang="en-US" altLang="zh-CN" dirty="0"/>
              <a:t>print</a:t>
            </a:r>
            <a:r>
              <a:rPr lang="zh-CN" altLang="zh-CN" dirty="0"/>
              <a:t>函数可以输出字符串、整数、浮点数并进行显示精度的控制。</a:t>
            </a:r>
          </a:p>
          <a:p>
            <a:pPr lvl="1"/>
            <a:r>
              <a:rPr lang="en-US" altLang="zh-CN" dirty="0"/>
              <a:t>print</a:t>
            </a:r>
            <a:r>
              <a:rPr lang="zh-CN" altLang="en-US" dirty="0"/>
              <a:t>函数的基本格式为：</a:t>
            </a:r>
            <a:r>
              <a:rPr lang="en-US" altLang="zh-CN" dirty="0"/>
              <a:t>print([</a:t>
            </a:r>
            <a:r>
              <a:rPr lang="zh-CN" altLang="en-US" dirty="0"/>
              <a:t>输出项列表</a:t>
            </a:r>
            <a:r>
              <a:rPr lang="en-US" altLang="zh-CN" dirty="0"/>
              <a:t>][, </a:t>
            </a:r>
            <a:r>
              <a:rPr lang="en-US" altLang="zh-CN" dirty="0" err="1"/>
              <a:t>sep</a:t>
            </a:r>
            <a:r>
              <a:rPr lang="en-US" altLang="zh-CN" dirty="0"/>
              <a:t>=</a:t>
            </a:r>
            <a:r>
              <a:rPr lang="zh-CN" altLang="en-US" dirty="0"/>
              <a:t>分隔符</a:t>
            </a:r>
            <a:r>
              <a:rPr lang="en-US" altLang="zh-CN" dirty="0"/>
              <a:t>][, end=</a:t>
            </a:r>
            <a:r>
              <a:rPr lang="zh-CN" altLang="en-US" dirty="0"/>
              <a:t>结束符</a:t>
            </a:r>
            <a:r>
              <a:rPr lang="en-US" altLang="zh-CN" dirty="0"/>
              <a:t>])</a:t>
            </a:r>
          </a:p>
          <a:p>
            <a:pPr lvl="1"/>
            <a:r>
              <a:rPr lang="en-US" altLang="zh-CN" dirty="0"/>
              <a:t>print</a:t>
            </a:r>
            <a:r>
              <a:rPr lang="zh-CN" altLang="en-US" dirty="0"/>
              <a:t>函数的参数全部可以省略，如果没有参数，则输出一个空行</a:t>
            </a:r>
            <a:r>
              <a:rPr lang="zh-CN" altLang="en-US" dirty="0" smtClean="0"/>
              <a:t>。</a:t>
            </a:r>
            <a:endParaRPr lang="en-US" altLang="zh-CN" dirty="0" smtClean="0"/>
          </a:p>
          <a:p>
            <a:pPr lvl="1"/>
            <a:r>
              <a:rPr lang="en-US" altLang="zh-CN" dirty="0" smtClean="0"/>
              <a:t>print</a:t>
            </a:r>
            <a:r>
              <a:rPr lang="zh-CN" altLang="en-US" dirty="0"/>
              <a:t>函数中括号内部的各参数说明如下：</a:t>
            </a:r>
          </a:p>
          <a:p>
            <a:pPr lvl="2"/>
            <a:r>
              <a:rPr lang="zh-CN" altLang="en-US" dirty="0" smtClean="0"/>
              <a:t>输出</a:t>
            </a:r>
            <a:r>
              <a:rPr lang="zh-CN" altLang="en-US" dirty="0"/>
              <a:t>项列表是以逗号分隔的表达式；</a:t>
            </a:r>
          </a:p>
          <a:p>
            <a:pPr lvl="2"/>
            <a:r>
              <a:rPr lang="en-US" altLang="zh-CN" dirty="0" err="1" smtClean="0"/>
              <a:t>sep</a:t>
            </a:r>
            <a:r>
              <a:rPr lang="zh-CN" altLang="en-US" dirty="0"/>
              <a:t>表示各个输出项间的分隔符，如果没有给出则缺省为空格；</a:t>
            </a:r>
          </a:p>
          <a:p>
            <a:pPr lvl="2"/>
            <a:r>
              <a:rPr lang="en-US" altLang="zh-CN" dirty="0" smtClean="0"/>
              <a:t>end</a:t>
            </a:r>
            <a:r>
              <a:rPr lang="zh-CN" altLang="en-US" dirty="0"/>
              <a:t>表示输出的结束符，默认为换行符。</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en-US" dirty="0"/>
          </a:p>
        </p:txBody>
      </p:sp>
    </p:spTree>
    <p:extLst>
      <p:ext uri="{BB962C8B-B14F-4D97-AF65-F5344CB8AC3E}">
        <p14:creationId xmlns:p14="http://schemas.microsoft.com/office/powerpoint/2010/main" val="8359696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pPr lvl="1"/>
            <a:r>
              <a:rPr lang="en-US" altLang="zh-CN" dirty="0" smtClean="0"/>
              <a:t>&gt;&gt;&gt; </a:t>
            </a:r>
            <a:r>
              <a:rPr lang="en-US" altLang="zh-CN" dirty="0"/>
              <a:t>print("</a:t>
            </a:r>
            <a:r>
              <a:rPr lang="zh-CN" altLang="zh-CN" dirty="0"/>
              <a:t>输出字符串！</a:t>
            </a:r>
            <a:r>
              <a:rPr lang="en-US" altLang="zh-CN" dirty="0"/>
              <a:t>")	# </a:t>
            </a:r>
            <a:r>
              <a:rPr lang="zh-CN" altLang="zh-CN" dirty="0"/>
              <a:t>输出一个字符串，一般用于提示。</a:t>
            </a:r>
            <a:r>
              <a:rPr lang="en-US" altLang="zh-CN" dirty="0"/>
              <a:t>	</a:t>
            </a:r>
            <a:endParaRPr lang="zh-CN" altLang="zh-CN" dirty="0"/>
          </a:p>
          <a:p>
            <a:pPr lvl="1"/>
            <a:r>
              <a:rPr lang="zh-CN" altLang="zh-CN" dirty="0"/>
              <a:t>输出字符串！</a:t>
            </a:r>
            <a:r>
              <a:rPr lang="en-US" altLang="zh-CN" dirty="0"/>
              <a:t>	</a:t>
            </a:r>
            <a:endParaRPr lang="zh-CN" altLang="zh-CN" dirty="0"/>
          </a:p>
          <a:p>
            <a:pPr lvl="1"/>
            <a:r>
              <a:rPr lang="en-US" altLang="zh-CN" dirty="0"/>
              <a:t>&gt;&gt;&gt; pi = 3.1415926		# </a:t>
            </a:r>
            <a:r>
              <a:rPr lang="zh-CN" altLang="zh-CN" dirty="0"/>
              <a:t>变量赋值</a:t>
            </a:r>
          </a:p>
          <a:p>
            <a:pPr lvl="1"/>
            <a:r>
              <a:rPr lang="en-US" altLang="zh-CN" dirty="0"/>
              <a:t>&gt;&gt;&gt; print("pi = ", pi)	    # </a:t>
            </a:r>
            <a:r>
              <a:rPr lang="zh-CN" altLang="zh-CN" dirty="0"/>
              <a:t>输出提示信息</a:t>
            </a:r>
            <a:r>
              <a:rPr lang="en-US" altLang="zh-CN" dirty="0"/>
              <a:t>“pi=”</a:t>
            </a:r>
            <a:r>
              <a:rPr lang="zh-CN" altLang="zh-CN" dirty="0"/>
              <a:t>和变量</a:t>
            </a:r>
            <a:r>
              <a:rPr lang="en-US" altLang="zh-CN" dirty="0"/>
              <a:t>pi</a:t>
            </a:r>
            <a:r>
              <a:rPr lang="zh-CN" altLang="zh-CN" dirty="0"/>
              <a:t>的值</a:t>
            </a:r>
          </a:p>
          <a:p>
            <a:pPr lvl="1"/>
            <a:r>
              <a:rPr lang="en-US" altLang="zh-CN" dirty="0"/>
              <a:t>pi =  3.1415926</a:t>
            </a:r>
            <a:endParaRPr lang="zh-CN" altLang="zh-CN" dirty="0"/>
          </a:p>
          <a:p>
            <a:pPr lvl="1"/>
            <a:r>
              <a:rPr lang="en-US" altLang="zh-CN" dirty="0"/>
              <a:t>&gt;&gt;&gt; print(pi*pi*100)	    # </a:t>
            </a:r>
            <a:r>
              <a:rPr lang="zh-CN" altLang="zh-CN" dirty="0"/>
              <a:t>输出一个表达式的计算结果</a:t>
            </a:r>
            <a:r>
              <a:rPr lang="en-US" altLang="zh-CN" dirty="0"/>
              <a:t>	</a:t>
            </a:r>
            <a:endParaRPr lang="zh-CN" altLang="zh-CN" dirty="0"/>
          </a:p>
          <a:p>
            <a:pPr lvl="1"/>
            <a:r>
              <a:rPr lang="en-US" altLang="zh-CN" dirty="0"/>
              <a:t>986.9604064374761</a:t>
            </a:r>
            <a:endParaRPr lang="en-US" altLang="zh-CN" dirty="0" smtClean="0"/>
          </a:p>
          <a:p>
            <a:r>
              <a:rPr lang="zh-CN" altLang="en-US" dirty="0" smtClean="0"/>
              <a:t>为了</a:t>
            </a:r>
            <a:r>
              <a:rPr lang="zh-CN" altLang="en-US" dirty="0"/>
              <a:t>使得输出结果更加美观和规范化，例如，明确保留小数的位数、控制每行输出宽度等，可以使用格式化的</a:t>
            </a:r>
            <a:r>
              <a:rPr lang="en-US" altLang="zh-CN" dirty="0"/>
              <a:t>print</a:t>
            </a:r>
            <a:r>
              <a:rPr lang="zh-CN" altLang="en-US" dirty="0"/>
              <a:t>函数控制输出的格式。</a:t>
            </a:r>
            <a:r>
              <a:rPr lang="en-US" altLang="zh-CN" dirty="0"/>
              <a:t>Python</a:t>
            </a:r>
            <a:r>
              <a:rPr lang="zh-CN" altLang="en-US" dirty="0"/>
              <a:t>有三种方式控制格式输出：“</a:t>
            </a:r>
            <a:r>
              <a:rPr lang="en-US" altLang="zh-CN" dirty="0"/>
              <a:t>%”</a:t>
            </a:r>
            <a:r>
              <a:rPr lang="zh-CN" altLang="en-US" dirty="0"/>
              <a:t>方式、</a:t>
            </a:r>
            <a:r>
              <a:rPr lang="en-US" altLang="zh-CN" dirty="0"/>
              <a:t>format()</a:t>
            </a:r>
            <a:r>
              <a:rPr lang="zh-CN" altLang="en-US" dirty="0"/>
              <a:t>方式、</a:t>
            </a:r>
            <a:r>
              <a:rPr lang="en-US" altLang="zh-CN" dirty="0"/>
              <a:t>f-string</a:t>
            </a:r>
            <a:r>
              <a:rPr lang="zh-CN" altLang="en-US" dirty="0"/>
              <a:t>方式。</a:t>
            </a:r>
          </a:p>
        </p:txBody>
      </p:sp>
    </p:spTree>
    <p:extLst>
      <p:ext uri="{BB962C8B-B14F-4D97-AF65-F5344CB8AC3E}">
        <p14:creationId xmlns:p14="http://schemas.microsoft.com/office/powerpoint/2010/main" val="37774081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3.3.5 Python</a:t>
            </a:r>
            <a:r>
              <a:rPr lang="zh-CN" altLang="en-US" dirty="0"/>
              <a:t>字符串和列表运算</a:t>
            </a:r>
          </a:p>
        </p:txBody>
      </p:sp>
      <p:sp>
        <p:nvSpPr>
          <p:cNvPr id="3" name="文本占位符 2"/>
          <p:cNvSpPr>
            <a:spLocks noGrp="1"/>
          </p:cNvSpPr>
          <p:nvPr>
            <p:ph type="body" sz="quarter" idx="10"/>
          </p:nvPr>
        </p:nvSpPr>
        <p:spPr>
          <a:xfrm>
            <a:off x="455613" y="1047750"/>
            <a:ext cx="8923778" cy="4879805"/>
          </a:xfrm>
        </p:spPr>
        <p:txBody>
          <a:bodyPr/>
          <a:lstStyle/>
          <a:p>
            <a:r>
              <a:rPr lang="zh-CN" altLang="en-US" dirty="0"/>
              <a:t>在</a:t>
            </a:r>
            <a:r>
              <a:rPr lang="en-US" altLang="zh-CN" dirty="0"/>
              <a:t>Python</a:t>
            </a:r>
            <a:r>
              <a:rPr lang="zh-CN" altLang="en-US" dirty="0"/>
              <a:t>中，字符串和列表是使用较多的数据类型，下面对它们的主要操作函数进行简要介绍</a:t>
            </a:r>
            <a:r>
              <a:rPr lang="zh-CN" altLang="en-US" dirty="0" smtClean="0"/>
              <a:t>。</a:t>
            </a:r>
            <a:endParaRPr lang="en-US" altLang="zh-CN" dirty="0" smtClean="0"/>
          </a:p>
          <a:p>
            <a:endParaRPr lang="en-US" altLang="zh-CN" dirty="0"/>
          </a:p>
          <a:p>
            <a:endParaRPr lang="en-US" altLang="zh-CN" dirty="0" smtClean="0"/>
          </a:p>
          <a:p>
            <a:endParaRPr lang="en-US" altLang="zh-CN" dirty="0"/>
          </a:p>
          <a:p>
            <a:endParaRPr lang="en-US" altLang="zh-CN" dirty="0" smtClean="0"/>
          </a:p>
          <a:p>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a:xfrm>
            <a:off x="9180214" y="1047750"/>
            <a:ext cx="2939358" cy="1269938"/>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840" y="2317688"/>
            <a:ext cx="9618126" cy="451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7418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sz="quarter" idx="10"/>
          </p:nvPr>
        </p:nvSpPr>
        <p:spPr/>
        <p:txBody>
          <a:bodyPr/>
          <a:lstStyle/>
          <a:p>
            <a:r>
              <a:rPr lang="en-US" altLang="zh-CN" dirty="0"/>
              <a:t>2</a:t>
            </a:r>
            <a:r>
              <a:rPr lang="zh-CN" altLang="en-US" dirty="0"/>
              <a:t>．列表运算</a:t>
            </a:r>
          </a:p>
          <a:p>
            <a:r>
              <a:rPr lang="zh-CN" altLang="en-US" dirty="0"/>
              <a:t>在</a:t>
            </a:r>
            <a:r>
              <a:rPr lang="en-US" altLang="zh-CN" dirty="0"/>
              <a:t>Python</a:t>
            </a:r>
            <a:r>
              <a:rPr lang="zh-CN" altLang="en-US" dirty="0"/>
              <a:t>中，列表是使用较多的数据类型，它用方括号“</a:t>
            </a:r>
            <a:r>
              <a:rPr lang="en-US" altLang="zh-CN" dirty="0"/>
              <a:t>[]”</a:t>
            </a:r>
            <a:r>
              <a:rPr lang="zh-CN" altLang="en-US" dirty="0"/>
              <a:t>进行列举</a:t>
            </a:r>
            <a:r>
              <a:rPr lang="zh-CN" altLang="en-US" dirty="0" smtClean="0"/>
              <a:t>。</a:t>
            </a:r>
            <a:endParaRPr lang="en-US" altLang="zh-CN" dirty="0" smtClean="0"/>
          </a:p>
          <a:p>
            <a:r>
              <a:rPr lang="zh-CN" altLang="en-US" dirty="0" smtClean="0"/>
              <a:t>其</a:t>
            </a:r>
            <a:r>
              <a:rPr lang="zh-CN" altLang="en-US" dirty="0"/>
              <a:t>作用类似于</a:t>
            </a:r>
            <a:r>
              <a:rPr lang="en-US" altLang="zh-CN" dirty="0"/>
              <a:t>C</a:t>
            </a:r>
            <a:r>
              <a:rPr lang="zh-CN" altLang="en-US" dirty="0"/>
              <a:t>语言的数组，但与</a:t>
            </a:r>
            <a:r>
              <a:rPr lang="en-US" altLang="zh-CN" dirty="0"/>
              <a:t>C</a:t>
            </a:r>
            <a:r>
              <a:rPr lang="zh-CN" altLang="en-US" dirty="0"/>
              <a:t>语言数组元素必须同类不同，</a:t>
            </a:r>
            <a:r>
              <a:rPr lang="en-US" altLang="zh-CN" dirty="0"/>
              <a:t>Python</a:t>
            </a:r>
            <a:r>
              <a:rPr lang="zh-CN" altLang="en-US" dirty="0"/>
              <a:t>中的同一个列表中的元素可以不同类型，如字符串、整型、浮点型等，甚至还可以是一个列表型数据。</a:t>
            </a:r>
          </a:p>
          <a:p>
            <a:r>
              <a:rPr lang="zh-CN" altLang="en-US" dirty="0"/>
              <a:t>（</a:t>
            </a:r>
            <a:r>
              <a:rPr lang="en-US" altLang="zh-CN" dirty="0"/>
              <a:t>1</a:t>
            </a:r>
            <a:r>
              <a:rPr lang="zh-CN" altLang="en-US" dirty="0"/>
              <a:t>）列表的建立</a:t>
            </a:r>
          </a:p>
          <a:p>
            <a:pPr lvl="1"/>
            <a:r>
              <a:rPr lang="zh-CN" altLang="en-US" dirty="0"/>
              <a:t>可以直接利用“</a:t>
            </a:r>
            <a:r>
              <a:rPr lang="en-US" altLang="zh-CN" dirty="0"/>
              <a:t>[]”</a:t>
            </a:r>
            <a:r>
              <a:rPr lang="zh-CN" altLang="en-US" dirty="0"/>
              <a:t>建立列表。例如，使用</a:t>
            </a:r>
            <a:r>
              <a:rPr lang="en-US" altLang="zh-CN" dirty="0" err="1"/>
              <a:t>lstable</a:t>
            </a:r>
            <a:r>
              <a:rPr lang="en-US" altLang="zh-CN" dirty="0"/>
              <a:t>=[]</a:t>
            </a:r>
            <a:r>
              <a:rPr lang="zh-CN" altLang="en-US" dirty="0"/>
              <a:t>建立空列表，使用</a:t>
            </a:r>
            <a:r>
              <a:rPr lang="en-US" altLang="zh-CN" dirty="0" err="1"/>
              <a:t>lstable</a:t>
            </a:r>
            <a:r>
              <a:rPr lang="en-US" altLang="zh-CN" dirty="0"/>
              <a:t>=[1,2,3]</a:t>
            </a:r>
            <a:r>
              <a:rPr lang="zh-CN" altLang="en-US" dirty="0"/>
              <a:t>建立包含</a:t>
            </a:r>
            <a:r>
              <a:rPr lang="en-US" altLang="zh-CN" dirty="0"/>
              <a:t>3</a:t>
            </a:r>
            <a:r>
              <a:rPr lang="zh-CN" altLang="en-US" dirty="0"/>
              <a:t>个元素的列表。</a:t>
            </a:r>
          </a:p>
          <a:p>
            <a:pPr lvl="1"/>
            <a:r>
              <a:rPr lang="zh-CN" altLang="en-US" dirty="0"/>
              <a:t>为了方便和快捷地建立列表，</a:t>
            </a:r>
            <a:r>
              <a:rPr lang="en-US" altLang="zh-CN" dirty="0"/>
              <a:t>Python</a:t>
            </a:r>
            <a:r>
              <a:rPr lang="zh-CN" altLang="en-US" dirty="0"/>
              <a:t>支持使用</a:t>
            </a:r>
            <a:r>
              <a:rPr lang="en-US" altLang="zh-CN" dirty="0"/>
              <a:t>list()</a:t>
            </a:r>
            <a:r>
              <a:rPr lang="zh-CN" altLang="en-US" dirty="0"/>
              <a:t>函数建立列表</a:t>
            </a:r>
            <a:r>
              <a:rPr lang="zh-CN" altLang="en-US" dirty="0" smtClean="0"/>
              <a:t>。</a:t>
            </a:r>
            <a:endParaRPr lang="en-US" altLang="zh-CN" dirty="0" smtClean="0"/>
          </a:p>
          <a:p>
            <a:pPr lvl="1"/>
            <a:r>
              <a:rPr lang="zh-CN" altLang="en-US" dirty="0" smtClean="0"/>
              <a:t>例如</a:t>
            </a:r>
            <a:r>
              <a:rPr lang="zh-CN" altLang="en-US" dirty="0"/>
              <a:t>，</a:t>
            </a:r>
            <a:r>
              <a:rPr lang="en-US" altLang="zh-CN" dirty="0" err="1"/>
              <a:t>lst</a:t>
            </a:r>
            <a:r>
              <a:rPr lang="en-US" altLang="zh-CN" dirty="0"/>
              <a:t>=list()</a:t>
            </a:r>
            <a:r>
              <a:rPr lang="zh-CN" altLang="en-US" dirty="0"/>
              <a:t>生成空列表，使用</a:t>
            </a:r>
            <a:r>
              <a:rPr lang="en-US" altLang="zh-CN" dirty="0" err="1"/>
              <a:t>lst</a:t>
            </a:r>
            <a:r>
              <a:rPr lang="en-US" altLang="zh-CN" dirty="0"/>
              <a:t>=list(“hello”)</a:t>
            </a:r>
            <a:r>
              <a:rPr lang="zh-CN" altLang="en-US" dirty="0"/>
              <a:t>生成</a:t>
            </a:r>
            <a:r>
              <a:rPr lang="en-US" altLang="zh-CN" dirty="0"/>
              <a:t>5</a:t>
            </a:r>
            <a:r>
              <a:rPr lang="zh-CN" altLang="en-US" dirty="0"/>
              <a:t>个字符的列表等</a:t>
            </a:r>
            <a:r>
              <a:rPr lang="zh-CN" altLang="en-US" dirty="0" smtClean="0"/>
              <a:t>。</a:t>
            </a:r>
            <a:endParaRPr lang="en-US" altLang="zh-CN" dirty="0" smtClean="0"/>
          </a:p>
          <a:p>
            <a:endParaRPr lang="zh-CN" altLang="en-US" dirty="0"/>
          </a:p>
        </p:txBody>
      </p:sp>
    </p:spTree>
    <p:extLst>
      <p:ext uri="{BB962C8B-B14F-4D97-AF65-F5344CB8AC3E}">
        <p14:creationId xmlns:p14="http://schemas.microsoft.com/office/powerpoint/2010/main" val="359292747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文本占位符 2"/>
          <p:cNvSpPr>
            <a:spLocks noGrp="1"/>
          </p:cNvSpPr>
          <p:nvPr>
            <p:ph type="body" sz="quarter" idx="10"/>
          </p:nvPr>
        </p:nvSpPr>
        <p:spPr/>
        <p:txBody>
          <a:bodyPr/>
          <a:lstStyle/>
          <a:p>
            <a:r>
              <a:rPr lang="zh-CN" altLang="en-US" dirty="0"/>
              <a:t>（</a:t>
            </a:r>
            <a:r>
              <a:rPr lang="en-US" altLang="zh-CN" dirty="0"/>
              <a:t>2</a:t>
            </a:r>
            <a:r>
              <a:rPr lang="zh-CN" altLang="en-US" dirty="0"/>
              <a:t>）列表的访问</a:t>
            </a:r>
          </a:p>
          <a:p>
            <a:r>
              <a:rPr lang="en-US" altLang="zh-CN" dirty="0"/>
              <a:t>Python</a:t>
            </a:r>
            <a:r>
              <a:rPr lang="zh-CN" altLang="en-US" dirty="0"/>
              <a:t>列表中的元素可以使用整数编号进行访问，从左到右依次为</a:t>
            </a:r>
            <a:r>
              <a:rPr lang="en-US" altLang="zh-CN" dirty="0"/>
              <a:t>0,1,2</a:t>
            </a:r>
            <a:r>
              <a:rPr lang="zh-CN" altLang="en-US" dirty="0"/>
              <a:t>，或从右到左依次为</a:t>
            </a:r>
            <a:r>
              <a:rPr lang="en-US" altLang="zh-CN" dirty="0"/>
              <a:t>-1</a:t>
            </a:r>
            <a:r>
              <a:rPr lang="zh-CN" altLang="en-US" dirty="0"/>
              <a:t>，</a:t>
            </a:r>
            <a:r>
              <a:rPr lang="en-US" altLang="zh-CN" dirty="0"/>
              <a:t>-2</a:t>
            </a:r>
            <a:r>
              <a:rPr lang="zh-CN" altLang="en-US" dirty="0"/>
              <a:t>，</a:t>
            </a:r>
            <a:r>
              <a:rPr lang="en-US" altLang="zh-CN" dirty="0"/>
              <a:t>-3</a:t>
            </a:r>
            <a:r>
              <a:rPr lang="zh-CN" altLang="en-US" dirty="0"/>
              <a:t>，依次类推</a:t>
            </a:r>
            <a:r>
              <a:rPr lang="zh-CN" altLang="en-US" dirty="0" smtClean="0"/>
              <a:t>。</a:t>
            </a:r>
            <a:endParaRPr lang="en-US" altLang="zh-CN" dirty="0" smtClean="0"/>
          </a:p>
          <a:p>
            <a:pPr lvl="1"/>
            <a:r>
              <a:rPr lang="en-US" altLang="zh-CN" dirty="0"/>
              <a:t>&gt;&gt;&gt; logic = [0, 1]					# </a:t>
            </a:r>
            <a:r>
              <a:rPr lang="zh-CN" altLang="en-US" dirty="0"/>
              <a:t>创建一个列表</a:t>
            </a:r>
            <a:r>
              <a:rPr lang="en-US" altLang="zh-CN" dirty="0"/>
              <a:t>logic</a:t>
            </a:r>
          </a:p>
          <a:p>
            <a:pPr lvl="1"/>
            <a:r>
              <a:rPr lang="en-US" altLang="zh-CN" dirty="0"/>
              <a:t>&gt;&gt;&gt; Name=['</a:t>
            </a:r>
            <a:r>
              <a:rPr lang="en-US" altLang="zh-CN" dirty="0" err="1"/>
              <a:t>Gui</a:t>
            </a:r>
            <a:r>
              <a:rPr lang="en-US" altLang="zh-CN" dirty="0"/>
              <a:t>',"Liu","</a:t>
            </a:r>
            <a:r>
              <a:rPr lang="en-US" altLang="zh-CN" dirty="0" err="1"/>
              <a:t>Ma,Wang</a:t>
            </a:r>
            <a:r>
              <a:rPr lang="en-US" altLang="zh-CN" dirty="0"/>
              <a:t>", 99, </a:t>
            </a:r>
            <a:r>
              <a:rPr lang="en-US" altLang="zh-CN" dirty="0" err="1"/>
              <a:t>0xA9</a:t>
            </a:r>
            <a:r>
              <a:rPr lang="en-US" altLang="zh-CN" dirty="0"/>
              <a:t>, logic]	# </a:t>
            </a:r>
            <a:r>
              <a:rPr lang="zh-CN" altLang="en-US" dirty="0"/>
              <a:t>创建一个列表</a:t>
            </a:r>
            <a:r>
              <a:rPr lang="en-US" altLang="zh-CN" dirty="0"/>
              <a:t>Name</a:t>
            </a:r>
          </a:p>
          <a:p>
            <a:pPr lvl="1"/>
            <a:r>
              <a:rPr lang="en-US" altLang="zh-CN" dirty="0"/>
              <a:t>&gt;&gt;&gt; print(Name[0], Name[4], Name[5])  	# </a:t>
            </a:r>
            <a:r>
              <a:rPr lang="zh-CN" altLang="en-US" dirty="0"/>
              <a:t>输出列表</a:t>
            </a:r>
            <a:r>
              <a:rPr lang="en-US" altLang="zh-CN" dirty="0"/>
              <a:t>Name</a:t>
            </a:r>
            <a:r>
              <a:rPr lang="zh-CN" altLang="en-US" dirty="0"/>
              <a:t>的第</a:t>
            </a:r>
            <a:r>
              <a:rPr lang="en-US" altLang="zh-CN" dirty="0"/>
              <a:t>0,4,5</a:t>
            </a:r>
            <a:r>
              <a:rPr lang="zh-CN" altLang="en-US" dirty="0"/>
              <a:t>个元素</a:t>
            </a:r>
          </a:p>
          <a:p>
            <a:pPr lvl="1"/>
            <a:r>
              <a:rPr lang="en-US" altLang="zh-CN" dirty="0" err="1"/>
              <a:t>Gui</a:t>
            </a:r>
            <a:r>
              <a:rPr lang="en-US" altLang="zh-CN" dirty="0"/>
              <a:t> 169 [0, 1]						# </a:t>
            </a:r>
            <a:r>
              <a:rPr lang="zh-CN" altLang="en-US" dirty="0"/>
              <a:t>输出三个元素的结果</a:t>
            </a:r>
          </a:p>
          <a:p>
            <a:r>
              <a:rPr lang="zh-CN" altLang="en-US" dirty="0" smtClean="0"/>
              <a:t>（</a:t>
            </a:r>
            <a:r>
              <a:rPr lang="en-US" altLang="zh-CN" dirty="0"/>
              <a:t>3</a:t>
            </a:r>
            <a:r>
              <a:rPr lang="zh-CN" altLang="en-US" dirty="0"/>
              <a:t>）列表的运算函数</a:t>
            </a:r>
          </a:p>
          <a:p>
            <a:r>
              <a:rPr lang="zh-CN" altLang="en-US" dirty="0"/>
              <a:t>跟字符串类似，列表也有连接运算“</a:t>
            </a:r>
            <a:r>
              <a:rPr lang="en-US" altLang="zh-CN" dirty="0"/>
              <a:t>+”</a:t>
            </a:r>
            <a:r>
              <a:rPr lang="zh-CN" altLang="en-US" dirty="0"/>
              <a:t>、复制运算“*”、测试运算“</a:t>
            </a:r>
            <a:r>
              <a:rPr lang="en-US" altLang="zh-CN" dirty="0"/>
              <a:t>in”</a:t>
            </a:r>
            <a:r>
              <a:rPr lang="zh-CN" altLang="en-US" dirty="0"/>
              <a:t>，此外，列表特还有删除操作“</a:t>
            </a:r>
            <a:r>
              <a:rPr lang="en-US" altLang="zh-CN" dirty="0"/>
              <a:t>del”</a:t>
            </a:r>
            <a:r>
              <a:rPr lang="zh-CN" altLang="en-US" dirty="0"/>
              <a:t>、统计函数（</a:t>
            </a:r>
            <a:r>
              <a:rPr lang="en-US" altLang="zh-CN" dirty="0"/>
              <a:t>max</a:t>
            </a:r>
            <a:r>
              <a:rPr lang="zh-CN" altLang="en-US" dirty="0"/>
              <a:t>、</a:t>
            </a:r>
            <a:r>
              <a:rPr lang="en-US" altLang="zh-CN" dirty="0"/>
              <a:t>min</a:t>
            </a:r>
            <a:r>
              <a:rPr lang="zh-CN" altLang="en-US" dirty="0"/>
              <a:t>、</a:t>
            </a:r>
            <a:r>
              <a:rPr lang="en-US" altLang="zh-CN" dirty="0"/>
              <a:t>sum</a:t>
            </a:r>
            <a:r>
              <a:rPr lang="zh-CN" altLang="en-US" dirty="0"/>
              <a:t>）和排序函数</a:t>
            </a:r>
            <a:r>
              <a:rPr lang="en-US" altLang="zh-CN" dirty="0"/>
              <a:t>sorted</a:t>
            </a:r>
            <a:r>
              <a:rPr lang="zh-CN" altLang="en-US" dirty="0"/>
              <a:t>等。</a:t>
            </a:r>
            <a:r>
              <a:rPr lang="en-US" altLang="zh-CN" dirty="0"/>
              <a:t>Python</a:t>
            </a:r>
            <a:r>
              <a:rPr lang="zh-CN" altLang="en-US" dirty="0"/>
              <a:t>的列表操作函数如表</a:t>
            </a:r>
            <a:r>
              <a:rPr lang="en-US" altLang="zh-CN" dirty="0"/>
              <a:t>3-11 </a:t>
            </a:r>
            <a:r>
              <a:rPr lang="zh-CN" altLang="en-US" dirty="0"/>
              <a:t>所示</a:t>
            </a:r>
          </a:p>
          <a:p>
            <a:endParaRPr lang="zh-CN" altLang="en-US" dirty="0"/>
          </a:p>
          <a:p>
            <a:endParaRPr lang="zh-CN" altLang="en-US" dirty="0"/>
          </a:p>
        </p:txBody>
      </p:sp>
    </p:spTree>
    <p:extLst>
      <p:ext uri="{BB962C8B-B14F-4D97-AF65-F5344CB8AC3E}">
        <p14:creationId xmlns:p14="http://schemas.microsoft.com/office/powerpoint/2010/main" val="125883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4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1" ma:contentTypeDescription="Create a new document." ma:contentTypeScope="" ma:versionID="192c310b45bae95d9fdbb51d5532622b">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DE263F-0510-4442-823E-69B63ECB61E1}">
  <ds:schemaRefs>
    <ds:schemaRef ds:uri="http://schemas.microsoft.com/sharepoint/v3/contenttype/forms"/>
  </ds:schemaRefs>
</ds:datastoreItem>
</file>

<file path=customXml/itemProps2.xml><?xml version="1.0" encoding="utf-8"?>
<ds:datastoreItem xmlns:ds="http://schemas.openxmlformats.org/officeDocument/2006/customXml" ds:itemID="{DA5960F2-6186-408B-A0DC-5CA5E58B604F}">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475f1e55-3009-46d8-9566-5d569a2b3a98"/>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CC2FADE7-0FB7-4D32-803A-97A461853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3582</TotalTime>
  <Words>13012</Words>
  <Application>Microsoft Office PowerPoint</Application>
  <PresentationFormat>自定义</PresentationFormat>
  <Paragraphs>667</Paragraphs>
  <Slides>150</Slides>
  <Notes>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150</vt:i4>
      </vt:variant>
    </vt:vector>
  </HeadingPairs>
  <TitlesOfParts>
    <vt:vector size="152" baseType="lpstr">
      <vt:lpstr>4_内容页模板</vt:lpstr>
      <vt:lpstr>Visio</vt:lpstr>
      <vt:lpstr>大学计算机 计算思维与新一代信息技术</vt:lpstr>
      <vt:lpstr>第1章  信息与社会</vt:lpstr>
      <vt:lpstr>第1章学习目标 </vt:lpstr>
      <vt:lpstr>1.1.1什么是信息</vt:lpstr>
      <vt:lpstr>1.1.2 什么是信息革命</vt:lpstr>
      <vt:lpstr>1.1.3 什么是新一代信息技术 </vt:lpstr>
      <vt:lpstr>1.2数制与进制转换 </vt:lpstr>
      <vt:lpstr>1.2.1 计算机的数制 </vt:lpstr>
      <vt:lpstr>PowerPoint 演示文稿</vt:lpstr>
      <vt:lpstr>1.2.2二进制数的表示单位 </vt:lpstr>
      <vt:lpstr>1.2.3 进制数的转换</vt:lpstr>
      <vt:lpstr>PowerPoint 演示文稿</vt:lpstr>
      <vt:lpstr>PowerPoint 演示文稿</vt:lpstr>
      <vt:lpstr>1.3 信息编码 </vt:lpstr>
      <vt:lpstr>1.3.1 字符编码</vt:lpstr>
      <vt:lpstr>ASCII码 </vt:lpstr>
      <vt:lpstr>PowerPoint 演示文稿</vt:lpstr>
      <vt:lpstr>PowerPoint 演示文稿</vt:lpstr>
      <vt:lpstr>PowerPoint 演示文稿</vt:lpstr>
      <vt:lpstr>PowerPoint 演示文稿</vt:lpstr>
      <vt:lpstr>1.3.2 字形编码</vt:lpstr>
      <vt:lpstr>1. 中文字符显示的点阵编码</vt:lpstr>
      <vt:lpstr>PowerPoint 演示文稿</vt:lpstr>
      <vt:lpstr>2、中文字符显示的矢量编码 </vt:lpstr>
      <vt:lpstr>1.3.4 语音和图像编码 </vt:lpstr>
      <vt:lpstr>PowerPoint 演示文稿</vt:lpstr>
      <vt:lpstr>不同语言编码方法的优缺点</vt:lpstr>
      <vt:lpstr>2．图像编码 </vt:lpstr>
      <vt:lpstr>1.4 信息伦理与道德法律</vt:lpstr>
      <vt:lpstr>1.4.1信息伦理与道德规范 </vt:lpstr>
      <vt:lpstr>1.4.2信息安全与隐私保护</vt:lpstr>
      <vt:lpstr>第2章 计算系统与平台</vt:lpstr>
      <vt:lpstr>第2章 学习目标</vt:lpstr>
      <vt:lpstr>2.1计算系统的发展</vt:lpstr>
      <vt:lpstr>2.1.1 单计算机系统</vt:lpstr>
      <vt:lpstr>2.1.2 多计算机系统</vt:lpstr>
      <vt:lpstr>【课程思政】</vt:lpstr>
      <vt:lpstr>PowerPoint 演示文稿</vt:lpstr>
      <vt:lpstr>2.2 单计算机系统模型</vt:lpstr>
      <vt:lpstr>2.2.1 图灵机模型</vt:lpstr>
      <vt:lpstr>图灵机模型</vt:lpstr>
      <vt:lpstr>2.2.2 冯诺依曼体系</vt:lpstr>
      <vt:lpstr>冯·诺伊曼计算机是如何工作的？</vt:lpstr>
      <vt:lpstr>2.3 从逻辑门到运算器</vt:lpstr>
      <vt:lpstr>2.3.1 计算机的逻辑运算 </vt:lpstr>
      <vt:lpstr>PowerPoint 演示文稿</vt:lpstr>
      <vt:lpstr>2.3.2 计算机的算术运算</vt:lpstr>
      <vt:lpstr>计算机如何进行算术运算？ </vt:lpstr>
      <vt:lpstr>PowerPoint 演示文稿</vt:lpstr>
      <vt:lpstr>PowerPoint 演示文稿</vt:lpstr>
      <vt:lpstr>溢出及其判定</vt:lpstr>
      <vt:lpstr>PowerPoint 演示文稿</vt:lpstr>
      <vt:lpstr>2.3.3 计算机的定点运算器</vt:lpstr>
      <vt:lpstr>PowerPoint 演示文稿</vt:lpstr>
      <vt:lpstr>PowerPoint 演示文稿</vt:lpstr>
      <vt:lpstr>2.4 从微处理器到单计算机系统</vt:lpstr>
      <vt:lpstr>2.4.1 微处理器（CPU）</vt:lpstr>
      <vt:lpstr>PowerPoint 演示文稿</vt:lpstr>
      <vt:lpstr>2.4.2 微处理的发展</vt:lpstr>
      <vt:lpstr>2.4.3 多核处理器</vt:lpstr>
      <vt:lpstr>2.4.4 计算机硬件</vt:lpstr>
      <vt:lpstr>PowerPoint 演示文稿</vt:lpstr>
      <vt:lpstr>2.4.5计算机软件</vt:lpstr>
      <vt:lpstr>PowerPoint 演示文稿</vt:lpstr>
      <vt:lpstr>PowerPoint 演示文稿</vt:lpstr>
      <vt:lpstr>2.4.6计算机系统</vt:lpstr>
      <vt:lpstr>2.5 云计算平台 </vt:lpstr>
      <vt:lpstr>2.5.1云计算的服务模式</vt:lpstr>
      <vt:lpstr>PowerPoint 演示文稿</vt:lpstr>
      <vt:lpstr>2.5.2云计算的虚拟化技术</vt:lpstr>
      <vt:lpstr>2.5.3云计算的典型应用</vt:lpstr>
      <vt:lpstr>2.6 本章小结</vt:lpstr>
      <vt:lpstr>第3章 程序设计与问题求解</vt:lpstr>
      <vt:lpstr>学习目标</vt:lpstr>
      <vt:lpstr>3.1 指令与程序</vt:lpstr>
      <vt:lpstr>3.1.1 指令与指令系统</vt:lpstr>
      <vt:lpstr>PowerPoint 演示文稿</vt:lpstr>
      <vt:lpstr>3.1.2 程序与程序语言</vt:lpstr>
      <vt:lpstr>PowerPoint 演示文稿</vt:lpstr>
      <vt:lpstr>PowerPoint 演示文稿</vt:lpstr>
      <vt:lpstr>PowerPoint 演示文稿</vt:lpstr>
      <vt:lpstr>3.2 程序语言与编程环境</vt:lpstr>
      <vt:lpstr>3.2.1 程序语言选择</vt:lpstr>
      <vt:lpstr>3.2.2 Python编程环境</vt:lpstr>
      <vt:lpstr>如何安装和配置Python编程环境?</vt:lpstr>
      <vt:lpstr>如何使用Python语言进行编程？ </vt:lpstr>
      <vt:lpstr>PowerPoint 演示文稿</vt:lpstr>
      <vt:lpstr>3.3 Python语言程序设计</vt:lpstr>
      <vt:lpstr>3.3.1 Python程序的构成</vt:lpstr>
      <vt:lpstr>3.3.2 Python数据类型及其表示</vt:lpstr>
      <vt:lpstr>Python数据类型转换</vt:lpstr>
      <vt:lpstr>PowerPoint 演示文稿</vt:lpstr>
      <vt:lpstr>3.3.3 Python运算符与表达式</vt:lpstr>
      <vt:lpstr>3.3.4 Python数据的输入和输出</vt:lpstr>
      <vt:lpstr>PowerPoint 演示文稿</vt:lpstr>
      <vt:lpstr>PowerPoint 演示文稿</vt:lpstr>
      <vt:lpstr>3.3.5 Python字符串和列表运算</vt:lpstr>
      <vt:lpstr>PowerPoint 演示文稿</vt:lpstr>
      <vt:lpstr>PowerPoint 演示文稿</vt:lpstr>
      <vt:lpstr>PowerPoint 演示文稿</vt:lpstr>
      <vt:lpstr>PowerPoint 演示文稿</vt:lpstr>
      <vt:lpstr>3.4 问题描述与程序结构</vt:lpstr>
      <vt:lpstr>3.4.1问题描述</vt:lpstr>
      <vt:lpstr>3.4.2程序流程图</vt:lpstr>
      <vt:lpstr>PowerPoint 演示文稿</vt:lpstr>
      <vt:lpstr>3.4.3 程序的控制结构</vt:lpstr>
      <vt:lpstr>PowerPoint 演示文稿</vt:lpstr>
      <vt:lpstr>PowerPoint 演示文稿</vt:lpstr>
      <vt:lpstr>PowerPoint 演示文稿</vt:lpstr>
      <vt:lpstr>PowerPoint 演示文稿</vt:lpstr>
      <vt:lpstr>3.5 计算思维与问题求解</vt:lpstr>
      <vt:lpstr>3.5.1 计算思维</vt:lpstr>
      <vt:lpstr>3.5.2 问题抽象</vt:lpstr>
      <vt:lpstr>哥尼斯堡七桥问题の抽象 </vt:lpstr>
      <vt:lpstr>PowerPoint 演示文稿</vt:lpstr>
      <vt:lpstr>PowerPoint 演示文稿</vt:lpstr>
      <vt:lpstr>PowerPoint 演示文稿</vt:lpstr>
      <vt:lpstr>3.5.3 数据结构与算法设计</vt:lpstr>
      <vt:lpstr>PowerPoint 演示文稿</vt:lpstr>
      <vt:lpstr>PowerPoint 演示文稿</vt:lpstr>
      <vt:lpstr>PowerPoint 演示文稿</vt:lpstr>
      <vt:lpstr>PowerPoint 演示文稿</vt:lpstr>
      <vt:lpstr>3.5.4 程序设计与调试</vt:lpstr>
      <vt:lpstr>3.5.5 代码复用：函数和库</vt:lpstr>
      <vt:lpstr>PowerPoint 演示文稿</vt:lpstr>
      <vt:lpstr>PowerPoint 演示文稿</vt:lpstr>
      <vt:lpstr>3.6 经典算法及其python实现</vt:lpstr>
      <vt:lpstr>3.6.1 枚举算法</vt:lpstr>
      <vt:lpstr>【实例1】列举给定自然数范围内的所有素数。 </vt:lpstr>
      <vt:lpstr>3.6.2 贪心算法</vt:lpstr>
      <vt:lpstr>PowerPoint 演示文稿</vt:lpstr>
      <vt:lpstr>PowerPoint 演示文稿</vt:lpstr>
      <vt:lpstr>PowerPoint 演示文稿</vt:lpstr>
      <vt:lpstr>3.6.3 迭代算法</vt:lpstr>
      <vt:lpstr>PowerPoint 演示文稿</vt:lpstr>
      <vt:lpstr>PowerPoint 演示文稿</vt:lpstr>
      <vt:lpstr>5.6.4 递归算法</vt:lpstr>
      <vt:lpstr>PowerPoint 演示文稿</vt:lpstr>
      <vt:lpstr>3.6.5 排序算法</vt:lpstr>
      <vt:lpstr>冒泡排序 </vt:lpstr>
      <vt:lpstr>PowerPoint 演示文稿</vt:lpstr>
      <vt:lpstr>PowerPoint 演示文稿</vt:lpstr>
      <vt:lpstr>选择排序 </vt:lpstr>
      <vt:lpstr>PowerPoint 演示文稿</vt:lpstr>
      <vt:lpstr>插入排序 </vt:lpstr>
      <vt:lpstr>PowerPoint 演示文稿</vt:lpstr>
      <vt:lpstr>PowerPoint 演示文稿</vt:lpstr>
      <vt:lpstr>排序算法小结 </vt:lpstr>
      <vt:lpstr>3.7 本章小结 </vt:lpstr>
      <vt:lpstr>PowerPoint 演示文稿</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GUI XL</cp:lastModifiedBy>
  <cp:revision>639</cp:revision>
  <cp:lastPrinted>2020-07-31T09:33:18Z</cp:lastPrinted>
  <dcterms:created xsi:type="dcterms:W3CDTF">2018-11-29T10:16:29Z</dcterms:created>
  <dcterms:modified xsi:type="dcterms:W3CDTF">2022-05-15T02:28:15Z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(3)dhJIWhMj6aYV/btPFhPp/Vlc4l3Dy66XUDcS09syA8vpHxKyrl5gNvPJ7rd0y0WpE/n822kT
A7grpN5SYIMlnfgYsLDeRnWgISldB7Z8TgDiFOVPTTPRazkebyM8yEBZ/dwOmtMn/V8BNH3y
l2nGqk0LjbPc3OchjxB6fl+sdj6UYabTZ8eSdyq4zHMLfbiJgdoE9C42W+IC2g8H+G7zVaJv
vwt90jOUxd0ziTjQpF</vt:lpwstr>
  </property>
  <property fmtid="{D5CDD505-2E9C-101B-9397-08002B2CF9AE}" pid="3" name="_2015_ms_pID_7253431">
    <vt:lpwstr>25ZYj1CiQjmCOfWeJzTcDW7nBItV/YjCZft9GIdbB6WcHd3f/beNfL
Q6sD78Cfroe6pCu/LLAX5dpIUkvMw8g4QkSdTh/vNSJ/AvaGX7u79gvkMQ3ztQA0IRL6r09+
Ju2Ff8Ebl2WaqtSUSYhcddbdcEi6qFxhd3PjsGyIvzJ0q0yWg7vCbOH5AjTujqch0F2purNL
wBc/Ph8ILmNEnNK/X/g5KEvf8AgWSQmcKZ6N</vt:lpwstr>
  </property>
  <property fmtid="{D5CDD505-2E9C-101B-9397-08002B2CF9AE}" pid="4" name="_2015_ms_pID_7253432">
    <vt:lpwstr>YQ==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1575248629</vt:lpwstr>
  </property>
  <property fmtid="{D5CDD505-2E9C-101B-9397-08002B2CF9AE}" pid="9" name="ContentTypeId">
    <vt:lpwstr>0x010100CC226774B8D87F4D92D9D1F6859ED44E</vt:lpwstr>
  </property>
</Properties>
</file>