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85" r:id="rId4"/>
  </p:sldMasterIdLst>
  <p:notesMasterIdLst>
    <p:notesMasterId r:id="rId90"/>
  </p:notesMasterIdLst>
  <p:handoutMasterIdLst>
    <p:handoutMasterId r:id="rId91"/>
  </p:handoutMasterIdLst>
  <p:sldIdLst>
    <p:sldId id="257" r:id="rId5"/>
    <p:sldId id="457" r:id="rId6"/>
    <p:sldId id="326" r:id="rId7"/>
    <p:sldId id="591" r:id="rId8"/>
    <p:sldId id="593" r:id="rId9"/>
    <p:sldId id="594" r:id="rId10"/>
    <p:sldId id="597" r:id="rId11"/>
    <p:sldId id="685" r:id="rId12"/>
    <p:sldId id="598" r:id="rId13"/>
    <p:sldId id="600" r:id="rId14"/>
    <p:sldId id="601" r:id="rId15"/>
    <p:sldId id="602" r:id="rId16"/>
    <p:sldId id="603" r:id="rId17"/>
    <p:sldId id="604" r:id="rId18"/>
    <p:sldId id="605" r:id="rId19"/>
    <p:sldId id="606" r:id="rId20"/>
    <p:sldId id="608" r:id="rId21"/>
    <p:sldId id="686" r:id="rId22"/>
    <p:sldId id="610" r:id="rId23"/>
    <p:sldId id="611" r:id="rId24"/>
    <p:sldId id="687" r:id="rId25"/>
    <p:sldId id="612" r:id="rId26"/>
    <p:sldId id="613" r:id="rId27"/>
    <p:sldId id="688" r:id="rId28"/>
    <p:sldId id="614" r:id="rId29"/>
    <p:sldId id="689" r:id="rId30"/>
    <p:sldId id="615" r:id="rId31"/>
    <p:sldId id="616" r:id="rId32"/>
    <p:sldId id="618" r:id="rId33"/>
    <p:sldId id="619" r:id="rId34"/>
    <p:sldId id="620" r:id="rId35"/>
    <p:sldId id="621" r:id="rId36"/>
    <p:sldId id="622" r:id="rId37"/>
    <p:sldId id="623" r:id="rId38"/>
    <p:sldId id="624" r:id="rId39"/>
    <p:sldId id="625" r:id="rId40"/>
    <p:sldId id="690" r:id="rId41"/>
    <p:sldId id="626" r:id="rId42"/>
    <p:sldId id="627" r:id="rId43"/>
    <p:sldId id="628" r:id="rId44"/>
    <p:sldId id="629" r:id="rId45"/>
    <p:sldId id="630" r:id="rId46"/>
    <p:sldId id="631" r:id="rId47"/>
    <p:sldId id="632" r:id="rId48"/>
    <p:sldId id="633" r:id="rId49"/>
    <p:sldId id="634" r:id="rId50"/>
    <p:sldId id="691" r:id="rId51"/>
    <p:sldId id="635" r:id="rId52"/>
    <p:sldId id="636" r:id="rId53"/>
    <p:sldId id="637" r:id="rId54"/>
    <p:sldId id="638" r:id="rId55"/>
    <p:sldId id="639" r:id="rId56"/>
    <p:sldId id="640" r:id="rId57"/>
    <p:sldId id="641" r:id="rId58"/>
    <p:sldId id="642" r:id="rId59"/>
    <p:sldId id="643" r:id="rId60"/>
    <p:sldId id="644" r:id="rId61"/>
    <p:sldId id="692" r:id="rId62"/>
    <p:sldId id="645" r:id="rId63"/>
    <p:sldId id="646" r:id="rId64"/>
    <p:sldId id="647" r:id="rId65"/>
    <p:sldId id="648" r:id="rId66"/>
    <p:sldId id="650" r:id="rId67"/>
    <p:sldId id="651" r:id="rId68"/>
    <p:sldId id="663" r:id="rId69"/>
    <p:sldId id="665" r:id="rId70"/>
    <p:sldId id="666" r:id="rId71"/>
    <p:sldId id="667" r:id="rId72"/>
    <p:sldId id="668" r:id="rId73"/>
    <p:sldId id="669" r:id="rId74"/>
    <p:sldId id="670" r:id="rId75"/>
    <p:sldId id="671" r:id="rId76"/>
    <p:sldId id="672" r:id="rId77"/>
    <p:sldId id="703" r:id="rId78"/>
    <p:sldId id="673" r:id="rId79"/>
    <p:sldId id="674" r:id="rId80"/>
    <p:sldId id="675" r:id="rId81"/>
    <p:sldId id="676" r:id="rId82"/>
    <p:sldId id="705" r:id="rId83"/>
    <p:sldId id="706" r:id="rId84"/>
    <p:sldId id="707" r:id="rId85"/>
    <p:sldId id="711" r:id="rId86"/>
    <p:sldId id="708" r:id="rId87"/>
    <p:sldId id="709" r:id="rId88"/>
    <p:sldId id="710" r:id="rId89"/>
  </p:sldIdLst>
  <p:sldSz cx="12192000" cy="6858000"/>
  <p:notesSz cx="7010400" cy="92964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DF815E2-CB11-45F4-8929-267450C4D178}">
          <p14:sldIdLst>
            <p14:sldId id="257"/>
            <p14:sldId id="457"/>
            <p14:sldId id="326"/>
            <p14:sldId id="591"/>
            <p14:sldId id="593"/>
            <p14:sldId id="594"/>
            <p14:sldId id="597"/>
            <p14:sldId id="685"/>
            <p14:sldId id="598"/>
            <p14:sldId id="600"/>
            <p14:sldId id="601"/>
            <p14:sldId id="602"/>
            <p14:sldId id="603"/>
            <p14:sldId id="604"/>
            <p14:sldId id="605"/>
            <p14:sldId id="606"/>
            <p14:sldId id="608"/>
            <p14:sldId id="686"/>
            <p14:sldId id="610"/>
            <p14:sldId id="611"/>
            <p14:sldId id="687"/>
            <p14:sldId id="612"/>
            <p14:sldId id="613"/>
            <p14:sldId id="688"/>
            <p14:sldId id="614"/>
            <p14:sldId id="689"/>
            <p14:sldId id="615"/>
            <p14:sldId id="616"/>
            <p14:sldId id="618"/>
            <p14:sldId id="619"/>
            <p14:sldId id="620"/>
            <p14:sldId id="621"/>
            <p14:sldId id="622"/>
            <p14:sldId id="623"/>
            <p14:sldId id="624"/>
            <p14:sldId id="625"/>
            <p14:sldId id="690"/>
            <p14:sldId id="626"/>
            <p14:sldId id="627"/>
            <p14:sldId id="628"/>
            <p14:sldId id="629"/>
            <p14:sldId id="630"/>
            <p14:sldId id="631"/>
            <p14:sldId id="632"/>
            <p14:sldId id="633"/>
            <p14:sldId id="634"/>
            <p14:sldId id="691"/>
            <p14:sldId id="635"/>
            <p14:sldId id="636"/>
            <p14:sldId id="637"/>
            <p14:sldId id="638"/>
            <p14:sldId id="639"/>
            <p14:sldId id="640"/>
            <p14:sldId id="641"/>
            <p14:sldId id="642"/>
            <p14:sldId id="643"/>
            <p14:sldId id="644"/>
            <p14:sldId id="692"/>
            <p14:sldId id="645"/>
            <p14:sldId id="646"/>
            <p14:sldId id="647"/>
            <p14:sldId id="648"/>
            <p14:sldId id="650"/>
            <p14:sldId id="651"/>
            <p14:sldId id="663"/>
            <p14:sldId id="665"/>
            <p14:sldId id="666"/>
            <p14:sldId id="667"/>
            <p14:sldId id="668"/>
            <p14:sldId id="669"/>
            <p14:sldId id="670"/>
            <p14:sldId id="671"/>
            <p14:sldId id="672"/>
            <p14:sldId id="703"/>
            <p14:sldId id="673"/>
            <p14:sldId id="674"/>
            <p14:sldId id="675"/>
            <p14:sldId id="676"/>
            <p14:sldId id="705"/>
            <p14:sldId id="706"/>
            <p14:sldId id="707"/>
            <p14:sldId id="711"/>
            <p14:sldId id="708"/>
            <p14:sldId id="709"/>
            <p14:sldId id="710"/>
          </p14:sldIdLst>
        </p14:section>
      </p14:sectionLst>
    </p:ext>
    <p:ext uri="{EFAFB233-063F-42B5-8137-9DF3F51BA10A}">
      <p15:sldGuideLst xmlns:p15="http://schemas.microsoft.com/office/powerpoint/2012/main" xmlns="">
        <p15:guide id="3" pos="3840">
          <p15:clr>
            <a:srgbClr val="A4A3A4"/>
          </p15:clr>
        </p15:guide>
      </p15:sldGuideLst>
    </p:ext>
    <p:ext uri="{2D200454-40CA-4A62-9FC3-DE9A4176ACB9}">
      <p15:notesGuideLst xmlns:p15="http://schemas.microsoft.com/office/powerpoint/2012/main" xmlns="">
        <p15:guide id="1" orient="horz"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54"/>
    <a:srgbClr val="151515"/>
    <a:srgbClr val="C7000B"/>
    <a:srgbClr val="575756"/>
    <a:srgbClr val="ADCDEA"/>
    <a:srgbClr val="404040"/>
    <a:srgbClr val="EBEBEB"/>
    <a:srgbClr val="FFFFFF"/>
    <a:srgbClr val="F3D2D5"/>
    <a:srgbClr val="E6A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6" autoAdjust="0"/>
    <p:restoredTop sz="86423" autoAdjust="0"/>
  </p:normalViewPr>
  <p:slideViewPr>
    <p:cSldViewPr snapToGrid="0" snapToObjects="1">
      <p:cViewPr>
        <p:scale>
          <a:sx n="66" d="100"/>
          <a:sy n="66" d="100"/>
        </p:scale>
        <p:origin x="-832" y="-108"/>
      </p:cViewPr>
      <p:guideLst>
        <p:guide orient="horz" pos="2160"/>
        <p:guide pos="3840"/>
      </p:guideLst>
    </p:cSldViewPr>
  </p:slideViewPr>
  <p:outlineViewPr>
    <p:cViewPr>
      <p:scale>
        <a:sx n="33" d="100"/>
        <a:sy n="33" d="100"/>
      </p:scale>
      <p:origin x="264"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0" d="100"/>
          <a:sy n="50" d="100"/>
        </p:scale>
        <p:origin x="-2736" y="-80"/>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5/15/2022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xmlns="">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8594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9631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39775" y="717550"/>
            <a:ext cx="5556250"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828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3366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39775" y="717550"/>
            <a:ext cx="5556250"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828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39775" y="717550"/>
            <a:ext cx="5556250"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828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455612" y="447468"/>
            <a:ext cx="11293475" cy="638948"/>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455612" y="1204111"/>
            <a:ext cx="11293476" cy="5205741"/>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649862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455613" y="447468"/>
            <a:ext cx="11293474" cy="485982"/>
          </a:xfrm>
          <a:prstGeom prst="rect">
            <a:avLst/>
          </a:prstGeom>
        </p:spPr>
        <p:txBody>
          <a:bodyPr lIns="0" tIns="0" rIns="0" bIns="0" anchor="t">
            <a:normAutofit/>
          </a:bodyPr>
          <a:lstStyle>
            <a:lvl1pPr>
              <a:defRPr lang="zh-CN" altLang="en-US" baseline="0" dirty="0">
                <a:solidFill>
                  <a:srgbClr val="FF0000"/>
                </a:solidFill>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455612" y="1047750"/>
            <a:ext cx="11293475" cy="4879805"/>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128880416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95">
          <p15:clr>
            <a:srgbClr val="FBAE40"/>
          </p15:clr>
        </p15:guide>
        <p15:guide id="2" orient="horz" pos="6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2#总标题">
    <p:spTree>
      <p:nvGrpSpPr>
        <p:cNvPr id="1" name=""/>
        <p:cNvGrpSpPr/>
        <p:nvPr/>
      </p:nvGrpSpPr>
      <p:grpSpPr>
        <a:xfrm>
          <a:off x="0" y="0"/>
          <a:ext cx="0" cy="0"/>
          <a:chOff x="0" y="0"/>
          <a:chExt cx="0" cy="0"/>
        </a:xfrm>
      </p:grpSpPr>
      <p:sp>
        <p:nvSpPr>
          <p:cNvPr id="8" name="L 形 7"/>
          <p:cNvSpPr/>
          <p:nvPr userDrawn="1"/>
        </p:nvSpPr>
        <p:spPr>
          <a:xfrm rot="16200000" flipH="1">
            <a:off x="11126845" y="1822255"/>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916560" y="1830545"/>
            <a:ext cx="10916319" cy="690255"/>
          </a:xfrm>
          <a:prstGeom prst="rect">
            <a:avLst/>
          </a:prstGeom>
          <a:ln>
            <a:noFill/>
            <a:prstDash val="dash"/>
          </a:ln>
        </p:spPr>
        <p:txBody>
          <a:bodyPr lIns="0" tIns="0" rIns="0" bIns="0" anchor="t">
            <a:normAutofit/>
          </a:bodyPr>
          <a:lstStyle>
            <a:lvl1pPr algn="ctr">
              <a:defRPr lang="en-US" sz="40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zh-CN" altLang="en-US" dirty="0"/>
              <a:t>单击此处添加标题</a:t>
            </a:r>
            <a:endParaRPr lang="en-US" dirty="0"/>
          </a:p>
        </p:txBody>
      </p:sp>
      <p:sp>
        <p:nvSpPr>
          <p:cNvPr id="10"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1016149" y="4411915"/>
            <a:ext cx="10816730" cy="643926"/>
          </a:xfrm>
          <a:prstGeom prst="rect">
            <a:avLst/>
          </a:prstGeom>
        </p:spPr>
        <p:txBody>
          <a:bodyPr vert="horz" lIns="0" tIns="0" rIns="0" bIns="0" rtlCol="0">
            <a:noAutofit/>
          </a:bodyPr>
          <a:lstStyle>
            <a:lvl1pPr marL="228600" indent="-228600" algn="ctr" fontAlgn="base">
              <a:buNone/>
              <a:defRPr lang="en-US" sz="2800" baseline="0" dirty="0">
                <a:solidFill>
                  <a:srgbClr val="DD4654"/>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zh-CN" altLang="en-US" dirty="0" smtClean="0"/>
              <a:t>单击此处添加文本</a:t>
            </a:r>
            <a:endParaRPr lang="en-US" dirty="0"/>
          </a:p>
        </p:txBody>
      </p:sp>
    </p:spTree>
    <p:extLst>
      <p:ext uri="{BB962C8B-B14F-4D97-AF65-F5344CB8AC3E}">
        <p14:creationId xmlns:p14="http://schemas.microsoft.com/office/powerpoint/2010/main" val="13918138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本章主要讲述</a:t>
            </a:r>
            <a:r>
              <a:rPr lang="en-US" altLang="zh-CN" dirty="0"/>
              <a:t>...</a:t>
            </a:r>
          </a:p>
          <a:p>
            <a:pPr lvl="1"/>
            <a:r>
              <a:rPr lang="zh-CN" altLang="en-US" dirty="0"/>
              <a:t>第二</a:t>
            </a:r>
            <a:r>
              <a:rPr lang="zh-CN" altLang="en-US" dirty="0" smtClean="0"/>
              <a:t>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117614" cy="651845"/>
          </a:xfrm>
          <a:prstGeom prst="rect">
            <a:avLst/>
          </a:prstGeom>
          <a:noFill/>
        </p:spPr>
        <p:txBody>
          <a:bodyPr wrap="none" rtlCol="0">
            <a:spAutoFit/>
          </a:bodyPr>
          <a:lstStyle/>
          <a:p>
            <a:r>
              <a:rPr kumimoji="1" lang="zh-CN" altLang="en-US" sz="3636" baseline="0" dirty="0" smtClean="0">
                <a:solidFill>
                  <a:schemeClr val="tx1"/>
                </a:solidFill>
                <a:latin typeface="Huawei Sans" panose="020C0503030203020204" pitchFamily="34" charset="0"/>
                <a:ea typeface="方正兰亭黑简体" panose="02000000000000000000" pitchFamily="2" charset="-122"/>
                <a:cs typeface="Microsoft YaHei" charset="-122"/>
              </a:rPr>
              <a:t>前言</a:t>
            </a:r>
            <a:endPar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314557866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1147485" cy="653509"/>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目录</a:t>
            </a:r>
          </a:p>
        </p:txBody>
      </p:sp>
    </p:spTree>
    <p:extLst>
      <p:ext uri="{BB962C8B-B14F-4D97-AF65-F5344CB8AC3E}">
        <p14:creationId xmlns:p14="http://schemas.microsoft.com/office/powerpoint/2010/main" val="18277393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457905" y="457499"/>
            <a:ext cx="11291061" cy="719451"/>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455613" y="1321806"/>
            <a:ext cx="11293475" cy="489938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 xmlns:a16="http://schemas.microsoft.com/office/drawing/2014/main" id="{6785A3D6-1271-D247-9E96-1B376F4BE7BE}"/>
              </a:ext>
            </a:extLst>
          </p:cNvPr>
          <p:cNvSpPr txBox="1"/>
          <p:nvPr userDrawn="1"/>
        </p:nvSpPr>
        <p:spPr>
          <a:xfrm>
            <a:off x="10533381" y="6552784"/>
            <a:ext cx="1463467" cy="242246"/>
          </a:xfrm>
          <a:prstGeom prst="rect">
            <a:avLst/>
          </a:prstGeom>
          <a:noFill/>
        </p:spPr>
        <p:txBody>
          <a:bodyPr wrap="square" rtlCol="0">
            <a:spAutoFit/>
          </a:bodyPr>
          <a:lstStyle/>
          <a:p>
            <a:pPr algn="r"/>
            <a:r>
              <a:rPr lang="zh-CN" altLang="en-US" sz="974" b="1" baseline="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rPr>
              <a:t>西安交通大学 桂小林 </a:t>
            </a:r>
            <a:endParaRPr lang="en-US" sz="974" b="1" baseline="0"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11648727" y="6598754"/>
            <a:ext cx="499729" cy="161583"/>
          </a:xfrm>
          <a:prstGeom prst="rect">
            <a:avLst/>
          </a:prstGeom>
          <a:noFill/>
        </p:spPr>
        <p:txBody>
          <a:bodyPr wrap="square" lIns="0" tIns="0" rIns="0" bIns="0" rtlCol="0">
            <a:spAutoFit/>
          </a:bodyPr>
          <a:lstStyle/>
          <a:p>
            <a:pPr marL="0" marR="0" lvl="0" indent="0" algn="r"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1050" b="0" baseline="0" smtClean="0">
                <a:solidFill>
                  <a:srgbClr val="1D1D1B"/>
                </a:solidFill>
                <a:latin typeface="Impact" panose="020B0806030902050204" pitchFamily="34" charset="0"/>
                <a:ea typeface="方正兰亭黑简体" panose="02000000000000000000" pitchFamily="2" charset="-122"/>
                <a:cs typeface="Huawei Sans" panose="020C0503030203020204" pitchFamily="34" charset="0"/>
              </a:rPr>
              <a:pPr marL="0" marR="0" lvl="0" indent="0" algn="r" defTabSz="890849" rtl="0" eaLnBrk="1" fontAlgn="auto" latinLnBrk="0" hangingPunct="1">
                <a:lnSpc>
                  <a:spcPct val="100000"/>
                </a:lnSpc>
                <a:spcBef>
                  <a:spcPts val="0"/>
                </a:spcBef>
                <a:spcAft>
                  <a:spcPts val="0"/>
                </a:spcAft>
                <a:buClrTx/>
                <a:buSzTx/>
                <a:buFontTx/>
                <a:buNone/>
                <a:tabLst/>
                <a:defRPr/>
              </a:pPr>
              <a:t>‹#›</a:t>
            </a:fld>
            <a:endParaRPr lang="en-US" sz="1050" b="0" baseline="0" dirty="0">
              <a:solidFill>
                <a:srgbClr val="1D1D1B"/>
              </a:solidFill>
              <a:latin typeface="Impact" panose="020B080603090205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85576767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97" r:id="rId3"/>
    <p:sldLayoutId id="2147483906" r:id="rId4"/>
    <p:sldLayoutId id="2147483908"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b="1" u="sng" kern="1200" baseline="0" dirty="0">
          <a:solidFill>
            <a:srgbClr val="FF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10000"/>
        </a:lnSpc>
        <a:spcBef>
          <a:spcPts val="200"/>
        </a:spcBef>
        <a:buSzPct val="50000"/>
        <a:buFont typeface="Wingdings" panose="05000000000000000000" pitchFamily="2" charset="2"/>
        <a:buChar char="l"/>
        <a:defRPr sz="2800" b="1"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10000"/>
        </a:lnSpc>
        <a:spcBef>
          <a:spcPts val="200"/>
        </a:spcBef>
        <a:buClrTx/>
        <a:buSzPct val="50000"/>
        <a:buFont typeface="Wingdings" panose="05000000000000000000" pitchFamily="2" charset="2"/>
        <a:buChar char="p"/>
        <a:defRPr sz="2400" b="1" kern="1200" baseline="0">
          <a:solidFill>
            <a:srgbClr val="C00000"/>
          </a:solidFill>
          <a:effectLst/>
          <a:latin typeface="方正粗黑宋简体" panose="02000000000000000000" pitchFamily="2" charset="-122"/>
          <a:ea typeface="方正粗黑宋简体" panose="02000000000000000000" pitchFamily="2" charset="-122"/>
          <a:cs typeface="+mn-cs"/>
        </a:defRPr>
      </a:lvl2pPr>
      <a:lvl3pPr marL="1003998" indent="-201519" algn="l" defTabSz="914034" rtl="0" eaLnBrk="1" fontAlgn="ctr" latinLnBrk="0" hangingPunct="1">
        <a:lnSpc>
          <a:spcPct val="110000"/>
        </a:lnSpc>
        <a:spcBef>
          <a:spcPts val="200"/>
        </a:spcBef>
        <a:buClrTx/>
        <a:buSzPct val="50000"/>
        <a:buFont typeface="Wingdings" panose="05000000000000000000" pitchFamily="2" charset="2"/>
        <a:buChar char="n"/>
        <a:defRPr sz="2000"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10000"/>
        </a:lnSpc>
        <a:spcBef>
          <a:spcPts val="200"/>
        </a:spcBef>
        <a:buFont typeface="Huawei Sans" panose="020C0503030203020204" pitchFamily="34" charset="0"/>
        <a:buChar char="−"/>
        <a:defRPr sz="1800"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10000"/>
        </a:lnSpc>
        <a:spcBef>
          <a:spcPts val="200"/>
        </a:spcBef>
        <a:buFont typeface="Huawei Sans" panose="020C0503030203020204" pitchFamily="34" charset="0"/>
        <a:buChar char="~"/>
        <a:defRPr sz="1600"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79">
          <p15:clr>
            <a:srgbClr val="F26B43"/>
          </p15:clr>
        </p15:guide>
        <p15:guide id="2" pos="7401">
          <p15:clr>
            <a:srgbClr val="F26B43"/>
          </p15:clr>
        </p15:guide>
        <p15:guide id="3" orient="horz" pos="2341">
          <p15:clr>
            <a:srgbClr val="F26B43"/>
          </p15:clr>
        </p15:guide>
        <p15:guide id="4" orient="horz" pos="3906">
          <p15:clr>
            <a:srgbClr val="F26B43"/>
          </p15:clr>
        </p15:guide>
        <p15:guide id="5" orient="horz" pos="935">
          <p15:clr>
            <a:srgbClr val="F26B43"/>
          </p15:clr>
        </p15:guide>
        <p15:guide id="6" pos="3840">
          <p15:clr>
            <a:srgbClr val="F26B43"/>
          </p15:clr>
        </p15:guide>
        <p15:guide id="7" orient="horz" pos="278">
          <p15:clr>
            <a:srgbClr val="F26B43"/>
          </p15:clr>
        </p15:guide>
        <p15:guide id="8" orient="horz" pos="9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slide" Target="slide71.xml"/><Relationship Id="rId4" Type="http://schemas.openxmlformats.org/officeDocument/2006/relationships/slide" Target="slide1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xjtu.edu.c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fontScale="90000"/>
          </a:bodyPr>
          <a:lstStyle/>
          <a:p>
            <a:r>
              <a:rPr lang="zh-CN" altLang="en-US" sz="5300" b="1" dirty="0" smtClean="0">
                <a:solidFill>
                  <a:schemeClr val="tx1"/>
                </a:solidFill>
              </a:rPr>
              <a:t>大学计算机：</a:t>
            </a:r>
            <a:r>
              <a:rPr lang="en-US" altLang="zh-CN" sz="4000" dirty="0" smtClean="0"/>
              <a:t/>
            </a:r>
            <a:br>
              <a:rPr lang="en-US" altLang="zh-CN" sz="4000" dirty="0" smtClean="0"/>
            </a:br>
            <a:r>
              <a:rPr lang="en-US" altLang="zh-CN" dirty="0"/>
              <a:t/>
            </a:r>
            <a:br>
              <a:rPr lang="en-US" altLang="zh-CN" dirty="0"/>
            </a:br>
            <a:r>
              <a:rPr lang="zh-CN" altLang="en-US" sz="4000" dirty="0" smtClean="0"/>
              <a:t>计算思维与新一代</a:t>
            </a:r>
            <a:r>
              <a:rPr lang="zh-CN" altLang="en-US" sz="4000" dirty="0" smtClean="0"/>
              <a:t>信息技术</a:t>
            </a:r>
            <a:r>
              <a:rPr lang="en-US" altLang="zh-CN" sz="4000" dirty="0" smtClean="0"/>
              <a:t/>
            </a:r>
            <a:br>
              <a:rPr lang="en-US" altLang="zh-CN" sz="4000" dirty="0" smtClean="0"/>
            </a:br>
            <a:r>
              <a:rPr lang="zh-CN" altLang="en-US" dirty="0" smtClean="0"/>
              <a:t>（第</a:t>
            </a:r>
            <a:r>
              <a:rPr lang="en-US" altLang="zh-CN" dirty="0" smtClean="0"/>
              <a:t>5</a:t>
            </a:r>
            <a:r>
              <a:rPr lang="zh-CN" altLang="en-US" smtClean="0"/>
              <a:t>章）</a:t>
            </a:r>
            <a:endParaRPr lang="zh-CN" altLang="en-US" sz="4000" dirty="0"/>
          </a:p>
        </p:txBody>
      </p:sp>
      <p:sp>
        <p:nvSpPr>
          <p:cNvPr id="5" name="文本占位符 4"/>
          <p:cNvSpPr>
            <a:spLocks noGrp="1"/>
          </p:cNvSpPr>
          <p:nvPr>
            <p:ph type="body" sz="quarter" idx="10"/>
          </p:nvPr>
        </p:nvSpPr>
        <p:spPr/>
        <p:txBody>
          <a:bodyPr/>
          <a:lstStyle/>
          <a:p>
            <a:endParaRPr lang="en-US" altLang="zh-CN" sz="2400" b="1" dirty="0" smtClean="0"/>
          </a:p>
          <a:p>
            <a:r>
              <a:rPr lang="zh-CN" altLang="en-US" sz="2400" b="1" dirty="0" smtClean="0"/>
              <a:t>西安交通大学 桂小林 教授</a:t>
            </a:r>
            <a:endParaRPr lang="en-US" altLang="zh-CN" sz="2400" b="1" dirty="0" smtClean="0"/>
          </a:p>
          <a:p>
            <a:r>
              <a:rPr lang="en-US" altLang="zh-CN" sz="2400" dirty="0" smtClean="0"/>
              <a:t>2022.5.10</a:t>
            </a:r>
            <a:endParaRPr lang="zh-CN" altLang="en-US" sz="2400" b="1" dirty="0"/>
          </a:p>
        </p:txBody>
      </p:sp>
    </p:spTree>
    <p:extLst>
      <p:ext uri="{BB962C8B-B14F-4D97-AF65-F5344CB8AC3E}">
        <p14:creationId xmlns:p14="http://schemas.microsoft.com/office/powerpoint/2010/main" val="208028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r>
              <a:rPr lang="en-US" altLang="zh-CN" dirty="0"/>
              <a:t>2</a:t>
            </a:r>
            <a:r>
              <a:rPr lang="zh-CN" altLang="en-US" dirty="0" smtClean="0"/>
              <a:t>）</a:t>
            </a:r>
            <a:r>
              <a:rPr lang="en-US" altLang="zh-CN" dirty="0" smtClean="0"/>
              <a:t> </a:t>
            </a:r>
            <a:r>
              <a:rPr lang="zh-CN" altLang="en-US" dirty="0" smtClean="0"/>
              <a:t>如何对计算机网络</a:t>
            </a:r>
            <a:r>
              <a:rPr lang="zh-CN" altLang="en-US" dirty="0"/>
              <a:t>进行</a:t>
            </a:r>
            <a:r>
              <a:rPr lang="zh-CN" altLang="en-US" dirty="0" smtClean="0"/>
              <a:t>分类</a:t>
            </a:r>
            <a:r>
              <a:rPr lang="zh-CN" altLang="en-US" dirty="0"/>
              <a:t>？</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根据</a:t>
            </a:r>
            <a:r>
              <a:rPr lang="zh-CN" altLang="en-US" dirty="0"/>
              <a:t>不同的用户视角或应用方式，计算机网络可以划分出不同的类型。</a:t>
            </a:r>
          </a:p>
          <a:p>
            <a:r>
              <a:rPr lang="zh-CN" altLang="en-US" dirty="0"/>
              <a:t>（</a:t>
            </a:r>
            <a:r>
              <a:rPr lang="en-US" altLang="zh-CN" dirty="0"/>
              <a:t>1</a:t>
            </a:r>
            <a:r>
              <a:rPr lang="zh-CN" altLang="en-US" dirty="0"/>
              <a:t>）按照网络共享服务方式划分</a:t>
            </a:r>
          </a:p>
          <a:p>
            <a:pPr lvl="1"/>
            <a:r>
              <a:rPr lang="zh-CN" altLang="en-US" dirty="0"/>
              <a:t>从网络服务的管理角度，网络可以划分为客户</a:t>
            </a:r>
            <a:r>
              <a:rPr lang="en-US" altLang="zh-CN" dirty="0"/>
              <a:t>/</a:t>
            </a:r>
            <a:r>
              <a:rPr lang="zh-CN" altLang="en-US" dirty="0"/>
              <a:t>服务器（</a:t>
            </a:r>
            <a:r>
              <a:rPr lang="en-US" altLang="zh-CN" dirty="0"/>
              <a:t>Client/Servicer</a:t>
            </a:r>
            <a:r>
              <a:rPr lang="zh-CN" altLang="en-US" dirty="0"/>
              <a:t>，</a:t>
            </a:r>
            <a:r>
              <a:rPr lang="en-US" altLang="zh-CN" dirty="0"/>
              <a:t>C/S</a:t>
            </a:r>
            <a:r>
              <a:rPr lang="zh-CN" altLang="en-US" dirty="0"/>
              <a:t>）网络、对等（</a:t>
            </a:r>
            <a:r>
              <a:rPr lang="en-US" altLang="zh-CN" dirty="0"/>
              <a:t>Peer to Peer</a:t>
            </a:r>
            <a:r>
              <a:rPr lang="zh-CN" altLang="en-US" dirty="0"/>
              <a:t>，</a:t>
            </a:r>
            <a:r>
              <a:rPr lang="en-US" altLang="zh-CN" dirty="0"/>
              <a:t>P2P</a:t>
            </a:r>
            <a:r>
              <a:rPr lang="zh-CN" altLang="en-US" dirty="0"/>
              <a:t>）网络、浏览器</a:t>
            </a:r>
            <a:r>
              <a:rPr lang="en-US" altLang="zh-CN" dirty="0"/>
              <a:t>/</a:t>
            </a:r>
            <a:r>
              <a:rPr lang="zh-CN" altLang="en-US" dirty="0"/>
              <a:t>服务器（</a:t>
            </a:r>
            <a:r>
              <a:rPr lang="en-US" altLang="zh-CN" dirty="0"/>
              <a:t>Browser/Server</a:t>
            </a:r>
            <a:r>
              <a:rPr lang="zh-CN" altLang="en-US" dirty="0"/>
              <a:t>，</a:t>
            </a:r>
            <a:r>
              <a:rPr lang="en-US" altLang="zh-CN" dirty="0"/>
              <a:t>B/S</a:t>
            </a:r>
            <a:r>
              <a:rPr lang="zh-CN" altLang="en-US" dirty="0"/>
              <a:t>）网络和混合网络（</a:t>
            </a:r>
            <a:r>
              <a:rPr lang="en-US" altLang="zh-CN" dirty="0"/>
              <a:t>Hybrid Network</a:t>
            </a:r>
            <a:r>
              <a:rPr lang="zh-CN" altLang="en-US" dirty="0"/>
              <a:t>）</a:t>
            </a:r>
            <a:r>
              <a:rPr lang="zh-CN" altLang="en-US" dirty="0" smtClean="0"/>
              <a:t>。</a:t>
            </a:r>
            <a:endParaRPr lang="en-US" altLang="zh-CN" dirty="0" smtClean="0"/>
          </a:p>
          <a:p>
            <a:r>
              <a:rPr lang="zh-CN" altLang="en-US" dirty="0"/>
              <a:t>（</a:t>
            </a:r>
            <a:r>
              <a:rPr lang="en-US" altLang="zh-CN" dirty="0"/>
              <a:t>2</a:t>
            </a:r>
            <a:r>
              <a:rPr lang="zh-CN" altLang="en-US" dirty="0"/>
              <a:t>）按照网络节点分布范围划分</a:t>
            </a:r>
          </a:p>
          <a:p>
            <a:pPr lvl="1"/>
            <a:r>
              <a:rPr lang="zh-CN" altLang="en-US" dirty="0"/>
              <a:t>按照网络节点分布的地理范围，可以将网络分为局域网、城域网和广域网。</a:t>
            </a:r>
          </a:p>
          <a:p>
            <a:pPr lvl="1"/>
            <a:r>
              <a:rPr lang="zh-CN" altLang="en-US" dirty="0"/>
              <a:t>局域网（</a:t>
            </a:r>
            <a:r>
              <a:rPr lang="en-US" altLang="zh-CN" dirty="0"/>
              <a:t>Local Area Network</a:t>
            </a:r>
            <a:r>
              <a:rPr lang="zh-CN" altLang="en-US" dirty="0"/>
              <a:t>，</a:t>
            </a:r>
            <a:r>
              <a:rPr lang="en-US" altLang="zh-CN" dirty="0"/>
              <a:t>LAN</a:t>
            </a:r>
            <a:r>
              <a:rPr lang="zh-CN" altLang="en-US" dirty="0" smtClean="0"/>
              <a:t>）通常</a:t>
            </a:r>
            <a:r>
              <a:rPr lang="zh-CN" altLang="en-US" dirty="0"/>
              <a:t>不超过</a:t>
            </a:r>
            <a:r>
              <a:rPr lang="en-US" altLang="zh-CN" dirty="0" err="1" smtClean="0"/>
              <a:t>10km</a:t>
            </a:r>
            <a:r>
              <a:rPr lang="zh-CN" altLang="en-US" dirty="0" smtClean="0"/>
              <a:t>；</a:t>
            </a:r>
            <a:endParaRPr lang="en-US" altLang="zh-CN" dirty="0" smtClean="0"/>
          </a:p>
          <a:p>
            <a:pPr lvl="1"/>
            <a:r>
              <a:rPr lang="zh-CN" altLang="en-US" dirty="0" smtClean="0"/>
              <a:t>城域网</a:t>
            </a:r>
            <a:r>
              <a:rPr lang="zh-CN" altLang="en-US" dirty="0"/>
              <a:t>（</a:t>
            </a:r>
            <a:r>
              <a:rPr lang="en-US" altLang="zh-CN" dirty="0"/>
              <a:t>Metropolitan Area Network</a:t>
            </a:r>
            <a:r>
              <a:rPr lang="zh-CN" altLang="en-US" dirty="0"/>
              <a:t>，</a:t>
            </a:r>
            <a:r>
              <a:rPr lang="en-US" altLang="zh-CN" dirty="0"/>
              <a:t>MAN</a:t>
            </a:r>
            <a:r>
              <a:rPr lang="zh-CN" altLang="en-US" dirty="0" smtClean="0"/>
              <a:t>）覆盖</a:t>
            </a:r>
            <a:r>
              <a:rPr lang="zh-CN" altLang="en-US" dirty="0"/>
              <a:t>范围大约在</a:t>
            </a:r>
            <a:r>
              <a:rPr lang="en-US" altLang="zh-CN" dirty="0"/>
              <a:t>10</a:t>
            </a:r>
            <a:r>
              <a:rPr lang="zh-CN" altLang="en-US" dirty="0"/>
              <a:t>～</a:t>
            </a:r>
            <a:r>
              <a:rPr lang="en-US" altLang="zh-CN" dirty="0"/>
              <a:t>100 </a:t>
            </a:r>
            <a:r>
              <a:rPr lang="en-US" altLang="zh-CN" dirty="0" smtClean="0"/>
              <a:t>km</a:t>
            </a:r>
            <a:r>
              <a:rPr lang="zh-CN" altLang="en-US" dirty="0" smtClean="0"/>
              <a:t>。</a:t>
            </a:r>
            <a:endParaRPr lang="en-US" altLang="zh-CN" dirty="0" smtClean="0"/>
          </a:p>
          <a:p>
            <a:pPr lvl="1"/>
            <a:r>
              <a:rPr lang="zh-CN" altLang="en-US" dirty="0" smtClean="0"/>
              <a:t>广域网</a:t>
            </a:r>
            <a:r>
              <a:rPr lang="zh-CN" altLang="en-US" dirty="0"/>
              <a:t>（</a:t>
            </a:r>
            <a:r>
              <a:rPr lang="en-US" altLang="zh-CN" dirty="0"/>
              <a:t>Wide Area Network</a:t>
            </a:r>
            <a:r>
              <a:rPr lang="zh-CN" altLang="en-US" dirty="0"/>
              <a:t>，</a:t>
            </a:r>
            <a:r>
              <a:rPr lang="en-US" altLang="zh-CN" dirty="0"/>
              <a:t>WAN</a:t>
            </a:r>
            <a:r>
              <a:rPr lang="zh-CN" altLang="en-US" dirty="0" smtClean="0"/>
              <a:t>）覆盖</a:t>
            </a:r>
            <a:r>
              <a:rPr lang="en-US" altLang="zh-CN" dirty="0" err="1" smtClean="0"/>
              <a:t>1000km</a:t>
            </a:r>
            <a:r>
              <a:rPr lang="zh-CN" altLang="en-US" dirty="0"/>
              <a:t>以上的</a:t>
            </a:r>
            <a:r>
              <a:rPr lang="zh-CN" altLang="en-US" dirty="0" smtClean="0"/>
              <a:t>范围。</a:t>
            </a:r>
            <a:endParaRPr lang="en-US" altLang="zh-CN" dirty="0" smtClean="0"/>
          </a:p>
          <a:p>
            <a:pPr lvl="1"/>
            <a:r>
              <a:rPr lang="zh-CN" altLang="en-US" dirty="0" smtClean="0"/>
              <a:t>广域网</a:t>
            </a:r>
            <a:r>
              <a:rPr lang="zh-CN" altLang="en-US" dirty="0"/>
              <a:t>也称为互联网（</a:t>
            </a:r>
            <a:r>
              <a:rPr lang="en-US" altLang="zh-CN" dirty="0"/>
              <a:t>Internet</a:t>
            </a:r>
            <a:r>
              <a:rPr lang="zh-CN" altLang="en-US" dirty="0"/>
              <a:t>），通常是由多个局域网或城域网组成。</a:t>
            </a:r>
          </a:p>
          <a:p>
            <a:pPr marL="0" indent="0">
              <a:buNone/>
            </a:pPr>
            <a:endParaRPr lang="zh-CN" altLang="en-US" dirty="0"/>
          </a:p>
          <a:p>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0184" y="4476121"/>
            <a:ext cx="3091815" cy="1227455"/>
          </a:xfrm>
          <a:prstGeom prst="rect">
            <a:avLst/>
          </a:prstGeom>
          <a:noFill/>
          <a:ln>
            <a:noFill/>
          </a:ln>
        </p:spPr>
      </p:pic>
    </p:spTree>
    <p:extLst>
      <p:ext uri="{BB962C8B-B14F-4D97-AF65-F5344CB8AC3E}">
        <p14:creationId xmlns:p14="http://schemas.microsoft.com/office/powerpoint/2010/main" val="532474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4.1.2</a:t>
            </a:r>
            <a:r>
              <a:rPr lang="zh-CN" altLang="en-US" dirty="0"/>
              <a:t>计算机网络的分层体系结构</a:t>
            </a:r>
          </a:p>
        </p:txBody>
      </p:sp>
      <p:sp>
        <p:nvSpPr>
          <p:cNvPr id="3" name="文本占位符 2"/>
          <p:cNvSpPr>
            <a:spLocks noGrp="1"/>
          </p:cNvSpPr>
          <p:nvPr>
            <p:ph type="body" sz="quarter" idx="10"/>
          </p:nvPr>
        </p:nvSpPr>
        <p:spPr/>
        <p:txBody>
          <a:bodyPr/>
          <a:lstStyle/>
          <a:p>
            <a:r>
              <a:rPr lang="zh-CN" altLang="zh-CN" dirty="0" smtClean="0"/>
              <a:t>为什么</a:t>
            </a:r>
            <a:r>
              <a:rPr lang="zh-CN" altLang="zh-CN" dirty="0"/>
              <a:t>要对计算机网络进行分层</a:t>
            </a:r>
            <a:r>
              <a:rPr lang="zh-CN" altLang="zh-CN" dirty="0" smtClean="0"/>
              <a:t>？</a:t>
            </a:r>
            <a:endParaRPr lang="en-US" altLang="zh-CN" dirty="0" smtClean="0"/>
          </a:p>
          <a:p>
            <a:r>
              <a:rPr lang="zh-CN" altLang="en-US" dirty="0" smtClean="0"/>
              <a:t>在</a:t>
            </a:r>
            <a:r>
              <a:rPr lang="zh-CN" altLang="en-US" dirty="0"/>
              <a:t>计算机网络中，采用分层结构有以下好处：</a:t>
            </a:r>
          </a:p>
          <a:p>
            <a:pPr lvl="1"/>
            <a:r>
              <a:rPr lang="zh-CN" altLang="en-US" dirty="0"/>
              <a:t>（</a:t>
            </a:r>
            <a:r>
              <a:rPr lang="en-US" altLang="zh-CN" dirty="0"/>
              <a:t>1</a:t>
            </a:r>
            <a:r>
              <a:rPr lang="zh-CN" altLang="en-US" dirty="0"/>
              <a:t>）将复杂系统通过分层简化，方便对系统逐层分析，再整体解决；</a:t>
            </a:r>
          </a:p>
          <a:p>
            <a:pPr lvl="1"/>
            <a:r>
              <a:rPr lang="zh-CN" altLang="en-US" dirty="0"/>
              <a:t>（</a:t>
            </a:r>
            <a:r>
              <a:rPr lang="en-US" altLang="zh-CN" dirty="0"/>
              <a:t>2</a:t>
            </a:r>
            <a:r>
              <a:rPr lang="zh-CN" altLang="en-US" dirty="0"/>
              <a:t>）按层制定标准，标准更加简单明确，修订更加容易。 </a:t>
            </a:r>
          </a:p>
          <a:p>
            <a:pPr lvl="1"/>
            <a:r>
              <a:rPr lang="zh-CN" altLang="en-US" dirty="0"/>
              <a:t>（</a:t>
            </a:r>
            <a:r>
              <a:rPr lang="en-US" altLang="zh-CN" dirty="0"/>
              <a:t>3</a:t>
            </a:r>
            <a:r>
              <a:rPr lang="zh-CN" altLang="en-US" dirty="0"/>
              <a:t>）研发人员只需按照标准专心设计和开发自己关心的层次功能，不用关心其他设计开发人员的功能层次，易于模块化实现和开发；</a:t>
            </a:r>
          </a:p>
          <a:p>
            <a:pPr lvl="1"/>
            <a:r>
              <a:rPr lang="zh-CN" altLang="en-US" dirty="0"/>
              <a:t>（</a:t>
            </a:r>
            <a:r>
              <a:rPr lang="en-US" altLang="zh-CN" dirty="0"/>
              <a:t>4</a:t>
            </a:r>
            <a:r>
              <a:rPr lang="zh-CN" altLang="en-US" dirty="0"/>
              <a:t>）分层之后，网络结构层次更加清晰，可扩展性增强。例如，当对某一层次扩充功能时，不会影响到其他层次，网络更加健壮。</a:t>
            </a:r>
          </a:p>
          <a:p>
            <a:pPr lvl="1"/>
            <a:r>
              <a:rPr lang="zh-CN" altLang="en-US" dirty="0"/>
              <a:t>（</a:t>
            </a:r>
            <a:r>
              <a:rPr lang="en-US" altLang="zh-CN" dirty="0"/>
              <a:t>5</a:t>
            </a:r>
            <a:r>
              <a:rPr lang="zh-CN" altLang="en-US" dirty="0"/>
              <a:t>）分层之后，系统更加容易修改和维护。例如，当某一层次的功能改动时，不会影响到其他层次，网络更加稳定。</a:t>
            </a:r>
          </a:p>
          <a:p>
            <a:pPr lvl="1"/>
            <a:endParaRPr lang="zh-CN" altLang="en-US" dirty="0"/>
          </a:p>
        </p:txBody>
      </p:sp>
    </p:spTree>
    <p:extLst>
      <p:ext uri="{BB962C8B-B14F-4D97-AF65-F5344CB8AC3E}">
        <p14:creationId xmlns:p14="http://schemas.microsoft.com/office/powerpoint/2010/main" val="1539887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标准化的计算机网络可以分为</a:t>
            </a:r>
            <a:r>
              <a:rPr lang="zh-CN" altLang="en-US" dirty="0"/>
              <a:t>哪几层？ </a:t>
            </a:r>
          </a:p>
        </p:txBody>
      </p:sp>
      <p:sp>
        <p:nvSpPr>
          <p:cNvPr id="3" name="文本占位符 2"/>
          <p:cNvSpPr>
            <a:spLocks noGrp="1"/>
          </p:cNvSpPr>
          <p:nvPr>
            <p:ph type="body" sz="quarter" idx="10"/>
          </p:nvPr>
        </p:nvSpPr>
        <p:spPr>
          <a:xfrm>
            <a:off x="455613" y="1047750"/>
            <a:ext cx="8659512" cy="4879805"/>
          </a:xfrm>
        </p:spPr>
        <p:txBody>
          <a:bodyPr/>
          <a:lstStyle/>
          <a:p>
            <a:r>
              <a:rPr lang="zh-CN" altLang="zh-CN" dirty="0" smtClean="0"/>
              <a:t>国际标准化组织（</a:t>
            </a:r>
            <a:r>
              <a:rPr lang="en-US" altLang="zh-CN" dirty="0" smtClean="0"/>
              <a:t>ISO</a:t>
            </a:r>
            <a:r>
              <a:rPr lang="zh-CN" altLang="zh-CN" dirty="0"/>
              <a:t>）提出了</a:t>
            </a:r>
            <a:r>
              <a:rPr lang="zh-CN" altLang="zh-CN" b="1" dirty="0"/>
              <a:t>开放系统互连</a:t>
            </a:r>
            <a:r>
              <a:rPr lang="zh-CN" altLang="zh-CN" dirty="0"/>
              <a:t>参考模型（</a:t>
            </a:r>
            <a:r>
              <a:rPr lang="en-US" altLang="zh-CN" dirty="0" err="1" smtClean="0"/>
              <a:t>OSI</a:t>
            </a:r>
            <a:r>
              <a:rPr lang="en-US" altLang="zh-CN" dirty="0" smtClean="0"/>
              <a:t> </a:t>
            </a:r>
            <a:r>
              <a:rPr lang="en-US" altLang="zh-CN" dirty="0"/>
              <a:t>Reference Model</a:t>
            </a:r>
            <a:r>
              <a:rPr lang="zh-CN" altLang="zh-CN" dirty="0"/>
              <a:t>），简称</a:t>
            </a:r>
            <a:r>
              <a:rPr lang="en-US" altLang="zh-CN" b="1" dirty="0" err="1"/>
              <a:t>OSI</a:t>
            </a:r>
            <a:r>
              <a:rPr lang="en-US" altLang="zh-CN" b="1" dirty="0"/>
              <a:t>/RM</a:t>
            </a:r>
            <a:r>
              <a:rPr lang="zh-CN" altLang="zh-CN" b="1" dirty="0"/>
              <a:t>或</a:t>
            </a:r>
            <a:r>
              <a:rPr lang="en-US" altLang="zh-CN" b="1" dirty="0" err="1"/>
              <a:t>OSI</a:t>
            </a:r>
            <a:r>
              <a:rPr lang="zh-CN" altLang="zh-CN" b="1" dirty="0"/>
              <a:t>参考模型</a:t>
            </a:r>
            <a:r>
              <a:rPr lang="zh-CN" altLang="zh-CN" dirty="0" smtClean="0"/>
              <a:t>。该</a:t>
            </a:r>
            <a:r>
              <a:rPr lang="zh-CN" altLang="zh-CN" dirty="0"/>
              <a:t>框架将网络结构分为七层，如</a:t>
            </a:r>
            <a:r>
              <a:rPr lang="zh-CN" altLang="zh-CN" dirty="0" smtClean="0"/>
              <a:t>图所</a:t>
            </a:r>
            <a:r>
              <a:rPr lang="zh-CN" altLang="zh-CN" dirty="0"/>
              <a:t>示</a:t>
            </a:r>
            <a:r>
              <a:rPr lang="zh-CN" altLang="zh-CN" dirty="0" smtClean="0"/>
              <a:t>。</a:t>
            </a:r>
            <a:endParaRPr lang="zh-CN" altLang="zh-CN" dirty="0"/>
          </a:p>
          <a:p>
            <a:pPr lvl="1"/>
            <a:r>
              <a:rPr lang="zh-CN" altLang="zh-CN" dirty="0"/>
              <a:t>应用层：提供网络服务与最终用户的接口；</a:t>
            </a:r>
          </a:p>
          <a:p>
            <a:pPr lvl="1"/>
            <a:r>
              <a:rPr lang="zh-CN" altLang="zh-CN" dirty="0"/>
              <a:t>表示层：提供数据表示、加密和压缩；</a:t>
            </a:r>
          </a:p>
          <a:p>
            <a:pPr lvl="1"/>
            <a:r>
              <a:rPr lang="zh-CN" altLang="zh-CN" dirty="0"/>
              <a:t>会话层：建立、管理和终止会话；</a:t>
            </a:r>
          </a:p>
          <a:p>
            <a:pPr lvl="1"/>
            <a:r>
              <a:rPr lang="zh-CN" altLang="zh-CN" dirty="0"/>
              <a:t>传输层：定义传输数据的协议端口号以及流控和差错校验；</a:t>
            </a:r>
          </a:p>
          <a:p>
            <a:pPr lvl="1"/>
            <a:r>
              <a:rPr lang="zh-CN" altLang="zh-CN" dirty="0"/>
              <a:t>网络层：进行逻辑地址寻址并实现不同网络之间的路径选择；</a:t>
            </a:r>
          </a:p>
          <a:p>
            <a:pPr lvl="1"/>
            <a:r>
              <a:rPr lang="zh-CN" altLang="zh-CN" dirty="0"/>
              <a:t>数据链路层：建立逻辑连接、进行硬件地址寻址、差错校验等</a:t>
            </a:r>
          </a:p>
          <a:p>
            <a:pPr lvl="1"/>
            <a:r>
              <a:rPr lang="zh-CN" altLang="zh-CN" dirty="0"/>
              <a:t>物理层：建立、维护、断开物理连接。</a:t>
            </a:r>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700" y="1744630"/>
            <a:ext cx="27813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30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标准化</a:t>
            </a:r>
            <a:r>
              <a:rPr lang="zh-CN" altLang="en-US" dirty="0"/>
              <a:t>的计算机网络可以分为哪几层？ </a:t>
            </a:r>
          </a:p>
        </p:txBody>
      </p:sp>
      <p:sp>
        <p:nvSpPr>
          <p:cNvPr id="3" name="文本占位符 2"/>
          <p:cNvSpPr>
            <a:spLocks noGrp="1"/>
          </p:cNvSpPr>
          <p:nvPr>
            <p:ph type="body" sz="quarter" idx="10"/>
          </p:nvPr>
        </p:nvSpPr>
        <p:spPr/>
        <p:txBody>
          <a:bodyPr/>
          <a:lstStyle/>
          <a:p>
            <a:r>
              <a:rPr lang="zh-CN" altLang="zh-CN" sz="2400" dirty="0"/>
              <a:t>随着技术的发展，</a:t>
            </a:r>
            <a:r>
              <a:rPr lang="en-US" altLang="zh-CN" sz="2400" dirty="0" err="1"/>
              <a:t>OSI</a:t>
            </a:r>
            <a:r>
              <a:rPr lang="zh-CN" altLang="zh-CN" sz="2400" dirty="0"/>
              <a:t>参考模型中的“会话层”和“表示层”在实际应用中很少</a:t>
            </a:r>
            <a:r>
              <a:rPr lang="zh-CN" altLang="zh-CN" sz="2400" dirty="0" smtClean="0"/>
              <a:t>涉及</a:t>
            </a:r>
            <a:r>
              <a:rPr lang="zh-CN" altLang="en-US" sz="2400" dirty="0" smtClean="0"/>
              <a:t>，因此</a:t>
            </a:r>
            <a:r>
              <a:rPr lang="zh-CN" altLang="zh-CN" sz="2400" dirty="0" smtClean="0"/>
              <a:t>被</a:t>
            </a:r>
            <a:r>
              <a:rPr lang="zh-CN" altLang="zh-CN" sz="2400" dirty="0"/>
              <a:t>合并到“应用层”中，所以，目前流行的计算机网络是</a:t>
            </a:r>
            <a:r>
              <a:rPr lang="zh-CN" altLang="zh-CN" sz="2400" dirty="0">
                <a:effectLst>
                  <a:outerShdw blurRad="38100" dist="38100" dir="2700000" algn="tl">
                    <a:srgbClr val="000000">
                      <a:alpha val="43137"/>
                    </a:srgbClr>
                  </a:outerShdw>
                </a:effectLst>
              </a:rPr>
              <a:t>五层互联网参考模型</a:t>
            </a:r>
            <a:r>
              <a:rPr lang="zh-CN" altLang="zh-CN" sz="2400" dirty="0"/>
              <a:t>，如</a:t>
            </a:r>
            <a:r>
              <a:rPr lang="zh-CN" altLang="zh-CN" sz="2400" dirty="0" smtClean="0"/>
              <a:t>图（</a:t>
            </a:r>
            <a:r>
              <a:rPr lang="en-US" altLang="zh-CN" sz="2400" dirty="0"/>
              <a:t>b</a:t>
            </a:r>
            <a:r>
              <a:rPr lang="zh-CN" altLang="zh-CN" sz="2400" dirty="0"/>
              <a:t>）所示。</a:t>
            </a:r>
          </a:p>
          <a:p>
            <a:endParaRPr lang="zh-CN"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932" y="2265343"/>
            <a:ext cx="9718156" cy="451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054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4.1.3 </a:t>
            </a:r>
            <a:r>
              <a:rPr lang="zh-CN" altLang="en-US" dirty="0"/>
              <a:t>计算机网络的</a:t>
            </a:r>
            <a:r>
              <a:rPr lang="zh-CN" altLang="en-US" dirty="0" smtClean="0"/>
              <a:t>数据封装</a:t>
            </a:r>
            <a:endParaRPr lang="zh-CN" altLang="en-US" dirty="0"/>
          </a:p>
        </p:txBody>
      </p:sp>
      <p:sp>
        <p:nvSpPr>
          <p:cNvPr id="3" name="文本占位符 2"/>
          <p:cNvSpPr>
            <a:spLocks noGrp="1"/>
          </p:cNvSpPr>
          <p:nvPr>
            <p:ph type="body" sz="quarter" idx="10"/>
          </p:nvPr>
        </p:nvSpPr>
        <p:spPr>
          <a:xfrm>
            <a:off x="302602" y="1047751"/>
            <a:ext cx="11214305" cy="563766"/>
          </a:xfrm>
        </p:spPr>
        <p:txBody>
          <a:bodyPr/>
          <a:lstStyle/>
          <a:p>
            <a:pPr>
              <a:lnSpc>
                <a:spcPct val="150000"/>
              </a:lnSpc>
            </a:pPr>
            <a:r>
              <a:rPr lang="zh-CN" altLang="zh-CN" dirty="0" smtClean="0"/>
              <a:t>计算机网络</a:t>
            </a:r>
            <a:r>
              <a:rPr lang="zh-CN" altLang="zh-CN" dirty="0"/>
              <a:t>是如何进行数据发送</a:t>
            </a:r>
            <a:r>
              <a:rPr lang="zh-CN" altLang="zh-CN" dirty="0" smtClean="0"/>
              <a:t>的</a:t>
            </a:r>
            <a:r>
              <a:rPr lang="zh-CN" altLang="en-US" dirty="0" smtClean="0"/>
              <a:t>？</a:t>
            </a:r>
            <a:endParaRPr lang="en-US" altLang="zh-CN" dirty="0" smtClean="0"/>
          </a:p>
          <a:p>
            <a:pPr>
              <a:lnSpc>
                <a:spcPct val="150000"/>
              </a:lnSpc>
            </a:pPr>
            <a:r>
              <a:rPr lang="zh-CN" altLang="zh-CN" dirty="0" smtClean="0"/>
              <a:t>在</a:t>
            </a:r>
            <a:r>
              <a:rPr lang="zh-CN" altLang="zh-CN" dirty="0"/>
              <a:t>五层的互联网模型中，数据发送是一个典型的应用数据封装过程。</a:t>
            </a:r>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6843563" y="2598820"/>
            <a:ext cx="5348436" cy="3590223"/>
          </a:xfrm>
          <a:prstGeom prst="rect">
            <a:avLst/>
          </a:prstGeom>
          <a:noFill/>
          <a:ln>
            <a:noFill/>
          </a:ln>
        </p:spPr>
      </p:pic>
      <p:sp>
        <p:nvSpPr>
          <p:cNvPr id="5" name="矩形 4"/>
          <p:cNvSpPr/>
          <p:nvPr/>
        </p:nvSpPr>
        <p:spPr>
          <a:xfrm>
            <a:off x="275443" y="2558827"/>
            <a:ext cx="638795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nSpc>
                <a:spcPts val="2400"/>
              </a:lnSpc>
              <a:spcBef>
                <a:spcPts val="600"/>
              </a:spcBef>
              <a:buFont typeface="Arial" panose="020B0604020202020204" pitchFamily="34" charset="0"/>
              <a:buChar char="•"/>
            </a:pPr>
            <a:r>
              <a:rPr lang="zh-CN" altLang="zh-CN" sz="2000" b="1" dirty="0"/>
              <a:t>首先，用户数据通过应用层协议，封装上应用层首部，构成应用数据</a:t>
            </a:r>
            <a:r>
              <a:rPr lang="zh-CN" altLang="zh-CN" sz="2000" b="1" dirty="0" smtClean="0"/>
              <a:t>；</a:t>
            </a:r>
            <a:endParaRPr lang="zh-CN" altLang="zh-CN" sz="2000" b="1" dirty="0"/>
          </a:p>
        </p:txBody>
      </p:sp>
      <p:sp>
        <p:nvSpPr>
          <p:cNvPr id="7" name="下箭头 6"/>
          <p:cNvSpPr/>
          <p:nvPr/>
        </p:nvSpPr>
        <p:spPr>
          <a:xfrm>
            <a:off x="11325506" y="2887579"/>
            <a:ext cx="442912" cy="413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11362406" y="3858104"/>
            <a:ext cx="442912" cy="413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11372031" y="4628104"/>
            <a:ext cx="442912" cy="413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11381656" y="5311479"/>
            <a:ext cx="442912" cy="413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75443" y="3351761"/>
            <a:ext cx="638795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nSpc>
                <a:spcPts val="2400"/>
              </a:lnSpc>
              <a:spcBef>
                <a:spcPts val="600"/>
              </a:spcBef>
              <a:buFont typeface="Arial" panose="020B0604020202020204" pitchFamily="34" charset="0"/>
              <a:buChar char="•"/>
            </a:pPr>
            <a:r>
              <a:rPr lang="zh-CN" altLang="en-US" sz="2000" b="1" dirty="0" smtClean="0"/>
              <a:t>其次，</a:t>
            </a:r>
            <a:r>
              <a:rPr lang="zh-CN" altLang="zh-CN" sz="2000" b="1" dirty="0" smtClean="0"/>
              <a:t>应用</a:t>
            </a:r>
            <a:r>
              <a:rPr lang="zh-CN" altLang="zh-CN" sz="2000" b="1" dirty="0"/>
              <a:t>数据作为整体，在传输层封装上</a:t>
            </a:r>
            <a:r>
              <a:rPr lang="en-US" altLang="zh-CN" sz="2000" b="1" dirty="0" smtClean="0"/>
              <a:t>TCP</a:t>
            </a:r>
            <a:r>
              <a:rPr lang="zh-CN" altLang="en-US" sz="2000" b="1" dirty="0" smtClean="0"/>
              <a:t>头</a:t>
            </a:r>
            <a:r>
              <a:rPr lang="zh-CN" altLang="zh-CN" sz="2000" b="1" dirty="0" smtClean="0"/>
              <a:t>部</a:t>
            </a:r>
            <a:r>
              <a:rPr lang="zh-CN" altLang="zh-CN" sz="2000" b="1" dirty="0"/>
              <a:t>，就是报文</a:t>
            </a:r>
            <a:r>
              <a:rPr lang="zh-CN" altLang="zh-CN" sz="2000" b="1" dirty="0" smtClean="0"/>
              <a:t>；</a:t>
            </a:r>
            <a:endParaRPr lang="en-US" altLang="zh-CN" sz="2000" b="1" dirty="0" smtClean="0"/>
          </a:p>
        </p:txBody>
      </p:sp>
      <p:sp>
        <p:nvSpPr>
          <p:cNvPr id="13" name="矩形 12"/>
          <p:cNvSpPr/>
          <p:nvPr/>
        </p:nvSpPr>
        <p:spPr>
          <a:xfrm>
            <a:off x="275443" y="4165978"/>
            <a:ext cx="638795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nSpc>
                <a:spcPts val="2400"/>
              </a:lnSpc>
              <a:spcBef>
                <a:spcPts val="600"/>
              </a:spcBef>
              <a:buFont typeface="Arial" panose="020B0604020202020204" pitchFamily="34" charset="0"/>
              <a:buChar char="•"/>
            </a:pPr>
            <a:r>
              <a:rPr lang="zh-CN" altLang="zh-CN" sz="2000" b="1" dirty="0" smtClean="0"/>
              <a:t>然后</a:t>
            </a:r>
            <a:r>
              <a:rPr lang="zh-CN" altLang="zh-CN" sz="2000" b="1" dirty="0"/>
              <a:t>，报文传输到网络层封装上</a:t>
            </a:r>
            <a:r>
              <a:rPr lang="en-US" altLang="zh-CN" sz="2000" b="1" dirty="0"/>
              <a:t>IP</a:t>
            </a:r>
            <a:r>
              <a:rPr lang="zh-CN" altLang="zh-CN" sz="2000" b="1" dirty="0"/>
              <a:t>首部，就是数据包；封装后的</a:t>
            </a:r>
            <a:r>
              <a:rPr lang="en-US" altLang="zh-CN" sz="2000" b="1" dirty="0"/>
              <a:t>IP</a:t>
            </a:r>
            <a:r>
              <a:rPr lang="zh-CN" altLang="zh-CN" sz="2000" b="1" dirty="0"/>
              <a:t>数据包作为整体传输到数据链路层，数据链路层将其封装上</a:t>
            </a:r>
            <a:r>
              <a:rPr lang="en-US" altLang="zh-CN" sz="2000" b="1" dirty="0"/>
              <a:t>MAC</a:t>
            </a:r>
            <a:r>
              <a:rPr lang="zh-CN" altLang="zh-CN" sz="2000" b="1" dirty="0"/>
              <a:t>头部，就是数据帧</a:t>
            </a:r>
            <a:r>
              <a:rPr lang="zh-CN" altLang="zh-CN" sz="2000" b="1" dirty="0" smtClean="0"/>
              <a:t>。</a:t>
            </a:r>
            <a:endParaRPr lang="en-US" altLang="zh-CN" sz="2000" b="1" dirty="0" smtClean="0"/>
          </a:p>
        </p:txBody>
      </p:sp>
      <p:sp>
        <p:nvSpPr>
          <p:cNvPr id="14" name="矩形 13"/>
          <p:cNvSpPr/>
          <p:nvPr/>
        </p:nvSpPr>
        <p:spPr>
          <a:xfrm>
            <a:off x="275443" y="5441851"/>
            <a:ext cx="638795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nSpc>
                <a:spcPts val="2400"/>
              </a:lnSpc>
              <a:spcBef>
                <a:spcPts val="600"/>
              </a:spcBef>
              <a:buFont typeface="Arial" panose="020B0604020202020204" pitchFamily="34" charset="0"/>
              <a:buChar char="•"/>
            </a:pPr>
            <a:r>
              <a:rPr lang="zh-CN" altLang="en-US" sz="2000" b="1" dirty="0" smtClean="0"/>
              <a:t>最后，</a:t>
            </a:r>
            <a:r>
              <a:rPr lang="zh-CN" altLang="zh-CN" sz="2000" b="1" dirty="0" smtClean="0"/>
              <a:t>数据帧</a:t>
            </a:r>
            <a:r>
              <a:rPr lang="zh-CN" altLang="zh-CN" sz="2000" b="1" dirty="0"/>
              <a:t>传输到以太网卡（注意：以太网卡包含了数据链路层的功能和物理层的功能）后，通过硬件加入以太网首部，然后再在物理线路上传输。</a:t>
            </a:r>
          </a:p>
        </p:txBody>
      </p:sp>
    </p:spTree>
    <p:extLst>
      <p:ext uri="{BB962C8B-B14F-4D97-AF65-F5344CB8AC3E}">
        <p14:creationId xmlns:p14="http://schemas.microsoft.com/office/powerpoint/2010/main" val="34611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smtClean="0"/>
              <a:t>计算机网络</a:t>
            </a:r>
            <a:r>
              <a:rPr lang="zh-CN" altLang="zh-CN" b="1" dirty="0"/>
              <a:t>是</a:t>
            </a:r>
            <a:r>
              <a:rPr lang="zh-CN" altLang="zh-CN" b="1" dirty="0" smtClean="0"/>
              <a:t>如何</a:t>
            </a:r>
            <a:r>
              <a:rPr lang="zh-CN" altLang="en-US" b="1" dirty="0" smtClean="0"/>
              <a:t>进行数据</a:t>
            </a:r>
            <a:r>
              <a:rPr lang="zh-CN" altLang="zh-CN" b="1" dirty="0" smtClean="0"/>
              <a:t>接收的</a:t>
            </a:r>
            <a:r>
              <a:rPr lang="zh-CN" altLang="zh-CN" b="1" dirty="0"/>
              <a:t>？</a:t>
            </a:r>
            <a:r>
              <a:rPr lang="zh-CN" altLang="zh-CN" dirty="0"/>
              <a:t/>
            </a:r>
            <a:br>
              <a:rPr lang="zh-CN" altLang="zh-CN" dirty="0"/>
            </a:br>
            <a:endParaRPr lang="zh-CN" altLang="en-US" dirty="0"/>
          </a:p>
        </p:txBody>
      </p:sp>
      <p:sp>
        <p:nvSpPr>
          <p:cNvPr id="3" name="文本占位符 2"/>
          <p:cNvSpPr>
            <a:spLocks noGrp="1"/>
          </p:cNvSpPr>
          <p:nvPr>
            <p:ph type="body" sz="quarter" idx="10"/>
          </p:nvPr>
        </p:nvSpPr>
        <p:spPr/>
        <p:txBody>
          <a:bodyPr/>
          <a:lstStyle/>
          <a:p>
            <a:r>
              <a:rPr lang="zh-CN" altLang="zh-CN" dirty="0"/>
              <a:t>与发送方的发送数据过程相反，接收方接收数据的过程就是从以太网卡开始逐层依次解包的过程，如</a:t>
            </a:r>
            <a:r>
              <a:rPr lang="zh-CN" altLang="zh-CN" dirty="0" smtClean="0"/>
              <a:t>图所</a:t>
            </a:r>
            <a:r>
              <a:rPr lang="zh-CN" altLang="zh-CN" dirty="0"/>
              <a:t>示。</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6352674" y="2079057"/>
            <a:ext cx="5637196" cy="3667225"/>
          </a:xfrm>
          <a:prstGeom prst="rect">
            <a:avLst/>
          </a:prstGeom>
          <a:noFill/>
          <a:ln>
            <a:noFill/>
          </a:ln>
        </p:spPr>
      </p:pic>
      <p:sp>
        <p:nvSpPr>
          <p:cNvPr id="6" name="矩形 5"/>
          <p:cNvSpPr/>
          <p:nvPr/>
        </p:nvSpPr>
        <p:spPr>
          <a:xfrm>
            <a:off x="144696" y="2159866"/>
            <a:ext cx="8130171"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zh-CN" b="1" dirty="0"/>
              <a:t>（</a:t>
            </a:r>
            <a:r>
              <a:rPr lang="en-US" altLang="zh-CN" b="1" dirty="0"/>
              <a:t>1</a:t>
            </a:r>
            <a:r>
              <a:rPr lang="zh-CN" altLang="zh-CN" b="1" dirty="0"/>
              <a:t>）在物理层</a:t>
            </a:r>
            <a:r>
              <a:rPr lang="zh-CN" altLang="zh-CN" b="1" dirty="0" smtClean="0"/>
              <a:t>，网络</a:t>
            </a:r>
            <a:r>
              <a:rPr lang="zh-CN" altLang="zh-CN" b="1" dirty="0"/>
              <a:t>节点通过网卡上的硬件</a:t>
            </a:r>
            <a:r>
              <a:rPr lang="zh-CN" altLang="zh-CN" b="1" dirty="0" smtClean="0"/>
              <a:t>单元，读取数据帧</a:t>
            </a:r>
            <a:r>
              <a:rPr lang="zh-CN" altLang="zh-CN" b="1" dirty="0"/>
              <a:t>，并发往数据链路层</a:t>
            </a:r>
            <a:r>
              <a:rPr lang="zh-CN" altLang="zh-CN" b="1" dirty="0" smtClean="0"/>
              <a:t>。</a:t>
            </a:r>
            <a:endParaRPr lang="zh-CN" altLang="zh-CN" b="1" dirty="0"/>
          </a:p>
        </p:txBody>
      </p:sp>
      <p:sp>
        <p:nvSpPr>
          <p:cNvPr id="5" name="上箭头 4"/>
          <p:cNvSpPr/>
          <p:nvPr/>
        </p:nvSpPr>
        <p:spPr>
          <a:xfrm>
            <a:off x="9142397" y="4947385"/>
            <a:ext cx="328863" cy="34651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 name="上箭头 6"/>
          <p:cNvSpPr/>
          <p:nvPr/>
        </p:nvSpPr>
        <p:spPr>
          <a:xfrm>
            <a:off x="9150422" y="4195035"/>
            <a:ext cx="328863" cy="34651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上箭头 7"/>
          <p:cNvSpPr/>
          <p:nvPr/>
        </p:nvSpPr>
        <p:spPr>
          <a:xfrm>
            <a:off x="9150422" y="3405785"/>
            <a:ext cx="328863" cy="34651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 name="上箭头 8"/>
          <p:cNvSpPr/>
          <p:nvPr/>
        </p:nvSpPr>
        <p:spPr>
          <a:xfrm>
            <a:off x="9150422" y="2568410"/>
            <a:ext cx="328863" cy="34651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 name="矩形 10"/>
          <p:cNvSpPr/>
          <p:nvPr/>
        </p:nvSpPr>
        <p:spPr>
          <a:xfrm>
            <a:off x="144696" y="2829541"/>
            <a:ext cx="651869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zh-CN" b="1" dirty="0" smtClean="0"/>
              <a:t>（</a:t>
            </a:r>
            <a:r>
              <a:rPr lang="en-US" altLang="zh-CN" b="1" dirty="0"/>
              <a:t>2</a:t>
            </a:r>
            <a:r>
              <a:rPr lang="zh-CN" altLang="zh-CN" b="1" dirty="0"/>
              <a:t>）在数据链路层</a:t>
            </a:r>
            <a:r>
              <a:rPr lang="zh-CN" altLang="zh-CN" b="1" dirty="0" smtClean="0"/>
              <a:t>，去除</a:t>
            </a:r>
            <a:r>
              <a:rPr lang="zh-CN" altLang="en-US" b="1" dirty="0" smtClean="0"/>
              <a:t>数据帧中</a:t>
            </a:r>
            <a:r>
              <a:rPr lang="zh-CN" altLang="zh-CN" b="1" dirty="0" smtClean="0"/>
              <a:t>物理</a:t>
            </a:r>
            <a:r>
              <a:rPr lang="zh-CN" altLang="zh-CN" b="1" dirty="0"/>
              <a:t>地址、帧头、帧尾、和校验码后形成数据包，发送到网络层</a:t>
            </a:r>
            <a:r>
              <a:rPr lang="zh-CN" altLang="zh-CN" b="1" dirty="0" smtClean="0"/>
              <a:t>。</a:t>
            </a:r>
            <a:endParaRPr lang="zh-CN" altLang="zh-CN" b="1" dirty="0"/>
          </a:p>
        </p:txBody>
      </p:sp>
      <p:sp>
        <p:nvSpPr>
          <p:cNvPr id="12" name="矩形 11"/>
          <p:cNvSpPr/>
          <p:nvPr/>
        </p:nvSpPr>
        <p:spPr>
          <a:xfrm>
            <a:off x="144696" y="3459447"/>
            <a:ext cx="6518696"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zh-CN" b="1" dirty="0" smtClean="0"/>
              <a:t>（</a:t>
            </a:r>
            <a:r>
              <a:rPr lang="en-US" altLang="zh-CN" b="1" dirty="0"/>
              <a:t>3</a:t>
            </a:r>
            <a:r>
              <a:rPr lang="zh-CN" altLang="zh-CN" b="1" dirty="0"/>
              <a:t>）在网络层，比对数据包头部</a:t>
            </a:r>
            <a:r>
              <a:rPr lang="zh-CN" altLang="zh-CN" b="1" dirty="0" smtClean="0"/>
              <a:t>的</a:t>
            </a:r>
            <a:r>
              <a:rPr lang="en-US" altLang="zh-CN" b="1" dirty="0" smtClean="0"/>
              <a:t>IP</a:t>
            </a:r>
            <a:r>
              <a:rPr lang="zh-CN" altLang="zh-CN" b="1" dirty="0" smtClean="0"/>
              <a:t>地址与</a:t>
            </a:r>
            <a:r>
              <a:rPr lang="zh-CN" altLang="zh-CN" b="1" dirty="0"/>
              <a:t>本</a:t>
            </a:r>
            <a:r>
              <a:rPr lang="zh-CN" altLang="zh-CN" b="1" dirty="0" smtClean="0"/>
              <a:t>机</a:t>
            </a:r>
            <a:r>
              <a:rPr lang="en-US" altLang="zh-CN" b="1" dirty="0" smtClean="0"/>
              <a:t>IP</a:t>
            </a:r>
            <a:r>
              <a:rPr lang="zh-CN" altLang="zh-CN" b="1" dirty="0" smtClean="0"/>
              <a:t>地址，如果一致，则将数据包的</a:t>
            </a:r>
            <a:r>
              <a:rPr lang="en-US" altLang="zh-CN" b="1" dirty="0" smtClean="0"/>
              <a:t>IP</a:t>
            </a:r>
            <a:r>
              <a:rPr lang="zh-CN" altLang="zh-CN" b="1" dirty="0" smtClean="0"/>
              <a:t>头去除，形成一个数据报文，发往传输层，否则，该数据包被抛弃。</a:t>
            </a:r>
          </a:p>
        </p:txBody>
      </p:sp>
      <p:sp>
        <p:nvSpPr>
          <p:cNvPr id="13" name="矩形 12"/>
          <p:cNvSpPr/>
          <p:nvPr/>
        </p:nvSpPr>
        <p:spPr>
          <a:xfrm>
            <a:off x="144696" y="4419235"/>
            <a:ext cx="6207978"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zh-CN" b="1" dirty="0" smtClean="0"/>
              <a:t>（</a:t>
            </a:r>
            <a:r>
              <a:rPr lang="en-US" altLang="zh-CN" b="1" dirty="0"/>
              <a:t>4</a:t>
            </a:r>
            <a:r>
              <a:rPr lang="zh-CN" altLang="zh-CN" b="1" dirty="0"/>
              <a:t>）传输</a:t>
            </a:r>
            <a:r>
              <a:rPr lang="zh-CN" altLang="zh-CN" b="1" dirty="0" smtClean="0"/>
              <a:t>层提取</a:t>
            </a:r>
            <a:r>
              <a:rPr lang="zh-CN" altLang="en-US" b="1" dirty="0" smtClean="0"/>
              <a:t>数据</a:t>
            </a:r>
            <a:r>
              <a:rPr lang="zh-CN" altLang="zh-CN" b="1" dirty="0" smtClean="0"/>
              <a:t>报文</a:t>
            </a:r>
            <a:r>
              <a:rPr lang="zh-CN" altLang="zh-CN" b="1" dirty="0"/>
              <a:t>中的控制信息（如报文系列号等</a:t>
            </a:r>
            <a:r>
              <a:rPr lang="zh-CN" altLang="zh-CN" b="1" dirty="0" smtClean="0"/>
              <a:t>），去除</a:t>
            </a:r>
            <a:r>
              <a:rPr lang="zh-CN" altLang="zh-CN" b="1" dirty="0"/>
              <a:t>头部</a:t>
            </a:r>
            <a:r>
              <a:rPr lang="zh-CN" altLang="zh-CN" b="1" dirty="0" smtClean="0"/>
              <a:t>信息</a:t>
            </a:r>
            <a:r>
              <a:rPr lang="zh-CN" altLang="en-US" b="1" dirty="0" smtClean="0"/>
              <a:t>并</a:t>
            </a:r>
            <a:r>
              <a:rPr lang="zh-CN" altLang="zh-CN" b="1" dirty="0" smtClean="0"/>
              <a:t>进行缓存</a:t>
            </a:r>
            <a:r>
              <a:rPr lang="zh-CN" altLang="en-US" b="1" dirty="0" smtClean="0"/>
              <a:t>，然后</a:t>
            </a:r>
            <a:r>
              <a:rPr lang="zh-CN" altLang="zh-CN" b="1" dirty="0" smtClean="0"/>
              <a:t>根据报文系列号将</a:t>
            </a:r>
            <a:r>
              <a:rPr lang="zh-CN" altLang="zh-CN" b="1" dirty="0"/>
              <a:t>数据段组装成完整的应用数据，并发送到应用层</a:t>
            </a:r>
            <a:r>
              <a:rPr lang="zh-CN" altLang="zh-CN" b="1" dirty="0" smtClean="0"/>
              <a:t>。</a:t>
            </a:r>
            <a:endParaRPr lang="zh-CN" altLang="zh-CN" b="1" dirty="0"/>
          </a:p>
        </p:txBody>
      </p:sp>
      <p:sp>
        <p:nvSpPr>
          <p:cNvPr id="14" name="矩形 13"/>
          <p:cNvSpPr/>
          <p:nvPr/>
        </p:nvSpPr>
        <p:spPr>
          <a:xfrm>
            <a:off x="144696" y="5342565"/>
            <a:ext cx="6096000" cy="12003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zh-CN" altLang="zh-CN" b="1" dirty="0" smtClean="0"/>
              <a:t>（</a:t>
            </a:r>
            <a:r>
              <a:rPr lang="en-US" altLang="zh-CN" b="1" dirty="0"/>
              <a:t>5</a:t>
            </a:r>
            <a:r>
              <a:rPr lang="zh-CN" altLang="zh-CN" b="1" dirty="0"/>
              <a:t>）在应用层，应用数据根据需要进行数据格式转换、解压、解密</a:t>
            </a:r>
            <a:r>
              <a:rPr lang="zh-CN" altLang="zh-CN" b="1" dirty="0" smtClean="0"/>
              <a:t>等</a:t>
            </a:r>
            <a:r>
              <a:rPr lang="zh-CN" altLang="en-US" b="1" dirty="0" smtClean="0"/>
              <a:t>处理</a:t>
            </a:r>
            <a:r>
              <a:rPr lang="zh-CN" altLang="zh-CN" b="1" dirty="0" smtClean="0"/>
              <a:t>，</a:t>
            </a:r>
            <a:r>
              <a:rPr lang="zh-CN" altLang="zh-CN" b="1" dirty="0"/>
              <a:t>去除一些控制信息（如数据大小、校验码等）后，转换为用户数据</a:t>
            </a:r>
            <a:r>
              <a:rPr lang="zh-CN" altLang="zh-CN" b="1" dirty="0" smtClean="0"/>
              <a:t>。</a:t>
            </a:r>
            <a:endParaRPr lang="en-US" altLang="zh-CN" b="1" dirty="0" smtClean="0"/>
          </a:p>
          <a:p>
            <a:r>
              <a:rPr lang="zh-CN" altLang="en-US" b="1" dirty="0" smtClean="0"/>
              <a:t>（</a:t>
            </a:r>
            <a:r>
              <a:rPr lang="en-US" altLang="zh-CN" b="1" dirty="0" smtClean="0"/>
              <a:t>6</a:t>
            </a:r>
            <a:r>
              <a:rPr lang="zh-CN" altLang="en-US" b="1" dirty="0" smtClean="0"/>
              <a:t>）</a:t>
            </a:r>
            <a:r>
              <a:rPr lang="zh-CN" altLang="zh-CN" b="1" dirty="0" smtClean="0"/>
              <a:t>至此</a:t>
            </a:r>
            <a:r>
              <a:rPr lang="zh-CN" altLang="zh-CN" b="1" dirty="0"/>
              <a:t>，数据接收过程完毕。</a:t>
            </a:r>
          </a:p>
        </p:txBody>
      </p:sp>
    </p:spTree>
    <p:extLst>
      <p:ext uri="{BB962C8B-B14F-4D97-AF65-F5344CB8AC3E}">
        <p14:creationId xmlns:p14="http://schemas.microsoft.com/office/powerpoint/2010/main" val="38694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第</a:t>
            </a:r>
            <a:r>
              <a:rPr lang="en-US" altLang="zh-CN"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4.2</a:t>
            </a:r>
            <a:r>
              <a:rPr lang="zh-CN" alt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节  </a:t>
            </a:r>
            <a:r>
              <a:rPr lang="zh-CN"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计算机网络</a:t>
            </a:r>
            <a:r>
              <a:rPr lang="zh-CN" alt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的核心协议</a:t>
            </a:r>
            <a:r>
              <a:rPr lang="zh-CN"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zh-CN"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zh-CN" altLang="en-US" sz="4000" dirty="0"/>
          </a:p>
        </p:txBody>
      </p:sp>
      <p:sp>
        <p:nvSpPr>
          <p:cNvPr id="3" name="文本占位符 2"/>
          <p:cNvSpPr>
            <a:spLocks noGrp="1"/>
          </p:cNvSpPr>
          <p:nvPr>
            <p:ph type="body" sz="quarter" idx="10"/>
          </p:nvPr>
        </p:nvSpPr>
        <p:spPr/>
        <p:txBody>
          <a:bodyPr/>
          <a:lstStyle/>
          <a:p>
            <a:endParaRPr lang="en-US" altLang="zh-CN" dirty="0" smtClean="0"/>
          </a:p>
          <a:p>
            <a:endParaRPr lang="en-US" altLang="zh-CN" dirty="0"/>
          </a:p>
          <a:p>
            <a:endParaRPr lang="en-US" altLang="zh-CN" dirty="0" smtClean="0"/>
          </a:p>
          <a:p>
            <a:endParaRPr lang="zh-CN" altLang="en-US" dirty="0"/>
          </a:p>
        </p:txBody>
      </p:sp>
      <p:sp>
        <p:nvSpPr>
          <p:cNvPr id="4" name="矩形 3"/>
          <p:cNvSpPr/>
          <p:nvPr/>
        </p:nvSpPr>
        <p:spPr>
          <a:xfrm>
            <a:off x="863065" y="1439051"/>
            <a:ext cx="10668000" cy="2246769"/>
          </a:xfrm>
          <a:prstGeom prst="rect">
            <a:avLst/>
          </a:prstGeom>
        </p:spPr>
        <p:txBody>
          <a:bodyPr wrap="square">
            <a:spAutoFit/>
          </a:bodyPr>
          <a:lstStyle/>
          <a:p>
            <a:r>
              <a:rPr lang="zh-CN" altLang="en-US" sz="2800" dirty="0"/>
              <a:t>本节讲述计算机网络的身份标识协议、数据传输协议、链路争用协议和资源共享协议。</a:t>
            </a:r>
            <a:endParaRPr lang="en-US" altLang="zh-CN" sz="2800" dirty="0"/>
          </a:p>
          <a:p>
            <a:r>
              <a:rPr lang="zh-CN" altLang="en-US" sz="2800" dirty="0"/>
              <a:t>通过本节学习，学生能够理解计算机网络的基本协议和技术，使用计算机网络进行资源搜索、邮箱设置。</a:t>
            </a:r>
            <a:endParaRPr lang="en-US" altLang="zh-CN" sz="2800" dirty="0"/>
          </a:p>
          <a:p>
            <a:endParaRPr lang="zh-CN" altLang="en-US" sz="2800" dirty="0"/>
          </a:p>
        </p:txBody>
      </p:sp>
    </p:spTree>
    <p:extLst>
      <p:ext uri="{BB962C8B-B14F-4D97-AF65-F5344CB8AC3E}">
        <p14:creationId xmlns:p14="http://schemas.microsoft.com/office/powerpoint/2010/main" val="541902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计算机网络协议主要有哪些？</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计算机网络</a:t>
            </a:r>
            <a:r>
              <a:rPr lang="zh-CN" altLang="en-US" dirty="0"/>
              <a:t>作为一种“信息高速公路”，面临着“公路”管理同样的难题。在公路管理中，人、车、路如何协同工作，长期面临挑战。为了解决上述挑战，不仅需要通过技术来解决，更要通过法律、法规来疏导和预防</a:t>
            </a:r>
            <a:r>
              <a:rPr lang="zh-CN" altLang="en-US" dirty="0" smtClean="0"/>
              <a:t>。</a:t>
            </a:r>
            <a:endParaRPr lang="en-US" altLang="zh-CN"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11" y="3445846"/>
            <a:ext cx="11729289" cy="309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86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在计算机网络中也是如此，必须通过各种规范或协议（类似于法律法规）来保证网络安全、稳定、高效运行。这些协议包括：</a:t>
            </a:r>
            <a:endParaRPr lang="en-US" altLang="zh-CN" dirty="0"/>
          </a:p>
          <a:p>
            <a:pPr lvl="1"/>
            <a:r>
              <a:rPr lang="zh-CN" altLang="en-US" dirty="0"/>
              <a:t>网络节点身份标识协议：用来标识网络节点身份，如</a:t>
            </a:r>
            <a:r>
              <a:rPr lang="en-US" altLang="zh-CN" dirty="0"/>
              <a:t>MAC</a:t>
            </a:r>
            <a:r>
              <a:rPr lang="zh-CN" altLang="en-US" dirty="0"/>
              <a:t>、</a:t>
            </a:r>
            <a:r>
              <a:rPr lang="en-US" altLang="zh-CN" dirty="0" err="1"/>
              <a:t>IPv4</a:t>
            </a:r>
            <a:r>
              <a:rPr lang="zh-CN" altLang="en-US" dirty="0"/>
              <a:t>、</a:t>
            </a:r>
            <a:r>
              <a:rPr lang="en-US" altLang="zh-CN" dirty="0" err="1"/>
              <a:t>IPV6</a:t>
            </a:r>
            <a:r>
              <a:rPr lang="zh-CN" altLang="en-US" dirty="0"/>
              <a:t>、</a:t>
            </a:r>
            <a:r>
              <a:rPr lang="en-US" altLang="zh-CN" dirty="0"/>
              <a:t>RFID</a:t>
            </a:r>
            <a:r>
              <a:rPr lang="zh-CN" altLang="en-US" dirty="0"/>
              <a:t>等</a:t>
            </a:r>
            <a:r>
              <a:rPr lang="en-US" altLang="zh-CN" dirty="0"/>
              <a:t>	</a:t>
            </a:r>
          </a:p>
          <a:p>
            <a:pPr lvl="1"/>
            <a:r>
              <a:rPr lang="zh-CN" altLang="en-US" dirty="0"/>
              <a:t>网络数据可靠传输协议：保证网络节点数据正确到达目标节点，如</a:t>
            </a:r>
            <a:r>
              <a:rPr lang="en-US" altLang="zh-CN" dirty="0" err="1"/>
              <a:t>HDLC</a:t>
            </a:r>
            <a:r>
              <a:rPr lang="zh-CN" altLang="en-US" dirty="0"/>
              <a:t>、</a:t>
            </a:r>
            <a:r>
              <a:rPr lang="en-US" altLang="zh-CN" dirty="0"/>
              <a:t>TCP</a:t>
            </a:r>
            <a:r>
              <a:rPr lang="zh-CN" altLang="en-US" dirty="0"/>
              <a:t>、</a:t>
            </a:r>
            <a:r>
              <a:rPr lang="en-US" altLang="zh-CN" dirty="0" err="1"/>
              <a:t>UDP</a:t>
            </a:r>
            <a:r>
              <a:rPr lang="zh-CN" altLang="en-US" dirty="0"/>
              <a:t>等</a:t>
            </a:r>
            <a:r>
              <a:rPr lang="en-US" altLang="zh-CN" dirty="0"/>
              <a:t>	</a:t>
            </a:r>
          </a:p>
          <a:p>
            <a:pPr lvl="1"/>
            <a:r>
              <a:rPr lang="zh-CN" altLang="en-US" dirty="0"/>
              <a:t>网络链路竞争协议：保证每个网络节点均有机会使用网络链路传输信息，如</a:t>
            </a:r>
            <a:r>
              <a:rPr lang="en-US" altLang="zh-CN" dirty="0" err="1"/>
              <a:t>CSMA</a:t>
            </a:r>
            <a:r>
              <a:rPr lang="zh-CN" altLang="en-US" dirty="0"/>
              <a:t>、</a:t>
            </a:r>
            <a:r>
              <a:rPr lang="en-US" altLang="zh-CN" dirty="0"/>
              <a:t>Token</a:t>
            </a:r>
            <a:r>
              <a:rPr lang="zh-CN" altLang="en-US" dirty="0"/>
              <a:t>等</a:t>
            </a:r>
            <a:endParaRPr lang="en-US" altLang="zh-CN" dirty="0"/>
          </a:p>
          <a:p>
            <a:pPr lvl="1"/>
            <a:r>
              <a:rPr lang="zh-CN" altLang="en-US" dirty="0"/>
              <a:t>网络资源共享协议：保证不同组织和个人的信息可以共享、共用，如</a:t>
            </a:r>
            <a:r>
              <a:rPr lang="en-US" altLang="zh-CN" dirty="0"/>
              <a:t>HTTP</a:t>
            </a:r>
            <a:r>
              <a:rPr lang="zh-CN" altLang="en-US" dirty="0"/>
              <a:t>、</a:t>
            </a:r>
            <a:r>
              <a:rPr lang="en-US" altLang="zh-CN" dirty="0"/>
              <a:t>FTP</a:t>
            </a:r>
            <a:r>
              <a:rPr lang="zh-CN" altLang="en-US" dirty="0"/>
              <a:t>、</a:t>
            </a:r>
            <a:r>
              <a:rPr lang="en-US" altLang="zh-CN" dirty="0"/>
              <a:t>SMTP</a:t>
            </a:r>
            <a:r>
              <a:rPr lang="zh-CN" altLang="en-US" dirty="0"/>
              <a:t>等。</a:t>
            </a:r>
            <a:endParaRPr lang="en-US" altLang="zh-CN" dirty="0"/>
          </a:p>
          <a:p>
            <a:endParaRPr lang="zh-CN" altLang="en-US" dirty="0"/>
          </a:p>
          <a:p>
            <a:endParaRPr lang="zh-CN" altLang="en-US" dirty="0"/>
          </a:p>
        </p:txBody>
      </p:sp>
    </p:spTree>
    <p:extLst>
      <p:ext uri="{BB962C8B-B14F-4D97-AF65-F5344CB8AC3E}">
        <p14:creationId xmlns:p14="http://schemas.microsoft.com/office/powerpoint/2010/main" val="3192774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a:t>
            </a:r>
            <a:r>
              <a:rPr lang="en-US" altLang="zh-CN" dirty="0" smtClean="0"/>
              <a:t>4.2.1</a:t>
            </a:r>
            <a:r>
              <a:rPr lang="zh-CN" altLang="en-US" dirty="0" smtClean="0"/>
              <a:t>节 </a:t>
            </a:r>
            <a:r>
              <a:rPr lang="zh-CN" altLang="zh-CN" dirty="0" smtClean="0"/>
              <a:t>网络</a:t>
            </a:r>
            <a:r>
              <a:rPr lang="zh-CN" altLang="zh-CN" dirty="0"/>
              <a:t>节点身份标识</a:t>
            </a:r>
            <a:r>
              <a:rPr lang="zh-CN" altLang="zh-CN" dirty="0" smtClean="0"/>
              <a:t>协议</a:t>
            </a:r>
            <a:endParaRPr lang="zh-CN" altLang="en-US" dirty="0"/>
          </a:p>
        </p:txBody>
      </p:sp>
      <p:sp>
        <p:nvSpPr>
          <p:cNvPr id="3" name="文本占位符 2"/>
          <p:cNvSpPr>
            <a:spLocks noGrp="1"/>
          </p:cNvSpPr>
          <p:nvPr>
            <p:ph type="body" sz="quarter" idx="10"/>
          </p:nvPr>
        </p:nvSpPr>
        <p:spPr/>
        <p:txBody>
          <a:bodyPr/>
          <a:lstStyle/>
          <a:p>
            <a:r>
              <a:rPr lang="zh-CN" altLang="zh-CN" dirty="0"/>
              <a:t>计算机网络的发展是从局域网发展到互联网</a:t>
            </a:r>
            <a:r>
              <a:rPr lang="zh-CN" altLang="zh-CN" dirty="0" smtClean="0"/>
              <a:t>。</a:t>
            </a:r>
            <a:endParaRPr lang="en-US" altLang="zh-CN" dirty="0" smtClean="0"/>
          </a:p>
          <a:p>
            <a:r>
              <a:rPr lang="zh-CN" altLang="zh-CN" dirty="0" smtClean="0"/>
              <a:t>为了</a:t>
            </a:r>
            <a:r>
              <a:rPr lang="zh-CN" altLang="zh-CN" dirty="0"/>
              <a:t>唯一标识网络中的每个节点，局域网使用了网络硬件地址（即</a:t>
            </a:r>
            <a:r>
              <a:rPr lang="en-US" altLang="zh-CN" dirty="0"/>
              <a:t>MAC</a:t>
            </a:r>
            <a:r>
              <a:rPr lang="zh-CN" altLang="zh-CN" dirty="0"/>
              <a:t>地址）来标识网络节点，而由多个局域网互联而成的广域网网络，则使用了逻辑地址（</a:t>
            </a:r>
            <a:r>
              <a:rPr lang="en-US" altLang="zh-CN" dirty="0"/>
              <a:t>IP</a:t>
            </a:r>
            <a:r>
              <a:rPr lang="zh-CN" altLang="zh-CN" dirty="0"/>
              <a:t>地址）来标识网络节点。</a:t>
            </a:r>
          </a:p>
          <a:p>
            <a:endParaRPr lang="zh-CN" altLang="zh-CN" dirty="0"/>
          </a:p>
        </p:txBody>
      </p:sp>
    </p:spTree>
    <p:extLst>
      <p:ext uri="{BB962C8B-B14F-4D97-AF65-F5344CB8AC3E}">
        <p14:creationId xmlns:p14="http://schemas.microsoft.com/office/powerpoint/2010/main" val="2742554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algn="ctr"/>
            <a:r>
              <a:rPr lang="zh-CN" altLang="en-US" sz="4000" dirty="0" smtClean="0"/>
              <a:t>第</a:t>
            </a:r>
            <a:r>
              <a:rPr lang="en-US" altLang="zh-CN" dirty="0"/>
              <a:t>4</a:t>
            </a:r>
            <a:r>
              <a:rPr lang="zh-CN" altLang="en-US" sz="4000" dirty="0" smtClean="0"/>
              <a:t>章  计算机网络与网络安全</a:t>
            </a:r>
            <a:endParaRPr lang="zh-CN" altLang="en-US" sz="4000" dirty="0"/>
          </a:p>
        </p:txBody>
      </p:sp>
      <p:sp>
        <p:nvSpPr>
          <p:cNvPr id="5" name="文本占位符 4"/>
          <p:cNvSpPr>
            <a:spLocks noGrp="1"/>
          </p:cNvSpPr>
          <p:nvPr>
            <p:ph type="body" sz="quarter" idx="10"/>
          </p:nvPr>
        </p:nvSpPr>
        <p:spPr/>
        <p:txBody>
          <a:bodyPr/>
          <a:lstStyle/>
          <a:p>
            <a:endParaRPr lang="en-US" altLang="zh-CN" sz="1800" b="1" dirty="0" smtClean="0"/>
          </a:p>
          <a:p>
            <a:pPr algn="ctr"/>
            <a:r>
              <a:rPr lang="zh-CN" altLang="en-US" sz="1800" b="1" dirty="0" smtClean="0"/>
              <a:t>西安交通大学 桂小林 教授</a:t>
            </a:r>
            <a:endParaRPr lang="en-US" altLang="zh-CN" sz="1800" b="1" dirty="0" smtClean="0"/>
          </a:p>
          <a:p>
            <a:pPr algn="ctr"/>
            <a:r>
              <a:rPr lang="en-US" altLang="zh-CN" sz="1800" dirty="0" smtClean="0"/>
              <a:t>2022.1.25</a:t>
            </a:r>
            <a:endParaRPr lang="zh-CN" altLang="en-US" sz="1800" b="1" dirty="0"/>
          </a:p>
        </p:txBody>
      </p:sp>
    </p:spTree>
    <p:extLst>
      <p:ext uri="{BB962C8B-B14F-4D97-AF65-F5344CB8AC3E}">
        <p14:creationId xmlns:p14="http://schemas.microsoft.com/office/powerpoint/2010/main" val="3340595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smtClean="0"/>
              <a:t>什么</a:t>
            </a:r>
            <a:r>
              <a:rPr lang="zh-CN" altLang="zh-CN" dirty="0"/>
              <a:t>是</a:t>
            </a:r>
            <a:r>
              <a:rPr lang="en-US" altLang="zh-CN" dirty="0"/>
              <a:t>MAC</a:t>
            </a:r>
            <a:r>
              <a:rPr lang="zh-CN" altLang="zh-CN" dirty="0"/>
              <a:t>地址？</a:t>
            </a:r>
            <a:r>
              <a:rPr lang="en-US" altLang="zh-CN" dirty="0"/>
              <a:t/>
            </a:r>
            <a:br>
              <a:rPr lang="en-US" altLang="zh-CN" dirty="0"/>
            </a:br>
            <a:endParaRPr lang="zh-CN" altLang="en-US" dirty="0"/>
          </a:p>
        </p:txBody>
      </p:sp>
      <p:sp>
        <p:nvSpPr>
          <p:cNvPr id="3" name="文本占位符 2"/>
          <p:cNvSpPr>
            <a:spLocks noGrp="1"/>
          </p:cNvSpPr>
          <p:nvPr>
            <p:ph type="body" sz="quarter" idx="10"/>
          </p:nvPr>
        </p:nvSpPr>
        <p:spPr/>
        <p:txBody>
          <a:bodyPr/>
          <a:lstStyle/>
          <a:p>
            <a:r>
              <a:rPr lang="zh-CN" altLang="zh-CN" dirty="0" smtClean="0"/>
              <a:t>局域网</a:t>
            </a:r>
            <a:r>
              <a:rPr lang="zh-CN" altLang="zh-CN" dirty="0"/>
              <a:t>是计算机网络发展的第一个阶段。为了解决局域网中网络节点的身份标识问题，</a:t>
            </a:r>
            <a:r>
              <a:rPr lang="en-US" altLang="zh-CN" dirty="0"/>
              <a:t>IEEE</a:t>
            </a:r>
            <a:r>
              <a:rPr lang="zh-CN" altLang="zh-CN" dirty="0"/>
              <a:t>标准规定，网络中每台设备都要</a:t>
            </a:r>
            <a:r>
              <a:rPr lang="zh-CN" altLang="zh-CN" dirty="0" smtClean="0"/>
              <a:t>有唯一</a:t>
            </a:r>
            <a:r>
              <a:rPr lang="zh-CN" altLang="zh-CN" dirty="0"/>
              <a:t>的网络硬件标识，这个标识就是</a:t>
            </a:r>
            <a:r>
              <a:rPr lang="en-US" altLang="zh-CN" dirty="0"/>
              <a:t>MAC</a:t>
            </a:r>
            <a:r>
              <a:rPr lang="zh-CN" altLang="zh-CN" dirty="0"/>
              <a:t>地址。</a:t>
            </a:r>
          </a:p>
          <a:p>
            <a:r>
              <a:rPr lang="en-US" altLang="zh-CN" dirty="0"/>
              <a:t>MAC</a:t>
            </a:r>
            <a:r>
              <a:rPr lang="zh-CN" altLang="zh-CN" dirty="0" smtClean="0"/>
              <a:t>地址</a:t>
            </a:r>
            <a:r>
              <a:rPr lang="zh-CN" altLang="en-US" dirty="0" smtClean="0"/>
              <a:t>即</a:t>
            </a:r>
            <a:r>
              <a:rPr lang="zh-CN" altLang="zh-CN" dirty="0" smtClean="0"/>
              <a:t>媒体</a:t>
            </a:r>
            <a:r>
              <a:rPr lang="zh-CN" altLang="zh-CN" dirty="0"/>
              <a:t>存取控制地址（</a:t>
            </a:r>
            <a:r>
              <a:rPr lang="en-US" altLang="zh-CN" dirty="0"/>
              <a:t>Media Access Control Address</a:t>
            </a:r>
            <a:r>
              <a:rPr lang="zh-CN" altLang="zh-CN" dirty="0"/>
              <a:t>），也称为局域网地址（</a:t>
            </a:r>
            <a:r>
              <a:rPr lang="en-US" altLang="zh-CN" dirty="0"/>
              <a:t>LAN Address</a:t>
            </a:r>
            <a:r>
              <a:rPr lang="zh-CN" altLang="zh-CN" dirty="0"/>
              <a:t>）、或以太网地址（</a:t>
            </a:r>
            <a:r>
              <a:rPr lang="en-US" altLang="zh-CN" dirty="0"/>
              <a:t>Ethernet Address</a:t>
            </a:r>
            <a:r>
              <a:rPr lang="zh-CN" altLang="zh-CN" dirty="0"/>
              <a:t>），或网卡地址、或物理地址（</a:t>
            </a:r>
            <a:r>
              <a:rPr lang="en-US" altLang="zh-CN" dirty="0"/>
              <a:t>Physical Address</a:t>
            </a:r>
            <a:r>
              <a:rPr lang="zh-CN" altLang="zh-CN" dirty="0"/>
              <a:t>），它是用来确认网络节点的身份（或位置），由网络设备制造商生产时写在硬件内部（一般是网卡内部）</a:t>
            </a:r>
            <a:r>
              <a:rPr lang="zh-CN" altLang="zh-CN" dirty="0" smtClean="0"/>
              <a:t>。</a:t>
            </a:r>
            <a:endParaRPr lang="zh-CN" altLang="zh-CN" dirty="0"/>
          </a:p>
        </p:txBody>
      </p:sp>
    </p:spTree>
    <p:extLst>
      <p:ext uri="{BB962C8B-B14F-4D97-AF65-F5344CB8AC3E}">
        <p14:creationId xmlns:p14="http://schemas.microsoft.com/office/powerpoint/2010/main" val="1543789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每个</a:t>
            </a:r>
            <a:r>
              <a:rPr lang="en-US" altLang="zh-CN" dirty="0"/>
              <a:t>MAC</a:t>
            </a:r>
            <a:r>
              <a:rPr lang="zh-CN" altLang="zh-CN" dirty="0"/>
              <a:t>地址由</a:t>
            </a:r>
            <a:r>
              <a:rPr lang="en-US" altLang="zh-CN" dirty="0"/>
              <a:t>48</a:t>
            </a:r>
            <a:r>
              <a:rPr lang="zh-CN" altLang="zh-CN" dirty="0"/>
              <a:t>位（</a:t>
            </a:r>
            <a:r>
              <a:rPr lang="en-US" altLang="zh-CN" dirty="0"/>
              <a:t>6</a:t>
            </a:r>
            <a:r>
              <a:rPr lang="zh-CN" altLang="zh-CN" dirty="0"/>
              <a:t>个字节）组成。书写时通常在每个字节之间用“：”或“</a:t>
            </a:r>
            <a:r>
              <a:rPr lang="en-US" altLang="zh-CN" dirty="0"/>
              <a:t>-</a:t>
            </a:r>
            <a:r>
              <a:rPr lang="zh-CN" altLang="zh-CN" dirty="0"/>
              <a:t>”隔开，如</a:t>
            </a:r>
            <a:r>
              <a:rPr lang="en-US" altLang="zh-CN" dirty="0"/>
              <a:t>08-00-20-</a:t>
            </a:r>
            <a:r>
              <a:rPr lang="en-US" altLang="zh-CN" dirty="0" err="1"/>
              <a:t>0A</a:t>
            </a:r>
            <a:r>
              <a:rPr lang="en-US" altLang="zh-CN" dirty="0"/>
              <a:t>-</a:t>
            </a:r>
            <a:r>
              <a:rPr lang="en-US" altLang="zh-CN" dirty="0" err="1"/>
              <a:t>8C-6D</a:t>
            </a:r>
            <a:r>
              <a:rPr lang="zh-CN" altLang="zh-CN" dirty="0"/>
              <a:t>就是一个</a:t>
            </a:r>
            <a:r>
              <a:rPr lang="en-US" altLang="zh-CN" dirty="0"/>
              <a:t>MAC</a:t>
            </a:r>
            <a:r>
              <a:rPr lang="zh-CN" altLang="zh-CN" dirty="0"/>
              <a:t>地址</a:t>
            </a:r>
            <a:r>
              <a:rPr lang="zh-CN" altLang="zh-CN" dirty="0" smtClean="0"/>
              <a:t>。</a:t>
            </a:r>
            <a:endParaRPr lang="en-US" altLang="zh-CN" dirty="0" smtClean="0"/>
          </a:p>
          <a:p>
            <a:r>
              <a:rPr lang="zh-CN" altLang="zh-CN" dirty="0" smtClean="0"/>
              <a:t>其中</a:t>
            </a:r>
            <a:r>
              <a:rPr lang="zh-CN" altLang="zh-CN" dirty="0"/>
              <a:t>，前</a:t>
            </a:r>
            <a:r>
              <a:rPr lang="en-US" altLang="zh-CN" dirty="0"/>
              <a:t>3</a:t>
            </a:r>
            <a:r>
              <a:rPr lang="zh-CN" altLang="zh-CN" dirty="0"/>
              <a:t>个字节是网络硬件制造商的编号，由</a:t>
            </a:r>
            <a:r>
              <a:rPr lang="en-US" altLang="zh-CN" dirty="0"/>
              <a:t>IEEE</a:t>
            </a:r>
            <a:r>
              <a:rPr lang="zh-CN" altLang="zh-CN" dirty="0"/>
              <a:t>分配，后</a:t>
            </a:r>
            <a:r>
              <a:rPr lang="en-US" altLang="zh-CN" dirty="0"/>
              <a:t>3</a:t>
            </a:r>
            <a:r>
              <a:rPr lang="zh-CN" altLang="zh-CN" dirty="0"/>
              <a:t>字节由制造商自行分配，代表该制造商所生产的某个网络产品</a:t>
            </a:r>
            <a:r>
              <a:rPr lang="en-US" altLang="zh-CN" dirty="0"/>
              <a:t>(</a:t>
            </a:r>
            <a:r>
              <a:rPr lang="zh-CN" altLang="zh-CN" dirty="0"/>
              <a:t>如网卡</a:t>
            </a:r>
            <a:r>
              <a:rPr lang="en-US" altLang="zh-CN" dirty="0"/>
              <a:t>)</a:t>
            </a:r>
            <a:r>
              <a:rPr lang="zh-CN" altLang="zh-CN" dirty="0"/>
              <a:t>的系列号。</a:t>
            </a:r>
            <a:endParaRPr lang="en-US" altLang="zh-CN" dirty="0"/>
          </a:p>
          <a:p>
            <a:r>
              <a:rPr lang="zh-CN" altLang="zh-CN" dirty="0"/>
              <a:t>由于</a:t>
            </a:r>
            <a:r>
              <a:rPr lang="en-US" altLang="zh-CN" dirty="0"/>
              <a:t>MAC</a:t>
            </a:r>
            <a:r>
              <a:rPr lang="zh-CN" altLang="zh-CN" dirty="0"/>
              <a:t>地址固化在网卡里，理论上讲，除非盗来硬件即网卡，否则一般是不能冒名顶替的</a:t>
            </a:r>
            <a:r>
              <a:rPr lang="zh-CN" altLang="zh-CN" dirty="0" smtClean="0"/>
              <a:t>。</a:t>
            </a:r>
            <a:endParaRPr lang="en-US" altLang="zh-CN" dirty="0" smtClean="0"/>
          </a:p>
          <a:p>
            <a:r>
              <a:rPr lang="zh-CN" altLang="zh-CN" dirty="0" smtClean="0"/>
              <a:t>基于</a:t>
            </a:r>
            <a:r>
              <a:rPr lang="en-US" altLang="zh-CN" dirty="0"/>
              <a:t>MAC </a:t>
            </a:r>
            <a:r>
              <a:rPr lang="zh-CN" altLang="zh-CN" dirty="0"/>
              <a:t>地址的这种特点，因此局域网采用了用</a:t>
            </a:r>
            <a:r>
              <a:rPr lang="en-US" altLang="zh-CN" dirty="0"/>
              <a:t>MAC</a:t>
            </a:r>
            <a:r>
              <a:rPr lang="zh-CN" altLang="zh-CN" dirty="0"/>
              <a:t>地址来标识具体用户。</a:t>
            </a:r>
          </a:p>
          <a:p>
            <a:endParaRPr lang="zh-CN" altLang="en-US" dirty="0"/>
          </a:p>
        </p:txBody>
      </p:sp>
    </p:spTree>
    <p:extLst>
      <p:ext uri="{BB962C8B-B14F-4D97-AF65-F5344CB8AC3E}">
        <p14:creationId xmlns:p14="http://schemas.microsoft.com/office/powerpoint/2010/main" val="158123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如何查看网络节点的</a:t>
            </a:r>
            <a:r>
              <a:rPr lang="en-US" altLang="zh-CN" dirty="0" smtClean="0"/>
              <a:t>MAC</a:t>
            </a:r>
            <a:r>
              <a:rPr lang="zh-CN" altLang="en-US" dirty="0" smtClean="0"/>
              <a:t>地址？</a:t>
            </a:r>
            <a:endParaRPr lang="zh-CN" altLang="en-US" dirty="0"/>
          </a:p>
        </p:txBody>
      </p:sp>
      <p:sp>
        <p:nvSpPr>
          <p:cNvPr id="3" name="文本占位符 2"/>
          <p:cNvSpPr>
            <a:spLocks noGrp="1"/>
          </p:cNvSpPr>
          <p:nvPr>
            <p:ph type="body" sz="quarter" idx="10"/>
          </p:nvPr>
        </p:nvSpPr>
        <p:spPr/>
        <p:txBody>
          <a:bodyPr/>
          <a:lstStyle/>
          <a:p>
            <a:r>
              <a:rPr lang="zh-CN" altLang="en-US" dirty="0" smtClean="0"/>
              <a:t>可以通过</a:t>
            </a:r>
            <a:r>
              <a:rPr lang="en-US" altLang="zh-CN" dirty="0" smtClean="0"/>
              <a:t>windows</a:t>
            </a:r>
            <a:r>
              <a:rPr lang="zh-CN" altLang="en-US" dirty="0" smtClean="0"/>
              <a:t>操作系统</a:t>
            </a:r>
            <a:r>
              <a:rPr lang="zh-CN" altLang="zh-CN" dirty="0" smtClean="0"/>
              <a:t>查看</a:t>
            </a:r>
            <a:r>
              <a:rPr lang="zh-CN" altLang="zh-CN" dirty="0"/>
              <a:t>网络节点的</a:t>
            </a:r>
            <a:r>
              <a:rPr lang="en-US" altLang="zh-CN" dirty="0"/>
              <a:t>MAC</a:t>
            </a:r>
            <a:r>
              <a:rPr lang="zh-CN" altLang="zh-CN" dirty="0" smtClean="0"/>
              <a:t>地址</a:t>
            </a:r>
            <a:r>
              <a:rPr lang="zh-CN" altLang="en-US" dirty="0" smtClean="0"/>
              <a:t>。具体</a:t>
            </a:r>
            <a:r>
              <a:rPr lang="zh-CN" altLang="zh-CN" dirty="0" smtClean="0"/>
              <a:t>流程</a:t>
            </a:r>
            <a:r>
              <a:rPr lang="zh-CN" altLang="zh-CN" dirty="0"/>
              <a:t>如下：</a:t>
            </a:r>
            <a:r>
              <a:rPr lang="zh-CN" altLang="zh-CN" dirty="0">
                <a:solidFill>
                  <a:srgbClr val="FF0000"/>
                </a:solidFill>
                <a:latin typeface="楷体" panose="02010609060101010101" pitchFamily="49" charset="-122"/>
                <a:ea typeface="楷体" panose="02010609060101010101" pitchFamily="49" charset="-122"/>
              </a:rPr>
              <a:t>控制面板</a:t>
            </a:r>
            <a:r>
              <a:rPr lang="en-US" altLang="zh-CN" dirty="0">
                <a:solidFill>
                  <a:srgbClr val="FF0000"/>
                </a:solidFill>
                <a:latin typeface="楷体" panose="02010609060101010101" pitchFamily="49" charset="-122"/>
                <a:ea typeface="楷体" panose="02010609060101010101" pitchFamily="49" charset="-122"/>
              </a:rPr>
              <a:t>--&gt;</a:t>
            </a:r>
            <a:r>
              <a:rPr lang="zh-CN" altLang="zh-CN" dirty="0">
                <a:solidFill>
                  <a:srgbClr val="FF0000"/>
                </a:solidFill>
                <a:latin typeface="楷体" panose="02010609060101010101" pitchFamily="49" charset="-122"/>
                <a:ea typeface="楷体" panose="02010609060101010101" pitchFamily="49" charset="-122"/>
              </a:rPr>
              <a:t>网络和共享中心</a:t>
            </a:r>
            <a:r>
              <a:rPr lang="en-US" altLang="zh-CN" dirty="0">
                <a:solidFill>
                  <a:srgbClr val="FF0000"/>
                </a:solidFill>
                <a:latin typeface="楷体" panose="02010609060101010101" pitchFamily="49" charset="-122"/>
                <a:ea typeface="楷体" panose="02010609060101010101" pitchFamily="49" charset="-122"/>
              </a:rPr>
              <a:t>--&gt;</a:t>
            </a:r>
            <a:r>
              <a:rPr lang="zh-CN" altLang="zh-CN" dirty="0">
                <a:solidFill>
                  <a:srgbClr val="FF0000"/>
                </a:solidFill>
                <a:latin typeface="楷体" panose="02010609060101010101" pitchFamily="49" charset="-122"/>
                <a:ea typeface="楷体" panose="02010609060101010101" pitchFamily="49" charset="-122"/>
              </a:rPr>
              <a:t>本地连接</a:t>
            </a:r>
            <a:r>
              <a:rPr lang="en-US" altLang="zh-CN" dirty="0">
                <a:solidFill>
                  <a:srgbClr val="FF0000"/>
                </a:solidFill>
                <a:latin typeface="楷体" panose="02010609060101010101" pitchFamily="49" charset="-122"/>
                <a:ea typeface="楷体" panose="02010609060101010101" pitchFamily="49" charset="-122"/>
              </a:rPr>
              <a:t>--&gt;</a:t>
            </a:r>
            <a:r>
              <a:rPr lang="zh-CN" altLang="zh-CN" dirty="0">
                <a:solidFill>
                  <a:srgbClr val="FF0000"/>
                </a:solidFill>
                <a:latin typeface="楷体" panose="02010609060101010101" pitchFamily="49" charset="-122"/>
                <a:ea typeface="楷体" panose="02010609060101010101" pitchFamily="49" charset="-122"/>
              </a:rPr>
              <a:t>详细信息</a:t>
            </a:r>
            <a:r>
              <a:rPr lang="en-US" altLang="zh-CN" dirty="0">
                <a:solidFill>
                  <a:srgbClr val="FF0000"/>
                </a:solidFill>
                <a:latin typeface="楷体" panose="02010609060101010101" pitchFamily="49" charset="-122"/>
                <a:ea typeface="楷体" panose="02010609060101010101" pitchFamily="49" charset="-122"/>
              </a:rPr>
              <a:t>--&gt;</a:t>
            </a:r>
            <a:r>
              <a:rPr lang="zh-CN" altLang="zh-CN" dirty="0">
                <a:solidFill>
                  <a:srgbClr val="FF0000"/>
                </a:solidFill>
                <a:latin typeface="楷体" panose="02010609060101010101" pitchFamily="49" charset="-122"/>
                <a:ea typeface="楷体" panose="02010609060101010101" pitchFamily="49" charset="-122"/>
              </a:rPr>
              <a:t>物理地址</a:t>
            </a:r>
            <a:r>
              <a:rPr lang="zh-CN" altLang="zh-CN" dirty="0"/>
              <a:t>。这里的物理地址就是</a:t>
            </a:r>
            <a:r>
              <a:rPr lang="en-US" altLang="zh-CN" dirty="0"/>
              <a:t>MAC</a:t>
            </a:r>
            <a:r>
              <a:rPr lang="zh-CN" altLang="zh-CN" dirty="0"/>
              <a:t>地址。操作过程的主要截图如</a:t>
            </a:r>
            <a:r>
              <a:rPr lang="zh-CN" altLang="zh-CN" dirty="0" smtClean="0"/>
              <a:t>图所</a:t>
            </a:r>
            <a:r>
              <a:rPr lang="zh-CN" altLang="zh-CN" dirty="0"/>
              <a:t>示。</a:t>
            </a:r>
          </a:p>
          <a:p>
            <a:endParaRPr lang="zh-CN" altLang="zh-CN" dirty="0"/>
          </a:p>
          <a:p>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7216" y="2769192"/>
            <a:ext cx="4670959" cy="4073409"/>
          </a:xfrm>
          <a:prstGeom prst="rect">
            <a:avLst/>
          </a:prstGeom>
          <a:noFill/>
          <a:ln>
            <a:noFill/>
          </a:ln>
        </p:spPr>
      </p:pic>
      <p:pic>
        <p:nvPicPr>
          <p:cNvPr id="5" name="图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814" y="2830310"/>
            <a:ext cx="3184375" cy="4138381"/>
          </a:xfrm>
          <a:prstGeom prst="rect">
            <a:avLst/>
          </a:prstGeom>
          <a:noFill/>
          <a:ln>
            <a:noFill/>
          </a:ln>
        </p:spPr>
      </p:pic>
    </p:spTree>
    <p:extLst>
      <p:ext uri="{BB962C8B-B14F-4D97-AF65-F5344CB8AC3E}">
        <p14:creationId xmlns:p14="http://schemas.microsoft.com/office/powerpoint/2010/main" val="39579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smtClean="0"/>
              <a:t>什么</a:t>
            </a:r>
            <a:r>
              <a:rPr lang="zh-CN" altLang="zh-CN" b="1" dirty="0"/>
              <a:t>是</a:t>
            </a:r>
            <a:r>
              <a:rPr lang="en-US" altLang="zh-CN" b="1" dirty="0"/>
              <a:t>IP</a:t>
            </a:r>
            <a:r>
              <a:rPr lang="zh-CN" altLang="zh-CN" b="1" dirty="0"/>
              <a:t>地址？</a:t>
            </a:r>
            <a:r>
              <a:rPr lang="zh-CN" altLang="zh-CN" dirty="0"/>
              <a:t/>
            </a:r>
            <a:br>
              <a:rPr lang="zh-CN" altLang="zh-CN" dirty="0"/>
            </a:br>
            <a:endParaRPr lang="zh-CN" altLang="en-US" dirty="0"/>
          </a:p>
        </p:txBody>
      </p:sp>
      <p:sp>
        <p:nvSpPr>
          <p:cNvPr id="3" name="文本占位符 2"/>
          <p:cNvSpPr>
            <a:spLocks noGrp="1"/>
          </p:cNvSpPr>
          <p:nvPr>
            <p:ph type="body" sz="quarter" idx="10"/>
          </p:nvPr>
        </p:nvSpPr>
        <p:spPr/>
        <p:txBody>
          <a:bodyPr/>
          <a:lstStyle/>
          <a:p>
            <a:r>
              <a:rPr lang="zh-CN" altLang="en-US" dirty="0" smtClean="0"/>
              <a:t>不同</a:t>
            </a:r>
            <a:r>
              <a:rPr lang="zh-CN" altLang="en-US" dirty="0"/>
              <a:t>的局域网络连成一体，出现了互联网</a:t>
            </a:r>
            <a:r>
              <a:rPr lang="zh-CN" altLang="en-US" dirty="0" smtClean="0"/>
              <a:t>。</a:t>
            </a:r>
            <a:endParaRPr lang="en-US" altLang="zh-CN" dirty="0" smtClean="0"/>
          </a:p>
          <a:p>
            <a:r>
              <a:rPr lang="zh-CN" altLang="en-US" dirty="0" smtClean="0"/>
              <a:t>为了</a:t>
            </a:r>
            <a:r>
              <a:rPr lang="zh-CN" altLang="en-US" dirty="0"/>
              <a:t>屏蔽每个局域网络的差异性，做到不同物理网络的互连和互通，就需要提出一种新的统一编址方法，为互连网上每一个子网、每一个主机分配一个全网唯一的地址。</a:t>
            </a:r>
          </a:p>
          <a:p>
            <a:r>
              <a:rPr lang="en-US" altLang="zh-CN" dirty="0">
                <a:effectLst>
                  <a:outerShdw blurRad="38100" dist="38100" dir="2700000" algn="tl">
                    <a:srgbClr val="000000">
                      <a:alpha val="43137"/>
                    </a:srgbClr>
                  </a:outerShdw>
                </a:effectLst>
              </a:rPr>
              <a:t>IP</a:t>
            </a:r>
            <a:r>
              <a:rPr lang="zh-CN" altLang="en-US" dirty="0">
                <a:effectLst>
                  <a:outerShdw blurRad="38100" dist="38100" dir="2700000" algn="tl">
                    <a:srgbClr val="000000">
                      <a:alpha val="43137"/>
                    </a:srgbClr>
                  </a:outerShdw>
                </a:effectLst>
              </a:rPr>
              <a:t>地址（</a:t>
            </a:r>
            <a:r>
              <a:rPr lang="en-US" altLang="zh-CN" dirty="0">
                <a:effectLst>
                  <a:outerShdw blurRad="38100" dist="38100" dir="2700000" algn="tl">
                    <a:srgbClr val="000000">
                      <a:alpha val="43137"/>
                    </a:srgbClr>
                  </a:outerShdw>
                </a:effectLst>
              </a:rPr>
              <a:t>Internet Protocol Address</a:t>
            </a:r>
            <a:r>
              <a:rPr lang="zh-CN" altLang="en-US" dirty="0">
                <a:effectLst>
                  <a:outerShdw blurRad="38100" dist="38100" dir="2700000" algn="tl">
                    <a:srgbClr val="000000">
                      <a:alpha val="43137"/>
                    </a:srgbClr>
                  </a:outerShdw>
                </a:effectLst>
              </a:rPr>
              <a:t>）</a:t>
            </a:r>
            <a:r>
              <a:rPr lang="zh-CN" altLang="en-US" dirty="0"/>
              <a:t>就是为此而制定的</a:t>
            </a:r>
            <a:r>
              <a:rPr lang="zh-CN" altLang="en-US" dirty="0" smtClean="0"/>
              <a:t>。</a:t>
            </a:r>
            <a:endParaRPr lang="en-US" altLang="zh-CN" dirty="0" smtClean="0"/>
          </a:p>
          <a:p>
            <a:r>
              <a:rPr lang="en-US" altLang="zh-CN" dirty="0" smtClean="0"/>
              <a:t>IP</a:t>
            </a:r>
            <a:r>
              <a:rPr lang="zh-CN" altLang="en-US" dirty="0"/>
              <a:t>地址就像是我们的通信住址一样，如果你要写信给一个人，你就要知道他（她）的通信地址，这样邮递员才能把信送到</a:t>
            </a:r>
            <a:r>
              <a:rPr lang="zh-CN" altLang="en-US" dirty="0" smtClean="0"/>
              <a:t>。</a:t>
            </a:r>
            <a:endParaRPr lang="en-US" altLang="zh-CN" dirty="0" smtClean="0"/>
          </a:p>
        </p:txBody>
      </p:sp>
    </p:spTree>
    <p:extLst>
      <p:ext uri="{BB962C8B-B14F-4D97-AF65-F5344CB8AC3E}">
        <p14:creationId xmlns:p14="http://schemas.microsoft.com/office/powerpoint/2010/main" val="3288854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IP</a:t>
            </a:r>
            <a:r>
              <a:rPr lang="zh-CN" altLang="en-US" dirty="0"/>
              <a:t>地址是一个</a:t>
            </a:r>
            <a:r>
              <a:rPr lang="en-US" altLang="zh-CN" dirty="0"/>
              <a:t>32</a:t>
            </a:r>
            <a:r>
              <a:rPr lang="zh-CN" altLang="en-US" dirty="0"/>
              <a:t>位的二进制数，通常被分割为</a:t>
            </a:r>
            <a:r>
              <a:rPr lang="en-US" altLang="zh-CN" dirty="0"/>
              <a:t>4</a:t>
            </a:r>
            <a:r>
              <a:rPr lang="zh-CN" altLang="en-US" dirty="0"/>
              <a:t>字节，书写时用“点分十进制”表示成（</a:t>
            </a:r>
            <a:r>
              <a:rPr lang="en-US" altLang="zh-CN" dirty="0" err="1"/>
              <a:t>a.b.c.d</a:t>
            </a:r>
            <a:r>
              <a:rPr lang="zh-CN" altLang="en-US" dirty="0"/>
              <a:t>）的形式，其中，</a:t>
            </a:r>
            <a:r>
              <a:rPr lang="en-US" altLang="zh-CN" dirty="0"/>
              <a:t>a</a:t>
            </a:r>
            <a:r>
              <a:rPr lang="zh-CN" altLang="en-US" dirty="0"/>
              <a:t>、</a:t>
            </a:r>
            <a:r>
              <a:rPr lang="en-US" altLang="zh-CN" dirty="0"/>
              <a:t>b</a:t>
            </a:r>
            <a:r>
              <a:rPr lang="zh-CN" altLang="en-US" dirty="0"/>
              <a:t>、</a:t>
            </a:r>
            <a:r>
              <a:rPr lang="en-US" altLang="zh-CN" dirty="0"/>
              <a:t>c</a:t>
            </a:r>
            <a:r>
              <a:rPr lang="zh-CN" altLang="en-US" dirty="0"/>
              <a:t>、</a:t>
            </a:r>
            <a:r>
              <a:rPr lang="en-US" altLang="zh-CN" dirty="0"/>
              <a:t>d</a:t>
            </a:r>
            <a:r>
              <a:rPr lang="zh-CN" altLang="en-US" dirty="0"/>
              <a:t>都是</a:t>
            </a:r>
            <a:r>
              <a:rPr lang="en-US" altLang="zh-CN" dirty="0"/>
              <a:t>0~255</a:t>
            </a:r>
            <a:r>
              <a:rPr lang="zh-CN" altLang="en-US" dirty="0"/>
              <a:t>之间的十进制整数</a:t>
            </a:r>
            <a:r>
              <a:rPr lang="zh-CN" altLang="en-US" dirty="0" smtClean="0"/>
              <a:t>。</a:t>
            </a:r>
            <a:endParaRPr lang="en-US" altLang="zh-CN" dirty="0" smtClean="0"/>
          </a:p>
          <a:p>
            <a:r>
              <a:rPr lang="zh-CN" altLang="en-US" dirty="0" smtClean="0"/>
              <a:t>例如</a:t>
            </a:r>
            <a:r>
              <a:rPr lang="zh-CN" altLang="en-US" dirty="0"/>
              <a:t>，点分十进制</a:t>
            </a:r>
            <a:r>
              <a:rPr lang="en-US" altLang="zh-CN" dirty="0"/>
              <a:t>IP</a:t>
            </a:r>
            <a:r>
              <a:rPr lang="zh-CN" altLang="en-US" dirty="0"/>
              <a:t>地址（</a:t>
            </a:r>
            <a:r>
              <a:rPr lang="en-US" altLang="zh-CN" dirty="0"/>
              <a:t>128.0.0.9</a:t>
            </a:r>
            <a:r>
              <a:rPr lang="zh-CN" altLang="en-US" dirty="0"/>
              <a:t>），实际上是</a:t>
            </a:r>
            <a:r>
              <a:rPr lang="en-US" altLang="zh-CN" dirty="0"/>
              <a:t>32</a:t>
            </a:r>
            <a:r>
              <a:rPr lang="zh-CN" altLang="en-US" dirty="0"/>
              <a:t>位二进制数（</a:t>
            </a:r>
            <a:r>
              <a:rPr lang="en-US" altLang="zh-CN" dirty="0"/>
              <a:t>10000000.00000000.00000000.00001001</a:t>
            </a:r>
            <a:r>
              <a:rPr lang="zh-CN" altLang="en-US" dirty="0"/>
              <a:t>）。</a:t>
            </a:r>
          </a:p>
          <a:p>
            <a:endParaRPr lang="zh-CN" altLang="en-US" dirty="0"/>
          </a:p>
          <a:p>
            <a:endParaRPr lang="zh-CN" altLang="en-US" dirty="0"/>
          </a:p>
        </p:txBody>
      </p:sp>
    </p:spTree>
    <p:extLst>
      <p:ext uri="{BB962C8B-B14F-4D97-AF65-F5344CB8AC3E}">
        <p14:creationId xmlns:p14="http://schemas.microsoft.com/office/powerpoint/2010/main" val="1917635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a:t>
            </a:r>
            <a:r>
              <a:rPr lang="zh-CN" altLang="en-US" dirty="0"/>
              <a:t>地址的如何分类？</a:t>
            </a:r>
          </a:p>
        </p:txBody>
      </p:sp>
      <p:sp>
        <p:nvSpPr>
          <p:cNvPr id="3" name="文本占位符 2"/>
          <p:cNvSpPr>
            <a:spLocks noGrp="1"/>
          </p:cNvSpPr>
          <p:nvPr>
            <p:ph type="body" sz="quarter" idx="10"/>
          </p:nvPr>
        </p:nvSpPr>
        <p:spPr/>
        <p:txBody>
          <a:bodyPr/>
          <a:lstStyle/>
          <a:p>
            <a:r>
              <a:rPr lang="en-US" altLang="zh-CN" dirty="0"/>
              <a:t>IP</a:t>
            </a:r>
            <a:r>
              <a:rPr lang="zh-CN" altLang="zh-CN" dirty="0"/>
              <a:t>地址可以分为</a:t>
            </a:r>
            <a:r>
              <a:rPr lang="en-US" altLang="zh-CN" dirty="0"/>
              <a:t>A</a:t>
            </a:r>
            <a:r>
              <a:rPr lang="zh-CN" altLang="zh-CN" dirty="0"/>
              <a:t>、</a:t>
            </a:r>
            <a:r>
              <a:rPr lang="en-US" altLang="zh-CN" dirty="0"/>
              <a:t>B</a:t>
            </a:r>
            <a:r>
              <a:rPr lang="zh-CN" altLang="zh-CN" dirty="0"/>
              <a:t>、</a:t>
            </a:r>
            <a:r>
              <a:rPr lang="en-US" altLang="zh-CN" dirty="0"/>
              <a:t>C</a:t>
            </a:r>
            <a:r>
              <a:rPr lang="zh-CN" altLang="zh-CN" dirty="0"/>
              <a:t>、</a:t>
            </a:r>
            <a:r>
              <a:rPr lang="en-US" altLang="zh-CN" dirty="0"/>
              <a:t>D</a:t>
            </a:r>
            <a:r>
              <a:rPr lang="zh-CN" altLang="zh-CN" dirty="0"/>
              <a:t>和</a:t>
            </a:r>
            <a:r>
              <a:rPr lang="en-US" altLang="zh-CN" dirty="0"/>
              <a:t>E</a:t>
            </a:r>
            <a:r>
              <a:rPr lang="zh-CN" altLang="zh-CN" dirty="0"/>
              <a:t>共</a:t>
            </a:r>
            <a:r>
              <a:rPr lang="en-US" altLang="zh-CN" dirty="0"/>
              <a:t>5</a:t>
            </a:r>
            <a:r>
              <a:rPr lang="zh-CN" altLang="zh-CN" dirty="0"/>
              <a:t>类。用二进制代码表示时，</a:t>
            </a:r>
            <a:r>
              <a:rPr lang="en-US" altLang="zh-CN" dirty="0"/>
              <a:t>A</a:t>
            </a:r>
            <a:r>
              <a:rPr lang="zh-CN" altLang="zh-CN" dirty="0"/>
              <a:t>类地址最高位为</a:t>
            </a:r>
            <a:r>
              <a:rPr lang="en-US" altLang="zh-CN" dirty="0"/>
              <a:t>0</a:t>
            </a:r>
            <a:r>
              <a:rPr lang="zh-CN" altLang="zh-CN" dirty="0"/>
              <a:t>，</a:t>
            </a:r>
            <a:r>
              <a:rPr lang="en-US" altLang="zh-CN" dirty="0"/>
              <a:t>B</a:t>
            </a:r>
            <a:r>
              <a:rPr lang="zh-CN" altLang="zh-CN" dirty="0"/>
              <a:t>类地址最高</a:t>
            </a:r>
            <a:r>
              <a:rPr lang="en-US" altLang="zh-CN" dirty="0"/>
              <a:t>2</a:t>
            </a:r>
            <a:r>
              <a:rPr lang="zh-CN" altLang="zh-CN" dirty="0"/>
              <a:t>位为</a:t>
            </a:r>
            <a:r>
              <a:rPr lang="en-US" altLang="zh-CN" dirty="0"/>
              <a:t>10</a:t>
            </a:r>
            <a:r>
              <a:rPr lang="zh-CN" altLang="zh-CN" dirty="0"/>
              <a:t>，</a:t>
            </a:r>
            <a:r>
              <a:rPr lang="en-US" altLang="zh-CN" dirty="0"/>
              <a:t>C</a:t>
            </a:r>
            <a:r>
              <a:rPr lang="zh-CN" altLang="zh-CN" dirty="0"/>
              <a:t>类地址最高</a:t>
            </a:r>
            <a:r>
              <a:rPr lang="en-US" altLang="zh-CN" dirty="0"/>
              <a:t>3</a:t>
            </a:r>
            <a:r>
              <a:rPr lang="zh-CN" altLang="zh-CN" dirty="0"/>
              <a:t>位为</a:t>
            </a:r>
            <a:r>
              <a:rPr lang="en-US" altLang="zh-CN" dirty="0"/>
              <a:t>110</a:t>
            </a:r>
            <a:r>
              <a:rPr lang="zh-CN" altLang="zh-CN" dirty="0"/>
              <a:t>，</a:t>
            </a:r>
            <a:r>
              <a:rPr lang="en-US" altLang="zh-CN" dirty="0"/>
              <a:t>D</a:t>
            </a:r>
            <a:r>
              <a:rPr lang="zh-CN" altLang="zh-CN" dirty="0"/>
              <a:t>类地址的最高</a:t>
            </a:r>
            <a:r>
              <a:rPr lang="en-US" altLang="zh-CN" dirty="0"/>
              <a:t>4</a:t>
            </a:r>
            <a:r>
              <a:rPr lang="zh-CN" altLang="zh-CN" dirty="0"/>
              <a:t>位等于</a:t>
            </a:r>
            <a:r>
              <a:rPr lang="en-US" altLang="zh-CN" dirty="0"/>
              <a:t>1110</a:t>
            </a:r>
            <a:r>
              <a:rPr lang="zh-CN" altLang="zh-CN" dirty="0"/>
              <a:t>，</a:t>
            </a:r>
            <a:r>
              <a:rPr lang="en-US" altLang="zh-CN" dirty="0"/>
              <a:t>E</a:t>
            </a:r>
            <a:r>
              <a:rPr lang="zh-CN" altLang="zh-CN" dirty="0"/>
              <a:t>类地址的最高</a:t>
            </a:r>
            <a:r>
              <a:rPr lang="en-US" altLang="zh-CN" dirty="0"/>
              <a:t>5</a:t>
            </a:r>
            <a:r>
              <a:rPr lang="zh-CN" altLang="zh-CN" dirty="0"/>
              <a:t>位等于</a:t>
            </a:r>
            <a:r>
              <a:rPr lang="en-US" altLang="zh-CN" dirty="0"/>
              <a:t>11110</a:t>
            </a:r>
            <a:r>
              <a:rPr lang="zh-CN" altLang="zh-CN" dirty="0"/>
              <a:t>。由于</a:t>
            </a:r>
            <a:r>
              <a:rPr lang="en-US" altLang="zh-CN" dirty="0"/>
              <a:t>D</a:t>
            </a:r>
            <a:r>
              <a:rPr lang="zh-CN" altLang="zh-CN" dirty="0"/>
              <a:t>类地址分配给多播，</a:t>
            </a:r>
            <a:r>
              <a:rPr lang="en-US" altLang="zh-CN" dirty="0"/>
              <a:t>E</a:t>
            </a:r>
            <a:r>
              <a:rPr lang="zh-CN" altLang="zh-CN" dirty="0"/>
              <a:t>类地址保留，所以实际可分配的</a:t>
            </a:r>
            <a:r>
              <a:rPr lang="en-US" altLang="zh-CN" dirty="0"/>
              <a:t>IP</a:t>
            </a:r>
            <a:r>
              <a:rPr lang="zh-CN" altLang="zh-CN" dirty="0"/>
              <a:t>地址只有</a:t>
            </a:r>
            <a:r>
              <a:rPr lang="en-US" altLang="zh-CN" dirty="0"/>
              <a:t>A</a:t>
            </a:r>
            <a:r>
              <a:rPr lang="zh-CN" altLang="zh-CN" dirty="0"/>
              <a:t>类、</a:t>
            </a:r>
            <a:r>
              <a:rPr lang="en-US" altLang="zh-CN" dirty="0"/>
              <a:t>B</a:t>
            </a:r>
            <a:r>
              <a:rPr lang="zh-CN" altLang="zh-CN" dirty="0"/>
              <a:t>类或</a:t>
            </a:r>
            <a:r>
              <a:rPr lang="en-US" altLang="zh-CN" dirty="0"/>
              <a:t>C</a:t>
            </a:r>
            <a:r>
              <a:rPr lang="zh-CN" altLang="zh-CN" dirty="0"/>
              <a:t>类。如</a:t>
            </a:r>
            <a:r>
              <a:rPr lang="zh-CN" altLang="zh-CN" dirty="0" smtClean="0"/>
              <a:t>图所</a:t>
            </a:r>
            <a:r>
              <a:rPr lang="zh-CN" altLang="zh-CN" dirty="0"/>
              <a:t>示。</a:t>
            </a:r>
          </a:p>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983" y="4012632"/>
            <a:ext cx="6567502" cy="22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764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a:p>
        </p:txBody>
      </p:sp>
      <p:sp>
        <p:nvSpPr>
          <p:cNvPr id="4" name="矩形 3"/>
          <p:cNvSpPr/>
          <p:nvPr/>
        </p:nvSpPr>
        <p:spPr>
          <a:xfrm>
            <a:off x="407486" y="3235329"/>
            <a:ext cx="11421962" cy="1938992"/>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黑体" panose="02010609060101010101" pitchFamily="49" charset="-122"/>
                <a:ea typeface="黑体" panose="02010609060101010101" pitchFamily="49" charset="-122"/>
              </a:rPr>
              <a:t>A</a:t>
            </a:r>
            <a:r>
              <a:rPr lang="zh-CN" altLang="zh-CN" sz="2400" dirty="0">
                <a:latin typeface="黑体" panose="02010609060101010101" pitchFamily="49" charset="-122"/>
                <a:ea typeface="黑体" panose="02010609060101010101" pitchFamily="49" charset="-122"/>
              </a:rPr>
              <a:t>类网络一般用于网络规模非常大的地区网</a:t>
            </a:r>
            <a:r>
              <a:rPr lang="zh-CN" altLang="zh-CN" sz="2400" dirty="0" smtClean="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每一个</a:t>
            </a:r>
            <a:r>
              <a:rPr lang="en-US" altLang="zh-CN" sz="2400" dirty="0">
                <a:latin typeface="黑体" panose="02010609060101010101" pitchFamily="49" charset="-122"/>
                <a:ea typeface="黑体" panose="02010609060101010101" pitchFamily="49" charset="-122"/>
              </a:rPr>
              <a:t>A</a:t>
            </a:r>
            <a:r>
              <a:rPr lang="zh-CN" altLang="en-US" sz="2400" dirty="0">
                <a:latin typeface="黑体" panose="02010609060101010101" pitchFamily="49" charset="-122"/>
                <a:ea typeface="黑体" panose="02010609060101010101" pitchFamily="49" charset="-122"/>
              </a:rPr>
              <a:t>类网络允许有最多</a:t>
            </a:r>
            <a:r>
              <a:rPr lang="en-US" altLang="zh-CN" sz="2400" dirty="0">
                <a:latin typeface="黑体" panose="02010609060101010101" pitchFamily="49" charset="-122"/>
                <a:ea typeface="黑体" panose="02010609060101010101" pitchFamily="49" charset="-122"/>
              </a:rPr>
              <a:t>2^24≈</a:t>
            </a:r>
            <a:r>
              <a:rPr lang="en-US" altLang="zh-CN" sz="2400" dirty="0" smtClean="0">
                <a:latin typeface="黑体" panose="02010609060101010101" pitchFamily="49" charset="-122"/>
                <a:ea typeface="黑体" panose="02010609060101010101" pitchFamily="49" charset="-122"/>
              </a:rPr>
              <a:t>1677</a:t>
            </a:r>
            <a:r>
              <a:rPr lang="zh-CN" altLang="en-US" sz="2400" dirty="0">
                <a:latin typeface="黑体" panose="02010609060101010101" pitchFamily="49" charset="-122"/>
                <a:ea typeface="黑体" panose="02010609060101010101" pitchFamily="49" charset="-122"/>
              </a:rPr>
              <a:t>万台</a:t>
            </a:r>
            <a:r>
              <a:rPr lang="zh-CN" altLang="en-US" sz="2400" dirty="0" smtClean="0">
                <a:latin typeface="黑体" panose="02010609060101010101" pitchFamily="49" charset="-122"/>
                <a:ea typeface="黑体" panose="02010609060101010101" pitchFamily="49" charset="-122"/>
              </a:rPr>
              <a:t>主机。</a:t>
            </a: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r>
              <a:rPr lang="en-US" altLang="zh-CN" sz="2400" dirty="0" smtClean="0">
                <a:latin typeface="黑体" panose="02010609060101010101" pitchFamily="49" charset="-122"/>
                <a:ea typeface="黑体" panose="02010609060101010101" pitchFamily="49" charset="-122"/>
              </a:rPr>
              <a:t>B</a:t>
            </a:r>
            <a:r>
              <a:rPr lang="zh-CN" altLang="en-US" sz="2400" dirty="0">
                <a:latin typeface="黑体" panose="02010609060101010101" pitchFamily="49" charset="-122"/>
                <a:ea typeface="黑体" panose="02010609060101010101" pitchFamily="49" charset="-122"/>
              </a:rPr>
              <a:t>类网络一般用于较大规模的单位和</a:t>
            </a:r>
            <a:r>
              <a:rPr lang="zh-CN" altLang="en-US" sz="2400" dirty="0" smtClean="0">
                <a:latin typeface="黑体" panose="02010609060101010101" pitchFamily="49" charset="-122"/>
                <a:ea typeface="黑体" panose="02010609060101010101" pitchFamily="49" charset="-122"/>
              </a:rPr>
              <a:t>公司。每</a:t>
            </a:r>
            <a:r>
              <a:rPr lang="zh-CN" altLang="en-US" sz="2400" dirty="0">
                <a:latin typeface="黑体" panose="02010609060101010101" pitchFamily="49" charset="-122"/>
                <a:ea typeface="黑体" panose="02010609060101010101" pitchFamily="49" charset="-122"/>
              </a:rPr>
              <a:t>一个</a:t>
            </a:r>
            <a:r>
              <a:rPr lang="en-US" altLang="zh-CN" sz="2400" dirty="0">
                <a:latin typeface="黑体" panose="02010609060101010101" pitchFamily="49" charset="-122"/>
                <a:ea typeface="黑体" panose="02010609060101010101" pitchFamily="49" charset="-122"/>
              </a:rPr>
              <a:t>B</a:t>
            </a:r>
            <a:r>
              <a:rPr lang="zh-CN" altLang="en-US" sz="2400" dirty="0">
                <a:latin typeface="黑体" panose="02010609060101010101" pitchFamily="49" charset="-122"/>
                <a:ea typeface="黑体" panose="02010609060101010101" pitchFamily="49" charset="-122"/>
              </a:rPr>
              <a:t>类网络可以有</a:t>
            </a:r>
            <a:r>
              <a:rPr lang="en-US" altLang="zh-CN" sz="2400" dirty="0" smtClean="0">
                <a:latin typeface="黑体" panose="02010609060101010101" pitchFamily="49" charset="-122"/>
                <a:ea typeface="黑体" panose="02010609060101010101" pitchFamily="49" charset="-122"/>
              </a:rPr>
              <a:t>65634</a:t>
            </a:r>
            <a:r>
              <a:rPr lang="zh-CN" altLang="en-US" sz="2400" dirty="0">
                <a:latin typeface="黑体" panose="02010609060101010101" pitchFamily="49" charset="-122"/>
                <a:ea typeface="黑体" panose="02010609060101010101" pitchFamily="49" charset="-122"/>
              </a:rPr>
              <a:t>台</a:t>
            </a:r>
            <a:r>
              <a:rPr lang="zh-CN" altLang="en-US" sz="2400" dirty="0" smtClean="0">
                <a:latin typeface="黑体" panose="02010609060101010101" pitchFamily="49" charset="-122"/>
                <a:ea typeface="黑体" panose="02010609060101010101" pitchFamily="49" charset="-122"/>
              </a:rPr>
              <a:t>主机。</a:t>
            </a: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r>
              <a:rPr lang="en-US" altLang="zh-CN" sz="2400" dirty="0">
                <a:latin typeface="黑体" panose="02010609060101010101" pitchFamily="49" charset="-122"/>
                <a:ea typeface="黑体" panose="02010609060101010101" pitchFamily="49" charset="-122"/>
              </a:rPr>
              <a:t>C</a:t>
            </a:r>
            <a:r>
              <a:rPr lang="zh-CN" altLang="en-US" sz="2400" dirty="0">
                <a:latin typeface="黑体" panose="02010609060101010101" pitchFamily="49" charset="-122"/>
                <a:ea typeface="黑体" panose="02010609060101010101" pitchFamily="49" charset="-122"/>
              </a:rPr>
              <a:t>类网络一般用于较小的单位和公司</a:t>
            </a:r>
            <a:r>
              <a:rPr lang="zh-CN" altLang="en-US" sz="2400" dirty="0" smtClean="0">
                <a:latin typeface="黑体" panose="02010609060101010101" pitchFamily="49" charset="-122"/>
                <a:ea typeface="黑体" panose="02010609060101010101" pitchFamily="49" charset="-122"/>
              </a:rPr>
              <a:t>。每</a:t>
            </a:r>
            <a:r>
              <a:rPr lang="zh-CN" altLang="en-US" sz="2400" dirty="0">
                <a:latin typeface="黑体" panose="02010609060101010101" pitchFamily="49" charset="-122"/>
                <a:ea typeface="黑体" panose="02010609060101010101" pitchFamily="49" charset="-122"/>
              </a:rPr>
              <a:t>一个</a:t>
            </a:r>
            <a:r>
              <a:rPr lang="en-US" altLang="zh-CN" sz="2400" dirty="0">
                <a:latin typeface="黑体" panose="02010609060101010101" pitchFamily="49" charset="-122"/>
                <a:ea typeface="黑体" panose="02010609060101010101" pitchFamily="49" charset="-122"/>
              </a:rPr>
              <a:t>C</a:t>
            </a:r>
            <a:r>
              <a:rPr lang="zh-CN" altLang="en-US" sz="2400" dirty="0">
                <a:latin typeface="黑体" panose="02010609060101010101" pitchFamily="49" charset="-122"/>
                <a:ea typeface="黑体" panose="02010609060101010101" pitchFamily="49" charset="-122"/>
              </a:rPr>
              <a:t>类网络中最多可有</a:t>
            </a:r>
            <a:r>
              <a:rPr lang="en-US" altLang="zh-CN" sz="2400" dirty="0">
                <a:latin typeface="黑体" panose="02010609060101010101" pitchFamily="49" charset="-122"/>
                <a:ea typeface="黑体" panose="02010609060101010101" pitchFamily="49" charset="-122"/>
              </a:rPr>
              <a:t>254</a:t>
            </a:r>
            <a:r>
              <a:rPr lang="zh-CN" altLang="en-US" sz="2400" dirty="0">
                <a:latin typeface="黑体" panose="02010609060101010101" pitchFamily="49" charset="-122"/>
                <a:ea typeface="黑体" panose="02010609060101010101" pitchFamily="49" charset="-122"/>
              </a:rPr>
              <a:t>台</a:t>
            </a:r>
            <a:r>
              <a:rPr lang="zh-CN" altLang="en-US" sz="2400" dirty="0" smtClean="0">
                <a:latin typeface="黑体" panose="02010609060101010101" pitchFamily="49" charset="-122"/>
                <a:ea typeface="黑体" panose="02010609060101010101" pitchFamily="49" charset="-122"/>
              </a:rPr>
              <a:t>主机。</a:t>
            </a: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endParaRPr lang="zh-CN" altLang="zh-CN" sz="2400" dirty="0">
              <a:latin typeface="黑体" panose="02010609060101010101" pitchFamily="49" charset="-122"/>
              <a:ea typeface="黑体" panose="02010609060101010101" pitchFamily="49"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313" y="836295"/>
            <a:ext cx="6567502" cy="22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461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a:t>
            </a:r>
            <a:r>
              <a:rPr lang="zh-CN" altLang="en-US" dirty="0"/>
              <a:t>地址的如何分类？</a:t>
            </a:r>
          </a:p>
        </p:txBody>
      </p:sp>
      <p:sp>
        <p:nvSpPr>
          <p:cNvPr id="3" name="文本占位符 2"/>
          <p:cNvSpPr>
            <a:spLocks noGrp="1"/>
          </p:cNvSpPr>
          <p:nvPr>
            <p:ph type="body" sz="quarter" idx="10"/>
          </p:nvPr>
        </p:nvSpPr>
        <p:spPr/>
        <p:txBody>
          <a:bodyPr/>
          <a:lstStyle/>
          <a:p>
            <a:r>
              <a:rPr lang="zh-CN" altLang="zh-CN" dirty="0"/>
              <a:t>此外，国际</a:t>
            </a:r>
            <a:r>
              <a:rPr lang="en-US" altLang="zh-CN" dirty="0" err="1"/>
              <a:t>NIC</a:t>
            </a:r>
            <a:r>
              <a:rPr lang="zh-CN" altLang="zh-CN" dirty="0"/>
              <a:t>组织对</a:t>
            </a:r>
            <a:r>
              <a:rPr lang="en-US" altLang="zh-CN" dirty="0"/>
              <a:t>IP</a:t>
            </a:r>
            <a:r>
              <a:rPr lang="zh-CN" altLang="zh-CN" dirty="0"/>
              <a:t>地址还有如下规定：</a:t>
            </a:r>
            <a:r>
              <a:rPr lang="en-US" altLang="zh-CN" dirty="0"/>
              <a:t>32</a:t>
            </a:r>
            <a:r>
              <a:rPr lang="zh-CN" altLang="zh-CN" dirty="0"/>
              <a:t>位全</a:t>
            </a:r>
            <a:r>
              <a:rPr lang="en-US" altLang="zh-CN" dirty="0"/>
              <a:t>“1”</a:t>
            </a:r>
            <a:r>
              <a:rPr lang="zh-CN" altLang="zh-CN" dirty="0"/>
              <a:t>表示网络的广播地址，</a:t>
            </a:r>
            <a:r>
              <a:rPr lang="en-US" altLang="zh-CN" dirty="0"/>
              <a:t>32</a:t>
            </a:r>
            <a:r>
              <a:rPr lang="zh-CN" altLang="zh-CN" dirty="0"/>
              <a:t>位全</a:t>
            </a:r>
            <a:r>
              <a:rPr lang="en-US" altLang="zh-CN" dirty="0"/>
              <a:t>“0”</a:t>
            </a:r>
            <a:r>
              <a:rPr lang="zh-CN" altLang="zh-CN" dirty="0"/>
              <a:t>表示网络本身；高</a:t>
            </a:r>
            <a:r>
              <a:rPr lang="en-US" altLang="zh-CN" dirty="0"/>
              <a:t>8</a:t>
            </a:r>
            <a:r>
              <a:rPr lang="zh-CN" altLang="zh-CN" dirty="0"/>
              <a:t>位为</a:t>
            </a:r>
            <a:r>
              <a:rPr lang="en-US" altLang="zh-CN" dirty="0"/>
              <a:t>1000000</a:t>
            </a:r>
            <a:r>
              <a:rPr lang="zh-CN" altLang="zh-CN" dirty="0"/>
              <a:t>表示回送地址（</a:t>
            </a:r>
            <a:r>
              <a:rPr lang="en-US" altLang="zh-CN" dirty="0"/>
              <a:t>loopback address</a:t>
            </a:r>
            <a:r>
              <a:rPr lang="zh-CN" altLang="zh-CN" dirty="0"/>
              <a:t>），用于网络软件测试以及本地机进程间通信。无论什么程序，一旦使用回送地址发送数据，协议软件立即将其回送，不进行任何网络传输。最常用的回送地址是</a:t>
            </a:r>
            <a:r>
              <a:rPr lang="en-US" altLang="zh-CN" dirty="0"/>
              <a:t>127.0.0.1</a:t>
            </a:r>
            <a:r>
              <a:rPr lang="zh-CN" altLang="zh-CN" dirty="0" smtClean="0"/>
              <a:t>。</a:t>
            </a:r>
            <a:endParaRPr lang="en-US" altLang="zh-CN"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76" y="3890870"/>
            <a:ext cx="9582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145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a:t>
            </a:r>
            <a:r>
              <a:rPr lang="zh-CN" altLang="en-US" dirty="0"/>
              <a:t>地址和</a:t>
            </a:r>
            <a:r>
              <a:rPr lang="en-US" altLang="zh-CN" dirty="0"/>
              <a:t>MAC</a:t>
            </a:r>
            <a:r>
              <a:rPr lang="zh-CN" altLang="en-US" dirty="0"/>
              <a:t>地址有何异同？</a:t>
            </a:r>
          </a:p>
        </p:txBody>
      </p:sp>
      <p:sp>
        <p:nvSpPr>
          <p:cNvPr id="3" name="文本占位符 2"/>
          <p:cNvSpPr>
            <a:spLocks noGrp="1"/>
          </p:cNvSpPr>
          <p:nvPr>
            <p:ph type="body" sz="quarter" idx="10"/>
          </p:nvPr>
        </p:nvSpPr>
        <p:spPr/>
        <p:txBody>
          <a:bodyPr/>
          <a:lstStyle/>
          <a:p>
            <a:r>
              <a:rPr lang="zh-CN" altLang="en-US" dirty="0"/>
              <a:t>由于</a:t>
            </a:r>
            <a:r>
              <a:rPr lang="en-US" altLang="zh-CN" dirty="0"/>
              <a:t>IP</a:t>
            </a:r>
            <a:r>
              <a:rPr lang="zh-CN" altLang="en-US" dirty="0"/>
              <a:t>地址只是逻辑上的标识，不受硬件限制，容易修改（如某些网络节点用户可能基于各种</a:t>
            </a:r>
            <a:r>
              <a:rPr lang="zh-CN" altLang="en-US" dirty="0" smtClean="0"/>
              <a:t>原因</a:t>
            </a:r>
            <a:r>
              <a:rPr lang="zh-CN" altLang="en-US" dirty="0"/>
              <a:t>使用他人</a:t>
            </a:r>
            <a:r>
              <a:rPr lang="en-US" altLang="zh-CN" dirty="0"/>
              <a:t>IP</a:t>
            </a:r>
            <a:r>
              <a:rPr lang="zh-CN" altLang="en-US" dirty="0"/>
              <a:t>地址登陆网络），从而出现</a:t>
            </a:r>
            <a:r>
              <a:rPr lang="en-US" altLang="zh-CN" dirty="0"/>
              <a:t>IP</a:t>
            </a:r>
            <a:r>
              <a:rPr lang="zh-CN" altLang="en-US" dirty="0"/>
              <a:t>地址盗用问题</a:t>
            </a:r>
            <a:r>
              <a:rPr lang="zh-CN" altLang="en-US" dirty="0" smtClean="0"/>
              <a:t>。</a:t>
            </a:r>
            <a:endParaRPr lang="en-US" altLang="zh-CN" dirty="0" smtClean="0"/>
          </a:p>
          <a:p>
            <a:r>
              <a:rPr lang="en-US" altLang="zh-CN" dirty="0"/>
              <a:t>IP</a:t>
            </a:r>
            <a:r>
              <a:rPr lang="zh-CN" altLang="zh-CN" dirty="0"/>
              <a:t>地址和</a:t>
            </a:r>
            <a:r>
              <a:rPr lang="en-US" altLang="zh-CN" dirty="0"/>
              <a:t>MAC</a:t>
            </a:r>
            <a:r>
              <a:rPr lang="zh-CN" altLang="zh-CN" dirty="0"/>
              <a:t>地址主要不同点是：</a:t>
            </a:r>
          </a:p>
          <a:p>
            <a:pPr lvl="1"/>
            <a:r>
              <a:rPr lang="en-US" altLang="zh-CN" dirty="0" smtClean="0"/>
              <a:t>IP</a:t>
            </a:r>
            <a:r>
              <a:rPr lang="zh-CN" altLang="zh-CN" dirty="0"/>
              <a:t>地址是基于网络拓扑设计的，在一台网络设备或计算机上</a:t>
            </a:r>
            <a:r>
              <a:rPr lang="zh-CN" altLang="zh-CN" dirty="0" smtClean="0"/>
              <a:t>，</a:t>
            </a:r>
            <a:r>
              <a:rPr lang="zh-CN" altLang="en-US" dirty="0" smtClean="0"/>
              <a:t>修改</a:t>
            </a:r>
            <a:r>
              <a:rPr lang="en-US" altLang="zh-CN" dirty="0" smtClean="0"/>
              <a:t>IP</a:t>
            </a:r>
            <a:r>
              <a:rPr lang="zh-CN" altLang="zh-CN" dirty="0"/>
              <a:t>地址是非常容易。而</a:t>
            </a:r>
            <a:r>
              <a:rPr lang="en-US" altLang="zh-CN" dirty="0"/>
              <a:t>MAC</a:t>
            </a:r>
            <a:r>
              <a:rPr lang="zh-CN" altLang="zh-CN" dirty="0"/>
              <a:t>则是网卡生产厂商烧录好的，一般不能改动</a:t>
            </a:r>
            <a:r>
              <a:rPr lang="zh-CN" altLang="zh-CN" dirty="0" smtClean="0"/>
              <a:t>。</a:t>
            </a:r>
            <a:endParaRPr lang="zh-CN" altLang="zh-CN" dirty="0"/>
          </a:p>
          <a:p>
            <a:pPr lvl="1"/>
            <a:r>
              <a:rPr lang="en-US" altLang="zh-CN" dirty="0" smtClean="0"/>
              <a:t>IP</a:t>
            </a:r>
            <a:r>
              <a:rPr lang="zh-CN" altLang="zh-CN" dirty="0"/>
              <a:t>地址和</a:t>
            </a:r>
            <a:r>
              <a:rPr lang="en-US" altLang="zh-CN" dirty="0"/>
              <a:t>MAC</a:t>
            </a:r>
            <a:r>
              <a:rPr lang="zh-CN" altLang="zh-CN" dirty="0"/>
              <a:t>地址的长度不同，</a:t>
            </a:r>
            <a:r>
              <a:rPr lang="en-US" altLang="zh-CN" dirty="0"/>
              <a:t>IP</a:t>
            </a:r>
            <a:r>
              <a:rPr lang="zh-CN" altLang="zh-CN" dirty="0"/>
              <a:t>地址为</a:t>
            </a:r>
            <a:r>
              <a:rPr lang="en-US" altLang="zh-CN" dirty="0"/>
              <a:t>32</a:t>
            </a:r>
            <a:r>
              <a:rPr lang="zh-CN" altLang="zh-CN" dirty="0"/>
              <a:t>位，</a:t>
            </a:r>
            <a:r>
              <a:rPr lang="en-US" altLang="zh-CN" dirty="0"/>
              <a:t>MAC</a:t>
            </a:r>
            <a:r>
              <a:rPr lang="zh-CN" altLang="zh-CN" dirty="0"/>
              <a:t>地址为</a:t>
            </a:r>
            <a:r>
              <a:rPr lang="en-US" altLang="zh-CN" dirty="0"/>
              <a:t>48</a:t>
            </a:r>
            <a:r>
              <a:rPr lang="zh-CN" altLang="zh-CN" dirty="0"/>
              <a:t>位。</a:t>
            </a:r>
          </a:p>
          <a:p>
            <a:pPr lvl="1"/>
            <a:r>
              <a:rPr lang="en-US" altLang="zh-CN" dirty="0" smtClean="0"/>
              <a:t>IP</a:t>
            </a:r>
            <a:r>
              <a:rPr lang="zh-CN" altLang="zh-CN" dirty="0"/>
              <a:t>地址应用于</a:t>
            </a:r>
            <a:r>
              <a:rPr lang="en-US" altLang="zh-CN" dirty="0" err="1" smtClean="0"/>
              <a:t>OSI</a:t>
            </a:r>
            <a:r>
              <a:rPr lang="en-US" altLang="zh-CN" dirty="0" smtClean="0"/>
              <a:t>/RM</a:t>
            </a:r>
            <a:r>
              <a:rPr lang="zh-CN" altLang="zh-CN" dirty="0" smtClean="0"/>
              <a:t>第三</a:t>
            </a:r>
            <a:r>
              <a:rPr lang="zh-CN" altLang="zh-CN" dirty="0"/>
              <a:t>层，即</a:t>
            </a:r>
            <a:r>
              <a:rPr lang="zh-CN" altLang="zh-CN" dirty="0" smtClean="0"/>
              <a:t>网络层</a:t>
            </a:r>
            <a:r>
              <a:rPr lang="zh-CN" altLang="en-US" dirty="0" smtClean="0"/>
              <a:t>；</a:t>
            </a:r>
            <a:r>
              <a:rPr lang="zh-CN" altLang="zh-CN" dirty="0" smtClean="0"/>
              <a:t>而</a:t>
            </a:r>
            <a:r>
              <a:rPr lang="en-US" altLang="zh-CN" dirty="0"/>
              <a:t>MAC</a:t>
            </a:r>
            <a:r>
              <a:rPr lang="zh-CN" altLang="zh-CN" dirty="0"/>
              <a:t>地址应用在</a:t>
            </a:r>
            <a:r>
              <a:rPr lang="en-US" altLang="zh-CN" dirty="0" err="1" smtClean="0"/>
              <a:t>OSI</a:t>
            </a:r>
            <a:r>
              <a:rPr lang="en-US" altLang="zh-CN" dirty="0" smtClean="0"/>
              <a:t>/RM</a:t>
            </a:r>
            <a:r>
              <a:rPr lang="zh-CN" altLang="zh-CN" dirty="0" smtClean="0"/>
              <a:t>第二</a:t>
            </a:r>
            <a:r>
              <a:rPr lang="zh-CN" altLang="zh-CN" dirty="0"/>
              <a:t>层，即数据链路层。</a:t>
            </a:r>
          </a:p>
          <a:p>
            <a:endParaRPr lang="zh-CN" altLang="en-US" dirty="0"/>
          </a:p>
        </p:txBody>
      </p:sp>
    </p:spTree>
    <p:extLst>
      <p:ext uri="{BB962C8B-B14F-4D97-AF65-F5344CB8AC3E}">
        <p14:creationId xmlns:p14="http://schemas.microsoft.com/office/powerpoint/2010/main" val="3341806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a:t>
            </a:r>
            <a:r>
              <a:rPr lang="en-US" altLang="zh-CN" dirty="0" smtClean="0"/>
              <a:t>4.2.2</a:t>
            </a:r>
            <a:r>
              <a:rPr lang="zh-CN" altLang="en-US" dirty="0" smtClean="0"/>
              <a:t>节</a:t>
            </a:r>
            <a:r>
              <a:rPr lang="en-US" altLang="zh-CN" dirty="0" smtClean="0"/>
              <a:t> </a:t>
            </a:r>
            <a:r>
              <a:rPr lang="zh-CN" altLang="en-US" dirty="0" smtClean="0"/>
              <a:t>网络</a:t>
            </a:r>
            <a:r>
              <a:rPr lang="zh-CN" altLang="en-US" dirty="0"/>
              <a:t>节点数据传输协议</a:t>
            </a:r>
          </a:p>
        </p:txBody>
      </p:sp>
      <p:sp>
        <p:nvSpPr>
          <p:cNvPr id="3" name="文本占位符 2"/>
          <p:cNvSpPr>
            <a:spLocks noGrp="1"/>
          </p:cNvSpPr>
          <p:nvPr>
            <p:ph type="body" sz="quarter" idx="10"/>
          </p:nvPr>
        </p:nvSpPr>
        <p:spPr/>
        <p:txBody>
          <a:bodyPr/>
          <a:lstStyle/>
          <a:p>
            <a:r>
              <a:rPr lang="zh-CN" altLang="en-US" dirty="0"/>
              <a:t>实现数据安全、可靠和高效传输是互联网的核心目标</a:t>
            </a:r>
            <a:r>
              <a:rPr lang="zh-CN" altLang="en-US" dirty="0" smtClean="0"/>
              <a:t>。</a:t>
            </a:r>
            <a:endParaRPr lang="en-US" altLang="zh-CN" dirty="0" smtClean="0"/>
          </a:p>
          <a:p>
            <a:r>
              <a:rPr lang="zh-CN" altLang="en-US" dirty="0" smtClean="0"/>
              <a:t>在</a:t>
            </a:r>
            <a:r>
              <a:rPr lang="zh-CN" altLang="en-US" dirty="0"/>
              <a:t>局域网内部，主要通过数据链路层协议来保障数据可靠传输</a:t>
            </a:r>
            <a:r>
              <a:rPr lang="zh-CN" altLang="en-US" dirty="0" smtClean="0"/>
              <a:t>；</a:t>
            </a:r>
            <a:endParaRPr lang="en-US" altLang="zh-CN" dirty="0" smtClean="0"/>
          </a:p>
          <a:p>
            <a:r>
              <a:rPr lang="zh-CN" altLang="en-US" dirty="0" smtClean="0"/>
              <a:t>在</a:t>
            </a:r>
            <a:r>
              <a:rPr lang="zh-CN" altLang="en-US" dirty="0"/>
              <a:t>广域网之中，主要通过传输层协议来进一步提高数据传输的可靠性，防止链路拥堵</a:t>
            </a:r>
            <a:r>
              <a:rPr lang="zh-CN" altLang="en-US" dirty="0" smtClean="0"/>
              <a:t>。</a:t>
            </a:r>
            <a:endParaRPr lang="en-US" altLang="zh-CN" dirty="0" smtClean="0"/>
          </a:p>
          <a:p>
            <a:r>
              <a:rPr lang="zh-CN" altLang="en-US" dirty="0" smtClean="0"/>
              <a:t>下面</a:t>
            </a:r>
            <a:r>
              <a:rPr lang="zh-CN" altLang="en-US" dirty="0"/>
              <a:t>重点介绍其中的</a:t>
            </a:r>
            <a:r>
              <a:rPr lang="zh-CN" altLang="en-US" dirty="0" smtClean="0"/>
              <a:t>两种</a:t>
            </a:r>
            <a:r>
              <a:rPr lang="zh-CN" altLang="en-US" dirty="0"/>
              <a:t>典型</a:t>
            </a:r>
            <a:r>
              <a:rPr lang="zh-CN" altLang="en-US" dirty="0" smtClean="0"/>
              <a:t>数据</a:t>
            </a:r>
            <a:r>
              <a:rPr lang="zh-CN" altLang="en-US" dirty="0"/>
              <a:t>传输协议</a:t>
            </a:r>
            <a:r>
              <a:rPr lang="zh-CN" altLang="en-US" dirty="0" smtClean="0"/>
              <a:t>：</a:t>
            </a:r>
            <a:endParaRPr lang="en-US" altLang="zh-CN" dirty="0" smtClean="0"/>
          </a:p>
          <a:p>
            <a:pPr lvl="1"/>
            <a:r>
              <a:rPr lang="en-US" altLang="zh-CN" dirty="0" err="1" smtClean="0"/>
              <a:t>HDLC</a:t>
            </a:r>
            <a:r>
              <a:rPr lang="zh-CN" altLang="en-US" dirty="0"/>
              <a:t>协议：</a:t>
            </a:r>
            <a:r>
              <a:rPr lang="zh-CN" altLang="en-US" dirty="0" smtClean="0"/>
              <a:t>高级数据链路控制（</a:t>
            </a:r>
            <a:r>
              <a:rPr lang="en-US" altLang="zh-CN" dirty="0"/>
              <a:t>High-</a:t>
            </a:r>
            <a:r>
              <a:rPr lang="en-US" altLang="zh-CN" dirty="0" err="1"/>
              <a:t>1evel</a:t>
            </a:r>
            <a:r>
              <a:rPr lang="en-US" altLang="zh-CN" dirty="0"/>
              <a:t> Data </a:t>
            </a:r>
            <a:r>
              <a:rPr lang="en-US" altLang="zh-CN" dirty="0" smtClean="0"/>
              <a:t>Control</a:t>
            </a:r>
            <a:r>
              <a:rPr lang="zh-CN" altLang="en-US" dirty="0" smtClean="0"/>
              <a:t>）</a:t>
            </a:r>
            <a:r>
              <a:rPr lang="zh-CN" altLang="en-US" dirty="0"/>
              <a:t>协议</a:t>
            </a:r>
            <a:endParaRPr lang="en-US" altLang="zh-CN" dirty="0" smtClean="0"/>
          </a:p>
          <a:p>
            <a:pPr lvl="1"/>
            <a:r>
              <a:rPr lang="en-US" altLang="zh-CN" dirty="0" smtClean="0"/>
              <a:t>TCP</a:t>
            </a:r>
            <a:r>
              <a:rPr lang="zh-CN" altLang="en-US" dirty="0" smtClean="0"/>
              <a:t>协议：传输控制协议（</a:t>
            </a:r>
            <a:r>
              <a:rPr lang="en-US" altLang="zh-CN" dirty="0"/>
              <a:t>Transmission Control </a:t>
            </a:r>
            <a:r>
              <a:rPr lang="en-US" altLang="zh-CN" dirty="0" smtClean="0"/>
              <a:t>Protocol</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602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a:t>
            </a:r>
            <a:r>
              <a:rPr lang="en-US" altLang="zh-CN" dirty="0" smtClean="0"/>
              <a:t>4</a:t>
            </a:r>
            <a:r>
              <a:rPr lang="zh-CN" altLang="en-US" dirty="0" smtClean="0"/>
              <a:t>章学习</a:t>
            </a:r>
            <a:r>
              <a:rPr lang="zh-CN" altLang="en-US" dirty="0"/>
              <a:t>目标：</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zh-CN" dirty="0"/>
              <a:t>（</a:t>
            </a:r>
            <a:r>
              <a:rPr lang="en-US" altLang="zh-CN" dirty="0"/>
              <a:t>1</a:t>
            </a:r>
            <a:r>
              <a:rPr lang="zh-CN" altLang="zh-CN" dirty="0"/>
              <a:t>）理解计算机网络的概念及其分层体系。</a:t>
            </a:r>
          </a:p>
          <a:p>
            <a:r>
              <a:rPr lang="zh-CN" altLang="zh-CN" dirty="0"/>
              <a:t>（</a:t>
            </a:r>
            <a:r>
              <a:rPr lang="en-US" altLang="zh-CN" dirty="0"/>
              <a:t>2</a:t>
            </a:r>
            <a:r>
              <a:rPr lang="zh-CN" altLang="zh-CN" dirty="0"/>
              <a:t>）理解计算机网络在数据发送中的封装过程。</a:t>
            </a:r>
          </a:p>
          <a:p>
            <a:r>
              <a:rPr lang="zh-CN" altLang="zh-CN" dirty="0"/>
              <a:t>（</a:t>
            </a:r>
            <a:r>
              <a:rPr lang="en-US" altLang="zh-CN" dirty="0"/>
              <a:t>3</a:t>
            </a:r>
            <a:r>
              <a:rPr lang="zh-CN" altLang="zh-CN" dirty="0"/>
              <a:t>）理解计算机网络的节点身份标识协议和数据传输协议。</a:t>
            </a:r>
          </a:p>
          <a:p>
            <a:r>
              <a:rPr lang="zh-CN" altLang="zh-CN" dirty="0"/>
              <a:t>（</a:t>
            </a:r>
            <a:r>
              <a:rPr lang="en-US" altLang="zh-CN" dirty="0"/>
              <a:t>4</a:t>
            </a:r>
            <a:r>
              <a:rPr lang="zh-CN" altLang="zh-CN" dirty="0"/>
              <a:t>）理解计算机网络中的传输链路争用协议和资源共享协议。</a:t>
            </a:r>
          </a:p>
          <a:p>
            <a:r>
              <a:rPr lang="zh-CN" altLang="zh-CN" dirty="0"/>
              <a:t>（</a:t>
            </a:r>
            <a:r>
              <a:rPr lang="en-US" altLang="zh-CN" dirty="0"/>
              <a:t>5</a:t>
            </a:r>
            <a:r>
              <a:rPr lang="zh-CN" altLang="zh-CN" dirty="0"/>
              <a:t>）能够使用交换机和路由器搭建和配置计算机网络。</a:t>
            </a:r>
          </a:p>
          <a:p>
            <a:r>
              <a:rPr lang="zh-CN" altLang="zh-CN" dirty="0"/>
              <a:t>（</a:t>
            </a:r>
            <a:r>
              <a:rPr lang="en-US" altLang="zh-CN" dirty="0"/>
              <a:t>6</a:t>
            </a:r>
            <a:r>
              <a:rPr lang="zh-CN" altLang="zh-CN" dirty="0"/>
              <a:t>）理解计算机网络安全的概念，并能够在网络系统中实施身份认证。</a:t>
            </a:r>
            <a:endParaRPr lang="zh-CN" altLang="en-US" dirty="0"/>
          </a:p>
        </p:txBody>
      </p:sp>
    </p:spTree>
    <p:extLst>
      <p:ext uri="{BB962C8B-B14F-4D97-AF65-F5344CB8AC3E}">
        <p14:creationId xmlns:p14="http://schemas.microsoft.com/office/powerpoint/2010/main" val="674698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t>（</a:t>
            </a:r>
            <a:r>
              <a:rPr lang="en-US" altLang="zh-CN" b="1" dirty="0" smtClean="0"/>
              <a:t>1</a:t>
            </a:r>
            <a:r>
              <a:rPr lang="zh-CN" altLang="en-US" b="1" dirty="0" smtClean="0"/>
              <a:t>）</a:t>
            </a:r>
            <a:r>
              <a:rPr lang="zh-CN" altLang="zh-CN" b="1" dirty="0" smtClean="0"/>
              <a:t>什么</a:t>
            </a:r>
            <a:r>
              <a:rPr lang="zh-CN" altLang="zh-CN" b="1" dirty="0"/>
              <a:t>是</a:t>
            </a:r>
            <a:r>
              <a:rPr lang="en-US" altLang="zh-CN" b="1" dirty="0"/>
              <a:t>HDLC</a:t>
            </a:r>
            <a:r>
              <a:rPr lang="zh-CN" altLang="zh-CN" b="1" dirty="0"/>
              <a:t>协议？ </a:t>
            </a:r>
            <a:r>
              <a:rPr lang="zh-CN" altLang="zh-CN" dirty="0"/>
              <a:t/>
            </a:r>
            <a:br>
              <a:rPr lang="zh-CN" altLang="zh-CN" dirty="0"/>
            </a:br>
            <a:r>
              <a:rPr lang="en-US" altLang="zh-CN" dirty="0"/>
              <a:t> </a:t>
            </a:r>
            <a:r>
              <a:rPr lang="zh-CN" altLang="zh-CN" dirty="0"/>
              <a:t/>
            </a:r>
            <a:br>
              <a:rPr lang="zh-CN" altLang="zh-CN" dirty="0"/>
            </a:br>
            <a:endParaRPr lang="zh-CN" altLang="en-US" dirty="0"/>
          </a:p>
        </p:txBody>
      </p:sp>
      <p:sp>
        <p:nvSpPr>
          <p:cNvPr id="3" name="文本占位符 2"/>
          <p:cNvSpPr>
            <a:spLocks noGrp="1"/>
          </p:cNvSpPr>
          <p:nvPr>
            <p:ph type="body" sz="quarter" idx="10"/>
          </p:nvPr>
        </p:nvSpPr>
        <p:spPr/>
        <p:txBody>
          <a:bodyPr/>
          <a:lstStyle/>
          <a:p>
            <a:endParaRPr lang="en-US" altLang="zh-CN" dirty="0" smtClean="0"/>
          </a:p>
          <a:p>
            <a:r>
              <a:rPr lang="en-US" altLang="zh-CN" dirty="0" smtClean="0"/>
              <a:t>1974</a:t>
            </a:r>
            <a:r>
              <a:rPr lang="zh-CN" altLang="en-US" dirty="0" smtClean="0"/>
              <a:t>年，</a:t>
            </a:r>
            <a:r>
              <a:rPr lang="en-US" altLang="zh-CN" dirty="0" smtClean="0"/>
              <a:t>IBM</a:t>
            </a:r>
            <a:r>
              <a:rPr lang="zh-CN" altLang="en-US" dirty="0"/>
              <a:t>公司推出</a:t>
            </a:r>
            <a:r>
              <a:rPr lang="zh-CN" altLang="en-US" dirty="0"/>
              <a:t>面向比特的链路控制协议</a:t>
            </a:r>
            <a:r>
              <a:rPr lang="zh-CN" altLang="en-US" dirty="0" smtClean="0"/>
              <a:t>（</a:t>
            </a:r>
            <a:r>
              <a:rPr lang="en-US" altLang="zh-CN" dirty="0" err="1" smtClean="0"/>
              <a:t>SDLC</a:t>
            </a:r>
            <a:r>
              <a:rPr lang="zh-CN" altLang="en-US" dirty="0"/>
              <a:t>）</a:t>
            </a:r>
            <a:r>
              <a:rPr lang="zh-CN" altLang="en-US" dirty="0" smtClean="0"/>
              <a:t>。</a:t>
            </a:r>
            <a:endParaRPr lang="en-US" altLang="zh-CN" dirty="0" smtClean="0"/>
          </a:p>
          <a:p>
            <a:r>
              <a:rPr lang="zh-CN" altLang="en-US" dirty="0" smtClean="0"/>
              <a:t>后来</a:t>
            </a:r>
            <a:r>
              <a:rPr lang="en-US" altLang="zh-CN" dirty="0"/>
              <a:t>ISO</a:t>
            </a:r>
            <a:r>
              <a:rPr lang="zh-CN" altLang="en-US" dirty="0"/>
              <a:t>把</a:t>
            </a:r>
            <a:r>
              <a:rPr lang="en-US" altLang="zh-CN" dirty="0" err="1"/>
              <a:t>SDLC</a:t>
            </a:r>
            <a:r>
              <a:rPr lang="zh-CN" altLang="en-US" dirty="0"/>
              <a:t>修改后称为高级数据链路控制</a:t>
            </a:r>
            <a:r>
              <a:rPr lang="zh-CN" altLang="en-US" dirty="0" smtClean="0"/>
              <a:t>（</a:t>
            </a:r>
            <a:r>
              <a:rPr lang="en-US" altLang="zh-CN" dirty="0" err="1" smtClean="0"/>
              <a:t>HDLC</a:t>
            </a:r>
            <a:r>
              <a:rPr lang="zh-CN" altLang="en-US" dirty="0"/>
              <a:t>）</a:t>
            </a:r>
            <a:r>
              <a:rPr lang="zh-CN" altLang="en-US" dirty="0" smtClean="0"/>
              <a:t>。</a:t>
            </a:r>
            <a:endParaRPr lang="en-US" altLang="zh-CN" dirty="0" smtClean="0"/>
          </a:p>
          <a:p>
            <a:r>
              <a:rPr lang="en-US" altLang="zh-CN" dirty="0" err="1" smtClean="0"/>
              <a:t>HDLC</a:t>
            </a:r>
            <a:r>
              <a:rPr lang="zh-CN" altLang="en-US" dirty="0"/>
              <a:t>是面向比特的数据链路控制协议的典型代表，该协议不依赖于任何一种字符编码集。</a:t>
            </a:r>
          </a:p>
          <a:p>
            <a:r>
              <a:rPr lang="en-US" altLang="zh-CN" dirty="0" err="1"/>
              <a:t>HDLC</a:t>
            </a:r>
            <a:r>
              <a:rPr lang="zh-CN" altLang="en-US" dirty="0"/>
              <a:t>协议支持两种类型的传输模式：同步传输模式和异步传输模式</a:t>
            </a:r>
            <a:r>
              <a:rPr lang="zh-CN" altLang="en-US" dirty="0" smtClean="0"/>
              <a:t>。</a:t>
            </a:r>
            <a:endParaRPr lang="en-US" altLang="zh-CN" dirty="0" smtClean="0"/>
          </a:p>
          <a:p>
            <a:pPr lvl="1"/>
            <a:r>
              <a:rPr lang="zh-CN" altLang="en-US" dirty="0"/>
              <a:t>异步传输模式是以字节为单位来传输数据，并且需要采用额外的起始位和停止位来标记每个字节的开始和结束</a:t>
            </a:r>
            <a:r>
              <a:rPr lang="zh-CN" altLang="en-US" dirty="0" smtClean="0"/>
              <a:t>。</a:t>
            </a:r>
            <a:endParaRPr lang="en-US" altLang="zh-CN" dirty="0" smtClean="0"/>
          </a:p>
          <a:p>
            <a:pPr lvl="1"/>
            <a:r>
              <a:rPr lang="zh-CN" altLang="en-US" dirty="0"/>
              <a:t>同步传输模式是以同定的时钟节拍来发送数据信号的。在计算机网络中</a:t>
            </a:r>
            <a:r>
              <a:rPr lang="zh-CN" altLang="en-US" dirty="0" smtClean="0"/>
              <a:t>，使用</a:t>
            </a:r>
            <a:r>
              <a:rPr lang="zh-CN" altLang="en-US" dirty="0"/>
              <a:t>的是同步传输</a:t>
            </a:r>
            <a:r>
              <a:rPr lang="zh-CN" altLang="en-US" dirty="0" smtClean="0"/>
              <a:t>模式。</a:t>
            </a:r>
            <a:endParaRPr lang="zh-CN" altLang="en-US" dirty="0"/>
          </a:p>
          <a:p>
            <a:endParaRPr lang="zh-CN" altLang="en-US" dirty="0"/>
          </a:p>
        </p:txBody>
      </p:sp>
    </p:spTree>
    <p:extLst>
      <p:ext uri="{BB962C8B-B14F-4D97-AF65-F5344CB8AC3E}">
        <p14:creationId xmlns:p14="http://schemas.microsoft.com/office/powerpoint/2010/main" val="230779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2</a:t>
            </a:r>
            <a:r>
              <a:rPr lang="zh-CN" altLang="en-US" dirty="0" smtClean="0"/>
              <a:t>）</a:t>
            </a:r>
            <a:r>
              <a:rPr lang="en-US" altLang="zh-CN" dirty="0" err="1" smtClean="0"/>
              <a:t>HDLC</a:t>
            </a:r>
            <a:r>
              <a:rPr lang="zh-CN" altLang="en-US" dirty="0"/>
              <a:t>协议的结构是什么？</a:t>
            </a:r>
          </a:p>
        </p:txBody>
      </p:sp>
      <p:sp>
        <p:nvSpPr>
          <p:cNvPr id="3" name="文本占位符 2"/>
          <p:cNvSpPr>
            <a:spLocks noGrp="1"/>
          </p:cNvSpPr>
          <p:nvPr>
            <p:ph type="body" sz="quarter" idx="10"/>
          </p:nvPr>
        </p:nvSpPr>
        <p:spPr/>
        <p:txBody>
          <a:bodyPr/>
          <a:lstStyle/>
          <a:p>
            <a:r>
              <a:rPr lang="en-US" altLang="zh-CN" dirty="0" err="1"/>
              <a:t>HDLC</a:t>
            </a:r>
            <a:r>
              <a:rPr lang="zh-CN" altLang="en-US" dirty="0"/>
              <a:t>的帧结构最多由六个字段组成，包括：标志字段（</a:t>
            </a:r>
            <a:r>
              <a:rPr lang="en-US" altLang="zh-CN" dirty="0"/>
              <a:t>Flag</a:t>
            </a:r>
            <a:r>
              <a:rPr lang="zh-CN" altLang="en-US" dirty="0"/>
              <a:t>）、地址字段（</a:t>
            </a:r>
            <a:r>
              <a:rPr lang="en-US" altLang="zh-CN" dirty="0"/>
              <a:t>Address</a:t>
            </a:r>
            <a:r>
              <a:rPr lang="zh-CN" altLang="en-US" dirty="0"/>
              <a:t>）、控制字段（</a:t>
            </a:r>
            <a:r>
              <a:rPr lang="en-US" altLang="zh-CN" dirty="0"/>
              <a:t>Control</a:t>
            </a:r>
            <a:r>
              <a:rPr lang="zh-CN" altLang="en-US" dirty="0"/>
              <a:t>）、信息字段（</a:t>
            </a:r>
            <a:r>
              <a:rPr lang="en-US" altLang="zh-CN" dirty="0"/>
              <a:t>Information</a:t>
            </a:r>
            <a:r>
              <a:rPr lang="zh-CN" altLang="en-US" dirty="0"/>
              <a:t>）、帧校验序列字段（</a:t>
            </a:r>
            <a:r>
              <a:rPr lang="en-US" altLang="zh-CN" dirty="0"/>
              <a:t>FCS</a:t>
            </a:r>
            <a:r>
              <a:rPr lang="zh-CN" altLang="en-US" dirty="0"/>
              <a:t>）构成。如</a:t>
            </a:r>
            <a:r>
              <a:rPr lang="zh-CN" altLang="en-US" dirty="0" smtClean="0"/>
              <a:t>图所</a:t>
            </a:r>
            <a:r>
              <a:rPr lang="zh-CN" altLang="en-US" dirty="0"/>
              <a:t>示。</a:t>
            </a:r>
          </a:p>
          <a:p>
            <a:endParaRPr lang="zh-CN" altLang="en-US" dirty="0"/>
          </a:p>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65" y="3429000"/>
            <a:ext cx="7829535" cy="293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5342483" y="2731521"/>
            <a:ext cx="6109365"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altLang="zh-CN" sz="2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HDLC</a:t>
            </a:r>
            <a:r>
              <a:rPr lang="zh-CN"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标志字段</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F</a:t>
            </a:r>
            <a:r>
              <a:rPr lang="zh-CN"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的位模式是</a:t>
            </a: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01111110</a:t>
            </a:r>
            <a:r>
              <a:rPr lang="zh-CN"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anose="02010609060101010101" pitchFamily="49" charset="-122"/>
                <a:ea typeface="黑体" panose="02010609060101010101" pitchFamily="49" charset="-122"/>
              </a:rPr>
              <a:t>。</a:t>
            </a:r>
          </a:p>
        </p:txBody>
      </p:sp>
      <p:sp>
        <p:nvSpPr>
          <p:cNvPr id="5" name="矩形 4"/>
          <p:cNvSpPr/>
          <p:nvPr/>
        </p:nvSpPr>
        <p:spPr>
          <a:xfrm>
            <a:off x="309475" y="3414788"/>
            <a:ext cx="3800974" cy="2246769"/>
          </a:xfrm>
          <a:prstGeom prst="rect">
            <a:avLst/>
          </a:prstGeom>
        </p:spPr>
        <p:txBody>
          <a:bodyPr wrap="square">
            <a:spAutoFit/>
          </a:bodyPr>
          <a:lstStyle/>
          <a:p>
            <a:r>
              <a:rPr lang="zh-CN" altLang="zh-CN" sz="2000" dirty="0">
                <a:latin typeface="黑体" panose="02010609060101010101" pitchFamily="49" charset="-122"/>
                <a:ea typeface="黑体" panose="02010609060101010101" pitchFamily="49" charset="-122"/>
              </a:rPr>
              <a:t>在实际应用中，由于传输信息也可能出现与标志字段</a:t>
            </a:r>
            <a:r>
              <a:rPr lang="en-US" altLang="zh-CN" sz="2000" dirty="0">
                <a:latin typeface="黑体" panose="02010609060101010101" pitchFamily="49" charset="-122"/>
                <a:ea typeface="黑体" panose="02010609060101010101" pitchFamily="49" charset="-122"/>
              </a:rPr>
              <a:t>F</a:t>
            </a:r>
            <a:r>
              <a:rPr lang="zh-CN" altLang="zh-CN" sz="2000" dirty="0">
                <a:latin typeface="黑体" panose="02010609060101010101" pitchFamily="49" charset="-122"/>
                <a:ea typeface="黑体" panose="02010609060101010101" pitchFamily="49" charset="-122"/>
              </a:rPr>
              <a:t>相同的的二进制数序列。为了将二者区分开来，</a:t>
            </a:r>
            <a:r>
              <a:rPr lang="en-US" altLang="zh-CN" sz="2000" dirty="0" err="1">
                <a:latin typeface="黑体" panose="02010609060101010101" pitchFamily="49" charset="-122"/>
                <a:ea typeface="黑体" panose="02010609060101010101" pitchFamily="49" charset="-122"/>
              </a:rPr>
              <a:t>HDLC</a:t>
            </a:r>
            <a:r>
              <a:rPr lang="zh-CN" altLang="zh-CN" sz="2000" dirty="0">
                <a:latin typeface="黑体" panose="02010609060101010101" pitchFamily="49" charset="-122"/>
                <a:ea typeface="黑体" panose="02010609060101010101" pitchFamily="49" charset="-122"/>
              </a:rPr>
              <a:t>协议引入了</a:t>
            </a:r>
            <a:r>
              <a:rPr lang="zh-CN" altLang="zh-CN" sz="2000" dirty="0" smtClean="0">
                <a:latin typeface="黑体" panose="02010609060101010101" pitchFamily="49" charset="-122"/>
                <a:ea typeface="黑体" panose="02010609060101010101" pitchFamily="49" charset="-122"/>
              </a:rPr>
              <a:t>“零比特插入”</a:t>
            </a:r>
            <a:r>
              <a:rPr lang="zh-CN" altLang="zh-CN" sz="2000" dirty="0">
                <a:latin typeface="黑体" panose="02010609060101010101" pitchFamily="49" charset="-122"/>
                <a:ea typeface="黑体" panose="02010609060101010101" pitchFamily="49" charset="-122"/>
              </a:rPr>
              <a:t>技术来解决这个问题，保证标志字段的唯一性和数据发送的透明性。</a:t>
            </a:r>
          </a:p>
        </p:txBody>
      </p:sp>
      <p:sp>
        <p:nvSpPr>
          <p:cNvPr id="6" name="矩形 5"/>
          <p:cNvSpPr/>
          <p:nvPr/>
        </p:nvSpPr>
        <p:spPr>
          <a:xfrm>
            <a:off x="561491" y="2378135"/>
            <a:ext cx="2706190" cy="523220"/>
          </a:xfrm>
          <a:prstGeom prst="rect">
            <a:avLst/>
          </a:prstGeom>
        </p:spPr>
        <p:txBody>
          <a:bodyPr wrap="none">
            <a:spAutoFit/>
          </a:bodyPr>
          <a:lstStyle/>
          <a:p>
            <a:r>
              <a:rPr lang="zh-CN" altLang="zh-CN" sz="2800" b="1" dirty="0" smtClean="0">
                <a:effectLst>
                  <a:outerShdw blurRad="38100" dist="38100" dir="2700000" algn="tl">
                    <a:srgbClr val="000000">
                      <a:alpha val="43137"/>
                    </a:srgbClr>
                  </a:outerShdw>
                </a:effectLst>
              </a:rPr>
              <a:t>（</a:t>
            </a:r>
            <a:r>
              <a:rPr lang="en-US" altLang="zh-CN" sz="2800" b="1" dirty="0" smtClean="0">
                <a:effectLst>
                  <a:outerShdw blurRad="38100" dist="38100" dir="2700000" algn="tl">
                    <a:srgbClr val="000000">
                      <a:alpha val="43137"/>
                    </a:srgbClr>
                  </a:outerShdw>
                </a:effectLst>
              </a:rPr>
              <a:t>1</a:t>
            </a:r>
            <a:r>
              <a:rPr lang="zh-CN" altLang="zh-CN"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标志字段</a:t>
            </a:r>
            <a:r>
              <a:rPr lang="en-US" altLang="zh-CN" sz="2800" b="1" dirty="0" smtClean="0">
                <a:effectLst>
                  <a:outerShdw blurRad="38100" dist="38100" dir="2700000" algn="tl">
                    <a:srgbClr val="000000">
                      <a:alpha val="43137"/>
                    </a:srgbClr>
                  </a:outerShdw>
                </a:effectLst>
              </a:rPr>
              <a:t>F</a:t>
            </a:r>
            <a:endParaRPr lang="zh-CN" altLang="zh-CN" sz="2800" dirty="0">
              <a:effectLst>
                <a:outerShdw blurRad="38100" dist="38100" dir="2700000" algn="tl">
                  <a:srgbClr val="000000">
                    <a:alpha val="43137"/>
                  </a:srgbClr>
                </a:outerShdw>
              </a:effectLst>
            </a:endParaRPr>
          </a:p>
        </p:txBody>
      </p:sp>
      <p:sp>
        <p:nvSpPr>
          <p:cNvPr id="8" name="圆角矩形 7"/>
          <p:cNvSpPr/>
          <p:nvPr/>
        </p:nvSpPr>
        <p:spPr>
          <a:xfrm>
            <a:off x="4834550" y="3429000"/>
            <a:ext cx="1195058" cy="826129"/>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4246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3</a:t>
            </a:r>
            <a:r>
              <a:rPr lang="zh-CN" altLang="en-US" dirty="0" smtClean="0"/>
              <a:t>）</a:t>
            </a:r>
            <a:r>
              <a:rPr lang="en-US" altLang="zh-CN" dirty="0" err="1" smtClean="0"/>
              <a:t>HDLC</a:t>
            </a:r>
            <a:r>
              <a:rPr lang="zh-CN" altLang="en-US" dirty="0"/>
              <a:t>协议的结构是什么？</a:t>
            </a:r>
          </a:p>
        </p:txBody>
      </p:sp>
      <p:sp>
        <p:nvSpPr>
          <p:cNvPr id="3" name="文本占位符 2"/>
          <p:cNvSpPr>
            <a:spLocks noGrp="1"/>
          </p:cNvSpPr>
          <p:nvPr>
            <p:ph type="body" sz="quarter" idx="10"/>
          </p:nvPr>
        </p:nvSpPr>
        <p:spPr/>
        <p:txBody>
          <a:bodyPr/>
          <a:lstStyle/>
          <a:p>
            <a:pPr marL="0" indent="0">
              <a:buNone/>
            </a:pPr>
            <a:r>
              <a:rPr lang="zh-CN" altLang="zh-CN" b="1" dirty="0">
                <a:effectLst>
                  <a:outerShdw blurRad="38100" dist="38100" dir="2700000" algn="tl">
                    <a:srgbClr val="000000">
                      <a:alpha val="43137"/>
                    </a:srgbClr>
                  </a:outerShdw>
                </a:effectLst>
              </a:rPr>
              <a:t>（</a:t>
            </a:r>
            <a:r>
              <a:rPr lang="en-US" altLang="zh-CN" b="1" dirty="0">
                <a:effectLst>
                  <a:outerShdw blurRad="38100" dist="38100" dir="2700000" algn="tl">
                    <a:srgbClr val="000000">
                      <a:alpha val="43137"/>
                    </a:srgbClr>
                  </a:outerShdw>
                </a:effectLst>
              </a:rPr>
              <a:t>2</a:t>
            </a:r>
            <a:r>
              <a:rPr lang="zh-CN" altLang="zh-CN" b="1" dirty="0">
                <a:effectLst>
                  <a:outerShdw blurRad="38100" dist="38100" dir="2700000" algn="tl">
                    <a:srgbClr val="000000">
                      <a:alpha val="43137"/>
                    </a:srgbClr>
                  </a:outerShdw>
                </a:effectLst>
              </a:rPr>
              <a:t>）地址字段</a:t>
            </a:r>
            <a:r>
              <a:rPr lang="en-US" altLang="zh-CN" b="1" dirty="0" smtClean="0">
                <a:effectLst>
                  <a:outerShdw blurRad="38100" dist="38100" dir="2700000" algn="tl">
                    <a:srgbClr val="000000">
                      <a:alpha val="43137"/>
                    </a:srgbClr>
                  </a:outerShdw>
                </a:effectLst>
              </a:rPr>
              <a:t>A</a:t>
            </a:r>
            <a:endParaRPr lang="zh-CN" altLang="zh-CN" dirty="0">
              <a:effectLst>
                <a:outerShdw blurRad="38100" dist="38100" dir="2700000" algn="tl">
                  <a:srgbClr val="000000">
                    <a:alpha val="43137"/>
                  </a:srgbClr>
                </a:outerShdw>
              </a:effectLst>
            </a:endParaRPr>
          </a:p>
          <a:p>
            <a:r>
              <a:rPr lang="zh-CN" altLang="zh-CN" dirty="0"/>
              <a:t>该字段指定接收者的地址</a:t>
            </a:r>
            <a:r>
              <a:rPr lang="zh-CN" altLang="zh-CN" dirty="0" smtClean="0"/>
              <a:t>。地址字段</a:t>
            </a:r>
            <a:r>
              <a:rPr lang="zh-CN" altLang="zh-CN" dirty="0"/>
              <a:t>默认为</a:t>
            </a:r>
            <a:r>
              <a:rPr lang="en-US" altLang="zh-CN" dirty="0"/>
              <a:t>1</a:t>
            </a:r>
            <a:r>
              <a:rPr lang="zh-CN" altLang="zh-CN" dirty="0"/>
              <a:t>个字节（最多可寻址</a:t>
            </a:r>
            <a:r>
              <a:rPr lang="en-US" altLang="zh-CN" dirty="0"/>
              <a:t>254</a:t>
            </a:r>
            <a:r>
              <a:rPr lang="zh-CN" altLang="zh-CN" dirty="0"/>
              <a:t>台主机），也可扩展到多个字节。当地址字段</a:t>
            </a:r>
            <a:r>
              <a:rPr lang="en-US" altLang="zh-CN" dirty="0"/>
              <a:t>A</a:t>
            </a:r>
            <a:r>
              <a:rPr lang="zh-CN" altLang="zh-CN" dirty="0"/>
              <a:t>为全“</a:t>
            </a:r>
            <a:r>
              <a:rPr lang="en-US" altLang="zh-CN" dirty="0"/>
              <a:t>1</a:t>
            </a:r>
            <a:r>
              <a:rPr lang="zh-CN" altLang="zh-CN" dirty="0"/>
              <a:t>”是，就是广播方式，全“</a:t>
            </a:r>
            <a:r>
              <a:rPr lang="en-US" altLang="zh-CN" dirty="0"/>
              <a:t>0</a:t>
            </a:r>
            <a:r>
              <a:rPr lang="zh-CN" altLang="zh-CN" dirty="0"/>
              <a:t>”时则是无效地址。在以太网络中，</a:t>
            </a:r>
            <a:r>
              <a:rPr lang="en-US" altLang="zh-CN" dirty="0" err="1"/>
              <a:t>HDLC</a:t>
            </a:r>
            <a:r>
              <a:rPr lang="zh-CN" altLang="zh-CN" dirty="0"/>
              <a:t>的地址字段长度为</a:t>
            </a:r>
            <a:r>
              <a:rPr lang="en-US" altLang="zh-CN" dirty="0"/>
              <a:t>6</a:t>
            </a:r>
            <a:r>
              <a:rPr lang="zh-CN" altLang="zh-CN" dirty="0"/>
              <a:t>个字节</a:t>
            </a:r>
            <a:r>
              <a:rPr lang="zh-CN" altLang="zh-CN" dirty="0" smtClean="0"/>
              <a:t>。</a:t>
            </a:r>
            <a:endParaRPr lang="en-US" altLang="zh-CN" dirty="0" smtClean="0"/>
          </a:p>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65" y="3429000"/>
            <a:ext cx="7829535" cy="293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6029608" y="3429000"/>
            <a:ext cx="986828" cy="826129"/>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8042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pPr marL="0" indent="0">
              <a:buNone/>
            </a:pPr>
            <a:r>
              <a:rPr lang="zh-CN" altLang="en-US" dirty="0">
                <a:effectLst>
                  <a:outerShdw blurRad="38100" dist="38100" dir="2700000" algn="tl">
                    <a:srgbClr val="000000">
                      <a:alpha val="43137"/>
                    </a:srgbClr>
                  </a:outerShdw>
                </a:effectLst>
              </a:rPr>
              <a:t>（</a:t>
            </a:r>
            <a:r>
              <a:rPr lang="en-US" altLang="zh-CN" dirty="0">
                <a:effectLst>
                  <a:outerShdw blurRad="38100" dist="38100" dir="2700000" algn="tl">
                    <a:srgbClr val="000000">
                      <a:alpha val="43137"/>
                    </a:srgbClr>
                  </a:outerShdw>
                </a:effectLst>
              </a:rPr>
              <a:t>3</a:t>
            </a:r>
            <a:r>
              <a:rPr lang="zh-CN" altLang="en-US" dirty="0">
                <a:effectLst>
                  <a:outerShdw blurRad="38100" dist="38100" dir="2700000" algn="tl">
                    <a:srgbClr val="000000">
                      <a:alpha val="43137"/>
                    </a:srgbClr>
                  </a:outerShdw>
                </a:effectLst>
              </a:rPr>
              <a:t>）控制字段</a:t>
            </a:r>
            <a:r>
              <a:rPr lang="en-US" altLang="zh-CN" dirty="0">
                <a:effectLst>
                  <a:outerShdw blurRad="38100" dist="38100" dir="2700000" algn="tl">
                    <a:srgbClr val="000000">
                      <a:alpha val="43137"/>
                    </a:srgbClr>
                  </a:outerShdw>
                </a:effectLst>
              </a:rPr>
              <a:t>C</a:t>
            </a:r>
          </a:p>
          <a:p>
            <a:r>
              <a:rPr lang="zh-CN" altLang="en-US" dirty="0"/>
              <a:t>该字段用于指示帧的类型、指定各种命令及响应方式，以便对链路进行监控，长度默认为</a:t>
            </a:r>
            <a:r>
              <a:rPr lang="en-US" altLang="zh-CN" dirty="0"/>
              <a:t>1</a:t>
            </a:r>
            <a:r>
              <a:rPr lang="zh-CN" altLang="en-US" dirty="0"/>
              <a:t>个字节，可以扩展到</a:t>
            </a:r>
            <a:r>
              <a:rPr lang="en-US" altLang="zh-CN" dirty="0"/>
              <a:t>2</a:t>
            </a:r>
            <a:r>
              <a:rPr lang="zh-CN" altLang="en-US" dirty="0"/>
              <a:t>字节</a:t>
            </a:r>
            <a:r>
              <a:rPr lang="zh-CN" altLang="en-US" dirty="0" smtClean="0"/>
              <a:t>。</a:t>
            </a:r>
            <a:endParaRPr lang="zh-CN" altLang="en-US" dirty="0"/>
          </a:p>
          <a:p>
            <a:r>
              <a:rPr lang="zh-CN" altLang="en-US" dirty="0"/>
              <a:t>根据控制字段</a:t>
            </a:r>
            <a:r>
              <a:rPr lang="en-US" altLang="zh-CN" dirty="0"/>
              <a:t>C</a:t>
            </a:r>
            <a:r>
              <a:rPr lang="zh-CN" altLang="en-US" dirty="0"/>
              <a:t>最高两个比特的取值，可以将</a:t>
            </a:r>
            <a:r>
              <a:rPr lang="en-US" altLang="zh-CN" dirty="0" err="1"/>
              <a:t>HDLC</a:t>
            </a:r>
            <a:r>
              <a:rPr lang="zh-CN" altLang="en-US" dirty="0"/>
              <a:t>帧指定为信息帧、监督帧和无编号帧三种类型。</a:t>
            </a:r>
          </a:p>
          <a:p>
            <a:endParaRPr lang="zh-CN" altLang="zh-CN" dirty="0"/>
          </a:p>
          <a:p>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65" y="3765875"/>
            <a:ext cx="7829535" cy="293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 5"/>
          <p:cNvSpPr/>
          <p:nvPr/>
        </p:nvSpPr>
        <p:spPr>
          <a:xfrm>
            <a:off x="7025438" y="3765875"/>
            <a:ext cx="986828" cy="826129"/>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4616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a:t>3</a:t>
            </a:r>
            <a:r>
              <a:rPr lang="zh-CN" altLang="en-US" dirty="0" smtClean="0"/>
              <a:t>）</a:t>
            </a:r>
            <a:r>
              <a:rPr lang="en-US" altLang="zh-CN" dirty="0" err="1" smtClean="0"/>
              <a:t>HDLC</a:t>
            </a:r>
            <a:r>
              <a:rPr lang="zh-CN" altLang="en-US" dirty="0"/>
              <a:t>协议的结构是什么？</a:t>
            </a:r>
          </a:p>
        </p:txBody>
      </p:sp>
      <p:sp>
        <p:nvSpPr>
          <p:cNvPr id="3" name="文本占位符 2"/>
          <p:cNvSpPr>
            <a:spLocks noGrp="1"/>
          </p:cNvSpPr>
          <p:nvPr>
            <p:ph type="body" sz="quarter" idx="10"/>
          </p:nvPr>
        </p:nvSpPr>
        <p:spPr/>
        <p:txBody>
          <a:bodyPr/>
          <a:lstStyle/>
          <a:p>
            <a:pPr marL="0" indent="0">
              <a:buNone/>
            </a:pPr>
            <a:r>
              <a:rPr lang="zh-CN"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zh-CN"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zh-CN" alt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信息字段</a:t>
            </a:r>
            <a:r>
              <a:rPr lang="en-US" altLang="zh-C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a:p>
            <a:r>
              <a:rPr lang="zh-CN" altLang="en-US" dirty="0"/>
              <a:t>该字段承载来自网络层的数据包（如</a:t>
            </a:r>
            <a:r>
              <a:rPr lang="en-US" altLang="zh-CN" dirty="0"/>
              <a:t>IP</a:t>
            </a:r>
            <a:r>
              <a:rPr lang="zh-CN" altLang="en-US" dirty="0"/>
              <a:t>数据包）。它的长度由帧</a:t>
            </a:r>
            <a:r>
              <a:rPr lang="zh-CN" altLang="en-US" dirty="0" smtClean="0"/>
              <a:t>校验字段</a:t>
            </a:r>
            <a:r>
              <a:rPr lang="en-US" altLang="zh-CN" dirty="0"/>
              <a:t>FCS</a:t>
            </a:r>
            <a:r>
              <a:rPr lang="zh-CN" altLang="en-US" dirty="0" smtClean="0"/>
              <a:t>或</a:t>
            </a:r>
            <a:r>
              <a:rPr lang="zh-CN" altLang="en-US" dirty="0"/>
              <a:t>通讯节点的缓存容量来决定。使用较多的上限是</a:t>
            </a:r>
            <a:r>
              <a:rPr lang="en-US" altLang="zh-CN" dirty="0"/>
              <a:t>1000-2000</a:t>
            </a:r>
            <a:r>
              <a:rPr lang="zh-CN" altLang="en-US" dirty="0"/>
              <a:t>比特，下限是</a:t>
            </a:r>
            <a:r>
              <a:rPr lang="en-US" altLang="zh-CN" dirty="0"/>
              <a:t>0</a:t>
            </a:r>
            <a:r>
              <a:rPr lang="zh-CN" altLang="en-US" dirty="0"/>
              <a:t>（</a:t>
            </a:r>
            <a:r>
              <a:rPr lang="en-US" altLang="zh-CN" dirty="0"/>
              <a:t>S</a:t>
            </a:r>
            <a:r>
              <a:rPr lang="zh-CN" altLang="en-US" dirty="0"/>
              <a:t>帧时）。在以太网中，信息字段</a:t>
            </a:r>
            <a:r>
              <a:rPr lang="en-US" altLang="zh-CN" dirty="0"/>
              <a:t>I</a:t>
            </a:r>
            <a:r>
              <a:rPr lang="zh-CN" altLang="en-US" dirty="0"/>
              <a:t>的长度为</a:t>
            </a:r>
            <a:r>
              <a:rPr lang="en-US" altLang="zh-CN" dirty="0"/>
              <a:t>46</a:t>
            </a:r>
            <a:r>
              <a:rPr lang="zh-CN" altLang="en-US" dirty="0"/>
              <a:t>字节</a:t>
            </a:r>
            <a:r>
              <a:rPr lang="en-US" altLang="zh-CN" dirty="0"/>
              <a:t>~1500</a:t>
            </a:r>
            <a:r>
              <a:rPr lang="zh-CN" altLang="en-US" dirty="0"/>
              <a:t>字节之间。</a:t>
            </a:r>
          </a:p>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65" y="3429000"/>
            <a:ext cx="7829535" cy="293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8048427" y="3356576"/>
            <a:ext cx="986828" cy="826129"/>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85979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a:t>3</a:t>
            </a:r>
            <a:r>
              <a:rPr lang="zh-CN" altLang="en-US" dirty="0" smtClean="0"/>
              <a:t>）</a:t>
            </a:r>
            <a:r>
              <a:rPr lang="en-US" altLang="zh-CN" dirty="0" err="1" smtClean="0"/>
              <a:t>HDLC</a:t>
            </a:r>
            <a:r>
              <a:rPr lang="zh-CN" altLang="en-US" dirty="0"/>
              <a:t>协议的结构是什么？</a:t>
            </a:r>
          </a:p>
        </p:txBody>
      </p:sp>
      <p:sp>
        <p:nvSpPr>
          <p:cNvPr id="3" name="文本占位符 2"/>
          <p:cNvSpPr>
            <a:spLocks noGrp="1"/>
          </p:cNvSpPr>
          <p:nvPr>
            <p:ph type="body" sz="quarter" idx="10"/>
          </p:nvPr>
        </p:nvSpPr>
        <p:spPr/>
        <p:txBody>
          <a:bodyPr/>
          <a:lstStyle/>
          <a:p>
            <a:pPr marL="0" indent="0">
              <a:buNone/>
            </a:pPr>
            <a:r>
              <a:rPr lang="zh-CN" altLang="en-US" dirty="0" smtClean="0">
                <a:effectLst>
                  <a:outerShdw blurRad="38100" dist="38100" dir="2700000" algn="tl">
                    <a:srgbClr val="000000">
                      <a:alpha val="43137"/>
                    </a:srgbClr>
                  </a:outerShdw>
                </a:effectLst>
              </a:rPr>
              <a:t>（</a:t>
            </a:r>
            <a:r>
              <a:rPr lang="en-US" altLang="zh-CN" dirty="0">
                <a:effectLst>
                  <a:outerShdw blurRad="38100" dist="38100" dir="2700000" algn="tl">
                    <a:srgbClr val="000000">
                      <a:alpha val="43137"/>
                    </a:srgbClr>
                  </a:outerShdw>
                </a:effectLst>
              </a:rPr>
              <a:t>5</a:t>
            </a:r>
            <a:r>
              <a:rPr lang="zh-CN" altLang="en-US" dirty="0">
                <a:effectLst>
                  <a:outerShdw blurRad="38100" dist="38100" dir="2700000" algn="tl">
                    <a:srgbClr val="000000">
                      <a:alpha val="43137"/>
                    </a:srgbClr>
                  </a:outerShdw>
                </a:effectLst>
              </a:rPr>
              <a:t>）帧校验字段</a:t>
            </a:r>
            <a:r>
              <a:rPr lang="en-US" altLang="zh-CN" dirty="0">
                <a:effectLst>
                  <a:outerShdw blurRad="38100" dist="38100" dir="2700000" algn="tl">
                    <a:srgbClr val="000000">
                      <a:alpha val="43137"/>
                    </a:srgbClr>
                  </a:outerShdw>
                </a:effectLst>
              </a:rPr>
              <a:t>FCS</a:t>
            </a:r>
          </a:p>
          <a:p>
            <a:r>
              <a:rPr lang="zh-CN" altLang="en-US" dirty="0"/>
              <a:t>该字段用于对两个标志字段</a:t>
            </a:r>
            <a:r>
              <a:rPr lang="en-US" altLang="zh-CN" dirty="0"/>
              <a:t>F</a:t>
            </a:r>
            <a:r>
              <a:rPr lang="zh-CN" altLang="en-US" dirty="0"/>
              <a:t>之间的内容进行错误检测</a:t>
            </a:r>
            <a:r>
              <a:rPr lang="zh-CN" altLang="en-US" dirty="0" smtClean="0"/>
              <a:t>。</a:t>
            </a:r>
            <a:endParaRPr lang="en-US" altLang="zh-CN" dirty="0" smtClean="0"/>
          </a:p>
          <a:p>
            <a:r>
              <a:rPr lang="zh-CN" altLang="en-US" dirty="0" smtClean="0"/>
              <a:t>默认</a:t>
            </a:r>
            <a:r>
              <a:rPr lang="zh-CN" altLang="en-US" dirty="0"/>
              <a:t>为</a:t>
            </a:r>
            <a:r>
              <a:rPr lang="en-US" altLang="zh-CN" dirty="0"/>
              <a:t>2</a:t>
            </a:r>
            <a:r>
              <a:rPr lang="zh-CN" altLang="en-US" dirty="0"/>
              <a:t>字节，在以太网中可以扩展到</a:t>
            </a:r>
            <a:r>
              <a:rPr lang="en-US" altLang="zh-CN" dirty="0"/>
              <a:t>4</a:t>
            </a:r>
            <a:r>
              <a:rPr lang="zh-CN" altLang="en-US" dirty="0"/>
              <a:t>字节。错误检测使用的是循环冗余码（</a:t>
            </a:r>
            <a:r>
              <a:rPr lang="en-US" altLang="zh-CN" dirty="0"/>
              <a:t>CRC</a:t>
            </a:r>
            <a:r>
              <a:rPr lang="zh-CN" altLang="en-US" dirty="0"/>
              <a:t>）</a:t>
            </a:r>
            <a:r>
              <a:rPr lang="zh-CN" altLang="en-US" dirty="0" smtClean="0"/>
              <a:t>技术</a:t>
            </a:r>
            <a:r>
              <a:rPr lang="zh-CN" altLang="en-US" dirty="0"/>
              <a:t>。</a:t>
            </a:r>
            <a:r>
              <a:rPr lang="en-US" altLang="zh-CN" dirty="0" smtClean="0"/>
              <a:t>CRC</a:t>
            </a:r>
            <a:r>
              <a:rPr lang="zh-CN" altLang="en-US" dirty="0"/>
              <a:t>又称为多项式</a:t>
            </a:r>
            <a:r>
              <a:rPr lang="zh-CN" altLang="en-US" dirty="0" smtClean="0"/>
              <a:t>码，</a:t>
            </a:r>
            <a:r>
              <a:rPr lang="zh-CN" altLang="en-US" dirty="0"/>
              <a:t>是局域网和广域网的数据链路通信中用得最多、也是最有效的一种差错控制编码。</a:t>
            </a:r>
          </a:p>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330" y="3569581"/>
            <a:ext cx="7829535" cy="293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8751208" y="3569581"/>
            <a:ext cx="1448712" cy="826129"/>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2385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4</a:t>
            </a:r>
            <a:r>
              <a:rPr lang="zh-CN" altLang="en-US" dirty="0" smtClean="0"/>
              <a:t>）什么是零比特插入技术？</a:t>
            </a:r>
            <a:endParaRPr lang="zh-CN" altLang="en-US" dirty="0"/>
          </a:p>
        </p:txBody>
      </p:sp>
      <p:sp>
        <p:nvSpPr>
          <p:cNvPr id="3" name="文本占位符 2"/>
          <p:cNvSpPr>
            <a:spLocks noGrp="1"/>
          </p:cNvSpPr>
          <p:nvPr>
            <p:ph type="body" sz="quarter" idx="10"/>
          </p:nvPr>
        </p:nvSpPr>
        <p:spPr>
          <a:xfrm>
            <a:off x="455612" y="1047751"/>
            <a:ext cx="11293475" cy="1994030"/>
          </a:xfrm>
        </p:spPr>
        <p:txBody>
          <a:bodyPr/>
          <a:lstStyle/>
          <a:p>
            <a:r>
              <a:rPr lang="zh-CN" altLang="zh-CN" dirty="0" smtClean="0"/>
              <a:t>所谓</a:t>
            </a:r>
            <a:r>
              <a:rPr lang="zh-CN" altLang="zh-CN" dirty="0"/>
              <a:t>“零比特插入”就是：发送端监视除标志字段</a:t>
            </a:r>
            <a:r>
              <a:rPr lang="en-US" altLang="zh-CN" dirty="0"/>
              <a:t>F</a:t>
            </a:r>
            <a:r>
              <a:rPr lang="zh-CN" altLang="zh-CN" dirty="0"/>
              <a:t>以外的所有字段，当发现有连续</a:t>
            </a:r>
            <a:r>
              <a:rPr lang="en-US" altLang="zh-CN" dirty="0"/>
              <a:t>5</a:t>
            </a:r>
            <a:r>
              <a:rPr lang="zh-CN" altLang="zh-CN" dirty="0"/>
              <a:t>个“</a:t>
            </a:r>
            <a:r>
              <a:rPr lang="en-US" altLang="zh-CN" dirty="0"/>
              <a:t>1</a:t>
            </a:r>
            <a:r>
              <a:rPr lang="zh-CN" altLang="zh-CN" dirty="0"/>
              <a:t>”出现时，便在其后添插一个“</a:t>
            </a:r>
            <a:r>
              <a:rPr lang="en-US" altLang="zh-CN" dirty="0"/>
              <a:t>0</a:t>
            </a:r>
            <a:r>
              <a:rPr lang="zh-CN" altLang="zh-CN" dirty="0"/>
              <a:t>”</a:t>
            </a:r>
            <a:r>
              <a:rPr lang="zh-CN" altLang="zh-CN" dirty="0" smtClean="0"/>
              <a:t>。</a:t>
            </a:r>
            <a:endParaRPr lang="en-US" altLang="zh-CN" dirty="0" smtClean="0"/>
          </a:p>
          <a:p>
            <a:r>
              <a:rPr lang="zh-CN" altLang="zh-CN" dirty="0" smtClean="0"/>
              <a:t>在</a:t>
            </a:r>
            <a:r>
              <a:rPr lang="zh-CN" altLang="zh-CN" dirty="0"/>
              <a:t>接收端，同样监视除标志字段以外的所有字段。当连续发现</a:t>
            </a:r>
            <a:r>
              <a:rPr lang="en-US" altLang="zh-CN" dirty="0"/>
              <a:t>5</a:t>
            </a:r>
            <a:r>
              <a:rPr lang="zh-CN" altLang="zh-CN" dirty="0"/>
              <a:t>个连续的“</a:t>
            </a:r>
            <a:r>
              <a:rPr lang="en-US" altLang="zh-CN" dirty="0"/>
              <a:t>1</a:t>
            </a:r>
            <a:r>
              <a:rPr lang="zh-CN" altLang="zh-CN" dirty="0"/>
              <a:t>”后，则自动删除其后一个比特“</a:t>
            </a:r>
            <a:r>
              <a:rPr lang="en-US" altLang="zh-CN" dirty="0"/>
              <a:t>0</a:t>
            </a:r>
            <a:r>
              <a:rPr lang="zh-CN" altLang="zh-CN" dirty="0"/>
              <a:t>”，以恢复原来的比特流，这就是“零比特删除”技术</a:t>
            </a:r>
            <a:r>
              <a:rPr lang="zh-CN" altLang="zh-CN" dirty="0" smtClean="0"/>
              <a:t>。</a:t>
            </a:r>
            <a:endParaRPr lang="en-US" altLang="zh-CN" dirty="0" smtClean="0"/>
          </a:p>
          <a:p>
            <a:r>
              <a:rPr lang="zh-CN" altLang="en-US" dirty="0" smtClean="0"/>
              <a:t>例如</a:t>
            </a:r>
            <a:r>
              <a:rPr lang="en-US" altLang="zh-CN" dirty="0" smtClean="0"/>
              <a:t>: </a:t>
            </a:r>
            <a:r>
              <a:rPr lang="zh-CN" altLang="en-US" dirty="0" smtClean="0"/>
              <a:t>发送</a:t>
            </a:r>
            <a:r>
              <a:rPr lang="en-US" altLang="zh-CN" dirty="0" smtClean="0"/>
              <a:t>24</a:t>
            </a:r>
            <a:r>
              <a:rPr lang="zh-CN" altLang="en-US" dirty="0" smtClean="0"/>
              <a:t>位二级制</a:t>
            </a:r>
            <a:r>
              <a:rPr lang="en-US" altLang="zh-CN" dirty="0" smtClean="0"/>
              <a:t>0110</a:t>
            </a:r>
            <a:r>
              <a:rPr lang="en-US" altLang="zh-CN" dirty="0" smtClean="0">
                <a:effectLst>
                  <a:outerShdw blurRad="38100" dist="38100" dir="2700000" algn="tl">
                    <a:srgbClr val="000000">
                      <a:alpha val="43137"/>
                    </a:srgbClr>
                  </a:outerShdw>
                </a:effectLst>
              </a:rPr>
              <a:t>11111</a:t>
            </a:r>
            <a:r>
              <a:rPr lang="en-US" altLang="zh-CN" dirty="0" smtClean="0"/>
              <a:t>111111111110010</a:t>
            </a:r>
            <a:r>
              <a:rPr lang="zh-CN" altLang="en-US" dirty="0" smtClean="0"/>
              <a:t>。</a:t>
            </a:r>
            <a:endParaRPr lang="en-US" altLang="zh-CN" dirty="0" smtClean="0"/>
          </a:p>
          <a:p>
            <a:r>
              <a:rPr lang="en-US" altLang="zh-CN" dirty="0" smtClean="0"/>
              <a:t>24</a:t>
            </a:r>
            <a:r>
              <a:rPr lang="zh-CN" altLang="en-US" dirty="0" smtClean="0"/>
              <a:t>位数据就变为</a:t>
            </a:r>
            <a:r>
              <a:rPr lang="en-US" altLang="zh-CN" dirty="0" smtClean="0"/>
              <a:t>27</a:t>
            </a:r>
            <a:r>
              <a:rPr lang="zh-CN" altLang="en-US" dirty="0" smtClean="0"/>
              <a:t>位二级制</a:t>
            </a:r>
            <a:r>
              <a:rPr lang="en-US" altLang="zh-CN" dirty="0" smtClean="0"/>
              <a:t>011011111</a:t>
            </a:r>
            <a:r>
              <a:rPr lang="en-US" altLang="zh-CN" u="sng" dirty="0" smtClean="0">
                <a:solidFill>
                  <a:srgbClr val="C00000"/>
                </a:solidFill>
                <a:effectLst>
                  <a:outerShdw blurRad="38100" dist="38100" dir="2700000" algn="tl">
                    <a:srgbClr val="000000">
                      <a:alpha val="43137"/>
                    </a:srgbClr>
                  </a:outerShdw>
                </a:effectLst>
              </a:rPr>
              <a:t>0</a:t>
            </a:r>
            <a:r>
              <a:rPr lang="en-US" altLang="zh-CN" dirty="0" smtClean="0"/>
              <a:t>11111</a:t>
            </a:r>
            <a:r>
              <a:rPr lang="en-US" altLang="zh-CN" u="sng" dirty="0" smtClean="0">
                <a:solidFill>
                  <a:srgbClr val="C00000"/>
                </a:solidFill>
                <a:effectLst>
                  <a:outerShdw blurRad="38100" dist="38100" dir="2700000" algn="tl">
                    <a:srgbClr val="000000">
                      <a:alpha val="43137"/>
                    </a:srgbClr>
                  </a:outerShdw>
                </a:effectLst>
              </a:rPr>
              <a:t>0</a:t>
            </a:r>
            <a:r>
              <a:rPr lang="en-US" altLang="zh-CN" dirty="0" smtClean="0"/>
              <a:t>11111</a:t>
            </a:r>
            <a:r>
              <a:rPr lang="en-US" altLang="zh-CN" u="sng" dirty="0" smtClean="0">
                <a:effectLst>
                  <a:outerShdw blurRad="38100" dist="38100" dir="2700000" algn="tl">
                    <a:srgbClr val="000000">
                      <a:alpha val="43137"/>
                    </a:srgbClr>
                  </a:outerShdw>
                </a:effectLst>
              </a:rPr>
              <a:t>0</a:t>
            </a:r>
            <a:r>
              <a:rPr lang="en-US" altLang="zh-CN" dirty="0" smtClean="0"/>
              <a:t>10010</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2894434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273217"/>
            <a:ext cx="8828965" cy="315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737936" y="3591366"/>
            <a:ext cx="11011151" cy="2246769"/>
          </a:xfrm>
          <a:prstGeom prst="rect">
            <a:avLst/>
          </a:prstGeom>
        </p:spPr>
        <p:txBody>
          <a:bodyPr wrap="square">
            <a:spAutoFit/>
          </a:bodyPr>
          <a:lstStyle/>
          <a:p>
            <a:r>
              <a:rPr lang="zh-CN" altLang="en-US" sz="2800" b="1" dirty="0"/>
              <a:t>例如</a:t>
            </a:r>
            <a:r>
              <a:rPr lang="en-US" altLang="zh-CN" sz="2800" b="1" dirty="0"/>
              <a:t>: </a:t>
            </a:r>
            <a:r>
              <a:rPr lang="zh-CN" altLang="en-US" sz="2800" b="1" dirty="0"/>
              <a:t>如果要发送</a:t>
            </a:r>
            <a:r>
              <a:rPr lang="en-US" altLang="zh-CN" sz="2800" b="1" dirty="0"/>
              <a:t>24</a:t>
            </a:r>
            <a:r>
              <a:rPr lang="zh-CN" altLang="en-US" sz="2800" b="1" dirty="0"/>
              <a:t>位二级制</a:t>
            </a:r>
            <a:r>
              <a:rPr lang="en-US" altLang="zh-CN" sz="2800" b="1" dirty="0"/>
              <a:t>0110</a:t>
            </a:r>
            <a:r>
              <a:rPr lang="en-US" altLang="zh-CN" sz="2800" b="1" dirty="0">
                <a:effectLst>
                  <a:outerShdw blurRad="38100" dist="38100" dir="2700000" algn="tl">
                    <a:srgbClr val="000000">
                      <a:alpha val="43137"/>
                    </a:srgbClr>
                  </a:outerShdw>
                </a:effectLst>
              </a:rPr>
              <a:t>11111</a:t>
            </a:r>
            <a:r>
              <a:rPr lang="en-US" altLang="zh-CN" sz="2800" b="1" dirty="0"/>
              <a:t>111111111110010</a:t>
            </a:r>
            <a:r>
              <a:rPr lang="zh-CN" altLang="en-US" sz="2800" b="1" dirty="0"/>
              <a:t>。则，首先发送标志字符</a:t>
            </a:r>
            <a:r>
              <a:rPr lang="en-US" altLang="zh-CN" sz="2800" b="1" dirty="0"/>
              <a:t>011111100</a:t>
            </a:r>
            <a:r>
              <a:rPr lang="zh-CN" altLang="en-US" sz="2800" b="1" dirty="0"/>
              <a:t>（下页图中红色），然后检测数据，当出现</a:t>
            </a:r>
            <a:r>
              <a:rPr lang="en-US" altLang="zh-CN" sz="2800" b="1" dirty="0"/>
              <a:t>5</a:t>
            </a:r>
            <a:r>
              <a:rPr lang="zh-CN" altLang="en-US" sz="2800" b="1" dirty="0"/>
              <a:t>个连续的</a:t>
            </a:r>
            <a:r>
              <a:rPr lang="en-US" altLang="zh-CN" sz="2800" b="1" dirty="0"/>
              <a:t>1</a:t>
            </a:r>
            <a:r>
              <a:rPr lang="zh-CN" altLang="en-US" sz="2800" b="1" dirty="0"/>
              <a:t>后加</a:t>
            </a:r>
            <a:r>
              <a:rPr lang="en-US" altLang="zh-CN" sz="2800" b="1" dirty="0"/>
              <a:t>1</a:t>
            </a:r>
            <a:r>
              <a:rPr lang="zh-CN" altLang="en-US" sz="2800" b="1" dirty="0"/>
              <a:t>个</a:t>
            </a:r>
            <a:r>
              <a:rPr lang="en-US" altLang="zh-CN" sz="2800" b="1" dirty="0"/>
              <a:t>0</a:t>
            </a:r>
            <a:r>
              <a:rPr lang="zh-CN" altLang="en-US" sz="2800" b="1" dirty="0"/>
              <a:t>，如此重复，总共需要加入</a:t>
            </a:r>
            <a:r>
              <a:rPr lang="en-US" altLang="zh-CN" sz="2800" b="1" dirty="0"/>
              <a:t>3</a:t>
            </a:r>
            <a:r>
              <a:rPr lang="zh-CN" altLang="en-US" sz="2800" b="1" dirty="0"/>
              <a:t>个</a:t>
            </a:r>
            <a:r>
              <a:rPr lang="en-US" altLang="zh-CN" sz="2800" b="1" dirty="0"/>
              <a:t>0</a:t>
            </a:r>
            <a:r>
              <a:rPr lang="zh-CN" altLang="en-US" sz="2800" b="1" dirty="0"/>
              <a:t>。这样，</a:t>
            </a:r>
            <a:r>
              <a:rPr lang="en-US" altLang="zh-CN" sz="2800" b="1" dirty="0"/>
              <a:t>24</a:t>
            </a:r>
            <a:r>
              <a:rPr lang="zh-CN" altLang="en-US" sz="2800" b="1" dirty="0"/>
              <a:t>位数据就变为</a:t>
            </a:r>
            <a:r>
              <a:rPr lang="en-US" altLang="zh-CN" sz="2800" b="1" dirty="0"/>
              <a:t>27</a:t>
            </a:r>
            <a:r>
              <a:rPr lang="zh-CN" altLang="en-US" sz="2800" b="1" dirty="0"/>
              <a:t>位二级制</a:t>
            </a:r>
            <a:r>
              <a:rPr lang="en-US" altLang="zh-CN" sz="2800" b="1" dirty="0"/>
              <a:t>011011111</a:t>
            </a:r>
            <a:r>
              <a:rPr lang="en-US" altLang="zh-CN" sz="2800" b="1" u="sng" dirty="0">
                <a:solidFill>
                  <a:srgbClr val="C00000"/>
                </a:solidFill>
                <a:effectLst>
                  <a:outerShdw blurRad="38100" dist="38100" dir="2700000" algn="tl">
                    <a:srgbClr val="000000">
                      <a:alpha val="43137"/>
                    </a:srgbClr>
                  </a:outerShdw>
                </a:effectLst>
              </a:rPr>
              <a:t>0</a:t>
            </a:r>
            <a:r>
              <a:rPr lang="en-US" altLang="zh-CN" sz="2800" b="1" dirty="0"/>
              <a:t>11111</a:t>
            </a:r>
            <a:r>
              <a:rPr lang="en-US" altLang="zh-CN" sz="2800" b="1" u="sng" dirty="0">
                <a:solidFill>
                  <a:srgbClr val="C00000"/>
                </a:solidFill>
                <a:effectLst>
                  <a:outerShdw blurRad="38100" dist="38100" dir="2700000" algn="tl">
                    <a:srgbClr val="000000">
                      <a:alpha val="43137"/>
                    </a:srgbClr>
                  </a:outerShdw>
                </a:effectLst>
              </a:rPr>
              <a:t>0</a:t>
            </a:r>
            <a:r>
              <a:rPr lang="en-US" altLang="zh-CN" sz="2800" b="1" dirty="0"/>
              <a:t>11111</a:t>
            </a:r>
            <a:r>
              <a:rPr lang="en-US" altLang="zh-CN" sz="2800" b="1" u="sng" dirty="0">
                <a:effectLst>
                  <a:outerShdw blurRad="38100" dist="38100" dir="2700000" algn="tl">
                    <a:srgbClr val="000000">
                      <a:alpha val="43137"/>
                    </a:srgbClr>
                  </a:outerShdw>
                </a:effectLst>
              </a:rPr>
              <a:t>0</a:t>
            </a:r>
            <a:r>
              <a:rPr lang="en-US" altLang="zh-CN" sz="2800" b="1" dirty="0"/>
              <a:t>10010</a:t>
            </a:r>
            <a:r>
              <a:rPr lang="zh-CN" altLang="en-US" sz="2800" b="1" dirty="0"/>
              <a:t>。发送数据后，在数据末尾再加一个标志字段</a:t>
            </a:r>
            <a:r>
              <a:rPr lang="en-US" altLang="zh-CN" sz="2800" b="1" dirty="0"/>
              <a:t>F=01111110</a:t>
            </a:r>
            <a:r>
              <a:rPr lang="zh-CN" altLang="en-US" sz="2800" b="1" dirty="0"/>
              <a:t>（图中红色）</a:t>
            </a:r>
            <a:endParaRPr lang="zh-CN" altLang="zh-CN" sz="2800" b="1" dirty="0"/>
          </a:p>
        </p:txBody>
      </p:sp>
    </p:spTree>
    <p:extLst>
      <p:ext uri="{BB962C8B-B14F-4D97-AF65-F5344CB8AC3E}">
        <p14:creationId xmlns:p14="http://schemas.microsoft.com/office/powerpoint/2010/main" val="980800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r>
              <a:rPr lang="en-US" altLang="zh-CN" dirty="0" smtClean="0"/>
              <a:t>5</a:t>
            </a:r>
            <a:r>
              <a:rPr lang="zh-CN" altLang="en-US" dirty="0" smtClean="0"/>
              <a:t>）什么</a:t>
            </a:r>
            <a:r>
              <a:rPr lang="zh-CN" altLang="en-US" dirty="0"/>
              <a:t>是</a:t>
            </a:r>
            <a:r>
              <a:rPr lang="en-US" altLang="zh-CN" dirty="0"/>
              <a:t>TCP/IP</a:t>
            </a:r>
            <a:r>
              <a:rPr lang="zh-CN" altLang="en-US" dirty="0"/>
              <a:t>协议？</a:t>
            </a:r>
            <a:br>
              <a:rPr lang="zh-CN" altLang="en-US" dirty="0"/>
            </a:br>
            <a:endParaRPr lang="zh-CN" altLang="en-US" dirty="0"/>
          </a:p>
        </p:txBody>
      </p:sp>
      <p:sp>
        <p:nvSpPr>
          <p:cNvPr id="3" name="文本占位符 2"/>
          <p:cNvSpPr>
            <a:spLocks noGrp="1"/>
          </p:cNvSpPr>
          <p:nvPr>
            <p:ph type="body" sz="quarter" idx="10"/>
          </p:nvPr>
        </p:nvSpPr>
        <p:spPr/>
        <p:txBody>
          <a:bodyPr/>
          <a:lstStyle/>
          <a:p>
            <a:r>
              <a:rPr lang="en-US" altLang="zh-CN" dirty="0" smtClean="0"/>
              <a:t>TCP</a:t>
            </a:r>
            <a:r>
              <a:rPr lang="zh-CN" altLang="en-US" dirty="0"/>
              <a:t>是一种面向连接的、可靠的、基于字节流的传输层通信协议，旨在适应多网络应用</a:t>
            </a:r>
            <a:r>
              <a:rPr lang="zh-CN" altLang="en-US" dirty="0" smtClean="0"/>
              <a:t>。</a:t>
            </a:r>
            <a:endParaRPr lang="en-US" altLang="zh-CN" dirty="0" smtClean="0"/>
          </a:p>
          <a:p>
            <a:r>
              <a:rPr lang="zh-CN" altLang="en-US" dirty="0" smtClean="0"/>
              <a:t>为了</a:t>
            </a:r>
            <a:r>
              <a:rPr lang="zh-CN" altLang="en-US" dirty="0"/>
              <a:t>使</a:t>
            </a:r>
            <a:r>
              <a:rPr lang="en-US" altLang="zh-CN" dirty="0"/>
              <a:t>TCP</a:t>
            </a:r>
            <a:r>
              <a:rPr lang="zh-CN" altLang="en-US" dirty="0"/>
              <a:t>协议能够独立于特定的网络，</a:t>
            </a:r>
            <a:r>
              <a:rPr lang="en-US" altLang="zh-CN" dirty="0"/>
              <a:t>TCP</a:t>
            </a:r>
            <a:r>
              <a:rPr lang="zh-CN" altLang="en-US" dirty="0"/>
              <a:t>对报文长度有一个限定，即</a:t>
            </a:r>
            <a:r>
              <a:rPr lang="en-US" altLang="zh-CN" dirty="0"/>
              <a:t>TCP</a:t>
            </a:r>
            <a:r>
              <a:rPr lang="zh-CN" altLang="en-US" dirty="0"/>
              <a:t>传送的数据报长度要小于</a:t>
            </a:r>
            <a:r>
              <a:rPr lang="en-US" altLang="zh-CN" dirty="0" err="1"/>
              <a:t>64K</a:t>
            </a:r>
            <a:r>
              <a:rPr lang="zh-CN" altLang="en-US" dirty="0"/>
              <a:t>字节。这样，对长报文需要进行分段处理后才能进行传输</a:t>
            </a:r>
            <a:r>
              <a:rPr lang="zh-CN" altLang="en-US" dirty="0" smtClean="0"/>
              <a:t>。</a:t>
            </a:r>
            <a:r>
              <a:rPr lang="en-US" altLang="zh-CN" dirty="0" smtClean="0"/>
              <a:t>TCP</a:t>
            </a:r>
            <a:r>
              <a:rPr lang="zh-CN" altLang="en-US" dirty="0"/>
              <a:t>协议不支持多播，即</a:t>
            </a:r>
            <a:r>
              <a:rPr lang="en-US" altLang="zh-CN" dirty="0"/>
              <a:t>TCP</a:t>
            </a:r>
            <a:r>
              <a:rPr lang="zh-CN" altLang="en-US" dirty="0"/>
              <a:t>只能解决两个进程间的通信问题</a:t>
            </a:r>
            <a:r>
              <a:rPr lang="zh-CN" altLang="en-US" dirty="0" smtClean="0"/>
              <a:t>。</a:t>
            </a:r>
            <a:endParaRPr lang="en-US" altLang="zh-CN" dirty="0" smtClean="0"/>
          </a:p>
          <a:p>
            <a:r>
              <a:rPr lang="en-US" altLang="zh-CN" dirty="0"/>
              <a:t>IP</a:t>
            </a:r>
            <a:r>
              <a:rPr lang="zh-CN" altLang="zh-CN" dirty="0"/>
              <a:t>主要包含三方面的内容：</a:t>
            </a:r>
            <a:r>
              <a:rPr lang="en-US" altLang="zh-CN" dirty="0"/>
              <a:t>IP</a:t>
            </a:r>
            <a:r>
              <a:rPr lang="zh-CN" altLang="zh-CN" dirty="0"/>
              <a:t>编址方案、分组封装格式及分组转发规则</a:t>
            </a:r>
            <a:r>
              <a:rPr lang="zh-CN" altLang="zh-CN" dirty="0" smtClean="0"/>
              <a:t>。</a:t>
            </a:r>
            <a:endParaRPr lang="en-US" altLang="zh-CN" dirty="0" smtClean="0"/>
          </a:p>
          <a:p>
            <a:r>
              <a:rPr lang="zh-CN" altLang="zh-CN" dirty="0" smtClean="0"/>
              <a:t>其中</a:t>
            </a:r>
            <a:r>
              <a:rPr lang="en-US" altLang="zh-CN" dirty="0"/>
              <a:t>IP</a:t>
            </a:r>
            <a:r>
              <a:rPr lang="zh-CN" altLang="zh-CN" dirty="0"/>
              <a:t>编址方案前面已经介绍</a:t>
            </a:r>
            <a:r>
              <a:rPr lang="zh-CN" altLang="zh-CN" dirty="0" smtClean="0"/>
              <a:t>，</a:t>
            </a:r>
            <a:r>
              <a:rPr lang="zh-CN" altLang="en-US" dirty="0" smtClean="0"/>
              <a:t>下面介绍</a:t>
            </a:r>
            <a:r>
              <a:rPr lang="zh-CN" altLang="zh-CN" dirty="0" smtClean="0"/>
              <a:t>分组</a:t>
            </a:r>
            <a:r>
              <a:rPr lang="zh-CN" altLang="zh-CN" dirty="0"/>
              <a:t>封装格式及分组转发</a:t>
            </a:r>
            <a:r>
              <a:rPr lang="zh-CN" altLang="zh-CN" dirty="0" smtClean="0"/>
              <a:t>规则。</a:t>
            </a:r>
            <a:endParaRPr lang="zh-CN" altLang="zh-CN" dirty="0"/>
          </a:p>
          <a:p>
            <a:endParaRPr lang="zh-CN" altLang="en-US" dirty="0"/>
          </a:p>
          <a:p>
            <a:endParaRPr lang="zh-CN" altLang="en-US" dirty="0"/>
          </a:p>
        </p:txBody>
      </p:sp>
    </p:spTree>
    <p:extLst>
      <p:ext uri="{BB962C8B-B14F-4D97-AF65-F5344CB8AC3E}">
        <p14:creationId xmlns:p14="http://schemas.microsoft.com/office/powerpoint/2010/main" val="1716579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r>
              <a:rPr lang="en-US" altLang="zh-CN" dirty="0" smtClean="0"/>
              <a:t>6</a:t>
            </a:r>
            <a:r>
              <a:rPr lang="zh-CN" altLang="en-US" dirty="0" smtClean="0"/>
              <a:t>）</a:t>
            </a:r>
            <a:r>
              <a:rPr lang="en-US" altLang="zh-CN" dirty="0" smtClean="0"/>
              <a:t> TCP</a:t>
            </a:r>
            <a:r>
              <a:rPr lang="zh-CN" altLang="en-US" dirty="0"/>
              <a:t>的</a:t>
            </a:r>
            <a:r>
              <a:rPr lang="zh-CN" altLang="en-US" dirty="0" smtClean="0"/>
              <a:t>报文包括哪些字段？</a:t>
            </a:r>
            <a:r>
              <a:rPr lang="en-US" altLang="zh-CN" dirty="0"/>
              <a:t/>
            </a:r>
            <a:br>
              <a:rPr lang="en-US" altLang="zh-CN" dirty="0"/>
            </a:br>
            <a:endParaRPr lang="zh-CN" altLang="en-US" dirty="0"/>
          </a:p>
        </p:txBody>
      </p:sp>
      <p:sp>
        <p:nvSpPr>
          <p:cNvPr id="3" name="文本占位符 2"/>
          <p:cNvSpPr>
            <a:spLocks noGrp="1"/>
          </p:cNvSpPr>
          <p:nvPr>
            <p:ph type="body" sz="quarter" idx="10"/>
          </p:nvPr>
        </p:nvSpPr>
        <p:spPr>
          <a:xfrm>
            <a:off x="455612" y="1047750"/>
            <a:ext cx="11293475" cy="835371"/>
          </a:xfrm>
        </p:spPr>
        <p:txBody>
          <a:bodyPr/>
          <a:lstStyle/>
          <a:p>
            <a:r>
              <a:rPr lang="en-US" altLang="zh-CN" dirty="0" smtClean="0"/>
              <a:t>TCP</a:t>
            </a:r>
            <a:r>
              <a:rPr lang="zh-CN" altLang="en-US" dirty="0"/>
              <a:t>报头固定部分的长度为</a:t>
            </a:r>
            <a:r>
              <a:rPr lang="en-US" altLang="zh-CN" dirty="0"/>
              <a:t>20</a:t>
            </a:r>
            <a:r>
              <a:rPr lang="zh-CN" altLang="en-US" dirty="0"/>
              <a:t>个字节，其具体格式如</a:t>
            </a:r>
            <a:r>
              <a:rPr lang="zh-CN" altLang="en-US" dirty="0" smtClean="0"/>
              <a:t>图所</a:t>
            </a:r>
            <a:r>
              <a:rPr lang="zh-CN" altLang="en-US" dirty="0"/>
              <a:t>示。各字段功能说明如下：</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371" y="2018009"/>
            <a:ext cx="6859504" cy="322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19400" y="2003665"/>
            <a:ext cx="4681086" cy="90005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80141" tIns="40071" rIns="80141" bIns="40071" numCol="1" anchor="t" anchorCtr="0" compatLnSpc="1">
            <a:prstTxWarp prst="textNoShape">
              <a:avLst/>
            </a:prstTxWarp>
          </a:bodyPr>
          <a:lstStyle/>
          <a:p>
            <a:pPr marL="302279" indent="-302279" algn="just" defTabSz="914034" fontAlgn="ctr">
              <a:lnSpc>
                <a:spcPct val="120000"/>
              </a:lnSpc>
              <a:spcBef>
                <a:spcPts val="792"/>
              </a:spcBef>
              <a:buSzPct val="50000"/>
              <a:buFont typeface="Wingdings" panose="05000000000000000000" pitchFamily="2" charset="2"/>
              <a:buChar char="l"/>
            </a:pPr>
            <a:r>
              <a:rPr lang="zh-CN" altLang="zh-CN" sz="2000" b="1" dirty="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源端口和目的端口字段</a:t>
            </a:r>
            <a:r>
              <a:rPr lang="zh-CN" altLang="zh-CN" sz="2000" b="1" dirty="0">
                <a:latin typeface="Huawei Sans" panose="020C0503030203020204" pitchFamily="34" charset="0"/>
                <a:ea typeface="方正兰亭黑简体" panose="02000000000000000000" pitchFamily="2" charset="-122"/>
                <a:cs typeface="Huawei Sans" panose="020C0503030203020204" pitchFamily="34" charset="0"/>
              </a:rPr>
              <a:t>：各占</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16</a:t>
            </a:r>
            <a:r>
              <a:rPr lang="zh-CN" altLang="zh-CN" sz="2000" b="1" dirty="0">
                <a:latin typeface="Huawei Sans" panose="020C0503030203020204" pitchFamily="34" charset="0"/>
                <a:ea typeface="方正兰亭黑简体" panose="02000000000000000000" pitchFamily="2" charset="-122"/>
                <a:cs typeface="Huawei Sans" panose="020C0503030203020204" pitchFamily="34" charset="0"/>
              </a:rPr>
              <a:t>位，分别标识连接两端的应用进程</a:t>
            </a:r>
            <a:r>
              <a:rPr lang="zh-CN" altLang="zh-CN" sz="2000" b="1" dirty="0" smtClean="0">
                <a:latin typeface="Huawei Sans" panose="020C0503030203020204" pitchFamily="34" charset="0"/>
                <a:ea typeface="方正兰亭黑简体" panose="02000000000000000000" pitchFamily="2" charset="-122"/>
                <a:cs typeface="Huawei Sans" panose="020C0503030203020204" pitchFamily="34" charset="0"/>
              </a:rPr>
              <a:t>。</a:t>
            </a:r>
            <a:endParaRPr lang="zh-CN" altLang="zh-CN" sz="20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圆角矩形 4"/>
          <p:cNvSpPr/>
          <p:nvPr/>
        </p:nvSpPr>
        <p:spPr>
          <a:xfrm>
            <a:off x="5527137" y="2480831"/>
            <a:ext cx="6533326" cy="422890"/>
          </a:xfrm>
          <a:prstGeom prst="roundRect">
            <a:avLst/>
          </a:prstGeom>
          <a:noFill/>
          <a:ln w="38100"/>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矩形 7"/>
          <p:cNvSpPr/>
          <p:nvPr/>
        </p:nvSpPr>
        <p:spPr>
          <a:xfrm>
            <a:off x="420285" y="2903721"/>
            <a:ext cx="4681086" cy="114600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80141" tIns="40071" rIns="80141" bIns="40071" numCol="1" anchor="t" anchorCtr="0" compatLnSpc="1">
            <a:prstTxWarp prst="textNoShape">
              <a:avLst/>
            </a:prstTxWarp>
          </a:bodyPr>
          <a:lstStyle/>
          <a:p>
            <a:pPr marL="302279" indent="-302279" algn="just" defTabSz="914034" fontAlgn="ctr">
              <a:lnSpc>
                <a:spcPct val="120000"/>
              </a:lnSpc>
              <a:spcBef>
                <a:spcPts val="792"/>
              </a:spcBef>
              <a:buSzPct val="50000"/>
              <a:buFont typeface="Wingdings" panose="05000000000000000000" pitchFamily="2" charset="2"/>
              <a:buChar char="l"/>
            </a:pPr>
            <a:r>
              <a:rPr lang="zh-CN" altLang="zh-CN" sz="2000" b="1" dirty="0" smtClean="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序号</a:t>
            </a:r>
            <a:r>
              <a:rPr lang="zh-CN" altLang="zh-CN" sz="2000" b="1" dirty="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字段</a:t>
            </a:r>
            <a:r>
              <a:rPr lang="zh-CN" altLang="zh-CN" sz="2000" b="1" dirty="0">
                <a:latin typeface="Huawei Sans" panose="020C0503030203020204" pitchFamily="34" charset="0"/>
                <a:ea typeface="方正兰亭黑简体" panose="02000000000000000000" pitchFamily="2" charset="-122"/>
                <a:cs typeface="Huawei Sans" panose="020C0503030203020204" pitchFamily="34" charset="0"/>
              </a:rPr>
              <a:t>：占</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32</a:t>
            </a:r>
            <a:r>
              <a:rPr lang="zh-CN" altLang="zh-CN" sz="2000" b="1" dirty="0">
                <a:latin typeface="Huawei Sans" panose="020C0503030203020204" pitchFamily="34" charset="0"/>
                <a:ea typeface="方正兰亭黑简体" panose="02000000000000000000" pitchFamily="2" charset="-122"/>
                <a:cs typeface="Huawei Sans" panose="020C0503030203020204" pitchFamily="34" charset="0"/>
              </a:rPr>
              <a:t>位。</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TCP</a:t>
            </a:r>
            <a:r>
              <a:rPr lang="zh-CN" altLang="zh-CN" sz="2000" b="1" dirty="0">
                <a:latin typeface="Huawei Sans" panose="020C0503030203020204" pitchFamily="34" charset="0"/>
                <a:ea typeface="方正兰亭黑简体" panose="02000000000000000000" pitchFamily="2" charset="-122"/>
                <a:cs typeface="Huawei Sans" panose="020C0503030203020204" pitchFamily="34" charset="0"/>
              </a:rPr>
              <a:t>的序号不是对每个</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TCP</a:t>
            </a:r>
            <a:r>
              <a:rPr lang="zh-CN" altLang="zh-CN" sz="2000" b="1" dirty="0">
                <a:latin typeface="Huawei Sans" panose="020C0503030203020204" pitchFamily="34" charset="0"/>
                <a:ea typeface="方正兰亭黑简体" panose="02000000000000000000" pitchFamily="2" charset="-122"/>
                <a:cs typeface="Huawei Sans" panose="020C0503030203020204" pitchFamily="34" charset="0"/>
              </a:rPr>
              <a:t>报文的编号，而是对每个字节的编号</a:t>
            </a:r>
            <a:r>
              <a:rPr lang="zh-CN" altLang="zh-CN" sz="2000" b="1" dirty="0" smtClean="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 name="矩形 8"/>
          <p:cNvSpPr/>
          <p:nvPr/>
        </p:nvSpPr>
        <p:spPr>
          <a:xfrm>
            <a:off x="420285" y="4052513"/>
            <a:ext cx="4681086" cy="266515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80141" tIns="40071" rIns="80141" bIns="40071" numCol="1" anchor="t" anchorCtr="0" compatLnSpc="1">
            <a:prstTxWarp prst="textNoShape">
              <a:avLst/>
            </a:prstTxWarp>
          </a:bodyPr>
          <a:lstStyle/>
          <a:p>
            <a:pPr marL="302279" indent="-302279" algn="just" defTabSz="914034" fontAlgn="ctr">
              <a:lnSpc>
                <a:spcPct val="120000"/>
              </a:lnSpc>
              <a:spcBef>
                <a:spcPts val="792"/>
              </a:spcBef>
              <a:buSzPct val="50000"/>
              <a:buFont typeface="Wingdings" panose="05000000000000000000" pitchFamily="2" charset="2"/>
              <a:buChar char="l"/>
            </a:pPr>
            <a:r>
              <a:rPr lang="zh-CN" altLang="en-US" sz="2000" b="1" dirty="0" smtClean="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确认</a:t>
            </a:r>
            <a:r>
              <a:rPr lang="zh-CN" altLang="en-US" sz="2000" b="1" dirty="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序号字段</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：占</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32</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位，采用附载应答方式，指出下一个期望接收的字节序号，也就是告诉对方，这个序号以前的字节都已经正确收到。例如，确认序号为</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1024</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表示，序号为</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1023</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及其之前的字节都已经收到，期望收到的下一个字节的序号为</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1024</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10" name="圆角矩形 9"/>
          <p:cNvSpPr/>
          <p:nvPr/>
        </p:nvSpPr>
        <p:spPr>
          <a:xfrm>
            <a:off x="5527137" y="2840726"/>
            <a:ext cx="6533326" cy="422890"/>
          </a:xfrm>
          <a:prstGeom prst="roundRect">
            <a:avLst/>
          </a:prstGeom>
          <a:noFill/>
          <a:ln w="38100"/>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 name="圆角矩形 10"/>
          <p:cNvSpPr/>
          <p:nvPr/>
        </p:nvSpPr>
        <p:spPr>
          <a:xfrm>
            <a:off x="5527137" y="3198377"/>
            <a:ext cx="6533326" cy="422890"/>
          </a:xfrm>
          <a:prstGeom prst="roundRect">
            <a:avLst/>
          </a:prstGeom>
          <a:noFill/>
          <a:ln w="38100"/>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641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smtClean="0">
                <a:effectLst>
                  <a:outerShdw blurRad="38100" dist="38100" dir="2700000" algn="tl">
                    <a:srgbClr val="000000">
                      <a:alpha val="43137"/>
                    </a:srgbClr>
                  </a:outerShdw>
                </a:effectLst>
              </a:rPr>
              <a:t>正所谓“秀才不出门，能知天下</a:t>
            </a:r>
            <a:r>
              <a:rPr lang="zh-CN" altLang="en-US" dirty="0">
                <a:effectLst>
                  <a:outerShdw blurRad="38100" dist="38100" dir="2700000" algn="tl">
                    <a:srgbClr val="000000">
                      <a:alpha val="43137"/>
                    </a:srgbClr>
                  </a:outerShdw>
                </a:effectLst>
              </a:rPr>
              <a:t>事”。</a:t>
            </a:r>
            <a:endParaRPr lang="en-US" altLang="zh-CN" dirty="0" smtClean="0">
              <a:effectLst>
                <a:outerShdw blurRad="38100" dist="38100" dir="2700000" algn="tl">
                  <a:srgbClr val="000000">
                    <a:alpha val="43137"/>
                  </a:srgbClr>
                </a:outerShdw>
              </a:effectLst>
            </a:endParaRPr>
          </a:p>
          <a:p>
            <a:r>
              <a:rPr lang="zh-CN" altLang="en-US" dirty="0" smtClean="0">
                <a:effectLst>
                  <a:outerShdw blurRad="38100" dist="38100" dir="2700000" algn="tl">
                    <a:srgbClr val="000000">
                      <a:alpha val="43137"/>
                    </a:srgbClr>
                  </a:outerShdw>
                </a:effectLst>
              </a:rPr>
              <a:t>这在如今的信息化时代，已经不是什么秘密。</a:t>
            </a:r>
            <a:endParaRPr lang="en-US" altLang="zh-CN" dirty="0" smtClean="0">
              <a:effectLst>
                <a:outerShdw blurRad="38100" dist="38100" dir="2700000" algn="tl">
                  <a:srgbClr val="000000">
                    <a:alpha val="43137"/>
                  </a:srgbClr>
                </a:outerShdw>
              </a:effectLst>
            </a:endParaRPr>
          </a:p>
          <a:p>
            <a:r>
              <a:rPr lang="zh-CN" altLang="en-US" dirty="0" smtClean="0">
                <a:effectLst>
                  <a:outerShdw blurRad="38100" dist="38100" dir="2700000" algn="tl">
                    <a:srgbClr val="000000">
                      <a:alpha val="43137"/>
                    </a:srgbClr>
                  </a:outerShdw>
                </a:effectLst>
              </a:rPr>
              <a:t>如今，不管购物、旅行、居家，人们的生活已经离不开计算机网络。</a:t>
            </a:r>
            <a:endParaRPr lang="en-US" altLang="zh-CN" dirty="0" smtClean="0">
              <a:effectLst>
                <a:outerShdw blurRad="38100" dist="38100" dir="2700000" algn="tl">
                  <a:srgbClr val="000000">
                    <a:alpha val="43137"/>
                  </a:srgbClr>
                </a:outerShdw>
              </a:effectLst>
            </a:endParaRPr>
          </a:p>
          <a:p>
            <a:r>
              <a:rPr lang="zh-CN" altLang="en-US" dirty="0" smtClean="0">
                <a:effectLst>
                  <a:outerShdw blurRad="38100" dist="38100" dir="2700000" algn="tl">
                    <a:srgbClr val="000000">
                      <a:alpha val="43137"/>
                    </a:srgbClr>
                  </a:outerShdw>
                </a:effectLst>
              </a:rPr>
              <a:t>计算机网络已经成为人们生活、工作中不可或缺的组成部分。</a:t>
            </a:r>
            <a:endParaRPr lang="en-US" altLang="zh-CN" dirty="0" smtClean="0">
              <a:effectLst>
                <a:outerShdw blurRad="38100" dist="38100" dir="2700000" algn="tl">
                  <a:srgbClr val="000000">
                    <a:alpha val="43137"/>
                  </a:srgbClr>
                </a:outerShdw>
              </a:effectLst>
            </a:endParaRPr>
          </a:p>
          <a:p>
            <a:r>
              <a:rPr lang="zh-CN" altLang="en-US" dirty="0" smtClean="0">
                <a:effectLst>
                  <a:outerShdw blurRad="38100" dist="38100" dir="2700000" algn="tl">
                    <a:srgbClr val="000000">
                      <a:alpha val="43137"/>
                    </a:srgbClr>
                  </a:outerShdw>
                </a:effectLst>
              </a:rPr>
              <a:t>本章讲解计算机网络的一些基本概念、原理和使用方法。</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1845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3" y="1047751"/>
            <a:ext cx="5456299" cy="2378844"/>
          </a:xfrm>
        </p:spPr>
        <p:txBody>
          <a:bodyPr/>
          <a:lstStyle/>
          <a:p>
            <a:r>
              <a:rPr lang="zh-CN" altLang="zh-CN" dirty="0">
                <a:effectLst>
                  <a:outerShdw blurRad="38100" dist="38100" dir="2700000" algn="tl">
                    <a:srgbClr val="000000">
                      <a:alpha val="43137"/>
                    </a:srgbClr>
                  </a:outerShdw>
                </a:effectLst>
              </a:rPr>
              <a:t>数据偏移字段</a:t>
            </a:r>
            <a:r>
              <a:rPr lang="zh-CN" altLang="zh-CN" dirty="0"/>
              <a:t>：占</a:t>
            </a:r>
            <a:r>
              <a:rPr lang="en-US" altLang="zh-CN" dirty="0"/>
              <a:t>4</a:t>
            </a:r>
            <a:r>
              <a:rPr lang="zh-CN" altLang="zh-CN" dirty="0"/>
              <a:t>位，单位为</a:t>
            </a:r>
            <a:r>
              <a:rPr lang="en-US" altLang="zh-CN" dirty="0"/>
              <a:t>32</a:t>
            </a:r>
            <a:r>
              <a:rPr lang="zh-CN" altLang="zh-CN" dirty="0"/>
              <a:t>位（</a:t>
            </a:r>
            <a:r>
              <a:rPr lang="en-US" altLang="zh-CN" dirty="0"/>
              <a:t>4</a:t>
            </a:r>
            <a:r>
              <a:rPr lang="zh-CN" altLang="zh-CN" dirty="0"/>
              <a:t>个字节），用以指明报文头部的总长度</a:t>
            </a:r>
            <a:r>
              <a:rPr lang="zh-CN" altLang="zh-CN" dirty="0" smtClean="0"/>
              <a:t>。</a:t>
            </a:r>
            <a:endParaRPr lang="en-US" altLang="zh-CN" dirty="0" smtClean="0"/>
          </a:p>
          <a:p>
            <a:r>
              <a:rPr lang="zh-CN" altLang="zh-CN" dirty="0" smtClean="0">
                <a:effectLst>
                  <a:outerShdw blurRad="38100" dist="38100" dir="2700000" algn="tl">
                    <a:srgbClr val="000000">
                      <a:alpha val="43137"/>
                    </a:srgbClr>
                  </a:outerShdw>
                </a:effectLst>
              </a:rPr>
              <a:t>标志</a:t>
            </a:r>
            <a:r>
              <a:rPr lang="zh-CN" altLang="zh-CN" dirty="0">
                <a:effectLst>
                  <a:outerShdw blurRad="38100" dist="38100" dir="2700000" algn="tl">
                    <a:srgbClr val="000000">
                      <a:alpha val="43137"/>
                    </a:srgbClr>
                  </a:outerShdw>
                </a:effectLst>
              </a:rPr>
              <a:t>位字段</a:t>
            </a:r>
            <a:r>
              <a:rPr lang="zh-CN" altLang="zh-CN" dirty="0"/>
              <a:t>：由</a:t>
            </a:r>
            <a:r>
              <a:rPr lang="en-US" altLang="zh-CN" dirty="0"/>
              <a:t>6</a:t>
            </a:r>
            <a:r>
              <a:rPr lang="zh-CN" altLang="zh-CN" dirty="0"/>
              <a:t>位组成</a:t>
            </a:r>
            <a:r>
              <a:rPr lang="zh-CN" altLang="zh-CN" dirty="0" smtClean="0"/>
              <a:t>，</a:t>
            </a:r>
            <a:r>
              <a:rPr lang="zh-CN" altLang="en-US" dirty="0" smtClean="0"/>
              <a:t>包括</a:t>
            </a:r>
            <a:r>
              <a:rPr lang="en-US" altLang="zh-CN" dirty="0" err="1" smtClean="0">
                <a:solidFill>
                  <a:srgbClr val="FF0000"/>
                </a:solidFill>
                <a:effectLst>
                  <a:outerShdw blurRad="38100" dist="38100" dir="2700000" algn="tl">
                    <a:srgbClr val="000000">
                      <a:alpha val="43137"/>
                    </a:srgbClr>
                  </a:outerShdw>
                </a:effectLst>
              </a:rPr>
              <a:t>URG</a:t>
            </a:r>
            <a:r>
              <a:rPr lang="zh-CN" altLang="en-US" dirty="0" smtClean="0">
                <a:solidFill>
                  <a:srgbClr val="FF0000"/>
                </a:solidFill>
                <a:effectLst>
                  <a:outerShdw blurRad="38100" dist="38100" dir="2700000" algn="tl">
                    <a:srgbClr val="000000">
                      <a:alpha val="43137"/>
                    </a:srgbClr>
                  </a:outerShdw>
                </a:effectLst>
              </a:rPr>
              <a:t>、</a:t>
            </a:r>
            <a:r>
              <a:rPr lang="en-US" altLang="zh-CN" dirty="0" err="1" smtClean="0">
                <a:solidFill>
                  <a:srgbClr val="FF0000"/>
                </a:solidFill>
                <a:effectLst>
                  <a:outerShdw blurRad="38100" dist="38100" dir="2700000" algn="tl">
                    <a:srgbClr val="000000">
                      <a:alpha val="43137"/>
                    </a:srgbClr>
                  </a:outerShdw>
                </a:effectLst>
              </a:rPr>
              <a:t>ACK</a:t>
            </a:r>
            <a:r>
              <a:rPr lang="zh-CN" altLang="en-US" dirty="0" smtClean="0">
                <a:solidFill>
                  <a:srgbClr val="FF0000"/>
                </a:solidFill>
                <a:effectLst>
                  <a:outerShdw blurRad="38100" dist="38100" dir="2700000" algn="tl">
                    <a:srgbClr val="000000">
                      <a:alpha val="43137"/>
                    </a:srgbClr>
                  </a:outerShdw>
                </a:effectLst>
              </a:rPr>
              <a:t>、</a:t>
            </a:r>
            <a:r>
              <a:rPr lang="en-US" altLang="zh-CN" dirty="0" err="1" smtClean="0">
                <a:solidFill>
                  <a:srgbClr val="FF0000"/>
                </a:solidFill>
                <a:effectLst>
                  <a:outerShdw blurRad="38100" dist="38100" dir="2700000" algn="tl">
                    <a:srgbClr val="000000">
                      <a:alpha val="43137"/>
                    </a:srgbClr>
                  </a:outerShdw>
                </a:effectLst>
              </a:rPr>
              <a:t>PSH</a:t>
            </a:r>
            <a:r>
              <a:rPr lang="zh-CN" altLang="en-US" dirty="0" smtClean="0">
                <a:solidFill>
                  <a:srgbClr val="FF0000"/>
                </a:solidFill>
                <a:effectLst>
                  <a:outerShdw blurRad="38100" dist="38100" dir="2700000" algn="tl">
                    <a:srgbClr val="000000">
                      <a:alpha val="43137"/>
                    </a:srgbClr>
                  </a:outerShdw>
                </a:effectLst>
              </a:rPr>
              <a:t>、</a:t>
            </a:r>
            <a:r>
              <a:rPr lang="en-US" altLang="zh-CN" dirty="0" smtClean="0">
                <a:solidFill>
                  <a:srgbClr val="FF0000"/>
                </a:solidFill>
                <a:effectLst>
                  <a:outerShdw blurRad="38100" dist="38100" dir="2700000" algn="tl">
                    <a:srgbClr val="000000">
                      <a:alpha val="43137"/>
                    </a:srgbClr>
                  </a:outerShdw>
                </a:effectLst>
              </a:rPr>
              <a:t>RST</a:t>
            </a:r>
            <a:r>
              <a:rPr lang="zh-CN" altLang="en-US" dirty="0" smtClean="0">
                <a:solidFill>
                  <a:srgbClr val="FF0000"/>
                </a:solidFill>
                <a:effectLst>
                  <a:outerShdw blurRad="38100" dist="38100" dir="2700000" algn="tl">
                    <a:srgbClr val="000000">
                      <a:alpha val="43137"/>
                    </a:srgbClr>
                  </a:outerShdw>
                </a:effectLst>
              </a:rPr>
              <a:t>、</a:t>
            </a:r>
            <a:r>
              <a:rPr lang="en-US" altLang="zh-CN" dirty="0" err="1" smtClean="0">
                <a:solidFill>
                  <a:srgbClr val="FF0000"/>
                </a:solidFill>
                <a:effectLst>
                  <a:outerShdw blurRad="38100" dist="38100" dir="2700000" algn="tl">
                    <a:srgbClr val="000000">
                      <a:alpha val="43137"/>
                    </a:srgbClr>
                  </a:outerShdw>
                </a:effectLst>
              </a:rPr>
              <a:t>SYN</a:t>
            </a:r>
            <a:r>
              <a:rPr lang="zh-CN" altLang="en-US" dirty="0" smtClean="0">
                <a:solidFill>
                  <a:srgbClr val="FF0000"/>
                </a:solidFill>
                <a:effectLst>
                  <a:outerShdw blurRad="38100" dist="38100" dir="2700000" algn="tl">
                    <a:srgbClr val="000000">
                      <a:alpha val="43137"/>
                    </a:srgbClr>
                  </a:outerShdw>
                </a:effectLst>
              </a:rPr>
              <a:t>和</a:t>
            </a:r>
            <a:r>
              <a:rPr lang="en-US" altLang="zh-CN" dirty="0" smtClean="0">
                <a:solidFill>
                  <a:srgbClr val="FF0000"/>
                </a:solidFill>
                <a:effectLst>
                  <a:outerShdw blurRad="38100" dist="38100" dir="2700000" algn="tl">
                    <a:srgbClr val="000000">
                      <a:alpha val="43137"/>
                    </a:srgbClr>
                  </a:outerShdw>
                </a:effectLst>
              </a:rPr>
              <a:t>FIN</a:t>
            </a:r>
            <a:r>
              <a:rPr lang="zh-CN" altLang="en-US" dirty="0" smtClean="0">
                <a:solidFill>
                  <a:srgbClr val="FF0000"/>
                </a:solidFill>
                <a:effectLst>
                  <a:outerShdw blurRad="38100" dist="38100" dir="2700000" algn="tl">
                    <a:srgbClr val="000000">
                      <a:alpha val="43137"/>
                    </a:srgbClr>
                  </a:outerShdw>
                </a:effectLst>
              </a:rPr>
              <a:t>位</a:t>
            </a:r>
            <a:r>
              <a:rPr lang="zh-CN" altLang="en-US" dirty="0" smtClean="0"/>
              <a:t>，</a:t>
            </a:r>
            <a:r>
              <a:rPr lang="zh-CN" altLang="zh-CN" dirty="0" smtClean="0"/>
              <a:t>用于</a:t>
            </a:r>
            <a:r>
              <a:rPr lang="zh-CN" altLang="zh-CN" dirty="0"/>
              <a:t>说明</a:t>
            </a:r>
            <a:r>
              <a:rPr lang="en-US" altLang="zh-CN" dirty="0"/>
              <a:t>TCP</a:t>
            </a:r>
            <a:r>
              <a:rPr lang="zh-CN" altLang="zh-CN" dirty="0"/>
              <a:t>段的目的与内容</a:t>
            </a:r>
            <a:r>
              <a:rPr lang="zh-CN" altLang="zh-CN" dirty="0" smtClean="0"/>
              <a:t>。</a:t>
            </a:r>
            <a:endParaRPr lang="zh-CN" altLang="zh-CN" dirty="0"/>
          </a:p>
          <a:p>
            <a:r>
              <a:rPr lang="zh-CN" altLang="zh-CN" dirty="0">
                <a:effectLst>
                  <a:outerShdw blurRad="38100" dist="38100" dir="2700000" algn="tl">
                    <a:srgbClr val="000000">
                      <a:alpha val="43137"/>
                    </a:srgbClr>
                  </a:outerShdw>
                </a:effectLst>
              </a:rPr>
              <a:t>窗口字段</a:t>
            </a:r>
            <a:r>
              <a:rPr lang="zh-CN" altLang="zh-CN" dirty="0"/>
              <a:t>：用于控制对方所能发送的数据量，单位为字节</a:t>
            </a:r>
            <a:r>
              <a:rPr lang="zh-CN" altLang="zh-CN" dirty="0" smtClean="0"/>
              <a:t>。</a:t>
            </a:r>
            <a:endParaRPr lang="zh-CN" altLang="zh-C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439" y="767093"/>
            <a:ext cx="6090026" cy="286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550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949" y="767092"/>
            <a:ext cx="6977204" cy="378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占位符 5"/>
          <p:cNvSpPr>
            <a:spLocks noGrp="1"/>
          </p:cNvSpPr>
          <p:nvPr>
            <p:ph type="body" sz="quarter" idx="10"/>
          </p:nvPr>
        </p:nvSpPr>
        <p:spPr>
          <a:xfrm>
            <a:off x="455613" y="1536638"/>
            <a:ext cx="4587167" cy="2827132"/>
          </a:xfrm>
        </p:spPr>
        <p:txBody>
          <a:bodyPr/>
          <a:lstStyle/>
          <a:p>
            <a:r>
              <a:rPr lang="zh-CN" altLang="zh-CN" dirty="0">
                <a:effectLst>
                  <a:outerShdw blurRad="38100" dist="38100" dir="2700000" algn="tl">
                    <a:srgbClr val="000000">
                      <a:alpha val="43137"/>
                    </a:srgbClr>
                  </a:outerShdw>
                </a:effectLst>
              </a:rPr>
              <a:t>校验和字段</a:t>
            </a:r>
            <a:r>
              <a:rPr lang="zh-CN" altLang="zh-CN" dirty="0"/>
              <a:t>：用于对</a:t>
            </a:r>
            <a:r>
              <a:rPr lang="en-US" altLang="zh-CN" dirty="0"/>
              <a:t>TCP</a:t>
            </a:r>
            <a:r>
              <a:rPr lang="zh-CN" altLang="zh-CN" dirty="0"/>
              <a:t>报文的首部和数据部分进行校验。</a:t>
            </a:r>
          </a:p>
          <a:p>
            <a:r>
              <a:rPr lang="zh-CN" altLang="zh-CN" dirty="0">
                <a:effectLst>
                  <a:outerShdw blurRad="38100" dist="38100" dir="2700000" algn="tl">
                    <a:srgbClr val="000000">
                      <a:alpha val="43137"/>
                    </a:srgbClr>
                  </a:outerShdw>
                </a:effectLst>
              </a:rPr>
              <a:t>紧急指针字段</a:t>
            </a:r>
            <a:r>
              <a:rPr lang="zh-CN" altLang="zh-CN" dirty="0"/>
              <a:t>：用于指出窗口中紧急数据的位置，这些紧急数据应优先于其他数据进行传送</a:t>
            </a:r>
            <a:r>
              <a:rPr lang="zh-CN" altLang="zh-CN" dirty="0" smtClean="0"/>
              <a:t>。</a:t>
            </a:r>
            <a:endParaRPr lang="zh-CN" altLang="en-US" dirty="0"/>
          </a:p>
        </p:txBody>
      </p:sp>
      <p:sp>
        <p:nvSpPr>
          <p:cNvPr id="7" name="文本占位符 5"/>
          <p:cNvSpPr txBox="1">
            <a:spLocks/>
          </p:cNvSpPr>
          <p:nvPr/>
        </p:nvSpPr>
        <p:spPr bwMode="auto">
          <a:xfrm>
            <a:off x="455613" y="4662322"/>
            <a:ext cx="11293474" cy="109259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20000"/>
              </a:lnSpc>
              <a:spcBef>
                <a:spcPts val="792"/>
              </a:spcBef>
              <a:buClrTx/>
              <a:buSzPct val="50000"/>
              <a:buFont typeface="Wingdings" panose="05000000000000000000" pitchFamily="2" charset="2"/>
              <a:buChar char="l"/>
              <a:defRPr sz="2199" b="1"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20000"/>
              </a:lnSpc>
              <a:spcBef>
                <a:spcPts val="720"/>
              </a:spcBef>
              <a:buClrTx/>
              <a:buSzPct val="50000"/>
              <a:buFont typeface="Wingdings" panose="05000000000000000000" pitchFamily="2" charset="2"/>
              <a:buChar char="p"/>
              <a:defRPr sz="1999" kern="1200" baseline="0">
                <a:solidFill>
                  <a:srgbClr val="C0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2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2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2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dirty="0" smtClean="0">
                <a:effectLst>
                  <a:outerShdw blurRad="38100" dist="38100" dir="2700000" algn="tl">
                    <a:srgbClr val="000000">
                      <a:alpha val="43137"/>
                    </a:srgbClr>
                  </a:outerShdw>
                </a:effectLst>
              </a:rPr>
              <a:t>任</a:t>
            </a:r>
            <a:r>
              <a:rPr lang="zh-CN" altLang="zh-CN" dirty="0" smtClean="0">
                <a:effectLst>
                  <a:outerShdw blurRad="38100" dist="38100" dir="2700000" algn="tl">
                    <a:srgbClr val="000000">
                      <a:alpha val="43137"/>
                    </a:srgbClr>
                  </a:outerShdw>
                </a:effectLst>
              </a:rPr>
              <a:t>选项</a:t>
            </a:r>
            <a:r>
              <a:rPr lang="zh-CN" altLang="zh-CN" dirty="0" smtClean="0"/>
              <a:t>字段：最大报文长度（</a:t>
            </a:r>
            <a:r>
              <a:rPr lang="en-US" altLang="zh-CN" dirty="0" err="1" smtClean="0"/>
              <a:t>MSS</a:t>
            </a:r>
            <a:r>
              <a:rPr lang="zh-CN" altLang="zh-CN" dirty="0" smtClean="0"/>
              <a:t>）</a:t>
            </a:r>
            <a:r>
              <a:rPr lang="zh-CN" altLang="en-US" dirty="0" smtClean="0"/>
              <a:t>的</a:t>
            </a:r>
            <a:r>
              <a:rPr lang="zh-CN" altLang="zh-CN" dirty="0" smtClean="0"/>
              <a:t>选项，它只能在连接建立时使用。</a:t>
            </a:r>
          </a:p>
          <a:p>
            <a:r>
              <a:rPr lang="zh-CN" altLang="zh-CN" dirty="0" smtClean="0">
                <a:effectLst>
                  <a:outerShdw blurRad="38100" dist="38100" dir="2700000" algn="tl">
                    <a:srgbClr val="000000">
                      <a:alpha val="43137"/>
                    </a:srgbClr>
                  </a:outerShdw>
                </a:effectLst>
              </a:rPr>
              <a:t>填充字段</a:t>
            </a:r>
            <a:r>
              <a:rPr lang="zh-CN" altLang="zh-CN" dirty="0" smtClean="0"/>
              <a:t>：用于保证任选项长度为</a:t>
            </a:r>
            <a:r>
              <a:rPr lang="en-US" altLang="zh-CN" dirty="0" smtClean="0"/>
              <a:t>32</a:t>
            </a:r>
            <a:r>
              <a:rPr lang="zh-CN" altLang="zh-CN" dirty="0" smtClean="0"/>
              <a:t>位的整数倍。</a:t>
            </a:r>
            <a:endParaRPr lang="zh-CN" altLang="en-US" dirty="0"/>
          </a:p>
        </p:txBody>
      </p:sp>
      <p:sp>
        <p:nvSpPr>
          <p:cNvPr id="8" name="圆角矩形 7"/>
          <p:cNvSpPr/>
          <p:nvPr/>
        </p:nvSpPr>
        <p:spPr>
          <a:xfrm>
            <a:off x="5574714" y="3715728"/>
            <a:ext cx="6671604" cy="422890"/>
          </a:xfrm>
          <a:prstGeom prst="roundRect">
            <a:avLst/>
          </a:prstGeom>
          <a:noFill/>
          <a:ln w="38100">
            <a:solidFill>
              <a:srgbClr val="575756"/>
            </a:solid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圆角矩形 8"/>
          <p:cNvSpPr/>
          <p:nvPr/>
        </p:nvSpPr>
        <p:spPr>
          <a:xfrm>
            <a:off x="5579949" y="3284906"/>
            <a:ext cx="6671604" cy="422890"/>
          </a:xfrm>
          <a:prstGeom prst="roundRect">
            <a:avLst/>
          </a:prstGeom>
          <a:noFill/>
          <a:ln w="38100"/>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0785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7</a:t>
            </a:r>
            <a:r>
              <a:rPr lang="zh-CN" altLang="en-US" dirty="0" smtClean="0"/>
              <a:t>）</a:t>
            </a:r>
            <a:r>
              <a:rPr lang="en-US" altLang="zh-CN" dirty="0" smtClean="0"/>
              <a:t> TCP</a:t>
            </a:r>
            <a:r>
              <a:rPr lang="zh-CN" altLang="en-US" dirty="0"/>
              <a:t>协议是如何工作的？</a:t>
            </a:r>
          </a:p>
        </p:txBody>
      </p:sp>
      <p:sp>
        <p:nvSpPr>
          <p:cNvPr id="3" name="文本占位符 2"/>
          <p:cNvSpPr>
            <a:spLocks noGrp="1"/>
          </p:cNvSpPr>
          <p:nvPr>
            <p:ph type="body" sz="quarter" idx="10"/>
          </p:nvPr>
        </p:nvSpPr>
        <p:spPr/>
        <p:txBody>
          <a:bodyPr/>
          <a:lstStyle/>
          <a:p>
            <a:r>
              <a:rPr lang="en-US" altLang="zh-CN" dirty="0"/>
              <a:t>TCP</a:t>
            </a:r>
            <a:r>
              <a:rPr lang="zh-CN" altLang="en-US" dirty="0"/>
              <a:t>在发送报文之前，必须首先通过三次握手建立连接。传输结束后，可以释放连接。</a:t>
            </a:r>
            <a:r>
              <a:rPr lang="en-US" altLang="zh-CN" dirty="0"/>
              <a:t>TCP</a:t>
            </a:r>
            <a:r>
              <a:rPr lang="zh-CN" altLang="en-US" dirty="0"/>
              <a:t>的连接管理</a:t>
            </a:r>
            <a:r>
              <a:rPr lang="zh-CN" altLang="en-US" dirty="0" smtClean="0"/>
              <a:t>过程包括</a:t>
            </a:r>
            <a:r>
              <a:rPr lang="zh-CN" altLang="en-US" dirty="0"/>
              <a:t>建立连接和释放连接</a:t>
            </a:r>
            <a:r>
              <a:rPr lang="zh-CN" altLang="en-US" dirty="0" smtClean="0"/>
              <a:t>。</a:t>
            </a:r>
            <a:endParaRPr lang="zh-CN" altLang="en-US" dirty="0"/>
          </a:p>
          <a:p>
            <a:r>
              <a:rPr lang="zh-CN" altLang="en-US" dirty="0"/>
              <a:t>（</a:t>
            </a:r>
            <a:r>
              <a:rPr lang="en-US" altLang="zh-CN" dirty="0"/>
              <a:t>1</a:t>
            </a:r>
            <a:r>
              <a:rPr lang="zh-CN" altLang="en-US" dirty="0"/>
              <a:t>）</a:t>
            </a:r>
            <a:r>
              <a:rPr lang="en-US" altLang="zh-CN" dirty="0"/>
              <a:t>TCP</a:t>
            </a:r>
            <a:r>
              <a:rPr lang="zh-CN" altLang="en-US" dirty="0" smtClean="0"/>
              <a:t>连接的建立</a:t>
            </a:r>
            <a:endParaRPr lang="zh-CN" altLang="en-US" dirty="0"/>
          </a:p>
          <a:p>
            <a:pPr lvl="1"/>
            <a:r>
              <a:rPr lang="zh-CN" altLang="en-US" dirty="0" smtClean="0"/>
              <a:t>在</a:t>
            </a:r>
            <a:r>
              <a:rPr lang="en-US" altLang="zh-CN" dirty="0"/>
              <a:t>TCP</a:t>
            </a:r>
            <a:r>
              <a:rPr lang="zh-CN" altLang="en-US" dirty="0"/>
              <a:t>协议中，为了提高连接的可靠性，在连接的建立阶段采用三次握手协议；在连接的释放阶段采用对称释放方式，即连接的每端只能释放以自己为起点的那个方向的连接</a:t>
            </a:r>
            <a:r>
              <a:rPr lang="zh-CN" altLang="en-US" dirty="0" smtClean="0"/>
              <a:t>。</a:t>
            </a:r>
            <a:endParaRPr lang="en-US" altLang="zh-CN" dirty="0" smtClean="0"/>
          </a:p>
          <a:p>
            <a:r>
              <a:rPr lang="zh-CN" altLang="en-US" dirty="0" smtClean="0"/>
              <a:t>（</a:t>
            </a:r>
            <a:r>
              <a:rPr lang="en-US" altLang="zh-CN" dirty="0" smtClean="0"/>
              <a:t>2</a:t>
            </a:r>
            <a:r>
              <a:rPr lang="zh-CN" altLang="en-US" dirty="0" smtClean="0"/>
              <a:t>）</a:t>
            </a:r>
            <a:r>
              <a:rPr lang="en-US" altLang="zh-CN" dirty="0"/>
              <a:t>TCP</a:t>
            </a:r>
            <a:r>
              <a:rPr lang="zh-CN" altLang="en-US" dirty="0"/>
              <a:t>连接的释放</a:t>
            </a:r>
          </a:p>
          <a:p>
            <a:pPr lvl="1"/>
            <a:r>
              <a:rPr lang="en-US" altLang="zh-CN" dirty="0"/>
              <a:t>TCP</a:t>
            </a:r>
            <a:r>
              <a:rPr lang="zh-CN" altLang="en-US" dirty="0"/>
              <a:t>连接是全双工的，可以看做是两个不同方向的独立数据流的传输；因此，</a:t>
            </a:r>
            <a:r>
              <a:rPr lang="en-US" altLang="zh-CN" dirty="0"/>
              <a:t>TCP</a:t>
            </a:r>
            <a:r>
              <a:rPr lang="zh-CN" altLang="en-US" dirty="0"/>
              <a:t>采用对称的连接释放方式，即对每个方向的连接单独释放。如果一个应用程序通知</a:t>
            </a:r>
            <a:r>
              <a:rPr lang="en-US" altLang="zh-CN" dirty="0"/>
              <a:t>TCP</a:t>
            </a:r>
            <a:r>
              <a:rPr lang="zh-CN" altLang="en-US" dirty="0"/>
              <a:t>数据已经发送完毕，</a:t>
            </a:r>
            <a:r>
              <a:rPr lang="en-US" altLang="zh-CN" dirty="0"/>
              <a:t>TCP</a:t>
            </a:r>
            <a:r>
              <a:rPr lang="zh-CN" altLang="en-US" dirty="0"/>
              <a:t>将单独关闭这个方向的连接。</a:t>
            </a:r>
          </a:p>
        </p:txBody>
      </p:sp>
    </p:spTree>
    <p:extLst>
      <p:ext uri="{BB962C8B-B14F-4D97-AF65-F5344CB8AC3E}">
        <p14:creationId xmlns:p14="http://schemas.microsoft.com/office/powerpoint/2010/main" val="1270138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r>
              <a:rPr lang="en-US" altLang="zh-CN" dirty="0" smtClean="0"/>
              <a:t>8</a:t>
            </a:r>
            <a:r>
              <a:rPr lang="zh-CN" altLang="en-US" dirty="0" smtClean="0"/>
              <a:t>）如何通过</a:t>
            </a:r>
            <a:r>
              <a:rPr lang="zh-CN" altLang="zh-CN" dirty="0" smtClean="0"/>
              <a:t>三</a:t>
            </a:r>
            <a:r>
              <a:rPr lang="zh-CN" altLang="zh-CN" dirty="0"/>
              <a:t>次</a:t>
            </a:r>
            <a:r>
              <a:rPr lang="zh-CN" altLang="zh-CN" dirty="0" smtClean="0"/>
              <a:t>握手建立</a:t>
            </a:r>
            <a:r>
              <a:rPr lang="en-US" altLang="zh-CN" dirty="0"/>
              <a:t>TCP</a:t>
            </a:r>
            <a:r>
              <a:rPr lang="zh-CN" altLang="zh-CN" dirty="0" smtClean="0"/>
              <a:t>连接</a:t>
            </a:r>
            <a:r>
              <a:rPr lang="zh-CN" altLang="en-US" dirty="0" smtClean="0"/>
              <a:t>？</a:t>
            </a:r>
            <a:r>
              <a:rPr lang="zh-CN" altLang="zh-CN" dirty="0"/>
              <a:t/>
            </a:r>
            <a:br>
              <a:rPr lang="zh-CN" altLang="zh-CN" dirty="0"/>
            </a:br>
            <a:endParaRPr lang="zh-CN" altLang="en-US" dirty="0"/>
          </a:p>
        </p:txBody>
      </p:sp>
      <p:sp>
        <p:nvSpPr>
          <p:cNvPr id="3" name="文本占位符 2"/>
          <p:cNvSpPr>
            <a:spLocks noGrp="1"/>
          </p:cNvSpPr>
          <p:nvPr>
            <p:ph type="body" sz="quarter" idx="10"/>
          </p:nvPr>
        </p:nvSpPr>
        <p:spPr>
          <a:xfrm>
            <a:off x="455612" y="1047750"/>
            <a:ext cx="11006075" cy="1108309"/>
          </a:xfrm>
        </p:spPr>
        <p:txBody>
          <a:bodyPr/>
          <a:lstStyle/>
          <a:p>
            <a:r>
              <a:rPr lang="zh-CN" altLang="zh-CN" dirty="0"/>
              <a:t>第一次握手：客户端发送</a:t>
            </a:r>
            <a:r>
              <a:rPr lang="en-US" altLang="zh-CN" dirty="0" err="1"/>
              <a:t>SYN</a:t>
            </a:r>
            <a:r>
              <a:rPr lang="zh-CN" altLang="zh-CN" dirty="0"/>
              <a:t>包（</a:t>
            </a:r>
            <a:r>
              <a:rPr lang="en-US" altLang="zh-CN" dirty="0" err="1"/>
              <a:t>SYN</a:t>
            </a:r>
            <a:r>
              <a:rPr lang="en-US" altLang="zh-CN" dirty="0"/>
              <a:t>=1</a:t>
            </a:r>
            <a:r>
              <a:rPr lang="zh-CN" altLang="zh-CN" dirty="0"/>
              <a:t>，</a:t>
            </a:r>
            <a:r>
              <a:rPr lang="en-US" altLang="zh-CN" dirty="0" err="1"/>
              <a:t>seq</a:t>
            </a:r>
            <a:r>
              <a:rPr lang="en-US" altLang="zh-CN" dirty="0"/>
              <a:t>=x</a:t>
            </a:r>
            <a:r>
              <a:rPr lang="zh-CN" altLang="zh-CN" dirty="0"/>
              <a:t>）到服务器端，此时客户端进入同步发送（</a:t>
            </a:r>
            <a:r>
              <a:rPr lang="en-US" altLang="zh-CN" dirty="0" err="1"/>
              <a:t>SYN_SENT</a:t>
            </a:r>
            <a:r>
              <a:rPr lang="zh-CN" altLang="zh-CN" dirty="0"/>
              <a:t>）状态，等待服务器端确认。这里</a:t>
            </a:r>
            <a:r>
              <a:rPr lang="en-US" altLang="zh-CN" dirty="0"/>
              <a:t>x</a:t>
            </a:r>
            <a:r>
              <a:rPr lang="zh-CN" altLang="zh-CN" dirty="0"/>
              <a:t>为一个随机数。</a:t>
            </a:r>
          </a:p>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794" y="2619645"/>
            <a:ext cx="6776205" cy="386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50738" y="2958840"/>
            <a:ext cx="4545951" cy="303788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marL="302279" indent="-302279" algn="just" defTabSz="914034" fontAlgn="ctr">
              <a:lnSpc>
                <a:spcPct val="120000"/>
              </a:lnSpc>
              <a:spcBef>
                <a:spcPts val="792"/>
              </a:spcBef>
              <a:buSzPct val="50000"/>
              <a:buFont typeface="Wingdings" panose="05000000000000000000" pitchFamily="2" charset="2"/>
              <a:buChar char="l"/>
            </a:pP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第二次握手：服务器端接收到</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SYN</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包后，结束监听（</a:t>
            </a:r>
            <a:r>
              <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rPr>
              <a:t>LISTEN</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）阶段，并返回一个</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SYN</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包（</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SYN</a:t>
            </a:r>
            <a:r>
              <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ACK</a:t>
            </a:r>
            <a:r>
              <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seq</a:t>
            </a:r>
            <a:r>
              <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rPr>
              <a:t>=y</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ack</a:t>
            </a:r>
            <a:r>
              <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x+1</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rPr>
              <a:t>y</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为随机数），此时服务器端进入同步接收（</a:t>
            </a:r>
            <a:r>
              <a:rPr lang="en-US" altLang="zh-CN" sz="2199" b="1" dirty="0" err="1">
                <a:latin typeface="Huawei Sans" panose="020C0503030203020204" pitchFamily="34" charset="0"/>
                <a:ea typeface="方正兰亭黑简体" panose="02000000000000000000" pitchFamily="2" charset="-122"/>
                <a:cs typeface="Huawei Sans" panose="020C0503030203020204" pitchFamily="34" charset="0"/>
              </a:rPr>
              <a:t>SYN_RCVD</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）阶段，等待客户端确认。</a:t>
            </a:r>
            <a:endPar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endParaRPr>
          </a:p>
          <a:p>
            <a:pPr marL="302279" indent="-302279" algn="just" defTabSz="914034" fontAlgn="ctr">
              <a:lnSpc>
                <a:spcPct val="120000"/>
              </a:lnSpc>
              <a:spcBef>
                <a:spcPts val="792"/>
              </a:spcBef>
              <a:buSzPct val="50000"/>
              <a:buFont typeface="Wingdings" panose="05000000000000000000" pitchFamily="2" charset="2"/>
              <a:buChar char="l"/>
            </a:pPr>
            <a:endPar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矩形 4"/>
          <p:cNvSpPr/>
          <p:nvPr/>
        </p:nvSpPr>
        <p:spPr>
          <a:xfrm>
            <a:off x="8024930" y="3315119"/>
            <a:ext cx="1338828" cy="369332"/>
          </a:xfrm>
          <a:prstGeom prst="rect">
            <a:avLst/>
          </a:prstGeom>
        </p:spPr>
        <p:txBody>
          <a:bodyPr wrap="none">
            <a:spAutoFit/>
          </a:bodyPr>
          <a:lstStyle/>
          <a:p>
            <a:r>
              <a:rPr lang="zh-CN" altLang="zh-CN" b="1" dirty="0">
                <a:effectLst>
                  <a:outerShdw blurRad="38100" dist="38100" dir="2700000" algn="tl">
                    <a:srgbClr val="000000">
                      <a:alpha val="43137"/>
                    </a:srgbClr>
                  </a:outerShdw>
                </a:effectLst>
              </a:rPr>
              <a:t>第一次握手</a:t>
            </a:r>
            <a:endParaRPr lang="zh-CN" altLang="en-US" b="1" dirty="0">
              <a:effectLst>
                <a:outerShdw blurRad="38100" dist="38100" dir="2700000" algn="tl">
                  <a:srgbClr val="000000">
                    <a:alpha val="43137"/>
                  </a:srgbClr>
                </a:outerShdw>
              </a:effectLst>
            </a:endParaRPr>
          </a:p>
        </p:txBody>
      </p:sp>
      <p:sp>
        <p:nvSpPr>
          <p:cNvPr id="7" name="矩形 6"/>
          <p:cNvSpPr/>
          <p:nvPr/>
        </p:nvSpPr>
        <p:spPr>
          <a:xfrm>
            <a:off x="8024930" y="4366197"/>
            <a:ext cx="1346844" cy="369332"/>
          </a:xfrm>
          <a:prstGeom prst="rect">
            <a:avLst/>
          </a:prstGeom>
        </p:spPr>
        <p:txBody>
          <a:bodyPr wrap="none">
            <a:spAutoFit/>
          </a:bodyPr>
          <a:lstStyle/>
          <a:p>
            <a:r>
              <a:rPr lang="zh-CN" altLang="zh-CN" b="1" dirty="0" smtClean="0">
                <a:effectLst>
                  <a:outerShdw blurRad="38100" dist="38100" dir="2700000" algn="tl">
                    <a:srgbClr val="000000">
                      <a:alpha val="43137"/>
                    </a:srgbClr>
                  </a:outerShdw>
                </a:effectLst>
              </a:rPr>
              <a:t>第</a:t>
            </a:r>
            <a:r>
              <a:rPr lang="zh-CN" altLang="en-US" b="1" dirty="0">
                <a:effectLst>
                  <a:outerShdw blurRad="38100" dist="38100" dir="2700000" algn="tl">
                    <a:srgbClr val="000000">
                      <a:alpha val="43137"/>
                    </a:srgbClr>
                  </a:outerShdw>
                </a:effectLst>
              </a:rPr>
              <a:t>二</a:t>
            </a:r>
            <a:r>
              <a:rPr lang="zh-CN" altLang="zh-CN" b="1" dirty="0" smtClean="0">
                <a:effectLst>
                  <a:outerShdw blurRad="38100" dist="38100" dir="2700000" algn="tl">
                    <a:srgbClr val="000000">
                      <a:alpha val="43137"/>
                    </a:srgbClr>
                  </a:outerShdw>
                </a:effectLst>
              </a:rPr>
              <a:t>次</a:t>
            </a:r>
            <a:r>
              <a:rPr lang="zh-CN" altLang="zh-CN" b="1" dirty="0">
                <a:effectLst>
                  <a:outerShdw blurRad="38100" dist="38100" dir="2700000" algn="tl">
                    <a:srgbClr val="000000">
                      <a:alpha val="43137"/>
                    </a:srgbClr>
                  </a:outerShdw>
                </a:effectLst>
              </a:rPr>
              <a:t>握手</a:t>
            </a:r>
            <a:endParaRPr lang="zh-CN"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532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r>
              <a:rPr lang="en-US" altLang="zh-CN" dirty="0" smtClean="0"/>
              <a:t>8</a:t>
            </a:r>
            <a:r>
              <a:rPr lang="zh-CN" altLang="en-US" dirty="0" smtClean="0"/>
              <a:t>）如何通过</a:t>
            </a:r>
            <a:r>
              <a:rPr lang="zh-CN" altLang="zh-CN" dirty="0" smtClean="0"/>
              <a:t>三</a:t>
            </a:r>
            <a:r>
              <a:rPr lang="zh-CN" altLang="zh-CN" dirty="0"/>
              <a:t>次</a:t>
            </a:r>
            <a:r>
              <a:rPr lang="zh-CN" altLang="zh-CN" dirty="0" smtClean="0"/>
              <a:t>握手建立</a:t>
            </a:r>
            <a:r>
              <a:rPr lang="en-US" altLang="zh-CN" dirty="0"/>
              <a:t>TCP</a:t>
            </a:r>
            <a:r>
              <a:rPr lang="zh-CN" altLang="zh-CN" dirty="0" smtClean="0"/>
              <a:t>连接</a:t>
            </a:r>
            <a:r>
              <a:rPr lang="zh-CN" altLang="en-US" dirty="0" smtClean="0"/>
              <a:t>？</a:t>
            </a:r>
            <a:r>
              <a:rPr lang="zh-CN" altLang="zh-CN" dirty="0"/>
              <a:t/>
            </a:r>
            <a:br>
              <a:rPr lang="zh-CN" altLang="zh-CN" dirty="0"/>
            </a:br>
            <a:endParaRPr lang="zh-CN" altLang="en-US" dirty="0"/>
          </a:p>
        </p:txBody>
      </p:sp>
      <p:sp>
        <p:nvSpPr>
          <p:cNvPr id="3" name="文本占位符 2"/>
          <p:cNvSpPr>
            <a:spLocks noGrp="1"/>
          </p:cNvSpPr>
          <p:nvPr>
            <p:ph type="body" sz="quarter" idx="10"/>
          </p:nvPr>
        </p:nvSpPr>
        <p:spPr>
          <a:xfrm>
            <a:off x="455613" y="1047750"/>
            <a:ext cx="4960182" cy="5217248"/>
          </a:xfrm>
        </p:spPr>
        <p:txBody>
          <a:bodyPr/>
          <a:lstStyle/>
          <a:p>
            <a:r>
              <a:rPr lang="zh-CN" altLang="en-US" sz="2400" dirty="0">
                <a:solidFill>
                  <a:srgbClr val="FF0000"/>
                </a:solidFill>
                <a:effectLst>
                  <a:outerShdw blurRad="38100" dist="38100" dir="2700000" algn="tl">
                    <a:srgbClr val="000000">
                      <a:alpha val="43137"/>
                    </a:srgbClr>
                  </a:outerShdw>
                </a:effectLst>
              </a:rPr>
              <a:t>第三次握手</a:t>
            </a:r>
            <a:r>
              <a:rPr lang="zh-CN" altLang="en-US" sz="2400" dirty="0"/>
              <a:t>：客户端接收到来自服务器端的</a:t>
            </a:r>
            <a:r>
              <a:rPr lang="en-US" altLang="zh-CN" sz="2400" dirty="0" err="1"/>
              <a:t>SYN</a:t>
            </a:r>
            <a:r>
              <a:rPr lang="zh-CN" altLang="en-US" sz="2400" dirty="0"/>
              <a:t>包后，说明数据传输正常，结束</a:t>
            </a:r>
            <a:r>
              <a:rPr lang="en-US" altLang="zh-CN" sz="2400" dirty="0" err="1"/>
              <a:t>SYN_SENT</a:t>
            </a:r>
            <a:r>
              <a:rPr lang="zh-CN" altLang="en-US" sz="2400" dirty="0"/>
              <a:t>阶段，并向服务器端返回一个</a:t>
            </a:r>
            <a:r>
              <a:rPr lang="en-US" altLang="zh-CN" sz="2400" dirty="0" err="1"/>
              <a:t>SYN</a:t>
            </a:r>
            <a:r>
              <a:rPr lang="zh-CN" altLang="en-US" sz="2400" dirty="0"/>
              <a:t>包（</a:t>
            </a:r>
            <a:r>
              <a:rPr lang="en-US" altLang="zh-CN" sz="2400" dirty="0" err="1"/>
              <a:t>ACK</a:t>
            </a:r>
            <a:r>
              <a:rPr lang="en-US" altLang="zh-CN" sz="2400" dirty="0"/>
              <a:t>=1</a:t>
            </a:r>
            <a:r>
              <a:rPr lang="zh-CN" altLang="en-US" sz="2400" dirty="0"/>
              <a:t>，</a:t>
            </a:r>
            <a:r>
              <a:rPr lang="en-US" altLang="zh-CN" sz="2400" dirty="0" err="1"/>
              <a:t>seq</a:t>
            </a:r>
            <a:r>
              <a:rPr lang="en-US" altLang="zh-CN" sz="2400" dirty="0"/>
              <a:t>=</a:t>
            </a:r>
            <a:r>
              <a:rPr lang="en-US" altLang="zh-CN" sz="2400" dirty="0" err="1"/>
              <a:t>x+1</a:t>
            </a:r>
            <a:r>
              <a:rPr lang="zh-CN" altLang="en-US" sz="2400" dirty="0"/>
              <a:t>，</a:t>
            </a:r>
            <a:r>
              <a:rPr lang="en-US" altLang="zh-CN" sz="2400" dirty="0" err="1"/>
              <a:t>ack</a:t>
            </a:r>
            <a:r>
              <a:rPr lang="en-US" altLang="zh-CN" sz="2400" dirty="0"/>
              <a:t>=</a:t>
            </a:r>
            <a:r>
              <a:rPr lang="en-US" altLang="zh-CN" sz="2400" dirty="0" err="1"/>
              <a:t>y+1</a:t>
            </a:r>
            <a:r>
              <a:rPr lang="zh-CN" altLang="en-US" sz="2400" dirty="0"/>
              <a:t>）</a:t>
            </a:r>
            <a:r>
              <a:rPr lang="zh-CN" altLang="en-US" sz="2400" dirty="0" smtClean="0"/>
              <a:t>。</a:t>
            </a:r>
            <a:endParaRPr lang="en-US" altLang="zh-CN" sz="2400" dirty="0" smtClean="0"/>
          </a:p>
          <a:p>
            <a:r>
              <a:rPr lang="zh-CN" altLang="en-US" sz="2400" dirty="0" smtClean="0"/>
              <a:t>客户端</a:t>
            </a:r>
            <a:r>
              <a:rPr lang="zh-CN" altLang="en-US" sz="2400" dirty="0"/>
              <a:t>进入链路建立（</a:t>
            </a:r>
            <a:r>
              <a:rPr lang="en-US" altLang="zh-CN" sz="2400" dirty="0"/>
              <a:t>ESTABLISHED</a:t>
            </a:r>
            <a:r>
              <a:rPr lang="zh-CN" altLang="en-US" sz="2400" dirty="0"/>
              <a:t>）阶段。服务器端接收到来自客户端的确认之后，说明数据传输正常，结束</a:t>
            </a:r>
            <a:r>
              <a:rPr lang="en-US" altLang="zh-CN" sz="2400" dirty="0" err="1"/>
              <a:t>SYN_RCVD</a:t>
            </a:r>
            <a:r>
              <a:rPr lang="zh-CN" altLang="en-US" sz="2400" dirty="0"/>
              <a:t>阶段，服务器也进入链路建立阶段</a:t>
            </a:r>
            <a:r>
              <a:rPr lang="zh-CN" altLang="en-US" sz="2400" dirty="0" smtClean="0"/>
              <a:t>。</a:t>
            </a:r>
            <a:endParaRPr lang="zh-CN" alt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794" y="2619645"/>
            <a:ext cx="6776205" cy="386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8024930" y="3315119"/>
            <a:ext cx="1338828" cy="369332"/>
          </a:xfrm>
          <a:prstGeom prst="rect">
            <a:avLst/>
          </a:prstGeom>
        </p:spPr>
        <p:txBody>
          <a:bodyPr wrap="none">
            <a:spAutoFit/>
          </a:bodyPr>
          <a:lstStyle/>
          <a:p>
            <a:r>
              <a:rPr lang="zh-CN" altLang="zh-CN" b="1" dirty="0">
                <a:effectLst>
                  <a:outerShdw blurRad="38100" dist="38100" dir="2700000" algn="tl">
                    <a:srgbClr val="000000">
                      <a:alpha val="43137"/>
                    </a:srgbClr>
                  </a:outerShdw>
                </a:effectLst>
              </a:rPr>
              <a:t>第一次握手</a:t>
            </a:r>
            <a:endParaRPr lang="zh-CN" altLang="en-US" b="1" dirty="0">
              <a:effectLst>
                <a:outerShdw blurRad="38100" dist="38100" dir="2700000" algn="tl">
                  <a:srgbClr val="000000">
                    <a:alpha val="43137"/>
                  </a:srgbClr>
                </a:outerShdw>
              </a:effectLst>
            </a:endParaRPr>
          </a:p>
        </p:txBody>
      </p:sp>
      <p:sp>
        <p:nvSpPr>
          <p:cNvPr id="7" name="矩形 6"/>
          <p:cNvSpPr/>
          <p:nvPr/>
        </p:nvSpPr>
        <p:spPr>
          <a:xfrm>
            <a:off x="8024930" y="4291384"/>
            <a:ext cx="1346844" cy="369332"/>
          </a:xfrm>
          <a:prstGeom prst="rect">
            <a:avLst/>
          </a:prstGeom>
        </p:spPr>
        <p:txBody>
          <a:bodyPr wrap="none">
            <a:spAutoFit/>
          </a:bodyPr>
          <a:lstStyle/>
          <a:p>
            <a:r>
              <a:rPr lang="zh-CN" altLang="zh-CN" b="1" dirty="0" smtClean="0">
                <a:effectLst>
                  <a:outerShdw blurRad="38100" dist="38100" dir="2700000" algn="tl">
                    <a:srgbClr val="000000">
                      <a:alpha val="43137"/>
                    </a:srgbClr>
                  </a:outerShdw>
                </a:effectLst>
              </a:rPr>
              <a:t>第</a:t>
            </a:r>
            <a:r>
              <a:rPr lang="zh-CN" altLang="en-US" b="1" dirty="0">
                <a:effectLst>
                  <a:outerShdw blurRad="38100" dist="38100" dir="2700000" algn="tl">
                    <a:srgbClr val="000000">
                      <a:alpha val="43137"/>
                    </a:srgbClr>
                  </a:outerShdw>
                </a:effectLst>
              </a:rPr>
              <a:t>二</a:t>
            </a:r>
            <a:r>
              <a:rPr lang="zh-CN" altLang="zh-CN" b="1" dirty="0" smtClean="0">
                <a:effectLst>
                  <a:outerShdw blurRad="38100" dist="38100" dir="2700000" algn="tl">
                    <a:srgbClr val="000000">
                      <a:alpha val="43137"/>
                    </a:srgbClr>
                  </a:outerShdw>
                </a:effectLst>
              </a:rPr>
              <a:t>次</a:t>
            </a:r>
            <a:r>
              <a:rPr lang="zh-CN" altLang="zh-CN" b="1" dirty="0">
                <a:effectLst>
                  <a:outerShdw blurRad="38100" dist="38100" dir="2700000" algn="tl">
                    <a:srgbClr val="000000">
                      <a:alpha val="43137"/>
                    </a:srgbClr>
                  </a:outerShdw>
                </a:effectLst>
              </a:rPr>
              <a:t>握手</a:t>
            </a:r>
            <a:endParaRPr lang="zh-CN" altLang="en-US" b="1" dirty="0">
              <a:effectLst>
                <a:outerShdw blurRad="38100" dist="38100" dir="2700000" algn="tl">
                  <a:srgbClr val="000000">
                    <a:alpha val="43137"/>
                  </a:srgbClr>
                </a:outerShdw>
              </a:effectLst>
            </a:endParaRPr>
          </a:p>
        </p:txBody>
      </p:sp>
      <p:sp>
        <p:nvSpPr>
          <p:cNvPr id="8" name="矩形 7"/>
          <p:cNvSpPr/>
          <p:nvPr/>
        </p:nvSpPr>
        <p:spPr>
          <a:xfrm>
            <a:off x="8024930" y="5504549"/>
            <a:ext cx="1346844" cy="369332"/>
          </a:xfrm>
          <a:prstGeom prst="rect">
            <a:avLst/>
          </a:prstGeom>
        </p:spPr>
        <p:txBody>
          <a:bodyPr wrap="none">
            <a:spAutoFit/>
          </a:bodyPr>
          <a:lstStyle/>
          <a:p>
            <a:r>
              <a:rPr lang="zh-CN" altLang="zh-CN" b="1" dirty="0" smtClean="0">
                <a:solidFill>
                  <a:srgbClr val="FF0000"/>
                </a:solidFill>
                <a:effectLst>
                  <a:outerShdw blurRad="38100" dist="38100" dir="2700000" algn="tl">
                    <a:srgbClr val="000000">
                      <a:alpha val="43137"/>
                    </a:srgbClr>
                  </a:outerShdw>
                </a:effectLst>
              </a:rPr>
              <a:t>第</a:t>
            </a:r>
            <a:r>
              <a:rPr lang="zh-CN" altLang="en-US" b="1" dirty="0">
                <a:solidFill>
                  <a:srgbClr val="FF0000"/>
                </a:solidFill>
                <a:effectLst>
                  <a:outerShdw blurRad="38100" dist="38100" dir="2700000" algn="tl">
                    <a:srgbClr val="000000">
                      <a:alpha val="43137"/>
                    </a:srgbClr>
                  </a:outerShdw>
                </a:effectLst>
              </a:rPr>
              <a:t>三</a:t>
            </a:r>
            <a:r>
              <a:rPr lang="zh-CN" altLang="zh-CN" b="1" dirty="0" smtClean="0">
                <a:solidFill>
                  <a:srgbClr val="FF0000"/>
                </a:solidFill>
                <a:effectLst>
                  <a:outerShdw blurRad="38100" dist="38100" dir="2700000" algn="tl">
                    <a:srgbClr val="000000">
                      <a:alpha val="43137"/>
                    </a:srgbClr>
                  </a:outerShdw>
                </a:effectLst>
              </a:rPr>
              <a:t>次</a:t>
            </a:r>
            <a:r>
              <a:rPr lang="zh-CN" altLang="zh-CN" b="1" dirty="0">
                <a:solidFill>
                  <a:srgbClr val="FF0000"/>
                </a:solidFill>
                <a:effectLst>
                  <a:outerShdw blurRad="38100" dist="38100" dir="2700000" algn="tl">
                    <a:srgbClr val="000000">
                      <a:alpha val="43137"/>
                    </a:srgbClr>
                  </a:outerShdw>
                </a:effectLst>
              </a:rPr>
              <a:t>握手</a:t>
            </a:r>
            <a:endParaRPr lang="zh-CN" alt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31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r>
              <a:rPr lang="en-US" altLang="zh-CN" dirty="0" smtClean="0"/>
              <a:t>9</a:t>
            </a:r>
            <a:r>
              <a:rPr lang="zh-CN" altLang="en-US" dirty="0" smtClean="0"/>
              <a:t>）</a:t>
            </a:r>
            <a:r>
              <a:rPr lang="en-US" altLang="zh-CN" dirty="0" smtClean="0"/>
              <a:t> TCP</a:t>
            </a:r>
            <a:r>
              <a:rPr lang="zh-CN" altLang="en-US" dirty="0" smtClean="0"/>
              <a:t>为什么需要进行</a:t>
            </a:r>
            <a:r>
              <a:rPr lang="zh-CN" altLang="en-US" dirty="0"/>
              <a:t>流量控制</a:t>
            </a:r>
            <a:r>
              <a:rPr lang="zh-CN" altLang="en-US" dirty="0" smtClean="0"/>
              <a:t>？如何进行流量控制？</a:t>
            </a:r>
            <a:r>
              <a:rPr lang="zh-CN" altLang="en-US" dirty="0"/>
              <a:t/>
            </a:r>
            <a:br>
              <a:rPr lang="zh-CN" altLang="en-US" dirty="0"/>
            </a:br>
            <a:endParaRPr lang="zh-CN" altLang="en-US" dirty="0"/>
          </a:p>
        </p:txBody>
      </p:sp>
      <p:sp>
        <p:nvSpPr>
          <p:cNvPr id="3" name="文本占位符 2"/>
          <p:cNvSpPr>
            <a:spLocks noGrp="1"/>
          </p:cNvSpPr>
          <p:nvPr>
            <p:ph type="body" sz="quarter" idx="10"/>
          </p:nvPr>
        </p:nvSpPr>
        <p:spPr/>
        <p:txBody>
          <a:bodyPr/>
          <a:lstStyle/>
          <a:p>
            <a:r>
              <a:rPr lang="en-US" altLang="zh-CN" dirty="0" smtClean="0"/>
              <a:t>TCP</a:t>
            </a:r>
            <a:r>
              <a:rPr lang="zh-CN" altLang="en-US" dirty="0"/>
              <a:t>的流量控制主要用于解决收发双方处理</a:t>
            </a:r>
            <a:r>
              <a:rPr lang="zh-CN" altLang="en-US" dirty="0" smtClean="0"/>
              <a:t>能力不</a:t>
            </a:r>
            <a:r>
              <a:rPr lang="zh-CN" altLang="en-US" dirty="0"/>
              <a:t>匹配问题</a:t>
            </a:r>
            <a:r>
              <a:rPr lang="zh-CN" altLang="en-US" dirty="0" smtClean="0"/>
              <a:t>。</a:t>
            </a:r>
            <a:endParaRPr lang="en-US" altLang="zh-CN" dirty="0" smtClean="0"/>
          </a:p>
          <a:p>
            <a:r>
              <a:rPr lang="zh-CN" altLang="en-US" dirty="0" smtClean="0"/>
              <a:t>简单</a:t>
            </a:r>
            <a:r>
              <a:rPr lang="zh-CN" altLang="en-US" dirty="0"/>
              <a:t>的说就是解决低处理能力（例如慢速、小缓存等）的接收方无法处理过快到达的报文的问题</a:t>
            </a:r>
            <a:r>
              <a:rPr lang="zh-CN" altLang="en-US" dirty="0" smtClean="0"/>
              <a:t>。</a:t>
            </a:r>
            <a:endParaRPr lang="en-US" altLang="zh-CN" dirty="0" smtClean="0"/>
          </a:p>
          <a:p>
            <a:r>
              <a:rPr lang="zh-CN" altLang="en-US" dirty="0" smtClean="0"/>
              <a:t>最</a:t>
            </a:r>
            <a:r>
              <a:rPr lang="zh-CN" altLang="en-US" dirty="0"/>
              <a:t>简单的流量控制解决策略是接收方通知发送方自己的处理能力，然后发送方按照接收方的处理能力来发送。由于接收方的处理能力是在动态变化的，因此这种交互过程也是个动态的过程。</a:t>
            </a:r>
          </a:p>
          <a:p>
            <a:r>
              <a:rPr lang="zh-CN" altLang="en-US" dirty="0"/>
              <a:t>在</a:t>
            </a:r>
            <a:r>
              <a:rPr lang="en-US" altLang="zh-CN" dirty="0"/>
              <a:t>TCP</a:t>
            </a:r>
            <a:r>
              <a:rPr lang="zh-CN" altLang="en-US" dirty="0"/>
              <a:t>协议中采用动态缓存分配和可变大小的滑动窗口协议来实现流量控制</a:t>
            </a:r>
            <a:r>
              <a:rPr lang="zh-CN" altLang="en-US" dirty="0" smtClean="0"/>
              <a:t>。</a:t>
            </a:r>
            <a:endParaRPr lang="en-US" altLang="zh-CN" dirty="0" smtClean="0"/>
          </a:p>
          <a:p>
            <a:r>
              <a:rPr lang="zh-CN" altLang="en-US" dirty="0" smtClean="0"/>
              <a:t>在</a:t>
            </a:r>
            <a:r>
              <a:rPr lang="en-US" altLang="zh-CN" dirty="0"/>
              <a:t>TCP</a:t>
            </a:r>
            <a:r>
              <a:rPr lang="zh-CN" altLang="en-US" dirty="0"/>
              <a:t>报文中</a:t>
            </a:r>
            <a:r>
              <a:rPr lang="zh-CN" altLang="en-US" dirty="0" smtClean="0"/>
              <a:t>的“</a:t>
            </a:r>
            <a:r>
              <a:rPr lang="zh-CN" altLang="en-US" dirty="0" smtClean="0">
                <a:solidFill>
                  <a:srgbClr val="FF0000"/>
                </a:solidFill>
                <a:effectLst>
                  <a:outerShdw blurRad="38100" dist="38100" dir="2700000" algn="tl">
                    <a:srgbClr val="000000">
                      <a:alpha val="43137"/>
                    </a:srgbClr>
                  </a:outerShdw>
                </a:effectLst>
              </a:rPr>
              <a:t>窗口”</a:t>
            </a:r>
            <a:r>
              <a:rPr lang="zh-CN" altLang="en-US" dirty="0" smtClean="0"/>
              <a:t>字段</a:t>
            </a:r>
            <a:r>
              <a:rPr lang="zh-CN" altLang="en-US" dirty="0"/>
              <a:t>就是用于双方交换接收窗口的尺寸</a:t>
            </a:r>
            <a:r>
              <a:rPr lang="zh-CN" altLang="en-US" dirty="0" smtClean="0"/>
              <a:t>。</a:t>
            </a:r>
            <a:endParaRPr lang="en-US" altLang="zh-CN" dirty="0" smtClean="0"/>
          </a:p>
          <a:p>
            <a:r>
              <a:rPr lang="zh-CN" altLang="en-US" dirty="0" smtClean="0"/>
              <a:t>该</a:t>
            </a:r>
            <a:r>
              <a:rPr lang="zh-CN" altLang="en-US" dirty="0"/>
              <a:t>窗口尺寸说明了接收方的接收能力（以字节为单位的缓冲区大小），发送方允许连续发送未应答的字节数量不能超过该窗口尺寸。</a:t>
            </a:r>
          </a:p>
          <a:p>
            <a:endParaRPr lang="zh-CN" altLang="en-US" dirty="0"/>
          </a:p>
        </p:txBody>
      </p:sp>
    </p:spTree>
    <p:extLst>
      <p:ext uri="{BB962C8B-B14F-4D97-AF65-F5344CB8AC3E}">
        <p14:creationId xmlns:p14="http://schemas.microsoft.com/office/powerpoint/2010/main" val="1823744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a:t>
            </a:r>
            <a:r>
              <a:rPr lang="en-US" altLang="zh-CN" dirty="0" smtClean="0"/>
              <a:t>10</a:t>
            </a:r>
            <a:r>
              <a:rPr lang="zh-CN" altLang="en-US" dirty="0" smtClean="0"/>
              <a:t>）</a:t>
            </a:r>
            <a:r>
              <a:rPr lang="en-US" altLang="zh-CN" dirty="0" smtClean="0"/>
              <a:t> TCP</a:t>
            </a:r>
            <a:r>
              <a:rPr lang="zh-CN" altLang="en-US" dirty="0" smtClean="0"/>
              <a:t>为什么需要进行拥塞控制？</a:t>
            </a:r>
            <a:r>
              <a:rPr lang="zh-CN" altLang="en-US" dirty="0"/>
              <a:t>如何进行</a:t>
            </a:r>
            <a:r>
              <a:rPr lang="zh-CN" altLang="en-US" dirty="0" smtClean="0"/>
              <a:t>拥塞控制？</a:t>
            </a:r>
            <a:r>
              <a:rPr lang="zh-CN" altLang="en-US" dirty="0"/>
              <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由于</a:t>
            </a:r>
            <a:r>
              <a:rPr lang="zh-CN" altLang="en-US" dirty="0"/>
              <a:t>通信子网中传输的分组过多，导致网络传输性能明显下降的现象被称为拥塞。</a:t>
            </a:r>
          </a:p>
          <a:p>
            <a:r>
              <a:rPr lang="zh-CN" altLang="en-US" dirty="0" smtClean="0"/>
              <a:t>当网络节点输入到网络中的</a:t>
            </a:r>
            <a:r>
              <a:rPr lang="zh-CN" altLang="en-US" dirty="0"/>
              <a:t>分组数量未超过网络</a:t>
            </a:r>
            <a:r>
              <a:rPr lang="zh-CN" altLang="en-US" dirty="0" smtClean="0"/>
              <a:t>能够承受</a:t>
            </a:r>
            <a:r>
              <a:rPr lang="zh-CN" altLang="en-US" dirty="0"/>
              <a:t>的最大能力时，所有分组都能正常</a:t>
            </a:r>
            <a:r>
              <a:rPr lang="zh-CN" altLang="en-US" dirty="0" smtClean="0"/>
              <a:t>传送。但是，当网络节点输入网络中的</a:t>
            </a:r>
            <a:r>
              <a:rPr lang="zh-CN" altLang="en-US" dirty="0"/>
              <a:t>分组数继续增大时，</a:t>
            </a:r>
            <a:r>
              <a:rPr lang="zh-CN" altLang="en-US" dirty="0" smtClean="0"/>
              <a:t>由于网络资源</a:t>
            </a:r>
            <a:r>
              <a:rPr lang="zh-CN" altLang="en-US" dirty="0"/>
              <a:t>的限制，中间结点会丢掉一些分组；</a:t>
            </a:r>
            <a:r>
              <a:rPr lang="zh-CN" altLang="en-US" dirty="0" smtClean="0"/>
              <a:t>如果网络传送</a:t>
            </a:r>
            <a:r>
              <a:rPr lang="zh-CN" altLang="en-US" dirty="0"/>
              <a:t>的分组数继续增大，性能会变得更</a:t>
            </a:r>
            <a:r>
              <a:rPr lang="zh-CN" altLang="en-US" dirty="0" smtClean="0"/>
              <a:t>差，甚至还</a:t>
            </a:r>
            <a:r>
              <a:rPr lang="zh-CN" altLang="en-US" dirty="0"/>
              <a:t>会导致死锁</a:t>
            </a:r>
            <a:r>
              <a:rPr lang="zh-CN" altLang="en-US" dirty="0" smtClean="0"/>
              <a:t>。</a:t>
            </a:r>
            <a:endParaRPr lang="en-US" altLang="zh-CN" dirty="0" smtClean="0"/>
          </a:p>
        </p:txBody>
      </p:sp>
    </p:spTree>
    <p:extLst>
      <p:ext uri="{BB962C8B-B14F-4D97-AF65-F5344CB8AC3E}">
        <p14:creationId xmlns:p14="http://schemas.microsoft.com/office/powerpoint/2010/main" val="1967525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为了最大限度地利用网络资源，网络工作在轻度拥塞状态是一种理想状态，但这也增加了滑向拥塞崩溃的可能性，因此，需要设计拥塞控制机制来加以约束和限制。</a:t>
            </a:r>
          </a:p>
          <a:p>
            <a:r>
              <a:rPr lang="zh-CN" altLang="en-US" dirty="0" smtClean="0"/>
              <a:t>最初</a:t>
            </a:r>
            <a:r>
              <a:rPr lang="zh-CN" altLang="en-US" dirty="0"/>
              <a:t>的</a:t>
            </a:r>
            <a:r>
              <a:rPr lang="en-US" altLang="zh-CN" dirty="0"/>
              <a:t>TCP</a:t>
            </a:r>
            <a:r>
              <a:rPr lang="zh-CN" altLang="en-US" dirty="0"/>
              <a:t>协议只有基于滑动窗口的流量控制机制而没有拥塞控制机制；</a:t>
            </a:r>
            <a:endParaRPr lang="en-US" altLang="zh-CN" dirty="0"/>
          </a:p>
          <a:p>
            <a:r>
              <a:rPr lang="en-US" altLang="zh-CN" dirty="0"/>
              <a:t>1986</a:t>
            </a:r>
            <a:r>
              <a:rPr lang="zh-CN" altLang="en-US" dirty="0"/>
              <a:t>年初，</a:t>
            </a:r>
            <a:r>
              <a:rPr lang="en-US" altLang="zh-CN" dirty="0"/>
              <a:t>Van Jacobson</a:t>
            </a:r>
            <a:r>
              <a:rPr lang="zh-CN" altLang="en-US" dirty="0"/>
              <a:t>提出了“慢启动”算法，后来这个算法与拥塞避免算法、快速重传和快速恢复算法共同用于解决</a:t>
            </a:r>
            <a:r>
              <a:rPr lang="en-US" altLang="zh-CN" dirty="0"/>
              <a:t>TCP</a:t>
            </a:r>
            <a:r>
              <a:rPr lang="zh-CN" altLang="en-US" dirty="0"/>
              <a:t>中的拥塞控制问题。</a:t>
            </a:r>
          </a:p>
          <a:p>
            <a:endParaRPr lang="zh-CN" altLang="en-US" dirty="0"/>
          </a:p>
        </p:txBody>
      </p:sp>
    </p:spTree>
    <p:extLst>
      <p:ext uri="{BB962C8B-B14F-4D97-AF65-F5344CB8AC3E}">
        <p14:creationId xmlns:p14="http://schemas.microsoft.com/office/powerpoint/2010/main" val="1852868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dirty="0" smtClean="0"/>
              <a:t>（</a:t>
            </a:r>
            <a:r>
              <a:rPr lang="en-US" altLang="zh-CN" dirty="0" smtClean="0"/>
              <a:t>11</a:t>
            </a:r>
            <a:r>
              <a:rPr lang="zh-CN" altLang="en-US" dirty="0" smtClean="0"/>
              <a:t>）什么是</a:t>
            </a:r>
            <a:r>
              <a:rPr lang="en-US" altLang="zh-CN" dirty="0" smtClean="0"/>
              <a:t>IP</a:t>
            </a:r>
            <a:r>
              <a:rPr lang="zh-CN" altLang="en-US" dirty="0"/>
              <a:t>分组</a:t>
            </a:r>
            <a:r>
              <a:rPr lang="zh-CN" altLang="en-US" dirty="0" smtClean="0"/>
              <a:t>？</a:t>
            </a:r>
            <a:r>
              <a:rPr lang="en-US" altLang="zh-CN" dirty="0"/>
              <a:t>IP</a:t>
            </a:r>
            <a:r>
              <a:rPr lang="zh-CN" altLang="en-US" dirty="0" smtClean="0"/>
              <a:t>分组包括哪些字段？</a:t>
            </a:r>
            <a:endParaRPr lang="zh-CN" altLang="en-US" dirty="0"/>
          </a:p>
        </p:txBody>
      </p:sp>
      <p:sp>
        <p:nvSpPr>
          <p:cNvPr id="3" name="文本占位符 2"/>
          <p:cNvSpPr>
            <a:spLocks noGrp="1"/>
          </p:cNvSpPr>
          <p:nvPr>
            <p:ph type="body" sz="quarter" idx="10"/>
          </p:nvPr>
        </p:nvSpPr>
        <p:spPr/>
        <p:txBody>
          <a:bodyPr/>
          <a:lstStyle/>
          <a:p>
            <a:r>
              <a:rPr lang="en-US" altLang="zh-CN" dirty="0"/>
              <a:t>IP</a:t>
            </a:r>
            <a:r>
              <a:rPr lang="zh-CN" altLang="en-US" dirty="0"/>
              <a:t>协议是</a:t>
            </a:r>
            <a:r>
              <a:rPr lang="en-US" altLang="zh-CN" dirty="0"/>
              <a:t>TCP/IP</a:t>
            </a:r>
            <a:r>
              <a:rPr lang="zh-CN" altLang="en-US" dirty="0" smtClean="0"/>
              <a:t>协议的一部分，工作在网络层。</a:t>
            </a:r>
            <a:endParaRPr lang="en-US" altLang="zh-CN" dirty="0" smtClean="0"/>
          </a:p>
          <a:p>
            <a:r>
              <a:rPr lang="en-US" altLang="zh-CN" dirty="0" smtClean="0"/>
              <a:t>IP</a:t>
            </a:r>
            <a:r>
              <a:rPr lang="zh-CN" altLang="en-US" dirty="0"/>
              <a:t>分组由分组头和数据区两部分组成。其中，分组头部分用来存放</a:t>
            </a:r>
            <a:r>
              <a:rPr lang="en-US" altLang="zh-CN" dirty="0"/>
              <a:t>IP</a:t>
            </a:r>
            <a:r>
              <a:rPr lang="zh-CN" altLang="en-US" dirty="0"/>
              <a:t>协议的具体控制信息，而数据区则包含了上层协议（如</a:t>
            </a:r>
            <a:r>
              <a:rPr lang="en-US" altLang="zh-CN" dirty="0"/>
              <a:t>TCP</a:t>
            </a:r>
            <a:r>
              <a:rPr lang="zh-CN" altLang="en-US" dirty="0"/>
              <a:t>）提交给</a:t>
            </a:r>
            <a:r>
              <a:rPr lang="en-US" altLang="zh-CN" dirty="0"/>
              <a:t>IP</a:t>
            </a:r>
            <a:r>
              <a:rPr lang="zh-CN" altLang="en-US" dirty="0"/>
              <a:t>协议传送的</a:t>
            </a:r>
            <a:r>
              <a:rPr lang="zh-CN" altLang="en-US" dirty="0" smtClean="0"/>
              <a:t>数据。</a:t>
            </a:r>
            <a:endParaRPr lang="en-US" altLang="zh-CN" dirty="0" smtClean="0"/>
          </a:p>
          <a:p>
            <a:r>
              <a:rPr lang="zh-CN" altLang="en-US" dirty="0" smtClean="0"/>
              <a:t>整个</a:t>
            </a:r>
            <a:r>
              <a:rPr lang="en-US" altLang="zh-CN" dirty="0"/>
              <a:t>IP</a:t>
            </a:r>
            <a:r>
              <a:rPr lang="zh-CN" altLang="en-US" dirty="0"/>
              <a:t>分组的长度是</a:t>
            </a:r>
            <a:r>
              <a:rPr lang="en-US" altLang="zh-CN" dirty="0"/>
              <a:t>4</a:t>
            </a:r>
            <a:r>
              <a:rPr lang="zh-CN" altLang="en-US" dirty="0"/>
              <a:t>字节的整数倍。如</a:t>
            </a:r>
            <a:r>
              <a:rPr lang="zh-CN" altLang="en-US" dirty="0" smtClean="0"/>
              <a:t>图所</a:t>
            </a:r>
            <a:r>
              <a:rPr lang="zh-CN" altLang="en-US" dirty="0"/>
              <a:t>示。</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236" y="3619443"/>
            <a:ext cx="7079181" cy="267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029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t>
            </a:r>
            <a:r>
              <a:rPr lang="en-US" altLang="zh-CN" dirty="0"/>
              <a:t>11</a:t>
            </a:r>
            <a:r>
              <a:rPr lang="zh-CN" altLang="en-US" dirty="0"/>
              <a:t>）什么是</a:t>
            </a:r>
            <a:r>
              <a:rPr lang="en-US" altLang="zh-CN" dirty="0"/>
              <a:t>IP</a:t>
            </a:r>
            <a:r>
              <a:rPr lang="zh-CN" altLang="en-US" dirty="0"/>
              <a:t>分组？</a:t>
            </a:r>
            <a:r>
              <a:rPr lang="en-US" altLang="zh-CN" dirty="0"/>
              <a:t>IP</a:t>
            </a:r>
            <a:r>
              <a:rPr lang="zh-CN" altLang="en-US" dirty="0"/>
              <a:t>分组包括哪些字段？</a:t>
            </a:r>
          </a:p>
        </p:txBody>
      </p:sp>
      <p:sp>
        <p:nvSpPr>
          <p:cNvPr id="3" name="文本占位符 2"/>
          <p:cNvSpPr>
            <a:spLocks noGrp="1"/>
          </p:cNvSpPr>
          <p:nvPr>
            <p:ph type="body" sz="quarter" idx="10"/>
          </p:nvPr>
        </p:nvSpPr>
        <p:spPr>
          <a:xfrm>
            <a:off x="455612" y="1047750"/>
            <a:ext cx="11537465" cy="4879805"/>
          </a:xfrm>
        </p:spPr>
        <p:txBody>
          <a:bodyPr/>
          <a:lstStyle/>
          <a:p>
            <a:r>
              <a:rPr lang="en-US" altLang="zh-CN" sz="2000" dirty="0" smtClean="0"/>
              <a:t>IP</a:t>
            </a:r>
            <a:r>
              <a:rPr lang="zh-CN" altLang="en-US" sz="2000" dirty="0" smtClean="0"/>
              <a:t>分组的主要字段如下：</a:t>
            </a:r>
            <a:endParaRPr lang="en-US" altLang="zh-CN" sz="2000" dirty="0" smtClean="0"/>
          </a:p>
          <a:p>
            <a:r>
              <a:rPr lang="zh-CN" altLang="en-US" sz="2000" dirty="0" smtClean="0">
                <a:solidFill>
                  <a:srgbClr val="FF0000"/>
                </a:solidFill>
                <a:effectLst>
                  <a:outerShdw blurRad="38100" dist="38100" dir="2700000" algn="tl">
                    <a:srgbClr val="000000">
                      <a:alpha val="43137"/>
                    </a:srgbClr>
                  </a:outerShdw>
                </a:effectLst>
              </a:rPr>
              <a:t>版本</a:t>
            </a:r>
            <a:r>
              <a:rPr lang="zh-CN" altLang="en-US" sz="2000" dirty="0">
                <a:solidFill>
                  <a:srgbClr val="FF0000"/>
                </a:solidFill>
                <a:effectLst>
                  <a:outerShdw blurRad="38100" dist="38100" dir="2700000" algn="tl">
                    <a:srgbClr val="000000">
                      <a:alpha val="43137"/>
                    </a:srgbClr>
                  </a:outerShdw>
                </a:effectLst>
              </a:rPr>
              <a:t>字段</a:t>
            </a:r>
            <a:r>
              <a:rPr lang="zh-CN" altLang="en-US" sz="2000" dirty="0" smtClean="0"/>
              <a:t>：占</a:t>
            </a:r>
            <a:r>
              <a:rPr lang="en-US" altLang="zh-CN" sz="2000" dirty="0" smtClean="0"/>
              <a:t>4</a:t>
            </a:r>
            <a:r>
              <a:rPr lang="zh-CN" altLang="en-US" sz="2000" dirty="0" smtClean="0"/>
              <a:t>位。目前</a:t>
            </a:r>
            <a:r>
              <a:rPr lang="en-US" altLang="zh-CN" sz="2000" dirty="0"/>
              <a:t>Internet</a:t>
            </a:r>
            <a:r>
              <a:rPr lang="zh-CN" altLang="en-US" sz="2000" dirty="0"/>
              <a:t>上广泛采用的是版本</a:t>
            </a:r>
            <a:r>
              <a:rPr lang="en-US" altLang="zh-CN" sz="2000" dirty="0"/>
              <a:t>4</a:t>
            </a:r>
            <a:r>
              <a:rPr lang="zh-CN" altLang="en-US" sz="2000" dirty="0"/>
              <a:t>的</a:t>
            </a:r>
            <a:r>
              <a:rPr lang="en-US" altLang="zh-CN" sz="2000" dirty="0"/>
              <a:t>IP</a:t>
            </a:r>
            <a:r>
              <a:rPr lang="zh-CN" altLang="en-US" sz="2000" dirty="0"/>
              <a:t>协议，即</a:t>
            </a:r>
            <a:r>
              <a:rPr lang="en-US" altLang="zh-CN" sz="2000" dirty="0" err="1"/>
              <a:t>IPv4</a:t>
            </a:r>
            <a:r>
              <a:rPr lang="zh-CN" altLang="en-US" sz="2000" dirty="0"/>
              <a:t>。</a:t>
            </a:r>
          </a:p>
          <a:p>
            <a:r>
              <a:rPr lang="zh-CN" altLang="en-US" sz="2000" dirty="0">
                <a:solidFill>
                  <a:srgbClr val="FF0000"/>
                </a:solidFill>
                <a:effectLst>
                  <a:outerShdw blurRad="38100" dist="38100" dir="2700000" algn="tl">
                    <a:srgbClr val="000000">
                      <a:alpha val="43137"/>
                    </a:srgbClr>
                  </a:outerShdw>
                </a:effectLst>
              </a:rPr>
              <a:t>分组头长字段</a:t>
            </a:r>
            <a:r>
              <a:rPr lang="zh-CN" altLang="en-US" sz="2000" dirty="0" smtClean="0"/>
              <a:t>：占</a:t>
            </a:r>
            <a:r>
              <a:rPr lang="en-US" altLang="zh-CN" sz="2000" dirty="0" smtClean="0"/>
              <a:t>4</a:t>
            </a:r>
            <a:r>
              <a:rPr lang="zh-CN" altLang="en-US" sz="2000" dirty="0"/>
              <a:t>位，</a:t>
            </a:r>
            <a:r>
              <a:rPr lang="zh-CN" altLang="en-US" sz="2000" dirty="0" smtClean="0"/>
              <a:t>指明</a:t>
            </a:r>
            <a:r>
              <a:rPr lang="en-US" altLang="zh-CN" sz="2000" dirty="0"/>
              <a:t>IP</a:t>
            </a:r>
            <a:r>
              <a:rPr lang="zh-CN" altLang="en-US" sz="2000" dirty="0"/>
              <a:t>分组头的长度，其单位是</a:t>
            </a:r>
            <a:r>
              <a:rPr lang="en-US" altLang="zh-CN" sz="2000" dirty="0"/>
              <a:t>4</a:t>
            </a:r>
            <a:r>
              <a:rPr lang="zh-CN" altLang="en-US" sz="2000" dirty="0"/>
              <a:t>个字节</a:t>
            </a:r>
            <a:r>
              <a:rPr lang="en-US" altLang="zh-CN" sz="2000" dirty="0"/>
              <a:t>(32</a:t>
            </a:r>
            <a:r>
              <a:rPr lang="zh-CN" altLang="en-US" sz="2000" dirty="0"/>
              <a:t>比特</a:t>
            </a:r>
            <a:r>
              <a:rPr lang="en-US" altLang="zh-CN" sz="2000" dirty="0"/>
              <a:t>)</a:t>
            </a:r>
            <a:r>
              <a:rPr lang="zh-CN" altLang="en-US" sz="2000" dirty="0" smtClean="0"/>
              <a:t>。</a:t>
            </a:r>
            <a:endParaRPr lang="zh-CN" altLang="en-US" sz="2000" dirty="0"/>
          </a:p>
          <a:p>
            <a:r>
              <a:rPr lang="zh-CN" altLang="en-US" sz="2000" dirty="0">
                <a:solidFill>
                  <a:srgbClr val="FF0000"/>
                </a:solidFill>
                <a:effectLst>
                  <a:outerShdw blurRad="38100" dist="38100" dir="2700000" algn="tl">
                    <a:srgbClr val="000000">
                      <a:alpha val="43137"/>
                    </a:srgbClr>
                  </a:outerShdw>
                </a:effectLst>
              </a:rPr>
              <a:t>服务类型字段</a:t>
            </a:r>
            <a:r>
              <a:rPr lang="zh-CN" altLang="en-US" sz="2000" dirty="0" smtClean="0"/>
              <a:t>：占</a:t>
            </a:r>
            <a:r>
              <a:rPr lang="en-US" altLang="zh-CN" sz="2000" dirty="0" smtClean="0"/>
              <a:t>8</a:t>
            </a:r>
            <a:r>
              <a:rPr lang="zh-CN" altLang="en-US" sz="2000" dirty="0"/>
              <a:t>位，</a:t>
            </a:r>
            <a:r>
              <a:rPr lang="zh-CN" altLang="en-US" sz="2000" dirty="0" smtClean="0"/>
              <a:t>指明</a:t>
            </a:r>
            <a:r>
              <a:rPr lang="en-US" altLang="zh-CN" sz="2000" dirty="0"/>
              <a:t>IP</a:t>
            </a:r>
            <a:r>
              <a:rPr lang="zh-CN" altLang="en-US" sz="2000" dirty="0" smtClean="0"/>
              <a:t>分组的优先级</a:t>
            </a:r>
            <a:r>
              <a:rPr lang="zh-CN" altLang="en-US" sz="2000" dirty="0"/>
              <a:t>、可靠性、吞吐量、延时</a:t>
            </a:r>
            <a:r>
              <a:rPr lang="zh-CN" altLang="en-US" sz="2000" dirty="0" smtClean="0"/>
              <a:t>等服务</a:t>
            </a:r>
            <a:r>
              <a:rPr lang="zh-CN" altLang="en-US" sz="2000" dirty="0"/>
              <a:t>质量要求</a:t>
            </a:r>
            <a:r>
              <a:rPr lang="zh-CN" altLang="en-US" sz="2000" dirty="0" smtClean="0"/>
              <a:t>。</a:t>
            </a:r>
            <a:endParaRPr lang="en-US" altLang="zh-CN" sz="2000" dirty="0" smtClean="0"/>
          </a:p>
          <a:p>
            <a:r>
              <a:rPr lang="zh-CN" altLang="en-US" sz="2000" dirty="0">
                <a:solidFill>
                  <a:srgbClr val="FF0000"/>
                </a:solidFill>
                <a:effectLst>
                  <a:outerShdw blurRad="38100" dist="38100" dir="2700000" algn="tl">
                    <a:srgbClr val="000000">
                      <a:alpha val="43137"/>
                    </a:srgbClr>
                  </a:outerShdw>
                </a:effectLst>
              </a:rPr>
              <a:t>总长度字段</a:t>
            </a:r>
            <a:r>
              <a:rPr lang="zh-CN" altLang="en-US" sz="2000" dirty="0" smtClean="0"/>
              <a:t>：占</a:t>
            </a:r>
            <a:r>
              <a:rPr lang="en-US" altLang="zh-CN" sz="2000" dirty="0" smtClean="0"/>
              <a:t>16</a:t>
            </a:r>
            <a:r>
              <a:rPr lang="zh-CN" altLang="en-US" sz="2000" dirty="0"/>
              <a:t>位，用于指明</a:t>
            </a:r>
            <a:r>
              <a:rPr lang="en-US" altLang="zh-CN" sz="2000" dirty="0"/>
              <a:t>IP</a:t>
            </a:r>
            <a:r>
              <a:rPr lang="zh-CN" altLang="en-US" sz="2000" dirty="0"/>
              <a:t>分组的总长度</a:t>
            </a:r>
            <a:r>
              <a:rPr lang="zh-CN" altLang="en-US" sz="2000" dirty="0" smtClean="0"/>
              <a:t>，包括</a:t>
            </a:r>
            <a:r>
              <a:rPr lang="zh-CN" altLang="en-US" sz="2000" dirty="0"/>
              <a:t>分组头和数据区的</a:t>
            </a:r>
            <a:r>
              <a:rPr lang="zh-CN" altLang="en-US" sz="2000" dirty="0" smtClean="0"/>
              <a:t>长度。</a:t>
            </a:r>
            <a:endParaRPr lang="en-US" altLang="zh-CN" sz="2000" dirty="0"/>
          </a:p>
          <a:p>
            <a:r>
              <a:rPr lang="zh-CN" altLang="en-US" sz="2000" dirty="0">
                <a:solidFill>
                  <a:srgbClr val="FF0000"/>
                </a:solidFill>
                <a:effectLst>
                  <a:outerShdw blurRad="38100" dist="38100" dir="2700000" algn="tl">
                    <a:srgbClr val="000000">
                      <a:alpha val="43137"/>
                    </a:srgbClr>
                  </a:outerShdw>
                </a:effectLst>
              </a:rPr>
              <a:t>标识符字段</a:t>
            </a:r>
            <a:r>
              <a:rPr lang="zh-CN" altLang="en-US" sz="2000" dirty="0" smtClean="0"/>
              <a:t>：占</a:t>
            </a:r>
            <a:r>
              <a:rPr lang="en-US" altLang="zh-CN" sz="2000" dirty="0" smtClean="0"/>
              <a:t>16</a:t>
            </a:r>
            <a:r>
              <a:rPr lang="zh-CN" altLang="en-US" sz="2000" dirty="0"/>
              <a:t>位，用于唯一标识一个</a:t>
            </a:r>
            <a:r>
              <a:rPr lang="en-US" altLang="zh-CN" sz="2000" dirty="0"/>
              <a:t>IP</a:t>
            </a:r>
            <a:r>
              <a:rPr lang="zh-CN" altLang="en-US" sz="2000" dirty="0"/>
              <a:t>分组</a:t>
            </a:r>
            <a:r>
              <a:rPr lang="zh-CN" altLang="en-US" sz="2000" dirty="0" smtClean="0"/>
              <a:t>。</a:t>
            </a:r>
            <a:endParaRPr lang="en-US" altLang="zh-CN" sz="2000" dirty="0" smtClean="0"/>
          </a:p>
          <a:p>
            <a:endParaRPr lang="zh-CN" alt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347" y="3902259"/>
            <a:ext cx="6740840" cy="25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占位符 2"/>
          <p:cNvSpPr txBox="1">
            <a:spLocks/>
          </p:cNvSpPr>
          <p:nvPr/>
        </p:nvSpPr>
        <p:spPr bwMode="auto">
          <a:xfrm>
            <a:off x="455611" y="3911334"/>
            <a:ext cx="4840665" cy="2471366"/>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20000"/>
              </a:lnSpc>
              <a:spcBef>
                <a:spcPts val="792"/>
              </a:spcBef>
              <a:buClrTx/>
              <a:buSzPct val="50000"/>
              <a:buFont typeface="Wingdings" panose="05000000000000000000" pitchFamily="2" charset="2"/>
              <a:buChar char="l"/>
              <a:defRPr sz="2199" b="1"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20000"/>
              </a:lnSpc>
              <a:spcBef>
                <a:spcPts val="720"/>
              </a:spcBef>
              <a:buClrTx/>
              <a:buSzPct val="50000"/>
              <a:buFont typeface="Wingdings" panose="05000000000000000000" pitchFamily="2" charset="2"/>
              <a:buChar char="p"/>
              <a:defRPr sz="1999" kern="1200" baseline="0">
                <a:solidFill>
                  <a:srgbClr val="C0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2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2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2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sz="2000" dirty="0">
                <a:solidFill>
                  <a:srgbClr val="FF0000"/>
                </a:solidFill>
                <a:effectLst>
                  <a:outerShdw blurRad="38100" dist="38100" dir="2700000" algn="tl">
                    <a:srgbClr val="000000">
                      <a:alpha val="43137"/>
                    </a:srgbClr>
                  </a:outerShdw>
                </a:effectLst>
              </a:rPr>
              <a:t>标志字段</a:t>
            </a:r>
            <a:r>
              <a:rPr lang="zh-CN" altLang="en-US" sz="2000" dirty="0" smtClean="0"/>
              <a:t>：占</a:t>
            </a:r>
            <a:r>
              <a:rPr lang="en-US" altLang="zh-CN" sz="2000" dirty="0" smtClean="0"/>
              <a:t>3</a:t>
            </a:r>
            <a:r>
              <a:rPr lang="zh-CN" altLang="en-US" sz="2000" dirty="0"/>
              <a:t>位，</a:t>
            </a:r>
            <a:r>
              <a:rPr lang="en-US" altLang="zh-CN" sz="2000" dirty="0" smtClean="0"/>
              <a:t>1</a:t>
            </a:r>
            <a:r>
              <a:rPr lang="zh-CN" altLang="en-US" sz="2000" dirty="0" smtClean="0"/>
              <a:t>位保留，另两位中，</a:t>
            </a:r>
            <a:r>
              <a:rPr lang="en-US" altLang="zh-CN" sz="2000" dirty="0" smtClean="0"/>
              <a:t>DF</a:t>
            </a:r>
            <a:r>
              <a:rPr lang="zh-CN" altLang="en-US" sz="2000" dirty="0" smtClean="0"/>
              <a:t>位用于指明</a:t>
            </a:r>
            <a:r>
              <a:rPr lang="en-US" altLang="zh-CN" sz="2000" dirty="0" smtClean="0"/>
              <a:t>IP</a:t>
            </a:r>
            <a:r>
              <a:rPr lang="zh-CN" altLang="en-US" sz="2000" dirty="0" smtClean="0"/>
              <a:t>分组是否允许分段，</a:t>
            </a:r>
            <a:r>
              <a:rPr lang="en-US" altLang="zh-CN" sz="2000" dirty="0" smtClean="0"/>
              <a:t>MF</a:t>
            </a:r>
            <a:r>
              <a:rPr lang="zh-CN" altLang="en-US" sz="2000" dirty="0" smtClean="0"/>
              <a:t>位用于表明是否有后续分段。</a:t>
            </a:r>
            <a:endParaRPr lang="en-US" altLang="zh-CN" sz="2000" dirty="0" smtClean="0"/>
          </a:p>
          <a:p>
            <a:r>
              <a:rPr lang="zh-CN" altLang="en-US" sz="2000" dirty="0">
                <a:solidFill>
                  <a:srgbClr val="FF0000"/>
                </a:solidFill>
                <a:effectLst>
                  <a:outerShdw blurRad="38100" dist="38100" dir="2700000" algn="tl">
                    <a:srgbClr val="000000">
                      <a:alpha val="43137"/>
                    </a:srgbClr>
                  </a:outerShdw>
                </a:effectLst>
              </a:rPr>
              <a:t>偏移量字段</a:t>
            </a:r>
            <a:r>
              <a:rPr lang="zh-CN" altLang="en-US" sz="2000" dirty="0" smtClean="0"/>
              <a:t>：占</a:t>
            </a:r>
            <a:r>
              <a:rPr lang="en-US" altLang="zh-CN" sz="2000" dirty="0" smtClean="0"/>
              <a:t>13</a:t>
            </a:r>
            <a:r>
              <a:rPr lang="zh-CN" altLang="en-US" sz="2000" dirty="0"/>
              <a:t>位，</a:t>
            </a:r>
            <a:r>
              <a:rPr lang="zh-CN" altLang="en-US" sz="2000" dirty="0" smtClean="0"/>
              <a:t>以</a:t>
            </a:r>
            <a:r>
              <a:rPr lang="en-US" altLang="zh-CN" sz="2000" dirty="0" smtClean="0"/>
              <a:t>8</a:t>
            </a:r>
            <a:r>
              <a:rPr lang="zh-CN" altLang="en-US" sz="2000" dirty="0" smtClean="0"/>
              <a:t>字节为</a:t>
            </a:r>
            <a:r>
              <a:rPr lang="en-US" altLang="zh-CN" sz="2000" dirty="0" smtClean="0"/>
              <a:t>1</a:t>
            </a:r>
            <a:r>
              <a:rPr lang="zh-CN" altLang="en-US" sz="2000" dirty="0" smtClean="0"/>
              <a:t>单位，用于指明当前报文片在原始</a:t>
            </a:r>
            <a:r>
              <a:rPr lang="en-US" altLang="zh-CN" sz="2000" dirty="0" smtClean="0"/>
              <a:t>IP</a:t>
            </a:r>
            <a:r>
              <a:rPr lang="zh-CN" altLang="en-US" sz="2000" dirty="0" smtClean="0"/>
              <a:t>分组中的位置，这是分段重组所必须的。</a:t>
            </a:r>
            <a:endParaRPr lang="zh-CN" altLang="en-US" sz="1800" dirty="0"/>
          </a:p>
        </p:txBody>
      </p:sp>
    </p:spTree>
    <p:extLst>
      <p:ext uri="{BB962C8B-B14F-4D97-AF65-F5344CB8AC3E}">
        <p14:creationId xmlns:p14="http://schemas.microsoft.com/office/powerpoint/2010/main" val="9290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b="1" dirty="0" smtClean="0">
                <a:effectLst>
                  <a:outerShdw blurRad="38100" dist="38100" dir="2700000" algn="tl">
                    <a:srgbClr val="000000">
                      <a:alpha val="43137"/>
                    </a:srgbClr>
                  </a:outerShdw>
                </a:effectLst>
                <a:hlinkClick r:id="rId3" action="ppaction://hlinksldjump"/>
              </a:rPr>
              <a:t>第</a:t>
            </a:r>
            <a:r>
              <a:rPr lang="en-US" altLang="zh-CN" b="1" dirty="0" smtClean="0">
                <a:effectLst>
                  <a:outerShdw blurRad="38100" dist="38100" dir="2700000" algn="tl">
                    <a:srgbClr val="000000">
                      <a:alpha val="43137"/>
                    </a:srgbClr>
                  </a:outerShdw>
                </a:effectLst>
                <a:hlinkClick r:id="rId3" action="ppaction://hlinksldjump"/>
              </a:rPr>
              <a:t>4.1</a:t>
            </a:r>
            <a:r>
              <a:rPr lang="zh-CN" altLang="en-US" b="1" dirty="0" smtClean="0">
                <a:effectLst>
                  <a:outerShdw blurRad="38100" dist="38100" dir="2700000" algn="tl">
                    <a:srgbClr val="000000">
                      <a:alpha val="43137"/>
                    </a:srgbClr>
                  </a:outerShdw>
                </a:effectLst>
                <a:hlinkClick r:id="rId3" action="ppaction://hlinksldjump"/>
              </a:rPr>
              <a:t>节  计算机网络的概念和体系结构 </a:t>
            </a:r>
            <a:endParaRPr lang="en-US" altLang="zh-CN" b="1" dirty="0" smtClean="0">
              <a:effectLst>
                <a:outerShdw blurRad="38100" dist="38100" dir="2700000" algn="tl">
                  <a:srgbClr val="000000">
                    <a:alpha val="43137"/>
                  </a:srgbClr>
                </a:outerShdw>
              </a:effectLst>
            </a:endParaRPr>
          </a:p>
          <a:p>
            <a:r>
              <a:rPr lang="zh-CN" altLang="en-US" b="1" dirty="0" smtClean="0">
                <a:effectLst>
                  <a:outerShdw blurRad="38100" dist="38100" dir="2700000" algn="tl">
                    <a:srgbClr val="000000">
                      <a:alpha val="43137"/>
                    </a:srgbClr>
                  </a:outerShdw>
                </a:effectLst>
                <a:hlinkClick r:id="rId4" action="ppaction://hlinksldjump"/>
              </a:rPr>
              <a:t>第</a:t>
            </a:r>
            <a:r>
              <a:rPr lang="en-US" altLang="zh-CN" b="1" dirty="0" smtClean="0">
                <a:effectLst>
                  <a:outerShdw blurRad="38100" dist="38100" dir="2700000" algn="tl">
                    <a:srgbClr val="000000">
                      <a:alpha val="43137"/>
                    </a:srgbClr>
                  </a:outerShdw>
                </a:effectLst>
                <a:hlinkClick r:id="rId4" action="ppaction://hlinksldjump"/>
              </a:rPr>
              <a:t>4.2</a:t>
            </a:r>
            <a:r>
              <a:rPr lang="zh-CN" altLang="en-US" b="1" dirty="0" smtClean="0">
                <a:effectLst>
                  <a:outerShdw blurRad="38100" dist="38100" dir="2700000" algn="tl">
                    <a:srgbClr val="000000">
                      <a:alpha val="43137"/>
                    </a:srgbClr>
                  </a:outerShdw>
                </a:effectLst>
                <a:hlinkClick r:id="rId4" action="ppaction://hlinksldjump"/>
              </a:rPr>
              <a:t>节  计算机网络的核心协议 </a:t>
            </a:r>
            <a:endParaRPr lang="en-US" altLang="zh-CN" b="1" dirty="0" smtClean="0">
              <a:effectLst>
                <a:outerShdw blurRad="38100" dist="38100" dir="2700000" algn="tl">
                  <a:srgbClr val="000000">
                    <a:alpha val="43137"/>
                  </a:srgbClr>
                </a:outerShdw>
              </a:effectLst>
            </a:endParaRPr>
          </a:p>
          <a:p>
            <a:r>
              <a:rPr lang="zh-CN" altLang="en-US" b="1" dirty="0" smtClean="0">
                <a:effectLst>
                  <a:outerShdw blurRad="38100" dist="38100" dir="2700000" algn="tl">
                    <a:srgbClr val="000000">
                      <a:alpha val="43137"/>
                    </a:srgbClr>
                  </a:outerShdw>
                </a:effectLst>
                <a:hlinkClick r:id="rId5" action="ppaction://hlinksldjump"/>
              </a:rPr>
              <a:t>第</a:t>
            </a:r>
            <a:r>
              <a:rPr lang="en-US" altLang="zh-CN" b="1" dirty="0" smtClean="0">
                <a:effectLst>
                  <a:outerShdw blurRad="38100" dist="38100" dir="2700000" algn="tl">
                    <a:srgbClr val="000000">
                      <a:alpha val="43137"/>
                    </a:srgbClr>
                  </a:outerShdw>
                </a:effectLst>
                <a:hlinkClick r:id="rId5" action="ppaction://hlinksldjump"/>
              </a:rPr>
              <a:t>4.3</a:t>
            </a:r>
            <a:r>
              <a:rPr lang="zh-CN" altLang="en-US" b="1" dirty="0" smtClean="0">
                <a:effectLst>
                  <a:outerShdw blurRad="38100" dist="38100" dir="2700000" algn="tl">
                    <a:srgbClr val="000000">
                      <a:alpha val="43137"/>
                    </a:srgbClr>
                  </a:outerShdw>
                </a:effectLst>
                <a:hlinkClick r:id="rId5" action="ppaction://hlinksldjump"/>
              </a:rPr>
              <a:t>节  计算机网络设备及配置管理 </a:t>
            </a:r>
            <a:endParaRPr lang="zh-CN"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943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t>
            </a:r>
            <a:r>
              <a:rPr lang="en-US" altLang="zh-CN" dirty="0"/>
              <a:t>11</a:t>
            </a:r>
            <a:r>
              <a:rPr lang="zh-CN" altLang="en-US" dirty="0"/>
              <a:t>）什么是</a:t>
            </a:r>
            <a:r>
              <a:rPr lang="en-US" altLang="zh-CN" dirty="0"/>
              <a:t>IP</a:t>
            </a:r>
            <a:r>
              <a:rPr lang="zh-CN" altLang="en-US" dirty="0"/>
              <a:t>分组？</a:t>
            </a:r>
            <a:r>
              <a:rPr lang="en-US" altLang="zh-CN" dirty="0"/>
              <a:t>IP</a:t>
            </a:r>
            <a:r>
              <a:rPr lang="zh-CN" altLang="en-US" dirty="0"/>
              <a:t>分组包括哪些字段？</a:t>
            </a:r>
          </a:p>
        </p:txBody>
      </p:sp>
      <p:sp>
        <p:nvSpPr>
          <p:cNvPr id="3" name="文本占位符 2"/>
          <p:cNvSpPr>
            <a:spLocks noGrp="1"/>
          </p:cNvSpPr>
          <p:nvPr>
            <p:ph type="body" sz="quarter" idx="10"/>
          </p:nvPr>
        </p:nvSpPr>
        <p:spPr>
          <a:xfrm>
            <a:off x="455613" y="1047751"/>
            <a:ext cx="10997022" cy="2202444"/>
          </a:xfrm>
        </p:spPr>
        <p:txBody>
          <a:bodyPr/>
          <a:lstStyle/>
          <a:p>
            <a:r>
              <a:rPr lang="zh-CN" altLang="en-US" sz="2000" dirty="0">
                <a:solidFill>
                  <a:srgbClr val="C00000"/>
                </a:solidFill>
                <a:effectLst>
                  <a:outerShdw blurRad="38100" dist="38100" dir="2700000" algn="tl">
                    <a:srgbClr val="000000">
                      <a:alpha val="43137"/>
                    </a:srgbClr>
                  </a:outerShdw>
                </a:effectLst>
              </a:rPr>
              <a:t>生存时间字段</a:t>
            </a:r>
            <a:r>
              <a:rPr lang="zh-CN" altLang="en-US" sz="2000" dirty="0" smtClean="0"/>
              <a:t>：占</a:t>
            </a:r>
            <a:r>
              <a:rPr lang="en-US" altLang="zh-CN" sz="2000" dirty="0" smtClean="0"/>
              <a:t>8</a:t>
            </a:r>
            <a:r>
              <a:rPr lang="zh-CN" altLang="en-US" sz="2000" dirty="0"/>
              <a:t>比特</a:t>
            </a:r>
            <a:r>
              <a:rPr lang="zh-CN" altLang="en-US" sz="2000" dirty="0" smtClean="0"/>
              <a:t>，指明</a:t>
            </a:r>
            <a:r>
              <a:rPr lang="en-US" altLang="zh-CN" sz="2000" dirty="0"/>
              <a:t>IP</a:t>
            </a:r>
            <a:r>
              <a:rPr lang="zh-CN" altLang="en-US" sz="2000" dirty="0"/>
              <a:t>分组在网络</a:t>
            </a:r>
            <a:r>
              <a:rPr lang="zh-CN" altLang="en-US" sz="2000" dirty="0" smtClean="0"/>
              <a:t>中可以传输</a:t>
            </a:r>
            <a:r>
              <a:rPr lang="zh-CN" altLang="en-US" sz="2000" dirty="0"/>
              <a:t>的最长“距离”，每经过一个路由器</a:t>
            </a:r>
            <a:r>
              <a:rPr lang="zh-CN" altLang="en-US" sz="2000" dirty="0" smtClean="0"/>
              <a:t>时该字段减</a:t>
            </a:r>
            <a:r>
              <a:rPr lang="en-US" altLang="zh-CN" sz="2000" dirty="0" smtClean="0"/>
              <a:t>1</a:t>
            </a:r>
            <a:r>
              <a:rPr lang="zh-CN" altLang="en-US" sz="2000" dirty="0" smtClean="0"/>
              <a:t>，</a:t>
            </a:r>
            <a:r>
              <a:rPr lang="zh-CN" altLang="en-US" sz="2000" dirty="0"/>
              <a:t>当减到</a:t>
            </a:r>
            <a:r>
              <a:rPr lang="en-US" altLang="zh-CN" sz="2000" dirty="0" smtClean="0"/>
              <a:t>0</a:t>
            </a:r>
            <a:r>
              <a:rPr lang="zh-CN" altLang="en-US" sz="2000" dirty="0" smtClean="0"/>
              <a:t>时该</a:t>
            </a:r>
            <a:r>
              <a:rPr lang="en-US" altLang="zh-CN" sz="2000" dirty="0"/>
              <a:t>IP</a:t>
            </a:r>
            <a:r>
              <a:rPr lang="zh-CN" altLang="en-US" sz="2000" dirty="0"/>
              <a:t>分组将被丢弃。这个</a:t>
            </a:r>
            <a:r>
              <a:rPr lang="zh-CN" altLang="en-US" sz="2000" dirty="0" smtClean="0"/>
              <a:t>字段保证</a:t>
            </a:r>
            <a:r>
              <a:rPr lang="en-US" altLang="zh-CN" sz="2000" dirty="0"/>
              <a:t>IP</a:t>
            </a:r>
            <a:r>
              <a:rPr lang="zh-CN" altLang="en-US" sz="2000" dirty="0"/>
              <a:t>分组不会在</a:t>
            </a:r>
            <a:r>
              <a:rPr lang="zh-CN" altLang="en-US" sz="2000" dirty="0" smtClean="0"/>
              <a:t>网络中无休止</a:t>
            </a:r>
            <a:r>
              <a:rPr lang="zh-CN" altLang="en-US" sz="2000" dirty="0"/>
              <a:t>地传输。</a:t>
            </a:r>
          </a:p>
          <a:p>
            <a:r>
              <a:rPr lang="zh-CN" altLang="en-US" sz="2000" dirty="0">
                <a:solidFill>
                  <a:srgbClr val="C00000"/>
                </a:solidFill>
                <a:effectLst>
                  <a:outerShdw blurRad="38100" dist="38100" dir="2700000" algn="tl">
                    <a:srgbClr val="000000">
                      <a:alpha val="43137"/>
                    </a:srgbClr>
                  </a:outerShdw>
                </a:effectLst>
              </a:rPr>
              <a:t>协议类型字段</a:t>
            </a:r>
            <a:r>
              <a:rPr lang="zh-CN" altLang="en-US" sz="2000" dirty="0" smtClean="0"/>
              <a:t>：占</a:t>
            </a:r>
            <a:r>
              <a:rPr lang="en-US" altLang="zh-CN" sz="2000" dirty="0" smtClean="0"/>
              <a:t>8</a:t>
            </a:r>
            <a:r>
              <a:rPr lang="zh-CN" altLang="en-US" sz="2000" dirty="0"/>
              <a:t>比特</a:t>
            </a:r>
            <a:r>
              <a:rPr lang="zh-CN" altLang="en-US" sz="2000" dirty="0" smtClean="0"/>
              <a:t>，</a:t>
            </a:r>
            <a:r>
              <a:rPr lang="en-US" altLang="zh-CN" sz="2000" dirty="0" smtClean="0"/>
              <a:t>TCP</a:t>
            </a:r>
            <a:r>
              <a:rPr lang="zh-CN" altLang="en-US" sz="2000" dirty="0"/>
              <a:t>的值为</a:t>
            </a:r>
            <a:r>
              <a:rPr lang="en-US" altLang="zh-CN" sz="2000" dirty="0"/>
              <a:t>6</a:t>
            </a:r>
            <a:r>
              <a:rPr lang="zh-CN" altLang="en-US" sz="2000" dirty="0"/>
              <a:t>，</a:t>
            </a:r>
            <a:r>
              <a:rPr lang="en-US" altLang="zh-CN" sz="2000" dirty="0" err="1"/>
              <a:t>UDP</a:t>
            </a:r>
            <a:r>
              <a:rPr lang="zh-CN" altLang="en-US" sz="2000" dirty="0"/>
              <a:t>的值为</a:t>
            </a:r>
            <a:r>
              <a:rPr lang="en-US" altLang="zh-CN" sz="2000" dirty="0"/>
              <a:t>17</a:t>
            </a:r>
            <a:r>
              <a:rPr lang="zh-CN" altLang="en-US" sz="2000" dirty="0"/>
              <a:t>。</a:t>
            </a:r>
          </a:p>
          <a:p>
            <a:r>
              <a:rPr lang="zh-CN" altLang="en-US" sz="2000" dirty="0">
                <a:solidFill>
                  <a:srgbClr val="C00000"/>
                </a:solidFill>
                <a:effectLst>
                  <a:outerShdw blurRad="38100" dist="38100" dir="2700000" algn="tl">
                    <a:srgbClr val="000000">
                      <a:alpha val="43137"/>
                    </a:srgbClr>
                  </a:outerShdw>
                </a:effectLst>
              </a:rPr>
              <a:t>分组头校验和字段</a:t>
            </a:r>
            <a:r>
              <a:rPr lang="zh-CN" altLang="en-US" sz="2000" dirty="0" smtClean="0"/>
              <a:t>：占</a:t>
            </a:r>
            <a:r>
              <a:rPr lang="en-US" altLang="zh-CN" sz="2000" dirty="0" smtClean="0"/>
              <a:t>16</a:t>
            </a:r>
            <a:r>
              <a:rPr lang="zh-CN" altLang="en-US" sz="2000" dirty="0"/>
              <a:t>比特，用于保证</a:t>
            </a:r>
            <a:r>
              <a:rPr lang="en-US" altLang="zh-CN" sz="2000" dirty="0"/>
              <a:t>IP</a:t>
            </a:r>
            <a:r>
              <a:rPr lang="zh-CN" altLang="en-US" sz="2000" dirty="0"/>
              <a:t>分组头的完整性。</a:t>
            </a:r>
            <a:r>
              <a:rPr lang="zh-CN" altLang="en-US" sz="2000" dirty="0" smtClean="0"/>
              <a:t>其思想</a:t>
            </a:r>
            <a:r>
              <a:rPr lang="zh-CN" altLang="en-US" sz="2000" dirty="0"/>
              <a:t>为：</a:t>
            </a:r>
            <a:r>
              <a:rPr lang="zh-CN" altLang="en-US" sz="2000" dirty="0" smtClean="0"/>
              <a:t>校验和初值</a:t>
            </a:r>
            <a:r>
              <a:rPr lang="zh-CN" altLang="en-US" sz="2000" dirty="0"/>
              <a:t>为</a:t>
            </a:r>
            <a:r>
              <a:rPr lang="en-US" altLang="zh-CN" sz="2000" dirty="0"/>
              <a:t>0</a:t>
            </a:r>
            <a:r>
              <a:rPr lang="zh-CN" altLang="en-US" sz="2000" dirty="0"/>
              <a:t>，对</a:t>
            </a:r>
            <a:r>
              <a:rPr lang="en-US" altLang="zh-CN" sz="2000" dirty="0"/>
              <a:t>IP</a:t>
            </a:r>
            <a:r>
              <a:rPr lang="zh-CN" altLang="en-US" sz="2000" dirty="0"/>
              <a:t>分组头以每</a:t>
            </a:r>
            <a:r>
              <a:rPr lang="en-US" altLang="zh-CN" sz="2000" dirty="0"/>
              <a:t>16</a:t>
            </a:r>
            <a:r>
              <a:rPr lang="zh-CN" altLang="en-US" sz="2000" dirty="0"/>
              <a:t>位为单位进行求异或和，并将结果求反</a:t>
            </a:r>
            <a:r>
              <a:rPr lang="zh-CN" altLang="en-US" sz="2000" dirty="0" smtClean="0"/>
              <a:t>，得到新的校验和。</a:t>
            </a:r>
            <a:endParaRPr lang="zh-CN" alt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743" y="3215874"/>
            <a:ext cx="7002447" cy="264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占位符 2"/>
          <p:cNvSpPr txBox="1">
            <a:spLocks/>
          </p:cNvSpPr>
          <p:nvPr/>
        </p:nvSpPr>
        <p:spPr bwMode="auto">
          <a:xfrm>
            <a:off x="455613" y="3215874"/>
            <a:ext cx="4632435" cy="255118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20000"/>
              </a:lnSpc>
              <a:spcBef>
                <a:spcPts val="792"/>
              </a:spcBef>
              <a:buClrTx/>
              <a:buSzPct val="50000"/>
              <a:buFont typeface="Wingdings" panose="05000000000000000000" pitchFamily="2" charset="2"/>
              <a:buChar char="l"/>
              <a:defRPr sz="2199" b="1"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20000"/>
              </a:lnSpc>
              <a:spcBef>
                <a:spcPts val="720"/>
              </a:spcBef>
              <a:buClrTx/>
              <a:buSzPct val="50000"/>
              <a:buFont typeface="Wingdings" panose="05000000000000000000" pitchFamily="2" charset="2"/>
              <a:buChar char="p"/>
              <a:defRPr sz="1999" kern="1200" baseline="0">
                <a:solidFill>
                  <a:srgbClr val="C0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2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2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2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sz="2000" dirty="0">
                <a:solidFill>
                  <a:srgbClr val="C00000"/>
                </a:solidFill>
                <a:effectLst>
                  <a:outerShdw blurRad="38100" dist="38100" dir="2700000" algn="tl">
                    <a:srgbClr val="000000">
                      <a:alpha val="43137"/>
                    </a:srgbClr>
                  </a:outerShdw>
                </a:effectLst>
              </a:rPr>
              <a:t>源</a:t>
            </a:r>
            <a:r>
              <a:rPr lang="en-US" altLang="zh-CN" sz="2000" dirty="0">
                <a:solidFill>
                  <a:srgbClr val="C00000"/>
                </a:solidFill>
                <a:effectLst>
                  <a:outerShdw blurRad="38100" dist="38100" dir="2700000" algn="tl">
                    <a:srgbClr val="000000">
                      <a:alpha val="43137"/>
                    </a:srgbClr>
                  </a:outerShdw>
                </a:effectLst>
              </a:rPr>
              <a:t>IP</a:t>
            </a:r>
            <a:r>
              <a:rPr lang="zh-CN" altLang="en-US" sz="2000" dirty="0">
                <a:solidFill>
                  <a:srgbClr val="C00000"/>
                </a:solidFill>
                <a:effectLst>
                  <a:outerShdw blurRad="38100" dist="38100" dir="2700000" algn="tl">
                    <a:srgbClr val="000000">
                      <a:alpha val="43137"/>
                    </a:srgbClr>
                  </a:outerShdw>
                </a:effectLst>
              </a:rPr>
              <a:t>地址字段</a:t>
            </a:r>
            <a:r>
              <a:rPr lang="zh-CN" altLang="en-US" sz="2000" dirty="0" smtClean="0"/>
              <a:t>：占</a:t>
            </a:r>
            <a:r>
              <a:rPr lang="en-US" altLang="zh-CN" sz="2000" dirty="0" smtClean="0"/>
              <a:t>32</a:t>
            </a:r>
            <a:r>
              <a:rPr lang="zh-CN" altLang="en-US" sz="2000" dirty="0" smtClean="0"/>
              <a:t>比特，用于指明发送</a:t>
            </a:r>
            <a:r>
              <a:rPr lang="en-US" altLang="zh-CN" sz="2000" dirty="0" smtClean="0"/>
              <a:t>IP</a:t>
            </a:r>
            <a:r>
              <a:rPr lang="zh-CN" altLang="en-US" sz="2000" dirty="0" smtClean="0"/>
              <a:t>分组的源主机的</a:t>
            </a:r>
            <a:r>
              <a:rPr lang="en-US" altLang="zh-CN" sz="2000" dirty="0" smtClean="0"/>
              <a:t>IP</a:t>
            </a:r>
            <a:r>
              <a:rPr lang="zh-CN" altLang="en-US" sz="2000" dirty="0" smtClean="0"/>
              <a:t>地址。</a:t>
            </a:r>
          </a:p>
          <a:p>
            <a:r>
              <a:rPr lang="zh-CN" altLang="en-US" sz="2000" dirty="0">
                <a:solidFill>
                  <a:srgbClr val="C00000"/>
                </a:solidFill>
                <a:effectLst>
                  <a:outerShdw blurRad="38100" dist="38100" dir="2700000" algn="tl">
                    <a:srgbClr val="000000">
                      <a:alpha val="43137"/>
                    </a:srgbClr>
                  </a:outerShdw>
                </a:effectLst>
              </a:rPr>
              <a:t>目的</a:t>
            </a:r>
            <a:r>
              <a:rPr lang="en-US" altLang="zh-CN" sz="2000" dirty="0">
                <a:solidFill>
                  <a:srgbClr val="C00000"/>
                </a:solidFill>
                <a:effectLst>
                  <a:outerShdw blurRad="38100" dist="38100" dir="2700000" algn="tl">
                    <a:srgbClr val="000000">
                      <a:alpha val="43137"/>
                    </a:srgbClr>
                  </a:outerShdw>
                </a:effectLst>
              </a:rPr>
              <a:t>IP</a:t>
            </a:r>
            <a:r>
              <a:rPr lang="zh-CN" altLang="en-US" sz="2000" dirty="0">
                <a:solidFill>
                  <a:srgbClr val="C00000"/>
                </a:solidFill>
                <a:effectLst>
                  <a:outerShdw blurRad="38100" dist="38100" dir="2700000" algn="tl">
                    <a:srgbClr val="000000">
                      <a:alpha val="43137"/>
                    </a:srgbClr>
                  </a:outerShdw>
                </a:effectLst>
              </a:rPr>
              <a:t>地址字段</a:t>
            </a:r>
            <a:r>
              <a:rPr lang="zh-CN" altLang="en-US" sz="2000" dirty="0" smtClean="0"/>
              <a:t>：占</a:t>
            </a:r>
            <a:r>
              <a:rPr lang="en-US" altLang="zh-CN" sz="2000" dirty="0" smtClean="0"/>
              <a:t>32</a:t>
            </a:r>
            <a:r>
              <a:rPr lang="zh-CN" altLang="en-US" sz="2000" dirty="0" smtClean="0"/>
              <a:t>比特，用于指明接收</a:t>
            </a:r>
            <a:r>
              <a:rPr lang="en-US" altLang="zh-CN" sz="2000" dirty="0" smtClean="0"/>
              <a:t>IP</a:t>
            </a:r>
            <a:r>
              <a:rPr lang="zh-CN" altLang="en-US" sz="2000" dirty="0" smtClean="0"/>
              <a:t>分组的目标主机的</a:t>
            </a:r>
            <a:r>
              <a:rPr lang="en-US" altLang="zh-CN" sz="2000" dirty="0" smtClean="0"/>
              <a:t>IP</a:t>
            </a:r>
            <a:r>
              <a:rPr lang="zh-CN" altLang="en-US" sz="2000" dirty="0" smtClean="0"/>
              <a:t>地址。</a:t>
            </a:r>
          </a:p>
          <a:p>
            <a:r>
              <a:rPr lang="zh-CN" altLang="en-US" sz="2000" dirty="0">
                <a:solidFill>
                  <a:srgbClr val="C00000"/>
                </a:solidFill>
                <a:effectLst>
                  <a:outerShdw blurRad="38100" dist="38100" dir="2700000" algn="tl">
                    <a:srgbClr val="000000">
                      <a:alpha val="43137"/>
                    </a:srgbClr>
                  </a:outerShdw>
                </a:effectLst>
              </a:rPr>
              <a:t>选项字段</a:t>
            </a:r>
            <a:r>
              <a:rPr lang="zh-CN" altLang="en-US" sz="2000" dirty="0" smtClean="0"/>
              <a:t>：长度可变，该字段主要用于以后对</a:t>
            </a:r>
            <a:r>
              <a:rPr lang="en-US" altLang="zh-CN" sz="2000" dirty="0" smtClean="0"/>
              <a:t>IP</a:t>
            </a:r>
            <a:r>
              <a:rPr lang="zh-CN" altLang="en-US" sz="2000" dirty="0" smtClean="0"/>
              <a:t>协议的扩展。</a:t>
            </a:r>
            <a:endParaRPr lang="zh-CN" altLang="en-US" sz="2000" dirty="0"/>
          </a:p>
        </p:txBody>
      </p:sp>
    </p:spTree>
    <p:extLst>
      <p:ext uri="{BB962C8B-B14F-4D97-AF65-F5344CB8AC3E}">
        <p14:creationId xmlns:p14="http://schemas.microsoft.com/office/powerpoint/2010/main" val="39770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a:t>
            </a:r>
            <a:r>
              <a:rPr lang="zh-CN" altLang="en-US" dirty="0" smtClean="0"/>
              <a:t>（</a:t>
            </a:r>
            <a:r>
              <a:rPr lang="en-US" altLang="zh-CN" dirty="0" smtClean="0"/>
              <a:t>12</a:t>
            </a:r>
            <a:r>
              <a:rPr lang="zh-CN" altLang="en-US" dirty="0" smtClean="0"/>
              <a:t>）什么</a:t>
            </a:r>
            <a:r>
              <a:rPr lang="zh-CN" altLang="en-US" dirty="0"/>
              <a:t>是 </a:t>
            </a:r>
            <a:r>
              <a:rPr lang="en-US" altLang="zh-CN" dirty="0"/>
              <a:t>IP</a:t>
            </a:r>
            <a:r>
              <a:rPr lang="zh-CN" altLang="en-US" dirty="0"/>
              <a:t>路由协议？</a:t>
            </a:r>
          </a:p>
        </p:txBody>
      </p:sp>
      <p:sp>
        <p:nvSpPr>
          <p:cNvPr id="3" name="文本占位符 2"/>
          <p:cNvSpPr>
            <a:spLocks noGrp="1"/>
          </p:cNvSpPr>
          <p:nvPr>
            <p:ph type="body" sz="quarter" idx="10"/>
          </p:nvPr>
        </p:nvSpPr>
        <p:spPr/>
        <p:txBody>
          <a:bodyPr/>
          <a:lstStyle/>
          <a:p>
            <a:r>
              <a:rPr lang="en-US" altLang="zh-CN" dirty="0"/>
              <a:t>IP</a:t>
            </a:r>
            <a:r>
              <a:rPr lang="zh-CN" altLang="en-US" dirty="0"/>
              <a:t>网络中的路由选择是由路由设备（即路由器）完成的。路由器通过执行一定的路由协议，为</a:t>
            </a:r>
            <a:r>
              <a:rPr lang="en-US" altLang="zh-CN" dirty="0"/>
              <a:t>IP</a:t>
            </a:r>
            <a:r>
              <a:rPr lang="zh-CN" altLang="en-US" dirty="0"/>
              <a:t>数据报寻找一条到达目的主机或网络的最佳路由，并转发该数据报，实现路由选择。</a:t>
            </a:r>
          </a:p>
          <a:p>
            <a:r>
              <a:rPr lang="zh-CN" altLang="en-US" dirty="0"/>
              <a:t>路由协议（</a:t>
            </a:r>
            <a:r>
              <a:rPr lang="en-US" altLang="zh-CN" dirty="0"/>
              <a:t>Routing Protocol</a:t>
            </a:r>
            <a:r>
              <a:rPr lang="zh-CN" altLang="en-US" dirty="0"/>
              <a:t>）是一种指定数据包转送方式的网上协议。路由器通过路由表来转发接收到的数据</a:t>
            </a:r>
            <a:r>
              <a:rPr lang="zh-CN" altLang="en-US" dirty="0" smtClean="0"/>
              <a:t>。</a:t>
            </a:r>
            <a:endParaRPr lang="en-US" altLang="zh-CN" dirty="0" smtClean="0"/>
          </a:p>
          <a:p>
            <a:r>
              <a:rPr lang="zh-CN" altLang="en-US" dirty="0"/>
              <a:t>常见的路由协议有</a:t>
            </a:r>
            <a:r>
              <a:rPr lang="en-US" altLang="zh-CN" dirty="0"/>
              <a:t>RIP</a:t>
            </a:r>
            <a:r>
              <a:rPr lang="zh-CN" altLang="en-US" dirty="0"/>
              <a:t>、</a:t>
            </a:r>
            <a:r>
              <a:rPr lang="en-US" altLang="zh-CN" dirty="0" err="1"/>
              <a:t>IGRP</a:t>
            </a:r>
            <a:r>
              <a:rPr lang="zh-CN" altLang="en-US" dirty="0"/>
              <a:t>、</a:t>
            </a:r>
            <a:r>
              <a:rPr lang="en-US" altLang="zh-CN" dirty="0" err="1"/>
              <a:t>EIGRP</a:t>
            </a:r>
            <a:r>
              <a:rPr lang="zh-CN" altLang="en-US" dirty="0"/>
              <a:t>、</a:t>
            </a:r>
            <a:r>
              <a:rPr lang="en-US" altLang="zh-CN" dirty="0" err="1"/>
              <a:t>OSPF</a:t>
            </a:r>
            <a:r>
              <a:rPr lang="zh-CN" altLang="en-US" dirty="0"/>
              <a:t>、</a:t>
            </a:r>
            <a:r>
              <a:rPr lang="en-US" altLang="zh-CN" dirty="0"/>
              <a:t>IS-IS</a:t>
            </a:r>
            <a:r>
              <a:rPr lang="zh-CN" altLang="en-US" dirty="0"/>
              <a:t>、</a:t>
            </a:r>
            <a:r>
              <a:rPr lang="en-US" altLang="zh-CN" dirty="0" err="1"/>
              <a:t>BGP</a:t>
            </a:r>
            <a:r>
              <a:rPr lang="zh-CN" altLang="en-US" dirty="0"/>
              <a:t>等</a:t>
            </a:r>
            <a:r>
              <a:rPr lang="zh-CN" altLang="en-US" dirty="0" smtClean="0"/>
              <a:t>。</a:t>
            </a:r>
            <a:endParaRPr lang="en-US" altLang="zh-CN" dirty="0" smtClean="0"/>
          </a:p>
          <a:p>
            <a:pPr lvl="1"/>
            <a:r>
              <a:rPr lang="zh-CN" altLang="en-US" dirty="0" smtClean="0"/>
              <a:t>其中</a:t>
            </a:r>
            <a:r>
              <a:rPr lang="zh-CN" altLang="en-US" dirty="0"/>
              <a:t>，</a:t>
            </a:r>
            <a:r>
              <a:rPr lang="en-US" altLang="zh-CN" dirty="0"/>
              <a:t>RIP</a:t>
            </a:r>
            <a:r>
              <a:rPr lang="zh-CN" altLang="en-US" dirty="0"/>
              <a:t>、</a:t>
            </a:r>
            <a:r>
              <a:rPr lang="en-US" altLang="zh-CN" dirty="0" err="1"/>
              <a:t>IGRP</a:t>
            </a:r>
            <a:r>
              <a:rPr lang="zh-CN" altLang="en-US" dirty="0"/>
              <a:t>、</a:t>
            </a:r>
            <a:r>
              <a:rPr lang="en-US" altLang="zh-CN" dirty="0" err="1"/>
              <a:t>EIGRP</a:t>
            </a:r>
            <a:r>
              <a:rPr lang="zh-CN" altLang="en-US" dirty="0"/>
              <a:t>、</a:t>
            </a:r>
            <a:r>
              <a:rPr lang="en-US" altLang="zh-CN" dirty="0" err="1"/>
              <a:t>OSPF</a:t>
            </a:r>
            <a:r>
              <a:rPr lang="zh-CN" altLang="en-US" dirty="0"/>
              <a:t>、</a:t>
            </a:r>
            <a:r>
              <a:rPr lang="en-US" altLang="zh-CN" dirty="0"/>
              <a:t>IS-IS</a:t>
            </a:r>
            <a:r>
              <a:rPr lang="zh-CN" altLang="en-US" dirty="0"/>
              <a:t>是内部网关协议，适用于单个</a:t>
            </a:r>
            <a:r>
              <a:rPr lang="en-US" altLang="zh-CN" dirty="0"/>
              <a:t>ISP</a:t>
            </a:r>
            <a:r>
              <a:rPr lang="zh-CN" altLang="en-US" dirty="0"/>
              <a:t>的统一路由协议的运行</a:t>
            </a:r>
            <a:r>
              <a:rPr lang="zh-CN" altLang="en-US" dirty="0" smtClean="0"/>
              <a:t>。</a:t>
            </a:r>
            <a:endParaRPr lang="en-US" altLang="zh-CN" dirty="0" smtClean="0"/>
          </a:p>
          <a:p>
            <a:pPr lvl="1"/>
            <a:r>
              <a:rPr lang="en-US" altLang="zh-CN" dirty="0" err="1" smtClean="0"/>
              <a:t>BGP</a:t>
            </a:r>
            <a:r>
              <a:rPr lang="zh-CN" altLang="en-US" dirty="0"/>
              <a:t>是自治系统间的路由协议，是一种外部网关协议，多用于不同</a:t>
            </a:r>
            <a:r>
              <a:rPr lang="en-US" altLang="zh-CN" dirty="0"/>
              <a:t>ISP</a:t>
            </a:r>
            <a:r>
              <a:rPr lang="zh-CN" altLang="en-US" dirty="0"/>
              <a:t>之间交换路由</a:t>
            </a:r>
            <a:r>
              <a:rPr lang="zh-CN" altLang="en-US" dirty="0" smtClean="0"/>
              <a:t>信息。</a:t>
            </a:r>
            <a:endParaRPr lang="zh-CN" altLang="en-US" dirty="0"/>
          </a:p>
        </p:txBody>
      </p:sp>
    </p:spTree>
    <p:extLst>
      <p:ext uri="{BB962C8B-B14F-4D97-AF65-F5344CB8AC3E}">
        <p14:creationId xmlns:p14="http://schemas.microsoft.com/office/powerpoint/2010/main" val="10242654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13</a:t>
            </a:r>
            <a:r>
              <a:rPr lang="zh-CN" altLang="en-US" dirty="0" smtClean="0"/>
              <a:t>）什么</a:t>
            </a:r>
            <a:r>
              <a:rPr lang="zh-CN" altLang="en-US" dirty="0"/>
              <a:t>是</a:t>
            </a:r>
            <a:r>
              <a:rPr lang="en-US" altLang="zh-CN" dirty="0"/>
              <a:t>IP</a:t>
            </a:r>
            <a:r>
              <a:rPr lang="zh-CN" altLang="en-US" dirty="0"/>
              <a:t>路由算法？ </a:t>
            </a:r>
          </a:p>
        </p:txBody>
      </p:sp>
      <p:sp>
        <p:nvSpPr>
          <p:cNvPr id="3" name="文本占位符 2"/>
          <p:cNvSpPr>
            <a:spLocks noGrp="1"/>
          </p:cNvSpPr>
          <p:nvPr>
            <p:ph type="body" sz="quarter" idx="10"/>
          </p:nvPr>
        </p:nvSpPr>
        <p:spPr/>
        <p:txBody>
          <a:bodyPr/>
          <a:lstStyle/>
          <a:p>
            <a:r>
              <a:rPr lang="zh-CN" altLang="en-US" dirty="0" smtClean="0"/>
              <a:t>路由算法</a:t>
            </a:r>
            <a:r>
              <a:rPr lang="zh-CN" altLang="en-US" dirty="0"/>
              <a:t>，又名选路算法</a:t>
            </a:r>
            <a:r>
              <a:rPr lang="zh-CN" altLang="en-US" dirty="0" smtClean="0"/>
              <a:t>，其目的</a:t>
            </a:r>
            <a:r>
              <a:rPr lang="zh-CN" altLang="en-US" dirty="0"/>
              <a:t>是找到一条从源路由器到目的路由器的“好”路径（即具有最低费用的路径）</a:t>
            </a:r>
            <a:r>
              <a:rPr lang="zh-CN" altLang="en-US" dirty="0" smtClean="0"/>
              <a:t>。</a:t>
            </a:r>
            <a:endParaRPr lang="en-US" altLang="zh-CN" dirty="0" smtClean="0"/>
          </a:p>
          <a:p>
            <a:r>
              <a:rPr lang="zh-CN" altLang="en-US" dirty="0" smtClean="0"/>
              <a:t>由于</a:t>
            </a:r>
            <a:r>
              <a:rPr lang="zh-CN" altLang="en-US" dirty="0"/>
              <a:t>路由算法使用多种度量标准（</a:t>
            </a:r>
            <a:r>
              <a:rPr lang="en-US" altLang="zh-CN" dirty="0"/>
              <a:t>metric</a:t>
            </a:r>
            <a:r>
              <a:rPr lang="zh-CN" altLang="en-US" dirty="0"/>
              <a:t>），从而影响到最佳路径的计算</a:t>
            </a:r>
            <a:r>
              <a:rPr lang="zh-CN" altLang="en-US" dirty="0" smtClean="0"/>
              <a:t>。</a:t>
            </a:r>
            <a:endParaRPr lang="en-US" altLang="zh-CN" dirty="0" smtClean="0"/>
          </a:p>
          <a:p>
            <a:r>
              <a:rPr lang="zh-CN" altLang="en-US" dirty="0" smtClean="0"/>
              <a:t>所谓</a:t>
            </a:r>
            <a:r>
              <a:rPr lang="zh-CN" altLang="en-US" dirty="0"/>
              <a:t>最佳路径</a:t>
            </a:r>
            <a:r>
              <a:rPr lang="zh-CN" altLang="en-US" dirty="0" smtClean="0"/>
              <a:t>，主要考虑的参数包括跳跃</a:t>
            </a:r>
            <a:r>
              <a:rPr lang="zh-CN" altLang="en-US" dirty="0"/>
              <a:t>数</a:t>
            </a:r>
            <a:r>
              <a:rPr lang="zh-CN" altLang="en-US" dirty="0" smtClean="0"/>
              <a:t>（从</a:t>
            </a:r>
            <a:r>
              <a:rPr lang="zh-CN" altLang="en-US" dirty="0"/>
              <a:t>一个路由器或中间节点到另外的节点的行程）、延时以及分组数据包传输</a:t>
            </a:r>
            <a:r>
              <a:rPr lang="zh-CN" altLang="en-US" dirty="0" smtClean="0"/>
              <a:t>通信时间等。</a:t>
            </a:r>
            <a:endParaRPr lang="en-US" altLang="zh-CN" dirty="0" smtClean="0"/>
          </a:p>
          <a:p>
            <a:r>
              <a:rPr lang="zh-CN" altLang="en-US" dirty="0" smtClean="0"/>
              <a:t>经典</a:t>
            </a:r>
            <a:r>
              <a:rPr lang="zh-CN" altLang="en-US" dirty="0"/>
              <a:t>的</a:t>
            </a:r>
            <a:r>
              <a:rPr lang="zh-CN" altLang="en-US" dirty="0" smtClean="0"/>
              <a:t>最佳路径算法是迪杰斯特拉</a:t>
            </a:r>
            <a:r>
              <a:rPr lang="en-US" altLang="zh-CN" dirty="0"/>
              <a:t>(Dijkstra)</a:t>
            </a:r>
            <a:r>
              <a:rPr lang="zh-CN" altLang="en-US" dirty="0"/>
              <a:t>算法。</a:t>
            </a:r>
          </a:p>
          <a:p>
            <a:r>
              <a:rPr lang="en-US" altLang="zh-CN" dirty="0"/>
              <a:t>Dijkstra</a:t>
            </a:r>
            <a:r>
              <a:rPr lang="zh-CN" altLang="en-US" dirty="0"/>
              <a:t>算法是由荷兰计算机科学家狄克斯特拉于</a:t>
            </a:r>
            <a:r>
              <a:rPr lang="en-US" altLang="zh-CN" dirty="0"/>
              <a:t>1959</a:t>
            </a:r>
            <a:r>
              <a:rPr lang="zh-CN" altLang="en-US" dirty="0"/>
              <a:t>年提出的，用来解决有权图中节点间的最短路径问题。</a:t>
            </a:r>
          </a:p>
          <a:p>
            <a:endParaRPr lang="zh-CN" altLang="en-US" dirty="0"/>
          </a:p>
          <a:p>
            <a:endParaRPr lang="zh-CN" altLang="en-US" dirty="0"/>
          </a:p>
        </p:txBody>
      </p:sp>
    </p:spTree>
    <p:extLst>
      <p:ext uri="{BB962C8B-B14F-4D97-AF65-F5344CB8AC3E}">
        <p14:creationId xmlns:p14="http://schemas.microsoft.com/office/powerpoint/2010/main" val="2528835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a:t>
            </a:r>
            <a:r>
              <a:rPr lang="en-US" altLang="zh-CN" dirty="0" smtClean="0"/>
              <a:t>14</a:t>
            </a:r>
            <a:r>
              <a:rPr lang="zh-CN" altLang="en-US" dirty="0" smtClean="0"/>
              <a:t>）</a:t>
            </a:r>
            <a:r>
              <a:rPr lang="en-US" altLang="zh-CN" dirty="0" smtClean="0"/>
              <a:t> Dijkstra</a:t>
            </a:r>
            <a:r>
              <a:rPr lang="zh-CN" altLang="en-US" dirty="0" smtClean="0"/>
              <a:t>算法的工作原理</a:t>
            </a:r>
            <a:endParaRPr lang="zh-CN" altLang="en-US" dirty="0"/>
          </a:p>
        </p:txBody>
      </p:sp>
      <p:sp>
        <p:nvSpPr>
          <p:cNvPr id="3" name="文本占位符 2"/>
          <p:cNvSpPr>
            <a:spLocks noGrp="1"/>
          </p:cNvSpPr>
          <p:nvPr>
            <p:ph type="body" sz="quarter" idx="10"/>
          </p:nvPr>
        </p:nvSpPr>
        <p:spPr>
          <a:xfrm>
            <a:off x="455612" y="1047750"/>
            <a:ext cx="11293475" cy="3334127"/>
          </a:xfrm>
        </p:spPr>
        <p:txBody>
          <a:bodyPr/>
          <a:lstStyle/>
          <a:p>
            <a:r>
              <a:rPr lang="zh-CN" altLang="en-US" dirty="0" smtClean="0"/>
              <a:t>该</a:t>
            </a:r>
            <a:r>
              <a:rPr lang="zh-CN" altLang="en-US" dirty="0"/>
              <a:t>算法</a:t>
            </a:r>
            <a:r>
              <a:rPr lang="zh-CN" altLang="en-US" dirty="0" smtClean="0"/>
              <a:t>首先收集</a:t>
            </a:r>
            <a:r>
              <a:rPr lang="zh-CN" altLang="en-US" dirty="0"/>
              <a:t>所有路由器的信息，建立一个网络图</a:t>
            </a:r>
            <a:r>
              <a:rPr lang="zh-CN" altLang="en-US" dirty="0" smtClean="0"/>
              <a:t>。</a:t>
            </a:r>
            <a:endParaRPr lang="en-US" altLang="zh-CN" dirty="0" smtClean="0"/>
          </a:p>
          <a:p>
            <a:r>
              <a:rPr lang="zh-CN" altLang="en-US" dirty="0" smtClean="0"/>
              <a:t>图</a:t>
            </a:r>
            <a:r>
              <a:rPr lang="zh-CN" altLang="en-US" dirty="0"/>
              <a:t>中的每个顶点对应网络中的一个节点，顶点与顶点间的边代表两个网络节点间的路径</a:t>
            </a:r>
            <a:r>
              <a:rPr lang="zh-CN" altLang="en-US" dirty="0" smtClean="0"/>
              <a:t>。</a:t>
            </a:r>
            <a:endParaRPr lang="en-US" altLang="zh-CN" dirty="0" smtClean="0"/>
          </a:p>
          <a:p>
            <a:r>
              <a:rPr lang="zh-CN" altLang="en-US" dirty="0" smtClean="0"/>
              <a:t>该</a:t>
            </a:r>
            <a:r>
              <a:rPr lang="zh-CN" altLang="en-US" dirty="0"/>
              <a:t>算法的目的是计算图中的一个顶点（即起点）到其余各个顶点的最短路径</a:t>
            </a:r>
            <a:r>
              <a:rPr lang="zh-CN" altLang="en-US" dirty="0" smtClean="0"/>
              <a:t>。</a:t>
            </a:r>
            <a:endParaRPr lang="en-US" altLang="zh-CN" dirty="0" smtClean="0"/>
          </a:p>
          <a:p>
            <a:r>
              <a:rPr lang="zh-CN" altLang="en-US" dirty="0" smtClean="0"/>
              <a:t>其</a:t>
            </a:r>
            <a:r>
              <a:rPr lang="zh-CN" altLang="en-US" dirty="0"/>
              <a:t>方法是是从起点开始，采用贪心策略，每次遍历离起点距离最近且未访问过的邻接顶点，直到扩展到终点为止</a:t>
            </a:r>
            <a:r>
              <a:rPr lang="zh-CN" altLang="en-US" dirty="0" smtClean="0"/>
              <a:t>。</a:t>
            </a:r>
          </a:p>
          <a:p>
            <a:r>
              <a:rPr lang="zh-CN" altLang="en-US" dirty="0" smtClean="0"/>
              <a:t>例如，给定一个</a:t>
            </a:r>
            <a:r>
              <a:rPr lang="en-US" altLang="zh-CN" dirty="0" smtClean="0"/>
              <a:t>5</a:t>
            </a:r>
            <a:r>
              <a:rPr lang="zh-CN" altLang="en-US" dirty="0" smtClean="0"/>
              <a:t>节点的网络图，每个节点代表一个路由器，边上的数据为路由器间的路径长度。计算节点</a:t>
            </a:r>
            <a:r>
              <a:rPr lang="en-US" altLang="zh-CN" dirty="0" smtClean="0"/>
              <a:t>1</a:t>
            </a:r>
            <a:r>
              <a:rPr lang="zh-CN" altLang="en-US" dirty="0" smtClean="0"/>
              <a:t>到其它</a:t>
            </a:r>
            <a:r>
              <a:rPr lang="en-US" altLang="zh-CN" dirty="0" smtClean="0"/>
              <a:t>4</a:t>
            </a:r>
            <a:r>
              <a:rPr lang="zh-CN" altLang="en-US" dirty="0" smtClean="0"/>
              <a:t>个节点的最短距离。</a:t>
            </a:r>
            <a:endParaRPr lang="en-US" altLang="zh-CN" dirty="0" smtClean="0"/>
          </a:p>
          <a:p>
            <a:r>
              <a:rPr lang="zh-CN" altLang="en-US" dirty="0" smtClean="0"/>
              <a:t>要解决这个问题，首先需要探讨一下</a:t>
            </a:r>
            <a:r>
              <a:rPr lang="en-US" altLang="zh-CN" dirty="0" smtClean="0"/>
              <a:t>Dijkstra</a:t>
            </a:r>
            <a:r>
              <a:rPr lang="zh-CN" altLang="en-US" dirty="0" smtClean="0"/>
              <a:t>算法的工作过程。</a:t>
            </a:r>
            <a:endParaRPr lang="zh-CN" altLang="en-US" dirty="0"/>
          </a:p>
        </p:txBody>
      </p:sp>
    </p:spTree>
    <p:extLst>
      <p:ext uri="{BB962C8B-B14F-4D97-AF65-F5344CB8AC3E}">
        <p14:creationId xmlns:p14="http://schemas.microsoft.com/office/powerpoint/2010/main" val="2055762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t>
            </a:r>
            <a:r>
              <a:rPr lang="en-US" altLang="zh-CN" dirty="0"/>
              <a:t>14</a:t>
            </a:r>
            <a:r>
              <a:rPr lang="zh-CN" altLang="en-US" dirty="0"/>
              <a:t>）</a:t>
            </a:r>
            <a:r>
              <a:rPr lang="en-US" altLang="zh-CN" dirty="0"/>
              <a:t> Dijkstra</a:t>
            </a:r>
            <a:r>
              <a:rPr lang="zh-CN" altLang="en-US" dirty="0"/>
              <a:t>算法的工作原理</a:t>
            </a:r>
          </a:p>
        </p:txBody>
      </p:sp>
      <p:sp>
        <p:nvSpPr>
          <p:cNvPr id="3" name="文本占位符 2"/>
          <p:cNvSpPr>
            <a:spLocks noGrp="1"/>
          </p:cNvSpPr>
          <p:nvPr>
            <p:ph type="body" sz="quarter" idx="10"/>
          </p:nvPr>
        </p:nvSpPr>
        <p:spPr/>
        <p:txBody>
          <a:bodyPr/>
          <a:lstStyle/>
          <a:p>
            <a:r>
              <a:rPr lang="en-US" altLang="zh-CN" dirty="0"/>
              <a:t>Dijkstra</a:t>
            </a:r>
            <a:r>
              <a:rPr lang="zh-CN" altLang="en-US" dirty="0"/>
              <a:t>算法的</a:t>
            </a:r>
            <a:r>
              <a:rPr lang="zh-CN" altLang="en-US" dirty="0" smtClean="0"/>
              <a:t>工作步骤：</a:t>
            </a:r>
            <a:endParaRPr lang="en-US" altLang="zh-CN" dirty="0" smtClean="0"/>
          </a:p>
          <a:p>
            <a:pPr lvl="1"/>
            <a:r>
              <a:rPr lang="zh-CN" altLang="en-US" dirty="0" smtClean="0"/>
              <a:t>步骤</a:t>
            </a:r>
            <a:r>
              <a:rPr lang="en-US" altLang="zh-CN" dirty="0" smtClean="0"/>
              <a:t>1</a:t>
            </a:r>
            <a:r>
              <a:rPr lang="zh-CN" altLang="en-US" dirty="0" smtClean="0"/>
              <a:t>：</a:t>
            </a:r>
            <a:r>
              <a:rPr lang="zh-CN" altLang="en-US" dirty="0"/>
              <a:t>定义</a:t>
            </a:r>
            <a:r>
              <a:rPr lang="zh-CN" altLang="en-US" dirty="0" smtClean="0"/>
              <a:t>两</a:t>
            </a:r>
            <a:r>
              <a:rPr lang="zh-CN" altLang="en-US" dirty="0"/>
              <a:t>个集合</a:t>
            </a:r>
            <a:r>
              <a:rPr lang="en-US" altLang="zh-CN" dirty="0"/>
              <a:t>S</a:t>
            </a:r>
            <a:r>
              <a:rPr lang="zh-CN" altLang="en-US" dirty="0"/>
              <a:t>和</a:t>
            </a:r>
            <a:r>
              <a:rPr lang="en-US" altLang="zh-CN" dirty="0"/>
              <a:t>U</a:t>
            </a:r>
            <a:r>
              <a:rPr lang="zh-CN" altLang="en-US" dirty="0"/>
              <a:t>。</a:t>
            </a:r>
            <a:r>
              <a:rPr lang="en-US" altLang="zh-CN" dirty="0" smtClean="0"/>
              <a:t>S</a:t>
            </a:r>
            <a:r>
              <a:rPr lang="zh-CN" altLang="en-US" dirty="0" smtClean="0"/>
              <a:t>记录</a:t>
            </a:r>
            <a:r>
              <a:rPr lang="zh-CN" altLang="en-US" dirty="0"/>
              <a:t>已求出最短路径的</a:t>
            </a:r>
            <a:r>
              <a:rPr lang="zh-CN" altLang="en-US" dirty="0" smtClean="0"/>
              <a:t>顶点及</a:t>
            </a:r>
            <a:r>
              <a:rPr lang="zh-CN" altLang="en-US" dirty="0"/>
              <a:t>相应的最短路径</a:t>
            </a:r>
            <a:r>
              <a:rPr lang="zh-CN" altLang="en-US" dirty="0" smtClean="0"/>
              <a:t>长度，</a:t>
            </a:r>
            <a:r>
              <a:rPr lang="en-US" altLang="zh-CN" dirty="0" smtClean="0"/>
              <a:t>U</a:t>
            </a:r>
            <a:r>
              <a:rPr lang="zh-CN" altLang="en-US" dirty="0" smtClean="0"/>
              <a:t>记录</a:t>
            </a:r>
            <a:r>
              <a:rPr lang="zh-CN" altLang="en-US" dirty="0"/>
              <a:t>还未求出最短路径的</a:t>
            </a:r>
            <a:r>
              <a:rPr lang="zh-CN" altLang="en-US" dirty="0" smtClean="0"/>
              <a:t>顶点以及</a:t>
            </a:r>
            <a:r>
              <a:rPr lang="zh-CN" altLang="en-US" dirty="0"/>
              <a:t>该顶点到起点</a:t>
            </a:r>
            <a:r>
              <a:rPr lang="en-US" altLang="zh-CN" dirty="0"/>
              <a:t>s</a:t>
            </a:r>
            <a:r>
              <a:rPr lang="zh-CN" altLang="en-US" dirty="0"/>
              <a:t>的</a:t>
            </a:r>
            <a:r>
              <a:rPr lang="zh-CN" altLang="en-US" dirty="0" smtClean="0"/>
              <a:t>距离。</a:t>
            </a:r>
            <a:endParaRPr lang="zh-CN" altLang="en-US" dirty="0"/>
          </a:p>
          <a:p>
            <a:pPr lvl="1"/>
            <a:r>
              <a:rPr lang="zh-CN" altLang="en-US" dirty="0" smtClean="0"/>
              <a:t>步骤</a:t>
            </a:r>
            <a:r>
              <a:rPr lang="en-US" altLang="zh-CN" dirty="0"/>
              <a:t>2</a:t>
            </a:r>
            <a:r>
              <a:rPr lang="zh-CN" altLang="en-US" dirty="0" smtClean="0"/>
              <a:t>：初始</a:t>
            </a:r>
            <a:r>
              <a:rPr lang="zh-CN" altLang="en-US" dirty="0"/>
              <a:t>时，</a:t>
            </a:r>
            <a:r>
              <a:rPr lang="en-US" altLang="zh-CN" dirty="0"/>
              <a:t>S</a:t>
            </a:r>
            <a:r>
              <a:rPr lang="zh-CN" altLang="en-US" dirty="0"/>
              <a:t>只包含起点</a:t>
            </a:r>
            <a:r>
              <a:rPr lang="en-US" altLang="zh-CN" dirty="0"/>
              <a:t>s</a:t>
            </a:r>
            <a:r>
              <a:rPr lang="zh-CN" altLang="en-US" dirty="0"/>
              <a:t>；</a:t>
            </a:r>
            <a:r>
              <a:rPr lang="en-US" altLang="zh-CN" dirty="0"/>
              <a:t>U</a:t>
            </a:r>
            <a:r>
              <a:rPr lang="zh-CN" altLang="en-US" dirty="0"/>
              <a:t>包含除</a:t>
            </a:r>
            <a:r>
              <a:rPr lang="en-US" altLang="zh-CN" dirty="0"/>
              <a:t>s</a:t>
            </a:r>
            <a:r>
              <a:rPr lang="zh-CN" altLang="en-US" dirty="0"/>
              <a:t>外的其他顶点，且</a:t>
            </a:r>
            <a:r>
              <a:rPr lang="en-US" altLang="zh-CN" dirty="0"/>
              <a:t>U</a:t>
            </a:r>
            <a:r>
              <a:rPr lang="zh-CN" altLang="en-US" dirty="0"/>
              <a:t>中顶点的距离</a:t>
            </a:r>
            <a:r>
              <a:rPr lang="zh-CN" altLang="en-US" dirty="0" smtClean="0"/>
              <a:t>为</a:t>
            </a:r>
            <a:r>
              <a:rPr lang="en-US" altLang="zh-CN" dirty="0" smtClean="0"/>
              <a:t>“</a:t>
            </a:r>
            <a:r>
              <a:rPr lang="zh-CN" altLang="en-US" dirty="0" smtClean="0"/>
              <a:t>起点</a:t>
            </a:r>
            <a:r>
              <a:rPr lang="en-US" altLang="zh-CN" dirty="0"/>
              <a:t>s</a:t>
            </a:r>
            <a:r>
              <a:rPr lang="zh-CN" altLang="en-US" dirty="0"/>
              <a:t>到该顶点的</a:t>
            </a:r>
            <a:r>
              <a:rPr lang="zh-CN" altLang="en-US" dirty="0" smtClean="0"/>
              <a:t>距离</a:t>
            </a:r>
            <a:r>
              <a:rPr lang="en-US" altLang="zh-CN" dirty="0" smtClean="0"/>
              <a:t>”</a:t>
            </a:r>
            <a:r>
              <a:rPr lang="zh-CN" altLang="en-US" dirty="0" smtClean="0">
                <a:latin typeface="楷体" panose="02010609060101010101" pitchFamily="49" charset="-122"/>
                <a:ea typeface="楷体" panose="02010609060101010101" pitchFamily="49" charset="-122"/>
              </a:rPr>
              <a:t>（例如</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U</a:t>
            </a:r>
            <a:r>
              <a:rPr lang="zh-CN" altLang="en-US" dirty="0">
                <a:latin typeface="楷体" panose="02010609060101010101" pitchFamily="49" charset="-122"/>
                <a:ea typeface="楷体" panose="02010609060101010101" pitchFamily="49" charset="-122"/>
              </a:rPr>
              <a:t>中顶点</a:t>
            </a:r>
            <a:r>
              <a:rPr lang="en-US" altLang="zh-CN" dirty="0">
                <a:latin typeface="楷体" panose="02010609060101010101" pitchFamily="49" charset="-122"/>
                <a:ea typeface="楷体" panose="02010609060101010101" pitchFamily="49" charset="-122"/>
              </a:rPr>
              <a:t>v</a:t>
            </a:r>
            <a:r>
              <a:rPr lang="zh-CN" altLang="en-US" dirty="0">
                <a:latin typeface="楷体" panose="02010609060101010101" pitchFamily="49" charset="-122"/>
                <a:ea typeface="楷体" panose="02010609060101010101" pitchFamily="49" charset="-122"/>
              </a:rPr>
              <a:t>的距离为</a:t>
            </a:r>
            <a:r>
              <a:rPr lang="en-US" altLang="zh-CN" dirty="0">
                <a:latin typeface="楷体" panose="02010609060101010101" pitchFamily="49" charset="-122"/>
                <a:ea typeface="楷体" panose="02010609060101010101" pitchFamily="49" charset="-122"/>
              </a:rPr>
              <a:t>(</a:t>
            </a:r>
            <a:r>
              <a:rPr lang="en-US" altLang="zh-CN" dirty="0" err="1">
                <a:latin typeface="楷体" panose="02010609060101010101" pitchFamily="49" charset="-122"/>
                <a:ea typeface="楷体" panose="02010609060101010101" pitchFamily="49" charset="-122"/>
              </a:rPr>
              <a:t>s,v</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的长度</a:t>
            </a:r>
            <a:r>
              <a:rPr lang="zh-CN" altLang="en-US" dirty="0" smtClean="0">
                <a:latin typeface="楷体" panose="02010609060101010101" pitchFamily="49" charset="-122"/>
                <a:ea typeface="楷体" panose="02010609060101010101" pitchFamily="49" charset="-122"/>
              </a:rPr>
              <a:t>，如果</a:t>
            </a:r>
            <a:r>
              <a:rPr lang="en-US" altLang="zh-CN" dirty="0" smtClean="0">
                <a:latin typeface="楷体" panose="02010609060101010101" pitchFamily="49" charset="-122"/>
                <a:ea typeface="楷体" panose="02010609060101010101" pitchFamily="49" charset="-122"/>
              </a:rPr>
              <a:t>s</a:t>
            </a:r>
            <a:r>
              <a:rPr lang="zh-CN" altLang="en-US" dirty="0">
                <a:latin typeface="楷体" panose="02010609060101010101" pitchFamily="49" charset="-122"/>
                <a:ea typeface="楷体" panose="02010609060101010101" pitchFamily="49" charset="-122"/>
              </a:rPr>
              <a:t>和</a:t>
            </a:r>
            <a:r>
              <a:rPr lang="en-US" altLang="zh-CN" dirty="0">
                <a:latin typeface="楷体" panose="02010609060101010101" pitchFamily="49" charset="-122"/>
                <a:ea typeface="楷体" panose="02010609060101010101" pitchFamily="49" charset="-122"/>
              </a:rPr>
              <a:t>v</a:t>
            </a:r>
            <a:r>
              <a:rPr lang="zh-CN" altLang="en-US" dirty="0">
                <a:latin typeface="楷体" panose="02010609060101010101" pitchFamily="49" charset="-122"/>
                <a:ea typeface="楷体" panose="02010609060101010101" pitchFamily="49" charset="-122"/>
              </a:rPr>
              <a:t>不相邻，则</a:t>
            </a:r>
            <a:r>
              <a:rPr lang="en-US" altLang="zh-CN" dirty="0">
                <a:latin typeface="楷体" panose="02010609060101010101" pitchFamily="49" charset="-122"/>
                <a:ea typeface="楷体" panose="02010609060101010101" pitchFamily="49" charset="-122"/>
              </a:rPr>
              <a:t>v</a:t>
            </a:r>
            <a:r>
              <a:rPr lang="zh-CN" altLang="en-US" dirty="0">
                <a:latin typeface="楷体" panose="02010609060101010101" pitchFamily="49" charset="-122"/>
                <a:ea typeface="楷体" panose="02010609060101010101" pitchFamily="49" charset="-122"/>
              </a:rPr>
              <a:t>的距离为</a:t>
            </a:r>
            <a:r>
              <a:rPr lang="zh-CN" altLang="en-US"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zh-CN" altLang="en-US" dirty="0" smtClean="0"/>
              <a:t>。</a:t>
            </a:r>
            <a:endParaRPr lang="zh-CN" altLang="en-US" dirty="0"/>
          </a:p>
          <a:p>
            <a:pPr lvl="1"/>
            <a:r>
              <a:rPr lang="zh-CN" altLang="en-US" dirty="0" smtClean="0"/>
              <a:t>步骤</a:t>
            </a:r>
            <a:r>
              <a:rPr lang="en-US" altLang="zh-CN" dirty="0"/>
              <a:t>3</a:t>
            </a:r>
            <a:r>
              <a:rPr lang="zh-CN" altLang="en-US" dirty="0" smtClean="0"/>
              <a:t>：从</a:t>
            </a:r>
            <a:r>
              <a:rPr lang="en-US" altLang="zh-CN" dirty="0"/>
              <a:t>U</a:t>
            </a:r>
            <a:r>
              <a:rPr lang="zh-CN" altLang="en-US" dirty="0"/>
              <a:t>中选出</a:t>
            </a:r>
            <a:r>
              <a:rPr lang="en-US" altLang="zh-CN" dirty="0"/>
              <a:t>"</a:t>
            </a:r>
            <a:r>
              <a:rPr lang="zh-CN" altLang="en-US" dirty="0"/>
              <a:t>距离最短的顶点</a:t>
            </a:r>
            <a:r>
              <a:rPr lang="en-US" altLang="zh-CN" dirty="0"/>
              <a:t>k"</a:t>
            </a:r>
            <a:r>
              <a:rPr lang="zh-CN" altLang="en-US" dirty="0"/>
              <a:t>，并将顶点</a:t>
            </a:r>
            <a:r>
              <a:rPr lang="en-US" altLang="zh-CN" dirty="0"/>
              <a:t>k</a:t>
            </a:r>
            <a:r>
              <a:rPr lang="zh-CN" altLang="en-US" dirty="0"/>
              <a:t>加入到</a:t>
            </a:r>
            <a:r>
              <a:rPr lang="en-US" altLang="zh-CN" dirty="0"/>
              <a:t>S</a:t>
            </a:r>
            <a:r>
              <a:rPr lang="zh-CN" altLang="en-US" dirty="0"/>
              <a:t>中；同时，从</a:t>
            </a:r>
            <a:r>
              <a:rPr lang="en-US" altLang="zh-CN" dirty="0"/>
              <a:t>U</a:t>
            </a:r>
            <a:r>
              <a:rPr lang="zh-CN" altLang="en-US" dirty="0"/>
              <a:t>中移除顶点</a:t>
            </a:r>
            <a:r>
              <a:rPr lang="en-US" altLang="zh-CN" dirty="0"/>
              <a:t>k</a:t>
            </a:r>
            <a:r>
              <a:rPr lang="zh-CN" altLang="en-US" dirty="0"/>
              <a:t>。</a:t>
            </a:r>
          </a:p>
          <a:p>
            <a:pPr lvl="1"/>
            <a:r>
              <a:rPr lang="zh-CN" altLang="en-US" dirty="0" smtClean="0"/>
              <a:t>步骤</a:t>
            </a:r>
            <a:r>
              <a:rPr lang="en-US" altLang="zh-CN" dirty="0"/>
              <a:t>4</a:t>
            </a:r>
            <a:r>
              <a:rPr lang="zh-CN" altLang="en-US" dirty="0" smtClean="0"/>
              <a:t>：更新</a:t>
            </a:r>
            <a:r>
              <a:rPr lang="en-US" altLang="zh-CN" dirty="0"/>
              <a:t>U</a:t>
            </a:r>
            <a:r>
              <a:rPr lang="zh-CN" altLang="en-US" dirty="0"/>
              <a:t>中各个顶点到起点</a:t>
            </a:r>
            <a:r>
              <a:rPr lang="en-US" altLang="zh-CN" dirty="0"/>
              <a:t>s</a:t>
            </a:r>
            <a:r>
              <a:rPr lang="zh-CN" altLang="en-US" dirty="0"/>
              <a:t>的距离。之所以更新</a:t>
            </a:r>
            <a:r>
              <a:rPr lang="en-US" altLang="zh-CN" dirty="0"/>
              <a:t>U</a:t>
            </a:r>
            <a:r>
              <a:rPr lang="zh-CN" altLang="en-US" dirty="0"/>
              <a:t>中顶点的距离，是由于上一步中确定了</a:t>
            </a:r>
            <a:r>
              <a:rPr lang="en-US" altLang="zh-CN" dirty="0"/>
              <a:t>k</a:t>
            </a:r>
            <a:r>
              <a:rPr lang="zh-CN" altLang="en-US" dirty="0"/>
              <a:t>是求出最短路径的顶点，从而可以利用</a:t>
            </a:r>
            <a:r>
              <a:rPr lang="en-US" altLang="zh-CN" dirty="0"/>
              <a:t>k</a:t>
            </a:r>
            <a:r>
              <a:rPr lang="zh-CN" altLang="en-US" dirty="0"/>
              <a:t>来更新其它顶点的距离；例如，</a:t>
            </a:r>
            <a:r>
              <a:rPr lang="en-US" altLang="zh-CN" dirty="0"/>
              <a:t>(</a:t>
            </a:r>
            <a:r>
              <a:rPr lang="en-US" altLang="zh-CN" dirty="0" err="1"/>
              <a:t>s,v</a:t>
            </a:r>
            <a:r>
              <a:rPr lang="en-US" altLang="zh-CN" dirty="0"/>
              <a:t>)</a:t>
            </a:r>
            <a:r>
              <a:rPr lang="zh-CN" altLang="en-US" dirty="0"/>
              <a:t>的距离可能大于</a:t>
            </a:r>
            <a:r>
              <a:rPr lang="en-US" altLang="zh-CN" dirty="0"/>
              <a:t>(</a:t>
            </a:r>
            <a:r>
              <a:rPr lang="en-US" altLang="zh-CN" dirty="0" err="1"/>
              <a:t>s,k</a:t>
            </a:r>
            <a:r>
              <a:rPr lang="en-US" altLang="zh-CN" dirty="0"/>
              <a:t>)+(</a:t>
            </a:r>
            <a:r>
              <a:rPr lang="en-US" altLang="zh-CN" dirty="0" err="1"/>
              <a:t>k,v</a:t>
            </a:r>
            <a:r>
              <a:rPr lang="en-US" altLang="zh-CN" dirty="0"/>
              <a:t>)</a:t>
            </a:r>
            <a:r>
              <a:rPr lang="zh-CN" altLang="en-US" dirty="0"/>
              <a:t>的距离。</a:t>
            </a:r>
          </a:p>
          <a:p>
            <a:pPr lvl="1"/>
            <a:r>
              <a:rPr lang="zh-CN" altLang="en-US" dirty="0" smtClean="0"/>
              <a:t>步骤</a:t>
            </a:r>
            <a:r>
              <a:rPr lang="en-US" altLang="zh-CN" dirty="0"/>
              <a:t>5</a:t>
            </a:r>
            <a:r>
              <a:rPr lang="zh-CN" altLang="en-US" dirty="0" smtClean="0"/>
              <a:t>：重复步骤</a:t>
            </a:r>
            <a:r>
              <a:rPr lang="en-US" altLang="zh-CN" dirty="0"/>
              <a:t>3</a:t>
            </a:r>
            <a:r>
              <a:rPr lang="zh-CN" altLang="en-US" dirty="0" smtClean="0"/>
              <a:t>和</a:t>
            </a:r>
            <a:r>
              <a:rPr lang="en-US" altLang="zh-CN" dirty="0"/>
              <a:t>4</a:t>
            </a:r>
            <a:r>
              <a:rPr lang="zh-CN" altLang="en-US" dirty="0" smtClean="0"/>
              <a:t>，</a:t>
            </a:r>
            <a:r>
              <a:rPr lang="zh-CN" altLang="en-US" dirty="0"/>
              <a:t>直到遍历完所有</a:t>
            </a:r>
            <a:r>
              <a:rPr lang="zh-CN" altLang="en-US" dirty="0" smtClean="0"/>
              <a:t>顶点（即</a:t>
            </a:r>
            <a:r>
              <a:rPr lang="en-US" altLang="zh-CN" dirty="0" smtClean="0"/>
              <a:t>U</a:t>
            </a:r>
            <a:r>
              <a:rPr lang="zh-CN" altLang="en-US" dirty="0" smtClean="0"/>
              <a:t>为空）。</a:t>
            </a:r>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1843" y="447468"/>
            <a:ext cx="2505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792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t>
            </a:r>
            <a:r>
              <a:rPr lang="en-US" altLang="zh-CN" dirty="0"/>
              <a:t>14</a:t>
            </a:r>
            <a:r>
              <a:rPr lang="zh-CN" altLang="en-US" dirty="0"/>
              <a:t>）</a:t>
            </a:r>
            <a:r>
              <a:rPr lang="en-US" altLang="zh-CN" dirty="0"/>
              <a:t> Dijkstra</a:t>
            </a:r>
            <a:r>
              <a:rPr lang="zh-CN" altLang="en-US" dirty="0"/>
              <a:t>算法的工作原理</a:t>
            </a:r>
          </a:p>
        </p:txBody>
      </p:sp>
      <p:sp>
        <p:nvSpPr>
          <p:cNvPr id="3" name="文本占位符 2"/>
          <p:cNvSpPr>
            <a:spLocks noGrp="1"/>
          </p:cNvSpPr>
          <p:nvPr>
            <p:ph type="body" sz="quarter" idx="10"/>
          </p:nvPr>
        </p:nvSpPr>
        <p:spPr/>
        <p:txBody>
          <a:bodyPr/>
          <a:lstStyle/>
          <a:p>
            <a:r>
              <a:rPr lang="zh-CN" altLang="en-US" dirty="0" smtClean="0"/>
              <a:t>初始化</a:t>
            </a:r>
            <a:r>
              <a:rPr lang="en-US" altLang="zh-CN" dirty="0" smtClean="0"/>
              <a:t>S</a:t>
            </a:r>
            <a:r>
              <a:rPr lang="zh-CN" altLang="en-US" dirty="0" smtClean="0"/>
              <a:t>和</a:t>
            </a:r>
            <a:r>
              <a:rPr lang="en-US" altLang="zh-CN" dirty="0" smtClean="0"/>
              <a:t>U</a:t>
            </a:r>
            <a:r>
              <a:rPr lang="zh-CN" altLang="en-US" dirty="0" smtClean="0"/>
              <a:t>，</a:t>
            </a:r>
            <a:r>
              <a:rPr lang="en-US" altLang="zh-CN" dirty="0" smtClean="0"/>
              <a:t>S={&lt;1,</a:t>
            </a:r>
            <a:r>
              <a:rPr lang="en-US" altLang="zh-CN" dirty="0">
                <a:latin typeface="楷体" panose="02010609060101010101" pitchFamily="49" charset="-122"/>
                <a:ea typeface="楷体" panose="02010609060101010101" pitchFamily="49" charset="-122"/>
              </a:rPr>
              <a:t>0</a:t>
            </a:r>
            <a:r>
              <a:rPr lang="en-US" altLang="zh-CN" dirty="0" smtClean="0">
                <a:latin typeface="楷体" panose="02010609060101010101" pitchFamily="49" charset="-122"/>
                <a:ea typeface="楷体" panose="02010609060101010101" pitchFamily="49" charset="-122"/>
              </a:rPr>
              <a:t>&gt;</a:t>
            </a:r>
            <a:r>
              <a:rPr lang="en-US" altLang="zh-CN" dirty="0" smtClean="0"/>
              <a:t>}</a:t>
            </a:r>
            <a:r>
              <a:rPr lang="zh-CN" altLang="en-US" dirty="0" smtClean="0"/>
              <a:t>，</a:t>
            </a:r>
            <a:r>
              <a:rPr lang="en-US" altLang="zh-CN" dirty="0" smtClean="0"/>
              <a:t>U={&lt;2,6&gt;, &lt;3,8&gt;, </a:t>
            </a:r>
            <a:r>
              <a:rPr lang="en-US" altLang="zh-CN" dirty="0"/>
              <a:t>&lt;</a:t>
            </a:r>
            <a:r>
              <a:rPr lang="en-US" altLang="zh-CN" dirty="0" smtClean="0"/>
              <a:t>4,∞&gt;,&lt;5,</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&gt;</a:t>
            </a:r>
            <a:r>
              <a:rPr lang="en-US" altLang="zh-CN" dirty="0" smtClean="0"/>
              <a:t>}</a:t>
            </a:r>
            <a:r>
              <a:rPr lang="zh-CN" altLang="en-US" dirty="0" smtClean="0"/>
              <a:t> ，并用</a:t>
            </a:r>
            <a:r>
              <a:rPr lang="zh-CN" altLang="en-US" dirty="0" smtClean="0">
                <a:solidFill>
                  <a:srgbClr val="FF0000"/>
                </a:solidFill>
                <a:effectLst>
                  <a:outerShdw blurRad="38100" dist="38100" dir="2700000" algn="tl">
                    <a:srgbClr val="000000">
                      <a:alpha val="43137"/>
                    </a:srgbClr>
                  </a:outerShdw>
                </a:effectLst>
              </a:rPr>
              <a:t>邻接矩阵</a:t>
            </a:r>
            <a:r>
              <a:rPr lang="zh-CN" altLang="en-US" dirty="0" smtClean="0"/>
              <a:t>表示顶点间的距离，如图所示。</a:t>
            </a:r>
            <a:endParaRPr lang="en-US" altLang="zh-CN" dirty="0" smtClean="0"/>
          </a:p>
          <a:p>
            <a:r>
              <a:rPr lang="zh-CN" altLang="en-US" dirty="0"/>
              <a:t>从</a:t>
            </a:r>
            <a:r>
              <a:rPr lang="en-US" altLang="zh-CN" dirty="0"/>
              <a:t>U</a:t>
            </a:r>
            <a:r>
              <a:rPr lang="zh-CN" altLang="en-US" dirty="0"/>
              <a:t>中</a:t>
            </a:r>
            <a:r>
              <a:rPr lang="zh-CN" altLang="en-US" dirty="0" smtClean="0"/>
              <a:t>选出</a:t>
            </a:r>
            <a:r>
              <a:rPr lang="en-US" altLang="zh-CN" dirty="0" smtClean="0"/>
              <a:t>“</a:t>
            </a:r>
            <a:r>
              <a:rPr lang="zh-CN" altLang="en-US" dirty="0" smtClean="0"/>
              <a:t>距离</a:t>
            </a:r>
            <a:r>
              <a:rPr lang="zh-CN" altLang="en-US" dirty="0"/>
              <a:t>最短的顶点</a:t>
            </a:r>
            <a:r>
              <a:rPr lang="en-US" altLang="zh-CN" dirty="0" smtClean="0"/>
              <a:t>k”</a:t>
            </a:r>
            <a:r>
              <a:rPr lang="zh-CN" altLang="en-US" dirty="0" smtClean="0"/>
              <a:t>，</a:t>
            </a:r>
            <a:r>
              <a:rPr lang="en-US" altLang="zh-CN" dirty="0" smtClean="0"/>
              <a:t>k=2</a:t>
            </a:r>
            <a:r>
              <a:rPr lang="zh-CN" altLang="en-US" dirty="0" smtClean="0"/>
              <a:t>，并</a:t>
            </a:r>
            <a:r>
              <a:rPr lang="zh-CN" altLang="en-US" dirty="0"/>
              <a:t>将</a:t>
            </a:r>
            <a:r>
              <a:rPr lang="zh-CN" altLang="en-US" dirty="0" smtClean="0"/>
              <a:t>顶点</a:t>
            </a:r>
            <a:r>
              <a:rPr lang="en-US" altLang="zh-CN" dirty="0"/>
              <a:t>2</a:t>
            </a:r>
            <a:r>
              <a:rPr lang="zh-CN" altLang="en-US" dirty="0" smtClean="0"/>
              <a:t>加入</a:t>
            </a:r>
            <a:r>
              <a:rPr lang="zh-CN" altLang="en-US" dirty="0"/>
              <a:t>到</a:t>
            </a:r>
            <a:r>
              <a:rPr lang="en-US" altLang="zh-CN" dirty="0"/>
              <a:t>S</a:t>
            </a:r>
            <a:r>
              <a:rPr lang="zh-CN" altLang="en-US" dirty="0"/>
              <a:t>中；同时，从</a:t>
            </a:r>
            <a:r>
              <a:rPr lang="en-US" altLang="zh-CN" dirty="0"/>
              <a:t>U</a:t>
            </a:r>
            <a:r>
              <a:rPr lang="zh-CN" altLang="en-US" dirty="0"/>
              <a:t>中移除</a:t>
            </a:r>
            <a:r>
              <a:rPr lang="zh-CN" altLang="en-US" dirty="0" smtClean="0"/>
              <a:t>顶点</a:t>
            </a:r>
            <a:r>
              <a:rPr lang="en-US" altLang="zh-CN" dirty="0" smtClean="0"/>
              <a:t>2</a:t>
            </a:r>
            <a:r>
              <a:rPr lang="zh-CN" altLang="en-US" dirty="0" smtClean="0"/>
              <a:t>。</a:t>
            </a:r>
            <a:endParaRPr lang="en-US" altLang="zh-CN" dirty="0" smtClean="0"/>
          </a:p>
          <a:p>
            <a:pPr lvl="1"/>
            <a:r>
              <a:rPr lang="en-US" altLang="zh-CN" dirty="0"/>
              <a:t>S={&lt;</a:t>
            </a:r>
            <a:r>
              <a:rPr lang="en-US" altLang="zh-CN" dirty="0" smtClean="0"/>
              <a:t>1,0&gt;, </a:t>
            </a:r>
            <a:r>
              <a:rPr lang="en-US" altLang="zh-CN" dirty="0"/>
              <a:t>&lt;2,6&gt;,</a:t>
            </a:r>
            <a:r>
              <a:rPr lang="en-US" altLang="zh-CN" dirty="0" smtClean="0"/>
              <a:t>}</a:t>
            </a:r>
            <a:r>
              <a:rPr lang="zh-CN" altLang="en-US" dirty="0"/>
              <a:t>，</a:t>
            </a:r>
            <a:r>
              <a:rPr lang="en-US" altLang="zh-CN" dirty="0"/>
              <a:t>U</a:t>
            </a:r>
            <a:r>
              <a:rPr lang="en-US" altLang="zh-CN" dirty="0" smtClean="0"/>
              <a:t>={&lt;</a:t>
            </a:r>
            <a:r>
              <a:rPr lang="en-US" altLang="zh-CN" dirty="0"/>
              <a:t>3,8&gt;, &lt;4,∞&gt;,&lt;5,∞&gt;} </a:t>
            </a:r>
            <a:endParaRPr lang="en-US" altLang="zh-CN" dirty="0" smtClean="0"/>
          </a:p>
          <a:p>
            <a:r>
              <a:rPr lang="zh-CN" altLang="en-US" dirty="0" smtClean="0"/>
              <a:t>更新</a:t>
            </a:r>
            <a:r>
              <a:rPr lang="en-US" altLang="zh-CN" dirty="0"/>
              <a:t>U</a:t>
            </a:r>
            <a:r>
              <a:rPr lang="zh-CN" altLang="en-US" dirty="0"/>
              <a:t>中各个顶点到起点</a:t>
            </a:r>
            <a:r>
              <a:rPr lang="en-US" altLang="zh-CN" dirty="0"/>
              <a:t>s</a:t>
            </a:r>
            <a:r>
              <a:rPr lang="zh-CN" altLang="en-US" dirty="0"/>
              <a:t>的</a:t>
            </a:r>
            <a:r>
              <a:rPr lang="zh-CN" altLang="en-US" dirty="0" smtClean="0"/>
              <a:t>距离。</a:t>
            </a:r>
            <a:endParaRPr lang="en-US" altLang="zh-CN" dirty="0" smtClean="0"/>
          </a:p>
          <a:p>
            <a:pPr lvl="1"/>
            <a:r>
              <a:rPr lang="en-US" altLang="zh-CN" dirty="0" smtClean="0"/>
              <a:t>U</a:t>
            </a:r>
            <a:r>
              <a:rPr lang="en-US" altLang="zh-CN" dirty="0"/>
              <a:t>={&lt;3,8&gt;, &lt;4</a:t>
            </a:r>
            <a:r>
              <a:rPr lang="en-US" altLang="zh-CN" dirty="0" smtClean="0"/>
              <a:t>, 6+9=15&gt;, &lt;5,  6+2=8&gt;}</a:t>
            </a:r>
          </a:p>
          <a:p>
            <a:r>
              <a:rPr lang="zh-CN" altLang="en-US" dirty="0"/>
              <a:t>从</a:t>
            </a:r>
            <a:r>
              <a:rPr lang="en-US" altLang="zh-CN" dirty="0"/>
              <a:t>U</a:t>
            </a:r>
            <a:r>
              <a:rPr lang="zh-CN" altLang="en-US" dirty="0"/>
              <a:t>中选出</a:t>
            </a:r>
            <a:r>
              <a:rPr lang="en-US" altLang="zh-CN" dirty="0"/>
              <a:t>“</a:t>
            </a:r>
            <a:r>
              <a:rPr lang="zh-CN" altLang="en-US" dirty="0"/>
              <a:t>距离最短的顶点</a:t>
            </a:r>
            <a:r>
              <a:rPr lang="en-US" altLang="zh-CN" dirty="0"/>
              <a:t>k”</a:t>
            </a:r>
            <a:r>
              <a:rPr lang="zh-CN" altLang="en-US" dirty="0"/>
              <a:t>，</a:t>
            </a:r>
            <a:r>
              <a:rPr lang="en-US" altLang="zh-CN" dirty="0" smtClean="0"/>
              <a:t>k=3</a:t>
            </a:r>
            <a:r>
              <a:rPr lang="zh-CN" altLang="en-US" dirty="0" smtClean="0"/>
              <a:t>，</a:t>
            </a:r>
            <a:r>
              <a:rPr lang="zh-CN" altLang="en-US" dirty="0"/>
              <a:t>并将</a:t>
            </a:r>
            <a:r>
              <a:rPr lang="zh-CN" altLang="en-US" dirty="0" smtClean="0"/>
              <a:t>顶点</a:t>
            </a:r>
            <a:r>
              <a:rPr lang="en-US" altLang="zh-CN" dirty="0" smtClean="0"/>
              <a:t>3</a:t>
            </a:r>
            <a:r>
              <a:rPr lang="zh-CN" altLang="en-US" dirty="0" smtClean="0"/>
              <a:t>加入</a:t>
            </a:r>
            <a:r>
              <a:rPr lang="zh-CN" altLang="en-US" dirty="0"/>
              <a:t>到</a:t>
            </a:r>
            <a:r>
              <a:rPr lang="en-US" altLang="zh-CN" dirty="0"/>
              <a:t>S</a:t>
            </a:r>
            <a:r>
              <a:rPr lang="zh-CN" altLang="en-US" dirty="0"/>
              <a:t>中；同时，从</a:t>
            </a:r>
            <a:r>
              <a:rPr lang="en-US" altLang="zh-CN" dirty="0"/>
              <a:t>U</a:t>
            </a:r>
            <a:r>
              <a:rPr lang="zh-CN" altLang="en-US" dirty="0"/>
              <a:t>中移除</a:t>
            </a:r>
            <a:r>
              <a:rPr lang="zh-CN" altLang="en-US" dirty="0" smtClean="0"/>
              <a:t>顶点</a:t>
            </a:r>
            <a:r>
              <a:rPr lang="en-US" altLang="zh-CN" dirty="0"/>
              <a:t>3</a:t>
            </a:r>
            <a:r>
              <a:rPr lang="zh-CN" altLang="en-US" dirty="0" smtClean="0"/>
              <a:t>。</a:t>
            </a:r>
            <a:endParaRPr lang="en-US" altLang="zh-CN" dirty="0"/>
          </a:p>
          <a:p>
            <a:pPr lvl="1"/>
            <a:r>
              <a:rPr lang="en-US" altLang="zh-CN" dirty="0"/>
              <a:t>S={&lt;</a:t>
            </a:r>
            <a:r>
              <a:rPr lang="en-US" altLang="zh-CN" dirty="0" smtClean="0"/>
              <a:t>1,0&gt;, </a:t>
            </a:r>
            <a:r>
              <a:rPr lang="en-US" altLang="zh-CN" dirty="0"/>
              <a:t>&lt;2,6</a:t>
            </a:r>
            <a:r>
              <a:rPr lang="en-US" altLang="zh-CN" dirty="0" smtClean="0"/>
              <a:t>&gt;,</a:t>
            </a:r>
            <a:r>
              <a:rPr lang="en-US" altLang="zh-CN" dirty="0"/>
              <a:t> </a:t>
            </a:r>
            <a:r>
              <a:rPr lang="en-US" altLang="zh-CN" dirty="0" smtClean="0"/>
              <a:t>{&lt;</a:t>
            </a:r>
            <a:r>
              <a:rPr lang="en-US" altLang="zh-CN" dirty="0"/>
              <a:t>3,8</a:t>
            </a:r>
            <a:r>
              <a:rPr lang="en-US" altLang="zh-CN" dirty="0" smtClean="0"/>
              <a:t>&gt; }</a:t>
            </a:r>
            <a:r>
              <a:rPr lang="zh-CN" altLang="en-US" dirty="0"/>
              <a:t>，</a:t>
            </a:r>
            <a:r>
              <a:rPr lang="en-US" altLang="zh-CN" dirty="0" smtClean="0"/>
              <a:t>U= {&lt;4</a:t>
            </a:r>
            <a:r>
              <a:rPr lang="en-US" altLang="zh-CN" dirty="0"/>
              <a:t>, </a:t>
            </a:r>
            <a:r>
              <a:rPr lang="en-US" altLang="zh-CN" dirty="0" smtClean="0"/>
              <a:t>15</a:t>
            </a:r>
            <a:r>
              <a:rPr lang="en-US" altLang="zh-CN" dirty="0"/>
              <a:t>&gt;, &lt;5, </a:t>
            </a:r>
            <a:r>
              <a:rPr lang="en-US" altLang="zh-CN" dirty="0" smtClean="0"/>
              <a:t>8&gt;}</a:t>
            </a:r>
          </a:p>
          <a:p>
            <a:r>
              <a:rPr lang="zh-CN" altLang="en-US" dirty="0"/>
              <a:t>更新</a:t>
            </a:r>
            <a:r>
              <a:rPr lang="en-US" altLang="zh-CN" dirty="0"/>
              <a:t>U</a:t>
            </a:r>
            <a:r>
              <a:rPr lang="zh-CN" altLang="en-US" dirty="0"/>
              <a:t>中各个顶点到起点</a:t>
            </a:r>
            <a:r>
              <a:rPr lang="en-US" altLang="zh-CN" dirty="0"/>
              <a:t>s</a:t>
            </a:r>
            <a:r>
              <a:rPr lang="zh-CN" altLang="en-US" dirty="0"/>
              <a:t>的距离</a:t>
            </a:r>
            <a:r>
              <a:rPr lang="zh-CN" altLang="en-US" dirty="0" smtClean="0"/>
              <a:t>。</a:t>
            </a:r>
            <a:endParaRPr lang="en-US" altLang="zh-CN" dirty="0" smtClean="0"/>
          </a:p>
          <a:p>
            <a:pPr marL="302279" lvl="1" indent="-302279" algn="just">
              <a:spcBef>
                <a:spcPts val="792"/>
              </a:spcBef>
              <a:buFont typeface="Wingdings" panose="05000000000000000000" pitchFamily="2" charset="2"/>
              <a:buChar char="l"/>
            </a:pPr>
            <a:r>
              <a:rPr lang="en-US" altLang="zh-CN" dirty="0"/>
              <a:t>S={&lt;</a:t>
            </a:r>
            <a:r>
              <a:rPr lang="en-US" altLang="zh-CN" dirty="0" smtClean="0"/>
              <a:t>1,0&gt;, </a:t>
            </a:r>
            <a:r>
              <a:rPr lang="en-US" altLang="zh-CN" dirty="0"/>
              <a:t>&lt;2,6&gt;, {&lt;3,8&gt; }</a:t>
            </a:r>
            <a:r>
              <a:rPr lang="zh-CN" altLang="en-US" dirty="0"/>
              <a:t>，</a:t>
            </a:r>
            <a:r>
              <a:rPr lang="en-US" altLang="zh-CN" dirty="0"/>
              <a:t>U= {&lt;4, </a:t>
            </a:r>
            <a:r>
              <a:rPr lang="en-US" altLang="zh-CN" dirty="0" smtClean="0"/>
              <a:t>min(15, 8+9)=15&gt;, </a:t>
            </a:r>
            <a:r>
              <a:rPr lang="en-US" altLang="zh-CN" dirty="0"/>
              <a:t>&lt;5, </a:t>
            </a:r>
            <a:r>
              <a:rPr lang="en-US" altLang="zh-CN" dirty="0" smtClean="0"/>
              <a:t>min(8, 8+7)=8&gt;}</a:t>
            </a:r>
            <a:endParaRPr lang="en-US" altLang="zh-CN" dirty="0"/>
          </a:p>
          <a:p>
            <a:pPr lvl="1"/>
            <a:endParaRPr lang="en-US" altLang="zh-CN" dirty="0"/>
          </a:p>
          <a:p>
            <a:endParaRPr lang="en-US" altLang="zh-CN" dirty="0" smtClean="0"/>
          </a:p>
          <a:p>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48" y="3139289"/>
            <a:ext cx="2505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907" y="2820632"/>
            <a:ext cx="1589637" cy="133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0089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sz="2400" dirty="0" smtClean="0"/>
              <a:t>更新</a:t>
            </a:r>
            <a:r>
              <a:rPr lang="en-US" altLang="zh-CN" sz="2400" dirty="0"/>
              <a:t>U</a:t>
            </a:r>
            <a:r>
              <a:rPr lang="zh-CN" altLang="en-US" sz="2400" dirty="0"/>
              <a:t>中各个顶点到起点</a:t>
            </a:r>
            <a:r>
              <a:rPr lang="en-US" altLang="zh-CN" sz="2400" dirty="0"/>
              <a:t>s</a:t>
            </a:r>
            <a:r>
              <a:rPr lang="zh-CN" altLang="en-US" sz="2400" dirty="0"/>
              <a:t>的距离。</a:t>
            </a:r>
            <a:endParaRPr lang="en-US" altLang="zh-CN" sz="2400" dirty="0"/>
          </a:p>
          <a:p>
            <a:pPr marL="302279" lvl="1" indent="-302279" algn="just">
              <a:spcBef>
                <a:spcPts val="792"/>
              </a:spcBef>
              <a:buFont typeface="Wingdings" panose="05000000000000000000" pitchFamily="2" charset="2"/>
              <a:buChar char="l"/>
            </a:pPr>
            <a:r>
              <a:rPr lang="en-US" altLang="zh-CN" sz="2000" dirty="0"/>
              <a:t>S={&lt;1,0&gt;, &lt;2,6&gt;, {&lt;3,8&gt; }</a:t>
            </a:r>
            <a:r>
              <a:rPr lang="zh-CN" altLang="en-US" sz="2000" dirty="0"/>
              <a:t>，</a:t>
            </a:r>
            <a:r>
              <a:rPr lang="en-US" altLang="zh-CN" sz="2000" dirty="0"/>
              <a:t>U= {&lt;4, min(15, 8+9)=15&gt;, &lt;5, min(8, 8+7)=8&gt;}</a:t>
            </a:r>
          </a:p>
          <a:p>
            <a:r>
              <a:rPr lang="zh-CN" altLang="en-US" sz="2400" dirty="0" smtClean="0"/>
              <a:t>续上页：</a:t>
            </a:r>
            <a:endParaRPr lang="en-US" altLang="zh-CN" sz="2400" dirty="0" smtClean="0"/>
          </a:p>
          <a:p>
            <a:r>
              <a:rPr lang="zh-CN" altLang="en-US" sz="2400" dirty="0" smtClean="0"/>
              <a:t>从</a:t>
            </a:r>
            <a:r>
              <a:rPr lang="en-US" altLang="zh-CN" sz="2400" dirty="0"/>
              <a:t>U</a:t>
            </a:r>
            <a:r>
              <a:rPr lang="zh-CN" altLang="en-US" sz="2400" dirty="0"/>
              <a:t>中选出</a:t>
            </a:r>
            <a:r>
              <a:rPr lang="en-US" altLang="zh-CN" sz="2400" dirty="0"/>
              <a:t>“</a:t>
            </a:r>
            <a:r>
              <a:rPr lang="zh-CN" altLang="en-US" sz="2400" dirty="0"/>
              <a:t>距离最短的顶点</a:t>
            </a:r>
            <a:r>
              <a:rPr lang="en-US" altLang="zh-CN" sz="2400" dirty="0"/>
              <a:t>k”</a:t>
            </a:r>
            <a:r>
              <a:rPr lang="zh-CN" altLang="en-US" sz="2400" dirty="0"/>
              <a:t>，</a:t>
            </a:r>
            <a:r>
              <a:rPr lang="en-US" altLang="zh-CN" sz="2400" dirty="0"/>
              <a:t>k=5</a:t>
            </a:r>
            <a:r>
              <a:rPr lang="zh-CN" altLang="en-US" sz="2400" dirty="0"/>
              <a:t>，并将</a:t>
            </a:r>
            <a:r>
              <a:rPr lang="zh-CN" altLang="en-US" sz="2400" dirty="0" smtClean="0"/>
              <a:t>顶点</a:t>
            </a:r>
            <a:r>
              <a:rPr lang="en-US" altLang="zh-CN" sz="2400" dirty="0" smtClean="0"/>
              <a:t>5</a:t>
            </a:r>
            <a:r>
              <a:rPr lang="zh-CN" altLang="en-US" sz="2400" dirty="0" smtClean="0"/>
              <a:t>加入</a:t>
            </a:r>
            <a:r>
              <a:rPr lang="zh-CN" altLang="en-US" sz="2400" dirty="0"/>
              <a:t>到</a:t>
            </a:r>
            <a:r>
              <a:rPr lang="en-US" altLang="zh-CN" sz="2400" dirty="0"/>
              <a:t>S</a:t>
            </a:r>
            <a:r>
              <a:rPr lang="zh-CN" altLang="en-US" sz="2400" dirty="0"/>
              <a:t>中；同时，从</a:t>
            </a:r>
            <a:r>
              <a:rPr lang="en-US" altLang="zh-CN" sz="2400" dirty="0"/>
              <a:t>U</a:t>
            </a:r>
            <a:r>
              <a:rPr lang="zh-CN" altLang="en-US" sz="2400" dirty="0"/>
              <a:t>中移除</a:t>
            </a:r>
            <a:r>
              <a:rPr lang="zh-CN" altLang="en-US" sz="2400" dirty="0" smtClean="0"/>
              <a:t>顶点</a:t>
            </a:r>
            <a:r>
              <a:rPr lang="en-US" altLang="zh-CN" sz="2400" dirty="0" smtClean="0"/>
              <a:t>5</a:t>
            </a:r>
            <a:r>
              <a:rPr lang="zh-CN" altLang="en-US" sz="2400" dirty="0" smtClean="0"/>
              <a:t>。</a:t>
            </a:r>
            <a:endParaRPr lang="en-US" altLang="zh-CN" sz="2400" dirty="0"/>
          </a:p>
          <a:p>
            <a:pPr lvl="1"/>
            <a:r>
              <a:rPr lang="en-US" altLang="zh-CN" sz="2000" dirty="0"/>
              <a:t>S={&lt;1,0&gt;, &lt;2,6&gt;, </a:t>
            </a:r>
            <a:r>
              <a:rPr lang="en-US" altLang="zh-CN" sz="2000" dirty="0" smtClean="0"/>
              <a:t>&lt;</a:t>
            </a:r>
            <a:r>
              <a:rPr lang="en-US" altLang="zh-CN" sz="2000" dirty="0"/>
              <a:t>3,8&gt;,&lt;5,8&gt; }</a:t>
            </a:r>
            <a:r>
              <a:rPr lang="zh-CN" altLang="en-US" sz="2000" dirty="0"/>
              <a:t>，</a:t>
            </a:r>
            <a:r>
              <a:rPr lang="en-US" altLang="zh-CN" sz="2000" dirty="0"/>
              <a:t>U= {&lt;4, 15</a:t>
            </a:r>
            <a:r>
              <a:rPr lang="en-US" altLang="zh-CN" sz="2000" dirty="0" smtClean="0"/>
              <a:t>&gt;}</a:t>
            </a:r>
          </a:p>
          <a:p>
            <a:r>
              <a:rPr lang="zh-CN" altLang="en-US" sz="2400" dirty="0"/>
              <a:t>更新</a:t>
            </a:r>
            <a:r>
              <a:rPr lang="en-US" altLang="zh-CN" sz="2400" dirty="0"/>
              <a:t>U</a:t>
            </a:r>
            <a:r>
              <a:rPr lang="zh-CN" altLang="en-US" sz="2400" dirty="0"/>
              <a:t>中各个顶点到起点</a:t>
            </a:r>
            <a:r>
              <a:rPr lang="en-US" altLang="zh-CN" sz="2400" dirty="0"/>
              <a:t>s</a:t>
            </a:r>
            <a:r>
              <a:rPr lang="zh-CN" altLang="en-US" sz="2400" dirty="0"/>
              <a:t>的距离</a:t>
            </a:r>
            <a:r>
              <a:rPr lang="zh-CN" altLang="en-US" sz="2400" dirty="0" smtClean="0"/>
              <a:t>。</a:t>
            </a:r>
            <a:endParaRPr lang="en-US" altLang="zh-CN" sz="2400" dirty="0" smtClean="0"/>
          </a:p>
          <a:p>
            <a:pPr lvl="1"/>
            <a:r>
              <a:rPr lang="en-US" altLang="zh-CN" sz="2000" dirty="0" smtClean="0"/>
              <a:t>U</a:t>
            </a:r>
            <a:r>
              <a:rPr lang="en-US" altLang="zh-CN" sz="2000" dirty="0"/>
              <a:t>= {&lt;4, min(15, </a:t>
            </a:r>
            <a:r>
              <a:rPr lang="en-US" altLang="zh-CN" sz="2000" dirty="0" smtClean="0"/>
              <a:t>8+9, 8+3)=11&gt;}</a:t>
            </a:r>
          </a:p>
          <a:p>
            <a:r>
              <a:rPr lang="zh-CN" altLang="en-US" sz="2400" dirty="0"/>
              <a:t>从</a:t>
            </a:r>
            <a:r>
              <a:rPr lang="en-US" altLang="zh-CN" sz="2400" dirty="0"/>
              <a:t>U</a:t>
            </a:r>
            <a:r>
              <a:rPr lang="zh-CN" altLang="en-US" sz="2400" dirty="0"/>
              <a:t>中选出</a:t>
            </a:r>
            <a:r>
              <a:rPr lang="en-US" altLang="zh-CN" sz="2400" dirty="0"/>
              <a:t>“</a:t>
            </a:r>
            <a:r>
              <a:rPr lang="zh-CN" altLang="en-US" sz="2400" dirty="0"/>
              <a:t>距离最短的顶点</a:t>
            </a:r>
            <a:r>
              <a:rPr lang="en-US" altLang="zh-CN" sz="2400" dirty="0"/>
              <a:t>k”</a:t>
            </a:r>
            <a:r>
              <a:rPr lang="zh-CN" altLang="en-US" sz="2400" dirty="0"/>
              <a:t>，</a:t>
            </a:r>
            <a:r>
              <a:rPr lang="en-US" altLang="zh-CN" sz="2400" dirty="0" smtClean="0"/>
              <a:t>k=4</a:t>
            </a:r>
            <a:r>
              <a:rPr lang="zh-CN" altLang="en-US" sz="2400" dirty="0" smtClean="0"/>
              <a:t>，</a:t>
            </a:r>
            <a:r>
              <a:rPr lang="zh-CN" altLang="en-US" sz="2400" dirty="0"/>
              <a:t>并将顶点</a:t>
            </a:r>
            <a:r>
              <a:rPr lang="en-US" altLang="zh-CN" sz="2400" dirty="0"/>
              <a:t>2</a:t>
            </a:r>
            <a:r>
              <a:rPr lang="zh-CN" altLang="en-US" sz="2400" dirty="0"/>
              <a:t>加入</a:t>
            </a:r>
            <a:r>
              <a:rPr lang="zh-CN" altLang="en-US" sz="2400" dirty="0" smtClean="0"/>
              <a:t>到</a:t>
            </a:r>
            <a:r>
              <a:rPr lang="en-US" altLang="zh-CN" sz="2400" dirty="0" smtClean="0"/>
              <a:t>4</a:t>
            </a:r>
            <a:r>
              <a:rPr lang="zh-CN" altLang="en-US" sz="2400" dirty="0" smtClean="0"/>
              <a:t>中</a:t>
            </a:r>
            <a:r>
              <a:rPr lang="zh-CN" altLang="en-US" sz="2400" dirty="0"/>
              <a:t>；同时，从</a:t>
            </a:r>
            <a:r>
              <a:rPr lang="en-US" altLang="zh-CN" sz="2400" dirty="0"/>
              <a:t>U</a:t>
            </a:r>
            <a:r>
              <a:rPr lang="zh-CN" altLang="en-US" sz="2400" dirty="0"/>
              <a:t>中移除</a:t>
            </a:r>
            <a:r>
              <a:rPr lang="zh-CN" altLang="en-US" sz="2400" dirty="0" smtClean="0"/>
              <a:t>顶点</a:t>
            </a:r>
            <a:r>
              <a:rPr lang="en-US" altLang="zh-CN" sz="2400" dirty="0" smtClean="0"/>
              <a:t>4</a:t>
            </a:r>
            <a:r>
              <a:rPr lang="zh-CN" altLang="en-US" sz="2400" dirty="0" smtClean="0"/>
              <a:t>。</a:t>
            </a:r>
            <a:endParaRPr lang="en-US" altLang="zh-CN" sz="2400" dirty="0"/>
          </a:p>
          <a:p>
            <a:pPr lvl="1"/>
            <a:r>
              <a:rPr lang="en-US" altLang="zh-CN" sz="2000" dirty="0"/>
              <a:t>S={&lt;1,0&gt;, &lt;2,6&gt;, &lt;3,8&gt;,&lt;5,8&gt; </a:t>
            </a:r>
            <a:r>
              <a:rPr lang="en-US" altLang="zh-CN" sz="2000" dirty="0" smtClean="0"/>
              <a:t>, &lt;4</a:t>
            </a:r>
            <a:r>
              <a:rPr lang="en-US" altLang="zh-CN" sz="2000" dirty="0"/>
              <a:t>, </a:t>
            </a:r>
            <a:r>
              <a:rPr lang="en-US" altLang="zh-CN" sz="2000" dirty="0" smtClean="0"/>
              <a:t>11&gt;}, U={ }</a:t>
            </a:r>
          </a:p>
          <a:p>
            <a:r>
              <a:rPr lang="en-US" altLang="zh-CN" sz="2400" dirty="0" smtClean="0"/>
              <a:t>U</a:t>
            </a:r>
            <a:r>
              <a:rPr lang="zh-CN" altLang="en-US" sz="2400" dirty="0" smtClean="0"/>
              <a:t>为空，算法结束。最终结果为：</a:t>
            </a:r>
            <a:r>
              <a:rPr lang="en-US" altLang="zh-CN" sz="2400" u="sng" dirty="0" smtClean="0">
                <a:effectLst>
                  <a:outerShdw blurRad="38100" dist="38100" dir="2700000" algn="tl">
                    <a:srgbClr val="000000">
                      <a:alpha val="43137"/>
                    </a:srgbClr>
                  </a:outerShdw>
                </a:effectLst>
              </a:rPr>
              <a:t>1</a:t>
            </a:r>
            <a:r>
              <a:rPr lang="zh-CN" altLang="en-US" sz="2400" u="sng" dirty="0" smtClean="0">
                <a:effectLst>
                  <a:outerShdw blurRad="38100" dist="38100" dir="2700000" algn="tl">
                    <a:srgbClr val="000000">
                      <a:alpha val="43137"/>
                    </a:srgbClr>
                  </a:outerShdw>
                </a:effectLst>
              </a:rPr>
              <a:t>号节点到</a:t>
            </a:r>
            <a:r>
              <a:rPr lang="en-US" altLang="zh-CN" sz="2400" u="sng" dirty="0" smtClean="0">
                <a:effectLst>
                  <a:outerShdw blurRad="38100" dist="38100" dir="2700000" algn="tl">
                    <a:srgbClr val="000000">
                      <a:alpha val="43137"/>
                    </a:srgbClr>
                  </a:outerShdw>
                </a:effectLst>
              </a:rPr>
              <a:t>2,3,4,5</a:t>
            </a:r>
            <a:r>
              <a:rPr lang="zh-CN" altLang="en-US" sz="2400" u="sng" dirty="0" smtClean="0">
                <a:effectLst>
                  <a:outerShdw blurRad="38100" dist="38100" dir="2700000" algn="tl">
                    <a:srgbClr val="000000">
                      <a:alpha val="43137"/>
                    </a:srgbClr>
                  </a:outerShdw>
                </a:effectLst>
              </a:rPr>
              <a:t>号节点的最短距离分别为</a:t>
            </a:r>
            <a:r>
              <a:rPr lang="en-US" altLang="zh-CN" sz="2400" u="sng" dirty="0" smtClean="0">
                <a:effectLst>
                  <a:outerShdw blurRad="38100" dist="38100" dir="2700000" algn="tl">
                    <a:srgbClr val="000000">
                      <a:alpha val="43137"/>
                    </a:srgbClr>
                  </a:outerShdw>
                </a:effectLst>
              </a:rPr>
              <a:t>6,8,11,8</a:t>
            </a:r>
            <a:r>
              <a:rPr lang="zh-CN" altLang="en-US" sz="2400" u="sng" dirty="0" smtClean="0">
                <a:effectLst>
                  <a:outerShdw blurRad="38100" dist="38100" dir="2700000" algn="tl">
                    <a:srgbClr val="000000">
                      <a:alpha val="43137"/>
                    </a:srgbClr>
                  </a:outerShdw>
                </a:effectLst>
              </a:rPr>
              <a:t>。</a:t>
            </a:r>
            <a:endParaRPr lang="en-US" altLang="zh-CN" sz="2400" u="sng" dirty="0" smtClean="0">
              <a:effectLst>
                <a:outerShdw blurRad="38100" dist="38100" dir="2700000" algn="tl">
                  <a:srgbClr val="000000">
                    <a:alpha val="43137"/>
                  </a:srgbClr>
                </a:outerShdw>
              </a:effectLst>
            </a:endParaRPr>
          </a:p>
          <a:p>
            <a:endParaRPr lang="en-US" altLang="zh-CN" sz="2400" dirty="0"/>
          </a:p>
          <a:p>
            <a:endParaRPr lang="zh-CN"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201" y="638930"/>
            <a:ext cx="2505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8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a:t>
            </a:r>
            <a:r>
              <a:rPr lang="en-US" altLang="zh-CN" dirty="0" smtClean="0"/>
              <a:t>2.4.3</a:t>
            </a:r>
            <a:r>
              <a:rPr lang="zh-CN" altLang="en-US" dirty="0" smtClean="0"/>
              <a:t>节 网络</a:t>
            </a:r>
            <a:r>
              <a:rPr lang="zh-CN" altLang="en-US" dirty="0"/>
              <a:t>链路争用</a:t>
            </a:r>
            <a:r>
              <a:rPr lang="zh-CN" altLang="en-US" dirty="0" smtClean="0"/>
              <a:t>协议</a:t>
            </a:r>
            <a:endParaRPr lang="zh-CN" altLang="en-US" dirty="0"/>
          </a:p>
        </p:txBody>
      </p:sp>
      <p:sp>
        <p:nvSpPr>
          <p:cNvPr id="3" name="文本占位符 2"/>
          <p:cNvSpPr>
            <a:spLocks noGrp="1"/>
          </p:cNvSpPr>
          <p:nvPr>
            <p:ph type="body" sz="quarter" idx="10"/>
          </p:nvPr>
        </p:nvSpPr>
        <p:spPr/>
        <p:txBody>
          <a:bodyPr/>
          <a:lstStyle/>
          <a:p>
            <a:r>
              <a:rPr lang="zh-CN" altLang="en-US" dirty="0"/>
              <a:t>局域网大多采用</a:t>
            </a:r>
            <a:r>
              <a:rPr lang="zh-CN" altLang="en-US" dirty="0" smtClean="0"/>
              <a:t>总线结构</a:t>
            </a:r>
            <a:r>
              <a:rPr lang="zh-CN" altLang="en-US" dirty="0" smtClean="0"/>
              <a:t>。</a:t>
            </a:r>
            <a:endParaRPr lang="en-US" altLang="zh-CN" dirty="0" smtClean="0"/>
          </a:p>
          <a:p>
            <a:r>
              <a:rPr lang="zh-CN" altLang="en-US" dirty="0" smtClean="0"/>
              <a:t>当</a:t>
            </a:r>
            <a:r>
              <a:rPr lang="zh-CN" altLang="en-US" dirty="0" smtClean="0"/>
              <a:t>大量</a:t>
            </a:r>
            <a:r>
              <a:rPr lang="zh-CN" altLang="en-US" dirty="0"/>
              <a:t>网络</a:t>
            </a:r>
            <a:r>
              <a:rPr lang="zh-CN" altLang="en-US" dirty="0" smtClean="0"/>
              <a:t>节点共享</a:t>
            </a:r>
            <a:r>
              <a:rPr lang="zh-CN" altLang="en-US" dirty="0"/>
              <a:t>同一通信链路或</a:t>
            </a:r>
            <a:r>
              <a:rPr lang="zh-CN" altLang="en-US" dirty="0" smtClean="0"/>
              <a:t>信道时，需要</a:t>
            </a:r>
            <a:r>
              <a:rPr lang="zh-CN" altLang="en-US" dirty="0"/>
              <a:t>解决的首要问题就是共享信道的分配</a:t>
            </a:r>
            <a:r>
              <a:rPr lang="zh-CN" altLang="en-US" dirty="0" smtClean="0"/>
              <a:t>。</a:t>
            </a:r>
            <a:endParaRPr lang="en-US" altLang="zh-CN" dirty="0" smtClean="0"/>
          </a:p>
          <a:p>
            <a:r>
              <a:rPr lang="zh-CN" altLang="en-US" dirty="0" smtClean="0"/>
              <a:t>多路访问</a:t>
            </a:r>
            <a:r>
              <a:rPr lang="zh-CN" altLang="en-US" dirty="0"/>
              <a:t>协议（又称介质访问控制协议）是解决共享信道竞争的主要手段，它可以分为有冲突协议和无冲突协议两类</a:t>
            </a:r>
            <a:r>
              <a:rPr lang="zh-CN" altLang="en-US" dirty="0" smtClean="0"/>
              <a:t>。</a:t>
            </a:r>
            <a:endParaRPr lang="en-US" altLang="zh-CN" dirty="0" smtClean="0"/>
          </a:p>
          <a:p>
            <a:pPr marL="0" indent="0">
              <a:buNone/>
            </a:pPr>
            <a:r>
              <a:rPr lang="zh-CN" altLang="en-US" dirty="0" smtClean="0"/>
              <a:t>（</a:t>
            </a:r>
            <a:r>
              <a:rPr lang="en-US" altLang="zh-CN" dirty="0" smtClean="0"/>
              <a:t>1</a:t>
            </a:r>
            <a:r>
              <a:rPr lang="zh-CN" altLang="en-US" dirty="0" smtClean="0"/>
              <a:t>）</a:t>
            </a:r>
            <a:r>
              <a:rPr lang="zh-CN" altLang="zh-CN" b="1" dirty="0" smtClean="0"/>
              <a:t>什么</a:t>
            </a:r>
            <a:r>
              <a:rPr lang="zh-CN" altLang="zh-CN" b="1" dirty="0"/>
              <a:t>是有冲突协议？</a:t>
            </a:r>
            <a:endParaRPr lang="zh-CN" altLang="zh-CN" dirty="0"/>
          </a:p>
          <a:p>
            <a:r>
              <a:rPr lang="zh-CN" altLang="zh-CN" dirty="0" smtClean="0"/>
              <a:t>在</a:t>
            </a:r>
            <a:r>
              <a:rPr lang="zh-CN" altLang="zh-CN" dirty="0"/>
              <a:t>采用有冲突协议的局域网中</a:t>
            </a:r>
            <a:r>
              <a:rPr lang="zh-CN" altLang="zh-CN" dirty="0" smtClean="0"/>
              <a:t>，当</a:t>
            </a:r>
            <a:r>
              <a:rPr lang="zh-CN" altLang="zh-CN" dirty="0"/>
              <a:t>多个节点同时发送时会产生冲突</a:t>
            </a:r>
            <a:r>
              <a:rPr lang="zh-CN" altLang="zh-CN" dirty="0" smtClean="0"/>
              <a:t>。</a:t>
            </a:r>
            <a:endParaRPr lang="en-US" altLang="zh-CN" dirty="0" smtClean="0"/>
          </a:p>
          <a:p>
            <a:r>
              <a:rPr lang="zh-CN" altLang="en-US" dirty="0" smtClean="0"/>
              <a:t>典型</a:t>
            </a:r>
            <a:r>
              <a:rPr lang="zh-CN" altLang="en-US" dirty="0" smtClean="0"/>
              <a:t>的</a:t>
            </a:r>
            <a:r>
              <a:rPr lang="zh-CN" altLang="zh-CN" dirty="0"/>
              <a:t>有冲突</a:t>
            </a:r>
            <a:r>
              <a:rPr lang="zh-CN" altLang="zh-CN" dirty="0" smtClean="0"/>
              <a:t>协议</a:t>
            </a:r>
            <a:r>
              <a:rPr lang="zh-CN" altLang="en-US" dirty="0" smtClean="0"/>
              <a:t>包括</a:t>
            </a:r>
            <a:r>
              <a:rPr lang="en-US" altLang="zh-CN" dirty="0" err="1" smtClean="0"/>
              <a:t>CSMA</a:t>
            </a:r>
            <a:r>
              <a:rPr lang="en-US" altLang="zh-CN" dirty="0" smtClean="0"/>
              <a:t>/CD</a:t>
            </a:r>
            <a:r>
              <a:rPr lang="zh-CN" altLang="en-US" dirty="0" smtClean="0"/>
              <a:t>协议</a:t>
            </a:r>
            <a:r>
              <a:rPr lang="zh-CN" altLang="en-US" dirty="0" smtClean="0"/>
              <a:t>。</a:t>
            </a:r>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4491763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pPr marL="0" indent="0">
              <a:buNone/>
            </a:pPr>
            <a:r>
              <a:rPr lang="zh-CN" altLang="en-US" dirty="0"/>
              <a:t>（</a:t>
            </a:r>
            <a:r>
              <a:rPr lang="en-US" altLang="zh-CN" dirty="0"/>
              <a:t>2</a:t>
            </a:r>
            <a:r>
              <a:rPr lang="zh-CN" altLang="en-US" dirty="0"/>
              <a:t>）</a:t>
            </a:r>
            <a:r>
              <a:rPr lang="en-US" altLang="zh-CN" dirty="0"/>
              <a:t> </a:t>
            </a:r>
            <a:r>
              <a:rPr lang="zh-CN" altLang="en-US" dirty="0"/>
              <a:t>什么是无冲突协议？</a:t>
            </a:r>
          </a:p>
          <a:p>
            <a:r>
              <a:rPr lang="zh-CN" altLang="en-US" dirty="0"/>
              <a:t>采用无冲突协议的局域网中的每个节点，按照特定仲裁策略来完成发送过程，避免了数据发送过程中冲突的产生</a:t>
            </a:r>
            <a:r>
              <a:rPr lang="zh-CN" altLang="en-US" dirty="0" smtClean="0"/>
              <a:t>。</a:t>
            </a:r>
            <a:endParaRPr lang="en-US" altLang="zh-CN" dirty="0" smtClean="0"/>
          </a:p>
          <a:p>
            <a:r>
              <a:rPr lang="zh-CN" altLang="en-US" dirty="0" smtClean="0"/>
              <a:t>令牌</a:t>
            </a:r>
            <a:r>
              <a:rPr lang="zh-CN" altLang="en-US" dirty="0"/>
              <a:t>协议是一种典型的无冲突协议，基本思想一个节点要发送数据，必须首先截获令牌（</a:t>
            </a:r>
            <a:r>
              <a:rPr lang="en-US" altLang="zh-CN" dirty="0"/>
              <a:t>token</a:t>
            </a:r>
            <a:r>
              <a:rPr lang="zh-CN" altLang="en-US" dirty="0"/>
              <a:t>，一种特殊的数据帧），这点类似于接力赛跑</a:t>
            </a:r>
            <a:r>
              <a:rPr lang="zh-CN" altLang="en-US" dirty="0" smtClean="0"/>
              <a:t>。</a:t>
            </a:r>
            <a:endParaRPr lang="en-US" altLang="zh-CN" dirty="0" smtClean="0"/>
          </a:p>
          <a:p>
            <a:r>
              <a:rPr lang="zh-CN" altLang="en-US" dirty="0" smtClean="0"/>
              <a:t>由于</a:t>
            </a:r>
            <a:r>
              <a:rPr lang="zh-CN" altLang="en-US" dirty="0"/>
              <a:t>网络中只有一个令牌，因此在任何时刻只可能有一个节点发送数据，从而不会产生冲突</a:t>
            </a:r>
            <a:r>
              <a:rPr lang="zh-CN" altLang="en-US" dirty="0" smtClean="0"/>
              <a:t>。</a:t>
            </a:r>
            <a:endParaRPr lang="en-US" altLang="zh-CN" dirty="0" smtClean="0"/>
          </a:p>
          <a:p>
            <a:r>
              <a:rPr lang="zh-CN" altLang="en-US" dirty="0" smtClean="0"/>
              <a:t>典型</a:t>
            </a:r>
            <a:r>
              <a:rPr lang="zh-CN" altLang="en-US" dirty="0"/>
              <a:t>的无冲突协议网络包括令牌总线</a:t>
            </a:r>
            <a:r>
              <a:rPr lang="en-US" altLang="zh-CN" dirty="0"/>
              <a:t>(Token Bus)</a:t>
            </a:r>
            <a:r>
              <a:rPr lang="zh-CN" altLang="en-US" dirty="0"/>
              <a:t>网和令牌环</a:t>
            </a:r>
            <a:r>
              <a:rPr lang="en-US" altLang="zh-CN" dirty="0"/>
              <a:t>(Token Ring)</a:t>
            </a:r>
            <a:r>
              <a:rPr lang="zh-CN" altLang="en-US" dirty="0"/>
              <a:t>网。</a:t>
            </a:r>
          </a:p>
          <a:p>
            <a:endParaRPr lang="zh-CN" altLang="en-US" dirty="0"/>
          </a:p>
        </p:txBody>
      </p:sp>
    </p:spTree>
    <p:extLst>
      <p:ext uri="{BB962C8B-B14F-4D97-AF65-F5344CB8AC3E}">
        <p14:creationId xmlns:p14="http://schemas.microsoft.com/office/powerpoint/2010/main" val="8176304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a:t>
            </a:r>
            <a:r>
              <a:rPr lang="zh-CN" altLang="en-US" dirty="0"/>
              <a:t>是</a:t>
            </a:r>
            <a:r>
              <a:rPr lang="en-US" altLang="zh-CN" dirty="0" err="1"/>
              <a:t>CSMA</a:t>
            </a:r>
            <a:r>
              <a:rPr lang="en-US" altLang="zh-CN" dirty="0"/>
              <a:t>/CD</a:t>
            </a:r>
            <a:r>
              <a:rPr lang="zh-CN" altLang="en-US" dirty="0"/>
              <a:t>协议？</a:t>
            </a:r>
          </a:p>
        </p:txBody>
      </p:sp>
      <p:sp>
        <p:nvSpPr>
          <p:cNvPr id="3" name="文本占位符 2"/>
          <p:cNvSpPr>
            <a:spLocks noGrp="1"/>
          </p:cNvSpPr>
          <p:nvPr>
            <p:ph type="body" sz="quarter" idx="10"/>
          </p:nvPr>
        </p:nvSpPr>
        <p:spPr>
          <a:xfrm>
            <a:off x="596766" y="1047750"/>
            <a:ext cx="6275672" cy="4879805"/>
          </a:xfrm>
        </p:spPr>
        <p:txBody>
          <a:bodyPr/>
          <a:lstStyle/>
          <a:p>
            <a:r>
              <a:rPr lang="en-US" altLang="zh-CN" sz="2400" dirty="0" err="1" smtClean="0"/>
              <a:t>CSMA</a:t>
            </a:r>
            <a:r>
              <a:rPr lang="en-US" altLang="zh-CN" sz="2400" dirty="0" smtClean="0"/>
              <a:t>/CD</a:t>
            </a:r>
            <a:r>
              <a:rPr lang="zh-CN" altLang="en-US" sz="2400" dirty="0"/>
              <a:t>是一种冲突检测（</a:t>
            </a:r>
            <a:r>
              <a:rPr lang="en-US" altLang="zh-CN" sz="2400" dirty="0"/>
              <a:t>Collision Detection</a:t>
            </a:r>
            <a:r>
              <a:rPr lang="zh-CN" altLang="en-US" sz="2400" dirty="0"/>
              <a:t>，</a:t>
            </a:r>
            <a:r>
              <a:rPr lang="en-US" altLang="zh-CN" sz="2400" dirty="0"/>
              <a:t>CD</a:t>
            </a:r>
            <a:r>
              <a:rPr lang="zh-CN" altLang="en-US" sz="2400" dirty="0"/>
              <a:t>）的载波监听多路访问的方法</a:t>
            </a:r>
            <a:r>
              <a:rPr lang="zh-CN" altLang="en-US" sz="2400" dirty="0" smtClean="0"/>
              <a:t>。</a:t>
            </a:r>
            <a:r>
              <a:rPr lang="en-US" altLang="zh-CN" sz="2400" dirty="0" err="1"/>
              <a:t>CSMA</a:t>
            </a:r>
            <a:r>
              <a:rPr lang="en-US" altLang="zh-CN" sz="2400" dirty="0"/>
              <a:t>/CD</a:t>
            </a:r>
            <a:r>
              <a:rPr lang="zh-CN" altLang="en-US" sz="2400" dirty="0"/>
              <a:t>的工作流程如图所</a:t>
            </a:r>
            <a:r>
              <a:rPr lang="zh-CN" altLang="en-US" sz="2400" dirty="0" smtClean="0"/>
              <a:t>示</a:t>
            </a:r>
            <a:endParaRPr lang="en-US" altLang="zh-CN" sz="2400" dirty="0" smtClean="0"/>
          </a:p>
          <a:p>
            <a:r>
              <a:rPr lang="zh-CN" altLang="en-US" sz="2400" dirty="0" smtClean="0"/>
              <a:t>其</a:t>
            </a:r>
            <a:r>
              <a:rPr lang="zh-CN" altLang="en-US" sz="2400" dirty="0" smtClean="0"/>
              <a:t>工作过程</a:t>
            </a:r>
            <a:r>
              <a:rPr lang="zh-CN" altLang="en-US" sz="2400" dirty="0"/>
              <a:t>如下</a:t>
            </a:r>
            <a:r>
              <a:rPr lang="zh-CN" altLang="en-US" sz="2400" dirty="0" smtClean="0"/>
              <a:t>：</a:t>
            </a:r>
            <a:endParaRPr lang="en-US" altLang="zh-CN" sz="2400" dirty="0" smtClean="0"/>
          </a:p>
          <a:p>
            <a:r>
              <a:rPr lang="zh-CN" altLang="en-US" sz="2400" dirty="0" smtClean="0"/>
              <a:t>网络节点发送</a:t>
            </a:r>
            <a:r>
              <a:rPr lang="zh-CN" altLang="en-US" sz="2400" dirty="0"/>
              <a:t>前，</a:t>
            </a:r>
            <a:r>
              <a:rPr lang="zh-CN" altLang="en-US" sz="2400" dirty="0" smtClean="0"/>
              <a:t>首先监听</a:t>
            </a:r>
            <a:r>
              <a:rPr lang="zh-CN" altLang="en-US" sz="2400" dirty="0"/>
              <a:t>信道</a:t>
            </a:r>
            <a:r>
              <a:rPr lang="zh-CN" altLang="en-US" sz="2400" dirty="0" smtClean="0"/>
              <a:t>是否有载波，</a:t>
            </a:r>
            <a:r>
              <a:rPr lang="zh-CN" altLang="en-US" sz="2400" dirty="0"/>
              <a:t>如果</a:t>
            </a:r>
            <a:r>
              <a:rPr lang="zh-CN" altLang="en-US" sz="2400" dirty="0" smtClean="0"/>
              <a:t>信道无载波（即空闲），则开始数据</a:t>
            </a:r>
            <a:r>
              <a:rPr lang="zh-CN" altLang="en-US" sz="2400" dirty="0"/>
              <a:t>传输</a:t>
            </a:r>
            <a:r>
              <a:rPr lang="zh-CN" altLang="en-US" sz="2400" dirty="0" smtClean="0"/>
              <a:t>；</a:t>
            </a:r>
            <a:endParaRPr lang="en-US" altLang="zh-CN" sz="2400" dirty="0" smtClean="0"/>
          </a:p>
          <a:p>
            <a:r>
              <a:rPr lang="zh-CN" altLang="en-US" sz="2400" dirty="0" smtClean="0"/>
              <a:t>如果</a:t>
            </a:r>
            <a:r>
              <a:rPr lang="zh-CN" altLang="en-US" sz="2400" dirty="0" smtClean="0"/>
              <a:t>有载波则</a:t>
            </a:r>
            <a:r>
              <a:rPr lang="zh-CN" altLang="en-US" sz="2400" dirty="0"/>
              <a:t>坚持等待；当帧的最后一个数据位传输完成后，应等待至少</a:t>
            </a:r>
            <a:r>
              <a:rPr lang="en-US" altLang="zh-CN" sz="2400" dirty="0" err="1"/>
              <a:t>9.6μs</a:t>
            </a:r>
            <a:r>
              <a:rPr lang="zh-CN" altLang="en-US" sz="2400" dirty="0"/>
              <a:t>，以提供适当的帧间间隔，随后才能开始下一次的传输。</a:t>
            </a:r>
          </a:p>
          <a:p>
            <a:r>
              <a:rPr lang="zh-CN" altLang="en-US" sz="2400" dirty="0" smtClean="0"/>
              <a:t>。</a:t>
            </a:r>
            <a:endParaRPr lang="zh-CN" altLang="en-US" sz="2400" dirty="0"/>
          </a:p>
          <a:p>
            <a:endParaRPr lang="zh-CN"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166" y="697723"/>
            <a:ext cx="4625834" cy="566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581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第</a:t>
            </a:r>
            <a:r>
              <a:rPr lang="en-US" altLang="zh-CN"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4.1</a:t>
            </a:r>
            <a:r>
              <a:rPr lang="zh-CN"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节  计算机网络的概念和体系结构</a:t>
            </a:r>
            <a:br>
              <a:rPr lang="zh-CN"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zh-CN" altLang="en-US" sz="4000" dirty="0"/>
          </a:p>
        </p:txBody>
      </p:sp>
      <p:sp>
        <p:nvSpPr>
          <p:cNvPr id="3" name="文本占位符 2"/>
          <p:cNvSpPr>
            <a:spLocks noGrp="1"/>
          </p:cNvSpPr>
          <p:nvPr>
            <p:ph type="body" sz="quarter" idx="10"/>
          </p:nvPr>
        </p:nvSpPr>
        <p:spPr/>
        <p:txBody>
          <a:bodyPr/>
          <a:lstStyle/>
          <a:p>
            <a:endParaRPr lang="en-US" altLang="zh-CN" dirty="0" smtClean="0"/>
          </a:p>
          <a:p>
            <a:endParaRPr lang="en-US" altLang="zh-CN" dirty="0"/>
          </a:p>
          <a:p>
            <a:endParaRPr lang="en-US" altLang="zh-CN" dirty="0" smtClean="0"/>
          </a:p>
          <a:p>
            <a:endParaRPr lang="zh-CN" altLang="en-US" dirty="0"/>
          </a:p>
        </p:txBody>
      </p:sp>
      <p:sp>
        <p:nvSpPr>
          <p:cNvPr id="4" name="文本占位符 2"/>
          <p:cNvSpPr txBox="1">
            <a:spLocks/>
          </p:cNvSpPr>
          <p:nvPr/>
        </p:nvSpPr>
        <p:spPr bwMode="auto">
          <a:xfrm>
            <a:off x="1019174" y="1844675"/>
            <a:ext cx="10153651" cy="408266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10000"/>
              </a:lnSpc>
              <a:spcBef>
                <a:spcPts val="200"/>
              </a:spcBef>
              <a:buClrTx/>
              <a:buSzPct val="50000"/>
              <a:buFont typeface="Wingdings" panose="05000000000000000000" pitchFamily="2" charset="2"/>
              <a:buChar char="l"/>
              <a:defRPr sz="2800" b="1"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10000"/>
              </a:lnSpc>
              <a:spcBef>
                <a:spcPts val="200"/>
              </a:spcBef>
              <a:buClrTx/>
              <a:buSzPct val="50000"/>
              <a:buFont typeface="Wingdings" panose="05000000000000000000" pitchFamily="2" charset="2"/>
              <a:buChar char="p"/>
              <a:defRPr sz="2400" b="1" kern="1200" baseline="0">
                <a:solidFill>
                  <a:srgbClr val="C00000"/>
                </a:solidFill>
                <a:effectLst/>
                <a:latin typeface="方正粗黑宋简体" panose="02000000000000000000" pitchFamily="2" charset="-122"/>
                <a:ea typeface="方正粗黑宋简体" panose="02000000000000000000" pitchFamily="2" charset="-122"/>
                <a:cs typeface="+mn-cs"/>
              </a:defRPr>
            </a:lvl2pPr>
            <a:lvl3pPr marL="1003998" indent="-201519" algn="l" defTabSz="914034" rtl="0" eaLnBrk="1" fontAlgn="ctr" latinLnBrk="0" hangingPunct="1">
              <a:lnSpc>
                <a:spcPct val="110000"/>
              </a:lnSpc>
              <a:spcBef>
                <a:spcPts val="200"/>
              </a:spcBef>
              <a:buClrTx/>
              <a:buSzPct val="50000"/>
              <a:buFont typeface="Wingdings" panose="05000000000000000000" pitchFamily="2" charset="2"/>
              <a:buChar char="n"/>
              <a:defRPr sz="2000"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10000"/>
              </a:lnSpc>
              <a:spcBef>
                <a:spcPts val="200"/>
              </a:spcBef>
              <a:buFont typeface="Huawei Sans" panose="020C0503030203020204" pitchFamily="34" charset="0"/>
              <a:buChar char="−"/>
              <a:defRPr sz="1800"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10000"/>
              </a:lnSpc>
              <a:spcBef>
                <a:spcPts val="200"/>
              </a:spcBef>
              <a:buFont typeface="Huawei Sans" panose="020C0503030203020204" pitchFamily="34" charset="0"/>
              <a:buChar char="~"/>
              <a:defRPr sz="1600"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smtClean="0"/>
              <a:t>本节讲述计算机网络的基本概念和分类、计算机网络体系结构、计算机网络的数据封装过程。</a:t>
            </a:r>
            <a:endParaRPr lang="en-US" altLang="zh-CN" smtClean="0"/>
          </a:p>
          <a:p>
            <a:r>
              <a:rPr lang="zh-CN" altLang="en-US" smtClean="0"/>
              <a:t>通过本节学习，学生能够理解计算机网络的基本概念、计算机网络的分层体系、计算机网络的数据传输（发送和接收）过程。</a:t>
            </a:r>
          </a:p>
          <a:p>
            <a:endParaRPr lang="zh-CN" altLang="en-US" dirty="0"/>
          </a:p>
        </p:txBody>
      </p:sp>
    </p:spTree>
    <p:extLst>
      <p:ext uri="{BB962C8B-B14F-4D97-AF65-F5344CB8AC3E}">
        <p14:creationId xmlns:p14="http://schemas.microsoft.com/office/powerpoint/2010/main" val="2275666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a:t>
            </a:r>
            <a:r>
              <a:rPr lang="en-US" altLang="zh-CN" dirty="0" smtClean="0"/>
              <a:t>2.4.4</a:t>
            </a:r>
            <a:r>
              <a:rPr lang="zh-CN" altLang="en-US" dirty="0" smtClean="0"/>
              <a:t>节 网络</a:t>
            </a:r>
            <a:r>
              <a:rPr lang="zh-CN" altLang="en-US" dirty="0"/>
              <a:t>资源共享协议</a:t>
            </a:r>
          </a:p>
        </p:txBody>
      </p:sp>
      <p:sp>
        <p:nvSpPr>
          <p:cNvPr id="3" name="文本占位符 2"/>
          <p:cNvSpPr>
            <a:spLocks noGrp="1"/>
          </p:cNvSpPr>
          <p:nvPr>
            <p:ph type="body" sz="quarter" idx="10"/>
          </p:nvPr>
        </p:nvSpPr>
        <p:spPr/>
        <p:txBody>
          <a:bodyPr/>
          <a:lstStyle/>
          <a:p>
            <a:r>
              <a:rPr lang="zh-CN" altLang="en-US" dirty="0"/>
              <a:t>计算机网络的主要目标就是实现资源共享</a:t>
            </a:r>
            <a:r>
              <a:rPr lang="zh-CN" altLang="en-US" dirty="0" smtClean="0"/>
              <a:t>。</a:t>
            </a:r>
            <a:endParaRPr lang="en-US" altLang="zh-CN" dirty="0" smtClean="0"/>
          </a:p>
          <a:p>
            <a:r>
              <a:rPr lang="zh-CN" altLang="en-US" dirty="0" smtClean="0"/>
              <a:t>针对</a:t>
            </a:r>
            <a:r>
              <a:rPr lang="zh-CN" altLang="en-US" dirty="0"/>
              <a:t>不同的资源共享模式，由于历史原因和技术差异，导致存在多种协议共存的局面。</a:t>
            </a:r>
            <a:r>
              <a:rPr lang="zh-CN" altLang="en-US" dirty="0" smtClean="0"/>
              <a:t>表给</a:t>
            </a:r>
            <a:r>
              <a:rPr lang="zh-CN" altLang="en-US" dirty="0"/>
              <a:t>出了几种常用的网络资源共享协议的概要</a:t>
            </a:r>
            <a:r>
              <a:rPr lang="zh-CN" altLang="en-US" dirty="0" smtClean="0"/>
              <a:t>信息</a:t>
            </a: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960" y="2756234"/>
            <a:ext cx="7614716" cy="359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0565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a:t>
            </a:r>
            <a:r>
              <a:rPr lang="en-US" altLang="zh-CN" dirty="0" smtClean="0"/>
              <a:t>1</a:t>
            </a:r>
            <a:r>
              <a:rPr lang="zh-CN" altLang="en-US" dirty="0" smtClean="0"/>
              <a:t>）资源搜索引擎与</a:t>
            </a:r>
            <a:r>
              <a:rPr lang="en-US" altLang="zh-CN" dirty="0" smtClean="0"/>
              <a:t>Web</a:t>
            </a:r>
            <a:r>
              <a:rPr lang="zh-CN" altLang="en-US" dirty="0" smtClean="0"/>
              <a:t>服务模型</a:t>
            </a:r>
            <a:endParaRPr lang="zh-CN" altLang="en-US" dirty="0"/>
          </a:p>
        </p:txBody>
      </p:sp>
      <p:sp>
        <p:nvSpPr>
          <p:cNvPr id="3" name="文本占位符 2"/>
          <p:cNvSpPr>
            <a:spLocks noGrp="1"/>
          </p:cNvSpPr>
          <p:nvPr>
            <p:ph type="body" sz="quarter" idx="10"/>
          </p:nvPr>
        </p:nvSpPr>
        <p:spPr/>
        <p:txBody>
          <a:bodyPr/>
          <a:lstStyle/>
          <a:p>
            <a:r>
              <a:rPr lang="zh-CN" altLang="en-US" dirty="0" smtClean="0"/>
              <a:t>万维网又称</a:t>
            </a:r>
            <a:r>
              <a:rPr lang="en-US" altLang="zh-CN" dirty="0" smtClean="0"/>
              <a:t>Web</a:t>
            </a:r>
            <a:r>
              <a:rPr lang="zh-CN" altLang="en-US" dirty="0" smtClean="0"/>
              <a:t>网，是</a:t>
            </a:r>
            <a:r>
              <a:rPr lang="zh-CN" altLang="en-US" dirty="0"/>
              <a:t>一种基于</a:t>
            </a:r>
            <a:r>
              <a:rPr lang="zh-CN" altLang="en-US" dirty="0" smtClean="0"/>
              <a:t>超文本传输协议</a:t>
            </a:r>
            <a:r>
              <a:rPr lang="en-US" altLang="zh-CN" dirty="0" smtClean="0"/>
              <a:t>HTTP</a:t>
            </a:r>
            <a:r>
              <a:rPr lang="zh-CN" altLang="en-US" dirty="0"/>
              <a:t>的、全球性的、动态交互的、跨平台的分布式图形</a:t>
            </a:r>
            <a:r>
              <a:rPr lang="zh-CN" altLang="en-US" dirty="0" smtClean="0"/>
              <a:t>信息系统</a:t>
            </a:r>
            <a:r>
              <a:rPr lang="zh-CN" altLang="en-US" dirty="0" smtClean="0"/>
              <a:t>。</a:t>
            </a:r>
            <a:endParaRPr lang="en-US" altLang="zh-CN" dirty="0" smtClean="0"/>
          </a:p>
          <a:p>
            <a:r>
              <a:rPr lang="zh-CN" altLang="en-US" dirty="0" smtClean="0"/>
              <a:t>万维网使用浏览器</a:t>
            </a:r>
            <a:r>
              <a:rPr lang="en-US" altLang="zh-CN" dirty="0"/>
              <a:t>/</a:t>
            </a:r>
            <a:r>
              <a:rPr lang="zh-CN" altLang="en-US" dirty="0" smtClean="0"/>
              <a:t>服务器</a:t>
            </a:r>
            <a:r>
              <a:rPr lang="zh-CN" altLang="en-US" dirty="0" smtClean="0"/>
              <a:t>（</a:t>
            </a:r>
            <a:r>
              <a:rPr lang="en-US" altLang="zh-CN" dirty="0" smtClean="0"/>
              <a:t>B/S</a:t>
            </a:r>
            <a:r>
              <a:rPr lang="zh-CN" altLang="en-US" dirty="0"/>
              <a:t>）</a:t>
            </a:r>
            <a:r>
              <a:rPr lang="zh-CN" altLang="en-US" dirty="0" smtClean="0"/>
              <a:t>模型，它是对</a:t>
            </a:r>
            <a:r>
              <a:rPr lang="zh-CN" altLang="en-US" dirty="0"/>
              <a:t>客户</a:t>
            </a:r>
            <a:r>
              <a:rPr lang="en-US" altLang="zh-CN" dirty="0"/>
              <a:t>/</a:t>
            </a:r>
            <a:r>
              <a:rPr lang="zh-CN" altLang="en-US" dirty="0" smtClean="0"/>
              <a:t>服务器（</a:t>
            </a:r>
            <a:r>
              <a:rPr lang="en-US" altLang="zh-CN" dirty="0" smtClean="0"/>
              <a:t>C/S</a:t>
            </a:r>
            <a:r>
              <a:rPr lang="zh-CN" altLang="en-US" dirty="0" smtClean="0"/>
              <a:t>）模型</a:t>
            </a:r>
            <a:r>
              <a:rPr lang="zh-CN" altLang="en-US" dirty="0"/>
              <a:t>的一种改进</a:t>
            </a:r>
            <a:r>
              <a:rPr lang="zh-CN" altLang="en-US" dirty="0" smtClean="0"/>
              <a:t>，如图所示</a:t>
            </a:r>
            <a:r>
              <a:rPr lang="zh-CN" altLang="en-US" dirty="0" smtClean="0"/>
              <a:t>。</a:t>
            </a:r>
            <a:endParaRPr lang="en-US" altLang="zh-CN" dirty="0" smtClean="0"/>
          </a:p>
          <a:p>
            <a:r>
              <a:rPr lang="zh-CN" altLang="en-US" dirty="0" smtClean="0"/>
              <a:t>在</a:t>
            </a:r>
            <a:r>
              <a:rPr lang="en-US" altLang="zh-CN" dirty="0"/>
              <a:t>B/S</a:t>
            </a:r>
            <a:r>
              <a:rPr lang="zh-CN" altLang="en-US" dirty="0"/>
              <a:t>模型中</a:t>
            </a:r>
            <a:r>
              <a:rPr lang="zh-CN" altLang="en-US" dirty="0" smtClean="0"/>
              <a:t>，用户通过浏览器访问应用服务器，应用服务器通过“数据库网关”请求</a:t>
            </a:r>
            <a:r>
              <a:rPr lang="zh-CN" altLang="en-US" dirty="0"/>
              <a:t>数据库服务器的数据服务，然后再</a:t>
            </a:r>
            <a:r>
              <a:rPr lang="zh-CN" altLang="en-US" dirty="0" smtClean="0"/>
              <a:t>由应用服务器</a:t>
            </a:r>
            <a:r>
              <a:rPr lang="zh-CN" altLang="en-US" dirty="0"/>
              <a:t>把查询结果</a:t>
            </a:r>
            <a:r>
              <a:rPr lang="zh-CN" altLang="en-US" dirty="0" smtClean="0"/>
              <a:t>返回给用户浏览器</a:t>
            </a:r>
            <a:r>
              <a:rPr lang="zh-CN" altLang="en-US" dirty="0"/>
              <a:t>显示</a:t>
            </a:r>
            <a:r>
              <a:rPr lang="zh-CN" altLang="en-US" dirty="0" smtClean="0"/>
              <a:t>出来。</a:t>
            </a:r>
            <a:endParaRPr lang="zh-CN" altLang="en-US" dirty="0"/>
          </a:p>
          <a:p>
            <a:endParaRPr lang="zh-CN" altLang="en-US" dirty="0"/>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3546442" y="4999870"/>
            <a:ext cx="6438681" cy="1538216"/>
          </a:xfrm>
          <a:prstGeom prst="rect">
            <a:avLst/>
          </a:prstGeom>
          <a:noFill/>
          <a:ln>
            <a:noFill/>
          </a:ln>
        </p:spPr>
      </p:pic>
    </p:spTree>
    <p:extLst>
      <p:ext uri="{BB962C8B-B14F-4D97-AF65-F5344CB8AC3E}">
        <p14:creationId xmlns:p14="http://schemas.microsoft.com/office/powerpoint/2010/main" val="3258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2</a:t>
            </a:r>
            <a:r>
              <a:rPr lang="zh-CN" altLang="en-US" dirty="0" smtClean="0"/>
              <a:t>）</a:t>
            </a:r>
            <a:r>
              <a:rPr lang="en-US" altLang="zh-CN" dirty="0" smtClean="0"/>
              <a:t>Web</a:t>
            </a:r>
            <a:r>
              <a:rPr lang="zh-CN" altLang="en-US" dirty="0" smtClean="0"/>
              <a:t>服务的资源请求过程</a:t>
            </a:r>
            <a:endParaRPr lang="zh-CN" altLang="en-US" dirty="0"/>
          </a:p>
        </p:txBody>
      </p:sp>
      <p:sp>
        <p:nvSpPr>
          <p:cNvPr id="3" name="文本占位符 2"/>
          <p:cNvSpPr>
            <a:spLocks noGrp="1"/>
          </p:cNvSpPr>
          <p:nvPr>
            <p:ph type="body" sz="quarter" idx="10"/>
          </p:nvPr>
        </p:nvSpPr>
        <p:spPr>
          <a:xfrm>
            <a:off x="0" y="1047750"/>
            <a:ext cx="11749087" cy="4879805"/>
          </a:xfrm>
        </p:spPr>
        <p:txBody>
          <a:bodyPr/>
          <a:lstStyle/>
          <a:p>
            <a:r>
              <a:rPr lang="zh-CN" altLang="zh-CN" dirty="0" smtClean="0"/>
              <a:t>一</a:t>
            </a:r>
            <a:r>
              <a:rPr lang="zh-CN" altLang="zh-CN" dirty="0"/>
              <a:t>次</a:t>
            </a:r>
            <a:r>
              <a:rPr lang="en-US" altLang="zh-CN" dirty="0" smtClean="0"/>
              <a:t>Web</a:t>
            </a:r>
            <a:r>
              <a:rPr lang="zh-CN" altLang="en-US" dirty="0" smtClean="0"/>
              <a:t>服务的</a:t>
            </a:r>
            <a:r>
              <a:rPr lang="zh-CN" altLang="zh-CN" dirty="0" smtClean="0"/>
              <a:t>资源请求</a:t>
            </a:r>
            <a:r>
              <a:rPr lang="zh-CN" altLang="zh-CN" dirty="0" smtClean="0"/>
              <a:t>过程</a:t>
            </a:r>
            <a:r>
              <a:rPr lang="en-US" altLang="zh-CN" dirty="0" smtClean="0"/>
              <a:t>de</a:t>
            </a:r>
            <a:r>
              <a:rPr lang="zh-CN" altLang="en-US" dirty="0" smtClean="0"/>
              <a:t>具体</a:t>
            </a:r>
            <a:r>
              <a:rPr lang="zh-CN" altLang="en-US" dirty="0" smtClean="0"/>
              <a:t>步骤</a:t>
            </a:r>
            <a:r>
              <a:rPr lang="zh-CN" altLang="zh-CN" dirty="0" smtClean="0"/>
              <a:t>如下</a:t>
            </a:r>
            <a:r>
              <a:rPr lang="zh-CN" altLang="zh-CN" dirty="0"/>
              <a:t>：</a:t>
            </a:r>
          </a:p>
          <a:p>
            <a:pPr lvl="1"/>
            <a:r>
              <a:rPr lang="zh-CN" altLang="zh-CN" dirty="0" smtClean="0"/>
              <a:t>（</a:t>
            </a:r>
            <a:r>
              <a:rPr lang="en-US" altLang="zh-CN" dirty="0" smtClean="0"/>
              <a:t>1</a:t>
            </a:r>
            <a:r>
              <a:rPr lang="zh-CN" altLang="zh-CN" dirty="0" smtClean="0"/>
              <a:t>）</a:t>
            </a:r>
            <a:r>
              <a:rPr lang="zh-CN" altLang="en-US" dirty="0"/>
              <a:t>在</a:t>
            </a:r>
            <a:r>
              <a:rPr lang="zh-CN" altLang="zh-CN" dirty="0" smtClean="0"/>
              <a:t>浏览器</a:t>
            </a:r>
            <a:r>
              <a:rPr lang="zh-CN" altLang="en-US" dirty="0" smtClean="0"/>
              <a:t>中</a:t>
            </a:r>
            <a:r>
              <a:rPr lang="zh-CN" altLang="zh-CN" dirty="0" smtClean="0"/>
              <a:t>输入</a:t>
            </a:r>
            <a:r>
              <a:rPr lang="zh-CN" altLang="zh-CN" dirty="0"/>
              <a:t>域名（如</a:t>
            </a:r>
            <a:r>
              <a:rPr lang="en-US" altLang="zh-CN" u="sng" dirty="0" err="1">
                <a:hlinkClick r:id="rId2"/>
              </a:rPr>
              <a:t>www.xjtu.edu.cn</a:t>
            </a:r>
            <a:r>
              <a:rPr lang="zh-CN" altLang="zh-CN" dirty="0" smtClean="0"/>
              <a:t>）</a:t>
            </a:r>
            <a:r>
              <a:rPr lang="zh-CN" altLang="en-US" dirty="0" smtClean="0"/>
              <a:t>，</a:t>
            </a:r>
            <a:endParaRPr lang="en-US" altLang="zh-CN" dirty="0" smtClean="0"/>
          </a:p>
          <a:p>
            <a:pPr lvl="1"/>
            <a:r>
              <a:rPr lang="zh-CN" altLang="en-US" dirty="0" smtClean="0"/>
              <a:t>（</a:t>
            </a:r>
            <a:r>
              <a:rPr lang="en-US" altLang="zh-CN" dirty="0" smtClean="0"/>
              <a:t>2</a:t>
            </a:r>
            <a:r>
              <a:rPr lang="zh-CN" altLang="en-US" dirty="0" smtClean="0"/>
              <a:t>）</a:t>
            </a:r>
            <a:r>
              <a:rPr lang="zh-CN" altLang="zh-CN" dirty="0" smtClean="0"/>
              <a:t>使用</a:t>
            </a:r>
            <a:r>
              <a:rPr lang="en-US" altLang="zh-CN" dirty="0" smtClean="0"/>
              <a:t>DNS</a:t>
            </a:r>
            <a:r>
              <a:rPr lang="zh-CN" altLang="en-US" dirty="0" smtClean="0"/>
              <a:t>（</a:t>
            </a:r>
            <a:r>
              <a:rPr lang="en-US" altLang="zh-CN" dirty="0" smtClean="0"/>
              <a:t>Domain Name Service</a:t>
            </a:r>
            <a:r>
              <a:rPr lang="zh-CN" altLang="en-US" dirty="0" smtClean="0"/>
              <a:t>）对</a:t>
            </a:r>
            <a:r>
              <a:rPr lang="zh-CN" altLang="zh-CN" dirty="0"/>
              <a:t>域名进行解析，得到对应的</a:t>
            </a:r>
            <a:r>
              <a:rPr lang="en-US" altLang="zh-CN" dirty="0"/>
              <a:t>IP</a:t>
            </a:r>
            <a:r>
              <a:rPr lang="zh-CN" altLang="zh-CN" dirty="0"/>
              <a:t>地址</a:t>
            </a:r>
            <a:r>
              <a:rPr lang="zh-CN" altLang="zh-CN" dirty="0" smtClean="0"/>
              <a:t>；</a:t>
            </a:r>
            <a:endParaRPr lang="en-US" altLang="zh-CN" dirty="0" smtClean="0"/>
          </a:p>
          <a:p>
            <a:pPr lvl="1"/>
            <a:r>
              <a:rPr lang="zh-CN" altLang="en-US" dirty="0" smtClean="0"/>
              <a:t>（</a:t>
            </a:r>
            <a:r>
              <a:rPr lang="en-US" altLang="zh-CN" dirty="0" smtClean="0"/>
              <a:t>3</a:t>
            </a:r>
            <a:r>
              <a:rPr lang="zh-CN" altLang="en-US" dirty="0" smtClean="0"/>
              <a:t>）</a:t>
            </a:r>
            <a:r>
              <a:rPr lang="zh-CN" altLang="zh-CN" dirty="0" smtClean="0"/>
              <a:t>根据</a:t>
            </a:r>
            <a:r>
              <a:rPr lang="zh-CN" altLang="zh-CN" dirty="0"/>
              <a:t>这个</a:t>
            </a:r>
            <a:r>
              <a:rPr lang="en-US" altLang="zh-CN" dirty="0"/>
              <a:t>IP</a:t>
            </a:r>
            <a:r>
              <a:rPr lang="zh-CN" altLang="zh-CN" dirty="0"/>
              <a:t>，找到对应</a:t>
            </a:r>
            <a:r>
              <a:rPr lang="zh-CN" altLang="zh-CN" dirty="0" smtClean="0"/>
              <a:t>的</a:t>
            </a:r>
            <a:r>
              <a:rPr lang="en-US" altLang="zh-CN" dirty="0" smtClean="0"/>
              <a:t>Web</a:t>
            </a:r>
            <a:r>
              <a:rPr lang="zh-CN" altLang="en-US" dirty="0" smtClean="0"/>
              <a:t>应用</a:t>
            </a:r>
            <a:r>
              <a:rPr lang="zh-CN" altLang="zh-CN" dirty="0" smtClean="0"/>
              <a:t>服务器</a:t>
            </a:r>
            <a:r>
              <a:rPr lang="zh-CN" altLang="en-US" dirty="0" smtClean="0"/>
              <a:t>，</a:t>
            </a:r>
            <a:r>
              <a:rPr lang="zh-CN" altLang="zh-CN" dirty="0" smtClean="0"/>
              <a:t>发起</a:t>
            </a:r>
            <a:r>
              <a:rPr lang="en-US" altLang="zh-CN" dirty="0"/>
              <a:t>TCP</a:t>
            </a:r>
            <a:r>
              <a:rPr lang="zh-CN" altLang="zh-CN" dirty="0"/>
              <a:t>的三次</a:t>
            </a:r>
            <a:r>
              <a:rPr lang="zh-CN" altLang="zh-CN" dirty="0" smtClean="0"/>
              <a:t>握手</a:t>
            </a:r>
            <a:r>
              <a:rPr lang="zh-CN" altLang="en-US" dirty="0" smtClean="0"/>
              <a:t>。</a:t>
            </a:r>
            <a:endParaRPr lang="zh-CN" altLang="zh-CN" dirty="0"/>
          </a:p>
          <a:p>
            <a:pPr lvl="1"/>
            <a:r>
              <a:rPr lang="zh-CN" altLang="zh-CN" dirty="0" smtClean="0"/>
              <a:t>（</a:t>
            </a:r>
            <a:r>
              <a:rPr lang="en-US" altLang="zh-CN" dirty="0"/>
              <a:t>4</a:t>
            </a:r>
            <a:r>
              <a:rPr lang="zh-CN" altLang="zh-CN" dirty="0" smtClean="0"/>
              <a:t>）</a:t>
            </a:r>
            <a:r>
              <a:rPr lang="zh-CN" altLang="zh-CN" dirty="0"/>
              <a:t>建立</a:t>
            </a:r>
            <a:r>
              <a:rPr lang="en-US" altLang="zh-CN" dirty="0"/>
              <a:t>TCP</a:t>
            </a:r>
            <a:r>
              <a:rPr lang="zh-CN" altLang="zh-CN" dirty="0"/>
              <a:t>连接</a:t>
            </a:r>
            <a:r>
              <a:rPr lang="zh-CN" altLang="zh-CN" dirty="0" smtClean="0"/>
              <a:t>后</a:t>
            </a:r>
            <a:r>
              <a:rPr lang="zh-CN" altLang="en-US" dirty="0" smtClean="0"/>
              <a:t>，</a:t>
            </a:r>
            <a:r>
              <a:rPr lang="zh-CN" altLang="zh-CN" dirty="0" smtClean="0"/>
              <a:t>发起</a:t>
            </a:r>
            <a:r>
              <a:rPr lang="en-US" altLang="zh-CN" dirty="0"/>
              <a:t>HTTP</a:t>
            </a:r>
            <a:r>
              <a:rPr lang="zh-CN" altLang="zh-CN" dirty="0" smtClean="0"/>
              <a:t>请求</a:t>
            </a:r>
            <a:r>
              <a:rPr lang="zh-CN" altLang="en-US" dirty="0" smtClean="0"/>
              <a:t>报文，见图中的请求文档</a:t>
            </a:r>
            <a:r>
              <a:rPr lang="zh-CN" altLang="zh-CN" dirty="0" smtClean="0"/>
              <a:t>；</a:t>
            </a:r>
            <a:endParaRPr lang="zh-CN" altLang="zh-CN" dirty="0"/>
          </a:p>
          <a:p>
            <a:pPr lvl="1"/>
            <a:r>
              <a:rPr lang="zh-CN" altLang="zh-CN" dirty="0" smtClean="0"/>
              <a:t>（</a:t>
            </a:r>
            <a:r>
              <a:rPr lang="en-US" altLang="zh-CN" dirty="0"/>
              <a:t>5</a:t>
            </a:r>
            <a:r>
              <a:rPr lang="zh-CN" altLang="zh-CN" dirty="0" smtClean="0"/>
              <a:t>）</a:t>
            </a:r>
            <a:r>
              <a:rPr lang="zh-CN" altLang="zh-CN" dirty="0"/>
              <a:t>服务器响应</a:t>
            </a:r>
            <a:r>
              <a:rPr lang="en-US" altLang="zh-CN" dirty="0"/>
              <a:t>HTTP</a:t>
            </a:r>
            <a:r>
              <a:rPr lang="zh-CN" altLang="zh-CN" dirty="0"/>
              <a:t>请求，浏览器</a:t>
            </a:r>
            <a:r>
              <a:rPr lang="zh-CN" altLang="zh-CN" dirty="0" smtClean="0"/>
              <a:t>得到</a:t>
            </a:r>
            <a:r>
              <a:rPr lang="en-US" altLang="zh-CN" dirty="0" smtClean="0"/>
              <a:t>HTML</a:t>
            </a:r>
            <a:r>
              <a:rPr lang="zh-CN" altLang="zh-CN" dirty="0" smtClean="0"/>
              <a:t>代码</a:t>
            </a:r>
            <a:r>
              <a:rPr lang="zh-CN" altLang="en-US" dirty="0" smtClean="0"/>
              <a:t>的响应</a:t>
            </a:r>
            <a:r>
              <a:rPr lang="zh-CN" altLang="en-US" dirty="0" smtClean="0"/>
              <a:t>文档</a:t>
            </a:r>
            <a:r>
              <a:rPr lang="en-US" altLang="zh-CN" dirty="0" smtClean="0"/>
              <a:t>;</a:t>
            </a:r>
            <a:endParaRPr lang="zh-CN" altLang="zh-CN" dirty="0"/>
          </a:p>
          <a:p>
            <a:pPr lvl="1"/>
            <a:r>
              <a:rPr lang="zh-CN" altLang="zh-CN" dirty="0" smtClean="0"/>
              <a:t>（</a:t>
            </a:r>
            <a:r>
              <a:rPr lang="en-US" altLang="zh-CN" dirty="0"/>
              <a:t>6</a:t>
            </a:r>
            <a:r>
              <a:rPr lang="zh-CN" altLang="zh-CN" dirty="0" smtClean="0"/>
              <a:t>）浏览器</a:t>
            </a:r>
            <a:r>
              <a:rPr lang="zh-CN" altLang="en-US" dirty="0" smtClean="0"/>
              <a:t>先对返回的</a:t>
            </a:r>
            <a:r>
              <a:rPr lang="en-US" altLang="zh-CN" dirty="0" smtClean="0"/>
              <a:t>HTML</a:t>
            </a:r>
            <a:r>
              <a:rPr lang="zh-CN" altLang="zh-CN" dirty="0" smtClean="0"/>
              <a:t>代码</a:t>
            </a:r>
            <a:r>
              <a:rPr lang="zh-CN" altLang="en-US" dirty="0" smtClean="0"/>
              <a:t>进行</a:t>
            </a:r>
            <a:r>
              <a:rPr lang="zh-CN" altLang="zh-CN" dirty="0" smtClean="0"/>
              <a:t>解析</a:t>
            </a:r>
            <a:r>
              <a:rPr lang="zh-CN" altLang="en-US" dirty="0" smtClean="0"/>
              <a:t>，</a:t>
            </a:r>
            <a:endParaRPr lang="en-US" altLang="zh-CN" dirty="0" smtClean="0"/>
          </a:p>
          <a:p>
            <a:pPr lvl="2"/>
            <a:r>
              <a:rPr lang="zh-CN" altLang="en-US" dirty="0" smtClean="0"/>
              <a:t>再</a:t>
            </a:r>
            <a:r>
              <a:rPr lang="zh-CN" altLang="zh-CN" dirty="0" smtClean="0"/>
              <a:t>请求</a:t>
            </a:r>
            <a:r>
              <a:rPr lang="en-US" altLang="zh-CN" dirty="0" smtClean="0"/>
              <a:t>HTML</a:t>
            </a:r>
            <a:r>
              <a:rPr lang="zh-CN" altLang="zh-CN" dirty="0" smtClean="0"/>
              <a:t>代码</a:t>
            </a:r>
            <a:r>
              <a:rPr lang="zh-CN" altLang="zh-CN" dirty="0"/>
              <a:t>中的资源</a:t>
            </a:r>
            <a:r>
              <a:rPr lang="zh-CN" altLang="zh-CN" dirty="0" smtClean="0"/>
              <a:t>，</a:t>
            </a:r>
            <a:endParaRPr lang="en-US" altLang="zh-CN" dirty="0" smtClean="0"/>
          </a:p>
          <a:p>
            <a:pPr lvl="2"/>
            <a:r>
              <a:rPr lang="zh-CN" altLang="zh-CN" dirty="0" smtClean="0"/>
              <a:t>如</a:t>
            </a:r>
            <a:r>
              <a:rPr lang="en-US" altLang="zh-CN" dirty="0" err="1"/>
              <a:t>js</a:t>
            </a:r>
            <a:r>
              <a:rPr lang="zh-CN" altLang="zh-CN" dirty="0"/>
              <a:t>、</a:t>
            </a:r>
            <a:r>
              <a:rPr lang="en-US" altLang="zh-CN" dirty="0" err="1"/>
              <a:t>css</a:t>
            </a:r>
            <a:r>
              <a:rPr lang="zh-CN" altLang="zh-CN" dirty="0"/>
              <a:t>、图片等（这些资源是二次加载</a:t>
            </a:r>
            <a:r>
              <a:rPr lang="zh-CN" altLang="zh-CN" dirty="0" smtClean="0"/>
              <a:t>）</a:t>
            </a:r>
            <a:r>
              <a:rPr lang="zh-CN" altLang="en-US" dirty="0"/>
              <a:t>；</a:t>
            </a:r>
            <a:endParaRPr lang="zh-CN" altLang="zh-CN" dirty="0"/>
          </a:p>
          <a:p>
            <a:pPr lvl="1"/>
            <a:r>
              <a:rPr lang="zh-CN" altLang="zh-CN" dirty="0" smtClean="0"/>
              <a:t>（</a:t>
            </a:r>
            <a:r>
              <a:rPr lang="en-US" altLang="zh-CN" dirty="0"/>
              <a:t>7</a:t>
            </a:r>
            <a:r>
              <a:rPr lang="zh-CN" altLang="zh-CN" dirty="0" smtClean="0"/>
              <a:t>）</a:t>
            </a:r>
            <a:r>
              <a:rPr lang="zh-CN" altLang="zh-CN" dirty="0"/>
              <a:t>浏览器</a:t>
            </a:r>
            <a:r>
              <a:rPr lang="zh-CN" altLang="zh-CN" dirty="0" smtClean="0"/>
              <a:t>对</a:t>
            </a:r>
            <a:r>
              <a:rPr lang="en-US" altLang="zh-CN" dirty="0" smtClean="0"/>
              <a:t>HTML</a:t>
            </a:r>
            <a:r>
              <a:rPr lang="zh-CN" altLang="en-US" dirty="0" smtClean="0"/>
              <a:t>代码</a:t>
            </a:r>
            <a:r>
              <a:rPr lang="zh-CN" altLang="en-US" dirty="0" smtClean="0"/>
              <a:t>及资源</a:t>
            </a:r>
            <a:r>
              <a:rPr lang="zh-CN" altLang="zh-CN" dirty="0" smtClean="0"/>
              <a:t>进行</a:t>
            </a:r>
            <a:r>
              <a:rPr lang="zh-CN" altLang="zh-CN" dirty="0"/>
              <a:t>渲染</a:t>
            </a:r>
            <a:r>
              <a:rPr lang="zh-CN" altLang="zh-CN" dirty="0" smtClean="0"/>
              <a:t>呈现；</a:t>
            </a:r>
            <a:endParaRPr lang="zh-CN" altLang="zh-CN" dirty="0"/>
          </a:p>
          <a:p>
            <a:pPr lvl="1"/>
            <a:r>
              <a:rPr lang="zh-CN" altLang="zh-CN" dirty="0" smtClean="0"/>
              <a:t>（</a:t>
            </a:r>
            <a:r>
              <a:rPr lang="en-US" altLang="zh-CN" dirty="0"/>
              <a:t>8</a:t>
            </a:r>
            <a:r>
              <a:rPr lang="zh-CN" altLang="zh-CN" dirty="0" smtClean="0"/>
              <a:t>）服务器</a:t>
            </a:r>
            <a:r>
              <a:rPr lang="zh-CN" altLang="en-US" dirty="0"/>
              <a:t>释放</a:t>
            </a:r>
            <a:r>
              <a:rPr lang="en-US" altLang="zh-CN" dirty="0" smtClean="0"/>
              <a:t>TCP</a:t>
            </a:r>
            <a:r>
              <a:rPr lang="zh-CN" altLang="zh-CN" dirty="0"/>
              <a:t>连接。</a:t>
            </a:r>
          </a:p>
          <a:p>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092" y="4204600"/>
            <a:ext cx="4000901" cy="1722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18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a:t>
            </a:r>
            <a:r>
              <a:rPr lang="en-US" altLang="zh-CN" b="1" dirty="0" smtClean="0"/>
              <a:t>3</a:t>
            </a:r>
            <a:r>
              <a:rPr lang="zh-CN" altLang="en-US" b="1" dirty="0" smtClean="0"/>
              <a:t>）</a:t>
            </a:r>
            <a:r>
              <a:rPr lang="zh-CN" altLang="zh-CN" b="1" dirty="0" smtClean="0"/>
              <a:t>电子邮件服务</a:t>
            </a:r>
            <a:r>
              <a:rPr lang="zh-CN" altLang="en-US" b="1" dirty="0" smtClean="0"/>
              <a:t>模型</a:t>
            </a:r>
            <a:endParaRPr lang="zh-CN" altLang="en-US" dirty="0"/>
          </a:p>
        </p:txBody>
      </p:sp>
      <p:sp>
        <p:nvSpPr>
          <p:cNvPr id="3" name="文本占位符 2"/>
          <p:cNvSpPr>
            <a:spLocks noGrp="1"/>
          </p:cNvSpPr>
          <p:nvPr>
            <p:ph type="body" sz="quarter" idx="10"/>
          </p:nvPr>
        </p:nvSpPr>
        <p:spPr>
          <a:xfrm>
            <a:off x="455612" y="1047750"/>
            <a:ext cx="8969045" cy="1945707"/>
          </a:xfrm>
        </p:spPr>
        <p:txBody>
          <a:bodyPr/>
          <a:lstStyle/>
          <a:p>
            <a:r>
              <a:rPr lang="zh-CN" altLang="en-US" sz="2400" dirty="0" smtClean="0"/>
              <a:t>在</a:t>
            </a:r>
            <a:r>
              <a:rPr lang="zh-CN" altLang="en-US" sz="2400" dirty="0"/>
              <a:t>电子邮件</a:t>
            </a:r>
            <a:r>
              <a:rPr lang="zh-CN" altLang="en-US" sz="2400" dirty="0" smtClean="0"/>
              <a:t>系统</a:t>
            </a:r>
            <a:r>
              <a:rPr lang="en-US" altLang="zh-CN" sz="2400" dirty="0"/>
              <a:t>(Email)</a:t>
            </a:r>
            <a:r>
              <a:rPr lang="zh-CN" altLang="en-US" sz="2400" dirty="0" smtClean="0"/>
              <a:t>中</a:t>
            </a:r>
            <a:r>
              <a:rPr lang="zh-CN" altLang="en-US" sz="2400" dirty="0"/>
              <a:t>，</a:t>
            </a:r>
            <a:r>
              <a:rPr lang="zh-CN" altLang="zh-CN" sz="2400" dirty="0"/>
              <a:t>邮件发送方和接收方作为</a:t>
            </a:r>
            <a:r>
              <a:rPr lang="zh-CN" altLang="zh-CN" sz="2400" dirty="0" smtClean="0"/>
              <a:t>客户端</a:t>
            </a:r>
            <a:endParaRPr lang="en-US" altLang="zh-CN" sz="2400" dirty="0" smtClean="0"/>
          </a:p>
          <a:p>
            <a:r>
              <a:rPr lang="zh-CN" altLang="zh-CN" sz="2400" dirty="0" smtClean="0"/>
              <a:t>一般</a:t>
            </a:r>
            <a:r>
              <a:rPr lang="zh-CN" altLang="zh-CN" sz="2400" dirty="0"/>
              <a:t>通过邮件代理</a:t>
            </a:r>
            <a:r>
              <a:rPr lang="en-US" altLang="zh-CN" sz="2400" dirty="0"/>
              <a:t>(</a:t>
            </a:r>
            <a:r>
              <a:rPr lang="zh-CN" altLang="zh-CN" sz="2400" dirty="0"/>
              <a:t>如</a:t>
            </a:r>
            <a:r>
              <a:rPr lang="en-US" altLang="zh-CN" sz="2400" dirty="0"/>
              <a:t>Hotmail</a:t>
            </a:r>
            <a:r>
              <a:rPr lang="zh-CN" altLang="zh-CN" sz="2400" dirty="0"/>
              <a:t>、</a:t>
            </a:r>
            <a:r>
              <a:rPr lang="en-US" altLang="zh-CN" sz="2400" dirty="0" err="1"/>
              <a:t>Foxmail</a:t>
            </a:r>
            <a:r>
              <a:rPr lang="en-US" altLang="zh-CN" sz="2400" dirty="0"/>
              <a:t>)</a:t>
            </a:r>
            <a:r>
              <a:rPr lang="zh-CN" altLang="zh-CN" sz="2400" dirty="0"/>
              <a:t>来进行邮件的编辑、发送和接收</a:t>
            </a:r>
            <a:r>
              <a:rPr lang="zh-CN" altLang="zh-CN" sz="2400" dirty="0" smtClean="0"/>
              <a:t>。</a:t>
            </a:r>
            <a:endParaRPr lang="en-US" altLang="zh-CN" sz="2400" dirty="0" smtClean="0"/>
          </a:p>
          <a:p>
            <a:r>
              <a:rPr lang="zh-CN" altLang="en-US" sz="2400" dirty="0" smtClean="0"/>
              <a:t>如</a:t>
            </a:r>
            <a:r>
              <a:rPr lang="zh-CN" altLang="en-US" sz="2400" dirty="0"/>
              <a:t>图所示。</a:t>
            </a:r>
            <a:endParaRPr lang="en-US" altLang="zh-CN" sz="2400" dirty="0"/>
          </a:p>
          <a:p>
            <a:endParaRPr lang="zh-CN" alt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408" y="4531113"/>
            <a:ext cx="6398489" cy="213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55611" y="2761029"/>
            <a:ext cx="9119595" cy="86035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marL="302279" indent="-302279" algn="just" defTabSz="914034" fontAlgn="ctr">
              <a:lnSpc>
                <a:spcPct val="120000"/>
              </a:lnSpc>
              <a:spcBef>
                <a:spcPts val="792"/>
              </a:spcBef>
              <a:buSzPct val="50000"/>
              <a:buFont typeface="Wingdings" panose="05000000000000000000" pitchFamily="2" charset="2"/>
              <a:buChar char="l"/>
            </a:pPr>
            <a:endPar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矩形 4"/>
          <p:cNvSpPr/>
          <p:nvPr/>
        </p:nvSpPr>
        <p:spPr>
          <a:xfrm>
            <a:off x="455611" y="2993457"/>
            <a:ext cx="10700070" cy="85844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marL="302279" indent="-302279" algn="just" defTabSz="914034" fontAlgn="ctr">
              <a:lnSpc>
                <a:spcPct val="120000"/>
              </a:lnSpc>
              <a:spcBef>
                <a:spcPts val="792"/>
              </a:spcBef>
              <a:buSzPct val="50000"/>
              <a:buFont typeface="Wingdings" panose="05000000000000000000" pitchFamily="2" charset="2"/>
              <a:buChar char="l"/>
            </a:pPr>
            <a:r>
              <a:rPr lang="zh-CN" altLang="zh-CN" sz="2199" b="1" dirty="0">
                <a:latin typeface="Huawei Sans" panose="020C0503030203020204" pitchFamily="34" charset="0"/>
                <a:ea typeface="方正兰亭黑简体" panose="02000000000000000000" pitchFamily="2" charset="-122"/>
                <a:cs typeface="Huawei Sans" panose="020C0503030203020204" pitchFamily="34" charset="0"/>
              </a:rPr>
              <a:t>发送方</a:t>
            </a:r>
            <a:r>
              <a:rPr lang="zh-CN" altLang="zh-CN" sz="2199" b="1" dirty="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用户代理</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通过</a:t>
            </a:r>
            <a:r>
              <a:rPr lang="en-US" altLang="zh-CN" sz="2199" b="1" dirty="0">
                <a:solidFill>
                  <a:srgbClr val="FF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SMTP</a:t>
            </a:r>
            <a:r>
              <a:rPr lang="zh-CN" altLang="en-US" sz="2199" b="1" dirty="0">
                <a:solidFill>
                  <a:srgbClr val="FF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协议</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将</a:t>
            </a:r>
            <a:r>
              <a:rPr lang="zh-CN" altLang="en-US" sz="2199" b="1" dirty="0" smtClean="0">
                <a:latin typeface="Huawei Sans" panose="020C0503030203020204" pitchFamily="34" charset="0"/>
                <a:ea typeface="方正兰亭黑简体" panose="02000000000000000000" pitchFamily="2" charset="-122"/>
                <a:cs typeface="Huawei Sans" panose="020C0503030203020204" pitchFamily="34" charset="0"/>
              </a:rPr>
              <a:t>邮件投递到</a:t>
            </a:r>
            <a:r>
              <a:rPr lang="zh-CN" altLang="zh-CN" sz="2199" b="1" dirty="0" smtClean="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发送</a:t>
            </a:r>
            <a:r>
              <a:rPr lang="zh-CN" altLang="en-US" sz="2199" b="1" dirty="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端邮件</a:t>
            </a:r>
            <a:r>
              <a:rPr lang="zh-CN" altLang="zh-CN" sz="2199" b="1" dirty="0" smtClean="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服务器</a:t>
            </a:r>
            <a:r>
              <a:rPr lang="zh-CN" altLang="en-US" sz="2199" b="1" dirty="0" smtClean="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，发送服务器通过</a:t>
            </a:r>
            <a:r>
              <a:rPr lang="zh-CN" altLang="en-US" sz="2199" b="1" dirty="0" smtClean="0">
                <a:latin typeface="Huawei Sans" panose="020C0503030203020204" pitchFamily="34" charset="0"/>
                <a:ea typeface="方正兰亭黑简体" panose="02000000000000000000" pitchFamily="2" charset="-122"/>
                <a:cs typeface="Huawei Sans" panose="020C0503030203020204" pitchFamily="34" charset="0"/>
              </a:rPr>
              <a:t>因特网投递到</a:t>
            </a:r>
            <a:r>
              <a:rPr lang="zh-CN" altLang="en-US" sz="2199" b="1" dirty="0" smtClean="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接收</a:t>
            </a:r>
            <a:r>
              <a:rPr lang="zh-CN" altLang="en-US" sz="2199" b="1" dirty="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端邮件服务器</a:t>
            </a:r>
            <a:r>
              <a:rPr lang="zh-CN" altLang="zh-CN" sz="2199" b="1" dirty="0">
                <a:latin typeface="Huawei Sans" panose="020C0503030203020204" pitchFamily="34" charset="0"/>
                <a:ea typeface="方正兰亭黑简体" panose="02000000000000000000" pitchFamily="2" charset="-122"/>
                <a:cs typeface="Huawei Sans" panose="020C0503030203020204" pitchFamily="34" charset="0"/>
              </a:rPr>
              <a:t>，</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接收方</a:t>
            </a:r>
            <a:r>
              <a:rPr lang="zh-CN" altLang="en-US" sz="2199" b="1" dirty="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用户代理</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通过</a:t>
            </a:r>
            <a:r>
              <a:rPr lang="en-US" altLang="zh-CN" sz="2199" b="1" dirty="0" err="1">
                <a:solidFill>
                  <a:srgbClr val="FF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POP3</a:t>
            </a:r>
            <a:r>
              <a:rPr lang="zh-CN" altLang="en-US" sz="2199" b="1" dirty="0">
                <a:solidFill>
                  <a:srgbClr val="FF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协议</a:t>
            </a:r>
            <a:r>
              <a:rPr lang="zh-CN" altLang="en-US" sz="2199" b="1" dirty="0">
                <a:latin typeface="Huawei Sans" panose="020C0503030203020204" pitchFamily="34" charset="0"/>
                <a:ea typeface="方正兰亭黑简体" panose="02000000000000000000" pitchFamily="2" charset="-122"/>
                <a:cs typeface="Huawei Sans" panose="020C0503030203020204" pitchFamily="34" charset="0"/>
              </a:rPr>
              <a:t>读取邮件信息。</a:t>
            </a:r>
            <a:endParaRPr lang="en-US" altLang="zh-CN" sz="2199" b="1"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371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a:t>
            </a:r>
            <a:r>
              <a:rPr lang="en-US" altLang="zh-CN" b="1" dirty="0" smtClean="0"/>
              <a:t>4</a:t>
            </a:r>
            <a:r>
              <a:rPr lang="zh-CN" altLang="en-US" b="1" dirty="0" smtClean="0"/>
              <a:t>）典型的</a:t>
            </a:r>
            <a:r>
              <a:rPr lang="zh-CN" altLang="zh-CN" b="1" dirty="0" smtClean="0"/>
              <a:t>电子邮件服务</a:t>
            </a:r>
            <a:r>
              <a:rPr lang="zh-CN" altLang="en-US" b="1" dirty="0"/>
              <a:t>协议</a:t>
            </a:r>
            <a:endParaRPr lang="zh-CN" altLang="en-US" dirty="0"/>
          </a:p>
        </p:txBody>
      </p:sp>
      <p:sp>
        <p:nvSpPr>
          <p:cNvPr id="3" name="文本占位符 2"/>
          <p:cNvSpPr>
            <a:spLocks noGrp="1"/>
          </p:cNvSpPr>
          <p:nvPr>
            <p:ph type="body" sz="quarter" idx="10"/>
          </p:nvPr>
        </p:nvSpPr>
        <p:spPr/>
        <p:txBody>
          <a:bodyPr/>
          <a:lstStyle/>
          <a:p>
            <a:r>
              <a:rPr lang="zh-CN" altLang="en-US" dirty="0" smtClean="0"/>
              <a:t>典型的电子邮件服务协议有两种：</a:t>
            </a:r>
            <a:endParaRPr lang="zh-CN" altLang="zh-CN" dirty="0"/>
          </a:p>
          <a:p>
            <a:pPr lvl="1"/>
            <a:r>
              <a:rPr lang="en-US" altLang="zh-CN" dirty="0" smtClean="0"/>
              <a:t>SMTP</a:t>
            </a:r>
            <a:r>
              <a:rPr lang="zh-CN" altLang="en-US" dirty="0" smtClean="0"/>
              <a:t>是简单电子邮件传输协议（</a:t>
            </a:r>
            <a:r>
              <a:rPr lang="en-US" altLang="zh-CN" dirty="0" smtClean="0"/>
              <a:t>Simple Mail Transfer Protocol</a:t>
            </a:r>
            <a:r>
              <a:rPr lang="zh-CN" altLang="en-US" dirty="0" smtClean="0"/>
              <a:t>）的英文缩写，用于电子邮件的发送</a:t>
            </a:r>
            <a:r>
              <a:rPr lang="zh-CN" altLang="en-US" dirty="0" smtClean="0"/>
              <a:t>。</a:t>
            </a:r>
            <a:endParaRPr lang="en-US" altLang="zh-CN" dirty="0" smtClean="0"/>
          </a:p>
          <a:p>
            <a:pPr lvl="1"/>
            <a:r>
              <a:rPr lang="en-US" altLang="zh-CN" dirty="0" smtClean="0"/>
              <a:t>SMTP</a:t>
            </a:r>
            <a:r>
              <a:rPr lang="zh-CN" altLang="en-US" dirty="0"/>
              <a:t>是一种提供可靠且有效的电子邮件传输的协议</a:t>
            </a:r>
            <a:r>
              <a:rPr lang="zh-CN" altLang="en-US" dirty="0" smtClean="0"/>
              <a:t>。</a:t>
            </a:r>
            <a:r>
              <a:rPr lang="en-US" altLang="zh-CN" dirty="0" smtClean="0"/>
              <a:t>SMTP</a:t>
            </a:r>
            <a:r>
              <a:rPr lang="zh-CN" altLang="en-US" dirty="0"/>
              <a:t>是建立</a:t>
            </a:r>
            <a:r>
              <a:rPr lang="zh-CN" altLang="en-US" dirty="0" smtClean="0"/>
              <a:t>在</a:t>
            </a:r>
            <a:r>
              <a:rPr lang="en-US" altLang="zh-CN" dirty="0" smtClean="0"/>
              <a:t>FTP</a:t>
            </a:r>
            <a:r>
              <a:rPr lang="zh-CN" altLang="en-US" dirty="0" smtClean="0"/>
              <a:t>上</a:t>
            </a:r>
            <a:r>
              <a:rPr lang="zh-CN" altLang="en-US" dirty="0"/>
              <a:t>的一种邮件服务，主要用于系统之间的邮件信息传递，并</a:t>
            </a:r>
            <a:r>
              <a:rPr lang="zh-CN" altLang="en-US" dirty="0" smtClean="0"/>
              <a:t>提供来信通知</a:t>
            </a:r>
            <a:r>
              <a:rPr lang="zh-CN" altLang="en-US" dirty="0"/>
              <a:t>。</a:t>
            </a:r>
            <a:endParaRPr lang="en-US" altLang="zh-CN" dirty="0" smtClean="0"/>
          </a:p>
          <a:p>
            <a:pPr lvl="1"/>
            <a:r>
              <a:rPr lang="en-US" altLang="zh-CN" dirty="0" err="1" smtClean="0"/>
              <a:t>POP3</a:t>
            </a:r>
            <a:r>
              <a:rPr lang="zh-CN" altLang="en-US" dirty="0" smtClean="0"/>
              <a:t>是邮局协议第</a:t>
            </a:r>
            <a:r>
              <a:rPr lang="en-US" altLang="zh-CN" dirty="0" smtClean="0"/>
              <a:t>3</a:t>
            </a:r>
            <a:r>
              <a:rPr lang="zh-CN" altLang="en-US" dirty="0" smtClean="0"/>
              <a:t>版的</a:t>
            </a:r>
            <a:r>
              <a:rPr lang="zh-CN" altLang="en-US" dirty="0" smtClean="0"/>
              <a:t>英文缩写，用于</a:t>
            </a:r>
            <a:r>
              <a:rPr lang="zh-CN" altLang="en-US" dirty="0"/>
              <a:t>电子邮件的</a:t>
            </a:r>
            <a:r>
              <a:rPr lang="zh-CN" altLang="en-US" dirty="0" smtClean="0"/>
              <a:t>接收</a:t>
            </a:r>
            <a:r>
              <a:rPr lang="zh-CN" altLang="en-US" dirty="0" smtClean="0"/>
              <a:t>。</a:t>
            </a:r>
            <a:endParaRPr lang="en-US" altLang="zh-CN" dirty="0" smtClean="0"/>
          </a:p>
          <a:p>
            <a:pPr lvl="1"/>
            <a:r>
              <a:rPr lang="en-US" altLang="zh-CN" dirty="0" err="1" smtClean="0"/>
              <a:t>POP3</a:t>
            </a:r>
            <a:r>
              <a:rPr lang="zh-CN" altLang="en-US" dirty="0"/>
              <a:t>是第一个离线的电子邮件协议，允许用户从服务器上接收邮件并将其存储到本地主机，同时根据客户端的操作，删除或保存在邮件服务器上的邮件</a:t>
            </a:r>
            <a:r>
              <a:rPr lang="zh-CN" altLang="en-US" dirty="0" smtClean="0"/>
              <a:t>。</a:t>
            </a:r>
            <a:endParaRPr lang="zh-CN" altLang="en-US" dirty="0"/>
          </a:p>
        </p:txBody>
      </p:sp>
    </p:spTree>
    <p:extLst>
      <p:ext uri="{BB962C8B-B14F-4D97-AF65-F5344CB8AC3E}">
        <p14:creationId xmlns:p14="http://schemas.microsoft.com/office/powerpoint/2010/main" val="19422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第</a:t>
            </a:r>
            <a:r>
              <a:rPr lang="en-US" altLang="zh-CN"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4.3</a:t>
            </a:r>
            <a:r>
              <a:rPr lang="zh-CN" alt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节  计算机网络设备及配置管理</a:t>
            </a:r>
            <a:r>
              <a:rPr lang="zh-CN"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zh-CN"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zh-CN" altLang="en-US" sz="4000" dirty="0"/>
          </a:p>
        </p:txBody>
      </p:sp>
      <p:sp>
        <p:nvSpPr>
          <p:cNvPr id="3" name="文本占位符 2"/>
          <p:cNvSpPr>
            <a:spLocks noGrp="1"/>
          </p:cNvSpPr>
          <p:nvPr>
            <p:ph type="body" sz="quarter" idx="10"/>
          </p:nvPr>
        </p:nvSpPr>
        <p:spPr/>
        <p:txBody>
          <a:bodyPr/>
          <a:lstStyle/>
          <a:p>
            <a:endParaRPr lang="en-US" altLang="zh-CN" dirty="0" smtClean="0"/>
          </a:p>
          <a:p>
            <a:endParaRPr lang="en-US" altLang="zh-CN" dirty="0"/>
          </a:p>
          <a:p>
            <a:endParaRPr lang="en-US" altLang="zh-CN" dirty="0" smtClean="0"/>
          </a:p>
          <a:p>
            <a:endParaRPr lang="zh-CN" altLang="en-US" dirty="0"/>
          </a:p>
        </p:txBody>
      </p:sp>
      <p:sp>
        <p:nvSpPr>
          <p:cNvPr id="4" name="文本占位符 2"/>
          <p:cNvSpPr txBox="1">
            <a:spLocks/>
          </p:cNvSpPr>
          <p:nvPr/>
        </p:nvSpPr>
        <p:spPr bwMode="auto">
          <a:xfrm>
            <a:off x="1019174" y="1844675"/>
            <a:ext cx="10153651" cy="408266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10000"/>
              </a:lnSpc>
              <a:spcBef>
                <a:spcPts val="200"/>
              </a:spcBef>
              <a:buClrTx/>
              <a:buSzPct val="50000"/>
              <a:buFont typeface="Wingdings" panose="05000000000000000000" pitchFamily="2" charset="2"/>
              <a:buChar char="l"/>
              <a:defRPr sz="2800" b="1"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10000"/>
              </a:lnSpc>
              <a:spcBef>
                <a:spcPts val="200"/>
              </a:spcBef>
              <a:buClrTx/>
              <a:buSzPct val="50000"/>
              <a:buFont typeface="Wingdings" panose="05000000000000000000" pitchFamily="2" charset="2"/>
              <a:buChar char="p"/>
              <a:defRPr sz="2400" b="1" kern="1200" baseline="0">
                <a:solidFill>
                  <a:srgbClr val="C00000"/>
                </a:solidFill>
                <a:effectLst/>
                <a:latin typeface="方正粗黑宋简体" panose="02000000000000000000" pitchFamily="2" charset="-122"/>
                <a:ea typeface="方正粗黑宋简体" panose="02000000000000000000" pitchFamily="2" charset="-122"/>
                <a:cs typeface="+mn-cs"/>
              </a:defRPr>
            </a:lvl2pPr>
            <a:lvl3pPr marL="1003998" indent="-201519" algn="l" defTabSz="914034" rtl="0" eaLnBrk="1" fontAlgn="ctr" latinLnBrk="0" hangingPunct="1">
              <a:lnSpc>
                <a:spcPct val="110000"/>
              </a:lnSpc>
              <a:spcBef>
                <a:spcPts val="200"/>
              </a:spcBef>
              <a:buClrTx/>
              <a:buSzPct val="50000"/>
              <a:buFont typeface="Wingdings" panose="05000000000000000000" pitchFamily="2" charset="2"/>
              <a:buChar char="n"/>
              <a:defRPr sz="2000"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10000"/>
              </a:lnSpc>
              <a:spcBef>
                <a:spcPts val="200"/>
              </a:spcBef>
              <a:buFont typeface="Huawei Sans" panose="020C0503030203020204" pitchFamily="34" charset="0"/>
              <a:buChar char="−"/>
              <a:defRPr sz="1800"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10000"/>
              </a:lnSpc>
              <a:spcBef>
                <a:spcPts val="200"/>
              </a:spcBef>
              <a:buFont typeface="Huawei Sans" panose="020C0503030203020204" pitchFamily="34" charset="0"/>
              <a:buChar char="~"/>
              <a:defRPr sz="1600"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dirty="0" smtClean="0"/>
              <a:t>本章讲解计算机网络的核心互联设备及其配置管理方法，包括网卡、中继器、交换机、路由器和网关等的基本原理，。</a:t>
            </a:r>
            <a:endParaRPr lang="en-US" altLang="zh-CN" dirty="0" smtClean="0"/>
          </a:p>
          <a:p>
            <a:r>
              <a:rPr lang="zh-CN" altLang="en-US" dirty="0" smtClean="0"/>
              <a:t>通过本章学习，学生能够利用网络设备搭建和配置计算机网络，能够利用网络交换机和路由器进行网络配置、测试和应用。</a:t>
            </a:r>
          </a:p>
          <a:p>
            <a:endParaRPr lang="zh-CN" altLang="en-US" dirty="0"/>
          </a:p>
        </p:txBody>
      </p:sp>
    </p:spTree>
    <p:extLst>
      <p:ext uri="{BB962C8B-B14F-4D97-AF65-F5344CB8AC3E}">
        <p14:creationId xmlns:p14="http://schemas.microsoft.com/office/powerpoint/2010/main" val="42878110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a:t>
            </a:r>
            <a:r>
              <a:rPr lang="en-US" altLang="zh-CN" dirty="0" smtClean="0"/>
              <a:t>4.3</a:t>
            </a:r>
            <a:r>
              <a:rPr lang="zh-CN" altLang="en-US" dirty="0" smtClean="0"/>
              <a:t>节 计算机网络设备及其配置管理</a:t>
            </a:r>
            <a:endParaRPr lang="zh-CN" altLang="en-US" dirty="0"/>
          </a:p>
        </p:txBody>
      </p:sp>
      <p:sp>
        <p:nvSpPr>
          <p:cNvPr id="3" name="文本占位符 2"/>
          <p:cNvSpPr>
            <a:spLocks noGrp="1"/>
          </p:cNvSpPr>
          <p:nvPr>
            <p:ph type="body" sz="quarter" idx="10"/>
          </p:nvPr>
        </p:nvSpPr>
        <p:spPr/>
        <p:txBody>
          <a:bodyPr/>
          <a:lstStyle/>
          <a:p>
            <a:r>
              <a:rPr lang="zh-CN" altLang="zh-CN" dirty="0"/>
              <a:t>不论是局域网、城域网还是广域网，在网络互联时，一般要通过传输介质（网线）、网络接口（</a:t>
            </a:r>
            <a:r>
              <a:rPr lang="en-US" altLang="zh-CN" dirty="0" err="1"/>
              <a:t>RJ45</a:t>
            </a:r>
            <a:r>
              <a:rPr lang="zh-CN" altLang="zh-CN" dirty="0"/>
              <a:t>）和网络设备相连，这些设备可分为网内互联设备和网间互联设备，网内互联设备主要有网卡、中继器、集线器和交换机；网间互联设备主要有网桥、路由器和网关等</a:t>
            </a:r>
            <a:r>
              <a:rPr lang="zh-CN" altLang="zh-CN" dirty="0" smtClean="0"/>
              <a:t>。</a:t>
            </a:r>
            <a:endParaRPr lang="en-US" altLang="zh-CN" dirty="0" smtClean="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241" y="3324225"/>
            <a:ext cx="64103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054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4.3.1 </a:t>
            </a:r>
            <a:r>
              <a:rPr lang="zh-CN" altLang="zh-CN" b="1" dirty="0" smtClean="0"/>
              <a:t>网</a:t>
            </a:r>
            <a:r>
              <a:rPr lang="zh-CN" altLang="zh-CN" b="1" dirty="0"/>
              <a:t>内互联设备</a:t>
            </a:r>
            <a:br>
              <a:rPr lang="zh-CN" altLang="zh-CN" b="1" dirty="0"/>
            </a:br>
            <a:endParaRPr lang="zh-CN" altLang="en-US" dirty="0"/>
          </a:p>
        </p:txBody>
      </p:sp>
      <p:sp>
        <p:nvSpPr>
          <p:cNvPr id="3" name="文本占位符 2"/>
          <p:cNvSpPr>
            <a:spLocks noGrp="1"/>
          </p:cNvSpPr>
          <p:nvPr>
            <p:ph type="body" sz="quarter" idx="10"/>
          </p:nvPr>
        </p:nvSpPr>
        <p:spPr>
          <a:xfrm>
            <a:off x="455612" y="1047750"/>
            <a:ext cx="11540230" cy="4879805"/>
          </a:xfrm>
        </p:spPr>
        <p:txBody>
          <a:bodyPr/>
          <a:lstStyle/>
          <a:p>
            <a:r>
              <a:rPr lang="zh-CN" altLang="en-US" b="1" dirty="0" smtClean="0"/>
              <a:t>包括</a:t>
            </a:r>
            <a:r>
              <a:rPr lang="zh-CN" altLang="en-US" dirty="0"/>
              <a:t>网卡、中继器与</a:t>
            </a:r>
            <a:r>
              <a:rPr lang="zh-CN" altLang="en-US" dirty="0" smtClean="0"/>
              <a:t>集线器、交换机等。</a:t>
            </a:r>
            <a:endParaRPr lang="en-US" altLang="zh-CN" b="1" dirty="0" smtClean="0"/>
          </a:p>
          <a:p>
            <a:r>
              <a:rPr lang="en-US" altLang="zh-CN" b="1" dirty="0" smtClean="0"/>
              <a:t>1</a:t>
            </a:r>
            <a:r>
              <a:rPr lang="zh-CN" altLang="zh-CN" b="1" dirty="0"/>
              <a:t>、网卡</a:t>
            </a:r>
            <a:endParaRPr lang="zh-CN" altLang="zh-CN" dirty="0"/>
          </a:p>
          <a:p>
            <a:pPr lvl="1"/>
            <a:r>
              <a:rPr lang="zh-CN" altLang="zh-CN" dirty="0" smtClean="0"/>
              <a:t>网卡</a:t>
            </a:r>
            <a:r>
              <a:rPr lang="zh-CN" altLang="zh-CN" dirty="0"/>
              <a:t>是网络接口卡（</a:t>
            </a:r>
            <a:r>
              <a:rPr lang="en-US" altLang="zh-CN" dirty="0"/>
              <a:t>Network Interface Card</a:t>
            </a:r>
            <a:r>
              <a:rPr lang="zh-CN" altLang="zh-CN" dirty="0"/>
              <a:t>，</a:t>
            </a:r>
            <a:r>
              <a:rPr lang="en-US" altLang="zh-CN" dirty="0" err="1"/>
              <a:t>NIC</a:t>
            </a:r>
            <a:r>
              <a:rPr lang="zh-CN" altLang="zh-CN" dirty="0"/>
              <a:t>）的简称，又叫做网络适配器。网络传输的数据来源于计算机，并最终通过传输介质传送给另外的计算机，这个时候就需要有一个接口将计算机和传输介质连接起来，网卡起的就是这个作用</a:t>
            </a:r>
            <a:r>
              <a:rPr lang="zh-CN" altLang="zh-CN" dirty="0" smtClean="0"/>
              <a:t>。</a:t>
            </a:r>
            <a:endParaRPr lang="zh-CN" altLang="zh-CN" dirty="0"/>
          </a:p>
        </p:txBody>
      </p:sp>
      <p:sp>
        <p:nvSpPr>
          <p:cNvPr id="4" name="矩形 3"/>
          <p:cNvSpPr/>
          <p:nvPr/>
        </p:nvSpPr>
        <p:spPr>
          <a:xfrm>
            <a:off x="8915321" y="936643"/>
            <a:ext cx="646331" cy="369332"/>
          </a:xfrm>
          <a:prstGeom prst="rect">
            <a:avLst/>
          </a:prstGeom>
        </p:spPr>
        <p:txBody>
          <a:bodyPr wrap="none">
            <a:spAutoFit/>
          </a:bodyPr>
          <a:lstStyle/>
          <a:p>
            <a:r>
              <a:rPr lang="zh-CN" altLang="zh-CN" dirty="0"/>
              <a:t>网卡</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96" y="4224781"/>
            <a:ext cx="2814166" cy="230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281" y="4421846"/>
            <a:ext cx="2315950" cy="129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6916846" y="4589331"/>
            <a:ext cx="1620572" cy="180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367454" y="4421846"/>
            <a:ext cx="803425" cy="461665"/>
          </a:xfrm>
          <a:prstGeom prst="rect">
            <a:avLst/>
          </a:prstGeom>
        </p:spPr>
        <p:txBody>
          <a:bodyPr wrap="none">
            <a:spAutoFit/>
          </a:bodyPr>
          <a:lstStyle/>
          <a:p>
            <a:r>
              <a:rPr lang="zh-CN" altLang="zh-CN" sz="2400" b="1" dirty="0">
                <a:effectLst>
                  <a:outerShdw blurRad="38100" dist="38100" dir="2700000" algn="tl">
                    <a:srgbClr val="000000">
                      <a:alpha val="43137"/>
                    </a:srgbClr>
                  </a:outerShdw>
                </a:effectLst>
              </a:rPr>
              <a:t>网卡</a:t>
            </a:r>
            <a:endParaRPr lang="zh-CN" altLang="zh-CN" sz="2400" dirty="0">
              <a:effectLst>
                <a:outerShdw blurRad="38100" dist="38100" dir="2700000" algn="tl">
                  <a:srgbClr val="000000">
                    <a:alpha val="43137"/>
                  </a:srgbClr>
                </a:outerShdw>
              </a:effectLst>
            </a:endParaRPr>
          </a:p>
        </p:txBody>
      </p:sp>
      <p:sp>
        <p:nvSpPr>
          <p:cNvPr id="26" name="矩形 25"/>
          <p:cNvSpPr/>
          <p:nvPr/>
        </p:nvSpPr>
        <p:spPr>
          <a:xfrm>
            <a:off x="1400527" y="5495170"/>
            <a:ext cx="1112805" cy="461665"/>
          </a:xfrm>
          <a:prstGeom prst="rect">
            <a:avLst/>
          </a:prstGeom>
        </p:spPr>
        <p:txBody>
          <a:bodyPr wrap="none">
            <a:spAutoFit/>
          </a:bodyPr>
          <a:lstStyle/>
          <a:p>
            <a:r>
              <a:rPr lang="zh-CN" altLang="en-US" sz="2400" b="1" dirty="0">
                <a:effectLst>
                  <a:outerShdw blurRad="38100" dist="38100" dir="2700000" algn="tl">
                    <a:srgbClr val="000000">
                      <a:alpha val="43137"/>
                    </a:srgbClr>
                  </a:outerShdw>
                </a:effectLst>
              </a:rPr>
              <a:t>计算机</a:t>
            </a:r>
            <a:endParaRPr lang="zh-CN" altLang="zh-CN" sz="2400" dirty="0">
              <a:effectLst>
                <a:outerShdw blurRad="38100" dist="38100" dir="2700000" algn="tl">
                  <a:srgbClr val="000000">
                    <a:alpha val="43137"/>
                  </a:srgbClr>
                </a:outerShdw>
              </a:effectLst>
            </a:endParaRPr>
          </a:p>
        </p:txBody>
      </p:sp>
      <p:sp>
        <p:nvSpPr>
          <p:cNvPr id="27" name="矩形 26"/>
          <p:cNvSpPr/>
          <p:nvPr/>
        </p:nvSpPr>
        <p:spPr>
          <a:xfrm>
            <a:off x="7723548" y="5754953"/>
            <a:ext cx="803425" cy="461665"/>
          </a:xfrm>
          <a:prstGeom prst="rect">
            <a:avLst/>
          </a:prstGeom>
        </p:spPr>
        <p:txBody>
          <a:bodyPr wrap="none">
            <a:spAutoFit/>
          </a:bodyPr>
          <a:lstStyle/>
          <a:p>
            <a:r>
              <a:rPr lang="zh-CN" altLang="zh-CN" sz="2400" b="1" dirty="0" smtClean="0">
                <a:effectLst>
                  <a:outerShdw blurRad="38100" dist="38100" dir="2700000" algn="tl">
                    <a:srgbClr val="000000">
                      <a:alpha val="43137"/>
                    </a:srgbClr>
                  </a:outerShdw>
                </a:effectLst>
              </a:rPr>
              <a:t>网</a:t>
            </a:r>
            <a:r>
              <a:rPr lang="zh-CN" altLang="en-US" sz="2400" b="1" dirty="0" smtClean="0">
                <a:effectLst>
                  <a:outerShdw blurRad="38100" dist="38100" dir="2700000" algn="tl">
                    <a:srgbClr val="000000">
                      <a:alpha val="43137"/>
                    </a:srgbClr>
                  </a:outerShdw>
                </a:effectLst>
              </a:rPr>
              <a:t>线</a:t>
            </a:r>
            <a:endParaRPr lang="zh-CN" altLang="zh-CN" sz="2400" dirty="0">
              <a:effectLst>
                <a:outerShdw blurRad="38100" dist="38100" dir="2700000" algn="tl">
                  <a:srgbClr val="000000">
                    <a:alpha val="43137"/>
                  </a:srgbClr>
                </a:outerShdw>
              </a:effectLst>
            </a:endParaRPr>
          </a:p>
        </p:txBody>
      </p:sp>
      <p:sp>
        <p:nvSpPr>
          <p:cNvPr id="5" name="任意多边形 4"/>
          <p:cNvSpPr/>
          <p:nvPr/>
        </p:nvSpPr>
        <p:spPr>
          <a:xfrm>
            <a:off x="5522614" y="5423481"/>
            <a:ext cx="1647731" cy="667299"/>
          </a:xfrm>
          <a:custGeom>
            <a:avLst/>
            <a:gdLst>
              <a:gd name="connsiteX0" fmla="*/ 0 w 1647731"/>
              <a:gd name="connsiteY0" fmla="*/ 0 h 667299"/>
              <a:gd name="connsiteX1" fmla="*/ 389299 w 1647731"/>
              <a:gd name="connsiteY1" fmla="*/ 624689 h 667299"/>
              <a:gd name="connsiteX2" fmla="*/ 1647731 w 1647731"/>
              <a:gd name="connsiteY2" fmla="*/ 561315 h 667299"/>
            </a:gdLst>
            <a:ahLst/>
            <a:cxnLst>
              <a:cxn ang="0">
                <a:pos x="connsiteX0" y="connsiteY0"/>
              </a:cxn>
              <a:cxn ang="0">
                <a:pos x="connsiteX1" y="connsiteY1"/>
              </a:cxn>
              <a:cxn ang="0">
                <a:pos x="connsiteX2" y="connsiteY2"/>
              </a:cxn>
            </a:cxnLst>
            <a:rect l="l" t="t" r="r" b="b"/>
            <a:pathLst>
              <a:path w="1647731" h="667299">
                <a:moveTo>
                  <a:pt x="0" y="0"/>
                </a:moveTo>
                <a:cubicBezTo>
                  <a:pt x="57338" y="265568"/>
                  <a:pt x="114677" y="531137"/>
                  <a:pt x="389299" y="624689"/>
                </a:cubicBezTo>
                <a:cubicBezTo>
                  <a:pt x="663921" y="718241"/>
                  <a:pt x="1155826" y="639778"/>
                  <a:pt x="1647731" y="561315"/>
                </a:cubicBezTo>
              </a:path>
            </a:pathLst>
          </a:custGeom>
          <a:noFill/>
          <a:ln w="76200"/>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a:off x="3340729" y="4726673"/>
            <a:ext cx="1240325" cy="4339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云形 8"/>
          <p:cNvSpPr/>
          <p:nvPr/>
        </p:nvSpPr>
        <p:spPr>
          <a:xfrm>
            <a:off x="8382595" y="4052436"/>
            <a:ext cx="3186819" cy="17824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互联网</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248169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4.</a:t>
            </a:r>
            <a:r>
              <a:rPr lang="en-US" altLang="zh-CN" b="1" dirty="0" smtClean="0"/>
              <a:t>3.1 </a:t>
            </a:r>
            <a:r>
              <a:rPr lang="zh-CN" altLang="zh-CN" b="1" dirty="0"/>
              <a:t>网内互联设备</a:t>
            </a:r>
            <a:br>
              <a:rPr lang="zh-CN" altLang="zh-CN" b="1" dirty="0"/>
            </a:br>
            <a:endParaRPr lang="zh-CN" altLang="en-US" dirty="0"/>
          </a:p>
        </p:txBody>
      </p:sp>
      <p:sp>
        <p:nvSpPr>
          <p:cNvPr id="3" name="文本占位符 2"/>
          <p:cNvSpPr>
            <a:spLocks noGrp="1"/>
          </p:cNvSpPr>
          <p:nvPr>
            <p:ph type="body" sz="quarter" idx="10"/>
          </p:nvPr>
        </p:nvSpPr>
        <p:spPr/>
        <p:txBody>
          <a:bodyPr/>
          <a:lstStyle/>
          <a:p>
            <a:r>
              <a:rPr lang="en-US" altLang="zh-CN" dirty="0">
                <a:effectLst>
                  <a:outerShdw blurRad="38100" dist="38100" dir="2700000" algn="tl">
                    <a:srgbClr val="000000">
                      <a:alpha val="43137"/>
                    </a:srgbClr>
                  </a:outerShdw>
                </a:effectLst>
              </a:rPr>
              <a:t>2</a:t>
            </a:r>
            <a:r>
              <a:rPr lang="zh-CN" altLang="en-US" dirty="0">
                <a:effectLst>
                  <a:outerShdw blurRad="38100" dist="38100" dir="2700000" algn="tl">
                    <a:srgbClr val="000000">
                      <a:alpha val="43137"/>
                    </a:srgbClr>
                  </a:outerShdw>
                </a:effectLst>
              </a:rPr>
              <a:t>、网络传输介质</a:t>
            </a:r>
          </a:p>
          <a:p>
            <a:pPr lvl="1"/>
            <a:r>
              <a:rPr lang="zh-CN" altLang="en-US" dirty="0"/>
              <a:t>数据的传输最重要依靠传输介质，网络中常用的传输介质有双绞线、同轴电缆和光缆</a:t>
            </a:r>
            <a:r>
              <a:rPr lang="en-US" altLang="zh-CN" dirty="0"/>
              <a:t>3</a:t>
            </a:r>
            <a:r>
              <a:rPr lang="zh-CN" altLang="en-US" dirty="0"/>
              <a:t>种。其中，双绞线是经常使用的传输介质，它一般用于星形网络中，同轴电缆一般用于总线型网络，光缆一般用于主干网的连接。</a:t>
            </a:r>
          </a:p>
          <a:p>
            <a:endParaRPr lang="zh-CN" altLang="en-US" dirty="0"/>
          </a:p>
          <a:p>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604" y="3916416"/>
            <a:ext cx="4224748" cy="228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6806" y="3642743"/>
            <a:ext cx="2059230" cy="190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876982" y="3832866"/>
            <a:ext cx="1210588"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rPr>
              <a:t>同轴电缆</a:t>
            </a:r>
          </a:p>
        </p:txBody>
      </p:sp>
      <p:sp>
        <p:nvSpPr>
          <p:cNvPr id="8" name="矩形 7"/>
          <p:cNvSpPr/>
          <p:nvPr/>
        </p:nvSpPr>
        <p:spPr>
          <a:xfrm>
            <a:off x="9883130" y="4017532"/>
            <a:ext cx="69762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rPr>
              <a:t>光缆</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3190" y="3390447"/>
            <a:ext cx="1702208" cy="20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456632" y="4259432"/>
            <a:ext cx="95410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rPr>
              <a:t>双绞线</a:t>
            </a:r>
          </a:p>
        </p:txBody>
      </p:sp>
    </p:spTree>
    <p:extLst>
      <p:ext uri="{BB962C8B-B14F-4D97-AF65-F5344CB8AC3E}">
        <p14:creationId xmlns:p14="http://schemas.microsoft.com/office/powerpoint/2010/main" val="1400830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2" y="1047750"/>
            <a:ext cx="11373836" cy="4879805"/>
          </a:xfrm>
        </p:spPr>
        <p:txBody>
          <a:bodyPr/>
          <a:lstStyle/>
          <a:p>
            <a:r>
              <a:rPr lang="en-US" altLang="zh-CN" sz="2400" dirty="0">
                <a:effectLst>
                  <a:outerShdw blurRad="38100" dist="38100" dir="2700000" algn="tl">
                    <a:srgbClr val="000000">
                      <a:alpha val="43137"/>
                    </a:srgbClr>
                  </a:outerShdw>
                </a:effectLst>
              </a:rPr>
              <a:t>3. </a:t>
            </a:r>
            <a:r>
              <a:rPr lang="zh-CN" altLang="en-US" sz="2400" dirty="0">
                <a:effectLst>
                  <a:outerShdw blurRad="38100" dist="38100" dir="2700000" algn="tl">
                    <a:srgbClr val="000000">
                      <a:alpha val="43137"/>
                    </a:srgbClr>
                  </a:outerShdw>
                </a:effectLst>
              </a:rPr>
              <a:t>中继器与集线器</a:t>
            </a:r>
          </a:p>
          <a:p>
            <a:r>
              <a:rPr lang="zh-CN" altLang="en-US" dirty="0" smtClean="0"/>
              <a:t>中继器</a:t>
            </a:r>
            <a:r>
              <a:rPr lang="zh-CN" altLang="en-US" dirty="0"/>
              <a:t>是局域网互连的最简单设备，它工作在</a:t>
            </a:r>
            <a:r>
              <a:rPr lang="en-US" altLang="zh-CN" dirty="0" err="1"/>
              <a:t>OSI</a:t>
            </a:r>
            <a:r>
              <a:rPr lang="zh-CN" altLang="en-US" dirty="0"/>
              <a:t>体系结构的物理层，用来连接不同的物理介质，并在各种物理介质中传输数据包</a:t>
            </a:r>
            <a:r>
              <a:rPr lang="zh-CN" altLang="en-US" dirty="0" smtClean="0"/>
              <a:t>。</a:t>
            </a:r>
            <a:endParaRPr lang="en-US" altLang="zh-CN" dirty="0" smtClean="0"/>
          </a:p>
          <a:p>
            <a:r>
              <a:rPr lang="zh-CN" altLang="zh-CN" dirty="0"/>
              <a:t>中继器（简称</a:t>
            </a:r>
            <a:r>
              <a:rPr lang="en-US" altLang="zh-CN" dirty="0"/>
              <a:t>HUB</a:t>
            </a:r>
            <a:r>
              <a:rPr lang="zh-CN" altLang="zh-CN" dirty="0"/>
              <a:t>）是拥有多个端口的集线器。集线器的每个端口都是一个中继器。中继器和集线器的关系如</a:t>
            </a:r>
            <a:r>
              <a:rPr lang="zh-CN" altLang="zh-CN" dirty="0" smtClean="0"/>
              <a:t>图所</a:t>
            </a:r>
            <a:r>
              <a:rPr lang="zh-CN" altLang="zh-CN" dirty="0"/>
              <a:t>示。</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2557312" y="3897679"/>
            <a:ext cx="7799471" cy="2127736"/>
          </a:xfrm>
          <a:prstGeom prst="rect">
            <a:avLst/>
          </a:prstGeom>
          <a:noFill/>
          <a:ln>
            <a:noFill/>
          </a:ln>
        </p:spPr>
      </p:pic>
    </p:spTree>
    <p:extLst>
      <p:ext uri="{BB962C8B-B14F-4D97-AF65-F5344CB8AC3E}">
        <p14:creationId xmlns:p14="http://schemas.microsoft.com/office/powerpoint/2010/main" val="3642861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4.1.1 </a:t>
            </a:r>
            <a:r>
              <a:rPr lang="zh-CN" altLang="en-US" dirty="0"/>
              <a:t>计算机网络的概念和</a:t>
            </a:r>
            <a:r>
              <a:rPr lang="zh-CN" altLang="en-US" dirty="0" smtClean="0"/>
              <a:t>分类</a:t>
            </a:r>
            <a:endParaRPr lang="zh-CN" altLang="en-US" dirty="0"/>
          </a:p>
        </p:txBody>
      </p:sp>
      <p:sp>
        <p:nvSpPr>
          <p:cNvPr id="3" name="文本占位符 2"/>
          <p:cNvSpPr>
            <a:spLocks noGrp="1"/>
          </p:cNvSpPr>
          <p:nvPr>
            <p:ph type="body" sz="quarter" idx="10"/>
          </p:nvPr>
        </p:nvSpPr>
        <p:spPr/>
        <p:txBody>
          <a:bodyPr/>
          <a:lstStyle/>
          <a:p>
            <a:r>
              <a:rPr lang="zh-CN" altLang="en-US" dirty="0" smtClean="0"/>
              <a:t>（</a:t>
            </a:r>
            <a:r>
              <a:rPr lang="en-US" altLang="zh-CN" dirty="0" smtClean="0"/>
              <a:t>1</a:t>
            </a:r>
            <a:r>
              <a:rPr lang="zh-CN" altLang="en-US" dirty="0" smtClean="0"/>
              <a:t>）什么</a:t>
            </a:r>
            <a:r>
              <a:rPr lang="zh-CN" altLang="en-US" dirty="0"/>
              <a:t>是计算机网络</a:t>
            </a:r>
            <a:r>
              <a:rPr lang="zh-CN" altLang="en-US" dirty="0" smtClean="0"/>
              <a:t>？</a:t>
            </a:r>
            <a:endParaRPr lang="zh-CN" altLang="en-US" dirty="0"/>
          </a:p>
          <a:p>
            <a:r>
              <a:rPr lang="zh-CN" altLang="en-US" dirty="0" smtClean="0"/>
              <a:t>当不同个体之间进行交流与通信时，</a:t>
            </a:r>
            <a:r>
              <a:rPr lang="zh-CN" altLang="en-US" dirty="0"/>
              <a:t>交流双方</a:t>
            </a:r>
            <a:r>
              <a:rPr lang="zh-CN" altLang="en-US" dirty="0" smtClean="0"/>
              <a:t>需要选择安全可靠的通信链路和通信地址。</a:t>
            </a:r>
            <a:endParaRPr lang="en-US" altLang="zh-CN" dirty="0" smtClean="0"/>
          </a:p>
          <a:p>
            <a:r>
              <a:rPr lang="zh-CN" altLang="zh-CN" dirty="0"/>
              <a:t>计算机网络作为一个复杂的、具有综合性技术的系统，为了允许不同系统实体互连和互操作，不同系统的实体在通信时都必须遵从相互均能接受的规则，这些规则的集合称为通信规程或</a:t>
            </a:r>
            <a:r>
              <a:rPr lang="zh-CN" altLang="zh-CN" dirty="0">
                <a:effectLst>
                  <a:outerShdw blurRad="38100" dist="38100" dir="2700000" algn="tl">
                    <a:srgbClr val="000000">
                      <a:alpha val="43137"/>
                    </a:srgbClr>
                  </a:outerShdw>
                </a:effectLst>
              </a:rPr>
              <a:t>协议</a:t>
            </a:r>
            <a:r>
              <a:rPr lang="en-US" altLang="zh-CN" dirty="0">
                <a:effectLst>
                  <a:outerShdw blurRad="38100" dist="38100" dir="2700000" algn="tl">
                    <a:srgbClr val="000000">
                      <a:alpha val="43137"/>
                    </a:srgbClr>
                  </a:outerShdw>
                </a:effectLst>
              </a:rPr>
              <a:t>(Protocol)</a:t>
            </a:r>
            <a:r>
              <a:rPr lang="zh-CN" altLang="zh-CN" dirty="0"/>
              <a:t>。协议需要预先制定（或约定）、相互遵循，否则通信双方无法理解对方信息的含义。</a:t>
            </a:r>
            <a:endParaRPr lang="zh-CN" altLang="en-US" dirty="0"/>
          </a:p>
          <a:p>
            <a:endParaRPr lang="zh-CN" altLang="en-US" dirty="0"/>
          </a:p>
        </p:txBody>
      </p:sp>
    </p:spTree>
    <p:extLst>
      <p:ext uri="{BB962C8B-B14F-4D97-AF65-F5344CB8AC3E}">
        <p14:creationId xmlns:p14="http://schemas.microsoft.com/office/powerpoint/2010/main" val="63254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2" y="855244"/>
            <a:ext cx="11293475" cy="4879805"/>
          </a:xfrm>
        </p:spPr>
        <p:txBody>
          <a:bodyPr/>
          <a:lstStyle/>
          <a:p>
            <a:r>
              <a:rPr lang="en-US" altLang="zh-CN" sz="2800" b="1" dirty="0">
                <a:effectLst>
                  <a:outerShdw blurRad="38100" dist="38100" dir="2700000" algn="tl">
                    <a:srgbClr val="000000">
                      <a:alpha val="43137"/>
                    </a:srgbClr>
                  </a:outerShdw>
                </a:effectLst>
              </a:rPr>
              <a:t>4. </a:t>
            </a:r>
            <a:r>
              <a:rPr lang="zh-CN" altLang="zh-CN" sz="2800" b="1" dirty="0">
                <a:effectLst>
                  <a:outerShdw blurRad="38100" dist="38100" dir="2700000" algn="tl">
                    <a:srgbClr val="000000">
                      <a:alpha val="43137"/>
                    </a:srgbClr>
                  </a:outerShdw>
                </a:effectLst>
              </a:rPr>
              <a:t>交换机</a:t>
            </a:r>
            <a:endParaRPr lang="zh-CN" altLang="zh-CN" sz="2800" dirty="0">
              <a:effectLst>
                <a:outerShdw blurRad="38100" dist="38100" dir="2700000" algn="tl">
                  <a:srgbClr val="000000">
                    <a:alpha val="43137"/>
                  </a:srgbClr>
                </a:outerShdw>
              </a:effectLst>
            </a:endParaRPr>
          </a:p>
          <a:p>
            <a:pPr lvl="1"/>
            <a:r>
              <a:rPr lang="zh-CN" altLang="zh-CN" dirty="0" smtClean="0"/>
              <a:t>交换机</a:t>
            </a:r>
            <a:r>
              <a:rPr lang="zh-CN" altLang="zh-CN" dirty="0"/>
              <a:t>（</a:t>
            </a:r>
            <a:r>
              <a:rPr lang="en-US" altLang="zh-CN" dirty="0"/>
              <a:t>Switch</a:t>
            </a:r>
            <a:r>
              <a:rPr lang="zh-CN" altLang="zh-CN" dirty="0"/>
              <a:t>）是一种在通信系统中完成信息交换功能的设备。它可以为接入交换机的任意两个网络节点提供独享的电信号通路，在同一时刻可进行多个端口对之间的数据传输。每一端口都可视为独立的网段，连接在其上的网络设备独自享有全部的带宽，无须同其他设备竞争使用</a:t>
            </a:r>
            <a:r>
              <a:rPr lang="zh-CN" altLang="zh-CN" dirty="0" smtClean="0"/>
              <a:t>。</a:t>
            </a:r>
            <a:endParaRPr lang="en-US" altLang="zh-CN" dirty="0" smtClean="0"/>
          </a:p>
          <a:p>
            <a:r>
              <a:rPr lang="zh-CN" altLang="en-US" dirty="0"/>
              <a:t>交换机根据其在网络中的位置</a:t>
            </a:r>
            <a:r>
              <a:rPr lang="zh-CN" altLang="en-US" dirty="0" smtClean="0"/>
              <a:t>，</a:t>
            </a:r>
            <a:endParaRPr lang="en-US" altLang="zh-CN" dirty="0" smtClean="0"/>
          </a:p>
          <a:p>
            <a:r>
              <a:rPr lang="zh-CN" altLang="en-US" dirty="0" smtClean="0"/>
              <a:t>可分为</a:t>
            </a:r>
            <a:r>
              <a:rPr lang="en-US" altLang="zh-CN" dirty="0" smtClean="0"/>
              <a:t>3</a:t>
            </a:r>
            <a:r>
              <a:rPr lang="zh-CN" altLang="en-US" dirty="0" smtClean="0"/>
              <a:t>类</a:t>
            </a:r>
            <a:r>
              <a:rPr lang="zh-CN" altLang="en-US" dirty="0"/>
              <a:t>。</a:t>
            </a:r>
          </a:p>
          <a:p>
            <a:pPr lvl="1"/>
            <a:r>
              <a:rPr lang="zh-CN" altLang="en-US" dirty="0" smtClean="0"/>
              <a:t>接入</a:t>
            </a:r>
            <a:r>
              <a:rPr lang="zh-CN" altLang="en-US" dirty="0"/>
              <a:t>层</a:t>
            </a:r>
            <a:r>
              <a:rPr lang="zh-CN" altLang="en-US" dirty="0" smtClean="0"/>
              <a:t>交换机（一层交换机）</a:t>
            </a:r>
            <a:endParaRPr lang="en-US" altLang="zh-CN" dirty="0" smtClean="0"/>
          </a:p>
          <a:p>
            <a:pPr lvl="1"/>
            <a:r>
              <a:rPr lang="zh-CN" altLang="en-US" dirty="0" smtClean="0"/>
              <a:t>汇聚</a:t>
            </a:r>
            <a:r>
              <a:rPr lang="zh-CN" altLang="en-US" dirty="0"/>
              <a:t>层</a:t>
            </a:r>
            <a:r>
              <a:rPr lang="zh-CN" altLang="en-US" dirty="0" smtClean="0"/>
              <a:t>交换机（二层交换机）</a:t>
            </a:r>
            <a:endParaRPr lang="en-US" altLang="zh-CN" dirty="0" smtClean="0"/>
          </a:p>
          <a:p>
            <a:pPr lvl="1"/>
            <a:r>
              <a:rPr lang="zh-CN" altLang="en-US" dirty="0" smtClean="0"/>
              <a:t>核心</a:t>
            </a:r>
            <a:r>
              <a:rPr lang="zh-CN" altLang="en-US" dirty="0"/>
              <a:t>层</a:t>
            </a:r>
            <a:r>
              <a:rPr lang="zh-CN" altLang="en-US" dirty="0" smtClean="0"/>
              <a:t>交换机（三层交换机）</a:t>
            </a:r>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4804" y="3179428"/>
            <a:ext cx="5549132" cy="3452378"/>
          </a:xfrm>
          <a:prstGeom prst="rect">
            <a:avLst/>
          </a:prstGeom>
          <a:noFill/>
          <a:ln>
            <a:noFill/>
          </a:ln>
        </p:spPr>
      </p:pic>
    </p:spTree>
    <p:extLst>
      <p:ext uri="{BB962C8B-B14F-4D97-AF65-F5344CB8AC3E}">
        <p14:creationId xmlns:p14="http://schemas.microsoft.com/office/powerpoint/2010/main" val="42056082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网络交换机的种类</a:t>
            </a:r>
            <a:endParaRPr lang="zh-CN" altLang="en-US" dirty="0"/>
          </a:p>
        </p:txBody>
      </p:sp>
      <p:sp>
        <p:nvSpPr>
          <p:cNvPr id="3" name="文本占位符 2"/>
          <p:cNvSpPr>
            <a:spLocks noGrp="1"/>
          </p:cNvSpPr>
          <p:nvPr>
            <p:ph type="body" sz="quarter" idx="10"/>
          </p:nvPr>
        </p:nvSpPr>
        <p:spPr/>
        <p:txBody>
          <a:bodyPr/>
          <a:lstStyle/>
          <a:p>
            <a:r>
              <a:rPr lang="en-US" altLang="zh-CN" sz="2400" dirty="0"/>
              <a:t>1</a:t>
            </a:r>
            <a:r>
              <a:rPr lang="zh-CN" altLang="en-US" sz="2400" dirty="0"/>
              <a:t>）接入层交换机：接入层交换机直接面向用户，将用户终端连接到网络。接入层交换机具有低成本和高端口密度特性，一般应用在办公室、小型机房和业务受理较为集中的业务部门、多媒体制作中心、网站管理中心等部门。在传输速度上，接入层交换机大都提供多个具有</a:t>
            </a:r>
            <a:r>
              <a:rPr lang="en-US" altLang="zh-CN" sz="2400" dirty="0" err="1"/>
              <a:t>10M</a:t>
            </a:r>
            <a:r>
              <a:rPr lang="en-US" altLang="zh-CN" sz="2400" dirty="0"/>
              <a:t>/</a:t>
            </a:r>
            <a:r>
              <a:rPr lang="en-US" altLang="zh-CN" sz="2400" dirty="0" err="1"/>
              <a:t>100M</a:t>
            </a:r>
            <a:r>
              <a:rPr lang="en-US" altLang="zh-CN" sz="2400" dirty="0"/>
              <a:t>/</a:t>
            </a:r>
            <a:r>
              <a:rPr lang="en-US" altLang="zh-CN" sz="2400" dirty="0" err="1"/>
              <a:t>1000M</a:t>
            </a:r>
            <a:r>
              <a:rPr lang="zh-CN" altLang="en-US" sz="2400" dirty="0"/>
              <a:t>自适应能力的端口。</a:t>
            </a:r>
          </a:p>
          <a:p>
            <a:r>
              <a:rPr lang="en-US" altLang="zh-CN" sz="2400" dirty="0" smtClean="0"/>
              <a:t>2</a:t>
            </a:r>
            <a:r>
              <a:rPr lang="zh-CN" altLang="en-US" sz="2400" dirty="0"/>
              <a:t>）汇聚层交换机：汇聚层交换机一般用于楼宇之间的多台接入层交换机的汇聚，它必须能够处理来自接入层设备的所有通信量，并提供到核心层的上行链路，因此汇聚层交换机与接入层交换机比较，需要更高的性能，更少的接口和更高的交换速率。</a:t>
            </a:r>
          </a:p>
          <a:p>
            <a:r>
              <a:rPr lang="en-US" altLang="zh-CN" sz="2400" dirty="0" smtClean="0"/>
              <a:t>3</a:t>
            </a:r>
            <a:r>
              <a:rPr lang="zh-CN" altLang="en-US" sz="2400" dirty="0"/>
              <a:t>）核心层交换机：核心层交换机用来连接多个汇聚层交换机，其主要目的在于通过高速转发通信，提供优化，可靠的骨干传输结构，因此核心层交换机应拥有更高的可靠性，性能和吞吐量。</a:t>
            </a:r>
            <a:endParaRPr lang="zh-CN" altLang="en-US" sz="2000" dirty="0"/>
          </a:p>
          <a:p>
            <a:endParaRPr lang="zh-CN" altLang="en-US" dirty="0"/>
          </a:p>
        </p:txBody>
      </p:sp>
    </p:spTree>
    <p:extLst>
      <p:ext uri="{BB962C8B-B14F-4D97-AF65-F5344CB8AC3E}">
        <p14:creationId xmlns:p14="http://schemas.microsoft.com/office/powerpoint/2010/main" val="32031768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利用交换机堆叠式组网</a:t>
            </a:r>
            <a:endParaRPr lang="zh-CN" altLang="en-US" dirty="0"/>
          </a:p>
        </p:txBody>
      </p:sp>
      <p:sp>
        <p:nvSpPr>
          <p:cNvPr id="3" name="文本占位符 2"/>
          <p:cNvSpPr>
            <a:spLocks noGrp="1"/>
          </p:cNvSpPr>
          <p:nvPr>
            <p:ph type="body" sz="quarter" idx="10"/>
          </p:nvPr>
        </p:nvSpPr>
        <p:spPr>
          <a:xfrm>
            <a:off x="455612" y="1047751"/>
            <a:ext cx="11293475" cy="889692"/>
          </a:xfrm>
        </p:spPr>
        <p:txBody>
          <a:bodyPr/>
          <a:lstStyle/>
          <a:p>
            <a:endParaRPr lang="zh-CN"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5172" y="1047750"/>
            <a:ext cx="4273235" cy="80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973" y="2657240"/>
            <a:ext cx="4284186" cy="80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6242" y="2588217"/>
            <a:ext cx="4284197" cy="8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63" y="4330249"/>
            <a:ext cx="3427414" cy="64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42" y="5578991"/>
            <a:ext cx="1496462" cy="109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213" y="5578990"/>
            <a:ext cx="1496462" cy="109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1313" y="5593169"/>
            <a:ext cx="1496462" cy="109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6770" y="5613965"/>
            <a:ext cx="1343073" cy="106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8240" y="5651374"/>
            <a:ext cx="1343073" cy="106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6014" y="5607349"/>
            <a:ext cx="1343073" cy="106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接连接符 23"/>
          <p:cNvCxnSpPr/>
          <p:nvPr/>
        </p:nvCxnSpPr>
        <p:spPr>
          <a:xfrm>
            <a:off x="8708340" y="4914157"/>
            <a:ext cx="902408" cy="762579"/>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25" name="直接连接符 24"/>
          <p:cNvCxnSpPr/>
          <p:nvPr/>
        </p:nvCxnSpPr>
        <p:spPr>
          <a:xfrm>
            <a:off x="595802" y="4879779"/>
            <a:ext cx="902408" cy="771595"/>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32" name="直接连接符 31"/>
          <p:cNvCxnSpPr/>
          <p:nvPr/>
        </p:nvCxnSpPr>
        <p:spPr>
          <a:xfrm>
            <a:off x="2030572" y="4921279"/>
            <a:ext cx="172016" cy="700674"/>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a:off x="9478978" y="3342544"/>
            <a:ext cx="881825" cy="1419672"/>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flipH="1">
            <a:off x="4753069" y="1761706"/>
            <a:ext cx="772353" cy="1461328"/>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7337" y="4295275"/>
            <a:ext cx="3427414" cy="64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575" y="4330248"/>
            <a:ext cx="3427414" cy="64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接连接符 11"/>
          <p:cNvCxnSpPr/>
          <p:nvPr/>
        </p:nvCxnSpPr>
        <p:spPr>
          <a:xfrm flipH="1">
            <a:off x="6814197" y="3342544"/>
            <a:ext cx="555324" cy="1419672"/>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549" y="5571737"/>
            <a:ext cx="1496462" cy="109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直接连接符 21"/>
          <p:cNvCxnSpPr>
            <a:stCxn id="40" idx="2"/>
          </p:cNvCxnSpPr>
          <p:nvPr/>
        </p:nvCxnSpPr>
        <p:spPr>
          <a:xfrm>
            <a:off x="5433282" y="4976659"/>
            <a:ext cx="849789" cy="674715"/>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a:off x="6382659" y="4925324"/>
            <a:ext cx="863074" cy="771595"/>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52" name="直接连接符 51"/>
          <p:cNvCxnSpPr/>
          <p:nvPr/>
        </p:nvCxnSpPr>
        <p:spPr>
          <a:xfrm>
            <a:off x="6663274" y="1761706"/>
            <a:ext cx="3742740" cy="1379846"/>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28" name="直接连接符 27"/>
          <p:cNvCxnSpPr/>
          <p:nvPr/>
        </p:nvCxnSpPr>
        <p:spPr>
          <a:xfrm flipH="1">
            <a:off x="3278719" y="3342544"/>
            <a:ext cx="683516" cy="1419672"/>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21" name="直接连接符 20"/>
          <p:cNvCxnSpPr/>
          <p:nvPr/>
        </p:nvCxnSpPr>
        <p:spPr>
          <a:xfrm flipH="1">
            <a:off x="4551365" y="4879779"/>
            <a:ext cx="201704" cy="780610"/>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26" name="直接连接符 25"/>
          <p:cNvCxnSpPr/>
          <p:nvPr/>
        </p:nvCxnSpPr>
        <p:spPr>
          <a:xfrm>
            <a:off x="9660763" y="4832836"/>
            <a:ext cx="1013988" cy="789117"/>
          </a:xfrm>
          <a:prstGeom prst="line">
            <a:avLst/>
          </a:prstGeom>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80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4.3.2 </a:t>
            </a:r>
            <a:r>
              <a:rPr lang="zh-CN" altLang="en-US" dirty="0" smtClean="0"/>
              <a:t>网</a:t>
            </a:r>
            <a:r>
              <a:rPr lang="zh-CN" altLang="en-US" dirty="0"/>
              <a:t>间互联设备</a:t>
            </a:r>
          </a:p>
        </p:txBody>
      </p:sp>
      <p:sp>
        <p:nvSpPr>
          <p:cNvPr id="3" name="文本占位符 2"/>
          <p:cNvSpPr>
            <a:spLocks noGrp="1"/>
          </p:cNvSpPr>
          <p:nvPr>
            <p:ph type="body" sz="quarter" idx="10"/>
          </p:nvPr>
        </p:nvSpPr>
        <p:spPr/>
        <p:txBody>
          <a:bodyPr/>
          <a:lstStyle/>
          <a:p>
            <a:r>
              <a:rPr lang="en-US" altLang="zh-CN" sz="2800" dirty="0">
                <a:effectLst>
                  <a:outerShdw blurRad="38100" dist="38100" dir="2700000" algn="tl">
                    <a:srgbClr val="000000">
                      <a:alpha val="43137"/>
                    </a:srgbClr>
                  </a:outerShdw>
                </a:effectLst>
              </a:rPr>
              <a:t>1</a:t>
            </a:r>
            <a:r>
              <a:rPr lang="zh-CN" altLang="en-US" sz="2800" dirty="0">
                <a:effectLst>
                  <a:outerShdw blurRad="38100" dist="38100" dir="2700000" algn="tl">
                    <a:srgbClr val="000000">
                      <a:alpha val="43137"/>
                    </a:srgbClr>
                  </a:outerShdw>
                </a:effectLst>
              </a:rPr>
              <a:t>．网桥</a:t>
            </a:r>
          </a:p>
          <a:p>
            <a:r>
              <a:rPr lang="zh-CN" altLang="en-US" dirty="0" smtClean="0"/>
              <a:t>网桥</a:t>
            </a:r>
            <a:r>
              <a:rPr lang="zh-CN" altLang="en-US" dirty="0"/>
              <a:t>是在数据链路层上实现网络互联的设备，它工作在以太网的</a:t>
            </a:r>
            <a:r>
              <a:rPr lang="en-US" altLang="zh-CN" dirty="0"/>
              <a:t>MAC</a:t>
            </a:r>
            <a:r>
              <a:rPr lang="zh-CN" altLang="en-US" dirty="0"/>
              <a:t>子层上，是基于数据帧的存储转发设备，用于两个或两个以上具有相同通信协议、传输介质及寻址结构的局域网</a:t>
            </a:r>
            <a:r>
              <a:rPr lang="zh-CN" altLang="en-US" dirty="0" smtClean="0"/>
              <a:t>。网桥</a:t>
            </a:r>
            <a:r>
              <a:rPr lang="zh-CN" altLang="en-US" dirty="0"/>
              <a:t>具有寻址和路径选择功能，它能对进入网桥数据的源</a:t>
            </a:r>
            <a:r>
              <a:rPr lang="en-US" altLang="zh-CN" dirty="0"/>
              <a:t>/</a:t>
            </a:r>
            <a:r>
              <a:rPr lang="zh-CN" altLang="en-US" dirty="0"/>
              <a:t>目的地址进行检测。若目的地址是本地网工作站的，则删除。若目的地址是另一个网络的，则发送到目的网工作站。这种功能称为筛选</a:t>
            </a:r>
            <a:r>
              <a:rPr lang="en-US" altLang="zh-CN" dirty="0"/>
              <a:t>/</a:t>
            </a:r>
            <a:r>
              <a:rPr lang="zh-CN" altLang="en-US" dirty="0"/>
              <a:t>过滤功能，它隔离掉不需要在网间传输的信息，大大减少网络的负载，改善网络的性能</a:t>
            </a:r>
            <a:r>
              <a:rPr lang="zh-CN" altLang="en-US" dirty="0" smtClean="0"/>
              <a:t>。</a:t>
            </a:r>
            <a:r>
              <a:rPr lang="zh-CN" altLang="zh-CN" dirty="0"/>
              <a:t>网桥具有网络管理功能，对扩展网络的状态进行监督，以便更好地调整网络拓扑逻辑结构，有些网桥还可以对转发和丢失的帧进行统计，以便进行系统维护。</a:t>
            </a:r>
          </a:p>
          <a:p>
            <a:endParaRPr lang="zh-CN" altLang="en-US" dirty="0"/>
          </a:p>
          <a:p>
            <a:endParaRPr lang="zh-CN" altLang="en-US" dirty="0"/>
          </a:p>
        </p:txBody>
      </p:sp>
    </p:spTree>
    <p:extLst>
      <p:ext uri="{BB962C8B-B14F-4D97-AF65-F5344CB8AC3E}">
        <p14:creationId xmlns:p14="http://schemas.microsoft.com/office/powerpoint/2010/main" val="17754817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zh-CN" dirty="0"/>
              <a:t>网桥对广播信息不能识别，也不能过滤，于是容易产生</a:t>
            </a:r>
            <a:r>
              <a:rPr lang="en-US" altLang="zh-CN" dirty="0"/>
              <a:t>A</a:t>
            </a:r>
            <a:r>
              <a:rPr lang="zh-CN" altLang="zh-CN" dirty="0"/>
              <a:t>网络广播给</a:t>
            </a:r>
            <a:r>
              <a:rPr lang="en-US" altLang="zh-CN" dirty="0"/>
              <a:t>B</a:t>
            </a:r>
            <a:r>
              <a:rPr lang="zh-CN" altLang="zh-CN" dirty="0"/>
              <a:t>网络工作站数据，又被重新广播回</a:t>
            </a:r>
            <a:r>
              <a:rPr lang="en-US" altLang="zh-CN" dirty="0"/>
              <a:t>A</a:t>
            </a:r>
            <a:r>
              <a:rPr lang="zh-CN" altLang="zh-CN" dirty="0"/>
              <a:t>网络，这种往返广播，使网络上出现大量冗余信息，最终形成广播风暴。</a:t>
            </a:r>
          </a:p>
          <a:p>
            <a:endParaRPr lang="zh-CN" altLang="en-US" dirty="0"/>
          </a:p>
        </p:txBody>
      </p:sp>
    </p:spTree>
    <p:extLst>
      <p:ext uri="{BB962C8B-B14F-4D97-AF65-F5344CB8AC3E}">
        <p14:creationId xmlns:p14="http://schemas.microsoft.com/office/powerpoint/2010/main" val="261453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sz="3200" b="1" dirty="0">
                <a:effectLst>
                  <a:outerShdw blurRad="38100" dist="38100" dir="2700000" algn="tl">
                    <a:srgbClr val="000000">
                      <a:alpha val="43137"/>
                    </a:srgbClr>
                  </a:outerShdw>
                </a:effectLst>
              </a:rPr>
              <a:t>2. </a:t>
            </a:r>
            <a:r>
              <a:rPr lang="zh-CN" altLang="zh-CN" sz="3200" b="1" dirty="0">
                <a:effectLst>
                  <a:outerShdw blurRad="38100" dist="38100" dir="2700000" algn="tl">
                    <a:srgbClr val="000000">
                      <a:alpha val="43137"/>
                    </a:srgbClr>
                  </a:outerShdw>
                </a:effectLst>
              </a:rPr>
              <a:t>路由器</a:t>
            </a:r>
            <a:endParaRPr lang="zh-CN" altLang="zh-CN" sz="3200" dirty="0">
              <a:effectLst>
                <a:outerShdw blurRad="38100" dist="38100" dir="2700000" algn="tl">
                  <a:srgbClr val="000000">
                    <a:alpha val="43137"/>
                  </a:srgbClr>
                </a:outerShdw>
              </a:effectLst>
            </a:endParaRPr>
          </a:p>
          <a:p>
            <a:r>
              <a:rPr lang="zh-CN" altLang="zh-CN" dirty="0" smtClean="0"/>
              <a:t>路由</a:t>
            </a:r>
            <a:r>
              <a:rPr lang="zh-CN" altLang="zh-CN" dirty="0"/>
              <a:t>和交换之间的主要区别就是交换发生在</a:t>
            </a:r>
            <a:r>
              <a:rPr lang="en-US" altLang="zh-CN" dirty="0" err="1"/>
              <a:t>OSI</a:t>
            </a:r>
            <a:r>
              <a:rPr lang="zh-CN" altLang="zh-CN" dirty="0"/>
              <a:t>参考模型第二层（数据链路层），而路由发生在第三层，即网络层。这一区别决定了路由和交换在传输信息的过程中需使用不同的控制信息，所以两者实现各自功能的方式是不同的。</a:t>
            </a:r>
          </a:p>
          <a:p>
            <a:r>
              <a:rPr lang="zh-CN" altLang="zh-CN" dirty="0"/>
              <a:t>路由器（</a:t>
            </a:r>
            <a:r>
              <a:rPr lang="en-US" altLang="zh-CN" dirty="0"/>
              <a:t>Router</a:t>
            </a:r>
            <a:r>
              <a:rPr lang="zh-CN" altLang="zh-CN" dirty="0"/>
              <a:t>）是互联网络的枢纽，是一种用来连接互联网中各局域网、广域网的设备，它会根据信道的情况自动选择和设定路由，以最佳路径，按前后顺序发送信号</a:t>
            </a:r>
            <a:r>
              <a:rPr lang="zh-CN" altLang="zh-CN" dirty="0" smtClean="0"/>
              <a:t>。</a:t>
            </a:r>
            <a:endParaRPr lang="en-US" altLang="zh-CN" dirty="0" smtClean="0"/>
          </a:p>
          <a:p>
            <a:r>
              <a:rPr lang="zh-CN" altLang="zh-CN" dirty="0" smtClean="0"/>
              <a:t>目前</a:t>
            </a:r>
            <a:r>
              <a:rPr lang="zh-CN" altLang="en-US" dirty="0" smtClean="0"/>
              <a:t>，</a:t>
            </a:r>
            <a:r>
              <a:rPr lang="zh-CN" altLang="zh-CN" dirty="0" smtClean="0"/>
              <a:t>路由器</a:t>
            </a:r>
            <a:r>
              <a:rPr lang="zh-CN" altLang="zh-CN" dirty="0"/>
              <a:t>已经广泛应用于各行各业，各种不同档次的产品已成为实现各种骨干网内部连接、骨干网间互联和骨干网与互联网互联互通业务的主力军。</a:t>
            </a:r>
          </a:p>
          <a:p>
            <a:endParaRPr lang="zh-CN" altLang="en-US" dirty="0"/>
          </a:p>
        </p:txBody>
      </p:sp>
    </p:spTree>
    <p:extLst>
      <p:ext uri="{BB962C8B-B14F-4D97-AF65-F5344CB8AC3E}">
        <p14:creationId xmlns:p14="http://schemas.microsoft.com/office/powerpoint/2010/main" val="2874487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a:t>
            </a:r>
            <a:r>
              <a:rPr lang="zh-CN" altLang="en-US" dirty="0" smtClean="0"/>
              <a:t>路由器的结构</a:t>
            </a:r>
            <a:endParaRPr lang="zh-CN" altLang="en-US" dirty="0"/>
          </a:p>
        </p:txBody>
      </p:sp>
      <p:sp>
        <p:nvSpPr>
          <p:cNvPr id="3" name="文本占位符 2"/>
          <p:cNvSpPr>
            <a:spLocks noGrp="1"/>
          </p:cNvSpPr>
          <p:nvPr>
            <p:ph type="body" sz="quarter" idx="10"/>
          </p:nvPr>
        </p:nvSpPr>
        <p:spPr/>
        <p:txBody>
          <a:bodyPr/>
          <a:lstStyle/>
          <a:p>
            <a:r>
              <a:rPr lang="en-US" altLang="zh-CN" dirty="0"/>
              <a:t>IP</a:t>
            </a:r>
            <a:r>
              <a:rPr lang="zh-CN" altLang="zh-CN" dirty="0"/>
              <a:t>路由器是一种具有多个输人端口和多个输出端口的分组交换设备，其基本任务是实现</a:t>
            </a:r>
            <a:r>
              <a:rPr lang="en-US" altLang="zh-CN" dirty="0"/>
              <a:t>IP</a:t>
            </a:r>
            <a:r>
              <a:rPr lang="zh-CN" altLang="zh-CN" dirty="0"/>
              <a:t>分组的存储转发</a:t>
            </a:r>
            <a:r>
              <a:rPr lang="zh-CN" altLang="zh-CN" dirty="0" smtClean="0"/>
              <a:t>。</a:t>
            </a:r>
            <a:endParaRPr lang="en-US" altLang="zh-CN" dirty="0" smtClean="0"/>
          </a:p>
          <a:p>
            <a:r>
              <a:rPr lang="zh-CN" altLang="zh-CN" dirty="0" smtClean="0"/>
              <a:t>这就是说</a:t>
            </a:r>
            <a:r>
              <a:rPr lang="zh-CN" altLang="zh-CN" dirty="0"/>
              <a:t>，</a:t>
            </a:r>
            <a:r>
              <a:rPr lang="en-US" altLang="zh-CN" dirty="0"/>
              <a:t>IP</a:t>
            </a:r>
            <a:r>
              <a:rPr lang="zh-CN" altLang="zh-CN" dirty="0"/>
              <a:t>路由器要从各个输入端口接收</a:t>
            </a:r>
            <a:r>
              <a:rPr lang="en-US" altLang="zh-CN" dirty="0"/>
              <a:t>IP</a:t>
            </a:r>
            <a:r>
              <a:rPr lang="zh-CN" altLang="zh-CN" dirty="0"/>
              <a:t>分组，分析每个分组的首部，按照分组的目的地址的网络前缀（即目的网络地址），查找路由表，获得分组的下一节点地址，将分组从某个合适的输出端口转发给下一跳路由器</a:t>
            </a:r>
            <a:r>
              <a:rPr lang="zh-CN" altLang="zh-CN" dirty="0" smtClean="0"/>
              <a:t>。</a:t>
            </a:r>
            <a:endParaRPr lang="en-US" altLang="zh-CN" dirty="0" smtClean="0"/>
          </a:p>
          <a:p>
            <a:r>
              <a:rPr lang="zh-CN" altLang="zh-CN" dirty="0" smtClean="0"/>
              <a:t>下</a:t>
            </a:r>
            <a:r>
              <a:rPr lang="zh-CN" altLang="zh-CN" dirty="0"/>
              <a:t>一跳路由器也按照同样</a:t>
            </a:r>
            <a:r>
              <a:rPr lang="zh-CN" altLang="zh-CN" dirty="0" smtClean="0"/>
              <a:t>的</a:t>
            </a:r>
            <a:endParaRPr lang="en-US" altLang="zh-CN" dirty="0" smtClean="0"/>
          </a:p>
          <a:p>
            <a:r>
              <a:rPr lang="zh-CN" altLang="zh-CN" dirty="0" smtClean="0"/>
              <a:t>方法</a:t>
            </a:r>
            <a:r>
              <a:rPr lang="zh-CN" altLang="zh-CN" dirty="0"/>
              <a:t>处理分组，直到该</a:t>
            </a:r>
            <a:r>
              <a:rPr lang="zh-CN" altLang="zh-CN" dirty="0" smtClean="0"/>
              <a:t>分组</a:t>
            </a:r>
            <a:endParaRPr lang="en-US" altLang="zh-CN" dirty="0" smtClean="0"/>
          </a:p>
          <a:p>
            <a:r>
              <a:rPr lang="zh-CN" altLang="zh-CN" dirty="0" smtClean="0"/>
              <a:t>到达</a:t>
            </a:r>
            <a:r>
              <a:rPr lang="zh-CN" altLang="zh-CN" dirty="0"/>
              <a:t>目的网络</a:t>
            </a:r>
            <a:r>
              <a:rPr lang="zh-CN" altLang="zh-CN" dirty="0" smtClean="0"/>
              <a:t>。</a:t>
            </a:r>
            <a:endParaRPr lang="en-US" altLang="zh-CN" dirty="0" smtClean="0"/>
          </a:p>
          <a:p>
            <a:r>
              <a:rPr lang="zh-CN" altLang="zh-CN" dirty="0" smtClean="0"/>
              <a:t>图为一</a:t>
            </a:r>
            <a:r>
              <a:rPr lang="zh-CN" altLang="zh-CN" dirty="0"/>
              <a:t>种典型的路由器结构框图。</a:t>
            </a:r>
          </a:p>
          <a:p>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6525211" y="3410366"/>
            <a:ext cx="5522410" cy="3447633"/>
          </a:xfrm>
          <a:prstGeom prst="rect">
            <a:avLst/>
          </a:prstGeom>
        </p:spPr>
      </p:pic>
    </p:spTree>
    <p:extLst>
      <p:ext uri="{BB962C8B-B14F-4D97-AF65-F5344CB8AC3E}">
        <p14:creationId xmlns:p14="http://schemas.microsoft.com/office/powerpoint/2010/main" val="2267859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无线路由器</a:t>
            </a:r>
            <a:endParaRPr lang="zh-CN" altLang="en-US" dirty="0"/>
          </a:p>
        </p:txBody>
      </p:sp>
      <p:sp>
        <p:nvSpPr>
          <p:cNvPr id="3" name="文本占位符 2"/>
          <p:cNvSpPr>
            <a:spLocks noGrp="1"/>
          </p:cNvSpPr>
          <p:nvPr>
            <p:ph type="body" sz="quarter" idx="10"/>
          </p:nvPr>
        </p:nvSpPr>
        <p:spPr>
          <a:xfrm>
            <a:off x="455612" y="1047751"/>
            <a:ext cx="11293475" cy="2908614"/>
          </a:xfrm>
        </p:spPr>
        <p:txBody>
          <a:bodyPr/>
          <a:lstStyle/>
          <a:p>
            <a:r>
              <a:rPr lang="zh-CN" altLang="zh-CN" sz="2000" dirty="0" smtClean="0"/>
              <a:t>无线</a:t>
            </a:r>
            <a:r>
              <a:rPr lang="zh-CN" altLang="zh-CN" sz="2000" dirty="0"/>
              <a:t>路由器是一种用来连接有线和无线网络的通讯设备，它可以通过</a:t>
            </a:r>
            <a:r>
              <a:rPr lang="en-US" altLang="zh-CN" sz="2000" dirty="0"/>
              <a:t>Wi-Fi</a:t>
            </a:r>
            <a:r>
              <a:rPr lang="zh-CN" altLang="zh-CN" sz="2000" dirty="0"/>
              <a:t>技术收发无线信号来与个人数码助理和笔记本等设备通讯。无线网络路由器可以在不设电缆的情况下，方便地建立一个网络</a:t>
            </a:r>
            <a:r>
              <a:rPr lang="zh-CN" altLang="zh-CN" sz="2000" dirty="0" smtClean="0"/>
              <a:t>。</a:t>
            </a:r>
            <a:endParaRPr lang="en-US" altLang="zh-CN" sz="2000" dirty="0" smtClean="0"/>
          </a:p>
          <a:p>
            <a:r>
              <a:rPr lang="zh-CN" altLang="zh-CN" sz="2000" dirty="0" smtClean="0"/>
              <a:t>每个</a:t>
            </a:r>
            <a:r>
              <a:rPr lang="zh-CN" altLang="zh-CN" sz="2000" dirty="0"/>
              <a:t>无线路由器都可以设置一个业务组标识符</a:t>
            </a:r>
            <a:r>
              <a:rPr lang="en-US" altLang="zh-CN" sz="2000" dirty="0"/>
              <a:t> (Service Set Identifier</a:t>
            </a:r>
            <a:r>
              <a:rPr lang="zh-CN" altLang="zh-CN" sz="2000" dirty="0"/>
              <a:t>，</a:t>
            </a:r>
            <a:r>
              <a:rPr lang="en-US" altLang="zh-CN" sz="2000" dirty="0" err="1"/>
              <a:t>SSID</a:t>
            </a:r>
            <a:r>
              <a:rPr lang="en-US" altLang="zh-CN" sz="2000" dirty="0"/>
              <a:t>)</a:t>
            </a:r>
            <a:r>
              <a:rPr lang="zh-CN" altLang="zh-CN" sz="2000" dirty="0"/>
              <a:t>，移动用户通过</a:t>
            </a:r>
            <a:r>
              <a:rPr lang="en-US" altLang="zh-CN" sz="2000" dirty="0" err="1"/>
              <a:t>SSID</a:t>
            </a:r>
            <a:r>
              <a:rPr lang="zh-CN" altLang="zh-CN" sz="2000" dirty="0"/>
              <a:t>可以搜索到该无线路由器，通过输入登录密码后可进行无线上网</a:t>
            </a:r>
            <a:r>
              <a:rPr lang="zh-CN" altLang="zh-CN" sz="2000" dirty="0" smtClean="0"/>
              <a:t>。</a:t>
            </a:r>
            <a:endParaRPr lang="en-US" altLang="zh-CN" sz="2000" dirty="0" smtClean="0"/>
          </a:p>
          <a:p>
            <a:r>
              <a:rPr lang="en-US" altLang="zh-CN" sz="2000" dirty="0" err="1" smtClean="0"/>
              <a:t>SSID</a:t>
            </a:r>
            <a:r>
              <a:rPr lang="zh-CN" altLang="zh-CN" sz="2000" dirty="0"/>
              <a:t>是一个</a:t>
            </a:r>
            <a:r>
              <a:rPr lang="en-US" altLang="zh-CN" sz="2000" dirty="0"/>
              <a:t>32</a:t>
            </a:r>
            <a:r>
              <a:rPr lang="zh-CN" altLang="zh-CN" sz="2000" dirty="0"/>
              <a:t>位的数据，其值是区分大小写的。它可以是无线局域网的物理位置标识、人员姓名、公司名称、部门名称、或其他自己偏好标语等。</a:t>
            </a:r>
            <a:r>
              <a:rPr lang="en-US" altLang="zh-CN" sz="2000" dirty="0"/>
              <a:t> </a:t>
            </a:r>
            <a:endParaRPr lang="zh-CN" altLang="zh-CN"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141" y="3956365"/>
            <a:ext cx="3943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55612" y="3843786"/>
            <a:ext cx="7194565" cy="304698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marL="302279" indent="-302279" algn="just" defTabSz="914034" fontAlgn="ctr">
              <a:lnSpc>
                <a:spcPct val="120000"/>
              </a:lnSpc>
              <a:spcBef>
                <a:spcPts val="792"/>
              </a:spcBef>
              <a:buSzPct val="50000"/>
              <a:buFont typeface="Wingdings" panose="05000000000000000000" pitchFamily="2" charset="2"/>
              <a:buChar char="l"/>
            </a:pPr>
            <a:r>
              <a:rPr lang="zh-CN" altLang="en-US" sz="2000" b="1" dirty="0" smtClean="0">
                <a:latin typeface="Huawei Sans" panose="020C0503030203020204" pitchFamily="34" charset="0"/>
                <a:ea typeface="方正兰亭黑简体" panose="02000000000000000000" pitchFamily="2" charset="-122"/>
                <a:cs typeface="Huawei Sans" panose="020C0503030203020204" pitchFamily="34" charset="0"/>
              </a:rPr>
              <a:t>相对有线网络，</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通过无线网发送和接收数据更容易被窃听。因此，</a:t>
            </a:r>
            <a:r>
              <a:rPr lang="en-US" altLang="zh-CN" sz="2000" b="1" dirty="0" err="1">
                <a:latin typeface="Huawei Sans" panose="020C0503030203020204" pitchFamily="34" charset="0"/>
                <a:ea typeface="方正兰亭黑简体" panose="02000000000000000000" pitchFamily="2" charset="-122"/>
                <a:cs typeface="Huawei Sans" panose="020C0503030203020204" pitchFamily="34" charset="0"/>
              </a:rPr>
              <a:t>IEEE802.11</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标准中采用了</a:t>
            </a:r>
            <a:r>
              <a:rPr lang="en-US" altLang="zh-CN" sz="2000" b="1" dirty="0" err="1">
                <a:latin typeface="Huawei Sans" panose="020C0503030203020204" pitchFamily="34" charset="0"/>
                <a:ea typeface="方正兰亭黑简体" panose="02000000000000000000" pitchFamily="2" charset="-122"/>
                <a:cs typeface="Huawei Sans" panose="020C0503030203020204" pitchFamily="34" charset="0"/>
              </a:rPr>
              <a:t>WEP</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Wired Equivalent Privacy</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）协议来</a:t>
            </a:r>
            <a:r>
              <a:rPr lang="zh-CN" altLang="en-US" sz="2000" b="1" dirty="0" smtClean="0">
                <a:latin typeface="Huawei Sans" panose="020C0503030203020204" pitchFamily="34" charset="0"/>
                <a:ea typeface="方正兰亭黑简体" panose="02000000000000000000" pitchFamily="2" charset="-122"/>
                <a:cs typeface="Huawei Sans" panose="020C0503030203020204" pitchFamily="34" charset="0"/>
              </a:rPr>
              <a:t>设置安全</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机制，进行业务流的加密和节点的认证。由于使用</a:t>
            </a:r>
            <a:r>
              <a:rPr lang="en-US" altLang="zh-CN" sz="2000" b="1" dirty="0" err="1">
                <a:latin typeface="Huawei Sans" panose="020C0503030203020204" pitchFamily="34" charset="0"/>
                <a:ea typeface="方正兰亭黑简体" panose="02000000000000000000" pitchFamily="2" charset="-122"/>
                <a:cs typeface="Huawei Sans" panose="020C0503030203020204" pitchFamily="34" charset="0"/>
              </a:rPr>
              <a:t>WEP</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协议加密数据容易破解，因此，为了进一步提高无线路由器的安全性，</a:t>
            </a:r>
            <a:r>
              <a:rPr lang="en-US" altLang="zh-CN" sz="2000" b="1" dirty="0" err="1">
                <a:latin typeface="Huawei Sans" panose="020C0503030203020204" pitchFamily="34" charset="0"/>
                <a:ea typeface="方正兰亭黑简体" panose="02000000000000000000" pitchFamily="2" charset="-122"/>
                <a:cs typeface="Huawei Sans" panose="020C0503030203020204" pitchFamily="34" charset="0"/>
              </a:rPr>
              <a:t>WPA</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000" b="1" dirty="0">
                <a:latin typeface="Huawei Sans" panose="020C0503030203020204" pitchFamily="34" charset="0"/>
                <a:ea typeface="方正兰亭黑简体" panose="02000000000000000000" pitchFamily="2" charset="-122"/>
                <a:cs typeface="Huawei Sans" panose="020C0503030203020204" pitchFamily="34" charset="0"/>
              </a:rPr>
              <a:t>Wi-Fi Protected Access</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）协议得到广泛应用，它包括</a:t>
            </a:r>
            <a:r>
              <a:rPr lang="en-US" altLang="zh-CN" sz="2000" b="1" dirty="0" err="1">
                <a:latin typeface="Huawei Sans" panose="020C0503030203020204" pitchFamily="34" charset="0"/>
                <a:ea typeface="方正兰亭黑简体" panose="02000000000000000000" pitchFamily="2" charset="-122"/>
                <a:cs typeface="Huawei Sans" panose="020C0503030203020204" pitchFamily="34" charset="0"/>
              </a:rPr>
              <a:t>WPA</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2000" b="1" dirty="0" err="1">
                <a:latin typeface="Huawei Sans" panose="020C0503030203020204" pitchFamily="34" charset="0"/>
                <a:ea typeface="方正兰亭黑简体" panose="02000000000000000000" pitchFamily="2" charset="-122"/>
                <a:cs typeface="Huawei Sans" panose="020C0503030203020204" pitchFamily="34" charset="0"/>
              </a:rPr>
              <a:t>WPA2</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和</a:t>
            </a:r>
            <a:r>
              <a:rPr lang="en-US" altLang="zh-CN" sz="2000" b="1" dirty="0" err="1">
                <a:latin typeface="Huawei Sans" panose="020C0503030203020204" pitchFamily="34" charset="0"/>
                <a:ea typeface="方正兰亭黑简体" panose="02000000000000000000" pitchFamily="2" charset="-122"/>
                <a:cs typeface="Huawei Sans" panose="020C0503030203020204" pitchFamily="34" charset="0"/>
              </a:rPr>
              <a:t>WPA3</a:t>
            </a:r>
            <a:r>
              <a:rPr lang="zh-CN" altLang="en-US" sz="2000" b="1" dirty="0">
                <a:latin typeface="Huawei Sans" panose="020C0503030203020204" pitchFamily="34" charset="0"/>
                <a:ea typeface="方正兰亭黑简体" panose="02000000000000000000" pitchFamily="2" charset="-122"/>
                <a:cs typeface="Huawei Sans" panose="020C0503030203020204" pitchFamily="34" charset="0"/>
              </a:rPr>
              <a:t>三个标准。</a:t>
            </a:r>
          </a:p>
        </p:txBody>
      </p:sp>
    </p:spTree>
    <p:extLst>
      <p:ext uri="{BB962C8B-B14F-4D97-AF65-F5344CB8AC3E}">
        <p14:creationId xmlns:p14="http://schemas.microsoft.com/office/powerpoint/2010/main" val="7862736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sz="3200" dirty="0">
                <a:effectLst>
                  <a:outerShdw blurRad="38100" dist="38100" dir="2700000" algn="tl">
                    <a:srgbClr val="000000">
                      <a:alpha val="43137"/>
                    </a:srgbClr>
                  </a:outerShdw>
                </a:effectLst>
              </a:rPr>
              <a:t>3. </a:t>
            </a:r>
            <a:r>
              <a:rPr lang="zh-CN" altLang="en-US" sz="3200" dirty="0" smtClean="0">
                <a:effectLst>
                  <a:outerShdw blurRad="38100" dist="38100" dir="2700000" algn="tl">
                    <a:srgbClr val="000000">
                      <a:alpha val="43137"/>
                    </a:srgbClr>
                  </a:outerShdw>
                </a:effectLst>
              </a:rPr>
              <a:t>网关</a:t>
            </a:r>
          </a:p>
          <a:p>
            <a:r>
              <a:rPr lang="zh-CN" altLang="en-US" dirty="0" smtClean="0"/>
              <a:t>网关</a:t>
            </a:r>
            <a:r>
              <a:rPr lang="en-US" altLang="zh-CN" dirty="0" smtClean="0"/>
              <a:t>(Gateway)</a:t>
            </a:r>
            <a:r>
              <a:rPr lang="zh-CN" altLang="en-US" dirty="0" smtClean="0"/>
              <a:t>是一种充当转换重任的计算机系统或设备，既可以用于广域网互连，也可以用于局域网互联。在使用不同的通信协议、数据格式或语言，甚至体系结构完全不同的两种系统之间，网关是一个翻译器。与网桥只是简单地传达信息不同，网关对收到的信息要重新打包，以适应目的系统的需求。同时，网关也可以提供过滤和安全功能。</a:t>
            </a:r>
          </a:p>
          <a:p>
            <a:r>
              <a:rPr lang="zh-CN" altLang="en-US" dirty="0" smtClean="0"/>
              <a:t>网关</a:t>
            </a:r>
            <a:r>
              <a:rPr lang="zh-CN" altLang="en-US" dirty="0"/>
              <a:t>的主要功能包括：完成互联网络间协议的转化、完成报文的存储转发和流量控制、完成应用层的互通及互联网间网络管理功能和提供虚电路接口及相应的服务。</a:t>
            </a:r>
          </a:p>
          <a:p>
            <a:endParaRPr lang="zh-CN" altLang="en-US" dirty="0"/>
          </a:p>
        </p:txBody>
      </p:sp>
    </p:spTree>
    <p:extLst>
      <p:ext uri="{BB962C8B-B14F-4D97-AF65-F5344CB8AC3E}">
        <p14:creationId xmlns:p14="http://schemas.microsoft.com/office/powerpoint/2010/main" val="16171491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4.4 </a:t>
            </a:r>
            <a:r>
              <a:rPr lang="zh-CN" altLang="en-US" dirty="0"/>
              <a:t>计算机网络安全</a:t>
            </a:r>
          </a:p>
        </p:txBody>
      </p:sp>
      <p:sp>
        <p:nvSpPr>
          <p:cNvPr id="3" name="文本占位符 2"/>
          <p:cNvSpPr>
            <a:spLocks noGrp="1"/>
          </p:cNvSpPr>
          <p:nvPr>
            <p:ph type="body" sz="quarter" idx="10"/>
          </p:nvPr>
        </p:nvSpPr>
        <p:spPr/>
        <p:txBody>
          <a:bodyPr/>
          <a:lstStyle/>
          <a:p>
            <a:r>
              <a:rPr lang="zh-CN" altLang="en-US" dirty="0"/>
              <a:t>网络安全的根本目的就是防止通过计算机网络传输的信息被非法使用，涉及认证、授权及检测等几个核心概念。</a:t>
            </a:r>
          </a:p>
          <a:p>
            <a:r>
              <a:rPr lang="zh-CN" altLang="en-US" dirty="0"/>
              <a:t>（</a:t>
            </a:r>
            <a:r>
              <a:rPr lang="en-US" altLang="zh-CN" dirty="0"/>
              <a:t>1</a:t>
            </a:r>
            <a:r>
              <a:rPr lang="zh-CN" altLang="en-US" dirty="0"/>
              <a:t>）认证（</a:t>
            </a:r>
            <a:r>
              <a:rPr lang="en-US" altLang="zh-CN" dirty="0"/>
              <a:t>authentication</a:t>
            </a:r>
            <a:r>
              <a:rPr lang="zh-CN" altLang="en-US" dirty="0"/>
              <a:t>）：在做任何动作之前必须要有方法来识别动作执行者的真实身份。认证又称为鉴别、确认。身份认证主要是通过标识和鉴别用户的身份，防止攻击者假冒合法用户获取访问权限。</a:t>
            </a:r>
          </a:p>
          <a:p>
            <a:r>
              <a:rPr lang="zh-CN" altLang="en-US" dirty="0"/>
              <a:t>（</a:t>
            </a:r>
            <a:r>
              <a:rPr lang="en-US" altLang="zh-CN" dirty="0"/>
              <a:t>2</a:t>
            </a:r>
            <a:r>
              <a:rPr lang="zh-CN" altLang="en-US" dirty="0"/>
              <a:t>）授权（</a:t>
            </a:r>
            <a:r>
              <a:rPr lang="en-US" altLang="zh-CN" dirty="0"/>
              <a:t>authorization</a:t>
            </a:r>
            <a:r>
              <a:rPr lang="zh-CN" altLang="en-US" dirty="0"/>
              <a:t>）：授权是指当用户身份被确认合法后，赋予该用户进行文件和数据等操作的权限。这种权限包括读、写、执行及从属权等。</a:t>
            </a:r>
          </a:p>
          <a:p>
            <a:r>
              <a:rPr lang="zh-CN" altLang="en-US" dirty="0"/>
              <a:t>（</a:t>
            </a:r>
            <a:r>
              <a:rPr lang="en-US" altLang="zh-CN" dirty="0"/>
              <a:t>3</a:t>
            </a:r>
            <a:r>
              <a:rPr lang="zh-CN" altLang="en-US" dirty="0"/>
              <a:t>）检测（</a:t>
            </a:r>
            <a:r>
              <a:rPr lang="en-US" altLang="zh-CN" dirty="0"/>
              <a:t>detecting</a:t>
            </a:r>
            <a:r>
              <a:rPr lang="zh-CN" altLang="en-US" dirty="0"/>
              <a:t>）：检测包括对网络系统的检测和对用户行为的审查（</a:t>
            </a:r>
            <a:r>
              <a:rPr lang="en-US" altLang="zh-CN" dirty="0"/>
              <a:t>auditing</a:t>
            </a:r>
            <a:r>
              <a:rPr lang="zh-CN" altLang="en-US" dirty="0"/>
              <a:t>）。</a:t>
            </a:r>
          </a:p>
          <a:p>
            <a:endParaRPr lang="zh-CN" altLang="en-US" dirty="0"/>
          </a:p>
        </p:txBody>
      </p:sp>
    </p:spTree>
    <p:extLst>
      <p:ext uri="{BB962C8B-B14F-4D97-AF65-F5344CB8AC3E}">
        <p14:creationId xmlns:p14="http://schemas.microsoft.com/office/powerpoint/2010/main" val="121204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478" y="2435639"/>
            <a:ext cx="2901235" cy="271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descr="https://gimg2.baidu.com/image_search/src=http%3A%2F%2Fdingyue.ws.126.net%2FeuY8ZQZIlkRjDx%3DlAV7Yw1w8LH06CpmZCNoJKqyy7vZtr1569818748139.jpg&amp;refer=http%3A%2F%2Fdingyue.ws.126.net&amp;app=2002&amp;size=f9999,10000&amp;q=a80&amp;n=0&amp;g=0n&amp;fmt=jpeg?sec=1635427285&amp;t=bb52a436587ada7da3be8bff2adb0e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98" y="2355312"/>
            <a:ext cx="3536561" cy="221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747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4.4.1 </a:t>
            </a:r>
            <a:r>
              <a:rPr lang="zh-CN" altLang="en-US" dirty="0"/>
              <a:t>身份认证</a:t>
            </a:r>
          </a:p>
        </p:txBody>
      </p:sp>
      <p:sp>
        <p:nvSpPr>
          <p:cNvPr id="3" name="文本占位符 2"/>
          <p:cNvSpPr>
            <a:spLocks noGrp="1"/>
          </p:cNvSpPr>
          <p:nvPr>
            <p:ph type="body" sz="quarter" idx="10"/>
          </p:nvPr>
        </p:nvSpPr>
        <p:spPr/>
        <p:txBody>
          <a:bodyPr/>
          <a:lstStyle/>
          <a:p>
            <a:r>
              <a:rPr lang="zh-CN" altLang="en-US" dirty="0"/>
              <a:t>身份认证又称“验证”“鉴权”，是指通过一定的手段，完成对用户身份确认的过程</a:t>
            </a:r>
            <a:r>
              <a:rPr lang="zh-CN" altLang="en-US" dirty="0" smtClean="0"/>
              <a:t>。</a:t>
            </a:r>
            <a:endParaRPr lang="zh-CN" altLang="en-US" dirty="0"/>
          </a:p>
          <a:p>
            <a:r>
              <a:rPr lang="zh-CN" altLang="en-US" dirty="0" smtClean="0"/>
              <a:t>身份</a:t>
            </a:r>
            <a:r>
              <a:rPr lang="zh-CN" altLang="en-US" dirty="0"/>
              <a:t>认证的方法有很多，基本上可分为：基于密钥的、基于行为的和基于生物学特征的身份认证</a:t>
            </a:r>
            <a:r>
              <a:rPr lang="zh-CN" altLang="en-US" dirty="0" smtClean="0"/>
              <a:t>。</a:t>
            </a:r>
            <a:endParaRPr lang="en-US" altLang="zh-CN" dirty="0" smtClean="0"/>
          </a:p>
          <a:p>
            <a:r>
              <a:rPr lang="zh-CN" altLang="en-US" dirty="0" smtClean="0"/>
              <a:t>图给</a:t>
            </a:r>
            <a:r>
              <a:rPr lang="zh-CN" altLang="en-US" dirty="0"/>
              <a:t>出了几种典型的身份认证方式。</a:t>
            </a:r>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885" y="3746183"/>
            <a:ext cx="93345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5115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4.4.2 </a:t>
            </a:r>
            <a:r>
              <a:rPr lang="zh-CN" altLang="en-US" dirty="0"/>
              <a:t>访问控制</a:t>
            </a:r>
          </a:p>
        </p:txBody>
      </p:sp>
      <p:sp>
        <p:nvSpPr>
          <p:cNvPr id="3" name="文本占位符 2"/>
          <p:cNvSpPr>
            <a:spLocks noGrp="1"/>
          </p:cNvSpPr>
          <p:nvPr>
            <p:ph type="body" sz="quarter" idx="10"/>
          </p:nvPr>
        </p:nvSpPr>
        <p:spPr/>
        <p:txBody>
          <a:bodyPr/>
          <a:lstStyle/>
          <a:p>
            <a:r>
              <a:rPr lang="zh-CN" altLang="en-US" dirty="0"/>
              <a:t>访问控制（</a:t>
            </a:r>
            <a:r>
              <a:rPr lang="en-US" altLang="zh-CN" dirty="0"/>
              <a:t>access control</a:t>
            </a:r>
            <a:r>
              <a:rPr lang="zh-CN" altLang="en-US" dirty="0"/>
              <a:t>）就是在身份认证的基础上，依据授权对提出的资源访问请求加以控制</a:t>
            </a:r>
            <a:r>
              <a:rPr lang="zh-CN" altLang="en-US" dirty="0" smtClean="0"/>
              <a:t>。</a:t>
            </a:r>
            <a:endParaRPr lang="en-US" altLang="zh-CN" dirty="0" smtClean="0"/>
          </a:p>
          <a:p>
            <a:r>
              <a:rPr lang="zh-CN" altLang="en-US" dirty="0" smtClean="0"/>
              <a:t>访问</a:t>
            </a:r>
            <a:r>
              <a:rPr lang="zh-CN" altLang="en-US" dirty="0"/>
              <a:t>控制是网络安全防范和保护的主要策略，它可以限制对关键资源的访问，防止非法用户的侵入或合法用户的不慎操作所造成的破坏</a:t>
            </a:r>
            <a:r>
              <a:rPr lang="zh-CN" altLang="en-US" dirty="0" smtClean="0"/>
              <a:t>。</a:t>
            </a:r>
            <a:endParaRPr lang="en-US" altLang="zh-CN" dirty="0" smtClean="0"/>
          </a:p>
          <a:p>
            <a:r>
              <a:rPr lang="zh-CN" altLang="zh-CN" dirty="0"/>
              <a:t> 基于角色的安全访问控制</a:t>
            </a:r>
          </a:p>
          <a:p>
            <a:pPr lvl="1"/>
            <a:r>
              <a:rPr lang="zh-CN" altLang="zh-CN" dirty="0"/>
              <a:t>基于角色的访问控制</a:t>
            </a:r>
            <a:r>
              <a:rPr lang="en-US" altLang="zh-CN" dirty="0"/>
              <a:t>(</a:t>
            </a:r>
            <a:r>
              <a:rPr lang="en-US" altLang="zh-CN" dirty="0" err="1"/>
              <a:t>RBAC</a:t>
            </a:r>
            <a:r>
              <a:rPr lang="en-US" altLang="zh-CN" dirty="0"/>
              <a:t>)</a:t>
            </a:r>
            <a:r>
              <a:rPr lang="zh-CN" altLang="zh-CN" dirty="0"/>
              <a:t>的基本思想是将用户划分成与其在组织结构体系相一致的角色，通过将权限授予角色而不是直接授予主体，主体通过角色分派来得到客体操作权限</a:t>
            </a:r>
            <a:r>
              <a:rPr lang="zh-CN" altLang="zh-CN" dirty="0" smtClean="0"/>
              <a:t>。</a:t>
            </a:r>
            <a:endParaRPr lang="en-US" altLang="zh-CN" dirty="0" smtClean="0"/>
          </a:p>
          <a:p>
            <a:pPr lvl="1"/>
            <a:r>
              <a:rPr lang="zh-CN" altLang="zh-CN" dirty="0" smtClean="0"/>
              <a:t>由于</a:t>
            </a:r>
            <a:r>
              <a:rPr lang="zh-CN" altLang="zh-CN" dirty="0"/>
              <a:t>角色在系统中具有相对于主体的稳定性，并更便于直观地理解，从而大大减少了系统授权管理的复杂性，降低了安全管理员的工作复杂性和工作量。</a:t>
            </a:r>
          </a:p>
          <a:p>
            <a:endParaRPr lang="zh-CN" altLang="en-US" dirty="0"/>
          </a:p>
        </p:txBody>
      </p:sp>
    </p:spTree>
    <p:extLst>
      <p:ext uri="{BB962C8B-B14F-4D97-AF65-F5344CB8AC3E}">
        <p14:creationId xmlns:p14="http://schemas.microsoft.com/office/powerpoint/2010/main" val="27491668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smtClean="0"/>
              <a:t>图给</a:t>
            </a:r>
            <a:r>
              <a:rPr lang="zh-CN" altLang="en-US" dirty="0"/>
              <a:t>出了基于</a:t>
            </a:r>
            <a:r>
              <a:rPr lang="en-US" altLang="zh-CN" dirty="0" err="1"/>
              <a:t>RBAC</a:t>
            </a:r>
            <a:r>
              <a:rPr lang="zh-CN" altLang="en-US" dirty="0"/>
              <a:t>的用户集合、角色集合和资源集合之间的多对多的关系。理论上，一个用户可以通过多个角色，访问不同资源</a:t>
            </a:r>
            <a:r>
              <a:rPr lang="zh-CN" altLang="en-US" dirty="0" smtClean="0"/>
              <a:t>。</a:t>
            </a:r>
            <a:endParaRPr lang="en-US" altLang="zh-CN" dirty="0" smtClean="0"/>
          </a:p>
          <a:p>
            <a:r>
              <a:rPr lang="zh-CN" altLang="en-US" dirty="0" smtClean="0"/>
              <a:t>但是</a:t>
            </a:r>
            <a:r>
              <a:rPr lang="zh-CN" altLang="en-US" dirty="0"/>
              <a:t>，在实际应用系统中</a:t>
            </a:r>
            <a:r>
              <a:rPr lang="zh-CN" altLang="en-US" dirty="0" smtClean="0"/>
              <a:t>，</a:t>
            </a:r>
            <a:endParaRPr lang="en-US" altLang="zh-CN" dirty="0" smtClean="0"/>
          </a:p>
          <a:p>
            <a:r>
              <a:rPr lang="zh-CN" altLang="en-US" dirty="0" smtClean="0"/>
              <a:t>通常</a:t>
            </a:r>
            <a:r>
              <a:rPr lang="zh-CN" altLang="en-US" dirty="0"/>
              <a:t>给一个用户授予一</a:t>
            </a:r>
            <a:r>
              <a:rPr lang="zh-CN" altLang="en-US" dirty="0" smtClean="0"/>
              <a:t>个</a:t>
            </a:r>
            <a:endParaRPr lang="en-US" altLang="zh-CN" dirty="0" smtClean="0"/>
          </a:p>
          <a:p>
            <a:r>
              <a:rPr lang="zh-CN" altLang="en-US" dirty="0" smtClean="0"/>
              <a:t>角色</a:t>
            </a:r>
            <a:r>
              <a:rPr lang="zh-CN" altLang="en-US" dirty="0"/>
              <a:t>，只允许访问一种</a:t>
            </a:r>
            <a:r>
              <a:rPr lang="zh-CN" altLang="en-US" dirty="0" smtClean="0"/>
              <a:t>资源</a:t>
            </a:r>
            <a:endParaRPr lang="en-US" altLang="zh-CN" dirty="0" smtClean="0"/>
          </a:p>
          <a:p>
            <a:r>
              <a:rPr lang="zh-CN" altLang="en-US" dirty="0" smtClean="0"/>
              <a:t>，</a:t>
            </a:r>
            <a:r>
              <a:rPr lang="zh-CN" altLang="en-US" dirty="0"/>
              <a:t>这样就可以更好地保证</a:t>
            </a:r>
            <a:r>
              <a:rPr lang="zh-CN" altLang="en-US" dirty="0" smtClean="0"/>
              <a:t>资</a:t>
            </a:r>
            <a:endParaRPr lang="en-US" altLang="zh-CN" dirty="0" smtClean="0"/>
          </a:p>
          <a:p>
            <a:r>
              <a:rPr lang="zh-CN" altLang="en-US" dirty="0" smtClean="0"/>
              <a:t>源</a:t>
            </a:r>
            <a:r>
              <a:rPr lang="zh-CN" altLang="en-US" dirty="0"/>
              <a:t>的安全性。</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540" y="2871386"/>
            <a:ext cx="60293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9482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4.4.3 </a:t>
            </a:r>
            <a:r>
              <a:rPr lang="zh-CN" altLang="en-US" dirty="0"/>
              <a:t>入侵检测与防护</a:t>
            </a:r>
          </a:p>
        </p:txBody>
      </p:sp>
      <p:sp>
        <p:nvSpPr>
          <p:cNvPr id="3" name="文本占位符 2"/>
          <p:cNvSpPr>
            <a:spLocks noGrp="1"/>
          </p:cNvSpPr>
          <p:nvPr>
            <p:ph type="body" sz="quarter" idx="10"/>
          </p:nvPr>
        </p:nvSpPr>
        <p:spPr/>
        <p:txBody>
          <a:bodyPr/>
          <a:lstStyle/>
          <a:p>
            <a:r>
              <a:rPr lang="en-US" altLang="zh-CN" dirty="0"/>
              <a:t>1. </a:t>
            </a:r>
            <a:r>
              <a:rPr lang="zh-CN" altLang="en-US" dirty="0"/>
              <a:t>病毒检测与防护</a:t>
            </a:r>
          </a:p>
          <a:p>
            <a:pPr lvl="1"/>
            <a:r>
              <a:rPr lang="zh-CN" altLang="en-US" dirty="0"/>
              <a:t>计算机病毒（</a:t>
            </a:r>
            <a:r>
              <a:rPr lang="en-US" altLang="zh-CN" dirty="0"/>
              <a:t>computer virus</a:t>
            </a:r>
            <a:r>
              <a:rPr lang="zh-CN" altLang="en-US" dirty="0"/>
              <a:t>）是一种人为制造的、能够进行自我复制的、具有对计算机资源的破坏作用的一组程序或指令的集合</a:t>
            </a:r>
            <a:r>
              <a:rPr lang="zh-CN" altLang="en-US" dirty="0" smtClean="0"/>
              <a:t>。</a:t>
            </a:r>
            <a:endParaRPr lang="en-US" altLang="zh-CN" dirty="0" smtClean="0"/>
          </a:p>
          <a:p>
            <a:r>
              <a:rPr lang="en-US" altLang="zh-CN" dirty="0"/>
              <a:t>2. </a:t>
            </a:r>
            <a:r>
              <a:rPr lang="zh-CN" altLang="en-US" dirty="0"/>
              <a:t>网络防火墙</a:t>
            </a:r>
          </a:p>
          <a:p>
            <a:pPr lvl="1"/>
            <a:r>
              <a:rPr lang="zh-CN" altLang="en-US" dirty="0"/>
              <a:t>防火墙是一种用来加强网络之间访问控制的特殊网络设备，常常被安装在受保护的内部网络连接到</a:t>
            </a:r>
            <a:r>
              <a:rPr lang="en-US" altLang="zh-CN" dirty="0"/>
              <a:t>Internet</a:t>
            </a:r>
            <a:r>
              <a:rPr lang="zh-CN" altLang="en-US" dirty="0"/>
              <a:t>的点上，它对传输的数据包和连接方式按照一定的安全策略对其进行检查，来决定网络之间的通信是否被允许</a:t>
            </a:r>
            <a:r>
              <a:rPr lang="zh-CN" altLang="en-US" dirty="0" smtClean="0"/>
              <a:t>。</a:t>
            </a:r>
            <a:endParaRPr lang="en-US" altLang="zh-CN" dirty="0" smtClean="0"/>
          </a:p>
          <a:p>
            <a:r>
              <a:rPr lang="zh-CN" altLang="en-US" dirty="0" smtClean="0"/>
              <a:t>防火墙通常</a:t>
            </a:r>
            <a:r>
              <a:rPr lang="zh-CN" altLang="en-US" dirty="0"/>
              <a:t>置于互联网和内部局域网之间。</a:t>
            </a:r>
          </a:p>
          <a:p>
            <a:endParaRPr lang="zh-CN" altLang="en-US" dirty="0"/>
          </a:p>
        </p:txBody>
      </p:sp>
    </p:spTree>
    <p:extLst>
      <p:ext uri="{BB962C8B-B14F-4D97-AF65-F5344CB8AC3E}">
        <p14:creationId xmlns:p14="http://schemas.microsoft.com/office/powerpoint/2010/main" val="20770392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4.4.4 </a:t>
            </a:r>
            <a:r>
              <a:rPr lang="zh-CN" altLang="en-US" dirty="0"/>
              <a:t>网络安全协议</a:t>
            </a:r>
          </a:p>
        </p:txBody>
      </p:sp>
      <p:sp>
        <p:nvSpPr>
          <p:cNvPr id="3" name="文本占位符 2"/>
          <p:cNvSpPr>
            <a:spLocks noGrp="1"/>
          </p:cNvSpPr>
          <p:nvPr>
            <p:ph type="body" sz="quarter" idx="10"/>
          </p:nvPr>
        </p:nvSpPr>
        <p:spPr/>
        <p:txBody>
          <a:bodyPr/>
          <a:lstStyle/>
          <a:p>
            <a:r>
              <a:rPr lang="zh-CN" altLang="en-US" dirty="0"/>
              <a:t>网络协议的弱安全性已经成为当前互联网不可信任的主要原因之一</a:t>
            </a:r>
            <a:r>
              <a:rPr lang="zh-CN" altLang="en-US" dirty="0" smtClean="0"/>
              <a:t>。</a:t>
            </a:r>
            <a:endParaRPr lang="en-US" altLang="zh-CN" dirty="0" smtClean="0"/>
          </a:p>
          <a:p>
            <a:r>
              <a:rPr lang="zh-CN" altLang="en-US" dirty="0" smtClean="0"/>
              <a:t>为了</a:t>
            </a:r>
            <a:r>
              <a:rPr lang="zh-CN" altLang="en-US" dirty="0"/>
              <a:t>提高网络的安全效能，国际标准化组织制定了多个网络安全协议</a:t>
            </a:r>
            <a:r>
              <a:rPr lang="zh-CN" altLang="en-US" dirty="0" smtClean="0"/>
              <a:t>。</a:t>
            </a:r>
            <a:endParaRPr lang="en-US" altLang="zh-CN" dirty="0" smtClean="0"/>
          </a:p>
          <a:p>
            <a:r>
              <a:rPr lang="zh-CN" altLang="en-US" dirty="0" smtClean="0"/>
              <a:t>具体</a:t>
            </a:r>
            <a:r>
              <a:rPr lang="zh-CN" altLang="en-US" dirty="0" smtClean="0"/>
              <a:t>包括</a:t>
            </a:r>
            <a:r>
              <a:rPr lang="en-US" altLang="zh-CN" dirty="0" smtClean="0"/>
              <a:t>:</a:t>
            </a:r>
          </a:p>
          <a:p>
            <a:pPr lvl="1"/>
            <a:r>
              <a:rPr lang="zh-CN" altLang="en-US" dirty="0" smtClean="0"/>
              <a:t>安全</a:t>
            </a:r>
            <a:r>
              <a:rPr lang="zh-CN" altLang="en-US" dirty="0"/>
              <a:t>外壳协议（</a:t>
            </a:r>
            <a:r>
              <a:rPr lang="en-US" altLang="zh-CN" dirty="0" err="1"/>
              <a:t>SSH</a:t>
            </a:r>
            <a:r>
              <a:rPr lang="zh-CN" altLang="en-US" dirty="0"/>
              <a:t>）</a:t>
            </a:r>
            <a:r>
              <a:rPr lang="zh-CN" altLang="en-US" dirty="0" smtClean="0"/>
              <a:t>、</a:t>
            </a:r>
            <a:endParaRPr lang="en-US" altLang="zh-CN" dirty="0" smtClean="0"/>
          </a:p>
          <a:p>
            <a:pPr lvl="1"/>
            <a:r>
              <a:rPr lang="zh-CN" altLang="en-US" dirty="0" smtClean="0"/>
              <a:t>安全</a:t>
            </a:r>
            <a:r>
              <a:rPr lang="zh-CN" altLang="en-US" dirty="0"/>
              <a:t>电子交易协议（</a:t>
            </a:r>
            <a:r>
              <a:rPr lang="en-US" altLang="zh-CN" dirty="0"/>
              <a:t>SET</a:t>
            </a:r>
            <a:r>
              <a:rPr lang="zh-CN" altLang="en-US" dirty="0"/>
              <a:t>）</a:t>
            </a:r>
            <a:r>
              <a:rPr lang="zh-CN" altLang="en-US" dirty="0" smtClean="0"/>
              <a:t>、</a:t>
            </a:r>
            <a:endParaRPr lang="en-US" altLang="zh-CN" dirty="0" smtClean="0"/>
          </a:p>
          <a:p>
            <a:pPr lvl="1"/>
            <a:r>
              <a:rPr lang="zh-CN" altLang="en-US" dirty="0" smtClean="0"/>
              <a:t>安全套</a:t>
            </a:r>
            <a:r>
              <a:rPr lang="zh-CN" altLang="en-US" dirty="0"/>
              <a:t>接层协议（</a:t>
            </a:r>
            <a:r>
              <a:rPr lang="en-US" altLang="zh-CN" dirty="0"/>
              <a:t>SSL</a:t>
            </a:r>
            <a:r>
              <a:rPr lang="zh-CN" altLang="en-US" dirty="0"/>
              <a:t>）</a:t>
            </a:r>
            <a:r>
              <a:rPr lang="zh-CN" altLang="en-US" dirty="0" smtClean="0"/>
              <a:t>、</a:t>
            </a:r>
            <a:endParaRPr lang="en-US" altLang="zh-CN" dirty="0" smtClean="0"/>
          </a:p>
          <a:p>
            <a:pPr lvl="1"/>
            <a:r>
              <a:rPr lang="zh-CN" altLang="en-US" dirty="0" smtClean="0"/>
              <a:t>安全</a:t>
            </a:r>
            <a:r>
              <a:rPr lang="en-US" altLang="zh-CN" dirty="0"/>
              <a:t>IP</a:t>
            </a:r>
            <a:r>
              <a:rPr lang="zh-CN" altLang="en-US" dirty="0"/>
              <a:t>协议（</a:t>
            </a:r>
            <a:r>
              <a:rPr lang="en-US" altLang="zh-CN" dirty="0" err="1"/>
              <a:t>IPSec</a:t>
            </a:r>
            <a:r>
              <a:rPr lang="zh-CN" altLang="en-US" dirty="0"/>
              <a:t>）</a:t>
            </a:r>
            <a:r>
              <a:rPr lang="zh-CN" altLang="en-US" dirty="0" smtClean="0"/>
              <a:t>、</a:t>
            </a:r>
            <a:endParaRPr lang="en-US" altLang="zh-CN" dirty="0" smtClean="0"/>
          </a:p>
          <a:p>
            <a:pPr lvl="1"/>
            <a:r>
              <a:rPr lang="zh-CN" altLang="en-US" dirty="0" smtClean="0"/>
              <a:t>安全</a:t>
            </a:r>
            <a:r>
              <a:rPr lang="en-US" altLang="zh-CN" dirty="0"/>
              <a:t>HTTP</a:t>
            </a:r>
            <a:r>
              <a:rPr lang="zh-CN" altLang="en-US" dirty="0"/>
              <a:t>协议（</a:t>
            </a:r>
            <a:r>
              <a:rPr lang="en-US" altLang="zh-CN" dirty="0"/>
              <a:t>HTTPS</a:t>
            </a:r>
            <a:r>
              <a:rPr lang="zh-CN" altLang="en-US" dirty="0"/>
              <a:t>）等</a:t>
            </a:r>
            <a:r>
              <a:rPr lang="zh-CN" altLang="en-US" dirty="0" smtClean="0"/>
              <a:t>。</a:t>
            </a:r>
            <a:endParaRPr lang="en-US" altLang="zh-CN" dirty="0" smtClean="0"/>
          </a:p>
          <a:p>
            <a:r>
              <a:rPr lang="zh-CN" altLang="en-US" dirty="0" smtClean="0"/>
              <a:t>具体由学生自学。</a:t>
            </a:r>
            <a:endParaRPr lang="en-US" altLang="zh-CN" dirty="0" smtClean="0"/>
          </a:p>
        </p:txBody>
      </p:sp>
    </p:spTree>
    <p:extLst>
      <p:ext uri="{BB962C8B-B14F-4D97-AF65-F5344CB8AC3E}">
        <p14:creationId xmlns:p14="http://schemas.microsoft.com/office/powerpoint/2010/main" val="28687498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a:t>
            </a:r>
            <a:r>
              <a:rPr lang="en-US" altLang="zh-CN" dirty="0" smtClean="0"/>
              <a:t>4</a:t>
            </a:r>
            <a:r>
              <a:rPr lang="zh-CN" altLang="en-US" dirty="0" smtClean="0"/>
              <a:t>章小结</a:t>
            </a:r>
            <a:endParaRPr lang="zh-CN" altLang="en-US" dirty="0"/>
          </a:p>
        </p:txBody>
      </p:sp>
      <p:sp>
        <p:nvSpPr>
          <p:cNvPr id="3" name="文本占位符 2"/>
          <p:cNvSpPr>
            <a:spLocks noGrp="1"/>
          </p:cNvSpPr>
          <p:nvPr>
            <p:ph type="body" sz="quarter" idx="10"/>
          </p:nvPr>
        </p:nvSpPr>
        <p:spPr/>
        <p:txBody>
          <a:bodyPr/>
          <a:lstStyle/>
          <a:p>
            <a:r>
              <a:rPr lang="zh-CN" altLang="en-US" dirty="0"/>
              <a:t>本章讲述了计算机网络的概念和分类、计算机网络体系结构、计算机网络的数据封装过程、计算机网络的身份标识协议、数据传输协议、链路争用协议和资源共享协议，讲解了计算机网络的主要互联设备，包括网卡、中继器、交换机、路由器和网关等，介绍了计算机网络的身份认证、访问控制、入侵检测与防护等安全问题。</a:t>
            </a:r>
            <a:endParaRPr lang="zh-CN" altLang="en-US" dirty="0"/>
          </a:p>
        </p:txBody>
      </p:sp>
    </p:spTree>
    <p:extLst>
      <p:ext uri="{BB962C8B-B14F-4D97-AF65-F5344CB8AC3E}">
        <p14:creationId xmlns:p14="http://schemas.microsoft.com/office/powerpoint/2010/main" val="22161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a:t>
            </a:r>
            <a:r>
              <a:rPr lang="en-US" altLang="zh-CN" dirty="0" smtClean="0"/>
              <a:t>1</a:t>
            </a:r>
            <a:r>
              <a:rPr lang="zh-CN" altLang="en-US" dirty="0" smtClean="0"/>
              <a:t>）什么是计算机网络</a:t>
            </a:r>
            <a:r>
              <a:rPr lang="en-US" altLang="zh-CN" dirty="0" smtClean="0"/>
              <a:t>?-2</a:t>
            </a:r>
            <a:endParaRPr lang="zh-CN" altLang="en-US" dirty="0"/>
          </a:p>
        </p:txBody>
      </p:sp>
      <p:sp>
        <p:nvSpPr>
          <p:cNvPr id="3" name="文本占位符 2"/>
          <p:cNvSpPr>
            <a:spLocks noGrp="1"/>
          </p:cNvSpPr>
          <p:nvPr>
            <p:ph type="body" sz="quarter" idx="10"/>
          </p:nvPr>
        </p:nvSpPr>
        <p:spPr>
          <a:xfrm>
            <a:off x="455612" y="1104066"/>
            <a:ext cx="11293476" cy="4443243"/>
          </a:xfrm>
        </p:spPr>
        <p:txBody>
          <a:bodyPr/>
          <a:lstStyle/>
          <a:p>
            <a:r>
              <a:rPr lang="zh-CN" altLang="en-US" dirty="0" smtClean="0"/>
              <a:t>与社会网络类似，</a:t>
            </a:r>
            <a:r>
              <a:rPr lang="zh-CN" altLang="zh-CN" dirty="0" smtClean="0"/>
              <a:t>计算机网络</a:t>
            </a:r>
            <a:r>
              <a:rPr lang="zh-CN" altLang="zh-CN" dirty="0"/>
              <a:t>是指将地理位置不同的、具有独立功能的多台计算机及其外部设备，通过通信线路连接起来，实现资源共享和信息传递的计算机系统。</a:t>
            </a:r>
          </a:p>
          <a:p>
            <a:r>
              <a:rPr lang="zh-CN" altLang="zh-CN" dirty="0"/>
              <a:t>最简单的计算机网络只有两个计算机和一条通信链路。最庞大的计算机网络就是因特网。它由大量计算机网络互联而成，因此因特网也称为“网络的网络”</a:t>
            </a:r>
            <a:r>
              <a:rPr lang="zh-CN" altLang="zh-CN" dirty="0" smtClean="0"/>
              <a:t>。</a:t>
            </a:r>
            <a:endParaRPr lang="zh-CN" altLang="zh-CN" dirty="0"/>
          </a:p>
        </p:txBody>
      </p:sp>
      <p:pic>
        <p:nvPicPr>
          <p:cNvPr id="5" name="图片 4" descr="https://ns-strategy.cdn.bcebos.com/ns-strategy/upload/fc_big_pic/part-00690-33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864" y="5042726"/>
            <a:ext cx="2522505" cy="1445459"/>
          </a:xfrm>
          <a:prstGeom prst="rect">
            <a:avLst/>
          </a:prstGeom>
          <a:noFill/>
          <a:ln>
            <a:noFill/>
          </a:ln>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387" y="4792465"/>
            <a:ext cx="3271838" cy="169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087802" y="6488668"/>
            <a:ext cx="2031325" cy="369332"/>
          </a:xfrm>
          <a:prstGeom prst="rect">
            <a:avLst/>
          </a:prstGeom>
        </p:spPr>
        <p:txBody>
          <a:bodyPr wrap="none">
            <a:spAutoFit/>
          </a:bodyPr>
          <a:lstStyle/>
          <a:p>
            <a:r>
              <a:rPr lang="zh-CN" altLang="en-US" dirty="0"/>
              <a:t>复杂</a:t>
            </a:r>
            <a:r>
              <a:rPr lang="zh-CN" altLang="zh-CN" dirty="0" smtClean="0"/>
              <a:t>的</a:t>
            </a:r>
            <a:r>
              <a:rPr lang="zh-CN" altLang="zh-CN" dirty="0"/>
              <a:t>计算机网络</a:t>
            </a:r>
            <a:endParaRPr lang="zh-CN" altLang="en-US" dirty="0"/>
          </a:p>
        </p:txBody>
      </p:sp>
      <p:sp>
        <p:nvSpPr>
          <p:cNvPr id="7" name="矩形 6"/>
          <p:cNvSpPr/>
          <p:nvPr/>
        </p:nvSpPr>
        <p:spPr>
          <a:xfrm>
            <a:off x="2552710" y="6495706"/>
            <a:ext cx="2031325" cy="369332"/>
          </a:xfrm>
          <a:prstGeom prst="rect">
            <a:avLst/>
          </a:prstGeom>
        </p:spPr>
        <p:txBody>
          <a:bodyPr wrap="none">
            <a:spAutoFit/>
          </a:bodyPr>
          <a:lstStyle/>
          <a:p>
            <a:r>
              <a:rPr lang="zh-CN" altLang="zh-CN" dirty="0" smtClean="0"/>
              <a:t>简单</a:t>
            </a:r>
            <a:r>
              <a:rPr lang="zh-CN" altLang="zh-CN" dirty="0"/>
              <a:t>的计算机网络</a:t>
            </a:r>
            <a:endParaRPr lang="zh-CN" altLang="en-US" dirty="0"/>
          </a:p>
        </p:txBody>
      </p:sp>
    </p:spTree>
    <p:extLst>
      <p:ext uri="{BB962C8B-B14F-4D97-AF65-F5344CB8AC3E}">
        <p14:creationId xmlns:p14="http://schemas.microsoft.com/office/powerpoint/2010/main" val="290905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1" ma:contentTypeDescription="Create a new document." ma:contentTypeScope="" ma:versionID="192c310b45bae95d9fdbb51d5532622b">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DE263F-0510-4442-823E-69B63ECB61E1}">
  <ds:schemaRefs>
    <ds:schemaRef ds:uri="http://schemas.microsoft.com/sharepoint/v3/contenttype/forms"/>
  </ds:schemaRefs>
</ds:datastoreItem>
</file>

<file path=customXml/itemProps2.xml><?xml version="1.0" encoding="utf-8"?>
<ds:datastoreItem xmlns:ds="http://schemas.openxmlformats.org/officeDocument/2006/customXml" ds:itemID="{DA5960F2-6186-408B-A0DC-5CA5E58B604F}">
  <ds:schemaRefs>
    <ds:schemaRef ds:uri="http://schemas.microsoft.com/office/2006/metadata/properties"/>
    <ds:schemaRef ds:uri="http://purl.org/dc/terms/"/>
    <ds:schemaRef ds:uri="475f1e55-3009-46d8-9566-5d569a2b3a98"/>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C2FADE7-0FB7-4D32-803A-97A461853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3704</TotalTime>
  <Words>9237</Words>
  <Application>Microsoft Office PowerPoint</Application>
  <PresentationFormat>自定义</PresentationFormat>
  <Paragraphs>426</Paragraphs>
  <Slides>85</Slides>
  <Notes>8</Notes>
  <HiddenSlides>0</HiddenSlides>
  <MMClips>0</MMClips>
  <ScaleCrop>false</ScaleCrop>
  <HeadingPairs>
    <vt:vector size="4" baseType="variant">
      <vt:variant>
        <vt:lpstr>主题</vt:lpstr>
      </vt:variant>
      <vt:variant>
        <vt:i4>1</vt:i4>
      </vt:variant>
      <vt:variant>
        <vt:lpstr>幻灯片标题</vt:lpstr>
      </vt:variant>
      <vt:variant>
        <vt:i4>85</vt:i4>
      </vt:variant>
    </vt:vector>
  </HeadingPairs>
  <TitlesOfParts>
    <vt:vector size="86" baseType="lpstr">
      <vt:lpstr>4_内容页模板</vt:lpstr>
      <vt:lpstr>大学计算机：  计算思维与新一代信息技术 （第5章）</vt:lpstr>
      <vt:lpstr>第4章  计算机网络与网络安全</vt:lpstr>
      <vt:lpstr>第4章学习目标： </vt:lpstr>
      <vt:lpstr>PowerPoint 演示文稿</vt:lpstr>
      <vt:lpstr>PowerPoint 演示文稿</vt:lpstr>
      <vt:lpstr>第4.1节  计算机网络的概念和体系结构 </vt:lpstr>
      <vt:lpstr>4.1.1 计算机网络的概念和分类</vt:lpstr>
      <vt:lpstr>PowerPoint 演示文稿</vt:lpstr>
      <vt:lpstr>（1）什么是计算机网络?-2</vt:lpstr>
      <vt:lpstr>（2） 如何对计算机网络进行分类？ </vt:lpstr>
      <vt:lpstr>4.1.2计算机网络的分层体系结构</vt:lpstr>
      <vt:lpstr>标准化的计算机网络可以分为哪几层？ </vt:lpstr>
      <vt:lpstr>标准化的计算机网络可以分为哪几层？ </vt:lpstr>
      <vt:lpstr>4.1.3 计算机网络的数据封装</vt:lpstr>
      <vt:lpstr>计算机网络是如何进行数据接收的？ </vt:lpstr>
      <vt:lpstr>第4.2节  计算机网络的核心协议 </vt:lpstr>
      <vt:lpstr>计算机网络协议主要有哪些？ </vt:lpstr>
      <vt:lpstr>PowerPoint 演示文稿</vt:lpstr>
      <vt:lpstr>第4.2.1节 网络节点身份标识协议</vt:lpstr>
      <vt:lpstr>什么是MAC地址？ </vt:lpstr>
      <vt:lpstr>PowerPoint 演示文稿</vt:lpstr>
      <vt:lpstr>如何查看网络节点的MAC地址？</vt:lpstr>
      <vt:lpstr>什么是IP地址？ </vt:lpstr>
      <vt:lpstr>PowerPoint 演示文稿</vt:lpstr>
      <vt:lpstr>IP地址的如何分类？</vt:lpstr>
      <vt:lpstr>PowerPoint 演示文稿</vt:lpstr>
      <vt:lpstr>IP地址的如何分类？</vt:lpstr>
      <vt:lpstr>IP地址和MAC地址有何异同？</vt:lpstr>
      <vt:lpstr>第4.2.2节 网络节点数据传输协议</vt:lpstr>
      <vt:lpstr>（1）什么是HDLC协议？    </vt:lpstr>
      <vt:lpstr>（2）HDLC协议的结构是什么？</vt:lpstr>
      <vt:lpstr>（3）HDLC协议的结构是什么？</vt:lpstr>
      <vt:lpstr>PowerPoint 演示文稿</vt:lpstr>
      <vt:lpstr>（3）HDLC协议的结构是什么？</vt:lpstr>
      <vt:lpstr>（3）HDLC协议的结构是什么？</vt:lpstr>
      <vt:lpstr>（4）什么是零比特插入技术？</vt:lpstr>
      <vt:lpstr>PowerPoint 演示文稿</vt:lpstr>
      <vt:lpstr>（5）什么是TCP/IP协议？ </vt:lpstr>
      <vt:lpstr>（6） TCP的报文包括哪些字段？ </vt:lpstr>
      <vt:lpstr>PowerPoint 演示文稿</vt:lpstr>
      <vt:lpstr>PowerPoint 演示文稿</vt:lpstr>
      <vt:lpstr>（7） TCP协议是如何工作的？</vt:lpstr>
      <vt:lpstr>（8）如何通过三次握手建立TCP连接？ </vt:lpstr>
      <vt:lpstr>（8）如何通过三次握手建立TCP连接？ </vt:lpstr>
      <vt:lpstr>（9） TCP为什么需要进行流量控制？如何进行流量控制？ </vt:lpstr>
      <vt:lpstr>（10） TCP为什么需要进行拥塞控制？如何进行拥塞控制？ </vt:lpstr>
      <vt:lpstr>PowerPoint 演示文稿</vt:lpstr>
      <vt:lpstr> （11）什么是IP分组？IP分组包括哪些字段？</vt:lpstr>
      <vt:lpstr>（11）什么是IP分组？IP分组包括哪些字段？</vt:lpstr>
      <vt:lpstr>（11）什么是IP分组？IP分组包括哪些字段？</vt:lpstr>
      <vt:lpstr> （12）什么是 IP路由协议？</vt:lpstr>
      <vt:lpstr>（13）什么是IP路由算法？ </vt:lpstr>
      <vt:lpstr>（14） Dijkstra算法的工作原理</vt:lpstr>
      <vt:lpstr>（14） Dijkstra算法的工作原理</vt:lpstr>
      <vt:lpstr>（14） Dijkstra算法的工作原理</vt:lpstr>
      <vt:lpstr>PowerPoint 演示文稿</vt:lpstr>
      <vt:lpstr>第2.4.3节 网络链路争用协议</vt:lpstr>
      <vt:lpstr>PowerPoint 演示文稿</vt:lpstr>
      <vt:lpstr>什么是CSMA/CD协议？</vt:lpstr>
      <vt:lpstr>第2.4.4节 网络资源共享协议</vt:lpstr>
      <vt:lpstr>（1）资源搜索引擎与Web服务模型</vt:lpstr>
      <vt:lpstr>（2）Web服务的资源请求过程</vt:lpstr>
      <vt:lpstr>（3）电子邮件服务模型</vt:lpstr>
      <vt:lpstr>（4）典型的电子邮件服务协议</vt:lpstr>
      <vt:lpstr>第4.3节  计算机网络设备及配置管理 </vt:lpstr>
      <vt:lpstr>第4.3节 计算机网络设备及其配置管理</vt:lpstr>
      <vt:lpstr>4.3.1 网内互联设备 </vt:lpstr>
      <vt:lpstr>4.3.1 网内互联设备 </vt:lpstr>
      <vt:lpstr>PowerPoint 演示文稿</vt:lpstr>
      <vt:lpstr>PowerPoint 演示文稿</vt:lpstr>
      <vt:lpstr>网络交换机的种类</vt:lpstr>
      <vt:lpstr>利用交换机堆叠式组网</vt:lpstr>
      <vt:lpstr>4.3.2 网间互联设备</vt:lpstr>
      <vt:lpstr>PowerPoint 演示文稿</vt:lpstr>
      <vt:lpstr>PowerPoint 演示文稿</vt:lpstr>
      <vt:lpstr>IP路由器的结构</vt:lpstr>
      <vt:lpstr>无线路由器</vt:lpstr>
      <vt:lpstr>PowerPoint 演示文稿</vt:lpstr>
      <vt:lpstr>4.4 计算机网络安全</vt:lpstr>
      <vt:lpstr>4.4.1 身份认证</vt:lpstr>
      <vt:lpstr>4.4.2 访问控制</vt:lpstr>
      <vt:lpstr>PowerPoint 演示文稿</vt:lpstr>
      <vt:lpstr>4.4.3 入侵检测与防护</vt:lpstr>
      <vt:lpstr>4.4.4 网络安全协议</vt:lpstr>
      <vt:lpstr>第4章小结</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GUI XL</cp:lastModifiedBy>
  <cp:revision>663</cp:revision>
  <cp:lastPrinted>2020-07-31T09:33:18Z</cp:lastPrinted>
  <dcterms:created xsi:type="dcterms:W3CDTF">2018-11-29T10:16:29Z</dcterms:created>
  <dcterms:modified xsi:type="dcterms:W3CDTF">2022-05-15T02:23:15Z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(3)dhJIWhMj6aYV/btPFhPp/Vlc4l3Dy66XUDcS09syA8vpHxKyrl5gNvPJ7rd0y0WpE/n822kT
A7grpN5SYIMlnfgYsLDeRnWgISldB7Z8TgDiFOVPTTPRazkebyM8yEBZ/dwOmtMn/V8BNH3y
l2nGqk0LjbPc3OchjxB6fl+sdj6UYabTZ8eSdyq4zHMLfbiJgdoE9C42W+IC2g8H+G7zVaJv
vwt90jOUxd0ziTjQpF</vt:lpwstr>
  </property>
  <property fmtid="{D5CDD505-2E9C-101B-9397-08002B2CF9AE}" pid="3" name="_2015_ms_pID_7253431">
    <vt:lpwstr>25ZYj1CiQjmCOfWeJzTcDW7nBItV/YjCZft9GIdbB6WcHd3f/beNfL
Q6sD78Cfroe6pCu/LLAX5dpIUkvMw8g4QkSdTh/vNSJ/AvaGX7u79gvkMQ3ztQA0IRL6r09+
Ju2Ff8Ebl2WaqtSUSYhcddbdcEi6qFxhd3PjsGyIvzJ0q0yWg7vCbOH5AjTujqch0F2purNL
wBc/Ph8ILmNEnNK/X/g5KEvf8AgWSQmcKZ6N</vt:lpwstr>
  </property>
  <property fmtid="{D5CDD505-2E9C-101B-9397-08002B2CF9AE}" pid="4" name="_2015_ms_pID_7253432">
    <vt:lpwstr>YQ==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1575248629</vt:lpwstr>
  </property>
  <property fmtid="{D5CDD505-2E9C-101B-9397-08002B2CF9AE}" pid="9" name="ContentTypeId">
    <vt:lpwstr>0x010100CC226774B8D87F4D92D9D1F6859ED44E</vt:lpwstr>
  </property>
</Properties>
</file>